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42"/>
  </p:notesMasterIdLst>
  <p:handoutMasterIdLst>
    <p:handoutMasterId r:id="rId43"/>
  </p:handoutMasterIdLst>
  <p:sldIdLst>
    <p:sldId id="319" r:id="rId2"/>
    <p:sldId id="354" r:id="rId3"/>
    <p:sldId id="331"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91"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288F"/>
    <a:srgbClr val="245192"/>
    <a:srgbClr val="0C4BA8"/>
    <a:srgbClr val="CADE60"/>
    <a:srgbClr val="F5CD39"/>
    <a:srgbClr val="7EC4F2"/>
    <a:srgbClr val="27AB60"/>
    <a:srgbClr val="005E9E"/>
    <a:srgbClr val="192C88"/>
    <a:srgbClr val="0089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7" autoAdjust="0"/>
    <p:restoredTop sz="90864" autoAdjust="0"/>
  </p:normalViewPr>
  <p:slideViewPr>
    <p:cSldViewPr>
      <p:cViewPr varScale="1">
        <p:scale>
          <a:sx n="79" d="100"/>
          <a:sy n="79" d="100"/>
        </p:scale>
        <p:origin x="11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101"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E4E9B005-666D-41F2-9A84-3122CC59B4F1}" type="datetimeFigureOut">
              <a:rPr lang="en-US" altLang="en-US"/>
              <a:pPr>
                <a:defRPr/>
              </a:pPr>
              <a:t>10/8/2017</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5AFF4FE-759C-43DF-8E6D-CBD3D1EB07D9}" type="slidenum">
              <a:rPr lang="en-US" altLang="en-US"/>
              <a:pPr/>
              <a:t>‹#›</a:t>
            </a:fld>
            <a:endParaRPr lang="en-US" altLang="en-US" dirty="0"/>
          </a:p>
        </p:txBody>
      </p:sp>
    </p:spTree>
    <p:extLst>
      <p:ext uri="{BB962C8B-B14F-4D97-AF65-F5344CB8AC3E}">
        <p14:creationId xmlns:p14="http://schemas.microsoft.com/office/powerpoint/2010/main" val="2702288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A4F039EE-F51B-42B9-8CA8-6C4D3435052A}" type="datetimeFigureOut">
              <a:rPr lang="en-US" altLang="en-US"/>
              <a:pPr>
                <a:defRPr/>
              </a:pPr>
              <a:t>10/8/2017</a:t>
            </a:fld>
            <a:endParaRPr lang="en-US" alt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143B143-C6FC-456E-8FE1-F9CFF830DE78}" type="slidenum">
              <a:rPr lang="en-US" altLang="en-US"/>
              <a:pPr/>
              <a:t>‹#›</a:t>
            </a:fld>
            <a:endParaRPr lang="en-US" altLang="en-US" dirty="0"/>
          </a:p>
        </p:txBody>
      </p:sp>
    </p:spTree>
    <p:extLst>
      <p:ext uri="{BB962C8B-B14F-4D97-AF65-F5344CB8AC3E}">
        <p14:creationId xmlns:p14="http://schemas.microsoft.com/office/powerpoint/2010/main" val="2984873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fld id="{6E1F3836-BD6C-4B56-AAA7-36927B219275}" type="slidenum">
              <a:rPr lang="en-US" sz="1200"/>
              <a:pPr/>
              <a:t>1</a:t>
            </a:fld>
            <a:endParaRPr lang="en-US" sz="1200"/>
          </a:p>
        </p:txBody>
      </p:sp>
    </p:spTree>
    <p:extLst>
      <p:ext uri="{BB962C8B-B14F-4D97-AF65-F5344CB8AC3E}">
        <p14:creationId xmlns:p14="http://schemas.microsoft.com/office/powerpoint/2010/main" val="365354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8" name="Rectangle 7"/>
          <p:cNvSpPr/>
          <p:nvPr/>
        </p:nvSpPr>
        <p:spPr bwMode="white">
          <a:xfrm>
            <a:off x="0" y="0"/>
            <a:ext cx="9144000" cy="1371600"/>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bwMode="white">
          <a:xfrm>
            <a:off x="-7938" y="6248400"/>
            <a:ext cx="9161463" cy="630238"/>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itle 10"/>
          <p:cNvSpPr>
            <a:spLocks noGrp="1"/>
          </p:cNvSpPr>
          <p:nvPr>
            <p:ph type="title"/>
          </p:nvPr>
        </p:nvSpPr>
        <p:spPr>
          <a:xfrm>
            <a:off x="457200" y="228600"/>
            <a:ext cx="8229600" cy="622828"/>
          </a:xfrm>
          <a:solidFill>
            <a:srgbClr val="8A288F"/>
          </a:solidFill>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smtClean="0"/>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smtClean="0"/>
              <a:t>Click to edit Master text styles</a:t>
            </a:r>
          </a:p>
        </p:txBody>
      </p:sp>
      <p:sp>
        <p:nvSpPr>
          <p:cNvPr id="5" name="Content Placeholder 4"/>
          <p:cNvSpPr>
            <a:spLocks noGrp="1"/>
          </p:cNvSpPr>
          <p:nvPr>
            <p:ph sz="quarter" idx="16"/>
          </p:nvPr>
        </p:nvSpPr>
        <p:spPr>
          <a:xfrm>
            <a:off x="1600200" y="6285230"/>
            <a:ext cx="7543800" cy="572770"/>
          </a:xfrm>
          <a:solidFill>
            <a:srgbClr val="8A288F"/>
          </a:solidFill>
        </p:spPr>
        <p:txBody>
          <a:bodyPr>
            <a:noAutofit/>
          </a:bodyPr>
          <a:lstStyle>
            <a:lvl1pPr algn="ctr">
              <a:defRPr sz="1100">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2321533556"/>
      </p:ext>
    </p:extLst>
  </p:cSld>
  <p:clrMapOvr>
    <a:masterClrMapping/>
  </p:clrMapOvr>
  <p:transition spd="slow"/>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a:solidFill>
            <a:srgbClr val="8A288F"/>
          </a:solidFill>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8A288F"/>
              </a:buClr>
              <a:buSzPct val="100000"/>
              <a:buFont typeface="Arial" pitchFamily="34" charset="0"/>
              <a:buChar char="•"/>
              <a:defRPr sz="2600"/>
            </a:lvl1pPr>
            <a:lvl2pPr marL="742950" indent="-285750">
              <a:buClr>
                <a:srgbClr val="8A288F"/>
              </a:buClr>
              <a:buFont typeface="Arial" pitchFamily="34" charset="0"/>
              <a:buChar char="•"/>
              <a:defRPr/>
            </a:lvl2pPr>
            <a:lvl3pPr marL="1143000" indent="-228600">
              <a:buClr>
                <a:srgbClr val="8A288F"/>
              </a:buClr>
              <a:buFont typeface="Arial" pitchFamily="34" charset="0"/>
              <a:buChar char="•"/>
              <a:defRPr sz="2200"/>
            </a:lvl3pPr>
            <a:lvl4pPr marL="1600200" indent="-228600">
              <a:buClr>
                <a:srgbClr val="8A288F"/>
              </a:buClr>
              <a:buFont typeface="Arial" pitchFamily="34" charset="0"/>
              <a:buChar char="•"/>
              <a:defRPr/>
            </a:lvl4pPr>
            <a:lvl5pPr marL="2057400" indent="-228600">
              <a:buClr>
                <a:srgbClr val="8A288F"/>
              </a:buClr>
              <a:buFont typeface="Arial" pitchFamily="34" charset="0"/>
              <a:buChar cha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5728216"/>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6" name="Rectangle 5"/>
          <p:cNvSpPr/>
          <p:nvPr userDrawn="1"/>
        </p:nvSpPr>
        <p:spPr bwMode="white">
          <a:xfrm>
            <a:off x="-7938" y="6248400"/>
            <a:ext cx="9151938" cy="617538"/>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pyright" descr="Pearson: Copyright 2015, 2012, 2009"/>
          <p:cNvSpPr txBox="1">
            <a:spLocks noChangeArrowheads="1"/>
          </p:cNvSpPr>
          <p:nvPr userDrawn="1"/>
        </p:nvSpPr>
        <p:spPr bwMode="auto">
          <a:xfrm>
            <a:off x="1961274" y="6297613"/>
            <a:ext cx="6324474" cy="528637"/>
          </a:xfrm>
          <a:prstGeom prst="rect">
            <a:avLst/>
          </a:prstGeom>
          <a:solidFill>
            <a:srgbClr val="8A288F"/>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indent="0" algn="ctr" eaLnBrk="0" hangingPunct="0">
              <a:spcBef>
                <a:spcPct val="0"/>
              </a:spcBef>
              <a:buClrTx/>
              <a:buNone/>
              <a:defRPr/>
            </a:pPr>
            <a:r>
              <a:rPr lang="en-US" sz="1200" dirty="0" smtClean="0">
                <a:solidFill>
                  <a:schemeClr val="bg1"/>
                </a:solidFill>
              </a:rPr>
              <a:t>Copyright © 2018 Cengage Learning®. May not be scanned, copied or duplicated, or posted to a publicly accessible website, in whole or in part.</a:t>
            </a:r>
            <a:endParaRPr lang="en-US" sz="1200" dirty="0">
              <a:solidFill>
                <a:schemeClr val="bg1"/>
              </a:solidFill>
            </a:endParaRPr>
          </a:p>
        </p:txBody>
      </p:sp>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3" name="Picture Placeholder 2"/>
          <p:cNvSpPr>
            <a:spLocks noGrp="1"/>
          </p:cNvSpPr>
          <p:nvPr>
            <p:ph type="pic" sz="quarter" idx="10"/>
          </p:nvPr>
        </p:nvSpPr>
        <p:spPr>
          <a:xfrm>
            <a:off x="1143000" y="1752600"/>
            <a:ext cx="6997700" cy="3429000"/>
          </a:xfrm>
        </p:spPr>
        <p:txBody>
          <a:bodyPr rtlCol="0">
            <a:normAutofit/>
          </a:bodyPr>
          <a:lstStyle>
            <a:lvl1pPr>
              <a:buClr>
                <a:srgbClr val="8A288F"/>
              </a:buClr>
              <a:defRPr/>
            </a:lvl1pPr>
          </a:lstStyle>
          <a:p>
            <a:pPr lvl="0"/>
            <a:r>
              <a:rPr lang="en-US" noProof="0" dirty="0" smtClean="0"/>
              <a:t>Click icon to add picture</a:t>
            </a:r>
            <a:endParaRPr lang="en-US" noProof="0" dirty="0"/>
          </a:p>
        </p:txBody>
      </p:sp>
      <p:sp>
        <p:nvSpPr>
          <p:cNvPr id="11" name="Text Placeholder 3"/>
          <p:cNvSpPr>
            <a:spLocks noGrp="1"/>
          </p:cNvSpPr>
          <p:nvPr>
            <p:ph type="body" sz="half" idx="2"/>
          </p:nvPr>
        </p:nvSpPr>
        <p:spPr>
          <a:xfrm>
            <a:off x="519169" y="5486400"/>
            <a:ext cx="8032638"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Content Placeholder 3"/>
          <p:cNvSpPr>
            <a:spLocks noGrp="1"/>
          </p:cNvSpPr>
          <p:nvPr>
            <p:ph sz="quarter" idx="11"/>
          </p:nvPr>
        </p:nvSpPr>
        <p:spPr>
          <a:xfrm>
            <a:off x="2209800" y="2819400"/>
            <a:ext cx="3009900" cy="914400"/>
          </a:xfrm>
        </p:spPr>
        <p:txBody>
          <a:bodyPr/>
          <a:lstStyle>
            <a:lvl1pPr>
              <a:buClr>
                <a:srgbClr val="8A288F"/>
              </a:buClr>
              <a:defRPr/>
            </a:lvl1pPr>
            <a:lvl2pPr>
              <a:buClr>
                <a:srgbClr val="8A288F"/>
              </a:buClr>
              <a:defRPr/>
            </a:lvl2pPr>
            <a:lvl3pPr>
              <a:buClr>
                <a:srgbClr val="8A288F"/>
              </a:buClr>
              <a:defRPr/>
            </a:lvl3pPr>
            <a:lvl4pPr>
              <a:buClr>
                <a:srgbClr val="8A288F"/>
              </a:buClr>
              <a:defRPr/>
            </a:lvl4pPr>
            <a:lvl5pPr>
              <a:buClr>
                <a:srgbClr val="8A288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5"/>
          <p:cNvSpPr txBox="1">
            <a:spLocks/>
          </p:cNvSpPr>
          <p:nvPr userDrawn="1"/>
        </p:nvSpPr>
        <p:spPr>
          <a:xfrm>
            <a:off x="8153400" y="6324600"/>
            <a:ext cx="914400" cy="457200"/>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defRPr/>
            </a:pP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9-</a:t>
            </a:r>
            <a:fld id="{432E8A05-05FF-45FC-8B7A-11FF800F41EA}" type="slidenum">
              <a:rPr lang="en-US" sz="1200" smtClean="0">
                <a:solidFill>
                  <a:schemeClr val="bg1"/>
                </a:solidFill>
                <a:latin typeface="Verdana" panose="020B0604030504040204" pitchFamily="34" charset="0"/>
                <a:ea typeface="Verdana" panose="020B0604030504040204" pitchFamily="34" charset="0"/>
                <a:cs typeface="Verdana" panose="020B0604030504040204" pitchFamily="34" charset="0"/>
              </a:rPr>
              <a:pPr algn="ctr">
                <a:defRPr/>
              </a:pPr>
              <a:t>‹#›</a:t>
            </a:fld>
            <a:endPar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2" title="Cengage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6372225"/>
            <a:ext cx="13620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922670"/>
      </p:ext>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Content Placeholder 1"/>
          <p:cNvSpPr>
            <a:spLocks noGrp="1"/>
          </p:cNvSpPr>
          <p:nvPr>
            <p:ph type="title"/>
          </p:nvPr>
        </p:nvSpPr>
        <p:spPr bwMode="auto">
          <a:xfrm>
            <a:off x="457200" y="26988"/>
            <a:ext cx="82296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Content Placeholder 2"/>
          <p:cNvSpPr>
            <a:spLocks noGrp="1"/>
          </p:cNvSpPr>
          <p:nvPr>
            <p:ph type="body" idx="1"/>
          </p:nvPr>
        </p:nvSpPr>
        <p:spPr bwMode="auto">
          <a:xfrm>
            <a:off x="228600" y="1295400"/>
            <a:ext cx="87630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p:nvSpPr>
        <p:spPr bwMode="white">
          <a:xfrm>
            <a:off x="0" y="0"/>
            <a:ext cx="9144000" cy="1133475"/>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bwMode="white">
          <a:xfrm>
            <a:off x="-7938" y="6248400"/>
            <a:ext cx="9161463" cy="630238"/>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Copyright" descr="Pearson: Copyright 2015, 2012, 2009"/>
          <p:cNvSpPr txBox="1">
            <a:spLocks noChangeArrowheads="1"/>
          </p:cNvSpPr>
          <p:nvPr/>
        </p:nvSpPr>
        <p:spPr bwMode="auto">
          <a:xfrm>
            <a:off x="1676400" y="6329363"/>
            <a:ext cx="6272213" cy="528637"/>
          </a:xfrm>
          <a:prstGeom prst="rect">
            <a:avLst/>
          </a:prstGeom>
          <a:solidFill>
            <a:srgbClr val="8A288F"/>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indent="0" algn="ctr" eaLnBrk="0" hangingPunct="0">
              <a:spcBef>
                <a:spcPct val="0"/>
              </a:spcBef>
              <a:buClrTx/>
              <a:buNone/>
              <a:defRPr/>
            </a:pPr>
            <a:r>
              <a:rPr lang="en-US" sz="1200" dirty="0" smtClean="0">
                <a:solidFill>
                  <a:schemeClr val="bg1"/>
                </a:solidFill>
              </a:rPr>
              <a:t>Copyright © 2018 Cengage Learning®. May not be scanned, copied or duplicated, or posted to a publicly accessible website, in whole or in part.</a:t>
            </a:r>
            <a:endParaRPr lang="en-US" sz="1200" dirty="0">
              <a:solidFill>
                <a:schemeClr val="bg1"/>
              </a:solidFill>
            </a:endParaRPr>
          </a:p>
        </p:txBody>
      </p:sp>
      <p:sp>
        <p:nvSpPr>
          <p:cNvPr id="10" name="Slide Number Placeholder 5"/>
          <p:cNvSpPr txBox="1">
            <a:spLocks/>
          </p:cNvSpPr>
          <p:nvPr userDrawn="1"/>
        </p:nvSpPr>
        <p:spPr>
          <a:xfrm>
            <a:off x="8153400" y="6324600"/>
            <a:ext cx="914400" cy="457200"/>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defRPr/>
            </a:pP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9-</a:t>
            </a:r>
            <a:fld id="{432E8A05-05FF-45FC-8B7A-11FF800F41EA}" type="slidenum">
              <a:rPr lang="en-US" sz="1200" smtClean="0">
                <a:solidFill>
                  <a:schemeClr val="bg1"/>
                </a:solidFill>
                <a:latin typeface="Verdana" panose="020B0604030504040204" pitchFamily="34" charset="0"/>
                <a:ea typeface="Verdana" panose="020B0604030504040204" pitchFamily="34" charset="0"/>
                <a:cs typeface="Verdana" panose="020B0604030504040204" pitchFamily="34" charset="0"/>
              </a:rPr>
              <a:pPr algn="ctr">
                <a:defRPr/>
              </a:pPr>
              <a:t>‹#›</a:t>
            </a:fld>
            <a:endPar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title="Cengage 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6200" y="6372225"/>
            <a:ext cx="13620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27916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3600" kern="1200">
          <a:solidFill>
            <a:schemeClr val="bg1"/>
          </a:solidFill>
          <a:latin typeface="Arial" pitchFamily="34" charset="0"/>
          <a:ea typeface="+mj-ea"/>
          <a:cs typeface="Arial" pitchFamily="34" charset="0"/>
        </a:defRPr>
      </a:lvl1pPr>
      <a:lvl2pPr algn="ctr" rtl="0" eaLnBrk="1" fontAlgn="base" hangingPunct="1">
        <a:spcBef>
          <a:spcPct val="0"/>
        </a:spcBef>
        <a:spcAft>
          <a:spcPct val="0"/>
        </a:spcAft>
        <a:defRPr sz="3600">
          <a:solidFill>
            <a:schemeClr val="bg1"/>
          </a:solidFill>
          <a:latin typeface="Arial" charset="0"/>
          <a:cs typeface="Arial" charset="0"/>
        </a:defRPr>
      </a:lvl2pPr>
      <a:lvl3pPr algn="ctr" rtl="0" eaLnBrk="1" fontAlgn="base" hangingPunct="1">
        <a:spcBef>
          <a:spcPct val="0"/>
        </a:spcBef>
        <a:spcAft>
          <a:spcPct val="0"/>
        </a:spcAft>
        <a:defRPr sz="3600">
          <a:solidFill>
            <a:schemeClr val="bg1"/>
          </a:solidFill>
          <a:latin typeface="Arial" charset="0"/>
          <a:cs typeface="Arial" charset="0"/>
        </a:defRPr>
      </a:lvl3pPr>
      <a:lvl4pPr algn="ctr" rtl="0" eaLnBrk="1" fontAlgn="base" hangingPunct="1">
        <a:spcBef>
          <a:spcPct val="0"/>
        </a:spcBef>
        <a:spcAft>
          <a:spcPct val="0"/>
        </a:spcAft>
        <a:defRPr sz="3600">
          <a:solidFill>
            <a:schemeClr val="bg1"/>
          </a:solidFill>
          <a:latin typeface="Arial" charset="0"/>
          <a:cs typeface="Arial" charset="0"/>
        </a:defRPr>
      </a:lvl4pPr>
      <a:lvl5pPr algn="ctr" rtl="0" eaLnBrk="1" fontAlgn="base" hangingPunct="1">
        <a:spcBef>
          <a:spcPct val="0"/>
        </a:spcBef>
        <a:spcAft>
          <a:spcPct val="0"/>
        </a:spcAft>
        <a:defRPr sz="3600">
          <a:solidFill>
            <a:schemeClr val="bg1"/>
          </a:solidFill>
          <a:latin typeface="Arial" charset="0"/>
          <a:cs typeface="Arial" charset="0"/>
        </a:defRPr>
      </a:lvl5pPr>
      <a:lvl6pPr marL="457200" algn="ctr" rtl="0" eaLnBrk="1" fontAlgn="base" hangingPunct="1">
        <a:spcBef>
          <a:spcPct val="0"/>
        </a:spcBef>
        <a:spcAft>
          <a:spcPct val="0"/>
        </a:spcAft>
        <a:defRPr sz="3600">
          <a:solidFill>
            <a:schemeClr val="bg1"/>
          </a:solidFill>
          <a:latin typeface="Arial" charset="0"/>
          <a:cs typeface="Arial" charset="0"/>
        </a:defRPr>
      </a:lvl6pPr>
      <a:lvl7pPr marL="914400" algn="ctr" rtl="0" eaLnBrk="1" fontAlgn="base" hangingPunct="1">
        <a:spcBef>
          <a:spcPct val="0"/>
        </a:spcBef>
        <a:spcAft>
          <a:spcPct val="0"/>
        </a:spcAft>
        <a:defRPr sz="3600">
          <a:solidFill>
            <a:schemeClr val="bg1"/>
          </a:solidFill>
          <a:latin typeface="Arial" charset="0"/>
          <a:cs typeface="Arial" charset="0"/>
        </a:defRPr>
      </a:lvl7pPr>
      <a:lvl8pPr marL="1371600" algn="ctr" rtl="0" eaLnBrk="1" fontAlgn="base" hangingPunct="1">
        <a:spcBef>
          <a:spcPct val="0"/>
        </a:spcBef>
        <a:spcAft>
          <a:spcPct val="0"/>
        </a:spcAft>
        <a:defRPr sz="3600">
          <a:solidFill>
            <a:schemeClr val="bg1"/>
          </a:solidFill>
          <a:latin typeface="Arial" charset="0"/>
          <a:cs typeface="Arial" charset="0"/>
        </a:defRPr>
      </a:lvl8pPr>
      <a:lvl9pPr marL="1828800" algn="ctr" rtl="0" eaLnBrk="1" fontAlgn="base" hangingPunct="1">
        <a:spcBef>
          <a:spcPct val="0"/>
        </a:spcBef>
        <a:spcAft>
          <a:spcPct val="0"/>
        </a:spcAft>
        <a:defRPr sz="3600">
          <a:solidFill>
            <a:schemeClr val="bg1"/>
          </a:solidFill>
          <a:latin typeface="Arial" charset="0"/>
          <a:cs typeface="Arial" charset="0"/>
        </a:defRPr>
      </a:lvl9pPr>
    </p:titleStyle>
    <p:bodyStyle>
      <a:lvl1pPr marL="342900" indent="-342900" algn="l" rtl="0" eaLnBrk="1" fontAlgn="base" hangingPunct="1">
        <a:spcBef>
          <a:spcPct val="20000"/>
        </a:spcBef>
        <a:spcAft>
          <a:spcPct val="0"/>
        </a:spcAft>
        <a:buClr>
          <a:srgbClr val="8A288F"/>
        </a:buClr>
        <a:buFont typeface="Arial" charset="0"/>
        <a:buChar char="•"/>
        <a:defRPr sz="2600" kern="1200">
          <a:solidFill>
            <a:schemeClr val="tx1"/>
          </a:solidFill>
          <a:latin typeface="Arial" pitchFamily="34" charset="0"/>
          <a:ea typeface="Verdana" pitchFamily="34" charset="0"/>
          <a:cs typeface="Arial" pitchFamily="34" charset="0"/>
        </a:defRPr>
      </a:lvl1pPr>
      <a:lvl2pPr marL="742950" indent="-285750" algn="l" rtl="0" eaLnBrk="1" fontAlgn="base" hangingPunct="1">
        <a:spcBef>
          <a:spcPct val="20000"/>
        </a:spcBef>
        <a:spcAft>
          <a:spcPct val="0"/>
        </a:spcAft>
        <a:buClr>
          <a:srgbClr val="8A288F"/>
        </a:buClr>
        <a:buFont typeface="Arial" charset="0"/>
        <a:buChar char="–"/>
        <a:defRPr sz="2400" kern="1200">
          <a:solidFill>
            <a:schemeClr val="tx1"/>
          </a:solidFill>
          <a:latin typeface="Arial" pitchFamily="34" charset="0"/>
          <a:ea typeface="Verdana" pitchFamily="34" charset="0"/>
          <a:cs typeface="Arial" pitchFamily="34" charset="0"/>
        </a:defRPr>
      </a:lvl2pPr>
      <a:lvl3pPr marL="1143000" indent="-228600" algn="l" rtl="0" eaLnBrk="1" fontAlgn="base" hangingPunct="1">
        <a:spcBef>
          <a:spcPct val="20000"/>
        </a:spcBef>
        <a:spcAft>
          <a:spcPct val="0"/>
        </a:spcAft>
        <a:buClr>
          <a:srgbClr val="8A288F"/>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rtl="0" eaLnBrk="1" fontAlgn="base" hangingPunct="1">
        <a:spcBef>
          <a:spcPct val="20000"/>
        </a:spcBef>
        <a:spcAft>
          <a:spcPct val="0"/>
        </a:spcAft>
        <a:buClr>
          <a:srgbClr val="8A288F"/>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rtl="0" eaLnBrk="1" fontAlgn="base" hangingPunct="1">
        <a:spcBef>
          <a:spcPct val="20000"/>
        </a:spcBef>
        <a:spcAft>
          <a:spcPct val="0"/>
        </a:spcAft>
        <a:buClr>
          <a:srgbClr val="8A288F"/>
        </a:buClr>
        <a:buFont typeface="Arial"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0" y="0"/>
            <a:ext cx="9144000" cy="1424066"/>
          </a:xfrm>
        </p:spPr>
        <p:txBody>
          <a:bodyPr/>
          <a:lstStyle/>
          <a:p>
            <a:pPr algn="l">
              <a:buClr>
                <a:srgbClr val="177671"/>
              </a:buClr>
            </a:pPr>
            <a:r>
              <a:rPr lang="en-US" sz="4000" dirty="0" smtClean="0"/>
              <a:t>DISCOVERING COMPUTERS 2018</a:t>
            </a:r>
            <a:r>
              <a:rPr lang="en-US" sz="3200" dirty="0" smtClean="0"/>
              <a:t/>
            </a:r>
            <a:br>
              <a:rPr lang="en-US" sz="3200" dirty="0" smtClean="0"/>
            </a:br>
            <a:r>
              <a:rPr lang="en-US" dirty="0" smtClean="0"/>
              <a:t>Digital Technology, Data, and Devices</a:t>
            </a:r>
          </a:p>
        </p:txBody>
      </p:sp>
      <p:pic>
        <p:nvPicPr>
          <p:cNvPr id="11" name="Picture 2" descr="Book cover reads title and name of the author as follows: “DISCOVERING COMPUTERS 2018: Digital Technology, Data, and Devices,” and “VERMAAT, SEBOK, FREUND, CAMPBELL, and FRYDENBERG.” Colorful patterns are shown above and below the title of the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447800"/>
            <a:ext cx="3559158" cy="4634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3" name="Text Placeholder 5"/>
          <p:cNvSpPr>
            <a:spLocks noGrp="1"/>
          </p:cNvSpPr>
          <p:nvPr>
            <p:ph type="body" sz="quarter" idx="14"/>
          </p:nvPr>
        </p:nvSpPr>
        <p:spPr>
          <a:xfrm>
            <a:off x="3733800" y="2019300"/>
            <a:ext cx="5257800" cy="3810000"/>
          </a:xfrm>
        </p:spPr>
        <p:txBody>
          <a:bodyPr anchor="ctr"/>
          <a:lstStyle/>
          <a:p>
            <a:pPr algn="ctr">
              <a:spcBef>
                <a:spcPct val="0"/>
              </a:spcBef>
            </a:pPr>
            <a:r>
              <a:rPr lang="en-US" b="1" dirty="0" smtClean="0"/>
              <a:t>Module 9</a:t>
            </a:r>
          </a:p>
          <a:p>
            <a:pPr algn="ctr">
              <a:spcBef>
                <a:spcPct val="0"/>
              </a:spcBef>
            </a:pPr>
            <a:r>
              <a:rPr lang="en-US" b="1" dirty="0" smtClean="0"/>
              <a:t>Operating Systems: </a:t>
            </a:r>
            <a:r>
              <a:rPr lang="en-US" sz="4000" dirty="0" smtClean="0"/>
              <a:t>Managing Coordinating, and Monitoring Resources</a:t>
            </a:r>
            <a:endParaRPr lang="en-US" sz="4000" dirty="0"/>
          </a:p>
        </p:txBody>
      </p:sp>
      <p:pic>
        <p:nvPicPr>
          <p:cNvPr id="10" name="Picture 2" title="Cengag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6344089"/>
            <a:ext cx="13620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quarter" idx="16"/>
          </p:nvPr>
        </p:nvSpPr>
        <p:spPr>
          <a:xfrm>
            <a:off x="1524000" y="6356450"/>
            <a:ext cx="7543800" cy="430331"/>
          </a:xfrm>
        </p:spPr>
        <p:txBody>
          <a:bodyPr/>
          <a:lstStyle/>
          <a:p>
            <a:pPr marL="0" indent="0" eaLnBrk="0" hangingPunct="0">
              <a:spcBef>
                <a:spcPct val="0"/>
              </a:spcBef>
              <a:buClrTx/>
              <a:buNone/>
              <a:defRPr/>
            </a:pPr>
            <a:r>
              <a:rPr lang="en-US" sz="1200" dirty="0">
                <a:solidFill>
                  <a:schemeClr val="bg1"/>
                </a:solidFill>
              </a:rPr>
              <a:t>Copyright © 2018 Cengage Learning®. May not be scanned, copied or duplicated, or posted to a publicly accessible website, in whole or in part.</a:t>
            </a:r>
          </a:p>
        </p:txBody>
      </p:sp>
    </p:spTree>
    <p:extLst>
      <p:ext uri="{BB962C8B-B14F-4D97-AF65-F5344CB8AC3E}">
        <p14:creationId xmlns:p14="http://schemas.microsoft.com/office/powerpoint/2010/main" val="3693255932"/>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37" y="72570"/>
            <a:ext cx="8835902" cy="754328"/>
          </a:xfrm>
        </p:spPr>
        <p:txBody>
          <a:bodyPr/>
          <a:lstStyle/>
          <a:p>
            <a:r>
              <a:rPr lang="en-US" dirty="0"/>
              <a:t>Operating System Functions </a:t>
            </a:r>
            <a:r>
              <a:rPr lang="en-US" dirty="0" smtClean="0"/>
              <a:t>(4 </a:t>
            </a:r>
            <a:r>
              <a:rPr lang="en-US" dirty="0"/>
              <a:t>of </a:t>
            </a:r>
            <a:r>
              <a:rPr lang="en-US" dirty="0" smtClean="0"/>
              <a:t>19)</a:t>
            </a:r>
            <a:endParaRPr lang="en-US" dirty="0"/>
          </a:p>
        </p:txBody>
      </p:sp>
      <p:pic>
        <p:nvPicPr>
          <p:cNvPr id="2050" name="Picture 2" descr="An illustration shows a laptop, a tablet, and a smartpho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27673"/>
            <a:ext cx="4338492" cy="3954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85483" y="5170147"/>
            <a:ext cx="8924261" cy="973881"/>
          </a:xfrm>
        </p:spPr>
        <p:txBody>
          <a:bodyPr/>
          <a:lstStyle/>
          <a:p>
            <a:r>
              <a:rPr lang="en-US" sz="1800" b="1" dirty="0" smtClean="0"/>
              <a:t>Figure 9-3 </a:t>
            </a:r>
            <a:r>
              <a:rPr lang="en-US" sz="1800" dirty="0" smtClean="0"/>
              <a:t>Examples of operating system graphical user interfaces on some computers and mobile devices</a:t>
            </a:r>
          </a:p>
        </p:txBody>
      </p:sp>
    </p:spTree>
    <p:extLst>
      <p:ext uri="{BB962C8B-B14F-4D97-AF65-F5344CB8AC3E}">
        <p14:creationId xmlns:p14="http://schemas.microsoft.com/office/powerpoint/2010/main" val="15102695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 y="58056"/>
            <a:ext cx="9013504" cy="829761"/>
          </a:xfrm>
        </p:spPr>
        <p:txBody>
          <a:bodyPr>
            <a:normAutofit/>
          </a:bodyPr>
          <a:lstStyle/>
          <a:p>
            <a:r>
              <a:rPr lang="en-US" dirty="0"/>
              <a:t>Operating System Functions </a:t>
            </a:r>
            <a:r>
              <a:rPr lang="en-US" dirty="0" smtClean="0"/>
              <a:t>(5 </a:t>
            </a:r>
            <a:r>
              <a:rPr lang="en-US" dirty="0"/>
              <a:t>of </a:t>
            </a:r>
            <a:r>
              <a:rPr lang="en-US" dirty="0" smtClean="0"/>
              <a:t>19)</a:t>
            </a:r>
            <a:endParaRPr lang="en-US" dirty="0"/>
          </a:p>
        </p:txBody>
      </p:sp>
      <p:sp>
        <p:nvSpPr>
          <p:cNvPr id="3" name="Content Placeholder 2"/>
          <p:cNvSpPr>
            <a:spLocks noGrp="1"/>
          </p:cNvSpPr>
          <p:nvPr>
            <p:ph sz="quarter" idx="11"/>
          </p:nvPr>
        </p:nvSpPr>
        <p:spPr>
          <a:xfrm>
            <a:off x="76200" y="974241"/>
            <a:ext cx="8986639" cy="1816131"/>
          </a:xfrm>
        </p:spPr>
        <p:txBody>
          <a:bodyPr/>
          <a:lstStyle/>
          <a:p>
            <a:pPr marL="0" indent="0">
              <a:buNone/>
            </a:pPr>
            <a:r>
              <a:rPr lang="en-US" sz="2800" dirty="0"/>
              <a:t>In a command-line interface, a user </a:t>
            </a:r>
            <a:r>
              <a:rPr lang="en-US" sz="2800" dirty="0" smtClean="0"/>
              <a:t>types commands </a:t>
            </a:r>
            <a:r>
              <a:rPr lang="en-US" sz="2800" dirty="0"/>
              <a:t>represented by short keywords </a:t>
            </a:r>
            <a:r>
              <a:rPr lang="en-US" sz="2800" dirty="0" smtClean="0"/>
              <a:t>or abbreviations </a:t>
            </a:r>
            <a:r>
              <a:rPr lang="en-US" sz="2800" dirty="0"/>
              <a:t>or presses special keys on </a:t>
            </a:r>
            <a:r>
              <a:rPr lang="en-US" sz="2800" dirty="0" smtClean="0"/>
              <a:t>the keyboard </a:t>
            </a:r>
            <a:r>
              <a:rPr lang="en-US" sz="2800" dirty="0"/>
              <a:t>to enter data and </a:t>
            </a:r>
            <a:r>
              <a:rPr lang="en-US" sz="2800" dirty="0" smtClean="0"/>
              <a:t>instructions</a:t>
            </a:r>
            <a:endParaRPr lang="en-US" sz="2800" dirty="0"/>
          </a:p>
        </p:txBody>
      </p:sp>
      <p:pic>
        <p:nvPicPr>
          <p:cNvPr id="3076" name="Picture 4" descr="An illustration shows a screenshot of the command prompt window with several command lines. A callout reading, “command prompt,” points toward the command, “bash-2, 05b$” (first line of the command prompt). Another callout reading, “command entered by user,” points toward the command, “date” (adjacent to the command prompt). A callout reading, “command prompt,” points toward the command, “bash-2, 05b$” (last line of the command prom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11" y="2876876"/>
            <a:ext cx="5218998" cy="2515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165742" y="5507025"/>
            <a:ext cx="8873030" cy="665175"/>
          </a:xfrm>
        </p:spPr>
        <p:txBody>
          <a:bodyPr/>
          <a:lstStyle/>
          <a:p>
            <a:r>
              <a:rPr lang="en-US" sz="1800" b="1" dirty="0" smtClean="0"/>
              <a:t>Figure 9-4 </a:t>
            </a:r>
            <a:r>
              <a:rPr lang="en-US" sz="1800" dirty="0" smtClean="0"/>
              <a:t>A command-line interface requires you to enter exact spelling, form, and punctuation</a:t>
            </a:r>
            <a:endParaRPr lang="en-US" sz="1800" dirty="0"/>
          </a:p>
        </p:txBody>
      </p:sp>
    </p:spTree>
    <p:extLst>
      <p:ext uri="{BB962C8B-B14F-4D97-AF65-F5344CB8AC3E}">
        <p14:creationId xmlns:p14="http://schemas.microsoft.com/office/powerpoint/2010/main" val="400575593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 Functions </a:t>
            </a:r>
            <a:r>
              <a:rPr lang="en-US" dirty="0" smtClean="0"/>
              <a:t>(6 </a:t>
            </a:r>
            <a:r>
              <a:rPr lang="en-US" dirty="0"/>
              <a:t>of </a:t>
            </a:r>
            <a:r>
              <a:rPr lang="en-US" dirty="0" smtClean="0"/>
              <a:t>19)</a:t>
            </a:r>
            <a:endParaRPr lang="en-US" dirty="0"/>
          </a:p>
        </p:txBody>
      </p:sp>
      <p:sp>
        <p:nvSpPr>
          <p:cNvPr id="3" name="Content Placeholder 2"/>
          <p:cNvSpPr>
            <a:spLocks noGrp="1"/>
          </p:cNvSpPr>
          <p:nvPr>
            <p:ph idx="1"/>
          </p:nvPr>
        </p:nvSpPr>
        <p:spPr/>
        <p:txBody>
          <a:bodyPr/>
          <a:lstStyle/>
          <a:p>
            <a:r>
              <a:rPr lang="en-US" dirty="0"/>
              <a:t>How an operating system handles programs directly affects your productivity</a:t>
            </a:r>
          </a:p>
          <a:p>
            <a:pPr marL="908050" indent="-457200">
              <a:buFont typeface="Arial" pitchFamily="34" charset="0"/>
              <a:buChar char="–"/>
            </a:pPr>
            <a:r>
              <a:rPr lang="en-US" dirty="0"/>
              <a:t>Single tasking and multitasking</a:t>
            </a:r>
          </a:p>
          <a:p>
            <a:pPr marL="908050" indent="-457200">
              <a:buFont typeface="Arial" pitchFamily="34" charset="0"/>
              <a:buChar char="–"/>
            </a:pPr>
            <a:r>
              <a:rPr lang="en-US" dirty="0"/>
              <a:t>Foreground and background</a:t>
            </a:r>
          </a:p>
          <a:p>
            <a:pPr marL="908050" indent="-457200">
              <a:buFont typeface="Arial" pitchFamily="34" charset="0"/>
              <a:buChar char="–"/>
            </a:pPr>
            <a:r>
              <a:rPr lang="en-US" dirty="0"/>
              <a:t>Single user and </a:t>
            </a:r>
            <a:r>
              <a:rPr lang="en-US" dirty="0" smtClean="0"/>
              <a:t>multiuser</a:t>
            </a:r>
            <a:endParaRPr lang="en-US" dirty="0"/>
          </a:p>
        </p:txBody>
      </p:sp>
    </p:spTree>
    <p:extLst>
      <p:ext uri="{BB962C8B-B14F-4D97-AF65-F5344CB8AC3E}">
        <p14:creationId xmlns:p14="http://schemas.microsoft.com/office/powerpoint/2010/main" val="256945215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72" y="76200"/>
            <a:ext cx="8924261" cy="912737"/>
          </a:xfrm>
        </p:spPr>
        <p:txBody>
          <a:bodyPr>
            <a:noAutofit/>
          </a:bodyPr>
          <a:lstStyle/>
          <a:p>
            <a:r>
              <a:rPr lang="en-US" dirty="0"/>
              <a:t>Operating System Functions </a:t>
            </a:r>
            <a:r>
              <a:rPr lang="en-US" dirty="0" smtClean="0"/>
              <a:t>(7 </a:t>
            </a:r>
            <a:r>
              <a:rPr lang="en-US" dirty="0"/>
              <a:t>of </a:t>
            </a:r>
            <a:r>
              <a:rPr lang="en-US" dirty="0" smtClean="0"/>
              <a:t>19)</a:t>
            </a:r>
            <a:endParaRPr lang="en-US" dirty="0"/>
          </a:p>
        </p:txBody>
      </p:sp>
      <p:pic>
        <p:nvPicPr>
          <p:cNvPr id="4098" name="Picture 2" descr="An illustration shows screenshots of three applications, collectively labeled as “background applications,” overlain by an image of a laptop computer displaying a word document with data, text, and styles panel on the right, and search panel on the left. A callout reading, “foreground application,” points toward the styles panel. Another callout reading, “icons indicate background and foreground apps running on computer,” points toward icons on the task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268" y="1066800"/>
            <a:ext cx="5612665" cy="343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80234" y="4843304"/>
            <a:ext cx="8961760" cy="1296238"/>
          </a:xfrm>
        </p:spPr>
        <p:txBody>
          <a:bodyPr/>
          <a:lstStyle/>
          <a:p>
            <a:r>
              <a:rPr lang="en-US" sz="1800" b="1" dirty="0" smtClean="0"/>
              <a:t>Figure 9-5 </a:t>
            </a:r>
            <a:r>
              <a:rPr lang="en-US" sz="1800" dirty="0" smtClean="0"/>
              <a:t>The foreground application, Microsoft Word, is displayed  on the screen. The other applications (Calendar,  Google Maps in Edge, and File Explorer) are in the background</a:t>
            </a:r>
          </a:p>
        </p:txBody>
      </p:sp>
    </p:spTree>
    <p:extLst>
      <p:ext uri="{BB962C8B-B14F-4D97-AF65-F5344CB8AC3E}">
        <p14:creationId xmlns:p14="http://schemas.microsoft.com/office/powerpoint/2010/main" val="384410760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 Functions </a:t>
            </a:r>
            <a:r>
              <a:rPr lang="en-US" dirty="0" smtClean="0"/>
              <a:t>(8 </a:t>
            </a:r>
            <a:r>
              <a:rPr lang="en-US" dirty="0"/>
              <a:t>of </a:t>
            </a:r>
            <a:r>
              <a:rPr lang="en-US" dirty="0" smtClean="0"/>
              <a:t>19)</a:t>
            </a:r>
            <a:endParaRPr lang="en-US" dirty="0"/>
          </a:p>
        </p:txBody>
      </p:sp>
      <p:sp>
        <p:nvSpPr>
          <p:cNvPr id="7" name="Content Placeholder 6"/>
          <p:cNvSpPr>
            <a:spLocks noGrp="1"/>
          </p:cNvSpPr>
          <p:nvPr>
            <p:ph idx="1"/>
          </p:nvPr>
        </p:nvSpPr>
        <p:spPr/>
        <p:txBody>
          <a:bodyPr/>
          <a:lstStyle/>
          <a:p>
            <a:r>
              <a:rPr lang="en-US" sz="2800" dirty="0"/>
              <a:t>Memory management optimizes the use of the computer or device’s internal memory</a:t>
            </a:r>
          </a:p>
          <a:p>
            <a:r>
              <a:rPr lang="en-US" sz="2800" dirty="0"/>
              <a:t>Virtual memory is a portion of a storage medium functioning as additional </a:t>
            </a:r>
            <a:r>
              <a:rPr lang="en-US" sz="2800" dirty="0" smtClean="0"/>
              <a:t>RAM</a:t>
            </a:r>
            <a:endParaRPr lang="en-US" sz="2800" dirty="0"/>
          </a:p>
        </p:txBody>
      </p:sp>
    </p:spTree>
    <p:extLst>
      <p:ext uri="{BB962C8B-B14F-4D97-AF65-F5344CB8AC3E}">
        <p14:creationId xmlns:p14="http://schemas.microsoft.com/office/powerpoint/2010/main" val="391699986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2" y="77863"/>
            <a:ext cx="8835902" cy="912737"/>
          </a:xfrm>
        </p:spPr>
        <p:txBody>
          <a:bodyPr/>
          <a:lstStyle/>
          <a:p>
            <a:r>
              <a:rPr lang="en-US" dirty="0"/>
              <a:t>Operating System Functions </a:t>
            </a:r>
            <a:r>
              <a:rPr lang="en-US" dirty="0" smtClean="0"/>
              <a:t>(9 </a:t>
            </a:r>
            <a:r>
              <a:rPr lang="en-US" dirty="0"/>
              <a:t>of </a:t>
            </a:r>
            <a:r>
              <a:rPr lang="en-US" dirty="0" smtClean="0"/>
              <a:t>19)</a:t>
            </a:r>
            <a:endParaRPr lang="en-US" dirty="0"/>
          </a:p>
        </p:txBody>
      </p:sp>
      <p:pic>
        <p:nvPicPr>
          <p:cNvPr id="6" name="Picture 2" descr="An illustration titled, “How a Computer Might Use Virtual Memory,” shows a circular flowchart with the following steps and images: &#10;Step 1: The operating system transfers the least recently used data and program instructions from RAM to the hard drive because RAM is needed for other functions; this step is accompanied by a photo of a circuit board labeled as “RAM (physical memory).” Pages swap out and the flowline points to the next step. &#10;Step 2: The operating system transfers data and program instructions from the hard drive to RAM when they are needed.” Pages swap in and the flowline points back to step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6462769" cy="398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126670" y="5286828"/>
            <a:ext cx="8835902" cy="804862"/>
          </a:xfrm>
        </p:spPr>
        <p:txBody>
          <a:bodyPr/>
          <a:lstStyle/>
          <a:p>
            <a:r>
              <a:rPr lang="en-US" sz="1800" b="1" dirty="0" smtClean="0"/>
              <a:t>Figure 9-8 </a:t>
            </a:r>
            <a:r>
              <a:rPr lang="en-US" sz="1800" dirty="0" smtClean="0"/>
              <a:t>This figure shows how a computer might use virtual memory</a:t>
            </a:r>
          </a:p>
        </p:txBody>
      </p:sp>
    </p:spTree>
    <p:extLst>
      <p:ext uri="{BB962C8B-B14F-4D97-AF65-F5344CB8AC3E}">
        <p14:creationId xmlns:p14="http://schemas.microsoft.com/office/powerpoint/2010/main" val="384175573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1" y="67797"/>
            <a:ext cx="8961760" cy="1004011"/>
          </a:xfrm>
        </p:spPr>
        <p:txBody>
          <a:bodyPr>
            <a:noAutofit/>
          </a:bodyPr>
          <a:lstStyle/>
          <a:p>
            <a:r>
              <a:rPr lang="en-US" dirty="0"/>
              <a:t>Operating System Functions </a:t>
            </a:r>
            <a:r>
              <a:rPr lang="en-US" dirty="0" smtClean="0"/>
              <a:t>(10 </a:t>
            </a:r>
            <a:r>
              <a:rPr lang="en-US" dirty="0"/>
              <a:t>of </a:t>
            </a:r>
            <a:r>
              <a:rPr lang="en-US" dirty="0" smtClean="0"/>
              <a:t>19)</a:t>
            </a:r>
            <a:endParaRPr lang="en-US" dirty="0"/>
          </a:p>
        </p:txBody>
      </p:sp>
      <p:sp>
        <p:nvSpPr>
          <p:cNvPr id="5" name="Content Placeholder 4"/>
          <p:cNvSpPr>
            <a:spLocks noGrp="1"/>
          </p:cNvSpPr>
          <p:nvPr>
            <p:ph sz="quarter" idx="11"/>
          </p:nvPr>
        </p:nvSpPr>
        <p:spPr>
          <a:xfrm>
            <a:off x="120688" y="1233714"/>
            <a:ext cx="8897662" cy="969486"/>
          </a:xfrm>
        </p:spPr>
        <p:txBody>
          <a:bodyPr/>
          <a:lstStyle/>
          <a:p>
            <a:pPr marL="0" indent="0">
              <a:buNone/>
            </a:pPr>
            <a:r>
              <a:rPr lang="en-US" sz="2800" dirty="0"/>
              <a:t>The operating system determines the order in which tasks are </a:t>
            </a:r>
            <a:r>
              <a:rPr lang="en-US" sz="2800" dirty="0" smtClean="0"/>
              <a:t>processed</a:t>
            </a:r>
            <a:endParaRPr lang="en-US" sz="2800" dirty="0"/>
          </a:p>
        </p:txBody>
      </p:sp>
      <p:pic>
        <p:nvPicPr>
          <p:cNvPr id="6146" name="Picture 2" descr="An illustration shows a server, with a description reading, “documents to be printed stored in buffers on storage media or in memory;” and photo of a hard disk accompanied by text reading, “hard drive in server.” A flow line with text reading, “As documents print, they are released from buffer,” points toward a laser printer.&#10;A screenshot shows a print queue dialog box with three callouts. The first callout reading, “print spooler shows document printing and documents waiting to print,” points toward the screenshot. The second callout reading, “document being printed,” points toward the first document in the list and the third callout reading, “print queue,” collectively points toward the documents lis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155" y="2274607"/>
            <a:ext cx="5204199" cy="281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78005" y="5178742"/>
            <a:ext cx="8975788" cy="993458"/>
          </a:xfrm>
        </p:spPr>
        <p:txBody>
          <a:bodyPr/>
          <a:lstStyle/>
          <a:p>
            <a:r>
              <a:rPr lang="en-US" sz="1800" b="1" dirty="0" smtClean="0"/>
              <a:t>Figure 9-9 </a:t>
            </a:r>
            <a:r>
              <a:rPr lang="en-US" sz="1800" dirty="0" smtClean="0"/>
              <a:t>Spooling increases both processor and printer efficiency by placing documents to be printed in a buffer media before they are printed. This figure shows three documents in the queue with one document printing.</a:t>
            </a:r>
          </a:p>
        </p:txBody>
      </p:sp>
    </p:spTree>
    <p:extLst>
      <p:ext uri="{BB962C8B-B14F-4D97-AF65-F5344CB8AC3E}">
        <p14:creationId xmlns:p14="http://schemas.microsoft.com/office/powerpoint/2010/main" val="106953987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 Functions </a:t>
            </a:r>
            <a:r>
              <a:rPr lang="en-US" dirty="0" smtClean="0"/>
              <a:t>(11 </a:t>
            </a:r>
            <a:r>
              <a:rPr lang="en-US" dirty="0"/>
              <a:t>of </a:t>
            </a:r>
            <a:r>
              <a:rPr lang="en-US" dirty="0" smtClean="0"/>
              <a:t>19)</a:t>
            </a:r>
            <a:endParaRPr lang="en-US" dirty="0"/>
          </a:p>
        </p:txBody>
      </p:sp>
      <p:sp>
        <p:nvSpPr>
          <p:cNvPr id="3" name="Content Placeholder 2"/>
          <p:cNvSpPr>
            <a:spLocks noGrp="1"/>
          </p:cNvSpPr>
          <p:nvPr>
            <p:ph idx="1"/>
          </p:nvPr>
        </p:nvSpPr>
        <p:spPr/>
        <p:txBody>
          <a:bodyPr/>
          <a:lstStyle/>
          <a:p>
            <a:r>
              <a:rPr lang="en-US" sz="2800" dirty="0"/>
              <a:t>A driver is a small program that tells the operating system how to communicate with a specific device</a:t>
            </a:r>
          </a:p>
          <a:p>
            <a:pPr lvl="0"/>
            <a:r>
              <a:rPr lang="en-US" sz="2800" dirty="0"/>
              <a:t>Plug and Play automatically configures new devices as you install or connect </a:t>
            </a:r>
            <a:r>
              <a:rPr lang="en-US" sz="2800" dirty="0" smtClean="0"/>
              <a:t>them</a:t>
            </a:r>
            <a:endParaRPr lang="en-US" sz="2800" dirty="0"/>
          </a:p>
        </p:txBody>
      </p:sp>
    </p:spTree>
    <p:extLst>
      <p:ext uri="{BB962C8B-B14F-4D97-AF65-F5344CB8AC3E}">
        <p14:creationId xmlns:p14="http://schemas.microsoft.com/office/powerpoint/2010/main" val="412141570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37" y="83872"/>
            <a:ext cx="8835902" cy="754328"/>
          </a:xfrm>
        </p:spPr>
        <p:txBody>
          <a:bodyPr>
            <a:noAutofit/>
          </a:bodyPr>
          <a:lstStyle/>
          <a:p>
            <a:r>
              <a:rPr lang="en-US" dirty="0"/>
              <a:t>Operating System Functions </a:t>
            </a:r>
            <a:r>
              <a:rPr lang="en-US" dirty="0" smtClean="0"/>
              <a:t>(12 </a:t>
            </a:r>
            <a:r>
              <a:rPr lang="en-US" dirty="0"/>
              <a:t>of </a:t>
            </a:r>
            <a:r>
              <a:rPr lang="en-US" dirty="0" smtClean="0"/>
              <a:t>19)</a:t>
            </a:r>
            <a:endParaRPr lang="en-US" dirty="0"/>
          </a:p>
        </p:txBody>
      </p:sp>
      <p:sp>
        <p:nvSpPr>
          <p:cNvPr id="3" name="Content Placeholder 2"/>
          <p:cNvSpPr>
            <a:spLocks noGrp="1"/>
          </p:cNvSpPr>
          <p:nvPr>
            <p:ph sz="quarter" idx="11"/>
          </p:nvPr>
        </p:nvSpPr>
        <p:spPr>
          <a:xfrm>
            <a:off x="86218" y="947058"/>
            <a:ext cx="8993991" cy="1524000"/>
          </a:xfrm>
        </p:spPr>
        <p:txBody>
          <a:bodyPr/>
          <a:lstStyle/>
          <a:p>
            <a:r>
              <a:rPr lang="en-US" sz="2800" dirty="0"/>
              <a:t>A performance monitor is a program that assesses and reports information about various computer resources and </a:t>
            </a:r>
            <a:r>
              <a:rPr lang="en-US" sz="2800" dirty="0" smtClean="0"/>
              <a:t>devices</a:t>
            </a:r>
            <a:endParaRPr lang="en-US" sz="2800" dirty="0"/>
          </a:p>
        </p:txBody>
      </p:sp>
      <p:pic>
        <p:nvPicPr>
          <p:cNvPr id="8194" name="Picture 2" descr="Decor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645" y="2514505"/>
            <a:ext cx="3626834" cy="289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134256" y="5501367"/>
            <a:ext cx="8835902" cy="665175"/>
          </a:xfrm>
        </p:spPr>
        <p:txBody>
          <a:bodyPr/>
          <a:lstStyle/>
          <a:p>
            <a:r>
              <a:rPr lang="en-US" sz="1800" b="1" dirty="0"/>
              <a:t>Figure 9-10 </a:t>
            </a:r>
            <a:r>
              <a:rPr lang="en-US" sz="1800" dirty="0"/>
              <a:t>The Activity Monitor in this figure is tracking CPU (processor) usage.</a:t>
            </a:r>
          </a:p>
          <a:p>
            <a:r>
              <a:rPr lang="en-US" sz="1800" dirty="0"/>
              <a:t>Source: Apple Inc.</a:t>
            </a:r>
          </a:p>
        </p:txBody>
      </p:sp>
    </p:spTree>
    <p:extLst>
      <p:ext uri="{BB962C8B-B14F-4D97-AF65-F5344CB8AC3E}">
        <p14:creationId xmlns:p14="http://schemas.microsoft.com/office/powerpoint/2010/main" val="211106014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75" y="76200"/>
            <a:ext cx="8924261" cy="829761"/>
          </a:xfrm>
        </p:spPr>
        <p:txBody>
          <a:bodyPr>
            <a:noAutofit/>
          </a:bodyPr>
          <a:lstStyle/>
          <a:p>
            <a:r>
              <a:rPr lang="en-US" dirty="0"/>
              <a:t>Operating System Functions </a:t>
            </a:r>
            <a:r>
              <a:rPr lang="en-US" dirty="0" smtClean="0"/>
              <a:t>(13 </a:t>
            </a:r>
            <a:r>
              <a:rPr lang="en-US" dirty="0"/>
              <a:t>of </a:t>
            </a:r>
            <a:r>
              <a:rPr lang="en-US" dirty="0" smtClean="0"/>
              <a:t>19)</a:t>
            </a:r>
            <a:endParaRPr lang="en-US" dirty="0"/>
          </a:p>
        </p:txBody>
      </p:sp>
      <p:sp>
        <p:nvSpPr>
          <p:cNvPr id="5" name="Content Placeholder 4"/>
          <p:cNvSpPr>
            <a:spLocks noGrp="1"/>
          </p:cNvSpPr>
          <p:nvPr>
            <p:ph sz="quarter" idx="11"/>
          </p:nvPr>
        </p:nvSpPr>
        <p:spPr>
          <a:xfrm>
            <a:off x="90714" y="990600"/>
            <a:ext cx="8943594" cy="998865"/>
          </a:xfrm>
        </p:spPr>
        <p:txBody>
          <a:bodyPr/>
          <a:lstStyle/>
          <a:p>
            <a:r>
              <a:rPr lang="en-US" sz="2800" dirty="0"/>
              <a:t>Operating systems typically provide a means to establish Internet </a:t>
            </a:r>
            <a:r>
              <a:rPr lang="en-US" sz="2800" dirty="0" smtClean="0"/>
              <a:t>connections</a:t>
            </a:r>
            <a:endParaRPr lang="en-US" sz="2800" dirty="0"/>
          </a:p>
        </p:txBody>
      </p:sp>
      <p:pic>
        <p:nvPicPr>
          <p:cNvPr id="9218" name="Picture 2" descr="An illustration shows two screenshots. The first screenshot shows the following list of connection options in a desktop operating system: connect to the internet, set-up a new network, manually connect to a wireless network, and connect to a work-place; a callout above reads, “network connection options in a desktop operating system”. The second screenshot shows iPhone’s Wifi settings with a callout reading, “Wi-Fi connection options in a mobile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7695410" cy="30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124670" y="5238427"/>
            <a:ext cx="8975788" cy="885348"/>
          </a:xfrm>
        </p:spPr>
        <p:txBody>
          <a:bodyPr/>
          <a:lstStyle/>
          <a:p>
            <a:r>
              <a:rPr lang="en-US" sz="1800" b="1" dirty="0" smtClean="0"/>
              <a:t>Figure </a:t>
            </a:r>
            <a:r>
              <a:rPr lang="en-US" sz="1800" b="1" dirty="0"/>
              <a:t>9-11 </a:t>
            </a:r>
            <a:r>
              <a:rPr lang="en-US" sz="1800" dirty="0"/>
              <a:t>Shown here are Internet connection options for desktop and mobile operating systems</a:t>
            </a:r>
            <a:r>
              <a:rPr lang="en-US" sz="1800" dirty="0" smtClean="0"/>
              <a:t>.</a:t>
            </a:r>
          </a:p>
        </p:txBody>
      </p:sp>
    </p:spTree>
    <p:extLst>
      <p:ext uri="{BB962C8B-B14F-4D97-AF65-F5344CB8AC3E}">
        <p14:creationId xmlns:p14="http://schemas.microsoft.com/office/powerpoint/2010/main" val="32531645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 Overview </a:t>
            </a:r>
            <a:r>
              <a:rPr lang="en-US" dirty="0" smtClean="0"/>
              <a:t>(1 </a:t>
            </a:r>
            <a:r>
              <a:rPr lang="en-US" dirty="0"/>
              <a:t>of 2)</a:t>
            </a:r>
          </a:p>
        </p:txBody>
      </p:sp>
      <p:sp>
        <p:nvSpPr>
          <p:cNvPr id="3" name="Content Placeholder 2"/>
          <p:cNvSpPr>
            <a:spLocks noGrp="1"/>
          </p:cNvSpPr>
          <p:nvPr>
            <p:ph idx="1"/>
          </p:nvPr>
        </p:nvSpPr>
        <p:spPr/>
        <p:txBody>
          <a:bodyPr/>
          <a:lstStyle/>
          <a:p>
            <a:pPr lvl="0"/>
            <a:r>
              <a:rPr lang="en-US" sz="2800" dirty="0"/>
              <a:t>Explain the purpose of an operating </a:t>
            </a:r>
            <a:r>
              <a:rPr lang="en-US" sz="2800" dirty="0" smtClean="0"/>
              <a:t>system</a:t>
            </a:r>
          </a:p>
          <a:p>
            <a:r>
              <a:rPr lang="en-US" sz="2800" dirty="0"/>
              <a:t>Describe the start-up process and shutdown options on computers and mobile devices</a:t>
            </a:r>
          </a:p>
          <a:p>
            <a:r>
              <a:rPr lang="en-US" sz="2800" dirty="0"/>
              <a:t>Explain how an operating system provides a user interface, manages programs, manages memory, and coordinates tasks</a:t>
            </a:r>
          </a:p>
          <a:p>
            <a:r>
              <a:rPr lang="en-US" sz="2800" dirty="0"/>
              <a:t>Describe how an operating system enables users to configure devices, establish an Internet connection, and monitor </a:t>
            </a:r>
            <a:r>
              <a:rPr lang="en-US" sz="2800" dirty="0" smtClean="0"/>
              <a:t>performance</a:t>
            </a:r>
            <a:endParaRPr lang="en-US" sz="2800" dirty="0"/>
          </a:p>
        </p:txBody>
      </p:sp>
    </p:spTree>
    <p:extLst>
      <p:ext uri="{BB962C8B-B14F-4D97-AF65-F5344CB8AC3E}">
        <p14:creationId xmlns:p14="http://schemas.microsoft.com/office/powerpoint/2010/main" val="120023365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51" y="61686"/>
            <a:ext cx="8835902" cy="829761"/>
          </a:xfrm>
        </p:spPr>
        <p:txBody>
          <a:bodyPr>
            <a:noAutofit/>
          </a:bodyPr>
          <a:lstStyle/>
          <a:p>
            <a:r>
              <a:rPr lang="en-US" dirty="0"/>
              <a:t>Operating System Functions </a:t>
            </a:r>
            <a:r>
              <a:rPr lang="en-US" dirty="0" smtClean="0"/>
              <a:t>(14 </a:t>
            </a:r>
            <a:r>
              <a:rPr lang="en-US" dirty="0"/>
              <a:t>of </a:t>
            </a:r>
            <a:r>
              <a:rPr lang="en-US" dirty="0" smtClean="0"/>
              <a:t>19)</a:t>
            </a:r>
            <a:endParaRPr lang="en-US" dirty="0"/>
          </a:p>
        </p:txBody>
      </p:sp>
      <p:sp>
        <p:nvSpPr>
          <p:cNvPr id="3" name="Content Placeholder 2"/>
          <p:cNvSpPr>
            <a:spLocks noGrp="1"/>
          </p:cNvSpPr>
          <p:nvPr>
            <p:ph sz="quarter" idx="11"/>
          </p:nvPr>
        </p:nvSpPr>
        <p:spPr>
          <a:xfrm>
            <a:off x="108585" y="1143000"/>
            <a:ext cx="8850630" cy="1448430"/>
          </a:xfrm>
        </p:spPr>
        <p:txBody>
          <a:bodyPr/>
          <a:lstStyle/>
          <a:p>
            <a:r>
              <a:rPr lang="en-US" sz="2800" dirty="0"/>
              <a:t>Many programs, including operating systems, include an automatic update feature that regularly provides new features or corrections to the </a:t>
            </a:r>
            <a:r>
              <a:rPr lang="en-US" sz="2800" dirty="0" smtClean="0"/>
              <a:t>program</a:t>
            </a:r>
            <a:endParaRPr lang="en-US" sz="2800" dirty="0"/>
          </a:p>
        </p:txBody>
      </p:sp>
      <p:pic>
        <p:nvPicPr>
          <p:cNvPr id="10242" name="Picture 2" descr="A screenshot shows a system update with the following options: update PRL, update profile, update Samsung software, update firmware, and UICD un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972" y="2703951"/>
            <a:ext cx="1644147" cy="243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155698" y="5257824"/>
            <a:ext cx="8835902" cy="885348"/>
          </a:xfrm>
        </p:spPr>
        <p:txBody>
          <a:bodyPr/>
          <a:lstStyle/>
          <a:p>
            <a:r>
              <a:rPr lang="en-US" sz="1800" b="1" dirty="0"/>
              <a:t>Figure 9-12 </a:t>
            </a:r>
            <a:r>
              <a:rPr lang="en-US" sz="1800" dirty="0" smtClean="0"/>
              <a:t>An operating </a:t>
            </a:r>
            <a:r>
              <a:rPr lang="en-US" sz="1800" dirty="0"/>
              <a:t>system </a:t>
            </a:r>
            <a:r>
              <a:rPr lang="en-US" sz="1800" dirty="0" smtClean="0"/>
              <a:t>usually includes </a:t>
            </a:r>
            <a:r>
              <a:rPr lang="en-US" sz="1800" dirty="0"/>
              <a:t>a means </a:t>
            </a:r>
            <a:r>
              <a:rPr lang="en-US" sz="1800" dirty="0" smtClean="0"/>
              <a:t>to download </a:t>
            </a:r>
            <a:r>
              <a:rPr lang="en-US" sz="1800" dirty="0"/>
              <a:t>and </a:t>
            </a:r>
            <a:r>
              <a:rPr lang="en-US" sz="1800" dirty="0" smtClean="0"/>
              <a:t>install important </a:t>
            </a:r>
            <a:r>
              <a:rPr lang="en-US" sz="1800" dirty="0"/>
              <a:t>updates</a:t>
            </a:r>
            <a:r>
              <a:rPr lang="en-US" sz="1800" dirty="0" smtClean="0"/>
              <a:t>.</a:t>
            </a:r>
          </a:p>
        </p:txBody>
      </p:sp>
    </p:spTree>
    <p:extLst>
      <p:ext uri="{BB962C8B-B14F-4D97-AF65-F5344CB8AC3E}">
        <p14:creationId xmlns:p14="http://schemas.microsoft.com/office/powerpoint/2010/main" val="175755464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 Functions </a:t>
            </a:r>
            <a:r>
              <a:rPr lang="en-US" dirty="0" smtClean="0"/>
              <a:t>(15 </a:t>
            </a:r>
            <a:r>
              <a:rPr lang="en-US" dirty="0"/>
              <a:t>of </a:t>
            </a:r>
            <a:r>
              <a:rPr lang="en-US" dirty="0" smtClean="0"/>
              <a:t>19)</a:t>
            </a:r>
            <a:endParaRPr lang="en-US" dirty="0"/>
          </a:p>
        </p:txBody>
      </p:sp>
      <p:sp>
        <p:nvSpPr>
          <p:cNvPr id="3" name="Content Placeholder 2"/>
          <p:cNvSpPr>
            <a:spLocks noGrp="1"/>
          </p:cNvSpPr>
          <p:nvPr>
            <p:ph idx="1"/>
          </p:nvPr>
        </p:nvSpPr>
        <p:spPr/>
        <p:txBody>
          <a:bodyPr/>
          <a:lstStyle/>
          <a:p>
            <a:r>
              <a:rPr lang="en-US" sz="2800" dirty="0"/>
              <a:t>Operating systems often provide users with a variety of tools related to managing a computer, its devices, or its </a:t>
            </a:r>
            <a:r>
              <a:rPr lang="en-US" sz="2800" dirty="0" smtClean="0"/>
              <a:t>programs</a:t>
            </a:r>
          </a:p>
          <a:p>
            <a:pPr marL="793750" lvl="0">
              <a:buFont typeface="Arial" pitchFamily="34" charset="0"/>
              <a:buChar char="–"/>
            </a:pPr>
            <a:r>
              <a:rPr lang="en-US" sz="2800" dirty="0"/>
              <a:t>File Manager</a:t>
            </a:r>
          </a:p>
          <a:p>
            <a:pPr marL="793750" lvl="0">
              <a:buFont typeface="Arial" pitchFamily="34" charset="0"/>
              <a:buChar char="–"/>
            </a:pPr>
            <a:r>
              <a:rPr lang="en-US" sz="2800" dirty="0"/>
              <a:t>Search</a:t>
            </a:r>
          </a:p>
          <a:p>
            <a:pPr marL="793750" lvl="0">
              <a:buFont typeface="Arial" pitchFamily="34" charset="0"/>
              <a:buChar char="–"/>
            </a:pPr>
            <a:r>
              <a:rPr lang="en-US" sz="2800" dirty="0"/>
              <a:t>Image Viewer</a:t>
            </a:r>
          </a:p>
          <a:p>
            <a:pPr marL="793750" lvl="0">
              <a:buFont typeface="Arial" pitchFamily="34" charset="0"/>
              <a:buChar char="–"/>
            </a:pPr>
            <a:r>
              <a:rPr lang="en-US" sz="2800" dirty="0"/>
              <a:t>Uninstaller</a:t>
            </a:r>
          </a:p>
          <a:p>
            <a:pPr marL="793750" lvl="0">
              <a:buFont typeface="Arial" pitchFamily="34" charset="0"/>
              <a:buChar char="–"/>
            </a:pPr>
            <a:r>
              <a:rPr lang="en-US" sz="2800" dirty="0"/>
              <a:t>Disk Cleanup</a:t>
            </a:r>
          </a:p>
          <a:p>
            <a:pPr marL="793750" lvl="0">
              <a:buFont typeface="Arial" pitchFamily="34" charset="0"/>
              <a:buChar char="–"/>
            </a:pPr>
            <a:r>
              <a:rPr lang="en-US" sz="2800" dirty="0"/>
              <a:t>Disk </a:t>
            </a:r>
            <a:r>
              <a:rPr lang="en-US" sz="2800" dirty="0" smtClean="0"/>
              <a:t>Defragmenter</a:t>
            </a:r>
            <a:endParaRPr lang="en-US" sz="2800" dirty="0"/>
          </a:p>
        </p:txBody>
      </p:sp>
    </p:spTree>
    <p:extLst>
      <p:ext uri="{BB962C8B-B14F-4D97-AF65-F5344CB8AC3E}">
        <p14:creationId xmlns:p14="http://schemas.microsoft.com/office/powerpoint/2010/main" val="220264106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 (</a:t>
            </a:r>
            <a:r>
              <a:rPr lang="en-US" dirty="0" smtClean="0"/>
              <a:t>16 </a:t>
            </a:r>
            <a:r>
              <a:rPr lang="en-US" dirty="0"/>
              <a:t>of </a:t>
            </a:r>
            <a:r>
              <a:rPr lang="en-US" dirty="0" smtClean="0"/>
              <a:t>19)</a:t>
            </a:r>
            <a:endParaRPr lang="en-US" dirty="0"/>
          </a:p>
        </p:txBody>
      </p:sp>
      <p:sp>
        <p:nvSpPr>
          <p:cNvPr id="3" name="Content Placeholder 2"/>
          <p:cNvSpPr>
            <a:spLocks noGrp="1"/>
          </p:cNvSpPr>
          <p:nvPr>
            <p:ph idx="1"/>
          </p:nvPr>
        </p:nvSpPr>
        <p:spPr/>
        <p:txBody>
          <a:bodyPr/>
          <a:lstStyle/>
          <a:p>
            <a:pPr marL="795600" lvl="0">
              <a:buFont typeface="Arial" pitchFamily="34" charset="0"/>
              <a:buChar char="–"/>
            </a:pPr>
            <a:r>
              <a:rPr lang="en-US" sz="2800" dirty="0"/>
              <a:t>Screen Saver</a:t>
            </a:r>
          </a:p>
          <a:p>
            <a:pPr marL="795600" lvl="0">
              <a:buFont typeface="Arial" pitchFamily="34" charset="0"/>
              <a:buChar char="–"/>
            </a:pPr>
            <a:r>
              <a:rPr lang="en-US" sz="2800" dirty="0"/>
              <a:t>File Compression</a:t>
            </a:r>
          </a:p>
          <a:p>
            <a:pPr marL="795600" lvl="0">
              <a:buFont typeface="Arial" pitchFamily="34" charset="0"/>
              <a:buChar char="–"/>
            </a:pPr>
            <a:r>
              <a:rPr lang="en-US" sz="2800" dirty="0"/>
              <a:t>PC Maintenance</a:t>
            </a:r>
          </a:p>
          <a:p>
            <a:pPr marL="795600" lvl="0">
              <a:buFont typeface="Arial" pitchFamily="34" charset="0"/>
              <a:buChar char="–"/>
            </a:pPr>
            <a:r>
              <a:rPr lang="en-US" sz="2800" dirty="0"/>
              <a:t>Backup and Restore</a:t>
            </a:r>
          </a:p>
          <a:p>
            <a:pPr marL="795600" lvl="0">
              <a:buFont typeface="Arial" pitchFamily="34" charset="0"/>
              <a:buChar char="–"/>
            </a:pPr>
            <a:r>
              <a:rPr lang="en-US" sz="2800" dirty="0"/>
              <a:t>Power </a:t>
            </a:r>
            <a:r>
              <a:rPr lang="en-US" sz="2800" dirty="0" smtClean="0"/>
              <a:t>Management</a:t>
            </a:r>
            <a:endParaRPr lang="en-US" sz="2800" dirty="0"/>
          </a:p>
        </p:txBody>
      </p:sp>
    </p:spTree>
    <p:extLst>
      <p:ext uri="{BB962C8B-B14F-4D97-AF65-F5344CB8AC3E}">
        <p14:creationId xmlns:p14="http://schemas.microsoft.com/office/powerpoint/2010/main" val="317719230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Operating System Functions </a:t>
            </a:r>
            <a:r>
              <a:rPr lang="en-US" dirty="0" smtClean="0"/>
              <a:t>(17 </a:t>
            </a:r>
            <a:r>
              <a:rPr lang="en-US" dirty="0"/>
              <a:t>of </a:t>
            </a:r>
            <a:r>
              <a:rPr lang="en-US" dirty="0" smtClean="0"/>
              <a:t>19)</a:t>
            </a:r>
            <a:endParaRPr lang="en-US" dirty="0"/>
          </a:p>
        </p:txBody>
      </p:sp>
      <p:sp>
        <p:nvSpPr>
          <p:cNvPr id="3" name="Content Placeholder 2"/>
          <p:cNvSpPr>
            <a:spLocks noGrp="1"/>
          </p:cNvSpPr>
          <p:nvPr>
            <p:ph idx="1"/>
          </p:nvPr>
        </p:nvSpPr>
        <p:spPr>
          <a:xfrm>
            <a:off x="156030" y="1195351"/>
            <a:ext cx="8763000" cy="5005877"/>
          </a:xfrm>
        </p:spPr>
        <p:txBody>
          <a:bodyPr/>
          <a:lstStyle/>
          <a:p>
            <a:r>
              <a:rPr lang="en-US" sz="2800" dirty="0"/>
              <a:t>Some operating systems are designed to work with a server on a network</a:t>
            </a:r>
          </a:p>
          <a:p>
            <a:r>
              <a:rPr lang="en-US" sz="2800" dirty="0"/>
              <a:t>These multiuser operating systems allow multiple users to share a printer, Internet access, files, and programs</a:t>
            </a:r>
          </a:p>
          <a:p>
            <a:pPr>
              <a:buClr>
                <a:srgbClr val="8C268F"/>
              </a:buClr>
            </a:pPr>
            <a:r>
              <a:rPr lang="en-US" sz="2800" dirty="0"/>
              <a:t>A network administrator uses the server operating system to:</a:t>
            </a:r>
          </a:p>
          <a:p>
            <a:pPr lvl="1">
              <a:buClr>
                <a:srgbClr val="8C268F"/>
              </a:buClr>
              <a:buFont typeface="Arial" pitchFamily="34" charset="0"/>
              <a:buChar char="–"/>
            </a:pPr>
            <a:r>
              <a:rPr lang="en-US" dirty="0"/>
              <a:t>Add and remove users, computers, and other devices</a:t>
            </a:r>
          </a:p>
          <a:p>
            <a:pPr lvl="1">
              <a:buClr>
                <a:srgbClr val="8C268F"/>
              </a:buClr>
              <a:buFont typeface="Arial" pitchFamily="34" charset="0"/>
              <a:buChar char="–"/>
            </a:pPr>
            <a:r>
              <a:rPr lang="en-US" dirty="0"/>
              <a:t>Configure the network, install software and administer network </a:t>
            </a:r>
            <a:r>
              <a:rPr lang="en-US" dirty="0" smtClean="0"/>
              <a:t>security</a:t>
            </a:r>
            <a:endParaRPr lang="en-US" dirty="0"/>
          </a:p>
        </p:txBody>
      </p:sp>
    </p:spTree>
    <p:extLst>
      <p:ext uri="{BB962C8B-B14F-4D97-AF65-F5344CB8AC3E}">
        <p14:creationId xmlns:p14="http://schemas.microsoft.com/office/powerpoint/2010/main" val="228377938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 Functions </a:t>
            </a:r>
            <a:r>
              <a:rPr lang="en-US" dirty="0" smtClean="0"/>
              <a:t>(18 </a:t>
            </a:r>
            <a:r>
              <a:rPr lang="en-US" dirty="0"/>
              <a:t>of </a:t>
            </a:r>
            <a:r>
              <a:rPr lang="en-US" dirty="0" smtClean="0"/>
              <a:t>19)</a:t>
            </a:r>
            <a:endParaRPr lang="en-US" dirty="0"/>
          </a:p>
        </p:txBody>
      </p:sp>
      <p:sp>
        <p:nvSpPr>
          <p:cNvPr id="5" name="Content Placeholder 4"/>
          <p:cNvSpPr>
            <a:spLocks noGrp="1"/>
          </p:cNvSpPr>
          <p:nvPr>
            <p:ph idx="1"/>
          </p:nvPr>
        </p:nvSpPr>
        <p:spPr/>
        <p:txBody>
          <a:bodyPr/>
          <a:lstStyle/>
          <a:p>
            <a:r>
              <a:rPr lang="en-US" sz="2800" dirty="0"/>
              <a:t>A user account enables a use to sign in to, or access resources on, a network or computer</a:t>
            </a:r>
          </a:p>
          <a:p>
            <a:pPr lvl="1">
              <a:buFont typeface="Arial" pitchFamily="34" charset="0"/>
              <a:buChar char="–"/>
            </a:pPr>
            <a:r>
              <a:rPr lang="en-US" sz="2600" dirty="0"/>
              <a:t>A user name, or user ID, identifies a specific user</a:t>
            </a:r>
          </a:p>
          <a:p>
            <a:pPr lvl="1">
              <a:buFont typeface="Arial" pitchFamily="34" charset="0"/>
              <a:buChar char="–"/>
            </a:pPr>
            <a:r>
              <a:rPr lang="en-US" sz="2600" dirty="0"/>
              <a:t>A password is a private combination of characters associated with the user </a:t>
            </a:r>
            <a:r>
              <a:rPr lang="en-US" sz="2600" dirty="0" smtClean="0"/>
              <a:t>name</a:t>
            </a:r>
            <a:endParaRPr lang="en-US" sz="2600" dirty="0"/>
          </a:p>
        </p:txBody>
      </p:sp>
    </p:spTree>
    <p:extLst>
      <p:ext uri="{BB962C8B-B14F-4D97-AF65-F5344CB8AC3E}">
        <p14:creationId xmlns:p14="http://schemas.microsoft.com/office/powerpoint/2010/main" val="429431638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3" y="72570"/>
            <a:ext cx="8835902" cy="1004011"/>
          </a:xfrm>
        </p:spPr>
        <p:txBody>
          <a:bodyPr/>
          <a:lstStyle/>
          <a:p>
            <a:r>
              <a:rPr lang="en-US" dirty="0"/>
              <a:t>Operating System Functions </a:t>
            </a:r>
            <a:r>
              <a:rPr lang="en-US" dirty="0" smtClean="0"/>
              <a:t>(19 </a:t>
            </a:r>
            <a:r>
              <a:rPr lang="en-US" dirty="0"/>
              <a:t>of </a:t>
            </a:r>
            <a:r>
              <a:rPr lang="en-US" dirty="0" smtClean="0"/>
              <a:t>19)</a:t>
            </a:r>
            <a:endParaRPr lang="en-US" dirty="0"/>
          </a:p>
        </p:txBody>
      </p:sp>
      <p:pic>
        <p:nvPicPr>
          <p:cNvPr id="6" name="Picture 2" descr="A screenshot shows a login screen. A callout reading, “current user,” points toward the username displayed at the center and the first name of the list on the left corner. Another callout reading, “additional users” points toward the other user names in the list on the left cor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932" y="1219200"/>
            <a:ext cx="6582287" cy="355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108204" y="5090886"/>
            <a:ext cx="8927592" cy="1066800"/>
          </a:xfrm>
        </p:spPr>
        <p:txBody>
          <a:bodyPr/>
          <a:lstStyle/>
          <a:p>
            <a:r>
              <a:rPr lang="en-US" sz="1800" b="1" dirty="0"/>
              <a:t>Figure 9-13 </a:t>
            </a:r>
            <a:r>
              <a:rPr lang="en-US" sz="1800" dirty="0"/>
              <a:t>Most multiuser operating systems allow each user to </a:t>
            </a:r>
            <a:r>
              <a:rPr lang="en-US" sz="1800" dirty="0" smtClean="0"/>
              <a:t>sign in</a:t>
            </a:r>
            <a:r>
              <a:rPr lang="en-US" sz="1800" dirty="0"/>
              <a:t>, which is </a:t>
            </a:r>
            <a:r>
              <a:rPr lang="en-US" sz="1800" dirty="0" smtClean="0"/>
              <a:t>the process </a:t>
            </a:r>
            <a:r>
              <a:rPr lang="en-US" sz="1800" dirty="0"/>
              <a:t>of entering a user name and a password into </a:t>
            </a:r>
            <a:r>
              <a:rPr lang="en-US" sz="1800" dirty="0" smtClean="0"/>
              <a:t>the computer</a:t>
            </a:r>
            <a:r>
              <a:rPr lang="en-US" sz="1800" dirty="0"/>
              <a:t>. </a:t>
            </a:r>
            <a:r>
              <a:rPr lang="en-US" sz="1800" dirty="0" smtClean="0"/>
              <a:t>Single-user operating </a:t>
            </a:r>
            <a:r>
              <a:rPr lang="en-US" sz="1800" dirty="0"/>
              <a:t>systems often use a password to lock </a:t>
            </a:r>
            <a:r>
              <a:rPr lang="en-US" sz="1800" dirty="0" smtClean="0"/>
              <a:t>an entire </a:t>
            </a:r>
            <a:r>
              <a:rPr lang="en-US" sz="1800" dirty="0"/>
              <a:t>device or computer.</a:t>
            </a:r>
          </a:p>
        </p:txBody>
      </p:sp>
    </p:spTree>
    <p:extLst>
      <p:ext uri="{BB962C8B-B14F-4D97-AF65-F5344CB8AC3E}">
        <p14:creationId xmlns:p14="http://schemas.microsoft.com/office/powerpoint/2010/main" val="149500127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37" y="76200"/>
            <a:ext cx="8835902" cy="829761"/>
          </a:xfrm>
        </p:spPr>
        <p:txBody>
          <a:bodyPr/>
          <a:lstStyle/>
          <a:p>
            <a:r>
              <a:rPr lang="en-US" dirty="0"/>
              <a:t>Types of Operating Systems</a:t>
            </a:r>
          </a:p>
        </p:txBody>
      </p:sp>
      <p:sp>
        <p:nvSpPr>
          <p:cNvPr id="5" name="Content Placeholder 4"/>
          <p:cNvSpPr>
            <a:spLocks noGrp="1"/>
          </p:cNvSpPr>
          <p:nvPr>
            <p:ph sz="quarter" idx="11"/>
          </p:nvPr>
        </p:nvSpPr>
        <p:spPr>
          <a:xfrm>
            <a:off x="175785" y="1093784"/>
            <a:ext cx="8739615" cy="963616"/>
          </a:xfrm>
        </p:spPr>
        <p:txBody>
          <a:bodyPr/>
          <a:lstStyle/>
          <a:p>
            <a:pPr marL="0" indent="0">
              <a:buNone/>
            </a:pPr>
            <a:r>
              <a:rPr lang="en-US" sz="2800" dirty="0"/>
              <a:t>Table 9-2 Examples </a:t>
            </a:r>
            <a:r>
              <a:rPr lang="en-US" sz="2800" dirty="0" smtClean="0"/>
              <a:t>of Operating Systems by </a:t>
            </a:r>
            <a:r>
              <a:rPr lang="en-US" sz="2800" dirty="0"/>
              <a:t>Category</a:t>
            </a:r>
          </a:p>
        </p:txBody>
      </p:sp>
      <p:graphicFrame>
        <p:nvGraphicFramePr>
          <p:cNvPr id="6" name="Table 5"/>
          <p:cNvGraphicFramePr>
            <a:graphicFrameLocks noGrp="1"/>
          </p:cNvGraphicFramePr>
          <p:nvPr>
            <p:extLst>
              <p:ext uri="{D42A27DB-BD31-4B8C-83A1-F6EECF244321}">
                <p14:modId xmlns:p14="http://schemas.microsoft.com/office/powerpoint/2010/main" val="1385825818"/>
              </p:ext>
            </p:extLst>
          </p:nvPr>
        </p:nvGraphicFramePr>
        <p:xfrm>
          <a:off x="1201056" y="2357120"/>
          <a:ext cx="6096000" cy="3662680"/>
        </p:xfrm>
        <a:graphic>
          <a:graphicData uri="http://schemas.openxmlformats.org/drawingml/2006/table">
            <a:tbl>
              <a:tblPr firstRow="1" bandRow="1">
                <a:tableStyleId>{5940675A-B579-460E-94D1-54222C63F5DA}</a:tableStyleId>
              </a:tblPr>
              <a:tblGrid>
                <a:gridCol w="3048000"/>
                <a:gridCol w="3048000"/>
              </a:tblGrid>
              <a:tr h="370840">
                <a:tc>
                  <a:txBody>
                    <a:bodyPr/>
                    <a:lstStyle/>
                    <a:p>
                      <a:pPr algn="ctr"/>
                      <a:r>
                        <a:rPr lang="en-US" sz="1800" b="1" kern="1200" dirty="0" smtClean="0">
                          <a:solidFill>
                            <a:schemeClr val="bg1"/>
                          </a:solidFill>
                          <a:effectLst/>
                          <a:latin typeface="Arial" pitchFamily="34" charset="0"/>
                          <a:ea typeface="+mn-ea"/>
                          <a:cs typeface="Arial" pitchFamily="34" charset="0"/>
                        </a:rPr>
                        <a:t>Category</a:t>
                      </a:r>
                      <a:endParaRPr lang="en-US" sz="1800" b="1" dirty="0">
                        <a:solidFill>
                          <a:schemeClr val="bg1"/>
                        </a:solidFill>
                        <a:latin typeface="Arial" pitchFamily="34" charset="0"/>
                        <a:cs typeface="Arial" pitchFamily="34" charset="0"/>
                      </a:endParaRPr>
                    </a:p>
                  </a:txBody>
                  <a:tcPr>
                    <a:solidFill>
                      <a:srgbClr val="8A288F"/>
                    </a:solidFill>
                  </a:tcPr>
                </a:tc>
                <a:tc>
                  <a:txBody>
                    <a:bodyPr/>
                    <a:lstStyle/>
                    <a:p>
                      <a:pPr algn="ctr"/>
                      <a:r>
                        <a:rPr lang="en-US" sz="1800" b="1" dirty="0" smtClean="0">
                          <a:solidFill>
                            <a:schemeClr val="bg1"/>
                          </a:solidFill>
                          <a:latin typeface="Arial" pitchFamily="34" charset="0"/>
                          <a:cs typeface="Arial" pitchFamily="34" charset="0"/>
                        </a:rPr>
                        <a:t>Name</a:t>
                      </a:r>
                      <a:endParaRPr lang="en-US" sz="1800" b="1" dirty="0">
                        <a:solidFill>
                          <a:schemeClr val="bg1"/>
                        </a:solidFill>
                        <a:latin typeface="Arial" pitchFamily="34" charset="0"/>
                        <a:cs typeface="Arial" pitchFamily="34" charset="0"/>
                      </a:endParaRPr>
                    </a:p>
                  </a:txBody>
                  <a:tcPr>
                    <a:solidFill>
                      <a:srgbClr val="8A288F"/>
                    </a:solidFill>
                  </a:tcPr>
                </a:tc>
              </a:tr>
              <a:tr h="370840">
                <a:tc>
                  <a:txBody>
                    <a:bodyPr/>
                    <a:lstStyle/>
                    <a:p>
                      <a:r>
                        <a:rPr lang="en-US" sz="1800" kern="1200" dirty="0" smtClean="0">
                          <a:solidFill>
                            <a:schemeClr val="tx1"/>
                          </a:solidFill>
                          <a:effectLst/>
                          <a:latin typeface="Arial" pitchFamily="34" charset="0"/>
                          <a:ea typeface="+mn-ea"/>
                          <a:cs typeface="Arial" pitchFamily="34" charset="0"/>
                        </a:rPr>
                        <a:t>Desktop</a:t>
                      </a:r>
                      <a:endParaRPr lang="en-US" sz="1800" dirty="0">
                        <a:latin typeface="Arial" pitchFamily="34" charset="0"/>
                        <a:cs typeface="Arial" pitchFamily="34" charset="0"/>
                      </a:endParaRPr>
                    </a:p>
                  </a:txBody>
                  <a:tcPr/>
                </a:tc>
                <a:tc>
                  <a:txBody>
                    <a:bodyPr/>
                    <a:lstStyle/>
                    <a:p>
                      <a:r>
                        <a:rPr lang="en-US" sz="1800" kern="1200" dirty="0" smtClean="0">
                          <a:solidFill>
                            <a:schemeClr val="tx1"/>
                          </a:solidFill>
                          <a:effectLst/>
                          <a:latin typeface="Arial" pitchFamily="34" charset="0"/>
                          <a:ea typeface="+mn-ea"/>
                          <a:cs typeface="Arial" pitchFamily="34" charset="0"/>
                        </a:rPr>
                        <a:t>Windows</a:t>
                      </a:r>
                    </a:p>
                    <a:p>
                      <a:r>
                        <a:rPr lang="en-US" sz="1800" kern="1200" dirty="0" smtClean="0">
                          <a:solidFill>
                            <a:schemeClr val="tx1"/>
                          </a:solidFill>
                          <a:effectLst/>
                          <a:latin typeface="Arial" pitchFamily="34" charset="0"/>
                          <a:ea typeface="+mn-ea"/>
                          <a:cs typeface="Arial" pitchFamily="34" charset="0"/>
                        </a:rPr>
                        <a:t>macOS</a:t>
                      </a:r>
                    </a:p>
                    <a:p>
                      <a:r>
                        <a:rPr lang="en-US" sz="1800" kern="1200" dirty="0" smtClean="0">
                          <a:solidFill>
                            <a:schemeClr val="tx1"/>
                          </a:solidFill>
                          <a:effectLst/>
                          <a:latin typeface="Arial" pitchFamily="34" charset="0"/>
                          <a:ea typeface="+mn-ea"/>
                          <a:cs typeface="Arial" pitchFamily="34" charset="0"/>
                        </a:rPr>
                        <a:t>UNIX</a:t>
                      </a:r>
                    </a:p>
                    <a:p>
                      <a:r>
                        <a:rPr lang="en-US" sz="1800" kern="1200" dirty="0" smtClean="0">
                          <a:solidFill>
                            <a:schemeClr val="tx1"/>
                          </a:solidFill>
                          <a:effectLst/>
                          <a:latin typeface="Arial" pitchFamily="34" charset="0"/>
                          <a:ea typeface="+mn-ea"/>
                          <a:cs typeface="Arial" pitchFamily="34" charset="0"/>
                        </a:rPr>
                        <a:t>Linux</a:t>
                      </a:r>
                    </a:p>
                    <a:p>
                      <a:r>
                        <a:rPr lang="en-US" sz="1800" kern="1200" dirty="0" smtClean="0">
                          <a:solidFill>
                            <a:schemeClr val="tx1"/>
                          </a:solidFill>
                          <a:effectLst/>
                          <a:latin typeface="Arial" pitchFamily="34" charset="0"/>
                          <a:ea typeface="+mn-ea"/>
                          <a:cs typeface="Arial" pitchFamily="34" charset="0"/>
                        </a:rPr>
                        <a:t>Chrome OS</a:t>
                      </a:r>
                      <a:endParaRPr lang="en-US" sz="1800" dirty="0">
                        <a:latin typeface="Arial" pitchFamily="34" charset="0"/>
                        <a:cs typeface="Arial" pitchFamily="34" charset="0"/>
                      </a:endParaRPr>
                    </a:p>
                  </a:txBody>
                  <a:tcPr/>
                </a:tc>
              </a:tr>
              <a:tr h="370840">
                <a:tc>
                  <a:txBody>
                    <a:bodyPr/>
                    <a:lstStyle/>
                    <a:p>
                      <a:r>
                        <a:rPr lang="en-US" sz="1800" kern="1200" dirty="0" smtClean="0">
                          <a:solidFill>
                            <a:schemeClr val="tx1"/>
                          </a:solidFill>
                          <a:effectLst/>
                          <a:latin typeface="Arial" pitchFamily="34" charset="0"/>
                          <a:ea typeface="+mn-ea"/>
                          <a:cs typeface="Arial" pitchFamily="34" charset="0"/>
                        </a:rPr>
                        <a:t>Server</a:t>
                      </a:r>
                      <a:endParaRPr lang="en-US" sz="1800" dirty="0">
                        <a:latin typeface="Arial" pitchFamily="34" charset="0"/>
                        <a:cs typeface="Arial" pitchFamily="34" charset="0"/>
                      </a:endParaRPr>
                    </a:p>
                  </a:txBody>
                  <a:tcPr/>
                </a:tc>
                <a:tc>
                  <a:txBody>
                    <a:bodyPr/>
                    <a:lstStyle/>
                    <a:p>
                      <a:r>
                        <a:rPr lang="en-US" sz="1800" kern="1200" dirty="0" smtClean="0">
                          <a:solidFill>
                            <a:schemeClr val="tx1"/>
                          </a:solidFill>
                          <a:effectLst/>
                          <a:latin typeface="Arial" pitchFamily="34" charset="0"/>
                          <a:ea typeface="+mn-ea"/>
                          <a:cs typeface="Arial" pitchFamily="34" charset="0"/>
                        </a:rPr>
                        <a:t>Windows Server</a:t>
                      </a:r>
                    </a:p>
                    <a:p>
                      <a:r>
                        <a:rPr lang="en-US" sz="1800" kern="1200" dirty="0" smtClean="0">
                          <a:solidFill>
                            <a:schemeClr val="tx1"/>
                          </a:solidFill>
                          <a:effectLst/>
                          <a:latin typeface="Arial" pitchFamily="34" charset="0"/>
                          <a:ea typeface="+mn-ea"/>
                          <a:cs typeface="Arial" pitchFamily="34" charset="0"/>
                        </a:rPr>
                        <a:t>macOS Server UNIX</a:t>
                      </a:r>
                    </a:p>
                    <a:p>
                      <a:r>
                        <a:rPr lang="en-US" sz="1800" kern="1200" dirty="0" smtClean="0">
                          <a:solidFill>
                            <a:schemeClr val="tx1"/>
                          </a:solidFill>
                          <a:effectLst/>
                          <a:latin typeface="Arial" pitchFamily="34" charset="0"/>
                          <a:ea typeface="+mn-ea"/>
                          <a:cs typeface="Arial" pitchFamily="34" charset="0"/>
                        </a:rPr>
                        <a:t>Linux</a:t>
                      </a:r>
                      <a:endParaRPr lang="en-US" sz="1800" dirty="0">
                        <a:latin typeface="Arial" pitchFamily="34" charset="0"/>
                        <a:cs typeface="Arial" pitchFamily="34" charset="0"/>
                      </a:endParaRPr>
                    </a:p>
                  </a:txBody>
                  <a:tcPr/>
                </a:tc>
              </a:tr>
              <a:tr h="370840">
                <a:tc>
                  <a:txBody>
                    <a:bodyPr/>
                    <a:lstStyle/>
                    <a:p>
                      <a:r>
                        <a:rPr lang="en-US" sz="1800" kern="1200" dirty="0" smtClean="0">
                          <a:solidFill>
                            <a:schemeClr val="tx1"/>
                          </a:solidFill>
                          <a:effectLst/>
                          <a:latin typeface="Arial" pitchFamily="34" charset="0"/>
                          <a:ea typeface="+mn-ea"/>
                          <a:cs typeface="Arial" pitchFamily="34" charset="0"/>
                        </a:rPr>
                        <a:t>Mobile</a:t>
                      </a:r>
                      <a:endParaRPr lang="en-US" sz="1800" dirty="0">
                        <a:latin typeface="Arial" pitchFamily="34" charset="0"/>
                        <a:cs typeface="Arial" pitchFamily="34" charset="0"/>
                      </a:endParaRPr>
                    </a:p>
                  </a:txBody>
                  <a:tcPr/>
                </a:tc>
                <a:tc>
                  <a:txBody>
                    <a:bodyPr/>
                    <a:lstStyle/>
                    <a:p>
                      <a:r>
                        <a:rPr lang="en-US" sz="1800" kern="1200" dirty="0" smtClean="0">
                          <a:solidFill>
                            <a:schemeClr val="tx1"/>
                          </a:solidFill>
                          <a:effectLst/>
                          <a:latin typeface="Arial" pitchFamily="34" charset="0"/>
                          <a:ea typeface="+mn-ea"/>
                          <a:cs typeface="Arial" pitchFamily="34" charset="0"/>
                        </a:rPr>
                        <a:t>Google Android</a:t>
                      </a:r>
                    </a:p>
                    <a:p>
                      <a:r>
                        <a:rPr lang="en-US" sz="1800" kern="1200" dirty="0" smtClean="0">
                          <a:solidFill>
                            <a:schemeClr val="tx1"/>
                          </a:solidFill>
                          <a:effectLst/>
                          <a:latin typeface="Arial" pitchFamily="34" charset="0"/>
                          <a:ea typeface="+mn-ea"/>
                          <a:cs typeface="Arial" pitchFamily="34" charset="0"/>
                        </a:rPr>
                        <a:t>Apple iOS</a:t>
                      </a:r>
                    </a:p>
                    <a:p>
                      <a:r>
                        <a:rPr lang="en-US" sz="1800" kern="1200" dirty="0" smtClean="0">
                          <a:solidFill>
                            <a:schemeClr val="tx1"/>
                          </a:solidFill>
                          <a:effectLst/>
                          <a:latin typeface="Arial" pitchFamily="34" charset="0"/>
                          <a:ea typeface="+mn-ea"/>
                          <a:cs typeface="Arial" pitchFamily="34" charset="0"/>
                        </a:rPr>
                        <a:t>Windows </a:t>
                      </a:r>
                      <a:r>
                        <a:rPr lang="en-US" sz="1800" kern="1200" dirty="0" smtClean="0">
                          <a:solidFill>
                            <a:schemeClr val="tx1"/>
                          </a:solidFill>
                          <a:effectLst/>
                          <a:latin typeface="Arial" pitchFamily="34" charset="0"/>
                          <a:ea typeface="+mn-ea"/>
                          <a:cs typeface="Arial" pitchFamily="34" charset="0"/>
                        </a:rPr>
                        <a:t>10 Mobile</a:t>
                      </a:r>
                      <a:endParaRPr lang="en-US" sz="1800" kern="1200" dirty="0" smtClean="0">
                        <a:solidFill>
                          <a:schemeClr val="tx1"/>
                        </a:solidFill>
                        <a:effectLst/>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101162623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Desktop Operating Systems </a:t>
            </a:r>
            <a:r>
              <a:rPr lang="en-US" dirty="0" smtClean="0"/>
              <a:t>(1 </a:t>
            </a:r>
            <a:r>
              <a:rPr lang="en-US" dirty="0"/>
              <a:t>of </a:t>
            </a:r>
            <a:r>
              <a:rPr lang="en-US" dirty="0" smtClean="0"/>
              <a:t>8)</a:t>
            </a:r>
            <a:endParaRPr lang="en-US" dirty="0"/>
          </a:p>
        </p:txBody>
      </p:sp>
      <p:sp>
        <p:nvSpPr>
          <p:cNvPr id="3" name="Content Placeholder 2"/>
          <p:cNvSpPr>
            <a:spLocks noGrp="1"/>
          </p:cNvSpPr>
          <p:nvPr>
            <p:ph idx="1"/>
          </p:nvPr>
        </p:nvSpPr>
        <p:spPr/>
        <p:txBody>
          <a:bodyPr/>
          <a:lstStyle/>
          <a:p>
            <a:r>
              <a:rPr lang="en-US" dirty="0"/>
              <a:t>A desktop operating system is a complete operating system that works on desktops, laptops, and some tablets</a:t>
            </a:r>
          </a:p>
          <a:p>
            <a:pPr marL="793750" lvl="0">
              <a:buFont typeface="Arial" pitchFamily="34" charset="0"/>
              <a:buChar char="–"/>
            </a:pPr>
            <a:r>
              <a:rPr lang="en-US" dirty="0"/>
              <a:t>Windows</a:t>
            </a:r>
          </a:p>
          <a:p>
            <a:pPr marL="793750" lvl="0">
              <a:buFont typeface="Arial" pitchFamily="34" charset="0"/>
              <a:buChar char="–"/>
            </a:pPr>
            <a:r>
              <a:rPr lang="en-US" dirty="0" smtClean="0"/>
              <a:t>macOS</a:t>
            </a:r>
            <a:endParaRPr lang="en-US" dirty="0"/>
          </a:p>
          <a:p>
            <a:pPr marL="793750" lvl="0">
              <a:buFont typeface="Arial" pitchFamily="34" charset="0"/>
              <a:buChar char="–"/>
            </a:pPr>
            <a:r>
              <a:rPr lang="en-US" dirty="0"/>
              <a:t>UNIX</a:t>
            </a:r>
          </a:p>
          <a:p>
            <a:pPr marL="793750" lvl="0">
              <a:buFont typeface="Arial" pitchFamily="34" charset="0"/>
              <a:buChar char="–"/>
            </a:pPr>
            <a:r>
              <a:rPr lang="en-US" dirty="0"/>
              <a:t>Linux</a:t>
            </a:r>
          </a:p>
          <a:p>
            <a:pPr marL="793750" lvl="0">
              <a:buFont typeface="Arial" pitchFamily="34" charset="0"/>
              <a:buChar char="–"/>
            </a:pPr>
            <a:r>
              <a:rPr lang="en-US" dirty="0"/>
              <a:t>Chrome </a:t>
            </a:r>
            <a:r>
              <a:rPr lang="en-US" dirty="0" smtClean="0"/>
              <a:t>OS</a:t>
            </a:r>
            <a:endParaRPr lang="en-US" dirty="0"/>
          </a:p>
        </p:txBody>
      </p:sp>
    </p:spTree>
    <p:extLst>
      <p:ext uri="{BB962C8B-B14F-4D97-AF65-F5344CB8AC3E}">
        <p14:creationId xmlns:p14="http://schemas.microsoft.com/office/powerpoint/2010/main" val="337544403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Desktop Operating Systems </a:t>
            </a:r>
            <a:r>
              <a:rPr lang="en-US" dirty="0" smtClean="0"/>
              <a:t>(2 </a:t>
            </a:r>
            <a:r>
              <a:rPr lang="en-US" dirty="0"/>
              <a:t>of </a:t>
            </a:r>
            <a:r>
              <a:rPr lang="en-US" dirty="0" smtClean="0"/>
              <a:t>8)</a:t>
            </a:r>
            <a:endParaRPr lang="en-US" dirty="0"/>
          </a:p>
        </p:txBody>
      </p:sp>
      <p:sp>
        <p:nvSpPr>
          <p:cNvPr id="3" name="Content Placeholder 2"/>
          <p:cNvSpPr>
            <a:spLocks noGrp="1"/>
          </p:cNvSpPr>
          <p:nvPr>
            <p:ph idx="1"/>
          </p:nvPr>
        </p:nvSpPr>
        <p:spPr>
          <a:xfrm>
            <a:off x="76200" y="1197325"/>
            <a:ext cx="8939136" cy="5026912"/>
          </a:xfrm>
        </p:spPr>
        <p:txBody>
          <a:bodyPr/>
          <a:lstStyle/>
          <a:p>
            <a:r>
              <a:rPr lang="en-US" sz="2800" dirty="0"/>
              <a:t>The latest versions of Windows offer these features</a:t>
            </a:r>
          </a:p>
          <a:p>
            <a:pPr lvl="1">
              <a:buFont typeface="Arial" pitchFamily="34" charset="0"/>
              <a:buChar char="–"/>
            </a:pPr>
            <a:r>
              <a:rPr lang="en-US" sz="2600" dirty="0"/>
              <a:t>Uses tiles to access apps</a:t>
            </a:r>
          </a:p>
          <a:p>
            <a:pPr lvl="1">
              <a:buFont typeface="Arial" pitchFamily="34" charset="0"/>
              <a:buChar char="–"/>
            </a:pPr>
            <a:r>
              <a:rPr lang="en-US" sz="2600" dirty="0"/>
              <a:t>Includes the desktop interface</a:t>
            </a:r>
          </a:p>
          <a:p>
            <a:pPr lvl="1">
              <a:buFont typeface="Arial" pitchFamily="34" charset="0"/>
              <a:buChar char="–"/>
            </a:pPr>
            <a:r>
              <a:rPr lang="en-US" sz="2600" dirty="0"/>
              <a:t>Support for input via touch, mouse, and keyboard</a:t>
            </a:r>
          </a:p>
          <a:p>
            <a:pPr lvl="1">
              <a:buFont typeface="Arial" pitchFamily="34" charset="0"/>
              <a:buChar char="–"/>
            </a:pPr>
            <a:r>
              <a:rPr lang="en-US" sz="2600" dirty="0"/>
              <a:t>Email app, calendar app, and browser (Edge) included</a:t>
            </a:r>
          </a:p>
          <a:p>
            <a:pPr lvl="1">
              <a:buFont typeface="Arial" pitchFamily="34" charset="0"/>
              <a:buChar char="–"/>
            </a:pPr>
            <a:r>
              <a:rPr lang="en-US" sz="2600" dirty="0"/>
              <a:t>Photos, files, and settings you can sync with </a:t>
            </a:r>
            <a:r>
              <a:rPr lang="en-US" sz="2600" dirty="0" smtClean="0"/>
              <a:t>One-Drive</a:t>
            </a:r>
            <a:endParaRPr lang="en-US" sz="2600" dirty="0"/>
          </a:p>
          <a:p>
            <a:pPr lvl="1">
              <a:buFont typeface="Arial" pitchFamily="34" charset="0"/>
              <a:buChar char="–"/>
            </a:pPr>
            <a:r>
              <a:rPr lang="en-US" sz="2600" dirty="0"/>
              <a:t>Enhanced security through an antivirus program, firewall, and automatic updates</a:t>
            </a:r>
          </a:p>
          <a:p>
            <a:pPr lvl="1">
              <a:buFont typeface="Arial" pitchFamily="34" charset="0"/>
              <a:buChar char="–"/>
            </a:pPr>
            <a:r>
              <a:rPr lang="en-US" sz="2600" dirty="0"/>
              <a:t>Windows Store offers additional applications for </a:t>
            </a:r>
            <a:r>
              <a:rPr lang="en-US" sz="2600" dirty="0" smtClean="0"/>
              <a:t>purchase</a:t>
            </a:r>
            <a:endParaRPr lang="en-US" sz="2600" dirty="0"/>
          </a:p>
        </p:txBody>
      </p:sp>
    </p:spTree>
    <p:extLst>
      <p:ext uri="{BB962C8B-B14F-4D97-AF65-F5344CB8AC3E}">
        <p14:creationId xmlns:p14="http://schemas.microsoft.com/office/powerpoint/2010/main" val="130944548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72" y="79830"/>
            <a:ext cx="8924261" cy="912737"/>
          </a:xfrm>
        </p:spPr>
        <p:txBody>
          <a:bodyPr>
            <a:noAutofit/>
          </a:bodyPr>
          <a:lstStyle/>
          <a:p>
            <a:r>
              <a:rPr lang="en-US" dirty="0"/>
              <a:t>Desktop Operating Systems </a:t>
            </a:r>
            <a:r>
              <a:rPr lang="en-US" dirty="0" smtClean="0"/>
              <a:t>(3 </a:t>
            </a:r>
            <a:r>
              <a:rPr lang="en-US" dirty="0"/>
              <a:t>of </a:t>
            </a:r>
            <a:r>
              <a:rPr lang="en-US" dirty="0" smtClean="0"/>
              <a:t>8)</a:t>
            </a:r>
            <a:endParaRPr lang="en-US" dirty="0"/>
          </a:p>
        </p:txBody>
      </p:sp>
      <p:pic>
        <p:nvPicPr>
          <p:cNvPr id="5" name="Content Placeholder 4" descr="A screenshot shows the desktop screen of windows 10 displaying a two-column start menu with five callouts. The first callout reading, “icons are small images that represent shortcuts to apps or other content,” points toward the icon on the top left corner of the screen. The second callout reading, “start button,” points toward the button on the extreme left corner of the task bar. The third callout reading, “Search the web and windows box,” points toward the search box to the right of the start button. The fourth callout reading, “start menu,” points toward the start menu and the fifth callout reading, “tiles are graphical objects that represent dynamic links to apps, usually Windows Store apps,” collectively points toward the icons in the start menu."/>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28800" y="1403596"/>
            <a:ext cx="5437809" cy="4692404"/>
          </a:xfrm>
          <a:prstGeom prst="rect">
            <a:avLst/>
          </a:prstGeom>
        </p:spPr>
      </p:pic>
    </p:spTree>
    <p:extLst>
      <p:ext uri="{BB962C8B-B14F-4D97-AF65-F5344CB8AC3E}">
        <p14:creationId xmlns:p14="http://schemas.microsoft.com/office/powerpoint/2010/main" val="280611965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Overview </a:t>
            </a:r>
            <a:r>
              <a:rPr lang="en-US" dirty="0" smtClean="0"/>
              <a:t>(2 </a:t>
            </a:r>
            <a:r>
              <a:rPr lang="en-US" dirty="0"/>
              <a:t>of </a:t>
            </a:r>
            <a:r>
              <a:rPr lang="en-US" dirty="0" smtClean="0"/>
              <a:t>2)</a:t>
            </a:r>
            <a:endParaRPr lang="en-US" dirty="0"/>
          </a:p>
        </p:txBody>
      </p:sp>
      <p:sp>
        <p:nvSpPr>
          <p:cNvPr id="3" name="Content Placeholder 2"/>
          <p:cNvSpPr>
            <a:spLocks noGrp="1"/>
          </p:cNvSpPr>
          <p:nvPr>
            <p:ph idx="1"/>
          </p:nvPr>
        </p:nvSpPr>
        <p:spPr/>
        <p:txBody>
          <a:bodyPr/>
          <a:lstStyle/>
          <a:p>
            <a:r>
              <a:rPr lang="en-US" sz="2800" dirty="0"/>
              <a:t>Identify file management and other tools included with an operating system, along with ways to update operating system </a:t>
            </a:r>
            <a:r>
              <a:rPr lang="en-US" sz="2800" dirty="0" smtClean="0"/>
              <a:t>software</a:t>
            </a:r>
          </a:p>
          <a:p>
            <a:pPr lvl="0"/>
            <a:r>
              <a:rPr lang="en-US" sz="2800" dirty="0"/>
              <a:t>Explain how an operating system enables users to control a network or administer security</a:t>
            </a:r>
          </a:p>
          <a:p>
            <a:pPr lvl="0"/>
            <a:r>
              <a:rPr lang="en-US" sz="2800" dirty="0"/>
              <a:t>Summarize the features of several desktop operating systems</a:t>
            </a:r>
          </a:p>
          <a:p>
            <a:pPr lvl="0"/>
            <a:r>
              <a:rPr lang="en-US" sz="2800" dirty="0"/>
              <a:t>Briefly describe various server operating systems</a:t>
            </a:r>
          </a:p>
          <a:p>
            <a:pPr lvl="0"/>
            <a:r>
              <a:rPr lang="en-US" sz="2800" dirty="0"/>
              <a:t>Summarize the features and uses of several mobile operating </a:t>
            </a:r>
            <a:r>
              <a:rPr lang="en-US" sz="2800" dirty="0" smtClean="0"/>
              <a:t>systems</a:t>
            </a:r>
            <a:endParaRPr lang="en-US" sz="2800" dirty="0"/>
          </a:p>
        </p:txBody>
      </p:sp>
    </p:spTree>
    <p:extLst>
      <p:ext uri="{BB962C8B-B14F-4D97-AF65-F5344CB8AC3E}">
        <p14:creationId xmlns:p14="http://schemas.microsoft.com/office/powerpoint/2010/main" val="2839328826"/>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18" y="76200"/>
            <a:ext cx="8698196" cy="1004011"/>
          </a:xfrm>
        </p:spPr>
        <p:txBody>
          <a:bodyPr/>
          <a:lstStyle/>
          <a:p>
            <a:r>
              <a:rPr lang="en-US" dirty="0"/>
              <a:t>Desktop Operating Systems </a:t>
            </a:r>
            <a:r>
              <a:rPr lang="en-US" dirty="0" smtClean="0"/>
              <a:t>(4 </a:t>
            </a:r>
            <a:r>
              <a:rPr lang="en-US" dirty="0"/>
              <a:t>of </a:t>
            </a:r>
            <a:r>
              <a:rPr lang="en-US" dirty="0" smtClean="0"/>
              <a:t>8)</a:t>
            </a:r>
            <a:endParaRPr lang="en-US" dirty="0"/>
          </a:p>
        </p:txBody>
      </p:sp>
      <p:pic>
        <p:nvPicPr>
          <p:cNvPr id="6" name="Picture 5" descr="A screenshot shows a desktop screen displaying a paint window with fourteen callouts. The first callout reading, “Recycle Bin is the location for files that have been deleted,” points toward the icon on the top left corner of the desktop. The second callout reading, “Start button provides menu of tiles and icons to run programs and apps,” points toward the button at the extreme left corner on the task bar. The third callout reading, “Search box searches web and Windows for apps, documents, websites, and more,” points toward the search box to the right of the start button. The fourth callout reading, “taskbar displays app buttons for apps that are running and pinned app buttons that always are on taskbar,” points toward an icon on the task bar. The fifth callout reading, “notification area shows date, time, and includes buttons to access options for sound, touch keyboard, and more,” collectively points toward the icons on the extreme right of the task bar. The sixth callout reading, “pinned apps,” points toward the buttons on the task bar. The seventh callout reading, “Quick Access Toolbar provides access to frequently used commands,” collectively points toward the button in the left corner of the paint window title bar. The eighth callout reading, “title bar displays program and file name,” points toward the title bar. The ninth callout reading, “Close button exits program,” points toward the last button in the right corner of the paint window title bar. The tenth callout reading, “Maximize button enlarges window to fill screen,” points toward the button preceding the close button.  The eleventh callout reading, “Minimize button reduces window to a button on the taskbar,” points toward the button preceding the maximize button. The twelfth callout reading, “Help button opens Help window,” points toward the information button on the extreme right corner of the menu bar. The thirteenth callout reading, “scroll bars display different portions of document,” points toward the scroll bar on the right corner. The fourteenth callout reading, “ribbon consists of tabs, groups, and commands that provide access to tasks,” points toward the men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942" y="1251642"/>
            <a:ext cx="6649630" cy="4844358"/>
          </a:xfrm>
          <a:prstGeom prst="rect">
            <a:avLst/>
          </a:prstGeom>
        </p:spPr>
      </p:pic>
    </p:spTree>
    <p:extLst>
      <p:ext uri="{BB962C8B-B14F-4D97-AF65-F5344CB8AC3E}">
        <p14:creationId xmlns:p14="http://schemas.microsoft.com/office/powerpoint/2010/main" val="365359289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91" y="79830"/>
            <a:ext cx="8924261" cy="754328"/>
          </a:xfrm>
        </p:spPr>
        <p:txBody>
          <a:bodyPr>
            <a:noAutofit/>
          </a:bodyPr>
          <a:lstStyle/>
          <a:p>
            <a:r>
              <a:rPr lang="en-US" dirty="0"/>
              <a:t>Desktop Operating Systems </a:t>
            </a:r>
            <a:r>
              <a:rPr lang="en-US" dirty="0" smtClean="0"/>
              <a:t>(5 </a:t>
            </a:r>
            <a:r>
              <a:rPr lang="en-US" dirty="0"/>
              <a:t>of 8</a:t>
            </a:r>
            <a:r>
              <a:rPr lang="en-US" dirty="0" smtClean="0"/>
              <a:t>)</a:t>
            </a:r>
            <a:endParaRPr lang="en-US" dirty="0"/>
          </a:p>
        </p:txBody>
      </p:sp>
      <p:sp>
        <p:nvSpPr>
          <p:cNvPr id="5" name="Content Placeholder 4"/>
          <p:cNvSpPr>
            <a:spLocks noGrp="1"/>
          </p:cNvSpPr>
          <p:nvPr>
            <p:ph sz="quarter" idx="11"/>
          </p:nvPr>
        </p:nvSpPr>
        <p:spPr>
          <a:xfrm>
            <a:off x="129988" y="1143000"/>
            <a:ext cx="8960225" cy="1447800"/>
          </a:xfrm>
        </p:spPr>
        <p:txBody>
          <a:bodyPr/>
          <a:lstStyle/>
          <a:p>
            <a:r>
              <a:rPr lang="en-US" sz="2800" dirty="0"/>
              <a:t>The Macintosh operating system has earned a reputation for its ease of use</a:t>
            </a:r>
          </a:p>
          <a:p>
            <a:pPr lvl="1"/>
            <a:r>
              <a:rPr lang="en-US" sz="2600" dirty="0" smtClean="0"/>
              <a:t>macOS</a:t>
            </a:r>
            <a:endParaRPr lang="en-US" sz="2600" dirty="0"/>
          </a:p>
        </p:txBody>
      </p:sp>
      <p:pic>
        <p:nvPicPr>
          <p:cNvPr id="6" name="Picture 5" descr="An illustration shows two screenshots. The first screenshot shows macOs desktop screen, displaying a window, with ten callouts: The first callout reading, “Dock contains icons used to run apps, display minimized windows, and access documents,” collectively points toward the icons displayed at the bottom of the screen. The second callout reading, “folders can contain files and/or additional folders,” points toward a blue folder icon in the dock. The third callout reading, “desktop displays items such as windows, folders, and icons,” points toward the desktop screen. The fourth callout reading, “Apple menu contains commands that always are available,” points toward the apple icon on the extreme left corner of the menu bar. The fifth callout reading, “menu names appear on menu bar,” points toward the menus on the bar. The sixth callout reading, “click to display notifications,” points toward the icon on the extreme right corner of the menu bar. The seventh callout reading, “Close button closes the window,” points toward the button on the left corner of the window. The eighth callout reading, “Minimize button minimizes current window,” points toward the button preceding the close button. The ninth callout reading, “Zoom button alternates window size,” points toward the button preceding the minimize button. The tenth callout reading, “window title,” points toward the title bar. &#10;The second screenshot shows the macOs desktop screen, displaying the Launchpad, with five callouts: The first callout reading, “Launchpad appears when you press the f4 key,” points toward the application launcher. The second callout reading, “enter search text to search for installed apps,” points toward the search box at the top of the launch pad. The third callout reading, “app icons appear in Launchpad,” collectively points toward some icons in the launch pad. The fourth callout reading, “Dock still appears in Launchpad,” points toward the dock at the bottom of the screen. The fifth callout reading, “first of two pages appears,” points toward the page slider at the bottom of the Launchpa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866" y="2721772"/>
            <a:ext cx="5205220" cy="3431176"/>
          </a:xfrm>
          <a:prstGeom prst="rect">
            <a:avLst/>
          </a:prstGeom>
        </p:spPr>
      </p:pic>
    </p:spTree>
    <p:extLst>
      <p:ext uri="{BB962C8B-B14F-4D97-AF65-F5344CB8AC3E}">
        <p14:creationId xmlns:p14="http://schemas.microsoft.com/office/powerpoint/2010/main" val="264727902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82" y="76200"/>
            <a:ext cx="8961759" cy="829761"/>
          </a:xfrm>
        </p:spPr>
        <p:txBody>
          <a:bodyPr>
            <a:normAutofit/>
          </a:bodyPr>
          <a:lstStyle/>
          <a:p>
            <a:r>
              <a:rPr lang="en-US" dirty="0"/>
              <a:t>Desktop Operating Systems </a:t>
            </a:r>
            <a:r>
              <a:rPr lang="en-US" dirty="0" smtClean="0"/>
              <a:t>(6 </a:t>
            </a:r>
            <a:r>
              <a:rPr lang="en-US" dirty="0"/>
              <a:t>of 8</a:t>
            </a:r>
            <a:r>
              <a:rPr lang="en-US" dirty="0" smtClean="0"/>
              <a:t>)</a:t>
            </a:r>
            <a:endParaRPr lang="en-US" dirty="0"/>
          </a:p>
        </p:txBody>
      </p:sp>
      <p:sp>
        <p:nvSpPr>
          <p:cNvPr id="6" name="Picture 5" descr="A screenshot shows a HP matrix operating environment window."/>
          <p:cNvSpPr/>
          <p:nvPr/>
        </p:nvSpPr>
        <p:spPr>
          <a:xfrm>
            <a:off x="2142524" y="1523445"/>
            <a:ext cx="4345873" cy="2591911"/>
          </a:xfrm>
          <a:prstGeom prst="roundRect">
            <a:avLst>
              <a:gd name="adj" fmla="val 10000"/>
            </a:avLst>
          </a:prstGeom>
          <a:blipFill dpi="0" rotWithShape="1">
            <a:blip r:embed="rId2">
              <a:extLst>
                <a:ext uri="{28A0092B-C50C-407E-A947-70E740481C1C}">
                  <a14:useLocalDpi xmlns:a14="http://schemas.microsoft.com/office/drawing/2010/main" val="0"/>
                </a:ext>
              </a:extLst>
            </a:blip>
            <a:srcRect/>
            <a:stretch>
              <a:fillRect l="329" t="411" r="-18955" b="-12324"/>
            </a:stretch>
          </a:blipFill>
        </p:spPr>
        <p:style>
          <a:lnRef idx="3">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sp>
        <p:nvSpPr>
          <p:cNvPr id="5" name="Content Placeholder 4"/>
          <p:cNvSpPr>
            <a:spLocks noGrp="1"/>
          </p:cNvSpPr>
          <p:nvPr>
            <p:ph sz="quarter" idx="11"/>
          </p:nvPr>
        </p:nvSpPr>
        <p:spPr>
          <a:xfrm>
            <a:off x="90714" y="4504377"/>
            <a:ext cx="8947812" cy="905823"/>
          </a:xfrm>
        </p:spPr>
        <p:txBody>
          <a:bodyPr/>
          <a:lstStyle/>
          <a:p>
            <a:pPr lvl="0"/>
            <a:r>
              <a:rPr lang="en-US" sz="2800" dirty="0"/>
              <a:t>UNIX is a multitasking operating system developed in the early </a:t>
            </a:r>
            <a:r>
              <a:rPr lang="en-US" sz="2800" dirty="0" smtClean="0"/>
              <a:t>1970s</a:t>
            </a:r>
            <a:endParaRPr lang="en-US" sz="2800" dirty="0"/>
          </a:p>
        </p:txBody>
      </p:sp>
    </p:spTree>
    <p:extLst>
      <p:ext uri="{BB962C8B-B14F-4D97-AF65-F5344CB8AC3E}">
        <p14:creationId xmlns:p14="http://schemas.microsoft.com/office/powerpoint/2010/main" val="49469795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9182" y="76200"/>
            <a:ext cx="8961759" cy="829761"/>
          </a:xfrm>
        </p:spPr>
        <p:txBody>
          <a:bodyPr>
            <a:normAutofit/>
          </a:bodyPr>
          <a:lstStyle/>
          <a:p>
            <a:r>
              <a:rPr lang="en-US" dirty="0"/>
              <a:t>Desktop Operating Systems </a:t>
            </a:r>
            <a:r>
              <a:rPr lang="en-US" dirty="0" smtClean="0"/>
              <a:t>(7 </a:t>
            </a:r>
            <a:r>
              <a:rPr lang="en-US" dirty="0"/>
              <a:t>of </a:t>
            </a:r>
            <a:r>
              <a:rPr lang="en-US" dirty="0" smtClean="0"/>
              <a:t>8)</a:t>
            </a:r>
            <a:endParaRPr lang="en-US" dirty="0"/>
          </a:p>
        </p:txBody>
      </p:sp>
      <p:sp>
        <p:nvSpPr>
          <p:cNvPr id="6" name="Picture 5" descr="A screenshot shows a desktop displaying several windows."/>
          <p:cNvSpPr/>
          <p:nvPr/>
        </p:nvSpPr>
        <p:spPr>
          <a:xfrm>
            <a:off x="2131127" y="1524000"/>
            <a:ext cx="4345873" cy="2851102"/>
          </a:xfrm>
          <a:prstGeom prst="roundRect">
            <a:avLst>
              <a:gd name="adj" fmla="val 10000"/>
            </a:avLst>
          </a:prstGeom>
          <a:blipFill dpi="0" rotWithShape="1">
            <a:blip r:embed="rId2">
              <a:extLst>
                <a:ext uri="{28A0092B-C50C-407E-A947-70E740481C1C}">
                  <a14:useLocalDpi xmlns:a14="http://schemas.microsoft.com/office/drawing/2010/main" val="0"/>
                </a:ext>
              </a:extLst>
            </a:blip>
            <a:srcRect/>
            <a:stretch>
              <a:fillRect l="-9923" t="652" r="-7577" b="-15849"/>
            </a:stretch>
          </a:blipFill>
        </p:spPr>
        <p:style>
          <a:lnRef idx="3">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sp>
        <p:nvSpPr>
          <p:cNvPr id="5" name="Content Placeholder 4"/>
          <p:cNvSpPr>
            <a:spLocks noGrp="1"/>
          </p:cNvSpPr>
          <p:nvPr>
            <p:ph sz="quarter" idx="11"/>
          </p:nvPr>
        </p:nvSpPr>
        <p:spPr>
          <a:xfrm>
            <a:off x="176654" y="4953000"/>
            <a:ext cx="8714492" cy="1066800"/>
          </a:xfrm>
        </p:spPr>
        <p:txBody>
          <a:bodyPr/>
          <a:lstStyle/>
          <a:p>
            <a:r>
              <a:rPr lang="en-US" sz="2800" dirty="0"/>
              <a:t>Linux is a popular, multitasking UNIX-based operating </a:t>
            </a:r>
            <a:r>
              <a:rPr lang="en-US" sz="2800" dirty="0" smtClean="0"/>
              <a:t>system</a:t>
            </a:r>
            <a:endParaRPr lang="en-US" sz="2800" dirty="0"/>
          </a:p>
        </p:txBody>
      </p:sp>
    </p:spTree>
    <p:extLst>
      <p:ext uri="{BB962C8B-B14F-4D97-AF65-F5344CB8AC3E}">
        <p14:creationId xmlns:p14="http://schemas.microsoft.com/office/powerpoint/2010/main" val="108009962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9182" y="76200"/>
            <a:ext cx="8961759" cy="829761"/>
          </a:xfrm>
        </p:spPr>
        <p:txBody>
          <a:bodyPr>
            <a:normAutofit/>
          </a:bodyPr>
          <a:lstStyle/>
          <a:p>
            <a:r>
              <a:rPr lang="en-US" dirty="0"/>
              <a:t>Desktop Operating Systems </a:t>
            </a:r>
            <a:r>
              <a:rPr lang="en-US" dirty="0" smtClean="0"/>
              <a:t>(8 </a:t>
            </a:r>
            <a:r>
              <a:rPr lang="en-US" dirty="0"/>
              <a:t>of </a:t>
            </a:r>
            <a:r>
              <a:rPr lang="en-US" dirty="0" smtClean="0"/>
              <a:t>8)</a:t>
            </a:r>
            <a:endParaRPr lang="en-US" dirty="0"/>
          </a:p>
        </p:txBody>
      </p:sp>
      <p:sp>
        <p:nvSpPr>
          <p:cNvPr id="5" name="Content Placeholder 4"/>
          <p:cNvSpPr>
            <a:spLocks noGrp="1"/>
          </p:cNvSpPr>
          <p:nvPr>
            <p:ph sz="quarter" idx="11"/>
          </p:nvPr>
        </p:nvSpPr>
        <p:spPr>
          <a:xfrm>
            <a:off x="120091" y="1052286"/>
            <a:ext cx="8889653" cy="1145005"/>
          </a:xfrm>
        </p:spPr>
        <p:txBody>
          <a:bodyPr/>
          <a:lstStyle/>
          <a:p>
            <a:r>
              <a:rPr lang="en-US" sz="2800" dirty="0"/>
              <a:t>Chrome OS is a Linux-based operating system designed to work primarily with web </a:t>
            </a:r>
            <a:r>
              <a:rPr lang="en-US" sz="2800" dirty="0" smtClean="0"/>
              <a:t>apps</a:t>
            </a:r>
            <a:endParaRPr lang="en-US" sz="2800" dirty="0"/>
          </a:p>
        </p:txBody>
      </p:sp>
      <p:pic>
        <p:nvPicPr>
          <p:cNvPr id="12290" name="Picture 2" descr="A screenshot shows a desktop displaying the Google search window overlain by a Gmail window and an expanded Google more actions op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011" y="2286000"/>
            <a:ext cx="4971189" cy="3057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91526" y="5486400"/>
            <a:ext cx="8961760" cy="665175"/>
          </a:xfrm>
        </p:spPr>
        <p:txBody>
          <a:bodyPr/>
          <a:lstStyle/>
          <a:p>
            <a:r>
              <a:rPr lang="en-US" sz="1800" b="1" dirty="0"/>
              <a:t>Figure 9-16 </a:t>
            </a:r>
            <a:r>
              <a:rPr lang="en-US" sz="1800" dirty="0"/>
              <a:t>Chrome OS is a Linux-based operating system by Google</a:t>
            </a:r>
            <a:r>
              <a:rPr lang="en-US" sz="1800" dirty="0" smtClean="0"/>
              <a:t>.</a:t>
            </a:r>
          </a:p>
        </p:txBody>
      </p:sp>
    </p:spTree>
    <p:extLst>
      <p:ext uri="{BB962C8B-B14F-4D97-AF65-F5344CB8AC3E}">
        <p14:creationId xmlns:p14="http://schemas.microsoft.com/office/powerpoint/2010/main" val="350395760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Operating Systems</a:t>
            </a:r>
          </a:p>
        </p:txBody>
      </p:sp>
      <p:sp>
        <p:nvSpPr>
          <p:cNvPr id="6" name="Content Placeholder 5"/>
          <p:cNvSpPr>
            <a:spLocks noGrp="1"/>
          </p:cNvSpPr>
          <p:nvPr>
            <p:ph idx="1"/>
          </p:nvPr>
        </p:nvSpPr>
        <p:spPr/>
        <p:txBody>
          <a:bodyPr/>
          <a:lstStyle/>
          <a:p>
            <a:pPr lvl="0"/>
            <a:r>
              <a:rPr lang="en-US" sz="2800" dirty="0"/>
              <a:t>Windows Server</a:t>
            </a:r>
          </a:p>
          <a:p>
            <a:pPr lvl="0"/>
            <a:r>
              <a:rPr lang="en-US" sz="2800" dirty="0"/>
              <a:t>macOS Server</a:t>
            </a:r>
          </a:p>
          <a:p>
            <a:pPr lvl="0"/>
            <a:r>
              <a:rPr lang="en-US" sz="2800" dirty="0"/>
              <a:t>UNIX</a:t>
            </a:r>
          </a:p>
          <a:p>
            <a:pPr lvl="0"/>
            <a:r>
              <a:rPr lang="en-US" sz="2800" dirty="0" smtClean="0"/>
              <a:t>Linux</a:t>
            </a:r>
            <a:endParaRPr lang="en-US" sz="2800" dirty="0"/>
          </a:p>
        </p:txBody>
      </p:sp>
    </p:spTree>
    <p:extLst>
      <p:ext uri="{BB962C8B-B14F-4D97-AF65-F5344CB8AC3E}">
        <p14:creationId xmlns:p14="http://schemas.microsoft.com/office/powerpoint/2010/main" val="176610767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Mobile Operating Systems (slide 1 of 4)</a:t>
            </a:r>
          </a:p>
        </p:txBody>
      </p:sp>
      <p:sp>
        <p:nvSpPr>
          <p:cNvPr id="3" name="Content Placeholder 2"/>
          <p:cNvSpPr>
            <a:spLocks noGrp="1"/>
          </p:cNvSpPr>
          <p:nvPr>
            <p:ph idx="1"/>
          </p:nvPr>
        </p:nvSpPr>
        <p:spPr/>
        <p:txBody>
          <a:bodyPr/>
          <a:lstStyle/>
          <a:p>
            <a:r>
              <a:rPr lang="en-US" sz="2800" dirty="0"/>
              <a:t>The operating system on mobile devices and many consumer electronics is called a mobile operating system and resides on </a:t>
            </a:r>
            <a:r>
              <a:rPr lang="en-US" sz="2800" dirty="0" smtClean="0"/>
              <a:t>firmware</a:t>
            </a:r>
          </a:p>
          <a:p>
            <a:pPr marL="793750" lvl="0">
              <a:buFont typeface="Arial" pitchFamily="34" charset="0"/>
              <a:buChar char="–"/>
            </a:pPr>
            <a:r>
              <a:rPr lang="en-US" dirty="0"/>
              <a:t>Android</a:t>
            </a:r>
          </a:p>
          <a:p>
            <a:pPr marL="793750" lvl="0">
              <a:buFont typeface="Arial" pitchFamily="34" charset="0"/>
              <a:buChar char="–"/>
            </a:pPr>
            <a:r>
              <a:rPr lang="en-US" dirty="0"/>
              <a:t>iOS</a:t>
            </a:r>
          </a:p>
          <a:p>
            <a:pPr marL="793750" lvl="0">
              <a:buFont typeface="Arial" pitchFamily="34" charset="0"/>
              <a:buChar char="–"/>
            </a:pPr>
            <a:r>
              <a:rPr lang="en-US" dirty="0"/>
              <a:t>Windows </a:t>
            </a:r>
            <a:r>
              <a:rPr lang="en-US" dirty="0" smtClean="0"/>
              <a:t>10 Mobile</a:t>
            </a:r>
            <a:endParaRPr lang="en-US" dirty="0"/>
          </a:p>
        </p:txBody>
      </p:sp>
    </p:spTree>
    <p:extLst>
      <p:ext uri="{BB962C8B-B14F-4D97-AF65-F5344CB8AC3E}">
        <p14:creationId xmlns:p14="http://schemas.microsoft.com/office/powerpoint/2010/main" val="167878829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37" y="61686"/>
            <a:ext cx="8835902" cy="829761"/>
          </a:xfrm>
        </p:spPr>
        <p:txBody>
          <a:bodyPr>
            <a:noAutofit/>
          </a:bodyPr>
          <a:lstStyle/>
          <a:p>
            <a:r>
              <a:rPr lang="en-US" dirty="0"/>
              <a:t>Mobile Operating Systems </a:t>
            </a:r>
            <a:r>
              <a:rPr lang="en-US" dirty="0" smtClean="0"/>
              <a:t>(2 </a:t>
            </a:r>
            <a:r>
              <a:rPr lang="en-US" dirty="0"/>
              <a:t>of 4)</a:t>
            </a:r>
          </a:p>
        </p:txBody>
      </p:sp>
      <p:sp>
        <p:nvSpPr>
          <p:cNvPr id="5" name="Content Placeholder 4"/>
          <p:cNvSpPr>
            <a:spLocks noGrp="1"/>
          </p:cNvSpPr>
          <p:nvPr>
            <p:ph sz="quarter" idx="11"/>
          </p:nvPr>
        </p:nvSpPr>
        <p:spPr>
          <a:xfrm>
            <a:off x="52241" y="990600"/>
            <a:ext cx="9039519" cy="1405232"/>
          </a:xfrm>
        </p:spPr>
        <p:txBody>
          <a:bodyPr/>
          <a:lstStyle/>
          <a:p>
            <a:r>
              <a:rPr lang="en-US" sz="2800" dirty="0"/>
              <a:t>Android is an open source, Linux-based mobile operating system designed by Google for smartphones and </a:t>
            </a:r>
            <a:r>
              <a:rPr lang="en-US" sz="2800" dirty="0" smtClean="0"/>
              <a:t>tablets</a:t>
            </a:r>
            <a:endParaRPr lang="en-US" sz="2800" dirty="0"/>
          </a:p>
        </p:txBody>
      </p:sp>
      <p:pic>
        <p:nvPicPr>
          <p:cNvPr id="13314" name="Picture 2" descr="Decorativ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102" y="2651586"/>
            <a:ext cx="2448791" cy="2606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1676400" y="5569109"/>
            <a:ext cx="5564549" cy="499756"/>
          </a:xfrm>
        </p:spPr>
        <p:txBody>
          <a:bodyPr/>
          <a:lstStyle/>
          <a:p>
            <a:r>
              <a:rPr lang="en-US" sz="1800" b="1" dirty="0"/>
              <a:t>Figure 9-17 </a:t>
            </a:r>
            <a:r>
              <a:rPr lang="en-US" sz="1800" dirty="0"/>
              <a:t>An Android phone and </a:t>
            </a:r>
            <a:r>
              <a:rPr lang="en-US" sz="1800" dirty="0" smtClean="0"/>
              <a:t>tablet. </a:t>
            </a:r>
            <a:endParaRPr lang="en-US" sz="1800" dirty="0"/>
          </a:p>
        </p:txBody>
      </p:sp>
    </p:spTree>
    <p:extLst>
      <p:ext uri="{BB962C8B-B14F-4D97-AF65-F5344CB8AC3E}">
        <p14:creationId xmlns:p14="http://schemas.microsoft.com/office/powerpoint/2010/main" val="198411855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58" y="72570"/>
            <a:ext cx="8924261" cy="829761"/>
          </a:xfrm>
        </p:spPr>
        <p:txBody>
          <a:bodyPr>
            <a:noAutofit/>
          </a:bodyPr>
          <a:lstStyle/>
          <a:p>
            <a:r>
              <a:rPr lang="en-US" dirty="0"/>
              <a:t>Mobile Operating Systems </a:t>
            </a:r>
            <a:r>
              <a:rPr lang="en-US" dirty="0" smtClean="0"/>
              <a:t>(3 </a:t>
            </a:r>
            <a:r>
              <a:rPr lang="en-US" dirty="0"/>
              <a:t>of 4)</a:t>
            </a:r>
          </a:p>
        </p:txBody>
      </p:sp>
      <p:sp>
        <p:nvSpPr>
          <p:cNvPr id="5" name="Content Placeholder 4"/>
          <p:cNvSpPr>
            <a:spLocks noGrp="1"/>
          </p:cNvSpPr>
          <p:nvPr>
            <p:ph sz="quarter" idx="11"/>
          </p:nvPr>
        </p:nvSpPr>
        <p:spPr>
          <a:xfrm>
            <a:off x="108204" y="1066800"/>
            <a:ext cx="8927592" cy="1316182"/>
          </a:xfrm>
        </p:spPr>
        <p:txBody>
          <a:bodyPr/>
          <a:lstStyle/>
          <a:p>
            <a:r>
              <a:rPr lang="en-US" sz="2800" dirty="0"/>
              <a:t>iOS, developed by Apple, is a proprietary mobile operating system specifically made for Apple’s mobile </a:t>
            </a:r>
            <a:r>
              <a:rPr lang="en-US" sz="2800" dirty="0" smtClean="0"/>
              <a:t>devices</a:t>
            </a:r>
            <a:endParaRPr lang="en-US" sz="2800" dirty="0"/>
          </a:p>
        </p:txBody>
      </p:sp>
      <p:pic>
        <p:nvPicPr>
          <p:cNvPr id="14338" name="Picture 2" descr="Decor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154" y="2532250"/>
            <a:ext cx="2598807" cy="306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903444" y="5715000"/>
            <a:ext cx="7375423" cy="442814"/>
          </a:xfrm>
        </p:spPr>
        <p:txBody>
          <a:bodyPr/>
          <a:lstStyle/>
          <a:p>
            <a:r>
              <a:rPr lang="en-US" sz="1800" b="1" dirty="0"/>
              <a:t>Figure 9-18 </a:t>
            </a:r>
            <a:r>
              <a:rPr lang="en-US" sz="1800" dirty="0"/>
              <a:t>An iOS phone and </a:t>
            </a:r>
            <a:r>
              <a:rPr lang="en-US" sz="1800" dirty="0" smtClean="0"/>
              <a:t>tablet. Courtesy </a:t>
            </a:r>
            <a:r>
              <a:rPr lang="en-US" sz="1800" dirty="0"/>
              <a:t>of Apple Inc.</a:t>
            </a:r>
          </a:p>
        </p:txBody>
      </p:sp>
    </p:spTree>
    <p:extLst>
      <p:ext uri="{BB962C8B-B14F-4D97-AF65-F5344CB8AC3E}">
        <p14:creationId xmlns:p14="http://schemas.microsoft.com/office/powerpoint/2010/main" val="78054406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50" y="87084"/>
            <a:ext cx="9013504" cy="899919"/>
          </a:xfrm>
        </p:spPr>
        <p:txBody>
          <a:bodyPr>
            <a:noAutofit/>
          </a:bodyPr>
          <a:lstStyle/>
          <a:p>
            <a:r>
              <a:rPr lang="en-US" dirty="0"/>
              <a:t>Mobile Operating Systems </a:t>
            </a:r>
            <a:r>
              <a:rPr lang="en-US" dirty="0" smtClean="0"/>
              <a:t>(4 </a:t>
            </a:r>
            <a:r>
              <a:rPr lang="en-US" dirty="0"/>
              <a:t>of 4)</a:t>
            </a:r>
          </a:p>
        </p:txBody>
      </p:sp>
      <p:sp>
        <p:nvSpPr>
          <p:cNvPr id="5" name="Content Placeholder 4"/>
          <p:cNvSpPr>
            <a:spLocks noGrp="1"/>
          </p:cNvSpPr>
          <p:nvPr>
            <p:ph sz="quarter" idx="11"/>
          </p:nvPr>
        </p:nvSpPr>
        <p:spPr>
          <a:xfrm>
            <a:off x="98061" y="1092198"/>
            <a:ext cx="8969739" cy="1385455"/>
          </a:xfrm>
        </p:spPr>
        <p:txBody>
          <a:bodyPr/>
          <a:lstStyle/>
          <a:p>
            <a:r>
              <a:rPr lang="en-US" sz="2800" dirty="0"/>
              <a:t>Windows </a:t>
            </a:r>
            <a:r>
              <a:rPr lang="en-US" sz="2800" dirty="0" smtClean="0"/>
              <a:t>10 Mobile, </a:t>
            </a:r>
            <a:r>
              <a:rPr lang="en-US" sz="2800" dirty="0"/>
              <a:t>developed by Microsoft, is a proprietary mobile operating system that runs on some </a:t>
            </a:r>
            <a:r>
              <a:rPr lang="en-US" sz="2800" dirty="0" smtClean="0"/>
              <a:t>smartphones</a:t>
            </a:r>
            <a:endParaRPr lang="en-US" sz="2800" dirty="0"/>
          </a:p>
        </p:txBody>
      </p:sp>
      <p:pic>
        <p:nvPicPr>
          <p:cNvPr id="15362" name="Picture 2" descr="Decor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612" y="2577440"/>
            <a:ext cx="1658501" cy="2698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1220368" y="5612450"/>
            <a:ext cx="6733104" cy="454324"/>
          </a:xfrm>
        </p:spPr>
        <p:txBody>
          <a:bodyPr/>
          <a:lstStyle/>
          <a:p>
            <a:r>
              <a:rPr lang="en-US" sz="1800" b="1" dirty="0"/>
              <a:t>Figure 9-19 </a:t>
            </a:r>
            <a:r>
              <a:rPr lang="en-US" sz="1800" dirty="0" smtClean="0"/>
              <a:t>Phone running Windows </a:t>
            </a:r>
            <a:r>
              <a:rPr lang="en-US" sz="1800" smtClean="0"/>
              <a:t>10 Mobile.</a:t>
            </a:r>
            <a:endParaRPr lang="en-US" sz="1800" dirty="0" smtClean="0"/>
          </a:p>
        </p:txBody>
      </p:sp>
    </p:spTree>
    <p:extLst>
      <p:ext uri="{BB962C8B-B14F-4D97-AF65-F5344CB8AC3E}">
        <p14:creationId xmlns:p14="http://schemas.microsoft.com/office/powerpoint/2010/main" val="201206708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Systems </a:t>
            </a:r>
            <a:r>
              <a:rPr lang="en-US" dirty="0" smtClean="0"/>
              <a:t>(1 </a:t>
            </a:r>
            <a:r>
              <a:rPr lang="en-US" dirty="0"/>
              <a:t>of </a:t>
            </a:r>
            <a:r>
              <a:rPr lang="en-US" dirty="0" smtClean="0"/>
              <a:t>3)</a:t>
            </a:r>
            <a:endParaRPr lang="en-US" dirty="0"/>
          </a:p>
        </p:txBody>
      </p:sp>
      <p:sp>
        <p:nvSpPr>
          <p:cNvPr id="3" name="Content Placeholder 2"/>
          <p:cNvSpPr>
            <a:spLocks noGrp="1"/>
          </p:cNvSpPr>
          <p:nvPr>
            <p:ph idx="1"/>
          </p:nvPr>
        </p:nvSpPr>
        <p:spPr/>
        <p:txBody>
          <a:bodyPr/>
          <a:lstStyle/>
          <a:p>
            <a:pPr lvl="0"/>
            <a:r>
              <a:rPr lang="en-US" sz="2800" dirty="0"/>
              <a:t>Start and shut down a computer or mobile device</a:t>
            </a:r>
          </a:p>
          <a:p>
            <a:pPr lvl="0"/>
            <a:r>
              <a:rPr lang="en-US" sz="2800" dirty="0"/>
              <a:t>Provide a user interface</a:t>
            </a:r>
          </a:p>
          <a:p>
            <a:pPr lvl="0"/>
            <a:r>
              <a:rPr lang="en-US" sz="2800" dirty="0"/>
              <a:t>Manage programs</a:t>
            </a:r>
          </a:p>
          <a:p>
            <a:pPr lvl="0"/>
            <a:r>
              <a:rPr lang="en-US" sz="2800" dirty="0"/>
              <a:t>Manage memory</a:t>
            </a:r>
          </a:p>
          <a:p>
            <a:pPr lvl="0"/>
            <a:r>
              <a:rPr lang="en-US" sz="2800" dirty="0"/>
              <a:t>Coordinate tasks</a:t>
            </a:r>
          </a:p>
          <a:p>
            <a:pPr lvl="0"/>
            <a:r>
              <a:rPr lang="en-US" sz="2800" dirty="0"/>
              <a:t>Configure devices</a:t>
            </a:r>
          </a:p>
          <a:p>
            <a:pPr lvl="0"/>
            <a:r>
              <a:rPr lang="en-US" sz="2800" dirty="0"/>
              <a:t>Monitor performance</a:t>
            </a:r>
          </a:p>
          <a:p>
            <a:pPr lvl="0"/>
            <a:r>
              <a:rPr lang="en-US" sz="2800" dirty="0"/>
              <a:t>Establish an Internet </a:t>
            </a:r>
            <a:r>
              <a:rPr lang="en-US" sz="2800" dirty="0" smtClean="0"/>
              <a:t>connection</a:t>
            </a:r>
            <a:endParaRPr lang="en-US" sz="2800" dirty="0"/>
          </a:p>
        </p:txBody>
      </p:sp>
    </p:spTree>
    <p:extLst>
      <p:ext uri="{BB962C8B-B14F-4D97-AF65-F5344CB8AC3E}">
        <p14:creationId xmlns:p14="http://schemas.microsoft.com/office/powerpoint/2010/main" val="126218844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lvl="0"/>
            <a:r>
              <a:rPr lang="en-US" sz="2800" dirty="0"/>
              <a:t>Functions common to most operating systems</a:t>
            </a:r>
          </a:p>
          <a:p>
            <a:pPr lvl="0"/>
            <a:r>
              <a:rPr lang="en-US" sz="2800" dirty="0"/>
              <a:t>Variety of desktop operating systems, server operating systems, and mobile operating </a:t>
            </a:r>
            <a:r>
              <a:rPr lang="en-US" sz="2800" dirty="0" smtClean="0"/>
              <a:t>systems</a:t>
            </a:r>
            <a:endParaRPr lang="en-US" sz="2800" dirty="0"/>
          </a:p>
        </p:txBody>
      </p:sp>
    </p:spTree>
    <p:extLst>
      <p:ext uri="{BB962C8B-B14F-4D97-AF65-F5344CB8AC3E}">
        <p14:creationId xmlns:p14="http://schemas.microsoft.com/office/powerpoint/2010/main" val="55266119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Systems </a:t>
            </a:r>
            <a:r>
              <a:rPr lang="en-US" dirty="0" smtClean="0"/>
              <a:t>(2 </a:t>
            </a:r>
            <a:r>
              <a:rPr lang="en-US" dirty="0"/>
              <a:t>of </a:t>
            </a:r>
            <a:r>
              <a:rPr lang="en-US" dirty="0" smtClean="0"/>
              <a:t>3)</a:t>
            </a:r>
            <a:endParaRPr lang="en-US" dirty="0"/>
          </a:p>
        </p:txBody>
      </p:sp>
      <p:sp>
        <p:nvSpPr>
          <p:cNvPr id="3" name="Content Placeholder 2"/>
          <p:cNvSpPr>
            <a:spLocks noGrp="1"/>
          </p:cNvSpPr>
          <p:nvPr>
            <p:ph idx="1"/>
          </p:nvPr>
        </p:nvSpPr>
        <p:spPr/>
        <p:txBody>
          <a:bodyPr/>
          <a:lstStyle/>
          <a:p>
            <a:pPr lvl="0"/>
            <a:r>
              <a:rPr lang="en-US" sz="2400" dirty="0"/>
              <a:t>Provide file management and other device or media-related tasks</a:t>
            </a:r>
          </a:p>
          <a:p>
            <a:pPr lvl="0"/>
            <a:r>
              <a:rPr lang="en-US" sz="2400" dirty="0"/>
              <a:t>Updating operating system software</a:t>
            </a:r>
          </a:p>
          <a:p>
            <a:pPr lvl="0"/>
            <a:r>
              <a:rPr lang="en-US" sz="2400" dirty="0"/>
              <a:t>Control a network</a:t>
            </a:r>
          </a:p>
          <a:p>
            <a:pPr lvl="0"/>
            <a:r>
              <a:rPr lang="en-US" sz="2400" dirty="0"/>
              <a:t>Administer </a:t>
            </a:r>
            <a:r>
              <a:rPr lang="en-US" sz="2400" dirty="0" smtClean="0"/>
              <a:t>security</a:t>
            </a:r>
            <a:endParaRPr lang="en-US" sz="2400" dirty="0"/>
          </a:p>
        </p:txBody>
      </p:sp>
    </p:spTree>
    <p:extLst>
      <p:ext uri="{BB962C8B-B14F-4D97-AF65-F5344CB8AC3E}">
        <p14:creationId xmlns:p14="http://schemas.microsoft.com/office/powerpoint/2010/main" val="26145610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83" y="76200"/>
            <a:ext cx="8924261" cy="754328"/>
          </a:xfrm>
        </p:spPr>
        <p:txBody>
          <a:bodyPr/>
          <a:lstStyle/>
          <a:p>
            <a:r>
              <a:rPr lang="en-US" dirty="0"/>
              <a:t>Operating Systems </a:t>
            </a:r>
            <a:r>
              <a:rPr lang="en-US" dirty="0" smtClean="0"/>
              <a:t>(3 </a:t>
            </a:r>
            <a:r>
              <a:rPr lang="en-US" dirty="0"/>
              <a:t>of </a:t>
            </a:r>
            <a:r>
              <a:rPr lang="en-US" dirty="0" smtClean="0"/>
              <a:t>3)</a:t>
            </a:r>
            <a:endParaRPr lang="en-US" dirty="0"/>
          </a:p>
        </p:txBody>
      </p:sp>
      <p:pic>
        <p:nvPicPr>
          <p:cNvPr id="7170" name="Picture 2" descr="An illustration shows the following functions of operating systems along with photos for each. They are as follows:&#10;Update Automatically – This is accompanied by a screenshot of automatic updates that are checked.&#10;Start and shut down a computer – This is accompanied by a photo of the power button.&#10;Provide a user interface and manage programs – This is accompanied by a screenshot of window 8 home page.&#10;Coordinate tasks and configure devices – This is accompanied by a photo of a user inserting USB flash drive into the port of a laptop.&#10;Establish an Internet connection - This is accompanied by a screenshot of an iPhone’s Wifi settings.&#10;Provide file management and other tools – This is accompanied by a screenshot of file explorer window.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98" y="943428"/>
            <a:ext cx="5748580" cy="411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9"/>
          <p:cNvSpPr>
            <a:spLocks noGrp="1"/>
          </p:cNvSpPr>
          <p:nvPr>
            <p:ph type="body" sz="half" idx="2"/>
          </p:nvPr>
        </p:nvSpPr>
        <p:spPr>
          <a:xfrm>
            <a:off x="61686" y="5214258"/>
            <a:ext cx="9013504" cy="973883"/>
          </a:xfrm>
        </p:spPr>
        <p:txBody>
          <a:bodyPr/>
          <a:lstStyle/>
          <a:p>
            <a:r>
              <a:rPr lang="en-US" sz="1800" b="1" dirty="0"/>
              <a:t>Figure 9-1 </a:t>
            </a:r>
            <a:r>
              <a:rPr lang="en-US" sz="1800" dirty="0"/>
              <a:t>Most operating systems perform similar functions, some of which </a:t>
            </a:r>
            <a:r>
              <a:rPr lang="en-US" sz="1800" dirty="0" smtClean="0"/>
              <a:t>are illustrated </a:t>
            </a:r>
            <a:r>
              <a:rPr lang="en-US" sz="1800" dirty="0"/>
              <a:t>above</a:t>
            </a:r>
            <a:r>
              <a:rPr lang="en-US" sz="1800" dirty="0" smtClean="0"/>
              <a:t>.</a:t>
            </a:r>
          </a:p>
        </p:txBody>
      </p:sp>
    </p:spTree>
    <p:extLst>
      <p:ext uri="{BB962C8B-B14F-4D97-AF65-F5344CB8AC3E}">
        <p14:creationId xmlns:p14="http://schemas.microsoft.com/office/powerpoint/2010/main" val="238546229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6" y="39856"/>
            <a:ext cx="8924260" cy="829761"/>
          </a:xfrm>
        </p:spPr>
        <p:txBody>
          <a:bodyPr>
            <a:noAutofit/>
          </a:bodyPr>
          <a:lstStyle/>
          <a:p>
            <a:r>
              <a:rPr lang="en-US" dirty="0"/>
              <a:t>Operating System </a:t>
            </a:r>
            <a:r>
              <a:rPr lang="en-US" dirty="0" smtClean="0"/>
              <a:t>Functions</a:t>
            </a:r>
            <a:r>
              <a:rPr lang="en-US" baseline="0" dirty="0" smtClean="0"/>
              <a:t> </a:t>
            </a:r>
            <a:r>
              <a:rPr lang="en-US" dirty="0" smtClean="0"/>
              <a:t>(1 </a:t>
            </a:r>
            <a:r>
              <a:rPr lang="en-US" dirty="0"/>
              <a:t>of </a:t>
            </a:r>
            <a:r>
              <a:rPr lang="en-US" dirty="0" smtClean="0"/>
              <a:t>19)</a:t>
            </a:r>
            <a:endParaRPr lang="en-US" dirty="0"/>
          </a:p>
        </p:txBody>
      </p:sp>
      <p:sp>
        <p:nvSpPr>
          <p:cNvPr id="5" name="Content Placeholder 4"/>
          <p:cNvSpPr>
            <a:spLocks noGrp="1"/>
          </p:cNvSpPr>
          <p:nvPr>
            <p:ph sz="quarter" idx="11"/>
          </p:nvPr>
        </p:nvSpPr>
        <p:spPr>
          <a:xfrm>
            <a:off x="140970" y="940188"/>
            <a:ext cx="8850630" cy="1295400"/>
          </a:xfrm>
        </p:spPr>
        <p:txBody>
          <a:bodyPr/>
          <a:lstStyle/>
          <a:p>
            <a:r>
              <a:rPr lang="en-US" dirty="0"/>
              <a:t>Starting Computers and Mobile Devices</a:t>
            </a:r>
          </a:p>
          <a:p>
            <a:pPr lvl="1"/>
            <a:r>
              <a:rPr lang="en-US" dirty="0"/>
              <a:t>If a computer or mobile device is off, you press a power button to turn it </a:t>
            </a:r>
            <a:r>
              <a:rPr lang="en-US" dirty="0" smtClean="0"/>
              <a:t>on</a:t>
            </a:r>
            <a:endParaRPr lang="en-US" dirty="0"/>
          </a:p>
        </p:txBody>
      </p:sp>
      <p:pic>
        <p:nvPicPr>
          <p:cNvPr id="1026" name="Picture 2" descr="An illustration shows three photos. The first photo shows a close-up of the laptop power button with a callout reading, “power button on laptop.” The second photo shows the power button on a CPU with a callout reading, “power button on desktop,” The third photo shows a smartphone with a callout reading, “power button on smartphone,” pointing toward the button of the top right hand cor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529" y="2357485"/>
            <a:ext cx="3624595" cy="3020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type="body" sz="half" idx="2"/>
          </p:nvPr>
        </p:nvSpPr>
        <p:spPr>
          <a:xfrm>
            <a:off x="488512" y="5702497"/>
            <a:ext cx="8147055" cy="452423"/>
          </a:xfrm>
        </p:spPr>
        <p:txBody>
          <a:bodyPr/>
          <a:lstStyle/>
          <a:p>
            <a:r>
              <a:rPr lang="en-US" sz="1800" b="1" dirty="0" smtClean="0"/>
              <a:t>Figure 9-2 </a:t>
            </a:r>
            <a:r>
              <a:rPr lang="en-US" sz="1800" dirty="0" smtClean="0"/>
              <a:t>Examples of power buttons on computers and mobile devices.</a:t>
            </a:r>
          </a:p>
        </p:txBody>
      </p:sp>
    </p:spTree>
    <p:extLst>
      <p:ext uri="{BB962C8B-B14F-4D97-AF65-F5344CB8AC3E}">
        <p14:creationId xmlns:p14="http://schemas.microsoft.com/office/powerpoint/2010/main" val="355740648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 Functions </a:t>
            </a:r>
            <a:r>
              <a:rPr lang="en-US" dirty="0" smtClean="0"/>
              <a:t>(2 </a:t>
            </a:r>
            <a:r>
              <a:rPr lang="en-US" dirty="0"/>
              <a:t>of </a:t>
            </a:r>
            <a:r>
              <a:rPr lang="en-US" dirty="0" smtClean="0"/>
              <a:t>19)</a:t>
            </a:r>
            <a:endParaRPr lang="en-US" dirty="0"/>
          </a:p>
        </p:txBody>
      </p:sp>
      <p:sp>
        <p:nvSpPr>
          <p:cNvPr id="3" name="Content Placeholder 2"/>
          <p:cNvSpPr>
            <a:spLocks noGrp="1"/>
          </p:cNvSpPr>
          <p:nvPr>
            <p:ph idx="1"/>
          </p:nvPr>
        </p:nvSpPr>
        <p:spPr/>
        <p:txBody>
          <a:bodyPr/>
          <a:lstStyle/>
          <a:p>
            <a:pPr marL="0" indent="0">
              <a:buNone/>
            </a:pPr>
            <a:r>
              <a:rPr lang="en-US" sz="2800" dirty="0"/>
              <a:t>An operating system includes various power options</a:t>
            </a:r>
          </a:p>
          <a:p>
            <a:pPr lvl="0"/>
            <a:r>
              <a:rPr lang="en-US" sz="2800" dirty="0"/>
              <a:t>Sleep mode saves any open documents and running programs or apps to RAM, turns off all unneeded functions, and then places the computer in a low-power state</a:t>
            </a:r>
          </a:p>
          <a:p>
            <a:pPr lvl="0"/>
            <a:r>
              <a:rPr lang="en-US" sz="2800" dirty="0"/>
              <a:t>Hibernate mode saves any open documents and running programs or apps to an internal hard drive before removing power from the computer or </a:t>
            </a:r>
            <a:r>
              <a:rPr lang="en-US" sz="2800" dirty="0" smtClean="0"/>
              <a:t>device</a:t>
            </a:r>
            <a:endParaRPr lang="en-US" sz="2800" dirty="0"/>
          </a:p>
        </p:txBody>
      </p:sp>
    </p:spTree>
    <p:extLst>
      <p:ext uri="{BB962C8B-B14F-4D97-AF65-F5344CB8AC3E}">
        <p14:creationId xmlns:p14="http://schemas.microsoft.com/office/powerpoint/2010/main" val="151781329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Operating System Functions </a:t>
            </a:r>
            <a:r>
              <a:rPr lang="en-US" dirty="0" smtClean="0"/>
              <a:t>(3 </a:t>
            </a:r>
            <a:r>
              <a:rPr lang="en-US" dirty="0"/>
              <a:t>of </a:t>
            </a:r>
            <a:r>
              <a:rPr lang="en-US" dirty="0" smtClean="0"/>
              <a:t>19)</a:t>
            </a:r>
            <a:endParaRPr lang="en-US" dirty="0"/>
          </a:p>
        </p:txBody>
      </p:sp>
      <p:sp>
        <p:nvSpPr>
          <p:cNvPr id="6" name="Content Placeholder 5"/>
          <p:cNvSpPr>
            <a:spLocks noGrp="1"/>
          </p:cNvSpPr>
          <p:nvPr>
            <p:ph idx="1"/>
          </p:nvPr>
        </p:nvSpPr>
        <p:spPr/>
        <p:txBody>
          <a:bodyPr/>
          <a:lstStyle/>
          <a:p>
            <a:r>
              <a:rPr lang="en-US" sz="2800" dirty="0"/>
              <a:t>A user interface (UI) controls how you enter data and instructions and how information is displayed on the screen</a:t>
            </a:r>
          </a:p>
          <a:p>
            <a:r>
              <a:rPr lang="en-US" sz="2800" dirty="0"/>
              <a:t>With a graphical user interface (GUI), you interact with menus and visual </a:t>
            </a:r>
            <a:r>
              <a:rPr lang="en-US" sz="2800" dirty="0" smtClean="0"/>
              <a:t>images</a:t>
            </a:r>
            <a:endParaRPr lang="en-US" sz="2800" dirty="0"/>
          </a:p>
        </p:txBody>
      </p:sp>
    </p:spTree>
    <p:extLst>
      <p:ext uri="{BB962C8B-B14F-4D97-AF65-F5344CB8AC3E}">
        <p14:creationId xmlns:p14="http://schemas.microsoft.com/office/powerpoint/2010/main" val="3850405778"/>
      </p:ext>
    </p:extLst>
  </p:cSld>
  <p:clrMapOvr>
    <a:masterClrMapping/>
  </p:clrMapOvr>
  <p:transition spd="slow"/>
</p:sld>
</file>

<file path=ppt/theme/theme1.xml><?xml version="1.0" encoding="utf-8"?>
<a:theme xmlns:a="http://schemas.openxmlformats.org/drawingml/2006/main" name="hoeger_14e_ch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hoeger_14e_ch02</Template>
  <TotalTime>1252</TotalTime>
  <Words>1487</Words>
  <Application>Microsoft Office PowerPoint</Application>
  <PresentationFormat>On-screen Show (4:3)</PresentationFormat>
  <Paragraphs>170</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MS PGothic</vt:lpstr>
      <vt:lpstr>MS PGothic</vt:lpstr>
      <vt:lpstr>Arial</vt:lpstr>
      <vt:lpstr>Calibri</vt:lpstr>
      <vt:lpstr>Courier New</vt:lpstr>
      <vt:lpstr>Verdana</vt:lpstr>
      <vt:lpstr>Wingdings</vt:lpstr>
      <vt:lpstr>hoeger_14e_ch02</vt:lpstr>
      <vt:lpstr>DISCOVERING COMPUTERS 2018 Digital Technology, Data, and Devices</vt:lpstr>
      <vt:lpstr>Objectives Overview (1 of 2)</vt:lpstr>
      <vt:lpstr>Objectives Overview (2 of 2)</vt:lpstr>
      <vt:lpstr>Operating Systems (1 of 3)</vt:lpstr>
      <vt:lpstr>Operating Systems (2 of 3)</vt:lpstr>
      <vt:lpstr>Operating Systems (3 of 3)</vt:lpstr>
      <vt:lpstr>Operating System Functions (1 of 19)</vt:lpstr>
      <vt:lpstr>Operating System Functions (2 of 19)</vt:lpstr>
      <vt:lpstr>Operating System Functions (3 of 19)</vt:lpstr>
      <vt:lpstr>Operating System Functions (4 of 19)</vt:lpstr>
      <vt:lpstr>Operating System Functions (5 of 19)</vt:lpstr>
      <vt:lpstr>Operating System Functions (6 of 19)</vt:lpstr>
      <vt:lpstr>Operating System Functions (7 of 19)</vt:lpstr>
      <vt:lpstr>Operating System Functions (8 of 19)</vt:lpstr>
      <vt:lpstr>Operating System Functions (9 of 19)</vt:lpstr>
      <vt:lpstr>Operating System Functions (10 of 19)</vt:lpstr>
      <vt:lpstr>Operating System Functions (11 of 19)</vt:lpstr>
      <vt:lpstr>Operating System Functions (12 of 19)</vt:lpstr>
      <vt:lpstr>Operating System Functions (13 of 19)</vt:lpstr>
      <vt:lpstr>Operating System Functions (14 of 19)</vt:lpstr>
      <vt:lpstr>Operating System Functions (15 of 19)</vt:lpstr>
      <vt:lpstr>Operating System Functions (16 of 19)</vt:lpstr>
      <vt:lpstr>Operating System Functions (17 of 19)</vt:lpstr>
      <vt:lpstr>Operating System Functions (18 of 19)</vt:lpstr>
      <vt:lpstr>Operating System Functions (19 of 19)</vt:lpstr>
      <vt:lpstr>Types of Operating Systems</vt:lpstr>
      <vt:lpstr>Desktop Operating Systems (1 of 8)</vt:lpstr>
      <vt:lpstr>Desktop Operating Systems (2 of 8)</vt:lpstr>
      <vt:lpstr>Desktop Operating Systems (3 of 8)</vt:lpstr>
      <vt:lpstr>Desktop Operating Systems (4 of 8)</vt:lpstr>
      <vt:lpstr>Desktop Operating Systems (5 of 8)</vt:lpstr>
      <vt:lpstr>Desktop Operating Systems (6 of 8)</vt:lpstr>
      <vt:lpstr>Desktop Operating Systems (7 of 8)</vt:lpstr>
      <vt:lpstr>Desktop Operating Systems (8 of 8)</vt:lpstr>
      <vt:lpstr>Server Operating Systems</vt:lpstr>
      <vt:lpstr>Mobile Operating Systems (slide 1 of 4)</vt:lpstr>
      <vt:lpstr>Mobile Operating Systems (2 of 4)</vt:lpstr>
      <vt:lpstr>Mobile Operating Systems (3 of 4)</vt:lpstr>
      <vt:lpstr>Mobile Operating Systems (4 of 4)</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Managing Coordinating, and Monitoring Resources</dc:title>
  <dc:creator>Vermaat</dc:creator>
  <cp:lastModifiedBy>L. W. Yip</cp:lastModifiedBy>
  <cp:revision>299</cp:revision>
  <dcterms:created xsi:type="dcterms:W3CDTF">2017-04-26T06:01:50Z</dcterms:created>
  <dcterms:modified xsi:type="dcterms:W3CDTF">2017-10-08T09:47:05Z</dcterms:modified>
</cp:coreProperties>
</file>