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tiff" ContentType="image/tif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1"/>
  </p:sldMasterIdLst>
  <p:notesMasterIdLst>
    <p:notesMasterId r:id="rId58"/>
  </p:notesMasterIdLst>
  <p:handoutMasterIdLst>
    <p:handoutMasterId r:id="rId59"/>
  </p:handoutMasterIdLst>
  <p:sldIdLst>
    <p:sldId id="314" r:id="rId2"/>
    <p:sldId id="276" r:id="rId3"/>
    <p:sldId id="267" r:id="rId4"/>
    <p:sldId id="277" r:id="rId5"/>
    <p:sldId id="315" r:id="rId6"/>
    <p:sldId id="278" r:id="rId7"/>
    <p:sldId id="316" r:id="rId8"/>
    <p:sldId id="279" r:id="rId9"/>
    <p:sldId id="313" r:id="rId10"/>
    <p:sldId id="334" r:id="rId11"/>
    <p:sldId id="338" r:id="rId12"/>
    <p:sldId id="339" r:id="rId13"/>
    <p:sldId id="340" r:id="rId14"/>
    <p:sldId id="341" r:id="rId15"/>
    <p:sldId id="342" r:id="rId16"/>
    <p:sldId id="317" r:id="rId17"/>
    <p:sldId id="285" r:id="rId18"/>
    <p:sldId id="286" r:id="rId19"/>
    <p:sldId id="333" r:id="rId20"/>
    <p:sldId id="335" r:id="rId21"/>
    <p:sldId id="287" r:id="rId22"/>
    <p:sldId id="319" r:id="rId23"/>
    <p:sldId id="291" r:id="rId24"/>
    <p:sldId id="292" r:id="rId25"/>
    <p:sldId id="293" r:id="rId26"/>
    <p:sldId id="294" r:id="rId27"/>
    <p:sldId id="295" r:id="rId28"/>
    <p:sldId id="320" r:id="rId29"/>
    <p:sldId id="296" r:id="rId30"/>
    <p:sldId id="297" r:id="rId31"/>
    <p:sldId id="298" r:id="rId32"/>
    <p:sldId id="321" r:id="rId33"/>
    <p:sldId id="299" r:id="rId34"/>
    <p:sldId id="337" r:id="rId35"/>
    <p:sldId id="343" r:id="rId36"/>
    <p:sldId id="344" r:id="rId37"/>
    <p:sldId id="345" r:id="rId38"/>
    <p:sldId id="346" r:id="rId39"/>
    <p:sldId id="347" r:id="rId40"/>
    <p:sldId id="322" r:id="rId41"/>
    <p:sldId id="300" r:id="rId42"/>
    <p:sldId id="301" r:id="rId43"/>
    <p:sldId id="302" r:id="rId44"/>
    <p:sldId id="325" r:id="rId45"/>
    <p:sldId id="326" r:id="rId46"/>
    <p:sldId id="303" r:id="rId47"/>
    <p:sldId id="336" r:id="rId48"/>
    <p:sldId id="304" r:id="rId49"/>
    <p:sldId id="305" r:id="rId50"/>
    <p:sldId id="306" r:id="rId51"/>
    <p:sldId id="329" r:id="rId52"/>
    <p:sldId id="330" r:id="rId53"/>
    <p:sldId id="308" r:id="rId54"/>
    <p:sldId id="331" r:id="rId55"/>
    <p:sldId id="309" r:id="rId56"/>
    <p:sldId id="310" r:id="rId57"/>
  </p:sldIdLst>
  <p:sldSz cx="9144000" cy="6858000" type="screen4x3"/>
  <p:notesSz cx="9856788" cy="6797675"/>
  <p:defaultTextStyle>
    <a:defPPr>
      <a:defRPr lang="en-US"/>
    </a:defPPr>
    <a:lvl1pPr algn="l" rtl="0" fontAlgn="base">
      <a:spcBef>
        <a:spcPct val="0"/>
      </a:spcBef>
      <a:spcAft>
        <a:spcPct val="0"/>
      </a:spcAft>
      <a:defRPr sz="2400" kern="1200">
        <a:solidFill>
          <a:schemeClr val="tx1"/>
        </a:solidFill>
        <a:latin typeface="Arial" charset="0"/>
        <a:ea typeface="ヒラギノ角ゴ Pro W3" pitchFamily="-48" charset="-128"/>
        <a:cs typeface="Arial" charset="0"/>
      </a:defRPr>
    </a:lvl1pPr>
    <a:lvl2pPr marL="457200" algn="l" rtl="0" fontAlgn="base">
      <a:spcBef>
        <a:spcPct val="0"/>
      </a:spcBef>
      <a:spcAft>
        <a:spcPct val="0"/>
      </a:spcAft>
      <a:defRPr sz="2400" kern="1200">
        <a:solidFill>
          <a:schemeClr val="tx1"/>
        </a:solidFill>
        <a:latin typeface="Arial" charset="0"/>
        <a:ea typeface="ヒラギノ角ゴ Pro W3" pitchFamily="-48" charset="-128"/>
        <a:cs typeface="Arial" charset="0"/>
      </a:defRPr>
    </a:lvl2pPr>
    <a:lvl3pPr marL="914400" algn="l" rtl="0" fontAlgn="base">
      <a:spcBef>
        <a:spcPct val="0"/>
      </a:spcBef>
      <a:spcAft>
        <a:spcPct val="0"/>
      </a:spcAft>
      <a:defRPr sz="2400" kern="1200">
        <a:solidFill>
          <a:schemeClr val="tx1"/>
        </a:solidFill>
        <a:latin typeface="Arial" charset="0"/>
        <a:ea typeface="ヒラギノ角ゴ Pro W3" pitchFamily="-48" charset="-128"/>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pitchFamily="-48" charset="-128"/>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pitchFamily="-48" charset="-128"/>
        <a:cs typeface="Arial" charset="0"/>
      </a:defRPr>
    </a:lvl5pPr>
    <a:lvl6pPr marL="2286000" algn="l" defTabSz="914400" rtl="0" eaLnBrk="1" latinLnBrk="0" hangingPunct="1">
      <a:defRPr sz="2400" kern="1200">
        <a:solidFill>
          <a:schemeClr val="tx1"/>
        </a:solidFill>
        <a:latin typeface="Arial" charset="0"/>
        <a:ea typeface="ヒラギノ角ゴ Pro W3" pitchFamily="-48" charset="-128"/>
        <a:cs typeface="Arial" charset="0"/>
      </a:defRPr>
    </a:lvl6pPr>
    <a:lvl7pPr marL="2743200" algn="l" defTabSz="914400" rtl="0" eaLnBrk="1" latinLnBrk="0" hangingPunct="1">
      <a:defRPr sz="2400" kern="1200">
        <a:solidFill>
          <a:schemeClr val="tx1"/>
        </a:solidFill>
        <a:latin typeface="Arial" charset="0"/>
        <a:ea typeface="ヒラギノ角ゴ Pro W3" pitchFamily="-48" charset="-128"/>
        <a:cs typeface="Arial" charset="0"/>
      </a:defRPr>
    </a:lvl7pPr>
    <a:lvl8pPr marL="3200400" algn="l" defTabSz="914400" rtl="0" eaLnBrk="1" latinLnBrk="0" hangingPunct="1">
      <a:defRPr sz="2400" kern="1200">
        <a:solidFill>
          <a:schemeClr val="tx1"/>
        </a:solidFill>
        <a:latin typeface="Arial" charset="0"/>
        <a:ea typeface="ヒラギノ角ゴ Pro W3" pitchFamily="-48" charset="-128"/>
        <a:cs typeface="Arial" charset="0"/>
      </a:defRPr>
    </a:lvl8pPr>
    <a:lvl9pPr marL="3657600" algn="l" defTabSz="914400" rtl="0" eaLnBrk="1" latinLnBrk="0" hangingPunct="1">
      <a:defRPr sz="2400" kern="1200">
        <a:solidFill>
          <a:schemeClr val="tx1"/>
        </a:solidFill>
        <a:latin typeface="Arial" charset="0"/>
        <a:ea typeface="ヒラギノ角ゴ Pro W3" pitchFamily="-48"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6E6E8"/>
    <a:srgbClr val="18A6C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72" autoAdjust="0"/>
  </p:normalViewPr>
  <p:slideViewPr>
    <p:cSldViewPr>
      <p:cViewPr varScale="1">
        <p:scale>
          <a:sx n="100" d="100"/>
          <a:sy n="100" d="100"/>
        </p:scale>
        <p:origin x="-1248" y="-84"/>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72349" cy="340210"/>
          </a:xfrm>
          <a:prstGeom prst="rect">
            <a:avLst/>
          </a:prstGeom>
        </p:spPr>
        <p:txBody>
          <a:bodyPr vert="horz" lIns="91440" tIns="45720" rIns="91440" bIns="45720" rtlCol="0"/>
          <a:lstStyle>
            <a:lvl1pPr algn="l">
              <a:defRPr sz="1200"/>
            </a:lvl1pPr>
          </a:lstStyle>
          <a:p>
            <a:r>
              <a:rPr lang="pt-PT" altLang="zh-TW" smtClean="0"/>
              <a:t>Chapter 3</a:t>
            </a:r>
            <a:endParaRPr lang="zh-TW" altLang="en-US"/>
          </a:p>
        </p:txBody>
      </p:sp>
      <p:sp>
        <p:nvSpPr>
          <p:cNvPr id="3" name="Date Placeholder 2"/>
          <p:cNvSpPr>
            <a:spLocks noGrp="1"/>
          </p:cNvSpPr>
          <p:nvPr>
            <p:ph type="dt" sz="quarter" idx="1"/>
          </p:nvPr>
        </p:nvSpPr>
        <p:spPr>
          <a:xfrm>
            <a:off x="5582138" y="0"/>
            <a:ext cx="4272349" cy="340210"/>
          </a:xfrm>
          <a:prstGeom prst="rect">
            <a:avLst/>
          </a:prstGeom>
        </p:spPr>
        <p:txBody>
          <a:bodyPr vert="horz" lIns="91440" tIns="45720" rIns="91440" bIns="45720" rtlCol="0"/>
          <a:lstStyle>
            <a:lvl1pPr algn="r">
              <a:defRPr sz="1200"/>
            </a:lvl1pPr>
          </a:lstStyle>
          <a:p>
            <a:endParaRPr lang="zh-TW" altLang="en-US"/>
          </a:p>
        </p:txBody>
      </p:sp>
      <p:sp>
        <p:nvSpPr>
          <p:cNvPr id="4" name="Footer Placeholder 3"/>
          <p:cNvSpPr>
            <a:spLocks noGrp="1"/>
          </p:cNvSpPr>
          <p:nvPr>
            <p:ph type="ftr" sz="quarter" idx="2"/>
          </p:nvPr>
        </p:nvSpPr>
        <p:spPr>
          <a:xfrm>
            <a:off x="1" y="6456378"/>
            <a:ext cx="4272349" cy="340210"/>
          </a:xfrm>
          <a:prstGeom prst="rect">
            <a:avLst/>
          </a:prstGeom>
        </p:spPr>
        <p:txBody>
          <a:bodyPr vert="horz" lIns="91440" tIns="45720" rIns="91440" bIns="45720" rtlCol="0" anchor="b"/>
          <a:lstStyle>
            <a:lvl1pPr algn="l">
              <a:defRPr sz="1200"/>
            </a:lvl1pPr>
          </a:lstStyle>
          <a:p>
            <a:r>
              <a:rPr lang="en-US" altLang="zh-TW" smtClean="0"/>
              <a:t>COMP422 Ethics and Professional Issues in Computing</a:t>
            </a:r>
            <a:endParaRPr lang="zh-TW" altLang="en-US"/>
          </a:p>
        </p:txBody>
      </p:sp>
      <p:sp>
        <p:nvSpPr>
          <p:cNvPr id="5" name="Slide Number Placeholder 4"/>
          <p:cNvSpPr>
            <a:spLocks noGrp="1"/>
          </p:cNvSpPr>
          <p:nvPr>
            <p:ph type="sldNum" sz="quarter" idx="3"/>
          </p:nvPr>
        </p:nvSpPr>
        <p:spPr>
          <a:xfrm>
            <a:off x="5582138" y="6456378"/>
            <a:ext cx="4272349" cy="340210"/>
          </a:xfrm>
          <a:prstGeom prst="rect">
            <a:avLst/>
          </a:prstGeom>
        </p:spPr>
        <p:txBody>
          <a:bodyPr vert="horz" lIns="91440" tIns="45720" rIns="91440" bIns="45720" rtlCol="0" anchor="b"/>
          <a:lstStyle>
            <a:lvl1pPr algn="r">
              <a:defRPr sz="1200"/>
            </a:lvl1pPr>
          </a:lstStyle>
          <a:p>
            <a:fld id="{6876661A-F968-4D77-9FAA-DFCFCE1394E4}"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1" y="0"/>
            <a:ext cx="4271275"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48" charset="0"/>
              </a:defRPr>
            </a:lvl1pPr>
          </a:lstStyle>
          <a:p>
            <a:r>
              <a:rPr lang="pt-PT" altLang="zh-TW" smtClean="0"/>
              <a:t>Chapter 3</a:t>
            </a:r>
            <a:endParaRPr lang="zh-TW" altLang="zh-TW"/>
          </a:p>
        </p:txBody>
      </p:sp>
      <p:sp>
        <p:nvSpPr>
          <p:cNvPr id="91139" name="Rectangle 3"/>
          <p:cNvSpPr>
            <a:spLocks noGrp="1" noChangeArrowheads="1"/>
          </p:cNvSpPr>
          <p:nvPr>
            <p:ph type="dt" idx="1"/>
          </p:nvPr>
        </p:nvSpPr>
        <p:spPr bwMode="auto">
          <a:xfrm>
            <a:off x="5585515" y="0"/>
            <a:ext cx="4271275"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48" charset="0"/>
              </a:defRPr>
            </a:lvl1pPr>
          </a:lstStyle>
          <a:p>
            <a:endParaRPr lang="zh-TW" altLang="zh-TW"/>
          </a:p>
        </p:txBody>
      </p:sp>
      <p:sp>
        <p:nvSpPr>
          <p:cNvPr id="61444" name="Rectangle 4"/>
          <p:cNvSpPr>
            <a:spLocks noGrp="1" noRot="1" noChangeAspect="1" noChangeArrowheads="1" noTextEdit="1"/>
          </p:cNvSpPr>
          <p:nvPr>
            <p:ph type="sldImg" idx="2"/>
          </p:nvPr>
        </p:nvSpPr>
        <p:spPr bwMode="auto">
          <a:xfrm>
            <a:off x="3228975" y="509588"/>
            <a:ext cx="3398838" cy="2549525"/>
          </a:xfrm>
          <a:prstGeom prst="rect">
            <a:avLst/>
          </a:prstGeom>
          <a:noFill/>
          <a:ln w="9525">
            <a:solidFill>
              <a:srgbClr val="000000"/>
            </a:solidFill>
            <a:miter lim="800000"/>
            <a:headEnd/>
            <a:tailEnd/>
          </a:ln>
        </p:spPr>
      </p:sp>
      <p:sp>
        <p:nvSpPr>
          <p:cNvPr id="91141" name="Rectangle 5"/>
          <p:cNvSpPr>
            <a:spLocks noGrp="1" noChangeArrowheads="1"/>
          </p:cNvSpPr>
          <p:nvPr>
            <p:ph type="body" sz="quarter" idx="3"/>
          </p:nvPr>
        </p:nvSpPr>
        <p:spPr bwMode="auto">
          <a:xfrm>
            <a:off x="1314239" y="3228896"/>
            <a:ext cx="7228312" cy="30589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1142" name="Rectangle 6"/>
          <p:cNvSpPr>
            <a:spLocks noGrp="1" noChangeArrowheads="1"/>
          </p:cNvSpPr>
          <p:nvPr>
            <p:ph type="ftr" sz="quarter" idx="4"/>
          </p:nvPr>
        </p:nvSpPr>
        <p:spPr bwMode="auto">
          <a:xfrm>
            <a:off x="1" y="6457792"/>
            <a:ext cx="4271275"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48" charset="0"/>
              </a:defRPr>
            </a:lvl1pPr>
          </a:lstStyle>
          <a:p>
            <a:r>
              <a:rPr lang="en-US" altLang="zh-TW" smtClean="0"/>
              <a:t>COMP422 Ethics and Professional Issues in Computing</a:t>
            </a:r>
            <a:endParaRPr lang="zh-TW" altLang="zh-TW"/>
          </a:p>
        </p:txBody>
      </p:sp>
      <p:sp>
        <p:nvSpPr>
          <p:cNvPr id="91143" name="Rectangle 7"/>
          <p:cNvSpPr>
            <a:spLocks noGrp="1" noChangeArrowheads="1"/>
          </p:cNvSpPr>
          <p:nvPr>
            <p:ph type="sldNum" sz="quarter" idx="5"/>
          </p:nvPr>
        </p:nvSpPr>
        <p:spPr bwMode="auto">
          <a:xfrm>
            <a:off x="5585515" y="6457792"/>
            <a:ext cx="4271275"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48" charset="0"/>
              </a:defRPr>
            </a:lvl1pPr>
          </a:lstStyle>
          <a:p>
            <a:fld id="{7C5DF79B-A71E-41F1-9593-CE7630DCE57F}" type="slidenum">
              <a:rPr lang="en-US" altLang="zh-TW"/>
              <a:pPr/>
              <a:t>‹#›</a:t>
            </a:fld>
            <a:endParaRPr lang="en-US" altLang="zh-TW"/>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pitchFamily="-4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4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4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4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4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ltLang="en-US"/>
          </a:p>
        </p:txBody>
      </p:sp>
      <p:sp>
        <p:nvSpPr>
          <p:cNvPr id="4" name="Slide Number Placeholder 3"/>
          <p:cNvSpPr>
            <a:spLocks noGrp="1"/>
          </p:cNvSpPr>
          <p:nvPr>
            <p:ph type="sldNum" sz="quarter" idx="10"/>
          </p:nvPr>
        </p:nvSpPr>
        <p:spPr/>
        <p:txBody>
          <a:bodyPr/>
          <a:lstStyle/>
          <a:p>
            <a:fld id="{7C5DF79B-A71E-41F1-9593-CE7630DCE57F}" type="slidenum">
              <a:rPr lang="en-US" altLang="zh-TW" smtClean="0"/>
              <a:pPr/>
              <a:t>1</a:t>
            </a:fld>
            <a:endParaRPr lang="en-US" altLang="zh-TW"/>
          </a:p>
        </p:txBody>
      </p:sp>
      <p:sp>
        <p:nvSpPr>
          <p:cNvPr id="5" name="Date Placeholder 4"/>
          <p:cNvSpPr>
            <a:spLocks noGrp="1"/>
          </p:cNvSpPr>
          <p:nvPr>
            <p:ph type="dt" idx="11"/>
          </p:nvPr>
        </p:nvSpPr>
        <p:spPr/>
        <p:txBody>
          <a:bodyPr/>
          <a:lstStyle/>
          <a:p>
            <a:endParaRPr lang="zh-TW" altLang="zh-TW"/>
          </a:p>
        </p:txBody>
      </p:sp>
      <p:sp>
        <p:nvSpPr>
          <p:cNvPr id="6" name="Footer Placeholder 5"/>
          <p:cNvSpPr>
            <a:spLocks noGrp="1"/>
          </p:cNvSpPr>
          <p:nvPr>
            <p:ph type="ftr" sz="quarter" idx="12"/>
          </p:nvPr>
        </p:nvSpPr>
        <p:spPr/>
        <p:txBody>
          <a:bodyPr/>
          <a:lstStyle/>
          <a:p>
            <a:r>
              <a:rPr lang="en-US" altLang="zh-TW" smtClean="0"/>
              <a:t>COMP422 Ethics and Professional Issues in Computing</a:t>
            </a:r>
            <a:endParaRPr lang="zh-TW" altLang="zh-TW"/>
          </a:p>
        </p:txBody>
      </p:sp>
      <p:sp>
        <p:nvSpPr>
          <p:cNvPr id="7" name="Header Placeholder 6"/>
          <p:cNvSpPr>
            <a:spLocks noGrp="1"/>
          </p:cNvSpPr>
          <p:nvPr>
            <p:ph type="hdr" sz="quarter" idx="13"/>
          </p:nvPr>
        </p:nvSpPr>
        <p:spPr/>
        <p:txBody>
          <a:bodyPr/>
          <a:lstStyle/>
          <a:p>
            <a:r>
              <a:rPr lang="pt-PT" altLang="zh-TW" smtClean="0"/>
              <a:t>Chapter 3</a:t>
            </a:r>
            <a:endParaRPr lang="zh-TW" altLang="zh-TW"/>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18A6C1"/>
        </a:solidFill>
        <a:effectLst/>
      </p:bgPr>
    </p:bg>
    <p:spTree>
      <p:nvGrpSpPr>
        <p:cNvPr id="1" name=""/>
        <p:cNvGrpSpPr/>
        <p:nvPr/>
      </p:nvGrpSpPr>
      <p:grpSpPr>
        <a:xfrm>
          <a:off x="0" y="0"/>
          <a:ext cx="0" cy="0"/>
          <a:chOff x="0" y="0"/>
          <a:chExt cx="0" cy="0"/>
        </a:xfrm>
      </p:grpSpPr>
      <p:sp>
        <p:nvSpPr>
          <p:cNvPr id="3" name="Rectangle 6" descr="Pink tissue paper"/>
          <p:cNvSpPr>
            <a:spLocks noChangeArrowheads="1"/>
          </p:cNvSpPr>
          <p:nvPr userDrawn="1"/>
        </p:nvSpPr>
        <p:spPr bwMode="auto">
          <a:xfrm>
            <a:off x="2286000" y="2895600"/>
            <a:ext cx="4549775" cy="2282825"/>
          </a:xfrm>
          <a:prstGeom prst="rect">
            <a:avLst/>
          </a:prstGeom>
          <a:noFill/>
          <a:ln w="9525" algn="ctr">
            <a:noFill/>
            <a:miter lim="800000"/>
            <a:headEnd/>
            <a:tailEnd/>
          </a:ln>
        </p:spPr>
        <p:txBody>
          <a:bodyPr wrap="none">
            <a:spAutoFit/>
          </a:bodyPr>
          <a:lstStyle/>
          <a:p>
            <a:pPr algn="ctr"/>
            <a:r>
              <a:rPr lang="en-US" altLang="zh-TW" b="1"/>
              <a:t>Ethics for the Information Age</a:t>
            </a:r>
            <a:br>
              <a:rPr lang="en-US" altLang="zh-TW" b="1"/>
            </a:br>
            <a:r>
              <a:rPr lang="en-US" altLang="zh-TW" b="1"/>
              <a:t>Fifth Edition</a:t>
            </a:r>
            <a:br>
              <a:rPr lang="en-US" altLang="zh-TW" b="1"/>
            </a:br>
            <a:r>
              <a:rPr lang="en-US" altLang="zh-TW" b="1"/>
              <a:t/>
            </a:r>
            <a:br>
              <a:rPr lang="en-US" altLang="zh-TW" b="1"/>
            </a:br>
            <a:r>
              <a:rPr lang="en-US" altLang="zh-TW" b="1"/>
              <a:t>by </a:t>
            </a:r>
            <a:br>
              <a:rPr lang="en-US" altLang="zh-TW" b="1"/>
            </a:br>
            <a:r>
              <a:rPr lang="en-US" altLang="zh-TW" b="1"/>
              <a:t>Michael J. Quinn</a:t>
            </a:r>
            <a:br>
              <a:rPr lang="en-US" altLang="zh-TW" b="1"/>
            </a:br>
            <a:endParaRPr lang="en-US" altLang="zh-TW" b="1"/>
          </a:p>
        </p:txBody>
      </p:sp>
      <p:pic>
        <p:nvPicPr>
          <p:cNvPr id="4" name="Picture 8" descr="DG_Bar_Blue_USLetter_RGB"/>
          <p:cNvPicPr>
            <a:picLocks noChangeAspect="1" noChangeArrowheads="1"/>
          </p:cNvPicPr>
          <p:nvPr userDrawn="1"/>
        </p:nvPicPr>
        <p:blipFill>
          <a:blip r:embed="rId2" cstate="print"/>
          <a:srcRect/>
          <a:stretch>
            <a:fillRect/>
          </a:stretch>
        </p:blipFill>
        <p:spPr bwMode="auto">
          <a:xfrm>
            <a:off x="0" y="6248400"/>
            <a:ext cx="9144000" cy="609600"/>
          </a:xfrm>
          <a:prstGeom prst="rect">
            <a:avLst/>
          </a:prstGeom>
          <a:noFill/>
          <a:ln w="9525">
            <a:noFill/>
            <a:miter lim="800000"/>
            <a:headEnd/>
            <a:tailEnd/>
          </a:ln>
        </p:spPr>
      </p:pic>
      <p:pic>
        <p:nvPicPr>
          <p:cNvPr id="5" name="Picture 9" descr="Pink tissue paper"/>
          <p:cNvPicPr>
            <a:picLocks noChangeAspect="1" noChangeArrowheads="1"/>
          </p:cNvPicPr>
          <p:nvPr userDrawn="1"/>
        </p:nvPicPr>
        <p:blipFill>
          <a:blip r:embed="rId3" cstate="print"/>
          <a:srcRect/>
          <a:stretch>
            <a:fillRect/>
          </a:stretch>
        </p:blipFill>
        <p:spPr bwMode="auto">
          <a:xfrm>
            <a:off x="5765800" y="0"/>
            <a:ext cx="3378200" cy="2146300"/>
          </a:xfrm>
          <a:prstGeom prst="rect">
            <a:avLst/>
          </a:prstGeom>
          <a:noFill/>
          <a:ln w="9525" algn="ctr">
            <a:noFill/>
            <a:miter lim="800000"/>
            <a:headEnd/>
            <a:tailEnd/>
          </a:ln>
          <a:effectLst/>
        </p:spPr>
      </p:pic>
      <p:sp>
        <p:nvSpPr>
          <p:cNvPr id="303109" name="Rectangle 5"/>
          <p:cNvSpPr>
            <a:spLocks noGrp="1" noChangeArrowheads="1"/>
          </p:cNvSpPr>
          <p:nvPr>
            <p:ph type="ctrTitle" sz="quarter"/>
          </p:nvPr>
        </p:nvSpPr>
        <p:spPr>
          <a:xfrm>
            <a:off x="914400" y="381000"/>
            <a:ext cx="7467600" cy="914400"/>
          </a:xfrm>
        </p:spPr>
        <p:txBody>
          <a:bodyPr wrap="none" anchor="t"/>
          <a:lstStyle>
            <a:lvl1pPr algn="ctr">
              <a:defRPr sz="3200"/>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r>
              <a:rPr lang="en-US" altLang="zh-TW"/>
              <a:t>1-</a:t>
            </a:r>
            <a:fld id="{F62FB2EF-0F7F-4A27-AA86-3A748E0FAE34}" type="slidenum">
              <a:rPr lang="en-US" altLang="zh-TW"/>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76200"/>
            <a:ext cx="207645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7695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r>
              <a:rPr lang="en-US" altLang="zh-TW"/>
              <a:t>1-</a:t>
            </a:r>
            <a:fld id="{FFD01CF6-708D-4986-9E5F-93B120A53BE5}" type="slidenum">
              <a:rPr lang="en-US" altLang="zh-TW"/>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r>
              <a:rPr lang="en-US" altLang="zh-TW"/>
              <a:t>1-</a:t>
            </a:r>
            <a:fld id="{09AF3A8A-9BDC-438B-95A3-9E99B67CC12A}" type="slidenum">
              <a:rPr lang="en-US" altLang="zh-TW"/>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r>
              <a:rPr lang="en-US" altLang="zh-TW"/>
              <a:t>1-</a:t>
            </a:r>
            <a:fld id="{77D8ED0C-3084-4880-8A60-4ACE988518A2}" type="slidenum">
              <a:rPr lang="en-US" altLang="zh-TW"/>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6002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r>
              <a:rPr lang="en-US" altLang="zh-TW"/>
              <a:t>1-</a:t>
            </a:r>
            <a:fld id="{F78A4DE5-9D57-4F64-9526-D7305FD4A13D}" type="slidenum">
              <a:rPr lang="en-US" altLang="zh-TW"/>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r>
              <a:rPr lang="en-US" altLang="zh-TW"/>
              <a:t>1-</a:t>
            </a:r>
            <a:fld id="{2E2D1F67-0600-4B50-95F2-BE78C1832D72}" type="slidenum">
              <a:rPr lang="en-US" altLang="zh-TW"/>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r>
              <a:rPr lang="en-US" altLang="zh-TW"/>
              <a:t>1-</a:t>
            </a:r>
            <a:fld id="{DDEB7E26-B4CE-43EF-AABB-D40236E92ECB}" type="slidenum">
              <a:rPr lang="en-US" altLang="zh-TW"/>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r>
              <a:rPr lang="en-US" altLang="zh-TW"/>
              <a:t>1-</a:t>
            </a:r>
            <a:fld id="{16BBCDA6-AD41-4A10-995C-62260DC166D4}" type="slidenum">
              <a:rPr lang="en-US" altLang="zh-TW"/>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r>
              <a:rPr lang="en-US" altLang="zh-TW"/>
              <a:t>1-</a:t>
            </a:r>
            <a:fld id="{E1A571F7-1398-49DF-9581-584C0C3C2D64}" type="slidenum">
              <a:rPr lang="en-US" altLang="zh-TW"/>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r>
              <a:rPr lang="en-US" altLang="zh-TW"/>
              <a:t>1-</a:t>
            </a:r>
            <a:fld id="{3012B80D-B0FE-4936-B65B-89CB42C303AB}" type="slidenum">
              <a:rPr lang="en-US" altLang="zh-TW"/>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utoShape 2"/>
          <p:cNvSpPr>
            <a:spLocks noChangeArrowheads="1"/>
          </p:cNvSpPr>
          <p:nvPr/>
        </p:nvSpPr>
        <p:spPr bwMode="auto">
          <a:xfrm flipH="1">
            <a:off x="0" y="0"/>
            <a:ext cx="9144000" cy="1295400"/>
          </a:xfrm>
          <a:prstGeom prst="homePlate">
            <a:avLst>
              <a:gd name="adj" fmla="val 0"/>
            </a:avLst>
          </a:prstGeom>
          <a:gradFill rotWithShape="1">
            <a:gsLst>
              <a:gs pos="0">
                <a:srgbClr val="18A6C1">
                  <a:alpha val="78000"/>
                </a:srgbClr>
              </a:gs>
              <a:gs pos="100000">
                <a:srgbClr val="18A6C1">
                  <a:gamma/>
                  <a:tint val="0"/>
                  <a:invGamma/>
                </a:srgbClr>
              </a:gs>
            </a:gsLst>
            <a:lin ang="5400000" scaled="1"/>
          </a:gradFill>
          <a:ln w="9525">
            <a:noFill/>
            <a:miter lim="800000"/>
            <a:headEnd/>
            <a:tailEnd/>
          </a:ln>
        </p:spPr>
        <p:txBody>
          <a:bodyPr wrap="none" anchor="ctr"/>
          <a:lstStyle/>
          <a:p>
            <a:endParaRPr lang="zh-TW" altLang="zh-TW" baseline="-25000">
              <a:latin typeface="Times New Roman" pitchFamily="18" charset="0"/>
            </a:endParaRPr>
          </a:p>
        </p:txBody>
      </p:sp>
      <p:sp>
        <p:nvSpPr>
          <p:cNvPr id="1027" name="Rectangle 3"/>
          <p:cNvSpPr>
            <a:spLocks noGrp="1" noChangeArrowheads="1"/>
          </p:cNvSpPr>
          <p:nvPr>
            <p:ph type="title"/>
          </p:nvPr>
        </p:nvSpPr>
        <p:spPr bwMode="auto">
          <a:xfrm>
            <a:off x="457200" y="76200"/>
            <a:ext cx="8305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8" name="Rectangle 4"/>
          <p:cNvSpPr>
            <a:spLocks noGrp="1" noChangeArrowheads="1"/>
          </p:cNvSpPr>
          <p:nvPr>
            <p:ph type="body" idx="1"/>
          </p:nvPr>
        </p:nvSpPr>
        <p:spPr bwMode="auto">
          <a:xfrm>
            <a:off x="457200" y="1600200"/>
            <a:ext cx="83058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302085" name="Rectangle 5"/>
          <p:cNvSpPr>
            <a:spLocks noGrp="1" noChangeArrowheads="1"/>
          </p:cNvSpPr>
          <p:nvPr>
            <p:ph type="sldNum" sz="quarter" idx="4"/>
          </p:nvPr>
        </p:nvSpPr>
        <p:spPr bwMode="auto">
          <a:xfrm>
            <a:off x="7162800" y="6397625"/>
            <a:ext cx="19050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0" hangingPunct="0">
              <a:defRPr sz="1000"/>
            </a:lvl1pPr>
          </a:lstStyle>
          <a:p>
            <a:r>
              <a:rPr lang="en-US" altLang="zh-TW"/>
              <a:t>1-</a:t>
            </a:r>
            <a:fld id="{B9F5EFC3-84D5-4293-B379-CCFC9AC240BA}" type="slidenum">
              <a:rPr lang="en-US" altLang="zh-TW"/>
              <a:pPr/>
              <a:t>‹#›</a:t>
            </a:fld>
            <a:endParaRPr lang="en-US" altLang="zh-TW"/>
          </a:p>
        </p:txBody>
      </p:sp>
      <p:sp>
        <p:nvSpPr>
          <p:cNvPr id="1030" name="Rectangle 6"/>
          <p:cNvSpPr>
            <a:spLocks noChangeArrowheads="1"/>
          </p:cNvSpPr>
          <p:nvPr/>
        </p:nvSpPr>
        <p:spPr bwMode="auto">
          <a:xfrm>
            <a:off x="7086600" y="5867400"/>
            <a:ext cx="1905000" cy="457200"/>
          </a:xfrm>
          <a:prstGeom prst="rect">
            <a:avLst/>
          </a:prstGeom>
          <a:noFill/>
          <a:ln w="9525">
            <a:noFill/>
            <a:miter lim="800000"/>
            <a:headEnd/>
            <a:tailEnd/>
          </a:ln>
        </p:spPr>
        <p:txBody>
          <a:bodyPr anchor="b"/>
          <a:lstStyle/>
          <a:p>
            <a:pPr algn="r" eaLnBrk="0" hangingPunct="0"/>
            <a:r>
              <a:rPr lang="en-US" altLang="zh-TW" sz="1200">
                <a:solidFill>
                  <a:schemeClr val="bg1"/>
                </a:solidFill>
              </a:rPr>
              <a:t>1-</a:t>
            </a:r>
            <a:fld id="{47597308-DE3B-4B75-8024-08947DCDC267}" type="slidenum">
              <a:rPr lang="en-US" altLang="zh-TW" sz="1200">
                <a:solidFill>
                  <a:schemeClr val="bg1"/>
                </a:solidFill>
              </a:rPr>
              <a:pPr algn="r" eaLnBrk="0" hangingPunct="0"/>
              <a:t>‹#›</a:t>
            </a:fld>
            <a:endParaRPr lang="en-US" altLang="zh-TW" sz="1200">
              <a:solidFill>
                <a:schemeClr val="bg1"/>
              </a:solidFill>
            </a:endParaRPr>
          </a:p>
        </p:txBody>
      </p:sp>
      <p:sp>
        <p:nvSpPr>
          <p:cNvPr id="1031" name="Rectangle 7"/>
          <p:cNvSpPr>
            <a:spLocks noChangeArrowheads="1"/>
          </p:cNvSpPr>
          <p:nvPr/>
        </p:nvSpPr>
        <p:spPr bwMode="auto">
          <a:xfrm>
            <a:off x="228600" y="6324600"/>
            <a:ext cx="5562600" cy="381000"/>
          </a:xfrm>
          <a:prstGeom prst="rect">
            <a:avLst/>
          </a:prstGeom>
          <a:noFill/>
          <a:ln w="9525">
            <a:noFill/>
            <a:miter lim="800000"/>
            <a:headEnd/>
            <a:tailEnd/>
          </a:ln>
        </p:spPr>
        <p:txBody>
          <a:bodyPr anchor="b"/>
          <a:lstStyle/>
          <a:p>
            <a:pPr eaLnBrk="0" hangingPunct="0">
              <a:spcBef>
                <a:spcPct val="50000"/>
              </a:spcBef>
            </a:pPr>
            <a:r>
              <a:rPr lang="en-US" altLang="zh-TW" sz="1200">
                <a:latin typeface="Times New Roman" pitchFamily="18" charset="0"/>
              </a:rPr>
              <a:t>Copyright © 2013 Pearson Education, Inc. Publishing as Pearson Addison-Wesley</a:t>
            </a:r>
          </a:p>
        </p:txBody>
      </p:sp>
    </p:spTree>
  </p:cSld>
  <p:clrMap bg1="lt1" tx1="dk1" bg2="lt2" tx2="dk2" accent1="accent1" accent2="accent2" accent3="accent3" accent4="accent4" accent5="accent5" accent6="accent6" hlink="hlink" folHlink="folHlink"/>
  <p:sldLayoutIdLst>
    <p:sldLayoutId id="2147483761" r:id="rId1"/>
    <p:sldLayoutId id="2147483760" r:id="rId2"/>
    <p:sldLayoutId id="2147483759" r:id="rId3"/>
    <p:sldLayoutId id="2147483758" r:id="rId4"/>
    <p:sldLayoutId id="2147483757" r:id="rId5"/>
    <p:sldLayoutId id="2147483756" r:id="rId6"/>
    <p:sldLayoutId id="2147483755" r:id="rId7"/>
    <p:sldLayoutId id="2147483754" r:id="rId8"/>
    <p:sldLayoutId id="2147483753" r:id="rId9"/>
    <p:sldLayoutId id="2147483752" r:id="rId10"/>
    <p:sldLayoutId id="2147483751" r:id="rId11"/>
  </p:sldLayoutIdLst>
  <p:hf hdr="0" ft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2pPr>
      <a:lvl3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3pPr>
      <a:lvl4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4pPr>
      <a:lvl5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5pPr>
      <a:lvl6pPr marL="457200" algn="l" rtl="0" fontAlgn="base">
        <a:spcBef>
          <a:spcPct val="0"/>
        </a:spcBef>
        <a:spcAft>
          <a:spcPct val="0"/>
        </a:spcAft>
        <a:defRPr sz="3600" b="1">
          <a:solidFill>
            <a:schemeClr val="tx1"/>
          </a:solidFill>
          <a:latin typeface="Arial" charset="0"/>
          <a:ea typeface="ヒラギノ角ゴ Pro W3" pitchFamily="-48" charset="-128"/>
          <a:cs typeface="Arial" charset="0"/>
        </a:defRPr>
      </a:lvl6pPr>
      <a:lvl7pPr marL="914400" algn="l" rtl="0" fontAlgn="base">
        <a:spcBef>
          <a:spcPct val="0"/>
        </a:spcBef>
        <a:spcAft>
          <a:spcPct val="0"/>
        </a:spcAft>
        <a:defRPr sz="3600" b="1">
          <a:solidFill>
            <a:schemeClr val="tx1"/>
          </a:solidFill>
          <a:latin typeface="Arial" charset="0"/>
          <a:ea typeface="ヒラギノ角ゴ Pro W3" pitchFamily="-48" charset="-128"/>
          <a:cs typeface="Arial" charset="0"/>
        </a:defRPr>
      </a:lvl7pPr>
      <a:lvl8pPr marL="1371600" algn="l" rtl="0" fontAlgn="base">
        <a:spcBef>
          <a:spcPct val="0"/>
        </a:spcBef>
        <a:spcAft>
          <a:spcPct val="0"/>
        </a:spcAft>
        <a:defRPr sz="3600" b="1">
          <a:solidFill>
            <a:schemeClr val="tx1"/>
          </a:solidFill>
          <a:latin typeface="Arial" charset="0"/>
          <a:ea typeface="ヒラギノ角ゴ Pro W3" pitchFamily="-48" charset="-128"/>
          <a:cs typeface="Arial" charset="0"/>
        </a:defRPr>
      </a:lvl8pPr>
      <a:lvl9pPr marL="1828800" algn="l" rtl="0" fontAlgn="base">
        <a:spcBef>
          <a:spcPct val="0"/>
        </a:spcBef>
        <a:spcAft>
          <a:spcPct val="0"/>
        </a:spcAft>
        <a:defRPr sz="3600" b="1">
          <a:solidFill>
            <a:schemeClr val="tx1"/>
          </a:solidFill>
          <a:latin typeface="Arial" charset="0"/>
          <a:ea typeface="ヒラギノ角ゴ Pro W3" pitchFamily="-48" charset="-128"/>
          <a:cs typeface="Arial" charset="0"/>
        </a:defRPr>
      </a:lvl9pPr>
    </p:titleStyle>
    <p:bodyStyle>
      <a:lvl1pPr marL="342900" indent="-342900" algn="l" rtl="0" eaLnBrk="0" fontAlgn="base" hangingPunct="0">
        <a:spcBef>
          <a:spcPct val="20000"/>
        </a:spcBef>
        <a:spcAft>
          <a:spcPct val="0"/>
        </a:spcAft>
        <a:buClr>
          <a:schemeClr val="bg2"/>
        </a:buClr>
        <a:buFont typeface="Times" pitchFamily="-4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Char char="»"/>
        <a:defRPr sz="2000">
          <a:solidFill>
            <a:schemeClr val="tx1"/>
          </a:solidFill>
          <a:latin typeface="+mn-lt"/>
          <a:ea typeface="+mn-ea"/>
          <a:cs typeface="+mn-cs"/>
        </a:defRPr>
      </a:lvl5pPr>
      <a:lvl6pPr marL="2514600" indent="-228600" algn="l" rtl="0" fontAlgn="base">
        <a:spcBef>
          <a:spcPct val="20000"/>
        </a:spcBef>
        <a:spcAft>
          <a:spcPct val="0"/>
        </a:spcAft>
        <a:buClr>
          <a:schemeClr val="bg2"/>
        </a:buClr>
        <a:buChar char="»"/>
        <a:defRPr sz="2000">
          <a:solidFill>
            <a:schemeClr val="tx1"/>
          </a:solidFill>
          <a:latin typeface="+mn-lt"/>
          <a:ea typeface="+mn-ea"/>
          <a:cs typeface="+mn-cs"/>
        </a:defRPr>
      </a:lvl6pPr>
      <a:lvl7pPr marL="2971800" indent="-228600" algn="l" rtl="0" fontAlgn="base">
        <a:spcBef>
          <a:spcPct val="20000"/>
        </a:spcBef>
        <a:spcAft>
          <a:spcPct val="0"/>
        </a:spcAft>
        <a:buClr>
          <a:schemeClr val="bg2"/>
        </a:buClr>
        <a:buChar char="»"/>
        <a:defRPr sz="2000">
          <a:solidFill>
            <a:schemeClr val="tx1"/>
          </a:solidFill>
          <a:latin typeface="+mn-lt"/>
          <a:ea typeface="+mn-ea"/>
          <a:cs typeface="+mn-cs"/>
        </a:defRPr>
      </a:lvl7pPr>
      <a:lvl8pPr marL="3429000" indent="-228600" algn="l" rtl="0" fontAlgn="base">
        <a:spcBef>
          <a:spcPct val="20000"/>
        </a:spcBef>
        <a:spcAft>
          <a:spcPct val="0"/>
        </a:spcAft>
        <a:buClr>
          <a:schemeClr val="bg2"/>
        </a:buClr>
        <a:buChar char="»"/>
        <a:defRPr sz="2000">
          <a:solidFill>
            <a:schemeClr val="tx1"/>
          </a:solidFill>
          <a:latin typeface="+mn-lt"/>
          <a:ea typeface="+mn-ea"/>
          <a:cs typeface="+mn-cs"/>
        </a:defRPr>
      </a:lvl8pPr>
      <a:lvl9pPr marL="3886200" indent="-228600" algn="l" rtl="0" fontAlgn="base">
        <a:spcBef>
          <a:spcPct val="20000"/>
        </a:spcBef>
        <a:spcAft>
          <a:spcPct val="0"/>
        </a:spcAft>
        <a:buClr>
          <a:schemeClr val="bg2"/>
        </a:buClr>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888.com/" TargetMode="External"/><Relationship Id="rId2" Type="http://schemas.openxmlformats.org/officeDocument/2006/relationships/hyperlink" Target="http://www.ird.gov.hk/eng/tax/pay_pme.htm" TargetMode="External"/><Relationship Id="rId1" Type="http://schemas.openxmlformats.org/officeDocument/2006/relationships/slideLayout" Target="../slideLayouts/slideLayout2.xml"/><Relationship Id="rId4" Type="http://schemas.openxmlformats.org/officeDocument/2006/relationships/hyperlink" Target="http://www.kiva.or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hyperlink" Target="http://www.archives.gov/research/arc/topics/genealogy/"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en.wikipedia.org/wiki/Jeremy_Jaynes"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en.wikipedia.org/wiki/Sting_operatio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0800" y="304800"/>
            <a:ext cx="5508000" cy="990600"/>
          </a:xfrm>
        </p:spPr>
        <p:txBody>
          <a:bodyPr/>
          <a:lstStyle/>
          <a:p>
            <a:pPr eaLnBrk="1" hangingPunct="1"/>
            <a:r>
              <a:rPr lang="en-US" altLang="zh-TW" dirty="0" smtClean="0"/>
              <a:t>Chapter 3:</a:t>
            </a:r>
            <a:br>
              <a:rPr lang="en-US" altLang="zh-TW" dirty="0" smtClean="0"/>
            </a:br>
            <a:r>
              <a:rPr lang="en-US" altLang="zh-TW" dirty="0" smtClean="0"/>
              <a:t>	Networked Communications</a:t>
            </a:r>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zh-TW" sz="3200" dirty="0" smtClean="0"/>
              <a:t>Case Study: Ann the Acme Accountant (P.114)</a:t>
            </a:r>
          </a:p>
        </p:txBody>
      </p:sp>
      <p:sp>
        <p:nvSpPr>
          <p:cNvPr id="12291" name="Content Placeholder 2"/>
          <p:cNvSpPr>
            <a:spLocks noGrp="1"/>
          </p:cNvSpPr>
          <p:nvPr>
            <p:ph idx="1"/>
          </p:nvPr>
        </p:nvSpPr>
        <p:spPr/>
        <p:txBody>
          <a:bodyPr/>
          <a:lstStyle/>
          <a:p>
            <a:r>
              <a:rPr lang="en-US" altLang="zh-TW" sz="2800" dirty="0" smtClean="0"/>
              <a:t>Ann: Accountant at Acme Corporation</a:t>
            </a:r>
          </a:p>
          <a:p>
            <a:r>
              <a:rPr lang="en-US" altLang="zh-TW" sz="2800" dirty="0" smtClean="0"/>
              <a:t>She distributes paychecks to all 50 employees</a:t>
            </a:r>
          </a:p>
          <a:p>
            <a:r>
              <a:rPr lang="en-US" altLang="zh-TW" sz="2800" dirty="0" smtClean="0"/>
              <a:t>Ann sends email advertising Girl Scout cookie sale</a:t>
            </a:r>
          </a:p>
          <a:p>
            <a:r>
              <a:rPr lang="en-US" altLang="zh-TW" sz="2800" dirty="0" smtClean="0"/>
              <a:t>9 recipients order cookies; average 4 boxes each</a:t>
            </a:r>
          </a:p>
          <a:p>
            <a:r>
              <a:rPr lang="en-US" altLang="zh-TW" sz="2800" dirty="0" smtClean="0"/>
              <a:t>Other 40 recipients unhappy to get email; half complain to a co-worker</a:t>
            </a:r>
          </a:p>
          <a:p>
            <a:r>
              <a:rPr lang="en-US" altLang="zh-TW" sz="2800" dirty="0" smtClean="0"/>
              <a:t>Did Ann do anything wrong?</a:t>
            </a:r>
          </a:p>
        </p:txBody>
      </p:sp>
      <p:sp>
        <p:nvSpPr>
          <p:cNvPr id="4" name="Slide Number Placeholder 3"/>
          <p:cNvSpPr>
            <a:spLocks noGrp="1"/>
          </p:cNvSpPr>
          <p:nvPr>
            <p:ph type="sldNum" sz="quarter" idx="10"/>
          </p:nvPr>
        </p:nvSpPr>
        <p:spPr/>
        <p:txBody>
          <a:bodyPr/>
          <a:lstStyle/>
          <a:p>
            <a:r>
              <a:rPr lang="en-US" altLang="zh-TW"/>
              <a:t>1-</a:t>
            </a:r>
            <a:fld id="{B43E8E49-CCF0-483B-80D7-E2F2ECCE9CD9}" type="slidenum">
              <a:rPr lang="en-US" altLang="zh-TW"/>
              <a:pPr/>
              <a:t>10</a:t>
            </a:fld>
            <a:endParaRPr lang="en-US" altLang="zh-TW"/>
          </a:p>
        </p:txBody>
      </p:sp>
      <p:sp>
        <p:nvSpPr>
          <p:cNvPr id="6" name="TextBox 5"/>
          <p:cNvSpPr txBox="1"/>
          <p:nvPr/>
        </p:nvSpPr>
        <p:spPr>
          <a:xfrm>
            <a:off x="190500" y="-6781800"/>
            <a:ext cx="8763000" cy="6477000"/>
          </a:xfrm>
          <a:prstGeom prst="rect">
            <a:avLst/>
          </a:prstGeom>
          <a:solidFill>
            <a:srgbClr val="C6E6E8"/>
          </a:solidFill>
        </p:spPr>
        <p:txBody>
          <a:bodyPr wrap="square" rtlCol="0">
            <a:noAutofit/>
          </a:bodyPr>
          <a:lstStyle/>
          <a:p>
            <a:pPr>
              <a:spcBef>
                <a:spcPts val="600"/>
              </a:spcBef>
            </a:pPr>
            <a:r>
              <a:rPr lang="en-US" altLang="zh-TW" sz="2800" dirty="0" smtClean="0">
                <a:latin typeface="Times New Roman" pitchFamily="18" charset="0"/>
                <a:cs typeface="Times New Roman" pitchFamily="18" charset="0"/>
              </a:rPr>
              <a:t>Ann is an accountant at Acme Corporation, a medium-sized firm with 50 employees. All of the employees work in the same building, and Ann distributes paychecks to Acme’s employees at the end of every month.</a:t>
            </a:r>
          </a:p>
          <a:p>
            <a:pPr indent="360000">
              <a:spcBef>
                <a:spcPts val="1200"/>
              </a:spcBef>
            </a:pPr>
            <a:r>
              <a:rPr lang="en-US" altLang="zh-TW" sz="2800" dirty="0" smtClean="0">
                <a:latin typeface="Times New Roman" pitchFamily="18" charset="0"/>
                <a:cs typeface="Times New Roman" pitchFamily="18" charset="0"/>
              </a:rPr>
              <a:t>Ann’s daughter is a Girl Scout. During the annual Girl Scout cookie sale, Ann sent an email to all of the other Acme employees, inviting them to stop by her desk during a break and place orders. (There is no company rule prohibiting the use of the email system for personal emails.)</a:t>
            </a:r>
          </a:p>
          <a:p>
            <a:pPr indent="360000">
              <a:spcBef>
                <a:spcPts val="1200"/>
              </a:spcBef>
            </a:pPr>
            <a:r>
              <a:rPr lang="en-US" altLang="zh-TW" sz="2800" dirty="0" smtClean="0">
                <a:latin typeface="Times New Roman" pitchFamily="18" charset="0"/>
                <a:cs typeface="Times New Roman" pitchFamily="18" charset="0"/>
              </a:rPr>
              <a:t>Nine of the recipients were happy to get Ann’s email, and they ordered an average of four boxes of cookies, but the other 40 recipients did not appreciate having to take time to read and delete an unwanted message; half of them complained to a co-worker about Ann’s action.</a:t>
            </a:r>
            <a:endParaRPr lang="zh-TW" alt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3.33333E-6 L 0 1.01667 " pathEditMode="relative" rAng="0" ptsTypes="AA">
                                      <p:cBhvr>
                                        <p:cTn id="6" dur="2000" fill="hold"/>
                                        <p:tgtEl>
                                          <p:spTgt spid="6"/>
                                        </p:tgtEl>
                                        <p:attrNameLst>
                                          <p:attrName>ppt_x</p:attrName>
                                          <p:attrName>ppt_y</p:attrName>
                                        </p:attrNameLst>
                                      </p:cBhvr>
                                      <p:rCtr x="0" y="508"/>
                                    </p:animMotion>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zh-TW" smtClean="0"/>
              <a:t>Kantian Analysis</a:t>
            </a:r>
          </a:p>
        </p:txBody>
      </p:sp>
      <p:sp>
        <p:nvSpPr>
          <p:cNvPr id="13315" name="Content Placeholder 2"/>
          <p:cNvSpPr>
            <a:spLocks noGrp="1"/>
          </p:cNvSpPr>
          <p:nvPr>
            <p:ph idx="1"/>
          </p:nvPr>
        </p:nvSpPr>
        <p:spPr/>
        <p:txBody>
          <a:bodyPr/>
          <a:lstStyle/>
          <a:p>
            <a:r>
              <a:rPr lang="en-US" altLang="zh-TW" sz="2400" dirty="0" smtClean="0"/>
              <a:t>We should always respect autonomy of others, treating them as ends in themselves and never only as the means to an end (2</a:t>
            </a:r>
            <a:r>
              <a:rPr lang="en-US" altLang="zh-TW" sz="2400" baseline="30000" dirty="0" smtClean="0"/>
              <a:t>nd</a:t>
            </a:r>
            <a:r>
              <a:rPr lang="en-US" altLang="zh-TW" sz="2400" dirty="0" smtClean="0"/>
              <a:t> formulation of Categorical Imperative)</a:t>
            </a:r>
          </a:p>
          <a:p>
            <a:r>
              <a:rPr lang="en-US" altLang="zh-TW" sz="2400" dirty="0" smtClean="0"/>
              <a:t>Ann didn’t misrepresent what she was doing</a:t>
            </a:r>
          </a:p>
          <a:p>
            <a:r>
              <a:rPr lang="en-US" altLang="zh-TW" sz="2400" dirty="0" smtClean="0"/>
              <a:t>She didn’t force anyone to read the entire email</a:t>
            </a:r>
          </a:p>
          <a:p>
            <a:r>
              <a:rPr lang="en-US" altLang="zh-TW" sz="2400" dirty="0" smtClean="0"/>
              <a:t>Some who read her email chose to order cookies</a:t>
            </a:r>
          </a:p>
          <a:p>
            <a:r>
              <a:rPr lang="en-US" altLang="zh-TW" sz="2400" dirty="0" smtClean="0"/>
              <a:t>Therefore, she didn’t “use” others, and her action was not strictly wrong</a:t>
            </a:r>
          </a:p>
          <a:p>
            <a:r>
              <a:rPr lang="en-US" altLang="zh-TW" sz="2400" dirty="0" smtClean="0"/>
              <a:t>An “opt in” approach would have been better</a:t>
            </a:r>
          </a:p>
        </p:txBody>
      </p:sp>
      <p:sp>
        <p:nvSpPr>
          <p:cNvPr id="4" name="Slide Number Placeholder 3"/>
          <p:cNvSpPr>
            <a:spLocks noGrp="1"/>
          </p:cNvSpPr>
          <p:nvPr>
            <p:ph type="sldNum" sz="quarter" idx="10"/>
          </p:nvPr>
        </p:nvSpPr>
        <p:spPr/>
        <p:txBody>
          <a:bodyPr/>
          <a:lstStyle/>
          <a:p>
            <a:r>
              <a:rPr lang="en-US" altLang="zh-TW"/>
              <a:t>1-</a:t>
            </a:r>
            <a:fld id="{3664C614-C3C4-47FE-AE8B-88BB0945A0EF}" type="slidenum">
              <a:rPr lang="en-US" altLang="zh-TW"/>
              <a:pPr/>
              <a:t>11</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zh-TW" dirty="0" smtClean="0"/>
              <a:t>Act Utilitarian Analysis (P. 115)</a:t>
            </a:r>
          </a:p>
        </p:txBody>
      </p:sp>
      <p:sp>
        <p:nvSpPr>
          <p:cNvPr id="14339" name="Content Placeholder 2"/>
          <p:cNvSpPr>
            <a:spLocks noGrp="1"/>
          </p:cNvSpPr>
          <p:nvPr>
            <p:ph idx="1"/>
          </p:nvPr>
        </p:nvSpPr>
        <p:spPr/>
        <p:txBody>
          <a:bodyPr/>
          <a:lstStyle/>
          <a:p>
            <a:r>
              <a:rPr lang="en-US" altLang="zh-TW" sz="2400" dirty="0" smtClean="0"/>
              <a:t>Benefit to Girls Scouts = </a:t>
            </a:r>
            <a:r>
              <a:rPr lang="en-US" altLang="zh-TW" sz="2400" dirty="0" smtClean="0">
                <a:solidFill>
                  <a:srgbClr val="00B050"/>
                </a:solidFill>
              </a:rPr>
              <a:t>$108</a:t>
            </a:r>
          </a:p>
          <a:p>
            <a:pPr lvl="1"/>
            <a:r>
              <a:rPr lang="en-US" altLang="zh-TW" sz="2000" dirty="0" smtClean="0"/>
              <a:t>$3 profit per box of cookies</a:t>
            </a:r>
          </a:p>
          <a:p>
            <a:pPr lvl="1"/>
            <a:r>
              <a:rPr lang="en-US" altLang="zh-TW" sz="2000" dirty="0" smtClean="0"/>
              <a:t>36 boxes sold</a:t>
            </a:r>
          </a:p>
          <a:p>
            <a:r>
              <a:rPr lang="en-US" altLang="zh-TW" sz="2400" dirty="0" smtClean="0"/>
              <a:t>Harm to company: time wasted</a:t>
            </a:r>
          </a:p>
          <a:p>
            <a:pPr lvl="1"/>
            <a:r>
              <a:rPr lang="en-US" altLang="zh-TW" sz="2400" dirty="0" smtClean="0"/>
              <a:t>Lost productivity from complaining: </a:t>
            </a:r>
            <a:r>
              <a:rPr lang="en-US" altLang="zh-TW" sz="2400" dirty="0" smtClean="0">
                <a:solidFill>
                  <a:srgbClr val="FF0000"/>
                </a:solidFill>
              </a:rPr>
              <a:t>$70</a:t>
            </a:r>
          </a:p>
          <a:p>
            <a:pPr lvl="2"/>
            <a:r>
              <a:rPr lang="en-US" altLang="zh-TW" sz="2000" dirty="0" smtClean="0"/>
              <a:t>40 employees ×15 seconds/employee = 10 minutes</a:t>
            </a:r>
          </a:p>
          <a:p>
            <a:pPr lvl="2"/>
            <a:r>
              <a:rPr lang="en-US" altLang="zh-TW" sz="2000" dirty="0" smtClean="0"/>
              <a:t>20 employees ×2 ×5 minutes/employee = 200 minutes</a:t>
            </a:r>
          </a:p>
          <a:p>
            <a:pPr lvl="2"/>
            <a:r>
              <a:rPr lang="en-US" altLang="zh-TW" sz="2000" dirty="0" smtClean="0"/>
              <a:t>3.5 hours ×$20/hour = $70</a:t>
            </a:r>
          </a:p>
          <a:p>
            <a:r>
              <a:rPr lang="en-US" altLang="zh-TW" sz="2400" dirty="0" smtClean="0"/>
              <a:t>Benefits exceed harms, so action good</a:t>
            </a:r>
          </a:p>
          <a:p>
            <a:r>
              <a:rPr lang="en-US" altLang="zh-TW" sz="2400" dirty="0" smtClean="0"/>
              <a:t>Company may create policy against future fundraisers</a:t>
            </a:r>
          </a:p>
        </p:txBody>
      </p:sp>
      <p:sp>
        <p:nvSpPr>
          <p:cNvPr id="4" name="Slide Number Placeholder 3"/>
          <p:cNvSpPr>
            <a:spLocks noGrp="1"/>
          </p:cNvSpPr>
          <p:nvPr>
            <p:ph type="sldNum" sz="quarter" idx="10"/>
          </p:nvPr>
        </p:nvSpPr>
        <p:spPr/>
        <p:txBody>
          <a:bodyPr/>
          <a:lstStyle/>
          <a:p>
            <a:r>
              <a:rPr lang="en-US" altLang="zh-TW"/>
              <a:t>1-</a:t>
            </a:r>
            <a:fld id="{ABD93215-92BA-431F-82F4-6B49D9A80AD9}" type="slidenum">
              <a:rPr lang="en-US" altLang="zh-TW"/>
              <a:pPr/>
              <a:t>12</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zh-TW" smtClean="0"/>
              <a:t>Rule Utilitarian Analysis</a:t>
            </a:r>
          </a:p>
        </p:txBody>
      </p:sp>
      <p:sp>
        <p:nvSpPr>
          <p:cNvPr id="15363" name="Content Placeholder 2"/>
          <p:cNvSpPr>
            <a:spLocks noGrp="1"/>
          </p:cNvSpPr>
          <p:nvPr>
            <p:ph idx="1"/>
          </p:nvPr>
        </p:nvSpPr>
        <p:spPr/>
        <p:txBody>
          <a:bodyPr/>
          <a:lstStyle/>
          <a:p>
            <a:r>
              <a:rPr lang="en-US" altLang="zh-TW" sz="2800" dirty="0" smtClean="0"/>
              <a:t>Q: What would be consequences of everyone in company used email to solicit donations?</a:t>
            </a:r>
          </a:p>
          <a:p>
            <a:r>
              <a:rPr lang="en-US" altLang="zh-TW" sz="2800" dirty="0" smtClean="0"/>
              <a:t>A: Plenty of employee grumbling and lower morale</a:t>
            </a:r>
          </a:p>
          <a:p>
            <a:r>
              <a:rPr lang="en-US" altLang="zh-TW" sz="2800" dirty="0" smtClean="0"/>
              <a:t>If all doing it, unlikely any one cause would do well</a:t>
            </a:r>
          </a:p>
          <a:p>
            <a:r>
              <a:rPr lang="en-US" altLang="zh-TW" sz="2800" dirty="0" smtClean="0"/>
              <a:t>Harms greater than benefits, so Ann’s action was wrong</a:t>
            </a:r>
          </a:p>
        </p:txBody>
      </p:sp>
      <p:sp>
        <p:nvSpPr>
          <p:cNvPr id="4" name="Slide Number Placeholder 3"/>
          <p:cNvSpPr>
            <a:spLocks noGrp="1"/>
          </p:cNvSpPr>
          <p:nvPr>
            <p:ph type="sldNum" sz="quarter" idx="10"/>
          </p:nvPr>
        </p:nvSpPr>
        <p:spPr/>
        <p:txBody>
          <a:bodyPr/>
          <a:lstStyle/>
          <a:p>
            <a:r>
              <a:rPr lang="en-US" altLang="zh-TW"/>
              <a:t>1-</a:t>
            </a:r>
            <a:fld id="{8D692E30-B9D5-47A9-B370-76C6469087E0}" type="slidenum">
              <a:rPr lang="en-US" altLang="zh-TW"/>
              <a:pPr/>
              <a:t>13</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TW" smtClean="0"/>
              <a:t>Social Contract Theory Analysis</a:t>
            </a:r>
          </a:p>
        </p:txBody>
      </p:sp>
      <p:sp>
        <p:nvSpPr>
          <p:cNvPr id="16387" name="Content Placeholder 2"/>
          <p:cNvSpPr>
            <a:spLocks noGrp="1"/>
          </p:cNvSpPr>
          <p:nvPr>
            <p:ph idx="1"/>
          </p:nvPr>
        </p:nvSpPr>
        <p:spPr/>
        <p:txBody>
          <a:bodyPr/>
          <a:lstStyle/>
          <a:p>
            <a:r>
              <a:rPr lang="en-US" altLang="zh-TW" sz="2800" dirty="0" smtClean="0"/>
              <a:t>Acme Corporation has no prohibition against using its email system this way</a:t>
            </a:r>
          </a:p>
          <a:p>
            <a:r>
              <a:rPr lang="en-US" altLang="zh-TW" sz="2800" dirty="0" smtClean="0"/>
              <a:t>Ann was exercising her right to express herself</a:t>
            </a:r>
          </a:p>
          <a:p>
            <a:r>
              <a:rPr lang="en-US" altLang="zh-TW" sz="2800" dirty="0" smtClean="0"/>
              <a:t>Some people didn’t appreciate message, but she didn’t act like a spammer</a:t>
            </a:r>
          </a:p>
          <a:p>
            <a:pPr lvl="1"/>
            <a:r>
              <a:rPr lang="en-US" altLang="zh-TW" sz="2400" dirty="0" smtClean="0"/>
              <a:t>She didn’t conceal her identity</a:t>
            </a:r>
          </a:p>
          <a:p>
            <a:pPr lvl="1"/>
            <a:r>
              <a:rPr lang="en-US" altLang="zh-TW" sz="2400" dirty="0" smtClean="0"/>
              <a:t>She wasn’t selling a fraudulent product</a:t>
            </a:r>
          </a:p>
          <a:p>
            <a:r>
              <a:rPr lang="en-US" altLang="zh-TW" sz="2800" dirty="0" smtClean="0"/>
              <a:t>Ann did nothing wrong</a:t>
            </a:r>
          </a:p>
        </p:txBody>
      </p:sp>
      <p:sp>
        <p:nvSpPr>
          <p:cNvPr id="4" name="Slide Number Placeholder 3"/>
          <p:cNvSpPr>
            <a:spLocks noGrp="1"/>
          </p:cNvSpPr>
          <p:nvPr>
            <p:ph type="sldNum" sz="quarter" idx="10"/>
          </p:nvPr>
        </p:nvSpPr>
        <p:spPr/>
        <p:txBody>
          <a:bodyPr/>
          <a:lstStyle/>
          <a:p>
            <a:r>
              <a:rPr lang="en-US" altLang="zh-TW"/>
              <a:t>1-</a:t>
            </a:r>
            <a:fld id="{446A7F82-1D4B-4115-A32F-A06AA0579FE6}" type="slidenum">
              <a:rPr lang="en-US" altLang="zh-TW"/>
              <a:pPr/>
              <a:t>14</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TW" smtClean="0"/>
              <a:t>Summary</a:t>
            </a:r>
          </a:p>
        </p:txBody>
      </p:sp>
      <p:sp>
        <p:nvSpPr>
          <p:cNvPr id="17411" name="Content Placeholder 2"/>
          <p:cNvSpPr>
            <a:spLocks noGrp="1"/>
          </p:cNvSpPr>
          <p:nvPr>
            <p:ph idx="1"/>
          </p:nvPr>
        </p:nvSpPr>
        <p:spPr/>
        <p:txBody>
          <a:bodyPr/>
          <a:lstStyle/>
          <a:p>
            <a:r>
              <a:rPr lang="en-US" altLang="zh-TW" sz="2800" smtClean="0"/>
              <a:t>Analyses reached different conclusions, but Ann could have taken a less controversial course</a:t>
            </a:r>
          </a:p>
          <a:p>
            <a:r>
              <a:rPr lang="en-US" altLang="zh-TW" sz="2800" smtClean="0"/>
              <a:t>She could have posted a sign-up sheet to identify those interested in cookie sale</a:t>
            </a:r>
          </a:p>
          <a:p>
            <a:r>
              <a:rPr lang="en-US" altLang="zh-TW" sz="2800" smtClean="0"/>
              <a:t>That way, she would have sent email only to those interested, avoiding the problems of grumbling and lost productivity</a:t>
            </a:r>
          </a:p>
        </p:txBody>
      </p:sp>
      <p:sp>
        <p:nvSpPr>
          <p:cNvPr id="4" name="Slide Number Placeholder 3"/>
          <p:cNvSpPr>
            <a:spLocks noGrp="1"/>
          </p:cNvSpPr>
          <p:nvPr>
            <p:ph type="sldNum" sz="quarter" idx="10"/>
          </p:nvPr>
        </p:nvSpPr>
        <p:spPr/>
        <p:txBody>
          <a:bodyPr/>
          <a:lstStyle/>
          <a:p>
            <a:r>
              <a:rPr lang="en-US" altLang="zh-TW"/>
              <a:t>1-</a:t>
            </a:r>
            <a:fld id="{17B5EB41-78F9-4B3E-8FCA-A4F3427AB7D0}" type="slidenum">
              <a:rPr lang="en-US" altLang="zh-TW"/>
              <a:pPr/>
              <a:t>15</a:t>
            </a:fld>
            <a:endParaRPr lang="en-US" altLang="zh-TW"/>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6200"/>
            <a:ext cx="8305800" cy="6096000"/>
          </a:xfrm>
        </p:spPr>
        <p:txBody>
          <a:bodyPr/>
          <a:lstStyle/>
          <a:p>
            <a:pPr eaLnBrk="1" hangingPunct="1"/>
            <a:r>
              <a:rPr lang="en-US" altLang="zh-TW" smtClean="0"/>
              <a:t>3.3 The World Wide Web</a:t>
            </a:r>
          </a:p>
        </p:txBody>
      </p:sp>
      <p:sp>
        <p:nvSpPr>
          <p:cNvPr id="13315" name="Slide Number Placeholder 2"/>
          <p:cNvSpPr>
            <a:spLocks noGrp="1"/>
          </p:cNvSpPr>
          <p:nvPr>
            <p:ph type="sldNum" sz="quarter" idx="10"/>
          </p:nvPr>
        </p:nvSpPr>
        <p:spPr/>
        <p:txBody>
          <a:bodyPr/>
          <a:lstStyle/>
          <a:p>
            <a:r>
              <a:rPr lang="en-US" altLang="zh-TW"/>
              <a:t>1-</a:t>
            </a:r>
            <a:fld id="{281E81C6-EB39-4E05-AFDC-996529CCF936}" type="slidenum">
              <a:rPr lang="en-US" altLang="zh-TW"/>
              <a:pPr/>
              <a:t>16</a:t>
            </a:fld>
            <a:endParaRPr lang="en-US" altLang="zh-TW"/>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p:txBody>
          <a:bodyPr/>
          <a:lstStyle/>
          <a:p>
            <a:r>
              <a:rPr lang="en-US" altLang="zh-TW"/>
              <a:t>1-</a:t>
            </a:r>
            <a:fld id="{388238C0-F987-44F5-A772-335DF26AB518}" type="slidenum">
              <a:rPr lang="en-US" altLang="zh-TW"/>
              <a:pPr/>
              <a:t>17</a:t>
            </a:fld>
            <a:endParaRPr lang="en-US" altLang="zh-TW"/>
          </a:p>
        </p:txBody>
      </p:sp>
      <p:sp>
        <p:nvSpPr>
          <p:cNvPr id="19459" name="Rectangle 2"/>
          <p:cNvSpPr>
            <a:spLocks noGrp="1" noChangeArrowheads="1"/>
          </p:cNvSpPr>
          <p:nvPr>
            <p:ph type="title"/>
          </p:nvPr>
        </p:nvSpPr>
        <p:spPr/>
        <p:txBody>
          <a:bodyPr/>
          <a:lstStyle/>
          <a:p>
            <a:pPr eaLnBrk="1" hangingPunct="1"/>
            <a:r>
              <a:rPr lang="en-US" altLang="zh-TW" smtClean="0"/>
              <a:t>Attributes of the Web</a:t>
            </a:r>
          </a:p>
        </p:txBody>
      </p:sp>
      <p:sp>
        <p:nvSpPr>
          <p:cNvPr id="19460" name="Rectangle 3"/>
          <p:cNvSpPr>
            <a:spLocks noGrp="1" noChangeArrowheads="1"/>
          </p:cNvSpPr>
          <p:nvPr>
            <p:ph type="body" idx="1"/>
          </p:nvPr>
        </p:nvSpPr>
        <p:spPr/>
        <p:txBody>
          <a:bodyPr/>
          <a:lstStyle/>
          <a:p>
            <a:pPr eaLnBrk="1" hangingPunct="1"/>
            <a:r>
              <a:rPr lang="en-US" altLang="zh-TW" smtClean="0"/>
              <a:t>It is decentralized</a:t>
            </a:r>
          </a:p>
          <a:p>
            <a:pPr eaLnBrk="1" hangingPunct="1"/>
            <a:r>
              <a:rPr lang="en-US" altLang="zh-TW" smtClean="0"/>
              <a:t>Every Web object has a unique address</a:t>
            </a:r>
          </a:p>
          <a:p>
            <a:pPr eaLnBrk="1" hangingPunct="1"/>
            <a:r>
              <a:rPr lang="en-US" altLang="zh-TW" smtClean="0"/>
              <a:t>It is based on the Internet</a:t>
            </a:r>
          </a:p>
          <a:p>
            <a:pPr eaLnBrk="1" hangingPunct="1"/>
            <a:endParaRPr lang="en-US" altLang="zh-TW" smtClean="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p:txBody>
          <a:bodyPr/>
          <a:lstStyle/>
          <a:p>
            <a:r>
              <a:rPr lang="en-US" altLang="zh-TW"/>
              <a:t>1-</a:t>
            </a:r>
            <a:fld id="{2E884D91-60C5-4E34-826D-E80B5B641955}" type="slidenum">
              <a:rPr lang="en-US" altLang="zh-TW"/>
              <a:pPr/>
              <a:t>18</a:t>
            </a:fld>
            <a:endParaRPr lang="en-US" altLang="zh-TW"/>
          </a:p>
        </p:txBody>
      </p:sp>
      <p:sp>
        <p:nvSpPr>
          <p:cNvPr id="20483" name="Rectangle 2"/>
          <p:cNvSpPr>
            <a:spLocks noGrp="1" noChangeArrowheads="1"/>
          </p:cNvSpPr>
          <p:nvPr>
            <p:ph type="title"/>
          </p:nvPr>
        </p:nvSpPr>
        <p:spPr/>
        <p:txBody>
          <a:bodyPr/>
          <a:lstStyle/>
          <a:p>
            <a:pPr eaLnBrk="1" hangingPunct="1"/>
            <a:r>
              <a:rPr lang="en-US" altLang="zh-TW" smtClean="0"/>
              <a:t>How We Use the Web</a:t>
            </a:r>
          </a:p>
        </p:txBody>
      </p:sp>
      <p:sp>
        <p:nvSpPr>
          <p:cNvPr id="20484" name="Rectangle 3"/>
          <p:cNvSpPr>
            <a:spLocks noGrp="1" noChangeArrowheads="1"/>
          </p:cNvSpPr>
          <p:nvPr>
            <p:ph type="body" idx="1"/>
          </p:nvPr>
        </p:nvSpPr>
        <p:spPr>
          <a:xfrm>
            <a:off x="762000" y="1447800"/>
            <a:ext cx="7772400" cy="4724400"/>
          </a:xfrm>
        </p:spPr>
        <p:txBody>
          <a:bodyPr/>
          <a:lstStyle/>
          <a:p>
            <a:pPr eaLnBrk="1" hangingPunct="1">
              <a:lnSpc>
                <a:spcPct val="90000"/>
              </a:lnSpc>
            </a:pPr>
            <a:r>
              <a:rPr lang="en-US" altLang="zh-TW" sz="2400" dirty="0" smtClean="0"/>
              <a:t>Shopping (e.g., </a:t>
            </a:r>
            <a:r>
              <a:rPr lang="en-US" altLang="zh-TW" sz="2400" dirty="0" err="1" smtClean="0"/>
              <a:t>PARKnSHOP</a:t>
            </a:r>
            <a:r>
              <a:rPr lang="en-US" altLang="zh-TW" sz="2400" dirty="0" smtClean="0"/>
              <a:t>)</a:t>
            </a:r>
          </a:p>
          <a:p>
            <a:pPr eaLnBrk="1" hangingPunct="1">
              <a:lnSpc>
                <a:spcPct val="90000"/>
              </a:lnSpc>
            </a:pPr>
            <a:r>
              <a:rPr lang="en-US" altLang="zh-TW" sz="2400" dirty="0" smtClean="0"/>
              <a:t>Socializing (e.g., </a:t>
            </a:r>
            <a:r>
              <a:rPr lang="en-US" altLang="zh-TW" sz="2400" dirty="0" err="1" smtClean="0"/>
              <a:t>Facebook</a:t>
            </a:r>
            <a:r>
              <a:rPr lang="en-US" altLang="zh-TW" sz="2400" dirty="0" smtClean="0"/>
              <a:t>)</a:t>
            </a:r>
          </a:p>
          <a:p>
            <a:pPr eaLnBrk="1" hangingPunct="1">
              <a:lnSpc>
                <a:spcPct val="90000"/>
              </a:lnSpc>
            </a:pPr>
            <a:r>
              <a:rPr lang="en-US" altLang="zh-TW" sz="2400" dirty="0" smtClean="0"/>
              <a:t>Contributing content (e.g., wikis, blogs)</a:t>
            </a:r>
          </a:p>
          <a:p>
            <a:pPr eaLnBrk="1" hangingPunct="1">
              <a:lnSpc>
                <a:spcPct val="90000"/>
              </a:lnSpc>
            </a:pPr>
            <a:r>
              <a:rPr lang="en-US" altLang="zh-TW" sz="2400" dirty="0" smtClean="0"/>
              <a:t>Blogging (e.g., Blogger)</a:t>
            </a:r>
          </a:p>
          <a:p>
            <a:pPr eaLnBrk="1" hangingPunct="1">
              <a:lnSpc>
                <a:spcPct val="90000"/>
              </a:lnSpc>
            </a:pPr>
            <a:r>
              <a:rPr lang="en-US" altLang="zh-TW" sz="2400" dirty="0" smtClean="0"/>
              <a:t>Learning (e.g., MIT </a:t>
            </a:r>
            <a:r>
              <a:rPr lang="en-US" altLang="zh-TW" sz="2400" dirty="0" err="1" smtClean="0"/>
              <a:t>OpenCourseWare</a:t>
            </a:r>
            <a:r>
              <a:rPr lang="en-US" altLang="zh-TW" sz="2400" dirty="0" smtClean="0"/>
              <a:t>)</a:t>
            </a:r>
          </a:p>
          <a:p>
            <a:pPr eaLnBrk="1" hangingPunct="1">
              <a:lnSpc>
                <a:spcPct val="90000"/>
              </a:lnSpc>
            </a:pPr>
            <a:r>
              <a:rPr lang="en-US" altLang="zh-TW" sz="2400" dirty="0" smtClean="0"/>
              <a:t>Exploring our roots</a:t>
            </a:r>
            <a:r>
              <a:rPr lang="en-US" altLang="zh-TW" sz="1800" dirty="0" smtClean="0"/>
              <a:t> (an example will be shown on the next slide)</a:t>
            </a:r>
          </a:p>
          <a:p>
            <a:pPr eaLnBrk="1" hangingPunct="1">
              <a:lnSpc>
                <a:spcPct val="90000"/>
              </a:lnSpc>
            </a:pPr>
            <a:r>
              <a:rPr lang="en-US" altLang="zh-TW" sz="2400" dirty="0" smtClean="0"/>
              <a:t>Entering virtual worlds (e.g., PC bangs in S. Korea)</a:t>
            </a:r>
          </a:p>
          <a:p>
            <a:pPr eaLnBrk="1" hangingPunct="1">
              <a:lnSpc>
                <a:spcPct val="90000"/>
              </a:lnSpc>
            </a:pPr>
            <a:r>
              <a:rPr lang="en-US" altLang="zh-TW" sz="2400" dirty="0" smtClean="0"/>
              <a:t>Paying taxes (e.g., </a:t>
            </a:r>
            <a:r>
              <a:rPr lang="en-US" altLang="zh-TW" sz="2400" dirty="0" smtClean="0">
                <a:hlinkClick r:id="rId2"/>
              </a:rPr>
              <a:t>HK Inland Revenue Department</a:t>
            </a:r>
            <a:r>
              <a:rPr lang="en-US" altLang="zh-TW" sz="2400" dirty="0" smtClean="0"/>
              <a:t>)</a:t>
            </a:r>
          </a:p>
          <a:p>
            <a:pPr eaLnBrk="1" hangingPunct="1">
              <a:lnSpc>
                <a:spcPct val="90000"/>
              </a:lnSpc>
            </a:pPr>
            <a:r>
              <a:rPr lang="en-US" altLang="zh-TW" sz="2400" dirty="0" smtClean="0"/>
              <a:t>Gambling (e.g., </a:t>
            </a:r>
            <a:r>
              <a:rPr lang="en-US" altLang="zh-TW" sz="2400" dirty="0" smtClean="0">
                <a:hlinkClick r:id="rId3"/>
              </a:rPr>
              <a:t>www.888.com</a:t>
            </a:r>
            <a:r>
              <a:rPr lang="en-US" altLang="zh-TW" sz="2400" dirty="0" smtClean="0"/>
              <a:t>)</a:t>
            </a:r>
          </a:p>
          <a:p>
            <a:pPr eaLnBrk="1" hangingPunct="1">
              <a:lnSpc>
                <a:spcPct val="90000"/>
              </a:lnSpc>
            </a:pPr>
            <a:r>
              <a:rPr lang="en-US" altLang="zh-TW" sz="2400" dirty="0" smtClean="0"/>
              <a:t>Taking humanitarian action (e.g., </a:t>
            </a:r>
            <a:r>
              <a:rPr lang="en-US" altLang="zh-TW" sz="2400" dirty="0" err="1" smtClean="0">
                <a:hlinkClick r:id="rId4"/>
              </a:rPr>
              <a:t>Kiva</a:t>
            </a:r>
            <a:r>
              <a:rPr lang="en-US" altLang="zh-TW" sz="2400" dirty="0" smtClean="0"/>
              <a:t>)</a:t>
            </a:r>
          </a:p>
          <a:p>
            <a:pPr eaLnBrk="1" hangingPunct="1">
              <a:lnSpc>
                <a:spcPct val="90000"/>
              </a:lnSpc>
            </a:pPr>
            <a:r>
              <a:rPr lang="en-US" altLang="zh-TW" sz="2400" dirty="0" smtClean="0"/>
              <a:t>Lots more!</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76200"/>
            <a:ext cx="8305800" cy="1676400"/>
          </a:xfrm>
        </p:spPr>
        <p:txBody>
          <a:bodyPr/>
          <a:lstStyle/>
          <a:p>
            <a:pPr eaLnBrk="1" hangingPunct="1"/>
            <a:r>
              <a:rPr lang="en-US" altLang="zh-TW" sz="2800" smtClean="0"/>
              <a:t>Online Source of Genealogical Information</a:t>
            </a:r>
          </a:p>
        </p:txBody>
      </p:sp>
      <p:sp>
        <p:nvSpPr>
          <p:cNvPr id="16387" name="Slide Number Placeholder 2"/>
          <p:cNvSpPr>
            <a:spLocks noGrp="1"/>
          </p:cNvSpPr>
          <p:nvPr>
            <p:ph type="sldNum" sz="quarter" idx="10"/>
          </p:nvPr>
        </p:nvSpPr>
        <p:spPr/>
        <p:txBody>
          <a:bodyPr/>
          <a:lstStyle/>
          <a:p>
            <a:r>
              <a:rPr lang="en-US" altLang="zh-TW"/>
              <a:t>1-</a:t>
            </a:r>
            <a:fld id="{45025FF1-190A-4AF8-8B3F-B324DBDA0791}" type="slidenum">
              <a:rPr lang="en-US" altLang="zh-TW"/>
              <a:pPr/>
              <a:t>19</a:t>
            </a:fld>
            <a:endParaRPr lang="en-US" altLang="zh-TW"/>
          </a:p>
        </p:txBody>
      </p:sp>
      <p:pic>
        <p:nvPicPr>
          <p:cNvPr id="6" name="圖片 5" descr="Fig-3.03a.tif">
            <a:hlinkClick r:id="rId2"/>
          </p:cNvPr>
          <p:cNvPicPr>
            <a:picLocks noChangeAspect="1"/>
          </p:cNvPicPr>
          <p:nvPr/>
        </p:nvPicPr>
        <p:blipFill>
          <a:blip r:embed="rId3" cstate="print"/>
          <a:stretch>
            <a:fillRect/>
          </a:stretch>
        </p:blipFill>
        <p:spPr>
          <a:xfrm>
            <a:off x="914400" y="1246909"/>
            <a:ext cx="6858000" cy="5072062"/>
          </a:xfrm>
          <a:prstGeom prst="rect">
            <a:avLst/>
          </a:prstGeom>
          <a:ln w="0">
            <a:solidFill>
              <a:schemeClr val="bg1">
                <a:lumMod val="50000"/>
              </a:schemeClr>
            </a:solid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p:txBody>
          <a:bodyPr/>
          <a:lstStyle/>
          <a:p>
            <a:r>
              <a:rPr lang="en-US" altLang="zh-TW"/>
              <a:t>1-</a:t>
            </a:r>
            <a:fld id="{68E35A5D-0BF5-4519-8344-BC0E48C30564}" type="slidenum">
              <a:rPr lang="en-US" altLang="zh-TW"/>
              <a:pPr/>
              <a:t>2</a:t>
            </a:fld>
            <a:endParaRPr lang="en-US" altLang="zh-TW"/>
          </a:p>
        </p:txBody>
      </p:sp>
      <p:sp>
        <p:nvSpPr>
          <p:cNvPr id="4099" name="Rectangle 2"/>
          <p:cNvSpPr>
            <a:spLocks noGrp="1" noChangeArrowheads="1"/>
          </p:cNvSpPr>
          <p:nvPr>
            <p:ph type="title"/>
          </p:nvPr>
        </p:nvSpPr>
        <p:spPr/>
        <p:txBody>
          <a:bodyPr/>
          <a:lstStyle/>
          <a:p>
            <a:pPr eaLnBrk="1" hangingPunct="1"/>
            <a:r>
              <a:rPr lang="en-US" altLang="zh-TW" smtClean="0"/>
              <a:t>Chapter Overview</a:t>
            </a:r>
          </a:p>
        </p:txBody>
      </p:sp>
      <p:sp>
        <p:nvSpPr>
          <p:cNvPr id="4100" name="Rectangle 3"/>
          <p:cNvSpPr>
            <a:spLocks noGrp="1" noChangeArrowheads="1"/>
          </p:cNvSpPr>
          <p:nvPr>
            <p:ph type="body" idx="1"/>
          </p:nvPr>
        </p:nvSpPr>
        <p:spPr>
          <a:xfrm>
            <a:off x="762000" y="1447800"/>
            <a:ext cx="7772400" cy="4724400"/>
          </a:xfrm>
        </p:spPr>
        <p:txBody>
          <a:bodyPr/>
          <a:lstStyle/>
          <a:p>
            <a:pPr eaLnBrk="1" hangingPunct="1"/>
            <a:r>
              <a:rPr lang="en-US" altLang="zh-TW" smtClean="0"/>
              <a:t>Email and spam</a:t>
            </a:r>
          </a:p>
          <a:p>
            <a:pPr eaLnBrk="1" hangingPunct="1"/>
            <a:r>
              <a:rPr lang="en-US" altLang="zh-TW" smtClean="0"/>
              <a:t>World Wide Web</a:t>
            </a:r>
          </a:p>
          <a:p>
            <a:pPr eaLnBrk="1" hangingPunct="1"/>
            <a:r>
              <a:rPr lang="en-US" altLang="zh-TW" smtClean="0"/>
              <a:t>Censorship</a:t>
            </a:r>
          </a:p>
          <a:p>
            <a:pPr eaLnBrk="1" hangingPunct="1"/>
            <a:r>
              <a:rPr lang="en-US" altLang="zh-TW" smtClean="0"/>
              <a:t>Freedom of expression</a:t>
            </a:r>
          </a:p>
          <a:p>
            <a:pPr eaLnBrk="1" hangingPunct="1"/>
            <a:r>
              <a:rPr lang="en-US" altLang="zh-TW" smtClean="0"/>
              <a:t>Children and inappropriate content</a:t>
            </a:r>
          </a:p>
          <a:p>
            <a:pPr eaLnBrk="1" hangingPunct="1"/>
            <a:r>
              <a:rPr lang="en-US" altLang="zh-TW" smtClean="0"/>
              <a:t>Breaking trust on the Internet</a:t>
            </a:r>
          </a:p>
          <a:p>
            <a:pPr eaLnBrk="1" hangingPunct="1"/>
            <a:r>
              <a:rPr lang="en-US" altLang="zh-TW" smtClean="0"/>
              <a:t>Internet addiction</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TW" smtClean="0"/>
              <a:t>Twitter</a:t>
            </a:r>
          </a:p>
        </p:txBody>
      </p:sp>
      <p:sp>
        <p:nvSpPr>
          <p:cNvPr id="22531" name="Content Placeholder 2"/>
          <p:cNvSpPr>
            <a:spLocks noGrp="1"/>
          </p:cNvSpPr>
          <p:nvPr>
            <p:ph idx="1"/>
          </p:nvPr>
        </p:nvSpPr>
        <p:spPr>
          <a:xfrm>
            <a:off x="457200" y="1371600"/>
            <a:ext cx="8305800" cy="4343400"/>
          </a:xfrm>
        </p:spPr>
        <p:txBody>
          <a:bodyPr/>
          <a:lstStyle/>
          <a:p>
            <a:r>
              <a:rPr lang="en-US" altLang="zh-TW" dirty="0" smtClean="0"/>
              <a:t>Tweets limited to 140 characters</a:t>
            </a:r>
            <a:endParaRPr lang="en-US" altLang="zh-TW" sz="2400" dirty="0" smtClean="0">
              <a:solidFill>
                <a:srgbClr val="92D050"/>
              </a:solidFill>
            </a:endParaRPr>
          </a:p>
          <a:p>
            <a:r>
              <a:rPr lang="en-US" altLang="zh-TW" dirty="0" smtClean="0"/>
              <a:t>517 million users as of July 1, 2012</a:t>
            </a:r>
            <a:endParaRPr lang="en-US" altLang="zh-TW" sz="2400" dirty="0" smtClean="0">
              <a:solidFill>
                <a:srgbClr val="92D050"/>
              </a:solidFill>
            </a:endParaRPr>
          </a:p>
          <a:p>
            <a:r>
              <a:rPr lang="en-US" altLang="zh-TW" dirty="0" smtClean="0"/>
              <a:t>Blogging tool</a:t>
            </a:r>
          </a:p>
          <a:p>
            <a:r>
              <a:rPr lang="en-US" altLang="zh-TW" dirty="0" smtClean="0"/>
              <a:t>Business promotion (example on P. 120)</a:t>
            </a:r>
          </a:p>
          <a:p>
            <a:r>
              <a:rPr lang="en-US" altLang="zh-TW" dirty="0" smtClean="0"/>
              <a:t>Role in Arab Spring uprisings debated</a:t>
            </a:r>
          </a:p>
          <a:p>
            <a:pPr lvl="1"/>
            <a:r>
              <a:rPr lang="en-US" altLang="zh-TW" dirty="0" smtClean="0"/>
              <a:t>(+) Social networks lead to politicization</a:t>
            </a:r>
          </a:p>
          <a:p>
            <a:pPr lvl="1"/>
            <a:r>
              <a:rPr lang="en-US" altLang="zh-TW" dirty="0" smtClean="0"/>
              <a:t>(-) Ties in social networks too weak for high-risk activism</a:t>
            </a:r>
          </a:p>
          <a:p>
            <a:endParaRPr lang="en-US" altLang="zh-TW" dirty="0" smtClean="0"/>
          </a:p>
        </p:txBody>
      </p:sp>
      <p:sp>
        <p:nvSpPr>
          <p:cNvPr id="4" name="Slide Number Placeholder 3"/>
          <p:cNvSpPr>
            <a:spLocks noGrp="1"/>
          </p:cNvSpPr>
          <p:nvPr>
            <p:ph type="sldNum" sz="quarter" idx="10"/>
          </p:nvPr>
        </p:nvSpPr>
        <p:spPr/>
        <p:txBody>
          <a:bodyPr/>
          <a:lstStyle/>
          <a:p>
            <a:r>
              <a:rPr lang="en-US" altLang="zh-TW"/>
              <a:t>1-</a:t>
            </a:r>
            <a:fld id="{52845DBD-4714-4C17-87AB-8A8FC4F57800}" type="slidenum">
              <a:rPr lang="en-US" altLang="zh-TW"/>
              <a:pPr/>
              <a:t>20</a:t>
            </a:fld>
            <a:endParaRPr lang="en-US" altLang="zh-TW"/>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p:txBody>
          <a:bodyPr/>
          <a:lstStyle/>
          <a:p>
            <a:r>
              <a:rPr lang="en-US" altLang="zh-TW"/>
              <a:t>1-</a:t>
            </a:r>
            <a:fld id="{8EF38037-B0C6-43BA-9E06-A9F282A479A6}" type="slidenum">
              <a:rPr lang="en-US" altLang="zh-TW"/>
              <a:pPr/>
              <a:t>21</a:t>
            </a:fld>
            <a:endParaRPr lang="en-US" altLang="zh-TW"/>
          </a:p>
        </p:txBody>
      </p:sp>
      <p:sp>
        <p:nvSpPr>
          <p:cNvPr id="23555" name="Rectangle 2"/>
          <p:cNvSpPr>
            <a:spLocks noGrp="1" noChangeArrowheads="1"/>
          </p:cNvSpPr>
          <p:nvPr>
            <p:ph type="title"/>
          </p:nvPr>
        </p:nvSpPr>
        <p:spPr>
          <a:xfrm>
            <a:off x="457200" y="76200"/>
            <a:ext cx="8305800" cy="1219200"/>
          </a:xfrm>
        </p:spPr>
        <p:txBody>
          <a:bodyPr/>
          <a:lstStyle/>
          <a:p>
            <a:pPr eaLnBrk="1" hangingPunct="1"/>
            <a:r>
              <a:rPr lang="en-US" altLang="zh-TW" sz="2800" smtClean="0"/>
              <a:t>Governmental Control: Too Much or Too Little?</a:t>
            </a:r>
          </a:p>
        </p:txBody>
      </p:sp>
      <p:sp>
        <p:nvSpPr>
          <p:cNvPr id="23556" name="Rectangle 3"/>
          <p:cNvSpPr>
            <a:spLocks noGrp="1" noChangeArrowheads="1"/>
          </p:cNvSpPr>
          <p:nvPr>
            <p:ph type="body" idx="1"/>
          </p:nvPr>
        </p:nvSpPr>
        <p:spPr>
          <a:xfrm>
            <a:off x="457200" y="1600200"/>
            <a:ext cx="8305800" cy="4343400"/>
          </a:xfrm>
        </p:spPr>
        <p:txBody>
          <a:bodyPr/>
          <a:lstStyle/>
          <a:p>
            <a:pPr eaLnBrk="1" hangingPunct="1"/>
            <a:r>
              <a:rPr lang="en-US" altLang="zh-TW" sz="2800" dirty="0" smtClean="0"/>
              <a:t>Burma (Myanmar), Cuba, North Korea: Internet virtually inaccessible</a:t>
            </a:r>
          </a:p>
          <a:p>
            <a:pPr eaLnBrk="1" hangingPunct="1"/>
            <a:r>
              <a:rPr lang="en-US" altLang="zh-TW" sz="2800" dirty="0" smtClean="0"/>
              <a:t>Saudi Arabia: centralized control center</a:t>
            </a:r>
          </a:p>
          <a:p>
            <a:pPr eaLnBrk="1" hangingPunct="1"/>
            <a:r>
              <a:rPr lang="en-US" altLang="zh-TW" sz="2800" dirty="0" smtClean="0"/>
              <a:t>People’s Republic of China: “one of most sophisticated filtering systems in the world” (known as the “Great Firewall of China”)</a:t>
            </a:r>
          </a:p>
          <a:p>
            <a:pPr eaLnBrk="1" hangingPunct="1"/>
            <a:r>
              <a:rPr lang="en-US" altLang="zh-TW" sz="2800" dirty="0" smtClean="0"/>
              <a:t>Germany: Forbids access to neo-Nazi sites</a:t>
            </a:r>
          </a:p>
          <a:p>
            <a:pPr eaLnBrk="1" hangingPunct="1"/>
            <a:r>
              <a:rPr lang="en-US" altLang="zh-TW" sz="2800" dirty="0" smtClean="0"/>
              <a:t>United States: Repeated efforts to limit access of minors to pornography</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76200"/>
            <a:ext cx="8305800" cy="6172200"/>
          </a:xfrm>
        </p:spPr>
        <p:txBody>
          <a:bodyPr/>
          <a:lstStyle/>
          <a:p>
            <a:pPr eaLnBrk="1" hangingPunct="1"/>
            <a:r>
              <a:rPr lang="en-US" altLang="zh-TW" smtClean="0"/>
              <a:t>3.4 Censorship</a:t>
            </a:r>
          </a:p>
        </p:txBody>
      </p:sp>
      <p:sp>
        <p:nvSpPr>
          <p:cNvPr id="19459" name="Slide Number Placeholder 2"/>
          <p:cNvSpPr>
            <a:spLocks noGrp="1"/>
          </p:cNvSpPr>
          <p:nvPr>
            <p:ph type="sldNum" sz="quarter" idx="10"/>
          </p:nvPr>
        </p:nvSpPr>
        <p:spPr/>
        <p:txBody>
          <a:bodyPr/>
          <a:lstStyle/>
          <a:p>
            <a:r>
              <a:rPr lang="en-US" altLang="zh-TW"/>
              <a:t>1-</a:t>
            </a:r>
            <a:fld id="{DA8ED498-50F3-4A78-A59D-B703CD97DD23}" type="slidenum">
              <a:rPr lang="en-US" altLang="zh-TW"/>
              <a:pPr/>
              <a:t>22</a:t>
            </a:fld>
            <a:endParaRPr lang="en-US" altLang="zh-TW"/>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p:txBody>
          <a:bodyPr/>
          <a:lstStyle/>
          <a:p>
            <a:r>
              <a:rPr lang="en-US" altLang="zh-TW"/>
              <a:t>1-</a:t>
            </a:r>
            <a:fld id="{E0C02804-A29A-4D06-9B0E-3476AE009457}" type="slidenum">
              <a:rPr lang="en-US" altLang="zh-TW"/>
              <a:pPr/>
              <a:t>23</a:t>
            </a:fld>
            <a:endParaRPr lang="en-US" altLang="zh-TW"/>
          </a:p>
        </p:txBody>
      </p:sp>
      <p:sp>
        <p:nvSpPr>
          <p:cNvPr id="25603" name="Rectangle 2"/>
          <p:cNvSpPr>
            <a:spLocks noGrp="1" noChangeArrowheads="1"/>
          </p:cNvSpPr>
          <p:nvPr>
            <p:ph type="title"/>
          </p:nvPr>
        </p:nvSpPr>
        <p:spPr/>
        <p:txBody>
          <a:bodyPr/>
          <a:lstStyle/>
          <a:p>
            <a:pPr eaLnBrk="1" hangingPunct="1"/>
            <a:r>
              <a:rPr lang="en-US" altLang="zh-TW" smtClean="0"/>
              <a:t>Forms of Direct Censorship</a:t>
            </a:r>
          </a:p>
        </p:txBody>
      </p:sp>
      <p:sp>
        <p:nvSpPr>
          <p:cNvPr id="25604" name="Rectangle 3"/>
          <p:cNvSpPr>
            <a:spLocks noGrp="1" noChangeArrowheads="1"/>
          </p:cNvSpPr>
          <p:nvPr>
            <p:ph type="body" idx="1"/>
          </p:nvPr>
        </p:nvSpPr>
        <p:spPr>
          <a:xfrm>
            <a:off x="457200" y="1447800"/>
            <a:ext cx="8305800" cy="4800600"/>
          </a:xfrm>
        </p:spPr>
        <p:txBody>
          <a:bodyPr/>
          <a:lstStyle/>
          <a:p>
            <a:pPr eaLnBrk="1" hangingPunct="1"/>
            <a:r>
              <a:rPr lang="en-US" altLang="zh-TW" sz="2800" dirty="0" smtClean="0"/>
              <a:t>Government monopolization</a:t>
            </a:r>
          </a:p>
          <a:p>
            <a:pPr lvl="1" eaLnBrk="1" hangingPunct="1"/>
            <a:r>
              <a:rPr lang="en-US" altLang="zh-TW" sz="2400" dirty="0" smtClean="0"/>
              <a:t>e.g., former Soviet Union owned all TV stations, radio stations, and newspapers</a:t>
            </a:r>
          </a:p>
          <a:p>
            <a:pPr eaLnBrk="1" hangingPunct="1"/>
            <a:r>
              <a:rPr lang="en-US" altLang="zh-TW" sz="2800" dirty="0" smtClean="0"/>
              <a:t>Prepublication review</a:t>
            </a:r>
          </a:p>
          <a:p>
            <a:pPr lvl="1" eaLnBrk="1" hangingPunct="1"/>
            <a:r>
              <a:rPr lang="en-US" altLang="zh-TW" sz="2400" dirty="0" smtClean="0"/>
              <a:t>e.g., most governments have laws restricting the publication of information that would harm the national security</a:t>
            </a:r>
          </a:p>
          <a:p>
            <a:pPr eaLnBrk="1" hangingPunct="1"/>
            <a:r>
              <a:rPr lang="en-US" altLang="zh-TW" sz="2800" dirty="0" smtClean="0"/>
              <a:t>Licensing and registration</a:t>
            </a:r>
          </a:p>
          <a:p>
            <a:pPr lvl="1" eaLnBrk="1" hangingPunct="1"/>
            <a:r>
              <a:rPr lang="en-US" altLang="zh-TW" sz="2400" dirty="0" smtClean="0"/>
              <a:t>e.g., a radio/TV station must obtain a license to broadcast, and the use 4-letters words </a:t>
            </a:r>
            <a:r>
              <a:rPr lang="en-US" altLang="zh-TW" sz="2400" smtClean="0"/>
              <a:t>is banned</a:t>
            </a:r>
            <a:endParaRPr lang="en-US" altLang="zh-TW" sz="2400" dirty="0" smtClean="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p:txBody>
          <a:bodyPr/>
          <a:lstStyle/>
          <a:p>
            <a:r>
              <a:rPr lang="en-US" altLang="zh-TW"/>
              <a:t>1-</a:t>
            </a:r>
            <a:fld id="{E5DCB82F-6F23-454C-9012-AC2874E5018B}" type="slidenum">
              <a:rPr lang="en-US" altLang="zh-TW"/>
              <a:pPr/>
              <a:t>24</a:t>
            </a:fld>
            <a:endParaRPr lang="en-US" altLang="zh-TW"/>
          </a:p>
        </p:txBody>
      </p:sp>
      <p:sp>
        <p:nvSpPr>
          <p:cNvPr id="26627" name="Rectangle 2"/>
          <p:cNvSpPr>
            <a:spLocks noGrp="1" noChangeArrowheads="1"/>
          </p:cNvSpPr>
          <p:nvPr>
            <p:ph type="title"/>
          </p:nvPr>
        </p:nvSpPr>
        <p:spPr/>
        <p:txBody>
          <a:bodyPr/>
          <a:lstStyle/>
          <a:p>
            <a:pPr eaLnBrk="1" hangingPunct="1"/>
            <a:r>
              <a:rPr lang="en-US" altLang="zh-TW" smtClean="0"/>
              <a:t>Self-censorship</a:t>
            </a:r>
          </a:p>
        </p:txBody>
      </p:sp>
      <p:sp>
        <p:nvSpPr>
          <p:cNvPr id="26628" name="Rectangle 3"/>
          <p:cNvSpPr>
            <a:spLocks noGrp="1" noChangeArrowheads="1"/>
          </p:cNvSpPr>
          <p:nvPr>
            <p:ph type="body" idx="1"/>
          </p:nvPr>
        </p:nvSpPr>
        <p:spPr/>
        <p:txBody>
          <a:bodyPr/>
          <a:lstStyle/>
          <a:p>
            <a:pPr eaLnBrk="1" hangingPunct="1">
              <a:lnSpc>
                <a:spcPct val="90000"/>
              </a:lnSpc>
            </a:pPr>
            <a:r>
              <a:rPr lang="en-US" altLang="zh-TW" sz="2800" smtClean="0"/>
              <a:t>Most common form of censorship</a:t>
            </a:r>
          </a:p>
          <a:p>
            <a:pPr eaLnBrk="1" hangingPunct="1">
              <a:lnSpc>
                <a:spcPct val="90000"/>
              </a:lnSpc>
            </a:pPr>
            <a:r>
              <a:rPr lang="en-US" altLang="zh-TW" sz="2800" smtClean="0"/>
              <a:t>Group decides for itself not to publish</a:t>
            </a:r>
          </a:p>
          <a:p>
            <a:pPr eaLnBrk="1" hangingPunct="1">
              <a:lnSpc>
                <a:spcPct val="90000"/>
              </a:lnSpc>
            </a:pPr>
            <a:r>
              <a:rPr lang="en-US" altLang="zh-TW" sz="2800" smtClean="0"/>
              <a:t>Reasons</a:t>
            </a:r>
          </a:p>
          <a:p>
            <a:pPr lvl="1" eaLnBrk="1" hangingPunct="1">
              <a:lnSpc>
                <a:spcPct val="90000"/>
              </a:lnSpc>
            </a:pPr>
            <a:r>
              <a:rPr lang="en-US" altLang="zh-TW" sz="2400" smtClean="0"/>
              <a:t>Avoid subsequent persecution</a:t>
            </a:r>
          </a:p>
          <a:p>
            <a:pPr lvl="1" eaLnBrk="1" hangingPunct="1">
              <a:lnSpc>
                <a:spcPct val="90000"/>
              </a:lnSpc>
            </a:pPr>
            <a:r>
              <a:rPr lang="en-US" altLang="zh-TW" sz="2400" smtClean="0"/>
              <a:t>Maintain good relations with government officials (sources of information)</a:t>
            </a:r>
          </a:p>
          <a:p>
            <a:pPr eaLnBrk="1" hangingPunct="1">
              <a:lnSpc>
                <a:spcPct val="90000"/>
              </a:lnSpc>
            </a:pPr>
            <a:r>
              <a:rPr lang="en-US" altLang="zh-TW" sz="2800" smtClean="0"/>
              <a:t>Ratings systems created to advise potential audience</a:t>
            </a:r>
          </a:p>
          <a:p>
            <a:pPr lvl="1" eaLnBrk="1" hangingPunct="1">
              <a:lnSpc>
                <a:spcPct val="90000"/>
              </a:lnSpc>
            </a:pPr>
            <a:r>
              <a:rPr lang="en-US" altLang="zh-TW" sz="2400" smtClean="0"/>
              <a:t>Movies, TVs, CDs, video games</a:t>
            </a:r>
          </a:p>
          <a:p>
            <a:pPr lvl="1" eaLnBrk="1" hangingPunct="1">
              <a:lnSpc>
                <a:spcPct val="90000"/>
              </a:lnSpc>
            </a:pPr>
            <a:r>
              <a:rPr lang="en-US" altLang="zh-TW" sz="2400" b="1" i="1" smtClean="0"/>
              <a:t>Not</a:t>
            </a:r>
            <a:r>
              <a:rPr lang="en-US" altLang="zh-TW" sz="2400" smtClean="0"/>
              <a:t> the Web</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p:txBody>
          <a:bodyPr/>
          <a:lstStyle/>
          <a:p>
            <a:r>
              <a:rPr lang="en-US" altLang="zh-TW"/>
              <a:t>1-</a:t>
            </a:r>
            <a:fld id="{9FC19686-0862-4E89-9C49-3FF49F27FDE1}" type="slidenum">
              <a:rPr lang="en-US" altLang="zh-TW"/>
              <a:pPr/>
              <a:t>25</a:t>
            </a:fld>
            <a:endParaRPr lang="en-US" altLang="zh-TW"/>
          </a:p>
        </p:txBody>
      </p:sp>
      <p:sp>
        <p:nvSpPr>
          <p:cNvPr id="27651" name="Rectangle 2"/>
          <p:cNvSpPr>
            <a:spLocks noGrp="1" noChangeArrowheads="1"/>
          </p:cNvSpPr>
          <p:nvPr>
            <p:ph type="title"/>
          </p:nvPr>
        </p:nvSpPr>
        <p:spPr/>
        <p:txBody>
          <a:bodyPr/>
          <a:lstStyle/>
          <a:p>
            <a:pPr eaLnBrk="1" hangingPunct="1"/>
            <a:r>
              <a:rPr lang="en-US" altLang="zh-TW" smtClean="0"/>
              <a:t>Challenges Posed by the Internet</a:t>
            </a:r>
          </a:p>
        </p:txBody>
      </p:sp>
      <p:sp>
        <p:nvSpPr>
          <p:cNvPr id="27652" name="Rectangle 3"/>
          <p:cNvSpPr>
            <a:spLocks noGrp="1" noChangeArrowheads="1"/>
          </p:cNvSpPr>
          <p:nvPr>
            <p:ph type="body" idx="1"/>
          </p:nvPr>
        </p:nvSpPr>
        <p:spPr/>
        <p:txBody>
          <a:bodyPr/>
          <a:lstStyle/>
          <a:p>
            <a:pPr eaLnBrk="1" hangingPunct="1"/>
            <a:r>
              <a:rPr lang="en-US" altLang="zh-TW" smtClean="0"/>
              <a:t>Many-to-many communications</a:t>
            </a:r>
          </a:p>
          <a:p>
            <a:pPr eaLnBrk="1" hangingPunct="1"/>
            <a:r>
              <a:rPr lang="en-US" altLang="zh-TW" smtClean="0"/>
              <a:t>Dynamic connections</a:t>
            </a:r>
          </a:p>
          <a:p>
            <a:pPr eaLnBrk="1" hangingPunct="1"/>
            <a:r>
              <a:rPr lang="en-US" altLang="zh-TW" smtClean="0"/>
              <a:t>Huge numbers of Web sites</a:t>
            </a:r>
          </a:p>
          <a:p>
            <a:pPr eaLnBrk="1" hangingPunct="1"/>
            <a:r>
              <a:rPr lang="en-US" altLang="zh-TW" smtClean="0"/>
              <a:t>Extends beyond national borders, laws</a:t>
            </a:r>
          </a:p>
          <a:p>
            <a:pPr eaLnBrk="1" hangingPunct="1"/>
            <a:r>
              <a:rPr lang="en-US" altLang="zh-TW" smtClean="0"/>
              <a:t>Hard to distinguish between minors and adults</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p:txBody>
          <a:bodyPr/>
          <a:lstStyle/>
          <a:p>
            <a:r>
              <a:rPr lang="en-US" altLang="zh-TW"/>
              <a:t>1-</a:t>
            </a:r>
            <a:fld id="{39C95D00-4281-48C3-92D5-29AC3E9E0C29}" type="slidenum">
              <a:rPr lang="en-US" altLang="zh-TW"/>
              <a:pPr/>
              <a:t>26</a:t>
            </a:fld>
            <a:endParaRPr lang="en-US" altLang="zh-TW"/>
          </a:p>
        </p:txBody>
      </p:sp>
      <p:sp>
        <p:nvSpPr>
          <p:cNvPr id="28675" name="Rectangle 2"/>
          <p:cNvSpPr>
            <a:spLocks noGrp="1" noChangeArrowheads="1"/>
          </p:cNvSpPr>
          <p:nvPr>
            <p:ph type="title"/>
          </p:nvPr>
        </p:nvSpPr>
        <p:spPr/>
        <p:txBody>
          <a:bodyPr/>
          <a:lstStyle/>
          <a:p>
            <a:pPr eaLnBrk="1" hangingPunct="1"/>
            <a:r>
              <a:rPr lang="en-US" altLang="zh-TW" smtClean="0"/>
              <a:t>Ethical Perspectives on Censorship</a:t>
            </a:r>
          </a:p>
        </p:txBody>
      </p:sp>
      <p:sp>
        <p:nvSpPr>
          <p:cNvPr id="28676" name="Rectangle 3"/>
          <p:cNvSpPr>
            <a:spLocks noGrp="1" noChangeArrowheads="1"/>
          </p:cNvSpPr>
          <p:nvPr>
            <p:ph type="body" idx="1"/>
          </p:nvPr>
        </p:nvSpPr>
        <p:spPr/>
        <p:txBody>
          <a:bodyPr/>
          <a:lstStyle/>
          <a:p>
            <a:pPr eaLnBrk="1" hangingPunct="1"/>
            <a:r>
              <a:rPr lang="en-US" altLang="zh-TW" sz="2800" smtClean="0"/>
              <a:t>Kant opposed censorship</a:t>
            </a:r>
          </a:p>
          <a:p>
            <a:pPr lvl="1" eaLnBrk="1" hangingPunct="1"/>
            <a:r>
              <a:rPr lang="en-US" altLang="zh-TW" sz="2400" smtClean="0"/>
              <a:t>Enlightenment thinker</a:t>
            </a:r>
          </a:p>
          <a:p>
            <a:pPr lvl="1" eaLnBrk="1" hangingPunct="1"/>
            <a:r>
              <a:rPr lang="en-US" altLang="zh-TW" sz="2400" smtClean="0"/>
              <a:t>“Have courage to use your own reason”</a:t>
            </a:r>
          </a:p>
          <a:p>
            <a:pPr eaLnBrk="1" hangingPunct="1"/>
            <a:r>
              <a:rPr lang="en-US" altLang="zh-TW" sz="2800" smtClean="0"/>
              <a:t>Mill opposed censorship</a:t>
            </a:r>
          </a:p>
          <a:p>
            <a:pPr lvl="1" eaLnBrk="1" hangingPunct="1"/>
            <a:r>
              <a:rPr lang="en-US" altLang="zh-TW" sz="2400" smtClean="0"/>
              <a:t>No one is infallible</a:t>
            </a:r>
          </a:p>
          <a:p>
            <a:pPr lvl="1" eaLnBrk="1" hangingPunct="1"/>
            <a:r>
              <a:rPr lang="en-US" altLang="zh-TW" sz="2400" smtClean="0"/>
              <a:t>Any opinion may contain a kernel of truth</a:t>
            </a:r>
          </a:p>
          <a:p>
            <a:pPr lvl="1" eaLnBrk="1" hangingPunct="1"/>
            <a:r>
              <a:rPr lang="en-US" altLang="zh-TW" sz="2400" smtClean="0"/>
              <a:t>Truth revealed in class of ideas</a:t>
            </a:r>
          </a:p>
          <a:p>
            <a:pPr lvl="1" eaLnBrk="1" hangingPunct="1"/>
            <a:r>
              <a:rPr lang="en-US" altLang="zh-TW" sz="2400" smtClean="0"/>
              <a:t>Ideas resulting from discourse are more influential</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p:txBody>
          <a:bodyPr/>
          <a:lstStyle/>
          <a:p>
            <a:r>
              <a:rPr lang="en-US" altLang="zh-TW"/>
              <a:t>1-</a:t>
            </a:r>
            <a:fld id="{13E1FF09-0BC1-4C3F-BA78-8E03EBF0D315}" type="slidenum">
              <a:rPr lang="en-US" altLang="zh-TW"/>
              <a:pPr/>
              <a:t>27</a:t>
            </a:fld>
            <a:endParaRPr lang="en-US" altLang="zh-TW"/>
          </a:p>
        </p:txBody>
      </p:sp>
      <p:sp>
        <p:nvSpPr>
          <p:cNvPr id="29699" name="Rectangle 2"/>
          <p:cNvSpPr>
            <a:spLocks noGrp="1" noChangeArrowheads="1"/>
          </p:cNvSpPr>
          <p:nvPr>
            <p:ph type="title"/>
          </p:nvPr>
        </p:nvSpPr>
        <p:spPr/>
        <p:txBody>
          <a:bodyPr/>
          <a:lstStyle/>
          <a:p>
            <a:pPr eaLnBrk="1" hangingPunct="1"/>
            <a:r>
              <a:rPr lang="en-US" altLang="zh-TW" smtClean="0"/>
              <a:t>Mill’s Principle of Harm</a:t>
            </a:r>
          </a:p>
        </p:txBody>
      </p:sp>
      <p:sp>
        <p:nvSpPr>
          <p:cNvPr id="29700" name="Text Box 4"/>
          <p:cNvSpPr txBox="1">
            <a:spLocks noChangeArrowheads="1"/>
          </p:cNvSpPr>
          <p:nvPr/>
        </p:nvSpPr>
        <p:spPr bwMode="auto">
          <a:xfrm>
            <a:off x="838200" y="1676400"/>
            <a:ext cx="6311900" cy="1800225"/>
          </a:xfrm>
          <a:prstGeom prst="rect">
            <a:avLst/>
          </a:prstGeom>
          <a:noFill/>
          <a:ln w="9525">
            <a:noFill/>
            <a:miter lim="800000"/>
            <a:headEnd/>
            <a:tailEnd/>
          </a:ln>
        </p:spPr>
        <p:txBody>
          <a:bodyPr wrap="none">
            <a:spAutoFit/>
          </a:bodyPr>
          <a:lstStyle/>
          <a:p>
            <a:pPr eaLnBrk="0" hangingPunct="0"/>
            <a:r>
              <a:rPr lang="en-US" altLang="zh-TW" sz="2800"/>
              <a:t>“The only ground on which intervention</a:t>
            </a:r>
          </a:p>
          <a:p>
            <a:pPr eaLnBrk="0" hangingPunct="0"/>
            <a:r>
              <a:rPr lang="en-US" altLang="zh-TW" sz="2800"/>
              <a:t>is justified is to prevent harm to others;</a:t>
            </a:r>
          </a:p>
          <a:p>
            <a:pPr eaLnBrk="0" hangingPunct="0"/>
            <a:r>
              <a:rPr lang="en-US" altLang="zh-TW" sz="2800"/>
              <a:t>the individual’s own good is not a</a:t>
            </a:r>
          </a:p>
          <a:p>
            <a:pPr eaLnBrk="0" hangingPunct="0"/>
            <a:r>
              <a:rPr lang="en-US" altLang="zh-TW" sz="2800"/>
              <a:t>sufficient condition.”</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76200"/>
            <a:ext cx="8305800" cy="6096000"/>
          </a:xfrm>
        </p:spPr>
        <p:txBody>
          <a:bodyPr/>
          <a:lstStyle/>
          <a:p>
            <a:pPr eaLnBrk="1" hangingPunct="1"/>
            <a:r>
              <a:rPr lang="en-US" altLang="zh-TW" smtClean="0"/>
              <a:t>3.5 Freedom of Expression</a:t>
            </a:r>
          </a:p>
        </p:txBody>
      </p:sp>
      <p:sp>
        <p:nvSpPr>
          <p:cNvPr id="25603" name="Slide Number Placeholder 2"/>
          <p:cNvSpPr>
            <a:spLocks noGrp="1"/>
          </p:cNvSpPr>
          <p:nvPr>
            <p:ph type="sldNum" sz="quarter" idx="10"/>
          </p:nvPr>
        </p:nvSpPr>
        <p:spPr/>
        <p:txBody>
          <a:bodyPr/>
          <a:lstStyle/>
          <a:p>
            <a:r>
              <a:rPr lang="en-US" altLang="zh-TW"/>
              <a:t>1-</a:t>
            </a:r>
            <a:fld id="{46935B79-8460-4A32-806B-E8B1197A12BF}" type="slidenum">
              <a:rPr lang="en-US" altLang="zh-TW"/>
              <a:pPr/>
              <a:t>28</a:t>
            </a:fld>
            <a:endParaRPr lang="en-US" altLang="zh-TW"/>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p:txBody>
          <a:bodyPr/>
          <a:lstStyle/>
          <a:p>
            <a:r>
              <a:rPr lang="en-US" altLang="zh-TW"/>
              <a:t>1-</a:t>
            </a:r>
            <a:fld id="{C44E238B-3E78-4F0A-820B-7477CE949A6A}" type="slidenum">
              <a:rPr lang="en-US" altLang="zh-TW"/>
              <a:pPr/>
              <a:t>29</a:t>
            </a:fld>
            <a:endParaRPr lang="en-US" altLang="zh-TW"/>
          </a:p>
        </p:txBody>
      </p:sp>
      <p:sp>
        <p:nvSpPr>
          <p:cNvPr id="31747" name="Rectangle 2"/>
          <p:cNvSpPr>
            <a:spLocks noGrp="1" noChangeArrowheads="1"/>
          </p:cNvSpPr>
          <p:nvPr>
            <p:ph type="title"/>
          </p:nvPr>
        </p:nvSpPr>
        <p:spPr/>
        <p:txBody>
          <a:bodyPr/>
          <a:lstStyle/>
          <a:p>
            <a:pPr eaLnBrk="1" hangingPunct="1"/>
            <a:r>
              <a:rPr lang="en-US" altLang="zh-TW" smtClean="0"/>
              <a:t>Freedom of Expression: History</a:t>
            </a:r>
          </a:p>
        </p:txBody>
      </p:sp>
      <p:sp>
        <p:nvSpPr>
          <p:cNvPr id="31748" name="Rectangle 3"/>
          <p:cNvSpPr>
            <a:spLocks noGrp="1" noChangeArrowheads="1"/>
          </p:cNvSpPr>
          <p:nvPr>
            <p:ph type="body" idx="1"/>
          </p:nvPr>
        </p:nvSpPr>
        <p:spPr>
          <a:xfrm>
            <a:off x="762000" y="1447800"/>
            <a:ext cx="7772400" cy="4724400"/>
          </a:xfrm>
        </p:spPr>
        <p:txBody>
          <a:bodyPr/>
          <a:lstStyle/>
          <a:p>
            <a:pPr eaLnBrk="1" hangingPunct="1"/>
            <a:r>
              <a:rPr lang="en-US" altLang="zh-TW" sz="2800" i="1" dirty="0" smtClean="0"/>
              <a:t>De </a:t>
            </a:r>
            <a:r>
              <a:rPr lang="en-US" altLang="zh-TW" sz="2800" i="1" dirty="0" err="1" smtClean="0"/>
              <a:t>Scandalis</a:t>
            </a:r>
            <a:r>
              <a:rPr lang="en-US" altLang="zh-TW" sz="2800" i="1" dirty="0" smtClean="0"/>
              <a:t> </a:t>
            </a:r>
            <a:r>
              <a:rPr lang="en-US" altLang="zh-TW" sz="2800" i="1" dirty="0" err="1" smtClean="0"/>
              <a:t>Magnatum</a:t>
            </a:r>
            <a:r>
              <a:rPr lang="en-US" altLang="zh-TW" sz="2800" dirty="0" smtClean="0"/>
              <a:t> (England, 1275)</a:t>
            </a:r>
          </a:p>
          <a:p>
            <a:pPr eaLnBrk="1" hangingPunct="1"/>
            <a:r>
              <a:rPr lang="en-US" altLang="zh-TW" sz="2800" dirty="0" smtClean="0"/>
              <a:t>Court of Star Chamber</a:t>
            </a:r>
          </a:p>
          <a:p>
            <a:pPr eaLnBrk="1" hangingPunct="1"/>
            <a:r>
              <a:rPr lang="en-US" altLang="zh-TW" sz="2800" dirty="0" smtClean="0"/>
              <a:t>18</a:t>
            </a:r>
            <a:r>
              <a:rPr lang="en-US" altLang="zh-TW" sz="2800" baseline="30000" dirty="0" smtClean="0"/>
              <a:t>th</a:t>
            </a:r>
            <a:r>
              <a:rPr lang="en-US" altLang="zh-TW" sz="2800" dirty="0" smtClean="0"/>
              <a:t> century</a:t>
            </a:r>
          </a:p>
          <a:p>
            <a:pPr lvl="1" eaLnBrk="1" hangingPunct="1"/>
            <a:r>
              <a:rPr lang="en-US" altLang="zh-TW" sz="2400" dirty="0" smtClean="0"/>
              <a:t>No prior restraints on publication</a:t>
            </a:r>
          </a:p>
          <a:p>
            <a:pPr lvl="1" eaLnBrk="1" hangingPunct="1"/>
            <a:r>
              <a:rPr lang="en-US" altLang="zh-TW" sz="2400" dirty="0" smtClean="0"/>
              <a:t>People could be punished for sedition or libel</a:t>
            </a:r>
          </a:p>
          <a:p>
            <a:pPr eaLnBrk="1" hangingPunct="1"/>
            <a:r>
              <a:rPr lang="en-US" altLang="zh-TW" sz="2800" dirty="0" smtClean="0"/>
              <a:t>American states adopted bills of rights including freedom of expression</a:t>
            </a:r>
          </a:p>
          <a:p>
            <a:pPr eaLnBrk="1" hangingPunct="1"/>
            <a:r>
              <a:rPr lang="en-US" altLang="zh-TW" sz="2800" dirty="0" smtClean="0"/>
              <a:t>Freedom of expression in 1</a:t>
            </a:r>
            <a:r>
              <a:rPr lang="en-US" altLang="zh-TW" sz="2800" baseline="30000" dirty="0" smtClean="0"/>
              <a:t>st</a:t>
            </a:r>
            <a:r>
              <a:rPr lang="en-US" altLang="zh-TW" sz="2800" dirty="0" smtClean="0"/>
              <a:t> amendment to U.S. Constitution</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p:txBody>
          <a:bodyPr/>
          <a:lstStyle/>
          <a:p>
            <a:r>
              <a:rPr lang="en-US" altLang="zh-TW"/>
              <a:t>1-</a:t>
            </a:r>
            <a:fld id="{A9F9B723-ED0C-46A7-ADBC-F438A7000379}" type="slidenum">
              <a:rPr lang="en-US" altLang="zh-TW"/>
              <a:pPr/>
              <a:t>3</a:t>
            </a:fld>
            <a:endParaRPr lang="en-US" altLang="zh-TW"/>
          </a:p>
        </p:txBody>
      </p:sp>
      <p:sp>
        <p:nvSpPr>
          <p:cNvPr id="5123" name="Rectangle 2"/>
          <p:cNvSpPr>
            <a:spLocks noGrp="1" noChangeArrowheads="1"/>
          </p:cNvSpPr>
          <p:nvPr>
            <p:ph type="title"/>
          </p:nvPr>
        </p:nvSpPr>
        <p:spPr>
          <a:xfrm>
            <a:off x="457200" y="76200"/>
            <a:ext cx="8305800" cy="6172200"/>
          </a:xfrm>
        </p:spPr>
        <p:txBody>
          <a:bodyPr/>
          <a:lstStyle/>
          <a:p>
            <a:pPr eaLnBrk="1" hangingPunct="1"/>
            <a:r>
              <a:rPr lang="en-US" altLang="zh-TW" smtClean="0"/>
              <a:t>3.2 Email and Spam</a:t>
            </a:r>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p:txBody>
          <a:bodyPr/>
          <a:lstStyle/>
          <a:p>
            <a:r>
              <a:rPr lang="en-US" altLang="zh-TW"/>
              <a:t>1-</a:t>
            </a:r>
            <a:fld id="{124577C6-FAFC-4223-A41A-C68D3FFBE362}" type="slidenum">
              <a:rPr lang="en-US" altLang="zh-TW"/>
              <a:pPr/>
              <a:t>30</a:t>
            </a:fld>
            <a:endParaRPr lang="en-US" altLang="zh-TW"/>
          </a:p>
        </p:txBody>
      </p:sp>
      <p:sp>
        <p:nvSpPr>
          <p:cNvPr id="32771" name="Rectangle 2"/>
          <p:cNvSpPr>
            <a:spLocks noGrp="1" noChangeArrowheads="1"/>
          </p:cNvSpPr>
          <p:nvPr>
            <p:ph type="title"/>
          </p:nvPr>
        </p:nvSpPr>
        <p:spPr/>
        <p:txBody>
          <a:bodyPr/>
          <a:lstStyle/>
          <a:p>
            <a:pPr eaLnBrk="1" hangingPunct="1"/>
            <a:r>
              <a:rPr lang="en-US" altLang="zh-TW" smtClean="0"/>
              <a:t>1</a:t>
            </a:r>
            <a:r>
              <a:rPr lang="en-US" altLang="zh-TW" baseline="30000" smtClean="0"/>
              <a:t>st</a:t>
            </a:r>
            <a:r>
              <a:rPr lang="en-US" altLang="zh-TW" smtClean="0"/>
              <a:t> Amendment to U.S. Constitution</a:t>
            </a:r>
          </a:p>
        </p:txBody>
      </p:sp>
      <p:sp>
        <p:nvSpPr>
          <p:cNvPr id="32772" name="Text Box 4"/>
          <p:cNvSpPr txBox="1">
            <a:spLocks noChangeArrowheads="1"/>
          </p:cNvSpPr>
          <p:nvPr/>
        </p:nvSpPr>
        <p:spPr bwMode="auto">
          <a:xfrm>
            <a:off x="914400" y="1447800"/>
            <a:ext cx="6865938" cy="3081338"/>
          </a:xfrm>
          <a:prstGeom prst="rect">
            <a:avLst/>
          </a:prstGeom>
          <a:noFill/>
          <a:ln w="9525">
            <a:noFill/>
            <a:miter lim="800000"/>
            <a:headEnd/>
            <a:tailEnd/>
          </a:ln>
        </p:spPr>
        <p:txBody>
          <a:bodyPr wrap="none">
            <a:spAutoFit/>
          </a:bodyPr>
          <a:lstStyle/>
          <a:p>
            <a:pPr eaLnBrk="0" hangingPunct="0"/>
            <a:r>
              <a:rPr lang="en-US" altLang="zh-TW" sz="2800" dirty="0"/>
              <a:t>Congress shall make no law respecting an</a:t>
            </a:r>
          </a:p>
          <a:p>
            <a:pPr eaLnBrk="0" hangingPunct="0"/>
            <a:r>
              <a:rPr lang="en-US" altLang="zh-TW" sz="2800" dirty="0"/>
              <a:t>establishment of religion, or prohibiting the</a:t>
            </a:r>
          </a:p>
          <a:p>
            <a:pPr eaLnBrk="0" hangingPunct="0"/>
            <a:r>
              <a:rPr lang="en-US" altLang="zh-TW" sz="2800" dirty="0"/>
              <a:t>free exercise thereof; or abridging the</a:t>
            </a:r>
          </a:p>
          <a:p>
            <a:pPr eaLnBrk="0" hangingPunct="0"/>
            <a:r>
              <a:rPr lang="en-US" altLang="zh-TW" sz="2800" dirty="0"/>
              <a:t>freedom of speech, or of the press; or the</a:t>
            </a:r>
          </a:p>
          <a:p>
            <a:pPr eaLnBrk="0" hangingPunct="0"/>
            <a:r>
              <a:rPr lang="en-US" altLang="zh-TW" sz="2800" dirty="0"/>
              <a:t>right of the people peaceably to assemble,</a:t>
            </a:r>
          </a:p>
          <a:p>
            <a:pPr eaLnBrk="0" hangingPunct="0"/>
            <a:r>
              <a:rPr lang="en-US" altLang="zh-TW" sz="2800" dirty="0"/>
              <a:t>and to petition the government for a</a:t>
            </a:r>
          </a:p>
          <a:p>
            <a:pPr eaLnBrk="0" hangingPunct="0"/>
            <a:r>
              <a:rPr lang="en-US" altLang="zh-TW" sz="2800" dirty="0"/>
              <a:t>redress of grievances.</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p:txBody>
          <a:bodyPr/>
          <a:lstStyle/>
          <a:p>
            <a:r>
              <a:rPr lang="en-US" altLang="zh-TW"/>
              <a:t>1-</a:t>
            </a:r>
            <a:fld id="{A67D428B-FA2D-4B8D-BEF0-470EFDB3437B}" type="slidenum">
              <a:rPr lang="en-US" altLang="zh-TW"/>
              <a:pPr/>
              <a:t>31</a:t>
            </a:fld>
            <a:endParaRPr lang="en-US" altLang="zh-TW"/>
          </a:p>
        </p:txBody>
      </p:sp>
      <p:sp>
        <p:nvSpPr>
          <p:cNvPr id="33795" name="Rectangle 2"/>
          <p:cNvSpPr>
            <a:spLocks noGrp="1" noChangeArrowheads="1"/>
          </p:cNvSpPr>
          <p:nvPr>
            <p:ph type="title"/>
          </p:nvPr>
        </p:nvSpPr>
        <p:spPr>
          <a:xfrm>
            <a:off x="762000" y="152400"/>
            <a:ext cx="7772400" cy="1752600"/>
          </a:xfrm>
        </p:spPr>
        <p:txBody>
          <a:bodyPr/>
          <a:lstStyle/>
          <a:p>
            <a:pPr eaLnBrk="1" hangingPunct="1"/>
            <a:r>
              <a:rPr lang="en-US" altLang="zh-TW" smtClean="0"/>
              <a:t>Freedom of Expression</a:t>
            </a:r>
            <a:br>
              <a:rPr lang="en-US" altLang="zh-TW" smtClean="0"/>
            </a:br>
            <a:r>
              <a:rPr lang="en-US" altLang="zh-TW" smtClean="0"/>
              <a:t>Not an Absolute Right</a:t>
            </a:r>
          </a:p>
        </p:txBody>
      </p:sp>
      <p:sp>
        <p:nvSpPr>
          <p:cNvPr id="33796" name="Rectangle 3"/>
          <p:cNvSpPr>
            <a:spLocks noGrp="1" noChangeArrowheads="1"/>
          </p:cNvSpPr>
          <p:nvPr>
            <p:ph type="body" idx="1"/>
          </p:nvPr>
        </p:nvSpPr>
        <p:spPr>
          <a:xfrm>
            <a:off x="457200" y="2057400"/>
            <a:ext cx="8305800" cy="3810000"/>
          </a:xfrm>
        </p:spPr>
        <p:txBody>
          <a:bodyPr/>
          <a:lstStyle/>
          <a:p>
            <a:pPr eaLnBrk="1" hangingPunct="1"/>
            <a:r>
              <a:rPr lang="en-US" altLang="zh-TW" dirty="0" smtClean="0"/>
              <a:t>1</a:t>
            </a:r>
            <a:r>
              <a:rPr lang="en-US" altLang="zh-TW" baseline="30000" dirty="0" smtClean="0"/>
              <a:t>st</a:t>
            </a:r>
            <a:r>
              <a:rPr lang="en-US" altLang="zh-TW" dirty="0" smtClean="0"/>
              <a:t> Amendment covers political and nonpolitical speech</a:t>
            </a:r>
          </a:p>
          <a:p>
            <a:pPr eaLnBrk="1" hangingPunct="1"/>
            <a:r>
              <a:rPr lang="en-US" altLang="zh-TW" dirty="0" smtClean="0"/>
              <a:t>Right to freedom of expression must be balanced against the public good</a:t>
            </a:r>
          </a:p>
          <a:p>
            <a:pPr eaLnBrk="1" hangingPunct="1"/>
            <a:r>
              <a:rPr lang="en-US" altLang="zh-TW" dirty="0" smtClean="0"/>
              <a:t>Various restrictions on freedom of expression exist (e.g., cigarette ads are prohibited on TV)</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zh-TW" dirty="0" smtClean="0"/>
              <a:t>Jeremy </a:t>
            </a:r>
            <a:r>
              <a:rPr lang="en-US" altLang="zh-TW" dirty="0" err="1" smtClean="0"/>
              <a:t>Jaynes</a:t>
            </a:r>
            <a:r>
              <a:rPr lang="en-US" altLang="zh-TW" dirty="0" smtClean="0"/>
              <a:t> (P. </a:t>
            </a:r>
            <a:r>
              <a:rPr lang="en-US" altLang="zh-TW" smtClean="0"/>
              <a:t>128)</a:t>
            </a:r>
            <a:endParaRPr lang="en-US" altLang="zh-TW" dirty="0" smtClean="0"/>
          </a:p>
        </p:txBody>
      </p:sp>
      <p:sp>
        <p:nvSpPr>
          <p:cNvPr id="29699" name="Slide Number Placeholder 2"/>
          <p:cNvSpPr>
            <a:spLocks noGrp="1"/>
          </p:cNvSpPr>
          <p:nvPr>
            <p:ph type="sldNum" sz="quarter" idx="10"/>
          </p:nvPr>
        </p:nvSpPr>
        <p:spPr/>
        <p:txBody>
          <a:bodyPr/>
          <a:lstStyle/>
          <a:p>
            <a:r>
              <a:rPr lang="en-US" altLang="zh-TW"/>
              <a:t>1-</a:t>
            </a:r>
            <a:fld id="{56EFE73D-5EBE-43D5-A430-181CD2C67A2A}" type="slidenum">
              <a:rPr lang="en-US" altLang="zh-TW"/>
              <a:pPr/>
              <a:t>32</a:t>
            </a:fld>
            <a:endParaRPr lang="en-US" altLang="zh-TW"/>
          </a:p>
        </p:txBody>
      </p:sp>
      <p:sp>
        <p:nvSpPr>
          <p:cNvPr id="34820" name="Rectangle 3"/>
          <p:cNvSpPr>
            <a:spLocks noChangeArrowheads="1"/>
          </p:cNvSpPr>
          <p:nvPr/>
        </p:nvSpPr>
        <p:spPr bwMode="auto">
          <a:xfrm>
            <a:off x="4038600" y="5943600"/>
            <a:ext cx="2462213" cy="228600"/>
          </a:xfrm>
          <a:prstGeom prst="rect">
            <a:avLst/>
          </a:prstGeom>
          <a:noFill/>
          <a:ln w="9525">
            <a:noFill/>
            <a:miter lim="800000"/>
            <a:headEnd/>
            <a:tailEnd/>
          </a:ln>
        </p:spPr>
        <p:txBody>
          <a:bodyPr>
            <a:spAutoFit/>
          </a:bodyPr>
          <a:lstStyle/>
          <a:p>
            <a:r>
              <a:rPr lang="en-US" altLang="zh-TW" sz="900"/>
              <a:t>AP Photo/Loudoun County Sheriff’s office</a:t>
            </a:r>
          </a:p>
        </p:txBody>
      </p:sp>
      <p:pic>
        <p:nvPicPr>
          <p:cNvPr id="34821" name="Picture 6" descr="qui03f05">
            <a:hlinkClick r:id="rId2" tooltip="Jeremy Jaynes"/>
          </p:cNvPr>
          <p:cNvPicPr>
            <a:picLocks noChangeAspect="1" noChangeArrowheads="1"/>
          </p:cNvPicPr>
          <p:nvPr/>
        </p:nvPicPr>
        <p:blipFill>
          <a:blip r:embed="rId3" cstate="print"/>
          <a:stretch>
            <a:fillRect/>
          </a:stretch>
        </p:blipFill>
        <p:spPr bwMode="auto">
          <a:xfrm>
            <a:off x="2286000" y="1146799"/>
            <a:ext cx="4214813" cy="47168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p:txBody>
          <a:bodyPr/>
          <a:lstStyle/>
          <a:p>
            <a:r>
              <a:rPr lang="en-US" altLang="zh-TW"/>
              <a:t>1-</a:t>
            </a:r>
            <a:fld id="{B5F341DA-263C-4DF1-A854-AC0E6093E098}" type="slidenum">
              <a:rPr lang="en-US" altLang="zh-TW"/>
              <a:pPr/>
              <a:t>33</a:t>
            </a:fld>
            <a:endParaRPr lang="en-US" altLang="zh-TW"/>
          </a:p>
        </p:txBody>
      </p:sp>
      <p:sp>
        <p:nvSpPr>
          <p:cNvPr id="35843" name="Rectangle 2"/>
          <p:cNvSpPr>
            <a:spLocks noGrp="1" noChangeArrowheads="1"/>
          </p:cNvSpPr>
          <p:nvPr>
            <p:ph type="title"/>
          </p:nvPr>
        </p:nvSpPr>
        <p:spPr/>
        <p:txBody>
          <a:bodyPr/>
          <a:lstStyle/>
          <a:p>
            <a:pPr eaLnBrk="1" hangingPunct="1"/>
            <a:r>
              <a:rPr lang="en-US" altLang="zh-TW" i="1" smtClean="0"/>
              <a:t>FCC v. Pacifica Foundation et al.</a:t>
            </a:r>
          </a:p>
        </p:txBody>
      </p:sp>
      <p:sp>
        <p:nvSpPr>
          <p:cNvPr id="35844" name="Rectangle 3"/>
          <p:cNvSpPr>
            <a:spLocks noGrp="1" noChangeArrowheads="1"/>
          </p:cNvSpPr>
          <p:nvPr>
            <p:ph type="body" idx="1"/>
          </p:nvPr>
        </p:nvSpPr>
        <p:spPr/>
        <p:txBody>
          <a:bodyPr/>
          <a:lstStyle/>
          <a:p>
            <a:pPr eaLnBrk="1" hangingPunct="1">
              <a:lnSpc>
                <a:spcPct val="90000"/>
              </a:lnSpc>
            </a:pPr>
            <a:r>
              <a:rPr lang="en-US" altLang="zh-TW" sz="2800" smtClean="0"/>
              <a:t>George Carlin records “Filthy Words”</a:t>
            </a:r>
          </a:p>
          <a:p>
            <a:pPr eaLnBrk="1" hangingPunct="1">
              <a:lnSpc>
                <a:spcPct val="90000"/>
              </a:lnSpc>
            </a:pPr>
            <a:r>
              <a:rPr lang="en-US" altLang="zh-TW" sz="2800" smtClean="0"/>
              <a:t>WBAI in New York airs “Filthy Words” (1973)</a:t>
            </a:r>
          </a:p>
          <a:p>
            <a:pPr eaLnBrk="1" hangingPunct="1">
              <a:lnSpc>
                <a:spcPct val="90000"/>
              </a:lnSpc>
            </a:pPr>
            <a:r>
              <a:rPr lang="en-US" altLang="zh-TW" sz="2800" smtClean="0"/>
              <a:t>FCC issues declaratory order to Pacifica</a:t>
            </a:r>
          </a:p>
          <a:p>
            <a:pPr eaLnBrk="1" hangingPunct="1">
              <a:lnSpc>
                <a:spcPct val="90000"/>
              </a:lnSpc>
            </a:pPr>
            <a:r>
              <a:rPr lang="en-US" altLang="zh-TW" sz="2800" smtClean="0"/>
              <a:t>Pacifica sues</a:t>
            </a:r>
          </a:p>
          <a:p>
            <a:pPr eaLnBrk="1" hangingPunct="1">
              <a:lnSpc>
                <a:spcPct val="90000"/>
              </a:lnSpc>
            </a:pPr>
            <a:r>
              <a:rPr lang="en-US" altLang="zh-TW" sz="2800" smtClean="0"/>
              <a:t>U.S. Supreme Court ruled FCC did not violate 1</a:t>
            </a:r>
            <a:r>
              <a:rPr lang="en-US" altLang="zh-TW" sz="2800" baseline="30000" smtClean="0"/>
              <a:t>st</a:t>
            </a:r>
            <a:r>
              <a:rPr lang="en-US" altLang="zh-TW" sz="2800" smtClean="0"/>
              <a:t> Amendment (5-4 decision)</a:t>
            </a:r>
          </a:p>
          <a:p>
            <a:pPr lvl="1" eaLnBrk="1" hangingPunct="1">
              <a:lnSpc>
                <a:spcPct val="90000"/>
              </a:lnSpc>
            </a:pPr>
            <a:r>
              <a:rPr lang="en-US" altLang="zh-TW" sz="2400" smtClean="0"/>
              <a:t>Broadcast media “uniquely pervasive”</a:t>
            </a:r>
          </a:p>
          <a:p>
            <a:pPr lvl="1" eaLnBrk="1" hangingPunct="1">
              <a:lnSpc>
                <a:spcPct val="90000"/>
              </a:lnSpc>
            </a:pPr>
            <a:r>
              <a:rPr lang="en-US" altLang="zh-TW" sz="2400" smtClean="0"/>
              <a:t>Broadcasting uniquely accessible to children</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zh-TW" dirty="0" smtClean="0"/>
              <a:t>Case Study: Kate’s Blog</a:t>
            </a:r>
            <a:r>
              <a:rPr lang="en-US" altLang="zh-TW" sz="3200" dirty="0" smtClean="0"/>
              <a:t> (PP. 129-130)</a:t>
            </a:r>
          </a:p>
        </p:txBody>
      </p:sp>
      <p:sp>
        <p:nvSpPr>
          <p:cNvPr id="36867" name="Content Placeholder 2"/>
          <p:cNvSpPr>
            <a:spLocks noGrp="1"/>
          </p:cNvSpPr>
          <p:nvPr>
            <p:ph idx="1"/>
          </p:nvPr>
        </p:nvSpPr>
        <p:spPr/>
        <p:txBody>
          <a:bodyPr/>
          <a:lstStyle/>
          <a:p>
            <a:r>
              <a:rPr lang="en-US" altLang="zh-TW" sz="2400" smtClean="0"/>
              <a:t>Kate: Maintains a popular “life on campus” blog</a:t>
            </a:r>
          </a:p>
          <a:p>
            <a:r>
              <a:rPr lang="en-US" altLang="zh-TW" sz="2400" smtClean="0"/>
              <a:t>Jerry: Another student; active in Whig Party</a:t>
            </a:r>
          </a:p>
          <a:p>
            <a:r>
              <a:rPr lang="en-US" altLang="zh-TW" sz="2400" smtClean="0"/>
              <a:t>At private birthday party, someone gives Jerry a Tory Party T-shirt as a gag, and Jerry puts it on</a:t>
            </a:r>
          </a:p>
          <a:p>
            <a:r>
              <a:rPr lang="en-US" altLang="zh-TW" sz="2400" smtClean="0"/>
              <a:t>Kate uses cell phone to take picture of Jerry when he isn’t looking, posts it on her blog</a:t>
            </a:r>
          </a:p>
          <a:p>
            <a:r>
              <a:rPr lang="en-US" altLang="zh-TW" sz="2400" smtClean="0"/>
              <a:t>Story read by many people on and off campus</a:t>
            </a:r>
          </a:p>
          <a:p>
            <a:r>
              <a:rPr lang="en-US" altLang="zh-TW" sz="2400" smtClean="0"/>
              <a:t>Jerry confronts Kate and demands she remove photo; she complies, and they remain friends</a:t>
            </a:r>
          </a:p>
          <a:p>
            <a:r>
              <a:rPr lang="en-US" altLang="zh-TW" sz="2400" smtClean="0"/>
              <a:t>Kate’s blog and Jerry both become more popular</a:t>
            </a:r>
          </a:p>
        </p:txBody>
      </p:sp>
      <p:sp>
        <p:nvSpPr>
          <p:cNvPr id="4" name="Slide Number Placeholder 3"/>
          <p:cNvSpPr>
            <a:spLocks noGrp="1"/>
          </p:cNvSpPr>
          <p:nvPr>
            <p:ph type="sldNum" sz="quarter" idx="10"/>
          </p:nvPr>
        </p:nvSpPr>
        <p:spPr/>
        <p:txBody>
          <a:bodyPr/>
          <a:lstStyle/>
          <a:p>
            <a:r>
              <a:rPr lang="en-US" altLang="zh-TW"/>
              <a:t>1-</a:t>
            </a:r>
            <a:fld id="{9D079C53-BB38-430F-BB44-382A812DFE32}" type="slidenum">
              <a:rPr lang="en-US" altLang="zh-TW"/>
              <a:pPr/>
              <a:t>34</a:t>
            </a:fld>
            <a:endParaRPr lang="en-US" altLang="zh-TW"/>
          </a:p>
        </p:txBody>
      </p:sp>
      <p:sp>
        <p:nvSpPr>
          <p:cNvPr id="6" name="TextBox 5"/>
          <p:cNvSpPr txBox="1"/>
          <p:nvPr/>
        </p:nvSpPr>
        <p:spPr>
          <a:xfrm>
            <a:off x="190500" y="-6477000"/>
            <a:ext cx="8763000" cy="6400800"/>
          </a:xfrm>
          <a:prstGeom prst="rect">
            <a:avLst/>
          </a:prstGeom>
          <a:solidFill>
            <a:srgbClr val="C6E6E8"/>
          </a:solidFill>
        </p:spPr>
        <p:txBody>
          <a:bodyPr wrap="square" rtlCol="0">
            <a:noAutofit/>
          </a:bodyPr>
          <a:lstStyle/>
          <a:p>
            <a:pPr algn="just">
              <a:lnSpc>
                <a:spcPts val="3100"/>
              </a:lnSpc>
              <a:spcBef>
                <a:spcPts val="600"/>
              </a:spcBef>
            </a:pPr>
            <a:r>
              <a:rPr lang="en-US" altLang="zh-TW" sz="2800" dirty="0" smtClean="0">
                <a:latin typeface="Times New Roman" pitchFamily="18" charset="0"/>
                <a:cs typeface="Times New Roman" pitchFamily="18" charset="0"/>
              </a:rPr>
              <a:t>Kate is a journalism major who maintains a popular “life on campus” blog. Kate attends a private party for her friend Jerry, a college student active in the Whig Party. Someone gives Jerry a Tory Party T-shirt as a gag, and he pus it on. Kate uses her cell phone to take picture of Jerry when he isn’t looking. She posts the photo on her blog without asking him permission. In the blog she identifies Jerry and explains the context in which the photo was taken.</a:t>
            </a:r>
          </a:p>
          <a:p>
            <a:pPr indent="360000" algn="just">
              <a:lnSpc>
                <a:spcPts val="3100"/>
              </a:lnSpc>
              <a:spcBef>
                <a:spcPts val="1200"/>
              </a:spcBef>
            </a:pPr>
            <a:r>
              <a:rPr lang="en-US" altLang="zh-TW" sz="2800" dirty="0" smtClean="0">
                <a:latin typeface="Times New Roman" pitchFamily="18" charset="0"/>
                <a:cs typeface="Times New Roman" pitchFamily="18" charset="0"/>
              </a:rPr>
              <a:t>The story is read by many people on and off campus. The next day, Jerry confronts Kate, and demands that she remove the photo from her web site. Kate complies with Jerry’s request, and the two of them remain friends. As a result of the incident, Jerry becomes more popular on campus, and the number of people who read Kate’s blog increases.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2.22222E-6 L 0 0.98889 " pathEditMode="relative" rAng="0" ptsTypes="AA">
                                      <p:cBhvr>
                                        <p:cTn id="6" dur="2000" fill="hold"/>
                                        <p:tgtEl>
                                          <p:spTgt spid="6"/>
                                        </p:tgtEl>
                                        <p:attrNameLst>
                                          <p:attrName>ppt_x</p:attrName>
                                          <p:attrName>ppt_y</p:attrName>
                                        </p:attrNameLst>
                                      </p:cBhvr>
                                      <p:rCtr x="0" y="494"/>
                                    </p:animMotion>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zh-TW" smtClean="0"/>
              <a:t>Kantian Analysis</a:t>
            </a:r>
          </a:p>
        </p:txBody>
      </p:sp>
      <p:sp>
        <p:nvSpPr>
          <p:cNvPr id="37891" name="Content Placeholder 2"/>
          <p:cNvSpPr>
            <a:spLocks noGrp="1"/>
          </p:cNvSpPr>
          <p:nvPr>
            <p:ph idx="1"/>
          </p:nvPr>
        </p:nvSpPr>
        <p:spPr/>
        <p:txBody>
          <a:bodyPr/>
          <a:lstStyle/>
          <a:p>
            <a:r>
              <a:rPr lang="en-US" altLang="zh-TW" dirty="0" smtClean="0"/>
              <a:t>Kate uploaded Jerry’s photo to her blog without asking his permission</a:t>
            </a:r>
          </a:p>
          <a:p>
            <a:r>
              <a:rPr lang="en-US" altLang="zh-TW" dirty="0" smtClean="0"/>
              <a:t>She treated him as a means to her end of increasing the readership of her Web site</a:t>
            </a:r>
          </a:p>
          <a:p>
            <a:r>
              <a:rPr lang="en-US" altLang="zh-TW" dirty="0" smtClean="0"/>
              <a:t>Her action was wrong</a:t>
            </a:r>
          </a:p>
        </p:txBody>
      </p:sp>
      <p:sp>
        <p:nvSpPr>
          <p:cNvPr id="4" name="Slide Number Placeholder 3"/>
          <p:cNvSpPr>
            <a:spLocks noGrp="1"/>
          </p:cNvSpPr>
          <p:nvPr>
            <p:ph type="sldNum" sz="quarter" idx="10"/>
          </p:nvPr>
        </p:nvSpPr>
        <p:spPr/>
        <p:txBody>
          <a:bodyPr/>
          <a:lstStyle/>
          <a:p>
            <a:r>
              <a:rPr lang="en-US" altLang="zh-TW"/>
              <a:t>1-</a:t>
            </a:r>
            <a:fld id="{933B83A8-AC51-4B5D-8BF0-DBD306882A40}" type="slidenum">
              <a:rPr lang="en-US" altLang="zh-TW"/>
              <a:pPr/>
              <a:t>35</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zh-TW" smtClean="0"/>
              <a:t>Social Contract Theory Analysis</a:t>
            </a:r>
          </a:p>
        </p:txBody>
      </p:sp>
      <p:sp>
        <p:nvSpPr>
          <p:cNvPr id="38915" name="Content Placeholder 2"/>
          <p:cNvSpPr>
            <a:spLocks noGrp="1"/>
          </p:cNvSpPr>
          <p:nvPr>
            <p:ph idx="1"/>
          </p:nvPr>
        </p:nvSpPr>
        <p:spPr/>
        <p:txBody>
          <a:bodyPr/>
          <a:lstStyle/>
          <a:p>
            <a:r>
              <a:rPr lang="en-US" altLang="zh-TW" dirty="0" smtClean="0"/>
              <a:t>Birthday party held in apartment of one of Jerry’s friends</a:t>
            </a:r>
          </a:p>
          <a:p>
            <a:r>
              <a:rPr lang="en-US" altLang="zh-TW" dirty="0" smtClean="0"/>
              <a:t>Jerry had a reasonable expectation of privacy</a:t>
            </a:r>
          </a:p>
          <a:p>
            <a:r>
              <a:rPr lang="en-US" altLang="zh-TW" dirty="0" smtClean="0"/>
              <a:t>Kate violated Jerry’s right to privacy</a:t>
            </a:r>
          </a:p>
          <a:p>
            <a:r>
              <a:rPr lang="en-US" altLang="zh-TW" dirty="0" smtClean="0"/>
              <a:t>Kate’s action was wrong</a:t>
            </a:r>
          </a:p>
        </p:txBody>
      </p:sp>
      <p:sp>
        <p:nvSpPr>
          <p:cNvPr id="4" name="Slide Number Placeholder 3"/>
          <p:cNvSpPr>
            <a:spLocks noGrp="1"/>
          </p:cNvSpPr>
          <p:nvPr>
            <p:ph type="sldNum" sz="quarter" idx="10"/>
          </p:nvPr>
        </p:nvSpPr>
        <p:spPr/>
        <p:txBody>
          <a:bodyPr/>
          <a:lstStyle/>
          <a:p>
            <a:r>
              <a:rPr lang="en-US" altLang="zh-TW"/>
              <a:t>1-</a:t>
            </a:r>
            <a:fld id="{74D061D9-850B-482C-9ABB-F2BE0016D260}" type="slidenum">
              <a:rPr lang="en-US" altLang="zh-TW"/>
              <a:pPr/>
              <a:t>36</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zh-TW" smtClean="0"/>
              <a:t>Act Utilitarian Analysis</a:t>
            </a:r>
          </a:p>
        </p:txBody>
      </p:sp>
      <p:sp>
        <p:nvSpPr>
          <p:cNvPr id="39939" name="Content Placeholder 2"/>
          <p:cNvSpPr>
            <a:spLocks noGrp="1"/>
          </p:cNvSpPr>
          <p:nvPr>
            <p:ph idx="1"/>
          </p:nvPr>
        </p:nvSpPr>
        <p:spPr/>
        <p:txBody>
          <a:bodyPr/>
          <a:lstStyle/>
          <a:p>
            <a:r>
              <a:rPr lang="en-US" altLang="zh-TW" sz="2800" dirty="0" smtClean="0"/>
              <a:t>Benefits</a:t>
            </a:r>
          </a:p>
          <a:p>
            <a:pPr lvl="1"/>
            <a:r>
              <a:rPr lang="en-US" altLang="zh-TW" sz="2400" dirty="0" smtClean="0"/>
              <a:t>Popularity of Kate’s blog increased (definitely)</a:t>
            </a:r>
          </a:p>
          <a:p>
            <a:pPr lvl="1"/>
            <a:r>
              <a:rPr lang="en-US" altLang="zh-TW" sz="2400" dirty="0" smtClean="0"/>
              <a:t>Jerry become more popular on campus (definitely)</a:t>
            </a:r>
          </a:p>
          <a:p>
            <a:r>
              <a:rPr lang="en-US" altLang="zh-TW" sz="2800" dirty="0" smtClean="0"/>
              <a:t>Harms</a:t>
            </a:r>
          </a:p>
          <a:p>
            <a:pPr lvl="1"/>
            <a:r>
              <a:rPr lang="en-US" altLang="zh-TW" sz="2400" dirty="0" smtClean="0"/>
              <a:t>Jerry’s anger at Kate (only temporary)</a:t>
            </a:r>
          </a:p>
          <a:p>
            <a:pPr lvl="1"/>
            <a:r>
              <a:rPr lang="en-US" altLang="zh-TW" sz="2400" dirty="0" smtClean="0"/>
              <a:t>Photo could discredit Jerry at some point in future (unlikely)</a:t>
            </a:r>
          </a:p>
          <a:p>
            <a:r>
              <a:rPr lang="en-US" altLang="zh-TW" sz="2800" dirty="0" smtClean="0"/>
              <a:t>Kate did nothing wrong by posting Jerry’s photo</a:t>
            </a:r>
          </a:p>
        </p:txBody>
      </p:sp>
      <p:sp>
        <p:nvSpPr>
          <p:cNvPr id="4" name="Slide Number Placeholder 3"/>
          <p:cNvSpPr>
            <a:spLocks noGrp="1"/>
          </p:cNvSpPr>
          <p:nvPr>
            <p:ph type="sldNum" sz="quarter" idx="10"/>
          </p:nvPr>
        </p:nvSpPr>
        <p:spPr/>
        <p:txBody>
          <a:bodyPr/>
          <a:lstStyle/>
          <a:p>
            <a:r>
              <a:rPr lang="en-US" altLang="zh-TW"/>
              <a:t>1-</a:t>
            </a:r>
            <a:fld id="{0CAF22F5-546E-4C2B-8E27-7C4CAF527F8F}" type="slidenum">
              <a:rPr lang="en-US" altLang="zh-TW"/>
              <a:pPr/>
              <a:t>37</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zh-TW" smtClean="0"/>
              <a:t>Rule Utilitarian Analysis</a:t>
            </a:r>
          </a:p>
        </p:txBody>
      </p:sp>
      <p:sp>
        <p:nvSpPr>
          <p:cNvPr id="40963" name="Content Placeholder 2"/>
          <p:cNvSpPr>
            <a:spLocks noGrp="1"/>
          </p:cNvSpPr>
          <p:nvPr>
            <p:ph idx="1"/>
          </p:nvPr>
        </p:nvSpPr>
        <p:spPr>
          <a:xfrm>
            <a:off x="457200" y="1600200"/>
            <a:ext cx="8305800" cy="4343400"/>
          </a:xfrm>
        </p:spPr>
        <p:txBody>
          <a:bodyPr/>
          <a:lstStyle/>
          <a:p>
            <a:r>
              <a:rPr lang="en-US" altLang="zh-TW" sz="2400" dirty="0" smtClean="0"/>
              <a:t>What if everyone were constantly taking photos of people they encountered and posting them?</a:t>
            </a:r>
          </a:p>
          <a:p>
            <a:r>
              <a:rPr lang="en-US" altLang="zh-TW" sz="2400" dirty="0" smtClean="0"/>
              <a:t>Positive consequences</a:t>
            </a:r>
          </a:p>
          <a:p>
            <a:pPr lvl="1"/>
            <a:r>
              <a:rPr lang="en-US" altLang="zh-TW" sz="2000" dirty="0" smtClean="0"/>
              <a:t>People would have more opportunities to keep up with what their friends are doing</a:t>
            </a:r>
          </a:p>
          <a:p>
            <a:pPr lvl="1"/>
            <a:r>
              <a:rPr lang="en-US" altLang="zh-TW" sz="2000" dirty="0" smtClean="0"/>
              <a:t>People might be more reluctant to engage in illegal activities</a:t>
            </a:r>
          </a:p>
          <a:p>
            <a:r>
              <a:rPr lang="en-US" altLang="zh-TW" sz="2400" dirty="0" smtClean="0"/>
              <a:t>Negative consequences</a:t>
            </a:r>
          </a:p>
          <a:p>
            <a:pPr lvl="1"/>
            <a:r>
              <a:rPr lang="en-US" altLang="zh-TW" sz="2000" dirty="0" smtClean="0"/>
              <a:t>People would become more self-conscious</a:t>
            </a:r>
          </a:p>
          <a:p>
            <a:pPr lvl="1"/>
            <a:r>
              <a:rPr lang="en-US" altLang="zh-TW" sz="2000" dirty="0" smtClean="0"/>
              <a:t>Some relationships would be harmed</a:t>
            </a:r>
          </a:p>
          <a:p>
            <a:r>
              <a:rPr lang="en-US" altLang="zh-TW" sz="2400" dirty="0" smtClean="0"/>
              <a:t>Negative consequences more weighty than positive consequences, so Kate’s action was bad</a:t>
            </a:r>
          </a:p>
        </p:txBody>
      </p:sp>
      <p:sp>
        <p:nvSpPr>
          <p:cNvPr id="4" name="Slide Number Placeholder 3"/>
          <p:cNvSpPr>
            <a:spLocks noGrp="1"/>
          </p:cNvSpPr>
          <p:nvPr>
            <p:ph type="sldNum" sz="quarter" idx="10"/>
          </p:nvPr>
        </p:nvSpPr>
        <p:spPr/>
        <p:txBody>
          <a:bodyPr/>
          <a:lstStyle/>
          <a:p>
            <a:r>
              <a:rPr lang="en-US" altLang="zh-TW"/>
              <a:t>1-</a:t>
            </a:r>
            <a:fld id="{5CCBE07C-B733-4BD7-AAE2-F2159E36A5F0}" type="slidenum">
              <a:rPr lang="en-US" altLang="zh-TW"/>
              <a:pPr/>
              <a:t>38</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zh-TW" smtClean="0"/>
              <a:t>Summary</a:t>
            </a:r>
          </a:p>
        </p:txBody>
      </p:sp>
      <p:sp>
        <p:nvSpPr>
          <p:cNvPr id="41987" name="Content Placeholder 2"/>
          <p:cNvSpPr>
            <a:spLocks noGrp="1"/>
          </p:cNvSpPr>
          <p:nvPr>
            <p:ph idx="1"/>
          </p:nvPr>
        </p:nvSpPr>
        <p:spPr/>
        <p:txBody>
          <a:bodyPr/>
          <a:lstStyle/>
          <a:p>
            <a:r>
              <a:rPr lang="en-US" altLang="zh-TW" sz="2800" smtClean="0"/>
              <a:t>Three out of four analyses: Wrong for Kate to post the photo without asking Jerry’s permission</a:t>
            </a:r>
          </a:p>
          <a:p>
            <a:r>
              <a:rPr lang="en-US" altLang="zh-TW" sz="2800" smtClean="0"/>
              <a:t>Kate figured it would be better to beg for forgiveness than ask for permission, but she cut Jerry out of a decision that affected both of them, and that’s no way to treat a friend</a:t>
            </a:r>
          </a:p>
          <a:p>
            <a:r>
              <a:rPr lang="en-US" altLang="zh-TW" sz="2800" smtClean="0"/>
              <a:t>Kate should have tried to get Jerry’s consent</a:t>
            </a:r>
          </a:p>
        </p:txBody>
      </p:sp>
      <p:sp>
        <p:nvSpPr>
          <p:cNvPr id="4" name="Slide Number Placeholder 3"/>
          <p:cNvSpPr>
            <a:spLocks noGrp="1"/>
          </p:cNvSpPr>
          <p:nvPr>
            <p:ph type="sldNum" sz="quarter" idx="10"/>
          </p:nvPr>
        </p:nvSpPr>
        <p:spPr/>
        <p:txBody>
          <a:bodyPr/>
          <a:lstStyle/>
          <a:p>
            <a:r>
              <a:rPr lang="en-US" altLang="zh-TW"/>
              <a:t>1-</a:t>
            </a:r>
            <a:fld id="{157218AC-0C00-4FBC-A909-D7315D599782}" type="slidenum">
              <a:rPr lang="en-US" altLang="zh-TW"/>
              <a:pPr/>
              <a:t>39</a:t>
            </a:fld>
            <a:endParaRPr lang="en-US" altLang="zh-TW"/>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p:txBody>
          <a:bodyPr/>
          <a:lstStyle/>
          <a:p>
            <a:r>
              <a:rPr lang="en-US" altLang="zh-TW"/>
              <a:t>1-</a:t>
            </a:r>
            <a:fld id="{C56DCA0A-F189-49FB-9EB7-A0E6FB269495}" type="slidenum">
              <a:rPr lang="en-US" altLang="zh-TW"/>
              <a:pPr/>
              <a:t>4</a:t>
            </a:fld>
            <a:endParaRPr lang="en-US" altLang="zh-TW"/>
          </a:p>
        </p:txBody>
      </p:sp>
      <p:sp>
        <p:nvSpPr>
          <p:cNvPr id="6147" name="Rectangle 2"/>
          <p:cNvSpPr>
            <a:spLocks noGrp="1" noChangeArrowheads="1"/>
          </p:cNvSpPr>
          <p:nvPr>
            <p:ph type="title"/>
          </p:nvPr>
        </p:nvSpPr>
        <p:spPr/>
        <p:txBody>
          <a:bodyPr/>
          <a:lstStyle/>
          <a:p>
            <a:pPr eaLnBrk="1" hangingPunct="1"/>
            <a:r>
              <a:rPr lang="en-US" altLang="zh-TW" smtClean="0"/>
              <a:t>How Email Works</a:t>
            </a:r>
          </a:p>
        </p:txBody>
      </p:sp>
      <p:sp>
        <p:nvSpPr>
          <p:cNvPr id="6148" name="Rectangle 3"/>
          <p:cNvSpPr>
            <a:spLocks noGrp="1" noChangeArrowheads="1"/>
          </p:cNvSpPr>
          <p:nvPr>
            <p:ph type="body" idx="1"/>
          </p:nvPr>
        </p:nvSpPr>
        <p:spPr/>
        <p:txBody>
          <a:bodyPr/>
          <a:lstStyle/>
          <a:p>
            <a:pPr eaLnBrk="1" hangingPunct="1"/>
            <a:r>
              <a:rPr lang="en-US" altLang="zh-TW" smtClean="0"/>
              <a:t>Email: Messages embedded in files transferred between computers</a:t>
            </a:r>
          </a:p>
          <a:p>
            <a:pPr eaLnBrk="1" hangingPunct="1"/>
            <a:r>
              <a:rPr lang="en-US" altLang="zh-TW" smtClean="0"/>
              <a:t>Email address: Uniquely identifies cyberspace mailbox</a:t>
            </a:r>
          </a:p>
          <a:p>
            <a:pPr eaLnBrk="1" hangingPunct="1"/>
            <a:r>
              <a:rPr lang="en-US" altLang="zh-TW" smtClean="0"/>
              <a:t>Messages broken into packets</a:t>
            </a:r>
          </a:p>
          <a:p>
            <a:pPr eaLnBrk="1" hangingPunct="1"/>
            <a:r>
              <a:rPr lang="en-US" altLang="zh-TW" smtClean="0"/>
              <a:t>Routers transfer packets from sender’s mail server to receiver’s mail server</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76200"/>
            <a:ext cx="8305800" cy="6096000"/>
          </a:xfrm>
        </p:spPr>
        <p:txBody>
          <a:bodyPr/>
          <a:lstStyle/>
          <a:p>
            <a:pPr marL="792000" indent="-792000" eaLnBrk="1" hangingPunct="1"/>
            <a:r>
              <a:rPr lang="en-US" altLang="zh-TW" dirty="0" smtClean="0"/>
              <a:t>3.6	Children </a:t>
            </a:r>
            <a:r>
              <a:rPr lang="en-US" altLang="zh-TW" dirty="0" smtClean="0"/>
              <a:t>and Inappropriate </a:t>
            </a:r>
            <a:r>
              <a:rPr lang="en-US" altLang="zh-TW" dirty="0" smtClean="0"/>
              <a:t>Content</a:t>
            </a:r>
            <a:endParaRPr lang="en-US" altLang="zh-TW" dirty="0" smtClean="0"/>
          </a:p>
        </p:txBody>
      </p:sp>
      <p:sp>
        <p:nvSpPr>
          <p:cNvPr id="31747" name="Slide Number Placeholder 2"/>
          <p:cNvSpPr>
            <a:spLocks noGrp="1"/>
          </p:cNvSpPr>
          <p:nvPr>
            <p:ph type="sldNum" sz="quarter" idx="10"/>
          </p:nvPr>
        </p:nvSpPr>
        <p:spPr/>
        <p:txBody>
          <a:bodyPr/>
          <a:lstStyle/>
          <a:p>
            <a:r>
              <a:rPr lang="en-US" altLang="zh-TW"/>
              <a:t>1-</a:t>
            </a:r>
            <a:fld id="{0DEF8A05-0E85-4852-9F88-86C3912D325E}" type="slidenum">
              <a:rPr lang="en-US" altLang="zh-TW"/>
              <a:pPr/>
              <a:t>40</a:t>
            </a:fld>
            <a:endParaRPr lang="en-US" altLang="zh-TW"/>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p:txBody>
          <a:bodyPr/>
          <a:lstStyle/>
          <a:p>
            <a:r>
              <a:rPr lang="en-US" altLang="zh-TW"/>
              <a:t>1-</a:t>
            </a:r>
            <a:fld id="{AE924240-7133-4260-9C56-0BE05F33B894}" type="slidenum">
              <a:rPr lang="en-US" altLang="zh-TW"/>
              <a:pPr/>
              <a:t>41</a:t>
            </a:fld>
            <a:endParaRPr lang="en-US" altLang="zh-TW"/>
          </a:p>
        </p:txBody>
      </p:sp>
      <p:sp>
        <p:nvSpPr>
          <p:cNvPr id="44035" name="Rectangle 2"/>
          <p:cNvSpPr>
            <a:spLocks noGrp="1" noChangeArrowheads="1"/>
          </p:cNvSpPr>
          <p:nvPr>
            <p:ph type="title"/>
          </p:nvPr>
        </p:nvSpPr>
        <p:spPr/>
        <p:txBody>
          <a:bodyPr/>
          <a:lstStyle/>
          <a:p>
            <a:pPr eaLnBrk="1" hangingPunct="1"/>
            <a:r>
              <a:rPr lang="en-US" altLang="zh-TW" smtClean="0"/>
              <a:t>Web Filters</a:t>
            </a:r>
          </a:p>
        </p:txBody>
      </p:sp>
      <p:sp>
        <p:nvSpPr>
          <p:cNvPr id="44036" name="Rectangle 3"/>
          <p:cNvSpPr>
            <a:spLocks noGrp="1" noChangeArrowheads="1"/>
          </p:cNvSpPr>
          <p:nvPr>
            <p:ph type="body" idx="1"/>
          </p:nvPr>
        </p:nvSpPr>
        <p:spPr/>
        <p:txBody>
          <a:bodyPr/>
          <a:lstStyle/>
          <a:p>
            <a:pPr eaLnBrk="1" hangingPunct="1">
              <a:lnSpc>
                <a:spcPct val="90000"/>
              </a:lnSpc>
            </a:pPr>
            <a:r>
              <a:rPr lang="en-US" altLang="zh-TW" smtClean="0"/>
              <a:t>Web filter: Software that prevents display of certain Web pages</a:t>
            </a:r>
          </a:p>
          <a:p>
            <a:pPr lvl="1" eaLnBrk="1" hangingPunct="1">
              <a:lnSpc>
                <a:spcPct val="90000"/>
              </a:lnSpc>
            </a:pPr>
            <a:r>
              <a:rPr lang="en-US" altLang="zh-TW" smtClean="0"/>
              <a:t>May be installed on an individual PC</a:t>
            </a:r>
          </a:p>
          <a:p>
            <a:pPr lvl="1" eaLnBrk="1" hangingPunct="1">
              <a:lnSpc>
                <a:spcPct val="90000"/>
              </a:lnSpc>
            </a:pPr>
            <a:r>
              <a:rPr lang="en-US" altLang="zh-TW" smtClean="0"/>
              <a:t>ISP may provide service for customers</a:t>
            </a:r>
          </a:p>
          <a:p>
            <a:pPr eaLnBrk="1" hangingPunct="1">
              <a:lnSpc>
                <a:spcPct val="90000"/>
              </a:lnSpc>
            </a:pPr>
            <a:r>
              <a:rPr lang="en-US" altLang="zh-TW" smtClean="0"/>
              <a:t>Methodologies</a:t>
            </a:r>
          </a:p>
          <a:p>
            <a:pPr lvl="1" eaLnBrk="1" hangingPunct="1">
              <a:lnSpc>
                <a:spcPct val="90000"/>
              </a:lnSpc>
            </a:pPr>
            <a:r>
              <a:rPr lang="en-US" altLang="zh-TW" smtClean="0"/>
              <a:t>Maintain “black list” of objectionable sites</a:t>
            </a:r>
          </a:p>
          <a:p>
            <a:pPr lvl="1" eaLnBrk="1" hangingPunct="1">
              <a:lnSpc>
                <a:spcPct val="90000"/>
              </a:lnSpc>
            </a:pPr>
            <a:r>
              <a:rPr lang="en-US" altLang="zh-TW" smtClean="0"/>
              <a:t>Examine content for objectionable words/phrases</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p:txBody>
          <a:bodyPr/>
          <a:lstStyle/>
          <a:p>
            <a:r>
              <a:rPr lang="en-US" altLang="zh-TW"/>
              <a:t>1-</a:t>
            </a:r>
            <a:fld id="{35240784-6784-44D3-BDBE-4D2A8F09F8CB}" type="slidenum">
              <a:rPr lang="en-US" altLang="zh-TW"/>
              <a:pPr/>
              <a:t>42</a:t>
            </a:fld>
            <a:endParaRPr lang="en-US" altLang="zh-TW"/>
          </a:p>
        </p:txBody>
      </p:sp>
      <p:sp>
        <p:nvSpPr>
          <p:cNvPr id="46083" name="Rectangle 2"/>
          <p:cNvSpPr>
            <a:spLocks noGrp="1" noChangeArrowheads="1"/>
          </p:cNvSpPr>
          <p:nvPr>
            <p:ph type="title"/>
          </p:nvPr>
        </p:nvSpPr>
        <p:spPr/>
        <p:txBody>
          <a:bodyPr/>
          <a:lstStyle/>
          <a:p>
            <a:pPr eaLnBrk="1" hangingPunct="1"/>
            <a:r>
              <a:rPr lang="en-US" altLang="zh-TW" smtClean="0"/>
              <a:t>Child Internet Protection Act</a:t>
            </a:r>
          </a:p>
        </p:txBody>
      </p:sp>
      <p:sp>
        <p:nvSpPr>
          <p:cNvPr id="46084" name="Rectangle 3"/>
          <p:cNvSpPr>
            <a:spLocks noGrp="1" noChangeArrowheads="1"/>
          </p:cNvSpPr>
          <p:nvPr>
            <p:ph type="body" idx="1"/>
          </p:nvPr>
        </p:nvSpPr>
        <p:spPr/>
        <p:txBody>
          <a:bodyPr/>
          <a:lstStyle/>
          <a:p>
            <a:pPr eaLnBrk="1" hangingPunct="1"/>
            <a:r>
              <a:rPr lang="en-US" altLang="zh-TW" smtClean="0"/>
              <a:t>Libraries receiving federal networking funds must filter pages containing obscenity or child pornography</a:t>
            </a:r>
          </a:p>
          <a:p>
            <a:pPr eaLnBrk="1" hangingPunct="1"/>
            <a:r>
              <a:rPr lang="en-US" altLang="zh-TW" smtClean="0"/>
              <a:t>U.S. Supreme Court ruled CIPA did not violate 1</a:t>
            </a:r>
            <a:r>
              <a:rPr lang="en-US" altLang="zh-TW" baseline="30000" smtClean="0"/>
              <a:t>st</a:t>
            </a:r>
            <a:r>
              <a:rPr lang="en-US" altLang="zh-TW" smtClean="0"/>
              <a:t> Amendment guarantees</a:t>
            </a:r>
            <a:br>
              <a:rPr lang="en-US" altLang="zh-TW" smtClean="0"/>
            </a:br>
            <a:r>
              <a:rPr lang="en-US" altLang="zh-TW" smtClean="0"/>
              <a:t>(6-3 decision in June 2003)</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p:txBody>
          <a:bodyPr/>
          <a:lstStyle/>
          <a:p>
            <a:r>
              <a:rPr lang="en-US" altLang="zh-TW"/>
              <a:t>1-</a:t>
            </a:r>
            <a:fld id="{AC1A66A4-3DBB-4175-94CA-7007A552767B}" type="slidenum">
              <a:rPr lang="en-US" altLang="zh-TW"/>
              <a:pPr/>
              <a:t>43</a:t>
            </a:fld>
            <a:endParaRPr lang="en-US" altLang="zh-TW"/>
          </a:p>
        </p:txBody>
      </p:sp>
      <p:sp>
        <p:nvSpPr>
          <p:cNvPr id="47107" name="Rectangle 2"/>
          <p:cNvSpPr>
            <a:spLocks noGrp="1" noChangeArrowheads="1"/>
          </p:cNvSpPr>
          <p:nvPr>
            <p:ph type="title"/>
          </p:nvPr>
        </p:nvSpPr>
        <p:spPr/>
        <p:txBody>
          <a:bodyPr/>
          <a:lstStyle/>
          <a:p>
            <a:pPr eaLnBrk="1" hangingPunct="1"/>
            <a:r>
              <a:rPr lang="en-US" altLang="zh-TW" dirty="0" smtClean="0"/>
              <a:t>Ethical Evaluations of CIPA (PP. 133-134)</a:t>
            </a:r>
          </a:p>
        </p:txBody>
      </p:sp>
      <p:sp>
        <p:nvSpPr>
          <p:cNvPr id="47108" name="Rectangle 3"/>
          <p:cNvSpPr>
            <a:spLocks noGrp="1" noChangeArrowheads="1"/>
          </p:cNvSpPr>
          <p:nvPr>
            <p:ph type="body" idx="1"/>
          </p:nvPr>
        </p:nvSpPr>
        <p:spPr/>
        <p:txBody>
          <a:bodyPr/>
          <a:lstStyle/>
          <a:p>
            <a:pPr eaLnBrk="1" hangingPunct="1"/>
            <a:r>
              <a:rPr lang="en-US" altLang="zh-TW" dirty="0" smtClean="0"/>
              <a:t>Kantian evaluation: CIPA is wrong</a:t>
            </a:r>
          </a:p>
          <a:p>
            <a:pPr eaLnBrk="1" hangingPunct="1"/>
            <a:r>
              <a:rPr lang="en-US" altLang="zh-TW" dirty="0" smtClean="0"/>
              <a:t>Act utilitarian evaluation: depends on how benefits and harms are weighed</a:t>
            </a:r>
          </a:p>
          <a:p>
            <a:pPr eaLnBrk="1" hangingPunct="1"/>
            <a:r>
              <a:rPr lang="en-US" altLang="zh-TW" dirty="0" smtClean="0"/>
              <a:t>Social contract theory: freedom of conscience should be given precedence</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533400" y="0"/>
            <a:ext cx="8305800" cy="1143000"/>
          </a:xfrm>
        </p:spPr>
        <p:txBody>
          <a:bodyPr/>
          <a:lstStyle/>
          <a:p>
            <a:pPr eaLnBrk="1" hangingPunct="1"/>
            <a:r>
              <a:rPr lang="en-US" altLang="zh-TW" smtClean="0"/>
              <a:t>Sexting</a:t>
            </a:r>
          </a:p>
        </p:txBody>
      </p:sp>
      <p:sp>
        <p:nvSpPr>
          <p:cNvPr id="48131" name="Content Placeholder 2"/>
          <p:cNvSpPr>
            <a:spLocks noGrp="1"/>
          </p:cNvSpPr>
          <p:nvPr>
            <p:ph idx="1"/>
          </p:nvPr>
        </p:nvSpPr>
        <p:spPr/>
        <p:txBody>
          <a:bodyPr/>
          <a:lstStyle/>
          <a:p>
            <a:pPr eaLnBrk="1" hangingPunct="1"/>
            <a:r>
              <a:rPr lang="en-US" altLang="zh-TW" sz="2800" dirty="0" smtClean="0"/>
              <a:t>Definition: sexually suggestive text messages or emails with nude or nearly nude photographs</a:t>
            </a:r>
          </a:p>
          <a:p>
            <a:pPr eaLnBrk="1" hangingPunct="1"/>
            <a:r>
              <a:rPr lang="en-US" altLang="zh-TW" sz="2800" dirty="0" smtClean="0"/>
              <a:t>In a 2009 survey, 9% of U.S. teenagers admitted to sending a </a:t>
            </a:r>
            <a:r>
              <a:rPr lang="en-US" altLang="zh-TW" sz="2800" dirty="0" err="1" smtClean="0"/>
              <a:t>sext</a:t>
            </a:r>
            <a:r>
              <a:rPr lang="en-US" altLang="zh-TW" sz="2800" dirty="0" smtClean="0"/>
              <a:t>, 17% admitted to receiving a </a:t>
            </a:r>
            <a:r>
              <a:rPr lang="en-US" altLang="zh-TW" sz="2800" dirty="0" err="1" smtClean="0"/>
              <a:t>sext</a:t>
            </a:r>
            <a:endParaRPr lang="en-US" altLang="zh-TW" sz="2800" dirty="0" smtClean="0"/>
          </a:p>
          <a:p>
            <a:pPr eaLnBrk="1" hangingPunct="1"/>
            <a:r>
              <a:rPr lang="en-US" altLang="zh-TW" sz="2800" dirty="0" smtClean="0"/>
              <a:t>Case of Jesse Logan (P. 135)</a:t>
            </a:r>
          </a:p>
          <a:p>
            <a:pPr eaLnBrk="1" hangingPunct="1"/>
            <a:r>
              <a:rPr lang="en-US" altLang="zh-TW" sz="2800" dirty="0" smtClean="0"/>
              <a:t>Case of Phillip Alpert (P. 135)</a:t>
            </a:r>
          </a:p>
          <a:p>
            <a:pPr eaLnBrk="1" hangingPunct="1"/>
            <a:r>
              <a:rPr lang="en-US" altLang="zh-TW" sz="2800" dirty="0" smtClean="0"/>
              <a:t>Case of Ting-Yi </a:t>
            </a:r>
            <a:r>
              <a:rPr lang="en-US" altLang="zh-TW" sz="2800" dirty="0" err="1" smtClean="0"/>
              <a:t>Oei</a:t>
            </a:r>
            <a:r>
              <a:rPr lang="en-US" altLang="zh-TW" sz="2800" dirty="0" smtClean="0"/>
              <a:t> (PP. 135-136)</a:t>
            </a:r>
          </a:p>
        </p:txBody>
      </p:sp>
      <p:sp>
        <p:nvSpPr>
          <p:cNvPr id="36868" name="Slide Number Placeholder 3"/>
          <p:cNvSpPr>
            <a:spLocks noGrp="1"/>
          </p:cNvSpPr>
          <p:nvPr>
            <p:ph type="sldNum" sz="quarter" idx="10"/>
          </p:nvPr>
        </p:nvSpPr>
        <p:spPr/>
        <p:txBody>
          <a:bodyPr/>
          <a:lstStyle/>
          <a:p>
            <a:r>
              <a:rPr lang="en-US" altLang="zh-TW"/>
              <a:t>1-</a:t>
            </a:r>
            <a:fld id="{F2AE76D1-9A5C-4EEA-A52B-A36FD9FCFB23}" type="slidenum">
              <a:rPr lang="en-US" altLang="zh-TW"/>
              <a:pPr/>
              <a:t>44</a:t>
            </a:fld>
            <a:endParaRPr lang="en-US" altLang="zh-TW"/>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76200"/>
            <a:ext cx="8305800" cy="6172200"/>
          </a:xfrm>
        </p:spPr>
        <p:txBody>
          <a:bodyPr/>
          <a:lstStyle/>
          <a:p>
            <a:pPr eaLnBrk="1" hangingPunct="1"/>
            <a:r>
              <a:rPr lang="en-US" altLang="zh-TW" smtClean="0"/>
              <a:t>3.7 Breaking Trust on the Internet</a:t>
            </a:r>
          </a:p>
        </p:txBody>
      </p:sp>
      <p:sp>
        <p:nvSpPr>
          <p:cNvPr id="37891" name="Slide Number Placeholder 2"/>
          <p:cNvSpPr>
            <a:spLocks noGrp="1"/>
          </p:cNvSpPr>
          <p:nvPr>
            <p:ph type="sldNum" sz="quarter" idx="10"/>
          </p:nvPr>
        </p:nvSpPr>
        <p:spPr/>
        <p:txBody>
          <a:bodyPr/>
          <a:lstStyle/>
          <a:p>
            <a:r>
              <a:rPr lang="en-US" altLang="zh-TW"/>
              <a:t>1-</a:t>
            </a:r>
            <a:fld id="{894C1F98-707D-4F58-ACE1-912C418434F3}" type="slidenum">
              <a:rPr lang="en-US" altLang="zh-TW"/>
              <a:pPr/>
              <a:t>45</a:t>
            </a:fld>
            <a:endParaRPr lang="en-US" altLang="zh-TW"/>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p:txBody>
          <a:bodyPr/>
          <a:lstStyle/>
          <a:p>
            <a:r>
              <a:rPr lang="en-US" altLang="zh-TW"/>
              <a:t>1-</a:t>
            </a:r>
            <a:fld id="{892F3146-8DEE-428B-B5C0-648724F82764}" type="slidenum">
              <a:rPr lang="en-US" altLang="zh-TW"/>
              <a:pPr/>
              <a:t>46</a:t>
            </a:fld>
            <a:endParaRPr lang="en-US" altLang="zh-TW"/>
          </a:p>
        </p:txBody>
      </p:sp>
      <p:sp>
        <p:nvSpPr>
          <p:cNvPr id="50179" name="Rectangle 2"/>
          <p:cNvSpPr>
            <a:spLocks noGrp="1" noChangeArrowheads="1"/>
          </p:cNvSpPr>
          <p:nvPr>
            <p:ph type="title"/>
          </p:nvPr>
        </p:nvSpPr>
        <p:spPr/>
        <p:txBody>
          <a:bodyPr/>
          <a:lstStyle/>
          <a:p>
            <a:pPr eaLnBrk="1" hangingPunct="1"/>
            <a:r>
              <a:rPr lang="en-US" altLang="zh-TW" smtClean="0"/>
              <a:t>Identity Theft (1/2)</a:t>
            </a:r>
          </a:p>
        </p:txBody>
      </p:sp>
      <p:sp>
        <p:nvSpPr>
          <p:cNvPr id="50180" name="Rectangle 3"/>
          <p:cNvSpPr>
            <a:spLocks noGrp="1" noChangeArrowheads="1"/>
          </p:cNvSpPr>
          <p:nvPr>
            <p:ph type="body" idx="1"/>
          </p:nvPr>
        </p:nvSpPr>
        <p:spPr/>
        <p:txBody>
          <a:bodyPr/>
          <a:lstStyle/>
          <a:p>
            <a:pPr eaLnBrk="1" hangingPunct="1"/>
            <a:r>
              <a:rPr lang="en-US" altLang="zh-TW" sz="2400" smtClean="0"/>
              <a:t>Identity theft: When a person uses another person’s electronic identity</a:t>
            </a:r>
          </a:p>
          <a:p>
            <a:pPr eaLnBrk="1" hangingPunct="1"/>
            <a:r>
              <a:rPr lang="en-US" altLang="zh-TW" sz="2400" smtClean="0"/>
              <a:t>Leading form of identity theft is credit card fraud</a:t>
            </a:r>
          </a:p>
          <a:p>
            <a:pPr eaLnBrk="1" hangingPunct="1"/>
            <a:r>
              <a:rPr lang="en-US" altLang="zh-TW" sz="2400" smtClean="0"/>
              <a:t>Financial institutions contribute to problem by making it easy to open new accounts</a:t>
            </a:r>
          </a:p>
          <a:p>
            <a:pPr eaLnBrk="1" hangingPunct="1"/>
            <a:r>
              <a:rPr lang="en-US" altLang="zh-TW" sz="2400" smtClean="0"/>
              <a:t>About 10 million cases of identity theft in U.S. in 2010</a:t>
            </a:r>
          </a:p>
          <a:p>
            <a:pPr eaLnBrk="1" hangingPunct="1"/>
            <a:r>
              <a:rPr lang="en-US" altLang="zh-TW" sz="2400" smtClean="0"/>
              <a:t>Consumer’s liability for credit card losses limited to $50</a:t>
            </a: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p:txBody>
          <a:bodyPr/>
          <a:lstStyle/>
          <a:p>
            <a:r>
              <a:rPr lang="en-US" altLang="zh-TW"/>
              <a:t>1-</a:t>
            </a:r>
            <a:fld id="{AE0B7060-BA63-406A-B0E7-55D5A72B8173}" type="slidenum">
              <a:rPr lang="en-US" altLang="zh-TW"/>
              <a:pPr/>
              <a:t>47</a:t>
            </a:fld>
            <a:endParaRPr lang="en-US" altLang="zh-TW"/>
          </a:p>
        </p:txBody>
      </p:sp>
      <p:sp>
        <p:nvSpPr>
          <p:cNvPr id="51203" name="Rectangle 2"/>
          <p:cNvSpPr>
            <a:spLocks noGrp="1" noChangeArrowheads="1"/>
          </p:cNvSpPr>
          <p:nvPr>
            <p:ph type="title"/>
          </p:nvPr>
        </p:nvSpPr>
        <p:spPr/>
        <p:txBody>
          <a:bodyPr/>
          <a:lstStyle/>
          <a:p>
            <a:pPr eaLnBrk="1" hangingPunct="1"/>
            <a:r>
              <a:rPr lang="en-US" altLang="zh-TW" smtClean="0"/>
              <a:t>Identity Theft (2/2)</a:t>
            </a:r>
          </a:p>
        </p:txBody>
      </p:sp>
      <p:sp>
        <p:nvSpPr>
          <p:cNvPr id="51204" name="Rectangle 3"/>
          <p:cNvSpPr>
            <a:spLocks noGrp="1" noChangeArrowheads="1"/>
          </p:cNvSpPr>
          <p:nvPr>
            <p:ph type="body" idx="1"/>
          </p:nvPr>
        </p:nvSpPr>
        <p:spPr/>
        <p:txBody>
          <a:bodyPr/>
          <a:lstStyle/>
          <a:p>
            <a:pPr eaLnBrk="1" hangingPunct="1"/>
            <a:r>
              <a:rPr lang="en-US" altLang="zh-TW" sz="2400" smtClean="0"/>
              <a:t>Nearly half of cases from lost credit card, checkbook, etc.</a:t>
            </a:r>
          </a:p>
          <a:p>
            <a:pPr eaLnBrk="1" hangingPunct="1"/>
            <a:r>
              <a:rPr lang="en-US" altLang="zh-TW" sz="2400" smtClean="0"/>
              <a:t>In 20% of cases, credit card number stolen at time of making purchase (skimmers)</a:t>
            </a:r>
          </a:p>
          <a:p>
            <a:pPr eaLnBrk="1" hangingPunct="1"/>
            <a:r>
              <a:rPr lang="en-US" altLang="zh-TW" sz="2400" smtClean="0"/>
              <a:t>About 1 million cases of identity theft annually in United States from online activities</a:t>
            </a:r>
          </a:p>
          <a:p>
            <a:pPr eaLnBrk="1" hangingPunct="1"/>
            <a:r>
              <a:rPr lang="en-US" altLang="zh-TW" sz="2400" smtClean="0"/>
              <a:t>Phishing: Use of email to attempt to deceive people into revealing personal information</a:t>
            </a:r>
          </a:p>
          <a:p>
            <a:pPr eaLnBrk="1" hangingPunct="1"/>
            <a:r>
              <a:rPr lang="en-US" altLang="zh-TW" sz="2400" smtClean="0"/>
              <a:t>Identity theft a federal crime, but only 1 in 700 cases results in an arrest</a:t>
            </a: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p:txBody>
          <a:bodyPr/>
          <a:lstStyle/>
          <a:p>
            <a:r>
              <a:rPr lang="en-US" altLang="zh-TW"/>
              <a:t>1-</a:t>
            </a:r>
            <a:fld id="{446A9176-0A2D-437C-9656-0FAC87BDF1D9}" type="slidenum">
              <a:rPr lang="en-US" altLang="zh-TW"/>
              <a:pPr/>
              <a:t>48</a:t>
            </a:fld>
            <a:endParaRPr lang="en-US" altLang="zh-TW"/>
          </a:p>
        </p:txBody>
      </p:sp>
      <p:sp>
        <p:nvSpPr>
          <p:cNvPr id="52227" name="Rectangle 2"/>
          <p:cNvSpPr>
            <a:spLocks noGrp="1" noChangeArrowheads="1"/>
          </p:cNvSpPr>
          <p:nvPr>
            <p:ph type="title"/>
          </p:nvPr>
        </p:nvSpPr>
        <p:spPr/>
        <p:txBody>
          <a:bodyPr/>
          <a:lstStyle/>
          <a:p>
            <a:pPr eaLnBrk="1" hangingPunct="1"/>
            <a:r>
              <a:rPr lang="en-US" altLang="zh-TW" smtClean="0"/>
              <a:t>Chat-Room Predators</a:t>
            </a:r>
          </a:p>
        </p:txBody>
      </p:sp>
      <p:sp>
        <p:nvSpPr>
          <p:cNvPr id="52228" name="Rectangle 3"/>
          <p:cNvSpPr>
            <a:spLocks noGrp="1" noChangeArrowheads="1"/>
          </p:cNvSpPr>
          <p:nvPr>
            <p:ph type="body" idx="1"/>
          </p:nvPr>
        </p:nvSpPr>
        <p:spPr/>
        <p:txBody>
          <a:bodyPr/>
          <a:lstStyle/>
          <a:p>
            <a:pPr eaLnBrk="1" hangingPunct="1"/>
            <a:r>
              <a:rPr lang="en-US" altLang="zh-TW" dirty="0" smtClean="0"/>
              <a:t>Chat room: Supports real-time discussions among many people connected to network</a:t>
            </a:r>
          </a:p>
          <a:p>
            <a:pPr eaLnBrk="1" hangingPunct="1"/>
            <a:r>
              <a:rPr lang="en-US" altLang="zh-TW" dirty="0" smtClean="0"/>
              <a:t>Instant messaging and chat rooms replacing telephone for many people</a:t>
            </a:r>
          </a:p>
          <a:p>
            <a:pPr eaLnBrk="1" hangingPunct="1"/>
            <a:r>
              <a:rPr lang="en-US" altLang="zh-TW" dirty="0" smtClean="0"/>
              <a:t>Some pedophiles meeting children through chat rooms (P. 138)</a:t>
            </a:r>
          </a:p>
          <a:p>
            <a:pPr eaLnBrk="1" hangingPunct="1"/>
            <a:r>
              <a:rPr lang="en-US" altLang="zh-TW" dirty="0" smtClean="0"/>
              <a:t>Police countering with </a:t>
            </a:r>
            <a:r>
              <a:rPr lang="en-US" altLang="zh-TW" dirty="0" smtClean="0">
                <a:hlinkClick r:id="rId2"/>
              </a:rPr>
              <a:t>“sting” operations</a:t>
            </a:r>
            <a:endParaRPr lang="en-US" altLang="zh-TW" dirty="0" smtClean="0"/>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p:txBody>
          <a:bodyPr/>
          <a:lstStyle/>
          <a:p>
            <a:r>
              <a:rPr lang="en-US" altLang="zh-TW"/>
              <a:t>1-</a:t>
            </a:r>
            <a:fld id="{0CCD68B6-E2E2-4340-B1E5-77B8C21FDC4F}" type="slidenum">
              <a:rPr lang="en-US" altLang="zh-TW"/>
              <a:pPr/>
              <a:t>49</a:t>
            </a:fld>
            <a:endParaRPr lang="en-US" altLang="zh-TW"/>
          </a:p>
        </p:txBody>
      </p:sp>
      <p:sp>
        <p:nvSpPr>
          <p:cNvPr id="53251" name="Rectangle 2"/>
          <p:cNvSpPr>
            <a:spLocks noGrp="1" noChangeArrowheads="1"/>
          </p:cNvSpPr>
          <p:nvPr>
            <p:ph type="title"/>
          </p:nvPr>
        </p:nvSpPr>
        <p:spPr/>
        <p:txBody>
          <a:bodyPr/>
          <a:lstStyle/>
          <a:p>
            <a:pPr eaLnBrk="1" hangingPunct="1"/>
            <a:r>
              <a:rPr lang="en-US" altLang="zh-TW" smtClean="0"/>
              <a:t>Ethical Evaluations of “Stings”</a:t>
            </a:r>
          </a:p>
        </p:txBody>
      </p:sp>
      <p:sp>
        <p:nvSpPr>
          <p:cNvPr id="53252" name="Rectangle 3"/>
          <p:cNvSpPr>
            <a:spLocks noGrp="1" noChangeArrowheads="1"/>
          </p:cNvSpPr>
          <p:nvPr>
            <p:ph type="body" idx="1"/>
          </p:nvPr>
        </p:nvSpPr>
        <p:spPr/>
        <p:txBody>
          <a:bodyPr/>
          <a:lstStyle/>
          <a:p>
            <a:pPr eaLnBrk="1" hangingPunct="1"/>
            <a:r>
              <a:rPr lang="en-US" altLang="zh-TW" dirty="0" smtClean="0"/>
              <a:t>Utilitarian evaluation (PP. 138-139)</a:t>
            </a:r>
          </a:p>
          <a:p>
            <a:pPr eaLnBrk="1" hangingPunct="1"/>
            <a:r>
              <a:rPr lang="en-US" altLang="zh-TW" dirty="0" smtClean="0"/>
              <a:t>Kantian evaluation (P. 139)</a:t>
            </a:r>
          </a:p>
          <a:p>
            <a:pPr eaLnBrk="1" hangingPunct="1"/>
            <a:r>
              <a:rPr lang="en-US" altLang="zh-TW" dirty="0" smtClean="0"/>
              <a:t>Social contract theory evaluation (PP. 139-140)</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TW" smtClean="0"/>
              <a:t>Routers Pass Email from LAN to LAN</a:t>
            </a:r>
          </a:p>
        </p:txBody>
      </p:sp>
      <p:sp>
        <p:nvSpPr>
          <p:cNvPr id="7171" name="Slide Number Placeholder 2"/>
          <p:cNvSpPr>
            <a:spLocks noGrp="1"/>
          </p:cNvSpPr>
          <p:nvPr>
            <p:ph type="sldNum" sz="quarter" idx="10"/>
          </p:nvPr>
        </p:nvSpPr>
        <p:spPr/>
        <p:txBody>
          <a:bodyPr/>
          <a:lstStyle/>
          <a:p>
            <a:r>
              <a:rPr lang="en-US" altLang="zh-TW"/>
              <a:t>1-</a:t>
            </a:r>
            <a:fld id="{7D7E2583-2A96-4FC1-82AC-D4C676A3FDB6}" type="slidenum">
              <a:rPr lang="en-US" altLang="zh-TW"/>
              <a:pPr/>
              <a:t>5</a:t>
            </a:fld>
            <a:endParaRPr lang="en-US" altLang="zh-TW"/>
          </a:p>
        </p:txBody>
      </p:sp>
      <p:pic>
        <p:nvPicPr>
          <p:cNvPr id="7172" name="Picture 6" descr="qui03f01"/>
          <p:cNvPicPr>
            <a:picLocks noChangeAspect="1" noChangeArrowheads="1"/>
          </p:cNvPicPr>
          <p:nvPr/>
        </p:nvPicPr>
        <p:blipFill>
          <a:blip r:embed="rId2" cstate="print"/>
          <a:srcRect/>
          <a:stretch>
            <a:fillRect/>
          </a:stretch>
        </p:blipFill>
        <p:spPr bwMode="auto">
          <a:xfrm>
            <a:off x="457200" y="1447800"/>
            <a:ext cx="8153400" cy="388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p:txBody>
          <a:bodyPr/>
          <a:lstStyle/>
          <a:p>
            <a:r>
              <a:rPr lang="en-US" altLang="zh-TW"/>
              <a:t>1-</a:t>
            </a:r>
            <a:fld id="{9034D2AA-E3E8-4B00-AF40-872DF97C92FF}" type="slidenum">
              <a:rPr lang="en-US" altLang="zh-TW"/>
              <a:pPr/>
              <a:t>50</a:t>
            </a:fld>
            <a:endParaRPr lang="en-US" altLang="zh-TW"/>
          </a:p>
        </p:txBody>
      </p:sp>
      <p:sp>
        <p:nvSpPr>
          <p:cNvPr id="54275" name="Rectangle 2"/>
          <p:cNvSpPr>
            <a:spLocks noGrp="1" noChangeArrowheads="1"/>
          </p:cNvSpPr>
          <p:nvPr>
            <p:ph type="title"/>
          </p:nvPr>
        </p:nvSpPr>
        <p:spPr/>
        <p:txBody>
          <a:bodyPr/>
          <a:lstStyle/>
          <a:p>
            <a:pPr eaLnBrk="1" hangingPunct="1"/>
            <a:r>
              <a:rPr lang="en-US" altLang="zh-TW" smtClean="0"/>
              <a:t>False Information</a:t>
            </a:r>
          </a:p>
        </p:txBody>
      </p:sp>
      <p:sp>
        <p:nvSpPr>
          <p:cNvPr id="54276" name="Rectangle 3"/>
          <p:cNvSpPr>
            <a:spLocks noGrp="1" noChangeArrowheads="1"/>
          </p:cNvSpPr>
          <p:nvPr>
            <p:ph type="body" idx="1"/>
          </p:nvPr>
        </p:nvSpPr>
        <p:spPr/>
        <p:txBody>
          <a:bodyPr/>
          <a:lstStyle/>
          <a:p>
            <a:pPr eaLnBrk="1" hangingPunct="1"/>
            <a:r>
              <a:rPr lang="en-US" altLang="zh-TW" sz="2800" dirty="0" smtClean="0"/>
              <a:t>Quality of Web-based information varies widely</a:t>
            </a:r>
          </a:p>
          <a:p>
            <a:pPr eaLnBrk="1" hangingPunct="1"/>
            <a:r>
              <a:rPr lang="en-US" altLang="zh-TW" sz="2800" dirty="0" smtClean="0"/>
              <a:t>Other media also have information of varying quality</a:t>
            </a:r>
          </a:p>
          <a:p>
            <a:pPr lvl="1" eaLnBrk="1" hangingPunct="1"/>
            <a:r>
              <a:rPr lang="en-US" altLang="zh-TW" sz="2400" i="1" dirty="0" smtClean="0"/>
              <a:t>The New York Times</a:t>
            </a:r>
            <a:r>
              <a:rPr lang="en-US" altLang="zh-TW" sz="2400" dirty="0" smtClean="0"/>
              <a:t> v. </a:t>
            </a:r>
            <a:r>
              <a:rPr lang="en-US" altLang="zh-TW" sz="2400" i="1" dirty="0" smtClean="0"/>
              <a:t>The National Enquirer</a:t>
            </a:r>
          </a:p>
          <a:p>
            <a:pPr lvl="1" eaLnBrk="1" hangingPunct="1"/>
            <a:r>
              <a:rPr lang="en-US" altLang="zh-TW" sz="2400" i="1" dirty="0" smtClean="0"/>
              <a:t>60 Minutes</a:t>
            </a:r>
            <a:r>
              <a:rPr lang="en-US" altLang="zh-TW" sz="2400" dirty="0" smtClean="0"/>
              <a:t> v. </a:t>
            </a:r>
            <a:r>
              <a:rPr lang="en-US" altLang="zh-TW" sz="2400" i="1" dirty="0" smtClean="0"/>
              <a:t>Conspiracy Theory</a:t>
            </a:r>
            <a:r>
              <a:rPr lang="en-US" altLang="zh-TW" sz="2400" dirty="0" smtClean="0"/>
              <a:t> (P. 140)</a:t>
            </a:r>
          </a:p>
          <a:p>
            <a:pPr eaLnBrk="1" hangingPunct="1"/>
            <a:r>
              <a:rPr lang="en-US" altLang="zh-TW" sz="2800" dirty="0" smtClean="0"/>
              <a:t>Google attempts to reward quality</a:t>
            </a:r>
          </a:p>
          <a:p>
            <a:pPr lvl="1" eaLnBrk="1" hangingPunct="1"/>
            <a:r>
              <a:rPr lang="en-US" altLang="zh-TW" sz="2400" dirty="0" smtClean="0"/>
              <a:t>Ranking uses “voting” algorithm</a:t>
            </a:r>
          </a:p>
          <a:p>
            <a:pPr lvl="1" eaLnBrk="1" hangingPunct="1"/>
            <a:r>
              <a:rPr lang="en-US" altLang="zh-TW" sz="2400" dirty="0" smtClean="0"/>
              <a:t>If many links point to a page, Google search engine ranks that page higher</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altLang="zh-TW" smtClean="0"/>
              <a:t>Cyberbullying</a:t>
            </a:r>
          </a:p>
        </p:txBody>
      </p:sp>
      <p:sp>
        <p:nvSpPr>
          <p:cNvPr id="55299" name="Content Placeholder 2"/>
          <p:cNvSpPr>
            <a:spLocks noGrp="1"/>
          </p:cNvSpPr>
          <p:nvPr>
            <p:ph idx="1"/>
          </p:nvPr>
        </p:nvSpPr>
        <p:spPr>
          <a:xfrm>
            <a:off x="228600" y="1219200"/>
            <a:ext cx="8305800" cy="4953000"/>
          </a:xfrm>
        </p:spPr>
        <p:txBody>
          <a:bodyPr/>
          <a:lstStyle/>
          <a:p>
            <a:pPr eaLnBrk="1" hangingPunct="1"/>
            <a:r>
              <a:rPr lang="en-US" altLang="zh-TW" dirty="0" smtClean="0"/>
              <a:t>Cyberbullying: Use of the Internet or phone system to inflict psychological harm</a:t>
            </a:r>
          </a:p>
          <a:p>
            <a:pPr eaLnBrk="1" hangingPunct="1"/>
            <a:r>
              <a:rPr lang="en-US" altLang="zh-TW" dirty="0" smtClean="0"/>
              <a:t>In a 2009 survey, 10% admitted to </a:t>
            </a:r>
            <a:r>
              <a:rPr lang="en-US" altLang="zh-TW" dirty="0" err="1" smtClean="0"/>
              <a:t>cyberbullying</a:t>
            </a:r>
            <a:r>
              <a:rPr lang="en-US" altLang="zh-TW" dirty="0" smtClean="0"/>
              <a:t>, and 19% said they had been </a:t>
            </a:r>
            <a:r>
              <a:rPr lang="en-US" altLang="zh-TW" dirty="0" err="1" smtClean="0"/>
              <a:t>cyberbullied</a:t>
            </a:r>
            <a:endParaRPr lang="en-US" altLang="zh-TW" dirty="0" smtClean="0"/>
          </a:p>
          <a:p>
            <a:pPr eaLnBrk="1" hangingPunct="1"/>
            <a:r>
              <a:rPr lang="en-US" altLang="zh-TW" dirty="0" smtClean="0"/>
              <a:t>Case of </a:t>
            </a:r>
            <a:r>
              <a:rPr lang="en-US" altLang="zh-TW" dirty="0" err="1" smtClean="0"/>
              <a:t>Ghyslain</a:t>
            </a:r>
            <a:r>
              <a:rPr lang="en-US" altLang="zh-TW" dirty="0" smtClean="0"/>
              <a:t> </a:t>
            </a:r>
            <a:r>
              <a:rPr lang="en-US" altLang="zh-TW" dirty="0" err="1" smtClean="0"/>
              <a:t>Raza</a:t>
            </a:r>
            <a:r>
              <a:rPr lang="en-US" altLang="zh-TW" dirty="0" smtClean="0"/>
              <a:t> (P. 141)</a:t>
            </a:r>
          </a:p>
          <a:p>
            <a:pPr eaLnBrk="1" hangingPunct="1"/>
            <a:r>
              <a:rPr lang="en-US" altLang="zh-TW" dirty="0" smtClean="0"/>
              <a:t>Case of Megan Meier (P. 142)</a:t>
            </a:r>
          </a:p>
          <a:p>
            <a:pPr eaLnBrk="1" hangingPunct="1"/>
            <a:r>
              <a:rPr lang="en-US" altLang="zh-TW" dirty="0" smtClean="0"/>
              <a:t>Megan Meier Cyberbullying Prevention Act (P.142)</a:t>
            </a:r>
          </a:p>
        </p:txBody>
      </p:sp>
      <p:sp>
        <p:nvSpPr>
          <p:cNvPr id="44036" name="Slide Number Placeholder 3"/>
          <p:cNvSpPr>
            <a:spLocks noGrp="1"/>
          </p:cNvSpPr>
          <p:nvPr>
            <p:ph type="sldNum" sz="quarter" idx="10"/>
          </p:nvPr>
        </p:nvSpPr>
        <p:spPr/>
        <p:txBody>
          <a:bodyPr/>
          <a:lstStyle/>
          <a:p>
            <a:r>
              <a:rPr lang="en-US" altLang="zh-TW"/>
              <a:t>1-</a:t>
            </a:r>
            <a:fld id="{E3A5624B-A190-438A-BD19-8EE1850E139D}" type="slidenum">
              <a:rPr lang="en-US" altLang="zh-TW"/>
              <a:pPr/>
              <a:t>51</a:t>
            </a:fld>
            <a:endParaRPr lang="en-US" altLang="zh-TW"/>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76200"/>
            <a:ext cx="8305800" cy="6096000"/>
          </a:xfrm>
        </p:spPr>
        <p:txBody>
          <a:bodyPr/>
          <a:lstStyle/>
          <a:p>
            <a:pPr eaLnBrk="1" hangingPunct="1"/>
            <a:r>
              <a:rPr lang="en-US" altLang="zh-TW" smtClean="0"/>
              <a:t>3.8 Internet Addiction</a:t>
            </a:r>
          </a:p>
        </p:txBody>
      </p:sp>
      <p:sp>
        <p:nvSpPr>
          <p:cNvPr id="45059" name="Slide Number Placeholder 2"/>
          <p:cNvSpPr>
            <a:spLocks noGrp="1"/>
          </p:cNvSpPr>
          <p:nvPr>
            <p:ph type="sldNum" sz="quarter" idx="10"/>
          </p:nvPr>
        </p:nvSpPr>
        <p:spPr/>
        <p:txBody>
          <a:bodyPr/>
          <a:lstStyle/>
          <a:p>
            <a:r>
              <a:rPr lang="en-US" altLang="zh-TW"/>
              <a:t>1-</a:t>
            </a:r>
            <a:fld id="{07F56946-A94B-467B-A061-C351A1E68BFB}" type="slidenum">
              <a:rPr lang="en-US" altLang="zh-TW"/>
              <a:pPr/>
              <a:t>52</a:t>
            </a:fld>
            <a:endParaRPr lang="en-US" altLang="zh-TW"/>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p:txBody>
          <a:bodyPr/>
          <a:lstStyle/>
          <a:p>
            <a:r>
              <a:rPr lang="en-US" altLang="zh-TW"/>
              <a:t>1-</a:t>
            </a:r>
            <a:fld id="{7373E365-3F72-45A6-9D7C-C9F9560E5B6E}" type="slidenum">
              <a:rPr lang="en-US" altLang="zh-TW"/>
              <a:pPr/>
              <a:t>53</a:t>
            </a:fld>
            <a:endParaRPr lang="en-US" altLang="zh-TW"/>
          </a:p>
        </p:txBody>
      </p:sp>
      <p:sp>
        <p:nvSpPr>
          <p:cNvPr id="57347" name="Rectangle 2"/>
          <p:cNvSpPr>
            <a:spLocks noGrp="1" noChangeArrowheads="1"/>
          </p:cNvSpPr>
          <p:nvPr>
            <p:ph type="title"/>
          </p:nvPr>
        </p:nvSpPr>
        <p:spPr/>
        <p:txBody>
          <a:bodyPr/>
          <a:lstStyle/>
          <a:p>
            <a:pPr eaLnBrk="1" hangingPunct="1"/>
            <a:r>
              <a:rPr lang="en-US" altLang="zh-TW" smtClean="0"/>
              <a:t>Is Internet Addiction Real?</a:t>
            </a:r>
          </a:p>
        </p:txBody>
      </p:sp>
      <p:sp>
        <p:nvSpPr>
          <p:cNvPr id="57348" name="Rectangle 3"/>
          <p:cNvSpPr>
            <a:spLocks noGrp="1" noChangeArrowheads="1"/>
          </p:cNvSpPr>
          <p:nvPr>
            <p:ph type="body" idx="1"/>
          </p:nvPr>
        </p:nvSpPr>
        <p:spPr/>
        <p:txBody>
          <a:bodyPr/>
          <a:lstStyle/>
          <a:p>
            <a:pPr eaLnBrk="1" hangingPunct="1">
              <a:lnSpc>
                <a:spcPct val="90000"/>
              </a:lnSpc>
            </a:pPr>
            <a:r>
              <a:rPr lang="en-US" altLang="zh-TW" smtClean="0"/>
              <a:t>Some liken compulsive computer use to pathological gambling</a:t>
            </a:r>
          </a:p>
          <a:p>
            <a:pPr eaLnBrk="1" hangingPunct="1">
              <a:lnSpc>
                <a:spcPct val="90000"/>
              </a:lnSpc>
            </a:pPr>
            <a:r>
              <a:rPr lang="en-US" altLang="zh-TW" smtClean="0"/>
              <a:t>Traditional definition of addiction:</a:t>
            </a:r>
          </a:p>
          <a:p>
            <a:pPr lvl="1" eaLnBrk="1" hangingPunct="1">
              <a:lnSpc>
                <a:spcPct val="90000"/>
              </a:lnSpc>
            </a:pPr>
            <a:r>
              <a:rPr lang="en-US" altLang="zh-TW" smtClean="0"/>
              <a:t>Compulsive use of harmful substance or drug</a:t>
            </a:r>
          </a:p>
          <a:p>
            <a:pPr lvl="1" eaLnBrk="1" hangingPunct="1">
              <a:lnSpc>
                <a:spcPct val="90000"/>
              </a:lnSpc>
            </a:pPr>
            <a:r>
              <a:rPr lang="en-US" altLang="zh-TW" smtClean="0"/>
              <a:t>Knowledge of its long-term harm</a:t>
            </a:r>
          </a:p>
          <a:p>
            <a:pPr eaLnBrk="1" hangingPunct="1">
              <a:lnSpc>
                <a:spcPct val="90000"/>
              </a:lnSpc>
            </a:pPr>
            <a:r>
              <a:rPr lang="en-US" altLang="zh-TW" smtClean="0"/>
              <a:t>Some people spend 40-80 hours/week on the Internet, with individual sessions lasting up to 20 hours</a:t>
            </a: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p:txBody>
          <a:bodyPr/>
          <a:lstStyle/>
          <a:p>
            <a:r>
              <a:rPr lang="en-US" altLang="zh-TW"/>
              <a:t>1-</a:t>
            </a:r>
            <a:fld id="{D987E913-FA48-4770-A09D-F50F25DE26D5}" type="slidenum">
              <a:rPr lang="en-US" altLang="zh-TW"/>
              <a:pPr/>
              <a:t>54</a:t>
            </a:fld>
            <a:endParaRPr lang="en-US" altLang="zh-TW"/>
          </a:p>
        </p:txBody>
      </p:sp>
      <p:sp>
        <p:nvSpPr>
          <p:cNvPr id="58371" name="Rectangle 2"/>
          <p:cNvSpPr>
            <a:spLocks noGrp="1" noChangeArrowheads="1"/>
          </p:cNvSpPr>
          <p:nvPr>
            <p:ph type="title"/>
          </p:nvPr>
        </p:nvSpPr>
        <p:spPr/>
        <p:txBody>
          <a:bodyPr/>
          <a:lstStyle/>
          <a:p>
            <a:pPr eaLnBrk="1" hangingPunct="1"/>
            <a:r>
              <a:rPr lang="en-US" altLang="zh-TW" smtClean="0"/>
              <a:t>Is Internet Addiction Real?</a:t>
            </a:r>
          </a:p>
        </p:txBody>
      </p:sp>
      <p:sp>
        <p:nvSpPr>
          <p:cNvPr id="58372" name="Rectangle 3"/>
          <p:cNvSpPr>
            <a:spLocks noGrp="1" noChangeArrowheads="1"/>
          </p:cNvSpPr>
          <p:nvPr>
            <p:ph type="body" idx="1"/>
          </p:nvPr>
        </p:nvSpPr>
        <p:spPr>
          <a:xfrm>
            <a:off x="457200" y="1295400"/>
            <a:ext cx="8305800" cy="4648200"/>
          </a:xfrm>
        </p:spPr>
        <p:txBody>
          <a:bodyPr/>
          <a:lstStyle/>
          <a:p>
            <a:pPr eaLnBrk="1" hangingPunct="1">
              <a:lnSpc>
                <a:spcPct val="90000"/>
              </a:lnSpc>
            </a:pPr>
            <a:r>
              <a:rPr lang="en-US" altLang="zh-TW" sz="2800" dirty="0" smtClean="0"/>
              <a:t>Kimberly Young created test for Internet addiction</a:t>
            </a:r>
          </a:p>
          <a:p>
            <a:pPr lvl="1" eaLnBrk="1" hangingPunct="1">
              <a:lnSpc>
                <a:spcPct val="90000"/>
              </a:lnSpc>
            </a:pPr>
            <a:r>
              <a:rPr lang="en-US" altLang="zh-TW" sz="2400" dirty="0" smtClean="0"/>
              <a:t>Sample question: “Have you repeatedly made unsuccessful efforts to control, cut back, or stop Internet use?”</a:t>
            </a:r>
          </a:p>
          <a:p>
            <a:pPr lvl="1" eaLnBrk="1" hangingPunct="1">
              <a:lnSpc>
                <a:spcPct val="90000"/>
              </a:lnSpc>
            </a:pPr>
            <a:r>
              <a:rPr lang="en-US" altLang="zh-TW" sz="2400" dirty="0" smtClean="0"/>
              <a:t>Patients who answer “yes” to at least 5 of 8 questions may be addicted (P.144)</a:t>
            </a:r>
          </a:p>
          <a:p>
            <a:pPr eaLnBrk="1" hangingPunct="1">
              <a:lnSpc>
                <a:spcPct val="90000"/>
              </a:lnSpc>
            </a:pPr>
            <a:r>
              <a:rPr lang="en-US" altLang="zh-TW" sz="2800" dirty="0" smtClean="0"/>
              <a:t>Others disagree, noting</a:t>
            </a:r>
          </a:p>
          <a:p>
            <a:pPr lvl="1" eaLnBrk="1" hangingPunct="1">
              <a:lnSpc>
                <a:spcPct val="90000"/>
              </a:lnSpc>
            </a:pPr>
            <a:r>
              <a:rPr lang="en-US" altLang="zh-TW" sz="2400" dirty="0" smtClean="0"/>
              <a:t>Computer use is generally considered a positive activity</a:t>
            </a:r>
          </a:p>
          <a:p>
            <a:pPr lvl="1" eaLnBrk="1" hangingPunct="1">
              <a:lnSpc>
                <a:spcPct val="90000"/>
              </a:lnSpc>
            </a:pPr>
            <a:r>
              <a:rPr lang="en-US" altLang="zh-TW" sz="2400" dirty="0" smtClean="0"/>
              <a:t>Excessive use does not lead to criminal activity</a:t>
            </a:r>
          </a:p>
          <a:p>
            <a:pPr lvl="1" eaLnBrk="1" hangingPunct="1">
              <a:lnSpc>
                <a:spcPct val="90000"/>
              </a:lnSpc>
            </a:pPr>
            <a:r>
              <a:rPr lang="en-US" altLang="zh-TW" sz="2400" dirty="0" smtClean="0"/>
              <a:t>More accurate to call excessive use a compulsion</a:t>
            </a:r>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p:txBody>
          <a:bodyPr/>
          <a:lstStyle/>
          <a:p>
            <a:r>
              <a:rPr lang="en-US" altLang="zh-TW"/>
              <a:t>1-</a:t>
            </a:r>
            <a:fld id="{30E34716-3F2B-4A47-B8E0-B356ACD1C2FE}" type="slidenum">
              <a:rPr lang="en-US" altLang="zh-TW"/>
              <a:pPr/>
              <a:t>55</a:t>
            </a:fld>
            <a:endParaRPr lang="en-US" altLang="zh-TW"/>
          </a:p>
        </p:txBody>
      </p:sp>
      <p:sp>
        <p:nvSpPr>
          <p:cNvPr id="59395" name="Rectangle 2"/>
          <p:cNvSpPr>
            <a:spLocks noGrp="1" noChangeArrowheads="1"/>
          </p:cNvSpPr>
          <p:nvPr>
            <p:ph type="title"/>
          </p:nvPr>
        </p:nvSpPr>
        <p:spPr/>
        <p:txBody>
          <a:bodyPr/>
          <a:lstStyle/>
          <a:p>
            <a:pPr eaLnBrk="1" hangingPunct="1"/>
            <a:r>
              <a:rPr lang="en-US" altLang="zh-TW" smtClean="0"/>
              <a:t>Contributing Factors (P.145)</a:t>
            </a:r>
          </a:p>
        </p:txBody>
      </p:sp>
      <p:sp>
        <p:nvSpPr>
          <p:cNvPr id="59396" name="Rectangle 3"/>
          <p:cNvSpPr>
            <a:spLocks noGrp="1" noChangeArrowheads="1"/>
          </p:cNvSpPr>
          <p:nvPr>
            <p:ph type="body" idx="1"/>
          </p:nvPr>
        </p:nvSpPr>
        <p:spPr>
          <a:xfrm>
            <a:off x="762000" y="1447800"/>
            <a:ext cx="7772400" cy="4495800"/>
          </a:xfrm>
        </p:spPr>
        <p:txBody>
          <a:bodyPr/>
          <a:lstStyle/>
          <a:p>
            <a:pPr eaLnBrk="1" hangingPunct="1">
              <a:lnSpc>
                <a:spcPct val="90000"/>
              </a:lnSpc>
            </a:pPr>
            <a:r>
              <a:rPr lang="en-US" altLang="zh-TW" sz="2800" dirty="0" smtClean="0"/>
              <a:t>Social factors</a:t>
            </a:r>
          </a:p>
          <a:p>
            <a:pPr lvl="1" eaLnBrk="1" hangingPunct="1">
              <a:lnSpc>
                <a:spcPct val="90000"/>
              </a:lnSpc>
            </a:pPr>
            <a:r>
              <a:rPr lang="en-US" altLang="zh-TW" sz="2400" dirty="0" smtClean="0"/>
              <a:t>Peer groups</a:t>
            </a:r>
          </a:p>
          <a:p>
            <a:pPr eaLnBrk="1" hangingPunct="1">
              <a:lnSpc>
                <a:spcPct val="90000"/>
              </a:lnSpc>
            </a:pPr>
            <a:r>
              <a:rPr lang="en-US" altLang="zh-TW" sz="2800" dirty="0" smtClean="0"/>
              <a:t>Situational factors</a:t>
            </a:r>
          </a:p>
          <a:p>
            <a:pPr lvl="1" eaLnBrk="1" hangingPunct="1">
              <a:lnSpc>
                <a:spcPct val="90000"/>
              </a:lnSpc>
            </a:pPr>
            <a:r>
              <a:rPr lang="en-US" altLang="zh-TW" sz="2400" dirty="0" smtClean="0"/>
              <a:t>Stress</a:t>
            </a:r>
          </a:p>
          <a:p>
            <a:pPr lvl="1" eaLnBrk="1" hangingPunct="1">
              <a:lnSpc>
                <a:spcPct val="90000"/>
              </a:lnSpc>
            </a:pPr>
            <a:r>
              <a:rPr lang="en-US" altLang="zh-TW" sz="2400" dirty="0" smtClean="0"/>
              <a:t>Lack of social support and intimacy</a:t>
            </a:r>
          </a:p>
          <a:p>
            <a:pPr lvl="1" eaLnBrk="1" hangingPunct="1">
              <a:lnSpc>
                <a:spcPct val="90000"/>
              </a:lnSpc>
            </a:pPr>
            <a:r>
              <a:rPr lang="en-US" altLang="zh-TW" sz="2400" dirty="0" smtClean="0"/>
              <a:t>Limited opportunities for productive activity</a:t>
            </a:r>
          </a:p>
          <a:p>
            <a:pPr eaLnBrk="1" hangingPunct="1">
              <a:lnSpc>
                <a:spcPct val="90000"/>
              </a:lnSpc>
            </a:pPr>
            <a:r>
              <a:rPr lang="en-US" altLang="zh-TW" sz="2800" dirty="0" smtClean="0"/>
              <a:t>Individual factors</a:t>
            </a:r>
          </a:p>
          <a:p>
            <a:pPr lvl="1" eaLnBrk="1" hangingPunct="1">
              <a:lnSpc>
                <a:spcPct val="90000"/>
              </a:lnSpc>
            </a:pPr>
            <a:r>
              <a:rPr lang="en-US" altLang="zh-TW" sz="2400" dirty="0" smtClean="0"/>
              <a:t>Tendency to pursue activities to excess</a:t>
            </a:r>
          </a:p>
          <a:p>
            <a:pPr lvl="1" eaLnBrk="1" hangingPunct="1">
              <a:lnSpc>
                <a:spcPct val="90000"/>
              </a:lnSpc>
            </a:pPr>
            <a:r>
              <a:rPr lang="en-US" altLang="zh-TW" sz="2400" dirty="0" smtClean="0"/>
              <a:t>Lack of achievement</a:t>
            </a:r>
          </a:p>
          <a:p>
            <a:pPr lvl="1" eaLnBrk="1" hangingPunct="1">
              <a:lnSpc>
                <a:spcPct val="90000"/>
              </a:lnSpc>
            </a:pPr>
            <a:r>
              <a:rPr lang="en-US" altLang="zh-TW" sz="2400" dirty="0" smtClean="0"/>
              <a:t>Fear of failure</a:t>
            </a: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p:txBody>
          <a:bodyPr/>
          <a:lstStyle/>
          <a:p>
            <a:r>
              <a:rPr lang="en-US" altLang="zh-TW"/>
              <a:t>1-</a:t>
            </a:r>
            <a:fld id="{17FCE78A-9970-477E-BDA1-787A8D53361F}" type="slidenum">
              <a:rPr lang="en-US" altLang="zh-TW"/>
              <a:pPr/>
              <a:t>56</a:t>
            </a:fld>
            <a:endParaRPr lang="en-US" altLang="zh-TW"/>
          </a:p>
        </p:txBody>
      </p:sp>
      <p:sp>
        <p:nvSpPr>
          <p:cNvPr id="60419" name="Rectangle 2"/>
          <p:cNvSpPr>
            <a:spLocks noGrp="1" noChangeArrowheads="1"/>
          </p:cNvSpPr>
          <p:nvPr>
            <p:ph type="title"/>
          </p:nvPr>
        </p:nvSpPr>
        <p:spPr/>
        <p:txBody>
          <a:bodyPr/>
          <a:lstStyle/>
          <a:p>
            <a:pPr eaLnBrk="1" hangingPunct="1"/>
            <a:r>
              <a:rPr lang="en-US" altLang="zh-TW" smtClean="0"/>
              <a:t>Ethical Evaluation</a:t>
            </a:r>
          </a:p>
        </p:txBody>
      </p:sp>
      <p:sp>
        <p:nvSpPr>
          <p:cNvPr id="60420" name="Rectangle 3"/>
          <p:cNvSpPr>
            <a:spLocks noGrp="1" noChangeArrowheads="1"/>
          </p:cNvSpPr>
          <p:nvPr>
            <p:ph type="body" idx="1"/>
          </p:nvPr>
        </p:nvSpPr>
        <p:spPr/>
        <p:txBody>
          <a:bodyPr/>
          <a:lstStyle/>
          <a:p>
            <a:pPr eaLnBrk="1" hangingPunct="1"/>
            <a:r>
              <a:rPr lang="en-US" altLang="zh-TW" smtClean="0"/>
              <a:t>Enlightenment view</a:t>
            </a:r>
          </a:p>
          <a:p>
            <a:pPr lvl="1" eaLnBrk="1" hangingPunct="1"/>
            <a:r>
              <a:rPr lang="en-US" altLang="zh-TW" smtClean="0"/>
              <a:t>Individuals can and should govern their lives</a:t>
            </a:r>
          </a:p>
          <a:p>
            <a:pPr lvl="1" eaLnBrk="1" hangingPunct="1"/>
            <a:r>
              <a:rPr lang="en-US" altLang="zh-TW" smtClean="0"/>
              <a:t>People are responsible for their choices</a:t>
            </a:r>
          </a:p>
          <a:p>
            <a:pPr eaLnBrk="1" hangingPunct="1"/>
            <a:r>
              <a:rPr lang="en-US" altLang="zh-TW" smtClean="0"/>
              <a:t>Jeffrey Reiman’s view</a:t>
            </a:r>
          </a:p>
          <a:p>
            <a:pPr lvl="1" eaLnBrk="1" hangingPunct="1"/>
            <a:r>
              <a:rPr lang="en-US" altLang="zh-TW" smtClean="0"/>
              <a:t>Addict’s behavior makes sense if addict has no hope for a better future</a:t>
            </a:r>
          </a:p>
          <a:p>
            <a:pPr lvl="1" eaLnBrk="1" hangingPunct="1"/>
            <a:r>
              <a:rPr lang="en-US" altLang="zh-TW" smtClean="0"/>
              <a:t>Society bears responsibility for putting people in hopeless situations</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p:txBody>
          <a:bodyPr/>
          <a:lstStyle/>
          <a:p>
            <a:r>
              <a:rPr lang="en-US" altLang="zh-TW"/>
              <a:t>1-</a:t>
            </a:r>
            <a:fld id="{CFA7B79B-CD29-44AE-A88A-FAC6153A17D2}" type="slidenum">
              <a:rPr lang="en-US" altLang="zh-TW"/>
              <a:pPr/>
              <a:t>6</a:t>
            </a:fld>
            <a:endParaRPr lang="en-US" altLang="zh-TW"/>
          </a:p>
        </p:txBody>
      </p:sp>
      <p:sp>
        <p:nvSpPr>
          <p:cNvPr id="8195" name="Rectangle 2"/>
          <p:cNvSpPr>
            <a:spLocks noGrp="1" noChangeArrowheads="1"/>
          </p:cNvSpPr>
          <p:nvPr>
            <p:ph type="title"/>
          </p:nvPr>
        </p:nvSpPr>
        <p:spPr/>
        <p:txBody>
          <a:bodyPr/>
          <a:lstStyle/>
          <a:p>
            <a:pPr eaLnBrk="1" hangingPunct="1"/>
            <a:r>
              <a:rPr lang="en-US" altLang="zh-TW" dirty="0" smtClean="0"/>
              <a:t>The Spam Epidemic (1/3)</a:t>
            </a:r>
          </a:p>
        </p:txBody>
      </p:sp>
      <p:sp>
        <p:nvSpPr>
          <p:cNvPr id="8196" name="Rectangle 3"/>
          <p:cNvSpPr>
            <a:spLocks noGrp="1" noChangeArrowheads="1"/>
          </p:cNvSpPr>
          <p:nvPr>
            <p:ph type="body" idx="1"/>
          </p:nvPr>
        </p:nvSpPr>
        <p:spPr/>
        <p:txBody>
          <a:bodyPr/>
          <a:lstStyle/>
          <a:p>
            <a:pPr eaLnBrk="1" hangingPunct="1"/>
            <a:r>
              <a:rPr lang="en-US" altLang="zh-TW" sz="2800" dirty="0" smtClean="0"/>
              <a:t>Spam: Unsolicited, bulk email</a:t>
            </a:r>
          </a:p>
          <a:p>
            <a:pPr eaLnBrk="1" hangingPunct="1"/>
            <a:r>
              <a:rPr lang="en-US" altLang="zh-TW" sz="2800" dirty="0" smtClean="0"/>
              <a:t>Spam is profitable</a:t>
            </a:r>
          </a:p>
          <a:p>
            <a:pPr lvl="1" eaLnBrk="1" hangingPunct="1"/>
            <a:r>
              <a:rPr lang="en-US" altLang="zh-TW" sz="2400" dirty="0" smtClean="0"/>
              <a:t>More than 100 times cheaper than “junk mail”</a:t>
            </a:r>
          </a:p>
          <a:p>
            <a:pPr lvl="1" eaLnBrk="1" hangingPunct="1"/>
            <a:r>
              <a:rPr lang="en-US" altLang="zh-TW" sz="2400" dirty="0" smtClean="0"/>
              <a:t>Profitable even if only 1 in 100,000 buys product</a:t>
            </a:r>
          </a:p>
          <a:p>
            <a:pPr eaLnBrk="1" hangingPunct="1"/>
            <a:r>
              <a:rPr lang="en-US" altLang="zh-TW" sz="2800" dirty="0" smtClean="0"/>
              <a:t>Amount of email that is spam has ballooned</a:t>
            </a:r>
          </a:p>
          <a:p>
            <a:pPr lvl="1" eaLnBrk="1" hangingPunct="1"/>
            <a:r>
              <a:rPr lang="en-US" altLang="zh-TW" sz="2400" dirty="0" smtClean="0"/>
              <a:t>8% in 2001</a:t>
            </a:r>
          </a:p>
          <a:p>
            <a:pPr lvl="1" eaLnBrk="1" hangingPunct="1"/>
            <a:r>
              <a:rPr lang="en-US" altLang="zh-TW" sz="2400" dirty="0" smtClean="0"/>
              <a:t>90% in 2009</a:t>
            </a:r>
          </a:p>
          <a:p>
            <a:pPr lvl="1" eaLnBrk="1" hangingPunct="1"/>
            <a:endParaRPr lang="en-US" altLang="zh-TW" sz="2400" dirty="0" smtClean="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zh-TW" smtClean="0"/>
              <a:t>The Spam Epidemic (2/3)</a:t>
            </a:r>
          </a:p>
        </p:txBody>
      </p:sp>
      <p:sp>
        <p:nvSpPr>
          <p:cNvPr id="9219" name="Slide Number Placeholder 2"/>
          <p:cNvSpPr>
            <a:spLocks noGrp="1"/>
          </p:cNvSpPr>
          <p:nvPr>
            <p:ph type="sldNum" sz="quarter" idx="10"/>
          </p:nvPr>
        </p:nvSpPr>
        <p:spPr/>
        <p:txBody>
          <a:bodyPr/>
          <a:lstStyle/>
          <a:p>
            <a:r>
              <a:rPr lang="en-US" altLang="zh-TW"/>
              <a:t>1-</a:t>
            </a:r>
            <a:fld id="{FFE16D2B-B4EC-4CF6-AE95-6FAF7E3FD367}" type="slidenum">
              <a:rPr lang="en-US" altLang="zh-TW"/>
              <a:pPr/>
              <a:t>7</a:t>
            </a:fld>
            <a:endParaRPr lang="en-US" altLang="zh-TW"/>
          </a:p>
        </p:txBody>
      </p:sp>
      <p:pic>
        <p:nvPicPr>
          <p:cNvPr id="9220" name="Picture 6" descr="qui03f02"/>
          <p:cNvPicPr>
            <a:picLocks noChangeAspect="1" noChangeArrowheads="1"/>
          </p:cNvPicPr>
          <p:nvPr/>
        </p:nvPicPr>
        <p:blipFill>
          <a:blip r:embed="rId2" cstate="print"/>
          <a:srcRect/>
          <a:stretch>
            <a:fillRect/>
          </a:stretch>
        </p:blipFill>
        <p:spPr bwMode="auto">
          <a:xfrm>
            <a:off x="1447800" y="1219200"/>
            <a:ext cx="5791200" cy="4897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p:txBody>
          <a:bodyPr/>
          <a:lstStyle/>
          <a:p>
            <a:r>
              <a:rPr lang="en-US" altLang="zh-TW"/>
              <a:t>1-</a:t>
            </a:r>
            <a:fld id="{61C93112-E63D-4D16-AD74-E0ADAB9E33FA}" type="slidenum">
              <a:rPr lang="en-US" altLang="zh-TW"/>
              <a:pPr/>
              <a:t>8</a:t>
            </a:fld>
            <a:endParaRPr lang="en-US" altLang="zh-TW"/>
          </a:p>
        </p:txBody>
      </p:sp>
      <p:sp>
        <p:nvSpPr>
          <p:cNvPr id="10243" name="Rectangle 2"/>
          <p:cNvSpPr>
            <a:spLocks noGrp="1" noChangeArrowheads="1"/>
          </p:cNvSpPr>
          <p:nvPr>
            <p:ph type="title"/>
          </p:nvPr>
        </p:nvSpPr>
        <p:spPr/>
        <p:txBody>
          <a:bodyPr/>
          <a:lstStyle/>
          <a:p>
            <a:pPr eaLnBrk="1" hangingPunct="1"/>
            <a:r>
              <a:rPr lang="en-US" altLang="zh-TW" smtClean="0"/>
              <a:t>The Spam Epidemic (3/3)</a:t>
            </a:r>
          </a:p>
        </p:txBody>
      </p:sp>
      <p:sp>
        <p:nvSpPr>
          <p:cNvPr id="10244" name="Rectangle 3"/>
          <p:cNvSpPr>
            <a:spLocks noGrp="1" noChangeArrowheads="1"/>
          </p:cNvSpPr>
          <p:nvPr>
            <p:ph type="body" idx="1"/>
          </p:nvPr>
        </p:nvSpPr>
        <p:spPr/>
        <p:txBody>
          <a:bodyPr/>
          <a:lstStyle/>
          <a:p>
            <a:pPr eaLnBrk="1" hangingPunct="1">
              <a:lnSpc>
                <a:spcPct val="90000"/>
              </a:lnSpc>
            </a:pPr>
            <a:r>
              <a:rPr lang="en-US" altLang="zh-TW" sz="2800" dirty="0" smtClean="0"/>
              <a:t>How firms get email addresses</a:t>
            </a:r>
          </a:p>
          <a:p>
            <a:pPr lvl="1" eaLnBrk="1" hangingPunct="1">
              <a:lnSpc>
                <a:spcPct val="90000"/>
              </a:lnSpc>
            </a:pPr>
            <a:r>
              <a:rPr lang="en-US" altLang="zh-TW" sz="2400" dirty="0" smtClean="0"/>
              <a:t>Web sites, chat-room conversations, newsgroups</a:t>
            </a:r>
          </a:p>
          <a:p>
            <a:pPr lvl="1" eaLnBrk="1" hangingPunct="1">
              <a:lnSpc>
                <a:spcPct val="90000"/>
              </a:lnSpc>
            </a:pPr>
            <a:r>
              <a:rPr lang="en-US" altLang="zh-TW" sz="2400" dirty="0" smtClean="0"/>
              <a:t>Computer viruses harvest addresses from PC address books</a:t>
            </a:r>
          </a:p>
          <a:p>
            <a:pPr lvl="1" eaLnBrk="1" hangingPunct="1">
              <a:lnSpc>
                <a:spcPct val="90000"/>
              </a:lnSpc>
            </a:pPr>
            <a:r>
              <a:rPr lang="en-US" altLang="zh-TW" sz="2400" dirty="0" smtClean="0"/>
              <a:t>Dictionary attacks</a:t>
            </a:r>
          </a:p>
          <a:p>
            <a:pPr lvl="1" eaLnBrk="1" hangingPunct="1">
              <a:lnSpc>
                <a:spcPct val="90000"/>
              </a:lnSpc>
            </a:pPr>
            <a:r>
              <a:rPr lang="en-US" altLang="zh-TW" sz="2400" dirty="0" smtClean="0"/>
              <a:t>Contests</a:t>
            </a:r>
          </a:p>
          <a:p>
            <a:pPr eaLnBrk="1" hangingPunct="1">
              <a:lnSpc>
                <a:spcPct val="90000"/>
              </a:lnSpc>
            </a:pPr>
            <a:r>
              <a:rPr lang="en-US" altLang="zh-TW" sz="2800" dirty="0" smtClean="0"/>
              <a:t>Most spam sent out by </a:t>
            </a:r>
            <a:r>
              <a:rPr lang="en-US" altLang="zh-TW" sz="2800" dirty="0" err="1" smtClean="0"/>
              <a:t>bot</a:t>
            </a:r>
            <a:r>
              <a:rPr lang="en-US" altLang="zh-TW" sz="2800" dirty="0" smtClean="0"/>
              <a:t> herders who control huge networks of computers</a:t>
            </a:r>
          </a:p>
          <a:p>
            <a:pPr eaLnBrk="1" hangingPunct="1">
              <a:lnSpc>
                <a:spcPct val="90000"/>
              </a:lnSpc>
            </a:pPr>
            <a:r>
              <a:rPr lang="en-US" altLang="zh-TW" sz="2800" dirty="0" smtClean="0"/>
              <a:t>Spam filters block most spam before it reaches users’ inboxes</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p:txBody>
          <a:bodyPr/>
          <a:lstStyle/>
          <a:p>
            <a:r>
              <a:rPr lang="en-US" altLang="zh-TW"/>
              <a:t>1-</a:t>
            </a:r>
            <a:fld id="{697EAEE8-69FC-4651-B21C-2127710D838D}" type="slidenum">
              <a:rPr lang="en-US" altLang="zh-TW"/>
              <a:pPr/>
              <a:t>9</a:t>
            </a:fld>
            <a:endParaRPr lang="en-US" altLang="zh-TW"/>
          </a:p>
        </p:txBody>
      </p:sp>
      <p:sp>
        <p:nvSpPr>
          <p:cNvPr id="11267" name="Rectangle 2"/>
          <p:cNvSpPr>
            <a:spLocks noGrp="1" noChangeArrowheads="1"/>
          </p:cNvSpPr>
          <p:nvPr>
            <p:ph type="title"/>
          </p:nvPr>
        </p:nvSpPr>
        <p:spPr/>
        <p:txBody>
          <a:bodyPr/>
          <a:lstStyle/>
          <a:p>
            <a:pPr eaLnBrk="1" hangingPunct="1"/>
            <a:r>
              <a:rPr lang="en-US" altLang="zh-TW" smtClean="0"/>
              <a:t>Need for Socio-Technical Solutions</a:t>
            </a:r>
          </a:p>
        </p:txBody>
      </p:sp>
      <p:sp>
        <p:nvSpPr>
          <p:cNvPr id="11268" name="Rectangle 3"/>
          <p:cNvSpPr>
            <a:spLocks noGrp="1" noChangeArrowheads="1"/>
          </p:cNvSpPr>
          <p:nvPr>
            <p:ph type="body" idx="1"/>
          </p:nvPr>
        </p:nvSpPr>
        <p:spPr/>
        <p:txBody>
          <a:bodyPr/>
          <a:lstStyle/>
          <a:p>
            <a:pPr eaLnBrk="1" hangingPunct="1">
              <a:lnSpc>
                <a:spcPct val="90000"/>
              </a:lnSpc>
            </a:pPr>
            <a:r>
              <a:rPr lang="en-US" altLang="zh-TW" sz="2800" smtClean="0"/>
              <a:t>New technologies sometimes cause new social situations to emerge</a:t>
            </a:r>
          </a:p>
          <a:p>
            <a:pPr lvl="1" eaLnBrk="1" hangingPunct="1">
              <a:lnSpc>
                <a:spcPct val="90000"/>
              </a:lnSpc>
            </a:pPr>
            <a:r>
              <a:rPr lang="en-US" altLang="zh-TW" sz="2400" smtClean="0"/>
              <a:t>Calculators </a:t>
            </a:r>
            <a:r>
              <a:rPr lang="en-US" altLang="zh-TW" sz="2400" smtClean="0">
                <a:sym typeface="Symbol" pitchFamily="18" charset="2"/>
              </a:rPr>
              <a:t> feminization of bookkeeping</a:t>
            </a:r>
          </a:p>
          <a:p>
            <a:pPr lvl="1" eaLnBrk="1" hangingPunct="1">
              <a:lnSpc>
                <a:spcPct val="90000"/>
              </a:lnSpc>
            </a:pPr>
            <a:r>
              <a:rPr lang="en-US" altLang="zh-TW" sz="2400" smtClean="0"/>
              <a:t>Telephones </a:t>
            </a:r>
            <a:r>
              <a:rPr lang="en-US" altLang="zh-TW" sz="2400" smtClean="0">
                <a:sym typeface="Symbol" pitchFamily="18" charset="2"/>
              </a:rPr>
              <a:t> blurred work/home boundaries</a:t>
            </a:r>
          </a:p>
          <a:p>
            <a:pPr eaLnBrk="1" hangingPunct="1">
              <a:lnSpc>
                <a:spcPct val="90000"/>
              </a:lnSpc>
            </a:pPr>
            <a:r>
              <a:rPr lang="en-US" altLang="zh-TW" sz="2800" smtClean="0"/>
              <a:t>Spam an example of this phenomenon</a:t>
            </a:r>
          </a:p>
          <a:p>
            <a:pPr lvl="1" eaLnBrk="1" hangingPunct="1">
              <a:lnSpc>
                <a:spcPct val="90000"/>
              </a:lnSpc>
            </a:pPr>
            <a:r>
              <a:rPr lang="en-US" altLang="zh-TW" sz="2400" smtClean="0"/>
              <a:t>Email messages practically free</a:t>
            </a:r>
          </a:p>
          <a:p>
            <a:pPr lvl="1" eaLnBrk="1" hangingPunct="1">
              <a:lnSpc>
                <a:spcPct val="90000"/>
              </a:lnSpc>
            </a:pPr>
            <a:r>
              <a:rPr lang="en-US" altLang="zh-TW" sz="2400" smtClean="0"/>
              <a:t>Profits increase with number of messages sent</a:t>
            </a:r>
          </a:p>
          <a:p>
            <a:pPr lvl="1" eaLnBrk="1" hangingPunct="1">
              <a:lnSpc>
                <a:spcPct val="90000"/>
              </a:lnSpc>
            </a:pPr>
            <a:r>
              <a:rPr lang="en-US" altLang="zh-TW" sz="2400" smtClean="0"/>
              <a:t>Strong motivation to send more messages</a:t>
            </a:r>
          </a:p>
          <a:p>
            <a:pPr eaLnBrk="1" hangingPunct="1">
              <a:lnSpc>
                <a:spcPct val="90000"/>
              </a:lnSpc>
            </a:pPr>
            <a:r>
              <a:rPr lang="en-US" altLang="zh-TW" sz="2800" smtClean="0"/>
              <a:t>Internet design allows unfair, one-way communications</a:t>
            </a:r>
          </a:p>
          <a:p>
            <a:pPr eaLnBrk="1" hangingPunct="1">
              <a:lnSpc>
                <a:spcPct val="90000"/>
              </a:lnSpc>
            </a:pPr>
            <a:endParaRPr lang="en-US" altLang="zh-TW" sz="2800" smtClean="0"/>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h01">
  <a:themeElements>
    <a:clrScheme name="1_ch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h01">
      <a:majorFont>
        <a:latin typeface="Arial"/>
        <a:ea typeface="ヒラギノ角ゴ Pro W3"/>
        <a:cs typeface="Arial"/>
      </a:majorFont>
      <a:minorFont>
        <a:latin typeface="Arial"/>
        <a:ea typeface="ヒラギノ角ゴ Pro W3"/>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ch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h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h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h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h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h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h0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h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h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h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h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h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1059</TotalTime>
  <Words>2739</Words>
  <Application>Microsoft Office PowerPoint</Application>
  <PresentationFormat>如螢幕大小 (4:3)</PresentationFormat>
  <Paragraphs>374</Paragraphs>
  <Slides>56</Slides>
  <Notes>1</Notes>
  <HiddenSlides>0</HiddenSlides>
  <MMClips>0</MMClips>
  <ScaleCrop>false</ScaleCrop>
  <HeadingPairs>
    <vt:vector size="4" baseType="variant">
      <vt:variant>
        <vt:lpstr>佈景主題</vt:lpstr>
      </vt:variant>
      <vt:variant>
        <vt:i4>1</vt:i4>
      </vt:variant>
      <vt:variant>
        <vt:lpstr>投影片標題</vt:lpstr>
      </vt:variant>
      <vt:variant>
        <vt:i4>56</vt:i4>
      </vt:variant>
    </vt:vector>
  </HeadingPairs>
  <TitlesOfParts>
    <vt:vector size="57" baseType="lpstr">
      <vt:lpstr>1_ch01</vt:lpstr>
      <vt:lpstr>Chapter 3:  Networked Communications</vt:lpstr>
      <vt:lpstr>Chapter Overview</vt:lpstr>
      <vt:lpstr>3.2 Email and Spam</vt:lpstr>
      <vt:lpstr>How Email Works</vt:lpstr>
      <vt:lpstr>Routers Pass Email from LAN to LAN</vt:lpstr>
      <vt:lpstr>The Spam Epidemic (1/3)</vt:lpstr>
      <vt:lpstr>The Spam Epidemic (2/3)</vt:lpstr>
      <vt:lpstr>The Spam Epidemic (3/3)</vt:lpstr>
      <vt:lpstr>Need for Socio-Technical Solutions</vt:lpstr>
      <vt:lpstr>Case Study: Ann the Acme Accountant (P.114)</vt:lpstr>
      <vt:lpstr>Kantian Analysis</vt:lpstr>
      <vt:lpstr>Act Utilitarian Analysis (P. 115)</vt:lpstr>
      <vt:lpstr>Rule Utilitarian Analysis</vt:lpstr>
      <vt:lpstr>Social Contract Theory Analysis</vt:lpstr>
      <vt:lpstr>Summary</vt:lpstr>
      <vt:lpstr>3.3 The World Wide Web</vt:lpstr>
      <vt:lpstr>Attributes of the Web</vt:lpstr>
      <vt:lpstr>How We Use the Web</vt:lpstr>
      <vt:lpstr>Online Source of Genealogical Information</vt:lpstr>
      <vt:lpstr>Twitter</vt:lpstr>
      <vt:lpstr>Governmental Control: Too Much or Too Little?</vt:lpstr>
      <vt:lpstr>3.4 Censorship</vt:lpstr>
      <vt:lpstr>Forms of Direct Censorship</vt:lpstr>
      <vt:lpstr>Self-censorship</vt:lpstr>
      <vt:lpstr>Challenges Posed by the Internet</vt:lpstr>
      <vt:lpstr>Ethical Perspectives on Censorship</vt:lpstr>
      <vt:lpstr>Mill’s Principle of Harm</vt:lpstr>
      <vt:lpstr>3.5 Freedom of Expression</vt:lpstr>
      <vt:lpstr>Freedom of Expression: History</vt:lpstr>
      <vt:lpstr>1st Amendment to U.S. Constitution</vt:lpstr>
      <vt:lpstr>Freedom of Expression Not an Absolute Right</vt:lpstr>
      <vt:lpstr>Jeremy Jaynes (P. 128)</vt:lpstr>
      <vt:lpstr>FCC v. Pacifica Foundation et al.</vt:lpstr>
      <vt:lpstr>Case Study: Kate’s Blog (PP. 129-130)</vt:lpstr>
      <vt:lpstr>Kantian Analysis</vt:lpstr>
      <vt:lpstr>Social Contract Theory Analysis</vt:lpstr>
      <vt:lpstr>Act Utilitarian Analysis</vt:lpstr>
      <vt:lpstr>Rule Utilitarian Analysis</vt:lpstr>
      <vt:lpstr>Summary</vt:lpstr>
      <vt:lpstr>3.6 Children and Inappropriate Content</vt:lpstr>
      <vt:lpstr>Web Filters</vt:lpstr>
      <vt:lpstr>Child Internet Protection Act</vt:lpstr>
      <vt:lpstr>Ethical Evaluations of CIPA (PP. 133-134)</vt:lpstr>
      <vt:lpstr>Sexting</vt:lpstr>
      <vt:lpstr>3.7 Breaking Trust on the Internet</vt:lpstr>
      <vt:lpstr>Identity Theft (1/2)</vt:lpstr>
      <vt:lpstr>Identity Theft (2/2)</vt:lpstr>
      <vt:lpstr>Chat-Room Predators</vt:lpstr>
      <vt:lpstr>Ethical Evaluations of “Stings”</vt:lpstr>
      <vt:lpstr>False Information</vt:lpstr>
      <vt:lpstr>Cyberbullying</vt:lpstr>
      <vt:lpstr>3.8 Internet Addiction</vt:lpstr>
      <vt:lpstr>Is Internet Addiction Real?</vt:lpstr>
      <vt:lpstr>Is Internet Addiction Real?</vt:lpstr>
      <vt:lpstr>Contributing Factors (P.145)</vt:lpstr>
      <vt:lpstr>Ethical Evaluation</vt:lpstr>
    </vt:vector>
  </TitlesOfParts>
  <Company>©2009 Pearson Addison-Wesley. All rights reserved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subject>Networking</dc:subject>
  <dc:creator>Michael J. Quinn</dc:creator>
  <cp:lastModifiedBy>Yip</cp:lastModifiedBy>
  <cp:revision>167</cp:revision>
  <dcterms:created xsi:type="dcterms:W3CDTF">2004-07-01T03:12:43Z</dcterms:created>
  <dcterms:modified xsi:type="dcterms:W3CDTF">2016-01-10T10:58:54Z</dcterms:modified>
</cp:coreProperties>
</file>