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4" r:id="rId1"/>
  </p:sldMasterIdLst>
  <p:notesMasterIdLst>
    <p:notesMasterId r:id="rId50"/>
  </p:notesMasterIdLst>
  <p:handoutMasterIdLst>
    <p:handoutMasterId r:id="rId51"/>
  </p:handoutMasterIdLst>
  <p:sldIdLst>
    <p:sldId id="256" r:id="rId2"/>
    <p:sldId id="268" r:id="rId3"/>
    <p:sldId id="381" r:id="rId4"/>
    <p:sldId id="257" r:id="rId5"/>
    <p:sldId id="350" r:id="rId6"/>
    <p:sldId id="325" r:id="rId7"/>
    <p:sldId id="270" r:id="rId8"/>
    <p:sldId id="271" r:id="rId9"/>
    <p:sldId id="272" r:id="rId10"/>
    <p:sldId id="273" r:id="rId11"/>
    <p:sldId id="351" r:id="rId12"/>
    <p:sldId id="274" r:id="rId13"/>
    <p:sldId id="328" r:id="rId14"/>
    <p:sldId id="365" r:id="rId15"/>
    <p:sldId id="366" r:id="rId16"/>
    <p:sldId id="367" r:id="rId17"/>
    <p:sldId id="368" r:id="rId18"/>
    <p:sldId id="259" r:id="rId19"/>
    <p:sldId id="353" r:id="rId20"/>
    <p:sldId id="354" r:id="rId21"/>
    <p:sldId id="355" r:id="rId22"/>
    <p:sldId id="369" r:id="rId23"/>
    <p:sldId id="370" r:id="rId24"/>
    <p:sldId id="371" r:id="rId25"/>
    <p:sldId id="372" r:id="rId26"/>
    <p:sldId id="330" r:id="rId27"/>
    <p:sldId id="373" r:id="rId28"/>
    <p:sldId id="374" r:id="rId29"/>
    <p:sldId id="375" r:id="rId30"/>
    <p:sldId id="331" r:id="rId31"/>
    <p:sldId id="376" r:id="rId32"/>
    <p:sldId id="377" r:id="rId33"/>
    <p:sldId id="378" r:id="rId34"/>
    <p:sldId id="379" r:id="rId35"/>
    <p:sldId id="380" r:id="rId36"/>
    <p:sldId id="357" r:id="rId37"/>
    <p:sldId id="281" r:id="rId38"/>
    <p:sldId id="358" r:id="rId39"/>
    <p:sldId id="341" r:id="rId40"/>
    <p:sldId id="359" r:id="rId41"/>
    <p:sldId id="284" r:id="rId42"/>
    <p:sldId id="360" r:id="rId43"/>
    <p:sldId id="361" r:id="rId44"/>
    <p:sldId id="321" r:id="rId45"/>
    <p:sldId id="342" r:id="rId46"/>
    <p:sldId id="362" r:id="rId47"/>
    <p:sldId id="363" r:id="rId48"/>
    <p:sldId id="364" r:id="rId49"/>
  </p:sldIdLst>
  <p:sldSz cx="9144000" cy="6858000" type="screen4x3"/>
  <p:notesSz cx="9926638" cy="67976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-48" charset="-128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-48" charset="-128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-48" charset="-128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-48" charset="-128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-48" charset="-128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-48" charset="-128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-48" charset="-128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-48" charset="-128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-48" charset="-128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A6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620" y="96"/>
      </p:cViewPr>
      <p:guideLst>
        <p:guide orient="horz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6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altLang="zh-TW" smtClean="0"/>
              <a:t>Chapter 5</a:t>
            </a: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1697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456324"/>
            <a:ext cx="4302625" cy="3402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zh-TW" smtClean="0"/>
              <a:t>COMP422 Ethics and Professional Issues in Computing</a:t>
            </a:r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1697" y="6456324"/>
            <a:ext cx="4302625" cy="3402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7EA605-0794-42E6-9CCE-2AC3E430DC4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4950534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4301543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" pitchFamily="-48" charset="0"/>
              </a:defRPr>
            </a:lvl1pPr>
          </a:lstStyle>
          <a:p>
            <a:r>
              <a:rPr lang="en-US" altLang="zh-TW" smtClean="0"/>
              <a:t>Chapter 5</a:t>
            </a:r>
            <a:endParaRPr lang="zh-TW" altLang="zh-TW"/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5097" y="0"/>
            <a:ext cx="4301543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 pitchFamily="-48" charset="0"/>
              </a:defRPr>
            </a:lvl1pPr>
          </a:lstStyle>
          <a:p>
            <a:endParaRPr lang="zh-TW" altLang="zh-TW"/>
          </a:p>
        </p:txBody>
      </p:sp>
      <p:sp>
        <p:nvSpPr>
          <p:cNvPr id="522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23553" y="3228896"/>
            <a:ext cx="7279535" cy="3058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11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6457791"/>
            <a:ext cx="4301543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" pitchFamily="-48" charset="0"/>
              </a:defRPr>
            </a:lvl1pPr>
          </a:lstStyle>
          <a:p>
            <a:r>
              <a:rPr lang="en-US" altLang="zh-TW" smtClean="0"/>
              <a:t>COMP422 Ethics and Professional Issues in Computing</a:t>
            </a:r>
            <a:endParaRPr lang="zh-TW" altLang="zh-TW"/>
          </a:p>
        </p:txBody>
      </p:sp>
      <p:sp>
        <p:nvSpPr>
          <p:cNvPr id="911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5097" y="6457791"/>
            <a:ext cx="4301543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 pitchFamily="-48" charset="0"/>
              </a:defRPr>
            </a:lvl1pPr>
          </a:lstStyle>
          <a:p>
            <a:fld id="{07DEDBD7-D96D-4616-BD31-25EFDE57F8F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55227784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DEDBD7-D96D-4616-BD31-25EFDE57F8F3}" type="slidenum">
              <a:rPr lang="en-US" altLang="zh-TW" smtClean="0"/>
              <a:pPr/>
              <a:t>1</a:t>
            </a:fld>
            <a:endParaRPr lang="en-US" altLang="zh-TW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zh-TW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TW" smtClean="0"/>
              <a:t>COMP422 Ethics and Professional Issues in Computing</a:t>
            </a:r>
            <a:endParaRPr lang="zh-TW" altLang="zh-TW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altLang="zh-TW" smtClean="0"/>
              <a:t>Chapter 5</a:t>
            </a:r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213981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18A6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 descr="Pink tissue paper"/>
          <p:cNvSpPr>
            <a:spLocks noChangeArrowheads="1"/>
          </p:cNvSpPr>
          <p:nvPr userDrawn="1"/>
        </p:nvSpPr>
        <p:spPr bwMode="auto">
          <a:xfrm>
            <a:off x="2286000" y="2895600"/>
            <a:ext cx="4549775" cy="22828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b="1"/>
              <a:t>Ethics for the Information Age</a:t>
            </a:r>
            <a:br>
              <a:rPr lang="en-US" altLang="zh-TW" b="1"/>
            </a:br>
            <a:r>
              <a:rPr lang="en-US" altLang="zh-TW" b="1"/>
              <a:t>Fifth Edition</a:t>
            </a:r>
            <a:br>
              <a:rPr lang="en-US" altLang="zh-TW" b="1"/>
            </a:br>
            <a:r>
              <a:rPr lang="en-US" altLang="zh-TW" b="1"/>
              <a:t/>
            </a:r>
            <a:br>
              <a:rPr lang="en-US" altLang="zh-TW" b="1"/>
            </a:br>
            <a:r>
              <a:rPr lang="en-US" altLang="zh-TW" b="1"/>
              <a:t>by </a:t>
            </a:r>
            <a:br>
              <a:rPr lang="en-US" altLang="zh-TW" b="1"/>
            </a:br>
            <a:r>
              <a:rPr lang="en-US" altLang="zh-TW" b="1"/>
              <a:t>Michael J. Quinn</a:t>
            </a:r>
            <a:br>
              <a:rPr lang="en-US" altLang="zh-TW" b="1"/>
            </a:br>
            <a:endParaRPr lang="en-US" altLang="zh-TW" b="1"/>
          </a:p>
        </p:txBody>
      </p:sp>
      <p:pic>
        <p:nvPicPr>
          <p:cNvPr id="4" name="Picture 8" descr="DG_Bar_Blue_USLetter_RGB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248400"/>
            <a:ext cx="9144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9" descr="Pink tissue paper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65800" y="0"/>
            <a:ext cx="3378200" cy="21463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420869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381000"/>
            <a:ext cx="7467600" cy="914400"/>
          </a:xfrm>
        </p:spPr>
        <p:txBody>
          <a:bodyPr wrap="none" anchor="t"/>
          <a:lstStyle>
            <a:lvl1pPr algn="ctr">
              <a:defRPr sz="32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1-</a:t>
            </a:r>
            <a:fld id="{49BAFC90-3EFA-47BC-BF7D-9A752C0D092A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76200"/>
            <a:ext cx="207645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"/>
            <a:ext cx="607695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1-</a:t>
            </a:r>
            <a:fld id="{5E51EAF3-E374-4321-922F-A6816AA93982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1-</a:t>
            </a:r>
            <a:fld id="{C7F3F964-3EE7-4EC2-B32A-46F957F51F3E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1-</a:t>
            </a:r>
            <a:fld id="{318B7646-D749-4668-8F26-0BDA7B3CA669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767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1-</a:t>
            </a:r>
            <a:fld id="{855A96D0-FE51-4D5E-AB7A-B3893708C1F5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1-</a:t>
            </a:r>
            <a:fld id="{3BB19FDC-71F7-4C2C-A934-5B3ACD1B8EF4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1-</a:t>
            </a:r>
            <a:fld id="{998997C3-C859-4CC7-9A07-A69CF92983DC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1-</a:t>
            </a:r>
            <a:fld id="{BDD3F610-0449-4367-9518-6F8DE4F05064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1-</a:t>
            </a:r>
            <a:fld id="{604302EF-3598-4DC6-B0DE-560250B2670F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1-</a:t>
            </a:r>
            <a:fld id="{70F4A399-C71A-4EB7-A48A-E282FCFC7D1B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/>
          <p:cNvSpPr>
            <a:spLocks noChangeArrowheads="1"/>
          </p:cNvSpPr>
          <p:nvPr/>
        </p:nvSpPr>
        <p:spPr bwMode="auto">
          <a:xfrm flipH="1">
            <a:off x="0" y="0"/>
            <a:ext cx="9144000" cy="1295400"/>
          </a:xfrm>
          <a:prstGeom prst="homePlate">
            <a:avLst>
              <a:gd name="adj" fmla="val 0"/>
            </a:avLst>
          </a:prstGeom>
          <a:gradFill rotWithShape="1">
            <a:gsLst>
              <a:gs pos="0">
                <a:srgbClr val="18A6C1">
                  <a:alpha val="78000"/>
                </a:srgbClr>
              </a:gs>
              <a:gs pos="100000">
                <a:srgbClr val="18A6C1">
                  <a:gamma/>
                  <a:tint val="0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TW" altLang="zh-TW" baseline="-25000">
              <a:latin typeface="Times New Roman" pitchFamily="18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8305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3058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41984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397625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000"/>
            </a:lvl1pPr>
          </a:lstStyle>
          <a:p>
            <a:r>
              <a:rPr lang="en-US" altLang="zh-TW"/>
              <a:t>1-</a:t>
            </a:r>
            <a:fld id="{70A9FEDB-A3B9-4054-A737-26F059941A3E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7086600" y="5867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r>
              <a:rPr lang="en-US" altLang="zh-TW" sz="1200">
                <a:solidFill>
                  <a:schemeClr val="bg1"/>
                </a:solidFill>
              </a:rPr>
              <a:t>1-</a:t>
            </a:r>
            <a:fld id="{00E027AA-AE93-4053-872A-77D0ECCA8B4C}" type="slidenum">
              <a:rPr lang="en-US" altLang="zh-TW" sz="1200">
                <a:solidFill>
                  <a:schemeClr val="bg1"/>
                </a:solidFill>
              </a:rPr>
              <a:pPr algn="r" eaLnBrk="0" hangingPunct="0"/>
              <a:t>‹#›</a:t>
            </a:fld>
            <a:endParaRPr lang="en-US" altLang="zh-TW" sz="1200">
              <a:solidFill>
                <a:schemeClr val="bg1"/>
              </a:solidFill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228600" y="6324600"/>
            <a:ext cx="5562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0" hangingPunct="0">
              <a:spcBef>
                <a:spcPct val="50000"/>
              </a:spcBef>
            </a:pPr>
            <a:r>
              <a:rPr lang="en-US" altLang="zh-TW" sz="1200">
                <a:latin typeface="Times New Roman" pitchFamily="18" charset="0"/>
              </a:rPr>
              <a:t>Copyright © 2013 Pearson Education, Inc. Publishing as Pearson Addison-Wesley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2" r:id="rId2"/>
    <p:sldLayoutId id="2147483771" r:id="rId3"/>
    <p:sldLayoutId id="2147483770" r:id="rId4"/>
    <p:sldLayoutId id="2147483769" r:id="rId5"/>
    <p:sldLayoutId id="2147483768" r:id="rId6"/>
    <p:sldLayoutId id="2147483767" r:id="rId7"/>
    <p:sldLayoutId id="2147483766" r:id="rId8"/>
    <p:sldLayoutId id="2147483765" r:id="rId9"/>
    <p:sldLayoutId id="2147483764" r:id="rId10"/>
    <p:sldLayoutId id="2147483763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ヒラギノ角ゴ Pro W3" pitchFamily="-48" charset="-128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ヒラギノ角ゴ Pro W3" pitchFamily="-48" charset="-128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ヒラギノ角ゴ Pro W3" pitchFamily="-48" charset="-128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ヒラギノ角ゴ Pro W3" pitchFamily="-48" charset="-128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ヒラギノ角ゴ Pro W3" pitchFamily="-48" charset="-128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ヒラギノ角ゴ Pro W3" pitchFamily="-48" charset="-128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ヒラギノ角ゴ Pro W3" pitchFamily="-48" charset="-128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ヒラギノ角ゴ Pro W3" pitchFamily="-48" charset="-128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Times" pitchFamily="-4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archive.wired.com/politics/law/news/1999/01/17538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cmag.com/article2/0,2817,2361349,00.asp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 descr="Pink tissue paper"/>
          <p:cNvSpPr>
            <a:spLocks noChangeArrowheads="1"/>
          </p:cNvSpPr>
          <p:nvPr/>
        </p:nvSpPr>
        <p:spPr bwMode="auto">
          <a:xfrm>
            <a:off x="685800" y="304800"/>
            <a:ext cx="4953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algn="ctr" eaLnBrk="0" hangingPunct="0">
              <a:defRPr/>
            </a:pPr>
            <a:r>
              <a:rPr lang="en-US" sz="3200" b="1" dirty="0">
                <a:latin typeface="+mj-lt"/>
                <a:cs typeface="+mn-cs"/>
              </a:rPr>
              <a:t>Chapter 5:</a:t>
            </a:r>
            <a:br>
              <a:rPr lang="en-US" sz="3200" b="1" dirty="0">
                <a:latin typeface="+mj-lt"/>
                <a:cs typeface="+mn-cs"/>
              </a:rPr>
            </a:br>
            <a:r>
              <a:rPr lang="en-US" sz="3200" b="1">
                <a:latin typeface="+mj-lt"/>
                <a:cs typeface="+mn-cs"/>
              </a:rPr>
              <a:t> Information Privacy</a:t>
            </a:r>
            <a:endParaRPr lang="en-US" sz="3200" b="1" dirty="0">
              <a:latin typeface="+mj-lt"/>
              <a:cs typeface="+mn-cs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15FF88AF-944F-4E5C-8738-0BA747645326}" type="slidenum">
              <a:rPr lang="en-US" altLang="zh-TW"/>
              <a:pPr/>
              <a:t>10</a:t>
            </a:fld>
            <a:endParaRPr lang="en-US" altLang="zh-TW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Is There a Natural Right to Privacy?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3058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dirty="0" smtClean="0"/>
              <a:t>Privacy rights stem from property rights: “a man’s home is his castle”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 smtClean="0"/>
              <a:t>Coercive Acts before American Revolution led to 3</a:t>
            </a:r>
            <a:r>
              <a:rPr lang="en-US" altLang="zh-TW" sz="2800" baseline="30000" dirty="0" smtClean="0"/>
              <a:t>rd</a:t>
            </a:r>
            <a:r>
              <a:rPr lang="en-US" altLang="zh-TW" sz="2800" dirty="0" smtClean="0"/>
              <a:t> Amendment to U.S. Constitution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 smtClean="0"/>
              <a:t>Samuel Warren and Louis Brandeis: People have “the right to be let alone”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 smtClean="0"/>
              <a:t>Judith Jarvis Thomson: “Privacy rights” overlap other rights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 smtClean="0"/>
              <a:t>Conclusion: Privacy is not a natural right, but it is a </a:t>
            </a:r>
            <a:r>
              <a:rPr lang="en-US" altLang="zh-TW" sz="2800" i="1" dirty="0" smtClean="0"/>
              <a:t>prudential right</a:t>
            </a:r>
            <a:r>
              <a:rPr lang="en-US" altLang="zh-TW" sz="2800" dirty="0" smtClean="0"/>
              <a:t>, meaning that rational agents agree to recognize some privacy rights for the benefit </a:t>
            </a:r>
            <a:r>
              <a:rPr lang="en-US" altLang="zh-TW" sz="2800" smtClean="0"/>
              <a:t>of society</a:t>
            </a:r>
            <a:endParaRPr lang="en-US" altLang="zh-TW" sz="2800" dirty="0" smtClean="0"/>
          </a:p>
          <a:p>
            <a:pPr eaLnBrk="1" hangingPunct="1">
              <a:lnSpc>
                <a:spcPct val="90000"/>
              </a:lnSpc>
            </a:pPr>
            <a:endParaRPr lang="en-US" altLang="zh-TW" sz="2800" dirty="0" smtClean="0"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305800" cy="1524000"/>
          </a:xfrm>
        </p:spPr>
        <p:txBody>
          <a:bodyPr/>
          <a:lstStyle/>
          <a:p>
            <a:pPr eaLnBrk="1" hangingPunct="1"/>
            <a:r>
              <a:rPr lang="en-US" altLang="zh-TW" sz="2800" smtClean="0"/>
              <a:t>Do People Have the Right to Be Left Alone?</a:t>
            </a:r>
          </a:p>
        </p:txBody>
      </p:sp>
      <p:sp>
        <p:nvSpPr>
          <p:cNvPr id="1331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DCBF566C-2DAD-481B-8D99-E3498009194F}" type="slidenum">
              <a:rPr lang="en-US" altLang="zh-TW"/>
              <a:pPr/>
              <a:t>11</a:t>
            </a:fld>
            <a:endParaRPr lang="en-US" altLang="zh-TW"/>
          </a:p>
        </p:txBody>
      </p:sp>
      <p:pic>
        <p:nvPicPr>
          <p:cNvPr id="6" name="Picture 5" descr="ParisHilton00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85900" y="1600200"/>
            <a:ext cx="61722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CE3033B0-1E66-4C31-B6EB-B84237B09DAE}" type="slidenum">
              <a:rPr lang="en-US" altLang="zh-TW"/>
              <a:pPr/>
              <a:t>12</a:t>
            </a:fld>
            <a:endParaRPr lang="en-US" altLang="zh-TW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Privacy and Trust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3058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Perhaps modern life is actually more private than life centuries ago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smtClean="0"/>
              <a:t>Most people don’t live with extended families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smtClean="0"/>
              <a:t>Automobile allows us to travel alone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smtClean="0"/>
              <a:t>Television v. public entertainment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Challenge: we now live among strangers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Remedy: establishing reputations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smtClean="0"/>
              <a:t>Ordeal, such as lie detector test or drug test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smtClean="0"/>
              <a:t>Credential, such as driver’s license, key, ID card, college degree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Establishing reputation </a:t>
            </a:r>
            <a:r>
              <a:rPr lang="en-US" altLang="zh-TW" sz="2800" smtClean="0">
                <a:sym typeface="Symbol" pitchFamily="18" charset="2"/>
              </a:rPr>
              <a:t>is done at the cost of reducing privacy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Case Study: Secret Monitoring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Sullivans have a baby girl</a:t>
            </a:r>
          </a:p>
          <a:p>
            <a:pPr eaLnBrk="1" hangingPunct="1"/>
            <a:r>
              <a:rPr lang="en-US" altLang="zh-TW" smtClean="0"/>
              <a:t>Both work; they are concerned about performance of full-time nanny</a:t>
            </a:r>
          </a:p>
          <a:p>
            <a:pPr eaLnBrk="1" hangingPunct="1"/>
            <a:r>
              <a:rPr lang="en-US" altLang="zh-TW" smtClean="0"/>
              <a:t>Purchase program that allows monitoring through laptop’s camera placed in family room</a:t>
            </a:r>
          </a:p>
          <a:p>
            <a:pPr eaLnBrk="1" hangingPunct="1"/>
            <a:r>
              <a:rPr lang="en-US" altLang="zh-TW" smtClean="0"/>
              <a:t>They do not inform nanny she is being monitored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3DCDD60E-F50B-4B97-AD01-47F5D50FB929}" type="slidenum">
              <a:rPr lang="en-US" altLang="zh-TW"/>
              <a:pPr/>
              <a:t>13</a:t>
            </a:fld>
            <a:endParaRPr lang="en-US" altLang="zh-TW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Rule Utilitarian Evaluation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smtClean="0"/>
              <a:t>If everyone monitored nannies, it would not remain a secret for long</a:t>
            </a:r>
          </a:p>
          <a:p>
            <a:r>
              <a:rPr lang="en-US" altLang="zh-TW" sz="2400" smtClean="0"/>
              <a:t>Consequences</a:t>
            </a:r>
          </a:p>
          <a:p>
            <a:pPr lvl="1"/>
            <a:r>
              <a:rPr lang="en-US" altLang="zh-TW" sz="2000" smtClean="0"/>
              <a:t>Nannies would be on best behavior in front of camera</a:t>
            </a:r>
          </a:p>
          <a:p>
            <a:pPr lvl="1"/>
            <a:r>
              <a:rPr lang="en-US" altLang="zh-TW" sz="2000" smtClean="0"/>
              <a:t>Might reduce child abuse and parents’ peace of mind</a:t>
            </a:r>
          </a:p>
          <a:p>
            <a:pPr lvl="1"/>
            <a:r>
              <a:rPr lang="en-US" altLang="zh-TW" sz="2000" smtClean="0"/>
              <a:t>Would also increase stress and reduce job satisfaction of child care providers</a:t>
            </a:r>
          </a:p>
          <a:p>
            <a:pPr lvl="1"/>
            <a:r>
              <a:rPr lang="en-US" altLang="zh-TW" sz="2000" smtClean="0"/>
              <a:t>Might result in higher turnover rate and less experienced pool of nannies, who would provide lower-quality care</a:t>
            </a:r>
          </a:p>
          <a:p>
            <a:r>
              <a:rPr lang="en-US" altLang="zh-TW" sz="2400" smtClean="0"/>
              <a:t>Harms appear greater than benefits, so we conclude action was wrong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39F23340-A238-4FB3-8D77-C4CBCF991A69}" type="slidenum">
              <a:rPr lang="en-US" altLang="zh-TW"/>
              <a:pPr/>
              <a:t>14</a:t>
            </a:fld>
            <a:endParaRPr lang="en-US" altLang="zh-TW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Social Contract Theory Evaluation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It is reasonable for society to give people privacy in their own homes</a:t>
            </a:r>
          </a:p>
          <a:p>
            <a:r>
              <a:rPr lang="en-US" altLang="zh-TW" smtClean="0"/>
              <a:t>Nanny has a reasonable expectation that her interactions with baby inside home are private</a:t>
            </a:r>
          </a:p>
          <a:p>
            <a:r>
              <a:rPr lang="en-US" altLang="zh-TW" smtClean="0"/>
              <a:t>Sullivan’s decision to secretly monitor the nanny is wrong because it violates her privacy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EFA8DECD-0BFE-41FF-BE3D-64760DF764F5}" type="slidenum">
              <a:rPr lang="en-US" altLang="zh-TW"/>
              <a:pPr/>
              <a:t>15</a:t>
            </a:fld>
            <a:endParaRPr lang="en-US" altLang="zh-TW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Kantian Evaluation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smtClean="0"/>
              <a:t>Imagine rule, “An employer may secretly monitor the work of an employee who works with vulnerable people”</a:t>
            </a:r>
          </a:p>
          <a:p>
            <a:r>
              <a:rPr lang="en-US" altLang="zh-TW" sz="2800" smtClean="0"/>
              <a:t>If universalized, there would be no expectation of privacy by employees, so secret monitoring would be impossible</a:t>
            </a:r>
          </a:p>
          <a:p>
            <a:r>
              <a:rPr lang="en-US" altLang="zh-TW" sz="2800" smtClean="0"/>
              <a:t>Proposed rule is self-defeating, so it is wrong for Sullivans to act according to the rule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17BBBC85-54A7-49B4-A111-6F9006F122A7}" type="slidenum">
              <a:rPr lang="en-US" altLang="zh-TW"/>
              <a:pPr/>
              <a:t>16</a:t>
            </a:fld>
            <a:endParaRPr lang="en-US" altLang="zh-TW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Summary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smtClean="0"/>
              <a:t>Three analyses have concluded Sullivans were wrong to secretly monitor how well their nanny takes care of their baby</a:t>
            </a:r>
          </a:p>
          <a:p>
            <a:r>
              <a:rPr lang="en-US" altLang="zh-TW" sz="2800" smtClean="0"/>
              <a:t>Morally acceptable options</a:t>
            </a:r>
          </a:p>
          <a:p>
            <a:pPr lvl="1"/>
            <a:r>
              <a:rPr lang="en-US" altLang="zh-TW" sz="2400" smtClean="0"/>
              <a:t>Conduct more comprehensive interview of nanny</a:t>
            </a:r>
          </a:p>
          <a:p>
            <a:pPr lvl="1"/>
            <a:r>
              <a:rPr lang="en-US" altLang="zh-TW" sz="2400" smtClean="0"/>
              <a:t>More thoroughly check nanny’s references</a:t>
            </a:r>
          </a:p>
          <a:p>
            <a:pPr lvl="1"/>
            <a:r>
              <a:rPr lang="en-US" altLang="zh-TW" sz="2400" smtClean="0"/>
              <a:t>Spend a day or two at home observing nanny from a distance</a:t>
            </a:r>
          </a:p>
          <a:p>
            <a:pPr lvl="1"/>
            <a:r>
              <a:rPr lang="en-US" altLang="zh-TW" sz="2400" smtClean="0"/>
              <a:t>Be up-front with nanny about desire to install and use surveillance software on laptop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375400"/>
            <a:ext cx="1905000" cy="457200"/>
          </a:xfrm>
        </p:spPr>
        <p:txBody>
          <a:bodyPr/>
          <a:lstStyle/>
          <a:p>
            <a:r>
              <a:rPr lang="en-US" altLang="zh-TW"/>
              <a:t>1-</a:t>
            </a:r>
            <a:fld id="{E86FF6B6-4CB0-4D9F-AEF3-D236AEB3BF25}" type="slidenum">
              <a:rPr lang="en-US" altLang="zh-TW"/>
              <a:pPr/>
              <a:t>17</a:t>
            </a:fld>
            <a:endParaRPr lang="en-US" altLang="zh-TW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E7816F19-F5F2-48E2-A262-35AE806C3E92}" type="slidenum">
              <a:rPr lang="en-US" altLang="zh-TW"/>
              <a:pPr/>
              <a:t>18</a:t>
            </a:fld>
            <a:endParaRPr lang="en-US" altLang="zh-TW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971800"/>
            <a:ext cx="8305800" cy="1143000"/>
          </a:xfrm>
        </p:spPr>
        <p:txBody>
          <a:bodyPr/>
          <a:lstStyle/>
          <a:p>
            <a:pPr eaLnBrk="1" hangingPunct="1"/>
            <a:r>
              <a:rPr lang="en-US" altLang="zh-TW" smtClean="0"/>
              <a:t>5.3 Information Disclosures</a:t>
            </a:r>
          </a:p>
        </p:txBody>
      </p:sp>
    </p:spTree>
  </p:cSld>
  <p:clrMapOvr>
    <a:masterClrMapping/>
  </p:clrMapOvr>
  <p:transition spd="med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Public Records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smtClean="0"/>
              <a:t>Public record: information about an incident or action reported to a government agency for purpose of informing the public</a:t>
            </a:r>
          </a:p>
          <a:p>
            <a:r>
              <a:rPr lang="en-US" altLang="zh-TW" sz="2800" smtClean="0"/>
              <a:t>Examples: birth certificates, marriage licenses, motor vehicle records, criminal records, deeds to property</a:t>
            </a:r>
          </a:p>
          <a:p>
            <a:r>
              <a:rPr lang="en-US" altLang="zh-TW" sz="2800" smtClean="0"/>
              <a:t>Computerized databases and Internet have made public records much easier to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A1333A0C-EBAB-4743-9BF7-2321D5AC5AD8}" type="slidenum">
              <a:rPr lang="en-US" altLang="zh-TW"/>
              <a:pPr/>
              <a:t>19</a:t>
            </a:fld>
            <a:endParaRPr lang="en-US" altLang="zh-TW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CBC81D24-A775-4E09-AE77-6DB71DCE7958}" type="slidenum">
              <a:rPr lang="en-US" altLang="zh-TW"/>
              <a:pPr/>
              <a:t>2</a:t>
            </a:fld>
            <a:endParaRPr lang="en-US" altLang="zh-TW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Chapter Overview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Introduction</a:t>
            </a:r>
            <a:endParaRPr lang="en-US" altLang="zh-TW" smtClean="0"/>
          </a:p>
          <a:p>
            <a:pPr eaLnBrk="1" hangingPunct="1"/>
            <a:r>
              <a:rPr lang="en-US" altLang="zh-TW" dirty="0" smtClean="0"/>
              <a:t>Perspectives on privacy</a:t>
            </a:r>
          </a:p>
          <a:p>
            <a:pPr eaLnBrk="1" hangingPunct="1"/>
            <a:r>
              <a:rPr lang="en-US" altLang="zh-TW" dirty="0" smtClean="0"/>
              <a:t>Information disclosures</a:t>
            </a:r>
          </a:p>
          <a:p>
            <a:pPr eaLnBrk="1" hangingPunct="1"/>
            <a:r>
              <a:rPr lang="en-US" altLang="zh-TW" dirty="0" smtClean="0"/>
              <a:t>Data mining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smtClean="0"/>
              <a:t>Records Held by Private Organizations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Credit card purchases</a:t>
            </a:r>
          </a:p>
          <a:p>
            <a:r>
              <a:rPr lang="en-US" altLang="zh-TW" smtClean="0"/>
              <a:t>Purchases made with loyalty cards</a:t>
            </a:r>
          </a:p>
          <a:p>
            <a:r>
              <a:rPr lang="en-US" altLang="zh-TW" smtClean="0"/>
              <a:t>Voluntary disclosures</a:t>
            </a:r>
          </a:p>
          <a:p>
            <a:r>
              <a:rPr lang="en-US" altLang="zh-TW" smtClean="0"/>
              <a:t>Posts to social network sites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AEFF0392-9C0D-4541-9BB1-7551BE181DA4}" type="slidenum">
              <a:rPr lang="en-US" altLang="zh-TW"/>
              <a:pPr/>
              <a:t>20</a:t>
            </a:fld>
            <a:endParaRPr lang="en-US" altLang="zh-TW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smtClean="0"/>
              <a:t>Data Gathering and Privacy Implications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 smtClean="0"/>
              <a:t>Facebook tags</a:t>
            </a:r>
          </a:p>
          <a:p>
            <a:r>
              <a:rPr lang="en-US" altLang="zh-TW" sz="2000" dirty="0" smtClean="0"/>
              <a:t>Enhanced 911 services</a:t>
            </a:r>
          </a:p>
          <a:p>
            <a:r>
              <a:rPr lang="en-US" altLang="zh-TW" sz="2000" dirty="0" smtClean="0"/>
              <a:t>Rewards or loyalty programs</a:t>
            </a:r>
          </a:p>
          <a:p>
            <a:r>
              <a:rPr lang="en-US" altLang="zh-TW" sz="2000" dirty="0" smtClean="0"/>
              <a:t>Body scanners</a:t>
            </a:r>
          </a:p>
          <a:p>
            <a:r>
              <a:rPr lang="en-US" altLang="zh-TW" sz="2000" dirty="0" smtClean="0"/>
              <a:t>RFID tags</a:t>
            </a:r>
          </a:p>
          <a:p>
            <a:r>
              <a:rPr lang="en-US" altLang="zh-TW" sz="2000" dirty="0" smtClean="0"/>
              <a:t>Implanted chips</a:t>
            </a:r>
          </a:p>
          <a:p>
            <a:r>
              <a:rPr lang="en-US" altLang="zh-TW" sz="2000" dirty="0" err="1" smtClean="0"/>
              <a:t>OnStar</a:t>
            </a:r>
            <a:endParaRPr lang="en-US" altLang="zh-TW" sz="2000" dirty="0" smtClean="0"/>
          </a:p>
          <a:p>
            <a:r>
              <a:rPr lang="en-US" altLang="zh-TW" sz="2000" dirty="0" smtClean="0"/>
              <a:t>Automobile “black boxes”</a:t>
            </a:r>
          </a:p>
          <a:p>
            <a:r>
              <a:rPr lang="en-US" altLang="zh-TW" sz="2000" dirty="0" smtClean="0"/>
              <a:t>Medical records</a:t>
            </a:r>
          </a:p>
          <a:p>
            <a:r>
              <a:rPr lang="en-US" altLang="zh-TW" sz="2000" dirty="0" smtClean="0"/>
              <a:t>Digital video recorders</a:t>
            </a:r>
          </a:p>
          <a:p>
            <a:r>
              <a:rPr lang="en-US" altLang="zh-TW" sz="2000" dirty="0" smtClean="0"/>
              <a:t>Cookies and flash cookies</a:t>
            </a:r>
          </a:p>
          <a:p>
            <a:endParaRPr lang="en-US" altLang="zh-TW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8A4A8C9A-ED15-4E2C-9B7A-3283DB1F9482}" type="slidenum">
              <a:rPr lang="en-US" altLang="zh-TW"/>
              <a:pPr/>
              <a:t>21</a:t>
            </a:fld>
            <a:endParaRPr lang="en-US" altLang="zh-TW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Facebook Tags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 smtClean="0"/>
              <a:t>Tag: Label identifying a person in a photo</a:t>
            </a:r>
          </a:p>
          <a:p>
            <a:r>
              <a:rPr lang="en-US" altLang="zh-TW" sz="2800" dirty="0" smtClean="0"/>
              <a:t>Facebook allows users to tag people who are on their list of friends</a:t>
            </a:r>
          </a:p>
          <a:p>
            <a:r>
              <a:rPr lang="en-US" altLang="zh-TW" sz="2800" dirty="0" smtClean="0"/>
              <a:t>About 100 million tags added per day in Facebook</a:t>
            </a:r>
          </a:p>
          <a:p>
            <a:r>
              <a:rPr lang="en-US" altLang="zh-TW" sz="2800" dirty="0" smtClean="0"/>
              <a:t>Facebook uses facial recognition to suggest name of friend appearing in photo</a:t>
            </a:r>
          </a:p>
          <a:p>
            <a:r>
              <a:rPr lang="en-US" altLang="zh-TW" sz="2800" dirty="0" smtClean="0"/>
              <a:t>Does this feature increase risk of improper tagging?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2D951446-A0DF-415D-B034-3E3AD3C29F3D}" type="slidenum">
              <a:rPr lang="en-US" altLang="zh-TW"/>
              <a:pPr/>
              <a:t>22</a:t>
            </a:fld>
            <a:endParaRPr lang="en-US" altLang="zh-TW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Enhanced 911 Services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Cell phone providers in United States required to track locations of active cell phones to within 100 meters</a:t>
            </a:r>
          </a:p>
          <a:p>
            <a:r>
              <a:rPr lang="en-US" altLang="zh-TW" smtClean="0"/>
              <a:t>Allows emergency response teams to reach people in distress</a:t>
            </a:r>
          </a:p>
          <a:p>
            <a:r>
              <a:rPr lang="en-US" altLang="zh-TW" smtClean="0"/>
              <a:t>What if this information is sold or shared?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4A6C7F75-F14A-41CE-8DEB-C1DAD832D20F}" type="slidenum">
              <a:rPr lang="en-US" altLang="zh-TW"/>
              <a:pPr/>
              <a:t>23</a:t>
            </a:fld>
            <a:endParaRPr lang="en-US" altLang="zh-TW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Rewards or Loyalty Programs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smtClean="0"/>
              <a:t>Shoppers who belong to store’s rewards program can save money on many of their purchases</a:t>
            </a:r>
          </a:p>
          <a:p>
            <a:r>
              <a:rPr lang="en-US" altLang="zh-TW" sz="2800" smtClean="0"/>
              <a:t>Computers use information about buying habits to provide personalized service</a:t>
            </a:r>
          </a:p>
          <a:p>
            <a:pPr lvl="1"/>
            <a:r>
              <a:rPr lang="en-US" altLang="zh-TW" sz="2400" smtClean="0"/>
              <a:t>ShopRite computerized shopping carts with pop-up ads</a:t>
            </a:r>
          </a:p>
          <a:p>
            <a:r>
              <a:rPr lang="en-US" altLang="zh-TW" sz="2800" smtClean="0"/>
              <a:t>Do card users pay less, or do non-users get overcharged?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64685F3C-511F-4042-9D07-B993A3EDABDE}" type="slidenum">
              <a:rPr lang="en-US" altLang="zh-TW"/>
              <a:pPr/>
              <a:t>24</a:t>
            </a:fld>
            <a:endParaRPr lang="en-US" altLang="zh-TW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Body Scanners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Some department stores have 3-D body scanners</a:t>
            </a:r>
          </a:p>
          <a:p>
            <a:r>
              <a:rPr lang="en-US" altLang="zh-TW" smtClean="0"/>
              <a:t>Computer can use this information to recommend clothes</a:t>
            </a:r>
          </a:p>
          <a:p>
            <a:r>
              <a:rPr lang="en-US" altLang="zh-TW" smtClean="0"/>
              <a:t>Scans can also be used to produce custom-made clothing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AD0C23AC-ACFD-4F87-A498-AF6E77C6AC10}" type="slidenum">
              <a:rPr lang="en-US" altLang="zh-TW"/>
              <a:pPr/>
              <a:t>25</a:t>
            </a:fld>
            <a:endParaRPr lang="en-US" altLang="zh-TW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Body Scanner Takes Measurements</a:t>
            </a:r>
          </a:p>
        </p:txBody>
      </p:sp>
      <p:sp>
        <p:nvSpPr>
          <p:cNvPr id="22531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1CA445C5-DF67-4E12-AD5C-50E0C845F51B}" type="slidenum">
              <a:rPr lang="en-US" altLang="zh-TW"/>
              <a:pPr/>
              <a:t>26</a:t>
            </a:fld>
            <a:endParaRPr lang="en-US" altLang="zh-TW"/>
          </a:p>
        </p:txBody>
      </p:sp>
      <p:sp>
        <p:nvSpPr>
          <p:cNvPr id="28676" name="TextBox 3"/>
          <p:cNvSpPr txBox="1">
            <a:spLocks noChangeArrowheads="1"/>
          </p:cNvSpPr>
          <p:nvPr/>
        </p:nvSpPr>
        <p:spPr bwMode="auto">
          <a:xfrm>
            <a:off x="3581400" y="5715000"/>
            <a:ext cx="2895600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altLang="zh-TW" sz="900"/>
              <a:t>AP Photo/Richard Drew</a:t>
            </a:r>
          </a:p>
        </p:txBody>
      </p:sp>
      <p:pic>
        <p:nvPicPr>
          <p:cNvPr id="28677" name="Picture 6" descr="qui05f03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2590800" y="992340"/>
            <a:ext cx="3851275" cy="4695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RFID Tags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RFID: Radio frequency identification</a:t>
            </a:r>
          </a:p>
          <a:p>
            <a:r>
              <a:rPr lang="en-US" altLang="zh-TW" smtClean="0"/>
              <a:t>An RFID tag is a tiny wireless transmitter</a:t>
            </a:r>
          </a:p>
          <a:p>
            <a:r>
              <a:rPr lang="en-US" altLang="zh-TW" smtClean="0"/>
              <a:t>Manufacturers are replacing bar codes with RFID tags</a:t>
            </a:r>
          </a:p>
          <a:p>
            <a:pPr lvl="1"/>
            <a:r>
              <a:rPr lang="en-US" altLang="zh-TW" smtClean="0"/>
              <a:t>Contain more information</a:t>
            </a:r>
          </a:p>
          <a:p>
            <a:pPr lvl="1"/>
            <a:r>
              <a:rPr lang="en-US" altLang="zh-TW" smtClean="0"/>
              <a:t>Can be scanned more easily</a:t>
            </a:r>
          </a:p>
          <a:p>
            <a:r>
              <a:rPr lang="en-US" altLang="zh-TW" smtClean="0"/>
              <a:t>If tag cannot be removed or disabled, it becomes a tracking device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2B06D5A0-EC95-4BC0-BA4F-8B62242B999B}" type="slidenum">
              <a:rPr lang="en-US" altLang="zh-TW"/>
              <a:pPr/>
              <a:t>27</a:t>
            </a:fld>
            <a:endParaRPr lang="en-US" altLang="zh-TW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Implanted Chips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Taiwan: Every domesticated dog must have an implanted microchip</a:t>
            </a:r>
          </a:p>
          <a:p>
            <a:pPr lvl="1"/>
            <a:r>
              <a:rPr lang="en-US" altLang="zh-TW" smtClean="0"/>
              <a:t>Size of a grain of rice; implanted into ear</a:t>
            </a:r>
          </a:p>
          <a:p>
            <a:pPr lvl="1"/>
            <a:r>
              <a:rPr lang="en-US" altLang="zh-TW" smtClean="0"/>
              <a:t>Chip contains name, address of owner</a:t>
            </a:r>
          </a:p>
          <a:p>
            <a:pPr lvl="1"/>
            <a:r>
              <a:rPr lang="en-US" altLang="zh-TW" smtClean="0"/>
              <a:t>Allows lost dogs to be returned to owners</a:t>
            </a:r>
          </a:p>
          <a:p>
            <a:r>
              <a:rPr lang="en-US" altLang="zh-TW" smtClean="0"/>
              <a:t>RFID tags approved for use in humans</a:t>
            </a:r>
          </a:p>
          <a:p>
            <a:pPr lvl="1"/>
            <a:r>
              <a:rPr lang="en-US" altLang="zh-TW" smtClean="0"/>
              <a:t>Can be used to store medical information</a:t>
            </a:r>
          </a:p>
          <a:p>
            <a:pPr lvl="1"/>
            <a:r>
              <a:rPr lang="en-US" altLang="zh-TW" smtClean="0"/>
              <a:t>Can be used as a “debit card”</a:t>
            </a:r>
          </a:p>
          <a:p>
            <a:pPr lvl="1"/>
            <a:endParaRPr lang="en-US" altLang="zh-TW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C813DC19-4453-4CFA-84B5-C68C6D99F69F}" type="slidenum">
              <a:rPr lang="en-US" altLang="zh-TW"/>
              <a:pPr/>
              <a:t>28</a:t>
            </a:fld>
            <a:endParaRPr lang="en-US" altLang="zh-TW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OnStar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OnStar manufactures communication system incorporated into rear-view mirror</a:t>
            </a:r>
          </a:p>
          <a:p>
            <a:r>
              <a:rPr lang="en-US" altLang="zh-TW" smtClean="0"/>
              <a:t>Emergency, security, navigation, and diagnostics services provided subscribers</a:t>
            </a:r>
          </a:p>
          <a:p>
            <a:r>
              <a:rPr lang="en-US" altLang="zh-TW" smtClean="0"/>
              <a:t>Two-way communication and GPS</a:t>
            </a:r>
          </a:p>
          <a:p>
            <a:r>
              <a:rPr lang="en-US" altLang="zh-TW" smtClean="0"/>
              <a:t>Automatic communication when airbags deploy</a:t>
            </a:r>
          </a:p>
          <a:p>
            <a:r>
              <a:rPr lang="en-US" altLang="zh-TW" smtClean="0"/>
              <a:t>Service center can even disable gas pedal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8B2B1FBF-824E-4D11-B634-E76A9CA3F8E8}" type="slidenum">
              <a:rPr lang="en-US" altLang="zh-TW"/>
              <a:pPr/>
              <a:t>29</a:t>
            </a:fld>
            <a:endParaRPr lang="en-US" altLang="zh-TW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305800" cy="6096000"/>
          </a:xfrm>
        </p:spPr>
        <p:txBody>
          <a:bodyPr/>
          <a:lstStyle/>
          <a:p>
            <a:pPr eaLnBrk="1" hangingPunct="1"/>
            <a:r>
              <a:rPr lang="en-US" altLang="zh-TW" smtClean="0"/>
              <a:t>5.1 Introduction</a:t>
            </a:r>
          </a:p>
        </p:txBody>
      </p:sp>
      <p:sp>
        <p:nvSpPr>
          <p:cNvPr id="819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853BDF2B-FC3B-4025-BD27-FA10BAA4237A}" type="slidenum">
              <a:rPr lang="en-US" altLang="zh-TW"/>
              <a:pPr/>
              <a:t>3</a:t>
            </a:fld>
            <a:endParaRPr lang="en-US" altLang="zh-TW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RFID Tags Speed Inventory Process</a:t>
            </a:r>
          </a:p>
        </p:txBody>
      </p:sp>
      <p:sp>
        <p:nvSpPr>
          <p:cNvPr id="2355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A1040BC5-9E72-4AA8-A761-452A1D404D7B}" type="slidenum">
              <a:rPr lang="en-US" altLang="zh-TW"/>
              <a:pPr/>
              <a:t>30</a:t>
            </a:fld>
            <a:endParaRPr lang="en-US" altLang="zh-TW"/>
          </a:p>
        </p:txBody>
      </p:sp>
      <p:pic>
        <p:nvPicPr>
          <p:cNvPr id="6" name="Picture 5" descr="Fig005.03a.jpg"/>
          <p:cNvPicPr>
            <a:picLocks noChangeAspect="1"/>
          </p:cNvPicPr>
          <p:nvPr/>
        </p:nvPicPr>
        <p:blipFill>
          <a:blip r:embed="rId2" cstate="print"/>
          <a:srcRect b="6496"/>
          <a:stretch>
            <a:fillRect/>
          </a:stretch>
        </p:blipFill>
        <p:spPr>
          <a:xfrm>
            <a:off x="1678781" y="1447800"/>
            <a:ext cx="5786438" cy="38475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52600" y="5486400"/>
            <a:ext cx="563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 smtClean="0"/>
              <a:t>Employees take inventory more quickly and make fewer errors when items are marked with RFID tags</a:t>
            </a:r>
            <a:endParaRPr lang="zh-TW" altLang="en-US" sz="18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Automobile “Black Boxes”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smtClean="0"/>
              <a:t>Modern automobiles come equipped with a “black box”</a:t>
            </a:r>
          </a:p>
          <a:p>
            <a:r>
              <a:rPr lang="en-US" altLang="zh-TW" sz="2800" smtClean="0"/>
              <a:t>Maintains data for five seconds:</a:t>
            </a:r>
          </a:p>
          <a:p>
            <a:pPr lvl="1"/>
            <a:r>
              <a:rPr lang="en-US" altLang="zh-TW" sz="2400" smtClean="0"/>
              <a:t>Speed of car</a:t>
            </a:r>
          </a:p>
          <a:p>
            <a:pPr lvl="1"/>
            <a:r>
              <a:rPr lang="en-US" altLang="zh-TW" sz="2400" smtClean="0"/>
              <a:t>Amount of pressure being put on brake pedal</a:t>
            </a:r>
          </a:p>
          <a:p>
            <a:pPr lvl="1"/>
            <a:r>
              <a:rPr lang="en-US" altLang="zh-TW" sz="2400" smtClean="0"/>
              <a:t>Seat belt status</a:t>
            </a:r>
          </a:p>
          <a:p>
            <a:r>
              <a:rPr lang="en-US" altLang="zh-TW" sz="2800" smtClean="0"/>
              <a:t>After an accident, investigators can retrieve and gather information from “black box”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3AF17D1D-F8DE-4EA7-9F9E-0F1C978323FF}" type="slidenum">
              <a:rPr lang="en-US" altLang="zh-TW"/>
              <a:pPr/>
              <a:t>31</a:t>
            </a:fld>
            <a:endParaRPr lang="en-US" altLang="zh-TW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Medical Records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Advantages of changing from paper-based to electronic medical records</a:t>
            </a:r>
          </a:p>
          <a:p>
            <a:r>
              <a:rPr lang="en-US" altLang="zh-TW" dirty="0" smtClean="0"/>
              <a:t>Quicker and cheaper for information to be shared among caregivers</a:t>
            </a:r>
          </a:p>
          <a:p>
            <a:pPr lvl="1"/>
            <a:r>
              <a:rPr lang="en-US" altLang="zh-TW" dirty="0" smtClean="0"/>
              <a:t>Lower medical costs</a:t>
            </a:r>
          </a:p>
          <a:p>
            <a:pPr lvl="1"/>
            <a:r>
              <a:rPr lang="en-US" altLang="zh-TW" dirty="0" smtClean="0"/>
              <a:t>Improve quality of medical care</a:t>
            </a:r>
          </a:p>
          <a:p>
            <a:r>
              <a:rPr lang="en-US" altLang="zh-TW" dirty="0" smtClean="0"/>
              <a:t>Once information in a database, more difficult to control how it is disseminated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22C06DF6-043A-4470-B017-F14661609517}" type="slidenum">
              <a:rPr lang="en-US" altLang="zh-TW"/>
              <a:pPr/>
              <a:t>32</a:t>
            </a:fld>
            <a:endParaRPr lang="en-US" altLang="zh-TW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Digital Video Recorders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TiVo service allows subscribers to record programs and watch them later</a:t>
            </a:r>
          </a:p>
          <a:p>
            <a:r>
              <a:rPr lang="en-US" altLang="zh-TW" smtClean="0"/>
              <a:t>TiVo collects detailed information about viewing habits of its subscribers</a:t>
            </a:r>
          </a:p>
          <a:p>
            <a:r>
              <a:rPr lang="en-US" altLang="zh-TW" smtClean="0"/>
              <a:t>Data collected second by second, making it valuable to advertisers and others interested in knowing viewing habits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450223AC-E612-4000-B19A-A667BC6BC26F}" type="slidenum">
              <a:rPr lang="en-US" altLang="zh-TW"/>
              <a:pPr/>
              <a:t>33</a:t>
            </a:fld>
            <a:endParaRPr lang="en-US" altLang="zh-TW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Cookies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smtClean="0"/>
              <a:t>Cookie: File placed on computer’s hard drive by a Web server</a:t>
            </a:r>
          </a:p>
          <a:p>
            <a:r>
              <a:rPr lang="en-US" altLang="zh-TW" sz="2800" smtClean="0"/>
              <a:t>Contains information about visits to a Web site</a:t>
            </a:r>
          </a:p>
          <a:p>
            <a:r>
              <a:rPr lang="en-US" altLang="zh-TW" sz="2800" smtClean="0"/>
              <a:t>Allows Web sites to provide personalized services</a:t>
            </a:r>
          </a:p>
          <a:p>
            <a:r>
              <a:rPr lang="en-US" altLang="zh-TW" sz="2800" smtClean="0"/>
              <a:t>Put on hard drive without user’s permission</a:t>
            </a:r>
          </a:p>
          <a:p>
            <a:r>
              <a:rPr lang="en-US" altLang="zh-TW" sz="2800" smtClean="0"/>
              <a:t>You can set Web browser to alert you to new cookies or to block cookies entirely</a:t>
            </a:r>
          </a:p>
          <a:p>
            <a:endParaRPr lang="en-US" altLang="zh-TW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FB5C7F22-D6DA-4A0F-B942-AF91303A6DE0}" type="slidenum">
              <a:rPr lang="en-US" altLang="zh-TW"/>
              <a:pPr/>
              <a:t>34</a:t>
            </a:fld>
            <a:endParaRPr lang="en-US" altLang="zh-TW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Flash Cookies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 smtClean="0"/>
              <a:t>Flash cookie: File placed on your computer’s hard drive by a Web server running the Adobe Flash Player</a:t>
            </a:r>
          </a:p>
          <a:p>
            <a:r>
              <a:rPr lang="en-US" altLang="zh-TW" sz="2400" dirty="0" smtClean="0"/>
              <a:t>Flash cookie can hold 25 times as much information as a browser cookie</a:t>
            </a:r>
          </a:p>
          <a:p>
            <a:r>
              <a:rPr lang="en-US" altLang="zh-TW" sz="2400" dirty="0" smtClean="0"/>
              <a:t>Flash cookies not controlled by browser’s privacy controls</a:t>
            </a:r>
          </a:p>
          <a:p>
            <a:r>
              <a:rPr lang="en-US" altLang="zh-TW" sz="2400" dirty="0" smtClean="0"/>
              <a:t>Some Web sites use flash cookies as a way of backing up browser cookies. If you delete browser cookie, it can be “</a:t>
            </a:r>
            <a:r>
              <a:rPr lang="en-US" altLang="zh-TW" sz="2400" dirty="0" err="1" smtClean="0"/>
              <a:t>respawned</a:t>
            </a:r>
            <a:r>
              <a:rPr lang="en-US" altLang="zh-TW" sz="2400" dirty="0" smtClean="0"/>
              <a:t>” from the flash cookie</a:t>
            </a:r>
          </a:p>
          <a:p>
            <a:r>
              <a:rPr lang="en-US" altLang="zh-TW" sz="2400" dirty="0" smtClean="0"/>
              <a:t>Half of 100 most popular Web sites use flash cookies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8DFC976D-AC5F-4A02-93AB-6BF01D097362}" type="slidenum">
              <a:rPr lang="en-US" altLang="zh-TW"/>
              <a:pPr/>
              <a:t>35</a:t>
            </a:fld>
            <a:endParaRPr lang="en-US" altLang="zh-TW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381000" y="2819400"/>
            <a:ext cx="8305800" cy="1143000"/>
          </a:xfrm>
        </p:spPr>
        <p:txBody>
          <a:bodyPr/>
          <a:lstStyle/>
          <a:p>
            <a:r>
              <a:rPr lang="en-US" altLang="zh-TW" smtClean="0"/>
              <a:t>5.4 Data Mining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D15FD38D-FF89-4E48-963C-049877C453AB}" type="slidenum">
              <a:rPr lang="en-US" altLang="zh-TW"/>
              <a:pPr/>
              <a:t>36</a:t>
            </a:fld>
            <a:endParaRPr lang="en-US" altLang="zh-TW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45E2DB08-6C57-4136-BAC7-D4487ED8199F}" type="slidenum">
              <a:rPr lang="en-US" altLang="zh-TW"/>
              <a:pPr/>
              <a:t>37</a:t>
            </a:fld>
            <a:endParaRPr lang="en-US" altLang="zh-TW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Data Mining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/>
              <a:t>Searching records in one or more databases, looking for patterns or relationships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/>
              <a:t>Can be used to profiles of individuals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/>
              <a:t>Allows companies to build more personal relationships with customers</a:t>
            </a:r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Google’s Personalized Search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Secondary use: Information collected for one purpose use for another purpose</a:t>
            </a:r>
          </a:p>
          <a:p>
            <a:r>
              <a:rPr lang="en-US" altLang="zh-TW" smtClean="0"/>
              <a:t>Google keeps track of your search queries and Web pages you have visited</a:t>
            </a:r>
          </a:p>
          <a:p>
            <a:pPr lvl="1"/>
            <a:r>
              <a:rPr lang="en-US" altLang="zh-TW" smtClean="0"/>
              <a:t>It uses this information to infer your interests and determine which pages to return</a:t>
            </a:r>
          </a:p>
          <a:p>
            <a:pPr lvl="1"/>
            <a:r>
              <a:rPr lang="en-US" altLang="zh-TW" smtClean="0"/>
              <a:t>Example: “bass” could refer to fishing or music</a:t>
            </a:r>
          </a:p>
          <a:p>
            <a:r>
              <a:rPr lang="en-US" altLang="zh-TW" smtClean="0"/>
              <a:t>Also used by retailers for direct marketing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59D8279D-C365-453D-970F-D5772805D394}" type="slidenum">
              <a:rPr lang="en-US" altLang="zh-TW"/>
              <a:pPr/>
              <a:t>38</a:t>
            </a:fld>
            <a:endParaRPr lang="en-US" altLang="zh-TW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Secondary Uses of Information</a:t>
            </a:r>
          </a:p>
        </p:txBody>
      </p:sp>
      <p:sp>
        <p:nvSpPr>
          <p:cNvPr id="6656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E03A7294-E4AB-4767-A684-4396E49E0209}" type="slidenum">
              <a:rPr lang="en-US" altLang="zh-TW"/>
              <a:pPr/>
              <a:t>39</a:t>
            </a:fld>
            <a:endParaRPr lang="en-US" altLang="zh-TW"/>
          </a:p>
        </p:txBody>
      </p:sp>
      <p:pic>
        <p:nvPicPr>
          <p:cNvPr id="41988" name="Picture 6" descr="qui05f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1371600"/>
            <a:ext cx="5105400" cy="407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CEA33346-A416-4E6B-A19F-3F677BA599AC}" type="slidenum">
              <a:rPr lang="en-US" altLang="zh-TW"/>
              <a:pPr/>
              <a:t>4</a:t>
            </a:fld>
            <a:endParaRPr lang="en-US" altLang="zh-TW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305800" cy="1295400"/>
          </a:xfrm>
        </p:spPr>
        <p:txBody>
          <a:bodyPr/>
          <a:lstStyle/>
          <a:p>
            <a:pPr eaLnBrk="1" hangingPunct="1"/>
            <a:r>
              <a:rPr lang="en-US" altLang="zh-TW" smtClean="0"/>
              <a:t>Information Technology Erodes Privacy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dirty="0" smtClean="0"/>
              <a:t>Information collection, exchange, combination, and distribution easier than ever </a:t>
            </a:r>
            <a:r>
              <a:rPr lang="en-US" altLang="zh-TW" dirty="0" smtClean="0">
                <a:sym typeface="Symbol" pitchFamily="18" charset="2"/>
              </a:rPr>
              <a:t>means</a:t>
            </a:r>
            <a:r>
              <a:rPr lang="en-US" altLang="zh-TW" dirty="0" smtClean="0"/>
              <a:t> less privacy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 smtClean="0"/>
              <a:t>Scott McNealy: “</a:t>
            </a:r>
            <a:r>
              <a:rPr lang="en-US" altLang="zh-TW" dirty="0" smtClean="0">
                <a:hlinkClick r:id="rId2" tooltip="Get over it"/>
              </a:rPr>
              <a:t>You have zero privacy anyway. Get over it.</a:t>
            </a:r>
            <a:r>
              <a:rPr lang="en-US" altLang="zh-TW" dirty="0" smtClean="0"/>
              <a:t>”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 smtClean="0"/>
              <a:t>We will consider how we leave an “electronic trail” of information behind us and what others can do with this info</a:t>
            </a:r>
          </a:p>
        </p:txBody>
      </p:sp>
    </p:spTree>
  </p:cSld>
  <p:clrMapOvr>
    <a:masterClrMapping/>
  </p:clrMapOvr>
  <p:transition spd="med">
    <p:wipe dir="r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Collaborative Filtering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Form of data mining</a:t>
            </a:r>
          </a:p>
          <a:p>
            <a:r>
              <a:rPr lang="en-US" altLang="zh-TW" smtClean="0"/>
              <a:t>Analyze information about preferences of large number of people to predict what one person may prefer</a:t>
            </a:r>
          </a:p>
          <a:p>
            <a:pPr lvl="1"/>
            <a:r>
              <a:rPr lang="en-US" altLang="zh-TW" smtClean="0"/>
              <a:t>Explicit method: people rank preferences</a:t>
            </a:r>
          </a:p>
          <a:p>
            <a:pPr lvl="1"/>
            <a:r>
              <a:rPr lang="en-US" altLang="zh-TW" smtClean="0"/>
              <a:t>Implicit method: keep track of purchases</a:t>
            </a:r>
          </a:p>
          <a:p>
            <a:r>
              <a:rPr lang="en-US" altLang="zh-TW" smtClean="0"/>
              <a:t>Used by online retailers and movie sites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49A0C660-EC3F-4AED-9705-93D2E7C48F8E}" type="slidenum">
              <a:rPr lang="en-US" altLang="zh-TW"/>
              <a:pPr/>
              <a:t>40</a:t>
            </a:fld>
            <a:endParaRPr lang="en-US" altLang="zh-TW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77D03A83-454C-4214-89E5-FCE987437695}" type="slidenum">
              <a:rPr lang="en-US" altLang="zh-TW"/>
              <a:pPr/>
              <a:t>41</a:t>
            </a:fld>
            <a:endParaRPr lang="en-US" altLang="zh-TW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200" smtClean="0"/>
              <a:t>Ownership of Transaction Information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400" smtClean="0"/>
              <a:t>Who controls transaction information?</a:t>
            </a:r>
          </a:p>
          <a:p>
            <a:pPr lvl="1" eaLnBrk="1" hangingPunct="1"/>
            <a:r>
              <a:rPr lang="en-US" altLang="zh-TW" sz="2000" smtClean="0"/>
              <a:t>Buyer?</a:t>
            </a:r>
          </a:p>
          <a:p>
            <a:pPr lvl="1" eaLnBrk="1" hangingPunct="1"/>
            <a:r>
              <a:rPr lang="en-US" altLang="zh-TW" sz="2000" smtClean="0"/>
              <a:t>Seller?</a:t>
            </a:r>
          </a:p>
          <a:p>
            <a:pPr lvl="1" eaLnBrk="1" hangingPunct="1"/>
            <a:r>
              <a:rPr lang="en-US" altLang="zh-TW" sz="2000" smtClean="0"/>
              <a:t>Both?</a:t>
            </a:r>
          </a:p>
          <a:p>
            <a:pPr eaLnBrk="1" hangingPunct="1"/>
            <a:r>
              <a:rPr lang="en-US" altLang="zh-TW" sz="2400" smtClean="0"/>
              <a:t>Opt-in: Consumer must explicitly give permission before the organization can share info</a:t>
            </a:r>
          </a:p>
          <a:p>
            <a:pPr eaLnBrk="1" hangingPunct="1"/>
            <a:r>
              <a:rPr lang="en-US" altLang="zh-TW" sz="2400" smtClean="0"/>
              <a:t>Opt-out: Organization can share info until consumer explicitly forbid it</a:t>
            </a:r>
          </a:p>
          <a:p>
            <a:pPr eaLnBrk="1" hangingPunct="1"/>
            <a:r>
              <a:rPr lang="en-US" altLang="zh-TW" sz="2400" smtClean="0"/>
              <a:t>Opt-in is a barrier for new businesses, so direct marketing organizations prefer opt-out</a:t>
            </a:r>
          </a:p>
        </p:txBody>
      </p: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Credit Reports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smtClean="0"/>
              <a:t>Example of how information about customers can itself become a commodity</a:t>
            </a:r>
          </a:p>
          <a:p>
            <a:r>
              <a:rPr lang="en-US" altLang="zh-TW" sz="2800" smtClean="0"/>
              <a:t>Credit bureaus</a:t>
            </a:r>
          </a:p>
          <a:p>
            <a:pPr lvl="1"/>
            <a:r>
              <a:rPr lang="en-US" altLang="zh-TW" sz="2400" smtClean="0"/>
              <a:t>Keep track of an individual’s assets, debts, and history of paying bills and repaying loans</a:t>
            </a:r>
          </a:p>
          <a:p>
            <a:pPr lvl="1"/>
            <a:r>
              <a:rPr lang="en-US" altLang="zh-TW" sz="2400" smtClean="0"/>
              <a:t>Sell credit reports to banks, credit card companies, and other potential lenders</a:t>
            </a:r>
          </a:p>
          <a:p>
            <a:r>
              <a:rPr lang="en-US" altLang="zh-TW" sz="2800" smtClean="0"/>
              <a:t>System gives you more choices in where to borrow money</a:t>
            </a:r>
          </a:p>
          <a:p>
            <a:r>
              <a:rPr lang="en-US" altLang="zh-TW" sz="2800" smtClean="0"/>
              <a:t>Poor credit can hurt employment prospects</a:t>
            </a:r>
          </a:p>
          <a:p>
            <a:endParaRPr lang="en-US" altLang="zh-TW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13147133-3AD2-449B-91CF-7FDD82BA4013}" type="slidenum">
              <a:rPr lang="en-US" altLang="zh-TW"/>
              <a:pPr/>
              <a:t>42</a:t>
            </a:fld>
            <a:endParaRPr lang="en-US" altLang="zh-TW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Microtargeting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 smtClean="0"/>
              <a:t>Political campaigns determine voters most likely to support particular candidates</a:t>
            </a:r>
          </a:p>
          <a:p>
            <a:pPr lvl="1"/>
            <a:r>
              <a:rPr lang="en-US" altLang="zh-TW" sz="2400" dirty="0" smtClean="0"/>
              <a:t>Voter registration</a:t>
            </a:r>
          </a:p>
          <a:p>
            <a:pPr lvl="1"/>
            <a:r>
              <a:rPr lang="en-US" altLang="zh-TW" sz="2400" dirty="0" smtClean="0"/>
              <a:t>Voting frequency</a:t>
            </a:r>
          </a:p>
          <a:p>
            <a:pPr lvl="1"/>
            <a:r>
              <a:rPr lang="en-US" altLang="zh-TW" sz="2400" dirty="0" smtClean="0"/>
              <a:t>Consumer data</a:t>
            </a:r>
          </a:p>
          <a:p>
            <a:pPr lvl="1"/>
            <a:r>
              <a:rPr lang="en-US" altLang="zh-TW" sz="2400" dirty="0" smtClean="0"/>
              <a:t>GIS (Geographical Information System) data</a:t>
            </a:r>
          </a:p>
          <a:p>
            <a:r>
              <a:rPr lang="en-US" altLang="zh-TW" sz="2800" dirty="0" smtClean="0"/>
              <a:t>Target direct mailings, emails, text messages, home visits to most likely supporters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99CA2764-09DF-4CA8-942F-75BB852A5EEB}" type="slidenum">
              <a:rPr lang="en-US" altLang="zh-TW"/>
              <a:pPr/>
              <a:t>43</a:t>
            </a:fld>
            <a:endParaRPr lang="en-US" altLang="zh-TW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BC7D6E33-EAB8-49E9-8B0E-ABFFD66AAEC8}" type="slidenum">
              <a:rPr lang="en-US" altLang="zh-TW"/>
              <a:pPr/>
              <a:t>44</a:t>
            </a:fld>
            <a:endParaRPr lang="en-US" altLang="zh-TW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Marketplace: Households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800" smtClean="0"/>
              <a:t>Lotus Development Corporation developed CD with information on 120 million Americans</a:t>
            </a:r>
          </a:p>
          <a:p>
            <a:pPr eaLnBrk="1" hangingPunct="1"/>
            <a:r>
              <a:rPr lang="en-US" altLang="zh-TW" sz="2800" smtClean="0"/>
              <a:t>Planned to sell CD to small businesses that wanted to create mailing lists based on various criteria, such as household income</a:t>
            </a:r>
          </a:p>
          <a:p>
            <a:pPr eaLnBrk="1" hangingPunct="1"/>
            <a:r>
              <a:rPr lang="en-US" altLang="zh-TW" sz="2800" smtClean="0"/>
              <a:t>More than 30,000 consumers complained to Lotus about invasion of privacy</a:t>
            </a:r>
          </a:p>
          <a:p>
            <a:pPr eaLnBrk="1" hangingPunct="1"/>
            <a:r>
              <a:rPr lang="en-US" altLang="zh-TW" sz="2800" smtClean="0"/>
              <a:t>Lotus dropped plans to sell CD</a:t>
            </a:r>
          </a:p>
        </p:txBody>
      </p:sp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Facebook Beacon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z="2800" dirty="0" smtClean="0"/>
              <a:t>Fandango, eBay, and 42 other online businesses paid Facebook to do “word of mouth” advertising</a:t>
            </a:r>
          </a:p>
          <a:p>
            <a:pPr eaLnBrk="1" hangingPunct="1"/>
            <a:r>
              <a:rPr lang="en-US" altLang="zh-TW" sz="2800" dirty="0" smtClean="0"/>
              <a:t>Facebook users surprised to learn information about their purchases was shared with friends</a:t>
            </a:r>
          </a:p>
          <a:p>
            <a:pPr eaLnBrk="1" hangingPunct="1"/>
            <a:r>
              <a:rPr lang="en-US" altLang="zh-TW" sz="2800" dirty="0" smtClean="0"/>
              <a:t>Beacon was based on an opt-out policy</a:t>
            </a:r>
          </a:p>
          <a:p>
            <a:pPr eaLnBrk="1" hangingPunct="1"/>
            <a:r>
              <a:rPr lang="en-US" altLang="zh-TW" sz="2800" dirty="0" smtClean="0"/>
              <a:t>Beacon strongly criticized by various groups</a:t>
            </a:r>
          </a:p>
          <a:p>
            <a:pPr eaLnBrk="1" hangingPunct="1"/>
            <a:r>
              <a:rPr lang="en-US" altLang="zh-TW" sz="2800" dirty="0" smtClean="0"/>
              <a:t>Facebook switched to an opt-in policy regarding Beacon</a:t>
            </a:r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767F5A49-717C-48F3-A486-837167679C03}" type="slidenum">
              <a:rPr lang="en-US" altLang="zh-TW"/>
              <a:pPr/>
              <a:t>45</a:t>
            </a:fld>
            <a:endParaRPr lang="en-US" altLang="zh-TW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Netflix Prize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495800"/>
          </a:xfrm>
        </p:spPr>
        <p:txBody>
          <a:bodyPr/>
          <a:lstStyle/>
          <a:p>
            <a:r>
              <a:rPr lang="en-US" altLang="zh-TW" sz="2400" dirty="0" smtClean="0"/>
              <a:t>Netflix offered $1 million prize to any group that could come up with a significantly better algorithm for predicting user ratings</a:t>
            </a:r>
          </a:p>
          <a:p>
            <a:r>
              <a:rPr lang="en-US" altLang="zh-TW" sz="2400" dirty="0" smtClean="0"/>
              <a:t>Released more than 100 million movie ratings from a half million customers</a:t>
            </a:r>
          </a:p>
          <a:p>
            <a:pPr lvl="1"/>
            <a:r>
              <a:rPr lang="en-US" altLang="zh-TW" sz="2000" dirty="0" smtClean="0"/>
              <a:t>Stripped ratings of private information</a:t>
            </a:r>
          </a:p>
          <a:p>
            <a:r>
              <a:rPr lang="en-US" altLang="zh-TW" sz="2400" dirty="0" smtClean="0"/>
              <a:t>Researchers demonstrated that ratings not truly anonymous if a little more information from individuals was available</a:t>
            </a:r>
          </a:p>
          <a:p>
            <a:r>
              <a:rPr lang="en-US" altLang="zh-TW" sz="2400" dirty="0" smtClean="0"/>
              <a:t>U.S. Federal Trade Commission complaint and lawsuit</a:t>
            </a:r>
          </a:p>
          <a:p>
            <a:r>
              <a:rPr lang="en-US" altLang="zh-TW" sz="2400" dirty="0" smtClean="0">
                <a:hlinkClick r:id="rId2" tooltip="Netflix Prize Scrapped Over Privacy Concerns - pcmag.com"/>
              </a:rPr>
              <a:t>Netflix canceled sequel to Netflix Prize</a:t>
            </a:r>
            <a:endParaRPr lang="en-US" altLang="zh-TW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B3D8612A-FF3D-43E1-8CC3-0B56E87BE4FA}" type="slidenum">
              <a:rPr lang="en-US" altLang="zh-TW"/>
              <a:pPr/>
              <a:t>46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Social Network Analysis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305800" cy="4953000"/>
          </a:xfrm>
        </p:spPr>
        <p:txBody>
          <a:bodyPr/>
          <a:lstStyle/>
          <a:p>
            <a:r>
              <a:rPr lang="en-US" altLang="zh-TW" dirty="0" smtClean="0"/>
              <a:t>Data mining now incorporating information collected from social networks</a:t>
            </a:r>
          </a:p>
          <a:p>
            <a:r>
              <a:rPr lang="en-US" altLang="zh-TW" dirty="0" smtClean="0"/>
              <a:t>Examples</a:t>
            </a:r>
          </a:p>
          <a:p>
            <a:pPr lvl="1"/>
            <a:r>
              <a:rPr lang="en-US" altLang="zh-TW" dirty="0" smtClean="0"/>
              <a:t>Cell phone companies in India identify “influencers”</a:t>
            </a:r>
          </a:p>
          <a:p>
            <a:pPr lvl="1"/>
            <a:r>
              <a:rPr lang="en-US" altLang="zh-TW" dirty="0" smtClean="0"/>
              <a:t>Police predict locations of big parties</a:t>
            </a:r>
          </a:p>
          <a:p>
            <a:pPr lvl="2"/>
            <a:r>
              <a:rPr lang="en-US" altLang="zh-TW" sz="2200" dirty="0" smtClean="0"/>
              <a:t>Strategic deployment of police officers results in a big save of overtime pay and a big drop in criminal activity</a:t>
            </a:r>
          </a:p>
          <a:p>
            <a:pPr lvl="1"/>
            <a:r>
              <a:rPr lang="en-US" altLang="zh-TW" dirty="0" smtClean="0"/>
              <a:t>Banks evaluate the riskiness of loans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9DC828AA-98FA-4F11-8172-E7432D26FCD2}" type="slidenum">
              <a:rPr lang="en-US" altLang="zh-TW"/>
              <a:pPr/>
              <a:t>47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305800" cy="1600200"/>
          </a:xfrm>
        </p:spPr>
        <p:txBody>
          <a:bodyPr/>
          <a:lstStyle/>
          <a:p>
            <a:r>
              <a:rPr lang="en-US" altLang="zh-TW" dirty="0" smtClean="0"/>
              <a:t>Police Monitor Facebook and Twitter to Identify Locations of Big Parties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F416F692-8532-40CA-BCD8-AE8DFA43FA9B}" type="slidenum">
              <a:rPr lang="en-US" altLang="zh-TW"/>
              <a:pPr/>
              <a:t>48</a:t>
            </a:fld>
            <a:endParaRPr lang="en-US" altLang="zh-TW"/>
          </a:p>
        </p:txBody>
      </p:sp>
      <p:pic>
        <p:nvPicPr>
          <p:cNvPr id="6" name="Picture 5" descr="Fig005.05b.jpg"/>
          <p:cNvPicPr>
            <a:picLocks noChangeAspect="1"/>
          </p:cNvPicPr>
          <p:nvPr/>
        </p:nvPicPr>
        <p:blipFill>
          <a:blip r:embed="rId2" cstate="print"/>
          <a:srcRect l="3333" r="12667"/>
          <a:stretch>
            <a:fillRect/>
          </a:stretch>
        </p:blipFill>
        <p:spPr>
          <a:xfrm>
            <a:off x="1314450" y="1676400"/>
            <a:ext cx="6515100" cy="4343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325C9776-379F-444A-9DA6-26D653679CA9}" type="slidenum">
              <a:rPr lang="en-US" altLang="zh-TW"/>
              <a:pPr/>
              <a:t>5</a:t>
            </a:fld>
            <a:endParaRPr lang="en-US" altLang="zh-TW"/>
          </a:p>
        </p:txBody>
      </p:sp>
      <p:sp>
        <p:nvSpPr>
          <p:cNvPr id="7171" name="Rectangle 2"/>
          <p:cNvSpPr>
            <a:spLocks noChangeArrowheads="1"/>
          </p:cNvSpPr>
          <p:nvPr/>
        </p:nvSpPr>
        <p:spPr bwMode="auto">
          <a:xfrm>
            <a:off x="2827338" y="5575300"/>
            <a:ext cx="38862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altLang="zh-TW" sz="900"/>
              <a:t>NON SEQUITUR © 2005 Wiley Ink, Inc. Dist. By UNIVERSAL UCLICK. Reprinted with permission. All rights reserved.</a:t>
            </a:r>
          </a:p>
        </p:txBody>
      </p:sp>
      <p:grpSp>
        <p:nvGrpSpPr>
          <p:cNvPr id="7176" name="Group 8"/>
          <p:cNvGrpSpPr>
            <a:grpSpLocks noChangeAspect="1"/>
          </p:cNvGrpSpPr>
          <p:nvPr/>
        </p:nvGrpSpPr>
        <p:grpSpPr bwMode="auto">
          <a:xfrm>
            <a:off x="2971800" y="1143000"/>
            <a:ext cx="3595688" cy="4343400"/>
            <a:chOff x="1872" y="720"/>
            <a:chExt cx="2265" cy="2736"/>
          </a:xfrm>
        </p:grpSpPr>
        <p:sp>
          <p:nvSpPr>
            <p:cNvPr id="7177" name="Rectangle 9"/>
            <p:cNvSpPr>
              <a:spLocks noChangeArrowheads="1"/>
            </p:cNvSpPr>
            <p:nvPr/>
          </p:nvSpPr>
          <p:spPr bwMode="auto">
            <a:xfrm>
              <a:off x="1872" y="720"/>
              <a:ext cx="2265" cy="273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pic>
          <p:nvPicPr>
            <p:cNvPr id="7179" name="Picture 1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877" y="725"/>
              <a:ext cx="2254" cy="27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305800" cy="6096000"/>
          </a:xfrm>
        </p:spPr>
        <p:txBody>
          <a:bodyPr/>
          <a:lstStyle/>
          <a:p>
            <a:pPr eaLnBrk="1" hangingPunct="1"/>
            <a:r>
              <a:rPr lang="en-US" altLang="zh-TW" smtClean="0"/>
              <a:t>5.2 Perspectives on Privacy</a:t>
            </a:r>
          </a:p>
        </p:txBody>
      </p:sp>
      <p:sp>
        <p:nvSpPr>
          <p:cNvPr id="819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0C6B5017-004D-45E9-B28B-B0009D417367}" type="slidenum">
              <a:rPr lang="en-US" altLang="zh-TW"/>
              <a:pPr/>
              <a:t>6</a:t>
            </a:fld>
            <a:endParaRPr lang="en-US" altLang="zh-TW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C7003FF2-C47B-4FA4-9F30-22DEB6DB2577}" type="slidenum">
              <a:rPr lang="en-US" altLang="zh-TW"/>
              <a:pPr/>
              <a:t>7</a:t>
            </a:fld>
            <a:endParaRPr lang="en-US" altLang="zh-TW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Defining Privacy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3058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Privacy related to notion of access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Access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Physical proximity to a person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Knowledge about a person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Privacy is a “zone of inaccessibility”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Privacy violations are an affront to human dignity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Too much individual privacy can harm society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Where to draw the line?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77BE4CD4-EC19-4EAA-A743-BA82DD0D375A}" type="slidenum">
              <a:rPr lang="en-US" altLang="zh-TW"/>
              <a:pPr/>
              <a:t>8</a:t>
            </a:fld>
            <a:endParaRPr lang="en-US" altLang="zh-TW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Harms of Privacy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Cover for illegal or immoral activities</a:t>
            </a:r>
          </a:p>
          <a:p>
            <a:pPr eaLnBrk="1" hangingPunct="1"/>
            <a:r>
              <a:rPr lang="en-US" altLang="zh-TW" smtClean="0"/>
              <a:t>Burden on the nuclear family</a:t>
            </a:r>
          </a:p>
          <a:p>
            <a:pPr eaLnBrk="1" hangingPunct="1"/>
            <a:r>
              <a:rPr lang="en-US" altLang="zh-TW" smtClean="0"/>
              <a:t>Hidden dysfunctional families</a:t>
            </a:r>
          </a:p>
          <a:p>
            <a:pPr eaLnBrk="1" hangingPunct="1"/>
            <a:r>
              <a:rPr lang="en-US" altLang="zh-TW" smtClean="0"/>
              <a:t>Ignored people on society’s fringes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392A2D5C-D576-4648-BE03-D2395E6FE26C}" type="slidenum">
              <a:rPr lang="en-US" altLang="zh-TW"/>
              <a:pPr/>
              <a:t>9</a:t>
            </a:fld>
            <a:endParaRPr lang="en-US" altLang="zh-TW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Benefits of Privacy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Individual growth</a:t>
            </a:r>
          </a:p>
          <a:p>
            <a:pPr eaLnBrk="1" hangingPunct="1"/>
            <a:r>
              <a:rPr lang="en-US" altLang="zh-TW" smtClean="0"/>
              <a:t>Individual responsibility</a:t>
            </a:r>
          </a:p>
          <a:p>
            <a:pPr eaLnBrk="1" hangingPunct="1"/>
            <a:r>
              <a:rPr lang="en-US" altLang="zh-TW" smtClean="0"/>
              <a:t>Freedom to be yourself</a:t>
            </a:r>
          </a:p>
          <a:p>
            <a:pPr eaLnBrk="1" hangingPunct="1"/>
            <a:r>
              <a:rPr lang="en-US" altLang="zh-TW" smtClean="0"/>
              <a:t>Intellectual and spiritual growth</a:t>
            </a:r>
          </a:p>
          <a:p>
            <a:pPr eaLnBrk="1" hangingPunct="1"/>
            <a:r>
              <a:rPr lang="en-US" altLang="zh-TW" smtClean="0"/>
              <a:t>Development of loving, trusting, caring, intimate relationships</a:t>
            </a:r>
          </a:p>
          <a:p>
            <a:pPr lvl="1" eaLnBrk="1" hangingPunct="1"/>
            <a:endParaRPr lang="en-US" altLang="zh-TW" smtClean="0"/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ch01">
  <a:themeElements>
    <a:clrScheme name="1_ch0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h01">
      <a:majorFont>
        <a:latin typeface="Arial"/>
        <a:ea typeface="ヒラギノ角ゴ Pro W3"/>
        <a:cs typeface="Arial"/>
      </a:majorFont>
      <a:minorFont>
        <a:latin typeface="Arial"/>
        <a:ea typeface="ヒラギノ角ゴ Pro W3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h0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h0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h0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h0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h0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h0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h0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h0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h0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h0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h0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h0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1078</TotalTime>
  <Words>1966</Words>
  <Application>Microsoft Office PowerPoint</Application>
  <PresentationFormat>On-screen Show (4:3)</PresentationFormat>
  <Paragraphs>289</Paragraphs>
  <Slides>48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5" baseType="lpstr">
      <vt:lpstr>ヒラギノ角ゴ Pro W3</vt:lpstr>
      <vt:lpstr>新細明體</vt:lpstr>
      <vt:lpstr>Arial</vt:lpstr>
      <vt:lpstr>Symbol</vt:lpstr>
      <vt:lpstr>Times</vt:lpstr>
      <vt:lpstr>Times New Roman</vt:lpstr>
      <vt:lpstr>1_ch01</vt:lpstr>
      <vt:lpstr>PowerPoint Presentation</vt:lpstr>
      <vt:lpstr>Chapter Overview</vt:lpstr>
      <vt:lpstr>5.1 Introduction</vt:lpstr>
      <vt:lpstr>Information Technology Erodes Privacy</vt:lpstr>
      <vt:lpstr>PowerPoint Presentation</vt:lpstr>
      <vt:lpstr>5.2 Perspectives on Privacy</vt:lpstr>
      <vt:lpstr>Defining Privacy</vt:lpstr>
      <vt:lpstr>Harms of Privacy</vt:lpstr>
      <vt:lpstr>Benefits of Privacy</vt:lpstr>
      <vt:lpstr>Is There a Natural Right to Privacy?</vt:lpstr>
      <vt:lpstr>Do People Have the Right to Be Left Alone?</vt:lpstr>
      <vt:lpstr>Privacy and Trust</vt:lpstr>
      <vt:lpstr>Case Study: Secret Monitoring</vt:lpstr>
      <vt:lpstr>Rule Utilitarian Evaluation</vt:lpstr>
      <vt:lpstr>Social Contract Theory Evaluation</vt:lpstr>
      <vt:lpstr>Kantian Evaluation</vt:lpstr>
      <vt:lpstr>Summary</vt:lpstr>
      <vt:lpstr>5.3 Information Disclosures</vt:lpstr>
      <vt:lpstr>Public Records</vt:lpstr>
      <vt:lpstr>Records Held by Private Organizations</vt:lpstr>
      <vt:lpstr>Data Gathering and Privacy Implications</vt:lpstr>
      <vt:lpstr>Facebook Tags</vt:lpstr>
      <vt:lpstr>Enhanced 911 Services</vt:lpstr>
      <vt:lpstr>Rewards or Loyalty Programs</vt:lpstr>
      <vt:lpstr>Body Scanners</vt:lpstr>
      <vt:lpstr>Body Scanner Takes Measurements</vt:lpstr>
      <vt:lpstr>RFID Tags</vt:lpstr>
      <vt:lpstr>Implanted Chips</vt:lpstr>
      <vt:lpstr>OnStar</vt:lpstr>
      <vt:lpstr>RFID Tags Speed Inventory Process</vt:lpstr>
      <vt:lpstr>Automobile “Black Boxes”</vt:lpstr>
      <vt:lpstr>Medical Records</vt:lpstr>
      <vt:lpstr>Digital Video Recorders</vt:lpstr>
      <vt:lpstr>Cookies</vt:lpstr>
      <vt:lpstr>Flash Cookies</vt:lpstr>
      <vt:lpstr>5.4 Data Mining</vt:lpstr>
      <vt:lpstr>Data Mining</vt:lpstr>
      <vt:lpstr>Google’s Personalized Search</vt:lpstr>
      <vt:lpstr>Secondary Uses of Information</vt:lpstr>
      <vt:lpstr>Collaborative Filtering</vt:lpstr>
      <vt:lpstr>Ownership of Transaction Information</vt:lpstr>
      <vt:lpstr>Credit Reports</vt:lpstr>
      <vt:lpstr>Microtargeting</vt:lpstr>
      <vt:lpstr>Marketplace: Households</vt:lpstr>
      <vt:lpstr>Facebook Beacon</vt:lpstr>
      <vt:lpstr>Netflix Prize</vt:lpstr>
      <vt:lpstr>Social Network Analysis</vt:lpstr>
      <vt:lpstr>Police Monitor Facebook and Twitter to Identify Locations of Big Parties</vt:lpstr>
    </vt:vector>
  </TitlesOfParts>
  <Company>©2009 Pearson Addison-Wesley. All rights reserved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</dc:title>
  <dc:subject>Privacy</dc:subject>
  <dc:creator>Michael J. Quinn</dc:creator>
  <cp:lastModifiedBy>YIP LEE WAH</cp:lastModifiedBy>
  <cp:revision>113</cp:revision>
  <dcterms:created xsi:type="dcterms:W3CDTF">2004-07-01T03:12:43Z</dcterms:created>
  <dcterms:modified xsi:type="dcterms:W3CDTF">2017-02-27T02:51:55Z</dcterms:modified>
</cp:coreProperties>
</file>