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Lst>
  <p:notesMasterIdLst>
    <p:notesMasterId r:id="rId59"/>
  </p:notesMasterIdLst>
  <p:handoutMasterIdLst>
    <p:handoutMasterId r:id="rId60"/>
  </p:handoutMasterIdLst>
  <p:sldIdLst>
    <p:sldId id="256" r:id="rId2"/>
    <p:sldId id="268" r:id="rId3"/>
    <p:sldId id="353" r:id="rId4"/>
    <p:sldId id="257" r:id="rId5"/>
    <p:sldId id="354" r:id="rId6"/>
    <p:sldId id="355" r:id="rId7"/>
    <p:sldId id="300" r:id="rId8"/>
    <p:sldId id="335" r:id="rId9"/>
    <p:sldId id="301" r:id="rId10"/>
    <p:sldId id="302" r:id="rId11"/>
    <p:sldId id="336" r:id="rId12"/>
    <p:sldId id="313" r:id="rId13"/>
    <p:sldId id="356" r:id="rId14"/>
    <p:sldId id="371" r:id="rId15"/>
    <p:sldId id="352" r:id="rId16"/>
    <p:sldId id="278" r:id="rId17"/>
    <p:sldId id="277" r:id="rId18"/>
    <p:sldId id="338" r:id="rId19"/>
    <p:sldId id="279" r:id="rId20"/>
    <p:sldId id="314" r:id="rId21"/>
    <p:sldId id="315" r:id="rId22"/>
    <p:sldId id="316" r:id="rId23"/>
    <p:sldId id="317" r:id="rId24"/>
    <p:sldId id="337" r:id="rId25"/>
    <p:sldId id="359" r:id="rId26"/>
    <p:sldId id="275" r:id="rId27"/>
    <p:sldId id="276" r:id="rId28"/>
    <p:sldId id="372" r:id="rId29"/>
    <p:sldId id="295" r:id="rId30"/>
    <p:sldId id="311" r:id="rId31"/>
    <p:sldId id="304" r:id="rId32"/>
    <p:sldId id="264" r:id="rId33"/>
    <p:sldId id="373" r:id="rId34"/>
    <p:sldId id="322" r:id="rId35"/>
    <p:sldId id="323" r:id="rId36"/>
    <p:sldId id="324" r:id="rId37"/>
    <p:sldId id="360" r:id="rId38"/>
    <p:sldId id="286" r:id="rId39"/>
    <p:sldId id="287" r:id="rId40"/>
    <p:sldId id="288" r:id="rId41"/>
    <p:sldId id="309" r:id="rId42"/>
    <p:sldId id="310" r:id="rId43"/>
    <p:sldId id="361" r:id="rId44"/>
    <p:sldId id="370" r:id="rId45"/>
    <p:sldId id="296" r:id="rId46"/>
    <p:sldId id="297" r:id="rId47"/>
    <p:sldId id="332" r:id="rId48"/>
    <p:sldId id="299" r:id="rId49"/>
    <p:sldId id="362" r:id="rId50"/>
    <p:sldId id="363" r:id="rId51"/>
    <p:sldId id="364" r:id="rId52"/>
    <p:sldId id="368" r:id="rId53"/>
    <p:sldId id="326" r:id="rId54"/>
    <p:sldId id="365" r:id="rId55"/>
    <p:sldId id="366" r:id="rId56"/>
    <p:sldId id="367" r:id="rId57"/>
    <p:sldId id="369" r:id="rId58"/>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ヒラギノ角ゴ Pro W3" pitchFamily="-48" charset="-128"/>
        <a:cs typeface="Arial" charset="0"/>
      </a:defRPr>
    </a:lvl1pPr>
    <a:lvl2pPr marL="4572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2pPr>
    <a:lvl3pPr marL="9144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5pPr>
    <a:lvl6pPr marL="2286000" algn="l" defTabSz="914400" rtl="0" eaLnBrk="1" latinLnBrk="0" hangingPunct="1">
      <a:defRPr sz="2400" kern="1200">
        <a:solidFill>
          <a:schemeClr val="tx1"/>
        </a:solidFill>
        <a:latin typeface="Arial" charset="0"/>
        <a:ea typeface="ヒラギノ角ゴ Pro W3" pitchFamily="-48" charset="-128"/>
        <a:cs typeface="Arial" charset="0"/>
      </a:defRPr>
    </a:lvl6pPr>
    <a:lvl7pPr marL="2743200" algn="l" defTabSz="914400" rtl="0" eaLnBrk="1" latinLnBrk="0" hangingPunct="1">
      <a:defRPr sz="2400" kern="1200">
        <a:solidFill>
          <a:schemeClr val="tx1"/>
        </a:solidFill>
        <a:latin typeface="Arial" charset="0"/>
        <a:ea typeface="ヒラギノ角ゴ Pro W3" pitchFamily="-48" charset="-128"/>
        <a:cs typeface="Arial" charset="0"/>
      </a:defRPr>
    </a:lvl7pPr>
    <a:lvl8pPr marL="3200400" algn="l" defTabSz="914400" rtl="0" eaLnBrk="1" latinLnBrk="0" hangingPunct="1">
      <a:defRPr sz="2400" kern="1200">
        <a:solidFill>
          <a:schemeClr val="tx1"/>
        </a:solidFill>
        <a:latin typeface="Arial" charset="0"/>
        <a:ea typeface="ヒラギノ角ゴ Pro W3" pitchFamily="-48" charset="-128"/>
        <a:cs typeface="Arial" charset="0"/>
      </a:defRPr>
    </a:lvl8pPr>
    <a:lvl9pPr marL="3657600" algn="l" defTabSz="914400" rtl="0" eaLnBrk="1" latinLnBrk="0" hangingPunct="1">
      <a:defRPr sz="2400" kern="1200">
        <a:solidFill>
          <a:schemeClr val="tx1"/>
        </a:solidFill>
        <a:latin typeface="Arial" charset="0"/>
        <a:ea typeface="ヒラギノ角ゴ Pro W3" pitchFamily="-48" charset="-128"/>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6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620" y="9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10"/>
    </p:cViewPr>
  </p:sorterViewPr>
  <p:notesViewPr>
    <p:cSldViewPr>
      <p:cViewPr varScale="1">
        <p:scale>
          <a:sx n="65" d="100"/>
          <a:sy n="65" d="100"/>
        </p:scale>
        <p:origin x="-2076" y="-96"/>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39884"/>
          </a:xfrm>
          <a:prstGeom prst="rect">
            <a:avLst/>
          </a:prstGeom>
        </p:spPr>
        <p:txBody>
          <a:bodyPr vert="horz" wrap="square" lIns="95554" tIns="47778" rIns="95554" bIns="47778" numCol="1" anchor="t" anchorCtr="0" compatLnSpc="1">
            <a:prstTxWarp prst="textNoShape">
              <a:avLst/>
            </a:prstTxWarp>
          </a:bodyPr>
          <a:lstStyle>
            <a:lvl1pPr>
              <a:defRPr sz="1200"/>
            </a:lvl1pPr>
          </a:lstStyle>
          <a:p>
            <a:r>
              <a:rPr lang="pt-PT" altLang="zh-TW" smtClean="0"/>
              <a:t>Chapter 6</a:t>
            </a:r>
            <a:endParaRPr lang="zh-TW" altLang="zh-TW"/>
          </a:p>
        </p:txBody>
      </p:sp>
      <p:sp>
        <p:nvSpPr>
          <p:cNvPr id="3" name="Date Placeholder 2"/>
          <p:cNvSpPr>
            <a:spLocks noGrp="1"/>
          </p:cNvSpPr>
          <p:nvPr>
            <p:ph type="dt" sz="quarter" idx="1"/>
          </p:nvPr>
        </p:nvSpPr>
        <p:spPr>
          <a:xfrm>
            <a:off x="5622798" y="1"/>
            <a:ext cx="4301543" cy="339884"/>
          </a:xfrm>
          <a:prstGeom prst="rect">
            <a:avLst/>
          </a:prstGeom>
        </p:spPr>
        <p:txBody>
          <a:bodyPr vert="horz" wrap="square" lIns="95554" tIns="47778" rIns="95554" bIns="47778" numCol="1" anchor="t" anchorCtr="0" compatLnSpc="1">
            <a:prstTxWarp prst="textNoShape">
              <a:avLst/>
            </a:prstTxWarp>
          </a:bodyPr>
          <a:lstStyle>
            <a:lvl1pPr algn="r">
              <a:defRPr sz="1200"/>
            </a:lvl1pPr>
          </a:lstStyle>
          <a:p>
            <a:endParaRPr lang="en-US" altLang="zh-TW"/>
          </a:p>
        </p:txBody>
      </p:sp>
      <p:sp>
        <p:nvSpPr>
          <p:cNvPr id="4" name="Footer Placeholder 3"/>
          <p:cNvSpPr>
            <a:spLocks noGrp="1"/>
          </p:cNvSpPr>
          <p:nvPr>
            <p:ph type="ftr" sz="quarter" idx="2"/>
          </p:nvPr>
        </p:nvSpPr>
        <p:spPr>
          <a:xfrm>
            <a:off x="0" y="6456612"/>
            <a:ext cx="4301543" cy="339884"/>
          </a:xfrm>
          <a:prstGeom prst="rect">
            <a:avLst/>
          </a:prstGeom>
        </p:spPr>
        <p:txBody>
          <a:bodyPr vert="horz" wrap="square" lIns="95554" tIns="47778" rIns="95554" bIns="47778" numCol="1" anchor="b" anchorCtr="0" compatLnSpc="1">
            <a:prstTxWarp prst="textNoShape">
              <a:avLst/>
            </a:prstTxWarp>
          </a:bodyPr>
          <a:lstStyle>
            <a:lvl1pPr>
              <a:defRPr sz="1200"/>
            </a:lvl1pPr>
          </a:lstStyle>
          <a:p>
            <a:r>
              <a:rPr lang="en-US" altLang="zh-TW" smtClean="0"/>
              <a:t>COMP422 Ethics and Professional Issues in Computing</a:t>
            </a:r>
            <a:endParaRPr lang="zh-TW" altLang="zh-TW"/>
          </a:p>
        </p:txBody>
      </p:sp>
      <p:sp>
        <p:nvSpPr>
          <p:cNvPr id="5" name="Slide Number Placeholder 4"/>
          <p:cNvSpPr>
            <a:spLocks noGrp="1"/>
          </p:cNvSpPr>
          <p:nvPr>
            <p:ph type="sldNum" sz="quarter" idx="3"/>
          </p:nvPr>
        </p:nvSpPr>
        <p:spPr>
          <a:xfrm>
            <a:off x="5622798" y="6456612"/>
            <a:ext cx="4301543" cy="339884"/>
          </a:xfrm>
          <a:prstGeom prst="rect">
            <a:avLst/>
          </a:prstGeom>
        </p:spPr>
        <p:txBody>
          <a:bodyPr vert="horz" wrap="square" lIns="95554" tIns="47778" rIns="95554" bIns="47778" numCol="1" anchor="b" anchorCtr="0" compatLnSpc="1">
            <a:prstTxWarp prst="textNoShape">
              <a:avLst/>
            </a:prstTxWarp>
          </a:bodyPr>
          <a:lstStyle>
            <a:lvl1pPr algn="r">
              <a:defRPr sz="1200"/>
            </a:lvl1pPr>
          </a:lstStyle>
          <a:p>
            <a:fld id="{E6D8C32D-AB25-4E74-AB90-40B685F00772}" type="slidenum">
              <a:rPr lang="en-US" altLang="zh-TW"/>
              <a:pPr/>
              <a:t>‹#›</a:t>
            </a:fld>
            <a:endParaRPr lang="en-US" altLang="zh-TW"/>
          </a:p>
        </p:txBody>
      </p:sp>
    </p:spTree>
    <p:extLst>
      <p:ext uri="{BB962C8B-B14F-4D97-AF65-F5344CB8AC3E}">
        <p14:creationId xmlns:p14="http://schemas.microsoft.com/office/powerpoint/2010/main" val="3427529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1"/>
            <a:ext cx="4301543" cy="339884"/>
          </a:xfrm>
          <a:prstGeom prst="rect">
            <a:avLst/>
          </a:prstGeom>
          <a:noFill/>
          <a:ln w="9525">
            <a:noFill/>
            <a:miter lim="800000"/>
            <a:headEnd/>
            <a:tailEnd/>
          </a:ln>
          <a:effectLst/>
        </p:spPr>
        <p:txBody>
          <a:bodyPr vert="horz" wrap="square" lIns="95554" tIns="47778" rIns="95554" bIns="47778" numCol="1" anchor="t" anchorCtr="0" compatLnSpc="1">
            <a:prstTxWarp prst="textNoShape">
              <a:avLst/>
            </a:prstTxWarp>
          </a:bodyPr>
          <a:lstStyle>
            <a:lvl1pPr eaLnBrk="0" hangingPunct="0">
              <a:defRPr sz="1200">
                <a:latin typeface="Times" pitchFamily="-48" charset="0"/>
              </a:defRPr>
            </a:lvl1pPr>
          </a:lstStyle>
          <a:p>
            <a:r>
              <a:rPr lang="pt-PT" altLang="zh-TW" smtClean="0"/>
              <a:t>Chapter 6</a:t>
            </a:r>
            <a:endParaRPr lang="zh-TW" altLang="zh-TW"/>
          </a:p>
        </p:txBody>
      </p:sp>
      <p:sp>
        <p:nvSpPr>
          <p:cNvPr id="91139" name="Rectangle 3"/>
          <p:cNvSpPr>
            <a:spLocks noGrp="1" noChangeArrowheads="1"/>
          </p:cNvSpPr>
          <p:nvPr>
            <p:ph type="dt" idx="1"/>
          </p:nvPr>
        </p:nvSpPr>
        <p:spPr bwMode="auto">
          <a:xfrm>
            <a:off x="5625095" y="1"/>
            <a:ext cx="4301543" cy="339884"/>
          </a:xfrm>
          <a:prstGeom prst="rect">
            <a:avLst/>
          </a:prstGeom>
          <a:noFill/>
          <a:ln w="9525">
            <a:noFill/>
            <a:miter lim="800000"/>
            <a:headEnd/>
            <a:tailEnd/>
          </a:ln>
          <a:effectLst/>
        </p:spPr>
        <p:txBody>
          <a:bodyPr vert="horz" wrap="square" lIns="95554" tIns="47778" rIns="95554" bIns="47778" numCol="1" anchor="t" anchorCtr="0" compatLnSpc="1">
            <a:prstTxWarp prst="textNoShape">
              <a:avLst/>
            </a:prstTxWarp>
          </a:bodyPr>
          <a:lstStyle>
            <a:lvl1pPr algn="r" eaLnBrk="0" hangingPunct="0">
              <a:defRPr sz="1200">
                <a:latin typeface="Times" pitchFamily="-48" charset="0"/>
              </a:defRPr>
            </a:lvl1pPr>
          </a:lstStyle>
          <a:p>
            <a:endParaRPr lang="zh-TW" altLang="zh-TW"/>
          </a:p>
        </p:txBody>
      </p:sp>
      <p:sp>
        <p:nvSpPr>
          <p:cNvPr id="78852"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1323552" y="3228896"/>
            <a:ext cx="7279535" cy="3058953"/>
          </a:xfrm>
          <a:prstGeom prst="rect">
            <a:avLst/>
          </a:prstGeom>
          <a:noFill/>
          <a:ln w="9525">
            <a:noFill/>
            <a:miter lim="800000"/>
            <a:headEnd/>
            <a:tailEnd/>
          </a:ln>
          <a:effectLst/>
        </p:spPr>
        <p:txBody>
          <a:bodyPr vert="horz" wrap="square" lIns="95554" tIns="47778" rIns="95554" bIns="4777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1142" name="Rectangle 6"/>
          <p:cNvSpPr>
            <a:spLocks noGrp="1" noChangeArrowheads="1"/>
          </p:cNvSpPr>
          <p:nvPr>
            <p:ph type="ftr" sz="quarter" idx="4"/>
          </p:nvPr>
        </p:nvSpPr>
        <p:spPr bwMode="auto">
          <a:xfrm>
            <a:off x="0" y="6457792"/>
            <a:ext cx="4301543" cy="339884"/>
          </a:xfrm>
          <a:prstGeom prst="rect">
            <a:avLst/>
          </a:prstGeom>
          <a:noFill/>
          <a:ln w="9525">
            <a:noFill/>
            <a:miter lim="800000"/>
            <a:headEnd/>
            <a:tailEnd/>
          </a:ln>
          <a:effectLst/>
        </p:spPr>
        <p:txBody>
          <a:bodyPr vert="horz" wrap="square" lIns="95554" tIns="47778" rIns="95554" bIns="47778" numCol="1" anchor="b" anchorCtr="0" compatLnSpc="1">
            <a:prstTxWarp prst="textNoShape">
              <a:avLst/>
            </a:prstTxWarp>
          </a:bodyPr>
          <a:lstStyle>
            <a:lvl1pPr eaLnBrk="0" hangingPunct="0">
              <a:defRPr sz="1200">
                <a:latin typeface="Times" pitchFamily="-48" charset="0"/>
              </a:defRPr>
            </a:lvl1pPr>
          </a:lstStyle>
          <a:p>
            <a:r>
              <a:rPr lang="en-US" altLang="zh-TW" smtClean="0"/>
              <a:t>COMP422 Ethics and Professional Issues in Computing</a:t>
            </a:r>
            <a:endParaRPr lang="zh-TW" altLang="zh-TW"/>
          </a:p>
        </p:txBody>
      </p:sp>
      <p:sp>
        <p:nvSpPr>
          <p:cNvPr id="91143" name="Rectangle 7"/>
          <p:cNvSpPr>
            <a:spLocks noGrp="1" noChangeArrowheads="1"/>
          </p:cNvSpPr>
          <p:nvPr>
            <p:ph type="sldNum" sz="quarter" idx="5"/>
          </p:nvPr>
        </p:nvSpPr>
        <p:spPr bwMode="auto">
          <a:xfrm>
            <a:off x="5625095" y="6457792"/>
            <a:ext cx="4301543" cy="339884"/>
          </a:xfrm>
          <a:prstGeom prst="rect">
            <a:avLst/>
          </a:prstGeom>
          <a:noFill/>
          <a:ln w="9525">
            <a:noFill/>
            <a:miter lim="800000"/>
            <a:headEnd/>
            <a:tailEnd/>
          </a:ln>
          <a:effectLst/>
        </p:spPr>
        <p:txBody>
          <a:bodyPr vert="horz" wrap="square" lIns="95554" tIns="47778" rIns="95554" bIns="47778" numCol="1" anchor="b" anchorCtr="0" compatLnSpc="1">
            <a:prstTxWarp prst="textNoShape">
              <a:avLst/>
            </a:prstTxWarp>
          </a:bodyPr>
          <a:lstStyle>
            <a:lvl1pPr algn="r" eaLnBrk="0" hangingPunct="0">
              <a:defRPr sz="1200">
                <a:latin typeface="Times" pitchFamily="-48" charset="0"/>
              </a:defRPr>
            </a:lvl1pPr>
          </a:lstStyle>
          <a:p>
            <a:fld id="{19B0122F-1412-4E75-80DB-DC50F8C606DE}" type="slidenum">
              <a:rPr lang="en-US" altLang="zh-TW"/>
              <a:pPr/>
              <a:t>‹#›</a:t>
            </a:fld>
            <a:endParaRPr lang="en-US" altLang="zh-TW"/>
          </a:p>
        </p:txBody>
      </p:sp>
    </p:spTree>
    <p:extLst>
      <p:ext uri="{BB962C8B-B14F-4D97-AF65-F5344CB8AC3E}">
        <p14:creationId xmlns:p14="http://schemas.microsoft.com/office/powerpoint/2010/main" val="198737253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itchFamily="-4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4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4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4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4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ltLang="en-US"/>
          </a:p>
        </p:txBody>
      </p:sp>
      <p:sp>
        <p:nvSpPr>
          <p:cNvPr id="4" name="Slide Number Placeholder 3"/>
          <p:cNvSpPr>
            <a:spLocks noGrp="1"/>
          </p:cNvSpPr>
          <p:nvPr>
            <p:ph type="sldNum" sz="quarter" idx="10"/>
          </p:nvPr>
        </p:nvSpPr>
        <p:spPr/>
        <p:txBody>
          <a:bodyPr/>
          <a:lstStyle/>
          <a:p>
            <a:fld id="{19B0122F-1412-4E75-80DB-DC50F8C606DE}" type="slidenum">
              <a:rPr lang="en-US" altLang="zh-TW" smtClean="0"/>
              <a:pPr/>
              <a:t>1</a:t>
            </a:fld>
            <a:endParaRPr lang="en-US" altLang="zh-TW"/>
          </a:p>
        </p:txBody>
      </p:sp>
      <p:sp>
        <p:nvSpPr>
          <p:cNvPr id="5" name="Date Placeholder 4"/>
          <p:cNvSpPr>
            <a:spLocks noGrp="1"/>
          </p:cNvSpPr>
          <p:nvPr>
            <p:ph type="dt" idx="11"/>
          </p:nvPr>
        </p:nvSpPr>
        <p:spPr/>
        <p:txBody>
          <a:bodyPr/>
          <a:lstStyle/>
          <a:p>
            <a:endParaRPr lang="zh-TW" altLang="zh-TW"/>
          </a:p>
        </p:txBody>
      </p:sp>
      <p:sp>
        <p:nvSpPr>
          <p:cNvPr id="6" name="Footer Placeholder 5"/>
          <p:cNvSpPr>
            <a:spLocks noGrp="1"/>
          </p:cNvSpPr>
          <p:nvPr>
            <p:ph type="ftr" sz="quarter" idx="12"/>
          </p:nvPr>
        </p:nvSpPr>
        <p:spPr/>
        <p:txBody>
          <a:bodyPr/>
          <a:lstStyle/>
          <a:p>
            <a:r>
              <a:rPr lang="en-US" altLang="zh-TW" smtClean="0"/>
              <a:t>COMP422 Ethics and Professional Issues in Computing</a:t>
            </a:r>
            <a:endParaRPr lang="zh-TW" altLang="zh-TW"/>
          </a:p>
        </p:txBody>
      </p:sp>
      <p:sp>
        <p:nvSpPr>
          <p:cNvPr id="7" name="Header Placeholder 6"/>
          <p:cNvSpPr>
            <a:spLocks noGrp="1"/>
          </p:cNvSpPr>
          <p:nvPr>
            <p:ph type="hdr" sz="quarter" idx="13"/>
          </p:nvPr>
        </p:nvSpPr>
        <p:spPr/>
        <p:txBody>
          <a:bodyPr/>
          <a:lstStyle/>
          <a:p>
            <a:r>
              <a:rPr lang="pt-PT" altLang="zh-TW" smtClean="0"/>
              <a:t>Chapter 6</a:t>
            </a:r>
            <a:endParaRPr lang="zh-TW" altLang="zh-TW"/>
          </a:p>
        </p:txBody>
      </p:sp>
    </p:spTree>
    <p:extLst>
      <p:ext uri="{BB962C8B-B14F-4D97-AF65-F5344CB8AC3E}">
        <p14:creationId xmlns:p14="http://schemas.microsoft.com/office/powerpoint/2010/main" val="4271018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8A6C1"/>
        </a:solidFill>
        <a:effectLst/>
      </p:bgPr>
    </p:bg>
    <p:spTree>
      <p:nvGrpSpPr>
        <p:cNvPr id="1" name=""/>
        <p:cNvGrpSpPr/>
        <p:nvPr/>
      </p:nvGrpSpPr>
      <p:grpSpPr>
        <a:xfrm>
          <a:off x="0" y="0"/>
          <a:ext cx="0" cy="0"/>
          <a:chOff x="0" y="0"/>
          <a:chExt cx="0" cy="0"/>
        </a:xfrm>
      </p:grpSpPr>
      <p:sp>
        <p:nvSpPr>
          <p:cNvPr id="3" name="Rectangle 6" descr="Pink tissue paper"/>
          <p:cNvSpPr>
            <a:spLocks noChangeArrowheads="1"/>
          </p:cNvSpPr>
          <p:nvPr userDrawn="1"/>
        </p:nvSpPr>
        <p:spPr bwMode="auto">
          <a:xfrm>
            <a:off x="2286000" y="2895600"/>
            <a:ext cx="4549775" cy="2282825"/>
          </a:xfrm>
          <a:prstGeom prst="rect">
            <a:avLst/>
          </a:prstGeom>
          <a:noFill/>
          <a:ln w="9525" algn="ctr">
            <a:noFill/>
            <a:miter lim="800000"/>
            <a:headEnd/>
            <a:tailEnd/>
          </a:ln>
        </p:spPr>
        <p:txBody>
          <a:bodyPr wrap="none">
            <a:spAutoFit/>
          </a:bodyPr>
          <a:lstStyle/>
          <a:p>
            <a:pPr algn="ctr"/>
            <a:r>
              <a:rPr lang="en-US" altLang="zh-TW" b="1"/>
              <a:t>Ethics for the Information Age</a:t>
            </a:r>
            <a:br>
              <a:rPr lang="en-US" altLang="zh-TW" b="1"/>
            </a:br>
            <a:r>
              <a:rPr lang="en-US" altLang="zh-TW" b="1"/>
              <a:t>Fifth Edition</a:t>
            </a:r>
            <a:br>
              <a:rPr lang="en-US" altLang="zh-TW" b="1"/>
            </a:br>
            <a:r>
              <a:rPr lang="en-US" altLang="zh-TW" b="1"/>
              <a:t/>
            </a:r>
            <a:br>
              <a:rPr lang="en-US" altLang="zh-TW" b="1"/>
            </a:br>
            <a:r>
              <a:rPr lang="en-US" altLang="zh-TW" b="1"/>
              <a:t>by </a:t>
            </a:r>
            <a:br>
              <a:rPr lang="en-US" altLang="zh-TW" b="1"/>
            </a:br>
            <a:r>
              <a:rPr lang="en-US" altLang="zh-TW" b="1"/>
              <a:t>Michael J. Quinn</a:t>
            </a:r>
            <a:br>
              <a:rPr lang="en-US" altLang="zh-TW" b="1"/>
            </a:br>
            <a:endParaRPr lang="en-US" altLang="zh-TW" b="1"/>
          </a:p>
        </p:txBody>
      </p:sp>
      <p:pic>
        <p:nvPicPr>
          <p:cNvPr id="4" name="Picture 8"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pic>
        <p:nvPicPr>
          <p:cNvPr id="5" name="Picture 9" descr="Pink tissue paper"/>
          <p:cNvPicPr>
            <a:picLocks noChangeAspect="1" noChangeArrowheads="1"/>
          </p:cNvPicPr>
          <p:nvPr userDrawn="1"/>
        </p:nvPicPr>
        <p:blipFill>
          <a:blip r:embed="rId3"/>
          <a:srcRect/>
          <a:stretch>
            <a:fillRect/>
          </a:stretch>
        </p:blipFill>
        <p:spPr bwMode="auto">
          <a:xfrm>
            <a:off x="5765800" y="0"/>
            <a:ext cx="3378200" cy="2146300"/>
          </a:xfrm>
          <a:prstGeom prst="rect">
            <a:avLst/>
          </a:prstGeom>
          <a:noFill/>
          <a:ln w="9525" algn="ctr">
            <a:noFill/>
            <a:miter lim="800000"/>
            <a:headEnd/>
            <a:tailEnd/>
          </a:ln>
          <a:effectLst/>
        </p:spPr>
      </p:pic>
      <p:sp>
        <p:nvSpPr>
          <p:cNvPr id="420869" name="Rectangle 5"/>
          <p:cNvSpPr>
            <a:spLocks noGrp="1" noChangeArrowheads="1"/>
          </p:cNvSpPr>
          <p:nvPr>
            <p:ph type="ctrTitle" sz="quarter"/>
          </p:nvPr>
        </p:nvSpPr>
        <p:spPr>
          <a:xfrm>
            <a:off x="914400" y="381000"/>
            <a:ext cx="7467600" cy="914400"/>
          </a:xfrm>
        </p:spPr>
        <p:txBody>
          <a:bodyPr wrap="none" anchor="t"/>
          <a:lstStyle>
            <a:lvl1pPr algn="ctr">
              <a:defRPr sz="320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C05F7903-722A-49EA-BF84-2AA10BE4B0B5}"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45855B6E-A4D7-4CA4-A82C-22B83A6FFF0B}"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4D66DE40-C87E-4033-B583-124F18ADEE9E}"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D07FD913-BA5E-4DFF-B964-07963D2927A9}"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r>
              <a:rPr lang="en-US" altLang="zh-TW"/>
              <a:t>1-</a:t>
            </a:r>
            <a:fld id="{6A8E5A89-B855-4400-847C-A2EF44179C46}"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r>
              <a:rPr lang="en-US" altLang="zh-TW"/>
              <a:t>1-</a:t>
            </a:r>
            <a:fld id="{C32F4B30-7750-477C-BABD-4A66DED79250}"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r>
              <a:rPr lang="en-US" altLang="zh-TW"/>
              <a:t>1-</a:t>
            </a:r>
            <a:fld id="{E1AB163C-DDD7-405A-AF6F-53099D475D32}"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r>
              <a:rPr lang="en-US" altLang="zh-TW"/>
              <a:t>1-</a:t>
            </a:r>
            <a:fld id="{1D9E8361-15EE-42BD-9F42-1268D1B16C97}"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r>
              <a:rPr lang="en-US" altLang="zh-TW"/>
              <a:t>1-</a:t>
            </a:r>
            <a:fld id="{B337596E-FABC-4A4A-B2A8-F02B2BBF79F6}"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r>
              <a:rPr lang="en-US" altLang="zh-TW"/>
              <a:t>1-</a:t>
            </a:r>
            <a:fld id="{B32A58B9-510A-4277-9611-DACD3ED2A88C}"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0" y="0"/>
            <a:ext cx="9144000" cy="1295400"/>
          </a:xfrm>
          <a:prstGeom prst="homePlate">
            <a:avLst>
              <a:gd name="adj" fmla="val 0"/>
            </a:avLst>
          </a:prstGeom>
          <a:gradFill rotWithShape="1">
            <a:gsLst>
              <a:gs pos="0">
                <a:srgbClr val="18A6C1">
                  <a:alpha val="78000"/>
                </a:srgbClr>
              </a:gs>
              <a:gs pos="100000">
                <a:srgbClr val="18A6C1">
                  <a:gamma/>
                  <a:tint val="0"/>
                  <a:invGamma/>
                </a:srgbClr>
              </a:gs>
            </a:gsLst>
            <a:lin ang="5400000" scaled="1"/>
          </a:gradFill>
          <a:ln w="9525">
            <a:noFill/>
            <a:miter lim="800000"/>
            <a:headEnd/>
            <a:tailEnd/>
          </a:ln>
        </p:spPr>
        <p:txBody>
          <a:bodyPr wrap="none" anchor="ctr"/>
          <a:lstStyle/>
          <a:p>
            <a:endParaRPr lang="zh-TW" altLang="zh-TW" baseline="-25000">
              <a:latin typeface="Times New Roman" pitchFamily="18" charset="0"/>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19845"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0" hangingPunct="0">
              <a:defRPr sz="1000"/>
            </a:lvl1pPr>
          </a:lstStyle>
          <a:p>
            <a:r>
              <a:rPr lang="en-US" altLang="zh-TW"/>
              <a:t>1-</a:t>
            </a:r>
            <a:fld id="{62396616-11BE-45B6-B181-A7F291442D55}" type="slidenum">
              <a:rPr lang="en-US" altLang="zh-TW"/>
              <a:pPr/>
              <a:t>‹#›</a:t>
            </a:fld>
            <a:endParaRPr lang="en-US" altLang="zh-TW"/>
          </a:p>
        </p:txBody>
      </p:sp>
      <p:sp>
        <p:nvSpPr>
          <p:cNvPr id="1030" name="Rectangle 6"/>
          <p:cNvSpPr>
            <a:spLocks noChangeArrowheads="1"/>
          </p:cNvSpPr>
          <p:nvPr/>
        </p:nvSpPr>
        <p:spPr bwMode="auto">
          <a:xfrm>
            <a:off x="7086600" y="5867400"/>
            <a:ext cx="1905000" cy="457200"/>
          </a:xfrm>
          <a:prstGeom prst="rect">
            <a:avLst/>
          </a:prstGeom>
          <a:noFill/>
          <a:ln w="9525">
            <a:noFill/>
            <a:miter lim="800000"/>
            <a:headEnd/>
            <a:tailEnd/>
          </a:ln>
        </p:spPr>
        <p:txBody>
          <a:bodyPr anchor="b"/>
          <a:lstStyle/>
          <a:p>
            <a:pPr algn="r" eaLnBrk="0" hangingPunct="0"/>
            <a:r>
              <a:rPr lang="en-US" altLang="zh-TW" sz="1200">
                <a:solidFill>
                  <a:schemeClr val="bg1"/>
                </a:solidFill>
              </a:rPr>
              <a:t>1-</a:t>
            </a:r>
            <a:fld id="{0505145F-3C5B-430E-A210-BF8BEB45252B}" type="slidenum">
              <a:rPr lang="en-US" altLang="zh-TW" sz="1200">
                <a:solidFill>
                  <a:schemeClr val="bg1"/>
                </a:solidFill>
              </a:rPr>
              <a:pPr algn="r" eaLnBrk="0" hangingPunct="0"/>
              <a:t>‹#›</a:t>
            </a:fld>
            <a:endParaRPr lang="en-US" altLang="zh-TW" sz="1200">
              <a:solidFill>
                <a:schemeClr val="bg1"/>
              </a:solidFill>
            </a:endParaRPr>
          </a:p>
        </p:txBody>
      </p:sp>
      <p:sp>
        <p:nvSpPr>
          <p:cNvPr id="1031" name="Rectangle 7"/>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eaLnBrk="0" hangingPunct="0">
              <a:spcBef>
                <a:spcPct val="50000"/>
              </a:spcBef>
            </a:pPr>
            <a:r>
              <a:rPr lang="en-US" altLang="zh-TW" sz="1200">
                <a:latin typeface="Times New Roman" pitchFamily="18" charset="0"/>
              </a:rPr>
              <a:t>Copyright © 2013 Pearson Education, Inc. Publishing as Pearson Addison-Wesley</a:t>
            </a:r>
          </a:p>
        </p:txBody>
      </p:sp>
    </p:spTree>
  </p:cSld>
  <p:clrMap bg1="lt1" tx1="dk1" bg2="lt2" tx2="dk2" accent1="accent1" accent2="accent2" accent3="accent3" accent4="accent4" accent5="accent5" accent6="accent6" hlink="hlink" folHlink="folHlink"/>
  <p:sldLayoutIdLst>
    <p:sldLayoutId id="2147483761" r:id="rId1"/>
    <p:sldLayoutId id="2147483760" r:id="rId2"/>
    <p:sldLayoutId id="2147483759" r:id="rId3"/>
    <p:sldLayoutId id="2147483758" r:id="rId4"/>
    <p:sldLayoutId id="2147483757" r:id="rId5"/>
    <p:sldLayoutId id="2147483756" r:id="rId6"/>
    <p:sldLayoutId id="2147483755" r:id="rId7"/>
    <p:sldLayoutId id="2147483754" r:id="rId8"/>
    <p:sldLayoutId id="2147483753" r:id="rId9"/>
    <p:sldLayoutId id="2147483752" r:id="rId10"/>
    <p:sldLayoutId id="2147483751" r:id="rId11"/>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5pPr>
      <a:lvl6pPr marL="457200" algn="l" rtl="0" fontAlgn="base">
        <a:spcBef>
          <a:spcPct val="0"/>
        </a:spcBef>
        <a:spcAft>
          <a:spcPct val="0"/>
        </a:spcAft>
        <a:defRPr sz="3600" b="1">
          <a:solidFill>
            <a:schemeClr val="tx1"/>
          </a:solidFill>
          <a:latin typeface="Arial" charset="0"/>
          <a:ea typeface="ヒラギノ角ゴ Pro W3" pitchFamily="-48" charset="-128"/>
          <a:cs typeface="Arial" charset="0"/>
        </a:defRPr>
      </a:lvl6pPr>
      <a:lvl7pPr marL="914400" algn="l" rtl="0" fontAlgn="base">
        <a:spcBef>
          <a:spcPct val="0"/>
        </a:spcBef>
        <a:spcAft>
          <a:spcPct val="0"/>
        </a:spcAft>
        <a:defRPr sz="3600" b="1">
          <a:solidFill>
            <a:schemeClr val="tx1"/>
          </a:solidFill>
          <a:latin typeface="Arial" charset="0"/>
          <a:ea typeface="ヒラギノ角ゴ Pro W3" pitchFamily="-48" charset="-128"/>
          <a:cs typeface="Arial" charset="0"/>
        </a:defRPr>
      </a:lvl7pPr>
      <a:lvl8pPr marL="1371600" algn="l" rtl="0" fontAlgn="base">
        <a:spcBef>
          <a:spcPct val="0"/>
        </a:spcBef>
        <a:spcAft>
          <a:spcPct val="0"/>
        </a:spcAft>
        <a:defRPr sz="3600" b="1">
          <a:solidFill>
            <a:schemeClr val="tx1"/>
          </a:solidFill>
          <a:latin typeface="Arial" charset="0"/>
          <a:ea typeface="ヒラギノ角ゴ Pro W3" pitchFamily="-48" charset="-128"/>
          <a:cs typeface="Arial" charset="0"/>
        </a:defRPr>
      </a:lvl8pPr>
      <a:lvl9pPr marL="1828800" algn="l" rtl="0" fontAlgn="base">
        <a:spcBef>
          <a:spcPct val="0"/>
        </a:spcBef>
        <a:spcAft>
          <a:spcPct val="0"/>
        </a:spcAft>
        <a:defRPr sz="3600" b="1">
          <a:solidFill>
            <a:schemeClr val="tx1"/>
          </a:solidFill>
          <a:latin typeface="Arial" charset="0"/>
          <a:ea typeface="ヒラギノ角ゴ Pro W3" pitchFamily="-48" charset="-128"/>
          <a:cs typeface="Arial" charset="0"/>
        </a:defRPr>
      </a:lvl9pPr>
    </p:titleStyle>
    <p:bodyStyle>
      <a:lvl1pPr marL="342900" indent="-342900" algn="l" rtl="0" eaLnBrk="0" fontAlgn="base" hangingPunct="0">
        <a:spcBef>
          <a:spcPct val="20000"/>
        </a:spcBef>
        <a:spcAft>
          <a:spcPct val="0"/>
        </a:spcAft>
        <a:buClr>
          <a:schemeClr val="bg2"/>
        </a:buClr>
        <a:buFont typeface="Times" pitchFamily="-4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transunion.hk/personal/creditlearningcentre/faqs_e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descr="Pink tissue paper"/>
          <p:cNvSpPr>
            <a:spLocks noChangeArrowheads="1"/>
          </p:cNvSpPr>
          <p:nvPr/>
        </p:nvSpPr>
        <p:spPr bwMode="auto">
          <a:xfrm>
            <a:off x="381000" y="304800"/>
            <a:ext cx="4876800" cy="990600"/>
          </a:xfrm>
          <a:prstGeom prst="rect">
            <a:avLst/>
          </a:prstGeom>
          <a:noFill/>
          <a:ln w="9525">
            <a:noFill/>
            <a:miter lim="800000"/>
            <a:headEnd/>
            <a:tailEnd/>
          </a:ln>
        </p:spPr>
        <p:txBody>
          <a:bodyPr wrap="none"/>
          <a:lstStyle/>
          <a:p>
            <a:pPr algn="ctr" eaLnBrk="0" hangingPunct="0">
              <a:defRPr/>
            </a:pPr>
            <a:r>
              <a:rPr lang="en-US" sz="3200" b="1" dirty="0">
                <a:latin typeface="+mj-lt"/>
                <a:cs typeface="+mn-cs"/>
              </a:rPr>
              <a:t>Chapter 6:</a:t>
            </a:r>
            <a:br>
              <a:rPr lang="en-US" sz="3200" b="1" dirty="0">
                <a:latin typeface="+mj-lt"/>
                <a:cs typeface="+mn-cs"/>
              </a:rPr>
            </a:br>
            <a:r>
              <a:rPr lang="en-US" sz="3200" b="1" dirty="0">
                <a:latin typeface="+mj-lt"/>
                <a:cs typeface="+mn-cs"/>
              </a:rPr>
              <a:t> Privacy and the Government</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p:txBody>
          <a:bodyPr/>
          <a:lstStyle/>
          <a:p>
            <a:r>
              <a:rPr lang="en-US" altLang="zh-TW"/>
              <a:t>1-</a:t>
            </a:r>
            <a:fld id="{80817C4F-BCAC-4B08-844D-005A60C16F62}" type="slidenum">
              <a:rPr lang="en-US" altLang="zh-TW"/>
              <a:pPr/>
              <a:t>10</a:t>
            </a:fld>
            <a:endParaRPr lang="en-US" altLang="zh-TW"/>
          </a:p>
        </p:txBody>
      </p:sp>
      <p:sp>
        <p:nvSpPr>
          <p:cNvPr id="17411" name="Rectangle 2"/>
          <p:cNvSpPr>
            <a:spLocks noGrp="1" noChangeArrowheads="1"/>
          </p:cNvSpPr>
          <p:nvPr>
            <p:ph type="title"/>
          </p:nvPr>
        </p:nvSpPr>
        <p:spPr>
          <a:xfrm>
            <a:off x="609600" y="152400"/>
            <a:ext cx="7772400" cy="1600200"/>
          </a:xfrm>
        </p:spPr>
        <p:txBody>
          <a:bodyPr/>
          <a:lstStyle/>
          <a:p>
            <a:pPr eaLnBrk="1" hangingPunct="1"/>
            <a:r>
              <a:rPr lang="en-US" altLang="zh-TW" smtClean="0"/>
              <a:t>FBI National Crime Information Center 2000</a:t>
            </a:r>
          </a:p>
        </p:txBody>
      </p:sp>
      <p:sp>
        <p:nvSpPr>
          <p:cNvPr id="17412" name="Rectangle 3"/>
          <p:cNvSpPr>
            <a:spLocks noGrp="1" noChangeArrowheads="1"/>
          </p:cNvSpPr>
          <p:nvPr>
            <p:ph type="body" idx="1"/>
          </p:nvPr>
        </p:nvSpPr>
        <p:spPr>
          <a:xfrm>
            <a:off x="533400" y="1874838"/>
            <a:ext cx="7783513" cy="4297362"/>
          </a:xfrm>
        </p:spPr>
        <p:txBody>
          <a:bodyPr/>
          <a:lstStyle/>
          <a:p>
            <a:pPr eaLnBrk="1" hangingPunct="1">
              <a:lnSpc>
                <a:spcPct val="90000"/>
              </a:lnSpc>
            </a:pPr>
            <a:r>
              <a:rPr lang="en-US" altLang="zh-TW" sz="2800" smtClean="0"/>
              <a:t>NCIC</a:t>
            </a:r>
          </a:p>
          <a:p>
            <a:pPr lvl="1" eaLnBrk="1" hangingPunct="1">
              <a:lnSpc>
                <a:spcPct val="90000"/>
              </a:lnSpc>
            </a:pPr>
            <a:r>
              <a:rPr lang="en-US" altLang="zh-TW" sz="2400" smtClean="0"/>
              <a:t>Collection of databases related to various crimes</a:t>
            </a:r>
          </a:p>
          <a:p>
            <a:pPr lvl="1" eaLnBrk="1" hangingPunct="1">
              <a:lnSpc>
                <a:spcPct val="90000"/>
              </a:lnSpc>
            </a:pPr>
            <a:r>
              <a:rPr lang="en-US" altLang="zh-TW" sz="2400" smtClean="0"/>
              <a:t>Contains &gt; 39 million records</a:t>
            </a:r>
          </a:p>
          <a:p>
            <a:pPr eaLnBrk="1" hangingPunct="1">
              <a:lnSpc>
                <a:spcPct val="90000"/>
              </a:lnSpc>
            </a:pPr>
            <a:r>
              <a:rPr lang="en-US" altLang="zh-TW" sz="2800" smtClean="0"/>
              <a:t>Successes</a:t>
            </a:r>
          </a:p>
          <a:p>
            <a:pPr lvl="1" eaLnBrk="1" hangingPunct="1">
              <a:lnSpc>
                <a:spcPct val="90000"/>
              </a:lnSpc>
            </a:pPr>
            <a:r>
              <a:rPr lang="en-US" altLang="zh-TW" sz="2400" smtClean="0"/>
              <a:t>Helps police solve hundreds of thousands of cases every year</a:t>
            </a:r>
          </a:p>
          <a:p>
            <a:pPr lvl="1" eaLnBrk="1" hangingPunct="1">
              <a:lnSpc>
                <a:spcPct val="90000"/>
              </a:lnSpc>
            </a:pPr>
            <a:r>
              <a:rPr lang="en-US" altLang="zh-TW" sz="2400" smtClean="0"/>
              <a:t>Helped FBI tie James Earl Ray to assassination of Dr. Martin Luther King, Jr.</a:t>
            </a:r>
          </a:p>
          <a:p>
            <a:pPr lvl="1" eaLnBrk="1" hangingPunct="1">
              <a:lnSpc>
                <a:spcPct val="90000"/>
              </a:lnSpc>
            </a:pPr>
            <a:r>
              <a:rPr lang="en-US" altLang="zh-TW" sz="2400" smtClean="0"/>
              <a:t>Helped FBI apprehend Timothy McVeigh for bombing of federal building in Oklahoma City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zh-TW" smtClean="0"/>
              <a:t>Timothy McVeigh</a:t>
            </a:r>
          </a:p>
        </p:txBody>
      </p:sp>
      <p:sp>
        <p:nvSpPr>
          <p:cNvPr id="40963" name="Slide Number Placeholder 2"/>
          <p:cNvSpPr>
            <a:spLocks noGrp="1"/>
          </p:cNvSpPr>
          <p:nvPr>
            <p:ph type="sldNum" sz="quarter" idx="10"/>
          </p:nvPr>
        </p:nvSpPr>
        <p:spPr/>
        <p:txBody>
          <a:bodyPr/>
          <a:lstStyle/>
          <a:p>
            <a:r>
              <a:rPr lang="en-US" altLang="zh-TW"/>
              <a:t>1-</a:t>
            </a:r>
            <a:fld id="{B4826B16-92B2-4CD8-869F-744E012B275B}" type="slidenum">
              <a:rPr lang="en-US" altLang="zh-TW"/>
              <a:pPr/>
              <a:t>11</a:t>
            </a:fld>
            <a:endParaRPr lang="en-US" altLang="zh-TW"/>
          </a:p>
        </p:txBody>
      </p:sp>
      <p:sp>
        <p:nvSpPr>
          <p:cNvPr id="18436" name="TextBox 3"/>
          <p:cNvSpPr txBox="1">
            <a:spLocks noChangeArrowheads="1"/>
          </p:cNvSpPr>
          <p:nvPr/>
        </p:nvSpPr>
        <p:spPr bwMode="auto">
          <a:xfrm>
            <a:off x="3505200" y="6096000"/>
            <a:ext cx="2895600" cy="230188"/>
          </a:xfrm>
          <a:prstGeom prst="rect">
            <a:avLst/>
          </a:prstGeom>
          <a:noFill/>
          <a:ln w="9525">
            <a:noFill/>
            <a:miter lim="800000"/>
            <a:headEnd/>
            <a:tailEnd/>
          </a:ln>
        </p:spPr>
        <p:txBody>
          <a:bodyPr>
            <a:spAutoFit/>
          </a:bodyPr>
          <a:lstStyle/>
          <a:p>
            <a:pPr algn="r" eaLnBrk="0" hangingPunct="0"/>
            <a:r>
              <a:rPr lang="en-US" altLang="zh-TW" sz="900"/>
              <a:t>© Bob E.Daemmrich/Sygma/Corbis</a:t>
            </a:r>
          </a:p>
        </p:txBody>
      </p:sp>
      <p:pic>
        <p:nvPicPr>
          <p:cNvPr id="18437" name="Picture 6" descr="qui05f07"/>
          <p:cNvPicPr>
            <a:picLocks noChangeAspect="1" noChangeArrowheads="1"/>
          </p:cNvPicPr>
          <p:nvPr/>
        </p:nvPicPr>
        <p:blipFill>
          <a:blip r:embed="rId2"/>
          <a:stretch>
            <a:fillRect/>
          </a:stretch>
        </p:blipFill>
        <p:spPr bwMode="auto">
          <a:xfrm>
            <a:off x="2438400" y="992180"/>
            <a:ext cx="4011613" cy="510224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p:txBody>
          <a:bodyPr/>
          <a:lstStyle/>
          <a:p>
            <a:r>
              <a:rPr lang="en-US" altLang="zh-TW"/>
              <a:t>1-</a:t>
            </a:r>
            <a:fld id="{A3620AB3-33FA-4B23-BABC-109EDACE05D2}" type="slidenum">
              <a:rPr lang="en-US" altLang="zh-TW"/>
              <a:pPr/>
              <a:t>12</a:t>
            </a:fld>
            <a:endParaRPr lang="en-US" altLang="zh-TW"/>
          </a:p>
        </p:txBody>
      </p:sp>
      <p:sp>
        <p:nvSpPr>
          <p:cNvPr id="19459" name="Rectangle 2"/>
          <p:cNvSpPr>
            <a:spLocks noGrp="1" noChangeArrowheads="1"/>
          </p:cNvSpPr>
          <p:nvPr>
            <p:ph type="title"/>
          </p:nvPr>
        </p:nvSpPr>
        <p:spPr/>
        <p:txBody>
          <a:bodyPr/>
          <a:lstStyle/>
          <a:p>
            <a:pPr eaLnBrk="1" hangingPunct="1"/>
            <a:r>
              <a:rPr lang="en-US" altLang="zh-TW" smtClean="0"/>
              <a:t>OneDOJ Database</a:t>
            </a:r>
          </a:p>
        </p:txBody>
      </p:sp>
      <p:sp>
        <p:nvSpPr>
          <p:cNvPr id="19460" name="Rectangle 3"/>
          <p:cNvSpPr>
            <a:spLocks noGrp="1" noChangeArrowheads="1"/>
          </p:cNvSpPr>
          <p:nvPr>
            <p:ph type="body" idx="1"/>
          </p:nvPr>
        </p:nvSpPr>
        <p:spPr>
          <a:xfrm>
            <a:off x="457200" y="1371600"/>
            <a:ext cx="8229600" cy="4343400"/>
          </a:xfrm>
        </p:spPr>
        <p:txBody>
          <a:bodyPr/>
          <a:lstStyle/>
          <a:p>
            <a:pPr eaLnBrk="1" hangingPunct="1">
              <a:lnSpc>
                <a:spcPct val="90000"/>
              </a:lnSpc>
            </a:pPr>
            <a:r>
              <a:rPr lang="en-US" altLang="zh-TW" sz="2600" smtClean="0"/>
              <a:t>Database being constructed by U.S. Department of Justice</a:t>
            </a:r>
          </a:p>
          <a:p>
            <a:pPr eaLnBrk="1" hangingPunct="1">
              <a:lnSpc>
                <a:spcPct val="90000"/>
              </a:lnSpc>
            </a:pPr>
            <a:r>
              <a:rPr lang="en-US" altLang="zh-TW" sz="2600" smtClean="0"/>
              <a:t>Gives state and local police officers access to information provided by five federal law enforcement agencies</a:t>
            </a:r>
          </a:p>
          <a:p>
            <a:pPr lvl="1" eaLnBrk="1" hangingPunct="1">
              <a:lnSpc>
                <a:spcPct val="90000"/>
              </a:lnSpc>
            </a:pPr>
            <a:r>
              <a:rPr lang="en-US" altLang="zh-TW" sz="2200" smtClean="0"/>
              <a:t>Incident reports</a:t>
            </a:r>
          </a:p>
          <a:p>
            <a:pPr lvl="1" eaLnBrk="1" hangingPunct="1">
              <a:lnSpc>
                <a:spcPct val="90000"/>
              </a:lnSpc>
            </a:pPr>
            <a:r>
              <a:rPr lang="en-US" altLang="zh-TW" sz="2200" smtClean="0"/>
              <a:t>Interrogation summaries</a:t>
            </a:r>
          </a:p>
          <a:p>
            <a:pPr lvl="1" eaLnBrk="1" hangingPunct="1">
              <a:lnSpc>
                <a:spcPct val="90000"/>
              </a:lnSpc>
            </a:pPr>
            <a:r>
              <a:rPr lang="en-US" altLang="zh-TW" sz="2200" smtClean="0"/>
              <a:t>Other information not available through NCIC</a:t>
            </a:r>
          </a:p>
          <a:p>
            <a:pPr eaLnBrk="1" hangingPunct="1">
              <a:lnSpc>
                <a:spcPct val="90000"/>
              </a:lnSpc>
            </a:pPr>
            <a:r>
              <a:rPr lang="en-US" altLang="zh-TW" sz="2600" smtClean="0"/>
              <a:t>Criticisms</a:t>
            </a:r>
          </a:p>
          <a:p>
            <a:pPr lvl="1" eaLnBrk="1" hangingPunct="1">
              <a:lnSpc>
                <a:spcPct val="90000"/>
              </a:lnSpc>
            </a:pPr>
            <a:r>
              <a:rPr lang="en-US" altLang="zh-TW" sz="2200" smtClean="0"/>
              <a:t>OneDOJ gives local police access to information about people who have not been charged with a crime</a:t>
            </a:r>
          </a:p>
          <a:p>
            <a:pPr lvl="1" eaLnBrk="1" hangingPunct="1">
              <a:lnSpc>
                <a:spcPct val="90000"/>
              </a:lnSpc>
            </a:pPr>
            <a:r>
              <a:rPr lang="en-US" altLang="zh-TW" sz="2200" smtClean="0"/>
              <a:t>There is no way to correct misinformation in raw police reports</a:t>
            </a:r>
          </a:p>
          <a:p>
            <a:pPr eaLnBrk="1" hangingPunct="1">
              <a:lnSpc>
                <a:spcPct val="90000"/>
              </a:lnSpc>
            </a:pPr>
            <a:endParaRPr lang="en-US" altLang="zh-TW" sz="2800" smtClean="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smtClean="0"/>
              <a:t>Closed-circuit Television Cameras</a:t>
            </a:r>
          </a:p>
        </p:txBody>
      </p:sp>
      <p:sp>
        <p:nvSpPr>
          <p:cNvPr id="20483" name="Content Placeholder 2"/>
          <p:cNvSpPr>
            <a:spLocks noGrp="1"/>
          </p:cNvSpPr>
          <p:nvPr>
            <p:ph idx="1"/>
          </p:nvPr>
        </p:nvSpPr>
        <p:spPr/>
        <p:txBody>
          <a:bodyPr/>
          <a:lstStyle/>
          <a:p>
            <a:r>
              <a:rPr lang="en-US" altLang="zh-TW" dirty="0" smtClean="0"/>
              <a:t>First use in Olean, New York in 1968</a:t>
            </a:r>
          </a:p>
          <a:p>
            <a:r>
              <a:rPr lang="en-US" altLang="zh-TW" dirty="0" smtClean="0"/>
              <a:t>Now more than 30 million cameras in U.S.</a:t>
            </a:r>
          </a:p>
          <a:p>
            <a:r>
              <a:rPr lang="en-US" altLang="zh-TW" dirty="0" smtClean="0"/>
              <a:t>New York City’s effort in lower Manhattan</a:t>
            </a:r>
          </a:p>
          <a:p>
            <a:pPr lvl="1"/>
            <a:r>
              <a:rPr lang="en-US" altLang="zh-TW" dirty="0" smtClean="0"/>
              <a:t>$201 million for 3,000 new cameras</a:t>
            </a:r>
          </a:p>
          <a:p>
            <a:pPr lvl="1"/>
            <a:r>
              <a:rPr lang="en-US" altLang="zh-TW" dirty="0" smtClean="0"/>
              <a:t>License plate readers</a:t>
            </a:r>
          </a:p>
          <a:p>
            <a:pPr lvl="1"/>
            <a:r>
              <a:rPr lang="en-US" altLang="zh-TW" dirty="0" smtClean="0"/>
              <a:t>Radiation detectors</a:t>
            </a:r>
          </a:p>
          <a:p>
            <a:r>
              <a:rPr lang="en-US" altLang="zh-TW" dirty="0" smtClean="0"/>
              <a:t>Effectiveness of cameras debated</a:t>
            </a:r>
          </a:p>
        </p:txBody>
      </p:sp>
      <p:sp>
        <p:nvSpPr>
          <p:cNvPr id="4" name="Slide Number Placeholder 3"/>
          <p:cNvSpPr>
            <a:spLocks noGrp="1"/>
          </p:cNvSpPr>
          <p:nvPr>
            <p:ph type="sldNum" sz="quarter" idx="10"/>
          </p:nvPr>
        </p:nvSpPr>
        <p:spPr/>
        <p:txBody>
          <a:bodyPr/>
          <a:lstStyle/>
          <a:p>
            <a:r>
              <a:rPr lang="en-US" altLang="zh-TW"/>
              <a:t>1-</a:t>
            </a:r>
            <a:fld id="{F5D608D4-B07B-4338-B09F-68B4C85F52A8}" type="slidenum">
              <a:rPr lang="en-US" altLang="zh-TW"/>
              <a:pPr/>
              <a:t>13</a:t>
            </a:fld>
            <a:endParaRPr lang="en-US" altLang="zh-TW"/>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8305800" cy="1524000"/>
          </a:xfrm>
        </p:spPr>
        <p:txBody>
          <a:bodyPr/>
          <a:lstStyle/>
          <a:p>
            <a:r>
              <a:rPr lang="en-US" altLang="zh-TW" dirty="0" smtClean="0"/>
              <a:t>Number of Surveillance Cameras Keeps Increasing</a:t>
            </a:r>
          </a:p>
        </p:txBody>
      </p:sp>
      <p:sp>
        <p:nvSpPr>
          <p:cNvPr id="3" name="Slide Number Placeholder 2"/>
          <p:cNvSpPr>
            <a:spLocks noGrp="1"/>
          </p:cNvSpPr>
          <p:nvPr>
            <p:ph type="sldNum" sz="quarter" idx="10"/>
          </p:nvPr>
        </p:nvSpPr>
        <p:spPr/>
        <p:txBody>
          <a:bodyPr/>
          <a:lstStyle/>
          <a:p>
            <a:r>
              <a:rPr lang="en-US" altLang="zh-TW"/>
              <a:t>1-</a:t>
            </a:r>
            <a:fld id="{E87C184E-5D51-451A-AADE-1AF504189FD4}" type="slidenum">
              <a:rPr lang="en-US" altLang="zh-TW"/>
              <a:pPr/>
              <a:t>14</a:t>
            </a:fld>
            <a:endParaRPr lang="en-US" altLang="zh-TW"/>
          </a:p>
        </p:txBody>
      </p:sp>
      <p:pic>
        <p:nvPicPr>
          <p:cNvPr id="6" name="Picture 5" descr="Fig-6.03a.jpg"/>
          <p:cNvPicPr>
            <a:picLocks noChangeAspect="1"/>
          </p:cNvPicPr>
          <p:nvPr/>
        </p:nvPicPr>
        <p:blipFill>
          <a:blip r:embed="rId2"/>
          <a:stretch>
            <a:fillRect/>
          </a:stretch>
        </p:blipFill>
        <p:spPr>
          <a:xfrm>
            <a:off x="1428750" y="1752600"/>
            <a:ext cx="6286500" cy="419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8305800" cy="6096000"/>
          </a:xfrm>
        </p:spPr>
        <p:txBody>
          <a:bodyPr/>
          <a:lstStyle/>
          <a:p>
            <a:pPr eaLnBrk="1" hangingPunct="1"/>
            <a:r>
              <a:rPr lang="en-US" altLang="zh-TW" dirty="0" smtClean="0"/>
              <a:t>6.3 Covert Government Surveillance</a:t>
            </a:r>
          </a:p>
        </p:txBody>
      </p:sp>
      <p:sp>
        <p:nvSpPr>
          <p:cNvPr id="20483" name="Slide Number Placeholder 2"/>
          <p:cNvSpPr>
            <a:spLocks noGrp="1"/>
          </p:cNvSpPr>
          <p:nvPr>
            <p:ph type="sldNum" sz="quarter" idx="10"/>
          </p:nvPr>
        </p:nvSpPr>
        <p:spPr/>
        <p:txBody>
          <a:bodyPr/>
          <a:lstStyle/>
          <a:p>
            <a:r>
              <a:rPr lang="en-US" altLang="zh-TW"/>
              <a:t>1-</a:t>
            </a:r>
            <a:fld id="{B031451D-8694-4112-BB6F-16535450C3CB}" type="slidenum">
              <a:rPr lang="en-US" altLang="zh-TW"/>
              <a:pPr/>
              <a:t>15</a:t>
            </a:fld>
            <a:endParaRPr lang="en-US"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p:txBody>
          <a:bodyPr/>
          <a:lstStyle/>
          <a:p>
            <a:r>
              <a:rPr lang="en-US" altLang="zh-TW"/>
              <a:t>1-</a:t>
            </a:r>
            <a:fld id="{E1E1B8E5-DDAE-4869-B833-77BF380DB1AC}" type="slidenum">
              <a:rPr lang="en-US" altLang="zh-TW"/>
              <a:pPr/>
              <a:t>16</a:t>
            </a:fld>
            <a:endParaRPr lang="en-US" altLang="zh-TW"/>
          </a:p>
        </p:txBody>
      </p:sp>
      <p:sp>
        <p:nvSpPr>
          <p:cNvPr id="23555" name="Rectangle 2"/>
          <p:cNvSpPr>
            <a:spLocks noGrp="1" noChangeArrowheads="1"/>
          </p:cNvSpPr>
          <p:nvPr>
            <p:ph type="title"/>
          </p:nvPr>
        </p:nvSpPr>
        <p:spPr/>
        <p:txBody>
          <a:bodyPr/>
          <a:lstStyle/>
          <a:p>
            <a:pPr eaLnBrk="1" hangingPunct="1"/>
            <a:r>
              <a:rPr lang="en-US" altLang="zh-TW" smtClean="0"/>
              <a:t>4</a:t>
            </a:r>
            <a:r>
              <a:rPr lang="en-US" altLang="zh-TW" baseline="30000" smtClean="0"/>
              <a:t>th</a:t>
            </a:r>
            <a:r>
              <a:rPr lang="en-US" altLang="zh-TW" smtClean="0"/>
              <a:t> Amendment to U.S. Constitution</a:t>
            </a:r>
          </a:p>
        </p:txBody>
      </p:sp>
      <p:sp>
        <p:nvSpPr>
          <p:cNvPr id="23556" name="Rectangle 3"/>
          <p:cNvSpPr>
            <a:spLocks noGrp="1" noChangeArrowheads="1"/>
          </p:cNvSpPr>
          <p:nvPr>
            <p:ph type="body" idx="1"/>
          </p:nvPr>
        </p:nvSpPr>
        <p:spPr/>
        <p:txBody>
          <a:bodyPr/>
          <a:lstStyle/>
          <a:p>
            <a:pPr eaLnBrk="1" hangingPunct="1">
              <a:buFont typeface="Times" pitchFamily="-48" charset="0"/>
              <a:buNone/>
            </a:pPr>
            <a:r>
              <a:rPr lang="en-US" altLang="zh-TW" smtClean="0"/>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p:txBody>
          <a:bodyPr/>
          <a:lstStyle/>
          <a:p>
            <a:r>
              <a:rPr lang="en-US" altLang="zh-TW"/>
              <a:t>1-</a:t>
            </a:r>
            <a:fld id="{CB7CF58C-CF8D-4B07-87A2-BEEC51566AF5}" type="slidenum">
              <a:rPr lang="en-US" altLang="zh-TW"/>
              <a:pPr/>
              <a:t>17</a:t>
            </a:fld>
            <a:endParaRPr lang="en-US" altLang="zh-TW"/>
          </a:p>
        </p:txBody>
      </p:sp>
      <p:sp>
        <p:nvSpPr>
          <p:cNvPr id="24579" name="Rectangle 2"/>
          <p:cNvSpPr>
            <a:spLocks noGrp="1" noChangeArrowheads="1"/>
          </p:cNvSpPr>
          <p:nvPr>
            <p:ph type="title"/>
          </p:nvPr>
        </p:nvSpPr>
        <p:spPr/>
        <p:txBody>
          <a:bodyPr/>
          <a:lstStyle/>
          <a:p>
            <a:pPr eaLnBrk="1" hangingPunct="1"/>
            <a:r>
              <a:rPr lang="en-US" altLang="zh-TW" smtClean="0"/>
              <a:t>Wiretaps and Bugs</a:t>
            </a:r>
          </a:p>
        </p:txBody>
      </p:sp>
      <p:sp>
        <p:nvSpPr>
          <p:cNvPr id="24580" name="Rectangle 3"/>
          <p:cNvSpPr>
            <a:spLocks noGrp="1" noChangeArrowheads="1"/>
          </p:cNvSpPr>
          <p:nvPr>
            <p:ph type="body" idx="1"/>
          </p:nvPr>
        </p:nvSpPr>
        <p:spPr/>
        <p:txBody>
          <a:bodyPr/>
          <a:lstStyle/>
          <a:p>
            <a:pPr eaLnBrk="1" hangingPunct="1"/>
            <a:r>
              <a:rPr lang="en-US" altLang="zh-TW" i="1" smtClean="0"/>
              <a:t>Omstead v. United States </a:t>
            </a:r>
            <a:r>
              <a:rPr lang="en-US" altLang="zh-TW" i="1" smtClean="0">
                <a:sym typeface="Symbol" pitchFamily="18" charset="2"/>
              </a:rPr>
              <a:t></a:t>
            </a:r>
            <a:br>
              <a:rPr lang="en-US" altLang="zh-TW" i="1" smtClean="0">
                <a:sym typeface="Symbol" pitchFamily="18" charset="2"/>
              </a:rPr>
            </a:br>
            <a:r>
              <a:rPr lang="en-US" altLang="zh-TW" i="1" smtClean="0">
                <a:sym typeface="Symbol" pitchFamily="18" charset="2"/>
              </a:rPr>
              <a:t>  	</a:t>
            </a:r>
            <a:r>
              <a:rPr lang="en-US" altLang="zh-TW" smtClean="0">
                <a:sym typeface="Symbol" pitchFamily="18" charset="2"/>
              </a:rPr>
              <a:t>wiretapping OK</a:t>
            </a:r>
          </a:p>
          <a:p>
            <a:pPr eaLnBrk="1" hangingPunct="1"/>
            <a:r>
              <a:rPr lang="en-US" altLang="zh-TW" smtClean="0"/>
              <a:t>Federal Communications Act </a:t>
            </a:r>
            <a:r>
              <a:rPr lang="en-US" altLang="zh-TW" i="1" smtClean="0">
                <a:sym typeface="Symbol" pitchFamily="18" charset="2"/>
              </a:rPr>
              <a:t></a:t>
            </a:r>
            <a:r>
              <a:rPr lang="en-US" altLang="zh-TW" smtClean="0"/>
              <a:t> 	wiretapping made illegal</a:t>
            </a:r>
          </a:p>
          <a:p>
            <a:pPr eaLnBrk="1" hangingPunct="1"/>
            <a:r>
              <a:rPr lang="en-US" altLang="zh-TW" i="1" smtClean="0"/>
              <a:t>Nardone v. United States </a:t>
            </a:r>
            <a:r>
              <a:rPr lang="en-US" altLang="zh-TW" i="1" smtClean="0">
                <a:sym typeface="Symbol" pitchFamily="18" charset="2"/>
              </a:rPr>
              <a:t></a:t>
            </a:r>
            <a:br>
              <a:rPr lang="en-US" altLang="zh-TW" i="1" smtClean="0">
                <a:sym typeface="Symbol" pitchFamily="18" charset="2"/>
              </a:rPr>
            </a:br>
            <a:r>
              <a:rPr lang="en-US" altLang="zh-TW" i="1" smtClean="0">
                <a:sym typeface="Symbol" pitchFamily="18" charset="2"/>
              </a:rPr>
              <a:t> 	</a:t>
            </a:r>
            <a:r>
              <a:rPr lang="en-US" altLang="zh-TW" smtClean="0">
                <a:sym typeface="Symbol" pitchFamily="18" charset="2"/>
              </a:rPr>
              <a:t>wiretapping not OK</a:t>
            </a:r>
            <a:endParaRPr lang="en-US" altLang="zh-TW" i="1" smtClean="0"/>
          </a:p>
          <a:p>
            <a:pPr eaLnBrk="1" hangingPunct="1"/>
            <a:r>
              <a:rPr lang="en-US" altLang="zh-TW" smtClean="0"/>
              <a:t>FBI continues secret wiretapping</a:t>
            </a:r>
          </a:p>
          <a:p>
            <a:pPr eaLnBrk="1" hangingPunct="1"/>
            <a:r>
              <a:rPr lang="en-US" altLang="zh-TW" i="1" smtClean="0"/>
              <a:t>Katz v. United States </a:t>
            </a:r>
            <a:r>
              <a:rPr lang="en-US" altLang="zh-TW" i="1" smtClean="0">
                <a:sym typeface="Symbol" pitchFamily="18" charset="2"/>
              </a:rPr>
              <a:t>  </a:t>
            </a:r>
            <a:r>
              <a:rPr lang="en-US" altLang="zh-TW" smtClean="0">
                <a:sym typeface="Symbol" pitchFamily="18" charset="2"/>
              </a:rPr>
              <a:t>bugs not OK</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zh-TW" smtClean="0"/>
              <a:t>J. Edgar Hoover</a:t>
            </a:r>
          </a:p>
        </p:txBody>
      </p:sp>
      <p:sp>
        <p:nvSpPr>
          <p:cNvPr id="49155" name="Slide Number Placeholder 2"/>
          <p:cNvSpPr>
            <a:spLocks noGrp="1"/>
          </p:cNvSpPr>
          <p:nvPr>
            <p:ph type="sldNum" sz="quarter" idx="10"/>
          </p:nvPr>
        </p:nvSpPr>
        <p:spPr/>
        <p:txBody>
          <a:bodyPr/>
          <a:lstStyle/>
          <a:p>
            <a:r>
              <a:rPr lang="en-US" altLang="zh-TW"/>
              <a:t>1-</a:t>
            </a:r>
            <a:fld id="{7034E283-EE63-4360-A477-640A03F61E43}" type="slidenum">
              <a:rPr lang="en-US" altLang="zh-TW"/>
              <a:pPr/>
              <a:t>18</a:t>
            </a:fld>
            <a:endParaRPr lang="en-US" altLang="zh-TW"/>
          </a:p>
        </p:txBody>
      </p:sp>
      <p:sp>
        <p:nvSpPr>
          <p:cNvPr id="25604" name="Rectangle 3"/>
          <p:cNvSpPr>
            <a:spLocks noChangeArrowheads="1"/>
          </p:cNvSpPr>
          <p:nvPr/>
        </p:nvSpPr>
        <p:spPr bwMode="auto">
          <a:xfrm>
            <a:off x="4267200" y="5867400"/>
            <a:ext cx="2743200" cy="228600"/>
          </a:xfrm>
          <a:prstGeom prst="rect">
            <a:avLst/>
          </a:prstGeom>
          <a:noFill/>
          <a:ln w="9525">
            <a:noFill/>
            <a:miter lim="800000"/>
            <a:headEnd/>
            <a:tailEnd/>
          </a:ln>
        </p:spPr>
        <p:txBody>
          <a:bodyPr>
            <a:spAutoFit/>
          </a:bodyPr>
          <a:lstStyle/>
          <a:p>
            <a:pPr algn="r"/>
            <a:r>
              <a:rPr lang="en-US" altLang="zh-TW" sz="900">
                <a:sym typeface="Symbol" pitchFamily="18" charset="2"/>
              </a:rPr>
              <a:t>© Bettmann/CORBIS</a:t>
            </a:r>
            <a:endParaRPr lang="en-US" altLang="zh-TW" sz="900"/>
          </a:p>
        </p:txBody>
      </p:sp>
      <p:pic>
        <p:nvPicPr>
          <p:cNvPr id="25605" name="Picture 6" descr="qui05f08"/>
          <p:cNvPicPr>
            <a:picLocks noChangeAspect="1" noChangeArrowheads="1"/>
          </p:cNvPicPr>
          <p:nvPr/>
        </p:nvPicPr>
        <p:blipFill>
          <a:blip r:embed="rId2"/>
          <a:stretch>
            <a:fillRect/>
          </a:stretch>
        </p:blipFill>
        <p:spPr bwMode="auto">
          <a:xfrm>
            <a:off x="2210802" y="1143000"/>
            <a:ext cx="4798596" cy="47037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p:txBody>
          <a:bodyPr/>
          <a:lstStyle/>
          <a:p>
            <a:r>
              <a:rPr lang="en-US" altLang="zh-TW"/>
              <a:t>1-</a:t>
            </a:r>
            <a:fld id="{2AC2F8AA-1772-497F-807D-BCCC212855D2}" type="slidenum">
              <a:rPr lang="en-US" altLang="zh-TW"/>
              <a:pPr/>
              <a:t>19</a:t>
            </a:fld>
            <a:endParaRPr lang="en-US" altLang="zh-TW"/>
          </a:p>
        </p:txBody>
      </p:sp>
      <p:sp>
        <p:nvSpPr>
          <p:cNvPr id="26627" name="Rectangle 2"/>
          <p:cNvSpPr>
            <a:spLocks noGrp="1" noChangeArrowheads="1"/>
          </p:cNvSpPr>
          <p:nvPr>
            <p:ph type="title"/>
          </p:nvPr>
        </p:nvSpPr>
        <p:spPr/>
        <p:txBody>
          <a:bodyPr/>
          <a:lstStyle/>
          <a:p>
            <a:pPr eaLnBrk="1" hangingPunct="1"/>
            <a:r>
              <a:rPr lang="en-US" altLang="zh-TW" smtClean="0"/>
              <a:t>Operation Shamrock</a:t>
            </a:r>
          </a:p>
        </p:txBody>
      </p:sp>
      <p:sp>
        <p:nvSpPr>
          <p:cNvPr id="26628" name="Rectangle 3"/>
          <p:cNvSpPr>
            <a:spLocks noGrp="1" noChangeArrowheads="1"/>
          </p:cNvSpPr>
          <p:nvPr>
            <p:ph type="body" idx="1"/>
          </p:nvPr>
        </p:nvSpPr>
        <p:spPr/>
        <p:txBody>
          <a:bodyPr/>
          <a:lstStyle/>
          <a:p>
            <a:pPr eaLnBrk="1" hangingPunct="1">
              <a:lnSpc>
                <a:spcPct val="80000"/>
              </a:lnSpc>
            </a:pPr>
            <a:r>
              <a:rPr lang="en-US" altLang="zh-TW" sz="2800" smtClean="0"/>
              <a:t>Continuation of World War II interception of international telegrams</a:t>
            </a:r>
          </a:p>
          <a:p>
            <a:pPr eaLnBrk="1" hangingPunct="1">
              <a:lnSpc>
                <a:spcPct val="80000"/>
              </a:lnSpc>
            </a:pPr>
            <a:r>
              <a:rPr lang="en-US" altLang="zh-TW" sz="2800" smtClean="0"/>
              <a:t>National Security Agency (1952)</a:t>
            </a:r>
          </a:p>
          <a:p>
            <a:pPr eaLnBrk="1" hangingPunct="1">
              <a:lnSpc>
                <a:spcPct val="80000"/>
              </a:lnSpc>
            </a:pPr>
            <a:r>
              <a:rPr lang="en-US" altLang="zh-TW" sz="2800" smtClean="0"/>
              <a:t>Expanded to telephone calls</a:t>
            </a:r>
          </a:p>
          <a:p>
            <a:pPr eaLnBrk="1" hangingPunct="1">
              <a:lnSpc>
                <a:spcPct val="80000"/>
              </a:lnSpc>
            </a:pPr>
            <a:r>
              <a:rPr lang="en-US" altLang="zh-TW" sz="2800" smtClean="0"/>
              <a:t>Kennedy</a:t>
            </a:r>
          </a:p>
          <a:p>
            <a:pPr lvl="1" eaLnBrk="1" hangingPunct="1">
              <a:lnSpc>
                <a:spcPct val="80000"/>
              </a:lnSpc>
            </a:pPr>
            <a:r>
              <a:rPr lang="en-US" altLang="zh-TW" sz="2400" smtClean="0"/>
              <a:t>Organized crime figures</a:t>
            </a:r>
          </a:p>
          <a:p>
            <a:pPr lvl="1" eaLnBrk="1" hangingPunct="1">
              <a:lnSpc>
                <a:spcPct val="80000"/>
              </a:lnSpc>
            </a:pPr>
            <a:r>
              <a:rPr lang="en-US" altLang="zh-TW" sz="2400" smtClean="0"/>
              <a:t>Cuba-related individuals and businesses</a:t>
            </a:r>
          </a:p>
          <a:p>
            <a:pPr eaLnBrk="1" hangingPunct="1">
              <a:lnSpc>
                <a:spcPct val="80000"/>
              </a:lnSpc>
            </a:pPr>
            <a:r>
              <a:rPr lang="en-US" altLang="zh-TW" sz="2800" smtClean="0"/>
              <a:t>Johnson and Nixon</a:t>
            </a:r>
          </a:p>
          <a:p>
            <a:pPr lvl="1" eaLnBrk="1" hangingPunct="1">
              <a:lnSpc>
                <a:spcPct val="80000"/>
              </a:lnSpc>
            </a:pPr>
            <a:r>
              <a:rPr lang="en-US" altLang="zh-TW" sz="2400" smtClean="0"/>
              <a:t>Vietnam war protesters</a:t>
            </a:r>
          </a:p>
          <a:p>
            <a:pPr eaLnBrk="1" hangingPunct="1">
              <a:lnSpc>
                <a:spcPct val="80000"/>
              </a:lnSpc>
            </a:pPr>
            <a:r>
              <a:rPr lang="en-US" altLang="zh-TW" sz="2800" smtClean="0"/>
              <a:t>Nixon</a:t>
            </a:r>
          </a:p>
          <a:p>
            <a:pPr lvl="1" eaLnBrk="1" hangingPunct="1">
              <a:lnSpc>
                <a:spcPct val="80000"/>
              </a:lnSpc>
            </a:pPr>
            <a:r>
              <a:rPr lang="en-US" altLang="zh-TW" sz="2400" smtClean="0"/>
              <a:t>War on drugs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p:txBody>
          <a:bodyPr/>
          <a:lstStyle/>
          <a:p>
            <a:r>
              <a:rPr lang="en-US" altLang="zh-TW"/>
              <a:t>1-</a:t>
            </a:r>
            <a:fld id="{6CC84238-31A2-4317-936A-27503B5EF715}" type="slidenum">
              <a:rPr lang="en-US" altLang="zh-TW"/>
              <a:pPr/>
              <a:t>2</a:t>
            </a:fld>
            <a:endParaRPr lang="en-US" altLang="zh-TW"/>
          </a:p>
        </p:txBody>
      </p:sp>
      <p:sp>
        <p:nvSpPr>
          <p:cNvPr id="4099" name="Rectangle 2"/>
          <p:cNvSpPr>
            <a:spLocks noGrp="1" noChangeArrowheads="1"/>
          </p:cNvSpPr>
          <p:nvPr>
            <p:ph type="title"/>
          </p:nvPr>
        </p:nvSpPr>
        <p:spPr/>
        <p:txBody>
          <a:bodyPr/>
          <a:lstStyle/>
          <a:p>
            <a:pPr eaLnBrk="1" hangingPunct="1"/>
            <a:r>
              <a:rPr lang="en-US" altLang="zh-TW" dirty="0" smtClean="0"/>
              <a:t>Chapter Overview</a:t>
            </a:r>
          </a:p>
        </p:txBody>
      </p:sp>
      <p:sp>
        <p:nvSpPr>
          <p:cNvPr id="4100" name="Rectangle 3"/>
          <p:cNvSpPr>
            <a:spLocks noGrp="1" noChangeArrowheads="1"/>
          </p:cNvSpPr>
          <p:nvPr>
            <p:ph type="body" idx="1"/>
          </p:nvPr>
        </p:nvSpPr>
        <p:spPr/>
        <p:txBody>
          <a:bodyPr/>
          <a:lstStyle/>
          <a:p>
            <a:pPr eaLnBrk="1" hangingPunct="1"/>
            <a:r>
              <a:rPr lang="en-US" altLang="zh-TW" sz="3000" smtClean="0"/>
              <a:t>Introduction</a:t>
            </a:r>
            <a:endParaRPr lang="en-US" altLang="zh-TW" sz="3000" dirty="0" smtClean="0"/>
          </a:p>
          <a:p>
            <a:pPr eaLnBrk="1" hangingPunct="1"/>
            <a:r>
              <a:rPr lang="en-US" altLang="zh-TW" sz="3000" dirty="0" smtClean="0"/>
              <a:t>Information collection by the government</a:t>
            </a:r>
          </a:p>
          <a:p>
            <a:pPr eaLnBrk="1" hangingPunct="1"/>
            <a:r>
              <a:rPr lang="en-US" altLang="zh-TW" sz="3000" dirty="0" smtClean="0"/>
              <a:t>Covert government surveillance</a:t>
            </a:r>
          </a:p>
          <a:p>
            <a:pPr eaLnBrk="1" hangingPunct="1"/>
            <a:r>
              <a:rPr lang="en-US" altLang="zh-TW" sz="3000" dirty="0" smtClean="0"/>
              <a:t>Regulation of public and private databases</a:t>
            </a:r>
          </a:p>
          <a:p>
            <a:pPr eaLnBrk="1" hangingPunct="1"/>
            <a:r>
              <a:rPr lang="en-US" altLang="zh-TW" sz="3000" dirty="0" smtClean="0"/>
              <a:t>Data mining by the government</a:t>
            </a:r>
          </a:p>
          <a:p>
            <a:pPr eaLnBrk="1" hangingPunct="1"/>
            <a:r>
              <a:rPr lang="en-US" altLang="zh-TW" sz="3000" dirty="0" smtClean="0"/>
              <a:t>National identification card</a:t>
            </a:r>
          </a:p>
          <a:p>
            <a:pPr eaLnBrk="1" hangingPunct="1"/>
            <a:r>
              <a:rPr lang="en-US" altLang="zh-TW" sz="3000" dirty="0" smtClean="0"/>
              <a:t>Information dissemination</a:t>
            </a:r>
          </a:p>
          <a:p>
            <a:pPr eaLnBrk="1" hangingPunct="1"/>
            <a:r>
              <a:rPr lang="en-US" altLang="zh-TW" sz="3000" dirty="0" smtClean="0"/>
              <a:t>Invasion</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p:txBody>
          <a:bodyPr/>
          <a:lstStyle/>
          <a:p>
            <a:r>
              <a:rPr lang="en-US" altLang="zh-TW"/>
              <a:t>1-</a:t>
            </a:r>
            <a:fld id="{40427854-85B8-4EDC-9631-7258ACFCC9AD}" type="slidenum">
              <a:rPr lang="en-US" altLang="zh-TW"/>
              <a:pPr/>
              <a:t>20</a:t>
            </a:fld>
            <a:endParaRPr lang="en-US" altLang="zh-TW"/>
          </a:p>
        </p:txBody>
      </p:sp>
      <p:sp>
        <p:nvSpPr>
          <p:cNvPr id="27651" name="Rectangle 2"/>
          <p:cNvSpPr>
            <a:spLocks noGrp="1" noChangeArrowheads="1"/>
          </p:cNvSpPr>
          <p:nvPr>
            <p:ph type="title"/>
          </p:nvPr>
        </p:nvSpPr>
        <p:spPr/>
        <p:txBody>
          <a:bodyPr/>
          <a:lstStyle/>
          <a:p>
            <a:pPr eaLnBrk="1" hangingPunct="1"/>
            <a:r>
              <a:rPr lang="en-US" altLang="zh-TW" smtClean="0"/>
              <a:t>Carnivore Surveillance System</a:t>
            </a:r>
          </a:p>
        </p:txBody>
      </p:sp>
      <p:sp>
        <p:nvSpPr>
          <p:cNvPr id="27652" name="Rectangle 3"/>
          <p:cNvSpPr>
            <a:spLocks noGrp="1" noChangeArrowheads="1"/>
          </p:cNvSpPr>
          <p:nvPr>
            <p:ph type="body" idx="1"/>
          </p:nvPr>
        </p:nvSpPr>
        <p:spPr/>
        <p:txBody>
          <a:bodyPr/>
          <a:lstStyle/>
          <a:p>
            <a:pPr eaLnBrk="1" hangingPunct="1">
              <a:lnSpc>
                <a:spcPct val="90000"/>
              </a:lnSpc>
            </a:pPr>
            <a:r>
              <a:rPr lang="en-US" altLang="zh-TW" sz="3000" smtClean="0"/>
              <a:t>Created by FBI in late 1990s</a:t>
            </a:r>
          </a:p>
          <a:p>
            <a:pPr eaLnBrk="1" hangingPunct="1">
              <a:lnSpc>
                <a:spcPct val="90000"/>
              </a:lnSpc>
            </a:pPr>
            <a:r>
              <a:rPr lang="en-US" altLang="zh-TW" sz="3000" smtClean="0"/>
              <a:t>Monitored Internet traffic, including email exchanges</a:t>
            </a:r>
          </a:p>
          <a:p>
            <a:pPr eaLnBrk="1" hangingPunct="1">
              <a:lnSpc>
                <a:spcPct val="90000"/>
              </a:lnSpc>
            </a:pPr>
            <a:r>
              <a:rPr lang="en-US" altLang="zh-TW" sz="3000" smtClean="0"/>
              <a:t>Carnivore = Windows PC + “packet-sniffing” software</a:t>
            </a:r>
          </a:p>
          <a:p>
            <a:pPr eaLnBrk="1" hangingPunct="1">
              <a:lnSpc>
                <a:spcPct val="90000"/>
              </a:lnSpc>
            </a:pPr>
            <a:r>
              <a:rPr lang="en-US" altLang="zh-TW" sz="3000" smtClean="0"/>
              <a:t>Captured packets going to/from a particular IP address</a:t>
            </a:r>
          </a:p>
          <a:p>
            <a:pPr eaLnBrk="1" hangingPunct="1">
              <a:lnSpc>
                <a:spcPct val="90000"/>
              </a:lnSpc>
            </a:pPr>
            <a:r>
              <a:rPr lang="en-US" altLang="zh-TW" sz="3000" smtClean="0"/>
              <a:t>Used about 25 times between 1998 and 2000</a:t>
            </a:r>
          </a:p>
          <a:p>
            <a:pPr eaLnBrk="1" hangingPunct="1">
              <a:lnSpc>
                <a:spcPct val="90000"/>
              </a:lnSpc>
            </a:pPr>
            <a:r>
              <a:rPr lang="en-US" altLang="zh-TW" sz="3000" smtClean="0"/>
              <a:t>Replaced with commercial software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p:txBody>
          <a:bodyPr/>
          <a:lstStyle/>
          <a:p>
            <a:r>
              <a:rPr lang="en-US" altLang="zh-TW"/>
              <a:t>1-</a:t>
            </a:r>
            <a:fld id="{6027CA68-07DD-4EB8-AA9E-E88554815759}" type="slidenum">
              <a:rPr lang="en-US" altLang="zh-TW"/>
              <a:pPr/>
              <a:t>21</a:t>
            </a:fld>
            <a:endParaRPr lang="en-US" altLang="zh-TW"/>
          </a:p>
        </p:txBody>
      </p:sp>
      <p:sp>
        <p:nvSpPr>
          <p:cNvPr id="28675" name="Rectangle 2"/>
          <p:cNvSpPr>
            <a:spLocks noGrp="1" noChangeArrowheads="1"/>
          </p:cNvSpPr>
          <p:nvPr>
            <p:ph type="title"/>
          </p:nvPr>
        </p:nvSpPr>
        <p:spPr/>
        <p:txBody>
          <a:bodyPr/>
          <a:lstStyle/>
          <a:p>
            <a:pPr eaLnBrk="1" hangingPunct="1"/>
            <a:r>
              <a:rPr lang="en-US" altLang="zh-TW" smtClean="0"/>
              <a:t>Covert Activities after 9/11</a:t>
            </a:r>
          </a:p>
        </p:txBody>
      </p:sp>
      <p:sp>
        <p:nvSpPr>
          <p:cNvPr id="28676" name="Rectangle 3"/>
          <p:cNvSpPr>
            <a:spLocks noGrp="1" noChangeArrowheads="1"/>
          </p:cNvSpPr>
          <p:nvPr>
            <p:ph type="body" idx="1"/>
          </p:nvPr>
        </p:nvSpPr>
        <p:spPr/>
        <p:txBody>
          <a:bodyPr/>
          <a:lstStyle/>
          <a:p>
            <a:pPr eaLnBrk="1" hangingPunct="1"/>
            <a:r>
              <a:rPr lang="en-US" altLang="zh-TW" smtClean="0"/>
              <a:t>September 11, 2001 attacks on World Trade Center and Pentagon</a:t>
            </a:r>
          </a:p>
          <a:p>
            <a:pPr eaLnBrk="1" hangingPunct="1"/>
            <a:r>
              <a:rPr lang="en-US" altLang="zh-TW" smtClean="0"/>
              <a:t>President Bush authorized new, secret, intelligence-gathering operations inside United States</a:t>
            </a:r>
          </a:p>
          <a:p>
            <a:pPr eaLnBrk="1" hangingPunct="1"/>
            <a:endParaRPr lang="en-US" altLang="zh-TW" smtClean="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p:txBody>
          <a:bodyPr/>
          <a:lstStyle/>
          <a:p>
            <a:r>
              <a:rPr lang="en-US" altLang="zh-TW"/>
              <a:t>1-</a:t>
            </a:r>
            <a:fld id="{EAD702D5-B19A-4455-BC7D-917308BDAB7E}" type="slidenum">
              <a:rPr lang="en-US" altLang="zh-TW"/>
              <a:pPr/>
              <a:t>22</a:t>
            </a:fld>
            <a:endParaRPr lang="en-US" altLang="zh-TW"/>
          </a:p>
        </p:txBody>
      </p:sp>
      <p:sp>
        <p:nvSpPr>
          <p:cNvPr id="29699" name="Rectangle 2"/>
          <p:cNvSpPr>
            <a:spLocks noGrp="1" noChangeArrowheads="1"/>
          </p:cNvSpPr>
          <p:nvPr>
            <p:ph type="title"/>
          </p:nvPr>
        </p:nvSpPr>
        <p:spPr/>
        <p:txBody>
          <a:bodyPr/>
          <a:lstStyle/>
          <a:p>
            <a:pPr eaLnBrk="1" hangingPunct="1"/>
            <a:r>
              <a:rPr lang="en-US" altLang="zh-TW" sz="3200" smtClean="0"/>
              <a:t>National Security Administration Wiretapping</a:t>
            </a:r>
          </a:p>
        </p:txBody>
      </p:sp>
      <p:sp>
        <p:nvSpPr>
          <p:cNvPr id="29700" name="Rectangle 3"/>
          <p:cNvSpPr>
            <a:spLocks noGrp="1" noChangeArrowheads="1"/>
          </p:cNvSpPr>
          <p:nvPr>
            <p:ph type="body" idx="1"/>
          </p:nvPr>
        </p:nvSpPr>
        <p:spPr/>
        <p:txBody>
          <a:bodyPr/>
          <a:lstStyle/>
          <a:p>
            <a:pPr eaLnBrk="1" hangingPunct="1">
              <a:lnSpc>
                <a:spcPct val="90000"/>
              </a:lnSpc>
            </a:pPr>
            <a:r>
              <a:rPr lang="en-US" altLang="zh-TW" sz="2800" smtClean="0"/>
              <a:t>President Bush signed presidential order</a:t>
            </a:r>
          </a:p>
          <a:p>
            <a:pPr lvl="1" eaLnBrk="1" hangingPunct="1">
              <a:lnSpc>
                <a:spcPct val="90000"/>
              </a:lnSpc>
            </a:pPr>
            <a:r>
              <a:rPr lang="en-US" altLang="zh-TW" sz="2400" smtClean="0"/>
              <a:t>OK for NSA to intercept international phone calls &amp; emails initiated by people inside U.S.</a:t>
            </a:r>
          </a:p>
          <a:p>
            <a:pPr lvl="1" eaLnBrk="1" hangingPunct="1">
              <a:lnSpc>
                <a:spcPct val="90000"/>
              </a:lnSpc>
            </a:pPr>
            <a:r>
              <a:rPr lang="en-US" altLang="zh-TW" sz="2400" smtClean="0"/>
              <a:t>No search warrant required</a:t>
            </a:r>
          </a:p>
          <a:p>
            <a:pPr eaLnBrk="1" hangingPunct="1">
              <a:lnSpc>
                <a:spcPct val="90000"/>
              </a:lnSpc>
            </a:pPr>
            <a:r>
              <a:rPr lang="en-US" altLang="zh-TW" sz="2800" smtClean="0"/>
              <a:t>Number of people monitored</a:t>
            </a:r>
          </a:p>
          <a:p>
            <a:pPr lvl="1" eaLnBrk="1" hangingPunct="1">
              <a:lnSpc>
                <a:spcPct val="90000"/>
              </a:lnSpc>
            </a:pPr>
            <a:r>
              <a:rPr lang="en-US" altLang="zh-TW" sz="2400" smtClean="0"/>
              <a:t>About 500 people inside U.S.</a:t>
            </a:r>
          </a:p>
          <a:p>
            <a:pPr lvl="1" eaLnBrk="1" hangingPunct="1">
              <a:lnSpc>
                <a:spcPct val="90000"/>
              </a:lnSpc>
            </a:pPr>
            <a:r>
              <a:rPr lang="en-US" altLang="zh-TW" sz="2400" smtClean="0"/>
              <a:t>Another 5,000-7,000 people outside U.S.</a:t>
            </a:r>
          </a:p>
          <a:p>
            <a:pPr eaLnBrk="1" hangingPunct="1">
              <a:lnSpc>
                <a:spcPct val="90000"/>
              </a:lnSpc>
            </a:pPr>
            <a:r>
              <a:rPr lang="en-US" altLang="zh-TW" sz="2800" smtClean="0"/>
              <a:t>Two al-Qaeda plots foiled</a:t>
            </a:r>
          </a:p>
          <a:p>
            <a:pPr lvl="1" eaLnBrk="1" hangingPunct="1">
              <a:lnSpc>
                <a:spcPct val="90000"/>
              </a:lnSpc>
            </a:pPr>
            <a:r>
              <a:rPr lang="en-US" altLang="zh-TW" sz="2400" smtClean="0"/>
              <a:t>Plot to take down Brooklyn bridge</a:t>
            </a:r>
          </a:p>
          <a:p>
            <a:pPr lvl="1" eaLnBrk="1" hangingPunct="1">
              <a:lnSpc>
                <a:spcPct val="90000"/>
              </a:lnSpc>
            </a:pPr>
            <a:r>
              <a:rPr lang="en-US" altLang="zh-TW" sz="2400" smtClean="0"/>
              <a:t>Plot to bomb British pubs and train stations</a:t>
            </a:r>
          </a:p>
          <a:p>
            <a:pPr eaLnBrk="1" hangingPunct="1">
              <a:lnSpc>
                <a:spcPct val="90000"/>
              </a:lnSpc>
            </a:pPr>
            <a:endParaRPr lang="en-US" altLang="zh-TW" sz="2800" smtClean="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p:txBody>
          <a:bodyPr/>
          <a:lstStyle/>
          <a:p>
            <a:r>
              <a:rPr lang="en-US" altLang="zh-TW"/>
              <a:t>1-</a:t>
            </a:r>
            <a:fld id="{E3C9AD91-E3F7-42E8-A760-B039AE1E9AAF}" type="slidenum">
              <a:rPr lang="en-US" altLang="zh-TW"/>
              <a:pPr/>
              <a:t>23</a:t>
            </a:fld>
            <a:endParaRPr lang="en-US" altLang="zh-TW"/>
          </a:p>
        </p:txBody>
      </p:sp>
      <p:sp>
        <p:nvSpPr>
          <p:cNvPr id="30723" name="Rectangle 2"/>
          <p:cNvSpPr>
            <a:spLocks noGrp="1" noChangeArrowheads="1"/>
          </p:cNvSpPr>
          <p:nvPr>
            <p:ph type="title"/>
          </p:nvPr>
        </p:nvSpPr>
        <p:spPr/>
        <p:txBody>
          <a:bodyPr/>
          <a:lstStyle/>
          <a:p>
            <a:pPr eaLnBrk="1" hangingPunct="1"/>
            <a:r>
              <a:rPr lang="en-US" altLang="zh-TW" smtClean="0"/>
              <a:t>TALON Database</a:t>
            </a:r>
          </a:p>
        </p:txBody>
      </p:sp>
      <p:sp>
        <p:nvSpPr>
          <p:cNvPr id="30724" name="Rectangle 3"/>
          <p:cNvSpPr>
            <a:spLocks noGrp="1" noChangeArrowheads="1"/>
          </p:cNvSpPr>
          <p:nvPr>
            <p:ph type="body" idx="1"/>
          </p:nvPr>
        </p:nvSpPr>
        <p:spPr>
          <a:xfrm>
            <a:off x="457200" y="1219200"/>
            <a:ext cx="8305800" cy="4953000"/>
          </a:xfrm>
        </p:spPr>
        <p:txBody>
          <a:bodyPr/>
          <a:lstStyle/>
          <a:p>
            <a:pPr eaLnBrk="1" hangingPunct="1">
              <a:lnSpc>
                <a:spcPct val="90000"/>
              </a:lnSpc>
            </a:pPr>
            <a:r>
              <a:rPr lang="en-US" altLang="zh-TW" sz="2600" dirty="0" smtClean="0"/>
              <a:t>TALON – Threat and Local Observation Notices </a:t>
            </a:r>
          </a:p>
          <a:p>
            <a:pPr eaLnBrk="1" hangingPunct="1">
              <a:lnSpc>
                <a:spcPct val="90000"/>
              </a:lnSpc>
            </a:pPr>
            <a:r>
              <a:rPr lang="en-US" altLang="zh-TW" sz="2600" dirty="0" smtClean="0"/>
              <a:t>Created by U.S. Department of Defense in 2003</a:t>
            </a:r>
          </a:p>
          <a:p>
            <a:pPr eaLnBrk="1" hangingPunct="1">
              <a:lnSpc>
                <a:spcPct val="90000"/>
              </a:lnSpc>
            </a:pPr>
            <a:r>
              <a:rPr lang="en-US" altLang="zh-TW" sz="2600" dirty="0" smtClean="0"/>
              <a:t>Supposed to contain reports of suspicious activities or terrorist threats near military bases</a:t>
            </a:r>
          </a:p>
          <a:p>
            <a:pPr eaLnBrk="1" hangingPunct="1">
              <a:lnSpc>
                <a:spcPct val="90000"/>
              </a:lnSpc>
            </a:pPr>
            <a:r>
              <a:rPr lang="en-US" altLang="zh-TW" sz="2600" dirty="0" smtClean="0"/>
              <a:t>Reports submitted by military personnel or civilians</a:t>
            </a:r>
          </a:p>
          <a:p>
            <a:pPr eaLnBrk="1" hangingPunct="1">
              <a:lnSpc>
                <a:spcPct val="90000"/>
              </a:lnSpc>
            </a:pPr>
            <a:r>
              <a:rPr lang="en-US" altLang="zh-TW" sz="2600" dirty="0" smtClean="0"/>
              <a:t>Reports assessed as “credible” or “not credible” by military experts</a:t>
            </a:r>
          </a:p>
          <a:p>
            <a:pPr eaLnBrk="1" hangingPunct="1">
              <a:lnSpc>
                <a:spcPct val="90000"/>
              </a:lnSpc>
            </a:pPr>
            <a:r>
              <a:rPr lang="en-US" altLang="zh-TW" sz="2600" dirty="0" smtClean="0"/>
              <a:t>Reports about anti-war protests added to database</a:t>
            </a:r>
          </a:p>
          <a:p>
            <a:pPr eaLnBrk="1" hangingPunct="1">
              <a:lnSpc>
                <a:spcPct val="90000"/>
              </a:lnSpc>
            </a:pPr>
            <a:r>
              <a:rPr lang="en-US" altLang="zh-TW" sz="2600" dirty="0" smtClean="0"/>
              <a:t>Many of these reports later deleted from database</a:t>
            </a:r>
          </a:p>
          <a:p>
            <a:pPr eaLnBrk="1" hangingPunct="1">
              <a:lnSpc>
                <a:spcPct val="90000"/>
              </a:lnSpc>
            </a:pPr>
            <a:r>
              <a:rPr lang="en-US" altLang="zh-TW" sz="2600" dirty="0" smtClean="0"/>
              <a:t>In 2007 new Under Secretary of Defense for Intelligence recommended that TALON be terminated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6200"/>
            <a:ext cx="8305800" cy="6096000"/>
          </a:xfrm>
        </p:spPr>
        <p:txBody>
          <a:bodyPr/>
          <a:lstStyle/>
          <a:p>
            <a:pPr eaLnBrk="1" hangingPunct="1"/>
            <a:r>
              <a:rPr lang="en-US" altLang="zh-TW" dirty="0" smtClean="0"/>
              <a:t>6.4 Regulation of Public and Private 	Databases</a:t>
            </a:r>
          </a:p>
        </p:txBody>
      </p:sp>
      <p:sp>
        <p:nvSpPr>
          <p:cNvPr id="46083" name="Slide Number Placeholder 2"/>
          <p:cNvSpPr>
            <a:spLocks noGrp="1"/>
          </p:cNvSpPr>
          <p:nvPr>
            <p:ph type="sldNum" sz="quarter" idx="10"/>
          </p:nvPr>
        </p:nvSpPr>
        <p:spPr/>
        <p:txBody>
          <a:bodyPr/>
          <a:lstStyle/>
          <a:p>
            <a:r>
              <a:rPr lang="en-US" altLang="zh-TW"/>
              <a:t>1-</a:t>
            </a:r>
            <a:fld id="{277B8C4E-6BC0-4685-AE14-489FF3C9AA2E}" type="slidenum">
              <a:rPr lang="en-US" altLang="zh-TW"/>
              <a:pPr/>
              <a:t>24</a:t>
            </a:fld>
            <a:endParaRPr lang="en-US"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6200"/>
            <a:ext cx="8305800" cy="1524000"/>
          </a:xfrm>
        </p:spPr>
        <p:txBody>
          <a:bodyPr/>
          <a:lstStyle/>
          <a:p>
            <a:r>
              <a:rPr lang="en-US" altLang="zh-TW" smtClean="0"/>
              <a:t>Genesis of Code of Fair Information Practices</a:t>
            </a:r>
          </a:p>
        </p:txBody>
      </p:sp>
      <p:sp>
        <p:nvSpPr>
          <p:cNvPr id="45059" name="Content Placeholder 2"/>
          <p:cNvSpPr>
            <a:spLocks noGrp="1"/>
          </p:cNvSpPr>
          <p:nvPr>
            <p:ph idx="1"/>
          </p:nvPr>
        </p:nvSpPr>
        <p:spPr/>
        <p:txBody>
          <a:bodyPr/>
          <a:lstStyle/>
          <a:p>
            <a:r>
              <a:rPr lang="en-US" altLang="zh-TW" sz="2800" smtClean="0"/>
              <a:t>1965: Director of Budget asked committee of economists to look at problems caused by decentralization of statistical data across federal agencies</a:t>
            </a:r>
          </a:p>
          <a:p>
            <a:r>
              <a:rPr lang="en-US" altLang="zh-TW" sz="2800" smtClean="0"/>
              <a:t>Committee recommended creation of a National Data Center</a:t>
            </a:r>
          </a:p>
          <a:p>
            <a:r>
              <a:rPr lang="en-US" altLang="zh-TW" sz="2800" smtClean="0"/>
              <a:t>Citizens and legislators expressed concerns about possible abuses of such a system</a:t>
            </a:r>
          </a:p>
          <a:p>
            <a:r>
              <a:rPr lang="en-US" altLang="zh-TW" sz="2800" smtClean="0"/>
              <a:t>Another group formed to draft guidelines for government databases</a:t>
            </a:r>
          </a:p>
        </p:txBody>
      </p:sp>
      <p:sp>
        <p:nvSpPr>
          <p:cNvPr id="4" name="Slide Number Placeholder 3"/>
          <p:cNvSpPr>
            <a:spLocks noGrp="1"/>
          </p:cNvSpPr>
          <p:nvPr>
            <p:ph type="sldNum" sz="quarter" idx="10"/>
          </p:nvPr>
        </p:nvSpPr>
        <p:spPr/>
        <p:txBody>
          <a:bodyPr/>
          <a:lstStyle/>
          <a:p>
            <a:r>
              <a:rPr lang="en-US" altLang="zh-TW"/>
              <a:t>1-</a:t>
            </a:r>
            <a:fld id="{EBBD091C-5DDE-4E31-A6F6-2154DB66040C}" type="slidenum">
              <a:rPr lang="en-US" altLang="zh-TW"/>
              <a:pPr/>
              <a:t>25</a:t>
            </a:fld>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p:txBody>
          <a:bodyPr/>
          <a:lstStyle/>
          <a:p>
            <a:r>
              <a:rPr lang="en-US" altLang="zh-TW"/>
              <a:t>1-</a:t>
            </a:r>
            <a:fld id="{4C0F44BC-F572-4496-8050-A212B0DF6BD8}" type="slidenum">
              <a:rPr lang="en-US" altLang="zh-TW"/>
              <a:pPr/>
              <a:t>26</a:t>
            </a:fld>
            <a:endParaRPr lang="en-US" altLang="zh-TW"/>
          </a:p>
        </p:txBody>
      </p:sp>
      <p:sp>
        <p:nvSpPr>
          <p:cNvPr id="46083" name="Rectangle 2"/>
          <p:cNvSpPr>
            <a:spLocks noGrp="1" noChangeArrowheads="1"/>
          </p:cNvSpPr>
          <p:nvPr>
            <p:ph type="title"/>
          </p:nvPr>
        </p:nvSpPr>
        <p:spPr/>
        <p:txBody>
          <a:bodyPr/>
          <a:lstStyle/>
          <a:p>
            <a:pPr eaLnBrk="1" hangingPunct="1"/>
            <a:r>
              <a:rPr lang="en-US" altLang="zh-TW" smtClean="0"/>
              <a:t>Code of Fair Information Practices</a:t>
            </a:r>
          </a:p>
        </p:txBody>
      </p:sp>
      <p:sp>
        <p:nvSpPr>
          <p:cNvPr id="46084" name="Rectangle 3"/>
          <p:cNvSpPr>
            <a:spLocks noGrp="1" noChangeArrowheads="1"/>
          </p:cNvSpPr>
          <p:nvPr>
            <p:ph type="body" idx="1"/>
          </p:nvPr>
        </p:nvSpPr>
        <p:spPr/>
        <p:txBody>
          <a:bodyPr/>
          <a:lstStyle/>
          <a:p>
            <a:pPr eaLnBrk="1" hangingPunct="1">
              <a:lnSpc>
                <a:spcPct val="90000"/>
              </a:lnSpc>
            </a:pPr>
            <a:r>
              <a:rPr lang="en-US" altLang="zh-TW" sz="2800" smtClean="0"/>
              <a:t>No secret databases</a:t>
            </a:r>
          </a:p>
          <a:p>
            <a:pPr eaLnBrk="1" hangingPunct="1">
              <a:lnSpc>
                <a:spcPct val="90000"/>
              </a:lnSpc>
            </a:pPr>
            <a:r>
              <a:rPr lang="en-US" altLang="zh-TW" sz="2800" smtClean="0"/>
              <a:t>People should have access to personal information in databases</a:t>
            </a:r>
          </a:p>
          <a:p>
            <a:pPr eaLnBrk="1" hangingPunct="1">
              <a:lnSpc>
                <a:spcPct val="90000"/>
              </a:lnSpc>
            </a:pPr>
            <a:r>
              <a:rPr lang="en-US" altLang="zh-TW" sz="2800" smtClean="0"/>
              <a:t>Organizations cannot change how information is used without consent</a:t>
            </a:r>
          </a:p>
          <a:p>
            <a:pPr eaLnBrk="1" hangingPunct="1">
              <a:lnSpc>
                <a:spcPct val="90000"/>
              </a:lnSpc>
            </a:pPr>
            <a:r>
              <a:rPr lang="en-US" altLang="zh-TW" sz="2800" smtClean="0"/>
              <a:t>People should be able to correct or amend records</a:t>
            </a:r>
          </a:p>
          <a:p>
            <a:pPr eaLnBrk="1" hangingPunct="1">
              <a:lnSpc>
                <a:spcPct val="90000"/>
              </a:lnSpc>
            </a:pPr>
            <a:r>
              <a:rPr lang="en-US" altLang="zh-TW" sz="2800" smtClean="0"/>
              <a:t>Database owners, users responsible for reliability of data and preventing misuse</a:t>
            </a:r>
          </a:p>
          <a:p>
            <a:pPr eaLnBrk="1" hangingPunct="1">
              <a:lnSpc>
                <a:spcPct val="90000"/>
              </a:lnSpc>
            </a:pPr>
            <a:endParaRPr lang="en-US" altLang="zh-TW" sz="2800" smtClean="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p:txBody>
          <a:bodyPr/>
          <a:lstStyle/>
          <a:p>
            <a:r>
              <a:rPr lang="en-US" altLang="zh-TW"/>
              <a:t>1-</a:t>
            </a:r>
            <a:fld id="{5F8945A8-C8D9-41AF-8F86-9FDB2F32969B}" type="slidenum">
              <a:rPr lang="en-US" altLang="zh-TW"/>
              <a:pPr/>
              <a:t>27</a:t>
            </a:fld>
            <a:endParaRPr lang="en-US" altLang="zh-TW"/>
          </a:p>
        </p:txBody>
      </p:sp>
      <p:sp>
        <p:nvSpPr>
          <p:cNvPr id="47107" name="Rectangle 2"/>
          <p:cNvSpPr>
            <a:spLocks noGrp="1" noChangeArrowheads="1"/>
          </p:cNvSpPr>
          <p:nvPr>
            <p:ph type="title"/>
          </p:nvPr>
        </p:nvSpPr>
        <p:spPr/>
        <p:txBody>
          <a:bodyPr/>
          <a:lstStyle/>
          <a:p>
            <a:pPr eaLnBrk="1" hangingPunct="1"/>
            <a:r>
              <a:rPr lang="en-US" altLang="zh-TW" smtClean="0"/>
              <a:t>Privacy Act of 1974 Falls Short</a:t>
            </a:r>
          </a:p>
        </p:txBody>
      </p:sp>
      <p:sp>
        <p:nvSpPr>
          <p:cNvPr id="47108" name="Rectangle 3"/>
          <p:cNvSpPr>
            <a:spLocks noGrp="1" noChangeArrowheads="1"/>
          </p:cNvSpPr>
          <p:nvPr>
            <p:ph type="body" idx="1"/>
          </p:nvPr>
        </p:nvSpPr>
        <p:spPr/>
        <p:txBody>
          <a:bodyPr/>
          <a:lstStyle/>
          <a:p>
            <a:pPr eaLnBrk="1" hangingPunct="1"/>
            <a:r>
              <a:rPr lang="en-US" altLang="zh-TW" smtClean="0"/>
              <a:t>Applies only to government databases</a:t>
            </a:r>
          </a:p>
          <a:p>
            <a:pPr eaLnBrk="1" hangingPunct="1"/>
            <a:r>
              <a:rPr lang="en-US" altLang="zh-TW" smtClean="0"/>
              <a:t>Only covers records indexed by a personal ID</a:t>
            </a:r>
          </a:p>
          <a:p>
            <a:pPr eaLnBrk="1" hangingPunct="1"/>
            <a:r>
              <a:rPr lang="en-US" altLang="zh-TW" smtClean="0"/>
              <a:t>No federal employee responsible to enforcing Privacy Act provisions</a:t>
            </a:r>
          </a:p>
          <a:p>
            <a:pPr eaLnBrk="1" hangingPunct="1"/>
            <a:r>
              <a:rPr lang="en-US" altLang="zh-TW" smtClean="0"/>
              <a:t>Allows agencies to share records with other agencies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TW" smtClean="0"/>
              <a:t>Legislation for Private Institutions</a:t>
            </a:r>
          </a:p>
        </p:txBody>
      </p:sp>
      <p:sp>
        <p:nvSpPr>
          <p:cNvPr id="48131" name="Content Placeholder 2"/>
          <p:cNvSpPr>
            <a:spLocks noGrp="1"/>
          </p:cNvSpPr>
          <p:nvPr>
            <p:ph idx="1"/>
          </p:nvPr>
        </p:nvSpPr>
        <p:spPr/>
        <p:txBody>
          <a:bodyPr/>
          <a:lstStyle/>
          <a:p>
            <a:r>
              <a:rPr lang="en-US" altLang="zh-TW" smtClean="0"/>
              <a:t>Fair Credit Reporting Act</a:t>
            </a:r>
          </a:p>
          <a:p>
            <a:r>
              <a:rPr lang="en-US" altLang="zh-TW" smtClean="0"/>
              <a:t>Fair and Accurate Credit Transactions Act</a:t>
            </a:r>
          </a:p>
          <a:p>
            <a:r>
              <a:rPr lang="en-US" altLang="zh-TW" smtClean="0"/>
              <a:t>Financial Services Modernization Act</a:t>
            </a:r>
          </a:p>
        </p:txBody>
      </p:sp>
      <p:sp>
        <p:nvSpPr>
          <p:cNvPr id="4" name="Slide Number Placeholder 3"/>
          <p:cNvSpPr>
            <a:spLocks noGrp="1"/>
          </p:cNvSpPr>
          <p:nvPr>
            <p:ph type="sldNum" sz="quarter" idx="10"/>
          </p:nvPr>
        </p:nvSpPr>
        <p:spPr/>
        <p:txBody>
          <a:bodyPr/>
          <a:lstStyle/>
          <a:p>
            <a:r>
              <a:rPr lang="en-US" altLang="zh-TW"/>
              <a:t>1-</a:t>
            </a:r>
            <a:fld id="{3A592E53-B692-458C-83AB-2280589271C7}" type="slidenum">
              <a:rPr lang="en-US" altLang="zh-TW"/>
              <a:pPr/>
              <a:t>28</a:t>
            </a:fld>
            <a:endParaRPr lang="en-US" altLang="zh-TW"/>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p:txBody>
          <a:bodyPr/>
          <a:lstStyle/>
          <a:p>
            <a:r>
              <a:rPr lang="en-US" altLang="zh-TW"/>
              <a:t>1-</a:t>
            </a:r>
            <a:fld id="{15A7769C-6BF1-439F-A4AA-D2F89E266482}" type="slidenum">
              <a:rPr lang="en-US" altLang="zh-TW"/>
              <a:pPr/>
              <a:t>29</a:t>
            </a:fld>
            <a:endParaRPr lang="en-US" altLang="zh-TW"/>
          </a:p>
        </p:txBody>
      </p:sp>
      <p:sp>
        <p:nvSpPr>
          <p:cNvPr id="49155" name="Rectangle 2"/>
          <p:cNvSpPr>
            <a:spLocks noGrp="1" noChangeArrowheads="1"/>
          </p:cNvSpPr>
          <p:nvPr>
            <p:ph type="title"/>
          </p:nvPr>
        </p:nvSpPr>
        <p:spPr/>
        <p:txBody>
          <a:bodyPr/>
          <a:lstStyle/>
          <a:p>
            <a:pPr eaLnBrk="1" hangingPunct="1"/>
            <a:r>
              <a:rPr lang="en-US" altLang="zh-TW" smtClean="0"/>
              <a:t>Fair Credit Reporting Act</a:t>
            </a:r>
          </a:p>
        </p:txBody>
      </p:sp>
      <p:sp>
        <p:nvSpPr>
          <p:cNvPr id="49156" name="Rectangle 3"/>
          <p:cNvSpPr>
            <a:spLocks noGrp="1" noChangeArrowheads="1"/>
          </p:cNvSpPr>
          <p:nvPr>
            <p:ph type="body" idx="1"/>
          </p:nvPr>
        </p:nvSpPr>
        <p:spPr>
          <a:xfrm>
            <a:off x="457200" y="1295400"/>
            <a:ext cx="8305800" cy="4648200"/>
          </a:xfrm>
        </p:spPr>
        <p:txBody>
          <a:bodyPr/>
          <a:lstStyle/>
          <a:p>
            <a:pPr eaLnBrk="1" hangingPunct="1"/>
            <a:r>
              <a:rPr lang="en-US" altLang="zh-TW" dirty="0" smtClean="0"/>
              <a:t>Passed in 1970, revised in 1996</a:t>
            </a:r>
          </a:p>
          <a:p>
            <a:pPr eaLnBrk="1" hangingPunct="1">
              <a:lnSpc>
                <a:spcPct val="90000"/>
              </a:lnSpc>
            </a:pPr>
            <a:r>
              <a:rPr lang="en-US" altLang="zh-TW" dirty="0" smtClean="0"/>
              <a:t>Promotes accuracy and privacy of information used by credit bureaus</a:t>
            </a:r>
          </a:p>
          <a:p>
            <a:pPr eaLnBrk="1" hangingPunct="1">
              <a:lnSpc>
                <a:spcPct val="90000"/>
              </a:lnSpc>
            </a:pPr>
            <a:r>
              <a:rPr lang="en-US" altLang="zh-TW" dirty="0" smtClean="0"/>
              <a:t>Major credit bureaus: Equifax, Experian, </a:t>
            </a:r>
            <a:r>
              <a:rPr lang="en-US" altLang="zh-TW" dirty="0" smtClean="0">
                <a:hlinkClick r:id="rId2"/>
              </a:rPr>
              <a:t>Trans Union</a:t>
            </a:r>
            <a:endParaRPr lang="en-US" altLang="zh-TW" dirty="0" smtClean="0"/>
          </a:p>
          <a:p>
            <a:pPr eaLnBrk="1" hangingPunct="1">
              <a:lnSpc>
                <a:spcPct val="90000"/>
              </a:lnSpc>
            </a:pPr>
            <a:r>
              <a:rPr lang="en-US" altLang="zh-TW" dirty="0" smtClean="0"/>
              <a:t>Negative information kept only 7 years</a:t>
            </a:r>
          </a:p>
          <a:p>
            <a:pPr eaLnBrk="1" hangingPunct="1">
              <a:lnSpc>
                <a:spcPct val="90000"/>
              </a:lnSpc>
            </a:pPr>
            <a:r>
              <a:rPr lang="en-US" altLang="zh-TW" dirty="0" smtClean="0"/>
              <a:t>Exceptions</a:t>
            </a:r>
          </a:p>
          <a:p>
            <a:pPr lvl="1" eaLnBrk="1" hangingPunct="1">
              <a:lnSpc>
                <a:spcPct val="90000"/>
              </a:lnSpc>
            </a:pPr>
            <a:r>
              <a:rPr lang="en-US" altLang="zh-TW" dirty="0" smtClean="0"/>
              <a:t>Bankruptcies: 10 years</a:t>
            </a:r>
          </a:p>
          <a:p>
            <a:pPr lvl="1" eaLnBrk="1" hangingPunct="1">
              <a:lnSpc>
                <a:spcPct val="90000"/>
              </a:lnSpc>
            </a:pPr>
            <a:r>
              <a:rPr lang="en-US" altLang="zh-TW" dirty="0" smtClean="0"/>
              <a:t>Criminal convictions: indefinitely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305800" cy="6096000"/>
          </a:xfrm>
        </p:spPr>
        <p:txBody>
          <a:bodyPr/>
          <a:lstStyle/>
          <a:p>
            <a:pPr eaLnBrk="1" hangingPunct="1"/>
            <a:r>
              <a:rPr lang="en-US" altLang="zh-TW" smtClean="0"/>
              <a:t>6.1 Introduction</a:t>
            </a:r>
          </a:p>
        </p:txBody>
      </p:sp>
      <p:sp>
        <p:nvSpPr>
          <p:cNvPr id="8195" name="Slide Number Placeholder 2"/>
          <p:cNvSpPr>
            <a:spLocks noGrp="1"/>
          </p:cNvSpPr>
          <p:nvPr>
            <p:ph type="sldNum" sz="quarter" idx="10"/>
          </p:nvPr>
        </p:nvSpPr>
        <p:spPr/>
        <p:txBody>
          <a:bodyPr/>
          <a:lstStyle/>
          <a:p>
            <a:r>
              <a:rPr lang="en-US" altLang="zh-TW"/>
              <a:t>1-</a:t>
            </a:r>
            <a:fld id="{65CA74AF-9CC9-44CB-87B8-461986775B7D}" type="slidenum">
              <a:rPr lang="en-US" altLang="zh-TW"/>
              <a:pPr/>
              <a:t>3</a:t>
            </a:fld>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p:txBody>
          <a:bodyPr/>
          <a:lstStyle/>
          <a:p>
            <a:r>
              <a:rPr lang="en-US" altLang="zh-TW"/>
              <a:t>1-</a:t>
            </a:r>
            <a:fld id="{BE92499A-935F-426B-AE72-9DA53C0575ED}" type="slidenum">
              <a:rPr lang="en-US" altLang="zh-TW"/>
              <a:pPr/>
              <a:t>30</a:t>
            </a:fld>
            <a:endParaRPr lang="en-US" altLang="zh-TW"/>
          </a:p>
        </p:txBody>
      </p:sp>
      <p:sp>
        <p:nvSpPr>
          <p:cNvPr id="50179" name="Rectangle 2"/>
          <p:cNvSpPr>
            <a:spLocks noGrp="1" noChangeArrowheads="1"/>
          </p:cNvSpPr>
          <p:nvPr>
            <p:ph type="title"/>
          </p:nvPr>
        </p:nvSpPr>
        <p:spPr>
          <a:xfrm>
            <a:off x="533400" y="303213"/>
            <a:ext cx="8305800" cy="1373187"/>
          </a:xfrm>
        </p:spPr>
        <p:txBody>
          <a:bodyPr/>
          <a:lstStyle/>
          <a:p>
            <a:pPr eaLnBrk="1" hangingPunct="1"/>
            <a:r>
              <a:rPr lang="en-US" altLang="zh-TW" smtClean="0"/>
              <a:t>Fair and Accurate Credit</a:t>
            </a:r>
            <a:br>
              <a:rPr lang="en-US" altLang="zh-TW" smtClean="0"/>
            </a:br>
            <a:r>
              <a:rPr lang="en-US" altLang="zh-TW" smtClean="0"/>
              <a:t>Transactions Act</a:t>
            </a:r>
          </a:p>
        </p:txBody>
      </p:sp>
      <p:sp>
        <p:nvSpPr>
          <p:cNvPr id="50180" name="Rectangle 3"/>
          <p:cNvSpPr>
            <a:spLocks noGrp="1" noChangeArrowheads="1"/>
          </p:cNvSpPr>
          <p:nvPr>
            <p:ph type="body" idx="1"/>
          </p:nvPr>
        </p:nvSpPr>
        <p:spPr>
          <a:xfrm>
            <a:off x="457200" y="1806575"/>
            <a:ext cx="8305800" cy="3908425"/>
          </a:xfrm>
        </p:spPr>
        <p:txBody>
          <a:bodyPr/>
          <a:lstStyle/>
          <a:p>
            <a:pPr eaLnBrk="1" hangingPunct="1"/>
            <a:r>
              <a:rPr lang="en-US" altLang="zh-TW" dirty="0" smtClean="0"/>
              <a:t>Passed in 2004</a:t>
            </a:r>
          </a:p>
          <a:p>
            <a:pPr eaLnBrk="1" hangingPunct="1"/>
            <a:r>
              <a:rPr lang="en-US" altLang="zh-TW" dirty="0" smtClean="0"/>
              <a:t>Requires three major credit bureaus to provide consumers a free copy of their credit report every 12 months</a:t>
            </a:r>
          </a:p>
          <a:p>
            <a:pPr eaLnBrk="1" hangingPunct="1"/>
            <a:r>
              <a:rPr lang="en-US" altLang="zh-TW" dirty="0" smtClean="0"/>
              <a:t>Not automatic: consumers must request credit reports</a:t>
            </a:r>
          </a:p>
          <a:p>
            <a:pPr eaLnBrk="1" hangingPunct="1"/>
            <a:r>
              <a:rPr lang="en-US" altLang="zh-TW" dirty="0" smtClean="0"/>
              <a:t>Provisions to reduce identity theft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p:txBody>
          <a:bodyPr/>
          <a:lstStyle/>
          <a:p>
            <a:r>
              <a:rPr lang="en-US" altLang="zh-TW"/>
              <a:t>1-</a:t>
            </a:r>
            <a:fld id="{8EC3935A-BE29-47BB-A05F-BEBBF2F83E83}" type="slidenum">
              <a:rPr lang="en-US" altLang="zh-TW"/>
              <a:pPr/>
              <a:t>31</a:t>
            </a:fld>
            <a:endParaRPr lang="en-US" altLang="zh-TW"/>
          </a:p>
        </p:txBody>
      </p:sp>
      <p:sp>
        <p:nvSpPr>
          <p:cNvPr id="51203" name="Rectangle 2"/>
          <p:cNvSpPr>
            <a:spLocks noGrp="1" noChangeArrowheads="1"/>
          </p:cNvSpPr>
          <p:nvPr>
            <p:ph type="title"/>
          </p:nvPr>
        </p:nvSpPr>
        <p:spPr/>
        <p:txBody>
          <a:bodyPr/>
          <a:lstStyle/>
          <a:p>
            <a:pPr eaLnBrk="1" hangingPunct="1"/>
            <a:r>
              <a:rPr lang="en-US" altLang="zh-TW" smtClean="0"/>
              <a:t>Financial Services Modernization Act</a:t>
            </a:r>
          </a:p>
        </p:txBody>
      </p:sp>
      <p:sp>
        <p:nvSpPr>
          <p:cNvPr id="51204" name="Rectangle 3"/>
          <p:cNvSpPr>
            <a:spLocks noGrp="1" noChangeArrowheads="1"/>
          </p:cNvSpPr>
          <p:nvPr>
            <p:ph type="body" idx="1"/>
          </p:nvPr>
        </p:nvSpPr>
        <p:spPr/>
        <p:txBody>
          <a:bodyPr/>
          <a:lstStyle/>
          <a:p>
            <a:pPr eaLnBrk="1" hangingPunct="1"/>
            <a:r>
              <a:rPr lang="en-US" altLang="zh-TW" sz="2800" smtClean="0"/>
              <a:t>Also called Gramm-Leach-Bliley Act of 1999</a:t>
            </a:r>
          </a:p>
          <a:p>
            <a:pPr eaLnBrk="1" hangingPunct="1"/>
            <a:r>
              <a:rPr lang="en-US" altLang="zh-TW" sz="2800" smtClean="0"/>
              <a:t>Creates “financial supermarkets” offering banking, insurance, and brokerage services</a:t>
            </a:r>
          </a:p>
          <a:p>
            <a:pPr eaLnBrk="1" hangingPunct="1"/>
            <a:r>
              <a:rPr lang="en-US" altLang="zh-TW" sz="2800" smtClean="0"/>
              <a:t>Privacy-related provisions</a:t>
            </a:r>
          </a:p>
          <a:p>
            <a:pPr lvl="1" eaLnBrk="1" hangingPunct="1"/>
            <a:r>
              <a:rPr lang="en-US" altLang="zh-TW" sz="2400" smtClean="0"/>
              <a:t>Privacy policies must be disclosed to customers</a:t>
            </a:r>
          </a:p>
          <a:p>
            <a:pPr lvl="1" eaLnBrk="1" hangingPunct="1"/>
            <a:r>
              <a:rPr lang="en-US" altLang="zh-TW" sz="2400" smtClean="0"/>
              <a:t>Notices must provide an opt-out clause</a:t>
            </a:r>
          </a:p>
          <a:p>
            <a:pPr lvl="1" eaLnBrk="1" hangingPunct="1"/>
            <a:r>
              <a:rPr lang="en-US" altLang="zh-TW" sz="2400" smtClean="0"/>
              <a:t>Companies must develop procedures to protect customers’ confidential information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p:txBody>
          <a:bodyPr/>
          <a:lstStyle/>
          <a:p>
            <a:r>
              <a:rPr lang="en-US" altLang="zh-TW"/>
              <a:t>1-</a:t>
            </a:r>
            <a:fld id="{DB1D2064-597C-4F49-BE2C-4CEC31A0649F}" type="slidenum">
              <a:rPr lang="en-US" altLang="zh-TW"/>
              <a:pPr/>
              <a:t>32</a:t>
            </a:fld>
            <a:endParaRPr lang="en-US" altLang="zh-TW"/>
          </a:p>
        </p:txBody>
      </p:sp>
      <p:sp>
        <p:nvSpPr>
          <p:cNvPr id="52227" name="Rectangle 2"/>
          <p:cNvSpPr>
            <a:spLocks noGrp="1" noChangeArrowheads="1"/>
          </p:cNvSpPr>
          <p:nvPr>
            <p:ph type="title"/>
          </p:nvPr>
        </p:nvSpPr>
        <p:spPr>
          <a:xfrm>
            <a:off x="762000" y="152400"/>
            <a:ext cx="8001000" cy="6019800"/>
          </a:xfrm>
        </p:spPr>
        <p:txBody>
          <a:bodyPr/>
          <a:lstStyle/>
          <a:p>
            <a:pPr eaLnBrk="1" hangingPunct="1"/>
            <a:r>
              <a:rPr lang="en-US" altLang="zh-TW" dirty="0" smtClean="0"/>
              <a:t>6.5 Data Mining by the Government</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zh-TW" smtClean="0"/>
              <a:t>Definition of Data Mining</a:t>
            </a:r>
          </a:p>
        </p:txBody>
      </p:sp>
      <p:sp>
        <p:nvSpPr>
          <p:cNvPr id="53251" name="Content Placeholder 2"/>
          <p:cNvSpPr>
            <a:spLocks noGrp="1"/>
          </p:cNvSpPr>
          <p:nvPr>
            <p:ph idx="1"/>
          </p:nvPr>
        </p:nvSpPr>
        <p:spPr/>
        <p:txBody>
          <a:bodyPr/>
          <a:lstStyle/>
          <a:p>
            <a:r>
              <a:rPr lang="en-US" altLang="zh-TW" smtClean="0"/>
              <a:t>Data mining: Process of searching through one or more databases looking for patterns or relationships among the data</a:t>
            </a:r>
          </a:p>
        </p:txBody>
      </p:sp>
      <p:sp>
        <p:nvSpPr>
          <p:cNvPr id="4" name="Slide Number Placeholder 3"/>
          <p:cNvSpPr>
            <a:spLocks noGrp="1"/>
          </p:cNvSpPr>
          <p:nvPr>
            <p:ph type="sldNum" sz="quarter" idx="10"/>
          </p:nvPr>
        </p:nvSpPr>
        <p:spPr/>
        <p:txBody>
          <a:bodyPr/>
          <a:lstStyle/>
          <a:p>
            <a:r>
              <a:rPr lang="en-US" altLang="zh-TW"/>
              <a:t>1-</a:t>
            </a:r>
            <a:fld id="{F1E1EF7D-275D-4BB8-8CA0-3108B374563A}" type="slidenum">
              <a:rPr lang="en-US" altLang="zh-TW"/>
              <a:pPr/>
              <a:t>33</a:t>
            </a:fld>
            <a:endParaRPr lang="en-US" altLang="zh-TW"/>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p:txBody>
          <a:bodyPr/>
          <a:lstStyle/>
          <a:p>
            <a:r>
              <a:rPr lang="en-US" altLang="zh-TW"/>
              <a:t>1-</a:t>
            </a:r>
            <a:fld id="{62FBE400-EAF0-4F5A-93E4-2AEAD4B00069}" type="slidenum">
              <a:rPr lang="en-US" altLang="zh-TW"/>
              <a:pPr/>
              <a:t>34</a:t>
            </a:fld>
            <a:endParaRPr lang="en-US" altLang="zh-TW"/>
          </a:p>
        </p:txBody>
      </p:sp>
      <p:sp>
        <p:nvSpPr>
          <p:cNvPr id="54275" name="Rectangle 2"/>
          <p:cNvSpPr>
            <a:spLocks noGrp="1" noChangeArrowheads="1"/>
          </p:cNvSpPr>
          <p:nvPr>
            <p:ph type="title"/>
          </p:nvPr>
        </p:nvSpPr>
        <p:spPr/>
        <p:txBody>
          <a:bodyPr/>
          <a:lstStyle/>
          <a:p>
            <a:pPr eaLnBrk="1" hangingPunct="1"/>
            <a:r>
              <a:rPr lang="en-US" altLang="zh-TW" dirty="0" smtClean="0"/>
              <a:t>IRS Audits</a:t>
            </a:r>
          </a:p>
        </p:txBody>
      </p:sp>
      <p:sp>
        <p:nvSpPr>
          <p:cNvPr id="54276" name="Rectangle 3"/>
          <p:cNvSpPr>
            <a:spLocks noGrp="1" noChangeArrowheads="1"/>
          </p:cNvSpPr>
          <p:nvPr>
            <p:ph type="body" idx="1"/>
          </p:nvPr>
        </p:nvSpPr>
        <p:spPr/>
        <p:txBody>
          <a:bodyPr/>
          <a:lstStyle/>
          <a:p>
            <a:pPr eaLnBrk="1" hangingPunct="1"/>
            <a:r>
              <a:rPr lang="en-US" altLang="zh-TW" sz="2800" smtClean="0"/>
              <a:t>IRS uses computer matching and data mining to look for possible income tax fraud</a:t>
            </a:r>
          </a:p>
          <a:p>
            <a:pPr eaLnBrk="1" hangingPunct="1"/>
            <a:r>
              <a:rPr lang="en-US" altLang="zh-TW" sz="2800" smtClean="0"/>
              <a:t>Computer matching: matching tax form information with information provided by employers, banks, etc.</a:t>
            </a:r>
          </a:p>
          <a:p>
            <a:pPr eaLnBrk="1" hangingPunct="1"/>
            <a:r>
              <a:rPr lang="en-US" altLang="zh-TW" sz="2800" smtClean="0"/>
              <a:t>Data mining: searching through forms to detect those that appear most likely to have errors resulting in underpayment of taxes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p:txBody>
          <a:bodyPr/>
          <a:lstStyle/>
          <a:p>
            <a:r>
              <a:rPr lang="en-US" altLang="zh-TW"/>
              <a:t>1-</a:t>
            </a:r>
            <a:fld id="{4B490609-2F18-4A28-994B-BF70397C4B06}" type="slidenum">
              <a:rPr lang="en-US" altLang="zh-TW"/>
              <a:pPr/>
              <a:t>35</a:t>
            </a:fld>
            <a:endParaRPr lang="en-US" altLang="zh-TW"/>
          </a:p>
        </p:txBody>
      </p:sp>
      <p:sp>
        <p:nvSpPr>
          <p:cNvPr id="55299" name="Rectangle 2"/>
          <p:cNvSpPr>
            <a:spLocks noGrp="1" noChangeArrowheads="1"/>
          </p:cNvSpPr>
          <p:nvPr>
            <p:ph type="title"/>
          </p:nvPr>
        </p:nvSpPr>
        <p:spPr/>
        <p:txBody>
          <a:bodyPr/>
          <a:lstStyle/>
          <a:p>
            <a:pPr eaLnBrk="1" hangingPunct="1"/>
            <a:r>
              <a:rPr lang="en-US" altLang="zh-TW" smtClean="0"/>
              <a:t>Syndromic Surveillance Systems</a:t>
            </a:r>
          </a:p>
        </p:txBody>
      </p:sp>
      <p:sp>
        <p:nvSpPr>
          <p:cNvPr id="55300" name="Rectangle 3"/>
          <p:cNvSpPr>
            <a:spLocks noGrp="1" noChangeArrowheads="1"/>
          </p:cNvSpPr>
          <p:nvPr>
            <p:ph type="body" idx="1"/>
          </p:nvPr>
        </p:nvSpPr>
        <p:spPr/>
        <p:txBody>
          <a:bodyPr/>
          <a:lstStyle/>
          <a:p>
            <a:pPr eaLnBrk="1" hangingPunct="1">
              <a:lnSpc>
                <a:spcPct val="90000"/>
              </a:lnSpc>
            </a:pPr>
            <a:r>
              <a:rPr lang="en-US" altLang="zh-TW" sz="2800" smtClean="0"/>
              <a:t>Syndromic surveillance system: A data mining system that searches for patterns indicating the outbreak of an epidemic or bioterrorism</a:t>
            </a:r>
          </a:p>
          <a:p>
            <a:pPr lvl="1" eaLnBrk="1" hangingPunct="1">
              <a:lnSpc>
                <a:spcPct val="90000"/>
              </a:lnSpc>
            </a:pPr>
            <a:r>
              <a:rPr lang="en-US" altLang="zh-TW" sz="2400" smtClean="0"/>
              <a:t>911 calls</a:t>
            </a:r>
          </a:p>
          <a:p>
            <a:pPr lvl="1" eaLnBrk="1" hangingPunct="1">
              <a:lnSpc>
                <a:spcPct val="90000"/>
              </a:lnSpc>
            </a:pPr>
            <a:r>
              <a:rPr lang="en-US" altLang="zh-TW" sz="2400" smtClean="0"/>
              <a:t>emergency room visits</a:t>
            </a:r>
          </a:p>
          <a:p>
            <a:pPr lvl="1" eaLnBrk="1" hangingPunct="1">
              <a:lnSpc>
                <a:spcPct val="90000"/>
              </a:lnSpc>
            </a:pPr>
            <a:r>
              <a:rPr lang="en-US" altLang="zh-TW" sz="2400" smtClean="0"/>
              <a:t>school absenteeism</a:t>
            </a:r>
          </a:p>
          <a:p>
            <a:pPr lvl="1" eaLnBrk="1" hangingPunct="1">
              <a:lnSpc>
                <a:spcPct val="90000"/>
              </a:lnSpc>
            </a:pPr>
            <a:r>
              <a:rPr lang="en-US" altLang="zh-TW" sz="2400" smtClean="0"/>
              <a:t>Internet searches</a:t>
            </a:r>
          </a:p>
          <a:p>
            <a:pPr eaLnBrk="1" hangingPunct="1">
              <a:lnSpc>
                <a:spcPct val="90000"/>
              </a:lnSpc>
            </a:pPr>
            <a:r>
              <a:rPr lang="en-US" altLang="zh-TW" smtClean="0"/>
              <a:t>Example: A system in New York City detected an outbreak of a virus in 2002</a:t>
            </a:r>
            <a:endParaRPr lang="en-US" altLang="zh-TW" sz="2800" smtClean="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p:txBody>
          <a:bodyPr/>
          <a:lstStyle/>
          <a:p>
            <a:r>
              <a:rPr lang="en-US" altLang="zh-TW"/>
              <a:t>1-</a:t>
            </a:r>
            <a:fld id="{A281C28C-109C-4282-911E-18EC4A7398EE}" type="slidenum">
              <a:rPr lang="en-US" altLang="zh-TW"/>
              <a:pPr/>
              <a:t>36</a:t>
            </a:fld>
            <a:endParaRPr lang="en-US" altLang="zh-TW"/>
          </a:p>
        </p:txBody>
      </p:sp>
      <p:sp>
        <p:nvSpPr>
          <p:cNvPr id="56323" name="Rectangle 2"/>
          <p:cNvSpPr>
            <a:spLocks noGrp="1" noChangeArrowheads="1"/>
          </p:cNvSpPr>
          <p:nvPr>
            <p:ph type="title"/>
          </p:nvPr>
        </p:nvSpPr>
        <p:spPr/>
        <p:txBody>
          <a:bodyPr/>
          <a:lstStyle/>
          <a:p>
            <a:pPr eaLnBrk="1" hangingPunct="1"/>
            <a:r>
              <a:rPr lang="en-US" altLang="zh-TW" smtClean="0"/>
              <a:t>Telecommunications Records Database</a:t>
            </a:r>
          </a:p>
        </p:txBody>
      </p:sp>
      <p:sp>
        <p:nvSpPr>
          <p:cNvPr id="56324" name="Rectangle 3"/>
          <p:cNvSpPr>
            <a:spLocks noGrp="1" noChangeArrowheads="1"/>
          </p:cNvSpPr>
          <p:nvPr>
            <p:ph type="body" idx="1"/>
          </p:nvPr>
        </p:nvSpPr>
        <p:spPr>
          <a:xfrm>
            <a:off x="457200" y="1447800"/>
            <a:ext cx="8305800" cy="4267200"/>
          </a:xfrm>
        </p:spPr>
        <p:txBody>
          <a:bodyPr/>
          <a:lstStyle/>
          <a:p>
            <a:pPr eaLnBrk="1" hangingPunct="1"/>
            <a:r>
              <a:rPr lang="en-US" altLang="zh-TW" sz="2200" smtClean="0"/>
              <a:t>Created by National Security Agency after 9/11</a:t>
            </a:r>
          </a:p>
          <a:p>
            <a:pPr eaLnBrk="1" hangingPunct="1"/>
            <a:r>
              <a:rPr lang="en-US" altLang="zh-TW" sz="2200" smtClean="0"/>
              <a:t>Contains phone call records of tens of millions of Americans</a:t>
            </a:r>
          </a:p>
          <a:p>
            <a:pPr eaLnBrk="1" hangingPunct="1"/>
            <a:r>
              <a:rPr lang="en-US" altLang="zh-TW" sz="2200" smtClean="0"/>
              <a:t>NSA analyzing calling patterns to detect terrorist networks</a:t>
            </a:r>
          </a:p>
          <a:p>
            <a:pPr eaLnBrk="1" hangingPunct="1"/>
            <a:r>
              <a:rPr lang="en-US" altLang="zh-TW" sz="2200" smtClean="0"/>
              <a:t>Phone records voluntarily provided by several major telecommunications companies</a:t>
            </a:r>
          </a:p>
          <a:p>
            <a:pPr eaLnBrk="1" hangingPunct="1"/>
            <a:r>
              <a:rPr lang="en-US" altLang="zh-TW" sz="2200" i="1" smtClean="0"/>
              <a:t>USA Today</a:t>
            </a:r>
            <a:r>
              <a:rPr lang="en-US" altLang="zh-TW" sz="2200" smtClean="0"/>
              <a:t> revealed existence of database in May 2006</a:t>
            </a:r>
          </a:p>
          <a:p>
            <a:pPr eaLnBrk="1" hangingPunct="1"/>
            <a:r>
              <a:rPr lang="en-US" altLang="zh-TW" sz="2200" smtClean="0"/>
              <a:t>Several dozen class-action lawsuits filed</a:t>
            </a:r>
          </a:p>
          <a:p>
            <a:pPr eaLnBrk="1" hangingPunct="1"/>
            <a:r>
              <a:rPr lang="en-US" altLang="zh-TW" sz="2200" smtClean="0"/>
              <a:t>August 2006: Federal judge in Detroit ruled program illegal and unconstitutional</a:t>
            </a:r>
          </a:p>
          <a:p>
            <a:pPr eaLnBrk="1" hangingPunct="1"/>
            <a:r>
              <a:rPr lang="en-US" altLang="zh-TW" sz="2200" smtClean="0"/>
              <a:t>July 2007: U.S. Court of Appeals overturned ruling, saying plaintiffs did not have standing to bring suit forward</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p:txBody>
          <a:bodyPr/>
          <a:lstStyle/>
          <a:p>
            <a:r>
              <a:rPr lang="en-US" altLang="zh-TW"/>
              <a:t>1-</a:t>
            </a:r>
            <a:fld id="{5C2B3BCB-5212-45C0-9CE2-FA2F711910BB}" type="slidenum">
              <a:rPr lang="en-US" altLang="zh-TW"/>
              <a:pPr/>
              <a:t>37</a:t>
            </a:fld>
            <a:endParaRPr lang="en-US" altLang="zh-TW"/>
          </a:p>
        </p:txBody>
      </p:sp>
      <p:sp>
        <p:nvSpPr>
          <p:cNvPr id="57347" name="Rectangle 2"/>
          <p:cNvSpPr>
            <a:spLocks noGrp="1" noChangeArrowheads="1"/>
          </p:cNvSpPr>
          <p:nvPr>
            <p:ph type="title"/>
          </p:nvPr>
        </p:nvSpPr>
        <p:spPr>
          <a:xfrm>
            <a:off x="762000" y="152400"/>
            <a:ext cx="7772400" cy="6019800"/>
          </a:xfrm>
        </p:spPr>
        <p:txBody>
          <a:bodyPr/>
          <a:lstStyle/>
          <a:p>
            <a:pPr eaLnBrk="1" hangingPunct="1"/>
            <a:r>
              <a:rPr lang="en-US" altLang="zh-TW" dirty="0" smtClean="0"/>
              <a:t>6.6 National Identification Card</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p:txBody>
          <a:bodyPr/>
          <a:lstStyle/>
          <a:p>
            <a:r>
              <a:rPr lang="en-US" altLang="zh-TW"/>
              <a:t>1-</a:t>
            </a:r>
            <a:fld id="{F64671E7-F114-424C-9D22-64565A3F97B3}" type="slidenum">
              <a:rPr lang="en-US" altLang="zh-TW"/>
              <a:pPr/>
              <a:t>38</a:t>
            </a:fld>
            <a:endParaRPr lang="en-US" altLang="zh-TW"/>
          </a:p>
        </p:txBody>
      </p:sp>
      <p:sp>
        <p:nvSpPr>
          <p:cNvPr id="58371" name="Rectangle 2"/>
          <p:cNvSpPr>
            <a:spLocks noGrp="1" noChangeArrowheads="1"/>
          </p:cNvSpPr>
          <p:nvPr>
            <p:ph type="title"/>
          </p:nvPr>
        </p:nvSpPr>
        <p:spPr/>
        <p:txBody>
          <a:bodyPr/>
          <a:lstStyle/>
          <a:p>
            <a:pPr eaLnBrk="1" hangingPunct="1"/>
            <a:r>
              <a:rPr lang="en-US" altLang="zh-TW" sz="3200" smtClean="0"/>
              <a:t>History, Role of Social Security Number</a:t>
            </a:r>
          </a:p>
        </p:txBody>
      </p:sp>
      <p:sp>
        <p:nvSpPr>
          <p:cNvPr id="58372" name="Rectangle 3"/>
          <p:cNvSpPr>
            <a:spLocks noGrp="1" noChangeArrowheads="1"/>
          </p:cNvSpPr>
          <p:nvPr>
            <p:ph type="body" idx="1"/>
          </p:nvPr>
        </p:nvSpPr>
        <p:spPr/>
        <p:txBody>
          <a:bodyPr/>
          <a:lstStyle/>
          <a:p>
            <a:pPr eaLnBrk="1" hangingPunct="1"/>
            <a:r>
              <a:rPr lang="en-US" altLang="zh-TW" smtClean="0"/>
              <a:t>Social Security cards first issued 1936</a:t>
            </a:r>
          </a:p>
          <a:p>
            <a:pPr eaLnBrk="1" hangingPunct="1"/>
            <a:r>
              <a:rPr lang="en-US" altLang="zh-TW" smtClean="0"/>
              <a:t>Originally used only for SS purposes</a:t>
            </a:r>
          </a:p>
          <a:p>
            <a:pPr eaLnBrk="1" hangingPunct="1"/>
            <a:r>
              <a:rPr lang="en-US" altLang="zh-TW" smtClean="0"/>
              <a:t>Use of SSN has gradually increased</a:t>
            </a:r>
          </a:p>
          <a:p>
            <a:pPr eaLnBrk="1" hangingPunct="1"/>
            <a:r>
              <a:rPr lang="en-US" altLang="zh-TW" smtClean="0"/>
              <a:t>SSN is a poor identification number</a:t>
            </a:r>
          </a:p>
          <a:p>
            <a:pPr lvl="1" eaLnBrk="1" hangingPunct="1"/>
            <a:r>
              <a:rPr lang="en-US" altLang="zh-TW" smtClean="0"/>
              <a:t>Not unique</a:t>
            </a:r>
          </a:p>
          <a:p>
            <a:pPr lvl="1" eaLnBrk="1" hangingPunct="1"/>
            <a:r>
              <a:rPr lang="en-US" altLang="zh-TW" smtClean="0"/>
              <a:t>Rarely checked</a:t>
            </a:r>
          </a:p>
          <a:p>
            <a:pPr lvl="1" eaLnBrk="1" hangingPunct="1"/>
            <a:r>
              <a:rPr lang="en-US" altLang="zh-TW" smtClean="0"/>
              <a:t>No error-detecting capability</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p:txBody>
          <a:bodyPr/>
          <a:lstStyle/>
          <a:p>
            <a:r>
              <a:rPr lang="en-US" altLang="zh-TW"/>
              <a:t>1-</a:t>
            </a:r>
            <a:fld id="{F0E86212-DC19-42CE-82F9-323A53FDA928}" type="slidenum">
              <a:rPr lang="en-US" altLang="zh-TW"/>
              <a:pPr/>
              <a:t>39</a:t>
            </a:fld>
            <a:endParaRPr lang="en-US" altLang="zh-TW"/>
          </a:p>
        </p:txBody>
      </p:sp>
      <p:sp>
        <p:nvSpPr>
          <p:cNvPr id="59395" name="Rectangle 2"/>
          <p:cNvSpPr>
            <a:spLocks noGrp="1" noChangeArrowheads="1"/>
          </p:cNvSpPr>
          <p:nvPr>
            <p:ph type="title"/>
          </p:nvPr>
        </p:nvSpPr>
        <p:spPr/>
        <p:txBody>
          <a:bodyPr/>
          <a:lstStyle/>
          <a:p>
            <a:pPr eaLnBrk="1" hangingPunct="1"/>
            <a:r>
              <a:rPr lang="en-US" altLang="zh-TW" smtClean="0"/>
              <a:t>Arguments for a National ID Card</a:t>
            </a:r>
          </a:p>
        </p:txBody>
      </p:sp>
      <p:sp>
        <p:nvSpPr>
          <p:cNvPr id="59396" name="Rectangle 3"/>
          <p:cNvSpPr>
            <a:spLocks noGrp="1" noChangeArrowheads="1"/>
          </p:cNvSpPr>
          <p:nvPr>
            <p:ph type="body" idx="1"/>
          </p:nvPr>
        </p:nvSpPr>
        <p:spPr/>
        <p:txBody>
          <a:bodyPr/>
          <a:lstStyle/>
          <a:p>
            <a:pPr eaLnBrk="1" hangingPunct="1"/>
            <a:r>
              <a:rPr lang="en-US" altLang="zh-TW" smtClean="0"/>
              <a:t>Current ID cards are second-rate</a:t>
            </a:r>
          </a:p>
          <a:p>
            <a:pPr eaLnBrk="1" hangingPunct="1"/>
            <a:r>
              <a:rPr lang="en-US" altLang="zh-TW" smtClean="0"/>
              <a:t>Would reduce illegal entry to U.S.</a:t>
            </a:r>
          </a:p>
          <a:p>
            <a:pPr eaLnBrk="1" hangingPunct="1"/>
            <a:r>
              <a:rPr lang="en-US" altLang="zh-TW" smtClean="0"/>
              <a:t>Would prevent illegal aliens from working</a:t>
            </a:r>
          </a:p>
          <a:p>
            <a:pPr eaLnBrk="1" hangingPunct="1"/>
            <a:r>
              <a:rPr lang="en-US" altLang="zh-TW" smtClean="0"/>
              <a:t>Would reduce crime</a:t>
            </a:r>
          </a:p>
          <a:p>
            <a:pPr eaLnBrk="1" hangingPunct="1"/>
            <a:r>
              <a:rPr lang="en-US" altLang="zh-TW" smtClean="0"/>
              <a:t>Other democratic countries have national ID cards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p:txBody>
          <a:bodyPr/>
          <a:lstStyle/>
          <a:p>
            <a:r>
              <a:rPr lang="en-US" altLang="zh-TW"/>
              <a:t>1-</a:t>
            </a:r>
            <a:fld id="{5251AD1A-A95F-4161-8F52-F717FB7E5DB1}" type="slidenum">
              <a:rPr lang="en-US" altLang="zh-TW"/>
              <a:pPr/>
              <a:t>4</a:t>
            </a:fld>
            <a:endParaRPr lang="en-US" altLang="zh-TW"/>
          </a:p>
        </p:txBody>
      </p:sp>
      <p:sp>
        <p:nvSpPr>
          <p:cNvPr id="7171" name="Rectangle 2"/>
          <p:cNvSpPr>
            <a:spLocks noGrp="1" noChangeArrowheads="1"/>
          </p:cNvSpPr>
          <p:nvPr>
            <p:ph type="title"/>
          </p:nvPr>
        </p:nvSpPr>
        <p:spPr/>
        <p:txBody>
          <a:bodyPr/>
          <a:lstStyle/>
          <a:p>
            <a:pPr eaLnBrk="1" hangingPunct="1"/>
            <a:r>
              <a:rPr lang="en-US" altLang="zh-TW" smtClean="0"/>
              <a:t>A Balancing Act</a:t>
            </a:r>
          </a:p>
        </p:txBody>
      </p:sp>
      <p:sp>
        <p:nvSpPr>
          <p:cNvPr id="7172" name="Rectangle 3"/>
          <p:cNvSpPr>
            <a:spLocks noGrp="1" noChangeArrowheads="1"/>
          </p:cNvSpPr>
          <p:nvPr>
            <p:ph type="body" idx="1"/>
          </p:nvPr>
        </p:nvSpPr>
        <p:spPr/>
        <p:txBody>
          <a:bodyPr/>
          <a:lstStyle/>
          <a:p>
            <a:pPr eaLnBrk="1" hangingPunct="1">
              <a:lnSpc>
                <a:spcPct val="90000"/>
              </a:lnSpc>
            </a:pPr>
            <a:r>
              <a:rPr lang="en-US" altLang="zh-TW" smtClean="0"/>
              <a:t>Federal, state, and local governments in United States have had significant impact of privacy of individuals</a:t>
            </a:r>
          </a:p>
          <a:p>
            <a:pPr eaLnBrk="1" hangingPunct="1">
              <a:lnSpc>
                <a:spcPct val="90000"/>
              </a:lnSpc>
            </a:pPr>
            <a:r>
              <a:rPr lang="en-US" altLang="zh-TW" smtClean="0"/>
              <a:t>Government must balance competing desires</a:t>
            </a:r>
          </a:p>
          <a:p>
            <a:pPr lvl="1" eaLnBrk="1" hangingPunct="1">
              <a:lnSpc>
                <a:spcPct val="90000"/>
              </a:lnSpc>
            </a:pPr>
            <a:r>
              <a:rPr lang="en-US" altLang="zh-TW" smtClean="0"/>
              <a:t>desire to be left alone</a:t>
            </a:r>
          </a:p>
          <a:p>
            <a:pPr lvl="1" eaLnBrk="1" hangingPunct="1">
              <a:lnSpc>
                <a:spcPct val="90000"/>
              </a:lnSpc>
            </a:pPr>
            <a:r>
              <a:rPr lang="en-US" altLang="zh-TW" smtClean="0"/>
              <a:t>desire for safety and security</a:t>
            </a:r>
          </a:p>
          <a:p>
            <a:pPr eaLnBrk="1" hangingPunct="1">
              <a:lnSpc>
                <a:spcPct val="90000"/>
              </a:lnSpc>
            </a:pPr>
            <a:r>
              <a:rPr lang="en-US" altLang="zh-TW" smtClean="0"/>
              <a:t>National security concerns increased significantly after 9/11 attacks</a:t>
            </a: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p:txBody>
          <a:bodyPr/>
          <a:lstStyle/>
          <a:p>
            <a:r>
              <a:rPr lang="en-US" altLang="zh-TW"/>
              <a:t>1-</a:t>
            </a:r>
            <a:fld id="{37F67351-B0FA-4C0B-9108-30E84765110D}" type="slidenum">
              <a:rPr lang="en-US" altLang="zh-TW"/>
              <a:pPr/>
              <a:t>40</a:t>
            </a:fld>
            <a:endParaRPr lang="en-US" altLang="zh-TW"/>
          </a:p>
        </p:txBody>
      </p:sp>
      <p:sp>
        <p:nvSpPr>
          <p:cNvPr id="60419" name="Rectangle 2"/>
          <p:cNvSpPr>
            <a:spLocks noGrp="1" noChangeArrowheads="1"/>
          </p:cNvSpPr>
          <p:nvPr>
            <p:ph type="title"/>
          </p:nvPr>
        </p:nvSpPr>
        <p:spPr/>
        <p:txBody>
          <a:bodyPr/>
          <a:lstStyle/>
          <a:p>
            <a:pPr eaLnBrk="1" hangingPunct="1"/>
            <a:r>
              <a:rPr lang="en-US" altLang="zh-TW" sz="3200" smtClean="0"/>
              <a:t>Arguments against a National ID Card</a:t>
            </a:r>
          </a:p>
        </p:txBody>
      </p:sp>
      <p:sp>
        <p:nvSpPr>
          <p:cNvPr id="60420" name="Rectangle 3"/>
          <p:cNvSpPr>
            <a:spLocks noGrp="1" noChangeArrowheads="1"/>
          </p:cNvSpPr>
          <p:nvPr>
            <p:ph type="body" idx="1"/>
          </p:nvPr>
        </p:nvSpPr>
        <p:spPr/>
        <p:txBody>
          <a:bodyPr/>
          <a:lstStyle/>
          <a:p>
            <a:pPr eaLnBrk="1" hangingPunct="1"/>
            <a:r>
              <a:rPr lang="en-US" altLang="zh-TW" smtClean="0"/>
              <a:t>No card positively guarantees identification</a:t>
            </a:r>
          </a:p>
          <a:p>
            <a:pPr eaLnBrk="1" hangingPunct="1"/>
            <a:r>
              <a:rPr lang="en-US" altLang="zh-TW" smtClean="0"/>
              <a:t>No biometric-based system is 100% accurate</a:t>
            </a:r>
          </a:p>
          <a:p>
            <a:pPr eaLnBrk="1" hangingPunct="1"/>
            <a:r>
              <a:rPr lang="en-US" altLang="zh-TW" smtClean="0"/>
              <a:t>No evidence it will reduce crime</a:t>
            </a:r>
          </a:p>
          <a:p>
            <a:pPr eaLnBrk="1" hangingPunct="1"/>
            <a:r>
              <a:rPr lang="en-US" altLang="zh-TW" smtClean="0"/>
              <a:t>Makes government data mining simpler</a:t>
            </a:r>
          </a:p>
          <a:p>
            <a:pPr eaLnBrk="1" hangingPunct="1"/>
            <a:r>
              <a:rPr lang="en-US" altLang="zh-TW" smtClean="0"/>
              <a:t>Make law-abiding people more vulnerable to fraud and indiscretions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xfrm>
            <a:off x="7239000" y="6400800"/>
            <a:ext cx="1905000" cy="457200"/>
          </a:xfrm>
        </p:spPr>
        <p:txBody>
          <a:bodyPr/>
          <a:lstStyle/>
          <a:p>
            <a:r>
              <a:rPr lang="en-US" altLang="zh-TW"/>
              <a:t>1-</a:t>
            </a:r>
            <a:fld id="{7F51E525-2AB9-459B-AD6A-816E6EAE1235}" type="slidenum">
              <a:rPr lang="en-US" altLang="zh-TW"/>
              <a:pPr/>
              <a:t>41</a:t>
            </a:fld>
            <a:endParaRPr lang="en-US" altLang="zh-TW"/>
          </a:p>
        </p:txBody>
      </p:sp>
      <p:sp>
        <p:nvSpPr>
          <p:cNvPr id="61443" name="Rectangle 2"/>
          <p:cNvSpPr>
            <a:spLocks noGrp="1" noChangeArrowheads="1"/>
          </p:cNvSpPr>
          <p:nvPr>
            <p:ph type="title"/>
          </p:nvPr>
        </p:nvSpPr>
        <p:spPr/>
        <p:txBody>
          <a:bodyPr/>
          <a:lstStyle/>
          <a:p>
            <a:pPr eaLnBrk="1" hangingPunct="1"/>
            <a:r>
              <a:rPr lang="en-US" altLang="zh-TW" smtClean="0"/>
              <a:t>The REAL ID Act</a:t>
            </a:r>
          </a:p>
        </p:txBody>
      </p:sp>
      <p:sp>
        <p:nvSpPr>
          <p:cNvPr id="61444" name="Rectangle 3"/>
          <p:cNvSpPr>
            <a:spLocks noGrp="1" noChangeArrowheads="1"/>
          </p:cNvSpPr>
          <p:nvPr>
            <p:ph type="body" idx="1"/>
          </p:nvPr>
        </p:nvSpPr>
        <p:spPr>
          <a:xfrm>
            <a:off x="381000" y="1295400"/>
            <a:ext cx="8458200" cy="4876800"/>
          </a:xfrm>
        </p:spPr>
        <p:txBody>
          <a:bodyPr/>
          <a:lstStyle/>
          <a:p>
            <a:pPr eaLnBrk="1" hangingPunct="1">
              <a:lnSpc>
                <a:spcPct val="90000"/>
              </a:lnSpc>
            </a:pPr>
            <a:r>
              <a:rPr lang="en-US" altLang="zh-TW" sz="2800" smtClean="0"/>
              <a:t>Signed in May 2005</a:t>
            </a:r>
          </a:p>
          <a:p>
            <a:pPr eaLnBrk="1" hangingPunct="1">
              <a:lnSpc>
                <a:spcPct val="90000"/>
              </a:lnSpc>
            </a:pPr>
            <a:r>
              <a:rPr lang="en-US" altLang="zh-TW" sz="2800" smtClean="0"/>
              <a:t>Significantly changes driver’s licenses in the United States</a:t>
            </a:r>
          </a:p>
          <a:p>
            <a:pPr eaLnBrk="1" hangingPunct="1">
              <a:lnSpc>
                <a:spcPct val="90000"/>
              </a:lnSpc>
            </a:pPr>
            <a:r>
              <a:rPr lang="en-US" altLang="zh-TW" sz="2800" smtClean="0"/>
              <a:t>New licenses</a:t>
            </a:r>
          </a:p>
          <a:p>
            <a:pPr lvl="1" eaLnBrk="1" hangingPunct="1">
              <a:lnSpc>
                <a:spcPct val="90000"/>
              </a:lnSpc>
            </a:pPr>
            <a:r>
              <a:rPr lang="en-US" altLang="zh-TW" sz="2000" smtClean="0"/>
              <a:t>Issued by end of 2013</a:t>
            </a:r>
          </a:p>
          <a:p>
            <a:pPr lvl="1" eaLnBrk="1" hangingPunct="1">
              <a:lnSpc>
                <a:spcPct val="90000"/>
              </a:lnSpc>
            </a:pPr>
            <a:r>
              <a:rPr lang="en-US" altLang="zh-TW" sz="2000" smtClean="0"/>
              <a:t>Required to open bank account, fly on commercial airplane, or receive government service</a:t>
            </a:r>
          </a:p>
          <a:p>
            <a:pPr lvl="1" eaLnBrk="1" hangingPunct="1">
              <a:lnSpc>
                <a:spcPct val="90000"/>
              </a:lnSpc>
            </a:pPr>
            <a:r>
              <a:rPr lang="en-US" altLang="zh-TW" sz="2000" smtClean="0"/>
              <a:t>Requires applicants to supply 4 different IDs</a:t>
            </a:r>
          </a:p>
          <a:p>
            <a:pPr lvl="1" eaLnBrk="1" hangingPunct="1">
              <a:lnSpc>
                <a:spcPct val="90000"/>
              </a:lnSpc>
            </a:pPr>
            <a:r>
              <a:rPr lang="en-US" altLang="zh-TW" sz="2000" smtClean="0"/>
              <a:t>Will probably contain a biometric identifier</a:t>
            </a:r>
          </a:p>
          <a:p>
            <a:pPr lvl="1" eaLnBrk="1" hangingPunct="1">
              <a:lnSpc>
                <a:spcPct val="90000"/>
              </a:lnSpc>
            </a:pPr>
            <a:r>
              <a:rPr lang="en-US" altLang="zh-TW" sz="2000" smtClean="0"/>
              <a:t>Must contain data in machine-readable form</a:t>
            </a:r>
          </a:p>
          <a:p>
            <a:pPr eaLnBrk="1" hangingPunct="1">
              <a:lnSpc>
                <a:spcPct val="90000"/>
              </a:lnSpc>
            </a:pPr>
            <a:r>
              <a:rPr lang="en-US" altLang="zh-TW" sz="2800" smtClean="0"/>
              <a:t>Half of the states have resisted implementation of REAL ID; doubtful 2013 deadline will be met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p:txBody>
          <a:bodyPr/>
          <a:lstStyle/>
          <a:p>
            <a:r>
              <a:rPr lang="en-US" altLang="zh-TW"/>
              <a:t>1-</a:t>
            </a:r>
            <a:fld id="{1431350F-E2A8-4C8D-BCD9-7D4EF975B010}" type="slidenum">
              <a:rPr lang="en-US" altLang="zh-TW"/>
              <a:pPr/>
              <a:t>42</a:t>
            </a:fld>
            <a:endParaRPr lang="en-US" altLang="zh-TW"/>
          </a:p>
        </p:txBody>
      </p:sp>
      <p:sp>
        <p:nvSpPr>
          <p:cNvPr id="62467" name="Rectangle 2"/>
          <p:cNvSpPr>
            <a:spLocks noGrp="1" noChangeArrowheads="1"/>
          </p:cNvSpPr>
          <p:nvPr>
            <p:ph type="title"/>
          </p:nvPr>
        </p:nvSpPr>
        <p:spPr/>
        <p:txBody>
          <a:bodyPr/>
          <a:lstStyle/>
          <a:p>
            <a:pPr eaLnBrk="1" hangingPunct="1"/>
            <a:r>
              <a:rPr lang="en-US" altLang="zh-TW" sz="3200" smtClean="0"/>
              <a:t>Possible Consequences of New Licenses</a:t>
            </a:r>
          </a:p>
        </p:txBody>
      </p:sp>
      <p:sp>
        <p:nvSpPr>
          <p:cNvPr id="62468" name="Rectangle 3"/>
          <p:cNvSpPr>
            <a:spLocks noGrp="1" noChangeArrowheads="1"/>
          </p:cNvSpPr>
          <p:nvPr>
            <p:ph type="body" idx="1"/>
          </p:nvPr>
        </p:nvSpPr>
        <p:spPr/>
        <p:txBody>
          <a:bodyPr/>
          <a:lstStyle/>
          <a:p>
            <a:pPr eaLnBrk="1" hangingPunct="1"/>
            <a:r>
              <a:rPr lang="en-US" altLang="zh-TW" smtClean="0"/>
              <a:t>Better identification means better law enforcement</a:t>
            </a:r>
          </a:p>
          <a:p>
            <a:pPr eaLnBrk="1" hangingPunct="1"/>
            <a:r>
              <a:rPr lang="en-US" altLang="zh-TW" smtClean="0"/>
              <a:t>People won’t be able to change identities</a:t>
            </a:r>
          </a:p>
          <a:p>
            <a:pPr lvl="1" eaLnBrk="1" hangingPunct="1"/>
            <a:r>
              <a:rPr lang="en-US" altLang="zh-TW" smtClean="0"/>
              <a:t>Parents ducking child support</a:t>
            </a:r>
          </a:p>
          <a:p>
            <a:pPr lvl="1" eaLnBrk="1" hangingPunct="1"/>
            <a:r>
              <a:rPr lang="en-US" altLang="zh-TW" smtClean="0"/>
              <a:t>Criminals on the run</a:t>
            </a:r>
          </a:p>
          <a:p>
            <a:pPr eaLnBrk="1" hangingPunct="1"/>
            <a:r>
              <a:rPr lang="en-US" altLang="zh-TW" smtClean="0"/>
              <a:t>New, centralized databases could lead to more identity theft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p:txBody>
          <a:bodyPr/>
          <a:lstStyle/>
          <a:p>
            <a:r>
              <a:rPr lang="en-US" altLang="zh-TW"/>
              <a:t>1-</a:t>
            </a:r>
            <a:fld id="{19D47D64-CF21-4F5E-9A88-6834EC9A784B}" type="slidenum">
              <a:rPr lang="en-US" altLang="zh-TW"/>
              <a:pPr/>
              <a:t>43</a:t>
            </a:fld>
            <a:endParaRPr lang="en-US" altLang="zh-TW"/>
          </a:p>
        </p:txBody>
      </p:sp>
      <p:sp>
        <p:nvSpPr>
          <p:cNvPr id="63491" name="Rectangle 2"/>
          <p:cNvSpPr>
            <a:spLocks noGrp="1" noChangeArrowheads="1"/>
          </p:cNvSpPr>
          <p:nvPr>
            <p:ph type="title"/>
          </p:nvPr>
        </p:nvSpPr>
        <p:spPr>
          <a:xfrm>
            <a:off x="762000" y="152400"/>
            <a:ext cx="7772400" cy="6019800"/>
          </a:xfrm>
        </p:spPr>
        <p:txBody>
          <a:bodyPr/>
          <a:lstStyle/>
          <a:p>
            <a:pPr eaLnBrk="1" hangingPunct="1"/>
            <a:r>
              <a:rPr lang="en-US" altLang="zh-TW" dirty="0" smtClean="0"/>
              <a:t>6.7 Information Dissemination</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457200" y="990600"/>
            <a:ext cx="8305800" cy="4724400"/>
          </a:xfrm>
        </p:spPr>
        <p:txBody>
          <a:bodyPr/>
          <a:lstStyle/>
          <a:p>
            <a:r>
              <a:rPr lang="en-US" altLang="zh-TW" smtClean="0"/>
              <a:t>Legislation to restrict information dissemination</a:t>
            </a:r>
          </a:p>
          <a:p>
            <a:pPr lvl="1"/>
            <a:r>
              <a:rPr lang="en-US" altLang="zh-TW" smtClean="0"/>
              <a:t>Family Education Rights and Privacy Act</a:t>
            </a:r>
          </a:p>
          <a:p>
            <a:pPr lvl="1"/>
            <a:r>
              <a:rPr lang="en-US" altLang="zh-TW" smtClean="0"/>
              <a:t>Video Privacy Protection Act</a:t>
            </a:r>
          </a:p>
          <a:p>
            <a:pPr lvl="1"/>
            <a:r>
              <a:rPr lang="en-US" altLang="zh-TW" smtClean="0"/>
              <a:t>Health Insurance Portability and Accountability Act</a:t>
            </a:r>
          </a:p>
          <a:p>
            <a:r>
              <a:rPr lang="en-US" altLang="zh-TW" smtClean="0"/>
              <a:t>Examples of information dissemination</a:t>
            </a:r>
          </a:p>
          <a:p>
            <a:pPr lvl="1"/>
            <a:r>
              <a:rPr lang="en-US" altLang="zh-TW" smtClean="0"/>
              <a:t>Freedom of Information Act</a:t>
            </a:r>
          </a:p>
          <a:p>
            <a:pPr lvl="1"/>
            <a:r>
              <a:rPr lang="en-US" altLang="zh-TW" smtClean="0"/>
              <a:t>Toll booth records used in court</a:t>
            </a:r>
          </a:p>
        </p:txBody>
      </p:sp>
      <p:sp>
        <p:nvSpPr>
          <p:cNvPr id="4" name="Slide Number Placeholder 3"/>
          <p:cNvSpPr>
            <a:spLocks noGrp="1"/>
          </p:cNvSpPr>
          <p:nvPr>
            <p:ph type="sldNum" sz="quarter" idx="10"/>
          </p:nvPr>
        </p:nvSpPr>
        <p:spPr/>
        <p:txBody>
          <a:bodyPr/>
          <a:lstStyle/>
          <a:p>
            <a:r>
              <a:rPr lang="en-US" altLang="zh-TW"/>
              <a:t>1-</a:t>
            </a:r>
            <a:fld id="{3143F6EF-789B-4931-8A4F-BB31AB910624}" type="slidenum">
              <a:rPr lang="en-US" altLang="zh-TW"/>
              <a:pPr/>
              <a:t>44</a:t>
            </a:fld>
            <a:endParaRPr lang="en-US" altLang="zh-TW"/>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p:txBody>
          <a:bodyPr/>
          <a:lstStyle/>
          <a:p>
            <a:r>
              <a:rPr lang="en-US" altLang="zh-TW"/>
              <a:t>1-</a:t>
            </a:r>
            <a:fld id="{8882BB40-46C2-4211-9C7A-872777901EDD}" type="slidenum">
              <a:rPr lang="en-US" altLang="zh-TW"/>
              <a:pPr/>
              <a:t>45</a:t>
            </a:fld>
            <a:endParaRPr lang="en-US" altLang="zh-TW"/>
          </a:p>
        </p:txBody>
      </p:sp>
      <p:sp>
        <p:nvSpPr>
          <p:cNvPr id="65539" name="Rectangle 2"/>
          <p:cNvSpPr>
            <a:spLocks noGrp="1" noChangeArrowheads="1"/>
          </p:cNvSpPr>
          <p:nvPr>
            <p:ph type="title"/>
          </p:nvPr>
        </p:nvSpPr>
        <p:spPr>
          <a:xfrm>
            <a:off x="533400" y="304800"/>
            <a:ext cx="7772400" cy="1447800"/>
          </a:xfrm>
        </p:spPr>
        <p:txBody>
          <a:bodyPr/>
          <a:lstStyle/>
          <a:p>
            <a:pPr eaLnBrk="1" hangingPunct="1"/>
            <a:r>
              <a:rPr lang="en-US" altLang="zh-TW" smtClean="0"/>
              <a:t>Family Education Rights and Privacy Act (FERPA)</a:t>
            </a:r>
          </a:p>
        </p:txBody>
      </p:sp>
      <p:sp>
        <p:nvSpPr>
          <p:cNvPr id="65540" name="Rectangle 3"/>
          <p:cNvSpPr>
            <a:spLocks noGrp="1" noChangeArrowheads="1"/>
          </p:cNvSpPr>
          <p:nvPr>
            <p:ph type="body" idx="1"/>
          </p:nvPr>
        </p:nvSpPr>
        <p:spPr>
          <a:xfrm>
            <a:off x="457200" y="1981200"/>
            <a:ext cx="8305800" cy="3733800"/>
          </a:xfrm>
        </p:spPr>
        <p:txBody>
          <a:bodyPr/>
          <a:lstStyle/>
          <a:p>
            <a:pPr eaLnBrk="1" hangingPunct="1"/>
            <a:r>
              <a:rPr lang="en-US" altLang="zh-TW" sz="2800" smtClean="0"/>
              <a:t>Rights given to</a:t>
            </a:r>
          </a:p>
          <a:p>
            <a:pPr lvl="1" eaLnBrk="1" hangingPunct="1"/>
            <a:r>
              <a:rPr lang="en-US" altLang="zh-TW" sz="2400" smtClean="0"/>
              <a:t>Students 18 years and older</a:t>
            </a:r>
          </a:p>
          <a:p>
            <a:pPr lvl="1" eaLnBrk="1" hangingPunct="1"/>
            <a:r>
              <a:rPr lang="en-US" altLang="zh-TW" sz="2400" smtClean="0"/>
              <a:t>Parents of younger students</a:t>
            </a:r>
          </a:p>
          <a:p>
            <a:pPr eaLnBrk="1" hangingPunct="1"/>
            <a:r>
              <a:rPr lang="en-US" altLang="zh-TW" sz="2800" smtClean="0"/>
              <a:t>Rights include</a:t>
            </a:r>
          </a:p>
          <a:p>
            <a:pPr lvl="1" eaLnBrk="1" hangingPunct="1"/>
            <a:r>
              <a:rPr lang="en-US" altLang="zh-TW" sz="2400" smtClean="0"/>
              <a:t>Reviewing educational records</a:t>
            </a:r>
          </a:p>
          <a:p>
            <a:pPr lvl="1" eaLnBrk="1" hangingPunct="1"/>
            <a:r>
              <a:rPr lang="en-US" altLang="zh-TW" sz="2400" smtClean="0"/>
              <a:t>Requesting changes to erroneous records</a:t>
            </a:r>
          </a:p>
          <a:p>
            <a:pPr lvl="1" eaLnBrk="1" hangingPunct="1"/>
            <a:r>
              <a:rPr lang="en-US" altLang="zh-TW" sz="2400" smtClean="0"/>
              <a:t>Preventing release of records without permission</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p:txBody>
          <a:bodyPr/>
          <a:lstStyle/>
          <a:p>
            <a:r>
              <a:rPr lang="en-US" altLang="zh-TW"/>
              <a:t>1-</a:t>
            </a:r>
            <a:fld id="{7584481F-FC98-4BD8-88D2-6CA4F13F2868}" type="slidenum">
              <a:rPr lang="en-US" altLang="zh-TW"/>
              <a:pPr/>
              <a:t>46</a:t>
            </a:fld>
            <a:endParaRPr lang="en-US" altLang="zh-TW"/>
          </a:p>
        </p:txBody>
      </p:sp>
      <p:sp>
        <p:nvSpPr>
          <p:cNvPr id="66563" name="Rectangle 2"/>
          <p:cNvSpPr>
            <a:spLocks noGrp="1" noChangeArrowheads="1"/>
          </p:cNvSpPr>
          <p:nvPr>
            <p:ph type="title"/>
          </p:nvPr>
        </p:nvSpPr>
        <p:spPr/>
        <p:txBody>
          <a:bodyPr/>
          <a:lstStyle/>
          <a:p>
            <a:pPr eaLnBrk="1" hangingPunct="1"/>
            <a:r>
              <a:rPr lang="en-US" altLang="zh-TW" smtClean="0"/>
              <a:t>Video Privacy Protection Act</a:t>
            </a:r>
          </a:p>
        </p:txBody>
      </p:sp>
      <p:sp>
        <p:nvSpPr>
          <p:cNvPr id="66564" name="Rectangle 3"/>
          <p:cNvSpPr>
            <a:spLocks noGrp="1" noChangeArrowheads="1"/>
          </p:cNvSpPr>
          <p:nvPr>
            <p:ph type="body" idx="1"/>
          </p:nvPr>
        </p:nvSpPr>
        <p:spPr/>
        <p:txBody>
          <a:bodyPr/>
          <a:lstStyle/>
          <a:p>
            <a:pPr eaLnBrk="1" hangingPunct="1"/>
            <a:r>
              <a:rPr lang="en-US" altLang="zh-TW" smtClean="0"/>
              <a:t>Videotape service providers cannot disclose rental records without consumer’s written consent</a:t>
            </a:r>
          </a:p>
          <a:p>
            <a:pPr eaLnBrk="1" hangingPunct="1"/>
            <a:r>
              <a:rPr lang="en-US" altLang="zh-TW" smtClean="0"/>
              <a:t>Rental stores must destroy personal information related to rentals within a year of when it is no longer needed</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zh-TW" smtClean="0"/>
              <a:t>Judge Robert Bork</a:t>
            </a:r>
          </a:p>
        </p:txBody>
      </p:sp>
      <p:sp>
        <p:nvSpPr>
          <p:cNvPr id="29699" name="Slide Number Placeholder 2"/>
          <p:cNvSpPr>
            <a:spLocks noGrp="1"/>
          </p:cNvSpPr>
          <p:nvPr>
            <p:ph type="sldNum" sz="quarter" idx="10"/>
          </p:nvPr>
        </p:nvSpPr>
        <p:spPr/>
        <p:txBody>
          <a:bodyPr/>
          <a:lstStyle/>
          <a:p>
            <a:r>
              <a:rPr lang="en-US" altLang="zh-TW"/>
              <a:t>1-</a:t>
            </a:r>
            <a:fld id="{FCB02D90-C50A-4D8A-B4C9-C98ACE948BB7}" type="slidenum">
              <a:rPr lang="en-US" altLang="zh-TW"/>
              <a:pPr/>
              <a:t>47</a:t>
            </a:fld>
            <a:endParaRPr lang="en-US" altLang="zh-TW"/>
          </a:p>
        </p:txBody>
      </p:sp>
      <p:sp>
        <p:nvSpPr>
          <p:cNvPr id="67588" name="TextBox 3"/>
          <p:cNvSpPr txBox="1">
            <a:spLocks noChangeArrowheads="1"/>
          </p:cNvSpPr>
          <p:nvPr/>
        </p:nvSpPr>
        <p:spPr bwMode="auto">
          <a:xfrm>
            <a:off x="5940425" y="5715000"/>
            <a:ext cx="1560513" cy="230188"/>
          </a:xfrm>
          <a:prstGeom prst="rect">
            <a:avLst/>
          </a:prstGeom>
          <a:noFill/>
          <a:ln w="9525">
            <a:noFill/>
            <a:miter lim="800000"/>
            <a:headEnd/>
            <a:tailEnd/>
          </a:ln>
        </p:spPr>
        <p:txBody>
          <a:bodyPr>
            <a:spAutoFit/>
          </a:bodyPr>
          <a:lstStyle/>
          <a:p>
            <a:pPr algn="r" eaLnBrk="0" hangingPunct="0"/>
            <a:r>
              <a:rPr lang="en-US" altLang="zh-TW" sz="900"/>
              <a:t>AP Photo/Charles Tasnadi</a:t>
            </a:r>
          </a:p>
        </p:txBody>
      </p:sp>
      <p:pic>
        <p:nvPicPr>
          <p:cNvPr id="67589" name="Picture 6" descr="qui05f05"/>
          <p:cNvPicPr>
            <a:picLocks noChangeAspect="1" noChangeArrowheads="1"/>
          </p:cNvPicPr>
          <p:nvPr/>
        </p:nvPicPr>
        <p:blipFill>
          <a:blip r:embed="rId2"/>
          <a:stretch>
            <a:fillRect/>
          </a:stretch>
        </p:blipFill>
        <p:spPr bwMode="auto">
          <a:xfrm>
            <a:off x="1527904" y="1143000"/>
            <a:ext cx="5935791" cy="456088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p:txBody>
          <a:bodyPr/>
          <a:lstStyle/>
          <a:p>
            <a:r>
              <a:rPr lang="en-US" altLang="zh-TW"/>
              <a:t>1-</a:t>
            </a:r>
            <a:fld id="{9D97F122-CE3C-44A0-B6E6-4268796BBB4F}" type="slidenum">
              <a:rPr lang="en-US" altLang="zh-TW"/>
              <a:pPr/>
              <a:t>48</a:t>
            </a:fld>
            <a:endParaRPr lang="en-US" altLang="zh-TW"/>
          </a:p>
        </p:txBody>
      </p:sp>
      <p:sp>
        <p:nvSpPr>
          <p:cNvPr id="68611" name="Rectangle 2"/>
          <p:cNvSpPr>
            <a:spLocks noGrp="1" noChangeArrowheads="1"/>
          </p:cNvSpPr>
          <p:nvPr>
            <p:ph type="title"/>
          </p:nvPr>
        </p:nvSpPr>
        <p:spPr>
          <a:xfrm>
            <a:off x="762000" y="152400"/>
            <a:ext cx="7772400" cy="1524000"/>
          </a:xfrm>
        </p:spPr>
        <p:txBody>
          <a:bodyPr/>
          <a:lstStyle/>
          <a:p>
            <a:pPr eaLnBrk="1" hangingPunct="1"/>
            <a:r>
              <a:rPr lang="en-US" altLang="zh-TW" smtClean="0"/>
              <a:t>Health Insurance Portability and Accountability Act</a:t>
            </a:r>
          </a:p>
        </p:txBody>
      </p:sp>
      <p:sp>
        <p:nvSpPr>
          <p:cNvPr id="68612" name="Rectangle 3"/>
          <p:cNvSpPr>
            <a:spLocks noGrp="1" noChangeArrowheads="1"/>
          </p:cNvSpPr>
          <p:nvPr>
            <p:ph type="body" idx="1"/>
          </p:nvPr>
        </p:nvSpPr>
        <p:spPr>
          <a:xfrm>
            <a:off x="674688" y="1736725"/>
            <a:ext cx="7783512" cy="3978275"/>
          </a:xfrm>
        </p:spPr>
        <p:txBody>
          <a:bodyPr/>
          <a:lstStyle/>
          <a:p>
            <a:pPr eaLnBrk="1" hangingPunct="1">
              <a:lnSpc>
                <a:spcPct val="90000"/>
              </a:lnSpc>
            </a:pPr>
            <a:r>
              <a:rPr lang="en-US" altLang="zh-TW" smtClean="0"/>
              <a:t>Limits how doctors, hospitals, pharmacies, and insurance companies can use medical information</a:t>
            </a:r>
          </a:p>
          <a:p>
            <a:pPr eaLnBrk="1" hangingPunct="1">
              <a:lnSpc>
                <a:spcPct val="90000"/>
              </a:lnSpc>
            </a:pPr>
            <a:r>
              <a:rPr lang="en-US" altLang="zh-TW" smtClean="0"/>
              <a:t>Health care providers need signed authorization to release information</a:t>
            </a:r>
          </a:p>
          <a:p>
            <a:pPr eaLnBrk="1" hangingPunct="1">
              <a:lnSpc>
                <a:spcPct val="90000"/>
              </a:lnSpc>
            </a:pPr>
            <a:r>
              <a:rPr lang="en-US" altLang="zh-TW" smtClean="0"/>
              <a:t>Health care providers must provide patients with notice describing how they use medical information</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zh-TW" smtClean="0"/>
              <a:t>Freedom of Information Act</a:t>
            </a:r>
          </a:p>
        </p:txBody>
      </p:sp>
      <p:sp>
        <p:nvSpPr>
          <p:cNvPr id="69635" name="Content Placeholder 2"/>
          <p:cNvSpPr>
            <a:spLocks noGrp="1"/>
          </p:cNvSpPr>
          <p:nvPr>
            <p:ph idx="1"/>
          </p:nvPr>
        </p:nvSpPr>
        <p:spPr/>
        <p:txBody>
          <a:bodyPr/>
          <a:lstStyle/>
          <a:p>
            <a:r>
              <a:rPr lang="en-US" altLang="zh-TW" smtClean="0"/>
              <a:t>Federal law designed to ensure public has access to U.S. government records</a:t>
            </a:r>
          </a:p>
          <a:p>
            <a:r>
              <a:rPr lang="en-US" altLang="zh-TW" smtClean="0"/>
              <a:t>Signed by President Johnson (1966)</a:t>
            </a:r>
          </a:p>
          <a:p>
            <a:r>
              <a:rPr lang="en-US" altLang="zh-TW" smtClean="0"/>
              <a:t>Applies only to executive branch</a:t>
            </a:r>
          </a:p>
          <a:p>
            <a:r>
              <a:rPr lang="en-US" altLang="zh-TW" smtClean="0"/>
              <a:t>Nine exemptions</a:t>
            </a:r>
          </a:p>
          <a:p>
            <a:pPr lvl="1"/>
            <a:r>
              <a:rPr lang="en-US" altLang="zh-TW" sz="2400" smtClean="0"/>
              <a:t>Classified documents</a:t>
            </a:r>
          </a:p>
          <a:p>
            <a:pPr lvl="1"/>
            <a:r>
              <a:rPr lang="en-US" altLang="zh-TW" sz="2400" smtClean="0"/>
              <a:t>Trade secrets or financial information</a:t>
            </a:r>
          </a:p>
          <a:p>
            <a:pPr lvl="1"/>
            <a:r>
              <a:rPr lang="en-US" altLang="zh-TW" sz="2400" smtClean="0"/>
              <a:t>Documents related to law enforcement investigations</a:t>
            </a:r>
          </a:p>
        </p:txBody>
      </p:sp>
      <p:sp>
        <p:nvSpPr>
          <p:cNvPr id="4" name="Slide Number Placeholder 3"/>
          <p:cNvSpPr>
            <a:spLocks noGrp="1"/>
          </p:cNvSpPr>
          <p:nvPr>
            <p:ph type="sldNum" sz="quarter" idx="10"/>
          </p:nvPr>
        </p:nvSpPr>
        <p:spPr/>
        <p:txBody>
          <a:bodyPr/>
          <a:lstStyle/>
          <a:p>
            <a:r>
              <a:rPr lang="en-US" altLang="zh-TW"/>
              <a:t>1-</a:t>
            </a:r>
            <a:fld id="{CBB8B50B-CBB9-4764-B372-362D688DA6D1}" type="slidenum">
              <a:rPr lang="en-US" altLang="zh-TW"/>
              <a:pPr/>
              <a:t>49</a:t>
            </a:fld>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TW" smtClean="0"/>
              <a:t>Solove’s Taxonomy of Privacy</a:t>
            </a:r>
          </a:p>
        </p:txBody>
      </p:sp>
      <p:sp>
        <p:nvSpPr>
          <p:cNvPr id="8195" name="Content Placeholder 2"/>
          <p:cNvSpPr>
            <a:spLocks noGrp="1"/>
          </p:cNvSpPr>
          <p:nvPr>
            <p:ph idx="1"/>
          </p:nvPr>
        </p:nvSpPr>
        <p:spPr/>
        <p:txBody>
          <a:bodyPr/>
          <a:lstStyle/>
          <a:p>
            <a:r>
              <a:rPr lang="en-US" altLang="zh-TW" smtClean="0"/>
              <a:t>Information collection: </a:t>
            </a:r>
            <a:r>
              <a:rPr lang="en-US" altLang="zh-TW" sz="2400" smtClean="0"/>
              <a:t>Activities that gather personal information</a:t>
            </a:r>
          </a:p>
          <a:p>
            <a:r>
              <a:rPr lang="en-US" altLang="zh-TW" smtClean="0"/>
              <a:t>Information processing: </a:t>
            </a:r>
            <a:r>
              <a:rPr lang="en-US" altLang="zh-TW" sz="2400" smtClean="0"/>
              <a:t>Activities that store, manipulate, and use personal information that has been collected</a:t>
            </a:r>
          </a:p>
          <a:p>
            <a:r>
              <a:rPr lang="en-US" altLang="zh-TW" smtClean="0"/>
              <a:t>Information dissemination: </a:t>
            </a:r>
            <a:r>
              <a:rPr lang="en-US" altLang="zh-TW" sz="2400" smtClean="0"/>
              <a:t>Activities that spread personal information</a:t>
            </a:r>
          </a:p>
          <a:p>
            <a:r>
              <a:rPr lang="en-US" altLang="zh-TW" smtClean="0"/>
              <a:t>Invasion: </a:t>
            </a:r>
            <a:r>
              <a:rPr lang="en-US" altLang="zh-TW" sz="2400" smtClean="0"/>
              <a:t>Activities that intrude upon a person’s daily life, interrupt someone’s solitude, or interfere with decision-making</a:t>
            </a:r>
          </a:p>
        </p:txBody>
      </p:sp>
      <p:sp>
        <p:nvSpPr>
          <p:cNvPr id="4" name="Slide Number Placeholder 3"/>
          <p:cNvSpPr>
            <a:spLocks noGrp="1"/>
          </p:cNvSpPr>
          <p:nvPr>
            <p:ph type="sldNum" sz="quarter" idx="10"/>
          </p:nvPr>
        </p:nvSpPr>
        <p:spPr>
          <a:xfrm>
            <a:off x="7251700" y="6421438"/>
            <a:ext cx="1905000" cy="457200"/>
          </a:xfrm>
        </p:spPr>
        <p:txBody>
          <a:bodyPr/>
          <a:lstStyle/>
          <a:p>
            <a:r>
              <a:rPr lang="en-US" altLang="zh-TW"/>
              <a:t>1-</a:t>
            </a:r>
            <a:fld id="{B7477C80-43AF-42DA-8880-7D233313E182}" type="slidenum">
              <a:rPr lang="en-US" altLang="zh-TW"/>
              <a:pPr/>
              <a:t>5</a:t>
            </a:fld>
            <a:endParaRPr lang="en-US" altLang="zh-TW"/>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zh-TW" smtClean="0"/>
              <a:t>Toll Booth Records</a:t>
            </a:r>
          </a:p>
        </p:txBody>
      </p:sp>
      <p:sp>
        <p:nvSpPr>
          <p:cNvPr id="70659" name="Content Placeholder 2"/>
          <p:cNvSpPr>
            <a:spLocks noGrp="1"/>
          </p:cNvSpPr>
          <p:nvPr>
            <p:ph idx="1"/>
          </p:nvPr>
        </p:nvSpPr>
        <p:spPr/>
        <p:txBody>
          <a:bodyPr/>
          <a:lstStyle/>
          <a:p>
            <a:r>
              <a:rPr lang="en-US" altLang="zh-TW" smtClean="0"/>
              <a:t>E-ZPass: an automatic toll-collection system used on most toll roads, bridges, and tunnels between Illinois and Maine</a:t>
            </a:r>
          </a:p>
          <a:p>
            <a:r>
              <a:rPr lang="en-US" altLang="zh-TW" smtClean="0"/>
              <a:t>Drivers with E-ZPass tags pass through without stopping to pay attendant</a:t>
            </a:r>
          </a:p>
          <a:p>
            <a:r>
              <a:rPr lang="en-US" altLang="zh-TW" smtClean="0"/>
              <a:t>Records have been provided in response to court orders in criminal and civil cases</a:t>
            </a:r>
          </a:p>
        </p:txBody>
      </p:sp>
      <p:sp>
        <p:nvSpPr>
          <p:cNvPr id="4" name="Slide Number Placeholder 3"/>
          <p:cNvSpPr>
            <a:spLocks noGrp="1"/>
          </p:cNvSpPr>
          <p:nvPr>
            <p:ph type="sldNum" sz="quarter" idx="10"/>
          </p:nvPr>
        </p:nvSpPr>
        <p:spPr/>
        <p:txBody>
          <a:bodyPr/>
          <a:lstStyle/>
          <a:p>
            <a:r>
              <a:rPr lang="en-US" altLang="zh-TW"/>
              <a:t>1-</a:t>
            </a:r>
            <a:fld id="{2D29BB23-7218-4F8F-8B3A-84D99416A6C2}" type="slidenum">
              <a:rPr lang="en-US" altLang="zh-TW"/>
              <a:pPr/>
              <a:t>50</a:t>
            </a:fld>
            <a:endParaRPr lang="en-US" altLang="zh-TW"/>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p:txBody>
          <a:bodyPr/>
          <a:lstStyle/>
          <a:p>
            <a:r>
              <a:rPr lang="en-US" altLang="zh-TW"/>
              <a:t>1-</a:t>
            </a:r>
            <a:fld id="{3EB0502E-FE7E-4A2F-BD07-44F9B24149E7}" type="slidenum">
              <a:rPr lang="en-US" altLang="zh-TW"/>
              <a:pPr/>
              <a:t>51</a:t>
            </a:fld>
            <a:endParaRPr lang="en-US" altLang="zh-TW"/>
          </a:p>
        </p:txBody>
      </p:sp>
      <p:sp>
        <p:nvSpPr>
          <p:cNvPr id="71683" name="Rectangle 2"/>
          <p:cNvSpPr>
            <a:spLocks noGrp="1" noChangeArrowheads="1"/>
          </p:cNvSpPr>
          <p:nvPr>
            <p:ph type="title"/>
          </p:nvPr>
        </p:nvSpPr>
        <p:spPr>
          <a:xfrm>
            <a:off x="762000" y="152400"/>
            <a:ext cx="7772400" cy="6019800"/>
          </a:xfrm>
        </p:spPr>
        <p:txBody>
          <a:bodyPr/>
          <a:lstStyle/>
          <a:p>
            <a:pPr eaLnBrk="1" hangingPunct="1"/>
            <a:r>
              <a:rPr lang="en-US" altLang="zh-TW" dirty="0" smtClean="0"/>
              <a:t>6.8 Invasion</a:t>
            </a: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p:txBody>
          <a:bodyPr/>
          <a:lstStyle/>
          <a:p>
            <a:r>
              <a:rPr lang="en-US" altLang="zh-TW" smtClean="0"/>
              <a:t>Government actions to prevent invasion</a:t>
            </a:r>
          </a:p>
          <a:p>
            <a:pPr lvl="1"/>
            <a:r>
              <a:rPr lang="en-US" altLang="zh-TW" smtClean="0"/>
              <a:t>Do Not Call Registry</a:t>
            </a:r>
          </a:p>
          <a:p>
            <a:pPr lvl="1"/>
            <a:r>
              <a:rPr lang="en-US" altLang="zh-TW" smtClean="0"/>
              <a:t>CALM Act</a:t>
            </a:r>
          </a:p>
          <a:p>
            <a:r>
              <a:rPr lang="en-US" altLang="zh-TW" smtClean="0"/>
              <a:t>Invasive government actions</a:t>
            </a:r>
          </a:p>
          <a:p>
            <a:pPr lvl="1"/>
            <a:r>
              <a:rPr lang="en-US" altLang="zh-TW" smtClean="0"/>
              <a:t>Requiring identification for pseudoephedrine purchases</a:t>
            </a:r>
          </a:p>
          <a:p>
            <a:pPr lvl="1"/>
            <a:r>
              <a:rPr lang="en-US" altLang="zh-TW" smtClean="0"/>
              <a:t>Advanced Imaging Technology scanners at airports</a:t>
            </a:r>
          </a:p>
        </p:txBody>
      </p:sp>
      <p:sp>
        <p:nvSpPr>
          <p:cNvPr id="4" name="Slide Number Placeholder 3"/>
          <p:cNvSpPr>
            <a:spLocks noGrp="1"/>
          </p:cNvSpPr>
          <p:nvPr>
            <p:ph type="sldNum" sz="quarter" idx="10"/>
          </p:nvPr>
        </p:nvSpPr>
        <p:spPr/>
        <p:txBody>
          <a:bodyPr/>
          <a:lstStyle/>
          <a:p>
            <a:r>
              <a:rPr lang="en-US" altLang="zh-TW"/>
              <a:t>1-</a:t>
            </a:r>
            <a:fld id="{429F2130-FF45-426E-A6E4-3486559D2A5A}" type="slidenum">
              <a:rPr lang="en-US" altLang="zh-TW"/>
              <a:pPr/>
              <a:t>52</a:t>
            </a:fld>
            <a:endParaRPr lang="en-US" altLang="zh-TW"/>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altLang="zh-TW" smtClean="0"/>
              <a:t>National Do Not Call Registry</a:t>
            </a:r>
          </a:p>
        </p:txBody>
      </p:sp>
      <p:sp>
        <p:nvSpPr>
          <p:cNvPr id="73731" name="Content Placeholder 2"/>
          <p:cNvSpPr>
            <a:spLocks noGrp="1"/>
          </p:cNvSpPr>
          <p:nvPr>
            <p:ph idx="1"/>
          </p:nvPr>
        </p:nvSpPr>
        <p:spPr>
          <a:xfrm>
            <a:off x="609600" y="1219200"/>
            <a:ext cx="8305800" cy="4953000"/>
          </a:xfrm>
        </p:spPr>
        <p:txBody>
          <a:bodyPr/>
          <a:lstStyle/>
          <a:p>
            <a:pPr eaLnBrk="1" hangingPunct="1"/>
            <a:r>
              <a:rPr lang="en-US" altLang="zh-TW" dirty="0" smtClean="0"/>
              <a:t>FTC (Federal Trade Commission) responded to public opinion</a:t>
            </a:r>
          </a:p>
          <a:p>
            <a:pPr lvl="1" eaLnBrk="1" hangingPunct="1"/>
            <a:r>
              <a:rPr lang="en-US" altLang="zh-TW" dirty="0" smtClean="0"/>
              <a:t>Created Do Not Call Registry in 2003</a:t>
            </a:r>
          </a:p>
          <a:p>
            <a:pPr lvl="1" eaLnBrk="1" hangingPunct="1"/>
            <a:r>
              <a:rPr lang="en-US" altLang="zh-TW" dirty="0" smtClean="0"/>
              <a:t>More than 50 million phone numbers registered before it even took affect</a:t>
            </a:r>
          </a:p>
          <a:p>
            <a:pPr eaLnBrk="1" hangingPunct="1"/>
            <a:r>
              <a:rPr lang="en-US" altLang="zh-TW" dirty="0" smtClean="0"/>
              <a:t>Example of how privacy is treated as a prudential right</a:t>
            </a:r>
          </a:p>
          <a:p>
            <a:pPr lvl="1" eaLnBrk="1" hangingPunct="1"/>
            <a:r>
              <a:rPr lang="en-US" altLang="zh-TW" dirty="0" smtClean="0"/>
              <a:t>Benefit of shielding people from telemarketers judged to be greater than harm caused by limiting telephone advertising</a:t>
            </a:r>
          </a:p>
        </p:txBody>
      </p:sp>
      <p:sp>
        <p:nvSpPr>
          <p:cNvPr id="14340" name="Slide Number Placeholder 3"/>
          <p:cNvSpPr>
            <a:spLocks noGrp="1"/>
          </p:cNvSpPr>
          <p:nvPr>
            <p:ph type="sldNum" sz="quarter" idx="10"/>
          </p:nvPr>
        </p:nvSpPr>
        <p:spPr/>
        <p:txBody>
          <a:bodyPr/>
          <a:lstStyle/>
          <a:p>
            <a:r>
              <a:rPr lang="en-US" altLang="zh-TW"/>
              <a:t>1-</a:t>
            </a:r>
            <a:fld id="{8721B6DC-FCB9-454B-B9EC-C536E3789AC7}" type="slidenum">
              <a:rPr lang="en-US" altLang="zh-TW"/>
              <a:pPr/>
              <a:t>53</a:t>
            </a:fld>
            <a:endParaRPr lang="en-US" altLang="zh-TW"/>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TW" smtClean="0"/>
              <a:t>CALM Act</a:t>
            </a:r>
          </a:p>
        </p:txBody>
      </p:sp>
      <p:sp>
        <p:nvSpPr>
          <p:cNvPr id="74755" name="Content Placeholder 2"/>
          <p:cNvSpPr>
            <a:spLocks noGrp="1"/>
          </p:cNvSpPr>
          <p:nvPr>
            <p:ph idx="1"/>
          </p:nvPr>
        </p:nvSpPr>
        <p:spPr>
          <a:xfrm>
            <a:off x="152400" y="1295400"/>
            <a:ext cx="8763000" cy="4953000"/>
          </a:xfrm>
        </p:spPr>
        <p:txBody>
          <a:bodyPr/>
          <a:lstStyle/>
          <a:p>
            <a:r>
              <a:rPr lang="en-US" altLang="zh-TW" dirty="0" smtClean="0"/>
              <a:t>Television watchers have complained to FCC (Federal Communications Commission) about loud commercials since 1960s</a:t>
            </a:r>
          </a:p>
          <a:p>
            <a:r>
              <a:rPr lang="en-US" altLang="zh-TW" dirty="0" smtClean="0"/>
              <a:t>CALM (Commercial Advertisement </a:t>
            </a:r>
            <a:r>
              <a:rPr lang="en-US" altLang="zh-TW" smtClean="0"/>
              <a:t>Loudness Mitigation) </a:t>
            </a:r>
            <a:r>
              <a:rPr lang="en-US" altLang="zh-TW" dirty="0" smtClean="0"/>
              <a:t>Act signed by President Obama in 2010</a:t>
            </a:r>
          </a:p>
          <a:p>
            <a:r>
              <a:rPr lang="en-US" altLang="zh-TW" dirty="0" smtClean="0"/>
              <a:t>Requires FCC to ensure television commercials are played at same volume as programs they are interrupting</a:t>
            </a:r>
          </a:p>
        </p:txBody>
      </p:sp>
      <p:sp>
        <p:nvSpPr>
          <p:cNvPr id="4" name="Slide Number Placeholder 3"/>
          <p:cNvSpPr>
            <a:spLocks noGrp="1"/>
          </p:cNvSpPr>
          <p:nvPr>
            <p:ph type="sldNum" sz="quarter" idx="10"/>
          </p:nvPr>
        </p:nvSpPr>
        <p:spPr/>
        <p:txBody>
          <a:bodyPr/>
          <a:lstStyle/>
          <a:p>
            <a:r>
              <a:rPr lang="en-US" altLang="zh-TW"/>
              <a:t>1-</a:t>
            </a:r>
            <a:fld id="{0624DA49-DC22-43FE-A7C3-BD79C64CF513}" type="slidenum">
              <a:rPr lang="en-US" altLang="zh-TW"/>
              <a:pPr/>
              <a:t>54</a:t>
            </a:fld>
            <a:endParaRPr lang="en-US" altLang="zh-TW"/>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zh-TW" smtClean="0"/>
              <a:t>Pseudoephedrine Purchases</a:t>
            </a:r>
          </a:p>
        </p:txBody>
      </p:sp>
      <p:sp>
        <p:nvSpPr>
          <p:cNvPr id="75779" name="Content Placeholder 2"/>
          <p:cNvSpPr>
            <a:spLocks noGrp="1"/>
          </p:cNvSpPr>
          <p:nvPr>
            <p:ph idx="1"/>
          </p:nvPr>
        </p:nvSpPr>
        <p:spPr/>
        <p:txBody>
          <a:bodyPr/>
          <a:lstStyle/>
          <a:p>
            <a:r>
              <a:rPr lang="en-US" altLang="zh-TW" sz="2800" smtClean="0"/>
              <a:t>Pseudoephedrine an ingredient of Sudafed and other cold medications</a:t>
            </a:r>
          </a:p>
          <a:p>
            <a:r>
              <a:rPr lang="en-US" altLang="zh-TW" sz="2800" smtClean="0"/>
              <a:t>It is also an ingredient of methamphetamine (“meth”)</a:t>
            </a:r>
          </a:p>
          <a:p>
            <a:r>
              <a:rPr lang="en-US" altLang="zh-TW" sz="2800" smtClean="0"/>
              <a:t>Federal and state governments have passed laws limiting access to pseudoephedrine</a:t>
            </a:r>
          </a:p>
          <a:p>
            <a:pPr lvl="1"/>
            <a:r>
              <a:rPr lang="en-US" altLang="zh-TW" sz="2400" smtClean="0"/>
              <a:t>Limits quantity that can be purchased in a month</a:t>
            </a:r>
          </a:p>
          <a:p>
            <a:pPr lvl="1"/>
            <a:r>
              <a:rPr lang="en-US" altLang="zh-TW" sz="2400" smtClean="0"/>
              <a:t>Identification and signature required for purchase in most states</a:t>
            </a:r>
          </a:p>
        </p:txBody>
      </p:sp>
      <p:sp>
        <p:nvSpPr>
          <p:cNvPr id="4" name="Slide Number Placeholder 3"/>
          <p:cNvSpPr>
            <a:spLocks noGrp="1"/>
          </p:cNvSpPr>
          <p:nvPr>
            <p:ph type="sldNum" sz="quarter" idx="10"/>
          </p:nvPr>
        </p:nvSpPr>
        <p:spPr/>
        <p:txBody>
          <a:bodyPr/>
          <a:lstStyle/>
          <a:p>
            <a:r>
              <a:rPr lang="en-US" altLang="zh-TW"/>
              <a:t>1-</a:t>
            </a:r>
            <a:fld id="{58EED768-4495-4A45-BAC5-4F454B0364B6}" type="slidenum">
              <a:rPr lang="en-US" altLang="zh-TW"/>
              <a:pPr/>
              <a:t>55</a:t>
            </a:fld>
            <a:endParaRPr lang="en-US" altLang="zh-TW"/>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zh-TW" sz="3200" smtClean="0"/>
              <a:t>Advanced Imaging Technology Scanners</a:t>
            </a:r>
          </a:p>
        </p:txBody>
      </p:sp>
      <p:sp>
        <p:nvSpPr>
          <p:cNvPr id="76803" name="Content Placeholder 2"/>
          <p:cNvSpPr>
            <a:spLocks noGrp="1"/>
          </p:cNvSpPr>
          <p:nvPr>
            <p:ph idx="1"/>
          </p:nvPr>
        </p:nvSpPr>
        <p:spPr>
          <a:xfrm>
            <a:off x="381000" y="1600200"/>
            <a:ext cx="8458200" cy="4114800"/>
          </a:xfrm>
        </p:spPr>
        <p:txBody>
          <a:bodyPr/>
          <a:lstStyle/>
          <a:p>
            <a:r>
              <a:rPr lang="en-US" altLang="zh-TW" sz="2800" dirty="0" smtClean="0"/>
              <a:t>Transportation Security Administration began installing AIT scanners in 2007</a:t>
            </a:r>
          </a:p>
          <a:p>
            <a:r>
              <a:rPr lang="en-US" altLang="zh-TW" sz="2800" dirty="0" smtClean="0"/>
              <a:t>AIT scanners reveal anatomical features</a:t>
            </a:r>
          </a:p>
          <a:p>
            <a:r>
              <a:rPr lang="en-US" altLang="zh-TW" sz="2800" dirty="0" smtClean="0"/>
              <a:t>Electronic Privacy Information Center sued government in 2010, saying systems violate 4</a:t>
            </a:r>
            <a:r>
              <a:rPr lang="en-US" altLang="zh-TW" sz="2800" baseline="30000" dirty="0" smtClean="0"/>
              <a:t>th</a:t>
            </a:r>
            <a:r>
              <a:rPr lang="en-US" altLang="zh-TW" sz="2800" dirty="0" smtClean="0"/>
              <a:t> Amendment and various laws</a:t>
            </a:r>
          </a:p>
          <a:p>
            <a:r>
              <a:rPr lang="en-US" altLang="zh-TW" sz="2800" dirty="0" smtClean="0"/>
              <a:t>February 2011: TSA announced it was developing new software that would replace detailed image with generic outline of a person</a:t>
            </a:r>
          </a:p>
        </p:txBody>
      </p:sp>
      <p:sp>
        <p:nvSpPr>
          <p:cNvPr id="4" name="Slide Number Placeholder 3"/>
          <p:cNvSpPr>
            <a:spLocks noGrp="1"/>
          </p:cNvSpPr>
          <p:nvPr>
            <p:ph type="sldNum" sz="quarter" idx="10"/>
          </p:nvPr>
        </p:nvSpPr>
        <p:spPr/>
        <p:txBody>
          <a:bodyPr/>
          <a:lstStyle/>
          <a:p>
            <a:r>
              <a:rPr lang="en-US" altLang="zh-TW"/>
              <a:t>1-</a:t>
            </a:r>
            <a:fld id="{7DA292DE-FA7D-4564-9C61-6ECF70E94590}" type="slidenum">
              <a:rPr lang="en-US" altLang="zh-TW"/>
              <a:pPr/>
              <a:t>56</a:t>
            </a:fld>
            <a:endParaRPr lang="en-US" altLang="zh-TW"/>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altLang="zh-TW" sz="3200" smtClean="0"/>
              <a:t>Advanced Imaging Technology Scanner</a:t>
            </a:r>
          </a:p>
        </p:txBody>
      </p:sp>
      <p:sp>
        <p:nvSpPr>
          <p:cNvPr id="29699" name="Slide Number Placeholder 2"/>
          <p:cNvSpPr>
            <a:spLocks noGrp="1"/>
          </p:cNvSpPr>
          <p:nvPr>
            <p:ph type="sldNum" sz="quarter" idx="10"/>
          </p:nvPr>
        </p:nvSpPr>
        <p:spPr/>
        <p:txBody>
          <a:bodyPr/>
          <a:lstStyle/>
          <a:p>
            <a:r>
              <a:rPr lang="en-US" altLang="zh-TW"/>
              <a:t>1-</a:t>
            </a:r>
            <a:fld id="{0E6085F5-AEE1-40BF-BCDC-FC793CE39E02}" type="slidenum">
              <a:rPr lang="en-US" altLang="zh-TW"/>
              <a:pPr/>
              <a:t>57</a:t>
            </a:fld>
            <a:endParaRPr lang="en-US" altLang="zh-TW"/>
          </a:p>
        </p:txBody>
      </p:sp>
      <p:pic>
        <p:nvPicPr>
          <p:cNvPr id="6" name="Picture 5" descr="Fig-6.06a.jpg"/>
          <p:cNvPicPr>
            <a:picLocks noChangeAspect="1"/>
          </p:cNvPicPr>
          <p:nvPr/>
        </p:nvPicPr>
        <p:blipFill>
          <a:blip r:embed="rId2"/>
          <a:stretch>
            <a:fillRect/>
          </a:stretch>
        </p:blipFill>
        <p:spPr>
          <a:xfrm>
            <a:off x="1371600" y="1169920"/>
            <a:ext cx="6400800" cy="47736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305800" cy="6096000"/>
          </a:xfrm>
        </p:spPr>
        <p:txBody>
          <a:bodyPr/>
          <a:lstStyle/>
          <a:p>
            <a:pPr eaLnBrk="1" hangingPunct="1"/>
            <a:r>
              <a:rPr lang="en-US" altLang="zh-TW" dirty="0" smtClean="0"/>
              <a:t>6.2 Information Collection by the 	Government</a:t>
            </a:r>
          </a:p>
        </p:txBody>
      </p:sp>
      <p:sp>
        <p:nvSpPr>
          <p:cNvPr id="8195" name="Slide Number Placeholder 2"/>
          <p:cNvSpPr>
            <a:spLocks noGrp="1"/>
          </p:cNvSpPr>
          <p:nvPr>
            <p:ph type="sldNum" sz="quarter" idx="10"/>
          </p:nvPr>
        </p:nvSpPr>
        <p:spPr/>
        <p:txBody>
          <a:bodyPr/>
          <a:lstStyle/>
          <a:p>
            <a:r>
              <a:rPr lang="en-US" altLang="zh-TW"/>
              <a:t>1-</a:t>
            </a:r>
            <a:fld id="{B07B7495-E1B1-415F-B5F6-33844A9ABC9C}" type="slidenum">
              <a:rPr lang="en-US" altLang="zh-TW"/>
              <a:pPr/>
              <a:t>6</a:t>
            </a:fld>
            <a:endParaRPr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p:txBody>
          <a:bodyPr/>
          <a:lstStyle/>
          <a:p>
            <a:r>
              <a:rPr lang="en-US" altLang="zh-TW"/>
              <a:t>1-</a:t>
            </a:r>
            <a:fld id="{F7D9C6BA-1E44-4437-A587-1476424E23CB}" type="slidenum">
              <a:rPr lang="en-US" altLang="zh-TW"/>
              <a:pPr/>
              <a:t>7</a:t>
            </a:fld>
            <a:endParaRPr lang="en-US" altLang="zh-TW"/>
          </a:p>
        </p:txBody>
      </p:sp>
      <p:sp>
        <p:nvSpPr>
          <p:cNvPr id="14339" name="Rectangle 2"/>
          <p:cNvSpPr>
            <a:spLocks noGrp="1" noChangeArrowheads="1"/>
          </p:cNvSpPr>
          <p:nvPr>
            <p:ph type="title"/>
          </p:nvPr>
        </p:nvSpPr>
        <p:spPr/>
        <p:txBody>
          <a:bodyPr/>
          <a:lstStyle/>
          <a:p>
            <a:pPr eaLnBrk="1" hangingPunct="1"/>
            <a:r>
              <a:rPr lang="en-US" altLang="zh-TW" smtClean="0"/>
              <a:t>Census Records</a:t>
            </a:r>
          </a:p>
        </p:txBody>
      </p:sp>
      <p:sp>
        <p:nvSpPr>
          <p:cNvPr id="14340" name="Rectangle 3"/>
          <p:cNvSpPr>
            <a:spLocks noGrp="1" noChangeArrowheads="1"/>
          </p:cNvSpPr>
          <p:nvPr>
            <p:ph type="body" idx="1"/>
          </p:nvPr>
        </p:nvSpPr>
        <p:spPr/>
        <p:txBody>
          <a:bodyPr/>
          <a:lstStyle/>
          <a:p>
            <a:pPr eaLnBrk="1" hangingPunct="1"/>
            <a:r>
              <a:rPr lang="en-US" altLang="zh-TW" smtClean="0"/>
              <a:t>Census required to ensure every state has fair representation</a:t>
            </a:r>
          </a:p>
          <a:p>
            <a:pPr eaLnBrk="1" hangingPunct="1"/>
            <a:r>
              <a:rPr lang="en-US" altLang="zh-TW" smtClean="0"/>
              <a:t>Number of questions steadily rising</a:t>
            </a:r>
          </a:p>
          <a:p>
            <a:pPr eaLnBrk="1" hangingPunct="1"/>
            <a:r>
              <a:rPr lang="en-US" altLang="zh-TW" smtClean="0"/>
              <a:t>Sometimes Census Bureau has broken confidentiality requirement</a:t>
            </a:r>
          </a:p>
          <a:p>
            <a:pPr lvl="1" eaLnBrk="1" hangingPunct="1"/>
            <a:r>
              <a:rPr lang="en-US" altLang="zh-TW" smtClean="0"/>
              <a:t>World War I: draft resistors</a:t>
            </a:r>
          </a:p>
          <a:p>
            <a:pPr lvl="1" eaLnBrk="1" hangingPunct="1"/>
            <a:r>
              <a:rPr lang="en-US" altLang="zh-TW" smtClean="0"/>
              <a:t>World War II: Japanese-Americans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305800" cy="1447800"/>
          </a:xfrm>
        </p:spPr>
        <p:txBody>
          <a:bodyPr/>
          <a:lstStyle/>
          <a:p>
            <a:pPr eaLnBrk="1" hangingPunct="1"/>
            <a:r>
              <a:rPr lang="en-US" altLang="zh-TW" smtClean="0"/>
              <a:t>Japanese-Americans on Way to Internment Camp in 1942</a:t>
            </a:r>
          </a:p>
        </p:txBody>
      </p:sp>
      <p:sp>
        <p:nvSpPr>
          <p:cNvPr id="37891" name="Slide Number Placeholder 2"/>
          <p:cNvSpPr>
            <a:spLocks noGrp="1"/>
          </p:cNvSpPr>
          <p:nvPr>
            <p:ph type="sldNum" sz="quarter" idx="10"/>
          </p:nvPr>
        </p:nvSpPr>
        <p:spPr/>
        <p:txBody>
          <a:bodyPr/>
          <a:lstStyle/>
          <a:p>
            <a:r>
              <a:rPr lang="en-US" altLang="zh-TW"/>
              <a:t>1-</a:t>
            </a:r>
            <a:fld id="{02DF5196-5F48-4130-A659-32D348621C25}" type="slidenum">
              <a:rPr lang="en-US" altLang="zh-TW"/>
              <a:pPr/>
              <a:t>8</a:t>
            </a:fld>
            <a:endParaRPr lang="en-US" altLang="zh-TW"/>
          </a:p>
        </p:txBody>
      </p:sp>
      <p:sp>
        <p:nvSpPr>
          <p:cNvPr id="15364" name="TextBox 3"/>
          <p:cNvSpPr txBox="1">
            <a:spLocks noChangeArrowheads="1"/>
          </p:cNvSpPr>
          <p:nvPr/>
        </p:nvSpPr>
        <p:spPr bwMode="auto">
          <a:xfrm>
            <a:off x="4926600" y="5410200"/>
            <a:ext cx="2160000" cy="228600"/>
          </a:xfrm>
          <a:prstGeom prst="rect">
            <a:avLst/>
          </a:prstGeom>
          <a:noFill/>
          <a:ln w="9525">
            <a:noFill/>
            <a:miter lim="800000"/>
            <a:headEnd/>
            <a:tailEnd/>
          </a:ln>
        </p:spPr>
        <p:txBody>
          <a:bodyPr wrap="square">
            <a:noAutofit/>
          </a:bodyPr>
          <a:lstStyle/>
          <a:p>
            <a:pPr algn="ctr" eaLnBrk="0" hangingPunct="0"/>
            <a:r>
              <a:rPr lang="en-US" altLang="zh-TW" sz="900" dirty="0"/>
              <a:t>National Archives, file #210-G-3B-414)</a:t>
            </a:r>
          </a:p>
        </p:txBody>
      </p:sp>
      <p:pic>
        <p:nvPicPr>
          <p:cNvPr id="6" name="Picture 5" descr="Fig-6.01.jpg"/>
          <p:cNvPicPr>
            <a:picLocks noChangeAspect="1"/>
          </p:cNvPicPr>
          <p:nvPr/>
        </p:nvPicPr>
        <p:blipFill>
          <a:blip r:embed="rId2"/>
          <a:stretch>
            <a:fillRect/>
          </a:stretch>
        </p:blipFill>
        <p:spPr>
          <a:xfrm>
            <a:off x="1981200" y="1447800"/>
            <a:ext cx="5105400" cy="3991192"/>
          </a:xfrm>
          <a:prstGeom prst="rect">
            <a:avLst/>
          </a:prstGeom>
        </p:spPr>
      </p:pic>
      <p:sp>
        <p:nvSpPr>
          <p:cNvPr id="7" name="TextBox 6"/>
          <p:cNvSpPr txBox="1"/>
          <p:nvPr/>
        </p:nvSpPr>
        <p:spPr>
          <a:xfrm>
            <a:off x="533400" y="5715000"/>
            <a:ext cx="8077200" cy="646331"/>
          </a:xfrm>
          <a:prstGeom prst="rect">
            <a:avLst/>
          </a:prstGeom>
          <a:noFill/>
        </p:spPr>
        <p:txBody>
          <a:bodyPr wrap="square" rtlCol="0">
            <a:spAutoFit/>
          </a:bodyPr>
          <a:lstStyle/>
          <a:p>
            <a:r>
              <a:rPr lang="en-US" altLang="zh-TW" sz="1800" dirty="0" smtClean="0">
                <a:latin typeface="+mn-lt"/>
              </a:rPr>
              <a:t>After the Japanese attack on Pearl Harbor, the Army used information illegally obtained from the Census Bureau to round up Japanese-Americans.</a:t>
            </a:r>
            <a:endParaRPr lang="zh-TW" altLang="en-US" sz="18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p:txBody>
          <a:bodyPr/>
          <a:lstStyle/>
          <a:p>
            <a:r>
              <a:rPr lang="en-US" altLang="zh-TW"/>
              <a:t>1-</a:t>
            </a:r>
            <a:fld id="{D754B083-CDA3-4B3E-BB2D-1B9969B56F2A}" type="slidenum">
              <a:rPr lang="en-US" altLang="zh-TW"/>
              <a:pPr/>
              <a:t>9</a:t>
            </a:fld>
            <a:endParaRPr lang="en-US" altLang="zh-TW"/>
          </a:p>
        </p:txBody>
      </p:sp>
      <p:sp>
        <p:nvSpPr>
          <p:cNvPr id="16387" name="Rectangle 2"/>
          <p:cNvSpPr>
            <a:spLocks noGrp="1" noChangeArrowheads="1"/>
          </p:cNvSpPr>
          <p:nvPr>
            <p:ph type="title"/>
          </p:nvPr>
        </p:nvSpPr>
        <p:spPr/>
        <p:txBody>
          <a:bodyPr/>
          <a:lstStyle/>
          <a:p>
            <a:pPr eaLnBrk="1" hangingPunct="1"/>
            <a:r>
              <a:rPr lang="en-US" altLang="zh-TW" dirty="0" smtClean="0"/>
              <a:t>Internal Revenue Service Records</a:t>
            </a:r>
          </a:p>
        </p:txBody>
      </p:sp>
      <p:sp>
        <p:nvSpPr>
          <p:cNvPr id="16388" name="Rectangle 3"/>
          <p:cNvSpPr>
            <a:spLocks noGrp="1" noChangeArrowheads="1"/>
          </p:cNvSpPr>
          <p:nvPr>
            <p:ph type="body" idx="1"/>
          </p:nvPr>
        </p:nvSpPr>
        <p:spPr/>
        <p:txBody>
          <a:bodyPr/>
          <a:lstStyle/>
          <a:p>
            <a:pPr eaLnBrk="1" hangingPunct="1"/>
            <a:r>
              <a:rPr lang="en-US" altLang="zh-TW" dirty="0" smtClean="0"/>
              <a:t>The 16</a:t>
            </a:r>
            <a:r>
              <a:rPr lang="en-US" altLang="zh-TW" baseline="30000" dirty="0" smtClean="0"/>
              <a:t>th</a:t>
            </a:r>
            <a:r>
              <a:rPr lang="en-US" altLang="zh-TW" dirty="0" smtClean="0"/>
              <a:t> Amendment to the U.S. Constitution gives the federal government the power to collect an income tax</a:t>
            </a:r>
          </a:p>
          <a:p>
            <a:pPr eaLnBrk="1" hangingPunct="1"/>
            <a:r>
              <a:rPr lang="en-US" altLang="zh-TW" dirty="0" smtClean="0"/>
              <a:t>IRS collects more than $2 trillion a year in income taxes</a:t>
            </a:r>
          </a:p>
          <a:p>
            <a:pPr eaLnBrk="1" hangingPunct="1"/>
            <a:r>
              <a:rPr lang="en-US" altLang="zh-TW" dirty="0" smtClean="0"/>
              <a:t>Income tax forms contain a tremendous amount of personal information: </a:t>
            </a:r>
            <a:r>
              <a:rPr lang="en-US" altLang="zh-TW" sz="2400" dirty="0" smtClean="0"/>
              <a:t>income, assets, to whom you make charitable contributions, medical expenses, and more</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
  <a:themeElements>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01">
      <a:majorFont>
        <a:latin typeface="Arial"/>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TotalTime>
  <Words>2098</Words>
  <Application>Microsoft Office PowerPoint</Application>
  <PresentationFormat>On-screen Show (4:3)</PresentationFormat>
  <Paragraphs>341</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ヒラギノ角ゴ Pro W3</vt:lpstr>
      <vt:lpstr>新細明體</vt:lpstr>
      <vt:lpstr>Arial</vt:lpstr>
      <vt:lpstr>Symbol</vt:lpstr>
      <vt:lpstr>Times</vt:lpstr>
      <vt:lpstr>Times New Roman</vt:lpstr>
      <vt:lpstr>1_ch01</vt:lpstr>
      <vt:lpstr>PowerPoint Presentation</vt:lpstr>
      <vt:lpstr>Chapter Overview</vt:lpstr>
      <vt:lpstr>6.1 Introduction</vt:lpstr>
      <vt:lpstr>A Balancing Act</vt:lpstr>
      <vt:lpstr>Solove’s Taxonomy of Privacy</vt:lpstr>
      <vt:lpstr>6.2 Information Collection by the  Government</vt:lpstr>
      <vt:lpstr>Census Records</vt:lpstr>
      <vt:lpstr>Japanese-Americans on Way to Internment Camp in 1942</vt:lpstr>
      <vt:lpstr>Internal Revenue Service Records</vt:lpstr>
      <vt:lpstr>FBI National Crime Information Center 2000</vt:lpstr>
      <vt:lpstr>Timothy McVeigh</vt:lpstr>
      <vt:lpstr>OneDOJ Database</vt:lpstr>
      <vt:lpstr>Closed-circuit Television Cameras</vt:lpstr>
      <vt:lpstr>Number of Surveillance Cameras Keeps Increasing</vt:lpstr>
      <vt:lpstr>6.3 Covert Government Surveillance</vt:lpstr>
      <vt:lpstr>4th Amendment to U.S. Constitution</vt:lpstr>
      <vt:lpstr>Wiretaps and Bugs</vt:lpstr>
      <vt:lpstr>J. Edgar Hoover</vt:lpstr>
      <vt:lpstr>Operation Shamrock</vt:lpstr>
      <vt:lpstr>Carnivore Surveillance System</vt:lpstr>
      <vt:lpstr>Covert Activities after 9/11</vt:lpstr>
      <vt:lpstr>National Security Administration Wiretapping</vt:lpstr>
      <vt:lpstr>TALON Database</vt:lpstr>
      <vt:lpstr>6.4 Regulation of Public and Private  Databases</vt:lpstr>
      <vt:lpstr>Genesis of Code of Fair Information Practices</vt:lpstr>
      <vt:lpstr>Code of Fair Information Practices</vt:lpstr>
      <vt:lpstr>Privacy Act of 1974 Falls Short</vt:lpstr>
      <vt:lpstr>Legislation for Private Institutions</vt:lpstr>
      <vt:lpstr>Fair Credit Reporting Act</vt:lpstr>
      <vt:lpstr>Fair and Accurate Credit Transactions Act</vt:lpstr>
      <vt:lpstr>Financial Services Modernization Act</vt:lpstr>
      <vt:lpstr>6.5 Data Mining by the Government</vt:lpstr>
      <vt:lpstr>Definition of Data Mining</vt:lpstr>
      <vt:lpstr>IRS Audits</vt:lpstr>
      <vt:lpstr>Syndromic Surveillance Systems</vt:lpstr>
      <vt:lpstr>Telecommunications Records Database</vt:lpstr>
      <vt:lpstr>6.6 National Identification Card</vt:lpstr>
      <vt:lpstr>History, Role of Social Security Number</vt:lpstr>
      <vt:lpstr>Arguments for a National ID Card</vt:lpstr>
      <vt:lpstr>Arguments against a National ID Card</vt:lpstr>
      <vt:lpstr>The REAL ID Act</vt:lpstr>
      <vt:lpstr>Possible Consequences of New Licenses</vt:lpstr>
      <vt:lpstr>6.7 Information Dissemination</vt:lpstr>
      <vt:lpstr>PowerPoint Presentation</vt:lpstr>
      <vt:lpstr>Family Education Rights and Privacy Act (FERPA)</vt:lpstr>
      <vt:lpstr>Video Privacy Protection Act</vt:lpstr>
      <vt:lpstr>Judge Robert Bork</vt:lpstr>
      <vt:lpstr>Health Insurance Portability and Accountability Act</vt:lpstr>
      <vt:lpstr>Freedom of Information Act</vt:lpstr>
      <vt:lpstr>Toll Booth Records</vt:lpstr>
      <vt:lpstr>6.8 Invasion</vt:lpstr>
      <vt:lpstr>PowerPoint Presentation</vt:lpstr>
      <vt:lpstr>National Do Not Call Registry</vt:lpstr>
      <vt:lpstr>CALM Act</vt:lpstr>
      <vt:lpstr>Pseudoephedrine Purchases</vt:lpstr>
      <vt:lpstr>Advanced Imaging Technology Scanners</vt:lpstr>
      <vt:lpstr>Advanced Imaging Technology Scanner</vt:lpstr>
    </vt:vector>
  </TitlesOfParts>
  <Company>©2009 Pearson Addison-Wesley. All rights reserved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Privacy</dc:subject>
  <dc:creator>Michael J. Quinn</dc:creator>
  <cp:lastModifiedBy>YIP LEE WAH</cp:lastModifiedBy>
  <cp:revision>108</cp:revision>
  <dcterms:created xsi:type="dcterms:W3CDTF">2004-07-01T03:12:43Z</dcterms:created>
  <dcterms:modified xsi:type="dcterms:W3CDTF">2017-02-27T02:52:17Z</dcterms:modified>
</cp:coreProperties>
</file>