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5" r:id="rId3"/>
    <p:sldId id="257" r:id="rId4"/>
    <p:sldId id="317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316" r:id="rId13"/>
    <p:sldId id="259" r:id="rId14"/>
    <p:sldId id="272" r:id="rId15"/>
    <p:sldId id="273" r:id="rId16"/>
    <p:sldId id="274" r:id="rId17"/>
    <p:sldId id="275" r:id="rId18"/>
    <p:sldId id="276" r:id="rId19"/>
    <p:sldId id="260" r:id="rId20"/>
    <p:sldId id="277" r:id="rId21"/>
    <p:sldId id="302" r:id="rId22"/>
    <p:sldId id="278" r:id="rId23"/>
    <p:sldId id="279" r:id="rId24"/>
    <p:sldId id="303" r:id="rId25"/>
    <p:sldId id="280" r:id="rId26"/>
    <p:sldId id="281" r:id="rId27"/>
    <p:sldId id="304" r:id="rId28"/>
    <p:sldId id="299" r:id="rId29"/>
    <p:sldId id="305" r:id="rId30"/>
    <p:sldId id="300" r:id="rId31"/>
    <p:sldId id="261" r:id="rId32"/>
    <p:sldId id="282" r:id="rId33"/>
    <p:sldId id="283" r:id="rId34"/>
    <p:sldId id="284" r:id="rId35"/>
    <p:sldId id="306" r:id="rId36"/>
    <p:sldId id="307" r:id="rId37"/>
    <p:sldId id="285" r:id="rId38"/>
    <p:sldId id="286" r:id="rId39"/>
    <p:sldId id="315" r:id="rId40"/>
    <p:sldId id="308" r:id="rId41"/>
    <p:sldId id="287" r:id="rId42"/>
    <p:sldId id="309" r:id="rId43"/>
    <p:sldId id="288" r:id="rId44"/>
    <p:sldId id="310" r:id="rId45"/>
    <p:sldId id="311" r:id="rId46"/>
    <p:sldId id="312" r:id="rId47"/>
    <p:sldId id="318" r:id="rId48"/>
    <p:sldId id="289" r:id="rId49"/>
    <p:sldId id="290" r:id="rId50"/>
    <p:sldId id="291" r:id="rId51"/>
    <p:sldId id="292" r:id="rId52"/>
    <p:sldId id="313" r:id="rId53"/>
    <p:sldId id="314" r:id="rId54"/>
    <p:sldId id="293" r:id="rId55"/>
    <p:sldId id="294" r:id="rId56"/>
    <p:sldId id="298" r:id="rId57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B0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1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altLang="zh-TW" smtClean="0"/>
              <a:t>Chapter 8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1673A-2A5B-40A7-AE07-0DBDA56495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3858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pt-PT" altLang="zh-TW" smtClean="0"/>
              <a:t>Chapter 8</a:t>
            </a:r>
            <a:endParaRPr lang="zh-TW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endParaRPr lang="zh-TW" altLang="zh-TW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5"/>
            <a:ext cx="7279534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fld id="{DB3A7404-CD38-478A-AECA-8AFDDD9FC0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62021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A7404-CD38-478A-AECA-8AFDDD9FC0A6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pt-PT" altLang="zh-TW" smtClean="0"/>
              <a:t>Chapter 8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2168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8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/>
              <a:t>Ethics for the Information Age</a:t>
            </a:r>
            <a:br>
              <a:rPr lang="en-US" altLang="zh-TW" b="1"/>
            </a:br>
            <a:r>
              <a:rPr lang="en-US" altLang="zh-TW" b="1"/>
              <a:t>Fifth Edition</a:t>
            </a:r>
            <a:br>
              <a:rPr lang="en-US" altLang="zh-TW" b="1"/>
            </a:br>
            <a:r>
              <a:rPr lang="en-US" altLang="zh-TW" b="1"/>
              <a:t/>
            </a:r>
            <a:br>
              <a:rPr lang="en-US" altLang="zh-TW" b="1"/>
            </a:br>
            <a:r>
              <a:rPr lang="en-US" altLang="zh-TW" b="1"/>
              <a:t>by </a:t>
            </a:r>
            <a:br>
              <a:rPr lang="en-US" altLang="zh-TW" b="1"/>
            </a:br>
            <a:r>
              <a:rPr lang="en-US" altLang="zh-TW" b="1"/>
              <a:t>Michael J. Quinn</a:t>
            </a:r>
            <a:br>
              <a:rPr lang="en-US" altLang="zh-TW" b="1"/>
            </a:br>
            <a:endParaRPr lang="en-US" altLang="zh-TW" b="1"/>
          </a:p>
        </p:txBody>
      </p:sp>
      <p:pic>
        <p:nvPicPr>
          <p:cNvPr id="4" name="Picture 8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nk tissue pap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0"/>
            <a:ext cx="3378200" cy="214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5363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568B615-4011-4673-8EE7-AAF6DADCFED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28F95511-C08B-4E21-BF7D-D737A2B7553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B19D7723-594E-43F5-9C10-9BCD155C82D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E8A756A8-2786-4BF8-A9F6-0F868EDF1CF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E0BE55F2-F95D-49F4-AB90-4D6CDA86D71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F349C3A8-C02F-49CA-8821-244BA4E378F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5D4C5016-C48A-4A83-A2F9-33A7F2A86A1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8724AF55-1326-49CB-83B5-EA8DC27ADCC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1150CA30-7C02-46BB-B68C-1DDD59EF10D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A0F2538E-72A5-4C45-B6D9-62D440A96E6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8A6C1">
                  <a:alpha val="78000"/>
                </a:srgbClr>
              </a:gs>
              <a:gs pos="100000">
                <a:srgbClr val="18A6C1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 baseline="-250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26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/>
            </a:lvl1pPr>
          </a:lstStyle>
          <a:p>
            <a:r>
              <a:rPr lang="en-US" altLang="zh-TW"/>
              <a:t>1-</a:t>
            </a:r>
            <a:fld id="{DFC1DC95-D586-4101-9AF2-3610498000C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altLang="zh-TW" sz="1200">
                <a:solidFill>
                  <a:schemeClr val="bg1"/>
                </a:solidFill>
              </a:rPr>
              <a:t>1-</a:t>
            </a:r>
            <a:fld id="{DF11E350-B2A5-45F3-850A-EC9906771305}" type="slidenum">
              <a:rPr lang="en-US" altLang="zh-TW" sz="1200">
                <a:solidFill>
                  <a:schemeClr val="bg1"/>
                </a:solidFill>
              </a:rPr>
              <a:pPr algn="r" eaLnBrk="0" hangingPunct="0"/>
              <a:t>‹#›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zh-TW" sz="1200">
                <a:latin typeface="Times New Roman" pitchFamily="18" charset="0"/>
              </a:rPr>
              <a:t>Copyright © 2013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hapter_008_excerpt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hapter_008_excerp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Chapter_008_excerpt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Chapter_008_excerpt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28600" y="4572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8:</a:t>
            </a:r>
            <a:br>
              <a:rPr lang="en-US" altLang="zh-TW" smtClean="0"/>
            </a:br>
            <a:r>
              <a:rPr lang="en-US" altLang="zh-TW" smtClean="0"/>
              <a:t> Computer Reliability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3B9240B-183D-4856-9659-B226335E750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Position of Privacy Advocates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Number of records is increasing</a:t>
            </a:r>
          </a:p>
          <a:p>
            <a:pPr eaLnBrk="1" hangingPunct="1"/>
            <a:r>
              <a:rPr lang="en-US" altLang="zh-TW" smtClean="0"/>
              <a:t>More erroneous records </a:t>
            </a:r>
            <a:r>
              <a:rPr lang="en-US" altLang="zh-TW" smtClean="0">
                <a:sym typeface="Symbol" pitchFamily="18" charset="2"/>
              </a:rPr>
              <a:t> more false arrests</a:t>
            </a: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Accuracy of NCIC records more important than ever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CE24404F-B817-4F11-8014-0E90EBB541F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Analysis: Database of Stolen Vehicles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&gt; 1 million cars stolen every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Owners suffer emotional, financial harm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Raises insurance rates for 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Transporting stolen car across a state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Before NCIC, greatly reduced chance of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After NCIC, nationwide stolen car retrieval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At least 50,000 recoveries annually due to NCIC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Few stories of faulty information causing false arrests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Benefit &gt; harm </a:t>
            </a:r>
            <a:r>
              <a:rPr lang="en-US" altLang="zh-TW" sz="2800" dirty="0" smtClean="0">
                <a:sym typeface="Symbol" pitchFamily="18" charset="2"/>
              </a:rPr>
              <a:t> Creating database the right action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86C26BB-0373-4F2B-B60A-E5CD030795E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8.3 Software and Billing Errors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9B344A2-E1AA-4156-8714-945B9E19CE61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Errors When Data Are Correct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Assume data correctly fed into computerized system</a:t>
            </a:r>
          </a:p>
          <a:p>
            <a:pPr eaLnBrk="1" hangingPunct="1"/>
            <a:r>
              <a:rPr lang="en-US" altLang="zh-TW" smtClean="0"/>
              <a:t>System may still fail if there is an error in its programming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B864074-2131-4024-AFD6-6CA15EE898D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Errors Leading to System Malfunctions (</a:t>
            </a:r>
            <a:r>
              <a:rPr lang="en-US" altLang="zh-TW" sz="3200" dirty="0" smtClean="0">
                <a:hlinkClick r:id="rId2" action="ppaction://hlinkfile"/>
              </a:rPr>
              <a:t>PP. 358-359</a:t>
            </a:r>
            <a:r>
              <a:rPr lang="en-US" altLang="zh-TW" sz="3200" dirty="0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Qwest sent incorrect bills to cell phone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Faulty USDA beef price reports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U.S. Postal Service returned mail addressed to Patent and Trademark Office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Spelling and grammar error checkers increased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New York City Housing authority overcharged renters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About 450 California prison inmates mistakenly released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AACECF2B-5265-4E61-813F-DB2992D8C42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Errors Leading to System Failures </a:t>
            </a:r>
            <a:r>
              <a:rPr lang="en-US" altLang="zh-TW" dirty="0" smtClean="0">
                <a:hlinkClick r:id="rId2" action="ppaction://hlinkfile" tooltip="PP.359-360"/>
              </a:rPr>
              <a:t>(PP.359-360)</a:t>
            </a:r>
            <a:endParaRPr lang="en-US" altLang="zh-TW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Ambulance dispatch system in London (1992)</a:t>
            </a:r>
          </a:p>
          <a:p>
            <a:pPr eaLnBrk="1" hangingPunct="1"/>
            <a:r>
              <a:rPr lang="en-US" altLang="zh-TW" sz="2400" dirty="0" smtClean="0"/>
              <a:t>Chicago Board of Trade (1998)</a:t>
            </a:r>
          </a:p>
          <a:p>
            <a:pPr eaLnBrk="1" hangingPunct="1"/>
            <a:r>
              <a:rPr lang="en-US" altLang="zh-TW" sz="2400" dirty="0" smtClean="0"/>
              <a:t>BMW limousine (2003)</a:t>
            </a:r>
          </a:p>
          <a:p>
            <a:pPr eaLnBrk="1" hangingPunct="1"/>
            <a:r>
              <a:rPr lang="en-US" altLang="zh-TW" sz="2400" dirty="0" smtClean="0"/>
              <a:t>Japan’s air traffic control system (2003)</a:t>
            </a:r>
          </a:p>
          <a:p>
            <a:pPr eaLnBrk="1" hangingPunct="1"/>
            <a:r>
              <a:rPr lang="en-US" altLang="zh-TW" sz="2400" dirty="0" smtClean="0"/>
              <a:t>Los Angeles County + USC Medical Center laboratory computer system (2003)</a:t>
            </a:r>
          </a:p>
          <a:p>
            <a:pPr eaLnBrk="1" hangingPunct="1"/>
            <a:r>
              <a:rPr lang="en-US" altLang="zh-TW" sz="2400" dirty="0" smtClean="0"/>
              <a:t>Comair Cancelled All Flights on Christmas Day (2004)</a:t>
            </a:r>
          </a:p>
          <a:p>
            <a:pPr eaLnBrk="1" hangingPunct="1"/>
            <a:r>
              <a:rPr lang="en-US" altLang="zh-TW" sz="2400" dirty="0" smtClean="0"/>
              <a:t>Boeing 777 (2005)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4CF6998-E60D-48CE-B3E8-6CFDD70B531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zh-TW" smtClean="0"/>
              <a:t>Analysis: E-Retailer Posts Wrong Price, Refuses to Deliver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Amazon.com in Britain offered iPaq for £7 instead of £275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Orders flooded 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Amazon.com shut down site, refused to deliver unless customers paid true price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Was Amazon.com wrong to refuse to fill the orders?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EF34214D-C1E6-446A-8F5E-12336A3127D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Utilitarian Analysis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Imagine rule: A company must always honor the advertised price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Consequences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More time spent proofreading advertisements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Companies would take out insurance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Higher costs </a:t>
            </a:r>
            <a:r>
              <a:rPr lang="en-US" altLang="zh-TW" sz="2400" smtClean="0">
                <a:sym typeface="Symbol" pitchFamily="18" charset="2"/>
              </a:rPr>
              <a:t> higher prices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ym typeface="Symbol" pitchFamily="18" charset="2"/>
              </a:rPr>
              <a:t>All consumers would pay higher prices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ym typeface="Symbol" pitchFamily="18" charset="2"/>
              </a:rPr>
              <a:t>Few customers would benefit from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ym typeface="Symbol" pitchFamily="18" charset="2"/>
              </a:rPr>
              <a:t>Conclusion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ym typeface="Symbol" pitchFamily="18" charset="2"/>
              </a:rPr>
              <a:t>Rule has more harms than 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ym typeface="Symbol" pitchFamily="18" charset="2"/>
              </a:rPr>
              <a:t>Amazon.com did the right thing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0291DE2-9432-4DF6-8348-C397EF51C568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Kantian Analysis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Buyers knew 97.5% markdown was an error</a:t>
            </a:r>
          </a:p>
          <a:p>
            <a:pPr eaLnBrk="1" hangingPunct="1"/>
            <a:r>
              <a:rPr lang="en-US" altLang="zh-TW" smtClean="0"/>
              <a:t>They attempted to take advantage of Amazon.com’s stockholders</a:t>
            </a:r>
          </a:p>
          <a:p>
            <a:pPr eaLnBrk="1" hangingPunct="1"/>
            <a:r>
              <a:rPr lang="en-US" altLang="zh-TW" smtClean="0"/>
              <a:t>They were not acting in “good faith”</a:t>
            </a:r>
          </a:p>
          <a:p>
            <a:pPr eaLnBrk="1" hangingPunct="1"/>
            <a:r>
              <a:rPr lang="en-US" altLang="zh-TW" smtClean="0"/>
              <a:t>Buyers did something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61041323-BD1B-48F6-B748-E3BA1280E8F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8.4 Notable Software System 	Failures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-48" charset="0"/>
              <a:buChar char="•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2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embedded system</a:t>
            </a: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computer used as a component of a larger system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Times" pitchFamily="-48" charset="0"/>
              <a:buChar char="•"/>
            </a:pPr>
            <a:r>
              <a:rPr lang="en-US" altLang="zh-TW" sz="2600" kern="0" dirty="0" smtClean="0">
                <a:latin typeface="+mn-lt"/>
                <a:ea typeface="+mn-ea"/>
                <a:cs typeface="+mn-cs"/>
              </a:rPr>
              <a:t>Every embedded system has a software component</a:t>
            </a:r>
            <a:endParaRPr kumimoji="0" lang="en-US" altLang="zh-TW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Times" pitchFamily="-48" charset="0"/>
              <a:buChar char="•"/>
            </a:pP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controllers are being replaced by </a:t>
            </a:r>
            <a:r>
              <a:rPr lang="en-US" altLang="zh-TW" sz="2600" kern="0" dirty="0" smtClean="0"/>
              <a:t>software controllers</a:t>
            </a:r>
            <a:endParaRPr kumimoji="0" lang="en-US" altLang="zh-TW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-48" charset="0"/>
              <a:buChar char="•"/>
              <a:tabLst/>
              <a:defRPr/>
            </a:pPr>
            <a:r>
              <a:rPr lang="en-US" altLang="zh-TW" sz="2600" kern="0" dirty="0" smtClean="0">
                <a:solidFill>
                  <a:srgbClr val="0082B0"/>
                </a:solidFill>
                <a:latin typeface="+mn-lt"/>
                <a:ea typeface="+mn-ea"/>
                <a:cs typeface="+mn-cs"/>
              </a:rPr>
              <a:t>Real-time system</a:t>
            </a: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computer that process data from sensors as events occur, e.g. microprocessor controlling air bags in a modern automobile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-48" charset="0"/>
              <a:buChar char="•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examples of computer system failures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-48" charset="0"/>
              <a:buChar char="•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of each failure was due to errors in software components of the system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51D543AF-4102-49C8-9B6C-BD75D9B75601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Introduction</a:t>
            </a: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Data-entry or data-retrieval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Software and billing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Notable software system failures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Therac-25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Computer simulations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Software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Software warranties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351466A1-2506-4ABF-BA66-3C50E7BBEF86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Patriot Missile (1991)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Designed as anti-aircraft missile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Used in 1991 Gulf War to intercept Scud missiles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One battery failed to shoot at Scud that killed 28 soldiers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Designed to operate only a few hours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Kept in operation &gt; 100 hours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Tiny truncation errors added 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Clock error of 0.3433 seconds </a:t>
            </a:r>
            <a:r>
              <a:rPr lang="en-US" altLang="zh-TW" sz="2800" dirty="0" smtClean="0">
                <a:sym typeface="Symbol" pitchFamily="18" charset="2"/>
              </a:rPr>
              <a:t> </a:t>
            </a:r>
            <a:r>
              <a:rPr lang="en-US" altLang="zh-TW" sz="2800" dirty="0" smtClean="0"/>
              <a:t>tracking error of 687 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Patriot Missile Failure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E54CFE3-091B-49BB-85CD-74B08A14BB2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690938" y="5665788"/>
            <a:ext cx="3846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900"/>
              <a:t>Figure from SCIENCE 255:1347. Copyright ©1992 by The American Association for the Advancement of Science. Reprinted with permission.</a:t>
            </a:r>
          </a:p>
        </p:txBody>
      </p:sp>
      <p:pic>
        <p:nvPicPr>
          <p:cNvPr id="24581" name="Picture 6" descr="qui07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057900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0BB2B00-1554-4257-A190-8EA23877105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Ariane</a:t>
            </a:r>
            <a:r>
              <a:rPr lang="en-US" altLang="zh-TW" dirty="0" smtClean="0"/>
              <a:t> 5 (1996)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Satellite launch vehicle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40 seconds into maiden flight, rocket self-destructed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$500 million of uninsured satellites lost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Statement assigning 64-bit floating-point value to 16-bit signed integer raised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Exception not caught and computer crashed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Code reused from </a:t>
            </a:r>
            <a:r>
              <a:rPr lang="en-US" altLang="zh-TW" sz="2400" dirty="0" err="1" smtClean="0"/>
              <a:t>Ariane</a:t>
            </a:r>
            <a:r>
              <a:rPr lang="en-US" altLang="zh-TW" sz="2400" dirty="0" smtClean="0"/>
              <a:t>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Slower rocket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Smaller values being manipulated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Exception was impossible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EB3A84D7-EE45-4818-9F3B-7D673490A19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AT&amp;T Long-Distance Network (1990)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Significant service disruption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About half of telephone-routing switches crashed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70 million calls not put through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60,000 people lost all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AT&amp;T lost revenue and credibility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Single line of code in error-recovery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Most switches running same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Crashes propagated through switching network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AT&amp;T Long Distance Network Failure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34A87454-9AE8-43E9-9F4A-AD997C1D1A5D}" type="slidenum">
              <a:rPr lang="en-US" altLang="zh-TW"/>
              <a:pPr/>
              <a:t>24</a:t>
            </a:fld>
            <a:endParaRPr lang="en-US" altLang="zh-TW"/>
          </a:p>
        </p:txBody>
      </p:sp>
      <p:pic>
        <p:nvPicPr>
          <p:cNvPr id="27652" name="Picture 6" descr="qui07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3152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7E0419E4-DBDF-4BBB-8B7A-00093B79EEA3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Robot Missions to Mars (1999)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Mars Climate Orbiter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Disintegrated in Martian atmosphere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Lockheed Martin design used English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Jet Propulsion Lab design used metric units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Mars Polar Lander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Crashed into Martian surface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Engines shut off too soon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False signal from landing gear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32C14D3-61B1-44B2-9D32-E71C88421B7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Denver International Airport (1993-5)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BAE built automated baggage handling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Airport designed before automated system chosen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Timeline too short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System complexity exceeded development team’s 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Added conventional baggage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16-month delay in opening airport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Cost Denver $1 million a day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Tokyo Stock Exchange (2005)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First day of trading for J-Com</a:t>
            </a:r>
          </a:p>
          <a:p>
            <a:pPr eaLnBrk="1" hangingPunct="1"/>
            <a:r>
              <a:rPr lang="en-US" altLang="zh-TW" sz="2800" smtClean="0"/>
              <a:t>Mizuho Securities employee mistakenly entered order to sell 610,00 shares at 1 yen, instead of 1 share at 610,000 yen</a:t>
            </a:r>
          </a:p>
          <a:p>
            <a:pPr eaLnBrk="1" hangingPunct="1"/>
            <a:r>
              <a:rPr lang="en-US" altLang="zh-TW" sz="2800" smtClean="0"/>
              <a:t>Employee overrides computer warning</a:t>
            </a:r>
          </a:p>
          <a:p>
            <a:pPr eaLnBrk="1" hangingPunct="1"/>
            <a:r>
              <a:rPr lang="en-US" altLang="zh-TW" sz="2800" smtClean="0"/>
              <a:t>After sell order posted on exchange’s display board, Mizuho tried to cancel order several times; software bug caused attempts to fail</a:t>
            </a:r>
          </a:p>
          <a:p>
            <a:pPr eaLnBrk="1" hangingPunct="1"/>
            <a:r>
              <a:rPr lang="en-US" altLang="zh-TW" sz="2800" smtClean="0"/>
              <a:t>Mizuho lost $225 million buying back shares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C1BBAEFE-B3F8-4B4A-A46B-944B2FA918FD}" type="slidenum">
              <a:rPr lang="en-US" altLang="zh-TW"/>
              <a:pPr/>
              <a:t>27</a:t>
            </a:fld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90A7B89F-FBA8-4E48-831E-4B88E88E591E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Direct Recording Electronic Voting Machines (2006)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After problems with 2000 election, Congress passed Help America Vote Act of 2002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HAVA provided money to states to replace punch card voting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Many states used HAVA funds to purchase direct recording electronic (DRE) voting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Brazil and India have run national elections using DRE voting machines exclusively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 November 2006 1/3 of U.S. voters used DRE voting machines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Diebold Electronic Voting Machine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7251015-2AFE-4876-8845-257AE685CC53}" type="slidenum">
              <a:rPr lang="en-US" altLang="zh-TW"/>
              <a:pPr/>
              <a:t>29</a:t>
            </a:fld>
            <a:endParaRPr lang="en-US" altLang="zh-TW"/>
          </a:p>
        </p:txBody>
      </p:sp>
      <p:pic>
        <p:nvPicPr>
          <p:cNvPr id="32772" name="Picture 6" descr="qui07f0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33600" y="1071147"/>
            <a:ext cx="4178300" cy="491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4794250" y="5992813"/>
            <a:ext cx="15240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900"/>
              <a:t>© AP Photo/Rogelio Solis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E2575757-66CA-478F-81E7-D7BF6466B5B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8.1 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Computer systems are sometimes unreliable</a:t>
            </a:r>
          </a:p>
          <a:p>
            <a:pPr lvl="1" eaLnBrk="1" hangingPunct="1"/>
            <a:r>
              <a:rPr lang="en-US" altLang="zh-TW" sz="2400" smtClean="0"/>
              <a:t>Erroneous information in databases</a:t>
            </a:r>
          </a:p>
          <a:p>
            <a:pPr lvl="1" eaLnBrk="1" hangingPunct="1"/>
            <a:r>
              <a:rPr lang="en-US" altLang="zh-TW" sz="2400" smtClean="0"/>
              <a:t>Misinterpretation of database information</a:t>
            </a:r>
          </a:p>
          <a:p>
            <a:pPr lvl="1" eaLnBrk="1" hangingPunct="1"/>
            <a:r>
              <a:rPr lang="en-US" altLang="zh-TW" sz="2400" smtClean="0"/>
              <a:t>Malfunction of embedded systems</a:t>
            </a:r>
          </a:p>
          <a:p>
            <a:pPr eaLnBrk="1" hangingPunct="1"/>
            <a:r>
              <a:rPr lang="en-US" altLang="zh-TW" sz="2800" smtClean="0"/>
              <a:t>Effects of computer errors</a:t>
            </a:r>
          </a:p>
          <a:p>
            <a:pPr lvl="1" eaLnBrk="1" hangingPunct="1"/>
            <a:r>
              <a:rPr lang="en-US" altLang="zh-TW" sz="2400" smtClean="0"/>
              <a:t>Inconvenience</a:t>
            </a:r>
          </a:p>
          <a:p>
            <a:pPr lvl="1" eaLnBrk="1" hangingPunct="1"/>
            <a:r>
              <a:rPr lang="en-US" altLang="zh-TW" sz="2400" smtClean="0"/>
              <a:t>Bad business decisions</a:t>
            </a:r>
          </a:p>
          <a:p>
            <a:pPr lvl="1" eaLnBrk="1" hangingPunct="1"/>
            <a:r>
              <a:rPr lang="en-US" altLang="zh-TW" sz="2400" smtClean="0"/>
              <a:t>Fatalities</a:t>
            </a:r>
          </a:p>
          <a:p>
            <a:pPr lvl="1" eaLnBrk="1" hangingPunct="1"/>
            <a:endParaRPr lang="en-US" altLang="zh-TW" sz="2400" smtClean="0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C9EEC895-FED5-4B21-B1EF-D8EB34016621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Issues with DRE Voting Machines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Voting irregularities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Failure to record votes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Overcounting votes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Misrecording votes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Lack of a paper audit trail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Vulnerability to tampering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Source code a trade secret, can’t be examined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Possibility of widespread fraud through malicious programming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3427B97-193A-4F3E-AB15-767B9079558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8.5 Therac-25 </a:t>
            </a:r>
            <a:r>
              <a:rPr lang="en-US" altLang="zh-TW" dirty="0" smtClean="0">
                <a:hlinkClick r:id="rId2" action="ppaction://hlinkfile" tooltip="PP.371-378"/>
              </a:rPr>
              <a:t>(PP.371-378)</a:t>
            </a:r>
            <a:endParaRPr lang="en-US" altLang="zh-TW" dirty="0" smtClean="0"/>
          </a:p>
        </p:txBody>
      </p:sp>
      <p:pic>
        <p:nvPicPr>
          <p:cNvPr id="4" name="Picture 3" descr="Fig-8.0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6797" y="1600200"/>
            <a:ext cx="5827395" cy="421386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D242C44-425A-4A79-8219-592413A5089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Genesis of the Therac-25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AECL and CGR built Therac-6 and Therac-20</a:t>
            </a:r>
          </a:p>
          <a:p>
            <a:pPr eaLnBrk="1" hangingPunct="1"/>
            <a:r>
              <a:rPr lang="en-US" altLang="zh-TW" sz="2800" smtClean="0"/>
              <a:t>Therac-25 built by AECL</a:t>
            </a:r>
          </a:p>
          <a:p>
            <a:pPr lvl="1" eaLnBrk="1" hangingPunct="1"/>
            <a:r>
              <a:rPr lang="en-US" altLang="zh-TW" sz="2400" smtClean="0"/>
              <a:t>PDP-11 an integral part of system</a:t>
            </a:r>
          </a:p>
          <a:p>
            <a:pPr lvl="1" eaLnBrk="1" hangingPunct="1"/>
            <a:r>
              <a:rPr lang="en-US" altLang="zh-TW" sz="2400" smtClean="0"/>
              <a:t>Hardware safety features replaced with software</a:t>
            </a:r>
          </a:p>
          <a:p>
            <a:pPr lvl="1" eaLnBrk="1" hangingPunct="1"/>
            <a:r>
              <a:rPr lang="en-US" altLang="zh-TW" sz="2400" smtClean="0"/>
              <a:t>Reused code from Therac-6 and Therac-20</a:t>
            </a:r>
          </a:p>
          <a:p>
            <a:pPr eaLnBrk="1" hangingPunct="1"/>
            <a:r>
              <a:rPr lang="en-US" altLang="zh-TW" sz="2800" smtClean="0"/>
              <a:t>First Therac-25 shipped in 1983</a:t>
            </a:r>
          </a:p>
          <a:p>
            <a:pPr lvl="1" eaLnBrk="1" hangingPunct="1"/>
            <a:r>
              <a:rPr lang="en-US" altLang="zh-TW" sz="2400" smtClean="0"/>
              <a:t>Patient in one room</a:t>
            </a:r>
          </a:p>
          <a:p>
            <a:pPr lvl="1" eaLnBrk="1" hangingPunct="1"/>
            <a:r>
              <a:rPr lang="en-US" altLang="zh-TW" sz="2400" smtClean="0"/>
              <a:t>Technician in adjoining room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F064180-788F-423C-9982-82FDE888268F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Chronology of Accidents and AECL Responses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668463"/>
            <a:ext cx="7783512" cy="3910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Marietta, Georgia (June 1985)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Hamilton, Ontario (July 1985)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First AECL investigation (July-Sept. 1985)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Yakima, Washington (December 1985)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Tyler, Texas (March 1986)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Second AECL investigation (March 1986)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Tyler, Texas (April 1986)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Yakima, Washington (January 1987)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FDA declares Therac-25 defective (February 1987)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2918723-1E32-41AD-93D7-DB5BAA921380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Software Errors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Race condition: order in which two or more concurrent tasks access a shared variable can affect program’s behavior</a:t>
            </a:r>
          </a:p>
          <a:p>
            <a:pPr eaLnBrk="1" hangingPunct="1"/>
            <a:r>
              <a:rPr lang="en-US" altLang="zh-TW" smtClean="0"/>
              <a:t>Two race conditions in Therac-25 software</a:t>
            </a:r>
          </a:p>
          <a:p>
            <a:pPr lvl="1" eaLnBrk="1" hangingPunct="1"/>
            <a:r>
              <a:rPr lang="en-US" altLang="zh-TW" smtClean="0"/>
              <a:t>Command screen editing</a:t>
            </a:r>
          </a:p>
          <a:p>
            <a:pPr lvl="1" eaLnBrk="1" hangingPunct="1"/>
            <a:r>
              <a:rPr lang="en-US" altLang="zh-TW" smtClean="0"/>
              <a:t>Movement of electron beam gun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pPr eaLnBrk="1" hangingPunct="1"/>
            <a:r>
              <a:rPr lang="en-US" altLang="zh-TW" smtClean="0"/>
              <a:t>Race Condition Revealed by Fast-typing Operators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FEFD077-0566-4E33-9B48-DE19E6A86663}" type="slidenum">
              <a:rPr lang="en-US" altLang="zh-TW"/>
              <a:pPr/>
              <a:t>35</a:t>
            </a:fld>
            <a:endParaRPr lang="en-US" altLang="zh-TW"/>
          </a:p>
        </p:txBody>
      </p:sp>
      <p:pic>
        <p:nvPicPr>
          <p:cNvPr id="38916" name="Picture 6" descr="qui07f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324600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Race Condition Caused by Counter Rolling Over to Zero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7E82BFA-7CF0-4CFB-980F-FA93C96891A3}" type="slidenum">
              <a:rPr lang="en-US" altLang="zh-TW"/>
              <a:pPr/>
              <a:t>36</a:t>
            </a:fld>
            <a:endParaRPr lang="en-US" altLang="zh-TW"/>
          </a:p>
        </p:txBody>
      </p:sp>
      <p:pic>
        <p:nvPicPr>
          <p:cNvPr id="39940" name="Picture 6" descr="qui07f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391400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4B41542-47BF-4A92-80A4-B7C4D40CFCB6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Post Mortem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AECL focused on fixing individual bugs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System not designed to be fail-safe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No devices to report overdoses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Software lessons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Difficult to debug programs with concurrent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Design must be as simple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Documentation crucial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Code reuse does not always lead to higher quality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AECL did not communicate fully with customers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BEEECB7C-441F-424F-86B1-B06075848526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zh-TW" smtClean="0"/>
              <a:t>Moral Responsibility of the</a:t>
            </a:r>
            <a:br>
              <a:rPr lang="en-US" altLang="zh-TW" smtClean="0"/>
            </a:br>
            <a:r>
              <a:rPr lang="en-US" altLang="zh-TW" smtClean="0"/>
              <a:t>Therac-25 Team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Conditions for moral responsibility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Causal condition: actions (or inactions) caused the harm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Mental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Actions (or inactions) intended or willed -OR-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Moral agent is careless, reckless, or negligent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Therac-25 team morally responsible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They constructed the device that caused the harm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They were negligent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Postcript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Computer errors related to radiation machines continue to maim and kill patients</a:t>
            </a:r>
          </a:p>
          <a:p>
            <a:r>
              <a:rPr lang="en-US" altLang="zh-TW" dirty="0" smtClean="0"/>
              <a:t>Investigation by </a:t>
            </a:r>
            <a:r>
              <a:rPr lang="en-US" altLang="zh-TW" i="1" dirty="0" smtClean="0"/>
              <a:t>The New York Times</a:t>
            </a:r>
          </a:p>
          <a:p>
            <a:pPr lvl="1"/>
            <a:r>
              <a:rPr lang="en-US" altLang="zh-TW" dirty="0" smtClean="0"/>
              <a:t>Scott Jerome-Parks, New York (2006)</a:t>
            </a:r>
          </a:p>
          <a:p>
            <a:pPr lvl="1"/>
            <a:r>
              <a:rPr lang="en-US" altLang="zh-TW" dirty="0" smtClean="0"/>
              <a:t>Alexandra </a:t>
            </a:r>
            <a:r>
              <a:rPr lang="en-US" altLang="zh-TW" dirty="0" err="1" smtClean="0"/>
              <a:t>Jn</a:t>
            </a:r>
            <a:r>
              <a:rPr lang="en-US" altLang="zh-TW" dirty="0" smtClean="0"/>
              <a:t>-Charles, New York (2006)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0DC17F7-5415-4EC3-93DB-CB9B12D1D541}" type="slidenum">
              <a:rPr lang="en-US" altLang="zh-TW"/>
              <a:pPr/>
              <a:t>39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4B7344B-4B86-45F3-A1E6-FD5DC863873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8.2 Data-Entry or Data-Retrieval</a:t>
            </a:r>
            <a:br>
              <a:rPr lang="en-US" altLang="zh-TW" smtClean="0"/>
            </a:br>
            <a:r>
              <a:rPr lang="en-US" altLang="zh-TW" smtClean="0"/>
              <a:t>	Errors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8.6 Computer Simulations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CE73E53-12BC-47AF-A84A-2E2E5B8D9126}" type="slidenum">
              <a:rPr lang="en-US" altLang="zh-TW"/>
              <a:pPr/>
              <a:t>40</a:t>
            </a:fld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1A5529B0-7576-4A6C-B38F-839578AF7ECD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Uses of Simulations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Simulations replace physical experiments </a:t>
            </a:r>
          </a:p>
          <a:p>
            <a:pPr lvl="1" eaLnBrk="1" hangingPunct="1"/>
            <a:r>
              <a:rPr lang="en-US" altLang="zh-TW" smtClean="0"/>
              <a:t>Experiment too expensive or time-consuming</a:t>
            </a:r>
          </a:p>
          <a:p>
            <a:pPr lvl="1" eaLnBrk="1" hangingPunct="1"/>
            <a:r>
              <a:rPr lang="en-US" altLang="zh-TW" smtClean="0"/>
              <a:t>Experiment unethical</a:t>
            </a:r>
          </a:p>
          <a:p>
            <a:pPr lvl="1" eaLnBrk="1" hangingPunct="1"/>
            <a:r>
              <a:rPr lang="en-US" altLang="zh-TW" smtClean="0"/>
              <a:t>Experiment impossible</a:t>
            </a:r>
          </a:p>
          <a:p>
            <a:pPr eaLnBrk="1" hangingPunct="1"/>
            <a:r>
              <a:rPr lang="en-US" altLang="zh-TW" smtClean="0"/>
              <a:t>Model past events</a:t>
            </a:r>
          </a:p>
          <a:p>
            <a:pPr eaLnBrk="1" hangingPunct="1"/>
            <a:r>
              <a:rPr lang="en-US" altLang="zh-TW" smtClean="0"/>
              <a:t>Understand world around us</a:t>
            </a:r>
          </a:p>
          <a:p>
            <a:pPr eaLnBrk="1" hangingPunct="1"/>
            <a:r>
              <a:rPr lang="en-US" altLang="zh-TW" smtClean="0"/>
              <a:t>Predict the future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524000"/>
          </a:xfrm>
        </p:spPr>
        <p:txBody>
          <a:bodyPr/>
          <a:lstStyle/>
          <a:p>
            <a:pPr eaLnBrk="1" hangingPunct="1"/>
            <a:r>
              <a:rPr lang="en-US" altLang="zh-TW" smtClean="0"/>
              <a:t>Simulations Predict Path and Speed of Hurricanes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490B51B-0FD9-45BB-A762-FCA69E037216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0" y="5715000"/>
            <a:ext cx="1111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900">
                <a:sym typeface="Symbol" pitchFamily="18" charset="2"/>
              </a:rPr>
              <a:t>Courtesy of NASA</a:t>
            </a:r>
            <a:endParaRPr lang="en-US" altLang="zh-TW" sz="900"/>
          </a:p>
        </p:txBody>
      </p:sp>
      <p:pic>
        <p:nvPicPr>
          <p:cNvPr id="46085" name="Picture 6" descr="qui07f07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4938" y="1600200"/>
            <a:ext cx="525032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3CB9FFDF-4135-4BDC-A409-996FAB65C7D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Validating Simulations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Verification: Does program correctly implement model?</a:t>
            </a:r>
          </a:p>
          <a:p>
            <a:pPr eaLnBrk="1" hangingPunct="1"/>
            <a:r>
              <a:rPr lang="en-US" altLang="zh-TW" sz="2800" smtClean="0"/>
              <a:t>Validation: Does the model accurately represent the real system?</a:t>
            </a:r>
          </a:p>
          <a:p>
            <a:pPr eaLnBrk="1" hangingPunct="1"/>
            <a:r>
              <a:rPr lang="en-US" altLang="zh-TW" sz="2800" smtClean="0"/>
              <a:t>Validation methods</a:t>
            </a:r>
          </a:p>
          <a:p>
            <a:pPr lvl="1" eaLnBrk="1" hangingPunct="1"/>
            <a:r>
              <a:rPr lang="en-US" altLang="zh-TW" sz="2400" smtClean="0"/>
              <a:t>Make prediction, wait to see if it comes true</a:t>
            </a:r>
          </a:p>
          <a:p>
            <a:pPr lvl="1" eaLnBrk="1" hangingPunct="1"/>
            <a:r>
              <a:rPr lang="en-US" altLang="zh-TW" sz="2400" smtClean="0"/>
              <a:t>Predict the present from old data</a:t>
            </a:r>
          </a:p>
          <a:p>
            <a:pPr lvl="1" eaLnBrk="1" hangingPunct="1"/>
            <a:r>
              <a:rPr lang="en-US" altLang="zh-TW" sz="2400" smtClean="0"/>
              <a:t>Test credibility with experts and decision makers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600200"/>
          </a:xfrm>
        </p:spPr>
        <p:txBody>
          <a:bodyPr/>
          <a:lstStyle/>
          <a:p>
            <a:pPr eaLnBrk="1" hangingPunct="1"/>
            <a:r>
              <a:rPr lang="en-US" altLang="zh-TW" smtClean="0"/>
              <a:t>Validation by Comparing Predicted and Actual Outcomes</a:t>
            </a:r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05500D23-1E90-4ED8-8915-3AE3AC86F8C0}" type="slidenum">
              <a:rPr lang="en-US" altLang="zh-TW"/>
              <a:pPr/>
              <a:t>44</a:t>
            </a:fld>
            <a:endParaRPr lang="en-US" altLang="zh-TW"/>
          </a:p>
        </p:txBody>
      </p:sp>
      <p:pic>
        <p:nvPicPr>
          <p:cNvPr id="6" name="Picture 5" descr="Fig-8.08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7526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2954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Validation by “Predicting the Present”</a:t>
            </a:r>
          </a:p>
        </p:txBody>
      </p:sp>
      <p:sp>
        <p:nvSpPr>
          <p:cNvPr id="491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AA17ACCC-4257-4DAD-9540-B96D63C335DE}" type="slidenum">
              <a:rPr lang="en-US" altLang="zh-TW"/>
              <a:pPr/>
              <a:t>45</a:t>
            </a:fld>
            <a:endParaRPr lang="en-US" altLang="zh-TW"/>
          </a:p>
        </p:txBody>
      </p:sp>
      <p:pic>
        <p:nvPicPr>
          <p:cNvPr id="49156" name="Picture 6" descr="qui07f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0104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8.7 Software Engineering</a:t>
            </a:r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6AB15EA7-DAC0-4A5C-B17F-AFA98E81B07B}" type="slidenum">
              <a:rPr lang="en-US" altLang="zh-TW"/>
              <a:pPr/>
              <a:t>46</a:t>
            </a:fld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9709DD3-646B-48F5-8971-DA0F35E4EB2F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Four-step Process to Develop a Software Product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Specification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smtClean="0"/>
              <a:t>defining the functions to be performed by the software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/>
              <a:t>Development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smtClean="0"/>
              <a:t>producing the software that meets the specification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/>
              <a:t>Validation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smtClean="0"/>
              <a:t>testing the software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/>
              <a:t>Evolution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smtClean="0"/>
              <a:t>modifying the software to meet the changing needs of the customer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9709DD3-646B-48F5-8971-DA0F35E4EB2F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Specification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Determine system requirements</a:t>
            </a:r>
          </a:p>
          <a:p>
            <a:pPr eaLnBrk="1" hangingPunct="1"/>
            <a:r>
              <a:rPr lang="en-US" altLang="zh-TW" smtClean="0"/>
              <a:t>Understand constraints</a:t>
            </a:r>
          </a:p>
          <a:p>
            <a:pPr eaLnBrk="1" hangingPunct="1"/>
            <a:r>
              <a:rPr lang="en-US" altLang="zh-TW" smtClean="0"/>
              <a:t>Determine feasibility</a:t>
            </a:r>
          </a:p>
          <a:p>
            <a:pPr eaLnBrk="1" hangingPunct="1"/>
            <a:r>
              <a:rPr lang="en-US" altLang="zh-TW" smtClean="0"/>
              <a:t>End products</a:t>
            </a:r>
          </a:p>
          <a:p>
            <a:pPr lvl="1" eaLnBrk="1" hangingPunct="1"/>
            <a:r>
              <a:rPr lang="en-US" altLang="zh-TW" smtClean="0"/>
              <a:t>High-level statement of requirements</a:t>
            </a:r>
          </a:p>
          <a:p>
            <a:pPr lvl="1" eaLnBrk="1" hangingPunct="1"/>
            <a:r>
              <a:rPr lang="en-US" altLang="zh-TW" smtClean="0"/>
              <a:t>Mock-up of user interface</a:t>
            </a:r>
          </a:p>
          <a:p>
            <a:pPr lvl="1" eaLnBrk="1" hangingPunct="1"/>
            <a:r>
              <a:rPr lang="en-US" altLang="zh-TW" smtClean="0"/>
              <a:t>Low-level requirements statement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D68D85A5-78BA-48FD-90AF-78CAEB231ED3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Development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Create high-level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Discover and resolve mistakes, omissions in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CASE tools to support design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Object-oriented systems have advantages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After detailed design, actual programs written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Result: working software system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D0D685C5-83AD-4EB0-92AB-223BD106873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Two Kinds of Data-related Failure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computerized system may fail because wrong data entered into it</a:t>
            </a:r>
          </a:p>
          <a:p>
            <a:pPr eaLnBrk="1" hangingPunct="1"/>
            <a:r>
              <a:rPr lang="en-US" altLang="zh-TW" smtClean="0"/>
              <a:t>A computerized system may fail because people incorrectly interpret data they retrieve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3ABACE68-218F-4F40-B789-6DC7BFFFDB28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Validation (Testing)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Ensure software satisfies specification</a:t>
            </a:r>
          </a:p>
          <a:p>
            <a:pPr eaLnBrk="1" hangingPunct="1"/>
            <a:r>
              <a:rPr lang="en-US" altLang="zh-TW" sz="2800" smtClean="0"/>
              <a:t>Ensure software meets user’s needs</a:t>
            </a:r>
          </a:p>
          <a:p>
            <a:pPr eaLnBrk="1" hangingPunct="1"/>
            <a:r>
              <a:rPr lang="en-US" altLang="zh-TW" sz="2800" smtClean="0"/>
              <a:t>Challenges to testing software</a:t>
            </a:r>
          </a:p>
          <a:p>
            <a:pPr lvl="1" eaLnBrk="1" hangingPunct="1"/>
            <a:r>
              <a:rPr lang="en-US" altLang="zh-TW" sz="2400" smtClean="0"/>
              <a:t>Noncontinuous responses to changes in input</a:t>
            </a:r>
          </a:p>
          <a:p>
            <a:pPr lvl="1" eaLnBrk="1" hangingPunct="1"/>
            <a:r>
              <a:rPr lang="en-US" altLang="zh-TW" sz="2400" smtClean="0"/>
              <a:t>Exhaustive testing impossible</a:t>
            </a:r>
          </a:p>
          <a:p>
            <a:pPr lvl="1" eaLnBrk="1" hangingPunct="1"/>
            <a:r>
              <a:rPr lang="en-US" altLang="zh-TW" sz="2400" smtClean="0"/>
              <a:t>Testing reveals bugs, but cannot prove none exist</a:t>
            </a:r>
          </a:p>
          <a:p>
            <a:pPr eaLnBrk="1" hangingPunct="1"/>
            <a:r>
              <a:rPr lang="en-US" altLang="zh-TW" sz="2800" smtClean="0"/>
              <a:t>Test modules, then subsystems, then system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50B6ECC6-D536-4AE6-9433-7997D8D8B339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Software Quality Is Improving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Standish Group tracks IT projects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Situation in 1994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1/3 projects cancelled before completion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1/2 projects had time and/or cost overruns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1/6 projects completed on time / on budget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Situation in 2009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1/6 projects cancelled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1/2 projects had time and/or cost overruns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1/3 projects completed on time / on budget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Success of IT Projects Over Time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07ECA98-6531-4915-AF0C-523BB29921FD}" type="slidenum">
              <a:rPr lang="en-US" altLang="zh-TW"/>
              <a:pPr/>
              <a:t>52</a:t>
            </a:fld>
            <a:endParaRPr lang="en-US" altLang="zh-TW"/>
          </a:p>
        </p:txBody>
      </p:sp>
      <p:grpSp>
        <p:nvGrpSpPr>
          <p:cNvPr id="32" name="Group 31"/>
          <p:cNvGrpSpPr/>
          <p:nvPr/>
        </p:nvGrpSpPr>
        <p:grpSpPr>
          <a:xfrm>
            <a:off x="685800" y="1524000"/>
            <a:ext cx="7531100" cy="3636963"/>
            <a:chOff x="685800" y="1524000"/>
            <a:chExt cx="7531100" cy="3636963"/>
          </a:xfrm>
        </p:grpSpPr>
        <p:grpSp>
          <p:nvGrpSpPr>
            <p:cNvPr id="1028" name="Group 4"/>
            <p:cNvGrpSpPr>
              <a:grpSpLocks noChangeAspect="1"/>
            </p:cNvGrpSpPr>
            <p:nvPr/>
          </p:nvGrpSpPr>
          <p:grpSpPr bwMode="auto">
            <a:xfrm>
              <a:off x="685800" y="1524000"/>
              <a:ext cx="3719513" cy="3636963"/>
              <a:chOff x="432" y="960"/>
              <a:chExt cx="2343" cy="2291"/>
            </a:xfrm>
          </p:grpSpPr>
          <p:sp>
            <p:nvSpPr>
              <p:cNvPr id="102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32" y="960"/>
                <a:ext cx="2343" cy="2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1601" y="1290"/>
                <a:ext cx="1047" cy="1375"/>
              </a:xfrm>
              <a:custGeom>
                <a:avLst/>
                <a:gdLst/>
                <a:ahLst/>
                <a:cxnLst>
                  <a:cxn ang="0">
                    <a:pos x="6613" y="11454"/>
                  </a:cxn>
                  <a:cxn ang="0">
                    <a:pos x="3818" y="1023"/>
                  </a:cxn>
                  <a:cxn ang="0">
                    <a:pos x="0" y="0"/>
                  </a:cxn>
                  <a:cxn ang="0">
                    <a:pos x="0" y="7636"/>
                  </a:cxn>
                  <a:cxn ang="0">
                    <a:pos x="6613" y="11454"/>
                  </a:cxn>
                </a:cxnLst>
                <a:rect l="0" t="0" r="r" b="b"/>
                <a:pathLst>
                  <a:path w="8722" h="11454">
                    <a:moveTo>
                      <a:pt x="6613" y="11454"/>
                    </a:moveTo>
                    <a:cubicBezTo>
                      <a:pt x="8722" y="7802"/>
                      <a:pt x="7471" y="3132"/>
                      <a:pt x="3818" y="1023"/>
                    </a:cubicBezTo>
                    <a:cubicBezTo>
                      <a:pt x="2658" y="353"/>
                      <a:pt x="1341" y="0"/>
                      <a:pt x="0" y="0"/>
                    </a:cubicBezTo>
                    <a:lnTo>
                      <a:pt x="0" y="7636"/>
                    </a:lnTo>
                    <a:lnTo>
                      <a:pt x="6613" y="11454"/>
                    </a:lnTo>
                    <a:close/>
                  </a:path>
                </a:pathLst>
              </a:custGeom>
              <a:solidFill>
                <a:srgbClr val="4F81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0" name="Freeform 6"/>
              <p:cNvSpPr>
                <a:spLocks noEditPoints="1"/>
              </p:cNvSpPr>
              <p:nvPr/>
            </p:nvSpPr>
            <p:spPr bwMode="auto">
              <a:xfrm>
                <a:off x="1595" y="1284"/>
                <a:ext cx="929" cy="1387"/>
              </a:xfrm>
              <a:custGeom>
                <a:avLst/>
                <a:gdLst/>
                <a:ahLst/>
                <a:cxnLst>
                  <a:cxn ang="0">
                    <a:pos x="6619" y="11480"/>
                  </a:cxn>
                  <a:cxn ang="0">
                    <a:pos x="6975" y="10786"/>
                  </a:cxn>
                  <a:cxn ang="0">
                    <a:pos x="7251" y="10076"/>
                  </a:cxn>
                  <a:cxn ang="0">
                    <a:pos x="7453" y="9353"/>
                  </a:cxn>
                  <a:cxn ang="0">
                    <a:pos x="7580" y="8621"/>
                  </a:cxn>
                  <a:cxn ang="0">
                    <a:pos x="7636" y="7887"/>
                  </a:cxn>
                  <a:cxn ang="0">
                    <a:pos x="7619" y="7156"/>
                  </a:cxn>
                  <a:cxn ang="0">
                    <a:pos x="7532" y="6431"/>
                  </a:cxn>
                  <a:cxn ang="0">
                    <a:pos x="7378" y="5720"/>
                  </a:cxn>
                  <a:cxn ang="0">
                    <a:pos x="7156" y="5026"/>
                  </a:cxn>
                  <a:cxn ang="0">
                    <a:pos x="6868" y="4356"/>
                  </a:cxn>
                  <a:cxn ang="0">
                    <a:pos x="6516" y="3714"/>
                  </a:cxn>
                  <a:cxn ang="0">
                    <a:pos x="6101" y="3105"/>
                  </a:cxn>
                  <a:cxn ang="0">
                    <a:pos x="5625" y="2536"/>
                  </a:cxn>
                  <a:cxn ang="0">
                    <a:pos x="5089" y="2011"/>
                  </a:cxn>
                  <a:cxn ang="0">
                    <a:pos x="4494" y="1535"/>
                  </a:cxn>
                  <a:cxn ang="0">
                    <a:pos x="3841" y="1113"/>
                  </a:cxn>
                  <a:cxn ang="0">
                    <a:pos x="3402" y="878"/>
                  </a:cxn>
                  <a:cxn ang="0">
                    <a:pos x="2950" y="673"/>
                  </a:cxn>
                  <a:cxn ang="0">
                    <a:pos x="2486" y="499"/>
                  </a:cxn>
                  <a:cxn ang="0">
                    <a:pos x="2012" y="355"/>
                  </a:cxn>
                  <a:cxn ang="0">
                    <a:pos x="1529" y="242"/>
                  </a:cxn>
                  <a:cxn ang="0">
                    <a:pos x="1040" y="161"/>
                  </a:cxn>
                  <a:cxn ang="0">
                    <a:pos x="546" y="113"/>
                  </a:cxn>
                  <a:cxn ang="0">
                    <a:pos x="48" y="96"/>
                  </a:cxn>
                  <a:cxn ang="0">
                    <a:pos x="96" y="7684"/>
                  </a:cxn>
                  <a:cxn ang="0">
                    <a:pos x="6685" y="11461"/>
                  </a:cxn>
                  <a:cxn ang="0">
                    <a:pos x="0" y="7684"/>
                  </a:cxn>
                  <a:cxn ang="0">
                    <a:pos x="15" y="14"/>
                  </a:cxn>
                  <a:cxn ang="0">
                    <a:pos x="302" y="5"/>
                  </a:cxn>
                  <a:cxn ang="0">
                    <a:pos x="804" y="38"/>
                  </a:cxn>
                  <a:cxn ang="0">
                    <a:pos x="1303" y="104"/>
                  </a:cxn>
                  <a:cxn ang="0">
                    <a:pos x="1795" y="201"/>
                  </a:cxn>
                  <a:cxn ang="0">
                    <a:pos x="2279" y="332"/>
                  </a:cxn>
                  <a:cxn ang="0">
                    <a:pos x="2754" y="493"/>
                  </a:cxn>
                  <a:cxn ang="0">
                    <a:pos x="3219" y="685"/>
                  </a:cxn>
                  <a:cxn ang="0">
                    <a:pos x="3670" y="908"/>
                  </a:cxn>
                  <a:cxn ang="0">
                    <a:pos x="4229" y="1237"/>
                  </a:cxn>
                  <a:cxn ang="0">
                    <a:pos x="4860" y="1693"/>
                  </a:cxn>
                  <a:cxn ang="0">
                    <a:pos x="5433" y="2201"/>
                  </a:cxn>
                  <a:cxn ang="0">
                    <a:pos x="5946" y="2756"/>
                  </a:cxn>
                  <a:cxn ang="0">
                    <a:pos x="6397" y="3353"/>
                  </a:cxn>
                  <a:cxn ang="0">
                    <a:pos x="6786" y="3987"/>
                  </a:cxn>
                  <a:cxn ang="0">
                    <a:pos x="7110" y="4652"/>
                  </a:cxn>
                  <a:cxn ang="0">
                    <a:pos x="7368" y="5343"/>
                  </a:cxn>
                  <a:cxn ang="0">
                    <a:pos x="7558" y="6055"/>
                  </a:cxn>
                  <a:cxn ang="0">
                    <a:pos x="7680" y="6783"/>
                  </a:cxn>
                  <a:cxn ang="0">
                    <a:pos x="7732" y="7521"/>
                  </a:cxn>
                  <a:cxn ang="0">
                    <a:pos x="7713" y="8264"/>
                  </a:cxn>
                  <a:cxn ang="0">
                    <a:pos x="7620" y="9006"/>
                  </a:cxn>
                  <a:cxn ang="0">
                    <a:pos x="7453" y="9744"/>
                  </a:cxn>
                  <a:cxn ang="0">
                    <a:pos x="7211" y="10470"/>
                  </a:cxn>
                  <a:cxn ang="0">
                    <a:pos x="6892" y="11180"/>
                  </a:cxn>
                  <a:cxn ang="0">
                    <a:pos x="6674" y="11549"/>
                  </a:cxn>
                  <a:cxn ang="0">
                    <a:pos x="24" y="7726"/>
                  </a:cxn>
                </a:cxnLst>
                <a:rect l="0" t="0" r="r" b="b"/>
                <a:pathLst>
                  <a:path w="7732" h="11552">
                    <a:moveTo>
                      <a:pt x="6685" y="11461"/>
                    </a:moveTo>
                    <a:lnTo>
                      <a:pt x="6619" y="11480"/>
                    </a:lnTo>
                    <a:lnTo>
                      <a:pt x="6807" y="11135"/>
                    </a:lnTo>
                    <a:lnTo>
                      <a:pt x="6975" y="10786"/>
                    </a:lnTo>
                    <a:lnTo>
                      <a:pt x="7123" y="10433"/>
                    </a:lnTo>
                    <a:lnTo>
                      <a:pt x="7251" y="10076"/>
                    </a:lnTo>
                    <a:lnTo>
                      <a:pt x="7362" y="9715"/>
                    </a:lnTo>
                    <a:lnTo>
                      <a:pt x="7453" y="9353"/>
                    </a:lnTo>
                    <a:lnTo>
                      <a:pt x="7526" y="8988"/>
                    </a:lnTo>
                    <a:lnTo>
                      <a:pt x="7580" y="8621"/>
                    </a:lnTo>
                    <a:lnTo>
                      <a:pt x="7617" y="8254"/>
                    </a:lnTo>
                    <a:lnTo>
                      <a:pt x="7636" y="7887"/>
                    </a:lnTo>
                    <a:lnTo>
                      <a:pt x="7636" y="7521"/>
                    </a:lnTo>
                    <a:lnTo>
                      <a:pt x="7619" y="7156"/>
                    </a:lnTo>
                    <a:lnTo>
                      <a:pt x="7585" y="6792"/>
                    </a:lnTo>
                    <a:lnTo>
                      <a:pt x="7532" y="6431"/>
                    </a:lnTo>
                    <a:lnTo>
                      <a:pt x="7464" y="6074"/>
                    </a:lnTo>
                    <a:lnTo>
                      <a:pt x="7378" y="5720"/>
                    </a:lnTo>
                    <a:lnTo>
                      <a:pt x="7275" y="5370"/>
                    </a:lnTo>
                    <a:lnTo>
                      <a:pt x="7156" y="5026"/>
                    </a:lnTo>
                    <a:lnTo>
                      <a:pt x="7020" y="4688"/>
                    </a:lnTo>
                    <a:lnTo>
                      <a:pt x="6868" y="4356"/>
                    </a:lnTo>
                    <a:lnTo>
                      <a:pt x="6700" y="4031"/>
                    </a:lnTo>
                    <a:lnTo>
                      <a:pt x="6516" y="3714"/>
                    </a:lnTo>
                    <a:lnTo>
                      <a:pt x="6317" y="3406"/>
                    </a:lnTo>
                    <a:lnTo>
                      <a:pt x="6101" y="3105"/>
                    </a:lnTo>
                    <a:lnTo>
                      <a:pt x="5871" y="2816"/>
                    </a:lnTo>
                    <a:lnTo>
                      <a:pt x="5625" y="2536"/>
                    </a:lnTo>
                    <a:lnTo>
                      <a:pt x="5365" y="2268"/>
                    </a:lnTo>
                    <a:lnTo>
                      <a:pt x="5089" y="2011"/>
                    </a:lnTo>
                    <a:lnTo>
                      <a:pt x="4799" y="1766"/>
                    </a:lnTo>
                    <a:lnTo>
                      <a:pt x="4494" y="1535"/>
                    </a:lnTo>
                    <a:lnTo>
                      <a:pt x="4175" y="1317"/>
                    </a:lnTo>
                    <a:lnTo>
                      <a:pt x="3841" y="1113"/>
                    </a:lnTo>
                    <a:lnTo>
                      <a:pt x="3624" y="992"/>
                    </a:lnTo>
                    <a:lnTo>
                      <a:pt x="3402" y="878"/>
                    </a:lnTo>
                    <a:lnTo>
                      <a:pt x="3177" y="772"/>
                    </a:lnTo>
                    <a:lnTo>
                      <a:pt x="2950" y="673"/>
                    </a:lnTo>
                    <a:lnTo>
                      <a:pt x="2719" y="582"/>
                    </a:lnTo>
                    <a:lnTo>
                      <a:pt x="2486" y="499"/>
                    </a:lnTo>
                    <a:lnTo>
                      <a:pt x="2250" y="423"/>
                    </a:lnTo>
                    <a:lnTo>
                      <a:pt x="2012" y="355"/>
                    </a:lnTo>
                    <a:lnTo>
                      <a:pt x="1772" y="295"/>
                    </a:lnTo>
                    <a:lnTo>
                      <a:pt x="1529" y="242"/>
                    </a:lnTo>
                    <a:lnTo>
                      <a:pt x="1286" y="198"/>
                    </a:lnTo>
                    <a:lnTo>
                      <a:pt x="1040" y="161"/>
                    </a:lnTo>
                    <a:lnTo>
                      <a:pt x="793" y="133"/>
                    </a:lnTo>
                    <a:lnTo>
                      <a:pt x="546" y="113"/>
                    </a:lnTo>
                    <a:lnTo>
                      <a:pt x="297" y="100"/>
                    </a:lnTo>
                    <a:lnTo>
                      <a:pt x="48" y="96"/>
                    </a:lnTo>
                    <a:lnTo>
                      <a:pt x="96" y="48"/>
                    </a:lnTo>
                    <a:lnTo>
                      <a:pt x="96" y="7684"/>
                    </a:lnTo>
                    <a:lnTo>
                      <a:pt x="72" y="7643"/>
                    </a:lnTo>
                    <a:lnTo>
                      <a:pt x="6685" y="11461"/>
                    </a:lnTo>
                    <a:close/>
                    <a:moveTo>
                      <a:pt x="24" y="7726"/>
                    </a:moveTo>
                    <a:cubicBezTo>
                      <a:pt x="10" y="7717"/>
                      <a:pt x="0" y="7702"/>
                      <a:pt x="0" y="7684"/>
                    </a:cubicBezTo>
                    <a:lnTo>
                      <a:pt x="0" y="48"/>
                    </a:lnTo>
                    <a:cubicBezTo>
                      <a:pt x="0" y="36"/>
                      <a:pt x="6" y="23"/>
                      <a:pt x="15" y="14"/>
                    </a:cubicBezTo>
                    <a:cubicBezTo>
                      <a:pt x="24" y="5"/>
                      <a:pt x="36" y="0"/>
                      <a:pt x="49" y="0"/>
                    </a:cubicBezTo>
                    <a:lnTo>
                      <a:pt x="302" y="5"/>
                    </a:lnTo>
                    <a:lnTo>
                      <a:pt x="554" y="17"/>
                    </a:lnTo>
                    <a:lnTo>
                      <a:pt x="804" y="38"/>
                    </a:lnTo>
                    <a:lnTo>
                      <a:pt x="1055" y="66"/>
                    </a:lnTo>
                    <a:lnTo>
                      <a:pt x="1303" y="104"/>
                    </a:lnTo>
                    <a:lnTo>
                      <a:pt x="1550" y="149"/>
                    </a:lnTo>
                    <a:lnTo>
                      <a:pt x="1795" y="201"/>
                    </a:lnTo>
                    <a:lnTo>
                      <a:pt x="2038" y="263"/>
                    </a:lnTo>
                    <a:lnTo>
                      <a:pt x="2279" y="332"/>
                    </a:lnTo>
                    <a:lnTo>
                      <a:pt x="2518" y="408"/>
                    </a:lnTo>
                    <a:lnTo>
                      <a:pt x="2754" y="493"/>
                    </a:lnTo>
                    <a:lnTo>
                      <a:pt x="2988" y="585"/>
                    </a:lnTo>
                    <a:lnTo>
                      <a:pt x="3219" y="685"/>
                    </a:lnTo>
                    <a:lnTo>
                      <a:pt x="3446" y="793"/>
                    </a:lnTo>
                    <a:lnTo>
                      <a:pt x="3670" y="908"/>
                    </a:lnTo>
                    <a:lnTo>
                      <a:pt x="3891" y="1031"/>
                    </a:lnTo>
                    <a:lnTo>
                      <a:pt x="4229" y="1237"/>
                    </a:lnTo>
                    <a:lnTo>
                      <a:pt x="4552" y="1458"/>
                    </a:lnTo>
                    <a:lnTo>
                      <a:pt x="4860" y="1693"/>
                    </a:lnTo>
                    <a:lnTo>
                      <a:pt x="5155" y="1941"/>
                    </a:lnTo>
                    <a:lnTo>
                      <a:pt x="5433" y="2201"/>
                    </a:lnTo>
                    <a:lnTo>
                      <a:pt x="5698" y="2473"/>
                    </a:lnTo>
                    <a:lnTo>
                      <a:pt x="5946" y="2756"/>
                    </a:lnTo>
                    <a:lnTo>
                      <a:pt x="6179" y="3050"/>
                    </a:lnTo>
                    <a:lnTo>
                      <a:pt x="6397" y="3353"/>
                    </a:lnTo>
                    <a:lnTo>
                      <a:pt x="6599" y="3666"/>
                    </a:lnTo>
                    <a:lnTo>
                      <a:pt x="6786" y="3987"/>
                    </a:lnTo>
                    <a:lnTo>
                      <a:pt x="6956" y="4316"/>
                    </a:lnTo>
                    <a:lnTo>
                      <a:pt x="7110" y="4652"/>
                    </a:lnTo>
                    <a:lnTo>
                      <a:pt x="7247" y="4995"/>
                    </a:lnTo>
                    <a:lnTo>
                      <a:pt x="7368" y="5343"/>
                    </a:lnTo>
                    <a:lnTo>
                      <a:pt x="7471" y="5697"/>
                    </a:lnTo>
                    <a:lnTo>
                      <a:pt x="7558" y="6055"/>
                    </a:lnTo>
                    <a:lnTo>
                      <a:pt x="7627" y="6418"/>
                    </a:lnTo>
                    <a:lnTo>
                      <a:pt x="7680" y="6783"/>
                    </a:lnTo>
                    <a:lnTo>
                      <a:pt x="7715" y="7151"/>
                    </a:lnTo>
                    <a:lnTo>
                      <a:pt x="7732" y="7521"/>
                    </a:lnTo>
                    <a:lnTo>
                      <a:pt x="7731" y="7892"/>
                    </a:lnTo>
                    <a:lnTo>
                      <a:pt x="7713" y="8264"/>
                    </a:lnTo>
                    <a:lnTo>
                      <a:pt x="7675" y="8636"/>
                    </a:lnTo>
                    <a:lnTo>
                      <a:pt x="7620" y="9006"/>
                    </a:lnTo>
                    <a:lnTo>
                      <a:pt x="7546" y="9376"/>
                    </a:lnTo>
                    <a:lnTo>
                      <a:pt x="7453" y="9744"/>
                    </a:lnTo>
                    <a:lnTo>
                      <a:pt x="7342" y="10109"/>
                    </a:lnTo>
                    <a:lnTo>
                      <a:pt x="7211" y="10470"/>
                    </a:lnTo>
                    <a:lnTo>
                      <a:pt x="7061" y="10827"/>
                    </a:lnTo>
                    <a:lnTo>
                      <a:pt x="6892" y="11180"/>
                    </a:lnTo>
                    <a:lnTo>
                      <a:pt x="6704" y="11525"/>
                    </a:lnTo>
                    <a:cubicBezTo>
                      <a:pt x="6697" y="11537"/>
                      <a:pt x="6687" y="11545"/>
                      <a:pt x="6674" y="11549"/>
                    </a:cubicBezTo>
                    <a:cubicBezTo>
                      <a:pt x="6662" y="11552"/>
                      <a:pt x="6649" y="11551"/>
                      <a:pt x="6637" y="11544"/>
                    </a:cubicBezTo>
                    <a:lnTo>
                      <a:pt x="24" y="7726"/>
                    </a:lnTo>
                    <a:close/>
                  </a:path>
                </a:pathLst>
              </a:custGeom>
              <a:solidFill>
                <a:srgbClr val="E46C0A"/>
              </a:solidFill>
              <a:ln w="1" cap="flat">
                <a:solidFill>
                  <a:srgbClr val="E46C0A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557" y="1700"/>
                <a:ext cx="1838" cy="1551"/>
              </a:xfrm>
              <a:custGeom>
                <a:avLst/>
                <a:gdLst/>
                <a:ahLst/>
                <a:cxnLst>
                  <a:cxn ang="0">
                    <a:pos x="2334" y="0"/>
                  </a:cxn>
                  <a:cxn ang="0">
                    <a:pos x="4469" y="10586"/>
                  </a:cxn>
                  <a:cxn ang="0">
                    <a:pos x="15055" y="8451"/>
                  </a:cxn>
                  <a:cxn ang="0">
                    <a:pos x="15307" y="8043"/>
                  </a:cxn>
                  <a:cxn ang="0">
                    <a:pos x="8694" y="4225"/>
                  </a:cxn>
                  <a:cxn ang="0">
                    <a:pos x="2334" y="0"/>
                  </a:cxn>
                </a:cxnLst>
                <a:rect l="0" t="0" r="r" b="b"/>
                <a:pathLst>
                  <a:path w="15307" h="12919">
                    <a:moveTo>
                      <a:pt x="2334" y="0"/>
                    </a:moveTo>
                    <a:cubicBezTo>
                      <a:pt x="0" y="3512"/>
                      <a:pt x="956" y="8252"/>
                      <a:pt x="4469" y="10586"/>
                    </a:cubicBezTo>
                    <a:cubicBezTo>
                      <a:pt x="7981" y="12919"/>
                      <a:pt x="12721" y="11964"/>
                      <a:pt x="15055" y="8451"/>
                    </a:cubicBezTo>
                    <a:cubicBezTo>
                      <a:pt x="15143" y="8318"/>
                      <a:pt x="15227" y="8182"/>
                      <a:pt x="15307" y="8043"/>
                    </a:cubicBezTo>
                    <a:lnTo>
                      <a:pt x="8694" y="4225"/>
                    </a:lnTo>
                    <a:lnTo>
                      <a:pt x="2334" y="0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2" name="Freeform 8"/>
              <p:cNvSpPr>
                <a:spLocks noEditPoints="1"/>
              </p:cNvSpPr>
              <p:nvPr/>
            </p:nvSpPr>
            <p:spPr bwMode="auto">
              <a:xfrm>
                <a:off x="678" y="1694"/>
                <a:ext cx="1723" cy="1436"/>
              </a:xfrm>
              <a:custGeom>
                <a:avLst/>
                <a:gdLst/>
                <a:ahLst/>
                <a:cxnLst>
                  <a:cxn ang="0">
                    <a:pos x="1156" y="408"/>
                  </a:cxn>
                  <a:cxn ang="0">
                    <a:pos x="646" y="1437"/>
                  </a:cxn>
                  <a:cxn ang="0">
                    <a:pos x="304" y="2505"/>
                  </a:cxn>
                  <a:cxn ang="0">
                    <a:pos x="126" y="3597"/>
                  </a:cxn>
                  <a:cxn ang="0">
                    <a:pos x="108" y="4693"/>
                  </a:cxn>
                  <a:cxn ang="0">
                    <a:pos x="247" y="5777"/>
                  </a:cxn>
                  <a:cxn ang="0">
                    <a:pos x="539" y="6829"/>
                  </a:cxn>
                  <a:cxn ang="0">
                    <a:pos x="980" y="7833"/>
                  </a:cxn>
                  <a:cxn ang="0">
                    <a:pos x="1568" y="8770"/>
                  </a:cxn>
                  <a:cxn ang="0">
                    <a:pos x="2298" y="9622"/>
                  </a:cxn>
                  <a:cxn ang="0">
                    <a:pos x="3167" y="10373"/>
                  </a:cxn>
                  <a:cxn ang="0">
                    <a:pos x="4154" y="10993"/>
                  </a:cxn>
                  <a:cxn ang="0">
                    <a:pos x="5198" y="11447"/>
                  </a:cxn>
                  <a:cxn ang="0">
                    <a:pos x="6277" y="11734"/>
                  </a:cxn>
                  <a:cxn ang="0">
                    <a:pos x="7372" y="11858"/>
                  </a:cxn>
                  <a:cxn ang="0">
                    <a:pos x="8466" y="11824"/>
                  </a:cxn>
                  <a:cxn ang="0">
                    <a:pos x="9541" y="11633"/>
                  </a:cxn>
                  <a:cxn ang="0">
                    <a:pos x="10579" y="11291"/>
                  </a:cxn>
                  <a:cxn ang="0">
                    <a:pos x="11562" y="10800"/>
                  </a:cxn>
                  <a:cxn ang="0">
                    <a:pos x="12473" y="10165"/>
                  </a:cxn>
                  <a:cxn ang="0">
                    <a:pos x="13293" y="9388"/>
                  </a:cxn>
                  <a:cxn ang="0">
                    <a:pos x="14006" y="8474"/>
                  </a:cxn>
                  <a:cxn ang="0">
                    <a:pos x="14273" y="8135"/>
                  </a:cxn>
                  <a:cxn ang="0">
                    <a:pos x="7708" y="4234"/>
                  </a:cxn>
                  <a:cxn ang="0">
                    <a:pos x="14339" y="8118"/>
                  </a:cxn>
                  <a:cxn ang="0">
                    <a:pos x="13857" y="8853"/>
                  </a:cxn>
                  <a:cxn ang="0">
                    <a:pos x="13097" y="9732"/>
                  </a:cxn>
                  <a:cxn ang="0">
                    <a:pos x="12233" y="10471"/>
                  </a:cxn>
                  <a:cxn ang="0">
                    <a:pos x="11284" y="11066"/>
                  </a:cxn>
                  <a:cxn ang="0">
                    <a:pos x="10268" y="11513"/>
                  </a:cxn>
                  <a:cxn ang="0">
                    <a:pos x="9202" y="11808"/>
                  </a:cxn>
                  <a:cxn ang="0">
                    <a:pos x="8105" y="11948"/>
                  </a:cxn>
                  <a:cxn ang="0">
                    <a:pos x="6995" y="11930"/>
                  </a:cxn>
                  <a:cxn ang="0">
                    <a:pos x="5890" y="11749"/>
                  </a:cxn>
                  <a:cxn ang="0">
                    <a:pos x="4807" y="11402"/>
                  </a:cxn>
                  <a:cxn ang="0">
                    <a:pos x="3766" y="10886"/>
                  </a:cxn>
                  <a:cxn ang="0">
                    <a:pos x="2799" y="10207"/>
                  </a:cxn>
                  <a:cxn ang="0">
                    <a:pos x="1966" y="9411"/>
                  </a:cxn>
                  <a:cxn ang="0">
                    <a:pos x="1275" y="8516"/>
                  </a:cxn>
                  <a:cxn ang="0">
                    <a:pos x="729" y="7543"/>
                  </a:cxn>
                  <a:cxn ang="0">
                    <a:pos x="332" y="6508"/>
                  </a:cxn>
                  <a:cxn ang="0">
                    <a:pos x="88" y="5430"/>
                  </a:cxn>
                  <a:cxn ang="0">
                    <a:pos x="0" y="4327"/>
                  </a:cxn>
                  <a:cxn ang="0">
                    <a:pos x="73" y="3216"/>
                  </a:cxn>
                  <a:cxn ang="0">
                    <a:pos x="308" y="2116"/>
                  </a:cxn>
                  <a:cxn ang="0">
                    <a:pos x="711" y="1046"/>
                  </a:cxn>
                  <a:cxn ang="0">
                    <a:pos x="1284" y="24"/>
                  </a:cxn>
                  <a:cxn ang="0">
                    <a:pos x="7708" y="4234"/>
                  </a:cxn>
                </a:cxnLst>
                <a:rect l="0" t="0" r="r" b="b"/>
                <a:pathLst>
                  <a:path w="14347" h="11960">
                    <a:moveTo>
                      <a:pt x="1298" y="90"/>
                    </a:moveTo>
                    <a:lnTo>
                      <a:pt x="1365" y="75"/>
                    </a:lnTo>
                    <a:lnTo>
                      <a:pt x="1156" y="408"/>
                    </a:lnTo>
                    <a:lnTo>
                      <a:pt x="967" y="745"/>
                    </a:lnTo>
                    <a:lnTo>
                      <a:pt x="797" y="1089"/>
                    </a:lnTo>
                    <a:lnTo>
                      <a:pt x="646" y="1437"/>
                    </a:lnTo>
                    <a:lnTo>
                      <a:pt x="514" y="1789"/>
                    </a:lnTo>
                    <a:lnTo>
                      <a:pt x="400" y="2146"/>
                    </a:lnTo>
                    <a:lnTo>
                      <a:pt x="304" y="2505"/>
                    </a:lnTo>
                    <a:lnTo>
                      <a:pt x="226" y="2868"/>
                    </a:lnTo>
                    <a:lnTo>
                      <a:pt x="167" y="3232"/>
                    </a:lnTo>
                    <a:lnTo>
                      <a:pt x="126" y="3597"/>
                    </a:lnTo>
                    <a:lnTo>
                      <a:pt x="102" y="3963"/>
                    </a:lnTo>
                    <a:lnTo>
                      <a:pt x="96" y="4328"/>
                    </a:lnTo>
                    <a:lnTo>
                      <a:pt x="108" y="4693"/>
                    </a:lnTo>
                    <a:lnTo>
                      <a:pt x="137" y="5057"/>
                    </a:lnTo>
                    <a:lnTo>
                      <a:pt x="183" y="5418"/>
                    </a:lnTo>
                    <a:lnTo>
                      <a:pt x="247" y="5777"/>
                    </a:lnTo>
                    <a:lnTo>
                      <a:pt x="327" y="6132"/>
                    </a:lnTo>
                    <a:lnTo>
                      <a:pt x="425" y="6483"/>
                    </a:lnTo>
                    <a:lnTo>
                      <a:pt x="539" y="6829"/>
                    </a:lnTo>
                    <a:lnTo>
                      <a:pt x="670" y="7170"/>
                    </a:lnTo>
                    <a:lnTo>
                      <a:pt x="817" y="7505"/>
                    </a:lnTo>
                    <a:lnTo>
                      <a:pt x="980" y="7833"/>
                    </a:lnTo>
                    <a:lnTo>
                      <a:pt x="1160" y="8153"/>
                    </a:lnTo>
                    <a:lnTo>
                      <a:pt x="1356" y="8465"/>
                    </a:lnTo>
                    <a:lnTo>
                      <a:pt x="1568" y="8770"/>
                    </a:lnTo>
                    <a:lnTo>
                      <a:pt x="1795" y="9064"/>
                    </a:lnTo>
                    <a:lnTo>
                      <a:pt x="2039" y="9348"/>
                    </a:lnTo>
                    <a:lnTo>
                      <a:pt x="2298" y="9622"/>
                    </a:lnTo>
                    <a:lnTo>
                      <a:pt x="2572" y="9884"/>
                    </a:lnTo>
                    <a:lnTo>
                      <a:pt x="2862" y="10135"/>
                    </a:lnTo>
                    <a:lnTo>
                      <a:pt x="3167" y="10373"/>
                    </a:lnTo>
                    <a:lnTo>
                      <a:pt x="3487" y="10597"/>
                    </a:lnTo>
                    <a:lnTo>
                      <a:pt x="3817" y="10804"/>
                    </a:lnTo>
                    <a:lnTo>
                      <a:pt x="4154" y="10993"/>
                    </a:lnTo>
                    <a:lnTo>
                      <a:pt x="4498" y="11163"/>
                    </a:lnTo>
                    <a:lnTo>
                      <a:pt x="4846" y="11314"/>
                    </a:lnTo>
                    <a:lnTo>
                      <a:pt x="5198" y="11447"/>
                    </a:lnTo>
                    <a:lnTo>
                      <a:pt x="5555" y="11561"/>
                    </a:lnTo>
                    <a:lnTo>
                      <a:pt x="5914" y="11657"/>
                    </a:lnTo>
                    <a:lnTo>
                      <a:pt x="6277" y="11734"/>
                    </a:lnTo>
                    <a:lnTo>
                      <a:pt x="6641" y="11793"/>
                    </a:lnTo>
                    <a:lnTo>
                      <a:pt x="7006" y="11835"/>
                    </a:lnTo>
                    <a:lnTo>
                      <a:pt x="7372" y="11858"/>
                    </a:lnTo>
                    <a:lnTo>
                      <a:pt x="7737" y="11864"/>
                    </a:lnTo>
                    <a:lnTo>
                      <a:pt x="8102" y="11852"/>
                    </a:lnTo>
                    <a:lnTo>
                      <a:pt x="8466" y="11824"/>
                    </a:lnTo>
                    <a:lnTo>
                      <a:pt x="8827" y="11777"/>
                    </a:lnTo>
                    <a:lnTo>
                      <a:pt x="9186" y="11714"/>
                    </a:lnTo>
                    <a:lnTo>
                      <a:pt x="9541" y="11633"/>
                    </a:lnTo>
                    <a:lnTo>
                      <a:pt x="9892" y="11536"/>
                    </a:lnTo>
                    <a:lnTo>
                      <a:pt x="10238" y="11422"/>
                    </a:lnTo>
                    <a:lnTo>
                      <a:pt x="10579" y="11291"/>
                    </a:lnTo>
                    <a:lnTo>
                      <a:pt x="10914" y="11144"/>
                    </a:lnTo>
                    <a:lnTo>
                      <a:pt x="11242" y="10980"/>
                    </a:lnTo>
                    <a:lnTo>
                      <a:pt x="11562" y="10800"/>
                    </a:lnTo>
                    <a:lnTo>
                      <a:pt x="11874" y="10604"/>
                    </a:lnTo>
                    <a:lnTo>
                      <a:pt x="12179" y="10393"/>
                    </a:lnTo>
                    <a:lnTo>
                      <a:pt x="12473" y="10165"/>
                    </a:lnTo>
                    <a:lnTo>
                      <a:pt x="12757" y="9922"/>
                    </a:lnTo>
                    <a:lnTo>
                      <a:pt x="13031" y="9663"/>
                    </a:lnTo>
                    <a:lnTo>
                      <a:pt x="13293" y="9388"/>
                    </a:lnTo>
                    <a:lnTo>
                      <a:pt x="13544" y="9099"/>
                    </a:lnTo>
                    <a:lnTo>
                      <a:pt x="13782" y="8794"/>
                    </a:lnTo>
                    <a:lnTo>
                      <a:pt x="14006" y="8474"/>
                    </a:lnTo>
                    <a:lnTo>
                      <a:pt x="14134" y="8274"/>
                    </a:lnTo>
                    <a:lnTo>
                      <a:pt x="14256" y="8069"/>
                    </a:lnTo>
                    <a:lnTo>
                      <a:pt x="14273" y="8135"/>
                    </a:lnTo>
                    <a:lnTo>
                      <a:pt x="7660" y="4317"/>
                    </a:lnTo>
                    <a:lnTo>
                      <a:pt x="1298" y="90"/>
                    </a:lnTo>
                    <a:close/>
                    <a:moveTo>
                      <a:pt x="7708" y="4234"/>
                    </a:moveTo>
                    <a:lnTo>
                      <a:pt x="14321" y="8052"/>
                    </a:lnTo>
                    <a:cubicBezTo>
                      <a:pt x="14333" y="8058"/>
                      <a:pt x="14341" y="8069"/>
                      <a:pt x="14344" y="8081"/>
                    </a:cubicBezTo>
                    <a:cubicBezTo>
                      <a:pt x="14347" y="8094"/>
                      <a:pt x="14345" y="8107"/>
                      <a:pt x="14339" y="8118"/>
                    </a:cubicBezTo>
                    <a:lnTo>
                      <a:pt x="14215" y="8325"/>
                    </a:lnTo>
                    <a:lnTo>
                      <a:pt x="14084" y="8529"/>
                    </a:lnTo>
                    <a:lnTo>
                      <a:pt x="13857" y="8853"/>
                    </a:lnTo>
                    <a:lnTo>
                      <a:pt x="13616" y="9161"/>
                    </a:lnTo>
                    <a:lnTo>
                      <a:pt x="13363" y="9455"/>
                    </a:lnTo>
                    <a:lnTo>
                      <a:pt x="13097" y="9732"/>
                    </a:lnTo>
                    <a:lnTo>
                      <a:pt x="12820" y="9994"/>
                    </a:lnTo>
                    <a:lnTo>
                      <a:pt x="12532" y="10241"/>
                    </a:lnTo>
                    <a:lnTo>
                      <a:pt x="12233" y="10471"/>
                    </a:lnTo>
                    <a:lnTo>
                      <a:pt x="11925" y="10686"/>
                    </a:lnTo>
                    <a:lnTo>
                      <a:pt x="11609" y="10884"/>
                    </a:lnTo>
                    <a:lnTo>
                      <a:pt x="11284" y="11066"/>
                    </a:lnTo>
                    <a:lnTo>
                      <a:pt x="10952" y="11231"/>
                    </a:lnTo>
                    <a:lnTo>
                      <a:pt x="10613" y="11380"/>
                    </a:lnTo>
                    <a:lnTo>
                      <a:pt x="10268" y="11513"/>
                    </a:lnTo>
                    <a:lnTo>
                      <a:pt x="9917" y="11628"/>
                    </a:lnTo>
                    <a:lnTo>
                      <a:pt x="9562" y="11727"/>
                    </a:lnTo>
                    <a:lnTo>
                      <a:pt x="9202" y="11808"/>
                    </a:lnTo>
                    <a:lnTo>
                      <a:pt x="8839" y="11873"/>
                    </a:lnTo>
                    <a:lnTo>
                      <a:pt x="8473" y="11919"/>
                    </a:lnTo>
                    <a:lnTo>
                      <a:pt x="8105" y="11948"/>
                    </a:lnTo>
                    <a:lnTo>
                      <a:pt x="7736" y="11960"/>
                    </a:lnTo>
                    <a:lnTo>
                      <a:pt x="7365" y="11954"/>
                    </a:lnTo>
                    <a:lnTo>
                      <a:pt x="6995" y="11930"/>
                    </a:lnTo>
                    <a:lnTo>
                      <a:pt x="6625" y="11888"/>
                    </a:lnTo>
                    <a:lnTo>
                      <a:pt x="6256" y="11828"/>
                    </a:lnTo>
                    <a:lnTo>
                      <a:pt x="5890" y="11749"/>
                    </a:lnTo>
                    <a:lnTo>
                      <a:pt x="5525" y="11652"/>
                    </a:lnTo>
                    <a:lnTo>
                      <a:pt x="5165" y="11536"/>
                    </a:lnTo>
                    <a:lnTo>
                      <a:pt x="4807" y="11402"/>
                    </a:lnTo>
                    <a:lnTo>
                      <a:pt x="4455" y="11249"/>
                    </a:lnTo>
                    <a:lnTo>
                      <a:pt x="4108" y="11077"/>
                    </a:lnTo>
                    <a:lnTo>
                      <a:pt x="3766" y="10886"/>
                    </a:lnTo>
                    <a:lnTo>
                      <a:pt x="3431" y="10675"/>
                    </a:lnTo>
                    <a:lnTo>
                      <a:pt x="3107" y="10448"/>
                    </a:lnTo>
                    <a:lnTo>
                      <a:pt x="2799" y="10207"/>
                    </a:lnTo>
                    <a:lnTo>
                      <a:pt x="2506" y="9954"/>
                    </a:lnTo>
                    <a:lnTo>
                      <a:pt x="2228" y="9688"/>
                    </a:lnTo>
                    <a:lnTo>
                      <a:pt x="1966" y="9411"/>
                    </a:lnTo>
                    <a:lnTo>
                      <a:pt x="1719" y="9123"/>
                    </a:lnTo>
                    <a:lnTo>
                      <a:pt x="1489" y="8824"/>
                    </a:lnTo>
                    <a:lnTo>
                      <a:pt x="1275" y="8516"/>
                    </a:lnTo>
                    <a:lnTo>
                      <a:pt x="1077" y="8200"/>
                    </a:lnTo>
                    <a:lnTo>
                      <a:pt x="895" y="7875"/>
                    </a:lnTo>
                    <a:lnTo>
                      <a:pt x="729" y="7543"/>
                    </a:lnTo>
                    <a:lnTo>
                      <a:pt x="580" y="7204"/>
                    </a:lnTo>
                    <a:lnTo>
                      <a:pt x="447" y="6859"/>
                    </a:lnTo>
                    <a:lnTo>
                      <a:pt x="332" y="6508"/>
                    </a:lnTo>
                    <a:lnTo>
                      <a:pt x="234" y="6153"/>
                    </a:lnTo>
                    <a:lnTo>
                      <a:pt x="152" y="5793"/>
                    </a:lnTo>
                    <a:lnTo>
                      <a:pt x="88" y="5430"/>
                    </a:lnTo>
                    <a:lnTo>
                      <a:pt x="41" y="5064"/>
                    </a:lnTo>
                    <a:lnTo>
                      <a:pt x="12" y="4696"/>
                    </a:lnTo>
                    <a:lnTo>
                      <a:pt x="0" y="4327"/>
                    </a:lnTo>
                    <a:lnTo>
                      <a:pt x="7" y="3956"/>
                    </a:lnTo>
                    <a:lnTo>
                      <a:pt x="30" y="3586"/>
                    </a:lnTo>
                    <a:lnTo>
                      <a:pt x="73" y="3216"/>
                    </a:lnTo>
                    <a:lnTo>
                      <a:pt x="133" y="2847"/>
                    </a:lnTo>
                    <a:lnTo>
                      <a:pt x="211" y="2481"/>
                    </a:lnTo>
                    <a:lnTo>
                      <a:pt x="308" y="2116"/>
                    </a:lnTo>
                    <a:lnTo>
                      <a:pt x="424" y="1756"/>
                    </a:lnTo>
                    <a:lnTo>
                      <a:pt x="558" y="1398"/>
                    </a:lnTo>
                    <a:lnTo>
                      <a:pt x="711" y="1046"/>
                    </a:lnTo>
                    <a:lnTo>
                      <a:pt x="884" y="699"/>
                    </a:lnTo>
                    <a:lnTo>
                      <a:pt x="1075" y="357"/>
                    </a:lnTo>
                    <a:lnTo>
                      <a:pt x="1284" y="24"/>
                    </a:lnTo>
                    <a:cubicBezTo>
                      <a:pt x="1291" y="13"/>
                      <a:pt x="1302" y="6"/>
                      <a:pt x="1314" y="3"/>
                    </a:cubicBezTo>
                    <a:cubicBezTo>
                      <a:pt x="1327" y="0"/>
                      <a:pt x="1340" y="3"/>
                      <a:pt x="1351" y="10"/>
                    </a:cubicBezTo>
                    <a:lnTo>
                      <a:pt x="7708" y="4234"/>
                    </a:lnTo>
                    <a:close/>
                  </a:path>
                </a:pathLst>
              </a:custGeom>
              <a:solidFill>
                <a:srgbClr val="E46C0A"/>
              </a:solidFill>
              <a:ln w="1" cap="flat">
                <a:solidFill>
                  <a:srgbClr val="E46C0A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837" y="1290"/>
                <a:ext cx="764" cy="917"/>
              </a:xfrm>
              <a:custGeom>
                <a:avLst/>
                <a:gdLst/>
                <a:ahLst/>
                <a:cxnLst>
                  <a:cxn ang="0">
                    <a:pos x="6360" y="0"/>
                  </a:cxn>
                  <a:cxn ang="0">
                    <a:pos x="0" y="3411"/>
                  </a:cxn>
                  <a:cxn ang="0">
                    <a:pos x="6360" y="7636"/>
                  </a:cxn>
                  <a:cxn ang="0">
                    <a:pos x="6360" y="0"/>
                  </a:cxn>
                </a:cxnLst>
                <a:rect l="0" t="0" r="r" b="b"/>
                <a:pathLst>
                  <a:path w="6360" h="7636">
                    <a:moveTo>
                      <a:pt x="6360" y="0"/>
                    </a:moveTo>
                    <a:cubicBezTo>
                      <a:pt x="3803" y="0"/>
                      <a:pt x="1416" y="1281"/>
                      <a:pt x="0" y="3411"/>
                    </a:cubicBezTo>
                    <a:lnTo>
                      <a:pt x="6360" y="7636"/>
                    </a:lnTo>
                    <a:lnTo>
                      <a:pt x="6360" y="0"/>
                    </a:lnTo>
                    <a:close/>
                  </a:path>
                </a:pathLst>
              </a:custGeom>
              <a:solidFill>
                <a:srgbClr val="FFFF9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4" name="Freeform 10"/>
              <p:cNvSpPr>
                <a:spLocks noEditPoints="1"/>
              </p:cNvSpPr>
              <p:nvPr/>
            </p:nvSpPr>
            <p:spPr bwMode="auto">
              <a:xfrm>
                <a:off x="831" y="1284"/>
                <a:ext cx="776" cy="929"/>
              </a:xfrm>
              <a:custGeom>
                <a:avLst/>
                <a:gdLst/>
                <a:ahLst/>
                <a:cxnLst>
                  <a:cxn ang="0">
                    <a:pos x="6410" y="96"/>
                  </a:cxn>
                  <a:cxn ang="0">
                    <a:pos x="5934" y="111"/>
                  </a:cxn>
                  <a:cxn ang="0">
                    <a:pos x="5465" y="155"/>
                  </a:cxn>
                  <a:cxn ang="0">
                    <a:pos x="5003" y="228"/>
                  </a:cxn>
                  <a:cxn ang="0">
                    <a:pos x="4547" y="329"/>
                  </a:cxn>
                  <a:cxn ang="0">
                    <a:pos x="4100" y="456"/>
                  </a:cxn>
                  <a:cxn ang="0">
                    <a:pos x="3663" y="611"/>
                  </a:cxn>
                  <a:cxn ang="0">
                    <a:pos x="3237" y="791"/>
                  </a:cxn>
                  <a:cxn ang="0">
                    <a:pos x="2824" y="998"/>
                  </a:cxn>
                  <a:cxn ang="0">
                    <a:pos x="2423" y="1229"/>
                  </a:cxn>
                  <a:cxn ang="0">
                    <a:pos x="2037" y="1484"/>
                  </a:cxn>
                  <a:cxn ang="0">
                    <a:pos x="1666" y="1762"/>
                  </a:cxn>
                  <a:cxn ang="0">
                    <a:pos x="1313" y="2063"/>
                  </a:cxn>
                  <a:cxn ang="0">
                    <a:pos x="977" y="2387"/>
                  </a:cxn>
                  <a:cxn ang="0">
                    <a:pos x="660" y="2733"/>
                  </a:cxn>
                  <a:cxn ang="0">
                    <a:pos x="364" y="3099"/>
                  </a:cxn>
                  <a:cxn ang="0">
                    <a:pos x="89" y="3486"/>
                  </a:cxn>
                  <a:cxn ang="0">
                    <a:pos x="6436" y="7644"/>
                  </a:cxn>
                  <a:cxn ang="0">
                    <a:pos x="6361" y="48"/>
                  </a:cxn>
                  <a:cxn ang="0">
                    <a:pos x="6432" y="7727"/>
                  </a:cxn>
                  <a:cxn ang="0">
                    <a:pos x="23" y="3499"/>
                  </a:cxn>
                  <a:cxn ang="0">
                    <a:pos x="10" y="3432"/>
                  </a:cxn>
                  <a:cxn ang="0">
                    <a:pos x="288" y="3040"/>
                  </a:cxn>
                  <a:cxn ang="0">
                    <a:pos x="588" y="2669"/>
                  </a:cxn>
                  <a:cxn ang="0">
                    <a:pos x="909" y="2319"/>
                  </a:cxn>
                  <a:cxn ang="0">
                    <a:pos x="1249" y="1991"/>
                  </a:cxn>
                  <a:cxn ang="0">
                    <a:pos x="1608" y="1686"/>
                  </a:cxn>
                  <a:cxn ang="0">
                    <a:pos x="1982" y="1404"/>
                  </a:cxn>
                  <a:cxn ang="0">
                    <a:pos x="2374" y="1146"/>
                  </a:cxn>
                  <a:cxn ang="0">
                    <a:pos x="2779" y="912"/>
                  </a:cxn>
                  <a:cxn ang="0">
                    <a:pos x="3199" y="704"/>
                  </a:cxn>
                  <a:cxn ang="0">
                    <a:pos x="3630" y="521"/>
                  </a:cxn>
                  <a:cxn ang="0">
                    <a:pos x="4073" y="365"/>
                  </a:cxn>
                  <a:cxn ang="0">
                    <a:pos x="4525" y="235"/>
                  </a:cxn>
                  <a:cxn ang="0">
                    <a:pos x="4986" y="133"/>
                  </a:cxn>
                  <a:cxn ang="0">
                    <a:pos x="5455" y="60"/>
                  </a:cxn>
                  <a:cxn ang="0">
                    <a:pos x="5930" y="16"/>
                  </a:cxn>
                  <a:cxn ang="0">
                    <a:pos x="6409" y="0"/>
                  </a:cxn>
                  <a:cxn ang="0">
                    <a:pos x="6457" y="48"/>
                  </a:cxn>
                </a:cxnLst>
                <a:rect l="0" t="0" r="r" b="b"/>
                <a:pathLst>
                  <a:path w="6457" h="7735">
                    <a:moveTo>
                      <a:pt x="6361" y="48"/>
                    </a:moveTo>
                    <a:lnTo>
                      <a:pt x="6410" y="96"/>
                    </a:lnTo>
                    <a:lnTo>
                      <a:pt x="6171" y="100"/>
                    </a:lnTo>
                    <a:lnTo>
                      <a:pt x="5934" y="111"/>
                    </a:lnTo>
                    <a:lnTo>
                      <a:pt x="5699" y="130"/>
                    </a:lnTo>
                    <a:lnTo>
                      <a:pt x="5465" y="155"/>
                    </a:lnTo>
                    <a:lnTo>
                      <a:pt x="5233" y="188"/>
                    </a:lnTo>
                    <a:lnTo>
                      <a:pt x="5003" y="228"/>
                    </a:lnTo>
                    <a:lnTo>
                      <a:pt x="4774" y="275"/>
                    </a:lnTo>
                    <a:lnTo>
                      <a:pt x="4547" y="329"/>
                    </a:lnTo>
                    <a:lnTo>
                      <a:pt x="4322" y="389"/>
                    </a:lnTo>
                    <a:lnTo>
                      <a:pt x="4100" y="456"/>
                    </a:lnTo>
                    <a:lnTo>
                      <a:pt x="3881" y="530"/>
                    </a:lnTo>
                    <a:lnTo>
                      <a:pt x="3663" y="611"/>
                    </a:lnTo>
                    <a:lnTo>
                      <a:pt x="3449" y="698"/>
                    </a:lnTo>
                    <a:lnTo>
                      <a:pt x="3237" y="791"/>
                    </a:lnTo>
                    <a:lnTo>
                      <a:pt x="3029" y="891"/>
                    </a:lnTo>
                    <a:lnTo>
                      <a:pt x="2824" y="998"/>
                    </a:lnTo>
                    <a:lnTo>
                      <a:pt x="2621" y="1110"/>
                    </a:lnTo>
                    <a:lnTo>
                      <a:pt x="2423" y="1229"/>
                    </a:lnTo>
                    <a:lnTo>
                      <a:pt x="2228" y="1353"/>
                    </a:lnTo>
                    <a:lnTo>
                      <a:pt x="2037" y="1484"/>
                    </a:lnTo>
                    <a:lnTo>
                      <a:pt x="1849" y="1620"/>
                    </a:lnTo>
                    <a:lnTo>
                      <a:pt x="1666" y="1762"/>
                    </a:lnTo>
                    <a:lnTo>
                      <a:pt x="1487" y="1910"/>
                    </a:lnTo>
                    <a:lnTo>
                      <a:pt x="1313" y="2063"/>
                    </a:lnTo>
                    <a:lnTo>
                      <a:pt x="1142" y="2223"/>
                    </a:lnTo>
                    <a:lnTo>
                      <a:pt x="977" y="2387"/>
                    </a:lnTo>
                    <a:lnTo>
                      <a:pt x="816" y="2557"/>
                    </a:lnTo>
                    <a:lnTo>
                      <a:pt x="660" y="2733"/>
                    </a:lnTo>
                    <a:lnTo>
                      <a:pt x="509" y="2913"/>
                    </a:lnTo>
                    <a:lnTo>
                      <a:pt x="364" y="3099"/>
                    </a:lnTo>
                    <a:lnTo>
                      <a:pt x="224" y="3290"/>
                    </a:lnTo>
                    <a:lnTo>
                      <a:pt x="89" y="3486"/>
                    </a:lnTo>
                    <a:lnTo>
                      <a:pt x="76" y="3419"/>
                    </a:lnTo>
                    <a:lnTo>
                      <a:pt x="6436" y="7644"/>
                    </a:lnTo>
                    <a:lnTo>
                      <a:pt x="6361" y="7684"/>
                    </a:lnTo>
                    <a:lnTo>
                      <a:pt x="6361" y="48"/>
                    </a:lnTo>
                    <a:close/>
                    <a:moveTo>
                      <a:pt x="6457" y="7684"/>
                    </a:moveTo>
                    <a:cubicBezTo>
                      <a:pt x="6457" y="7702"/>
                      <a:pt x="6448" y="7718"/>
                      <a:pt x="6432" y="7727"/>
                    </a:cubicBezTo>
                    <a:cubicBezTo>
                      <a:pt x="6417" y="7735"/>
                      <a:pt x="6398" y="7734"/>
                      <a:pt x="6383" y="7724"/>
                    </a:cubicBezTo>
                    <a:lnTo>
                      <a:pt x="23" y="3499"/>
                    </a:lnTo>
                    <a:cubicBezTo>
                      <a:pt x="12" y="3492"/>
                      <a:pt x="5" y="3481"/>
                      <a:pt x="2" y="3468"/>
                    </a:cubicBezTo>
                    <a:cubicBezTo>
                      <a:pt x="0" y="3455"/>
                      <a:pt x="3" y="3442"/>
                      <a:pt x="10" y="3432"/>
                    </a:cubicBezTo>
                    <a:lnTo>
                      <a:pt x="146" y="3234"/>
                    </a:lnTo>
                    <a:lnTo>
                      <a:pt x="288" y="3040"/>
                    </a:lnTo>
                    <a:lnTo>
                      <a:pt x="436" y="2852"/>
                    </a:lnTo>
                    <a:lnTo>
                      <a:pt x="588" y="2669"/>
                    </a:lnTo>
                    <a:lnTo>
                      <a:pt x="746" y="2491"/>
                    </a:lnTo>
                    <a:lnTo>
                      <a:pt x="909" y="2319"/>
                    </a:lnTo>
                    <a:lnTo>
                      <a:pt x="1077" y="2152"/>
                    </a:lnTo>
                    <a:lnTo>
                      <a:pt x="1249" y="1991"/>
                    </a:lnTo>
                    <a:lnTo>
                      <a:pt x="1426" y="1836"/>
                    </a:lnTo>
                    <a:lnTo>
                      <a:pt x="1608" y="1686"/>
                    </a:lnTo>
                    <a:lnTo>
                      <a:pt x="1793" y="1542"/>
                    </a:lnTo>
                    <a:lnTo>
                      <a:pt x="1982" y="1404"/>
                    </a:lnTo>
                    <a:lnTo>
                      <a:pt x="2176" y="1272"/>
                    </a:lnTo>
                    <a:lnTo>
                      <a:pt x="2374" y="1146"/>
                    </a:lnTo>
                    <a:lnTo>
                      <a:pt x="2575" y="1026"/>
                    </a:lnTo>
                    <a:lnTo>
                      <a:pt x="2779" y="912"/>
                    </a:lnTo>
                    <a:lnTo>
                      <a:pt x="2987" y="805"/>
                    </a:lnTo>
                    <a:lnTo>
                      <a:pt x="3199" y="704"/>
                    </a:lnTo>
                    <a:lnTo>
                      <a:pt x="3413" y="609"/>
                    </a:lnTo>
                    <a:lnTo>
                      <a:pt x="3630" y="521"/>
                    </a:lnTo>
                    <a:lnTo>
                      <a:pt x="3850" y="439"/>
                    </a:lnTo>
                    <a:lnTo>
                      <a:pt x="4073" y="365"/>
                    </a:lnTo>
                    <a:lnTo>
                      <a:pt x="4297" y="297"/>
                    </a:lnTo>
                    <a:lnTo>
                      <a:pt x="4525" y="235"/>
                    </a:lnTo>
                    <a:lnTo>
                      <a:pt x="4754" y="181"/>
                    </a:lnTo>
                    <a:lnTo>
                      <a:pt x="4986" y="133"/>
                    </a:lnTo>
                    <a:lnTo>
                      <a:pt x="5220" y="93"/>
                    </a:lnTo>
                    <a:lnTo>
                      <a:pt x="5455" y="60"/>
                    </a:lnTo>
                    <a:lnTo>
                      <a:pt x="5692" y="34"/>
                    </a:lnTo>
                    <a:lnTo>
                      <a:pt x="5930" y="16"/>
                    </a:lnTo>
                    <a:lnTo>
                      <a:pt x="6170" y="4"/>
                    </a:lnTo>
                    <a:lnTo>
                      <a:pt x="6409" y="0"/>
                    </a:lnTo>
                    <a:cubicBezTo>
                      <a:pt x="6422" y="0"/>
                      <a:pt x="6434" y="5"/>
                      <a:pt x="6443" y="14"/>
                    </a:cubicBezTo>
                    <a:cubicBezTo>
                      <a:pt x="6452" y="23"/>
                      <a:pt x="6457" y="36"/>
                      <a:pt x="6457" y="48"/>
                    </a:cubicBezTo>
                    <a:lnTo>
                      <a:pt x="6457" y="7684"/>
                    </a:lnTo>
                    <a:close/>
                  </a:path>
                </a:pathLst>
              </a:custGeom>
              <a:solidFill>
                <a:srgbClr val="E46C0A"/>
              </a:solidFill>
              <a:ln w="1" cap="flat">
                <a:solidFill>
                  <a:srgbClr val="E46C0A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1820" y="1872"/>
                <a:ext cx="398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Canceled</a:t>
                </a:r>
                <a:endParaRPr kumimoji="1" lang="zh-TW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426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TW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On time /</a:t>
                </a:r>
                <a:r>
                  <a:rPr kumimoji="1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 </a:t>
                </a:r>
                <a:r>
                  <a:rPr kumimoji="1" lang="zh-TW" altLang="zh-TW" sz="12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On budget</a:t>
                </a:r>
                <a:r>
                  <a:rPr kumimoji="1" lang="zh-TW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 </a:t>
                </a:r>
                <a:endParaRPr kumimoji="1" lang="zh-TW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1457" y="1028"/>
                <a:ext cx="349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zh-TW" sz="1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1994</a:t>
                </a:r>
                <a:endPara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5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kumimoji="1" lang="zh-TW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Time</a:t>
                </a:r>
                <a:r>
                  <a:rPr kumimoji="1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</a:t>
                </a:r>
                <a:r>
                  <a:rPr kumimoji="1" lang="zh-TW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/</a:t>
                </a:r>
                <a:r>
                  <a:rPr kumimoji="1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</a:t>
                </a:r>
                <a:br>
                  <a:rPr kumimoji="1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</a:br>
                <a:r>
                  <a:rPr kumimoji="1" lang="zh-TW" altLang="zh-TW" sz="12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Cost overruns</a:t>
                </a:r>
                <a:endParaRPr kumimoji="1" lang="zh-TW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  <a:cs typeface="Times New Roman" pitchFamily="18" charset="0"/>
                </a:endParaRPr>
              </a:p>
            </p:txBody>
          </p:sp>
        </p:grpSp>
        <p:grpSp>
          <p:nvGrpSpPr>
            <p:cNvPr id="1043" name="Group 19"/>
            <p:cNvGrpSpPr>
              <a:grpSpLocks noChangeAspect="1"/>
            </p:cNvGrpSpPr>
            <p:nvPr/>
          </p:nvGrpSpPr>
          <p:grpSpPr bwMode="auto">
            <a:xfrm>
              <a:off x="4495800" y="1524000"/>
              <a:ext cx="3721100" cy="3633788"/>
              <a:chOff x="2832" y="960"/>
              <a:chExt cx="2344" cy="2289"/>
            </a:xfrm>
          </p:grpSpPr>
          <p:sp>
            <p:nvSpPr>
              <p:cNvPr id="1042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2832" y="960"/>
                <a:ext cx="2344" cy="2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3997" y="1290"/>
                <a:ext cx="916" cy="917"/>
              </a:xfrm>
              <a:custGeom>
                <a:avLst/>
                <a:gdLst/>
                <a:ahLst/>
                <a:cxnLst>
                  <a:cxn ang="0">
                    <a:pos x="3813" y="3619"/>
                  </a:cxn>
                  <a:cxn ang="0">
                    <a:pos x="0" y="0"/>
                  </a:cxn>
                  <a:cxn ang="0">
                    <a:pos x="0" y="3818"/>
                  </a:cxn>
                  <a:cxn ang="0">
                    <a:pos x="3813" y="3619"/>
                  </a:cxn>
                </a:cxnLst>
                <a:rect l="0" t="0" r="r" b="b"/>
                <a:pathLst>
                  <a:path w="3813" h="3818">
                    <a:moveTo>
                      <a:pt x="3813" y="3619"/>
                    </a:moveTo>
                    <a:cubicBezTo>
                      <a:pt x="3707" y="1591"/>
                      <a:pt x="2031" y="0"/>
                      <a:pt x="0" y="0"/>
                    </a:cubicBezTo>
                    <a:lnTo>
                      <a:pt x="0" y="3818"/>
                    </a:lnTo>
                    <a:lnTo>
                      <a:pt x="3813" y="3619"/>
                    </a:lnTo>
                    <a:close/>
                  </a:path>
                </a:pathLst>
              </a:custGeom>
              <a:solidFill>
                <a:srgbClr val="4F81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5" name="Freeform 21"/>
              <p:cNvSpPr>
                <a:spLocks noEditPoints="1"/>
              </p:cNvSpPr>
              <p:nvPr/>
            </p:nvSpPr>
            <p:spPr bwMode="auto">
              <a:xfrm>
                <a:off x="3991" y="1284"/>
                <a:ext cx="928" cy="929"/>
              </a:xfrm>
              <a:custGeom>
                <a:avLst/>
                <a:gdLst/>
                <a:ahLst/>
                <a:cxnLst>
                  <a:cxn ang="0">
                    <a:pos x="3808" y="3550"/>
                  </a:cxn>
                  <a:cxn ang="0">
                    <a:pos x="3777" y="3271"/>
                  </a:cxn>
                  <a:cxn ang="0">
                    <a:pos x="3725" y="2999"/>
                  </a:cxn>
                  <a:cxn ang="0">
                    <a:pos x="3655" y="2735"/>
                  </a:cxn>
                  <a:cxn ang="0">
                    <a:pos x="3567" y="2479"/>
                  </a:cxn>
                  <a:cxn ang="0">
                    <a:pos x="3462" y="2232"/>
                  </a:cxn>
                  <a:cxn ang="0">
                    <a:pos x="3340" y="1994"/>
                  </a:cxn>
                  <a:cxn ang="0">
                    <a:pos x="3201" y="1766"/>
                  </a:cxn>
                  <a:cxn ang="0">
                    <a:pos x="3048" y="1550"/>
                  </a:cxn>
                  <a:cxn ang="0">
                    <a:pos x="2881" y="1344"/>
                  </a:cxn>
                  <a:cxn ang="0">
                    <a:pos x="2637" y="1090"/>
                  </a:cxn>
                  <a:cxn ang="0">
                    <a:pos x="2439" y="915"/>
                  </a:cxn>
                  <a:cxn ang="0">
                    <a:pos x="2229" y="754"/>
                  </a:cxn>
                  <a:cxn ang="0">
                    <a:pos x="2008" y="607"/>
                  </a:cxn>
                  <a:cxn ang="0">
                    <a:pos x="1777" y="476"/>
                  </a:cxn>
                  <a:cxn ang="0">
                    <a:pos x="1536" y="361"/>
                  </a:cxn>
                  <a:cxn ang="0">
                    <a:pos x="1286" y="263"/>
                  </a:cxn>
                  <a:cxn ang="0">
                    <a:pos x="1028" y="182"/>
                  </a:cxn>
                  <a:cxn ang="0">
                    <a:pos x="763" y="120"/>
                  </a:cxn>
                  <a:cxn ang="0">
                    <a:pos x="491" y="77"/>
                  </a:cxn>
                  <a:cxn ang="0">
                    <a:pos x="212" y="53"/>
                  </a:cxn>
                  <a:cxn ang="0">
                    <a:pos x="48" y="24"/>
                  </a:cxn>
                  <a:cxn ang="0">
                    <a:pos x="3837" y="3619"/>
                  </a:cxn>
                  <a:cxn ang="0">
                    <a:pos x="1" y="3842"/>
                  </a:cxn>
                  <a:cxn ang="0">
                    <a:pos x="25" y="0"/>
                  </a:cxn>
                  <a:cxn ang="0">
                    <a:pos x="310" y="11"/>
                  </a:cxn>
                  <a:cxn ang="0">
                    <a:pos x="590" y="41"/>
                  </a:cxn>
                  <a:cxn ang="0">
                    <a:pos x="863" y="92"/>
                  </a:cxn>
                  <a:cxn ang="0">
                    <a:pos x="1129" y="161"/>
                  </a:cxn>
                  <a:cxn ang="0">
                    <a:pos x="1388" y="249"/>
                  </a:cxn>
                  <a:cxn ang="0">
                    <a:pos x="1638" y="354"/>
                  </a:cxn>
                  <a:cxn ang="0">
                    <a:pos x="1879" y="476"/>
                  </a:cxn>
                  <a:cxn ang="0">
                    <a:pos x="2109" y="614"/>
                  </a:cxn>
                  <a:cxn ang="0">
                    <a:pos x="2330" y="768"/>
                  </a:cxn>
                  <a:cxn ang="0">
                    <a:pos x="2538" y="936"/>
                  </a:cxn>
                  <a:cxn ang="0">
                    <a:pos x="2797" y="1182"/>
                  </a:cxn>
                  <a:cxn ang="0">
                    <a:pos x="2976" y="1381"/>
                  </a:cxn>
                  <a:cxn ang="0">
                    <a:pos x="3140" y="1593"/>
                  </a:cxn>
                  <a:cxn ang="0">
                    <a:pos x="3290" y="1816"/>
                  </a:cxn>
                  <a:cxn ang="0">
                    <a:pos x="3425" y="2050"/>
                  </a:cxn>
                  <a:cxn ang="0">
                    <a:pos x="3543" y="2294"/>
                  </a:cxn>
                  <a:cxn ang="0">
                    <a:pos x="3644" y="2548"/>
                  </a:cxn>
                  <a:cxn ang="0">
                    <a:pos x="3727" y="2810"/>
                  </a:cxn>
                  <a:cxn ang="0">
                    <a:pos x="3792" y="3080"/>
                  </a:cxn>
                  <a:cxn ang="0">
                    <a:pos x="3837" y="3358"/>
                  </a:cxn>
                  <a:cxn ang="0">
                    <a:pos x="3862" y="3641"/>
                  </a:cxn>
                  <a:cxn ang="0">
                    <a:pos x="27" y="3866"/>
                  </a:cxn>
                </a:cxnLst>
                <a:rect l="0" t="0" r="r" b="b"/>
                <a:pathLst>
                  <a:path w="3863" h="3867">
                    <a:moveTo>
                      <a:pt x="3837" y="3619"/>
                    </a:moveTo>
                    <a:lnTo>
                      <a:pt x="3815" y="3644"/>
                    </a:lnTo>
                    <a:lnTo>
                      <a:pt x="3808" y="3550"/>
                    </a:lnTo>
                    <a:lnTo>
                      <a:pt x="3800" y="3456"/>
                    </a:lnTo>
                    <a:lnTo>
                      <a:pt x="3789" y="3363"/>
                    </a:lnTo>
                    <a:lnTo>
                      <a:pt x="3777" y="3271"/>
                    </a:lnTo>
                    <a:lnTo>
                      <a:pt x="3762" y="3180"/>
                    </a:lnTo>
                    <a:lnTo>
                      <a:pt x="3745" y="3089"/>
                    </a:lnTo>
                    <a:lnTo>
                      <a:pt x="3725" y="2999"/>
                    </a:lnTo>
                    <a:lnTo>
                      <a:pt x="3704" y="2911"/>
                    </a:lnTo>
                    <a:lnTo>
                      <a:pt x="3681" y="2822"/>
                    </a:lnTo>
                    <a:lnTo>
                      <a:pt x="3655" y="2735"/>
                    </a:lnTo>
                    <a:lnTo>
                      <a:pt x="3628" y="2649"/>
                    </a:lnTo>
                    <a:lnTo>
                      <a:pt x="3599" y="2564"/>
                    </a:lnTo>
                    <a:lnTo>
                      <a:pt x="3567" y="2479"/>
                    </a:lnTo>
                    <a:lnTo>
                      <a:pt x="3534" y="2396"/>
                    </a:lnTo>
                    <a:lnTo>
                      <a:pt x="3499" y="2313"/>
                    </a:lnTo>
                    <a:lnTo>
                      <a:pt x="3462" y="2232"/>
                    </a:lnTo>
                    <a:lnTo>
                      <a:pt x="3423" y="2151"/>
                    </a:lnTo>
                    <a:lnTo>
                      <a:pt x="3382" y="2072"/>
                    </a:lnTo>
                    <a:lnTo>
                      <a:pt x="3340" y="1994"/>
                    </a:lnTo>
                    <a:lnTo>
                      <a:pt x="3295" y="1917"/>
                    </a:lnTo>
                    <a:lnTo>
                      <a:pt x="3249" y="1841"/>
                    </a:lnTo>
                    <a:lnTo>
                      <a:pt x="3201" y="1766"/>
                    </a:lnTo>
                    <a:lnTo>
                      <a:pt x="3152" y="1693"/>
                    </a:lnTo>
                    <a:lnTo>
                      <a:pt x="3101" y="1621"/>
                    </a:lnTo>
                    <a:lnTo>
                      <a:pt x="3048" y="1550"/>
                    </a:lnTo>
                    <a:lnTo>
                      <a:pt x="2994" y="1480"/>
                    </a:lnTo>
                    <a:lnTo>
                      <a:pt x="2938" y="1411"/>
                    </a:lnTo>
                    <a:lnTo>
                      <a:pt x="2881" y="1344"/>
                    </a:lnTo>
                    <a:lnTo>
                      <a:pt x="2822" y="1279"/>
                    </a:lnTo>
                    <a:lnTo>
                      <a:pt x="2762" y="1214"/>
                    </a:lnTo>
                    <a:lnTo>
                      <a:pt x="2637" y="1090"/>
                    </a:lnTo>
                    <a:lnTo>
                      <a:pt x="2572" y="1030"/>
                    </a:lnTo>
                    <a:lnTo>
                      <a:pt x="2506" y="972"/>
                    </a:lnTo>
                    <a:lnTo>
                      <a:pt x="2439" y="915"/>
                    </a:lnTo>
                    <a:lnTo>
                      <a:pt x="2370" y="860"/>
                    </a:lnTo>
                    <a:lnTo>
                      <a:pt x="2300" y="806"/>
                    </a:lnTo>
                    <a:lnTo>
                      <a:pt x="2229" y="754"/>
                    </a:lnTo>
                    <a:lnTo>
                      <a:pt x="2157" y="703"/>
                    </a:lnTo>
                    <a:lnTo>
                      <a:pt x="2083" y="654"/>
                    </a:lnTo>
                    <a:lnTo>
                      <a:pt x="2008" y="607"/>
                    </a:lnTo>
                    <a:lnTo>
                      <a:pt x="1932" y="562"/>
                    </a:lnTo>
                    <a:lnTo>
                      <a:pt x="1855" y="518"/>
                    </a:lnTo>
                    <a:lnTo>
                      <a:pt x="1777" y="476"/>
                    </a:lnTo>
                    <a:lnTo>
                      <a:pt x="1697" y="436"/>
                    </a:lnTo>
                    <a:lnTo>
                      <a:pt x="1617" y="398"/>
                    </a:lnTo>
                    <a:lnTo>
                      <a:pt x="1536" y="361"/>
                    </a:lnTo>
                    <a:lnTo>
                      <a:pt x="1453" y="327"/>
                    </a:lnTo>
                    <a:lnTo>
                      <a:pt x="1370" y="294"/>
                    </a:lnTo>
                    <a:lnTo>
                      <a:pt x="1286" y="263"/>
                    </a:lnTo>
                    <a:lnTo>
                      <a:pt x="1201" y="234"/>
                    </a:lnTo>
                    <a:lnTo>
                      <a:pt x="1115" y="207"/>
                    </a:lnTo>
                    <a:lnTo>
                      <a:pt x="1028" y="182"/>
                    </a:lnTo>
                    <a:lnTo>
                      <a:pt x="940" y="159"/>
                    </a:lnTo>
                    <a:lnTo>
                      <a:pt x="852" y="139"/>
                    </a:lnTo>
                    <a:lnTo>
                      <a:pt x="763" y="120"/>
                    </a:lnTo>
                    <a:lnTo>
                      <a:pt x="673" y="103"/>
                    </a:lnTo>
                    <a:lnTo>
                      <a:pt x="582" y="89"/>
                    </a:lnTo>
                    <a:lnTo>
                      <a:pt x="491" y="77"/>
                    </a:lnTo>
                    <a:lnTo>
                      <a:pt x="398" y="66"/>
                    </a:lnTo>
                    <a:lnTo>
                      <a:pt x="306" y="58"/>
                    </a:lnTo>
                    <a:lnTo>
                      <a:pt x="212" y="53"/>
                    </a:lnTo>
                    <a:lnTo>
                      <a:pt x="119" y="49"/>
                    </a:lnTo>
                    <a:lnTo>
                      <a:pt x="24" y="48"/>
                    </a:lnTo>
                    <a:lnTo>
                      <a:pt x="48" y="24"/>
                    </a:lnTo>
                    <a:lnTo>
                      <a:pt x="49" y="3842"/>
                    </a:lnTo>
                    <a:lnTo>
                      <a:pt x="24" y="3819"/>
                    </a:lnTo>
                    <a:lnTo>
                      <a:pt x="3837" y="3619"/>
                    </a:lnTo>
                    <a:close/>
                    <a:moveTo>
                      <a:pt x="27" y="3866"/>
                    </a:moveTo>
                    <a:cubicBezTo>
                      <a:pt x="20" y="3867"/>
                      <a:pt x="14" y="3864"/>
                      <a:pt x="9" y="3860"/>
                    </a:cubicBezTo>
                    <a:cubicBezTo>
                      <a:pt x="4" y="3855"/>
                      <a:pt x="1" y="3849"/>
                      <a:pt x="1" y="3842"/>
                    </a:cubicBezTo>
                    <a:lnTo>
                      <a:pt x="0" y="24"/>
                    </a:lnTo>
                    <a:cubicBezTo>
                      <a:pt x="0" y="18"/>
                      <a:pt x="3" y="11"/>
                      <a:pt x="8" y="7"/>
                    </a:cubicBezTo>
                    <a:cubicBezTo>
                      <a:pt x="12" y="2"/>
                      <a:pt x="18" y="0"/>
                      <a:pt x="25" y="0"/>
                    </a:cubicBezTo>
                    <a:lnTo>
                      <a:pt x="120" y="1"/>
                    </a:lnTo>
                    <a:lnTo>
                      <a:pt x="215" y="5"/>
                    </a:lnTo>
                    <a:lnTo>
                      <a:pt x="310" y="11"/>
                    </a:lnTo>
                    <a:lnTo>
                      <a:pt x="404" y="19"/>
                    </a:lnTo>
                    <a:lnTo>
                      <a:pt x="497" y="29"/>
                    </a:lnTo>
                    <a:lnTo>
                      <a:pt x="590" y="41"/>
                    </a:lnTo>
                    <a:lnTo>
                      <a:pt x="681" y="56"/>
                    </a:lnTo>
                    <a:lnTo>
                      <a:pt x="772" y="73"/>
                    </a:lnTo>
                    <a:lnTo>
                      <a:pt x="863" y="92"/>
                    </a:lnTo>
                    <a:lnTo>
                      <a:pt x="952" y="113"/>
                    </a:lnTo>
                    <a:lnTo>
                      <a:pt x="1041" y="136"/>
                    </a:lnTo>
                    <a:lnTo>
                      <a:pt x="1129" y="161"/>
                    </a:lnTo>
                    <a:lnTo>
                      <a:pt x="1216" y="189"/>
                    </a:lnTo>
                    <a:lnTo>
                      <a:pt x="1302" y="218"/>
                    </a:lnTo>
                    <a:lnTo>
                      <a:pt x="1388" y="249"/>
                    </a:lnTo>
                    <a:lnTo>
                      <a:pt x="1472" y="282"/>
                    </a:lnTo>
                    <a:lnTo>
                      <a:pt x="1556" y="317"/>
                    </a:lnTo>
                    <a:lnTo>
                      <a:pt x="1638" y="354"/>
                    </a:lnTo>
                    <a:lnTo>
                      <a:pt x="1719" y="393"/>
                    </a:lnTo>
                    <a:lnTo>
                      <a:pt x="1800" y="434"/>
                    </a:lnTo>
                    <a:lnTo>
                      <a:pt x="1879" y="476"/>
                    </a:lnTo>
                    <a:lnTo>
                      <a:pt x="1957" y="521"/>
                    </a:lnTo>
                    <a:lnTo>
                      <a:pt x="2034" y="567"/>
                    </a:lnTo>
                    <a:lnTo>
                      <a:pt x="2109" y="614"/>
                    </a:lnTo>
                    <a:lnTo>
                      <a:pt x="2184" y="664"/>
                    </a:lnTo>
                    <a:lnTo>
                      <a:pt x="2257" y="715"/>
                    </a:lnTo>
                    <a:lnTo>
                      <a:pt x="2330" y="768"/>
                    </a:lnTo>
                    <a:lnTo>
                      <a:pt x="2400" y="822"/>
                    </a:lnTo>
                    <a:lnTo>
                      <a:pt x="2470" y="878"/>
                    </a:lnTo>
                    <a:lnTo>
                      <a:pt x="2538" y="936"/>
                    </a:lnTo>
                    <a:lnTo>
                      <a:pt x="2605" y="995"/>
                    </a:lnTo>
                    <a:lnTo>
                      <a:pt x="2671" y="1056"/>
                    </a:lnTo>
                    <a:lnTo>
                      <a:pt x="2797" y="1182"/>
                    </a:lnTo>
                    <a:lnTo>
                      <a:pt x="2858" y="1247"/>
                    </a:lnTo>
                    <a:lnTo>
                      <a:pt x="2918" y="1313"/>
                    </a:lnTo>
                    <a:lnTo>
                      <a:pt x="2976" y="1381"/>
                    </a:lnTo>
                    <a:lnTo>
                      <a:pt x="3032" y="1450"/>
                    </a:lnTo>
                    <a:lnTo>
                      <a:pt x="3087" y="1521"/>
                    </a:lnTo>
                    <a:lnTo>
                      <a:pt x="3140" y="1593"/>
                    </a:lnTo>
                    <a:lnTo>
                      <a:pt x="3192" y="1666"/>
                    </a:lnTo>
                    <a:lnTo>
                      <a:pt x="3242" y="1740"/>
                    </a:lnTo>
                    <a:lnTo>
                      <a:pt x="3290" y="1816"/>
                    </a:lnTo>
                    <a:lnTo>
                      <a:pt x="3337" y="1893"/>
                    </a:lnTo>
                    <a:lnTo>
                      <a:pt x="3382" y="1971"/>
                    </a:lnTo>
                    <a:lnTo>
                      <a:pt x="3425" y="2050"/>
                    </a:lnTo>
                    <a:lnTo>
                      <a:pt x="3466" y="2130"/>
                    </a:lnTo>
                    <a:lnTo>
                      <a:pt x="3505" y="2212"/>
                    </a:lnTo>
                    <a:lnTo>
                      <a:pt x="3543" y="2294"/>
                    </a:lnTo>
                    <a:lnTo>
                      <a:pt x="3579" y="2378"/>
                    </a:lnTo>
                    <a:lnTo>
                      <a:pt x="3612" y="2462"/>
                    </a:lnTo>
                    <a:lnTo>
                      <a:pt x="3644" y="2548"/>
                    </a:lnTo>
                    <a:lnTo>
                      <a:pt x="3674" y="2634"/>
                    </a:lnTo>
                    <a:lnTo>
                      <a:pt x="3701" y="2722"/>
                    </a:lnTo>
                    <a:lnTo>
                      <a:pt x="3727" y="2810"/>
                    </a:lnTo>
                    <a:lnTo>
                      <a:pt x="3751" y="2899"/>
                    </a:lnTo>
                    <a:lnTo>
                      <a:pt x="3772" y="2989"/>
                    </a:lnTo>
                    <a:lnTo>
                      <a:pt x="3792" y="3080"/>
                    </a:lnTo>
                    <a:lnTo>
                      <a:pt x="3809" y="3172"/>
                    </a:lnTo>
                    <a:lnTo>
                      <a:pt x="3824" y="3265"/>
                    </a:lnTo>
                    <a:lnTo>
                      <a:pt x="3837" y="3358"/>
                    </a:lnTo>
                    <a:lnTo>
                      <a:pt x="3848" y="3452"/>
                    </a:lnTo>
                    <a:lnTo>
                      <a:pt x="3856" y="3546"/>
                    </a:lnTo>
                    <a:lnTo>
                      <a:pt x="3862" y="3641"/>
                    </a:lnTo>
                    <a:cubicBezTo>
                      <a:pt x="3863" y="3648"/>
                      <a:pt x="3861" y="3654"/>
                      <a:pt x="3856" y="3659"/>
                    </a:cubicBezTo>
                    <a:cubicBezTo>
                      <a:pt x="3852" y="3663"/>
                      <a:pt x="3846" y="3666"/>
                      <a:pt x="3840" y="3667"/>
                    </a:cubicBezTo>
                    <a:lnTo>
                      <a:pt x="27" y="3866"/>
                    </a:lnTo>
                    <a:close/>
                  </a:path>
                </a:pathLst>
              </a:custGeom>
              <a:solidFill>
                <a:srgbClr val="E46C0A"/>
              </a:solidFill>
              <a:ln w="1" cap="flat">
                <a:solidFill>
                  <a:srgbClr val="E46C0A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auto">
              <a:xfrm>
                <a:off x="3153" y="2159"/>
                <a:ext cx="1780" cy="1090"/>
              </a:xfrm>
              <a:custGeom>
                <a:avLst/>
                <a:gdLst/>
                <a:ahLst/>
                <a:cxnLst>
                  <a:cxn ang="0">
                    <a:pos x="0" y="1692"/>
                  </a:cxn>
                  <a:cxn ang="0">
                    <a:pos x="5007" y="3714"/>
                  </a:cxn>
                  <a:cxn ang="0">
                    <a:pos x="7327" y="0"/>
                  </a:cxn>
                  <a:cxn ang="0">
                    <a:pos x="3514" y="199"/>
                  </a:cxn>
                  <a:cxn ang="0">
                    <a:pos x="0" y="1692"/>
                  </a:cxn>
                </a:cxnLst>
                <a:rect l="0" t="0" r="r" b="b"/>
                <a:pathLst>
                  <a:path w="7411" h="4538">
                    <a:moveTo>
                      <a:pt x="0" y="1692"/>
                    </a:moveTo>
                    <a:cubicBezTo>
                      <a:pt x="825" y="3633"/>
                      <a:pt x="3066" y="4538"/>
                      <a:pt x="5007" y="3714"/>
                    </a:cubicBezTo>
                    <a:cubicBezTo>
                      <a:pt x="6484" y="3086"/>
                      <a:pt x="7411" y="1602"/>
                      <a:pt x="7327" y="0"/>
                    </a:cubicBezTo>
                    <a:lnTo>
                      <a:pt x="3514" y="199"/>
                    </a:lnTo>
                    <a:lnTo>
                      <a:pt x="0" y="1692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7" name="Freeform 23"/>
              <p:cNvSpPr>
                <a:spLocks noEditPoints="1"/>
              </p:cNvSpPr>
              <p:nvPr/>
            </p:nvSpPr>
            <p:spPr bwMode="auto">
              <a:xfrm>
                <a:off x="3148" y="2153"/>
                <a:ext cx="1772" cy="977"/>
              </a:xfrm>
              <a:custGeom>
                <a:avLst/>
                <a:gdLst/>
                <a:ahLst/>
                <a:cxnLst>
                  <a:cxn ang="0">
                    <a:pos x="128" y="1885"/>
                  </a:cxn>
                  <a:cxn ang="0">
                    <a:pos x="417" y="2381"/>
                  </a:cxn>
                  <a:cxn ang="0">
                    <a:pos x="769" y="2818"/>
                  </a:cxn>
                  <a:cxn ang="0">
                    <a:pos x="1176" y="3193"/>
                  </a:cxn>
                  <a:cxn ang="0">
                    <a:pos x="1628" y="3502"/>
                  </a:cxn>
                  <a:cxn ang="0">
                    <a:pos x="2119" y="3742"/>
                  </a:cxn>
                  <a:cxn ang="0">
                    <a:pos x="2639" y="3910"/>
                  </a:cxn>
                  <a:cxn ang="0">
                    <a:pos x="3179" y="4001"/>
                  </a:cxn>
                  <a:cxn ang="0">
                    <a:pos x="3732" y="4014"/>
                  </a:cxn>
                  <a:cxn ang="0">
                    <a:pos x="4289" y="3944"/>
                  </a:cxn>
                  <a:cxn ang="0">
                    <a:pos x="4841" y="3787"/>
                  </a:cxn>
                  <a:cxn ang="0">
                    <a:pos x="5291" y="3589"/>
                  </a:cxn>
                  <a:cxn ang="0">
                    <a:pos x="5668" y="3364"/>
                  </a:cxn>
                  <a:cxn ang="0">
                    <a:pos x="6013" y="3099"/>
                  </a:cxn>
                  <a:cxn ang="0">
                    <a:pos x="6323" y="2800"/>
                  </a:cxn>
                  <a:cxn ang="0">
                    <a:pos x="6596" y="2470"/>
                  </a:cxn>
                  <a:cxn ang="0">
                    <a:pos x="6830" y="2111"/>
                  </a:cxn>
                  <a:cxn ang="0">
                    <a:pos x="7022" y="1728"/>
                  </a:cxn>
                  <a:cxn ang="0">
                    <a:pos x="7170" y="1324"/>
                  </a:cxn>
                  <a:cxn ang="0">
                    <a:pos x="7271" y="903"/>
                  </a:cxn>
                  <a:cxn ang="0">
                    <a:pos x="7325" y="469"/>
                  </a:cxn>
                  <a:cxn ang="0">
                    <a:pos x="7327" y="25"/>
                  </a:cxn>
                  <a:cxn ang="0">
                    <a:pos x="3548" y="246"/>
                  </a:cxn>
                  <a:cxn ang="0">
                    <a:pos x="3537" y="200"/>
                  </a:cxn>
                  <a:cxn ang="0">
                    <a:pos x="7375" y="23"/>
                  </a:cxn>
                  <a:cxn ang="0">
                    <a:pos x="7373" y="473"/>
                  </a:cxn>
                  <a:cxn ang="0">
                    <a:pos x="7318" y="913"/>
                  </a:cxn>
                  <a:cxn ang="0">
                    <a:pos x="7215" y="1339"/>
                  </a:cxn>
                  <a:cxn ang="0">
                    <a:pos x="7065" y="1748"/>
                  </a:cxn>
                  <a:cxn ang="0">
                    <a:pos x="6871" y="2136"/>
                  </a:cxn>
                  <a:cxn ang="0">
                    <a:pos x="6635" y="2499"/>
                  </a:cxn>
                  <a:cxn ang="0">
                    <a:pos x="6358" y="2834"/>
                  </a:cxn>
                  <a:cxn ang="0">
                    <a:pos x="6044" y="3136"/>
                  </a:cxn>
                  <a:cxn ang="0">
                    <a:pos x="5695" y="3404"/>
                  </a:cxn>
                  <a:cxn ang="0">
                    <a:pos x="5312" y="3632"/>
                  </a:cxn>
                  <a:cxn ang="0">
                    <a:pos x="4856" y="3833"/>
                  </a:cxn>
                  <a:cxn ang="0">
                    <a:pos x="4297" y="3991"/>
                  </a:cxn>
                  <a:cxn ang="0">
                    <a:pos x="3733" y="4062"/>
                  </a:cxn>
                  <a:cxn ang="0">
                    <a:pos x="3173" y="4049"/>
                  </a:cxn>
                  <a:cxn ang="0">
                    <a:pos x="2626" y="3956"/>
                  </a:cxn>
                  <a:cxn ang="0">
                    <a:pos x="2100" y="3786"/>
                  </a:cxn>
                  <a:cxn ang="0">
                    <a:pos x="1603" y="3543"/>
                  </a:cxn>
                  <a:cxn ang="0">
                    <a:pos x="1145" y="3230"/>
                  </a:cxn>
                  <a:cxn ang="0">
                    <a:pos x="733" y="2850"/>
                  </a:cxn>
                  <a:cxn ang="0">
                    <a:pos x="377" y="2407"/>
                  </a:cxn>
                  <a:cxn ang="0">
                    <a:pos x="84" y="1905"/>
                  </a:cxn>
                  <a:cxn ang="0">
                    <a:pos x="15" y="1694"/>
                  </a:cxn>
                </a:cxnLst>
                <a:rect l="0" t="0" r="r" b="b"/>
                <a:pathLst>
                  <a:path w="7380" h="4067">
                    <a:moveTo>
                      <a:pt x="34" y="1738"/>
                    </a:moveTo>
                    <a:lnTo>
                      <a:pt x="46" y="1706"/>
                    </a:lnTo>
                    <a:lnTo>
                      <a:pt x="128" y="1885"/>
                    </a:lnTo>
                    <a:lnTo>
                      <a:pt x="217" y="2057"/>
                    </a:lnTo>
                    <a:lnTo>
                      <a:pt x="313" y="2222"/>
                    </a:lnTo>
                    <a:lnTo>
                      <a:pt x="417" y="2381"/>
                    </a:lnTo>
                    <a:lnTo>
                      <a:pt x="528" y="2533"/>
                    </a:lnTo>
                    <a:lnTo>
                      <a:pt x="645" y="2679"/>
                    </a:lnTo>
                    <a:lnTo>
                      <a:pt x="769" y="2818"/>
                    </a:lnTo>
                    <a:lnTo>
                      <a:pt x="899" y="2950"/>
                    </a:lnTo>
                    <a:lnTo>
                      <a:pt x="1034" y="3075"/>
                    </a:lnTo>
                    <a:lnTo>
                      <a:pt x="1176" y="3193"/>
                    </a:lnTo>
                    <a:lnTo>
                      <a:pt x="1322" y="3303"/>
                    </a:lnTo>
                    <a:lnTo>
                      <a:pt x="1473" y="3406"/>
                    </a:lnTo>
                    <a:lnTo>
                      <a:pt x="1628" y="3502"/>
                    </a:lnTo>
                    <a:lnTo>
                      <a:pt x="1788" y="3590"/>
                    </a:lnTo>
                    <a:lnTo>
                      <a:pt x="1952" y="3670"/>
                    </a:lnTo>
                    <a:lnTo>
                      <a:pt x="2119" y="3742"/>
                    </a:lnTo>
                    <a:lnTo>
                      <a:pt x="2289" y="3806"/>
                    </a:lnTo>
                    <a:lnTo>
                      <a:pt x="2463" y="3862"/>
                    </a:lnTo>
                    <a:lnTo>
                      <a:pt x="2639" y="3910"/>
                    </a:lnTo>
                    <a:lnTo>
                      <a:pt x="2817" y="3949"/>
                    </a:lnTo>
                    <a:lnTo>
                      <a:pt x="2997" y="3979"/>
                    </a:lnTo>
                    <a:lnTo>
                      <a:pt x="3179" y="4001"/>
                    </a:lnTo>
                    <a:lnTo>
                      <a:pt x="3362" y="4015"/>
                    </a:lnTo>
                    <a:lnTo>
                      <a:pt x="3547" y="4019"/>
                    </a:lnTo>
                    <a:lnTo>
                      <a:pt x="3732" y="4014"/>
                    </a:lnTo>
                    <a:lnTo>
                      <a:pt x="3917" y="4000"/>
                    </a:lnTo>
                    <a:lnTo>
                      <a:pt x="4103" y="3976"/>
                    </a:lnTo>
                    <a:lnTo>
                      <a:pt x="4289" y="3944"/>
                    </a:lnTo>
                    <a:lnTo>
                      <a:pt x="4474" y="3901"/>
                    </a:lnTo>
                    <a:lnTo>
                      <a:pt x="4658" y="3849"/>
                    </a:lnTo>
                    <a:lnTo>
                      <a:pt x="4841" y="3787"/>
                    </a:lnTo>
                    <a:lnTo>
                      <a:pt x="5022" y="3715"/>
                    </a:lnTo>
                    <a:lnTo>
                      <a:pt x="5158" y="3655"/>
                    </a:lnTo>
                    <a:lnTo>
                      <a:pt x="5291" y="3589"/>
                    </a:lnTo>
                    <a:lnTo>
                      <a:pt x="5420" y="3518"/>
                    </a:lnTo>
                    <a:lnTo>
                      <a:pt x="5546" y="3443"/>
                    </a:lnTo>
                    <a:lnTo>
                      <a:pt x="5668" y="3364"/>
                    </a:lnTo>
                    <a:lnTo>
                      <a:pt x="5787" y="3280"/>
                    </a:lnTo>
                    <a:lnTo>
                      <a:pt x="5902" y="3192"/>
                    </a:lnTo>
                    <a:lnTo>
                      <a:pt x="6013" y="3099"/>
                    </a:lnTo>
                    <a:lnTo>
                      <a:pt x="6121" y="3004"/>
                    </a:lnTo>
                    <a:lnTo>
                      <a:pt x="6224" y="2904"/>
                    </a:lnTo>
                    <a:lnTo>
                      <a:pt x="6323" y="2800"/>
                    </a:lnTo>
                    <a:lnTo>
                      <a:pt x="6419" y="2694"/>
                    </a:lnTo>
                    <a:lnTo>
                      <a:pt x="6510" y="2583"/>
                    </a:lnTo>
                    <a:lnTo>
                      <a:pt x="6596" y="2470"/>
                    </a:lnTo>
                    <a:lnTo>
                      <a:pt x="6679" y="2353"/>
                    </a:lnTo>
                    <a:lnTo>
                      <a:pt x="6757" y="2233"/>
                    </a:lnTo>
                    <a:lnTo>
                      <a:pt x="6830" y="2111"/>
                    </a:lnTo>
                    <a:lnTo>
                      <a:pt x="6898" y="1986"/>
                    </a:lnTo>
                    <a:lnTo>
                      <a:pt x="6963" y="1858"/>
                    </a:lnTo>
                    <a:lnTo>
                      <a:pt x="7022" y="1728"/>
                    </a:lnTo>
                    <a:lnTo>
                      <a:pt x="7076" y="1595"/>
                    </a:lnTo>
                    <a:lnTo>
                      <a:pt x="7125" y="1461"/>
                    </a:lnTo>
                    <a:lnTo>
                      <a:pt x="7170" y="1324"/>
                    </a:lnTo>
                    <a:lnTo>
                      <a:pt x="7209" y="1185"/>
                    </a:lnTo>
                    <a:lnTo>
                      <a:pt x="7243" y="1045"/>
                    </a:lnTo>
                    <a:lnTo>
                      <a:pt x="7271" y="903"/>
                    </a:lnTo>
                    <a:lnTo>
                      <a:pt x="7295" y="760"/>
                    </a:lnTo>
                    <a:lnTo>
                      <a:pt x="7312" y="615"/>
                    </a:lnTo>
                    <a:lnTo>
                      <a:pt x="7325" y="469"/>
                    </a:lnTo>
                    <a:lnTo>
                      <a:pt x="7331" y="322"/>
                    </a:lnTo>
                    <a:lnTo>
                      <a:pt x="7332" y="174"/>
                    </a:lnTo>
                    <a:lnTo>
                      <a:pt x="7327" y="25"/>
                    </a:lnTo>
                    <a:lnTo>
                      <a:pt x="7353" y="48"/>
                    </a:lnTo>
                    <a:lnTo>
                      <a:pt x="3540" y="247"/>
                    </a:lnTo>
                    <a:lnTo>
                      <a:pt x="3548" y="246"/>
                    </a:lnTo>
                    <a:lnTo>
                      <a:pt x="34" y="1738"/>
                    </a:lnTo>
                    <a:close/>
                    <a:moveTo>
                      <a:pt x="3529" y="201"/>
                    </a:moveTo>
                    <a:cubicBezTo>
                      <a:pt x="3532" y="200"/>
                      <a:pt x="3534" y="200"/>
                      <a:pt x="3537" y="200"/>
                    </a:cubicBezTo>
                    <a:lnTo>
                      <a:pt x="7350" y="0"/>
                    </a:lnTo>
                    <a:cubicBezTo>
                      <a:pt x="7357" y="0"/>
                      <a:pt x="7363" y="2"/>
                      <a:pt x="7368" y="6"/>
                    </a:cubicBezTo>
                    <a:cubicBezTo>
                      <a:pt x="7372" y="11"/>
                      <a:pt x="7375" y="17"/>
                      <a:pt x="7375" y="23"/>
                    </a:cubicBezTo>
                    <a:lnTo>
                      <a:pt x="7380" y="174"/>
                    </a:lnTo>
                    <a:lnTo>
                      <a:pt x="7379" y="324"/>
                    </a:lnTo>
                    <a:lnTo>
                      <a:pt x="7373" y="473"/>
                    </a:lnTo>
                    <a:lnTo>
                      <a:pt x="7360" y="621"/>
                    </a:lnTo>
                    <a:lnTo>
                      <a:pt x="7342" y="767"/>
                    </a:lnTo>
                    <a:lnTo>
                      <a:pt x="7318" y="913"/>
                    </a:lnTo>
                    <a:lnTo>
                      <a:pt x="7290" y="1056"/>
                    </a:lnTo>
                    <a:lnTo>
                      <a:pt x="7255" y="1199"/>
                    </a:lnTo>
                    <a:lnTo>
                      <a:pt x="7215" y="1339"/>
                    </a:lnTo>
                    <a:lnTo>
                      <a:pt x="7170" y="1477"/>
                    </a:lnTo>
                    <a:lnTo>
                      <a:pt x="7120" y="1614"/>
                    </a:lnTo>
                    <a:lnTo>
                      <a:pt x="7065" y="1748"/>
                    </a:lnTo>
                    <a:lnTo>
                      <a:pt x="7005" y="1879"/>
                    </a:lnTo>
                    <a:lnTo>
                      <a:pt x="6941" y="2009"/>
                    </a:lnTo>
                    <a:lnTo>
                      <a:pt x="6871" y="2136"/>
                    </a:lnTo>
                    <a:lnTo>
                      <a:pt x="6797" y="2260"/>
                    </a:lnTo>
                    <a:lnTo>
                      <a:pt x="6718" y="2381"/>
                    </a:lnTo>
                    <a:lnTo>
                      <a:pt x="6635" y="2499"/>
                    </a:lnTo>
                    <a:lnTo>
                      <a:pt x="6547" y="2614"/>
                    </a:lnTo>
                    <a:lnTo>
                      <a:pt x="6454" y="2725"/>
                    </a:lnTo>
                    <a:lnTo>
                      <a:pt x="6358" y="2834"/>
                    </a:lnTo>
                    <a:lnTo>
                      <a:pt x="6257" y="2938"/>
                    </a:lnTo>
                    <a:lnTo>
                      <a:pt x="6153" y="3039"/>
                    </a:lnTo>
                    <a:lnTo>
                      <a:pt x="6044" y="3136"/>
                    </a:lnTo>
                    <a:lnTo>
                      <a:pt x="5931" y="3230"/>
                    </a:lnTo>
                    <a:lnTo>
                      <a:pt x="5815" y="3319"/>
                    </a:lnTo>
                    <a:lnTo>
                      <a:pt x="5695" y="3404"/>
                    </a:lnTo>
                    <a:lnTo>
                      <a:pt x="5571" y="3484"/>
                    </a:lnTo>
                    <a:lnTo>
                      <a:pt x="5443" y="3560"/>
                    </a:lnTo>
                    <a:lnTo>
                      <a:pt x="5312" y="3632"/>
                    </a:lnTo>
                    <a:lnTo>
                      <a:pt x="5178" y="3698"/>
                    </a:lnTo>
                    <a:lnTo>
                      <a:pt x="5040" y="3760"/>
                    </a:lnTo>
                    <a:lnTo>
                      <a:pt x="4856" y="3833"/>
                    </a:lnTo>
                    <a:lnTo>
                      <a:pt x="4671" y="3895"/>
                    </a:lnTo>
                    <a:lnTo>
                      <a:pt x="4484" y="3948"/>
                    </a:lnTo>
                    <a:lnTo>
                      <a:pt x="4297" y="3991"/>
                    </a:lnTo>
                    <a:lnTo>
                      <a:pt x="4109" y="4024"/>
                    </a:lnTo>
                    <a:lnTo>
                      <a:pt x="3921" y="4048"/>
                    </a:lnTo>
                    <a:lnTo>
                      <a:pt x="3733" y="4062"/>
                    </a:lnTo>
                    <a:lnTo>
                      <a:pt x="3546" y="4067"/>
                    </a:lnTo>
                    <a:lnTo>
                      <a:pt x="3359" y="4062"/>
                    </a:lnTo>
                    <a:lnTo>
                      <a:pt x="3173" y="4049"/>
                    </a:lnTo>
                    <a:lnTo>
                      <a:pt x="2989" y="4027"/>
                    </a:lnTo>
                    <a:lnTo>
                      <a:pt x="2806" y="3996"/>
                    </a:lnTo>
                    <a:lnTo>
                      <a:pt x="2626" y="3956"/>
                    </a:lnTo>
                    <a:lnTo>
                      <a:pt x="2448" y="3908"/>
                    </a:lnTo>
                    <a:lnTo>
                      <a:pt x="2272" y="3851"/>
                    </a:lnTo>
                    <a:lnTo>
                      <a:pt x="2100" y="3786"/>
                    </a:lnTo>
                    <a:lnTo>
                      <a:pt x="1930" y="3713"/>
                    </a:lnTo>
                    <a:lnTo>
                      <a:pt x="1765" y="3632"/>
                    </a:lnTo>
                    <a:lnTo>
                      <a:pt x="1603" y="3543"/>
                    </a:lnTo>
                    <a:lnTo>
                      <a:pt x="1446" y="3446"/>
                    </a:lnTo>
                    <a:lnTo>
                      <a:pt x="1293" y="3341"/>
                    </a:lnTo>
                    <a:lnTo>
                      <a:pt x="1145" y="3230"/>
                    </a:lnTo>
                    <a:lnTo>
                      <a:pt x="1002" y="3110"/>
                    </a:lnTo>
                    <a:lnTo>
                      <a:pt x="865" y="2984"/>
                    </a:lnTo>
                    <a:lnTo>
                      <a:pt x="733" y="2850"/>
                    </a:lnTo>
                    <a:lnTo>
                      <a:pt x="608" y="2709"/>
                    </a:lnTo>
                    <a:lnTo>
                      <a:pt x="489" y="2562"/>
                    </a:lnTo>
                    <a:lnTo>
                      <a:pt x="377" y="2407"/>
                    </a:lnTo>
                    <a:lnTo>
                      <a:pt x="271" y="2246"/>
                    </a:lnTo>
                    <a:lnTo>
                      <a:pt x="174" y="2079"/>
                    </a:lnTo>
                    <a:lnTo>
                      <a:pt x="84" y="1905"/>
                    </a:lnTo>
                    <a:lnTo>
                      <a:pt x="3" y="1726"/>
                    </a:lnTo>
                    <a:cubicBezTo>
                      <a:pt x="0" y="1720"/>
                      <a:pt x="0" y="1714"/>
                      <a:pt x="2" y="1708"/>
                    </a:cubicBezTo>
                    <a:cubicBezTo>
                      <a:pt x="4" y="1701"/>
                      <a:pt x="9" y="1697"/>
                      <a:pt x="15" y="1694"/>
                    </a:cubicBezTo>
                    <a:lnTo>
                      <a:pt x="3529" y="201"/>
                    </a:lnTo>
                    <a:close/>
                  </a:path>
                </a:pathLst>
              </a:custGeom>
              <a:solidFill>
                <a:srgbClr val="E46C0A"/>
              </a:solidFill>
              <a:ln w="1" cap="flat">
                <a:solidFill>
                  <a:srgbClr val="E46C0A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3080" y="1290"/>
                <a:ext cx="917" cy="1275"/>
              </a:xfrm>
              <a:custGeom>
                <a:avLst/>
                <a:gdLst/>
                <a:ahLst/>
                <a:cxnLst>
                  <a:cxn ang="0">
                    <a:pos x="3818" y="0"/>
                  </a:cxn>
                  <a:cxn ang="0">
                    <a:pos x="0" y="3818"/>
                  </a:cxn>
                  <a:cxn ang="0">
                    <a:pos x="304" y="5311"/>
                  </a:cxn>
                  <a:cxn ang="0">
                    <a:pos x="3818" y="3818"/>
                  </a:cxn>
                  <a:cxn ang="0">
                    <a:pos x="3818" y="0"/>
                  </a:cxn>
                </a:cxnLst>
                <a:rect l="0" t="0" r="r" b="b"/>
                <a:pathLst>
                  <a:path w="3818" h="5311">
                    <a:moveTo>
                      <a:pt x="3818" y="0"/>
                    </a:moveTo>
                    <a:cubicBezTo>
                      <a:pt x="1710" y="0"/>
                      <a:pt x="0" y="1710"/>
                      <a:pt x="0" y="3818"/>
                    </a:cubicBezTo>
                    <a:cubicBezTo>
                      <a:pt x="0" y="4331"/>
                      <a:pt x="104" y="4839"/>
                      <a:pt x="304" y="5311"/>
                    </a:cubicBezTo>
                    <a:lnTo>
                      <a:pt x="3818" y="3818"/>
                    </a:lnTo>
                    <a:lnTo>
                      <a:pt x="3818" y="0"/>
                    </a:lnTo>
                    <a:close/>
                  </a:path>
                </a:pathLst>
              </a:custGeom>
              <a:solidFill>
                <a:srgbClr val="FFFF9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49" name="Freeform 25"/>
              <p:cNvSpPr>
                <a:spLocks noEditPoints="1"/>
              </p:cNvSpPr>
              <p:nvPr/>
            </p:nvSpPr>
            <p:spPr bwMode="auto">
              <a:xfrm>
                <a:off x="3074" y="1284"/>
                <a:ext cx="929" cy="1287"/>
              </a:xfrm>
              <a:custGeom>
                <a:avLst/>
                <a:gdLst/>
                <a:ahLst/>
                <a:cxnLst>
                  <a:cxn ang="0">
                    <a:pos x="3745" y="50"/>
                  </a:cxn>
                  <a:cxn ang="0">
                    <a:pos x="3455" y="68"/>
                  </a:cxn>
                  <a:cxn ang="0">
                    <a:pos x="3172" y="108"/>
                  </a:cxn>
                  <a:cxn ang="0">
                    <a:pos x="2895" y="168"/>
                  </a:cxn>
                  <a:cxn ang="0">
                    <a:pos x="2626" y="248"/>
                  </a:cxn>
                  <a:cxn ang="0">
                    <a:pos x="2367" y="347"/>
                  </a:cxn>
                  <a:cxn ang="0">
                    <a:pos x="2116" y="464"/>
                  </a:cxn>
                  <a:cxn ang="0">
                    <a:pos x="1876" y="598"/>
                  </a:cxn>
                  <a:cxn ang="0">
                    <a:pos x="1647" y="749"/>
                  </a:cxn>
                  <a:cxn ang="0">
                    <a:pos x="1430" y="915"/>
                  </a:cxn>
                  <a:cxn ang="0">
                    <a:pos x="1226" y="1096"/>
                  </a:cxn>
                  <a:cxn ang="0">
                    <a:pos x="1035" y="1292"/>
                  </a:cxn>
                  <a:cxn ang="0">
                    <a:pos x="858" y="1500"/>
                  </a:cxn>
                  <a:cxn ang="0">
                    <a:pos x="697" y="1721"/>
                  </a:cxn>
                  <a:cxn ang="0">
                    <a:pos x="552" y="1954"/>
                  </a:cxn>
                  <a:cxn ang="0">
                    <a:pos x="423" y="2198"/>
                  </a:cxn>
                  <a:cxn ang="0">
                    <a:pos x="312" y="2452"/>
                  </a:cxn>
                  <a:cxn ang="0">
                    <a:pos x="219" y="2714"/>
                  </a:cxn>
                  <a:cxn ang="0">
                    <a:pos x="146" y="2986"/>
                  </a:cxn>
                  <a:cxn ang="0">
                    <a:pos x="92" y="3265"/>
                  </a:cxn>
                  <a:cxn ang="0">
                    <a:pos x="60" y="3551"/>
                  </a:cxn>
                  <a:cxn ang="0">
                    <a:pos x="48" y="3843"/>
                  </a:cxn>
                  <a:cxn ang="0">
                    <a:pos x="60" y="4129"/>
                  </a:cxn>
                  <a:cxn ang="0">
                    <a:pos x="92" y="4412"/>
                  </a:cxn>
                  <a:cxn ang="0">
                    <a:pos x="146" y="4693"/>
                  </a:cxn>
                  <a:cxn ang="0">
                    <a:pos x="220" y="4968"/>
                  </a:cxn>
                  <a:cxn ang="0">
                    <a:pos x="315" y="5238"/>
                  </a:cxn>
                  <a:cxn ang="0">
                    <a:pos x="3834" y="3820"/>
                  </a:cxn>
                  <a:cxn ang="0">
                    <a:pos x="3867" y="3842"/>
                  </a:cxn>
                  <a:cxn ang="0">
                    <a:pos x="320" y="5357"/>
                  </a:cxn>
                  <a:cxn ang="0">
                    <a:pos x="236" y="5165"/>
                  </a:cxn>
                  <a:cxn ang="0">
                    <a:pos x="147" y="4889"/>
                  </a:cxn>
                  <a:cxn ang="0">
                    <a:pos x="79" y="4609"/>
                  </a:cxn>
                  <a:cxn ang="0">
                    <a:pos x="32" y="4324"/>
                  </a:cxn>
                  <a:cxn ang="0">
                    <a:pos x="6" y="4035"/>
                  </a:cxn>
                  <a:cxn ang="0">
                    <a:pos x="2" y="3743"/>
                  </a:cxn>
                  <a:cxn ang="0">
                    <a:pos x="20" y="3449"/>
                  </a:cxn>
                  <a:cxn ang="0">
                    <a:pos x="61" y="3162"/>
                  </a:cxn>
                  <a:cxn ang="0">
                    <a:pos x="122" y="2882"/>
                  </a:cxn>
                  <a:cxn ang="0">
                    <a:pos x="203" y="2610"/>
                  </a:cxn>
                  <a:cxn ang="0">
                    <a:pos x="303" y="2347"/>
                  </a:cxn>
                  <a:cxn ang="0">
                    <a:pos x="422" y="2093"/>
                  </a:cxn>
                  <a:cxn ang="0">
                    <a:pos x="558" y="1850"/>
                  </a:cxn>
                  <a:cxn ang="0">
                    <a:pos x="710" y="1618"/>
                  </a:cxn>
                  <a:cxn ang="0">
                    <a:pos x="879" y="1398"/>
                  </a:cxn>
                  <a:cxn ang="0">
                    <a:pos x="1063" y="1191"/>
                  </a:cxn>
                  <a:cxn ang="0">
                    <a:pos x="1260" y="998"/>
                  </a:cxn>
                  <a:cxn ang="0">
                    <a:pos x="1472" y="820"/>
                  </a:cxn>
                  <a:cxn ang="0">
                    <a:pos x="1696" y="656"/>
                  </a:cxn>
                  <a:cxn ang="0">
                    <a:pos x="1931" y="509"/>
                  </a:cxn>
                  <a:cxn ang="0">
                    <a:pos x="2178" y="379"/>
                  </a:cxn>
                  <a:cxn ang="0">
                    <a:pos x="2435" y="267"/>
                  </a:cxn>
                  <a:cxn ang="0">
                    <a:pos x="2701" y="173"/>
                  </a:cxn>
                  <a:cxn ang="0">
                    <a:pos x="2976" y="99"/>
                  </a:cxn>
                  <a:cxn ang="0">
                    <a:pos x="3259" y="45"/>
                  </a:cxn>
                  <a:cxn ang="0">
                    <a:pos x="3548" y="12"/>
                  </a:cxn>
                  <a:cxn ang="0">
                    <a:pos x="3843" y="0"/>
                  </a:cxn>
                  <a:cxn ang="0">
                    <a:pos x="3867" y="3842"/>
                  </a:cxn>
                </a:cxnLst>
                <a:rect l="0" t="0" r="r" b="b"/>
                <a:pathLst>
                  <a:path w="3867" h="5360">
                    <a:moveTo>
                      <a:pt x="3819" y="24"/>
                    </a:moveTo>
                    <a:lnTo>
                      <a:pt x="3844" y="48"/>
                    </a:lnTo>
                    <a:lnTo>
                      <a:pt x="3745" y="50"/>
                    </a:lnTo>
                    <a:lnTo>
                      <a:pt x="3648" y="53"/>
                    </a:lnTo>
                    <a:lnTo>
                      <a:pt x="3551" y="60"/>
                    </a:lnTo>
                    <a:lnTo>
                      <a:pt x="3455" y="68"/>
                    </a:lnTo>
                    <a:lnTo>
                      <a:pt x="3360" y="79"/>
                    </a:lnTo>
                    <a:lnTo>
                      <a:pt x="3265" y="92"/>
                    </a:lnTo>
                    <a:lnTo>
                      <a:pt x="3172" y="108"/>
                    </a:lnTo>
                    <a:lnTo>
                      <a:pt x="3078" y="126"/>
                    </a:lnTo>
                    <a:lnTo>
                      <a:pt x="2986" y="146"/>
                    </a:lnTo>
                    <a:lnTo>
                      <a:pt x="2895" y="168"/>
                    </a:lnTo>
                    <a:lnTo>
                      <a:pt x="2804" y="192"/>
                    </a:lnTo>
                    <a:lnTo>
                      <a:pt x="2715" y="219"/>
                    </a:lnTo>
                    <a:lnTo>
                      <a:pt x="2626" y="248"/>
                    </a:lnTo>
                    <a:lnTo>
                      <a:pt x="2539" y="279"/>
                    </a:lnTo>
                    <a:lnTo>
                      <a:pt x="2452" y="312"/>
                    </a:lnTo>
                    <a:lnTo>
                      <a:pt x="2367" y="347"/>
                    </a:lnTo>
                    <a:lnTo>
                      <a:pt x="2282" y="384"/>
                    </a:lnTo>
                    <a:lnTo>
                      <a:pt x="2198" y="423"/>
                    </a:lnTo>
                    <a:lnTo>
                      <a:pt x="2116" y="464"/>
                    </a:lnTo>
                    <a:lnTo>
                      <a:pt x="2035" y="506"/>
                    </a:lnTo>
                    <a:lnTo>
                      <a:pt x="1955" y="551"/>
                    </a:lnTo>
                    <a:lnTo>
                      <a:pt x="1876" y="598"/>
                    </a:lnTo>
                    <a:lnTo>
                      <a:pt x="1798" y="646"/>
                    </a:lnTo>
                    <a:lnTo>
                      <a:pt x="1722" y="697"/>
                    </a:lnTo>
                    <a:lnTo>
                      <a:pt x="1647" y="749"/>
                    </a:lnTo>
                    <a:lnTo>
                      <a:pt x="1573" y="802"/>
                    </a:lnTo>
                    <a:lnTo>
                      <a:pt x="1501" y="858"/>
                    </a:lnTo>
                    <a:lnTo>
                      <a:pt x="1430" y="915"/>
                    </a:lnTo>
                    <a:lnTo>
                      <a:pt x="1360" y="974"/>
                    </a:lnTo>
                    <a:lnTo>
                      <a:pt x="1292" y="1034"/>
                    </a:lnTo>
                    <a:lnTo>
                      <a:pt x="1226" y="1096"/>
                    </a:lnTo>
                    <a:lnTo>
                      <a:pt x="1160" y="1160"/>
                    </a:lnTo>
                    <a:lnTo>
                      <a:pt x="1097" y="1225"/>
                    </a:lnTo>
                    <a:lnTo>
                      <a:pt x="1035" y="1292"/>
                    </a:lnTo>
                    <a:lnTo>
                      <a:pt x="974" y="1360"/>
                    </a:lnTo>
                    <a:lnTo>
                      <a:pt x="916" y="1429"/>
                    </a:lnTo>
                    <a:lnTo>
                      <a:pt x="858" y="1500"/>
                    </a:lnTo>
                    <a:lnTo>
                      <a:pt x="803" y="1573"/>
                    </a:lnTo>
                    <a:lnTo>
                      <a:pt x="749" y="1646"/>
                    </a:lnTo>
                    <a:lnTo>
                      <a:pt x="697" y="1721"/>
                    </a:lnTo>
                    <a:lnTo>
                      <a:pt x="647" y="1798"/>
                    </a:lnTo>
                    <a:lnTo>
                      <a:pt x="598" y="1875"/>
                    </a:lnTo>
                    <a:lnTo>
                      <a:pt x="552" y="1954"/>
                    </a:lnTo>
                    <a:lnTo>
                      <a:pt x="507" y="2034"/>
                    </a:lnTo>
                    <a:lnTo>
                      <a:pt x="464" y="2115"/>
                    </a:lnTo>
                    <a:lnTo>
                      <a:pt x="423" y="2198"/>
                    </a:lnTo>
                    <a:lnTo>
                      <a:pt x="384" y="2281"/>
                    </a:lnTo>
                    <a:lnTo>
                      <a:pt x="347" y="2366"/>
                    </a:lnTo>
                    <a:lnTo>
                      <a:pt x="312" y="2452"/>
                    </a:lnTo>
                    <a:lnTo>
                      <a:pt x="279" y="2538"/>
                    </a:lnTo>
                    <a:lnTo>
                      <a:pt x="248" y="2626"/>
                    </a:lnTo>
                    <a:lnTo>
                      <a:pt x="219" y="2714"/>
                    </a:lnTo>
                    <a:lnTo>
                      <a:pt x="193" y="2804"/>
                    </a:lnTo>
                    <a:lnTo>
                      <a:pt x="168" y="2895"/>
                    </a:lnTo>
                    <a:lnTo>
                      <a:pt x="146" y="2986"/>
                    </a:lnTo>
                    <a:lnTo>
                      <a:pt x="126" y="3078"/>
                    </a:lnTo>
                    <a:lnTo>
                      <a:pt x="108" y="3171"/>
                    </a:lnTo>
                    <a:lnTo>
                      <a:pt x="92" y="3265"/>
                    </a:lnTo>
                    <a:lnTo>
                      <a:pt x="79" y="3359"/>
                    </a:lnTo>
                    <a:lnTo>
                      <a:pt x="68" y="3455"/>
                    </a:lnTo>
                    <a:lnTo>
                      <a:pt x="60" y="3551"/>
                    </a:lnTo>
                    <a:lnTo>
                      <a:pt x="53" y="3648"/>
                    </a:lnTo>
                    <a:lnTo>
                      <a:pt x="50" y="3745"/>
                    </a:lnTo>
                    <a:lnTo>
                      <a:pt x="48" y="3843"/>
                    </a:lnTo>
                    <a:lnTo>
                      <a:pt x="51" y="3938"/>
                    </a:lnTo>
                    <a:lnTo>
                      <a:pt x="54" y="4034"/>
                    </a:lnTo>
                    <a:lnTo>
                      <a:pt x="60" y="4129"/>
                    </a:lnTo>
                    <a:lnTo>
                      <a:pt x="69" y="4224"/>
                    </a:lnTo>
                    <a:lnTo>
                      <a:pt x="79" y="4318"/>
                    </a:lnTo>
                    <a:lnTo>
                      <a:pt x="92" y="4412"/>
                    </a:lnTo>
                    <a:lnTo>
                      <a:pt x="108" y="4506"/>
                    </a:lnTo>
                    <a:lnTo>
                      <a:pt x="126" y="4600"/>
                    </a:lnTo>
                    <a:lnTo>
                      <a:pt x="146" y="4693"/>
                    </a:lnTo>
                    <a:lnTo>
                      <a:pt x="169" y="4785"/>
                    </a:lnTo>
                    <a:lnTo>
                      <a:pt x="193" y="4877"/>
                    </a:lnTo>
                    <a:lnTo>
                      <a:pt x="220" y="4968"/>
                    </a:lnTo>
                    <a:lnTo>
                      <a:pt x="250" y="5059"/>
                    </a:lnTo>
                    <a:lnTo>
                      <a:pt x="281" y="5149"/>
                    </a:lnTo>
                    <a:lnTo>
                      <a:pt x="315" y="5238"/>
                    </a:lnTo>
                    <a:lnTo>
                      <a:pt x="352" y="5326"/>
                    </a:lnTo>
                    <a:lnTo>
                      <a:pt x="320" y="5313"/>
                    </a:lnTo>
                    <a:lnTo>
                      <a:pt x="3834" y="3820"/>
                    </a:lnTo>
                    <a:lnTo>
                      <a:pt x="3819" y="3842"/>
                    </a:lnTo>
                    <a:lnTo>
                      <a:pt x="3819" y="24"/>
                    </a:lnTo>
                    <a:close/>
                    <a:moveTo>
                      <a:pt x="3867" y="3842"/>
                    </a:moveTo>
                    <a:cubicBezTo>
                      <a:pt x="3867" y="3852"/>
                      <a:pt x="3862" y="3861"/>
                      <a:pt x="3853" y="3865"/>
                    </a:cubicBezTo>
                    <a:lnTo>
                      <a:pt x="339" y="5357"/>
                    </a:lnTo>
                    <a:cubicBezTo>
                      <a:pt x="333" y="5360"/>
                      <a:pt x="326" y="5360"/>
                      <a:pt x="320" y="5357"/>
                    </a:cubicBezTo>
                    <a:cubicBezTo>
                      <a:pt x="314" y="5355"/>
                      <a:pt x="310" y="5350"/>
                      <a:pt x="307" y="5344"/>
                    </a:cubicBezTo>
                    <a:lnTo>
                      <a:pt x="271" y="5255"/>
                    </a:lnTo>
                    <a:lnTo>
                      <a:pt x="236" y="5165"/>
                    </a:lnTo>
                    <a:lnTo>
                      <a:pt x="204" y="5074"/>
                    </a:lnTo>
                    <a:lnTo>
                      <a:pt x="174" y="4982"/>
                    </a:lnTo>
                    <a:lnTo>
                      <a:pt x="147" y="4889"/>
                    </a:lnTo>
                    <a:lnTo>
                      <a:pt x="122" y="4796"/>
                    </a:lnTo>
                    <a:lnTo>
                      <a:pt x="99" y="4703"/>
                    </a:lnTo>
                    <a:lnTo>
                      <a:pt x="79" y="4609"/>
                    </a:lnTo>
                    <a:lnTo>
                      <a:pt x="61" y="4514"/>
                    </a:lnTo>
                    <a:lnTo>
                      <a:pt x="45" y="4419"/>
                    </a:lnTo>
                    <a:lnTo>
                      <a:pt x="32" y="4324"/>
                    </a:lnTo>
                    <a:lnTo>
                      <a:pt x="21" y="4228"/>
                    </a:lnTo>
                    <a:lnTo>
                      <a:pt x="12" y="4132"/>
                    </a:lnTo>
                    <a:lnTo>
                      <a:pt x="6" y="4035"/>
                    </a:lnTo>
                    <a:lnTo>
                      <a:pt x="3" y="3939"/>
                    </a:lnTo>
                    <a:lnTo>
                      <a:pt x="0" y="3842"/>
                    </a:lnTo>
                    <a:lnTo>
                      <a:pt x="2" y="3743"/>
                    </a:lnTo>
                    <a:lnTo>
                      <a:pt x="6" y="3644"/>
                    </a:lnTo>
                    <a:lnTo>
                      <a:pt x="12" y="3546"/>
                    </a:lnTo>
                    <a:lnTo>
                      <a:pt x="20" y="3449"/>
                    </a:lnTo>
                    <a:lnTo>
                      <a:pt x="31" y="3353"/>
                    </a:lnTo>
                    <a:lnTo>
                      <a:pt x="45" y="3257"/>
                    </a:lnTo>
                    <a:lnTo>
                      <a:pt x="61" y="3162"/>
                    </a:lnTo>
                    <a:lnTo>
                      <a:pt x="79" y="3068"/>
                    </a:lnTo>
                    <a:lnTo>
                      <a:pt x="99" y="2975"/>
                    </a:lnTo>
                    <a:lnTo>
                      <a:pt x="122" y="2882"/>
                    </a:lnTo>
                    <a:lnTo>
                      <a:pt x="147" y="2790"/>
                    </a:lnTo>
                    <a:lnTo>
                      <a:pt x="174" y="2700"/>
                    </a:lnTo>
                    <a:lnTo>
                      <a:pt x="203" y="2610"/>
                    </a:lnTo>
                    <a:lnTo>
                      <a:pt x="234" y="2521"/>
                    </a:lnTo>
                    <a:lnTo>
                      <a:pt x="268" y="2433"/>
                    </a:lnTo>
                    <a:lnTo>
                      <a:pt x="303" y="2347"/>
                    </a:lnTo>
                    <a:lnTo>
                      <a:pt x="340" y="2261"/>
                    </a:lnTo>
                    <a:lnTo>
                      <a:pt x="380" y="2177"/>
                    </a:lnTo>
                    <a:lnTo>
                      <a:pt x="422" y="2093"/>
                    </a:lnTo>
                    <a:lnTo>
                      <a:pt x="465" y="2011"/>
                    </a:lnTo>
                    <a:lnTo>
                      <a:pt x="510" y="1930"/>
                    </a:lnTo>
                    <a:lnTo>
                      <a:pt x="558" y="1850"/>
                    </a:lnTo>
                    <a:lnTo>
                      <a:pt x="607" y="1772"/>
                    </a:lnTo>
                    <a:lnTo>
                      <a:pt x="658" y="1694"/>
                    </a:lnTo>
                    <a:lnTo>
                      <a:pt x="710" y="1618"/>
                    </a:lnTo>
                    <a:lnTo>
                      <a:pt x="765" y="1544"/>
                    </a:lnTo>
                    <a:lnTo>
                      <a:pt x="821" y="1470"/>
                    </a:lnTo>
                    <a:lnTo>
                      <a:pt x="879" y="1398"/>
                    </a:lnTo>
                    <a:lnTo>
                      <a:pt x="939" y="1328"/>
                    </a:lnTo>
                    <a:lnTo>
                      <a:pt x="1000" y="1259"/>
                    </a:lnTo>
                    <a:lnTo>
                      <a:pt x="1063" y="1191"/>
                    </a:lnTo>
                    <a:lnTo>
                      <a:pt x="1127" y="1126"/>
                    </a:lnTo>
                    <a:lnTo>
                      <a:pt x="1193" y="1061"/>
                    </a:lnTo>
                    <a:lnTo>
                      <a:pt x="1260" y="998"/>
                    </a:lnTo>
                    <a:lnTo>
                      <a:pt x="1329" y="937"/>
                    </a:lnTo>
                    <a:lnTo>
                      <a:pt x="1400" y="878"/>
                    </a:lnTo>
                    <a:lnTo>
                      <a:pt x="1472" y="820"/>
                    </a:lnTo>
                    <a:lnTo>
                      <a:pt x="1545" y="764"/>
                    </a:lnTo>
                    <a:lnTo>
                      <a:pt x="1620" y="709"/>
                    </a:lnTo>
                    <a:lnTo>
                      <a:pt x="1696" y="656"/>
                    </a:lnTo>
                    <a:lnTo>
                      <a:pt x="1773" y="606"/>
                    </a:lnTo>
                    <a:lnTo>
                      <a:pt x="1851" y="557"/>
                    </a:lnTo>
                    <a:lnTo>
                      <a:pt x="1931" y="509"/>
                    </a:lnTo>
                    <a:lnTo>
                      <a:pt x="2013" y="464"/>
                    </a:lnTo>
                    <a:lnTo>
                      <a:pt x="2095" y="421"/>
                    </a:lnTo>
                    <a:lnTo>
                      <a:pt x="2178" y="379"/>
                    </a:lnTo>
                    <a:lnTo>
                      <a:pt x="2263" y="340"/>
                    </a:lnTo>
                    <a:lnTo>
                      <a:pt x="2348" y="302"/>
                    </a:lnTo>
                    <a:lnTo>
                      <a:pt x="2435" y="267"/>
                    </a:lnTo>
                    <a:lnTo>
                      <a:pt x="2523" y="234"/>
                    </a:lnTo>
                    <a:lnTo>
                      <a:pt x="2612" y="202"/>
                    </a:lnTo>
                    <a:lnTo>
                      <a:pt x="2701" y="173"/>
                    </a:lnTo>
                    <a:lnTo>
                      <a:pt x="2792" y="146"/>
                    </a:lnTo>
                    <a:lnTo>
                      <a:pt x="2884" y="121"/>
                    </a:lnTo>
                    <a:lnTo>
                      <a:pt x="2976" y="99"/>
                    </a:lnTo>
                    <a:lnTo>
                      <a:pt x="3070" y="78"/>
                    </a:lnTo>
                    <a:lnTo>
                      <a:pt x="3164" y="61"/>
                    </a:lnTo>
                    <a:lnTo>
                      <a:pt x="3259" y="45"/>
                    </a:lnTo>
                    <a:lnTo>
                      <a:pt x="3354" y="31"/>
                    </a:lnTo>
                    <a:lnTo>
                      <a:pt x="3451" y="20"/>
                    </a:lnTo>
                    <a:lnTo>
                      <a:pt x="3548" y="12"/>
                    </a:lnTo>
                    <a:lnTo>
                      <a:pt x="3646" y="5"/>
                    </a:lnTo>
                    <a:lnTo>
                      <a:pt x="3745" y="2"/>
                    </a:lnTo>
                    <a:lnTo>
                      <a:pt x="3843" y="0"/>
                    </a:lnTo>
                    <a:cubicBezTo>
                      <a:pt x="3850" y="0"/>
                      <a:pt x="3856" y="3"/>
                      <a:pt x="3860" y="7"/>
                    </a:cubicBezTo>
                    <a:cubicBezTo>
                      <a:pt x="3865" y="12"/>
                      <a:pt x="3867" y="18"/>
                      <a:pt x="3867" y="24"/>
                    </a:cubicBezTo>
                    <a:lnTo>
                      <a:pt x="3867" y="3842"/>
                    </a:lnTo>
                    <a:close/>
                  </a:path>
                </a:pathLst>
              </a:custGeom>
              <a:solidFill>
                <a:srgbClr val="E46C0A"/>
              </a:solidFill>
              <a:ln w="1" cap="flat">
                <a:solidFill>
                  <a:srgbClr val="E46C0A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4162" y="1776"/>
                <a:ext cx="398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Canceled</a:t>
                </a:r>
                <a:endParaRPr kumimoji="1" lang="zh-TW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3402" y="1766"/>
                <a:ext cx="42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On time / </a:t>
                </a:r>
                <a:r>
                  <a:rPr kumimoji="1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On budget</a:t>
                </a:r>
                <a:endParaRPr kumimoji="1" lang="zh-TW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3854" y="1027"/>
                <a:ext cx="369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zh-TW" sz="1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新細明體" pitchFamily="18" charset="-120"/>
                  </a:rPr>
                  <a:t>2009</a:t>
                </a:r>
                <a:endPara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3806" y="2496"/>
                <a:ext cx="56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TW" altLang="zh-TW" sz="12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Time</a:t>
                </a:r>
                <a:r>
                  <a:rPr kumimoji="1" lang="en-US" altLang="zh-TW" sz="12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</a:t>
                </a:r>
                <a:r>
                  <a:rPr kumimoji="1" lang="zh-TW" altLang="zh-TW" sz="12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/</a:t>
                </a:r>
                <a:r>
                  <a:rPr kumimoji="1" lang="en-US" altLang="zh-TW" sz="12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</a:t>
                </a:r>
                <a:br>
                  <a:rPr kumimoji="1" lang="en-US" altLang="zh-TW" sz="12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</a:br>
                <a:r>
                  <a:rPr kumimoji="1" lang="zh-TW" altLang="zh-TW" sz="12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Cost overruns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pPr eaLnBrk="1" hangingPunct="1"/>
            <a:r>
              <a:rPr lang="en-US" altLang="zh-TW" smtClean="0"/>
              <a:t>8.8 Software Warranties</a:t>
            </a:r>
          </a:p>
        </p:txBody>
      </p:sp>
      <p:sp>
        <p:nvSpPr>
          <p:cNvPr id="563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A2E958A-9ACF-4689-BA55-FE8025A380DB}" type="slidenum">
              <a:rPr lang="en-US" altLang="zh-TW"/>
              <a:pPr/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8C68972B-4D99-40CD-8126-C04CF6A9B28B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Shrinkwrap Warranties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say you accept software “as is”</a:t>
            </a:r>
          </a:p>
          <a:p>
            <a:pPr eaLnBrk="1" hangingPunct="1"/>
            <a:r>
              <a:rPr lang="en-US" altLang="zh-TW" smtClean="0"/>
              <a:t>Some offer 90-day replacement or money-back guarantee</a:t>
            </a:r>
          </a:p>
          <a:p>
            <a:pPr eaLnBrk="1" hangingPunct="1"/>
            <a:r>
              <a:rPr lang="en-US" altLang="zh-TW" smtClean="0"/>
              <a:t>None accept liability for harm caused by use of software</a:t>
            </a:r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2E5B2057-F9B0-4CEF-9116-DDD261BE34EB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Are Software Warranties Enforceable? </a:t>
            </a:r>
            <a:r>
              <a:rPr lang="en-US" altLang="zh-TW" sz="3200" dirty="0" smtClean="0">
                <a:hlinkClick r:id="rId2" action="ppaction://hlinkfile" tooltip="PP. 387-389"/>
              </a:rPr>
              <a:t>(PP. 387-389)</a:t>
            </a:r>
            <a:endParaRPr lang="en-US" altLang="zh-TW" sz="3200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Article 2 of Uniform Commercial Code</a:t>
            </a:r>
          </a:p>
          <a:p>
            <a:pPr eaLnBrk="1" hangingPunct="1"/>
            <a:r>
              <a:rPr lang="en-US" altLang="zh-TW" dirty="0" smtClean="0"/>
              <a:t>Magnuson-Moss Warranty Act (1975)</a:t>
            </a:r>
          </a:p>
          <a:p>
            <a:pPr eaLnBrk="1" hangingPunct="1"/>
            <a:r>
              <a:rPr lang="en-US" altLang="zh-TW" i="1" dirty="0" smtClean="0"/>
              <a:t>Step-Saver Data Systems v. Wyse Technology and The Software Link</a:t>
            </a:r>
          </a:p>
          <a:p>
            <a:pPr eaLnBrk="1" hangingPunct="1"/>
            <a:r>
              <a:rPr lang="en-US" altLang="zh-TW" i="1" dirty="0" err="1" smtClean="0"/>
              <a:t>ProCD</a:t>
            </a:r>
            <a:r>
              <a:rPr lang="en-US" altLang="zh-TW" i="1" dirty="0" smtClean="0"/>
              <a:t>, Inc. v. </a:t>
            </a:r>
            <a:r>
              <a:rPr lang="en-US" altLang="zh-TW" i="1" dirty="0" err="1" smtClean="0"/>
              <a:t>Zeidenberg</a:t>
            </a:r>
            <a:endParaRPr lang="en-US" altLang="zh-TW" i="1" dirty="0" smtClean="0"/>
          </a:p>
          <a:p>
            <a:pPr eaLnBrk="1" hangingPunct="1"/>
            <a:r>
              <a:rPr lang="en-US" altLang="zh-TW" i="1" dirty="0" err="1" smtClean="0"/>
              <a:t>Mortenson</a:t>
            </a:r>
            <a:r>
              <a:rPr lang="en-US" altLang="zh-TW" i="1" dirty="0" smtClean="0"/>
              <a:t> v. Timberline Software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9022A8F-A2CC-4BC1-8D53-EDB7F92BFAFB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zh-TW" smtClean="0"/>
              <a:t>Moral Responsibility of Software Manufacturers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736725"/>
            <a:ext cx="8012112" cy="3978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If vendors were responsible for harmful consequences of defects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Companies would test software 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They would purchase liability insurance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Software would cost 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Start-ups would be affected more than big companies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Less innovation in software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Software would be more reliable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Making vendors responsible for harmful consequences of defects may be wrong, but…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Consumers should not have to pay for bug fixes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E9F8FAC7-ECFE-4DD4-ABBC-D729C009B50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Disfranchised Voters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November 2000 general election</a:t>
            </a:r>
          </a:p>
          <a:p>
            <a:pPr eaLnBrk="1" hangingPunct="1"/>
            <a:r>
              <a:rPr lang="en-US" altLang="zh-TW" dirty="0" smtClean="0"/>
              <a:t>Florida disqualified thousands of voters</a:t>
            </a:r>
          </a:p>
          <a:p>
            <a:pPr eaLnBrk="1" hangingPunct="1"/>
            <a:r>
              <a:rPr lang="en-US" altLang="zh-TW" dirty="0" smtClean="0"/>
              <a:t>Reason: People identified as felons</a:t>
            </a:r>
          </a:p>
          <a:p>
            <a:pPr eaLnBrk="1" hangingPunct="1"/>
            <a:r>
              <a:rPr lang="en-US" altLang="zh-TW" dirty="0" smtClean="0"/>
              <a:t>Cause: Incorrect records in voter database</a:t>
            </a:r>
          </a:p>
          <a:p>
            <a:pPr eaLnBrk="1" hangingPunct="1"/>
            <a:r>
              <a:rPr lang="en-US" altLang="zh-TW" dirty="0" smtClean="0"/>
              <a:t>Consequence: May have affected election’s outcome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66EEEF6A-17C9-4596-BF3D-3B1CD7F2068B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False Arrests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Three cases of false arrests due to incorrect information retrieved from the NCIC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Sheila Jackson </a:t>
            </a:r>
            <a:r>
              <a:rPr lang="en-US" altLang="zh-TW" sz="2800" dirty="0" err="1" smtClean="0"/>
              <a:t>Stossier</a:t>
            </a:r>
            <a:r>
              <a:rPr lang="en-US" altLang="zh-TW" sz="2800" dirty="0" smtClean="0"/>
              <a:t> mistaken for Shirley Jackson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Arrested and spent five days in detention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Roberto Hernandez mistaken for another Roberto Hernandez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Arrested twice and spent 12 days in jail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Terry Dean Rogan arrested after someone stole his 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Arrested five times, three times at gun point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F7A4FE24-9CB8-4465-90CB-59431E6B746E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Accuracy of NCIC Records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March 2003: Justice Dept. announces FBI not responsible for accuracy of NCIC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Exempts NCIC from some provisions of Privacy Act of 1974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Should government take responsibility for data correctness?</a:t>
            </a:r>
          </a:p>
          <a:p>
            <a:pPr eaLnBrk="1" hangingPunct="1">
              <a:lnSpc>
                <a:spcPct val="90000"/>
              </a:lnSpc>
              <a:buFont typeface="Times" pitchFamily="-48" charset="0"/>
              <a:buNone/>
            </a:pPr>
            <a:endParaRPr lang="en-US" altLang="zh-TW" smtClean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1-</a:t>
            </a:r>
            <a:fld id="{413F1F83-0D57-4C00-ACC2-601148F8496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Dept. of Justice Position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Impractical for FBI to be responsible for data’s accuracy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Much information provided by other law enforcement and intelligence agencies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Agents should be able to use discretion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If provisions of Privacy Act strictly followed, much less information would be in NCIC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Result: fewer arrests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2033</Words>
  <Application>Microsoft Office PowerPoint</Application>
  <PresentationFormat>On-screen Show (4:3)</PresentationFormat>
  <Paragraphs>383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ヒラギノ角ゴ Pro W3</vt:lpstr>
      <vt:lpstr>新細明體</vt:lpstr>
      <vt:lpstr>Arial</vt:lpstr>
      <vt:lpstr>Symbol</vt:lpstr>
      <vt:lpstr>Times</vt:lpstr>
      <vt:lpstr>Times New Roman</vt:lpstr>
      <vt:lpstr>1_ch01</vt:lpstr>
      <vt:lpstr>Chapter 8:  Computer Reliability</vt:lpstr>
      <vt:lpstr>Chapter Overview</vt:lpstr>
      <vt:lpstr>8.1 Introduction</vt:lpstr>
      <vt:lpstr>8.2 Data-Entry or Data-Retrieval  Errors</vt:lpstr>
      <vt:lpstr>Two Kinds of Data-related Failure</vt:lpstr>
      <vt:lpstr>Disfranchised Voters</vt:lpstr>
      <vt:lpstr>False Arrests</vt:lpstr>
      <vt:lpstr>Accuracy of NCIC Records</vt:lpstr>
      <vt:lpstr>Dept. of Justice Position</vt:lpstr>
      <vt:lpstr>Position of Privacy Advocates</vt:lpstr>
      <vt:lpstr>Analysis: Database of Stolen Vehicles</vt:lpstr>
      <vt:lpstr>8.3 Software and Billing Errors</vt:lpstr>
      <vt:lpstr>Errors When Data Are Correct</vt:lpstr>
      <vt:lpstr>Errors Leading to System Malfunctions (PP. 358-359)</vt:lpstr>
      <vt:lpstr>Errors Leading to System Failures (PP.359-360)</vt:lpstr>
      <vt:lpstr>Analysis: E-Retailer Posts Wrong Price, Refuses to Deliver</vt:lpstr>
      <vt:lpstr>Rule Utilitarian Analysis</vt:lpstr>
      <vt:lpstr>Kantian Analysis</vt:lpstr>
      <vt:lpstr>8.4 Notable Software System  Failures</vt:lpstr>
      <vt:lpstr>Patriot Missile (1991)</vt:lpstr>
      <vt:lpstr>Patriot Missile Failure</vt:lpstr>
      <vt:lpstr>Ariane 5 (1996)</vt:lpstr>
      <vt:lpstr>AT&amp;T Long-Distance Network (1990)</vt:lpstr>
      <vt:lpstr>AT&amp;T Long Distance Network Failure</vt:lpstr>
      <vt:lpstr>Robot Missions to Mars (1999)</vt:lpstr>
      <vt:lpstr>Denver International Airport (1993-5)</vt:lpstr>
      <vt:lpstr>Tokyo Stock Exchange (2005)</vt:lpstr>
      <vt:lpstr>Direct Recording Electronic Voting Machines (2006)</vt:lpstr>
      <vt:lpstr>Diebold Electronic Voting Machine</vt:lpstr>
      <vt:lpstr>Issues with DRE Voting Machines</vt:lpstr>
      <vt:lpstr>8.5 Therac-25 (PP.371-378)</vt:lpstr>
      <vt:lpstr>Genesis of the Therac-25</vt:lpstr>
      <vt:lpstr>Chronology of Accidents and AECL Responses</vt:lpstr>
      <vt:lpstr>Software Errors</vt:lpstr>
      <vt:lpstr>Race Condition Revealed by Fast-typing Operators</vt:lpstr>
      <vt:lpstr>Race Condition Caused by Counter Rolling Over to Zero</vt:lpstr>
      <vt:lpstr>Post Mortem</vt:lpstr>
      <vt:lpstr>Moral Responsibility of the Therac-25 Team</vt:lpstr>
      <vt:lpstr>Postcript</vt:lpstr>
      <vt:lpstr>8.6 Computer Simulations</vt:lpstr>
      <vt:lpstr>Uses of Simulations</vt:lpstr>
      <vt:lpstr>Simulations Predict Path and Speed of Hurricanes</vt:lpstr>
      <vt:lpstr>Validating Simulations</vt:lpstr>
      <vt:lpstr>Validation by Comparing Predicted and Actual Outcomes</vt:lpstr>
      <vt:lpstr>Validation by “Predicting the Present”</vt:lpstr>
      <vt:lpstr>8.7 Software Engineering</vt:lpstr>
      <vt:lpstr>Four-step Process to Develop a Software Product</vt:lpstr>
      <vt:lpstr>Specification</vt:lpstr>
      <vt:lpstr>Development</vt:lpstr>
      <vt:lpstr>Validation (Testing)</vt:lpstr>
      <vt:lpstr>Software Quality Is Improving</vt:lpstr>
      <vt:lpstr>Success of IT Projects Over Time</vt:lpstr>
      <vt:lpstr>8.8 Software Warranties</vt:lpstr>
      <vt:lpstr>Shrinkwrap Warranties</vt:lpstr>
      <vt:lpstr>Are Software Warranties Enforceable? (PP. 387-389)</vt:lpstr>
      <vt:lpstr>Moral Responsibility of Software Manufacturers</vt:lpstr>
    </vt:vector>
  </TitlesOfParts>
  <Company>©2009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Computer Reliability</dc:subject>
  <dc:creator>Michael J. Quinn</dc:creator>
  <cp:lastModifiedBy>L. W. Yip</cp:lastModifiedBy>
  <cp:revision>122</cp:revision>
  <dcterms:created xsi:type="dcterms:W3CDTF">2004-07-01T03:12:43Z</dcterms:created>
  <dcterms:modified xsi:type="dcterms:W3CDTF">2017-03-05T00:55:45Z</dcterms:modified>
</cp:coreProperties>
</file>