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93"/>
  </p:notesMasterIdLst>
  <p:sldIdLst>
    <p:sldId id="263" r:id="rId4"/>
    <p:sldId id="446" r:id="rId5"/>
    <p:sldId id="447" r:id="rId6"/>
    <p:sldId id="448" r:id="rId7"/>
    <p:sldId id="449" r:id="rId8"/>
    <p:sldId id="450" r:id="rId9"/>
    <p:sldId id="451" r:id="rId10"/>
    <p:sldId id="452" r:id="rId11"/>
    <p:sldId id="453" r:id="rId12"/>
    <p:sldId id="454" r:id="rId13"/>
    <p:sldId id="455" r:id="rId14"/>
    <p:sldId id="456" r:id="rId15"/>
    <p:sldId id="457" r:id="rId16"/>
    <p:sldId id="458" r:id="rId17"/>
    <p:sldId id="459" r:id="rId18"/>
    <p:sldId id="460" r:id="rId19"/>
    <p:sldId id="461" r:id="rId20"/>
    <p:sldId id="462" r:id="rId21"/>
    <p:sldId id="463" r:id="rId22"/>
    <p:sldId id="464" r:id="rId23"/>
    <p:sldId id="465" r:id="rId24"/>
    <p:sldId id="466" r:id="rId25"/>
    <p:sldId id="467" r:id="rId26"/>
    <p:sldId id="468" r:id="rId27"/>
    <p:sldId id="469" r:id="rId28"/>
    <p:sldId id="470" r:id="rId29"/>
    <p:sldId id="471" r:id="rId30"/>
    <p:sldId id="472" r:id="rId31"/>
    <p:sldId id="473" r:id="rId32"/>
    <p:sldId id="474" r:id="rId33"/>
    <p:sldId id="475" r:id="rId34"/>
    <p:sldId id="476" r:id="rId35"/>
    <p:sldId id="477" r:id="rId36"/>
    <p:sldId id="478" r:id="rId37"/>
    <p:sldId id="479" r:id="rId38"/>
    <p:sldId id="480" r:id="rId39"/>
    <p:sldId id="481" r:id="rId40"/>
    <p:sldId id="482" r:id="rId41"/>
    <p:sldId id="483" r:id="rId42"/>
    <p:sldId id="484" r:id="rId43"/>
    <p:sldId id="485" r:id="rId44"/>
    <p:sldId id="486" r:id="rId45"/>
    <p:sldId id="487" r:id="rId46"/>
    <p:sldId id="488" r:id="rId47"/>
    <p:sldId id="489" r:id="rId48"/>
    <p:sldId id="490" r:id="rId49"/>
    <p:sldId id="491" r:id="rId50"/>
    <p:sldId id="492" r:id="rId51"/>
    <p:sldId id="493" r:id="rId52"/>
    <p:sldId id="494" r:id="rId53"/>
    <p:sldId id="495" r:id="rId54"/>
    <p:sldId id="496" r:id="rId55"/>
    <p:sldId id="497" r:id="rId56"/>
    <p:sldId id="498" r:id="rId57"/>
    <p:sldId id="499" r:id="rId58"/>
    <p:sldId id="500" r:id="rId59"/>
    <p:sldId id="501" r:id="rId60"/>
    <p:sldId id="502" r:id="rId61"/>
    <p:sldId id="503" r:id="rId62"/>
    <p:sldId id="504" r:id="rId63"/>
    <p:sldId id="505" r:id="rId64"/>
    <p:sldId id="506" r:id="rId65"/>
    <p:sldId id="507" r:id="rId66"/>
    <p:sldId id="508" r:id="rId67"/>
    <p:sldId id="509" r:id="rId68"/>
    <p:sldId id="510" r:id="rId69"/>
    <p:sldId id="511" r:id="rId70"/>
    <p:sldId id="512" r:id="rId71"/>
    <p:sldId id="513" r:id="rId72"/>
    <p:sldId id="514" r:id="rId73"/>
    <p:sldId id="515" r:id="rId74"/>
    <p:sldId id="516" r:id="rId75"/>
    <p:sldId id="517" r:id="rId76"/>
    <p:sldId id="518" r:id="rId77"/>
    <p:sldId id="519" r:id="rId78"/>
    <p:sldId id="520" r:id="rId79"/>
    <p:sldId id="521" r:id="rId80"/>
    <p:sldId id="522" r:id="rId81"/>
    <p:sldId id="523" r:id="rId82"/>
    <p:sldId id="524" r:id="rId83"/>
    <p:sldId id="525" r:id="rId84"/>
    <p:sldId id="526" r:id="rId85"/>
    <p:sldId id="527" r:id="rId86"/>
    <p:sldId id="528" r:id="rId87"/>
    <p:sldId id="529" r:id="rId88"/>
    <p:sldId id="530" r:id="rId89"/>
    <p:sldId id="531" r:id="rId90"/>
    <p:sldId id="532" r:id="rId91"/>
    <p:sldId id="267" r:id="rId92"/>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ADA"/>
    <a:srgbClr val="BD2B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04" autoAdjust="0"/>
  </p:normalViewPr>
  <p:slideViewPr>
    <p:cSldViewPr showGuides="1">
      <p:cViewPr varScale="1">
        <p:scale>
          <a:sx n="63" d="100"/>
          <a:sy n="63" d="100"/>
        </p:scale>
        <p:origin x="1352"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viewProps" Target="view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B2622-5A98-4E7B-9D28-6B3ACBAEC1BF}" type="datetimeFigureOut">
              <a:rPr lang="it-IT" smtClean="0"/>
              <a:t>23/10/2020</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509C9-8381-4DE1-B0FA-5E8B8CA4B990}" type="slidenum">
              <a:rPr lang="it-IT" smtClean="0"/>
              <a:t>‹N›</a:t>
            </a:fld>
            <a:endParaRPr lang="it-IT"/>
          </a:p>
        </p:txBody>
      </p:sp>
    </p:spTree>
    <p:extLst>
      <p:ext uri="{BB962C8B-B14F-4D97-AF65-F5344CB8AC3E}">
        <p14:creationId xmlns:p14="http://schemas.microsoft.com/office/powerpoint/2010/main" val="200074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Rot="1" noChangeAspect="1" noChangeArrowheads="1" noTextEdit="1"/>
          </p:cNvSpPr>
          <p:nvPr>
            <p:ph type="sldImg"/>
          </p:nvPr>
        </p:nvSpPr>
        <p:spPr>
          <a:xfrm>
            <a:off x="992188" y="768350"/>
            <a:ext cx="5114925" cy="3836988"/>
          </a:xfrm>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extLst>
      <p:ext uri="{BB962C8B-B14F-4D97-AF65-F5344CB8AC3E}">
        <p14:creationId xmlns:p14="http://schemas.microsoft.com/office/powerpoint/2010/main" val="4044657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44035"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304525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48131"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959483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48131"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4149765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50179"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421391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52227"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4162836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5632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972041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58371"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978437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58371"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788941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58371"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623524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58371"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439526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9899A8-AA48-45FD-B71D-6BA80609E507}" type="slidenum">
              <a:rPr lang="it-IT"/>
              <a:pPr/>
              <a:t>3</a:t>
            </a:fld>
            <a:endParaRPr lang="it-IT"/>
          </a:p>
        </p:txBody>
      </p:sp>
      <p:sp>
        <p:nvSpPr>
          <p:cNvPr id="356354" name="Rectangle 2"/>
          <p:cNvSpPr>
            <a:spLocks noGrp="1" noRot="1" noChangeAspect="1" noChangeArrowheads="1" noTextEdit="1"/>
          </p:cNvSpPr>
          <p:nvPr>
            <p:ph type="sldImg"/>
          </p:nvPr>
        </p:nvSpPr>
        <p:spPr>
          <a:xfrm>
            <a:off x="992188" y="768350"/>
            <a:ext cx="5114925" cy="3836988"/>
          </a:xfrm>
          <a:ln/>
        </p:spPr>
      </p:sp>
      <p:sp>
        <p:nvSpPr>
          <p:cNvPr id="35635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2530753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58371"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319503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60419"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126534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62467"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933429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64515"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214992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64515"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362033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64515"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351136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6656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755431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68611"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426500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68611"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532413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74755"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408568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9459"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4147045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7680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04250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78851"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2635082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78851"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492841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80899"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966610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36195"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9074088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4387"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88836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4387"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3779613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3824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286540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3824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051675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0291"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778164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2560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540057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2339"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42836645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2339"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9995521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2339"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5131508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6435"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4178870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6435"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6057437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1776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7226547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1776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0228987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1776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4712842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6435"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6761693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91786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27651"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9973446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7553378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927761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5348761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7056789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7310087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6406273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5320271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7500664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3555901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4047838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29699"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158156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41479363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9295310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1193345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0373350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0626364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0281460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8559487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533695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6550087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488253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37891"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058585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7943755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8711520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412924501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2390982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3821973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2386473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88261695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6811046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8842148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245540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39939"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40991200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5965490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1956174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302199277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148483"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435296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750888" y="785813"/>
            <a:ext cx="5634037" cy="3849687"/>
          </a:xfrm>
          <a:prstGeom prst="rect">
            <a:avLst/>
          </a:prstGeom>
          <a:solidFill>
            <a:srgbClr val="FFFFFF"/>
          </a:solidFill>
          <a:ln w="9525">
            <a:solidFill>
              <a:srgbClr val="000000"/>
            </a:solidFill>
            <a:miter lim="800000"/>
            <a:headEnd/>
            <a:tailEnd/>
          </a:ln>
        </p:spPr>
        <p:txBody>
          <a:bodyPr wrap="none" lIns="94787" tIns="47393" rIns="94787" bIns="47393"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ctr">
              <a:spcBef>
                <a:spcPct val="0"/>
              </a:spcBef>
              <a:buClr>
                <a:srgbClr val="292929"/>
              </a:buClr>
              <a:buFont typeface="Arial" panose="020B0604020202020204" pitchFamily="34" charset="0"/>
              <a:buNone/>
            </a:pPr>
            <a:endParaRPr lang="it-IT" altLang="it-IT" sz="1400">
              <a:solidFill>
                <a:schemeClr val="bg1"/>
              </a:solidFill>
              <a:latin typeface="Arial" panose="020B0604020202020204" pitchFamily="34" charset="0"/>
            </a:endParaRPr>
          </a:p>
        </p:txBody>
      </p:sp>
      <p:sp>
        <p:nvSpPr>
          <p:cNvPr id="44035" name="Rectangle 2"/>
          <p:cNvSpPr>
            <a:spLocks noGrp="1" noChangeArrowheads="1"/>
          </p:cNvSpPr>
          <p:nvPr>
            <p:ph type="body"/>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p>
        </p:txBody>
      </p:sp>
    </p:spTree>
    <p:extLst>
      <p:ext uri="{BB962C8B-B14F-4D97-AF65-F5344CB8AC3E}">
        <p14:creationId xmlns:p14="http://schemas.microsoft.com/office/powerpoint/2010/main" val="139740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COPERTINA">
    <p:spTree>
      <p:nvGrpSpPr>
        <p:cNvPr id="1" name=""/>
        <p:cNvGrpSpPr/>
        <p:nvPr/>
      </p:nvGrpSpPr>
      <p:grpSpPr>
        <a:xfrm>
          <a:off x="0" y="0"/>
          <a:ext cx="0" cy="0"/>
          <a:chOff x="0" y="0"/>
          <a:chExt cx="0" cy="0"/>
        </a:xfrm>
      </p:grpSpPr>
      <p:sp>
        <p:nvSpPr>
          <p:cNvPr id="3" name="Segnaposto testo 2"/>
          <p:cNvSpPr>
            <a:spLocks noGrp="1"/>
          </p:cNvSpPr>
          <p:nvPr>
            <p:ph type="body" sz="quarter" idx="10" hasCustomPrompt="1"/>
          </p:nvPr>
        </p:nvSpPr>
        <p:spPr>
          <a:xfrm>
            <a:off x="3563888" y="548680"/>
            <a:ext cx="5185023" cy="4536504"/>
          </a:xfrm>
          <a:prstGeom prst="rect">
            <a:avLst/>
          </a:prstGeom>
        </p:spPr>
        <p:txBody>
          <a:bodyPr anchor="ctr" anchorCtr="0"/>
          <a:lstStyle>
            <a:lvl1pPr marL="0" indent="0">
              <a:buNone/>
              <a:defRPr sz="3600" b="1">
                <a:solidFill>
                  <a:schemeClr val="bg1"/>
                </a:solidFill>
                <a:latin typeface="Century Gothic" panose="020B0502020202020204" pitchFamily="34" charset="0"/>
              </a:defRPr>
            </a:lvl1pPr>
          </a:lstStyle>
          <a:p>
            <a:pPr lvl="0"/>
            <a:r>
              <a:rPr lang="it-IT" dirty="0"/>
              <a:t>Fare clic per inserire </a:t>
            </a:r>
          </a:p>
          <a:p>
            <a:pPr lvl="0"/>
            <a:r>
              <a:rPr lang="it-IT" dirty="0"/>
              <a:t>il titolo della presentazione</a:t>
            </a:r>
          </a:p>
        </p:txBody>
      </p:sp>
      <p:sp>
        <p:nvSpPr>
          <p:cNvPr id="6" name="Segnaposto testo 5"/>
          <p:cNvSpPr>
            <a:spLocks noGrp="1"/>
          </p:cNvSpPr>
          <p:nvPr>
            <p:ph type="body" sz="quarter" idx="11" hasCustomPrompt="1"/>
          </p:nvPr>
        </p:nvSpPr>
        <p:spPr>
          <a:xfrm>
            <a:off x="3563938" y="5379814"/>
            <a:ext cx="5256212" cy="425450"/>
          </a:xfrm>
          <a:prstGeom prst="rect">
            <a:avLst/>
          </a:prstGeom>
        </p:spPr>
        <p:txBody>
          <a:bodyPr/>
          <a:lstStyle>
            <a:lvl1pPr marL="0" indent="0">
              <a:buNone/>
              <a:defRPr sz="2400" b="1">
                <a:solidFill>
                  <a:schemeClr val="bg1"/>
                </a:solidFill>
                <a:latin typeface="Century Gothic" panose="020B0502020202020204" pitchFamily="34" charset="0"/>
              </a:defRPr>
            </a:lvl1pPr>
          </a:lstStyle>
          <a:p>
            <a:pPr lvl="0"/>
            <a:r>
              <a:rPr lang="it-IT" dirty="0"/>
              <a:t>Nome Cognome</a:t>
            </a:r>
          </a:p>
        </p:txBody>
      </p:sp>
      <p:sp>
        <p:nvSpPr>
          <p:cNvPr id="8" name="Segnaposto testo 7"/>
          <p:cNvSpPr>
            <a:spLocks noGrp="1"/>
          </p:cNvSpPr>
          <p:nvPr>
            <p:ph type="body" sz="quarter" idx="12" hasCustomPrompt="1"/>
          </p:nvPr>
        </p:nvSpPr>
        <p:spPr>
          <a:xfrm>
            <a:off x="3563938" y="5877942"/>
            <a:ext cx="5329237" cy="791418"/>
          </a:xfrm>
          <a:prstGeom prst="rect">
            <a:avLst/>
          </a:prstGeom>
        </p:spPr>
        <p:txBody>
          <a:bodyPr/>
          <a:lstStyle>
            <a:lvl1pPr marL="0" indent="0">
              <a:buNone/>
              <a:defRPr sz="2000" baseline="0">
                <a:solidFill>
                  <a:schemeClr val="bg1"/>
                </a:solidFill>
                <a:latin typeface="Century Gothic" panose="020B0502020202020204" pitchFamily="34" charset="0"/>
              </a:defRPr>
            </a:lvl1pPr>
          </a:lstStyle>
          <a:p>
            <a:pPr lvl="0"/>
            <a:r>
              <a:rPr lang="it-IT" dirty="0"/>
              <a:t>Dipartimento/Struttura </a:t>
            </a:r>
            <a:r>
              <a:rPr lang="it-IT" dirty="0" err="1"/>
              <a:t>xxxxxx</a:t>
            </a:r>
            <a:r>
              <a:rPr lang="it-IT" dirty="0"/>
              <a:t> </a:t>
            </a:r>
            <a:r>
              <a:rPr lang="it-IT" dirty="0" err="1"/>
              <a:t>xxxxxxxxxxxx</a:t>
            </a:r>
            <a:r>
              <a:rPr lang="it-IT" dirty="0"/>
              <a:t> </a:t>
            </a:r>
            <a:r>
              <a:rPr lang="it-IT" dirty="0" err="1"/>
              <a:t>xxxxxxxx</a:t>
            </a:r>
            <a:r>
              <a:rPr lang="it-IT" dirty="0"/>
              <a:t> </a:t>
            </a:r>
            <a:r>
              <a:rPr lang="it-IT" dirty="0" err="1"/>
              <a:t>xxxxx</a:t>
            </a:r>
            <a:r>
              <a:rPr lang="it-IT" dirty="0"/>
              <a:t> </a:t>
            </a:r>
            <a:r>
              <a:rPr lang="it-IT" dirty="0" err="1"/>
              <a:t>xxxxxxxxxxxxxxxxxxx</a:t>
            </a:r>
            <a:r>
              <a:rPr lang="it-IT" dirty="0"/>
              <a:t> </a:t>
            </a:r>
            <a:r>
              <a:rPr lang="it-IT" dirty="0" err="1"/>
              <a:t>xxxxx</a:t>
            </a:r>
            <a:endParaRPr lang="it-IT" dirty="0"/>
          </a:p>
        </p:txBody>
      </p:sp>
    </p:spTree>
    <p:extLst>
      <p:ext uri="{BB962C8B-B14F-4D97-AF65-F5344CB8AC3E}">
        <p14:creationId xmlns:p14="http://schemas.microsoft.com/office/powerpoint/2010/main" val="256672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con punto elenco">
    <p:spTree>
      <p:nvGrpSpPr>
        <p:cNvPr id="1" name=""/>
        <p:cNvGrpSpPr/>
        <p:nvPr/>
      </p:nvGrpSpPr>
      <p:grpSpPr>
        <a:xfrm>
          <a:off x="0" y="0"/>
          <a:ext cx="0" cy="0"/>
          <a:chOff x="0" y="0"/>
          <a:chExt cx="0" cy="0"/>
        </a:xfrm>
      </p:grpSpPr>
      <p:sp>
        <p:nvSpPr>
          <p:cNvPr id="8" name="Segnaposto testo 7"/>
          <p:cNvSpPr>
            <a:spLocks noGrp="1"/>
          </p:cNvSpPr>
          <p:nvPr>
            <p:ph type="body" sz="quarter" idx="11" hasCustomPrompt="1"/>
          </p:nvPr>
        </p:nvSpPr>
        <p:spPr>
          <a:xfrm>
            <a:off x="395288" y="1412875"/>
            <a:ext cx="8424862" cy="431949"/>
          </a:xfrm>
          <a:prstGeom prst="rect">
            <a:avLst/>
          </a:prstGeom>
        </p:spPr>
        <p:txBody>
          <a:bodyPr/>
          <a:lstStyle>
            <a:lvl1pPr marL="0" indent="0">
              <a:buFont typeface="Arial" panose="020B0604020202020204" pitchFamily="34" charset="0"/>
              <a:buNone/>
              <a:defRPr sz="1800" baseline="0">
                <a:latin typeface="Century Gothic" panose="020B0502020202020204" pitchFamily="34" charset="0"/>
              </a:defRPr>
            </a:lvl1pPr>
          </a:lstStyle>
          <a:p>
            <a:pPr lvl="0"/>
            <a:r>
              <a:rPr lang="it-IT" dirty="0"/>
              <a:t>Fare clic per modificare il testo</a:t>
            </a:r>
          </a:p>
        </p:txBody>
      </p:sp>
      <p:sp>
        <p:nvSpPr>
          <p:cNvPr id="10" name="Segnaposto testo 9"/>
          <p:cNvSpPr>
            <a:spLocks noGrp="1"/>
          </p:cNvSpPr>
          <p:nvPr>
            <p:ph type="body" sz="quarter" idx="12" hasCustomPrompt="1"/>
          </p:nvPr>
        </p:nvSpPr>
        <p:spPr>
          <a:xfrm>
            <a:off x="395288" y="1989138"/>
            <a:ext cx="8424862" cy="3960812"/>
          </a:xfrm>
          <a:prstGeom prst="rect">
            <a:avLst/>
          </a:prstGeom>
        </p:spPr>
        <p:txBody>
          <a:bodyPr/>
          <a:lstStyle>
            <a:lvl1pPr marL="285750" indent="-285750">
              <a:buFont typeface="Wingdings" panose="05000000000000000000" pitchFamily="2" charset="2"/>
              <a:buChar char="§"/>
              <a:defRPr sz="1800" baseline="0">
                <a:latin typeface="Century Gothic" panose="020B0502020202020204" pitchFamily="34" charset="0"/>
              </a:defRPr>
            </a:lvl1pPr>
            <a:lvl2pPr marL="742950" indent="-285750">
              <a:buFont typeface="Wingdings" panose="05000000000000000000" pitchFamily="2" charset="2"/>
              <a:buChar char="§"/>
              <a:defRPr sz="1800">
                <a:latin typeface="Century Gothic" panose="020B0502020202020204" pitchFamily="34" charset="0"/>
              </a:defRPr>
            </a:lvl2pPr>
          </a:lstStyle>
          <a:p>
            <a:pPr lvl="1"/>
            <a:r>
              <a:rPr lang="it-IT" dirty="0"/>
              <a:t>Fare clic per modificare il punto elenco uno</a:t>
            </a:r>
          </a:p>
          <a:p>
            <a:pPr lvl="1"/>
            <a:r>
              <a:rPr lang="it-IT" dirty="0"/>
              <a:t>Fare clic per modificare il punto elenco due</a:t>
            </a:r>
          </a:p>
          <a:p>
            <a:pPr lvl="1"/>
            <a:r>
              <a:rPr lang="it-IT" dirty="0"/>
              <a:t>Fare clic per modificare il punto elenco tre</a:t>
            </a:r>
          </a:p>
          <a:p>
            <a:pPr lvl="1"/>
            <a:r>
              <a:rPr lang="it-IT" dirty="0"/>
              <a:t>Fare clic per modificare il punto elenco quattro</a:t>
            </a:r>
          </a:p>
        </p:txBody>
      </p:sp>
      <p:sp>
        <p:nvSpPr>
          <p:cNvPr id="16" name="Segnaposto testo 7"/>
          <p:cNvSpPr>
            <a:spLocks noGrp="1"/>
          </p:cNvSpPr>
          <p:nvPr>
            <p:ph type="body" sz="quarter" idx="10" hasCustomPrompt="1"/>
          </p:nvPr>
        </p:nvSpPr>
        <p:spPr>
          <a:xfrm>
            <a:off x="395288" y="476673"/>
            <a:ext cx="8424862" cy="648071"/>
          </a:xfrm>
          <a:prstGeom prst="rect">
            <a:avLst/>
          </a:prstGeom>
        </p:spPr>
        <p:txBody>
          <a:bodyPr/>
          <a:lstStyle>
            <a:lvl1pPr marL="0" indent="0">
              <a:lnSpc>
                <a:spcPts val="2200"/>
              </a:lnSpc>
              <a:buNone/>
              <a:defRPr sz="2400" b="1">
                <a:solidFill>
                  <a:srgbClr val="BD2B0B"/>
                </a:solidFill>
                <a:latin typeface="Century Gothic" panose="020B0502020202020204" pitchFamily="34" charset="0"/>
              </a:defRPr>
            </a:lvl1pPr>
          </a:lstStyle>
          <a:p>
            <a:pPr lvl="0"/>
            <a:r>
              <a:rPr lang="it-IT" dirty="0"/>
              <a:t>Fare clic per modificare il titolo della diapositiva</a:t>
            </a:r>
          </a:p>
        </p:txBody>
      </p:sp>
    </p:spTree>
    <p:extLst>
      <p:ext uri="{BB962C8B-B14F-4D97-AF65-F5344CB8AC3E}">
        <p14:creationId xmlns:p14="http://schemas.microsoft.com/office/powerpoint/2010/main" val="304385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semplice">
    <p:spTree>
      <p:nvGrpSpPr>
        <p:cNvPr id="1" name=""/>
        <p:cNvGrpSpPr/>
        <p:nvPr/>
      </p:nvGrpSpPr>
      <p:grpSpPr>
        <a:xfrm>
          <a:off x="0" y="0"/>
          <a:ext cx="0" cy="0"/>
          <a:chOff x="0" y="0"/>
          <a:chExt cx="0" cy="0"/>
        </a:xfrm>
      </p:grpSpPr>
      <p:sp>
        <p:nvSpPr>
          <p:cNvPr id="7" name="Segnaposto testo 7"/>
          <p:cNvSpPr>
            <a:spLocks noGrp="1"/>
          </p:cNvSpPr>
          <p:nvPr>
            <p:ph type="body" sz="quarter" idx="10" hasCustomPrompt="1"/>
          </p:nvPr>
        </p:nvSpPr>
        <p:spPr>
          <a:xfrm>
            <a:off x="395288" y="476673"/>
            <a:ext cx="8424862" cy="648071"/>
          </a:xfrm>
          <a:prstGeom prst="rect">
            <a:avLst/>
          </a:prstGeom>
        </p:spPr>
        <p:txBody>
          <a:bodyPr/>
          <a:lstStyle>
            <a:lvl1pPr marL="0" indent="0">
              <a:lnSpc>
                <a:spcPts val="2200"/>
              </a:lnSpc>
              <a:buNone/>
              <a:defRPr sz="2400" b="1">
                <a:solidFill>
                  <a:srgbClr val="BD2B0B"/>
                </a:solidFill>
                <a:latin typeface="Century Gothic" panose="020B0502020202020204" pitchFamily="34" charset="0"/>
              </a:defRPr>
            </a:lvl1pPr>
          </a:lstStyle>
          <a:p>
            <a:pPr lvl="0"/>
            <a:r>
              <a:rPr lang="it-IT" dirty="0"/>
              <a:t>Fare clic per modificare il titolo della diapositiva</a:t>
            </a:r>
          </a:p>
        </p:txBody>
      </p:sp>
      <p:sp>
        <p:nvSpPr>
          <p:cNvPr id="9" name="Segnaposto testo 7"/>
          <p:cNvSpPr>
            <a:spLocks noGrp="1"/>
          </p:cNvSpPr>
          <p:nvPr>
            <p:ph type="body" sz="quarter" idx="11" hasCustomPrompt="1"/>
          </p:nvPr>
        </p:nvSpPr>
        <p:spPr>
          <a:xfrm>
            <a:off x="395288" y="1412875"/>
            <a:ext cx="8424862" cy="4608413"/>
          </a:xfrm>
          <a:prstGeom prst="rect">
            <a:avLst/>
          </a:prstGeom>
        </p:spPr>
        <p:txBody>
          <a:bodyPr/>
          <a:lstStyle>
            <a:lvl1pPr marL="0" indent="0">
              <a:buFont typeface="Arial" panose="020B0604020202020204" pitchFamily="34" charset="0"/>
              <a:buNone/>
              <a:defRPr sz="1800" baseline="0">
                <a:latin typeface="Century Gothic" panose="020B0502020202020204" pitchFamily="34" charset="0"/>
              </a:defRPr>
            </a:lvl1pPr>
          </a:lstStyle>
          <a:p>
            <a:pPr lvl="0"/>
            <a:r>
              <a:rPr lang="it-IT" dirty="0"/>
              <a:t>Fare clic per modificare il testo</a:t>
            </a:r>
          </a:p>
        </p:txBody>
      </p:sp>
    </p:spTree>
    <p:extLst>
      <p:ext uri="{BB962C8B-B14F-4D97-AF65-F5344CB8AC3E}">
        <p14:creationId xmlns:p14="http://schemas.microsoft.com/office/powerpoint/2010/main" val="3418157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con grafico">
    <p:spTree>
      <p:nvGrpSpPr>
        <p:cNvPr id="1" name=""/>
        <p:cNvGrpSpPr/>
        <p:nvPr/>
      </p:nvGrpSpPr>
      <p:grpSpPr>
        <a:xfrm>
          <a:off x="0" y="0"/>
          <a:ext cx="0" cy="0"/>
          <a:chOff x="0" y="0"/>
          <a:chExt cx="0" cy="0"/>
        </a:xfrm>
      </p:grpSpPr>
      <p:sp>
        <p:nvSpPr>
          <p:cNvPr id="9" name="Segnaposto grafico 8"/>
          <p:cNvSpPr>
            <a:spLocks noGrp="1"/>
          </p:cNvSpPr>
          <p:nvPr>
            <p:ph type="chart" sz="quarter" idx="10" hasCustomPrompt="1"/>
          </p:nvPr>
        </p:nvSpPr>
        <p:spPr>
          <a:xfrm>
            <a:off x="683269" y="2781300"/>
            <a:ext cx="7777163" cy="3024188"/>
          </a:xfrm>
          <a:prstGeom prst="rect">
            <a:avLst/>
          </a:prstGeom>
        </p:spPr>
        <p:txBody>
          <a:bodyPr/>
          <a:lstStyle>
            <a:lvl1pPr marL="0" indent="0">
              <a:buNone/>
              <a:defRPr sz="1800" baseline="0">
                <a:latin typeface="Century Gothic" panose="020B0502020202020204" pitchFamily="34" charset="0"/>
              </a:defRPr>
            </a:lvl1pPr>
          </a:lstStyle>
          <a:p>
            <a:r>
              <a:rPr lang="it-IT" dirty="0"/>
              <a:t>Fare clic sull’icona per inserire un grafico</a:t>
            </a:r>
          </a:p>
        </p:txBody>
      </p:sp>
      <p:sp>
        <p:nvSpPr>
          <p:cNvPr id="11" name="Segnaposto testo 7"/>
          <p:cNvSpPr>
            <a:spLocks noGrp="1"/>
          </p:cNvSpPr>
          <p:nvPr>
            <p:ph type="body" sz="quarter" idx="12" hasCustomPrompt="1"/>
          </p:nvPr>
        </p:nvSpPr>
        <p:spPr>
          <a:xfrm>
            <a:off x="395288" y="1412875"/>
            <a:ext cx="8424862" cy="431949"/>
          </a:xfrm>
          <a:prstGeom prst="rect">
            <a:avLst/>
          </a:prstGeom>
        </p:spPr>
        <p:txBody>
          <a:bodyPr/>
          <a:lstStyle>
            <a:lvl1pPr marL="0" indent="0">
              <a:buFont typeface="Arial" panose="020B0604020202020204" pitchFamily="34" charset="0"/>
              <a:buNone/>
              <a:defRPr sz="1800" baseline="0">
                <a:latin typeface="Century Gothic" panose="020B0502020202020204" pitchFamily="34" charset="0"/>
              </a:defRPr>
            </a:lvl1pPr>
          </a:lstStyle>
          <a:p>
            <a:pPr lvl="0"/>
            <a:r>
              <a:rPr lang="it-IT" dirty="0"/>
              <a:t>Fare clic per modificare il testo</a:t>
            </a:r>
          </a:p>
        </p:txBody>
      </p:sp>
      <p:sp>
        <p:nvSpPr>
          <p:cNvPr id="6" name="Segnaposto testo 7"/>
          <p:cNvSpPr>
            <a:spLocks noGrp="1"/>
          </p:cNvSpPr>
          <p:nvPr>
            <p:ph type="body" sz="quarter" idx="13" hasCustomPrompt="1"/>
          </p:nvPr>
        </p:nvSpPr>
        <p:spPr>
          <a:xfrm>
            <a:off x="395288" y="476673"/>
            <a:ext cx="8424862" cy="648071"/>
          </a:xfrm>
          <a:prstGeom prst="rect">
            <a:avLst/>
          </a:prstGeom>
        </p:spPr>
        <p:txBody>
          <a:bodyPr/>
          <a:lstStyle>
            <a:lvl1pPr marL="0" indent="0">
              <a:lnSpc>
                <a:spcPts val="2200"/>
              </a:lnSpc>
              <a:buNone/>
              <a:defRPr sz="2400" b="1">
                <a:solidFill>
                  <a:srgbClr val="BD2B0B"/>
                </a:solidFill>
                <a:latin typeface="Century Gothic" panose="020B0502020202020204" pitchFamily="34" charset="0"/>
              </a:defRPr>
            </a:lvl1pPr>
          </a:lstStyle>
          <a:p>
            <a:pPr lvl="0"/>
            <a:r>
              <a:rPr lang="it-IT" dirty="0"/>
              <a:t>Fare clic per modificare il titolo della diapositiva</a:t>
            </a:r>
          </a:p>
        </p:txBody>
      </p:sp>
    </p:spTree>
    <p:extLst>
      <p:ext uri="{BB962C8B-B14F-4D97-AF65-F5344CB8AC3E}">
        <p14:creationId xmlns:p14="http://schemas.microsoft.com/office/powerpoint/2010/main" val="55583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a con immagine">
    <p:spTree>
      <p:nvGrpSpPr>
        <p:cNvPr id="1" name=""/>
        <p:cNvGrpSpPr/>
        <p:nvPr/>
      </p:nvGrpSpPr>
      <p:grpSpPr>
        <a:xfrm>
          <a:off x="0" y="0"/>
          <a:ext cx="0" cy="0"/>
          <a:chOff x="0" y="0"/>
          <a:chExt cx="0" cy="0"/>
        </a:xfrm>
      </p:grpSpPr>
      <p:sp>
        <p:nvSpPr>
          <p:cNvPr id="11" name="Segnaposto immagine 10"/>
          <p:cNvSpPr>
            <a:spLocks noGrp="1"/>
          </p:cNvSpPr>
          <p:nvPr>
            <p:ph type="pic" sz="quarter" idx="10" hasCustomPrompt="1"/>
          </p:nvPr>
        </p:nvSpPr>
        <p:spPr>
          <a:xfrm>
            <a:off x="1150937" y="1700808"/>
            <a:ext cx="6842125" cy="4105275"/>
          </a:xfrm>
          <a:prstGeom prst="rect">
            <a:avLst/>
          </a:prstGeom>
        </p:spPr>
        <p:txBody>
          <a:bodyPr/>
          <a:lstStyle>
            <a:lvl1pPr marL="0" indent="0">
              <a:buNone/>
              <a:defRPr sz="1800">
                <a:latin typeface="Century Gothic" panose="020B0502020202020204" pitchFamily="34" charset="0"/>
              </a:defRPr>
            </a:lvl1pPr>
          </a:lstStyle>
          <a:p>
            <a:r>
              <a:rPr lang="it-IT" dirty="0"/>
              <a:t>Fare clic sull’icona per inserire un’immagine</a:t>
            </a:r>
          </a:p>
        </p:txBody>
      </p:sp>
      <p:sp>
        <p:nvSpPr>
          <p:cNvPr id="5" name="Segnaposto testo 7"/>
          <p:cNvSpPr>
            <a:spLocks noGrp="1"/>
          </p:cNvSpPr>
          <p:nvPr>
            <p:ph type="body" sz="quarter" idx="11" hasCustomPrompt="1"/>
          </p:nvPr>
        </p:nvSpPr>
        <p:spPr>
          <a:xfrm>
            <a:off x="395288" y="476673"/>
            <a:ext cx="8424862" cy="648071"/>
          </a:xfrm>
          <a:prstGeom prst="rect">
            <a:avLst/>
          </a:prstGeom>
        </p:spPr>
        <p:txBody>
          <a:bodyPr/>
          <a:lstStyle>
            <a:lvl1pPr marL="0" indent="0">
              <a:lnSpc>
                <a:spcPts val="2200"/>
              </a:lnSpc>
              <a:buNone/>
              <a:defRPr sz="2400" b="1">
                <a:solidFill>
                  <a:srgbClr val="BD2B0B"/>
                </a:solidFill>
                <a:latin typeface="Century Gothic" panose="020B0502020202020204" pitchFamily="34" charset="0"/>
              </a:defRPr>
            </a:lvl1pPr>
          </a:lstStyle>
          <a:p>
            <a:pPr lvl="0"/>
            <a:r>
              <a:rPr lang="it-IT" dirty="0"/>
              <a:t>Fare clic per modificare il titolo della diapositiva</a:t>
            </a:r>
          </a:p>
        </p:txBody>
      </p:sp>
    </p:spTree>
    <p:extLst>
      <p:ext uri="{BB962C8B-B14F-4D97-AF65-F5344CB8AC3E}">
        <p14:creationId xmlns:p14="http://schemas.microsoft.com/office/powerpoint/2010/main" val="397025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14" name="Rettangolo 13"/>
          <p:cNvSpPr/>
          <p:nvPr userDrawn="1"/>
        </p:nvSpPr>
        <p:spPr>
          <a:xfrm>
            <a:off x="0" y="1"/>
            <a:ext cx="9144000" cy="187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p:cNvSpPr>
            <a:spLocks noGrp="1"/>
          </p:cNvSpPr>
          <p:nvPr>
            <p:ph type="ctrTitle"/>
          </p:nvPr>
        </p:nvSpPr>
        <p:spPr>
          <a:xfrm>
            <a:off x="685800" y="2130427"/>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7" name="Rettangolo 6"/>
          <p:cNvSpPr/>
          <p:nvPr userDrawn="1"/>
        </p:nvSpPr>
        <p:spPr bwMode="auto">
          <a:xfrm>
            <a:off x="0" y="6482161"/>
            <a:ext cx="9144000" cy="403225"/>
          </a:xfrm>
          <a:prstGeom prst="rect">
            <a:avLst/>
          </a:prstGeom>
          <a:solidFill>
            <a:srgbClr val="CC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dirty="0">
              <a:ln>
                <a:noFill/>
              </a:ln>
              <a:solidFill>
                <a:schemeClr val="bg1"/>
              </a:solidFill>
              <a:effectLst/>
              <a:latin typeface="Arial" charset="0"/>
            </a:endParaRPr>
          </a:p>
        </p:txBody>
      </p:sp>
      <p:sp>
        <p:nvSpPr>
          <p:cNvPr id="8" name="Line 23"/>
          <p:cNvSpPr>
            <a:spLocks noChangeShapeType="1"/>
          </p:cNvSpPr>
          <p:nvPr userDrawn="1"/>
        </p:nvSpPr>
        <p:spPr bwMode="auto">
          <a:xfrm>
            <a:off x="8316913" y="6424613"/>
            <a:ext cx="0" cy="35242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 name="Line 24"/>
          <p:cNvSpPr>
            <a:spLocks noChangeShapeType="1"/>
          </p:cNvSpPr>
          <p:nvPr userDrawn="1"/>
        </p:nvSpPr>
        <p:spPr bwMode="auto">
          <a:xfrm>
            <a:off x="8316913" y="6092825"/>
            <a:ext cx="0" cy="360363"/>
          </a:xfrm>
          <a:prstGeom prst="line">
            <a:avLst/>
          </a:prstGeom>
          <a:noFill/>
          <a:ln w="381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pic>
        <p:nvPicPr>
          <p:cNvPr id="10" name="Picture 25" descr="Alma-Mater TAGLIAT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207965"/>
            <a:ext cx="1292225"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6"/>
          <p:cNvSpPr>
            <a:spLocks noChangeShapeType="1"/>
          </p:cNvSpPr>
          <p:nvPr userDrawn="1"/>
        </p:nvSpPr>
        <p:spPr bwMode="auto">
          <a:xfrm>
            <a:off x="92075" y="2"/>
            <a:ext cx="0" cy="1871663"/>
          </a:xfrm>
          <a:prstGeom prst="line">
            <a:avLst/>
          </a:prstGeom>
          <a:noFill/>
          <a:ln w="1905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2" name="Line 27"/>
          <p:cNvSpPr>
            <a:spLocks noChangeShapeType="1"/>
          </p:cNvSpPr>
          <p:nvPr userDrawn="1"/>
        </p:nvSpPr>
        <p:spPr bwMode="auto">
          <a:xfrm>
            <a:off x="0" y="1870075"/>
            <a:ext cx="8305800" cy="0"/>
          </a:xfrm>
          <a:prstGeom prst="line">
            <a:avLst/>
          </a:prstGeom>
          <a:noFill/>
          <a:ln w="381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3" name="Rectangle 6"/>
          <p:cNvSpPr txBox="1">
            <a:spLocks noChangeArrowheads="1"/>
          </p:cNvSpPr>
          <p:nvPr userDrawn="1"/>
        </p:nvSpPr>
        <p:spPr>
          <a:xfrm>
            <a:off x="8243318" y="6455172"/>
            <a:ext cx="865188" cy="457201"/>
          </a:xfrm>
          <a:prstGeom prst="rect">
            <a:avLst/>
          </a:prstGeom>
          <a:ln/>
        </p:spPr>
        <p:txBody>
          <a:bodyPr vert="horz" lIns="91440" tIns="45720" rIns="91440" bIns="45720" rtlCol="0" anchor="ctr"/>
          <a:lstStyle>
            <a:defPPr>
              <a:defRPr lang="it-IT"/>
            </a:defPPr>
            <a:lvl1pPr marL="0" algn="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2B9DA45F-BCEB-4934-B0A3-A2E8486B231C}" type="slidenum">
              <a:rPr lang="it-IT" sz="1600" smtClean="0"/>
              <a:pPr>
                <a:defRPr/>
              </a:pPr>
              <a:t>‹N›</a:t>
            </a:fld>
            <a:endParaRPr lang="it-IT" dirty="0"/>
          </a:p>
        </p:txBody>
      </p:sp>
    </p:spTree>
    <p:extLst>
      <p:ext uri="{BB962C8B-B14F-4D97-AF65-F5344CB8AC3E}">
        <p14:creationId xmlns:p14="http://schemas.microsoft.com/office/powerpoint/2010/main" val="147422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22149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2"/>
            <a:ext cx="2133600" cy="365125"/>
          </a:xfrm>
          <a:prstGeom prst="rect">
            <a:avLst/>
          </a:prstGeom>
        </p:spPr>
        <p:txBody>
          <a:bodyPr/>
          <a:lstStyle/>
          <a:p>
            <a:fld id="{F5C68F36-2583-469D-B0D7-83CBC964189C}" type="datetimeFigureOut">
              <a:rPr lang="it-IT" smtClean="0"/>
              <a:t>23/10/2020</a:t>
            </a:fld>
            <a:endParaRPr lang="it-IT"/>
          </a:p>
        </p:txBody>
      </p:sp>
      <p:sp>
        <p:nvSpPr>
          <p:cNvPr id="3" name="Segnaposto piè di pagina 2"/>
          <p:cNvSpPr>
            <a:spLocks noGrp="1"/>
          </p:cNvSpPr>
          <p:nvPr>
            <p:ph type="ftr" sz="quarter" idx="11"/>
          </p:nvPr>
        </p:nvSpPr>
        <p:spPr>
          <a:xfrm>
            <a:off x="3124200" y="6356352"/>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2"/>
            <a:ext cx="2133600" cy="365125"/>
          </a:xfrm>
          <a:prstGeom prst="rect">
            <a:avLst/>
          </a:prstGeom>
        </p:spPr>
        <p:txBody>
          <a:bodyPr/>
          <a:lstStyle/>
          <a:p>
            <a:fld id="{57E92AAD-096D-4A54-94D5-DD497C944A0A}" type="slidenum">
              <a:rPr lang="it-IT" smtClean="0"/>
              <a:t>‹N›</a:t>
            </a:fld>
            <a:endParaRPr lang="it-IT"/>
          </a:p>
        </p:txBody>
      </p:sp>
    </p:spTree>
    <p:extLst>
      <p:ext uri="{BB962C8B-B14F-4D97-AF65-F5344CB8AC3E}">
        <p14:creationId xmlns:p14="http://schemas.microsoft.com/office/powerpoint/2010/main" val="327860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CHIUSURA">
    <p:spTree>
      <p:nvGrpSpPr>
        <p:cNvPr id="1" name=""/>
        <p:cNvGrpSpPr/>
        <p:nvPr/>
      </p:nvGrpSpPr>
      <p:grpSpPr>
        <a:xfrm>
          <a:off x="0" y="0"/>
          <a:ext cx="0" cy="0"/>
          <a:chOff x="0" y="0"/>
          <a:chExt cx="0" cy="0"/>
        </a:xfrm>
      </p:grpSpPr>
      <p:sp>
        <p:nvSpPr>
          <p:cNvPr id="8" name="Segnaposto testo 7"/>
          <p:cNvSpPr>
            <a:spLocks noGrp="1"/>
          </p:cNvSpPr>
          <p:nvPr>
            <p:ph type="body" sz="quarter" idx="10" hasCustomPrompt="1"/>
          </p:nvPr>
        </p:nvSpPr>
        <p:spPr>
          <a:xfrm>
            <a:off x="1115616" y="2780928"/>
            <a:ext cx="6912768" cy="432370"/>
          </a:xfrm>
          <a:prstGeom prst="rect">
            <a:avLst/>
          </a:prstGeom>
        </p:spPr>
        <p:txBody>
          <a:bodyPr/>
          <a:lstStyle>
            <a:lvl1pPr marL="0" indent="0" algn="ctr">
              <a:buFontTx/>
              <a:buNone/>
              <a:defRPr sz="2000" b="1">
                <a:solidFill>
                  <a:schemeClr val="bg1"/>
                </a:solidFill>
                <a:latin typeface="Century Gothic" panose="020B0502020202020204" pitchFamily="34" charset="0"/>
              </a:defRPr>
            </a:lvl1pPr>
          </a:lstStyle>
          <a:p>
            <a:pPr lvl="0"/>
            <a:r>
              <a:rPr lang="it-IT" dirty="0"/>
              <a:t>Nome Cognome</a:t>
            </a:r>
          </a:p>
        </p:txBody>
      </p:sp>
      <p:sp>
        <p:nvSpPr>
          <p:cNvPr id="13" name="Segnaposto testo 12"/>
          <p:cNvSpPr>
            <a:spLocks noGrp="1"/>
          </p:cNvSpPr>
          <p:nvPr>
            <p:ph type="body" sz="quarter" idx="11" hasCustomPrompt="1"/>
          </p:nvPr>
        </p:nvSpPr>
        <p:spPr>
          <a:xfrm>
            <a:off x="1079612" y="3573016"/>
            <a:ext cx="6984776" cy="936103"/>
          </a:xfrm>
          <a:prstGeom prst="rect">
            <a:avLst/>
          </a:prstGeom>
        </p:spPr>
        <p:txBody>
          <a:bodyPr/>
          <a:lstStyle>
            <a:lvl1pPr marL="0" indent="0" algn="ctr">
              <a:buFontTx/>
              <a:buNone/>
              <a:defRPr sz="1600">
                <a:solidFill>
                  <a:schemeClr val="bg1"/>
                </a:solidFill>
                <a:latin typeface="Century Gothic" panose="020B0502020202020204" pitchFamily="34" charset="0"/>
              </a:defRPr>
            </a:lvl1pPr>
          </a:lstStyle>
          <a:p>
            <a:pPr lvl="0"/>
            <a:r>
              <a:rPr lang="it-IT" dirty="0"/>
              <a:t>Struttura</a:t>
            </a:r>
          </a:p>
        </p:txBody>
      </p:sp>
      <p:sp>
        <p:nvSpPr>
          <p:cNvPr id="16" name="Segnaposto testo 15"/>
          <p:cNvSpPr>
            <a:spLocks noGrp="1"/>
          </p:cNvSpPr>
          <p:nvPr>
            <p:ph type="body" sz="quarter" idx="12" hasCustomPrompt="1"/>
          </p:nvPr>
        </p:nvSpPr>
        <p:spPr>
          <a:xfrm>
            <a:off x="1042988" y="4725144"/>
            <a:ext cx="7058025" cy="1440160"/>
          </a:xfrm>
          <a:prstGeom prst="rect">
            <a:avLst/>
          </a:prstGeom>
        </p:spPr>
        <p:txBody>
          <a:bodyPr/>
          <a:lstStyle>
            <a:lvl1pPr marL="0" indent="0" algn="ctr">
              <a:buFontTx/>
              <a:buNone/>
              <a:defRPr sz="1300" b="0">
                <a:solidFill>
                  <a:schemeClr val="bg1"/>
                </a:solidFill>
                <a:latin typeface="Century Gothic" panose="020B0502020202020204" pitchFamily="34" charset="0"/>
              </a:defRPr>
            </a:lvl1pPr>
          </a:lstStyle>
          <a:p>
            <a:pPr lvl="0"/>
            <a:r>
              <a:rPr lang="it-IT" dirty="0"/>
              <a:t>nome.cognome@unibo.it</a:t>
            </a:r>
          </a:p>
          <a:p>
            <a:pPr lvl="0"/>
            <a:r>
              <a:rPr lang="it-IT" dirty="0"/>
              <a:t>051 20 99982</a:t>
            </a:r>
          </a:p>
        </p:txBody>
      </p:sp>
    </p:spTree>
    <p:extLst>
      <p:ext uri="{BB962C8B-B14F-4D97-AF65-F5344CB8AC3E}">
        <p14:creationId xmlns:p14="http://schemas.microsoft.com/office/powerpoint/2010/main" val="42494506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ttangolo 8"/>
          <p:cNvSpPr/>
          <p:nvPr userDrawn="1"/>
        </p:nvSpPr>
        <p:spPr>
          <a:xfrm>
            <a:off x="0" y="0"/>
            <a:ext cx="9144000" cy="6858000"/>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1556792"/>
            <a:ext cx="2808312" cy="2808312"/>
          </a:xfrm>
          <a:prstGeom prst="rect">
            <a:avLst/>
          </a:prstGeom>
        </p:spPr>
      </p:pic>
      <p:cxnSp>
        <p:nvCxnSpPr>
          <p:cNvPr id="12" name="Connettore 1 11"/>
          <p:cNvCxnSpPr/>
          <p:nvPr userDrawn="1"/>
        </p:nvCxnSpPr>
        <p:spPr>
          <a:xfrm>
            <a:off x="3275856" y="188640"/>
            <a:ext cx="0" cy="64087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65742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tangolo 7"/>
          <p:cNvSpPr/>
          <p:nvPr userDrawn="1"/>
        </p:nvSpPr>
        <p:spPr>
          <a:xfrm>
            <a:off x="6580262" y="6173407"/>
            <a:ext cx="2411760" cy="548680"/>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Immagine 8"/>
          <p:cNvPicPr>
            <a:picLocks noChangeAspect="1"/>
          </p:cNvPicPr>
          <p:nvPr userDrawn="1"/>
        </p:nvPicPr>
        <p:blipFill rotWithShape="1">
          <a:blip r:embed="rId9" cstate="print">
            <a:extLst>
              <a:ext uri="{28A0092B-C50C-407E-A947-70E740481C1C}">
                <a14:useLocalDpi xmlns:a14="http://schemas.microsoft.com/office/drawing/2010/main" val="0"/>
              </a:ext>
            </a:extLst>
          </a:blip>
          <a:srcRect t="3326"/>
          <a:stretch/>
        </p:blipFill>
        <p:spPr>
          <a:xfrm>
            <a:off x="6782011" y="6182111"/>
            <a:ext cx="2008262" cy="531272"/>
          </a:xfrm>
          <a:prstGeom prst="rect">
            <a:avLst/>
          </a:prstGeom>
        </p:spPr>
      </p:pic>
    </p:spTree>
    <p:extLst>
      <p:ext uri="{BB962C8B-B14F-4D97-AF65-F5344CB8AC3E}">
        <p14:creationId xmlns:p14="http://schemas.microsoft.com/office/powerpoint/2010/main" val="3570652833"/>
      </p:ext>
    </p:extLst>
  </p:cSld>
  <p:clrMap bg1="lt1" tx1="dk1" bg2="lt2" tx2="dk2" accent1="accent1" accent2="accent2" accent3="accent3" accent4="accent4" accent5="accent5" accent6="accent6" hlink="hlink" folHlink="folHlink"/>
  <p:sldLayoutIdLst>
    <p:sldLayoutId id="2147483670" r:id="rId1"/>
    <p:sldLayoutId id="2147483661" r:id="rId2"/>
    <p:sldLayoutId id="2147483667" r:id="rId3"/>
    <p:sldLayoutId id="2147483669" r:id="rId4"/>
    <p:sldLayoutId id="2147483673" r:id="rId5"/>
    <p:sldLayoutId id="2147483674" r:id="rId6"/>
    <p:sldLayoutId id="214748367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p:cNvSpPr/>
          <p:nvPr userDrawn="1"/>
        </p:nvSpPr>
        <p:spPr>
          <a:xfrm>
            <a:off x="0" y="0"/>
            <a:ext cx="9144000" cy="6858000"/>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5886" y="620688"/>
            <a:ext cx="2052228" cy="2052228"/>
          </a:xfrm>
          <a:prstGeom prst="rect">
            <a:avLst/>
          </a:prstGeom>
        </p:spPr>
      </p:pic>
      <p:sp>
        <p:nvSpPr>
          <p:cNvPr id="9" name="CasellaDiTesto 8"/>
          <p:cNvSpPr txBox="1"/>
          <p:nvPr userDrawn="1"/>
        </p:nvSpPr>
        <p:spPr>
          <a:xfrm>
            <a:off x="3131840" y="6453336"/>
            <a:ext cx="2880320" cy="338554"/>
          </a:xfrm>
          <a:prstGeom prst="rect">
            <a:avLst/>
          </a:prstGeom>
          <a:noFill/>
        </p:spPr>
        <p:txBody>
          <a:bodyPr wrap="square" rtlCol="0">
            <a:spAutoFit/>
          </a:bodyPr>
          <a:lstStyle/>
          <a:p>
            <a:pPr algn="ctr"/>
            <a:r>
              <a:rPr lang="it-IT" sz="1600" dirty="0">
                <a:solidFill>
                  <a:schemeClr val="bg1"/>
                </a:solidFill>
              </a:rPr>
              <a:t>www.unibo.it</a:t>
            </a:r>
          </a:p>
        </p:txBody>
      </p:sp>
    </p:spTree>
    <p:extLst>
      <p:ext uri="{BB962C8B-B14F-4D97-AF65-F5344CB8AC3E}">
        <p14:creationId xmlns:p14="http://schemas.microsoft.com/office/powerpoint/2010/main" val="1868398845"/>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yY96hTb8WgI"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osha.europa.eu/en/legislation/directives/5"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Human_performance_technology"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www.businessdictionary.co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Human_factors_and_ergonomics"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Human_factors_and_ergonomics"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www.businessdictionary.com/"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www.nngroup.com/articles/definition-user-experience/"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Usability"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www.usabilitynet.org/management/b_what.htm"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hyperlink" Target="https://www.iso.org/obp/ui/#iso:std:iso:9241:-11:ed-1:v1:en"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hyperlink" Target="http://www.ted.com/talks/tom_wujec_build_a_tower?language"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hyperlink" Target="https://www.youtube.com/watch?v=yY96hTb8WgI"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18.jpeg"/></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8" Type="http://schemas.openxmlformats.org/officeDocument/2006/relationships/image" Target="../media/image26.jpeg"/><Relationship Id="rId13" Type="http://schemas.openxmlformats.org/officeDocument/2006/relationships/image" Target="../media/image31.png"/><Relationship Id="rId3" Type="http://schemas.openxmlformats.org/officeDocument/2006/relationships/image" Target="../media/image21.jpeg"/><Relationship Id="rId7" Type="http://schemas.openxmlformats.org/officeDocument/2006/relationships/image" Target="../media/image25.jpeg"/><Relationship Id="rId12" Type="http://schemas.openxmlformats.org/officeDocument/2006/relationships/image" Target="../media/image30.jpeg"/><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image" Target="../media/image24.jpeg"/><Relationship Id="rId11" Type="http://schemas.openxmlformats.org/officeDocument/2006/relationships/image" Target="../media/image29.jpeg"/><Relationship Id="rId5" Type="http://schemas.openxmlformats.org/officeDocument/2006/relationships/image" Target="../media/image23.png"/><Relationship Id="rId10" Type="http://schemas.openxmlformats.org/officeDocument/2006/relationships/image" Target="../media/image28.jpeg"/><Relationship Id="rId4" Type="http://schemas.openxmlformats.org/officeDocument/2006/relationships/image" Target="../media/image22.png"/><Relationship Id="rId9" Type="http://schemas.openxmlformats.org/officeDocument/2006/relationships/image" Target="../media/image27.jpeg"/></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jpeg"/></Relationships>
</file>

<file path=ppt/slides/_rels/slide4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hyperlink" Target="https://material.io/" TargetMode="External"/><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8" Type="http://schemas.openxmlformats.org/officeDocument/2006/relationships/image" Target="../media/image49.jpeg"/><Relationship Id="rId3" Type="http://schemas.openxmlformats.org/officeDocument/2006/relationships/image" Target="../media/image44.jpeg"/><Relationship Id="rId7" Type="http://schemas.openxmlformats.org/officeDocument/2006/relationships/image" Target="../media/image48.jpeg"/><Relationship Id="rId2" Type="http://schemas.openxmlformats.org/officeDocument/2006/relationships/notesSlide" Target="../notesSlides/notesSlide71.xml"/><Relationship Id="rId1" Type="http://schemas.openxmlformats.org/officeDocument/2006/relationships/slideLayout" Target="../slideLayouts/slideLayout8.xml"/><Relationship Id="rId6" Type="http://schemas.openxmlformats.org/officeDocument/2006/relationships/image" Target="../media/image47.jpeg"/><Relationship Id="rId5" Type="http://schemas.openxmlformats.org/officeDocument/2006/relationships/image" Target="../media/image46.jpeg"/><Relationship Id="rId4" Type="http://schemas.openxmlformats.org/officeDocument/2006/relationships/image" Target="../media/image45.jpeg"/></Relationships>
</file>

<file path=ppt/slides/_rels/slide7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72.xml"/><Relationship Id="rId1" Type="http://schemas.openxmlformats.org/officeDocument/2006/relationships/slideLayout" Target="../slideLayouts/slideLayout8.xml"/><Relationship Id="rId5" Type="http://schemas.openxmlformats.org/officeDocument/2006/relationships/image" Target="../media/image52.png"/><Relationship Id="rId4" Type="http://schemas.openxmlformats.org/officeDocument/2006/relationships/image" Target="../media/image51.jpe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hyperlink" Target="https://en.wikipedia.org/wiki/Usability" TargetMode="External"/><Relationship Id="rId7" Type="http://schemas.openxmlformats.org/officeDocument/2006/relationships/hyperlink" Target="http://www-ist.massey.ac.nz/plyons/Papers%20(by%20others)/HCI/User%20Experience%20Design/Hassenzahl%20&amp;%20Tractinsky%202006%20User%20Experience%20Research%20Agenda%20BIT%2025%202%2001449290500330331.pdf" TargetMode="External"/><Relationship Id="rId2" Type="http://schemas.openxmlformats.org/officeDocument/2006/relationships/hyperlink" Target="https://en.wikipedia.org/wiki/Human%E2%80%93computer_interaction" TargetMode="External"/><Relationship Id="rId1" Type="http://schemas.openxmlformats.org/officeDocument/2006/relationships/slideLayout" Target="../slideLayouts/slideLayout6.xml"/><Relationship Id="rId6" Type="http://schemas.openxmlformats.org/officeDocument/2006/relationships/hyperlink" Target="https://www.nngroup.com/" TargetMode="External"/><Relationship Id="rId5" Type="http://schemas.openxmlformats.org/officeDocument/2006/relationships/hyperlink" Target="https://www.iso.org/obp/ui/#iso:std:iso:9241:-11:ed-1:v1:en" TargetMode="External"/><Relationship Id="rId4" Type="http://schemas.openxmlformats.org/officeDocument/2006/relationships/hyperlink" Target="http://www.usabilitynet.org/management/b_what.htm"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hyperlink" Target="mailto:silvia.mirri@unibo.it"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a:xfrm>
            <a:off x="3347864" y="260648"/>
            <a:ext cx="5616624" cy="3600400"/>
          </a:xfrm>
        </p:spPr>
        <p:txBody>
          <a:bodyPr/>
          <a:lstStyle/>
          <a:p>
            <a:r>
              <a:rPr lang="en-GB" sz="3200" i="1" dirty="0"/>
              <a:t>International Summer School on “Smart Objects Applications” </a:t>
            </a:r>
            <a:endParaRPr lang="it-IT" sz="2800" dirty="0"/>
          </a:p>
        </p:txBody>
      </p:sp>
      <p:sp>
        <p:nvSpPr>
          <p:cNvPr id="3" name="Segnaposto testo 2"/>
          <p:cNvSpPr>
            <a:spLocks noGrp="1"/>
          </p:cNvSpPr>
          <p:nvPr>
            <p:ph type="body" sz="quarter" idx="11"/>
          </p:nvPr>
        </p:nvSpPr>
        <p:spPr>
          <a:xfrm>
            <a:off x="3349080" y="4149080"/>
            <a:ext cx="5255368" cy="1080120"/>
          </a:xfrm>
        </p:spPr>
        <p:txBody>
          <a:bodyPr/>
          <a:lstStyle/>
          <a:p>
            <a:r>
              <a:rPr lang="it-IT" sz="2000" b="0" dirty="0"/>
              <a:t>Human – Smart Objects Interaction</a:t>
            </a:r>
          </a:p>
          <a:p>
            <a:r>
              <a:rPr lang="it-IT" sz="2000" i="1" dirty="0"/>
              <a:t>Silvia Mirri</a:t>
            </a:r>
          </a:p>
        </p:txBody>
      </p:sp>
      <p:sp>
        <p:nvSpPr>
          <p:cNvPr id="4" name="Segnaposto testo 3"/>
          <p:cNvSpPr>
            <a:spLocks noGrp="1"/>
          </p:cNvSpPr>
          <p:nvPr>
            <p:ph type="body" sz="quarter" idx="12"/>
          </p:nvPr>
        </p:nvSpPr>
        <p:spPr>
          <a:xfrm>
            <a:off x="3347864" y="5589240"/>
            <a:ext cx="5760640" cy="720080"/>
          </a:xfrm>
        </p:spPr>
        <p:txBody>
          <a:bodyPr/>
          <a:lstStyle/>
          <a:p>
            <a:r>
              <a:rPr lang="en-US" sz="1600" dirty="0"/>
              <a:t>Department of Computer Science and Engineering </a:t>
            </a:r>
          </a:p>
          <a:p>
            <a:r>
              <a:rPr lang="en-US" sz="1800" dirty="0"/>
              <a:t>University of Bologna</a:t>
            </a:r>
            <a:endParaRPr lang="it-IT" sz="1800" dirty="0"/>
          </a:p>
        </p:txBody>
      </p:sp>
    </p:spTree>
    <p:extLst>
      <p:ext uri="{BB962C8B-B14F-4D97-AF65-F5344CB8AC3E}">
        <p14:creationId xmlns:p14="http://schemas.microsoft.com/office/powerpoint/2010/main" val="3085230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728EF183-E3E9-4A02-891A-B40BED3F170B}" type="slidenum">
              <a:rPr lang="it-IT" altLang="it-IT" sz="1292">
                <a:solidFill>
                  <a:schemeClr val="bg1"/>
                </a:solidFill>
              </a:rPr>
              <a:pPr algn="r">
                <a:spcBef>
                  <a:spcPct val="0"/>
                </a:spcBef>
                <a:buClr>
                  <a:srgbClr val="777777"/>
                </a:buClr>
                <a:buFont typeface="Arial" panose="020B0604020202020204" pitchFamily="34" charset="0"/>
                <a:buNone/>
              </a:pPr>
              <a:t>10</a:t>
            </a:fld>
            <a:endParaRPr lang="it-IT" altLang="it-IT" sz="1292">
              <a:solidFill>
                <a:schemeClr val="bg1"/>
              </a:solidFill>
            </a:endParaRPr>
          </a:p>
        </p:txBody>
      </p:sp>
      <p:sp>
        <p:nvSpPr>
          <p:cNvPr id="38915" name="Rectangle 5"/>
          <p:cNvSpPr>
            <a:spLocks noChangeArrowheads="1"/>
          </p:cNvSpPr>
          <p:nvPr/>
        </p:nvSpPr>
        <p:spPr bwMode="auto">
          <a:xfrm>
            <a:off x="319403" y="1569726"/>
            <a:ext cx="8572592" cy="54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endParaRPr lang="en-US" altLang="it-IT" sz="2953">
              <a:solidFill>
                <a:schemeClr val="tx1"/>
              </a:solidFill>
            </a:endParaRPr>
          </a:p>
        </p:txBody>
      </p:sp>
      <p:pic>
        <p:nvPicPr>
          <p:cNvPr id="38917" name="Picture 2" descr="Image result for porta a spin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116" y="1413005"/>
            <a:ext cx="3076815" cy="4968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dirty="0" err="1">
                <a:solidFill>
                  <a:schemeClr val="tx1"/>
                </a:solidFill>
              </a:rPr>
              <a:t>About</a:t>
            </a:r>
            <a:r>
              <a:rPr lang="it-IT" altLang="it-IT" sz="3692" dirty="0">
                <a:solidFill>
                  <a:schemeClr val="tx1"/>
                </a:solidFill>
              </a:rPr>
              <a:t> </a:t>
            </a:r>
            <a:r>
              <a:rPr lang="it-IT" altLang="it-IT" sz="3692" dirty="0" err="1">
                <a:solidFill>
                  <a:schemeClr val="tx1"/>
                </a:solidFill>
              </a:rPr>
              <a:t>doors</a:t>
            </a:r>
            <a:r>
              <a:rPr lang="it-IT" altLang="it-IT" sz="3692" dirty="0">
                <a:solidFill>
                  <a:schemeClr val="tx1"/>
                </a:solidFill>
              </a:rPr>
              <a:t> … </a:t>
            </a:r>
          </a:p>
        </p:txBody>
      </p:sp>
    </p:spTree>
    <p:extLst>
      <p:ext uri="{BB962C8B-B14F-4D97-AF65-F5344CB8AC3E}">
        <p14:creationId xmlns:p14="http://schemas.microsoft.com/office/powerpoint/2010/main" val="27933335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C911D9D3-9E5F-4376-AC4D-C74B75E94702}" type="slidenum">
              <a:rPr lang="it-IT" altLang="it-IT" sz="1292">
                <a:solidFill>
                  <a:schemeClr val="bg1"/>
                </a:solidFill>
              </a:rPr>
              <a:pPr algn="r">
                <a:spcBef>
                  <a:spcPct val="0"/>
                </a:spcBef>
                <a:buClr>
                  <a:srgbClr val="777777"/>
                </a:buClr>
                <a:buFont typeface="Arial" panose="020B0604020202020204" pitchFamily="34" charset="0"/>
                <a:buNone/>
              </a:pPr>
              <a:t>11</a:t>
            </a:fld>
            <a:endParaRPr lang="it-IT" altLang="it-IT" sz="1292">
              <a:solidFill>
                <a:schemeClr val="bg1"/>
              </a:solidFill>
            </a:endParaRPr>
          </a:p>
        </p:txBody>
      </p:sp>
      <p:sp>
        <p:nvSpPr>
          <p:cNvPr id="43011" name="Rectangle 5"/>
          <p:cNvSpPr>
            <a:spLocks noChangeArrowheads="1"/>
          </p:cNvSpPr>
          <p:nvPr/>
        </p:nvSpPr>
        <p:spPr bwMode="auto">
          <a:xfrm>
            <a:off x="319403" y="1569726"/>
            <a:ext cx="8572592" cy="54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endParaRPr lang="en-US" altLang="it-IT" sz="2953">
              <a:solidFill>
                <a:schemeClr val="tx1"/>
              </a:solidFill>
            </a:endParaRPr>
          </a:p>
        </p:txBody>
      </p:sp>
      <p:pic>
        <p:nvPicPr>
          <p:cNvPr id="43013" name="Picture 2" descr="Image result for porta antipanic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56" y="1419899"/>
            <a:ext cx="3598408" cy="481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dirty="0" err="1">
                <a:solidFill>
                  <a:schemeClr val="tx1"/>
                </a:solidFill>
              </a:rPr>
              <a:t>About</a:t>
            </a:r>
            <a:r>
              <a:rPr lang="it-IT" altLang="it-IT" sz="3692" dirty="0">
                <a:solidFill>
                  <a:schemeClr val="tx1"/>
                </a:solidFill>
              </a:rPr>
              <a:t> </a:t>
            </a:r>
            <a:r>
              <a:rPr lang="it-IT" altLang="it-IT" sz="3692" dirty="0" err="1">
                <a:solidFill>
                  <a:schemeClr val="tx1"/>
                </a:solidFill>
              </a:rPr>
              <a:t>doors</a:t>
            </a:r>
            <a:r>
              <a:rPr lang="it-IT" altLang="it-IT" sz="3692" dirty="0">
                <a:solidFill>
                  <a:schemeClr val="tx1"/>
                </a:solidFill>
              </a:rPr>
              <a:t> … </a:t>
            </a:r>
          </a:p>
        </p:txBody>
      </p:sp>
    </p:spTree>
    <p:extLst>
      <p:ext uri="{BB962C8B-B14F-4D97-AF65-F5344CB8AC3E}">
        <p14:creationId xmlns:p14="http://schemas.microsoft.com/office/powerpoint/2010/main" val="164696419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C911D9D3-9E5F-4376-AC4D-C74B75E94702}" type="slidenum">
              <a:rPr lang="it-IT" altLang="it-IT" sz="1292">
                <a:solidFill>
                  <a:schemeClr val="bg1"/>
                </a:solidFill>
              </a:rPr>
              <a:pPr algn="r">
                <a:spcBef>
                  <a:spcPct val="0"/>
                </a:spcBef>
                <a:buClr>
                  <a:srgbClr val="777777"/>
                </a:buClr>
                <a:buFont typeface="Arial" panose="020B0604020202020204" pitchFamily="34" charset="0"/>
                <a:buNone/>
              </a:pPr>
              <a:t>12</a:t>
            </a:fld>
            <a:endParaRPr lang="it-IT" altLang="it-IT" sz="1292">
              <a:solidFill>
                <a:schemeClr val="bg1"/>
              </a:solidFill>
            </a:endParaRPr>
          </a:p>
        </p:txBody>
      </p:sp>
      <p:sp>
        <p:nvSpPr>
          <p:cNvPr id="43011" name="Rectangle 5"/>
          <p:cNvSpPr>
            <a:spLocks noChangeArrowheads="1"/>
          </p:cNvSpPr>
          <p:nvPr/>
        </p:nvSpPr>
        <p:spPr bwMode="auto">
          <a:xfrm>
            <a:off x="319403" y="1569726"/>
            <a:ext cx="8572592" cy="54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endParaRPr lang="en-US" altLang="it-IT" sz="2953">
              <a:solidFill>
                <a:schemeClr val="tx1"/>
              </a:solidFill>
            </a:endParaRPr>
          </a:p>
        </p:txBody>
      </p:sp>
      <p:sp>
        <p:nvSpPr>
          <p:cNvPr id="6"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dirty="0" err="1">
                <a:solidFill>
                  <a:schemeClr val="tx1"/>
                </a:solidFill>
              </a:rPr>
              <a:t>Bad</a:t>
            </a:r>
            <a:r>
              <a:rPr lang="it-IT" altLang="it-IT" sz="3692" dirty="0">
                <a:solidFill>
                  <a:schemeClr val="tx1"/>
                </a:solidFill>
              </a:rPr>
              <a:t> </a:t>
            </a:r>
            <a:r>
              <a:rPr lang="it-IT" altLang="it-IT" sz="3692" dirty="0" err="1">
                <a:solidFill>
                  <a:schemeClr val="tx1"/>
                </a:solidFill>
              </a:rPr>
              <a:t>doors</a:t>
            </a:r>
            <a:r>
              <a:rPr lang="it-IT" altLang="it-IT" sz="3692" dirty="0">
                <a:solidFill>
                  <a:schemeClr val="tx1"/>
                </a:solidFill>
              </a:rPr>
              <a:t> and </a:t>
            </a:r>
            <a:r>
              <a:rPr lang="it-IT" altLang="it-IT" sz="3692" dirty="0" err="1">
                <a:solidFill>
                  <a:schemeClr val="tx1"/>
                </a:solidFill>
              </a:rPr>
              <a:t>Norman’s</a:t>
            </a:r>
            <a:r>
              <a:rPr lang="it-IT" altLang="it-IT" sz="3692" dirty="0">
                <a:solidFill>
                  <a:schemeClr val="tx1"/>
                </a:solidFill>
              </a:rPr>
              <a:t> </a:t>
            </a:r>
            <a:r>
              <a:rPr lang="it-IT" altLang="it-IT" sz="3692" dirty="0" err="1">
                <a:solidFill>
                  <a:schemeClr val="tx1"/>
                </a:solidFill>
              </a:rPr>
              <a:t>doors</a:t>
            </a:r>
            <a:endParaRPr lang="it-IT" altLang="it-IT" sz="3692" dirty="0">
              <a:solidFill>
                <a:schemeClr val="tx1"/>
              </a:solidFill>
            </a:endParaRPr>
          </a:p>
        </p:txBody>
      </p:sp>
      <p:sp>
        <p:nvSpPr>
          <p:cNvPr id="2" name="Rettangolo 1"/>
          <p:cNvSpPr/>
          <p:nvPr/>
        </p:nvSpPr>
        <p:spPr>
          <a:xfrm>
            <a:off x="179512" y="2420888"/>
            <a:ext cx="8691583" cy="1508105"/>
          </a:xfrm>
          <a:prstGeom prst="rect">
            <a:avLst/>
          </a:prstGeom>
        </p:spPr>
        <p:txBody>
          <a:bodyPr wrap="square">
            <a:spAutoFit/>
          </a:bodyPr>
          <a:lstStyle/>
          <a:p>
            <a:pPr>
              <a:spcBef>
                <a:spcPct val="0"/>
              </a:spcBef>
              <a:buClrTx/>
              <a:buSzTx/>
              <a:buFontTx/>
              <a:buNone/>
            </a:pPr>
            <a:r>
              <a:rPr lang="en-US" altLang="it-IT" sz="2800" dirty="0"/>
              <a:t>It's not you. Bad doors are everywhere:</a:t>
            </a:r>
          </a:p>
          <a:p>
            <a:pPr>
              <a:spcBef>
                <a:spcPct val="0"/>
              </a:spcBef>
              <a:buClrTx/>
              <a:buSzTx/>
              <a:buFontTx/>
              <a:buNone/>
            </a:pPr>
            <a:endParaRPr lang="it-IT" altLang="it-IT" sz="3200" dirty="0">
              <a:solidFill>
                <a:srgbClr val="A50021"/>
              </a:solidFill>
            </a:endParaRPr>
          </a:p>
          <a:p>
            <a:pPr>
              <a:spcBef>
                <a:spcPct val="0"/>
              </a:spcBef>
              <a:buClrTx/>
              <a:buSzTx/>
              <a:buFontTx/>
              <a:buNone/>
            </a:pPr>
            <a:r>
              <a:rPr lang="it-IT" altLang="it-IT" sz="3200" dirty="0">
                <a:solidFill>
                  <a:srgbClr val="C00000"/>
                </a:solidFill>
                <a:hlinkClick r:id="rId3"/>
              </a:rPr>
              <a:t>https://www.youtube.com/watch?v=yY96hTb8WgI</a:t>
            </a:r>
            <a:endParaRPr lang="it-IT" altLang="it-IT" sz="3200" dirty="0">
              <a:solidFill>
                <a:srgbClr val="C00000"/>
              </a:solidFill>
            </a:endParaRPr>
          </a:p>
        </p:txBody>
      </p:sp>
    </p:spTree>
    <p:extLst>
      <p:ext uri="{BB962C8B-B14F-4D97-AF65-F5344CB8AC3E}">
        <p14:creationId xmlns:p14="http://schemas.microsoft.com/office/powerpoint/2010/main" val="373018768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8486C4D-C5C7-4B98-BC1B-816A71DAF508}" type="slidenum">
              <a:rPr lang="it-IT" altLang="it-IT" sz="1292">
                <a:solidFill>
                  <a:schemeClr val="bg1"/>
                </a:solidFill>
              </a:rPr>
              <a:pPr algn="r">
                <a:spcBef>
                  <a:spcPct val="0"/>
                </a:spcBef>
                <a:buClr>
                  <a:srgbClr val="777777"/>
                </a:buClr>
                <a:buFont typeface="Arial" panose="020B0604020202020204" pitchFamily="34" charset="0"/>
                <a:buNone/>
              </a:pPr>
              <a:t>13</a:t>
            </a:fld>
            <a:endParaRPr lang="it-IT" altLang="it-IT" sz="1292">
              <a:solidFill>
                <a:schemeClr val="bg1"/>
              </a:solidFill>
            </a:endParaRPr>
          </a:p>
        </p:txBody>
      </p:sp>
      <p:sp>
        <p:nvSpPr>
          <p:cNvPr id="47107" name="Rectangle 5"/>
          <p:cNvSpPr>
            <a:spLocks noChangeArrowheads="1"/>
          </p:cNvSpPr>
          <p:nvPr/>
        </p:nvSpPr>
        <p:spPr bwMode="auto">
          <a:xfrm>
            <a:off x="118677" y="1394961"/>
            <a:ext cx="6805621" cy="484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r>
              <a:rPr lang="en-US" sz="2200" dirty="0">
                <a:solidFill>
                  <a:schemeClr val="tx1"/>
                </a:solidFill>
              </a:rPr>
              <a:t> Bachelor degree in Engineering at the MIT</a:t>
            </a:r>
          </a:p>
          <a:p>
            <a:r>
              <a:rPr lang="en-US" sz="2200" dirty="0">
                <a:solidFill>
                  <a:schemeClr val="tx1"/>
                </a:solidFill>
              </a:rPr>
              <a:t> Master degree and PhD at the Pennsylvania </a:t>
            </a:r>
            <a:br>
              <a:rPr lang="en-US" sz="2200" dirty="0">
                <a:solidFill>
                  <a:schemeClr val="tx1"/>
                </a:solidFill>
              </a:rPr>
            </a:br>
            <a:r>
              <a:rPr lang="en-US" sz="2200" dirty="0">
                <a:solidFill>
                  <a:schemeClr val="tx1"/>
                </a:solidFill>
              </a:rPr>
              <a:t>University</a:t>
            </a:r>
          </a:p>
          <a:p>
            <a:r>
              <a:rPr lang="en-US" sz="2200" dirty="0">
                <a:solidFill>
                  <a:schemeClr val="tx1"/>
                </a:solidFill>
              </a:rPr>
              <a:t> </a:t>
            </a:r>
            <a:r>
              <a:rPr lang="en-US" sz="2400" dirty="0"/>
              <a:t>He is best known for his books on design, especially </a:t>
            </a:r>
            <a:r>
              <a:rPr lang="en-US" sz="2400" i="1" dirty="0"/>
              <a:t>The Design of Everyday Things</a:t>
            </a:r>
            <a:r>
              <a:rPr lang="en-US" sz="2400" dirty="0"/>
              <a:t>. He is widely regarded for his expertise in the fields of design, usability engineering, and cognitive science. </a:t>
            </a:r>
          </a:p>
          <a:p>
            <a:r>
              <a:rPr lang="en-US" sz="2400" dirty="0"/>
              <a:t> He is also a co-founder and consultant with the Nielsen Norman Group.</a:t>
            </a:r>
          </a:p>
          <a:p>
            <a:r>
              <a:rPr lang="en-US" sz="2400" dirty="0"/>
              <a:t>Much of his work involves the advocacy of user-centered design. </a:t>
            </a:r>
          </a:p>
        </p:txBody>
      </p:sp>
      <p:sp>
        <p:nvSpPr>
          <p:cNvPr id="47108"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Donald Norman</a:t>
            </a:r>
            <a:r>
              <a:rPr lang="it-IT" altLang="it-IT" sz="3692" b="1" dirty="0">
                <a:solidFill>
                  <a:srgbClr val="FFFFFF"/>
                </a:solidFill>
              </a:rPr>
              <a:t>?</a:t>
            </a:r>
          </a:p>
        </p:txBody>
      </p:sp>
      <p:pic>
        <p:nvPicPr>
          <p:cNvPr id="47109" name="Immagin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4298" y="1593168"/>
            <a:ext cx="2101025" cy="1835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CasellaDiTesto 5"/>
          <p:cNvSpPr txBox="1">
            <a:spLocks noChangeArrowheads="1"/>
          </p:cNvSpPr>
          <p:nvPr/>
        </p:nvSpPr>
        <p:spPr bwMode="auto">
          <a:xfrm>
            <a:off x="7243701" y="3429001"/>
            <a:ext cx="1747924" cy="118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lgn="r">
              <a:spcBef>
                <a:spcPct val="0"/>
              </a:spcBef>
              <a:buClrTx/>
              <a:buSzTx/>
              <a:buFontTx/>
              <a:buNone/>
            </a:pPr>
            <a:r>
              <a:rPr lang="it-IT" altLang="it-IT" sz="1015">
                <a:solidFill>
                  <a:schemeClr val="tx1"/>
                </a:solidFill>
              </a:rPr>
              <a:t>Di jordanfischer - http://flickr.com/photos/jordanfischer/61429449/, </a:t>
            </a:r>
            <a:br>
              <a:rPr lang="it-IT" altLang="it-IT" sz="1015">
                <a:solidFill>
                  <a:schemeClr val="tx1"/>
                </a:solidFill>
              </a:rPr>
            </a:br>
            <a:r>
              <a:rPr lang="it-IT" altLang="it-IT" sz="1015">
                <a:solidFill>
                  <a:schemeClr val="tx1"/>
                </a:solidFill>
              </a:rPr>
              <a:t>CC BY 2.0, https://commons.wikimedia.org/w/index.php?curid=2618273</a:t>
            </a:r>
          </a:p>
        </p:txBody>
      </p:sp>
    </p:spTree>
    <p:extLst>
      <p:ext uri="{BB962C8B-B14F-4D97-AF65-F5344CB8AC3E}">
        <p14:creationId xmlns:p14="http://schemas.microsoft.com/office/powerpoint/2010/main" val="160196142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8486C4D-C5C7-4B98-BC1B-816A71DAF508}" type="slidenum">
              <a:rPr lang="it-IT" altLang="it-IT" sz="1292">
                <a:solidFill>
                  <a:schemeClr val="bg1"/>
                </a:solidFill>
              </a:rPr>
              <a:pPr algn="r">
                <a:spcBef>
                  <a:spcPct val="0"/>
                </a:spcBef>
                <a:buClr>
                  <a:srgbClr val="777777"/>
                </a:buClr>
                <a:buFont typeface="Arial" panose="020B0604020202020204" pitchFamily="34" charset="0"/>
                <a:buNone/>
              </a:pPr>
              <a:t>14</a:t>
            </a:fld>
            <a:endParaRPr lang="it-IT" altLang="it-IT" sz="1292">
              <a:solidFill>
                <a:schemeClr val="bg1"/>
              </a:solidFill>
            </a:endParaRPr>
          </a:p>
        </p:txBody>
      </p:sp>
      <p:sp>
        <p:nvSpPr>
          <p:cNvPr id="47107" name="Rectangle 5"/>
          <p:cNvSpPr>
            <a:spLocks noChangeArrowheads="1"/>
          </p:cNvSpPr>
          <p:nvPr/>
        </p:nvSpPr>
        <p:spPr bwMode="auto">
          <a:xfrm>
            <a:off x="142643" y="1494264"/>
            <a:ext cx="6805621" cy="351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r>
              <a:rPr lang="en-US" sz="2400" dirty="0"/>
              <a:t> His books all have the underlying purpose of furthering the field of design, from doors to computers. </a:t>
            </a:r>
          </a:p>
          <a:p>
            <a:r>
              <a:rPr lang="en-US" sz="2400" dirty="0"/>
              <a:t> Norman has taken a controversial stance in saying that the design research community has had little impact in the innovation of products, and that while academics can help in refining existing products, it is technologists that accomplish the breakthroughs.</a:t>
            </a:r>
          </a:p>
        </p:txBody>
      </p:sp>
      <p:sp>
        <p:nvSpPr>
          <p:cNvPr id="47108"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Donald Norman</a:t>
            </a:r>
            <a:r>
              <a:rPr lang="it-IT" altLang="it-IT" sz="3692" b="1" dirty="0">
                <a:solidFill>
                  <a:srgbClr val="FFFFFF"/>
                </a:solidFill>
              </a:rPr>
              <a:t>?</a:t>
            </a:r>
          </a:p>
        </p:txBody>
      </p:sp>
      <p:pic>
        <p:nvPicPr>
          <p:cNvPr id="47109" name="Immagin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4298" y="1593168"/>
            <a:ext cx="2101025" cy="1835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CasellaDiTesto 5"/>
          <p:cNvSpPr txBox="1">
            <a:spLocks noChangeArrowheads="1"/>
          </p:cNvSpPr>
          <p:nvPr/>
        </p:nvSpPr>
        <p:spPr bwMode="auto">
          <a:xfrm>
            <a:off x="7243701" y="3429001"/>
            <a:ext cx="1747924" cy="118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lgn="r">
              <a:spcBef>
                <a:spcPct val="0"/>
              </a:spcBef>
              <a:buClrTx/>
              <a:buSzTx/>
              <a:buFontTx/>
              <a:buNone/>
            </a:pPr>
            <a:r>
              <a:rPr lang="it-IT" altLang="it-IT" sz="1015">
                <a:solidFill>
                  <a:schemeClr val="tx1"/>
                </a:solidFill>
              </a:rPr>
              <a:t>Di jordanfischer - http://flickr.com/photos/jordanfischer/61429449/, </a:t>
            </a:r>
            <a:br>
              <a:rPr lang="it-IT" altLang="it-IT" sz="1015">
                <a:solidFill>
                  <a:schemeClr val="tx1"/>
                </a:solidFill>
              </a:rPr>
            </a:br>
            <a:r>
              <a:rPr lang="it-IT" altLang="it-IT" sz="1015">
                <a:solidFill>
                  <a:schemeClr val="tx1"/>
                </a:solidFill>
              </a:rPr>
              <a:t>CC BY 2.0, https://commons.wikimedia.org/w/index.php?curid=2618273</a:t>
            </a:r>
          </a:p>
        </p:txBody>
      </p:sp>
    </p:spTree>
    <p:extLst>
      <p:ext uri="{BB962C8B-B14F-4D97-AF65-F5344CB8AC3E}">
        <p14:creationId xmlns:p14="http://schemas.microsoft.com/office/powerpoint/2010/main" val="326698278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3F3F700B-096A-4C30-BCE0-5FCDC008FF75}" type="slidenum">
              <a:rPr lang="it-IT" altLang="it-IT" sz="1292">
                <a:solidFill>
                  <a:schemeClr val="bg1"/>
                </a:solidFill>
              </a:rPr>
              <a:pPr algn="r">
                <a:spcBef>
                  <a:spcPct val="0"/>
                </a:spcBef>
                <a:buClr>
                  <a:srgbClr val="777777"/>
                </a:buClr>
                <a:buFont typeface="Arial" panose="020B0604020202020204" pitchFamily="34" charset="0"/>
                <a:buNone/>
              </a:pPr>
              <a:t>15</a:t>
            </a:fld>
            <a:endParaRPr lang="it-IT" altLang="it-IT" sz="1292">
              <a:solidFill>
                <a:schemeClr val="bg1"/>
              </a:solidFill>
            </a:endParaRPr>
          </a:p>
        </p:txBody>
      </p:sp>
      <p:sp>
        <p:nvSpPr>
          <p:cNvPr id="49155" name="Rectangle 5"/>
          <p:cNvSpPr>
            <a:spLocks noChangeArrowheads="1"/>
          </p:cNvSpPr>
          <p:nvPr/>
        </p:nvSpPr>
        <p:spPr bwMode="auto">
          <a:xfrm>
            <a:off x="118677" y="1421315"/>
            <a:ext cx="8572591" cy="4888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215" dirty="0">
                <a:solidFill>
                  <a:schemeClr val="tx1"/>
                </a:solidFill>
              </a:rPr>
              <a:t> </a:t>
            </a:r>
            <a:r>
              <a:rPr lang="it-IT" altLang="it-IT" sz="2215" dirty="0" err="1">
                <a:solidFill>
                  <a:schemeClr val="tx1"/>
                </a:solidFill>
              </a:rPr>
              <a:t>Have</a:t>
            </a:r>
            <a:r>
              <a:rPr lang="it-IT" altLang="it-IT" sz="2215" dirty="0">
                <a:solidFill>
                  <a:schemeClr val="tx1"/>
                </a:solidFill>
              </a:rPr>
              <a:t> </a:t>
            </a:r>
            <a:r>
              <a:rPr lang="it-IT" altLang="it-IT" sz="2215" dirty="0" err="1">
                <a:solidFill>
                  <a:schemeClr val="tx1"/>
                </a:solidFill>
              </a:rPr>
              <a:t>you</a:t>
            </a:r>
            <a:r>
              <a:rPr lang="it-IT" altLang="it-IT" sz="2215" dirty="0">
                <a:solidFill>
                  <a:schemeClr val="tx1"/>
                </a:solidFill>
              </a:rPr>
              <a:t> </a:t>
            </a:r>
            <a:r>
              <a:rPr lang="it-IT" altLang="it-IT" sz="2215" dirty="0" err="1">
                <a:solidFill>
                  <a:schemeClr val="tx1"/>
                </a:solidFill>
              </a:rPr>
              <a:t>ever</a:t>
            </a:r>
            <a:r>
              <a:rPr lang="it-IT" altLang="it-IT" sz="2215" dirty="0">
                <a:solidFill>
                  <a:schemeClr val="tx1"/>
                </a:solidFill>
              </a:rPr>
              <a:t> </a:t>
            </a:r>
            <a:r>
              <a:rPr lang="it-IT" altLang="it-IT" sz="2215" dirty="0" err="1">
                <a:solidFill>
                  <a:schemeClr val="tx1"/>
                </a:solidFill>
              </a:rPr>
              <a:t>tried</a:t>
            </a:r>
            <a:r>
              <a:rPr lang="it-IT" altLang="it-IT" sz="2215" dirty="0">
                <a:solidFill>
                  <a:schemeClr val="tx1"/>
                </a:solidFill>
              </a:rPr>
              <a:t> to open a door by </a:t>
            </a:r>
            <a:r>
              <a:rPr lang="it-IT" altLang="it-IT" sz="2215" dirty="0" err="1">
                <a:solidFill>
                  <a:schemeClr val="tx1"/>
                </a:solidFill>
              </a:rPr>
              <a:t>pushing</a:t>
            </a:r>
            <a:r>
              <a:rPr lang="it-IT" altLang="it-IT" sz="2215" dirty="0">
                <a:solidFill>
                  <a:schemeClr val="tx1"/>
                </a:solidFill>
              </a:rPr>
              <a:t> </a:t>
            </a:r>
            <a:r>
              <a:rPr lang="it-IT" altLang="it-IT" sz="2215" dirty="0" err="1">
                <a:solidFill>
                  <a:schemeClr val="tx1"/>
                </a:solidFill>
              </a:rPr>
              <a:t>it</a:t>
            </a:r>
            <a:r>
              <a:rPr lang="it-IT" altLang="it-IT" sz="2215" dirty="0">
                <a:solidFill>
                  <a:schemeClr val="tx1"/>
                </a:solidFill>
              </a:rPr>
              <a:t> </a:t>
            </a:r>
            <a:br>
              <a:rPr lang="it-IT" altLang="it-IT" sz="2215" dirty="0">
                <a:solidFill>
                  <a:schemeClr val="tx1"/>
                </a:solidFill>
              </a:rPr>
            </a:br>
            <a:r>
              <a:rPr lang="it-IT" altLang="it-IT" sz="2215" dirty="0" err="1">
                <a:solidFill>
                  <a:schemeClr val="tx1"/>
                </a:solidFill>
              </a:rPr>
              <a:t>instead</a:t>
            </a:r>
            <a:r>
              <a:rPr lang="it-IT" altLang="it-IT" sz="2215" dirty="0">
                <a:solidFill>
                  <a:schemeClr val="tx1"/>
                </a:solidFill>
              </a:rPr>
              <a:t> of </a:t>
            </a:r>
            <a:r>
              <a:rPr lang="it-IT" altLang="it-IT" sz="2215" dirty="0" err="1">
                <a:solidFill>
                  <a:schemeClr val="tx1"/>
                </a:solidFill>
              </a:rPr>
              <a:t>pulling</a:t>
            </a:r>
            <a:r>
              <a:rPr lang="it-IT" altLang="it-IT" sz="2215" dirty="0">
                <a:solidFill>
                  <a:schemeClr val="tx1"/>
                </a:solidFill>
              </a:rPr>
              <a:t> </a:t>
            </a:r>
            <a:r>
              <a:rPr lang="it-IT" altLang="it-IT" sz="2215" dirty="0" err="1">
                <a:solidFill>
                  <a:schemeClr val="tx1"/>
                </a:solidFill>
              </a:rPr>
              <a:t>it</a:t>
            </a:r>
            <a:r>
              <a:rPr lang="it-IT" altLang="it-IT" sz="2215" dirty="0">
                <a:solidFill>
                  <a:schemeClr val="tx1"/>
                </a:solidFill>
              </a:rPr>
              <a:t>? </a:t>
            </a:r>
          </a:p>
          <a:p>
            <a:pPr>
              <a:spcBef>
                <a:spcPts val="1107"/>
              </a:spcBef>
              <a:buClr>
                <a:srgbClr val="A50021"/>
              </a:buClr>
              <a:buFont typeface="Wingdings" panose="05000000000000000000" pitchFamily="2" charset="2"/>
              <a:buChar char="§"/>
            </a:pPr>
            <a:r>
              <a:rPr lang="it-IT" altLang="it-IT" sz="2215" dirty="0">
                <a:solidFill>
                  <a:schemeClr val="tx1"/>
                </a:solidFill>
              </a:rPr>
              <a:t> </a:t>
            </a:r>
            <a:r>
              <a:rPr lang="it-IT" altLang="it-IT" sz="2215" dirty="0" err="1">
                <a:solidFill>
                  <a:schemeClr val="tx1"/>
                </a:solidFill>
              </a:rPr>
              <a:t>Have</a:t>
            </a:r>
            <a:r>
              <a:rPr lang="it-IT" altLang="it-IT" sz="2215" dirty="0">
                <a:solidFill>
                  <a:schemeClr val="tx1"/>
                </a:solidFill>
              </a:rPr>
              <a:t> </a:t>
            </a:r>
            <a:r>
              <a:rPr lang="it-IT" altLang="it-IT" sz="2215" dirty="0" err="1">
                <a:solidFill>
                  <a:schemeClr val="tx1"/>
                </a:solidFill>
              </a:rPr>
              <a:t>you</a:t>
            </a:r>
            <a:r>
              <a:rPr lang="it-IT" altLang="it-IT" sz="2215" dirty="0">
                <a:solidFill>
                  <a:schemeClr val="tx1"/>
                </a:solidFill>
              </a:rPr>
              <a:t> </a:t>
            </a:r>
            <a:r>
              <a:rPr lang="it-IT" altLang="it-IT" sz="2215" dirty="0" err="1">
                <a:solidFill>
                  <a:schemeClr val="tx1"/>
                </a:solidFill>
              </a:rPr>
              <a:t>ever</a:t>
            </a:r>
            <a:r>
              <a:rPr lang="it-IT" altLang="it-IT" sz="2215" dirty="0">
                <a:solidFill>
                  <a:schemeClr val="tx1"/>
                </a:solidFill>
              </a:rPr>
              <a:t> </a:t>
            </a:r>
            <a:r>
              <a:rPr lang="it-IT" altLang="it-IT" sz="2215" dirty="0" err="1">
                <a:solidFill>
                  <a:schemeClr val="tx1"/>
                </a:solidFill>
              </a:rPr>
              <a:t>gave</a:t>
            </a:r>
            <a:r>
              <a:rPr lang="it-IT" altLang="it-IT" sz="2215" dirty="0">
                <a:solidFill>
                  <a:schemeClr val="tx1"/>
                </a:solidFill>
              </a:rPr>
              <a:t> up </a:t>
            </a:r>
            <a:r>
              <a:rPr lang="it-IT" altLang="it-IT" sz="2215" dirty="0" err="1">
                <a:solidFill>
                  <a:schemeClr val="tx1"/>
                </a:solidFill>
              </a:rPr>
              <a:t>washing</a:t>
            </a:r>
            <a:r>
              <a:rPr lang="it-IT" altLang="it-IT" sz="2215" dirty="0">
                <a:solidFill>
                  <a:schemeClr val="tx1"/>
                </a:solidFill>
              </a:rPr>
              <a:t> </a:t>
            </a:r>
            <a:r>
              <a:rPr lang="it-IT" altLang="it-IT" sz="2215" dirty="0" err="1">
                <a:solidFill>
                  <a:schemeClr val="tx1"/>
                </a:solidFill>
              </a:rPr>
              <a:t>your</a:t>
            </a:r>
            <a:r>
              <a:rPr lang="it-IT" altLang="it-IT" sz="2215" dirty="0">
                <a:solidFill>
                  <a:schemeClr val="tx1"/>
                </a:solidFill>
              </a:rPr>
              <a:t> </a:t>
            </a:r>
            <a:r>
              <a:rPr lang="it-IT" altLang="it-IT" sz="2215" dirty="0" err="1">
                <a:solidFill>
                  <a:schemeClr val="tx1"/>
                </a:solidFill>
              </a:rPr>
              <a:t>hands</a:t>
            </a:r>
            <a:r>
              <a:rPr lang="it-IT" altLang="it-IT" sz="2215" dirty="0">
                <a:solidFill>
                  <a:schemeClr val="tx1"/>
                </a:solidFill>
              </a:rPr>
              <a:t> </a:t>
            </a:r>
            <a:r>
              <a:rPr lang="it-IT" altLang="it-IT" sz="2215" dirty="0" err="1">
                <a:solidFill>
                  <a:schemeClr val="tx1"/>
                </a:solidFill>
              </a:rPr>
              <a:t>because</a:t>
            </a:r>
            <a:br>
              <a:rPr lang="it-IT" altLang="it-IT" sz="2215" dirty="0">
                <a:solidFill>
                  <a:schemeClr val="tx1"/>
                </a:solidFill>
              </a:rPr>
            </a:br>
            <a:r>
              <a:rPr lang="it-IT" altLang="it-IT" sz="2215" dirty="0" err="1">
                <a:solidFill>
                  <a:schemeClr val="tx1"/>
                </a:solidFill>
              </a:rPr>
              <a:t>it</a:t>
            </a:r>
            <a:r>
              <a:rPr lang="it-IT" altLang="it-IT" sz="2215" dirty="0">
                <a:solidFill>
                  <a:schemeClr val="tx1"/>
                </a:solidFill>
              </a:rPr>
              <a:t> </a:t>
            </a:r>
            <a:r>
              <a:rPr lang="it-IT" altLang="it-IT" sz="2215" dirty="0" err="1">
                <a:solidFill>
                  <a:schemeClr val="tx1"/>
                </a:solidFill>
              </a:rPr>
              <a:t>was</a:t>
            </a:r>
            <a:r>
              <a:rPr lang="it-IT" altLang="it-IT" sz="2215" dirty="0">
                <a:solidFill>
                  <a:schemeClr val="tx1"/>
                </a:solidFill>
              </a:rPr>
              <a:t> </a:t>
            </a:r>
            <a:r>
              <a:rPr lang="it-IT" altLang="it-IT" sz="2215" dirty="0" err="1">
                <a:solidFill>
                  <a:schemeClr val="tx1"/>
                </a:solidFill>
              </a:rPr>
              <a:t>impossible</a:t>
            </a:r>
            <a:r>
              <a:rPr lang="it-IT" altLang="it-IT" sz="2215" dirty="0">
                <a:solidFill>
                  <a:schemeClr val="tx1"/>
                </a:solidFill>
              </a:rPr>
              <a:t> (or </a:t>
            </a:r>
            <a:r>
              <a:rPr lang="it-IT" altLang="it-IT" sz="2215" dirty="0" err="1">
                <a:solidFill>
                  <a:schemeClr val="tx1"/>
                </a:solidFill>
              </a:rPr>
              <a:t>at</a:t>
            </a:r>
            <a:r>
              <a:rPr lang="it-IT" altLang="it-IT" sz="2215" dirty="0">
                <a:solidFill>
                  <a:schemeClr val="tx1"/>
                </a:solidFill>
              </a:rPr>
              <a:t> </a:t>
            </a:r>
            <a:r>
              <a:rPr lang="it-IT" altLang="it-IT" sz="2215" dirty="0" err="1">
                <a:solidFill>
                  <a:schemeClr val="tx1"/>
                </a:solidFill>
              </a:rPr>
              <a:t>least</a:t>
            </a:r>
            <a:r>
              <a:rPr lang="it-IT" altLang="it-IT" sz="2215" dirty="0">
                <a:solidFill>
                  <a:schemeClr val="tx1"/>
                </a:solidFill>
              </a:rPr>
              <a:t> no easy </a:t>
            </a:r>
            <a:r>
              <a:rPr lang="it-IT" altLang="it-IT" sz="2215" dirty="0" err="1">
                <a:solidFill>
                  <a:schemeClr val="tx1"/>
                </a:solidFill>
              </a:rPr>
              <a:t>at</a:t>
            </a:r>
            <a:r>
              <a:rPr lang="it-IT" altLang="it-IT" sz="2215" dirty="0">
                <a:solidFill>
                  <a:schemeClr val="tx1"/>
                </a:solidFill>
              </a:rPr>
              <a:t> </a:t>
            </a:r>
            <a:r>
              <a:rPr lang="it-IT" altLang="it-IT" sz="2215" dirty="0" err="1">
                <a:solidFill>
                  <a:schemeClr val="tx1"/>
                </a:solidFill>
              </a:rPr>
              <a:t>all</a:t>
            </a:r>
            <a:r>
              <a:rPr lang="it-IT" altLang="it-IT" sz="2215" dirty="0">
                <a:solidFill>
                  <a:schemeClr val="tx1"/>
                </a:solidFill>
              </a:rPr>
              <a:t>) to </a:t>
            </a:r>
            <a:br>
              <a:rPr lang="it-IT" altLang="it-IT" sz="2215" dirty="0">
                <a:solidFill>
                  <a:schemeClr val="tx1"/>
                </a:solidFill>
              </a:rPr>
            </a:br>
            <a:r>
              <a:rPr lang="it-IT" altLang="it-IT" sz="2215" dirty="0" err="1">
                <a:solidFill>
                  <a:schemeClr val="tx1"/>
                </a:solidFill>
              </a:rPr>
              <a:t>understand</a:t>
            </a:r>
            <a:r>
              <a:rPr lang="it-IT" altLang="it-IT" sz="2215" dirty="0">
                <a:solidFill>
                  <a:schemeClr val="tx1"/>
                </a:solidFill>
              </a:rPr>
              <a:t> </a:t>
            </a:r>
            <a:r>
              <a:rPr lang="it-IT" altLang="it-IT" sz="2215" dirty="0" err="1">
                <a:solidFill>
                  <a:schemeClr val="tx1"/>
                </a:solidFill>
              </a:rPr>
              <a:t>how</a:t>
            </a:r>
            <a:r>
              <a:rPr lang="it-IT" altLang="it-IT" sz="2215" dirty="0">
                <a:solidFill>
                  <a:schemeClr val="tx1"/>
                </a:solidFill>
              </a:rPr>
              <a:t> to </a:t>
            </a:r>
            <a:r>
              <a:rPr lang="it-IT" altLang="it-IT" sz="2215" dirty="0" err="1">
                <a:solidFill>
                  <a:schemeClr val="tx1"/>
                </a:solidFill>
              </a:rPr>
              <a:t>make</a:t>
            </a:r>
            <a:r>
              <a:rPr lang="it-IT" altLang="it-IT" sz="2215" dirty="0">
                <a:solidFill>
                  <a:schemeClr val="tx1"/>
                </a:solidFill>
              </a:rPr>
              <a:t> the </a:t>
            </a:r>
            <a:r>
              <a:rPr lang="it-IT" altLang="it-IT" sz="2215" dirty="0" err="1">
                <a:solidFill>
                  <a:schemeClr val="tx1"/>
                </a:solidFill>
              </a:rPr>
              <a:t>tap</a:t>
            </a:r>
            <a:r>
              <a:rPr lang="it-IT" altLang="it-IT" sz="2215" dirty="0">
                <a:solidFill>
                  <a:schemeClr val="tx1"/>
                </a:solidFill>
              </a:rPr>
              <a:t> work </a:t>
            </a:r>
            <a:r>
              <a:rPr lang="it-IT" altLang="it-IT" sz="2215" dirty="0" err="1">
                <a:solidFill>
                  <a:schemeClr val="tx1"/>
                </a:solidFill>
              </a:rPr>
              <a:t>properly</a:t>
            </a:r>
            <a:r>
              <a:rPr lang="it-IT" altLang="it-IT" sz="2215" dirty="0">
                <a:solidFill>
                  <a:schemeClr val="tx1"/>
                </a:solidFill>
              </a:rPr>
              <a:t>?</a:t>
            </a:r>
          </a:p>
          <a:p>
            <a:pPr>
              <a:spcBef>
                <a:spcPts val="1107"/>
              </a:spcBef>
              <a:buClr>
                <a:srgbClr val="A50021"/>
              </a:buClr>
              <a:buFont typeface="Wingdings" panose="05000000000000000000" pitchFamily="2" charset="2"/>
              <a:buChar char="§"/>
            </a:pPr>
            <a:r>
              <a:rPr lang="it-IT" altLang="it-IT" sz="2215" dirty="0"/>
              <a:t> How </a:t>
            </a:r>
            <a:r>
              <a:rPr lang="it-IT" altLang="it-IT" sz="2215" dirty="0" err="1"/>
              <a:t>did</a:t>
            </a:r>
            <a:r>
              <a:rPr lang="it-IT" altLang="it-IT" sz="2215" dirty="0"/>
              <a:t> </a:t>
            </a:r>
            <a:r>
              <a:rPr lang="it-IT" altLang="it-IT" sz="2215" dirty="0" err="1"/>
              <a:t>you</a:t>
            </a:r>
            <a:r>
              <a:rPr lang="it-IT" altLang="it-IT" sz="2215" dirty="0"/>
              <a:t> </a:t>
            </a:r>
            <a:r>
              <a:rPr lang="it-IT" altLang="it-IT" sz="2215" dirty="0" err="1"/>
              <a:t>feel</a:t>
            </a:r>
            <a:r>
              <a:rPr lang="it-IT" altLang="it-IT" sz="2215" dirty="0"/>
              <a:t>?</a:t>
            </a:r>
          </a:p>
          <a:p>
            <a:pPr>
              <a:spcBef>
                <a:spcPts val="1107"/>
              </a:spcBef>
              <a:buClr>
                <a:srgbClr val="A50021"/>
              </a:buClr>
              <a:buFont typeface="Wingdings" panose="05000000000000000000" pitchFamily="2" charset="2"/>
              <a:buChar char="§"/>
            </a:pPr>
            <a:r>
              <a:rPr lang="it-IT" altLang="it-IT" sz="2215" dirty="0"/>
              <a:t> be </a:t>
            </a:r>
            <a:r>
              <a:rPr lang="it-IT" altLang="it-IT" sz="2215" dirty="0" err="1"/>
              <a:t>aware</a:t>
            </a:r>
            <a:r>
              <a:rPr lang="it-IT" altLang="it-IT" sz="2215" dirty="0"/>
              <a:t> </a:t>
            </a:r>
            <a:r>
              <a:rPr lang="it-IT" altLang="it-IT" sz="2215" dirty="0" err="1"/>
              <a:t>that</a:t>
            </a:r>
            <a:r>
              <a:rPr lang="it-IT" altLang="it-IT" sz="2215" dirty="0"/>
              <a:t> </a:t>
            </a:r>
            <a:r>
              <a:rPr lang="it-IT" altLang="it-IT" sz="2215" dirty="0" err="1"/>
              <a:t>it</a:t>
            </a:r>
            <a:r>
              <a:rPr lang="it-IT" altLang="it-IT" sz="2215" dirty="0"/>
              <a:t> </a:t>
            </a:r>
            <a:r>
              <a:rPr lang="it-IT" altLang="it-IT" sz="2215" dirty="0" err="1"/>
              <a:t>is</a:t>
            </a:r>
            <a:r>
              <a:rPr lang="it-IT" altLang="it-IT" sz="2215" dirty="0"/>
              <a:t> </a:t>
            </a:r>
            <a:r>
              <a:rPr lang="it-IT" altLang="it-IT" sz="2215" dirty="0" err="1"/>
              <a:t>not</a:t>
            </a:r>
            <a:r>
              <a:rPr lang="it-IT" altLang="it-IT" sz="2215" dirty="0"/>
              <a:t> </a:t>
            </a:r>
            <a:r>
              <a:rPr lang="it-IT" altLang="it-IT" sz="2215" dirty="0" err="1"/>
              <a:t>your</a:t>
            </a:r>
            <a:r>
              <a:rPr lang="it-IT" altLang="it-IT" sz="2215" dirty="0"/>
              <a:t> fault (or </a:t>
            </a:r>
            <a:r>
              <a:rPr lang="it-IT" altLang="it-IT" sz="2215" dirty="0" err="1"/>
              <a:t>user’s</a:t>
            </a:r>
            <a:r>
              <a:rPr lang="it-IT" altLang="it-IT" sz="2215" dirty="0"/>
              <a:t> fault), </a:t>
            </a:r>
            <a:r>
              <a:rPr lang="it-IT" altLang="it-IT" sz="2215" dirty="0" err="1"/>
              <a:t>it</a:t>
            </a:r>
            <a:r>
              <a:rPr lang="it-IT" altLang="it-IT" sz="2215" dirty="0"/>
              <a:t> </a:t>
            </a:r>
            <a:br>
              <a:rPr lang="it-IT" altLang="it-IT" sz="2215" dirty="0"/>
            </a:br>
            <a:r>
              <a:rPr lang="it-IT" altLang="it-IT" sz="2215" dirty="0" err="1"/>
              <a:t>is</a:t>
            </a:r>
            <a:r>
              <a:rPr lang="it-IT" altLang="it-IT" sz="2215" dirty="0"/>
              <a:t> a fault of the </a:t>
            </a:r>
            <a:r>
              <a:rPr lang="it-IT" altLang="it-IT" sz="2215" dirty="0" err="1"/>
              <a:t>object</a:t>
            </a:r>
            <a:r>
              <a:rPr lang="it-IT" altLang="it-IT" sz="2215" dirty="0"/>
              <a:t> </a:t>
            </a:r>
            <a:r>
              <a:rPr lang="it-IT" altLang="it-IT" sz="2215" dirty="0" err="1"/>
              <a:t>interface</a:t>
            </a:r>
            <a:r>
              <a:rPr lang="it-IT" altLang="it-IT" sz="2215" dirty="0"/>
              <a:t>. </a:t>
            </a:r>
          </a:p>
          <a:p>
            <a:pPr>
              <a:spcBef>
                <a:spcPts val="1107"/>
              </a:spcBef>
              <a:buClr>
                <a:srgbClr val="A50021"/>
              </a:buClr>
              <a:buFont typeface="Wingdings" panose="05000000000000000000" pitchFamily="2" charset="2"/>
              <a:buChar char="§"/>
            </a:pPr>
            <a:endParaRPr lang="it-IT" altLang="it-IT" sz="2215" dirty="0">
              <a:solidFill>
                <a:schemeClr val="tx1"/>
              </a:solidFill>
            </a:endParaRPr>
          </a:p>
          <a:p>
            <a:pPr>
              <a:spcBef>
                <a:spcPts val="1107"/>
              </a:spcBef>
              <a:buClr>
                <a:srgbClr val="A50021"/>
              </a:buClr>
              <a:buFont typeface="Wingdings" panose="05000000000000000000" pitchFamily="2" charset="2"/>
              <a:buChar char="§"/>
            </a:pPr>
            <a:r>
              <a:rPr lang="it-IT" altLang="it-IT" sz="2215" dirty="0">
                <a:solidFill>
                  <a:srgbClr val="C00000"/>
                </a:solidFill>
              </a:rPr>
              <a:t> </a:t>
            </a:r>
            <a:r>
              <a:rPr lang="it-IT" altLang="it-IT" sz="2215" dirty="0" err="1">
                <a:solidFill>
                  <a:srgbClr val="C00000"/>
                </a:solidFill>
              </a:rPr>
              <a:t>This</a:t>
            </a:r>
            <a:r>
              <a:rPr lang="it-IT" altLang="it-IT" sz="2215" dirty="0">
                <a:solidFill>
                  <a:srgbClr val="C00000"/>
                </a:solidFill>
              </a:rPr>
              <a:t> </a:t>
            </a:r>
            <a:r>
              <a:rPr lang="it-IT" altLang="it-IT" sz="2215" dirty="0" err="1">
                <a:solidFill>
                  <a:srgbClr val="C00000"/>
                </a:solidFill>
              </a:rPr>
              <a:t>is</a:t>
            </a:r>
            <a:r>
              <a:rPr lang="it-IT" altLang="it-IT" sz="2215" dirty="0">
                <a:solidFill>
                  <a:srgbClr val="C00000"/>
                </a:solidFill>
              </a:rPr>
              <a:t> </a:t>
            </a:r>
            <a:r>
              <a:rPr lang="it-IT" altLang="it-IT" sz="2215" dirty="0" err="1">
                <a:solidFill>
                  <a:srgbClr val="C00000"/>
                </a:solidFill>
              </a:rPr>
              <a:t>true</a:t>
            </a:r>
            <a:r>
              <a:rPr lang="it-IT" altLang="it-IT" sz="2215" dirty="0">
                <a:solidFill>
                  <a:srgbClr val="C00000"/>
                </a:solidFill>
              </a:rPr>
              <a:t> for </a:t>
            </a:r>
            <a:r>
              <a:rPr lang="it-IT" altLang="it-IT" sz="2215" dirty="0" err="1">
                <a:solidFill>
                  <a:srgbClr val="C00000"/>
                </a:solidFill>
              </a:rPr>
              <a:t>any</a:t>
            </a:r>
            <a:r>
              <a:rPr lang="it-IT" altLang="it-IT" sz="2215" dirty="0">
                <a:solidFill>
                  <a:srgbClr val="C00000"/>
                </a:solidFill>
              </a:rPr>
              <a:t> </a:t>
            </a:r>
            <a:r>
              <a:rPr lang="it-IT" altLang="it-IT" sz="2215" dirty="0" err="1">
                <a:solidFill>
                  <a:srgbClr val="C00000"/>
                </a:solidFill>
              </a:rPr>
              <a:t>object</a:t>
            </a:r>
            <a:r>
              <a:rPr lang="it-IT" altLang="it-IT" sz="2215" dirty="0">
                <a:solidFill>
                  <a:srgbClr val="C00000"/>
                </a:solidFill>
              </a:rPr>
              <a:t>, with </a:t>
            </a:r>
            <a:r>
              <a:rPr lang="it-IT" altLang="it-IT" sz="2215" dirty="0" err="1">
                <a:solidFill>
                  <a:srgbClr val="C00000"/>
                </a:solidFill>
              </a:rPr>
              <a:t>any</a:t>
            </a:r>
            <a:r>
              <a:rPr lang="it-IT" altLang="it-IT" sz="2215" dirty="0">
                <a:solidFill>
                  <a:srgbClr val="C00000"/>
                </a:solidFill>
              </a:rPr>
              <a:t> </a:t>
            </a:r>
            <a:r>
              <a:rPr lang="it-IT" altLang="it-IT" sz="2215" dirty="0" err="1">
                <a:solidFill>
                  <a:srgbClr val="C00000"/>
                </a:solidFill>
              </a:rPr>
              <a:t>interface</a:t>
            </a:r>
            <a:r>
              <a:rPr lang="it-IT" altLang="it-IT" sz="2215" dirty="0">
                <a:solidFill>
                  <a:srgbClr val="C00000"/>
                </a:solidFill>
              </a:rPr>
              <a:t> and </a:t>
            </a:r>
            <a:r>
              <a:rPr lang="it-IT" altLang="it-IT" sz="2215" dirty="0" err="1">
                <a:solidFill>
                  <a:srgbClr val="C00000"/>
                </a:solidFill>
              </a:rPr>
              <a:t>requiring</a:t>
            </a:r>
            <a:r>
              <a:rPr lang="it-IT" altLang="it-IT" sz="2215" dirty="0">
                <a:solidFill>
                  <a:srgbClr val="C00000"/>
                </a:solidFill>
              </a:rPr>
              <a:t> </a:t>
            </a:r>
            <a:r>
              <a:rPr lang="it-IT" altLang="it-IT" sz="2215" dirty="0" err="1">
                <a:solidFill>
                  <a:srgbClr val="C00000"/>
                </a:solidFill>
              </a:rPr>
              <a:t>any</a:t>
            </a:r>
            <a:r>
              <a:rPr lang="it-IT" altLang="it-IT" sz="2215" dirty="0">
                <a:solidFill>
                  <a:srgbClr val="C00000"/>
                </a:solidFill>
              </a:rPr>
              <a:t> </a:t>
            </a:r>
            <a:r>
              <a:rPr lang="it-IT" altLang="it-IT" sz="2215" dirty="0" err="1">
                <a:solidFill>
                  <a:srgbClr val="C00000"/>
                </a:solidFill>
              </a:rPr>
              <a:t>interaction</a:t>
            </a:r>
            <a:r>
              <a:rPr lang="it-IT" altLang="it-IT" sz="2215" dirty="0">
                <a:solidFill>
                  <a:srgbClr val="C00000"/>
                </a:solidFill>
              </a:rPr>
              <a:t>: from a door to a </a:t>
            </a:r>
            <a:r>
              <a:rPr lang="it-IT" altLang="it-IT" sz="2215" dirty="0" err="1">
                <a:solidFill>
                  <a:srgbClr val="C00000"/>
                </a:solidFill>
              </a:rPr>
              <a:t>tap</a:t>
            </a:r>
            <a:r>
              <a:rPr lang="it-IT" altLang="it-IT" sz="2215" dirty="0">
                <a:solidFill>
                  <a:srgbClr val="C00000"/>
                </a:solidFill>
              </a:rPr>
              <a:t>, from a remote control to a mobile </a:t>
            </a:r>
            <a:r>
              <a:rPr lang="it-IT" altLang="it-IT" sz="2215" dirty="0" err="1">
                <a:solidFill>
                  <a:srgbClr val="C00000"/>
                </a:solidFill>
              </a:rPr>
              <a:t>phone</a:t>
            </a:r>
            <a:r>
              <a:rPr lang="it-IT" altLang="it-IT" sz="2215" dirty="0">
                <a:solidFill>
                  <a:srgbClr val="C00000"/>
                </a:solidFill>
              </a:rPr>
              <a:t>, from a car to a computer.  </a:t>
            </a:r>
          </a:p>
        </p:txBody>
      </p:sp>
      <p:sp>
        <p:nvSpPr>
          <p:cNvPr id="49156"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The Design of </a:t>
            </a:r>
            <a:r>
              <a:rPr lang="it-IT" altLang="it-IT" sz="3692" b="1" dirty="0" err="1">
                <a:solidFill>
                  <a:srgbClr val="C00000"/>
                </a:solidFill>
              </a:rPr>
              <a:t>Everyday</a:t>
            </a:r>
            <a:r>
              <a:rPr lang="it-IT" altLang="it-IT" sz="3692" b="1" dirty="0">
                <a:solidFill>
                  <a:srgbClr val="C00000"/>
                </a:solidFill>
              </a:rPr>
              <a:t> </a:t>
            </a:r>
            <a:r>
              <a:rPr lang="it-IT" altLang="it-IT" sz="3692" b="1" dirty="0" err="1">
                <a:solidFill>
                  <a:srgbClr val="C00000"/>
                </a:solidFill>
              </a:rPr>
              <a:t>Things</a:t>
            </a:r>
            <a:endParaRPr lang="it-IT" altLang="it-IT" sz="3692" b="1" dirty="0">
              <a:solidFill>
                <a:srgbClr val="FFFFFF"/>
              </a:solidFill>
            </a:endParaRPr>
          </a:p>
        </p:txBody>
      </p:sp>
      <p:pic>
        <p:nvPicPr>
          <p:cNvPr id="49157" name="Immagin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29775" y="1118459"/>
            <a:ext cx="1599944" cy="244387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49158" name="CasellaDiTesto 2"/>
          <p:cNvSpPr txBox="1">
            <a:spLocks noChangeArrowheads="1"/>
          </p:cNvSpPr>
          <p:nvPr/>
        </p:nvSpPr>
        <p:spPr bwMode="auto">
          <a:xfrm>
            <a:off x="7429775" y="3664889"/>
            <a:ext cx="1617525" cy="49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lgn="ctr">
              <a:spcBef>
                <a:spcPct val="0"/>
              </a:spcBef>
              <a:buClrTx/>
              <a:buSzTx/>
              <a:buFontTx/>
              <a:buNone/>
            </a:pPr>
            <a:r>
              <a:rPr lang="it-IT" altLang="it-IT" sz="1292" b="1">
                <a:solidFill>
                  <a:srgbClr val="C00000"/>
                </a:solidFill>
              </a:rPr>
              <a:t>La Caffettiera del Masochista</a:t>
            </a:r>
          </a:p>
        </p:txBody>
      </p:sp>
      <p:sp>
        <p:nvSpPr>
          <p:cNvPr id="49159" name="CasellaDiTesto 3"/>
          <p:cNvSpPr txBox="1">
            <a:spLocks noChangeArrowheads="1"/>
          </p:cNvSpPr>
          <p:nvPr/>
        </p:nvSpPr>
        <p:spPr bwMode="auto">
          <a:xfrm>
            <a:off x="7363843" y="4114691"/>
            <a:ext cx="1788948" cy="71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lgn="r">
              <a:spcBef>
                <a:spcPct val="0"/>
              </a:spcBef>
              <a:buClrTx/>
              <a:buSzTx/>
              <a:buFontTx/>
              <a:buNone/>
            </a:pPr>
            <a:r>
              <a:rPr lang="en-US" altLang="it-IT" sz="1015">
                <a:solidFill>
                  <a:schemeClr val="tx1"/>
                </a:solidFill>
              </a:rPr>
              <a:t>By Source, Fair use, </a:t>
            </a:r>
            <a:br>
              <a:rPr lang="en-US" altLang="it-IT" sz="1015">
                <a:solidFill>
                  <a:schemeClr val="tx1"/>
                </a:solidFill>
              </a:rPr>
            </a:br>
            <a:r>
              <a:rPr lang="en-US" altLang="it-IT" sz="1015">
                <a:solidFill>
                  <a:schemeClr val="tx1"/>
                </a:solidFill>
              </a:rPr>
              <a:t>https://en.wikipedia.org/w/index.php?curid=34029875</a:t>
            </a:r>
          </a:p>
          <a:p>
            <a:pPr algn="r">
              <a:spcBef>
                <a:spcPct val="0"/>
              </a:spcBef>
              <a:buClrTx/>
              <a:buSzTx/>
              <a:buFontTx/>
              <a:buNone/>
            </a:pPr>
            <a:endParaRPr lang="it-IT" altLang="it-IT" sz="1015">
              <a:solidFill>
                <a:schemeClr val="bg1"/>
              </a:solidFill>
            </a:endParaRPr>
          </a:p>
        </p:txBody>
      </p:sp>
    </p:spTree>
    <p:extLst>
      <p:ext uri="{BB962C8B-B14F-4D97-AF65-F5344CB8AC3E}">
        <p14:creationId xmlns:p14="http://schemas.microsoft.com/office/powerpoint/2010/main" val="315580158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6DF989A5-E9BF-47C7-BA32-74422D343E6A}" type="slidenum">
              <a:rPr lang="it-IT" altLang="it-IT" sz="1292">
                <a:solidFill>
                  <a:schemeClr val="bg1"/>
                </a:solidFill>
              </a:rPr>
              <a:pPr algn="r">
                <a:spcBef>
                  <a:spcPct val="0"/>
                </a:spcBef>
                <a:buClr>
                  <a:srgbClr val="777777"/>
                </a:buClr>
                <a:buFont typeface="Arial" panose="020B0604020202020204" pitchFamily="34" charset="0"/>
                <a:buNone/>
              </a:pPr>
              <a:t>16</a:t>
            </a:fld>
            <a:endParaRPr lang="it-IT" altLang="it-IT" sz="1292">
              <a:solidFill>
                <a:schemeClr val="bg1"/>
              </a:solidFill>
            </a:endParaRPr>
          </a:p>
        </p:txBody>
      </p:sp>
      <p:sp>
        <p:nvSpPr>
          <p:cNvPr id="51203" name="Rectangle 5"/>
          <p:cNvSpPr>
            <a:spLocks noChangeArrowheads="1"/>
          </p:cNvSpPr>
          <p:nvPr/>
        </p:nvSpPr>
        <p:spPr bwMode="auto">
          <a:xfrm>
            <a:off x="310612" y="1517901"/>
            <a:ext cx="8572592" cy="1983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584" dirty="0">
                <a:solidFill>
                  <a:schemeClr val="tx1"/>
                </a:solidFill>
              </a:rPr>
              <a:t> </a:t>
            </a:r>
            <a:r>
              <a:rPr lang="it-IT" altLang="it-IT" sz="2584" dirty="0"/>
              <a:t>HCI → Human Computer Interaction </a:t>
            </a:r>
          </a:p>
          <a:p>
            <a:pPr>
              <a:spcBef>
                <a:spcPts val="1107"/>
              </a:spcBef>
              <a:buClr>
                <a:srgbClr val="A50021"/>
              </a:buClr>
              <a:buFont typeface="Wingdings" panose="05000000000000000000" pitchFamily="2" charset="2"/>
              <a:buChar char="§"/>
            </a:pPr>
            <a:r>
              <a:rPr lang="it-IT" altLang="it-IT" sz="2584" dirty="0"/>
              <a:t> </a:t>
            </a:r>
            <a:r>
              <a:rPr lang="it-IT" altLang="it-IT" sz="2584" dirty="0" err="1"/>
              <a:t>Two</a:t>
            </a:r>
            <a:r>
              <a:rPr lang="it-IT" altLang="it-IT" sz="2584" dirty="0"/>
              <a:t> </a:t>
            </a:r>
            <a:r>
              <a:rPr lang="it-IT" altLang="it-IT" sz="2584" dirty="0" err="1"/>
              <a:t>realms</a:t>
            </a:r>
            <a:r>
              <a:rPr lang="it-IT" altLang="it-IT" sz="2584" dirty="0"/>
              <a:t> (or </a:t>
            </a:r>
            <a:r>
              <a:rPr lang="it-IT" altLang="it-IT" sz="2584" dirty="0" err="1"/>
              <a:t>system</a:t>
            </a:r>
            <a:r>
              <a:rPr lang="it-IT" altLang="it-IT" sz="2584" dirty="0"/>
              <a:t>):</a:t>
            </a:r>
          </a:p>
          <a:p>
            <a:pPr lvl="1">
              <a:spcBef>
                <a:spcPts val="1107"/>
              </a:spcBef>
              <a:buClr>
                <a:srgbClr val="A50021"/>
              </a:buClr>
              <a:buFont typeface="Wingdings" panose="05000000000000000000" pitchFamily="2" charset="2"/>
              <a:buChar char="§"/>
            </a:pPr>
            <a:r>
              <a:rPr lang="it-IT" altLang="it-IT" sz="2184" dirty="0" err="1"/>
              <a:t>Humans</a:t>
            </a:r>
            <a:endParaRPr lang="it-IT" altLang="it-IT" sz="2184" dirty="0"/>
          </a:p>
          <a:p>
            <a:pPr lvl="1">
              <a:spcBef>
                <a:spcPts val="1107"/>
              </a:spcBef>
              <a:buClr>
                <a:srgbClr val="A50021"/>
              </a:buClr>
              <a:buFont typeface="Wingdings" panose="05000000000000000000" pitchFamily="2" charset="2"/>
              <a:buChar char="§"/>
            </a:pPr>
            <a:r>
              <a:rPr lang="it-IT" altLang="it-IT" sz="2184" dirty="0"/>
              <a:t>Machine </a:t>
            </a:r>
          </a:p>
        </p:txBody>
      </p:sp>
      <p:sp>
        <p:nvSpPr>
          <p:cNvPr id="51204"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HCI</a:t>
            </a:r>
          </a:p>
        </p:txBody>
      </p:sp>
    </p:spTree>
    <p:extLst>
      <p:ext uri="{BB962C8B-B14F-4D97-AF65-F5344CB8AC3E}">
        <p14:creationId xmlns:p14="http://schemas.microsoft.com/office/powerpoint/2010/main" val="121942027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F40DE96B-270B-425D-9D1C-0A61FCA0C9C9}" type="slidenum">
              <a:rPr lang="it-IT" altLang="it-IT" sz="1292">
                <a:solidFill>
                  <a:schemeClr val="bg1"/>
                </a:solidFill>
              </a:rPr>
              <a:pPr algn="r">
                <a:spcBef>
                  <a:spcPct val="0"/>
                </a:spcBef>
                <a:buClr>
                  <a:srgbClr val="777777"/>
                </a:buClr>
                <a:buFont typeface="Arial" panose="020B0604020202020204" pitchFamily="34" charset="0"/>
                <a:buNone/>
              </a:pPr>
              <a:t>17</a:t>
            </a:fld>
            <a:endParaRPr lang="it-IT" altLang="it-IT" sz="1292">
              <a:solidFill>
                <a:schemeClr val="bg1"/>
              </a:solidFill>
            </a:endParaRPr>
          </a:p>
        </p:txBody>
      </p:sp>
      <p:sp>
        <p:nvSpPr>
          <p:cNvPr id="55299" name="Rectangle 5"/>
          <p:cNvSpPr>
            <a:spLocks noChangeArrowheads="1"/>
          </p:cNvSpPr>
          <p:nvPr/>
        </p:nvSpPr>
        <p:spPr bwMode="auto">
          <a:xfrm>
            <a:off x="310612" y="1341162"/>
            <a:ext cx="8572592" cy="352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215" dirty="0"/>
              <a:t> 90/270/EEC </a:t>
            </a:r>
          </a:p>
          <a:p>
            <a:pPr>
              <a:spcBef>
                <a:spcPts val="1107"/>
              </a:spcBef>
              <a:buClr>
                <a:srgbClr val="A50021"/>
              </a:buClr>
              <a:buFont typeface="Wingdings" panose="05000000000000000000" pitchFamily="2" charset="2"/>
              <a:buChar char="§"/>
            </a:pPr>
            <a:r>
              <a:rPr lang="it-IT" altLang="it-IT" sz="2215" dirty="0">
                <a:hlinkClick r:id="rId3"/>
              </a:rPr>
              <a:t>https://osha.europa.eu/en/legislation/directives/5</a:t>
            </a:r>
            <a:r>
              <a:rPr lang="it-IT" altLang="it-IT" sz="2215" dirty="0"/>
              <a:t> </a:t>
            </a:r>
          </a:p>
          <a:p>
            <a:pPr>
              <a:spcBef>
                <a:spcPts val="1107"/>
              </a:spcBef>
              <a:buClr>
                <a:srgbClr val="A50021"/>
              </a:buClr>
              <a:buFont typeface="Wingdings" panose="05000000000000000000" pitchFamily="2" charset="2"/>
              <a:buChar char="§"/>
            </a:pPr>
            <a:r>
              <a:rPr lang="it-IT" altLang="it-IT" sz="2215" dirty="0"/>
              <a:t> Software </a:t>
            </a:r>
            <a:r>
              <a:rPr lang="it-IT" altLang="it-IT" sz="2215" dirty="0" err="1"/>
              <a:t>should</a:t>
            </a:r>
            <a:r>
              <a:rPr lang="it-IT" altLang="it-IT" sz="2215" dirty="0"/>
              <a:t> be: </a:t>
            </a:r>
          </a:p>
          <a:p>
            <a:pPr lvl="1">
              <a:spcBef>
                <a:spcPts val="1107"/>
              </a:spcBef>
              <a:buClr>
                <a:srgbClr val="A50021"/>
              </a:buClr>
              <a:buFont typeface="Wingdings" panose="05000000000000000000" pitchFamily="2" charset="2"/>
              <a:buChar char="§"/>
            </a:pPr>
            <a:r>
              <a:rPr lang="it-IT" altLang="it-IT" sz="1846" dirty="0" err="1"/>
              <a:t>adequate</a:t>
            </a:r>
            <a:endParaRPr lang="it-IT" altLang="it-IT" sz="1846" dirty="0"/>
          </a:p>
          <a:p>
            <a:pPr lvl="1">
              <a:spcBef>
                <a:spcPts val="1107"/>
              </a:spcBef>
              <a:buClr>
                <a:srgbClr val="A50021"/>
              </a:buClr>
              <a:buFont typeface="Wingdings" panose="05000000000000000000" pitchFamily="2" charset="2"/>
              <a:buChar char="§"/>
            </a:pPr>
            <a:r>
              <a:rPr lang="it-IT" altLang="it-IT" sz="1846" dirty="0"/>
              <a:t>Easy to be </a:t>
            </a:r>
            <a:r>
              <a:rPr lang="it-IT" altLang="it-IT" sz="1846" dirty="0" err="1"/>
              <a:t>used</a:t>
            </a:r>
            <a:endParaRPr lang="it-IT" altLang="it-IT" sz="1846" dirty="0"/>
          </a:p>
          <a:p>
            <a:pPr lvl="1">
              <a:spcBef>
                <a:spcPts val="1107"/>
              </a:spcBef>
              <a:buClr>
                <a:srgbClr val="A50021"/>
              </a:buClr>
              <a:buFont typeface="Wingdings" panose="05000000000000000000" pitchFamily="2" charset="2"/>
              <a:buChar char="§"/>
            </a:pPr>
            <a:r>
              <a:rPr lang="it-IT" altLang="it-IT" sz="1846" dirty="0" err="1"/>
              <a:t>Adaptable</a:t>
            </a:r>
            <a:endParaRPr lang="it-IT" altLang="it-IT" sz="1846" dirty="0"/>
          </a:p>
          <a:p>
            <a:pPr lvl="1">
              <a:spcBef>
                <a:spcPts val="1107"/>
              </a:spcBef>
              <a:buClr>
                <a:srgbClr val="A50021"/>
              </a:buClr>
              <a:buFont typeface="Wingdings" panose="05000000000000000000" pitchFamily="2" charset="2"/>
              <a:buChar char="§"/>
            </a:pPr>
            <a:r>
              <a:rPr lang="it-IT" altLang="it-IT" sz="1846" dirty="0" err="1"/>
              <a:t>It</a:t>
            </a:r>
            <a:r>
              <a:rPr lang="it-IT" altLang="it-IT" sz="1846" dirty="0"/>
              <a:t> </a:t>
            </a:r>
            <a:r>
              <a:rPr lang="it-IT" altLang="it-IT" sz="1846" dirty="0" err="1"/>
              <a:t>should</a:t>
            </a:r>
            <a:r>
              <a:rPr lang="it-IT" altLang="it-IT" sz="1846" dirty="0"/>
              <a:t> </a:t>
            </a:r>
            <a:r>
              <a:rPr lang="it-IT" altLang="it-IT" sz="1846" dirty="0" err="1"/>
              <a:t>give</a:t>
            </a:r>
            <a:r>
              <a:rPr lang="it-IT" altLang="it-IT" sz="1846" dirty="0"/>
              <a:t> </a:t>
            </a:r>
            <a:r>
              <a:rPr lang="it-IT" altLang="it-IT" sz="1846" dirty="0" err="1"/>
              <a:t>feedbacks</a:t>
            </a:r>
            <a:r>
              <a:rPr lang="it-IT" altLang="it-IT" sz="1846" dirty="0"/>
              <a:t> </a:t>
            </a:r>
            <a:r>
              <a:rPr lang="it-IT" altLang="it-IT" sz="1846" dirty="0" err="1"/>
              <a:t>about</a:t>
            </a:r>
            <a:r>
              <a:rPr lang="it-IT" altLang="it-IT" sz="1846" dirty="0"/>
              <a:t> </a:t>
            </a:r>
            <a:r>
              <a:rPr lang="it-IT" altLang="it-IT" sz="1846" dirty="0" err="1"/>
              <a:t>its</a:t>
            </a:r>
            <a:r>
              <a:rPr lang="it-IT" altLang="it-IT" sz="1846" dirty="0"/>
              <a:t> </a:t>
            </a:r>
            <a:r>
              <a:rPr lang="it-IT" altLang="it-IT" sz="1846" dirty="0" err="1"/>
              <a:t>functionalities</a:t>
            </a:r>
            <a:endParaRPr lang="it-IT" altLang="it-IT" sz="1846" dirty="0"/>
          </a:p>
          <a:p>
            <a:pPr lvl="1">
              <a:spcBef>
                <a:spcPts val="1107"/>
              </a:spcBef>
              <a:buClr>
                <a:srgbClr val="A50021"/>
              </a:buClr>
              <a:buFont typeface="Wingdings" panose="05000000000000000000" pitchFamily="2" charset="2"/>
              <a:buChar char="§"/>
            </a:pPr>
            <a:r>
              <a:rPr lang="it-IT" altLang="it-IT" sz="1846" dirty="0" err="1"/>
              <a:t>Compliant</a:t>
            </a:r>
            <a:r>
              <a:rPr lang="it-IT" altLang="it-IT" sz="1846" dirty="0"/>
              <a:t> with </a:t>
            </a:r>
            <a:r>
              <a:rPr lang="it-IT" altLang="it-IT" sz="1846" dirty="0" err="1"/>
              <a:t>ergonimics</a:t>
            </a:r>
            <a:r>
              <a:rPr lang="it-IT" altLang="it-IT" sz="1846" dirty="0"/>
              <a:t> </a:t>
            </a:r>
            <a:r>
              <a:rPr lang="it-IT" altLang="it-IT" sz="1846" dirty="0" err="1"/>
              <a:t>principles</a:t>
            </a:r>
            <a:endParaRPr lang="it-IT" altLang="it-IT" sz="1846" dirty="0"/>
          </a:p>
        </p:txBody>
      </p:sp>
      <p:sp>
        <p:nvSpPr>
          <p:cNvPr id="55300"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err="1">
                <a:solidFill>
                  <a:srgbClr val="C00000"/>
                </a:solidFill>
              </a:rPr>
              <a:t>European</a:t>
            </a:r>
            <a:r>
              <a:rPr lang="it-IT" altLang="it-IT" sz="3692" b="1" dirty="0">
                <a:solidFill>
                  <a:srgbClr val="C00000"/>
                </a:solidFill>
              </a:rPr>
              <a:t> </a:t>
            </a:r>
            <a:r>
              <a:rPr lang="it-IT" altLang="it-IT" sz="3692" b="1" dirty="0" err="1">
                <a:solidFill>
                  <a:srgbClr val="C00000"/>
                </a:solidFill>
              </a:rPr>
              <a:t>acts</a:t>
            </a:r>
            <a:endParaRPr lang="it-IT" altLang="it-IT" sz="3692" b="1" dirty="0">
              <a:solidFill>
                <a:srgbClr val="C00000"/>
              </a:solidFill>
            </a:endParaRPr>
          </a:p>
        </p:txBody>
      </p:sp>
    </p:spTree>
    <p:extLst>
      <p:ext uri="{BB962C8B-B14F-4D97-AF65-F5344CB8AC3E}">
        <p14:creationId xmlns:p14="http://schemas.microsoft.com/office/powerpoint/2010/main" val="372433577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847A47EC-88E8-4820-9933-26F0D8451B45}" type="slidenum">
              <a:rPr lang="it-IT" altLang="it-IT" sz="1292">
                <a:solidFill>
                  <a:schemeClr val="bg1"/>
                </a:solidFill>
              </a:rPr>
              <a:pPr algn="r">
                <a:spcBef>
                  <a:spcPct val="0"/>
                </a:spcBef>
                <a:buClr>
                  <a:srgbClr val="777777"/>
                </a:buClr>
                <a:buFont typeface="Arial" panose="020B0604020202020204" pitchFamily="34" charset="0"/>
                <a:buNone/>
              </a:pPr>
              <a:t>18</a:t>
            </a:fld>
            <a:endParaRPr lang="it-IT" altLang="it-IT" sz="1292">
              <a:solidFill>
                <a:schemeClr val="bg1"/>
              </a:solidFill>
            </a:endParaRPr>
          </a:p>
        </p:txBody>
      </p:sp>
      <p:sp>
        <p:nvSpPr>
          <p:cNvPr id="57347" name="Rectangle 5"/>
          <p:cNvSpPr>
            <a:spLocks noChangeArrowheads="1"/>
          </p:cNvSpPr>
          <p:nvPr/>
        </p:nvSpPr>
        <p:spPr bwMode="auto">
          <a:xfrm>
            <a:off x="162632" y="1238601"/>
            <a:ext cx="8862691" cy="5030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584" dirty="0">
                <a:solidFill>
                  <a:schemeClr val="tx1"/>
                </a:solidFill>
              </a:rPr>
              <a:t> </a:t>
            </a:r>
            <a:r>
              <a:rPr lang="it-IT" altLang="it-IT" sz="2584" dirty="0"/>
              <a:t>Human performance: 50’, 60’. Machine </a:t>
            </a:r>
            <a:r>
              <a:rPr lang="it-IT" altLang="it-IT" sz="2584" dirty="0" err="1"/>
              <a:t>interface</a:t>
            </a:r>
            <a:r>
              <a:rPr lang="it-IT" altLang="it-IT" sz="2584" dirty="0"/>
              <a:t>, </a:t>
            </a:r>
            <a:r>
              <a:rPr lang="it-IT" altLang="it-IT" sz="2584" dirty="0" err="1"/>
              <a:t>instead</a:t>
            </a:r>
            <a:r>
              <a:rPr lang="it-IT" altLang="it-IT" sz="2584" dirty="0"/>
              <a:t> of Computer or application </a:t>
            </a:r>
            <a:r>
              <a:rPr lang="it-IT" altLang="it-IT" sz="2584" dirty="0" err="1"/>
              <a:t>interface</a:t>
            </a:r>
            <a:r>
              <a:rPr lang="it-IT" altLang="it-IT" sz="2584" dirty="0"/>
              <a:t>. </a:t>
            </a:r>
          </a:p>
          <a:p>
            <a:pPr>
              <a:spcBef>
                <a:spcPts val="1107"/>
              </a:spcBef>
              <a:buClr>
                <a:srgbClr val="A50021"/>
              </a:buClr>
              <a:buNone/>
            </a:pPr>
            <a:r>
              <a:rPr lang="it-IT" altLang="it-IT" sz="2584" dirty="0">
                <a:hlinkClick r:id="rId3"/>
              </a:rPr>
              <a:t>https://en.wikipedia.org/wiki/Human_performance_technology</a:t>
            </a:r>
            <a:r>
              <a:rPr lang="it-IT" altLang="it-IT" sz="2584" dirty="0"/>
              <a:t> </a:t>
            </a:r>
          </a:p>
          <a:p>
            <a:pPr>
              <a:spcBef>
                <a:spcPts val="1107"/>
              </a:spcBef>
              <a:buClr>
                <a:srgbClr val="A50021"/>
              </a:buClr>
              <a:buNone/>
            </a:pPr>
            <a:r>
              <a:rPr lang="it-IT" altLang="it-IT" sz="2584" dirty="0">
                <a:hlinkClick r:id="rId4"/>
              </a:rPr>
              <a:t>www.businessdictionary.com</a:t>
            </a:r>
            <a:r>
              <a:rPr lang="it-IT" altLang="it-IT" sz="2584" dirty="0"/>
              <a:t>: </a:t>
            </a:r>
            <a:r>
              <a:rPr lang="it-IT" altLang="it-IT" sz="2584" dirty="0" err="1"/>
              <a:t>accomplishment</a:t>
            </a:r>
            <a:r>
              <a:rPr lang="it-IT" altLang="it-IT" sz="2584" dirty="0"/>
              <a:t> of a task in </a:t>
            </a:r>
            <a:r>
              <a:rPr lang="it-IT" altLang="it-IT" sz="2584" dirty="0" err="1"/>
              <a:t>accordance</a:t>
            </a:r>
            <a:r>
              <a:rPr lang="it-IT" altLang="it-IT" sz="2584" dirty="0"/>
              <a:t> with </a:t>
            </a:r>
            <a:r>
              <a:rPr lang="it-IT" altLang="it-IT" sz="2584" dirty="0" err="1"/>
              <a:t>agreed</a:t>
            </a:r>
            <a:r>
              <a:rPr lang="it-IT" altLang="it-IT" sz="2584" dirty="0"/>
              <a:t> </a:t>
            </a:r>
            <a:r>
              <a:rPr lang="it-IT" altLang="it-IT" sz="2584" dirty="0" err="1"/>
              <a:t>upon</a:t>
            </a:r>
            <a:r>
              <a:rPr lang="it-IT" altLang="it-IT" sz="2584" dirty="0"/>
              <a:t> </a:t>
            </a:r>
            <a:r>
              <a:rPr lang="it-IT" altLang="it-IT" sz="2584" dirty="0" err="1"/>
              <a:t>standards</a:t>
            </a:r>
            <a:r>
              <a:rPr lang="it-IT" altLang="it-IT" sz="2584" dirty="0"/>
              <a:t> of </a:t>
            </a:r>
            <a:r>
              <a:rPr lang="it-IT" altLang="it-IT" sz="2584" dirty="0" err="1"/>
              <a:t>accuracy</a:t>
            </a:r>
            <a:r>
              <a:rPr lang="it-IT" altLang="it-IT" sz="2584" dirty="0"/>
              <a:t>, </a:t>
            </a:r>
            <a:r>
              <a:rPr lang="it-IT" altLang="it-IT" sz="2584" dirty="0" err="1"/>
              <a:t>completeness</a:t>
            </a:r>
            <a:r>
              <a:rPr lang="it-IT" altLang="it-IT" sz="2584" dirty="0"/>
              <a:t>, and </a:t>
            </a:r>
            <a:r>
              <a:rPr lang="it-IT" altLang="it-IT" sz="2584" dirty="0" err="1"/>
              <a:t>efficiency</a:t>
            </a:r>
            <a:r>
              <a:rPr lang="it-IT" altLang="it-IT" sz="2584" dirty="0"/>
              <a:t>. </a:t>
            </a:r>
          </a:p>
          <a:p>
            <a:pPr>
              <a:spcBef>
                <a:spcPts val="1107"/>
              </a:spcBef>
              <a:buClr>
                <a:srgbClr val="A50021"/>
              </a:buClr>
              <a:buNone/>
            </a:pPr>
            <a:r>
              <a:rPr lang="it-IT" altLang="it-IT" sz="2584" dirty="0"/>
              <a:t>The </a:t>
            </a:r>
            <a:r>
              <a:rPr lang="it-IT" altLang="it-IT" sz="2584" dirty="0" err="1"/>
              <a:t>accent</a:t>
            </a:r>
            <a:r>
              <a:rPr lang="it-IT" altLang="it-IT" sz="2584" dirty="0"/>
              <a:t> </a:t>
            </a:r>
            <a:r>
              <a:rPr lang="it-IT" altLang="it-IT" sz="2584" dirty="0" err="1"/>
              <a:t>is</a:t>
            </a:r>
            <a:r>
              <a:rPr lang="it-IT" altLang="it-IT" sz="2584" dirty="0"/>
              <a:t> on the idea </a:t>
            </a:r>
            <a:r>
              <a:rPr lang="it-IT" altLang="it-IT" sz="2584" dirty="0" err="1"/>
              <a:t>that</a:t>
            </a:r>
            <a:r>
              <a:rPr lang="it-IT" altLang="it-IT" sz="2584" dirty="0"/>
              <a:t> I </a:t>
            </a:r>
            <a:r>
              <a:rPr lang="it-IT" altLang="it-IT" sz="2584" dirty="0" err="1"/>
              <a:t>have</a:t>
            </a:r>
            <a:r>
              <a:rPr lang="it-IT" altLang="it-IT" sz="2584" dirty="0"/>
              <a:t> to exploit the «human» part. </a:t>
            </a:r>
            <a:r>
              <a:rPr lang="it-IT" altLang="it-IT" sz="2584" dirty="0" err="1"/>
              <a:t>It</a:t>
            </a:r>
            <a:r>
              <a:rPr lang="it-IT" altLang="it-IT" sz="2584" dirty="0"/>
              <a:t> </a:t>
            </a:r>
            <a:r>
              <a:rPr lang="it-IT" altLang="it-IT" sz="2584" dirty="0" err="1"/>
              <a:t>refers</a:t>
            </a:r>
            <a:r>
              <a:rPr lang="it-IT" altLang="it-IT" sz="2584" dirty="0"/>
              <a:t> to Performance </a:t>
            </a:r>
            <a:r>
              <a:rPr lang="it-IT" altLang="it-IT" sz="2584" dirty="0" err="1"/>
              <a:t>Improvement</a:t>
            </a:r>
            <a:r>
              <a:rPr lang="it-IT" altLang="it-IT" sz="2584" dirty="0"/>
              <a:t>.</a:t>
            </a:r>
          </a:p>
          <a:p>
            <a:pPr>
              <a:spcBef>
                <a:spcPts val="1107"/>
              </a:spcBef>
              <a:buClr>
                <a:srgbClr val="A50021"/>
              </a:buClr>
              <a:buNone/>
            </a:pPr>
            <a:r>
              <a:rPr lang="it-IT" altLang="it-IT" sz="2584" dirty="0" err="1"/>
              <a:t>It</a:t>
            </a:r>
            <a:r>
              <a:rPr lang="it-IT" altLang="it-IT" sz="2584" dirty="0"/>
              <a:t> </a:t>
            </a:r>
            <a:r>
              <a:rPr lang="it-IT" altLang="it-IT" sz="2584" dirty="0" err="1"/>
              <a:t>could</a:t>
            </a:r>
            <a:r>
              <a:rPr lang="it-IT" altLang="it-IT" sz="2584" dirty="0"/>
              <a:t> </a:t>
            </a:r>
            <a:r>
              <a:rPr lang="it-IT" altLang="it-IT" sz="2584" dirty="0" err="1"/>
              <a:t>have</a:t>
            </a:r>
            <a:r>
              <a:rPr lang="it-IT" altLang="it-IT" sz="2584" dirty="0"/>
              <a:t> a more positive </a:t>
            </a:r>
            <a:r>
              <a:rPr lang="it-IT" altLang="it-IT" sz="2584" dirty="0" err="1"/>
              <a:t>tone</a:t>
            </a:r>
            <a:r>
              <a:rPr lang="it-IT" altLang="it-IT" sz="2584" dirty="0"/>
              <a:t> </a:t>
            </a:r>
            <a:r>
              <a:rPr lang="it-IT" altLang="it-IT" sz="2584" dirty="0" err="1"/>
              <a:t>if</a:t>
            </a:r>
            <a:r>
              <a:rPr lang="it-IT" altLang="it-IT" sz="2584" dirty="0"/>
              <a:t> </a:t>
            </a:r>
            <a:r>
              <a:rPr lang="it-IT" altLang="it-IT" sz="2584" dirty="0" err="1"/>
              <a:t>referred</a:t>
            </a:r>
            <a:r>
              <a:rPr lang="it-IT" altLang="it-IT" sz="2584" dirty="0"/>
              <a:t> to </a:t>
            </a:r>
            <a:r>
              <a:rPr lang="it-IT" altLang="it-IT" sz="2584" dirty="0" err="1"/>
              <a:t>learning</a:t>
            </a:r>
            <a:r>
              <a:rPr lang="it-IT" altLang="it-IT" sz="2584" dirty="0"/>
              <a:t> </a:t>
            </a:r>
            <a:r>
              <a:rPr lang="it-IT" altLang="it-IT" sz="2584" dirty="0" err="1"/>
              <a:t>activities</a:t>
            </a:r>
            <a:r>
              <a:rPr lang="it-IT" altLang="it-IT" sz="2584" dirty="0"/>
              <a:t>, </a:t>
            </a:r>
            <a:r>
              <a:rPr lang="it-IT" altLang="it-IT" sz="2584" dirty="0" err="1"/>
              <a:t>education</a:t>
            </a:r>
            <a:r>
              <a:rPr lang="it-IT" altLang="it-IT" sz="2584" dirty="0"/>
              <a:t>, </a:t>
            </a:r>
            <a:r>
              <a:rPr lang="it-IT" altLang="it-IT" sz="2584" dirty="0" err="1"/>
              <a:t>sports</a:t>
            </a:r>
            <a:r>
              <a:rPr lang="it-IT" altLang="it-IT" sz="2584" dirty="0"/>
              <a:t> </a:t>
            </a:r>
            <a:r>
              <a:rPr lang="it-IT" altLang="it-IT" sz="2584" dirty="0" err="1"/>
              <a:t>activities</a:t>
            </a:r>
            <a:r>
              <a:rPr lang="it-IT" altLang="it-IT" sz="2584" dirty="0"/>
              <a:t>, etc. </a:t>
            </a:r>
          </a:p>
        </p:txBody>
      </p:sp>
      <p:sp>
        <p:nvSpPr>
          <p:cNvPr id="57348"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err="1">
                <a:solidFill>
                  <a:srgbClr val="C00000"/>
                </a:solidFill>
              </a:rPr>
              <a:t>Definitions</a:t>
            </a:r>
            <a:endParaRPr lang="it-IT" altLang="it-IT" sz="3692" b="1" dirty="0">
              <a:solidFill>
                <a:srgbClr val="C00000"/>
              </a:solidFill>
            </a:endParaRPr>
          </a:p>
        </p:txBody>
      </p:sp>
    </p:spTree>
    <p:extLst>
      <p:ext uri="{BB962C8B-B14F-4D97-AF65-F5344CB8AC3E}">
        <p14:creationId xmlns:p14="http://schemas.microsoft.com/office/powerpoint/2010/main" val="386641936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847A47EC-88E8-4820-9933-26F0D8451B45}" type="slidenum">
              <a:rPr lang="it-IT" altLang="it-IT" sz="1292">
                <a:solidFill>
                  <a:schemeClr val="bg1"/>
                </a:solidFill>
              </a:rPr>
              <a:pPr algn="r">
                <a:spcBef>
                  <a:spcPct val="0"/>
                </a:spcBef>
                <a:buClr>
                  <a:srgbClr val="777777"/>
                </a:buClr>
                <a:buFont typeface="Arial" panose="020B0604020202020204" pitchFamily="34" charset="0"/>
                <a:buNone/>
              </a:pPr>
              <a:t>19</a:t>
            </a:fld>
            <a:endParaRPr lang="it-IT" altLang="it-IT" sz="1292">
              <a:solidFill>
                <a:schemeClr val="bg1"/>
              </a:solidFill>
            </a:endParaRPr>
          </a:p>
        </p:txBody>
      </p:sp>
      <p:sp>
        <p:nvSpPr>
          <p:cNvPr id="57347" name="Rectangle 5"/>
          <p:cNvSpPr>
            <a:spLocks noChangeArrowheads="1"/>
          </p:cNvSpPr>
          <p:nvPr/>
        </p:nvSpPr>
        <p:spPr bwMode="auto">
          <a:xfrm>
            <a:off x="162632" y="1425601"/>
            <a:ext cx="8862691" cy="4235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584" dirty="0" err="1"/>
              <a:t>Ergonomics</a:t>
            </a:r>
            <a:r>
              <a:rPr lang="it-IT" altLang="it-IT" sz="2584" dirty="0"/>
              <a:t>: </a:t>
            </a:r>
            <a:r>
              <a:rPr lang="it-IT" altLang="it-IT" sz="2584" dirty="0" err="1"/>
              <a:t>study</a:t>
            </a:r>
            <a:r>
              <a:rPr lang="it-IT" altLang="it-IT" sz="2584" dirty="0"/>
              <a:t> of </a:t>
            </a:r>
            <a:r>
              <a:rPr lang="it-IT" altLang="it-IT" sz="2584" dirty="0" err="1"/>
              <a:t>designing</a:t>
            </a:r>
            <a:r>
              <a:rPr lang="it-IT" altLang="it-IT" sz="2584" dirty="0"/>
              <a:t> </a:t>
            </a:r>
            <a:r>
              <a:rPr lang="it-IT" altLang="it-IT" sz="2584" dirty="0" err="1"/>
              <a:t>equipment</a:t>
            </a:r>
            <a:r>
              <a:rPr lang="it-IT" altLang="it-IT" sz="2584" dirty="0"/>
              <a:t> and </a:t>
            </a:r>
            <a:r>
              <a:rPr lang="it-IT" altLang="it-IT" sz="2584" dirty="0" err="1"/>
              <a:t>devices</a:t>
            </a:r>
            <a:r>
              <a:rPr lang="it-IT" altLang="it-IT" sz="2584" dirty="0"/>
              <a:t> </a:t>
            </a:r>
            <a:r>
              <a:rPr lang="it-IT" altLang="it-IT" sz="2584" dirty="0" err="1"/>
              <a:t>that</a:t>
            </a:r>
            <a:r>
              <a:rPr lang="it-IT" altLang="it-IT" sz="2584" dirty="0"/>
              <a:t> </a:t>
            </a:r>
            <a:r>
              <a:rPr lang="it-IT" altLang="it-IT" sz="2584" dirty="0" err="1"/>
              <a:t>fit</a:t>
            </a:r>
            <a:r>
              <a:rPr lang="it-IT" altLang="it-IT" sz="2584" dirty="0"/>
              <a:t> the human body and </a:t>
            </a:r>
            <a:r>
              <a:rPr lang="it-IT" altLang="it-IT" sz="2584" dirty="0" err="1"/>
              <a:t>its</a:t>
            </a:r>
            <a:r>
              <a:rPr lang="it-IT" altLang="it-IT" sz="2584" dirty="0"/>
              <a:t> cognitive </a:t>
            </a:r>
            <a:r>
              <a:rPr lang="it-IT" altLang="it-IT" sz="2584" dirty="0" err="1"/>
              <a:t>abilities</a:t>
            </a:r>
            <a:r>
              <a:rPr lang="it-IT" altLang="it-IT" sz="2584" dirty="0"/>
              <a:t> </a:t>
            </a:r>
            <a:r>
              <a:rPr lang="it-IT" altLang="it-IT" sz="2584" dirty="0">
                <a:hlinkClick r:id="rId3"/>
              </a:rPr>
              <a:t>https://en.wikipedia.org/wiki/Human_factors_and_ergonomics</a:t>
            </a:r>
            <a:r>
              <a:rPr lang="it-IT" altLang="it-IT" sz="2584" dirty="0"/>
              <a:t> </a:t>
            </a:r>
          </a:p>
          <a:p>
            <a:pPr>
              <a:spcBef>
                <a:spcPts val="1107"/>
              </a:spcBef>
              <a:buClr>
                <a:srgbClr val="A50021"/>
              </a:buClr>
              <a:buFont typeface="Wingdings" panose="05000000000000000000" pitchFamily="2" charset="2"/>
              <a:buChar char="§"/>
            </a:pPr>
            <a:endParaRPr lang="it-IT" altLang="it-IT" sz="2584" dirty="0"/>
          </a:p>
          <a:p>
            <a:pPr>
              <a:spcBef>
                <a:spcPts val="1107"/>
              </a:spcBef>
              <a:buClr>
                <a:srgbClr val="A50021"/>
              </a:buClr>
              <a:buNone/>
            </a:pPr>
            <a:r>
              <a:rPr lang="it-IT" altLang="it-IT" sz="2584" dirty="0"/>
              <a:t>Confort design and </a:t>
            </a:r>
            <a:r>
              <a:rPr lang="it-IT" altLang="it-IT" sz="2584" dirty="0" err="1"/>
              <a:t>functional</a:t>
            </a:r>
            <a:r>
              <a:rPr lang="it-IT" altLang="it-IT" sz="2584" dirty="0"/>
              <a:t> design. </a:t>
            </a:r>
          </a:p>
          <a:p>
            <a:pPr>
              <a:spcBef>
                <a:spcPts val="1107"/>
              </a:spcBef>
              <a:buClr>
                <a:srgbClr val="A50021"/>
              </a:buClr>
              <a:buNone/>
            </a:pPr>
            <a:r>
              <a:rPr lang="it-IT" altLang="it-IT" sz="2584" dirty="0" err="1"/>
              <a:t>Practice</a:t>
            </a:r>
            <a:r>
              <a:rPr lang="it-IT" altLang="it-IT" sz="2584" dirty="0"/>
              <a:t> of </a:t>
            </a:r>
            <a:r>
              <a:rPr lang="it-IT" altLang="it-IT" sz="2584" dirty="0" err="1"/>
              <a:t>taking</a:t>
            </a:r>
            <a:r>
              <a:rPr lang="it-IT" altLang="it-IT" sz="2584" dirty="0"/>
              <a:t> </a:t>
            </a:r>
            <a:r>
              <a:rPr lang="it-IT" altLang="it-IT" sz="2584" dirty="0" err="1"/>
              <a:t>into</a:t>
            </a:r>
            <a:r>
              <a:rPr lang="it-IT" altLang="it-IT" sz="2584" dirty="0"/>
              <a:t> </a:t>
            </a:r>
            <a:r>
              <a:rPr lang="it-IT" altLang="it-IT" sz="2584" dirty="0" err="1"/>
              <a:t>proper</a:t>
            </a:r>
            <a:r>
              <a:rPr lang="it-IT" altLang="it-IT" sz="2584" dirty="0"/>
              <a:t> account the </a:t>
            </a:r>
            <a:r>
              <a:rPr lang="it-IT" altLang="it-IT" sz="2584" dirty="0" err="1"/>
              <a:t>interaction</a:t>
            </a:r>
            <a:r>
              <a:rPr lang="it-IT" altLang="it-IT" sz="2584" dirty="0"/>
              <a:t> </a:t>
            </a:r>
            <a:r>
              <a:rPr lang="it-IT" altLang="it-IT" sz="2584" dirty="0" err="1"/>
              <a:t>between</a:t>
            </a:r>
            <a:r>
              <a:rPr lang="it-IT" altLang="it-IT" sz="2584" dirty="0"/>
              <a:t> </a:t>
            </a:r>
            <a:r>
              <a:rPr lang="it-IT" altLang="it-IT" sz="2584" dirty="0" err="1"/>
              <a:t>systems</a:t>
            </a:r>
            <a:r>
              <a:rPr lang="it-IT" altLang="it-IT" sz="2584" dirty="0"/>
              <a:t> and </a:t>
            </a:r>
            <a:r>
              <a:rPr lang="it-IT" altLang="it-IT" sz="2584" dirty="0" err="1"/>
              <a:t>people</a:t>
            </a:r>
            <a:r>
              <a:rPr lang="it-IT" altLang="it-IT" sz="2584" dirty="0"/>
              <a:t>. </a:t>
            </a:r>
          </a:p>
          <a:p>
            <a:pPr>
              <a:spcBef>
                <a:spcPts val="1107"/>
              </a:spcBef>
              <a:buClr>
                <a:srgbClr val="A50021"/>
              </a:buClr>
              <a:buFont typeface="Wingdings" panose="05000000000000000000" pitchFamily="2" charset="2"/>
              <a:buChar char="§"/>
            </a:pPr>
            <a:endParaRPr lang="it-IT" altLang="it-IT" sz="2584" dirty="0"/>
          </a:p>
        </p:txBody>
      </p:sp>
      <p:sp>
        <p:nvSpPr>
          <p:cNvPr id="57348"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err="1">
                <a:solidFill>
                  <a:srgbClr val="C00000"/>
                </a:solidFill>
              </a:rPr>
              <a:t>Definitions</a:t>
            </a:r>
            <a:endParaRPr lang="it-IT" altLang="it-IT" sz="3692" b="1" dirty="0">
              <a:solidFill>
                <a:srgbClr val="C00000"/>
              </a:solidFill>
            </a:endParaRPr>
          </a:p>
        </p:txBody>
      </p:sp>
    </p:spTree>
    <p:extLst>
      <p:ext uri="{BB962C8B-B14F-4D97-AF65-F5344CB8AC3E}">
        <p14:creationId xmlns:p14="http://schemas.microsoft.com/office/powerpoint/2010/main" val="414449348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r>
              <a:rPr lang="it-IT" altLang="it-IT" dirty="0"/>
              <a:t>Human-Computer Interaction:  </a:t>
            </a:r>
            <a:r>
              <a:rPr lang="it-IT" altLang="it-IT" dirty="0" err="1"/>
              <a:t>Concepts</a:t>
            </a:r>
            <a:r>
              <a:rPr lang="it-IT" altLang="it-IT" dirty="0"/>
              <a:t> and </a:t>
            </a:r>
            <a:r>
              <a:rPr lang="it-IT" altLang="it-IT" dirty="0" err="1"/>
              <a:t>Definitions</a:t>
            </a:r>
            <a:endParaRPr lang="it-IT" altLang="it-IT" dirty="0"/>
          </a:p>
        </p:txBody>
      </p:sp>
    </p:spTree>
    <p:extLst>
      <p:ext uri="{BB962C8B-B14F-4D97-AF65-F5344CB8AC3E}">
        <p14:creationId xmlns:p14="http://schemas.microsoft.com/office/powerpoint/2010/main" val="1823573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847A47EC-88E8-4820-9933-26F0D8451B45}" type="slidenum">
              <a:rPr lang="it-IT" altLang="it-IT" sz="1292">
                <a:solidFill>
                  <a:schemeClr val="bg1"/>
                </a:solidFill>
              </a:rPr>
              <a:pPr algn="r">
                <a:spcBef>
                  <a:spcPct val="0"/>
                </a:spcBef>
                <a:buClr>
                  <a:srgbClr val="777777"/>
                </a:buClr>
                <a:buFont typeface="Arial" panose="020B0604020202020204" pitchFamily="34" charset="0"/>
                <a:buNone/>
              </a:pPr>
              <a:t>20</a:t>
            </a:fld>
            <a:endParaRPr lang="it-IT" altLang="it-IT" sz="1292">
              <a:solidFill>
                <a:schemeClr val="bg1"/>
              </a:solidFill>
            </a:endParaRPr>
          </a:p>
        </p:txBody>
      </p:sp>
      <p:sp>
        <p:nvSpPr>
          <p:cNvPr id="57347" name="Rectangle 5"/>
          <p:cNvSpPr>
            <a:spLocks noChangeArrowheads="1"/>
          </p:cNvSpPr>
          <p:nvPr/>
        </p:nvSpPr>
        <p:spPr bwMode="auto">
          <a:xfrm>
            <a:off x="162632" y="980728"/>
            <a:ext cx="8862691" cy="510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endParaRPr lang="en-US" sz="2400" dirty="0"/>
          </a:p>
          <a:p>
            <a:r>
              <a:rPr lang="en-US" sz="2400" dirty="0"/>
              <a:t>Proper ergonomic design is necessary to prevent repetitive strain injuries and other musculoskeletal disorders, which can develop over time and can lead to long-term disability.</a:t>
            </a:r>
          </a:p>
          <a:p>
            <a:r>
              <a:rPr lang="en-US" sz="2400" dirty="0"/>
              <a:t>Human factors and ergonomics is concerned with the "fit" between the user, equipment and their environments. It takes account of the user's capabilities and limitations in seeking to ensure that tasks, functions, information and the environment suit each user</a:t>
            </a:r>
          </a:p>
          <a:p>
            <a:r>
              <a:rPr lang="en-US" sz="2400" dirty="0">
                <a:hlinkClick r:id="rId3"/>
              </a:rPr>
              <a:t>https://en.wikipedia.org/wiki/Human_factors_and_ergonomics</a:t>
            </a:r>
            <a:r>
              <a:rPr lang="en-US" sz="2400" dirty="0"/>
              <a:t>  </a:t>
            </a:r>
          </a:p>
          <a:p>
            <a:endParaRPr lang="en-US" sz="2400" dirty="0"/>
          </a:p>
          <a:p>
            <a:pPr>
              <a:spcBef>
                <a:spcPts val="1107"/>
              </a:spcBef>
              <a:buClr>
                <a:srgbClr val="A50021"/>
              </a:buClr>
              <a:buNone/>
            </a:pPr>
            <a:r>
              <a:rPr lang="it-IT" altLang="it-IT" sz="2400" dirty="0"/>
              <a:t> </a:t>
            </a:r>
          </a:p>
        </p:txBody>
      </p:sp>
      <p:sp>
        <p:nvSpPr>
          <p:cNvPr id="57348"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Human </a:t>
            </a:r>
            <a:r>
              <a:rPr lang="it-IT" altLang="it-IT" sz="3692" b="1" dirty="0" err="1">
                <a:solidFill>
                  <a:srgbClr val="C00000"/>
                </a:solidFill>
              </a:rPr>
              <a:t>Factors</a:t>
            </a:r>
            <a:endParaRPr lang="it-IT" altLang="it-IT" sz="3692" b="1" dirty="0">
              <a:solidFill>
                <a:srgbClr val="C00000"/>
              </a:solidFill>
            </a:endParaRPr>
          </a:p>
        </p:txBody>
      </p:sp>
    </p:spTree>
    <p:extLst>
      <p:ext uri="{BB962C8B-B14F-4D97-AF65-F5344CB8AC3E}">
        <p14:creationId xmlns:p14="http://schemas.microsoft.com/office/powerpoint/2010/main" val="340164205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847A47EC-88E8-4820-9933-26F0D8451B45}" type="slidenum">
              <a:rPr lang="it-IT" altLang="it-IT" sz="1292">
                <a:solidFill>
                  <a:schemeClr val="bg1"/>
                </a:solidFill>
              </a:rPr>
              <a:pPr algn="r">
                <a:spcBef>
                  <a:spcPct val="0"/>
                </a:spcBef>
                <a:buClr>
                  <a:srgbClr val="777777"/>
                </a:buClr>
                <a:buFont typeface="Arial" panose="020B0604020202020204" pitchFamily="34" charset="0"/>
                <a:buNone/>
              </a:pPr>
              <a:t>21</a:t>
            </a:fld>
            <a:endParaRPr lang="it-IT" altLang="it-IT" sz="1292">
              <a:solidFill>
                <a:schemeClr val="bg1"/>
              </a:solidFill>
            </a:endParaRPr>
          </a:p>
        </p:txBody>
      </p:sp>
      <p:sp>
        <p:nvSpPr>
          <p:cNvPr id="57347" name="Rectangle 5"/>
          <p:cNvSpPr>
            <a:spLocks noChangeArrowheads="1"/>
          </p:cNvSpPr>
          <p:nvPr/>
        </p:nvSpPr>
        <p:spPr bwMode="auto">
          <a:xfrm>
            <a:off x="162632" y="1274143"/>
            <a:ext cx="8862691" cy="3955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endParaRPr lang="en-US" sz="2800" dirty="0"/>
          </a:p>
          <a:p>
            <a:r>
              <a:rPr lang="en-US" sz="2800" dirty="0"/>
              <a:t>Scientific principles and facts about human bio-medial and psychological characterizes, with application in areas of human engineering, performance evaluation, selection and training, life-support systems, etc. </a:t>
            </a:r>
          </a:p>
          <a:p>
            <a:r>
              <a:rPr lang="en-US" sz="2800" dirty="0">
                <a:hlinkClick r:id="rId3"/>
              </a:rPr>
              <a:t>www.businessdictionary.com</a:t>
            </a:r>
            <a:r>
              <a:rPr lang="en-US" sz="2800" dirty="0"/>
              <a:t> </a:t>
            </a:r>
          </a:p>
          <a:p>
            <a:endParaRPr lang="en-US" sz="2800" dirty="0"/>
          </a:p>
          <a:p>
            <a:pPr>
              <a:spcBef>
                <a:spcPts val="1107"/>
              </a:spcBef>
              <a:buClr>
                <a:srgbClr val="A50021"/>
              </a:buClr>
              <a:buNone/>
            </a:pPr>
            <a:r>
              <a:rPr lang="it-IT" altLang="it-IT" sz="2584" dirty="0"/>
              <a:t> </a:t>
            </a:r>
          </a:p>
        </p:txBody>
      </p:sp>
      <p:sp>
        <p:nvSpPr>
          <p:cNvPr id="57348"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Human </a:t>
            </a:r>
            <a:r>
              <a:rPr lang="it-IT" altLang="it-IT" sz="3692" b="1" dirty="0" err="1">
                <a:solidFill>
                  <a:srgbClr val="C00000"/>
                </a:solidFill>
              </a:rPr>
              <a:t>Factors</a:t>
            </a:r>
            <a:endParaRPr lang="it-IT" altLang="it-IT" sz="3692" b="1" dirty="0">
              <a:solidFill>
                <a:srgbClr val="C00000"/>
              </a:solidFill>
            </a:endParaRPr>
          </a:p>
        </p:txBody>
      </p:sp>
    </p:spTree>
    <p:extLst>
      <p:ext uri="{BB962C8B-B14F-4D97-AF65-F5344CB8AC3E}">
        <p14:creationId xmlns:p14="http://schemas.microsoft.com/office/powerpoint/2010/main" val="302397073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847A47EC-88E8-4820-9933-26F0D8451B45}" type="slidenum">
              <a:rPr lang="it-IT" altLang="it-IT" sz="1292">
                <a:solidFill>
                  <a:schemeClr val="bg1"/>
                </a:solidFill>
              </a:rPr>
              <a:pPr algn="r">
                <a:spcBef>
                  <a:spcPct val="0"/>
                </a:spcBef>
                <a:buClr>
                  <a:srgbClr val="777777"/>
                </a:buClr>
                <a:buFont typeface="Arial" panose="020B0604020202020204" pitchFamily="34" charset="0"/>
                <a:buNone/>
              </a:pPr>
              <a:t>22</a:t>
            </a:fld>
            <a:endParaRPr lang="it-IT" altLang="it-IT" sz="1292">
              <a:solidFill>
                <a:schemeClr val="bg1"/>
              </a:solidFill>
            </a:endParaRPr>
          </a:p>
        </p:txBody>
      </p:sp>
      <p:sp>
        <p:nvSpPr>
          <p:cNvPr id="57347" name="Rectangle 5"/>
          <p:cNvSpPr>
            <a:spLocks noChangeArrowheads="1"/>
          </p:cNvSpPr>
          <p:nvPr/>
        </p:nvSpPr>
        <p:spPr bwMode="auto">
          <a:xfrm>
            <a:off x="162632" y="1462314"/>
            <a:ext cx="8862691" cy="239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584" dirty="0"/>
              <a:t> Interface:</a:t>
            </a:r>
          </a:p>
          <a:p>
            <a:pPr lvl="1">
              <a:spcBef>
                <a:spcPts val="1107"/>
              </a:spcBef>
              <a:buClr>
                <a:srgbClr val="A50021"/>
              </a:buClr>
              <a:buFont typeface="Wingdings" panose="05000000000000000000" pitchFamily="2" charset="2"/>
              <a:buChar char="§"/>
            </a:pPr>
            <a:r>
              <a:rPr lang="it-IT" altLang="it-IT" sz="2184" dirty="0"/>
              <a:t>A </a:t>
            </a:r>
            <a:r>
              <a:rPr lang="it-IT" altLang="it-IT" sz="2184" dirty="0" err="1"/>
              <a:t>point</a:t>
            </a:r>
            <a:r>
              <a:rPr lang="it-IT" altLang="it-IT" sz="2184" dirty="0"/>
              <a:t> of </a:t>
            </a:r>
            <a:r>
              <a:rPr lang="it-IT" altLang="it-IT" sz="2184" dirty="0" err="1"/>
              <a:t>interaction</a:t>
            </a:r>
            <a:r>
              <a:rPr lang="it-IT" altLang="it-IT" sz="2184" dirty="0"/>
              <a:t>, a </a:t>
            </a:r>
            <a:r>
              <a:rPr lang="it-IT" altLang="it-IT" sz="2184" dirty="0" err="1"/>
              <a:t>tool</a:t>
            </a:r>
            <a:r>
              <a:rPr lang="it-IT" altLang="it-IT" sz="2184" dirty="0"/>
              <a:t> for </a:t>
            </a:r>
            <a:r>
              <a:rPr lang="it-IT" altLang="it-IT" sz="2184" dirty="0" err="1"/>
              <a:t>interaction</a:t>
            </a:r>
            <a:endParaRPr lang="it-IT" altLang="it-IT" sz="2184" dirty="0"/>
          </a:p>
          <a:p>
            <a:pPr lvl="1">
              <a:spcBef>
                <a:spcPts val="1107"/>
              </a:spcBef>
              <a:buClr>
                <a:srgbClr val="A50021"/>
              </a:buClr>
              <a:buFont typeface="Wingdings" panose="05000000000000000000" pitchFamily="2" charset="2"/>
              <a:buChar char="§"/>
            </a:pPr>
            <a:r>
              <a:rPr lang="it-IT" altLang="it-IT" sz="2184" dirty="0"/>
              <a:t>The area </a:t>
            </a:r>
            <a:r>
              <a:rPr lang="it-IT" altLang="it-IT" sz="2184" dirty="0" err="1"/>
              <a:t>where</a:t>
            </a:r>
            <a:r>
              <a:rPr lang="it-IT" altLang="it-IT" sz="2184" dirty="0"/>
              <a:t> </a:t>
            </a:r>
            <a:r>
              <a:rPr lang="it-IT" altLang="it-IT" sz="2184" dirty="0" err="1"/>
              <a:t>you</a:t>
            </a:r>
            <a:r>
              <a:rPr lang="it-IT" altLang="it-IT" sz="2184" dirty="0"/>
              <a:t> touch or </a:t>
            </a:r>
            <a:r>
              <a:rPr lang="it-IT" altLang="it-IT" sz="2184" dirty="0" err="1"/>
              <a:t>connect</a:t>
            </a:r>
            <a:r>
              <a:rPr lang="it-IT" altLang="it-IT" sz="2184" dirty="0"/>
              <a:t>, </a:t>
            </a:r>
            <a:r>
              <a:rPr lang="it-IT" altLang="it-IT" sz="2184" dirty="0" err="1"/>
              <a:t>where</a:t>
            </a:r>
            <a:r>
              <a:rPr lang="it-IT" altLang="it-IT" sz="2184" dirty="0"/>
              <a:t> </a:t>
            </a:r>
            <a:r>
              <a:rPr lang="it-IT" altLang="it-IT" sz="2184" dirty="0" err="1"/>
              <a:t>you</a:t>
            </a:r>
            <a:r>
              <a:rPr lang="it-IT" altLang="it-IT" sz="2184" dirty="0"/>
              <a:t> </a:t>
            </a:r>
            <a:r>
              <a:rPr lang="it-IT" altLang="it-IT" sz="2184" dirty="0" err="1"/>
              <a:t>interact</a:t>
            </a:r>
            <a:endParaRPr lang="it-IT" altLang="it-IT" sz="2184" dirty="0"/>
          </a:p>
          <a:p>
            <a:pPr lvl="1">
              <a:spcBef>
                <a:spcPts val="1107"/>
              </a:spcBef>
              <a:buClr>
                <a:srgbClr val="A50021"/>
              </a:buClr>
              <a:buFont typeface="Wingdings" panose="05000000000000000000" pitchFamily="2" charset="2"/>
              <a:buChar char="§"/>
            </a:pPr>
            <a:r>
              <a:rPr lang="it-IT" altLang="it-IT" sz="2184" dirty="0"/>
              <a:t>An </a:t>
            </a:r>
            <a:r>
              <a:rPr lang="it-IT" altLang="it-IT" sz="2184" dirty="0" err="1"/>
              <a:t>exchange</a:t>
            </a:r>
            <a:r>
              <a:rPr lang="it-IT" altLang="it-IT" sz="2184" dirty="0"/>
              <a:t> </a:t>
            </a:r>
            <a:r>
              <a:rPr lang="it-IT" altLang="it-IT" sz="2184" dirty="0" err="1"/>
              <a:t>point</a:t>
            </a:r>
            <a:endParaRPr lang="it-IT" altLang="it-IT" sz="2184" dirty="0"/>
          </a:p>
          <a:p>
            <a:pPr lvl="1">
              <a:spcBef>
                <a:spcPts val="1107"/>
              </a:spcBef>
              <a:buClr>
                <a:srgbClr val="A50021"/>
              </a:buClr>
              <a:buFont typeface="Wingdings" panose="05000000000000000000" pitchFamily="2" charset="2"/>
              <a:buChar char="§"/>
            </a:pPr>
            <a:endParaRPr lang="it-IT" altLang="it-IT" sz="2184" dirty="0"/>
          </a:p>
        </p:txBody>
      </p:sp>
      <p:sp>
        <p:nvSpPr>
          <p:cNvPr id="57348"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Interface and Interaction</a:t>
            </a:r>
          </a:p>
        </p:txBody>
      </p:sp>
      <p:sp>
        <p:nvSpPr>
          <p:cNvPr id="5" name="Rectangle 5"/>
          <p:cNvSpPr>
            <a:spLocks noChangeArrowheads="1"/>
          </p:cNvSpPr>
          <p:nvPr/>
        </p:nvSpPr>
        <p:spPr bwMode="auto">
          <a:xfrm>
            <a:off x="179512" y="3789040"/>
            <a:ext cx="8862691" cy="192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584" dirty="0"/>
              <a:t> Interaction:</a:t>
            </a:r>
          </a:p>
          <a:p>
            <a:pPr lvl="1">
              <a:spcBef>
                <a:spcPts val="1107"/>
              </a:spcBef>
              <a:buClr>
                <a:srgbClr val="A50021"/>
              </a:buClr>
              <a:buFont typeface="Wingdings" panose="05000000000000000000" pitchFamily="2" charset="2"/>
              <a:buChar char="§"/>
            </a:pPr>
            <a:r>
              <a:rPr lang="it-IT" altLang="it-IT" sz="2184" dirty="0" err="1"/>
              <a:t>Communication</a:t>
            </a:r>
            <a:r>
              <a:rPr lang="it-IT" altLang="it-IT" sz="2184" dirty="0"/>
              <a:t> (</a:t>
            </a:r>
            <a:r>
              <a:rPr lang="it-IT" altLang="it-IT" sz="2184" dirty="0" err="1"/>
              <a:t>verbal</a:t>
            </a:r>
            <a:r>
              <a:rPr lang="it-IT" altLang="it-IT" sz="2184" dirty="0"/>
              <a:t> or </a:t>
            </a:r>
            <a:r>
              <a:rPr lang="it-IT" altLang="it-IT" sz="2184" dirty="0" err="1"/>
              <a:t>not</a:t>
            </a:r>
            <a:r>
              <a:rPr lang="it-IT" altLang="it-IT" sz="2184" dirty="0"/>
              <a:t> </a:t>
            </a:r>
            <a:r>
              <a:rPr lang="it-IT" altLang="it-IT" sz="2184" dirty="0" err="1"/>
              <a:t>verbal</a:t>
            </a:r>
            <a:r>
              <a:rPr lang="it-IT" altLang="it-IT" sz="2184" dirty="0"/>
              <a:t>, standard or </a:t>
            </a:r>
            <a:r>
              <a:rPr lang="it-IT" altLang="it-IT" sz="2184" dirty="0" err="1"/>
              <a:t>not</a:t>
            </a:r>
            <a:r>
              <a:rPr lang="it-IT" altLang="it-IT" sz="2184" dirty="0"/>
              <a:t> standard)</a:t>
            </a:r>
          </a:p>
          <a:p>
            <a:pPr lvl="1">
              <a:spcBef>
                <a:spcPts val="1107"/>
              </a:spcBef>
              <a:buClr>
                <a:srgbClr val="A50021"/>
              </a:buClr>
              <a:buFont typeface="Wingdings" panose="05000000000000000000" pitchFamily="2" charset="2"/>
              <a:buChar char="§"/>
            </a:pPr>
            <a:r>
              <a:rPr lang="it-IT" altLang="it-IT" sz="2184" dirty="0"/>
              <a:t>An </a:t>
            </a:r>
            <a:r>
              <a:rPr lang="it-IT" altLang="it-IT" sz="2184" dirty="0" err="1"/>
              <a:t>activity</a:t>
            </a:r>
            <a:r>
              <a:rPr lang="it-IT" altLang="it-IT" sz="2184" dirty="0"/>
              <a:t> </a:t>
            </a:r>
            <a:r>
              <a:rPr lang="it-IT" altLang="it-IT" sz="2184" dirty="0" err="1"/>
              <a:t>starting</a:t>
            </a:r>
            <a:r>
              <a:rPr lang="it-IT" altLang="it-IT" sz="2184" dirty="0"/>
              <a:t> from the user side and </a:t>
            </a:r>
            <a:r>
              <a:rPr lang="it-IT" altLang="it-IT" sz="2184" dirty="0" err="1"/>
              <a:t>aimed</a:t>
            </a:r>
            <a:r>
              <a:rPr lang="it-IT" altLang="it-IT" sz="2184" dirty="0"/>
              <a:t> </a:t>
            </a:r>
            <a:r>
              <a:rPr lang="it-IT" altLang="it-IT" sz="2184" dirty="0" err="1"/>
              <a:t>at</a:t>
            </a:r>
            <a:r>
              <a:rPr lang="it-IT" altLang="it-IT" sz="2184" dirty="0"/>
              <a:t> a </a:t>
            </a:r>
            <a:r>
              <a:rPr lang="it-IT" altLang="it-IT" sz="2184" dirty="0" err="1"/>
              <a:t>purpose</a:t>
            </a:r>
            <a:endParaRPr lang="it-IT" altLang="it-IT" sz="2184" dirty="0"/>
          </a:p>
          <a:p>
            <a:pPr lvl="1">
              <a:spcBef>
                <a:spcPts val="1107"/>
              </a:spcBef>
              <a:buClr>
                <a:srgbClr val="A50021"/>
              </a:buClr>
              <a:buFont typeface="Wingdings" panose="05000000000000000000" pitchFamily="2" charset="2"/>
              <a:buChar char="§"/>
            </a:pPr>
            <a:endParaRPr lang="it-IT" altLang="it-IT" sz="2184" dirty="0"/>
          </a:p>
        </p:txBody>
      </p:sp>
    </p:spTree>
    <p:extLst>
      <p:ext uri="{BB962C8B-B14F-4D97-AF65-F5344CB8AC3E}">
        <p14:creationId xmlns:p14="http://schemas.microsoft.com/office/powerpoint/2010/main" val="161946011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9C68770-3BE5-42E4-8A97-48190D16FC36}" type="slidenum">
              <a:rPr lang="it-IT" altLang="it-IT" sz="1292">
                <a:solidFill>
                  <a:schemeClr val="bg1"/>
                </a:solidFill>
              </a:rPr>
              <a:pPr algn="r">
                <a:spcBef>
                  <a:spcPct val="0"/>
                </a:spcBef>
                <a:buClr>
                  <a:srgbClr val="777777"/>
                </a:buClr>
                <a:buFont typeface="Arial" panose="020B0604020202020204" pitchFamily="34" charset="0"/>
                <a:buNone/>
              </a:pPr>
              <a:t>23</a:t>
            </a:fld>
            <a:endParaRPr lang="it-IT" altLang="it-IT" sz="1292">
              <a:solidFill>
                <a:schemeClr val="bg1"/>
              </a:solidFill>
            </a:endParaRPr>
          </a:p>
        </p:txBody>
      </p:sp>
      <p:sp>
        <p:nvSpPr>
          <p:cNvPr id="59395" name="Rectangle 5"/>
          <p:cNvSpPr>
            <a:spLocks noChangeArrowheads="1"/>
          </p:cNvSpPr>
          <p:nvPr/>
        </p:nvSpPr>
        <p:spPr bwMode="auto">
          <a:xfrm>
            <a:off x="310612" y="1341162"/>
            <a:ext cx="8572592" cy="5214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584" dirty="0">
                <a:solidFill>
                  <a:schemeClr val="tx1"/>
                </a:solidFill>
              </a:rPr>
              <a:t> </a:t>
            </a:r>
            <a:r>
              <a:rPr lang="it-IT" altLang="it-IT" sz="2584" dirty="0"/>
              <a:t>Man-machine </a:t>
            </a:r>
            <a:r>
              <a:rPr lang="it-IT" altLang="it-IT" sz="2584" dirty="0" err="1"/>
              <a:t>interaction</a:t>
            </a:r>
            <a:endParaRPr lang="it-IT" altLang="it-IT" sz="2584" dirty="0"/>
          </a:p>
          <a:p>
            <a:pPr lvl="1">
              <a:spcBef>
                <a:spcPts val="1107"/>
              </a:spcBef>
              <a:buClr>
                <a:srgbClr val="A50021"/>
              </a:buClr>
              <a:buFont typeface="Wingdings" panose="05000000000000000000" pitchFamily="2" charset="2"/>
              <a:buChar char="§"/>
            </a:pPr>
            <a:r>
              <a:rPr lang="it-IT" altLang="it-IT" sz="2000" dirty="0" err="1"/>
              <a:t>During</a:t>
            </a:r>
            <a:r>
              <a:rPr lang="it-IT" altLang="it-IT" sz="2000" dirty="0"/>
              <a:t> ‘70, </a:t>
            </a:r>
            <a:r>
              <a:rPr lang="it-IT" altLang="it-IT" sz="2000" dirty="0" err="1"/>
              <a:t>ergonimics</a:t>
            </a:r>
            <a:r>
              <a:rPr lang="it-IT" altLang="it-IT" sz="2000" dirty="0"/>
              <a:t> </a:t>
            </a:r>
            <a:r>
              <a:rPr lang="it-IT" altLang="it-IT" sz="2000" dirty="0" err="1"/>
              <a:t>was</a:t>
            </a:r>
            <a:r>
              <a:rPr lang="it-IT" altLang="it-IT" sz="2000" dirty="0"/>
              <a:t> </a:t>
            </a:r>
            <a:r>
              <a:rPr lang="it-IT" altLang="it-IT" sz="2000" dirty="0" err="1"/>
              <a:t>intended</a:t>
            </a:r>
            <a:r>
              <a:rPr lang="it-IT" altLang="it-IT" sz="2000" dirty="0"/>
              <a:t> from </a:t>
            </a:r>
            <a:r>
              <a:rPr lang="it-IT" altLang="it-IT" sz="2000" dirty="0" err="1"/>
              <a:t>two</a:t>
            </a:r>
            <a:r>
              <a:rPr lang="it-IT" altLang="it-IT" sz="2000" dirty="0"/>
              <a:t> </a:t>
            </a:r>
            <a:r>
              <a:rPr lang="it-IT" altLang="it-IT" sz="2000" dirty="0" err="1"/>
              <a:t>different</a:t>
            </a:r>
            <a:r>
              <a:rPr lang="it-IT" altLang="it-IT" sz="2000" dirty="0"/>
              <a:t> </a:t>
            </a:r>
            <a:r>
              <a:rPr lang="it-IT" altLang="it-IT" sz="2000" dirty="0" err="1"/>
              <a:t>points</a:t>
            </a:r>
            <a:r>
              <a:rPr lang="it-IT" altLang="it-IT" sz="2000" dirty="0"/>
              <a:t> of </a:t>
            </a:r>
            <a:r>
              <a:rPr lang="it-IT" altLang="it-IT" sz="2000" dirty="0" err="1"/>
              <a:t>view</a:t>
            </a:r>
            <a:r>
              <a:rPr lang="it-IT" altLang="it-IT" sz="2000" dirty="0"/>
              <a:t>: </a:t>
            </a:r>
            <a:r>
              <a:rPr lang="it-IT" altLang="it-IT" sz="2000" dirty="0" err="1"/>
              <a:t>one</a:t>
            </a:r>
            <a:r>
              <a:rPr lang="it-IT" altLang="it-IT" sz="2000" dirty="0"/>
              <a:t> </a:t>
            </a:r>
            <a:r>
              <a:rPr lang="it-IT" altLang="it-IT" sz="2000" dirty="0" err="1"/>
              <a:t>was</a:t>
            </a:r>
            <a:r>
              <a:rPr lang="it-IT" altLang="it-IT" sz="2000" dirty="0"/>
              <a:t> based on </a:t>
            </a:r>
            <a:r>
              <a:rPr lang="it-IT" altLang="it-IT" sz="2000" dirty="0" err="1"/>
              <a:t>studies</a:t>
            </a:r>
            <a:r>
              <a:rPr lang="it-IT" altLang="it-IT" sz="2000" dirty="0"/>
              <a:t> </a:t>
            </a:r>
            <a:r>
              <a:rPr lang="it-IT" altLang="it-IT" sz="2000" dirty="0" err="1"/>
              <a:t>about</a:t>
            </a:r>
            <a:r>
              <a:rPr lang="it-IT" altLang="it-IT" sz="2000" dirty="0"/>
              <a:t> design </a:t>
            </a:r>
            <a:r>
              <a:rPr lang="it-IT" altLang="it-IT" sz="2000" dirty="0" err="1"/>
              <a:t>applied</a:t>
            </a:r>
            <a:r>
              <a:rPr lang="it-IT" altLang="it-IT" sz="2000" dirty="0"/>
              <a:t> to </a:t>
            </a:r>
            <a:r>
              <a:rPr lang="it-IT" altLang="it-IT" sz="2000" dirty="0" err="1"/>
              <a:t>everyday</a:t>
            </a:r>
            <a:r>
              <a:rPr lang="it-IT" altLang="it-IT" sz="2000" dirty="0"/>
              <a:t> life (e.g. </a:t>
            </a:r>
            <a:r>
              <a:rPr lang="it-IT" altLang="it-IT" sz="2000" dirty="0" err="1"/>
              <a:t>chairs</a:t>
            </a:r>
            <a:r>
              <a:rPr lang="it-IT" altLang="it-IT" sz="2000" dirty="0"/>
              <a:t>), the </a:t>
            </a:r>
            <a:r>
              <a:rPr lang="it-IT" altLang="it-IT" sz="2000" dirty="0" err="1"/>
              <a:t>other</a:t>
            </a:r>
            <a:r>
              <a:rPr lang="it-IT" altLang="it-IT" sz="2000" dirty="0"/>
              <a:t> </a:t>
            </a:r>
            <a:r>
              <a:rPr lang="it-IT" altLang="it-IT" sz="2000" dirty="0" err="1"/>
              <a:t>one</a:t>
            </a:r>
            <a:r>
              <a:rPr lang="it-IT" altLang="it-IT" sz="2000" dirty="0"/>
              <a:t> </a:t>
            </a:r>
            <a:r>
              <a:rPr lang="it-IT" altLang="it-IT" sz="2000" dirty="0" err="1"/>
              <a:t>was</a:t>
            </a:r>
            <a:r>
              <a:rPr lang="it-IT" altLang="it-IT" sz="2000" dirty="0"/>
              <a:t> based on usability of work </a:t>
            </a:r>
            <a:r>
              <a:rPr lang="it-IT" altLang="it-IT" sz="2000" dirty="0" err="1"/>
              <a:t>tools</a:t>
            </a:r>
            <a:r>
              <a:rPr lang="it-IT" altLang="it-IT" sz="2000" dirty="0"/>
              <a:t> and </a:t>
            </a:r>
            <a:r>
              <a:rPr lang="it-IT" altLang="it-IT" sz="2000" dirty="0" err="1"/>
              <a:t>objects</a:t>
            </a:r>
            <a:r>
              <a:rPr lang="it-IT" altLang="it-IT" sz="2000" dirty="0"/>
              <a:t> (e.g. </a:t>
            </a:r>
            <a:r>
              <a:rPr lang="it-IT" altLang="it-IT" sz="2000" dirty="0" err="1"/>
              <a:t>machines</a:t>
            </a:r>
            <a:r>
              <a:rPr lang="it-IT" altLang="it-IT" sz="2000" dirty="0"/>
              <a:t>, </a:t>
            </a:r>
            <a:r>
              <a:rPr lang="it-IT" altLang="it-IT" sz="2000" dirty="0" err="1"/>
              <a:t>computers</a:t>
            </a:r>
            <a:r>
              <a:rPr lang="it-IT" altLang="it-IT" sz="2000" dirty="0"/>
              <a:t>, etc.). </a:t>
            </a:r>
            <a:r>
              <a:rPr lang="it-IT" altLang="it-IT" sz="2000" dirty="0" err="1"/>
              <a:t>This</a:t>
            </a:r>
            <a:r>
              <a:rPr lang="it-IT" altLang="it-IT" sz="2000" dirty="0"/>
              <a:t> </a:t>
            </a:r>
            <a:r>
              <a:rPr lang="it-IT" altLang="it-IT" sz="2000" dirty="0" err="1"/>
              <a:t>latter</a:t>
            </a:r>
            <a:r>
              <a:rPr lang="it-IT" altLang="it-IT" sz="2000" dirty="0"/>
              <a:t> </a:t>
            </a:r>
            <a:r>
              <a:rPr lang="it-IT" altLang="it-IT" sz="2000" dirty="0" err="1"/>
              <a:t>one</a:t>
            </a:r>
            <a:r>
              <a:rPr lang="it-IT" altLang="it-IT" sz="2000" dirty="0"/>
              <a:t> </a:t>
            </a:r>
            <a:r>
              <a:rPr lang="it-IT" altLang="it-IT" sz="2000" dirty="0" err="1"/>
              <a:t>was</a:t>
            </a:r>
            <a:r>
              <a:rPr lang="it-IT" altLang="it-IT" sz="2000" dirty="0"/>
              <a:t> </a:t>
            </a:r>
            <a:r>
              <a:rPr lang="it-IT" altLang="it-IT" sz="2000" dirty="0" err="1"/>
              <a:t>then</a:t>
            </a:r>
            <a:r>
              <a:rPr lang="it-IT" altLang="it-IT" sz="2000" dirty="0"/>
              <a:t> </a:t>
            </a:r>
            <a:r>
              <a:rPr lang="it-IT" altLang="it-IT" sz="2000" dirty="0" err="1"/>
              <a:t>called</a:t>
            </a:r>
            <a:r>
              <a:rPr lang="it-IT" altLang="it-IT" sz="2000" dirty="0"/>
              <a:t> Man (or Human)-Machine Interaction </a:t>
            </a:r>
            <a:endParaRPr lang="it-IT" altLang="it-IT" sz="2215" dirty="0"/>
          </a:p>
          <a:p>
            <a:pPr>
              <a:spcBef>
                <a:spcPts val="1107"/>
              </a:spcBef>
              <a:buClr>
                <a:srgbClr val="A50021"/>
              </a:buClr>
              <a:buFont typeface="Wingdings" panose="05000000000000000000" pitchFamily="2" charset="2"/>
              <a:buChar char="§"/>
            </a:pPr>
            <a:r>
              <a:rPr lang="it-IT" altLang="it-IT" sz="2584" dirty="0"/>
              <a:t>Human-computer </a:t>
            </a:r>
            <a:r>
              <a:rPr lang="it-IT" altLang="it-IT" sz="2584" dirty="0" err="1"/>
              <a:t>interaction</a:t>
            </a:r>
            <a:endParaRPr lang="it-IT" altLang="it-IT" sz="2584" dirty="0"/>
          </a:p>
          <a:p>
            <a:pPr lvl="1">
              <a:spcBef>
                <a:spcPts val="1107"/>
              </a:spcBef>
              <a:buClr>
                <a:srgbClr val="A50021"/>
              </a:buClr>
              <a:buFont typeface="Wingdings" panose="05000000000000000000" pitchFamily="2" charset="2"/>
              <a:buChar char="§"/>
            </a:pPr>
            <a:r>
              <a:rPr lang="it-IT" altLang="it-IT" sz="2184" dirty="0" err="1"/>
              <a:t>During</a:t>
            </a:r>
            <a:r>
              <a:rPr lang="it-IT" altLang="it-IT" sz="2184" dirty="0"/>
              <a:t> ‘80, </a:t>
            </a:r>
            <a:r>
              <a:rPr lang="it-IT" altLang="it-IT" sz="2184" dirty="0" err="1"/>
              <a:t>computers</a:t>
            </a:r>
            <a:r>
              <a:rPr lang="it-IT" altLang="it-IT" sz="2184" dirty="0"/>
              <a:t> </a:t>
            </a:r>
            <a:r>
              <a:rPr lang="it-IT" altLang="it-IT" sz="2184" dirty="0" err="1"/>
              <a:t>were</a:t>
            </a:r>
            <a:r>
              <a:rPr lang="it-IT" altLang="it-IT" sz="2184" dirty="0"/>
              <a:t> </a:t>
            </a:r>
            <a:r>
              <a:rPr lang="it-IT" altLang="it-IT" sz="2184" dirty="0" err="1"/>
              <a:t>getting</a:t>
            </a:r>
            <a:r>
              <a:rPr lang="it-IT" altLang="it-IT" sz="2184" dirty="0"/>
              <a:t> more and more </a:t>
            </a:r>
            <a:r>
              <a:rPr lang="it-IT" altLang="it-IT" sz="2184" dirty="0" err="1"/>
              <a:t>important</a:t>
            </a:r>
            <a:r>
              <a:rPr lang="it-IT" altLang="it-IT" sz="2184" dirty="0"/>
              <a:t> and </a:t>
            </a:r>
            <a:r>
              <a:rPr lang="it-IT" altLang="it-IT" sz="2184" dirty="0" err="1"/>
              <a:t>commonly</a:t>
            </a:r>
            <a:r>
              <a:rPr lang="it-IT" altLang="it-IT" sz="2184" dirty="0"/>
              <a:t> </a:t>
            </a:r>
            <a:r>
              <a:rPr lang="it-IT" altLang="it-IT" sz="2184" dirty="0" err="1"/>
              <a:t>used</a:t>
            </a:r>
            <a:r>
              <a:rPr lang="it-IT" altLang="it-IT" sz="2184" dirty="0"/>
              <a:t> in work and </a:t>
            </a:r>
            <a:r>
              <a:rPr lang="it-IT" altLang="it-IT" sz="2184" dirty="0" err="1"/>
              <a:t>daily</a:t>
            </a:r>
            <a:r>
              <a:rPr lang="it-IT" altLang="it-IT" sz="2184" dirty="0"/>
              <a:t> </a:t>
            </a:r>
            <a:r>
              <a:rPr lang="it-IT" altLang="it-IT" sz="2184" dirty="0" err="1"/>
              <a:t>activities</a:t>
            </a:r>
            <a:r>
              <a:rPr lang="it-IT" altLang="it-IT" sz="2184" dirty="0"/>
              <a:t>, </a:t>
            </a:r>
            <a:r>
              <a:rPr lang="it-IT" altLang="it-IT" sz="2184" dirty="0" err="1"/>
              <a:t>hence</a:t>
            </a:r>
            <a:r>
              <a:rPr lang="it-IT" altLang="it-IT" sz="2184" dirty="0"/>
              <a:t> human-computer </a:t>
            </a:r>
            <a:r>
              <a:rPr lang="it-IT" altLang="it-IT" sz="2184" dirty="0" err="1"/>
              <a:t>interaction</a:t>
            </a:r>
            <a:r>
              <a:rPr lang="it-IT" altLang="it-IT" sz="2184" dirty="0"/>
              <a:t> </a:t>
            </a:r>
            <a:r>
              <a:rPr lang="it-IT" altLang="it-IT" sz="2184" dirty="0" err="1"/>
              <a:t>identified</a:t>
            </a:r>
            <a:r>
              <a:rPr lang="it-IT" altLang="it-IT" sz="2184" dirty="0"/>
              <a:t> a </a:t>
            </a:r>
            <a:r>
              <a:rPr lang="it-IT" altLang="it-IT" sz="2184" dirty="0" err="1"/>
              <a:t>specific</a:t>
            </a:r>
            <a:r>
              <a:rPr lang="it-IT" altLang="it-IT" sz="2184" dirty="0"/>
              <a:t> </a:t>
            </a:r>
            <a:r>
              <a:rPr lang="it-IT" altLang="it-IT" sz="2184" dirty="0" err="1"/>
              <a:t>field</a:t>
            </a:r>
            <a:r>
              <a:rPr lang="it-IT" altLang="it-IT" sz="2184" dirty="0"/>
              <a:t> of </a:t>
            </a:r>
            <a:r>
              <a:rPr lang="it-IT" altLang="it-IT" sz="2184" dirty="0" err="1"/>
              <a:t>studies</a:t>
            </a:r>
            <a:r>
              <a:rPr lang="it-IT" altLang="it-IT" sz="2184" dirty="0"/>
              <a:t>, </a:t>
            </a:r>
            <a:r>
              <a:rPr lang="it-IT" altLang="it-IT" sz="2184" dirty="0" err="1"/>
              <a:t>related</a:t>
            </a:r>
            <a:r>
              <a:rPr lang="it-IT" altLang="it-IT" sz="2184" dirty="0"/>
              <a:t> to software &amp; hardware design</a:t>
            </a:r>
          </a:p>
          <a:p>
            <a:pPr>
              <a:spcBef>
                <a:spcPts val="1107"/>
              </a:spcBef>
              <a:buClr>
                <a:srgbClr val="A50021"/>
              </a:buClr>
              <a:buNone/>
            </a:pPr>
            <a:endParaRPr lang="it-IT" altLang="it-IT" sz="2584" dirty="0"/>
          </a:p>
          <a:p>
            <a:pPr lvl="1">
              <a:spcBef>
                <a:spcPts val="1107"/>
              </a:spcBef>
              <a:buClr>
                <a:srgbClr val="A50021"/>
              </a:buClr>
              <a:buFont typeface="Wingdings" panose="05000000000000000000" pitchFamily="2" charset="2"/>
              <a:buChar char="§"/>
            </a:pPr>
            <a:endParaRPr lang="it-IT" altLang="it-IT" sz="2215" dirty="0"/>
          </a:p>
        </p:txBody>
      </p:sp>
      <p:sp>
        <p:nvSpPr>
          <p:cNvPr id="59396"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err="1">
                <a:solidFill>
                  <a:srgbClr val="C00000"/>
                </a:solidFill>
              </a:rPr>
              <a:t>Definitions</a:t>
            </a:r>
            <a:endParaRPr lang="it-IT" altLang="it-IT" sz="3692" b="1" dirty="0">
              <a:solidFill>
                <a:srgbClr val="C00000"/>
              </a:solidFill>
            </a:endParaRPr>
          </a:p>
        </p:txBody>
      </p:sp>
    </p:spTree>
    <p:extLst>
      <p:ext uri="{BB962C8B-B14F-4D97-AF65-F5344CB8AC3E}">
        <p14:creationId xmlns:p14="http://schemas.microsoft.com/office/powerpoint/2010/main" val="6184702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02AF1545-ECB5-4300-86E3-BD7CD015289F}" type="slidenum">
              <a:rPr lang="it-IT" altLang="it-IT" sz="1292">
                <a:solidFill>
                  <a:schemeClr val="bg1"/>
                </a:solidFill>
              </a:rPr>
              <a:pPr algn="r">
                <a:spcBef>
                  <a:spcPct val="0"/>
                </a:spcBef>
                <a:buClr>
                  <a:srgbClr val="777777"/>
                </a:buClr>
                <a:buFont typeface="Arial" panose="020B0604020202020204" pitchFamily="34" charset="0"/>
                <a:buNone/>
              </a:pPr>
              <a:t>24</a:t>
            </a:fld>
            <a:endParaRPr lang="it-IT" altLang="it-IT" sz="1292">
              <a:solidFill>
                <a:schemeClr val="bg1"/>
              </a:solidFill>
            </a:endParaRPr>
          </a:p>
        </p:txBody>
      </p:sp>
      <p:sp>
        <p:nvSpPr>
          <p:cNvPr id="61443" name="Rectangle 5"/>
          <p:cNvSpPr>
            <a:spLocks noChangeArrowheads="1"/>
          </p:cNvSpPr>
          <p:nvPr/>
        </p:nvSpPr>
        <p:spPr bwMode="auto">
          <a:xfrm>
            <a:off x="310612" y="1341162"/>
            <a:ext cx="8572592" cy="4830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584" dirty="0">
                <a:solidFill>
                  <a:schemeClr val="tx1"/>
                </a:solidFill>
              </a:rPr>
              <a:t> </a:t>
            </a:r>
            <a:r>
              <a:rPr lang="it-IT" altLang="it-IT" sz="2584" dirty="0"/>
              <a:t>User </a:t>
            </a:r>
            <a:r>
              <a:rPr lang="it-IT" altLang="it-IT" sz="2584" dirty="0" err="1"/>
              <a:t>interface</a:t>
            </a:r>
            <a:r>
              <a:rPr lang="it-IT" altLang="it-IT" sz="2584" dirty="0"/>
              <a:t> </a:t>
            </a:r>
          </a:p>
          <a:p>
            <a:pPr lvl="1">
              <a:spcBef>
                <a:spcPts val="1107"/>
              </a:spcBef>
              <a:buClr>
                <a:srgbClr val="A50021"/>
              </a:buClr>
              <a:buFont typeface="Wingdings" panose="05000000000000000000" pitchFamily="2" charset="2"/>
              <a:buChar char="§"/>
            </a:pPr>
            <a:r>
              <a:rPr lang="it-IT" altLang="it-IT" sz="2184" dirty="0" err="1"/>
              <a:t>It</a:t>
            </a:r>
            <a:r>
              <a:rPr lang="it-IT" altLang="it-IT" sz="2184" dirty="0"/>
              <a:t> </a:t>
            </a:r>
            <a:r>
              <a:rPr lang="it-IT" altLang="it-IT" sz="2184" dirty="0" err="1"/>
              <a:t>is</a:t>
            </a:r>
            <a:r>
              <a:rPr lang="it-IT" altLang="it-IT" sz="2184" dirty="0"/>
              <a:t> </a:t>
            </a:r>
            <a:r>
              <a:rPr lang="it-IT" altLang="it-IT" sz="2184" dirty="0" err="1"/>
              <a:t>related</a:t>
            </a:r>
            <a:r>
              <a:rPr lang="it-IT" altLang="it-IT" sz="2184" dirty="0"/>
              <a:t> to the </a:t>
            </a:r>
            <a:r>
              <a:rPr lang="it-IT" altLang="it-IT" sz="2184" dirty="0" err="1"/>
              <a:t>aspects</a:t>
            </a:r>
            <a:r>
              <a:rPr lang="it-IT" altLang="it-IT" sz="2184" dirty="0"/>
              <a:t> and the </a:t>
            </a:r>
            <a:r>
              <a:rPr lang="it-IT" altLang="it-IT" sz="2184" dirty="0" err="1"/>
              <a:t>characteristics</a:t>
            </a:r>
            <a:r>
              <a:rPr lang="it-IT" altLang="it-IT" sz="2184" dirty="0"/>
              <a:t> of the </a:t>
            </a:r>
            <a:r>
              <a:rPr lang="it-IT" altLang="it-IT" sz="2184" dirty="0" err="1"/>
              <a:t>applications</a:t>
            </a:r>
            <a:r>
              <a:rPr lang="it-IT" altLang="it-IT" sz="2184" dirty="0"/>
              <a:t> </a:t>
            </a:r>
            <a:r>
              <a:rPr lang="it-IT" altLang="it-IT" sz="2184" dirty="0" err="1"/>
              <a:t>used</a:t>
            </a:r>
            <a:r>
              <a:rPr lang="it-IT" altLang="it-IT" sz="2184" dirty="0"/>
              <a:t> by the </a:t>
            </a:r>
            <a:r>
              <a:rPr lang="it-IT" altLang="it-IT" sz="2184" dirty="0" err="1"/>
              <a:t>users</a:t>
            </a:r>
            <a:r>
              <a:rPr lang="it-IT" altLang="it-IT" sz="2184" dirty="0"/>
              <a:t>. From </a:t>
            </a:r>
            <a:r>
              <a:rPr lang="it-IT" altLang="it-IT" sz="2184" dirty="0" err="1"/>
              <a:t>this</a:t>
            </a:r>
            <a:r>
              <a:rPr lang="it-IT" altLang="it-IT" sz="2184" dirty="0"/>
              <a:t> the </a:t>
            </a:r>
            <a:r>
              <a:rPr lang="it-IT" altLang="it-IT" sz="2184" dirty="0" err="1"/>
              <a:t>term</a:t>
            </a:r>
            <a:r>
              <a:rPr lang="it-IT" altLang="it-IT" sz="2184" dirty="0"/>
              <a:t> «user </a:t>
            </a:r>
            <a:r>
              <a:rPr lang="it-IT" altLang="it-IT" sz="2184" dirty="0" err="1"/>
              <a:t>friendliness</a:t>
            </a:r>
            <a:r>
              <a:rPr lang="it-IT" altLang="it-IT" sz="2184" dirty="0"/>
              <a:t>» </a:t>
            </a:r>
            <a:r>
              <a:rPr lang="it-IT" altLang="it-IT" sz="2184" dirty="0" err="1"/>
              <a:t>is</a:t>
            </a:r>
            <a:r>
              <a:rPr lang="it-IT" altLang="it-IT" sz="2184" dirty="0"/>
              <a:t> </a:t>
            </a:r>
            <a:r>
              <a:rPr lang="it-IT" altLang="it-IT" sz="2184" dirty="0" err="1"/>
              <a:t>derived</a:t>
            </a:r>
            <a:endParaRPr lang="it-IT" altLang="it-IT" sz="2184" dirty="0"/>
          </a:p>
          <a:p>
            <a:pPr>
              <a:spcBef>
                <a:spcPts val="1107"/>
              </a:spcBef>
              <a:buClr>
                <a:srgbClr val="A50021"/>
              </a:buClr>
              <a:buFont typeface="Wingdings" panose="05000000000000000000" pitchFamily="2" charset="2"/>
              <a:buChar char="§"/>
            </a:pPr>
            <a:r>
              <a:rPr lang="it-IT" altLang="it-IT" sz="2584" dirty="0"/>
              <a:t>Interaction Design (IXD) </a:t>
            </a:r>
          </a:p>
          <a:p>
            <a:pPr lvl="1">
              <a:spcBef>
                <a:spcPts val="1107"/>
              </a:spcBef>
              <a:buClr>
                <a:srgbClr val="A50021"/>
              </a:buClr>
              <a:buFont typeface="Wingdings" panose="05000000000000000000" pitchFamily="2" charset="2"/>
              <a:buChar char="§"/>
            </a:pPr>
            <a:r>
              <a:rPr lang="it-IT" altLang="it-IT" sz="2184" dirty="0" err="1"/>
              <a:t>It</a:t>
            </a:r>
            <a:r>
              <a:rPr lang="it-IT" altLang="it-IT" sz="2184" dirty="0"/>
              <a:t> </a:t>
            </a:r>
            <a:r>
              <a:rPr lang="it-IT" altLang="it-IT" sz="2184" dirty="0" err="1"/>
              <a:t>is</a:t>
            </a:r>
            <a:r>
              <a:rPr lang="it-IT" altLang="it-IT" sz="2184" dirty="0"/>
              <a:t> </a:t>
            </a:r>
            <a:r>
              <a:rPr lang="it-IT" altLang="it-IT" sz="2184" dirty="0" err="1"/>
              <a:t>related</a:t>
            </a:r>
            <a:r>
              <a:rPr lang="it-IT" altLang="it-IT" sz="2184" dirty="0"/>
              <a:t> to a </a:t>
            </a:r>
            <a:r>
              <a:rPr lang="it-IT" altLang="it-IT" sz="2184" dirty="0" err="1"/>
              <a:t>multidisciplinary</a:t>
            </a:r>
            <a:r>
              <a:rPr lang="it-IT" altLang="it-IT" sz="2184" dirty="0"/>
              <a:t> </a:t>
            </a:r>
            <a:r>
              <a:rPr lang="it-IT" altLang="it-IT" sz="2184" dirty="0" err="1"/>
              <a:t>approach</a:t>
            </a:r>
            <a:r>
              <a:rPr lang="it-IT" altLang="it-IT" sz="2184" dirty="0"/>
              <a:t> </a:t>
            </a:r>
            <a:r>
              <a:rPr lang="it-IT" altLang="it-IT" sz="2184" dirty="0" err="1"/>
              <a:t>applied</a:t>
            </a:r>
            <a:r>
              <a:rPr lang="it-IT" altLang="it-IT" sz="2184" dirty="0"/>
              <a:t> to the design of </a:t>
            </a:r>
            <a:r>
              <a:rPr lang="it-IT" altLang="it-IT" sz="2184" dirty="0" err="1"/>
              <a:t>each</a:t>
            </a:r>
            <a:r>
              <a:rPr lang="it-IT" altLang="it-IT" sz="2184" dirty="0"/>
              <a:t> </a:t>
            </a:r>
            <a:r>
              <a:rPr lang="it-IT" altLang="it-IT" sz="2184" dirty="0" err="1"/>
              <a:t>interaction</a:t>
            </a:r>
            <a:r>
              <a:rPr lang="it-IT" altLang="it-IT" sz="2184" dirty="0"/>
              <a:t> </a:t>
            </a:r>
            <a:r>
              <a:rPr lang="it-IT" altLang="it-IT" sz="2184" dirty="0" err="1"/>
              <a:t>among</a:t>
            </a:r>
            <a:r>
              <a:rPr lang="it-IT" altLang="it-IT" sz="2184" dirty="0"/>
              <a:t> </a:t>
            </a:r>
            <a:r>
              <a:rPr lang="it-IT" altLang="it-IT" sz="2184" dirty="0" err="1"/>
              <a:t>humans</a:t>
            </a:r>
            <a:r>
              <a:rPr lang="it-IT" altLang="it-IT" sz="2184" dirty="0"/>
              <a:t> and computer/</a:t>
            </a:r>
            <a:r>
              <a:rPr lang="it-IT" altLang="it-IT" sz="2184" dirty="0" err="1"/>
              <a:t>digital</a:t>
            </a:r>
            <a:r>
              <a:rPr lang="it-IT" altLang="it-IT" sz="2184" dirty="0"/>
              <a:t> </a:t>
            </a:r>
            <a:r>
              <a:rPr lang="it-IT" altLang="it-IT" sz="2184" dirty="0" err="1"/>
              <a:t>systems</a:t>
            </a:r>
            <a:endParaRPr lang="it-IT" altLang="it-IT" sz="2184" dirty="0"/>
          </a:p>
          <a:p>
            <a:pPr>
              <a:spcBef>
                <a:spcPts val="1107"/>
              </a:spcBef>
              <a:buClr>
                <a:srgbClr val="A50021"/>
              </a:buClr>
              <a:buFont typeface="Wingdings" panose="05000000000000000000" pitchFamily="2" charset="2"/>
              <a:buChar char="§"/>
            </a:pPr>
            <a:r>
              <a:rPr lang="it-IT" altLang="it-IT" sz="2584" dirty="0"/>
              <a:t>User Experience (UX) </a:t>
            </a:r>
          </a:p>
          <a:p>
            <a:pPr lvl="1">
              <a:spcBef>
                <a:spcPts val="1107"/>
              </a:spcBef>
              <a:buClr>
                <a:srgbClr val="A50021"/>
              </a:buClr>
              <a:buFont typeface="Wingdings" panose="05000000000000000000" pitchFamily="2" charset="2"/>
              <a:buChar char="§"/>
            </a:pPr>
            <a:r>
              <a:rPr lang="it-IT" altLang="it-IT" sz="2215" dirty="0" err="1"/>
              <a:t>It</a:t>
            </a:r>
            <a:r>
              <a:rPr lang="it-IT" altLang="it-IT" sz="2215" dirty="0"/>
              <a:t> </a:t>
            </a:r>
            <a:r>
              <a:rPr lang="it-IT" altLang="it-IT" sz="2215" dirty="0" err="1"/>
              <a:t>is</a:t>
            </a:r>
            <a:r>
              <a:rPr lang="it-IT" altLang="it-IT" sz="2215" dirty="0"/>
              <a:t> </a:t>
            </a:r>
            <a:r>
              <a:rPr lang="it-IT" altLang="it-IT" sz="2215" dirty="0" err="1"/>
              <a:t>related</a:t>
            </a:r>
            <a:r>
              <a:rPr lang="it-IT" altLang="it-IT" sz="2215" dirty="0"/>
              <a:t> to </a:t>
            </a:r>
            <a:r>
              <a:rPr lang="it-IT" altLang="it-IT" sz="2215" dirty="0" err="1"/>
              <a:t>users</a:t>
            </a:r>
            <a:r>
              <a:rPr lang="it-IT" altLang="it-IT" sz="2215" dirty="0"/>
              <a:t>’ </a:t>
            </a:r>
            <a:r>
              <a:rPr lang="it-IT" altLang="it-IT" sz="2215" dirty="0" err="1"/>
              <a:t>satisfaction</a:t>
            </a:r>
            <a:endParaRPr lang="it-IT" altLang="it-IT" sz="2215" dirty="0"/>
          </a:p>
          <a:p>
            <a:pPr lvl="1">
              <a:spcBef>
                <a:spcPts val="1107"/>
              </a:spcBef>
              <a:buClr>
                <a:srgbClr val="A50021"/>
              </a:buClr>
              <a:buFont typeface="Wingdings" panose="05000000000000000000" pitchFamily="2" charset="2"/>
              <a:buChar char="§"/>
            </a:pPr>
            <a:r>
              <a:rPr lang="it-IT" altLang="it-IT" sz="2215" dirty="0" err="1"/>
              <a:t>It</a:t>
            </a:r>
            <a:r>
              <a:rPr lang="it-IT" altLang="it-IT" sz="2215" dirty="0"/>
              <a:t> </a:t>
            </a:r>
            <a:r>
              <a:rPr lang="it-IT" altLang="it-IT" sz="2215" dirty="0" err="1"/>
              <a:t>derives</a:t>
            </a:r>
            <a:r>
              <a:rPr lang="it-IT" altLang="it-IT" sz="2215" dirty="0"/>
              <a:t> from the marketing </a:t>
            </a:r>
            <a:r>
              <a:rPr lang="it-IT" altLang="it-IT" sz="2215" dirty="0" err="1"/>
              <a:t>field</a:t>
            </a:r>
            <a:endParaRPr lang="it-IT" altLang="it-IT" sz="2215" dirty="0"/>
          </a:p>
        </p:txBody>
      </p:sp>
      <p:sp>
        <p:nvSpPr>
          <p:cNvPr id="61444"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err="1">
                <a:solidFill>
                  <a:srgbClr val="C00000"/>
                </a:solidFill>
              </a:rPr>
              <a:t>Definitions</a:t>
            </a:r>
            <a:endParaRPr lang="it-IT" altLang="it-IT" sz="3692" b="1" dirty="0">
              <a:solidFill>
                <a:srgbClr val="C00000"/>
              </a:solidFill>
            </a:endParaRPr>
          </a:p>
        </p:txBody>
      </p:sp>
    </p:spTree>
    <p:extLst>
      <p:ext uri="{BB962C8B-B14F-4D97-AF65-F5344CB8AC3E}">
        <p14:creationId xmlns:p14="http://schemas.microsoft.com/office/powerpoint/2010/main" val="88826732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838EE6FA-AA40-4114-BC35-6A367728F011}" type="slidenum">
              <a:rPr lang="it-IT" altLang="it-IT" sz="1292">
                <a:solidFill>
                  <a:schemeClr val="bg1"/>
                </a:solidFill>
              </a:rPr>
              <a:pPr algn="r">
                <a:spcBef>
                  <a:spcPct val="0"/>
                </a:spcBef>
                <a:buClr>
                  <a:srgbClr val="777777"/>
                </a:buClr>
                <a:buFont typeface="Arial" panose="020B0604020202020204" pitchFamily="34" charset="0"/>
                <a:buNone/>
              </a:pPr>
              <a:t>25</a:t>
            </a:fld>
            <a:endParaRPr lang="it-IT" altLang="it-IT" sz="1292">
              <a:solidFill>
                <a:schemeClr val="bg1"/>
              </a:solidFill>
            </a:endParaRPr>
          </a:p>
        </p:txBody>
      </p:sp>
      <p:sp>
        <p:nvSpPr>
          <p:cNvPr id="63491" name="Rectangle 5"/>
          <p:cNvSpPr>
            <a:spLocks noChangeArrowheads="1"/>
          </p:cNvSpPr>
          <p:nvPr/>
        </p:nvSpPr>
        <p:spPr bwMode="auto">
          <a:xfrm>
            <a:off x="310612" y="1341162"/>
            <a:ext cx="8572592" cy="265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215" dirty="0">
                <a:solidFill>
                  <a:schemeClr val="tx1"/>
                </a:solidFill>
              </a:rPr>
              <a:t> </a:t>
            </a:r>
            <a:r>
              <a:rPr lang="it-IT" altLang="it-IT" sz="2400" b="1" dirty="0"/>
              <a:t>ISO 9241-210</a:t>
            </a:r>
            <a:endParaRPr lang="it-IT" altLang="it-IT" sz="2400" dirty="0"/>
          </a:p>
          <a:p>
            <a:pPr lvl="1">
              <a:spcBef>
                <a:spcPts val="1107"/>
              </a:spcBef>
              <a:buClr>
                <a:srgbClr val="A50021"/>
              </a:buClr>
              <a:buFont typeface="Wingdings" panose="05000000000000000000" pitchFamily="2" charset="2"/>
              <a:buChar char="§"/>
            </a:pPr>
            <a:r>
              <a:rPr lang="en-US" altLang="it-IT" sz="2000" dirty="0"/>
              <a:t>According to ISO 9241-210, User Experience, or UX, is “</a:t>
            </a:r>
            <a:r>
              <a:rPr lang="en-US" altLang="it-IT" sz="2000" i="1" dirty="0"/>
              <a:t>a person's perceptions and responses that result from the use or anticipated use of a product, system or service</a:t>
            </a:r>
            <a:r>
              <a:rPr lang="en-US" altLang="it-IT" sz="2000" dirty="0"/>
              <a:t>”. ... User experience highlights the experiential, affective, meaningful and valuable aspects of human-computer interaction and product </a:t>
            </a:r>
            <a:endParaRPr lang="it-IT" altLang="it-IT" sz="2000" dirty="0"/>
          </a:p>
          <a:p>
            <a:pPr>
              <a:spcBef>
                <a:spcPts val="1107"/>
              </a:spcBef>
              <a:buClr>
                <a:srgbClr val="A50021"/>
              </a:buClr>
              <a:buNone/>
            </a:pPr>
            <a:endParaRPr lang="it-IT" altLang="it-IT" sz="2400" dirty="0"/>
          </a:p>
        </p:txBody>
      </p:sp>
      <p:sp>
        <p:nvSpPr>
          <p:cNvPr id="63492"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User Experience (UX) </a:t>
            </a:r>
          </a:p>
        </p:txBody>
      </p:sp>
    </p:spTree>
    <p:extLst>
      <p:ext uri="{BB962C8B-B14F-4D97-AF65-F5344CB8AC3E}">
        <p14:creationId xmlns:p14="http://schemas.microsoft.com/office/powerpoint/2010/main" val="331569755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838EE6FA-AA40-4114-BC35-6A367728F011}" type="slidenum">
              <a:rPr lang="it-IT" altLang="it-IT" sz="1292">
                <a:solidFill>
                  <a:schemeClr val="bg1"/>
                </a:solidFill>
              </a:rPr>
              <a:pPr algn="r">
                <a:spcBef>
                  <a:spcPct val="0"/>
                </a:spcBef>
                <a:buClr>
                  <a:srgbClr val="777777"/>
                </a:buClr>
                <a:buFont typeface="Arial" panose="020B0604020202020204" pitchFamily="34" charset="0"/>
                <a:buNone/>
              </a:pPr>
              <a:t>26</a:t>
            </a:fld>
            <a:endParaRPr lang="it-IT" altLang="it-IT" sz="1292">
              <a:solidFill>
                <a:schemeClr val="bg1"/>
              </a:solidFill>
            </a:endParaRPr>
          </a:p>
        </p:txBody>
      </p:sp>
      <p:sp>
        <p:nvSpPr>
          <p:cNvPr id="63491" name="Rectangle 5"/>
          <p:cNvSpPr>
            <a:spLocks noChangeArrowheads="1"/>
          </p:cNvSpPr>
          <p:nvPr/>
        </p:nvSpPr>
        <p:spPr bwMode="auto">
          <a:xfrm>
            <a:off x="107504" y="1305580"/>
            <a:ext cx="8644600" cy="5075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000" b="1" dirty="0"/>
              <a:t>Donald Norman &amp; Jakob Nielsen</a:t>
            </a:r>
          </a:p>
          <a:p>
            <a:pPr lvl="1">
              <a:spcBef>
                <a:spcPts val="1107"/>
              </a:spcBef>
              <a:buClr>
                <a:srgbClr val="A50021"/>
              </a:buClr>
              <a:buFont typeface="Wingdings" panose="05000000000000000000" pitchFamily="2" charset="2"/>
              <a:buChar char="§"/>
            </a:pPr>
            <a:r>
              <a:rPr lang="en-US" altLang="it-IT" sz="1600" dirty="0"/>
              <a:t>"User experience" encompasses all aspects of the end-user's interaction with the company, its services, and its products</a:t>
            </a:r>
          </a:p>
          <a:p>
            <a:pPr lvl="1">
              <a:spcBef>
                <a:spcPts val="1107"/>
              </a:spcBef>
              <a:buClr>
                <a:srgbClr val="A50021"/>
              </a:buClr>
              <a:buFont typeface="Wingdings" panose="05000000000000000000" pitchFamily="2" charset="2"/>
              <a:buChar char="§"/>
            </a:pPr>
            <a:r>
              <a:rPr lang="en-US" altLang="it-IT" sz="1600" dirty="0"/>
              <a:t>The first requirement for an exemplary user experience is to meet the exact needs of the customer, without fuss or bother. Next comes simplicity and elegance that produce products that are a joy to own, a joy to use. True user experience goes far beyond giving customers what they say they want, or providing checklist features. In order to achieve high-quality user experience in a company's offerings there must be a seamless merging of the services of multiple disciplines, including engineering, marketing, graphical and industrial design, and interface design</a:t>
            </a:r>
          </a:p>
          <a:p>
            <a:pPr lvl="1">
              <a:spcBef>
                <a:spcPts val="1107"/>
              </a:spcBef>
              <a:buClr>
                <a:srgbClr val="A50021"/>
              </a:buClr>
              <a:buFont typeface="Wingdings" panose="05000000000000000000" pitchFamily="2" charset="2"/>
              <a:buChar char="§"/>
            </a:pPr>
            <a:r>
              <a:rPr lang="en-US" altLang="it-IT" sz="1600" dirty="0"/>
              <a:t>It's important to distinguish the total user experience from the user interface (UI), even though the UI is an important part of the design</a:t>
            </a:r>
          </a:p>
          <a:p>
            <a:pPr lvl="1">
              <a:spcBef>
                <a:spcPts val="1107"/>
              </a:spcBef>
              <a:buClr>
                <a:srgbClr val="A50021"/>
              </a:buClr>
              <a:buFont typeface="Wingdings" panose="05000000000000000000" pitchFamily="2" charset="2"/>
              <a:buChar char="§"/>
            </a:pPr>
            <a:r>
              <a:rPr lang="en-US" altLang="it-IT" sz="1600" dirty="0"/>
              <a:t>Example: consider a website with movie reviews. Even if the UI for finding a film is perfect, the UX will be poor for a user who wants information about a small independent release if the underlying database only contains movies from the major studios</a:t>
            </a:r>
          </a:p>
          <a:p>
            <a:pPr lvl="1">
              <a:spcBef>
                <a:spcPts val="1107"/>
              </a:spcBef>
              <a:buClr>
                <a:srgbClr val="A50021"/>
              </a:buClr>
              <a:buFont typeface="Wingdings" panose="05000000000000000000" pitchFamily="2" charset="2"/>
              <a:buChar char="§"/>
            </a:pPr>
            <a:r>
              <a:rPr lang="it-IT" altLang="it-IT" sz="1600" dirty="0">
                <a:hlinkClick r:id="rId3"/>
              </a:rPr>
              <a:t>https://www.nngroup.com/articles/definition-user-experience/</a:t>
            </a:r>
            <a:r>
              <a:rPr lang="it-IT" altLang="it-IT" sz="1800" dirty="0"/>
              <a:t> </a:t>
            </a:r>
            <a:endParaRPr lang="it-IT" altLang="it-IT" dirty="0"/>
          </a:p>
        </p:txBody>
      </p:sp>
      <p:sp>
        <p:nvSpPr>
          <p:cNvPr id="63492"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User Experience (UX) </a:t>
            </a:r>
          </a:p>
        </p:txBody>
      </p:sp>
    </p:spTree>
    <p:extLst>
      <p:ext uri="{BB962C8B-B14F-4D97-AF65-F5344CB8AC3E}">
        <p14:creationId xmlns:p14="http://schemas.microsoft.com/office/powerpoint/2010/main" val="352898515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A719FA15-4432-4143-82B0-8D0A80F6451E}" type="slidenum">
              <a:rPr lang="it-IT" altLang="it-IT" sz="1292">
                <a:solidFill>
                  <a:schemeClr val="bg1"/>
                </a:solidFill>
              </a:rPr>
              <a:pPr algn="r">
                <a:spcBef>
                  <a:spcPct val="0"/>
                </a:spcBef>
                <a:buClr>
                  <a:srgbClr val="777777"/>
                </a:buClr>
                <a:buFont typeface="Arial" panose="020B0604020202020204" pitchFamily="34" charset="0"/>
                <a:buNone/>
              </a:pPr>
              <a:t>27</a:t>
            </a:fld>
            <a:endParaRPr lang="it-IT" altLang="it-IT" sz="1292">
              <a:solidFill>
                <a:schemeClr val="bg1"/>
              </a:solidFill>
            </a:endParaRPr>
          </a:p>
        </p:txBody>
      </p:sp>
      <p:sp>
        <p:nvSpPr>
          <p:cNvPr id="63491" name="Rectangle 5"/>
          <p:cNvSpPr>
            <a:spLocks noChangeArrowheads="1"/>
          </p:cNvSpPr>
          <p:nvPr/>
        </p:nvSpPr>
        <p:spPr bwMode="auto">
          <a:xfrm>
            <a:off x="175872" y="1268760"/>
            <a:ext cx="8572592"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215" b="1" dirty="0"/>
              <a:t> </a:t>
            </a:r>
            <a:r>
              <a:rPr lang="it-IT" altLang="it-IT" sz="2400" b="1" dirty="0" err="1"/>
              <a:t>Hassenzahl</a:t>
            </a:r>
            <a:r>
              <a:rPr lang="it-IT" altLang="it-IT" sz="2400" b="1" dirty="0"/>
              <a:t> &amp; </a:t>
            </a:r>
            <a:r>
              <a:rPr lang="it-IT" altLang="it-IT" sz="2400" b="1" dirty="0" err="1"/>
              <a:t>Tractinsky</a:t>
            </a:r>
            <a:r>
              <a:rPr lang="it-IT" altLang="it-IT" sz="2400" dirty="0"/>
              <a:t> (</a:t>
            </a:r>
            <a:r>
              <a:rPr lang="en-US" altLang="it-IT" sz="2400" i="1" dirty="0"/>
              <a:t>User experience - a research agenda</a:t>
            </a:r>
            <a:r>
              <a:rPr lang="it-IT" altLang="it-IT" sz="2400" dirty="0"/>
              <a:t>)</a:t>
            </a:r>
          </a:p>
          <a:p>
            <a:pPr lvl="1">
              <a:spcBef>
                <a:spcPts val="1107"/>
              </a:spcBef>
              <a:buClr>
                <a:srgbClr val="A50021"/>
              </a:buClr>
              <a:buFont typeface="Wingdings" panose="05000000000000000000" pitchFamily="2" charset="2"/>
              <a:buChar char="§"/>
            </a:pPr>
            <a:r>
              <a:rPr lang="en-US" sz="2000" dirty="0"/>
              <a:t>UX is about technology that fulfils more than just instrumental needs in a way that acknowledges its use as a subjective, situated, complex and dynamic encounter. </a:t>
            </a:r>
          </a:p>
          <a:p>
            <a:pPr lvl="1">
              <a:spcBef>
                <a:spcPts val="1107"/>
              </a:spcBef>
              <a:buClr>
                <a:srgbClr val="A50021"/>
              </a:buClr>
              <a:buFont typeface="Wingdings" panose="05000000000000000000" pitchFamily="2" charset="2"/>
              <a:buChar char="§"/>
            </a:pPr>
            <a:r>
              <a:rPr lang="en-US" sz="2000" b="1" dirty="0"/>
              <a:t>UX is a consequence of:</a:t>
            </a:r>
          </a:p>
          <a:p>
            <a:pPr lvl="2">
              <a:spcBef>
                <a:spcPts val="1107"/>
              </a:spcBef>
              <a:buClr>
                <a:srgbClr val="A50021"/>
              </a:buClr>
              <a:buFont typeface="Wingdings" panose="05000000000000000000" pitchFamily="2" charset="2"/>
              <a:buChar char="§"/>
            </a:pPr>
            <a:r>
              <a:rPr lang="en-US" sz="1600" b="1" dirty="0"/>
              <a:t>a user’s internal state</a:t>
            </a:r>
            <a:r>
              <a:rPr lang="en-US" sz="1600" dirty="0"/>
              <a:t> (predispositions, expectations, needs, motivation, mood, etc.), </a:t>
            </a:r>
          </a:p>
          <a:p>
            <a:pPr lvl="2">
              <a:spcBef>
                <a:spcPts val="1107"/>
              </a:spcBef>
              <a:buClr>
                <a:srgbClr val="A50021"/>
              </a:buClr>
              <a:buFont typeface="Wingdings" panose="05000000000000000000" pitchFamily="2" charset="2"/>
              <a:buChar char="§"/>
            </a:pPr>
            <a:r>
              <a:rPr lang="en-US" sz="1600" b="1" dirty="0"/>
              <a:t>the characteristics of the designed system </a:t>
            </a:r>
            <a:r>
              <a:rPr lang="en-US" sz="1600" dirty="0"/>
              <a:t>(e.g. complexity, purpose, usability, functionality, etc.)</a:t>
            </a:r>
          </a:p>
          <a:p>
            <a:pPr lvl="2">
              <a:spcBef>
                <a:spcPts val="1107"/>
              </a:spcBef>
              <a:buClr>
                <a:srgbClr val="A50021"/>
              </a:buClr>
              <a:buFont typeface="Wingdings" panose="05000000000000000000" pitchFamily="2" charset="2"/>
              <a:buChar char="§"/>
            </a:pPr>
            <a:r>
              <a:rPr lang="en-US" sz="1600" b="1" dirty="0"/>
              <a:t>and the context </a:t>
            </a:r>
            <a:r>
              <a:rPr lang="en-US" sz="1600" dirty="0"/>
              <a:t>(or the environment) </a:t>
            </a:r>
            <a:r>
              <a:rPr lang="en-US" sz="1600" b="1" dirty="0"/>
              <a:t>within which the interaction occurs </a:t>
            </a:r>
            <a:r>
              <a:rPr lang="en-US" sz="1600" dirty="0"/>
              <a:t>(e.g. </a:t>
            </a:r>
            <a:r>
              <a:rPr lang="en-US" sz="1600" dirty="0" err="1"/>
              <a:t>organisational</a:t>
            </a:r>
            <a:r>
              <a:rPr lang="en-US" sz="1600" dirty="0"/>
              <a:t>/social setting, meaningfulness of the activity, voluntariness of use, etc.). </a:t>
            </a:r>
          </a:p>
          <a:p>
            <a:pPr lvl="1">
              <a:spcBef>
                <a:spcPts val="1107"/>
              </a:spcBef>
              <a:buClr>
                <a:srgbClr val="A50021"/>
              </a:buClr>
              <a:buFont typeface="Wingdings" panose="05000000000000000000" pitchFamily="2" charset="2"/>
              <a:buChar char="§"/>
            </a:pPr>
            <a:r>
              <a:rPr lang="en-US" sz="2000" dirty="0"/>
              <a:t>This creates innumerable design and experience opportunities.</a:t>
            </a:r>
            <a:r>
              <a:rPr lang="it-IT" altLang="it-IT" sz="1800" dirty="0"/>
              <a:t> </a:t>
            </a:r>
            <a:endParaRPr lang="it-IT" altLang="it-IT" sz="1600" dirty="0">
              <a:solidFill>
                <a:srgbClr val="C00000"/>
              </a:solidFill>
            </a:endParaRPr>
          </a:p>
        </p:txBody>
      </p:sp>
      <p:sp>
        <p:nvSpPr>
          <p:cNvPr id="63492"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User Experience (UX) </a:t>
            </a:r>
          </a:p>
        </p:txBody>
      </p:sp>
    </p:spTree>
    <p:extLst>
      <p:ext uri="{BB962C8B-B14F-4D97-AF65-F5344CB8AC3E}">
        <p14:creationId xmlns:p14="http://schemas.microsoft.com/office/powerpoint/2010/main" val="385208238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A3DACEF0-97EB-4289-8762-3130CC336407}" type="slidenum">
              <a:rPr lang="it-IT" altLang="it-IT" sz="1292">
                <a:solidFill>
                  <a:schemeClr val="bg1"/>
                </a:solidFill>
              </a:rPr>
              <a:pPr algn="r">
                <a:spcBef>
                  <a:spcPct val="0"/>
                </a:spcBef>
                <a:buClr>
                  <a:srgbClr val="777777"/>
                </a:buClr>
                <a:buFont typeface="Arial" panose="020B0604020202020204" pitchFamily="34" charset="0"/>
                <a:buNone/>
              </a:pPr>
              <a:t>28</a:t>
            </a:fld>
            <a:endParaRPr lang="it-IT" altLang="it-IT" sz="1292">
              <a:solidFill>
                <a:schemeClr val="bg1"/>
              </a:solidFill>
            </a:endParaRPr>
          </a:p>
        </p:txBody>
      </p:sp>
      <p:sp>
        <p:nvSpPr>
          <p:cNvPr id="65539" name="Rectangle 5"/>
          <p:cNvSpPr>
            <a:spLocks noChangeArrowheads="1"/>
          </p:cNvSpPr>
          <p:nvPr/>
        </p:nvSpPr>
        <p:spPr bwMode="auto">
          <a:xfrm>
            <a:off x="165185" y="1506724"/>
            <a:ext cx="8439263" cy="4956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215" dirty="0">
                <a:solidFill>
                  <a:schemeClr val="tx1"/>
                </a:solidFill>
              </a:rPr>
              <a:t> He i</a:t>
            </a:r>
            <a:r>
              <a:rPr lang="en-US" altLang="it-IT" sz="2215" dirty="0">
                <a:solidFill>
                  <a:schemeClr val="tx1"/>
                </a:solidFill>
              </a:rPr>
              <a:t>s a Danish web usability consultant</a:t>
            </a:r>
          </a:p>
          <a:p>
            <a:pPr>
              <a:spcBef>
                <a:spcPts val="1107"/>
              </a:spcBef>
              <a:buClr>
                <a:srgbClr val="A50021"/>
              </a:buClr>
              <a:buFont typeface="Wingdings" panose="05000000000000000000" pitchFamily="2" charset="2"/>
              <a:buChar char="§"/>
            </a:pPr>
            <a:r>
              <a:rPr lang="en-US" altLang="it-IT" sz="2215" dirty="0">
                <a:solidFill>
                  <a:schemeClr val="tx1"/>
                </a:solidFill>
              </a:rPr>
              <a:t> He holds a Ph.D. in human–computer interaction </a:t>
            </a:r>
            <a:br>
              <a:rPr lang="en-US" altLang="it-IT" sz="2215" dirty="0">
                <a:solidFill>
                  <a:schemeClr val="tx1"/>
                </a:solidFill>
              </a:rPr>
            </a:br>
            <a:r>
              <a:rPr lang="en-US" altLang="it-IT" sz="2215" dirty="0">
                <a:solidFill>
                  <a:schemeClr val="tx1"/>
                </a:solidFill>
              </a:rPr>
              <a:t>from the Technical University of Denmark in </a:t>
            </a:r>
            <a:br>
              <a:rPr lang="en-US" altLang="it-IT" sz="2215" dirty="0">
                <a:solidFill>
                  <a:schemeClr val="tx1"/>
                </a:solidFill>
              </a:rPr>
            </a:br>
            <a:r>
              <a:rPr lang="en-US" altLang="it-IT" sz="2215" dirty="0">
                <a:solidFill>
                  <a:schemeClr val="tx1"/>
                </a:solidFill>
              </a:rPr>
              <a:t>Copenhagen</a:t>
            </a:r>
          </a:p>
          <a:p>
            <a:r>
              <a:rPr lang="en-US" altLang="it-IT" sz="2215" dirty="0">
                <a:solidFill>
                  <a:schemeClr val="tx1"/>
                </a:solidFill>
              </a:rPr>
              <a:t> </a:t>
            </a:r>
            <a:r>
              <a:rPr lang="en-US" sz="2400" dirty="0"/>
              <a:t>Nielsen has also defined the five quality </a:t>
            </a:r>
            <a:br>
              <a:rPr lang="en-US" sz="2400" dirty="0"/>
            </a:br>
            <a:r>
              <a:rPr lang="en-US" sz="2400" dirty="0"/>
              <a:t>components of his "Usability Goals", </a:t>
            </a:r>
            <a:br>
              <a:rPr lang="en-US" sz="2400" dirty="0"/>
            </a:br>
            <a:r>
              <a:rPr lang="en-US" sz="2400" dirty="0"/>
              <a:t>which are:</a:t>
            </a:r>
          </a:p>
          <a:p>
            <a:pPr lvl="1"/>
            <a:r>
              <a:rPr lang="en-US" sz="2000" dirty="0"/>
              <a:t>Learnability</a:t>
            </a:r>
          </a:p>
          <a:p>
            <a:pPr lvl="1"/>
            <a:r>
              <a:rPr lang="en-US" sz="2000" dirty="0"/>
              <a:t>Efficiency	</a:t>
            </a:r>
          </a:p>
          <a:p>
            <a:pPr lvl="1"/>
            <a:r>
              <a:rPr lang="en-US" sz="2000" dirty="0"/>
              <a:t>Memorability</a:t>
            </a:r>
          </a:p>
          <a:p>
            <a:pPr lvl="1"/>
            <a:r>
              <a:rPr lang="en-US" sz="2000" dirty="0"/>
              <a:t>Errors (as in low error rate)</a:t>
            </a:r>
          </a:p>
          <a:p>
            <a:pPr lvl="1"/>
            <a:r>
              <a:rPr lang="en-US" sz="2000" dirty="0"/>
              <a:t>Satisfaction</a:t>
            </a:r>
          </a:p>
        </p:txBody>
      </p:sp>
      <p:sp>
        <p:nvSpPr>
          <p:cNvPr id="65540"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err="1">
                <a:solidFill>
                  <a:srgbClr val="C00000"/>
                </a:solidFill>
              </a:rPr>
              <a:t>Who</a:t>
            </a:r>
            <a:r>
              <a:rPr lang="it-IT" altLang="it-IT" sz="3692" b="1" dirty="0">
                <a:solidFill>
                  <a:srgbClr val="C00000"/>
                </a:solidFill>
              </a:rPr>
              <a:t> </a:t>
            </a:r>
            <a:r>
              <a:rPr lang="it-IT" altLang="it-IT" sz="3692" b="1" dirty="0" err="1">
                <a:solidFill>
                  <a:srgbClr val="C00000"/>
                </a:solidFill>
              </a:rPr>
              <a:t>is</a:t>
            </a:r>
            <a:r>
              <a:rPr lang="it-IT" altLang="it-IT" sz="3692" b="1" dirty="0">
                <a:solidFill>
                  <a:srgbClr val="C00000"/>
                </a:solidFill>
              </a:rPr>
              <a:t> Jacob Nielsen?</a:t>
            </a:r>
          </a:p>
        </p:txBody>
      </p:sp>
      <p:sp>
        <p:nvSpPr>
          <p:cNvPr id="65541" name="Rettangolo 1"/>
          <p:cNvSpPr>
            <a:spLocks noChangeArrowheads="1"/>
          </p:cNvSpPr>
          <p:nvPr/>
        </p:nvSpPr>
        <p:spPr bwMode="auto">
          <a:xfrm>
            <a:off x="6645919" y="2963083"/>
            <a:ext cx="2379403" cy="887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lgn="r">
              <a:spcBef>
                <a:spcPct val="0"/>
              </a:spcBef>
              <a:buClrTx/>
              <a:buSzTx/>
              <a:buFontTx/>
              <a:buNone/>
            </a:pPr>
            <a:r>
              <a:rPr lang="it-IT" altLang="it-IT" sz="1292">
                <a:solidFill>
                  <a:schemeClr val="tx1"/>
                </a:solidFill>
              </a:rPr>
              <a:t>Di docsearls - Flickr, CC BY-SA 2.0, https://commons.wikimedia.org/w/index.php?curid=1328081</a:t>
            </a:r>
          </a:p>
        </p:txBody>
      </p:sp>
      <p:pic>
        <p:nvPicPr>
          <p:cNvPr id="65542" name="Immagin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8664" y="1169739"/>
            <a:ext cx="2303216" cy="17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832354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F73F63B1-D1A7-4597-A29F-DDDF73705B1B}" type="slidenum">
              <a:rPr lang="it-IT" altLang="it-IT" sz="1292">
                <a:solidFill>
                  <a:schemeClr val="bg1"/>
                </a:solidFill>
              </a:rPr>
              <a:pPr algn="r">
                <a:spcBef>
                  <a:spcPct val="0"/>
                </a:spcBef>
                <a:buClr>
                  <a:srgbClr val="777777"/>
                </a:buClr>
                <a:buFont typeface="Arial" panose="020B0604020202020204" pitchFamily="34" charset="0"/>
                <a:buNone/>
              </a:pPr>
              <a:t>29</a:t>
            </a:fld>
            <a:endParaRPr lang="it-IT" altLang="it-IT" sz="1292">
              <a:solidFill>
                <a:schemeClr val="bg1"/>
              </a:solidFill>
            </a:endParaRPr>
          </a:p>
        </p:txBody>
      </p:sp>
      <p:sp>
        <p:nvSpPr>
          <p:cNvPr id="67587" name="Rectangle 5"/>
          <p:cNvSpPr>
            <a:spLocks noChangeArrowheads="1"/>
          </p:cNvSpPr>
          <p:nvPr/>
        </p:nvSpPr>
        <p:spPr bwMode="auto">
          <a:xfrm>
            <a:off x="251520" y="1444828"/>
            <a:ext cx="8572592" cy="364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953" dirty="0">
                <a:solidFill>
                  <a:schemeClr val="tx1"/>
                </a:solidFill>
              </a:rPr>
              <a:t> </a:t>
            </a:r>
            <a:r>
              <a:rPr lang="it-IT" altLang="it-IT" sz="2800" i="1" dirty="0">
                <a:solidFill>
                  <a:schemeClr val="tx1"/>
                </a:solidFill>
              </a:rPr>
              <a:t>Wikipedia</a:t>
            </a:r>
            <a:endParaRPr lang="it-IT" altLang="it-IT" sz="2953" dirty="0">
              <a:solidFill>
                <a:schemeClr val="tx1"/>
              </a:solidFill>
            </a:endParaRPr>
          </a:p>
          <a:p>
            <a:pPr lvl="1">
              <a:spcBef>
                <a:spcPts val="1107"/>
              </a:spcBef>
              <a:buClr>
                <a:srgbClr val="A50021"/>
              </a:buClr>
              <a:buFont typeface="Wingdings" panose="05000000000000000000" pitchFamily="2" charset="2"/>
              <a:buChar char="§"/>
            </a:pPr>
            <a:r>
              <a:rPr lang="en-US" altLang="it-IT" sz="2400" dirty="0">
                <a:solidFill>
                  <a:schemeClr val="tx1"/>
                </a:solidFill>
              </a:rPr>
              <a:t>the ease of use and learnability of a human-made object such as a tool or device.</a:t>
            </a:r>
          </a:p>
          <a:p>
            <a:pPr lvl="1">
              <a:spcBef>
                <a:spcPts val="1107"/>
              </a:spcBef>
              <a:buClr>
                <a:srgbClr val="A50021"/>
              </a:buClr>
              <a:buFont typeface="Wingdings" panose="05000000000000000000" pitchFamily="2" charset="2"/>
              <a:buChar char="§"/>
            </a:pPr>
            <a:r>
              <a:rPr lang="en-US" altLang="it-IT" sz="2400" dirty="0">
                <a:solidFill>
                  <a:schemeClr val="tx1"/>
                </a:solidFill>
              </a:rPr>
              <a:t>In software engineering, usability is the degree to which a software can be used by specified consumers to achieve quantified objectives with effectiveness, efficiency, and satisfaction in a quantified context of use.</a:t>
            </a:r>
            <a:endParaRPr lang="it-IT" altLang="it-IT" sz="2400" dirty="0">
              <a:solidFill>
                <a:schemeClr val="tx1"/>
              </a:solidFill>
            </a:endParaRPr>
          </a:p>
          <a:p>
            <a:pPr>
              <a:spcBef>
                <a:spcPts val="1107"/>
              </a:spcBef>
              <a:buClr>
                <a:srgbClr val="A50021"/>
              </a:buClr>
              <a:buFont typeface="Wingdings" panose="05000000000000000000" pitchFamily="2" charset="2"/>
              <a:buChar char="§"/>
            </a:pPr>
            <a:r>
              <a:rPr lang="it-IT" altLang="it-IT" sz="2953" dirty="0">
                <a:solidFill>
                  <a:schemeClr val="tx1"/>
                </a:solidFill>
              </a:rPr>
              <a:t> </a:t>
            </a:r>
            <a:r>
              <a:rPr lang="it-IT" altLang="it-IT" sz="2953" dirty="0">
                <a:solidFill>
                  <a:schemeClr val="tx1"/>
                </a:solidFill>
                <a:hlinkClick r:id="rId3"/>
              </a:rPr>
              <a:t>https://en.wikipedia.org/wiki/Usability</a:t>
            </a:r>
            <a:r>
              <a:rPr lang="it-IT" altLang="it-IT" sz="2953" dirty="0">
                <a:solidFill>
                  <a:schemeClr val="tx1"/>
                </a:solidFill>
              </a:rPr>
              <a:t> </a:t>
            </a:r>
            <a:endParaRPr lang="it-IT" altLang="it-IT" sz="2553" dirty="0">
              <a:solidFill>
                <a:schemeClr val="tx1"/>
              </a:solidFill>
            </a:endParaRPr>
          </a:p>
        </p:txBody>
      </p:sp>
      <p:sp>
        <p:nvSpPr>
          <p:cNvPr id="67588"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Usability</a:t>
            </a:r>
          </a:p>
        </p:txBody>
      </p:sp>
    </p:spTree>
    <p:extLst>
      <p:ext uri="{BB962C8B-B14F-4D97-AF65-F5344CB8AC3E}">
        <p14:creationId xmlns:p14="http://schemas.microsoft.com/office/powerpoint/2010/main" val="73018881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normAutofit fontScale="90000"/>
          </a:bodyPr>
          <a:lstStyle/>
          <a:p>
            <a:r>
              <a:rPr lang="it-IT" dirty="0"/>
              <a:t>	                       </a:t>
            </a:r>
            <a:br>
              <a:rPr lang="it-IT" dirty="0"/>
            </a:br>
            <a:r>
              <a:rPr lang="it-IT" dirty="0"/>
              <a:t>                              </a:t>
            </a:r>
            <a:r>
              <a:rPr lang="it-IT" dirty="0" err="1"/>
              <a:t>Questions</a:t>
            </a:r>
            <a:endParaRPr lang="it-IT" dirty="0"/>
          </a:p>
        </p:txBody>
      </p:sp>
      <p:sp>
        <p:nvSpPr>
          <p:cNvPr id="4" name="Rectangle 5"/>
          <p:cNvSpPr>
            <a:spLocks noChangeArrowheads="1"/>
          </p:cNvSpPr>
          <p:nvPr/>
        </p:nvSpPr>
        <p:spPr bwMode="auto">
          <a:xfrm>
            <a:off x="319403" y="1569725"/>
            <a:ext cx="8572592" cy="233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953" dirty="0">
                <a:solidFill>
                  <a:schemeClr val="tx1"/>
                </a:solidFill>
              </a:rPr>
              <a:t> </a:t>
            </a:r>
            <a:r>
              <a:rPr lang="it-IT" altLang="it-IT" sz="2953" dirty="0" err="1">
                <a:solidFill>
                  <a:schemeClr val="tx1"/>
                </a:solidFill>
              </a:rPr>
              <a:t>What</a:t>
            </a:r>
            <a:r>
              <a:rPr lang="it-IT" altLang="it-IT" sz="2953" dirty="0">
                <a:solidFill>
                  <a:schemeClr val="tx1"/>
                </a:solidFill>
              </a:rPr>
              <a:t> </a:t>
            </a:r>
            <a:r>
              <a:rPr lang="it-IT" altLang="it-IT" sz="2953" dirty="0" err="1">
                <a:solidFill>
                  <a:schemeClr val="tx1"/>
                </a:solidFill>
              </a:rPr>
              <a:t>is</a:t>
            </a:r>
            <a:r>
              <a:rPr lang="it-IT" altLang="it-IT" sz="2953" dirty="0">
                <a:solidFill>
                  <a:schemeClr val="tx1"/>
                </a:solidFill>
              </a:rPr>
              <a:t> a «</a:t>
            </a:r>
            <a:r>
              <a:rPr lang="it-IT" altLang="it-IT" sz="2953" dirty="0">
                <a:solidFill>
                  <a:srgbClr val="C00000"/>
                </a:solidFill>
              </a:rPr>
              <a:t>user </a:t>
            </a:r>
            <a:r>
              <a:rPr lang="it-IT" altLang="it-IT" sz="2953" dirty="0" err="1">
                <a:solidFill>
                  <a:srgbClr val="C00000"/>
                </a:solidFill>
              </a:rPr>
              <a:t>interface</a:t>
            </a:r>
            <a:r>
              <a:rPr lang="it-IT" altLang="it-IT" sz="2953" dirty="0">
                <a:solidFill>
                  <a:schemeClr val="tx1"/>
                </a:solidFill>
              </a:rPr>
              <a:t>»?</a:t>
            </a:r>
          </a:p>
          <a:p>
            <a:pPr>
              <a:spcBef>
                <a:spcPts val="1107"/>
              </a:spcBef>
              <a:buClr>
                <a:srgbClr val="A50021"/>
              </a:buClr>
              <a:buFont typeface="Wingdings" panose="05000000000000000000" pitchFamily="2" charset="2"/>
              <a:buChar char="§"/>
            </a:pPr>
            <a:endParaRPr lang="it-IT" altLang="it-IT" sz="2953" dirty="0">
              <a:solidFill>
                <a:schemeClr val="tx1"/>
              </a:solidFill>
            </a:endParaRPr>
          </a:p>
          <a:p>
            <a:pPr>
              <a:spcBef>
                <a:spcPts val="1107"/>
              </a:spcBef>
              <a:buClr>
                <a:srgbClr val="A50021"/>
              </a:buClr>
              <a:buFont typeface="Wingdings" panose="05000000000000000000" pitchFamily="2" charset="2"/>
              <a:buChar char="§"/>
            </a:pPr>
            <a:r>
              <a:rPr lang="it-IT" altLang="it-IT" sz="2953" dirty="0">
                <a:solidFill>
                  <a:schemeClr val="tx1"/>
                </a:solidFill>
              </a:rPr>
              <a:t> </a:t>
            </a:r>
            <a:r>
              <a:rPr lang="it-IT" altLang="it-IT" sz="2953" dirty="0" err="1">
                <a:solidFill>
                  <a:schemeClr val="tx1"/>
                </a:solidFill>
              </a:rPr>
              <a:t>What</a:t>
            </a:r>
            <a:r>
              <a:rPr lang="it-IT" altLang="it-IT" sz="2953" dirty="0">
                <a:solidFill>
                  <a:schemeClr val="tx1"/>
                </a:solidFill>
              </a:rPr>
              <a:t> </a:t>
            </a:r>
            <a:r>
              <a:rPr lang="it-IT" altLang="it-IT" sz="2953" dirty="0" err="1">
                <a:solidFill>
                  <a:schemeClr val="tx1"/>
                </a:solidFill>
              </a:rPr>
              <a:t>does</a:t>
            </a:r>
            <a:r>
              <a:rPr lang="it-IT" altLang="it-IT" sz="2953" dirty="0">
                <a:solidFill>
                  <a:schemeClr val="tx1"/>
                </a:solidFill>
              </a:rPr>
              <a:t> «</a:t>
            </a:r>
            <a:r>
              <a:rPr lang="it-IT" altLang="it-IT" sz="2953" dirty="0" err="1">
                <a:solidFill>
                  <a:srgbClr val="C00000"/>
                </a:solidFill>
              </a:rPr>
              <a:t>interaction</a:t>
            </a:r>
            <a:r>
              <a:rPr lang="it-IT" altLang="it-IT" sz="2953" dirty="0">
                <a:solidFill>
                  <a:schemeClr val="tx1"/>
                </a:solidFill>
              </a:rPr>
              <a:t>» </a:t>
            </a:r>
            <a:r>
              <a:rPr lang="it-IT" altLang="it-IT" sz="2953" dirty="0" err="1">
                <a:solidFill>
                  <a:schemeClr val="tx1"/>
                </a:solidFill>
              </a:rPr>
              <a:t>means</a:t>
            </a:r>
            <a:r>
              <a:rPr lang="it-IT" altLang="it-IT" sz="2953" dirty="0">
                <a:solidFill>
                  <a:schemeClr val="tx1"/>
                </a:solidFill>
              </a:rPr>
              <a:t>?</a:t>
            </a:r>
          </a:p>
          <a:p>
            <a:pPr>
              <a:spcBef>
                <a:spcPts val="1107"/>
              </a:spcBef>
              <a:buClr>
                <a:srgbClr val="A50021"/>
              </a:buClr>
              <a:buFont typeface="Wingdings" panose="05000000000000000000" pitchFamily="2" charset="2"/>
              <a:buChar char="§"/>
            </a:pPr>
            <a:endParaRPr lang="en-US" altLang="it-IT" sz="2953" dirty="0">
              <a:solidFill>
                <a:schemeClr val="tx1"/>
              </a:solidFill>
            </a:endParaRPr>
          </a:p>
        </p:txBody>
      </p:sp>
    </p:spTree>
    <p:extLst>
      <p:ext uri="{BB962C8B-B14F-4D97-AF65-F5344CB8AC3E}">
        <p14:creationId xmlns:p14="http://schemas.microsoft.com/office/powerpoint/2010/main" val="3577594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F73F63B1-D1A7-4597-A29F-DDDF73705B1B}" type="slidenum">
              <a:rPr lang="it-IT" altLang="it-IT" sz="1292">
                <a:solidFill>
                  <a:schemeClr val="bg1"/>
                </a:solidFill>
              </a:rPr>
              <a:pPr algn="r">
                <a:spcBef>
                  <a:spcPct val="0"/>
                </a:spcBef>
                <a:buClr>
                  <a:srgbClr val="777777"/>
                </a:buClr>
                <a:buFont typeface="Arial" panose="020B0604020202020204" pitchFamily="34" charset="0"/>
                <a:buNone/>
              </a:pPr>
              <a:t>30</a:t>
            </a:fld>
            <a:endParaRPr lang="it-IT" altLang="it-IT" sz="1292">
              <a:solidFill>
                <a:schemeClr val="bg1"/>
              </a:solidFill>
            </a:endParaRPr>
          </a:p>
        </p:txBody>
      </p:sp>
      <p:sp>
        <p:nvSpPr>
          <p:cNvPr id="67587" name="Rectangle 5"/>
          <p:cNvSpPr>
            <a:spLocks noChangeArrowheads="1"/>
          </p:cNvSpPr>
          <p:nvPr/>
        </p:nvSpPr>
        <p:spPr bwMode="auto">
          <a:xfrm>
            <a:off x="179512" y="1350848"/>
            <a:ext cx="8572592" cy="503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800" i="1" dirty="0">
                <a:solidFill>
                  <a:schemeClr val="tx1"/>
                </a:solidFill>
              </a:rPr>
              <a:t>Usability.net</a:t>
            </a:r>
          </a:p>
          <a:p>
            <a:pPr lvl="1">
              <a:spcBef>
                <a:spcPts val="1107"/>
              </a:spcBef>
              <a:buClr>
                <a:srgbClr val="A50021"/>
              </a:buClr>
              <a:buFont typeface="Wingdings" panose="05000000000000000000" pitchFamily="2" charset="2"/>
              <a:buChar char="§"/>
            </a:pPr>
            <a:r>
              <a:rPr lang="en-US" altLang="it-IT" sz="2400" dirty="0">
                <a:solidFill>
                  <a:schemeClr val="tx1"/>
                </a:solidFill>
              </a:rPr>
              <a:t>Usability means making products and systems easier to use, and matching them more closely to user needs and requirements</a:t>
            </a:r>
          </a:p>
          <a:p>
            <a:pPr lvl="1">
              <a:spcBef>
                <a:spcPts val="1107"/>
              </a:spcBef>
              <a:buClr>
                <a:srgbClr val="A50021"/>
              </a:buClr>
              <a:buFont typeface="Wingdings" panose="05000000000000000000" pitchFamily="2" charset="2"/>
              <a:buChar char="§"/>
            </a:pPr>
            <a:r>
              <a:rPr lang="en-US" altLang="it-IT" sz="2400" dirty="0">
                <a:solidFill>
                  <a:schemeClr val="tx1"/>
                </a:solidFill>
                <a:hlinkClick r:id="rId3"/>
              </a:rPr>
              <a:t>http://www.usabilitynet.org/management/b_what.htm</a:t>
            </a:r>
            <a:r>
              <a:rPr lang="en-US" altLang="it-IT" sz="2400" dirty="0">
                <a:solidFill>
                  <a:schemeClr val="tx1"/>
                </a:solidFill>
              </a:rPr>
              <a:t> </a:t>
            </a:r>
          </a:p>
          <a:p>
            <a:pPr>
              <a:spcBef>
                <a:spcPts val="1107"/>
              </a:spcBef>
              <a:buClr>
                <a:srgbClr val="A50021"/>
              </a:buClr>
              <a:buFont typeface="Wingdings" panose="05000000000000000000" pitchFamily="2" charset="2"/>
              <a:buChar char="§"/>
            </a:pPr>
            <a:r>
              <a:rPr lang="it-IT" altLang="it-IT" sz="2800" i="1" dirty="0">
                <a:solidFill>
                  <a:schemeClr val="tx1"/>
                </a:solidFill>
              </a:rPr>
              <a:t>ISO 9241-11</a:t>
            </a:r>
          </a:p>
          <a:p>
            <a:pPr lvl="1">
              <a:spcBef>
                <a:spcPts val="1107"/>
              </a:spcBef>
              <a:buClr>
                <a:srgbClr val="A50021"/>
              </a:buClr>
              <a:buFont typeface="Wingdings" panose="05000000000000000000" pitchFamily="2" charset="2"/>
              <a:buChar char="§"/>
            </a:pPr>
            <a:r>
              <a:rPr lang="en-US" altLang="it-IT" sz="2400" dirty="0">
                <a:solidFill>
                  <a:schemeClr val="tx1"/>
                </a:solidFill>
              </a:rPr>
              <a:t>The extent to which a product can be used by specified users to achieve specified goals with effectiveness, efficiency and satisfaction in a specified context of use.</a:t>
            </a:r>
            <a:endParaRPr lang="it-IT" altLang="it-IT" sz="2400" dirty="0">
              <a:solidFill>
                <a:schemeClr val="tx1"/>
              </a:solidFill>
            </a:endParaRPr>
          </a:p>
          <a:p>
            <a:pPr lvl="1">
              <a:spcBef>
                <a:spcPts val="1107"/>
              </a:spcBef>
              <a:buClr>
                <a:srgbClr val="A50021"/>
              </a:buClr>
              <a:buFont typeface="Wingdings" panose="05000000000000000000" pitchFamily="2" charset="2"/>
              <a:buChar char="§"/>
            </a:pPr>
            <a:r>
              <a:rPr lang="it-IT" altLang="it-IT" sz="2400" dirty="0">
                <a:solidFill>
                  <a:schemeClr val="tx1"/>
                </a:solidFill>
                <a:hlinkClick r:id="rId4"/>
              </a:rPr>
              <a:t>https://www.iso.org/obp/ui/#iso:std:iso:9241:-11:ed-1:v1:en</a:t>
            </a:r>
            <a:r>
              <a:rPr lang="it-IT" altLang="it-IT" sz="2400" dirty="0">
                <a:solidFill>
                  <a:schemeClr val="tx1"/>
                </a:solidFill>
              </a:rPr>
              <a:t> </a:t>
            </a:r>
          </a:p>
        </p:txBody>
      </p:sp>
      <p:sp>
        <p:nvSpPr>
          <p:cNvPr id="67588"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Usability</a:t>
            </a:r>
          </a:p>
        </p:txBody>
      </p:sp>
    </p:spTree>
    <p:extLst>
      <p:ext uri="{BB962C8B-B14F-4D97-AF65-F5344CB8AC3E}">
        <p14:creationId xmlns:p14="http://schemas.microsoft.com/office/powerpoint/2010/main" val="402946684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877EEEB-6B37-4B30-A846-AA9D63B6596B}" type="slidenum">
              <a:rPr lang="it-IT" altLang="it-IT" sz="1292">
                <a:solidFill>
                  <a:schemeClr val="bg1"/>
                </a:solidFill>
              </a:rPr>
              <a:pPr algn="r">
                <a:spcBef>
                  <a:spcPct val="0"/>
                </a:spcBef>
                <a:buClr>
                  <a:srgbClr val="777777"/>
                </a:buClr>
                <a:buFont typeface="Arial" panose="020B0604020202020204" pitchFamily="34" charset="0"/>
                <a:buNone/>
              </a:pPr>
              <a:t>31</a:t>
            </a:fld>
            <a:endParaRPr lang="it-IT" altLang="it-IT" sz="1292">
              <a:solidFill>
                <a:schemeClr val="bg1"/>
              </a:solidFill>
            </a:endParaRPr>
          </a:p>
        </p:txBody>
      </p:sp>
      <p:sp>
        <p:nvSpPr>
          <p:cNvPr id="73731" name="Rectangle 5"/>
          <p:cNvSpPr>
            <a:spLocks noChangeArrowheads="1"/>
          </p:cNvSpPr>
          <p:nvPr/>
        </p:nvSpPr>
        <p:spPr bwMode="auto">
          <a:xfrm>
            <a:off x="319403" y="1569725"/>
            <a:ext cx="8572592" cy="3355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953" dirty="0">
                <a:solidFill>
                  <a:schemeClr val="tx1"/>
                </a:solidFill>
              </a:rPr>
              <a:t>ISO 9241-11 </a:t>
            </a:r>
          </a:p>
          <a:p>
            <a:pPr lvl="1">
              <a:spcBef>
                <a:spcPts val="1107"/>
              </a:spcBef>
              <a:buClr>
                <a:srgbClr val="A50021"/>
              </a:buClr>
              <a:buFont typeface="Wingdings" panose="05000000000000000000" pitchFamily="2" charset="2"/>
              <a:buChar char="§"/>
            </a:pPr>
            <a:r>
              <a:rPr lang="en-US" altLang="it-IT" sz="2584" i="1" dirty="0">
                <a:solidFill>
                  <a:schemeClr val="tx1"/>
                </a:solidFill>
              </a:rPr>
              <a:t>Effectiveness</a:t>
            </a:r>
            <a:r>
              <a:rPr lang="en-US" altLang="it-IT" sz="2584" dirty="0">
                <a:solidFill>
                  <a:schemeClr val="tx1"/>
                </a:solidFill>
              </a:rPr>
              <a:t> - can users complete tasks, achieve goals with the product, i.e. do what they want to do?</a:t>
            </a:r>
          </a:p>
          <a:p>
            <a:pPr lvl="1">
              <a:spcBef>
                <a:spcPts val="1107"/>
              </a:spcBef>
              <a:buClr>
                <a:srgbClr val="A50021"/>
              </a:buClr>
              <a:buFont typeface="Wingdings" panose="05000000000000000000" pitchFamily="2" charset="2"/>
              <a:buChar char="§"/>
            </a:pPr>
            <a:r>
              <a:rPr lang="en-US" altLang="it-IT" sz="2584" i="1" dirty="0">
                <a:solidFill>
                  <a:schemeClr val="tx1"/>
                </a:solidFill>
              </a:rPr>
              <a:t>Efficiency</a:t>
            </a:r>
            <a:r>
              <a:rPr lang="en-US" altLang="it-IT" sz="2584" dirty="0">
                <a:solidFill>
                  <a:schemeClr val="tx1"/>
                </a:solidFill>
              </a:rPr>
              <a:t> - how much effort do users require to do this? (Often measured in time)</a:t>
            </a:r>
          </a:p>
          <a:p>
            <a:pPr lvl="1">
              <a:spcBef>
                <a:spcPts val="1107"/>
              </a:spcBef>
              <a:buClr>
                <a:srgbClr val="A50021"/>
              </a:buClr>
              <a:buFont typeface="Wingdings" panose="05000000000000000000" pitchFamily="2" charset="2"/>
              <a:buChar char="§"/>
            </a:pPr>
            <a:r>
              <a:rPr lang="en-US" altLang="it-IT" sz="2584" i="1" dirty="0">
                <a:solidFill>
                  <a:schemeClr val="tx1"/>
                </a:solidFill>
              </a:rPr>
              <a:t>Satisfaction</a:t>
            </a:r>
            <a:r>
              <a:rPr lang="en-US" altLang="it-IT" sz="2584" dirty="0">
                <a:solidFill>
                  <a:schemeClr val="tx1"/>
                </a:solidFill>
              </a:rPr>
              <a:t> – what do users think about the products ease of use?</a:t>
            </a:r>
          </a:p>
        </p:txBody>
      </p:sp>
      <p:sp>
        <p:nvSpPr>
          <p:cNvPr id="73732"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ISO vs Nielsen</a:t>
            </a:r>
          </a:p>
        </p:txBody>
      </p:sp>
    </p:spTree>
    <p:extLst>
      <p:ext uri="{BB962C8B-B14F-4D97-AF65-F5344CB8AC3E}">
        <p14:creationId xmlns:p14="http://schemas.microsoft.com/office/powerpoint/2010/main" val="372122186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C4534EAF-02CF-4D71-B51F-0D14FBAFF98F}" type="slidenum">
              <a:rPr lang="it-IT" altLang="it-IT" sz="1292">
                <a:solidFill>
                  <a:schemeClr val="bg1"/>
                </a:solidFill>
              </a:rPr>
              <a:pPr algn="r">
                <a:spcBef>
                  <a:spcPct val="0"/>
                </a:spcBef>
                <a:buClr>
                  <a:srgbClr val="777777"/>
                </a:buClr>
                <a:buFont typeface="Arial" panose="020B0604020202020204" pitchFamily="34" charset="0"/>
                <a:buNone/>
              </a:pPr>
              <a:t>32</a:t>
            </a:fld>
            <a:endParaRPr lang="it-IT" altLang="it-IT" sz="1292">
              <a:solidFill>
                <a:schemeClr val="bg1"/>
              </a:solidFill>
            </a:endParaRPr>
          </a:p>
        </p:txBody>
      </p:sp>
      <p:sp>
        <p:nvSpPr>
          <p:cNvPr id="75779" name="Rectangle 5"/>
          <p:cNvSpPr>
            <a:spLocks noChangeArrowheads="1"/>
          </p:cNvSpPr>
          <p:nvPr/>
        </p:nvSpPr>
        <p:spPr bwMode="auto">
          <a:xfrm>
            <a:off x="247880" y="1162144"/>
            <a:ext cx="8572592" cy="529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800" dirty="0">
                <a:solidFill>
                  <a:schemeClr val="tx1"/>
                </a:solidFill>
              </a:rPr>
              <a:t>Nielsen </a:t>
            </a:r>
          </a:p>
          <a:p>
            <a:pPr lvl="1">
              <a:spcBef>
                <a:spcPts val="1107"/>
              </a:spcBef>
              <a:buClr>
                <a:srgbClr val="A50021"/>
              </a:buClr>
              <a:buFont typeface="Wingdings" panose="05000000000000000000" pitchFamily="2" charset="2"/>
              <a:buChar char="§"/>
            </a:pPr>
            <a:r>
              <a:rPr lang="en-US" altLang="it-IT" sz="2400" i="1" dirty="0">
                <a:solidFill>
                  <a:schemeClr val="tx1"/>
                </a:solidFill>
              </a:rPr>
              <a:t>Learnability</a:t>
            </a:r>
            <a:r>
              <a:rPr lang="en-US" altLang="it-IT" sz="2400" dirty="0">
                <a:solidFill>
                  <a:schemeClr val="tx1"/>
                </a:solidFill>
              </a:rPr>
              <a:t>: How easy is it for users to accomplish basic tasks the first time they encounter the design?</a:t>
            </a:r>
          </a:p>
          <a:p>
            <a:pPr lvl="1">
              <a:spcBef>
                <a:spcPts val="1107"/>
              </a:spcBef>
              <a:buClr>
                <a:srgbClr val="A50021"/>
              </a:buClr>
              <a:buFont typeface="Wingdings" panose="05000000000000000000" pitchFamily="2" charset="2"/>
              <a:buChar char="§"/>
            </a:pPr>
            <a:r>
              <a:rPr lang="en-US" altLang="it-IT" sz="2400" i="1" dirty="0">
                <a:solidFill>
                  <a:schemeClr val="tx1"/>
                </a:solidFill>
              </a:rPr>
              <a:t>Efficiency</a:t>
            </a:r>
            <a:r>
              <a:rPr lang="en-US" altLang="it-IT" sz="2400" dirty="0">
                <a:solidFill>
                  <a:schemeClr val="tx1"/>
                </a:solidFill>
              </a:rPr>
              <a:t>: Once users have learned the design, how quickly can they perform tasks?</a:t>
            </a:r>
          </a:p>
          <a:p>
            <a:pPr lvl="1">
              <a:spcBef>
                <a:spcPts val="1107"/>
              </a:spcBef>
              <a:buClr>
                <a:srgbClr val="A50021"/>
              </a:buClr>
              <a:buFont typeface="Wingdings" panose="05000000000000000000" pitchFamily="2" charset="2"/>
              <a:buChar char="§"/>
            </a:pPr>
            <a:r>
              <a:rPr lang="en-US" altLang="it-IT" sz="2400" i="1" dirty="0">
                <a:solidFill>
                  <a:schemeClr val="tx1"/>
                </a:solidFill>
              </a:rPr>
              <a:t>Memorability</a:t>
            </a:r>
            <a:r>
              <a:rPr lang="en-US" altLang="it-IT" sz="2400" dirty="0">
                <a:solidFill>
                  <a:schemeClr val="tx1"/>
                </a:solidFill>
              </a:rPr>
              <a:t>: When users return to the design after a period of not using it, how easily can they re-establish proficiency?</a:t>
            </a:r>
          </a:p>
          <a:p>
            <a:pPr lvl="1">
              <a:spcBef>
                <a:spcPts val="1107"/>
              </a:spcBef>
              <a:buClr>
                <a:srgbClr val="A50021"/>
              </a:buClr>
              <a:buFont typeface="Wingdings" panose="05000000000000000000" pitchFamily="2" charset="2"/>
              <a:buChar char="§"/>
            </a:pPr>
            <a:r>
              <a:rPr lang="en-US" altLang="it-IT" sz="2400" i="1" dirty="0">
                <a:solidFill>
                  <a:schemeClr val="tx1"/>
                </a:solidFill>
              </a:rPr>
              <a:t>Errors</a:t>
            </a:r>
            <a:r>
              <a:rPr lang="en-US" altLang="it-IT" sz="2400" dirty="0">
                <a:solidFill>
                  <a:schemeClr val="tx1"/>
                </a:solidFill>
              </a:rPr>
              <a:t>: How many errors do users make, how severe are these errors, and how easily can they recover from the errors?</a:t>
            </a:r>
          </a:p>
          <a:p>
            <a:pPr lvl="1">
              <a:spcBef>
                <a:spcPts val="1107"/>
              </a:spcBef>
              <a:buClr>
                <a:srgbClr val="A50021"/>
              </a:buClr>
              <a:buFont typeface="Wingdings" panose="05000000000000000000" pitchFamily="2" charset="2"/>
              <a:buChar char="§"/>
            </a:pPr>
            <a:r>
              <a:rPr lang="en-US" altLang="it-IT" sz="2400" i="1" dirty="0">
                <a:solidFill>
                  <a:schemeClr val="tx1"/>
                </a:solidFill>
              </a:rPr>
              <a:t>Satisfaction</a:t>
            </a:r>
            <a:r>
              <a:rPr lang="en-US" altLang="it-IT" sz="2400" dirty="0">
                <a:solidFill>
                  <a:schemeClr val="tx1"/>
                </a:solidFill>
              </a:rPr>
              <a:t>: How pleasant is it to use the design?</a:t>
            </a:r>
          </a:p>
        </p:txBody>
      </p:sp>
      <p:sp>
        <p:nvSpPr>
          <p:cNvPr id="75780"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ISO vs Nielsen</a:t>
            </a:r>
          </a:p>
        </p:txBody>
      </p:sp>
    </p:spTree>
    <p:extLst>
      <p:ext uri="{BB962C8B-B14F-4D97-AF65-F5344CB8AC3E}">
        <p14:creationId xmlns:p14="http://schemas.microsoft.com/office/powerpoint/2010/main" val="59246997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57E65794-E489-4617-89FA-72CFCDEC48E2}" type="slidenum">
              <a:rPr lang="it-IT" altLang="it-IT" sz="1292">
                <a:solidFill>
                  <a:schemeClr val="bg1"/>
                </a:solidFill>
              </a:rPr>
              <a:pPr algn="r">
                <a:spcBef>
                  <a:spcPct val="0"/>
                </a:spcBef>
                <a:buClr>
                  <a:srgbClr val="777777"/>
                </a:buClr>
                <a:buFont typeface="Arial" panose="020B0604020202020204" pitchFamily="34" charset="0"/>
                <a:buNone/>
              </a:pPr>
              <a:t>33</a:t>
            </a:fld>
            <a:endParaRPr lang="it-IT" altLang="it-IT" sz="1292">
              <a:solidFill>
                <a:schemeClr val="bg1"/>
              </a:solidFill>
            </a:endParaRPr>
          </a:p>
        </p:txBody>
      </p:sp>
      <p:sp>
        <p:nvSpPr>
          <p:cNvPr id="77827" name="Rectangle 5"/>
          <p:cNvSpPr>
            <a:spLocks noChangeArrowheads="1"/>
          </p:cNvSpPr>
          <p:nvPr/>
        </p:nvSpPr>
        <p:spPr bwMode="auto">
          <a:xfrm>
            <a:off x="284239" y="1383928"/>
            <a:ext cx="8572592" cy="4565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400" dirty="0">
                <a:solidFill>
                  <a:schemeClr val="tx1"/>
                </a:solidFill>
              </a:rPr>
              <a:t> </a:t>
            </a:r>
            <a:r>
              <a:rPr lang="it-IT" altLang="it-IT" sz="2000" dirty="0">
                <a:solidFill>
                  <a:schemeClr val="tx1"/>
                </a:solidFill>
              </a:rPr>
              <a:t>A</a:t>
            </a:r>
            <a:r>
              <a:rPr lang="en-US" sz="2000" dirty="0"/>
              <a:t> framework of processes in which the </a:t>
            </a:r>
            <a:r>
              <a:rPr lang="en-US" sz="2000" b="1" i="1" dirty="0"/>
              <a:t>needs</a:t>
            </a:r>
            <a:r>
              <a:rPr lang="en-US" sz="2000" dirty="0"/>
              <a:t>, </a:t>
            </a:r>
            <a:r>
              <a:rPr lang="en-US" sz="2000" b="1" i="1" dirty="0"/>
              <a:t>wants</a:t>
            </a:r>
            <a:r>
              <a:rPr lang="en-US" sz="2000" dirty="0"/>
              <a:t>, and </a:t>
            </a:r>
            <a:r>
              <a:rPr lang="en-US" sz="2000" b="1" i="1" dirty="0"/>
              <a:t>limitations</a:t>
            </a:r>
            <a:r>
              <a:rPr lang="en-US" sz="2000" dirty="0"/>
              <a:t> of end users of a product, service or process are given extensive attention at each stage of the design process</a:t>
            </a:r>
          </a:p>
          <a:p>
            <a:pPr>
              <a:spcBef>
                <a:spcPts val="1107"/>
              </a:spcBef>
              <a:buClr>
                <a:srgbClr val="A50021"/>
              </a:buClr>
              <a:buFont typeface="Wingdings" panose="05000000000000000000" pitchFamily="2" charset="2"/>
              <a:buChar char="§"/>
            </a:pPr>
            <a:r>
              <a:rPr lang="en-US" sz="2000" dirty="0"/>
              <a:t> It can be characterized as a multi-stage problem solving process that it requires designers to:</a:t>
            </a:r>
          </a:p>
          <a:p>
            <a:pPr lvl="1">
              <a:spcBef>
                <a:spcPts val="1107"/>
              </a:spcBef>
              <a:buClr>
                <a:srgbClr val="A50021"/>
              </a:buClr>
              <a:buFont typeface="Wingdings" panose="05000000000000000000" pitchFamily="2" charset="2"/>
              <a:buChar char="§"/>
            </a:pPr>
            <a:r>
              <a:rPr lang="en-US" sz="1800" dirty="0"/>
              <a:t>analyze and foresee how users are likely to use a product </a:t>
            </a:r>
          </a:p>
          <a:p>
            <a:pPr lvl="1">
              <a:spcBef>
                <a:spcPts val="1107"/>
              </a:spcBef>
              <a:buClr>
                <a:srgbClr val="A50021"/>
              </a:buClr>
              <a:buFont typeface="Wingdings" panose="05000000000000000000" pitchFamily="2" charset="2"/>
              <a:buChar char="§"/>
            </a:pPr>
            <a:r>
              <a:rPr lang="en-US" sz="1800" dirty="0"/>
              <a:t>test the validity of their assumptions with regard to user behavior in real world tests with actual users at each stage of the process from requirements, concepts, pre-production models, mid production and post production creating an iterative process. </a:t>
            </a:r>
          </a:p>
          <a:p>
            <a:pPr>
              <a:spcBef>
                <a:spcPts val="1107"/>
              </a:spcBef>
              <a:buClr>
                <a:srgbClr val="A50021"/>
              </a:buClr>
              <a:buFont typeface="Wingdings" panose="05000000000000000000" pitchFamily="2" charset="2"/>
              <a:buChar char="§"/>
            </a:pPr>
            <a:r>
              <a:rPr lang="en-US" sz="2000" dirty="0"/>
              <a:t>Tests are necessary because it is very difficult for the designers of a product to understand intuitively what a first-time user of their design experiences, and what each user's learning curve may look like</a:t>
            </a:r>
            <a:endParaRPr lang="it-IT" altLang="it-IT" sz="2000" dirty="0">
              <a:solidFill>
                <a:schemeClr val="tx1"/>
              </a:solidFill>
            </a:endParaRPr>
          </a:p>
        </p:txBody>
      </p:sp>
      <p:sp>
        <p:nvSpPr>
          <p:cNvPr id="77828"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User-</a:t>
            </a:r>
            <a:r>
              <a:rPr lang="it-IT" altLang="it-IT" sz="3692" b="1" dirty="0" err="1">
                <a:solidFill>
                  <a:srgbClr val="C00000"/>
                </a:solidFill>
              </a:rPr>
              <a:t>Centered</a:t>
            </a:r>
            <a:r>
              <a:rPr lang="it-IT" altLang="it-IT" sz="3692" b="1" dirty="0">
                <a:solidFill>
                  <a:srgbClr val="C00000"/>
                </a:solidFill>
              </a:rPr>
              <a:t> Design (UCD) </a:t>
            </a:r>
          </a:p>
        </p:txBody>
      </p:sp>
    </p:spTree>
    <p:extLst>
      <p:ext uri="{BB962C8B-B14F-4D97-AF65-F5344CB8AC3E}">
        <p14:creationId xmlns:p14="http://schemas.microsoft.com/office/powerpoint/2010/main" val="253153729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57E65794-E489-4617-89FA-72CFCDEC48E2}" type="slidenum">
              <a:rPr lang="it-IT" altLang="it-IT" sz="1292">
                <a:solidFill>
                  <a:schemeClr val="bg1"/>
                </a:solidFill>
              </a:rPr>
              <a:pPr algn="r">
                <a:spcBef>
                  <a:spcPct val="0"/>
                </a:spcBef>
                <a:buClr>
                  <a:srgbClr val="777777"/>
                </a:buClr>
                <a:buFont typeface="Arial" panose="020B0604020202020204" pitchFamily="34" charset="0"/>
                <a:buNone/>
              </a:pPr>
              <a:t>34</a:t>
            </a:fld>
            <a:endParaRPr lang="it-IT" altLang="it-IT" sz="1292">
              <a:solidFill>
                <a:schemeClr val="bg1"/>
              </a:solidFill>
            </a:endParaRPr>
          </a:p>
        </p:txBody>
      </p:sp>
      <p:sp>
        <p:nvSpPr>
          <p:cNvPr id="77827" name="Rectangle 5"/>
          <p:cNvSpPr>
            <a:spLocks noChangeArrowheads="1"/>
          </p:cNvSpPr>
          <p:nvPr/>
        </p:nvSpPr>
        <p:spPr bwMode="auto">
          <a:xfrm>
            <a:off x="284239" y="1434931"/>
            <a:ext cx="8572592" cy="4547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r>
              <a:rPr lang="it-IT" altLang="it-IT" sz="2584" dirty="0">
                <a:solidFill>
                  <a:schemeClr val="tx1"/>
                </a:solidFill>
              </a:rPr>
              <a:t> </a:t>
            </a:r>
            <a:r>
              <a:rPr lang="en-GB" altLang="it-IT" sz="2584" dirty="0">
                <a:solidFill>
                  <a:schemeClr val="tx1"/>
                </a:solidFill>
              </a:rPr>
              <a:t>In particular, it has to take into account the following users’ characteristics:</a:t>
            </a:r>
          </a:p>
          <a:p>
            <a:pPr lvl="1">
              <a:spcBef>
                <a:spcPts val="1107"/>
              </a:spcBef>
              <a:buClr>
                <a:srgbClr val="A50021"/>
              </a:buClr>
              <a:buFont typeface="Wingdings" panose="05000000000000000000" pitchFamily="2" charset="2"/>
              <a:buChar char="§"/>
            </a:pPr>
            <a:r>
              <a:rPr lang="en-GB" altLang="it-IT" sz="2215" dirty="0">
                <a:solidFill>
                  <a:schemeClr val="tx1"/>
                </a:solidFill>
              </a:rPr>
              <a:t>Skills and expertise </a:t>
            </a:r>
          </a:p>
          <a:p>
            <a:pPr lvl="1">
              <a:spcBef>
                <a:spcPts val="1107"/>
              </a:spcBef>
              <a:buClr>
                <a:srgbClr val="A50021"/>
              </a:buClr>
              <a:buFont typeface="Wingdings" panose="05000000000000000000" pitchFamily="2" charset="2"/>
              <a:buChar char="§"/>
            </a:pPr>
            <a:r>
              <a:rPr lang="en-GB" altLang="it-IT" sz="2215" dirty="0">
                <a:solidFill>
                  <a:schemeClr val="tx1"/>
                </a:solidFill>
              </a:rPr>
              <a:t>Abilities </a:t>
            </a:r>
          </a:p>
          <a:p>
            <a:pPr lvl="1">
              <a:spcBef>
                <a:spcPts val="1107"/>
              </a:spcBef>
              <a:buClr>
                <a:srgbClr val="A50021"/>
              </a:buClr>
              <a:buFont typeface="Wingdings" panose="05000000000000000000" pitchFamily="2" charset="2"/>
              <a:buChar char="§"/>
            </a:pPr>
            <a:r>
              <a:rPr lang="en-GB" altLang="it-IT" sz="2215" dirty="0">
                <a:solidFill>
                  <a:schemeClr val="tx1"/>
                </a:solidFill>
              </a:rPr>
              <a:t>Level of attention</a:t>
            </a:r>
          </a:p>
          <a:p>
            <a:pPr lvl="1">
              <a:spcBef>
                <a:spcPts val="1107"/>
              </a:spcBef>
              <a:buClr>
                <a:srgbClr val="A50021"/>
              </a:buClr>
              <a:buFont typeface="Wingdings" panose="05000000000000000000" pitchFamily="2" charset="2"/>
              <a:buChar char="§"/>
            </a:pPr>
            <a:r>
              <a:rPr lang="en-GB" altLang="it-IT" sz="2215" dirty="0">
                <a:solidFill>
                  <a:schemeClr val="tx1"/>
                </a:solidFill>
              </a:rPr>
              <a:t>Motivations</a:t>
            </a:r>
          </a:p>
          <a:p>
            <a:pPr>
              <a:spcBef>
                <a:spcPts val="1107"/>
              </a:spcBef>
              <a:buClr>
                <a:srgbClr val="A50021"/>
              </a:buClr>
              <a:buFont typeface="Wingdings" panose="05000000000000000000" pitchFamily="2" charset="2"/>
              <a:buChar char="§"/>
            </a:pPr>
            <a:r>
              <a:rPr lang="en-GB" altLang="it-IT" sz="2584" dirty="0">
                <a:solidFill>
                  <a:schemeClr val="tx1"/>
                </a:solidFill>
              </a:rPr>
              <a:t> This design methodology is mainly based on the involvement of users in a very active way and on the understating of users’ requirements and preferences and of tasks</a:t>
            </a:r>
          </a:p>
        </p:txBody>
      </p:sp>
      <p:sp>
        <p:nvSpPr>
          <p:cNvPr id="77828"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User-</a:t>
            </a:r>
            <a:r>
              <a:rPr lang="it-IT" altLang="it-IT" sz="3692" b="1" dirty="0" err="1">
                <a:solidFill>
                  <a:srgbClr val="C00000"/>
                </a:solidFill>
              </a:rPr>
              <a:t>Centered</a:t>
            </a:r>
            <a:r>
              <a:rPr lang="it-IT" altLang="it-IT" sz="3692" b="1" dirty="0">
                <a:solidFill>
                  <a:srgbClr val="C00000"/>
                </a:solidFill>
              </a:rPr>
              <a:t> Design (UCD) </a:t>
            </a:r>
          </a:p>
        </p:txBody>
      </p:sp>
    </p:spTree>
    <p:extLst>
      <p:ext uri="{BB962C8B-B14F-4D97-AF65-F5344CB8AC3E}">
        <p14:creationId xmlns:p14="http://schemas.microsoft.com/office/powerpoint/2010/main" val="374925172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280894E6-09FE-481E-92FD-4CA2C5285700}" type="slidenum">
              <a:rPr lang="it-IT" altLang="it-IT" sz="1292">
                <a:solidFill>
                  <a:schemeClr val="bg1"/>
                </a:solidFill>
              </a:rPr>
              <a:pPr algn="r">
                <a:spcBef>
                  <a:spcPct val="0"/>
                </a:spcBef>
                <a:buClr>
                  <a:srgbClr val="777777"/>
                </a:buClr>
                <a:buFont typeface="Arial" panose="020B0604020202020204" pitchFamily="34" charset="0"/>
                <a:buNone/>
              </a:pPr>
              <a:t>35</a:t>
            </a:fld>
            <a:endParaRPr lang="it-IT" altLang="it-IT" sz="1292">
              <a:solidFill>
                <a:schemeClr val="bg1"/>
              </a:solidFill>
            </a:endParaRPr>
          </a:p>
        </p:txBody>
      </p:sp>
      <p:sp>
        <p:nvSpPr>
          <p:cNvPr id="79875" name="Rectangle 5"/>
          <p:cNvSpPr>
            <a:spLocks noChangeArrowheads="1"/>
          </p:cNvSpPr>
          <p:nvPr/>
        </p:nvSpPr>
        <p:spPr bwMode="auto">
          <a:xfrm>
            <a:off x="319403" y="1569726"/>
            <a:ext cx="8572592" cy="460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74694" indent="-474694">
              <a:spcBef>
                <a:spcPts val="1107"/>
              </a:spcBef>
              <a:buClr>
                <a:srgbClr val="A50021"/>
              </a:buClr>
              <a:buFont typeface="+mj-lt"/>
              <a:buAutoNum type="arabicPeriod"/>
              <a:defRPr/>
            </a:pPr>
            <a:r>
              <a:rPr lang="it-IT" altLang="it-IT" sz="2953" dirty="0" err="1">
                <a:solidFill>
                  <a:schemeClr val="tx1"/>
                </a:solidFill>
              </a:rPr>
              <a:t>Tasks</a:t>
            </a:r>
            <a:r>
              <a:rPr lang="it-IT" altLang="it-IT" sz="2953" dirty="0">
                <a:solidFill>
                  <a:schemeClr val="tx1"/>
                </a:solidFill>
              </a:rPr>
              <a:t> and </a:t>
            </a:r>
            <a:r>
              <a:rPr lang="it-IT" altLang="it-IT" sz="2953" dirty="0" err="1">
                <a:solidFill>
                  <a:schemeClr val="tx1"/>
                </a:solidFill>
              </a:rPr>
              <a:t>users</a:t>
            </a:r>
            <a:r>
              <a:rPr lang="it-IT" altLang="it-IT" sz="2953" dirty="0">
                <a:solidFill>
                  <a:schemeClr val="tx1"/>
                </a:solidFill>
              </a:rPr>
              <a:t> </a:t>
            </a:r>
            <a:r>
              <a:rPr lang="it-IT" altLang="it-IT" sz="2953" dirty="0" err="1">
                <a:solidFill>
                  <a:schemeClr val="tx1"/>
                </a:solidFill>
              </a:rPr>
              <a:t>analysis</a:t>
            </a:r>
            <a:endParaRPr lang="it-IT" altLang="it-IT" sz="2953" dirty="0">
              <a:solidFill>
                <a:schemeClr val="tx1"/>
              </a:solidFill>
            </a:endParaRPr>
          </a:p>
          <a:p>
            <a:pPr marL="474694" indent="-474694">
              <a:spcBef>
                <a:spcPts val="1107"/>
              </a:spcBef>
              <a:buClr>
                <a:srgbClr val="A50021"/>
              </a:buClr>
              <a:buFont typeface="+mj-lt"/>
              <a:buAutoNum type="arabicPeriod"/>
              <a:defRPr/>
            </a:pPr>
            <a:r>
              <a:rPr lang="it-IT" altLang="it-IT" sz="2953" dirty="0">
                <a:solidFill>
                  <a:schemeClr val="tx1"/>
                </a:solidFill>
              </a:rPr>
              <a:t>Design</a:t>
            </a:r>
          </a:p>
          <a:p>
            <a:pPr marL="474694" indent="-474694">
              <a:spcBef>
                <a:spcPts val="1107"/>
              </a:spcBef>
              <a:buClr>
                <a:srgbClr val="A50021"/>
              </a:buClr>
              <a:buFont typeface="+mj-lt"/>
              <a:buAutoNum type="arabicPeriod"/>
              <a:defRPr/>
            </a:pPr>
            <a:r>
              <a:rPr lang="it-IT" altLang="it-IT" sz="2953" dirty="0">
                <a:solidFill>
                  <a:schemeClr val="tx1"/>
                </a:solidFill>
              </a:rPr>
              <a:t>Evaluation</a:t>
            </a:r>
          </a:p>
          <a:p>
            <a:pPr marL="474694" indent="-474694">
              <a:spcBef>
                <a:spcPts val="1107"/>
              </a:spcBef>
              <a:buClr>
                <a:srgbClr val="A50021"/>
              </a:buClr>
              <a:buFont typeface="+mj-lt"/>
              <a:buAutoNum type="arabicPeriod"/>
              <a:defRPr/>
            </a:pPr>
            <a:r>
              <a:rPr lang="it-IT" altLang="it-IT" sz="2953" dirty="0">
                <a:solidFill>
                  <a:schemeClr val="tx1"/>
                </a:solidFill>
              </a:rPr>
              <a:t>Test </a:t>
            </a:r>
          </a:p>
          <a:p>
            <a:pPr marL="474694" indent="-474694">
              <a:spcBef>
                <a:spcPts val="1107"/>
              </a:spcBef>
              <a:buClr>
                <a:srgbClr val="A50021"/>
              </a:buClr>
              <a:buFont typeface="+mj-lt"/>
              <a:buAutoNum type="arabicPeriod"/>
              <a:defRPr/>
            </a:pPr>
            <a:r>
              <a:rPr lang="it-IT" altLang="it-IT" sz="2953" dirty="0" err="1">
                <a:solidFill>
                  <a:schemeClr val="tx1"/>
                </a:solidFill>
              </a:rPr>
              <a:t>Iteration</a:t>
            </a:r>
            <a:endParaRPr lang="it-IT" altLang="it-IT" sz="1015" dirty="0">
              <a:solidFill>
                <a:schemeClr val="tx1"/>
              </a:solidFill>
            </a:endParaRPr>
          </a:p>
          <a:p>
            <a:pPr>
              <a:spcBef>
                <a:spcPts val="1107"/>
              </a:spcBef>
              <a:buClr>
                <a:srgbClr val="A50021"/>
              </a:buClr>
              <a:buNone/>
              <a:defRPr/>
            </a:pPr>
            <a:r>
              <a:rPr lang="it-IT" altLang="it-IT" sz="2953" dirty="0" err="1">
                <a:solidFill>
                  <a:schemeClr val="tx1"/>
                </a:solidFill>
              </a:rPr>
              <a:t>Iteration</a:t>
            </a:r>
            <a:r>
              <a:rPr lang="it-IT" altLang="it-IT" sz="2953" dirty="0">
                <a:solidFill>
                  <a:schemeClr val="tx1"/>
                </a:solidFill>
              </a:rPr>
              <a:t> </a:t>
            </a:r>
            <a:r>
              <a:rPr lang="it-IT" altLang="it-IT" sz="2953" dirty="0" err="1">
                <a:solidFill>
                  <a:schemeClr val="tx1"/>
                </a:solidFill>
              </a:rPr>
              <a:t>is</a:t>
            </a:r>
            <a:r>
              <a:rPr lang="it-IT" altLang="it-IT" sz="2953" dirty="0">
                <a:solidFill>
                  <a:schemeClr val="tx1"/>
                </a:solidFill>
              </a:rPr>
              <a:t> </a:t>
            </a:r>
            <a:r>
              <a:rPr lang="it-IT" altLang="it-IT" sz="2953" dirty="0" err="1">
                <a:solidFill>
                  <a:schemeClr val="tx1"/>
                </a:solidFill>
              </a:rPr>
              <a:t>essensial</a:t>
            </a:r>
            <a:r>
              <a:rPr lang="it-IT" altLang="it-IT" sz="2953" dirty="0">
                <a:solidFill>
                  <a:schemeClr val="tx1"/>
                </a:solidFill>
              </a:rPr>
              <a:t> …</a:t>
            </a:r>
          </a:p>
          <a:p>
            <a:pPr>
              <a:spcBef>
                <a:spcPts val="1107"/>
              </a:spcBef>
              <a:buClr>
                <a:srgbClr val="A50021"/>
              </a:buClr>
              <a:buNone/>
              <a:defRPr/>
            </a:pPr>
            <a:r>
              <a:rPr lang="it-IT" altLang="it-IT" sz="2953" dirty="0" err="1">
                <a:solidFill>
                  <a:schemeClr val="tx1"/>
                </a:solidFill>
              </a:rPr>
              <a:t>Mash</a:t>
            </a:r>
            <a:r>
              <a:rPr lang="it-IT" altLang="it-IT" sz="2953" dirty="0">
                <a:solidFill>
                  <a:schemeClr val="tx1"/>
                </a:solidFill>
              </a:rPr>
              <a:t> </a:t>
            </a:r>
            <a:r>
              <a:rPr lang="it-IT" altLang="it-IT" sz="2953" dirty="0" err="1">
                <a:solidFill>
                  <a:schemeClr val="tx1"/>
                </a:solidFill>
              </a:rPr>
              <a:t>Mallow</a:t>
            </a:r>
            <a:r>
              <a:rPr lang="it-IT" altLang="it-IT" sz="2953" dirty="0">
                <a:solidFill>
                  <a:schemeClr val="tx1"/>
                </a:solidFill>
              </a:rPr>
              <a:t> Challenge: </a:t>
            </a:r>
            <a:r>
              <a:rPr lang="it-IT" altLang="it-IT" sz="2215" b="1" dirty="0">
                <a:solidFill>
                  <a:srgbClr val="C00000"/>
                </a:solidFill>
                <a:hlinkClick r:id="rId3"/>
              </a:rPr>
              <a:t>http://www.ted.com/talks/tom_wujec_build_a_tower?language </a:t>
            </a:r>
            <a:endParaRPr lang="en-US" altLang="it-IT" sz="2215" b="1" dirty="0">
              <a:solidFill>
                <a:srgbClr val="C00000"/>
              </a:solidFill>
            </a:endParaRPr>
          </a:p>
        </p:txBody>
      </p:sp>
      <p:sp>
        <p:nvSpPr>
          <p:cNvPr id="79876"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00" b="1" dirty="0">
                <a:solidFill>
                  <a:srgbClr val="C00000"/>
                </a:solidFill>
              </a:rPr>
              <a:t>UCD: an iterative </a:t>
            </a:r>
            <a:r>
              <a:rPr lang="it-IT" altLang="it-IT" sz="3600" b="1" dirty="0" err="1">
                <a:solidFill>
                  <a:srgbClr val="C00000"/>
                </a:solidFill>
              </a:rPr>
              <a:t>process</a:t>
            </a:r>
            <a:r>
              <a:rPr lang="it-IT" altLang="it-IT" sz="3600" b="1" dirty="0">
                <a:solidFill>
                  <a:srgbClr val="C00000"/>
                </a:solidFill>
              </a:rPr>
              <a:t> </a:t>
            </a:r>
          </a:p>
        </p:txBody>
      </p:sp>
      <p:pic>
        <p:nvPicPr>
          <p:cNvPr id="5" name="Picture 2" descr="http://vacommunity.org/display307">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2694" y="1660335"/>
            <a:ext cx="2850576" cy="2852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780972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EAD31765-BEB8-42DA-847D-89521A90451B}" type="slidenum">
              <a:rPr lang="it-IT" altLang="it-IT" sz="1292">
                <a:solidFill>
                  <a:schemeClr val="bg1"/>
                </a:solidFill>
              </a:rPr>
              <a:pPr algn="r">
                <a:spcBef>
                  <a:spcPct val="0"/>
                </a:spcBef>
                <a:buClr>
                  <a:srgbClr val="777777"/>
                </a:buClr>
                <a:buFont typeface="Arial" panose="020B0604020202020204" pitchFamily="34" charset="0"/>
                <a:buNone/>
              </a:pPr>
              <a:t>36</a:t>
            </a:fld>
            <a:endParaRPr lang="it-IT" altLang="it-IT" sz="1292">
              <a:solidFill>
                <a:schemeClr val="bg1"/>
              </a:solidFill>
            </a:endParaRPr>
          </a:p>
        </p:txBody>
      </p:sp>
      <p:sp>
        <p:nvSpPr>
          <p:cNvPr id="135171" name="Rectangle 5"/>
          <p:cNvSpPr>
            <a:spLocks noChangeArrowheads="1"/>
          </p:cNvSpPr>
          <p:nvPr/>
        </p:nvSpPr>
        <p:spPr bwMode="auto">
          <a:xfrm>
            <a:off x="284239" y="1333836"/>
            <a:ext cx="8763062" cy="341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r>
              <a:rPr lang="it-IT" altLang="it-IT" sz="2953" dirty="0">
                <a:solidFill>
                  <a:schemeClr val="tx1"/>
                </a:solidFill>
              </a:rPr>
              <a:t> Some </a:t>
            </a:r>
            <a:r>
              <a:rPr lang="it-IT" altLang="it-IT" sz="2953" dirty="0" err="1">
                <a:solidFill>
                  <a:schemeClr val="tx1"/>
                </a:solidFill>
              </a:rPr>
              <a:t>main</a:t>
            </a:r>
            <a:r>
              <a:rPr lang="it-IT" altLang="it-IT" sz="2953" dirty="0">
                <a:solidFill>
                  <a:schemeClr val="tx1"/>
                </a:solidFill>
              </a:rPr>
              <a:t> </a:t>
            </a:r>
            <a:r>
              <a:rPr lang="it-IT" altLang="it-IT" sz="2953" dirty="0" err="1">
                <a:solidFill>
                  <a:schemeClr val="tx1"/>
                </a:solidFill>
              </a:rPr>
              <a:t>principles</a:t>
            </a:r>
            <a:r>
              <a:rPr lang="it-IT" altLang="it-IT" sz="2953" dirty="0">
                <a:solidFill>
                  <a:schemeClr val="tx1"/>
                </a:solidFill>
              </a:rPr>
              <a:t> in User Interface Development</a:t>
            </a:r>
          </a:p>
          <a:p>
            <a:pPr lvl="1">
              <a:spcBef>
                <a:spcPts val="1107"/>
              </a:spcBef>
              <a:buClr>
                <a:srgbClr val="A50021"/>
              </a:buClr>
              <a:buFont typeface="Wingdings" panose="05000000000000000000" pitchFamily="2" charset="2"/>
              <a:buChar char="§"/>
            </a:pPr>
            <a:r>
              <a:rPr lang="it-IT" altLang="it-IT" sz="2400" dirty="0">
                <a:solidFill>
                  <a:schemeClr val="tx1"/>
                </a:solidFill>
              </a:rPr>
              <a:t>KISS and «</a:t>
            </a:r>
            <a:r>
              <a:rPr lang="it-IT" altLang="it-IT" sz="2400" dirty="0" err="1">
                <a:solidFill>
                  <a:schemeClr val="tx1"/>
                </a:solidFill>
              </a:rPr>
              <a:t>Less</a:t>
            </a:r>
            <a:r>
              <a:rPr lang="it-IT" altLang="it-IT" sz="2400" dirty="0">
                <a:solidFill>
                  <a:schemeClr val="tx1"/>
                </a:solidFill>
              </a:rPr>
              <a:t> </a:t>
            </a:r>
            <a:r>
              <a:rPr lang="it-IT" altLang="it-IT" sz="2400" dirty="0" err="1">
                <a:solidFill>
                  <a:schemeClr val="tx1"/>
                </a:solidFill>
              </a:rPr>
              <a:t>is</a:t>
            </a:r>
            <a:r>
              <a:rPr lang="it-IT" altLang="it-IT" sz="2400" dirty="0">
                <a:solidFill>
                  <a:schemeClr val="tx1"/>
                </a:solidFill>
              </a:rPr>
              <a:t> more»</a:t>
            </a:r>
          </a:p>
          <a:p>
            <a:pPr lvl="1">
              <a:spcBef>
                <a:spcPts val="1107"/>
              </a:spcBef>
              <a:buClr>
                <a:srgbClr val="A50021"/>
              </a:buClr>
              <a:buFont typeface="Wingdings" panose="05000000000000000000" pitchFamily="2" charset="2"/>
              <a:buChar char="§"/>
            </a:pPr>
            <a:r>
              <a:rPr lang="it-IT" altLang="it-IT" sz="2400" dirty="0">
                <a:solidFill>
                  <a:schemeClr val="tx1"/>
                </a:solidFill>
              </a:rPr>
              <a:t>Responsive Design </a:t>
            </a:r>
          </a:p>
          <a:p>
            <a:pPr lvl="1">
              <a:spcBef>
                <a:spcPts val="1107"/>
              </a:spcBef>
              <a:buClr>
                <a:srgbClr val="A50021"/>
              </a:buClr>
              <a:buFont typeface="Wingdings" panose="05000000000000000000" pitchFamily="2" charset="2"/>
              <a:buChar char="§"/>
            </a:pPr>
            <a:r>
              <a:rPr lang="it-IT" altLang="it-IT" sz="2400" dirty="0">
                <a:solidFill>
                  <a:schemeClr val="tx1"/>
                </a:solidFill>
              </a:rPr>
              <a:t>Mobile First</a:t>
            </a:r>
          </a:p>
          <a:p>
            <a:pPr lvl="1">
              <a:spcBef>
                <a:spcPts val="1107"/>
              </a:spcBef>
              <a:buClr>
                <a:srgbClr val="A50021"/>
              </a:buClr>
              <a:buFont typeface="Wingdings" panose="05000000000000000000" pitchFamily="2" charset="2"/>
              <a:buChar char="§"/>
            </a:pPr>
            <a:r>
              <a:rPr lang="it-IT" altLang="it-IT" sz="2400" dirty="0">
                <a:solidFill>
                  <a:schemeClr val="tx1"/>
                </a:solidFill>
              </a:rPr>
              <a:t>Use of </a:t>
            </a:r>
            <a:r>
              <a:rPr lang="it-IT" altLang="it-IT" sz="2400" dirty="0" err="1">
                <a:solidFill>
                  <a:schemeClr val="tx1"/>
                </a:solidFill>
              </a:rPr>
              <a:t>graphical</a:t>
            </a:r>
            <a:r>
              <a:rPr lang="it-IT" altLang="it-IT" sz="2400" dirty="0">
                <a:solidFill>
                  <a:schemeClr val="tx1"/>
                </a:solidFill>
              </a:rPr>
              <a:t> </a:t>
            </a:r>
            <a:r>
              <a:rPr lang="it-IT" altLang="it-IT" sz="2400" dirty="0" err="1">
                <a:solidFill>
                  <a:schemeClr val="tx1"/>
                </a:solidFill>
              </a:rPr>
              <a:t>elements</a:t>
            </a:r>
            <a:r>
              <a:rPr lang="it-IT" altLang="it-IT" sz="2400" dirty="0">
                <a:solidFill>
                  <a:schemeClr val="tx1"/>
                </a:solidFill>
              </a:rPr>
              <a:t> (</a:t>
            </a:r>
            <a:r>
              <a:rPr lang="it-IT" altLang="it-IT" sz="2400" dirty="0" err="1">
                <a:solidFill>
                  <a:schemeClr val="tx1"/>
                </a:solidFill>
              </a:rPr>
              <a:t>including</a:t>
            </a:r>
            <a:r>
              <a:rPr lang="it-IT" altLang="it-IT" sz="2400" dirty="0">
                <a:solidFill>
                  <a:schemeClr val="tx1"/>
                </a:solidFill>
              </a:rPr>
              <a:t> colors) </a:t>
            </a:r>
            <a:r>
              <a:rPr lang="it-IT" altLang="it-IT" sz="2400" dirty="0" err="1">
                <a:solidFill>
                  <a:schemeClr val="tx1"/>
                </a:solidFill>
              </a:rPr>
              <a:t>according</a:t>
            </a:r>
            <a:r>
              <a:rPr lang="it-IT" altLang="it-IT" sz="2400" dirty="0">
                <a:solidFill>
                  <a:schemeClr val="tx1"/>
                </a:solidFill>
              </a:rPr>
              <a:t> to </a:t>
            </a:r>
            <a:r>
              <a:rPr lang="it-IT" altLang="it-IT" sz="2400" dirty="0" err="1">
                <a:solidFill>
                  <a:schemeClr val="tx1"/>
                </a:solidFill>
              </a:rPr>
              <a:t>standards</a:t>
            </a:r>
            <a:r>
              <a:rPr lang="it-IT" altLang="it-IT" sz="2400" dirty="0">
                <a:solidFill>
                  <a:schemeClr val="tx1"/>
                </a:solidFill>
              </a:rPr>
              <a:t> and </a:t>
            </a:r>
            <a:r>
              <a:rPr lang="it-IT" altLang="it-IT" sz="2400" dirty="0" err="1">
                <a:solidFill>
                  <a:schemeClr val="tx1"/>
                </a:solidFill>
              </a:rPr>
              <a:t>behaviours</a:t>
            </a:r>
            <a:r>
              <a:rPr lang="it-IT" altLang="it-IT" sz="2400" dirty="0">
                <a:solidFill>
                  <a:schemeClr val="tx1"/>
                </a:solidFill>
              </a:rPr>
              <a:t> </a:t>
            </a:r>
          </a:p>
        </p:txBody>
      </p:sp>
      <p:sp>
        <p:nvSpPr>
          <p:cNvPr id="135172"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Interface Development </a:t>
            </a:r>
            <a:r>
              <a:rPr lang="it-IT" altLang="it-IT" sz="3692" b="1" dirty="0" err="1">
                <a:solidFill>
                  <a:srgbClr val="C00000"/>
                </a:solidFill>
              </a:rPr>
              <a:t>principles</a:t>
            </a:r>
            <a:endParaRPr lang="it-IT" altLang="it-IT" sz="3692" b="1" dirty="0">
              <a:solidFill>
                <a:srgbClr val="C00000"/>
              </a:solidFill>
            </a:endParaRPr>
          </a:p>
        </p:txBody>
      </p:sp>
    </p:spTree>
    <p:extLst>
      <p:ext uri="{BB962C8B-B14F-4D97-AF65-F5344CB8AC3E}">
        <p14:creationId xmlns:p14="http://schemas.microsoft.com/office/powerpoint/2010/main" val="125483630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F3B36C6B-3D8C-44A8-8943-E605BA76F43C}" type="slidenum">
              <a:rPr lang="it-IT" altLang="it-IT" sz="1292">
                <a:solidFill>
                  <a:schemeClr val="bg1"/>
                </a:solidFill>
              </a:rPr>
              <a:pPr algn="r">
                <a:spcBef>
                  <a:spcPct val="0"/>
                </a:spcBef>
                <a:buClr>
                  <a:srgbClr val="777777"/>
                </a:buClr>
                <a:buFont typeface="Arial" panose="020B0604020202020204" pitchFamily="34" charset="0"/>
                <a:buNone/>
              </a:pPr>
              <a:t>37</a:t>
            </a:fld>
            <a:endParaRPr lang="it-IT" altLang="it-IT" sz="1292">
              <a:solidFill>
                <a:schemeClr val="bg1"/>
              </a:solidFill>
            </a:endParaRPr>
          </a:p>
        </p:txBody>
      </p:sp>
      <p:sp>
        <p:nvSpPr>
          <p:cNvPr id="143363" name="Rectangle 5"/>
          <p:cNvSpPr>
            <a:spLocks noChangeArrowheads="1"/>
          </p:cNvSpPr>
          <p:nvPr/>
        </p:nvSpPr>
        <p:spPr bwMode="auto">
          <a:xfrm>
            <a:off x="243215" y="1324114"/>
            <a:ext cx="8705920" cy="52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r>
              <a:rPr lang="it-IT" altLang="it-IT" sz="2400" dirty="0">
                <a:solidFill>
                  <a:schemeClr val="tx1"/>
                </a:solidFill>
              </a:rPr>
              <a:t> </a:t>
            </a:r>
            <a:r>
              <a:rPr lang="it-IT" altLang="it-IT" sz="2400" b="1" i="1" dirty="0">
                <a:solidFill>
                  <a:schemeClr val="tx1"/>
                </a:solidFill>
              </a:rPr>
              <a:t>KISS</a:t>
            </a:r>
            <a:r>
              <a:rPr lang="it-IT" altLang="it-IT" sz="2400" dirty="0">
                <a:solidFill>
                  <a:schemeClr val="tx1"/>
                </a:solidFill>
              </a:rPr>
              <a:t> </a:t>
            </a:r>
            <a:r>
              <a:rPr lang="it-IT" altLang="it-IT" sz="2400" dirty="0" err="1">
                <a:solidFill>
                  <a:schemeClr val="tx1"/>
                </a:solidFill>
              </a:rPr>
              <a:t>stands</a:t>
            </a:r>
            <a:r>
              <a:rPr lang="it-IT" altLang="it-IT" sz="2400" dirty="0">
                <a:solidFill>
                  <a:schemeClr val="tx1"/>
                </a:solidFill>
              </a:rPr>
              <a:t> for </a:t>
            </a:r>
            <a:r>
              <a:rPr lang="it-IT" altLang="it-IT" sz="2400" b="1" i="1" dirty="0" err="1">
                <a:solidFill>
                  <a:schemeClr val="tx1"/>
                </a:solidFill>
              </a:rPr>
              <a:t>Keep</a:t>
            </a:r>
            <a:r>
              <a:rPr lang="it-IT" altLang="it-IT" sz="2400" b="1" i="1" dirty="0">
                <a:solidFill>
                  <a:schemeClr val="tx1"/>
                </a:solidFill>
              </a:rPr>
              <a:t> </a:t>
            </a:r>
            <a:r>
              <a:rPr lang="it-IT" altLang="it-IT" sz="2400" b="1" i="1" dirty="0" err="1">
                <a:solidFill>
                  <a:schemeClr val="tx1"/>
                </a:solidFill>
              </a:rPr>
              <a:t>It</a:t>
            </a:r>
            <a:r>
              <a:rPr lang="it-IT" altLang="it-IT" sz="2400" b="1" i="1" dirty="0">
                <a:solidFill>
                  <a:schemeClr val="tx1"/>
                </a:solidFill>
              </a:rPr>
              <a:t> Simple </a:t>
            </a:r>
            <a:r>
              <a:rPr lang="it-IT" altLang="it-IT" sz="2400" b="1" i="1" dirty="0" err="1">
                <a:solidFill>
                  <a:schemeClr val="tx1"/>
                </a:solidFill>
              </a:rPr>
              <a:t>Stupid</a:t>
            </a:r>
            <a:r>
              <a:rPr lang="it-IT" altLang="it-IT" sz="2400" b="1" i="1" dirty="0">
                <a:solidFill>
                  <a:schemeClr val="tx1"/>
                </a:solidFill>
              </a:rPr>
              <a:t> </a:t>
            </a:r>
          </a:p>
          <a:p>
            <a:r>
              <a:rPr lang="it-IT" altLang="it-IT" sz="2400" dirty="0">
                <a:solidFill>
                  <a:schemeClr val="tx1"/>
                </a:solidFill>
              </a:rPr>
              <a:t> </a:t>
            </a:r>
            <a:r>
              <a:rPr lang="en-US" altLang="it-IT" sz="2400" dirty="0">
                <a:solidFill>
                  <a:schemeClr val="tx1"/>
                </a:solidFill>
              </a:rPr>
              <a:t>It is a design principle noted by the U.S. Navy in 1960</a:t>
            </a:r>
          </a:p>
          <a:p>
            <a:r>
              <a:rPr lang="en-US" altLang="it-IT" sz="2400" dirty="0">
                <a:solidFill>
                  <a:schemeClr val="tx1"/>
                </a:solidFill>
              </a:rPr>
              <a:t> The KISS principle states that most systems work best if they are kept simple rather than made complicated</a:t>
            </a:r>
          </a:p>
          <a:p>
            <a:r>
              <a:rPr lang="en-US" altLang="it-IT" sz="2400" dirty="0">
                <a:solidFill>
                  <a:schemeClr val="tx1"/>
                </a:solidFill>
              </a:rPr>
              <a:t> Simplicity should be a key goal in design and unnecessary complexity should be avoided</a:t>
            </a:r>
          </a:p>
          <a:p>
            <a:r>
              <a:rPr lang="en-US" altLang="it-IT" sz="2400" dirty="0">
                <a:solidFill>
                  <a:schemeClr val="tx1"/>
                </a:solidFill>
              </a:rPr>
              <a:t> The phrase has been associated with a aircraft engineer </a:t>
            </a:r>
          </a:p>
          <a:p>
            <a:r>
              <a:rPr lang="en-US" altLang="it-IT" sz="2400" dirty="0">
                <a:solidFill>
                  <a:schemeClr val="tx1"/>
                </a:solidFill>
              </a:rPr>
              <a:t> Variations on the phrase include </a:t>
            </a:r>
          </a:p>
          <a:p>
            <a:pPr lvl="1"/>
            <a:r>
              <a:rPr lang="en-US" altLang="it-IT" sz="2000" dirty="0">
                <a:solidFill>
                  <a:schemeClr val="tx1"/>
                </a:solidFill>
              </a:rPr>
              <a:t>"Keep it Simple, Silly"</a:t>
            </a:r>
          </a:p>
          <a:p>
            <a:pPr lvl="1"/>
            <a:r>
              <a:rPr lang="en-US" altLang="it-IT" sz="2000" dirty="0">
                <a:solidFill>
                  <a:schemeClr val="tx1"/>
                </a:solidFill>
              </a:rPr>
              <a:t>"keep it short and simple”</a:t>
            </a:r>
          </a:p>
          <a:p>
            <a:pPr lvl="1"/>
            <a:r>
              <a:rPr lang="en-US" altLang="it-IT" sz="2000" dirty="0">
                <a:solidFill>
                  <a:schemeClr val="tx1"/>
                </a:solidFill>
              </a:rPr>
              <a:t>"keep it simple and straightforward”</a:t>
            </a:r>
          </a:p>
          <a:p>
            <a:pPr lvl="1"/>
            <a:r>
              <a:rPr lang="en-US" altLang="it-IT" sz="2000" dirty="0">
                <a:solidFill>
                  <a:schemeClr val="tx1"/>
                </a:solidFill>
              </a:rPr>
              <a:t>"keep it small and simple"</a:t>
            </a:r>
            <a:endParaRPr lang="it-IT" altLang="it-IT" sz="2000" dirty="0">
              <a:solidFill>
                <a:schemeClr val="tx1"/>
              </a:solidFill>
            </a:endParaRPr>
          </a:p>
        </p:txBody>
      </p:sp>
      <p:sp>
        <p:nvSpPr>
          <p:cNvPr id="143364"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KISS </a:t>
            </a:r>
          </a:p>
        </p:txBody>
      </p:sp>
    </p:spTree>
    <p:extLst>
      <p:ext uri="{BB962C8B-B14F-4D97-AF65-F5344CB8AC3E}">
        <p14:creationId xmlns:p14="http://schemas.microsoft.com/office/powerpoint/2010/main" val="271043361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F3B36C6B-3D8C-44A8-8943-E605BA76F43C}" type="slidenum">
              <a:rPr lang="it-IT" altLang="it-IT" sz="1292">
                <a:solidFill>
                  <a:schemeClr val="bg1"/>
                </a:solidFill>
              </a:rPr>
              <a:pPr algn="r">
                <a:spcBef>
                  <a:spcPct val="0"/>
                </a:spcBef>
                <a:buClr>
                  <a:srgbClr val="777777"/>
                </a:buClr>
                <a:buFont typeface="Arial" panose="020B0604020202020204" pitchFamily="34" charset="0"/>
                <a:buNone/>
              </a:pPr>
              <a:t>38</a:t>
            </a:fld>
            <a:endParaRPr lang="it-IT" altLang="it-IT" sz="1292">
              <a:solidFill>
                <a:schemeClr val="bg1"/>
              </a:solidFill>
            </a:endParaRPr>
          </a:p>
        </p:txBody>
      </p:sp>
      <p:sp>
        <p:nvSpPr>
          <p:cNvPr id="143363" name="Rectangle 5"/>
          <p:cNvSpPr>
            <a:spLocks noChangeArrowheads="1"/>
          </p:cNvSpPr>
          <p:nvPr/>
        </p:nvSpPr>
        <p:spPr bwMode="auto">
          <a:xfrm>
            <a:off x="243215" y="1209299"/>
            <a:ext cx="8705920" cy="3581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r>
              <a:rPr lang="it-IT" altLang="it-IT" sz="2584" dirty="0">
                <a:solidFill>
                  <a:schemeClr val="tx1"/>
                </a:solidFill>
              </a:rPr>
              <a:t> </a:t>
            </a:r>
            <a:r>
              <a:rPr lang="it-IT" altLang="it-IT" sz="2584" dirty="0" err="1">
                <a:solidFill>
                  <a:schemeClr val="tx1"/>
                </a:solidFill>
              </a:rPr>
              <a:t>It</a:t>
            </a:r>
            <a:r>
              <a:rPr lang="it-IT" altLang="it-IT" sz="2584" dirty="0">
                <a:solidFill>
                  <a:schemeClr val="tx1"/>
                </a:solidFill>
              </a:rPr>
              <a:t> </a:t>
            </a:r>
            <a:r>
              <a:rPr lang="it-IT" altLang="it-IT" sz="2584" dirty="0" err="1">
                <a:solidFill>
                  <a:schemeClr val="tx1"/>
                </a:solidFill>
              </a:rPr>
              <a:t>is</a:t>
            </a:r>
            <a:r>
              <a:rPr lang="it-IT" altLang="it-IT" sz="2584" dirty="0">
                <a:solidFill>
                  <a:schemeClr val="tx1"/>
                </a:solidFill>
              </a:rPr>
              <a:t> </a:t>
            </a:r>
            <a:r>
              <a:rPr lang="it-IT" altLang="it-IT" sz="2584" dirty="0" err="1">
                <a:solidFill>
                  <a:schemeClr val="tx1"/>
                </a:solidFill>
              </a:rPr>
              <a:t>strongly</a:t>
            </a:r>
            <a:r>
              <a:rPr lang="it-IT" altLang="it-IT" sz="2584" dirty="0">
                <a:solidFill>
                  <a:schemeClr val="tx1"/>
                </a:solidFill>
              </a:rPr>
              <a:t> </a:t>
            </a:r>
            <a:r>
              <a:rPr lang="it-IT" altLang="it-IT" sz="2584" dirty="0" err="1">
                <a:solidFill>
                  <a:schemeClr val="tx1"/>
                </a:solidFill>
              </a:rPr>
              <a:t>related</a:t>
            </a:r>
            <a:r>
              <a:rPr lang="it-IT" altLang="it-IT" sz="2584" dirty="0">
                <a:solidFill>
                  <a:schemeClr val="tx1"/>
                </a:solidFill>
              </a:rPr>
              <a:t> to the «KISS» </a:t>
            </a:r>
            <a:r>
              <a:rPr lang="it-IT" altLang="it-IT" sz="2584" dirty="0" err="1">
                <a:solidFill>
                  <a:schemeClr val="tx1"/>
                </a:solidFill>
              </a:rPr>
              <a:t>principle</a:t>
            </a:r>
            <a:endParaRPr lang="it-IT" altLang="it-IT" sz="2584" dirty="0">
              <a:solidFill>
                <a:schemeClr val="tx1"/>
              </a:solidFill>
            </a:endParaRPr>
          </a:p>
          <a:p>
            <a:r>
              <a:rPr lang="it-IT" altLang="it-IT" sz="2584" dirty="0">
                <a:solidFill>
                  <a:schemeClr val="tx1"/>
                </a:solidFill>
              </a:rPr>
              <a:t> </a:t>
            </a:r>
            <a:r>
              <a:rPr lang="it-IT" altLang="it-IT" sz="2584" dirty="0" err="1">
                <a:solidFill>
                  <a:schemeClr val="tx1"/>
                </a:solidFill>
              </a:rPr>
              <a:t>It</a:t>
            </a:r>
            <a:r>
              <a:rPr lang="it-IT" altLang="it-IT" sz="2584" dirty="0">
                <a:solidFill>
                  <a:schemeClr val="tx1"/>
                </a:solidFill>
              </a:rPr>
              <a:t> </a:t>
            </a:r>
            <a:r>
              <a:rPr lang="it-IT" altLang="it-IT" sz="2584" dirty="0" err="1">
                <a:solidFill>
                  <a:schemeClr val="tx1"/>
                </a:solidFill>
              </a:rPr>
              <a:t>has</a:t>
            </a:r>
            <a:r>
              <a:rPr lang="it-IT" altLang="it-IT" sz="2584" dirty="0">
                <a:solidFill>
                  <a:schemeClr val="tx1"/>
                </a:solidFill>
              </a:rPr>
              <a:t> </a:t>
            </a:r>
            <a:r>
              <a:rPr lang="it-IT" altLang="it-IT" sz="2584" dirty="0" err="1">
                <a:solidFill>
                  <a:schemeClr val="tx1"/>
                </a:solidFill>
              </a:rPr>
              <a:t>been</a:t>
            </a:r>
            <a:r>
              <a:rPr lang="it-IT" altLang="it-IT" sz="2584" dirty="0">
                <a:solidFill>
                  <a:schemeClr val="tx1"/>
                </a:solidFill>
              </a:rPr>
              <a:t> </a:t>
            </a:r>
            <a:r>
              <a:rPr lang="it-IT" altLang="it-IT" sz="2584" dirty="0" err="1">
                <a:solidFill>
                  <a:schemeClr val="tx1"/>
                </a:solidFill>
              </a:rPr>
              <a:t>defined</a:t>
            </a:r>
            <a:r>
              <a:rPr lang="it-IT" altLang="it-IT" sz="2584" dirty="0">
                <a:solidFill>
                  <a:schemeClr val="tx1"/>
                </a:solidFill>
              </a:rPr>
              <a:t> by Jakob Nielsen, </a:t>
            </a:r>
            <a:r>
              <a:rPr lang="it-IT" altLang="it-IT" sz="2584" dirty="0" err="1">
                <a:solidFill>
                  <a:schemeClr val="tx1"/>
                </a:solidFill>
              </a:rPr>
              <a:t>inspired</a:t>
            </a:r>
            <a:r>
              <a:rPr lang="it-IT" altLang="it-IT" sz="2584" dirty="0">
                <a:solidFill>
                  <a:schemeClr val="tx1"/>
                </a:solidFill>
              </a:rPr>
              <a:t> by the </a:t>
            </a:r>
            <a:r>
              <a:rPr lang="it-IT" altLang="it-IT" sz="2584" dirty="0" err="1">
                <a:solidFill>
                  <a:schemeClr val="tx1"/>
                </a:solidFill>
              </a:rPr>
              <a:t>same</a:t>
            </a:r>
            <a:r>
              <a:rPr lang="it-IT" altLang="it-IT" sz="2584" dirty="0">
                <a:solidFill>
                  <a:schemeClr val="tx1"/>
                </a:solidFill>
              </a:rPr>
              <a:t> motto in </a:t>
            </a:r>
            <a:r>
              <a:rPr lang="it-IT" altLang="it-IT" sz="2584" i="1" dirty="0" err="1">
                <a:solidFill>
                  <a:schemeClr val="tx1"/>
                </a:solidFill>
              </a:rPr>
              <a:t>Minimalism</a:t>
            </a:r>
            <a:endParaRPr lang="it-IT" altLang="it-IT" sz="2584" i="1" dirty="0">
              <a:solidFill>
                <a:schemeClr val="tx1"/>
              </a:solidFill>
            </a:endParaRPr>
          </a:p>
          <a:p>
            <a:r>
              <a:rPr lang="it-IT" altLang="it-IT" sz="2584" dirty="0">
                <a:solidFill>
                  <a:schemeClr val="tx1"/>
                </a:solidFill>
              </a:rPr>
              <a:t> </a:t>
            </a:r>
            <a:r>
              <a:rPr lang="it-IT" altLang="it-IT" sz="2584" dirty="0" err="1">
                <a:solidFill>
                  <a:schemeClr val="tx1"/>
                </a:solidFill>
              </a:rPr>
              <a:t>It</a:t>
            </a:r>
            <a:r>
              <a:rPr lang="it-IT" altLang="it-IT" sz="2584" dirty="0">
                <a:solidFill>
                  <a:schemeClr val="tx1"/>
                </a:solidFill>
              </a:rPr>
              <a:t> based on the idea </a:t>
            </a:r>
            <a:r>
              <a:rPr lang="it-IT" altLang="it-IT" sz="2584" dirty="0" err="1">
                <a:solidFill>
                  <a:schemeClr val="tx1"/>
                </a:solidFill>
              </a:rPr>
              <a:t>that</a:t>
            </a:r>
            <a:r>
              <a:rPr lang="it-IT" altLang="it-IT" sz="2584" dirty="0">
                <a:solidFill>
                  <a:schemeClr val="tx1"/>
                </a:solidFill>
              </a:rPr>
              <a:t> in </a:t>
            </a:r>
            <a:r>
              <a:rPr lang="it-IT" altLang="it-IT" sz="2584" dirty="0" err="1">
                <a:solidFill>
                  <a:schemeClr val="tx1"/>
                </a:solidFill>
              </a:rPr>
              <a:t>order</a:t>
            </a:r>
            <a:r>
              <a:rPr lang="it-IT" altLang="it-IT" sz="2584" dirty="0">
                <a:solidFill>
                  <a:schemeClr val="tx1"/>
                </a:solidFill>
              </a:rPr>
              <a:t> to </a:t>
            </a:r>
            <a:r>
              <a:rPr lang="it-IT" altLang="it-IT" sz="2584" dirty="0" err="1">
                <a:solidFill>
                  <a:schemeClr val="tx1"/>
                </a:solidFill>
              </a:rPr>
              <a:t>obtain</a:t>
            </a:r>
            <a:r>
              <a:rPr lang="it-IT" altLang="it-IT" sz="2584" dirty="0">
                <a:solidFill>
                  <a:schemeClr val="tx1"/>
                </a:solidFill>
              </a:rPr>
              <a:t> an </a:t>
            </a:r>
            <a:r>
              <a:rPr lang="it-IT" altLang="it-IT" sz="2584" dirty="0" err="1">
                <a:solidFill>
                  <a:schemeClr val="tx1"/>
                </a:solidFill>
              </a:rPr>
              <a:t>effective</a:t>
            </a:r>
            <a:r>
              <a:rPr lang="it-IT" altLang="it-IT" sz="2584" dirty="0">
                <a:solidFill>
                  <a:schemeClr val="tx1"/>
                </a:solidFill>
              </a:rPr>
              <a:t> </a:t>
            </a:r>
            <a:r>
              <a:rPr lang="it-IT" altLang="it-IT" sz="2584" dirty="0" err="1">
                <a:solidFill>
                  <a:schemeClr val="tx1"/>
                </a:solidFill>
              </a:rPr>
              <a:t>interface</a:t>
            </a:r>
            <a:r>
              <a:rPr lang="it-IT" altLang="it-IT" sz="2584" dirty="0">
                <a:solidFill>
                  <a:schemeClr val="tx1"/>
                </a:solidFill>
              </a:rPr>
              <a:t> </a:t>
            </a:r>
            <a:r>
              <a:rPr lang="it-IT" altLang="it-IT" sz="2584" dirty="0" err="1">
                <a:solidFill>
                  <a:schemeClr val="tx1"/>
                </a:solidFill>
              </a:rPr>
              <a:t>it</a:t>
            </a:r>
            <a:r>
              <a:rPr lang="it-IT" altLang="it-IT" sz="2584" dirty="0">
                <a:solidFill>
                  <a:schemeClr val="tx1"/>
                </a:solidFill>
              </a:rPr>
              <a:t> </a:t>
            </a:r>
            <a:r>
              <a:rPr lang="it-IT" altLang="it-IT" sz="2584" dirty="0" err="1">
                <a:solidFill>
                  <a:schemeClr val="tx1"/>
                </a:solidFill>
              </a:rPr>
              <a:t>is</a:t>
            </a:r>
            <a:r>
              <a:rPr lang="it-IT" altLang="it-IT" sz="2584" dirty="0">
                <a:solidFill>
                  <a:schemeClr val="tx1"/>
                </a:solidFill>
              </a:rPr>
              <a:t> </a:t>
            </a:r>
            <a:r>
              <a:rPr lang="it-IT" altLang="it-IT" sz="2584" dirty="0" err="1">
                <a:solidFill>
                  <a:schemeClr val="tx1"/>
                </a:solidFill>
              </a:rPr>
              <a:t>necessary</a:t>
            </a:r>
            <a:r>
              <a:rPr lang="it-IT" altLang="it-IT" sz="2584" dirty="0">
                <a:solidFill>
                  <a:schemeClr val="tx1"/>
                </a:solidFill>
              </a:rPr>
              <a:t> to delete </a:t>
            </a:r>
            <a:r>
              <a:rPr lang="it-IT" altLang="it-IT" sz="2584" dirty="0" err="1">
                <a:solidFill>
                  <a:schemeClr val="tx1"/>
                </a:solidFill>
              </a:rPr>
              <a:t>all</a:t>
            </a:r>
            <a:r>
              <a:rPr lang="it-IT" altLang="it-IT" sz="2584" dirty="0">
                <a:solidFill>
                  <a:schemeClr val="tx1"/>
                </a:solidFill>
              </a:rPr>
              <a:t> the </a:t>
            </a:r>
            <a:r>
              <a:rPr lang="it-IT" altLang="it-IT" sz="2584" dirty="0" err="1">
                <a:solidFill>
                  <a:schemeClr val="tx1"/>
                </a:solidFill>
              </a:rPr>
              <a:t>elements</a:t>
            </a:r>
            <a:r>
              <a:rPr lang="it-IT" altLang="it-IT" sz="2584" dirty="0">
                <a:solidFill>
                  <a:schemeClr val="tx1"/>
                </a:solidFill>
              </a:rPr>
              <a:t> </a:t>
            </a:r>
            <a:r>
              <a:rPr lang="it-IT" altLang="it-IT" sz="2584" dirty="0" err="1">
                <a:solidFill>
                  <a:schemeClr val="tx1"/>
                </a:solidFill>
              </a:rPr>
              <a:t>which</a:t>
            </a:r>
            <a:r>
              <a:rPr lang="it-IT" altLang="it-IT" sz="2584" dirty="0">
                <a:solidFill>
                  <a:schemeClr val="tx1"/>
                </a:solidFill>
              </a:rPr>
              <a:t> are </a:t>
            </a:r>
            <a:r>
              <a:rPr lang="it-IT" altLang="it-IT" sz="2584" dirty="0" err="1">
                <a:solidFill>
                  <a:schemeClr val="tx1"/>
                </a:solidFill>
              </a:rPr>
              <a:t>not</a:t>
            </a:r>
            <a:r>
              <a:rPr lang="it-IT" altLang="it-IT" sz="2584" dirty="0">
                <a:solidFill>
                  <a:schemeClr val="tx1"/>
                </a:solidFill>
              </a:rPr>
              <a:t> </a:t>
            </a:r>
            <a:r>
              <a:rPr lang="it-IT" altLang="it-IT" sz="2584" dirty="0" err="1">
                <a:solidFill>
                  <a:schemeClr val="tx1"/>
                </a:solidFill>
              </a:rPr>
              <a:t>necessary</a:t>
            </a:r>
            <a:r>
              <a:rPr lang="it-IT" altLang="it-IT" sz="2584" dirty="0">
                <a:solidFill>
                  <a:schemeClr val="tx1"/>
                </a:solidFill>
              </a:rPr>
              <a:t> to the user </a:t>
            </a:r>
            <a:r>
              <a:rPr lang="it-IT" altLang="it-IT" sz="2584" dirty="0" err="1">
                <a:solidFill>
                  <a:schemeClr val="tx1"/>
                </a:solidFill>
              </a:rPr>
              <a:t>interaction</a:t>
            </a:r>
            <a:endParaRPr lang="it-IT" altLang="it-IT" sz="2584" dirty="0">
              <a:solidFill>
                <a:schemeClr val="tx1"/>
              </a:solidFill>
            </a:endParaRPr>
          </a:p>
          <a:p>
            <a:r>
              <a:rPr lang="it-IT" altLang="it-IT" sz="2584" dirty="0">
                <a:solidFill>
                  <a:schemeClr val="tx1"/>
                </a:solidFill>
              </a:rPr>
              <a:t> </a:t>
            </a:r>
            <a:r>
              <a:rPr lang="it-IT" altLang="it-IT" sz="2584" dirty="0" err="1">
                <a:solidFill>
                  <a:schemeClr val="tx1"/>
                </a:solidFill>
              </a:rPr>
              <a:t>Example</a:t>
            </a:r>
            <a:r>
              <a:rPr lang="it-IT" altLang="it-IT" sz="2584" dirty="0">
                <a:solidFill>
                  <a:schemeClr val="tx1"/>
                </a:solidFill>
              </a:rPr>
              <a:t>: Google </a:t>
            </a:r>
            <a:br>
              <a:rPr lang="it-IT" altLang="it-IT" sz="2584" dirty="0">
                <a:solidFill>
                  <a:schemeClr val="tx1"/>
                </a:solidFill>
              </a:rPr>
            </a:br>
            <a:r>
              <a:rPr lang="it-IT" altLang="it-IT" sz="2584" dirty="0">
                <a:solidFill>
                  <a:schemeClr val="tx1"/>
                </a:solidFill>
              </a:rPr>
              <a:t>   home page</a:t>
            </a:r>
          </a:p>
        </p:txBody>
      </p:sp>
      <p:sp>
        <p:nvSpPr>
          <p:cNvPr id="143364"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err="1">
                <a:solidFill>
                  <a:srgbClr val="C00000"/>
                </a:solidFill>
              </a:rPr>
              <a:t>Less</a:t>
            </a:r>
            <a:r>
              <a:rPr lang="it-IT" altLang="it-IT" sz="3692" b="1" dirty="0">
                <a:solidFill>
                  <a:srgbClr val="C00000"/>
                </a:solidFill>
              </a:rPr>
              <a:t> </a:t>
            </a:r>
            <a:r>
              <a:rPr lang="it-IT" altLang="it-IT" sz="3692" b="1" dirty="0" err="1">
                <a:solidFill>
                  <a:srgbClr val="C00000"/>
                </a:solidFill>
              </a:rPr>
              <a:t>is</a:t>
            </a:r>
            <a:r>
              <a:rPr lang="it-IT" altLang="it-IT" sz="3692" b="1" dirty="0">
                <a:solidFill>
                  <a:srgbClr val="C00000"/>
                </a:solidFill>
              </a:rPr>
              <a:t> More</a:t>
            </a:r>
          </a:p>
        </p:txBody>
      </p:sp>
      <p:pic>
        <p:nvPicPr>
          <p:cNvPr id="3" name="Immagine 2"/>
          <p:cNvPicPr>
            <a:picLocks noChangeAspect="1"/>
          </p:cNvPicPr>
          <p:nvPr/>
        </p:nvPicPr>
        <p:blipFill rotWithShape="1">
          <a:blip r:embed="rId3"/>
          <a:srcRect t="8847" b="9765"/>
          <a:stretch/>
        </p:blipFill>
        <p:spPr>
          <a:xfrm>
            <a:off x="3393743" y="3861048"/>
            <a:ext cx="5354721" cy="2451434"/>
          </a:xfrm>
          <a:prstGeom prst="rect">
            <a:avLst/>
          </a:prstGeom>
          <a:ln>
            <a:solidFill>
              <a:schemeClr val="tx1"/>
            </a:solidFill>
          </a:ln>
        </p:spPr>
      </p:pic>
    </p:spTree>
    <p:extLst>
      <p:ext uri="{BB962C8B-B14F-4D97-AF65-F5344CB8AC3E}">
        <p14:creationId xmlns:p14="http://schemas.microsoft.com/office/powerpoint/2010/main" val="103149265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BF8407E6-F1E0-41DC-B727-59160DDE5487}" type="slidenum">
              <a:rPr lang="it-IT" altLang="it-IT" sz="1292">
                <a:solidFill>
                  <a:schemeClr val="bg1"/>
                </a:solidFill>
              </a:rPr>
              <a:pPr algn="r">
                <a:spcBef>
                  <a:spcPct val="0"/>
                </a:spcBef>
                <a:buClr>
                  <a:srgbClr val="777777"/>
                </a:buClr>
                <a:buFont typeface="Arial" panose="020B0604020202020204" pitchFamily="34" charset="0"/>
                <a:buNone/>
              </a:pPr>
              <a:t>39</a:t>
            </a:fld>
            <a:endParaRPr lang="it-IT" altLang="it-IT" sz="1292">
              <a:solidFill>
                <a:schemeClr val="bg1"/>
              </a:solidFill>
            </a:endParaRPr>
          </a:p>
        </p:txBody>
      </p:sp>
      <p:sp>
        <p:nvSpPr>
          <p:cNvPr id="137219" name="Rectangle 5"/>
          <p:cNvSpPr>
            <a:spLocks noChangeArrowheads="1"/>
          </p:cNvSpPr>
          <p:nvPr/>
        </p:nvSpPr>
        <p:spPr bwMode="auto">
          <a:xfrm>
            <a:off x="243215" y="1303068"/>
            <a:ext cx="8705920" cy="324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r>
              <a:rPr lang="it-IT" altLang="it-IT" sz="2584" dirty="0">
                <a:solidFill>
                  <a:schemeClr val="tx1"/>
                </a:solidFill>
              </a:rPr>
              <a:t> </a:t>
            </a:r>
            <a:r>
              <a:rPr lang="en-US" altLang="it-IT" sz="2584" dirty="0">
                <a:solidFill>
                  <a:schemeClr val="tx1"/>
                </a:solidFill>
              </a:rPr>
              <a:t>Responsive design (also known as Responsive Web Design, RWD) is an approach to web design aimed at allowing desktop webpages to be viewed in response to the size of the screen or web browser one is viewing with</a:t>
            </a:r>
          </a:p>
          <a:p>
            <a:endParaRPr lang="en-US" altLang="it-IT" sz="2584" dirty="0">
              <a:solidFill>
                <a:schemeClr val="tx1"/>
              </a:solidFill>
            </a:endParaRPr>
          </a:p>
          <a:p>
            <a:endParaRPr lang="en-US" altLang="it-IT" sz="2584" dirty="0">
              <a:solidFill>
                <a:schemeClr val="tx1"/>
              </a:solidFill>
            </a:endParaRPr>
          </a:p>
          <a:p>
            <a:endParaRPr lang="it-IT" altLang="it-IT" sz="2953" dirty="0">
              <a:solidFill>
                <a:schemeClr val="tx1"/>
              </a:solidFill>
            </a:endParaRPr>
          </a:p>
        </p:txBody>
      </p:sp>
      <p:sp>
        <p:nvSpPr>
          <p:cNvPr id="137220"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Responsive Design</a:t>
            </a:r>
          </a:p>
        </p:txBody>
      </p:sp>
      <p:pic>
        <p:nvPicPr>
          <p:cNvPr id="4103" name="Picture 7" descr="File:Content-is-like-water-19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664" y="2996952"/>
            <a:ext cx="4544576" cy="340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45556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p:txBody>
          <a:bodyPr/>
          <a:lstStyle/>
          <a:p>
            <a:r>
              <a:rPr lang="it-IT" altLang="it-IT" dirty="0"/>
              <a:t>                               </a:t>
            </a:r>
            <a:br>
              <a:rPr lang="it-IT" altLang="it-IT" dirty="0"/>
            </a:br>
            <a:r>
              <a:rPr lang="it-IT" altLang="it-IT" dirty="0"/>
              <a:t>                                     </a:t>
            </a:r>
            <a:r>
              <a:rPr lang="it-IT" altLang="it-IT" dirty="0" err="1"/>
              <a:t>About</a:t>
            </a:r>
            <a:r>
              <a:rPr lang="it-IT" altLang="it-IT" dirty="0"/>
              <a:t> </a:t>
            </a:r>
            <a:r>
              <a:rPr lang="it-IT" altLang="it-IT" dirty="0" err="1"/>
              <a:t>doors</a:t>
            </a:r>
            <a:r>
              <a:rPr lang="it-IT" altLang="it-IT" dirty="0"/>
              <a:t> … </a:t>
            </a:r>
          </a:p>
        </p:txBody>
      </p:sp>
      <p:pic>
        <p:nvPicPr>
          <p:cNvPr id="5" name="Picture 4" descr="Image result for porta antipanico mezzo manigli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403" y="1430155"/>
            <a:ext cx="4120001" cy="4807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3083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BF8407E6-F1E0-41DC-B727-59160DDE5487}" type="slidenum">
              <a:rPr lang="it-IT" altLang="it-IT" sz="1292">
                <a:solidFill>
                  <a:schemeClr val="bg1"/>
                </a:solidFill>
              </a:rPr>
              <a:pPr algn="r">
                <a:spcBef>
                  <a:spcPct val="0"/>
                </a:spcBef>
                <a:buClr>
                  <a:srgbClr val="777777"/>
                </a:buClr>
                <a:buFont typeface="Arial" panose="020B0604020202020204" pitchFamily="34" charset="0"/>
                <a:buNone/>
              </a:pPr>
              <a:t>40</a:t>
            </a:fld>
            <a:endParaRPr lang="it-IT" altLang="it-IT" sz="1292">
              <a:solidFill>
                <a:schemeClr val="bg1"/>
              </a:solidFill>
            </a:endParaRPr>
          </a:p>
        </p:txBody>
      </p:sp>
      <p:sp>
        <p:nvSpPr>
          <p:cNvPr id="137219" name="Rectangle 5"/>
          <p:cNvSpPr>
            <a:spLocks noChangeArrowheads="1"/>
          </p:cNvSpPr>
          <p:nvPr/>
        </p:nvSpPr>
        <p:spPr bwMode="auto">
          <a:xfrm>
            <a:off x="315223" y="1513581"/>
            <a:ext cx="8433241" cy="457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r>
              <a:rPr lang="en-US" altLang="it-IT" sz="2584" dirty="0">
                <a:solidFill>
                  <a:schemeClr val="tx1"/>
                </a:solidFill>
              </a:rPr>
              <a:t> A site designed with RWD adapts the layout to the viewing environment by using fluid, proportion-based grids, flexible images, media queries:</a:t>
            </a:r>
          </a:p>
          <a:p>
            <a:pPr lvl="1"/>
            <a:r>
              <a:rPr lang="en-US" altLang="it-IT" sz="2184" dirty="0">
                <a:solidFill>
                  <a:schemeClr val="tx1"/>
                </a:solidFill>
              </a:rPr>
              <a:t>The fluid grid concept calls for page element sizing to be in relative units like percentages, rather than absolute units like pixels or points</a:t>
            </a:r>
          </a:p>
          <a:p>
            <a:pPr lvl="1"/>
            <a:r>
              <a:rPr lang="en-US" altLang="it-IT" sz="2184" dirty="0">
                <a:solidFill>
                  <a:schemeClr val="tx1"/>
                </a:solidFill>
              </a:rPr>
              <a:t>Flexible images are also sized in relative units, so as to prevent them from displaying outside their containing element</a:t>
            </a:r>
          </a:p>
          <a:p>
            <a:pPr lvl="1"/>
            <a:r>
              <a:rPr lang="en-US" altLang="it-IT" sz="2184" dirty="0">
                <a:solidFill>
                  <a:schemeClr val="tx1"/>
                </a:solidFill>
              </a:rPr>
              <a:t>Media queries allow the page to use different CSS style rules based on characteristics of the device the site is being displayed on, most commonly the width of the browser</a:t>
            </a:r>
            <a:endParaRPr lang="en-US" altLang="it-IT" sz="2584" dirty="0">
              <a:solidFill>
                <a:schemeClr val="tx1"/>
              </a:solidFill>
            </a:endParaRPr>
          </a:p>
        </p:txBody>
      </p:sp>
      <p:sp>
        <p:nvSpPr>
          <p:cNvPr id="137220"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Responsive Design</a:t>
            </a:r>
          </a:p>
        </p:txBody>
      </p:sp>
    </p:spTree>
    <p:extLst>
      <p:ext uri="{BB962C8B-B14F-4D97-AF65-F5344CB8AC3E}">
        <p14:creationId xmlns:p14="http://schemas.microsoft.com/office/powerpoint/2010/main" val="197844736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82E57B4D-38CA-43EB-82FA-5F15C36F7B60}" type="slidenum">
              <a:rPr lang="it-IT" altLang="it-IT" sz="1292">
                <a:solidFill>
                  <a:schemeClr val="bg1"/>
                </a:solidFill>
              </a:rPr>
              <a:pPr algn="r">
                <a:spcBef>
                  <a:spcPct val="0"/>
                </a:spcBef>
                <a:buClr>
                  <a:srgbClr val="777777"/>
                </a:buClr>
                <a:buFont typeface="Arial" panose="020B0604020202020204" pitchFamily="34" charset="0"/>
                <a:buNone/>
              </a:pPr>
              <a:t>41</a:t>
            </a:fld>
            <a:endParaRPr lang="it-IT" altLang="it-IT" sz="1292">
              <a:solidFill>
                <a:schemeClr val="bg1"/>
              </a:solidFill>
            </a:endParaRPr>
          </a:p>
        </p:txBody>
      </p:sp>
      <p:sp>
        <p:nvSpPr>
          <p:cNvPr id="139267" name="Rectangle 5"/>
          <p:cNvSpPr>
            <a:spLocks noChangeArrowheads="1"/>
          </p:cNvSpPr>
          <p:nvPr/>
        </p:nvSpPr>
        <p:spPr bwMode="auto">
          <a:xfrm>
            <a:off x="319403" y="1373396"/>
            <a:ext cx="8705920" cy="194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r>
              <a:rPr lang="it-IT" altLang="it-IT" sz="2584" dirty="0">
                <a:solidFill>
                  <a:schemeClr val="tx1"/>
                </a:solidFill>
              </a:rPr>
              <a:t> Responsive Design goal: </a:t>
            </a:r>
            <a:br>
              <a:rPr lang="it-IT" altLang="it-IT" sz="2584" dirty="0">
                <a:solidFill>
                  <a:schemeClr val="tx1"/>
                </a:solidFill>
              </a:rPr>
            </a:br>
            <a:r>
              <a:rPr lang="it-IT" altLang="it-IT" sz="2584" dirty="0">
                <a:solidFill>
                  <a:schemeClr val="tx1"/>
                </a:solidFill>
              </a:rPr>
              <a:t>  </a:t>
            </a:r>
            <a:r>
              <a:rPr lang="it-IT" altLang="it-IT" sz="2584" dirty="0" err="1">
                <a:solidFill>
                  <a:schemeClr val="tx1"/>
                </a:solidFill>
              </a:rPr>
              <a:t>improving</a:t>
            </a:r>
            <a:r>
              <a:rPr lang="it-IT" altLang="it-IT" sz="2584" dirty="0">
                <a:solidFill>
                  <a:schemeClr val="tx1"/>
                </a:solidFill>
              </a:rPr>
              <a:t> </a:t>
            </a:r>
            <a:r>
              <a:rPr lang="it-IT" altLang="it-IT" sz="2584" dirty="0" err="1">
                <a:solidFill>
                  <a:schemeClr val="tx1"/>
                </a:solidFill>
              </a:rPr>
              <a:t>users</a:t>
            </a:r>
            <a:r>
              <a:rPr lang="it-IT" altLang="it-IT" sz="2584" dirty="0">
                <a:solidFill>
                  <a:schemeClr val="tx1"/>
                </a:solidFill>
              </a:rPr>
              <a:t>’ </a:t>
            </a:r>
            <a:r>
              <a:rPr lang="it-IT" altLang="it-IT" sz="2584" dirty="0" err="1">
                <a:solidFill>
                  <a:schemeClr val="tx1"/>
                </a:solidFill>
              </a:rPr>
              <a:t>experience</a:t>
            </a:r>
            <a:endParaRPr lang="it-IT" altLang="it-IT" sz="2584" dirty="0">
              <a:solidFill>
                <a:schemeClr val="tx1"/>
              </a:solidFill>
            </a:endParaRPr>
          </a:p>
          <a:p>
            <a:endParaRPr lang="it-IT" altLang="it-IT" sz="2584" dirty="0">
              <a:solidFill>
                <a:schemeClr val="tx1"/>
              </a:solidFill>
            </a:endParaRPr>
          </a:p>
          <a:p>
            <a:endParaRPr lang="it-IT" altLang="it-IT" sz="2953" dirty="0">
              <a:solidFill>
                <a:schemeClr val="tx1"/>
              </a:solidFill>
            </a:endParaRPr>
          </a:p>
        </p:txBody>
      </p:sp>
      <p:sp>
        <p:nvSpPr>
          <p:cNvPr id="139268" name="Text Box 1"/>
          <p:cNvSpPr txBox="1">
            <a:spLocks noChangeArrowheads="1"/>
          </p:cNvSpPr>
          <p:nvPr/>
        </p:nvSpPr>
        <p:spPr bwMode="auto">
          <a:xfrm>
            <a:off x="1259632" y="286254"/>
            <a:ext cx="7249958"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spcBef>
                <a:spcPct val="0"/>
              </a:spcBef>
              <a:buClr>
                <a:srgbClr val="FFFFFF"/>
              </a:buClr>
              <a:buFont typeface="Arial" panose="020B0604020202020204" pitchFamily="34" charset="0"/>
              <a:buNone/>
            </a:pPr>
            <a:r>
              <a:rPr lang="it-IT" altLang="it-IT" sz="3692" b="1" dirty="0">
                <a:solidFill>
                  <a:srgbClr val="C00000"/>
                </a:solidFill>
              </a:rPr>
              <a:t>Responsive Design</a:t>
            </a:r>
          </a:p>
        </p:txBody>
      </p:sp>
      <p:pic>
        <p:nvPicPr>
          <p:cNvPr id="6146" name="Picture 2" descr="Image result for responsive desig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7264" y="761655"/>
            <a:ext cx="3427140" cy="203180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responsive design"/>
          <p:cNvPicPr>
            <a:picLocks noChangeAspect="1" noChangeArrowheads="1"/>
          </p:cNvPicPr>
          <p:nvPr/>
        </p:nvPicPr>
        <p:blipFill rotWithShape="1">
          <a:blip r:embed="rId4">
            <a:extLst>
              <a:ext uri="{28A0092B-C50C-407E-A947-70E740481C1C}">
                <a14:useLocalDpi xmlns:a14="http://schemas.microsoft.com/office/drawing/2010/main" val="0"/>
              </a:ext>
            </a:extLst>
          </a:blip>
          <a:srcRect t="17384"/>
          <a:stretch/>
        </p:blipFill>
        <p:spPr bwMode="auto">
          <a:xfrm>
            <a:off x="539552" y="2973674"/>
            <a:ext cx="6682231"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94714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01DAD713-2C1A-417F-9A43-C182B13E2535}" type="slidenum">
              <a:rPr lang="it-IT" altLang="it-IT" sz="1292">
                <a:solidFill>
                  <a:schemeClr val="bg1"/>
                </a:solidFill>
              </a:rPr>
              <a:pPr algn="r">
                <a:spcBef>
                  <a:spcPct val="0"/>
                </a:spcBef>
                <a:buClr>
                  <a:srgbClr val="777777"/>
                </a:buClr>
                <a:buFont typeface="Arial" panose="020B0604020202020204" pitchFamily="34" charset="0"/>
                <a:buNone/>
              </a:pPr>
              <a:t>42</a:t>
            </a:fld>
            <a:endParaRPr lang="it-IT" altLang="it-IT" sz="1292">
              <a:solidFill>
                <a:schemeClr val="bg1"/>
              </a:solidFill>
            </a:endParaRPr>
          </a:p>
        </p:txBody>
      </p:sp>
      <p:sp>
        <p:nvSpPr>
          <p:cNvPr id="141315" name="Rectangle 5"/>
          <p:cNvSpPr>
            <a:spLocks noChangeArrowheads="1"/>
          </p:cNvSpPr>
          <p:nvPr/>
        </p:nvSpPr>
        <p:spPr bwMode="auto">
          <a:xfrm>
            <a:off x="395536" y="1502296"/>
            <a:ext cx="8352928" cy="45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r>
              <a:rPr lang="it-IT" altLang="it-IT" sz="2584" dirty="0">
                <a:solidFill>
                  <a:schemeClr val="tx1"/>
                </a:solidFill>
              </a:rPr>
              <a:t> </a:t>
            </a:r>
            <a:r>
              <a:rPr lang="it-IT" altLang="it-IT" sz="2600" dirty="0">
                <a:solidFill>
                  <a:schemeClr val="tx1"/>
                </a:solidFill>
              </a:rPr>
              <a:t>It </a:t>
            </a:r>
            <a:r>
              <a:rPr lang="it-IT" altLang="it-IT" sz="2600" dirty="0" err="1">
                <a:solidFill>
                  <a:schemeClr val="tx1"/>
                </a:solidFill>
              </a:rPr>
              <a:t>is</a:t>
            </a:r>
            <a:r>
              <a:rPr lang="it-IT" altLang="it-IT" sz="2600" dirty="0">
                <a:solidFill>
                  <a:schemeClr val="tx1"/>
                </a:solidFill>
              </a:rPr>
              <a:t> </a:t>
            </a:r>
            <a:r>
              <a:rPr lang="it-IT" altLang="it-IT" sz="2600" dirty="0" err="1">
                <a:solidFill>
                  <a:schemeClr val="tx1"/>
                </a:solidFill>
              </a:rPr>
              <a:t>related</a:t>
            </a:r>
            <a:r>
              <a:rPr lang="it-IT" altLang="it-IT" sz="2600" dirty="0">
                <a:solidFill>
                  <a:schemeClr val="tx1"/>
                </a:solidFill>
              </a:rPr>
              <a:t> to the «</a:t>
            </a:r>
            <a:r>
              <a:rPr lang="it-IT" altLang="it-IT" sz="2600" i="1" dirty="0">
                <a:solidFill>
                  <a:schemeClr val="tx1"/>
                </a:solidFill>
              </a:rPr>
              <a:t>Responsive Design</a:t>
            </a:r>
            <a:r>
              <a:rPr lang="it-IT" altLang="it-IT" sz="2600" dirty="0">
                <a:solidFill>
                  <a:schemeClr val="tx1"/>
                </a:solidFill>
              </a:rPr>
              <a:t>» </a:t>
            </a:r>
            <a:r>
              <a:rPr lang="it-IT" altLang="it-IT" sz="2600" dirty="0" err="1">
                <a:solidFill>
                  <a:schemeClr val="tx1"/>
                </a:solidFill>
              </a:rPr>
              <a:t>principle</a:t>
            </a:r>
            <a:r>
              <a:rPr lang="it-IT" altLang="it-IT" sz="2600" dirty="0">
                <a:solidFill>
                  <a:schemeClr val="tx1"/>
                </a:solidFill>
              </a:rPr>
              <a:t> and to </a:t>
            </a:r>
            <a:r>
              <a:rPr lang="en-US" altLang="it-IT" sz="2600" dirty="0">
                <a:solidFill>
                  <a:schemeClr val="tx1"/>
                </a:solidFill>
              </a:rPr>
              <a:t>the “</a:t>
            </a:r>
            <a:r>
              <a:rPr lang="en-US" altLang="it-IT" sz="2600" i="1" dirty="0">
                <a:solidFill>
                  <a:schemeClr val="tx1"/>
                </a:solidFill>
              </a:rPr>
              <a:t>Progressive Enhancement” </a:t>
            </a:r>
            <a:r>
              <a:rPr lang="en-US" altLang="it-IT" sz="2600" dirty="0">
                <a:solidFill>
                  <a:schemeClr val="tx1"/>
                </a:solidFill>
              </a:rPr>
              <a:t>concept:</a:t>
            </a:r>
          </a:p>
          <a:p>
            <a:pPr lvl="1"/>
            <a:r>
              <a:rPr lang="it-IT" altLang="it-IT" sz="2400" dirty="0" err="1">
                <a:solidFill>
                  <a:schemeClr val="tx1"/>
                </a:solidFill>
              </a:rPr>
              <a:t>designing</a:t>
            </a:r>
            <a:r>
              <a:rPr lang="it-IT" altLang="it-IT" sz="2400" dirty="0">
                <a:solidFill>
                  <a:schemeClr val="tx1"/>
                </a:solidFill>
              </a:rPr>
              <a:t> the user </a:t>
            </a:r>
            <a:r>
              <a:rPr lang="it-IT" altLang="it-IT" sz="2400" dirty="0" err="1">
                <a:solidFill>
                  <a:schemeClr val="tx1"/>
                </a:solidFill>
              </a:rPr>
              <a:t>interface</a:t>
            </a:r>
            <a:r>
              <a:rPr lang="it-IT" altLang="it-IT" sz="2400" dirty="0">
                <a:solidFill>
                  <a:schemeClr val="tx1"/>
                </a:solidFill>
              </a:rPr>
              <a:t> for </a:t>
            </a:r>
            <a:r>
              <a:rPr lang="it-IT" altLang="it-IT" sz="2400" dirty="0" err="1">
                <a:solidFill>
                  <a:schemeClr val="tx1"/>
                </a:solidFill>
              </a:rPr>
              <a:t>those</a:t>
            </a:r>
            <a:r>
              <a:rPr lang="it-IT" altLang="it-IT" sz="2400" dirty="0">
                <a:solidFill>
                  <a:schemeClr val="tx1"/>
                </a:solidFill>
              </a:rPr>
              <a:t> </a:t>
            </a:r>
            <a:r>
              <a:rPr lang="it-IT" altLang="it-IT" sz="2400" dirty="0" err="1">
                <a:solidFill>
                  <a:schemeClr val="tx1"/>
                </a:solidFill>
              </a:rPr>
              <a:t>devices</a:t>
            </a:r>
            <a:r>
              <a:rPr lang="it-IT" altLang="it-IT" sz="2400" dirty="0">
                <a:solidFill>
                  <a:schemeClr val="tx1"/>
                </a:solidFill>
              </a:rPr>
              <a:t> with </a:t>
            </a:r>
            <a:r>
              <a:rPr lang="it-IT" altLang="it-IT" sz="2400" dirty="0" err="1">
                <a:solidFill>
                  <a:schemeClr val="tx1"/>
                </a:solidFill>
              </a:rPr>
              <a:t>limited</a:t>
            </a:r>
            <a:r>
              <a:rPr lang="it-IT" altLang="it-IT" sz="2400" dirty="0">
                <a:solidFill>
                  <a:schemeClr val="tx1"/>
                </a:solidFill>
              </a:rPr>
              <a:t> </a:t>
            </a:r>
            <a:r>
              <a:rPr lang="it-IT" altLang="it-IT" sz="2400" dirty="0" err="1">
                <a:solidFill>
                  <a:schemeClr val="tx1"/>
                </a:solidFill>
              </a:rPr>
              <a:t>characteristics</a:t>
            </a:r>
            <a:r>
              <a:rPr lang="it-IT" altLang="it-IT" sz="2400" dirty="0">
                <a:solidFill>
                  <a:schemeClr val="tx1"/>
                </a:solidFill>
              </a:rPr>
              <a:t> (in </a:t>
            </a:r>
            <a:r>
              <a:rPr lang="it-IT" altLang="it-IT" sz="2400" dirty="0" err="1">
                <a:solidFill>
                  <a:schemeClr val="tx1"/>
                </a:solidFill>
              </a:rPr>
              <a:t>terms</a:t>
            </a:r>
            <a:r>
              <a:rPr lang="it-IT" altLang="it-IT" sz="2400" dirty="0">
                <a:solidFill>
                  <a:schemeClr val="tx1"/>
                </a:solidFill>
              </a:rPr>
              <a:t> of display </a:t>
            </a:r>
            <a:r>
              <a:rPr lang="it-IT" altLang="it-IT" sz="2400" dirty="0" err="1">
                <a:solidFill>
                  <a:schemeClr val="tx1"/>
                </a:solidFill>
              </a:rPr>
              <a:t>dimensions</a:t>
            </a:r>
            <a:r>
              <a:rPr lang="it-IT" altLang="it-IT" sz="2400" dirty="0">
                <a:solidFill>
                  <a:schemeClr val="tx1"/>
                </a:solidFill>
              </a:rPr>
              <a:t>, input </a:t>
            </a:r>
            <a:r>
              <a:rPr lang="it-IT" altLang="it-IT" sz="2400" dirty="0" err="1">
                <a:solidFill>
                  <a:schemeClr val="tx1"/>
                </a:solidFill>
              </a:rPr>
              <a:t>mechanisms</a:t>
            </a:r>
            <a:r>
              <a:rPr lang="it-IT" altLang="it-IT" sz="2400" dirty="0">
                <a:solidFill>
                  <a:schemeClr val="tx1"/>
                </a:solidFill>
              </a:rPr>
              <a:t>, </a:t>
            </a:r>
            <a:r>
              <a:rPr lang="it-IT" altLang="it-IT" sz="2400" dirty="0" err="1">
                <a:solidFill>
                  <a:schemeClr val="tx1"/>
                </a:solidFill>
              </a:rPr>
              <a:t>computing</a:t>
            </a:r>
            <a:r>
              <a:rPr lang="it-IT" altLang="it-IT" sz="2400" dirty="0">
                <a:solidFill>
                  <a:schemeClr val="tx1"/>
                </a:solidFill>
              </a:rPr>
              <a:t> </a:t>
            </a:r>
            <a:r>
              <a:rPr lang="it-IT" altLang="it-IT" sz="2400" dirty="0" err="1">
                <a:solidFill>
                  <a:schemeClr val="tx1"/>
                </a:solidFill>
              </a:rPr>
              <a:t>capabilities</a:t>
            </a:r>
            <a:r>
              <a:rPr lang="it-IT" altLang="it-IT" sz="2400" dirty="0">
                <a:solidFill>
                  <a:schemeClr val="tx1"/>
                </a:solidFill>
              </a:rPr>
              <a:t>, </a:t>
            </a:r>
            <a:r>
              <a:rPr lang="it-IT" altLang="it-IT" sz="2400" dirty="0" err="1">
                <a:solidFill>
                  <a:schemeClr val="tx1"/>
                </a:solidFill>
              </a:rPr>
              <a:t>connectivity</a:t>
            </a:r>
            <a:r>
              <a:rPr lang="it-IT" altLang="it-IT" sz="2400" dirty="0">
                <a:solidFill>
                  <a:schemeClr val="tx1"/>
                </a:solidFill>
              </a:rPr>
              <a:t>), </a:t>
            </a:r>
            <a:r>
              <a:rPr lang="it-IT" altLang="it-IT" sz="2400" dirty="0" err="1">
                <a:solidFill>
                  <a:schemeClr val="tx1"/>
                </a:solidFill>
              </a:rPr>
              <a:t>such</a:t>
            </a:r>
            <a:r>
              <a:rPr lang="it-IT" altLang="it-IT" sz="2400" dirty="0">
                <a:solidFill>
                  <a:schemeClr val="tx1"/>
                </a:solidFill>
              </a:rPr>
              <a:t> </a:t>
            </a:r>
            <a:r>
              <a:rPr lang="it-IT" altLang="it-IT" sz="2400" dirty="0" err="1">
                <a:solidFill>
                  <a:schemeClr val="tx1"/>
                </a:solidFill>
              </a:rPr>
              <a:t>as</a:t>
            </a:r>
            <a:r>
              <a:rPr lang="it-IT" altLang="it-IT" sz="2400" dirty="0">
                <a:solidFill>
                  <a:schemeClr val="tx1"/>
                </a:solidFill>
              </a:rPr>
              <a:t> mobile </a:t>
            </a:r>
            <a:r>
              <a:rPr lang="it-IT" altLang="it-IT" sz="2400" dirty="0" err="1">
                <a:solidFill>
                  <a:schemeClr val="tx1"/>
                </a:solidFill>
              </a:rPr>
              <a:t>devices</a:t>
            </a:r>
            <a:r>
              <a:rPr lang="it-IT" altLang="it-IT" sz="2400" dirty="0">
                <a:solidFill>
                  <a:schemeClr val="tx1"/>
                </a:solidFill>
              </a:rPr>
              <a:t>, smart </a:t>
            </a:r>
            <a:r>
              <a:rPr lang="it-IT" altLang="it-IT" sz="2400" dirty="0" err="1">
                <a:solidFill>
                  <a:schemeClr val="tx1"/>
                </a:solidFill>
              </a:rPr>
              <a:t>phones</a:t>
            </a:r>
            <a:endParaRPr lang="it-IT" altLang="it-IT" sz="2400" dirty="0">
              <a:solidFill>
                <a:schemeClr val="tx1"/>
              </a:solidFill>
            </a:endParaRPr>
          </a:p>
          <a:p>
            <a:pPr lvl="1"/>
            <a:r>
              <a:rPr lang="it-IT" altLang="it-IT" sz="2400" dirty="0">
                <a:solidFill>
                  <a:schemeClr val="tx1"/>
                </a:solidFill>
              </a:rPr>
              <a:t>It </a:t>
            </a:r>
            <a:r>
              <a:rPr lang="it-IT" altLang="it-IT" sz="2400" dirty="0" err="1">
                <a:solidFill>
                  <a:schemeClr val="tx1"/>
                </a:solidFill>
              </a:rPr>
              <a:t>would</a:t>
            </a:r>
            <a:r>
              <a:rPr lang="it-IT" altLang="it-IT" sz="2400" dirty="0">
                <a:solidFill>
                  <a:schemeClr val="tx1"/>
                </a:solidFill>
              </a:rPr>
              <a:t> be </a:t>
            </a:r>
            <a:r>
              <a:rPr lang="it-IT" altLang="it-IT" sz="2400" dirty="0" err="1">
                <a:solidFill>
                  <a:schemeClr val="tx1"/>
                </a:solidFill>
              </a:rPr>
              <a:t>simpler</a:t>
            </a:r>
            <a:r>
              <a:rPr lang="it-IT" altLang="it-IT" sz="2400" dirty="0">
                <a:solidFill>
                  <a:schemeClr val="tx1"/>
                </a:solidFill>
              </a:rPr>
              <a:t> </a:t>
            </a:r>
            <a:r>
              <a:rPr lang="it-IT" altLang="it-IT" sz="2400" dirty="0" err="1">
                <a:solidFill>
                  <a:schemeClr val="tx1"/>
                </a:solidFill>
              </a:rPr>
              <a:t>designing</a:t>
            </a:r>
            <a:r>
              <a:rPr lang="it-IT" altLang="it-IT" sz="2400" dirty="0">
                <a:solidFill>
                  <a:schemeClr val="tx1"/>
                </a:solidFill>
              </a:rPr>
              <a:t> user </a:t>
            </a:r>
            <a:r>
              <a:rPr lang="it-IT" altLang="it-IT" sz="2400" dirty="0" err="1">
                <a:solidFill>
                  <a:schemeClr val="tx1"/>
                </a:solidFill>
              </a:rPr>
              <a:t>interface</a:t>
            </a:r>
            <a:r>
              <a:rPr lang="it-IT" altLang="it-IT" sz="2400" dirty="0">
                <a:solidFill>
                  <a:schemeClr val="tx1"/>
                </a:solidFill>
              </a:rPr>
              <a:t> for </a:t>
            </a:r>
            <a:r>
              <a:rPr lang="it-IT" altLang="it-IT" sz="2400" dirty="0" err="1">
                <a:solidFill>
                  <a:schemeClr val="tx1"/>
                </a:solidFill>
              </a:rPr>
              <a:t>other</a:t>
            </a:r>
            <a:r>
              <a:rPr lang="it-IT" altLang="it-IT" sz="2400" dirty="0">
                <a:solidFill>
                  <a:schemeClr val="tx1"/>
                </a:solidFill>
              </a:rPr>
              <a:t> </a:t>
            </a:r>
            <a:r>
              <a:rPr lang="it-IT" altLang="it-IT" sz="2400" dirty="0" err="1">
                <a:solidFill>
                  <a:schemeClr val="tx1"/>
                </a:solidFill>
              </a:rPr>
              <a:t>devices</a:t>
            </a:r>
            <a:r>
              <a:rPr lang="it-IT" altLang="it-IT" sz="2400" dirty="0">
                <a:solidFill>
                  <a:schemeClr val="tx1"/>
                </a:solidFill>
              </a:rPr>
              <a:t> (with not so </a:t>
            </a:r>
            <a:r>
              <a:rPr lang="it-IT" altLang="it-IT" sz="2400" dirty="0" err="1">
                <a:solidFill>
                  <a:schemeClr val="tx1"/>
                </a:solidFill>
              </a:rPr>
              <a:t>limited</a:t>
            </a:r>
            <a:r>
              <a:rPr lang="it-IT" altLang="it-IT" sz="2400" dirty="0">
                <a:solidFill>
                  <a:schemeClr val="tx1"/>
                </a:solidFill>
              </a:rPr>
              <a:t> </a:t>
            </a:r>
            <a:r>
              <a:rPr lang="it-IT" altLang="it-IT" sz="2400" dirty="0" err="1">
                <a:solidFill>
                  <a:schemeClr val="tx1"/>
                </a:solidFill>
              </a:rPr>
              <a:t>characteristics</a:t>
            </a:r>
            <a:r>
              <a:rPr lang="it-IT" altLang="it-IT" sz="2400" dirty="0">
                <a:solidFill>
                  <a:schemeClr val="tx1"/>
                </a:solidFill>
              </a:rPr>
              <a:t>)</a:t>
            </a:r>
          </a:p>
          <a:p>
            <a:r>
              <a:rPr lang="it-IT" altLang="it-IT" sz="2600" dirty="0">
                <a:solidFill>
                  <a:schemeClr val="tx1"/>
                </a:solidFill>
              </a:rPr>
              <a:t> It </a:t>
            </a:r>
            <a:r>
              <a:rPr lang="it-IT" altLang="it-IT" sz="2600" dirty="0" err="1">
                <a:solidFill>
                  <a:schemeClr val="tx1"/>
                </a:solidFill>
              </a:rPr>
              <a:t>has</a:t>
            </a:r>
            <a:r>
              <a:rPr lang="it-IT" altLang="it-IT" sz="2600" dirty="0">
                <a:solidFill>
                  <a:schemeClr val="tx1"/>
                </a:solidFill>
              </a:rPr>
              <a:t> </a:t>
            </a:r>
            <a:r>
              <a:rPr lang="it-IT" altLang="it-IT" sz="2600" dirty="0" err="1">
                <a:solidFill>
                  <a:schemeClr val="tx1"/>
                </a:solidFill>
              </a:rPr>
              <a:t>become</a:t>
            </a:r>
            <a:r>
              <a:rPr lang="it-IT" altLang="it-IT" sz="2600" dirty="0">
                <a:solidFill>
                  <a:schemeClr val="tx1"/>
                </a:solidFill>
              </a:rPr>
              <a:t> a common and </a:t>
            </a:r>
            <a:r>
              <a:rPr lang="it-IT" altLang="it-IT" sz="2600" dirty="0" err="1">
                <a:solidFill>
                  <a:schemeClr val="tx1"/>
                </a:solidFill>
              </a:rPr>
              <a:t>well-known</a:t>
            </a:r>
            <a:r>
              <a:rPr lang="it-IT" altLang="it-IT" sz="2600" dirty="0">
                <a:solidFill>
                  <a:schemeClr val="tx1"/>
                </a:solidFill>
              </a:rPr>
              <a:t> </a:t>
            </a:r>
            <a:r>
              <a:rPr lang="it-IT" altLang="it-IT" sz="2600" dirty="0" err="1">
                <a:solidFill>
                  <a:schemeClr val="tx1"/>
                </a:solidFill>
              </a:rPr>
              <a:t>principle</a:t>
            </a:r>
            <a:r>
              <a:rPr lang="it-IT" altLang="it-IT" sz="2600" dirty="0">
                <a:solidFill>
                  <a:schemeClr val="tx1"/>
                </a:solidFill>
              </a:rPr>
              <a:t> with the </a:t>
            </a:r>
            <a:r>
              <a:rPr lang="it-IT" altLang="it-IT" sz="2600" dirty="0" err="1">
                <a:solidFill>
                  <a:schemeClr val="tx1"/>
                </a:solidFill>
              </a:rPr>
              <a:t>diffusion</a:t>
            </a:r>
            <a:r>
              <a:rPr lang="it-IT" altLang="it-IT" sz="2600" dirty="0">
                <a:solidFill>
                  <a:schemeClr val="tx1"/>
                </a:solidFill>
              </a:rPr>
              <a:t> of Web Apps and native </a:t>
            </a:r>
            <a:r>
              <a:rPr lang="it-IT" altLang="it-IT" sz="2600" dirty="0" err="1">
                <a:solidFill>
                  <a:schemeClr val="tx1"/>
                </a:solidFill>
              </a:rPr>
              <a:t>applications</a:t>
            </a:r>
            <a:r>
              <a:rPr lang="it-IT" altLang="it-IT" sz="2600" dirty="0">
                <a:solidFill>
                  <a:schemeClr val="tx1"/>
                </a:solidFill>
              </a:rPr>
              <a:t> for mobile </a:t>
            </a:r>
            <a:r>
              <a:rPr lang="it-IT" altLang="it-IT" sz="2600" dirty="0" err="1">
                <a:solidFill>
                  <a:schemeClr val="tx1"/>
                </a:solidFill>
              </a:rPr>
              <a:t>devices</a:t>
            </a:r>
            <a:r>
              <a:rPr lang="it-IT" altLang="it-IT" sz="2600" dirty="0">
                <a:solidFill>
                  <a:schemeClr val="tx1"/>
                </a:solidFill>
              </a:rPr>
              <a:t> </a:t>
            </a:r>
          </a:p>
        </p:txBody>
      </p:sp>
      <p:sp>
        <p:nvSpPr>
          <p:cNvPr id="141316"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Mobile First</a:t>
            </a:r>
          </a:p>
        </p:txBody>
      </p:sp>
      <p:pic>
        <p:nvPicPr>
          <p:cNvPr id="7170" name="Picture 2" descr="Image result for mobile first"/>
          <p:cNvPicPr>
            <a:picLocks noChangeAspect="1" noChangeArrowheads="1"/>
          </p:cNvPicPr>
          <p:nvPr/>
        </p:nvPicPr>
        <p:blipFill rotWithShape="1">
          <a:blip r:embed="rId3">
            <a:extLst>
              <a:ext uri="{28A0092B-C50C-407E-A947-70E740481C1C}">
                <a14:useLocalDpi xmlns:a14="http://schemas.microsoft.com/office/drawing/2010/main" val="0"/>
              </a:ext>
            </a:extLst>
          </a:blip>
          <a:srcRect t="14751" b="21334"/>
          <a:stretch/>
        </p:blipFill>
        <p:spPr bwMode="auto">
          <a:xfrm>
            <a:off x="6588224" y="188640"/>
            <a:ext cx="2409478"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14338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01DAD713-2C1A-417F-9A43-C182B13E2535}" type="slidenum">
              <a:rPr lang="it-IT" altLang="it-IT" sz="1292">
                <a:solidFill>
                  <a:schemeClr val="bg1"/>
                </a:solidFill>
              </a:rPr>
              <a:pPr algn="r">
                <a:spcBef>
                  <a:spcPct val="0"/>
                </a:spcBef>
                <a:buClr>
                  <a:srgbClr val="777777"/>
                </a:buClr>
                <a:buFont typeface="Arial" panose="020B0604020202020204" pitchFamily="34" charset="0"/>
                <a:buNone/>
              </a:pPr>
              <a:t>43</a:t>
            </a:fld>
            <a:endParaRPr lang="it-IT" altLang="it-IT" sz="1292">
              <a:solidFill>
                <a:schemeClr val="bg1"/>
              </a:solidFill>
            </a:endParaRPr>
          </a:p>
        </p:txBody>
      </p:sp>
      <p:sp>
        <p:nvSpPr>
          <p:cNvPr id="141315" name="Rectangle 5"/>
          <p:cNvSpPr>
            <a:spLocks noChangeArrowheads="1"/>
          </p:cNvSpPr>
          <p:nvPr/>
        </p:nvSpPr>
        <p:spPr bwMode="auto">
          <a:xfrm>
            <a:off x="243215" y="1209299"/>
            <a:ext cx="8705920" cy="5069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r>
              <a:rPr lang="it-IT" altLang="it-IT" sz="2584" dirty="0">
                <a:solidFill>
                  <a:schemeClr val="tx1"/>
                </a:solidFill>
              </a:rPr>
              <a:t> </a:t>
            </a:r>
            <a:r>
              <a:rPr lang="en-US" altLang="it-IT" sz="2584" dirty="0">
                <a:solidFill>
                  <a:schemeClr val="tx1"/>
                </a:solidFill>
              </a:rPr>
              <a:t>It is a strategy for web design that emphasizes core webpage content first</a:t>
            </a:r>
          </a:p>
          <a:p>
            <a:r>
              <a:rPr lang="en-US" altLang="it-IT" sz="2584" dirty="0">
                <a:solidFill>
                  <a:schemeClr val="tx1"/>
                </a:solidFill>
              </a:rPr>
              <a:t> This strategy then progressively adds more nuanced and technically rigorous layers of presentation and features on top of the content as the end-user's browser/internet connection allow</a:t>
            </a:r>
          </a:p>
          <a:p>
            <a:r>
              <a:rPr lang="en-US" altLang="it-IT" sz="2584" dirty="0">
                <a:solidFill>
                  <a:schemeClr val="tx1"/>
                </a:solidFill>
              </a:rPr>
              <a:t> The proposed benefits of this strategy are that it allows everyone to access the basic content and functionality of a web page, using any browser or Internet connection, while also providing an enhanced version of the page to those with more advanced browser software or greater bandwidth</a:t>
            </a:r>
            <a:endParaRPr lang="it-IT" altLang="it-IT" sz="2584" dirty="0">
              <a:solidFill>
                <a:schemeClr val="tx1"/>
              </a:solidFill>
            </a:endParaRPr>
          </a:p>
        </p:txBody>
      </p:sp>
      <p:sp>
        <p:nvSpPr>
          <p:cNvPr id="141316"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None/>
            </a:pPr>
            <a:r>
              <a:rPr lang="it-IT" altLang="it-IT" sz="3692" b="1" dirty="0">
                <a:solidFill>
                  <a:srgbClr val="C00000"/>
                </a:solidFill>
              </a:rPr>
              <a:t>Progressive </a:t>
            </a:r>
            <a:r>
              <a:rPr lang="it-IT" altLang="it-IT" sz="3692" b="1" dirty="0" err="1">
                <a:solidFill>
                  <a:srgbClr val="C00000"/>
                </a:solidFill>
              </a:rPr>
              <a:t>enhancement</a:t>
            </a:r>
            <a:r>
              <a:rPr lang="it-IT" altLang="it-IT" sz="3692" b="1" dirty="0">
                <a:solidFill>
                  <a:srgbClr val="C00000"/>
                </a:solidFill>
              </a:rPr>
              <a:t> </a:t>
            </a:r>
          </a:p>
        </p:txBody>
      </p:sp>
    </p:spTree>
    <p:extLst>
      <p:ext uri="{BB962C8B-B14F-4D97-AF65-F5344CB8AC3E}">
        <p14:creationId xmlns:p14="http://schemas.microsoft.com/office/powerpoint/2010/main" val="46443133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01DAD713-2C1A-417F-9A43-C182B13E2535}" type="slidenum">
              <a:rPr lang="it-IT" altLang="it-IT" sz="1292">
                <a:solidFill>
                  <a:schemeClr val="bg1"/>
                </a:solidFill>
              </a:rPr>
              <a:pPr algn="r">
                <a:spcBef>
                  <a:spcPct val="0"/>
                </a:spcBef>
                <a:buClr>
                  <a:srgbClr val="777777"/>
                </a:buClr>
                <a:buFont typeface="Arial" panose="020B0604020202020204" pitchFamily="34" charset="0"/>
                <a:buNone/>
              </a:pPr>
              <a:t>44</a:t>
            </a:fld>
            <a:endParaRPr lang="it-IT" altLang="it-IT" sz="1292">
              <a:solidFill>
                <a:schemeClr val="bg1"/>
              </a:solidFill>
            </a:endParaRPr>
          </a:p>
        </p:txBody>
      </p:sp>
      <p:sp>
        <p:nvSpPr>
          <p:cNvPr id="141315" name="Rectangle 5"/>
          <p:cNvSpPr>
            <a:spLocks noChangeArrowheads="1"/>
          </p:cNvSpPr>
          <p:nvPr/>
        </p:nvSpPr>
        <p:spPr bwMode="auto">
          <a:xfrm>
            <a:off x="243215" y="1209299"/>
            <a:ext cx="8705920" cy="49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r>
              <a:rPr lang="it-IT" altLang="it-IT" sz="2584" dirty="0">
                <a:solidFill>
                  <a:schemeClr val="tx1"/>
                </a:solidFill>
              </a:rPr>
              <a:t> Progressive </a:t>
            </a:r>
            <a:r>
              <a:rPr lang="it-IT" altLang="it-IT" sz="2584" dirty="0" err="1">
                <a:solidFill>
                  <a:schemeClr val="tx1"/>
                </a:solidFill>
              </a:rPr>
              <a:t>enhancement</a:t>
            </a:r>
            <a:r>
              <a:rPr lang="it-IT" altLang="it-IT" sz="2584" dirty="0">
                <a:solidFill>
                  <a:schemeClr val="tx1"/>
                </a:solidFill>
              </a:rPr>
              <a:t> vs </a:t>
            </a:r>
            <a:r>
              <a:rPr lang="it-IT" altLang="it-IT" sz="2584" dirty="0" err="1">
                <a:solidFill>
                  <a:schemeClr val="tx1"/>
                </a:solidFill>
              </a:rPr>
              <a:t>graceful</a:t>
            </a:r>
            <a:r>
              <a:rPr lang="it-IT" altLang="it-IT" sz="2584" dirty="0">
                <a:solidFill>
                  <a:schemeClr val="tx1"/>
                </a:solidFill>
              </a:rPr>
              <a:t> </a:t>
            </a:r>
            <a:r>
              <a:rPr lang="it-IT" altLang="it-IT" sz="2584" dirty="0" err="1">
                <a:solidFill>
                  <a:schemeClr val="tx1"/>
                </a:solidFill>
              </a:rPr>
              <a:t>degradation</a:t>
            </a:r>
            <a:endParaRPr lang="it-IT" altLang="it-IT" sz="2584" dirty="0">
              <a:solidFill>
                <a:schemeClr val="tx1"/>
              </a:solidFill>
            </a:endParaRPr>
          </a:p>
        </p:txBody>
      </p:sp>
      <p:sp>
        <p:nvSpPr>
          <p:cNvPr id="141316"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None/>
            </a:pPr>
            <a:r>
              <a:rPr lang="it-IT" altLang="it-IT" sz="3692" b="1" dirty="0">
                <a:solidFill>
                  <a:srgbClr val="C00000"/>
                </a:solidFill>
              </a:rPr>
              <a:t>Progressive </a:t>
            </a:r>
            <a:r>
              <a:rPr lang="it-IT" altLang="it-IT" sz="3692" b="1" dirty="0" err="1">
                <a:solidFill>
                  <a:srgbClr val="C00000"/>
                </a:solidFill>
              </a:rPr>
              <a:t>enhancement</a:t>
            </a:r>
            <a:r>
              <a:rPr lang="it-IT" altLang="it-IT" sz="3692" b="1" dirty="0">
                <a:solidFill>
                  <a:srgbClr val="C00000"/>
                </a:solidFill>
              </a:rPr>
              <a:t> </a:t>
            </a:r>
          </a:p>
        </p:txBody>
      </p:sp>
      <p:pic>
        <p:nvPicPr>
          <p:cNvPr id="8194" name="Picture 2" descr="Image result for mobile first progressive enhanc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060847"/>
            <a:ext cx="7128792" cy="4288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27417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30909216-B73C-4CC8-9AC2-0A6A265C1680}" type="slidenum">
              <a:rPr lang="it-IT" altLang="it-IT" sz="1292">
                <a:solidFill>
                  <a:schemeClr val="bg1"/>
                </a:solidFill>
              </a:rPr>
              <a:pPr algn="r">
                <a:spcBef>
                  <a:spcPct val="0"/>
                </a:spcBef>
                <a:buClr>
                  <a:srgbClr val="777777"/>
                </a:buClr>
                <a:buFont typeface="Arial" panose="020B0604020202020204" pitchFamily="34" charset="0"/>
                <a:buNone/>
              </a:pPr>
              <a:t>45</a:t>
            </a:fld>
            <a:endParaRPr lang="it-IT" altLang="it-IT" sz="1292">
              <a:solidFill>
                <a:schemeClr val="bg1"/>
              </a:solidFill>
            </a:endParaRPr>
          </a:p>
        </p:txBody>
      </p:sp>
      <p:sp>
        <p:nvSpPr>
          <p:cNvPr id="145411" name="Rectangle 5"/>
          <p:cNvSpPr>
            <a:spLocks noChangeArrowheads="1"/>
          </p:cNvSpPr>
          <p:nvPr/>
        </p:nvSpPr>
        <p:spPr bwMode="auto">
          <a:xfrm>
            <a:off x="243215" y="1209299"/>
            <a:ext cx="8705920" cy="138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r>
              <a:rPr lang="it-IT" altLang="it-IT" sz="2584" dirty="0">
                <a:solidFill>
                  <a:srgbClr val="C00000"/>
                </a:solidFill>
              </a:rPr>
              <a:t> </a:t>
            </a:r>
            <a:r>
              <a:rPr lang="en-US" altLang="it-IT" sz="2584" dirty="0">
                <a:solidFill>
                  <a:schemeClr val="tx1"/>
                </a:solidFill>
              </a:rPr>
              <a:t>Use of graphical elements (including colors) according to standards and common </a:t>
            </a:r>
            <a:r>
              <a:rPr lang="en-US" altLang="it-IT" sz="2584" dirty="0" err="1">
                <a:solidFill>
                  <a:schemeClr val="tx1"/>
                </a:solidFill>
              </a:rPr>
              <a:t>behaviours</a:t>
            </a:r>
            <a:r>
              <a:rPr lang="en-US" altLang="it-IT" sz="2584" dirty="0">
                <a:solidFill>
                  <a:schemeClr val="tx1"/>
                </a:solidFill>
              </a:rPr>
              <a:t> </a:t>
            </a:r>
          </a:p>
          <a:p>
            <a:r>
              <a:rPr lang="it-IT" altLang="it-IT" sz="2584" dirty="0">
                <a:solidFill>
                  <a:schemeClr val="tx1"/>
                </a:solidFill>
              </a:rPr>
              <a:t> </a:t>
            </a:r>
            <a:r>
              <a:rPr lang="it-IT" altLang="it-IT" sz="2584" dirty="0" err="1">
                <a:solidFill>
                  <a:schemeClr val="tx1"/>
                </a:solidFill>
              </a:rPr>
              <a:t>Which</a:t>
            </a:r>
            <a:r>
              <a:rPr lang="it-IT" altLang="it-IT" sz="2584" dirty="0">
                <a:solidFill>
                  <a:schemeClr val="tx1"/>
                </a:solidFill>
              </a:rPr>
              <a:t> are the </a:t>
            </a:r>
            <a:r>
              <a:rPr lang="it-IT" altLang="it-IT" sz="2584" dirty="0" err="1">
                <a:solidFill>
                  <a:schemeClr val="tx1"/>
                </a:solidFill>
              </a:rPr>
              <a:t>meanings</a:t>
            </a:r>
            <a:r>
              <a:rPr lang="it-IT" altLang="it-IT" sz="2584" dirty="0">
                <a:solidFill>
                  <a:schemeClr val="tx1"/>
                </a:solidFill>
              </a:rPr>
              <a:t> of the </a:t>
            </a:r>
            <a:r>
              <a:rPr lang="it-IT" altLang="it-IT" sz="2584" dirty="0" err="1">
                <a:solidFill>
                  <a:schemeClr val="tx1"/>
                </a:solidFill>
              </a:rPr>
              <a:t>following</a:t>
            </a:r>
            <a:r>
              <a:rPr lang="it-IT" altLang="it-IT" sz="2584" dirty="0">
                <a:solidFill>
                  <a:schemeClr val="tx1"/>
                </a:solidFill>
              </a:rPr>
              <a:t> </a:t>
            </a:r>
            <a:r>
              <a:rPr lang="it-IT" altLang="it-IT" sz="2584" dirty="0" err="1">
                <a:solidFill>
                  <a:schemeClr val="tx1"/>
                </a:solidFill>
              </a:rPr>
              <a:t>icons</a:t>
            </a:r>
            <a:r>
              <a:rPr lang="it-IT" altLang="it-IT" sz="2584" dirty="0">
                <a:solidFill>
                  <a:schemeClr val="tx1"/>
                </a:solidFill>
              </a:rPr>
              <a:t>?</a:t>
            </a:r>
          </a:p>
        </p:txBody>
      </p:sp>
      <p:sp>
        <p:nvSpPr>
          <p:cNvPr id="145412" name="Text Box 1"/>
          <p:cNvSpPr txBox="1">
            <a:spLocks noChangeArrowheads="1"/>
          </p:cNvSpPr>
          <p:nvPr/>
        </p:nvSpPr>
        <p:spPr bwMode="auto">
          <a:xfrm>
            <a:off x="395536" y="286254"/>
            <a:ext cx="841435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None/>
            </a:pPr>
            <a:r>
              <a:rPr lang="it-IT" altLang="it-IT" b="1" dirty="0">
                <a:solidFill>
                  <a:srgbClr val="C00000"/>
                </a:solidFill>
              </a:rPr>
              <a:t>Use of </a:t>
            </a:r>
            <a:r>
              <a:rPr lang="it-IT" altLang="it-IT" b="1" dirty="0" err="1">
                <a:solidFill>
                  <a:srgbClr val="C00000"/>
                </a:solidFill>
              </a:rPr>
              <a:t>graphical</a:t>
            </a:r>
            <a:r>
              <a:rPr lang="it-IT" altLang="it-IT" b="1" dirty="0">
                <a:solidFill>
                  <a:srgbClr val="C00000"/>
                </a:solidFill>
              </a:rPr>
              <a:t> and </a:t>
            </a:r>
            <a:r>
              <a:rPr lang="it-IT" altLang="it-IT" b="1" dirty="0" err="1">
                <a:solidFill>
                  <a:srgbClr val="C00000"/>
                </a:solidFill>
              </a:rPr>
              <a:t>interaction</a:t>
            </a:r>
            <a:r>
              <a:rPr lang="it-IT" altLang="it-IT" b="1" dirty="0">
                <a:solidFill>
                  <a:srgbClr val="C00000"/>
                </a:solidFill>
              </a:rPr>
              <a:t> </a:t>
            </a:r>
            <a:r>
              <a:rPr lang="it-IT" altLang="it-IT" b="1" dirty="0" err="1">
                <a:solidFill>
                  <a:srgbClr val="C00000"/>
                </a:solidFill>
              </a:rPr>
              <a:t>elements</a:t>
            </a:r>
            <a:endParaRPr lang="it-IT" altLang="it-IT" b="1" dirty="0">
              <a:solidFill>
                <a:srgbClr val="C00000"/>
              </a:solidFill>
            </a:endParaRPr>
          </a:p>
        </p:txBody>
      </p:sp>
      <p:pic>
        <p:nvPicPr>
          <p:cNvPr id="222212" name="Picture 4" descr="Image result for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35" y="3068574"/>
            <a:ext cx="1262959" cy="126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14" name="Picture 6" descr="Image result for bac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0158" y="3046596"/>
            <a:ext cx="1402148" cy="140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16" name="Picture 8" descr="Image result for hamburg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4168" y="3135970"/>
            <a:ext cx="1131096" cy="112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18" name="Picture 10" descr="Image result for pollice su"/>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4597" y="3163808"/>
            <a:ext cx="997767" cy="996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7" name="AutoShape 12" descr="Image result for icona on"/>
          <p:cNvSpPr>
            <a:spLocks noChangeAspect="1" noChangeArrowheads="1"/>
          </p:cNvSpPr>
          <p:nvPr/>
        </p:nvSpPr>
        <p:spPr bwMode="auto">
          <a:xfrm>
            <a:off x="385335" y="4300765"/>
            <a:ext cx="1403614" cy="140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bg1"/>
                </a:solidFill>
                <a:latin typeface="Arial" panose="020B0604020202020204" pitchFamily="34" charset="0"/>
              </a:defRPr>
            </a:lvl1pPr>
            <a:lvl2pPr marL="742950" indent="-285750">
              <a:defRPr sz="1400">
                <a:solidFill>
                  <a:schemeClr val="bg1"/>
                </a:solidFill>
                <a:latin typeface="Arial" panose="020B0604020202020204" pitchFamily="34" charset="0"/>
              </a:defRPr>
            </a:lvl2pPr>
            <a:lvl3pPr marL="1143000" indent="-228600">
              <a:defRPr sz="1400">
                <a:solidFill>
                  <a:schemeClr val="bg1"/>
                </a:solidFill>
                <a:latin typeface="Arial" panose="020B0604020202020204" pitchFamily="34" charset="0"/>
              </a:defRPr>
            </a:lvl3pPr>
            <a:lvl4pPr marL="1600200" indent="-228600">
              <a:defRPr sz="1400">
                <a:solidFill>
                  <a:schemeClr val="bg1"/>
                </a:solidFill>
                <a:latin typeface="Arial" panose="020B0604020202020204" pitchFamily="34" charset="0"/>
              </a:defRPr>
            </a:lvl4pPr>
            <a:lvl5pPr marL="2057400" indent="-228600">
              <a:defRPr sz="1400">
                <a:solidFill>
                  <a:schemeClr val="bg1"/>
                </a:solidFill>
                <a:latin typeface="Arial" panose="020B0604020202020204" pitchFamily="34" charset="0"/>
              </a:defRPr>
            </a:lvl5pPr>
            <a:lvl6pPr marL="2514600" indent="-228600" defTabSz="449263" eaLnBrk="0" fontAlgn="base" hangingPunct="0">
              <a:spcBef>
                <a:spcPct val="0"/>
              </a:spcBef>
              <a:spcAft>
                <a:spcPct val="0"/>
              </a:spcAft>
              <a:defRPr sz="1400">
                <a:solidFill>
                  <a:schemeClr val="bg1"/>
                </a:solidFill>
                <a:latin typeface="Arial" panose="020B0604020202020204" pitchFamily="34" charset="0"/>
              </a:defRPr>
            </a:lvl6pPr>
            <a:lvl7pPr marL="2971800" indent="-228600" defTabSz="449263" eaLnBrk="0" fontAlgn="base" hangingPunct="0">
              <a:spcBef>
                <a:spcPct val="0"/>
              </a:spcBef>
              <a:spcAft>
                <a:spcPct val="0"/>
              </a:spcAft>
              <a:defRPr sz="1400">
                <a:solidFill>
                  <a:schemeClr val="bg1"/>
                </a:solidFill>
                <a:latin typeface="Arial" panose="020B0604020202020204" pitchFamily="34" charset="0"/>
              </a:defRPr>
            </a:lvl7pPr>
            <a:lvl8pPr marL="3429000" indent="-228600" defTabSz="449263" eaLnBrk="0" fontAlgn="base" hangingPunct="0">
              <a:spcBef>
                <a:spcPct val="0"/>
              </a:spcBef>
              <a:spcAft>
                <a:spcPct val="0"/>
              </a:spcAft>
              <a:defRPr sz="1400">
                <a:solidFill>
                  <a:schemeClr val="bg1"/>
                </a:solidFill>
                <a:latin typeface="Arial" panose="020B0604020202020204" pitchFamily="34" charset="0"/>
              </a:defRPr>
            </a:lvl8pPr>
            <a:lvl9pPr marL="3886200" indent="-228600" defTabSz="449263" eaLnBrk="0" fontAlgn="base" hangingPunct="0">
              <a:spcBef>
                <a:spcPct val="0"/>
              </a:spcBef>
              <a:spcAft>
                <a:spcPct val="0"/>
              </a:spcAft>
              <a:defRPr sz="1400">
                <a:solidFill>
                  <a:schemeClr val="bg1"/>
                </a:solidFill>
                <a:latin typeface="Arial" panose="020B0604020202020204" pitchFamily="34" charset="0"/>
              </a:defRPr>
            </a:lvl9pPr>
          </a:lstStyle>
          <a:p>
            <a:endParaRPr lang="it-IT" altLang="it-IT" sz="1292"/>
          </a:p>
        </p:txBody>
      </p:sp>
      <p:pic>
        <p:nvPicPr>
          <p:cNvPr id="222222" name="Picture 14" descr="Image result for icona 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1695" y="3138901"/>
            <a:ext cx="1088606" cy="108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9" name="AutoShape 32" descr="Image result for icona settings"/>
          <p:cNvSpPr>
            <a:spLocks noChangeAspect="1" noChangeArrowheads="1"/>
          </p:cNvSpPr>
          <p:nvPr/>
        </p:nvSpPr>
        <p:spPr bwMode="auto">
          <a:xfrm>
            <a:off x="130399" y="130947"/>
            <a:ext cx="1702504" cy="170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bg1"/>
                </a:solidFill>
                <a:latin typeface="Arial" panose="020B0604020202020204" pitchFamily="34" charset="0"/>
              </a:defRPr>
            </a:lvl1pPr>
            <a:lvl2pPr marL="742950" indent="-285750">
              <a:defRPr sz="1400">
                <a:solidFill>
                  <a:schemeClr val="bg1"/>
                </a:solidFill>
                <a:latin typeface="Arial" panose="020B0604020202020204" pitchFamily="34" charset="0"/>
              </a:defRPr>
            </a:lvl2pPr>
            <a:lvl3pPr marL="1143000" indent="-228600">
              <a:defRPr sz="1400">
                <a:solidFill>
                  <a:schemeClr val="bg1"/>
                </a:solidFill>
                <a:latin typeface="Arial" panose="020B0604020202020204" pitchFamily="34" charset="0"/>
              </a:defRPr>
            </a:lvl3pPr>
            <a:lvl4pPr marL="1600200" indent="-228600">
              <a:defRPr sz="1400">
                <a:solidFill>
                  <a:schemeClr val="bg1"/>
                </a:solidFill>
                <a:latin typeface="Arial" panose="020B0604020202020204" pitchFamily="34" charset="0"/>
              </a:defRPr>
            </a:lvl4pPr>
            <a:lvl5pPr marL="2057400" indent="-228600">
              <a:defRPr sz="1400">
                <a:solidFill>
                  <a:schemeClr val="bg1"/>
                </a:solidFill>
                <a:latin typeface="Arial" panose="020B0604020202020204" pitchFamily="34" charset="0"/>
              </a:defRPr>
            </a:lvl5pPr>
            <a:lvl6pPr marL="2514600" indent="-228600" defTabSz="449263" eaLnBrk="0" fontAlgn="base" hangingPunct="0">
              <a:spcBef>
                <a:spcPct val="0"/>
              </a:spcBef>
              <a:spcAft>
                <a:spcPct val="0"/>
              </a:spcAft>
              <a:defRPr sz="1400">
                <a:solidFill>
                  <a:schemeClr val="bg1"/>
                </a:solidFill>
                <a:latin typeface="Arial" panose="020B0604020202020204" pitchFamily="34" charset="0"/>
              </a:defRPr>
            </a:lvl6pPr>
            <a:lvl7pPr marL="2971800" indent="-228600" defTabSz="449263" eaLnBrk="0" fontAlgn="base" hangingPunct="0">
              <a:spcBef>
                <a:spcPct val="0"/>
              </a:spcBef>
              <a:spcAft>
                <a:spcPct val="0"/>
              </a:spcAft>
              <a:defRPr sz="1400">
                <a:solidFill>
                  <a:schemeClr val="bg1"/>
                </a:solidFill>
                <a:latin typeface="Arial" panose="020B0604020202020204" pitchFamily="34" charset="0"/>
              </a:defRPr>
            </a:lvl7pPr>
            <a:lvl8pPr marL="3429000" indent="-228600" defTabSz="449263" eaLnBrk="0" fontAlgn="base" hangingPunct="0">
              <a:spcBef>
                <a:spcPct val="0"/>
              </a:spcBef>
              <a:spcAft>
                <a:spcPct val="0"/>
              </a:spcAft>
              <a:defRPr sz="1400">
                <a:solidFill>
                  <a:schemeClr val="bg1"/>
                </a:solidFill>
                <a:latin typeface="Arial" panose="020B0604020202020204" pitchFamily="34" charset="0"/>
              </a:defRPr>
            </a:lvl8pPr>
            <a:lvl9pPr marL="3886200" indent="-228600" defTabSz="449263" eaLnBrk="0" fontAlgn="base" hangingPunct="0">
              <a:spcBef>
                <a:spcPct val="0"/>
              </a:spcBef>
              <a:spcAft>
                <a:spcPct val="0"/>
              </a:spcAft>
              <a:defRPr sz="1400">
                <a:solidFill>
                  <a:schemeClr val="bg1"/>
                </a:solidFill>
                <a:latin typeface="Arial" panose="020B0604020202020204" pitchFamily="34" charset="0"/>
              </a:defRPr>
            </a:lvl9pPr>
          </a:lstStyle>
          <a:p>
            <a:endParaRPr lang="it-IT" altLang="it-IT" sz="1292"/>
          </a:p>
        </p:txBody>
      </p:sp>
      <p:pic>
        <p:nvPicPr>
          <p:cNvPr id="222244" name="Picture 36" descr="Image result for icona setting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0301" y="3105202"/>
            <a:ext cx="1188237" cy="1188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46" name="Picture 38" descr="Image result for icona stampant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9787" y="4691959"/>
            <a:ext cx="1238052" cy="1238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54" name="Picture 46" descr="Image result for icona salva"/>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12007" y="4662656"/>
            <a:ext cx="1690783" cy="126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56" name="Picture 48" descr="Image result for icona logou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06815" y="4691959"/>
            <a:ext cx="1147212" cy="114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62" name="Picture 54" descr="Image result for icona apri cartella"/>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69035" y="4691960"/>
            <a:ext cx="1262959" cy="126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64" name="Picture 56" descr="Image result for icona uten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179234" y="4617237"/>
            <a:ext cx="794111" cy="1221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250220"/>
      </p:ext>
    </p:extLst>
  </p:cSld>
  <p:clrMapOvr>
    <a:masterClrMapping/>
  </p:clrMapOvr>
  <p:transition/>
  <p:timing>
    <p:tnLst>
      <p:par>
        <p:cTn id="1" dur="indefinite" restart="never"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22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22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22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22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22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224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224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225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225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222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3249"/>
                                          </p:stCondLst>
                                        </p:cTn>
                                        <p:tgtEl>
                                          <p:spTgt spid="222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30909216-B73C-4CC8-9AC2-0A6A265C1680}" type="slidenum">
              <a:rPr lang="it-IT" altLang="it-IT" sz="1292">
                <a:solidFill>
                  <a:schemeClr val="bg1"/>
                </a:solidFill>
              </a:rPr>
              <a:pPr algn="r">
                <a:spcBef>
                  <a:spcPct val="0"/>
                </a:spcBef>
                <a:buClr>
                  <a:srgbClr val="777777"/>
                </a:buClr>
                <a:buFont typeface="Arial" panose="020B0604020202020204" pitchFamily="34" charset="0"/>
                <a:buNone/>
              </a:pPr>
              <a:t>46</a:t>
            </a:fld>
            <a:endParaRPr lang="it-IT" altLang="it-IT" sz="1292">
              <a:solidFill>
                <a:schemeClr val="bg1"/>
              </a:solidFill>
            </a:endParaRPr>
          </a:p>
        </p:txBody>
      </p:sp>
      <p:sp>
        <p:nvSpPr>
          <p:cNvPr id="145411" name="Rectangle 5"/>
          <p:cNvSpPr>
            <a:spLocks noChangeArrowheads="1"/>
          </p:cNvSpPr>
          <p:nvPr/>
        </p:nvSpPr>
        <p:spPr bwMode="auto">
          <a:xfrm>
            <a:off x="243215" y="1209299"/>
            <a:ext cx="8705920" cy="138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r>
              <a:rPr lang="it-IT" altLang="it-IT" sz="2584" dirty="0">
                <a:solidFill>
                  <a:srgbClr val="C00000"/>
                </a:solidFill>
              </a:rPr>
              <a:t> </a:t>
            </a:r>
            <a:r>
              <a:rPr lang="it-IT" altLang="it-IT" sz="2584" dirty="0" err="1">
                <a:solidFill>
                  <a:schemeClr val="tx1"/>
                </a:solidFill>
              </a:rPr>
              <a:t>Which</a:t>
            </a:r>
            <a:r>
              <a:rPr lang="it-IT" altLang="it-IT" sz="2584" dirty="0">
                <a:solidFill>
                  <a:schemeClr val="tx1"/>
                </a:solidFill>
              </a:rPr>
              <a:t> are the common </a:t>
            </a:r>
            <a:r>
              <a:rPr lang="it-IT" altLang="it-IT" sz="2584" dirty="0" err="1">
                <a:solidFill>
                  <a:schemeClr val="tx1"/>
                </a:solidFill>
              </a:rPr>
              <a:t>meanings</a:t>
            </a:r>
            <a:r>
              <a:rPr lang="it-IT" altLang="it-IT" sz="2584" dirty="0">
                <a:solidFill>
                  <a:schemeClr val="tx1"/>
                </a:solidFill>
              </a:rPr>
              <a:t> </a:t>
            </a:r>
            <a:r>
              <a:rPr lang="it-IT" altLang="it-IT" sz="2584" dirty="0" err="1">
                <a:solidFill>
                  <a:schemeClr val="tx1"/>
                </a:solidFill>
              </a:rPr>
              <a:t>usually</a:t>
            </a:r>
            <a:r>
              <a:rPr lang="it-IT" altLang="it-IT" sz="2584" dirty="0">
                <a:solidFill>
                  <a:schemeClr val="tx1"/>
                </a:solidFill>
              </a:rPr>
              <a:t> «</a:t>
            </a:r>
            <a:r>
              <a:rPr lang="it-IT" altLang="it-IT" sz="2584" dirty="0" err="1">
                <a:solidFill>
                  <a:schemeClr val="tx1"/>
                </a:solidFill>
              </a:rPr>
              <a:t>assigned</a:t>
            </a:r>
            <a:r>
              <a:rPr lang="it-IT" altLang="it-IT" sz="2584" dirty="0">
                <a:solidFill>
                  <a:schemeClr val="tx1"/>
                </a:solidFill>
              </a:rPr>
              <a:t>» to the </a:t>
            </a:r>
            <a:r>
              <a:rPr lang="it-IT" altLang="it-IT" sz="2584" dirty="0" err="1">
                <a:solidFill>
                  <a:schemeClr val="tx1"/>
                </a:solidFill>
              </a:rPr>
              <a:t>following</a:t>
            </a:r>
            <a:r>
              <a:rPr lang="it-IT" altLang="it-IT" sz="2584" dirty="0">
                <a:solidFill>
                  <a:schemeClr val="tx1"/>
                </a:solidFill>
              </a:rPr>
              <a:t> colors?</a:t>
            </a:r>
          </a:p>
          <a:p>
            <a:endParaRPr lang="it-IT" altLang="it-IT" sz="2584" dirty="0">
              <a:solidFill>
                <a:schemeClr val="tx1"/>
              </a:solidFill>
            </a:endParaRPr>
          </a:p>
        </p:txBody>
      </p:sp>
      <p:sp>
        <p:nvSpPr>
          <p:cNvPr id="145412" name="Text Box 1"/>
          <p:cNvSpPr txBox="1">
            <a:spLocks noChangeArrowheads="1"/>
          </p:cNvSpPr>
          <p:nvPr/>
        </p:nvSpPr>
        <p:spPr bwMode="auto">
          <a:xfrm>
            <a:off x="632945" y="286254"/>
            <a:ext cx="851105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spcBef>
                <a:spcPct val="0"/>
              </a:spcBef>
              <a:buClr>
                <a:srgbClr val="FFFFFF"/>
              </a:buClr>
              <a:buNone/>
            </a:pPr>
            <a:r>
              <a:rPr lang="it-IT" altLang="it-IT" b="1" dirty="0">
                <a:solidFill>
                  <a:srgbClr val="C00000"/>
                </a:solidFill>
              </a:rPr>
              <a:t>Use of </a:t>
            </a:r>
            <a:r>
              <a:rPr lang="it-IT" altLang="it-IT" b="1" dirty="0" err="1">
                <a:solidFill>
                  <a:srgbClr val="C00000"/>
                </a:solidFill>
              </a:rPr>
              <a:t>graphical</a:t>
            </a:r>
            <a:r>
              <a:rPr lang="it-IT" altLang="it-IT" b="1" dirty="0">
                <a:solidFill>
                  <a:srgbClr val="C00000"/>
                </a:solidFill>
              </a:rPr>
              <a:t> and </a:t>
            </a:r>
            <a:r>
              <a:rPr lang="it-IT" altLang="it-IT" b="1" dirty="0" err="1">
                <a:solidFill>
                  <a:srgbClr val="C00000"/>
                </a:solidFill>
              </a:rPr>
              <a:t>interaction</a:t>
            </a:r>
            <a:r>
              <a:rPr lang="it-IT" altLang="it-IT" b="1" dirty="0">
                <a:solidFill>
                  <a:srgbClr val="C00000"/>
                </a:solidFill>
              </a:rPr>
              <a:t> </a:t>
            </a:r>
            <a:r>
              <a:rPr lang="it-IT" altLang="it-IT" b="1" dirty="0" err="1">
                <a:solidFill>
                  <a:srgbClr val="C00000"/>
                </a:solidFill>
              </a:rPr>
              <a:t>elements</a:t>
            </a:r>
            <a:endParaRPr lang="it-IT" altLang="it-IT" b="1" dirty="0">
              <a:solidFill>
                <a:srgbClr val="C00000"/>
              </a:solidFill>
            </a:endParaRPr>
          </a:p>
        </p:txBody>
      </p:sp>
      <p:sp>
        <p:nvSpPr>
          <p:cNvPr id="145419" name="AutoShape 32" descr="Image result for icona settings"/>
          <p:cNvSpPr>
            <a:spLocks noChangeAspect="1" noChangeArrowheads="1"/>
          </p:cNvSpPr>
          <p:nvPr/>
        </p:nvSpPr>
        <p:spPr bwMode="auto">
          <a:xfrm>
            <a:off x="130399" y="130947"/>
            <a:ext cx="1702504" cy="170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bg1"/>
                </a:solidFill>
                <a:latin typeface="Arial" panose="020B0604020202020204" pitchFamily="34" charset="0"/>
              </a:defRPr>
            </a:lvl1pPr>
            <a:lvl2pPr marL="742950" indent="-285750">
              <a:defRPr sz="1400">
                <a:solidFill>
                  <a:schemeClr val="bg1"/>
                </a:solidFill>
                <a:latin typeface="Arial" panose="020B0604020202020204" pitchFamily="34" charset="0"/>
              </a:defRPr>
            </a:lvl2pPr>
            <a:lvl3pPr marL="1143000" indent="-228600">
              <a:defRPr sz="1400">
                <a:solidFill>
                  <a:schemeClr val="bg1"/>
                </a:solidFill>
                <a:latin typeface="Arial" panose="020B0604020202020204" pitchFamily="34" charset="0"/>
              </a:defRPr>
            </a:lvl3pPr>
            <a:lvl4pPr marL="1600200" indent="-228600">
              <a:defRPr sz="1400">
                <a:solidFill>
                  <a:schemeClr val="bg1"/>
                </a:solidFill>
                <a:latin typeface="Arial" panose="020B0604020202020204" pitchFamily="34" charset="0"/>
              </a:defRPr>
            </a:lvl4pPr>
            <a:lvl5pPr marL="2057400" indent="-228600">
              <a:defRPr sz="1400">
                <a:solidFill>
                  <a:schemeClr val="bg1"/>
                </a:solidFill>
                <a:latin typeface="Arial" panose="020B0604020202020204" pitchFamily="34" charset="0"/>
              </a:defRPr>
            </a:lvl5pPr>
            <a:lvl6pPr marL="2514600" indent="-228600" defTabSz="449263" eaLnBrk="0" fontAlgn="base" hangingPunct="0">
              <a:spcBef>
                <a:spcPct val="0"/>
              </a:spcBef>
              <a:spcAft>
                <a:spcPct val="0"/>
              </a:spcAft>
              <a:defRPr sz="1400">
                <a:solidFill>
                  <a:schemeClr val="bg1"/>
                </a:solidFill>
                <a:latin typeface="Arial" panose="020B0604020202020204" pitchFamily="34" charset="0"/>
              </a:defRPr>
            </a:lvl6pPr>
            <a:lvl7pPr marL="2971800" indent="-228600" defTabSz="449263" eaLnBrk="0" fontAlgn="base" hangingPunct="0">
              <a:spcBef>
                <a:spcPct val="0"/>
              </a:spcBef>
              <a:spcAft>
                <a:spcPct val="0"/>
              </a:spcAft>
              <a:defRPr sz="1400">
                <a:solidFill>
                  <a:schemeClr val="bg1"/>
                </a:solidFill>
                <a:latin typeface="Arial" panose="020B0604020202020204" pitchFamily="34" charset="0"/>
              </a:defRPr>
            </a:lvl7pPr>
            <a:lvl8pPr marL="3429000" indent="-228600" defTabSz="449263" eaLnBrk="0" fontAlgn="base" hangingPunct="0">
              <a:spcBef>
                <a:spcPct val="0"/>
              </a:spcBef>
              <a:spcAft>
                <a:spcPct val="0"/>
              </a:spcAft>
              <a:defRPr sz="1400">
                <a:solidFill>
                  <a:schemeClr val="bg1"/>
                </a:solidFill>
                <a:latin typeface="Arial" panose="020B0604020202020204" pitchFamily="34" charset="0"/>
              </a:defRPr>
            </a:lvl8pPr>
            <a:lvl9pPr marL="3886200" indent="-228600" defTabSz="449263" eaLnBrk="0" fontAlgn="base" hangingPunct="0">
              <a:spcBef>
                <a:spcPct val="0"/>
              </a:spcBef>
              <a:spcAft>
                <a:spcPct val="0"/>
              </a:spcAft>
              <a:defRPr sz="1400">
                <a:solidFill>
                  <a:schemeClr val="bg1"/>
                </a:solidFill>
                <a:latin typeface="Arial" panose="020B0604020202020204" pitchFamily="34" charset="0"/>
              </a:defRPr>
            </a:lvl9pPr>
          </a:lstStyle>
          <a:p>
            <a:endParaRPr lang="it-IT" altLang="it-IT" sz="1292"/>
          </a:p>
        </p:txBody>
      </p:sp>
      <p:sp>
        <p:nvSpPr>
          <p:cNvPr id="2" name="AutoShape 2" descr="Image result for gree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9220" name="Picture 4" descr="Image result for gre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318" y="2836804"/>
            <a:ext cx="1965794" cy="196579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263" y="2946544"/>
            <a:ext cx="1746317" cy="1746317"/>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7596" y="2858406"/>
            <a:ext cx="1922596" cy="1922596"/>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4208" y="2703807"/>
            <a:ext cx="2231793" cy="223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57814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7C609D73-0832-47D7-B547-93B743B667FA}" type="slidenum">
              <a:rPr lang="it-IT" altLang="it-IT" sz="1292">
                <a:solidFill>
                  <a:schemeClr val="bg1"/>
                </a:solidFill>
              </a:rPr>
              <a:pPr algn="r">
                <a:spcBef>
                  <a:spcPct val="0"/>
                </a:spcBef>
                <a:buClr>
                  <a:srgbClr val="777777"/>
                </a:buClr>
                <a:buFont typeface="Arial" panose="020B0604020202020204" pitchFamily="34" charset="0"/>
                <a:buNone/>
              </a:pPr>
              <a:t>47</a:t>
            </a:fld>
            <a:endParaRPr lang="it-IT" altLang="it-IT" sz="1292">
              <a:solidFill>
                <a:schemeClr val="bg1"/>
              </a:solidFill>
            </a:endParaRPr>
          </a:p>
        </p:txBody>
      </p:sp>
      <p:sp>
        <p:nvSpPr>
          <p:cNvPr id="116740"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a:solidFill>
                  <a:srgbClr val="C00000"/>
                </a:solidFill>
              </a:rPr>
              <a:t>Color </a:t>
            </a:r>
            <a:r>
              <a:rPr lang="it-IT" altLang="it-IT" sz="3692" b="1" dirty="0" err="1">
                <a:solidFill>
                  <a:srgbClr val="C00000"/>
                </a:solidFill>
              </a:rPr>
              <a:t>Meanings</a:t>
            </a:r>
            <a:endParaRPr lang="it-IT" altLang="it-IT" sz="3692" b="1" dirty="0">
              <a:solidFill>
                <a:srgbClr val="C00000"/>
              </a:solidFill>
            </a:endParaRPr>
          </a:p>
        </p:txBody>
      </p:sp>
      <p:pic>
        <p:nvPicPr>
          <p:cNvPr id="1026" name="Picture 2" descr="Brand Col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340768"/>
            <a:ext cx="4842824" cy="484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06144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7C609D73-0832-47D7-B547-93B743B667FA}" type="slidenum">
              <a:rPr lang="it-IT" altLang="it-IT" sz="1292">
                <a:solidFill>
                  <a:schemeClr val="bg1"/>
                </a:solidFill>
              </a:rPr>
              <a:pPr algn="r">
                <a:spcBef>
                  <a:spcPct val="0"/>
                </a:spcBef>
                <a:buClr>
                  <a:srgbClr val="777777"/>
                </a:buClr>
                <a:buFont typeface="Arial" panose="020B0604020202020204" pitchFamily="34" charset="0"/>
                <a:buNone/>
              </a:pPr>
              <a:t>48</a:t>
            </a:fld>
            <a:endParaRPr lang="it-IT" altLang="it-IT" sz="1292">
              <a:solidFill>
                <a:schemeClr val="bg1"/>
              </a:solidFill>
            </a:endParaRPr>
          </a:p>
        </p:txBody>
      </p:sp>
      <p:sp>
        <p:nvSpPr>
          <p:cNvPr id="116739" name="Rectangle 5"/>
          <p:cNvSpPr>
            <a:spLocks noChangeArrowheads="1"/>
          </p:cNvSpPr>
          <p:nvPr/>
        </p:nvSpPr>
        <p:spPr bwMode="auto">
          <a:xfrm>
            <a:off x="252006" y="1181461"/>
            <a:ext cx="8705920" cy="42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r>
              <a:rPr lang="en-US" altLang="it-IT" sz="2800" dirty="0"/>
              <a:t> It is a Google project that aims to create a visual language for our users that synthesizes the classic principles of good design with the innovation and possibility of technology and science</a:t>
            </a:r>
          </a:p>
          <a:p>
            <a:endParaRPr lang="en-US" altLang="it-IT" sz="2800" dirty="0">
              <a:solidFill>
                <a:schemeClr val="tx1"/>
              </a:solidFill>
            </a:endParaRPr>
          </a:p>
          <a:p>
            <a:r>
              <a:rPr lang="it-IT" altLang="it-IT" sz="2800" dirty="0">
                <a:solidFill>
                  <a:schemeClr val="tx1"/>
                </a:solidFill>
                <a:hlinkClick r:id="rId3"/>
              </a:rPr>
              <a:t> https://material.io/</a:t>
            </a:r>
            <a:r>
              <a:rPr lang="it-IT" altLang="it-IT" sz="2800" dirty="0">
                <a:solidFill>
                  <a:schemeClr val="tx1"/>
                </a:solidFill>
              </a:rPr>
              <a:t> </a:t>
            </a:r>
            <a:r>
              <a:rPr lang="en-US" altLang="it-IT" sz="2800">
                <a:solidFill>
                  <a:schemeClr val="tx1"/>
                </a:solidFill>
              </a:rPr>
              <a:t>This specification </a:t>
            </a:r>
            <a:r>
              <a:rPr lang="en-US" altLang="it-IT" sz="2800" dirty="0">
                <a:solidFill>
                  <a:schemeClr val="tx1"/>
                </a:solidFill>
              </a:rPr>
              <a:t>is a living document that will be updated as Google continues to develop the tenets and specifics of material design</a:t>
            </a:r>
          </a:p>
          <a:p>
            <a:endParaRPr lang="it-IT" altLang="it-IT" sz="2584" dirty="0">
              <a:solidFill>
                <a:schemeClr val="tx1"/>
              </a:solidFill>
            </a:endParaRPr>
          </a:p>
        </p:txBody>
      </p:sp>
      <p:sp>
        <p:nvSpPr>
          <p:cNvPr id="116740"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err="1">
                <a:solidFill>
                  <a:srgbClr val="C00000"/>
                </a:solidFill>
              </a:rPr>
              <a:t>Material</a:t>
            </a:r>
            <a:r>
              <a:rPr lang="it-IT" altLang="it-IT" sz="3692" b="1" dirty="0">
                <a:solidFill>
                  <a:srgbClr val="C00000"/>
                </a:solidFill>
              </a:rPr>
              <a:t> Design	</a:t>
            </a:r>
          </a:p>
        </p:txBody>
      </p:sp>
    </p:spTree>
    <p:extLst>
      <p:ext uri="{BB962C8B-B14F-4D97-AF65-F5344CB8AC3E}">
        <p14:creationId xmlns:p14="http://schemas.microsoft.com/office/powerpoint/2010/main" val="86762638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7C609D73-0832-47D7-B547-93B743B667FA}" type="slidenum">
              <a:rPr lang="it-IT" altLang="it-IT" sz="1292">
                <a:solidFill>
                  <a:schemeClr val="bg1"/>
                </a:solidFill>
              </a:rPr>
              <a:pPr algn="r">
                <a:spcBef>
                  <a:spcPct val="0"/>
                </a:spcBef>
                <a:buClr>
                  <a:srgbClr val="777777"/>
                </a:buClr>
                <a:buFont typeface="Arial" panose="020B0604020202020204" pitchFamily="34" charset="0"/>
                <a:buNone/>
              </a:pPr>
              <a:t>49</a:t>
            </a:fld>
            <a:endParaRPr lang="it-IT" altLang="it-IT" sz="1292">
              <a:solidFill>
                <a:schemeClr val="bg1"/>
              </a:solidFill>
            </a:endParaRPr>
          </a:p>
        </p:txBody>
      </p:sp>
      <p:sp>
        <p:nvSpPr>
          <p:cNvPr id="116740"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b="1" dirty="0" err="1">
                <a:solidFill>
                  <a:srgbClr val="C00000"/>
                </a:solidFill>
              </a:rPr>
              <a:t>Material</a:t>
            </a:r>
            <a:r>
              <a:rPr lang="it-IT" altLang="it-IT" sz="3692" b="1" dirty="0">
                <a:solidFill>
                  <a:srgbClr val="C00000"/>
                </a:solidFill>
              </a:rPr>
              <a:t> Design: colors	</a:t>
            </a:r>
          </a:p>
        </p:txBody>
      </p:sp>
      <p:pic>
        <p:nvPicPr>
          <p:cNvPr id="2" name="Immagine 1"/>
          <p:cNvPicPr>
            <a:picLocks noChangeAspect="1"/>
          </p:cNvPicPr>
          <p:nvPr/>
        </p:nvPicPr>
        <p:blipFill rotWithShape="1">
          <a:blip r:embed="rId3"/>
          <a:srcRect t="9409" b="6518"/>
          <a:stretch/>
        </p:blipFill>
        <p:spPr>
          <a:xfrm>
            <a:off x="256070" y="1676027"/>
            <a:ext cx="8791230" cy="4157475"/>
          </a:xfrm>
          <a:prstGeom prst="rect">
            <a:avLst/>
          </a:prstGeom>
        </p:spPr>
      </p:pic>
    </p:spTree>
    <p:extLst>
      <p:ext uri="{BB962C8B-B14F-4D97-AF65-F5344CB8AC3E}">
        <p14:creationId xmlns:p14="http://schemas.microsoft.com/office/powerpoint/2010/main" val="322945985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7839CD70-232D-4DFC-B73F-953635246487}" type="slidenum">
              <a:rPr lang="it-IT" altLang="it-IT" sz="1292">
                <a:solidFill>
                  <a:schemeClr val="bg1"/>
                </a:solidFill>
              </a:rPr>
              <a:pPr algn="r">
                <a:spcBef>
                  <a:spcPct val="0"/>
                </a:spcBef>
                <a:buClr>
                  <a:srgbClr val="777777"/>
                </a:buClr>
                <a:buFont typeface="Arial" panose="020B0604020202020204" pitchFamily="34" charset="0"/>
                <a:buNone/>
              </a:pPr>
              <a:t>5</a:t>
            </a:fld>
            <a:endParaRPr lang="it-IT" altLang="it-IT" sz="1292">
              <a:solidFill>
                <a:schemeClr val="bg1"/>
              </a:solidFill>
            </a:endParaRPr>
          </a:p>
        </p:txBody>
      </p:sp>
      <p:sp>
        <p:nvSpPr>
          <p:cNvPr id="18435" name="Rectangle 5"/>
          <p:cNvSpPr>
            <a:spLocks noChangeArrowheads="1"/>
          </p:cNvSpPr>
          <p:nvPr/>
        </p:nvSpPr>
        <p:spPr bwMode="auto">
          <a:xfrm>
            <a:off x="319403" y="1569726"/>
            <a:ext cx="8572592" cy="54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endParaRPr lang="en-US" altLang="it-IT" sz="2953">
              <a:solidFill>
                <a:schemeClr val="tx1"/>
              </a:solidFill>
            </a:endParaRPr>
          </a:p>
        </p:txBody>
      </p:sp>
      <p:sp>
        <p:nvSpPr>
          <p:cNvPr id="18436"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dirty="0" err="1">
                <a:solidFill>
                  <a:schemeClr val="tx1"/>
                </a:solidFill>
              </a:rPr>
              <a:t>About</a:t>
            </a:r>
            <a:r>
              <a:rPr lang="it-IT" altLang="it-IT" sz="3692" dirty="0">
                <a:solidFill>
                  <a:schemeClr val="tx1"/>
                </a:solidFill>
              </a:rPr>
              <a:t> </a:t>
            </a:r>
            <a:r>
              <a:rPr lang="it-IT" altLang="it-IT" sz="3692" dirty="0" err="1">
                <a:solidFill>
                  <a:schemeClr val="tx1"/>
                </a:solidFill>
              </a:rPr>
              <a:t>doors</a:t>
            </a:r>
            <a:r>
              <a:rPr lang="it-IT" altLang="it-IT" sz="3692" dirty="0">
                <a:solidFill>
                  <a:schemeClr val="tx1"/>
                </a:solidFill>
              </a:rPr>
              <a:t> … </a:t>
            </a:r>
          </a:p>
        </p:txBody>
      </p:sp>
      <p:pic>
        <p:nvPicPr>
          <p:cNvPr id="18437" name="Picture 2" descr="Image result for porta tre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704" y="1235672"/>
            <a:ext cx="6247399" cy="468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3524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30909216-B73C-4CC8-9AC2-0A6A265C1680}" type="slidenum">
              <a:rPr lang="it-IT" altLang="it-IT" sz="1292">
                <a:solidFill>
                  <a:schemeClr val="bg1"/>
                </a:solidFill>
              </a:rPr>
              <a:pPr algn="r">
                <a:spcBef>
                  <a:spcPct val="0"/>
                </a:spcBef>
                <a:buClr>
                  <a:srgbClr val="777777"/>
                </a:buClr>
                <a:buFont typeface="Arial" panose="020B0604020202020204" pitchFamily="34" charset="0"/>
                <a:buNone/>
              </a:pPr>
              <a:t>50</a:t>
            </a:fld>
            <a:endParaRPr lang="it-IT" altLang="it-IT" sz="1292">
              <a:solidFill>
                <a:schemeClr val="bg1"/>
              </a:solidFill>
            </a:endParaRPr>
          </a:p>
        </p:txBody>
      </p:sp>
      <p:sp>
        <p:nvSpPr>
          <p:cNvPr id="145411" name="Rectangle 5"/>
          <p:cNvSpPr>
            <a:spLocks noChangeArrowheads="1"/>
          </p:cNvSpPr>
          <p:nvPr/>
        </p:nvSpPr>
        <p:spPr bwMode="auto">
          <a:xfrm>
            <a:off x="243215" y="1209299"/>
            <a:ext cx="8705920" cy="138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r>
              <a:rPr lang="it-IT" altLang="it-IT" sz="2584" dirty="0">
                <a:solidFill>
                  <a:srgbClr val="C00000"/>
                </a:solidFill>
              </a:rPr>
              <a:t> </a:t>
            </a:r>
            <a:r>
              <a:rPr lang="it-IT" altLang="it-IT" sz="2584" dirty="0" err="1">
                <a:solidFill>
                  <a:schemeClr val="tx1"/>
                </a:solidFill>
              </a:rPr>
              <a:t>Which</a:t>
            </a:r>
            <a:r>
              <a:rPr lang="it-IT" altLang="it-IT" sz="2584" dirty="0">
                <a:solidFill>
                  <a:schemeClr val="tx1"/>
                </a:solidFill>
              </a:rPr>
              <a:t> are the common </a:t>
            </a:r>
            <a:r>
              <a:rPr lang="it-IT" altLang="it-IT" sz="2584" dirty="0" err="1">
                <a:solidFill>
                  <a:schemeClr val="tx1"/>
                </a:solidFill>
              </a:rPr>
              <a:t>meanings</a:t>
            </a:r>
            <a:r>
              <a:rPr lang="it-IT" altLang="it-IT" sz="2584" dirty="0">
                <a:solidFill>
                  <a:schemeClr val="tx1"/>
                </a:solidFill>
              </a:rPr>
              <a:t>/use of the </a:t>
            </a:r>
            <a:r>
              <a:rPr lang="it-IT" altLang="it-IT" sz="2584" dirty="0" err="1">
                <a:solidFill>
                  <a:schemeClr val="tx1"/>
                </a:solidFill>
              </a:rPr>
              <a:t>following</a:t>
            </a:r>
            <a:r>
              <a:rPr lang="it-IT" altLang="it-IT" sz="2584" dirty="0">
                <a:solidFill>
                  <a:schemeClr val="tx1"/>
                </a:solidFill>
              </a:rPr>
              <a:t> </a:t>
            </a:r>
            <a:r>
              <a:rPr lang="it-IT" altLang="it-IT" sz="2584" dirty="0" err="1">
                <a:solidFill>
                  <a:schemeClr val="tx1"/>
                </a:solidFill>
              </a:rPr>
              <a:t>interaction</a:t>
            </a:r>
            <a:r>
              <a:rPr lang="it-IT" altLang="it-IT" sz="2584" dirty="0">
                <a:solidFill>
                  <a:schemeClr val="tx1"/>
                </a:solidFill>
              </a:rPr>
              <a:t> </a:t>
            </a:r>
            <a:r>
              <a:rPr lang="it-IT" altLang="it-IT" sz="2584" dirty="0" err="1">
                <a:solidFill>
                  <a:schemeClr val="tx1"/>
                </a:solidFill>
              </a:rPr>
              <a:t>elements</a:t>
            </a:r>
            <a:r>
              <a:rPr lang="it-IT" altLang="it-IT" sz="2584" dirty="0">
                <a:solidFill>
                  <a:schemeClr val="tx1"/>
                </a:solidFill>
              </a:rPr>
              <a:t>?</a:t>
            </a:r>
          </a:p>
          <a:p>
            <a:endParaRPr lang="it-IT" altLang="it-IT" sz="2584" dirty="0">
              <a:solidFill>
                <a:schemeClr val="tx1"/>
              </a:solidFill>
            </a:endParaRPr>
          </a:p>
        </p:txBody>
      </p:sp>
      <p:sp>
        <p:nvSpPr>
          <p:cNvPr id="145412" name="Text Box 1"/>
          <p:cNvSpPr txBox="1">
            <a:spLocks noChangeArrowheads="1"/>
          </p:cNvSpPr>
          <p:nvPr/>
        </p:nvSpPr>
        <p:spPr bwMode="auto">
          <a:xfrm>
            <a:off x="632945" y="286254"/>
            <a:ext cx="851105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spcBef>
                <a:spcPct val="0"/>
              </a:spcBef>
              <a:buClr>
                <a:srgbClr val="FFFFFF"/>
              </a:buClr>
              <a:buNone/>
            </a:pPr>
            <a:r>
              <a:rPr lang="it-IT" altLang="it-IT" b="1" dirty="0">
                <a:solidFill>
                  <a:srgbClr val="C00000"/>
                </a:solidFill>
              </a:rPr>
              <a:t>Use of </a:t>
            </a:r>
            <a:r>
              <a:rPr lang="it-IT" altLang="it-IT" b="1" dirty="0" err="1">
                <a:solidFill>
                  <a:srgbClr val="C00000"/>
                </a:solidFill>
              </a:rPr>
              <a:t>graphical</a:t>
            </a:r>
            <a:r>
              <a:rPr lang="it-IT" altLang="it-IT" b="1" dirty="0">
                <a:solidFill>
                  <a:srgbClr val="C00000"/>
                </a:solidFill>
              </a:rPr>
              <a:t> and </a:t>
            </a:r>
            <a:r>
              <a:rPr lang="it-IT" altLang="it-IT" b="1" dirty="0" err="1">
                <a:solidFill>
                  <a:srgbClr val="C00000"/>
                </a:solidFill>
              </a:rPr>
              <a:t>interaction</a:t>
            </a:r>
            <a:r>
              <a:rPr lang="it-IT" altLang="it-IT" b="1" dirty="0">
                <a:solidFill>
                  <a:srgbClr val="C00000"/>
                </a:solidFill>
              </a:rPr>
              <a:t> </a:t>
            </a:r>
            <a:r>
              <a:rPr lang="it-IT" altLang="it-IT" b="1" dirty="0" err="1">
                <a:solidFill>
                  <a:srgbClr val="C00000"/>
                </a:solidFill>
              </a:rPr>
              <a:t>elements</a:t>
            </a:r>
            <a:endParaRPr lang="it-IT" altLang="it-IT" b="1" dirty="0">
              <a:solidFill>
                <a:srgbClr val="C00000"/>
              </a:solidFill>
            </a:endParaRPr>
          </a:p>
        </p:txBody>
      </p:sp>
      <p:sp>
        <p:nvSpPr>
          <p:cNvPr id="145419" name="AutoShape 32" descr="Image result for icona settings"/>
          <p:cNvSpPr>
            <a:spLocks noChangeAspect="1" noChangeArrowheads="1"/>
          </p:cNvSpPr>
          <p:nvPr/>
        </p:nvSpPr>
        <p:spPr bwMode="auto">
          <a:xfrm>
            <a:off x="130399" y="130947"/>
            <a:ext cx="1702504" cy="170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bg1"/>
                </a:solidFill>
                <a:latin typeface="Arial" panose="020B0604020202020204" pitchFamily="34" charset="0"/>
              </a:defRPr>
            </a:lvl1pPr>
            <a:lvl2pPr marL="742950" indent="-285750">
              <a:defRPr sz="1400">
                <a:solidFill>
                  <a:schemeClr val="bg1"/>
                </a:solidFill>
                <a:latin typeface="Arial" panose="020B0604020202020204" pitchFamily="34" charset="0"/>
              </a:defRPr>
            </a:lvl2pPr>
            <a:lvl3pPr marL="1143000" indent="-228600">
              <a:defRPr sz="1400">
                <a:solidFill>
                  <a:schemeClr val="bg1"/>
                </a:solidFill>
                <a:latin typeface="Arial" panose="020B0604020202020204" pitchFamily="34" charset="0"/>
              </a:defRPr>
            </a:lvl3pPr>
            <a:lvl4pPr marL="1600200" indent="-228600">
              <a:defRPr sz="1400">
                <a:solidFill>
                  <a:schemeClr val="bg1"/>
                </a:solidFill>
                <a:latin typeface="Arial" panose="020B0604020202020204" pitchFamily="34" charset="0"/>
              </a:defRPr>
            </a:lvl4pPr>
            <a:lvl5pPr marL="2057400" indent="-228600">
              <a:defRPr sz="1400">
                <a:solidFill>
                  <a:schemeClr val="bg1"/>
                </a:solidFill>
                <a:latin typeface="Arial" panose="020B0604020202020204" pitchFamily="34" charset="0"/>
              </a:defRPr>
            </a:lvl5pPr>
            <a:lvl6pPr marL="2514600" indent="-228600" defTabSz="449263" eaLnBrk="0" fontAlgn="base" hangingPunct="0">
              <a:spcBef>
                <a:spcPct val="0"/>
              </a:spcBef>
              <a:spcAft>
                <a:spcPct val="0"/>
              </a:spcAft>
              <a:defRPr sz="1400">
                <a:solidFill>
                  <a:schemeClr val="bg1"/>
                </a:solidFill>
                <a:latin typeface="Arial" panose="020B0604020202020204" pitchFamily="34" charset="0"/>
              </a:defRPr>
            </a:lvl6pPr>
            <a:lvl7pPr marL="2971800" indent="-228600" defTabSz="449263" eaLnBrk="0" fontAlgn="base" hangingPunct="0">
              <a:spcBef>
                <a:spcPct val="0"/>
              </a:spcBef>
              <a:spcAft>
                <a:spcPct val="0"/>
              </a:spcAft>
              <a:defRPr sz="1400">
                <a:solidFill>
                  <a:schemeClr val="bg1"/>
                </a:solidFill>
                <a:latin typeface="Arial" panose="020B0604020202020204" pitchFamily="34" charset="0"/>
              </a:defRPr>
            </a:lvl7pPr>
            <a:lvl8pPr marL="3429000" indent="-228600" defTabSz="449263" eaLnBrk="0" fontAlgn="base" hangingPunct="0">
              <a:spcBef>
                <a:spcPct val="0"/>
              </a:spcBef>
              <a:spcAft>
                <a:spcPct val="0"/>
              </a:spcAft>
              <a:defRPr sz="1400">
                <a:solidFill>
                  <a:schemeClr val="bg1"/>
                </a:solidFill>
                <a:latin typeface="Arial" panose="020B0604020202020204" pitchFamily="34" charset="0"/>
              </a:defRPr>
            </a:lvl8pPr>
            <a:lvl9pPr marL="3886200" indent="-228600" defTabSz="449263" eaLnBrk="0" fontAlgn="base" hangingPunct="0">
              <a:spcBef>
                <a:spcPct val="0"/>
              </a:spcBef>
              <a:spcAft>
                <a:spcPct val="0"/>
              </a:spcAft>
              <a:defRPr sz="1400">
                <a:solidFill>
                  <a:schemeClr val="bg1"/>
                </a:solidFill>
                <a:latin typeface="Arial" panose="020B0604020202020204" pitchFamily="34" charset="0"/>
              </a:defRPr>
            </a:lvl9pPr>
          </a:lstStyle>
          <a:p>
            <a:endParaRPr lang="it-IT" altLang="it-IT" sz="1292"/>
          </a:p>
        </p:txBody>
      </p:sp>
      <p:pic>
        <p:nvPicPr>
          <p:cNvPr id="2" name="Immagine 1"/>
          <p:cNvPicPr>
            <a:picLocks noChangeAspect="1"/>
          </p:cNvPicPr>
          <p:nvPr/>
        </p:nvPicPr>
        <p:blipFill>
          <a:blip r:embed="rId3"/>
          <a:stretch>
            <a:fillRect/>
          </a:stretch>
        </p:blipFill>
        <p:spPr>
          <a:xfrm>
            <a:off x="532740" y="2132856"/>
            <a:ext cx="2600325" cy="714375"/>
          </a:xfrm>
          <a:prstGeom prst="rect">
            <a:avLst/>
          </a:prstGeom>
        </p:spPr>
      </p:pic>
      <p:pic>
        <p:nvPicPr>
          <p:cNvPr id="3" name="Immagine 2"/>
          <p:cNvPicPr>
            <a:picLocks noChangeAspect="1"/>
          </p:cNvPicPr>
          <p:nvPr/>
        </p:nvPicPr>
        <p:blipFill>
          <a:blip r:embed="rId4"/>
          <a:stretch>
            <a:fillRect/>
          </a:stretch>
        </p:blipFill>
        <p:spPr>
          <a:xfrm>
            <a:off x="5148064" y="3139917"/>
            <a:ext cx="2028825" cy="1019175"/>
          </a:xfrm>
          <a:prstGeom prst="rect">
            <a:avLst/>
          </a:prstGeom>
        </p:spPr>
      </p:pic>
      <p:pic>
        <p:nvPicPr>
          <p:cNvPr id="4" name="Immagine 3"/>
          <p:cNvPicPr>
            <a:picLocks noChangeAspect="1"/>
          </p:cNvPicPr>
          <p:nvPr/>
        </p:nvPicPr>
        <p:blipFill>
          <a:blip r:embed="rId5"/>
          <a:stretch>
            <a:fillRect/>
          </a:stretch>
        </p:blipFill>
        <p:spPr>
          <a:xfrm>
            <a:off x="532740" y="2996952"/>
            <a:ext cx="2514600" cy="857250"/>
          </a:xfrm>
          <a:prstGeom prst="rect">
            <a:avLst/>
          </a:prstGeom>
        </p:spPr>
      </p:pic>
      <p:pic>
        <p:nvPicPr>
          <p:cNvPr id="5" name="Immagine 4"/>
          <p:cNvPicPr>
            <a:picLocks noChangeAspect="1"/>
          </p:cNvPicPr>
          <p:nvPr/>
        </p:nvPicPr>
        <p:blipFill>
          <a:blip r:embed="rId6"/>
          <a:stretch>
            <a:fillRect/>
          </a:stretch>
        </p:blipFill>
        <p:spPr>
          <a:xfrm>
            <a:off x="5161832" y="4005064"/>
            <a:ext cx="1714500" cy="561975"/>
          </a:xfrm>
          <a:prstGeom prst="rect">
            <a:avLst/>
          </a:prstGeom>
        </p:spPr>
      </p:pic>
      <p:pic>
        <p:nvPicPr>
          <p:cNvPr id="6" name="Immagine 5"/>
          <p:cNvPicPr>
            <a:picLocks noChangeAspect="1"/>
          </p:cNvPicPr>
          <p:nvPr/>
        </p:nvPicPr>
        <p:blipFill>
          <a:blip r:embed="rId7"/>
          <a:stretch>
            <a:fillRect/>
          </a:stretch>
        </p:blipFill>
        <p:spPr>
          <a:xfrm>
            <a:off x="3230927" y="4005064"/>
            <a:ext cx="866775" cy="1295400"/>
          </a:xfrm>
          <a:prstGeom prst="rect">
            <a:avLst/>
          </a:prstGeom>
        </p:spPr>
      </p:pic>
    </p:spTree>
    <p:extLst>
      <p:ext uri="{BB962C8B-B14F-4D97-AF65-F5344CB8AC3E}">
        <p14:creationId xmlns:p14="http://schemas.microsoft.com/office/powerpoint/2010/main" val="376656174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51</a:t>
            </a:fld>
            <a:endParaRPr lang="it-IT" altLang="it-IT" sz="1292">
              <a:solidFill>
                <a:schemeClr val="bg1"/>
              </a:solidFill>
            </a:endParaRPr>
          </a:p>
        </p:txBody>
      </p:sp>
      <p:sp>
        <p:nvSpPr>
          <p:cNvPr id="147459" name="Rectangle 5"/>
          <p:cNvSpPr>
            <a:spLocks noChangeArrowheads="1"/>
          </p:cNvSpPr>
          <p:nvPr/>
        </p:nvSpPr>
        <p:spPr bwMode="auto">
          <a:xfrm>
            <a:off x="284239" y="1333836"/>
            <a:ext cx="8572592"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r>
              <a:rPr lang="it-IT" altLang="it-IT" sz="2800" dirty="0">
                <a:solidFill>
                  <a:schemeClr val="tx1"/>
                </a:solidFill>
              </a:rPr>
              <a:t>UNI ISO 9241-201</a:t>
            </a:r>
          </a:p>
          <a:p>
            <a:pPr marL="457200" indent="-457200"/>
            <a:r>
              <a:rPr lang="it-IT" altLang="it-IT" sz="2800" dirty="0">
                <a:solidFill>
                  <a:schemeClr val="tx1"/>
                </a:solidFill>
              </a:rPr>
              <a:t>Part 210: Human-</a:t>
            </a:r>
            <a:r>
              <a:rPr lang="it-IT" altLang="it-IT" sz="2800" dirty="0" err="1">
                <a:solidFill>
                  <a:schemeClr val="tx1"/>
                </a:solidFill>
              </a:rPr>
              <a:t>centered</a:t>
            </a:r>
            <a:r>
              <a:rPr lang="it-IT" altLang="it-IT" sz="2800" dirty="0">
                <a:solidFill>
                  <a:schemeClr val="tx1"/>
                </a:solidFill>
              </a:rPr>
              <a:t> design for </a:t>
            </a:r>
            <a:r>
              <a:rPr lang="it-IT" altLang="it-IT" sz="2800" dirty="0" err="1">
                <a:solidFill>
                  <a:schemeClr val="tx1"/>
                </a:solidFill>
              </a:rPr>
              <a:t>interactive</a:t>
            </a:r>
            <a:r>
              <a:rPr lang="it-IT" altLang="it-IT" sz="2800" dirty="0">
                <a:solidFill>
                  <a:schemeClr val="tx1"/>
                </a:solidFill>
              </a:rPr>
              <a:t> </a:t>
            </a:r>
            <a:r>
              <a:rPr lang="it-IT" altLang="it-IT" sz="2800" dirty="0" err="1">
                <a:solidFill>
                  <a:schemeClr val="tx1"/>
                </a:solidFill>
              </a:rPr>
              <a:t>systems</a:t>
            </a:r>
            <a:endParaRPr lang="it-IT" altLang="it-IT" sz="2800" dirty="0">
              <a:solidFill>
                <a:schemeClr val="tx1"/>
              </a:solidFill>
            </a:endParaRPr>
          </a:p>
          <a:p>
            <a:pPr marL="457200" indent="-457200"/>
            <a:r>
              <a:rPr lang="it-IT" altLang="it-IT" sz="2800" dirty="0" err="1">
                <a:solidFill>
                  <a:schemeClr val="tx1"/>
                </a:solidFill>
              </a:rPr>
              <a:t>Fitting</a:t>
            </a:r>
            <a:r>
              <a:rPr lang="it-IT" altLang="it-IT" sz="2800" dirty="0">
                <a:solidFill>
                  <a:schemeClr val="tx1"/>
                </a:solidFill>
              </a:rPr>
              <a:t> </a:t>
            </a:r>
            <a:r>
              <a:rPr lang="it-IT" altLang="it-IT" sz="2800" dirty="0" err="1">
                <a:solidFill>
                  <a:schemeClr val="tx1"/>
                </a:solidFill>
              </a:rPr>
              <a:t>Industry</a:t>
            </a:r>
            <a:r>
              <a:rPr lang="it-IT" altLang="it-IT" sz="2800" dirty="0">
                <a:solidFill>
                  <a:schemeClr val="tx1"/>
                </a:solidFill>
              </a:rPr>
              <a:t> 4.0 and </a:t>
            </a:r>
            <a:r>
              <a:rPr lang="it-IT" altLang="it-IT" sz="2800" dirty="0" err="1">
                <a:solidFill>
                  <a:schemeClr val="tx1"/>
                </a:solidFill>
              </a:rPr>
              <a:t>IoT</a:t>
            </a:r>
            <a:r>
              <a:rPr lang="it-IT" altLang="it-IT" sz="2800" dirty="0">
                <a:solidFill>
                  <a:schemeClr val="tx1"/>
                </a:solidFill>
              </a:rPr>
              <a:t>-based </a:t>
            </a:r>
            <a:r>
              <a:rPr lang="it-IT" altLang="it-IT" sz="2800" dirty="0" err="1">
                <a:solidFill>
                  <a:schemeClr val="tx1"/>
                </a:solidFill>
              </a:rPr>
              <a:t>scenarios</a:t>
            </a:r>
            <a:endParaRPr lang="it-IT" altLang="it-IT" sz="100" dirty="0">
              <a:solidFill>
                <a:schemeClr val="tx1"/>
              </a:solidFill>
            </a:endParaRPr>
          </a:p>
          <a:p>
            <a:pPr>
              <a:buNone/>
            </a:pPr>
            <a:endParaRPr lang="it-IT" altLang="it-IT" sz="1050" dirty="0">
              <a:solidFill>
                <a:schemeClr val="tx1"/>
              </a:solidFill>
            </a:endParaRPr>
          </a:p>
          <a:p>
            <a:pPr>
              <a:buNone/>
            </a:pPr>
            <a:r>
              <a:rPr lang="it-IT" altLang="it-IT" sz="2000" dirty="0" err="1">
                <a:solidFill>
                  <a:schemeClr val="tx1"/>
                </a:solidFill>
              </a:rPr>
              <a:t>Requirements</a:t>
            </a:r>
            <a:r>
              <a:rPr lang="it-IT" altLang="it-IT" sz="2000" dirty="0">
                <a:solidFill>
                  <a:schemeClr val="tx1"/>
                </a:solidFill>
              </a:rPr>
              <a:t> and recommendations for human-</a:t>
            </a:r>
            <a:r>
              <a:rPr lang="it-IT" altLang="it-IT" sz="2000" dirty="0" err="1">
                <a:solidFill>
                  <a:schemeClr val="tx1"/>
                </a:solidFill>
              </a:rPr>
              <a:t>centered</a:t>
            </a:r>
            <a:r>
              <a:rPr lang="it-IT" altLang="it-IT" sz="2000" dirty="0">
                <a:solidFill>
                  <a:schemeClr val="tx1"/>
                </a:solidFill>
              </a:rPr>
              <a:t> design </a:t>
            </a:r>
            <a:r>
              <a:rPr lang="it-IT" altLang="it-IT" sz="2000" dirty="0" err="1">
                <a:solidFill>
                  <a:schemeClr val="tx1"/>
                </a:solidFill>
              </a:rPr>
              <a:t>principles</a:t>
            </a:r>
            <a:r>
              <a:rPr lang="it-IT" altLang="it-IT" sz="2000" dirty="0">
                <a:solidFill>
                  <a:schemeClr val="tx1"/>
                </a:solidFill>
              </a:rPr>
              <a:t> and </a:t>
            </a:r>
            <a:r>
              <a:rPr lang="it-IT" altLang="it-IT" sz="2000" dirty="0" err="1">
                <a:solidFill>
                  <a:schemeClr val="tx1"/>
                </a:solidFill>
              </a:rPr>
              <a:t>activities</a:t>
            </a:r>
            <a:r>
              <a:rPr lang="it-IT" altLang="it-IT" sz="2000" dirty="0">
                <a:solidFill>
                  <a:schemeClr val="tx1"/>
                </a:solidFill>
              </a:rPr>
              <a:t> </a:t>
            </a:r>
            <a:r>
              <a:rPr lang="it-IT" altLang="it-IT" sz="2000" dirty="0" err="1">
                <a:solidFill>
                  <a:schemeClr val="tx1"/>
                </a:solidFill>
              </a:rPr>
              <a:t>throughout</a:t>
            </a:r>
            <a:r>
              <a:rPr lang="it-IT" altLang="it-IT" sz="2000" dirty="0">
                <a:solidFill>
                  <a:schemeClr val="tx1"/>
                </a:solidFill>
              </a:rPr>
              <a:t> the life </a:t>
            </a:r>
            <a:r>
              <a:rPr lang="it-IT" altLang="it-IT" sz="2000" dirty="0" err="1">
                <a:solidFill>
                  <a:schemeClr val="tx1"/>
                </a:solidFill>
              </a:rPr>
              <a:t>cycle</a:t>
            </a:r>
            <a:r>
              <a:rPr lang="it-IT" altLang="it-IT" sz="2000" dirty="0">
                <a:solidFill>
                  <a:schemeClr val="tx1"/>
                </a:solidFill>
              </a:rPr>
              <a:t> of computer-based </a:t>
            </a:r>
            <a:r>
              <a:rPr lang="it-IT" altLang="it-IT" sz="2000" dirty="0" err="1">
                <a:solidFill>
                  <a:schemeClr val="tx1"/>
                </a:solidFill>
              </a:rPr>
              <a:t>interactive</a:t>
            </a:r>
            <a:r>
              <a:rPr lang="it-IT" altLang="it-IT" sz="2000" dirty="0">
                <a:solidFill>
                  <a:schemeClr val="tx1"/>
                </a:solidFill>
              </a:rPr>
              <a:t> </a:t>
            </a:r>
            <a:r>
              <a:rPr lang="it-IT" altLang="it-IT" sz="2000" dirty="0" err="1">
                <a:solidFill>
                  <a:schemeClr val="tx1"/>
                </a:solidFill>
              </a:rPr>
              <a:t>systems</a:t>
            </a:r>
            <a:endParaRPr lang="it-IT" altLang="it-IT" sz="2000" dirty="0">
              <a:solidFill>
                <a:schemeClr val="tx1"/>
              </a:solidFill>
            </a:endParaRPr>
          </a:p>
          <a:p>
            <a:pPr>
              <a:buNone/>
            </a:pPr>
            <a:r>
              <a:rPr lang="it-IT" altLang="it-IT" sz="2000" dirty="0">
                <a:solidFill>
                  <a:schemeClr val="tx1"/>
                </a:solidFill>
              </a:rPr>
              <a:t>It </a:t>
            </a:r>
            <a:r>
              <a:rPr lang="it-IT" altLang="it-IT" sz="2000" dirty="0" err="1">
                <a:solidFill>
                  <a:schemeClr val="tx1"/>
                </a:solidFill>
              </a:rPr>
              <a:t>addresses</a:t>
            </a:r>
            <a:r>
              <a:rPr lang="it-IT" altLang="it-IT" sz="2000" dirty="0">
                <a:solidFill>
                  <a:schemeClr val="tx1"/>
                </a:solidFill>
              </a:rPr>
              <a:t> </a:t>
            </a:r>
            <a:r>
              <a:rPr lang="it-IT" altLang="it-IT" sz="2000" dirty="0" err="1">
                <a:solidFill>
                  <a:schemeClr val="tx1"/>
                </a:solidFill>
              </a:rPr>
              <a:t>technical</a:t>
            </a:r>
            <a:r>
              <a:rPr lang="it-IT" altLang="it-IT" sz="2000" dirty="0">
                <a:solidFill>
                  <a:schemeClr val="tx1"/>
                </a:solidFill>
              </a:rPr>
              <a:t> human </a:t>
            </a:r>
            <a:r>
              <a:rPr lang="it-IT" altLang="it-IT" sz="2000" dirty="0" err="1">
                <a:solidFill>
                  <a:schemeClr val="tx1"/>
                </a:solidFill>
              </a:rPr>
              <a:t>factors</a:t>
            </a:r>
            <a:r>
              <a:rPr lang="it-IT" altLang="it-IT" sz="2000" dirty="0">
                <a:solidFill>
                  <a:schemeClr val="tx1"/>
                </a:solidFill>
              </a:rPr>
              <a:t> and </a:t>
            </a:r>
            <a:r>
              <a:rPr lang="it-IT" altLang="it-IT" sz="2000" dirty="0" err="1">
                <a:solidFill>
                  <a:schemeClr val="tx1"/>
                </a:solidFill>
              </a:rPr>
              <a:t>ergonomics</a:t>
            </a:r>
            <a:r>
              <a:rPr lang="it-IT" altLang="it-IT" sz="2000" dirty="0">
                <a:solidFill>
                  <a:schemeClr val="tx1"/>
                </a:solidFill>
              </a:rPr>
              <a:t> </a:t>
            </a:r>
            <a:r>
              <a:rPr lang="it-IT" altLang="it-IT" sz="2000" dirty="0" err="1">
                <a:solidFill>
                  <a:schemeClr val="tx1"/>
                </a:solidFill>
              </a:rPr>
              <a:t>issues</a:t>
            </a:r>
            <a:r>
              <a:rPr lang="it-IT" altLang="it-IT" sz="2000" dirty="0">
                <a:solidFill>
                  <a:schemeClr val="tx1"/>
                </a:solidFill>
              </a:rPr>
              <a:t> to the </a:t>
            </a:r>
            <a:r>
              <a:rPr lang="it-IT" altLang="it-IT" sz="2000" dirty="0" err="1">
                <a:solidFill>
                  <a:schemeClr val="tx1"/>
                </a:solidFill>
              </a:rPr>
              <a:t>extent</a:t>
            </a:r>
            <a:r>
              <a:rPr lang="it-IT" altLang="it-IT" sz="2000" dirty="0">
                <a:solidFill>
                  <a:schemeClr val="tx1"/>
                </a:solidFill>
              </a:rPr>
              <a:t> </a:t>
            </a:r>
            <a:r>
              <a:rPr lang="it-IT" altLang="it-IT" sz="2000" dirty="0" err="1">
                <a:solidFill>
                  <a:schemeClr val="tx1"/>
                </a:solidFill>
              </a:rPr>
              <a:t>necessary</a:t>
            </a:r>
            <a:r>
              <a:rPr lang="it-IT" altLang="it-IT" sz="2000" dirty="0">
                <a:solidFill>
                  <a:schemeClr val="tx1"/>
                </a:solidFill>
              </a:rPr>
              <a:t> to </a:t>
            </a:r>
            <a:r>
              <a:rPr lang="it-IT" altLang="it-IT" sz="2000" dirty="0" err="1">
                <a:solidFill>
                  <a:schemeClr val="tx1"/>
                </a:solidFill>
              </a:rPr>
              <a:t>allow</a:t>
            </a:r>
            <a:r>
              <a:rPr lang="it-IT" altLang="it-IT" sz="2000" dirty="0">
                <a:solidFill>
                  <a:schemeClr val="tx1"/>
                </a:solidFill>
              </a:rPr>
              <a:t> </a:t>
            </a:r>
            <a:r>
              <a:rPr lang="it-IT" altLang="it-IT" sz="2000" dirty="0" err="1">
                <a:solidFill>
                  <a:schemeClr val="tx1"/>
                </a:solidFill>
              </a:rPr>
              <a:t>such</a:t>
            </a:r>
            <a:r>
              <a:rPr lang="it-IT" altLang="it-IT" sz="2000" dirty="0">
                <a:solidFill>
                  <a:schemeClr val="tx1"/>
                </a:solidFill>
              </a:rPr>
              <a:t> </a:t>
            </a:r>
            <a:r>
              <a:rPr lang="it-IT" altLang="it-IT" sz="2000" dirty="0" err="1">
                <a:solidFill>
                  <a:schemeClr val="tx1"/>
                </a:solidFill>
              </a:rPr>
              <a:t>individuals</a:t>
            </a:r>
            <a:r>
              <a:rPr lang="it-IT" altLang="it-IT" sz="2000" dirty="0">
                <a:solidFill>
                  <a:schemeClr val="tx1"/>
                </a:solidFill>
              </a:rPr>
              <a:t> to </a:t>
            </a:r>
            <a:r>
              <a:rPr lang="it-IT" altLang="it-IT" sz="2000" dirty="0" err="1">
                <a:solidFill>
                  <a:schemeClr val="tx1"/>
                </a:solidFill>
              </a:rPr>
              <a:t>understand</a:t>
            </a:r>
            <a:r>
              <a:rPr lang="it-IT" altLang="it-IT" sz="2000" dirty="0">
                <a:solidFill>
                  <a:schemeClr val="tx1"/>
                </a:solidFill>
              </a:rPr>
              <a:t> </a:t>
            </a:r>
            <a:r>
              <a:rPr lang="it-IT" altLang="it-IT" sz="2000" dirty="0" err="1">
                <a:solidFill>
                  <a:schemeClr val="tx1"/>
                </a:solidFill>
              </a:rPr>
              <a:t>their</a:t>
            </a:r>
            <a:r>
              <a:rPr lang="it-IT" altLang="it-IT" sz="2000" dirty="0">
                <a:solidFill>
                  <a:schemeClr val="tx1"/>
                </a:solidFill>
              </a:rPr>
              <a:t> </a:t>
            </a:r>
            <a:r>
              <a:rPr lang="it-IT" altLang="it-IT" sz="2000" dirty="0" err="1">
                <a:solidFill>
                  <a:schemeClr val="tx1"/>
                </a:solidFill>
              </a:rPr>
              <a:t>relevance</a:t>
            </a:r>
            <a:r>
              <a:rPr lang="it-IT" altLang="it-IT" sz="2000" dirty="0">
                <a:solidFill>
                  <a:schemeClr val="tx1"/>
                </a:solidFill>
              </a:rPr>
              <a:t> and </a:t>
            </a:r>
            <a:r>
              <a:rPr lang="it-IT" altLang="it-IT" sz="2000" dirty="0" err="1">
                <a:solidFill>
                  <a:schemeClr val="tx1"/>
                </a:solidFill>
              </a:rPr>
              <a:t>importance</a:t>
            </a:r>
            <a:r>
              <a:rPr lang="it-IT" altLang="it-IT" sz="2000" dirty="0">
                <a:solidFill>
                  <a:schemeClr val="tx1"/>
                </a:solidFill>
              </a:rPr>
              <a:t> in the design </a:t>
            </a:r>
            <a:r>
              <a:rPr lang="it-IT" altLang="it-IT" sz="2000" dirty="0" err="1">
                <a:solidFill>
                  <a:schemeClr val="tx1"/>
                </a:solidFill>
              </a:rPr>
              <a:t>process</a:t>
            </a:r>
            <a:r>
              <a:rPr lang="it-IT" altLang="it-IT" sz="2000" dirty="0">
                <a:solidFill>
                  <a:schemeClr val="tx1"/>
                </a:solidFill>
              </a:rPr>
              <a:t> </a:t>
            </a:r>
            <a:r>
              <a:rPr lang="it-IT" altLang="it-IT" sz="2000" dirty="0" err="1">
                <a:solidFill>
                  <a:schemeClr val="tx1"/>
                </a:solidFill>
              </a:rPr>
              <a:t>as</a:t>
            </a:r>
            <a:r>
              <a:rPr lang="it-IT" altLang="it-IT" sz="2000" dirty="0">
                <a:solidFill>
                  <a:schemeClr val="tx1"/>
                </a:solidFill>
              </a:rPr>
              <a:t> a </a:t>
            </a:r>
            <a:r>
              <a:rPr lang="it-IT" altLang="it-IT" sz="2000" dirty="0" err="1">
                <a:solidFill>
                  <a:schemeClr val="tx1"/>
                </a:solidFill>
              </a:rPr>
              <a:t>whole</a:t>
            </a:r>
            <a:endParaRPr lang="it-IT" altLang="it-IT" sz="2000" dirty="0">
              <a:solidFill>
                <a:schemeClr val="tx1"/>
              </a:solidFill>
            </a:endParaRPr>
          </a:p>
          <a:p>
            <a:pPr>
              <a:buNone/>
            </a:pPr>
            <a:r>
              <a:rPr lang="it-IT" altLang="it-IT" sz="2000" dirty="0">
                <a:solidFill>
                  <a:schemeClr val="tx1"/>
                </a:solidFill>
              </a:rPr>
              <a:t>It </a:t>
            </a:r>
            <a:r>
              <a:rPr lang="it-IT" altLang="it-IT" sz="2000" dirty="0" err="1">
                <a:solidFill>
                  <a:schemeClr val="tx1"/>
                </a:solidFill>
              </a:rPr>
              <a:t>provides</a:t>
            </a:r>
            <a:r>
              <a:rPr lang="it-IT" altLang="it-IT" sz="2000" dirty="0">
                <a:solidFill>
                  <a:schemeClr val="tx1"/>
                </a:solidFill>
              </a:rPr>
              <a:t> a framework for human </a:t>
            </a:r>
            <a:r>
              <a:rPr lang="it-IT" altLang="it-IT" sz="2000" dirty="0" err="1">
                <a:solidFill>
                  <a:schemeClr val="tx1"/>
                </a:solidFill>
              </a:rPr>
              <a:t>factors</a:t>
            </a:r>
            <a:r>
              <a:rPr lang="it-IT" altLang="it-IT" sz="2000" dirty="0">
                <a:solidFill>
                  <a:schemeClr val="tx1"/>
                </a:solidFill>
              </a:rPr>
              <a:t> and usability </a:t>
            </a:r>
            <a:r>
              <a:rPr lang="it-IT" altLang="it-IT" sz="2000" dirty="0" err="1">
                <a:solidFill>
                  <a:schemeClr val="tx1"/>
                </a:solidFill>
              </a:rPr>
              <a:t>professionals</a:t>
            </a:r>
            <a:r>
              <a:rPr lang="it-IT" altLang="it-IT" sz="2000" dirty="0">
                <a:solidFill>
                  <a:schemeClr val="tx1"/>
                </a:solidFill>
              </a:rPr>
              <a:t> </a:t>
            </a:r>
            <a:r>
              <a:rPr lang="it-IT" altLang="it-IT" sz="2000" dirty="0" err="1">
                <a:solidFill>
                  <a:schemeClr val="tx1"/>
                </a:solidFill>
              </a:rPr>
              <a:t>involved</a:t>
            </a:r>
            <a:r>
              <a:rPr lang="it-IT" altLang="it-IT" sz="2000" dirty="0">
                <a:solidFill>
                  <a:schemeClr val="tx1"/>
                </a:solidFill>
              </a:rPr>
              <a:t> in human-</a:t>
            </a:r>
            <a:r>
              <a:rPr lang="it-IT" altLang="it-IT" sz="2000" dirty="0" err="1">
                <a:solidFill>
                  <a:schemeClr val="tx1"/>
                </a:solidFill>
              </a:rPr>
              <a:t>centered</a:t>
            </a:r>
            <a:r>
              <a:rPr lang="it-IT" altLang="it-IT" sz="2000" dirty="0">
                <a:solidFill>
                  <a:schemeClr val="tx1"/>
                </a:solidFill>
              </a:rPr>
              <a:t> design</a:t>
            </a: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95419982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52</a:t>
            </a:fld>
            <a:endParaRPr lang="it-IT" altLang="it-IT" sz="1292">
              <a:solidFill>
                <a:schemeClr val="bg1"/>
              </a:solidFill>
            </a:endParaRPr>
          </a:p>
        </p:txBody>
      </p:sp>
      <p:sp>
        <p:nvSpPr>
          <p:cNvPr id="147459" name="Rectangle 5"/>
          <p:cNvSpPr>
            <a:spLocks noChangeArrowheads="1"/>
          </p:cNvSpPr>
          <p:nvPr/>
        </p:nvSpPr>
        <p:spPr bwMode="auto">
          <a:xfrm>
            <a:off x="474715" y="1608857"/>
            <a:ext cx="8345757" cy="405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it-IT" altLang="it-IT" sz="2400" dirty="0" err="1">
                <a:solidFill>
                  <a:schemeClr val="tx1"/>
                </a:solidFill>
              </a:rPr>
              <a:t>Rationale</a:t>
            </a:r>
            <a:r>
              <a:rPr lang="it-IT" altLang="it-IT" sz="2400" dirty="0">
                <a:solidFill>
                  <a:schemeClr val="tx1"/>
                </a:solidFill>
              </a:rPr>
              <a:t> for </a:t>
            </a:r>
            <a:r>
              <a:rPr lang="it-IT" altLang="it-IT" sz="2400" dirty="0" err="1">
                <a:solidFill>
                  <a:schemeClr val="tx1"/>
                </a:solidFill>
              </a:rPr>
              <a:t>adopting</a:t>
            </a:r>
            <a:r>
              <a:rPr lang="it-IT" altLang="it-IT" sz="2400" dirty="0">
                <a:solidFill>
                  <a:schemeClr val="tx1"/>
                </a:solidFill>
              </a:rPr>
              <a:t> human-</a:t>
            </a:r>
            <a:r>
              <a:rPr lang="it-IT" altLang="it-IT" sz="2400" dirty="0" err="1">
                <a:solidFill>
                  <a:schemeClr val="tx1"/>
                </a:solidFill>
              </a:rPr>
              <a:t>centered</a:t>
            </a:r>
            <a:r>
              <a:rPr lang="it-IT" altLang="it-IT" sz="2400" dirty="0">
                <a:solidFill>
                  <a:schemeClr val="tx1"/>
                </a:solidFill>
              </a:rPr>
              <a:t> design</a:t>
            </a:r>
          </a:p>
          <a:p>
            <a:pPr marL="342900" indent="-342900">
              <a:buFontTx/>
              <a:buChar char="-"/>
            </a:pPr>
            <a:r>
              <a:rPr lang="it-IT" altLang="it-IT" sz="2000" dirty="0" err="1">
                <a:solidFill>
                  <a:schemeClr val="tx1"/>
                </a:solidFill>
              </a:rPr>
              <a:t>substantial</a:t>
            </a:r>
            <a:r>
              <a:rPr lang="it-IT" altLang="it-IT" sz="2000" dirty="0">
                <a:solidFill>
                  <a:schemeClr val="tx1"/>
                </a:solidFill>
              </a:rPr>
              <a:t> </a:t>
            </a:r>
            <a:r>
              <a:rPr lang="it-IT" altLang="it-IT" sz="2000" dirty="0" err="1">
                <a:solidFill>
                  <a:schemeClr val="tx1"/>
                </a:solidFill>
              </a:rPr>
              <a:t>economic</a:t>
            </a:r>
            <a:r>
              <a:rPr lang="it-IT" altLang="it-IT" sz="2000" dirty="0">
                <a:solidFill>
                  <a:schemeClr val="tx1"/>
                </a:solidFill>
              </a:rPr>
              <a:t> and social benefits for </a:t>
            </a:r>
            <a:r>
              <a:rPr lang="it-IT" altLang="it-IT" sz="2000" dirty="0" err="1">
                <a:solidFill>
                  <a:schemeClr val="tx1"/>
                </a:solidFill>
              </a:rPr>
              <a:t>users</a:t>
            </a:r>
            <a:r>
              <a:rPr lang="it-IT" altLang="it-IT" sz="2000" dirty="0">
                <a:solidFill>
                  <a:schemeClr val="tx1"/>
                </a:solidFill>
              </a:rPr>
              <a:t>, </a:t>
            </a:r>
            <a:r>
              <a:rPr lang="it-IT" altLang="it-IT" sz="2000" dirty="0" err="1">
                <a:solidFill>
                  <a:schemeClr val="tx1"/>
                </a:solidFill>
              </a:rPr>
              <a:t>employers</a:t>
            </a:r>
            <a:r>
              <a:rPr lang="it-IT" altLang="it-IT" sz="2000" dirty="0">
                <a:solidFill>
                  <a:schemeClr val="tx1"/>
                </a:solidFill>
              </a:rPr>
              <a:t> and </a:t>
            </a:r>
            <a:r>
              <a:rPr lang="it-IT" altLang="it-IT" sz="2000" dirty="0" err="1">
                <a:solidFill>
                  <a:schemeClr val="tx1"/>
                </a:solidFill>
              </a:rPr>
              <a:t>suppliers</a:t>
            </a:r>
            <a:endParaRPr lang="it-IT" altLang="it-IT" sz="2000" dirty="0">
              <a:solidFill>
                <a:schemeClr val="tx1"/>
              </a:solidFill>
            </a:endParaRPr>
          </a:p>
          <a:p>
            <a:pPr marL="342900" indent="-342900">
              <a:buFontTx/>
              <a:buChar char="-"/>
            </a:pPr>
            <a:r>
              <a:rPr lang="it-IT" altLang="it-IT" sz="2000" dirty="0">
                <a:solidFill>
                  <a:schemeClr val="tx1"/>
                </a:solidFill>
              </a:rPr>
              <a:t>Highly </a:t>
            </a:r>
            <a:r>
              <a:rPr lang="it-IT" altLang="it-IT" sz="2000" dirty="0" err="1">
                <a:solidFill>
                  <a:schemeClr val="tx1"/>
                </a:solidFill>
              </a:rPr>
              <a:t>usable</a:t>
            </a:r>
            <a:r>
              <a:rPr lang="it-IT" altLang="it-IT" sz="2000" dirty="0">
                <a:solidFill>
                  <a:schemeClr val="tx1"/>
                </a:solidFill>
              </a:rPr>
              <a:t> </a:t>
            </a:r>
            <a:r>
              <a:rPr lang="it-IT" altLang="it-IT" sz="2000" dirty="0" err="1">
                <a:solidFill>
                  <a:schemeClr val="tx1"/>
                </a:solidFill>
              </a:rPr>
              <a:t>systems</a:t>
            </a:r>
            <a:r>
              <a:rPr lang="it-IT" altLang="it-IT" sz="2000" dirty="0">
                <a:solidFill>
                  <a:schemeClr val="tx1"/>
                </a:solidFill>
              </a:rPr>
              <a:t> and </a:t>
            </a:r>
            <a:r>
              <a:rPr lang="it-IT" altLang="it-IT" sz="2000" dirty="0" err="1">
                <a:solidFill>
                  <a:schemeClr val="tx1"/>
                </a:solidFill>
              </a:rPr>
              <a:t>products</a:t>
            </a:r>
            <a:r>
              <a:rPr lang="it-IT" altLang="it-IT" sz="2000" dirty="0">
                <a:solidFill>
                  <a:schemeClr val="tx1"/>
                </a:solidFill>
              </a:rPr>
              <a:t> </a:t>
            </a:r>
            <a:r>
              <a:rPr lang="it-IT" altLang="it-IT" sz="2000" dirty="0" err="1">
                <a:solidFill>
                  <a:schemeClr val="tx1"/>
                </a:solidFill>
              </a:rPr>
              <a:t>tend</a:t>
            </a:r>
            <a:r>
              <a:rPr lang="it-IT" altLang="it-IT" sz="2000" dirty="0">
                <a:solidFill>
                  <a:schemeClr val="tx1"/>
                </a:solidFill>
              </a:rPr>
              <a:t> to be more </a:t>
            </a:r>
            <a:r>
              <a:rPr lang="it-IT" altLang="it-IT" sz="2000" dirty="0" err="1">
                <a:solidFill>
                  <a:schemeClr val="tx1"/>
                </a:solidFill>
              </a:rPr>
              <a:t>successful</a:t>
            </a:r>
            <a:r>
              <a:rPr lang="it-IT" altLang="it-IT" sz="2000" dirty="0">
                <a:solidFill>
                  <a:schemeClr val="tx1"/>
                </a:solidFill>
              </a:rPr>
              <a:t> </a:t>
            </a:r>
            <a:r>
              <a:rPr lang="it-IT" altLang="it-IT" sz="2000" dirty="0" err="1">
                <a:solidFill>
                  <a:schemeClr val="tx1"/>
                </a:solidFill>
              </a:rPr>
              <a:t>both</a:t>
            </a:r>
            <a:r>
              <a:rPr lang="it-IT" altLang="it-IT" sz="2000" dirty="0">
                <a:solidFill>
                  <a:schemeClr val="tx1"/>
                </a:solidFill>
              </a:rPr>
              <a:t> </a:t>
            </a:r>
            <a:r>
              <a:rPr lang="it-IT" altLang="it-IT" sz="2000" dirty="0" err="1">
                <a:solidFill>
                  <a:schemeClr val="tx1"/>
                </a:solidFill>
              </a:rPr>
              <a:t>technically</a:t>
            </a:r>
            <a:r>
              <a:rPr lang="it-IT" altLang="it-IT" sz="2000" dirty="0">
                <a:solidFill>
                  <a:schemeClr val="tx1"/>
                </a:solidFill>
              </a:rPr>
              <a:t> and </a:t>
            </a:r>
            <a:r>
              <a:rPr lang="it-IT" altLang="it-IT" sz="2000" dirty="0" err="1">
                <a:solidFill>
                  <a:schemeClr val="tx1"/>
                </a:solidFill>
              </a:rPr>
              <a:t>commercially</a:t>
            </a:r>
            <a:endParaRPr lang="it-IT" altLang="it-IT" sz="2000" dirty="0">
              <a:solidFill>
                <a:schemeClr val="tx1"/>
              </a:solidFill>
            </a:endParaRPr>
          </a:p>
          <a:p>
            <a:pPr marL="342900" indent="-342900">
              <a:buFontTx/>
              <a:buChar char="-"/>
            </a:pPr>
            <a:r>
              <a:rPr lang="it-IT" altLang="it-IT" sz="2000" dirty="0">
                <a:solidFill>
                  <a:schemeClr val="tx1"/>
                </a:solidFill>
              </a:rPr>
              <a:t>Support and help-desk </a:t>
            </a:r>
            <a:r>
              <a:rPr lang="it-IT" altLang="it-IT" sz="2000" dirty="0" err="1">
                <a:solidFill>
                  <a:schemeClr val="tx1"/>
                </a:solidFill>
              </a:rPr>
              <a:t>costs</a:t>
            </a:r>
            <a:r>
              <a:rPr lang="it-IT" altLang="it-IT" sz="2000" dirty="0">
                <a:solidFill>
                  <a:schemeClr val="tx1"/>
                </a:solidFill>
              </a:rPr>
              <a:t> are </a:t>
            </a:r>
            <a:r>
              <a:rPr lang="it-IT" altLang="it-IT" sz="2000" dirty="0" err="1">
                <a:solidFill>
                  <a:schemeClr val="tx1"/>
                </a:solidFill>
              </a:rPr>
              <a:t>reduced</a:t>
            </a:r>
            <a:r>
              <a:rPr lang="it-IT" altLang="it-IT" sz="2000" dirty="0">
                <a:solidFill>
                  <a:schemeClr val="tx1"/>
                </a:solidFill>
              </a:rPr>
              <a:t> </a:t>
            </a:r>
            <a:r>
              <a:rPr lang="it-IT" altLang="it-IT" sz="2000" dirty="0" err="1">
                <a:solidFill>
                  <a:schemeClr val="tx1"/>
                </a:solidFill>
              </a:rPr>
              <a:t>when</a:t>
            </a:r>
            <a:r>
              <a:rPr lang="it-IT" altLang="it-IT" sz="2000" dirty="0">
                <a:solidFill>
                  <a:schemeClr val="tx1"/>
                </a:solidFill>
              </a:rPr>
              <a:t> </a:t>
            </a:r>
            <a:r>
              <a:rPr lang="it-IT" altLang="it-IT" sz="2000" dirty="0" err="1">
                <a:solidFill>
                  <a:schemeClr val="tx1"/>
                </a:solidFill>
              </a:rPr>
              <a:t>users</a:t>
            </a:r>
            <a:r>
              <a:rPr lang="it-IT" altLang="it-IT" sz="2000" dirty="0">
                <a:solidFill>
                  <a:schemeClr val="tx1"/>
                </a:solidFill>
              </a:rPr>
              <a:t> can </a:t>
            </a:r>
            <a:r>
              <a:rPr lang="it-IT" altLang="it-IT" sz="2000" dirty="0" err="1">
                <a:solidFill>
                  <a:schemeClr val="tx1"/>
                </a:solidFill>
              </a:rPr>
              <a:t>understand</a:t>
            </a:r>
            <a:r>
              <a:rPr lang="it-IT" altLang="it-IT" sz="2000" dirty="0">
                <a:solidFill>
                  <a:schemeClr val="tx1"/>
                </a:solidFill>
              </a:rPr>
              <a:t> and use </a:t>
            </a:r>
            <a:r>
              <a:rPr lang="it-IT" altLang="it-IT" sz="2000" dirty="0" err="1">
                <a:solidFill>
                  <a:schemeClr val="tx1"/>
                </a:solidFill>
              </a:rPr>
              <a:t>products</a:t>
            </a:r>
            <a:r>
              <a:rPr lang="it-IT" altLang="it-IT" sz="2000" dirty="0">
                <a:solidFill>
                  <a:schemeClr val="tx1"/>
                </a:solidFill>
              </a:rPr>
              <a:t> </a:t>
            </a:r>
            <a:r>
              <a:rPr lang="it-IT" altLang="it-IT" sz="2000" dirty="0" err="1">
                <a:solidFill>
                  <a:schemeClr val="tx1"/>
                </a:solidFill>
              </a:rPr>
              <a:t>without</a:t>
            </a:r>
            <a:r>
              <a:rPr lang="it-IT" altLang="it-IT" sz="2000" dirty="0">
                <a:solidFill>
                  <a:schemeClr val="tx1"/>
                </a:solidFill>
              </a:rPr>
              <a:t> </a:t>
            </a:r>
            <a:r>
              <a:rPr lang="it-IT" altLang="it-IT" sz="2000" dirty="0" err="1">
                <a:solidFill>
                  <a:schemeClr val="tx1"/>
                </a:solidFill>
              </a:rPr>
              <a:t>additional</a:t>
            </a:r>
            <a:r>
              <a:rPr lang="it-IT" altLang="it-IT" sz="2000" dirty="0">
                <a:solidFill>
                  <a:schemeClr val="tx1"/>
                </a:solidFill>
              </a:rPr>
              <a:t> </a:t>
            </a:r>
            <a:r>
              <a:rPr lang="it-IT" altLang="it-IT" sz="2000" dirty="0" err="1">
                <a:solidFill>
                  <a:schemeClr val="tx1"/>
                </a:solidFill>
              </a:rPr>
              <a:t>assistance</a:t>
            </a:r>
            <a:endParaRPr lang="it-IT" altLang="it-IT" sz="2000" dirty="0">
              <a:solidFill>
                <a:schemeClr val="tx1"/>
              </a:solidFill>
            </a:endParaRPr>
          </a:p>
          <a:p>
            <a:pPr marL="342900" indent="-342900">
              <a:buFontTx/>
              <a:buChar char="-"/>
            </a:pPr>
            <a:r>
              <a:rPr lang="it-IT" altLang="it-IT" sz="2000" dirty="0" err="1">
                <a:solidFill>
                  <a:schemeClr val="tx1"/>
                </a:solidFill>
              </a:rPr>
              <a:t>Increasing</a:t>
            </a:r>
            <a:r>
              <a:rPr lang="it-IT" altLang="it-IT" sz="2000" dirty="0">
                <a:solidFill>
                  <a:schemeClr val="tx1"/>
                </a:solidFill>
              </a:rPr>
              <a:t> the </a:t>
            </a:r>
            <a:r>
              <a:rPr lang="it-IT" altLang="it-IT" sz="2000" dirty="0" err="1">
                <a:solidFill>
                  <a:schemeClr val="tx1"/>
                </a:solidFill>
              </a:rPr>
              <a:t>productivity</a:t>
            </a:r>
            <a:r>
              <a:rPr lang="it-IT" altLang="it-IT" sz="2000" dirty="0">
                <a:solidFill>
                  <a:schemeClr val="tx1"/>
                </a:solidFill>
              </a:rPr>
              <a:t> of </a:t>
            </a:r>
            <a:r>
              <a:rPr lang="it-IT" altLang="it-IT" sz="2000" dirty="0" err="1">
                <a:solidFill>
                  <a:schemeClr val="tx1"/>
                </a:solidFill>
              </a:rPr>
              <a:t>users</a:t>
            </a:r>
            <a:r>
              <a:rPr lang="it-IT" altLang="it-IT" sz="2000" dirty="0">
                <a:solidFill>
                  <a:schemeClr val="tx1"/>
                </a:solidFill>
              </a:rPr>
              <a:t> and the </a:t>
            </a:r>
            <a:r>
              <a:rPr lang="it-IT" altLang="it-IT" sz="2000" dirty="0" err="1">
                <a:solidFill>
                  <a:schemeClr val="tx1"/>
                </a:solidFill>
              </a:rPr>
              <a:t>operational</a:t>
            </a:r>
            <a:r>
              <a:rPr lang="it-IT" altLang="it-IT" sz="2000" dirty="0">
                <a:solidFill>
                  <a:schemeClr val="tx1"/>
                </a:solidFill>
              </a:rPr>
              <a:t> </a:t>
            </a:r>
            <a:r>
              <a:rPr lang="it-IT" altLang="it-IT" sz="2000" dirty="0" err="1">
                <a:solidFill>
                  <a:schemeClr val="tx1"/>
                </a:solidFill>
              </a:rPr>
              <a:t>efficiency</a:t>
            </a:r>
            <a:r>
              <a:rPr lang="it-IT" altLang="it-IT" sz="2000" dirty="0">
                <a:solidFill>
                  <a:schemeClr val="tx1"/>
                </a:solidFill>
              </a:rPr>
              <a:t> of </a:t>
            </a:r>
            <a:r>
              <a:rPr lang="it-IT" altLang="it-IT" sz="2000" dirty="0" err="1">
                <a:solidFill>
                  <a:schemeClr val="tx1"/>
                </a:solidFill>
              </a:rPr>
              <a:t>organizations</a:t>
            </a:r>
            <a:endParaRPr lang="it-IT" altLang="it-IT" sz="2000" dirty="0">
              <a:solidFill>
                <a:schemeClr val="tx1"/>
              </a:solidFill>
            </a:endParaRPr>
          </a:p>
          <a:p>
            <a:pPr marL="342900" indent="-342900">
              <a:buFontTx/>
              <a:buChar char="-"/>
            </a:pPr>
            <a:r>
              <a:rPr lang="it-IT" altLang="it-IT" sz="2000" dirty="0" err="1">
                <a:solidFill>
                  <a:schemeClr val="tx1"/>
                </a:solidFill>
              </a:rPr>
              <a:t>Reducing</a:t>
            </a:r>
            <a:r>
              <a:rPr lang="it-IT" altLang="it-IT" sz="2000" dirty="0">
                <a:solidFill>
                  <a:schemeClr val="tx1"/>
                </a:solidFill>
              </a:rPr>
              <a:t> training and </a:t>
            </a:r>
            <a:r>
              <a:rPr lang="it-IT" altLang="it-IT" sz="2000" dirty="0" err="1">
                <a:solidFill>
                  <a:schemeClr val="tx1"/>
                </a:solidFill>
              </a:rPr>
              <a:t>support</a:t>
            </a:r>
            <a:r>
              <a:rPr lang="it-IT" altLang="it-IT" sz="2000" dirty="0">
                <a:solidFill>
                  <a:schemeClr val="tx1"/>
                </a:solidFill>
              </a:rPr>
              <a:t> </a:t>
            </a:r>
            <a:r>
              <a:rPr lang="it-IT" altLang="it-IT" sz="2000" dirty="0" err="1">
                <a:solidFill>
                  <a:schemeClr val="tx1"/>
                </a:solidFill>
              </a:rPr>
              <a:t>costs</a:t>
            </a:r>
            <a:r>
              <a:rPr lang="it-IT" altLang="it-IT" sz="2000" dirty="0">
                <a:solidFill>
                  <a:schemeClr val="tx1"/>
                </a:solidFill>
              </a:rPr>
              <a:t>, </a:t>
            </a:r>
            <a:r>
              <a:rPr lang="it-IT" altLang="it-IT" sz="2000" dirty="0" err="1">
                <a:solidFill>
                  <a:schemeClr val="tx1"/>
                </a:solidFill>
              </a:rPr>
              <a:t>being</a:t>
            </a:r>
            <a:r>
              <a:rPr lang="it-IT" altLang="it-IT" sz="2000" dirty="0">
                <a:solidFill>
                  <a:schemeClr val="tx1"/>
                </a:solidFill>
              </a:rPr>
              <a:t> </a:t>
            </a:r>
            <a:r>
              <a:rPr lang="it-IT" altLang="it-IT" sz="2000" dirty="0" err="1">
                <a:solidFill>
                  <a:schemeClr val="tx1"/>
                </a:solidFill>
              </a:rPr>
              <a:t>easier</a:t>
            </a:r>
            <a:r>
              <a:rPr lang="it-IT" altLang="it-IT" sz="2000" dirty="0">
                <a:solidFill>
                  <a:schemeClr val="tx1"/>
                </a:solidFill>
              </a:rPr>
              <a:t> to </a:t>
            </a:r>
            <a:r>
              <a:rPr lang="it-IT" altLang="it-IT" sz="2000" dirty="0" err="1">
                <a:solidFill>
                  <a:schemeClr val="tx1"/>
                </a:solidFill>
              </a:rPr>
              <a:t>understand</a:t>
            </a:r>
            <a:r>
              <a:rPr lang="it-IT" altLang="it-IT" sz="2000" dirty="0">
                <a:solidFill>
                  <a:schemeClr val="tx1"/>
                </a:solidFill>
              </a:rPr>
              <a:t> and use</a:t>
            </a: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342488522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53</a:t>
            </a:fld>
            <a:endParaRPr lang="it-IT" altLang="it-IT" sz="1292">
              <a:solidFill>
                <a:schemeClr val="bg1"/>
              </a:solidFill>
            </a:endParaRPr>
          </a:p>
        </p:txBody>
      </p:sp>
      <p:sp>
        <p:nvSpPr>
          <p:cNvPr id="147459" name="Rectangle 5"/>
          <p:cNvSpPr>
            <a:spLocks noChangeArrowheads="1"/>
          </p:cNvSpPr>
          <p:nvPr/>
        </p:nvSpPr>
        <p:spPr bwMode="auto">
          <a:xfrm>
            <a:off x="284239" y="1333836"/>
            <a:ext cx="8572592" cy="2010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endParaRPr lang="it-IT" altLang="it-IT" sz="200" dirty="0">
              <a:solidFill>
                <a:schemeClr val="tx1"/>
              </a:solidFill>
            </a:endParaRPr>
          </a:p>
          <a:p>
            <a:pPr>
              <a:buNone/>
            </a:pPr>
            <a:r>
              <a:rPr lang="it-IT" altLang="it-IT" sz="2400" dirty="0" err="1">
                <a:solidFill>
                  <a:schemeClr val="tx1"/>
                </a:solidFill>
              </a:rPr>
              <a:t>Examples</a:t>
            </a:r>
            <a:r>
              <a:rPr lang="it-IT" altLang="it-IT" sz="2400" dirty="0">
                <a:solidFill>
                  <a:schemeClr val="tx1"/>
                </a:solidFill>
              </a:rPr>
              <a:t> of </a:t>
            </a:r>
            <a:r>
              <a:rPr lang="it-IT" altLang="it-IT" sz="2400" dirty="0" err="1">
                <a:solidFill>
                  <a:schemeClr val="tx1"/>
                </a:solidFill>
              </a:rPr>
              <a:t>outputs</a:t>
            </a:r>
            <a:r>
              <a:rPr lang="it-IT" altLang="it-IT" sz="2400" dirty="0">
                <a:solidFill>
                  <a:schemeClr val="tx1"/>
                </a:solidFill>
              </a:rPr>
              <a:t> from human-</a:t>
            </a:r>
            <a:r>
              <a:rPr lang="it-IT" altLang="it-IT" sz="2400" dirty="0" err="1">
                <a:solidFill>
                  <a:schemeClr val="tx1"/>
                </a:solidFill>
              </a:rPr>
              <a:t>centered</a:t>
            </a:r>
            <a:r>
              <a:rPr lang="it-IT" altLang="it-IT" sz="2400" dirty="0">
                <a:solidFill>
                  <a:schemeClr val="tx1"/>
                </a:solidFill>
              </a:rPr>
              <a:t> design </a:t>
            </a:r>
            <a:r>
              <a:rPr lang="it-IT" altLang="it-IT" sz="2400" dirty="0" err="1">
                <a:solidFill>
                  <a:schemeClr val="tx1"/>
                </a:solidFill>
              </a:rPr>
              <a:t>activities</a:t>
            </a:r>
            <a:endParaRPr lang="it-IT" altLang="it-IT" sz="2400" dirty="0">
              <a:solidFill>
                <a:schemeClr val="tx1"/>
              </a:solidFill>
            </a:endParaRPr>
          </a:p>
          <a:p>
            <a:pPr>
              <a:buNone/>
            </a:pPr>
            <a:endParaRPr lang="it-IT" altLang="it-IT" sz="2400" dirty="0">
              <a:solidFill>
                <a:schemeClr val="tx1"/>
              </a:solidFill>
            </a:endParaRPr>
          </a:p>
          <a:p>
            <a:pPr>
              <a:buNone/>
            </a:pPr>
            <a:endParaRPr lang="it-IT" altLang="it-IT" sz="2400" dirty="0">
              <a:solidFill>
                <a:schemeClr val="tx1"/>
              </a:solidFill>
            </a:endParaRPr>
          </a:p>
          <a:p>
            <a:pPr>
              <a:buNone/>
            </a:pPr>
            <a:endParaRPr lang="it-IT" altLang="it-IT" sz="24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graphicFrame>
        <p:nvGraphicFramePr>
          <p:cNvPr id="2" name="Tabella 1"/>
          <p:cNvGraphicFramePr>
            <a:graphicFrameLocks noGrp="1"/>
          </p:cNvGraphicFramePr>
          <p:nvPr>
            <p:extLst/>
          </p:nvPr>
        </p:nvGraphicFramePr>
        <p:xfrm>
          <a:off x="284239" y="2216322"/>
          <a:ext cx="8392218" cy="3484880"/>
        </p:xfrm>
        <a:graphic>
          <a:graphicData uri="http://schemas.openxmlformats.org/drawingml/2006/table">
            <a:tbl>
              <a:tblPr firstRow="1" bandRow="1">
                <a:tableStyleId>{5C22544A-7EE6-4342-B048-85BDC9FD1C3A}</a:tableStyleId>
              </a:tblPr>
              <a:tblGrid>
                <a:gridCol w="4196109">
                  <a:extLst>
                    <a:ext uri="{9D8B030D-6E8A-4147-A177-3AD203B41FA5}">
                      <a16:colId xmlns:a16="http://schemas.microsoft.com/office/drawing/2014/main" val="20000"/>
                    </a:ext>
                  </a:extLst>
                </a:gridCol>
                <a:gridCol w="4196109">
                  <a:extLst>
                    <a:ext uri="{9D8B030D-6E8A-4147-A177-3AD203B41FA5}">
                      <a16:colId xmlns:a16="http://schemas.microsoft.com/office/drawing/2014/main" val="20001"/>
                    </a:ext>
                  </a:extLst>
                </a:gridCol>
              </a:tblGrid>
              <a:tr h="370840">
                <a:tc>
                  <a:txBody>
                    <a:bodyPr/>
                    <a:lstStyle/>
                    <a:p>
                      <a:pPr algn="ctr"/>
                      <a:r>
                        <a:rPr lang="it-IT" dirty="0" err="1"/>
                        <a:t>Activities</a:t>
                      </a:r>
                      <a:endParaRPr lang="it-IT" dirty="0"/>
                    </a:p>
                  </a:txBody>
                  <a:tcPr/>
                </a:tc>
                <a:tc>
                  <a:txBody>
                    <a:bodyPr/>
                    <a:lstStyle/>
                    <a:p>
                      <a:pPr algn="ctr"/>
                      <a:r>
                        <a:rPr lang="it-IT" dirty="0" err="1"/>
                        <a:t>Outputs</a:t>
                      </a:r>
                      <a:r>
                        <a:rPr lang="it-IT" baseline="0" dirty="0"/>
                        <a:t> from human-</a:t>
                      </a:r>
                      <a:r>
                        <a:rPr lang="it-IT" baseline="0" dirty="0" err="1"/>
                        <a:t>centered</a:t>
                      </a:r>
                      <a:r>
                        <a:rPr lang="it-IT" baseline="0" dirty="0"/>
                        <a:t> design</a:t>
                      </a:r>
                      <a:endParaRPr lang="it-IT" dirty="0"/>
                    </a:p>
                  </a:txBody>
                  <a:tcPr/>
                </a:tc>
                <a:extLst>
                  <a:ext uri="{0D108BD9-81ED-4DB2-BD59-A6C34878D82A}">
                    <a16:rowId xmlns:a16="http://schemas.microsoft.com/office/drawing/2014/main" val="10000"/>
                  </a:ext>
                </a:extLst>
              </a:tr>
              <a:tr h="370840">
                <a:tc>
                  <a:txBody>
                    <a:bodyPr/>
                    <a:lstStyle/>
                    <a:p>
                      <a:r>
                        <a:rPr lang="it-IT" dirty="0" err="1"/>
                        <a:t>Understand</a:t>
                      </a:r>
                      <a:r>
                        <a:rPr lang="it-IT" dirty="0"/>
                        <a:t> and </a:t>
                      </a:r>
                      <a:r>
                        <a:rPr lang="it-IT" dirty="0" err="1"/>
                        <a:t>specify</a:t>
                      </a:r>
                      <a:r>
                        <a:rPr lang="it-IT" dirty="0"/>
                        <a:t> the </a:t>
                      </a:r>
                      <a:r>
                        <a:rPr lang="it-IT" dirty="0" err="1"/>
                        <a:t>context</a:t>
                      </a:r>
                      <a:r>
                        <a:rPr lang="it-IT" dirty="0"/>
                        <a:t> of use</a:t>
                      </a:r>
                    </a:p>
                  </a:txBody>
                  <a:tcPr/>
                </a:tc>
                <a:tc>
                  <a:txBody>
                    <a:bodyPr/>
                    <a:lstStyle/>
                    <a:p>
                      <a:r>
                        <a:rPr lang="it-IT" dirty="0" err="1"/>
                        <a:t>Context</a:t>
                      </a:r>
                      <a:r>
                        <a:rPr lang="it-IT" dirty="0"/>
                        <a:t> of use </a:t>
                      </a:r>
                      <a:r>
                        <a:rPr lang="it-IT" dirty="0" err="1"/>
                        <a:t>description</a:t>
                      </a:r>
                      <a:endParaRPr lang="it-IT" dirty="0"/>
                    </a:p>
                  </a:txBody>
                  <a:tcPr/>
                </a:tc>
                <a:extLst>
                  <a:ext uri="{0D108BD9-81ED-4DB2-BD59-A6C34878D82A}">
                    <a16:rowId xmlns:a16="http://schemas.microsoft.com/office/drawing/2014/main" val="10001"/>
                  </a:ext>
                </a:extLst>
              </a:tr>
              <a:tr h="370840">
                <a:tc>
                  <a:txBody>
                    <a:bodyPr/>
                    <a:lstStyle/>
                    <a:p>
                      <a:r>
                        <a:rPr lang="it-IT" dirty="0" err="1"/>
                        <a:t>Specify</a:t>
                      </a:r>
                      <a:r>
                        <a:rPr lang="it-IT" dirty="0"/>
                        <a:t> the user </a:t>
                      </a:r>
                      <a:r>
                        <a:rPr lang="it-IT" dirty="0" err="1"/>
                        <a:t>requirements</a:t>
                      </a:r>
                      <a:r>
                        <a:rPr lang="it-IT" dirty="0"/>
                        <a:t> </a:t>
                      </a:r>
                    </a:p>
                  </a:txBody>
                  <a:tcPr/>
                </a:tc>
                <a:tc>
                  <a:txBody>
                    <a:bodyPr/>
                    <a:lstStyle/>
                    <a:p>
                      <a:r>
                        <a:rPr lang="it-IT" dirty="0" err="1"/>
                        <a:t>Context</a:t>
                      </a:r>
                      <a:r>
                        <a:rPr lang="it-IT" dirty="0"/>
                        <a:t> of use </a:t>
                      </a:r>
                      <a:r>
                        <a:rPr lang="it-IT" dirty="0" err="1"/>
                        <a:t>specification</a:t>
                      </a:r>
                      <a:r>
                        <a:rPr lang="it-IT" dirty="0"/>
                        <a:t> </a:t>
                      </a:r>
                    </a:p>
                    <a:p>
                      <a:r>
                        <a:rPr lang="it-IT" dirty="0"/>
                        <a:t>User </a:t>
                      </a:r>
                      <a:r>
                        <a:rPr lang="it-IT" dirty="0" err="1"/>
                        <a:t>needs</a:t>
                      </a:r>
                      <a:r>
                        <a:rPr lang="it-IT" baseline="0" dirty="0"/>
                        <a:t> </a:t>
                      </a:r>
                      <a:r>
                        <a:rPr lang="it-IT" baseline="0" dirty="0" err="1"/>
                        <a:t>description</a:t>
                      </a:r>
                      <a:endParaRPr lang="it-IT" baseline="0" dirty="0"/>
                    </a:p>
                    <a:p>
                      <a:r>
                        <a:rPr lang="it-IT" baseline="0" dirty="0"/>
                        <a:t>User </a:t>
                      </a:r>
                      <a:r>
                        <a:rPr lang="it-IT" baseline="0" dirty="0" err="1"/>
                        <a:t>requirements</a:t>
                      </a:r>
                      <a:r>
                        <a:rPr lang="it-IT" baseline="0" dirty="0"/>
                        <a:t> </a:t>
                      </a:r>
                      <a:r>
                        <a:rPr lang="it-IT" baseline="0" dirty="0" err="1"/>
                        <a:t>specification</a:t>
                      </a:r>
                      <a:endParaRPr lang="it-IT" dirty="0"/>
                    </a:p>
                  </a:txBody>
                  <a:tcPr/>
                </a:tc>
                <a:extLst>
                  <a:ext uri="{0D108BD9-81ED-4DB2-BD59-A6C34878D82A}">
                    <a16:rowId xmlns:a16="http://schemas.microsoft.com/office/drawing/2014/main" val="10002"/>
                  </a:ext>
                </a:extLst>
              </a:tr>
              <a:tr h="370840">
                <a:tc>
                  <a:txBody>
                    <a:bodyPr/>
                    <a:lstStyle/>
                    <a:p>
                      <a:r>
                        <a:rPr lang="it-IT" dirty="0"/>
                        <a:t>Produce</a:t>
                      </a:r>
                      <a:r>
                        <a:rPr lang="it-IT" baseline="0" dirty="0"/>
                        <a:t> design </a:t>
                      </a:r>
                      <a:r>
                        <a:rPr lang="it-IT" baseline="0" dirty="0" err="1"/>
                        <a:t>solutions</a:t>
                      </a:r>
                      <a:r>
                        <a:rPr lang="it-IT" baseline="0" dirty="0"/>
                        <a:t> to </a:t>
                      </a:r>
                      <a:r>
                        <a:rPr lang="it-IT" baseline="0" dirty="0" err="1"/>
                        <a:t>meet</a:t>
                      </a:r>
                      <a:r>
                        <a:rPr lang="it-IT" baseline="0" dirty="0"/>
                        <a:t> </a:t>
                      </a:r>
                      <a:r>
                        <a:rPr lang="it-IT" baseline="0" dirty="0" err="1"/>
                        <a:t>these</a:t>
                      </a:r>
                      <a:r>
                        <a:rPr lang="it-IT" baseline="0" dirty="0"/>
                        <a:t> </a:t>
                      </a:r>
                      <a:r>
                        <a:rPr lang="it-IT" baseline="0" dirty="0" err="1"/>
                        <a:t>requirements</a:t>
                      </a:r>
                      <a:endParaRPr lang="it-IT" dirty="0"/>
                    </a:p>
                  </a:txBody>
                  <a:tcPr/>
                </a:tc>
                <a:tc>
                  <a:txBody>
                    <a:bodyPr/>
                    <a:lstStyle/>
                    <a:p>
                      <a:r>
                        <a:rPr lang="it-IT" dirty="0"/>
                        <a:t>User </a:t>
                      </a:r>
                      <a:r>
                        <a:rPr lang="it-IT" dirty="0" err="1"/>
                        <a:t>interaction</a:t>
                      </a:r>
                      <a:r>
                        <a:rPr lang="it-IT" dirty="0"/>
                        <a:t> </a:t>
                      </a:r>
                      <a:r>
                        <a:rPr lang="it-IT" dirty="0" err="1"/>
                        <a:t>specification</a:t>
                      </a:r>
                      <a:endParaRPr lang="it-IT" dirty="0"/>
                    </a:p>
                    <a:p>
                      <a:r>
                        <a:rPr lang="it-IT" dirty="0"/>
                        <a:t>User</a:t>
                      </a:r>
                      <a:r>
                        <a:rPr lang="it-IT" baseline="0" dirty="0"/>
                        <a:t> </a:t>
                      </a:r>
                      <a:r>
                        <a:rPr lang="it-IT" baseline="0" dirty="0" err="1"/>
                        <a:t>interface</a:t>
                      </a:r>
                      <a:r>
                        <a:rPr lang="it-IT" baseline="0" dirty="0"/>
                        <a:t> </a:t>
                      </a:r>
                      <a:r>
                        <a:rPr lang="it-IT" baseline="0" dirty="0" err="1"/>
                        <a:t>specification</a:t>
                      </a:r>
                      <a:endParaRPr lang="it-IT" baseline="0" dirty="0"/>
                    </a:p>
                    <a:p>
                      <a:r>
                        <a:rPr lang="it-IT" dirty="0" err="1"/>
                        <a:t>Implemented</a:t>
                      </a:r>
                      <a:r>
                        <a:rPr lang="it-IT" baseline="0" dirty="0"/>
                        <a:t> user </a:t>
                      </a:r>
                      <a:r>
                        <a:rPr lang="it-IT" baseline="0" dirty="0" err="1"/>
                        <a:t>interface</a:t>
                      </a:r>
                      <a:endParaRPr lang="it-IT" dirty="0"/>
                    </a:p>
                  </a:txBody>
                  <a:tcPr/>
                </a:tc>
                <a:extLst>
                  <a:ext uri="{0D108BD9-81ED-4DB2-BD59-A6C34878D82A}">
                    <a16:rowId xmlns:a16="http://schemas.microsoft.com/office/drawing/2014/main" val="10003"/>
                  </a:ext>
                </a:extLst>
              </a:tr>
              <a:tr h="370840">
                <a:tc>
                  <a:txBody>
                    <a:bodyPr/>
                    <a:lstStyle/>
                    <a:p>
                      <a:r>
                        <a:rPr lang="it-IT" dirty="0" err="1"/>
                        <a:t>Evaluate</a:t>
                      </a:r>
                      <a:r>
                        <a:rPr lang="it-IT" dirty="0"/>
                        <a:t> the design </a:t>
                      </a:r>
                      <a:r>
                        <a:rPr lang="it-IT" dirty="0" err="1"/>
                        <a:t>against</a:t>
                      </a:r>
                      <a:r>
                        <a:rPr lang="it-IT" baseline="0" dirty="0"/>
                        <a:t> </a:t>
                      </a:r>
                      <a:r>
                        <a:rPr lang="it-IT" baseline="0" dirty="0" err="1"/>
                        <a:t>requirements</a:t>
                      </a:r>
                      <a:endParaRPr lang="it-IT" dirty="0"/>
                    </a:p>
                  </a:txBody>
                  <a:tcPr/>
                </a:tc>
                <a:tc>
                  <a:txBody>
                    <a:bodyPr/>
                    <a:lstStyle/>
                    <a:p>
                      <a:r>
                        <a:rPr lang="it-IT" dirty="0"/>
                        <a:t>Evaluation </a:t>
                      </a:r>
                      <a:r>
                        <a:rPr lang="it-IT" dirty="0" err="1"/>
                        <a:t>results</a:t>
                      </a:r>
                      <a:endParaRPr lang="it-IT" dirty="0"/>
                    </a:p>
                    <a:p>
                      <a:r>
                        <a:rPr lang="it-IT" dirty="0" err="1"/>
                        <a:t>Conformance</a:t>
                      </a:r>
                      <a:r>
                        <a:rPr lang="it-IT" dirty="0"/>
                        <a:t> test </a:t>
                      </a:r>
                      <a:r>
                        <a:rPr lang="it-IT" dirty="0" err="1"/>
                        <a:t>results</a:t>
                      </a:r>
                      <a:endParaRPr lang="it-IT" dirty="0"/>
                    </a:p>
                    <a:p>
                      <a:r>
                        <a:rPr lang="it-IT" dirty="0"/>
                        <a:t>Long-</a:t>
                      </a:r>
                      <a:r>
                        <a:rPr lang="it-IT" dirty="0" err="1"/>
                        <a:t>term</a:t>
                      </a:r>
                      <a:r>
                        <a:rPr lang="it-IT" dirty="0"/>
                        <a:t> </a:t>
                      </a:r>
                      <a:r>
                        <a:rPr lang="it-IT" dirty="0" err="1"/>
                        <a:t>monitoring</a:t>
                      </a:r>
                      <a:r>
                        <a:rPr lang="it-IT" dirty="0"/>
                        <a:t> </a:t>
                      </a:r>
                      <a:r>
                        <a:rPr lang="it-IT" dirty="0" err="1"/>
                        <a:t>results</a:t>
                      </a:r>
                      <a:endParaRPr lang="it-IT"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658419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54</a:t>
            </a:fld>
            <a:endParaRPr lang="it-IT" altLang="it-IT" sz="1292">
              <a:solidFill>
                <a:schemeClr val="bg1"/>
              </a:solidFill>
            </a:endParaRPr>
          </a:p>
        </p:txBody>
      </p:sp>
      <p:sp>
        <p:nvSpPr>
          <p:cNvPr id="147459" name="Rectangle 5"/>
          <p:cNvSpPr>
            <a:spLocks noChangeArrowheads="1"/>
          </p:cNvSpPr>
          <p:nvPr/>
        </p:nvSpPr>
        <p:spPr bwMode="auto">
          <a:xfrm>
            <a:off x="594416" y="1689770"/>
            <a:ext cx="7938024"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it-IT" altLang="it-IT" sz="2400" dirty="0" err="1">
                <a:solidFill>
                  <a:schemeClr val="tx1"/>
                </a:solidFill>
              </a:rPr>
              <a:t>Principles</a:t>
            </a:r>
            <a:r>
              <a:rPr lang="it-IT" altLang="it-IT" sz="2400" dirty="0">
                <a:solidFill>
                  <a:schemeClr val="tx1"/>
                </a:solidFill>
              </a:rPr>
              <a:t> of human-</a:t>
            </a:r>
            <a:r>
              <a:rPr lang="it-IT" altLang="it-IT" sz="2400" dirty="0" err="1">
                <a:solidFill>
                  <a:schemeClr val="tx1"/>
                </a:solidFill>
              </a:rPr>
              <a:t>centered</a:t>
            </a:r>
            <a:r>
              <a:rPr lang="it-IT" altLang="it-IT" sz="2400" dirty="0">
                <a:solidFill>
                  <a:schemeClr val="tx1"/>
                </a:solidFill>
              </a:rPr>
              <a:t> design</a:t>
            </a:r>
          </a:p>
          <a:p>
            <a:pPr marL="457200" indent="-457200">
              <a:buFont typeface="+mj-lt"/>
              <a:buAutoNum type="alphaLcPeriod"/>
            </a:pPr>
            <a:r>
              <a:rPr lang="it-IT" altLang="it-IT" sz="2000" dirty="0">
                <a:solidFill>
                  <a:schemeClr val="tx1"/>
                </a:solidFill>
              </a:rPr>
              <a:t>The design </a:t>
            </a:r>
            <a:r>
              <a:rPr lang="it-IT" altLang="it-IT" sz="2000" dirty="0" err="1">
                <a:solidFill>
                  <a:schemeClr val="tx1"/>
                </a:solidFill>
              </a:rPr>
              <a:t>is</a:t>
            </a:r>
            <a:r>
              <a:rPr lang="it-IT" altLang="it-IT" sz="2000" dirty="0">
                <a:solidFill>
                  <a:schemeClr val="tx1"/>
                </a:solidFill>
              </a:rPr>
              <a:t> based </a:t>
            </a:r>
            <a:r>
              <a:rPr lang="it-IT" altLang="it-IT" sz="2000" dirty="0" err="1">
                <a:solidFill>
                  <a:schemeClr val="tx1"/>
                </a:solidFill>
              </a:rPr>
              <a:t>upon</a:t>
            </a:r>
            <a:r>
              <a:rPr lang="it-IT" altLang="it-IT" sz="2000" dirty="0">
                <a:solidFill>
                  <a:schemeClr val="tx1"/>
                </a:solidFill>
              </a:rPr>
              <a:t> an </a:t>
            </a:r>
            <a:r>
              <a:rPr lang="it-IT" altLang="it-IT" sz="2000" dirty="0" err="1">
                <a:solidFill>
                  <a:schemeClr val="tx1"/>
                </a:solidFill>
              </a:rPr>
              <a:t>explicit</a:t>
            </a:r>
            <a:r>
              <a:rPr lang="it-IT" altLang="it-IT" sz="2000" dirty="0">
                <a:solidFill>
                  <a:schemeClr val="tx1"/>
                </a:solidFill>
              </a:rPr>
              <a:t> </a:t>
            </a:r>
            <a:r>
              <a:rPr lang="it-IT" altLang="it-IT" sz="2000" dirty="0" err="1">
                <a:solidFill>
                  <a:schemeClr val="tx1"/>
                </a:solidFill>
              </a:rPr>
              <a:t>understanding</a:t>
            </a:r>
            <a:r>
              <a:rPr lang="it-IT" altLang="it-IT" sz="2000" dirty="0">
                <a:solidFill>
                  <a:schemeClr val="tx1"/>
                </a:solidFill>
              </a:rPr>
              <a:t> of </a:t>
            </a:r>
            <a:r>
              <a:rPr lang="it-IT" altLang="it-IT" sz="2000" dirty="0" err="1">
                <a:solidFill>
                  <a:schemeClr val="tx1"/>
                </a:solidFill>
              </a:rPr>
              <a:t>users</a:t>
            </a:r>
            <a:r>
              <a:rPr lang="it-IT" altLang="it-IT" sz="2000" dirty="0">
                <a:solidFill>
                  <a:schemeClr val="tx1"/>
                </a:solidFill>
              </a:rPr>
              <a:t>, </a:t>
            </a:r>
            <a:r>
              <a:rPr lang="it-IT" altLang="it-IT" sz="2000" dirty="0" err="1">
                <a:solidFill>
                  <a:schemeClr val="tx1"/>
                </a:solidFill>
              </a:rPr>
              <a:t>tasks</a:t>
            </a:r>
            <a:r>
              <a:rPr lang="it-IT" altLang="it-IT" sz="2000" dirty="0">
                <a:solidFill>
                  <a:schemeClr val="tx1"/>
                </a:solidFill>
              </a:rPr>
              <a:t> and </a:t>
            </a:r>
            <a:r>
              <a:rPr lang="it-IT" altLang="it-IT" sz="2000" dirty="0" err="1">
                <a:solidFill>
                  <a:schemeClr val="tx1"/>
                </a:solidFill>
              </a:rPr>
              <a:t>environments</a:t>
            </a:r>
            <a:endParaRPr lang="it-IT" altLang="it-IT" sz="2000" dirty="0">
              <a:solidFill>
                <a:schemeClr val="tx1"/>
              </a:solidFill>
            </a:endParaRPr>
          </a:p>
          <a:p>
            <a:pPr marL="457200" indent="-457200">
              <a:buFont typeface="+mj-lt"/>
              <a:buAutoNum type="alphaLcPeriod"/>
            </a:pPr>
            <a:r>
              <a:rPr lang="it-IT" altLang="it-IT" sz="2000" dirty="0" err="1">
                <a:solidFill>
                  <a:schemeClr val="tx1"/>
                </a:solidFill>
              </a:rPr>
              <a:t>Users</a:t>
            </a:r>
            <a:r>
              <a:rPr lang="it-IT" altLang="it-IT" sz="2000" dirty="0">
                <a:solidFill>
                  <a:schemeClr val="tx1"/>
                </a:solidFill>
              </a:rPr>
              <a:t> are </a:t>
            </a:r>
            <a:r>
              <a:rPr lang="it-IT" altLang="it-IT" sz="2000" dirty="0" err="1">
                <a:solidFill>
                  <a:schemeClr val="tx1"/>
                </a:solidFill>
              </a:rPr>
              <a:t>involved</a:t>
            </a:r>
            <a:r>
              <a:rPr lang="it-IT" altLang="it-IT" sz="2000" dirty="0">
                <a:solidFill>
                  <a:schemeClr val="tx1"/>
                </a:solidFill>
              </a:rPr>
              <a:t> </a:t>
            </a:r>
            <a:r>
              <a:rPr lang="it-IT" altLang="it-IT" sz="2000" dirty="0" err="1">
                <a:solidFill>
                  <a:schemeClr val="tx1"/>
                </a:solidFill>
              </a:rPr>
              <a:t>throughout</a:t>
            </a:r>
            <a:r>
              <a:rPr lang="it-IT" altLang="it-IT" sz="2000" dirty="0">
                <a:solidFill>
                  <a:schemeClr val="tx1"/>
                </a:solidFill>
              </a:rPr>
              <a:t> design and </a:t>
            </a:r>
            <a:r>
              <a:rPr lang="it-IT" altLang="it-IT" sz="2000" dirty="0" err="1">
                <a:solidFill>
                  <a:schemeClr val="tx1"/>
                </a:solidFill>
              </a:rPr>
              <a:t>development</a:t>
            </a:r>
            <a:endParaRPr lang="it-IT" altLang="it-IT" sz="2000" dirty="0">
              <a:solidFill>
                <a:schemeClr val="tx1"/>
              </a:solidFill>
            </a:endParaRPr>
          </a:p>
          <a:p>
            <a:pPr marL="457200" indent="-457200">
              <a:buFont typeface="+mj-lt"/>
              <a:buAutoNum type="alphaLcPeriod"/>
            </a:pPr>
            <a:r>
              <a:rPr lang="it-IT" altLang="it-IT" sz="2000" dirty="0">
                <a:solidFill>
                  <a:schemeClr val="tx1"/>
                </a:solidFill>
              </a:rPr>
              <a:t>The design </a:t>
            </a:r>
            <a:r>
              <a:rPr lang="it-IT" altLang="it-IT" sz="2000" dirty="0" err="1">
                <a:solidFill>
                  <a:schemeClr val="tx1"/>
                </a:solidFill>
              </a:rPr>
              <a:t>is</a:t>
            </a:r>
            <a:r>
              <a:rPr lang="it-IT" altLang="it-IT" sz="2000" dirty="0">
                <a:solidFill>
                  <a:schemeClr val="tx1"/>
                </a:solidFill>
              </a:rPr>
              <a:t> </a:t>
            </a:r>
            <a:r>
              <a:rPr lang="it-IT" altLang="it-IT" sz="2000" dirty="0" err="1">
                <a:solidFill>
                  <a:schemeClr val="tx1"/>
                </a:solidFill>
              </a:rPr>
              <a:t>driven</a:t>
            </a:r>
            <a:r>
              <a:rPr lang="it-IT" altLang="it-IT" sz="2000" dirty="0">
                <a:solidFill>
                  <a:schemeClr val="tx1"/>
                </a:solidFill>
              </a:rPr>
              <a:t> and </a:t>
            </a:r>
            <a:r>
              <a:rPr lang="it-IT" altLang="it-IT" sz="2000" dirty="0" err="1">
                <a:solidFill>
                  <a:schemeClr val="tx1"/>
                </a:solidFill>
              </a:rPr>
              <a:t>refined</a:t>
            </a:r>
            <a:r>
              <a:rPr lang="it-IT" altLang="it-IT" sz="2000" dirty="0">
                <a:solidFill>
                  <a:schemeClr val="tx1"/>
                </a:solidFill>
              </a:rPr>
              <a:t> by user-</a:t>
            </a:r>
            <a:r>
              <a:rPr lang="it-IT" altLang="it-IT" sz="2000" dirty="0" err="1">
                <a:solidFill>
                  <a:schemeClr val="tx1"/>
                </a:solidFill>
              </a:rPr>
              <a:t>centered</a:t>
            </a:r>
            <a:r>
              <a:rPr lang="it-IT" altLang="it-IT" sz="2000" dirty="0">
                <a:solidFill>
                  <a:schemeClr val="tx1"/>
                </a:solidFill>
              </a:rPr>
              <a:t> </a:t>
            </a:r>
            <a:r>
              <a:rPr lang="it-IT" altLang="it-IT" sz="2000" dirty="0" err="1">
                <a:solidFill>
                  <a:schemeClr val="tx1"/>
                </a:solidFill>
              </a:rPr>
              <a:t>evaluation</a:t>
            </a:r>
            <a:endParaRPr lang="it-IT" altLang="it-IT" sz="2000" dirty="0">
              <a:solidFill>
                <a:schemeClr val="tx1"/>
              </a:solidFill>
            </a:endParaRPr>
          </a:p>
          <a:p>
            <a:pPr marL="457200" indent="-457200">
              <a:buFont typeface="+mj-lt"/>
              <a:buAutoNum type="alphaLcPeriod"/>
            </a:pPr>
            <a:r>
              <a:rPr lang="it-IT" altLang="it-IT" sz="2000" dirty="0">
                <a:solidFill>
                  <a:schemeClr val="tx1"/>
                </a:solidFill>
              </a:rPr>
              <a:t>The </a:t>
            </a:r>
            <a:r>
              <a:rPr lang="it-IT" altLang="it-IT" sz="2000" dirty="0" err="1">
                <a:solidFill>
                  <a:schemeClr val="tx1"/>
                </a:solidFill>
              </a:rPr>
              <a:t>process</a:t>
            </a:r>
            <a:r>
              <a:rPr lang="it-IT" altLang="it-IT" sz="2000" dirty="0">
                <a:solidFill>
                  <a:schemeClr val="tx1"/>
                </a:solidFill>
              </a:rPr>
              <a:t> </a:t>
            </a:r>
            <a:r>
              <a:rPr lang="it-IT" altLang="it-IT" sz="2000" dirty="0" err="1">
                <a:solidFill>
                  <a:schemeClr val="tx1"/>
                </a:solidFill>
              </a:rPr>
              <a:t>is</a:t>
            </a:r>
            <a:r>
              <a:rPr lang="it-IT" altLang="it-IT" sz="2000" dirty="0">
                <a:solidFill>
                  <a:schemeClr val="tx1"/>
                </a:solidFill>
              </a:rPr>
              <a:t> iterative</a:t>
            </a:r>
          </a:p>
          <a:p>
            <a:pPr marL="457200" indent="-457200">
              <a:buFont typeface="+mj-lt"/>
              <a:buAutoNum type="alphaLcPeriod"/>
            </a:pPr>
            <a:r>
              <a:rPr lang="it-IT" altLang="it-IT" sz="2000" dirty="0">
                <a:solidFill>
                  <a:schemeClr val="tx1"/>
                </a:solidFill>
              </a:rPr>
              <a:t>The design </a:t>
            </a:r>
            <a:r>
              <a:rPr lang="it-IT" altLang="it-IT" sz="2000" dirty="0" err="1">
                <a:solidFill>
                  <a:schemeClr val="tx1"/>
                </a:solidFill>
              </a:rPr>
              <a:t>addresses</a:t>
            </a:r>
            <a:r>
              <a:rPr lang="it-IT" altLang="it-IT" sz="2000" dirty="0">
                <a:solidFill>
                  <a:schemeClr val="tx1"/>
                </a:solidFill>
              </a:rPr>
              <a:t> the </a:t>
            </a:r>
            <a:r>
              <a:rPr lang="it-IT" altLang="it-IT" sz="2000" dirty="0" err="1">
                <a:solidFill>
                  <a:schemeClr val="tx1"/>
                </a:solidFill>
              </a:rPr>
              <a:t>whole</a:t>
            </a:r>
            <a:r>
              <a:rPr lang="it-IT" altLang="it-IT" sz="2000" dirty="0">
                <a:solidFill>
                  <a:schemeClr val="tx1"/>
                </a:solidFill>
              </a:rPr>
              <a:t> user </a:t>
            </a:r>
            <a:r>
              <a:rPr lang="it-IT" altLang="it-IT" sz="2000" dirty="0" err="1">
                <a:solidFill>
                  <a:schemeClr val="tx1"/>
                </a:solidFill>
              </a:rPr>
              <a:t>experience</a:t>
            </a:r>
            <a:endParaRPr lang="it-IT" altLang="it-IT" sz="2000" dirty="0">
              <a:solidFill>
                <a:schemeClr val="tx1"/>
              </a:solidFill>
            </a:endParaRPr>
          </a:p>
          <a:p>
            <a:pPr marL="457200" indent="-457200">
              <a:buFont typeface="+mj-lt"/>
              <a:buAutoNum type="alphaLcPeriod"/>
            </a:pPr>
            <a:r>
              <a:rPr lang="it-IT" altLang="it-IT" sz="2000" dirty="0">
                <a:solidFill>
                  <a:schemeClr val="tx1"/>
                </a:solidFill>
              </a:rPr>
              <a:t>The design team </a:t>
            </a:r>
            <a:r>
              <a:rPr lang="it-IT" altLang="it-IT" sz="2000" dirty="0" err="1">
                <a:solidFill>
                  <a:schemeClr val="tx1"/>
                </a:solidFill>
              </a:rPr>
              <a:t>includes</a:t>
            </a:r>
            <a:r>
              <a:rPr lang="it-IT" altLang="it-IT" sz="2000" dirty="0">
                <a:solidFill>
                  <a:schemeClr val="tx1"/>
                </a:solidFill>
              </a:rPr>
              <a:t> </a:t>
            </a:r>
            <a:r>
              <a:rPr lang="it-IT" altLang="it-IT" sz="2000" dirty="0" err="1">
                <a:solidFill>
                  <a:schemeClr val="tx1"/>
                </a:solidFill>
              </a:rPr>
              <a:t>multidisciplinary</a:t>
            </a:r>
            <a:r>
              <a:rPr lang="it-IT" altLang="it-IT" sz="2000" dirty="0">
                <a:solidFill>
                  <a:schemeClr val="tx1"/>
                </a:solidFill>
              </a:rPr>
              <a:t> </a:t>
            </a:r>
            <a:r>
              <a:rPr lang="it-IT" altLang="it-IT" sz="2000" dirty="0" err="1">
                <a:solidFill>
                  <a:schemeClr val="tx1"/>
                </a:solidFill>
              </a:rPr>
              <a:t>skills</a:t>
            </a:r>
            <a:r>
              <a:rPr lang="it-IT" altLang="it-IT" sz="2000" dirty="0">
                <a:solidFill>
                  <a:schemeClr val="tx1"/>
                </a:solidFill>
              </a:rPr>
              <a:t> and </a:t>
            </a:r>
            <a:r>
              <a:rPr lang="it-IT" altLang="it-IT" sz="2000" dirty="0" err="1">
                <a:solidFill>
                  <a:schemeClr val="tx1"/>
                </a:solidFill>
              </a:rPr>
              <a:t>perspectives</a:t>
            </a:r>
            <a:endParaRPr lang="it-IT" altLang="it-IT" sz="20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219272691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55</a:t>
            </a:fld>
            <a:endParaRPr lang="it-IT" altLang="it-IT" sz="1292">
              <a:solidFill>
                <a:schemeClr val="bg1"/>
              </a:solidFill>
            </a:endParaRPr>
          </a:p>
        </p:txBody>
      </p:sp>
      <p:sp>
        <p:nvSpPr>
          <p:cNvPr id="147459" name="Rectangle 5"/>
          <p:cNvSpPr>
            <a:spLocks noChangeArrowheads="1"/>
          </p:cNvSpPr>
          <p:nvPr/>
        </p:nvSpPr>
        <p:spPr bwMode="auto">
          <a:xfrm>
            <a:off x="467544" y="1543432"/>
            <a:ext cx="838587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en-US" altLang="it-IT" sz="2400" dirty="0">
                <a:solidFill>
                  <a:schemeClr val="tx1"/>
                </a:solidFill>
              </a:rPr>
              <a:t>a. The design is based upon an explicit understanding of users, tasks and environments</a:t>
            </a:r>
          </a:p>
          <a:p>
            <a:pPr marL="457200" indent="-457200"/>
            <a:r>
              <a:rPr lang="it-IT" altLang="it-IT" sz="2000" dirty="0" err="1">
                <a:solidFill>
                  <a:schemeClr val="tx1"/>
                </a:solidFill>
              </a:rPr>
              <a:t>Taking</a:t>
            </a:r>
            <a:r>
              <a:rPr lang="it-IT" altLang="it-IT" sz="2000" dirty="0">
                <a:solidFill>
                  <a:schemeClr val="tx1"/>
                </a:solidFill>
              </a:rPr>
              <a:t> </a:t>
            </a:r>
            <a:r>
              <a:rPr lang="it-IT" altLang="it-IT" sz="2000" dirty="0" err="1">
                <a:solidFill>
                  <a:schemeClr val="tx1"/>
                </a:solidFill>
              </a:rPr>
              <a:t>into</a:t>
            </a:r>
            <a:r>
              <a:rPr lang="it-IT" altLang="it-IT" sz="2000" dirty="0">
                <a:solidFill>
                  <a:schemeClr val="tx1"/>
                </a:solidFill>
              </a:rPr>
              <a:t> account: </a:t>
            </a:r>
            <a:r>
              <a:rPr lang="it-IT" altLang="it-IT" sz="2000" dirty="0" err="1">
                <a:solidFill>
                  <a:schemeClr val="tx1"/>
                </a:solidFill>
              </a:rPr>
              <a:t>people</a:t>
            </a:r>
            <a:r>
              <a:rPr lang="it-IT" altLang="it-IT" sz="2000" dirty="0">
                <a:solidFill>
                  <a:schemeClr val="tx1"/>
                </a:solidFill>
              </a:rPr>
              <a:t> </a:t>
            </a:r>
            <a:r>
              <a:rPr lang="it-IT" altLang="it-IT" sz="2000" dirty="0" err="1">
                <a:solidFill>
                  <a:schemeClr val="tx1"/>
                </a:solidFill>
              </a:rPr>
              <a:t>who</a:t>
            </a:r>
            <a:r>
              <a:rPr lang="it-IT" altLang="it-IT" sz="2000" dirty="0">
                <a:solidFill>
                  <a:schemeClr val="tx1"/>
                </a:solidFill>
              </a:rPr>
              <a:t> </a:t>
            </a:r>
            <a:r>
              <a:rPr lang="it-IT" altLang="it-IT" sz="2000" dirty="0" err="1">
                <a:solidFill>
                  <a:schemeClr val="tx1"/>
                </a:solidFill>
              </a:rPr>
              <a:t>will</a:t>
            </a:r>
            <a:r>
              <a:rPr lang="it-IT" altLang="it-IT" sz="2000" dirty="0">
                <a:solidFill>
                  <a:schemeClr val="tx1"/>
                </a:solidFill>
              </a:rPr>
              <a:t> use the </a:t>
            </a:r>
            <a:r>
              <a:rPr lang="it-IT" altLang="it-IT" sz="2000" dirty="0" err="1">
                <a:solidFill>
                  <a:schemeClr val="tx1"/>
                </a:solidFill>
              </a:rPr>
              <a:t>system</a:t>
            </a:r>
            <a:r>
              <a:rPr lang="it-IT" altLang="it-IT" sz="2000" dirty="0">
                <a:solidFill>
                  <a:schemeClr val="tx1"/>
                </a:solidFill>
              </a:rPr>
              <a:t>/service/</a:t>
            </a:r>
            <a:r>
              <a:rPr lang="it-IT" altLang="it-IT" sz="2000" dirty="0" err="1">
                <a:solidFill>
                  <a:schemeClr val="tx1"/>
                </a:solidFill>
              </a:rPr>
              <a:t>product</a:t>
            </a:r>
            <a:r>
              <a:rPr lang="it-IT" altLang="it-IT" sz="2000" dirty="0">
                <a:solidFill>
                  <a:schemeClr val="tx1"/>
                </a:solidFill>
              </a:rPr>
              <a:t>, stakeholder </a:t>
            </a:r>
            <a:r>
              <a:rPr lang="it-IT" altLang="it-IT" sz="2000" dirty="0" err="1">
                <a:solidFill>
                  <a:schemeClr val="tx1"/>
                </a:solidFill>
              </a:rPr>
              <a:t>groups</a:t>
            </a:r>
            <a:r>
              <a:rPr lang="it-IT" altLang="it-IT" sz="2000" dirty="0">
                <a:solidFill>
                  <a:schemeClr val="tx1"/>
                </a:solidFill>
              </a:rPr>
              <a:t>, </a:t>
            </a:r>
            <a:r>
              <a:rPr lang="it-IT" altLang="it-IT" sz="2000" dirty="0" err="1">
                <a:solidFill>
                  <a:schemeClr val="tx1"/>
                </a:solidFill>
              </a:rPr>
              <a:t>people</a:t>
            </a:r>
            <a:r>
              <a:rPr lang="it-IT" altLang="it-IT" sz="2000" dirty="0">
                <a:solidFill>
                  <a:schemeClr val="tx1"/>
                </a:solidFill>
              </a:rPr>
              <a:t> </a:t>
            </a:r>
            <a:r>
              <a:rPr lang="it-IT" altLang="it-IT" sz="2000" dirty="0" err="1">
                <a:solidFill>
                  <a:schemeClr val="tx1"/>
                </a:solidFill>
              </a:rPr>
              <a:t>who</a:t>
            </a:r>
            <a:r>
              <a:rPr lang="it-IT" altLang="it-IT" sz="2000" dirty="0">
                <a:solidFill>
                  <a:schemeClr val="tx1"/>
                </a:solidFill>
              </a:rPr>
              <a:t> </a:t>
            </a:r>
            <a:r>
              <a:rPr lang="it-IT" altLang="it-IT" sz="2000" dirty="0" err="1">
                <a:solidFill>
                  <a:schemeClr val="tx1"/>
                </a:solidFill>
              </a:rPr>
              <a:t>might</a:t>
            </a:r>
            <a:r>
              <a:rPr lang="it-IT" altLang="it-IT" sz="2000" dirty="0">
                <a:solidFill>
                  <a:schemeClr val="tx1"/>
                </a:solidFill>
              </a:rPr>
              <a:t> be </a:t>
            </a:r>
            <a:r>
              <a:rPr lang="it-IT" altLang="it-IT" sz="2000" dirty="0" err="1">
                <a:solidFill>
                  <a:schemeClr val="tx1"/>
                </a:solidFill>
              </a:rPr>
              <a:t>affected</a:t>
            </a:r>
            <a:r>
              <a:rPr lang="it-IT" altLang="it-IT" sz="2000" dirty="0">
                <a:solidFill>
                  <a:schemeClr val="tx1"/>
                </a:solidFill>
              </a:rPr>
              <a:t> by </a:t>
            </a:r>
            <a:r>
              <a:rPr lang="it-IT" altLang="it-IT" sz="2000" dirty="0" err="1">
                <a:solidFill>
                  <a:schemeClr val="tx1"/>
                </a:solidFill>
              </a:rPr>
              <a:t>its</a:t>
            </a:r>
            <a:r>
              <a:rPr lang="it-IT" altLang="it-IT" sz="2000" dirty="0">
                <a:solidFill>
                  <a:schemeClr val="tx1"/>
                </a:solidFill>
              </a:rPr>
              <a:t> use</a:t>
            </a:r>
          </a:p>
          <a:p>
            <a:pPr marL="457200" indent="-457200"/>
            <a:r>
              <a:rPr lang="it-IT" altLang="it-IT" sz="2000" dirty="0" err="1">
                <a:solidFill>
                  <a:schemeClr val="tx1"/>
                </a:solidFill>
              </a:rPr>
              <a:t>Users</a:t>
            </a:r>
            <a:r>
              <a:rPr lang="it-IT" altLang="it-IT" sz="2000" dirty="0">
                <a:solidFill>
                  <a:schemeClr val="tx1"/>
                </a:solidFill>
              </a:rPr>
              <a:t> and stakeholder </a:t>
            </a:r>
            <a:r>
              <a:rPr lang="it-IT" altLang="it-IT" sz="2000" dirty="0" err="1">
                <a:solidFill>
                  <a:schemeClr val="tx1"/>
                </a:solidFill>
              </a:rPr>
              <a:t>groups</a:t>
            </a:r>
            <a:r>
              <a:rPr lang="it-IT" altLang="it-IT" sz="2000" dirty="0">
                <a:solidFill>
                  <a:schemeClr val="tx1"/>
                </a:solidFill>
              </a:rPr>
              <a:t> </a:t>
            </a:r>
            <a:r>
              <a:rPr lang="it-IT" altLang="it-IT" sz="2000" dirty="0" err="1">
                <a:solidFill>
                  <a:schemeClr val="tx1"/>
                </a:solidFill>
              </a:rPr>
              <a:t>should</a:t>
            </a:r>
            <a:r>
              <a:rPr lang="it-IT" altLang="it-IT" sz="2000" dirty="0">
                <a:solidFill>
                  <a:schemeClr val="tx1"/>
                </a:solidFill>
              </a:rPr>
              <a:t> be </a:t>
            </a:r>
            <a:r>
              <a:rPr lang="it-IT" altLang="it-IT" sz="2000" dirty="0" err="1">
                <a:solidFill>
                  <a:schemeClr val="tx1"/>
                </a:solidFill>
              </a:rPr>
              <a:t>identified</a:t>
            </a:r>
            <a:endParaRPr lang="it-IT" altLang="it-IT" sz="2000" dirty="0">
              <a:solidFill>
                <a:schemeClr val="tx1"/>
              </a:solidFill>
            </a:endParaRPr>
          </a:p>
          <a:p>
            <a:pPr marL="457200" indent="-457200"/>
            <a:r>
              <a:rPr lang="it-IT" altLang="it-IT" sz="2000" dirty="0" err="1">
                <a:solidFill>
                  <a:schemeClr val="tx1"/>
                </a:solidFill>
              </a:rPr>
              <a:t>Users</a:t>
            </a:r>
            <a:r>
              <a:rPr lang="it-IT" altLang="it-IT" sz="2000" dirty="0">
                <a:solidFill>
                  <a:schemeClr val="tx1"/>
                </a:solidFill>
              </a:rPr>
              <a:t> can </a:t>
            </a:r>
            <a:r>
              <a:rPr lang="it-IT" altLang="it-IT" sz="2000" dirty="0" err="1">
                <a:solidFill>
                  <a:schemeClr val="tx1"/>
                </a:solidFill>
              </a:rPr>
              <a:t>have</a:t>
            </a:r>
            <a:r>
              <a:rPr lang="it-IT" altLang="it-IT" sz="2000" dirty="0">
                <a:solidFill>
                  <a:schemeClr val="tx1"/>
                </a:solidFill>
              </a:rPr>
              <a:t> </a:t>
            </a:r>
            <a:r>
              <a:rPr lang="it-IT" altLang="it-IT" sz="2000" dirty="0" err="1">
                <a:solidFill>
                  <a:schemeClr val="tx1"/>
                </a:solidFill>
              </a:rPr>
              <a:t>specified</a:t>
            </a:r>
            <a:r>
              <a:rPr lang="it-IT" altLang="it-IT" sz="2000" dirty="0">
                <a:solidFill>
                  <a:schemeClr val="tx1"/>
                </a:solidFill>
              </a:rPr>
              <a:t> </a:t>
            </a:r>
            <a:r>
              <a:rPr lang="it-IT" altLang="it-IT" sz="2000" dirty="0" err="1">
                <a:solidFill>
                  <a:schemeClr val="tx1"/>
                </a:solidFill>
              </a:rPr>
              <a:t>goals</a:t>
            </a:r>
            <a:r>
              <a:rPr lang="it-IT" altLang="it-IT" sz="2000" dirty="0">
                <a:solidFill>
                  <a:schemeClr val="tx1"/>
                </a:solidFill>
              </a:rPr>
              <a:t>, </a:t>
            </a:r>
            <a:r>
              <a:rPr lang="it-IT" altLang="it-IT" sz="2000" dirty="0" err="1">
                <a:solidFill>
                  <a:schemeClr val="tx1"/>
                </a:solidFill>
              </a:rPr>
              <a:t>perform</a:t>
            </a:r>
            <a:r>
              <a:rPr lang="it-IT" altLang="it-IT" sz="2000" dirty="0">
                <a:solidFill>
                  <a:schemeClr val="tx1"/>
                </a:solidFill>
              </a:rPr>
              <a:t> </a:t>
            </a:r>
            <a:r>
              <a:rPr lang="it-IT" altLang="it-IT" sz="2000" dirty="0" err="1">
                <a:solidFill>
                  <a:schemeClr val="tx1"/>
                </a:solidFill>
              </a:rPr>
              <a:t>specified</a:t>
            </a:r>
            <a:r>
              <a:rPr lang="it-IT" altLang="it-IT" sz="2000" dirty="0">
                <a:solidFill>
                  <a:schemeClr val="tx1"/>
                </a:solidFill>
              </a:rPr>
              <a:t> </a:t>
            </a:r>
            <a:r>
              <a:rPr lang="it-IT" altLang="it-IT" sz="2000" dirty="0" err="1">
                <a:solidFill>
                  <a:schemeClr val="tx1"/>
                </a:solidFill>
              </a:rPr>
              <a:t>tasks</a:t>
            </a:r>
            <a:r>
              <a:rPr lang="it-IT" altLang="it-IT" sz="2000" dirty="0">
                <a:solidFill>
                  <a:schemeClr val="tx1"/>
                </a:solidFill>
              </a:rPr>
              <a:t> in a </a:t>
            </a:r>
            <a:r>
              <a:rPr lang="it-IT" altLang="it-IT" sz="2000" dirty="0" err="1">
                <a:solidFill>
                  <a:schemeClr val="tx1"/>
                </a:solidFill>
              </a:rPr>
              <a:t>specified</a:t>
            </a:r>
            <a:r>
              <a:rPr lang="it-IT" altLang="it-IT" sz="2000" dirty="0">
                <a:solidFill>
                  <a:schemeClr val="tx1"/>
                </a:solidFill>
              </a:rPr>
              <a:t> </a:t>
            </a:r>
            <a:r>
              <a:rPr lang="it-IT" altLang="it-IT" sz="2000" dirty="0" err="1">
                <a:solidFill>
                  <a:schemeClr val="tx1"/>
                </a:solidFill>
              </a:rPr>
              <a:t>environment</a:t>
            </a:r>
            <a:r>
              <a:rPr lang="it-IT" altLang="it-IT" sz="2000" dirty="0">
                <a:solidFill>
                  <a:schemeClr val="tx1"/>
                </a:solidFill>
              </a:rPr>
              <a:t> (</a:t>
            </a:r>
            <a:r>
              <a:rPr lang="it-IT" altLang="it-IT" sz="2000" i="1" dirty="0" err="1">
                <a:solidFill>
                  <a:schemeClr val="tx1"/>
                </a:solidFill>
              </a:rPr>
              <a:t>context</a:t>
            </a:r>
            <a:r>
              <a:rPr lang="it-IT" altLang="it-IT" sz="2000" i="1" dirty="0">
                <a:solidFill>
                  <a:schemeClr val="tx1"/>
                </a:solidFill>
              </a:rPr>
              <a:t> of use</a:t>
            </a:r>
            <a:r>
              <a:rPr lang="it-IT" altLang="it-IT" sz="2000" dirty="0">
                <a:solidFill>
                  <a:schemeClr val="tx1"/>
                </a:solidFill>
              </a:rPr>
              <a:t>)</a:t>
            </a: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96582830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56</a:t>
            </a:fld>
            <a:endParaRPr lang="it-IT" altLang="it-IT" sz="1292">
              <a:solidFill>
                <a:schemeClr val="bg1"/>
              </a:solidFill>
            </a:endParaRPr>
          </a:p>
        </p:txBody>
      </p:sp>
      <p:sp>
        <p:nvSpPr>
          <p:cNvPr id="147459" name="Rectangle 5"/>
          <p:cNvSpPr>
            <a:spLocks noChangeArrowheads="1"/>
          </p:cNvSpPr>
          <p:nvPr/>
        </p:nvSpPr>
        <p:spPr bwMode="auto">
          <a:xfrm>
            <a:off x="467544" y="1543432"/>
            <a:ext cx="8385877"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en-US" altLang="it-IT" sz="2400" dirty="0">
                <a:solidFill>
                  <a:schemeClr val="tx1"/>
                </a:solidFill>
              </a:rPr>
              <a:t>b. Users are involved throughout design and development</a:t>
            </a:r>
          </a:p>
          <a:p>
            <a:pPr marL="457200" indent="-457200"/>
            <a:r>
              <a:rPr lang="it-IT" altLang="it-IT" sz="2000" dirty="0">
                <a:solidFill>
                  <a:schemeClr val="tx1"/>
                </a:solidFill>
              </a:rPr>
              <a:t>People </a:t>
            </a:r>
            <a:r>
              <a:rPr lang="it-IT" altLang="it-IT" sz="2000" dirty="0" err="1">
                <a:solidFill>
                  <a:schemeClr val="tx1"/>
                </a:solidFill>
              </a:rPr>
              <a:t>involved</a:t>
            </a:r>
            <a:r>
              <a:rPr lang="it-IT" altLang="it-IT" sz="2000" dirty="0">
                <a:solidFill>
                  <a:schemeClr val="tx1"/>
                </a:solidFill>
              </a:rPr>
              <a:t> in the design and </a:t>
            </a:r>
            <a:r>
              <a:rPr lang="it-IT" altLang="it-IT" sz="2000" dirty="0" err="1">
                <a:solidFill>
                  <a:schemeClr val="tx1"/>
                </a:solidFill>
              </a:rPr>
              <a:t>development</a:t>
            </a:r>
            <a:r>
              <a:rPr lang="it-IT" altLang="it-IT" sz="2000" dirty="0">
                <a:solidFill>
                  <a:schemeClr val="tx1"/>
                </a:solidFill>
              </a:rPr>
              <a:t> </a:t>
            </a:r>
            <a:r>
              <a:rPr lang="it-IT" altLang="it-IT" sz="2000" dirty="0" err="1">
                <a:solidFill>
                  <a:schemeClr val="tx1"/>
                </a:solidFill>
              </a:rPr>
              <a:t>phases</a:t>
            </a:r>
            <a:r>
              <a:rPr lang="it-IT" altLang="it-IT" sz="2000" dirty="0">
                <a:solidFill>
                  <a:schemeClr val="tx1"/>
                </a:solidFill>
              </a:rPr>
              <a:t> </a:t>
            </a:r>
            <a:r>
              <a:rPr lang="it-IT" altLang="it-IT" sz="2000" dirty="0" err="1">
                <a:solidFill>
                  <a:schemeClr val="tx1"/>
                </a:solidFill>
              </a:rPr>
              <a:t>should</a:t>
            </a:r>
            <a:r>
              <a:rPr lang="it-IT" altLang="it-IT" sz="2000" dirty="0">
                <a:solidFill>
                  <a:schemeClr val="tx1"/>
                </a:solidFill>
              </a:rPr>
              <a:t> </a:t>
            </a:r>
            <a:r>
              <a:rPr lang="it-IT" altLang="it-IT" sz="2000" dirty="0" err="1">
                <a:solidFill>
                  <a:schemeClr val="tx1"/>
                </a:solidFill>
              </a:rPr>
              <a:t>have</a:t>
            </a:r>
            <a:r>
              <a:rPr lang="it-IT" altLang="it-IT" sz="2000" dirty="0">
                <a:solidFill>
                  <a:schemeClr val="tx1"/>
                </a:solidFill>
              </a:rPr>
              <a:t> </a:t>
            </a:r>
            <a:r>
              <a:rPr lang="it-IT" altLang="it-IT" sz="2000" dirty="0" err="1">
                <a:solidFill>
                  <a:schemeClr val="tx1"/>
                </a:solidFill>
              </a:rPr>
              <a:t>capabilities</a:t>
            </a:r>
            <a:r>
              <a:rPr lang="it-IT" altLang="it-IT" sz="2000" dirty="0">
                <a:solidFill>
                  <a:schemeClr val="tx1"/>
                </a:solidFill>
              </a:rPr>
              <a:t>, </a:t>
            </a:r>
            <a:r>
              <a:rPr lang="it-IT" altLang="it-IT" sz="2000" dirty="0" err="1">
                <a:solidFill>
                  <a:schemeClr val="tx1"/>
                </a:solidFill>
              </a:rPr>
              <a:t>characteristics</a:t>
            </a:r>
            <a:r>
              <a:rPr lang="it-IT" altLang="it-IT" sz="2000" dirty="0">
                <a:solidFill>
                  <a:schemeClr val="tx1"/>
                </a:solidFill>
              </a:rPr>
              <a:t> and </a:t>
            </a:r>
            <a:r>
              <a:rPr lang="it-IT" altLang="it-IT" sz="2000" dirty="0" err="1">
                <a:solidFill>
                  <a:schemeClr val="tx1"/>
                </a:solidFill>
              </a:rPr>
              <a:t>experience</a:t>
            </a:r>
            <a:r>
              <a:rPr lang="it-IT" altLang="it-IT" sz="2000" dirty="0">
                <a:solidFill>
                  <a:schemeClr val="tx1"/>
                </a:solidFill>
              </a:rPr>
              <a:t> that </a:t>
            </a:r>
            <a:r>
              <a:rPr lang="it-IT" altLang="it-IT" sz="2000" dirty="0" err="1">
                <a:solidFill>
                  <a:schemeClr val="tx1"/>
                </a:solidFill>
              </a:rPr>
              <a:t>reflect</a:t>
            </a:r>
            <a:r>
              <a:rPr lang="it-IT" altLang="it-IT" sz="2000" dirty="0">
                <a:solidFill>
                  <a:schemeClr val="tx1"/>
                </a:solidFill>
              </a:rPr>
              <a:t> the </a:t>
            </a:r>
            <a:r>
              <a:rPr lang="it-IT" altLang="it-IT" sz="2000" dirty="0" err="1">
                <a:solidFill>
                  <a:schemeClr val="tx1"/>
                </a:solidFill>
              </a:rPr>
              <a:t>range</a:t>
            </a:r>
            <a:r>
              <a:rPr lang="it-IT" altLang="it-IT" sz="2000" dirty="0">
                <a:solidFill>
                  <a:schemeClr val="tx1"/>
                </a:solidFill>
              </a:rPr>
              <a:t> of </a:t>
            </a:r>
            <a:r>
              <a:rPr lang="it-IT" altLang="it-IT" sz="2000" dirty="0" err="1">
                <a:solidFill>
                  <a:schemeClr val="tx1"/>
                </a:solidFill>
              </a:rPr>
              <a:t>users</a:t>
            </a:r>
            <a:r>
              <a:rPr lang="it-IT" altLang="it-IT" sz="2000" dirty="0">
                <a:solidFill>
                  <a:schemeClr val="tx1"/>
                </a:solidFill>
              </a:rPr>
              <a:t> for </a:t>
            </a:r>
            <a:r>
              <a:rPr lang="it-IT" altLang="it-IT" sz="2000" dirty="0" err="1">
                <a:solidFill>
                  <a:schemeClr val="tx1"/>
                </a:solidFill>
              </a:rPr>
              <a:t>whom</a:t>
            </a:r>
            <a:r>
              <a:rPr lang="it-IT" altLang="it-IT" sz="2000" dirty="0">
                <a:solidFill>
                  <a:schemeClr val="tx1"/>
                </a:solidFill>
              </a:rPr>
              <a:t> the </a:t>
            </a:r>
            <a:r>
              <a:rPr lang="it-IT" altLang="it-IT" sz="2000" dirty="0" err="1">
                <a:solidFill>
                  <a:schemeClr val="tx1"/>
                </a:solidFill>
              </a:rPr>
              <a:t>system</a:t>
            </a:r>
            <a:r>
              <a:rPr lang="it-IT" altLang="it-IT" sz="2000" dirty="0">
                <a:solidFill>
                  <a:schemeClr val="tx1"/>
                </a:solidFill>
              </a:rPr>
              <a:t> </a:t>
            </a:r>
            <a:r>
              <a:rPr lang="it-IT" altLang="it-IT" sz="2000" dirty="0" err="1">
                <a:solidFill>
                  <a:schemeClr val="tx1"/>
                </a:solidFill>
              </a:rPr>
              <a:t>is</a:t>
            </a:r>
            <a:r>
              <a:rPr lang="it-IT" altLang="it-IT" sz="2000" dirty="0">
                <a:solidFill>
                  <a:schemeClr val="tx1"/>
                </a:solidFill>
              </a:rPr>
              <a:t> </a:t>
            </a:r>
            <a:r>
              <a:rPr lang="it-IT" altLang="it-IT" sz="2000" dirty="0" err="1">
                <a:solidFill>
                  <a:schemeClr val="tx1"/>
                </a:solidFill>
              </a:rPr>
              <a:t>being</a:t>
            </a:r>
            <a:r>
              <a:rPr lang="it-IT" altLang="it-IT" sz="2000" dirty="0">
                <a:solidFill>
                  <a:schemeClr val="tx1"/>
                </a:solidFill>
              </a:rPr>
              <a:t> design</a:t>
            </a:r>
          </a:p>
          <a:p>
            <a:pPr marL="457200" indent="-457200"/>
            <a:r>
              <a:rPr lang="it-IT" altLang="it-IT" sz="2000" dirty="0">
                <a:solidFill>
                  <a:schemeClr val="tx1"/>
                </a:solidFill>
              </a:rPr>
              <a:t>The nature and </a:t>
            </a:r>
            <a:r>
              <a:rPr lang="it-IT" altLang="it-IT" sz="2000" dirty="0" err="1">
                <a:solidFill>
                  <a:schemeClr val="tx1"/>
                </a:solidFill>
              </a:rPr>
              <a:t>frequency</a:t>
            </a:r>
            <a:r>
              <a:rPr lang="it-IT" altLang="it-IT" sz="2000" dirty="0">
                <a:solidFill>
                  <a:schemeClr val="tx1"/>
                </a:solidFill>
              </a:rPr>
              <a:t> of this </a:t>
            </a:r>
            <a:r>
              <a:rPr lang="it-IT" altLang="it-IT" sz="2000" dirty="0" err="1">
                <a:solidFill>
                  <a:schemeClr val="tx1"/>
                </a:solidFill>
              </a:rPr>
              <a:t>involvement</a:t>
            </a:r>
            <a:r>
              <a:rPr lang="it-IT" altLang="it-IT" sz="2000" dirty="0">
                <a:solidFill>
                  <a:schemeClr val="tx1"/>
                </a:solidFill>
              </a:rPr>
              <a:t> can </a:t>
            </a:r>
            <a:r>
              <a:rPr lang="it-IT" altLang="it-IT" sz="2000" dirty="0" err="1">
                <a:solidFill>
                  <a:schemeClr val="tx1"/>
                </a:solidFill>
              </a:rPr>
              <a:t>vary</a:t>
            </a:r>
            <a:r>
              <a:rPr lang="it-IT" altLang="it-IT" sz="2000" dirty="0">
                <a:solidFill>
                  <a:schemeClr val="tx1"/>
                </a:solidFill>
              </a:rPr>
              <a:t> </a:t>
            </a:r>
            <a:r>
              <a:rPr lang="it-IT" altLang="it-IT" sz="2000" dirty="0" err="1">
                <a:solidFill>
                  <a:schemeClr val="tx1"/>
                </a:solidFill>
              </a:rPr>
              <a:t>throughout</a:t>
            </a:r>
            <a:r>
              <a:rPr lang="it-IT" altLang="it-IT" sz="2000" dirty="0">
                <a:solidFill>
                  <a:schemeClr val="tx1"/>
                </a:solidFill>
              </a:rPr>
              <a:t> design and </a:t>
            </a:r>
            <a:r>
              <a:rPr lang="it-IT" altLang="it-IT" sz="2000" dirty="0" err="1">
                <a:solidFill>
                  <a:schemeClr val="tx1"/>
                </a:solidFill>
              </a:rPr>
              <a:t>development</a:t>
            </a:r>
            <a:r>
              <a:rPr lang="it-IT" altLang="it-IT" sz="2000" dirty="0">
                <a:solidFill>
                  <a:schemeClr val="tx1"/>
                </a:solidFill>
              </a:rPr>
              <a:t>, </a:t>
            </a:r>
            <a:r>
              <a:rPr lang="it-IT" altLang="it-IT" sz="2000" dirty="0" err="1">
                <a:solidFill>
                  <a:schemeClr val="tx1"/>
                </a:solidFill>
              </a:rPr>
              <a:t>depending</a:t>
            </a:r>
            <a:r>
              <a:rPr lang="it-IT" altLang="it-IT" sz="2000" dirty="0">
                <a:solidFill>
                  <a:schemeClr val="tx1"/>
                </a:solidFill>
              </a:rPr>
              <a:t> on the </a:t>
            </a:r>
            <a:r>
              <a:rPr lang="it-IT" altLang="it-IT" sz="2000" dirty="0" err="1">
                <a:solidFill>
                  <a:schemeClr val="tx1"/>
                </a:solidFill>
              </a:rPr>
              <a:t>type</a:t>
            </a:r>
            <a:r>
              <a:rPr lang="it-IT" altLang="it-IT" sz="2000" dirty="0">
                <a:solidFill>
                  <a:schemeClr val="tx1"/>
                </a:solidFill>
              </a:rPr>
              <a:t> of </a:t>
            </a:r>
            <a:r>
              <a:rPr lang="it-IT" altLang="it-IT" sz="2000" dirty="0" err="1">
                <a:solidFill>
                  <a:schemeClr val="tx1"/>
                </a:solidFill>
              </a:rPr>
              <a:t>project</a:t>
            </a:r>
            <a:endParaRPr lang="it-IT" altLang="it-IT" sz="2000" dirty="0">
              <a:solidFill>
                <a:schemeClr val="tx1"/>
              </a:solidFill>
            </a:endParaRPr>
          </a:p>
          <a:p>
            <a:pPr marL="457200" indent="-457200"/>
            <a:r>
              <a:rPr lang="it-IT" altLang="it-IT" sz="2000" dirty="0">
                <a:solidFill>
                  <a:schemeClr val="tx1"/>
                </a:solidFill>
              </a:rPr>
              <a:t>The </a:t>
            </a:r>
            <a:r>
              <a:rPr lang="it-IT" altLang="it-IT" sz="2000" dirty="0" err="1">
                <a:solidFill>
                  <a:schemeClr val="tx1"/>
                </a:solidFill>
              </a:rPr>
              <a:t>effectiveness</a:t>
            </a:r>
            <a:r>
              <a:rPr lang="it-IT" altLang="it-IT" sz="2000" dirty="0">
                <a:solidFill>
                  <a:schemeClr val="tx1"/>
                </a:solidFill>
              </a:rPr>
              <a:t> of user </a:t>
            </a:r>
            <a:r>
              <a:rPr lang="it-IT" altLang="it-IT" sz="2000" dirty="0" err="1">
                <a:solidFill>
                  <a:schemeClr val="tx1"/>
                </a:solidFill>
              </a:rPr>
              <a:t>involvement</a:t>
            </a:r>
            <a:r>
              <a:rPr lang="it-IT" altLang="it-IT" sz="2000" dirty="0">
                <a:solidFill>
                  <a:schemeClr val="tx1"/>
                </a:solidFill>
              </a:rPr>
              <a:t> </a:t>
            </a:r>
            <a:r>
              <a:rPr lang="it-IT" altLang="it-IT" sz="2000" dirty="0" err="1">
                <a:solidFill>
                  <a:schemeClr val="tx1"/>
                </a:solidFill>
              </a:rPr>
              <a:t>increases</a:t>
            </a:r>
            <a:r>
              <a:rPr lang="it-IT" altLang="it-IT" sz="2000" dirty="0">
                <a:solidFill>
                  <a:schemeClr val="tx1"/>
                </a:solidFill>
              </a:rPr>
              <a:t> </a:t>
            </a:r>
            <a:r>
              <a:rPr lang="it-IT" altLang="it-IT" sz="2000" dirty="0" err="1">
                <a:solidFill>
                  <a:schemeClr val="tx1"/>
                </a:solidFill>
              </a:rPr>
              <a:t>as</a:t>
            </a:r>
            <a:r>
              <a:rPr lang="it-IT" altLang="it-IT" sz="2000" dirty="0">
                <a:solidFill>
                  <a:schemeClr val="tx1"/>
                </a:solidFill>
              </a:rPr>
              <a:t> the </a:t>
            </a:r>
            <a:r>
              <a:rPr lang="it-IT" altLang="it-IT" sz="2000" dirty="0" err="1">
                <a:solidFill>
                  <a:schemeClr val="tx1"/>
                </a:solidFill>
              </a:rPr>
              <a:t>interaction</a:t>
            </a:r>
            <a:r>
              <a:rPr lang="it-IT" altLang="it-IT" sz="2000" dirty="0">
                <a:solidFill>
                  <a:schemeClr val="tx1"/>
                </a:solidFill>
              </a:rPr>
              <a:t> </a:t>
            </a:r>
            <a:r>
              <a:rPr lang="it-IT" altLang="it-IT" sz="2000" dirty="0" err="1">
                <a:solidFill>
                  <a:schemeClr val="tx1"/>
                </a:solidFill>
              </a:rPr>
              <a:t>between</a:t>
            </a:r>
            <a:r>
              <a:rPr lang="it-IT" altLang="it-IT" sz="2000" dirty="0">
                <a:solidFill>
                  <a:schemeClr val="tx1"/>
                </a:solidFill>
              </a:rPr>
              <a:t> the </a:t>
            </a:r>
            <a:r>
              <a:rPr lang="it-IT" altLang="it-IT" sz="2000" dirty="0" err="1">
                <a:solidFill>
                  <a:schemeClr val="tx1"/>
                </a:solidFill>
              </a:rPr>
              <a:t>developers</a:t>
            </a:r>
            <a:r>
              <a:rPr lang="it-IT" altLang="it-IT" sz="2000" dirty="0">
                <a:solidFill>
                  <a:schemeClr val="tx1"/>
                </a:solidFill>
              </a:rPr>
              <a:t> and the </a:t>
            </a:r>
            <a:r>
              <a:rPr lang="it-IT" altLang="it-IT" sz="2000" dirty="0" err="1">
                <a:solidFill>
                  <a:schemeClr val="tx1"/>
                </a:solidFill>
              </a:rPr>
              <a:t>users</a:t>
            </a:r>
            <a:r>
              <a:rPr lang="it-IT" altLang="it-IT" sz="2000" dirty="0">
                <a:solidFill>
                  <a:schemeClr val="tx1"/>
                </a:solidFill>
              </a:rPr>
              <a:t> </a:t>
            </a:r>
            <a:r>
              <a:rPr lang="it-IT" altLang="it-IT" sz="2000" dirty="0" err="1">
                <a:solidFill>
                  <a:schemeClr val="tx1"/>
                </a:solidFill>
              </a:rPr>
              <a:t>increases</a:t>
            </a:r>
            <a:endParaRPr lang="it-IT" altLang="it-IT" sz="20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425349578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57</a:t>
            </a:fld>
            <a:endParaRPr lang="it-IT" altLang="it-IT" sz="1292">
              <a:solidFill>
                <a:schemeClr val="bg1"/>
              </a:solidFill>
            </a:endParaRPr>
          </a:p>
        </p:txBody>
      </p:sp>
      <p:sp>
        <p:nvSpPr>
          <p:cNvPr id="147459" name="Rectangle 5"/>
          <p:cNvSpPr>
            <a:spLocks noChangeArrowheads="1"/>
          </p:cNvSpPr>
          <p:nvPr/>
        </p:nvSpPr>
        <p:spPr bwMode="auto">
          <a:xfrm>
            <a:off x="467544" y="1543432"/>
            <a:ext cx="8385877" cy="370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en-US" altLang="it-IT" sz="2400" dirty="0">
                <a:solidFill>
                  <a:schemeClr val="tx1"/>
                </a:solidFill>
              </a:rPr>
              <a:t>c. The design is driven and refined by user-centered evaluation</a:t>
            </a:r>
          </a:p>
          <a:p>
            <a:pPr marL="457200" indent="-457200"/>
            <a:r>
              <a:rPr lang="it-IT" altLang="it-IT" sz="2000" dirty="0">
                <a:solidFill>
                  <a:schemeClr val="tx1"/>
                </a:solidFill>
              </a:rPr>
              <a:t>Feedback from </a:t>
            </a:r>
            <a:r>
              <a:rPr lang="it-IT" altLang="it-IT" sz="2000" dirty="0" err="1">
                <a:solidFill>
                  <a:schemeClr val="tx1"/>
                </a:solidFill>
              </a:rPr>
              <a:t>users</a:t>
            </a:r>
            <a:r>
              <a:rPr lang="it-IT" altLang="it-IT" sz="2000" dirty="0">
                <a:solidFill>
                  <a:schemeClr val="tx1"/>
                </a:solidFill>
              </a:rPr>
              <a:t> </a:t>
            </a:r>
            <a:r>
              <a:rPr lang="it-IT" altLang="it-IT" sz="2000" dirty="0" err="1">
                <a:solidFill>
                  <a:schemeClr val="tx1"/>
                </a:solidFill>
              </a:rPr>
              <a:t>is</a:t>
            </a:r>
            <a:r>
              <a:rPr lang="it-IT" altLang="it-IT" sz="2000" dirty="0">
                <a:solidFill>
                  <a:schemeClr val="tx1"/>
                </a:solidFill>
              </a:rPr>
              <a:t> a </a:t>
            </a:r>
            <a:r>
              <a:rPr lang="it-IT" altLang="it-IT" sz="2000" dirty="0" err="1">
                <a:solidFill>
                  <a:schemeClr val="tx1"/>
                </a:solidFill>
              </a:rPr>
              <a:t>critical</a:t>
            </a:r>
            <a:r>
              <a:rPr lang="it-IT" altLang="it-IT" sz="2000" dirty="0">
                <a:solidFill>
                  <a:schemeClr val="tx1"/>
                </a:solidFill>
              </a:rPr>
              <a:t> source of information in </a:t>
            </a:r>
            <a:br>
              <a:rPr lang="it-IT" altLang="it-IT" sz="2000" dirty="0">
                <a:solidFill>
                  <a:schemeClr val="tx1"/>
                </a:solidFill>
              </a:rPr>
            </a:br>
            <a:r>
              <a:rPr lang="it-IT" altLang="it-IT" sz="2000" dirty="0">
                <a:solidFill>
                  <a:schemeClr val="tx1"/>
                </a:solidFill>
              </a:rPr>
              <a:t>human-</a:t>
            </a:r>
            <a:r>
              <a:rPr lang="it-IT" altLang="it-IT" sz="2000" dirty="0" err="1">
                <a:solidFill>
                  <a:schemeClr val="tx1"/>
                </a:solidFill>
              </a:rPr>
              <a:t>centered</a:t>
            </a:r>
            <a:r>
              <a:rPr lang="it-IT" altLang="it-IT" sz="2000" dirty="0">
                <a:solidFill>
                  <a:schemeClr val="tx1"/>
                </a:solidFill>
              </a:rPr>
              <a:t> design</a:t>
            </a:r>
          </a:p>
          <a:p>
            <a:pPr marL="457200" indent="-457200"/>
            <a:r>
              <a:rPr lang="it-IT" altLang="it-IT" sz="2000" dirty="0" err="1">
                <a:solidFill>
                  <a:schemeClr val="tx1"/>
                </a:solidFill>
              </a:rPr>
              <a:t>Evaluations</a:t>
            </a:r>
            <a:r>
              <a:rPr lang="it-IT" altLang="it-IT" sz="2000" dirty="0">
                <a:solidFill>
                  <a:schemeClr val="tx1"/>
                </a:solidFill>
              </a:rPr>
              <a:t> with </a:t>
            </a:r>
            <a:r>
              <a:rPr lang="it-IT" altLang="it-IT" sz="2000" dirty="0" err="1">
                <a:solidFill>
                  <a:schemeClr val="tx1"/>
                </a:solidFill>
              </a:rPr>
              <a:t>users</a:t>
            </a:r>
            <a:r>
              <a:rPr lang="it-IT" altLang="it-IT" sz="2000" dirty="0">
                <a:solidFill>
                  <a:schemeClr val="tx1"/>
                </a:solidFill>
              </a:rPr>
              <a:t> </a:t>
            </a:r>
            <a:r>
              <a:rPr lang="it-IT" altLang="it-IT" sz="2000" dirty="0" err="1">
                <a:solidFill>
                  <a:schemeClr val="tx1"/>
                </a:solidFill>
              </a:rPr>
              <a:t>provides</a:t>
            </a:r>
            <a:r>
              <a:rPr lang="it-IT" altLang="it-IT" sz="2000" dirty="0">
                <a:solidFill>
                  <a:schemeClr val="tx1"/>
                </a:solidFill>
              </a:rPr>
              <a:t> an </a:t>
            </a:r>
            <a:r>
              <a:rPr lang="it-IT" altLang="it-IT" sz="2000" dirty="0" err="1">
                <a:solidFill>
                  <a:schemeClr val="tx1"/>
                </a:solidFill>
              </a:rPr>
              <a:t>effective</a:t>
            </a:r>
            <a:r>
              <a:rPr lang="it-IT" altLang="it-IT" sz="2000" dirty="0">
                <a:solidFill>
                  <a:schemeClr val="tx1"/>
                </a:solidFill>
              </a:rPr>
              <a:t> </a:t>
            </a:r>
            <a:r>
              <a:rPr lang="it-IT" altLang="it-IT" sz="2000" dirty="0" err="1">
                <a:solidFill>
                  <a:schemeClr val="tx1"/>
                </a:solidFill>
              </a:rPr>
              <a:t>means</a:t>
            </a:r>
            <a:r>
              <a:rPr lang="it-IT" altLang="it-IT" sz="2000" dirty="0">
                <a:solidFill>
                  <a:schemeClr val="tx1"/>
                </a:solidFill>
              </a:rPr>
              <a:t> of </a:t>
            </a:r>
            <a:r>
              <a:rPr lang="it-IT" altLang="it-IT" sz="2000" dirty="0" err="1">
                <a:solidFill>
                  <a:schemeClr val="tx1"/>
                </a:solidFill>
              </a:rPr>
              <a:t>minimizing</a:t>
            </a:r>
            <a:r>
              <a:rPr lang="it-IT" altLang="it-IT" sz="2000" dirty="0">
                <a:solidFill>
                  <a:schemeClr val="tx1"/>
                </a:solidFill>
              </a:rPr>
              <a:t> the </a:t>
            </a:r>
            <a:r>
              <a:rPr lang="it-IT" altLang="it-IT" sz="2000" dirty="0" err="1">
                <a:solidFill>
                  <a:schemeClr val="tx1"/>
                </a:solidFill>
              </a:rPr>
              <a:t>risk</a:t>
            </a:r>
            <a:r>
              <a:rPr lang="it-IT" altLang="it-IT" sz="2000" dirty="0">
                <a:solidFill>
                  <a:schemeClr val="tx1"/>
                </a:solidFill>
              </a:rPr>
              <a:t> of a </a:t>
            </a:r>
            <a:r>
              <a:rPr lang="it-IT" altLang="it-IT" sz="2000" dirty="0" err="1">
                <a:solidFill>
                  <a:schemeClr val="tx1"/>
                </a:solidFill>
              </a:rPr>
              <a:t>system</a:t>
            </a:r>
            <a:r>
              <a:rPr lang="it-IT" altLang="it-IT" sz="2000" dirty="0">
                <a:solidFill>
                  <a:schemeClr val="tx1"/>
                </a:solidFill>
              </a:rPr>
              <a:t> not meeting user or </a:t>
            </a:r>
            <a:r>
              <a:rPr lang="it-IT" altLang="it-IT" sz="2000" dirty="0" err="1">
                <a:solidFill>
                  <a:schemeClr val="tx1"/>
                </a:solidFill>
              </a:rPr>
              <a:t>organizational</a:t>
            </a:r>
            <a:r>
              <a:rPr lang="it-IT" altLang="it-IT" sz="2000" dirty="0">
                <a:solidFill>
                  <a:schemeClr val="tx1"/>
                </a:solidFill>
              </a:rPr>
              <a:t> </a:t>
            </a:r>
            <a:r>
              <a:rPr lang="it-IT" altLang="it-IT" sz="2000" dirty="0" err="1">
                <a:solidFill>
                  <a:schemeClr val="tx1"/>
                </a:solidFill>
              </a:rPr>
              <a:t>needs</a:t>
            </a:r>
            <a:endParaRPr lang="it-IT" altLang="it-IT" sz="2000" dirty="0">
              <a:solidFill>
                <a:schemeClr val="tx1"/>
              </a:solidFill>
            </a:endParaRPr>
          </a:p>
          <a:p>
            <a:pPr marL="457200" indent="-457200"/>
            <a:r>
              <a:rPr lang="it-IT" altLang="it-IT" sz="2000" dirty="0">
                <a:solidFill>
                  <a:schemeClr val="tx1"/>
                </a:solidFill>
              </a:rPr>
              <a:t>Preliminary design </a:t>
            </a:r>
            <a:r>
              <a:rPr lang="it-IT" altLang="it-IT" sz="2000" dirty="0" err="1">
                <a:solidFill>
                  <a:schemeClr val="tx1"/>
                </a:solidFill>
              </a:rPr>
              <a:t>solutions</a:t>
            </a:r>
            <a:r>
              <a:rPr lang="it-IT" altLang="it-IT" sz="2000" dirty="0">
                <a:solidFill>
                  <a:schemeClr val="tx1"/>
                </a:solidFill>
              </a:rPr>
              <a:t> can be </a:t>
            </a:r>
            <a:r>
              <a:rPr lang="it-IT" altLang="it-IT" sz="2000" dirty="0" err="1">
                <a:solidFill>
                  <a:schemeClr val="tx1"/>
                </a:solidFill>
              </a:rPr>
              <a:t>tested</a:t>
            </a:r>
            <a:r>
              <a:rPr lang="it-IT" altLang="it-IT" sz="2000" dirty="0">
                <a:solidFill>
                  <a:schemeClr val="tx1"/>
                </a:solidFill>
              </a:rPr>
              <a:t> </a:t>
            </a:r>
            <a:r>
              <a:rPr lang="it-IT" altLang="it-IT" sz="2000" dirty="0" err="1">
                <a:solidFill>
                  <a:schemeClr val="tx1"/>
                </a:solidFill>
              </a:rPr>
              <a:t>against</a:t>
            </a:r>
            <a:r>
              <a:rPr lang="it-IT" altLang="it-IT" sz="2000" dirty="0">
                <a:solidFill>
                  <a:schemeClr val="tx1"/>
                </a:solidFill>
              </a:rPr>
              <a:t> «real world» </a:t>
            </a:r>
            <a:r>
              <a:rPr lang="it-IT" altLang="it-IT" sz="2000" dirty="0" err="1">
                <a:solidFill>
                  <a:schemeClr val="tx1"/>
                </a:solidFill>
              </a:rPr>
              <a:t>scenarios</a:t>
            </a:r>
            <a:endParaRPr lang="it-IT" altLang="it-IT" sz="2000" dirty="0">
              <a:solidFill>
                <a:schemeClr val="tx1"/>
              </a:solidFill>
            </a:endParaRPr>
          </a:p>
          <a:p>
            <a:pPr marL="457200" indent="-457200"/>
            <a:r>
              <a:rPr lang="it-IT" altLang="it-IT" sz="2000" dirty="0">
                <a:solidFill>
                  <a:schemeClr val="tx1"/>
                </a:solidFill>
              </a:rPr>
              <a:t>Feedback from </a:t>
            </a:r>
            <a:r>
              <a:rPr lang="it-IT" altLang="it-IT" sz="2000" dirty="0" err="1">
                <a:solidFill>
                  <a:schemeClr val="tx1"/>
                </a:solidFill>
              </a:rPr>
              <a:t>users</a:t>
            </a:r>
            <a:r>
              <a:rPr lang="it-IT" altLang="it-IT" sz="2000" dirty="0">
                <a:solidFill>
                  <a:schemeClr val="tx1"/>
                </a:solidFill>
              </a:rPr>
              <a:t> </a:t>
            </a:r>
            <a:r>
              <a:rPr lang="it-IT" altLang="it-IT" sz="2000" dirty="0" err="1">
                <a:solidFill>
                  <a:schemeClr val="tx1"/>
                </a:solidFill>
              </a:rPr>
              <a:t>during</a:t>
            </a:r>
            <a:r>
              <a:rPr lang="it-IT" altLang="it-IT" sz="2000" dirty="0">
                <a:solidFill>
                  <a:schemeClr val="tx1"/>
                </a:solidFill>
              </a:rPr>
              <a:t> </a:t>
            </a:r>
            <a:r>
              <a:rPr lang="it-IT" altLang="it-IT" sz="2000" dirty="0" err="1">
                <a:solidFill>
                  <a:schemeClr val="tx1"/>
                </a:solidFill>
              </a:rPr>
              <a:t>operational</a:t>
            </a:r>
            <a:r>
              <a:rPr lang="it-IT" altLang="it-IT" sz="2000" dirty="0">
                <a:solidFill>
                  <a:schemeClr val="tx1"/>
                </a:solidFill>
              </a:rPr>
              <a:t> use </a:t>
            </a:r>
            <a:r>
              <a:rPr lang="it-IT" altLang="it-IT" sz="2000" dirty="0" err="1">
                <a:solidFill>
                  <a:schemeClr val="tx1"/>
                </a:solidFill>
              </a:rPr>
              <a:t>identifies</a:t>
            </a:r>
            <a:r>
              <a:rPr lang="it-IT" altLang="it-IT" sz="2000" dirty="0">
                <a:solidFill>
                  <a:schemeClr val="tx1"/>
                </a:solidFill>
              </a:rPr>
              <a:t> long-</a:t>
            </a:r>
            <a:r>
              <a:rPr lang="it-IT" altLang="it-IT" sz="2000" dirty="0" err="1">
                <a:solidFill>
                  <a:schemeClr val="tx1"/>
                </a:solidFill>
              </a:rPr>
              <a:t>term</a:t>
            </a:r>
            <a:r>
              <a:rPr lang="it-IT" altLang="it-IT" sz="2000" dirty="0">
                <a:solidFill>
                  <a:schemeClr val="tx1"/>
                </a:solidFill>
              </a:rPr>
              <a:t> </a:t>
            </a:r>
            <a:r>
              <a:rPr lang="it-IT" altLang="it-IT" sz="2000" dirty="0" err="1">
                <a:solidFill>
                  <a:schemeClr val="tx1"/>
                </a:solidFill>
              </a:rPr>
              <a:t>issues</a:t>
            </a:r>
            <a:r>
              <a:rPr lang="it-IT" altLang="it-IT" sz="2000" dirty="0">
                <a:solidFill>
                  <a:schemeClr val="tx1"/>
                </a:solidFill>
              </a:rPr>
              <a:t> and </a:t>
            </a:r>
            <a:r>
              <a:rPr lang="it-IT" altLang="it-IT" sz="2000" dirty="0" err="1">
                <a:solidFill>
                  <a:schemeClr val="tx1"/>
                </a:solidFill>
              </a:rPr>
              <a:t>provides</a:t>
            </a:r>
            <a:r>
              <a:rPr lang="it-IT" altLang="it-IT" sz="2000" dirty="0">
                <a:solidFill>
                  <a:schemeClr val="tx1"/>
                </a:solidFill>
              </a:rPr>
              <a:t> input to future design</a:t>
            </a: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257246201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58</a:t>
            </a:fld>
            <a:endParaRPr lang="it-IT" altLang="it-IT" sz="1292">
              <a:solidFill>
                <a:schemeClr val="bg1"/>
              </a:solidFill>
            </a:endParaRPr>
          </a:p>
        </p:txBody>
      </p:sp>
      <p:sp>
        <p:nvSpPr>
          <p:cNvPr id="147459" name="Rectangle 5"/>
          <p:cNvSpPr>
            <a:spLocks noChangeArrowheads="1"/>
          </p:cNvSpPr>
          <p:nvPr/>
        </p:nvSpPr>
        <p:spPr bwMode="auto">
          <a:xfrm>
            <a:off x="395536" y="1412776"/>
            <a:ext cx="8385877" cy="497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en-US" altLang="it-IT" sz="2400" dirty="0">
                <a:solidFill>
                  <a:schemeClr val="tx1"/>
                </a:solidFill>
              </a:rPr>
              <a:t>d. The process is iterative</a:t>
            </a:r>
          </a:p>
          <a:p>
            <a:pPr marL="457200" indent="-457200"/>
            <a:r>
              <a:rPr lang="it-IT" altLang="it-IT" sz="2000" dirty="0">
                <a:solidFill>
                  <a:schemeClr val="tx1"/>
                </a:solidFill>
              </a:rPr>
              <a:t>The </a:t>
            </a:r>
            <a:r>
              <a:rPr lang="it-IT" altLang="it-IT" sz="2000" dirty="0" err="1">
                <a:solidFill>
                  <a:schemeClr val="tx1"/>
                </a:solidFill>
              </a:rPr>
              <a:t>most</a:t>
            </a:r>
            <a:r>
              <a:rPr lang="it-IT" altLang="it-IT" sz="2000" dirty="0">
                <a:solidFill>
                  <a:schemeClr val="tx1"/>
                </a:solidFill>
              </a:rPr>
              <a:t> appropriate design for an </a:t>
            </a:r>
            <a:r>
              <a:rPr lang="it-IT" altLang="it-IT" sz="2000" dirty="0" err="1">
                <a:solidFill>
                  <a:schemeClr val="tx1"/>
                </a:solidFill>
              </a:rPr>
              <a:t>interactive</a:t>
            </a:r>
            <a:r>
              <a:rPr lang="it-IT" altLang="it-IT" sz="2000" dirty="0">
                <a:solidFill>
                  <a:schemeClr val="tx1"/>
                </a:solidFill>
              </a:rPr>
              <a:t> </a:t>
            </a:r>
            <a:r>
              <a:rPr lang="it-IT" altLang="it-IT" sz="2000" dirty="0" err="1">
                <a:solidFill>
                  <a:schemeClr val="tx1"/>
                </a:solidFill>
              </a:rPr>
              <a:t>system</a:t>
            </a:r>
            <a:r>
              <a:rPr lang="it-IT" altLang="it-IT" sz="2000" dirty="0">
                <a:solidFill>
                  <a:schemeClr val="tx1"/>
                </a:solidFill>
              </a:rPr>
              <a:t> </a:t>
            </a:r>
            <a:r>
              <a:rPr lang="it-IT" altLang="it-IT" sz="2000" dirty="0" err="1">
                <a:solidFill>
                  <a:schemeClr val="tx1"/>
                </a:solidFill>
              </a:rPr>
              <a:t>cannot</a:t>
            </a:r>
            <a:r>
              <a:rPr lang="it-IT" altLang="it-IT" sz="2000" dirty="0">
                <a:solidFill>
                  <a:schemeClr val="tx1"/>
                </a:solidFill>
              </a:rPr>
              <a:t> </a:t>
            </a:r>
            <a:r>
              <a:rPr lang="it-IT" altLang="it-IT" sz="2000" dirty="0" err="1">
                <a:solidFill>
                  <a:schemeClr val="tx1"/>
                </a:solidFill>
              </a:rPr>
              <a:t>typically</a:t>
            </a:r>
            <a:r>
              <a:rPr lang="it-IT" altLang="it-IT" sz="2000" dirty="0">
                <a:solidFill>
                  <a:schemeClr val="tx1"/>
                </a:solidFill>
              </a:rPr>
              <a:t> be </a:t>
            </a:r>
            <a:r>
              <a:rPr lang="it-IT" altLang="it-IT" sz="2000" dirty="0" err="1">
                <a:solidFill>
                  <a:schemeClr val="tx1"/>
                </a:solidFill>
              </a:rPr>
              <a:t>achieved</a:t>
            </a:r>
            <a:r>
              <a:rPr lang="it-IT" altLang="it-IT" sz="2000" dirty="0">
                <a:solidFill>
                  <a:schemeClr val="tx1"/>
                </a:solidFill>
              </a:rPr>
              <a:t> </a:t>
            </a:r>
            <a:r>
              <a:rPr lang="it-IT" altLang="it-IT" sz="2000" dirty="0" err="1">
                <a:solidFill>
                  <a:schemeClr val="tx1"/>
                </a:solidFill>
              </a:rPr>
              <a:t>without</a:t>
            </a:r>
            <a:r>
              <a:rPr lang="it-IT" altLang="it-IT" sz="2000" dirty="0">
                <a:solidFill>
                  <a:schemeClr val="tx1"/>
                </a:solidFill>
              </a:rPr>
              <a:t> </a:t>
            </a:r>
            <a:r>
              <a:rPr lang="it-IT" altLang="it-IT" sz="2000" dirty="0" err="1">
                <a:solidFill>
                  <a:schemeClr val="tx1"/>
                </a:solidFill>
              </a:rPr>
              <a:t>iteraction</a:t>
            </a:r>
            <a:endParaRPr lang="it-IT" altLang="it-IT" sz="2000" dirty="0">
              <a:solidFill>
                <a:schemeClr val="tx1"/>
              </a:solidFill>
            </a:endParaRPr>
          </a:p>
          <a:p>
            <a:pPr marL="457200" indent="-457200"/>
            <a:r>
              <a:rPr lang="it-IT" altLang="it-IT" sz="2000" dirty="0" err="1">
                <a:solidFill>
                  <a:schemeClr val="tx1"/>
                </a:solidFill>
              </a:rPr>
              <a:t>Iteraction</a:t>
            </a:r>
            <a:r>
              <a:rPr lang="it-IT" altLang="it-IT" sz="2000" dirty="0">
                <a:solidFill>
                  <a:schemeClr val="tx1"/>
                </a:solidFill>
              </a:rPr>
              <a:t> </a:t>
            </a:r>
            <a:r>
              <a:rPr lang="it-IT" altLang="it-IT" sz="2000" dirty="0" err="1">
                <a:solidFill>
                  <a:schemeClr val="tx1"/>
                </a:solidFill>
              </a:rPr>
              <a:t>should</a:t>
            </a:r>
            <a:r>
              <a:rPr lang="it-IT" altLang="it-IT" sz="2000" dirty="0">
                <a:solidFill>
                  <a:schemeClr val="tx1"/>
                </a:solidFill>
              </a:rPr>
              <a:t> be </a:t>
            </a:r>
            <a:r>
              <a:rPr lang="it-IT" altLang="it-IT" sz="2000" dirty="0" err="1">
                <a:solidFill>
                  <a:schemeClr val="tx1"/>
                </a:solidFill>
              </a:rPr>
              <a:t>used</a:t>
            </a:r>
            <a:r>
              <a:rPr lang="it-IT" altLang="it-IT" sz="2000" dirty="0">
                <a:solidFill>
                  <a:schemeClr val="tx1"/>
                </a:solidFill>
              </a:rPr>
              <a:t> to </a:t>
            </a:r>
            <a:r>
              <a:rPr lang="it-IT" altLang="it-IT" sz="2000" dirty="0" err="1">
                <a:solidFill>
                  <a:schemeClr val="tx1"/>
                </a:solidFill>
              </a:rPr>
              <a:t>progressively</a:t>
            </a:r>
            <a:r>
              <a:rPr lang="it-IT" altLang="it-IT" sz="2000" dirty="0">
                <a:solidFill>
                  <a:schemeClr val="tx1"/>
                </a:solidFill>
              </a:rPr>
              <a:t> eliminate </a:t>
            </a:r>
            <a:r>
              <a:rPr lang="it-IT" altLang="it-IT" sz="2000" dirty="0" err="1">
                <a:solidFill>
                  <a:schemeClr val="tx1"/>
                </a:solidFill>
              </a:rPr>
              <a:t>uncertainty</a:t>
            </a:r>
            <a:r>
              <a:rPr lang="it-IT" altLang="it-IT" sz="2000" dirty="0">
                <a:solidFill>
                  <a:schemeClr val="tx1"/>
                </a:solidFill>
              </a:rPr>
              <a:t> </a:t>
            </a:r>
            <a:r>
              <a:rPr lang="it-IT" altLang="it-IT" sz="2000" dirty="0" err="1">
                <a:solidFill>
                  <a:schemeClr val="tx1"/>
                </a:solidFill>
              </a:rPr>
              <a:t>during</a:t>
            </a:r>
            <a:r>
              <a:rPr lang="it-IT" altLang="it-IT" sz="2000" dirty="0">
                <a:solidFill>
                  <a:schemeClr val="tx1"/>
                </a:solidFill>
              </a:rPr>
              <a:t> the </a:t>
            </a:r>
            <a:r>
              <a:rPr lang="it-IT" altLang="it-IT" sz="2000" dirty="0" err="1">
                <a:solidFill>
                  <a:schemeClr val="tx1"/>
                </a:solidFill>
              </a:rPr>
              <a:t>development</a:t>
            </a:r>
            <a:r>
              <a:rPr lang="it-IT" altLang="it-IT" sz="2000" dirty="0">
                <a:solidFill>
                  <a:schemeClr val="tx1"/>
                </a:solidFill>
              </a:rPr>
              <a:t> of </a:t>
            </a:r>
            <a:r>
              <a:rPr lang="it-IT" altLang="it-IT" sz="2000" dirty="0" err="1">
                <a:solidFill>
                  <a:schemeClr val="tx1"/>
                </a:solidFill>
              </a:rPr>
              <a:t>interactive</a:t>
            </a:r>
            <a:r>
              <a:rPr lang="it-IT" altLang="it-IT" sz="2000" dirty="0">
                <a:solidFill>
                  <a:schemeClr val="tx1"/>
                </a:solidFill>
              </a:rPr>
              <a:t> </a:t>
            </a:r>
            <a:r>
              <a:rPr lang="it-IT" altLang="it-IT" sz="2000" dirty="0" err="1">
                <a:solidFill>
                  <a:schemeClr val="tx1"/>
                </a:solidFill>
              </a:rPr>
              <a:t>systems</a:t>
            </a:r>
            <a:endParaRPr lang="it-IT" altLang="it-IT" sz="2000" dirty="0">
              <a:solidFill>
                <a:schemeClr val="tx1"/>
              </a:solidFill>
            </a:endParaRPr>
          </a:p>
          <a:p>
            <a:pPr marL="457200" indent="-457200"/>
            <a:r>
              <a:rPr lang="it-IT" altLang="it-IT" sz="2000" dirty="0">
                <a:solidFill>
                  <a:schemeClr val="tx1"/>
                </a:solidFill>
              </a:rPr>
              <a:t>It </a:t>
            </a:r>
            <a:r>
              <a:rPr lang="it-IT" altLang="it-IT" sz="2000" dirty="0" err="1">
                <a:solidFill>
                  <a:schemeClr val="tx1"/>
                </a:solidFill>
              </a:rPr>
              <a:t>implies</a:t>
            </a:r>
            <a:r>
              <a:rPr lang="it-IT" altLang="it-IT" sz="2000" dirty="0">
                <a:solidFill>
                  <a:schemeClr val="tx1"/>
                </a:solidFill>
              </a:rPr>
              <a:t> </a:t>
            </a:r>
            <a:r>
              <a:rPr lang="it-IT" altLang="it-IT" sz="2000" dirty="0" err="1">
                <a:solidFill>
                  <a:schemeClr val="tx1"/>
                </a:solidFill>
              </a:rPr>
              <a:t>revising</a:t>
            </a:r>
            <a:r>
              <a:rPr lang="it-IT" altLang="it-IT" sz="2000" dirty="0">
                <a:solidFill>
                  <a:schemeClr val="tx1"/>
                </a:solidFill>
              </a:rPr>
              <a:t> and </a:t>
            </a:r>
            <a:r>
              <a:rPr lang="it-IT" altLang="it-IT" sz="2000" dirty="0" err="1">
                <a:solidFill>
                  <a:schemeClr val="tx1"/>
                </a:solidFill>
              </a:rPr>
              <a:t>refining</a:t>
            </a:r>
            <a:r>
              <a:rPr lang="it-IT" altLang="it-IT" sz="2000" dirty="0">
                <a:solidFill>
                  <a:schemeClr val="tx1"/>
                </a:solidFill>
              </a:rPr>
              <a:t> </a:t>
            </a:r>
            <a:r>
              <a:rPr lang="it-IT" altLang="it-IT" sz="2000" dirty="0" err="1">
                <a:solidFill>
                  <a:schemeClr val="tx1"/>
                </a:solidFill>
              </a:rPr>
              <a:t>descriptions</a:t>
            </a:r>
            <a:r>
              <a:rPr lang="it-IT" altLang="it-IT" sz="2000" dirty="0">
                <a:solidFill>
                  <a:schemeClr val="tx1"/>
                </a:solidFill>
              </a:rPr>
              <a:t>, </a:t>
            </a:r>
            <a:r>
              <a:rPr lang="it-IT" altLang="it-IT" sz="2000" dirty="0" err="1">
                <a:solidFill>
                  <a:schemeClr val="tx1"/>
                </a:solidFill>
              </a:rPr>
              <a:t>specifications</a:t>
            </a:r>
            <a:r>
              <a:rPr lang="it-IT" altLang="it-IT" sz="2000" dirty="0">
                <a:solidFill>
                  <a:schemeClr val="tx1"/>
                </a:solidFill>
              </a:rPr>
              <a:t> and </a:t>
            </a:r>
            <a:r>
              <a:rPr lang="it-IT" altLang="it-IT" sz="2000" dirty="0" err="1">
                <a:solidFill>
                  <a:schemeClr val="tx1"/>
                </a:solidFill>
              </a:rPr>
              <a:t>prototypes</a:t>
            </a:r>
            <a:r>
              <a:rPr lang="it-IT" altLang="it-IT" sz="2000" dirty="0">
                <a:solidFill>
                  <a:schemeClr val="tx1"/>
                </a:solidFill>
              </a:rPr>
              <a:t> </a:t>
            </a:r>
            <a:r>
              <a:rPr lang="it-IT" altLang="it-IT" sz="2000" dirty="0" err="1">
                <a:solidFill>
                  <a:schemeClr val="tx1"/>
                </a:solidFill>
              </a:rPr>
              <a:t>when</a:t>
            </a:r>
            <a:r>
              <a:rPr lang="it-IT" altLang="it-IT" sz="2000" dirty="0">
                <a:solidFill>
                  <a:schemeClr val="tx1"/>
                </a:solidFill>
              </a:rPr>
              <a:t> new information </a:t>
            </a:r>
            <a:r>
              <a:rPr lang="it-IT" altLang="it-IT" sz="2000" dirty="0" err="1">
                <a:solidFill>
                  <a:schemeClr val="tx1"/>
                </a:solidFill>
              </a:rPr>
              <a:t>is</a:t>
            </a:r>
            <a:r>
              <a:rPr lang="it-IT" altLang="it-IT" sz="2000" dirty="0">
                <a:solidFill>
                  <a:schemeClr val="tx1"/>
                </a:solidFill>
              </a:rPr>
              <a:t> </a:t>
            </a:r>
            <a:r>
              <a:rPr lang="it-IT" altLang="it-IT" sz="2000" dirty="0" err="1">
                <a:solidFill>
                  <a:schemeClr val="tx1"/>
                </a:solidFill>
              </a:rPr>
              <a:t>obtained</a:t>
            </a:r>
            <a:r>
              <a:rPr lang="it-IT" altLang="it-IT" sz="2000" dirty="0">
                <a:solidFill>
                  <a:schemeClr val="tx1"/>
                </a:solidFill>
              </a:rPr>
              <a:t>, so </a:t>
            </a:r>
            <a:r>
              <a:rPr lang="it-IT" altLang="it-IT" sz="2000" dirty="0" err="1">
                <a:solidFill>
                  <a:schemeClr val="tx1"/>
                </a:solidFill>
              </a:rPr>
              <a:t>as</a:t>
            </a:r>
            <a:r>
              <a:rPr lang="it-IT" altLang="it-IT" sz="2000" dirty="0">
                <a:solidFill>
                  <a:schemeClr val="tx1"/>
                </a:solidFill>
              </a:rPr>
              <a:t> to </a:t>
            </a:r>
            <a:r>
              <a:rPr lang="it-IT" altLang="it-IT" sz="2000" dirty="0" err="1">
                <a:solidFill>
                  <a:schemeClr val="tx1"/>
                </a:solidFill>
              </a:rPr>
              <a:t>minimize</a:t>
            </a:r>
            <a:r>
              <a:rPr lang="it-IT" altLang="it-IT" sz="2000" dirty="0">
                <a:solidFill>
                  <a:schemeClr val="tx1"/>
                </a:solidFill>
              </a:rPr>
              <a:t> the </a:t>
            </a:r>
            <a:r>
              <a:rPr lang="it-IT" altLang="it-IT" sz="2000" dirty="0" err="1">
                <a:solidFill>
                  <a:schemeClr val="tx1"/>
                </a:solidFill>
              </a:rPr>
              <a:t>risk</a:t>
            </a:r>
            <a:r>
              <a:rPr lang="it-IT" altLang="it-IT" sz="2000" dirty="0">
                <a:solidFill>
                  <a:schemeClr val="tx1"/>
                </a:solidFill>
              </a:rPr>
              <a:t> of the </a:t>
            </a:r>
            <a:r>
              <a:rPr lang="it-IT" altLang="it-IT" sz="2000" dirty="0" err="1">
                <a:solidFill>
                  <a:schemeClr val="tx1"/>
                </a:solidFill>
              </a:rPr>
              <a:t>system</a:t>
            </a:r>
            <a:r>
              <a:rPr lang="it-IT" altLang="it-IT" sz="2000" dirty="0">
                <a:solidFill>
                  <a:schemeClr val="tx1"/>
                </a:solidFill>
              </a:rPr>
              <a:t> under </a:t>
            </a:r>
            <a:r>
              <a:rPr lang="it-IT" altLang="it-IT" sz="2000" dirty="0" err="1">
                <a:solidFill>
                  <a:schemeClr val="tx1"/>
                </a:solidFill>
              </a:rPr>
              <a:t>development</a:t>
            </a:r>
            <a:r>
              <a:rPr lang="it-IT" altLang="it-IT" sz="2000" dirty="0">
                <a:solidFill>
                  <a:schemeClr val="tx1"/>
                </a:solidFill>
              </a:rPr>
              <a:t> </a:t>
            </a:r>
            <a:r>
              <a:rPr lang="it-IT" altLang="it-IT" sz="2000" dirty="0" err="1">
                <a:solidFill>
                  <a:schemeClr val="tx1"/>
                </a:solidFill>
              </a:rPr>
              <a:t>failing</a:t>
            </a:r>
            <a:r>
              <a:rPr lang="it-IT" altLang="it-IT" sz="2000" dirty="0">
                <a:solidFill>
                  <a:schemeClr val="tx1"/>
                </a:solidFill>
              </a:rPr>
              <a:t> to </a:t>
            </a:r>
            <a:r>
              <a:rPr lang="it-IT" altLang="it-IT" sz="2000" dirty="0" err="1">
                <a:solidFill>
                  <a:schemeClr val="tx1"/>
                </a:solidFill>
              </a:rPr>
              <a:t>meet</a:t>
            </a:r>
            <a:r>
              <a:rPr lang="it-IT" altLang="it-IT" sz="2000" dirty="0">
                <a:solidFill>
                  <a:schemeClr val="tx1"/>
                </a:solidFill>
              </a:rPr>
              <a:t> user </a:t>
            </a:r>
            <a:r>
              <a:rPr lang="it-IT" altLang="it-IT" sz="2000" dirty="0" err="1">
                <a:solidFill>
                  <a:schemeClr val="tx1"/>
                </a:solidFill>
              </a:rPr>
              <a:t>requirements</a:t>
            </a:r>
            <a:endParaRPr lang="it-IT" altLang="it-IT" sz="2000" dirty="0">
              <a:solidFill>
                <a:schemeClr val="tx1"/>
              </a:solidFill>
            </a:endParaRPr>
          </a:p>
          <a:p>
            <a:pPr marL="457200" indent="-457200"/>
            <a:r>
              <a:rPr lang="it-IT" altLang="it-IT" sz="2000" b="1" i="1" dirty="0">
                <a:solidFill>
                  <a:schemeClr val="tx1"/>
                </a:solidFill>
              </a:rPr>
              <a:t>The </a:t>
            </a:r>
            <a:r>
              <a:rPr lang="it-IT" altLang="it-IT" sz="2000" b="1" i="1" dirty="0" err="1">
                <a:solidFill>
                  <a:schemeClr val="tx1"/>
                </a:solidFill>
              </a:rPr>
              <a:t>complexity</a:t>
            </a:r>
            <a:r>
              <a:rPr lang="it-IT" altLang="it-IT" sz="2000" b="1" i="1" dirty="0">
                <a:solidFill>
                  <a:schemeClr val="tx1"/>
                </a:solidFill>
              </a:rPr>
              <a:t> of human-computer </a:t>
            </a:r>
            <a:r>
              <a:rPr lang="it-IT" altLang="it-IT" sz="2000" b="1" i="1" dirty="0" err="1">
                <a:solidFill>
                  <a:schemeClr val="tx1"/>
                </a:solidFill>
              </a:rPr>
              <a:t>interaction</a:t>
            </a:r>
            <a:r>
              <a:rPr lang="it-IT" altLang="it-IT" sz="2000" b="1" i="1" dirty="0">
                <a:solidFill>
                  <a:schemeClr val="tx1"/>
                </a:solidFill>
              </a:rPr>
              <a:t> </a:t>
            </a:r>
            <a:r>
              <a:rPr lang="it-IT" altLang="it-IT" sz="2000" b="1" i="1" dirty="0" err="1">
                <a:solidFill>
                  <a:schemeClr val="tx1"/>
                </a:solidFill>
              </a:rPr>
              <a:t>means</a:t>
            </a:r>
            <a:r>
              <a:rPr lang="it-IT" altLang="it-IT" sz="2000" b="1" i="1" dirty="0">
                <a:solidFill>
                  <a:schemeClr val="tx1"/>
                </a:solidFill>
              </a:rPr>
              <a:t> that it </a:t>
            </a:r>
            <a:r>
              <a:rPr lang="it-IT" altLang="it-IT" sz="2000" b="1" i="1" dirty="0" err="1">
                <a:solidFill>
                  <a:schemeClr val="tx1"/>
                </a:solidFill>
              </a:rPr>
              <a:t>is</a:t>
            </a:r>
            <a:r>
              <a:rPr lang="it-IT" altLang="it-IT" sz="2000" b="1" i="1" dirty="0">
                <a:solidFill>
                  <a:schemeClr val="tx1"/>
                </a:solidFill>
              </a:rPr>
              <a:t> </a:t>
            </a:r>
            <a:r>
              <a:rPr lang="it-IT" altLang="it-IT" sz="2000" b="1" i="1" dirty="0" err="1">
                <a:solidFill>
                  <a:schemeClr val="tx1"/>
                </a:solidFill>
              </a:rPr>
              <a:t>impossible</a:t>
            </a:r>
            <a:r>
              <a:rPr lang="it-IT" altLang="it-IT" sz="2000" b="1" i="1" dirty="0">
                <a:solidFill>
                  <a:schemeClr val="tx1"/>
                </a:solidFill>
              </a:rPr>
              <a:t> to </a:t>
            </a:r>
            <a:r>
              <a:rPr lang="it-IT" altLang="it-IT" sz="2000" b="1" i="1" dirty="0" err="1">
                <a:solidFill>
                  <a:schemeClr val="tx1"/>
                </a:solidFill>
              </a:rPr>
              <a:t>specify</a:t>
            </a:r>
            <a:r>
              <a:rPr lang="it-IT" altLang="it-IT" sz="2000" b="1" i="1" dirty="0">
                <a:solidFill>
                  <a:schemeClr val="tx1"/>
                </a:solidFill>
              </a:rPr>
              <a:t> </a:t>
            </a:r>
            <a:r>
              <a:rPr lang="it-IT" altLang="it-IT" sz="2000" b="1" i="1" dirty="0" err="1">
                <a:solidFill>
                  <a:schemeClr val="tx1"/>
                </a:solidFill>
              </a:rPr>
              <a:t>completely</a:t>
            </a:r>
            <a:r>
              <a:rPr lang="it-IT" altLang="it-IT" sz="2000" b="1" i="1" dirty="0">
                <a:solidFill>
                  <a:schemeClr val="tx1"/>
                </a:solidFill>
              </a:rPr>
              <a:t> and </a:t>
            </a:r>
            <a:r>
              <a:rPr lang="it-IT" altLang="it-IT" sz="2000" b="1" i="1" dirty="0" err="1">
                <a:solidFill>
                  <a:schemeClr val="tx1"/>
                </a:solidFill>
              </a:rPr>
              <a:t>accurately</a:t>
            </a:r>
            <a:r>
              <a:rPr lang="it-IT" altLang="it-IT" sz="2000" b="1" i="1" dirty="0">
                <a:solidFill>
                  <a:schemeClr val="tx1"/>
                </a:solidFill>
              </a:rPr>
              <a:t> </a:t>
            </a:r>
            <a:r>
              <a:rPr lang="it-IT" altLang="it-IT" sz="2000" b="1" i="1" dirty="0" err="1">
                <a:solidFill>
                  <a:schemeClr val="tx1"/>
                </a:solidFill>
              </a:rPr>
              <a:t>every</a:t>
            </a:r>
            <a:r>
              <a:rPr lang="it-IT" altLang="it-IT" sz="2000" b="1" i="1" dirty="0">
                <a:solidFill>
                  <a:schemeClr val="tx1"/>
                </a:solidFill>
              </a:rPr>
              <a:t> </a:t>
            </a:r>
            <a:r>
              <a:rPr lang="it-IT" altLang="it-IT" sz="2000" b="1" i="1" dirty="0" err="1">
                <a:solidFill>
                  <a:schemeClr val="tx1"/>
                </a:solidFill>
              </a:rPr>
              <a:t>detail</a:t>
            </a:r>
            <a:r>
              <a:rPr lang="it-IT" altLang="it-IT" sz="2000" b="1" i="1" dirty="0">
                <a:solidFill>
                  <a:schemeClr val="tx1"/>
                </a:solidFill>
              </a:rPr>
              <a:t> of </a:t>
            </a:r>
            <a:r>
              <a:rPr lang="it-IT" altLang="it-IT" sz="2000" b="1" i="1" dirty="0" err="1">
                <a:solidFill>
                  <a:schemeClr val="tx1"/>
                </a:solidFill>
              </a:rPr>
              <a:t>every</a:t>
            </a:r>
            <a:r>
              <a:rPr lang="it-IT" altLang="it-IT" sz="2000" b="1" i="1" dirty="0">
                <a:solidFill>
                  <a:schemeClr val="tx1"/>
                </a:solidFill>
              </a:rPr>
              <a:t> </a:t>
            </a:r>
            <a:r>
              <a:rPr lang="it-IT" altLang="it-IT" sz="2000" b="1" i="1" dirty="0" err="1">
                <a:solidFill>
                  <a:schemeClr val="tx1"/>
                </a:solidFill>
              </a:rPr>
              <a:t>aspect</a:t>
            </a:r>
            <a:r>
              <a:rPr lang="it-IT" altLang="it-IT" sz="2000" b="1" i="1" dirty="0">
                <a:solidFill>
                  <a:schemeClr val="tx1"/>
                </a:solidFill>
              </a:rPr>
              <a:t> of the </a:t>
            </a:r>
            <a:r>
              <a:rPr lang="it-IT" altLang="it-IT" sz="2000" b="1" i="1" dirty="0" err="1">
                <a:solidFill>
                  <a:schemeClr val="tx1"/>
                </a:solidFill>
              </a:rPr>
              <a:t>interaction</a:t>
            </a:r>
            <a:r>
              <a:rPr lang="it-IT" altLang="it-IT" sz="2000" b="1" i="1" dirty="0">
                <a:solidFill>
                  <a:schemeClr val="tx1"/>
                </a:solidFill>
              </a:rPr>
              <a:t> </a:t>
            </a:r>
            <a:r>
              <a:rPr lang="it-IT" altLang="it-IT" sz="2000" b="1" i="1" dirty="0" err="1">
                <a:solidFill>
                  <a:schemeClr val="tx1"/>
                </a:solidFill>
              </a:rPr>
              <a:t>at</a:t>
            </a:r>
            <a:r>
              <a:rPr lang="it-IT" altLang="it-IT" sz="2000" b="1" i="1" dirty="0">
                <a:solidFill>
                  <a:schemeClr val="tx1"/>
                </a:solidFill>
              </a:rPr>
              <a:t> the </a:t>
            </a:r>
            <a:r>
              <a:rPr lang="it-IT" altLang="it-IT" sz="2000" b="1" i="1" dirty="0" err="1">
                <a:solidFill>
                  <a:schemeClr val="tx1"/>
                </a:solidFill>
              </a:rPr>
              <a:t>beginning</a:t>
            </a:r>
            <a:r>
              <a:rPr lang="it-IT" altLang="it-IT" sz="2000" b="1" i="1" dirty="0">
                <a:solidFill>
                  <a:schemeClr val="tx1"/>
                </a:solidFill>
              </a:rPr>
              <a:t> of </a:t>
            </a:r>
            <a:r>
              <a:rPr lang="it-IT" altLang="it-IT" sz="2000" b="1" i="1" dirty="0" err="1">
                <a:solidFill>
                  <a:schemeClr val="tx1"/>
                </a:solidFill>
              </a:rPr>
              <a:t>development</a:t>
            </a:r>
            <a:endParaRPr lang="it-IT" altLang="it-IT" sz="2000" b="1" i="1" dirty="0">
              <a:solidFill>
                <a:schemeClr val="tx1"/>
              </a:solidFill>
            </a:endParaRPr>
          </a:p>
          <a:p>
            <a:pPr marL="457200" indent="-457200"/>
            <a:r>
              <a:rPr lang="it-IT" altLang="it-IT" sz="2000" b="1" i="1" dirty="0" err="1">
                <a:solidFill>
                  <a:schemeClr val="tx1"/>
                </a:solidFill>
              </a:rPr>
              <a:t>Users</a:t>
            </a:r>
            <a:r>
              <a:rPr lang="it-IT" altLang="it-IT" sz="2000" b="1" i="1" dirty="0">
                <a:solidFill>
                  <a:schemeClr val="tx1"/>
                </a:solidFill>
              </a:rPr>
              <a:t> </a:t>
            </a:r>
            <a:r>
              <a:rPr lang="it-IT" altLang="it-IT" sz="2000" b="1" i="1" dirty="0" err="1">
                <a:solidFill>
                  <a:schemeClr val="tx1"/>
                </a:solidFill>
              </a:rPr>
              <a:t>needs</a:t>
            </a:r>
            <a:r>
              <a:rPr lang="it-IT" altLang="it-IT" sz="2000" b="1" i="1" dirty="0">
                <a:solidFill>
                  <a:schemeClr val="tx1"/>
                </a:solidFill>
              </a:rPr>
              <a:t> and </a:t>
            </a:r>
            <a:r>
              <a:rPr lang="it-IT" altLang="it-IT" sz="2000" b="1" i="1" dirty="0" err="1">
                <a:solidFill>
                  <a:schemeClr val="tx1"/>
                </a:solidFill>
              </a:rPr>
              <a:t>expectation</a:t>
            </a:r>
            <a:r>
              <a:rPr lang="it-IT" altLang="it-IT" sz="2000" b="1" i="1" dirty="0">
                <a:solidFill>
                  <a:schemeClr val="tx1"/>
                </a:solidFill>
              </a:rPr>
              <a:t> can emerge </a:t>
            </a:r>
            <a:r>
              <a:rPr lang="it-IT" altLang="it-IT" sz="2000" b="1" i="1" dirty="0" err="1">
                <a:solidFill>
                  <a:schemeClr val="tx1"/>
                </a:solidFill>
              </a:rPr>
              <a:t>during</a:t>
            </a:r>
            <a:r>
              <a:rPr lang="it-IT" altLang="it-IT" sz="2000" b="1" i="1" dirty="0">
                <a:solidFill>
                  <a:schemeClr val="tx1"/>
                </a:solidFill>
              </a:rPr>
              <a:t> the </a:t>
            </a:r>
            <a:r>
              <a:rPr lang="it-IT" altLang="it-IT" sz="2000" b="1" i="1" dirty="0" err="1">
                <a:solidFill>
                  <a:schemeClr val="tx1"/>
                </a:solidFill>
              </a:rPr>
              <a:t>development</a:t>
            </a:r>
            <a:endParaRPr lang="it-IT" altLang="it-IT" sz="2000" b="1" i="1"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205579942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59</a:t>
            </a:fld>
            <a:endParaRPr lang="it-IT" altLang="it-IT" sz="1292">
              <a:solidFill>
                <a:schemeClr val="bg1"/>
              </a:solidFill>
            </a:endParaRPr>
          </a:p>
        </p:txBody>
      </p:sp>
      <p:sp>
        <p:nvSpPr>
          <p:cNvPr id="147459" name="Rectangle 5"/>
          <p:cNvSpPr>
            <a:spLocks noChangeArrowheads="1"/>
          </p:cNvSpPr>
          <p:nvPr/>
        </p:nvSpPr>
        <p:spPr bwMode="auto">
          <a:xfrm>
            <a:off x="323528" y="1543432"/>
            <a:ext cx="8385877" cy="394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en-US" altLang="it-IT" sz="2400" dirty="0">
                <a:solidFill>
                  <a:schemeClr val="tx1"/>
                </a:solidFill>
              </a:rPr>
              <a:t>e. The design addresses the whole users experience</a:t>
            </a:r>
          </a:p>
          <a:p>
            <a:pPr marL="457200" indent="-457200"/>
            <a:r>
              <a:rPr lang="it-IT" altLang="it-IT" sz="2000" dirty="0" err="1">
                <a:solidFill>
                  <a:schemeClr val="tx1"/>
                </a:solidFill>
              </a:rPr>
              <a:t>Designing</a:t>
            </a:r>
            <a:r>
              <a:rPr lang="it-IT" altLang="it-IT" sz="2000" dirty="0">
                <a:solidFill>
                  <a:schemeClr val="tx1"/>
                </a:solidFill>
              </a:rPr>
              <a:t> for </a:t>
            </a:r>
            <a:r>
              <a:rPr lang="it-IT" altLang="it-IT" sz="2000" dirty="0" err="1">
                <a:solidFill>
                  <a:schemeClr val="tx1"/>
                </a:solidFill>
              </a:rPr>
              <a:t>user’s</a:t>
            </a:r>
            <a:r>
              <a:rPr lang="it-IT" altLang="it-IT" sz="2000" dirty="0">
                <a:solidFill>
                  <a:schemeClr val="tx1"/>
                </a:solidFill>
              </a:rPr>
              <a:t> </a:t>
            </a:r>
            <a:r>
              <a:rPr lang="it-IT" altLang="it-IT" sz="2000" dirty="0" err="1">
                <a:solidFill>
                  <a:schemeClr val="tx1"/>
                </a:solidFill>
              </a:rPr>
              <a:t>experience</a:t>
            </a:r>
            <a:r>
              <a:rPr lang="it-IT" altLang="it-IT" sz="2000" dirty="0">
                <a:solidFill>
                  <a:schemeClr val="tx1"/>
                </a:solidFill>
              </a:rPr>
              <a:t> </a:t>
            </a:r>
            <a:r>
              <a:rPr lang="it-IT" altLang="it-IT" sz="2000" dirty="0" err="1">
                <a:solidFill>
                  <a:schemeClr val="tx1"/>
                </a:solidFill>
              </a:rPr>
              <a:t>involves</a:t>
            </a:r>
            <a:r>
              <a:rPr lang="it-IT" altLang="it-IT" sz="2000" dirty="0">
                <a:solidFill>
                  <a:schemeClr val="tx1"/>
                </a:solidFill>
              </a:rPr>
              <a:t> </a:t>
            </a:r>
            <a:r>
              <a:rPr lang="it-IT" altLang="it-IT" sz="2000" dirty="0" err="1">
                <a:solidFill>
                  <a:schemeClr val="tx1"/>
                </a:solidFill>
              </a:rPr>
              <a:t>considering</a:t>
            </a:r>
            <a:r>
              <a:rPr lang="it-IT" altLang="it-IT" sz="2000" dirty="0">
                <a:solidFill>
                  <a:schemeClr val="tx1"/>
                </a:solidFill>
              </a:rPr>
              <a:t> </a:t>
            </a:r>
            <a:r>
              <a:rPr lang="it-IT" altLang="it-IT" sz="2000" dirty="0" err="1">
                <a:solidFill>
                  <a:schemeClr val="tx1"/>
                </a:solidFill>
              </a:rPr>
              <a:t>organizational</a:t>
            </a:r>
            <a:r>
              <a:rPr lang="it-IT" altLang="it-IT" sz="2000" dirty="0">
                <a:solidFill>
                  <a:schemeClr val="tx1"/>
                </a:solidFill>
              </a:rPr>
              <a:t> </a:t>
            </a:r>
            <a:r>
              <a:rPr lang="it-IT" altLang="it-IT" sz="2000" dirty="0" err="1">
                <a:solidFill>
                  <a:schemeClr val="tx1"/>
                </a:solidFill>
              </a:rPr>
              <a:t>impacts</a:t>
            </a:r>
            <a:r>
              <a:rPr lang="it-IT" altLang="it-IT" sz="2000" dirty="0">
                <a:solidFill>
                  <a:schemeClr val="tx1"/>
                </a:solidFill>
              </a:rPr>
              <a:t>, </a:t>
            </a:r>
            <a:r>
              <a:rPr lang="it-IT" altLang="it-IT" sz="2000" dirty="0" err="1">
                <a:solidFill>
                  <a:schemeClr val="tx1"/>
                </a:solidFill>
              </a:rPr>
              <a:t>documentation</a:t>
            </a:r>
            <a:r>
              <a:rPr lang="it-IT" altLang="it-IT" sz="2000" dirty="0">
                <a:solidFill>
                  <a:schemeClr val="tx1"/>
                </a:solidFill>
              </a:rPr>
              <a:t>, online help, </a:t>
            </a:r>
            <a:r>
              <a:rPr lang="it-IT" altLang="it-IT" sz="2000" dirty="0" err="1">
                <a:solidFill>
                  <a:schemeClr val="tx1"/>
                </a:solidFill>
              </a:rPr>
              <a:t>support</a:t>
            </a:r>
            <a:r>
              <a:rPr lang="it-IT" altLang="it-IT" sz="2000" dirty="0">
                <a:solidFill>
                  <a:schemeClr val="tx1"/>
                </a:solidFill>
              </a:rPr>
              <a:t> and </a:t>
            </a:r>
            <a:r>
              <a:rPr lang="it-IT" altLang="it-IT" sz="2000" dirty="0" err="1">
                <a:solidFill>
                  <a:schemeClr val="tx1"/>
                </a:solidFill>
              </a:rPr>
              <a:t>maintenance</a:t>
            </a:r>
            <a:r>
              <a:rPr lang="it-IT" altLang="it-IT" sz="2000" dirty="0">
                <a:solidFill>
                  <a:schemeClr val="tx1"/>
                </a:solidFill>
              </a:rPr>
              <a:t>, training, long-</a:t>
            </a:r>
            <a:r>
              <a:rPr lang="it-IT" altLang="it-IT" sz="2000" dirty="0" err="1">
                <a:solidFill>
                  <a:schemeClr val="tx1"/>
                </a:solidFill>
              </a:rPr>
              <a:t>term</a:t>
            </a:r>
            <a:r>
              <a:rPr lang="it-IT" altLang="it-IT" sz="2000" dirty="0">
                <a:solidFill>
                  <a:schemeClr val="tx1"/>
                </a:solidFill>
              </a:rPr>
              <a:t> use, </a:t>
            </a:r>
            <a:r>
              <a:rPr lang="it-IT" altLang="it-IT" sz="2000" dirty="0" err="1">
                <a:solidFill>
                  <a:schemeClr val="tx1"/>
                </a:solidFill>
              </a:rPr>
              <a:t>product</a:t>
            </a:r>
            <a:r>
              <a:rPr lang="it-IT" altLang="it-IT" sz="2000" dirty="0">
                <a:solidFill>
                  <a:schemeClr val="tx1"/>
                </a:solidFill>
              </a:rPr>
              <a:t> packaging, etc.</a:t>
            </a:r>
          </a:p>
          <a:p>
            <a:pPr marL="457200" indent="-457200"/>
            <a:r>
              <a:rPr lang="it-IT" altLang="it-IT" sz="2000" dirty="0">
                <a:solidFill>
                  <a:schemeClr val="tx1"/>
                </a:solidFill>
              </a:rPr>
              <a:t>The </a:t>
            </a:r>
            <a:r>
              <a:rPr lang="it-IT" altLang="it-IT" sz="2000" dirty="0" err="1">
                <a:solidFill>
                  <a:schemeClr val="tx1"/>
                </a:solidFill>
              </a:rPr>
              <a:t>user’s</a:t>
            </a:r>
            <a:r>
              <a:rPr lang="it-IT" altLang="it-IT" sz="2000" dirty="0">
                <a:solidFill>
                  <a:schemeClr val="tx1"/>
                </a:solidFill>
              </a:rPr>
              <a:t> </a:t>
            </a:r>
            <a:r>
              <a:rPr lang="it-IT" altLang="it-IT" sz="2000" dirty="0" err="1">
                <a:solidFill>
                  <a:schemeClr val="tx1"/>
                </a:solidFill>
              </a:rPr>
              <a:t>experience</a:t>
            </a:r>
            <a:r>
              <a:rPr lang="it-IT" altLang="it-IT" sz="2000" dirty="0">
                <a:solidFill>
                  <a:schemeClr val="tx1"/>
                </a:solidFill>
              </a:rPr>
              <a:t> of </a:t>
            </a:r>
            <a:r>
              <a:rPr lang="it-IT" altLang="it-IT" sz="2000" dirty="0" err="1">
                <a:solidFill>
                  <a:schemeClr val="tx1"/>
                </a:solidFill>
              </a:rPr>
              <a:t>previous</a:t>
            </a:r>
            <a:r>
              <a:rPr lang="it-IT" altLang="it-IT" sz="2000" dirty="0">
                <a:solidFill>
                  <a:schemeClr val="tx1"/>
                </a:solidFill>
              </a:rPr>
              <a:t> or </a:t>
            </a:r>
            <a:r>
              <a:rPr lang="it-IT" altLang="it-IT" sz="2000" dirty="0" err="1">
                <a:solidFill>
                  <a:schemeClr val="tx1"/>
                </a:solidFill>
              </a:rPr>
              <a:t>other</a:t>
            </a:r>
            <a:r>
              <a:rPr lang="it-IT" altLang="it-IT" sz="2000" dirty="0">
                <a:solidFill>
                  <a:schemeClr val="tx1"/>
                </a:solidFill>
              </a:rPr>
              <a:t> </a:t>
            </a:r>
            <a:r>
              <a:rPr lang="it-IT" altLang="it-IT" sz="2000" dirty="0" err="1">
                <a:solidFill>
                  <a:schemeClr val="tx1"/>
                </a:solidFill>
              </a:rPr>
              <a:t>systems</a:t>
            </a:r>
            <a:r>
              <a:rPr lang="it-IT" altLang="it-IT" sz="2000" dirty="0">
                <a:solidFill>
                  <a:schemeClr val="tx1"/>
                </a:solidFill>
              </a:rPr>
              <a:t> and </a:t>
            </a:r>
            <a:r>
              <a:rPr lang="it-IT" altLang="it-IT" sz="2000" dirty="0" err="1">
                <a:solidFill>
                  <a:schemeClr val="tx1"/>
                </a:solidFill>
              </a:rPr>
              <a:t>issues</a:t>
            </a:r>
            <a:r>
              <a:rPr lang="it-IT" altLang="it-IT" sz="2000" dirty="0">
                <a:solidFill>
                  <a:schemeClr val="tx1"/>
                </a:solidFill>
              </a:rPr>
              <a:t> </a:t>
            </a:r>
            <a:r>
              <a:rPr lang="it-IT" altLang="it-IT" sz="2000" dirty="0" err="1">
                <a:solidFill>
                  <a:schemeClr val="tx1"/>
                </a:solidFill>
              </a:rPr>
              <a:t>such</a:t>
            </a:r>
            <a:r>
              <a:rPr lang="it-IT" altLang="it-IT" sz="2000" dirty="0">
                <a:solidFill>
                  <a:schemeClr val="tx1"/>
                </a:solidFill>
              </a:rPr>
              <a:t> </a:t>
            </a:r>
            <a:r>
              <a:rPr lang="it-IT" altLang="it-IT" sz="2000" dirty="0" err="1">
                <a:solidFill>
                  <a:schemeClr val="tx1"/>
                </a:solidFill>
              </a:rPr>
              <a:t>as</a:t>
            </a:r>
            <a:r>
              <a:rPr lang="it-IT" altLang="it-IT" sz="2000" dirty="0">
                <a:solidFill>
                  <a:schemeClr val="tx1"/>
                </a:solidFill>
              </a:rPr>
              <a:t> </a:t>
            </a:r>
            <a:r>
              <a:rPr lang="it-IT" altLang="it-IT" sz="2000" dirty="0" err="1">
                <a:solidFill>
                  <a:schemeClr val="tx1"/>
                </a:solidFill>
              </a:rPr>
              <a:t>branding</a:t>
            </a:r>
            <a:r>
              <a:rPr lang="it-IT" altLang="it-IT" sz="2000" dirty="0">
                <a:solidFill>
                  <a:schemeClr val="tx1"/>
                </a:solidFill>
              </a:rPr>
              <a:t> and advertising </a:t>
            </a:r>
            <a:r>
              <a:rPr lang="it-IT" altLang="it-IT" sz="2000" dirty="0" err="1">
                <a:solidFill>
                  <a:schemeClr val="tx1"/>
                </a:solidFill>
              </a:rPr>
              <a:t>should</a:t>
            </a:r>
            <a:r>
              <a:rPr lang="it-IT" altLang="it-IT" sz="2000" dirty="0">
                <a:solidFill>
                  <a:schemeClr val="tx1"/>
                </a:solidFill>
              </a:rPr>
              <a:t> </a:t>
            </a:r>
            <a:r>
              <a:rPr lang="it-IT" altLang="it-IT" sz="2000" dirty="0" err="1">
                <a:solidFill>
                  <a:schemeClr val="tx1"/>
                </a:solidFill>
              </a:rPr>
              <a:t>also</a:t>
            </a:r>
            <a:r>
              <a:rPr lang="it-IT" altLang="it-IT" sz="2000" dirty="0">
                <a:solidFill>
                  <a:schemeClr val="tx1"/>
                </a:solidFill>
              </a:rPr>
              <a:t> be </a:t>
            </a:r>
            <a:r>
              <a:rPr lang="it-IT" altLang="it-IT" sz="2000" dirty="0" err="1">
                <a:solidFill>
                  <a:schemeClr val="tx1"/>
                </a:solidFill>
              </a:rPr>
              <a:t>considered</a:t>
            </a:r>
            <a:endParaRPr lang="it-IT" altLang="it-IT" sz="2000" dirty="0">
              <a:solidFill>
                <a:schemeClr val="tx1"/>
              </a:solidFill>
            </a:endParaRPr>
          </a:p>
          <a:p>
            <a:pPr marL="457200" indent="-457200"/>
            <a:r>
              <a:rPr lang="it-IT" altLang="it-IT" sz="2000" dirty="0" err="1">
                <a:solidFill>
                  <a:schemeClr val="tx1"/>
                </a:solidFill>
              </a:rPr>
              <a:t>Users</a:t>
            </a:r>
            <a:r>
              <a:rPr lang="it-IT" altLang="it-IT" sz="2000" dirty="0">
                <a:solidFill>
                  <a:schemeClr val="tx1"/>
                </a:solidFill>
              </a:rPr>
              <a:t>’ </a:t>
            </a:r>
            <a:r>
              <a:rPr lang="it-IT" altLang="it-IT" sz="2000" dirty="0" err="1">
                <a:solidFill>
                  <a:schemeClr val="tx1"/>
                </a:solidFill>
              </a:rPr>
              <a:t>strenghts</a:t>
            </a:r>
            <a:r>
              <a:rPr lang="it-IT" altLang="it-IT" sz="2000" dirty="0">
                <a:solidFill>
                  <a:schemeClr val="tx1"/>
                </a:solidFill>
              </a:rPr>
              <a:t>, </a:t>
            </a:r>
            <a:r>
              <a:rPr lang="it-IT" altLang="it-IT" sz="2000" dirty="0" err="1">
                <a:solidFill>
                  <a:schemeClr val="tx1"/>
                </a:solidFill>
              </a:rPr>
              <a:t>limitations</a:t>
            </a:r>
            <a:r>
              <a:rPr lang="it-IT" altLang="it-IT" sz="2000" dirty="0">
                <a:solidFill>
                  <a:schemeClr val="tx1"/>
                </a:solidFill>
              </a:rPr>
              <a:t>, </a:t>
            </a:r>
            <a:r>
              <a:rPr lang="it-IT" altLang="it-IT" sz="2000" dirty="0" err="1">
                <a:solidFill>
                  <a:schemeClr val="tx1"/>
                </a:solidFill>
              </a:rPr>
              <a:t>preferences</a:t>
            </a:r>
            <a:r>
              <a:rPr lang="it-IT" altLang="it-IT" sz="2000" dirty="0">
                <a:solidFill>
                  <a:schemeClr val="tx1"/>
                </a:solidFill>
              </a:rPr>
              <a:t> and </a:t>
            </a:r>
            <a:r>
              <a:rPr lang="it-IT" altLang="it-IT" sz="2000" dirty="0" err="1">
                <a:solidFill>
                  <a:schemeClr val="tx1"/>
                </a:solidFill>
              </a:rPr>
              <a:t>expectations</a:t>
            </a:r>
            <a:r>
              <a:rPr lang="it-IT" altLang="it-IT" sz="2000" dirty="0">
                <a:solidFill>
                  <a:schemeClr val="tx1"/>
                </a:solidFill>
              </a:rPr>
              <a:t> </a:t>
            </a:r>
            <a:r>
              <a:rPr lang="it-IT" altLang="it-IT" sz="2000" dirty="0" err="1">
                <a:solidFill>
                  <a:schemeClr val="tx1"/>
                </a:solidFill>
              </a:rPr>
              <a:t>should</a:t>
            </a:r>
            <a:r>
              <a:rPr lang="it-IT" altLang="it-IT" sz="2000" dirty="0">
                <a:solidFill>
                  <a:schemeClr val="tx1"/>
                </a:solidFill>
              </a:rPr>
              <a:t> be </a:t>
            </a:r>
            <a:r>
              <a:rPr lang="it-IT" altLang="it-IT" sz="2000" dirty="0" err="1">
                <a:solidFill>
                  <a:schemeClr val="tx1"/>
                </a:solidFill>
              </a:rPr>
              <a:t>taken</a:t>
            </a:r>
            <a:r>
              <a:rPr lang="it-IT" altLang="it-IT" sz="2000" dirty="0">
                <a:solidFill>
                  <a:schemeClr val="tx1"/>
                </a:solidFill>
              </a:rPr>
              <a:t> </a:t>
            </a:r>
            <a:r>
              <a:rPr lang="it-IT" altLang="it-IT" sz="2000" dirty="0" err="1">
                <a:solidFill>
                  <a:schemeClr val="tx1"/>
                </a:solidFill>
              </a:rPr>
              <a:t>into</a:t>
            </a:r>
            <a:r>
              <a:rPr lang="it-IT" altLang="it-IT" sz="2000" dirty="0">
                <a:solidFill>
                  <a:schemeClr val="tx1"/>
                </a:solidFill>
              </a:rPr>
              <a:t> account </a:t>
            </a:r>
            <a:r>
              <a:rPr lang="it-IT" altLang="it-IT" sz="2000" dirty="0" err="1">
                <a:solidFill>
                  <a:schemeClr val="tx1"/>
                </a:solidFill>
              </a:rPr>
              <a:t>when</a:t>
            </a:r>
            <a:r>
              <a:rPr lang="it-IT" altLang="it-IT" sz="2000" dirty="0">
                <a:solidFill>
                  <a:schemeClr val="tx1"/>
                </a:solidFill>
              </a:rPr>
              <a:t> </a:t>
            </a:r>
            <a:r>
              <a:rPr lang="it-IT" altLang="it-IT" sz="2000" dirty="0" err="1">
                <a:solidFill>
                  <a:schemeClr val="tx1"/>
                </a:solidFill>
              </a:rPr>
              <a:t>specifying</a:t>
            </a:r>
            <a:r>
              <a:rPr lang="it-IT" altLang="it-IT" sz="2000" dirty="0">
                <a:solidFill>
                  <a:schemeClr val="tx1"/>
                </a:solidFill>
              </a:rPr>
              <a:t> </a:t>
            </a:r>
            <a:r>
              <a:rPr lang="it-IT" altLang="it-IT" sz="2000" dirty="0" err="1">
                <a:solidFill>
                  <a:schemeClr val="tx1"/>
                </a:solidFill>
              </a:rPr>
              <a:t>which</a:t>
            </a:r>
            <a:r>
              <a:rPr lang="it-IT" altLang="it-IT" sz="2000" dirty="0">
                <a:solidFill>
                  <a:schemeClr val="tx1"/>
                </a:solidFill>
              </a:rPr>
              <a:t> </a:t>
            </a:r>
            <a:r>
              <a:rPr lang="it-IT" altLang="it-IT" sz="2000" dirty="0" err="1">
                <a:solidFill>
                  <a:schemeClr val="tx1"/>
                </a:solidFill>
              </a:rPr>
              <a:t>activities</a:t>
            </a:r>
            <a:r>
              <a:rPr lang="it-IT" altLang="it-IT" sz="2000" dirty="0">
                <a:solidFill>
                  <a:schemeClr val="tx1"/>
                </a:solidFill>
              </a:rPr>
              <a:t> are </a:t>
            </a:r>
            <a:r>
              <a:rPr lang="it-IT" altLang="it-IT" sz="2000" dirty="0" err="1">
                <a:solidFill>
                  <a:schemeClr val="tx1"/>
                </a:solidFill>
              </a:rPr>
              <a:t>carried</a:t>
            </a:r>
            <a:r>
              <a:rPr lang="it-IT" altLang="it-IT" sz="2000" dirty="0">
                <a:solidFill>
                  <a:schemeClr val="tx1"/>
                </a:solidFill>
              </a:rPr>
              <a:t> out by the </a:t>
            </a:r>
            <a:r>
              <a:rPr lang="it-IT" altLang="it-IT" sz="2000" dirty="0" err="1">
                <a:solidFill>
                  <a:schemeClr val="tx1"/>
                </a:solidFill>
              </a:rPr>
              <a:t>users</a:t>
            </a:r>
            <a:r>
              <a:rPr lang="it-IT" altLang="it-IT" sz="2000" dirty="0">
                <a:solidFill>
                  <a:schemeClr val="tx1"/>
                </a:solidFill>
              </a:rPr>
              <a:t> and </a:t>
            </a:r>
            <a:r>
              <a:rPr lang="it-IT" altLang="it-IT" sz="2000" dirty="0" err="1">
                <a:solidFill>
                  <a:schemeClr val="tx1"/>
                </a:solidFill>
              </a:rPr>
              <a:t>which</a:t>
            </a:r>
            <a:r>
              <a:rPr lang="it-IT" altLang="it-IT" sz="2000" dirty="0">
                <a:solidFill>
                  <a:schemeClr val="tx1"/>
                </a:solidFill>
              </a:rPr>
              <a:t> </a:t>
            </a:r>
            <a:r>
              <a:rPr lang="it-IT" altLang="it-IT" sz="2000" dirty="0" err="1">
                <a:solidFill>
                  <a:schemeClr val="tx1"/>
                </a:solidFill>
              </a:rPr>
              <a:t>functions</a:t>
            </a:r>
            <a:r>
              <a:rPr lang="it-IT" altLang="it-IT" sz="2000" dirty="0">
                <a:solidFill>
                  <a:schemeClr val="tx1"/>
                </a:solidFill>
              </a:rPr>
              <a:t> are </a:t>
            </a:r>
            <a:r>
              <a:rPr lang="it-IT" altLang="it-IT" sz="2000" dirty="0" err="1">
                <a:solidFill>
                  <a:schemeClr val="tx1"/>
                </a:solidFill>
              </a:rPr>
              <a:t>carried</a:t>
            </a:r>
            <a:r>
              <a:rPr lang="it-IT" altLang="it-IT" sz="2000" dirty="0">
                <a:solidFill>
                  <a:schemeClr val="tx1"/>
                </a:solidFill>
              </a:rPr>
              <a:t> out by the technology</a:t>
            </a:r>
          </a:p>
          <a:p>
            <a:pPr marL="457200" indent="-457200"/>
            <a:r>
              <a:rPr lang="it-IT" altLang="it-IT" sz="2000" dirty="0">
                <a:solidFill>
                  <a:schemeClr val="tx1"/>
                </a:solidFill>
              </a:rPr>
              <a:t>The </a:t>
            </a:r>
            <a:r>
              <a:rPr lang="it-IT" altLang="it-IT" sz="2000" dirty="0" err="1">
                <a:solidFill>
                  <a:schemeClr val="tx1"/>
                </a:solidFill>
              </a:rPr>
              <a:t>resulting</a:t>
            </a:r>
            <a:r>
              <a:rPr lang="it-IT" altLang="it-IT" sz="2000" dirty="0">
                <a:solidFill>
                  <a:schemeClr val="tx1"/>
                </a:solidFill>
              </a:rPr>
              <a:t> human </a:t>
            </a:r>
            <a:r>
              <a:rPr lang="it-IT" altLang="it-IT" sz="2000" dirty="0" err="1">
                <a:solidFill>
                  <a:schemeClr val="tx1"/>
                </a:solidFill>
              </a:rPr>
              <a:t>activities</a:t>
            </a:r>
            <a:r>
              <a:rPr lang="it-IT" altLang="it-IT" sz="2000" dirty="0">
                <a:solidFill>
                  <a:schemeClr val="tx1"/>
                </a:solidFill>
              </a:rPr>
              <a:t> </a:t>
            </a:r>
            <a:r>
              <a:rPr lang="it-IT" altLang="it-IT" sz="2000" dirty="0" err="1">
                <a:solidFill>
                  <a:schemeClr val="tx1"/>
                </a:solidFill>
              </a:rPr>
              <a:t>should</a:t>
            </a:r>
            <a:r>
              <a:rPr lang="it-IT" altLang="it-IT" sz="2000" dirty="0">
                <a:solidFill>
                  <a:schemeClr val="tx1"/>
                </a:solidFill>
              </a:rPr>
              <a:t> form a set of </a:t>
            </a:r>
            <a:r>
              <a:rPr lang="it-IT" altLang="it-IT" sz="2000" dirty="0" err="1">
                <a:solidFill>
                  <a:schemeClr val="tx1"/>
                </a:solidFill>
              </a:rPr>
              <a:t>tasks</a:t>
            </a:r>
            <a:r>
              <a:rPr lang="it-IT" altLang="it-IT" sz="2000" dirty="0">
                <a:solidFill>
                  <a:schemeClr val="tx1"/>
                </a:solidFill>
              </a:rPr>
              <a:t> that </a:t>
            </a:r>
            <a:r>
              <a:rPr lang="it-IT" altLang="it-IT" sz="2000" dirty="0" err="1">
                <a:solidFill>
                  <a:schemeClr val="tx1"/>
                </a:solidFill>
              </a:rPr>
              <a:t>is</a:t>
            </a:r>
            <a:r>
              <a:rPr lang="it-IT" altLang="it-IT" sz="2000" dirty="0">
                <a:solidFill>
                  <a:schemeClr val="tx1"/>
                </a:solidFill>
              </a:rPr>
              <a:t> </a:t>
            </a:r>
            <a:r>
              <a:rPr lang="it-IT" altLang="it-IT" sz="2000" dirty="0" err="1">
                <a:solidFill>
                  <a:schemeClr val="tx1"/>
                </a:solidFill>
              </a:rPr>
              <a:t>meaningful</a:t>
            </a:r>
            <a:r>
              <a:rPr lang="it-IT" altLang="it-IT" sz="2000" dirty="0">
                <a:solidFill>
                  <a:schemeClr val="tx1"/>
                </a:solidFill>
              </a:rPr>
              <a:t> </a:t>
            </a:r>
            <a:r>
              <a:rPr lang="it-IT" altLang="it-IT" sz="2000" dirty="0" err="1">
                <a:solidFill>
                  <a:schemeClr val="tx1"/>
                </a:solidFill>
              </a:rPr>
              <a:t>as</a:t>
            </a:r>
            <a:r>
              <a:rPr lang="it-IT" altLang="it-IT" sz="2000" dirty="0">
                <a:solidFill>
                  <a:schemeClr val="tx1"/>
                </a:solidFill>
              </a:rPr>
              <a:t> a </a:t>
            </a:r>
            <a:r>
              <a:rPr lang="it-IT" altLang="it-IT" sz="2000" dirty="0" err="1">
                <a:solidFill>
                  <a:schemeClr val="tx1"/>
                </a:solidFill>
              </a:rPr>
              <a:t>whole</a:t>
            </a:r>
            <a:r>
              <a:rPr lang="it-IT" altLang="it-IT" sz="2000" dirty="0">
                <a:solidFill>
                  <a:schemeClr val="tx1"/>
                </a:solidFill>
              </a:rPr>
              <a:t> to the </a:t>
            </a:r>
            <a:r>
              <a:rPr lang="it-IT" altLang="it-IT" sz="2000" dirty="0" err="1">
                <a:solidFill>
                  <a:schemeClr val="tx1"/>
                </a:solidFill>
              </a:rPr>
              <a:t>users</a:t>
            </a:r>
            <a:endParaRPr lang="it-IT" altLang="it-IT" sz="20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336528561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627BD7CA-8A0C-4E58-9A5D-E091293EF46B}" type="slidenum">
              <a:rPr lang="it-IT" altLang="it-IT" sz="1292">
                <a:solidFill>
                  <a:schemeClr val="bg1"/>
                </a:solidFill>
              </a:rPr>
              <a:pPr algn="r">
                <a:spcBef>
                  <a:spcPct val="0"/>
                </a:spcBef>
                <a:buClr>
                  <a:srgbClr val="777777"/>
                </a:buClr>
                <a:buFont typeface="Arial" panose="020B0604020202020204" pitchFamily="34" charset="0"/>
                <a:buNone/>
              </a:pPr>
              <a:t>6</a:t>
            </a:fld>
            <a:endParaRPr lang="it-IT" altLang="it-IT" sz="1292">
              <a:solidFill>
                <a:schemeClr val="bg1"/>
              </a:solidFill>
            </a:endParaRPr>
          </a:p>
        </p:txBody>
      </p:sp>
      <p:sp>
        <p:nvSpPr>
          <p:cNvPr id="24579" name="Rectangle 5"/>
          <p:cNvSpPr>
            <a:spLocks noChangeArrowheads="1"/>
          </p:cNvSpPr>
          <p:nvPr/>
        </p:nvSpPr>
        <p:spPr bwMode="auto">
          <a:xfrm>
            <a:off x="319403" y="1569726"/>
            <a:ext cx="8572592" cy="54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endParaRPr lang="en-US" altLang="it-IT" sz="2953">
              <a:solidFill>
                <a:schemeClr val="tx1"/>
              </a:solidFill>
            </a:endParaRPr>
          </a:p>
        </p:txBody>
      </p:sp>
      <p:pic>
        <p:nvPicPr>
          <p:cNvPr id="24581" name="Picture 4" descr="Image result for porta sping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837" y="1185856"/>
            <a:ext cx="7032719" cy="4834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ttangolo 1"/>
          <p:cNvSpPr>
            <a:spLocks noChangeArrowheads="1"/>
          </p:cNvSpPr>
          <p:nvPr/>
        </p:nvSpPr>
        <p:spPr bwMode="auto">
          <a:xfrm>
            <a:off x="1049047" y="1434931"/>
            <a:ext cx="3123699" cy="930370"/>
          </a:xfrm>
          <a:prstGeom prst="rect">
            <a:avLst/>
          </a:prstGeom>
          <a:solidFill>
            <a:srgbClr val="CC0000"/>
          </a:solidFill>
          <a:ln w="9525" algn="ctr">
            <a:solidFill>
              <a:srgbClr val="A50021"/>
            </a:solidFill>
            <a:round/>
            <a:headEnd/>
            <a:tailEnd/>
          </a:ln>
        </p:spPr>
        <p:txBody>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lgn="ctr">
              <a:spcBef>
                <a:spcPct val="0"/>
              </a:spcBef>
              <a:buClr>
                <a:srgbClr val="292929"/>
              </a:buClr>
              <a:buFont typeface="Arial" panose="020B0604020202020204" pitchFamily="34" charset="0"/>
              <a:buNone/>
            </a:pPr>
            <a:endParaRPr lang="it-IT" altLang="it-IT" sz="1292">
              <a:solidFill>
                <a:schemeClr val="bg1"/>
              </a:solidFill>
            </a:endParaRPr>
          </a:p>
        </p:txBody>
      </p:sp>
      <p:sp>
        <p:nvSpPr>
          <p:cNvPr id="24583" name="Rettangolo 9"/>
          <p:cNvSpPr>
            <a:spLocks noChangeArrowheads="1"/>
          </p:cNvSpPr>
          <p:nvPr/>
        </p:nvSpPr>
        <p:spPr bwMode="auto">
          <a:xfrm>
            <a:off x="4771993" y="1434931"/>
            <a:ext cx="3122234" cy="930370"/>
          </a:xfrm>
          <a:prstGeom prst="rect">
            <a:avLst/>
          </a:prstGeom>
          <a:solidFill>
            <a:srgbClr val="CC0000"/>
          </a:solidFill>
          <a:ln w="9525" algn="ctr">
            <a:solidFill>
              <a:srgbClr val="A50021"/>
            </a:solidFill>
            <a:round/>
            <a:headEnd/>
            <a:tailEnd/>
          </a:ln>
        </p:spPr>
        <p:txBody>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lgn="ctr">
              <a:spcBef>
                <a:spcPct val="0"/>
              </a:spcBef>
              <a:buClr>
                <a:srgbClr val="292929"/>
              </a:buClr>
              <a:buFont typeface="Arial" panose="020B0604020202020204" pitchFamily="34" charset="0"/>
              <a:buNone/>
            </a:pPr>
            <a:endParaRPr lang="it-IT" altLang="it-IT" sz="1292">
              <a:solidFill>
                <a:schemeClr val="bg1"/>
              </a:solidFill>
            </a:endParaRPr>
          </a:p>
        </p:txBody>
      </p:sp>
      <p:sp>
        <p:nvSpPr>
          <p:cNvPr id="8"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dirty="0" err="1">
                <a:solidFill>
                  <a:schemeClr val="tx1"/>
                </a:solidFill>
              </a:rPr>
              <a:t>About</a:t>
            </a:r>
            <a:r>
              <a:rPr lang="it-IT" altLang="it-IT" sz="3692" dirty="0">
                <a:solidFill>
                  <a:schemeClr val="tx1"/>
                </a:solidFill>
              </a:rPr>
              <a:t> </a:t>
            </a:r>
            <a:r>
              <a:rPr lang="it-IT" altLang="it-IT" sz="3692" dirty="0" err="1">
                <a:solidFill>
                  <a:schemeClr val="tx1"/>
                </a:solidFill>
              </a:rPr>
              <a:t>doors</a:t>
            </a:r>
            <a:r>
              <a:rPr lang="it-IT" altLang="it-IT" sz="3692" dirty="0">
                <a:solidFill>
                  <a:schemeClr val="tx1"/>
                </a:solidFill>
              </a:rPr>
              <a:t> … </a:t>
            </a:r>
          </a:p>
        </p:txBody>
      </p:sp>
    </p:spTree>
    <p:extLst>
      <p:ext uri="{BB962C8B-B14F-4D97-AF65-F5344CB8AC3E}">
        <p14:creationId xmlns:p14="http://schemas.microsoft.com/office/powerpoint/2010/main" val="399185507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60</a:t>
            </a:fld>
            <a:endParaRPr lang="it-IT" altLang="it-IT" sz="1292">
              <a:solidFill>
                <a:schemeClr val="bg1"/>
              </a:solidFill>
            </a:endParaRPr>
          </a:p>
        </p:txBody>
      </p:sp>
      <p:sp>
        <p:nvSpPr>
          <p:cNvPr id="147459" name="Rectangle 5"/>
          <p:cNvSpPr>
            <a:spLocks noChangeArrowheads="1"/>
          </p:cNvSpPr>
          <p:nvPr/>
        </p:nvSpPr>
        <p:spPr bwMode="auto">
          <a:xfrm>
            <a:off x="323528" y="1543432"/>
            <a:ext cx="8385877"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en-US" altLang="it-IT" sz="2400" dirty="0">
                <a:solidFill>
                  <a:schemeClr val="tx1"/>
                </a:solidFill>
              </a:rPr>
              <a:t>f. The design team includes multidisciplinary skills and perspectives</a:t>
            </a:r>
          </a:p>
          <a:p>
            <a:pPr marL="457200" indent="-457200"/>
            <a:r>
              <a:rPr lang="it-IT" altLang="it-IT" sz="2000" dirty="0">
                <a:solidFill>
                  <a:schemeClr val="tx1"/>
                </a:solidFill>
              </a:rPr>
              <a:t>Human-</a:t>
            </a:r>
            <a:r>
              <a:rPr lang="it-IT" altLang="it-IT" sz="2000" dirty="0" err="1">
                <a:solidFill>
                  <a:schemeClr val="tx1"/>
                </a:solidFill>
              </a:rPr>
              <a:t>centered</a:t>
            </a:r>
            <a:r>
              <a:rPr lang="it-IT" altLang="it-IT" sz="2000" dirty="0">
                <a:solidFill>
                  <a:schemeClr val="tx1"/>
                </a:solidFill>
              </a:rPr>
              <a:t> design teams </a:t>
            </a:r>
            <a:r>
              <a:rPr lang="it-IT" altLang="it-IT" sz="2000" dirty="0" err="1">
                <a:solidFill>
                  <a:schemeClr val="tx1"/>
                </a:solidFill>
              </a:rPr>
              <a:t>should</a:t>
            </a:r>
            <a:r>
              <a:rPr lang="it-IT" altLang="it-IT" sz="2000" dirty="0">
                <a:solidFill>
                  <a:schemeClr val="tx1"/>
                </a:solidFill>
              </a:rPr>
              <a:t> not be large, </a:t>
            </a:r>
            <a:r>
              <a:rPr lang="it-IT" altLang="it-IT" sz="2000" dirty="0" err="1">
                <a:solidFill>
                  <a:schemeClr val="tx1"/>
                </a:solidFill>
              </a:rPr>
              <a:t>but</a:t>
            </a:r>
            <a:r>
              <a:rPr lang="it-IT" altLang="it-IT" sz="2000" dirty="0">
                <a:solidFill>
                  <a:schemeClr val="tx1"/>
                </a:solidFill>
              </a:rPr>
              <a:t> the team </a:t>
            </a:r>
            <a:r>
              <a:rPr lang="it-IT" altLang="it-IT" sz="2000" dirty="0" err="1">
                <a:solidFill>
                  <a:schemeClr val="tx1"/>
                </a:solidFill>
              </a:rPr>
              <a:t>should</a:t>
            </a:r>
            <a:r>
              <a:rPr lang="it-IT" altLang="it-IT" sz="2000" dirty="0">
                <a:solidFill>
                  <a:schemeClr val="tx1"/>
                </a:solidFill>
              </a:rPr>
              <a:t> be </a:t>
            </a:r>
            <a:r>
              <a:rPr lang="it-IT" altLang="it-IT" sz="2000" dirty="0" err="1">
                <a:solidFill>
                  <a:schemeClr val="tx1"/>
                </a:solidFill>
              </a:rPr>
              <a:t>sufficiently</a:t>
            </a:r>
            <a:r>
              <a:rPr lang="it-IT" altLang="it-IT" sz="2000" dirty="0">
                <a:solidFill>
                  <a:schemeClr val="tx1"/>
                </a:solidFill>
              </a:rPr>
              <a:t> diverse to collaborate over design and </a:t>
            </a:r>
            <a:r>
              <a:rPr lang="it-IT" altLang="it-IT" sz="2000" dirty="0" err="1">
                <a:solidFill>
                  <a:schemeClr val="tx1"/>
                </a:solidFill>
              </a:rPr>
              <a:t>implementation</a:t>
            </a:r>
            <a:r>
              <a:rPr lang="it-IT" altLang="it-IT" sz="2000" dirty="0">
                <a:solidFill>
                  <a:schemeClr val="tx1"/>
                </a:solidFill>
              </a:rPr>
              <a:t> </a:t>
            </a:r>
            <a:r>
              <a:rPr lang="it-IT" altLang="it-IT" sz="2000" dirty="0" err="1">
                <a:solidFill>
                  <a:schemeClr val="tx1"/>
                </a:solidFill>
              </a:rPr>
              <a:t>trade</a:t>
            </a:r>
            <a:r>
              <a:rPr lang="it-IT" altLang="it-IT" sz="2000" dirty="0">
                <a:solidFill>
                  <a:schemeClr val="tx1"/>
                </a:solidFill>
              </a:rPr>
              <a:t>-off </a:t>
            </a:r>
            <a:r>
              <a:rPr lang="it-IT" altLang="it-IT" sz="2000" dirty="0" err="1">
                <a:solidFill>
                  <a:schemeClr val="tx1"/>
                </a:solidFill>
              </a:rPr>
              <a:t>decisions</a:t>
            </a:r>
            <a:r>
              <a:rPr lang="it-IT" altLang="it-IT" sz="2000" dirty="0">
                <a:solidFill>
                  <a:schemeClr val="tx1"/>
                </a:solidFill>
              </a:rPr>
              <a:t> </a:t>
            </a:r>
            <a:r>
              <a:rPr lang="it-IT" altLang="it-IT" sz="2000" dirty="0" err="1">
                <a:solidFill>
                  <a:schemeClr val="tx1"/>
                </a:solidFill>
              </a:rPr>
              <a:t>at</a:t>
            </a:r>
            <a:r>
              <a:rPr lang="it-IT" altLang="it-IT" sz="2000" dirty="0">
                <a:solidFill>
                  <a:schemeClr val="tx1"/>
                </a:solidFill>
              </a:rPr>
              <a:t> appropriate </a:t>
            </a:r>
            <a:r>
              <a:rPr lang="it-IT" altLang="it-IT" sz="2000" dirty="0" err="1">
                <a:solidFill>
                  <a:schemeClr val="tx1"/>
                </a:solidFill>
              </a:rPr>
              <a:t>times</a:t>
            </a:r>
            <a:endParaRPr lang="it-IT" altLang="it-IT" sz="2000" dirty="0">
              <a:solidFill>
                <a:schemeClr val="tx1"/>
              </a:solidFill>
            </a:endParaRPr>
          </a:p>
          <a:p>
            <a:pPr marL="457200" indent="-457200"/>
            <a:r>
              <a:rPr lang="it-IT" altLang="it-IT" sz="2000" dirty="0" err="1">
                <a:solidFill>
                  <a:schemeClr val="tx1"/>
                </a:solidFill>
              </a:rPr>
              <a:t>Projects</a:t>
            </a:r>
            <a:r>
              <a:rPr lang="it-IT" altLang="it-IT" sz="2000" dirty="0">
                <a:solidFill>
                  <a:schemeClr val="tx1"/>
                </a:solidFill>
              </a:rPr>
              <a:t> benefit from </a:t>
            </a:r>
            <a:r>
              <a:rPr lang="it-IT" altLang="it-IT" sz="2000" dirty="0" err="1">
                <a:solidFill>
                  <a:schemeClr val="tx1"/>
                </a:solidFill>
              </a:rPr>
              <a:t>additional</a:t>
            </a:r>
            <a:r>
              <a:rPr lang="it-IT" altLang="it-IT" sz="2000" dirty="0">
                <a:solidFill>
                  <a:schemeClr val="tx1"/>
                </a:solidFill>
              </a:rPr>
              <a:t> </a:t>
            </a:r>
            <a:r>
              <a:rPr lang="it-IT" altLang="it-IT" sz="2000" dirty="0" err="1">
                <a:solidFill>
                  <a:schemeClr val="tx1"/>
                </a:solidFill>
              </a:rPr>
              <a:t>creativity</a:t>
            </a:r>
            <a:r>
              <a:rPr lang="it-IT" altLang="it-IT" sz="2000" dirty="0">
                <a:solidFill>
                  <a:schemeClr val="tx1"/>
                </a:solidFill>
              </a:rPr>
              <a:t> and </a:t>
            </a:r>
            <a:r>
              <a:rPr lang="it-IT" altLang="it-IT" sz="2000" dirty="0" err="1">
                <a:solidFill>
                  <a:schemeClr val="tx1"/>
                </a:solidFill>
              </a:rPr>
              <a:t>ideas</a:t>
            </a:r>
            <a:r>
              <a:rPr lang="it-IT" altLang="it-IT" sz="2000" dirty="0">
                <a:solidFill>
                  <a:schemeClr val="tx1"/>
                </a:solidFill>
              </a:rPr>
              <a:t> from the </a:t>
            </a:r>
            <a:r>
              <a:rPr lang="it-IT" altLang="it-IT" sz="2000" dirty="0" err="1">
                <a:solidFill>
                  <a:schemeClr val="tx1"/>
                </a:solidFill>
              </a:rPr>
              <a:t>interaction</a:t>
            </a:r>
            <a:r>
              <a:rPr lang="it-IT" altLang="it-IT" sz="2000" dirty="0">
                <a:solidFill>
                  <a:schemeClr val="tx1"/>
                </a:solidFill>
              </a:rPr>
              <a:t> and </a:t>
            </a:r>
            <a:r>
              <a:rPr lang="it-IT" altLang="it-IT" sz="2000" dirty="0" err="1">
                <a:solidFill>
                  <a:schemeClr val="tx1"/>
                </a:solidFill>
              </a:rPr>
              <a:t>collaboration</a:t>
            </a:r>
            <a:r>
              <a:rPr lang="it-IT" altLang="it-IT" sz="2000" dirty="0">
                <a:solidFill>
                  <a:schemeClr val="tx1"/>
                </a:solidFill>
              </a:rPr>
              <a:t> of team </a:t>
            </a:r>
            <a:r>
              <a:rPr lang="it-IT" altLang="it-IT" sz="2000" dirty="0" err="1">
                <a:solidFill>
                  <a:schemeClr val="tx1"/>
                </a:solidFill>
              </a:rPr>
              <a:t>members</a:t>
            </a:r>
            <a:r>
              <a:rPr lang="it-IT" altLang="it-IT" sz="2000" dirty="0">
                <a:solidFill>
                  <a:schemeClr val="tx1"/>
                </a:solidFill>
              </a:rPr>
              <a:t> </a:t>
            </a:r>
          </a:p>
          <a:p>
            <a:pPr marL="457200" indent="-457200"/>
            <a:endParaRPr lang="it-IT" altLang="it-IT" sz="20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91945572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61</a:t>
            </a:fld>
            <a:endParaRPr lang="it-IT" altLang="it-IT" sz="1292">
              <a:solidFill>
                <a:schemeClr val="bg1"/>
              </a:solidFill>
            </a:endParaRPr>
          </a:p>
        </p:txBody>
      </p:sp>
      <p:sp>
        <p:nvSpPr>
          <p:cNvPr id="147459" name="Rectangle 5"/>
          <p:cNvSpPr>
            <a:spLocks noChangeArrowheads="1"/>
          </p:cNvSpPr>
          <p:nvPr/>
        </p:nvSpPr>
        <p:spPr bwMode="auto">
          <a:xfrm>
            <a:off x="179512" y="1487100"/>
            <a:ext cx="8784976"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it-IT" altLang="it-IT" sz="2400" dirty="0">
                <a:solidFill>
                  <a:schemeClr val="tx1"/>
                </a:solidFill>
              </a:rPr>
              <a:t>Planning of human-</a:t>
            </a:r>
            <a:r>
              <a:rPr lang="it-IT" altLang="it-IT" sz="2400" dirty="0" err="1">
                <a:solidFill>
                  <a:schemeClr val="tx1"/>
                </a:solidFill>
              </a:rPr>
              <a:t>centered</a:t>
            </a:r>
            <a:r>
              <a:rPr lang="it-IT" altLang="it-IT" sz="2400" dirty="0">
                <a:solidFill>
                  <a:schemeClr val="tx1"/>
                </a:solidFill>
              </a:rPr>
              <a:t> design</a:t>
            </a:r>
          </a:p>
          <a:p>
            <a:pPr marL="457200" indent="-457200"/>
            <a:r>
              <a:rPr lang="it-IT" altLang="it-IT" sz="1800" dirty="0" err="1">
                <a:solidFill>
                  <a:schemeClr val="tx1"/>
                </a:solidFill>
              </a:rPr>
              <a:t>Identifying</a:t>
            </a:r>
            <a:r>
              <a:rPr lang="it-IT" altLang="it-IT" sz="1800" dirty="0">
                <a:solidFill>
                  <a:schemeClr val="tx1"/>
                </a:solidFill>
              </a:rPr>
              <a:t> appropriate </a:t>
            </a:r>
            <a:r>
              <a:rPr lang="it-IT" altLang="it-IT" sz="1800" dirty="0" err="1">
                <a:solidFill>
                  <a:schemeClr val="tx1"/>
                </a:solidFill>
              </a:rPr>
              <a:t>methods</a:t>
            </a:r>
            <a:r>
              <a:rPr lang="it-IT" altLang="it-IT" sz="1800" dirty="0">
                <a:solidFill>
                  <a:schemeClr val="tx1"/>
                </a:solidFill>
              </a:rPr>
              <a:t> and </a:t>
            </a:r>
            <a:r>
              <a:rPr lang="it-IT" altLang="it-IT" sz="1800" dirty="0" err="1">
                <a:solidFill>
                  <a:schemeClr val="tx1"/>
                </a:solidFill>
              </a:rPr>
              <a:t>resources</a:t>
            </a:r>
            <a:r>
              <a:rPr lang="it-IT" altLang="it-IT" sz="1800" dirty="0">
                <a:solidFill>
                  <a:schemeClr val="tx1"/>
                </a:solidFill>
              </a:rPr>
              <a:t> for the </a:t>
            </a:r>
            <a:br>
              <a:rPr lang="it-IT" altLang="it-IT" sz="1800" dirty="0">
                <a:solidFill>
                  <a:schemeClr val="tx1"/>
                </a:solidFill>
              </a:rPr>
            </a:br>
            <a:r>
              <a:rPr lang="it-IT" altLang="it-IT" sz="1800" dirty="0">
                <a:solidFill>
                  <a:schemeClr val="tx1"/>
                </a:solidFill>
              </a:rPr>
              <a:t>human-</a:t>
            </a:r>
            <a:r>
              <a:rPr lang="it-IT" altLang="it-IT" sz="1800" dirty="0" err="1">
                <a:solidFill>
                  <a:schemeClr val="tx1"/>
                </a:solidFill>
              </a:rPr>
              <a:t>centered</a:t>
            </a:r>
            <a:r>
              <a:rPr lang="it-IT" altLang="it-IT" sz="1800" dirty="0">
                <a:solidFill>
                  <a:schemeClr val="tx1"/>
                </a:solidFill>
              </a:rPr>
              <a:t> design </a:t>
            </a:r>
            <a:r>
              <a:rPr lang="it-IT" altLang="it-IT" sz="1800" dirty="0" err="1">
                <a:solidFill>
                  <a:schemeClr val="tx1"/>
                </a:solidFill>
              </a:rPr>
              <a:t>activities</a:t>
            </a:r>
            <a:endParaRPr lang="it-IT" altLang="it-IT" sz="1800" dirty="0">
              <a:solidFill>
                <a:schemeClr val="tx1"/>
              </a:solidFill>
            </a:endParaRPr>
          </a:p>
          <a:p>
            <a:pPr marL="457200" indent="-457200"/>
            <a:r>
              <a:rPr lang="it-IT" altLang="it-IT" sz="1800" dirty="0" err="1">
                <a:solidFill>
                  <a:schemeClr val="tx1"/>
                </a:solidFill>
              </a:rPr>
              <a:t>Defining</a:t>
            </a:r>
            <a:r>
              <a:rPr lang="it-IT" altLang="it-IT" sz="1800" dirty="0">
                <a:solidFill>
                  <a:schemeClr val="tx1"/>
                </a:solidFill>
              </a:rPr>
              <a:t> procedure for </a:t>
            </a:r>
            <a:r>
              <a:rPr lang="it-IT" altLang="it-IT" sz="1800" dirty="0" err="1">
                <a:solidFill>
                  <a:schemeClr val="tx1"/>
                </a:solidFill>
              </a:rPr>
              <a:t>integrating</a:t>
            </a:r>
            <a:r>
              <a:rPr lang="it-IT" altLang="it-IT" sz="1800" dirty="0">
                <a:solidFill>
                  <a:schemeClr val="tx1"/>
                </a:solidFill>
              </a:rPr>
              <a:t> </a:t>
            </a:r>
            <a:r>
              <a:rPr lang="it-IT" altLang="it-IT" sz="1800" dirty="0" err="1">
                <a:solidFill>
                  <a:schemeClr val="tx1"/>
                </a:solidFill>
              </a:rPr>
              <a:t>these</a:t>
            </a:r>
            <a:r>
              <a:rPr lang="it-IT" altLang="it-IT" sz="1800" dirty="0">
                <a:solidFill>
                  <a:schemeClr val="tx1"/>
                </a:solidFill>
              </a:rPr>
              <a:t> </a:t>
            </a:r>
            <a:r>
              <a:rPr lang="it-IT" altLang="it-IT" sz="1800" dirty="0" err="1">
                <a:solidFill>
                  <a:schemeClr val="tx1"/>
                </a:solidFill>
              </a:rPr>
              <a:t>activities</a:t>
            </a:r>
            <a:r>
              <a:rPr lang="it-IT" altLang="it-IT" sz="1800" dirty="0">
                <a:solidFill>
                  <a:schemeClr val="tx1"/>
                </a:solidFill>
              </a:rPr>
              <a:t> and </a:t>
            </a:r>
            <a:r>
              <a:rPr lang="it-IT" altLang="it-IT" sz="1800" dirty="0" err="1">
                <a:solidFill>
                  <a:schemeClr val="tx1"/>
                </a:solidFill>
              </a:rPr>
              <a:t>their</a:t>
            </a:r>
            <a:r>
              <a:rPr lang="it-IT" altLang="it-IT" sz="1800" dirty="0">
                <a:solidFill>
                  <a:schemeClr val="tx1"/>
                </a:solidFill>
              </a:rPr>
              <a:t> </a:t>
            </a:r>
            <a:r>
              <a:rPr lang="it-IT" altLang="it-IT" sz="1800" dirty="0" err="1">
                <a:solidFill>
                  <a:schemeClr val="tx1"/>
                </a:solidFill>
              </a:rPr>
              <a:t>outputs</a:t>
            </a:r>
            <a:r>
              <a:rPr lang="it-IT" altLang="it-IT" sz="1800" dirty="0">
                <a:solidFill>
                  <a:schemeClr val="tx1"/>
                </a:solidFill>
              </a:rPr>
              <a:t> with </a:t>
            </a:r>
            <a:r>
              <a:rPr lang="it-IT" altLang="it-IT" sz="1800" dirty="0" err="1">
                <a:solidFill>
                  <a:schemeClr val="tx1"/>
                </a:solidFill>
              </a:rPr>
              <a:t>other</a:t>
            </a:r>
            <a:r>
              <a:rPr lang="it-IT" altLang="it-IT" sz="1800" dirty="0">
                <a:solidFill>
                  <a:schemeClr val="tx1"/>
                </a:solidFill>
              </a:rPr>
              <a:t> </a:t>
            </a:r>
            <a:r>
              <a:rPr lang="it-IT" altLang="it-IT" sz="1800" dirty="0" err="1">
                <a:solidFill>
                  <a:schemeClr val="tx1"/>
                </a:solidFill>
              </a:rPr>
              <a:t>system</a:t>
            </a:r>
            <a:r>
              <a:rPr lang="it-IT" altLang="it-IT" sz="1800" dirty="0">
                <a:solidFill>
                  <a:schemeClr val="tx1"/>
                </a:solidFill>
              </a:rPr>
              <a:t> </a:t>
            </a:r>
            <a:r>
              <a:rPr lang="it-IT" altLang="it-IT" sz="1800" dirty="0" err="1">
                <a:solidFill>
                  <a:schemeClr val="tx1"/>
                </a:solidFill>
              </a:rPr>
              <a:t>development</a:t>
            </a:r>
            <a:r>
              <a:rPr lang="it-IT" altLang="it-IT" sz="1800" dirty="0">
                <a:solidFill>
                  <a:schemeClr val="tx1"/>
                </a:solidFill>
              </a:rPr>
              <a:t> </a:t>
            </a:r>
            <a:r>
              <a:rPr lang="it-IT" altLang="it-IT" sz="1800" dirty="0" err="1">
                <a:solidFill>
                  <a:schemeClr val="tx1"/>
                </a:solidFill>
              </a:rPr>
              <a:t>activities</a:t>
            </a:r>
            <a:endParaRPr lang="it-IT" altLang="it-IT" sz="1800" dirty="0">
              <a:solidFill>
                <a:schemeClr val="tx1"/>
              </a:solidFill>
            </a:endParaRPr>
          </a:p>
          <a:p>
            <a:pPr marL="457200" indent="-457200"/>
            <a:r>
              <a:rPr lang="it-IT" altLang="it-IT" sz="1800" dirty="0" err="1">
                <a:solidFill>
                  <a:schemeClr val="tx1"/>
                </a:solidFill>
              </a:rPr>
              <a:t>Identifying</a:t>
            </a:r>
            <a:r>
              <a:rPr lang="it-IT" altLang="it-IT" sz="1800" dirty="0">
                <a:solidFill>
                  <a:schemeClr val="tx1"/>
                </a:solidFill>
              </a:rPr>
              <a:t> the </a:t>
            </a:r>
            <a:r>
              <a:rPr lang="it-IT" altLang="it-IT" sz="1800" dirty="0" err="1">
                <a:solidFill>
                  <a:schemeClr val="tx1"/>
                </a:solidFill>
              </a:rPr>
              <a:t>individuals</a:t>
            </a:r>
            <a:r>
              <a:rPr lang="it-IT" altLang="it-IT" sz="1800" dirty="0">
                <a:solidFill>
                  <a:schemeClr val="tx1"/>
                </a:solidFill>
              </a:rPr>
              <a:t> and the </a:t>
            </a:r>
            <a:r>
              <a:rPr lang="it-IT" altLang="it-IT" sz="1800" dirty="0" err="1">
                <a:solidFill>
                  <a:schemeClr val="tx1"/>
                </a:solidFill>
              </a:rPr>
              <a:t>organizations</a:t>
            </a:r>
            <a:r>
              <a:rPr lang="it-IT" altLang="it-IT" sz="1800" dirty="0">
                <a:solidFill>
                  <a:schemeClr val="tx1"/>
                </a:solidFill>
              </a:rPr>
              <a:t> </a:t>
            </a:r>
            <a:r>
              <a:rPr lang="it-IT" altLang="it-IT" sz="1800" dirty="0" err="1">
                <a:solidFill>
                  <a:schemeClr val="tx1"/>
                </a:solidFill>
              </a:rPr>
              <a:t>responsible</a:t>
            </a:r>
            <a:r>
              <a:rPr lang="it-IT" altLang="it-IT" sz="1800" dirty="0">
                <a:solidFill>
                  <a:schemeClr val="tx1"/>
                </a:solidFill>
              </a:rPr>
              <a:t> for the human-</a:t>
            </a:r>
            <a:r>
              <a:rPr lang="it-IT" altLang="it-IT" sz="1800" dirty="0" err="1">
                <a:solidFill>
                  <a:schemeClr val="tx1"/>
                </a:solidFill>
              </a:rPr>
              <a:t>centered</a:t>
            </a:r>
            <a:r>
              <a:rPr lang="it-IT" altLang="it-IT" sz="1800" dirty="0">
                <a:solidFill>
                  <a:schemeClr val="tx1"/>
                </a:solidFill>
              </a:rPr>
              <a:t> design </a:t>
            </a:r>
            <a:r>
              <a:rPr lang="it-IT" altLang="it-IT" sz="1800" dirty="0" err="1">
                <a:solidFill>
                  <a:schemeClr val="tx1"/>
                </a:solidFill>
              </a:rPr>
              <a:t>activities</a:t>
            </a:r>
            <a:r>
              <a:rPr lang="it-IT" altLang="it-IT" sz="1800" dirty="0">
                <a:solidFill>
                  <a:schemeClr val="tx1"/>
                </a:solidFill>
              </a:rPr>
              <a:t> and the </a:t>
            </a:r>
            <a:r>
              <a:rPr lang="it-IT" altLang="it-IT" sz="1800" dirty="0" err="1">
                <a:solidFill>
                  <a:schemeClr val="tx1"/>
                </a:solidFill>
              </a:rPr>
              <a:t>range</a:t>
            </a:r>
            <a:r>
              <a:rPr lang="it-IT" altLang="it-IT" sz="1800" dirty="0">
                <a:solidFill>
                  <a:schemeClr val="tx1"/>
                </a:solidFill>
              </a:rPr>
              <a:t> of </a:t>
            </a:r>
            <a:r>
              <a:rPr lang="it-IT" altLang="it-IT" sz="1800" dirty="0" err="1">
                <a:solidFill>
                  <a:schemeClr val="tx1"/>
                </a:solidFill>
              </a:rPr>
              <a:t>skills</a:t>
            </a:r>
            <a:r>
              <a:rPr lang="it-IT" altLang="it-IT" sz="1800" dirty="0">
                <a:solidFill>
                  <a:schemeClr val="tx1"/>
                </a:solidFill>
              </a:rPr>
              <a:t> and </a:t>
            </a:r>
            <a:r>
              <a:rPr lang="it-IT" altLang="it-IT" sz="1800" dirty="0" err="1">
                <a:solidFill>
                  <a:schemeClr val="tx1"/>
                </a:solidFill>
              </a:rPr>
              <a:t>viewpoints</a:t>
            </a:r>
            <a:r>
              <a:rPr lang="it-IT" altLang="it-IT" sz="1800" dirty="0">
                <a:solidFill>
                  <a:schemeClr val="tx1"/>
                </a:solidFill>
              </a:rPr>
              <a:t> </a:t>
            </a:r>
            <a:r>
              <a:rPr lang="it-IT" altLang="it-IT" sz="1800" dirty="0" err="1">
                <a:solidFill>
                  <a:schemeClr val="tx1"/>
                </a:solidFill>
              </a:rPr>
              <a:t>they</a:t>
            </a:r>
            <a:r>
              <a:rPr lang="it-IT" altLang="it-IT" sz="1800" dirty="0">
                <a:solidFill>
                  <a:schemeClr val="tx1"/>
                </a:solidFill>
              </a:rPr>
              <a:t> </a:t>
            </a:r>
            <a:r>
              <a:rPr lang="it-IT" altLang="it-IT" sz="1800" dirty="0" err="1">
                <a:solidFill>
                  <a:schemeClr val="tx1"/>
                </a:solidFill>
              </a:rPr>
              <a:t>provide</a:t>
            </a:r>
            <a:endParaRPr lang="it-IT" altLang="it-IT" sz="1800" dirty="0">
              <a:solidFill>
                <a:schemeClr val="tx1"/>
              </a:solidFill>
            </a:endParaRPr>
          </a:p>
          <a:p>
            <a:pPr marL="457200" indent="-457200"/>
            <a:r>
              <a:rPr lang="it-IT" altLang="it-IT" sz="1800" dirty="0" err="1">
                <a:solidFill>
                  <a:schemeClr val="tx1"/>
                </a:solidFill>
              </a:rPr>
              <a:t>Developing</a:t>
            </a:r>
            <a:r>
              <a:rPr lang="it-IT" altLang="it-IT" sz="1800" dirty="0">
                <a:solidFill>
                  <a:schemeClr val="tx1"/>
                </a:solidFill>
              </a:rPr>
              <a:t> </a:t>
            </a:r>
            <a:r>
              <a:rPr lang="it-IT" altLang="it-IT" sz="1800" dirty="0" err="1">
                <a:solidFill>
                  <a:schemeClr val="tx1"/>
                </a:solidFill>
              </a:rPr>
              <a:t>effective</a:t>
            </a:r>
            <a:r>
              <a:rPr lang="it-IT" altLang="it-IT" sz="1800" dirty="0">
                <a:solidFill>
                  <a:schemeClr val="tx1"/>
                </a:solidFill>
              </a:rPr>
              <a:t> </a:t>
            </a:r>
            <a:r>
              <a:rPr lang="it-IT" altLang="it-IT" sz="1800" dirty="0" err="1">
                <a:solidFill>
                  <a:schemeClr val="tx1"/>
                </a:solidFill>
              </a:rPr>
              <a:t>procedures</a:t>
            </a:r>
            <a:r>
              <a:rPr lang="it-IT" altLang="it-IT" sz="1800" dirty="0">
                <a:solidFill>
                  <a:schemeClr val="tx1"/>
                </a:solidFill>
              </a:rPr>
              <a:t> for </a:t>
            </a:r>
            <a:r>
              <a:rPr lang="it-IT" altLang="it-IT" sz="1800" dirty="0" err="1">
                <a:solidFill>
                  <a:schemeClr val="tx1"/>
                </a:solidFill>
              </a:rPr>
              <a:t>establishing</a:t>
            </a:r>
            <a:r>
              <a:rPr lang="it-IT" altLang="it-IT" sz="1800" dirty="0">
                <a:solidFill>
                  <a:schemeClr val="tx1"/>
                </a:solidFill>
              </a:rPr>
              <a:t> feedback and </a:t>
            </a:r>
            <a:r>
              <a:rPr lang="it-IT" altLang="it-IT" sz="1800" dirty="0" err="1">
                <a:solidFill>
                  <a:schemeClr val="tx1"/>
                </a:solidFill>
              </a:rPr>
              <a:t>communication</a:t>
            </a:r>
            <a:r>
              <a:rPr lang="it-IT" altLang="it-IT" sz="1800" dirty="0">
                <a:solidFill>
                  <a:schemeClr val="tx1"/>
                </a:solidFill>
              </a:rPr>
              <a:t> on human-</a:t>
            </a:r>
            <a:r>
              <a:rPr lang="it-IT" altLang="it-IT" sz="1800" dirty="0" err="1">
                <a:solidFill>
                  <a:schemeClr val="tx1"/>
                </a:solidFill>
              </a:rPr>
              <a:t>centered</a:t>
            </a:r>
            <a:r>
              <a:rPr lang="it-IT" altLang="it-IT" sz="1800" dirty="0">
                <a:solidFill>
                  <a:schemeClr val="tx1"/>
                </a:solidFill>
              </a:rPr>
              <a:t> design </a:t>
            </a:r>
            <a:r>
              <a:rPr lang="it-IT" altLang="it-IT" sz="1800" dirty="0" err="1">
                <a:solidFill>
                  <a:schemeClr val="tx1"/>
                </a:solidFill>
              </a:rPr>
              <a:t>activies</a:t>
            </a:r>
            <a:r>
              <a:rPr lang="it-IT" altLang="it-IT" sz="1800" dirty="0">
                <a:solidFill>
                  <a:schemeClr val="tx1"/>
                </a:solidFill>
              </a:rPr>
              <a:t> </a:t>
            </a:r>
            <a:r>
              <a:rPr lang="it-IT" altLang="it-IT" sz="1800" dirty="0" err="1">
                <a:solidFill>
                  <a:schemeClr val="tx1"/>
                </a:solidFill>
              </a:rPr>
              <a:t>as</a:t>
            </a:r>
            <a:r>
              <a:rPr lang="it-IT" altLang="it-IT" sz="1800" dirty="0">
                <a:solidFill>
                  <a:schemeClr val="tx1"/>
                </a:solidFill>
              </a:rPr>
              <a:t> </a:t>
            </a:r>
            <a:r>
              <a:rPr lang="it-IT" altLang="it-IT" sz="1800" dirty="0" err="1">
                <a:solidFill>
                  <a:schemeClr val="tx1"/>
                </a:solidFill>
              </a:rPr>
              <a:t>they</a:t>
            </a:r>
            <a:r>
              <a:rPr lang="it-IT" altLang="it-IT" sz="1800" dirty="0">
                <a:solidFill>
                  <a:schemeClr val="tx1"/>
                </a:solidFill>
              </a:rPr>
              <a:t> </a:t>
            </a:r>
            <a:r>
              <a:rPr lang="it-IT" altLang="it-IT" sz="1800" dirty="0" err="1">
                <a:solidFill>
                  <a:schemeClr val="tx1"/>
                </a:solidFill>
              </a:rPr>
              <a:t>affect</a:t>
            </a:r>
            <a:r>
              <a:rPr lang="it-IT" altLang="it-IT" sz="1800" dirty="0">
                <a:solidFill>
                  <a:schemeClr val="tx1"/>
                </a:solidFill>
              </a:rPr>
              <a:t> </a:t>
            </a:r>
            <a:r>
              <a:rPr lang="it-IT" altLang="it-IT" sz="1800" dirty="0" err="1">
                <a:solidFill>
                  <a:schemeClr val="tx1"/>
                </a:solidFill>
              </a:rPr>
              <a:t>other</a:t>
            </a:r>
            <a:r>
              <a:rPr lang="it-IT" altLang="it-IT" sz="1800" dirty="0">
                <a:solidFill>
                  <a:schemeClr val="tx1"/>
                </a:solidFill>
              </a:rPr>
              <a:t> design </a:t>
            </a:r>
            <a:r>
              <a:rPr lang="it-IT" altLang="it-IT" sz="1800" dirty="0" err="1">
                <a:solidFill>
                  <a:schemeClr val="tx1"/>
                </a:solidFill>
              </a:rPr>
              <a:t>activies</a:t>
            </a:r>
            <a:r>
              <a:rPr lang="it-IT" altLang="it-IT" sz="1800" dirty="0">
                <a:solidFill>
                  <a:schemeClr val="tx1"/>
                </a:solidFill>
              </a:rPr>
              <a:t> and «</a:t>
            </a:r>
            <a:r>
              <a:rPr lang="it-IT" altLang="it-IT" sz="1800" dirty="0" err="1">
                <a:solidFill>
                  <a:schemeClr val="tx1"/>
                </a:solidFill>
              </a:rPr>
              <a:t>trade-offs</a:t>
            </a:r>
            <a:r>
              <a:rPr lang="it-IT" altLang="it-IT" sz="1800" dirty="0">
                <a:solidFill>
                  <a:schemeClr val="tx1"/>
                </a:solidFill>
              </a:rPr>
              <a:t>», and </a:t>
            </a:r>
            <a:r>
              <a:rPr lang="it-IT" altLang="it-IT" sz="1800" dirty="0" err="1">
                <a:solidFill>
                  <a:schemeClr val="tx1"/>
                </a:solidFill>
              </a:rPr>
              <a:t>methods</a:t>
            </a:r>
            <a:r>
              <a:rPr lang="it-IT" altLang="it-IT" sz="1800" dirty="0">
                <a:solidFill>
                  <a:schemeClr val="tx1"/>
                </a:solidFill>
              </a:rPr>
              <a:t> for </a:t>
            </a:r>
            <a:r>
              <a:rPr lang="it-IT" altLang="it-IT" sz="1800" dirty="0" err="1">
                <a:solidFill>
                  <a:schemeClr val="tx1"/>
                </a:solidFill>
              </a:rPr>
              <a:t>documenting</a:t>
            </a:r>
            <a:r>
              <a:rPr lang="it-IT" altLang="it-IT" sz="1800" dirty="0">
                <a:solidFill>
                  <a:schemeClr val="tx1"/>
                </a:solidFill>
              </a:rPr>
              <a:t> </a:t>
            </a:r>
            <a:r>
              <a:rPr lang="it-IT" altLang="it-IT" sz="1800" dirty="0" err="1">
                <a:solidFill>
                  <a:schemeClr val="tx1"/>
                </a:solidFill>
              </a:rPr>
              <a:t>outputs</a:t>
            </a:r>
            <a:r>
              <a:rPr lang="it-IT" altLang="it-IT" sz="1800" dirty="0">
                <a:solidFill>
                  <a:schemeClr val="tx1"/>
                </a:solidFill>
              </a:rPr>
              <a:t> from </a:t>
            </a:r>
            <a:r>
              <a:rPr lang="it-IT" altLang="it-IT" sz="1800" dirty="0" err="1">
                <a:solidFill>
                  <a:schemeClr val="tx1"/>
                </a:solidFill>
              </a:rPr>
              <a:t>these</a:t>
            </a:r>
            <a:r>
              <a:rPr lang="it-IT" altLang="it-IT" sz="1800" dirty="0">
                <a:solidFill>
                  <a:schemeClr val="tx1"/>
                </a:solidFill>
              </a:rPr>
              <a:t> </a:t>
            </a:r>
            <a:r>
              <a:rPr lang="it-IT" altLang="it-IT" sz="1800" dirty="0" err="1">
                <a:solidFill>
                  <a:schemeClr val="tx1"/>
                </a:solidFill>
              </a:rPr>
              <a:t>activities</a:t>
            </a:r>
            <a:endParaRPr lang="it-IT" altLang="it-IT" sz="1800" dirty="0">
              <a:solidFill>
                <a:schemeClr val="tx1"/>
              </a:solidFill>
            </a:endParaRPr>
          </a:p>
          <a:p>
            <a:pPr marL="457200" indent="-457200"/>
            <a:r>
              <a:rPr lang="it-IT" altLang="it-IT" sz="1800" dirty="0" err="1">
                <a:solidFill>
                  <a:schemeClr val="tx1"/>
                </a:solidFill>
              </a:rPr>
              <a:t>Agreeing</a:t>
            </a:r>
            <a:r>
              <a:rPr lang="it-IT" altLang="it-IT" sz="1800" dirty="0">
                <a:solidFill>
                  <a:schemeClr val="tx1"/>
                </a:solidFill>
              </a:rPr>
              <a:t> on appropriate </a:t>
            </a:r>
            <a:r>
              <a:rPr lang="it-IT" altLang="it-IT" sz="1800" dirty="0" err="1">
                <a:solidFill>
                  <a:schemeClr val="tx1"/>
                </a:solidFill>
              </a:rPr>
              <a:t>milestones</a:t>
            </a:r>
            <a:r>
              <a:rPr lang="it-IT" altLang="it-IT" sz="1800" dirty="0">
                <a:solidFill>
                  <a:schemeClr val="tx1"/>
                </a:solidFill>
              </a:rPr>
              <a:t> for human-</a:t>
            </a:r>
            <a:r>
              <a:rPr lang="it-IT" altLang="it-IT" sz="1800" dirty="0" err="1">
                <a:solidFill>
                  <a:schemeClr val="tx1"/>
                </a:solidFill>
              </a:rPr>
              <a:t>centered</a:t>
            </a:r>
            <a:r>
              <a:rPr lang="it-IT" altLang="it-IT" sz="1800" dirty="0">
                <a:solidFill>
                  <a:schemeClr val="tx1"/>
                </a:solidFill>
              </a:rPr>
              <a:t> </a:t>
            </a:r>
            <a:r>
              <a:rPr lang="it-IT" altLang="it-IT" sz="1800" dirty="0" err="1">
                <a:solidFill>
                  <a:schemeClr val="tx1"/>
                </a:solidFill>
              </a:rPr>
              <a:t>activities</a:t>
            </a:r>
            <a:r>
              <a:rPr lang="it-IT" altLang="it-IT" sz="1800" dirty="0">
                <a:solidFill>
                  <a:schemeClr val="tx1"/>
                </a:solidFill>
              </a:rPr>
              <a:t> that are </a:t>
            </a:r>
            <a:r>
              <a:rPr lang="it-IT" altLang="it-IT" sz="1800" dirty="0" err="1">
                <a:solidFill>
                  <a:schemeClr val="tx1"/>
                </a:solidFill>
              </a:rPr>
              <a:t>integrated</a:t>
            </a:r>
            <a:r>
              <a:rPr lang="it-IT" altLang="it-IT" sz="1800" dirty="0">
                <a:solidFill>
                  <a:schemeClr val="tx1"/>
                </a:solidFill>
              </a:rPr>
              <a:t> </a:t>
            </a:r>
            <a:r>
              <a:rPr lang="it-IT" altLang="it-IT" sz="1800" dirty="0" err="1">
                <a:solidFill>
                  <a:schemeClr val="tx1"/>
                </a:solidFill>
              </a:rPr>
              <a:t>into</a:t>
            </a:r>
            <a:r>
              <a:rPr lang="it-IT" altLang="it-IT" sz="1800" dirty="0">
                <a:solidFill>
                  <a:schemeClr val="tx1"/>
                </a:solidFill>
              </a:rPr>
              <a:t> the </a:t>
            </a:r>
            <a:r>
              <a:rPr lang="it-IT" altLang="it-IT" sz="1800" dirty="0" err="1">
                <a:solidFill>
                  <a:schemeClr val="tx1"/>
                </a:solidFill>
              </a:rPr>
              <a:t>overall</a:t>
            </a:r>
            <a:r>
              <a:rPr lang="it-IT" altLang="it-IT" sz="1800" dirty="0">
                <a:solidFill>
                  <a:schemeClr val="tx1"/>
                </a:solidFill>
              </a:rPr>
              <a:t> design and </a:t>
            </a:r>
            <a:r>
              <a:rPr lang="it-IT" altLang="it-IT" sz="1800" dirty="0" err="1">
                <a:solidFill>
                  <a:schemeClr val="tx1"/>
                </a:solidFill>
              </a:rPr>
              <a:t>development</a:t>
            </a:r>
            <a:r>
              <a:rPr lang="it-IT" altLang="it-IT" sz="1800" dirty="0">
                <a:solidFill>
                  <a:schemeClr val="tx1"/>
                </a:solidFill>
              </a:rPr>
              <a:t> </a:t>
            </a:r>
            <a:r>
              <a:rPr lang="it-IT" altLang="it-IT" sz="1800" dirty="0" err="1">
                <a:solidFill>
                  <a:schemeClr val="tx1"/>
                </a:solidFill>
              </a:rPr>
              <a:t>process</a:t>
            </a:r>
            <a:endParaRPr lang="it-IT" altLang="it-IT" sz="1800" dirty="0">
              <a:solidFill>
                <a:schemeClr val="tx1"/>
              </a:solidFill>
            </a:endParaRPr>
          </a:p>
          <a:p>
            <a:pPr marL="457200" indent="-457200"/>
            <a:r>
              <a:rPr lang="it-IT" altLang="it-IT" sz="1800" dirty="0" err="1">
                <a:solidFill>
                  <a:schemeClr val="tx1"/>
                </a:solidFill>
              </a:rPr>
              <a:t>Agreeing</a:t>
            </a:r>
            <a:r>
              <a:rPr lang="it-IT" altLang="it-IT" sz="1800" dirty="0">
                <a:solidFill>
                  <a:schemeClr val="tx1"/>
                </a:solidFill>
              </a:rPr>
              <a:t> on </a:t>
            </a:r>
            <a:r>
              <a:rPr lang="it-IT" altLang="it-IT" sz="1800" dirty="0" err="1">
                <a:solidFill>
                  <a:schemeClr val="tx1"/>
                </a:solidFill>
              </a:rPr>
              <a:t>suitable</a:t>
            </a:r>
            <a:r>
              <a:rPr lang="it-IT" altLang="it-IT" sz="1800" dirty="0">
                <a:solidFill>
                  <a:schemeClr val="tx1"/>
                </a:solidFill>
              </a:rPr>
              <a:t> </a:t>
            </a:r>
            <a:r>
              <a:rPr lang="it-IT" altLang="it-IT" sz="1800" dirty="0" err="1">
                <a:solidFill>
                  <a:schemeClr val="tx1"/>
                </a:solidFill>
              </a:rPr>
              <a:t>timescales</a:t>
            </a:r>
            <a:r>
              <a:rPr lang="it-IT" altLang="it-IT" sz="1800" dirty="0">
                <a:solidFill>
                  <a:schemeClr val="tx1"/>
                </a:solidFill>
              </a:rPr>
              <a:t> to </a:t>
            </a:r>
            <a:r>
              <a:rPr lang="it-IT" altLang="it-IT" sz="1800" dirty="0" err="1">
                <a:solidFill>
                  <a:schemeClr val="tx1"/>
                </a:solidFill>
              </a:rPr>
              <a:t>allow</a:t>
            </a:r>
            <a:r>
              <a:rPr lang="it-IT" altLang="it-IT" sz="1800" dirty="0">
                <a:solidFill>
                  <a:schemeClr val="tx1"/>
                </a:solidFill>
              </a:rPr>
              <a:t> </a:t>
            </a:r>
            <a:r>
              <a:rPr lang="it-IT" altLang="it-IT" sz="1800" dirty="0" err="1">
                <a:solidFill>
                  <a:schemeClr val="tx1"/>
                </a:solidFill>
              </a:rPr>
              <a:t>iteration</a:t>
            </a:r>
            <a:r>
              <a:rPr lang="it-IT" altLang="it-IT" sz="1800" dirty="0">
                <a:solidFill>
                  <a:schemeClr val="tx1"/>
                </a:solidFill>
              </a:rPr>
              <a:t>, use of feedback and </a:t>
            </a:r>
            <a:r>
              <a:rPr lang="it-IT" altLang="it-IT" sz="1800" dirty="0" err="1">
                <a:solidFill>
                  <a:schemeClr val="tx1"/>
                </a:solidFill>
              </a:rPr>
              <a:t>possible</a:t>
            </a:r>
            <a:r>
              <a:rPr lang="it-IT" altLang="it-IT" sz="1800" dirty="0">
                <a:solidFill>
                  <a:schemeClr val="tx1"/>
                </a:solidFill>
              </a:rPr>
              <a:t> design </a:t>
            </a:r>
            <a:r>
              <a:rPr lang="it-IT" altLang="it-IT" sz="1800" dirty="0" err="1">
                <a:solidFill>
                  <a:schemeClr val="tx1"/>
                </a:solidFill>
              </a:rPr>
              <a:t>changes</a:t>
            </a:r>
            <a:r>
              <a:rPr lang="it-IT" altLang="it-IT" sz="1800" dirty="0">
                <a:solidFill>
                  <a:schemeClr val="tx1"/>
                </a:solidFill>
              </a:rPr>
              <a:t> to be </a:t>
            </a:r>
            <a:r>
              <a:rPr lang="it-IT" altLang="it-IT" sz="1800" dirty="0" err="1">
                <a:solidFill>
                  <a:schemeClr val="tx1"/>
                </a:solidFill>
              </a:rPr>
              <a:t>incorporated</a:t>
            </a:r>
            <a:r>
              <a:rPr lang="it-IT" altLang="it-IT" sz="1800" dirty="0">
                <a:solidFill>
                  <a:schemeClr val="tx1"/>
                </a:solidFill>
              </a:rPr>
              <a:t> </a:t>
            </a:r>
            <a:r>
              <a:rPr lang="it-IT" altLang="it-IT" sz="1800" dirty="0" err="1">
                <a:solidFill>
                  <a:schemeClr val="tx1"/>
                </a:solidFill>
              </a:rPr>
              <a:t>into</a:t>
            </a:r>
            <a:r>
              <a:rPr lang="it-IT" altLang="it-IT" sz="1800" dirty="0">
                <a:solidFill>
                  <a:schemeClr val="tx1"/>
                </a:solidFill>
              </a:rPr>
              <a:t> the </a:t>
            </a:r>
            <a:r>
              <a:rPr lang="it-IT" altLang="it-IT" sz="1800" dirty="0" err="1">
                <a:solidFill>
                  <a:schemeClr val="tx1"/>
                </a:solidFill>
              </a:rPr>
              <a:t>project</a:t>
            </a:r>
            <a:r>
              <a:rPr lang="it-IT" altLang="it-IT" sz="1800" dirty="0">
                <a:solidFill>
                  <a:schemeClr val="tx1"/>
                </a:solidFill>
              </a:rPr>
              <a:t> schedule</a:t>
            </a: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204528836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62</a:t>
            </a:fld>
            <a:endParaRPr lang="it-IT" altLang="it-IT" sz="1292">
              <a:solidFill>
                <a:schemeClr val="bg1"/>
              </a:solidFill>
            </a:endParaRPr>
          </a:p>
        </p:txBody>
      </p:sp>
      <p:sp>
        <p:nvSpPr>
          <p:cNvPr id="147459" name="Rectangle 5"/>
          <p:cNvSpPr>
            <a:spLocks noChangeArrowheads="1"/>
          </p:cNvSpPr>
          <p:nvPr/>
        </p:nvSpPr>
        <p:spPr bwMode="auto">
          <a:xfrm>
            <a:off x="323528" y="1543432"/>
            <a:ext cx="8385877" cy="374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en-US" altLang="it-IT" sz="2400" dirty="0">
                <a:solidFill>
                  <a:schemeClr val="tx1"/>
                </a:solidFill>
              </a:rPr>
              <a:t>Integration with project plan</a:t>
            </a:r>
          </a:p>
          <a:p>
            <a:pPr marL="457200" indent="-457200"/>
            <a:r>
              <a:rPr lang="it-IT" altLang="it-IT" sz="2000" dirty="0">
                <a:solidFill>
                  <a:schemeClr val="tx1"/>
                </a:solidFill>
              </a:rPr>
              <a:t>Human-</a:t>
            </a:r>
            <a:r>
              <a:rPr lang="it-IT" altLang="it-IT" sz="2000" dirty="0" err="1">
                <a:solidFill>
                  <a:schemeClr val="tx1"/>
                </a:solidFill>
              </a:rPr>
              <a:t>centered</a:t>
            </a:r>
            <a:r>
              <a:rPr lang="it-IT" altLang="it-IT" sz="2000" dirty="0">
                <a:solidFill>
                  <a:schemeClr val="tx1"/>
                </a:solidFill>
              </a:rPr>
              <a:t> design </a:t>
            </a:r>
            <a:r>
              <a:rPr lang="it-IT" altLang="it-IT" sz="2000" dirty="0" err="1">
                <a:solidFill>
                  <a:schemeClr val="tx1"/>
                </a:solidFill>
              </a:rPr>
              <a:t>activities</a:t>
            </a:r>
            <a:r>
              <a:rPr lang="it-IT" altLang="it-IT" sz="2000" dirty="0">
                <a:solidFill>
                  <a:schemeClr val="tx1"/>
                </a:solidFill>
              </a:rPr>
              <a:t> </a:t>
            </a:r>
            <a:r>
              <a:rPr lang="it-IT" altLang="it-IT" sz="2000" dirty="0" err="1">
                <a:solidFill>
                  <a:schemeClr val="tx1"/>
                </a:solidFill>
              </a:rPr>
              <a:t>should</a:t>
            </a:r>
            <a:r>
              <a:rPr lang="it-IT" altLang="it-IT" sz="2000" dirty="0">
                <a:solidFill>
                  <a:schemeClr val="tx1"/>
                </a:solidFill>
              </a:rPr>
              <a:t> be a part </a:t>
            </a:r>
            <a:r>
              <a:rPr lang="it-IT" altLang="it-IT" sz="2000" dirty="0" err="1">
                <a:solidFill>
                  <a:schemeClr val="tx1"/>
                </a:solidFill>
              </a:rPr>
              <a:t>integrated</a:t>
            </a:r>
            <a:r>
              <a:rPr lang="it-IT" altLang="it-IT" sz="2000" dirty="0">
                <a:solidFill>
                  <a:schemeClr val="tx1"/>
                </a:solidFill>
              </a:rPr>
              <a:t> in the </a:t>
            </a:r>
            <a:r>
              <a:rPr lang="it-IT" altLang="it-IT" sz="2000" dirty="0" err="1">
                <a:solidFill>
                  <a:schemeClr val="tx1"/>
                </a:solidFill>
              </a:rPr>
              <a:t>overall</a:t>
            </a:r>
            <a:r>
              <a:rPr lang="it-IT" altLang="it-IT" sz="2000" dirty="0">
                <a:solidFill>
                  <a:schemeClr val="tx1"/>
                </a:solidFill>
              </a:rPr>
              <a:t> </a:t>
            </a:r>
            <a:r>
              <a:rPr lang="it-IT" altLang="it-IT" sz="2000" dirty="0" err="1">
                <a:solidFill>
                  <a:schemeClr val="tx1"/>
                </a:solidFill>
              </a:rPr>
              <a:t>project</a:t>
            </a:r>
            <a:r>
              <a:rPr lang="it-IT" altLang="it-IT" sz="2000" dirty="0">
                <a:solidFill>
                  <a:schemeClr val="tx1"/>
                </a:solidFill>
              </a:rPr>
              <a:t> </a:t>
            </a:r>
            <a:r>
              <a:rPr lang="it-IT" altLang="it-IT" sz="2000" dirty="0" err="1">
                <a:solidFill>
                  <a:schemeClr val="tx1"/>
                </a:solidFill>
              </a:rPr>
              <a:t>plan</a:t>
            </a:r>
            <a:endParaRPr lang="it-IT" altLang="it-IT" sz="2000" dirty="0">
              <a:solidFill>
                <a:schemeClr val="tx1"/>
              </a:solidFill>
            </a:endParaRPr>
          </a:p>
          <a:p>
            <a:pPr marL="457200" indent="-457200"/>
            <a:r>
              <a:rPr lang="it-IT" altLang="it-IT" sz="2000" dirty="0">
                <a:solidFill>
                  <a:schemeClr val="tx1"/>
                </a:solidFill>
              </a:rPr>
              <a:t>The </a:t>
            </a:r>
            <a:r>
              <a:rPr lang="it-IT" altLang="it-IT" sz="2000" dirty="0" err="1">
                <a:solidFill>
                  <a:schemeClr val="tx1"/>
                </a:solidFill>
              </a:rPr>
              <a:t>plan</a:t>
            </a:r>
            <a:r>
              <a:rPr lang="it-IT" altLang="it-IT" sz="2000" dirty="0">
                <a:solidFill>
                  <a:schemeClr val="tx1"/>
                </a:solidFill>
              </a:rPr>
              <a:t> for human-</a:t>
            </a:r>
            <a:r>
              <a:rPr lang="it-IT" altLang="it-IT" sz="2000" dirty="0" err="1">
                <a:solidFill>
                  <a:schemeClr val="tx1"/>
                </a:solidFill>
              </a:rPr>
              <a:t>centered</a:t>
            </a:r>
            <a:r>
              <a:rPr lang="it-IT" altLang="it-IT" sz="2000" dirty="0">
                <a:solidFill>
                  <a:schemeClr val="tx1"/>
                </a:solidFill>
              </a:rPr>
              <a:t> design </a:t>
            </a:r>
            <a:r>
              <a:rPr lang="it-IT" altLang="it-IT" sz="2000" dirty="0" err="1">
                <a:solidFill>
                  <a:schemeClr val="tx1"/>
                </a:solidFill>
              </a:rPr>
              <a:t>should</a:t>
            </a:r>
            <a:r>
              <a:rPr lang="it-IT" altLang="it-IT" sz="2000" dirty="0">
                <a:solidFill>
                  <a:schemeClr val="tx1"/>
                </a:solidFill>
              </a:rPr>
              <a:t> be </a:t>
            </a:r>
            <a:r>
              <a:rPr lang="it-IT" altLang="it-IT" sz="2000" dirty="0" err="1">
                <a:solidFill>
                  <a:schemeClr val="tx1"/>
                </a:solidFill>
              </a:rPr>
              <a:t>subject</a:t>
            </a:r>
            <a:r>
              <a:rPr lang="it-IT" altLang="it-IT" sz="2000" dirty="0">
                <a:solidFill>
                  <a:schemeClr val="tx1"/>
                </a:solidFill>
              </a:rPr>
              <a:t> to the </a:t>
            </a:r>
            <a:r>
              <a:rPr lang="it-IT" altLang="it-IT" sz="2000" dirty="0" err="1">
                <a:solidFill>
                  <a:schemeClr val="tx1"/>
                </a:solidFill>
              </a:rPr>
              <a:t>same</a:t>
            </a:r>
            <a:r>
              <a:rPr lang="it-IT" altLang="it-IT" sz="2000" dirty="0">
                <a:solidFill>
                  <a:schemeClr val="tx1"/>
                </a:solidFill>
              </a:rPr>
              <a:t> </a:t>
            </a:r>
            <a:r>
              <a:rPr lang="it-IT" altLang="it-IT" sz="2000" dirty="0" err="1">
                <a:solidFill>
                  <a:schemeClr val="tx1"/>
                </a:solidFill>
              </a:rPr>
              <a:t>project</a:t>
            </a:r>
            <a:r>
              <a:rPr lang="it-IT" altLang="it-IT" sz="2000" dirty="0">
                <a:solidFill>
                  <a:schemeClr val="tx1"/>
                </a:solidFill>
              </a:rPr>
              <a:t> </a:t>
            </a:r>
            <a:r>
              <a:rPr lang="it-IT" altLang="it-IT" sz="2000" dirty="0" err="1">
                <a:solidFill>
                  <a:schemeClr val="tx1"/>
                </a:solidFill>
              </a:rPr>
              <a:t>disciplines</a:t>
            </a:r>
            <a:r>
              <a:rPr lang="it-IT" altLang="it-IT" sz="2000" dirty="0">
                <a:solidFill>
                  <a:schemeClr val="tx1"/>
                </a:solidFill>
              </a:rPr>
              <a:t> (</a:t>
            </a:r>
            <a:r>
              <a:rPr lang="it-IT" altLang="it-IT" sz="2000" dirty="0" err="1">
                <a:solidFill>
                  <a:schemeClr val="tx1"/>
                </a:solidFill>
              </a:rPr>
              <a:t>responsabilities</a:t>
            </a:r>
            <a:r>
              <a:rPr lang="it-IT" altLang="it-IT" sz="2000" dirty="0">
                <a:solidFill>
                  <a:schemeClr val="tx1"/>
                </a:solidFill>
              </a:rPr>
              <a:t>, </a:t>
            </a:r>
            <a:r>
              <a:rPr lang="it-IT" altLang="it-IT" sz="2000" dirty="0" err="1">
                <a:solidFill>
                  <a:schemeClr val="tx1"/>
                </a:solidFill>
              </a:rPr>
              <a:t>change</a:t>
            </a:r>
            <a:r>
              <a:rPr lang="it-IT" altLang="it-IT" sz="2000" dirty="0">
                <a:solidFill>
                  <a:schemeClr val="tx1"/>
                </a:solidFill>
              </a:rPr>
              <a:t> control, etc.)</a:t>
            </a:r>
          </a:p>
          <a:p>
            <a:pPr marL="457200" indent="-457200"/>
            <a:r>
              <a:rPr lang="it-IT" altLang="it-IT" sz="2000" dirty="0">
                <a:solidFill>
                  <a:schemeClr val="tx1"/>
                </a:solidFill>
              </a:rPr>
              <a:t>The human-</a:t>
            </a:r>
            <a:r>
              <a:rPr lang="it-IT" altLang="it-IT" sz="2000" dirty="0" err="1">
                <a:solidFill>
                  <a:schemeClr val="tx1"/>
                </a:solidFill>
              </a:rPr>
              <a:t>centered</a:t>
            </a:r>
            <a:r>
              <a:rPr lang="it-IT" altLang="it-IT" sz="2000" dirty="0">
                <a:solidFill>
                  <a:schemeClr val="tx1"/>
                </a:solidFill>
              </a:rPr>
              <a:t> design </a:t>
            </a:r>
            <a:r>
              <a:rPr lang="it-IT" altLang="it-IT" sz="2000" dirty="0" err="1">
                <a:solidFill>
                  <a:schemeClr val="tx1"/>
                </a:solidFill>
              </a:rPr>
              <a:t>aspects</a:t>
            </a:r>
            <a:r>
              <a:rPr lang="it-IT" altLang="it-IT" sz="2000" dirty="0">
                <a:solidFill>
                  <a:schemeClr val="tx1"/>
                </a:solidFill>
              </a:rPr>
              <a:t> of the </a:t>
            </a:r>
            <a:r>
              <a:rPr lang="it-IT" altLang="it-IT" sz="2000" dirty="0" err="1">
                <a:solidFill>
                  <a:schemeClr val="tx1"/>
                </a:solidFill>
              </a:rPr>
              <a:t>project</a:t>
            </a:r>
            <a:r>
              <a:rPr lang="it-IT" altLang="it-IT" sz="2000" dirty="0">
                <a:solidFill>
                  <a:schemeClr val="tx1"/>
                </a:solidFill>
              </a:rPr>
              <a:t> </a:t>
            </a:r>
            <a:r>
              <a:rPr lang="it-IT" altLang="it-IT" sz="2000" dirty="0" err="1">
                <a:solidFill>
                  <a:schemeClr val="tx1"/>
                </a:solidFill>
              </a:rPr>
              <a:t>plan</a:t>
            </a:r>
            <a:r>
              <a:rPr lang="it-IT" altLang="it-IT" sz="2000" dirty="0">
                <a:solidFill>
                  <a:schemeClr val="tx1"/>
                </a:solidFill>
              </a:rPr>
              <a:t> </a:t>
            </a:r>
            <a:r>
              <a:rPr lang="it-IT" altLang="it-IT" sz="2000" dirty="0" err="1">
                <a:solidFill>
                  <a:schemeClr val="tx1"/>
                </a:solidFill>
              </a:rPr>
              <a:t>should</a:t>
            </a:r>
            <a:r>
              <a:rPr lang="it-IT" altLang="it-IT" sz="2000" dirty="0">
                <a:solidFill>
                  <a:schemeClr val="tx1"/>
                </a:solidFill>
              </a:rPr>
              <a:t> be </a:t>
            </a:r>
            <a:r>
              <a:rPr lang="it-IT" altLang="it-IT" sz="2000" dirty="0" err="1">
                <a:solidFill>
                  <a:schemeClr val="tx1"/>
                </a:solidFill>
              </a:rPr>
              <a:t>reviewed</a:t>
            </a:r>
            <a:r>
              <a:rPr lang="it-IT" altLang="it-IT" sz="2000" dirty="0">
                <a:solidFill>
                  <a:schemeClr val="tx1"/>
                </a:solidFill>
              </a:rPr>
              <a:t> and </a:t>
            </a:r>
            <a:r>
              <a:rPr lang="it-IT" altLang="it-IT" sz="2000" dirty="0" err="1">
                <a:solidFill>
                  <a:schemeClr val="tx1"/>
                </a:solidFill>
              </a:rPr>
              <a:t>revised</a:t>
            </a:r>
            <a:r>
              <a:rPr lang="it-IT" altLang="it-IT" sz="2000" dirty="0">
                <a:solidFill>
                  <a:schemeClr val="tx1"/>
                </a:solidFill>
              </a:rPr>
              <a:t> </a:t>
            </a:r>
            <a:r>
              <a:rPr lang="it-IT" altLang="it-IT" sz="2000" dirty="0" err="1">
                <a:solidFill>
                  <a:schemeClr val="tx1"/>
                </a:solidFill>
              </a:rPr>
              <a:t>as</a:t>
            </a:r>
            <a:r>
              <a:rPr lang="it-IT" altLang="it-IT" sz="2000" dirty="0">
                <a:solidFill>
                  <a:schemeClr val="tx1"/>
                </a:solidFill>
              </a:rPr>
              <a:t> </a:t>
            </a:r>
            <a:r>
              <a:rPr lang="it-IT" altLang="it-IT" sz="2000" dirty="0" err="1">
                <a:solidFill>
                  <a:schemeClr val="tx1"/>
                </a:solidFill>
              </a:rPr>
              <a:t>requirements</a:t>
            </a:r>
            <a:r>
              <a:rPr lang="it-IT" altLang="it-IT" sz="2000" dirty="0">
                <a:solidFill>
                  <a:schemeClr val="tx1"/>
                </a:solidFill>
              </a:rPr>
              <a:t> </a:t>
            </a:r>
            <a:r>
              <a:rPr lang="it-IT" altLang="it-IT" sz="2000" dirty="0" err="1">
                <a:solidFill>
                  <a:schemeClr val="tx1"/>
                </a:solidFill>
              </a:rPr>
              <a:t>change</a:t>
            </a:r>
            <a:r>
              <a:rPr lang="it-IT" altLang="it-IT" sz="2000" dirty="0">
                <a:solidFill>
                  <a:schemeClr val="tx1"/>
                </a:solidFill>
              </a:rPr>
              <a:t> </a:t>
            </a:r>
            <a:r>
              <a:rPr lang="it-IT" altLang="it-IT" sz="2000" dirty="0" err="1">
                <a:solidFill>
                  <a:schemeClr val="tx1"/>
                </a:solidFill>
              </a:rPr>
              <a:t>throughout</a:t>
            </a:r>
            <a:r>
              <a:rPr lang="it-IT" altLang="it-IT" sz="2000" dirty="0">
                <a:solidFill>
                  <a:schemeClr val="tx1"/>
                </a:solidFill>
              </a:rPr>
              <a:t> the life of the </a:t>
            </a:r>
            <a:r>
              <a:rPr lang="it-IT" altLang="it-IT" sz="2000" dirty="0" err="1">
                <a:solidFill>
                  <a:schemeClr val="tx1"/>
                </a:solidFill>
              </a:rPr>
              <a:t>project</a:t>
            </a:r>
            <a:endParaRPr lang="it-IT" altLang="it-IT" sz="2000" dirty="0">
              <a:solidFill>
                <a:schemeClr val="tx1"/>
              </a:solidFill>
            </a:endParaRPr>
          </a:p>
          <a:p>
            <a:pPr>
              <a:buNone/>
            </a:pPr>
            <a:endParaRPr lang="it-IT" altLang="it-IT" sz="2000" dirty="0">
              <a:solidFill>
                <a:schemeClr val="tx1"/>
              </a:solidFill>
            </a:endParaRPr>
          </a:p>
          <a:p>
            <a:pPr marL="457200" indent="-457200"/>
            <a:endParaRPr lang="it-IT" altLang="it-IT" sz="20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56355126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63</a:t>
            </a:fld>
            <a:endParaRPr lang="it-IT" altLang="it-IT" sz="1292">
              <a:solidFill>
                <a:schemeClr val="bg1"/>
              </a:solidFill>
            </a:endParaRPr>
          </a:p>
        </p:txBody>
      </p:sp>
      <p:sp>
        <p:nvSpPr>
          <p:cNvPr id="147459" name="Rectangle 5"/>
          <p:cNvSpPr>
            <a:spLocks noChangeArrowheads="1"/>
          </p:cNvSpPr>
          <p:nvPr/>
        </p:nvSpPr>
        <p:spPr bwMode="auto">
          <a:xfrm>
            <a:off x="323528" y="1543432"/>
            <a:ext cx="8568952" cy="487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en-US" altLang="it-IT" sz="2400" dirty="0">
                <a:solidFill>
                  <a:schemeClr val="tx1"/>
                </a:solidFill>
              </a:rPr>
              <a:t>Timing and resources</a:t>
            </a:r>
          </a:p>
          <a:p>
            <a:pPr marL="457200" indent="-457200"/>
            <a:r>
              <a:rPr lang="it-IT" altLang="it-IT" sz="2000" dirty="0">
                <a:solidFill>
                  <a:schemeClr val="tx1"/>
                </a:solidFill>
              </a:rPr>
              <a:t>Time and </a:t>
            </a:r>
            <a:r>
              <a:rPr lang="it-IT" altLang="it-IT" sz="2000" dirty="0" err="1">
                <a:solidFill>
                  <a:schemeClr val="tx1"/>
                </a:solidFill>
              </a:rPr>
              <a:t>resouces</a:t>
            </a:r>
            <a:r>
              <a:rPr lang="it-IT" altLang="it-IT" sz="2000" dirty="0">
                <a:solidFill>
                  <a:schemeClr val="tx1"/>
                </a:solidFill>
              </a:rPr>
              <a:t> </a:t>
            </a:r>
            <a:r>
              <a:rPr lang="it-IT" altLang="it-IT" sz="2000" dirty="0" err="1">
                <a:solidFill>
                  <a:schemeClr val="tx1"/>
                </a:solidFill>
              </a:rPr>
              <a:t>should</a:t>
            </a:r>
            <a:r>
              <a:rPr lang="it-IT" altLang="it-IT" sz="2000" dirty="0">
                <a:solidFill>
                  <a:schemeClr val="tx1"/>
                </a:solidFill>
              </a:rPr>
              <a:t> be </a:t>
            </a:r>
            <a:r>
              <a:rPr lang="it-IT" altLang="it-IT" sz="2000" dirty="0" err="1">
                <a:solidFill>
                  <a:schemeClr val="tx1"/>
                </a:solidFill>
              </a:rPr>
              <a:t>allocated</a:t>
            </a:r>
            <a:r>
              <a:rPr lang="it-IT" altLang="it-IT" sz="2000" dirty="0">
                <a:solidFill>
                  <a:schemeClr val="tx1"/>
                </a:solidFill>
              </a:rPr>
              <a:t> for human-</a:t>
            </a:r>
            <a:r>
              <a:rPr lang="it-IT" altLang="it-IT" sz="2000" dirty="0" err="1">
                <a:solidFill>
                  <a:schemeClr val="tx1"/>
                </a:solidFill>
              </a:rPr>
              <a:t>centered</a:t>
            </a:r>
            <a:r>
              <a:rPr lang="it-IT" altLang="it-IT" sz="2000" dirty="0">
                <a:solidFill>
                  <a:schemeClr val="tx1"/>
                </a:solidFill>
              </a:rPr>
              <a:t> (HC) </a:t>
            </a:r>
            <a:r>
              <a:rPr lang="it-IT" altLang="it-IT" sz="2000" dirty="0" err="1">
                <a:solidFill>
                  <a:schemeClr val="tx1"/>
                </a:solidFill>
              </a:rPr>
              <a:t>activities</a:t>
            </a:r>
            <a:r>
              <a:rPr lang="it-IT" altLang="it-IT" sz="2000" dirty="0">
                <a:solidFill>
                  <a:schemeClr val="tx1"/>
                </a:solidFill>
              </a:rPr>
              <a:t>, </a:t>
            </a:r>
            <a:r>
              <a:rPr lang="it-IT" altLang="it-IT" sz="2000" dirty="0" err="1">
                <a:solidFill>
                  <a:schemeClr val="tx1"/>
                </a:solidFill>
              </a:rPr>
              <a:t>including</a:t>
            </a:r>
            <a:endParaRPr lang="it-IT" altLang="it-IT" sz="2000" dirty="0">
              <a:solidFill>
                <a:schemeClr val="tx1"/>
              </a:solidFill>
            </a:endParaRPr>
          </a:p>
          <a:p>
            <a:pPr marL="1200150" lvl="1" indent="-457200"/>
            <a:r>
              <a:rPr lang="it-IT" altLang="it-IT" sz="1800" dirty="0" err="1">
                <a:solidFill>
                  <a:schemeClr val="tx1"/>
                </a:solidFill>
              </a:rPr>
              <a:t>Incorporation</a:t>
            </a:r>
            <a:r>
              <a:rPr lang="it-IT" altLang="it-IT" sz="1800" dirty="0">
                <a:solidFill>
                  <a:schemeClr val="tx1"/>
                </a:solidFill>
              </a:rPr>
              <a:t> of </a:t>
            </a:r>
            <a:r>
              <a:rPr lang="it-IT" altLang="it-IT" sz="1800" dirty="0" err="1">
                <a:solidFill>
                  <a:schemeClr val="tx1"/>
                </a:solidFill>
              </a:rPr>
              <a:t>users</a:t>
            </a:r>
            <a:r>
              <a:rPr lang="it-IT" altLang="it-IT" sz="1800" dirty="0">
                <a:solidFill>
                  <a:schemeClr val="tx1"/>
                </a:solidFill>
              </a:rPr>
              <a:t> feedback</a:t>
            </a:r>
          </a:p>
          <a:p>
            <a:pPr marL="1200150" lvl="1" indent="-457200"/>
            <a:r>
              <a:rPr lang="it-IT" altLang="it-IT" sz="1800" dirty="0" err="1">
                <a:solidFill>
                  <a:schemeClr val="tx1"/>
                </a:solidFill>
              </a:rPr>
              <a:t>Evaluating</a:t>
            </a:r>
            <a:r>
              <a:rPr lang="it-IT" altLang="it-IT" sz="1800" dirty="0">
                <a:solidFill>
                  <a:schemeClr val="tx1"/>
                </a:solidFill>
              </a:rPr>
              <a:t> </a:t>
            </a:r>
            <a:r>
              <a:rPr lang="it-IT" altLang="it-IT" sz="1800" dirty="0" err="1">
                <a:solidFill>
                  <a:schemeClr val="tx1"/>
                </a:solidFill>
              </a:rPr>
              <a:t>whether</a:t>
            </a:r>
            <a:r>
              <a:rPr lang="it-IT" altLang="it-IT" sz="1800" dirty="0">
                <a:solidFill>
                  <a:schemeClr val="tx1"/>
                </a:solidFill>
              </a:rPr>
              <a:t> the design </a:t>
            </a:r>
            <a:r>
              <a:rPr lang="it-IT" altLang="it-IT" sz="1800" dirty="0" err="1">
                <a:solidFill>
                  <a:schemeClr val="tx1"/>
                </a:solidFill>
              </a:rPr>
              <a:t>solution</a:t>
            </a:r>
            <a:r>
              <a:rPr lang="it-IT" altLang="it-IT" sz="1800" dirty="0">
                <a:solidFill>
                  <a:schemeClr val="tx1"/>
                </a:solidFill>
              </a:rPr>
              <a:t> </a:t>
            </a:r>
            <a:r>
              <a:rPr lang="it-IT" altLang="it-IT" sz="1800" dirty="0" err="1">
                <a:solidFill>
                  <a:schemeClr val="tx1"/>
                </a:solidFill>
              </a:rPr>
              <a:t>satisfies</a:t>
            </a:r>
            <a:r>
              <a:rPr lang="it-IT" altLang="it-IT" sz="1800" dirty="0">
                <a:solidFill>
                  <a:schemeClr val="tx1"/>
                </a:solidFill>
              </a:rPr>
              <a:t> the user </a:t>
            </a:r>
            <a:r>
              <a:rPr lang="it-IT" altLang="it-IT" sz="1800" dirty="0" err="1">
                <a:solidFill>
                  <a:schemeClr val="tx1"/>
                </a:solidFill>
              </a:rPr>
              <a:t>requirements</a:t>
            </a:r>
            <a:endParaRPr lang="it-IT" altLang="it-IT" sz="1800" dirty="0">
              <a:solidFill>
                <a:schemeClr val="tx1"/>
              </a:solidFill>
            </a:endParaRPr>
          </a:p>
          <a:p>
            <a:pPr marL="1200150" lvl="1" indent="-457200"/>
            <a:r>
              <a:rPr lang="it-IT" altLang="it-IT" sz="1800" dirty="0" err="1">
                <a:solidFill>
                  <a:schemeClr val="tx1"/>
                </a:solidFill>
              </a:rPr>
              <a:t>Communication</a:t>
            </a:r>
            <a:r>
              <a:rPr lang="it-IT" altLang="it-IT" sz="1800" dirty="0">
                <a:solidFill>
                  <a:schemeClr val="tx1"/>
                </a:solidFill>
              </a:rPr>
              <a:t> </a:t>
            </a:r>
            <a:r>
              <a:rPr lang="it-IT" altLang="it-IT" sz="1800" dirty="0" err="1">
                <a:solidFill>
                  <a:schemeClr val="tx1"/>
                </a:solidFill>
              </a:rPr>
              <a:t>among</a:t>
            </a:r>
            <a:r>
              <a:rPr lang="it-IT" altLang="it-IT" sz="1800" dirty="0">
                <a:solidFill>
                  <a:schemeClr val="tx1"/>
                </a:solidFill>
              </a:rPr>
              <a:t> design team </a:t>
            </a:r>
            <a:r>
              <a:rPr lang="it-IT" altLang="it-IT" sz="1800" dirty="0" err="1">
                <a:solidFill>
                  <a:schemeClr val="tx1"/>
                </a:solidFill>
              </a:rPr>
              <a:t>members</a:t>
            </a:r>
            <a:r>
              <a:rPr lang="it-IT" altLang="it-IT" sz="1800" dirty="0">
                <a:solidFill>
                  <a:schemeClr val="tx1"/>
                </a:solidFill>
              </a:rPr>
              <a:t> </a:t>
            </a:r>
          </a:p>
          <a:p>
            <a:pPr marL="1200150" lvl="1" indent="-457200"/>
            <a:r>
              <a:rPr lang="it-IT" altLang="it-IT" sz="1800" dirty="0" err="1">
                <a:solidFill>
                  <a:schemeClr val="tx1"/>
                </a:solidFill>
              </a:rPr>
              <a:t>Reconciling</a:t>
            </a:r>
            <a:r>
              <a:rPr lang="it-IT" altLang="it-IT" sz="1800" dirty="0">
                <a:solidFill>
                  <a:schemeClr val="tx1"/>
                </a:solidFill>
              </a:rPr>
              <a:t> </a:t>
            </a:r>
            <a:r>
              <a:rPr lang="it-IT" altLang="it-IT" sz="1800" dirty="0" err="1">
                <a:solidFill>
                  <a:schemeClr val="tx1"/>
                </a:solidFill>
              </a:rPr>
              <a:t>potential</a:t>
            </a:r>
            <a:r>
              <a:rPr lang="it-IT" altLang="it-IT" sz="1800" dirty="0">
                <a:solidFill>
                  <a:schemeClr val="tx1"/>
                </a:solidFill>
              </a:rPr>
              <a:t> </a:t>
            </a:r>
            <a:r>
              <a:rPr lang="it-IT" altLang="it-IT" sz="1800" dirty="0" err="1">
                <a:solidFill>
                  <a:schemeClr val="tx1"/>
                </a:solidFill>
              </a:rPr>
              <a:t>conflicts</a:t>
            </a:r>
            <a:r>
              <a:rPr lang="it-IT" altLang="it-IT" sz="1800" dirty="0">
                <a:solidFill>
                  <a:schemeClr val="tx1"/>
                </a:solidFill>
              </a:rPr>
              <a:t> and </a:t>
            </a:r>
            <a:r>
              <a:rPr lang="it-IT" altLang="it-IT" sz="1800" dirty="0" err="1">
                <a:solidFill>
                  <a:schemeClr val="tx1"/>
                </a:solidFill>
              </a:rPr>
              <a:t>trade-offs</a:t>
            </a:r>
            <a:r>
              <a:rPr lang="it-IT" altLang="it-IT" sz="1800" dirty="0">
                <a:solidFill>
                  <a:schemeClr val="tx1"/>
                </a:solidFill>
              </a:rPr>
              <a:t> that involve human-</a:t>
            </a:r>
            <a:r>
              <a:rPr lang="it-IT" altLang="it-IT" sz="1800" dirty="0" err="1">
                <a:solidFill>
                  <a:schemeClr val="tx1"/>
                </a:solidFill>
              </a:rPr>
              <a:t>system</a:t>
            </a:r>
            <a:r>
              <a:rPr lang="it-IT" altLang="it-IT" sz="1800" dirty="0">
                <a:solidFill>
                  <a:schemeClr val="tx1"/>
                </a:solidFill>
              </a:rPr>
              <a:t> </a:t>
            </a:r>
            <a:r>
              <a:rPr lang="it-IT" altLang="it-IT" sz="1800" dirty="0" err="1">
                <a:solidFill>
                  <a:schemeClr val="tx1"/>
                </a:solidFill>
              </a:rPr>
              <a:t>issues</a:t>
            </a:r>
            <a:endParaRPr lang="it-IT" altLang="it-IT" sz="1800" dirty="0">
              <a:solidFill>
                <a:schemeClr val="tx1"/>
              </a:solidFill>
            </a:endParaRPr>
          </a:p>
          <a:p>
            <a:pPr marL="457200" indent="-457200"/>
            <a:r>
              <a:rPr lang="it-IT" altLang="it-IT" sz="2000" dirty="0">
                <a:solidFill>
                  <a:schemeClr val="tx1"/>
                </a:solidFill>
              </a:rPr>
              <a:t>HC design </a:t>
            </a:r>
            <a:r>
              <a:rPr lang="it-IT" altLang="it-IT" sz="2000" dirty="0" err="1">
                <a:solidFill>
                  <a:schemeClr val="tx1"/>
                </a:solidFill>
              </a:rPr>
              <a:t>activities</a:t>
            </a:r>
            <a:r>
              <a:rPr lang="it-IT" altLang="it-IT" sz="2000" dirty="0">
                <a:solidFill>
                  <a:schemeClr val="tx1"/>
                </a:solidFill>
              </a:rPr>
              <a:t> </a:t>
            </a:r>
            <a:r>
              <a:rPr lang="it-IT" altLang="it-IT" sz="2000" dirty="0" err="1">
                <a:solidFill>
                  <a:schemeClr val="tx1"/>
                </a:solidFill>
              </a:rPr>
              <a:t>should</a:t>
            </a:r>
            <a:r>
              <a:rPr lang="it-IT" altLang="it-IT" sz="2000" dirty="0">
                <a:solidFill>
                  <a:schemeClr val="tx1"/>
                </a:solidFill>
              </a:rPr>
              <a:t> start </a:t>
            </a:r>
            <a:r>
              <a:rPr lang="it-IT" altLang="it-IT" sz="2000" dirty="0" err="1">
                <a:solidFill>
                  <a:schemeClr val="tx1"/>
                </a:solidFill>
              </a:rPr>
              <a:t>at</a:t>
            </a:r>
            <a:r>
              <a:rPr lang="it-IT" altLang="it-IT" sz="2000" dirty="0">
                <a:solidFill>
                  <a:schemeClr val="tx1"/>
                </a:solidFill>
              </a:rPr>
              <a:t> the </a:t>
            </a:r>
            <a:r>
              <a:rPr lang="it-IT" altLang="it-IT" sz="2000" dirty="0" err="1">
                <a:solidFill>
                  <a:schemeClr val="tx1"/>
                </a:solidFill>
              </a:rPr>
              <a:t>earliest</a:t>
            </a:r>
            <a:r>
              <a:rPr lang="it-IT" altLang="it-IT" sz="2000" dirty="0">
                <a:solidFill>
                  <a:schemeClr val="tx1"/>
                </a:solidFill>
              </a:rPr>
              <a:t> stage of the </a:t>
            </a:r>
            <a:r>
              <a:rPr lang="it-IT" altLang="it-IT" sz="2000" dirty="0" err="1">
                <a:solidFill>
                  <a:schemeClr val="tx1"/>
                </a:solidFill>
              </a:rPr>
              <a:t>project</a:t>
            </a:r>
            <a:r>
              <a:rPr lang="it-IT" altLang="it-IT" sz="2000" dirty="0">
                <a:solidFill>
                  <a:schemeClr val="tx1"/>
                </a:solidFill>
              </a:rPr>
              <a:t> (so </a:t>
            </a:r>
            <a:r>
              <a:rPr lang="it-IT" altLang="it-IT" sz="2000" dirty="0" err="1">
                <a:solidFill>
                  <a:schemeClr val="tx1"/>
                </a:solidFill>
              </a:rPr>
              <a:t>as</a:t>
            </a:r>
            <a:r>
              <a:rPr lang="it-IT" altLang="it-IT" sz="2000" dirty="0">
                <a:solidFill>
                  <a:schemeClr val="tx1"/>
                </a:solidFill>
              </a:rPr>
              <a:t> to formulate </a:t>
            </a:r>
            <a:r>
              <a:rPr lang="it-IT" altLang="it-IT" sz="2000" dirty="0" err="1">
                <a:solidFill>
                  <a:schemeClr val="tx1"/>
                </a:solidFill>
              </a:rPr>
              <a:t>initial</a:t>
            </a:r>
            <a:r>
              <a:rPr lang="it-IT" altLang="it-IT" sz="2000" dirty="0">
                <a:solidFill>
                  <a:schemeClr val="tx1"/>
                </a:solidFill>
              </a:rPr>
              <a:t> </a:t>
            </a:r>
            <a:r>
              <a:rPr lang="it-IT" altLang="it-IT" sz="2000" dirty="0" err="1">
                <a:solidFill>
                  <a:schemeClr val="tx1"/>
                </a:solidFill>
              </a:rPr>
              <a:t>concept</a:t>
            </a:r>
            <a:r>
              <a:rPr lang="it-IT" altLang="it-IT" sz="2000" dirty="0">
                <a:solidFill>
                  <a:schemeClr val="tx1"/>
                </a:solidFill>
              </a:rPr>
              <a:t> of the </a:t>
            </a:r>
            <a:r>
              <a:rPr lang="it-IT" altLang="it-IT" sz="2000" dirty="0" err="1">
                <a:solidFill>
                  <a:schemeClr val="tx1"/>
                </a:solidFill>
              </a:rPr>
              <a:t>product</a:t>
            </a:r>
            <a:r>
              <a:rPr lang="it-IT" altLang="it-IT" sz="2000" dirty="0">
                <a:solidFill>
                  <a:schemeClr val="tx1"/>
                </a:solidFill>
              </a:rPr>
              <a:t> or </a:t>
            </a:r>
            <a:r>
              <a:rPr lang="it-IT" altLang="it-IT" sz="2000" dirty="0" err="1">
                <a:solidFill>
                  <a:schemeClr val="tx1"/>
                </a:solidFill>
              </a:rPr>
              <a:t>system</a:t>
            </a:r>
            <a:r>
              <a:rPr lang="it-IT" altLang="it-IT" sz="2000" dirty="0">
                <a:solidFill>
                  <a:schemeClr val="tx1"/>
                </a:solidFill>
              </a:rPr>
              <a:t>)</a:t>
            </a:r>
          </a:p>
          <a:p>
            <a:pPr marL="457200" indent="-457200"/>
            <a:r>
              <a:rPr lang="it-IT" altLang="it-IT" sz="2000" dirty="0">
                <a:solidFill>
                  <a:schemeClr val="tx1"/>
                </a:solidFill>
              </a:rPr>
              <a:t>HC design </a:t>
            </a:r>
            <a:r>
              <a:rPr lang="it-IT" altLang="it-IT" sz="2000" dirty="0" err="1">
                <a:solidFill>
                  <a:schemeClr val="tx1"/>
                </a:solidFill>
              </a:rPr>
              <a:t>continues</a:t>
            </a:r>
            <a:r>
              <a:rPr lang="it-IT" altLang="it-IT" sz="2000" dirty="0">
                <a:solidFill>
                  <a:schemeClr val="tx1"/>
                </a:solidFill>
              </a:rPr>
              <a:t> </a:t>
            </a:r>
            <a:r>
              <a:rPr lang="it-IT" altLang="it-IT" sz="2000" dirty="0" err="1">
                <a:solidFill>
                  <a:schemeClr val="tx1"/>
                </a:solidFill>
              </a:rPr>
              <a:t>throughout</a:t>
            </a:r>
            <a:r>
              <a:rPr lang="it-IT" altLang="it-IT" sz="2000" dirty="0">
                <a:solidFill>
                  <a:schemeClr val="tx1"/>
                </a:solidFill>
              </a:rPr>
              <a:t> the </a:t>
            </a:r>
            <a:r>
              <a:rPr lang="it-IT" altLang="it-IT" sz="2000" dirty="0" err="1">
                <a:solidFill>
                  <a:schemeClr val="tx1"/>
                </a:solidFill>
              </a:rPr>
              <a:t>whole</a:t>
            </a:r>
            <a:r>
              <a:rPr lang="it-IT" altLang="it-IT" sz="2000" dirty="0">
                <a:solidFill>
                  <a:schemeClr val="tx1"/>
                </a:solidFill>
              </a:rPr>
              <a:t> life of </a:t>
            </a:r>
            <a:r>
              <a:rPr lang="it-IT" altLang="it-IT" sz="2000" dirty="0" err="1">
                <a:solidFill>
                  <a:schemeClr val="tx1"/>
                </a:solidFill>
              </a:rPr>
              <a:t>project</a:t>
            </a:r>
            <a:endParaRPr lang="it-IT" altLang="it-IT" sz="2000" dirty="0">
              <a:solidFill>
                <a:schemeClr val="tx1"/>
              </a:solidFill>
            </a:endParaRPr>
          </a:p>
          <a:p>
            <a:pPr>
              <a:buNone/>
            </a:pPr>
            <a:endParaRPr lang="it-IT" altLang="it-IT" sz="2000" dirty="0">
              <a:solidFill>
                <a:schemeClr val="tx1"/>
              </a:solidFill>
            </a:endParaRPr>
          </a:p>
          <a:p>
            <a:pPr marL="457200" indent="-457200"/>
            <a:endParaRPr lang="it-IT" altLang="it-IT" sz="20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85391310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64</a:t>
            </a:fld>
            <a:endParaRPr lang="it-IT" altLang="it-IT" sz="1292">
              <a:solidFill>
                <a:schemeClr val="bg1"/>
              </a:solidFill>
            </a:endParaRPr>
          </a:p>
        </p:txBody>
      </p:sp>
      <p:sp>
        <p:nvSpPr>
          <p:cNvPr id="147459" name="Rectangle 5"/>
          <p:cNvSpPr>
            <a:spLocks noChangeArrowheads="1"/>
          </p:cNvSpPr>
          <p:nvPr/>
        </p:nvSpPr>
        <p:spPr bwMode="auto">
          <a:xfrm>
            <a:off x="323528" y="1543432"/>
            <a:ext cx="8568952" cy="4565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en-US" altLang="it-IT" sz="2400" dirty="0">
                <a:solidFill>
                  <a:schemeClr val="tx1"/>
                </a:solidFill>
              </a:rPr>
              <a:t>Human-centered design activities</a:t>
            </a:r>
          </a:p>
          <a:p>
            <a:pPr marL="457200" indent="-457200">
              <a:buFont typeface="+mj-lt"/>
              <a:buAutoNum type="alphaLcParenR"/>
            </a:pPr>
            <a:r>
              <a:rPr lang="it-IT" altLang="it-IT" sz="2000" dirty="0" err="1">
                <a:solidFill>
                  <a:schemeClr val="tx1"/>
                </a:solidFill>
              </a:rPr>
              <a:t>Understanding</a:t>
            </a:r>
            <a:r>
              <a:rPr lang="it-IT" altLang="it-IT" sz="2000" dirty="0">
                <a:solidFill>
                  <a:schemeClr val="tx1"/>
                </a:solidFill>
              </a:rPr>
              <a:t> and </a:t>
            </a:r>
            <a:r>
              <a:rPr lang="it-IT" altLang="it-IT" sz="2000" dirty="0" err="1">
                <a:solidFill>
                  <a:schemeClr val="tx1"/>
                </a:solidFill>
              </a:rPr>
              <a:t>specifying</a:t>
            </a:r>
            <a:r>
              <a:rPr lang="it-IT" altLang="it-IT" sz="2000" dirty="0">
                <a:solidFill>
                  <a:schemeClr val="tx1"/>
                </a:solidFill>
              </a:rPr>
              <a:t> the </a:t>
            </a:r>
            <a:r>
              <a:rPr lang="it-IT" altLang="it-IT" sz="2000" dirty="0" err="1">
                <a:solidFill>
                  <a:schemeClr val="tx1"/>
                </a:solidFill>
              </a:rPr>
              <a:t>context</a:t>
            </a:r>
            <a:r>
              <a:rPr lang="it-IT" altLang="it-IT" sz="2000" dirty="0">
                <a:solidFill>
                  <a:schemeClr val="tx1"/>
                </a:solidFill>
              </a:rPr>
              <a:t> of use</a:t>
            </a:r>
          </a:p>
          <a:p>
            <a:pPr marL="457200" indent="-457200">
              <a:buFont typeface="+mj-lt"/>
              <a:buAutoNum type="alphaLcParenR"/>
            </a:pPr>
            <a:r>
              <a:rPr lang="it-IT" altLang="it-IT" sz="2000" dirty="0" err="1">
                <a:solidFill>
                  <a:schemeClr val="tx1"/>
                </a:solidFill>
              </a:rPr>
              <a:t>Specifying</a:t>
            </a:r>
            <a:r>
              <a:rPr lang="it-IT" altLang="it-IT" sz="2000" dirty="0">
                <a:solidFill>
                  <a:schemeClr val="tx1"/>
                </a:solidFill>
              </a:rPr>
              <a:t> the user </a:t>
            </a:r>
            <a:r>
              <a:rPr lang="it-IT" altLang="it-IT" sz="2000" dirty="0" err="1">
                <a:solidFill>
                  <a:schemeClr val="tx1"/>
                </a:solidFill>
              </a:rPr>
              <a:t>requirements</a:t>
            </a:r>
            <a:endParaRPr lang="it-IT" altLang="it-IT" sz="2000" dirty="0">
              <a:solidFill>
                <a:schemeClr val="tx1"/>
              </a:solidFill>
            </a:endParaRPr>
          </a:p>
          <a:p>
            <a:pPr marL="457200" indent="-457200">
              <a:buFont typeface="+mj-lt"/>
              <a:buAutoNum type="alphaLcParenR"/>
            </a:pPr>
            <a:r>
              <a:rPr lang="it-IT" altLang="it-IT" sz="2000" dirty="0" err="1">
                <a:solidFill>
                  <a:schemeClr val="tx1"/>
                </a:solidFill>
              </a:rPr>
              <a:t>Producing</a:t>
            </a:r>
            <a:r>
              <a:rPr lang="it-IT" altLang="it-IT" sz="2000" dirty="0">
                <a:solidFill>
                  <a:schemeClr val="tx1"/>
                </a:solidFill>
              </a:rPr>
              <a:t> design </a:t>
            </a:r>
            <a:r>
              <a:rPr lang="it-IT" altLang="it-IT" sz="2000" dirty="0" err="1">
                <a:solidFill>
                  <a:schemeClr val="tx1"/>
                </a:solidFill>
              </a:rPr>
              <a:t>solutions</a:t>
            </a:r>
            <a:endParaRPr lang="it-IT" altLang="it-IT" sz="2000" dirty="0">
              <a:solidFill>
                <a:schemeClr val="tx1"/>
              </a:solidFill>
            </a:endParaRPr>
          </a:p>
          <a:p>
            <a:pPr marL="457200" indent="-457200">
              <a:buFont typeface="+mj-lt"/>
              <a:buAutoNum type="alphaLcParenR"/>
            </a:pPr>
            <a:r>
              <a:rPr lang="it-IT" altLang="it-IT" sz="2000" dirty="0" err="1">
                <a:solidFill>
                  <a:schemeClr val="tx1"/>
                </a:solidFill>
              </a:rPr>
              <a:t>Evaluating</a:t>
            </a:r>
            <a:r>
              <a:rPr lang="it-IT" altLang="it-IT" sz="2000" dirty="0">
                <a:solidFill>
                  <a:schemeClr val="tx1"/>
                </a:solidFill>
              </a:rPr>
              <a:t> the design</a:t>
            </a:r>
          </a:p>
          <a:p>
            <a:pPr>
              <a:buNone/>
            </a:pPr>
            <a:r>
              <a:rPr lang="it-IT" altLang="it-IT" sz="2000" dirty="0" err="1">
                <a:solidFill>
                  <a:schemeClr val="tx1"/>
                </a:solidFill>
              </a:rPr>
              <a:t>They</a:t>
            </a:r>
            <a:r>
              <a:rPr lang="it-IT" altLang="it-IT" sz="2000" dirty="0">
                <a:solidFill>
                  <a:schemeClr val="tx1"/>
                </a:solidFill>
              </a:rPr>
              <a:t> can be </a:t>
            </a:r>
            <a:r>
              <a:rPr lang="it-IT" altLang="it-IT" sz="2000" dirty="0" err="1">
                <a:solidFill>
                  <a:schemeClr val="tx1"/>
                </a:solidFill>
              </a:rPr>
              <a:t>applied</a:t>
            </a:r>
            <a:r>
              <a:rPr lang="it-IT" altLang="it-IT" sz="2000" dirty="0">
                <a:solidFill>
                  <a:schemeClr val="tx1"/>
                </a:solidFill>
              </a:rPr>
              <a:t> to </a:t>
            </a:r>
            <a:r>
              <a:rPr lang="it-IT" altLang="it-IT" sz="2000" dirty="0" err="1">
                <a:solidFill>
                  <a:schemeClr val="tx1"/>
                </a:solidFill>
              </a:rPr>
              <a:t>obtain</a:t>
            </a:r>
            <a:r>
              <a:rPr lang="it-IT" altLang="it-IT" sz="2000" dirty="0">
                <a:solidFill>
                  <a:schemeClr val="tx1"/>
                </a:solidFill>
              </a:rPr>
              <a:t> feedback on </a:t>
            </a:r>
            <a:r>
              <a:rPr lang="it-IT" altLang="it-IT" sz="2000" dirty="0" err="1">
                <a:solidFill>
                  <a:schemeClr val="tx1"/>
                </a:solidFill>
              </a:rPr>
              <a:t>initial</a:t>
            </a:r>
            <a:r>
              <a:rPr lang="it-IT" altLang="it-IT" sz="2000" dirty="0">
                <a:solidFill>
                  <a:schemeClr val="tx1"/>
                </a:solidFill>
              </a:rPr>
              <a:t> design </a:t>
            </a:r>
            <a:r>
              <a:rPr lang="it-IT" altLang="it-IT" sz="2000" dirty="0" err="1">
                <a:solidFill>
                  <a:schemeClr val="tx1"/>
                </a:solidFill>
              </a:rPr>
              <a:t>concepts</a:t>
            </a:r>
            <a:r>
              <a:rPr lang="it-IT" altLang="it-IT" sz="2000" dirty="0">
                <a:solidFill>
                  <a:schemeClr val="tx1"/>
                </a:solidFill>
              </a:rPr>
              <a:t> </a:t>
            </a:r>
            <a:r>
              <a:rPr lang="it-IT" altLang="it-IT" sz="2000" dirty="0" err="1">
                <a:solidFill>
                  <a:schemeClr val="tx1"/>
                </a:solidFill>
              </a:rPr>
              <a:t>before</a:t>
            </a:r>
            <a:r>
              <a:rPr lang="it-IT" altLang="it-IT" sz="2000" dirty="0">
                <a:solidFill>
                  <a:schemeClr val="tx1"/>
                </a:solidFill>
              </a:rPr>
              <a:t> </a:t>
            </a:r>
            <a:r>
              <a:rPr lang="it-IT" altLang="it-IT" sz="2000" dirty="0" err="1">
                <a:solidFill>
                  <a:schemeClr val="tx1"/>
                </a:solidFill>
              </a:rPr>
              <a:t>requirements</a:t>
            </a:r>
            <a:r>
              <a:rPr lang="it-IT" altLang="it-IT" sz="2000" dirty="0">
                <a:solidFill>
                  <a:schemeClr val="tx1"/>
                </a:solidFill>
              </a:rPr>
              <a:t> are </a:t>
            </a:r>
            <a:r>
              <a:rPr lang="it-IT" altLang="it-IT" sz="2000" dirty="0" err="1">
                <a:solidFill>
                  <a:schemeClr val="tx1"/>
                </a:solidFill>
              </a:rPr>
              <a:t>finalized</a:t>
            </a:r>
            <a:endParaRPr lang="it-IT" altLang="it-IT" sz="2000" dirty="0">
              <a:solidFill>
                <a:schemeClr val="tx1"/>
              </a:solidFill>
            </a:endParaRPr>
          </a:p>
          <a:p>
            <a:pPr>
              <a:buNone/>
            </a:pPr>
            <a:r>
              <a:rPr lang="it-IT" altLang="it-IT" sz="2000" dirty="0" err="1">
                <a:solidFill>
                  <a:schemeClr val="tx1"/>
                </a:solidFill>
              </a:rPr>
              <a:t>Evaluating</a:t>
            </a:r>
            <a:r>
              <a:rPr lang="it-IT" altLang="it-IT" sz="2000" dirty="0">
                <a:solidFill>
                  <a:schemeClr val="tx1"/>
                </a:solidFill>
              </a:rPr>
              <a:t> </a:t>
            </a:r>
            <a:r>
              <a:rPr lang="it-IT" altLang="it-IT" sz="2000" dirty="0" err="1">
                <a:solidFill>
                  <a:schemeClr val="tx1"/>
                </a:solidFill>
              </a:rPr>
              <a:t>rough</a:t>
            </a:r>
            <a:r>
              <a:rPr lang="it-IT" altLang="it-IT" sz="2000" dirty="0">
                <a:solidFill>
                  <a:schemeClr val="tx1"/>
                </a:solidFill>
              </a:rPr>
              <a:t> </a:t>
            </a:r>
            <a:r>
              <a:rPr lang="it-IT" altLang="it-IT" sz="2000" dirty="0" err="1">
                <a:solidFill>
                  <a:schemeClr val="tx1"/>
                </a:solidFill>
              </a:rPr>
              <a:t>prototypes</a:t>
            </a:r>
            <a:r>
              <a:rPr lang="it-IT" altLang="it-IT" sz="2000" dirty="0">
                <a:solidFill>
                  <a:schemeClr val="tx1"/>
                </a:solidFill>
              </a:rPr>
              <a:t> and </a:t>
            </a:r>
            <a:r>
              <a:rPr lang="it-IT" altLang="it-IT" sz="2000" dirty="0" err="1">
                <a:solidFill>
                  <a:schemeClr val="tx1"/>
                </a:solidFill>
              </a:rPr>
              <a:t>mock-ups</a:t>
            </a:r>
            <a:r>
              <a:rPr lang="it-IT" altLang="it-IT" sz="2000" dirty="0">
                <a:solidFill>
                  <a:schemeClr val="tx1"/>
                </a:solidFill>
              </a:rPr>
              <a:t> of </a:t>
            </a:r>
            <a:r>
              <a:rPr lang="it-IT" altLang="it-IT" sz="2000" dirty="0" err="1">
                <a:solidFill>
                  <a:schemeClr val="tx1"/>
                </a:solidFill>
              </a:rPr>
              <a:t>potential</a:t>
            </a:r>
            <a:r>
              <a:rPr lang="it-IT" altLang="it-IT" sz="2000" dirty="0">
                <a:solidFill>
                  <a:schemeClr val="tx1"/>
                </a:solidFill>
              </a:rPr>
              <a:t> </a:t>
            </a:r>
            <a:r>
              <a:rPr lang="it-IT" altLang="it-IT" sz="2000" dirty="0" err="1">
                <a:solidFill>
                  <a:schemeClr val="tx1"/>
                </a:solidFill>
              </a:rPr>
              <a:t>designs</a:t>
            </a:r>
            <a:r>
              <a:rPr lang="it-IT" altLang="it-IT" sz="2000" dirty="0">
                <a:solidFill>
                  <a:schemeClr val="tx1"/>
                </a:solidFill>
              </a:rPr>
              <a:t> </a:t>
            </a:r>
            <a:r>
              <a:rPr lang="it-IT" altLang="it-IT" sz="2000" dirty="0" err="1">
                <a:solidFill>
                  <a:schemeClr val="tx1"/>
                </a:solidFill>
              </a:rPr>
              <a:t>will</a:t>
            </a:r>
            <a:r>
              <a:rPr lang="it-IT" altLang="it-IT" sz="2000" dirty="0">
                <a:solidFill>
                  <a:schemeClr val="tx1"/>
                </a:solidFill>
              </a:rPr>
              <a:t> help </a:t>
            </a:r>
            <a:r>
              <a:rPr lang="it-IT" altLang="it-IT" sz="2000" dirty="0" err="1">
                <a:solidFill>
                  <a:schemeClr val="tx1"/>
                </a:solidFill>
              </a:rPr>
              <a:t>obtain</a:t>
            </a:r>
            <a:r>
              <a:rPr lang="it-IT" altLang="it-IT" sz="2000" dirty="0">
                <a:solidFill>
                  <a:schemeClr val="tx1"/>
                </a:solidFill>
              </a:rPr>
              <a:t> a </a:t>
            </a:r>
            <a:r>
              <a:rPr lang="it-IT" altLang="it-IT" sz="2000" dirty="0" err="1">
                <a:solidFill>
                  <a:schemeClr val="tx1"/>
                </a:solidFill>
              </a:rPr>
              <a:t>deeper</a:t>
            </a:r>
            <a:r>
              <a:rPr lang="it-IT" altLang="it-IT" sz="2000" dirty="0">
                <a:solidFill>
                  <a:schemeClr val="tx1"/>
                </a:solidFill>
              </a:rPr>
              <a:t> </a:t>
            </a:r>
            <a:r>
              <a:rPr lang="it-IT" altLang="it-IT" sz="2000" dirty="0" err="1">
                <a:solidFill>
                  <a:schemeClr val="tx1"/>
                </a:solidFill>
              </a:rPr>
              <a:t>understanding</a:t>
            </a:r>
            <a:r>
              <a:rPr lang="it-IT" altLang="it-IT" sz="2000" dirty="0">
                <a:solidFill>
                  <a:schemeClr val="tx1"/>
                </a:solidFill>
              </a:rPr>
              <a:t> of user </a:t>
            </a:r>
            <a:r>
              <a:rPr lang="it-IT" altLang="it-IT" sz="2000" dirty="0" err="1">
                <a:solidFill>
                  <a:schemeClr val="tx1"/>
                </a:solidFill>
              </a:rPr>
              <a:t>needs</a:t>
            </a:r>
            <a:r>
              <a:rPr lang="it-IT" altLang="it-IT" sz="2000" dirty="0">
                <a:solidFill>
                  <a:schemeClr val="tx1"/>
                </a:solidFill>
              </a:rPr>
              <a:t>, </a:t>
            </a:r>
            <a:r>
              <a:rPr lang="it-IT" altLang="it-IT" sz="2000" dirty="0" err="1">
                <a:solidFill>
                  <a:schemeClr val="tx1"/>
                </a:solidFill>
              </a:rPr>
              <a:t>as</a:t>
            </a:r>
            <a:r>
              <a:rPr lang="it-IT" altLang="it-IT" sz="2000" dirty="0">
                <a:solidFill>
                  <a:schemeClr val="tx1"/>
                </a:solidFill>
              </a:rPr>
              <a:t> </a:t>
            </a:r>
            <a:r>
              <a:rPr lang="it-IT" altLang="it-IT" sz="2000" dirty="0" err="1">
                <a:solidFill>
                  <a:schemeClr val="tx1"/>
                </a:solidFill>
              </a:rPr>
              <a:t>well</a:t>
            </a:r>
            <a:r>
              <a:rPr lang="it-IT" altLang="it-IT" sz="2000" dirty="0">
                <a:solidFill>
                  <a:schemeClr val="tx1"/>
                </a:solidFill>
              </a:rPr>
              <a:t> </a:t>
            </a:r>
            <a:r>
              <a:rPr lang="it-IT" altLang="it-IT" sz="2000" dirty="0" err="1">
                <a:solidFill>
                  <a:schemeClr val="tx1"/>
                </a:solidFill>
              </a:rPr>
              <a:t>as</a:t>
            </a:r>
            <a:r>
              <a:rPr lang="it-IT" altLang="it-IT" sz="2000" dirty="0">
                <a:solidFill>
                  <a:schemeClr val="tx1"/>
                </a:solidFill>
              </a:rPr>
              <a:t> </a:t>
            </a:r>
            <a:r>
              <a:rPr lang="it-IT" altLang="it-IT" sz="2000" dirty="0" err="1">
                <a:solidFill>
                  <a:schemeClr val="tx1"/>
                </a:solidFill>
              </a:rPr>
              <a:t>providing</a:t>
            </a:r>
            <a:r>
              <a:rPr lang="it-IT" altLang="it-IT" sz="2000" dirty="0">
                <a:solidFill>
                  <a:schemeClr val="tx1"/>
                </a:solidFill>
              </a:rPr>
              <a:t> </a:t>
            </a:r>
            <a:r>
              <a:rPr lang="it-IT" altLang="it-IT" sz="2000" dirty="0" err="1">
                <a:solidFill>
                  <a:schemeClr val="tx1"/>
                </a:solidFill>
              </a:rPr>
              <a:t>initial</a:t>
            </a:r>
            <a:r>
              <a:rPr lang="it-IT" altLang="it-IT" sz="2000" dirty="0">
                <a:solidFill>
                  <a:schemeClr val="tx1"/>
                </a:solidFill>
              </a:rPr>
              <a:t> feedback on the design </a:t>
            </a:r>
            <a:r>
              <a:rPr lang="it-IT" altLang="it-IT" sz="2000" dirty="0" err="1">
                <a:solidFill>
                  <a:schemeClr val="tx1"/>
                </a:solidFill>
              </a:rPr>
              <a:t>concepts</a:t>
            </a:r>
            <a:endParaRPr lang="it-IT" altLang="it-IT" sz="2000" dirty="0">
              <a:solidFill>
                <a:schemeClr val="tx1"/>
              </a:solidFill>
            </a:endParaRPr>
          </a:p>
          <a:p>
            <a:pPr>
              <a:buNone/>
            </a:pPr>
            <a:r>
              <a:rPr lang="it-IT" altLang="it-IT" sz="2000" dirty="0" err="1">
                <a:solidFill>
                  <a:schemeClr val="tx1"/>
                </a:solidFill>
              </a:rPr>
              <a:t>They</a:t>
            </a:r>
            <a:r>
              <a:rPr lang="it-IT" altLang="it-IT" sz="2000" dirty="0">
                <a:solidFill>
                  <a:schemeClr val="tx1"/>
                </a:solidFill>
              </a:rPr>
              <a:t> can </a:t>
            </a:r>
            <a:r>
              <a:rPr lang="it-IT" altLang="it-IT" sz="2000" dirty="0" err="1">
                <a:solidFill>
                  <a:schemeClr val="tx1"/>
                </a:solidFill>
              </a:rPr>
              <a:t>also</a:t>
            </a:r>
            <a:r>
              <a:rPr lang="it-IT" altLang="it-IT" sz="2000" dirty="0">
                <a:solidFill>
                  <a:schemeClr val="tx1"/>
                </a:solidFill>
              </a:rPr>
              <a:t> be </a:t>
            </a:r>
            <a:r>
              <a:rPr lang="it-IT" altLang="it-IT" sz="2000" dirty="0" err="1">
                <a:solidFill>
                  <a:schemeClr val="tx1"/>
                </a:solidFill>
              </a:rPr>
              <a:t>applied</a:t>
            </a:r>
            <a:r>
              <a:rPr lang="it-IT" altLang="it-IT" sz="2000" dirty="0">
                <a:solidFill>
                  <a:schemeClr val="tx1"/>
                </a:solidFill>
              </a:rPr>
              <a:t> </a:t>
            </a:r>
            <a:r>
              <a:rPr lang="it-IT" altLang="it-IT" sz="2000" dirty="0" err="1">
                <a:solidFill>
                  <a:schemeClr val="tx1"/>
                </a:solidFill>
              </a:rPr>
              <a:t>during</a:t>
            </a:r>
            <a:r>
              <a:rPr lang="it-IT" altLang="it-IT" sz="2000" dirty="0">
                <a:solidFill>
                  <a:schemeClr val="tx1"/>
                </a:solidFill>
              </a:rPr>
              <a:t> </a:t>
            </a:r>
            <a:r>
              <a:rPr lang="it-IT" altLang="it-IT" sz="2000" dirty="0" err="1">
                <a:solidFill>
                  <a:schemeClr val="tx1"/>
                </a:solidFill>
              </a:rPr>
              <a:t>revisions</a:t>
            </a:r>
            <a:r>
              <a:rPr lang="it-IT" altLang="it-IT" sz="2000" dirty="0">
                <a:solidFill>
                  <a:schemeClr val="tx1"/>
                </a:solidFill>
              </a:rPr>
              <a:t> to an </a:t>
            </a:r>
            <a:r>
              <a:rPr lang="it-IT" altLang="it-IT" sz="2000" dirty="0" err="1">
                <a:solidFill>
                  <a:schemeClr val="tx1"/>
                </a:solidFill>
              </a:rPr>
              <a:t>interactive</a:t>
            </a:r>
            <a:r>
              <a:rPr lang="it-IT" altLang="it-IT" sz="2000" dirty="0">
                <a:solidFill>
                  <a:schemeClr val="tx1"/>
                </a:solidFill>
              </a:rPr>
              <a:t> </a:t>
            </a:r>
            <a:r>
              <a:rPr lang="it-IT" altLang="it-IT" sz="2000" dirty="0" err="1">
                <a:solidFill>
                  <a:schemeClr val="tx1"/>
                </a:solidFill>
              </a:rPr>
              <a:t>system</a:t>
            </a:r>
            <a:r>
              <a:rPr lang="it-IT" altLang="it-IT" sz="2000" dirty="0">
                <a:solidFill>
                  <a:schemeClr val="tx1"/>
                </a:solidFill>
              </a:rPr>
              <a:t> and can be </a:t>
            </a:r>
            <a:r>
              <a:rPr lang="it-IT" altLang="it-IT" sz="2000" dirty="0" err="1">
                <a:solidFill>
                  <a:schemeClr val="tx1"/>
                </a:solidFill>
              </a:rPr>
              <a:t>useful</a:t>
            </a:r>
            <a:r>
              <a:rPr lang="it-IT" altLang="it-IT" sz="2000" dirty="0">
                <a:solidFill>
                  <a:schemeClr val="tx1"/>
                </a:solidFill>
              </a:rPr>
              <a:t> in </a:t>
            </a:r>
            <a:r>
              <a:rPr lang="it-IT" altLang="it-IT" sz="2000" dirty="0" err="1">
                <a:solidFill>
                  <a:schemeClr val="tx1"/>
                </a:solidFill>
              </a:rPr>
              <a:t>evaluting</a:t>
            </a:r>
            <a:r>
              <a:rPr lang="it-IT" altLang="it-IT" sz="2000" dirty="0">
                <a:solidFill>
                  <a:schemeClr val="tx1"/>
                </a:solidFill>
              </a:rPr>
              <a:t> </a:t>
            </a:r>
            <a:r>
              <a:rPr lang="it-IT" altLang="it-IT" sz="2000" dirty="0" err="1">
                <a:solidFill>
                  <a:schemeClr val="tx1"/>
                </a:solidFill>
              </a:rPr>
              <a:t>systems</a:t>
            </a:r>
            <a:r>
              <a:rPr lang="it-IT" altLang="it-IT" sz="2000" dirty="0">
                <a:solidFill>
                  <a:schemeClr val="tx1"/>
                </a:solidFill>
              </a:rPr>
              <a:t> in </a:t>
            </a:r>
            <a:r>
              <a:rPr lang="it-IT" altLang="it-IT" sz="2000" dirty="0" err="1">
                <a:solidFill>
                  <a:schemeClr val="tx1"/>
                </a:solidFill>
              </a:rPr>
              <a:t>routing</a:t>
            </a:r>
            <a:r>
              <a:rPr lang="it-IT" altLang="it-IT" sz="2000" dirty="0">
                <a:solidFill>
                  <a:schemeClr val="tx1"/>
                </a:solidFill>
              </a:rPr>
              <a:t> </a:t>
            </a:r>
            <a:r>
              <a:rPr lang="it-IT" altLang="it-IT" sz="2000" dirty="0" err="1">
                <a:solidFill>
                  <a:schemeClr val="tx1"/>
                </a:solidFill>
              </a:rPr>
              <a:t>operation</a:t>
            </a:r>
            <a:endParaRPr lang="it-IT" altLang="it-IT" sz="20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91942988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65</a:t>
            </a:fld>
            <a:endParaRPr lang="it-IT" altLang="it-IT" sz="1292">
              <a:solidFill>
                <a:schemeClr val="bg1"/>
              </a:solidFill>
            </a:endParaRPr>
          </a:p>
        </p:txBody>
      </p:sp>
      <p:sp>
        <p:nvSpPr>
          <p:cNvPr id="147459" name="Rectangle 5"/>
          <p:cNvSpPr>
            <a:spLocks noChangeArrowheads="1"/>
          </p:cNvSpPr>
          <p:nvPr/>
        </p:nvSpPr>
        <p:spPr bwMode="auto">
          <a:xfrm>
            <a:off x="323528" y="1543432"/>
            <a:ext cx="8568952" cy="81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endParaRPr lang="it-IT" altLang="it-IT" sz="2000" dirty="0">
              <a:solidFill>
                <a:schemeClr val="tx1"/>
              </a:solidFill>
            </a:endParaRPr>
          </a:p>
          <a:p>
            <a:pPr marL="457200" indent="-457200"/>
            <a:endParaRPr lang="it-IT" altLang="it-IT" sz="20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pic>
        <p:nvPicPr>
          <p:cNvPr id="1026" name="Picture 2" descr="Image result for interdependence of human-centered des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24" y="1271735"/>
            <a:ext cx="7962900" cy="518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7535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66</a:t>
            </a:fld>
            <a:endParaRPr lang="it-IT" altLang="it-IT" sz="1292">
              <a:solidFill>
                <a:schemeClr val="bg1"/>
              </a:solidFill>
            </a:endParaRPr>
          </a:p>
        </p:txBody>
      </p:sp>
      <p:sp>
        <p:nvSpPr>
          <p:cNvPr id="147459" name="Rectangle 5"/>
          <p:cNvSpPr>
            <a:spLocks noChangeArrowheads="1"/>
          </p:cNvSpPr>
          <p:nvPr/>
        </p:nvSpPr>
        <p:spPr bwMode="auto">
          <a:xfrm>
            <a:off x="323528" y="1543432"/>
            <a:ext cx="8568952" cy="4457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en-US" altLang="it-IT" sz="2400" dirty="0">
                <a:solidFill>
                  <a:schemeClr val="tx1"/>
                </a:solidFill>
              </a:rPr>
              <a:t>Human-centered design activities</a:t>
            </a:r>
          </a:p>
          <a:p>
            <a:pPr marL="457200" indent="-457200"/>
            <a:r>
              <a:rPr lang="it-IT" altLang="it-IT" sz="2000" dirty="0" err="1">
                <a:solidFill>
                  <a:schemeClr val="tx1"/>
                </a:solidFill>
              </a:rPr>
              <a:t>Challenges</a:t>
            </a:r>
            <a:r>
              <a:rPr lang="it-IT" altLang="it-IT" sz="2000" dirty="0">
                <a:solidFill>
                  <a:schemeClr val="tx1"/>
                </a:solidFill>
              </a:rPr>
              <a:t> and </a:t>
            </a:r>
            <a:r>
              <a:rPr lang="it-IT" altLang="it-IT" sz="2000" dirty="0" err="1">
                <a:solidFill>
                  <a:schemeClr val="tx1"/>
                </a:solidFill>
              </a:rPr>
              <a:t>risks</a:t>
            </a:r>
            <a:endParaRPr lang="it-IT" altLang="it-IT" sz="2000" dirty="0">
              <a:solidFill>
                <a:schemeClr val="tx1"/>
              </a:solidFill>
            </a:endParaRPr>
          </a:p>
          <a:p>
            <a:pPr marL="1200150" lvl="1" indent="-457200"/>
            <a:r>
              <a:rPr lang="it-IT" altLang="it-IT" sz="1800" dirty="0" err="1">
                <a:solidFill>
                  <a:schemeClr val="tx1"/>
                </a:solidFill>
              </a:rPr>
              <a:t>Different</a:t>
            </a:r>
            <a:r>
              <a:rPr lang="it-IT" altLang="it-IT" sz="1800" dirty="0">
                <a:solidFill>
                  <a:schemeClr val="tx1"/>
                </a:solidFill>
              </a:rPr>
              <a:t> user </a:t>
            </a:r>
            <a:r>
              <a:rPr lang="it-IT" altLang="it-IT" sz="1800" dirty="0" err="1">
                <a:solidFill>
                  <a:schemeClr val="tx1"/>
                </a:solidFill>
              </a:rPr>
              <a:t>groups</a:t>
            </a:r>
            <a:r>
              <a:rPr lang="it-IT" altLang="it-IT" sz="1800" dirty="0">
                <a:solidFill>
                  <a:schemeClr val="tx1"/>
                </a:solidFill>
              </a:rPr>
              <a:t> and </a:t>
            </a:r>
            <a:r>
              <a:rPr lang="it-IT" altLang="it-IT" sz="1800" dirty="0" err="1">
                <a:solidFill>
                  <a:schemeClr val="tx1"/>
                </a:solidFill>
              </a:rPr>
              <a:t>stakeholders</a:t>
            </a:r>
            <a:r>
              <a:rPr lang="it-IT" altLang="it-IT" sz="1800" dirty="0">
                <a:solidFill>
                  <a:schemeClr val="tx1"/>
                </a:solidFill>
              </a:rPr>
              <a:t>, </a:t>
            </a:r>
            <a:r>
              <a:rPr lang="it-IT" altLang="it-IT" sz="1800" dirty="0" err="1">
                <a:solidFill>
                  <a:schemeClr val="tx1"/>
                </a:solidFill>
              </a:rPr>
              <a:t>their</a:t>
            </a:r>
            <a:r>
              <a:rPr lang="it-IT" altLang="it-IT" sz="1800" dirty="0">
                <a:solidFill>
                  <a:schemeClr val="tx1"/>
                </a:solidFill>
              </a:rPr>
              <a:t> </a:t>
            </a:r>
            <a:r>
              <a:rPr lang="it-IT" altLang="it-IT" sz="1800" dirty="0" err="1">
                <a:solidFill>
                  <a:schemeClr val="tx1"/>
                </a:solidFill>
              </a:rPr>
              <a:t>needs</a:t>
            </a:r>
            <a:r>
              <a:rPr lang="it-IT" altLang="it-IT" sz="1800" dirty="0">
                <a:solidFill>
                  <a:schemeClr val="tx1"/>
                </a:solidFill>
              </a:rPr>
              <a:t> </a:t>
            </a:r>
            <a:r>
              <a:rPr lang="it-IT" altLang="it-IT" sz="1800" dirty="0" err="1">
                <a:solidFill>
                  <a:schemeClr val="tx1"/>
                </a:solidFill>
              </a:rPr>
              <a:t>have</a:t>
            </a:r>
            <a:r>
              <a:rPr lang="it-IT" altLang="it-IT" sz="1800" dirty="0">
                <a:solidFill>
                  <a:schemeClr val="tx1"/>
                </a:solidFill>
              </a:rPr>
              <a:t> to be </a:t>
            </a:r>
            <a:r>
              <a:rPr lang="it-IT" altLang="it-IT" sz="1800" dirty="0" err="1">
                <a:solidFill>
                  <a:schemeClr val="tx1"/>
                </a:solidFill>
              </a:rPr>
              <a:t>taken</a:t>
            </a:r>
            <a:r>
              <a:rPr lang="it-IT" altLang="it-IT" sz="1800" dirty="0">
                <a:solidFill>
                  <a:schemeClr val="tx1"/>
                </a:solidFill>
              </a:rPr>
              <a:t> </a:t>
            </a:r>
            <a:r>
              <a:rPr lang="it-IT" altLang="it-IT" sz="1800" dirty="0" err="1">
                <a:solidFill>
                  <a:schemeClr val="tx1"/>
                </a:solidFill>
              </a:rPr>
              <a:t>into</a:t>
            </a:r>
            <a:r>
              <a:rPr lang="it-IT" altLang="it-IT" sz="1800" dirty="0">
                <a:solidFill>
                  <a:schemeClr val="tx1"/>
                </a:solidFill>
              </a:rPr>
              <a:t> account</a:t>
            </a:r>
          </a:p>
          <a:p>
            <a:pPr marL="1200150" lvl="1" indent="-457200"/>
            <a:r>
              <a:rPr lang="it-IT" altLang="it-IT" sz="1800" dirty="0">
                <a:solidFill>
                  <a:schemeClr val="tx1"/>
                </a:solidFill>
              </a:rPr>
              <a:t>The </a:t>
            </a:r>
            <a:r>
              <a:rPr lang="it-IT" altLang="it-IT" sz="1800" dirty="0" err="1">
                <a:solidFill>
                  <a:schemeClr val="tx1"/>
                </a:solidFill>
              </a:rPr>
              <a:t>context</a:t>
            </a:r>
            <a:r>
              <a:rPr lang="it-IT" altLang="it-IT" sz="1800" dirty="0">
                <a:solidFill>
                  <a:schemeClr val="tx1"/>
                </a:solidFill>
              </a:rPr>
              <a:t> of use can be diverse and can </a:t>
            </a:r>
            <a:r>
              <a:rPr lang="it-IT" altLang="it-IT" sz="1800" dirty="0" err="1">
                <a:solidFill>
                  <a:schemeClr val="tx1"/>
                </a:solidFill>
              </a:rPr>
              <a:t>vary</a:t>
            </a:r>
            <a:r>
              <a:rPr lang="it-IT" altLang="it-IT" sz="1800" dirty="0">
                <a:solidFill>
                  <a:schemeClr val="tx1"/>
                </a:solidFill>
              </a:rPr>
              <a:t> from user </a:t>
            </a:r>
            <a:r>
              <a:rPr lang="it-IT" altLang="it-IT" sz="1800" dirty="0" err="1">
                <a:solidFill>
                  <a:schemeClr val="tx1"/>
                </a:solidFill>
              </a:rPr>
              <a:t>group</a:t>
            </a:r>
            <a:r>
              <a:rPr lang="it-IT" altLang="it-IT" sz="1800" dirty="0">
                <a:solidFill>
                  <a:schemeClr val="tx1"/>
                </a:solidFill>
              </a:rPr>
              <a:t> to user </a:t>
            </a:r>
            <a:r>
              <a:rPr lang="it-IT" altLang="it-IT" sz="1800" dirty="0" err="1">
                <a:solidFill>
                  <a:schemeClr val="tx1"/>
                </a:solidFill>
              </a:rPr>
              <a:t>group</a:t>
            </a:r>
            <a:r>
              <a:rPr lang="it-IT" altLang="it-IT" sz="1800" dirty="0">
                <a:solidFill>
                  <a:schemeClr val="tx1"/>
                </a:solidFill>
              </a:rPr>
              <a:t> and </a:t>
            </a:r>
            <a:r>
              <a:rPr lang="it-IT" altLang="it-IT" sz="1800" dirty="0" err="1">
                <a:solidFill>
                  <a:schemeClr val="tx1"/>
                </a:solidFill>
              </a:rPr>
              <a:t>between</a:t>
            </a:r>
            <a:r>
              <a:rPr lang="it-IT" altLang="it-IT" sz="1800" dirty="0">
                <a:solidFill>
                  <a:schemeClr val="tx1"/>
                </a:solidFill>
              </a:rPr>
              <a:t> </a:t>
            </a:r>
            <a:r>
              <a:rPr lang="it-IT" altLang="it-IT" sz="1800" dirty="0" err="1">
                <a:solidFill>
                  <a:schemeClr val="tx1"/>
                </a:solidFill>
              </a:rPr>
              <a:t>different</a:t>
            </a:r>
            <a:r>
              <a:rPr lang="it-IT" altLang="it-IT" sz="1800" dirty="0">
                <a:solidFill>
                  <a:schemeClr val="tx1"/>
                </a:solidFill>
              </a:rPr>
              <a:t> </a:t>
            </a:r>
            <a:r>
              <a:rPr lang="it-IT" altLang="it-IT" sz="1800" dirty="0" err="1">
                <a:solidFill>
                  <a:schemeClr val="tx1"/>
                </a:solidFill>
              </a:rPr>
              <a:t>tasks</a:t>
            </a:r>
            <a:endParaRPr lang="it-IT" altLang="it-IT" sz="1800" dirty="0">
              <a:solidFill>
                <a:schemeClr val="tx1"/>
              </a:solidFill>
            </a:endParaRPr>
          </a:p>
          <a:p>
            <a:pPr marL="1200150" lvl="1" indent="-457200"/>
            <a:r>
              <a:rPr lang="it-IT" altLang="it-IT" sz="1800" dirty="0" err="1">
                <a:solidFill>
                  <a:schemeClr val="tx1"/>
                </a:solidFill>
              </a:rPr>
              <a:t>Requirements</a:t>
            </a:r>
            <a:r>
              <a:rPr lang="it-IT" altLang="it-IT" sz="1800" dirty="0">
                <a:solidFill>
                  <a:schemeClr val="tx1"/>
                </a:solidFill>
              </a:rPr>
              <a:t> </a:t>
            </a:r>
            <a:r>
              <a:rPr lang="it-IT" altLang="it-IT" sz="1800" dirty="0" err="1">
                <a:solidFill>
                  <a:schemeClr val="tx1"/>
                </a:solidFill>
              </a:rPr>
              <a:t>captured</a:t>
            </a:r>
            <a:r>
              <a:rPr lang="it-IT" altLang="it-IT" sz="1800" dirty="0">
                <a:solidFill>
                  <a:schemeClr val="tx1"/>
                </a:solidFill>
              </a:rPr>
              <a:t> </a:t>
            </a:r>
            <a:r>
              <a:rPr lang="it-IT" altLang="it-IT" sz="1800" dirty="0" err="1">
                <a:solidFill>
                  <a:schemeClr val="tx1"/>
                </a:solidFill>
              </a:rPr>
              <a:t>at</a:t>
            </a:r>
            <a:r>
              <a:rPr lang="it-IT" altLang="it-IT" sz="1800" dirty="0">
                <a:solidFill>
                  <a:schemeClr val="tx1"/>
                </a:solidFill>
              </a:rPr>
              <a:t> the </a:t>
            </a:r>
            <a:r>
              <a:rPr lang="it-IT" altLang="it-IT" sz="1800" dirty="0" err="1">
                <a:solidFill>
                  <a:schemeClr val="tx1"/>
                </a:solidFill>
              </a:rPr>
              <a:t>beginning</a:t>
            </a:r>
            <a:r>
              <a:rPr lang="it-IT" altLang="it-IT" sz="1800" dirty="0">
                <a:solidFill>
                  <a:schemeClr val="tx1"/>
                </a:solidFill>
              </a:rPr>
              <a:t> of a </a:t>
            </a:r>
            <a:r>
              <a:rPr lang="it-IT" altLang="it-IT" sz="1800" dirty="0" err="1">
                <a:solidFill>
                  <a:schemeClr val="tx1"/>
                </a:solidFill>
              </a:rPr>
              <a:t>project</a:t>
            </a:r>
            <a:r>
              <a:rPr lang="it-IT" altLang="it-IT" sz="1800" dirty="0">
                <a:solidFill>
                  <a:schemeClr val="tx1"/>
                </a:solidFill>
              </a:rPr>
              <a:t> are </a:t>
            </a:r>
            <a:r>
              <a:rPr lang="it-IT" altLang="it-IT" sz="1800" dirty="0" err="1">
                <a:solidFill>
                  <a:schemeClr val="tx1"/>
                </a:solidFill>
              </a:rPr>
              <a:t>unlikely</a:t>
            </a:r>
            <a:r>
              <a:rPr lang="it-IT" altLang="it-IT" sz="1800" dirty="0">
                <a:solidFill>
                  <a:schemeClr val="tx1"/>
                </a:solidFill>
              </a:rPr>
              <a:t> to be </a:t>
            </a:r>
            <a:r>
              <a:rPr lang="it-IT" altLang="it-IT" sz="1800" dirty="0" err="1">
                <a:solidFill>
                  <a:schemeClr val="tx1"/>
                </a:solidFill>
              </a:rPr>
              <a:t>exhaustive</a:t>
            </a:r>
            <a:endParaRPr lang="it-IT" altLang="it-IT" sz="1800" dirty="0">
              <a:solidFill>
                <a:schemeClr val="tx1"/>
              </a:solidFill>
            </a:endParaRPr>
          </a:p>
          <a:p>
            <a:pPr marL="1200150" lvl="1" indent="-457200"/>
            <a:r>
              <a:rPr lang="it-IT" altLang="it-IT" sz="1800" dirty="0">
                <a:solidFill>
                  <a:schemeClr val="tx1"/>
                </a:solidFill>
              </a:rPr>
              <a:t>Some </a:t>
            </a:r>
            <a:r>
              <a:rPr lang="it-IT" altLang="it-IT" sz="1800" dirty="0" err="1">
                <a:solidFill>
                  <a:schemeClr val="tx1"/>
                </a:solidFill>
              </a:rPr>
              <a:t>requirements</a:t>
            </a:r>
            <a:r>
              <a:rPr lang="it-IT" altLang="it-IT" sz="1800" dirty="0">
                <a:solidFill>
                  <a:schemeClr val="tx1"/>
                </a:solidFill>
              </a:rPr>
              <a:t> </a:t>
            </a:r>
            <a:r>
              <a:rPr lang="it-IT" altLang="it-IT" sz="1800" dirty="0" err="1">
                <a:solidFill>
                  <a:schemeClr val="tx1"/>
                </a:solidFill>
              </a:rPr>
              <a:t>could</a:t>
            </a:r>
            <a:r>
              <a:rPr lang="it-IT" altLang="it-IT" sz="1800" dirty="0">
                <a:solidFill>
                  <a:schemeClr val="tx1"/>
                </a:solidFill>
              </a:rPr>
              <a:t> emerge </a:t>
            </a:r>
            <a:r>
              <a:rPr lang="it-IT" altLang="it-IT" sz="1800" dirty="0" err="1">
                <a:solidFill>
                  <a:schemeClr val="tx1"/>
                </a:solidFill>
              </a:rPr>
              <a:t>only</a:t>
            </a:r>
            <a:r>
              <a:rPr lang="it-IT" altLang="it-IT" sz="1800" dirty="0">
                <a:solidFill>
                  <a:schemeClr val="tx1"/>
                </a:solidFill>
              </a:rPr>
              <a:t> once a </a:t>
            </a:r>
            <a:r>
              <a:rPr lang="it-IT" altLang="it-IT" sz="1800" dirty="0" err="1">
                <a:solidFill>
                  <a:schemeClr val="tx1"/>
                </a:solidFill>
              </a:rPr>
              <a:t>proposed</a:t>
            </a:r>
            <a:r>
              <a:rPr lang="it-IT" altLang="it-IT" sz="1800" dirty="0">
                <a:solidFill>
                  <a:schemeClr val="tx1"/>
                </a:solidFill>
              </a:rPr>
              <a:t> </a:t>
            </a:r>
            <a:r>
              <a:rPr lang="it-IT" altLang="it-IT" sz="1800" dirty="0" err="1">
                <a:solidFill>
                  <a:schemeClr val="tx1"/>
                </a:solidFill>
              </a:rPr>
              <a:t>solution</a:t>
            </a:r>
            <a:r>
              <a:rPr lang="it-IT" altLang="it-IT" sz="1800" dirty="0">
                <a:solidFill>
                  <a:schemeClr val="tx1"/>
                </a:solidFill>
              </a:rPr>
              <a:t> </a:t>
            </a:r>
            <a:r>
              <a:rPr lang="it-IT" altLang="it-IT" sz="1800" dirty="0" err="1">
                <a:solidFill>
                  <a:schemeClr val="tx1"/>
                </a:solidFill>
              </a:rPr>
              <a:t>is</a:t>
            </a:r>
            <a:r>
              <a:rPr lang="it-IT" altLang="it-IT" sz="1800" dirty="0">
                <a:solidFill>
                  <a:schemeClr val="tx1"/>
                </a:solidFill>
              </a:rPr>
              <a:t> </a:t>
            </a:r>
            <a:r>
              <a:rPr lang="it-IT" altLang="it-IT" sz="1800" dirty="0" err="1">
                <a:solidFill>
                  <a:schemeClr val="tx1"/>
                </a:solidFill>
              </a:rPr>
              <a:t>available</a:t>
            </a:r>
            <a:endParaRPr lang="it-IT" altLang="it-IT" sz="1800" dirty="0">
              <a:solidFill>
                <a:schemeClr val="tx1"/>
              </a:solidFill>
            </a:endParaRPr>
          </a:p>
          <a:p>
            <a:pPr marL="1200150" lvl="1" indent="-457200"/>
            <a:r>
              <a:rPr lang="it-IT" altLang="it-IT" sz="1800" dirty="0">
                <a:solidFill>
                  <a:schemeClr val="tx1"/>
                </a:solidFill>
              </a:rPr>
              <a:t>User </a:t>
            </a:r>
            <a:r>
              <a:rPr lang="it-IT" altLang="it-IT" sz="1800" dirty="0" err="1">
                <a:solidFill>
                  <a:schemeClr val="tx1"/>
                </a:solidFill>
              </a:rPr>
              <a:t>requirements</a:t>
            </a:r>
            <a:r>
              <a:rPr lang="it-IT" altLang="it-IT" sz="1800" dirty="0">
                <a:solidFill>
                  <a:schemeClr val="tx1"/>
                </a:solidFill>
              </a:rPr>
              <a:t> can be diverse and </a:t>
            </a:r>
            <a:r>
              <a:rPr lang="it-IT" altLang="it-IT" sz="1800" dirty="0" err="1">
                <a:solidFill>
                  <a:schemeClr val="tx1"/>
                </a:solidFill>
              </a:rPr>
              <a:t>potentially</a:t>
            </a:r>
            <a:r>
              <a:rPr lang="it-IT" altLang="it-IT" sz="1800" dirty="0">
                <a:solidFill>
                  <a:schemeClr val="tx1"/>
                </a:solidFill>
              </a:rPr>
              <a:t> </a:t>
            </a:r>
            <a:r>
              <a:rPr lang="it-IT" altLang="it-IT" sz="1800" dirty="0" err="1">
                <a:solidFill>
                  <a:schemeClr val="tx1"/>
                </a:solidFill>
              </a:rPr>
              <a:t>contradictory</a:t>
            </a:r>
            <a:r>
              <a:rPr lang="it-IT" altLang="it-IT" sz="1800" dirty="0">
                <a:solidFill>
                  <a:schemeClr val="tx1"/>
                </a:solidFill>
              </a:rPr>
              <a:t> to </a:t>
            </a:r>
            <a:r>
              <a:rPr lang="it-IT" altLang="it-IT" sz="1800" dirty="0" err="1">
                <a:solidFill>
                  <a:schemeClr val="tx1"/>
                </a:solidFill>
              </a:rPr>
              <a:t>each</a:t>
            </a:r>
            <a:r>
              <a:rPr lang="it-IT" altLang="it-IT" sz="1800" dirty="0">
                <a:solidFill>
                  <a:schemeClr val="tx1"/>
                </a:solidFill>
              </a:rPr>
              <a:t> </a:t>
            </a:r>
            <a:r>
              <a:rPr lang="it-IT" altLang="it-IT" sz="1800" dirty="0" err="1">
                <a:solidFill>
                  <a:schemeClr val="tx1"/>
                </a:solidFill>
              </a:rPr>
              <a:t>other</a:t>
            </a:r>
            <a:r>
              <a:rPr lang="it-IT" altLang="it-IT" sz="1800" dirty="0">
                <a:solidFill>
                  <a:schemeClr val="tx1"/>
                </a:solidFill>
              </a:rPr>
              <a:t> and to </a:t>
            </a:r>
            <a:r>
              <a:rPr lang="it-IT" altLang="it-IT" sz="1800" dirty="0" err="1">
                <a:solidFill>
                  <a:schemeClr val="tx1"/>
                </a:solidFill>
              </a:rPr>
              <a:t>those</a:t>
            </a:r>
            <a:r>
              <a:rPr lang="it-IT" altLang="it-IT" sz="1800" dirty="0">
                <a:solidFill>
                  <a:schemeClr val="tx1"/>
                </a:solidFill>
              </a:rPr>
              <a:t> of </a:t>
            </a:r>
            <a:r>
              <a:rPr lang="it-IT" altLang="it-IT" sz="1800" dirty="0" err="1">
                <a:solidFill>
                  <a:schemeClr val="tx1"/>
                </a:solidFill>
              </a:rPr>
              <a:t>other</a:t>
            </a:r>
            <a:r>
              <a:rPr lang="it-IT" altLang="it-IT" sz="1800" dirty="0">
                <a:solidFill>
                  <a:schemeClr val="tx1"/>
                </a:solidFill>
              </a:rPr>
              <a:t> </a:t>
            </a:r>
            <a:r>
              <a:rPr lang="it-IT" altLang="it-IT" sz="1800" dirty="0" err="1">
                <a:solidFill>
                  <a:schemeClr val="tx1"/>
                </a:solidFill>
              </a:rPr>
              <a:t>stakeholders</a:t>
            </a:r>
            <a:endParaRPr lang="it-IT" altLang="it-IT" sz="1800" dirty="0">
              <a:solidFill>
                <a:schemeClr val="tx1"/>
              </a:solidFill>
            </a:endParaRPr>
          </a:p>
          <a:p>
            <a:pPr marL="1200150" lvl="1" indent="-457200"/>
            <a:r>
              <a:rPr lang="it-IT" altLang="it-IT" sz="1800" dirty="0" err="1">
                <a:solidFill>
                  <a:schemeClr val="tx1"/>
                </a:solidFill>
              </a:rPr>
              <a:t>Initial</a:t>
            </a:r>
            <a:r>
              <a:rPr lang="it-IT" altLang="it-IT" sz="1800" dirty="0">
                <a:solidFill>
                  <a:schemeClr val="tx1"/>
                </a:solidFill>
              </a:rPr>
              <a:t> design </a:t>
            </a:r>
            <a:r>
              <a:rPr lang="it-IT" altLang="it-IT" sz="1800" dirty="0" err="1">
                <a:solidFill>
                  <a:schemeClr val="tx1"/>
                </a:solidFill>
              </a:rPr>
              <a:t>solutions</a:t>
            </a:r>
            <a:r>
              <a:rPr lang="it-IT" altLang="it-IT" sz="1800" dirty="0">
                <a:solidFill>
                  <a:schemeClr val="tx1"/>
                </a:solidFill>
              </a:rPr>
              <a:t> </a:t>
            </a:r>
            <a:r>
              <a:rPr lang="it-IT" altLang="it-IT" sz="1800" dirty="0" err="1">
                <a:solidFill>
                  <a:schemeClr val="tx1"/>
                </a:solidFill>
              </a:rPr>
              <a:t>rarely</a:t>
            </a:r>
            <a:r>
              <a:rPr lang="it-IT" altLang="it-IT" sz="1800" dirty="0">
                <a:solidFill>
                  <a:schemeClr val="tx1"/>
                </a:solidFill>
              </a:rPr>
              <a:t> </a:t>
            </a:r>
            <a:r>
              <a:rPr lang="it-IT" altLang="it-IT" sz="1800" dirty="0" err="1">
                <a:solidFill>
                  <a:schemeClr val="tx1"/>
                </a:solidFill>
              </a:rPr>
              <a:t>satisfy</a:t>
            </a:r>
            <a:r>
              <a:rPr lang="it-IT" altLang="it-IT" sz="1800" dirty="0">
                <a:solidFill>
                  <a:schemeClr val="tx1"/>
                </a:solidFill>
              </a:rPr>
              <a:t> </a:t>
            </a:r>
            <a:r>
              <a:rPr lang="it-IT" altLang="it-IT" sz="1800" dirty="0" err="1">
                <a:solidFill>
                  <a:schemeClr val="tx1"/>
                </a:solidFill>
              </a:rPr>
              <a:t>all</a:t>
            </a:r>
            <a:r>
              <a:rPr lang="it-IT" altLang="it-IT" sz="1800" dirty="0">
                <a:solidFill>
                  <a:schemeClr val="tx1"/>
                </a:solidFill>
              </a:rPr>
              <a:t> the user </a:t>
            </a:r>
            <a:r>
              <a:rPr lang="it-IT" altLang="it-IT" sz="1800" dirty="0" err="1">
                <a:solidFill>
                  <a:schemeClr val="tx1"/>
                </a:solidFill>
              </a:rPr>
              <a:t>needs</a:t>
            </a:r>
            <a:endParaRPr lang="it-IT" altLang="it-IT" sz="20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338756020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67</a:t>
            </a:fld>
            <a:endParaRPr lang="it-IT" altLang="it-IT" sz="1292">
              <a:solidFill>
                <a:schemeClr val="bg1"/>
              </a:solidFill>
            </a:endParaRPr>
          </a:p>
        </p:txBody>
      </p:sp>
      <p:sp>
        <p:nvSpPr>
          <p:cNvPr id="147459" name="Rectangle 5"/>
          <p:cNvSpPr>
            <a:spLocks noChangeArrowheads="1"/>
          </p:cNvSpPr>
          <p:nvPr/>
        </p:nvSpPr>
        <p:spPr bwMode="auto">
          <a:xfrm>
            <a:off x="323528" y="1543432"/>
            <a:ext cx="8568952" cy="2675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en-US" altLang="it-IT" sz="2400" dirty="0">
                <a:solidFill>
                  <a:schemeClr val="tx1"/>
                </a:solidFill>
              </a:rPr>
              <a:t>Understanding and specifying the context of use</a:t>
            </a:r>
          </a:p>
          <a:p>
            <a:pPr marL="457200" indent="-457200"/>
            <a:r>
              <a:rPr lang="it-IT" altLang="it-IT" sz="2000" dirty="0" err="1">
                <a:solidFill>
                  <a:schemeClr val="tx1"/>
                </a:solidFill>
              </a:rPr>
              <a:t>Context</a:t>
            </a:r>
            <a:r>
              <a:rPr lang="it-IT" altLang="it-IT" sz="2000" dirty="0">
                <a:solidFill>
                  <a:schemeClr val="tx1"/>
                </a:solidFill>
              </a:rPr>
              <a:t> of use </a:t>
            </a:r>
            <a:r>
              <a:rPr lang="it-IT" altLang="it-IT" sz="2000" dirty="0" err="1">
                <a:solidFill>
                  <a:schemeClr val="tx1"/>
                </a:solidFill>
              </a:rPr>
              <a:t>description</a:t>
            </a:r>
            <a:r>
              <a:rPr lang="it-IT" altLang="it-IT" sz="2000" dirty="0">
                <a:solidFill>
                  <a:schemeClr val="tx1"/>
                </a:solidFill>
              </a:rPr>
              <a:t>, </a:t>
            </a:r>
            <a:r>
              <a:rPr lang="it-IT" altLang="it-IT" sz="2000" dirty="0" err="1">
                <a:solidFill>
                  <a:schemeClr val="tx1"/>
                </a:solidFill>
              </a:rPr>
              <a:t>including</a:t>
            </a:r>
            <a:endParaRPr lang="it-IT" altLang="it-IT" sz="2000" dirty="0">
              <a:solidFill>
                <a:schemeClr val="tx1"/>
              </a:solidFill>
            </a:endParaRPr>
          </a:p>
          <a:p>
            <a:pPr marL="1200150" lvl="1" indent="-457200"/>
            <a:r>
              <a:rPr lang="it-IT" altLang="it-IT" sz="1800" dirty="0" err="1">
                <a:solidFill>
                  <a:schemeClr val="tx1"/>
                </a:solidFill>
              </a:rPr>
              <a:t>Users</a:t>
            </a:r>
            <a:r>
              <a:rPr lang="it-IT" altLang="it-IT" sz="1800" dirty="0">
                <a:solidFill>
                  <a:schemeClr val="tx1"/>
                </a:solidFill>
              </a:rPr>
              <a:t> and </a:t>
            </a:r>
            <a:r>
              <a:rPr lang="it-IT" altLang="it-IT" sz="1800" dirty="0" err="1">
                <a:solidFill>
                  <a:schemeClr val="tx1"/>
                </a:solidFill>
              </a:rPr>
              <a:t>other</a:t>
            </a:r>
            <a:r>
              <a:rPr lang="it-IT" altLang="it-IT" sz="1800" dirty="0">
                <a:solidFill>
                  <a:schemeClr val="tx1"/>
                </a:solidFill>
              </a:rPr>
              <a:t> stakeholder </a:t>
            </a:r>
            <a:r>
              <a:rPr lang="it-IT" altLang="it-IT" sz="1800" dirty="0" err="1">
                <a:solidFill>
                  <a:schemeClr val="tx1"/>
                </a:solidFill>
              </a:rPr>
              <a:t>groups</a:t>
            </a:r>
            <a:endParaRPr lang="it-IT" altLang="it-IT" sz="1800" dirty="0">
              <a:solidFill>
                <a:schemeClr val="tx1"/>
              </a:solidFill>
            </a:endParaRPr>
          </a:p>
          <a:p>
            <a:pPr marL="1200150" lvl="1" indent="-457200"/>
            <a:r>
              <a:rPr lang="it-IT" altLang="it-IT" sz="1800" dirty="0" err="1">
                <a:solidFill>
                  <a:schemeClr val="tx1"/>
                </a:solidFill>
              </a:rPr>
              <a:t>Characteristics</a:t>
            </a:r>
            <a:r>
              <a:rPr lang="it-IT" altLang="it-IT" sz="1800" dirty="0">
                <a:solidFill>
                  <a:schemeClr val="tx1"/>
                </a:solidFill>
              </a:rPr>
              <a:t> of the </a:t>
            </a:r>
            <a:r>
              <a:rPr lang="it-IT" altLang="it-IT" sz="1800" dirty="0" err="1">
                <a:solidFill>
                  <a:schemeClr val="tx1"/>
                </a:solidFill>
              </a:rPr>
              <a:t>users</a:t>
            </a:r>
            <a:r>
              <a:rPr lang="it-IT" altLang="it-IT" sz="1800" dirty="0">
                <a:solidFill>
                  <a:schemeClr val="tx1"/>
                </a:solidFill>
              </a:rPr>
              <a:t> of </a:t>
            </a:r>
            <a:r>
              <a:rPr lang="it-IT" altLang="it-IT" sz="1800" dirty="0" err="1">
                <a:solidFill>
                  <a:schemeClr val="tx1"/>
                </a:solidFill>
              </a:rPr>
              <a:t>groups</a:t>
            </a:r>
            <a:r>
              <a:rPr lang="it-IT" altLang="it-IT" sz="1800" dirty="0">
                <a:solidFill>
                  <a:schemeClr val="tx1"/>
                </a:solidFill>
              </a:rPr>
              <a:t> of </a:t>
            </a:r>
            <a:r>
              <a:rPr lang="it-IT" altLang="it-IT" sz="1800" dirty="0" err="1">
                <a:solidFill>
                  <a:schemeClr val="tx1"/>
                </a:solidFill>
              </a:rPr>
              <a:t>users</a:t>
            </a:r>
            <a:endParaRPr lang="it-IT" altLang="it-IT" sz="1800" dirty="0">
              <a:solidFill>
                <a:schemeClr val="tx1"/>
              </a:solidFill>
            </a:endParaRPr>
          </a:p>
          <a:p>
            <a:pPr marL="1200150" lvl="1" indent="-457200"/>
            <a:r>
              <a:rPr lang="it-IT" altLang="it-IT" sz="1800" dirty="0" err="1">
                <a:solidFill>
                  <a:schemeClr val="tx1"/>
                </a:solidFill>
              </a:rPr>
              <a:t>Goals</a:t>
            </a:r>
            <a:r>
              <a:rPr lang="it-IT" altLang="it-IT" sz="1800" dirty="0">
                <a:solidFill>
                  <a:schemeClr val="tx1"/>
                </a:solidFill>
              </a:rPr>
              <a:t> and </a:t>
            </a:r>
            <a:r>
              <a:rPr lang="it-IT" altLang="it-IT" sz="1800" dirty="0" err="1">
                <a:solidFill>
                  <a:schemeClr val="tx1"/>
                </a:solidFill>
              </a:rPr>
              <a:t>tasks</a:t>
            </a:r>
            <a:r>
              <a:rPr lang="it-IT" altLang="it-IT" sz="1800" dirty="0">
                <a:solidFill>
                  <a:schemeClr val="tx1"/>
                </a:solidFill>
              </a:rPr>
              <a:t> of the </a:t>
            </a:r>
            <a:r>
              <a:rPr lang="it-IT" altLang="it-IT" sz="1800" dirty="0" err="1">
                <a:solidFill>
                  <a:schemeClr val="tx1"/>
                </a:solidFill>
              </a:rPr>
              <a:t>users</a:t>
            </a:r>
            <a:endParaRPr lang="it-IT" altLang="it-IT" sz="1800" dirty="0">
              <a:solidFill>
                <a:schemeClr val="tx1"/>
              </a:solidFill>
            </a:endParaRPr>
          </a:p>
          <a:p>
            <a:pPr marL="1200150" lvl="1" indent="-457200"/>
            <a:r>
              <a:rPr lang="it-IT" altLang="it-IT" sz="1800" dirty="0" err="1">
                <a:solidFill>
                  <a:schemeClr val="tx1"/>
                </a:solidFill>
              </a:rPr>
              <a:t>Environments</a:t>
            </a:r>
            <a:r>
              <a:rPr lang="it-IT" altLang="it-IT" sz="1800" dirty="0">
                <a:solidFill>
                  <a:schemeClr val="tx1"/>
                </a:solidFill>
              </a:rPr>
              <a:t> of the </a:t>
            </a:r>
            <a:r>
              <a:rPr lang="it-IT" altLang="it-IT" sz="1800" dirty="0" err="1">
                <a:solidFill>
                  <a:schemeClr val="tx1"/>
                </a:solidFill>
              </a:rPr>
              <a:t>system</a:t>
            </a:r>
            <a:endParaRPr lang="it-IT" altLang="it-IT" sz="1800" dirty="0">
              <a:solidFill>
                <a:schemeClr val="tx1"/>
              </a:solidFill>
            </a:endParaRPr>
          </a:p>
          <a:p>
            <a:pPr marL="1200150" lvl="1" indent="-457200"/>
            <a:endParaRPr lang="it-IT" altLang="it-IT" sz="16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338306186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68</a:t>
            </a:fld>
            <a:endParaRPr lang="it-IT" altLang="it-IT" sz="1292">
              <a:solidFill>
                <a:schemeClr val="bg1"/>
              </a:solidFill>
            </a:endParaRPr>
          </a:p>
        </p:txBody>
      </p:sp>
      <p:sp>
        <p:nvSpPr>
          <p:cNvPr id="147459" name="Rectangle 5"/>
          <p:cNvSpPr>
            <a:spLocks noChangeArrowheads="1"/>
          </p:cNvSpPr>
          <p:nvPr/>
        </p:nvSpPr>
        <p:spPr bwMode="auto">
          <a:xfrm>
            <a:off x="323528" y="1543432"/>
            <a:ext cx="8568952" cy="281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en-US" altLang="it-IT" sz="2400" dirty="0">
                <a:solidFill>
                  <a:schemeClr val="tx1"/>
                </a:solidFill>
              </a:rPr>
              <a:t>Specifying the user requirements</a:t>
            </a:r>
          </a:p>
          <a:p>
            <a:pPr marL="457200" indent="-457200"/>
            <a:r>
              <a:rPr lang="it-IT" altLang="it-IT" sz="2000" dirty="0" err="1">
                <a:solidFill>
                  <a:schemeClr val="tx1"/>
                </a:solidFill>
              </a:rPr>
              <a:t>Identifying</a:t>
            </a:r>
            <a:r>
              <a:rPr lang="it-IT" altLang="it-IT" sz="2000" dirty="0">
                <a:solidFill>
                  <a:schemeClr val="tx1"/>
                </a:solidFill>
              </a:rPr>
              <a:t> user and </a:t>
            </a:r>
            <a:r>
              <a:rPr lang="it-IT" altLang="it-IT" sz="2000" dirty="0" err="1">
                <a:solidFill>
                  <a:schemeClr val="tx1"/>
                </a:solidFill>
              </a:rPr>
              <a:t>other</a:t>
            </a:r>
            <a:r>
              <a:rPr lang="it-IT" altLang="it-IT" sz="2000" dirty="0">
                <a:solidFill>
                  <a:schemeClr val="tx1"/>
                </a:solidFill>
              </a:rPr>
              <a:t> stakeholder </a:t>
            </a:r>
            <a:r>
              <a:rPr lang="it-IT" altLang="it-IT" sz="2000" dirty="0" err="1">
                <a:solidFill>
                  <a:schemeClr val="tx1"/>
                </a:solidFill>
              </a:rPr>
              <a:t>needs</a:t>
            </a:r>
            <a:endParaRPr lang="it-IT" altLang="it-IT" sz="2000" dirty="0">
              <a:solidFill>
                <a:schemeClr val="tx1"/>
              </a:solidFill>
            </a:endParaRPr>
          </a:p>
          <a:p>
            <a:pPr marL="457200" indent="-457200"/>
            <a:r>
              <a:rPr lang="it-IT" altLang="it-IT" sz="2000" dirty="0" err="1">
                <a:solidFill>
                  <a:schemeClr val="tx1"/>
                </a:solidFill>
              </a:rPr>
              <a:t>Deriving</a:t>
            </a:r>
            <a:r>
              <a:rPr lang="it-IT" altLang="it-IT" sz="2000" dirty="0">
                <a:solidFill>
                  <a:schemeClr val="tx1"/>
                </a:solidFill>
              </a:rPr>
              <a:t> user </a:t>
            </a:r>
            <a:r>
              <a:rPr lang="it-IT" altLang="it-IT" sz="2000" dirty="0" err="1">
                <a:solidFill>
                  <a:schemeClr val="tx1"/>
                </a:solidFill>
              </a:rPr>
              <a:t>requirements</a:t>
            </a:r>
            <a:endParaRPr lang="it-IT" altLang="it-IT" sz="2000" dirty="0">
              <a:solidFill>
                <a:schemeClr val="tx1"/>
              </a:solidFill>
            </a:endParaRPr>
          </a:p>
          <a:p>
            <a:pPr marL="457200" indent="-457200"/>
            <a:r>
              <a:rPr lang="it-IT" altLang="it-IT" sz="2000" dirty="0" err="1">
                <a:solidFill>
                  <a:schemeClr val="tx1"/>
                </a:solidFill>
              </a:rPr>
              <a:t>Resolving</a:t>
            </a:r>
            <a:r>
              <a:rPr lang="it-IT" altLang="it-IT" sz="2000" dirty="0">
                <a:solidFill>
                  <a:schemeClr val="tx1"/>
                </a:solidFill>
              </a:rPr>
              <a:t> </a:t>
            </a:r>
            <a:r>
              <a:rPr lang="it-IT" altLang="it-IT" sz="2000" dirty="0" err="1">
                <a:solidFill>
                  <a:schemeClr val="tx1"/>
                </a:solidFill>
              </a:rPr>
              <a:t>trade-offs</a:t>
            </a:r>
            <a:r>
              <a:rPr lang="it-IT" altLang="it-IT" sz="2000" dirty="0">
                <a:solidFill>
                  <a:schemeClr val="tx1"/>
                </a:solidFill>
              </a:rPr>
              <a:t> </a:t>
            </a:r>
            <a:r>
              <a:rPr lang="it-IT" altLang="it-IT" sz="2000" dirty="0" err="1">
                <a:solidFill>
                  <a:schemeClr val="tx1"/>
                </a:solidFill>
              </a:rPr>
              <a:t>between</a:t>
            </a:r>
            <a:r>
              <a:rPr lang="it-IT" altLang="it-IT" sz="2000" dirty="0">
                <a:solidFill>
                  <a:schemeClr val="tx1"/>
                </a:solidFill>
              </a:rPr>
              <a:t> user </a:t>
            </a:r>
            <a:r>
              <a:rPr lang="it-IT" altLang="it-IT" sz="2000" dirty="0" err="1">
                <a:solidFill>
                  <a:schemeClr val="tx1"/>
                </a:solidFill>
              </a:rPr>
              <a:t>requirements</a:t>
            </a:r>
            <a:endParaRPr lang="it-IT" altLang="it-IT" sz="2000" dirty="0">
              <a:solidFill>
                <a:schemeClr val="tx1"/>
              </a:solidFill>
            </a:endParaRPr>
          </a:p>
          <a:p>
            <a:pPr marL="457200" indent="-457200"/>
            <a:r>
              <a:rPr lang="it-IT" altLang="it-IT" sz="2000" dirty="0" err="1">
                <a:solidFill>
                  <a:schemeClr val="tx1"/>
                </a:solidFill>
              </a:rPr>
              <a:t>Ensuring</a:t>
            </a:r>
            <a:r>
              <a:rPr lang="it-IT" altLang="it-IT" sz="2000" dirty="0">
                <a:solidFill>
                  <a:schemeClr val="tx1"/>
                </a:solidFill>
              </a:rPr>
              <a:t> the </a:t>
            </a:r>
            <a:r>
              <a:rPr lang="it-IT" altLang="it-IT" sz="2000" dirty="0" err="1">
                <a:solidFill>
                  <a:schemeClr val="tx1"/>
                </a:solidFill>
              </a:rPr>
              <a:t>quality</a:t>
            </a:r>
            <a:r>
              <a:rPr lang="it-IT" altLang="it-IT" sz="2000" dirty="0">
                <a:solidFill>
                  <a:schemeClr val="tx1"/>
                </a:solidFill>
              </a:rPr>
              <a:t> of user </a:t>
            </a:r>
            <a:r>
              <a:rPr lang="it-IT" altLang="it-IT" sz="2000" dirty="0" err="1">
                <a:solidFill>
                  <a:schemeClr val="tx1"/>
                </a:solidFill>
              </a:rPr>
              <a:t>requirements</a:t>
            </a:r>
            <a:r>
              <a:rPr lang="it-IT" altLang="it-IT" sz="2000" dirty="0">
                <a:solidFill>
                  <a:schemeClr val="tx1"/>
                </a:solidFill>
              </a:rPr>
              <a:t> </a:t>
            </a:r>
            <a:r>
              <a:rPr lang="it-IT" altLang="it-IT" sz="2000" dirty="0" err="1">
                <a:solidFill>
                  <a:schemeClr val="tx1"/>
                </a:solidFill>
              </a:rPr>
              <a:t>specifications</a:t>
            </a:r>
            <a:endParaRPr lang="it-IT" altLang="it-IT" sz="2000" dirty="0">
              <a:solidFill>
                <a:schemeClr val="tx1"/>
              </a:solidFill>
            </a:endParaRPr>
          </a:p>
          <a:p>
            <a:pPr marL="457200" indent="-457200"/>
            <a:endParaRPr lang="it-IT" altLang="it-IT" sz="1800" dirty="0">
              <a:solidFill>
                <a:schemeClr val="tx1"/>
              </a:solidFill>
            </a:endParaRPr>
          </a:p>
          <a:p>
            <a:pPr marL="1200150" lvl="1" indent="-457200"/>
            <a:endParaRPr lang="it-IT" altLang="it-IT" sz="16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217880817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69</a:t>
            </a:fld>
            <a:endParaRPr lang="it-IT" altLang="it-IT" sz="1292">
              <a:solidFill>
                <a:schemeClr val="bg1"/>
              </a:solidFill>
            </a:endParaRPr>
          </a:p>
        </p:txBody>
      </p:sp>
      <p:sp>
        <p:nvSpPr>
          <p:cNvPr id="147459" name="Rectangle 5"/>
          <p:cNvSpPr>
            <a:spLocks noChangeArrowheads="1"/>
          </p:cNvSpPr>
          <p:nvPr/>
        </p:nvSpPr>
        <p:spPr bwMode="auto">
          <a:xfrm>
            <a:off x="323528" y="1543432"/>
            <a:ext cx="8568952" cy="4357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en-US" altLang="it-IT" sz="2400" dirty="0">
                <a:solidFill>
                  <a:schemeClr val="tx1"/>
                </a:solidFill>
              </a:rPr>
              <a:t>Producing design solutions</a:t>
            </a:r>
          </a:p>
          <a:p>
            <a:pPr marL="457200" indent="-457200"/>
            <a:r>
              <a:rPr lang="it-IT" altLang="it-IT" sz="2000" dirty="0" err="1">
                <a:solidFill>
                  <a:schemeClr val="tx1"/>
                </a:solidFill>
              </a:rPr>
              <a:t>Designing</a:t>
            </a:r>
            <a:r>
              <a:rPr lang="it-IT" altLang="it-IT" sz="2000" dirty="0">
                <a:solidFill>
                  <a:schemeClr val="tx1"/>
                </a:solidFill>
              </a:rPr>
              <a:t> user </a:t>
            </a:r>
            <a:r>
              <a:rPr lang="it-IT" altLang="it-IT" sz="2000" dirty="0" err="1">
                <a:solidFill>
                  <a:schemeClr val="tx1"/>
                </a:solidFill>
              </a:rPr>
              <a:t>tasks</a:t>
            </a:r>
            <a:r>
              <a:rPr lang="it-IT" altLang="it-IT" sz="2000" dirty="0">
                <a:solidFill>
                  <a:schemeClr val="tx1"/>
                </a:solidFill>
              </a:rPr>
              <a:t>, user-</a:t>
            </a:r>
            <a:r>
              <a:rPr lang="it-IT" altLang="it-IT" sz="2000" dirty="0" err="1">
                <a:solidFill>
                  <a:schemeClr val="tx1"/>
                </a:solidFill>
              </a:rPr>
              <a:t>system</a:t>
            </a:r>
            <a:r>
              <a:rPr lang="it-IT" altLang="it-IT" sz="2000" dirty="0">
                <a:solidFill>
                  <a:schemeClr val="tx1"/>
                </a:solidFill>
              </a:rPr>
              <a:t> </a:t>
            </a:r>
            <a:r>
              <a:rPr lang="it-IT" altLang="it-IT" sz="2000" dirty="0" err="1">
                <a:solidFill>
                  <a:schemeClr val="tx1"/>
                </a:solidFill>
              </a:rPr>
              <a:t>interaction</a:t>
            </a:r>
            <a:r>
              <a:rPr lang="it-IT" altLang="it-IT" sz="2000" dirty="0">
                <a:solidFill>
                  <a:schemeClr val="tx1"/>
                </a:solidFill>
              </a:rPr>
              <a:t> and user </a:t>
            </a:r>
            <a:r>
              <a:rPr lang="it-IT" altLang="it-IT" sz="2000" dirty="0" err="1">
                <a:solidFill>
                  <a:schemeClr val="tx1"/>
                </a:solidFill>
              </a:rPr>
              <a:t>interface</a:t>
            </a:r>
            <a:r>
              <a:rPr lang="it-IT" altLang="it-IT" sz="2000" dirty="0">
                <a:solidFill>
                  <a:schemeClr val="tx1"/>
                </a:solidFill>
              </a:rPr>
              <a:t> to </a:t>
            </a:r>
            <a:r>
              <a:rPr lang="it-IT" altLang="it-IT" sz="2000" dirty="0" err="1">
                <a:solidFill>
                  <a:schemeClr val="tx1"/>
                </a:solidFill>
              </a:rPr>
              <a:t>meet</a:t>
            </a:r>
            <a:r>
              <a:rPr lang="it-IT" altLang="it-IT" sz="2000" dirty="0">
                <a:solidFill>
                  <a:schemeClr val="tx1"/>
                </a:solidFill>
              </a:rPr>
              <a:t> user </a:t>
            </a:r>
            <a:r>
              <a:rPr lang="it-IT" altLang="it-IT" sz="2000" dirty="0" err="1">
                <a:solidFill>
                  <a:schemeClr val="tx1"/>
                </a:solidFill>
              </a:rPr>
              <a:t>requirements</a:t>
            </a:r>
            <a:r>
              <a:rPr lang="it-IT" altLang="it-IT" sz="2000" dirty="0">
                <a:solidFill>
                  <a:schemeClr val="tx1"/>
                </a:solidFill>
              </a:rPr>
              <a:t>, </a:t>
            </a:r>
            <a:r>
              <a:rPr lang="it-IT" altLang="it-IT" sz="2000" dirty="0" err="1">
                <a:solidFill>
                  <a:schemeClr val="tx1"/>
                </a:solidFill>
              </a:rPr>
              <a:t>taking</a:t>
            </a:r>
            <a:r>
              <a:rPr lang="it-IT" altLang="it-IT" sz="2000" dirty="0">
                <a:solidFill>
                  <a:schemeClr val="tx1"/>
                </a:solidFill>
              </a:rPr>
              <a:t> </a:t>
            </a:r>
            <a:r>
              <a:rPr lang="it-IT" altLang="it-IT" sz="2000" dirty="0" err="1">
                <a:solidFill>
                  <a:schemeClr val="tx1"/>
                </a:solidFill>
              </a:rPr>
              <a:t>into</a:t>
            </a:r>
            <a:r>
              <a:rPr lang="it-IT" altLang="it-IT" sz="2000" dirty="0">
                <a:solidFill>
                  <a:schemeClr val="tx1"/>
                </a:solidFill>
              </a:rPr>
              <a:t> account the </a:t>
            </a:r>
            <a:r>
              <a:rPr lang="it-IT" altLang="it-IT" sz="2000" dirty="0" err="1">
                <a:solidFill>
                  <a:schemeClr val="tx1"/>
                </a:solidFill>
              </a:rPr>
              <a:t>whole</a:t>
            </a:r>
            <a:r>
              <a:rPr lang="it-IT" altLang="it-IT" sz="2000" dirty="0">
                <a:solidFill>
                  <a:schemeClr val="tx1"/>
                </a:solidFill>
              </a:rPr>
              <a:t> user </a:t>
            </a:r>
            <a:r>
              <a:rPr lang="it-IT" altLang="it-IT" sz="2000" dirty="0" err="1">
                <a:solidFill>
                  <a:schemeClr val="tx1"/>
                </a:solidFill>
              </a:rPr>
              <a:t>experience</a:t>
            </a:r>
            <a:endParaRPr lang="it-IT" altLang="it-IT" sz="2000" dirty="0">
              <a:solidFill>
                <a:schemeClr val="tx1"/>
              </a:solidFill>
            </a:endParaRPr>
          </a:p>
          <a:p>
            <a:pPr marL="457200" indent="-457200"/>
            <a:r>
              <a:rPr lang="it-IT" altLang="it-IT" sz="2000" dirty="0" err="1">
                <a:solidFill>
                  <a:schemeClr val="tx1"/>
                </a:solidFill>
              </a:rPr>
              <a:t>Making</a:t>
            </a:r>
            <a:r>
              <a:rPr lang="it-IT" altLang="it-IT" sz="2000" dirty="0">
                <a:solidFill>
                  <a:schemeClr val="tx1"/>
                </a:solidFill>
              </a:rPr>
              <a:t> the design </a:t>
            </a:r>
            <a:r>
              <a:rPr lang="it-IT" altLang="it-IT" sz="2000" dirty="0" err="1">
                <a:solidFill>
                  <a:schemeClr val="tx1"/>
                </a:solidFill>
              </a:rPr>
              <a:t>solutions</a:t>
            </a:r>
            <a:r>
              <a:rPr lang="it-IT" altLang="it-IT" sz="2000" dirty="0">
                <a:solidFill>
                  <a:schemeClr val="tx1"/>
                </a:solidFill>
              </a:rPr>
              <a:t> more concrete (e.g. </a:t>
            </a:r>
            <a:r>
              <a:rPr lang="it-IT" altLang="it-IT" sz="2000" dirty="0" err="1">
                <a:solidFill>
                  <a:schemeClr val="tx1"/>
                </a:solidFill>
              </a:rPr>
              <a:t>making</a:t>
            </a:r>
            <a:r>
              <a:rPr lang="it-IT" altLang="it-IT" sz="2000" dirty="0">
                <a:solidFill>
                  <a:schemeClr val="tx1"/>
                </a:solidFill>
              </a:rPr>
              <a:t> use of </a:t>
            </a:r>
            <a:r>
              <a:rPr lang="it-IT" altLang="it-IT" sz="2000" dirty="0" err="1">
                <a:solidFill>
                  <a:schemeClr val="tx1"/>
                </a:solidFill>
              </a:rPr>
              <a:t>scenarios</a:t>
            </a:r>
            <a:r>
              <a:rPr lang="it-IT" altLang="it-IT" sz="2000" dirty="0">
                <a:solidFill>
                  <a:schemeClr val="tx1"/>
                </a:solidFill>
              </a:rPr>
              <a:t>, </a:t>
            </a:r>
            <a:r>
              <a:rPr lang="it-IT" altLang="it-IT" sz="2000" dirty="0" err="1">
                <a:solidFill>
                  <a:schemeClr val="tx1"/>
                </a:solidFill>
              </a:rPr>
              <a:t>simulations</a:t>
            </a:r>
            <a:r>
              <a:rPr lang="it-IT" altLang="it-IT" sz="2000" dirty="0">
                <a:solidFill>
                  <a:schemeClr val="tx1"/>
                </a:solidFill>
              </a:rPr>
              <a:t>, </a:t>
            </a:r>
            <a:r>
              <a:rPr lang="it-IT" altLang="it-IT" sz="2000" dirty="0" err="1">
                <a:solidFill>
                  <a:schemeClr val="tx1"/>
                </a:solidFill>
              </a:rPr>
              <a:t>prototypes</a:t>
            </a:r>
            <a:r>
              <a:rPr lang="it-IT" altLang="it-IT" sz="2000" dirty="0">
                <a:solidFill>
                  <a:schemeClr val="tx1"/>
                </a:solidFill>
              </a:rPr>
              <a:t> or </a:t>
            </a:r>
            <a:r>
              <a:rPr lang="it-IT" altLang="it-IT" sz="2000" dirty="0" err="1">
                <a:solidFill>
                  <a:schemeClr val="tx1"/>
                </a:solidFill>
              </a:rPr>
              <a:t>mock-ups</a:t>
            </a:r>
            <a:r>
              <a:rPr lang="it-IT" altLang="it-IT" sz="2000" dirty="0">
                <a:solidFill>
                  <a:schemeClr val="tx1"/>
                </a:solidFill>
              </a:rPr>
              <a:t>)</a:t>
            </a:r>
          </a:p>
          <a:p>
            <a:pPr marL="457200" indent="-457200"/>
            <a:r>
              <a:rPr lang="it-IT" altLang="it-IT" sz="2000" dirty="0" err="1">
                <a:solidFill>
                  <a:schemeClr val="tx1"/>
                </a:solidFill>
              </a:rPr>
              <a:t>Altering</a:t>
            </a:r>
            <a:r>
              <a:rPr lang="it-IT" altLang="it-IT" sz="2000" dirty="0">
                <a:solidFill>
                  <a:schemeClr val="tx1"/>
                </a:solidFill>
              </a:rPr>
              <a:t> the design </a:t>
            </a:r>
            <a:r>
              <a:rPr lang="it-IT" altLang="it-IT" sz="2000" dirty="0" err="1">
                <a:solidFill>
                  <a:schemeClr val="tx1"/>
                </a:solidFill>
              </a:rPr>
              <a:t>solutions</a:t>
            </a:r>
            <a:r>
              <a:rPr lang="it-IT" altLang="it-IT" sz="2000" dirty="0">
                <a:solidFill>
                  <a:schemeClr val="tx1"/>
                </a:solidFill>
              </a:rPr>
              <a:t> in </a:t>
            </a:r>
            <a:r>
              <a:rPr lang="it-IT" altLang="it-IT" sz="2000" dirty="0" err="1">
                <a:solidFill>
                  <a:schemeClr val="tx1"/>
                </a:solidFill>
              </a:rPr>
              <a:t>response</a:t>
            </a:r>
            <a:r>
              <a:rPr lang="it-IT" altLang="it-IT" sz="2000" dirty="0">
                <a:solidFill>
                  <a:schemeClr val="tx1"/>
                </a:solidFill>
              </a:rPr>
              <a:t> to user-</a:t>
            </a:r>
            <a:r>
              <a:rPr lang="it-IT" altLang="it-IT" sz="2000" dirty="0" err="1">
                <a:solidFill>
                  <a:schemeClr val="tx1"/>
                </a:solidFill>
              </a:rPr>
              <a:t>centered</a:t>
            </a:r>
            <a:r>
              <a:rPr lang="it-IT" altLang="it-IT" sz="2000" dirty="0">
                <a:solidFill>
                  <a:schemeClr val="tx1"/>
                </a:solidFill>
              </a:rPr>
              <a:t> </a:t>
            </a:r>
            <a:r>
              <a:rPr lang="it-IT" altLang="it-IT" sz="2000" dirty="0" err="1">
                <a:solidFill>
                  <a:schemeClr val="tx1"/>
                </a:solidFill>
              </a:rPr>
              <a:t>evaluation</a:t>
            </a:r>
            <a:r>
              <a:rPr lang="it-IT" altLang="it-IT" sz="2000" dirty="0">
                <a:solidFill>
                  <a:schemeClr val="tx1"/>
                </a:solidFill>
              </a:rPr>
              <a:t> and feedback </a:t>
            </a:r>
          </a:p>
          <a:p>
            <a:pPr marL="457200" indent="-457200"/>
            <a:r>
              <a:rPr lang="it-IT" altLang="it-IT" sz="2000" dirty="0" err="1">
                <a:solidFill>
                  <a:schemeClr val="tx1"/>
                </a:solidFill>
              </a:rPr>
              <a:t>Communicating</a:t>
            </a:r>
            <a:r>
              <a:rPr lang="it-IT" altLang="it-IT" sz="2000" dirty="0">
                <a:solidFill>
                  <a:schemeClr val="tx1"/>
                </a:solidFill>
              </a:rPr>
              <a:t> the design </a:t>
            </a:r>
            <a:r>
              <a:rPr lang="it-IT" altLang="it-IT" sz="2000" dirty="0" err="1">
                <a:solidFill>
                  <a:schemeClr val="tx1"/>
                </a:solidFill>
              </a:rPr>
              <a:t>solutions</a:t>
            </a:r>
            <a:r>
              <a:rPr lang="it-IT" altLang="it-IT" sz="2000" dirty="0">
                <a:solidFill>
                  <a:schemeClr val="tx1"/>
                </a:solidFill>
              </a:rPr>
              <a:t> to </a:t>
            </a:r>
            <a:r>
              <a:rPr lang="it-IT" altLang="it-IT" sz="2000" dirty="0" err="1">
                <a:solidFill>
                  <a:schemeClr val="tx1"/>
                </a:solidFill>
              </a:rPr>
              <a:t>those</a:t>
            </a:r>
            <a:r>
              <a:rPr lang="it-IT" altLang="it-IT" sz="2000" dirty="0">
                <a:solidFill>
                  <a:schemeClr val="tx1"/>
                </a:solidFill>
              </a:rPr>
              <a:t> </a:t>
            </a:r>
            <a:r>
              <a:rPr lang="it-IT" altLang="it-IT" sz="2000" dirty="0" err="1">
                <a:solidFill>
                  <a:schemeClr val="tx1"/>
                </a:solidFill>
              </a:rPr>
              <a:t>responsible</a:t>
            </a:r>
            <a:r>
              <a:rPr lang="it-IT" altLang="it-IT" sz="2000" dirty="0">
                <a:solidFill>
                  <a:schemeClr val="tx1"/>
                </a:solidFill>
              </a:rPr>
              <a:t> for </a:t>
            </a:r>
            <a:r>
              <a:rPr lang="it-IT" altLang="it-IT" sz="2000" dirty="0" err="1">
                <a:solidFill>
                  <a:schemeClr val="tx1"/>
                </a:solidFill>
              </a:rPr>
              <a:t>their</a:t>
            </a:r>
            <a:r>
              <a:rPr lang="it-IT" altLang="it-IT" sz="2000" dirty="0">
                <a:solidFill>
                  <a:schemeClr val="tx1"/>
                </a:solidFill>
              </a:rPr>
              <a:t> </a:t>
            </a:r>
            <a:r>
              <a:rPr lang="it-IT" altLang="it-IT" sz="2000" dirty="0" err="1">
                <a:solidFill>
                  <a:schemeClr val="tx1"/>
                </a:solidFill>
              </a:rPr>
              <a:t>implementation</a:t>
            </a:r>
            <a:endParaRPr lang="it-IT" altLang="it-IT" sz="2000" dirty="0">
              <a:solidFill>
                <a:schemeClr val="tx1"/>
              </a:solidFill>
            </a:endParaRPr>
          </a:p>
          <a:p>
            <a:pPr marL="457200" indent="-457200"/>
            <a:endParaRPr lang="it-IT" altLang="it-IT" sz="1800" dirty="0">
              <a:solidFill>
                <a:schemeClr val="tx1"/>
              </a:solidFill>
            </a:endParaRPr>
          </a:p>
          <a:p>
            <a:pPr marL="1200150" lvl="1" indent="-457200"/>
            <a:endParaRPr lang="it-IT" altLang="it-IT" sz="16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69564541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DFC49BE-8FED-498D-B24C-D773753781DD}" type="slidenum">
              <a:rPr lang="it-IT" altLang="it-IT" sz="1292">
                <a:solidFill>
                  <a:schemeClr val="bg1"/>
                </a:solidFill>
              </a:rPr>
              <a:pPr algn="r">
                <a:spcBef>
                  <a:spcPct val="0"/>
                </a:spcBef>
                <a:buClr>
                  <a:srgbClr val="777777"/>
                </a:buClr>
                <a:buFont typeface="Arial" panose="020B0604020202020204" pitchFamily="34" charset="0"/>
                <a:buNone/>
              </a:pPr>
              <a:t>7</a:t>
            </a:fld>
            <a:endParaRPr lang="it-IT" altLang="it-IT" sz="1292">
              <a:solidFill>
                <a:schemeClr val="bg1"/>
              </a:solidFill>
            </a:endParaRPr>
          </a:p>
        </p:txBody>
      </p:sp>
      <p:sp>
        <p:nvSpPr>
          <p:cNvPr id="26627" name="Rectangle 5"/>
          <p:cNvSpPr>
            <a:spLocks noChangeArrowheads="1"/>
          </p:cNvSpPr>
          <p:nvPr/>
        </p:nvSpPr>
        <p:spPr bwMode="auto">
          <a:xfrm>
            <a:off x="319403" y="1569726"/>
            <a:ext cx="8572592" cy="54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endParaRPr lang="en-US" altLang="it-IT" sz="2953">
              <a:solidFill>
                <a:schemeClr val="tx1"/>
              </a:solidFill>
            </a:endParaRPr>
          </a:p>
        </p:txBody>
      </p:sp>
      <p:pic>
        <p:nvPicPr>
          <p:cNvPr id="26629" name="Picture 4" descr="Image result for porta sping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837" y="1185856"/>
            <a:ext cx="7032719" cy="4834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ttangolo 9"/>
          <p:cNvSpPr>
            <a:spLocks noChangeArrowheads="1"/>
          </p:cNvSpPr>
          <p:nvPr/>
        </p:nvSpPr>
        <p:spPr bwMode="auto">
          <a:xfrm>
            <a:off x="4771993" y="1434931"/>
            <a:ext cx="3122234" cy="930370"/>
          </a:xfrm>
          <a:prstGeom prst="rect">
            <a:avLst/>
          </a:prstGeom>
          <a:solidFill>
            <a:srgbClr val="CC0000"/>
          </a:solidFill>
          <a:ln w="9525" algn="ctr">
            <a:solidFill>
              <a:srgbClr val="A50021"/>
            </a:solidFill>
            <a:round/>
            <a:headEnd/>
            <a:tailEnd/>
          </a:ln>
        </p:spPr>
        <p:txBody>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lgn="ctr">
              <a:spcBef>
                <a:spcPct val="0"/>
              </a:spcBef>
              <a:buClr>
                <a:srgbClr val="292929"/>
              </a:buClr>
              <a:buFont typeface="Arial" panose="020B0604020202020204" pitchFamily="34" charset="0"/>
              <a:buNone/>
            </a:pPr>
            <a:endParaRPr lang="it-IT" altLang="it-IT" sz="1292">
              <a:solidFill>
                <a:schemeClr val="bg1"/>
              </a:solidFill>
            </a:endParaRPr>
          </a:p>
        </p:txBody>
      </p:sp>
      <p:sp>
        <p:nvSpPr>
          <p:cNvPr id="7"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dirty="0" err="1">
                <a:solidFill>
                  <a:schemeClr val="tx1"/>
                </a:solidFill>
              </a:rPr>
              <a:t>About</a:t>
            </a:r>
            <a:r>
              <a:rPr lang="it-IT" altLang="it-IT" sz="3692" dirty="0">
                <a:solidFill>
                  <a:schemeClr val="tx1"/>
                </a:solidFill>
              </a:rPr>
              <a:t> </a:t>
            </a:r>
            <a:r>
              <a:rPr lang="it-IT" altLang="it-IT" sz="3692" dirty="0" err="1">
                <a:solidFill>
                  <a:schemeClr val="tx1"/>
                </a:solidFill>
              </a:rPr>
              <a:t>doors</a:t>
            </a:r>
            <a:r>
              <a:rPr lang="it-IT" altLang="it-IT" sz="3692" dirty="0">
                <a:solidFill>
                  <a:schemeClr val="tx1"/>
                </a:solidFill>
              </a:rPr>
              <a:t> … </a:t>
            </a:r>
          </a:p>
        </p:txBody>
      </p:sp>
    </p:spTree>
    <p:extLst>
      <p:ext uri="{BB962C8B-B14F-4D97-AF65-F5344CB8AC3E}">
        <p14:creationId xmlns:p14="http://schemas.microsoft.com/office/powerpoint/2010/main" val="121417771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70</a:t>
            </a:fld>
            <a:endParaRPr lang="it-IT" altLang="it-IT" sz="1292">
              <a:solidFill>
                <a:schemeClr val="bg1"/>
              </a:solidFill>
            </a:endParaRPr>
          </a:p>
        </p:txBody>
      </p:sp>
      <p:sp>
        <p:nvSpPr>
          <p:cNvPr id="147459" name="Rectangle 5"/>
          <p:cNvSpPr>
            <a:spLocks noChangeArrowheads="1"/>
          </p:cNvSpPr>
          <p:nvPr/>
        </p:nvSpPr>
        <p:spPr bwMode="auto">
          <a:xfrm>
            <a:off x="323528" y="1543432"/>
            <a:ext cx="8568952" cy="374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buNone/>
            </a:pPr>
            <a:r>
              <a:rPr lang="en-US" altLang="it-IT" sz="2400" dirty="0">
                <a:solidFill>
                  <a:schemeClr val="tx1"/>
                </a:solidFill>
              </a:rPr>
              <a:t>Advantages of </a:t>
            </a:r>
            <a:r>
              <a:rPr lang="en-US" altLang="it-IT" sz="2400" i="1" dirty="0">
                <a:solidFill>
                  <a:schemeClr val="tx1"/>
                </a:solidFill>
              </a:rPr>
              <a:t>evaluating the design</a:t>
            </a:r>
            <a:r>
              <a:rPr lang="en-US" altLang="it-IT" sz="2400" dirty="0">
                <a:solidFill>
                  <a:schemeClr val="tx1"/>
                </a:solidFill>
              </a:rPr>
              <a:t>:</a:t>
            </a:r>
          </a:p>
          <a:p>
            <a:pPr marL="457200" indent="-457200"/>
            <a:r>
              <a:rPr lang="it-IT" altLang="it-IT" sz="2000" dirty="0" err="1">
                <a:solidFill>
                  <a:schemeClr val="tx1"/>
                </a:solidFill>
              </a:rPr>
              <a:t>Collect</a:t>
            </a:r>
            <a:r>
              <a:rPr lang="it-IT" altLang="it-IT" sz="2000" dirty="0">
                <a:solidFill>
                  <a:schemeClr val="tx1"/>
                </a:solidFill>
              </a:rPr>
              <a:t> new information about user </a:t>
            </a:r>
            <a:r>
              <a:rPr lang="it-IT" altLang="it-IT" sz="2000" dirty="0" err="1">
                <a:solidFill>
                  <a:schemeClr val="tx1"/>
                </a:solidFill>
              </a:rPr>
              <a:t>needs</a:t>
            </a:r>
            <a:endParaRPr lang="it-IT" altLang="it-IT" sz="2000" dirty="0">
              <a:solidFill>
                <a:schemeClr val="tx1"/>
              </a:solidFill>
            </a:endParaRPr>
          </a:p>
          <a:p>
            <a:pPr marL="457200" indent="-457200"/>
            <a:r>
              <a:rPr lang="it-IT" altLang="it-IT" sz="2000" dirty="0" err="1">
                <a:solidFill>
                  <a:schemeClr val="tx1"/>
                </a:solidFill>
              </a:rPr>
              <a:t>Provide</a:t>
            </a:r>
            <a:r>
              <a:rPr lang="it-IT" altLang="it-IT" sz="2000" dirty="0">
                <a:solidFill>
                  <a:schemeClr val="tx1"/>
                </a:solidFill>
              </a:rPr>
              <a:t> feedback on </a:t>
            </a:r>
            <a:r>
              <a:rPr lang="it-IT" altLang="it-IT" sz="2000" dirty="0" err="1">
                <a:solidFill>
                  <a:schemeClr val="tx1"/>
                </a:solidFill>
              </a:rPr>
              <a:t>strenghts</a:t>
            </a:r>
            <a:r>
              <a:rPr lang="it-IT" altLang="it-IT" sz="2000" dirty="0">
                <a:solidFill>
                  <a:schemeClr val="tx1"/>
                </a:solidFill>
              </a:rPr>
              <a:t> and </a:t>
            </a:r>
            <a:r>
              <a:rPr lang="it-IT" altLang="it-IT" sz="2000" dirty="0" err="1">
                <a:solidFill>
                  <a:schemeClr val="tx1"/>
                </a:solidFill>
              </a:rPr>
              <a:t>weaknesses</a:t>
            </a:r>
            <a:r>
              <a:rPr lang="it-IT" altLang="it-IT" sz="2000" dirty="0">
                <a:solidFill>
                  <a:schemeClr val="tx1"/>
                </a:solidFill>
              </a:rPr>
              <a:t> of the design </a:t>
            </a:r>
            <a:r>
              <a:rPr lang="it-IT" altLang="it-IT" sz="2000" dirty="0" err="1">
                <a:solidFill>
                  <a:schemeClr val="tx1"/>
                </a:solidFill>
              </a:rPr>
              <a:t>solution</a:t>
            </a:r>
            <a:r>
              <a:rPr lang="it-IT" altLang="it-IT" sz="2000" dirty="0">
                <a:solidFill>
                  <a:schemeClr val="tx1"/>
                </a:solidFill>
              </a:rPr>
              <a:t> from the </a:t>
            </a:r>
            <a:r>
              <a:rPr lang="it-IT" altLang="it-IT" sz="2000" dirty="0" err="1">
                <a:solidFill>
                  <a:schemeClr val="tx1"/>
                </a:solidFill>
              </a:rPr>
              <a:t>user’s</a:t>
            </a:r>
            <a:r>
              <a:rPr lang="it-IT" altLang="it-IT" sz="2000" dirty="0">
                <a:solidFill>
                  <a:schemeClr val="tx1"/>
                </a:solidFill>
              </a:rPr>
              <a:t> </a:t>
            </a:r>
            <a:r>
              <a:rPr lang="it-IT" altLang="it-IT" sz="2000" dirty="0" err="1">
                <a:solidFill>
                  <a:schemeClr val="tx1"/>
                </a:solidFill>
              </a:rPr>
              <a:t>perspective</a:t>
            </a:r>
            <a:r>
              <a:rPr lang="it-IT" altLang="it-IT" sz="2000" dirty="0">
                <a:solidFill>
                  <a:schemeClr val="tx1"/>
                </a:solidFill>
              </a:rPr>
              <a:t> (to </a:t>
            </a:r>
            <a:r>
              <a:rPr lang="it-IT" altLang="it-IT" sz="2000" dirty="0" err="1">
                <a:solidFill>
                  <a:schemeClr val="tx1"/>
                </a:solidFill>
              </a:rPr>
              <a:t>improve</a:t>
            </a:r>
            <a:r>
              <a:rPr lang="it-IT" altLang="it-IT" sz="2000" dirty="0">
                <a:solidFill>
                  <a:schemeClr val="tx1"/>
                </a:solidFill>
              </a:rPr>
              <a:t> the design)</a:t>
            </a:r>
          </a:p>
          <a:p>
            <a:pPr marL="457200" indent="-457200"/>
            <a:r>
              <a:rPr lang="it-IT" altLang="it-IT" sz="2000" dirty="0" err="1">
                <a:solidFill>
                  <a:schemeClr val="tx1"/>
                </a:solidFill>
              </a:rPr>
              <a:t>Assess</a:t>
            </a:r>
            <a:r>
              <a:rPr lang="it-IT" altLang="it-IT" sz="2000" dirty="0">
                <a:solidFill>
                  <a:schemeClr val="tx1"/>
                </a:solidFill>
              </a:rPr>
              <a:t> </a:t>
            </a:r>
            <a:r>
              <a:rPr lang="it-IT" altLang="it-IT" sz="2000" dirty="0" err="1">
                <a:solidFill>
                  <a:schemeClr val="tx1"/>
                </a:solidFill>
              </a:rPr>
              <a:t>whether</a:t>
            </a:r>
            <a:r>
              <a:rPr lang="it-IT" altLang="it-IT" sz="2000" dirty="0">
                <a:solidFill>
                  <a:schemeClr val="tx1"/>
                </a:solidFill>
              </a:rPr>
              <a:t> user </a:t>
            </a:r>
            <a:r>
              <a:rPr lang="it-IT" altLang="it-IT" sz="2000" dirty="0" err="1">
                <a:solidFill>
                  <a:schemeClr val="tx1"/>
                </a:solidFill>
              </a:rPr>
              <a:t>requirements</a:t>
            </a:r>
            <a:r>
              <a:rPr lang="it-IT" altLang="it-IT" sz="2000" dirty="0">
                <a:solidFill>
                  <a:schemeClr val="tx1"/>
                </a:solidFill>
              </a:rPr>
              <a:t> </a:t>
            </a:r>
            <a:r>
              <a:rPr lang="it-IT" altLang="it-IT" sz="2000" dirty="0" err="1">
                <a:solidFill>
                  <a:schemeClr val="tx1"/>
                </a:solidFill>
              </a:rPr>
              <a:t>have</a:t>
            </a:r>
            <a:r>
              <a:rPr lang="it-IT" altLang="it-IT" sz="2000" dirty="0">
                <a:solidFill>
                  <a:schemeClr val="tx1"/>
                </a:solidFill>
              </a:rPr>
              <a:t> </a:t>
            </a:r>
            <a:r>
              <a:rPr lang="it-IT" altLang="it-IT" sz="2000" dirty="0" err="1">
                <a:solidFill>
                  <a:schemeClr val="tx1"/>
                </a:solidFill>
              </a:rPr>
              <a:t>been</a:t>
            </a:r>
            <a:r>
              <a:rPr lang="it-IT" altLang="it-IT" sz="2000" dirty="0">
                <a:solidFill>
                  <a:schemeClr val="tx1"/>
                </a:solidFill>
              </a:rPr>
              <a:t> </a:t>
            </a:r>
            <a:r>
              <a:rPr lang="it-IT" altLang="it-IT" sz="2000" dirty="0" err="1">
                <a:solidFill>
                  <a:schemeClr val="tx1"/>
                </a:solidFill>
              </a:rPr>
              <a:t>achieved</a:t>
            </a:r>
            <a:r>
              <a:rPr lang="it-IT" altLang="it-IT" sz="2000" dirty="0">
                <a:solidFill>
                  <a:schemeClr val="tx1"/>
                </a:solidFill>
              </a:rPr>
              <a:t> (</a:t>
            </a:r>
            <a:r>
              <a:rPr lang="it-IT" altLang="it-IT" sz="2000" dirty="0" err="1">
                <a:solidFill>
                  <a:schemeClr val="tx1"/>
                </a:solidFill>
              </a:rPr>
              <a:t>including</a:t>
            </a:r>
            <a:r>
              <a:rPr lang="it-IT" altLang="it-IT" sz="2000" dirty="0">
                <a:solidFill>
                  <a:schemeClr val="tx1"/>
                </a:solidFill>
              </a:rPr>
              <a:t> </a:t>
            </a:r>
            <a:r>
              <a:rPr lang="it-IT" altLang="it-IT" sz="2000" dirty="0" err="1">
                <a:solidFill>
                  <a:schemeClr val="tx1"/>
                </a:solidFill>
              </a:rPr>
              <a:t>assessing</a:t>
            </a:r>
            <a:r>
              <a:rPr lang="it-IT" altLang="it-IT" sz="2000" dirty="0">
                <a:solidFill>
                  <a:schemeClr val="tx1"/>
                </a:solidFill>
              </a:rPr>
              <a:t> </a:t>
            </a:r>
            <a:r>
              <a:rPr lang="it-IT" altLang="it-IT" sz="2000" dirty="0" err="1">
                <a:solidFill>
                  <a:schemeClr val="tx1"/>
                </a:solidFill>
              </a:rPr>
              <a:t>conformity</a:t>
            </a:r>
            <a:r>
              <a:rPr lang="it-IT" altLang="it-IT" sz="2000" dirty="0">
                <a:solidFill>
                  <a:schemeClr val="tx1"/>
                </a:solidFill>
              </a:rPr>
              <a:t> to </a:t>
            </a:r>
            <a:r>
              <a:rPr lang="it-IT" altLang="it-IT" sz="2000" dirty="0" err="1">
                <a:solidFill>
                  <a:schemeClr val="tx1"/>
                </a:solidFill>
              </a:rPr>
              <a:t>international</a:t>
            </a:r>
            <a:r>
              <a:rPr lang="it-IT" altLang="it-IT" sz="2000" dirty="0">
                <a:solidFill>
                  <a:schemeClr val="tx1"/>
                </a:solidFill>
              </a:rPr>
              <a:t>, </a:t>
            </a:r>
            <a:r>
              <a:rPr lang="it-IT" altLang="it-IT" sz="2000" dirty="0" err="1">
                <a:solidFill>
                  <a:schemeClr val="tx1"/>
                </a:solidFill>
              </a:rPr>
              <a:t>national</a:t>
            </a:r>
            <a:r>
              <a:rPr lang="it-IT" altLang="it-IT" sz="2000" dirty="0">
                <a:solidFill>
                  <a:schemeClr val="tx1"/>
                </a:solidFill>
              </a:rPr>
              <a:t>, local, corporate or </a:t>
            </a:r>
            <a:r>
              <a:rPr lang="it-IT" altLang="it-IT" sz="2000" dirty="0" err="1">
                <a:solidFill>
                  <a:schemeClr val="tx1"/>
                </a:solidFill>
              </a:rPr>
              <a:t>statutory</a:t>
            </a:r>
            <a:r>
              <a:rPr lang="it-IT" altLang="it-IT" sz="2000" dirty="0">
                <a:solidFill>
                  <a:schemeClr val="tx1"/>
                </a:solidFill>
              </a:rPr>
              <a:t> </a:t>
            </a:r>
            <a:r>
              <a:rPr lang="it-IT" altLang="it-IT" sz="2000" dirty="0" err="1">
                <a:solidFill>
                  <a:schemeClr val="tx1"/>
                </a:solidFill>
              </a:rPr>
              <a:t>standards</a:t>
            </a:r>
            <a:r>
              <a:rPr lang="it-IT" altLang="it-IT" sz="2000" dirty="0">
                <a:solidFill>
                  <a:schemeClr val="tx1"/>
                </a:solidFill>
              </a:rPr>
              <a:t>)</a:t>
            </a:r>
          </a:p>
          <a:p>
            <a:pPr marL="457200" indent="-457200"/>
            <a:r>
              <a:rPr lang="it-IT" altLang="it-IT" sz="2000" dirty="0" err="1">
                <a:solidFill>
                  <a:schemeClr val="tx1"/>
                </a:solidFill>
              </a:rPr>
              <a:t>Establish</a:t>
            </a:r>
            <a:r>
              <a:rPr lang="it-IT" altLang="it-IT" sz="2000" dirty="0">
                <a:solidFill>
                  <a:schemeClr val="tx1"/>
                </a:solidFill>
              </a:rPr>
              <a:t> </a:t>
            </a:r>
            <a:r>
              <a:rPr lang="it-IT" altLang="it-IT" sz="2000" dirty="0" err="1">
                <a:solidFill>
                  <a:schemeClr val="tx1"/>
                </a:solidFill>
              </a:rPr>
              <a:t>baselines</a:t>
            </a:r>
            <a:r>
              <a:rPr lang="it-IT" altLang="it-IT" sz="2000" dirty="0">
                <a:solidFill>
                  <a:schemeClr val="tx1"/>
                </a:solidFill>
              </a:rPr>
              <a:t> or </a:t>
            </a:r>
            <a:r>
              <a:rPr lang="it-IT" altLang="it-IT" sz="2000" dirty="0" err="1">
                <a:solidFill>
                  <a:schemeClr val="tx1"/>
                </a:solidFill>
              </a:rPr>
              <a:t>make</a:t>
            </a:r>
            <a:r>
              <a:rPr lang="it-IT" altLang="it-IT" sz="2000" dirty="0">
                <a:solidFill>
                  <a:schemeClr val="tx1"/>
                </a:solidFill>
              </a:rPr>
              <a:t> </a:t>
            </a:r>
            <a:r>
              <a:rPr lang="it-IT" altLang="it-IT" sz="2000" dirty="0" err="1">
                <a:solidFill>
                  <a:schemeClr val="tx1"/>
                </a:solidFill>
              </a:rPr>
              <a:t>comparisons</a:t>
            </a:r>
            <a:r>
              <a:rPr lang="it-IT" altLang="it-IT" sz="2000" dirty="0">
                <a:solidFill>
                  <a:schemeClr val="tx1"/>
                </a:solidFill>
              </a:rPr>
              <a:t> </a:t>
            </a:r>
            <a:r>
              <a:rPr lang="it-IT" altLang="it-IT" sz="2000" dirty="0" err="1">
                <a:solidFill>
                  <a:schemeClr val="tx1"/>
                </a:solidFill>
              </a:rPr>
              <a:t>between</a:t>
            </a:r>
            <a:r>
              <a:rPr lang="it-IT" altLang="it-IT" sz="2000" dirty="0">
                <a:solidFill>
                  <a:schemeClr val="tx1"/>
                </a:solidFill>
              </a:rPr>
              <a:t> </a:t>
            </a:r>
            <a:r>
              <a:rPr lang="it-IT" altLang="it-IT" sz="2000" dirty="0" err="1">
                <a:solidFill>
                  <a:schemeClr val="tx1"/>
                </a:solidFill>
              </a:rPr>
              <a:t>designs</a:t>
            </a:r>
            <a:endParaRPr lang="it-IT" altLang="it-IT" sz="2000" dirty="0">
              <a:solidFill>
                <a:schemeClr val="tx1"/>
              </a:solidFill>
            </a:endParaRPr>
          </a:p>
          <a:p>
            <a:pPr marL="457200" indent="-457200"/>
            <a:endParaRPr lang="it-IT" altLang="it-IT" sz="1800" dirty="0">
              <a:solidFill>
                <a:schemeClr val="tx1"/>
              </a:solidFill>
            </a:endParaRPr>
          </a:p>
          <a:p>
            <a:pPr marL="1200150" lvl="1" indent="-457200"/>
            <a:endParaRPr lang="it-IT" altLang="it-IT" sz="16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157704038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71</a:t>
            </a:fld>
            <a:endParaRPr lang="it-IT" altLang="it-IT" sz="1292">
              <a:solidFill>
                <a:schemeClr val="bg1"/>
              </a:solidFill>
            </a:endParaRPr>
          </a:p>
        </p:txBody>
      </p:sp>
      <p:sp>
        <p:nvSpPr>
          <p:cNvPr id="147459" name="Rectangle 5"/>
          <p:cNvSpPr>
            <a:spLocks noChangeArrowheads="1"/>
          </p:cNvSpPr>
          <p:nvPr/>
        </p:nvSpPr>
        <p:spPr bwMode="auto">
          <a:xfrm>
            <a:off x="285326" y="1396652"/>
            <a:ext cx="8568952" cy="6424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r>
              <a:rPr lang="it-IT" altLang="it-IT" sz="2400" dirty="0" err="1">
                <a:solidFill>
                  <a:schemeClr val="tx1"/>
                </a:solidFill>
              </a:rPr>
              <a:t>Conformance</a:t>
            </a:r>
            <a:r>
              <a:rPr lang="it-IT" altLang="it-IT" sz="2400" dirty="0">
                <a:solidFill>
                  <a:schemeClr val="tx1"/>
                </a:solidFill>
              </a:rPr>
              <a:t> to UNI ISO 9241-201 - Part 210: Human-</a:t>
            </a:r>
            <a:r>
              <a:rPr lang="it-IT" altLang="it-IT" sz="2400" dirty="0" err="1">
                <a:solidFill>
                  <a:schemeClr val="tx1"/>
                </a:solidFill>
              </a:rPr>
              <a:t>centered</a:t>
            </a:r>
            <a:r>
              <a:rPr lang="it-IT" altLang="it-IT" sz="2400" dirty="0">
                <a:solidFill>
                  <a:schemeClr val="tx1"/>
                </a:solidFill>
              </a:rPr>
              <a:t> design for </a:t>
            </a:r>
            <a:r>
              <a:rPr lang="it-IT" altLang="it-IT" sz="2400" dirty="0" err="1">
                <a:solidFill>
                  <a:schemeClr val="tx1"/>
                </a:solidFill>
              </a:rPr>
              <a:t>interactive</a:t>
            </a:r>
            <a:r>
              <a:rPr lang="it-IT" altLang="it-IT" sz="2400" dirty="0">
                <a:solidFill>
                  <a:schemeClr val="tx1"/>
                </a:solidFill>
              </a:rPr>
              <a:t> </a:t>
            </a:r>
            <a:r>
              <a:rPr lang="it-IT" altLang="it-IT" sz="2400" dirty="0" err="1">
                <a:solidFill>
                  <a:schemeClr val="tx1"/>
                </a:solidFill>
              </a:rPr>
              <a:t>systems</a:t>
            </a:r>
            <a:r>
              <a:rPr lang="it-IT" altLang="it-IT" sz="2400" dirty="0">
                <a:solidFill>
                  <a:schemeClr val="tx1"/>
                </a:solidFill>
              </a:rPr>
              <a:t>:</a:t>
            </a:r>
          </a:p>
          <a:p>
            <a:pPr marL="1200150" lvl="1" indent="-457200"/>
            <a:r>
              <a:rPr lang="it-IT" altLang="it-IT" sz="2000" dirty="0" err="1">
                <a:solidFill>
                  <a:schemeClr val="tx1"/>
                </a:solidFill>
              </a:rPr>
              <a:t>Satisfying</a:t>
            </a:r>
            <a:r>
              <a:rPr lang="it-IT" altLang="it-IT" sz="2000" dirty="0">
                <a:solidFill>
                  <a:schemeClr val="tx1"/>
                </a:solidFill>
              </a:rPr>
              <a:t> </a:t>
            </a:r>
            <a:r>
              <a:rPr lang="it-IT" altLang="it-IT" sz="2000" dirty="0" err="1">
                <a:solidFill>
                  <a:schemeClr val="tx1"/>
                </a:solidFill>
              </a:rPr>
              <a:t>all</a:t>
            </a:r>
            <a:r>
              <a:rPr lang="it-IT" altLang="it-IT" sz="2000" dirty="0">
                <a:solidFill>
                  <a:schemeClr val="tx1"/>
                </a:solidFill>
              </a:rPr>
              <a:t> the </a:t>
            </a:r>
            <a:r>
              <a:rPr lang="it-IT" altLang="it-IT" sz="2000" dirty="0" err="1">
                <a:solidFill>
                  <a:schemeClr val="tx1"/>
                </a:solidFill>
              </a:rPr>
              <a:t>requirements</a:t>
            </a:r>
            <a:endParaRPr lang="it-IT" altLang="it-IT" sz="2000" dirty="0">
              <a:solidFill>
                <a:schemeClr val="tx1"/>
              </a:solidFill>
            </a:endParaRPr>
          </a:p>
          <a:p>
            <a:pPr marL="1200150" lvl="1" indent="-457200"/>
            <a:r>
              <a:rPr lang="it-IT" altLang="it-IT" sz="2000" dirty="0" err="1">
                <a:solidFill>
                  <a:schemeClr val="tx1"/>
                </a:solidFill>
              </a:rPr>
              <a:t>Identifying</a:t>
            </a:r>
            <a:r>
              <a:rPr lang="it-IT" altLang="it-IT" sz="2000" dirty="0">
                <a:solidFill>
                  <a:schemeClr val="tx1"/>
                </a:solidFill>
              </a:rPr>
              <a:t> </a:t>
            </a:r>
            <a:r>
              <a:rPr lang="it-IT" altLang="it-IT" sz="2000" dirty="0" err="1">
                <a:solidFill>
                  <a:schemeClr val="tx1"/>
                </a:solidFill>
              </a:rPr>
              <a:t>applicable</a:t>
            </a:r>
            <a:r>
              <a:rPr lang="it-IT" altLang="it-IT" sz="2000" dirty="0">
                <a:solidFill>
                  <a:schemeClr val="tx1"/>
                </a:solidFill>
              </a:rPr>
              <a:t> recommendations</a:t>
            </a:r>
          </a:p>
          <a:p>
            <a:pPr marL="1200150" lvl="1" indent="-457200"/>
            <a:r>
              <a:rPr lang="it-IT" altLang="it-IT" sz="2000" dirty="0" err="1">
                <a:solidFill>
                  <a:schemeClr val="tx1"/>
                </a:solidFill>
              </a:rPr>
              <a:t>Explaining</a:t>
            </a:r>
            <a:r>
              <a:rPr lang="it-IT" altLang="it-IT" sz="2000" dirty="0">
                <a:solidFill>
                  <a:schemeClr val="tx1"/>
                </a:solidFill>
              </a:rPr>
              <a:t> </a:t>
            </a:r>
            <a:r>
              <a:rPr lang="it-IT" altLang="it-IT" sz="2000" dirty="0" err="1">
                <a:solidFill>
                  <a:schemeClr val="tx1"/>
                </a:solidFill>
              </a:rPr>
              <a:t>why</a:t>
            </a:r>
            <a:r>
              <a:rPr lang="it-IT" altLang="it-IT" sz="2000" dirty="0">
                <a:solidFill>
                  <a:schemeClr val="tx1"/>
                </a:solidFill>
              </a:rPr>
              <a:t> </a:t>
            </a:r>
            <a:r>
              <a:rPr lang="it-IT" altLang="it-IT" sz="2000" dirty="0" err="1">
                <a:solidFill>
                  <a:schemeClr val="tx1"/>
                </a:solidFill>
              </a:rPr>
              <a:t>particular</a:t>
            </a:r>
            <a:r>
              <a:rPr lang="it-IT" altLang="it-IT" sz="2000" dirty="0">
                <a:solidFill>
                  <a:schemeClr val="tx1"/>
                </a:solidFill>
              </a:rPr>
              <a:t> recommendations are not </a:t>
            </a:r>
            <a:r>
              <a:rPr lang="it-IT" altLang="it-IT" sz="2000" dirty="0" err="1">
                <a:solidFill>
                  <a:schemeClr val="tx1"/>
                </a:solidFill>
              </a:rPr>
              <a:t>applicable</a:t>
            </a:r>
            <a:endParaRPr lang="it-IT" altLang="it-IT" sz="2000" dirty="0">
              <a:solidFill>
                <a:schemeClr val="tx1"/>
              </a:solidFill>
            </a:endParaRPr>
          </a:p>
          <a:p>
            <a:pPr marL="1200150" lvl="1" indent="-457200"/>
            <a:r>
              <a:rPr lang="it-IT" altLang="it-IT" sz="2000" dirty="0" err="1">
                <a:solidFill>
                  <a:schemeClr val="tx1"/>
                </a:solidFill>
              </a:rPr>
              <a:t>Stating</a:t>
            </a:r>
            <a:r>
              <a:rPr lang="it-IT" altLang="it-IT" sz="2000" dirty="0">
                <a:solidFill>
                  <a:schemeClr val="tx1"/>
                </a:solidFill>
              </a:rPr>
              <a:t> </a:t>
            </a:r>
            <a:r>
              <a:rPr lang="it-IT" altLang="it-IT" sz="2000" dirty="0" err="1">
                <a:solidFill>
                  <a:schemeClr val="tx1"/>
                </a:solidFill>
              </a:rPr>
              <a:t>whether</a:t>
            </a:r>
            <a:r>
              <a:rPr lang="it-IT" altLang="it-IT" sz="2000" dirty="0">
                <a:solidFill>
                  <a:schemeClr val="tx1"/>
                </a:solidFill>
              </a:rPr>
              <a:t> or not the </a:t>
            </a:r>
            <a:r>
              <a:rPr lang="it-IT" altLang="it-IT" sz="2000" dirty="0" err="1">
                <a:solidFill>
                  <a:schemeClr val="tx1"/>
                </a:solidFill>
              </a:rPr>
              <a:t>applicable</a:t>
            </a:r>
            <a:r>
              <a:rPr lang="it-IT" altLang="it-IT" sz="2000" dirty="0">
                <a:solidFill>
                  <a:schemeClr val="tx1"/>
                </a:solidFill>
              </a:rPr>
              <a:t> recommendations </a:t>
            </a:r>
            <a:r>
              <a:rPr lang="it-IT" altLang="it-IT" sz="2000" dirty="0" err="1">
                <a:solidFill>
                  <a:schemeClr val="tx1"/>
                </a:solidFill>
              </a:rPr>
              <a:t>have</a:t>
            </a:r>
            <a:r>
              <a:rPr lang="it-IT" altLang="it-IT" sz="2000" dirty="0">
                <a:solidFill>
                  <a:schemeClr val="tx1"/>
                </a:solidFill>
              </a:rPr>
              <a:t> </a:t>
            </a:r>
            <a:r>
              <a:rPr lang="it-IT" altLang="it-IT" sz="2000" dirty="0" err="1">
                <a:solidFill>
                  <a:schemeClr val="tx1"/>
                </a:solidFill>
              </a:rPr>
              <a:t>been</a:t>
            </a:r>
            <a:r>
              <a:rPr lang="it-IT" altLang="it-IT" sz="2000" dirty="0">
                <a:solidFill>
                  <a:schemeClr val="tx1"/>
                </a:solidFill>
              </a:rPr>
              <a:t> </a:t>
            </a:r>
            <a:r>
              <a:rPr lang="it-IT" altLang="it-IT" sz="2000" dirty="0" err="1">
                <a:solidFill>
                  <a:schemeClr val="tx1"/>
                </a:solidFill>
              </a:rPr>
              <a:t>followed</a:t>
            </a:r>
            <a:endParaRPr lang="it-IT" altLang="it-IT" sz="2000" dirty="0">
              <a:solidFill>
                <a:schemeClr val="tx1"/>
              </a:solidFill>
            </a:endParaRPr>
          </a:p>
          <a:p>
            <a:pPr marL="457200" indent="-457200"/>
            <a:r>
              <a:rPr lang="it-IT" altLang="it-IT" sz="2400" dirty="0" err="1">
                <a:solidFill>
                  <a:schemeClr val="tx1"/>
                </a:solidFill>
              </a:rPr>
              <a:t>Verified</a:t>
            </a:r>
            <a:r>
              <a:rPr lang="it-IT" altLang="it-IT" sz="2400" dirty="0">
                <a:solidFill>
                  <a:schemeClr val="tx1"/>
                </a:solidFill>
              </a:rPr>
              <a:t> by </a:t>
            </a:r>
            <a:r>
              <a:rPr lang="it-IT" altLang="it-IT" sz="2400" dirty="0" err="1">
                <a:solidFill>
                  <a:schemeClr val="tx1"/>
                </a:solidFill>
              </a:rPr>
              <a:t>means</a:t>
            </a:r>
            <a:r>
              <a:rPr lang="it-IT" altLang="it-IT" sz="2400" dirty="0">
                <a:solidFill>
                  <a:schemeClr val="tx1"/>
                </a:solidFill>
              </a:rPr>
              <a:t> of a </a:t>
            </a:r>
            <a:r>
              <a:rPr lang="it-IT" altLang="it-IT" sz="2400" dirty="0" err="1">
                <a:solidFill>
                  <a:schemeClr val="tx1"/>
                </a:solidFill>
              </a:rPr>
              <a:t>checklist</a:t>
            </a:r>
            <a:r>
              <a:rPr lang="it-IT" altLang="it-IT" sz="2400" dirty="0">
                <a:solidFill>
                  <a:schemeClr val="tx1"/>
                </a:solidFill>
              </a:rPr>
              <a:t>, </a:t>
            </a:r>
            <a:r>
              <a:rPr lang="it-IT" altLang="it-IT" sz="2400" dirty="0" err="1">
                <a:solidFill>
                  <a:schemeClr val="tx1"/>
                </a:solidFill>
              </a:rPr>
              <a:t>which</a:t>
            </a:r>
            <a:r>
              <a:rPr lang="it-IT" altLang="it-IT" sz="2400" dirty="0">
                <a:solidFill>
                  <a:schemeClr val="tx1"/>
                </a:solidFill>
              </a:rPr>
              <a:t> </a:t>
            </a:r>
            <a:r>
              <a:rPr lang="it-IT" altLang="it-IT" sz="2400" dirty="0" err="1">
                <a:solidFill>
                  <a:schemeClr val="tx1"/>
                </a:solidFill>
              </a:rPr>
              <a:t>provides</a:t>
            </a:r>
            <a:r>
              <a:rPr lang="it-IT" altLang="it-IT" sz="2400" dirty="0">
                <a:solidFill>
                  <a:schemeClr val="tx1"/>
                </a:solidFill>
              </a:rPr>
              <a:t> </a:t>
            </a:r>
            <a:r>
              <a:rPr lang="it-IT" altLang="it-IT" sz="2400" dirty="0" err="1">
                <a:solidFill>
                  <a:schemeClr val="tx1"/>
                </a:solidFill>
              </a:rPr>
              <a:t>basis</a:t>
            </a:r>
            <a:r>
              <a:rPr lang="it-IT" altLang="it-IT" sz="2400" dirty="0">
                <a:solidFill>
                  <a:schemeClr val="tx1"/>
                </a:solidFill>
              </a:rPr>
              <a:t> for</a:t>
            </a:r>
          </a:p>
          <a:p>
            <a:pPr marL="1200150" lvl="1" indent="-457200"/>
            <a:r>
              <a:rPr lang="it-IT" altLang="it-IT" sz="2000" dirty="0" err="1">
                <a:solidFill>
                  <a:schemeClr val="tx1"/>
                </a:solidFill>
              </a:rPr>
              <a:t>Determining</a:t>
            </a:r>
            <a:r>
              <a:rPr lang="it-IT" altLang="it-IT" sz="2000" dirty="0">
                <a:solidFill>
                  <a:schemeClr val="tx1"/>
                </a:solidFill>
              </a:rPr>
              <a:t> </a:t>
            </a:r>
            <a:r>
              <a:rPr lang="it-IT" altLang="it-IT" sz="2000" dirty="0" err="1">
                <a:solidFill>
                  <a:schemeClr val="tx1"/>
                </a:solidFill>
              </a:rPr>
              <a:t>which</a:t>
            </a:r>
            <a:r>
              <a:rPr lang="it-IT" altLang="it-IT" sz="2000" dirty="0">
                <a:solidFill>
                  <a:schemeClr val="tx1"/>
                </a:solidFill>
              </a:rPr>
              <a:t> of the recommendations are </a:t>
            </a:r>
            <a:r>
              <a:rPr lang="it-IT" altLang="it-IT" sz="2000" dirty="0" err="1">
                <a:solidFill>
                  <a:schemeClr val="tx1"/>
                </a:solidFill>
              </a:rPr>
              <a:t>applicable</a:t>
            </a:r>
            <a:endParaRPr lang="it-IT" altLang="it-IT" sz="2000" dirty="0">
              <a:solidFill>
                <a:schemeClr val="tx1"/>
              </a:solidFill>
            </a:endParaRPr>
          </a:p>
          <a:p>
            <a:pPr marL="1200150" lvl="1" indent="-457200"/>
            <a:r>
              <a:rPr lang="it-IT" altLang="it-IT" sz="2000" dirty="0" err="1">
                <a:solidFill>
                  <a:schemeClr val="tx1"/>
                </a:solidFill>
              </a:rPr>
              <a:t>Determining</a:t>
            </a:r>
            <a:r>
              <a:rPr lang="it-IT" altLang="it-IT" sz="2000" dirty="0">
                <a:solidFill>
                  <a:schemeClr val="tx1"/>
                </a:solidFill>
              </a:rPr>
              <a:t> </a:t>
            </a:r>
            <a:r>
              <a:rPr lang="it-IT" altLang="it-IT" sz="2000" dirty="0" err="1">
                <a:solidFill>
                  <a:schemeClr val="tx1"/>
                </a:solidFill>
              </a:rPr>
              <a:t>wheter</a:t>
            </a:r>
            <a:r>
              <a:rPr lang="it-IT" altLang="it-IT" sz="2000" dirty="0">
                <a:solidFill>
                  <a:schemeClr val="tx1"/>
                </a:solidFill>
              </a:rPr>
              <a:t> </a:t>
            </a:r>
            <a:r>
              <a:rPr lang="it-IT" altLang="it-IT" sz="2000" dirty="0" err="1">
                <a:solidFill>
                  <a:schemeClr val="tx1"/>
                </a:solidFill>
              </a:rPr>
              <a:t>requirements</a:t>
            </a:r>
            <a:r>
              <a:rPr lang="it-IT" altLang="it-IT" sz="2000" dirty="0">
                <a:solidFill>
                  <a:schemeClr val="tx1"/>
                </a:solidFill>
              </a:rPr>
              <a:t> </a:t>
            </a:r>
            <a:r>
              <a:rPr lang="it-IT" altLang="it-IT" sz="2000" dirty="0" err="1">
                <a:solidFill>
                  <a:schemeClr val="tx1"/>
                </a:solidFill>
              </a:rPr>
              <a:t>have</a:t>
            </a:r>
            <a:r>
              <a:rPr lang="it-IT" altLang="it-IT" sz="2000" dirty="0">
                <a:solidFill>
                  <a:schemeClr val="tx1"/>
                </a:solidFill>
              </a:rPr>
              <a:t> </a:t>
            </a:r>
            <a:r>
              <a:rPr lang="it-IT" altLang="it-IT" sz="2000" dirty="0" err="1">
                <a:solidFill>
                  <a:schemeClr val="tx1"/>
                </a:solidFill>
              </a:rPr>
              <a:t>been</a:t>
            </a:r>
            <a:r>
              <a:rPr lang="it-IT" altLang="it-IT" sz="2000" dirty="0">
                <a:solidFill>
                  <a:schemeClr val="tx1"/>
                </a:solidFill>
              </a:rPr>
              <a:t> </a:t>
            </a:r>
            <a:r>
              <a:rPr lang="it-IT" altLang="it-IT" sz="2000" dirty="0" err="1">
                <a:solidFill>
                  <a:schemeClr val="tx1"/>
                </a:solidFill>
              </a:rPr>
              <a:t>met</a:t>
            </a:r>
            <a:r>
              <a:rPr lang="it-IT" altLang="it-IT" sz="2000" dirty="0">
                <a:solidFill>
                  <a:schemeClr val="tx1"/>
                </a:solidFill>
              </a:rPr>
              <a:t> and </a:t>
            </a:r>
            <a:r>
              <a:rPr lang="it-IT" altLang="it-IT" sz="2000" dirty="0" err="1">
                <a:solidFill>
                  <a:schemeClr val="tx1"/>
                </a:solidFill>
              </a:rPr>
              <a:t>wether</a:t>
            </a:r>
            <a:r>
              <a:rPr lang="it-IT" altLang="it-IT" sz="2000" dirty="0">
                <a:solidFill>
                  <a:schemeClr val="tx1"/>
                </a:solidFill>
              </a:rPr>
              <a:t> application recommendations </a:t>
            </a:r>
            <a:r>
              <a:rPr lang="it-IT" altLang="it-IT" sz="2000" dirty="0" err="1">
                <a:solidFill>
                  <a:schemeClr val="tx1"/>
                </a:solidFill>
              </a:rPr>
              <a:t>have</a:t>
            </a:r>
            <a:r>
              <a:rPr lang="it-IT" altLang="it-IT" sz="2000" dirty="0">
                <a:solidFill>
                  <a:schemeClr val="tx1"/>
                </a:solidFill>
              </a:rPr>
              <a:t> </a:t>
            </a:r>
            <a:r>
              <a:rPr lang="it-IT" altLang="it-IT" sz="2000" dirty="0" err="1">
                <a:solidFill>
                  <a:schemeClr val="tx1"/>
                </a:solidFill>
              </a:rPr>
              <a:t>been</a:t>
            </a:r>
            <a:r>
              <a:rPr lang="it-IT" altLang="it-IT" sz="2000" dirty="0">
                <a:solidFill>
                  <a:schemeClr val="tx1"/>
                </a:solidFill>
              </a:rPr>
              <a:t> </a:t>
            </a:r>
            <a:r>
              <a:rPr lang="it-IT" altLang="it-IT" sz="2000" dirty="0" err="1">
                <a:solidFill>
                  <a:schemeClr val="tx1"/>
                </a:solidFill>
              </a:rPr>
              <a:t>followed</a:t>
            </a:r>
            <a:endParaRPr lang="it-IT" altLang="it-IT" sz="2000" dirty="0">
              <a:solidFill>
                <a:schemeClr val="tx1"/>
              </a:solidFill>
            </a:endParaRPr>
          </a:p>
          <a:p>
            <a:pPr marL="1200150" lvl="1" indent="-457200"/>
            <a:r>
              <a:rPr lang="it-IT" altLang="it-IT" sz="2000" dirty="0" err="1">
                <a:solidFill>
                  <a:schemeClr val="tx1"/>
                </a:solidFill>
              </a:rPr>
              <a:t>Providing</a:t>
            </a:r>
            <a:r>
              <a:rPr lang="it-IT" altLang="it-IT" sz="2000" dirty="0">
                <a:solidFill>
                  <a:schemeClr val="tx1"/>
                </a:solidFill>
              </a:rPr>
              <a:t> a list in </a:t>
            </a:r>
            <a:r>
              <a:rPr lang="it-IT" altLang="it-IT" sz="2000" dirty="0" err="1">
                <a:solidFill>
                  <a:schemeClr val="tx1"/>
                </a:solidFill>
              </a:rPr>
              <a:t>support</a:t>
            </a:r>
            <a:r>
              <a:rPr lang="it-IT" altLang="it-IT" sz="2000" dirty="0">
                <a:solidFill>
                  <a:schemeClr val="tx1"/>
                </a:solidFill>
              </a:rPr>
              <a:t> of a </a:t>
            </a:r>
            <a:r>
              <a:rPr lang="it-IT" altLang="it-IT" sz="2000" dirty="0" err="1">
                <a:solidFill>
                  <a:schemeClr val="tx1"/>
                </a:solidFill>
              </a:rPr>
              <a:t>claim</a:t>
            </a:r>
            <a:r>
              <a:rPr lang="it-IT" altLang="it-IT" sz="2000" dirty="0">
                <a:solidFill>
                  <a:schemeClr val="tx1"/>
                </a:solidFill>
              </a:rPr>
              <a:t> of </a:t>
            </a:r>
            <a:r>
              <a:rPr lang="it-IT" altLang="it-IT" sz="2000" dirty="0" err="1">
                <a:solidFill>
                  <a:schemeClr val="tx1"/>
                </a:solidFill>
              </a:rPr>
              <a:t>conformance</a:t>
            </a:r>
            <a:r>
              <a:rPr lang="it-IT" altLang="it-IT" sz="2000" dirty="0">
                <a:solidFill>
                  <a:schemeClr val="tx1"/>
                </a:solidFill>
              </a:rPr>
              <a:t> </a:t>
            </a:r>
            <a:r>
              <a:rPr lang="it-IT" altLang="it-IT" sz="2000" dirty="0" err="1">
                <a:solidFill>
                  <a:schemeClr val="tx1"/>
                </a:solidFill>
              </a:rPr>
              <a:t>showing</a:t>
            </a:r>
            <a:r>
              <a:rPr lang="it-IT" altLang="it-IT" sz="2000" dirty="0">
                <a:solidFill>
                  <a:schemeClr val="tx1"/>
                </a:solidFill>
              </a:rPr>
              <a:t> that </a:t>
            </a:r>
            <a:r>
              <a:rPr lang="it-IT" altLang="it-IT" sz="2000" dirty="0" err="1">
                <a:solidFill>
                  <a:schemeClr val="tx1"/>
                </a:solidFill>
              </a:rPr>
              <a:t>all</a:t>
            </a:r>
            <a:r>
              <a:rPr lang="it-IT" altLang="it-IT" sz="2000" dirty="0">
                <a:solidFill>
                  <a:schemeClr val="tx1"/>
                </a:solidFill>
              </a:rPr>
              <a:t> the </a:t>
            </a:r>
            <a:r>
              <a:rPr lang="it-IT" altLang="it-IT" sz="2000" dirty="0" err="1">
                <a:solidFill>
                  <a:schemeClr val="tx1"/>
                </a:solidFill>
              </a:rPr>
              <a:t>requirements</a:t>
            </a:r>
            <a:r>
              <a:rPr lang="it-IT" altLang="it-IT" sz="2000" dirty="0">
                <a:solidFill>
                  <a:schemeClr val="tx1"/>
                </a:solidFill>
              </a:rPr>
              <a:t> </a:t>
            </a:r>
            <a:r>
              <a:rPr lang="it-IT" altLang="it-IT" sz="2000" dirty="0" err="1">
                <a:solidFill>
                  <a:schemeClr val="tx1"/>
                </a:solidFill>
              </a:rPr>
              <a:t>have</a:t>
            </a:r>
            <a:r>
              <a:rPr lang="it-IT" altLang="it-IT" sz="2000" dirty="0">
                <a:solidFill>
                  <a:schemeClr val="tx1"/>
                </a:solidFill>
              </a:rPr>
              <a:t> </a:t>
            </a:r>
            <a:r>
              <a:rPr lang="it-IT" altLang="it-IT" sz="2000" dirty="0" err="1">
                <a:solidFill>
                  <a:schemeClr val="tx1"/>
                </a:solidFill>
              </a:rPr>
              <a:t>been</a:t>
            </a:r>
            <a:r>
              <a:rPr lang="it-IT" altLang="it-IT" sz="2000" dirty="0">
                <a:solidFill>
                  <a:schemeClr val="tx1"/>
                </a:solidFill>
              </a:rPr>
              <a:t> </a:t>
            </a:r>
            <a:r>
              <a:rPr lang="it-IT" altLang="it-IT" sz="2000" dirty="0" err="1">
                <a:solidFill>
                  <a:schemeClr val="tx1"/>
                </a:solidFill>
              </a:rPr>
              <a:t>met</a:t>
            </a:r>
            <a:endParaRPr lang="it-IT" altLang="it-IT" sz="2000" dirty="0">
              <a:solidFill>
                <a:schemeClr val="tx1"/>
              </a:solidFill>
            </a:endParaRPr>
          </a:p>
          <a:p>
            <a:pPr marL="457200" indent="-457200"/>
            <a:endParaRPr lang="it-IT" altLang="it-IT" sz="2400" dirty="0">
              <a:solidFill>
                <a:schemeClr val="tx1"/>
              </a:solidFill>
            </a:endParaRPr>
          </a:p>
          <a:p>
            <a:pPr marL="457200" indent="-457200"/>
            <a:endParaRPr lang="it-IT" altLang="it-IT" sz="2400" dirty="0">
              <a:solidFill>
                <a:schemeClr val="tx1"/>
              </a:solidFill>
            </a:endParaRPr>
          </a:p>
          <a:p>
            <a:pPr marL="457200" indent="-457200"/>
            <a:endParaRPr lang="it-IT" altLang="it-IT" sz="24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Ergonomics</a:t>
            </a:r>
            <a:r>
              <a:rPr lang="it-IT" altLang="it-IT" b="1" dirty="0">
                <a:solidFill>
                  <a:srgbClr val="C00000"/>
                </a:solidFill>
              </a:rPr>
              <a:t> of </a:t>
            </a:r>
            <a:br>
              <a:rPr lang="it-IT" altLang="it-IT" b="1" dirty="0">
                <a:solidFill>
                  <a:srgbClr val="C00000"/>
                </a:solidFill>
              </a:rPr>
            </a:br>
            <a:r>
              <a:rPr lang="it-IT" altLang="it-IT" b="1" dirty="0">
                <a:solidFill>
                  <a:srgbClr val="C00000"/>
                </a:solidFill>
              </a:rPr>
              <a:t>human-</a:t>
            </a:r>
            <a:r>
              <a:rPr lang="it-IT" altLang="it-IT" b="1" dirty="0" err="1">
                <a:solidFill>
                  <a:srgbClr val="C00000"/>
                </a:solidFill>
              </a:rPr>
              <a:t>system</a:t>
            </a:r>
            <a:r>
              <a:rPr lang="it-IT" altLang="it-IT" b="1" dirty="0">
                <a:solidFill>
                  <a:srgbClr val="C00000"/>
                </a:solidFill>
              </a:rPr>
              <a:t> </a:t>
            </a:r>
            <a:r>
              <a:rPr lang="it-IT" altLang="it-IT" b="1" dirty="0" err="1">
                <a:solidFill>
                  <a:srgbClr val="C00000"/>
                </a:solidFill>
              </a:rPr>
              <a:t>interaction</a:t>
            </a:r>
            <a:endParaRPr lang="it-IT" altLang="it-IT" b="1" dirty="0">
              <a:solidFill>
                <a:srgbClr val="C00000"/>
              </a:solidFill>
            </a:endParaRPr>
          </a:p>
        </p:txBody>
      </p:sp>
    </p:spTree>
    <p:extLst>
      <p:ext uri="{BB962C8B-B14F-4D97-AF65-F5344CB8AC3E}">
        <p14:creationId xmlns:p14="http://schemas.microsoft.com/office/powerpoint/2010/main" val="289877319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72</a:t>
            </a:fld>
            <a:endParaRPr lang="it-IT" altLang="it-IT" sz="1292">
              <a:solidFill>
                <a:schemeClr val="bg1"/>
              </a:solidFill>
            </a:endParaRPr>
          </a:p>
        </p:txBody>
      </p:sp>
      <p:sp>
        <p:nvSpPr>
          <p:cNvPr id="147459" name="Rectangle 5"/>
          <p:cNvSpPr>
            <a:spLocks noChangeArrowheads="1"/>
          </p:cNvSpPr>
          <p:nvPr/>
        </p:nvSpPr>
        <p:spPr bwMode="auto">
          <a:xfrm>
            <a:off x="285326" y="1396652"/>
            <a:ext cx="8568952" cy="596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r>
              <a:rPr lang="it-IT" altLang="it-IT" sz="2400" dirty="0">
                <a:solidFill>
                  <a:schemeClr val="tx1"/>
                </a:solidFill>
              </a:rPr>
              <a:t>Interaction </a:t>
            </a:r>
            <a:r>
              <a:rPr lang="it-IT" altLang="it-IT" sz="2400" dirty="0" err="1">
                <a:solidFill>
                  <a:schemeClr val="tx1"/>
                </a:solidFill>
              </a:rPr>
              <a:t>through</a:t>
            </a:r>
            <a:r>
              <a:rPr lang="it-IT" altLang="it-IT" sz="2400" dirty="0">
                <a:solidFill>
                  <a:schemeClr val="tx1"/>
                </a:solidFill>
              </a:rPr>
              <a:t> and with the «</a:t>
            </a:r>
            <a:r>
              <a:rPr lang="it-IT" altLang="it-IT" sz="2400" dirty="0" err="1">
                <a:solidFill>
                  <a:schemeClr val="tx1"/>
                </a:solidFill>
              </a:rPr>
              <a:t>things</a:t>
            </a:r>
            <a:r>
              <a:rPr lang="it-IT" altLang="it-IT" sz="2400" dirty="0">
                <a:solidFill>
                  <a:schemeClr val="tx1"/>
                </a:solidFill>
              </a:rPr>
              <a:t>» (</a:t>
            </a:r>
            <a:r>
              <a:rPr lang="it-IT" altLang="it-IT" sz="2400" dirty="0" err="1">
                <a:solidFill>
                  <a:schemeClr val="tx1"/>
                </a:solidFill>
              </a:rPr>
              <a:t>instead</a:t>
            </a:r>
            <a:r>
              <a:rPr lang="it-IT" altLang="it-IT" sz="2400" dirty="0">
                <a:solidFill>
                  <a:schemeClr val="tx1"/>
                </a:solidFill>
              </a:rPr>
              <a:t> of the «</a:t>
            </a:r>
            <a:r>
              <a:rPr lang="it-IT" altLang="it-IT" sz="2400" dirty="0" err="1">
                <a:solidFill>
                  <a:schemeClr val="tx1"/>
                </a:solidFill>
              </a:rPr>
              <a:t>traditional</a:t>
            </a:r>
            <a:r>
              <a:rPr lang="it-IT" altLang="it-IT" sz="2400" dirty="0">
                <a:solidFill>
                  <a:schemeClr val="tx1"/>
                </a:solidFill>
              </a:rPr>
              <a:t>» input/output </a:t>
            </a:r>
            <a:r>
              <a:rPr lang="it-IT" altLang="it-IT" sz="2400" dirty="0" err="1">
                <a:solidFill>
                  <a:schemeClr val="tx1"/>
                </a:solidFill>
              </a:rPr>
              <a:t>devices</a:t>
            </a:r>
            <a:r>
              <a:rPr lang="it-IT" altLang="it-IT" sz="2400" dirty="0">
                <a:solidFill>
                  <a:schemeClr val="tx1"/>
                </a:solidFill>
              </a:rPr>
              <a:t>) and with the «</a:t>
            </a:r>
            <a:r>
              <a:rPr lang="it-IT" altLang="it-IT" sz="2400" dirty="0" err="1">
                <a:solidFill>
                  <a:schemeClr val="tx1"/>
                </a:solidFill>
              </a:rPr>
              <a:t>environment</a:t>
            </a:r>
            <a:r>
              <a:rPr lang="it-IT" altLang="it-IT" sz="2400" dirty="0">
                <a:solidFill>
                  <a:schemeClr val="tx1"/>
                </a:solidFill>
              </a:rPr>
              <a:t>» (smart home, smart building)</a:t>
            </a:r>
          </a:p>
          <a:p>
            <a:pPr marL="457200" indent="-457200"/>
            <a:r>
              <a:rPr lang="en-US" sz="2400" i="1" dirty="0"/>
              <a:t>Embedded interaction</a:t>
            </a:r>
            <a:r>
              <a:rPr lang="en-US" sz="2400" dirty="0"/>
              <a:t>: ordinary objects are enhanced with input and output facilities so that they perform their original function as well as providing a way for data to be collected about the user </a:t>
            </a:r>
            <a:r>
              <a:rPr lang="en-US" sz="2400" dirty="0" err="1"/>
              <a:t>behaviour</a:t>
            </a:r>
            <a:r>
              <a:rPr lang="en-US" sz="2400" dirty="0"/>
              <a:t>. </a:t>
            </a:r>
          </a:p>
          <a:p>
            <a:pPr marL="457200" indent="-457200"/>
            <a:r>
              <a:rPr lang="en-US" sz="2400" dirty="0"/>
              <a:t>Combining data from several objects and interaction with them over time can result in emergent knowledge available to the user or the context aware environment to make suggestions for lifestyle improvements. </a:t>
            </a:r>
            <a:endParaRPr lang="it-IT" altLang="it-IT" sz="2400" dirty="0">
              <a:solidFill>
                <a:schemeClr val="tx1"/>
              </a:solidFill>
            </a:endParaRPr>
          </a:p>
          <a:p>
            <a:pPr marL="457200" indent="-457200"/>
            <a:endParaRPr lang="it-IT" altLang="it-IT" sz="2800" dirty="0">
              <a:solidFill>
                <a:schemeClr val="tx1"/>
              </a:solidFill>
            </a:endParaRPr>
          </a:p>
          <a:p>
            <a:pPr marL="457200" indent="-457200"/>
            <a:endParaRPr lang="it-IT" altLang="it-IT" sz="2800" dirty="0">
              <a:solidFill>
                <a:schemeClr val="tx1"/>
              </a:solidFill>
            </a:endParaRPr>
          </a:p>
          <a:p>
            <a:pPr marL="457200" indent="-457200"/>
            <a:endParaRPr lang="it-IT" altLang="it-IT" sz="28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a:solidFill>
                  <a:srgbClr val="C00000"/>
                </a:solidFill>
              </a:rPr>
              <a:t>HCI and </a:t>
            </a:r>
            <a:r>
              <a:rPr lang="it-IT" altLang="it-IT" b="1" dirty="0" err="1">
                <a:solidFill>
                  <a:srgbClr val="C00000"/>
                </a:solidFill>
              </a:rPr>
              <a:t>IoT</a:t>
            </a:r>
            <a:endParaRPr lang="it-IT" altLang="it-IT" b="1" dirty="0">
              <a:solidFill>
                <a:srgbClr val="C00000"/>
              </a:solidFill>
            </a:endParaRPr>
          </a:p>
        </p:txBody>
      </p:sp>
    </p:spTree>
    <p:extLst>
      <p:ext uri="{BB962C8B-B14F-4D97-AF65-F5344CB8AC3E}">
        <p14:creationId xmlns:p14="http://schemas.microsoft.com/office/powerpoint/2010/main" val="138512027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73</a:t>
            </a:fld>
            <a:endParaRPr lang="it-IT" altLang="it-IT" sz="1292">
              <a:solidFill>
                <a:schemeClr val="bg1"/>
              </a:solidFill>
            </a:endParaRPr>
          </a:p>
        </p:txBody>
      </p:sp>
      <p:sp>
        <p:nvSpPr>
          <p:cNvPr id="147459" name="Rectangle 5"/>
          <p:cNvSpPr>
            <a:spLocks noChangeArrowheads="1"/>
          </p:cNvSpPr>
          <p:nvPr/>
        </p:nvSpPr>
        <p:spPr bwMode="auto">
          <a:xfrm>
            <a:off x="285326" y="1396652"/>
            <a:ext cx="8568952" cy="5365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r>
              <a:rPr lang="it-IT" sz="2400" dirty="0" err="1">
                <a:solidFill>
                  <a:schemeClr val="tx1"/>
                </a:solidFill>
              </a:rPr>
              <a:t>Keypads</a:t>
            </a:r>
            <a:endParaRPr lang="it-IT" sz="2400" dirty="0">
              <a:solidFill>
                <a:schemeClr val="tx1"/>
              </a:solidFill>
            </a:endParaRPr>
          </a:p>
          <a:p>
            <a:pPr marL="457200" indent="-457200"/>
            <a:r>
              <a:rPr lang="it-IT" sz="2400" dirty="0" err="1">
                <a:solidFill>
                  <a:schemeClr val="tx1"/>
                </a:solidFill>
              </a:rPr>
              <a:t>Potentiometers</a:t>
            </a:r>
            <a:r>
              <a:rPr lang="en-US" sz="2400" dirty="0"/>
              <a:t> </a:t>
            </a:r>
          </a:p>
          <a:p>
            <a:pPr marL="457200" indent="-457200"/>
            <a:r>
              <a:rPr lang="en-US" altLang="it-IT" sz="2400" dirty="0">
                <a:solidFill>
                  <a:schemeClr val="tx1"/>
                </a:solidFill>
              </a:rPr>
              <a:t>Touch sensors</a:t>
            </a:r>
          </a:p>
          <a:p>
            <a:pPr marL="457200" indent="-457200"/>
            <a:r>
              <a:rPr lang="en-US" altLang="it-IT" sz="2400" dirty="0">
                <a:solidFill>
                  <a:schemeClr val="tx1"/>
                </a:solidFill>
              </a:rPr>
              <a:t>Bare conductive pens</a:t>
            </a:r>
          </a:p>
          <a:p>
            <a:pPr marL="457200" indent="-457200"/>
            <a:r>
              <a:rPr lang="en-US" altLang="it-IT" sz="2400" dirty="0">
                <a:solidFill>
                  <a:schemeClr val="tx1"/>
                </a:solidFill>
              </a:rPr>
              <a:t>Force sensors</a:t>
            </a:r>
          </a:p>
          <a:p>
            <a:pPr marL="457200" indent="-457200"/>
            <a:r>
              <a:rPr lang="en-US" altLang="it-IT" sz="2400" dirty="0">
                <a:solidFill>
                  <a:schemeClr val="tx1"/>
                </a:solidFill>
              </a:rPr>
              <a:t>Joysticks</a:t>
            </a:r>
          </a:p>
          <a:p>
            <a:pPr marL="457200" indent="-457200"/>
            <a:r>
              <a:rPr lang="en-US" altLang="it-IT" sz="2400" dirty="0">
                <a:solidFill>
                  <a:schemeClr val="tx1"/>
                </a:solidFill>
              </a:rPr>
              <a:t>Touch screens</a:t>
            </a:r>
          </a:p>
          <a:p>
            <a:pPr marL="457200" indent="-457200"/>
            <a:endParaRPr lang="it-IT" altLang="it-IT" sz="2400" dirty="0">
              <a:solidFill>
                <a:schemeClr val="tx1"/>
              </a:solidFill>
            </a:endParaRPr>
          </a:p>
          <a:p>
            <a:pPr marL="457200" indent="-457200"/>
            <a:endParaRPr lang="it-IT" altLang="it-IT" sz="2800" dirty="0">
              <a:solidFill>
                <a:schemeClr val="tx1"/>
              </a:solidFill>
            </a:endParaRPr>
          </a:p>
          <a:p>
            <a:pPr marL="457200" indent="-457200"/>
            <a:endParaRPr lang="it-IT" altLang="it-IT" sz="2800" dirty="0">
              <a:solidFill>
                <a:schemeClr val="tx1"/>
              </a:solidFill>
            </a:endParaRPr>
          </a:p>
          <a:p>
            <a:pPr marL="457200" indent="-457200"/>
            <a:endParaRPr lang="it-IT" altLang="it-IT" sz="28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a:solidFill>
                  <a:srgbClr val="C00000"/>
                </a:solidFill>
              </a:rPr>
              <a:t>Touch </a:t>
            </a:r>
            <a:r>
              <a:rPr lang="it-IT" altLang="it-IT" b="1" dirty="0" err="1">
                <a:solidFill>
                  <a:srgbClr val="C00000"/>
                </a:solidFill>
              </a:rPr>
              <a:t>devices</a:t>
            </a:r>
            <a:endParaRPr lang="it-IT" altLang="it-IT" b="1" dirty="0">
              <a:solidFill>
                <a:srgbClr val="C00000"/>
              </a:solidFill>
            </a:endParaRPr>
          </a:p>
        </p:txBody>
      </p:sp>
      <p:sp>
        <p:nvSpPr>
          <p:cNvPr id="2" name="AutoShape 2" descr="Image result for Keypa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2052" name="Picture 4" descr="Image result for Keypad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395" r="12117"/>
          <a:stretch/>
        </p:blipFill>
        <p:spPr bwMode="auto">
          <a:xfrm>
            <a:off x="6734637" y="1196752"/>
            <a:ext cx="2312663" cy="22383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Potentiome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3750" y="1311274"/>
            <a:ext cx="2095500" cy="131445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8" descr="Image result for Touch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2058" name="Picture 10" descr="Image result for Touch sensors"/>
          <p:cNvPicPr>
            <a:picLocks noChangeAspect="1" noChangeArrowheads="1"/>
          </p:cNvPicPr>
          <p:nvPr/>
        </p:nvPicPr>
        <p:blipFill rotWithShape="1">
          <a:blip r:embed="rId5">
            <a:extLst>
              <a:ext uri="{28A0092B-C50C-407E-A947-70E740481C1C}">
                <a14:useLocalDpi xmlns:a14="http://schemas.microsoft.com/office/drawing/2010/main" val="0"/>
              </a:ext>
            </a:extLst>
          </a:blip>
          <a:srcRect l="6502" t="16632" r="4291" b="13817"/>
          <a:stretch/>
        </p:blipFill>
        <p:spPr bwMode="auto">
          <a:xfrm>
            <a:off x="4569802" y="2825625"/>
            <a:ext cx="1944216" cy="151582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Bare conductive pens"/>
          <p:cNvPicPr>
            <a:picLocks noChangeAspect="1" noChangeArrowheads="1"/>
          </p:cNvPicPr>
          <p:nvPr/>
        </p:nvPicPr>
        <p:blipFill rotWithShape="1">
          <a:blip r:embed="rId6">
            <a:extLst>
              <a:ext uri="{28A0092B-C50C-407E-A947-70E740481C1C}">
                <a14:useLocalDpi xmlns:a14="http://schemas.microsoft.com/office/drawing/2010/main" val="0"/>
              </a:ext>
            </a:extLst>
          </a:blip>
          <a:srcRect l="15922" t="6728" r="7233" b="12112"/>
          <a:stretch/>
        </p:blipFill>
        <p:spPr bwMode="auto">
          <a:xfrm>
            <a:off x="6228184" y="3874069"/>
            <a:ext cx="2843808" cy="20752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Force sensors"/>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5984" b="16442"/>
          <a:stretch/>
        </p:blipFill>
        <p:spPr bwMode="auto">
          <a:xfrm>
            <a:off x="161283" y="5141751"/>
            <a:ext cx="3258589" cy="128201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touch scree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23928" y="4466869"/>
            <a:ext cx="1916997" cy="1916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84489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74</a:t>
            </a:fld>
            <a:endParaRPr lang="it-IT" altLang="it-IT" sz="1292">
              <a:solidFill>
                <a:schemeClr val="bg1"/>
              </a:solidFill>
            </a:endParaRPr>
          </a:p>
        </p:txBody>
      </p:sp>
      <p:sp>
        <p:nvSpPr>
          <p:cNvPr id="147459" name="Rectangle 5"/>
          <p:cNvSpPr>
            <a:spLocks noChangeArrowheads="1"/>
          </p:cNvSpPr>
          <p:nvPr/>
        </p:nvSpPr>
        <p:spPr bwMode="auto">
          <a:xfrm>
            <a:off x="285326" y="1396652"/>
            <a:ext cx="856895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r>
              <a:rPr lang="it-IT" sz="2400" dirty="0" err="1">
                <a:solidFill>
                  <a:schemeClr val="tx1"/>
                </a:solidFill>
              </a:rPr>
              <a:t>Microphones</a:t>
            </a:r>
            <a:endParaRPr lang="it-IT" sz="2400" dirty="0">
              <a:solidFill>
                <a:schemeClr val="tx1"/>
              </a:solidFill>
            </a:endParaRPr>
          </a:p>
          <a:p>
            <a:pPr marL="457200" indent="-457200"/>
            <a:r>
              <a:rPr lang="it-IT" altLang="it-IT" sz="2400" dirty="0" err="1">
                <a:solidFill>
                  <a:schemeClr val="tx1"/>
                </a:solidFill>
              </a:rPr>
              <a:t>Compass</a:t>
            </a:r>
            <a:endParaRPr lang="it-IT" altLang="it-IT" sz="2400" dirty="0">
              <a:solidFill>
                <a:schemeClr val="tx1"/>
              </a:solidFill>
            </a:endParaRPr>
          </a:p>
          <a:p>
            <a:pPr marL="457200" indent="-457200"/>
            <a:r>
              <a:rPr lang="it-IT" altLang="it-IT" sz="2400" dirty="0">
                <a:solidFill>
                  <a:schemeClr val="tx1"/>
                </a:solidFill>
              </a:rPr>
              <a:t>NFC/RFID controller </a:t>
            </a:r>
            <a:r>
              <a:rPr lang="it-IT" altLang="it-IT" sz="2400" dirty="0" err="1">
                <a:solidFill>
                  <a:schemeClr val="tx1"/>
                </a:solidFill>
              </a:rPr>
              <a:t>shield</a:t>
            </a:r>
            <a:endParaRPr lang="it-IT" altLang="it-IT" sz="2400" dirty="0">
              <a:solidFill>
                <a:schemeClr val="tx1"/>
              </a:solidFill>
            </a:endParaRPr>
          </a:p>
          <a:p>
            <a:pPr marL="457200" indent="-457200"/>
            <a:r>
              <a:rPr lang="it-IT" altLang="it-IT" sz="2400" dirty="0">
                <a:solidFill>
                  <a:schemeClr val="tx1"/>
                </a:solidFill>
              </a:rPr>
              <a:t>Passive IR </a:t>
            </a:r>
            <a:r>
              <a:rPr lang="it-IT" altLang="it-IT" sz="2400" dirty="0" err="1">
                <a:solidFill>
                  <a:schemeClr val="tx1"/>
                </a:solidFill>
              </a:rPr>
              <a:t>Proximity</a:t>
            </a:r>
            <a:r>
              <a:rPr lang="it-IT" altLang="it-IT" sz="2400" dirty="0">
                <a:solidFill>
                  <a:schemeClr val="tx1"/>
                </a:solidFill>
              </a:rPr>
              <a:t> </a:t>
            </a:r>
            <a:r>
              <a:rPr lang="it-IT" altLang="it-IT" sz="2400" dirty="0" err="1">
                <a:solidFill>
                  <a:schemeClr val="tx1"/>
                </a:solidFill>
              </a:rPr>
              <a:t>sensors</a:t>
            </a:r>
            <a:endParaRPr lang="it-IT" altLang="it-IT" sz="2400" dirty="0">
              <a:solidFill>
                <a:schemeClr val="tx1"/>
              </a:solidFill>
            </a:endParaRPr>
          </a:p>
          <a:p>
            <a:pPr marL="457200" indent="-457200"/>
            <a:r>
              <a:rPr lang="it-IT" altLang="it-IT" sz="2400" dirty="0">
                <a:solidFill>
                  <a:schemeClr val="tx1"/>
                </a:solidFill>
              </a:rPr>
              <a:t>BLE </a:t>
            </a:r>
            <a:r>
              <a:rPr lang="it-IT" altLang="it-IT" sz="2400" dirty="0" err="1">
                <a:solidFill>
                  <a:schemeClr val="tx1"/>
                </a:solidFill>
              </a:rPr>
              <a:t>Devices</a:t>
            </a:r>
            <a:r>
              <a:rPr lang="it-IT" altLang="it-IT" sz="2400" dirty="0">
                <a:solidFill>
                  <a:schemeClr val="tx1"/>
                </a:solidFill>
              </a:rPr>
              <a:t> (</a:t>
            </a:r>
            <a:r>
              <a:rPr lang="it-IT" altLang="it-IT" sz="2400" dirty="0" err="1">
                <a:solidFill>
                  <a:schemeClr val="tx1"/>
                </a:solidFill>
              </a:rPr>
              <a:t>eBeacons</a:t>
            </a:r>
            <a:r>
              <a:rPr lang="it-IT" altLang="it-IT" sz="2400" dirty="0">
                <a:solidFill>
                  <a:schemeClr val="tx1"/>
                </a:solidFill>
              </a:rPr>
              <a:t>)</a:t>
            </a:r>
          </a:p>
          <a:p>
            <a:pPr marL="457200" indent="-457200"/>
            <a:endParaRPr lang="en-US" altLang="it-IT" sz="2400" dirty="0">
              <a:solidFill>
                <a:schemeClr val="tx1"/>
              </a:solidFill>
            </a:endParaRPr>
          </a:p>
          <a:p>
            <a:pPr marL="457200" indent="-457200"/>
            <a:endParaRPr lang="it-IT" altLang="it-IT" sz="2400" dirty="0">
              <a:solidFill>
                <a:schemeClr val="tx1"/>
              </a:solidFill>
            </a:endParaRPr>
          </a:p>
          <a:p>
            <a:pPr marL="457200" indent="-457200"/>
            <a:endParaRPr lang="it-IT" altLang="it-IT" sz="2800" dirty="0">
              <a:solidFill>
                <a:schemeClr val="tx1"/>
              </a:solidFill>
            </a:endParaRPr>
          </a:p>
          <a:p>
            <a:pPr marL="457200" indent="-457200"/>
            <a:endParaRPr lang="it-IT" altLang="it-IT" sz="2800" dirty="0">
              <a:solidFill>
                <a:schemeClr val="tx1"/>
              </a:solidFill>
            </a:endParaRPr>
          </a:p>
          <a:p>
            <a:pPr marL="457200" indent="-457200"/>
            <a:endParaRPr lang="it-IT" altLang="it-IT" sz="28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err="1">
                <a:solidFill>
                  <a:srgbClr val="C00000"/>
                </a:solidFill>
              </a:rPr>
              <a:t>Touchless</a:t>
            </a:r>
            <a:r>
              <a:rPr lang="it-IT" altLang="it-IT" b="1" dirty="0">
                <a:solidFill>
                  <a:srgbClr val="C00000"/>
                </a:solidFill>
              </a:rPr>
              <a:t> </a:t>
            </a:r>
            <a:r>
              <a:rPr lang="it-IT" altLang="it-IT" b="1" dirty="0" err="1">
                <a:solidFill>
                  <a:srgbClr val="C00000"/>
                </a:solidFill>
              </a:rPr>
              <a:t>devices</a:t>
            </a:r>
            <a:endParaRPr lang="it-IT" altLang="it-IT" b="1" dirty="0">
              <a:solidFill>
                <a:srgbClr val="C00000"/>
              </a:solidFill>
            </a:endParaRPr>
          </a:p>
        </p:txBody>
      </p:sp>
      <p:sp>
        <p:nvSpPr>
          <p:cNvPr id="2" name="AutoShape 2" descr="Image result for Keypa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 name="AutoShape 8" descr="Image result for Touch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3074" name="Picture 2" descr="Image result for Compass sensor"/>
          <p:cNvPicPr>
            <a:picLocks noChangeAspect="1" noChangeArrowheads="1"/>
          </p:cNvPicPr>
          <p:nvPr/>
        </p:nvPicPr>
        <p:blipFill rotWithShape="1">
          <a:blip r:embed="rId3">
            <a:extLst>
              <a:ext uri="{28A0092B-C50C-407E-A947-70E740481C1C}">
                <a14:useLocalDpi xmlns:a14="http://schemas.microsoft.com/office/drawing/2010/main" val="0"/>
              </a:ext>
            </a:extLst>
          </a:blip>
          <a:srcRect t="8113" b="8727"/>
          <a:stretch/>
        </p:blipFill>
        <p:spPr bwMode="auto">
          <a:xfrm>
            <a:off x="5930845" y="1586297"/>
            <a:ext cx="2307692" cy="19190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NFC/RFID controller shield"/>
          <p:cNvPicPr>
            <a:picLocks noChangeAspect="1" noChangeArrowheads="1"/>
          </p:cNvPicPr>
          <p:nvPr/>
        </p:nvPicPr>
        <p:blipFill rotWithShape="1">
          <a:blip r:embed="rId4">
            <a:extLst>
              <a:ext uri="{28A0092B-C50C-407E-A947-70E740481C1C}">
                <a14:useLocalDpi xmlns:a14="http://schemas.microsoft.com/office/drawing/2010/main" val="0"/>
              </a:ext>
            </a:extLst>
          </a:blip>
          <a:srcRect t="18982" b="15499"/>
          <a:stretch/>
        </p:blipFill>
        <p:spPr bwMode="auto">
          <a:xfrm>
            <a:off x="6001025" y="3694991"/>
            <a:ext cx="2857500" cy="187220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beacon estimote"/>
          <p:cNvPicPr>
            <a:picLocks noChangeAspect="1" noChangeArrowheads="1"/>
          </p:cNvPicPr>
          <p:nvPr/>
        </p:nvPicPr>
        <p:blipFill rotWithShape="1">
          <a:blip r:embed="rId5">
            <a:extLst>
              <a:ext uri="{28A0092B-C50C-407E-A947-70E740481C1C}">
                <a14:useLocalDpi xmlns:a14="http://schemas.microsoft.com/office/drawing/2010/main" val="0"/>
              </a:ext>
            </a:extLst>
          </a:blip>
          <a:srcRect t="12093" b="15416"/>
          <a:stretch/>
        </p:blipFill>
        <p:spPr bwMode="auto">
          <a:xfrm>
            <a:off x="307975" y="4292657"/>
            <a:ext cx="4762500" cy="201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47130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75</a:t>
            </a:fld>
            <a:endParaRPr lang="it-IT" altLang="it-IT" sz="1292">
              <a:solidFill>
                <a:schemeClr val="bg1"/>
              </a:solidFill>
            </a:endParaRPr>
          </a:p>
        </p:txBody>
      </p:sp>
      <p:sp>
        <p:nvSpPr>
          <p:cNvPr id="147459" name="Rectangle 5"/>
          <p:cNvSpPr>
            <a:spLocks noChangeArrowheads="1"/>
          </p:cNvSpPr>
          <p:nvPr/>
        </p:nvSpPr>
        <p:spPr bwMode="auto">
          <a:xfrm>
            <a:off x="285326" y="1396652"/>
            <a:ext cx="8568952"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r>
              <a:rPr lang="en-US" sz="2400" dirty="0"/>
              <a:t>Creating a link between the physical and digital worlds</a:t>
            </a:r>
          </a:p>
          <a:p>
            <a:pPr marL="457200" indent="-457200"/>
            <a:r>
              <a:rPr lang="en-US" sz="2400" dirty="0"/>
              <a:t>Embedding interaction </a:t>
            </a:r>
            <a:r>
              <a:rPr lang="en-US" sz="2400" dirty="0" err="1"/>
              <a:t>behaviours</a:t>
            </a:r>
            <a:r>
              <a:rPr lang="en-US" sz="2400" dirty="0"/>
              <a:t> into existing objects</a:t>
            </a:r>
          </a:p>
          <a:p>
            <a:pPr marL="457200" indent="-457200"/>
            <a:r>
              <a:rPr lang="en-US" sz="2400" dirty="0"/>
              <a:t>Providing meaning from large amounts of data gathered (through proper visualization and interaction with the data)</a:t>
            </a:r>
          </a:p>
          <a:p>
            <a:pPr marL="457200" indent="-457200"/>
            <a:r>
              <a:rPr lang="en-US" sz="2400" dirty="0"/>
              <a:t>Users can be at the same time producers and consumers of data</a:t>
            </a:r>
          </a:p>
          <a:p>
            <a:pPr marL="457200" indent="-457200"/>
            <a:r>
              <a:rPr lang="en-US" sz="2400" dirty="0"/>
              <a:t>All the senses can be involved, potentially</a:t>
            </a:r>
          </a:p>
          <a:p>
            <a:pPr marL="457200" indent="-457200"/>
            <a:endParaRPr lang="en-US" sz="2400" dirty="0"/>
          </a:p>
          <a:p>
            <a:pPr marL="457200" indent="-457200"/>
            <a:endParaRPr lang="it-IT" altLang="it-IT" sz="2400" dirty="0">
              <a:solidFill>
                <a:schemeClr val="tx1"/>
              </a:solidFill>
            </a:endParaRPr>
          </a:p>
          <a:p>
            <a:pPr marL="457200" indent="-457200"/>
            <a:endParaRPr lang="it-IT" altLang="it-IT" sz="2800" dirty="0">
              <a:solidFill>
                <a:schemeClr val="tx1"/>
              </a:solidFill>
            </a:endParaRPr>
          </a:p>
          <a:p>
            <a:pPr marL="457200" indent="-457200"/>
            <a:endParaRPr lang="it-IT" altLang="it-IT" sz="2800" dirty="0">
              <a:solidFill>
                <a:schemeClr val="tx1"/>
              </a:solidFill>
            </a:endParaRPr>
          </a:p>
          <a:p>
            <a:pPr marL="457200" indent="-457200"/>
            <a:endParaRPr lang="it-IT" altLang="it-IT" sz="28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b="1" dirty="0">
                <a:solidFill>
                  <a:srgbClr val="C00000"/>
                </a:solidFill>
              </a:rPr>
              <a:t>HCI and </a:t>
            </a:r>
            <a:r>
              <a:rPr lang="it-IT" altLang="it-IT" b="1" dirty="0" err="1">
                <a:solidFill>
                  <a:srgbClr val="C00000"/>
                </a:solidFill>
              </a:rPr>
              <a:t>IoT</a:t>
            </a:r>
            <a:endParaRPr lang="it-IT" altLang="it-IT" b="1" dirty="0">
              <a:solidFill>
                <a:srgbClr val="C00000"/>
              </a:solidFill>
            </a:endParaRPr>
          </a:p>
        </p:txBody>
      </p:sp>
      <p:sp>
        <p:nvSpPr>
          <p:cNvPr id="2" name="AutoShape 2" descr="Image result for Keypa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 name="AutoShape 8" descr="Image result for Touch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257241872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76</a:t>
            </a:fld>
            <a:endParaRPr lang="it-IT" altLang="it-IT" sz="1292">
              <a:solidFill>
                <a:schemeClr val="bg1"/>
              </a:solidFill>
            </a:endParaRPr>
          </a:p>
        </p:txBody>
      </p:sp>
      <p:sp>
        <p:nvSpPr>
          <p:cNvPr id="147459" name="Rectangle 5"/>
          <p:cNvSpPr>
            <a:spLocks noChangeArrowheads="1"/>
          </p:cNvSpPr>
          <p:nvPr/>
        </p:nvSpPr>
        <p:spPr bwMode="auto">
          <a:xfrm>
            <a:off x="285326" y="1396652"/>
            <a:ext cx="8568952"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buFont typeface="+mj-lt"/>
              <a:buAutoNum type="arabicPeriod"/>
            </a:pPr>
            <a:r>
              <a:rPr lang="en-US" sz="2400" dirty="0"/>
              <a:t>Meaningful representations and controls of the single </a:t>
            </a:r>
            <a:r>
              <a:rPr lang="en-US" sz="2400" dirty="0" err="1"/>
              <a:t>IoT</a:t>
            </a:r>
            <a:r>
              <a:rPr lang="en-US" sz="2400" dirty="0"/>
              <a:t> object connectivity status and </a:t>
            </a:r>
            <a:r>
              <a:rPr lang="en-US" sz="2400" dirty="0" err="1"/>
              <a:t>IoT</a:t>
            </a:r>
            <a:r>
              <a:rPr lang="en-US" sz="2400" dirty="0"/>
              <a:t> object interconnections, as well as of information capture, elaboration and sharing</a:t>
            </a:r>
          </a:p>
          <a:p>
            <a:pPr marL="457200" indent="-457200">
              <a:buFont typeface="+mj-lt"/>
              <a:buAutoNum type="arabicPeriod"/>
            </a:pPr>
            <a:r>
              <a:rPr lang="en-US" sz="2400" dirty="0"/>
              <a:t>Rich interactions that exploit the natural human skills, in particular exploiting haptic and peripheral interactions with </a:t>
            </a:r>
            <a:r>
              <a:rPr lang="en-US" sz="2400" dirty="0" err="1"/>
              <a:t>IoT</a:t>
            </a:r>
            <a:r>
              <a:rPr lang="en-US" sz="2400" dirty="0"/>
              <a:t> objects that are situated in the physical world</a:t>
            </a:r>
          </a:p>
          <a:p>
            <a:pPr marL="457200" indent="-457200">
              <a:buFont typeface="+mj-lt"/>
              <a:buAutoNum type="arabicPeriod"/>
            </a:pPr>
            <a:r>
              <a:rPr lang="en-US" sz="2400" dirty="0"/>
              <a:t>Persistent physical representations that could last in case of power or connectivity outrage, allowing the user to control the state of an </a:t>
            </a:r>
            <a:r>
              <a:rPr lang="en-US" sz="2400" dirty="0" err="1"/>
              <a:t>IoT</a:t>
            </a:r>
            <a:r>
              <a:rPr lang="en-US" sz="2400" dirty="0"/>
              <a:t> object even when no Internet connection is available.</a:t>
            </a:r>
          </a:p>
          <a:p>
            <a:pPr marL="457200" indent="-457200">
              <a:buFont typeface="+mj-lt"/>
              <a:buAutoNum type="arabicPeriod"/>
            </a:pPr>
            <a:r>
              <a:rPr lang="en-US" sz="2400" dirty="0"/>
              <a:t>Spatial interactions that support collaborative setups with multiple </a:t>
            </a:r>
            <a:r>
              <a:rPr lang="en-US" sz="2400" dirty="0" err="1"/>
              <a:t>IoT</a:t>
            </a:r>
            <a:r>
              <a:rPr lang="en-US" sz="2400" dirty="0"/>
              <a:t> objects.</a:t>
            </a: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None/>
            </a:pPr>
            <a:r>
              <a:rPr lang="en-US" altLang="it-IT" b="1" dirty="0">
                <a:solidFill>
                  <a:srgbClr val="C00000"/>
                </a:solidFill>
              </a:rPr>
              <a:t> Properties of tangible interaction</a:t>
            </a:r>
            <a:endParaRPr lang="it-IT" altLang="it-IT" b="1" dirty="0">
              <a:solidFill>
                <a:srgbClr val="C00000"/>
              </a:solidFill>
            </a:endParaRPr>
          </a:p>
        </p:txBody>
      </p:sp>
      <p:sp>
        <p:nvSpPr>
          <p:cNvPr id="2" name="AutoShape 2" descr="Image result for Keypa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 name="AutoShape 8" descr="Image result for Touch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334213248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77</a:t>
            </a:fld>
            <a:endParaRPr lang="it-IT" altLang="it-IT" sz="1292">
              <a:solidFill>
                <a:schemeClr val="bg1"/>
              </a:solidFill>
            </a:endParaRPr>
          </a:p>
        </p:txBody>
      </p:sp>
      <p:sp>
        <p:nvSpPr>
          <p:cNvPr id="147459" name="Rectangle 5"/>
          <p:cNvSpPr>
            <a:spLocks noChangeArrowheads="1"/>
          </p:cNvSpPr>
          <p:nvPr/>
        </p:nvSpPr>
        <p:spPr bwMode="auto">
          <a:xfrm>
            <a:off x="285326" y="1396652"/>
            <a:ext cx="8568952"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buFont typeface="+mj-lt"/>
              <a:buAutoNum type="arabicPeriod" startAt="5"/>
            </a:pPr>
            <a:r>
              <a:rPr lang="en-US" sz="2400" dirty="0"/>
              <a:t>Immediacy and intuitiveness of the interaction, facilitating the understanding and control of </a:t>
            </a:r>
            <a:r>
              <a:rPr lang="en-US" sz="2400" dirty="0" err="1"/>
              <a:t>IoT</a:t>
            </a:r>
            <a:r>
              <a:rPr lang="en-US" sz="2400" dirty="0"/>
              <a:t> objects with minimal learning time.</a:t>
            </a:r>
          </a:p>
          <a:p>
            <a:pPr marL="457200" indent="-457200">
              <a:buFont typeface="+mj-lt"/>
              <a:buAutoNum type="arabicPeriod" startAt="5"/>
            </a:pPr>
            <a:r>
              <a:rPr lang="en-US" sz="2400" dirty="0"/>
              <a:t>Interactions with </a:t>
            </a:r>
            <a:r>
              <a:rPr lang="en-US" sz="2400" dirty="0" err="1"/>
              <a:t>IoT</a:t>
            </a:r>
            <a:r>
              <a:rPr lang="en-US" sz="2400" dirty="0"/>
              <a:t> objects that are integrated in the daily routines, which free users’ cognitive resources and do not disrupt attention.</a:t>
            </a:r>
          </a:p>
          <a:p>
            <a:pPr marL="457200" indent="-457200">
              <a:buFont typeface="+mj-lt"/>
              <a:buAutoNum type="arabicPeriod" startAt="5"/>
            </a:pPr>
            <a:r>
              <a:rPr lang="en-US" sz="2400" dirty="0"/>
              <a:t>Facilitated reflections on </a:t>
            </a:r>
            <a:r>
              <a:rPr lang="en-US" sz="2400" dirty="0" err="1"/>
              <a:t>IoT</a:t>
            </a:r>
            <a:r>
              <a:rPr lang="en-US" sz="2400" dirty="0"/>
              <a:t> object meaning and working principles, as well as support for associating and sharing memories.</a:t>
            </a:r>
          </a:p>
          <a:p>
            <a:pPr marL="457200" indent="-457200">
              <a:buFont typeface="+mj-lt"/>
              <a:buAutoNum type="arabicPeriod" startAt="5"/>
            </a:pPr>
            <a:r>
              <a:rPr lang="en-US" sz="2400" dirty="0"/>
              <a:t>Long-lasting interactions with </a:t>
            </a:r>
            <a:r>
              <a:rPr lang="en-US" sz="2400" dirty="0" err="1"/>
              <a:t>IoT</a:t>
            </a:r>
            <a:r>
              <a:rPr lang="en-US" sz="2400" dirty="0"/>
              <a:t> objects exploiting emotional durable designs, to cope with electronic waste due to technological obsolescence.</a:t>
            </a:r>
            <a:endParaRPr lang="it-IT" altLang="it-IT" sz="2800" dirty="0">
              <a:solidFill>
                <a:schemeClr val="tx1"/>
              </a:solidFill>
            </a:endParaRP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None/>
            </a:pPr>
            <a:r>
              <a:rPr lang="en-US" altLang="it-IT" b="1" dirty="0">
                <a:solidFill>
                  <a:srgbClr val="C00000"/>
                </a:solidFill>
              </a:rPr>
              <a:t> Properties of tangible interaction</a:t>
            </a:r>
            <a:endParaRPr lang="it-IT" altLang="it-IT" b="1" dirty="0">
              <a:solidFill>
                <a:srgbClr val="C00000"/>
              </a:solidFill>
            </a:endParaRPr>
          </a:p>
        </p:txBody>
      </p:sp>
      <p:sp>
        <p:nvSpPr>
          <p:cNvPr id="2" name="AutoShape 2" descr="Image result for Keypa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 name="AutoShape 8" descr="Image result for Touch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175081099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78</a:t>
            </a:fld>
            <a:endParaRPr lang="it-IT" altLang="it-IT" sz="1292">
              <a:solidFill>
                <a:schemeClr val="bg1"/>
              </a:solidFill>
            </a:endParaRPr>
          </a:p>
        </p:txBody>
      </p:sp>
      <p:sp>
        <p:nvSpPr>
          <p:cNvPr id="147459" name="Rectangle 5"/>
          <p:cNvSpPr>
            <a:spLocks noChangeArrowheads="1"/>
          </p:cNvSpPr>
          <p:nvPr/>
        </p:nvSpPr>
        <p:spPr bwMode="auto">
          <a:xfrm>
            <a:off x="251520" y="1268760"/>
            <a:ext cx="8568952" cy="5165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r>
              <a:rPr lang="en-US" sz="2400" dirty="0"/>
              <a:t>Meaningful Representations and Controls </a:t>
            </a:r>
          </a:p>
          <a:p>
            <a:pPr marL="1200150" lvl="1" indent="-457200"/>
            <a:r>
              <a:rPr lang="en-US" sz="2000" dirty="0"/>
              <a:t>(Description) Meaningful representations and controls of the </a:t>
            </a:r>
            <a:r>
              <a:rPr lang="en-US" sz="2000" dirty="0" err="1"/>
              <a:t>IoT</a:t>
            </a:r>
            <a:r>
              <a:rPr lang="en-US" sz="2000" dirty="0"/>
              <a:t> object functions and parameters. </a:t>
            </a:r>
          </a:p>
          <a:p>
            <a:pPr marL="1200150" lvl="1" indent="-457200"/>
            <a:r>
              <a:rPr lang="en-US" sz="2000" dirty="0"/>
              <a:t>(Q1) Can the user understand the </a:t>
            </a:r>
            <a:r>
              <a:rPr lang="en-US" sz="2000" dirty="0" err="1"/>
              <a:t>IoT</a:t>
            </a:r>
            <a:r>
              <a:rPr lang="en-US" sz="2000" dirty="0"/>
              <a:t> object function from its form? </a:t>
            </a:r>
          </a:p>
          <a:p>
            <a:pPr marL="1200150" lvl="1" indent="-457200"/>
            <a:r>
              <a:rPr lang="en-US" sz="2000" dirty="0"/>
              <a:t>(Q2) Are the most important parameters of the </a:t>
            </a:r>
            <a:r>
              <a:rPr lang="en-US" sz="2000" dirty="0" err="1"/>
              <a:t>IoT</a:t>
            </a:r>
            <a:r>
              <a:rPr lang="en-US" sz="2000" dirty="0"/>
              <a:t> object accessible through physical props? </a:t>
            </a:r>
          </a:p>
          <a:p>
            <a:pPr marL="457200" indent="-457200"/>
            <a:r>
              <a:rPr lang="en-US" sz="2400" dirty="0"/>
              <a:t>Rich interactions and human skills </a:t>
            </a:r>
          </a:p>
          <a:p>
            <a:pPr marL="1200150" lvl="1" indent="-457200"/>
            <a:r>
              <a:rPr lang="en-US" sz="2000" dirty="0"/>
              <a:t>(D) Rich interactions with </a:t>
            </a:r>
            <a:r>
              <a:rPr lang="en-US" sz="2000" dirty="0" err="1"/>
              <a:t>IoT</a:t>
            </a:r>
            <a:r>
              <a:rPr lang="en-US" sz="2000" dirty="0"/>
              <a:t> objects that are situated in the real world, exploiting the natural human skills and senses, such as haptics and hand manipulations. </a:t>
            </a:r>
          </a:p>
          <a:p>
            <a:pPr marL="1200150" lvl="1" indent="-457200"/>
            <a:r>
              <a:rPr lang="en-US" sz="2000" dirty="0"/>
              <a:t>(Q1) Can interactions be performed on the physical </a:t>
            </a:r>
            <a:r>
              <a:rPr lang="en-US" sz="2000" dirty="0" err="1"/>
              <a:t>IoT</a:t>
            </a:r>
            <a:r>
              <a:rPr lang="en-US" sz="2000" dirty="0"/>
              <a:t> object? </a:t>
            </a:r>
          </a:p>
          <a:p>
            <a:pPr marL="1200150" lvl="1" indent="-457200"/>
            <a:r>
              <a:rPr lang="en-US" sz="2000" dirty="0"/>
              <a:t>(Q2) Are users exploiting unconventional sensorimotor abilities, beyond those typically used on GUI interfaces? </a:t>
            </a: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None/>
            </a:pPr>
            <a:r>
              <a:rPr lang="en-US" altLang="it-IT" b="1" dirty="0">
                <a:solidFill>
                  <a:srgbClr val="C00000"/>
                </a:solidFill>
              </a:rPr>
              <a:t> Characteristics and Interaction with smart objects</a:t>
            </a:r>
            <a:endParaRPr lang="it-IT" altLang="it-IT" b="1" dirty="0">
              <a:solidFill>
                <a:srgbClr val="C00000"/>
              </a:solidFill>
            </a:endParaRPr>
          </a:p>
        </p:txBody>
      </p:sp>
      <p:sp>
        <p:nvSpPr>
          <p:cNvPr id="2" name="AutoShape 2" descr="Image result for Keypa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 name="AutoShape 8" descr="Image result for Touch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309165059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79</a:t>
            </a:fld>
            <a:endParaRPr lang="it-IT" altLang="it-IT" sz="1292">
              <a:solidFill>
                <a:schemeClr val="bg1"/>
              </a:solidFill>
            </a:endParaRPr>
          </a:p>
        </p:txBody>
      </p:sp>
      <p:sp>
        <p:nvSpPr>
          <p:cNvPr id="147459" name="Rectangle 5"/>
          <p:cNvSpPr>
            <a:spLocks noChangeArrowheads="1"/>
          </p:cNvSpPr>
          <p:nvPr/>
        </p:nvSpPr>
        <p:spPr bwMode="auto">
          <a:xfrm>
            <a:off x="285326" y="1396652"/>
            <a:ext cx="8568952" cy="476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r>
              <a:rPr lang="en-US" sz="2400" dirty="0"/>
              <a:t>Persistency </a:t>
            </a:r>
          </a:p>
          <a:p>
            <a:pPr marL="1200150" lvl="1" indent="-457200"/>
            <a:r>
              <a:rPr lang="en-US" sz="1800" dirty="0"/>
              <a:t>(D) Persistent physical representations that could last in case of power or connectivity outrage, allowing the user to control the state of an </a:t>
            </a:r>
            <a:r>
              <a:rPr lang="en-US" sz="1800" dirty="0" err="1"/>
              <a:t>IoT</a:t>
            </a:r>
            <a:r>
              <a:rPr lang="en-US" sz="1800" dirty="0"/>
              <a:t> object even when no Internet connection is available. </a:t>
            </a:r>
          </a:p>
          <a:p>
            <a:pPr marL="1200150" lvl="1" indent="-457200"/>
            <a:r>
              <a:rPr lang="en-US" sz="1800" dirty="0"/>
              <a:t>(Q1) Are users able to control the </a:t>
            </a:r>
            <a:r>
              <a:rPr lang="en-US" sz="1800" dirty="0" err="1"/>
              <a:t>object’ls</a:t>
            </a:r>
            <a:r>
              <a:rPr lang="en-US" sz="1800" dirty="0"/>
              <a:t> future </a:t>
            </a:r>
            <a:r>
              <a:rPr lang="en-US" sz="1800" dirty="0" err="1"/>
              <a:t>behaviour</a:t>
            </a:r>
            <a:r>
              <a:rPr lang="en-US" sz="1800" dirty="0"/>
              <a:t> even if it is not connected to the network? </a:t>
            </a:r>
          </a:p>
          <a:p>
            <a:pPr marL="1200150" lvl="1" indent="-457200"/>
            <a:r>
              <a:rPr lang="en-US" sz="1800" dirty="0"/>
              <a:t>(Q2) Is it possible to change the future </a:t>
            </a:r>
            <a:r>
              <a:rPr lang="en-US" sz="1800" dirty="0" err="1"/>
              <a:t>behaviour</a:t>
            </a:r>
            <a:r>
              <a:rPr lang="en-US" sz="1800" dirty="0"/>
              <a:t> of the object even if the object is turned off?</a:t>
            </a:r>
          </a:p>
          <a:p>
            <a:pPr marL="457200" indent="-457200"/>
            <a:r>
              <a:rPr lang="en-US" sz="2200" dirty="0"/>
              <a:t>Spatial interaction and collaboration </a:t>
            </a:r>
          </a:p>
          <a:p>
            <a:pPr marL="1200150" lvl="1" indent="-457200"/>
            <a:r>
              <a:rPr lang="en-US" sz="1800" dirty="0"/>
              <a:t>(D) Spatial interactions that support collaborative setups with multiple </a:t>
            </a:r>
            <a:r>
              <a:rPr lang="en-US" sz="1800" dirty="0" err="1"/>
              <a:t>IoT</a:t>
            </a:r>
            <a:r>
              <a:rPr lang="en-US" sz="1800" dirty="0"/>
              <a:t> objects. </a:t>
            </a:r>
          </a:p>
          <a:p>
            <a:pPr marL="1200150" lvl="1" indent="-457200"/>
            <a:r>
              <a:rPr lang="en-US" sz="1800" dirty="0"/>
              <a:t>(Q1) Is the spatial arrangement between object and people relevant for the interaction? </a:t>
            </a:r>
          </a:p>
          <a:p>
            <a:pPr marL="1200150" lvl="1" indent="-457200"/>
            <a:r>
              <a:rPr lang="en-US" sz="1800" dirty="0"/>
              <a:t>(Q2) Is the spatial arrangement of </a:t>
            </a:r>
            <a:r>
              <a:rPr lang="en-US" sz="1800" dirty="0" err="1"/>
              <a:t>IoT</a:t>
            </a:r>
            <a:r>
              <a:rPr lang="en-US" sz="1800" dirty="0"/>
              <a:t> objects facilitating collaboration?</a:t>
            </a: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None/>
            </a:pPr>
            <a:r>
              <a:rPr lang="en-US" altLang="it-IT" b="1" dirty="0">
                <a:solidFill>
                  <a:srgbClr val="C00000"/>
                </a:solidFill>
              </a:rPr>
              <a:t> Characteristics and Interaction with smart objects</a:t>
            </a:r>
            <a:endParaRPr lang="it-IT" altLang="it-IT" b="1" dirty="0">
              <a:solidFill>
                <a:srgbClr val="C00000"/>
              </a:solidFill>
            </a:endParaRPr>
          </a:p>
        </p:txBody>
      </p:sp>
      <p:sp>
        <p:nvSpPr>
          <p:cNvPr id="2" name="AutoShape 2" descr="Image result for Keypa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 name="AutoShape 8" descr="Image result for Touch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58486805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4AA5081C-4A59-4FC9-895A-69F4E34BF3D1}" type="slidenum">
              <a:rPr lang="it-IT" altLang="it-IT" sz="1292">
                <a:solidFill>
                  <a:schemeClr val="bg1"/>
                </a:solidFill>
              </a:rPr>
              <a:pPr algn="r">
                <a:spcBef>
                  <a:spcPct val="0"/>
                </a:spcBef>
                <a:buClr>
                  <a:srgbClr val="777777"/>
                </a:buClr>
                <a:buFont typeface="Arial" panose="020B0604020202020204" pitchFamily="34" charset="0"/>
                <a:buNone/>
              </a:pPr>
              <a:t>8</a:t>
            </a:fld>
            <a:endParaRPr lang="it-IT" altLang="it-IT" sz="1292">
              <a:solidFill>
                <a:schemeClr val="bg1"/>
              </a:solidFill>
            </a:endParaRPr>
          </a:p>
        </p:txBody>
      </p:sp>
      <p:sp>
        <p:nvSpPr>
          <p:cNvPr id="28675" name="Rectangle 5"/>
          <p:cNvSpPr>
            <a:spLocks noChangeArrowheads="1"/>
          </p:cNvSpPr>
          <p:nvPr/>
        </p:nvSpPr>
        <p:spPr bwMode="auto">
          <a:xfrm>
            <a:off x="319403" y="1569726"/>
            <a:ext cx="8572592" cy="54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endParaRPr lang="en-US" altLang="it-IT" sz="2953">
              <a:solidFill>
                <a:schemeClr val="tx1"/>
              </a:solidFill>
            </a:endParaRPr>
          </a:p>
        </p:txBody>
      </p:sp>
      <p:pic>
        <p:nvPicPr>
          <p:cNvPr id="28677" name="Picture 4" descr="Image result for porta sping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837" y="1185856"/>
            <a:ext cx="7032719" cy="4834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dirty="0" err="1">
                <a:solidFill>
                  <a:schemeClr val="tx1"/>
                </a:solidFill>
              </a:rPr>
              <a:t>About</a:t>
            </a:r>
            <a:r>
              <a:rPr lang="it-IT" altLang="it-IT" sz="3692" dirty="0">
                <a:solidFill>
                  <a:schemeClr val="tx1"/>
                </a:solidFill>
              </a:rPr>
              <a:t> </a:t>
            </a:r>
            <a:r>
              <a:rPr lang="it-IT" altLang="it-IT" sz="3692" dirty="0" err="1">
                <a:solidFill>
                  <a:schemeClr val="tx1"/>
                </a:solidFill>
              </a:rPr>
              <a:t>doors</a:t>
            </a:r>
            <a:r>
              <a:rPr lang="it-IT" altLang="it-IT" sz="3692" dirty="0">
                <a:solidFill>
                  <a:schemeClr val="tx1"/>
                </a:solidFill>
              </a:rPr>
              <a:t> … </a:t>
            </a:r>
          </a:p>
        </p:txBody>
      </p:sp>
    </p:spTree>
    <p:extLst>
      <p:ext uri="{BB962C8B-B14F-4D97-AF65-F5344CB8AC3E}">
        <p14:creationId xmlns:p14="http://schemas.microsoft.com/office/powerpoint/2010/main" val="320321980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80</a:t>
            </a:fld>
            <a:endParaRPr lang="it-IT" altLang="it-IT" sz="1292">
              <a:solidFill>
                <a:schemeClr val="bg1"/>
              </a:solidFill>
            </a:endParaRPr>
          </a:p>
        </p:txBody>
      </p:sp>
      <p:sp>
        <p:nvSpPr>
          <p:cNvPr id="147459" name="Rectangle 5"/>
          <p:cNvSpPr>
            <a:spLocks noChangeArrowheads="1"/>
          </p:cNvSpPr>
          <p:nvPr/>
        </p:nvSpPr>
        <p:spPr bwMode="auto">
          <a:xfrm>
            <a:off x="155575" y="1340768"/>
            <a:ext cx="8698703" cy="4796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r>
              <a:rPr lang="en-US" sz="2400" dirty="0"/>
              <a:t>Immediacy and intuitiveness</a:t>
            </a:r>
          </a:p>
          <a:p>
            <a:pPr marL="1200150" lvl="1" indent="-457200"/>
            <a:r>
              <a:rPr lang="en-US" sz="1800" dirty="0"/>
              <a:t>(D) Immediacy and intuitiveness of the interaction, facilitating the understanding and control of </a:t>
            </a:r>
            <a:r>
              <a:rPr lang="en-US" sz="1800" dirty="0" err="1"/>
              <a:t>IoT</a:t>
            </a:r>
            <a:r>
              <a:rPr lang="en-US" sz="1800" dirty="0"/>
              <a:t> objects with minimal learning time.</a:t>
            </a:r>
            <a:endParaRPr lang="en-US" sz="2000" dirty="0"/>
          </a:p>
          <a:p>
            <a:pPr marL="1200150" lvl="1" indent="-457200"/>
            <a:r>
              <a:rPr lang="en-US" sz="1800" dirty="0"/>
              <a:t>(Q1) Can the user interact with the </a:t>
            </a:r>
            <a:r>
              <a:rPr lang="en-US" sz="1800" dirty="0" err="1"/>
              <a:t>IoT</a:t>
            </a:r>
            <a:r>
              <a:rPr lang="en-US" sz="1800" dirty="0"/>
              <a:t> object without previous learning?</a:t>
            </a:r>
          </a:p>
          <a:p>
            <a:pPr marL="1200150" lvl="1" indent="-457200"/>
            <a:r>
              <a:rPr lang="en-US" sz="1800" dirty="0"/>
              <a:t>(Q2) Can interactions with the </a:t>
            </a:r>
            <a:r>
              <a:rPr lang="en-US" sz="1800" dirty="0" err="1"/>
              <a:t>IoT</a:t>
            </a:r>
            <a:r>
              <a:rPr lang="en-US" sz="1800" dirty="0"/>
              <a:t> object be completed in less than 4 s (micro-interactions)?</a:t>
            </a:r>
          </a:p>
          <a:p>
            <a:pPr marL="457200" indent="-457200"/>
            <a:r>
              <a:rPr lang="en-US" sz="2400" dirty="0"/>
              <a:t>Peripheral interaction</a:t>
            </a:r>
          </a:p>
          <a:p>
            <a:pPr marL="1200150" lvl="1" indent="-457200"/>
            <a:r>
              <a:rPr lang="en-US" sz="1800" dirty="0"/>
              <a:t>(D) Peripheral interactions with </a:t>
            </a:r>
            <a:r>
              <a:rPr lang="en-US" sz="1800" dirty="0" err="1"/>
              <a:t>IoT</a:t>
            </a:r>
            <a:r>
              <a:rPr lang="en-US" sz="1800" dirty="0"/>
              <a:t> objects that are integrated in the daily routines, that free users’ cognitive resources and do not disrupt attention.</a:t>
            </a:r>
          </a:p>
          <a:p>
            <a:pPr marL="1200150" lvl="1" indent="-457200"/>
            <a:r>
              <a:rPr lang="en-US" sz="1800" dirty="0"/>
              <a:t>(Q1) Can the user interact with the </a:t>
            </a:r>
            <a:r>
              <a:rPr lang="en-US" sz="1800" dirty="0" err="1"/>
              <a:t>IoT</a:t>
            </a:r>
            <a:r>
              <a:rPr lang="en-US" sz="1800" dirty="0"/>
              <a:t> object while performing another task?</a:t>
            </a:r>
          </a:p>
          <a:p>
            <a:pPr marL="1200150" lvl="1" indent="-457200"/>
            <a:r>
              <a:rPr lang="en-US" sz="1800" dirty="0"/>
              <a:t>(Q2) Is the </a:t>
            </a:r>
            <a:r>
              <a:rPr lang="en-US" sz="1800" dirty="0" err="1"/>
              <a:t>IoT</a:t>
            </a:r>
            <a:r>
              <a:rPr lang="en-US" sz="1800" dirty="0"/>
              <a:t> object notifying the user at opportune time, without distracting her from other activities?</a:t>
            </a:r>
            <a:endParaRPr lang="en-US" sz="1200" dirty="0"/>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None/>
            </a:pPr>
            <a:r>
              <a:rPr lang="en-US" altLang="it-IT" b="1" dirty="0">
                <a:solidFill>
                  <a:srgbClr val="C00000"/>
                </a:solidFill>
              </a:rPr>
              <a:t> Characteristics and Interaction with smart objects</a:t>
            </a:r>
            <a:endParaRPr lang="it-IT" altLang="it-IT" b="1" dirty="0">
              <a:solidFill>
                <a:srgbClr val="C00000"/>
              </a:solidFill>
            </a:endParaRPr>
          </a:p>
        </p:txBody>
      </p:sp>
      <p:sp>
        <p:nvSpPr>
          <p:cNvPr id="2" name="AutoShape 2" descr="Image result for Keypa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 name="AutoShape 8" descr="Image result for Touch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392121664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81</a:t>
            </a:fld>
            <a:endParaRPr lang="it-IT" altLang="it-IT" sz="1292">
              <a:solidFill>
                <a:schemeClr val="bg1"/>
              </a:solidFill>
            </a:endParaRPr>
          </a:p>
        </p:txBody>
      </p:sp>
      <p:sp>
        <p:nvSpPr>
          <p:cNvPr id="147459" name="Rectangle 5"/>
          <p:cNvSpPr>
            <a:spLocks noChangeArrowheads="1"/>
          </p:cNvSpPr>
          <p:nvPr/>
        </p:nvSpPr>
        <p:spPr bwMode="auto">
          <a:xfrm>
            <a:off x="155575" y="1268760"/>
            <a:ext cx="8698703" cy="507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r>
              <a:rPr lang="en-US" sz="2400" dirty="0"/>
              <a:t>Reflection and memories</a:t>
            </a:r>
          </a:p>
          <a:p>
            <a:pPr marL="1200150" lvl="1" indent="-457200"/>
            <a:r>
              <a:rPr lang="en-US" sz="1800" dirty="0"/>
              <a:t>(D) Facilitated reflections on </a:t>
            </a:r>
            <a:r>
              <a:rPr lang="en-US" sz="1800" dirty="0" err="1"/>
              <a:t>IoT</a:t>
            </a:r>
            <a:r>
              <a:rPr lang="en-US" sz="1800" dirty="0"/>
              <a:t> object meaning and working principles, as well as support for associating and sharing memories.</a:t>
            </a:r>
          </a:p>
          <a:p>
            <a:pPr marL="1200150" lvl="1" indent="-457200"/>
            <a:r>
              <a:rPr lang="en-US" sz="1800" dirty="0"/>
              <a:t>(Q1) Is the </a:t>
            </a:r>
            <a:r>
              <a:rPr lang="en-US" sz="1800" dirty="0" err="1"/>
              <a:t>IoT</a:t>
            </a:r>
            <a:r>
              <a:rPr lang="en-US" sz="1800" dirty="0"/>
              <a:t> object form and </a:t>
            </a:r>
            <a:r>
              <a:rPr lang="en-US" sz="1800" dirty="0" err="1"/>
              <a:t>behaviour</a:t>
            </a:r>
            <a:r>
              <a:rPr lang="en-US" sz="1800" dirty="0"/>
              <a:t> supporting user reflections about socially or individually relevant facts (such as personal health, environmental pollution, etc.)?</a:t>
            </a:r>
          </a:p>
          <a:p>
            <a:pPr marL="1200150" lvl="1" indent="-457200"/>
            <a:r>
              <a:rPr lang="en-US" sz="1800" dirty="0"/>
              <a:t>(Q2) Does the </a:t>
            </a:r>
            <a:r>
              <a:rPr lang="en-US" sz="1800" dirty="0" err="1"/>
              <a:t>IoT</a:t>
            </a:r>
            <a:r>
              <a:rPr lang="en-US" sz="1800" dirty="0"/>
              <a:t> object support remembering stories and facts, exploiting its physical form as tangible cue for memories?</a:t>
            </a:r>
            <a:endParaRPr lang="en-US" sz="2000" dirty="0"/>
          </a:p>
          <a:p>
            <a:pPr marL="457200" indent="-457200"/>
            <a:r>
              <a:rPr lang="en-US" sz="2400" dirty="0"/>
              <a:t>Long-lasting interactions and emotional bonding</a:t>
            </a:r>
          </a:p>
          <a:p>
            <a:pPr marL="1200150" lvl="1" indent="-457200"/>
            <a:r>
              <a:rPr lang="en-US" sz="1800" dirty="0"/>
              <a:t>(D) Long-lasting interactions with </a:t>
            </a:r>
            <a:r>
              <a:rPr lang="en-US" sz="1800" dirty="0" err="1"/>
              <a:t>IoT</a:t>
            </a:r>
            <a:r>
              <a:rPr lang="en-US" sz="1800" dirty="0"/>
              <a:t> objects exploiting emotional durable designs, to cope with electronic waste due to technological obsolescence.</a:t>
            </a:r>
          </a:p>
          <a:p>
            <a:pPr marL="1200150" lvl="1" indent="-457200"/>
            <a:r>
              <a:rPr lang="en-US" sz="1800" dirty="0"/>
              <a:t>(Q1) Can the form and/or unexpected </a:t>
            </a:r>
            <a:r>
              <a:rPr lang="en-US" sz="1800" dirty="0" err="1"/>
              <a:t>behaviour</a:t>
            </a:r>
            <a:r>
              <a:rPr lang="en-US" sz="1800" dirty="0"/>
              <a:t> of the object (e.g., life-like, zoomorphic) help developing an emotional bonding with the user?</a:t>
            </a:r>
          </a:p>
          <a:p>
            <a:pPr marL="1200150" lvl="1" indent="-457200"/>
            <a:r>
              <a:rPr lang="en-US" sz="1800" dirty="0"/>
              <a:t>(Q2) Is the </a:t>
            </a:r>
            <a:r>
              <a:rPr lang="en-US" sz="1800" dirty="0" err="1"/>
              <a:t>IoT</a:t>
            </a:r>
            <a:r>
              <a:rPr lang="en-US" sz="1800" dirty="0"/>
              <a:t> object supporting appropriation and personalization?</a:t>
            </a:r>
            <a:endParaRPr lang="en-US" sz="700" dirty="0"/>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None/>
            </a:pPr>
            <a:r>
              <a:rPr lang="en-US" altLang="it-IT" b="1" dirty="0">
                <a:solidFill>
                  <a:srgbClr val="C00000"/>
                </a:solidFill>
              </a:rPr>
              <a:t> Characteristics and Interaction with smart objects</a:t>
            </a:r>
            <a:endParaRPr lang="it-IT" altLang="it-IT" b="1" dirty="0">
              <a:solidFill>
                <a:srgbClr val="C00000"/>
              </a:solidFill>
            </a:endParaRPr>
          </a:p>
        </p:txBody>
      </p:sp>
      <p:sp>
        <p:nvSpPr>
          <p:cNvPr id="2" name="AutoShape 2" descr="Image result for Keypa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 name="AutoShape 8" descr="Image result for Touch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241212433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82</a:t>
            </a:fld>
            <a:endParaRPr lang="it-IT" altLang="it-IT" sz="1292">
              <a:solidFill>
                <a:schemeClr val="bg1"/>
              </a:solidFill>
            </a:endParaRPr>
          </a:p>
        </p:txBody>
      </p:sp>
      <p:sp>
        <p:nvSpPr>
          <p:cNvPr id="147459" name="Rectangle 5"/>
          <p:cNvSpPr>
            <a:spLocks noChangeArrowheads="1"/>
          </p:cNvSpPr>
          <p:nvPr/>
        </p:nvSpPr>
        <p:spPr bwMode="auto">
          <a:xfrm>
            <a:off x="285326" y="1396652"/>
            <a:ext cx="8568952" cy="4549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r>
              <a:rPr lang="en-US" sz="2400" dirty="0"/>
              <a:t>Function</a:t>
            </a:r>
          </a:p>
          <a:p>
            <a:pPr marL="1200150" lvl="1" indent="-457200"/>
            <a:r>
              <a:rPr lang="en-US" sz="2000" dirty="0"/>
              <a:t>The </a:t>
            </a:r>
            <a:r>
              <a:rPr lang="en-US" sz="2000" dirty="0" err="1"/>
              <a:t>IoT</a:t>
            </a:r>
            <a:r>
              <a:rPr lang="en-US" sz="2000" dirty="0"/>
              <a:t> main functions are clear to understand for the user.</a:t>
            </a:r>
          </a:p>
          <a:p>
            <a:pPr marL="1200150" lvl="1" indent="-457200"/>
            <a:r>
              <a:rPr lang="en-US" sz="2000" dirty="0"/>
              <a:t>(Q1) Is the </a:t>
            </a:r>
            <a:r>
              <a:rPr lang="en-US" sz="2000" dirty="0" err="1"/>
              <a:t>IoT</a:t>
            </a:r>
            <a:r>
              <a:rPr lang="en-US" sz="2000" dirty="0"/>
              <a:t> object appearance meaningful for the user?</a:t>
            </a:r>
          </a:p>
          <a:p>
            <a:pPr marL="1200150" lvl="1" indent="-457200"/>
            <a:r>
              <a:rPr lang="en-US" sz="2000" dirty="0"/>
              <a:t>(Q2) Does the </a:t>
            </a:r>
            <a:r>
              <a:rPr lang="en-US" sz="2000" dirty="0" err="1"/>
              <a:t>IoT</a:t>
            </a:r>
            <a:r>
              <a:rPr lang="en-US" sz="2000" dirty="0"/>
              <a:t> object offer easy-to-understand affordances for its use?</a:t>
            </a:r>
          </a:p>
          <a:p>
            <a:pPr marL="457200" indent="-457200"/>
            <a:r>
              <a:rPr lang="en-US" sz="2400" dirty="0"/>
              <a:t>Power</a:t>
            </a:r>
          </a:p>
          <a:p>
            <a:pPr marL="1200150" lvl="1" indent="-457200"/>
            <a:r>
              <a:rPr lang="en-US" sz="2000" dirty="0"/>
              <a:t>(D) The </a:t>
            </a:r>
            <a:r>
              <a:rPr lang="en-US" sz="2000" dirty="0" err="1"/>
              <a:t>IoT</a:t>
            </a:r>
            <a:r>
              <a:rPr lang="en-US" sz="2000" dirty="0"/>
              <a:t> object can be easily switched on/off and power consumption is under control.</a:t>
            </a:r>
          </a:p>
          <a:p>
            <a:pPr marL="1200150" lvl="1" indent="-457200"/>
            <a:r>
              <a:rPr lang="en-US" sz="2000" dirty="0"/>
              <a:t>(Q1) Can the user easily turn off/unplug the </a:t>
            </a:r>
            <a:r>
              <a:rPr lang="en-US" sz="2000" dirty="0" err="1"/>
              <a:t>IoT</a:t>
            </a:r>
            <a:r>
              <a:rPr lang="en-US" sz="2000" dirty="0"/>
              <a:t> object without any possibility to turn it on from the network?</a:t>
            </a:r>
          </a:p>
          <a:p>
            <a:pPr marL="1200150" lvl="1" indent="-457200"/>
            <a:r>
              <a:rPr lang="en-US" sz="2000" dirty="0"/>
              <a:t>(Q2) Is the power consumption easy to monitor and to reduce through the interface of the </a:t>
            </a:r>
            <a:r>
              <a:rPr lang="en-US" sz="2000" dirty="0" err="1"/>
              <a:t>IoT</a:t>
            </a:r>
            <a:r>
              <a:rPr lang="en-US" sz="2000" dirty="0"/>
              <a:t> object?</a:t>
            </a: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None/>
            </a:pPr>
            <a:r>
              <a:rPr lang="en-US" altLang="it-IT" b="1" dirty="0">
                <a:solidFill>
                  <a:srgbClr val="C00000"/>
                </a:solidFill>
              </a:rPr>
              <a:t> Characteristics and Interaction with smart objects</a:t>
            </a:r>
            <a:endParaRPr lang="it-IT" altLang="it-IT" b="1" dirty="0">
              <a:solidFill>
                <a:srgbClr val="C00000"/>
              </a:solidFill>
            </a:endParaRPr>
          </a:p>
        </p:txBody>
      </p:sp>
      <p:sp>
        <p:nvSpPr>
          <p:cNvPr id="2" name="AutoShape 2" descr="Image result for Keypa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 name="AutoShape 8" descr="Image result for Touch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238190890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83</a:t>
            </a:fld>
            <a:endParaRPr lang="it-IT" altLang="it-IT" sz="1292">
              <a:solidFill>
                <a:schemeClr val="bg1"/>
              </a:solidFill>
            </a:endParaRPr>
          </a:p>
        </p:txBody>
      </p:sp>
      <p:sp>
        <p:nvSpPr>
          <p:cNvPr id="147459" name="Rectangle 5"/>
          <p:cNvSpPr>
            <a:spLocks noChangeArrowheads="1"/>
          </p:cNvSpPr>
          <p:nvPr/>
        </p:nvSpPr>
        <p:spPr bwMode="auto">
          <a:xfrm>
            <a:off x="285326" y="1268760"/>
            <a:ext cx="8568952" cy="5165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r>
              <a:rPr lang="en-US" sz="2400" dirty="0"/>
              <a:t>State</a:t>
            </a:r>
          </a:p>
          <a:p>
            <a:pPr marL="1200150" lvl="1" indent="-457200"/>
            <a:r>
              <a:rPr lang="en-US" sz="2000" dirty="0"/>
              <a:t>(D) Current state/activity of the </a:t>
            </a:r>
            <a:r>
              <a:rPr lang="en-US" sz="2000" dirty="0" err="1"/>
              <a:t>IoT</a:t>
            </a:r>
            <a:r>
              <a:rPr lang="en-US" sz="2000" dirty="0"/>
              <a:t> object is under control.</a:t>
            </a:r>
          </a:p>
          <a:p>
            <a:pPr marL="1200150" lvl="1" indent="-457200"/>
            <a:r>
              <a:rPr lang="en-US" sz="2000" dirty="0"/>
              <a:t>(D1) Is it easy to understand if the </a:t>
            </a:r>
            <a:r>
              <a:rPr lang="en-US" sz="2000" dirty="0" err="1"/>
              <a:t>IoT</a:t>
            </a:r>
            <a:r>
              <a:rPr lang="en-US" sz="2000" dirty="0"/>
              <a:t> object is turned on and correctly functioning?</a:t>
            </a:r>
          </a:p>
          <a:p>
            <a:pPr marL="1200150" lvl="1" indent="-457200"/>
            <a:r>
              <a:rPr lang="en-US" sz="2000" dirty="0"/>
              <a:t>(D2) Supposing that the </a:t>
            </a:r>
            <a:r>
              <a:rPr lang="en-US" sz="2000" dirty="0" err="1"/>
              <a:t>IoT</a:t>
            </a:r>
            <a:r>
              <a:rPr lang="en-US" sz="2000" dirty="0"/>
              <a:t> object can have different states or operation modes, can the user easily understand and control these states?</a:t>
            </a:r>
          </a:p>
          <a:p>
            <a:pPr marL="457200" indent="-457200"/>
            <a:r>
              <a:rPr lang="en-US" sz="2400" dirty="0"/>
              <a:t>Connectivity</a:t>
            </a:r>
          </a:p>
          <a:p>
            <a:pPr marL="1200150" lvl="1" indent="-457200"/>
            <a:r>
              <a:rPr lang="en-US" sz="2000" dirty="0"/>
              <a:t>(D) </a:t>
            </a:r>
            <a:r>
              <a:rPr lang="en-US" sz="2000" dirty="0" err="1"/>
              <a:t>IoT</a:t>
            </a:r>
            <a:r>
              <a:rPr lang="en-US" sz="2000" dirty="0"/>
              <a:t> object connectivity can be easily switched on/off and the network links are intelligible.</a:t>
            </a:r>
          </a:p>
          <a:p>
            <a:pPr marL="1200150" lvl="1" indent="-457200"/>
            <a:r>
              <a:rPr lang="en-US" sz="2000" dirty="0"/>
              <a:t>(Q1) Is it possible to physically disconnect the </a:t>
            </a:r>
            <a:r>
              <a:rPr lang="en-US" sz="2000" dirty="0" err="1"/>
              <a:t>IoT</a:t>
            </a:r>
            <a:r>
              <a:rPr lang="en-US" sz="2000" dirty="0"/>
              <a:t> object from the network (while ensuring its local functioning)?</a:t>
            </a:r>
          </a:p>
          <a:p>
            <a:pPr marL="1200150" lvl="1" indent="-457200"/>
            <a:r>
              <a:rPr lang="en-US" sz="2000" dirty="0"/>
              <a:t>(Q2) Is it clear which are the other </a:t>
            </a:r>
            <a:r>
              <a:rPr lang="en-US" sz="2000" dirty="0" err="1"/>
              <a:t>IoT</a:t>
            </a:r>
            <a:r>
              <a:rPr lang="en-US" sz="2000" dirty="0"/>
              <a:t> objects and/or people that are (potentially) connected to this object?</a:t>
            </a: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None/>
            </a:pPr>
            <a:r>
              <a:rPr lang="en-US" altLang="it-IT" b="1" dirty="0">
                <a:solidFill>
                  <a:srgbClr val="C00000"/>
                </a:solidFill>
              </a:rPr>
              <a:t> Characteristics and Interaction with smart objects</a:t>
            </a:r>
            <a:endParaRPr lang="it-IT" altLang="it-IT" b="1" dirty="0">
              <a:solidFill>
                <a:srgbClr val="C00000"/>
              </a:solidFill>
            </a:endParaRPr>
          </a:p>
        </p:txBody>
      </p:sp>
      <p:sp>
        <p:nvSpPr>
          <p:cNvPr id="2" name="AutoShape 2" descr="Image result for Keypa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 name="AutoShape 8" descr="Image result for Touch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102656074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84</a:t>
            </a:fld>
            <a:endParaRPr lang="it-IT" altLang="it-IT" sz="1292">
              <a:solidFill>
                <a:schemeClr val="bg1"/>
              </a:solidFill>
            </a:endParaRPr>
          </a:p>
        </p:txBody>
      </p:sp>
      <p:sp>
        <p:nvSpPr>
          <p:cNvPr id="147459" name="Rectangle 5"/>
          <p:cNvSpPr>
            <a:spLocks noChangeArrowheads="1"/>
          </p:cNvSpPr>
          <p:nvPr/>
        </p:nvSpPr>
        <p:spPr bwMode="auto">
          <a:xfrm>
            <a:off x="107504" y="1268760"/>
            <a:ext cx="8867788" cy="5165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r>
              <a:rPr lang="en-US" sz="2400" dirty="0"/>
              <a:t>Information capture</a:t>
            </a:r>
          </a:p>
          <a:p>
            <a:pPr marL="1200150" lvl="1" indent="-457200"/>
            <a:r>
              <a:rPr lang="en-US" sz="2000" dirty="0"/>
              <a:t>(D) User has full control and understanding of the environmental/personal information acquired by the </a:t>
            </a:r>
            <a:r>
              <a:rPr lang="en-US" sz="2000" dirty="0" err="1"/>
              <a:t>IoT</a:t>
            </a:r>
            <a:r>
              <a:rPr lang="en-US" sz="2000" dirty="0"/>
              <a:t> object.</a:t>
            </a:r>
          </a:p>
          <a:p>
            <a:pPr marL="1200150" lvl="1" indent="-457200"/>
            <a:r>
              <a:rPr lang="en-US" sz="2000" dirty="0"/>
              <a:t>(Q1) Has the user a clear understanding of the sensors embedded in the object and of the information collected by these sensors?</a:t>
            </a:r>
          </a:p>
          <a:p>
            <a:pPr marL="1200150" lvl="1" indent="-457200"/>
            <a:r>
              <a:rPr lang="en-US" sz="2000" dirty="0"/>
              <a:t>(Q2) Can the user easily control which information is acquired by the object?</a:t>
            </a:r>
          </a:p>
          <a:p>
            <a:pPr marL="457200" indent="-457200"/>
            <a:r>
              <a:rPr lang="en-US" sz="2400" dirty="0"/>
              <a:t>Information sharing</a:t>
            </a:r>
          </a:p>
          <a:p>
            <a:pPr marL="1200150" lvl="1" indent="-457200"/>
            <a:r>
              <a:rPr lang="en-US" sz="2000" dirty="0"/>
              <a:t>(D) The user knows and controls to whom acquired information is sent.</a:t>
            </a:r>
          </a:p>
          <a:p>
            <a:pPr marL="1200150" lvl="1" indent="-457200"/>
            <a:r>
              <a:rPr lang="en-US" sz="2000" dirty="0"/>
              <a:t>(Q1) Does the </a:t>
            </a:r>
            <a:r>
              <a:rPr lang="en-US" sz="2000" dirty="0" err="1"/>
              <a:t>IoT</a:t>
            </a:r>
            <a:r>
              <a:rPr lang="en-US" sz="2000" dirty="0"/>
              <a:t> object inform the user to whom the acquired information is sent, if any?</a:t>
            </a:r>
          </a:p>
          <a:p>
            <a:pPr marL="1200150" lvl="1" indent="-457200"/>
            <a:r>
              <a:rPr lang="en-US" sz="2000" dirty="0"/>
              <a:t>(Q2) Can the user choose which information can be shared and with whom</a:t>
            </a: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None/>
            </a:pPr>
            <a:r>
              <a:rPr lang="en-US" altLang="it-IT" b="1" dirty="0">
                <a:solidFill>
                  <a:srgbClr val="C00000"/>
                </a:solidFill>
              </a:rPr>
              <a:t> Characteristics and Interaction with smart objects</a:t>
            </a:r>
            <a:endParaRPr lang="it-IT" altLang="it-IT" b="1" dirty="0">
              <a:solidFill>
                <a:srgbClr val="C00000"/>
              </a:solidFill>
            </a:endParaRPr>
          </a:p>
        </p:txBody>
      </p:sp>
      <p:sp>
        <p:nvSpPr>
          <p:cNvPr id="2" name="AutoShape 2" descr="Image result for Keypa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 name="AutoShape 8" descr="Image result for Touch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75588198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9587EBB0-7479-4E8F-80A9-ED2A91067BB5}" type="slidenum">
              <a:rPr lang="it-IT" altLang="it-IT" sz="1292">
                <a:solidFill>
                  <a:schemeClr val="bg1"/>
                </a:solidFill>
              </a:rPr>
              <a:pPr algn="r">
                <a:spcBef>
                  <a:spcPct val="0"/>
                </a:spcBef>
                <a:buClr>
                  <a:srgbClr val="777777"/>
                </a:buClr>
                <a:buFont typeface="Arial" panose="020B0604020202020204" pitchFamily="34" charset="0"/>
                <a:buNone/>
              </a:pPr>
              <a:t>85</a:t>
            </a:fld>
            <a:endParaRPr lang="it-IT" altLang="it-IT" sz="1292">
              <a:solidFill>
                <a:schemeClr val="bg1"/>
              </a:solidFill>
            </a:endParaRPr>
          </a:p>
        </p:txBody>
      </p:sp>
      <p:sp>
        <p:nvSpPr>
          <p:cNvPr id="147459" name="Rectangle 5"/>
          <p:cNvSpPr>
            <a:spLocks noChangeArrowheads="1"/>
          </p:cNvSpPr>
          <p:nvPr/>
        </p:nvSpPr>
        <p:spPr bwMode="auto">
          <a:xfrm>
            <a:off x="107504" y="1268760"/>
            <a:ext cx="8867788" cy="523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marL="457200" indent="-457200"/>
            <a:r>
              <a:rPr lang="en-US" sz="2400" dirty="0"/>
              <a:t>Information storage</a:t>
            </a:r>
          </a:p>
          <a:p>
            <a:pPr marL="1200150" lvl="1" indent="-457200"/>
            <a:r>
              <a:rPr lang="en-US" sz="2000" dirty="0"/>
              <a:t>(D) The user knows and control which information is stored, where and for how long.</a:t>
            </a:r>
          </a:p>
          <a:p>
            <a:pPr marL="1200150" lvl="1" indent="-457200"/>
            <a:r>
              <a:rPr lang="en-US" sz="2000" dirty="0"/>
              <a:t>(Q1) Can the user choose which information is stored by the object and erase it at any time?</a:t>
            </a:r>
          </a:p>
          <a:p>
            <a:pPr marL="1200150" lvl="1" indent="-457200"/>
            <a:r>
              <a:rPr lang="en-US" sz="2000" dirty="0"/>
              <a:t>(Q2) Can the user know or choose where the information is stored (internally/on another personal device/on the cloud)?</a:t>
            </a:r>
          </a:p>
          <a:p>
            <a:pPr marL="457200" indent="-457200"/>
            <a:r>
              <a:rPr lang="en-US" sz="2400" dirty="0"/>
              <a:t>Access control</a:t>
            </a:r>
          </a:p>
          <a:p>
            <a:pPr marL="1200150" lvl="1" indent="-457200"/>
            <a:r>
              <a:rPr lang="en-US" sz="2000" dirty="0"/>
              <a:t>(D) The user knows who has access to the </a:t>
            </a:r>
            <a:r>
              <a:rPr lang="en-US" sz="2000" dirty="0" err="1"/>
              <a:t>IoT</a:t>
            </a:r>
            <a:r>
              <a:rPr lang="en-US" sz="2000" dirty="0"/>
              <a:t> object functions and information.</a:t>
            </a:r>
          </a:p>
          <a:p>
            <a:pPr marL="1200150" lvl="1" indent="-457200"/>
            <a:r>
              <a:rPr lang="en-US" sz="2000" dirty="0"/>
              <a:t>(Q1) Can the user configure who can use the object functions (locally and/or remotely)?</a:t>
            </a:r>
          </a:p>
          <a:p>
            <a:pPr marL="1200150" lvl="1" indent="-457200"/>
            <a:r>
              <a:rPr lang="en-US" sz="2000" dirty="0"/>
              <a:t>(Q2) Can the user easily understand and control who has access to the information collected or elaborated by the </a:t>
            </a:r>
            <a:r>
              <a:rPr lang="en-US" sz="2000" dirty="0" err="1"/>
              <a:t>IoT</a:t>
            </a:r>
            <a:r>
              <a:rPr lang="en-US" sz="2000" dirty="0"/>
              <a:t> object?</a:t>
            </a:r>
          </a:p>
        </p:txBody>
      </p:sp>
      <p:sp>
        <p:nvSpPr>
          <p:cNvPr id="147460" name="Text Box 1"/>
          <p:cNvSpPr txBox="1">
            <a:spLocks noChangeArrowheads="1"/>
          </p:cNvSpPr>
          <p:nvPr/>
        </p:nvSpPr>
        <p:spPr bwMode="auto">
          <a:xfrm>
            <a:off x="631480" y="290649"/>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None/>
            </a:pPr>
            <a:r>
              <a:rPr lang="en-US" altLang="it-IT" b="1" dirty="0">
                <a:solidFill>
                  <a:srgbClr val="C00000"/>
                </a:solidFill>
              </a:rPr>
              <a:t> Characteristics and Interaction with smart objects</a:t>
            </a:r>
            <a:endParaRPr lang="it-IT" altLang="it-IT" b="1" dirty="0">
              <a:solidFill>
                <a:srgbClr val="C00000"/>
              </a:solidFill>
            </a:endParaRPr>
          </a:p>
        </p:txBody>
      </p:sp>
      <p:sp>
        <p:nvSpPr>
          <p:cNvPr id="2" name="AutoShape 2" descr="Image result for Keypa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 name="AutoShape 8" descr="Image result for Touch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32050417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a:xfrm>
            <a:off x="395288" y="476672"/>
            <a:ext cx="8424862" cy="648071"/>
          </a:xfrm>
        </p:spPr>
        <p:txBody>
          <a:bodyPr/>
          <a:lstStyle/>
          <a:p>
            <a:pPr algn="ctr"/>
            <a:r>
              <a:rPr lang="en-US" dirty="0"/>
              <a:t>Questions?</a:t>
            </a:r>
          </a:p>
        </p:txBody>
      </p:sp>
      <p:pic>
        <p:nvPicPr>
          <p:cNvPr id="4" name="Picture 6" descr="http://monroevillein.com/wp-content/uploads/2015/06/Question-Ma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3345" y="1966781"/>
            <a:ext cx="3454823" cy="3454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32409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sellaDiTesto 12"/>
          <p:cNvSpPr txBox="1"/>
          <p:nvPr/>
        </p:nvSpPr>
        <p:spPr>
          <a:xfrm>
            <a:off x="2743200" y="457993"/>
            <a:ext cx="5715000" cy="800219"/>
          </a:xfrm>
          <a:prstGeom prst="rect">
            <a:avLst/>
          </a:prstGeom>
          <a:noFill/>
        </p:spPr>
        <p:txBody>
          <a:bodyPr wrap="square" rtlCol="0">
            <a:spAutoFit/>
          </a:bodyPr>
          <a:lstStyle/>
          <a:p>
            <a:br>
              <a:rPr lang="it-IT" sz="1400" dirty="0"/>
            </a:br>
            <a:r>
              <a:rPr lang="it-IT" sz="3200" b="1" dirty="0" err="1">
                <a:solidFill>
                  <a:srgbClr val="C00000"/>
                </a:solidFill>
              </a:rPr>
              <a:t>References</a:t>
            </a:r>
            <a:r>
              <a:rPr lang="it-IT" sz="3200" b="1" dirty="0">
                <a:solidFill>
                  <a:srgbClr val="C00000"/>
                </a:solidFill>
              </a:rPr>
              <a:t>: </a:t>
            </a:r>
            <a:r>
              <a:rPr lang="it-IT" sz="3200" b="1" dirty="0" err="1">
                <a:solidFill>
                  <a:srgbClr val="C00000"/>
                </a:solidFill>
              </a:rPr>
              <a:t>links</a:t>
            </a:r>
            <a:endParaRPr lang="it-IT" sz="1400" b="1" dirty="0">
              <a:solidFill>
                <a:srgbClr val="C00000"/>
              </a:solidFill>
              <a:latin typeface="Arial"/>
              <a:cs typeface="Arial"/>
            </a:endParaRPr>
          </a:p>
        </p:txBody>
      </p:sp>
      <p:sp>
        <p:nvSpPr>
          <p:cNvPr id="2" name="Rettangolo 1"/>
          <p:cNvSpPr/>
          <p:nvPr/>
        </p:nvSpPr>
        <p:spPr>
          <a:xfrm>
            <a:off x="285721" y="2412172"/>
            <a:ext cx="8350696" cy="3447098"/>
          </a:xfrm>
          <a:prstGeom prst="rect">
            <a:avLst/>
          </a:prstGeom>
        </p:spPr>
        <p:txBody>
          <a:bodyPr wrap="square">
            <a:spAutoFit/>
          </a:bodyPr>
          <a:lstStyle/>
          <a:p>
            <a:pPr marL="342900" indent="-342900">
              <a:buFont typeface="Arial" panose="020B0604020202020204" pitchFamily="34" charset="0"/>
              <a:buChar char="•"/>
              <a:defRPr/>
            </a:pPr>
            <a:r>
              <a:rPr lang="en-US" altLang="it-IT" sz="2000" kern="0" dirty="0">
                <a:solidFill>
                  <a:srgbClr val="A50021"/>
                </a:solidFill>
                <a:latin typeface="+mj-lt"/>
                <a:hlinkClick r:id="rId2"/>
              </a:rPr>
              <a:t>https://en.wikipedia.org/wiki/Human%E2%80%93computer_interaction</a:t>
            </a:r>
            <a:endParaRPr lang="en-US" altLang="it-IT" sz="2000" kern="0" dirty="0">
              <a:solidFill>
                <a:srgbClr val="A50021"/>
              </a:solidFill>
              <a:latin typeface="+mj-lt"/>
            </a:endParaRPr>
          </a:p>
          <a:p>
            <a:pPr marL="342900" indent="-342900">
              <a:buFont typeface="Arial" panose="020B0604020202020204" pitchFamily="34" charset="0"/>
              <a:buChar char="•"/>
              <a:defRPr/>
            </a:pPr>
            <a:r>
              <a:rPr lang="it-IT" altLang="it-IT" sz="2000" dirty="0">
                <a:hlinkClick r:id="rId3"/>
              </a:rPr>
              <a:t>https://en.wikipedia.org/wiki/Usability</a:t>
            </a:r>
            <a:r>
              <a:rPr lang="it-IT" altLang="it-IT" sz="2000" dirty="0"/>
              <a:t> </a:t>
            </a:r>
          </a:p>
          <a:p>
            <a:pPr marL="342900" indent="-342900">
              <a:buFont typeface="Arial" panose="020B0604020202020204" pitchFamily="34" charset="0"/>
              <a:buChar char="•"/>
              <a:defRPr/>
            </a:pPr>
            <a:r>
              <a:rPr lang="en-US" altLang="it-IT" sz="2000" dirty="0">
                <a:hlinkClick r:id="rId4"/>
              </a:rPr>
              <a:t>http://www.usabilitynet.org/management/b_what.htm</a:t>
            </a:r>
            <a:r>
              <a:rPr lang="en-US" altLang="it-IT" sz="2000" dirty="0"/>
              <a:t>   </a:t>
            </a:r>
          </a:p>
          <a:p>
            <a:pPr marL="342900" indent="-342900">
              <a:buFont typeface="Arial" panose="020B0604020202020204" pitchFamily="34" charset="0"/>
              <a:buChar char="•"/>
              <a:defRPr/>
            </a:pPr>
            <a:r>
              <a:rPr lang="en-US" altLang="it-IT" sz="2000" dirty="0">
                <a:hlinkClick r:id="rId5"/>
              </a:rPr>
              <a:t>https://www.iso.org/obp/ui/#iso:std:iso:9241:-11:ed-1:v1:en</a:t>
            </a:r>
            <a:r>
              <a:rPr lang="en-US" altLang="it-IT" sz="2000" dirty="0"/>
              <a:t>  </a:t>
            </a:r>
          </a:p>
          <a:p>
            <a:pPr marL="342900" indent="-342900">
              <a:buFont typeface="Arial" panose="020B0604020202020204" pitchFamily="34" charset="0"/>
              <a:buChar char="•"/>
              <a:defRPr/>
            </a:pPr>
            <a:r>
              <a:rPr lang="en-US" altLang="it-IT" sz="2000" kern="0" dirty="0">
                <a:latin typeface="+mj-lt"/>
              </a:rPr>
              <a:t>Nielsen Norman Group, </a:t>
            </a:r>
            <a:r>
              <a:rPr lang="en-US" altLang="it-IT" sz="2000" kern="0" dirty="0">
                <a:latin typeface="+mj-lt"/>
                <a:hlinkClick r:id="rId6"/>
              </a:rPr>
              <a:t>https://www.nngroup.com/</a:t>
            </a:r>
            <a:r>
              <a:rPr lang="en-US" altLang="it-IT" sz="2000" kern="0" dirty="0">
                <a:latin typeface="+mj-lt"/>
              </a:rPr>
              <a:t> </a:t>
            </a:r>
          </a:p>
          <a:p>
            <a:pPr marL="342900" indent="-342900">
              <a:buFont typeface="Arial" panose="020B0604020202020204" pitchFamily="34" charset="0"/>
              <a:buChar char="•"/>
              <a:defRPr/>
            </a:pPr>
            <a:r>
              <a:rPr lang="en-US" altLang="it-IT" sz="2000" kern="0" dirty="0">
                <a:latin typeface="+mj-lt"/>
                <a:hlinkClick r:id="rId7"/>
              </a:rPr>
              <a:t>http://www-ist.massey.ac.nz/plyons/Papers%20(by%20others)/HCI/User%20Experience%20Design/Hassenzahl%20%26%20Tractinsky%202006%20User%20Experience%20Research%20Agenda%20BIT%2025%202%2001449290500330331.pdf</a:t>
            </a:r>
            <a:r>
              <a:rPr lang="en-US" altLang="it-IT" sz="2000" kern="0" dirty="0">
                <a:latin typeface="+mj-lt"/>
              </a:rPr>
              <a:t> </a:t>
            </a:r>
          </a:p>
          <a:p>
            <a:pPr>
              <a:defRPr/>
            </a:pPr>
            <a:endParaRPr lang="en-US" altLang="it-IT" b="1" kern="0" dirty="0">
              <a:solidFill>
                <a:srgbClr val="A50021"/>
              </a:solidFill>
              <a:latin typeface="Courier New" pitchFamily="49" charset="0"/>
            </a:endParaRPr>
          </a:p>
        </p:txBody>
      </p:sp>
    </p:spTree>
    <p:extLst>
      <p:ext uri="{BB962C8B-B14F-4D97-AF65-F5344CB8AC3E}">
        <p14:creationId xmlns:p14="http://schemas.microsoft.com/office/powerpoint/2010/main" val="33294258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sellaDiTesto 12"/>
          <p:cNvSpPr txBox="1"/>
          <p:nvPr/>
        </p:nvSpPr>
        <p:spPr>
          <a:xfrm>
            <a:off x="2743200" y="457993"/>
            <a:ext cx="5715000" cy="800219"/>
          </a:xfrm>
          <a:prstGeom prst="rect">
            <a:avLst/>
          </a:prstGeom>
          <a:noFill/>
        </p:spPr>
        <p:txBody>
          <a:bodyPr wrap="square" rtlCol="0">
            <a:spAutoFit/>
          </a:bodyPr>
          <a:lstStyle/>
          <a:p>
            <a:br>
              <a:rPr lang="it-IT" sz="1400" dirty="0"/>
            </a:br>
            <a:r>
              <a:rPr lang="it-IT" sz="3200" b="1" dirty="0" err="1">
                <a:solidFill>
                  <a:srgbClr val="C00000"/>
                </a:solidFill>
              </a:rPr>
              <a:t>References</a:t>
            </a:r>
            <a:r>
              <a:rPr lang="it-IT" sz="3200" b="1" dirty="0">
                <a:solidFill>
                  <a:srgbClr val="C00000"/>
                </a:solidFill>
              </a:rPr>
              <a:t>: books</a:t>
            </a:r>
            <a:endParaRPr lang="it-IT" sz="1400" b="1" dirty="0">
              <a:solidFill>
                <a:srgbClr val="C00000"/>
              </a:solidFill>
              <a:latin typeface="Arial"/>
              <a:cs typeface="Arial"/>
            </a:endParaRPr>
          </a:p>
        </p:txBody>
      </p:sp>
      <p:sp>
        <p:nvSpPr>
          <p:cNvPr id="9" name="CasellaDiTesto 8"/>
          <p:cNvSpPr txBox="1"/>
          <p:nvPr/>
        </p:nvSpPr>
        <p:spPr>
          <a:xfrm>
            <a:off x="8458200" y="6143644"/>
            <a:ext cx="328642" cy="276999"/>
          </a:xfrm>
          <a:prstGeom prst="rect">
            <a:avLst/>
          </a:prstGeom>
          <a:noFill/>
        </p:spPr>
        <p:txBody>
          <a:bodyPr wrap="square" rtlCol="0">
            <a:spAutoFit/>
          </a:bodyPr>
          <a:lstStyle/>
          <a:p>
            <a:r>
              <a:rPr lang="it-IT" sz="1200" dirty="0">
                <a:solidFill>
                  <a:schemeClr val="bg1">
                    <a:lumMod val="50000"/>
                  </a:schemeClr>
                </a:solidFill>
                <a:latin typeface="Arial" pitchFamily="34" charset="0"/>
                <a:cs typeface="Arial" pitchFamily="34" charset="0"/>
              </a:rPr>
              <a:t>2</a:t>
            </a:r>
          </a:p>
        </p:txBody>
      </p:sp>
      <p:sp>
        <p:nvSpPr>
          <p:cNvPr id="2" name="Rettangolo 1"/>
          <p:cNvSpPr/>
          <p:nvPr/>
        </p:nvSpPr>
        <p:spPr>
          <a:xfrm>
            <a:off x="253752" y="2102653"/>
            <a:ext cx="8350696" cy="4062651"/>
          </a:xfrm>
          <a:prstGeom prst="rect">
            <a:avLst/>
          </a:prstGeom>
        </p:spPr>
        <p:txBody>
          <a:bodyPr wrap="square">
            <a:spAutoFit/>
          </a:bodyPr>
          <a:lstStyle/>
          <a:p>
            <a:pPr marL="342900" indent="-342900">
              <a:buFont typeface="Arial" panose="020B0604020202020204" pitchFamily="34" charset="0"/>
              <a:buChar char="•"/>
              <a:defRPr/>
            </a:pPr>
            <a:r>
              <a:rPr lang="en-US" sz="2400" dirty="0"/>
              <a:t>The Design of Everyday Things (Donald Norman)</a:t>
            </a:r>
          </a:p>
          <a:p>
            <a:pPr marL="342900" indent="-342900">
              <a:buFont typeface="Arial" panose="020B0604020202020204" pitchFamily="34" charset="0"/>
              <a:buChar char="•"/>
              <a:defRPr/>
            </a:pPr>
            <a:r>
              <a:rPr lang="it-IT" sz="2400" dirty="0" err="1"/>
              <a:t>Emotional</a:t>
            </a:r>
            <a:r>
              <a:rPr lang="it-IT" sz="2400" dirty="0"/>
              <a:t> Design (Donald Norman)</a:t>
            </a:r>
          </a:p>
          <a:p>
            <a:pPr marL="342900" indent="-342900">
              <a:buFont typeface="Arial" panose="020B0604020202020204" pitchFamily="34" charset="0"/>
              <a:buChar char="•"/>
              <a:defRPr/>
            </a:pPr>
            <a:r>
              <a:rPr lang="it-IT" sz="2400" dirty="0"/>
              <a:t>Usability Engineering (1993) (ISBN 0-12-518406-9), Jakob Nielsen</a:t>
            </a:r>
          </a:p>
          <a:p>
            <a:pPr marL="342900" indent="-342900">
              <a:buFont typeface="Arial" panose="020B0604020202020204" pitchFamily="34" charset="0"/>
              <a:buChar char="•"/>
              <a:defRPr/>
            </a:pPr>
            <a:r>
              <a:rPr lang="it-IT" sz="2400" dirty="0" err="1"/>
              <a:t>Designing</a:t>
            </a:r>
            <a:r>
              <a:rPr lang="it-IT" sz="2400" dirty="0"/>
              <a:t> Web Usability: The </a:t>
            </a:r>
            <a:r>
              <a:rPr lang="it-IT" sz="2400" dirty="0" err="1"/>
              <a:t>Practice</a:t>
            </a:r>
            <a:r>
              <a:rPr lang="it-IT" sz="2400" dirty="0"/>
              <a:t> of </a:t>
            </a:r>
            <a:r>
              <a:rPr lang="it-IT" sz="2400" dirty="0" err="1"/>
              <a:t>Simplicity</a:t>
            </a:r>
            <a:r>
              <a:rPr lang="it-IT" sz="2400" dirty="0"/>
              <a:t> (1999) (ISBN 1-56205-810-X), Jakob Nielsen</a:t>
            </a:r>
          </a:p>
          <a:p>
            <a:pPr marL="342900" indent="-342900">
              <a:buFont typeface="Arial" panose="020B0604020202020204" pitchFamily="34" charset="0"/>
              <a:buChar char="•"/>
              <a:defRPr/>
            </a:pPr>
            <a:r>
              <a:rPr lang="it-IT" sz="2400" dirty="0"/>
              <a:t>E-Commerce User Experience (2001) (ISBN 0-9706072-0-2), Jakob Nielsen, </a:t>
            </a:r>
            <a:r>
              <a:rPr lang="it-IT" sz="2400" dirty="0" err="1"/>
              <a:t>Rolf</a:t>
            </a:r>
            <a:r>
              <a:rPr lang="it-IT" sz="2400" dirty="0"/>
              <a:t> </a:t>
            </a:r>
            <a:r>
              <a:rPr lang="it-IT" sz="2400" dirty="0" err="1"/>
              <a:t>Molich</a:t>
            </a:r>
            <a:r>
              <a:rPr lang="it-IT" sz="2400" dirty="0"/>
              <a:t>, Carolyn </a:t>
            </a:r>
            <a:r>
              <a:rPr lang="it-IT" sz="2400" dirty="0" err="1"/>
              <a:t>Snyder</a:t>
            </a:r>
            <a:r>
              <a:rPr lang="it-IT" sz="2400" dirty="0"/>
              <a:t>, Susan </a:t>
            </a:r>
            <a:r>
              <a:rPr lang="it-IT" sz="2400" dirty="0" err="1"/>
              <a:t>Farrell</a:t>
            </a:r>
            <a:endParaRPr lang="it-IT" sz="2400" dirty="0"/>
          </a:p>
          <a:p>
            <a:pPr marL="342900" indent="-342900">
              <a:buFont typeface="Arial" panose="020B0604020202020204" pitchFamily="34" charset="0"/>
              <a:buChar char="•"/>
              <a:defRPr/>
            </a:pPr>
            <a:r>
              <a:rPr lang="en-US" altLang="it-IT" sz="2400" kern="0" dirty="0">
                <a:latin typeface="+mj-lt"/>
              </a:rPr>
              <a:t>Mobile Usability (2012) (ISBN 0-321-88448-5), </a:t>
            </a:r>
            <a:r>
              <a:rPr lang="en-US" altLang="it-IT" sz="2400" kern="0" dirty="0" err="1">
                <a:latin typeface="+mj-lt"/>
              </a:rPr>
              <a:t>Jakob</a:t>
            </a:r>
            <a:r>
              <a:rPr lang="en-US" altLang="it-IT" sz="2400" kern="0" dirty="0">
                <a:latin typeface="+mj-lt"/>
              </a:rPr>
              <a:t> Nielsen, </a:t>
            </a:r>
            <a:r>
              <a:rPr lang="en-US" altLang="it-IT" sz="2400" kern="0" dirty="0" err="1">
                <a:latin typeface="+mj-lt"/>
              </a:rPr>
              <a:t>Raluca</a:t>
            </a:r>
            <a:r>
              <a:rPr lang="en-US" altLang="it-IT" sz="2400" kern="0" dirty="0">
                <a:latin typeface="+mj-lt"/>
              </a:rPr>
              <a:t> </a:t>
            </a:r>
            <a:r>
              <a:rPr lang="en-US" altLang="it-IT" sz="2400" kern="0" dirty="0" err="1">
                <a:latin typeface="+mj-lt"/>
              </a:rPr>
              <a:t>Budiu</a:t>
            </a:r>
            <a:endParaRPr lang="en-US" altLang="it-IT" sz="2400" kern="0" dirty="0">
              <a:latin typeface="+mj-lt"/>
            </a:endParaRPr>
          </a:p>
          <a:p>
            <a:pPr>
              <a:defRPr/>
            </a:pPr>
            <a:endParaRPr lang="en-US" altLang="it-IT" sz="2000" b="1" kern="0" dirty="0">
              <a:solidFill>
                <a:srgbClr val="A50021"/>
              </a:solidFill>
              <a:latin typeface="Courier New" pitchFamily="49" charset="0"/>
            </a:endParaRPr>
          </a:p>
        </p:txBody>
      </p:sp>
    </p:spTree>
    <p:extLst>
      <p:ext uri="{BB962C8B-B14F-4D97-AF65-F5344CB8AC3E}">
        <p14:creationId xmlns:p14="http://schemas.microsoft.com/office/powerpoint/2010/main" val="7028619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a:xfrm>
            <a:off x="1115616" y="2780928"/>
            <a:ext cx="6912768" cy="2520280"/>
          </a:xfrm>
        </p:spPr>
        <p:txBody>
          <a:bodyPr/>
          <a:lstStyle/>
          <a:p>
            <a:r>
              <a:rPr lang="it-IT" dirty="0"/>
              <a:t>Silvia Mirri</a:t>
            </a:r>
          </a:p>
          <a:p>
            <a:r>
              <a:rPr lang="it-IT" b="0" dirty="0">
                <a:hlinkClick r:id="rId2"/>
              </a:rPr>
              <a:t>silvia.mirri@unibo.it</a:t>
            </a:r>
            <a:endParaRPr lang="it-IT" b="0" dirty="0"/>
          </a:p>
          <a:p>
            <a:endParaRPr lang="it-IT" b="0" dirty="0"/>
          </a:p>
        </p:txBody>
      </p:sp>
    </p:spTree>
    <p:extLst>
      <p:ext uri="{BB962C8B-B14F-4D97-AF65-F5344CB8AC3E}">
        <p14:creationId xmlns:p14="http://schemas.microsoft.com/office/powerpoint/2010/main" val="226941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429775" y="6286042"/>
            <a:ext cx="1617525" cy="2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5057" tIns="42529" rIns="85057" bIns="42529"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r">
              <a:spcBef>
                <a:spcPct val="0"/>
              </a:spcBef>
              <a:buClr>
                <a:srgbClr val="777777"/>
              </a:buClr>
              <a:buFont typeface="Arial" panose="020B0604020202020204" pitchFamily="34" charset="0"/>
              <a:buNone/>
            </a:pPr>
            <a:fld id="{03EC2623-58EE-4A78-B674-662A21077411}" type="slidenum">
              <a:rPr lang="it-IT" altLang="it-IT" sz="1292">
                <a:solidFill>
                  <a:schemeClr val="bg1"/>
                </a:solidFill>
              </a:rPr>
              <a:pPr algn="r">
                <a:spcBef>
                  <a:spcPct val="0"/>
                </a:spcBef>
                <a:buClr>
                  <a:srgbClr val="777777"/>
                </a:buClr>
                <a:buFont typeface="Arial" panose="020B0604020202020204" pitchFamily="34" charset="0"/>
                <a:buNone/>
              </a:pPr>
              <a:t>9</a:t>
            </a:fld>
            <a:endParaRPr lang="it-IT" altLang="it-IT" sz="1292">
              <a:solidFill>
                <a:schemeClr val="bg1"/>
              </a:solidFill>
            </a:endParaRPr>
          </a:p>
        </p:txBody>
      </p:sp>
      <p:sp>
        <p:nvSpPr>
          <p:cNvPr id="36867" name="Rectangle 5"/>
          <p:cNvSpPr>
            <a:spLocks noChangeArrowheads="1"/>
          </p:cNvSpPr>
          <p:nvPr/>
        </p:nvSpPr>
        <p:spPr bwMode="auto">
          <a:xfrm>
            <a:off x="319403" y="1569726"/>
            <a:ext cx="8572592" cy="54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C00000"/>
              </a:buClr>
              <a:buSzPct val="100000"/>
              <a:buFont typeface="Arial" panose="020B0604020202020204" pitchFamily="34" charset="0"/>
              <a:buChar char="•"/>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defRPr sz="2000">
                <a:solidFill>
                  <a:srgbClr val="333333"/>
                </a:solidFill>
                <a:latin typeface="Arial" panose="020B0604020202020204" pitchFamily="34" charset="0"/>
              </a:defRPr>
            </a:lvl9pPr>
          </a:lstStyle>
          <a:p>
            <a:pPr>
              <a:spcBef>
                <a:spcPts val="1107"/>
              </a:spcBef>
              <a:buClr>
                <a:srgbClr val="A50021"/>
              </a:buClr>
              <a:buFont typeface="Wingdings" panose="05000000000000000000" pitchFamily="2" charset="2"/>
              <a:buChar char="§"/>
            </a:pPr>
            <a:endParaRPr lang="en-US" altLang="it-IT" sz="2953">
              <a:solidFill>
                <a:schemeClr val="tx1"/>
              </a:solidFill>
            </a:endParaRPr>
          </a:p>
        </p:txBody>
      </p:sp>
      <p:pic>
        <p:nvPicPr>
          <p:cNvPr id="36869" name="Picture 2" descr="Image result for porta antipani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86" y="1379090"/>
            <a:ext cx="4918508" cy="493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
          <p:cNvSpPr txBox="1">
            <a:spLocks noChangeArrowheads="1"/>
          </p:cNvSpPr>
          <p:nvPr/>
        </p:nvSpPr>
        <p:spPr bwMode="auto">
          <a:xfrm>
            <a:off x="632945" y="286254"/>
            <a:ext cx="7876645" cy="7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8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Arial" panose="020B0604020202020204" pitchFamily="34" charset="0"/>
              </a:defRPr>
            </a:lvl1pPr>
            <a:lvl2pPr marL="742950" indent="-285750">
              <a:spcBef>
                <a:spcPts val="7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Arial" panose="020B0604020202020204" pitchFamily="34" charset="0"/>
              </a:defRPr>
            </a:lvl2pPr>
            <a:lvl3pPr marL="1143000" indent="-228600">
              <a:spcBef>
                <a:spcPts val="6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Arial" panose="020B0604020202020204" pitchFamily="34" charset="0"/>
              </a:defRPr>
            </a:lvl3pPr>
            <a:lvl4pPr marL="16002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4pPr>
            <a:lvl5pPr marL="2057400" indent="-228600">
              <a:spcBef>
                <a:spcPts val="500"/>
              </a:spcBef>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5pPr>
            <a:lvl6pPr marL="25146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6pPr>
            <a:lvl7pPr marL="29718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7pPr>
            <a:lvl8pPr marL="34290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8pPr>
            <a:lvl9pPr marL="3886200" indent="-228600" defTabSz="449263" eaLnBrk="0" fontAlgn="base" hangingPunct="0">
              <a:spcBef>
                <a:spcPts val="500"/>
              </a:spcBef>
              <a:spcAft>
                <a:spcPct val="0"/>
              </a:spcAft>
              <a:buClr>
                <a:srgbClr val="C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Arial" panose="020B0604020202020204" pitchFamily="34" charset="0"/>
              </a:defRPr>
            </a:lvl9pPr>
          </a:lstStyle>
          <a:p>
            <a:pPr algn="ctr">
              <a:spcBef>
                <a:spcPct val="0"/>
              </a:spcBef>
              <a:buClr>
                <a:srgbClr val="FFFFFF"/>
              </a:buClr>
              <a:buFont typeface="Arial" panose="020B0604020202020204" pitchFamily="34" charset="0"/>
              <a:buNone/>
            </a:pPr>
            <a:r>
              <a:rPr lang="it-IT" altLang="it-IT" sz="3692" dirty="0" err="1">
                <a:solidFill>
                  <a:schemeClr val="tx1"/>
                </a:solidFill>
              </a:rPr>
              <a:t>About</a:t>
            </a:r>
            <a:r>
              <a:rPr lang="it-IT" altLang="it-IT" sz="3692" dirty="0">
                <a:solidFill>
                  <a:schemeClr val="tx1"/>
                </a:solidFill>
              </a:rPr>
              <a:t> </a:t>
            </a:r>
            <a:r>
              <a:rPr lang="it-IT" altLang="it-IT" sz="3692" dirty="0" err="1">
                <a:solidFill>
                  <a:schemeClr val="tx1"/>
                </a:solidFill>
              </a:rPr>
              <a:t>doors</a:t>
            </a:r>
            <a:r>
              <a:rPr lang="it-IT" altLang="it-IT" sz="3692" dirty="0">
                <a:solidFill>
                  <a:schemeClr val="tx1"/>
                </a:solidFill>
              </a:rPr>
              <a:t> … </a:t>
            </a:r>
          </a:p>
        </p:txBody>
      </p:sp>
    </p:spTree>
    <p:extLst>
      <p:ext uri="{BB962C8B-B14F-4D97-AF65-F5344CB8AC3E}">
        <p14:creationId xmlns:p14="http://schemas.microsoft.com/office/powerpoint/2010/main" val="274557417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PERTI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4000" b="1" dirty="0" smtClean="0">
            <a:solidFill>
              <a:schemeClr val="bg1"/>
            </a:solidFill>
            <a:latin typeface="Century Gothic" panose="020B0502020202020204" pitchFamily="34" charset="0"/>
          </a:defRPr>
        </a:defPPr>
      </a:lstStyle>
    </a:txDef>
  </a:objectDefaults>
  <a:extraClrSchemeLst/>
</a:theme>
</file>

<file path=ppt/theme/theme2.xml><?xml version="1.0" encoding="utf-8"?>
<a:theme xmlns:a="http://schemas.openxmlformats.org/drawingml/2006/main" name="DIAPOSITI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IUSURA">
  <a:themeElements>
    <a:clrScheme name="Personalizzato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EEECE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17772</TotalTime>
  <Words>6183</Words>
  <Application>Microsoft Office PowerPoint</Application>
  <PresentationFormat>Presentazione su schermo (4:3)</PresentationFormat>
  <Paragraphs>598</Paragraphs>
  <Slides>89</Slides>
  <Notes>83</Notes>
  <HiddenSlides>0</HiddenSlides>
  <MMClips>0</MMClips>
  <ScaleCrop>false</ScaleCrop>
  <HeadingPairs>
    <vt:vector size="6" baseType="variant">
      <vt:variant>
        <vt:lpstr>Caratteri utilizzati</vt:lpstr>
      </vt:variant>
      <vt:variant>
        <vt:i4>5</vt:i4>
      </vt:variant>
      <vt:variant>
        <vt:lpstr>Tema</vt:lpstr>
      </vt:variant>
      <vt:variant>
        <vt:i4>3</vt:i4>
      </vt:variant>
      <vt:variant>
        <vt:lpstr>Titoli diapositive</vt:lpstr>
      </vt:variant>
      <vt:variant>
        <vt:i4>89</vt:i4>
      </vt:variant>
    </vt:vector>
  </HeadingPairs>
  <TitlesOfParts>
    <vt:vector size="97" baseType="lpstr">
      <vt:lpstr>Arial</vt:lpstr>
      <vt:lpstr>Calibri</vt:lpstr>
      <vt:lpstr>Century Gothic</vt:lpstr>
      <vt:lpstr>Courier New</vt:lpstr>
      <vt:lpstr>Wingdings</vt:lpstr>
      <vt:lpstr>COPERTINA</vt:lpstr>
      <vt:lpstr>DIAPOSITIVE</vt:lpstr>
      <vt:lpstr>CHIUSURA</vt:lpstr>
      <vt:lpstr>Presentazione standard di PowerPoint</vt:lpstr>
      <vt:lpstr>Human-Computer Interaction:  Concepts and Definitions</vt:lpstr>
      <vt:lpstr>                                                       Questions</vt:lpstr>
      <vt:lpstr>                                                                     About doors …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Università di Bologna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UTENTE</dc:creator>
  <cp:lastModifiedBy>Silvia Mirri</cp:lastModifiedBy>
  <cp:revision>285</cp:revision>
  <dcterms:created xsi:type="dcterms:W3CDTF">2017-11-13T10:11:35Z</dcterms:created>
  <dcterms:modified xsi:type="dcterms:W3CDTF">2020-10-23T14:00:58Z</dcterms:modified>
</cp:coreProperties>
</file>