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</p:sldMasterIdLst>
  <p:notesMasterIdLst>
    <p:notesMasterId r:id="rId21"/>
  </p:notesMasterIdLst>
  <p:sldIdLst>
    <p:sldId id="263" r:id="rId4"/>
    <p:sldId id="471" r:id="rId5"/>
    <p:sldId id="467" r:id="rId6"/>
    <p:sldId id="446" r:id="rId7"/>
    <p:sldId id="447" r:id="rId8"/>
    <p:sldId id="476" r:id="rId9"/>
    <p:sldId id="475" r:id="rId10"/>
    <p:sldId id="470" r:id="rId11"/>
    <p:sldId id="477" r:id="rId12"/>
    <p:sldId id="478" r:id="rId13"/>
    <p:sldId id="479" r:id="rId14"/>
    <p:sldId id="480" r:id="rId15"/>
    <p:sldId id="439" r:id="rId16"/>
    <p:sldId id="444" r:id="rId17"/>
    <p:sldId id="443" r:id="rId18"/>
    <p:sldId id="445" r:id="rId19"/>
    <p:sldId id="267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ADA"/>
    <a:srgbClr val="BD2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04" autoAdjust="0"/>
  </p:normalViewPr>
  <p:slideViewPr>
    <p:cSldViewPr showGuides="1">
      <p:cViewPr varScale="1">
        <p:scale>
          <a:sx n="63" d="100"/>
          <a:sy n="63" d="100"/>
        </p:scale>
        <p:origin x="135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B2622-5A98-4E7B-9D28-6B3ACBAEC1BF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509C9-8381-4DE1-B0FA-5E8B8CA4B9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74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66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707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75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19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29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273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2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76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335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79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35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6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09C9-8381-4DE1-B0FA-5E8B8CA4B99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34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548680"/>
            <a:ext cx="5185023" cy="453650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inserire </a:t>
            </a:r>
          </a:p>
          <a:p>
            <a:pPr lvl="0"/>
            <a:r>
              <a:rPr lang="it-IT" dirty="0"/>
              <a:t>il titolo della presentazione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3938" y="5379814"/>
            <a:ext cx="5256212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3563938" y="5877942"/>
            <a:ext cx="5329237" cy="7914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Dipartimento/Struttura </a:t>
            </a:r>
            <a:r>
              <a:rPr lang="it-IT" dirty="0" err="1"/>
              <a:t>xxxxxx</a:t>
            </a:r>
            <a:r>
              <a:rPr lang="it-IT" dirty="0"/>
              <a:t> </a:t>
            </a:r>
            <a:r>
              <a:rPr lang="it-IT" dirty="0" err="1"/>
              <a:t>xxxxxxxxxxxx</a:t>
            </a:r>
            <a:r>
              <a:rPr lang="it-IT" dirty="0"/>
              <a:t> </a:t>
            </a:r>
            <a:r>
              <a:rPr lang="it-IT" dirty="0" err="1"/>
              <a:t>xxxxxxxx</a:t>
            </a:r>
            <a:r>
              <a:rPr lang="it-IT" dirty="0"/>
              <a:t> </a:t>
            </a:r>
            <a:r>
              <a:rPr lang="it-IT" dirty="0" err="1"/>
              <a:t>xxxxx</a:t>
            </a:r>
            <a:r>
              <a:rPr lang="it-IT" dirty="0"/>
              <a:t> </a:t>
            </a:r>
            <a:r>
              <a:rPr lang="it-IT" dirty="0" err="1"/>
              <a:t>xxxxxxxxxxxxxxxxxxx</a:t>
            </a:r>
            <a:r>
              <a:rPr lang="it-IT" dirty="0"/>
              <a:t> </a:t>
            </a:r>
            <a:r>
              <a:rPr lang="it-IT" dirty="0" err="1"/>
              <a:t>xxxxx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72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punto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1412875"/>
            <a:ext cx="8424862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1989138"/>
            <a:ext cx="8424862" cy="3960812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2pPr>
          </a:lstStyle>
          <a:p>
            <a:pPr lvl="1"/>
            <a:r>
              <a:rPr lang="it-IT" dirty="0"/>
              <a:t>Fare clic per modificare il punto elenco uno</a:t>
            </a:r>
          </a:p>
          <a:p>
            <a:pPr lvl="1"/>
            <a:r>
              <a:rPr lang="it-IT" dirty="0"/>
              <a:t>Fare clic per modificare il punto elenco due</a:t>
            </a:r>
          </a:p>
          <a:p>
            <a:pPr lvl="1"/>
            <a:r>
              <a:rPr lang="it-IT" dirty="0"/>
              <a:t>Fare clic per modificare il punto elenco tre</a:t>
            </a:r>
          </a:p>
          <a:p>
            <a:pPr lvl="1"/>
            <a:r>
              <a:rPr lang="it-IT" dirty="0"/>
              <a:t>Fare clic per modificare il punto elenco quattro</a:t>
            </a:r>
          </a:p>
        </p:txBody>
      </p:sp>
      <p:sp>
        <p:nvSpPr>
          <p:cNvPr id="16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76673"/>
            <a:ext cx="8424862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</p:spTree>
    <p:extLst>
      <p:ext uri="{BB962C8B-B14F-4D97-AF65-F5344CB8AC3E}">
        <p14:creationId xmlns:p14="http://schemas.microsoft.com/office/powerpoint/2010/main" val="304385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sempl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76673"/>
            <a:ext cx="8424862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  <p:sp>
        <p:nvSpPr>
          <p:cNvPr id="9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1412875"/>
            <a:ext cx="8424862" cy="460841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341815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grafico 8"/>
          <p:cNvSpPr>
            <a:spLocks noGrp="1"/>
          </p:cNvSpPr>
          <p:nvPr>
            <p:ph type="chart" sz="quarter" idx="10" hasCustomPrompt="1"/>
          </p:nvPr>
        </p:nvSpPr>
        <p:spPr>
          <a:xfrm>
            <a:off x="683269" y="2781300"/>
            <a:ext cx="7777163" cy="302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sull’icona per inserire un grafico</a:t>
            </a:r>
          </a:p>
        </p:txBody>
      </p:sp>
      <p:sp>
        <p:nvSpPr>
          <p:cNvPr id="11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1412875"/>
            <a:ext cx="8424862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  <p:sp>
        <p:nvSpPr>
          <p:cNvPr id="6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476673"/>
            <a:ext cx="8424862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</p:spTree>
    <p:extLst>
      <p:ext uri="{BB962C8B-B14F-4D97-AF65-F5344CB8AC3E}">
        <p14:creationId xmlns:p14="http://schemas.microsoft.com/office/powerpoint/2010/main" val="5558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/>
          <p:cNvSpPr>
            <a:spLocks noGrp="1"/>
          </p:cNvSpPr>
          <p:nvPr>
            <p:ph type="pic" sz="quarter" idx="10" hasCustomPrompt="1"/>
          </p:nvPr>
        </p:nvSpPr>
        <p:spPr>
          <a:xfrm>
            <a:off x="1150937" y="1700808"/>
            <a:ext cx="6842125" cy="4105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sull’icona per inserire un’immagine</a:t>
            </a:r>
          </a:p>
        </p:txBody>
      </p:sp>
      <p:sp>
        <p:nvSpPr>
          <p:cNvPr id="5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476673"/>
            <a:ext cx="8424862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</p:spTree>
    <p:extLst>
      <p:ext uri="{BB962C8B-B14F-4D97-AF65-F5344CB8AC3E}">
        <p14:creationId xmlns:p14="http://schemas.microsoft.com/office/powerpoint/2010/main" val="397025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2780928"/>
            <a:ext cx="6912768" cy="43237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79612" y="3573016"/>
            <a:ext cx="6984776" cy="93610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Struttura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2988" y="4725144"/>
            <a:ext cx="7058025" cy="14401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nome.cognome@unibo.it</a:t>
            </a:r>
          </a:p>
          <a:p>
            <a:pPr lvl="0"/>
            <a:r>
              <a:rPr lang="it-IT" dirty="0"/>
              <a:t>051 20 99982</a:t>
            </a:r>
          </a:p>
        </p:txBody>
      </p:sp>
    </p:spTree>
    <p:extLst>
      <p:ext uri="{BB962C8B-B14F-4D97-AF65-F5344CB8AC3E}">
        <p14:creationId xmlns:p14="http://schemas.microsoft.com/office/powerpoint/2010/main" val="424945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D2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2808312" cy="2808312"/>
          </a:xfrm>
          <a:prstGeom prst="rect">
            <a:avLst/>
          </a:prstGeom>
        </p:spPr>
      </p:pic>
      <p:cxnSp>
        <p:nvCxnSpPr>
          <p:cNvPr id="12" name="Connettore 1 11"/>
          <p:cNvCxnSpPr/>
          <p:nvPr userDrawn="1"/>
        </p:nvCxnSpPr>
        <p:spPr>
          <a:xfrm>
            <a:off x="3275856" y="188640"/>
            <a:ext cx="0" cy="6408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>
          <a:xfrm>
            <a:off x="6580262" y="6173407"/>
            <a:ext cx="2411760" cy="548680"/>
          </a:xfrm>
          <a:prstGeom prst="rect">
            <a:avLst/>
          </a:prstGeom>
          <a:solidFill>
            <a:srgbClr val="BD2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/>
          <a:stretch/>
        </p:blipFill>
        <p:spPr>
          <a:xfrm>
            <a:off x="6782011" y="6182111"/>
            <a:ext cx="2008262" cy="5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5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1" r:id="rId2"/>
    <p:sldLayoutId id="2147483667" r:id="rId3"/>
    <p:sldLayoutId id="214748366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D2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86" y="620688"/>
            <a:ext cx="2052228" cy="2052228"/>
          </a:xfrm>
          <a:prstGeom prst="rect">
            <a:avLst/>
          </a:prstGeom>
        </p:spPr>
      </p:pic>
      <p:sp>
        <p:nvSpPr>
          <p:cNvPr id="9" name="CasellaDiTesto 8"/>
          <p:cNvSpPr txBox="1"/>
          <p:nvPr userDrawn="1"/>
        </p:nvSpPr>
        <p:spPr>
          <a:xfrm>
            <a:off x="3131840" y="645333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www.unibo.it</a:t>
            </a:r>
          </a:p>
        </p:txBody>
      </p:sp>
    </p:spTree>
    <p:extLst>
      <p:ext uri="{BB962C8B-B14F-4D97-AF65-F5344CB8AC3E}">
        <p14:creationId xmlns:p14="http://schemas.microsoft.com/office/powerpoint/2010/main" val="18683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unibo-my.sharepoint.com/:f:/g/personal/silvia_mirri_unibo_it/Erkcbgcw6-tGi-9cVUTjiN8BSCh7Sq_77AVv_spZwCN1sw?e=Uep14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ilvia.mirri@unibo.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3347864" y="260648"/>
            <a:ext cx="5616624" cy="3600400"/>
          </a:xfrm>
        </p:spPr>
        <p:txBody>
          <a:bodyPr/>
          <a:lstStyle/>
          <a:p>
            <a:r>
              <a:rPr lang="en-GB" sz="3200" i="1" dirty="0"/>
              <a:t>International Summer School on “Smart Objects Applications” </a:t>
            </a:r>
            <a:endParaRPr lang="it-IT" sz="2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3349080" y="4149080"/>
            <a:ext cx="5255368" cy="1080120"/>
          </a:xfrm>
        </p:spPr>
        <p:txBody>
          <a:bodyPr/>
          <a:lstStyle/>
          <a:p>
            <a:r>
              <a:rPr lang="it-IT" sz="2000" b="0" dirty="0" err="1"/>
              <a:t>Introduction</a:t>
            </a:r>
            <a:r>
              <a:rPr lang="it-IT" sz="2000" b="0" dirty="0"/>
              <a:t> to the </a:t>
            </a:r>
            <a:r>
              <a:rPr lang="it-IT" sz="2000" b="0" dirty="0" err="1"/>
              <a:t>Summer</a:t>
            </a:r>
            <a:r>
              <a:rPr lang="it-IT" sz="2000" b="0" dirty="0"/>
              <a:t> School</a:t>
            </a:r>
          </a:p>
          <a:p>
            <a:r>
              <a:rPr lang="it-IT" sz="2000" i="1" dirty="0"/>
              <a:t>Silvia Mirri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3347864" y="5589240"/>
            <a:ext cx="5760640" cy="720080"/>
          </a:xfrm>
        </p:spPr>
        <p:txBody>
          <a:bodyPr/>
          <a:lstStyle/>
          <a:p>
            <a:r>
              <a:rPr lang="en-US" sz="1600" dirty="0"/>
              <a:t>Department of Computer Science and Engineering </a:t>
            </a:r>
          </a:p>
          <a:p>
            <a:r>
              <a:rPr lang="en-US" sz="1800" dirty="0"/>
              <a:t>University of Bologna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0852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Lectures</a:t>
            </a:r>
            <a:r>
              <a:rPr lang="it-IT" dirty="0"/>
              <a:t> and Labs </a:t>
            </a:r>
            <a:r>
              <a:rPr lang="it-IT" dirty="0" err="1"/>
              <a:t>timetable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51520" y="1052736"/>
            <a:ext cx="8640960" cy="4392389"/>
          </a:xfrm>
        </p:spPr>
        <p:txBody>
          <a:bodyPr/>
          <a:lstStyle/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F8CA82D-4E37-4E78-94E5-5B686AD57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04190"/>
              </p:ext>
            </p:extLst>
          </p:nvPr>
        </p:nvGraphicFramePr>
        <p:xfrm>
          <a:off x="359247" y="1700807"/>
          <a:ext cx="8283530" cy="407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862">
                  <a:extLst>
                    <a:ext uri="{9D8B030D-6E8A-4147-A177-3AD203B41FA5}">
                      <a16:colId xmlns:a16="http://schemas.microsoft.com/office/drawing/2014/main" val="2675908285"/>
                    </a:ext>
                  </a:extLst>
                </a:gridCol>
                <a:gridCol w="1714363">
                  <a:extLst>
                    <a:ext uri="{9D8B030D-6E8A-4147-A177-3AD203B41FA5}">
                      <a16:colId xmlns:a16="http://schemas.microsoft.com/office/drawing/2014/main" val="1580817613"/>
                    </a:ext>
                  </a:extLst>
                </a:gridCol>
                <a:gridCol w="4248305">
                  <a:extLst>
                    <a:ext uri="{9D8B030D-6E8A-4147-A177-3AD203B41FA5}">
                      <a16:colId xmlns:a16="http://schemas.microsoft.com/office/drawing/2014/main" val="55577571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46822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it-IT" dirty="0" err="1"/>
                        <a:t>Tuesday</a:t>
                      </a:r>
                      <a:r>
                        <a:rPr lang="it-IT" dirty="0"/>
                        <a:t>, 15th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10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Introduction</a:t>
                      </a:r>
                      <a:r>
                        <a:rPr lang="it-IT" dirty="0"/>
                        <a:t> to the Summer School + </a:t>
                      </a:r>
                      <a:r>
                        <a:rPr lang="it-IT" dirty="0" err="1"/>
                        <a:t>Introduction</a:t>
                      </a:r>
                      <a:r>
                        <a:rPr lang="it-IT" dirty="0"/>
                        <a:t> to Smart </a:t>
                      </a:r>
                      <a:r>
                        <a:rPr lang="it-IT" dirty="0" err="1"/>
                        <a:t>Environments</a:t>
                      </a:r>
                      <a:r>
                        <a:rPr lang="it-IT" dirty="0"/>
                        <a:t> and Smart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5705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it-IT" dirty="0"/>
                        <a:t>Wednesday, 16th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7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Lecture (Human – Smart Objects Interaction, IoT user </a:t>
                      </a:r>
                      <a:r>
                        <a:rPr lang="it-IT" dirty="0" err="1"/>
                        <a:t>interfaces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235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it-IT" dirty="0"/>
                        <a:t>Wednesday, 16th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10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Lab (</a:t>
                      </a:r>
                      <a:r>
                        <a:rPr lang="it-IT" dirty="0" err="1"/>
                        <a:t>introduction</a:t>
                      </a:r>
                      <a:r>
                        <a:rPr lang="it-IT" dirty="0"/>
                        <a:t> to the project </a:t>
                      </a:r>
                      <a:r>
                        <a:rPr lang="it-IT" dirty="0" err="1"/>
                        <a:t>works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401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it-IT" dirty="0" err="1"/>
                        <a:t>Thursday</a:t>
                      </a:r>
                      <a:r>
                        <a:rPr lang="it-IT" dirty="0"/>
                        <a:t>, 17th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7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 </a:t>
                      </a:r>
                      <a:r>
                        <a:rPr lang="it-IT" dirty="0" err="1"/>
                        <a:t>Visualization</a:t>
                      </a:r>
                      <a:r>
                        <a:rPr lang="it-IT" dirty="0"/>
                        <a:t> and Gamification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5690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it-IT" dirty="0"/>
                        <a:t>Friday, 18th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7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 and data prediction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2462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it-IT" dirty="0"/>
                        <a:t>Friday, 18th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10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Fondazione Marconi Virtual </a:t>
                      </a:r>
                      <a:r>
                        <a:rPr lang="it-IT" dirty="0" err="1"/>
                        <a:t>Visit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70266"/>
                  </a:ext>
                </a:extLst>
              </a:tr>
            </a:tbl>
          </a:graphicData>
        </a:graphic>
      </p:graphicFrame>
      <p:sp>
        <p:nvSpPr>
          <p:cNvPr id="5" name="Segnaposto testo 1">
            <a:extLst>
              <a:ext uri="{FF2B5EF4-FFF2-40B4-BE49-F238E27FC236}">
                <a16:creationId xmlns:a16="http://schemas.microsoft.com/office/drawing/2014/main" id="{FE0A83AA-C3E0-40F7-A5A5-5CE5A7CC9B2A}"/>
              </a:ext>
            </a:extLst>
          </p:cNvPr>
          <p:cNvSpPr txBox="1">
            <a:spLocks/>
          </p:cNvSpPr>
          <p:nvPr/>
        </p:nvSpPr>
        <p:spPr>
          <a:xfrm>
            <a:off x="395610" y="1260376"/>
            <a:ext cx="8424862" cy="2964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rgbClr val="002060"/>
                </a:solidFill>
              </a:rPr>
              <a:t>1° week</a:t>
            </a:r>
          </a:p>
        </p:txBody>
      </p:sp>
    </p:spTree>
    <p:extLst>
      <p:ext uri="{BB962C8B-B14F-4D97-AF65-F5344CB8AC3E}">
        <p14:creationId xmlns:p14="http://schemas.microsoft.com/office/powerpoint/2010/main" val="334894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Lectures</a:t>
            </a:r>
            <a:r>
              <a:rPr lang="it-IT" dirty="0"/>
              <a:t> and Labs </a:t>
            </a:r>
            <a:r>
              <a:rPr lang="it-IT" dirty="0" err="1"/>
              <a:t>timetable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51520" y="1052736"/>
            <a:ext cx="8640960" cy="4392389"/>
          </a:xfrm>
        </p:spPr>
        <p:txBody>
          <a:bodyPr/>
          <a:lstStyle/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F8CA82D-4E37-4E78-94E5-5B686AD57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2469"/>
              </p:ext>
            </p:extLst>
          </p:nvPr>
        </p:nvGraphicFramePr>
        <p:xfrm>
          <a:off x="359247" y="1484784"/>
          <a:ext cx="8496944" cy="441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585">
                  <a:extLst>
                    <a:ext uri="{9D8B030D-6E8A-4147-A177-3AD203B41FA5}">
                      <a16:colId xmlns:a16="http://schemas.microsoft.com/office/drawing/2014/main" val="2675908285"/>
                    </a:ext>
                  </a:extLst>
                </a:gridCol>
                <a:gridCol w="1548054">
                  <a:extLst>
                    <a:ext uri="{9D8B030D-6E8A-4147-A177-3AD203B41FA5}">
                      <a16:colId xmlns:a16="http://schemas.microsoft.com/office/drawing/2014/main" val="1580817613"/>
                    </a:ext>
                  </a:extLst>
                </a:gridCol>
                <a:gridCol w="4248305">
                  <a:extLst>
                    <a:ext uri="{9D8B030D-6E8A-4147-A177-3AD203B41FA5}">
                      <a16:colId xmlns:a16="http://schemas.microsoft.com/office/drawing/2014/main" val="555775715"/>
                    </a:ext>
                  </a:extLst>
                </a:gridCol>
              </a:tblGrid>
              <a:tr h="47189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468225"/>
                  </a:ext>
                </a:extLst>
              </a:tr>
              <a:tr h="471896">
                <a:tc>
                  <a:txBody>
                    <a:bodyPr/>
                    <a:lstStyle/>
                    <a:p>
                      <a:r>
                        <a:rPr lang="it-IT" dirty="0" err="1"/>
                        <a:t>Monday</a:t>
                      </a:r>
                      <a:r>
                        <a:rPr lang="it-IT" dirty="0"/>
                        <a:t>, 21st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7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Security for Smart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57059"/>
                  </a:ext>
                </a:extLst>
              </a:tr>
              <a:tr h="471896">
                <a:tc>
                  <a:txBody>
                    <a:bodyPr/>
                    <a:lstStyle/>
                    <a:p>
                      <a:r>
                        <a:rPr lang="it-IT" dirty="0" err="1"/>
                        <a:t>Tuesday</a:t>
                      </a:r>
                      <a:r>
                        <a:rPr lang="it-IT" dirty="0"/>
                        <a:t>, 22nd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7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Lab (</a:t>
                      </a:r>
                      <a:r>
                        <a:rPr lang="it-IT" dirty="0" err="1"/>
                        <a:t>working</a:t>
                      </a:r>
                      <a:r>
                        <a:rPr lang="it-IT" dirty="0"/>
                        <a:t> on project </a:t>
                      </a:r>
                      <a:r>
                        <a:rPr lang="it-IT" dirty="0" err="1"/>
                        <a:t>works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23520"/>
                  </a:ext>
                </a:extLst>
              </a:tr>
              <a:tr h="471896">
                <a:tc>
                  <a:txBody>
                    <a:bodyPr/>
                    <a:lstStyle/>
                    <a:p>
                      <a:r>
                        <a:rPr lang="it-IT" dirty="0" err="1"/>
                        <a:t>Tuesday</a:t>
                      </a:r>
                      <a:r>
                        <a:rPr lang="it-IT" dirty="0"/>
                        <a:t>, 22nd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10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Lab (</a:t>
                      </a:r>
                      <a:r>
                        <a:rPr lang="it-IT" dirty="0" err="1"/>
                        <a:t>working</a:t>
                      </a:r>
                      <a:r>
                        <a:rPr lang="it-IT" dirty="0"/>
                        <a:t> on project </a:t>
                      </a:r>
                      <a:r>
                        <a:rPr lang="it-IT" dirty="0" err="1"/>
                        <a:t>works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4019"/>
                  </a:ext>
                </a:extLst>
              </a:tr>
              <a:tr h="471896">
                <a:tc>
                  <a:txBody>
                    <a:bodyPr/>
                    <a:lstStyle/>
                    <a:p>
                      <a:r>
                        <a:rPr lang="it-IT" dirty="0"/>
                        <a:t>Wednesday, 23rd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7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Lab (</a:t>
                      </a:r>
                      <a:r>
                        <a:rPr lang="it-IT" dirty="0" err="1"/>
                        <a:t>working</a:t>
                      </a:r>
                      <a:r>
                        <a:rPr lang="it-IT" dirty="0"/>
                        <a:t> on project </a:t>
                      </a:r>
                      <a:r>
                        <a:rPr lang="it-IT" dirty="0" err="1"/>
                        <a:t>works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56909"/>
                  </a:ext>
                </a:extLst>
              </a:tr>
              <a:tr h="471896">
                <a:tc>
                  <a:txBody>
                    <a:bodyPr/>
                    <a:lstStyle/>
                    <a:p>
                      <a:r>
                        <a:rPr lang="it-IT" dirty="0"/>
                        <a:t>Wednesday, 23rd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10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Lab (</a:t>
                      </a:r>
                      <a:r>
                        <a:rPr lang="it-IT" dirty="0" err="1"/>
                        <a:t>working</a:t>
                      </a:r>
                      <a:r>
                        <a:rPr lang="it-IT" dirty="0"/>
                        <a:t> on project </a:t>
                      </a:r>
                      <a:r>
                        <a:rPr lang="it-IT" dirty="0" err="1"/>
                        <a:t>works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24621"/>
                  </a:ext>
                </a:extLst>
              </a:tr>
              <a:tr h="471896">
                <a:tc>
                  <a:txBody>
                    <a:bodyPr/>
                    <a:lstStyle/>
                    <a:p>
                      <a:r>
                        <a:rPr lang="it-IT" dirty="0" err="1"/>
                        <a:t>Thursday</a:t>
                      </a:r>
                      <a:r>
                        <a:rPr lang="it-IT" dirty="0"/>
                        <a:t>, 24th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7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 connected objects: an overview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70266"/>
                  </a:ext>
                </a:extLst>
              </a:tr>
              <a:tr h="617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Thursday</a:t>
                      </a:r>
                      <a:r>
                        <a:rPr lang="it-IT" dirty="0"/>
                        <a:t>, 24th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7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10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Lab (</a:t>
                      </a:r>
                      <a:r>
                        <a:rPr lang="it-IT" dirty="0" err="1"/>
                        <a:t>working</a:t>
                      </a:r>
                      <a:r>
                        <a:rPr lang="it-IT" dirty="0"/>
                        <a:t> on project </a:t>
                      </a:r>
                      <a:r>
                        <a:rPr lang="it-IT" dirty="0" err="1"/>
                        <a:t>works</a:t>
                      </a:r>
                      <a:r>
                        <a:rPr lang="it-IT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848369"/>
                  </a:ext>
                </a:extLst>
              </a:tr>
              <a:tr h="471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Friday, 25th </a:t>
                      </a:r>
                      <a:r>
                        <a:rPr lang="it-IT" dirty="0" err="1"/>
                        <a:t>June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 </a:t>
                      </a:r>
                      <a:r>
                        <a:rPr lang="it-IT" dirty="0" err="1"/>
                        <a:t>pm</a:t>
                      </a:r>
                      <a:r>
                        <a:rPr lang="it-IT" dirty="0"/>
                        <a:t> – 7 </a:t>
                      </a:r>
                      <a:r>
                        <a:rPr lang="it-IT" dirty="0" err="1"/>
                        <a:t>pm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Lab (</a:t>
                      </a:r>
                      <a:r>
                        <a:rPr lang="it-IT" dirty="0" err="1"/>
                        <a:t>working</a:t>
                      </a:r>
                      <a:r>
                        <a:rPr lang="it-IT" dirty="0"/>
                        <a:t> on project </a:t>
                      </a:r>
                      <a:r>
                        <a:rPr lang="it-IT" dirty="0" err="1"/>
                        <a:t>works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67689"/>
                  </a:ext>
                </a:extLst>
              </a:tr>
            </a:tbl>
          </a:graphicData>
        </a:graphic>
      </p:graphicFrame>
      <p:sp>
        <p:nvSpPr>
          <p:cNvPr id="5" name="Segnaposto testo 1">
            <a:extLst>
              <a:ext uri="{FF2B5EF4-FFF2-40B4-BE49-F238E27FC236}">
                <a16:creationId xmlns:a16="http://schemas.microsoft.com/office/drawing/2014/main" id="{FE0A83AA-C3E0-40F7-A5A5-5CE5A7CC9B2A}"/>
              </a:ext>
            </a:extLst>
          </p:cNvPr>
          <p:cNvSpPr txBox="1">
            <a:spLocks/>
          </p:cNvSpPr>
          <p:nvPr/>
        </p:nvSpPr>
        <p:spPr>
          <a:xfrm>
            <a:off x="395610" y="1052736"/>
            <a:ext cx="8424862" cy="2964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rgbClr val="BD2B0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rgbClr val="002060"/>
                </a:solidFill>
              </a:rPr>
              <a:t>2° week</a:t>
            </a:r>
          </a:p>
        </p:txBody>
      </p:sp>
    </p:spTree>
    <p:extLst>
      <p:ext uri="{BB962C8B-B14F-4D97-AF65-F5344CB8AC3E}">
        <p14:creationId xmlns:p14="http://schemas.microsoft.com/office/powerpoint/2010/main" val="319847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51520" y="1052736"/>
            <a:ext cx="8640960" cy="4392389"/>
          </a:xfrm>
        </p:spPr>
        <p:txBody>
          <a:bodyPr/>
          <a:lstStyle/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360AF86C-5E85-4F29-9DD3-6D64C42AC988}"/>
              </a:ext>
            </a:extLst>
          </p:cNvPr>
          <p:cNvSpPr txBox="1">
            <a:spLocks/>
          </p:cNvSpPr>
          <p:nvPr/>
        </p:nvSpPr>
        <p:spPr>
          <a:xfrm>
            <a:off x="287239" y="1405523"/>
            <a:ext cx="8640960" cy="43923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28</a:t>
            </a:r>
            <a:r>
              <a:rPr lang="en-GB" sz="2800" baseline="30000" dirty="0"/>
              <a:t>th</a:t>
            </a:r>
            <a:r>
              <a:rPr lang="en-GB" sz="2800" dirty="0"/>
              <a:t> June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consists in the presentation and discussion of the projects 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Students have to present and motivate technological choices and design issues, as well as presenting a demo of their projects. </a:t>
            </a:r>
          </a:p>
        </p:txBody>
      </p:sp>
    </p:spTree>
    <p:extLst>
      <p:ext uri="{BB962C8B-B14F-4D97-AF65-F5344CB8AC3E}">
        <p14:creationId xmlns:p14="http://schemas.microsoft.com/office/powerpoint/2010/main" val="294447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Duration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51520" y="1052736"/>
            <a:ext cx="8640960" cy="4392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From 15</a:t>
            </a:r>
            <a:r>
              <a:rPr lang="en-GB" sz="2800" baseline="30000" dirty="0"/>
              <a:t>th</a:t>
            </a:r>
            <a:r>
              <a:rPr lang="en-GB" sz="2800" dirty="0"/>
              <a:t> June to 28</a:t>
            </a:r>
            <a:r>
              <a:rPr lang="en-GB" sz="2800" baseline="30000" dirty="0"/>
              <a:t>th</a:t>
            </a:r>
            <a:r>
              <a:rPr lang="en-GB" sz="2800" dirty="0"/>
              <a:t> June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45 hours: lectures, labs, Virtual visit to Fondazione Marconi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If needed we could add some more days to work on the project works and post-pone the exam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1680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Didactical</a:t>
            </a:r>
            <a:r>
              <a:rPr lang="it-IT" dirty="0"/>
              <a:t> </a:t>
            </a:r>
            <a:r>
              <a:rPr lang="it-IT" dirty="0" err="1"/>
              <a:t>materials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51520" y="1052736"/>
            <a:ext cx="8640960" cy="4392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All the didactical materials and additional materials (for reading more details about the topics of the Summer School) will be made available in a OneDrive folder: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https://liveunibo-my.sharepoint.com/:f:/g/personal/silvia_mirri_unibo_it/Erkcbgcw6-tGi-9cVUTjiN8BSCh7Sq_77AVv_spZwCN1sw?e=Uep14k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45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Lab and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activities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51520" y="1052736"/>
            <a:ext cx="8640960" cy="4392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will exploit datasets and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will simulate some technologies and data provided by some smart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are going to provide details during the practical activity (tomorrow, after dinner)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17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51520" y="1052736"/>
            <a:ext cx="8640960" cy="4392389"/>
          </a:xfrm>
        </p:spPr>
        <p:txBody>
          <a:bodyPr/>
          <a:lstStyle/>
          <a:p>
            <a:pPr algn="ctr"/>
            <a:endParaRPr lang="it-IT" sz="2400" dirty="0"/>
          </a:p>
          <a:p>
            <a:pPr algn="ctr"/>
            <a:endParaRPr lang="it-IT" sz="2400" dirty="0"/>
          </a:p>
          <a:p>
            <a:pPr algn="ctr"/>
            <a:endParaRPr lang="it-IT" sz="2400" dirty="0"/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question</a:t>
            </a:r>
            <a:r>
              <a:rPr lang="it-IT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502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1115616" y="2780928"/>
            <a:ext cx="6912768" cy="2520280"/>
          </a:xfrm>
        </p:spPr>
        <p:txBody>
          <a:bodyPr/>
          <a:lstStyle/>
          <a:p>
            <a:r>
              <a:rPr lang="it-IT" dirty="0"/>
              <a:t>Silvia Mirri</a:t>
            </a:r>
          </a:p>
          <a:p>
            <a:r>
              <a:rPr lang="it-IT" b="0" dirty="0">
                <a:hlinkClick r:id="rId2"/>
              </a:rPr>
              <a:t>silvia.mirri@unibo.it</a:t>
            </a:r>
            <a:endParaRPr lang="it-IT" b="0" dirty="0"/>
          </a:p>
          <a:p>
            <a:endParaRPr lang="it-IT" b="0" dirty="0"/>
          </a:p>
          <a:p>
            <a:r>
              <a:rPr lang="it-IT" b="0"/>
              <a:t>Phone Number +39 340 2686646</a:t>
            </a:r>
            <a:endParaRPr lang="it-IT" b="0" dirty="0"/>
          </a:p>
          <a:p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22694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Summer School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395288" y="1052736"/>
            <a:ext cx="8424862" cy="4608413"/>
          </a:xfrm>
        </p:spPr>
        <p:txBody>
          <a:bodyPr/>
          <a:lstStyle/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Third edition of the International Summer School on </a:t>
            </a:r>
            <a:r>
              <a:rPr lang="en-US" sz="2400" b="1" dirty="0"/>
              <a:t>Smart Objects and Applications</a:t>
            </a:r>
            <a:r>
              <a:rPr lang="en-US" sz="2400" dirty="0"/>
              <a:t> 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Only </a:t>
            </a:r>
            <a:r>
              <a:rPr lang="en-US" sz="2400" b="1" dirty="0"/>
              <a:t>online activities</a:t>
            </a:r>
            <a:r>
              <a:rPr lang="en-US" sz="2400" dirty="0"/>
              <a:t>, in </a:t>
            </a:r>
            <a:r>
              <a:rPr lang="en-US" sz="2400" b="1" i="1" dirty="0"/>
              <a:t>June 2021</a:t>
            </a:r>
            <a:r>
              <a:rPr lang="en-US" sz="2400" dirty="0"/>
              <a:t>, because of the travelling and social distancing restrictions adopted all over the world to fight the COVID-19 outbreak</a:t>
            </a:r>
          </a:p>
        </p:txBody>
      </p:sp>
    </p:spTree>
    <p:extLst>
      <p:ext uri="{BB962C8B-B14F-4D97-AF65-F5344CB8AC3E}">
        <p14:creationId xmlns:p14="http://schemas.microsoft.com/office/powerpoint/2010/main" val="168909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Learning </a:t>
            </a:r>
            <a:r>
              <a:rPr lang="it-IT" dirty="0" err="1"/>
              <a:t>outcomes</a:t>
            </a:r>
            <a:r>
              <a:rPr lang="it-IT" dirty="0"/>
              <a:t> 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467618" y="1124843"/>
            <a:ext cx="8136830" cy="4608413"/>
          </a:xfrm>
        </p:spPr>
        <p:txBody>
          <a:bodyPr/>
          <a:lstStyle/>
          <a:p>
            <a:pPr marL="342900" indent="-342900"/>
            <a:endParaRPr lang="en-US" sz="2400" dirty="0"/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800" dirty="0"/>
              <a:t>Enriching the knowledge and skills of graduate and undergraduate students (in Computer Science and Engineering) in the context of </a:t>
            </a:r>
            <a:r>
              <a:rPr lang="en-US" sz="2800" b="1" dirty="0"/>
              <a:t>intelligent</a:t>
            </a:r>
            <a:r>
              <a:rPr lang="en-US" sz="2800" dirty="0"/>
              <a:t>, </a:t>
            </a:r>
            <a:r>
              <a:rPr lang="en-US" sz="2800" b="1" dirty="0"/>
              <a:t>interconnected</a:t>
            </a:r>
            <a:r>
              <a:rPr lang="en-US" sz="2800" dirty="0"/>
              <a:t> </a:t>
            </a:r>
            <a:r>
              <a:rPr lang="en-US" sz="2800" b="1" dirty="0"/>
              <a:t>objects</a:t>
            </a:r>
            <a:r>
              <a:rPr lang="en-US" sz="2800" dirty="0"/>
              <a:t> and </a:t>
            </a:r>
            <a:r>
              <a:rPr lang="en-US" sz="2800" b="1" dirty="0"/>
              <a:t>applications</a:t>
            </a:r>
            <a:r>
              <a:rPr lang="en-US" sz="2800" dirty="0"/>
              <a:t> based on their use and their integration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	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5015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395288" y="476673"/>
            <a:ext cx="8424862" cy="648071"/>
          </a:xfrm>
        </p:spPr>
        <p:txBody>
          <a:bodyPr/>
          <a:lstStyle/>
          <a:p>
            <a:r>
              <a:rPr lang="it-IT" dirty="0"/>
              <a:t>Description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51520" y="1052736"/>
            <a:ext cx="8640960" cy="4392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This International Summer School provides an overview of the Internet of Things (IoT), smart objects and their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This Summer School offers online didactical activities, including online lectures, online practices, and remote support in labs to build smart device applications.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79578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395288" y="476673"/>
            <a:ext cx="8424862" cy="648071"/>
          </a:xfrm>
        </p:spPr>
        <p:txBody>
          <a:bodyPr/>
          <a:lstStyle/>
          <a:p>
            <a:r>
              <a:rPr lang="it-IT" dirty="0"/>
              <a:t>Description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51520" y="1052736"/>
            <a:ext cx="8640960" cy="4392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 number of technologies enabling IoT will be studied, such as smart sensing, human-smart objects interaction, data prediction and data visualization, security in IoT contexts,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Such technologies allow interaction between machines, smart devices, ubiquitous computers, physical objects, and human users, influencing the (indoor and outdoor) environments where we live.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754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Where</a:t>
            </a:r>
            <a:r>
              <a:rPr lang="it-IT" dirty="0"/>
              <a:t> 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51520" y="1052736"/>
            <a:ext cx="8640960" cy="4392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Century Gothic" panose="020B0502020202020204" pitchFamily="34" charset="0"/>
              </a:rPr>
              <a:t>The University of Bologna is providing official accounts to all the students, to exploit all the needed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are going to use Microsoft Teams, to arrange online lectures, labs and remote synchronous support (from the tutor) to the project works.  </a:t>
            </a:r>
            <a:endParaRPr lang="en-GB" sz="32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830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What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51520" y="1052736"/>
            <a:ext cx="8640960" cy="4392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6 CFUs </a:t>
            </a:r>
            <a:r>
              <a:rPr lang="en-GB" sz="2400" dirty="0"/>
              <a:t>(in Computer Science and Engineering)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45 hours: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Lectures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Labs (accessing University of Bologna servers, services, and platforms)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Online visit to Fondazione Marconi (Online seminar, videos and remote activities)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Language: English</a:t>
            </a:r>
            <a:endParaRPr lang="en-GB" sz="32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941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Who</a:t>
            </a:r>
            <a:r>
              <a:rPr lang="it-IT" dirty="0"/>
              <a:t>: </a:t>
            </a:r>
            <a:r>
              <a:rPr lang="it-IT" dirty="0" err="1"/>
              <a:t>professors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467296" y="1268859"/>
            <a:ext cx="8425184" cy="4392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Director: Prof. Silvia Mirri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Professors: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Prof. Catia Prandi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Prof. Vittorio Maniezzo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Prof. Gabriele D’Angelo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Century Gothic" panose="020B0502020202020204" pitchFamily="34" charset="0"/>
              </a:rPr>
              <a:t>Tutor: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dirty="0" err="1">
                <a:latin typeface="Century Gothic" panose="020B0502020202020204" pitchFamily="34" charset="0"/>
              </a:rPr>
              <a:t>Dr.</a:t>
            </a:r>
            <a:r>
              <a:rPr lang="en-GB" dirty="0">
                <a:latin typeface="Century Gothic" panose="020B0502020202020204" pitchFamily="34" charset="0"/>
              </a:rPr>
              <a:t> Roberto Girau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GB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1790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51520" y="1052736"/>
            <a:ext cx="8640960" cy="4392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Internet of Things, Smart Objects and Applications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Smart </a:t>
            </a:r>
            <a:r>
              <a:rPr lang="it-IT" dirty="0" err="1">
                <a:latin typeface="Century Gothic" panose="020B0502020202020204" pitchFamily="34" charset="0"/>
              </a:rPr>
              <a:t>Environments</a:t>
            </a:r>
            <a:r>
              <a:rPr lang="it-IT" dirty="0">
                <a:latin typeface="Century Gothic" panose="020B0502020202020204" pitchFamily="34" charset="0"/>
              </a:rPr>
              <a:t> and Smart Objects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HCI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Security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Data </a:t>
            </a:r>
            <a:r>
              <a:rPr lang="it-IT" dirty="0" err="1">
                <a:latin typeface="Century Gothic" panose="020B0502020202020204" pitchFamily="34" charset="0"/>
              </a:rPr>
              <a:t>visualization</a:t>
            </a:r>
            <a:endParaRPr lang="it-IT" dirty="0">
              <a:latin typeface="Century Gothic" panose="020B0502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Big data and data </a:t>
            </a:r>
            <a:r>
              <a:rPr lang="it-IT" dirty="0" err="1">
                <a:latin typeface="Century Gothic" panose="020B0502020202020204" pitchFamily="34" charset="0"/>
              </a:rPr>
              <a:t>prediction</a:t>
            </a:r>
            <a:endParaRPr lang="it-IT" dirty="0">
              <a:latin typeface="Century Gothic" panose="020B0502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>
                <a:latin typeface="Century Gothic" panose="020B0502020202020204" pitchFamily="34" charset="0"/>
              </a:rPr>
              <a:t>Social </a:t>
            </a:r>
            <a:r>
              <a:rPr lang="it-IT" dirty="0" err="1">
                <a:latin typeface="Century Gothic" panose="020B0502020202020204" pitchFamily="34" charset="0"/>
              </a:rPr>
              <a:t>connected</a:t>
            </a:r>
            <a:r>
              <a:rPr lang="it-IT" dirty="0">
                <a:latin typeface="Century Gothic" panose="020B0502020202020204" pitchFamily="34" charset="0"/>
              </a:rPr>
              <a:t>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37818253"/>
      </p:ext>
    </p:extLst>
  </p:cSld>
  <p:clrMapOvr>
    <a:masterClrMapping/>
  </p:clrMapOvr>
</p:sld>
</file>

<file path=ppt/theme/theme1.xml><?xml version="1.0" encoding="utf-8"?>
<a:theme xmlns:a="http://schemas.openxmlformats.org/drawingml/2006/main" name="COPERT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000" b="1" dirty="0" smtClean="0">
            <a:solidFill>
              <a:schemeClr val="bg1"/>
            </a:solidFill>
            <a:latin typeface="Century Gothic" panose="020B0502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IAPOSI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IUSURA">
  <a:themeElements>
    <a:clrScheme name="Personalizzato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EEECE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17235</TotalTime>
  <Words>817</Words>
  <Application>Microsoft Office PowerPoint</Application>
  <PresentationFormat>Presentazione su schermo (4:3)</PresentationFormat>
  <Paragraphs>150</Paragraphs>
  <Slides>17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COPERTINA</vt:lpstr>
      <vt:lpstr>DIAPOSITIVE</vt:lpstr>
      <vt:lpstr>CHIUSURA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di Bologna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Silvia Mirri</cp:lastModifiedBy>
  <cp:revision>294</cp:revision>
  <dcterms:created xsi:type="dcterms:W3CDTF">2017-11-13T10:11:35Z</dcterms:created>
  <dcterms:modified xsi:type="dcterms:W3CDTF">2021-06-14T23:39:30Z</dcterms:modified>
</cp:coreProperties>
</file>