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1" r:id="rId3"/>
  </p:sldMasterIdLst>
  <p:notesMasterIdLst>
    <p:notesMasterId r:id="rId20"/>
  </p:notesMasterIdLst>
  <p:sldIdLst>
    <p:sldId id="263" r:id="rId4"/>
    <p:sldId id="492" r:id="rId5"/>
    <p:sldId id="493" r:id="rId6"/>
    <p:sldId id="494" r:id="rId7"/>
    <p:sldId id="495" r:id="rId8"/>
    <p:sldId id="496" r:id="rId9"/>
    <p:sldId id="497" r:id="rId10"/>
    <p:sldId id="498" r:id="rId11"/>
    <p:sldId id="499" r:id="rId12"/>
    <p:sldId id="500" r:id="rId13"/>
    <p:sldId id="501" r:id="rId14"/>
    <p:sldId id="502" r:id="rId15"/>
    <p:sldId id="503" r:id="rId16"/>
    <p:sldId id="504" r:id="rId17"/>
    <p:sldId id="491" r:id="rId18"/>
    <p:sldId id="267" r:id="rId19"/>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ADA"/>
    <a:srgbClr val="BD2B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732" autoAdjust="0"/>
    <p:restoredTop sz="94567" autoAdjust="0"/>
  </p:normalViewPr>
  <p:slideViewPr>
    <p:cSldViewPr showGuides="1">
      <p:cViewPr varScale="1">
        <p:scale>
          <a:sx n="63" d="100"/>
          <a:sy n="63" d="100"/>
        </p:scale>
        <p:origin x="724"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BB2622-5A98-4E7B-9D28-6B3ACBAEC1BF}" type="datetimeFigureOut">
              <a:rPr lang="it-IT" smtClean="0"/>
              <a:t>15/06/2021</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C509C9-8381-4DE1-B0FA-5E8B8CA4B990}" type="slidenum">
              <a:rPr lang="it-IT" smtClean="0"/>
              <a:t>‹N›</a:t>
            </a:fld>
            <a:endParaRPr lang="it-IT"/>
          </a:p>
        </p:txBody>
      </p:sp>
    </p:spTree>
    <p:extLst>
      <p:ext uri="{BB962C8B-B14F-4D97-AF65-F5344CB8AC3E}">
        <p14:creationId xmlns:p14="http://schemas.microsoft.com/office/powerpoint/2010/main" val="2000741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1CC509C9-8381-4DE1-B0FA-5E8B8CA4B990}" type="slidenum">
              <a:rPr lang="it-IT" smtClean="0"/>
              <a:t>2</a:t>
            </a:fld>
            <a:endParaRPr lang="it-IT"/>
          </a:p>
        </p:txBody>
      </p:sp>
    </p:spTree>
    <p:extLst>
      <p:ext uri="{BB962C8B-B14F-4D97-AF65-F5344CB8AC3E}">
        <p14:creationId xmlns:p14="http://schemas.microsoft.com/office/powerpoint/2010/main" val="18440664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1CC509C9-8381-4DE1-B0FA-5E8B8CA4B990}" type="slidenum">
              <a:rPr lang="it-IT" smtClean="0"/>
              <a:t>11</a:t>
            </a:fld>
            <a:endParaRPr lang="it-IT"/>
          </a:p>
        </p:txBody>
      </p:sp>
    </p:spTree>
    <p:extLst>
      <p:ext uri="{BB962C8B-B14F-4D97-AF65-F5344CB8AC3E}">
        <p14:creationId xmlns:p14="http://schemas.microsoft.com/office/powerpoint/2010/main" val="2463025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1CC509C9-8381-4DE1-B0FA-5E8B8CA4B990}" type="slidenum">
              <a:rPr lang="it-IT" smtClean="0"/>
              <a:t>12</a:t>
            </a:fld>
            <a:endParaRPr lang="it-IT"/>
          </a:p>
        </p:txBody>
      </p:sp>
    </p:spTree>
    <p:extLst>
      <p:ext uri="{BB962C8B-B14F-4D97-AF65-F5344CB8AC3E}">
        <p14:creationId xmlns:p14="http://schemas.microsoft.com/office/powerpoint/2010/main" val="3001620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1CC509C9-8381-4DE1-B0FA-5E8B8CA4B990}" type="slidenum">
              <a:rPr lang="it-IT" smtClean="0"/>
              <a:t>13</a:t>
            </a:fld>
            <a:endParaRPr lang="it-IT"/>
          </a:p>
        </p:txBody>
      </p:sp>
    </p:spTree>
    <p:extLst>
      <p:ext uri="{BB962C8B-B14F-4D97-AF65-F5344CB8AC3E}">
        <p14:creationId xmlns:p14="http://schemas.microsoft.com/office/powerpoint/2010/main" val="1064523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1CC509C9-8381-4DE1-B0FA-5E8B8CA4B990}" type="slidenum">
              <a:rPr lang="it-IT" smtClean="0"/>
              <a:t>14</a:t>
            </a:fld>
            <a:endParaRPr lang="it-IT"/>
          </a:p>
        </p:txBody>
      </p:sp>
    </p:spTree>
    <p:extLst>
      <p:ext uri="{BB962C8B-B14F-4D97-AF65-F5344CB8AC3E}">
        <p14:creationId xmlns:p14="http://schemas.microsoft.com/office/powerpoint/2010/main" val="2740601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1CC509C9-8381-4DE1-B0FA-5E8B8CA4B990}" type="slidenum">
              <a:rPr lang="it-IT" smtClean="0"/>
              <a:t>3</a:t>
            </a:fld>
            <a:endParaRPr lang="it-IT"/>
          </a:p>
        </p:txBody>
      </p:sp>
    </p:spTree>
    <p:extLst>
      <p:ext uri="{BB962C8B-B14F-4D97-AF65-F5344CB8AC3E}">
        <p14:creationId xmlns:p14="http://schemas.microsoft.com/office/powerpoint/2010/main" val="1198736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1CC509C9-8381-4DE1-B0FA-5E8B8CA4B990}" type="slidenum">
              <a:rPr lang="it-IT" smtClean="0"/>
              <a:t>4</a:t>
            </a:fld>
            <a:endParaRPr lang="it-IT"/>
          </a:p>
        </p:txBody>
      </p:sp>
    </p:spTree>
    <p:extLst>
      <p:ext uri="{BB962C8B-B14F-4D97-AF65-F5344CB8AC3E}">
        <p14:creationId xmlns:p14="http://schemas.microsoft.com/office/powerpoint/2010/main" val="2393027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1CC509C9-8381-4DE1-B0FA-5E8B8CA4B990}" type="slidenum">
              <a:rPr lang="it-IT" smtClean="0"/>
              <a:t>5</a:t>
            </a:fld>
            <a:endParaRPr lang="it-IT"/>
          </a:p>
        </p:txBody>
      </p:sp>
    </p:spTree>
    <p:extLst>
      <p:ext uri="{BB962C8B-B14F-4D97-AF65-F5344CB8AC3E}">
        <p14:creationId xmlns:p14="http://schemas.microsoft.com/office/powerpoint/2010/main" val="3229162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1CC509C9-8381-4DE1-B0FA-5E8B8CA4B990}" type="slidenum">
              <a:rPr lang="it-IT" smtClean="0"/>
              <a:t>6</a:t>
            </a:fld>
            <a:endParaRPr lang="it-IT"/>
          </a:p>
        </p:txBody>
      </p:sp>
    </p:spTree>
    <p:extLst>
      <p:ext uri="{BB962C8B-B14F-4D97-AF65-F5344CB8AC3E}">
        <p14:creationId xmlns:p14="http://schemas.microsoft.com/office/powerpoint/2010/main" val="1238841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1CC509C9-8381-4DE1-B0FA-5E8B8CA4B990}" type="slidenum">
              <a:rPr lang="it-IT" smtClean="0"/>
              <a:t>7</a:t>
            </a:fld>
            <a:endParaRPr lang="it-IT"/>
          </a:p>
        </p:txBody>
      </p:sp>
    </p:spTree>
    <p:extLst>
      <p:ext uri="{BB962C8B-B14F-4D97-AF65-F5344CB8AC3E}">
        <p14:creationId xmlns:p14="http://schemas.microsoft.com/office/powerpoint/2010/main" val="2529388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1CC509C9-8381-4DE1-B0FA-5E8B8CA4B990}" type="slidenum">
              <a:rPr lang="it-IT" smtClean="0"/>
              <a:t>8</a:t>
            </a:fld>
            <a:endParaRPr lang="it-IT"/>
          </a:p>
        </p:txBody>
      </p:sp>
    </p:spTree>
    <p:extLst>
      <p:ext uri="{BB962C8B-B14F-4D97-AF65-F5344CB8AC3E}">
        <p14:creationId xmlns:p14="http://schemas.microsoft.com/office/powerpoint/2010/main" val="271091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1CC509C9-8381-4DE1-B0FA-5E8B8CA4B990}" type="slidenum">
              <a:rPr lang="it-IT" smtClean="0"/>
              <a:t>9</a:t>
            </a:fld>
            <a:endParaRPr lang="it-IT"/>
          </a:p>
        </p:txBody>
      </p:sp>
    </p:spTree>
    <p:extLst>
      <p:ext uri="{BB962C8B-B14F-4D97-AF65-F5344CB8AC3E}">
        <p14:creationId xmlns:p14="http://schemas.microsoft.com/office/powerpoint/2010/main" val="197956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1CC509C9-8381-4DE1-B0FA-5E8B8CA4B990}" type="slidenum">
              <a:rPr lang="it-IT" smtClean="0"/>
              <a:t>10</a:t>
            </a:fld>
            <a:endParaRPr lang="it-IT"/>
          </a:p>
        </p:txBody>
      </p:sp>
    </p:spTree>
    <p:extLst>
      <p:ext uri="{BB962C8B-B14F-4D97-AF65-F5344CB8AC3E}">
        <p14:creationId xmlns:p14="http://schemas.microsoft.com/office/powerpoint/2010/main" val="2489004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yout COPERTINA">
    <p:spTree>
      <p:nvGrpSpPr>
        <p:cNvPr id="1" name=""/>
        <p:cNvGrpSpPr/>
        <p:nvPr/>
      </p:nvGrpSpPr>
      <p:grpSpPr>
        <a:xfrm>
          <a:off x="0" y="0"/>
          <a:ext cx="0" cy="0"/>
          <a:chOff x="0" y="0"/>
          <a:chExt cx="0" cy="0"/>
        </a:xfrm>
      </p:grpSpPr>
      <p:sp>
        <p:nvSpPr>
          <p:cNvPr id="3" name="Segnaposto testo 2"/>
          <p:cNvSpPr>
            <a:spLocks noGrp="1"/>
          </p:cNvSpPr>
          <p:nvPr>
            <p:ph type="body" sz="quarter" idx="10" hasCustomPrompt="1"/>
          </p:nvPr>
        </p:nvSpPr>
        <p:spPr>
          <a:xfrm>
            <a:off x="3563888" y="548680"/>
            <a:ext cx="5185023" cy="4536504"/>
          </a:xfrm>
          <a:prstGeom prst="rect">
            <a:avLst/>
          </a:prstGeom>
        </p:spPr>
        <p:txBody>
          <a:bodyPr anchor="ctr" anchorCtr="0"/>
          <a:lstStyle>
            <a:lvl1pPr marL="0" indent="0">
              <a:buNone/>
              <a:defRPr sz="3600" b="1">
                <a:solidFill>
                  <a:schemeClr val="bg1"/>
                </a:solidFill>
                <a:latin typeface="Century Gothic" panose="020B0502020202020204" pitchFamily="34" charset="0"/>
              </a:defRPr>
            </a:lvl1pPr>
          </a:lstStyle>
          <a:p>
            <a:pPr lvl="0"/>
            <a:r>
              <a:rPr lang="it-IT" dirty="0"/>
              <a:t>Fare clic per inserire </a:t>
            </a:r>
          </a:p>
          <a:p>
            <a:pPr lvl="0"/>
            <a:r>
              <a:rPr lang="it-IT" dirty="0"/>
              <a:t>il titolo della presentazione</a:t>
            </a:r>
          </a:p>
        </p:txBody>
      </p:sp>
      <p:sp>
        <p:nvSpPr>
          <p:cNvPr id="6" name="Segnaposto testo 5"/>
          <p:cNvSpPr>
            <a:spLocks noGrp="1"/>
          </p:cNvSpPr>
          <p:nvPr>
            <p:ph type="body" sz="quarter" idx="11" hasCustomPrompt="1"/>
          </p:nvPr>
        </p:nvSpPr>
        <p:spPr>
          <a:xfrm>
            <a:off x="3563938" y="5379814"/>
            <a:ext cx="5256212" cy="425450"/>
          </a:xfrm>
          <a:prstGeom prst="rect">
            <a:avLst/>
          </a:prstGeom>
        </p:spPr>
        <p:txBody>
          <a:bodyPr/>
          <a:lstStyle>
            <a:lvl1pPr marL="0" indent="0">
              <a:buNone/>
              <a:defRPr sz="2400" b="1">
                <a:solidFill>
                  <a:schemeClr val="bg1"/>
                </a:solidFill>
                <a:latin typeface="Century Gothic" panose="020B0502020202020204" pitchFamily="34" charset="0"/>
              </a:defRPr>
            </a:lvl1pPr>
          </a:lstStyle>
          <a:p>
            <a:pPr lvl="0"/>
            <a:r>
              <a:rPr lang="it-IT" dirty="0"/>
              <a:t>Nome Cognome</a:t>
            </a:r>
          </a:p>
        </p:txBody>
      </p:sp>
      <p:sp>
        <p:nvSpPr>
          <p:cNvPr id="8" name="Segnaposto testo 7"/>
          <p:cNvSpPr>
            <a:spLocks noGrp="1"/>
          </p:cNvSpPr>
          <p:nvPr>
            <p:ph type="body" sz="quarter" idx="12" hasCustomPrompt="1"/>
          </p:nvPr>
        </p:nvSpPr>
        <p:spPr>
          <a:xfrm>
            <a:off x="3563938" y="5877942"/>
            <a:ext cx="5329237" cy="791418"/>
          </a:xfrm>
          <a:prstGeom prst="rect">
            <a:avLst/>
          </a:prstGeom>
        </p:spPr>
        <p:txBody>
          <a:bodyPr/>
          <a:lstStyle>
            <a:lvl1pPr marL="0" indent="0">
              <a:buNone/>
              <a:defRPr sz="2000" baseline="0">
                <a:solidFill>
                  <a:schemeClr val="bg1"/>
                </a:solidFill>
                <a:latin typeface="Century Gothic" panose="020B0502020202020204" pitchFamily="34" charset="0"/>
              </a:defRPr>
            </a:lvl1pPr>
          </a:lstStyle>
          <a:p>
            <a:pPr lvl="0"/>
            <a:r>
              <a:rPr lang="it-IT" dirty="0"/>
              <a:t>Dipartimento/Struttura </a:t>
            </a:r>
            <a:r>
              <a:rPr lang="it-IT" dirty="0" err="1"/>
              <a:t>xxxxxx</a:t>
            </a:r>
            <a:r>
              <a:rPr lang="it-IT" dirty="0"/>
              <a:t> </a:t>
            </a:r>
            <a:r>
              <a:rPr lang="it-IT" dirty="0" err="1"/>
              <a:t>xxxxxxxxxxxx</a:t>
            </a:r>
            <a:r>
              <a:rPr lang="it-IT" dirty="0"/>
              <a:t> </a:t>
            </a:r>
            <a:r>
              <a:rPr lang="it-IT" dirty="0" err="1"/>
              <a:t>xxxxxxxx</a:t>
            </a:r>
            <a:r>
              <a:rPr lang="it-IT" dirty="0"/>
              <a:t> </a:t>
            </a:r>
            <a:r>
              <a:rPr lang="it-IT" dirty="0" err="1"/>
              <a:t>xxxxx</a:t>
            </a:r>
            <a:r>
              <a:rPr lang="it-IT" dirty="0"/>
              <a:t> </a:t>
            </a:r>
            <a:r>
              <a:rPr lang="it-IT" dirty="0" err="1"/>
              <a:t>xxxxxxxxxxxxxxxxxxx</a:t>
            </a:r>
            <a:r>
              <a:rPr lang="it-IT" dirty="0"/>
              <a:t> </a:t>
            </a:r>
            <a:r>
              <a:rPr lang="it-IT" dirty="0" err="1"/>
              <a:t>xxxxx</a:t>
            </a:r>
            <a:endParaRPr lang="it-IT" dirty="0"/>
          </a:p>
        </p:txBody>
      </p:sp>
    </p:spTree>
    <p:extLst>
      <p:ext uri="{BB962C8B-B14F-4D97-AF65-F5344CB8AC3E}">
        <p14:creationId xmlns:p14="http://schemas.microsoft.com/office/powerpoint/2010/main" val="2566725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con punto elenco">
    <p:spTree>
      <p:nvGrpSpPr>
        <p:cNvPr id="1" name=""/>
        <p:cNvGrpSpPr/>
        <p:nvPr/>
      </p:nvGrpSpPr>
      <p:grpSpPr>
        <a:xfrm>
          <a:off x="0" y="0"/>
          <a:ext cx="0" cy="0"/>
          <a:chOff x="0" y="0"/>
          <a:chExt cx="0" cy="0"/>
        </a:xfrm>
      </p:grpSpPr>
      <p:sp>
        <p:nvSpPr>
          <p:cNvPr id="8" name="Segnaposto testo 7"/>
          <p:cNvSpPr>
            <a:spLocks noGrp="1"/>
          </p:cNvSpPr>
          <p:nvPr>
            <p:ph type="body" sz="quarter" idx="11" hasCustomPrompt="1"/>
          </p:nvPr>
        </p:nvSpPr>
        <p:spPr>
          <a:xfrm>
            <a:off x="395288" y="1412875"/>
            <a:ext cx="8424862" cy="431949"/>
          </a:xfrm>
          <a:prstGeom prst="rect">
            <a:avLst/>
          </a:prstGeom>
        </p:spPr>
        <p:txBody>
          <a:bodyPr/>
          <a:lstStyle>
            <a:lvl1pPr marL="0" indent="0">
              <a:buFont typeface="Arial" panose="020B0604020202020204" pitchFamily="34" charset="0"/>
              <a:buNone/>
              <a:defRPr sz="1800" baseline="0">
                <a:latin typeface="Century Gothic" panose="020B0502020202020204" pitchFamily="34" charset="0"/>
              </a:defRPr>
            </a:lvl1pPr>
          </a:lstStyle>
          <a:p>
            <a:pPr lvl="0"/>
            <a:r>
              <a:rPr lang="it-IT" dirty="0"/>
              <a:t>Fare clic per modificare il testo</a:t>
            </a:r>
          </a:p>
        </p:txBody>
      </p:sp>
      <p:sp>
        <p:nvSpPr>
          <p:cNvPr id="10" name="Segnaposto testo 9"/>
          <p:cNvSpPr>
            <a:spLocks noGrp="1"/>
          </p:cNvSpPr>
          <p:nvPr>
            <p:ph type="body" sz="quarter" idx="12" hasCustomPrompt="1"/>
          </p:nvPr>
        </p:nvSpPr>
        <p:spPr>
          <a:xfrm>
            <a:off x="395288" y="1989138"/>
            <a:ext cx="8424862" cy="3960812"/>
          </a:xfrm>
          <a:prstGeom prst="rect">
            <a:avLst/>
          </a:prstGeom>
        </p:spPr>
        <p:txBody>
          <a:bodyPr/>
          <a:lstStyle>
            <a:lvl1pPr marL="285750" indent="-285750">
              <a:buFont typeface="Wingdings" panose="05000000000000000000" pitchFamily="2" charset="2"/>
              <a:buChar char="§"/>
              <a:defRPr sz="1800" baseline="0">
                <a:latin typeface="Century Gothic" panose="020B0502020202020204" pitchFamily="34" charset="0"/>
              </a:defRPr>
            </a:lvl1pPr>
            <a:lvl2pPr marL="742950" indent="-285750">
              <a:buFont typeface="Wingdings" panose="05000000000000000000" pitchFamily="2" charset="2"/>
              <a:buChar char="§"/>
              <a:defRPr sz="1800">
                <a:latin typeface="Century Gothic" panose="020B0502020202020204" pitchFamily="34" charset="0"/>
              </a:defRPr>
            </a:lvl2pPr>
          </a:lstStyle>
          <a:p>
            <a:pPr lvl="1"/>
            <a:r>
              <a:rPr lang="it-IT" dirty="0"/>
              <a:t>Fare clic per modificare il punto elenco uno</a:t>
            </a:r>
          </a:p>
          <a:p>
            <a:pPr lvl="1"/>
            <a:r>
              <a:rPr lang="it-IT" dirty="0"/>
              <a:t>Fare clic per modificare il punto elenco due</a:t>
            </a:r>
          </a:p>
          <a:p>
            <a:pPr lvl="1"/>
            <a:r>
              <a:rPr lang="it-IT" dirty="0"/>
              <a:t>Fare clic per modificare il punto elenco tre</a:t>
            </a:r>
          </a:p>
          <a:p>
            <a:pPr lvl="1"/>
            <a:r>
              <a:rPr lang="it-IT" dirty="0"/>
              <a:t>Fare clic per modificare il punto elenco quattro</a:t>
            </a:r>
          </a:p>
        </p:txBody>
      </p:sp>
      <p:sp>
        <p:nvSpPr>
          <p:cNvPr id="16" name="Segnaposto testo 7"/>
          <p:cNvSpPr>
            <a:spLocks noGrp="1"/>
          </p:cNvSpPr>
          <p:nvPr>
            <p:ph type="body" sz="quarter" idx="10" hasCustomPrompt="1"/>
          </p:nvPr>
        </p:nvSpPr>
        <p:spPr>
          <a:xfrm>
            <a:off x="395288" y="476673"/>
            <a:ext cx="8424862" cy="648071"/>
          </a:xfrm>
          <a:prstGeom prst="rect">
            <a:avLst/>
          </a:prstGeom>
        </p:spPr>
        <p:txBody>
          <a:bodyPr/>
          <a:lstStyle>
            <a:lvl1pPr marL="0" indent="0">
              <a:lnSpc>
                <a:spcPts val="2200"/>
              </a:lnSpc>
              <a:buNone/>
              <a:defRPr sz="2400" b="1">
                <a:solidFill>
                  <a:srgbClr val="BD2B0B"/>
                </a:solidFill>
                <a:latin typeface="Century Gothic" panose="020B0502020202020204" pitchFamily="34" charset="0"/>
              </a:defRPr>
            </a:lvl1pPr>
          </a:lstStyle>
          <a:p>
            <a:pPr lvl="0"/>
            <a:r>
              <a:rPr lang="it-IT" dirty="0"/>
              <a:t>Fare clic per modificare il titolo della diapositiva</a:t>
            </a:r>
          </a:p>
        </p:txBody>
      </p:sp>
    </p:spTree>
    <p:extLst>
      <p:ext uri="{BB962C8B-B14F-4D97-AF65-F5344CB8AC3E}">
        <p14:creationId xmlns:p14="http://schemas.microsoft.com/office/powerpoint/2010/main" val="3043853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semplice">
    <p:spTree>
      <p:nvGrpSpPr>
        <p:cNvPr id="1" name=""/>
        <p:cNvGrpSpPr/>
        <p:nvPr/>
      </p:nvGrpSpPr>
      <p:grpSpPr>
        <a:xfrm>
          <a:off x="0" y="0"/>
          <a:ext cx="0" cy="0"/>
          <a:chOff x="0" y="0"/>
          <a:chExt cx="0" cy="0"/>
        </a:xfrm>
      </p:grpSpPr>
      <p:sp>
        <p:nvSpPr>
          <p:cNvPr id="7" name="Segnaposto testo 7"/>
          <p:cNvSpPr>
            <a:spLocks noGrp="1"/>
          </p:cNvSpPr>
          <p:nvPr>
            <p:ph type="body" sz="quarter" idx="10" hasCustomPrompt="1"/>
          </p:nvPr>
        </p:nvSpPr>
        <p:spPr>
          <a:xfrm>
            <a:off x="395288" y="476673"/>
            <a:ext cx="8424862" cy="648071"/>
          </a:xfrm>
          <a:prstGeom prst="rect">
            <a:avLst/>
          </a:prstGeom>
        </p:spPr>
        <p:txBody>
          <a:bodyPr/>
          <a:lstStyle>
            <a:lvl1pPr marL="0" indent="0">
              <a:lnSpc>
                <a:spcPts val="2200"/>
              </a:lnSpc>
              <a:buNone/>
              <a:defRPr sz="2400" b="1">
                <a:solidFill>
                  <a:srgbClr val="BD2B0B"/>
                </a:solidFill>
                <a:latin typeface="Century Gothic" panose="020B0502020202020204" pitchFamily="34" charset="0"/>
              </a:defRPr>
            </a:lvl1pPr>
          </a:lstStyle>
          <a:p>
            <a:pPr lvl="0"/>
            <a:r>
              <a:rPr lang="it-IT" dirty="0"/>
              <a:t>Fare clic per modificare il titolo della diapositiva</a:t>
            </a:r>
          </a:p>
        </p:txBody>
      </p:sp>
      <p:sp>
        <p:nvSpPr>
          <p:cNvPr id="9" name="Segnaposto testo 7"/>
          <p:cNvSpPr>
            <a:spLocks noGrp="1"/>
          </p:cNvSpPr>
          <p:nvPr>
            <p:ph type="body" sz="quarter" idx="11" hasCustomPrompt="1"/>
          </p:nvPr>
        </p:nvSpPr>
        <p:spPr>
          <a:xfrm>
            <a:off x="395288" y="1412875"/>
            <a:ext cx="8424862" cy="4608413"/>
          </a:xfrm>
          <a:prstGeom prst="rect">
            <a:avLst/>
          </a:prstGeom>
        </p:spPr>
        <p:txBody>
          <a:bodyPr/>
          <a:lstStyle>
            <a:lvl1pPr marL="0" indent="0">
              <a:buFont typeface="Arial" panose="020B0604020202020204" pitchFamily="34" charset="0"/>
              <a:buNone/>
              <a:defRPr sz="1800" baseline="0">
                <a:latin typeface="Century Gothic" panose="020B0502020202020204" pitchFamily="34" charset="0"/>
              </a:defRPr>
            </a:lvl1pPr>
          </a:lstStyle>
          <a:p>
            <a:pPr lvl="0"/>
            <a:r>
              <a:rPr lang="it-IT" dirty="0"/>
              <a:t>Fare clic per modificare il testo</a:t>
            </a:r>
          </a:p>
        </p:txBody>
      </p:sp>
    </p:spTree>
    <p:extLst>
      <p:ext uri="{BB962C8B-B14F-4D97-AF65-F5344CB8AC3E}">
        <p14:creationId xmlns:p14="http://schemas.microsoft.com/office/powerpoint/2010/main" val="3418157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a con grafico">
    <p:spTree>
      <p:nvGrpSpPr>
        <p:cNvPr id="1" name=""/>
        <p:cNvGrpSpPr/>
        <p:nvPr/>
      </p:nvGrpSpPr>
      <p:grpSpPr>
        <a:xfrm>
          <a:off x="0" y="0"/>
          <a:ext cx="0" cy="0"/>
          <a:chOff x="0" y="0"/>
          <a:chExt cx="0" cy="0"/>
        </a:xfrm>
      </p:grpSpPr>
      <p:sp>
        <p:nvSpPr>
          <p:cNvPr id="9" name="Segnaposto grafico 8"/>
          <p:cNvSpPr>
            <a:spLocks noGrp="1"/>
          </p:cNvSpPr>
          <p:nvPr>
            <p:ph type="chart" sz="quarter" idx="10" hasCustomPrompt="1"/>
          </p:nvPr>
        </p:nvSpPr>
        <p:spPr>
          <a:xfrm>
            <a:off x="683269" y="2781300"/>
            <a:ext cx="7777163" cy="3024188"/>
          </a:xfrm>
          <a:prstGeom prst="rect">
            <a:avLst/>
          </a:prstGeom>
        </p:spPr>
        <p:txBody>
          <a:bodyPr/>
          <a:lstStyle>
            <a:lvl1pPr marL="0" indent="0">
              <a:buNone/>
              <a:defRPr sz="1800" baseline="0">
                <a:latin typeface="Century Gothic" panose="020B0502020202020204" pitchFamily="34" charset="0"/>
              </a:defRPr>
            </a:lvl1pPr>
          </a:lstStyle>
          <a:p>
            <a:r>
              <a:rPr lang="it-IT" dirty="0"/>
              <a:t>Fare clic sull’icona per inserire un grafico</a:t>
            </a:r>
          </a:p>
        </p:txBody>
      </p:sp>
      <p:sp>
        <p:nvSpPr>
          <p:cNvPr id="11" name="Segnaposto testo 7"/>
          <p:cNvSpPr>
            <a:spLocks noGrp="1"/>
          </p:cNvSpPr>
          <p:nvPr>
            <p:ph type="body" sz="quarter" idx="12" hasCustomPrompt="1"/>
          </p:nvPr>
        </p:nvSpPr>
        <p:spPr>
          <a:xfrm>
            <a:off x="395288" y="1412875"/>
            <a:ext cx="8424862" cy="431949"/>
          </a:xfrm>
          <a:prstGeom prst="rect">
            <a:avLst/>
          </a:prstGeom>
        </p:spPr>
        <p:txBody>
          <a:bodyPr/>
          <a:lstStyle>
            <a:lvl1pPr marL="0" indent="0">
              <a:buFont typeface="Arial" panose="020B0604020202020204" pitchFamily="34" charset="0"/>
              <a:buNone/>
              <a:defRPr sz="1800" baseline="0">
                <a:latin typeface="Century Gothic" panose="020B0502020202020204" pitchFamily="34" charset="0"/>
              </a:defRPr>
            </a:lvl1pPr>
          </a:lstStyle>
          <a:p>
            <a:pPr lvl="0"/>
            <a:r>
              <a:rPr lang="it-IT" dirty="0"/>
              <a:t>Fare clic per modificare il testo</a:t>
            </a:r>
          </a:p>
        </p:txBody>
      </p:sp>
      <p:sp>
        <p:nvSpPr>
          <p:cNvPr id="6" name="Segnaposto testo 7"/>
          <p:cNvSpPr>
            <a:spLocks noGrp="1"/>
          </p:cNvSpPr>
          <p:nvPr>
            <p:ph type="body" sz="quarter" idx="13" hasCustomPrompt="1"/>
          </p:nvPr>
        </p:nvSpPr>
        <p:spPr>
          <a:xfrm>
            <a:off x="395288" y="476673"/>
            <a:ext cx="8424862" cy="648071"/>
          </a:xfrm>
          <a:prstGeom prst="rect">
            <a:avLst/>
          </a:prstGeom>
        </p:spPr>
        <p:txBody>
          <a:bodyPr/>
          <a:lstStyle>
            <a:lvl1pPr marL="0" indent="0">
              <a:lnSpc>
                <a:spcPts val="2200"/>
              </a:lnSpc>
              <a:buNone/>
              <a:defRPr sz="2400" b="1">
                <a:solidFill>
                  <a:srgbClr val="BD2B0B"/>
                </a:solidFill>
                <a:latin typeface="Century Gothic" panose="020B0502020202020204" pitchFamily="34" charset="0"/>
              </a:defRPr>
            </a:lvl1pPr>
          </a:lstStyle>
          <a:p>
            <a:pPr lvl="0"/>
            <a:r>
              <a:rPr lang="it-IT" dirty="0"/>
              <a:t>Fare clic per modificare il titolo della diapositiva</a:t>
            </a:r>
          </a:p>
        </p:txBody>
      </p:sp>
    </p:spTree>
    <p:extLst>
      <p:ext uri="{BB962C8B-B14F-4D97-AF65-F5344CB8AC3E}">
        <p14:creationId xmlns:p14="http://schemas.microsoft.com/office/powerpoint/2010/main" val="555833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a con immagine">
    <p:spTree>
      <p:nvGrpSpPr>
        <p:cNvPr id="1" name=""/>
        <p:cNvGrpSpPr/>
        <p:nvPr/>
      </p:nvGrpSpPr>
      <p:grpSpPr>
        <a:xfrm>
          <a:off x="0" y="0"/>
          <a:ext cx="0" cy="0"/>
          <a:chOff x="0" y="0"/>
          <a:chExt cx="0" cy="0"/>
        </a:xfrm>
      </p:grpSpPr>
      <p:sp>
        <p:nvSpPr>
          <p:cNvPr id="11" name="Segnaposto immagine 10"/>
          <p:cNvSpPr>
            <a:spLocks noGrp="1"/>
          </p:cNvSpPr>
          <p:nvPr>
            <p:ph type="pic" sz="quarter" idx="10" hasCustomPrompt="1"/>
          </p:nvPr>
        </p:nvSpPr>
        <p:spPr>
          <a:xfrm>
            <a:off x="1150937" y="1700808"/>
            <a:ext cx="6842125" cy="4105275"/>
          </a:xfrm>
          <a:prstGeom prst="rect">
            <a:avLst/>
          </a:prstGeom>
        </p:spPr>
        <p:txBody>
          <a:bodyPr/>
          <a:lstStyle>
            <a:lvl1pPr marL="0" indent="0">
              <a:buNone/>
              <a:defRPr sz="1800">
                <a:latin typeface="Century Gothic" panose="020B0502020202020204" pitchFamily="34" charset="0"/>
              </a:defRPr>
            </a:lvl1pPr>
          </a:lstStyle>
          <a:p>
            <a:r>
              <a:rPr lang="it-IT" dirty="0"/>
              <a:t>Fare clic sull’icona per inserire un’immagine</a:t>
            </a:r>
          </a:p>
        </p:txBody>
      </p:sp>
      <p:sp>
        <p:nvSpPr>
          <p:cNvPr id="5" name="Segnaposto testo 7"/>
          <p:cNvSpPr>
            <a:spLocks noGrp="1"/>
          </p:cNvSpPr>
          <p:nvPr>
            <p:ph type="body" sz="quarter" idx="11" hasCustomPrompt="1"/>
          </p:nvPr>
        </p:nvSpPr>
        <p:spPr>
          <a:xfrm>
            <a:off x="395288" y="476673"/>
            <a:ext cx="8424862" cy="648071"/>
          </a:xfrm>
          <a:prstGeom prst="rect">
            <a:avLst/>
          </a:prstGeom>
        </p:spPr>
        <p:txBody>
          <a:bodyPr/>
          <a:lstStyle>
            <a:lvl1pPr marL="0" indent="0">
              <a:lnSpc>
                <a:spcPts val="2200"/>
              </a:lnSpc>
              <a:buNone/>
              <a:defRPr sz="2400" b="1">
                <a:solidFill>
                  <a:srgbClr val="BD2B0B"/>
                </a:solidFill>
                <a:latin typeface="Century Gothic" panose="020B0502020202020204" pitchFamily="34" charset="0"/>
              </a:defRPr>
            </a:lvl1pPr>
          </a:lstStyle>
          <a:p>
            <a:pPr lvl="0"/>
            <a:r>
              <a:rPr lang="it-IT" dirty="0"/>
              <a:t>Fare clic per modificare il titolo della diapositiva</a:t>
            </a:r>
          </a:p>
        </p:txBody>
      </p:sp>
    </p:spTree>
    <p:extLst>
      <p:ext uri="{BB962C8B-B14F-4D97-AF65-F5344CB8AC3E}">
        <p14:creationId xmlns:p14="http://schemas.microsoft.com/office/powerpoint/2010/main" val="3970258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yout CHIUSURA">
    <p:spTree>
      <p:nvGrpSpPr>
        <p:cNvPr id="1" name=""/>
        <p:cNvGrpSpPr/>
        <p:nvPr/>
      </p:nvGrpSpPr>
      <p:grpSpPr>
        <a:xfrm>
          <a:off x="0" y="0"/>
          <a:ext cx="0" cy="0"/>
          <a:chOff x="0" y="0"/>
          <a:chExt cx="0" cy="0"/>
        </a:xfrm>
      </p:grpSpPr>
      <p:sp>
        <p:nvSpPr>
          <p:cNvPr id="8" name="Segnaposto testo 7"/>
          <p:cNvSpPr>
            <a:spLocks noGrp="1"/>
          </p:cNvSpPr>
          <p:nvPr>
            <p:ph type="body" sz="quarter" idx="10" hasCustomPrompt="1"/>
          </p:nvPr>
        </p:nvSpPr>
        <p:spPr>
          <a:xfrm>
            <a:off x="1115616" y="2780928"/>
            <a:ext cx="6912768" cy="432370"/>
          </a:xfrm>
          <a:prstGeom prst="rect">
            <a:avLst/>
          </a:prstGeom>
        </p:spPr>
        <p:txBody>
          <a:bodyPr/>
          <a:lstStyle>
            <a:lvl1pPr marL="0" indent="0" algn="ctr">
              <a:buFontTx/>
              <a:buNone/>
              <a:defRPr sz="2000" b="1">
                <a:solidFill>
                  <a:schemeClr val="bg1"/>
                </a:solidFill>
                <a:latin typeface="Century Gothic" panose="020B0502020202020204" pitchFamily="34" charset="0"/>
              </a:defRPr>
            </a:lvl1pPr>
          </a:lstStyle>
          <a:p>
            <a:pPr lvl="0"/>
            <a:r>
              <a:rPr lang="it-IT" dirty="0"/>
              <a:t>Nome Cognome</a:t>
            </a:r>
          </a:p>
        </p:txBody>
      </p:sp>
      <p:sp>
        <p:nvSpPr>
          <p:cNvPr id="13" name="Segnaposto testo 12"/>
          <p:cNvSpPr>
            <a:spLocks noGrp="1"/>
          </p:cNvSpPr>
          <p:nvPr>
            <p:ph type="body" sz="quarter" idx="11" hasCustomPrompt="1"/>
          </p:nvPr>
        </p:nvSpPr>
        <p:spPr>
          <a:xfrm>
            <a:off x="1079612" y="3573016"/>
            <a:ext cx="6984776" cy="936103"/>
          </a:xfrm>
          <a:prstGeom prst="rect">
            <a:avLst/>
          </a:prstGeom>
        </p:spPr>
        <p:txBody>
          <a:bodyPr/>
          <a:lstStyle>
            <a:lvl1pPr marL="0" indent="0" algn="ctr">
              <a:buFontTx/>
              <a:buNone/>
              <a:defRPr sz="1600">
                <a:solidFill>
                  <a:schemeClr val="bg1"/>
                </a:solidFill>
                <a:latin typeface="Century Gothic" panose="020B0502020202020204" pitchFamily="34" charset="0"/>
              </a:defRPr>
            </a:lvl1pPr>
          </a:lstStyle>
          <a:p>
            <a:pPr lvl="0"/>
            <a:r>
              <a:rPr lang="it-IT" dirty="0"/>
              <a:t>Struttura</a:t>
            </a:r>
          </a:p>
        </p:txBody>
      </p:sp>
      <p:sp>
        <p:nvSpPr>
          <p:cNvPr id="16" name="Segnaposto testo 15"/>
          <p:cNvSpPr>
            <a:spLocks noGrp="1"/>
          </p:cNvSpPr>
          <p:nvPr>
            <p:ph type="body" sz="quarter" idx="12" hasCustomPrompt="1"/>
          </p:nvPr>
        </p:nvSpPr>
        <p:spPr>
          <a:xfrm>
            <a:off x="1042988" y="4725144"/>
            <a:ext cx="7058025" cy="1440160"/>
          </a:xfrm>
          <a:prstGeom prst="rect">
            <a:avLst/>
          </a:prstGeom>
        </p:spPr>
        <p:txBody>
          <a:bodyPr/>
          <a:lstStyle>
            <a:lvl1pPr marL="0" indent="0" algn="ctr">
              <a:buFontTx/>
              <a:buNone/>
              <a:defRPr sz="1300" b="0">
                <a:solidFill>
                  <a:schemeClr val="bg1"/>
                </a:solidFill>
                <a:latin typeface="Century Gothic" panose="020B0502020202020204" pitchFamily="34" charset="0"/>
              </a:defRPr>
            </a:lvl1pPr>
          </a:lstStyle>
          <a:p>
            <a:pPr lvl="0"/>
            <a:r>
              <a:rPr lang="it-IT" dirty="0"/>
              <a:t>nome.cognome@unibo.it</a:t>
            </a:r>
          </a:p>
          <a:p>
            <a:pPr lvl="0"/>
            <a:r>
              <a:rPr lang="it-IT" dirty="0"/>
              <a:t>051 20 99982</a:t>
            </a:r>
          </a:p>
        </p:txBody>
      </p:sp>
    </p:spTree>
    <p:extLst>
      <p:ext uri="{BB962C8B-B14F-4D97-AF65-F5344CB8AC3E}">
        <p14:creationId xmlns:p14="http://schemas.microsoft.com/office/powerpoint/2010/main" val="42494506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ttangolo 8"/>
          <p:cNvSpPr/>
          <p:nvPr userDrawn="1"/>
        </p:nvSpPr>
        <p:spPr>
          <a:xfrm>
            <a:off x="0" y="0"/>
            <a:ext cx="9144000" cy="6858000"/>
          </a:xfrm>
          <a:prstGeom prst="rect">
            <a:avLst/>
          </a:prstGeom>
          <a:solidFill>
            <a:srgbClr val="BD2B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0" name="Immagin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1520" y="1556792"/>
            <a:ext cx="2808312" cy="2808312"/>
          </a:xfrm>
          <a:prstGeom prst="rect">
            <a:avLst/>
          </a:prstGeom>
        </p:spPr>
      </p:pic>
      <p:cxnSp>
        <p:nvCxnSpPr>
          <p:cNvPr id="12" name="Connettore 1 11"/>
          <p:cNvCxnSpPr/>
          <p:nvPr userDrawn="1"/>
        </p:nvCxnSpPr>
        <p:spPr>
          <a:xfrm>
            <a:off x="3275856" y="188640"/>
            <a:ext cx="0" cy="640871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3657427"/>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ttangolo 7"/>
          <p:cNvSpPr/>
          <p:nvPr userDrawn="1"/>
        </p:nvSpPr>
        <p:spPr>
          <a:xfrm>
            <a:off x="6580262" y="6173407"/>
            <a:ext cx="2411760" cy="548680"/>
          </a:xfrm>
          <a:prstGeom prst="rect">
            <a:avLst/>
          </a:prstGeom>
          <a:solidFill>
            <a:srgbClr val="BD2B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9" name="Immagine 8"/>
          <p:cNvPicPr>
            <a:picLocks noChangeAspect="1"/>
          </p:cNvPicPr>
          <p:nvPr userDrawn="1"/>
        </p:nvPicPr>
        <p:blipFill rotWithShape="1">
          <a:blip r:embed="rId6" cstate="print">
            <a:extLst>
              <a:ext uri="{28A0092B-C50C-407E-A947-70E740481C1C}">
                <a14:useLocalDpi xmlns:a14="http://schemas.microsoft.com/office/drawing/2010/main" val="0"/>
              </a:ext>
            </a:extLst>
          </a:blip>
          <a:srcRect t="3326"/>
          <a:stretch/>
        </p:blipFill>
        <p:spPr>
          <a:xfrm>
            <a:off x="6782011" y="6182111"/>
            <a:ext cx="2008262" cy="531272"/>
          </a:xfrm>
          <a:prstGeom prst="rect">
            <a:avLst/>
          </a:prstGeom>
        </p:spPr>
      </p:pic>
    </p:spTree>
    <p:extLst>
      <p:ext uri="{BB962C8B-B14F-4D97-AF65-F5344CB8AC3E}">
        <p14:creationId xmlns:p14="http://schemas.microsoft.com/office/powerpoint/2010/main" val="3570652833"/>
      </p:ext>
    </p:extLst>
  </p:cSld>
  <p:clrMap bg1="lt1" tx1="dk1" bg2="lt2" tx2="dk2" accent1="accent1" accent2="accent2" accent3="accent3" accent4="accent4" accent5="accent5" accent6="accent6" hlink="hlink" folHlink="folHlink"/>
  <p:sldLayoutIdLst>
    <p:sldLayoutId id="2147483670" r:id="rId1"/>
    <p:sldLayoutId id="2147483661" r:id="rId2"/>
    <p:sldLayoutId id="2147483667" r:id="rId3"/>
    <p:sldLayoutId id="2147483669"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ttangolo 6"/>
          <p:cNvSpPr/>
          <p:nvPr userDrawn="1"/>
        </p:nvSpPr>
        <p:spPr>
          <a:xfrm>
            <a:off x="0" y="0"/>
            <a:ext cx="9144000" cy="6858000"/>
          </a:xfrm>
          <a:prstGeom prst="rect">
            <a:avLst/>
          </a:prstGeom>
          <a:solidFill>
            <a:srgbClr val="BD2B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8" name="Immagin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5886" y="620688"/>
            <a:ext cx="2052228" cy="2052228"/>
          </a:xfrm>
          <a:prstGeom prst="rect">
            <a:avLst/>
          </a:prstGeom>
        </p:spPr>
      </p:pic>
      <p:sp>
        <p:nvSpPr>
          <p:cNvPr id="9" name="CasellaDiTesto 8"/>
          <p:cNvSpPr txBox="1"/>
          <p:nvPr userDrawn="1"/>
        </p:nvSpPr>
        <p:spPr>
          <a:xfrm>
            <a:off x="3131840" y="6453336"/>
            <a:ext cx="2880320" cy="338554"/>
          </a:xfrm>
          <a:prstGeom prst="rect">
            <a:avLst/>
          </a:prstGeom>
          <a:noFill/>
        </p:spPr>
        <p:txBody>
          <a:bodyPr wrap="square" rtlCol="0">
            <a:spAutoFit/>
          </a:bodyPr>
          <a:lstStyle/>
          <a:p>
            <a:pPr algn="ctr"/>
            <a:r>
              <a:rPr lang="it-IT" sz="1600" dirty="0">
                <a:solidFill>
                  <a:schemeClr val="bg1"/>
                </a:solidFill>
              </a:rPr>
              <a:t>www.unibo.it</a:t>
            </a:r>
          </a:p>
        </p:txBody>
      </p:sp>
    </p:spTree>
    <p:extLst>
      <p:ext uri="{BB962C8B-B14F-4D97-AF65-F5344CB8AC3E}">
        <p14:creationId xmlns:p14="http://schemas.microsoft.com/office/powerpoint/2010/main" val="1868398845"/>
      </p:ext>
    </p:extLst>
  </p:cSld>
  <p:clrMap bg1="lt1" tx1="dk1" bg2="lt2" tx2="dk2" accent1="accent1" accent2="accent2" accent3="accent3" accent4="accent4" accent5="accent5" accent6="accent6" hlink="hlink" folHlink="folHlink"/>
  <p:sldLayoutIdLst>
    <p:sldLayoutId id="214748367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thingspeak.com/"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mailto:chiara.ceccarini6@unibo.it" TargetMode="External"/><Relationship Id="rId2" Type="http://schemas.openxmlformats.org/officeDocument/2006/relationships/hyperlink" Target="mailto:silvia.mirri@unibo.it"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0"/>
          </p:nvPr>
        </p:nvSpPr>
        <p:spPr>
          <a:xfrm>
            <a:off x="3563888" y="260648"/>
            <a:ext cx="5400600" cy="3600400"/>
          </a:xfrm>
        </p:spPr>
        <p:txBody>
          <a:bodyPr/>
          <a:lstStyle/>
          <a:p>
            <a:r>
              <a:rPr lang="en-GB" i="1" dirty="0"/>
              <a:t>International Summer School on “Smart Objects Applications” </a:t>
            </a:r>
            <a:endParaRPr lang="it-IT" sz="3200" dirty="0"/>
          </a:p>
        </p:txBody>
      </p:sp>
      <p:sp>
        <p:nvSpPr>
          <p:cNvPr id="3" name="Segnaposto testo 2"/>
          <p:cNvSpPr>
            <a:spLocks noGrp="1"/>
          </p:cNvSpPr>
          <p:nvPr>
            <p:ph type="body" sz="quarter" idx="11"/>
          </p:nvPr>
        </p:nvSpPr>
        <p:spPr>
          <a:xfrm>
            <a:off x="3349080" y="4149080"/>
            <a:ext cx="5255368" cy="1080120"/>
          </a:xfrm>
        </p:spPr>
        <p:txBody>
          <a:bodyPr/>
          <a:lstStyle/>
          <a:p>
            <a:r>
              <a:rPr lang="it-IT" b="0" dirty="0"/>
              <a:t>Project </a:t>
            </a:r>
            <a:r>
              <a:rPr lang="it-IT" b="0" dirty="0" err="1"/>
              <a:t>works</a:t>
            </a:r>
            <a:r>
              <a:rPr lang="it-IT" b="0" dirty="0"/>
              <a:t>: </a:t>
            </a:r>
            <a:br>
              <a:rPr lang="it-IT" b="0" dirty="0"/>
            </a:br>
            <a:r>
              <a:rPr lang="it-IT" b="0" dirty="0" err="1"/>
              <a:t>descriptions</a:t>
            </a:r>
            <a:r>
              <a:rPr lang="it-IT" b="0" dirty="0"/>
              <a:t> and </a:t>
            </a:r>
            <a:r>
              <a:rPr lang="it-IT" b="0" dirty="0" err="1"/>
              <a:t>technologies</a:t>
            </a:r>
            <a:endParaRPr lang="it-IT" b="0" dirty="0"/>
          </a:p>
        </p:txBody>
      </p:sp>
      <p:sp>
        <p:nvSpPr>
          <p:cNvPr id="4" name="Segnaposto testo 3"/>
          <p:cNvSpPr>
            <a:spLocks noGrp="1"/>
          </p:cNvSpPr>
          <p:nvPr>
            <p:ph type="body" sz="quarter" idx="12"/>
          </p:nvPr>
        </p:nvSpPr>
        <p:spPr>
          <a:xfrm>
            <a:off x="3347864" y="5589240"/>
            <a:ext cx="5760640" cy="720080"/>
          </a:xfrm>
        </p:spPr>
        <p:txBody>
          <a:bodyPr/>
          <a:lstStyle/>
          <a:p>
            <a:r>
              <a:rPr lang="en-US" dirty="0"/>
              <a:t>Department of Computer Science and Engineering – Department of Chemistry</a:t>
            </a:r>
          </a:p>
          <a:p>
            <a:r>
              <a:rPr lang="en-US" dirty="0"/>
              <a:t>University of Bologna</a:t>
            </a:r>
            <a:endParaRPr lang="it-IT" dirty="0"/>
          </a:p>
        </p:txBody>
      </p:sp>
    </p:spTree>
    <p:extLst>
      <p:ext uri="{BB962C8B-B14F-4D97-AF65-F5344CB8AC3E}">
        <p14:creationId xmlns:p14="http://schemas.microsoft.com/office/powerpoint/2010/main" val="3085230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0"/>
          </p:nvPr>
        </p:nvSpPr>
        <p:spPr/>
        <p:txBody>
          <a:bodyPr/>
          <a:lstStyle/>
          <a:p>
            <a:r>
              <a:rPr lang="it-IT" dirty="0"/>
              <a:t>7° </a:t>
            </a:r>
            <a:r>
              <a:rPr lang="it-IT" dirty="0" err="1"/>
              <a:t>proposal</a:t>
            </a:r>
            <a:r>
              <a:rPr lang="it-IT" dirty="0"/>
              <a:t> – </a:t>
            </a:r>
            <a:r>
              <a:rPr lang="it-IT" dirty="0" err="1"/>
              <a:t>Main</a:t>
            </a:r>
            <a:r>
              <a:rPr lang="it-IT" dirty="0"/>
              <a:t> </a:t>
            </a:r>
            <a:r>
              <a:rPr lang="it-IT" dirty="0" err="1"/>
              <a:t>topic</a:t>
            </a:r>
            <a:r>
              <a:rPr lang="it-IT" dirty="0"/>
              <a:t>: Smart City</a:t>
            </a:r>
          </a:p>
        </p:txBody>
      </p:sp>
      <p:sp>
        <p:nvSpPr>
          <p:cNvPr id="3" name="Segnaposto testo 2"/>
          <p:cNvSpPr>
            <a:spLocks noGrp="1"/>
          </p:cNvSpPr>
          <p:nvPr>
            <p:ph type="body" sz="quarter" idx="11"/>
          </p:nvPr>
        </p:nvSpPr>
        <p:spPr>
          <a:xfrm>
            <a:off x="251520" y="908720"/>
            <a:ext cx="8640960" cy="5328591"/>
          </a:xfrm>
        </p:spPr>
        <p:txBody>
          <a:bodyPr/>
          <a:lstStyle/>
          <a:p>
            <a:pPr marL="342900" indent="-342900">
              <a:buFont typeface="Arial" panose="020B0604020202020204" pitchFamily="34" charset="0"/>
              <a:buChar char="•"/>
            </a:pPr>
            <a:r>
              <a:rPr lang="en-GB" sz="2400" b="1" dirty="0"/>
              <a:t>Title</a:t>
            </a:r>
            <a:r>
              <a:rPr lang="en-GB" sz="2400" dirty="0"/>
              <a:t>: </a:t>
            </a:r>
            <a:r>
              <a:rPr lang="en-US" sz="2400" dirty="0"/>
              <a:t>Smart Parking</a:t>
            </a:r>
            <a:endParaRPr lang="en-GB" sz="2400" dirty="0"/>
          </a:p>
          <a:p>
            <a:pPr marL="342900" indent="-342900">
              <a:buFont typeface="Arial" panose="020B0604020202020204" pitchFamily="34" charset="0"/>
              <a:buChar char="•"/>
            </a:pPr>
            <a:r>
              <a:rPr lang="en-GB" sz="2400" b="1" dirty="0"/>
              <a:t>Areas</a:t>
            </a:r>
            <a:r>
              <a:rPr lang="en-GB" sz="2400" dirty="0"/>
              <a:t>:</a:t>
            </a:r>
            <a:r>
              <a:rPr lang="en-US" sz="2400" dirty="0"/>
              <a:t> Sensors, HCI, data visualization</a:t>
            </a:r>
          </a:p>
          <a:p>
            <a:pPr marL="342900" indent="-342900">
              <a:buFont typeface="Arial" panose="020B0604020202020204" pitchFamily="34" charset="0"/>
              <a:buChar char="•"/>
            </a:pPr>
            <a:r>
              <a:rPr lang="en-GB" sz="2400" b="1" dirty="0"/>
              <a:t>Description</a:t>
            </a:r>
            <a:r>
              <a:rPr lang="en-GB" sz="2400" dirty="0"/>
              <a:t>: </a:t>
            </a:r>
            <a:r>
              <a:rPr lang="en-GB" sz="2000" dirty="0"/>
              <a:t>Designing and developing a mobile app that shows on a map the available parking slots. Managing users and their vehicles. Managing parking slots and their costs. Assuming that the vehicle can recognize BLE </a:t>
            </a:r>
            <a:r>
              <a:rPr lang="en-GB" sz="2000" dirty="0" err="1"/>
              <a:t>ebeacons</a:t>
            </a:r>
            <a:r>
              <a:rPr lang="en-GB" sz="2000" dirty="0"/>
              <a:t>, corresponding to the parking area and the specific parking slot and that can send information about arriving and leaving the parking slot and the parking area (by means of Rest APIs). Data visualization strategies can be exploited to let the user interact with statistic charts.  </a:t>
            </a:r>
          </a:p>
          <a:p>
            <a:pPr marL="342900" indent="-342900">
              <a:buFont typeface="Arial" panose="020B0604020202020204" pitchFamily="34" charset="0"/>
              <a:buChar char="•"/>
            </a:pPr>
            <a:r>
              <a:rPr lang="en-GB" sz="2400" b="1" dirty="0"/>
              <a:t>Technologies</a:t>
            </a:r>
            <a:r>
              <a:rPr lang="en-GB" sz="2400" dirty="0"/>
              <a:t>: </a:t>
            </a:r>
          </a:p>
          <a:p>
            <a:pPr marL="1085850" lvl="1" indent="-342900">
              <a:buFont typeface="Arial" panose="020B0604020202020204" pitchFamily="34" charset="0"/>
              <a:buChar char="•"/>
            </a:pPr>
            <a:r>
              <a:rPr lang="en-GB" sz="2000" dirty="0" err="1">
                <a:latin typeface="Century Gothic" panose="020B0502020202020204" pitchFamily="34" charset="0"/>
              </a:rPr>
              <a:t>eBeacons</a:t>
            </a:r>
            <a:r>
              <a:rPr lang="en-GB" sz="2000" dirty="0">
                <a:latin typeface="Century Gothic" panose="020B0502020202020204" pitchFamily="34" charset="0"/>
              </a:rPr>
              <a:t>: simulated</a:t>
            </a:r>
          </a:p>
          <a:p>
            <a:pPr marL="1085850" lvl="1" indent="-342900">
              <a:buFont typeface="Arial" panose="020B0604020202020204" pitchFamily="34" charset="0"/>
              <a:buChar char="•"/>
            </a:pPr>
            <a:r>
              <a:rPr lang="en-GB" sz="2000" dirty="0">
                <a:latin typeface="Century Gothic" panose="020B0502020202020204" pitchFamily="34" charset="0"/>
              </a:rPr>
              <a:t>M</a:t>
            </a:r>
            <a:r>
              <a:rPr lang="en-US" sz="2000" dirty="0">
                <a:latin typeface="Century Gothic" panose="020B0502020202020204" pitchFamily="34" charset="0"/>
              </a:rPr>
              <a:t>ap of a city</a:t>
            </a:r>
          </a:p>
          <a:p>
            <a:pPr marL="1085850" lvl="1" indent="-342900">
              <a:buFont typeface="Arial" panose="020B0604020202020204" pitchFamily="34" charset="0"/>
              <a:buChar char="•"/>
            </a:pPr>
            <a:r>
              <a:rPr lang="en-US" sz="2000" dirty="0">
                <a:latin typeface="Century Gothic" panose="020B0502020202020204" pitchFamily="34" charset="0"/>
              </a:rPr>
              <a:t>You can choose between a native app or a hybrid one</a:t>
            </a:r>
          </a:p>
        </p:txBody>
      </p:sp>
    </p:spTree>
    <p:extLst>
      <p:ext uri="{BB962C8B-B14F-4D97-AF65-F5344CB8AC3E}">
        <p14:creationId xmlns:p14="http://schemas.microsoft.com/office/powerpoint/2010/main" val="3325550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0"/>
          </p:nvPr>
        </p:nvSpPr>
        <p:spPr/>
        <p:txBody>
          <a:bodyPr/>
          <a:lstStyle/>
          <a:p>
            <a:r>
              <a:rPr lang="it-IT" dirty="0"/>
              <a:t>8° </a:t>
            </a:r>
            <a:r>
              <a:rPr lang="it-IT" dirty="0" err="1"/>
              <a:t>proposal</a:t>
            </a:r>
            <a:r>
              <a:rPr lang="it-IT" dirty="0"/>
              <a:t> – </a:t>
            </a:r>
            <a:r>
              <a:rPr lang="it-IT" dirty="0" err="1"/>
              <a:t>Main</a:t>
            </a:r>
            <a:r>
              <a:rPr lang="it-IT" dirty="0"/>
              <a:t> </a:t>
            </a:r>
            <a:r>
              <a:rPr lang="it-IT" dirty="0" err="1"/>
              <a:t>topic</a:t>
            </a:r>
            <a:r>
              <a:rPr lang="it-IT" dirty="0"/>
              <a:t>: Smart City</a:t>
            </a:r>
          </a:p>
        </p:txBody>
      </p:sp>
      <p:sp>
        <p:nvSpPr>
          <p:cNvPr id="3" name="Segnaposto testo 2"/>
          <p:cNvSpPr>
            <a:spLocks noGrp="1"/>
          </p:cNvSpPr>
          <p:nvPr>
            <p:ph type="body" sz="quarter" idx="11"/>
          </p:nvPr>
        </p:nvSpPr>
        <p:spPr>
          <a:xfrm>
            <a:off x="251520" y="908720"/>
            <a:ext cx="8640960" cy="5328591"/>
          </a:xfrm>
        </p:spPr>
        <p:txBody>
          <a:bodyPr/>
          <a:lstStyle/>
          <a:p>
            <a:pPr marL="342900" indent="-342900">
              <a:buFont typeface="Arial" panose="020B0604020202020204" pitchFamily="34" charset="0"/>
              <a:buChar char="•"/>
            </a:pPr>
            <a:r>
              <a:rPr lang="en-GB" sz="2400" b="1" dirty="0"/>
              <a:t>Title</a:t>
            </a:r>
            <a:r>
              <a:rPr lang="en-GB" sz="2400" dirty="0"/>
              <a:t>: </a:t>
            </a:r>
            <a:r>
              <a:rPr lang="en-US" sz="2400" dirty="0"/>
              <a:t>Smart Urban Gardening</a:t>
            </a:r>
            <a:endParaRPr lang="en-GB" sz="2400" dirty="0"/>
          </a:p>
          <a:p>
            <a:pPr marL="342900" indent="-342900">
              <a:buFont typeface="Arial" panose="020B0604020202020204" pitchFamily="34" charset="0"/>
              <a:buChar char="•"/>
            </a:pPr>
            <a:r>
              <a:rPr lang="en-GB" sz="2400" b="1" dirty="0"/>
              <a:t>Areas</a:t>
            </a:r>
            <a:r>
              <a:rPr lang="en-GB" sz="2400" dirty="0"/>
              <a:t>:</a:t>
            </a:r>
            <a:r>
              <a:rPr lang="en-US" sz="2400" dirty="0"/>
              <a:t> Sensors, HCI, data visualization</a:t>
            </a:r>
          </a:p>
          <a:p>
            <a:pPr marL="342900" indent="-342900">
              <a:buFont typeface="Arial" panose="020B0604020202020204" pitchFamily="34" charset="0"/>
              <a:buChar char="•"/>
            </a:pPr>
            <a:r>
              <a:rPr lang="en-GB" sz="2400" b="1" dirty="0"/>
              <a:t>Description</a:t>
            </a:r>
            <a:r>
              <a:rPr lang="en-GB" sz="2400" dirty="0"/>
              <a:t>: </a:t>
            </a:r>
            <a:r>
              <a:rPr lang="en-GB" sz="2000" dirty="0"/>
              <a:t>Designing and developing a mobile app that shows on a map the urban gardens. Managing users (citizens and municipal maintainers) and their urban gardens. Linked weather forecast external services. Simulating sensors (sensing environmental data from the soil and external), acquiring data from REST APIs. Data visualization strategies can be exploited to let the user interact with statistic charts.  </a:t>
            </a:r>
          </a:p>
          <a:p>
            <a:pPr marL="342900" indent="-342900">
              <a:buFont typeface="Arial" panose="020B0604020202020204" pitchFamily="34" charset="0"/>
              <a:buChar char="•"/>
            </a:pPr>
            <a:r>
              <a:rPr lang="en-GB" sz="2400" b="1" dirty="0"/>
              <a:t>Technologies</a:t>
            </a:r>
            <a:r>
              <a:rPr lang="en-GB" sz="2400" dirty="0"/>
              <a:t>: </a:t>
            </a:r>
          </a:p>
          <a:p>
            <a:pPr marL="1085850" lvl="1" indent="-342900">
              <a:buFont typeface="Arial" panose="020B0604020202020204" pitchFamily="34" charset="0"/>
              <a:buChar char="•"/>
            </a:pPr>
            <a:r>
              <a:rPr lang="en-GB" sz="2000" dirty="0">
                <a:latin typeface="Century Gothic" panose="020B0502020202020204" pitchFamily="34" charset="0"/>
              </a:rPr>
              <a:t>Environmental Sensors: simulated</a:t>
            </a:r>
          </a:p>
          <a:p>
            <a:pPr marL="1085850" lvl="1" indent="-342900">
              <a:buFont typeface="Arial" panose="020B0604020202020204" pitchFamily="34" charset="0"/>
              <a:buChar char="•"/>
            </a:pPr>
            <a:r>
              <a:rPr lang="en-GB" sz="2000" dirty="0">
                <a:latin typeface="Century Gothic" panose="020B0502020202020204" pitchFamily="34" charset="0"/>
              </a:rPr>
              <a:t>M</a:t>
            </a:r>
            <a:r>
              <a:rPr lang="en-US" sz="2000" dirty="0">
                <a:latin typeface="Century Gothic" panose="020B0502020202020204" pitchFamily="34" charset="0"/>
              </a:rPr>
              <a:t>ap of a city</a:t>
            </a:r>
          </a:p>
          <a:p>
            <a:pPr marL="1085850" lvl="1" indent="-342900">
              <a:buFont typeface="Arial" panose="020B0604020202020204" pitchFamily="34" charset="0"/>
              <a:buChar char="•"/>
            </a:pPr>
            <a:r>
              <a:rPr lang="en-US" sz="2000" dirty="0">
                <a:latin typeface="Century Gothic" panose="020B0502020202020204" pitchFamily="34" charset="0"/>
              </a:rPr>
              <a:t>You can choose between a native app or a hybrid one</a:t>
            </a:r>
          </a:p>
        </p:txBody>
      </p:sp>
    </p:spTree>
    <p:extLst>
      <p:ext uri="{BB962C8B-B14F-4D97-AF65-F5344CB8AC3E}">
        <p14:creationId xmlns:p14="http://schemas.microsoft.com/office/powerpoint/2010/main" val="4137206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0"/>
          </p:nvPr>
        </p:nvSpPr>
        <p:spPr/>
        <p:txBody>
          <a:bodyPr/>
          <a:lstStyle/>
          <a:p>
            <a:r>
              <a:rPr lang="it-IT" dirty="0"/>
              <a:t>9° </a:t>
            </a:r>
            <a:r>
              <a:rPr lang="it-IT" dirty="0" err="1"/>
              <a:t>proposal</a:t>
            </a:r>
            <a:r>
              <a:rPr lang="it-IT" dirty="0"/>
              <a:t> – </a:t>
            </a:r>
            <a:r>
              <a:rPr lang="it-IT" dirty="0" err="1"/>
              <a:t>Main</a:t>
            </a:r>
            <a:r>
              <a:rPr lang="it-IT" dirty="0"/>
              <a:t> </a:t>
            </a:r>
            <a:r>
              <a:rPr lang="it-IT" dirty="0" err="1"/>
              <a:t>topic</a:t>
            </a:r>
            <a:r>
              <a:rPr lang="it-IT" dirty="0"/>
              <a:t>: Smart City</a:t>
            </a:r>
          </a:p>
        </p:txBody>
      </p:sp>
      <p:sp>
        <p:nvSpPr>
          <p:cNvPr id="3" name="Segnaposto testo 2"/>
          <p:cNvSpPr>
            <a:spLocks noGrp="1"/>
          </p:cNvSpPr>
          <p:nvPr>
            <p:ph type="body" sz="quarter" idx="11"/>
          </p:nvPr>
        </p:nvSpPr>
        <p:spPr>
          <a:xfrm>
            <a:off x="251520" y="908720"/>
            <a:ext cx="8640960" cy="5328591"/>
          </a:xfrm>
        </p:spPr>
        <p:txBody>
          <a:bodyPr/>
          <a:lstStyle/>
          <a:p>
            <a:pPr marL="342900" indent="-342900">
              <a:buFont typeface="Arial" panose="020B0604020202020204" pitchFamily="34" charset="0"/>
              <a:buChar char="•"/>
            </a:pPr>
            <a:r>
              <a:rPr lang="en-GB" sz="2400" b="1" dirty="0"/>
              <a:t>Title</a:t>
            </a:r>
            <a:r>
              <a:rPr lang="en-GB" sz="2400" dirty="0"/>
              <a:t>: </a:t>
            </a:r>
            <a:r>
              <a:rPr lang="en-US" sz="2400" dirty="0"/>
              <a:t>Smart Harbor</a:t>
            </a:r>
            <a:endParaRPr lang="en-GB" sz="2400" dirty="0"/>
          </a:p>
          <a:p>
            <a:pPr marL="342900" indent="-342900">
              <a:buFont typeface="Arial" panose="020B0604020202020204" pitchFamily="34" charset="0"/>
              <a:buChar char="•"/>
            </a:pPr>
            <a:r>
              <a:rPr lang="en-GB" sz="2400" b="1" dirty="0"/>
              <a:t>Areas</a:t>
            </a:r>
            <a:r>
              <a:rPr lang="en-GB" sz="2400" dirty="0"/>
              <a:t>:</a:t>
            </a:r>
            <a:r>
              <a:rPr lang="en-US" sz="2400" dirty="0"/>
              <a:t> Sensors, HCI, data visualization</a:t>
            </a:r>
          </a:p>
          <a:p>
            <a:pPr marL="342900" indent="-342900">
              <a:buFont typeface="Arial" panose="020B0604020202020204" pitchFamily="34" charset="0"/>
              <a:buChar char="•"/>
            </a:pPr>
            <a:r>
              <a:rPr lang="en-GB" sz="2400" b="1" dirty="0"/>
              <a:t>Description</a:t>
            </a:r>
            <a:r>
              <a:rPr lang="en-GB" sz="2400" dirty="0"/>
              <a:t>: </a:t>
            </a:r>
            <a:r>
              <a:rPr lang="en-GB" sz="2000" dirty="0"/>
              <a:t>Designing and developing a mobile app that lets manage sailors and related boats, manage nautical operators, showing a map of boats and operators (simulating sensors on board and within the </a:t>
            </a:r>
            <a:r>
              <a:rPr lang="en-GB" sz="2000" dirty="0" err="1"/>
              <a:t>harbor</a:t>
            </a:r>
            <a:r>
              <a:rPr lang="en-GB" sz="2000" dirty="0"/>
              <a:t>) and linking weather forecast external services. Data visualization strategies can be exploited to let the user interact with statistic charts.  </a:t>
            </a:r>
          </a:p>
          <a:p>
            <a:pPr marL="342900" indent="-342900">
              <a:buFont typeface="Arial" panose="020B0604020202020204" pitchFamily="34" charset="0"/>
              <a:buChar char="•"/>
            </a:pPr>
            <a:r>
              <a:rPr lang="en-GB" sz="2400" b="1" dirty="0"/>
              <a:t>Technologies</a:t>
            </a:r>
            <a:r>
              <a:rPr lang="en-GB" sz="2400" dirty="0"/>
              <a:t>: </a:t>
            </a:r>
          </a:p>
          <a:p>
            <a:pPr marL="1085850" lvl="1" indent="-342900">
              <a:buFont typeface="Arial" panose="020B0604020202020204" pitchFamily="34" charset="0"/>
              <a:buChar char="•"/>
            </a:pPr>
            <a:r>
              <a:rPr lang="en-GB" sz="2000" dirty="0">
                <a:latin typeface="Century Gothic" panose="020B0502020202020204" pitchFamily="34" charset="0"/>
              </a:rPr>
              <a:t>Environmental Sensors: simulated</a:t>
            </a:r>
          </a:p>
          <a:p>
            <a:pPr marL="1085850" lvl="1" indent="-342900">
              <a:buFont typeface="Arial" panose="020B0604020202020204" pitchFamily="34" charset="0"/>
              <a:buChar char="•"/>
            </a:pPr>
            <a:r>
              <a:rPr lang="en-GB" sz="2000" dirty="0">
                <a:latin typeface="Century Gothic" panose="020B0502020202020204" pitchFamily="34" charset="0"/>
              </a:rPr>
              <a:t>M</a:t>
            </a:r>
            <a:r>
              <a:rPr lang="en-US" sz="2000" dirty="0">
                <a:latin typeface="Century Gothic" panose="020B0502020202020204" pitchFamily="34" charset="0"/>
              </a:rPr>
              <a:t>ap of a harbor</a:t>
            </a:r>
          </a:p>
          <a:p>
            <a:pPr marL="1085850" lvl="1" indent="-342900">
              <a:buFont typeface="Arial" panose="020B0604020202020204" pitchFamily="34" charset="0"/>
              <a:buChar char="•"/>
            </a:pPr>
            <a:r>
              <a:rPr lang="en-US" sz="2000" dirty="0">
                <a:latin typeface="Century Gothic" panose="020B0502020202020204" pitchFamily="34" charset="0"/>
              </a:rPr>
              <a:t>You can choose between a native app or a hybrid one</a:t>
            </a:r>
          </a:p>
        </p:txBody>
      </p:sp>
      <p:sp>
        <p:nvSpPr>
          <p:cNvPr id="4" name="Rectangle 1">
            <a:extLst>
              <a:ext uri="{FF2B5EF4-FFF2-40B4-BE49-F238E27FC236}">
                <a16:creationId xmlns:a16="http://schemas.microsoft.com/office/drawing/2014/main" id="{9783FB7C-81E1-47FE-A549-976E1842D8E0}"/>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7164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0"/>
          </p:nvPr>
        </p:nvSpPr>
        <p:spPr/>
        <p:txBody>
          <a:bodyPr/>
          <a:lstStyle/>
          <a:p>
            <a:r>
              <a:rPr lang="it-IT" dirty="0"/>
              <a:t>10° </a:t>
            </a:r>
            <a:r>
              <a:rPr lang="it-IT" dirty="0" err="1"/>
              <a:t>proposal</a:t>
            </a:r>
            <a:r>
              <a:rPr lang="it-IT" dirty="0"/>
              <a:t> – </a:t>
            </a:r>
            <a:r>
              <a:rPr lang="it-IT" dirty="0" err="1"/>
              <a:t>Main</a:t>
            </a:r>
            <a:r>
              <a:rPr lang="it-IT" dirty="0"/>
              <a:t> </a:t>
            </a:r>
            <a:r>
              <a:rPr lang="it-IT" dirty="0" err="1"/>
              <a:t>topic</a:t>
            </a:r>
            <a:r>
              <a:rPr lang="it-IT" dirty="0"/>
              <a:t>: Smart City</a:t>
            </a:r>
          </a:p>
        </p:txBody>
      </p:sp>
      <p:sp>
        <p:nvSpPr>
          <p:cNvPr id="3" name="Segnaposto testo 2"/>
          <p:cNvSpPr>
            <a:spLocks noGrp="1"/>
          </p:cNvSpPr>
          <p:nvPr>
            <p:ph type="body" sz="quarter" idx="11"/>
          </p:nvPr>
        </p:nvSpPr>
        <p:spPr>
          <a:xfrm>
            <a:off x="251520" y="908720"/>
            <a:ext cx="8640960" cy="5328591"/>
          </a:xfrm>
        </p:spPr>
        <p:txBody>
          <a:bodyPr/>
          <a:lstStyle/>
          <a:p>
            <a:pPr marL="342900" indent="-342900">
              <a:buFont typeface="Arial" panose="020B0604020202020204" pitchFamily="34" charset="0"/>
              <a:buChar char="•"/>
            </a:pPr>
            <a:r>
              <a:rPr lang="en-GB" sz="2400" b="1" dirty="0"/>
              <a:t>Title</a:t>
            </a:r>
            <a:r>
              <a:rPr lang="en-GB" sz="2400" dirty="0"/>
              <a:t>: </a:t>
            </a:r>
            <a:r>
              <a:rPr lang="en-US" sz="2400" dirty="0"/>
              <a:t>Smart Beach</a:t>
            </a:r>
            <a:endParaRPr lang="en-GB" sz="2400" dirty="0"/>
          </a:p>
          <a:p>
            <a:pPr marL="342900" indent="-342900">
              <a:buFont typeface="Arial" panose="020B0604020202020204" pitchFamily="34" charset="0"/>
              <a:buChar char="•"/>
            </a:pPr>
            <a:r>
              <a:rPr lang="en-GB" sz="2400" b="1" dirty="0"/>
              <a:t>Areas</a:t>
            </a:r>
            <a:r>
              <a:rPr lang="en-GB" sz="2400" dirty="0"/>
              <a:t>:</a:t>
            </a:r>
            <a:r>
              <a:rPr lang="en-US" sz="2400" dirty="0"/>
              <a:t> Sensors, HCI, data visualization</a:t>
            </a:r>
          </a:p>
          <a:p>
            <a:pPr fontAlgn="base"/>
            <a:r>
              <a:rPr lang="en-GB" sz="2400" b="1" dirty="0"/>
              <a:t>Description</a:t>
            </a:r>
            <a:r>
              <a:rPr lang="en-GB" sz="2400" dirty="0"/>
              <a:t>: </a:t>
            </a:r>
            <a:r>
              <a:rPr lang="en-GB" sz="2000" dirty="0"/>
              <a:t>Designing and developing a mobile app that lets the users book a position on the beach, choosing a beach umbrella, cots and chairs, ordering food and beverage at the bathhouse café, linking forecast weather external services (providing information and warning about wind, sun, swimming in the sea, sunscreen, etc.). Environmental data and sensors can be simulated. Data visualization strategies can be exploited to let the user interact with statistic charts. </a:t>
            </a:r>
            <a:endParaRPr lang="en-US" sz="2000" dirty="0"/>
          </a:p>
          <a:p>
            <a:pPr marL="342900" indent="-342900">
              <a:buFont typeface="Arial" panose="020B0604020202020204" pitchFamily="34" charset="0"/>
              <a:buChar char="•"/>
            </a:pPr>
            <a:r>
              <a:rPr lang="en-GB" sz="2400" b="1" dirty="0"/>
              <a:t>Technologies</a:t>
            </a:r>
            <a:r>
              <a:rPr lang="en-GB" sz="2400" dirty="0"/>
              <a:t>: </a:t>
            </a:r>
          </a:p>
          <a:p>
            <a:pPr marL="1085850" lvl="1" indent="-342900">
              <a:buFont typeface="Arial" panose="020B0604020202020204" pitchFamily="34" charset="0"/>
              <a:buChar char="•"/>
            </a:pPr>
            <a:r>
              <a:rPr lang="en-GB" sz="2000" dirty="0">
                <a:latin typeface="Century Gothic" panose="020B0502020202020204" pitchFamily="34" charset="0"/>
              </a:rPr>
              <a:t>Environmental Sensors: simulated</a:t>
            </a:r>
          </a:p>
          <a:p>
            <a:pPr marL="1085850" lvl="1" indent="-342900">
              <a:buFont typeface="Arial" panose="020B0604020202020204" pitchFamily="34" charset="0"/>
              <a:buChar char="•"/>
            </a:pPr>
            <a:r>
              <a:rPr lang="en-GB" sz="2000" dirty="0">
                <a:latin typeface="Century Gothic" panose="020B0502020202020204" pitchFamily="34" charset="0"/>
              </a:rPr>
              <a:t>M</a:t>
            </a:r>
            <a:r>
              <a:rPr lang="en-US" sz="2000" dirty="0">
                <a:latin typeface="Century Gothic" panose="020B0502020202020204" pitchFamily="34" charset="0"/>
              </a:rPr>
              <a:t>ap of a bathhouse</a:t>
            </a:r>
          </a:p>
          <a:p>
            <a:pPr marL="1085850" lvl="1" indent="-342900">
              <a:buFont typeface="Arial" panose="020B0604020202020204" pitchFamily="34" charset="0"/>
              <a:buChar char="•"/>
            </a:pPr>
            <a:r>
              <a:rPr lang="en-US" sz="2000" dirty="0">
                <a:latin typeface="Century Gothic" panose="020B0502020202020204" pitchFamily="34" charset="0"/>
              </a:rPr>
              <a:t>You can choose between a native app or a hybrid one</a:t>
            </a:r>
          </a:p>
        </p:txBody>
      </p:sp>
      <p:sp>
        <p:nvSpPr>
          <p:cNvPr id="4" name="Rectangle 1">
            <a:extLst>
              <a:ext uri="{FF2B5EF4-FFF2-40B4-BE49-F238E27FC236}">
                <a16:creationId xmlns:a16="http://schemas.microsoft.com/office/drawing/2014/main" id="{9783FB7C-81E1-47FE-A549-976E1842D8E0}"/>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5326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0"/>
          </p:nvPr>
        </p:nvSpPr>
        <p:spPr/>
        <p:txBody>
          <a:bodyPr/>
          <a:lstStyle/>
          <a:p>
            <a:r>
              <a:rPr lang="it-IT" dirty="0"/>
              <a:t>Environmental data, sensors and smart objects</a:t>
            </a:r>
          </a:p>
        </p:txBody>
      </p:sp>
      <p:sp>
        <p:nvSpPr>
          <p:cNvPr id="3" name="Segnaposto testo 2"/>
          <p:cNvSpPr>
            <a:spLocks noGrp="1"/>
          </p:cNvSpPr>
          <p:nvPr>
            <p:ph type="body" sz="quarter" idx="11"/>
          </p:nvPr>
        </p:nvSpPr>
        <p:spPr>
          <a:xfrm>
            <a:off x="251520" y="908720"/>
            <a:ext cx="8640960" cy="5328591"/>
          </a:xfrm>
        </p:spPr>
        <p:txBody>
          <a:bodyPr/>
          <a:lstStyle/>
          <a:p>
            <a:pPr marL="342900" indent="-342900">
              <a:buFont typeface="Arial" panose="020B0604020202020204" pitchFamily="34" charset="0"/>
              <a:buChar char="•"/>
            </a:pPr>
            <a:endParaRPr lang="it-IT" sz="2400" dirty="0">
              <a:latin typeface="Century Gothic" panose="020B0502020202020204" pitchFamily="34" charset="0"/>
            </a:endParaRPr>
          </a:p>
          <a:p>
            <a:pPr marL="342900" indent="-342900">
              <a:buFont typeface="Arial" panose="020B0604020202020204" pitchFamily="34" charset="0"/>
              <a:buChar char="•"/>
            </a:pPr>
            <a:endParaRPr lang="it-IT" sz="2400" dirty="0"/>
          </a:p>
          <a:p>
            <a:pPr marL="342900" indent="-342900">
              <a:buFont typeface="Arial" panose="020B0604020202020204" pitchFamily="34" charset="0"/>
              <a:buChar char="•"/>
            </a:pPr>
            <a:r>
              <a:rPr lang="it-IT" sz="2400" dirty="0">
                <a:latin typeface="Century Gothic" panose="020B0502020202020204" pitchFamily="34" charset="0"/>
              </a:rPr>
              <a:t>In </a:t>
            </a:r>
            <a:r>
              <a:rPr lang="it-IT" sz="2400" dirty="0" err="1">
                <a:latin typeface="Century Gothic" panose="020B0502020202020204" pitchFamily="34" charset="0"/>
              </a:rPr>
              <a:t>order</a:t>
            </a:r>
            <a:r>
              <a:rPr lang="it-IT" sz="2400" dirty="0">
                <a:latin typeface="Century Gothic" panose="020B0502020202020204" pitchFamily="34" charset="0"/>
              </a:rPr>
              <a:t> to simulate sensors and environmental data </a:t>
            </a:r>
            <a:r>
              <a:rPr lang="it-IT" sz="2400" dirty="0" err="1">
                <a:latin typeface="Century Gothic" panose="020B0502020202020204" pitchFamily="34" charset="0"/>
              </a:rPr>
              <a:t>collected</a:t>
            </a:r>
            <a:r>
              <a:rPr lang="it-IT" sz="2400" dirty="0">
                <a:latin typeface="Century Gothic" panose="020B0502020202020204" pitchFamily="34" charset="0"/>
              </a:rPr>
              <a:t> from sensors and smart objects, </a:t>
            </a:r>
            <a:r>
              <a:rPr lang="it-IT" sz="2400" dirty="0" err="1">
                <a:latin typeface="Century Gothic" panose="020B0502020202020204" pitchFamily="34" charset="0"/>
              </a:rPr>
              <a:t>it</a:t>
            </a:r>
            <a:r>
              <a:rPr lang="it-IT" sz="2400" dirty="0">
                <a:latin typeface="Century Gothic" panose="020B0502020202020204" pitchFamily="34" charset="0"/>
              </a:rPr>
              <a:t> </a:t>
            </a:r>
            <a:r>
              <a:rPr lang="it-IT" sz="2400" dirty="0" err="1">
                <a:latin typeface="Century Gothic" panose="020B0502020202020204" pitchFamily="34" charset="0"/>
              </a:rPr>
              <a:t>is</a:t>
            </a:r>
            <a:r>
              <a:rPr lang="it-IT" sz="2400" dirty="0">
                <a:latin typeface="Century Gothic" panose="020B0502020202020204" pitchFamily="34" charset="0"/>
              </a:rPr>
              <a:t> </a:t>
            </a:r>
            <a:r>
              <a:rPr lang="it-IT" sz="2400" dirty="0" err="1">
                <a:latin typeface="Century Gothic" panose="020B0502020202020204" pitchFamily="34" charset="0"/>
              </a:rPr>
              <a:t>possible</a:t>
            </a:r>
            <a:r>
              <a:rPr lang="it-IT" sz="2400" dirty="0">
                <a:latin typeface="Century Gothic" panose="020B0502020202020204" pitchFamily="34" charset="0"/>
              </a:rPr>
              <a:t> to exploit </a:t>
            </a:r>
            <a:r>
              <a:rPr lang="it-IT" sz="2400" dirty="0" err="1">
                <a:latin typeface="Century Gothic" panose="020B0502020202020204" pitchFamily="34" charset="0"/>
              </a:rPr>
              <a:t>services</a:t>
            </a:r>
            <a:r>
              <a:rPr lang="it-IT" sz="2400" dirty="0">
                <a:latin typeface="Century Gothic" panose="020B0502020202020204" pitchFamily="34" charset="0"/>
              </a:rPr>
              <a:t> like </a:t>
            </a:r>
            <a:r>
              <a:rPr lang="it-IT" sz="2400" dirty="0" err="1">
                <a:latin typeface="Century Gothic" panose="020B0502020202020204" pitchFamily="34" charset="0"/>
              </a:rPr>
              <a:t>this</a:t>
            </a:r>
            <a:r>
              <a:rPr lang="it-IT" sz="2400" dirty="0"/>
              <a:t> one:</a:t>
            </a:r>
          </a:p>
          <a:p>
            <a:pPr marL="342900" indent="-342900">
              <a:buFont typeface="Arial" panose="020B0604020202020204" pitchFamily="34" charset="0"/>
              <a:buChar char="•"/>
            </a:pPr>
            <a:endParaRPr lang="it-IT" sz="2400" dirty="0"/>
          </a:p>
          <a:p>
            <a:pPr algn="ctr"/>
            <a:r>
              <a:rPr lang="it-IT" sz="2400" b="1" dirty="0">
                <a:hlinkClick r:id="rId3"/>
              </a:rPr>
              <a:t>https://thingspeak.com/</a:t>
            </a:r>
            <a:r>
              <a:rPr lang="it-IT" sz="2400" b="1" dirty="0"/>
              <a:t> </a:t>
            </a:r>
            <a:endParaRPr lang="en-US" sz="2000" b="1" dirty="0">
              <a:latin typeface="Century Gothic" panose="020B0502020202020204" pitchFamily="34" charset="0"/>
            </a:endParaRPr>
          </a:p>
        </p:txBody>
      </p:sp>
      <p:sp>
        <p:nvSpPr>
          <p:cNvPr id="4" name="Rectangle 1">
            <a:extLst>
              <a:ext uri="{FF2B5EF4-FFF2-40B4-BE49-F238E27FC236}">
                <a16:creationId xmlns:a16="http://schemas.microsoft.com/office/drawing/2014/main" id="{9783FB7C-81E1-47FE-A549-976E1842D8E0}"/>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1294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0"/>
          </p:nvPr>
        </p:nvSpPr>
        <p:spPr/>
        <p:txBody>
          <a:bodyPr/>
          <a:lstStyle/>
          <a:p>
            <a:r>
              <a:rPr lang="it-IT" dirty="0" err="1"/>
              <a:t>Groups</a:t>
            </a:r>
            <a:endParaRPr lang="it-IT" dirty="0"/>
          </a:p>
        </p:txBody>
      </p:sp>
      <p:sp>
        <p:nvSpPr>
          <p:cNvPr id="3" name="Segnaposto testo 2"/>
          <p:cNvSpPr>
            <a:spLocks noGrp="1"/>
          </p:cNvSpPr>
          <p:nvPr>
            <p:ph type="body" sz="quarter" idx="11"/>
          </p:nvPr>
        </p:nvSpPr>
        <p:spPr>
          <a:xfrm>
            <a:off x="395288" y="980728"/>
            <a:ext cx="8424862" cy="4608413"/>
          </a:xfrm>
        </p:spPr>
        <p:txBody>
          <a:bodyPr/>
          <a:lstStyle/>
          <a:p>
            <a:r>
              <a:rPr lang="it-IT" sz="2000" dirty="0"/>
              <a:t>Group1</a:t>
            </a:r>
            <a:r>
              <a:rPr lang="it-IT" sz="2400" dirty="0"/>
              <a:t>: …</a:t>
            </a:r>
            <a:br>
              <a:rPr lang="it-IT" sz="2400" b="1" dirty="0"/>
            </a:br>
            <a:r>
              <a:rPr lang="it-IT" sz="2000" dirty="0"/>
              <a:t>(X° </a:t>
            </a:r>
            <a:r>
              <a:rPr lang="it-IT" sz="2000" dirty="0" err="1"/>
              <a:t>proposal</a:t>
            </a:r>
            <a:r>
              <a:rPr lang="it-IT" sz="2000" dirty="0"/>
              <a:t>: …) </a:t>
            </a:r>
          </a:p>
          <a:p>
            <a:r>
              <a:rPr lang="it-IT" sz="2400" dirty="0"/>
              <a:t> </a:t>
            </a:r>
          </a:p>
          <a:p>
            <a:r>
              <a:rPr lang="it-IT" sz="2000" dirty="0"/>
              <a:t>Group2</a:t>
            </a:r>
            <a:r>
              <a:rPr lang="it-IT" sz="2400" dirty="0"/>
              <a:t>:</a:t>
            </a:r>
            <a:br>
              <a:rPr lang="it-IT" sz="2400" dirty="0"/>
            </a:br>
            <a:r>
              <a:rPr lang="it-IT" sz="2000" dirty="0"/>
              <a:t>(X° </a:t>
            </a:r>
            <a:r>
              <a:rPr lang="it-IT" sz="2000" dirty="0" err="1"/>
              <a:t>proposal</a:t>
            </a:r>
            <a:r>
              <a:rPr lang="it-IT" sz="2000" dirty="0"/>
              <a:t>:)</a:t>
            </a:r>
          </a:p>
          <a:p>
            <a:endParaRPr lang="it-IT" sz="2400" dirty="0"/>
          </a:p>
          <a:p>
            <a:r>
              <a:rPr lang="it-IT" sz="2000" dirty="0"/>
              <a:t>Group3</a:t>
            </a:r>
            <a:r>
              <a:rPr lang="it-IT" sz="2400" dirty="0"/>
              <a:t>:</a:t>
            </a:r>
            <a:br>
              <a:rPr lang="it-IT" sz="2400" b="1" dirty="0"/>
            </a:br>
            <a:r>
              <a:rPr lang="it-IT" sz="2000" dirty="0"/>
              <a:t>(X° </a:t>
            </a:r>
            <a:r>
              <a:rPr lang="it-IT" sz="2000" dirty="0" err="1"/>
              <a:t>proposal</a:t>
            </a:r>
            <a:r>
              <a:rPr lang="it-IT" sz="2000" dirty="0"/>
              <a:t>:)</a:t>
            </a:r>
            <a:endParaRPr lang="it-IT" sz="2400" dirty="0"/>
          </a:p>
          <a:p>
            <a:endParaRPr lang="it-IT" sz="2400" dirty="0"/>
          </a:p>
          <a:p>
            <a:r>
              <a:rPr lang="it-IT" sz="2000" dirty="0"/>
              <a:t>Group4</a:t>
            </a:r>
            <a:r>
              <a:rPr lang="it-IT" sz="2400" dirty="0"/>
              <a:t>:</a:t>
            </a:r>
            <a:br>
              <a:rPr lang="it-IT" sz="2400" b="1" dirty="0"/>
            </a:br>
            <a:r>
              <a:rPr lang="it-IT" sz="2000" dirty="0"/>
              <a:t>(X° </a:t>
            </a:r>
            <a:r>
              <a:rPr lang="it-IT" sz="2000" dirty="0" err="1"/>
              <a:t>proposal</a:t>
            </a:r>
            <a:r>
              <a:rPr lang="it-IT" sz="2000" dirty="0"/>
              <a:t>:)</a:t>
            </a:r>
            <a:endParaRPr lang="it-IT" sz="2400" dirty="0"/>
          </a:p>
          <a:p>
            <a:endParaRPr lang="it-IT" sz="2400" dirty="0"/>
          </a:p>
          <a:p>
            <a:r>
              <a:rPr lang="it-IT" sz="2000" dirty="0"/>
              <a:t>Group5</a:t>
            </a:r>
            <a:r>
              <a:rPr lang="it-IT" sz="2400" dirty="0"/>
              <a:t>:</a:t>
            </a:r>
            <a:br>
              <a:rPr lang="it-IT" sz="2400" dirty="0"/>
            </a:br>
            <a:r>
              <a:rPr lang="it-IT" sz="2000" dirty="0"/>
              <a:t>(X° </a:t>
            </a:r>
            <a:r>
              <a:rPr lang="it-IT" sz="2000" dirty="0" err="1"/>
              <a:t>proposal</a:t>
            </a:r>
            <a:r>
              <a:rPr lang="it-IT" sz="2000" dirty="0"/>
              <a:t>:)</a:t>
            </a:r>
            <a:endParaRPr lang="it-IT" sz="2400" dirty="0"/>
          </a:p>
        </p:txBody>
      </p:sp>
    </p:spTree>
    <p:extLst>
      <p:ext uri="{BB962C8B-B14F-4D97-AF65-F5344CB8AC3E}">
        <p14:creationId xmlns:p14="http://schemas.microsoft.com/office/powerpoint/2010/main" val="1794108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0"/>
          </p:nvPr>
        </p:nvSpPr>
        <p:spPr>
          <a:xfrm>
            <a:off x="1115616" y="2780928"/>
            <a:ext cx="6912768" cy="2520280"/>
          </a:xfrm>
        </p:spPr>
        <p:txBody>
          <a:bodyPr/>
          <a:lstStyle/>
          <a:p>
            <a:r>
              <a:rPr lang="it-IT" dirty="0"/>
              <a:t>Silvia Mirri</a:t>
            </a:r>
          </a:p>
          <a:p>
            <a:r>
              <a:rPr lang="it-IT" b="0" dirty="0">
                <a:hlinkClick r:id="rId2"/>
              </a:rPr>
              <a:t>silvia.mirri@unibo.it</a:t>
            </a:r>
            <a:endParaRPr lang="it-IT" b="0" dirty="0"/>
          </a:p>
          <a:p>
            <a:endParaRPr lang="it-IT" b="0" dirty="0"/>
          </a:p>
          <a:p>
            <a:r>
              <a:rPr lang="it-IT" dirty="0"/>
              <a:t>Chiara Ceccarini</a:t>
            </a:r>
          </a:p>
          <a:p>
            <a:r>
              <a:rPr lang="it-IT" b="0" dirty="0">
                <a:hlinkClick r:id="rId3"/>
              </a:rPr>
              <a:t>chiara.ceccarini6@unibo.it</a:t>
            </a:r>
            <a:endParaRPr lang="it-IT" b="0" dirty="0"/>
          </a:p>
          <a:p>
            <a:endParaRPr lang="it-IT" b="0" dirty="0"/>
          </a:p>
        </p:txBody>
      </p:sp>
    </p:spTree>
    <p:extLst>
      <p:ext uri="{BB962C8B-B14F-4D97-AF65-F5344CB8AC3E}">
        <p14:creationId xmlns:p14="http://schemas.microsoft.com/office/powerpoint/2010/main" val="2269412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0"/>
          </p:nvPr>
        </p:nvSpPr>
        <p:spPr/>
        <p:txBody>
          <a:bodyPr/>
          <a:lstStyle/>
          <a:p>
            <a:r>
              <a:rPr lang="it-IT" dirty="0"/>
              <a:t>Project Work </a:t>
            </a:r>
            <a:r>
              <a:rPr lang="it-IT" dirty="0" err="1"/>
              <a:t>Proposals</a:t>
            </a:r>
            <a:r>
              <a:rPr lang="it-IT" dirty="0"/>
              <a:t> </a:t>
            </a:r>
          </a:p>
        </p:txBody>
      </p:sp>
      <p:sp>
        <p:nvSpPr>
          <p:cNvPr id="3" name="Segnaposto testo 2"/>
          <p:cNvSpPr>
            <a:spLocks noGrp="1"/>
          </p:cNvSpPr>
          <p:nvPr>
            <p:ph type="body" sz="quarter" idx="11"/>
          </p:nvPr>
        </p:nvSpPr>
        <p:spPr>
          <a:xfrm>
            <a:off x="251520" y="1052736"/>
            <a:ext cx="8640960" cy="4392389"/>
          </a:xfrm>
        </p:spPr>
        <p:txBody>
          <a:bodyPr/>
          <a:lstStyle/>
          <a:p>
            <a:r>
              <a:rPr lang="it-IT" sz="2400" dirty="0" err="1"/>
              <a:t>Since</a:t>
            </a:r>
            <a:r>
              <a:rPr lang="it-IT" sz="2400" dirty="0"/>
              <a:t> the School </a:t>
            </a:r>
            <a:r>
              <a:rPr lang="it-IT" sz="2400" dirty="0" err="1"/>
              <a:t>is</a:t>
            </a:r>
            <a:r>
              <a:rPr lang="it-IT" sz="2400" dirty="0"/>
              <a:t> </a:t>
            </a:r>
            <a:r>
              <a:rPr lang="it-IT" sz="2400" dirty="0" err="1"/>
              <a:t>only</a:t>
            </a:r>
            <a:r>
              <a:rPr lang="it-IT" sz="2400" dirty="0"/>
              <a:t> online, </a:t>
            </a:r>
            <a:r>
              <a:rPr lang="it-IT" sz="2400" dirty="0" err="1"/>
              <a:t>we</a:t>
            </a:r>
            <a:r>
              <a:rPr lang="it-IT" sz="2400" dirty="0"/>
              <a:t> </a:t>
            </a:r>
            <a:r>
              <a:rPr lang="it-IT" sz="2400" dirty="0" err="1"/>
              <a:t>will</a:t>
            </a:r>
            <a:r>
              <a:rPr lang="it-IT" sz="2400" dirty="0"/>
              <a:t> focus the </a:t>
            </a:r>
            <a:r>
              <a:rPr lang="it-IT" sz="2400" dirty="0" err="1"/>
              <a:t>projectworks</a:t>
            </a:r>
            <a:r>
              <a:rPr lang="it-IT" sz="2400" dirty="0"/>
              <a:t> on the </a:t>
            </a:r>
            <a:r>
              <a:rPr lang="it-IT" sz="2400" b="1" dirty="0"/>
              <a:t>Smart Applications</a:t>
            </a:r>
          </a:p>
          <a:p>
            <a:pPr marL="342900" indent="-342900">
              <a:buFontTx/>
              <a:buChar char="-"/>
            </a:pPr>
            <a:r>
              <a:rPr lang="it-IT" sz="2400" dirty="0"/>
              <a:t>10 project </a:t>
            </a:r>
            <a:r>
              <a:rPr lang="it-IT" sz="2400" dirty="0" err="1"/>
              <a:t>proposals</a:t>
            </a:r>
            <a:endParaRPr lang="it-IT" sz="2400" dirty="0"/>
          </a:p>
          <a:p>
            <a:pPr marL="342900" indent="-342900">
              <a:buFontTx/>
              <a:buChar char="-"/>
            </a:pPr>
            <a:r>
              <a:rPr lang="it-IT" sz="2400" dirty="0"/>
              <a:t>3 macro-</a:t>
            </a:r>
            <a:r>
              <a:rPr lang="it-IT" sz="2400" dirty="0" err="1"/>
              <a:t>topics</a:t>
            </a:r>
            <a:endParaRPr lang="it-IT" sz="2400" dirty="0"/>
          </a:p>
          <a:p>
            <a:pPr marL="342900" indent="-342900">
              <a:buFontTx/>
              <a:buChar char="-"/>
            </a:pPr>
            <a:r>
              <a:rPr lang="it-IT" sz="2400" dirty="0"/>
              <a:t>1 project per group</a:t>
            </a:r>
          </a:p>
          <a:p>
            <a:pPr marL="342900" indent="-342900">
              <a:buFontTx/>
              <a:buChar char="-"/>
            </a:pPr>
            <a:r>
              <a:rPr lang="it-IT" sz="2400" dirty="0"/>
              <a:t>2 (or 3) </a:t>
            </a:r>
            <a:r>
              <a:rPr lang="it-IT" sz="2400" dirty="0" err="1"/>
              <a:t>students</a:t>
            </a:r>
            <a:r>
              <a:rPr lang="it-IT" sz="2400" dirty="0"/>
              <a:t> per group</a:t>
            </a:r>
          </a:p>
          <a:p>
            <a:pPr marL="342900" indent="-342900">
              <a:buFontTx/>
              <a:buChar char="-"/>
            </a:pPr>
            <a:r>
              <a:rPr lang="it-IT" sz="2400" dirty="0"/>
              <a:t>Students can </a:t>
            </a:r>
            <a:r>
              <a:rPr lang="it-IT" sz="2400" dirty="0" err="1"/>
              <a:t>provide</a:t>
            </a:r>
            <a:r>
              <a:rPr lang="it-IT" sz="2400" dirty="0"/>
              <a:t> </a:t>
            </a:r>
            <a:r>
              <a:rPr lang="it-IT" sz="2400" dirty="0" err="1"/>
              <a:t>suggestions</a:t>
            </a:r>
            <a:r>
              <a:rPr lang="it-IT" sz="2400" dirty="0"/>
              <a:t> (</a:t>
            </a:r>
            <a:r>
              <a:rPr lang="it-IT" sz="2400" dirty="0" err="1"/>
              <a:t>regarding</a:t>
            </a:r>
            <a:r>
              <a:rPr lang="it-IT" sz="2400" dirty="0"/>
              <a:t> technologies, design issue) </a:t>
            </a:r>
            <a:r>
              <a:rPr lang="it-IT" sz="2400" dirty="0" err="1"/>
              <a:t>that</a:t>
            </a:r>
            <a:r>
              <a:rPr lang="it-IT" sz="2400" dirty="0"/>
              <a:t> can be </a:t>
            </a:r>
            <a:r>
              <a:rPr lang="it-IT" sz="2400" dirty="0" err="1"/>
              <a:t>agreed</a:t>
            </a:r>
            <a:r>
              <a:rPr lang="it-IT" sz="2400" dirty="0"/>
              <a:t> with the tutors and </a:t>
            </a:r>
            <a:r>
              <a:rPr lang="it-IT" sz="2400" dirty="0" err="1"/>
              <a:t>professors</a:t>
            </a:r>
            <a:r>
              <a:rPr lang="it-IT" sz="2400" dirty="0"/>
              <a:t> </a:t>
            </a:r>
          </a:p>
          <a:p>
            <a:pPr marL="342900" indent="-342900">
              <a:buFontTx/>
              <a:buChar char="-"/>
            </a:pPr>
            <a:endParaRPr lang="it-IT" sz="2400" dirty="0"/>
          </a:p>
          <a:p>
            <a:pPr marL="342900" indent="-342900">
              <a:buFontTx/>
              <a:buChar char="-"/>
            </a:pPr>
            <a:r>
              <a:rPr lang="it-IT" sz="2400" dirty="0"/>
              <a:t>The </a:t>
            </a:r>
            <a:r>
              <a:rPr lang="it-IT" sz="2400" dirty="0" err="1"/>
              <a:t>final</a:t>
            </a:r>
            <a:r>
              <a:rPr lang="it-IT" sz="2400" dirty="0"/>
              <a:t> </a:t>
            </a:r>
            <a:r>
              <a:rPr lang="it-IT" sz="2400" dirty="0" err="1"/>
              <a:t>examination</a:t>
            </a:r>
            <a:r>
              <a:rPr lang="it-IT" sz="2400" dirty="0"/>
              <a:t> of the Summer School </a:t>
            </a:r>
            <a:r>
              <a:rPr lang="it-IT" sz="2400" dirty="0" err="1"/>
              <a:t>will</a:t>
            </a:r>
            <a:r>
              <a:rPr lang="it-IT" sz="2400" dirty="0"/>
              <a:t> be based on the presentation and </a:t>
            </a:r>
            <a:r>
              <a:rPr lang="it-IT" sz="2400" dirty="0" err="1"/>
              <a:t>discussion</a:t>
            </a:r>
            <a:r>
              <a:rPr lang="it-IT" sz="2400" dirty="0"/>
              <a:t> of the project </a:t>
            </a:r>
            <a:r>
              <a:rPr lang="it-IT" sz="2400" dirty="0" err="1"/>
              <a:t>works</a:t>
            </a:r>
            <a:endParaRPr lang="it-IT" sz="2400" dirty="0"/>
          </a:p>
        </p:txBody>
      </p:sp>
    </p:spTree>
    <p:extLst>
      <p:ext uri="{BB962C8B-B14F-4D97-AF65-F5344CB8AC3E}">
        <p14:creationId xmlns:p14="http://schemas.microsoft.com/office/powerpoint/2010/main" val="1007258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0"/>
          </p:nvPr>
        </p:nvSpPr>
        <p:spPr/>
        <p:txBody>
          <a:bodyPr/>
          <a:lstStyle/>
          <a:p>
            <a:r>
              <a:rPr lang="it-IT" dirty="0"/>
              <a:t>Project Work </a:t>
            </a:r>
            <a:r>
              <a:rPr lang="it-IT" dirty="0" err="1"/>
              <a:t>Proposals</a:t>
            </a:r>
            <a:r>
              <a:rPr lang="it-IT" dirty="0"/>
              <a:t> </a:t>
            </a:r>
          </a:p>
        </p:txBody>
      </p:sp>
      <p:sp>
        <p:nvSpPr>
          <p:cNvPr id="3" name="Segnaposto testo 2"/>
          <p:cNvSpPr>
            <a:spLocks noGrp="1"/>
          </p:cNvSpPr>
          <p:nvPr>
            <p:ph type="body" sz="quarter" idx="11"/>
          </p:nvPr>
        </p:nvSpPr>
        <p:spPr>
          <a:xfrm>
            <a:off x="251520" y="1052736"/>
            <a:ext cx="8640960" cy="4392389"/>
          </a:xfrm>
        </p:spPr>
        <p:txBody>
          <a:bodyPr/>
          <a:lstStyle/>
          <a:p>
            <a:pPr marL="342900" indent="-342900">
              <a:buFont typeface="Arial" panose="020B0604020202020204" pitchFamily="34" charset="0"/>
              <a:buChar char="•"/>
            </a:pPr>
            <a:r>
              <a:rPr lang="en-US" sz="2400" dirty="0"/>
              <a:t>Macro-topics:</a:t>
            </a:r>
          </a:p>
          <a:p>
            <a:pPr marL="1085850" lvl="1" indent="-342900">
              <a:buFont typeface="Arial" panose="020B0604020202020204" pitchFamily="34" charset="0"/>
              <a:buChar char="•"/>
            </a:pPr>
            <a:r>
              <a:rPr lang="en-US" sz="3200" dirty="0"/>
              <a:t>Smart Objects and Applications within a </a:t>
            </a:r>
            <a:r>
              <a:rPr lang="en-US" sz="3200" b="1" dirty="0"/>
              <a:t>Smart Campus </a:t>
            </a:r>
          </a:p>
          <a:p>
            <a:pPr marL="1085850" lvl="1" indent="-342900">
              <a:buFont typeface="Arial" panose="020B0604020202020204" pitchFamily="34" charset="0"/>
              <a:buChar char="•"/>
            </a:pPr>
            <a:endParaRPr lang="en-US" sz="1600" b="1" dirty="0"/>
          </a:p>
          <a:p>
            <a:pPr marL="1085850" lvl="1" indent="-342900">
              <a:buFont typeface="Arial" panose="020B0604020202020204" pitchFamily="34" charset="0"/>
              <a:buChar char="•"/>
            </a:pPr>
            <a:r>
              <a:rPr lang="en-US" sz="3200" dirty="0"/>
              <a:t>Smart Objects and Applications within a </a:t>
            </a:r>
            <a:r>
              <a:rPr lang="en-US" sz="3200" b="1" dirty="0"/>
              <a:t>Smart City</a:t>
            </a:r>
          </a:p>
          <a:p>
            <a:pPr marL="1085850" lvl="1" indent="-342900">
              <a:buFont typeface="Arial" panose="020B0604020202020204" pitchFamily="34" charset="0"/>
              <a:buChar char="•"/>
            </a:pPr>
            <a:endParaRPr lang="en-US" sz="1600" b="1" dirty="0"/>
          </a:p>
          <a:p>
            <a:pPr marL="1085850" lvl="1" indent="-342900">
              <a:buFont typeface="Arial" panose="020B0604020202020204" pitchFamily="34" charset="0"/>
              <a:buChar char="•"/>
            </a:pPr>
            <a:r>
              <a:rPr lang="en-US" sz="3200" dirty="0"/>
              <a:t>Smart Objects and Applications for </a:t>
            </a:r>
            <a:r>
              <a:rPr lang="en-US" sz="3200" b="1" dirty="0"/>
              <a:t>Sustainability</a:t>
            </a:r>
          </a:p>
        </p:txBody>
      </p:sp>
    </p:spTree>
    <p:extLst>
      <p:ext uri="{BB962C8B-B14F-4D97-AF65-F5344CB8AC3E}">
        <p14:creationId xmlns:p14="http://schemas.microsoft.com/office/powerpoint/2010/main" val="1096930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0"/>
          </p:nvPr>
        </p:nvSpPr>
        <p:spPr/>
        <p:txBody>
          <a:bodyPr/>
          <a:lstStyle/>
          <a:p>
            <a:r>
              <a:rPr lang="it-IT" dirty="0"/>
              <a:t>1° </a:t>
            </a:r>
            <a:r>
              <a:rPr lang="it-IT" dirty="0" err="1"/>
              <a:t>proposal</a:t>
            </a:r>
            <a:r>
              <a:rPr lang="it-IT" dirty="0"/>
              <a:t> – </a:t>
            </a:r>
            <a:r>
              <a:rPr lang="it-IT" dirty="0" err="1"/>
              <a:t>Main</a:t>
            </a:r>
            <a:r>
              <a:rPr lang="it-IT" dirty="0"/>
              <a:t> </a:t>
            </a:r>
            <a:r>
              <a:rPr lang="it-IT" dirty="0" err="1"/>
              <a:t>topic</a:t>
            </a:r>
            <a:r>
              <a:rPr lang="it-IT" dirty="0"/>
              <a:t>: Smart Campus</a:t>
            </a:r>
          </a:p>
        </p:txBody>
      </p:sp>
      <p:sp>
        <p:nvSpPr>
          <p:cNvPr id="3" name="Segnaposto testo 2"/>
          <p:cNvSpPr>
            <a:spLocks noGrp="1"/>
          </p:cNvSpPr>
          <p:nvPr>
            <p:ph type="body" sz="quarter" idx="11"/>
          </p:nvPr>
        </p:nvSpPr>
        <p:spPr>
          <a:xfrm>
            <a:off x="251520" y="1052736"/>
            <a:ext cx="8640960" cy="5328591"/>
          </a:xfrm>
        </p:spPr>
        <p:txBody>
          <a:bodyPr/>
          <a:lstStyle/>
          <a:p>
            <a:pPr marL="342900" indent="-342900">
              <a:buFont typeface="Arial" panose="020B0604020202020204" pitchFamily="34" charset="0"/>
              <a:buChar char="•"/>
            </a:pPr>
            <a:r>
              <a:rPr lang="en-GB" sz="2400" b="1" dirty="0"/>
              <a:t>Title</a:t>
            </a:r>
            <a:r>
              <a:rPr lang="en-GB" sz="2400" dirty="0"/>
              <a:t>: Classrooms Manager</a:t>
            </a:r>
          </a:p>
          <a:p>
            <a:pPr marL="342900" indent="-342900">
              <a:buFont typeface="Arial" panose="020B0604020202020204" pitchFamily="34" charset="0"/>
              <a:buChar char="•"/>
            </a:pPr>
            <a:r>
              <a:rPr lang="en-GB" sz="2400" b="1" dirty="0"/>
              <a:t>Areas</a:t>
            </a:r>
            <a:r>
              <a:rPr lang="en-GB" sz="2400" dirty="0"/>
              <a:t>: D</a:t>
            </a:r>
            <a:r>
              <a:rPr lang="en-US" sz="2400" dirty="0" err="1"/>
              <a:t>ata</a:t>
            </a:r>
            <a:r>
              <a:rPr lang="en-US" sz="2400" dirty="0"/>
              <a:t> visualization, Sensors, HCI</a:t>
            </a:r>
          </a:p>
          <a:p>
            <a:pPr marL="342900" indent="-342900">
              <a:buFont typeface="Arial" panose="020B0604020202020204" pitchFamily="34" charset="0"/>
              <a:buChar char="•"/>
            </a:pPr>
            <a:r>
              <a:rPr lang="en-GB" sz="2400" b="1" dirty="0"/>
              <a:t>Description</a:t>
            </a:r>
            <a:r>
              <a:rPr lang="en-GB" sz="2400" dirty="0"/>
              <a:t>: </a:t>
            </a:r>
            <a:r>
              <a:rPr lang="en-US" sz="2400" dirty="0"/>
              <a:t>designing/developing</a:t>
            </a:r>
            <a:r>
              <a:rPr lang="en-US" sz="3200" dirty="0"/>
              <a:t> </a:t>
            </a:r>
            <a:r>
              <a:rPr lang="en-US" sz="2400" dirty="0">
                <a:latin typeface="Century Gothic" panose="020B0502020202020204" pitchFamily="34" charset="0"/>
              </a:rPr>
              <a:t>a user interface tool, exploiting data visualization strategies, to provide information about the classrooms usage, both for detailed uses (e.g. defining the lectures timetable) and for decision making (classrooms and resource allocation)</a:t>
            </a:r>
          </a:p>
          <a:p>
            <a:pPr marL="342900" indent="-342900">
              <a:buFont typeface="Arial" panose="020B0604020202020204" pitchFamily="34" charset="0"/>
              <a:buChar char="•"/>
            </a:pPr>
            <a:r>
              <a:rPr lang="en-GB" sz="2400" b="1" dirty="0"/>
              <a:t>Technologies</a:t>
            </a:r>
            <a:r>
              <a:rPr lang="en-GB" sz="2400" dirty="0"/>
              <a:t>: </a:t>
            </a:r>
          </a:p>
          <a:p>
            <a:pPr marL="1085850" lvl="1" indent="-342900">
              <a:buFont typeface="Arial" panose="020B0604020202020204" pitchFamily="34" charset="0"/>
              <a:buChar char="•"/>
            </a:pPr>
            <a:r>
              <a:rPr lang="en-US" sz="2000" dirty="0">
                <a:latin typeface="Century Gothic" panose="020B0502020202020204" pitchFamily="34" charset="0"/>
              </a:rPr>
              <a:t>Map of the Cesena Campus (SVG based)</a:t>
            </a:r>
          </a:p>
          <a:p>
            <a:pPr marL="1085850" lvl="1" indent="-342900">
              <a:buFont typeface="Arial" panose="020B0604020202020204" pitchFamily="34" charset="0"/>
              <a:buChar char="•"/>
            </a:pPr>
            <a:r>
              <a:rPr lang="en-US" sz="2000" dirty="0" err="1">
                <a:latin typeface="Century Gothic" panose="020B0502020202020204" pitchFamily="34" charset="0"/>
              </a:rPr>
              <a:t>Rgb</a:t>
            </a:r>
            <a:r>
              <a:rPr lang="en-US" sz="2000" dirty="0">
                <a:latin typeface="Century Gothic" panose="020B0502020202020204" pitchFamily="34" charset="0"/>
              </a:rPr>
              <a:t>-d camera to count students (already installed in the Cesena Campus)</a:t>
            </a:r>
          </a:p>
          <a:p>
            <a:pPr marL="1085850" lvl="1" indent="-342900">
              <a:buFont typeface="Arial" panose="020B0604020202020204" pitchFamily="34" charset="0"/>
              <a:buChar char="•"/>
            </a:pPr>
            <a:r>
              <a:rPr lang="en-US" sz="2000" dirty="0">
                <a:latin typeface="Century Gothic" panose="020B0502020202020204" pitchFamily="34" charset="0"/>
              </a:rPr>
              <a:t>Current time table in open format</a:t>
            </a:r>
            <a:endParaRPr lang="en-GB" sz="2000" dirty="0">
              <a:latin typeface="Century Gothic" panose="020B0502020202020204" pitchFamily="34" charset="0"/>
            </a:endParaRPr>
          </a:p>
        </p:txBody>
      </p:sp>
    </p:spTree>
    <p:extLst>
      <p:ext uri="{BB962C8B-B14F-4D97-AF65-F5344CB8AC3E}">
        <p14:creationId xmlns:p14="http://schemas.microsoft.com/office/powerpoint/2010/main" val="2042689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0"/>
          </p:nvPr>
        </p:nvSpPr>
        <p:spPr/>
        <p:txBody>
          <a:bodyPr/>
          <a:lstStyle/>
          <a:p>
            <a:r>
              <a:rPr lang="it-IT" dirty="0"/>
              <a:t>2° </a:t>
            </a:r>
            <a:r>
              <a:rPr lang="it-IT" dirty="0" err="1"/>
              <a:t>proposal</a:t>
            </a:r>
            <a:r>
              <a:rPr lang="it-IT" dirty="0"/>
              <a:t> – </a:t>
            </a:r>
            <a:r>
              <a:rPr lang="it-IT" dirty="0" err="1"/>
              <a:t>Main</a:t>
            </a:r>
            <a:r>
              <a:rPr lang="it-IT" dirty="0"/>
              <a:t> </a:t>
            </a:r>
            <a:r>
              <a:rPr lang="it-IT" dirty="0" err="1"/>
              <a:t>topic</a:t>
            </a:r>
            <a:r>
              <a:rPr lang="it-IT" dirty="0"/>
              <a:t>: Smart Campus</a:t>
            </a:r>
          </a:p>
        </p:txBody>
      </p:sp>
      <p:sp>
        <p:nvSpPr>
          <p:cNvPr id="3" name="Segnaposto testo 2"/>
          <p:cNvSpPr>
            <a:spLocks noGrp="1"/>
          </p:cNvSpPr>
          <p:nvPr>
            <p:ph type="body" sz="quarter" idx="11"/>
          </p:nvPr>
        </p:nvSpPr>
        <p:spPr>
          <a:xfrm>
            <a:off x="251520" y="908720"/>
            <a:ext cx="8640960" cy="5616624"/>
          </a:xfrm>
        </p:spPr>
        <p:txBody>
          <a:bodyPr/>
          <a:lstStyle/>
          <a:p>
            <a:pPr marL="342900" indent="-342900">
              <a:buFont typeface="Arial" panose="020B0604020202020204" pitchFamily="34" charset="0"/>
              <a:buChar char="•"/>
            </a:pPr>
            <a:r>
              <a:rPr lang="en-GB" sz="2400" b="1" dirty="0"/>
              <a:t>Title</a:t>
            </a:r>
            <a:r>
              <a:rPr lang="en-GB" sz="2400" dirty="0"/>
              <a:t>: </a:t>
            </a:r>
            <a:r>
              <a:rPr lang="it-IT" sz="2400" dirty="0" err="1"/>
              <a:t>Talking</a:t>
            </a:r>
            <a:r>
              <a:rPr lang="it-IT" sz="2400" dirty="0"/>
              <a:t> Campus</a:t>
            </a:r>
            <a:endParaRPr lang="en-GB" sz="2400" dirty="0"/>
          </a:p>
          <a:p>
            <a:pPr marL="342900" indent="-342900">
              <a:buFont typeface="Arial" panose="020B0604020202020204" pitchFamily="34" charset="0"/>
              <a:buChar char="•"/>
            </a:pPr>
            <a:r>
              <a:rPr lang="en-GB" sz="2400" b="1" dirty="0"/>
              <a:t>Areas</a:t>
            </a:r>
            <a:r>
              <a:rPr lang="en-GB" sz="2400" dirty="0"/>
              <a:t>: </a:t>
            </a:r>
            <a:r>
              <a:rPr lang="en-US" sz="2400" dirty="0"/>
              <a:t>Sensors, HCI, data visualization</a:t>
            </a:r>
          </a:p>
          <a:p>
            <a:pPr marL="342900" indent="-342900">
              <a:buFont typeface="Arial" panose="020B0604020202020204" pitchFamily="34" charset="0"/>
              <a:buChar char="•"/>
            </a:pPr>
            <a:r>
              <a:rPr lang="en-GB" sz="2400" b="1" dirty="0"/>
              <a:t>Description</a:t>
            </a:r>
            <a:r>
              <a:rPr lang="en-GB" sz="2400" dirty="0"/>
              <a:t>: </a:t>
            </a:r>
            <a:r>
              <a:rPr lang="en-US" sz="2400" dirty="0"/>
              <a:t>designing/developing</a:t>
            </a:r>
            <a:r>
              <a:rPr lang="en-US" sz="3200" dirty="0"/>
              <a:t> </a:t>
            </a:r>
            <a:r>
              <a:rPr lang="en-US" sz="2400" dirty="0">
                <a:latin typeface="Century Gothic" panose="020B0502020202020204" pitchFamily="34" charset="0"/>
              </a:rPr>
              <a:t>a mobile application that interact with </a:t>
            </a:r>
            <a:r>
              <a:rPr lang="en-US" sz="2400" dirty="0" err="1">
                <a:latin typeface="Century Gothic" panose="020B0502020202020204" pitchFamily="34" charset="0"/>
              </a:rPr>
              <a:t>ebeacon</a:t>
            </a:r>
            <a:r>
              <a:rPr lang="en-US" sz="2400" dirty="0" err="1"/>
              <a:t>s</a:t>
            </a:r>
            <a:r>
              <a:rPr lang="en-US" sz="2400" dirty="0"/>
              <a:t> installed outside classrooms and other public rooms and services (restrooms, reception, canteen) within a smart campus. The app will show details about the lectures within a classroom, the number of students attending a lecture, the office hours for each professor, etc.</a:t>
            </a:r>
            <a:endParaRPr lang="en-US" sz="2400" dirty="0">
              <a:latin typeface="Century Gothic" panose="020B0502020202020204" pitchFamily="34" charset="0"/>
            </a:endParaRPr>
          </a:p>
          <a:p>
            <a:pPr marL="342900" indent="-342900">
              <a:buFont typeface="Arial" panose="020B0604020202020204" pitchFamily="34" charset="0"/>
              <a:buChar char="•"/>
            </a:pPr>
            <a:r>
              <a:rPr lang="en-GB" sz="2400" b="1" dirty="0"/>
              <a:t>Technologies</a:t>
            </a:r>
            <a:r>
              <a:rPr lang="en-GB" sz="2400" dirty="0"/>
              <a:t>: </a:t>
            </a:r>
          </a:p>
          <a:p>
            <a:pPr marL="1085850" lvl="1" indent="-342900">
              <a:buFont typeface="Arial" panose="020B0604020202020204" pitchFamily="34" charset="0"/>
              <a:buChar char="•"/>
            </a:pPr>
            <a:r>
              <a:rPr lang="en-GB" sz="2000" dirty="0" err="1">
                <a:latin typeface="Century Gothic" panose="020B0502020202020204" pitchFamily="34" charset="0"/>
              </a:rPr>
              <a:t>eBeacons</a:t>
            </a:r>
            <a:r>
              <a:rPr lang="en-GB" sz="2000" dirty="0">
                <a:latin typeface="Century Gothic" panose="020B0502020202020204" pitchFamily="34" charset="0"/>
              </a:rPr>
              <a:t>: simulated</a:t>
            </a:r>
          </a:p>
          <a:p>
            <a:pPr marL="1085850" lvl="1" indent="-342900">
              <a:buFont typeface="Arial" panose="020B0604020202020204" pitchFamily="34" charset="0"/>
              <a:buChar char="•"/>
            </a:pPr>
            <a:r>
              <a:rPr lang="en-US" sz="2000" dirty="0">
                <a:latin typeface="Century Gothic" panose="020B0502020202020204" pitchFamily="34" charset="0"/>
              </a:rPr>
              <a:t>Current time table in open format</a:t>
            </a:r>
          </a:p>
          <a:p>
            <a:pPr marL="1085850" lvl="1" indent="-342900">
              <a:buFont typeface="Arial" panose="020B0604020202020204" pitchFamily="34" charset="0"/>
              <a:buChar char="•"/>
            </a:pPr>
            <a:r>
              <a:rPr lang="en-GB" sz="2000" dirty="0">
                <a:latin typeface="Century Gothic" panose="020B0502020202020204" pitchFamily="34" charset="0"/>
              </a:rPr>
              <a:t>M</a:t>
            </a:r>
            <a:r>
              <a:rPr lang="en-US" sz="2000" dirty="0">
                <a:latin typeface="Century Gothic" panose="020B0502020202020204" pitchFamily="34" charset="0"/>
              </a:rPr>
              <a:t>ap of the Cesena Campus (SVG based)</a:t>
            </a:r>
          </a:p>
          <a:p>
            <a:pPr marL="1085850" lvl="1" indent="-342900">
              <a:buFont typeface="Arial" panose="020B0604020202020204" pitchFamily="34" charset="0"/>
              <a:buChar char="•"/>
            </a:pPr>
            <a:r>
              <a:rPr lang="en-US" sz="2000" dirty="0">
                <a:latin typeface="Century Gothic" panose="020B0502020202020204" pitchFamily="34" charset="0"/>
              </a:rPr>
              <a:t>You can choose between a native app </a:t>
            </a:r>
            <a:br>
              <a:rPr lang="en-US" sz="2000" dirty="0">
                <a:latin typeface="Century Gothic" panose="020B0502020202020204" pitchFamily="34" charset="0"/>
              </a:rPr>
            </a:br>
            <a:r>
              <a:rPr lang="en-US" sz="2000" dirty="0">
                <a:latin typeface="Century Gothic" panose="020B0502020202020204" pitchFamily="34" charset="0"/>
              </a:rPr>
              <a:t>or a hybrid one</a:t>
            </a:r>
          </a:p>
          <a:p>
            <a:pPr marL="1085850" lvl="1" indent="-342900">
              <a:buFont typeface="Arial" panose="020B0604020202020204" pitchFamily="34" charset="0"/>
              <a:buChar char="•"/>
            </a:pPr>
            <a:endParaRPr lang="en-GB" sz="2000" dirty="0">
              <a:latin typeface="Century Gothic" panose="020B0502020202020204" pitchFamily="34" charset="0"/>
            </a:endParaRPr>
          </a:p>
        </p:txBody>
      </p:sp>
    </p:spTree>
    <p:extLst>
      <p:ext uri="{BB962C8B-B14F-4D97-AF65-F5344CB8AC3E}">
        <p14:creationId xmlns:p14="http://schemas.microsoft.com/office/powerpoint/2010/main" val="1275834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0"/>
          </p:nvPr>
        </p:nvSpPr>
        <p:spPr/>
        <p:txBody>
          <a:bodyPr/>
          <a:lstStyle/>
          <a:p>
            <a:r>
              <a:rPr lang="it-IT" dirty="0"/>
              <a:t>3° </a:t>
            </a:r>
            <a:r>
              <a:rPr lang="it-IT" dirty="0" err="1"/>
              <a:t>proposal</a:t>
            </a:r>
            <a:r>
              <a:rPr lang="it-IT" dirty="0"/>
              <a:t> – </a:t>
            </a:r>
            <a:r>
              <a:rPr lang="it-IT" dirty="0" err="1"/>
              <a:t>Main</a:t>
            </a:r>
            <a:r>
              <a:rPr lang="it-IT" dirty="0"/>
              <a:t> </a:t>
            </a:r>
            <a:r>
              <a:rPr lang="it-IT" dirty="0" err="1"/>
              <a:t>topic</a:t>
            </a:r>
            <a:r>
              <a:rPr lang="it-IT" dirty="0"/>
              <a:t>: Sustainability</a:t>
            </a:r>
          </a:p>
        </p:txBody>
      </p:sp>
      <p:sp>
        <p:nvSpPr>
          <p:cNvPr id="3" name="Segnaposto testo 2"/>
          <p:cNvSpPr>
            <a:spLocks noGrp="1"/>
          </p:cNvSpPr>
          <p:nvPr>
            <p:ph type="body" sz="quarter" idx="11"/>
          </p:nvPr>
        </p:nvSpPr>
        <p:spPr>
          <a:xfrm>
            <a:off x="251520" y="1052736"/>
            <a:ext cx="8640960" cy="5328591"/>
          </a:xfrm>
        </p:spPr>
        <p:txBody>
          <a:bodyPr/>
          <a:lstStyle/>
          <a:p>
            <a:pPr marL="342900" indent="-342900">
              <a:buFont typeface="Arial" panose="020B0604020202020204" pitchFamily="34" charset="0"/>
              <a:buChar char="•"/>
            </a:pPr>
            <a:r>
              <a:rPr lang="en-GB" sz="2400" b="1" dirty="0"/>
              <a:t>Title</a:t>
            </a:r>
            <a:r>
              <a:rPr lang="en-GB" sz="2400" dirty="0"/>
              <a:t>: </a:t>
            </a:r>
            <a:r>
              <a:rPr lang="en-GB" sz="2400" dirty="0" err="1"/>
              <a:t>Canarin</a:t>
            </a:r>
            <a:r>
              <a:rPr lang="en-GB" sz="2400" dirty="0"/>
              <a:t> II Dashboard</a:t>
            </a:r>
          </a:p>
          <a:p>
            <a:pPr marL="342900" indent="-342900">
              <a:buFont typeface="Arial" panose="020B0604020202020204" pitchFamily="34" charset="0"/>
              <a:buChar char="•"/>
            </a:pPr>
            <a:r>
              <a:rPr lang="en-GB" sz="2400" b="1" dirty="0"/>
              <a:t>Areas</a:t>
            </a:r>
            <a:r>
              <a:rPr lang="en-GB" sz="2400" dirty="0"/>
              <a:t>: </a:t>
            </a:r>
            <a:r>
              <a:rPr lang="en-US" sz="2400" dirty="0"/>
              <a:t>Sensors, data visualization, HCI</a:t>
            </a:r>
          </a:p>
          <a:p>
            <a:pPr marL="342900" indent="-342900">
              <a:buFont typeface="Arial" panose="020B0604020202020204" pitchFamily="34" charset="0"/>
              <a:buChar char="•"/>
            </a:pPr>
            <a:r>
              <a:rPr lang="en-GB" sz="2400" b="1" dirty="0"/>
              <a:t>Description</a:t>
            </a:r>
            <a:r>
              <a:rPr lang="en-GB" sz="2400" dirty="0"/>
              <a:t>: </a:t>
            </a:r>
            <a:r>
              <a:rPr lang="en-US" sz="2400" dirty="0"/>
              <a:t>designing/developing</a:t>
            </a:r>
            <a:r>
              <a:rPr lang="en-US" sz="3200" dirty="0"/>
              <a:t> </a:t>
            </a:r>
            <a:r>
              <a:rPr lang="en-US" sz="2400" dirty="0">
                <a:latin typeface="Century Gothic" panose="020B0502020202020204" pitchFamily="34" charset="0"/>
              </a:rPr>
              <a:t>an app, letting the users interact with a dashboard showing data collected by the </a:t>
            </a:r>
            <a:r>
              <a:rPr lang="en-US" sz="2400" dirty="0" err="1">
                <a:latin typeface="Century Gothic" panose="020B0502020202020204" pitchFamily="34" charset="0"/>
              </a:rPr>
              <a:t>Canarin</a:t>
            </a:r>
            <a:r>
              <a:rPr lang="en-US" sz="2400" dirty="0">
                <a:latin typeface="Century Gothic" panose="020B0502020202020204" pitchFamily="34" charset="0"/>
              </a:rPr>
              <a:t> II sensors and the different data it can sense: temperature, relative humidity, PMs, etc</a:t>
            </a:r>
            <a:r>
              <a:rPr lang="en-US" sz="2400" dirty="0"/>
              <a:t>. The dashboard should show data of a single </a:t>
            </a:r>
            <a:r>
              <a:rPr lang="en-US" sz="2400" dirty="0" err="1"/>
              <a:t>Canarin</a:t>
            </a:r>
            <a:r>
              <a:rPr lang="en-US" sz="2400" dirty="0"/>
              <a:t> II or of a set of many </a:t>
            </a:r>
            <a:r>
              <a:rPr lang="en-US" sz="2400" dirty="0" err="1"/>
              <a:t>Canarins</a:t>
            </a:r>
            <a:r>
              <a:rPr lang="en-US" sz="2400" dirty="0"/>
              <a:t> II. Data visualization strategies should be adopted.</a:t>
            </a:r>
          </a:p>
          <a:p>
            <a:pPr marL="342900" indent="-342900">
              <a:buFont typeface="Arial" panose="020B0604020202020204" pitchFamily="34" charset="0"/>
              <a:buChar char="•"/>
            </a:pPr>
            <a:r>
              <a:rPr lang="en-GB" sz="2400" b="1" dirty="0"/>
              <a:t>Technologies</a:t>
            </a:r>
            <a:r>
              <a:rPr lang="en-GB" sz="2400" dirty="0"/>
              <a:t>: </a:t>
            </a:r>
          </a:p>
          <a:p>
            <a:pPr marL="1085850" lvl="1" indent="-342900">
              <a:buFont typeface="Arial" panose="020B0604020202020204" pitchFamily="34" charset="0"/>
              <a:buChar char="•"/>
            </a:pPr>
            <a:r>
              <a:rPr lang="en-GB" sz="2000" dirty="0">
                <a:latin typeface="Century Gothic" panose="020B0502020202020204" pitchFamily="34" charset="0"/>
              </a:rPr>
              <a:t>Sensors (already installed): </a:t>
            </a:r>
            <a:r>
              <a:rPr lang="en-GB" sz="2000" dirty="0" err="1">
                <a:latin typeface="Century Gothic" panose="020B0502020202020204" pitchFamily="34" charset="0"/>
              </a:rPr>
              <a:t>Canarin</a:t>
            </a:r>
            <a:r>
              <a:rPr lang="en-GB" sz="2000" dirty="0">
                <a:latin typeface="Century Gothic" panose="020B0502020202020204" pitchFamily="34" charset="0"/>
              </a:rPr>
              <a:t> II sensor</a:t>
            </a:r>
          </a:p>
          <a:p>
            <a:pPr marL="1085850" lvl="1" indent="-342900">
              <a:buFont typeface="Arial" panose="020B0604020202020204" pitchFamily="34" charset="0"/>
              <a:buChar char="•"/>
            </a:pPr>
            <a:r>
              <a:rPr lang="en-GB" sz="2000" dirty="0">
                <a:latin typeface="Century Gothic" panose="020B0502020202020204" pitchFamily="34" charset="0"/>
              </a:rPr>
              <a:t>M</a:t>
            </a:r>
            <a:r>
              <a:rPr lang="en-US" sz="2000" dirty="0">
                <a:latin typeface="Century Gothic" panose="020B0502020202020204" pitchFamily="34" charset="0"/>
              </a:rPr>
              <a:t>ap of the Cesena Campus (SVG based)</a:t>
            </a:r>
          </a:p>
          <a:p>
            <a:pPr marL="1085850" lvl="1" indent="-342900">
              <a:buFont typeface="Arial" panose="020B0604020202020204" pitchFamily="34" charset="0"/>
              <a:buChar char="•"/>
            </a:pPr>
            <a:r>
              <a:rPr lang="en-US" sz="2000" dirty="0">
                <a:latin typeface="Century Gothic" panose="020B0502020202020204" pitchFamily="34" charset="0"/>
              </a:rPr>
              <a:t>You can choose between web (responsive for mobile), native or hybrid app</a:t>
            </a:r>
          </a:p>
        </p:txBody>
      </p:sp>
    </p:spTree>
    <p:extLst>
      <p:ext uri="{BB962C8B-B14F-4D97-AF65-F5344CB8AC3E}">
        <p14:creationId xmlns:p14="http://schemas.microsoft.com/office/powerpoint/2010/main" val="3261803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0"/>
          </p:nvPr>
        </p:nvSpPr>
        <p:spPr/>
        <p:txBody>
          <a:bodyPr/>
          <a:lstStyle/>
          <a:p>
            <a:r>
              <a:rPr lang="it-IT" dirty="0"/>
              <a:t>4° </a:t>
            </a:r>
            <a:r>
              <a:rPr lang="it-IT" dirty="0" err="1"/>
              <a:t>proposal</a:t>
            </a:r>
            <a:r>
              <a:rPr lang="it-IT" dirty="0"/>
              <a:t> – </a:t>
            </a:r>
            <a:r>
              <a:rPr lang="it-IT" dirty="0" err="1"/>
              <a:t>Main</a:t>
            </a:r>
            <a:r>
              <a:rPr lang="it-IT" dirty="0"/>
              <a:t> </a:t>
            </a:r>
            <a:r>
              <a:rPr lang="it-IT" dirty="0" err="1"/>
              <a:t>topic</a:t>
            </a:r>
            <a:r>
              <a:rPr lang="it-IT" dirty="0"/>
              <a:t>: Sustainability + Smart Campus</a:t>
            </a:r>
          </a:p>
        </p:txBody>
      </p:sp>
      <p:sp>
        <p:nvSpPr>
          <p:cNvPr id="3" name="Segnaposto testo 2"/>
          <p:cNvSpPr>
            <a:spLocks noGrp="1"/>
          </p:cNvSpPr>
          <p:nvPr>
            <p:ph type="body" sz="quarter" idx="11"/>
          </p:nvPr>
        </p:nvSpPr>
        <p:spPr>
          <a:xfrm>
            <a:off x="251520" y="908720"/>
            <a:ext cx="8640960" cy="5328591"/>
          </a:xfrm>
        </p:spPr>
        <p:txBody>
          <a:bodyPr/>
          <a:lstStyle/>
          <a:p>
            <a:pPr marL="342900" indent="-342900">
              <a:buFont typeface="Arial" panose="020B0604020202020204" pitchFamily="34" charset="0"/>
              <a:buChar char="•"/>
            </a:pPr>
            <a:r>
              <a:rPr lang="en-GB" sz="2400" b="1" dirty="0"/>
              <a:t>Title</a:t>
            </a:r>
            <a:r>
              <a:rPr lang="en-GB" sz="2400" dirty="0"/>
              <a:t>: Crowdsourcing Garden</a:t>
            </a:r>
          </a:p>
          <a:p>
            <a:pPr marL="342900" indent="-342900">
              <a:buFont typeface="Arial" panose="020B0604020202020204" pitchFamily="34" charset="0"/>
              <a:buChar char="•"/>
            </a:pPr>
            <a:r>
              <a:rPr lang="en-GB" sz="2400" b="1" dirty="0"/>
              <a:t>Areas</a:t>
            </a:r>
            <a:r>
              <a:rPr lang="en-GB" sz="2400" dirty="0"/>
              <a:t>: </a:t>
            </a:r>
            <a:r>
              <a:rPr lang="en-US" sz="2400" dirty="0"/>
              <a:t>Sensors, data visualization, HCI</a:t>
            </a:r>
          </a:p>
          <a:p>
            <a:pPr marL="342900" indent="-342900">
              <a:buFont typeface="Arial" panose="020B0604020202020204" pitchFamily="34" charset="0"/>
              <a:buChar char="•"/>
            </a:pPr>
            <a:r>
              <a:rPr lang="en-GB" sz="2400" b="1" dirty="0"/>
              <a:t>Description</a:t>
            </a:r>
            <a:r>
              <a:rPr lang="en-GB" sz="2400" dirty="0"/>
              <a:t>: </a:t>
            </a:r>
            <a:r>
              <a:rPr lang="en-US" sz="2000" dirty="0"/>
              <a:t>designing/developing</a:t>
            </a:r>
            <a:r>
              <a:rPr lang="en-US" sz="2800" dirty="0"/>
              <a:t> </a:t>
            </a:r>
            <a:r>
              <a:rPr lang="en-US" sz="2000" dirty="0">
                <a:latin typeface="Century Gothic" panose="020B0502020202020204" pitchFamily="34" charset="0"/>
              </a:rPr>
              <a:t>an app, letting the users interact with a map of the outdoor areas of the Cesena Campus. The app wil</a:t>
            </a:r>
            <a:r>
              <a:rPr lang="en-US" sz="2000" dirty="0"/>
              <a:t>l let the user interact with the environmental data collected by some </a:t>
            </a:r>
            <a:r>
              <a:rPr lang="en-US" sz="2000" dirty="0" err="1"/>
              <a:t>Canarin</a:t>
            </a:r>
            <a:r>
              <a:rPr lang="en-US" sz="2000" dirty="0"/>
              <a:t> II sensors outdoor installed and will show the presence of plants in the Campus garden. The user can share pictures of the plants (including trees) reporting plant diseases and can get information about them, by means of augmented and mixed reality, using repositories. It is possible to simulate the use of QR-codes (or similar labels) on the plants. </a:t>
            </a:r>
          </a:p>
          <a:p>
            <a:pPr marL="342900" indent="-342900">
              <a:buFont typeface="Arial" panose="020B0604020202020204" pitchFamily="34" charset="0"/>
              <a:buChar char="•"/>
            </a:pPr>
            <a:r>
              <a:rPr lang="en-GB" sz="2400" b="1" dirty="0"/>
              <a:t>Technologies</a:t>
            </a:r>
            <a:r>
              <a:rPr lang="en-GB" sz="2400" dirty="0"/>
              <a:t>: </a:t>
            </a:r>
          </a:p>
          <a:p>
            <a:pPr marL="1085850" lvl="1" indent="-342900">
              <a:buFont typeface="Arial" panose="020B0604020202020204" pitchFamily="34" charset="0"/>
              <a:buChar char="•"/>
            </a:pPr>
            <a:r>
              <a:rPr lang="en-GB" sz="2000" dirty="0">
                <a:latin typeface="Century Gothic" panose="020B0502020202020204" pitchFamily="34" charset="0"/>
              </a:rPr>
              <a:t>Sensors (already installed): </a:t>
            </a:r>
            <a:r>
              <a:rPr lang="en-GB" sz="2000" dirty="0" err="1">
                <a:latin typeface="Century Gothic" panose="020B0502020202020204" pitchFamily="34" charset="0"/>
              </a:rPr>
              <a:t>Canarin</a:t>
            </a:r>
            <a:r>
              <a:rPr lang="en-GB" sz="2000" dirty="0">
                <a:latin typeface="Century Gothic" panose="020B0502020202020204" pitchFamily="34" charset="0"/>
              </a:rPr>
              <a:t> II sensor</a:t>
            </a:r>
          </a:p>
          <a:p>
            <a:pPr marL="1085850" lvl="1" indent="-342900">
              <a:buFont typeface="Arial" panose="020B0604020202020204" pitchFamily="34" charset="0"/>
              <a:buChar char="•"/>
            </a:pPr>
            <a:r>
              <a:rPr lang="en-GB" sz="2000" dirty="0">
                <a:latin typeface="Century Gothic" panose="020B0502020202020204" pitchFamily="34" charset="0"/>
              </a:rPr>
              <a:t>M</a:t>
            </a:r>
            <a:r>
              <a:rPr lang="en-US" sz="2000" dirty="0">
                <a:latin typeface="Century Gothic" panose="020B0502020202020204" pitchFamily="34" charset="0"/>
              </a:rPr>
              <a:t>ap of the Cesena Campus (SVG based)</a:t>
            </a:r>
          </a:p>
          <a:p>
            <a:pPr marL="1085850" lvl="1" indent="-342900">
              <a:buFont typeface="Arial" panose="020B0604020202020204" pitchFamily="34" charset="0"/>
              <a:buChar char="•"/>
            </a:pPr>
            <a:r>
              <a:rPr lang="en-US" sz="2000" dirty="0">
                <a:latin typeface="Century Gothic" panose="020B0502020202020204" pitchFamily="34" charset="0"/>
              </a:rPr>
              <a:t>You can choose between web (responsive for mobile), native or hybrid app</a:t>
            </a:r>
          </a:p>
        </p:txBody>
      </p:sp>
    </p:spTree>
    <p:extLst>
      <p:ext uri="{BB962C8B-B14F-4D97-AF65-F5344CB8AC3E}">
        <p14:creationId xmlns:p14="http://schemas.microsoft.com/office/powerpoint/2010/main" val="86903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0"/>
          </p:nvPr>
        </p:nvSpPr>
        <p:spPr/>
        <p:txBody>
          <a:bodyPr/>
          <a:lstStyle/>
          <a:p>
            <a:r>
              <a:rPr lang="it-IT" dirty="0"/>
              <a:t>5° </a:t>
            </a:r>
            <a:r>
              <a:rPr lang="it-IT" dirty="0" err="1"/>
              <a:t>proposal</a:t>
            </a:r>
            <a:r>
              <a:rPr lang="it-IT" dirty="0"/>
              <a:t> – </a:t>
            </a:r>
            <a:r>
              <a:rPr lang="it-IT" dirty="0" err="1"/>
              <a:t>Main</a:t>
            </a:r>
            <a:r>
              <a:rPr lang="it-IT" dirty="0"/>
              <a:t> </a:t>
            </a:r>
            <a:r>
              <a:rPr lang="it-IT" dirty="0" err="1"/>
              <a:t>topic</a:t>
            </a:r>
            <a:r>
              <a:rPr lang="it-IT" dirty="0"/>
              <a:t>: Smart Campus + Covid-19 era</a:t>
            </a:r>
          </a:p>
        </p:txBody>
      </p:sp>
      <p:sp>
        <p:nvSpPr>
          <p:cNvPr id="3" name="Segnaposto testo 2"/>
          <p:cNvSpPr>
            <a:spLocks noGrp="1"/>
          </p:cNvSpPr>
          <p:nvPr>
            <p:ph type="body" sz="quarter" idx="11"/>
          </p:nvPr>
        </p:nvSpPr>
        <p:spPr>
          <a:xfrm>
            <a:off x="251520" y="908720"/>
            <a:ext cx="8640960" cy="5328591"/>
          </a:xfrm>
        </p:spPr>
        <p:txBody>
          <a:bodyPr/>
          <a:lstStyle/>
          <a:p>
            <a:pPr marL="342900" indent="-342900">
              <a:buFont typeface="Arial" panose="020B0604020202020204" pitchFamily="34" charset="0"/>
              <a:buChar char="•"/>
            </a:pPr>
            <a:r>
              <a:rPr lang="en-GB" sz="2400" b="1" dirty="0"/>
              <a:t>Title</a:t>
            </a:r>
            <a:r>
              <a:rPr lang="en-GB" sz="2400" dirty="0"/>
              <a:t>: </a:t>
            </a:r>
            <a:r>
              <a:rPr lang="en-US" sz="2400" dirty="0"/>
              <a:t>Detecting Users’ Position Using AR</a:t>
            </a:r>
            <a:endParaRPr lang="en-GB" sz="2400" dirty="0"/>
          </a:p>
          <a:p>
            <a:pPr marL="342900" indent="-342900">
              <a:buFont typeface="Arial" panose="020B0604020202020204" pitchFamily="34" charset="0"/>
              <a:buChar char="•"/>
            </a:pPr>
            <a:r>
              <a:rPr lang="en-GB" sz="2400" b="1" dirty="0"/>
              <a:t>Areas</a:t>
            </a:r>
            <a:r>
              <a:rPr lang="en-GB" sz="2400" dirty="0"/>
              <a:t>:</a:t>
            </a:r>
            <a:r>
              <a:rPr lang="en-US" sz="2400" dirty="0"/>
              <a:t> HCI, mobile devices, AR</a:t>
            </a:r>
          </a:p>
          <a:p>
            <a:pPr marL="342900" indent="-342900">
              <a:buFont typeface="Arial" panose="020B0604020202020204" pitchFamily="34" charset="0"/>
              <a:buChar char="•"/>
            </a:pPr>
            <a:r>
              <a:rPr lang="en-GB" sz="2400" b="1" dirty="0"/>
              <a:t>Description</a:t>
            </a:r>
            <a:r>
              <a:rPr lang="en-GB" sz="2400" dirty="0"/>
              <a:t>: </a:t>
            </a:r>
            <a:r>
              <a:rPr lang="en-US" sz="2000" dirty="0"/>
              <a:t>designing/developing</a:t>
            </a:r>
            <a:r>
              <a:rPr lang="en-US" sz="2800" dirty="0"/>
              <a:t> </a:t>
            </a:r>
            <a:r>
              <a:rPr lang="en-US" sz="2000" dirty="0"/>
              <a:t>an app so as to detect users’ position within a lab or a classroom, by using augmented reality. It is necessary to map the laboratory (or the classroom) by using </a:t>
            </a:r>
            <a:r>
              <a:rPr lang="en-US" sz="2000" dirty="0" err="1"/>
              <a:t>ARKit</a:t>
            </a:r>
            <a:r>
              <a:rPr lang="en-US" sz="2000" dirty="0"/>
              <a:t> and </a:t>
            </a:r>
            <a:r>
              <a:rPr lang="en-US" sz="2000" dirty="0" err="1"/>
              <a:t>ARWorldMap</a:t>
            </a:r>
            <a:r>
              <a:rPr lang="en-US" sz="2000" dirty="0"/>
              <a:t>. Then, it is necessary to understand the users’ position by using Augmented Reality. Students who choose this project work have to evaluate the system precision. </a:t>
            </a:r>
          </a:p>
          <a:p>
            <a:pPr marL="342900" indent="-342900">
              <a:buFont typeface="Arial" panose="020B0604020202020204" pitchFamily="34" charset="0"/>
              <a:buChar char="•"/>
            </a:pPr>
            <a:r>
              <a:rPr lang="en-GB" sz="2400" b="1" dirty="0"/>
              <a:t>Technologies</a:t>
            </a:r>
            <a:r>
              <a:rPr lang="en-GB" sz="2400" dirty="0"/>
              <a:t>: </a:t>
            </a:r>
          </a:p>
          <a:p>
            <a:pPr marL="1085850" lvl="1" indent="-342900">
              <a:buFont typeface="Arial" panose="020B0604020202020204" pitchFamily="34" charset="0"/>
              <a:buChar char="•"/>
            </a:pPr>
            <a:r>
              <a:rPr lang="en-GB" sz="2000" dirty="0" err="1">
                <a:latin typeface="Century Gothic" panose="020B0502020202020204" pitchFamily="34" charset="0"/>
              </a:rPr>
              <a:t>ARKit</a:t>
            </a:r>
            <a:r>
              <a:rPr lang="en-GB" sz="2000" dirty="0">
                <a:latin typeface="Century Gothic" panose="020B0502020202020204" pitchFamily="34" charset="0"/>
              </a:rPr>
              <a:t> and </a:t>
            </a:r>
            <a:r>
              <a:rPr lang="en-GB" sz="2000" dirty="0" err="1">
                <a:latin typeface="Century Gothic" panose="020B0502020202020204" pitchFamily="34" charset="0"/>
              </a:rPr>
              <a:t>ARWorldMap</a:t>
            </a:r>
            <a:endParaRPr lang="en-GB" sz="2000" dirty="0">
              <a:latin typeface="Century Gothic" panose="020B0502020202020204" pitchFamily="34" charset="0"/>
            </a:endParaRPr>
          </a:p>
          <a:p>
            <a:pPr marL="1085850" lvl="1" indent="-342900">
              <a:buFont typeface="Arial" panose="020B0604020202020204" pitchFamily="34" charset="0"/>
              <a:buChar char="•"/>
            </a:pPr>
            <a:r>
              <a:rPr lang="it-IT" sz="2000" dirty="0">
                <a:latin typeface="Century Gothic" panose="020B0502020202020204" pitchFamily="34" charset="0"/>
              </a:rPr>
              <a:t>Smart phones</a:t>
            </a:r>
            <a:endParaRPr lang="en-US" sz="2000" dirty="0">
              <a:latin typeface="Century Gothic" panose="020B0502020202020204" pitchFamily="34" charset="0"/>
            </a:endParaRPr>
          </a:p>
          <a:p>
            <a:pPr marL="171450" indent="-171450">
              <a:buFont typeface="Arial" panose="020B0604020202020204" pitchFamily="34" charset="0"/>
              <a:buChar char="•"/>
            </a:pPr>
            <a:r>
              <a:rPr lang="en-US" sz="2400" b="1" dirty="0">
                <a:latin typeface="Century Gothic" panose="020B0502020202020204" pitchFamily="34" charset="0"/>
              </a:rPr>
              <a:t>Reference</a:t>
            </a:r>
            <a:r>
              <a:rPr lang="en-US" sz="2400" dirty="0">
                <a:latin typeface="Century Gothic" panose="020B0502020202020204" pitchFamily="34" charset="0"/>
              </a:rPr>
              <a:t>: </a:t>
            </a:r>
            <a:r>
              <a:rPr lang="it-IT" dirty="0" err="1"/>
              <a:t>Chang</a:t>
            </a:r>
            <a:r>
              <a:rPr lang="it-IT" dirty="0"/>
              <a:t>, </a:t>
            </a:r>
            <a:r>
              <a:rPr lang="it-IT" dirty="0" err="1"/>
              <a:t>Yaohua</a:t>
            </a:r>
            <a:r>
              <a:rPr lang="it-IT" dirty="0"/>
              <a:t>, </a:t>
            </a:r>
            <a:r>
              <a:rPr lang="it-IT" dirty="0" err="1"/>
              <a:t>Jin</a:t>
            </a:r>
            <a:r>
              <a:rPr lang="it-IT" dirty="0"/>
              <a:t> Chen, Tyler Franklin, Lei Zhang, </a:t>
            </a:r>
            <a:r>
              <a:rPr lang="it-IT" dirty="0" err="1"/>
              <a:t>Arber</a:t>
            </a:r>
            <a:r>
              <a:rPr lang="it-IT" dirty="0"/>
              <a:t> </a:t>
            </a:r>
            <a:r>
              <a:rPr lang="it-IT" dirty="0" err="1"/>
              <a:t>Ruci</a:t>
            </a:r>
            <a:r>
              <a:rPr lang="it-IT" dirty="0"/>
              <a:t>, Hao Tang, and </a:t>
            </a:r>
            <a:r>
              <a:rPr lang="it-IT" dirty="0" err="1"/>
              <a:t>Zhigang</a:t>
            </a:r>
            <a:r>
              <a:rPr lang="it-IT" dirty="0"/>
              <a:t> </a:t>
            </a:r>
            <a:r>
              <a:rPr lang="it-IT" dirty="0" err="1"/>
              <a:t>Zhu</a:t>
            </a:r>
            <a:r>
              <a:rPr lang="it-IT" dirty="0"/>
              <a:t>. "</a:t>
            </a:r>
            <a:r>
              <a:rPr lang="it-IT" dirty="0" err="1"/>
              <a:t>Multimodal</a:t>
            </a:r>
            <a:r>
              <a:rPr lang="it-IT" dirty="0"/>
              <a:t> Information Integration for Indoor Navigation Using a Smartphone." In </a:t>
            </a:r>
            <a:r>
              <a:rPr lang="it-IT" i="1" dirty="0"/>
              <a:t>2020 IEEE 21st International Conference on Information </a:t>
            </a:r>
            <a:r>
              <a:rPr lang="it-IT" i="1" dirty="0" err="1"/>
              <a:t>Reuse</a:t>
            </a:r>
            <a:r>
              <a:rPr lang="it-IT" i="1" dirty="0"/>
              <a:t> and Integration for Data Science (IRI)</a:t>
            </a:r>
            <a:r>
              <a:rPr lang="it-IT" dirty="0"/>
              <a:t>, pp. 59-66. IEEE, 2020.</a:t>
            </a:r>
            <a:endParaRPr lang="en-US" sz="2000" dirty="0">
              <a:latin typeface="Century Gothic" panose="020B0502020202020204" pitchFamily="34" charset="0"/>
            </a:endParaRPr>
          </a:p>
        </p:txBody>
      </p:sp>
    </p:spTree>
    <p:extLst>
      <p:ext uri="{BB962C8B-B14F-4D97-AF65-F5344CB8AC3E}">
        <p14:creationId xmlns:p14="http://schemas.microsoft.com/office/powerpoint/2010/main" val="2122357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0"/>
          </p:nvPr>
        </p:nvSpPr>
        <p:spPr/>
        <p:txBody>
          <a:bodyPr/>
          <a:lstStyle/>
          <a:p>
            <a:r>
              <a:rPr lang="it-IT" dirty="0"/>
              <a:t>6° </a:t>
            </a:r>
            <a:r>
              <a:rPr lang="it-IT" dirty="0" err="1"/>
              <a:t>proposal</a:t>
            </a:r>
            <a:r>
              <a:rPr lang="it-IT" dirty="0"/>
              <a:t> – </a:t>
            </a:r>
            <a:r>
              <a:rPr lang="it-IT" dirty="0" err="1"/>
              <a:t>Main</a:t>
            </a:r>
            <a:r>
              <a:rPr lang="it-IT" dirty="0"/>
              <a:t> </a:t>
            </a:r>
            <a:r>
              <a:rPr lang="it-IT" dirty="0" err="1"/>
              <a:t>topic</a:t>
            </a:r>
            <a:r>
              <a:rPr lang="it-IT" dirty="0"/>
              <a:t>: Smart Campus + Covid-19 era</a:t>
            </a:r>
          </a:p>
        </p:txBody>
      </p:sp>
      <p:sp>
        <p:nvSpPr>
          <p:cNvPr id="3" name="Segnaposto testo 2"/>
          <p:cNvSpPr>
            <a:spLocks noGrp="1"/>
          </p:cNvSpPr>
          <p:nvPr>
            <p:ph type="body" sz="quarter" idx="11"/>
          </p:nvPr>
        </p:nvSpPr>
        <p:spPr>
          <a:xfrm>
            <a:off x="251520" y="908720"/>
            <a:ext cx="8640960" cy="5328591"/>
          </a:xfrm>
        </p:spPr>
        <p:txBody>
          <a:bodyPr/>
          <a:lstStyle/>
          <a:p>
            <a:pPr marL="342900" indent="-342900">
              <a:buFont typeface="Arial" panose="020B0604020202020204" pitchFamily="34" charset="0"/>
              <a:buChar char="•"/>
            </a:pPr>
            <a:r>
              <a:rPr lang="en-GB" sz="2400" b="1" dirty="0"/>
              <a:t>Title</a:t>
            </a:r>
            <a:r>
              <a:rPr lang="en-GB" sz="2400" dirty="0"/>
              <a:t>: </a:t>
            </a:r>
            <a:r>
              <a:rPr lang="en-US" sz="2400" dirty="0"/>
              <a:t>Detecting Users’ Position Using DL</a:t>
            </a:r>
            <a:endParaRPr lang="en-GB" sz="2400" dirty="0"/>
          </a:p>
          <a:p>
            <a:pPr marL="342900" indent="-342900">
              <a:buFont typeface="Arial" panose="020B0604020202020204" pitchFamily="34" charset="0"/>
              <a:buChar char="•"/>
            </a:pPr>
            <a:r>
              <a:rPr lang="en-GB" sz="2400" b="1" dirty="0"/>
              <a:t>Areas</a:t>
            </a:r>
            <a:r>
              <a:rPr lang="en-GB" sz="2400" dirty="0"/>
              <a:t>:</a:t>
            </a:r>
            <a:r>
              <a:rPr lang="en-US" sz="2400" dirty="0"/>
              <a:t> Mobile devices, deep learning</a:t>
            </a:r>
          </a:p>
          <a:p>
            <a:pPr marL="342900" indent="-342900">
              <a:buFont typeface="Arial" panose="020B0604020202020204" pitchFamily="34" charset="0"/>
              <a:buChar char="•"/>
            </a:pPr>
            <a:r>
              <a:rPr lang="en-GB" sz="2400" b="1" dirty="0"/>
              <a:t>Description</a:t>
            </a:r>
            <a:r>
              <a:rPr lang="en-GB" sz="2400" dirty="0"/>
              <a:t>: </a:t>
            </a:r>
            <a:r>
              <a:rPr lang="en-US" sz="2000" dirty="0"/>
              <a:t>1) Students have to create a dataset taking picture of the lab and associating them to the smartphone gyroscope and the </a:t>
            </a:r>
            <a:r>
              <a:rPr lang="en-US" sz="2000" dirty="0" err="1"/>
              <a:t>x,y</a:t>
            </a:r>
            <a:r>
              <a:rPr lang="en-US" sz="2000" dirty="0"/>
              <a:t> position of the lab (they should move in a grid and collect different pictures of all the sides, it would be great to duplicate the dataset using two different smartphones); 2) Using the collected data to train a deep learning model that takes as input the images and the gyroscope data and predicts x and y; 3) Evaluate the MAE (or RMSE)</a:t>
            </a:r>
          </a:p>
          <a:p>
            <a:pPr marL="342900" indent="-342900">
              <a:buFont typeface="Arial" panose="020B0604020202020204" pitchFamily="34" charset="0"/>
              <a:buChar char="•"/>
            </a:pPr>
            <a:r>
              <a:rPr lang="en-GB" sz="2400" b="1" dirty="0"/>
              <a:t>Technologies</a:t>
            </a:r>
            <a:r>
              <a:rPr lang="en-GB" sz="2400" dirty="0"/>
              <a:t>: </a:t>
            </a:r>
          </a:p>
          <a:p>
            <a:pPr marL="1085850" lvl="1" indent="-342900">
              <a:buFont typeface="Arial" panose="020B0604020202020204" pitchFamily="34" charset="0"/>
              <a:buChar char="•"/>
            </a:pPr>
            <a:r>
              <a:rPr lang="it-IT" sz="2000" dirty="0">
                <a:latin typeface="Century Gothic" panose="020B0502020202020204" pitchFamily="34" charset="0"/>
              </a:rPr>
              <a:t>Smart phones</a:t>
            </a:r>
            <a:endParaRPr lang="en-US" sz="2000" dirty="0">
              <a:latin typeface="Century Gothic" panose="020B0502020202020204" pitchFamily="34" charset="0"/>
            </a:endParaRPr>
          </a:p>
          <a:p>
            <a:pPr marL="171450" indent="-171450">
              <a:buFont typeface="Arial" panose="020B0604020202020204" pitchFamily="34" charset="0"/>
              <a:buChar char="•"/>
            </a:pPr>
            <a:r>
              <a:rPr lang="en-US" sz="2400" b="1" dirty="0">
                <a:latin typeface="Century Gothic" panose="020B0502020202020204" pitchFamily="34" charset="0"/>
              </a:rPr>
              <a:t>Reference</a:t>
            </a:r>
            <a:r>
              <a:rPr lang="en-US" sz="2400" dirty="0">
                <a:latin typeface="Century Gothic" panose="020B0502020202020204" pitchFamily="34" charset="0"/>
              </a:rPr>
              <a:t>: </a:t>
            </a:r>
            <a:r>
              <a:rPr lang="en-US" dirty="0">
                <a:latin typeface="Century Gothic" panose="020B0502020202020204" pitchFamily="34" charset="0"/>
              </a:rPr>
              <a:t>Section 5.1.2 of </a:t>
            </a:r>
            <a:r>
              <a:rPr lang="it-IT" dirty="0"/>
              <a:t>Chen, </a:t>
            </a:r>
            <a:r>
              <a:rPr lang="it-IT" dirty="0" err="1"/>
              <a:t>Changhao</a:t>
            </a:r>
            <a:r>
              <a:rPr lang="it-IT" dirty="0"/>
              <a:t>, Bing Wang, Chris </a:t>
            </a:r>
            <a:r>
              <a:rPr lang="it-IT" dirty="0" err="1"/>
              <a:t>Xiaoxuan</a:t>
            </a:r>
            <a:r>
              <a:rPr lang="it-IT" dirty="0"/>
              <a:t> Lu, Niki Trigoni, and Andrew Markham. "A survey on deep learning for </a:t>
            </a:r>
            <a:r>
              <a:rPr lang="it-IT" dirty="0" err="1"/>
              <a:t>localization</a:t>
            </a:r>
            <a:r>
              <a:rPr lang="it-IT" dirty="0"/>
              <a:t> and mapping: </a:t>
            </a:r>
            <a:r>
              <a:rPr lang="it-IT" dirty="0" err="1"/>
              <a:t>Towards</a:t>
            </a:r>
            <a:r>
              <a:rPr lang="it-IT" dirty="0"/>
              <a:t> the </a:t>
            </a:r>
            <a:r>
              <a:rPr lang="it-IT" dirty="0" err="1"/>
              <a:t>age</a:t>
            </a:r>
            <a:r>
              <a:rPr lang="it-IT" dirty="0"/>
              <a:t> of </a:t>
            </a:r>
            <a:r>
              <a:rPr lang="it-IT" dirty="0" err="1"/>
              <a:t>spatial</a:t>
            </a:r>
            <a:r>
              <a:rPr lang="it-IT" dirty="0"/>
              <a:t> machine intelligence." </a:t>
            </a:r>
            <a:r>
              <a:rPr lang="it-IT" i="1" dirty="0" err="1"/>
              <a:t>arXiv</a:t>
            </a:r>
            <a:r>
              <a:rPr lang="it-IT" i="1" dirty="0"/>
              <a:t> </a:t>
            </a:r>
            <a:r>
              <a:rPr lang="it-IT" i="1" dirty="0" err="1"/>
              <a:t>preprint</a:t>
            </a:r>
            <a:r>
              <a:rPr lang="it-IT" i="1" dirty="0"/>
              <a:t> arXiv:2006.12567</a:t>
            </a:r>
            <a:r>
              <a:rPr lang="it-IT" dirty="0"/>
              <a:t> (2020).</a:t>
            </a:r>
            <a:endParaRPr lang="en-US" sz="2000" dirty="0">
              <a:latin typeface="Century Gothic" panose="020B0502020202020204" pitchFamily="34" charset="0"/>
            </a:endParaRPr>
          </a:p>
        </p:txBody>
      </p:sp>
    </p:spTree>
    <p:extLst>
      <p:ext uri="{BB962C8B-B14F-4D97-AF65-F5344CB8AC3E}">
        <p14:creationId xmlns:p14="http://schemas.microsoft.com/office/powerpoint/2010/main" val="4137580920"/>
      </p:ext>
    </p:extLst>
  </p:cSld>
  <p:clrMapOvr>
    <a:masterClrMapping/>
  </p:clrMapOvr>
</p:sld>
</file>

<file path=ppt/theme/theme1.xml><?xml version="1.0" encoding="utf-8"?>
<a:theme xmlns:a="http://schemas.openxmlformats.org/drawingml/2006/main" name="COPERTIN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4000" b="1" dirty="0" smtClean="0">
            <a:solidFill>
              <a:schemeClr val="bg1"/>
            </a:solidFill>
            <a:latin typeface="Century Gothic" panose="020B0502020202020204" pitchFamily="34" charset="0"/>
          </a:defRPr>
        </a:defPPr>
      </a:lstStyle>
    </a:txDef>
  </a:objectDefaults>
  <a:extraClrSchemeLst/>
</a:theme>
</file>

<file path=ppt/theme/theme2.xml><?xml version="1.0" encoding="utf-8"?>
<a:theme xmlns:a="http://schemas.openxmlformats.org/drawingml/2006/main" name="DIAPOSITIV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HIUSURA">
  <a:themeElements>
    <a:clrScheme name="Personalizzato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EEECE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18226</TotalTime>
  <Words>1565</Words>
  <Application>Microsoft Office PowerPoint</Application>
  <PresentationFormat>Presentazione su schermo (4:3)</PresentationFormat>
  <Paragraphs>134</Paragraphs>
  <Slides>16</Slides>
  <Notes>13</Notes>
  <HiddenSlides>0</HiddenSlides>
  <MMClips>0</MMClips>
  <ScaleCrop>false</ScaleCrop>
  <HeadingPairs>
    <vt:vector size="6" baseType="variant">
      <vt:variant>
        <vt:lpstr>Caratteri utilizzati</vt:lpstr>
      </vt:variant>
      <vt:variant>
        <vt:i4>4</vt:i4>
      </vt:variant>
      <vt:variant>
        <vt:lpstr>Tema</vt:lpstr>
      </vt:variant>
      <vt:variant>
        <vt:i4>3</vt:i4>
      </vt:variant>
      <vt:variant>
        <vt:lpstr>Titoli diapositive</vt:lpstr>
      </vt:variant>
      <vt:variant>
        <vt:i4>16</vt:i4>
      </vt:variant>
    </vt:vector>
  </HeadingPairs>
  <TitlesOfParts>
    <vt:vector size="23" baseType="lpstr">
      <vt:lpstr>Arial</vt:lpstr>
      <vt:lpstr>Calibri</vt:lpstr>
      <vt:lpstr>Century Gothic</vt:lpstr>
      <vt:lpstr>Wingdings</vt:lpstr>
      <vt:lpstr>COPERTINA</vt:lpstr>
      <vt:lpstr>DIAPOSITIVE</vt:lpstr>
      <vt:lpstr>CHIUSURA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Università di Bologna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UTENTE</dc:creator>
  <cp:lastModifiedBy>Silvia Mirri</cp:lastModifiedBy>
  <cp:revision>302</cp:revision>
  <dcterms:created xsi:type="dcterms:W3CDTF">2017-11-13T10:11:35Z</dcterms:created>
  <dcterms:modified xsi:type="dcterms:W3CDTF">2021-06-14T23:45:27Z</dcterms:modified>
</cp:coreProperties>
</file>