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85" r:id="rId4"/>
    <p:sldId id="257" r:id="rId5"/>
    <p:sldId id="258" r:id="rId6"/>
    <p:sldId id="259" r:id="rId7"/>
    <p:sldId id="262" r:id="rId8"/>
    <p:sldId id="263" r:id="rId9"/>
    <p:sldId id="286" r:id="rId10"/>
    <p:sldId id="264" r:id="rId11"/>
    <p:sldId id="265" r:id="rId12"/>
    <p:sldId id="266" r:id="rId13"/>
    <p:sldId id="267" r:id="rId14"/>
    <p:sldId id="261" r:id="rId15"/>
    <p:sldId id="260" r:id="rId16"/>
    <p:sldId id="268" r:id="rId17"/>
    <p:sldId id="269" r:id="rId18"/>
    <p:sldId id="271" r:id="rId19"/>
    <p:sldId id="274" r:id="rId20"/>
    <p:sldId id="275" r:id="rId21"/>
    <p:sldId id="276" r:id="rId22"/>
    <p:sldId id="277" r:id="rId23"/>
    <p:sldId id="278" r:id="rId24"/>
    <p:sldId id="289" r:id="rId25"/>
    <p:sldId id="280" r:id="rId26"/>
    <p:sldId id="288" r:id="rId27"/>
    <p:sldId id="281" r:id="rId28"/>
    <p:sldId id="290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936" autoAdjust="0"/>
  </p:normalViewPr>
  <p:slideViewPr>
    <p:cSldViewPr>
      <p:cViewPr varScale="1">
        <p:scale>
          <a:sx n="68" d="100"/>
          <a:sy n="68" d="100"/>
        </p:scale>
        <p:origin x="19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F6DDC-60AE-4E0D-9337-05C6E5A24ACF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50241-F13F-4AC0-AABF-C1F44E637A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64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50241-F13F-4AC0-AABF-C1F44E637A8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65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50241-F13F-4AC0-AABF-C1F44E637A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39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CloudRAN</a:t>
            </a:r>
            <a:r>
              <a:rPr lang="en-US" altLang="zh-TW" dirty="0" smtClean="0"/>
              <a:t> consists of sites and mobile cloud</a:t>
            </a:r>
            <a:r>
              <a:rPr lang="en-US" altLang="zh-TW" baseline="0" dirty="0" smtClean="0"/>
              <a:t> engines.</a:t>
            </a:r>
            <a:endParaRPr lang="en-US" altLang="zh-TW" dirty="0" smtClean="0"/>
          </a:p>
          <a:p>
            <a:r>
              <a:rPr lang="en-US" altLang="zh-TW" dirty="0" smtClean="0"/>
              <a:t>MCE (Mobile Cloud</a:t>
            </a:r>
            <a:r>
              <a:rPr lang="en-US" altLang="zh-TW" baseline="0" dirty="0" smtClean="0"/>
              <a:t> Engine)</a:t>
            </a:r>
          </a:p>
          <a:p>
            <a:r>
              <a:rPr lang="en-US" altLang="zh-TW" baseline="0" dirty="0" smtClean="0"/>
              <a:t>CP (control plane)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50241-F13F-4AC0-AABF-C1F44E637A8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77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VNF (Virtual Network Function)</a:t>
            </a:r>
          </a:p>
          <a:p>
            <a:r>
              <a:rPr lang="en-US" altLang="zh-TW" dirty="0" smtClean="0"/>
              <a:t>RAN (Radio Access Network)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50241-F13F-4AC0-AABF-C1F44E637A8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2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5A82-1F81-4EAC-84C8-80F3DC9082FF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FF45-7156-4388-95B2-447F1C987E71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2B39-61FE-4403-A931-ED9E5388E5E0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B4C-4F58-4040-823C-8E429FA4D180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9395-7097-4945-80CF-D6C7BF00EFF4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A5F8-043F-4A2E-A22C-6B11CABA42BA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91A-E8CD-40BF-AB87-909402EAC4F0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97F1-CE66-4C89-A4C1-63EBBD371A9E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E4E6-D548-4EFB-89A0-70881BC19403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6E20-B3D5-48E9-AC5C-98D146B2C9BF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EECD-216A-4ACD-94F1-7BD185FAF6FA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14D3-3CB1-4089-B450-7E06D34917D9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C5AA-DC40-4932-817F-A5F5BA3EA3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11 </a:t>
            </a:r>
            <a:br>
              <a:rPr lang="en-US" altLang="zh-TW" dirty="0" smtClean="0"/>
            </a:br>
            <a:r>
              <a:rPr lang="en-US" altLang="zh-TW" dirty="0" smtClean="0"/>
              <a:t>Internet of Things, Smart Cities, and 5G Mobile System</a:t>
            </a:r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A. Web service approach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800" dirty="0" smtClean="0"/>
              <a:t>More on the constrained protocol stack:</a:t>
            </a:r>
          </a:p>
          <a:p>
            <a:r>
              <a:rPr lang="en-US" altLang="zh-TW" sz="2800" dirty="0" smtClean="0"/>
              <a:t>Data formats:  using EXI </a:t>
            </a:r>
            <a:r>
              <a:rPr lang="en-US" altLang="zh-TW" sz="2800" dirty="0" smtClean="0">
                <a:sym typeface="Wingdings" pitchFamily="2" charset="2"/>
              </a:rPr>
              <a:t> smaller message sizes , simple message parsing </a:t>
            </a:r>
          </a:p>
          <a:p>
            <a:r>
              <a:rPr lang="en-US" altLang="zh-TW" sz="2800" dirty="0" smtClean="0">
                <a:sym typeface="Wingdings" pitchFamily="2" charset="2"/>
              </a:rPr>
              <a:t>Application and Transport Layers: </a:t>
            </a:r>
            <a:r>
              <a:rPr lang="en-US" altLang="zh-TW" sz="2800" dirty="0" err="1" smtClean="0">
                <a:sym typeface="Wingdings" pitchFamily="2" charset="2"/>
              </a:rPr>
              <a:t>CoAP</a:t>
            </a:r>
            <a:r>
              <a:rPr lang="en-US" altLang="zh-TW" sz="2800" dirty="0" smtClean="0">
                <a:sym typeface="Wingdings" pitchFamily="2" charset="2"/>
              </a:rPr>
              <a:t> – a binary format (instead of human-readable format in HTTP) transported over UDP .  It is interoperable with HTTP.</a:t>
            </a:r>
          </a:p>
          <a:p>
            <a:r>
              <a:rPr lang="en-US" altLang="zh-TW" sz="2800" dirty="0" smtClean="0">
                <a:sym typeface="Wingdings" pitchFamily="2" charset="2"/>
              </a:rPr>
              <a:t>Network Layer: 6LoWPAN – compression format for IPv6 and UDP header for constrained networks.  Require IPv4/IPv6 conversion (e.g. Universal Resource Identifier Mapping involving a HTTP-</a:t>
            </a:r>
            <a:r>
              <a:rPr lang="en-US" altLang="zh-TW" sz="2800" dirty="0" err="1" smtClean="0">
                <a:sym typeface="Wingdings" pitchFamily="2" charset="2"/>
              </a:rPr>
              <a:t>CoAP</a:t>
            </a:r>
            <a:r>
              <a:rPr lang="en-US" altLang="zh-TW" sz="2800" dirty="0" smtClean="0">
                <a:sym typeface="Wingdings" pitchFamily="2" charset="2"/>
              </a:rPr>
              <a:t> cross proxy)</a:t>
            </a:r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. Link Layer Technologies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Unconstrained technologies:</a:t>
            </a:r>
          </a:p>
          <a:p>
            <a:pPr lvl="1"/>
            <a:r>
              <a:rPr lang="en-US" altLang="zh-TW" sz="2400" dirty="0" smtClean="0"/>
              <a:t>LAN, MAN, WAN, </a:t>
            </a:r>
            <a:r>
              <a:rPr lang="en-US" altLang="zh-TW" sz="2400" dirty="0" err="1" smtClean="0"/>
              <a:t>ethernet</a:t>
            </a:r>
            <a:r>
              <a:rPr lang="en-US" altLang="zh-TW" sz="2400" dirty="0" smtClean="0"/>
              <a:t> , </a:t>
            </a:r>
            <a:r>
              <a:rPr lang="en-US" altLang="zh-TW" sz="2400" dirty="0" err="1" smtClean="0"/>
              <a:t>WiFi</a:t>
            </a:r>
            <a:r>
              <a:rPr lang="en-US" altLang="zh-TW" sz="2400" dirty="0" smtClean="0"/>
              <a:t>,  4G (LTE) mobile </a:t>
            </a:r>
          </a:p>
          <a:p>
            <a:r>
              <a:rPr lang="en-US" altLang="zh-TW" sz="2800" dirty="0" smtClean="0"/>
              <a:t>Constrained technologies</a:t>
            </a:r>
          </a:p>
          <a:p>
            <a:pPr lvl="1"/>
            <a:r>
              <a:rPr lang="en-US" altLang="zh-TW" sz="2400" dirty="0" smtClean="0"/>
              <a:t>IEEE 802.15.4, Bluetooth, IEEE 802.11 Low Power, NFC and RFID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C. Devices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 dirty="0" smtClean="0"/>
              <a:t>Backend servers</a:t>
            </a:r>
          </a:p>
          <a:p>
            <a:pPr lvl="1"/>
            <a:r>
              <a:rPr lang="en-US" altLang="zh-TW" sz="2000" dirty="0" smtClean="0"/>
              <a:t>In the control center, data are collected, stored and processed to produced add-valued services</a:t>
            </a:r>
          </a:p>
          <a:p>
            <a:pPr lvl="1"/>
            <a:r>
              <a:rPr lang="en-US" altLang="zh-TW" sz="2000" dirty="0" smtClean="0"/>
              <a:t>Database management</a:t>
            </a:r>
          </a:p>
          <a:p>
            <a:pPr lvl="1"/>
            <a:r>
              <a:rPr lang="en-US" altLang="zh-TW" sz="2000" dirty="0" smtClean="0"/>
              <a:t>Websites</a:t>
            </a:r>
          </a:p>
          <a:p>
            <a:pPr lvl="1"/>
            <a:r>
              <a:rPr lang="en-US" altLang="zh-TW" sz="2000" dirty="0" smtClean="0"/>
              <a:t>Enterprise resource planning (ERP)</a:t>
            </a:r>
          </a:p>
          <a:p>
            <a:r>
              <a:rPr lang="en-US" altLang="zh-TW" sz="2400" dirty="0" smtClean="0"/>
              <a:t>Gateways:</a:t>
            </a:r>
          </a:p>
          <a:p>
            <a:pPr lvl="1"/>
            <a:r>
              <a:rPr lang="en-US" altLang="zh-TW" sz="2000" dirty="0" smtClean="0"/>
              <a:t>Interconnect the end devices to the main communication infrastructure</a:t>
            </a:r>
          </a:p>
          <a:p>
            <a:pPr lvl="1"/>
            <a:r>
              <a:rPr lang="en-US" altLang="zh-TW" sz="2000" dirty="0" smtClean="0"/>
              <a:t>Provide protocols translation and functional mapping</a:t>
            </a:r>
          </a:p>
          <a:p>
            <a:r>
              <a:rPr lang="en-US" altLang="zh-TW" sz="2400" dirty="0" err="1" smtClean="0"/>
              <a:t>IoT</a:t>
            </a:r>
            <a:r>
              <a:rPr lang="en-US" altLang="zh-TW" sz="2400" dirty="0" smtClean="0"/>
              <a:t> Peripheral Nodes:</a:t>
            </a:r>
          </a:p>
          <a:p>
            <a:pPr lvl="1"/>
            <a:r>
              <a:rPr lang="en-US" altLang="zh-TW" sz="2000" dirty="0" smtClean="0"/>
              <a:t>Powering mode, networking node, sensor. Supported link layer technologies</a:t>
            </a:r>
          </a:p>
          <a:p>
            <a:pPr lvl="1"/>
            <a:r>
              <a:rPr lang="en-US" altLang="zh-TW" sz="2000" dirty="0" smtClean="0"/>
              <a:t>RFID tags, mobile devices, tablets, laptop, etc</a:t>
            </a:r>
          </a:p>
          <a:p>
            <a:pPr lvl="1"/>
            <a:r>
              <a:rPr lang="en-US" altLang="zh-TW" sz="2000" dirty="0" smtClean="0"/>
              <a:t>Mobile devices can connect to </a:t>
            </a:r>
            <a:r>
              <a:rPr lang="en-US" altLang="zh-TW" sz="2000" dirty="0" err="1" smtClean="0"/>
              <a:t>IoT</a:t>
            </a:r>
            <a:r>
              <a:rPr lang="en-US" altLang="zh-TW" sz="2000" dirty="0" smtClean="0"/>
              <a:t> devices through internet, NFC, </a:t>
            </a:r>
            <a:r>
              <a:rPr lang="en-US" altLang="zh-TW" sz="2000" dirty="0" err="1" smtClean="0"/>
              <a:t>bluetooth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WifI</a:t>
            </a:r>
            <a:r>
              <a:rPr lang="en-US" altLang="zh-TW" sz="2000" dirty="0" smtClean="0"/>
              <a:t>, etc.</a:t>
            </a:r>
          </a:p>
          <a:p>
            <a:pPr lvl="1"/>
            <a:endParaRPr lang="en-US" altLang="zh-TW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Architecture </a:t>
            </a:r>
            <a:endParaRPr lang="zh-TW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47558"/>
            <a:ext cx="6400799" cy="442062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Smart 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In Smart City, the aim is to “make a better use of the public resources, increasing the quality of the services offered to the citizens, while reducing the operational costs of the public administrations” [1].</a:t>
            </a:r>
          </a:p>
          <a:p>
            <a:r>
              <a:rPr lang="en-US" altLang="zh-TW" sz="2800" dirty="0" err="1" smtClean="0"/>
              <a:t>IoT</a:t>
            </a:r>
            <a:r>
              <a:rPr lang="en-US" altLang="zh-TW" sz="2800" dirty="0" smtClean="0"/>
              <a:t> is the major building block of the Smart City.</a:t>
            </a:r>
          </a:p>
          <a:p>
            <a:pPr>
              <a:buNone/>
            </a:pPr>
            <a:endParaRPr lang="zh-TW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Internet of Things (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) and Smart 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To realize Smart City, a new infrastructure comprising of </a:t>
            </a:r>
            <a:r>
              <a:rPr lang="en-US" altLang="zh-TW" sz="2800" dirty="0" err="1" smtClean="0"/>
              <a:t>IoT</a:t>
            </a:r>
            <a:r>
              <a:rPr lang="en-US" altLang="zh-TW" sz="2800" dirty="0" smtClean="0"/>
              <a:t>, heterogeneous wired/wireless networks, intelligent data computing and storage facilities is required.</a:t>
            </a:r>
          </a:p>
          <a:p>
            <a:r>
              <a:rPr lang="en-US" altLang="zh-TW" sz="2800" dirty="0" smtClean="0"/>
              <a:t>E.g. </a:t>
            </a:r>
            <a:r>
              <a:rPr lang="en-US" altLang="zh-TW" sz="2800" dirty="0" err="1" smtClean="0"/>
              <a:t>european</a:t>
            </a:r>
            <a:r>
              <a:rPr lang="en-US" altLang="zh-TW" sz="2800" dirty="0" smtClean="0"/>
              <a:t> smart cities project (http://www.smart-cities.eu)</a:t>
            </a:r>
            <a:endParaRPr lang="zh-TW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Smart City – Case Study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 smtClean="0"/>
              <a:t>Use the case study (</a:t>
            </a:r>
            <a:r>
              <a:rPr lang="en-US" altLang="zh-TW" sz="2400" dirty="0" err="1" smtClean="0"/>
              <a:t>Pandova</a:t>
            </a:r>
            <a:r>
              <a:rPr lang="en-US" altLang="zh-TW" sz="2400" dirty="0" smtClean="0"/>
              <a:t> , Italy) as illustration of a typical smart city and its various services.</a:t>
            </a:r>
          </a:p>
          <a:p>
            <a:r>
              <a:rPr lang="en-US" altLang="zh-TW" sz="2400" dirty="0" smtClean="0"/>
              <a:t>There are eight major service areas:</a:t>
            </a:r>
          </a:p>
          <a:p>
            <a:pPr lvl="1"/>
            <a:r>
              <a:rPr lang="en-US" altLang="zh-TW" sz="2000" dirty="0" smtClean="0"/>
              <a:t>Structural health – monitor the actual conditions of many historic building </a:t>
            </a:r>
          </a:p>
          <a:p>
            <a:pPr lvl="1"/>
            <a:r>
              <a:rPr lang="en-US" altLang="zh-TW" sz="2000" dirty="0" smtClean="0"/>
              <a:t>Waste management – use of intelligent waste containers, optimization of truck routes, etc.</a:t>
            </a:r>
          </a:p>
          <a:p>
            <a:pPr lvl="1"/>
            <a:r>
              <a:rPr lang="en-US" altLang="zh-TW" sz="2000" dirty="0" smtClean="0"/>
              <a:t>Air quality monitoring – find the healthiest place/path for outdoor activities</a:t>
            </a:r>
          </a:p>
          <a:p>
            <a:pPr lvl="1"/>
            <a:r>
              <a:rPr lang="en-US" altLang="zh-TW" sz="2000" dirty="0" smtClean="0"/>
              <a:t>Noise monitoring – reduce noise,  improve security</a:t>
            </a:r>
          </a:p>
          <a:p>
            <a:pPr lvl="1"/>
            <a:r>
              <a:rPr lang="en-US" altLang="zh-TW" sz="2000" dirty="0" smtClean="0"/>
              <a:t>Traffic congestion – sensors on roads, vehicles </a:t>
            </a:r>
          </a:p>
          <a:p>
            <a:pPr lvl="1"/>
            <a:r>
              <a:rPr lang="en-US" altLang="zh-TW" sz="2000" dirty="0" smtClean="0"/>
              <a:t>City Energy consumption – identify the main consumption sources (e.g. heating , cooling)</a:t>
            </a:r>
          </a:p>
          <a:p>
            <a:pPr lvl="1"/>
            <a:r>
              <a:rPr lang="en-US" altLang="zh-TW" sz="2000" dirty="0" smtClean="0"/>
              <a:t>Smart parking – best path for parking in the city</a:t>
            </a:r>
          </a:p>
          <a:p>
            <a:pPr lvl="1"/>
            <a:r>
              <a:rPr lang="en-US" altLang="zh-TW" sz="2000" dirty="0" smtClean="0"/>
              <a:t>Smart lighting – optimize street lamp intensity </a:t>
            </a:r>
          </a:p>
          <a:p>
            <a:pPr lvl="1"/>
            <a:r>
              <a:rPr lang="en-US" altLang="zh-TW" sz="2000" dirty="0" smtClean="0"/>
              <a:t>Automation and </a:t>
            </a:r>
            <a:r>
              <a:rPr lang="en-US" altLang="zh-TW" sz="2000" dirty="0" err="1" smtClean="0"/>
              <a:t>salubrity</a:t>
            </a:r>
            <a:r>
              <a:rPr lang="en-US" altLang="zh-TW" sz="2000" dirty="0" smtClean="0"/>
              <a:t> of public building – control lights, temperature, and humidity in public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Smart City – Case Study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6021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Smart City – Case Study</a:t>
            </a:r>
            <a:endParaRPr lang="zh-TW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8848"/>
            <a:ext cx="8229600" cy="344866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0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5G Mobile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1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Cities and Internet of Things</a:t>
            </a:r>
          </a:p>
          <a:p>
            <a:r>
              <a:rPr lang="en-US" dirty="0"/>
              <a:t>5G Mobile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8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08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5G main objectives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262187"/>
            <a:ext cx="7429499" cy="4572000"/>
          </a:xfrm>
        </p:spPr>
        <p:txBody>
          <a:bodyPr>
            <a:normAutofit fontScale="32500" lnSpcReduction="20000"/>
          </a:bodyPr>
          <a:lstStyle/>
          <a:p>
            <a:r>
              <a:rPr lang="en-US" sz="7000" dirty="0" smtClean="0"/>
              <a:t>10 </a:t>
            </a:r>
            <a:r>
              <a:rPr lang="en-US" sz="7000" dirty="0" err="1" smtClean="0"/>
              <a:t>Gbps</a:t>
            </a:r>
            <a:r>
              <a:rPr lang="en-US" sz="7000" dirty="0" smtClean="0"/>
              <a:t> speed and &lt;10 </a:t>
            </a:r>
            <a:r>
              <a:rPr lang="en-US" sz="7000" dirty="0" err="1" smtClean="0"/>
              <a:t>ms</a:t>
            </a:r>
            <a:r>
              <a:rPr lang="en-US" sz="7000" dirty="0" smtClean="0"/>
              <a:t> latency</a:t>
            </a:r>
          </a:p>
          <a:p>
            <a:r>
              <a:rPr lang="en-US" sz="7000" dirty="0" smtClean="0"/>
              <a:t>International Telecommunication Union (ITU)</a:t>
            </a:r>
            <a:r>
              <a:rPr lang="en-US" sz="7000" dirty="0"/>
              <a:t> </a:t>
            </a:r>
            <a:r>
              <a:rPr lang="en-US" sz="7000" dirty="0" smtClean="0"/>
              <a:t>has classified 5G mobile network services into three categories:</a:t>
            </a:r>
          </a:p>
          <a:p>
            <a:pPr lvl="1"/>
            <a:r>
              <a:rPr lang="en-US" sz="7000" dirty="0" smtClean="0"/>
              <a:t>Enhanced Mobile Broadband (</a:t>
            </a:r>
            <a:r>
              <a:rPr lang="en-US" sz="7000" dirty="0" err="1" smtClean="0"/>
              <a:t>eMBB</a:t>
            </a:r>
            <a:r>
              <a:rPr lang="en-US" sz="7000" dirty="0" smtClean="0"/>
              <a:t>) – focuses on services with high requirements for bandwidth, such as HD video, VR , and augmented reality (AR)</a:t>
            </a:r>
          </a:p>
          <a:p>
            <a:pPr lvl="1"/>
            <a:r>
              <a:rPr lang="en-US" sz="7000" dirty="0" smtClean="0"/>
              <a:t>Ultra-reliable and Low-latency Communications (</a:t>
            </a:r>
            <a:r>
              <a:rPr lang="en-US" sz="7000" dirty="0" err="1" smtClean="0"/>
              <a:t>uRLLC</a:t>
            </a:r>
            <a:r>
              <a:rPr lang="en-US" sz="7000" dirty="0" smtClean="0"/>
              <a:t>) – focuses on latency-sensitive services, such as assisted and automated driving, remote management</a:t>
            </a:r>
          </a:p>
          <a:p>
            <a:pPr lvl="1"/>
            <a:r>
              <a:rPr lang="en-US" sz="7000" dirty="0" smtClean="0"/>
              <a:t>Massive Machine Type Communications (</a:t>
            </a:r>
            <a:r>
              <a:rPr lang="en-US" sz="7000" dirty="0" err="1" smtClean="0"/>
              <a:t>mMTC</a:t>
            </a:r>
            <a:r>
              <a:rPr lang="en-US" sz="7000" dirty="0" smtClean="0"/>
              <a:t>)  -- high connection density such as smart city, </a:t>
            </a:r>
            <a:r>
              <a:rPr lang="en-US" sz="7000" dirty="0" err="1" smtClean="0"/>
              <a:t>IoT</a:t>
            </a:r>
            <a:endParaRPr lang="en-US" sz="7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5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5G main objectives</a:t>
            </a:r>
            <a:br>
              <a:rPr lang="en-US" dirty="0" smtClean="0"/>
            </a:br>
            <a:r>
              <a:rPr lang="en-US" dirty="0" smtClean="0"/>
              <a:t>(according to ITU)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46" y="2430067"/>
            <a:ext cx="7276454" cy="389453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 key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76400"/>
            <a:ext cx="7429499" cy="4495800"/>
          </a:xfrm>
        </p:spPr>
        <p:txBody>
          <a:bodyPr>
            <a:normAutofit/>
          </a:bodyPr>
          <a:lstStyle/>
          <a:p>
            <a:r>
              <a:rPr lang="en-US" sz="2800" dirty="0"/>
              <a:t>Extreme densification and offloading</a:t>
            </a:r>
          </a:p>
          <a:p>
            <a:pPr lvl="1"/>
            <a:r>
              <a:rPr lang="en-US" sz="1800" dirty="0"/>
              <a:t>Small cells</a:t>
            </a:r>
          </a:p>
          <a:p>
            <a:pPr lvl="1"/>
            <a:r>
              <a:rPr lang="en-US" sz="1800" dirty="0"/>
              <a:t>Heterogeneous networks – 5G, LTE, 4G, </a:t>
            </a:r>
            <a:r>
              <a:rPr lang="en-US" sz="1800" dirty="0" err="1"/>
              <a:t>Wifi</a:t>
            </a:r>
            <a:r>
              <a:rPr lang="en-US" sz="1800" dirty="0"/>
              <a:t>, M2M</a:t>
            </a:r>
          </a:p>
          <a:p>
            <a:pPr lvl="1"/>
            <a:r>
              <a:rPr lang="en-US" sz="1800" dirty="0"/>
              <a:t>Biasing -- Offloading – pushing users off of the heavily-loaded </a:t>
            </a:r>
            <a:r>
              <a:rPr lang="en-US" sz="1800" dirty="0" err="1"/>
              <a:t>macrocell</a:t>
            </a:r>
            <a:r>
              <a:rPr lang="en-US" sz="1800" dirty="0"/>
              <a:t> and onto the lightly loaded small cells</a:t>
            </a:r>
          </a:p>
          <a:p>
            <a:pPr lvl="1"/>
            <a:r>
              <a:rPr lang="en-US" sz="1800" dirty="0"/>
              <a:t>Blanking -- Shutting off the </a:t>
            </a:r>
            <a:r>
              <a:rPr lang="en-US" sz="1800" dirty="0" err="1"/>
              <a:t>macrocell</a:t>
            </a:r>
            <a:r>
              <a:rPr lang="en-US" sz="1800" dirty="0"/>
              <a:t> transmissions for some fraction of the time, while the biased small cell users are being served. </a:t>
            </a:r>
          </a:p>
          <a:p>
            <a:r>
              <a:rPr lang="en-US" sz="2800" dirty="0"/>
              <a:t>Millimeter wave (30-300GHz)</a:t>
            </a:r>
          </a:p>
          <a:p>
            <a:pPr lvl="1"/>
            <a:r>
              <a:rPr lang="en-US" sz="1800" dirty="0"/>
              <a:t>Need LOS , very short range transmission , susceptible to blockages, rain absorption </a:t>
            </a:r>
          </a:p>
          <a:p>
            <a:pPr lvl="1"/>
            <a:r>
              <a:rPr lang="en-US" sz="1800" dirty="0"/>
              <a:t>Phantom cell (payload data in small-cell, while control plane operate at microwave frequencies from macro BS.</a:t>
            </a:r>
          </a:p>
          <a:p>
            <a:pPr marL="3429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 KEY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310216"/>
            <a:ext cx="7429499" cy="3347634"/>
          </a:xfrm>
        </p:spPr>
        <p:txBody>
          <a:bodyPr>
            <a:normAutofit/>
          </a:bodyPr>
          <a:lstStyle/>
          <a:p>
            <a:r>
              <a:rPr lang="en-US" sz="2400" dirty="0"/>
              <a:t>Massive MIMO</a:t>
            </a:r>
          </a:p>
          <a:p>
            <a:pPr lvl="1"/>
            <a:r>
              <a:rPr lang="en-US" sz="2000" dirty="0"/>
              <a:t>Enormous enhancement in spectral efficiency</a:t>
            </a:r>
          </a:p>
          <a:p>
            <a:pPr lvl="1"/>
            <a:r>
              <a:rPr lang="en-US" sz="2000" dirty="0"/>
              <a:t>Smoothed out channel responses</a:t>
            </a:r>
          </a:p>
          <a:p>
            <a:pPr lvl="1"/>
            <a:r>
              <a:rPr lang="en-US" sz="2000" dirty="0"/>
              <a:t>Simple transmit/receive structures because of the quasi-orthogonal nature of the channels between each BS and </a:t>
            </a:r>
            <a:r>
              <a:rPr lang="en-US" sz="2000" dirty="0" smtClean="0"/>
              <a:t>the </a:t>
            </a:r>
            <a:r>
              <a:rPr lang="en-US" sz="2000" dirty="0"/>
              <a:t>set of actives users</a:t>
            </a:r>
            <a:r>
              <a:rPr lang="en-US" sz="18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0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 KEY technologies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1" y="1756176"/>
            <a:ext cx="6629400" cy="3264008"/>
          </a:xfrm>
        </p:spPr>
      </p:pic>
      <p:sp>
        <p:nvSpPr>
          <p:cNvPr id="3" name="Rectangle 2"/>
          <p:cNvSpPr/>
          <p:nvPr/>
        </p:nvSpPr>
        <p:spPr>
          <a:xfrm>
            <a:off x="947804" y="1281019"/>
            <a:ext cx="4357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Conceptual View of Network </a:t>
            </a:r>
            <a:r>
              <a:rPr lang="en-US" dirty="0">
                <a:solidFill>
                  <a:srgbClr val="00B050"/>
                </a:solidFill>
              </a:rPr>
              <a:t>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41541" y="5156021"/>
            <a:ext cx="6122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eMBB</a:t>
            </a:r>
            <a:r>
              <a:rPr lang="en-US" dirty="0" smtClean="0"/>
              <a:t> (high bandwidth requirement) – deploy cache in the MCE of a local DC (close to users)</a:t>
            </a:r>
          </a:p>
          <a:p>
            <a:r>
              <a:rPr lang="en-US" b="1" dirty="0" err="1" smtClean="0"/>
              <a:t>uRLLC</a:t>
            </a:r>
            <a:r>
              <a:rPr lang="en-US" dirty="0" smtClean="0"/>
              <a:t> (latency requirement) – deploy MCE on sites</a:t>
            </a:r>
          </a:p>
          <a:p>
            <a:r>
              <a:rPr lang="en-US" b="1" dirty="0" err="1" smtClean="0"/>
              <a:t>mMTC</a:t>
            </a:r>
            <a:r>
              <a:rPr lang="en-US" dirty="0" smtClean="0"/>
              <a:t> – deploy MCE in local and regional 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 KEY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17638"/>
            <a:ext cx="7429499" cy="4678362"/>
          </a:xfrm>
        </p:spPr>
        <p:txBody>
          <a:bodyPr>
            <a:normAutofit/>
          </a:bodyPr>
          <a:lstStyle/>
          <a:p>
            <a:r>
              <a:rPr lang="en-US" sz="2250" dirty="0"/>
              <a:t>Network Slicing</a:t>
            </a:r>
          </a:p>
          <a:p>
            <a:pPr lvl="1"/>
            <a:r>
              <a:rPr lang="en-US" sz="1950" dirty="0"/>
              <a:t>Tailor a set of functions to optimize use of the network for each mobile device</a:t>
            </a:r>
          </a:p>
          <a:p>
            <a:pPr lvl="1"/>
            <a:r>
              <a:rPr lang="en-US" sz="1950" dirty="0"/>
              <a:t>All of the functionality needed, only those needed, is assembled in a way that optimizes that device’s ability to access the network with a set of functionality needed by the device.</a:t>
            </a:r>
          </a:p>
          <a:p>
            <a:pPr lvl="1"/>
            <a:r>
              <a:rPr lang="en-US" sz="1950" dirty="0"/>
              <a:t>A simple device (</a:t>
            </a:r>
            <a:r>
              <a:rPr lang="en-US" sz="1950" dirty="0" err="1"/>
              <a:t>IoT</a:t>
            </a:r>
            <a:r>
              <a:rPr lang="en-US" sz="1950" dirty="0"/>
              <a:t>), for example a water meter reader- requires only access to a single slice.</a:t>
            </a:r>
          </a:p>
          <a:p>
            <a:pPr lvl="1"/>
            <a:r>
              <a:rPr lang="en-US" sz="1950" dirty="0"/>
              <a:t>A complex device (e.g. mobile phone) can access a diverse set of network slices that each tailored to a specific purpose: streaming video, voice calls, internet browsing.</a:t>
            </a:r>
          </a:p>
          <a:p>
            <a:pPr lvl="1"/>
            <a:r>
              <a:rPr lang="en-US" sz="1950" dirty="0"/>
              <a:t>All network-related functionality are accessed by APIs , VNFs that can be easily invoked and assembled to a slice and optimize use for each device.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1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More on Network Slicing</a:t>
            </a:r>
          </a:p>
          <a:p>
            <a:pPr lvl="1"/>
            <a:r>
              <a:rPr lang="en-US" dirty="0" smtClean="0"/>
              <a:t>Each network slice should have access to different types of resources, such as VPNs, cloud services and access , and the core network in the form of VNFs.</a:t>
            </a:r>
          </a:p>
          <a:p>
            <a:pPr lvl="1"/>
            <a:r>
              <a:rPr lang="en-US" dirty="0" smtClean="0"/>
              <a:t>A full separation of control plane and user plane </a:t>
            </a:r>
          </a:p>
          <a:p>
            <a:pPr lvl="2"/>
            <a:r>
              <a:rPr lang="en-US" dirty="0" smtClean="0"/>
              <a:t>Control and user-plane resources be scaled independently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Data functions may increase without affecting the control plane functions.</a:t>
            </a:r>
            <a:endParaRPr lang="en-US" dirty="0" smtClean="0"/>
          </a:p>
          <a:p>
            <a:pPr lvl="2"/>
            <a:r>
              <a:rPr lang="en-US" dirty="0" smtClean="0"/>
              <a:t>Decomposition of the user plane into smaller </a:t>
            </a:r>
            <a:r>
              <a:rPr lang="en-US" dirty="0" smtClean="0"/>
              <a:t>functions</a:t>
            </a:r>
          </a:p>
          <a:p>
            <a:pPr lvl="3"/>
            <a:r>
              <a:rPr lang="en-US" dirty="0" smtClean="0"/>
              <a:t>User-plane resources can be dynamically configured to serve additional services. </a:t>
            </a:r>
            <a:endParaRPr lang="en-US" dirty="0" smtClean="0"/>
          </a:p>
          <a:p>
            <a:pPr lvl="2"/>
            <a:r>
              <a:rPr lang="en-US" dirty="0" smtClean="0"/>
              <a:t>Support for migration to cloud-based deployments.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2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 KEY technologies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3542"/>
            <a:ext cx="3416085" cy="317219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8594"/>
            <a:ext cx="3516465" cy="31721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990600" y="1667947"/>
            <a:ext cx="4357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Network Slicing Architecture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5543530"/>
            <a:ext cx="7250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Architecture consists of access slices, core network (CN) slices and the election function</a:t>
            </a:r>
          </a:p>
          <a:p>
            <a:r>
              <a:rPr lang="en-US" dirty="0" smtClean="0"/>
              <a:t>Examples of network slices: A slice serving a utility company, a slice serving a virtual operator, a slice optimized for streaming 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 KEY technologies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70088"/>
            <a:ext cx="7620000" cy="43862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8345" y="1589861"/>
            <a:ext cx="4357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Slice Examples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of Things, Smart Cities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Internet of Things (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/>
              <a:t>IoT</a:t>
            </a:r>
            <a:r>
              <a:rPr lang="en-US" altLang="zh-TW" sz="2800" dirty="0" smtClean="0"/>
              <a:t> refers to a paradigm of communication in which the objects of everyday life will be equipped with microcontrollers, transceivers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and protocol stacks, allowing them to communicate with one another in the world of internet. </a:t>
            </a:r>
          </a:p>
          <a:p>
            <a:r>
              <a:rPr lang="en-US" altLang="zh-TW" sz="2800" dirty="0" smtClean="0"/>
              <a:t>Some examples of </a:t>
            </a:r>
            <a:r>
              <a:rPr lang="en-US" altLang="zh-TW" sz="2800" dirty="0" err="1" smtClean="0"/>
              <a:t>IoT</a:t>
            </a:r>
            <a:r>
              <a:rPr lang="en-US" altLang="zh-TW" sz="2800" dirty="0" smtClean="0"/>
              <a:t> objects are home appliances, surveillance cameras, monitoring sensors, displays, vehicles, and all sorts of electronic devices.</a:t>
            </a:r>
            <a:endParaRPr lang="zh-TW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Internet of Things (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freescale_internet_of_things_overview_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2514600"/>
            <a:ext cx="8009076" cy="4038600"/>
          </a:xfrm>
        </p:spPr>
      </p:pic>
      <p:sp>
        <p:nvSpPr>
          <p:cNvPr id="5" name="矩形 4"/>
          <p:cNvSpPr/>
          <p:nvPr/>
        </p:nvSpPr>
        <p:spPr>
          <a:xfrm>
            <a:off x="762000" y="1219200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 smtClean="0"/>
              <a:t>IoT</a:t>
            </a:r>
            <a:r>
              <a:rPr lang="en-US" altLang="zh-TW" sz="2800" b="1" dirty="0" smtClean="0"/>
              <a:t> in all aspects of our lives:   </a:t>
            </a:r>
            <a:r>
              <a:rPr lang="en-US" altLang="zh-TW" sz="2800" dirty="0" smtClean="0"/>
              <a:t>home automation, industrial automation, medical aids, elderly assistance, energy management, traffic management and so on.</a:t>
            </a:r>
            <a:endParaRPr lang="zh-TW" alt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Urban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Architecture – A case study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/>
              <a:t>IoT</a:t>
            </a:r>
            <a:r>
              <a:rPr lang="en-US" altLang="zh-TW" sz="2800" dirty="0" smtClean="0"/>
              <a:t> is a complex system with an enormous variety of application domains/scenarios and service requirements as well as massive amount of data.</a:t>
            </a:r>
          </a:p>
          <a:p>
            <a:r>
              <a:rPr lang="en-US" altLang="zh-TW" sz="2800" dirty="0" smtClean="0"/>
              <a:t>Many different proposals and there is no single predominating standard.  </a:t>
            </a:r>
          </a:p>
          <a:p>
            <a:r>
              <a:rPr lang="en-US" altLang="zh-TW" sz="2800" dirty="0" smtClean="0"/>
              <a:t>Urban </a:t>
            </a:r>
            <a:r>
              <a:rPr lang="en-US" altLang="zh-TW" sz="2800" dirty="0" err="1" smtClean="0"/>
              <a:t>IoT</a:t>
            </a:r>
            <a:r>
              <a:rPr lang="en-US" altLang="zh-TW" sz="2800" dirty="0" smtClean="0"/>
              <a:t> architecture proposed in [1] was implemented in city of </a:t>
            </a:r>
            <a:r>
              <a:rPr lang="en-US" altLang="zh-TW" sz="2800" dirty="0" err="1" smtClean="0"/>
              <a:t>Pandova</a:t>
            </a:r>
            <a:r>
              <a:rPr lang="en-US" altLang="zh-TW" sz="2800" dirty="0" smtClean="0"/>
              <a:t>, Italy.   It is discussed here as an illustration of the future </a:t>
            </a:r>
            <a:r>
              <a:rPr lang="en-US" altLang="zh-TW" sz="2800" dirty="0" err="1" smtClean="0"/>
              <a:t>IoT</a:t>
            </a:r>
            <a:r>
              <a:rPr lang="en-US" altLang="zh-TW" sz="2800" dirty="0" smtClean="0"/>
              <a:t> architecture. </a:t>
            </a:r>
            <a:endParaRPr lang="zh-TW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9436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/>
              <a:t>Andrea </a:t>
            </a:r>
            <a:r>
              <a:rPr lang="en-US" dirty="0" err="1"/>
              <a:t>Zanella</a:t>
            </a:r>
            <a:r>
              <a:rPr lang="en-US" dirty="0"/>
              <a:t>, </a:t>
            </a:r>
            <a:r>
              <a:rPr lang="en-US" dirty="0" smtClean="0"/>
              <a:t>et al, “Internet of things for smart cities”, IEEE Internet of things journal, vol. </a:t>
            </a:r>
            <a:r>
              <a:rPr lang="en-US" dirty="0"/>
              <a:t>1, </a:t>
            </a:r>
            <a:r>
              <a:rPr lang="en-US" dirty="0" smtClean="0"/>
              <a:t>no. </a:t>
            </a:r>
            <a:r>
              <a:rPr lang="en-US" dirty="0"/>
              <a:t>1, </a:t>
            </a:r>
            <a:r>
              <a:rPr lang="en-US" dirty="0" smtClean="0"/>
              <a:t>February 2014 , p22-32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Urban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Architecture – A case study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There are three major elements in the </a:t>
            </a:r>
            <a:r>
              <a:rPr lang="en-US" altLang="zh-TW" sz="2800" dirty="0" err="1" smtClean="0"/>
              <a:t>IoT</a:t>
            </a:r>
            <a:r>
              <a:rPr lang="en-US" altLang="zh-TW" sz="2800" dirty="0" smtClean="0"/>
              <a:t> architecture</a:t>
            </a:r>
          </a:p>
          <a:p>
            <a:pPr lvl="1"/>
            <a:r>
              <a:rPr lang="en-US" altLang="zh-TW" sz="2400" dirty="0" smtClean="0"/>
              <a:t>Web Service Approach for </a:t>
            </a:r>
            <a:r>
              <a:rPr lang="en-US" altLang="zh-TW" sz="2400" dirty="0" err="1" smtClean="0"/>
              <a:t>IoT</a:t>
            </a:r>
            <a:r>
              <a:rPr lang="en-US" altLang="zh-TW" sz="2400" dirty="0" smtClean="0"/>
              <a:t> service</a:t>
            </a:r>
          </a:p>
          <a:p>
            <a:pPr lvl="1"/>
            <a:r>
              <a:rPr lang="en-US" altLang="zh-TW" sz="2400" dirty="0" smtClean="0"/>
              <a:t>Link Layer Technologies</a:t>
            </a:r>
          </a:p>
          <a:p>
            <a:pPr lvl="1"/>
            <a:r>
              <a:rPr lang="en-US" altLang="zh-TW" sz="2400" dirty="0" smtClean="0"/>
              <a:t>Devices</a:t>
            </a:r>
          </a:p>
          <a:p>
            <a:pPr lvl="1"/>
            <a:endParaRPr lang="en-US" altLang="zh-TW" sz="2400" dirty="0" smtClean="0"/>
          </a:p>
          <a:p>
            <a:pPr lvl="1"/>
            <a:endParaRPr lang="zh-TW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A. Web service approach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Web service architecture , similar to traditional web services, is both flexible and interoperable with other systems beyond </a:t>
            </a:r>
            <a:r>
              <a:rPr lang="en-US" altLang="zh-TW" sz="2800" dirty="0" err="1" smtClean="0"/>
              <a:t>IoT</a:t>
            </a:r>
            <a:r>
              <a:rPr lang="en-US" altLang="zh-TW" sz="2800" dirty="0" smtClean="0"/>
              <a:t>. </a:t>
            </a:r>
          </a:p>
          <a:p>
            <a:r>
              <a:rPr lang="en-US" altLang="zh-TW" sz="2800" dirty="0" smtClean="0"/>
              <a:t>Unconstrained and constrained protocol stack:</a:t>
            </a:r>
          </a:p>
          <a:p>
            <a:pPr lvl="1"/>
            <a:r>
              <a:rPr lang="en-US" altLang="zh-TW" sz="2000" dirty="0" smtClean="0"/>
              <a:t>Unconstrained:  standards used by existing internet hosts, such as XML, HTTP and IPv4.</a:t>
            </a:r>
          </a:p>
          <a:p>
            <a:pPr lvl="1"/>
            <a:r>
              <a:rPr lang="en-US" altLang="zh-TW" sz="2000" dirty="0" smtClean="0"/>
              <a:t>Constrained:  tailored to the constrained, low-complexity </a:t>
            </a:r>
            <a:r>
              <a:rPr lang="en-US" altLang="zh-TW" sz="2000" dirty="0" err="1" smtClean="0"/>
              <a:t>IoT</a:t>
            </a:r>
            <a:r>
              <a:rPr lang="en-US" altLang="zh-TW" sz="2000" dirty="0" smtClean="0"/>
              <a:t> devices, standards including efficient XML interchange (EXI), the constrained application protocol (</a:t>
            </a:r>
            <a:r>
              <a:rPr lang="en-US" altLang="zh-TW" sz="2000" dirty="0" err="1" smtClean="0"/>
              <a:t>CoAP</a:t>
            </a:r>
            <a:r>
              <a:rPr lang="en-US" altLang="zh-TW" sz="2000" dirty="0" smtClean="0"/>
              <a:t>) and 6LoWPAN</a:t>
            </a:r>
          </a:p>
          <a:p>
            <a:pPr lvl="1"/>
            <a:r>
              <a:rPr lang="en-US" altLang="zh-TW" sz="2000" dirty="0" err="1" smtClean="0"/>
              <a:t>Trancoding</a:t>
            </a:r>
            <a:r>
              <a:rPr lang="en-US" altLang="zh-TW" sz="2000" dirty="0" smtClean="0"/>
              <a:t> operations can be done easily between constrained and unconstrained protocols </a:t>
            </a:r>
            <a:r>
              <a:rPr lang="en-US" altLang="zh-TW" sz="2000" dirty="0" smtClean="0">
                <a:sym typeface="Wingdings" pitchFamily="2" charset="2"/>
              </a:rPr>
              <a:t>  easy, seamless adoption of </a:t>
            </a:r>
            <a:r>
              <a:rPr lang="en-US" altLang="zh-TW" sz="2000" dirty="0" err="1" smtClean="0">
                <a:sym typeface="Wingdings" pitchFamily="2" charset="2"/>
              </a:rPr>
              <a:t>IoT</a:t>
            </a:r>
            <a:r>
              <a:rPr lang="en-US" altLang="zh-TW" sz="2000" dirty="0" smtClean="0">
                <a:sym typeface="Wingdings" pitchFamily="2" charset="2"/>
              </a:rPr>
              <a:t> devices</a:t>
            </a:r>
            <a:endParaRPr lang="en-US" altLang="zh-TW" sz="2000" dirty="0" smtClean="0"/>
          </a:p>
          <a:p>
            <a:pPr lvl="1"/>
            <a:endParaRPr lang="zh-TW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A. Web service approach</a:t>
            </a:r>
            <a:endParaRPr lang="zh-TW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29" y="2133600"/>
            <a:ext cx="5175571" cy="313928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C5AA-DC40-4932-817F-A5F5BA3EA37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01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1447</Words>
  <Application>Microsoft Office PowerPoint</Application>
  <PresentationFormat>On-screen Show (4:3)</PresentationFormat>
  <Paragraphs>158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Wingdings</vt:lpstr>
      <vt:lpstr>Office 佈景主題</vt:lpstr>
      <vt:lpstr>Chapter 11  Internet of Things, Smart Cities, and 5G Mobile System</vt:lpstr>
      <vt:lpstr>outline</vt:lpstr>
      <vt:lpstr>Internet of Things, Smart Cities</vt:lpstr>
      <vt:lpstr>Internet of Things (IoT)</vt:lpstr>
      <vt:lpstr>Internet of Things (IoT)</vt:lpstr>
      <vt:lpstr>Urban IoT Architecture – A case study</vt:lpstr>
      <vt:lpstr>Urban IoT Architecture – A case study</vt:lpstr>
      <vt:lpstr>A. Web service approach </vt:lpstr>
      <vt:lpstr>A. Web service approach</vt:lpstr>
      <vt:lpstr>A. Web service approach </vt:lpstr>
      <vt:lpstr>B. Link Layer Technologies</vt:lpstr>
      <vt:lpstr>C. Devices</vt:lpstr>
      <vt:lpstr>IoT Architecture </vt:lpstr>
      <vt:lpstr>Smart City</vt:lpstr>
      <vt:lpstr>Internet of Things (IoT) and Smart City</vt:lpstr>
      <vt:lpstr>Smart City – Case Study</vt:lpstr>
      <vt:lpstr>Smart City – Case Study</vt:lpstr>
      <vt:lpstr>Smart City – Case Study</vt:lpstr>
      <vt:lpstr>5G Mobile System</vt:lpstr>
      <vt:lpstr>5G main objectives </vt:lpstr>
      <vt:lpstr>5G main objectives (according to ITU)</vt:lpstr>
      <vt:lpstr>5G key technologies</vt:lpstr>
      <vt:lpstr>5G KEY technologies</vt:lpstr>
      <vt:lpstr>5G KEY technologies</vt:lpstr>
      <vt:lpstr>5G KEY technologies</vt:lpstr>
      <vt:lpstr>KEY technologies</vt:lpstr>
      <vt:lpstr>5G KEY technologies</vt:lpstr>
      <vt:lpstr>5G KEY technologies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Things, Smart Cities, and 5G mobile networks</dc:title>
  <dc:creator>MPI</dc:creator>
  <cp:lastModifiedBy>NG KOON KEI BENJAMIN</cp:lastModifiedBy>
  <cp:revision>57</cp:revision>
  <dcterms:created xsi:type="dcterms:W3CDTF">2017-09-30T05:03:27Z</dcterms:created>
  <dcterms:modified xsi:type="dcterms:W3CDTF">2020-12-10T03:26:45Z</dcterms:modified>
</cp:coreProperties>
</file>