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52" r:id="rId2"/>
  </p:sldMasterIdLst>
  <p:notesMasterIdLst>
    <p:notesMasterId r:id="rId53"/>
  </p:notesMasterIdLst>
  <p:handoutMasterIdLst>
    <p:handoutMasterId r:id="rId54"/>
  </p:handoutMasterIdLst>
  <p:sldIdLst>
    <p:sldId id="372" r:id="rId3"/>
    <p:sldId id="358" r:id="rId4"/>
    <p:sldId id="257" r:id="rId5"/>
    <p:sldId id="330" r:id="rId6"/>
    <p:sldId id="315" r:id="rId7"/>
    <p:sldId id="319" r:id="rId8"/>
    <p:sldId id="323" r:id="rId9"/>
    <p:sldId id="324" r:id="rId10"/>
    <p:sldId id="269" r:id="rId11"/>
    <p:sldId id="270" r:id="rId12"/>
    <p:sldId id="271" r:id="rId13"/>
    <p:sldId id="272" r:id="rId14"/>
    <p:sldId id="273" r:id="rId15"/>
    <p:sldId id="274" r:id="rId16"/>
    <p:sldId id="278" r:id="rId17"/>
    <p:sldId id="279" r:id="rId18"/>
    <p:sldId id="275" r:id="rId19"/>
    <p:sldId id="363" r:id="rId20"/>
    <p:sldId id="368" r:id="rId21"/>
    <p:sldId id="280" r:id="rId22"/>
    <p:sldId id="333" r:id="rId23"/>
    <p:sldId id="334" r:id="rId24"/>
    <p:sldId id="335" r:id="rId25"/>
    <p:sldId id="339" r:id="rId26"/>
    <p:sldId id="340" r:id="rId27"/>
    <p:sldId id="341" r:id="rId28"/>
    <p:sldId id="342" r:id="rId29"/>
    <p:sldId id="343" r:id="rId30"/>
    <p:sldId id="364" r:id="rId31"/>
    <p:sldId id="367" r:id="rId32"/>
    <p:sldId id="365" r:id="rId33"/>
    <p:sldId id="366" r:id="rId34"/>
    <p:sldId id="369" r:id="rId35"/>
    <p:sldId id="370" r:id="rId36"/>
    <p:sldId id="371"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25" r:id="rId52"/>
  </p:sldIdLst>
  <p:sldSz cx="9144000" cy="6858000" type="screen4x3"/>
  <p:notesSz cx="9929813"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0883E7-29F3-324D-B2F1-057479FF4569}">
          <p14:sldIdLst>
            <p14:sldId id="372"/>
            <p14:sldId id="358"/>
          </p14:sldIdLst>
        </p14:section>
        <p14:section name="A. Business Intelligence" id="{F478A953-5495-0040-A34B-374313B67C59}">
          <p14:sldIdLst>
            <p14:sldId id="257"/>
            <p14:sldId id="330"/>
            <p14:sldId id="315"/>
            <p14:sldId id="319"/>
            <p14:sldId id="323"/>
            <p14:sldId id="324"/>
            <p14:sldId id="269"/>
            <p14:sldId id="270"/>
            <p14:sldId id="271"/>
            <p14:sldId id="272"/>
            <p14:sldId id="273"/>
            <p14:sldId id="274"/>
            <p14:sldId id="278"/>
            <p14:sldId id="279"/>
            <p14:sldId id="275"/>
            <p14:sldId id="363"/>
            <p14:sldId id="368"/>
            <p14:sldId id="280"/>
          </p14:sldIdLst>
        </p14:section>
        <p14:section name="B. Architecture" id="{29EF55B1-7ABD-3B4D-9485-E56A712BFD9B}">
          <p14:sldIdLst>
            <p14:sldId id="333"/>
            <p14:sldId id="334"/>
            <p14:sldId id="335"/>
            <p14:sldId id="339"/>
            <p14:sldId id="340"/>
            <p14:sldId id="341"/>
            <p14:sldId id="342"/>
            <p14:sldId id="343"/>
            <p14:sldId id="364"/>
            <p14:sldId id="367"/>
            <p14:sldId id="365"/>
            <p14:sldId id="366"/>
            <p14:sldId id="369"/>
            <p14:sldId id="370"/>
            <p14:sldId id="371"/>
            <p14:sldId id="344"/>
          </p14:sldIdLst>
        </p14:section>
        <p14:section name="C. Design methodology" id="{BBAFB10D-9A3A-5F49-9F7A-C39292C605AF}">
          <p14:sldIdLst>
            <p14:sldId id="345"/>
            <p14:sldId id="346"/>
            <p14:sldId id="347"/>
            <p14:sldId id="348"/>
            <p14:sldId id="349"/>
            <p14:sldId id="350"/>
            <p14:sldId id="351"/>
            <p14:sldId id="352"/>
            <p14:sldId id="353"/>
            <p14:sldId id="354"/>
            <p14:sldId id="355"/>
            <p14:sldId id="356"/>
            <p14:sldId id="357"/>
            <p14:sldId id="32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74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81287" autoAdjust="0"/>
  </p:normalViewPr>
  <p:slideViewPr>
    <p:cSldViewPr>
      <p:cViewPr varScale="1">
        <p:scale>
          <a:sx n="86" d="100"/>
          <a:sy n="86" d="100"/>
        </p:scale>
        <p:origin x="185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400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494" y="1"/>
            <a:ext cx="4304001" cy="339884"/>
          </a:xfrm>
          <a:prstGeom prst="rect">
            <a:avLst/>
          </a:prstGeom>
        </p:spPr>
        <p:txBody>
          <a:bodyPr vert="horz" lIns="91440" tIns="45720" rIns="91440" bIns="45720" rtlCol="0"/>
          <a:lstStyle>
            <a:lvl1pPr algn="r">
              <a:defRPr sz="1200"/>
            </a:lvl1pPr>
          </a:lstStyle>
          <a:p>
            <a:fld id="{B40C384A-A3B8-4619-B64C-F6B7DB0D115A}" type="datetimeFigureOut">
              <a:rPr lang="en-US" smtClean="0"/>
              <a:pPr/>
              <a:t>1/26/2021</a:t>
            </a:fld>
            <a:endParaRPr lang="en-US"/>
          </a:p>
        </p:txBody>
      </p:sp>
      <p:sp>
        <p:nvSpPr>
          <p:cNvPr id="4" name="Footer Placeholder 3"/>
          <p:cNvSpPr>
            <a:spLocks noGrp="1"/>
          </p:cNvSpPr>
          <p:nvPr>
            <p:ph type="ftr" sz="quarter" idx="2"/>
          </p:nvPr>
        </p:nvSpPr>
        <p:spPr>
          <a:xfrm>
            <a:off x="1" y="6456698"/>
            <a:ext cx="4304001" cy="3398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494" y="6456698"/>
            <a:ext cx="4304001" cy="339884"/>
          </a:xfrm>
          <a:prstGeom prst="rect">
            <a:avLst/>
          </a:prstGeom>
        </p:spPr>
        <p:txBody>
          <a:bodyPr vert="horz" lIns="91440" tIns="45720" rIns="91440" bIns="45720" rtlCol="0" anchor="b"/>
          <a:lstStyle>
            <a:lvl1pPr algn="r">
              <a:defRPr sz="1200"/>
            </a:lvl1pPr>
          </a:lstStyle>
          <a:p>
            <a:fld id="{F339E6FB-8461-4461-83B8-F30C708044F8}" type="slidenum">
              <a:rPr lang="en-US" smtClean="0"/>
              <a:pPr/>
              <a:t>‹#›</a:t>
            </a:fld>
            <a:endParaRPr lang="en-US"/>
          </a:p>
        </p:txBody>
      </p:sp>
    </p:spTree>
    <p:extLst>
      <p:ext uri="{BB962C8B-B14F-4D97-AF65-F5344CB8AC3E}">
        <p14:creationId xmlns:p14="http://schemas.microsoft.com/office/powerpoint/2010/main" val="2925111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919"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4596" y="1"/>
            <a:ext cx="4302919" cy="339884"/>
          </a:xfrm>
          <a:prstGeom prst="rect">
            <a:avLst/>
          </a:prstGeom>
        </p:spPr>
        <p:txBody>
          <a:bodyPr vert="horz" lIns="91440" tIns="45720" rIns="91440" bIns="45720" rtlCol="0"/>
          <a:lstStyle>
            <a:lvl1pPr algn="r">
              <a:defRPr sz="1200"/>
            </a:lvl1pPr>
          </a:lstStyle>
          <a:p>
            <a:fld id="{2C4355A5-9228-44B2-AFBF-0E07919E6AD4}" type="datetimeFigureOut">
              <a:rPr lang="en-US" smtClean="0"/>
              <a:pPr/>
              <a:t>1/26/2021</a:t>
            </a:fld>
            <a:endParaRPr lang="en-US"/>
          </a:p>
        </p:txBody>
      </p:sp>
      <p:sp>
        <p:nvSpPr>
          <p:cNvPr id="4" name="Slide Image Placeholder 3"/>
          <p:cNvSpPr>
            <a:spLocks noGrp="1" noRot="1" noChangeAspect="1"/>
          </p:cNvSpPr>
          <p:nvPr>
            <p:ph type="sldImg" idx="2"/>
          </p:nvPr>
        </p:nvSpPr>
        <p:spPr>
          <a:xfrm>
            <a:off x="3265488" y="511175"/>
            <a:ext cx="3398837" cy="25479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983" y="3228896"/>
            <a:ext cx="7943850" cy="30589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56612"/>
            <a:ext cx="4302919"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4596" y="6456612"/>
            <a:ext cx="4302919" cy="339884"/>
          </a:xfrm>
          <a:prstGeom prst="rect">
            <a:avLst/>
          </a:prstGeom>
        </p:spPr>
        <p:txBody>
          <a:bodyPr vert="horz" lIns="91440" tIns="45720" rIns="91440" bIns="45720" rtlCol="0" anchor="b"/>
          <a:lstStyle>
            <a:lvl1pPr algn="r">
              <a:defRPr sz="1200"/>
            </a:lvl1pPr>
          </a:lstStyle>
          <a:p>
            <a:fld id="{6236D1D3-581E-48A9-A32A-A96E56E6603F}" type="slidenum">
              <a:rPr lang="en-US" smtClean="0"/>
              <a:pPr/>
              <a:t>‹#›</a:t>
            </a:fld>
            <a:endParaRPr lang="en-US"/>
          </a:p>
        </p:txBody>
      </p:sp>
    </p:spTree>
    <p:extLst>
      <p:ext uri="{BB962C8B-B14F-4D97-AF65-F5344CB8AC3E}">
        <p14:creationId xmlns:p14="http://schemas.microsoft.com/office/powerpoint/2010/main" val="2295064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quareup.com/us/en/payment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Atomicity_(database_systems)" TargetMode="External"/><Relationship Id="rId7" Type="http://schemas.openxmlformats.org/officeDocument/2006/relationships/hyperlink" Target="https://en.wikipedia.org/wiki/Durability_(computer_science)"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en.wikipedia.org/wiki/Isolation_(database_systems)" TargetMode="External"/><Relationship Id="rId5" Type="http://schemas.openxmlformats.org/officeDocument/2006/relationships/hyperlink" Target="https://en.wikipedia.org/wiki/Invariant_(computer_science)" TargetMode="External"/><Relationship Id="rId4" Type="http://schemas.openxmlformats.org/officeDocument/2006/relationships/hyperlink" Target="https://en.wikipedia.org/wiki/Consistency_(database_system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These operational systems such as order processing, inventory control, claims processing, outpatient billing, and so on are not designed or intended to provide </a:t>
            </a:r>
            <a:r>
              <a:rPr lang="en-US" sz="1200" b="1" i="0" u="none" strike="noStrike" kern="1200" baseline="0" dirty="0">
                <a:solidFill>
                  <a:schemeClr val="tx1"/>
                </a:solidFill>
                <a:latin typeface="+mn-lt"/>
                <a:ea typeface="+mn-ea"/>
                <a:cs typeface="+mn-cs"/>
              </a:rPr>
              <a:t>strategic information.</a:t>
            </a:r>
          </a:p>
          <a:p>
            <a:endParaRPr lang="en-US" sz="1200" b="1" i="0" u="none" strike="noStrike" kern="1200" baseline="0" dirty="0">
              <a:solidFill>
                <a:schemeClr val="tx1"/>
              </a:solidFill>
              <a:latin typeface="+mn-lt"/>
              <a:ea typeface="+mn-ea"/>
              <a:cs typeface="+mn-cs"/>
            </a:endParaRPr>
          </a:p>
          <a:p>
            <a:r>
              <a:rPr lang="en-US" sz="1200" b="0" i="0" kern="1200" dirty="0">
                <a:solidFill>
                  <a:schemeClr val="tx1"/>
                </a:solidFill>
                <a:effectLst/>
                <a:latin typeface="+mn-lt"/>
                <a:ea typeface="+mn-ea"/>
                <a:cs typeface="+mn-cs"/>
              </a:rPr>
              <a:t>A POS system allows your business to </a:t>
            </a:r>
            <a:r>
              <a:rPr lang="en-US" sz="1200" b="1" i="0" u="none" strike="noStrike" kern="1200" dirty="0">
                <a:solidFill>
                  <a:schemeClr val="tx1"/>
                </a:solidFill>
                <a:effectLst/>
                <a:latin typeface="+mn-lt"/>
                <a:ea typeface="+mn-ea"/>
                <a:cs typeface="+mn-cs"/>
                <a:hlinkClick r:id="rId3"/>
              </a:rPr>
              <a:t>accept payments</a:t>
            </a:r>
            <a:r>
              <a:rPr lang="en-US" sz="1200" b="0" i="0" kern="1200" dirty="0">
                <a:solidFill>
                  <a:schemeClr val="tx1"/>
                </a:solidFill>
                <a:effectLst/>
                <a:latin typeface="+mn-lt"/>
                <a:ea typeface="+mn-ea"/>
                <a:cs typeface="+mn-cs"/>
              </a:rPr>
              <a:t> from customers and keep track of sales.</a:t>
            </a:r>
            <a:endParaRPr lang="en-US" b="1" dirty="0"/>
          </a:p>
        </p:txBody>
      </p:sp>
      <p:sp>
        <p:nvSpPr>
          <p:cNvPr id="4" name="Slide Number Placeholder 3"/>
          <p:cNvSpPr>
            <a:spLocks noGrp="1"/>
          </p:cNvSpPr>
          <p:nvPr>
            <p:ph type="sldNum" sz="quarter" idx="5"/>
          </p:nvPr>
        </p:nvSpPr>
        <p:spPr/>
        <p:txBody>
          <a:bodyPr/>
          <a:lstStyle/>
          <a:p>
            <a:fld id="{6236D1D3-581E-48A9-A32A-A96E56E6603F}" type="slidenum">
              <a:rPr lang="en-US" smtClean="0"/>
              <a:pPr/>
              <a:t>4</a:t>
            </a:fld>
            <a:endParaRPr lang="en-US"/>
          </a:p>
        </p:txBody>
      </p:sp>
    </p:spTree>
    <p:extLst>
      <p:ext uri="{BB962C8B-B14F-4D97-AF65-F5344CB8AC3E}">
        <p14:creationId xmlns:p14="http://schemas.microsoft.com/office/powerpoint/2010/main" val="1466937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reconcile data layer </a:t>
            </a:r>
            <a:r>
              <a:rPr lang="en-US" b="1" dirty="0"/>
              <a:t>materializes operational data </a:t>
            </a:r>
            <a:r>
              <a:rPr lang="en-US" dirty="0"/>
              <a:t>obtained after integrating and cleansing source data. As a result, those data are integrated, consistent, correct, current, and detailed. </a:t>
            </a:r>
          </a:p>
          <a:p>
            <a:r>
              <a:rPr lang="en-US" dirty="0"/>
              <a:t>The main </a:t>
            </a:r>
            <a:r>
              <a:rPr lang="en-US" b="1" dirty="0"/>
              <a:t>advantage</a:t>
            </a:r>
            <a:r>
              <a:rPr lang="en-US" dirty="0"/>
              <a:t> of the reconciled data layer is that it creates a common reference data model for a whole enterprise. At the same time, it sharply separates the problems of source data extraction and integration from those of DW population.</a:t>
            </a:r>
          </a:p>
        </p:txBody>
      </p:sp>
      <p:sp>
        <p:nvSpPr>
          <p:cNvPr id="4" name="Slide Number Placeholder 3"/>
          <p:cNvSpPr>
            <a:spLocks noGrp="1"/>
          </p:cNvSpPr>
          <p:nvPr>
            <p:ph type="sldNum" sz="quarter" idx="5"/>
          </p:nvPr>
        </p:nvSpPr>
        <p:spPr/>
        <p:txBody>
          <a:bodyPr/>
          <a:lstStyle/>
          <a:p>
            <a:fld id="{6236D1D3-581E-48A9-A32A-A96E56E6603F}" type="slidenum">
              <a:rPr lang="en-US" smtClean="0"/>
              <a:pPr/>
              <a:t>28</a:t>
            </a:fld>
            <a:endParaRPr lang="en-US"/>
          </a:p>
        </p:txBody>
      </p:sp>
    </p:spTree>
    <p:extLst>
      <p:ext uri="{BB962C8B-B14F-4D97-AF65-F5344CB8AC3E}">
        <p14:creationId xmlns:p14="http://schemas.microsoft.com/office/powerpoint/2010/main" val="813894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tooltip="Atomicity (database systems)"/>
              </a:rPr>
              <a:t>Atomicity</a:t>
            </a:r>
            <a:r>
              <a:rPr lang="en-US" sz="1200" b="0" i="0" kern="1200" dirty="0">
                <a:solidFill>
                  <a:schemeClr val="tx1"/>
                </a:solidFill>
                <a:effectLst/>
                <a:latin typeface="+mn-lt"/>
                <a:ea typeface="+mn-ea"/>
                <a:cs typeface="+mn-cs"/>
              </a:rPr>
              <a:t> guarantees that each transaction is treated as a single "unit", which either succeeds completely, or fails completely.</a:t>
            </a:r>
          </a:p>
          <a:p>
            <a:r>
              <a:rPr lang="en-US" sz="1200" b="0" i="0" u="none" strike="noStrike" kern="1200" dirty="0">
                <a:solidFill>
                  <a:schemeClr val="tx1"/>
                </a:solidFill>
                <a:effectLst/>
                <a:latin typeface="+mn-lt"/>
                <a:ea typeface="+mn-ea"/>
                <a:cs typeface="+mn-cs"/>
                <a:hlinkClick r:id="rId4" tooltip="Consistency (database systems)"/>
              </a:rPr>
              <a:t>Consistency</a:t>
            </a:r>
            <a:r>
              <a:rPr lang="en-US" sz="1200" b="0" i="0" kern="1200" dirty="0">
                <a:solidFill>
                  <a:schemeClr val="tx1"/>
                </a:solidFill>
                <a:effectLst/>
                <a:latin typeface="+mn-lt"/>
                <a:ea typeface="+mn-ea"/>
                <a:cs typeface="+mn-cs"/>
              </a:rPr>
              <a:t> ensures that a transaction can only bring the database from one valid state to another, maintaining database </a:t>
            </a:r>
            <a:r>
              <a:rPr lang="en-US" sz="1200" b="0" i="0" u="none" strike="noStrike" kern="1200" dirty="0">
                <a:solidFill>
                  <a:schemeClr val="tx1"/>
                </a:solidFill>
                <a:effectLst/>
                <a:latin typeface="+mn-lt"/>
                <a:ea typeface="+mn-ea"/>
                <a:cs typeface="+mn-cs"/>
                <a:hlinkClick r:id="rId5" tooltip="Invariant (computer science)"/>
              </a:rPr>
              <a:t>invariants</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6" tooltip="Isolation (database systems)"/>
              </a:rPr>
              <a:t>Isolation</a:t>
            </a:r>
            <a:r>
              <a:rPr lang="en-US" sz="1200" b="0" i="0" kern="1200" dirty="0">
                <a:solidFill>
                  <a:schemeClr val="tx1"/>
                </a:solidFill>
                <a:effectLst/>
                <a:latin typeface="+mn-lt"/>
                <a:ea typeface="+mn-ea"/>
                <a:cs typeface="+mn-cs"/>
              </a:rPr>
              <a:t> ensures that concurrent execution of transactions leaves the database in the same state that would have been obtained if the transactions were executed sequentially.</a:t>
            </a:r>
          </a:p>
          <a:p>
            <a:r>
              <a:rPr lang="en-US" sz="1200" b="0" i="0" u="none" strike="noStrike" kern="1200" dirty="0">
                <a:solidFill>
                  <a:schemeClr val="tx1"/>
                </a:solidFill>
                <a:effectLst/>
                <a:latin typeface="+mn-lt"/>
                <a:ea typeface="+mn-ea"/>
                <a:cs typeface="+mn-cs"/>
                <a:hlinkClick r:id="rId7" tooltip="Durability (computer science)"/>
              </a:rPr>
              <a:t>Durability</a:t>
            </a:r>
            <a:r>
              <a:rPr lang="en-US" sz="1200" b="0" i="0" kern="1200" dirty="0">
                <a:solidFill>
                  <a:schemeClr val="tx1"/>
                </a:solidFill>
                <a:effectLst/>
                <a:latin typeface="+mn-lt"/>
                <a:ea typeface="+mn-ea"/>
                <a:cs typeface="+mn-cs"/>
              </a:rPr>
              <a:t> guarantees that once a transaction has been committed, it will remain committed even in the case of a system failure.</a:t>
            </a:r>
            <a:endParaRPr lang="en-US" dirty="0"/>
          </a:p>
        </p:txBody>
      </p:sp>
      <p:sp>
        <p:nvSpPr>
          <p:cNvPr id="4" name="Slide Number Placeholder 3"/>
          <p:cNvSpPr>
            <a:spLocks noGrp="1"/>
          </p:cNvSpPr>
          <p:nvPr>
            <p:ph type="sldNum" sz="quarter" idx="5"/>
          </p:nvPr>
        </p:nvSpPr>
        <p:spPr/>
        <p:txBody>
          <a:bodyPr/>
          <a:lstStyle/>
          <a:p>
            <a:fld id="{6236D1D3-581E-48A9-A32A-A96E56E6603F}" type="slidenum">
              <a:rPr lang="en-US" smtClean="0"/>
              <a:pPr/>
              <a:t>33</a:t>
            </a:fld>
            <a:endParaRPr lang="en-US"/>
          </a:p>
        </p:txBody>
      </p:sp>
    </p:spTree>
    <p:extLst>
      <p:ext uri="{BB962C8B-B14F-4D97-AF65-F5344CB8AC3E}">
        <p14:creationId xmlns:p14="http://schemas.microsoft.com/office/powerpoint/2010/main" val="1905527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On the other hand, specially designed and built decision-support systems are not meant to run the core business processes. They are used to </a:t>
            </a:r>
            <a:r>
              <a:rPr lang="en-US" sz="1200" b="1" i="0" u="none" strike="noStrike" kern="1200" baseline="0" dirty="0">
                <a:solidFill>
                  <a:schemeClr val="tx1"/>
                </a:solidFill>
                <a:latin typeface="+mn-lt"/>
                <a:ea typeface="+mn-ea"/>
                <a:cs typeface="+mn-cs"/>
              </a:rPr>
              <a:t>watch</a:t>
            </a:r>
            <a:r>
              <a:rPr lang="en-US" sz="1200" b="0" i="0" u="none" strike="noStrike" kern="1200" baseline="0" dirty="0">
                <a:solidFill>
                  <a:schemeClr val="tx1"/>
                </a:solidFill>
                <a:latin typeface="+mn-lt"/>
                <a:ea typeface="+mn-ea"/>
                <a:cs typeface="+mn-cs"/>
              </a:rPr>
              <a:t> how the business runs, and then make strategic decisions to improve the business</a:t>
            </a:r>
          </a:p>
          <a:p>
            <a:r>
              <a:rPr lang="en-US" sz="1200" b="1" i="0" u="none" strike="noStrike" kern="1200" baseline="0" dirty="0">
                <a:solidFill>
                  <a:schemeClr val="tx1"/>
                </a:solidFill>
                <a:latin typeface="+mn-lt"/>
                <a:ea typeface="+mn-ea"/>
                <a:cs typeface="+mn-cs"/>
              </a:rPr>
              <a:t>Decision-support systems </a:t>
            </a:r>
            <a:r>
              <a:rPr lang="en-US" sz="1200" b="0" i="0" u="none" strike="noStrike" kern="1200" baseline="0" dirty="0">
                <a:solidFill>
                  <a:schemeClr val="tx1"/>
                </a:solidFill>
                <a:latin typeface="+mn-lt"/>
                <a:ea typeface="+mn-ea"/>
                <a:cs typeface="+mn-cs"/>
              </a:rPr>
              <a:t>are developed to get </a:t>
            </a:r>
            <a:r>
              <a:rPr lang="en-US" sz="1200" b="0" i="0" u="sng" strike="noStrike" kern="1200" baseline="0" dirty="0">
                <a:solidFill>
                  <a:schemeClr val="tx1"/>
                </a:solidFill>
                <a:latin typeface="+mn-lt"/>
                <a:ea typeface="+mn-ea"/>
                <a:cs typeface="+mn-cs"/>
              </a:rPr>
              <a:t>strategic information </a:t>
            </a:r>
            <a:r>
              <a:rPr lang="en-US" sz="1200" b="0" i="0" u="none" strike="noStrike" kern="1200" baseline="0" dirty="0">
                <a:solidFill>
                  <a:schemeClr val="tx1"/>
                </a:solidFill>
                <a:latin typeface="+mn-lt"/>
                <a:ea typeface="+mn-ea"/>
                <a:cs typeface="+mn-cs"/>
              </a:rPr>
              <a:t>out of the database, as </a:t>
            </a:r>
            <a:r>
              <a:rPr lang="en-US" sz="1200" b="1" i="0" u="none" strike="noStrike" kern="1200" baseline="0" dirty="0">
                <a:solidFill>
                  <a:schemeClr val="tx1"/>
                </a:solidFill>
                <a:latin typeface="+mn-lt"/>
                <a:ea typeface="+mn-ea"/>
                <a:cs typeface="+mn-cs"/>
              </a:rPr>
              <a:t>opposed</a:t>
            </a:r>
            <a:r>
              <a:rPr lang="en-US" sz="1200" b="0" i="0" u="none" strike="noStrike" kern="1200" baseline="0" dirty="0">
                <a:solidFill>
                  <a:schemeClr val="tx1"/>
                </a:solidFill>
                <a:latin typeface="+mn-lt"/>
                <a:ea typeface="+mn-ea"/>
                <a:cs typeface="+mn-cs"/>
              </a:rPr>
              <a:t> to OLTP systems that are designed to </a:t>
            </a:r>
            <a:r>
              <a:rPr lang="en-US" sz="1200" b="0" i="0" u="sng" strike="noStrike" kern="1200" baseline="0" dirty="0">
                <a:solidFill>
                  <a:schemeClr val="tx1"/>
                </a:solidFill>
                <a:latin typeface="+mn-lt"/>
                <a:ea typeface="+mn-ea"/>
                <a:cs typeface="+mn-cs"/>
              </a:rPr>
              <a:t>put the data into the database</a:t>
            </a:r>
            <a:r>
              <a:rPr lang="en-US" sz="1200" b="0" i="0" u="none" strike="noStrike" kern="1200" baseline="0" dirty="0">
                <a:solidFill>
                  <a:schemeClr val="tx1"/>
                </a:solidFill>
                <a:latin typeface="+mn-lt"/>
                <a:ea typeface="+mn-ea"/>
                <a:cs typeface="+mn-cs"/>
              </a:rPr>
              <a:t>. Decision support systems are developed to </a:t>
            </a:r>
            <a:r>
              <a:rPr lang="en-US" sz="1200" b="1" i="0" u="none" strike="noStrike" kern="1200" baseline="0" dirty="0">
                <a:solidFill>
                  <a:schemeClr val="tx1"/>
                </a:solidFill>
                <a:latin typeface="+mn-lt"/>
                <a:ea typeface="+mn-ea"/>
                <a:cs typeface="+mn-cs"/>
              </a:rPr>
              <a:t>provide strategic information.</a:t>
            </a:r>
            <a:endParaRPr lang="en-US" b="1" dirty="0"/>
          </a:p>
        </p:txBody>
      </p:sp>
      <p:sp>
        <p:nvSpPr>
          <p:cNvPr id="4" name="Slide Number Placeholder 3"/>
          <p:cNvSpPr>
            <a:spLocks noGrp="1"/>
          </p:cNvSpPr>
          <p:nvPr>
            <p:ph type="sldNum" sz="quarter" idx="5"/>
          </p:nvPr>
        </p:nvSpPr>
        <p:spPr/>
        <p:txBody>
          <a:bodyPr/>
          <a:lstStyle/>
          <a:p>
            <a:fld id="{6236D1D3-581E-48A9-A32A-A96E56E6603F}" type="slidenum">
              <a:rPr lang="en-US" smtClean="0"/>
              <a:pPr/>
              <a:t>6</a:t>
            </a:fld>
            <a:endParaRPr lang="en-US"/>
          </a:p>
        </p:txBody>
      </p:sp>
    </p:spTree>
    <p:extLst>
      <p:ext uri="{BB962C8B-B14F-4D97-AF65-F5344CB8AC3E}">
        <p14:creationId xmlns:p14="http://schemas.microsoft.com/office/powerpoint/2010/main" val="117012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 M. </a:t>
            </a:r>
            <a:r>
              <a:rPr lang="en-US" sz="1200" dirty="0" err="1"/>
              <a:t>Böhlen</a:t>
            </a:r>
            <a:r>
              <a:rPr lang="en-US" sz="1200" dirty="0"/>
              <a:t>, Free University of Bolzano, DWDM08</a:t>
            </a:r>
          </a:p>
          <a:p>
            <a:endParaRPr lang="en-US" dirty="0"/>
          </a:p>
        </p:txBody>
      </p:sp>
      <p:sp>
        <p:nvSpPr>
          <p:cNvPr id="4" name="Slide Number Placeholder 3"/>
          <p:cNvSpPr>
            <a:spLocks noGrp="1"/>
          </p:cNvSpPr>
          <p:nvPr>
            <p:ph type="sldNum" sz="quarter" idx="10"/>
          </p:nvPr>
        </p:nvSpPr>
        <p:spPr/>
        <p:txBody>
          <a:bodyPr/>
          <a:lstStyle/>
          <a:p>
            <a:fld id="{6236D1D3-581E-48A9-A32A-A96E56E6603F}"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 M. </a:t>
            </a:r>
            <a:r>
              <a:rPr lang="en-US" sz="1200" dirty="0" err="1"/>
              <a:t>Böhlen</a:t>
            </a:r>
            <a:r>
              <a:rPr lang="en-US" sz="1200" dirty="0"/>
              <a:t>, Free University of Bolzano, DWDM08</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https://learn.saylor.org/course/resources.php?id=91 </a:t>
            </a:r>
          </a:p>
          <a:p>
            <a:endParaRPr lang="en-US" dirty="0"/>
          </a:p>
        </p:txBody>
      </p:sp>
      <p:sp>
        <p:nvSpPr>
          <p:cNvPr id="4" name="Slide Number Placeholder 3"/>
          <p:cNvSpPr>
            <a:spLocks noGrp="1"/>
          </p:cNvSpPr>
          <p:nvPr>
            <p:ph type="sldNum" sz="quarter" idx="10"/>
          </p:nvPr>
        </p:nvSpPr>
        <p:spPr/>
        <p:txBody>
          <a:bodyPr/>
          <a:lstStyle/>
          <a:p>
            <a:fld id="{6236D1D3-581E-48A9-A32A-A96E56E6603F}"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Well, what are </a:t>
            </a:r>
            <a:r>
              <a:rPr lang="en-US" sz="1200" b="1" i="0" u="none" strike="noStrike" kern="1200" baseline="0" dirty="0">
                <a:solidFill>
                  <a:schemeClr val="tx1"/>
                </a:solidFill>
                <a:latin typeface="+mn-lt"/>
                <a:ea typeface="+mn-ea"/>
                <a:cs typeface="+mn-cs"/>
              </a:rPr>
              <a:t>business subjects</a:t>
            </a:r>
            <a:r>
              <a:rPr lang="en-US" sz="1200" b="0" i="0" u="none" strike="noStrike" kern="1200" baseline="0" dirty="0">
                <a:solidFill>
                  <a:schemeClr val="tx1"/>
                </a:solidFill>
                <a:latin typeface="+mn-lt"/>
                <a:ea typeface="+mn-ea"/>
                <a:cs typeface="+mn-cs"/>
              </a:rPr>
              <a:t>? Business subjects </a:t>
            </a:r>
            <a:r>
              <a:rPr lang="en-US" sz="1200" b="1" i="0" u="none" strike="noStrike" kern="1200" baseline="0" dirty="0">
                <a:solidFill>
                  <a:schemeClr val="tx1"/>
                </a:solidFill>
                <a:latin typeface="+mn-lt"/>
                <a:ea typeface="+mn-ea"/>
                <a:cs typeface="+mn-cs"/>
              </a:rPr>
              <a:t>differ</a:t>
            </a:r>
            <a:r>
              <a:rPr lang="en-US" sz="1200" b="0" i="0" u="none" strike="noStrike" kern="1200" baseline="0" dirty="0">
                <a:solidFill>
                  <a:schemeClr val="tx1"/>
                </a:solidFill>
                <a:latin typeface="+mn-lt"/>
                <a:ea typeface="+mn-ea"/>
                <a:cs typeface="+mn-cs"/>
              </a:rPr>
              <a:t> from enterprise to enterprise. These are the subjects critical for the enterprise. For a </a:t>
            </a:r>
            <a:r>
              <a:rPr lang="en-US" sz="1200" b="1" i="0" u="none" strike="noStrike" kern="1200" baseline="0" dirty="0">
                <a:solidFill>
                  <a:schemeClr val="tx1"/>
                </a:solidFill>
                <a:latin typeface="+mn-lt"/>
                <a:ea typeface="+mn-ea"/>
                <a:cs typeface="+mn-cs"/>
              </a:rPr>
              <a:t>manufacturing company</a:t>
            </a:r>
            <a:r>
              <a:rPr lang="en-US" sz="1200" b="0" i="0" u="none" strike="noStrike" kern="1200" baseline="0" dirty="0">
                <a:solidFill>
                  <a:schemeClr val="tx1"/>
                </a:solidFill>
                <a:latin typeface="+mn-lt"/>
                <a:ea typeface="+mn-ea"/>
                <a:cs typeface="+mn-cs"/>
              </a:rPr>
              <a:t>, sales, shipments, and inventory are critical business subjects.</a:t>
            </a:r>
          </a:p>
          <a:p>
            <a:r>
              <a:rPr lang="en-US" sz="1200" b="0" i="0" u="none" strike="noStrike" kern="1200" baseline="0" dirty="0">
                <a:solidFill>
                  <a:schemeClr val="tx1"/>
                </a:solidFill>
                <a:latin typeface="+mn-lt"/>
                <a:ea typeface="+mn-ea"/>
                <a:cs typeface="+mn-cs"/>
              </a:rPr>
              <a:t>For </a:t>
            </a:r>
            <a:r>
              <a:rPr lang="en-US" sz="1200" b="1" i="0" u="none" strike="noStrike" kern="1200" baseline="0" dirty="0">
                <a:solidFill>
                  <a:schemeClr val="tx1"/>
                </a:solidFill>
                <a:latin typeface="+mn-lt"/>
                <a:ea typeface="+mn-ea"/>
                <a:cs typeface="+mn-cs"/>
              </a:rPr>
              <a:t>a retail store</a:t>
            </a:r>
            <a:r>
              <a:rPr lang="en-US" sz="1200" b="0" i="0" u="none" strike="noStrike" kern="1200" baseline="0" dirty="0">
                <a:solidFill>
                  <a:schemeClr val="tx1"/>
                </a:solidFill>
                <a:latin typeface="+mn-lt"/>
                <a:ea typeface="+mn-ea"/>
                <a:cs typeface="+mn-cs"/>
              </a:rPr>
              <a:t>, sales at the check-out counter would be a critical business subject.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example, </a:t>
            </a:r>
            <a:r>
              <a:rPr lang="en-US" sz="1200" b="1" i="0" u="none" strike="noStrike" kern="1200" baseline="0" dirty="0">
                <a:solidFill>
                  <a:schemeClr val="tx1"/>
                </a:solidFill>
                <a:latin typeface="+mn-lt"/>
                <a:ea typeface="+mn-ea"/>
                <a:cs typeface="+mn-cs"/>
              </a:rPr>
              <a:t>claims</a:t>
            </a:r>
            <a:r>
              <a:rPr lang="en-US" sz="1200" b="0" i="0" u="none" strike="noStrike" kern="1200" baseline="0" dirty="0">
                <a:solidFill>
                  <a:schemeClr val="tx1"/>
                </a:solidFill>
                <a:latin typeface="+mn-lt"/>
                <a:ea typeface="+mn-ea"/>
                <a:cs typeface="+mn-cs"/>
              </a:rPr>
              <a:t> is a critical business subject for an insurance company. Claims under automobile insurance policies are processed in the auto insurance application. Claims data for automobile insurance is organized in that application. Similarly, claims data for workers’ compensation insurance is organized in the workers’ comp insurance application. But in the data warehouse for an insurance company, data about claims is organized around the subject of claims and not</a:t>
            </a:r>
          </a:p>
          <a:p>
            <a:r>
              <a:rPr lang="en-US" sz="1200" b="0" i="0" u="none" strike="noStrike" kern="1200" baseline="0" dirty="0">
                <a:solidFill>
                  <a:schemeClr val="tx1"/>
                </a:solidFill>
                <a:latin typeface="+mn-lt"/>
                <a:ea typeface="+mn-ea"/>
                <a:cs typeface="+mn-cs"/>
              </a:rPr>
              <a:t>by individual applications of auto insurance and workers’ comp.</a:t>
            </a:r>
            <a:endParaRPr lang="en-US" dirty="0"/>
          </a:p>
        </p:txBody>
      </p:sp>
      <p:sp>
        <p:nvSpPr>
          <p:cNvPr id="4" name="Slide Number Placeholder 3"/>
          <p:cNvSpPr>
            <a:spLocks noGrp="1"/>
          </p:cNvSpPr>
          <p:nvPr>
            <p:ph type="sldNum" sz="quarter" idx="5"/>
          </p:nvPr>
        </p:nvSpPr>
        <p:spPr/>
        <p:txBody>
          <a:bodyPr/>
          <a:lstStyle/>
          <a:p>
            <a:fld id="{6236D1D3-581E-48A9-A32A-A96E56E6603F}" type="slidenum">
              <a:rPr lang="en-US" smtClean="0"/>
              <a:pPr/>
              <a:t>11</a:t>
            </a:fld>
            <a:endParaRPr lang="en-US"/>
          </a:p>
        </p:txBody>
      </p:sp>
    </p:spTree>
    <p:extLst>
      <p:ext uri="{BB962C8B-B14F-4D97-AF65-F5344CB8AC3E}">
        <p14:creationId xmlns:p14="http://schemas.microsoft.com/office/powerpoint/2010/main" val="2675083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Here the data fed into the subject area of account in the data warehouse comes from </a:t>
            </a:r>
            <a:r>
              <a:rPr lang="en-US" sz="1200" b="1" i="0" u="none" strike="noStrike" kern="1200" baseline="0" dirty="0">
                <a:solidFill>
                  <a:schemeClr val="tx1"/>
                </a:solidFill>
                <a:latin typeface="+mn-lt"/>
                <a:ea typeface="+mn-ea"/>
                <a:cs typeface="+mn-cs"/>
              </a:rPr>
              <a:t>three different operational applications</a:t>
            </a:r>
            <a:r>
              <a:rPr lang="en-US" sz="1200" b="0" i="0" u="none" strike="noStrike" kern="1200" baseline="0" dirty="0">
                <a:solidFill>
                  <a:schemeClr val="tx1"/>
                </a:solidFill>
                <a:latin typeface="+mn-lt"/>
                <a:ea typeface="+mn-ea"/>
                <a:cs typeface="+mn-cs"/>
              </a:rPr>
              <a:t>. Even within just three applications, there could be several variations</a:t>
            </a:r>
            <a:r>
              <a:rPr lang="en-US" sz="1200" b="1" i="0" u="none" strike="noStrike" kern="1200" baseline="0" dirty="0">
                <a:solidFill>
                  <a:schemeClr val="tx1"/>
                </a:solidFill>
                <a:latin typeface="+mn-lt"/>
                <a:ea typeface="+mn-ea"/>
                <a:cs typeface="+mn-cs"/>
              </a:rPr>
              <a:t>. Naming </a:t>
            </a:r>
            <a:r>
              <a:rPr lang="en-US" sz="1200" b="0" i="0" u="none" strike="noStrike" kern="1200" baseline="0" dirty="0">
                <a:solidFill>
                  <a:schemeClr val="tx1"/>
                </a:solidFill>
                <a:latin typeface="+mn-lt"/>
                <a:ea typeface="+mn-ea"/>
                <a:cs typeface="+mn-cs"/>
              </a:rPr>
              <a:t>conventions could be different; </a:t>
            </a:r>
            <a:r>
              <a:rPr lang="en-US" sz="1200" b="1" i="0" u="none" strike="noStrike" kern="1200" baseline="0" dirty="0">
                <a:solidFill>
                  <a:schemeClr val="tx1"/>
                </a:solidFill>
                <a:latin typeface="+mn-lt"/>
                <a:ea typeface="+mn-ea"/>
                <a:cs typeface="+mn-cs"/>
              </a:rPr>
              <a:t>attributes</a:t>
            </a:r>
            <a:r>
              <a:rPr lang="en-US" sz="1200" b="0" i="0" u="none" strike="noStrike" kern="1200" baseline="0" dirty="0">
                <a:solidFill>
                  <a:schemeClr val="tx1"/>
                </a:solidFill>
                <a:latin typeface="+mn-lt"/>
                <a:ea typeface="+mn-ea"/>
                <a:cs typeface="+mn-cs"/>
              </a:rPr>
              <a:t> for data items could be different. The </a:t>
            </a:r>
            <a:r>
              <a:rPr lang="en-US" sz="1200" b="1" i="0" u="none" strike="noStrike" kern="1200" baseline="0" dirty="0">
                <a:solidFill>
                  <a:schemeClr val="tx1"/>
                </a:solidFill>
                <a:latin typeface="+mn-lt"/>
                <a:ea typeface="+mn-ea"/>
                <a:cs typeface="+mn-cs"/>
              </a:rPr>
              <a:t>account number </a:t>
            </a:r>
            <a:r>
              <a:rPr lang="en-US" sz="1200" b="0" i="0" u="none" strike="noStrike" kern="1200" baseline="0" dirty="0">
                <a:solidFill>
                  <a:schemeClr val="tx1"/>
                </a:solidFill>
                <a:latin typeface="+mn-lt"/>
                <a:ea typeface="+mn-ea"/>
                <a:cs typeface="+mn-cs"/>
              </a:rPr>
              <a:t>in the savings account application could be eight bytes long, but only six bytes in the checking account application.</a:t>
            </a:r>
            <a:endParaRPr lang="en-US" dirty="0"/>
          </a:p>
        </p:txBody>
      </p:sp>
      <p:sp>
        <p:nvSpPr>
          <p:cNvPr id="4" name="Slide Number Placeholder 3"/>
          <p:cNvSpPr>
            <a:spLocks noGrp="1"/>
          </p:cNvSpPr>
          <p:nvPr>
            <p:ph type="sldNum" sz="quarter" idx="5"/>
          </p:nvPr>
        </p:nvSpPr>
        <p:spPr/>
        <p:txBody>
          <a:bodyPr/>
          <a:lstStyle/>
          <a:p>
            <a:fld id="{6236D1D3-581E-48A9-A32A-A96E56E6603F}" type="slidenum">
              <a:rPr lang="en-US" smtClean="0"/>
              <a:pPr/>
              <a:t>12</a:t>
            </a:fld>
            <a:endParaRPr lang="en-US"/>
          </a:p>
        </p:txBody>
      </p:sp>
    </p:spTree>
    <p:extLst>
      <p:ext uri="{BB962C8B-B14F-4D97-AF65-F5344CB8AC3E}">
        <p14:creationId xmlns:p14="http://schemas.microsoft.com/office/powerpoint/2010/main" val="212183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36D1D3-581E-48A9-A32A-A96E56E6603F}" type="slidenum">
              <a:rPr lang="en-US" smtClean="0"/>
              <a:pPr/>
              <a:t>22</a:t>
            </a:fld>
            <a:endParaRPr lang="en-US"/>
          </a:p>
        </p:txBody>
      </p:sp>
    </p:spTree>
    <p:extLst>
      <p:ext uri="{BB962C8B-B14F-4D97-AF65-F5344CB8AC3E}">
        <p14:creationId xmlns:p14="http://schemas.microsoft.com/office/powerpoint/2010/main" val="3057869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All functions for transforming and integrating the data are completed in the data staging area</a:t>
            </a:r>
            <a:endParaRPr lang="en-US" dirty="0"/>
          </a:p>
        </p:txBody>
      </p:sp>
      <p:sp>
        <p:nvSpPr>
          <p:cNvPr id="4" name="Slide Number Placeholder 3"/>
          <p:cNvSpPr>
            <a:spLocks noGrp="1"/>
          </p:cNvSpPr>
          <p:nvPr>
            <p:ph type="sldNum" sz="quarter" idx="5"/>
          </p:nvPr>
        </p:nvSpPr>
        <p:spPr/>
        <p:txBody>
          <a:bodyPr/>
          <a:lstStyle/>
          <a:p>
            <a:fld id="{6236D1D3-581E-48A9-A32A-A96E56E6603F}" type="slidenum">
              <a:rPr lang="en-US" smtClean="0"/>
              <a:pPr/>
              <a:t>23</a:t>
            </a:fld>
            <a:endParaRPr lang="en-US"/>
          </a:p>
        </p:txBody>
      </p:sp>
    </p:spTree>
    <p:extLst>
      <p:ext uri="{BB962C8B-B14F-4D97-AF65-F5344CB8AC3E}">
        <p14:creationId xmlns:p14="http://schemas.microsoft.com/office/powerpoint/2010/main" val="1268227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this architecture type, no distinct, single data warehouse exists.</a:t>
            </a:r>
            <a:endParaRPr lang="en-US" dirty="0"/>
          </a:p>
        </p:txBody>
      </p:sp>
      <p:sp>
        <p:nvSpPr>
          <p:cNvPr id="4" name="Slide Number Placeholder 3"/>
          <p:cNvSpPr>
            <a:spLocks noGrp="1"/>
          </p:cNvSpPr>
          <p:nvPr>
            <p:ph type="sldNum" sz="quarter" idx="5"/>
          </p:nvPr>
        </p:nvSpPr>
        <p:spPr/>
        <p:txBody>
          <a:bodyPr/>
          <a:lstStyle/>
          <a:p>
            <a:fld id="{6236D1D3-581E-48A9-A32A-A96E56E6603F}" type="slidenum">
              <a:rPr lang="en-US" smtClean="0"/>
              <a:pPr/>
              <a:t>27</a:t>
            </a:fld>
            <a:endParaRPr lang="en-US"/>
          </a:p>
        </p:txBody>
      </p:sp>
    </p:spTree>
    <p:extLst>
      <p:ext uri="{BB962C8B-B14F-4D97-AF65-F5344CB8AC3E}">
        <p14:creationId xmlns:p14="http://schemas.microsoft.com/office/powerpoint/2010/main" val="1639359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79905FDE-00D9-451F-8886-7069388B25B8}" type="datetime1">
              <a:rPr lang="en-US" smtClean="0"/>
              <a:pPr/>
              <a:t>1/26/2021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995B41A-9D18-48EF-B739-FD37193D25C0}"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44ACE3-AFF3-4A3C-A1C7-13514CD011BB}" type="datetime1">
              <a:rPr lang="en-US" smtClean="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28F6A3-988E-488B-8513-879B7A161D61}" type="datetime1">
              <a:rPr lang="en-US" smtClean="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79905FDE-00D9-451F-8886-7069388B25B8}" type="datetime1">
              <a:rPr lang="en-US" smtClean="0"/>
              <a:pPr/>
              <a:t>1/26/2021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995B41A-9D18-48EF-B739-FD37193D25C0}"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11239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11239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352113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FDB1428-3A8C-4C2D-9E3F-71FE4CCA147F}" type="datetime1">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91888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6035820-5399-49BE-9434-5DCD68670DD6}" type="datetime1">
              <a:rPr lang="en-US" smtClean="0"/>
              <a:pPr/>
              <a:t>1/26/2021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4995B41A-9D18-48EF-B739-FD37193D25C0}"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7397026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5C7FA23-3B75-470C-AC07-B90D37E8A7BB}" type="datetime1">
              <a:rPr lang="en-US" smtClean="0"/>
              <a:pPr/>
              <a:t>1/26/2021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821294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C1FA255-1238-413C-B883-A7B1B5AB8EE6}" type="datetime1">
              <a:rPr lang="en-US" smtClean="0"/>
              <a:pPr/>
              <a:t>1/26/2021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95B41A-9D18-48EF-B739-FD37193D25C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084927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E21D722-EF83-4F16-87E8-B4BC6EB3F78B}" type="datetime1">
              <a:rPr lang="en-US" smtClean="0"/>
              <a:pPr/>
              <a:t>1/26/2021</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95B41A-9D18-48EF-B739-FD37193D25C0}"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08903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3E28C-F57E-4C81-A12B-CA5148D432B6}" type="datetime1">
              <a:rPr lang="en-US" smtClean="0"/>
              <a:pPr/>
              <a:t>1/26/2021</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95B41A-9D18-48EF-B739-FD37193D25C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4089197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602DA49-E21B-483F-936A-A754654337B4}" type="datetime1">
              <a:rPr lang="en-US" smtClean="0"/>
              <a:pPr/>
              <a:t>1/26/2021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380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FDB1428-3A8C-4C2D-9E3F-71FE4CCA147F}" type="datetime1">
              <a:rPr lang="en-US" smtClean="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348BA30-1DD8-46BB-9079-B528684AE7D8}" type="datetime1">
              <a:rPr lang="en-US" smtClean="0"/>
              <a:pPr/>
              <a:t>1/26/2021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54844384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44ACE3-AFF3-4A3C-A1C7-13514CD011BB}" type="datetime1">
              <a:rPr lang="en-US" smtClean="0"/>
              <a:pPr/>
              <a:t>1/26/2021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Tree>
    <p:extLst>
      <p:ext uri="{BB962C8B-B14F-4D97-AF65-F5344CB8AC3E}">
        <p14:creationId xmlns:p14="http://schemas.microsoft.com/office/powerpoint/2010/main" val="1010747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28F6A3-988E-488B-8513-879B7A161D61}" type="datetime1">
              <a:rPr lang="en-US" smtClean="0"/>
              <a:pPr/>
              <a:t>1/26/2021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2317847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6035820-5399-49BE-9434-5DCD68670DD6}" type="datetime1">
              <a:rPr lang="en-US" smtClean="0"/>
              <a:pPr/>
              <a:t>1/26/2021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4995B41A-9D18-48EF-B739-FD37193D25C0}"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5C7FA23-3B75-470C-AC07-B90D37E8A7BB}" type="datetime1">
              <a:rPr lang="en-US" smtClean="0"/>
              <a:pPr/>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C1FA255-1238-413C-B883-A7B1B5AB8EE6}" type="datetime1">
              <a:rPr lang="en-US" smtClean="0"/>
              <a:pPr/>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5B41A-9D18-48EF-B739-FD37193D25C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E21D722-EF83-4F16-87E8-B4BC6EB3F78B}" type="datetime1">
              <a:rPr lang="en-US" smtClean="0"/>
              <a:pPr/>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5B41A-9D18-48EF-B739-FD37193D25C0}"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3E28C-F57E-4C81-A12B-CA5148D432B6}" type="datetime1">
              <a:rPr lang="en-US" smtClean="0"/>
              <a:pPr/>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5B41A-9D18-48EF-B739-FD37193D25C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602DA49-E21B-483F-936A-A754654337B4}" type="datetime1">
              <a:rPr lang="en-US" smtClean="0"/>
              <a:pPr/>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348BA30-1DD8-46BB-9079-B528684AE7D8}" type="datetime1">
              <a:rPr lang="en-US" smtClean="0"/>
              <a:pPr/>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9AAC3DC-8C5D-4EDF-BF0B-DC17F815FB62}" type="datetime1">
              <a:rPr lang="en-US" smtClean="0"/>
              <a:pPr/>
              <a:t>1/26/2021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995B41A-9D18-48EF-B739-FD37193D25C0}"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9AAC3DC-8C5D-4EDF-BF0B-DC17F815FB62}" type="datetime1">
              <a:rPr lang="en-US" smtClean="0"/>
              <a:pPr/>
              <a:t>1/26/2021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dirty="0"/>
              <a:t>COMP323</a:t>
            </a:r>
          </a:p>
          <a:p>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995B41A-9D18-48EF-B739-FD37193D25C0}"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37542676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luowuman@ipm.edu.mo"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hDJdkcdG1i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2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5124450"/>
            <a:ext cx="7010400" cy="1352550"/>
          </a:xfrm>
        </p:spPr>
        <p:txBody>
          <a:bodyPr>
            <a:normAutofit lnSpcReduction="10000"/>
          </a:bodyPr>
          <a:lstStyle/>
          <a:p>
            <a:r>
              <a:rPr lang="en-US" dirty="0" err="1"/>
              <a:t>Wuman</a:t>
            </a:r>
            <a:r>
              <a:rPr lang="en-US" dirty="0"/>
              <a:t> Luo, Amy</a:t>
            </a:r>
          </a:p>
          <a:p>
            <a:r>
              <a:rPr lang="en-US" sz="1400" dirty="0">
                <a:solidFill>
                  <a:srgbClr val="FF0000"/>
                </a:solidFill>
                <a:hlinkClick r:id="rId2">
                  <a:extLst>
                    <a:ext uri="{A12FA001-AC4F-418D-AE19-62706E023703}">
                      <ahyp:hlinkClr xmlns:ahyp="http://schemas.microsoft.com/office/drawing/2018/hyperlinkcolor" val="tx"/>
                    </a:ext>
                  </a:extLst>
                </a:hlinkClick>
              </a:rPr>
              <a:t>luowuman@ipm.edu.mo</a:t>
            </a:r>
            <a:br>
              <a:rPr lang="en-US" sz="1400" dirty="0"/>
            </a:br>
            <a:r>
              <a:rPr lang="en-US" sz="1400" dirty="0"/>
              <a:t>Office: A323</a:t>
            </a:r>
            <a:br>
              <a:rPr lang="en-US" sz="1400" dirty="0"/>
            </a:br>
            <a:r>
              <a:rPr lang="en-US" sz="1400" dirty="0"/>
              <a:t>14:30-17:30 Tuesday &amp; Thursday</a:t>
            </a:r>
            <a:br>
              <a:rPr lang="en-US" sz="1700" dirty="0"/>
            </a:br>
            <a:r>
              <a:rPr lang="en-US" sz="1700" dirty="0"/>
              <a:t>    </a:t>
            </a: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995B41A-9D18-48EF-B739-FD37193D25C0}" type="slidenum">
              <a:rPr kumimoji="0" lang="en-US" sz="1400" b="0" i="0" u="none" strike="noStrike" kern="1200" cap="none" spc="0" normalizeH="0" baseline="0" noProof="0" smtClean="0">
                <a:ln>
                  <a:noFill/>
                </a:ln>
                <a:solidFill>
                  <a:srgbClr val="262626"/>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srgbClr val="262626"/>
              </a:solidFill>
              <a:effectLst/>
              <a:uLnTx/>
              <a:uFillTx/>
              <a:latin typeface="Gill Sans MT"/>
              <a:ea typeface="+mn-ea"/>
              <a:cs typeface="+mn-cs"/>
            </a:endParaRPr>
          </a:p>
        </p:txBody>
      </p:sp>
      <p:sp>
        <p:nvSpPr>
          <p:cNvPr id="6" name="Title 5">
            <a:extLst>
              <a:ext uri="{FF2B5EF4-FFF2-40B4-BE49-F238E27FC236}">
                <a16:creationId xmlns:a16="http://schemas.microsoft.com/office/drawing/2014/main" id="{D09C7044-3B4B-4781-AC94-CEC927D3C6A5}"/>
              </a:ext>
            </a:extLst>
          </p:cNvPr>
          <p:cNvSpPr>
            <a:spLocks noGrp="1"/>
          </p:cNvSpPr>
          <p:nvPr>
            <p:ph type="ctrTitle"/>
          </p:nvPr>
        </p:nvSpPr>
        <p:spPr/>
        <p:txBody>
          <a:bodyPr/>
          <a:lstStyle/>
          <a:p>
            <a:r>
              <a:rPr lang="en-US" dirty="0"/>
              <a:t>Chapter One: Overview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10</a:t>
            </a:fld>
            <a:endParaRPr lang="en-US"/>
          </a:p>
        </p:txBody>
      </p:sp>
      <p:sp>
        <p:nvSpPr>
          <p:cNvPr id="4" name="Content Placeholder 3"/>
          <p:cNvSpPr>
            <a:spLocks noGrp="1"/>
          </p:cNvSpPr>
          <p:nvPr>
            <p:ph sz="quarter" idx="1"/>
          </p:nvPr>
        </p:nvSpPr>
        <p:spPr>
          <a:xfrm>
            <a:off x="457200" y="1219200"/>
            <a:ext cx="8534400" cy="1752600"/>
          </a:xfrm>
        </p:spPr>
        <p:txBody>
          <a:bodyPr/>
          <a:lstStyle/>
          <a:p>
            <a:r>
              <a:rPr lang="en-US" dirty="0"/>
              <a:t>A </a:t>
            </a:r>
            <a:r>
              <a:rPr lang="en-US" b="1" dirty="0">
                <a:solidFill>
                  <a:srgbClr val="FF0000"/>
                </a:solidFill>
              </a:rPr>
              <a:t>data warehouse </a:t>
            </a:r>
            <a:r>
              <a:rPr lang="en-US" dirty="0"/>
              <a:t>is a </a:t>
            </a:r>
            <a:r>
              <a:rPr lang="en-US" dirty="0">
                <a:solidFill>
                  <a:schemeClr val="bg2">
                    <a:lumMod val="50000"/>
                  </a:schemeClr>
                </a:solidFill>
              </a:rPr>
              <a:t>subject-oriented</a:t>
            </a:r>
            <a:r>
              <a:rPr lang="en-US" dirty="0"/>
              <a:t>, </a:t>
            </a:r>
            <a:r>
              <a:rPr lang="en-US" dirty="0">
                <a:solidFill>
                  <a:schemeClr val="bg2">
                    <a:lumMod val="50000"/>
                  </a:schemeClr>
                </a:solidFill>
              </a:rPr>
              <a:t>integrated</a:t>
            </a:r>
            <a:r>
              <a:rPr lang="en-US" dirty="0"/>
              <a:t>, </a:t>
            </a:r>
            <a:r>
              <a:rPr lang="en-US" dirty="0">
                <a:solidFill>
                  <a:schemeClr val="bg2">
                    <a:lumMod val="50000"/>
                  </a:schemeClr>
                </a:solidFill>
              </a:rPr>
              <a:t>nonvolatile</a:t>
            </a:r>
            <a:r>
              <a:rPr lang="en-US" dirty="0"/>
              <a:t>, and </a:t>
            </a:r>
            <a:r>
              <a:rPr lang="en-US" dirty="0">
                <a:solidFill>
                  <a:schemeClr val="bg2">
                    <a:lumMod val="50000"/>
                  </a:schemeClr>
                </a:solidFill>
              </a:rPr>
              <a:t>time variant </a:t>
            </a:r>
            <a:r>
              <a:rPr lang="en-US" dirty="0"/>
              <a:t>collection of data in support of management’s decisions. </a:t>
            </a:r>
            <a:r>
              <a:rPr lang="en-US" sz="2000" dirty="0"/>
              <a:t>(by Bill </a:t>
            </a:r>
            <a:r>
              <a:rPr lang="en-US" sz="2000" dirty="0" err="1"/>
              <a:t>Inmon</a:t>
            </a:r>
            <a:r>
              <a:rPr lang="en-US" sz="2000" dirty="0"/>
              <a:t>, "Father of data warehouse")</a:t>
            </a:r>
            <a:endParaRPr lang="en-US" dirty="0"/>
          </a:p>
        </p:txBody>
      </p:sp>
      <p:grpSp>
        <p:nvGrpSpPr>
          <p:cNvPr id="12" name="Group 11">
            <a:extLst>
              <a:ext uri="{FF2B5EF4-FFF2-40B4-BE49-F238E27FC236}">
                <a16:creationId xmlns:a16="http://schemas.microsoft.com/office/drawing/2014/main" id="{AB8F645C-9846-4BB7-BF52-6A78D590BFC6}"/>
              </a:ext>
            </a:extLst>
          </p:cNvPr>
          <p:cNvGrpSpPr/>
          <p:nvPr/>
        </p:nvGrpSpPr>
        <p:grpSpPr>
          <a:xfrm>
            <a:off x="495300" y="2935069"/>
            <a:ext cx="8153400" cy="2819400"/>
            <a:chOff x="533400" y="2971800"/>
            <a:chExt cx="8153400" cy="2819400"/>
          </a:xfrm>
        </p:grpSpPr>
        <p:sp>
          <p:nvSpPr>
            <p:cNvPr id="5" name="TextBox 4"/>
            <p:cNvSpPr txBox="1"/>
            <p:nvPr/>
          </p:nvSpPr>
          <p:spPr>
            <a:xfrm>
              <a:off x="533400" y="2971800"/>
              <a:ext cx="1905000" cy="369332"/>
            </a:xfrm>
            <a:prstGeom prst="rect">
              <a:avLst/>
            </a:prstGeom>
            <a:noFill/>
          </p:spPr>
          <p:txBody>
            <a:bodyPr wrap="square" rtlCol="0">
              <a:spAutoFit/>
            </a:bodyPr>
            <a:lstStyle/>
            <a:p>
              <a:r>
                <a:rPr lang="en-US" dirty="0"/>
                <a:t>Operational data</a:t>
              </a:r>
            </a:p>
          </p:txBody>
        </p:sp>
        <p:sp>
          <p:nvSpPr>
            <p:cNvPr id="6" name="Flowchart: Magnetic Disk 5"/>
            <p:cNvSpPr/>
            <p:nvPr/>
          </p:nvSpPr>
          <p:spPr>
            <a:xfrm>
              <a:off x="1295400" y="3429000"/>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Flowchart: Magnetic Disk 6"/>
            <p:cNvSpPr/>
            <p:nvPr/>
          </p:nvSpPr>
          <p:spPr>
            <a:xfrm>
              <a:off x="1371600" y="3657600"/>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extBox 7"/>
            <p:cNvSpPr txBox="1"/>
            <p:nvPr/>
          </p:nvSpPr>
          <p:spPr>
            <a:xfrm>
              <a:off x="2514600" y="3516868"/>
              <a:ext cx="762000" cy="369332"/>
            </a:xfrm>
            <a:prstGeom prst="rect">
              <a:avLst/>
            </a:prstGeom>
            <a:noFill/>
          </p:spPr>
          <p:txBody>
            <a:bodyPr wrap="square" rtlCol="0">
              <a:spAutoFit/>
            </a:bodyPr>
            <a:lstStyle/>
            <a:p>
              <a:r>
                <a:rPr lang="en-US" dirty="0"/>
                <a:t>loads</a:t>
              </a:r>
            </a:p>
          </p:txBody>
        </p:sp>
        <p:sp>
          <p:nvSpPr>
            <p:cNvPr id="9" name="Flowchart: Magnetic Disk 8"/>
            <p:cNvSpPr/>
            <p:nvPr/>
          </p:nvSpPr>
          <p:spPr>
            <a:xfrm>
              <a:off x="1447800" y="3962400"/>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0" name="Straight Arrow Connector 9"/>
            <p:cNvCxnSpPr/>
            <p:nvPr/>
          </p:nvCxnSpPr>
          <p:spPr>
            <a:xfrm>
              <a:off x="2286000" y="3962400"/>
              <a:ext cx="914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Cube 10"/>
            <p:cNvSpPr/>
            <p:nvPr/>
          </p:nvSpPr>
          <p:spPr>
            <a:xfrm>
              <a:off x="3505200" y="3429000"/>
              <a:ext cx="1600200" cy="914400"/>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warehouse</a:t>
              </a:r>
            </a:p>
          </p:txBody>
        </p:sp>
        <p:pic>
          <p:nvPicPr>
            <p:cNvPr id="13" name="Picture 4"/>
            <p:cNvPicPr>
              <a:picLocks noChangeAspect="1" noChangeArrowheads="1"/>
            </p:cNvPicPr>
            <p:nvPr/>
          </p:nvPicPr>
          <p:blipFill>
            <a:blip r:embed="rId2" cstate="print"/>
            <a:srcRect/>
            <a:stretch>
              <a:fillRect/>
            </a:stretch>
          </p:blipFill>
          <p:spPr bwMode="auto">
            <a:xfrm>
              <a:off x="6172200" y="2971800"/>
              <a:ext cx="914400" cy="914400"/>
            </a:xfrm>
            <a:prstGeom prst="rect">
              <a:avLst/>
            </a:prstGeom>
            <a:noFill/>
            <a:ln w="9525">
              <a:noFill/>
              <a:miter lim="800000"/>
              <a:headEnd/>
              <a:tailEnd/>
            </a:ln>
          </p:spPr>
        </p:pic>
        <p:pic>
          <p:nvPicPr>
            <p:cNvPr id="15" name="Picture 4"/>
            <p:cNvPicPr>
              <a:picLocks noChangeAspect="1" noChangeArrowheads="1"/>
            </p:cNvPicPr>
            <p:nvPr/>
          </p:nvPicPr>
          <p:blipFill>
            <a:blip r:embed="rId2" cstate="print"/>
            <a:srcRect/>
            <a:stretch>
              <a:fillRect/>
            </a:stretch>
          </p:blipFill>
          <p:spPr bwMode="auto">
            <a:xfrm>
              <a:off x="6172200" y="4038600"/>
              <a:ext cx="914400" cy="914400"/>
            </a:xfrm>
            <a:prstGeom prst="rect">
              <a:avLst/>
            </a:prstGeom>
            <a:noFill/>
            <a:ln w="9525">
              <a:noFill/>
              <a:miter lim="800000"/>
              <a:headEnd/>
              <a:tailEnd/>
            </a:ln>
          </p:spPr>
        </p:pic>
        <p:cxnSp>
          <p:nvCxnSpPr>
            <p:cNvPr id="16" name="Straight Arrow Connector 15"/>
            <p:cNvCxnSpPr/>
            <p:nvPr/>
          </p:nvCxnSpPr>
          <p:spPr>
            <a:xfrm flipV="1">
              <a:off x="5257800" y="3581400"/>
              <a:ext cx="7620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a:off x="5257800" y="4038600"/>
              <a:ext cx="76200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7162800" y="3124200"/>
              <a:ext cx="1524000" cy="369332"/>
            </a:xfrm>
            <a:prstGeom prst="rect">
              <a:avLst/>
            </a:prstGeom>
            <a:noFill/>
          </p:spPr>
          <p:txBody>
            <a:bodyPr wrap="square" rtlCol="0">
              <a:spAutoFit/>
            </a:bodyPr>
            <a:lstStyle/>
            <a:p>
              <a:r>
                <a:rPr lang="en-US" dirty="0"/>
                <a:t>OLAP tools</a:t>
              </a:r>
            </a:p>
          </p:txBody>
        </p:sp>
        <p:sp>
          <p:nvSpPr>
            <p:cNvPr id="21" name="TextBox 20"/>
            <p:cNvSpPr txBox="1"/>
            <p:nvPr/>
          </p:nvSpPr>
          <p:spPr>
            <a:xfrm>
              <a:off x="7162800" y="4114800"/>
              <a:ext cx="1524000" cy="646331"/>
            </a:xfrm>
            <a:prstGeom prst="rect">
              <a:avLst/>
            </a:prstGeom>
            <a:noFill/>
          </p:spPr>
          <p:txBody>
            <a:bodyPr wrap="square" rtlCol="0">
              <a:spAutoFit/>
            </a:bodyPr>
            <a:lstStyle/>
            <a:p>
              <a:r>
                <a:rPr lang="en-US" dirty="0"/>
                <a:t>Reporting tools</a:t>
              </a:r>
            </a:p>
          </p:txBody>
        </p:sp>
        <p:sp>
          <p:nvSpPr>
            <p:cNvPr id="22" name="TextBox 21"/>
            <p:cNvSpPr txBox="1"/>
            <p:nvPr/>
          </p:nvSpPr>
          <p:spPr>
            <a:xfrm>
              <a:off x="5753100" y="5117068"/>
              <a:ext cx="1981200" cy="646331"/>
            </a:xfrm>
            <a:prstGeom prst="rect">
              <a:avLst/>
            </a:prstGeom>
            <a:noFill/>
          </p:spPr>
          <p:txBody>
            <a:bodyPr wrap="square" rtlCol="0">
              <a:spAutoFit/>
            </a:bodyPr>
            <a:lstStyle/>
            <a:p>
              <a:r>
                <a:rPr lang="en-US" dirty="0"/>
                <a:t>Decision-support systems</a:t>
              </a:r>
            </a:p>
          </p:txBody>
        </p:sp>
        <p:cxnSp>
          <p:nvCxnSpPr>
            <p:cNvPr id="24" name="Straight Arrow Connector 23"/>
            <p:cNvCxnSpPr/>
            <p:nvPr/>
          </p:nvCxnSpPr>
          <p:spPr>
            <a:xfrm>
              <a:off x="1752600" y="4648200"/>
              <a:ext cx="0" cy="457200"/>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26" name="Hexagon 25"/>
            <p:cNvSpPr/>
            <p:nvPr/>
          </p:nvSpPr>
          <p:spPr>
            <a:xfrm>
              <a:off x="762000" y="5181600"/>
              <a:ext cx="2133600" cy="6096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Operational system applications</a:t>
              </a:r>
            </a:p>
          </p:txBody>
        </p:sp>
        <p:sp>
          <p:nvSpPr>
            <p:cNvPr id="27" name="TextBox 26"/>
            <p:cNvSpPr txBox="1"/>
            <p:nvPr/>
          </p:nvSpPr>
          <p:spPr>
            <a:xfrm>
              <a:off x="1905000" y="4648200"/>
              <a:ext cx="1371600" cy="369332"/>
            </a:xfrm>
            <a:prstGeom prst="rect">
              <a:avLst/>
            </a:prstGeom>
            <a:noFill/>
          </p:spPr>
          <p:txBody>
            <a:bodyPr wrap="square" rtlCol="0">
              <a:spAutoFit/>
            </a:bodyPr>
            <a:lstStyle/>
            <a:p>
              <a:r>
                <a:rPr lang="en-US" dirty="0"/>
                <a:t>Read/write</a:t>
              </a:r>
            </a:p>
          </p:txBody>
        </p:sp>
        <p:sp>
          <p:nvSpPr>
            <p:cNvPr id="28" name="TextBox 27"/>
            <p:cNvSpPr txBox="1"/>
            <p:nvPr/>
          </p:nvSpPr>
          <p:spPr>
            <a:xfrm>
              <a:off x="5257800" y="3200400"/>
              <a:ext cx="762000" cy="369332"/>
            </a:xfrm>
            <a:prstGeom prst="rect">
              <a:avLst/>
            </a:prstGeom>
            <a:noFill/>
          </p:spPr>
          <p:txBody>
            <a:bodyPr wrap="square" rtlCol="0">
              <a:spAutoFit/>
            </a:bodyPr>
            <a:lstStyle/>
            <a:p>
              <a:r>
                <a:rPr lang="en-US" dirty="0"/>
                <a:t>read</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Subject-Oriented Data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11</a:t>
            </a:fld>
            <a:endParaRPr lang="en-US"/>
          </a:p>
        </p:txBody>
      </p:sp>
      <p:sp>
        <p:nvSpPr>
          <p:cNvPr id="4" name="Content Placeholder 3"/>
          <p:cNvSpPr>
            <a:spLocks noGrp="1"/>
          </p:cNvSpPr>
          <p:nvPr>
            <p:ph sz="quarter" idx="1"/>
          </p:nvPr>
        </p:nvSpPr>
        <p:spPr>
          <a:xfrm>
            <a:off x="457200" y="1219200"/>
            <a:ext cx="8229600" cy="2362200"/>
          </a:xfrm>
        </p:spPr>
        <p:txBody>
          <a:bodyPr>
            <a:normAutofit/>
          </a:bodyPr>
          <a:lstStyle/>
          <a:p>
            <a:r>
              <a:rPr lang="en-US" dirty="0"/>
              <a:t>Operational data sets are organized around </a:t>
            </a:r>
            <a:r>
              <a:rPr lang="en-US" dirty="0">
                <a:solidFill>
                  <a:schemeClr val="bg2">
                    <a:lumMod val="50000"/>
                  </a:schemeClr>
                </a:solidFill>
              </a:rPr>
              <a:t>individual applications</a:t>
            </a:r>
          </a:p>
          <a:p>
            <a:r>
              <a:rPr lang="en-US" dirty="0"/>
              <a:t>In a </a:t>
            </a:r>
            <a:r>
              <a:rPr lang="en-US" dirty="0">
                <a:solidFill>
                  <a:srgbClr val="FF0000"/>
                </a:solidFill>
              </a:rPr>
              <a:t>data warehouse</a:t>
            </a:r>
            <a:r>
              <a:rPr lang="en-US" dirty="0"/>
              <a:t>,  all data sets about the </a:t>
            </a:r>
            <a:r>
              <a:rPr lang="en-US" dirty="0">
                <a:solidFill>
                  <a:schemeClr val="bg2">
                    <a:lumMod val="50000"/>
                  </a:schemeClr>
                </a:solidFill>
              </a:rPr>
              <a:t>same real-world business subjects or event </a:t>
            </a:r>
            <a:r>
              <a:rPr lang="en-US" dirty="0"/>
              <a:t>are tied together</a:t>
            </a:r>
          </a:p>
          <a:p>
            <a:pPr lvl="1"/>
            <a:r>
              <a:rPr lang="en-US" dirty="0"/>
              <a:t>Manufacturing company: sales, inventory, shipment</a:t>
            </a:r>
          </a:p>
        </p:txBody>
      </p:sp>
      <p:sp>
        <p:nvSpPr>
          <p:cNvPr id="5" name="Hexagon 4"/>
          <p:cNvSpPr/>
          <p:nvPr/>
        </p:nvSpPr>
        <p:spPr>
          <a:xfrm>
            <a:off x="304800" y="3733800"/>
            <a:ext cx="1905000" cy="6096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Worker's comp insurance app</a:t>
            </a:r>
          </a:p>
        </p:txBody>
      </p:sp>
      <p:sp>
        <p:nvSpPr>
          <p:cNvPr id="6" name="Hexagon 5"/>
          <p:cNvSpPr/>
          <p:nvPr/>
        </p:nvSpPr>
        <p:spPr>
          <a:xfrm>
            <a:off x="304800" y="4648200"/>
            <a:ext cx="1905000" cy="6096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Automobile insurance app</a:t>
            </a:r>
          </a:p>
        </p:txBody>
      </p:sp>
      <p:sp>
        <p:nvSpPr>
          <p:cNvPr id="7" name="Rectangle 6"/>
          <p:cNvSpPr/>
          <p:nvPr/>
        </p:nvSpPr>
        <p:spPr>
          <a:xfrm>
            <a:off x="5715000" y="3657600"/>
            <a:ext cx="11430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Claim</a:t>
            </a:r>
          </a:p>
        </p:txBody>
      </p:sp>
      <p:sp>
        <p:nvSpPr>
          <p:cNvPr id="8" name="TextBox 7"/>
          <p:cNvSpPr txBox="1"/>
          <p:nvPr/>
        </p:nvSpPr>
        <p:spPr>
          <a:xfrm>
            <a:off x="5334000" y="4390072"/>
            <a:ext cx="3429000" cy="1477328"/>
          </a:xfrm>
          <a:prstGeom prst="rect">
            <a:avLst/>
          </a:prstGeom>
          <a:noFill/>
        </p:spPr>
        <p:txBody>
          <a:bodyPr wrap="square" rtlCol="0">
            <a:spAutoFit/>
          </a:bodyPr>
          <a:lstStyle/>
          <a:p>
            <a:r>
              <a:rPr lang="en-US" dirty="0"/>
              <a:t>In data warehouses, </a:t>
            </a:r>
            <a:r>
              <a:rPr lang="en-US" dirty="0">
                <a:solidFill>
                  <a:schemeClr val="accent3">
                    <a:lumMod val="75000"/>
                  </a:schemeClr>
                </a:solidFill>
              </a:rPr>
              <a:t>claim data </a:t>
            </a:r>
            <a:r>
              <a:rPr lang="en-US" dirty="0"/>
              <a:t>for both worker's compensation and automobile insurance is organized around the subject </a:t>
            </a:r>
            <a:r>
              <a:rPr lang="en-US" i="1" dirty="0"/>
              <a:t>Claim</a:t>
            </a:r>
            <a:r>
              <a:rPr lang="en-US" dirty="0"/>
              <a:t>. Similarly for the subject </a:t>
            </a:r>
            <a:r>
              <a:rPr lang="en-US" i="1" dirty="0"/>
              <a:t>Customer</a:t>
            </a:r>
            <a:r>
              <a:rPr lang="en-US" dirty="0"/>
              <a:t>.</a:t>
            </a:r>
          </a:p>
        </p:txBody>
      </p:sp>
      <p:sp>
        <p:nvSpPr>
          <p:cNvPr id="9" name="TextBox 8"/>
          <p:cNvSpPr txBox="1"/>
          <p:nvPr/>
        </p:nvSpPr>
        <p:spPr>
          <a:xfrm>
            <a:off x="381000" y="5373469"/>
            <a:ext cx="3886200" cy="646331"/>
          </a:xfrm>
          <a:prstGeom prst="rect">
            <a:avLst/>
          </a:prstGeom>
          <a:noFill/>
        </p:spPr>
        <p:txBody>
          <a:bodyPr wrap="square" rtlCol="0">
            <a:spAutoFit/>
          </a:bodyPr>
          <a:lstStyle/>
          <a:p>
            <a:r>
              <a:rPr lang="en-US" dirty="0"/>
              <a:t>In operational systems, each application stores data relating to its functions.</a:t>
            </a:r>
          </a:p>
        </p:txBody>
      </p:sp>
      <p:sp>
        <p:nvSpPr>
          <p:cNvPr id="10" name="TextBox 9"/>
          <p:cNvSpPr txBox="1"/>
          <p:nvPr/>
        </p:nvSpPr>
        <p:spPr>
          <a:xfrm>
            <a:off x="2895600" y="3733800"/>
            <a:ext cx="2286000" cy="584775"/>
          </a:xfrm>
          <a:prstGeom prst="rect">
            <a:avLst/>
          </a:prstGeom>
          <a:noFill/>
        </p:spPr>
        <p:txBody>
          <a:bodyPr wrap="square" rtlCol="0">
            <a:spAutoFit/>
          </a:bodyPr>
          <a:lstStyle/>
          <a:p>
            <a:r>
              <a:rPr lang="en-US" sz="1600" dirty="0"/>
              <a:t>Some data about claims and customers </a:t>
            </a:r>
          </a:p>
        </p:txBody>
      </p:sp>
      <p:sp>
        <p:nvSpPr>
          <p:cNvPr id="12" name="Rectangle 11"/>
          <p:cNvSpPr/>
          <p:nvPr/>
        </p:nvSpPr>
        <p:spPr>
          <a:xfrm>
            <a:off x="7162800" y="3657600"/>
            <a:ext cx="11430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Customer</a:t>
            </a:r>
          </a:p>
        </p:txBody>
      </p:sp>
      <p:cxnSp>
        <p:nvCxnSpPr>
          <p:cNvPr id="14" name="Straight Connector 13"/>
          <p:cNvCxnSpPr/>
          <p:nvPr/>
        </p:nvCxnSpPr>
        <p:spPr>
          <a:xfrm>
            <a:off x="5105400" y="3657600"/>
            <a:ext cx="0" cy="2362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Flowchart: Magnetic Disk 14"/>
          <p:cNvSpPr/>
          <p:nvPr/>
        </p:nvSpPr>
        <p:spPr>
          <a:xfrm>
            <a:off x="2286000" y="3810000"/>
            <a:ext cx="522514" cy="4572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TextBox 15"/>
          <p:cNvSpPr txBox="1"/>
          <p:nvPr/>
        </p:nvSpPr>
        <p:spPr>
          <a:xfrm>
            <a:off x="2895600" y="4596825"/>
            <a:ext cx="2286000" cy="584775"/>
          </a:xfrm>
          <a:prstGeom prst="rect">
            <a:avLst/>
          </a:prstGeom>
          <a:noFill/>
        </p:spPr>
        <p:txBody>
          <a:bodyPr wrap="square" rtlCol="0">
            <a:spAutoFit/>
          </a:bodyPr>
          <a:lstStyle/>
          <a:p>
            <a:r>
              <a:rPr lang="en-US" sz="1600" dirty="0"/>
              <a:t>More data about claims and customers </a:t>
            </a:r>
          </a:p>
        </p:txBody>
      </p:sp>
      <p:sp>
        <p:nvSpPr>
          <p:cNvPr id="17" name="Flowchart: Magnetic Disk 16"/>
          <p:cNvSpPr/>
          <p:nvPr/>
        </p:nvSpPr>
        <p:spPr>
          <a:xfrm>
            <a:off x="2286000" y="4673025"/>
            <a:ext cx="522514" cy="4572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Data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12</a:t>
            </a:fld>
            <a:endParaRPr lang="en-US"/>
          </a:p>
        </p:txBody>
      </p:sp>
      <p:sp>
        <p:nvSpPr>
          <p:cNvPr id="4" name="Content Placeholder 3"/>
          <p:cNvSpPr>
            <a:spLocks noGrp="1"/>
          </p:cNvSpPr>
          <p:nvPr>
            <p:ph sz="quarter" idx="1"/>
          </p:nvPr>
        </p:nvSpPr>
        <p:spPr>
          <a:xfrm>
            <a:off x="457200" y="1219200"/>
            <a:ext cx="8229600" cy="1752600"/>
          </a:xfrm>
        </p:spPr>
        <p:txBody>
          <a:bodyPr>
            <a:normAutofit/>
          </a:bodyPr>
          <a:lstStyle/>
          <a:p>
            <a:r>
              <a:rPr lang="en-US" dirty="0"/>
              <a:t>Data about a subject in a data warehouse is pulled together from </a:t>
            </a:r>
            <a:r>
              <a:rPr lang="en-US" dirty="0">
                <a:solidFill>
                  <a:schemeClr val="bg2">
                    <a:lumMod val="50000"/>
                  </a:schemeClr>
                </a:solidFill>
              </a:rPr>
              <a:t>various</a:t>
            </a:r>
            <a:r>
              <a:rPr lang="en-US" dirty="0"/>
              <a:t> applications</a:t>
            </a:r>
          </a:p>
          <a:p>
            <a:r>
              <a:rPr lang="en-US" dirty="0"/>
              <a:t>These data are </a:t>
            </a:r>
            <a:r>
              <a:rPr lang="en-US" dirty="0">
                <a:solidFill>
                  <a:srgbClr val="FF0000"/>
                </a:solidFill>
              </a:rPr>
              <a:t>reconciled</a:t>
            </a:r>
            <a:r>
              <a:rPr lang="en-US" dirty="0"/>
              <a:t> to remove </a:t>
            </a:r>
            <a:r>
              <a:rPr lang="en-US" dirty="0">
                <a:solidFill>
                  <a:schemeClr val="bg2">
                    <a:lumMod val="50000"/>
                  </a:schemeClr>
                </a:solidFill>
              </a:rPr>
              <a:t>inconsistency</a:t>
            </a:r>
          </a:p>
        </p:txBody>
      </p:sp>
      <p:sp>
        <p:nvSpPr>
          <p:cNvPr id="7" name="Rectangle 6"/>
          <p:cNvSpPr/>
          <p:nvPr/>
        </p:nvSpPr>
        <p:spPr>
          <a:xfrm>
            <a:off x="5257800" y="3810000"/>
            <a:ext cx="11430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Account</a:t>
            </a:r>
          </a:p>
        </p:txBody>
      </p:sp>
      <p:sp>
        <p:nvSpPr>
          <p:cNvPr id="9" name="TextBox 8"/>
          <p:cNvSpPr txBox="1"/>
          <p:nvPr/>
        </p:nvSpPr>
        <p:spPr>
          <a:xfrm>
            <a:off x="4724400" y="4572000"/>
            <a:ext cx="3581400" cy="923330"/>
          </a:xfrm>
          <a:prstGeom prst="rect">
            <a:avLst/>
          </a:prstGeom>
          <a:noFill/>
        </p:spPr>
        <p:txBody>
          <a:bodyPr wrap="square" rtlCol="0">
            <a:spAutoFit/>
          </a:bodyPr>
          <a:lstStyle/>
          <a:p>
            <a:r>
              <a:rPr lang="en-US" dirty="0"/>
              <a:t>Data from diverse operational application is integrated after removing data inconsistencies.</a:t>
            </a:r>
          </a:p>
        </p:txBody>
      </p:sp>
      <p:sp>
        <p:nvSpPr>
          <p:cNvPr id="10" name="TextBox 9"/>
          <p:cNvSpPr txBox="1"/>
          <p:nvPr/>
        </p:nvSpPr>
        <p:spPr>
          <a:xfrm>
            <a:off x="1295400" y="3048000"/>
            <a:ext cx="1066800" cy="646331"/>
          </a:xfrm>
          <a:prstGeom prst="rect">
            <a:avLst/>
          </a:prstGeom>
          <a:noFill/>
        </p:spPr>
        <p:txBody>
          <a:bodyPr wrap="square" rtlCol="0">
            <a:spAutoFit/>
          </a:bodyPr>
          <a:lstStyle/>
          <a:p>
            <a:r>
              <a:rPr lang="en-US" dirty="0"/>
              <a:t>Savings account</a:t>
            </a:r>
          </a:p>
        </p:txBody>
      </p:sp>
      <p:sp>
        <p:nvSpPr>
          <p:cNvPr id="15" name="Flowchart: Magnetic Disk 14"/>
          <p:cNvSpPr/>
          <p:nvPr/>
        </p:nvSpPr>
        <p:spPr>
          <a:xfrm>
            <a:off x="2438400" y="3124200"/>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TextBox 15"/>
          <p:cNvSpPr txBox="1"/>
          <p:nvPr/>
        </p:nvSpPr>
        <p:spPr>
          <a:xfrm>
            <a:off x="1295400" y="3888938"/>
            <a:ext cx="1066800" cy="646331"/>
          </a:xfrm>
          <a:prstGeom prst="rect">
            <a:avLst/>
          </a:prstGeom>
          <a:noFill/>
        </p:spPr>
        <p:txBody>
          <a:bodyPr wrap="square" rtlCol="0">
            <a:spAutoFit/>
          </a:bodyPr>
          <a:lstStyle/>
          <a:p>
            <a:r>
              <a:rPr lang="en-US" dirty="0"/>
              <a:t>Checking account</a:t>
            </a:r>
          </a:p>
        </p:txBody>
      </p:sp>
      <p:sp>
        <p:nvSpPr>
          <p:cNvPr id="17" name="Flowchart: Magnetic Disk 16"/>
          <p:cNvSpPr/>
          <p:nvPr/>
        </p:nvSpPr>
        <p:spPr>
          <a:xfrm>
            <a:off x="2438400" y="3965138"/>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TextBox 17"/>
          <p:cNvSpPr txBox="1"/>
          <p:nvPr/>
        </p:nvSpPr>
        <p:spPr>
          <a:xfrm>
            <a:off x="1295400" y="4763869"/>
            <a:ext cx="1066800" cy="646331"/>
          </a:xfrm>
          <a:prstGeom prst="rect">
            <a:avLst/>
          </a:prstGeom>
          <a:noFill/>
        </p:spPr>
        <p:txBody>
          <a:bodyPr wrap="square" rtlCol="0">
            <a:spAutoFit/>
          </a:bodyPr>
          <a:lstStyle/>
          <a:p>
            <a:r>
              <a:rPr lang="en-US" dirty="0"/>
              <a:t>Loans account</a:t>
            </a:r>
          </a:p>
        </p:txBody>
      </p:sp>
      <p:sp>
        <p:nvSpPr>
          <p:cNvPr id="19" name="Flowchart: Magnetic Disk 18"/>
          <p:cNvSpPr/>
          <p:nvPr/>
        </p:nvSpPr>
        <p:spPr>
          <a:xfrm>
            <a:off x="2438400" y="4840069"/>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1" name="Straight Arrow Connector 20"/>
          <p:cNvCxnSpPr/>
          <p:nvPr/>
        </p:nvCxnSpPr>
        <p:spPr>
          <a:xfrm>
            <a:off x="3352800" y="3352800"/>
            <a:ext cx="13716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flipV="1">
            <a:off x="3429000" y="4038600"/>
            <a:ext cx="1371600" cy="152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flipV="1">
            <a:off x="3505200" y="4267200"/>
            <a:ext cx="1295400" cy="76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Time-Variant Data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13</a:t>
            </a:fld>
            <a:endParaRPr lang="en-US"/>
          </a:p>
        </p:txBody>
      </p:sp>
      <p:sp>
        <p:nvSpPr>
          <p:cNvPr id="4" name="Content Placeholder 3"/>
          <p:cNvSpPr>
            <a:spLocks noGrp="1"/>
          </p:cNvSpPr>
          <p:nvPr>
            <p:ph sz="quarter" idx="1"/>
          </p:nvPr>
        </p:nvSpPr>
        <p:spPr/>
        <p:txBody>
          <a:bodyPr/>
          <a:lstStyle/>
          <a:p>
            <a:r>
              <a:rPr lang="en-US" dirty="0"/>
              <a:t>Stored data in operational systems contains </a:t>
            </a:r>
            <a:r>
              <a:rPr lang="en-US" i="1" dirty="0">
                <a:solidFill>
                  <a:srgbClr val="FF0000"/>
                </a:solidFill>
              </a:rPr>
              <a:t>current</a:t>
            </a:r>
            <a:r>
              <a:rPr lang="en-US" dirty="0"/>
              <a:t> values. </a:t>
            </a:r>
          </a:p>
          <a:p>
            <a:r>
              <a:rPr lang="en-US" dirty="0"/>
              <a:t>A data warehouse has to contain </a:t>
            </a:r>
            <a:r>
              <a:rPr lang="en-US" i="1" dirty="0">
                <a:solidFill>
                  <a:srgbClr val="FF0000"/>
                </a:solidFill>
              </a:rPr>
              <a:t>historical</a:t>
            </a:r>
            <a:r>
              <a:rPr lang="en-US" dirty="0"/>
              <a:t> data for analysis and decision making:</a:t>
            </a:r>
          </a:p>
          <a:p>
            <a:pPr lvl="1"/>
            <a:r>
              <a:rPr lang="en-US" dirty="0"/>
              <a:t>Snapshots over past and current periods </a:t>
            </a:r>
            <a:r>
              <a:rPr lang="en-US" dirty="0">
                <a:solidFill>
                  <a:schemeClr val="bg1">
                    <a:lumMod val="50000"/>
                  </a:schemeClr>
                </a:solidFill>
              </a:rPr>
              <a:t>(e.g. inventory level at different time)</a:t>
            </a:r>
          </a:p>
          <a:p>
            <a:pPr lvl="1"/>
            <a:r>
              <a:rPr lang="en-US" dirty="0"/>
              <a:t>Changes to data are tracked and recorded </a:t>
            </a:r>
            <a:r>
              <a:rPr lang="en-US" dirty="0">
                <a:solidFill>
                  <a:schemeClr val="bg1">
                    <a:lumMod val="50000"/>
                  </a:schemeClr>
                </a:solidFill>
              </a:rPr>
              <a:t>(e.g. both current and past purchases of customers)</a:t>
            </a:r>
          </a:p>
          <a:p>
            <a:r>
              <a:rPr lang="en-US" dirty="0"/>
              <a:t>Every data structure in the data warehouse contains the </a:t>
            </a:r>
            <a:r>
              <a:rPr lang="en-US" dirty="0">
                <a:solidFill>
                  <a:srgbClr val="FF0000"/>
                </a:solidFill>
              </a:rPr>
              <a:t>time element</a:t>
            </a:r>
            <a:r>
              <a:rPr lang="en-US" dirty="0"/>
              <a:t>.</a:t>
            </a:r>
          </a:p>
          <a:p>
            <a:pPr lvl="1"/>
            <a:r>
              <a:rPr lang="en-US" dirty="0">
                <a:solidFill>
                  <a:schemeClr val="bg1">
                    <a:lumMod val="50000"/>
                  </a:schemeClr>
                </a:solidFill>
              </a:rPr>
              <a:t>E.g. sales quantity in a day, week, month, quarter, or year.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Nonvolatile Data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14</a:t>
            </a:fld>
            <a:endParaRPr lang="en-US"/>
          </a:p>
        </p:txBody>
      </p:sp>
      <p:sp>
        <p:nvSpPr>
          <p:cNvPr id="4" name="Content Placeholder 3"/>
          <p:cNvSpPr>
            <a:spLocks noGrp="1"/>
          </p:cNvSpPr>
          <p:nvPr>
            <p:ph sz="quarter" idx="1"/>
          </p:nvPr>
        </p:nvSpPr>
        <p:spPr>
          <a:xfrm>
            <a:off x="457200" y="1219200"/>
            <a:ext cx="8229600" cy="1524000"/>
          </a:xfrm>
        </p:spPr>
        <p:txBody>
          <a:bodyPr/>
          <a:lstStyle/>
          <a:p>
            <a:r>
              <a:rPr lang="en-US" dirty="0"/>
              <a:t>After loading from operational systems to the data warehouse at specific intervals, the data are usually </a:t>
            </a:r>
            <a:r>
              <a:rPr lang="en-US" b="1" dirty="0">
                <a:solidFill>
                  <a:srgbClr val="FF0000"/>
                </a:solidFill>
              </a:rPr>
              <a:t>NOT</a:t>
            </a:r>
            <a:r>
              <a:rPr lang="en-US" dirty="0"/>
              <a:t> </a:t>
            </a:r>
            <a:r>
              <a:rPr lang="en-US" dirty="0">
                <a:solidFill>
                  <a:schemeClr val="bg2">
                    <a:lumMod val="50000"/>
                  </a:schemeClr>
                </a:solidFill>
              </a:rPr>
              <a:t>updated</a:t>
            </a:r>
            <a:r>
              <a:rPr lang="en-US" dirty="0"/>
              <a:t> or </a:t>
            </a:r>
            <a:r>
              <a:rPr lang="en-US" dirty="0">
                <a:solidFill>
                  <a:schemeClr val="bg2">
                    <a:lumMod val="50000"/>
                  </a:schemeClr>
                </a:solidFill>
              </a:rPr>
              <a:t>deleted</a:t>
            </a:r>
            <a:r>
              <a:rPr lang="en-US" dirty="0"/>
              <a:t>.</a:t>
            </a:r>
          </a:p>
        </p:txBody>
      </p:sp>
      <p:sp>
        <p:nvSpPr>
          <p:cNvPr id="6" name="TextBox 5"/>
          <p:cNvSpPr txBox="1"/>
          <p:nvPr/>
        </p:nvSpPr>
        <p:spPr>
          <a:xfrm>
            <a:off x="1219200" y="3048000"/>
            <a:ext cx="1524000" cy="923330"/>
          </a:xfrm>
          <a:prstGeom prst="rect">
            <a:avLst/>
          </a:prstGeom>
          <a:noFill/>
        </p:spPr>
        <p:txBody>
          <a:bodyPr wrap="square" rtlCol="0">
            <a:spAutoFit/>
          </a:bodyPr>
          <a:lstStyle/>
          <a:p>
            <a:r>
              <a:rPr lang="en-US" dirty="0"/>
              <a:t>Databases of operational systems</a:t>
            </a:r>
          </a:p>
        </p:txBody>
      </p:sp>
      <p:sp>
        <p:nvSpPr>
          <p:cNvPr id="7" name="Flowchart: Magnetic Disk 6"/>
          <p:cNvSpPr/>
          <p:nvPr/>
        </p:nvSpPr>
        <p:spPr>
          <a:xfrm>
            <a:off x="2819400" y="3124200"/>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Flowchart: Magnetic Disk 8"/>
          <p:cNvSpPr/>
          <p:nvPr/>
        </p:nvSpPr>
        <p:spPr>
          <a:xfrm>
            <a:off x="2895600" y="3352800"/>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p:cNvSpPr txBox="1"/>
          <p:nvPr/>
        </p:nvSpPr>
        <p:spPr>
          <a:xfrm>
            <a:off x="4038600" y="3212068"/>
            <a:ext cx="762000" cy="369332"/>
          </a:xfrm>
          <a:prstGeom prst="rect">
            <a:avLst/>
          </a:prstGeom>
          <a:noFill/>
        </p:spPr>
        <p:txBody>
          <a:bodyPr wrap="square" rtlCol="0">
            <a:spAutoFit/>
          </a:bodyPr>
          <a:lstStyle/>
          <a:p>
            <a:r>
              <a:rPr lang="en-US" dirty="0"/>
              <a:t>loads</a:t>
            </a:r>
          </a:p>
        </p:txBody>
      </p:sp>
      <p:sp>
        <p:nvSpPr>
          <p:cNvPr id="11" name="Flowchart: Magnetic Disk 10"/>
          <p:cNvSpPr/>
          <p:nvPr/>
        </p:nvSpPr>
        <p:spPr>
          <a:xfrm>
            <a:off x="2971800" y="3657600"/>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2" name="Straight Arrow Connector 11"/>
          <p:cNvCxnSpPr/>
          <p:nvPr/>
        </p:nvCxnSpPr>
        <p:spPr>
          <a:xfrm>
            <a:off x="3810000" y="3657600"/>
            <a:ext cx="1295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6096000" y="4191000"/>
            <a:ext cx="0" cy="76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Cube 16"/>
          <p:cNvSpPr/>
          <p:nvPr/>
        </p:nvSpPr>
        <p:spPr>
          <a:xfrm>
            <a:off x="5486400" y="3124200"/>
            <a:ext cx="1600200" cy="914400"/>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warehouse</a:t>
            </a:r>
          </a:p>
        </p:txBody>
      </p:sp>
      <p:sp>
        <p:nvSpPr>
          <p:cNvPr id="19" name="TextBox 18"/>
          <p:cNvSpPr txBox="1"/>
          <p:nvPr/>
        </p:nvSpPr>
        <p:spPr>
          <a:xfrm>
            <a:off x="6096000" y="4343400"/>
            <a:ext cx="762000" cy="369332"/>
          </a:xfrm>
          <a:prstGeom prst="rect">
            <a:avLst/>
          </a:prstGeom>
          <a:noFill/>
        </p:spPr>
        <p:txBody>
          <a:bodyPr wrap="square" rtlCol="0">
            <a:spAutoFit/>
          </a:bodyPr>
          <a:lstStyle/>
          <a:p>
            <a:r>
              <a:rPr lang="en-US" dirty="0"/>
              <a:t>read</a:t>
            </a:r>
          </a:p>
        </p:txBody>
      </p:sp>
      <p:sp>
        <p:nvSpPr>
          <p:cNvPr id="21" name="Rectangle 20"/>
          <p:cNvSpPr/>
          <p:nvPr/>
        </p:nvSpPr>
        <p:spPr>
          <a:xfrm>
            <a:off x="5105400" y="5029200"/>
            <a:ext cx="2667000" cy="609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Decision-support systems</a:t>
            </a:r>
          </a:p>
        </p:txBody>
      </p:sp>
      <p:sp>
        <p:nvSpPr>
          <p:cNvPr id="22" name="Rectangle 21"/>
          <p:cNvSpPr/>
          <p:nvPr/>
        </p:nvSpPr>
        <p:spPr>
          <a:xfrm>
            <a:off x="1676400" y="5029200"/>
            <a:ext cx="2667000" cy="609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Operational system applications</a:t>
            </a:r>
          </a:p>
        </p:txBody>
      </p:sp>
      <p:cxnSp>
        <p:nvCxnSpPr>
          <p:cNvPr id="23" name="Straight Arrow Connector 22"/>
          <p:cNvCxnSpPr/>
          <p:nvPr/>
        </p:nvCxnSpPr>
        <p:spPr>
          <a:xfrm>
            <a:off x="3124200" y="4343400"/>
            <a:ext cx="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3352800" y="4343400"/>
            <a:ext cx="0" cy="533400"/>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2286000" y="4343400"/>
            <a:ext cx="762000" cy="369332"/>
          </a:xfrm>
          <a:prstGeom prst="rect">
            <a:avLst/>
          </a:prstGeom>
          <a:noFill/>
        </p:spPr>
        <p:txBody>
          <a:bodyPr wrap="square" rtlCol="0">
            <a:spAutoFit/>
          </a:bodyPr>
          <a:lstStyle/>
          <a:p>
            <a:pPr algn="r"/>
            <a:r>
              <a:rPr lang="en-US" dirty="0"/>
              <a:t>read</a:t>
            </a:r>
          </a:p>
        </p:txBody>
      </p:sp>
      <p:sp>
        <p:nvSpPr>
          <p:cNvPr id="27" name="TextBox 26"/>
          <p:cNvSpPr txBox="1"/>
          <p:nvPr/>
        </p:nvSpPr>
        <p:spPr>
          <a:xfrm>
            <a:off x="3429000" y="4267200"/>
            <a:ext cx="1600200" cy="646331"/>
          </a:xfrm>
          <a:prstGeom prst="rect">
            <a:avLst/>
          </a:prstGeom>
          <a:noFill/>
        </p:spPr>
        <p:txBody>
          <a:bodyPr wrap="square" rtlCol="0">
            <a:spAutoFit/>
          </a:bodyPr>
          <a:lstStyle/>
          <a:p>
            <a:r>
              <a:rPr lang="en-US" dirty="0"/>
              <a:t>add / change / delete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Granularity</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15</a:t>
            </a:fld>
            <a:endParaRPr lang="en-US"/>
          </a:p>
        </p:txBody>
      </p:sp>
      <p:sp>
        <p:nvSpPr>
          <p:cNvPr id="4" name="Content Placeholder 3"/>
          <p:cNvSpPr>
            <a:spLocks noGrp="1"/>
          </p:cNvSpPr>
          <p:nvPr>
            <p:ph sz="quarter" idx="1"/>
          </p:nvPr>
        </p:nvSpPr>
        <p:spPr>
          <a:xfrm>
            <a:off x="381000" y="1252917"/>
            <a:ext cx="8686800" cy="4937760"/>
          </a:xfrm>
        </p:spPr>
        <p:txBody>
          <a:bodyPr>
            <a:normAutofit fontScale="92500"/>
          </a:bodyPr>
          <a:lstStyle/>
          <a:p>
            <a:r>
              <a:rPr lang="en-US" b="1" dirty="0">
                <a:solidFill>
                  <a:srgbClr val="FF0000"/>
                </a:solidFill>
              </a:rPr>
              <a:t>Granularity</a:t>
            </a:r>
            <a:r>
              <a:rPr lang="en-US" dirty="0"/>
              <a:t> in DW refers to </a:t>
            </a:r>
            <a:r>
              <a:rPr lang="en-US" dirty="0">
                <a:solidFill>
                  <a:schemeClr val="bg2">
                    <a:lumMod val="50000"/>
                  </a:schemeClr>
                </a:solidFill>
              </a:rPr>
              <a:t>level of details</a:t>
            </a:r>
            <a:r>
              <a:rPr lang="en-US" dirty="0"/>
              <a:t>.</a:t>
            </a:r>
          </a:p>
          <a:p>
            <a:pPr lvl="1"/>
            <a:r>
              <a:rPr lang="en-US" dirty="0"/>
              <a:t>The </a:t>
            </a:r>
            <a:r>
              <a:rPr lang="en-US" dirty="0">
                <a:solidFill>
                  <a:schemeClr val="accent6">
                    <a:lumMod val="60000"/>
                    <a:lumOff val="40000"/>
                  </a:schemeClr>
                </a:solidFill>
              </a:rPr>
              <a:t>lower</a:t>
            </a:r>
            <a:r>
              <a:rPr lang="en-US" dirty="0"/>
              <a:t> the level of detail, the </a:t>
            </a:r>
            <a:r>
              <a:rPr lang="en-US" dirty="0">
                <a:solidFill>
                  <a:schemeClr val="accent6">
                    <a:lumMod val="60000"/>
                    <a:lumOff val="40000"/>
                  </a:schemeClr>
                </a:solidFill>
              </a:rPr>
              <a:t>finer</a:t>
            </a:r>
            <a:r>
              <a:rPr lang="en-US" dirty="0"/>
              <a:t> is the data granularity</a:t>
            </a:r>
          </a:p>
          <a:p>
            <a:r>
              <a:rPr lang="en-US" dirty="0">
                <a:solidFill>
                  <a:schemeClr val="bg2">
                    <a:lumMod val="50000"/>
                  </a:schemeClr>
                </a:solidFill>
              </a:rPr>
              <a:t>Operational systems </a:t>
            </a:r>
            <a:r>
              <a:rPr lang="en-US" dirty="0"/>
              <a:t>usually keep data at the </a:t>
            </a:r>
            <a:r>
              <a:rPr lang="en-US" dirty="0">
                <a:solidFill>
                  <a:schemeClr val="bg2">
                    <a:lumMod val="50000"/>
                  </a:schemeClr>
                </a:solidFill>
              </a:rPr>
              <a:t>lowest</a:t>
            </a:r>
            <a:r>
              <a:rPr lang="en-US" dirty="0"/>
              <a:t> level of detail</a:t>
            </a:r>
          </a:p>
          <a:p>
            <a:pPr lvl="1"/>
            <a:r>
              <a:rPr lang="en-US" dirty="0">
                <a:solidFill>
                  <a:schemeClr val="bg1">
                    <a:lumMod val="50000"/>
                  </a:schemeClr>
                </a:solidFill>
              </a:rPr>
              <a:t>E.g. In a point-of-sale system for a grocery store, the </a:t>
            </a:r>
            <a:r>
              <a:rPr lang="en-US" b="1" u="sng" dirty="0">
                <a:solidFill>
                  <a:schemeClr val="bg1">
                    <a:lumMod val="50000"/>
                  </a:schemeClr>
                </a:solidFill>
              </a:rPr>
              <a:t>units of sale </a:t>
            </a:r>
            <a:r>
              <a:rPr lang="en-US" dirty="0">
                <a:solidFill>
                  <a:schemeClr val="bg1">
                    <a:lumMod val="50000"/>
                  </a:schemeClr>
                </a:solidFill>
              </a:rPr>
              <a:t>are captured and stored at the level of units of </a:t>
            </a:r>
            <a:r>
              <a:rPr lang="en-US" b="1" u="sng" dirty="0">
                <a:solidFill>
                  <a:schemeClr val="bg1">
                    <a:lumMod val="50000"/>
                  </a:schemeClr>
                </a:solidFill>
              </a:rPr>
              <a:t>a product per transaction</a:t>
            </a:r>
            <a:r>
              <a:rPr lang="en-US" b="1" dirty="0">
                <a:solidFill>
                  <a:schemeClr val="bg1">
                    <a:lumMod val="50000"/>
                  </a:schemeClr>
                </a:solidFill>
              </a:rPr>
              <a:t> </a:t>
            </a:r>
            <a:r>
              <a:rPr lang="en-US" dirty="0">
                <a:solidFill>
                  <a:schemeClr val="bg1">
                    <a:lumMod val="50000"/>
                  </a:schemeClr>
                </a:solidFill>
              </a:rPr>
              <a:t>at the check-out counter.</a:t>
            </a:r>
          </a:p>
          <a:p>
            <a:r>
              <a:rPr lang="en-US" dirty="0"/>
              <a:t>When a user queries DW for analysis, he/she usually starts by looking at </a:t>
            </a:r>
            <a:r>
              <a:rPr lang="en-US" dirty="0">
                <a:solidFill>
                  <a:srgbClr val="FF0000"/>
                </a:solidFill>
              </a:rPr>
              <a:t>summary</a:t>
            </a:r>
            <a:r>
              <a:rPr lang="en-US" dirty="0"/>
              <a:t> data.</a:t>
            </a:r>
          </a:p>
          <a:p>
            <a:pPr lvl="1"/>
            <a:r>
              <a:rPr lang="en-US" dirty="0">
                <a:solidFill>
                  <a:schemeClr val="bg1">
                    <a:lumMod val="50000"/>
                  </a:schemeClr>
                </a:solidFill>
              </a:rPr>
              <a:t>E.g. The user may start with </a:t>
            </a:r>
            <a:r>
              <a:rPr lang="en-US" b="1" u="sng" dirty="0">
                <a:solidFill>
                  <a:schemeClr val="bg1">
                    <a:lumMod val="50000"/>
                  </a:schemeClr>
                </a:solidFill>
              </a:rPr>
              <a:t>total sale units </a:t>
            </a:r>
            <a:r>
              <a:rPr lang="en-US" dirty="0">
                <a:solidFill>
                  <a:schemeClr val="bg1">
                    <a:lumMod val="50000"/>
                  </a:schemeClr>
                </a:solidFill>
              </a:rPr>
              <a:t>of a product in an entire region. Then the user may want to look at the </a:t>
            </a:r>
            <a:r>
              <a:rPr lang="en-US" b="1" u="sng" dirty="0">
                <a:solidFill>
                  <a:schemeClr val="bg1">
                    <a:lumMod val="50000"/>
                  </a:schemeClr>
                </a:solidFill>
              </a:rPr>
              <a:t>breakdown by cities </a:t>
            </a:r>
            <a:r>
              <a:rPr lang="en-US" dirty="0">
                <a:solidFill>
                  <a:schemeClr val="bg1">
                    <a:lumMod val="50000"/>
                  </a:schemeClr>
                </a:solidFill>
              </a:rPr>
              <a:t>in the region.  The next step may be the examination of sale units by the next level of </a:t>
            </a:r>
            <a:r>
              <a:rPr lang="en-US" b="1" u="sng" dirty="0">
                <a:solidFill>
                  <a:schemeClr val="bg1">
                    <a:lumMod val="50000"/>
                  </a:schemeClr>
                </a:solidFill>
              </a:rPr>
              <a:t>individual stores</a:t>
            </a:r>
            <a:r>
              <a:rPr lang="en-US" dirty="0">
                <a:solidFill>
                  <a:schemeClr val="bg1">
                    <a:lumMod val="50000"/>
                  </a:schemeClr>
                </a:solidFill>
              </a:rPr>
              <a:t>.</a:t>
            </a:r>
          </a:p>
          <a:p>
            <a:pPr lvl="1"/>
            <a:r>
              <a:rPr lang="en-US" dirty="0">
                <a:solidFill>
                  <a:schemeClr val="tx1"/>
                </a:solidFill>
              </a:rPr>
              <a:t>DW may keep data at </a:t>
            </a:r>
            <a:r>
              <a:rPr lang="en-US" dirty="0">
                <a:solidFill>
                  <a:srgbClr val="FF0000"/>
                </a:solidFill>
              </a:rPr>
              <a:t>both</a:t>
            </a:r>
            <a:r>
              <a:rPr lang="en-US" dirty="0">
                <a:solidFill>
                  <a:schemeClr val="tx1"/>
                </a:solidFill>
              </a:rPr>
              <a:t> low and high levels of detail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Granularity</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16</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295400" y="1295400"/>
            <a:ext cx="6785759" cy="4908599"/>
          </a:xfrm>
          <a:prstGeom prst="rect">
            <a:avLst/>
          </a:prstGeom>
          <a:noFill/>
          <a:ln w="9525">
            <a:noFill/>
            <a:miter lim="800000"/>
            <a:headEnd/>
            <a:tailEnd/>
          </a:ln>
        </p:spPr>
      </p:pic>
      <p:sp>
        <p:nvSpPr>
          <p:cNvPr id="5" name="TextBox 4">
            <a:extLst>
              <a:ext uri="{FF2B5EF4-FFF2-40B4-BE49-F238E27FC236}">
                <a16:creationId xmlns:a16="http://schemas.microsoft.com/office/drawing/2014/main" id="{413A74A4-89F3-4DD5-8262-F279A0823C32}"/>
              </a:ext>
            </a:extLst>
          </p:cNvPr>
          <p:cNvSpPr txBox="1"/>
          <p:nvPr/>
        </p:nvSpPr>
        <p:spPr>
          <a:xfrm>
            <a:off x="763979" y="4993213"/>
            <a:ext cx="7848600" cy="1138773"/>
          </a:xfrm>
          <a:prstGeom prst="rect">
            <a:avLst/>
          </a:prstGeom>
          <a:solidFill>
            <a:srgbClr val="FFFF00"/>
          </a:solidFill>
          <a:ln>
            <a:solidFill>
              <a:schemeClr val="tx1"/>
            </a:solidFill>
          </a:ln>
        </p:spPr>
        <p:txBody>
          <a:bodyPr wrap="square" rtlCol="0">
            <a:spAutoFit/>
          </a:bodyPr>
          <a:lstStyle/>
          <a:p>
            <a:r>
              <a:rPr lang="en-US" sz="2800" b="1" dirty="0">
                <a:solidFill>
                  <a:srgbClr val="FF0000"/>
                </a:solidFill>
                <a:latin typeface="Maiandra GD" panose="020E0502030308020204" pitchFamily="34" charset="0"/>
                <a:ea typeface="Microsoft YaHei" panose="020B0503020204020204" pitchFamily="34" charset="-122"/>
              </a:rPr>
              <a:t>Data granularity </a:t>
            </a:r>
            <a:r>
              <a:rPr lang="en-US" sz="2000" b="1" dirty="0">
                <a:latin typeface="Maiandra GD" panose="020E0502030308020204" pitchFamily="34" charset="0"/>
                <a:ea typeface="Microsoft YaHei" panose="020B0503020204020204" pitchFamily="34" charset="-122"/>
              </a:rPr>
              <a:t>refers to the </a:t>
            </a:r>
            <a:r>
              <a:rPr lang="en-US" sz="2000" b="1" dirty="0">
                <a:solidFill>
                  <a:schemeClr val="bg2">
                    <a:lumMod val="50000"/>
                  </a:schemeClr>
                </a:solidFill>
                <a:latin typeface="Maiandra GD" panose="020E0502030308020204" pitchFamily="34" charset="0"/>
                <a:ea typeface="Microsoft YaHei" panose="020B0503020204020204" pitchFamily="34" charset="-122"/>
              </a:rPr>
              <a:t>level of detail</a:t>
            </a:r>
            <a:r>
              <a:rPr lang="en-US" sz="2000" b="1" dirty="0">
                <a:latin typeface="Maiandra GD" panose="020E0502030308020204" pitchFamily="34" charset="0"/>
                <a:ea typeface="Microsoft YaHei" panose="020B0503020204020204" pitchFamily="34" charset="-122"/>
              </a:rPr>
              <a:t>. Depending on the requirements, </a:t>
            </a:r>
            <a:r>
              <a:rPr lang="en-US" sz="2000" b="1" dirty="0">
                <a:solidFill>
                  <a:schemeClr val="bg2">
                    <a:lumMod val="50000"/>
                  </a:schemeClr>
                </a:solidFill>
                <a:latin typeface="Maiandra GD" panose="020E0502030308020204" pitchFamily="34" charset="0"/>
                <a:ea typeface="Microsoft YaHei" panose="020B0503020204020204" pitchFamily="34" charset="-122"/>
              </a:rPr>
              <a:t>multiple</a:t>
            </a:r>
            <a:r>
              <a:rPr lang="en-US" sz="2000" b="1" dirty="0">
                <a:latin typeface="Maiandra GD" panose="020E0502030308020204" pitchFamily="34" charset="0"/>
                <a:ea typeface="Microsoft YaHei" panose="020B0503020204020204" pitchFamily="34" charset="-122"/>
              </a:rPr>
              <a:t> levels of detail may be present. Many data warehouses have at least dual levels of granularity.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17</a:t>
            </a:fld>
            <a:endParaRPr lang="en-US"/>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695766749"/>
              </p:ext>
            </p:extLst>
          </p:nvPr>
        </p:nvGraphicFramePr>
        <p:xfrm>
          <a:off x="457200" y="1584960"/>
          <a:ext cx="8153718" cy="3977640"/>
        </p:xfrm>
        <a:graphic>
          <a:graphicData uri="http://schemas.openxmlformats.org/drawingml/2006/table">
            <a:tbl>
              <a:tblPr firstRow="1" bandRow="1">
                <a:tableStyleId>{5A111915-BE36-4E01-A7E5-04B1672EAD32}</a:tableStyleId>
              </a:tblPr>
              <a:tblGrid>
                <a:gridCol w="1752918">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70840">
                <a:tc>
                  <a:txBody>
                    <a:bodyPr/>
                    <a:lstStyle/>
                    <a:p>
                      <a:r>
                        <a:rPr lang="en-US" dirty="0"/>
                        <a:t>Feature</a:t>
                      </a:r>
                    </a:p>
                  </a:txBody>
                  <a:tcPr/>
                </a:tc>
                <a:tc>
                  <a:txBody>
                    <a:bodyPr/>
                    <a:lstStyle/>
                    <a:p>
                      <a:r>
                        <a:rPr lang="en-US" dirty="0"/>
                        <a:t>Operational Databases</a:t>
                      </a:r>
                    </a:p>
                  </a:txBody>
                  <a:tcPr/>
                </a:tc>
                <a:tc>
                  <a:txBody>
                    <a:bodyPr/>
                    <a:lstStyle/>
                    <a:p>
                      <a:r>
                        <a:rPr lang="en-US" dirty="0"/>
                        <a:t>Data Warehouses</a:t>
                      </a:r>
                    </a:p>
                  </a:txBody>
                  <a:tcPr/>
                </a:tc>
                <a:extLst>
                  <a:ext uri="{0D108BD9-81ED-4DB2-BD59-A6C34878D82A}">
                    <a16:rowId xmlns:a16="http://schemas.microsoft.com/office/drawing/2014/main" val="10000"/>
                  </a:ext>
                </a:extLst>
              </a:tr>
              <a:tr h="370840">
                <a:tc>
                  <a:txBody>
                    <a:bodyPr/>
                    <a:lstStyle/>
                    <a:p>
                      <a:r>
                        <a:rPr lang="en-US" dirty="0">
                          <a:solidFill>
                            <a:schemeClr val="bg2">
                              <a:lumMod val="50000"/>
                            </a:schemeClr>
                          </a:solidFill>
                        </a:rPr>
                        <a:t>Users</a:t>
                      </a:r>
                    </a:p>
                  </a:txBody>
                  <a:tcPr/>
                </a:tc>
                <a:tc>
                  <a:txBody>
                    <a:bodyPr/>
                    <a:lstStyle/>
                    <a:p>
                      <a:r>
                        <a:rPr lang="en-US" dirty="0"/>
                        <a:t>Thousands</a:t>
                      </a:r>
                    </a:p>
                  </a:txBody>
                  <a:tcPr/>
                </a:tc>
                <a:tc>
                  <a:txBody>
                    <a:bodyPr/>
                    <a:lstStyle/>
                    <a:p>
                      <a:r>
                        <a:rPr lang="en-US" dirty="0"/>
                        <a:t>Hundreds</a:t>
                      </a:r>
                    </a:p>
                  </a:txBody>
                  <a:tcPr/>
                </a:tc>
                <a:extLst>
                  <a:ext uri="{0D108BD9-81ED-4DB2-BD59-A6C34878D82A}">
                    <a16:rowId xmlns:a16="http://schemas.microsoft.com/office/drawing/2014/main" val="10001"/>
                  </a:ext>
                </a:extLst>
              </a:tr>
              <a:tr h="370840">
                <a:tc>
                  <a:txBody>
                    <a:bodyPr/>
                    <a:lstStyle/>
                    <a:p>
                      <a:r>
                        <a:rPr lang="en-US" dirty="0">
                          <a:solidFill>
                            <a:schemeClr val="bg2">
                              <a:lumMod val="50000"/>
                            </a:schemeClr>
                          </a:solidFill>
                        </a:rPr>
                        <a:t>Workload</a:t>
                      </a:r>
                    </a:p>
                  </a:txBody>
                  <a:tcPr/>
                </a:tc>
                <a:tc>
                  <a:txBody>
                    <a:bodyPr/>
                    <a:lstStyle/>
                    <a:p>
                      <a:r>
                        <a:rPr lang="en-US" dirty="0"/>
                        <a:t>Preset </a:t>
                      </a:r>
                      <a:r>
                        <a:rPr lang="en-US" dirty="0">
                          <a:solidFill>
                            <a:srgbClr val="FF0000"/>
                          </a:solidFill>
                        </a:rPr>
                        <a:t>transactions</a:t>
                      </a:r>
                    </a:p>
                  </a:txBody>
                  <a:tcPr/>
                </a:tc>
                <a:tc>
                  <a:txBody>
                    <a:bodyPr/>
                    <a:lstStyle/>
                    <a:p>
                      <a:r>
                        <a:rPr lang="en-US" dirty="0"/>
                        <a:t>Specific </a:t>
                      </a:r>
                      <a:r>
                        <a:rPr lang="en-US" dirty="0">
                          <a:solidFill>
                            <a:srgbClr val="FF0000"/>
                          </a:solidFill>
                        </a:rPr>
                        <a:t>analysis</a:t>
                      </a:r>
                      <a:r>
                        <a:rPr lang="en-US" dirty="0"/>
                        <a:t> queries</a:t>
                      </a:r>
                    </a:p>
                  </a:txBody>
                  <a:tcPr/>
                </a:tc>
                <a:extLst>
                  <a:ext uri="{0D108BD9-81ED-4DB2-BD59-A6C34878D82A}">
                    <a16:rowId xmlns:a16="http://schemas.microsoft.com/office/drawing/2014/main" val="10002"/>
                  </a:ext>
                </a:extLst>
              </a:tr>
              <a:tr h="370840">
                <a:tc>
                  <a:txBody>
                    <a:bodyPr/>
                    <a:lstStyle/>
                    <a:p>
                      <a:r>
                        <a:rPr lang="en-US" dirty="0">
                          <a:solidFill>
                            <a:schemeClr val="bg2">
                              <a:lumMod val="50000"/>
                            </a:schemeClr>
                          </a:solidFill>
                        </a:rPr>
                        <a:t>Access</a:t>
                      </a:r>
                    </a:p>
                  </a:txBody>
                  <a:tcPr/>
                </a:tc>
                <a:tc>
                  <a:txBody>
                    <a:bodyPr/>
                    <a:lstStyle/>
                    <a:p>
                      <a:r>
                        <a:rPr lang="en-US" dirty="0"/>
                        <a:t>To </a:t>
                      </a:r>
                      <a:r>
                        <a:rPr lang="en-US" dirty="0">
                          <a:solidFill>
                            <a:srgbClr val="FF0000"/>
                          </a:solidFill>
                        </a:rPr>
                        <a:t>hundreds</a:t>
                      </a:r>
                      <a:r>
                        <a:rPr lang="en-US" dirty="0"/>
                        <a:t> of records, </a:t>
                      </a:r>
                      <a:r>
                        <a:rPr lang="en-US" dirty="0">
                          <a:solidFill>
                            <a:srgbClr val="FF0000"/>
                          </a:solidFill>
                        </a:rPr>
                        <a:t>write and read</a:t>
                      </a:r>
                      <a:r>
                        <a:rPr lang="en-US" dirty="0"/>
                        <a:t> mode</a:t>
                      </a:r>
                    </a:p>
                  </a:txBody>
                  <a:tcPr/>
                </a:tc>
                <a:tc>
                  <a:txBody>
                    <a:bodyPr/>
                    <a:lstStyle/>
                    <a:p>
                      <a:r>
                        <a:rPr lang="en-US" dirty="0"/>
                        <a:t>To </a:t>
                      </a:r>
                      <a:r>
                        <a:rPr lang="en-US" dirty="0">
                          <a:solidFill>
                            <a:srgbClr val="FF0000"/>
                          </a:solidFill>
                        </a:rPr>
                        <a:t>millions</a:t>
                      </a:r>
                      <a:r>
                        <a:rPr lang="en-US" dirty="0"/>
                        <a:t> of records, mainly </a:t>
                      </a:r>
                      <a:r>
                        <a:rPr lang="en-US" dirty="0">
                          <a:solidFill>
                            <a:srgbClr val="FF0000"/>
                          </a:solidFill>
                        </a:rPr>
                        <a:t>read-only</a:t>
                      </a:r>
                      <a:r>
                        <a:rPr lang="en-US" dirty="0"/>
                        <a:t> mode</a:t>
                      </a:r>
                    </a:p>
                  </a:txBody>
                  <a:tcPr/>
                </a:tc>
                <a:extLst>
                  <a:ext uri="{0D108BD9-81ED-4DB2-BD59-A6C34878D82A}">
                    <a16:rowId xmlns:a16="http://schemas.microsoft.com/office/drawing/2014/main" val="10003"/>
                  </a:ext>
                </a:extLst>
              </a:tr>
              <a:tr h="370840">
                <a:tc>
                  <a:txBody>
                    <a:bodyPr/>
                    <a:lstStyle/>
                    <a:p>
                      <a:r>
                        <a:rPr lang="en-US" dirty="0">
                          <a:solidFill>
                            <a:schemeClr val="bg2">
                              <a:lumMod val="50000"/>
                            </a:schemeClr>
                          </a:solidFill>
                        </a:rPr>
                        <a:t>Goal</a:t>
                      </a:r>
                    </a:p>
                  </a:txBody>
                  <a:tcPr/>
                </a:tc>
                <a:tc>
                  <a:txBody>
                    <a:bodyPr/>
                    <a:lstStyle/>
                    <a:p>
                      <a:r>
                        <a:rPr lang="en-US" dirty="0"/>
                        <a:t>Depends on </a:t>
                      </a:r>
                      <a:r>
                        <a:rPr lang="en-US" dirty="0">
                          <a:solidFill>
                            <a:srgbClr val="FF0000"/>
                          </a:solidFill>
                        </a:rPr>
                        <a:t>applications</a:t>
                      </a:r>
                    </a:p>
                  </a:txBody>
                  <a:tcPr/>
                </a:tc>
                <a:tc>
                  <a:txBody>
                    <a:bodyPr/>
                    <a:lstStyle/>
                    <a:p>
                      <a:r>
                        <a:rPr lang="en-US" dirty="0">
                          <a:solidFill>
                            <a:srgbClr val="FF0000"/>
                          </a:solidFill>
                        </a:rPr>
                        <a:t>Decision-making</a:t>
                      </a:r>
                      <a:r>
                        <a:rPr lang="en-US" dirty="0"/>
                        <a:t> support</a:t>
                      </a:r>
                    </a:p>
                  </a:txBody>
                  <a:tcPr/>
                </a:tc>
                <a:extLst>
                  <a:ext uri="{0D108BD9-81ED-4DB2-BD59-A6C34878D82A}">
                    <a16:rowId xmlns:a16="http://schemas.microsoft.com/office/drawing/2014/main" val="10004"/>
                  </a:ext>
                </a:extLst>
              </a:tr>
              <a:tr h="370840">
                <a:tc>
                  <a:txBody>
                    <a:bodyPr/>
                    <a:lstStyle/>
                    <a:p>
                      <a:r>
                        <a:rPr lang="en-US" dirty="0">
                          <a:solidFill>
                            <a:schemeClr val="bg2">
                              <a:lumMod val="50000"/>
                            </a:schemeClr>
                          </a:solidFill>
                        </a:rPr>
                        <a:t>Data integration</a:t>
                      </a:r>
                    </a:p>
                  </a:txBody>
                  <a:tcPr/>
                </a:tc>
                <a:tc>
                  <a:txBody>
                    <a:bodyPr/>
                    <a:lstStyle/>
                    <a:p>
                      <a:r>
                        <a:rPr lang="en-US" dirty="0"/>
                        <a:t>Application-based</a:t>
                      </a:r>
                    </a:p>
                  </a:txBody>
                  <a:tcPr/>
                </a:tc>
                <a:tc>
                  <a:txBody>
                    <a:bodyPr/>
                    <a:lstStyle/>
                    <a:p>
                      <a:r>
                        <a:rPr lang="en-US" dirty="0"/>
                        <a:t>Subject-based</a:t>
                      </a:r>
                    </a:p>
                  </a:txBody>
                  <a:tcPr/>
                </a:tc>
                <a:extLst>
                  <a:ext uri="{0D108BD9-81ED-4DB2-BD59-A6C34878D82A}">
                    <a16:rowId xmlns:a16="http://schemas.microsoft.com/office/drawing/2014/main" val="10005"/>
                  </a:ext>
                </a:extLst>
              </a:tr>
              <a:tr h="370840">
                <a:tc>
                  <a:txBody>
                    <a:bodyPr/>
                    <a:lstStyle/>
                    <a:p>
                      <a:r>
                        <a:rPr lang="en-US" dirty="0">
                          <a:solidFill>
                            <a:schemeClr val="bg2">
                              <a:lumMod val="50000"/>
                            </a:schemeClr>
                          </a:solidFill>
                        </a:rPr>
                        <a:t>Quality</a:t>
                      </a:r>
                    </a:p>
                  </a:txBody>
                  <a:tcPr/>
                </a:tc>
                <a:tc>
                  <a:txBody>
                    <a:bodyPr/>
                    <a:lstStyle/>
                    <a:p>
                      <a:r>
                        <a:rPr lang="en-US" dirty="0"/>
                        <a:t>In terms of </a:t>
                      </a:r>
                      <a:r>
                        <a:rPr lang="en-US" dirty="0">
                          <a:solidFill>
                            <a:srgbClr val="FF0000"/>
                          </a:solidFill>
                        </a:rPr>
                        <a:t>integrity</a:t>
                      </a:r>
                    </a:p>
                  </a:txBody>
                  <a:tcPr/>
                </a:tc>
                <a:tc>
                  <a:txBody>
                    <a:bodyPr/>
                    <a:lstStyle/>
                    <a:p>
                      <a:r>
                        <a:rPr lang="en-US" dirty="0"/>
                        <a:t>In terms of </a:t>
                      </a:r>
                      <a:r>
                        <a:rPr lang="en-US" dirty="0">
                          <a:solidFill>
                            <a:srgbClr val="FF0000"/>
                          </a:solidFill>
                        </a:rPr>
                        <a:t>consistency</a:t>
                      </a:r>
                    </a:p>
                  </a:txBody>
                  <a:tcPr/>
                </a:tc>
                <a:extLst>
                  <a:ext uri="{0D108BD9-81ED-4DB2-BD59-A6C34878D82A}">
                    <a16:rowId xmlns:a16="http://schemas.microsoft.com/office/drawing/2014/main" val="10006"/>
                  </a:ext>
                </a:extLst>
              </a:tr>
              <a:tr h="370840">
                <a:tc>
                  <a:txBody>
                    <a:bodyPr/>
                    <a:lstStyle/>
                    <a:p>
                      <a:r>
                        <a:rPr lang="en-US" dirty="0">
                          <a:solidFill>
                            <a:schemeClr val="bg2">
                              <a:lumMod val="50000"/>
                            </a:schemeClr>
                          </a:solidFill>
                        </a:rPr>
                        <a:t>Time coverage</a:t>
                      </a:r>
                    </a:p>
                  </a:txBody>
                  <a:tcPr/>
                </a:tc>
                <a:tc>
                  <a:txBody>
                    <a:bodyPr/>
                    <a:lstStyle/>
                    <a:p>
                      <a:r>
                        <a:rPr lang="en-US" dirty="0">
                          <a:solidFill>
                            <a:srgbClr val="FF0000"/>
                          </a:solidFill>
                        </a:rPr>
                        <a:t>Current</a:t>
                      </a:r>
                      <a:r>
                        <a:rPr lang="en-US" dirty="0"/>
                        <a:t> data only</a:t>
                      </a:r>
                    </a:p>
                  </a:txBody>
                  <a:tcPr/>
                </a:tc>
                <a:tc>
                  <a:txBody>
                    <a:bodyPr/>
                    <a:lstStyle/>
                    <a:p>
                      <a:r>
                        <a:rPr lang="en-US" dirty="0">
                          <a:solidFill>
                            <a:srgbClr val="FF0000"/>
                          </a:solidFill>
                        </a:rPr>
                        <a:t>Current</a:t>
                      </a:r>
                      <a:r>
                        <a:rPr lang="en-US" dirty="0"/>
                        <a:t> and </a:t>
                      </a:r>
                      <a:r>
                        <a:rPr lang="en-US" dirty="0">
                          <a:solidFill>
                            <a:srgbClr val="FF0000"/>
                          </a:solidFill>
                        </a:rPr>
                        <a:t>historical</a:t>
                      </a:r>
                      <a:r>
                        <a:rPr lang="en-US" dirty="0"/>
                        <a:t> data</a:t>
                      </a:r>
                    </a:p>
                  </a:txBody>
                  <a:tcPr/>
                </a:tc>
                <a:extLst>
                  <a:ext uri="{0D108BD9-81ED-4DB2-BD59-A6C34878D82A}">
                    <a16:rowId xmlns:a16="http://schemas.microsoft.com/office/drawing/2014/main" val="10007"/>
                  </a:ext>
                </a:extLst>
              </a:tr>
              <a:tr h="370840">
                <a:tc>
                  <a:txBody>
                    <a:bodyPr/>
                    <a:lstStyle/>
                    <a:p>
                      <a:r>
                        <a:rPr lang="en-US" dirty="0">
                          <a:solidFill>
                            <a:schemeClr val="bg2">
                              <a:lumMod val="50000"/>
                            </a:schemeClr>
                          </a:solidFill>
                        </a:rPr>
                        <a:t>Updates</a:t>
                      </a:r>
                    </a:p>
                  </a:txBody>
                  <a:tcPr/>
                </a:tc>
                <a:tc>
                  <a:txBody>
                    <a:bodyPr/>
                    <a:lstStyle/>
                    <a:p>
                      <a:r>
                        <a:rPr lang="en-US" dirty="0"/>
                        <a:t>Continuous</a:t>
                      </a:r>
                    </a:p>
                  </a:txBody>
                  <a:tcPr/>
                </a:tc>
                <a:tc>
                  <a:txBody>
                    <a:bodyPr/>
                    <a:lstStyle/>
                    <a:p>
                      <a:r>
                        <a:rPr lang="en-US" dirty="0"/>
                        <a:t>Periodical</a:t>
                      </a:r>
                    </a:p>
                  </a:txBody>
                  <a:tcPr/>
                </a:tc>
                <a:extLst>
                  <a:ext uri="{0D108BD9-81ED-4DB2-BD59-A6C34878D82A}">
                    <a16:rowId xmlns:a16="http://schemas.microsoft.com/office/drawing/2014/main" val="10008"/>
                  </a:ext>
                </a:extLst>
              </a:tr>
              <a:tr h="370840">
                <a:tc>
                  <a:txBody>
                    <a:bodyPr/>
                    <a:lstStyle/>
                    <a:p>
                      <a:r>
                        <a:rPr lang="en-US" dirty="0">
                          <a:solidFill>
                            <a:schemeClr val="bg2">
                              <a:lumMod val="50000"/>
                            </a:schemeClr>
                          </a:solidFill>
                        </a:rPr>
                        <a:t>Model</a:t>
                      </a:r>
                    </a:p>
                  </a:txBody>
                  <a:tcPr/>
                </a:tc>
                <a:tc>
                  <a:txBody>
                    <a:bodyPr/>
                    <a:lstStyle/>
                    <a:p>
                      <a:r>
                        <a:rPr lang="en-US" dirty="0"/>
                        <a:t>Normalized</a:t>
                      </a:r>
                    </a:p>
                  </a:txBody>
                  <a:tcPr/>
                </a:tc>
                <a:tc>
                  <a:txBody>
                    <a:bodyPr/>
                    <a:lstStyle/>
                    <a:p>
                      <a:r>
                        <a:rPr lang="en-US" dirty="0" err="1"/>
                        <a:t>Denormalized</a:t>
                      </a:r>
                      <a:r>
                        <a:rPr lang="en-US" dirty="0"/>
                        <a:t>, multidimensional</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Intelligence (BI)</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18</a:t>
            </a:fld>
            <a:endParaRPr lang="en-US" dirty="0"/>
          </a:p>
        </p:txBody>
      </p:sp>
      <p:sp>
        <p:nvSpPr>
          <p:cNvPr id="4" name="Content Placeholder 3"/>
          <p:cNvSpPr>
            <a:spLocks noGrp="1"/>
          </p:cNvSpPr>
          <p:nvPr>
            <p:ph sz="quarter" idx="1"/>
          </p:nvPr>
        </p:nvSpPr>
        <p:spPr>
          <a:xfrm>
            <a:off x="457200" y="1295400"/>
            <a:ext cx="8305800" cy="4953000"/>
          </a:xfrm>
        </p:spPr>
        <p:txBody>
          <a:bodyPr>
            <a:normAutofit lnSpcReduction="10000"/>
          </a:bodyPr>
          <a:lstStyle/>
          <a:p>
            <a:r>
              <a:rPr lang="en-US" sz="2400" b="1" dirty="0">
                <a:solidFill>
                  <a:srgbClr val="FF0000"/>
                </a:solidFill>
                <a:hlinkClick r:id="rId2"/>
              </a:rPr>
              <a:t>Business Intelligence </a:t>
            </a:r>
            <a:r>
              <a:rPr lang="en-US" sz="2400" dirty="0"/>
              <a:t>is a combination of technologies to improve </a:t>
            </a:r>
            <a:r>
              <a:rPr lang="en-US" sz="2400" dirty="0">
                <a:solidFill>
                  <a:schemeClr val="bg2">
                    <a:lumMod val="50000"/>
                  </a:schemeClr>
                </a:solidFill>
              </a:rPr>
              <a:t>business decision </a:t>
            </a:r>
            <a:r>
              <a:rPr lang="en-US" sz="2400" dirty="0"/>
              <a:t>making by </a:t>
            </a:r>
            <a:r>
              <a:rPr lang="en-US" sz="2400" dirty="0">
                <a:solidFill>
                  <a:schemeClr val="bg2">
                    <a:lumMod val="50000"/>
                  </a:schemeClr>
                </a:solidFill>
              </a:rPr>
              <a:t>fact-based </a:t>
            </a:r>
            <a:r>
              <a:rPr lang="en-US" sz="2400" dirty="0"/>
              <a:t>support systems</a:t>
            </a:r>
          </a:p>
          <a:p>
            <a:r>
              <a:rPr lang="en-US" sz="2400" dirty="0"/>
              <a:t>The data warehouse (DW) stores the data.  Analysis tools </a:t>
            </a:r>
            <a:r>
              <a:rPr lang="en-US" sz="2400" b="1" dirty="0">
                <a:solidFill>
                  <a:schemeClr val="bg2">
                    <a:lumMod val="50000"/>
                  </a:schemeClr>
                </a:solidFill>
              </a:rPr>
              <a:t>use the DW</a:t>
            </a:r>
          </a:p>
          <a:p>
            <a:pPr lvl="1"/>
            <a:r>
              <a:rPr lang="en-US" sz="2000" dirty="0">
                <a:solidFill>
                  <a:schemeClr val="accent6">
                    <a:lumMod val="60000"/>
                    <a:lumOff val="40000"/>
                  </a:schemeClr>
                </a:solidFill>
              </a:rPr>
              <a:t>Reports</a:t>
            </a:r>
            <a:r>
              <a:rPr lang="en-US" sz="2000" dirty="0"/>
              <a:t>, which are defined by a query and a layout. (e.g. monthly receipts during the last quarter for every product category)</a:t>
            </a:r>
          </a:p>
          <a:p>
            <a:pPr lvl="1"/>
            <a:r>
              <a:rPr lang="en-US" sz="2000" dirty="0">
                <a:solidFill>
                  <a:schemeClr val="accent6">
                    <a:lumMod val="60000"/>
                    <a:lumOff val="40000"/>
                  </a:schemeClr>
                </a:solidFill>
              </a:rPr>
              <a:t>OLAP tools</a:t>
            </a:r>
            <a:r>
              <a:rPr lang="en-US" sz="2000" dirty="0"/>
              <a:t>, which enables users to interactively analyze multidimensional data from multiple perspectives.</a:t>
            </a:r>
          </a:p>
          <a:p>
            <a:pPr lvl="1"/>
            <a:r>
              <a:rPr lang="en-US" sz="2000" dirty="0">
                <a:solidFill>
                  <a:schemeClr val="bg1">
                    <a:lumMod val="85000"/>
                  </a:schemeClr>
                </a:solidFill>
              </a:rPr>
              <a:t>What-if analysis (sensitivity analysis)</a:t>
            </a:r>
          </a:p>
          <a:p>
            <a:pPr lvl="1"/>
            <a:r>
              <a:rPr lang="en-US" sz="2000" dirty="0">
                <a:solidFill>
                  <a:schemeClr val="accent6">
                    <a:lumMod val="60000"/>
                    <a:lumOff val="40000"/>
                  </a:schemeClr>
                </a:solidFill>
              </a:rPr>
              <a:t>Data mining</a:t>
            </a:r>
            <a:r>
              <a:rPr lang="en-US" sz="2000" dirty="0"/>
              <a:t>, which discovers patterns and relationship in data (e.g. market basket analysis)</a:t>
            </a:r>
          </a:p>
          <a:p>
            <a:r>
              <a:rPr lang="en-US" sz="2400" dirty="0"/>
              <a:t>A DW is a </a:t>
            </a:r>
            <a:r>
              <a:rPr lang="en-US" sz="2400" dirty="0">
                <a:solidFill>
                  <a:srgbClr val="FF0000"/>
                </a:solidFill>
              </a:rPr>
              <a:t>means</a:t>
            </a:r>
            <a:r>
              <a:rPr lang="en-US" sz="2400" dirty="0"/>
              <a:t> rather than a goal…it is only a success if it is heavily used</a:t>
            </a:r>
          </a:p>
        </p:txBody>
      </p:sp>
    </p:spTree>
    <p:extLst>
      <p:ext uri="{BB962C8B-B14F-4D97-AF65-F5344CB8AC3E}">
        <p14:creationId xmlns:p14="http://schemas.microsoft.com/office/powerpoint/2010/main" val="1307023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676400" y="1524000"/>
            <a:ext cx="5791200" cy="46200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Business Intelligence (BI)</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19</a:t>
            </a:fld>
            <a:endParaRPr lang="en-US"/>
          </a:p>
        </p:txBody>
      </p:sp>
    </p:spTree>
    <p:extLst>
      <p:ext uri="{BB962C8B-B14F-4D97-AF65-F5344CB8AC3E}">
        <p14:creationId xmlns:p14="http://schemas.microsoft.com/office/powerpoint/2010/main" val="1307023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quarter" idx="1"/>
          </p:nvPr>
        </p:nvSpPr>
        <p:spPr/>
        <p:txBody>
          <a:bodyPr>
            <a:normAutofit lnSpcReduction="10000"/>
          </a:bodyPr>
          <a:lstStyle/>
          <a:p>
            <a:r>
              <a:rPr lang="en-US" dirty="0"/>
              <a:t>A. </a:t>
            </a:r>
            <a:r>
              <a:rPr lang="en-US" dirty="0">
                <a:solidFill>
                  <a:srgbClr val="FF0000"/>
                </a:solidFill>
              </a:rPr>
              <a:t>Business Intelligence</a:t>
            </a:r>
          </a:p>
          <a:p>
            <a:pPr lvl="1"/>
            <a:r>
              <a:rPr lang="en-US" dirty="0"/>
              <a:t>Operational databases vs. data warehouses</a:t>
            </a:r>
          </a:p>
          <a:p>
            <a:pPr lvl="1"/>
            <a:r>
              <a:rPr lang="en-US" dirty="0"/>
              <a:t>Defining features of data warehouses</a:t>
            </a:r>
          </a:p>
          <a:p>
            <a:r>
              <a:rPr lang="en-US" dirty="0"/>
              <a:t>B. </a:t>
            </a:r>
            <a:r>
              <a:rPr lang="en-US" dirty="0">
                <a:solidFill>
                  <a:srgbClr val="FF0000"/>
                </a:solidFill>
              </a:rPr>
              <a:t>Architecture</a:t>
            </a:r>
          </a:p>
          <a:p>
            <a:pPr lvl="1"/>
            <a:r>
              <a:rPr lang="en-US" dirty="0"/>
              <a:t>Two layers. "why don't run analysis on operational data?"</a:t>
            </a:r>
          </a:p>
          <a:p>
            <a:pPr lvl="1"/>
            <a:r>
              <a:rPr lang="en-US" dirty="0"/>
              <a:t>Data warehouse vs. data mart</a:t>
            </a:r>
          </a:p>
          <a:p>
            <a:pPr lvl="1"/>
            <a:r>
              <a:rPr lang="en-US" dirty="0"/>
              <a:t>Hub-and-spoke vs. Bus</a:t>
            </a:r>
          </a:p>
          <a:p>
            <a:pPr lvl="1"/>
            <a:r>
              <a:rPr lang="en-US" dirty="0"/>
              <a:t>Reconciled data layer</a:t>
            </a:r>
          </a:p>
          <a:p>
            <a:r>
              <a:rPr lang="en-US" dirty="0"/>
              <a:t>C. </a:t>
            </a:r>
            <a:r>
              <a:rPr lang="en-US" dirty="0">
                <a:solidFill>
                  <a:srgbClr val="FF0000"/>
                </a:solidFill>
              </a:rPr>
              <a:t>Design Methodology</a:t>
            </a:r>
          </a:p>
          <a:p>
            <a:pPr lvl="1"/>
            <a:r>
              <a:rPr lang="en-US" dirty="0"/>
              <a:t>ETL process</a:t>
            </a:r>
          </a:p>
          <a:p>
            <a:pPr lvl="1"/>
            <a:r>
              <a:rPr lang="en-US" dirty="0">
                <a:solidFill>
                  <a:schemeClr val="tx1"/>
                </a:solidFill>
              </a:rPr>
              <a:t>Seven phases in data mart design</a:t>
            </a:r>
          </a:p>
          <a:p>
            <a:pPr lvl="1"/>
            <a:r>
              <a:rPr lang="en-US" dirty="0">
                <a:solidFill>
                  <a:schemeClr val="bg1">
                    <a:lumMod val="85000"/>
                  </a:schemeClr>
                </a:solidFill>
              </a:rPr>
              <a:t>Data mart design in future chapters</a:t>
            </a:r>
          </a:p>
        </p:txBody>
      </p:sp>
      <p:sp>
        <p:nvSpPr>
          <p:cNvPr id="4" name="Slide Number Placeholder 3"/>
          <p:cNvSpPr>
            <a:spLocks noGrp="1"/>
          </p:cNvSpPr>
          <p:nvPr>
            <p:ph type="sldNum" sz="quarter" idx="12"/>
          </p:nvPr>
        </p:nvSpPr>
        <p:spPr/>
        <p:txBody>
          <a:bodyPr/>
          <a:lstStyle/>
          <a:p>
            <a:fld id="{4995B41A-9D18-48EF-B739-FD37193D25C0}" type="slidenum">
              <a:rPr lang="en-US" smtClean="0"/>
              <a:pPr/>
              <a:t>2</a:t>
            </a:fld>
            <a:endParaRPr lang="en-US"/>
          </a:p>
        </p:txBody>
      </p:sp>
    </p:spTree>
    <p:extLst>
      <p:ext uri="{BB962C8B-B14F-4D97-AF65-F5344CB8AC3E}">
        <p14:creationId xmlns:p14="http://schemas.microsoft.com/office/powerpoint/2010/main" val="32936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9"/>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9"/>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9"/>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9"/>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20</a:t>
            </a:fld>
            <a:endParaRPr lang="en-US"/>
          </a:p>
        </p:txBody>
      </p:sp>
      <p:sp>
        <p:nvSpPr>
          <p:cNvPr id="4" name="Content Placeholder 3"/>
          <p:cNvSpPr>
            <a:spLocks noGrp="1"/>
          </p:cNvSpPr>
          <p:nvPr>
            <p:ph sz="quarter" idx="1"/>
          </p:nvPr>
        </p:nvSpPr>
        <p:spPr/>
        <p:txBody>
          <a:bodyPr>
            <a:normAutofit fontScale="92500"/>
          </a:bodyPr>
          <a:lstStyle/>
          <a:p>
            <a:r>
              <a:rPr lang="en-US" dirty="0"/>
              <a:t>A typical retail store collects huge amount of data through its operational systems. Name three types of transaction data likely to be collected by a retail store in large volumes during its daily operation.</a:t>
            </a:r>
          </a:p>
          <a:p>
            <a:pPr lvl="1"/>
            <a:r>
              <a:rPr lang="en-US" dirty="0"/>
              <a:t>Examine opportunities that can be provided by strategic information</a:t>
            </a:r>
          </a:p>
          <a:p>
            <a:pPr lvl="1"/>
            <a:r>
              <a:rPr lang="en-US" dirty="0"/>
              <a:t>Other industries to consider: bank, medical center</a:t>
            </a:r>
          </a:p>
          <a:p>
            <a:r>
              <a:rPr lang="en-US" dirty="0"/>
              <a:t>Describe five difference between operational data and strategic information.</a:t>
            </a:r>
          </a:p>
          <a:p>
            <a:r>
              <a:rPr lang="en-US" dirty="0"/>
              <a:t>What are the defining features of data warehouses? Explain each feature and contrast it with operational databases.</a:t>
            </a:r>
          </a:p>
          <a:p>
            <a:r>
              <a:rPr lang="en-US" dirty="0"/>
              <a:t>Illustrate the idea of granularity with an example of different data levels in a data warehouse for a retail store.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B. Architecture</a:t>
            </a:r>
          </a:p>
        </p:txBody>
      </p:sp>
      <p:sp>
        <p:nvSpPr>
          <p:cNvPr id="3" name="Content Placeholder 2"/>
          <p:cNvSpPr>
            <a:spLocks noGrp="1"/>
          </p:cNvSpPr>
          <p:nvPr>
            <p:ph sz="quarter" idx="1"/>
          </p:nvPr>
        </p:nvSpPr>
        <p:spPr/>
        <p:txBody>
          <a:bodyPr/>
          <a:lstStyle/>
          <a:p>
            <a:r>
              <a:rPr lang="en-US" dirty="0"/>
              <a:t>Layer architecture</a:t>
            </a:r>
          </a:p>
          <a:p>
            <a:pPr lvl="1"/>
            <a:r>
              <a:rPr lang="en-US" dirty="0"/>
              <a:t>Data integration</a:t>
            </a:r>
          </a:p>
          <a:p>
            <a:r>
              <a:rPr lang="en-US" dirty="0"/>
              <a:t>Inside the data warehouse layer</a:t>
            </a:r>
          </a:p>
          <a:p>
            <a:pPr lvl="1"/>
            <a:r>
              <a:rPr lang="en-US" dirty="0"/>
              <a:t>Data marts vs. Data warehouses</a:t>
            </a:r>
          </a:p>
          <a:p>
            <a:pPr lvl="1"/>
            <a:r>
              <a:rPr lang="en-US" dirty="0"/>
              <a:t>Metadata</a:t>
            </a:r>
          </a:p>
          <a:p>
            <a:r>
              <a:rPr lang="en-US" dirty="0"/>
              <a:t>Data warehouse design approaches</a:t>
            </a:r>
          </a:p>
          <a:p>
            <a:pPr lvl="1"/>
            <a:r>
              <a:rPr lang="en-US" dirty="0"/>
              <a:t>Hub-and-spoke</a:t>
            </a:r>
          </a:p>
          <a:p>
            <a:pPr lvl="1"/>
            <a:r>
              <a:rPr lang="en-US" dirty="0"/>
              <a:t>Bus</a:t>
            </a:r>
          </a:p>
        </p:txBody>
      </p:sp>
      <p:sp>
        <p:nvSpPr>
          <p:cNvPr id="4" name="Slide Number Placeholder 3"/>
          <p:cNvSpPr>
            <a:spLocks noGrp="1"/>
          </p:cNvSpPr>
          <p:nvPr>
            <p:ph type="sldNum" sz="quarter" idx="12"/>
          </p:nvPr>
        </p:nvSpPr>
        <p:spPr/>
        <p:txBody>
          <a:bodyPr/>
          <a:lstStyle/>
          <a:p>
            <a:fld id="{4995B41A-9D18-48EF-B739-FD37193D25C0}" type="slidenum">
              <a:rPr lang="en-US" smtClean="0"/>
              <a:pPr/>
              <a:t>21</a:t>
            </a:fld>
            <a:endParaRPr lang="en-US"/>
          </a:p>
        </p:txBody>
      </p:sp>
    </p:spTree>
    <p:extLst>
      <p:ext uri="{BB962C8B-B14F-4D97-AF65-F5344CB8AC3E}">
        <p14:creationId xmlns:p14="http://schemas.microsoft.com/office/powerpoint/2010/main" val="1286681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Magnetic Disk 8"/>
          <p:cNvSpPr/>
          <p:nvPr/>
        </p:nvSpPr>
        <p:spPr>
          <a:xfrm>
            <a:off x="6096000" y="3352800"/>
            <a:ext cx="1828800" cy="8382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warehouse</a:t>
            </a:r>
          </a:p>
        </p:txBody>
      </p:sp>
      <p:sp>
        <p:nvSpPr>
          <p:cNvPr id="2" name="Title 1"/>
          <p:cNvSpPr>
            <a:spLocks noGrp="1"/>
          </p:cNvSpPr>
          <p:nvPr>
            <p:ph type="title"/>
          </p:nvPr>
        </p:nvSpPr>
        <p:spPr/>
        <p:txBody>
          <a:bodyPr/>
          <a:lstStyle/>
          <a:p>
            <a:r>
              <a:rPr lang="en-US" dirty="0"/>
              <a:t>Two-Layer Architecture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22</a:t>
            </a:fld>
            <a:endParaRPr lang="en-US"/>
          </a:p>
        </p:txBody>
      </p:sp>
      <p:sp>
        <p:nvSpPr>
          <p:cNvPr id="6" name="Flowchart: Magnetic Disk 5"/>
          <p:cNvSpPr/>
          <p:nvPr/>
        </p:nvSpPr>
        <p:spPr>
          <a:xfrm>
            <a:off x="5715000" y="1396425"/>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Flowchart: Magnetic Disk 6"/>
          <p:cNvSpPr/>
          <p:nvPr/>
        </p:nvSpPr>
        <p:spPr>
          <a:xfrm>
            <a:off x="5867400" y="1625025"/>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3" name="Picture 4"/>
          <p:cNvPicPr>
            <a:picLocks noChangeAspect="1" noChangeArrowheads="1"/>
          </p:cNvPicPr>
          <p:nvPr/>
        </p:nvPicPr>
        <p:blipFill>
          <a:blip r:embed="rId3" cstate="print"/>
          <a:srcRect/>
          <a:stretch>
            <a:fillRect/>
          </a:stretch>
        </p:blipFill>
        <p:spPr bwMode="auto">
          <a:xfrm>
            <a:off x="5486400" y="4748302"/>
            <a:ext cx="685800" cy="685800"/>
          </a:xfrm>
          <a:prstGeom prst="rect">
            <a:avLst/>
          </a:prstGeom>
          <a:noFill/>
          <a:ln w="9525">
            <a:noFill/>
            <a:miter lim="800000"/>
            <a:headEnd/>
            <a:tailEnd/>
          </a:ln>
        </p:spPr>
      </p:pic>
      <p:sp>
        <p:nvSpPr>
          <p:cNvPr id="20" name="TextBox 19"/>
          <p:cNvSpPr txBox="1"/>
          <p:nvPr/>
        </p:nvSpPr>
        <p:spPr>
          <a:xfrm>
            <a:off x="7063368" y="2688109"/>
            <a:ext cx="1524000" cy="369332"/>
          </a:xfrm>
          <a:prstGeom prst="rect">
            <a:avLst/>
          </a:prstGeom>
          <a:noFill/>
        </p:spPr>
        <p:txBody>
          <a:bodyPr wrap="square" rtlCol="0">
            <a:spAutoFit/>
          </a:bodyPr>
          <a:lstStyle/>
          <a:p>
            <a:r>
              <a:rPr lang="en-US" dirty="0"/>
              <a:t>ETL tools</a:t>
            </a:r>
          </a:p>
        </p:txBody>
      </p:sp>
      <p:sp>
        <p:nvSpPr>
          <p:cNvPr id="21" name="TextBox 20"/>
          <p:cNvSpPr txBox="1"/>
          <p:nvPr/>
        </p:nvSpPr>
        <p:spPr>
          <a:xfrm>
            <a:off x="5105400" y="5382727"/>
            <a:ext cx="1066800" cy="584775"/>
          </a:xfrm>
          <a:prstGeom prst="rect">
            <a:avLst/>
          </a:prstGeom>
          <a:noFill/>
        </p:spPr>
        <p:txBody>
          <a:bodyPr wrap="square" rtlCol="0">
            <a:spAutoFit/>
          </a:bodyPr>
          <a:lstStyle/>
          <a:p>
            <a:r>
              <a:rPr lang="en-US" sz="1600" dirty="0"/>
              <a:t>Reporting tools</a:t>
            </a:r>
          </a:p>
        </p:txBody>
      </p:sp>
      <p:sp>
        <p:nvSpPr>
          <p:cNvPr id="28" name="TextBox 27"/>
          <p:cNvSpPr txBox="1"/>
          <p:nvPr/>
        </p:nvSpPr>
        <p:spPr>
          <a:xfrm>
            <a:off x="5349346" y="2110436"/>
            <a:ext cx="1219200" cy="584775"/>
          </a:xfrm>
          <a:prstGeom prst="rect">
            <a:avLst/>
          </a:prstGeom>
          <a:noFill/>
        </p:spPr>
        <p:txBody>
          <a:bodyPr wrap="square" rtlCol="0">
            <a:spAutoFit/>
          </a:bodyPr>
          <a:lstStyle/>
          <a:p>
            <a:r>
              <a:rPr lang="en-US" sz="1600" dirty="0"/>
              <a:t>Operational data</a:t>
            </a:r>
          </a:p>
        </p:txBody>
      </p:sp>
      <p:pic>
        <p:nvPicPr>
          <p:cNvPr id="1026" name="Picture 2" descr="C:\Users\philip\Downloads\MC900356045.WMF"/>
          <p:cNvPicPr>
            <a:picLocks noChangeAspect="1" noChangeArrowheads="1"/>
          </p:cNvPicPr>
          <p:nvPr/>
        </p:nvPicPr>
        <p:blipFill>
          <a:blip r:embed="rId4" cstate="print"/>
          <a:srcRect/>
          <a:stretch>
            <a:fillRect/>
          </a:stretch>
        </p:blipFill>
        <p:spPr bwMode="auto">
          <a:xfrm>
            <a:off x="6553200" y="2286000"/>
            <a:ext cx="847725" cy="904875"/>
          </a:xfrm>
          <a:prstGeom prst="rect">
            <a:avLst/>
          </a:prstGeom>
          <a:noFill/>
        </p:spPr>
      </p:pic>
      <p:sp>
        <p:nvSpPr>
          <p:cNvPr id="29" name="Flowchart: Magnetic Disk 28"/>
          <p:cNvSpPr/>
          <p:nvPr/>
        </p:nvSpPr>
        <p:spPr>
          <a:xfrm>
            <a:off x="7467600" y="1371600"/>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0" name="Flowchart: Magnetic Disk 29"/>
          <p:cNvSpPr/>
          <p:nvPr/>
        </p:nvSpPr>
        <p:spPr>
          <a:xfrm>
            <a:off x="7620000" y="1600200"/>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1" name="TextBox 30"/>
          <p:cNvSpPr txBox="1"/>
          <p:nvPr/>
        </p:nvSpPr>
        <p:spPr>
          <a:xfrm>
            <a:off x="7772400" y="2118771"/>
            <a:ext cx="1219200" cy="584775"/>
          </a:xfrm>
          <a:prstGeom prst="rect">
            <a:avLst/>
          </a:prstGeom>
          <a:noFill/>
        </p:spPr>
        <p:txBody>
          <a:bodyPr wrap="square" rtlCol="0">
            <a:spAutoFit/>
          </a:bodyPr>
          <a:lstStyle/>
          <a:p>
            <a:r>
              <a:rPr lang="en-US" sz="1600" dirty="0"/>
              <a:t>External data</a:t>
            </a:r>
          </a:p>
        </p:txBody>
      </p:sp>
      <p:sp>
        <p:nvSpPr>
          <p:cNvPr id="32" name="Bent-Up Arrow 31"/>
          <p:cNvSpPr/>
          <p:nvPr/>
        </p:nvSpPr>
        <p:spPr>
          <a:xfrm rot="10800000">
            <a:off x="7086600" y="1752600"/>
            <a:ext cx="304800" cy="457200"/>
          </a:xfrm>
          <a:prstGeom prst="ben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Bent-Up Arrow 32"/>
          <p:cNvSpPr/>
          <p:nvPr/>
        </p:nvSpPr>
        <p:spPr>
          <a:xfrm rot="10800000" flipH="1">
            <a:off x="6553200" y="1752601"/>
            <a:ext cx="304800" cy="457200"/>
          </a:xfrm>
          <a:prstGeom prst="ben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Right Arrow 33"/>
          <p:cNvSpPr/>
          <p:nvPr/>
        </p:nvSpPr>
        <p:spPr>
          <a:xfrm rot="6707881">
            <a:off x="6321361" y="4431551"/>
            <a:ext cx="457200" cy="1524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Right Arrow 34"/>
          <p:cNvSpPr/>
          <p:nvPr/>
        </p:nvSpPr>
        <p:spPr>
          <a:xfrm rot="3924686">
            <a:off x="7303189" y="4455453"/>
            <a:ext cx="457200" cy="1524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36" name="Picture 4"/>
          <p:cNvPicPr>
            <a:picLocks noChangeAspect="1" noChangeArrowheads="1"/>
          </p:cNvPicPr>
          <p:nvPr/>
        </p:nvPicPr>
        <p:blipFill>
          <a:blip r:embed="rId3" cstate="print"/>
          <a:srcRect/>
          <a:stretch>
            <a:fillRect/>
          </a:stretch>
        </p:blipFill>
        <p:spPr bwMode="auto">
          <a:xfrm>
            <a:off x="6324600" y="4748302"/>
            <a:ext cx="685800" cy="685800"/>
          </a:xfrm>
          <a:prstGeom prst="rect">
            <a:avLst/>
          </a:prstGeom>
          <a:noFill/>
          <a:ln w="9525">
            <a:noFill/>
            <a:miter lim="800000"/>
            <a:headEnd/>
            <a:tailEnd/>
          </a:ln>
        </p:spPr>
      </p:pic>
      <p:pic>
        <p:nvPicPr>
          <p:cNvPr id="37" name="Picture 4"/>
          <p:cNvPicPr>
            <a:picLocks noChangeAspect="1" noChangeArrowheads="1"/>
          </p:cNvPicPr>
          <p:nvPr/>
        </p:nvPicPr>
        <p:blipFill>
          <a:blip r:embed="rId3" cstate="print"/>
          <a:srcRect/>
          <a:stretch>
            <a:fillRect/>
          </a:stretch>
        </p:blipFill>
        <p:spPr bwMode="auto">
          <a:xfrm>
            <a:off x="7239000" y="4748302"/>
            <a:ext cx="685800" cy="685800"/>
          </a:xfrm>
          <a:prstGeom prst="rect">
            <a:avLst/>
          </a:prstGeom>
          <a:noFill/>
          <a:ln w="9525">
            <a:noFill/>
            <a:miter lim="800000"/>
            <a:headEnd/>
            <a:tailEnd/>
          </a:ln>
        </p:spPr>
      </p:pic>
      <p:sp>
        <p:nvSpPr>
          <p:cNvPr id="38" name="TextBox 37"/>
          <p:cNvSpPr txBox="1"/>
          <p:nvPr/>
        </p:nvSpPr>
        <p:spPr>
          <a:xfrm>
            <a:off x="6324600" y="5382727"/>
            <a:ext cx="838200" cy="584775"/>
          </a:xfrm>
          <a:prstGeom prst="rect">
            <a:avLst/>
          </a:prstGeom>
          <a:noFill/>
        </p:spPr>
        <p:txBody>
          <a:bodyPr wrap="square" rtlCol="0">
            <a:spAutoFit/>
          </a:bodyPr>
          <a:lstStyle/>
          <a:p>
            <a:r>
              <a:rPr lang="en-US" sz="1600" dirty="0"/>
              <a:t>OLAP tools</a:t>
            </a:r>
          </a:p>
        </p:txBody>
      </p:sp>
      <p:sp>
        <p:nvSpPr>
          <p:cNvPr id="39" name="TextBox 38"/>
          <p:cNvSpPr txBox="1"/>
          <p:nvPr/>
        </p:nvSpPr>
        <p:spPr>
          <a:xfrm>
            <a:off x="7239000" y="5382727"/>
            <a:ext cx="914400" cy="830997"/>
          </a:xfrm>
          <a:prstGeom prst="rect">
            <a:avLst/>
          </a:prstGeom>
          <a:noFill/>
        </p:spPr>
        <p:txBody>
          <a:bodyPr wrap="square" rtlCol="0">
            <a:spAutoFit/>
          </a:bodyPr>
          <a:lstStyle/>
          <a:p>
            <a:r>
              <a:rPr lang="en-US" sz="1600" dirty="0"/>
              <a:t>Data mining tools</a:t>
            </a:r>
          </a:p>
        </p:txBody>
      </p:sp>
      <p:sp>
        <p:nvSpPr>
          <p:cNvPr id="40" name="Pentagon 39"/>
          <p:cNvSpPr/>
          <p:nvPr/>
        </p:nvSpPr>
        <p:spPr>
          <a:xfrm>
            <a:off x="3200400" y="1524000"/>
            <a:ext cx="1828800" cy="609600"/>
          </a:xfrm>
          <a:prstGeom prst="homePlat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Source layer</a:t>
            </a:r>
          </a:p>
        </p:txBody>
      </p:sp>
      <p:sp>
        <p:nvSpPr>
          <p:cNvPr id="41" name="Pentagon 40"/>
          <p:cNvSpPr/>
          <p:nvPr/>
        </p:nvSpPr>
        <p:spPr>
          <a:xfrm>
            <a:off x="3255818" y="3429000"/>
            <a:ext cx="1773382" cy="762000"/>
          </a:xfrm>
          <a:prstGeom prst="homePlate">
            <a:avLst/>
          </a:prstGeom>
        </p:spPr>
        <p:style>
          <a:lnRef idx="2">
            <a:schemeClr val="accent2"/>
          </a:lnRef>
          <a:fillRef idx="1">
            <a:schemeClr val="lt1"/>
          </a:fillRef>
          <a:effectRef idx="0">
            <a:schemeClr val="accent2"/>
          </a:effectRef>
          <a:fontRef idx="minor">
            <a:schemeClr val="dk1"/>
          </a:fontRef>
        </p:style>
        <p:txBody>
          <a:bodyPr rtlCol="0" anchor="ctr"/>
          <a:lstStyle/>
          <a:p>
            <a:pPr algn="ctr">
              <a:lnSpc>
                <a:spcPts val="1800"/>
              </a:lnSpc>
            </a:pPr>
            <a:r>
              <a:rPr lang="en-US" dirty="0"/>
              <a:t>Data warehouse layer</a:t>
            </a:r>
          </a:p>
        </p:txBody>
      </p:sp>
      <p:sp>
        <p:nvSpPr>
          <p:cNvPr id="42" name="Pentagon 41"/>
          <p:cNvSpPr/>
          <p:nvPr/>
        </p:nvSpPr>
        <p:spPr>
          <a:xfrm>
            <a:off x="3255818" y="4953000"/>
            <a:ext cx="1773382" cy="609600"/>
          </a:xfrm>
          <a:prstGeom prst="homePlate">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Analysis</a:t>
            </a:r>
          </a:p>
        </p:txBody>
      </p:sp>
      <p:sp>
        <p:nvSpPr>
          <p:cNvPr id="43" name="Pentagon 42"/>
          <p:cNvSpPr/>
          <p:nvPr/>
        </p:nvSpPr>
        <p:spPr>
          <a:xfrm>
            <a:off x="3255818" y="2438400"/>
            <a:ext cx="1773382" cy="609600"/>
          </a:xfrm>
          <a:prstGeom prst="homePlate">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Data staging</a:t>
            </a:r>
          </a:p>
        </p:txBody>
      </p:sp>
      <p:pic>
        <p:nvPicPr>
          <p:cNvPr id="44" name="Picture 4"/>
          <p:cNvPicPr>
            <a:picLocks noChangeAspect="1" noChangeArrowheads="1"/>
          </p:cNvPicPr>
          <p:nvPr/>
        </p:nvPicPr>
        <p:blipFill>
          <a:blip r:embed="rId3" cstate="print"/>
          <a:srcRect/>
          <a:stretch>
            <a:fillRect/>
          </a:stretch>
        </p:blipFill>
        <p:spPr bwMode="auto">
          <a:xfrm>
            <a:off x="8229600" y="4769370"/>
            <a:ext cx="685800" cy="685800"/>
          </a:xfrm>
          <a:prstGeom prst="rect">
            <a:avLst/>
          </a:prstGeom>
          <a:noFill/>
          <a:ln w="9525">
            <a:noFill/>
            <a:miter lim="800000"/>
            <a:headEnd/>
            <a:tailEnd/>
          </a:ln>
        </p:spPr>
      </p:pic>
      <p:sp>
        <p:nvSpPr>
          <p:cNvPr id="45" name="TextBox 44"/>
          <p:cNvSpPr txBox="1"/>
          <p:nvPr/>
        </p:nvSpPr>
        <p:spPr>
          <a:xfrm>
            <a:off x="8153400" y="5387423"/>
            <a:ext cx="914400" cy="830997"/>
          </a:xfrm>
          <a:prstGeom prst="rect">
            <a:avLst/>
          </a:prstGeom>
          <a:noFill/>
        </p:spPr>
        <p:txBody>
          <a:bodyPr wrap="square" rtlCol="0">
            <a:spAutoFit/>
          </a:bodyPr>
          <a:lstStyle/>
          <a:p>
            <a:r>
              <a:rPr lang="en-US" sz="1600" dirty="0"/>
              <a:t>What-if analysis tools</a:t>
            </a:r>
          </a:p>
        </p:txBody>
      </p:sp>
      <p:sp>
        <p:nvSpPr>
          <p:cNvPr id="47" name="TextBox 46"/>
          <p:cNvSpPr txBox="1"/>
          <p:nvPr/>
        </p:nvSpPr>
        <p:spPr>
          <a:xfrm>
            <a:off x="381000" y="1524000"/>
            <a:ext cx="2667000" cy="2308324"/>
          </a:xfrm>
          <a:prstGeom prst="rect">
            <a:avLst/>
          </a:prstGeom>
          <a:noFill/>
        </p:spPr>
        <p:txBody>
          <a:bodyPr wrap="square" rtlCol="0">
            <a:spAutoFit/>
          </a:bodyPr>
          <a:lstStyle/>
          <a:p>
            <a:r>
              <a:rPr lang="en-US" sz="2400" dirty="0"/>
              <a:t>In the two-layer architecture, a data warehouse </a:t>
            </a:r>
            <a:r>
              <a:rPr lang="en-US" sz="2400" dirty="0">
                <a:solidFill>
                  <a:srgbClr val="FF0000"/>
                </a:solidFill>
              </a:rPr>
              <a:t>separates</a:t>
            </a:r>
            <a:r>
              <a:rPr lang="en-US" sz="2400" dirty="0"/>
              <a:t> sources from analysis applications.</a:t>
            </a:r>
          </a:p>
        </p:txBody>
      </p:sp>
      <p:sp>
        <p:nvSpPr>
          <p:cNvPr id="46" name="Flowchart: Magnetic Disk 45"/>
          <p:cNvSpPr/>
          <p:nvPr/>
        </p:nvSpPr>
        <p:spPr>
          <a:xfrm>
            <a:off x="8077200" y="3733800"/>
            <a:ext cx="685800" cy="56338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Data mart</a:t>
            </a:r>
          </a:p>
        </p:txBody>
      </p:sp>
      <p:sp>
        <p:nvSpPr>
          <p:cNvPr id="48" name="Flowchart: Magnetic Disk 47"/>
          <p:cNvSpPr/>
          <p:nvPr/>
        </p:nvSpPr>
        <p:spPr>
          <a:xfrm>
            <a:off x="8077200" y="3048000"/>
            <a:ext cx="381000" cy="351020"/>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9" name="TextBox 48"/>
          <p:cNvSpPr txBox="1"/>
          <p:nvPr/>
        </p:nvSpPr>
        <p:spPr>
          <a:xfrm>
            <a:off x="7825368" y="3285858"/>
            <a:ext cx="990600" cy="338554"/>
          </a:xfrm>
          <a:prstGeom prst="rect">
            <a:avLst/>
          </a:prstGeom>
          <a:noFill/>
        </p:spPr>
        <p:txBody>
          <a:bodyPr wrap="square" rtlCol="0">
            <a:spAutoFit/>
          </a:bodyPr>
          <a:lstStyle/>
          <a:p>
            <a:pPr algn="r"/>
            <a:r>
              <a:rPr lang="en-US" sz="1600" dirty="0"/>
              <a:t>metadata</a:t>
            </a:r>
          </a:p>
        </p:txBody>
      </p:sp>
    </p:spTree>
    <p:extLst>
      <p:ext uri="{BB962C8B-B14F-4D97-AF65-F5344CB8AC3E}">
        <p14:creationId xmlns:p14="http://schemas.microsoft.com/office/powerpoint/2010/main" val="3730671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Staging</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23</a:t>
            </a:fld>
            <a:endParaRPr lang="en-US"/>
          </a:p>
        </p:txBody>
      </p:sp>
      <p:sp>
        <p:nvSpPr>
          <p:cNvPr id="4" name="Content Placeholder 3"/>
          <p:cNvSpPr>
            <a:spLocks noGrp="1"/>
          </p:cNvSpPr>
          <p:nvPr>
            <p:ph sz="quarter" idx="1"/>
          </p:nvPr>
        </p:nvSpPr>
        <p:spPr/>
        <p:txBody>
          <a:bodyPr>
            <a:normAutofit/>
          </a:bodyPr>
          <a:lstStyle/>
          <a:p>
            <a:r>
              <a:rPr lang="en-US" sz="2400" dirty="0"/>
              <a:t>A data warehouse system uses </a:t>
            </a:r>
            <a:r>
              <a:rPr lang="en-US" sz="2400" dirty="0">
                <a:solidFill>
                  <a:srgbClr val="FF0000"/>
                </a:solidFill>
              </a:rPr>
              <a:t>heterogeneous</a:t>
            </a:r>
            <a:r>
              <a:rPr lang="en-US" sz="2400" dirty="0"/>
              <a:t> sources of data.</a:t>
            </a:r>
          </a:p>
          <a:p>
            <a:pPr lvl="1"/>
            <a:r>
              <a:rPr lang="en-US" sz="2000" dirty="0"/>
              <a:t>Data from </a:t>
            </a:r>
            <a:r>
              <a:rPr lang="en-US" sz="2000" dirty="0">
                <a:solidFill>
                  <a:schemeClr val="bg2">
                    <a:lumMod val="50000"/>
                  </a:schemeClr>
                </a:solidFill>
              </a:rPr>
              <a:t>operational systems </a:t>
            </a:r>
            <a:r>
              <a:rPr lang="en-US" sz="2000" dirty="0"/>
              <a:t>include relational databases and files (e.g. Excel spreadsheets, XML files)</a:t>
            </a:r>
          </a:p>
          <a:p>
            <a:pPr lvl="1"/>
            <a:r>
              <a:rPr lang="en-US" sz="2000" dirty="0"/>
              <a:t>Data </a:t>
            </a:r>
            <a:r>
              <a:rPr lang="en-US" sz="2000" dirty="0">
                <a:solidFill>
                  <a:schemeClr val="bg2">
                    <a:lumMod val="50000"/>
                  </a:schemeClr>
                </a:solidFill>
              </a:rPr>
              <a:t>outside</a:t>
            </a:r>
            <a:r>
              <a:rPr lang="en-US" sz="2000" dirty="0"/>
              <a:t> the corporate walls include the Web and other external data sources like reports and data sets</a:t>
            </a:r>
          </a:p>
          <a:p>
            <a:r>
              <a:rPr lang="en-US" sz="2400" dirty="0"/>
              <a:t>Source data have </a:t>
            </a:r>
            <a:r>
              <a:rPr lang="en-US" sz="2400" dirty="0">
                <a:solidFill>
                  <a:srgbClr val="FF0000"/>
                </a:solidFill>
              </a:rPr>
              <a:t>inconsistencies</a:t>
            </a:r>
            <a:r>
              <a:rPr lang="en-US" sz="2400" dirty="0"/>
              <a:t> and are in different data model and format!</a:t>
            </a:r>
          </a:p>
          <a:p>
            <a:r>
              <a:rPr lang="en-US" sz="2400" dirty="0">
                <a:solidFill>
                  <a:srgbClr val="FF0000"/>
                </a:solidFill>
              </a:rPr>
              <a:t>ETL tools </a:t>
            </a:r>
            <a:r>
              <a:rPr lang="en-US" sz="2400" dirty="0"/>
              <a:t>(Extraction, Transformation, and Loading) can merge heterogeneous schemata, extract, transform, cleanse, validate, filter and load source data into a data warehouse</a:t>
            </a:r>
          </a:p>
        </p:txBody>
      </p:sp>
      <p:sp>
        <p:nvSpPr>
          <p:cNvPr id="6" name="Flowchart: Magnetic Disk 5"/>
          <p:cNvSpPr/>
          <p:nvPr/>
        </p:nvSpPr>
        <p:spPr>
          <a:xfrm>
            <a:off x="6477000" y="5562600"/>
            <a:ext cx="1828800" cy="71578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warehouse</a:t>
            </a:r>
          </a:p>
        </p:txBody>
      </p:sp>
      <p:pic>
        <p:nvPicPr>
          <p:cNvPr id="5" name="Picture 2" descr="C:\Users\philip\Downloads\MC900356045.WMF"/>
          <p:cNvPicPr>
            <a:picLocks noChangeAspect="1" noChangeArrowheads="1"/>
          </p:cNvPicPr>
          <p:nvPr/>
        </p:nvPicPr>
        <p:blipFill>
          <a:blip r:embed="rId3" cstate="print"/>
          <a:srcRect/>
          <a:stretch>
            <a:fillRect/>
          </a:stretch>
        </p:blipFill>
        <p:spPr bwMode="auto">
          <a:xfrm>
            <a:off x="7010400" y="4896599"/>
            <a:ext cx="695325" cy="742201"/>
          </a:xfrm>
          <a:prstGeom prst="rect">
            <a:avLst/>
          </a:prstGeom>
          <a:noFill/>
        </p:spPr>
      </p:pic>
    </p:spTree>
    <p:extLst>
      <p:ext uri="{BB962C8B-B14F-4D97-AF65-F5344CB8AC3E}">
        <p14:creationId xmlns:p14="http://schemas.microsoft.com/office/powerpoint/2010/main" val="3151689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 the Data Warehouse Layer</a:t>
            </a:r>
          </a:p>
        </p:txBody>
      </p:sp>
      <p:sp>
        <p:nvSpPr>
          <p:cNvPr id="3" name="Content Placeholder 2"/>
          <p:cNvSpPr>
            <a:spLocks noGrp="1"/>
          </p:cNvSpPr>
          <p:nvPr>
            <p:ph sz="quarter" idx="1"/>
          </p:nvPr>
        </p:nvSpPr>
        <p:spPr>
          <a:xfrm>
            <a:off x="457200" y="1219200"/>
            <a:ext cx="8229600" cy="3962400"/>
          </a:xfrm>
        </p:spPr>
        <p:txBody>
          <a:bodyPr>
            <a:normAutofit/>
          </a:bodyPr>
          <a:lstStyle/>
          <a:p>
            <a:r>
              <a:rPr lang="en-US" sz="2000" dirty="0"/>
              <a:t>Information is stored at one logically </a:t>
            </a:r>
            <a:r>
              <a:rPr lang="en-US" sz="2000" dirty="0">
                <a:solidFill>
                  <a:schemeClr val="bg2">
                    <a:lumMod val="50000"/>
                  </a:schemeClr>
                </a:solidFill>
              </a:rPr>
              <a:t>centralized</a:t>
            </a:r>
            <a:r>
              <a:rPr lang="en-US" sz="2000" dirty="0"/>
              <a:t> </a:t>
            </a:r>
            <a:r>
              <a:rPr lang="en-US" sz="2000" dirty="0">
                <a:solidFill>
                  <a:schemeClr val="bg2">
                    <a:lumMod val="50000"/>
                  </a:schemeClr>
                </a:solidFill>
              </a:rPr>
              <a:t>single</a:t>
            </a:r>
            <a:r>
              <a:rPr lang="en-US" sz="2000" dirty="0"/>
              <a:t> </a:t>
            </a:r>
            <a:r>
              <a:rPr lang="en-US" sz="2000" dirty="0">
                <a:solidFill>
                  <a:schemeClr val="bg2">
                    <a:lumMod val="50000"/>
                  </a:schemeClr>
                </a:solidFill>
              </a:rPr>
              <a:t>repository</a:t>
            </a:r>
            <a:r>
              <a:rPr lang="en-US" sz="2000" dirty="0"/>
              <a:t> called </a:t>
            </a:r>
            <a:r>
              <a:rPr lang="en-US" sz="2000" b="1" dirty="0">
                <a:solidFill>
                  <a:srgbClr val="FF0000"/>
                </a:solidFill>
              </a:rPr>
              <a:t>data warehouse</a:t>
            </a:r>
            <a:r>
              <a:rPr lang="en-US" sz="2000" dirty="0"/>
              <a:t>.</a:t>
            </a:r>
          </a:p>
          <a:p>
            <a:r>
              <a:rPr lang="en-US" sz="2000" dirty="0"/>
              <a:t>The data warehouse for an enterprise is usually </a:t>
            </a:r>
            <a:r>
              <a:rPr lang="en-US" sz="2000" dirty="0">
                <a:solidFill>
                  <a:schemeClr val="bg2">
                    <a:lumMod val="50000"/>
                  </a:schemeClr>
                </a:solidFill>
              </a:rPr>
              <a:t>complex </a:t>
            </a:r>
            <a:r>
              <a:rPr lang="en-US" sz="2000" dirty="0"/>
              <a:t>and </a:t>
            </a:r>
            <a:r>
              <a:rPr lang="en-US" sz="2000" dirty="0">
                <a:solidFill>
                  <a:schemeClr val="bg2">
                    <a:lumMod val="50000"/>
                  </a:schemeClr>
                </a:solidFill>
              </a:rPr>
              <a:t>huge</a:t>
            </a:r>
          </a:p>
          <a:p>
            <a:pPr lvl="1"/>
            <a:r>
              <a:rPr lang="en-US" sz="2000" dirty="0"/>
              <a:t>Too complex to build in </a:t>
            </a:r>
            <a:r>
              <a:rPr lang="en-US" sz="2000" dirty="0">
                <a:solidFill>
                  <a:schemeClr val="accent6">
                    <a:lumMod val="60000"/>
                    <a:lumOff val="40000"/>
                  </a:schemeClr>
                </a:solidFill>
              </a:rPr>
              <a:t>one step</a:t>
            </a:r>
          </a:p>
          <a:p>
            <a:pPr lvl="1"/>
            <a:r>
              <a:rPr lang="en-US" sz="2000" dirty="0">
                <a:solidFill>
                  <a:schemeClr val="accent6">
                    <a:lumMod val="60000"/>
                    <a:lumOff val="40000"/>
                  </a:schemeClr>
                </a:solidFill>
              </a:rPr>
              <a:t>Not</a:t>
            </a:r>
            <a:r>
              <a:rPr lang="en-US" sz="2000" dirty="0"/>
              <a:t> all information are necessary for a certain analysis task</a:t>
            </a:r>
          </a:p>
          <a:p>
            <a:r>
              <a:rPr lang="en-US" sz="2000" dirty="0"/>
              <a:t>A </a:t>
            </a:r>
            <a:r>
              <a:rPr lang="en-US" sz="2000" b="1" dirty="0">
                <a:solidFill>
                  <a:srgbClr val="FF0000"/>
                </a:solidFill>
              </a:rPr>
              <a:t>data mart </a:t>
            </a:r>
            <a:r>
              <a:rPr lang="en-US" sz="2000" dirty="0"/>
              <a:t>is a </a:t>
            </a:r>
            <a:r>
              <a:rPr lang="en-US" sz="2000" dirty="0">
                <a:solidFill>
                  <a:schemeClr val="bg2">
                    <a:lumMod val="50000"/>
                  </a:schemeClr>
                </a:solidFill>
              </a:rPr>
              <a:t>subset</a:t>
            </a:r>
            <a:r>
              <a:rPr lang="en-US" sz="2000" dirty="0"/>
              <a:t> or an </a:t>
            </a:r>
            <a:r>
              <a:rPr lang="en-US" sz="2000" dirty="0">
                <a:solidFill>
                  <a:schemeClr val="bg2">
                    <a:lumMod val="50000"/>
                  </a:schemeClr>
                </a:solidFill>
              </a:rPr>
              <a:t>aggregation</a:t>
            </a:r>
            <a:r>
              <a:rPr lang="en-US" sz="2000" dirty="0"/>
              <a:t> of the data stored to a primary data warehouse. It includes a set of information pieces </a:t>
            </a:r>
            <a:r>
              <a:rPr lang="en-US" sz="2000" dirty="0">
                <a:solidFill>
                  <a:schemeClr val="bg2">
                    <a:lumMod val="50000"/>
                  </a:schemeClr>
                </a:solidFill>
              </a:rPr>
              <a:t>relevant</a:t>
            </a:r>
            <a:r>
              <a:rPr lang="en-US" sz="2000" dirty="0"/>
              <a:t> to a specific business area, corporate department, or category of users.</a:t>
            </a:r>
          </a:p>
          <a:p>
            <a:r>
              <a:rPr lang="en-US" sz="2000" dirty="0"/>
              <a:t>A </a:t>
            </a:r>
            <a:r>
              <a:rPr lang="en-US" sz="2000" b="1" dirty="0">
                <a:solidFill>
                  <a:srgbClr val="FF0000"/>
                </a:solidFill>
              </a:rPr>
              <a:t>metadata</a:t>
            </a:r>
            <a:r>
              <a:rPr lang="en-US" sz="2000" dirty="0"/>
              <a:t> repository keeps metadata. These metadata specifies data sources, transformation processes, population policies, logical and physical schemata, and user profiles.</a:t>
            </a:r>
          </a:p>
        </p:txBody>
      </p:sp>
      <p:sp>
        <p:nvSpPr>
          <p:cNvPr id="4" name="Slide Number Placeholder 3"/>
          <p:cNvSpPr>
            <a:spLocks noGrp="1"/>
          </p:cNvSpPr>
          <p:nvPr>
            <p:ph type="sldNum" sz="quarter" idx="12"/>
          </p:nvPr>
        </p:nvSpPr>
        <p:spPr/>
        <p:txBody>
          <a:bodyPr/>
          <a:lstStyle/>
          <a:p>
            <a:fld id="{4995B41A-9D18-48EF-B739-FD37193D25C0}" type="slidenum">
              <a:rPr lang="en-US" smtClean="0"/>
              <a:pPr/>
              <a:t>24</a:t>
            </a:fld>
            <a:endParaRPr lang="en-US" dirty="0"/>
          </a:p>
        </p:txBody>
      </p:sp>
      <p:sp>
        <p:nvSpPr>
          <p:cNvPr id="5" name="Flowchart: Magnetic Disk 4"/>
          <p:cNvSpPr/>
          <p:nvPr/>
        </p:nvSpPr>
        <p:spPr>
          <a:xfrm>
            <a:off x="6019800" y="4724400"/>
            <a:ext cx="1828800" cy="5334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warehouse</a:t>
            </a:r>
          </a:p>
        </p:txBody>
      </p:sp>
      <p:sp>
        <p:nvSpPr>
          <p:cNvPr id="6" name="Flowchart: Magnetic Disk 5"/>
          <p:cNvSpPr/>
          <p:nvPr/>
        </p:nvSpPr>
        <p:spPr>
          <a:xfrm>
            <a:off x="5715000" y="5574268"/>
            <a:ext cx="838200" cy="50342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800"/>
              </a:lnSpc>
            </a:pPr>
            <a:r>
              <a:rPr lang="en-US" dirty="0"/>
              <a:t>Data mart</a:t>
            </a:r>
          </a:p>
        </p:txBody>
      </p:sp>
      <p:sp>
        <p:nvSpPr>
          <p:cNvPr id="7" name="Right Arrow 6"/>
          <p:cNvSpPr/>
          <p:nvPr/>
        </p:nvSpPr>
        <p:spPr>
          <a:xfrm rot="5400000">
            <a:off x="6164605" y="5414273"/>
            <a:ext cx="316751" cy="15563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Flowchart: Magnetic Disk 7"/>
          <p:cNvSpPr/>
          <p:nvPr/>
        </p:nvSpPr>
        <p:spPr>
          <a:xfrm>
            <a:off x="7315200" y="5696688"/>
            <a:ext cx="533400" cy="533400"/>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TextBox 8"/>
          <p:cNvSpPr txBox="1"/>
          <p:nvPr/>
        </p:nvSpPr>
        <p:spPr>
          <a:xfrm>
            <a:off x="7696200" y="5825978"/>
            <a:ext cx="1143000" cy="369332"/>
          </a:xfrm>
          <a:prstGeom prst="rect">
            <a:avLst/>
          </a:prstGeom>
          <a:noFill/>
        </p:spPr>
        <p:txBody>
          <a:bodyPr wrap="square" rtlCol="0">
            <a:spAutoFit/>
          </a:bodyPr>
          <a:lstStyle/>
          <a:p>
            <a:pPr algn="r"/>
            <a:r>
              <a:rPr lang="en-US" dirty="0"/>
              <a:t>metadata</a:t>
            </a:r>
          </a:p>
        </p:txBody>
      </p:sp>
      <p:cxnSp>
        <p:nvCxnSpPr>
          <p:cNvPr id="10" name="Straight Arrow Connector 9"/>
          <p:cNvCxnSpPr/>
          <p:nvPr/>
        </p:nvCxnSpPr>
        <p:spPr>
          <a:xfrm>
            <a:off x="7391400" y="5345668"/>
            <a:ext cx="152400" cy="304800"/>
          </a:xfrm>
          <a:prstGeom prst="straightConnector1">
            <a:avLst/>
          </a:prstGeom>
          <a:ln w="22225">
            <a:solidFill>
              <a:srgbClr val="0070C0"/>
            </a:solidFill>
            <a:headEnd type="triangle"/>
            <a:tailEnd type="triangle"/>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09115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Structure DW</a:t>
            </a:r>
          </a:p>
        </p:txBody>
      </p:sp>
      <p:sp>
        <p:nvSpPr>
          <p:cNvPr id="4" name="Slide Number Placeholder 3"/>
          <p:cNvSpPr>
            <a:spLocks noGrp="1"/>
          </p:cNvSpPr>
          <p:nvPr>
            <p:ph type="sldNum" sz="quarter" idx="12"/>
          </p:nvPr>
        </p:nvSpPr>
        <p:spPr/>
        <p:txBody>
          <a:bodyPr/>
          <a:lstStyle/>
          <a:p>
            <a:fld id="{4995B41A-9D18-48EF-B739-FD37193D25C0}" type="slidenum">
              <a:rPr lang="en-US" smtClean="0"/>
              <a:pPr/>
              <a:t>25</a:t>
            </a:fld>
            <a:endParaRPr lang="en-US" dirty="0"/>
          </a:p>
        </p:txBody>
      </p:sp>
      <p:sp>
        <p:nvSpPr>
          <p:cNvPr id="5" name="Flowchart: Magnetic Disk 4"/>
          <p:cNvSpPr/>
          <p:nvPr/>
        </p:nvSpPr>
        <p:spPr>
          <a:xfrm>
            <a:off x="990600" y="1752600"/>
            <a:ext cx="1828800" cy="6096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Data warehouse</a:t>
            </a:r>
          </a:p>
        </p:txBody>
      </p:sp>
      <p:sp>
        <p:nvSpPr>
          <p:cNvPr id="6" name="Flowchart: Magnetic Disk 5"/>
          <p:cNvSpPr/>
          <p:nvPr/>
        </p:nvSpPr>
        <p:spPr>
          <a:xfrm>
            <a:off x="685800" y="2819400"/>
            <a:ext cx="838200" cy="57962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300"/>
              </a:lnSpc>
            </a:pPr>
            <a:r>
              <a:rPr lang="en-US" sz="1600" dirty="0"/>
              <a:t>Data mart</a:t>
            </a:r>
          </a:p>
        </p:txBody>
      </p:sp>
      <p:sp>
        <p:nvSpPr>
          <p:cNvPr id="7" name="Right Arrow 6"/>
          <p:cNvSpPr/>
          <p:nvPr/>
        </p:nvSpPr>
        <p:spPr>
          <a:xfrm rot="5400000">
            <a:off x="1135405" y="2507005"/>
            <a:ext cx="316751" cy="15563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TextBox 7"/>
          <p:cNvSpPr txBox="1"/>
          <p:nvPr/>
        </p:nvSpPr>
        <p:spPr>
          <a:xfrm>
            <a:off x="680224" y="3766907"/>
            <a:ext cx="2743200" cy="1200329"/>
          </a:xfrm>
          <a:prstGeom prst="rect">
            <a:avLst/>
          </a:prstGeom>
          <a:noFill/>
          <a:ln w="19050">
            <a:solidFill>
              <a:schemeClr val="tx1"/>
            </a:solidFill>
            <a:prstDash val="dash"/>
          </a:ln>
        </p:spPr>
        <p:txBody>
          <a:bodyPr wrap="square" rtlCol="0">
            <a:spAutoFit/>
          </a:bodyPr>
          <a:lstStyle/>
          <a:p>
            <a:pPr algn="ctr"/>
            <a:r>
              <a:rPr lang="en-US" u="sng" dirty="0">
                <a:solidFill>
                  <a:srgbClr val="FF0000"/>
                </a:solidFill>
              </a:rPr>
              <a:t>Hub-and-spoke</a:t>
            </a:r>
          </a:p>
          <a:p>
            <a:r>
              <a:rPr lang="en-US" dirty="0">
                <a:solidFill>
                  <a:schemeClr val="bg2">
                    <a:lumMod val="50000"/>
                  </a:schemeClr>
                </a:solidFill>
              </a:rPr>
              <a:t>Extract</a:t>
            </a:r>
            <a:r>
              <a:rPr lang="en-US" dirty="0"/>
              <a:t> required data into a data mart for running analysis</a:t>
            </a:r>
          </a:p>
        </p:txBody>
      </p:sp>
      <p:sp>
        <p:nvSpPr>
          <p:cNvPr id="9" name="Flowchart: Magnetic Disk 8"/>
          <p:cNvSpPr/>
          <p:nvPr/>
        </p:nvSpPr>
        <p:spPr>
          <a:xfrm>
            <a:off x="4800600" y="2124670"/>
            <a:ext cx="609600" cy="42722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300"/>
              </a:lnSpc>
            </a:pPr>
            <a:r>
              <a:rPr lang="en-US" sz="1600" dirty="0"/>
              <a:t>Data mart</a:t>
            </a:r>
          </a:p>
        </p:txBody>
      </p:sp>
      <p:sp>
        <p:nvSpPr>
          <p:cNvPr id="10" name="Flowchart: Magnetic Disk 9"/>
          <p:cNvSpPr/>
          <p:nvPr/>
        </p:nvSpPr>
        <p:spPr>
          <a:xfrm>
            <a:off x="5638800" y="2124670"/>
            <a:ext cx="609600" cy="42722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300"/>
              </a:lnSpc>
            </a:pPr>
            <a:r>
              <a:rPr lang="en-US" sz="1600" dirty="0"/>
              <a:t>Data mart</a:t>
            </a:r>
          </a:p>
        </p:txBody>
      </p:sp>
      <p:sp>
        <p:nvSpPr>
          <p:cNvPr id="11" name="Flowchart: Magnetic Disk 10"/>
          <p:cNvSpPr/>
          <p:nvPr/>
        </p:nvSpPr>
        <p:spPr>
          <a:xfrm>
            <a:off x="4800600" y="2840450"/>
            <a:ext cx="609600" cy="42722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300"/>
              </a:lnSpc>
            </a:pPr>
            <a:r>
              <a:rPr lang="en-US" sz="1600" dirty="0"/>
              <a:t>Data mart</a:t>
            </a:r>
          </a:p>
        </p:txBody>
      </p:sp>
      <p:sp>
        <p:nvSpPr>
          <p:cNvPr id="12" name="Flowchart: Magnetic Disk 11"/>
          <p:cNvSpPr/>
          <p:nvPr/>
        </p:nvSpPr>
        <p:spPr>
          <a:xfrm>
            <a:off x="5638800" y="2840450"/>
            <a:ext cx="609600" cy="42722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300"/>
              </a:lnSpc>
            </a:pPr>
            <a:r>
              <a:rPr lang="en-US" sz="1600" dirty="0"/>
              <a:t>Data mart</a:t>
            </a:r>
          </a:p>
        </p:txBody>
      </p:sp>
      <p:sp>
        <p:nvSpPr>
          <p:cNvPr id="13" name="Cross 12"/>
          <p:cNvSpPr/>
          <p:nvPr/>
        </p:nvSpPr>
        <p:spPr>
          <a:xfrm>
            <a:off x="5381325" y="2543370"/>
            <a:ext cx="304800" cy="304800"/>
          </a:xfrm>
          <a:prstGeom prst="plus">
            <a:avLst>
              <a:gd name="adj" fmla="val 3763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Equal 13"/>
          <p:cNvSpPr/>
          <p:nvPr/>
        </p:nvSpPr>
        <p:spPr>
          <a:xfrm>
            <a:off x="6400800" y="2505670"/>
            <a:ext cx="457200" cy="381000"/>
          </a:xfrm>
          <a:prstGeom prst="mathEqual">
            <a:avLst>
              <a:gd name="adj1" fmla="val 15187"/>
              <a:gd name="adj2" fmla="val 2176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5" name="Flowchart: Magnetic Disk 14"/>
          <p:cNvSpPr/>
          <p:nvPr/>
        </p:nvSpPr>
        <p:spPr>
          <a:xfrm>
            <a:off x="6934200" y="2353270"/>
            <a:ext cx="1828800" cy="609600"/>
          </a:xfrm>
          <a:prstGeom prst="flowChartMagneticDisk">
            <a:avLst/>
          </a:prstGeom>
          <a:solidFill>
            <a:schemeClr val="accent3">
              <a:lumMod val="20000"/>
              <a:lumOff val="80000"/>
            </a:schemeClr>
          </a:solidFill>
          <a:ln>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tx1"/>
                </a:solidFill>
              </a:rPr>
              <a:t>Data warehouse</a:t>
            </a:r>
          </a:p>
        </p:txBody>
      </p:sp>
      <p:sp>
        <p:nvSpPr>
          <p:cNvPr id="16" name="TextBox 15"/>
          <p:cNvSpPr txBox="1"/>
          <p:nvPr/>
        </p:nvSpPr>
        <p:spPr>
          <a:xfrm>
            <a:off x="5334000" y="3786875"/>
            <a:ext cx="2590800" cy="923330"/>
          </a:xfrm>
          <a:prstGeom prst="rect">
            <a:avLst/>
          </a:prstGeom>
          <a:noFill/>
          <a:ln w="19050">
            <a:solidFill>
              <a:schemeClr val="tx1"/>
            </a:solidFill>
            <a:prstDash val="dash"/>
          </a:ln>
        </p:spPr>
        <p:txBody>
          <a:bodyPr wrap="square" rtlCol="0">
            <a:spAutoFit/>
          </a:bodyPr>
          <a:lstStyle/>
          <a:p>
            <a:pPr algn="ctr"/>
            <a:r>
              <a:rPr lang="en-US" u="sng" dirty="0">
                <a:solidFill>
                  <a:srgbClr val="FF0000"/>
                </a:solidFill>
              </a:rPr>
              <a:t>Data-Mart Bus</a:t>
            </a:r>
          </a:p>
          <a:p>
            <a:r>
              <a:rPr lang="en-US" dirty="0"/>
              <a:t>Data warehouse as a </a:t>
            </a:r>
            <a:r>
              <a:rPr lang="en-US" dirty="0">
                <a:solidFill>
                  <a:schemeClr val="bg2">
                    <a:lumMod val="50000"/>
                  </a:schemeClr>
                </a:solidFill>
              </a:rPr>
              <a:t>collection</a:t>
            </a:r>
            <a:r>
              <a:rPr lang="en-US" dirty="0"/>
              <a:t> of data marts</a:t>
            </a:r>
          </a:p>
        </p:txBody>
      </p:sp>
    </p:spTree>
    <p:extLst>
      <p:ext uri="{BB962C8B-B14F-4D97-AF65-F5344CB8AC3E}">
        <p14:creationId xmlns:p14="http://schemas.microsoft.com/office/powerpoint/2010/main" val="2145371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Hub-and-Spoke Architecture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26</a:t>
            </a:fld>
            <a:endParaRPr lang="en-US" dirty="0"/>
          </a:p>
        </p:txBody>
      </p:sp>
      <p:sp>
        <p:nvSpPr>
          <p:cNvPr id="4" name="Content Placeholder 3"/>
          <p:cNvSpPr>
            <a:spLocks noGrp="1"/>
          </p:cNvSpPr>
          <p:nvPr>
            <p:ph sz="quarter" idx="1"/>
          </p:nvPr>
        </p:nvSpPr>
        <p:spPr>
          <a:xfrm>
            <a:off x="457200" y="1219200"/>
            <a:ext cx="5334000" cy="4937760"/>
          </a:xfrm>
        </p:spPr>
        <p:txBody>
          <a:bodyPr>
            <a:normAutofit fontScale="92500"/>
          </a:bodyPr>
          <a:lstStyle/>
          <a:p>
            <a:r>
              <a:rPr lang="en-US" dirty="0">
                <a:solidFill>
                  <a:srgbClr val="FF0000"/>
                </a:solidFill>
              </a:rPr>
              <a:t>Top-down</a:t>
            </a:r>
            <a:r>
              <a:rPr lang="en-US" dirty="0"/>
              <a:t> approach.  Recommended by </a:t>
            </a:r>
            <a:r>
              <a:rPr lang="en-US" dirty="0">
                <a:solidFill>
                  <a:srgbClr val="FF6600"/>
                </a:solidFill>
              </a:rPr>
              <a:t>Bill </a:t>
            </a:r>
            <a:r>
              <a:rPr lang="en-US" dirty="0" err="1">
                <a:solidFill>
                  <a:srgbClr val="FF6600"/>
                </a:solidFill>
              </a:rPr>
              <a:t>Inmon</a:t>
            </a:r>
            <a:r>
              <a:rPr lang="en-US" dirty="0"/>
              <a:t>.</a:t>
            </a:r>
          </a:p>
          <a:p>
            <a:r>
              <a:rPr lang="en-US" dirty="0"/>
              <a:t>A </a:t>
            </a:r>
            <a:r>
              <a:rPr lang="en-US" dirty="0">
                <a:solidFill>
                  <a:srgbClr val="FF0000"/>
                </a:solidFill>
              </a:rPr>
              <a:t>data warehouse </a:t>
            </a:r>
            <a:r>
              <a:rPr lang="en-US" dirty="0"/>
              <a:t>as a </a:t>
            </a:r>
            <a:r>
              <a:rPr lang="en-US" dirty="0">
                <a:solidFill>
                  <a:schemeClr val="bg2">
                    <a:lumMod val="50000"/>
                  </a:schemeClr>
                </a:solidFill>
              </a:rPr>
              <a:t>centralized</a:t>
            </a:r>
            <a:r>
              <a:rPr lang="en-US" dirty="0"/>
              <a:t> repository for the </a:t>
            </a:r>
            <a:r>
              <a:rPr lang="en-US" dirty="0">
                <a:solidFill>
                  <a:schemeClr val="bg2">
                    <a:lumMod val="50000"/>
                  </a:schemeClr>
                </a:solidFill>
              </a:rPr>
              <a:t>entire</a:t>
            </a:r>
            <a:r>
              <a:rPr lang="en-US" dirty="0"/>
              <a:t> enterprise</a:t>
            </a:r>
          </a:p>
          <a:p>
            <a:pPr lvl="1"/>
            <a:r>
              <a:rPr lang="en-US" dirty="0"/>
              <a:t>stores data at the </a:t>
            </a:r>
            <a:r>
              <a:rPr lang="en-US" dirty="0">
                <a:solidFill>
                  <a:schemeClr val="accent6">
                    <a:lumMod val="60000"/>
                    <a:lumOff val="40000"/>
                  </a:schemeClr>
                </a:solidFill>
              </a:rPr>
              <a:t>lowest level of detail</a:t>
            </a:r>
            <a:r>
              <a:rPr lang="en-US" dirty="0"/>
              <a:t>. Usually relational model.</a:t>
            </a:r>
          </a:p>
          <a:p>
            <a:r>
              <a:rPr lang="en-US" dirty="0">
                <a:solidFill>
                  <a:srgbClr val="FF0000"/>
                </a:solidFill>
              </a:rPr>
              <a:t>Data marts </a:t>
            </a:r>
            <a:r>
              <a:rPr lang="en-US" dirty="0"/>
              <a:t>are created on demand for </a:t>
            </a:r>
            <a:r>
              <a:rPr lang="en-US" dirty="0">
                <a:solidFill>
                  <a:schemeClr val="bg2">
                    <a:lumMod val="50000"/>
                  </a:schemeClr>
                </a:solidFill>
              </a:rPr>
              <a:t>departmental</a:t>
            </a:r>
            <a:r>
              <a:rPr lang="en-US" dirty="0"/>
              <a:t> analytical needs</a:t>
            </a:r>
          </a:p>
          <a:p>
            <a:pPr lvl="1"/>
            <a:r>
              <a:rPr lang="en-US" dirty="0"/>
              <a:t>May </a:t>
            </a:r>
            <a:r>
              <a:rPr lang="en-US" dirty="0">
                <a:solidFill>
                  <a:schemeClr val="accent6">
                    <a:lumMod val="60000"/>
                    <a:lumOff val="40000"/>
                  </a:schemeClr>
                </a:solidFill>
              </a:rPr>
              <a:t>filter</a:t>
            </a:r>
            <a:r>
              <a:rPr lang="en-US" dirty="0"/>
              <a:t> and </a:t>
            </a:r>
            <a:r>
              <a:rPr lang="en-US" dirty="0">
                <a:solidFill>
                  <a:schemeClr val="accent6">
                    <a:lumMod val="60000"/>
                    <a:lumOff val="40000"/>
                  </a:schemeClr>
                </a:solidFill>
              </a:rPr>
              <a:t>aggregate</a:t>
            </a:r>
            <a:r>
              <a:rPr lang="en-US" dirty="0"/>
              <a:t> DW data</a:t>
            </a:r>
          </a:p>
          <a:p>
            <a:pPr lvl="1"/>
            <a:r>
              <a:rPr lang="en-US" dirty="0">
                <a:solidFill>
                  <a:schemeClr val="accent6">
                    <a:lumMod val="60000"/>
                    <a:lumOff val="40000"/>
                  </a:schemeClr>
                </a:solidFill>
              </a:rPr>
              <a:t>Better</a:t>
            </a:r>
            <a:r>
              <a:rPr lang="en-US" dirty="0"/>
              <a:t> </a:t>
            </a:r>
            <a:r>
              <a:rPr lang="en-US" dirty="0">
                <a:solidFill>
                  <a:schemeClr val="accent6">
                    <a:lumMod val="60000"/>
                    <a:lumOff val="40000"/>
                  </a:schemeClr>
                </a:solidFill>
              </a:rPr>
              <a:t>performance</a:t>
            </a:r>
            <a:r>
              <a:rPr lang="en-US" dirty="0"/>
              <a:t> than running query directly on DW</a:t>
            </a:r>
          </a:p>
          <a:p>
            <a:r>
              <a:rPr lang="en-US" dirty="0"/>
              <a:t>May also run analysis </a:t>
            </a:r>
            <a:r>
              <a:rPr lang="en-US" dirty="0">
                <a:solidFill>
                  <a:schemeClr val="bg2">
                    <a:lumMod val="50000"/>
                  </a:schemeClr>
                </a:solidFill>
              </a:rPr>
              <a:t>directly</a:t>
            </a:r>
            <a:r>
              <a:rPr lang="en-US" dirty="0"/>
              <a:t> on DW</a:t>
            </a:r>
          </a:p>
        </p:txBody>
      </p:sp>
      <p:sp>
        <p:nvSpPr>
          <p:cNvPr id="5" name="Flowchart: Magnetic Disk 4"/>
          <p:cNvSpPr/>
          <p:nvPr/>
        </p:nvSpPr>
        <p:spPr>
          <a:xfrm>
            <a:off x="6172200" y="2428875"/>
            <a:ext cx="1828800" cy="71578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warehouse</a:t>
            </a:r>
          </a:p>
        </p:txBody>
      </p:sp>
      <p:sp>
        <p:nvSpPr>
          <p:cNvPr id="7" name="TextBox 6"/>
          <p:cNvSpPr txBox="1"/>
          <p:nvPr/>
        </p:nvSpPr>
        <p:spPr>
          <a:xfrm>
            <a:off x="7467600" y="1752600"/>
            <a:ext cx="1524000" cy="369332"/>
          </a:xfrm>
          <a:prstGeom prst="rect">
            <a:avLst/>
          </a:prstGeom>
          <a:noFill/>
        </p:spPr>
        <p:txBody>
          <a:bodyPr wrap="square" rtlCol="0">
            <a:spAutoFit/>
          </a:bodyPr>
          <a:lstStyle/>
          <a:p>
            <a:r>
              <a:rPr lang="en-US" dirty="0"/>
              <a:t>Data staging</a:t>
            </a:r>
          </a:p>
        </p:txBody>
      </p:sp>
      <p:pic>
        <p:nvPicPr>
          <p:cNvPr id="8" name="Picture 2" descr="C:\Users\philip\Downloads\MC900356045.WMF"/>
          <p:cNvPicPr>
            <a:picLocks noChangeAspect="1" noChangeArrowheads="1"/>
          </p:cNvPicPr>
          <p:nvPr/>
        </p:nvPicPr>
        <p:blipFill>
          <a:blip r:embed="rId2" cstate="print"/>
          <a:srcRect/>
          <a:stretch>
            <a:fillRect/>
          </a:stretch>
        </p:blipFill>
        <p:spPr bwMode="auto">
          <a:xfrm>
            <a:off x="6629400" y="1447800"/>
            <a:ext cx="847725" cy="904875"/>
          </a:xfrm>
          <a:prstGeom prst="rect">
            <a:avLst/>
          </a:prstGeom>
          <a:noFill/>
        </p:spPr>
      </p:pic>
      <p:sp>
        <p:nvSpPr>
          <p:cNvPr id="9" name="Right Arrow 8"/>
          <p:cNvSpPr/>
          <p:nvPr/>
        </p:nvSpPr>
        <p:spPr>
          <a:xfrm rot="6707881">
            <a:off x="6397561" y="3385206"/>
            <a:ext cx="457200" cy="1524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TextBox 15"/>
          <p:cNvSpPr txBox="1"/>
          <p:nvPr/>
        </p:nvSpPr>
        <p:spPr>
          <a:xfrm>
            <a:off x="6629400" y="5629275"/>
            <a:ext cx="1524000" cy="369332"/>
          </a:xfrm>
          <a:prstGeom prst="rect">
            <a:avLst/>
          </a:prstGeom>
          <a:noFill/>
        </p:spPr>
        <p:txBody>
          <a:bodyPr wrap="square" rtlCol="0">
            <a:spAutoFit/>
          </a:bodyPr>
          <a:lstStyle/>
          <a:p>
            <a:r>
              <a:rPr lang="en-US" dirty="0"/>
              <a:t>Analysis</a:t>
            </a:r>
          </a:p>
        </p:txBody>
      </p:sp>
      <p:grpSp>
        <p:nvGrpSpPr>
          <p:cNvPr id="20" name="Group 19"/>
          <p:cNvGrpSpPr/>
          <p:nvPr/>
        </p:nvGrpSpPr>
        <p:grpSpPr>
          <a:xfrm>
            <a:off x="5715000" y="3800475"/>
            <a:ext cx="838200" cy="1905000"/>
            <a:chOff x="5334000" y="3800475"/>
            <a:chExt cx="838200" cy="1905000"/>
          </a:xfrm>
        </p:grpSpPr>
        <p:pic>
          <p:nvPicPr>
            <p:cNvPr id="6" name="Picture 4"/>
            <p:cNvPicPr>
              <a:picLocks noChangeAspect="1" noChangeArrowheads="1"/>
            </p:cNvPicPr>
            <p:nvPr/>
          </p:nvPicPr>
          <p:blipFill>
            <a:blip r:embed="rId3" cstate="print"/>
            <a:srcRect/>
            <a:stretch>
              <a:fillRect/>
            </a:stretch>
          </p:blipFill>
          <p:spPr bwMode="auto">
            <a:xfrm>
              <a:off x="5410200" y="5019675"/>
              <a:ext cx="685800" cy="685800"/>
            </a:xfrm>
            <a:prstGeom prst="rect">
              <a:avLst/>
            </a:prstGeom>
            <a:noFill/>
            <a:ln w="9525">
              <a:noFill/>
              <a:miter lim="800000"/>
              <a:headEnd/>
              <a:tailEnd/>
            </a:ln>
          </p:spPr>
        </p:pic>
        <p:sp>
          <p:nvSpPr>
            <p:cNvPr id="12" name="Flowchart: Magnetic Disk 11"/>
            <p:cNvSpPr/>
            <p:nvPr/>
          </p:nvSpPr>
          <p:spPr>
            <a:xfrm>
              <a:off x="5334000" y="3800475"/>
              <a:ext cx="838200" cy="71578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mart</a:t>
              </a:r>
            </a:p>
          </p:txBody>
        </p:sp>
        <p:sp>
          <p:nvSpPr>
            <p:cNvPr id="17" name="Right Arrow 16"/>
            <p:cNvSpPr/>
            <p:nvPr/>
          </p:nvSpPr>
          <p:spPr>
            <a:xfrm rot="5400000">
              <a:off x="5631204" y="4707280"/>
              <a:ext cx="316751" cy="15563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21" name="Group 20"/>
          <p:cNvGrpSpPr/>
          <p:nvPr/>
        </p:nvGrpSpPr>
        <p:grpSpPr>
          <a:xfrm>
            <a:off x="6781800" y="3256708"/>
            <a:ext cx="1828800" cy="2448767"/>
            <a:chOff x="6400800" y="3256708"/>
            <a:chExt cx="1828800" cy="2448767"/>
          </a:xfrm>
        </p:grpSpPr>
        <p:sp>
          <p:nvSpPr>
            <p:cNvPr id="10" name="Right Arrow 9"/>
            <p:cNvSpPr/>
            <p:nvPr/>
          </p:nvSpPr>
          <p:spPr>
            <a:xfrm rot="3924686">
              <a:off x="6998389" y="3409108"/>
              <a:ext cx="457200" cy="1524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1" name="Picture 4"/>
            <p:cNvPicPr>
              <a:picLocks noChangeAspect="1" noChangeArrowheads="1"/>
            </p:cNvPicPr>
            <p:nvPr/>
          </p:nvPicPr>
          <p:blipFill>
            <a:blip r:embed="rId3" cstate="print"/>
            <a:srcRect/>
            <a:stretch>
              <a:fillRect/>
            </a:stretch>
          </p:blipFill>
          <p:spPr bwMode="auto">
            <a:xfrm>
              <a:off x="7543800" y="5019675"/>
              <a:ext cx="685800" cy="685800"/>
            </a:xfrm>
            <a:prstGeom prst="rect">
              <a:avLst/>
            </a:prstGeom>
            <a:noFill/>
            <a:ln w="9525">
              <a:noFill/>
              <a:miter lim="800000"/>
              <a:headEnd/>
              <a:tailEnd/>
            </a:ln>
          </p:spPr>
        </p:pic>
        <p:sp>
          <p:nvSpPr>
            <p:cNvPr id="13" name="Flowchart: Magnetic Disk 12"/>
            <p:cNvSpPr/>
            <p:nvPr/>
          </p:nvSpPr>
          <p:spPr>
            <a:xfrm>
              <a:off x="6400800" y="3800475"/>
              <a:ext cx="838200" cy="71578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mart</a:t>
              </a:r>
            </a:p>
          </p:txBody>
        </p:sp>
        <p:sp>
          <p:nvSpPr>
            <p:cNvPr id="14" name="Flowchart: Magnetic Disk 13"/>
            <p:cNvSpPr/>
            <p:nvPr/>
          </p:nvSpPr>
          <p:spPr>
            <a:xfrm>
              <a:off x="7391400" y="3800475"/>
              <a:ext cx="838200" cy="71578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mart</a:t>
              </a:r>
            </a:p>
          </p:txBody>
        </p:sp>
        <p:pic>
          <p:nvPicPr>
            <p:cNvPr id="15" name="Picture 4"/>
            <p:cNvPicPr>
              <a:picLocks noChangeAspect="1" noChangeArrowheads="1"/>
            </p:cNvPicPr>
            <p:nvPr/>
          </p:nvPicPr>
          <p:blipFill>
            <a:blip r:embed="rId3" cstate="print"/>
            <a:srcRect/>
            <a:stretch>
              <a:fillRect/>
            </a:stretch>
          </p:blipFill>
          <p:spPr bwMode="auto">
            <a:xfrm>
              <a:off x="6477000" y="5019675"/>
              <a:ext cx="685800" cy="685800"/>
            </a:xfrm>
            <a:prstGeom prst="rect">
              <a:avLst/>
            </a:prstGeom>
            <a:noFill/>
            <a:ln w="9525">
              <a:noFill/>
              <a:miter lim="800000"/>
              <a:headEnd/>
              <a:tailEnd/>
            </a:ln>
          </p:spPr>
        </p:pic>
        <p:sp>
          <p:nvSpPr>
            <p:cNvPr id="18" name="Right Arrow 17"/>
            <p:cNvSpPr/>
            <p:nvPr/>
          </p:nvSpPr>
          <p:spPr>
            <a:xfrm rot="5400000">
              <a:off x="6621805" y="4707280"/>
              <a:ext cx="316751" cy="15563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Right Arrow 18"/>
            <p:cNvSpPr/>
            <p:nvPr/>
          </p:nvSpPr>
          <p:spPr>
            <a:xfrm rot="5400000">
              <a:off x="7612404" y="4719231"/>
              <a:ext cx="316751" cy="15563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pic>
        <p:nvPicPr>
          <p:cNvPr id="22" name="Picture 4"/>
          <p:cNvPicPr>
            <a:picLocks noChangeAspect="1" noChangeArrowheads="1"/>
          </p:cNvPicPr>
          <p:nvPr/>
        </p:nvPicPr>
        <p:blipFill>
          <a:blip r:embed="rId3" cstate="print"/>
          <a:srcRect/>
          <a:stretch>
            <a:fillRect/>
          </a:stretch>
        </p:blipFill>
        <p:spPr bwMode="auto">
          <a:xfrm>
            <a:off x="8458200" y="2971800"/>
            <a:ext cx="685800" cy="685800"/>
          </a:xfrm>
          <a:prstGeom prst="rect">
            <a:avLst/>
          </a:prstGeom>
          <a:noFill/>
          <a:ln w="9525">
            <a:noFill/>
            <a:miter lim="800000"/>
            <a:headEnd/>
            <a:tailEnd/>
          </a:ln>
        </p:spPr>
      </p:pic>
      <p:sp>
        <p:nvSpPr>
          <p:cNvPr id="23" name="Right Arrow 22"/>
          <p:cNvSpPr/>
          <p:nvPr/>
        </p:nvSpPr>
        <p:spPr>
          <a:xfrm rot="2298173">
            <a:off x="8079177" y="2792289"/>
            <a:ext cx="457200" cy="1524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1991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Architecture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27</a:t>
            </a:fld>
            <a:endParaRPr lang="en-US"/>
          </a:p>
        </p:txBody>
      </p:sp>
      <p:sp>
        <p:nvSpPr>
          <p:cNvPr id="4" name="Content Placeholder 3"/>
          <p:cNvSpPr>
            <a:spLocks noGrp="1"/>
          </p:cNvSpPr>
          <p:nvPr>
            <p:ph sz="quarter" idx="1"/>
          </p:nvPr>
        </p:nvSpPr>
        <p:spPr>
          <a:xfrm>
            <a:off x="457200" y="1219200"/>
            <a:ext cx="5029200" cy="4937760"/>
          </a:xfrm>
        </p:spPr>
        <p:txBody>
          <a:bodyPr>
            <a:normAutofit fontScale="92500" lnSpcReduction="10000"/>
          </a:bodyPr>
          <a:lstStyle/>
          <a:p>
            <a:r>
              <a:rPr lang="en-US" dirty="0">
                <a:solidFill>
                  <a:srgbClr val="FF0000"/>
                </a:solidFill>
              </a:rPr>
              <a:t>Bottom-up</a:t>
            </a:r>
            <a:r>
              <a:rPr lang="en-US" dirty="0"/>
              <a:t> approach.  Recommended by </a:t>
            </a:r>
            <a:r>
              <a:rPr lang="en-US" dirty="0">
                <a:solidFill>
                  <a:srgbClr val="FF6600"/>
                </a:solidFill>
              </a:rPr>
              <a:t>Ralph Kimball</a:t>
            </a:r>
            <a:r>
              <a:rPr lang="en-US" dirty="0"/>
              <a:t>. </a:t>
            </a:r>
          </a:p>
          <a:p>
            <a:r>
              <a:rPr lang="en-US" dirty="0"/>
              <a:t>A </a:t>
            </a:r>
            <a:r>
              <a:rPr lang="en-US" dirty="0">
                <a:solidFill>
                  <a:srgbClr val="FF0000"/>
                </a:solidFill>
              </a:rPr>
              <a:t>data warehouse </a:t>
            </a:r>
            <a:r>
              <a:rPr lang="en-US" dirty="0"/>
              <a:t>as a collection of data marts with </a:t>
            </a:r>
            <a:r>
              <a:rPr lang="en-US" i="1" dirty="0">
                <a:solidFill>
                  <a:schemeClr val="bg2">
                    <a:lumMod val="50000"/>
                  </a:schemeClr>
                </a:solidFill>
              </a:rPr>
              <a:t>conformed</a:t>
            </a:r>
            <a:r>
              <a:rPr lang="en-US" dirty="0">
                <a:solidFill>
                  <a:schemeClr val="bg2">
                    <a:lumMod val="50000"/>
                  </a:schemeClr>
                </a:solidFill>
              </a:rPr>
              <a:t> </a:t>
            </a:r>
            <a:r>
              <a:rPr lang="en-US" i="1" dirty="0">
                <a:solidFill>
                  <a:schemeClr val="bg2">
                    <a:lumMod val="50000"/>
                  </a:schemeClr>
                </a:solidFill>
              </a:rPr>
              <a:t>analysis dimensions</a:t>
            </a:r>
            <a:r>
              <a:rPr lang="en-US" dirty="0"/>
              <a:t>.</a:t>
            </a:r>
          </a:p>
          <a:p>
            <a:r>
              <a:rPr lang="en-US" dirty="0">
                <a:solidFill>
                  <a:srgbClr val="FF0000"/>
                </a:solidFill>
              </a:rPr>
              <a:t>Data marts </a:t>
            </a:r>
            <a:r>
              <a:rPr lang="en-US" dirty="0"/>
              <a:t>are independent, and used as </a:t>
            </a:r>
            <a:r>
              <a:rPr lang="en-US" dirty="0">
                <a:solidFill>
                  <a:schemeClr val="bg2">
                    <a:lumMod val="50000"/>
                  </a:schemeClr>
                </a:solidFill>
              </a:rPr>
              <a:t>building blocks </a:t>
            </a:r>
            <a:r>
              <a:rPr lang="en-US" dirty="0"/>
              <a:t>while incrementally developing DW</a:t>
            </a:r>
          </a:p>
          <a:p>
            <a:pPr lvl="1"/>
            <a:r>
              <a:rPr lang="en-US" dirty="0"/>
              <a:t>Store data at the </a:t>
            </a:r>
            <a:r>
              <a:rPr lang="en-US" dirty="0">
                <a:solidFill>
                  <a:schemeClr val="accent6">
                    <a:lumMod val="60000"/>
                    <a:lumOff val="40000"/>
                  </a:schemeClr>
                </a:solidFill>
              </a:rPr>
              <a:t>lowest </a:t>
            </a:r>
            <a:r>
              <a:rPr lang="en-US" dirty="0"/>
              <a:t>level of detail and also as </a:t>
            </a:r>
            <a:r>
              <a:rPr lang="en-US" dirty="0">
                <a:solidFill>
                  <a:schemeClr val="accent6">
                    <a:lumMod val="60000"/>
                    <a:lumOff val="40000"/>
                  </a:schemeClr>
                </a:solidFill>
              </a:rPr>
              <a:t>summaries</a:t>
            </a:r>
            <a:r>
              <a:rPr lang="en-US" dirty="0"/>
              <a:t>. </a:t>
            </a:r>
            <a:r>
              <a:rPr lang="en-US" dirty="0">
                <a:solidFill>
                  <a:schemeClr val="accent6">
                    <a:lumMod val="60000"/>
                    <a:lumOff val="40000"/>
                  </a:schemeClr>
                </a:solidFill>
              </a:rPr>
              <a:t>Dimensional</a:t>
            </a:r>
            <a:r>
              <a:rPr lang="en-US" dirty="0"/>
              <a:t> model.</a:t>
            </a:r>
          </a:p>
          <a:p>
            <a:r>
              <a:rPr lang="en-US" dirty="0"/>
              <a:t>Data marts are </a:t>
            </a:r>
            <a:r>
              <a:rPr lang="en-US" dirty="0">
                <a:solidFill>
                  <a:schemeClr val="bg2">
                    <a:lumMod val="50000"/>
                  </a:schemeClr>
                </a:solidFill>
              </a:rPr>
              <a:t>joined</a:t>
            </a:r>
            <a:r>
              <a:rPr lang="en-US" dirty="0"/>
              <a:t> or </a:t>
            </a:r>
            <a:r>
              <a:rPr lang="en-US" dirty="0">
                <a:solidFill>
                  <a:schemeClr val="bg2">
                    <a:lumMod val="50000"/>
                  </a:schemeClr>
                </a:solidFill>
              </a:rPr>
              <a:t>'</a:t>
            </a:r>
            <a:r>
              <a:rPr lang="en-US" dirty="0" err="1">
                <a:solidFill>
                  <a:schemeClr val="bg2">
                    <a:lumMod val="50000"/>
                  </a:schemeClr>
                </a:solidFill>
              </a:rPr>
              <a:t>unioned</a:t>
            </a:r>
            <a:r>
              <a:rPr lang="en-US" dirty="0"/>
              <a:t>' together by dimensions</a:t>
            </a:r>
          </a:p>
        </p:txBody>
      </p:sp>
      <p:sp>
        <p:nvSpPr>
          <p:cNvPr id="5" name="Rectangle 4"/>
          <p:cNvSpPr/>
          <p:nvPr/>
        </p:nvSpPr>
        <p:spPr>
          <a:xfrm>
            <a:off x="5486400" y="2667000"/>
            <a:ext cx="3505200" cy="121920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dirty="0"/>
              <a:t>Conformed data marts</a:t>
            </a:r>
          </a:p>
        </p:txBody>
      </p:sp>
      <p:pic>
        <p:nvPicPr>
          <p:cNvPr id="6" name="Picture 4"/>
          <p:cNvPicPr>
            <a:picLocks noChangeAspect="1" noChangeArrowheads="1"/>
          </p:cNvPicPr>
          <p:nvPr/>
        </p:nvPicPr>
        <p:blipFill>
          <a:blip r:embed="rId3" cstate="print"/>
          <a:srcRect/>
          <a:stretch>
            <a:fillRect/>
          </a:stretch>
        </p:blipFill>
        <p:spPr bwMode="auto">
          <a:xfrm>
            <a:off x="5791200" y="4572000"/>
            <a:ext cx="685800" cy="685800"/>
          </a:xfrm>
          <a:prstGeom prst="rect">
            <a:avLst/>
          </a:prstGeom>
          <a:noFill/>
          <a:ln w="9525">
            <a:noFill/>
            <a:miter lim="800000"/>
            <a:headEnd/>
            <a:tailEnd/>
          </a:ln>
        </p:spPr>
      </p:pic>
      <p:pic>
        <p:nvPicPr>
          <p:cNvPr id="7" name="Picture 2" descr="C:\Users\philip\Downloads\MC900356045.WMF"/>
          <p:cNvPicPr>
            <a:picLocks noChangeAspect="1" noChangeArrowheads="1"/>
          </p:cNvPicPr>
          <p:nvPr/>
        </p:nvPicPr>
        <p:blipFill>
          <a:blip r:embed="rId4" cstate="print"/>
          <a:srcRect/>
          <a:stretch>
            <a:fillRect/>
          </a:stretch>
        </p:blipFill>
        <p:spPr bwMode="auto">
          <a:xfrm>
            <a:off x="5705475" y="1685925"/>
            <a:ext cx="847725" cy="904875"/>
          </a:xfrm>
          <a:prstGeom prst="rect">
            <a:avLst/>
          </a:prstGeom>
          <a:noFill/>
        </p:spPr>
      </p:pic>
      <p:sp>
        <p:nvSpPr>
          <p:cNvPr id="8" name="Right Arrow 7"/>
          <p:cNvSpPr/>
          <p:nvPr/>
        </p:nvSpPr>
        <p:spPr>
          <a:xfrm rot="6707881">
            <a:off x="6556440" y="4126751"/>
            <a:ext cx="457200" cy="1524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Flowchart: Magnetic Disk 10"/>
          <p:cNvSpPr/>
          <p:nvPr/>
        </p:nvSpPr>
        <p:spPr>
          <a:xfrm>
            <a:off x="5715000" y="3124200"/>
            <a:ext cx="838200" cy="71578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mart</a:t>
            </a:r>
          </a:p>
        </p:txBody>
      </p:sp>
      <p:sp>
        <p:nvSpPr>
          <p:cNvPr id="12" name="Flowchart: Magnetic Disk 11"/>
          <p:cNvSpPr/>
          <p:nvPr/>
        </p:nvSpPr>
        <p:spPr>
          <a:xfrm>
            <a:off x="6781800" y="3124200"/>
            <a:ext cx="838200" cy="71578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mart</a:t>
            </a:r>
          </a:p>
        </p:txBody>
      </p:sp>
      <p:sp>
        <p:nvSpPr>
          <p:cNvPr id="14" name="TextBox 13"/>
          <p:cNvSpPr txBox="1"/>
          <p:nvPr/>
        </p:nvSpPr>
        <p:spPr>
          <a:xfrm>
            <a:off x="6629400" y="5334000"/>
            <a:ext cx="1524000" cy="369332"/>
          </a:xfrm>
          <a:prstGeom prst="rect">
            <a:avLst/>
          </a:prstGeom>
          <a:noFill/>
        </p:spPr>
        <p:txBody>
          <a:bodyPr wrap="square" rtlCol="0">
            <a:spAutoFit/>
          </a:bodyPr>
          <a:lstStyle/>
          <a:p>
            <a:r>
              <a:rPr lang="en-US" dirty="0"/>
              <a:t>Analysis</a:t>
            </a:r>
          </a:p>
        </p:txBody>
      </p:sp>
      <p:pic>
        <p:nvPicPr>
          <p:cNvPr id="16" name="Picture 2" descr="C:\Users\philip\Downloads\MC900356045.WMF"/>
          <p:cNvPicPr>
            <a:picLocks noChangeAspect="1" noChangeArrowheads="1"/>
          </p:cNvPicPr>
          <p:nvPr/>
        </p:nvPicPr>
        <p:blipFill>
          <a:blip r:embed="rId4" cstate="print"/>
          <a:srcRect/>
          <a:stretch>
            <a:fillRect/>
          </a:stretch>
        </p:blipFill>
        <p:spPr bwMode="auto">
          <a:xfrm>
            <a:off x="6696075" y="1676400"/>
            <a:ext cx="847725" cy="904875"/>
          </a:xfrm>
          <a:prstGeom prst="rect">
            <a:avLst/>
          </a:prstGeom>
          <a:noFill/>
        </p:spPr>
      </p:pic>
      <p:grpSp>
        <p:nvGrpSpPr>
          <p:cNvPr id="19" name="Group 18"/>
          <p:cNvGrpSpPr/>
          <p:nvPr/>
        </p:nvGrpSpPr>
        <p:grpSpPr>
          <a:xfrm>
            <a:off x="7479611" y="1676400"/>
            <a:ext cx="1130989" cy="3581400"/>
            <a:chOff x="7327211" y="1676400"/>
            <a:chExt cx="1130989" cy="3581400"/>
          </a:xfrm>
        </p:grpSpPr>
        <p:sp>
          <p:nvSpPr>
            <p:cNvPr id="9" name="Right Arrow 8"/>
            <p:cNvSpPr/>
            <p:nvPr/>
          </p:nvSpPr>
          <p:spPr>
            <a:xfrm rot="3924686">
              <a:off x="7174811" y="4125777"/>
              <a:ext cx="457200" cy="1524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 name="Picture 4"/>
            <p:cNvPicPr>
              <a:picLocks noChangeAspect="1" noChangeArrowheads="1"/>
            </p:cNvPicPr>
            <p:nvPr/>
          </p:nvPicPr>
          <p:blipFill>
            <a:blip r:embed="rId3" cstate="print"/>
            <a:srcRect/>
            <a:stretch>
              <a:fillRect/>
            </a:stretch>
          </p:blipFill>
          <p:spPr bwMode="auto">
            <a:xfrm>
              <a:off x="7467600" y="4572000"/>
              <a:ext cx="685800" cy="685800"/>
            </a:xfrm>
            <a:prstGeom prst="rect">
              <a:avLst/>
            </a:prstGeom>
            <a:noFill/>
            <a:ln w="9525">
              <a:noFill/>
              <a:miter lim="800000"/>
              <a:headEnd/>
              <a:tailEnd/>
            </a:ln>
          </p:spPr>
        </p:pic>
        <p:sp>
          <p:nvSpPr>
            <p:cNvPr id="13" name="Flowchart: Magnetic Disk 12"/>
            <p:cNvSpPr/>
            <p:nvPr/>
          </p:nvSpPr>
          <p:spPr>
            <a:xfrm>
              <a:off x="7620000" y="3124200"/>
              <a:ext cx="838200" cy="71578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mart</a:t>
              </a:r>
            </a:p>
          </p:txBody>
        </p:sp>
        <p:sp>
          <p:nvSpPr>
            <p:cNvPr id="15" name="Right Arrow 14"/>
            <p:cNvSpPr/>
            <p:nvPr/>
          </p:nvSpPr>
          <p:spPr>
            <a:xfrm rot="5400000">
              <a:off x="7770779" y="4113180"/>
              <a:ext cx="457200" cy="15564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7" name="Picture 2" descr="C:\Users\philip\Downloads\MC900356045.WMF"/>
            <p:cNvPicPr>
              <a:picLocks noChangeAspect="1" noChangeArrowheads="1"/>
            </p:cNvPicPr>
            <p:nvPr/>
          </p:nvPicPr>
          <p:blipFill>
            <a:blip r:embed="rId4" cstate="print"/>
            <a:srcRect/>
            <a:stretch>
              <a:fillRect/>
            </a:stretch>
          </p:blipFill>
          <p:spPr bwMode="auto">
            <a:xfrm>
              <a:off x="7534275" y="1676400"/>
              <a:ext cx="847725" cy="904875"/>
            </a:xfrm>
            <a:prstGeom prst="rect">
              <a:avLst/>
            </a:prstGeom>
            <a:noFill/>
          </p:spPr>
        </p:pic>
      </p:grpSp>
      <p:sp>
        <p:nvSpPr>
          <p:cNvPr id="18" name="Right Arrow 17"/>
          <p:cNvSpPr/>
          <p:nvPr/>
        </p:nvSpPr>
        <p:spPr>
          <a:xfrm rot="5400000">
            <a:off x="5865780" y="4113180"/>
            <a:ext cx="457200" cy="15564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5131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Approach</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28</a:t>
            </a:fld>
            <a:endParaRPr lang="en-US"/>
          </a:p>
        </p:txBody>
      </p:sp>
      <p:sp>
        <p:nvSpPr>
          <p:cNvPr id="4" name="Content Placeholder 3"/>
          <p:cNvSpPr>
            <a:spLocks noGrp="1"/>
          </p:cNvSpPr>
          <p:nvPr>
            <p:ph sz="quarter" idx="1"/>
          </p:nvPr>
        </p:nvSpPr>
        <p:spPr>
          <a:xfrm>
            <a:off x="457200" y="1219200"/>
            <a:ext cx="5334000" cy="4937760"/>
          </a:xfrm>
        </p:spPr>
        <p:txBody>
          <a:bodyPr>
            <a:normAutofit fontScale="85000" lnSpcReduction="20000"/>
          </a:bodyPr>
          <a:lstStyle/>
          <a:p>
            <a:pPr>
              <a:lnSpc>
                <a:spcPct val="120000"/>
              </a:lnSpc>
            </a:pPr>
            <a:r>
              <a:rPr lang="en-US" dirty="0"/>
              <a:t>To handle the complexity of ETL process from operational data to data mart, some designer adds a </a:t>
            </a:r>
            <a:r>
              <a:rPr lang="en-US" dirty="0">
                <a:solidFill>
                  <a:srgbClr val="FF0000"/>
                </a:solidFill>
              </a:rPr>
              <a:t>reconciled data layer</a:t>
            </a:r>
          </a:p>
          <a:p>
            <a:pPr lvl="1">
              <a:lnSpc>
                <a:spcPct val="120000"/>
              </a:lnSpc>
            </a:pPr>
            <a:r>
              <a:rPr lang="en-US" dirty="0"/>
              <a:t>Usually uses </a:t>
            </a:r>
            <a:r>
              <a:rPr lang="en-US" dirty="0">
                <a:solidFill>
                  <a:schemeClr val="bg2">
                    <a:lumMod val="50000"/>
                  </a:schemeClr>
                </a:solidFill>
              </a:rPr>
              <a:t>relational</a:t>
            </a:r>
            <a:r>
              <a:rPr lang="en-US" dirty="0"/>
              <a:t> data model</a:t>
            </a:r>
          </a:p>
          <a:p>
            <a:pPr lvl="1">
              <a:lnSpc>
                <a:spcPct val="120000"/>
              </a:lnSpc>
            </a:pPr>
            <a:r>
              <a:rPr lang="en-US" dirty="0">
                <a:solidFill>
                  <a:srgbClr val="FF0000"/>
                </a:solidFill>
              </a:rPr>
              <a:t>Operational data </a:t>
            </a:r>
            <a:r>
              <a:rPr lang="en-US" dirty="0"/>
              <a:t>are </a:t>
            </a:r>
            <a:r>
              <a:rPr lang="en-US" dirty="0">
                <a:solidFill>
                  <a:schemeClr val="bg2">
                    <a:lumMod val="50000"/>
                  </a:schemeClr>
                </a:solidFill>
              </a:rPr>
              <a:t>integrated</a:t>
            </a:r>
            <a:r>
              <a:rPr lang="en-US" dirty="0"/>
              <a:t> and </a:t>
            </a:r>
            <a:r>
              <a:rPr lang="en-US" dirty="0">
                <a:solidFill>
                  <a:schemeClr val="bg2">
                    <a:lumMod val="50000"/>
                  </a:schemeClr>
                </a:solidFill>
              </a:rPr>
              <a:t>cleansed</a:t>
            </a:r>
            <a:r>
              <a:rPr lang="en-US" dirty="0"/>
              <a:t> and the obtained data are saved in reconciled data layer</a:t>
            </a:r>
          </a:p>
          <a:p>
            <a:pPr lvl="1">
              <a:lnSpc>
                <a:spcPct val="120000"/>
              </a:lnSpc>
            </a:pPr>
            <a:r>
              <a:rPr lang="en-US" dirty="0"/>
              <a:t>i.e. reconciled data layer is a consistent model of </a:t>
            </a:r>
            <a:r>
              <a:rPr lang="en-US" dirty="0">
                <a:solidFill>
                  <a:schemeClr val="bg2">
                    <a:lumMod val="50000"/>
                  </a:schemeClr>
                </a:solidFill>
              </a:rPr>
              <a:t>all</a:t>
            </a:r>
            <a:r>
              <a:rPr lang="en-US" dirty="0"/>
              <a:t> corporate data, but its data model may </a:t>
            </a:r>
            <a:r>
              <a:rPr lang="en-US" dirty="0">
                <a:solidFill>
                  <a:schemeClr val="bg2">
                    <a:lumMod val="50000"/>
                  </a:schemeClr>
                </a:solidFill>
              </a:rPr>
              <a:t>not</a:t>
            </a:r>
            <a:r>
              <a:rPr lang="en-US" dirty="0"/>
              <a:t> be suitable for data analysis</a:t>
            </a:r>
          </a:p>
          <a:p>
            <a:pPr>
              <a:lnSpc>
                <a:spcPct val="120000"/>
              </a:lnSpc>
            </a:pPr>
            <a:r>
              <a:rPr lang="en-US" dirty="0"/>
              <a:t>Some </a:t>
            </a:r>
            <a:r>
              <a:rPr lang="en-US" sz="2800" dirty="0"/>
              <a:t>ETL tool handles </a:t>
            </a:r>
            <a:r>
              <a:rPr lang="en-US" sz="2800" dirty="0">
                <a:solidFill>
                  <a:schemeClr val="bg2">
                    <a:lumMod val="50000"/>
                  </a:schemeClr>
                </a:solidFill>
              </a:rPr>
              <a:t>differences</a:t>
            </a:r>
            <a:r>
              <a:rPr lang="en-US" sz="2800" dirty="0"/>
              <a:t> in data models when it loads data from reconciled data layer to data marts</a:t>
            </a:r>
            <a:endParaRPr lang="en-US" dirty="0"/>
          </a:p>
        </p:txBody>
      </p:sp>
      <p:sp>
        <p:nvSpPr>
          <p:cNvPr id="5" name="Flowchart: Magnetic Disk 4"/>
          <p:cNvSpPr/>
          <p:nvPr/>
        </p:nvSpPr>
        <p:spPr>
          <a:xfrm>
            <a:off x="6324600" y="2743200"/>
            <a:ext cx="1267691" cy="6096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Reconciled data</a:t>
            </a:r>
          </a:p>
        </p:txBody>
      </p:sp>
      <p:sp>
        <p:nvSpPr>
          <p:cNvPr id="6" name="Flowchart: Magnetic Disk 5"/>
          <p:cNvSpPr/>
          <p:nvPr/>
        </p:nvSpPr>
        <p:spPr>
          <a:xfrm>
            <a:off x="5715000" y="1396425"/>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Flowchart: Magnetic Disk 6"/>
          <p:cNvSpPr/>
          <p:nvPr/>
        </p:nvSpPr>
        <p:spPr>
          <a:xfrm>
            <a:off x="5867400" y="1625025"/>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extBox 7"/>
          <p:cNvSpPr txBox="1"/>
          <p:nvPr/>
        </p:nvSpPr>
        <p:spPr>
          <a:xfrm>
            <a:off x="7048662" y="3603918"/>
            <a:ext cx="1219200" cy="369332"/>
          </a:xfrm>
          <a:prstGeom prst="rect">
            <a:avLst/>
          </a:prstGeom>
          <a:noFill/>
        </p:spPr>
        <p:txBody>
          <a:bodyPr wrap="square" rtlCol="0">
            <a:spAutoFit/>
          </a:bodyPr>
          <a:lstStyle/>
          <a:p>
            <a:r>
              <a:rPr lang="en-US" dirty="0"/>
              <a:t>ETL tools</a:t>
            </a:r>
          </a:p>
        </p:txBody>
      </p:sp>
      <p:pic>
        <p:nvPicPr>
          <p:cNvPr id="9" name="Picture 2" descr="C:\Users\philip\Downloads\MC900356045.WMF"/>
          <p:cNvPicPr>
            <a:picLocks noChangeAspect="1" noChangeArrowheads="1"/>
          </p:cNvPicPr>
          <p:nvPr/>
        </p:nvPicPr>
        <p:blipFill>
          <a:blip r:embed="rId3" cstate="print"/>
          <a:srcRect/>
          <a:stretch>
            <a:fillRect/>
          </a:stretch>
        </p:blipFill>
        <p:spPr bwMode="auto">
          <a:xfrm>
            <a:off x="6705600" y="2209801"/>
            <a:ext cx="571099" cy="609600"/>
          </a:xfrm>
          <a:prstGeom prst="rect">
            <a:avLst/>
          </a:prstGeom>
          <a:noFill/>
        </p:spPr>
      </p:pic>
      <p:sp>
        <p:nvSpPr>
          <p:cNvPr id="10" name="Flowchart: Magnetic Disk 9"/>
          <p:cNvSpPr/>
          <p:nvPr/>
        </p:nvSpPr>
        <p:spPr>
          <a:xfrm>
            <a:off x="7467600" y="1371600"/>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Flowchart: Magnetic Disk 10"/>
          <p:cNvSpPr/>
          <p:nvPr/>
        </p:nvSpPr>
        <p:spPr>
          <a:xfrm>
            <a:off x="7620000" y="1600200"/>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TextBox 11"/>
          <p:cNvSpPr txBox="1"/>
          <p:nvPr/>
        </p:nvSpPr>
        <p:spPr>
          <a:xfrm>
            <a:off x="7467600" y="2078325"/>
            <a:ext cx="1219200" cy="307777"/>
          </a:xfrm>
          <a:prstGeom prst="rect">
            <a:avLst/>
          </a:prstGeom>
          <a:noFill/>
        </p:spPr>
        <p:txBody>
          <a:bodyPr wrap="square" rtlCol="0">
            <a:spAutoFit/>
          </a:bodyPr>
          <a:lstStyle/>
          <a:p>
            <a:r>
              <a:rPr lang="en-US" sz="1400" dirty="0"/>
              <a:t>External data</a:t>
            </a:r>
          </a:p>
        </p:txBody>
      </p:sp>
      <p:sp>
        <p:nvSpPr>
          <p:cNvPr id="13" name="Bent-Up Arrow 12"/>
          <p:cNvSpPr/>
          <p:nvPr/>
        </p:nvSpPr>
        <p:spPr>
          <a:xfrm rot="10800000">
            <a:off x="7086600" y="1752600"/>
            <a:ext cx="304800" cy="457200"/>
          </a:xfrm>
          <a:prstGeom prst="ben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Bent-Up Arrow 13"/>
          <p:cNvSpPr/>
          <p:nvPr/>
        </p:nvSpPr>
        <p:spPr>
          <a:xfrm rot="10800000" flipH="1">
            <a:off x="6553200" y="1752601"/>
            <a:ext cx="304800" cy="457200"/>
          </a:xfrm>
          <a:prstGeom prst="ben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Right Arrow 14"/>
          <p:cNvSpPr/>
          <p:nvPr/>
        </p:nvSpPr>
        <p:spPr>
          <a:xfrm rot="6707881">
            <a:off x="6321361" y="5041151"/>
            <a:ext cx="457200" cy="1524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ight Arrow 15"/>
          <p:cNvSpPr/>
          <p:nvPr/>
        </p:nvSpPr>
        <p:spPr>
          <a:xfrm rot="3924686">
            <a:off x="7303189" y="5065053"/>
            <a:ext cx="457200" cy="1524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7" name="Picture 4"/>
          <p:cNvPicPr>
            <a:picLocks noChangeAspect="1" noChangeArrowheads="1"/>
          </p:cNvPicPr>
          <p:nvPr/>
        </p:nvPicPr>
        <p:blipFill>
          <a:blip r:embed="rId4" cstate="print"/>
          <a:srcRect/>
          <a:stretch>
            <a:fillRect/>
          </a:stretch>
        </p:blipFill>
        <p:spPr bwMode="auto">
          <a:xfrm>
            <a:off x="6324600" y="5357902"/>
            <a:ext cx="685800" cy="685800"/>
          </a:xfrm>
          <a:prstGeom prst="rect">
            <a:avLst/>
          </a:prstGeom>
          <a:noFill/>
          <a:ln w="9525">
            <a:noFill/>
            <a:miter lim="800000"/>
            <a:headEnd/>
            <a:tailEnd/>
          </a:ln>
        </p:spPr>
      </p:pic>
      <p:pic>
        <p:nvPicPr>
          <p:cNvPr id="18" name="Picture 4"/>
          <p:cNvPicPr>
            <a:picLocks noChangeAspect="1" noChangeArrowheads="1"/>
          </p:cNvPicPr>
          <p:nvPr/>
        </p:nvPicPr>
        <p:blipFill>
          <a:blip r:embed="rId4" cstate="print"/>
          <a:srcRect/>
          <a:stretch>
            <a:fillRect/>
          </a:stretch>
        </p:blipFill>
        <p:spPr bwMode="auto">
          <a:xfrm>
            <a:off x="7239000" y="5357902"/>
            <a:ext cx="685800" cy="685800"/>
          </a:xfrm>
          <a:prstGeom prst="rect">
            <a:avLst/>
          </a:prstGeom>
          <a:noFill/>
          <a:ln w="9525">
            <a:noFill/>
            <a:miter lim="800000"/>
            <a:headEnd/>
            <a:tailEnd/>
          </a:ln>
        </p:spPr>
      </p:pic>
      <p:sp>
        <p:nvSpPr>
          <p:cNvPr id="19" name="Flowchart: Magnetic Disk 18"/>
          <p:cNvSpPr/>
          <p:nvPr/>
        </p:nvSpPr>
        <p:spPr>
          <a:xfrm>
            <a:off x="8057676" y="2895600"/>
            <a:ext cx="629124" cy="579620"/>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20" name="Picture 2" descr="C:\Users\philip\Downloads\MC900356045.WMF"/>
          <p:cNvPicPr>
            <a:picLocks noChangeAspect="1" noChangeArrowheads="1"/>
          </p:cNvPicPr>
          <p:nvPr/>
        </p:nvPicPr>
        <p:blipFill>
          <a:blip r:embed="rId3" cstate="print"/>
          <a:srcRect/>
          <a:stretch>
            <a:fillRect/>
          </a:stretch>
        </p:blipFill>
        <p:spPr bwMode="auto">
          <a:xfrm>
            <a:off x="6781800" y="3453936"/>
            <a:ext cx="476350" cy="508464"/>
          </a:xfrm>
          <a:prstGeom prst="rect">
            <a:avLst/>
          </a:prstGeom>
          <a:noFill/>
        </p:spPr>
      </p:pic>
      <p:sp>
        <p:nvSpPr>
          <p:cNvPr id="21" name="TextBox 20"/>
          <p:cNvSpPr txBox="1"/>
          <p:nvPr/>
        </p:nvSpPr>
        <p:spPr>
          <a:xfrm>
            <a:off x="7944093" y="3415872"/>
            <a:ext cx="914400" cy="307777"/>
          </a:xfrm>
          <a:prstGeom prst="rect">
            <a:avLst/>
          </a:prstGeom>
          <a:noFill/>
        </p:spPr>
        <p:txBody>
          <a:bodyPr wrap="square" rtlCol="0">
            <a:spAutoFit/>
          </a:bodyPr>
          <a:lstStyle/>
          <a:p>
            <a:r>
              <a:rPr lang="en-US" sz="1400" dirty="0"/>
              <a:t>Metadata</a:t>
            </a:r>
          </a:p>
        </p:txBody>
      </p:sp>
      <p:cxnSp>
        <p:nvCxnSpPr>
          <p:cNvPr id="22" name="Straight Arrow Connector 21"/>
          <p:cNvCxnSpPr/>
          <p:nvPr/>
        </p:nvCxnSpPr>
        <p:spPr>
          <a:xfrm>
            <a:off x="7467600" y="2667000"/>
            <a:ext cx="457200" cy="228600"/>
          </a:xfrm>
          <a:prstGeom prst="straightConnector1">
            <a:avLst/>
          </a:prstGeom>
          <a:ln w="22225">
            <a:solidFill>
              <a:srgbClr val="0070C0"/>
            </a:solidFill>
            <a:headEnd type="triangle"/>
            <a:tailEnd type="triangle"/>
          </a:ln>
          <a:effectLst/>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flipV="1">
            <a:off x="7543800" y="3429000"/>
            <a:ext cx="457200" cy="228600"/>
          </a:xfrm>
          <a:prstGeom prst="straightConnector1">
            <a:avLst/>
          </a:prstGeom>
          <a:ln w="22225">
            <a:solidFill>
              <a:srgbClr val="0070C0"/>
            </a:solidFill>
            <a:headEnd type="triangle"/>
            <a:tailEnd type="triangle"/>
          </a:ln>
          <a:effectLst/>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7696200" y="3200400"/>
            <a:ext cx="304800" cy="0"/>
          </a:xfrm>
          <a:prstGeom prst="straightConnector1">
            <a:avLst/>
          </a:prstGeom>
          <a:ln w="22225">
            <a:solidFill>
              <a:srgbClr val="0070C0"/>
            </a:solidFill>
            <a:headEnd type="triangle"/>
            <a:tailEnd type="triangle"/>
          </a:ln>
          <a:effectLst/>
        </p:spPr>
        <p:style>
          <a:lnRef idx="2">
            <a:schemeClr val="accent2"/>
          </a:lnRef>
          <a:fillRef idx="0">
            <a:schemeClr val="accent2"/>
          </a:fillRef>
          <a:effectRef idx="1">
            <a:schemeClr val="accent2"/>
          </a:effectRef>
          <a:fontRef idx="minor">
            <a:schemeClr val="tx1"/>
          </a:fontRef>
        </p:style>
      </p:cxnSp>
      <p:sp>
        <p:nvSpPr>
          <p:cNvPr id="25" name="Rectangle 24"/>
          <p:cNvSpPr/>
          <p:nvPr/>
        </p:nvSpPr>
        <p:spPr>
          <a:xfrm>
            <a:off x="5791200" y="4038600"/>
            <a:ext cx="2590800" cy="838200"/>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dirty="0"/>
              <a:t>Data warehouse</a:t>
            </a:r>
          </a:p>
        </p:txBody>
      </p:sp>
      <p:sp>
        <p:nvSpPr>
          <p:cNvPr id="26" name="Flowchart: Magnetic Disk 25"/>
          <p:cNvSpPr/>
          <p:nvPr/>
        </p:nvSpPr>
        <p:spPr>
          <a:xfrm>
            <a:off x="6096000" y="4373380"/>
            <a:ext cx="609600" cy="42722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300"/>
              </a:lnSpc>
            </a:pPr>
            <a:r>
              <a:rPr lang="en-US" sz="1600" dirty="0"/>
              <a:t>Data mart</a:t>
            </a:r>
          </a:p>
        </p:txBody>
      </p:sp>
      <p:sp>
        <p:nvSpPr>
          <p:cNvPr id="27" name="Flowchart: Magnetic Disk 26"/>
          <p:cNvSpPr/>
          <p:nvPr/>
        </p:nvSpPr>
        <p:spPr>
          <a:xfrm>
            <a:off x="6781800" y="4373380"/>
            <a:ext cx="609600" cy="42722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300"/>
              </a:lnSpc>
            </a:pPr>
            <a:r>
              <a:rPr lang="en-US" sz="1600" dirty="0"/>
              <a:t>Data mart</a:t>
            </a:r>
          </a:p>
        </p:txBody>
      </p:sp>
      <p:sp>
        <p:nvSpPr>
          <p:cNvPr id="28" name="Flowchart: Magnetic Disk 27"/>
          <p:cNvSpPr/>
          <p:nvPr/>
        </p:nvSpPr>
        <p:spPr>
          <a:xfrm>
            <a:off x="7467600" y="4373380"/>
            <a:ext cx="609600" cy="42722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300"/>
              </a:lnSpc>
            </a:pPr>
            <a:r>
              <a:rPr lang="en-US" sz="1600" dirty="0"/>
              <a:t>Data mart</a:t>
            </a:r>
          </a:p>
        </p:txBody>
      </p:sp>
      <p:sp>
        <p:nvSpPr>
          <p:cNvPr id="29" name="TextBox 28"/>
          <p:cNvSpPr txBox="1"/>
          <p:nvPr/>
        </p:nvSpPr>
        <p:spPr>
          <a:xfrm>
            <a:off x="7162800" y="2286000"/>
            <a:ext cx="1219200" cy="369332"/>
          </a:xfrm>
          <a:prstGeom prst="rect">
            <a:avLst/>
          </a:prstGeom>
          <a:noFill/>
        </p:spPr>
        <p:txBody>
          <a:bodyPr wrap="square" rtlCol="0">
            <a:spAutoFit/>
          </a:bodyPr>
          <a:lstStyle/>
          <a:p>
            <a:r>
              <a:rPr lang="en-US" dirty="0"/>
              <a:t>ETL tools</a:t>
            </a:r>
          </a:p>
        </p:txBody>
      </p:sp>
      <p:sp>
        <p:nvSpPr>
          <p:cNvPr id="30" name="TextBox 29">
            <a:extLst>
              <a:ext uri="{FF2B5EF4-FFF2-40B4-BE49-F238E27FC236}">
                <a16:creationId xmlns:a16="http://schemas.microsoft.com/office/drawing/2014/main" id="{2CDE4AD5-F502-451B-B97C-E7D055F9ED84}"/>
              </a:ext>
            </a:extLst>
          </p:cNvPr>
          <p:cNvSpPr txBox="1"/>
          <p:nvPr/>
        </p:nvSpPr>
        <p:spPr>
          <a:xfrm>
            <a:off x="5562600" y="2091035"/>
            <a:ext cx="1219200" cy="307777"/>
          </a:xfrm>
          <a:prstGeom prst="rect">
            <a:avLst/>
          </a:prstGeom>
          <a:noFill/>
        </p:spPr>
        <p:txBody>
          <a:bodyPr wrap="square" rtlCol="0">
            <a:spAutoFit/>
          </a:bodyPr>
          <a:lstStyle/>
          <a:p>
            <a:r>
              <a:rPr lang="en-US" sz="1400" dirty="0"/>
              <a:t>External data</a:t>
            </a:r>
          </a:p>
        </p:txBody>
      </p:sp>
    </p:spTree>
    <p:extLst>
      <p:ext uri="{BB962C8B-B14F-4D97-AF65-F5344CB8AC3E}">
        <p14:creationId xmlns:p14="http://schemas.microsoft.com/office/powerpoint/2010/main" val="426796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of Data Warehouses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29</a:t>
            </a:fld>
            <a:endParaRPr lang="en-US"/>
          </a:p>
        </p:txBody>
      </p:sp>
      <p:sp>
        <p:nvSpPr>
          <p:cNvPr id="4" name="Content Placeholder 3"/>
          <p:cNvSpPr>
            <a:spLocks noGrp="1"/>
          </p:cNvSpPr>
          <p:nvPr>
            <p:ph sz="quarter" idx="1"/>
          </p:nvPr>
        </p:nvSpPr>
        <p:spPr>
          <a:xfrm>
            <a:off x="457200" y="1219200"/>
            <a:ext cx="8458200" cy="4937760"/>
          </a:xfrm>
        </p:spPr>
        <p:txBody>
          <a:bodyPr/>
          <a:lstStyle/>
          <a:p>
            <a:pPr marL="274320" lvl="1">
              <a:spcBef>
                <a:spcPts val="600"/>
              </a:spcBef>
              <a:buClr>
                <a:schemeClr val="accent1"/>
              </a:buClr>
            </a:pPr>
            <a:r>
              <a:rPr lang="en-US" sz="2600" dirty="0"/>
              <a:t>The </a:t>
            </a:r>
            <a:r>
              <a:rPr lang="en-US" sz="2600" dirty="0">
                <a:solidFill>
                  <a:schemeClr val="bg2">
                    <a:lumMod val="50000"/>
                  </a:schemeClr>
                </a:solidFill>
              </a:rPr>
              <a:t>ETL</a:t>
            </a:r>
            <a:r>
              <a:rPr lang="en-US" sz="2600" dirty="0"/>
              <a:t> tools integrate and clean the data from operational databases when they load the DW</a:t>
            </a:r>
          </a:p>
          <a:p>
            <a:pPr marL="548640" lvl="2">
              <a:spcBef>
                <a:spcPts val="600"/>
              </a:spcBef>
              <a:buClr>
                <a:schemeClr val="accent1"/>
              </a:buClr>
            </a:pPr>
            <a:r>
              <a:rPr lang="en-US" sz="2400" dirty="0"/>
              <a:t>But they also </a:t>
            </a:r>
            <a:r>
              <a:rPr lang="en-US" sz="2400" dirty="0">
                <a:solidFill>
                  <a:schemeClr val="bg2">
                    <a:lumMod val="50000"/>
                  </a:schemeClr>
                </a:solidFill>
              </a:rPr>
              <a:t>duplicate</a:t>
            </a:r>
            <a:r>
              <a:rPr lang="en-US" sz="2400" dirty="0"/>
              <a:t> the data …</a:t>
            </a:r>
          </a:p>
          <a:p>
            <a:pPr marL="0" indent="0">
              <a:buNone/>
            </a:pPr>
            <a:endParaRPr lang="en-US" dirty="0"/>
          </a:p>
          <a:p>
            <a:r>
              <a:rPr lang="en-US" b="1" dirty="0">
                <a:solidFill>
                  <a:srgbClr val="FF0000"/>
                </a:solidFill>
              </a:rPr>
              <a:t>Benefits</a:t>
            </a:r>
            <a:r>
              <a:rPr lang="en-US" dirty="0"/>
              <a:t> to separate the DW from operational databases:</a:t>
            </a:r>
          </a:p>
          <a:p>
            <a:pPr lvl="1"/>
            <a:r>
              <a:rPr lang="en-US" sz="2400" dirty="0">
                <a:solidFill>
                  <a:schemeClr val="bg2">
                    <a:lumMod val="50000"/>
                  </a:schemeClr>
                </a:solidFill>
              </a:rPr>
              <a:t>High availability </a:t>
            </a:r>
            <a:r>
              <a:rPr lang="en-US" sz="2400" dirty="0"/>
              <a:t>of good quality data for analysis</a:t>
            </a:r>
          </a:p>
          <a:p>
            <a:pPr lvl="1"/>
            <a:r>
              <a:rPr lang="en-US" sz="2400" dirty="0">
                <a:solidFill>
                  <a:schemeClr val="bg2">
                    <a:lumMod val="50000"/>
                  </a:schemeClr>
                </a:solidFill>
              </a:rPr>
              <a:t>Special-purpose</a:t>
            </a:r>
            <a:r>
              <a:rPr lang="en-US" sz="2400" dirty="0"/>
              <a:t> data model for DW</a:t>
            </a:r>
          </a:p>
          <a:p>
            <a:pPr lvl="1"/>
            <a:r>
              <a:rPr lang="en-US" sz="2400" dirty="0">
                <a:solidFill>
                  <a:schemeClr val="bg2">
                    <a:lumMod val="50000"/>
                  </a:schemeClr>
                </a:solidFill>
              </a:rPr>
              <a:t>Optimized</a:t>
            </a:r>
            <a:r>
              <a:rPr lang="en-US" sz="2400" dirty="0"/>
              <a:t> data stores and </a:t>
            </a:r>
            <a:r>
              <a:rPr lang="en-US" sz="2400" dirty="0">
                <a:solidFill>
                  <a:schemeClr val="bg2">
                    <a:lumMod val="50000"/>
                  </a:schemeClr>
                </a:solidFill>
              </a:rPr>
              <a:t>indexing</a:t>
            </a:r>
            <a:r>
              <a:rPr lang="en-US" sz="2400" dirty="0"/>
              <a:t> for DW</a:t>
            </a:r>
          </a:p>
        </p:txBody>
      </p:sp>
    </p:spTree>
    <p:extLst>
      <p:ext uri="{BB962C8B-B14F-4D97-AF65-F5344CB8AC3E}">
        <p14:creationId xmlns:p14="http://schemas.microsoft.com/office/powerpoint/2010/main" val="336475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A. Business Intelligence</a:t>
            </a:r>
          </a:p>
        </p:txBody>
      </p:sp>
      <p:sp>
        <p:nvSpPr>
          <p:cNvPr id="3" name="Content Placeholder 2"/>
          <p:cNvSpPr>
            <a:spLocks noGrp="1"/>
          </p:cNvSpPr>
          <p:nvPr>
            <p:ph sz="quarter" idx="1"/>
          </p:nvPr>
        </p:nvSpPr>
        <p:spPr/>
        <p:txBody>
          <a:bodyPr>
            <a:normAutofit/>
          </a:bodyPr>
          <a:lstStyle/>
          <a:p>
            <a:r>
              <a:rPr lang="en-US" dirty="0"/>
              <a:t>Operational systems and databases</a:t>
            </a:r>
          </a:p>
          <a:p>
            <a:r>
              <a:rPr lang="en-US" dirty="0"/>
              <a:t>Decision-support systems</a:t>
            </a:r>
          </a:p>
          <a:p>
            <a:pPr lvl="1"/>
            <a:r>
              <a:rPr lang="en-US" dirty="0"/>
              <a:t>Different data requirements</a:t>
            </a:r>
          </a:p>
          <a:p>
            <a:r>
              <a:rPr lang="en-US" dirty="0"/>
              <a:t>Business Intelligence</a:t>
            </a:r>
          </a:p>
          <a:p>
            <a:pPr lvl="1"/>
            <a:r>
              <a:rPr lang="en-US" dirty="0"/>
              <a:t>Data warehousing vs. Data analysis</a:t>
            </a:r>
          </a:p>
          <a:p>
            <a:pPr lvl="1"/>
            <a:r>
              <a:rPr lang="en-US" dirty="0"/>
              <a:t>Features of Data warehouse</a:t>
            </a:r>
          </a:p>
          <a:p>
            <a:pPr lvl="1"/>
            <a:r>
              <a:rPr lang="en-US" sz="2300" dirty="0">
                <a:solidFill>
                  <a:schemeClr val="tx2"/>
                </a:solidFill>
              </a:rPr>
              <a:t>Operational databases vs. Data Warehouses</a:t>
            </a:r>
            <a:endParaRPr lang="en-US" dirty="0"/>
          </a:p>
          <a:p>
            <a:pPr lvl="1"/>
            <a:endParaRPr lang="en-US" dirty="0"/>
          </a:p>
        </p:txBody>
      </p:sp>
      <p:sp>
        <p:nvSpPr>
          <p:cNvPr id="4" name="Slide Number Placeholder 3"/>
          <p:cNvSpPr>
            <a:spLocks noGrp="1"/>
          </p:cNvSpPr>
          <p:nvPr>
            <p:ph type="sldNum" sz="quarter" idx="12"/>
          </p:nvPr>
        </p:nvSpPr>
        <p:spPr/>
        <p:txBody>
          <a:bodyPr/>
          <a:lstStyle/>
          <a:p>
            <a:fld id="{4995B41A-9D18-48EF-B739-FD37193D25C0}"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1</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30</a:t>
            </a:fld>
            <a:endParaRPr lang="en-US"/>
          </a:p>
        </p:txBody>
      </p:sp>
      <p:sp>
        <p:nvSpPr>
          <p:cNvPr id="4" name="Content Placeholder 3"/>
          <p:cNvSpPr>
            <a:spLocks noGrp="1"/>
          </p:cNvSpPr>
          <p:nvPr>
            <p:ph sz="quarter" idx="1"/>
          </p:nvPr>
        </p:nvSpPr>
        <p:spPr/>
        <p:txBody>
          <a:bodyPr>
            <a:normAutofit/>
          </a:bodyPr>
          <a:lstStyle/>
          <a:p>
            <a:pPr>
              <a:lnSpc>
                <a:spcPct val="110000"/>
              </a:lnSpc>
            </a:pPr>
            <a:r>
              <a:rPr lang="en-US" sz="2800" dirty="0">
                <a:solidFill>
                  <a:srgbClr val="FF0000"/>
                </a:solidFill>
              </a:rPr>
              <a:t>High availability </a:t>
            </a:r>
            <a:r>
              <a:rPr lang="en-US" sz="2800" dirty="0"/>
              <a:t>of good quality data for analysis</a:t>
            </a:r>
          </a:p>
          <a:p>
            <a:pPr lvl="1">
              <a:lnSpc>
                <a:spcPct val="110000"/>
              </a:lnSpc>
            </a:pPr>
            <a:r>
              <a:rPr lang="en-US" sz="2600" dirty="0">
                <a:solidFill>
                  <a:schemeClr val="bg2">
                    <a:lumMod val="50000"/>
                  </a:schemeClr>
                </a:solidFill>
              </a:rPr>
              <a:t>Good quality </a:t>
            </a:r>
            <a:r>
              <a:rPr lang="en-US" sz="2600" dirty="0"/>
              <a:t>information is always available, even when access to sources is denied</a:t>
            </a:r>
          </a:p>
          <a:p>
            <a:pPr lvl="1">
              <a:lnSpc>
                <a:spcPct val="110000"/>
              </a:lnSpc>
            </a:pPr>
            <a:r>
              <a:rPr lang="en-US" sz="2600" dirty="0"/>
              <a:t>Analysis query processing typically involve a large amount of disk I/O and CPU time. It is important to ensure that data analysis does not affect the reliable processing of transactions in operational systems. </a:t>
            </a:r>
          </a:p>
        </p:txBody>
      </p:sp>
    </p:spTree>
    <p:extLst>
      <p:ext uri="{BB962C8B-B14F-4D97-AF65-F5344CB8AC3E}">
        <p14:creationId xmlns:p14="http://schemas.microsoft.com/office/powerpoint/2010/main" val="1425301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2</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31</a:t>
            </a:fld>
            <a:endParaRPr lang="en-US" dirty="0"/>
          </a:p>
        </p:txBody>
      </p:sp>
      <p:sp>
        <p:nvSpPr>
          <p:cNvPr id="4" name="Content Placeholder 3"/>
          <p:cNvSpPr>
            <a:spLocks noGrp="1"/>
          </p:cNvSpPr>
          <p:nvPr>
            <p:ph sz="quarter" idx="1"/>
          </p:nvPr>
        </p:nvSpPr>
        <p:spPr>
          <a:xfrm>
            <a:off x="457200" y="1219200"/>
            <a:ext cx="8077200" cy="5257800"/>
          </a:xfrm>
        </p:spPr>
        <p:txBody>
          <a:bodyPr>
            <a:normAutofit/>
          </a:bodyPr>
          <a:lstStyle/>
          <a:p>
            <a:r>
              <a:rPr lang="en-US" sz="2800" dirty="0">
                <a:solidFill>
                  <a:srgbClr val="FF0000"/>
                </a:solidFill>
              </a:rPr>
              <a:t>Special-purpose</a:t>
            </a:r>
            <a:r>
              <a:rPr lang="en-US" sz="2800" dirty="0"/>
              <a:t> data model for DW</a:t>
            </a:r>
          </a:p>
          <a:p>
            <a:pPr lvl="1"/>
            <a:r>
              <a:rPr lang="en-US" sz="2400" dirty="0"/>
              <a:t>Operational databases are generally based on </a:t>
            </a:r>
            <a:r>
              <a:rPr lang="en-US" sz="2400" dirty="0">
                <a:solidFill>
                  <a:schemeClr val="bg2">
                    <a:lumMod val="50000"/>
                  </a:schemeClr>
                </a:solidFill>
              </a:rPr>
              <a:t>relational</a:t>
            </a:r>
            <a:r>
              <a:rPr lang="en-US" sz="2400" dirty="0"/>
              <a:t> model. This model is suitable for data of fine granularity and linked by complex relationship</a:t>
            </a:r>
          </a:p>
          <a:p>
            <a:pPr lvl="1"/>
            <a:r>
              <a:rPr lang="en-US" sz="2400" dirty="0"/>
              <a:t>DWs are logically structured according to the </a:t>
            </a:r>
            <a:r>
              <a:rPr lang="en-US" sz="2400" dirty="0">
                <a:solidFill>
                  <a:srgbClr val="FF0000"/>
                </a:solidFill>
              </a:rPr>
              <a:t>multidimensional</a:t>
            </a:r>
            <a:r>
              <a:rPr lang="en-US" sz="2400" dirty="0"/>
              <a:t> model</a:t>
            </a:r>
          </a:p>
          <a:p>
            <a:pPr lvl="2"/>
            <a:r>
              <a:rPr lang="en-US" sz="2400" dirty="0">
                <a:solidFill>
                  <a:schemeClr val="bg2">
                    <a:lumMod val="50000"/>
                  </a:schemeClr>
                </a:solidFill>
              </a:rPr>
              <a:t>easier</a:t>
            </a:r>
            <a:r>
              <a:rPr lang="en-US" sz="2400" dirty="0"/>
              <a:t> to understand</a:t>
            </a:r>
          </a:p>
          <a:p>
            <a:pPr lvl="2"/>
            <a:r>
              <a:rPr lang="en-US" sz="2400" dirty="0"/>
              <a:t>keep </a:t>
            </a:r>
            <a:r>
              <a:rPr lang="en-US" sz="2400" dirty="0">
                <a:solidFill>
                  <a:schemeClr val="bg2">
                    <a:lumMod val="50000"/>
                  </a:schemeClr>
                </a:solidFill>
              </a:rPr>
              <a:t>both</a:t>
            </a:r>
            <a:r>
              <a:rPr lang="en-US" sz="2400" dirty="0"/>
              <a:t> detail and summarized data</a:t>
            </a:r>
          </a:p>
        </p:txBody>
      </p:sp>
    </p:spTree>
    <p:extLst>
      <p:ext uri="{BB962C8B-B14F-4D97-AF65-F5344CB8AC3E}">
        <p14:creationId xmlns:p14="http://schemas.microsoft.com/office/powerpoint/2010/main" val="2892532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3</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32</a:t>
            </a:fld>
            <a:endParaRPr lang="en-US" dirty="0"/>
          </a:p>
        </p:txBody>
      </p:sp>
      <p:sp>
        <p:nvSpPr>
          <p:cNvPr id="4" name="Content Placeholder 3"/>
          <p:cNvSpPr>
            <a:spLocks noGrp="1"/>
          </p:cNvSpPr>
          <p:nvPr>
            <p:ph sz="quarter" idx="1"/>
          </p:nvPr>
        </p:nvSpPr>
        <p:spPr>
          <a:xfrm>
            <a:off x="457200" y="1219200"/>
            <a:ext cx="8153400" cy="5257800"/>
          </a:xfrm>
        </p:spPr>
        <p:txBody>
          <a:bodyPr>
            <a:normAutofit/>
          </a:bodyPr>
          <a:lstStyle/>
          <a:p>
            <a:r>
              <a:rPr lang="en-US" sz="2400" dirty="0"/>
              <a:t>Data warehouses can use </a:t>
            </a:r>
            <a:r>
              <a:rPr lang="en-US" sz="2400" dirty="0">
                <a:solidFill>
                  <a:schemeClr val="bg2">
                    <a:lumMod val="50000"/>
                  </a:schemeClr>
                </a:solidFill>
              </a:rPr>
              <a:t>specific design solutions </a:t>
            </a:r>
            <a:r>
              <a:rPr lang="en-US" sz="2400" dirty="0"/>
              <a:t>aimed at </a:t>
            </a:r>
            <a:r>
              <a:rPr lang="en-US" sz="2400" dirty="0">
                <a:solidFill>
                  <a:srgbClr val="FF0000"/>
                </a:solidFill>
              </a:rPr>
              <a:t>performance</a:t>
            </a:r>
            <a:r>
              <a:rPr lang="en-US" sz="2400" dirty="0"/>
              <a:t> </a:t>
            </a:r>
            <a:r>
              <a:rPr lang="en-US" sz="2400" dirty="0">
                <a:solidFill>
                  <a:srgbClr val="FF0000"/>
                </a:solidFill>
              </a:rPr>
              <a:t>optimization</a:t>
            </a:r>
            <a:r>
              <a:rPr lang="en-US" sz="2400" dirty="0"/>
              <a:t> of analysis and report applications</a:t>
            </a:r>
          </a:p>
          <a:p>
            <a:pPr lvl="1"/>
            <a:r>
              <a:rPr lang="en-US" sz="2100" dirty="0"/>
              <a:t>E.g. column-oriented data stores, bitmap indexes</a:t>
            </a:r>
          </a:p>
          <a:p>
            <a:pPr lvl="1"/>
            <a:r>
              <a:rPr lang="en-US" sz="2100" dirty="0"/>
              <a:t>Ref: </a:t>
            </a:r>
            <a:r>
              <a:rPr lang="en-US" sz="1800" dirty="0"/>
              <a:t>https://</a:t>
            </a:r>
            <a:r>
              <a:rPr lang="en-US" sz="1800" dirty="0" err="1"/>
              <a:t>docs.oracle.com</a:t>
            </a:r>
            <a:r>
              <a:rPr lang="en-US" sz="1800" dirty="0"/>
              <a:t>/database/121/DWHSG/schemas.htm#DWHSG019</a:t>
            </a:r>
            <a:endParaRPr lang="en-US" sz="2100" dirty="0"/>
          </a:p>
        </p:txBody>
      </p:sp>
      <p:graphicFrame>
        <p:nvGraphicFramePr>
          <p:cNvPr id="5" name="Content Placeholder 4"/>
          <p:cNvGraphicFramePr>
            <a:graphicFrameLocks/>
          </p:cNvGraphicFramePr>
          <p:nvPr>
            <p:extLst>
              <p:ext uri="{D42A27DB-BD31-4B8C-83A1-F6EECF244321}">
                <p14:modId xmlns:p14="http://schemas.microsoft.com/office/powerpoint/2010/main" val="2583012532"/>
              </p:ext>
            </p:extLst>
          </p:nvPr>
        </p:nvGraphicFramePr>
        <p:xfrm>
          <a:off x="533400" y="3032761"/>
          <a:ext cx="8229600" cy="2834640"/>
        </p:xfrm>
        <a:graphic>
          <a:graphicData uri="http://schemas.openxmlformats.org/drawingml/2006/table">
            <a:tbl>
              <a:tblPr firstRow="1" bandRow="1">
                <a:tableStyleId>{912C8C85-51F0-491E-9774-3900AFEF0FD7}</a:tableStyleId>
              </a:tblPr>
              <a:tblGrid>
                <a:gridCol w="1905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27724">
                <a:tc>
                  <a:txBody>
                    <a:bodyPr/>
                    <a:lstStyle/>
                    <a:p>
                      <a:endParaRPr lang="en-US" dirty="0"/>
                    </a:p>
                  </a:txBody>
                  <a:tcPr/>
                </a:tc>
                <a:tc>
                  <a:txBody>
                    <a:bodyPr/>
                    <a:lstStyle/>
                    <a:p>
                      <a:r>
                        <a:rPr lang="en-US" dirty="0"/>
                        <a:t>Operational databases</a:t>
                      </a:r>
                    </a:p>
                  </a:txBody>
                  <a:tcPr/>
                </a:tc>
                <a:tc>
                  <a:txBody>
                    <a:bodyPr/>
                    <a:lstStyle/>
                    <a:p>
                      <a:r>
                        <a:rPr lang="en-US" dirty="0"/>
                        <a:t>Data warehouses</a:t>
                      </a:r>
                    </a:p>
                  </a:txBody>
                  <a:tcPr/>
                </a:tc>
                <a:extLst>
                  <a:ext uri="{0D108BD9-81ED-4DB2-BD59-A6C34878D82A}">
                    <a16:rowId xmlns:a16="http://schemas.microsoft.com/office/drawing/2014/main" val="10000"/>
                  </a:ext>
                </a:extLst>
              </a:tr>
              <a:tr h="819311">
                <a:tc>
                  <a:txBody>
                    <a:bodyPr/>
                    <a:lstStyle/>
                    <a:p>
                      <a:r>
                        <a:rPr lang="en-US" dirty="0"/>
                        <a:t>Concurrency control and recovery</a:t>
                      </a:r>
                    </a:p>
                  </a:txBody>
                  <a:tcPr/>
                </a:tc>
                <a:tc>
                  <a:txBody>
                    <a:bodyPr/>
                    <a:lstStyle/>
                    <a:p>
                      <a:r>
                        <a:rPr lang="en-US" dirty="0">
                          <a:solidFill>
                            <a:schemeClr val="accent6">
                              <a:lumMod val="60000"/>
                              <a:lumOff val="40000"/>
                            </a:schemeClr>
                          </a:solidFill>
                        </a:rPr>
                        <a:t>Required</a:t>
                      </a:r>
                      <a:r>
                        <a:rPr lang="en-US" dirty="0"/>
                        <a:t> to ensure the consistency and robustness of transactions</a:t>
                      </a:r>
                    </a:p>
                  </a:txBody>
                  <a:tcPr/>
                </a:tc>
                <a:tc>
                  <a:txBody>
                    <a:bodyPr/>
                    <a:lstStyle/>
                    <a:p>
                      <a:r>
                        <a:rPr lang="en-US" dirty="0">
                          <a:solidFill>
                            <a:schemeClr val="accent6">
                              <a:lumMod val="60000"/>
                              <a:lumOff val="40000"/>
                            </a:schemeClr>
                          </a:solidFill>
                        </a:rPr>
                        <a:t>Not required</a:t>
                      </a:r>
                      <a:r>
                        <a:rPr lang="en-US" dirty="0"/>
                        <a:t>.</a:t>
                      </a:r>
                      <a:r>
                        <a:rPr lang="en-US" baseline="0" dirty="0"/>
                        <a:t> OLAP uses mainly r</a:t>
                      </a:r>
                      <a:r>
                        <a:rPr lang="en-US" dirty="0"/>
                        <a:t>ead-only access</a:t>
                      </a:r>
                    </a:p>
                  </a:txBody>
                  <a:tcPr/>
                </a:tc>
                <a:extLst>
                  <a:ext uri="{0D108BD9-81ED-4DB2-BD59-A6C34878D82A}">
                    <a16:rowId xmlns:a16="http://schemas.microsoft.com/office/drawing/2014/main" val="10001"/>
                  </a:ext>
                </a:extLst>
              </a:tr>
              <a:tr h="819311">
                <a:tc>
                  <a:txBody>
                    <a:bodyPr/>
                    <a:lstStyle/>
                    <a:p>
                      <a:r>
                        <a:rPr lang="en-US" dirty="0"/>
                        <a:t>Access methods</a:t>
                      </a:r>
                    </a:p>
                  </a:txBody>
                  <a:tcPr/>
                </a:tc>
                <a:tc>
                  <a:txBody>
                    <a:bodyPr/>
                    <a:lstStyle/>
                    <a:p>
                      <a:r>
                        <a:rPr lang="en-US" dirty="0"/>
                        <a:t>Typical</a:t>
                      </a:r>
                      <a:r>
                        <a:rPr lang="en-US" baseline="0" dirty="0"/>
                        <a:t> SQL queries need to join several tables, but involve a </a:t>
                      </a:r>
                      <a:r>
                        <a:rPr lang="en-US" baseline="0" dirty="0">
                          <a:solidFill>
                            <a:schemeClr val="accent6">
                              <a:lumMod val="60000"/>
                              <a:lumOff val="40000"/>
                            </a:schemeClr>
                          </a:solidFill>
                        </a:rPr>
                        <a:t>smaller</a:t>
                      </a:r>
                      <a:r>
                        <a:rPr lang="en-US" baseline="0" dirty="0"/>
                        <a:t> number of records</a:t>
                      </a:r>
                      <a:endParaRPr lang="en-US" dirty="0"/>
                    </a:p>
                  </a:txBody>
                  <a:tcPr/>
                </a:tc>
                <a:tc>
                  <a:txBody>
                    <a:bodyPr/>
                    <a:lstStyle/>
                    <a:p>
                      <a:r>
                        <a:rPr lang="en-US" dirty="0"/>
                        <a:t>OLAP queries involve</a:t>
                      </a:r>
                      <a:r>
                        <a:rPr lang="en-US" baseline="0" dirty="0"/>
                        <a:t> </a:t>
                      </a:r>
                      <a:r>
                        <a:rPr lang="en-US" dirty="0"/>
                        <a:t>computation of </a:t>
                      </a:r>
                      <a:r>
                        <a:rPr lang="en-US" dirty="0">
                          <a:solidFill>
                            <a:schemeClr val="accent6">
                              <a:lumMod val="60000"/>
                              <a:lumOff val="40000"/>
                            </a:schemeClr>
                          </a:solidFill>
                        </a:rPr>
                        <a:t>large</a:t>
                      </a:r>
                      <a:r>
                        <a:rPr lang="en-US" dirty="0"/>
                        <a:t> groups of data at summarized levels.</a:t>
                      </a:r>
                      <a:r>
                        <a:rPr lang="en-US" baseline="0" dirty="0"/>
                        <a:t> </a:t>
                      </a:r>
                      <a:endParaRPr lang="en-US" dirty="0"/>
                    </a:p>
                  </a:txBody>
                  <a:tcPr/>
                </a:tc>
                <a:extLst>
                  <a:ext uri="{0D108BD9-81ED-4DB2-BD59-A6C34878D82A}">
                    <a16:rowId xmlns:a16="http://schemas.microsoft.com/office/drawing/2014/main" val="10002"/>
                  </a:ext>
                </a:extLst>
              </a:tr>
              <a:tr h="472055">
                <a:tc>
                  <a:txBody>
                    <a:bodyPr/>
                    <a:lstStyle/>
                    <a:p>
                      <a:r>
                        <a:rPr lang="en-US" dirty="0"/>
                        <a:t>Time coverage</a:t>
                      </a:r>
                    </a:p>
                  </a:txBody>
                  <a:tcPr/>
                </a:tc>
                <a:tc>
                  <a:txBody>
                    <a:bodyPr/>
                    <a:lstStyle/>
                    <a:p>
                      <a:r>
                        <a:rPr lang="en-US" dirty="0">
                          <a:solidFill>
                            <a:schemeClr val="accent6">
                              <a:lumMod val="60000"/>
                              <a:lumOff val="40000"/>
                            </a:schemeClr>
                          </a:solidFill>
                        </a:rPr>
                        <a:t>Current</a:t>
                      </a:r>
                      <a:r>
                        <a:rPr lang="en-US" baseline="0" dirty="0"/>
                        <a:t> data only</a:t>
                      </a:r>
                      <a:endParaRPr lang="en-US" dirty="0"/>
                    </a:p>
                  </a:txBody>
                  <a:tcPr/>
                </a:tc>
                <a:tc>
                  <a:txBody>
                    <a:bodyPr/>
                    <a:lstStyle/>
                    <a:p>
                      <a:r>
                        <a:rPr lang="en-US" dirty="0">
                          <a:solidFill>
                            <a:schemeClr val="accent6">
                              <a:lumMod val="60000"/>
                              <a:lumOff val="40000"/>
                            </a:schemeClr>
                          </a:solidFill>
                        </a:rPr>
                        <a:t>Current</a:t>
                      </a:r>
                      <a:r>
                        <a:rPr lang="en-US" dirty="0"/>
                        <a:t> and </a:t>
                      </a:r>
                      <a:r>
                        <a:rPr lang="en-US" dirty="0">
                          <a:solidFill>
                            <a:schemeClr val="accent6">
                              <a:lumMod val="60000"/>
                              <a:lumOff val="40000"/>
                            </a:schemeClr>
                          </a:solidFill>
                        </a:rPr>
                        <a:t>historical</a:t>
                      </a:r>
                      <a:r>
                        <a:rPr lang="en-US" dirty="0"/>
                        <a:t> data. Data</a:t>
                      </a:r>
                      <a:r>
                        <a:rPr lang="en-US" baseline="0" dirty="0"/>
                        <a:t> loading are done in batches</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74338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in Concurrency Control</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33</a:t>
            </a:fld>
            <a:endParaRPr lang="en-US"/>
          </a:p>
        </p:txBody>
      </p:sp>
      <p:sp>
        <p:nvSpPr>
          <p:cNvPr id="4" name="Content Placeholder 3"/>
          <p:cNvSpPr>
            <a:spLocks noGrp="1"/>
          </p:cNvSpPr>
          <p:nvPr>
            <p:ph sz="quarter" idx="1"/>
          </p:nvPr>
        </p:nvSpPr>
        <p:spPr/>
        <p:txBody>
          <a:bodyPr/>
          <a:lstStyle/>
          <a:p>
            <a:r>
              <a:rPr lang="en-US" dirty="0"/>
              <a:t>Typical </a:t>
            </a:r>
            <a:r>
              <a:rPr lang="en-US" dirty="0">
                <a:solidFill>
                  <a:srgbClr val="FF0000"/>
                </a:solidFill>
              </a:rPr>
              <a:t>transactions</a:t>
            </a:r>
            <a:r>
              <a:rPr lang="en-US" dirty="0"/>
              <a:t> in operational databases involve both </a:t>
            </a:r>
            <a:r>
              <a:rPr lang="en-US" dirty="0">
                <a:solidFill>
                  <a:schemeClr val="bg2">
                    <a:lumMod val="50000"/>
                  </a:schemeClr>
                </a:solidFill>
              </a:rPr>
              <a:t>reads and writes</a:t>
            </a:r>
          </a:p>
          <a:p>
            <a:pPr lvl="1"/>
            <a:r>
              <a:rPr lang="en-US" dirty="0"/>
              <a:t>Concurrency control is essential to ensure consistency and robustness of transactions</a:t>
            </a:r>
          </a:p>
          <a:p>
            <a:pPr lvl="1"/>
            <a:r>
              <a:rPr lang="en-US" dirty="0"/>
              <a:t>(consider </a:t>
            </a:r>
            <a:r>
              <a:rPr lang="en-US" dirty="0">
                <a:solidFill>
                  <a:schemeClr val="bg2">
                    <a:lumMod val="50000"/>
                  </a:schemeClr>
                </a:solidFill>
              </a:rPr>
              <a:t>ACID</a:t>
            </a:r>
            <a:r>
              <a:rPr lang="en-US" dirty="0"/>
              <a:t> properties)</a:t>
            </a:r>
          </a:p>
          <a:p>
            <a:pPr lvl="1"/>
            <a:r>
              <a:rPr lang="en-US" dirty="0"/>
              <a:t>In addition, need to </a:t>
            </a:r>
            <a:r>
              <a:rPr lang="en-US" dirty="0">
                <a:solidFill>
                  <a:schemeClr val="bg2">
                    <a:lumMod val="50000"/>
                  </a:schemeClr>
                </a:solidFill>
              </a:rPr>
              <a:t>recover</a:t>
            </a:r>
            <a:r>
              <a:rPr lang="en-US" dirty="0"/>
              <a:t> from transaction failure. </a:t>
            </a:r>
          </a:p>
          <a:p>
            <a:r>
              <a:rPr lang="en-US" dirty="0">
                <a:solidFill>
                  <a:srgbClr val="FF0000"/>
                </a:solidFill>
              </a:rPr>
              <a:t>OLAP</a:t>
            </a:r>
            <a:r>
              <a:rPr lang="en-US" dirty="0"/>
              <a:t> mainly uses </a:t>
            </a:r>
            <a:r>
              <a:rPr lang="en-US" dirty="0">
                <a:solidFill>
                  <a:schemeClr val="bg2">
                    <a:lumMod val="50000"/>
                  </a:schemeClr>
                </a:solidFill>
              </a:rPr>
              <a:t>read-only</a:t>
            </a:r>
            <a:r>
              <a:rPr lang="en-US" dirty="0"/>
              <a:t> access. </a:t>
            </a:r>
            <a:r>
              <a:rPr lang="en-US" dirty="0">
                <a:solidFill>
                  <a:schemeClr val="bg2">
                    <a:lumMod val="50000"/>
                  </a:schemeClr>
                </a:solidFill>
              </a:rPr>
              <a:t>NO</a:t>
            </a:r>
            <a:r>
              <a:rPr lang="en-US" dirty="0"/>
              <a:t> concurrency control is required.</a:t>
            </a:r>
          </a:p>
          <a:p>
            <a:pPr lvl="1"/>
            <a:r>
              <a:rPr lang="en-US" dirty="0"/>
              <a:t>Data loading is done in batches</a:t>
            </a:r>
          </a:p>
        </p:txBody>
      </p:sp>
    </p:spTree>
    <p:extLst>
      <p:ext uri="{BB962C8B-B14F-4D97-AF65-F5344CB8AC3E}">
        <p14:creationId xmlns:p14="http://schemas.microsoft.com/office/powerpoint/2010/main" val="1097040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in Access Methods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34</a:t>
            </a:fld>
            <a:endParaRPr lang="en-US"/>
          </a:p>
        </p:txBody>
      </p:sp>
      <p:sp>
        <p:nvSpPr>
          <p:cNvPr id="4" name="Content Placeholder 3"/>
          <p:cNvSpPr>
            <a:spLocks noGrp="1"/>
          </p:cNvSpPr>
          <p:nvPr>
            <p:ph sz="quarter" idx="1"/>
          </p:nvPr>
        </p:nvSpPr>
        <p:spPr/>
        <p:txBody>
          <a:bodyPr/>
          <a:lstStyle/>
          <a:p>
            <a:r>
              <a:rPr lang="en-US" dirty="0"/>
              <a:t>Typical </a:t>
            </a:r>
            <a:r>
              <a:rPr lang="en-US" dirty="0">
                <a:solidFill>
                  <a:srgbClr val="FF0000"/>
                </a:solidFill>
              </a:rPr>
              <a:t>transactions</a:t>
            </a:r>
            <a:r>
              <a:rPr lang="en-US" dirty="0"/>
              <a:t> in operational databases need to join several tables, but involve a </a:t>
            </a:r>
            <a:r>
              <a:rPr lang="en-US" dirty="0">
                <a:solidFill>
                  <a:schemeClr val="bg2">
                    <a:lumMod val="50000"/>
                  </a:schemeClr>
                </a:solidFill>
              </a:rPr>
              <a:t>smaller number </a:t>
            </a:r>
            <a:r>
              <a:rPr lang="en-US" dirty="0"/>
              <a:t>of records</a:t>
            </a:r>
          </a:p>
          <a:p>
            <a:pPr lvl="1"/>
            <a:r>
              <a:rPr lang="en-US" dirty="0"/>
              <a:t>In typical SQL queries, we need to </a:t>
            </a:r>
          </a:p>
          <a:p>
            <a:pPr lvl="2"/>
            <a:r>
              <a:rPr lang="en-US" dirty="0"/>
              <a:t>Join several tables using primary and foreign keys</a:t>
            </a:r>
          </a:p>
          <a:p>
            <a:pPr lvl="2"/>
            <a:r>
              <a:rPr lang="en-US" dirty="0"/>
              <a:t>Select a limited number of records from a large table using filter conditions</a:t>
            </a:r>
          </a:p>
          <a:p>
            <a:r>
              <a:rPr lang="en-US" dirty="0"/>
              <a:t>OLAP queries involve computation of </a:t>
            </a:r>
            <a:r>
              <a:rPr lang="en-US" dirty="0">
                <a:solidFill>
                  <a:schemeClr val="bg2">
                    <a:lumMod val="50000"/>
                  </a:schemeClr>
                </a:solidFill>
              </a:rPr>
              <a:t>large</a:t>
            </a:r>
            <a:r>
              <a:rPr lang="en-US" dirty="0"/>
              <a:t> groups of data at summarized levels. </a:t>
            </a:r>
          </a:p>
          <a:p>
            <a:pPr lvl="1"/>
            <a:r>
              <a:rPr lang="en-US" dirty="0"/>
              <a:t>We need to</a:t>
            </a:r>
          </a:p>
          <a:p>
            <a:pPr lvl="2"/>
            <a:r>
              <a:rPr lang="en-US" dirty="0"/>
              <a:t>Select a large portion of records from a large table </a:t>
            </a:r>
          </a:p>
          <a:p>
            <a:pPr lvl="2"/>
            <a:r>
              <a:rPr lang="en-US" dirty="0"/>
              <a:t>Summarize some columns, e.g. find the total sales amount</a:t>
            </a:r>
          </a:p>
        </p:txBody>
      </p:sp>
    </p:spTree>
    <p:extLst>
      <p:ext uri="{BB962C8B-B14F-4D97-AF65-F5344CB8AC3E}">
        <p14:creationId xmlns:p14="http://schemas.microsoft.com/office/powerpoint/2010/main" val="2473425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in Time Coverage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35</a:t>
            </a:fld>
            <a:endParaRPr lang="en-US"/>
          </a:p>
        </p:txBody>
      </p:sp>
      <p:sp>
        <p:nvSpPr>
          <p:cNvPr id="4" name="Content Placeholder 3"/>
          <p:cNvSpPr>
            <a:spLocks noGrp="1"/>
          </p:cNvSpPr>
          <p:nvPr>
            <p:ph sz="quarter" idx="1"/>
          </p:nvPr>
        </p:nvSpPr>
        <p:spPr/>
        <p:txBody>
          <a:bodyPr/>
          <a:lstStyle/>
          <a:p>
            <a:r>
              <a:rPr lang="en-US" dirty="0">
                <a:solidFill>
                  <a:srgbClr val="FF0000"/>
                </a:solidFill>
              </a:rPr>
              <a:t>Operational</a:t>
            </a:r>
            <a:r>
              <a:rPr lang="en-US" dirty="0"/>
              <a:t> </a:t>
            </a:r>
            <a:r>
              <a:rPr lang="en-US" dirty="0">
                <a:solidFill>
                  <a:srgbClr val="FF0000"/>
                </a:solidFill>
              </a:rPr>
              <a:t>databases</a:t>
            </a:r>
            <a:r>
              <a:rPr lang="en-US" dirty="0"/>
              <a:t> usually </a:t>
            </a:r>
            <a:r>
              <a:rPr lang="en-US" dirty="0">
                <a:solidFill>
                  <a:schemeClr val="bg2">
                    <a:lumMod val="50000"/>
                  </a:schemeClr>
                </a:solidFill>
              </a:rPr>
              <a:t>only</a:t>
            </a:r>
            <a:r>
              <a:rPr lang="en-US" dirty="0"/>
              <a:t> keep </a:t>
            </a:r>
            <a:r>
              <a:rPr lang="en-US" dirty="0">
                <a:solidFill>
                  <a:schemeClr val="bg2">
                    <a:lumMod val="50000"/>
                  </a:schemeClr>
                </a:solidFill>
              </a:rPr>
              <a:t>current</a:t>
            </a:r>
            <a:r>
              <a:rPr lang="en-US" dirty="0"/>
              <a:t> data, which may change </a:t>
            </a:r>
            <a:r>
              <a:rPr lang="en-US" dirty="0">
                <a:solidFill>
                  <a:schemeClr val="bg2">
                    <a:lumMod val="50000"/>
                  </a:schemeClr>
                </a:solidFill>
              </a:rPr>
              <a:t>frequently</a:t>
            </a:r>
          </a:p>
          <a:p>
            <a:pPr lvl="1"/>
            <a:r>
              <a:rPr lang="en-US" dirty="0"/>
              <a:t>E.g. purchase orders in an online shopping mall</a:t>
            </a:r>
          </a:p>
          <a:p>
            <a:r>
              <a:rPr lang="en-US" dirty="0">
                <a:solidFill>
                  <a:srgbClr val="FF0000"/>
                </a:solidFill>
              </a:rPr>
              <a:t>Data warehouses </a:t>
            </a:r>
            <a:r>
              <a:rPr lang="en-US" dirty="0"/>
              <a:t>keep both </a:t>
            </a:r>
            <a:r>
              <a:rPr lang="en-US" dirty="0">
                <a:solidFill>
                  <a:schemeClr val="bg2">
                    <a:lumMod val="50000"/>
                  </a:schemeClr>
                </a:solidFill>
              </a:rPr>
              <a:t>current and historical </a:t>
            </a:r>
            <a:r>
              <a:rPr lang="en-US" dirty="0"/>
              <a:t>data</a:t>
            </a:r>
          </a:p>
          <a:p>
            <a:pPr lvl="1"/>
            <a:r>
              <a:rPr lang="en-US" dirty="0"/>
              <a:t>E.g. purchase records of last 5 years</a:t>
            </a:r>
          </a:p>
          <a:p>
            <a:pPr lvl="1"/>
            <a:r>
              <a:rPr lang="en-US" dirty="0"/>
              <a:t>The data seldom changes after loading</a:t>
            </a:r>
          </a:p>
          <a:p>
            <a:pPr lvl="1"/>
            <a:r>
              <a:rPr lang="en-US" dirty="0"/>
              <a:t>Data loading are done in batches </a:t>
            </a:r>
          </a:p>
        </p:txBody>
      </p:sp>
    </p:spTree>
    <p:extLst>
      <p:ext uri="{BB962C8B-B14F-4D97-AF65-F5344CB8AC3E}">
        <p14:creationId xmlns:p14="http://schemas.microsoft.com/office/powerpoint/2010/main" val="2214889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36</a:t>
            </a:fld>
            <a:endParaRPr lang="en-US"/>
          </a:p>
        </p:txBody>
      </p:sp>
      <p:sp>
        <p:nvSpPr>
          <p:cNvPr id="4" name="Content Placeholder 3"/>
          <p:cNvSpPr>
            <a:spLocks noGrp="1"/>
          </p:cNvSpPr>
          <p:nvPr>
            <p:ph sz="quarter" idx="1"/>
          </p:nvPr>
        </p:nvSpPr>
        <p:spPr/>
        <p:txBody>
          <a:bodyPr>
            <a:normAutofit lnSpcReduction="10000"/>
          </a:bodyPr>
          <a:lstStyle/>
          <a:p>
            <a:r>
              <a:rPr lang="en-US" dirty="0"/>
              <a:t>Describe the Two-layer architecture of data warehouse. </a:t>
            </a:r>
          </a:p>
          <a:p>
            <a:r>
              <a:rPr lang="en-US" dirty="0"/>
              <a:t>What are the benefits of this architecture?</a:t>
            </a:r>
          </a:p>
          <a:p>
            <a:pPr lvl="1"/>
            <a:r>
              <a:rPr lang="en-US" dirty="0"/>
              <a:t>Describe the difference in data model between the data warehouse and operational databases.</a:t>
            </a:r>
          </a:p>
          <a:p>
            <a:pPr lvl="1"/>
            <a:r>
              <a:rPr lang="en-US" dirty="0"/>
              <a:t>Explain the different requirements in concurrency control and access method in OLAP and OLTP. </a:t>
            </a:r>
          </a:p>
          <a:p>
            <a:r>
              <a:rPr lang="en-US" dirty="0"/>
              <a:t>Trace the flow of data through the data warehouse from beginning (source data) to end (analysis result).</a:t>
            </a:r>
          </a:p>
          <a:p>
            <a:r>
              <a:rPr lang="en-US" dirty="0"/>
              <a:t>What are the functions of data staging?</a:t>
            </a:r>
          </a:p>
          <a:p>
            <a:r>
              <a:rPr lang="en-US" dirty="0"/>
              <a:t>Compare data warehouses with data marts.</a:t>
            </a:r>
          </a:p>
          <a:p>
            <a:r>
              <a:rPr lang="en-US" dirty="0"/>
              <a:t>Describe the bus architecture and the hub-and-spoke architecture. </a:t>
            </a:r>
          </a:p>
        </p:txBody>
      </p:sp>
    </p:spTree>
    <p:extLst>
      <p:ext uri="{BB962C8B-B14F-4D97-AF65-F5344CB8AC3E}">
        <p14:creationId xmlns:p14="http://schemas.microsoft.com/office/powerpoint/2010/main" val="299679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C. Design Methodology</a:t>
            </a:r>
          </a:p>
        </p:txBody>
      </p:sp>
      <p:sp>
        <p:nvSpPr>
          <p:cNvPr id="3" name="Content Placeholder 2"/>
          <p:cNvSpPr>
            <a:spLocks noGrp="1"/>
          </p:cNvSpPr>
          <p:nvPr>
            <p:ph sz="quarter" idx="1"/>
          </p:nvPr>
        </p:nvSpPr>
        <p:spPr/>
        <p:txBody>
          <a:bodyPr/>
          <a:lstStyle/>
          <a:p>
            <a:r>
              <a:rPr lang="en-US" dirty="0"/>
              <a:t>We will use the </a:t>
            </a:r>
            <a:r>
              <a:rPr lang="en-US" dirty="0">
                <a:solidFill>
                  <a:srgbClr val="FF0000"/>
                </a:solidFill>
              </a:rPr>
              <a:t>Bus architecture </a:t>
            </a:r>
            <a:r>
              <a:rPr lang="en-US" dirty="0"/>
              <a:t>and design </a:t>
            </a:r>
            <a:r>
              <a:rPr lang="en-US" dirty="0">
                <a:solidFill>
                  <a:srgbClr val="FF0000"/>
                </a:solidFill>
              </a:rPr>
              <a:t>data marts </a:t>
            </a:r>
            <a:r>
              <a:rPr lang="en-US" dirty="0"/>
              <a:t>with conformed analysis dimensions in this course.</a:t>
            </a:r>
          </a:p>
          <a:p>
            <a:endParaRPr lang="en-US" dirty="0"/>
          </a:p>
          <a:p>
            <a:r>
              <a:rPr lang="en-US" dirty="0">
                <a:solidFill>
                  <a:schemeClr val="bg2">
                    <a:lumMod val="50000"/>
                  </a:schemeClr>
                </a:solidFill>
              </a:rPr>
              <a:t>Goals</a:t>
            </a:r>
            <a:r>
              <a:rPr lang="en-US" dirty="0"/>
              <a:t> of data mart design</a:t>
            </a:r>
          </a:p>
          <a:p>
            <a:r>
              <a:rPr lang="en-US" dirty="0"/>
              <a:t>The reconciled data layer</a:t>
            </a:r>
          </a:p>
          <a:p>
            <a:pPr lvl="1"/>
            <a:r>
              <a:rPr lang="en-US" dirty="0"/>
              <a:t>How to design</a:t>
            </a:r>
          </a:p>
          <a:p>
            <a:pPr lvl="1"/>
            <a:r>
              <a:rPr lang="en-US" dirty="0"/>
              <a:t>How to populate</a:t>
            </a:r>
          </a:p>
          <a:p>
            <a:r>
              <a:rPr lang="en-US" dirty="0"/>
              <a:t>Seven phases in the Design Methodology</a:t>
            </a:r>
          </a:p>
        </p:txBody>
      </p:sp>
      <p:sp>
        <p:nvSpPr>
          <p:cNvPr id="4" name="Slide Number Placeholder 3"/>
          <p:cNvSpPr>
            <a:spLocks noGrp="1"/>
          </p:cNvSpPr>
          <p:nvPr>
            <p:ph type="sldNum" sz="quarter" idx="12"/>
          </p:nvPr>
        </p:nvSpPr>
        <p:spPr/>
        <p:txBody>
          <a:bodyPr/>
          <a:lstStyle/>
          <a:p>
            <a:fld id="{4995B41A-9D18-48EF-B739-FD37193D25C0}" type="slidenum">
              <a:rPr lang="en-US" smtClean="0"/>
              <a:pPr/>
              <a:t>37</a:t>
            </a:fld>
            <a:endParaRPr lang="en-US"/>
          </a:p>
        </p:txBody>
      </p:sp>
    </p:spTree>
    <p:extLst>
      <p:ext uri="{BB962C8B-B14F-4D97-AF65-F5344CB8AC3E}">
        <p14:creationId xmlns:p14="http://schemas.microsoft.com/office/powerpoint/2010/main" val="176408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Mart Design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38</a:t>
            </a:fld>
            <a:endParaRPr lang="en-US"/>
          </a:p>
        </p:txBody>
      </p:sp>
      <p:sp>
        <p:nvSpPr>
          <p:cNvPr id="4" name="Content Placeholder 3"/>
          <p:cNvSpPr>
            <a:spLocks noGrp="1"/>
          </p:cNvSpPr>
          <p:nvPr>
            <p:ph sz="quarter" idx="1"/>
          </p:nvPr>
        </p:nvSpPr>
        <p:spPr>
          <a:xfrm>
            <a:off x="457200" y="1219200"/>
            <a:ext cx="5715000" cy="4937760"/>
          </a:xfrm>
        </p:spPr>
        <p:txBody>
          <a:bodyPr>
            <a:normAutofit/>
          </a:bodyPr>
          <a:lstStyle/>
          <a:p>
            <a:r>
              <a:rPr lang="en-US" dirty="0"/>
              <a:t>Given user requirements of strategic information and existing operational data, the </a:t>
            </a:r>
            <a:r>
              <a:rPr lang="en-US" dirty="0">
                <a:solidFill>
                  <a:srgbClr val="FF0000"/>
                </a:solidFill>
              </a:rPr>
              <a:t>goals</a:t>
            </a:r>
            <a:r>
              <a:rPr lang="en-US" dirty="0"/>
              <a:t> of data mart design are</a:t>
            </a:r>
          </a:p>
          <a:p>
            <a:pPr lvl="1"/>
            <a:r>
              <a:rPr lang="en-US" dirty="0"/>
              <a:t>To design a </a:t>
            </a:r>
            <a:r>
              <a:rPr lang="en-US" dirty="0">
                <a:solidFill>
                  <a:schemeClr val="bg2">
                    <a:lumMod val="50000"/>
                  </a:schemeClr>
                </a:solidFill>
              </a:rPr>
              <a:t>logical / physical schema</a:t>
            </a:r>
            <a:r>
              <a:rPr lang="en-US" dirty="0"/>
              <a:t> that is suitable to answer users' analysis requirements</a:t>
            </a:r>
          </a:p>
          <a:p>
            <a:pPr lvl="1"/>
            <a:r>
              <a:rPr lang="en-US" dirty="0"/>
              <a:t>To design an </a:t>
            </a:r>
            <a:r>
              <a:rPr lang="en-US" dirty="0">
                <a:solidFill>
                  <a:schemeClr val="bg2">
                    <a:lumMod val="50000"/>
                  </a:schemeClr>
                </a:solidFill>
              </a:rPr>
              <a:t>ETL</a:t>
            </a:r>
            <a:r>
              <a:rPr lang="en-US" dirty="0"/>
              <a:t> procedure which loads the data mart from operational data</a:t>
            </a:r>
          </a:p>
        </p:txBody>
      </p:sp>
      <p:sp>
        <p:nvSpPr>
          <p:cNvPr id="6" name="Flowchart: Magnetic Disk 5"/>
          <p:cNvSpPr/>
          <p:nvPr/>
        </p:nvSpPr>
        <p:spPr>
          <a:xfrm>
            <a:off x="6934200" y="1320225"/>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Flowchart: Magnetic Disk 6"/>
          <p:cNvSpPr/>
          <p:nvPr/>
        </p:nvSpPr>
        <p:spPr>
          <a:xfrm>
            <a:off x="7086600" y="1548825"/>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6400800" y="1777425"/>
            <a:ext cx="1219200" cy="584775"/>
          </a:xfrm>
          <a:prstGeom prst="rect">
            <a:avLst/>
          </a:prstGeom>
          <a:noFill/>
        </p:spPr>
        <p:txBody>
          <a:bodyPr wrap="square" rtlCol="0">
            <a:spAutoFit/>
          </a:bodyPr>
          <a:lstStyle/>
          <a:p>
            <a:r>
              <a:rPr lang="en-US" sz="1600" dirty="0"/>
              <a:t>Operational data</a:t>
            </a:r>
          </a:p>
        </p:txBody>
      </p:sp>
      <p:sp>
        <p:nvSpPr>
          <p:cNvPr id="16" name="Flowchart: Magnetic Disk 15"/>
          <p:cNvSpPr/>
          <p:nvPr/>
        </p:nvSpPr>
        <p:spPr>
          <a:xfrm>
            <a:off x="6477000" y="3657600"/>
            <a:ext cx="838200" cy="63958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mart</a:t>
            </a:r>
          </a:p>
        </p:txBody>
      </p:sp>
      <p:sp>
        <p:nvSpPr>
          <p:cNvPr id="17" name="Flowchart: Magnetic Disk 16"/>
          <p:cNvSpPr/>
          <p:nvPr/>
        </p:nvSpPr>
        <p:spPr>
          <a:xfrm>
            <a:off x="7543800" y="3657600"/>
            <a:ext cx="838200" cy="63958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mart</a:t>
            </a:r>
          </a:p>
        </p:txBody>
      </p:sp>
      <p:pic>
        <p:nvPicPr>
          <p:cNvPr id="22" name="Picture 4"/>
          <p:cNvPicPr>
            <a:picLocks noChangeAspect="1" noChangeArrowheads="1"/>
          </p:cNvPicPr>
          <p:nvPr/>
        </p:nvPicPr>
        <p:blipFill>
          <a:blip r:embed="rId2" cstate="print"/>
          <a:srcRect/>
          <a:stretch>
            <a:fillRect/>
          </a:stretch>
        </p:blipFill>
        <p:spPr bwMode="auto">
          <a:xfrm>
            <a:off x="7696200" y="4678180"/>
            <a:ext cx="685800" cy="685800"/>
          </a:xfrm>
          <a:prstGeom prst="rect">
            <a:avLst/>
          </a:prstGeom>
          <a:noFill/>
          <a:ln w="9525">
            <a:noFill/>
            <a:miter lim="800000"/>
            <a:headEnd/>
            <a:tailEnd/>
          </a:ln>
        </p:spPr>
      </p:pic>
      <p:sp>
        <p:nvSpPr>
          <p:cNvPr id="24" name="Right Arrow 23"/>
          <p:cNvSpPr/>
          <p:nvPr/>
        </p:nvSpPr>
        <p:spPr>
          <a:xfrm rot="5400000">
            <a:off x="7764804" y="4518185"/>
            <a:ext cx="316751" cy="15563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TextBox 24"/>
          <p:cNvSpPr txBox="1"/>
          <p:nvPr/>
        </p:nvSpPr>
        <p:spPr>
          <a:xfrm>
            <a:off x="7391400" y="5334000"/>
            <a:ext cx="1600200" cy="830997"/>
          </a:xfrm>
          <a:prstGeom prst="rect">
            <a:avLst/>
          </a:prstGeom>
          <a:noFill/>
        </p:spPr>
        <p:txBody>
          <a:bodyPr wrap="square" rtlCol="0">
            <a:spAutoFit/>
          </a:bodyPr>
          <a:lstStyle/>
          <a:p>
            <a:r>
              <a:rPr lang="en-US" sz="1600" dirty="0"/>
              <a:t>Requests for strategic info in Analysis services</a:t>
            </a:r>
          </a:p>
        </p:txBody>
      </p:sp>
      <p:grpSp>
        <p:nvGrpSpPr>
          <p:cNvPr id="5" name="Group 26"/>
          <p:cNvGrpSpPr/>
          <p:nvPr/>
        </p:nvGrpSpPr>
        <p:grpSpPr>
          <a:xfrm>
            <a:off x="5105400" y="4673025"/>
            <a:ext cx="1676400" cy="1270575"/>
            <a:chOff x="4876800" y="4953000"/>
            <a:chExt cx="1676400" cy="1270575"/>
          </a:xfrm>
        </p:grpSpPr>
        <p:sp>
          <p:nvSpPr>
            <p:cNvPr id="18" name="Flowchart: Internal Storage 17"/>
            <p:cNvSpPr/>
            <p:nvPr/>
          </p:nvSpPr>
          <p:spPr>
            <a:xfrm>
              <a:off x="4876800" y="49530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Flowchart: Internal Storage 18"/>
            <p:cNvSpPr/>
            <p:nvPr/>
          </p:nvSpPr>
          <p:spPr>
            <a:xfrm>
              <a:off x="5105400" y="51054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Flowchart: Internal Storage 19"/>
            <p:cNvSpPr/>
            <p:nvPr/>
          </p:nvSpPr>
          <p:spPr>
            <a:xfrm>
              <a:off x="5791200" y="49530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TextBox 25"/>
            <p:cNvSpPr txBox="1"/>
            <p:nvPr/>
          </p:nvSpPr>
          <p:spPr>
            <a:xfrm>
              <a:off x="4876800" y="5638800"/>
              <a:ext cx="1676400" cy="584775"/>
            </a:xfrm>
            <a:prstGeom prst="rect">
              <a:avLst/>
            </a:prstGeom>
            <a:noFill/>
          </p:spPr>
          <p:txBody>
            <a:bodyPr wrap="square" rtlCol="0">
              <a:spAutoFit/>
            </a:bodyPr>
            <a:lstStyle/>
            <a:p>
              <a:r>
                <a:rPr lang="en-US" sz="1600" dirty="0"/>
                <a:t>Logical schema of data marts</a:t>
              </a:r>
            </a:p>
          </p:txBody>
        </p:sp>
      </p:grpSp>
      <p:grpSp>
        <p:nvGrpSpPr>
          <p:cNvPr id="8" name="Group 28"/>
          <p:cNvGrpSpPr/>
          <p:nvPr/>
        </p:nvGrpSpPr>
        <p:grpSpPr>
          <a:xfrm>
            <a:off x="7010401" y="2209800"/>
            <a:ext cx="1904999" cy="1341635"/>
            <a:chOff x="7010401" y="2209800"/>
            <a:chExt cx="1904999" cy="1341635"/>
          </a:xfrm>
        </p:grpSpPr>
        <p:pic>
          <p:nvPicPr>
            <p:cNvPr id="10" name="Picture 2" descr="C:\Users\philip\Downloads\MC900356045.WMF"/>
            <p:cNvPicPr>
              <a:picLocks noChangeAspect="1" noChangeArrowheads="1"/>
            </p:cNvPicPr>
            <p:nvPr/>
          </p:nvPicPr>
          <p:blipFill>
            <a:blip r:embed="rId3" cstate="print"/>
            <a:srcRect/>
            <a:stretch>
              <a:fillRect/>
            </a:stretch>
          </p:blipFill>
          <p:spPr bwMode="auto">
            <a:xfrm>
              <a:off x="7010401" y="2819401"/>
              <a:ext cx="685800" cy="732034"/>
            </a:xfrm>
            <a:prstGeom prst="rect">
              <a:avLst/>
            </a:prstGeom>
            <a:noFill/>
          </p:spPr>
        </p:pic>
        <p:sp>
          <p:nvSpPr>
            <p:cNvPr id="21" name="Right Arrow 20"/>
            <p:cNvSpPr/>
            <p:nvPr/>
          </p:nvSpPr>
          <p:spPr>
            <a:xfrm rot="5400000">
              <a:off x="7124700" y="2324100"/>
              <a:ext cx="4572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TextBox 27"/>
            <p:cNvSpPr txBox="1"/>
            <p:nvPr/>
          </p:nvSpPr>
          <p:spPr>
            <a:xfrm>
              <a:off x="7696200" y="2844225"/>
              <a:ext cx="1219200" cy="584775"/>
            </a:xfrm>
            <a:prstGeom prst="rect">
              <a:avLst/>
            </a:prstGeom>
            <a:noFill/>
          </p:spPr>
          <p:txBody>
            <a:bodyPr wrap="square" rtlCol="0">
              <a:spAutoFit/>
            </a:bodyPr>
            <a:lstStyle/>
            <a:p>
              <a:r>
                <a:rPr lang="en-US" sz="1600" dirty="0"/>
                <a:t>ETL procedure</a:t>
              </a:r>
            </a:p>
          </p:txBody>
        </p:sp>
      </p:grpSp>
    </p:spTree>
    <p:extLst>
      <p:ext uri="{BB962C8B-B14F-4D97-AF65-F5344CB8AC3E}">
        <p14:creationId xmlns:p14="http://schemas.microsoft.com/office/powerpoint/2010/main" val="392524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990600"/>
          </a:xfrm>
        </p:spPr>
        <p:txBody>
          <a:bodyPr>
            <a:normAutofit fontScale="90000"/>
          </a:bodyPr>
          <a:lstStyle/>
          <a:p>
            <a:r>
              <a:rPr lang="en-US" dirty="0"/>
              <a:t>Defining and Populating the Reconciled Layer</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39</a:t>
            </a:fld>
            <a:endParaRPr lang="en-US"/>
          </a:p>
        </p:txBody>
      </p:sp>
      <p:sp>
        <p:nvSpPr>
          <p:cNvPr id="5" name="Flowchart: Alternate Process 4"/>
          <p:cNvSpPr/>
          <p:nvPr/>
        </p:nvSpPr>
        <p:spPr>
          <a:xfrm>
            <a:off x="1295400" y="2971800"/>
            <a:ext cx="1981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 and Reconciliation</a:t>
            </a:r>
          </a:p>
        </p:txBody>
      </p:sp>
      <p:sp>
        <p:nvSpPr>
          <p:cNvPr id="6" name="TextBox 5"/>
          <p:cNvSpPr txBox="1"/>
          <p:nvPr/>
        </p:nvSpPr>
        <p:spPr>
          <a:xfrm>
            <a:off x="2358166" y="2184891"/>
            <a:ext cx="1524000" cy="528927"/>
          </a:xfrm>
          <a:prstGeom prst="rect">
            <a:avLst/>
          </a:prstGeom>
          <a:noFill/>
        </p:spPr>
        <p:txBody>
          <a:bodyPr wrap="square" rtlCol="0">
            <a:spAutoFit/>
          </a:bodyPr>
          <a:lstStyle/>
          <a:p>
            <a:pPr>
              <a:lnSpc>
                <a:spcPts val="1700"/>
              </a:lnSpc>
            </a:pPr>
            <a:r>
              <a:rPr lang="en-US" dirty="0"/>
              <a:t>Source data schemata</a:t>
            </a:r>
          </a:p>
        </p:txBody>
      </p:sp>
      <p:sp>
        <p:nvSpPr>
          <p:cNvPr id="7" name="TextBox 6"/>
          <p:cNvSpPr txBox="1"/>
          <p:nvPr/>
        </p:nvSpPr>
        <p:spPr>
          <a:xfrm>
            <a:off x="1371599" y="3703232"/>
            <a:ext cx="1981200" cy="746936"/>
          </a:xfrm>
          <a:prstGeom prst="rect">
            <a:avLst/>
          </a:prstGeom>
          <a:noFill/>
        </p:spPr>
        <p:txBody>
          <a:bodyPr wrap="square" rtlCol="0">
            <a:spAutoFit/>
          </a:bodyPr>
          <a:lstStyle/>
          <a:p>
            <a:pPr>
              <a:lnSpc>
                <a:spcPts val="1700"/>
              </a:lnSpc>
            </a:pPr>
            <a:r>
              <a:rPr lang="en-US" dirty="0">
                <a:solidFill>
                  <a:schemeClr val="accent2"/>
                </a:solidFill>
              </a:rPr>
              <a:t>Reconciled schema</a:t>
            </a:r>
            <a:r>
              <a:rPr lang="en-US" dirty="0"/>
              <a:t>, mapping with data sources</a:t>
            </a:r>
          </a:p>
        </p:txBody>
      </p:sp>
      <p:sp>
        <p:nvSpPr>
          <p:cNvPr id="8" name="Flowchart: Alternate Process 7"/>
          <p:cNvSpPr/>
          <p:nvPr/>
        </p:nvSpPr>
        <p:spPr>
          <a:xfrm>
            <a:off x="4191000" y="3666530"/>
            <a:ext cx="18288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Staging Design</a:t>
            </a:r>
          </a:p>
        </p:txBody>
      </p:sp>
      <p:sp>
        <p:nvSpPr>
          <p:cNvPr id="9" name="Flowchart: Magnetic Disk 8"/>
          <p:cNvSpPr/>
          <p:nvPr/>
        </p:nvSpPr>
        <p:spPr>
          <a:xfrm>
            <a:off x="3886200" y="1905000"/>
            <a:ext cx="533400" cy="53340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Flowchart: Magnetic Disk 10"/>
          <p:cNvSpPr/>
          <p:nvPr/>
        </p:nvSpPr>
        <p:spPr>
          <a:xfrm>
            <a:off x="4800600" y="1828800"/>
            <a:ext cx="533400" cy="53340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ight Arrow 11"/>
          <p:cNvSpPr/>
          <p:nvPr/>
        </p:nvSpPr>
        <p:spPr>
          <a:xfrm rot="8271364">
            <a:off x="3178318" y="2543946"/>
            <a:ext cx="606387" cy="167826"/>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ight Arrow 12"/>
          <p:cNvSpPr/>
          <p:nvPr/>
        </p:nvSpPr>
        <p:spPr>
          <a:xfrm rot="5400000">
            <a:off x="4419600" y="3056930"/>
            <a:ext cx="8382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TextBox 13"/>
          <p:cNvSpPr txBox="1"/>
          <p:nvPr/>
        </p:nvSpPr>
        <p:spPr>
          <a:xfrm>
            <a:off x="6096000" y="3312445"/>
            <a:ext cx="1447800" cy="506485"/>
          </a:xfrm>
          <a:prstGeom prst="rect">
            <a:avLst/>
          </a:prstGeom>
          <a:noFill/>
        </p:spPr>
        <p:txBody>
          <a:bodyPr wrap="square" rtlCol="0">
            <a:spAutoFit/>
          </a:bodyPr>
          <a:lstStyle/>
          <a:p>
            <a:pPr>
              <a:lnSpc>
                <a:spcPts val="1600"/>
              </a:lnSpc>
            </a:pPr>
            <a:r>
              <a:rPr lang="en-US" dirty="0"/>
              <a:t>ETL procedures</a:t>
            </a:r>
          </a:p>
        </p:txBody>
      </p:sp>
      <p:sp>
        <p:nvSpPr>
          <p:cNvPr id="16" name="Flowchart: Magnetic Disk 15"/>
          <p:cNvSpPr/>
          <p:nvPr/>
        </p:nvSpPr>
        <p:spPr>
          <a:xfrm>
            <a:off x="762000" y="3895130"/>
            <a:ext cx="533400" cy="533400"/>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7" name="TextBox 16"/>
          <p:cNvSpPr txBox="1"/>
          <p:nvPr/>
        </p:nvSpPr>
        <p:spPr>
          <a:xfrm>
            <a:off x="587547" y="4376033"/>
            <a:ext cx="1219200" cy="338554"/>
          </a:xfrm>
          <a:prstGeom prst="rect">
            <a:avLst/>
          </a:prstGeom>
          <a:noFill/>
        </p:spPr>
        <p:txBody>
          <a:bodyPr wrap="square" rtlCol="0">
            <a:spAutoFit/>
          </a:bodyPr>
          <a:lstStyle/>
          <a:p>
            <a:r>
              <a:rPr lang="en-US" sz="1600" dirty="0"/>
              <a:t>metadata</a:t>
            </a:r>
          </a:p>
        </p:txBody>
      </p:sp>
      <p:pic>
        <p:nvPicPr>
          <p:cNvPr id="20" name="Picture 2" descr="C:\Users\philip\Downloads\MC900356045.WMF"/>
          <p:cNvPicPr>
            <a:picLocks noChangeAspect="1" noChangeArrowheads="1"/>
          </p:cNvPicPr>
          <p:nvPr/>
        </p:nvPicPr>
        <p:blipFill>
          <a:blip r:embed="rId2" cstate="print"/>
          <a:srcRect/>
          <a:stretch>
            <a:fillRect/>
          </a:stretch>
        </p:blipFill>
        <p:spPr bwMode="auto">
          <a:xfrm>
            <a:off x="7467600" y="4343400"/>
            <a:ext cx="847725" cy="904875"/>
          </a:xfrm>
          <a:prstGeom prst="rect">
            <a:avLst/>
          </a:prstGeom>
          <a:noFill/>
        </p:spPr>
      </p:pic>
      <p:sp>
        <p:nvSpPr>
          <p:cNvPr id="24" name="TextBox 23"/>
          <p:cNvSpPr txBox="1"/>
          <p:nvPr/>
        </p:nvSpPr>
        <p:spPr>
          <a:xfrm>
            <a:off x="3786692" y="1467976"/>
            <a:ext cx="1828800" cy="369332"/>
          </a:xfrm>
          <a:prstGeom prst="rect">
            <a:avLst/>
          </a:prstGeom>
          <a:noFill/>
        </p:spPr>
        <p:txBody>
          <a:bodyPr wrap="square" rtlCol="0">
            <a:spAutoFit/>
          </a:bodyPr>
          <a:lstStyle/>
          <a:p>
            <a:r>
              <a:rPr lang="en-US" dirty="0"/>
              <a:t>Operational data</a:t>
            </a:r>
          </a:p>
        </p:txBody>
      </p:sp>
      <p:sp>
        <p:nvSpPr>
          <p:cNvPr id="25" name="Right Arrow 24"/>
          <p:cNvSpPr/>
          <p:nvPr/>
        </p:nvSpPr>
        <p:spPr>
          <a:xfrm rot="1699982">
            <a:off x="3289769" y="3739377"/>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Flowchart: Magnetic Disk 9"/>
          <p:cNvSpPr/>
          <p:nvPr/>
        </p:nvSpPr>
        <p:spPr>
          <a:xfrm>
            <a:off x="4572000" y="2133600"/>
            <a:ext cx="533400" cy="53340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Bent-Up Arrow 30"/>
          <p:cNvSpPr/>
          <p:nvPr/>
        </p:nvSpPr>
        <p:spPr>
          <a:xfrm rot="10800000" flipH="1">
            <a:off x="6172200" y="3810000"/>
            <a:ext cx="1600200" cy="533400"/>
          </a:xfrm>
          <a:prstGeom prst="bentUpArrow">
            <a:avLst>
              <a:gd name="adj1" fmla="val 21770"/>
              <a:gd name="adj2" fmla="val 24130"/>
              <a:gd name="adj3" fmla="val 1965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Flowchart: Magnetic Disk 31"/>
          <p:cNvSpPr/>
          <p:nvPr/>
        </p:nvSpPr>
        <p:spPr>
          <a:xfrm>
            <a:off x="7266709" y="5334000"/>
            <a:ext cx="1267691" cy="6096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Reconciled data</a:t>
            </a:r>
          </a:p>
        </p:txBody>
      </p:sp>
      <p:sp>
        <p:nvSpPr>
          <p:cNvPr id="33" name="Bent-Up Arrow 32"/>
          <p:cNvSpPr/>
          <p:nvPr/>
        </p:nvSpPr>
        <p:spPr>
          <a:xfrm rot="10800000" flipH="1">
            <a:off x="5638800" y="2057399"/>
            <a:ext cx="2667001" cy="2209797"/>
          </a:xfrm>
          <a:prstGeom prst="bentUpArrow">
            <a:avLst>
              <a:gd name="adj1" fmla="val 6330"/>
              <a:gd name="adj2" fmla="val 7929"/>
              <a:gd name="adj3" fmla="val 730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TextBox 33"/>
          <p:cNvSpPr txBox="1"/>
          <p:nvPr/>
        </p:nvSpPr>
        <p:spPr>
          <a:xfrm>
            <a:off x="8305800" y="2362200"/>
            <a:ext cx="685800" cy="369332"/>
          </a:xfrm>
          <a:prstGeom prst="rect">
            <a:avLst/>
          </a:prstGeom>
          <a:noFill/>
        </p:spPr>
        <p:txBody>
          <a:bodyPr wrap="square" rtlCol="0">
            <a:spAutoFit/>
          </a:bodyPr>
          <a:lstStyle/>
          <a:p>
            <a:r>
              <a:rPr lang="en-US" dirty="0"/>
              <a:t>data</a:t>
            </a:r>
          </a:p>
        </p:txBody>
      </p:sp>
      <p:sp>
        <p:nvSpPr>
          <p:cNvPr id="27" name="Flowchart: Alternate Process 26"/>
          <p:cNvSpPr/>
          <p:nvPr/>
        </p:nvSpPr>
        <p:spPr>
          <a:xfrm>
            <a:off x="2286000" y="4809530"/>
            <a:ext cx="1981200" cy="914400"/>
          </a:xfrm>
          <a:prstGeom prst="flowChartAlternateProcess">
            <a:avLst/>
          </a:prstGeom>
          <a:solidFill>
            <a:srgbClr val="50742F">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Other phases in Data mart design </a:t>
            </a:r>
          </a:p>
        </p:txBody>
      </p:sp>
      <p:sp>
        <p:nvSpPr>
          <p:cNvPr id="30" name="Right Arrow 29"/>
          <p:cNvSpPr/>
          <p:nvPr/>
        </p:nvSpPr>
        <p:spPr>
          <a:xfrm rot="18173154">
            <a:off x="4206467" y="4588042"/>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TextBox 34"/>
          <p:cNvSpPr txBox="1"/>
          <p:nvPr/>
        </p:nvSpPr>
        <p:spPr>
          <a:xfrm>
            <a:off x="4572000" y="4657130"/>
            <a:ext cx="1905000" cy="528350"/>
          </a:xfrm>
          <a:prstGeom prst="rect">
            <a:avLst/>
          </a:prstGeom>
          <a:noFill/>
        </p:spPr>
        <p:txBody>
          <a:bodyPr wrap="square" rtlCol="0">
            <a:spAutoFit/>
          </a:bodyPr>
          <a:lstStyle/>
          <a:p>
            <a:pPr>
              <a:lnSpc>
                <a:spcPts val="1700"/>
              </a:lnSpc>
            </a:pPr>
            <a:r>
              <a:rPr lang="en-US" dirty="0"/>
              <a:t>Logical schema of data marts</a:t>
            </a:r>
          </a:p>
        </p:txBody>
      </p:sp>
      <p:sp>
        <p:nvSpPr>
          <p:cNvPr id="36" name="TextBox 35"/>
          <p:cNvSpPr txBox="1"/>
          <p:nvPr/>
        </p:nvSpPr>
        <p:spPr>
          <a:xfrm>
            <a:off x="4876800" y="2752130"/>
            <a:ext cx="1066800" cy="528927"/>
          </a:xfrm>
          <a:prstGeom prst="rect">
            <a:avLst/>
          </a:prstGeom>
          <a:noFill/>
        </p:spPr>
        <p:txBody>
          <a:bodyPr wrap="square" rtlCol="0">
            <a:spAutoFit/>
          </a:bodyPr>
          <a:lstStyle/>
          <a:p>
            <a:pPr>
              <a:lnSpc>
                <a:spcPts val="1700"/>
              </a:lnSpc>
            </a:pPr>
            <a:r>
              <a:rPr lang="en-US" dirty="0"/>
              <a:t>Data samples</a:t>
            </a:r>
          </a:p>
        </p:txBody>
      </p:sp>
    </p:spTree>
    <p:extLst>
      <p:ext uri="{BB962C8B-B14F-4D97-AF65-F5344CB8AC3E}">
        <p14:creationId xmlns:p14="http://schemas.microsoft.com/office/powerpoint/2010/main" val="3037422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Operational Systems and Databases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a:t>
            </a:fld>
            <a:endParaRPr lang="en-US"/>
          </a:p>
        </p:txBody>
      </p:sp>
      <p:sp>
        <p:nvSpPr>
          <p:cNvPr id="4" name="Content Placeholder 3"/>
          <p:cNvSpPr>
            <a:spLocks noGrp="1"/>
          </p:cNvSpPr>
          <p:nvPr>
            <p:ph sz="quarter" idx="1"/>
          </p:nvPr>
        </p:nvSpPr>
        <p:spPr/>
        <p:txBody>
          <a:bodyPr>
            <a:normAutofit lnSpcReduction="10000"/>
          </a:bodyPr>
          <a:lstStyle/>
          <a:p>
            <a:r>
              <a:rPr lang="en-US" dirty="0"/>
              <a:t>Operational systems "</a:t>
            </a:r>
            <a:r>
              <a:rPr lang="en-US" dirty="0">
                <a:solidFill>
                  <a:srgbClr val="FF0000"/>
                </a:solidFill>
              </a:rPr>
              <a:t>make the wheel of business turn</a:t>
            </a:r>
            <a:r>
              <a:rPr lang="en-US" dirty="0"/>
              <a:t>"</a:t>
            </a:r>
          </a:p>
          <a:p>
            <a:pPr lvl="1"/>
            <a:r>
              <a:rPr lang="en-US" sz="2000" dirty="0"/>
              <a:t>E.g. Point-of-sales, inventory control, online banking</a:t>
            </a:r>
          </a:p>
          <a:p>
            <a:pPr lvl="1"/>
            <a:r>
              <a:rPr lang="en-US" sz="2000" dirty="0"/>
              <a:t>Also known as OLTP (Online Transactional Processing)</a:t>
            </a:r>
          </a:p>
          <a:p>
            <a:r>
              <a:rPr lang="en-US" dirty="0"/>
              <a:t>.. supported by numerous operational databases. </a:t>
            </a:r>
          </a:p>
          <a:p>
            <a:pPr lvl="1"/>
            <a:r>
              <a:rPr lang="en-US" dirty="0"/>
              <a:t>Read/Write access. Update frequently</a:t>
            </a:r>
          </a:p>
          <a:p>
            <a:pPr lvl="1"/>
            <a:r>
              <a:rPr lang="en-US" dirty="0"/>
              <a:t>Integrity is important</a:t>
            </a:r>
          </a:p>
          <a:p>
            <a:pPr lvl="1"/>
            <a:r>
              <a:rPr lang="en-US" dirty="0"/>
              <a:t>Avoid data redundancy</a:t>
            </a:r>
          </a:p>
          <a:p>
            <a:pPr lvl="1"/>
            <a:r>
              <a:rPr lang="en-US" dirty="0"/>
              <a:t>Normalized data model</a:t>
            </a:r>
          </a:p>
          <a:p>
            <a:pPr lvl="1"/>
            <a:r>
              <a:rPr lang="en-US" dirty="0"/>
              <a:t>Pre-determined transactions</a:t>
            </a:r>
            <a:br>
              <a:rPr lang="en-US" dirty="0"/>
            </a:br>
            <a:r>
              <a:rPr lang="en-US" dirty="0"/>
              <a:t>in application programs.</a:t>
            </a:r>
          </a:p>
          <a:p>
            <a:pPr lvl="1"/>
            <a:r>
              <a:rPr lang="en-US" dirty="0"/>
              <a:t>Keep current data only</a:t>
            </a:r>
          </a:p>
          <a:p>
            <a:pPr lvl="1"/>
            <a:r>
              <a:rPr lang="en-US" dirty="0"/>
              <a:t>...</a:t>
            </a:r>
          </a:p>
        </p:txBody>
      </p:sp>
      <p:pic>
        <p:nvPicPr>
          <p:cNvPr id="5" name="Picture 2"/>
          <p:cNvPicPr>
            <a:picLocks noChangeAspect="1" noChangeArrowheads="1"/>
          </p:cNvPicPr>
          <p:nvPr/>
        </p:nvPicPr>
        <p:blipFill>
          <a:blip r:embed="rId3" cstate="print"/>
          <a:srcRect/>
          <a:stretch>
            <a:fillRect/>
          </a:stretch>
        </p:blipFill>
        <p:spPr bwMode="auto">
          <a:xfrm>
            <a:off x="4524375" y="3935659"/>
            <a:ext cx="4619625" cy="2388941"/>
          </a:xfrm>
          <a:prstGeom prst="rect">
            <a:avLst/>
          </a:prstGeom>
          <a:noFill/>
          <a:ln w="9525">
            <a:noFill/>
            <a:miter lim="800000"/>
            <a:headEnd/>
            <a:tailEnd/>
          </a:ln>
        </p:spPr>
      </p:pic>
    </p:spTree>
    <p:extLst>
      <p:ext uri="{BB962C8B-B14F-4D97-AF65-F5344CB8AC3E}">
        <p14:creationId xmlns:p14="http://schemas.microsoft.com/office/powerpoint/2010/main" val="1087060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and Reconciliation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40</a:t>
            </a:fld>
            <a:endParaRPr lang="en-US"/>
          </a:p>
        </p:txBody>
      </p:sp>
      <p:sp>
        <p:nvSpPr>
          <p:cNvPr id="4" name="Content Placeholder 3"/>
          <p:cNvSpPr>
            <a:spLocks noGrp="1"/>
          </p:cNvSpPr>
          <p:nvPr>
            <p:ph sz="quarter" idx="1"/>
          </p:nvPr>
        </p:nvSpPr>
        <p:spPr>
          <a:xfrm>
            <a:off x="457200" y="1219200"/>
            <a:ext cx="8229600" cy="4937760"/>
          </a:xfrm>
        </p:spPr>
        <p:txBody>
          <a:bodyPr>
            <a:normAutofit fontScale="92500"/>
          </a:bodyPr>
          <a:lstStyle/>
          <a:p>
            <a:r>
              <a:rPr lang="en-US" dirty="0"/>
              <a:t>This phase defines and documents the </a:t>
            </a:r>
            <a:r>
              <a:rPr lang="en-US" dirty="0">
                <a:solidFill>
                  <a:srgbClr val="FF0000"/>
                </a:solidFill>
              </a:rPr>
              <a:t>reconciled schema</a:t>
            </a:r>
          </a:p>
          <a:p>
            <a:r>
              <a:rPr lang="en-US" dirty="0">
                <a:solidFill>
                  <a:srgbClr val="FF0000"/>
                </a:solidFill>
              </a:rPr>
              <a:t>(Analysis) </a:t>
            </a:r>
            <a:r>
              <a:rPr lang="en-US" dirty="0">
                <a:solidFill>
                  <a:schemeClr val="bg2">
                    <a:lumMod val="50000"/>
                  </a:schemeClr>
                </a:solidFill>
              </a:rPr>
              <a:t>Understand</a:t>
            </a:r>
            <a:r>
              <a:rPr lang="en-US" dirty="0"/>
              <a:t> the meaning and structure of source data</a:t>
            </a:r>
          </a:p>
          <a:p>
            <a:pPr lvl="1"/>
            <a:r>
              <a:rPr lang="en-US" dirty="0">
                <a:solidFill>
                  <a:schemeClr val="accent6">
                    <a:lumMod val="60000"/>
                    <a:lumOff val="40000"/>
                  </a:schemeClr>
                </a:solidFill>
              </a:rPr>
              <a:t>Analyze and understand </a:t>
            </a:r>
            <a:r>
              <a:rPr lang="en-US" dirty="0">
                <a:solidFill>
                  <a:schemeClr val="tx1"/>
                </a:solidFill>
              </a:rPr>
              <a:t>available</a:t>
            </a:r>
            <a:r>
              <a:rPr lang="en-US" dirty="0"/>
              <a:t> source schemata</a:t>
            </a:r>
          </a:p>
          <a:p>
            <a:pPr lvl="1"/>
            <a:r>
              <a:rPr lang="en-US" dirty="0">
                <a:solidFill>
                  <a:schemeClr val="accent6">
                    <a:lumMod val="60000"/>
                    <a:lumOff val="40000"/>
                  </a:schemeClr>
                </a:solidFill>
              </a:rPr>
              <a:t>Select</a:t>
            </a:r>
            <a:r>
              <a:rPr lang="en-US" dirty="0"/>
              <a:t> </a:t>
            </a:r>
            <a:r>
              <a:rPr lang="en-US" dirty="0">
                <a:solidFill>
                  <a:schemeClr val="tx1"/>
                </a:solidFill>
              </a:rPr>
              <a:t>which groups </a:t>
            </a:r>
            <a:r>
              <a:rPr lang="en-US" dirty="0"/>
              <a:t>of data can be useful for the purposes of decision-making for the data mart</a:t>
            </a:r>
          </a:p>
          <a:p>
            <a:pPr lvl="1"/>
            <a:r>
              <a:rPr lang="en-US" dirty="0">
                <a:solidFill>
                  <a:schemeClr val="accent6">
                    <a:lumMod val="60000"/>
                    <a:lumOff val="40000"/>
                  </a:schemeClr>
                </a:solidFill>
              </a:rPr>
              <a:t>Assess</a:t>
            </a:r>
            <a:r>
              <a:rPr lang="en-US" dirty="0"/>
              <a:t> data quality</a:t>
            </a:r>
          </a:p>
          <a:p>
            <a:r>
              <a:rPr lang="en-US" dirty="0">
                <a:solidFill>
                  <a:srgbClr val="FF0000"/>
                </a:solidFill>
              </a:rPr>
              <a:t>(Reconciliation) </a:t>
            </a:r>
            <a:r>
              <a:rPr lang="en-US" dirty="0">
                <a:solidFill>
                  <a:schemeClr val="bg2">
                    <a:lumMod val="50000"/>
                  </a:schemeClr>
                </a:solidFill>
              </a:rPr>
              <a:t>remove</a:t>
            </a:r>
            <a:r>
              <a:rPr lang="en-US" dirty="0"/>
              <a:t> inconsistencies and </a:t>
            </a:r>
            <a:r>
              <a:rPr lang="en-US" dirty="0">
                <a:solidFill>
                  <a:schemeClr val="bg2">
                    <a:lumMod val="50000"/>
                  </a:schemeClr>
                </a:solidFill>
              </a:rPr>
              <a:t>integrate</a:t>
            </a:r>
            <a:r>
              <a:rPr lang="en-US" dirty="0"/>
              <a:t> the data</a:t>
            </a:r>
          </a:p>
          <a:p>
            <a:pPr lvl="1"/>
            <a:r>
              <a:rPr lang="en-US" dirty="0"/>
              <a:t>Cleansing</a:t>
            </a:r>
          </a:p>
          <a:p>
            <a:pPr lvl="1"/>
            <a:r>
              <a:rPr lang="en-US" dirty="0"/>
              <a:t>Transformation</a:t>
            </a:r>
          </a:p>
          <a:p>
            <a:pPr lvl="1"/>
            <a:r>
              <a:rPr lang="en-US" dirty="0"/>
              <a:t>If multiple data sources are to be used, integrate their schemata to determine common features and remove every inconsistency</a:t>
            </a:r>
          </a:p>
        </p:txBody>
      </p:sp>
    </p:spTree>
    <p:extLst>
      <p:ext uri="{BB962C8B-B14F-4D97-AF65-F5344CB8AC3E}">
        <p14:creationId xmlns:p14="http://schemas.microsoft.com/office/powerpoint/2010/main" val="6654552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Cleansing</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41</a:t>
            </a:fld>
            <a:endParaRPr lang="en-US"/>
          </a:p>
        </p:txBody>
      </p:sp>
      <p:sp>
        <p:nvSpPr>
          <p:cNvPr id="4" name="Content Placeholder 3"/>
          <p:cNvSpPr>
            <a:spLocks noGrp="1"/>
          </p:cNvSpPr>
          <p:nvPr>
            <p:ph sz="quarter" idx="1"/>
          </p:nvPr>
        </p:nvSpPr>
        <p:spPr/>
        <p:txBody>
          <a:bodyPr/>
          <a:lstStyle/>
          <a:p>
            <a:r>
              <a:rPr lang="en-US" dirty="0"/>
              <a:t>Improves data quality by </a:t>
            </a:r>
            <a:r>
              <a:rPr lang="en-US" dirty="0">
                <a:solidFill>
                  <a:srgbClr val="FF0000"/>
                </a:solidFill>
              </a:rPr>
              <a:t>rectifying</a:t>
            </a:r>
            <a:r>
              <a:rPr lang="en-US" dirty="0"/>
              <a:t> data values</a:t>
            </a:r>
          </a:p>
          <a:p>
            <a:pPr lvl="1"/>
            <a:r>
              <a:rPr lang="en-US" dirty="0"/>
              <a:t>Duplicate data </a:t>
            </a:r>
            <a:r>
              <a:rPr lang="en-US" dirty="0">
                <a:solidFill>
                  <a:schemeClr val="bg1">
                    <a:lumMod val="65000"/>
                  </a:schemeClr>
                </a:solidFill>
              </a:rPr>
              <a:t>(e.g. a patient is recorded many times)</a:t>
            </a:r>
          </a:p>
          <a:p>
            <a:pPr lvl="1"/>
            <a:r>
              <a:rPr lang="en-US" dirty="0"/>
              <a:t>Inconsistent values that are logically associated </a:t>
            </a:r>
            <a:r>
              <a:rPr lang="en-US" dirty="0">
                <a:solidFill>
                  <a:schemeClr val="bg1">
                    <a:lumMod val="65000"/>
                  </a:schemeClr>
                </a:solidFill>
              </a:rPr>
              <a:t>(e.g. addresses and ZIP codes)</a:t>
            </a:r>
          </a:p>
          <a:p>
            <a:pPr lvl="1"/>
            <a:r>
              <a:rPr lang="en-US" dirty="0"/>
              <a:t>Missing data</a:t>
            </a:r>
          </a:p>
          <a:p>
            <a:pPr lvl="1"/>
            <a:r>
              <a:rPr lang="en-US" dirty="0"/>
              <a:t>Unexpected use of fields </a:t>
            </a:r>
            <a:r>
              <a:rPr lang="en-US" dirty="0">
                <a:solidFill>
                  <a:schemeClr val="bg1">
                    <a:lumMod val="65000"/>
                  </a:schemeClr>
                </a:solidFill>
              </a:rPr>
              <a:t>(e.g. email field to store </a:t>
            </a:r>
            <a:r>
              <a:rPr lang="en-US" dirty="0" err="1">
                <a:solidFill>
                  <a:schemeClr val="bg1">
                    <a:lumMod val="65000"/>
                  </a:schemeClr>
                </a:solidFill>
              </a:rPr>
              <a:t>tel</a:t>
            </a:r>
            <a:r>
              <a:rPr lang="en-US" dirty="0">
                <a:solidFill>
                  <a:schemeClr val="bg1">
                    <a:lumMod val="65000"/>
                  </a:schemeClr>
                </a:solidFill>
              </a:rPr>
              <a:t> no.)</a:t>
            </a:r>
          </a:p>
          <a:p>
            <a:pPr lvl="1"/>
            <a:r>
              <a:rPr lang="en-US" dirty="0"/>
              <a:t>Impossible or wrong values </a:t>
            </a:r>
            <a:r>
              <a:rPr lang="en-US" dirty="0">
                <a:solidFill>
                  <a:schemeClr val="bg1">
                    <a:lumMod val="65000"/>
                  </a:schemeClr>
                </a:solidFill>
              </a:rPr>
              <a:t>(e.g. 2/30/2009)</a:t>
            </a:r>
          </a:p>
          <a:p>
            <a:pPr lvl="1"/>
            <a:r>
              <a:rPr lang="en-US" dirty="0">
                <a:solidFill>
                  <a:schemeClr val="tx1"/>
                </a:solidFill>
              </a:rPr>
              <a:t>Inconsistent values for a single entity</a:t>
            </a:r>
            <a:r>
              <a:rPr lang="en-US" dirty="0">
                <a:solidFill>
                  <a:schemeClr val="bg1">
                    <a:lumMod val="65000"/>
                  </a:schemeClr>
                </a:solidFill>
              </a:rPr>
              <a:t> (e.g. Macau vs. Macao, abbreviation)</a:t>
            </a:r>
          </a:p>
          <a:p>
            <a:pPr lvl="1"/>
            <a:r>
              <a:rPr lang="en-US" dirty="0">
                <a:solidFill>
                  <a:schemeClr val="tx1"/>
                </a:solidFill>
              </a:rPr>
              <a:t>Typing mistakes</a:t>
            </a:r>
          </a:p>
        </p:txBody>
      </p:sp>
    </p:spTree>
    <p:extLst>
      <p:ext uri="{BB962C8B-B14F-4D97-AF65-F5344CB8AC3E}">
        <p14:creationId xmlns:p14="http://schemas.microsoft.com/office/powerpoint/2010/main" val="16047165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42</a:t>
            </a:fld>
            <a:endParaRPr lang="en-US"/>
          </a:p>
        </p:txBody>
      </p:sp>
      <p:sp>
        <p:nvSpPr>
          <p:cNvPr id="4" name="Content Placeholder 3"/>
          <p:cNvSpPr>
            <a:spLocks noGrp="1"/>
          </p:cNvSpPr>
          <p:nvPr>
            <p:ph sz="quarter" idx="1"/>
          </p:nvPr>
        </p:nvSpPr>
        <p:spPr/>
        <p:txBody>
          <a:bodyPr/>
          <a:lstStyle/>
          <a:p>
            <a:r>
              <a:rPr lang="en-US" dirty="0">
                <a:solidFill>
                  <a:srgbClr val="FF0000"/>
                </a:solidFill>
              </a:rPr>
              <a:t>Convert</a:t>
            </a:r>
            <a:r>
              <a:rPr lang="en-US" dirty="0"/>
              <a:t> data from its source format into the </a:t>
            </a:r>
            <a:r>
              <a:rPr lang="en-US" dirty="0">
                <a:solidFill>
                  <a:schemeClr val="bg2">
                    <a:lumMod val="50000"/>
                  </a:schemeClr>
                </a:solidFill>
              </a:rPr>
              <a:t>DW format</a:t>
            </a:r>
          </a:p>
          <a:p>
            <a:pPr lvl="1"/>
            <a:r>
              <a:rPr lang="en-US" dirty="0"/>
              <a:t>Unit of measures </a:t>
            </a:r>
            <a:r>
              <a:rPr lang="en-US" dirty="0">
                <a:solidFill>
                  <a:schemeClr val="bg1">
                    <a:lumMod val="65000"/>
                  </a:schemeClr>
                </a:solidFill>
              </a:rPr>
              <a:t>(e.g. length in meter vs. feet)</a:t>
            </a:r>
          </a:p>
          <a:p>
            <a:pPr lvl="1"/>
            <a:r>
              <a:rPr lang="en-US" dirty="0"/>
              <a:t>Different data format </a:t>
            </a:r>
            <a:r>
              <a:rPr lang="en-US" dirty="0">
                <a:solidFill>
                  <a:schemeClr val="bg1">
                    <a:lumMod val="65000"/>
                  </a:schemeClr>
                </a:solidFill>
              </a:rPr>
              <a:t>(e.g. 1/2/2012, Feb 1, 2012)</a:t>
            </a:r>
          </a:p>
          <a:p>
            <a:pPr lvl="1"/>
            <a:r>
              <a:rPr lang="en-US" dirty="0">
                <a:solidFill>
                  <a:schemeClr val="tx1"/>
                </a:solidFill>
              </a:rPr>
              <a:t>Separation</a:t>
            </a:r>
            <a:r>
              <a:rPr lang="en-US" dirty="0">
                <a:solidFill>
                  <a:schemeClr val="bg1">
                    <a:lumMod val="65000"/>
                  </a:schemeClr>
                </a:solidFill>
              </a:rPr>
              <a:t> (e.g. split a name into first name and last name, split an address into building, street, zip code, city and country)</a:t>
            </a:r>
          </a:p>
          <a:p>
            <a:pPr lvl="1"/>
            <a:r>
              <a:rPr lang="en-US" dirty="0"/>
              <a:t>Matching equivalent fields in different sources</a:t>
            </a:r>
          </a:p>
          <a:p>
            <a:pPr lvl="1"/>
            <a:r>
              <a:rPr lang="en-US" dirty="0"/>
              <a:t>Different data model </a:t>
            </a:r>
            <a:r>
              <a:rPr lang="en-US" dirty="0">
                <a:solidFill>
                  <a:schemeClr val="bg1">
                    <a:lumMod val="65000"/>
                  </a:schemeClr>
                </a:solidFill>
              </a:rPr>
              <a:t>(e.g. XML to relational)</a:t>
            </a:r>
          </a:p>
        </p:txBody>
      </p:sp>
    </p:spTree>
    <p:extLst>
      <p:ext uri="{BB962C8B-B14F-4D97-AF65-F5344CB8AC3E}">
        <p14:creationId xmlns:p14="http://schemas.microsoft.com/office/powerpoint/2010/main" val="27923210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43</a:t>
            </a:fld>
            <a:endParaRPr lang="en-US"/>
          </a:p>
        </p:txBody>
      </p:sp>
      <p:sp>
        <p:nvSpPr>
          <p:cNvPr id="5" name="TextBox 4"/>
          <p:cNvSpPr txBox="1"/>
          <p:nvPr/>
        </p:nvSpPr>
        <p:spPr>
          <a:xfrm>
            <a:off x="533400" y="1371600"/>
            <a:ext cx="8153400" cy="1477328"/>
          </a:xfrm>
          <a:prstGeom prst="rect">
            <a:avLst/>
          </a:prstGeom>
          <a:ln w="9525"/>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latin typeface="Tahoma" pitchFamily="34" charset="0"/>
                <a:ea typeface="Tahoma" pitchFamily="34" charset="0"/>
                <a:cs typeface="Tahoma" pitchFamily="34" charset="0"/>
              </a:rPr>
              <a:t>// DB1. Mobile service</a:t>
            </a:r>
          </a:p>
          <a:p>
            <a:r>
              <a:rPr lang="en-US" dirty="0">
                <a:solidFill>
                  <a:schemeClr val="bg2">
                    <a:lumMod val="50000"/>
                  </a:schemeClr>
                </a:solidFill>
                <a:latin typeface="Tahoma" pitchFamily="34" charset="0"/>
                <a:ea typeface="Tahoma" pitchFamily="34" charset="0"/>
                <a:cs typeface="Tahoma" pitchFamily="34" charset="0"/>
              </a:rPr>
              <a:t>Customer </a:t>
            </a:r>
            <a:r>
              <a:rPr lang="en-US" dirty="0">
                <a:latin typeface="Tahoma" pitchFamily="34" charset="0"/>
                <a:ea typeface="Tahoma" pitchFamily="34" charset="0"/>
                <a:cs typeface="Tahoma" pitchFamily="34" charset="0"/>
              </a:rPr>
              <a:t>(</a:t>
            </a:r>
            <a:r>
              <a:rPr lang="en-US" u="sng" dirty="0" err="1">
                <a:solidFill>
                  <a:srgbClr val="00B050"/>
                </a:solidFill>
                <a:latin typeface="Tahoma" pitchFamily="34" charset="0"/>
                <a:ea typeface="Tahoma" pitchFamily="34" charset="0"/>
                <a:cs typeface="Tahoma" pitchFamily="34" charset="0"/>
              </a:rPr>
              <a:t>contractNo</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firstName</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lastName</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idcard</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mobileNum</a:t>
            </a:r>
            <a:r>
              <a:rPr lang="en-US" dirty="0">
                <a:latin typeface="Tahoma" pitchFamily="34" charset="0"/>
                <a:ea typeface="Tahoma" pitchFamily="34" charset="0"/>
                <a:cs typeface="Tahoma" pitchFamily="34" charset="0"/>
              </a:rPr>
              <a:t>, address, </a:t>
            </a:r>
            <a:r>
              <a:rPr lang="en-US" dirty="0" err="1">
                <a:latin typeface="Tahoma" pitchFamily="34" charset="0"/>
                <a:ea typeface="Tahoma" pitchFamily="34" charset="0"/>
                <a:cs typeface="Tahoma" pitchFamily="34" charset="0"/>
              </a:rPr>
              <a:t>contactTel</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emailAddr</a:t>
            </a:r>
            <a:r>
              <a:rPr lang="en-US" dirty="0">
                <a:latin typeface="Tahoma" pitchFamily="34" charset="0"/>
                <a:ea typeface="Tahoma" pitchFamily="34" charset="0"/>
                <a:cs typeface="Tahoma" pitchFamily="34" charset="0"/>
              </a:rPr>
              <a:t>)</a:t>
            </a:r>
          </a:p>
          <a:p>
            <a:r>
              <a:rPr lang="en-US" dirty="0" err="1">
                <a:solidFill>
                  <a:schemeClr val="bg2">
                    <a:lumMod val="50000"/>
                  </a:schemeClr>
                </a:solidFill>
                <a:latin typeface="Tahoma" pitchFamily="34" charset="0"/>
                <a:ea typeface="Tahoma" pitchFamily="34" charset="0"/>
                <a:cs typeface="Tahoma" pitchFamily="34" charset="0"/>
              </a:rPr>
              <a:t>VoiceUsage</a:t>
            </a:r>
            <a:r>
              <a:rPr lang="en-US" dirty="0">
                <a:latin typeface="Tahoma" pitchFamily="34" charset="0"/>
                <a:ea typeface="Tahoma" pitchFamily="34" charset="0"/>
                <a:cs typeface="Tahoma" pitchFamily="34" charset="0"/>
              </a:rPr>
              <a:t> (</a:t>
            </a:r>
            <a:r>
              <a:rPr lang="en-US" u="sng" dirty="0" err="1">
                <a:solidFill>
                  <a:srgbClr val="00B050"/>
                </a:solidFill>
                <a:latin typeface="Tahoma" pitchFamily="34" charset="0"/>
                <a:ea typeface="Tahoma" pitchFamily="34" charset="0"/>
                <a:cs typeface="Tahoma" pitchFamily="34" charset="0"/>
              </a:rPr>
              <a:t>callerMobileNum</a:t>
            </a:r>
            <a:r>
              <a:rPr lang="en-US" dirty="0">
                <a:latin typeface="Tahoma" pitchFamily="34" charset="0"/>
                <a:ea typeface="Tahoma" pitchFamily="34" charset="0"/>
                <a:cs typeface="Tahoma" pitchFamily="34" charset="0"/>
              </a:rPr>
              <a:t>, </a:t>
            </a:r>
            <a:r>
              <a:rPr lang="en-US" u="sng" dirty="0" err="1">
                <a:solidFill>
                  <a:srgbClr val="00B050"/>
                </a:solidFill>
                <a:latin typeface="Tahoma" pitchFamily="34" charset="0"/>
                <a:ea typeface="Tahoma" pitchFamily="34" charset="0"/>
                <a:cs typeface="Tahoma" pitchFamily="34" charset="0"/>
              </a:rPr>
              <a:t>calleeMobileNum</a:t>
            </a:r>
            <a:r>
              <a:rPr lang="en-US" dirty="0">
                <a:latin typeface="Tahoma" pitchFamily="34" charset="0"/>
                <a:ea typeface="Tahoma" pitchFamily="34" charset="0"/>
                <a:cs typeface="Tahoma" pitchFamily="34" charset="0"/>
              </a:rPr>
              <a:t>, </a:t>
            </a:r>
            <a:r>
              <a:rPr lang="en-US" u="sng" dirty="0" err="1">
                <a:solidFill>
                  <a:srgbClr val="00B050"/>
                </a:solidFill>
                <a:latin typeface="Tahoma" pitchFamily="34" charset="0"/>
                <a:ea typeface="Tahoma" pitchFamily="34" charset="0"/>
                <a:cs typeface="Tahoma" pitchFamily="34" charset="0"/>
              </a:rPr>
              <a:t>startTime</a:t>
            </a:r>
            <a:r>
              <a:rPr lang="en-US" dirty="0">
                <a:latin typeface="Tahoma" pitchFamily="34" charset="0"/>
                <a:ea typeface="Tahoma" pitchFamily="34" charset="0"/>
                <a:cs typeface="Tahoma" pitchFamily="34" charset="0"/>
              </a:rPr>
              <a:t>, duration)</a:t>
            </a:r>
          </a:p>
          <a:p>
            <a:r>
              <a:rPr lang="en-US" dirty="0" err="1">
                <a:solidFill>
                  <a:schemeClr val="bg2">
                    <a:lumMod val="50000"/>
                  </a:schemeClr>
                </a:solidFill>
                <a:latin typeface="Tahoma" pitchFamily="34" charset="0"/>
                <a:ea typeface="Tahoma" pitchFamily="34" charset="0"/>
                <a:cs typeface="Tahoma" pitchFamily="34" charset="0"/>
              </a:rPr>
              <a:t>DataUsage</a:t>
            </a:r>
            <a:r>
              <a:rPr lang="en-US" dirty="0">
                <a:latin typeface="Tahoma" pitchFamily="34" charset="0"/>
                <a:ea typeface="Tahoma" pitchFamily="34" charset="0"/>
                <a:cs typeface="Tahoma" pitchFamily="34" charset="0"/>
              </a:rPr>
              <a:t> (</a:t>
            </a:r>
            <a:r>
              <a:rPr lang="en-US" u="sng" dirty="0" err="1">
                <a:solidFill>
                  <a:srgbClr val="00B050"/>
                </a:solidFill>
                <a:latin typeface="Tahoma" pitchFamily="34" charset="0"/>
                <a:ea typeface="Tahoma" pitchFamily="34" charset="0"/>
                <a:cs typeface="Tahoma" pitchFamily="34" charset="0"/>
              </a:rPr>
              <a:t>mobileNum</a:t>
            </a:r>
            <a:r>
              <a:rPr lang="en-US" dirty="0">
                <a:latin typeface="Tahoma" pitchFamily="34" charset="0"/>
                <a:ea typeface="Tahoma" pitchFamily="34" charset="0"/>
                <a:cs typeface="Tahoma" pitchFamily="34" charset="0"/>
              </a:rPr>
              <a:t>, </a:t>
            </a:r>
            <a:r>
              <a:rPr lang="en-US" u="sng" dirty="0" err="1">
                <a:solidFill>
                  <a:srgbClr val="00B050"/>
                </a:solidFill>
                <a:latin typeface="Tahoma" pitchFamily="34" charset="0"/>
                <a:ea typeface="Tahoma" pitchFamily="34" charset="0"/>
                <a:cs typeface="Tahoma" pitchFamily="34" charset="0"/>
              </a:rPr>
              <a:t>hourInDay</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kbyteSent</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kbyteReceived</a:t>
            </a:r>
            <a:r>
              <a:rPr lang="en-US" dirty="0">
                <a:latin typeface="Tahoma" pitchFamily="34" charset="0"/>
                <a:ea typeface="Tahoma" pitchFamily="34" charset="0"/>
                <a:cs typeface="Tahoma" pitchFamily="34" charset="0"/>
              </a:rPr>
              <a:t>) </a:t>
            </a:r>
          </a:p>
        </p:txBody>
      </p:sp>
      <p:sp>
        <p:nvSpPr>
          <p:cNvPr id="7" name="TextBox 6"/>
          <p:cNvSpPr txBox="1"/>
          <p:nvPr/>
        </p:nvSpPr>
        <p:spPr>
          <a:xfrm>
            <a:off x="533400" y="3001328"/>
            <a:ext cx="8153400" cy="923330"/>
          </a:xfrm>
          <a:prstGeom prst="rect">
            <a:avLst/>
          </a:prstGeom>
          <a:ln w="9525"/>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latin typeface="Tahoma" pitchFamily="34" charset="0"/>
                <a:ea typeface="Tahoma" pitchFamily="34" charset="0"/>
                <a:cs typeface="Tahoma" pitchFamily="34" charset="0"/>
              </a:rPr>
              <a:t>// DB2. Broadband service</a:t>
            </a:r>
          </a:p>
          <a:p>
            <a:r>
              <a:rPr lang="en-US" dirty="0">
                <a:solidFill>
                  <a:schemeClr val="bg2">
                    <a:lumMod val="50000"/>
                  </a:schemeClr>
                </a:solidFill>
                <a:latin typeface="Tahoma" pitchFamily="34" charset="0"/>
                <a:ea typeface="Tahoma" pitchFamily="34" charset="0"/>
                <a:cs typeface="Tahoma" pitchFamily="34" charset="0"/>
              </a:rPr>
              <a:t>Customer</a:t>
            </a:r>
            <a:r>
              <a:rPr lang="en-US" dirty="0">
                <a:latin typeface="Tahoma" pitchFamily="34" charset="0"/>
                <a:ea typeface="Tahoma" pitchFamily="34" charset="0"/>
                <a:cs typeface="Tahoma" pitchFamily="34" charset="0"/>
              </a:rPr>
              <a:t> (</a:t>
            </a:r>
            <a:r>
              <a:rPr lang="en-US" u="sng" dirty="0" err="1">
                <a:solidFill>
                  <a:srgbClr val="00B050"/>
                </a:solidFill>
                <a:latin typeface="Tahoma" pitchFamily="34" charset="0"/>
                <a:ea typeface="Tahoma" pitchFamily="34" charset="0"/>
                <a:cs typeface="Tahoma" pitchFamily="34" charset="0"/>
              </a:rPr>
              <a:t>userid</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fullname</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idcard</a:t>
            </a:r>
            <a:r>
              <a:rPr lang="en-US" dirty="0">
                <a:latin typeface="Tahoma" pitchFamily="34" charset="0"/>
                <a:ea typeface="Tahoma" pitchFamily="34" charset="0"/>
                <a:cs typeface="Tahoma" pitchFamily="34" charset="0"/>
              </a:rPr>
              <a:t>, telephone, address)</a:t>
            </a:r>
          </a:p>
          <a:p>
            <a:r>
              <a:rPr lang="en-US" dirty="0">
                <a:solidFill>
                  <a:schemeClr val="bg2">
                    <a:lumMod val="50000"/>
                  </a:schemeClr>
                </a:solidFill>
                <a:latin typeface="Tahoma" pitchFamily="34" charset="0"/>
                <a:ea typeface="Tahoma" pitchFamily="34" charset="0"/>
                <a:cs typeface="Tahoma" pitchFamily="34" charset="0"/>
              </a:rPr>
              <a:t>Usage</a:t>
            </a:r>
            <a:r>
              <a:rPr lang="en-US" dirty="0">
                <a:latin typeface="Tahoma" pitchFamily="34" charset="0"/>
                <a:ea typeface="Tahoma" pitchFamily="34" charset="0"/>
                <a:cs typeface="Tahoma" pitchFamily="34" charset="0"/>
              </a:rPr>
              <a:t> (</a:t>
            </a:r>
            <a:r>
              <a:rPr lang="en-US" u="sng" dirty="0" err="1">
                <a:solidFill>
                  <a:srgbClr val="00B050"/>
                </a:solidFill>
                <a:latin typeface="Tahoma" pitchFamily="34" charset="0"/>
                <a:ea typeface="Tahoma" pitchFamily="34" charset="0"/>
                <a:cs typeface="Tahoma" pitchFamily="34" charset="0"/>
              </a:rPr>
              <a:t>userid</a:t>
            </a:r>
            <a:r>
              <a:rPr lang="en-US" dirty="0">
                <a:latin typeface="Tahoma" pitchFamily="34" charset="0"/>
                <a:ea typeface="Tahoma" pitchFamily="34" charset="0"/>
                <a:cs typeface="Tahoma" pitchFamily="34" charset="0"/>
              </a:rPr>
              <a:t>, </a:t>
            </a:r>
            <a:r>
              <a:rPr lang="en-US" u="sng" dirty="0" err="1">
                <a:solidFill>
                  <a:srgbClr val="00B050"/>
                </a:solidFill>
                <a:latin typeface="Tahoma" pitchFamily="34" charset="0"/>
                <a:ea typeface="Tahoma" pitchFamily="34" charset="0"/>
                <a:cs typeface="Tahoma" pitchFamily="34" charset="0"/>
              </a:rPr>
              <a:t>hourInDay</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mbSent</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mbReceived</a:t>
            </a:r>
            <a:r>
              <a:rPr lang="en-US" dirty="0">
                <a:latin typeface="Tahoma" pitchFamily="34" charset="0"/>
                <a:ea typeface="Tahoma" pitchFamily="34" charset="0"/>
                <a:cs typeface="Tahoma" pitchFamily="34" charset="0"/>
              </a:rPr>
              <a:t>)</a:t>
            </a:r>
          </a:p>
        </p:txBody>
      </p:sp>
      <p:sp>
        <p:nvSpPr>
          <p:cNvPr id="8" name="TextBox 7"/>
          <p:cNvSpPr txBox="1"/>
          <p:nvPr/>
        </p:nvSpPr>
        <p:spPr>
          <a:xfrm>
            <a:off x="533400" y="4267200"/>
            <a:ext cx="8153400" cy="1477328"/>
          </a:xfrm>
          <a:prstGeom prst="rect">
            <a:avLst/>
          </a:prstGeom>
          <a:ln w="9525">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1"/>
                </a:solidFill>
                <a:ea typeface="Tahoma" pitchFamily="34" charset="0"/>
                <a:cs typeface="Tahoma" pitchFamily="34" charset="0"/>
              </a:rPr>
              <a:t>A telecommunication company provides both mobile phone and broadband Internet services. There are separate operational databases </a:t>
            </a:r>
            <a:r>
              <a:rPr lang="en-US" dirty="0">
                <a:ea typeface="Tahoma" pitchFamily="34" charset="0"/>
                <a:cs typeface="Tahoma" pitchFamily="34" charset="0"/>
              </a:rPr>
              <a:t>for the two services. The management wants to </a:t>
            </a:r>
            <a:r>
              <a:rPr lang="en-US" u="sng" dirty="0">
                <a:ea typeface="Tahoma" pitchFamily="34" charset="0"/>
                <a:cs typeface="Tahoma" pitchFamily="34" charset="0"/>
              </a:rPr>
              <a:t>analyze the data usage of customers in different hours in a day</a:t>
            </a:r>
            <a:r>
              <a:rPr lang="en-US" dirty="0">
                <a:ea typeface="Tahoma" pitchFamily="34" charset="0"/>
                <a:cs typeface="Tahoma" pitchFamily="34" charset="0"/>
              </a:rPr>
              <a:t>. You are requested to </a:t>
            </a:r>
            <a:r>
              <a:rPr lang="en-US" u="sng" dirty="0">
                <a:ea typeface="Tahoma" pitchFamily="34" charset="0"/>
                <a:cs typeface="Tahoma" pitchFamily="34" charset="0"/>
              </a:rPr>
              <a:t>design a data mart </a:t>
            </a:r>
            <a:r>
              <a:rPr lang="en-US" dirty="0">
                <a:ea typeface="Tahoma" pitchFamily="34" charset="0"/>
                <a:cs typeface="Tahoma" pitchFamily="34" charset="0"/>
              </a:rPr>
              <a:t>to integrate the data usage data from both databases. </a:t>
            </a:r>
            <a:r>
              <a:rPr lang="en-US" u="sng" dirty="0">
                <a:ea typeface="Tahoma" pitchFamily="34" charset="0"/>
                <a:cs typeface="Tahoma" pitchFamily="34" charset="0"/>
              </a:rPr>
              <a:t>Discuss various issues </a:t>
            </a:r>
            <a:r>
              <a:rPr lang="en-US" dirty="0">
                <a:ea typeface="Tahoma" pitchFamily="34" charset="0"/>
                <a:cs typeface="Tahoma" pitchFamily="34" charset="0"/>
              </a:rPr>
              <a:t>involved in the design of the reconciled data layer.</a:t>
            </a:r>
          </a:p>
        </p:txBody>
      </p:sp>
    </p:spTree>
    <p:extLst>
      <p:ext uri="{BB962C8B-B14F-4D97-AF65-F5344CB8AC3E}">
        <p14:creationId xmlns:p14="http://schemas.microsoft.com/office/powerpoint/2010/main" val="2596579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Solution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44</a:t>
            </a:fld>
            <a:endParaRPr lang="en-US"/>
          </a:p>
        </p:txBody>
      </p:sp>
      <p:sp>
        <p:nvSpPr>
          <p:cNvPr id="4" name="Content Placeholder 3"/>
          <p:cNvSpPr>
            <a:spLocks noGrp="1"/>
          </p:cNvSpPr>
          <p:nvPr>
            <p:ph sz="quarter" idx="1"/>
          </p:nvPr>
        </p:nvSpPr>
        <p:spPr>
          <a:xfrm>
            <a:off x="457200" y="1295400"/>
            <a:ext cx="8229600" cy="4343400"/>
          </a:xfrm>
        </p:spPr>
        <p:txBody>
          <a:bodyPr>
            <a:noAutofit/>
          </a:bodyPr>
          <a:lstStyle/>
          <a:p>
            <a:r>
              <a:rPr lang="en-US" sz="2400" dirty="0"/>
              <a:t>Integration: </a:t>
            </a:r>
          </a:p>
          <a:p>
            <a:pPr lvl="1"/>
            <a:r>
              <a:rPr lang="en-US" sz="2100" dirty="0"/>
              <a:t>How to </a:t>
            </a:r>
            <a:r>
              <a:rPr lang="en-US" sz="2100" dirty="0">
                <a:solidFill>
                  <a:srgbClr val="FF0000"/>
                </a:solidFill>
              </a:rPr>
              <a:t>identify</a:t>
            </a:r>
            <a:r>
              <a:rPr lang="en-US" sz="2100" dirty="0"/>
              <a:t> the </a:t>
            </a:r>
            <a:r>
              <a:rPr lang="en-US" sz="2100" dirty="0">
                <a:solidFill>
                  <a:schemeClr val="bg2">
                    <a:lumMod val="50000"/>
                  </a:schemeClr>
                </a:solidFill>
              </a:rPr>
              <a:t>same person </a:t>
            </a:r>
            <a:r>
              <a:rPr lang="en-US" sz="2100" dirty="0"/>
              <a:t>who is a patron of both services?</a:t>
            </a:r>
          </a:p>
          <a:p>
            <a:pPr lvl="1"/>
            <a:r>
              <a:rPr lang="en-US" sz="2100" dirty="0"/>
              <a:t>How to </a:t>
            </a:r>
            <a:r>
              <a:rPr lang="en-US" sz="2100" dirty="0">
                <a:solidFill>
                  <a:srgbClr val="FF0000"/>
                </a:solidFill>
              </a:rPr>
              <a:t>map</a:t>
            </a:r>
            <a:r>
              <a:rPr lang="en-US" sz="2100" dirty="0"/>
              <a:t> the </a:t>
            </a:r>
            <a:r>
              <a:rPr lang="en-US" sz="2100" dirty="0">
                <a:solidFill>
                  <a:schemeClr val="bg2">
                    <a:lumMod val="50000"/>
                  </a:schemeClr>
                </a:solidFill>
              </a:rPr>
              <a:t>attribute</a:t>
            </a:r>
            <a:r>
              <a:rPr lang="en-US" sz="2100" dirty="0"/>
              <a:t> of the two tables?</a:t>
            </a:r>
          </a:p>
          <a:p>
            <a:pPr lvl="1"/>
            <a:r>
              <a:rPr lang="en-US" sz="2100" dirty="0">
                <a:solidFill>
                  <a:srgbClr val="FF0000"/>
                </a:solidFill>
              </a:rPr>
              <a:t>Primary key </a:t>
            </a:r>
            <a:r>
              <a:rPr lang="en-US" sz="2100" dirty="0"/>
              <a:t>of the customer table in the reconciled schema?</a:t>
            </a:r>
          </a:p>
          <a:p>
            <a:pPr lvl="1"/>
            <a:r>
              <a:rPr lang="en-US" sz="2100" dirty="0"/>
              <a:t>How to </a:t>
            </a:r>
            <a:r>
              <a:rPr lang="en-US" sz="2100" dirty="0">
                <a:solidFill>
                  <a:srgbClr val="FF0000"/>
                </a:solidFill>
              </a:rPr>
              <a:t>merge</a:t>
            </a:r>
            <a:r>
              <a:rPr lang="en-US" sz="2100" dirty="0"/>
              <a:t> the </a:t>
            </a:r>
            <a:r>
              <a:rPr lang="en-US" sz="2100" dirty="0">
                <a:solidFill>
                  <a:schemeClr val="bg2">
                    <a:lumMod val="50000"/>
                  </a:schemeClr>
                </a:solidFill>
              </a:rPr>
              <a:t>data usage </a:t>
            </a:r>
            <a:r>
              <a:rPr lang="en-US" sz="2100" dirty="0"/>
              <a:t>in mobile and broadband networks?</a:t>
            </a:r>
          </a:p>
          <a:p>
            <a:r>
              <a:rPr lang="en-US" sz="2400" dirty="0"/>
              <a:t>Cleansing and transforming:</a:t>
            </a:r>
          </a:p>
          <a:p>
            <a:pPr lvl="1"/>
            <a:r>
              <a:rPr lang="en-US" sz="2100" dirty="0"/>
              <a:t>Different unit?</a:t>
            </a:r>
          </a:p>
          <a:p>
            <a:pPr lvl="1"/>
            <a:r>
              <a:rPr lang="en-US" sz="2100" dirty="0"/>
              <a:t>Missing data? Separation</a:t>
            </a:r>
          </a:p>
          <a:p>
            <a:r>
              <a:rPr lang="en-US" sz="2400" dirty="0"/>
              <a:t>Also try to write the schema for the reconciled data layer.</a:t>
            </a:r>
          </a:p>
          <a:p>
            <a:pPr lvl="1"/>
            <a:endParaRPr lang="en-US" sz="2100" dirty="0"/>
          </a:p>
        </p:txBody>
      </p:sp>
    </p:spTree>
    <p:extLst>
      <p:ext uri="{BB962C8B-B14F-4D97-AF65-F5344CB8AC3E}">
        <p14:creationId xmlns:p14="http://schemas.microsoft.com/office/powerpoint/2010/main" val="12070142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lowchart: Magnetic Disk 22"/>
          <p:cNvSpPr/>
          <p:nvPr/>
        </p:nvSpPr>
        <p:spPr>
          <a:xfrm>
            <a:off x="6477000" y="2895600"/>
            <a:ext cx="1371600" cy="5334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500"/>
              </a:lnSpc>
            </a:pPr>
            <a:r>
              <a:rPr lang="en-US" sz="1600" dirty="0"/>
              <a:t>Reconciled data</a:t>
            </a:r>
          </a:p>
        </p:txBody>
      </p:sp>
      <p:sp>
        <p:nvSpPr>
          <p:cNvPr id="2" name="Title 1"/>
          <p:cNvSpPr>
            <a:spLocks noGrp="1"/>
          </p:cNvSpPr>
          <p:nvPr>
            <p:ph type="title"/>
          </p:nvPr>
        </p:nvSpPr>
        <p:spPr/>
        <p:txBody>
          <a:bodyPr/>
          <a:lstStyle/>
          <a:p>
            <a:r>
              <a:rPr lang="en-US"/>
              <a:t>Staging Design</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45</a:t>
            </a:fld>
            <a:endParaRPr lang="en-US"/>
          </a:p>
        </p:txBody>
      </p:sp>
      <p:sp>
        <p:nvSpPr>
          <p:cNvPr id="4" name="Content Placeholder 3"/>
          <p:cNvSpPr>
            <a:spLocks noGrp="1"/>
          </p:cNvSpPr>
          <p:nvPr>
            <p:ph sz="quarter" idx="1"/>
          </p:nvPr>
        </p:nvSpPr>
        <p:spPr>
          <a:xfrm>
            <a:off x="304800" y="1239288"/>
            <a:ext cx="6096000" cy="4937760"/>
          </a:xfrm>
        </p:spPr>
        <p:txBody>
          <a:bodyPr>
            <a:normAutofit lnSpcReduction="10000"/>
          </a:bodyPr>
          <a:lstStyle/>
          <a:p>
            <a:r>
              <a:rPr lang="en-US" dirty="0"/>
              <a:t>Define </a:t>
            </a:r>
            <a:r>
              <a:rPr lang="en-US" dirty="0">
                <a:solidFill>
                  <a:schemeClr val="bg2">
                    <a:lumMod val="50000"/>
                  </a:schemeClr>
                </a:solidFill>
              </a:rPr>
              <a:t>ETL procedures </a:t>
            </a:r>
            <a:r>
              <a:rPr lang="en-US" dirty="0"/>
              <a:t>in order to </a:t>
            </a:r>
            <a:r>
              <a:rPr lang="en-US" dirty="0">
                <a:solidFill>
                  <a:schemeClr val="bg2">
                    <a:lumMod val="50000"/>
                  </a:schemeClr>
                </a:solidFill>
              </a:rPr>
              <a:t>load</a:t>
            </a:r>
            <a:r>
              <a:rPr lang="en-US" dirty="0"/>
              <a:t> the data coming from operational sources into data marts</a:t>
            </a:r>
          </a:p>
          <a:p>
            <a:pPr lvl="1"/>
            <a:r>
              <a:rPr lang="en-US" dirty="0"/>
              <a:t>Operational data </a:t>
            </a:r>
            <a:r>
              <a:rPr lang="en-US" b="1" dirty="0">
                <a:solidFill>
                  <a:srgbClr val="FF0000"/>
                </a:solidFill>
                <a:sym typeface="Wingdings"/>
              </a:rPr>
              <a:t></a:t>
            </a:r>
            <a:r>
              <a:rPr lang="en-US" dirty="0"/>
              <a:t> reconciled database: </a:t>
            </a:r>
          </a:p>
          <a:p>
            <a:pPr lvl="2"/>
            <a:r>
              <a:rPr lang="en-US" dirty="0"/>
              <a:t>Most complex</a:t>
            </a:r>
          </a:p>
          <a:p>
            <a:pPr lvl="2"/>
            <a:r>
              <a:rPr lang="en-US" dirty="0"/>
              <a:t>Handle cleansing, transformation and integration</a:t>
            </a:r>
          </a:p>
          <a:p>
            <a:pPr lvl="1"/>
            <a:r>
              <a:rPr lang="en-US" dirty="0"/>
              <a:t>Reconciled database </a:t>
            </a:r>
            <a:r>
              <a:rPr lang="en-US" b="1" dirty="0">
                <a:solidFill>
                  <a:srgbClr val="FF0000"/>
                </a:solidFill>
                <a:sym typeface="Wingdings"/>
              </a:rPr>
              <a:t></a:t>
            </a:r>
            <a:r>
              <a:rPr lang="en-US" dirty="0">
                <a:sym typeface="Wingdings"/>
              </a:rPr>
              <a:t> </a:t>
            </a:r>
            <a:r>
              <a:rPr lang="en-US" dirty="0"/>
              <a:t>data marts: </a:t>
            </a:r>
          </a:p>
          <a:p>
            <a:pPr lvl="2"/>
            <a:r>
              <a:rPr lang="en-US" dirty="0"/>
              <a:t>Adjust the data in reconciled data to the star schema used for multidimensional analyses</a:t>
            </a:r>
          </a:p>
          <a:p>
            <a:pPr lvl="2"/>
            <a:r>
              <a:rPr lang="en-US" dirty="0"/>
              <a:t>Calculation of derived data</a:t>
            </a:r>
          </a:p>
          <a:p>
            <a:pPr lvl="2"/>
            <a:r>
              <a:rPr lang="en-US" dirty="0" err="1"/>
              <a:t>Denormalization</a:t>
            </a:r>
            <a:r>
              <a:rPr lang="en-US" dirty="0"/>
              <a:t>, surrogate key, aggregate data</a:t>
            </a:r>
          </a:p>
          <a:p>
            <a:pPr lvl="1"/>
            <a:r>
              <a:rPr lang="en-US" dirty="0"/>
              <a:t>Usually implemented in </a:t>
            </a:r>
            <a:r>
              <a:rPr lang="en-US" dirty="0">
                <a:solidFill>
                  <a:schemeClr val="bg2">
                    <a:lumMod val="50000"/>
                  </a:schemeClr>
                </a:solidFill>
              </a:rPr>
              <a:t>data integration tools</a:t>
            </a:r>
            <a:r>
              <a:rPr lang="en-US" dirty="0"/>
              <a:t>, e.g. 'Microsoft SQL Server Integration Services'</a:t>
            </a:r>
          </a:p>
        </p:txBody>
      </p:sp>
      <p:sp>
        <p:nvSpPr>
          <p:cNvPr id="8" name="TextBox 7"/>
          <p:cNvSpPr txBox="1"/>
          <p:nvPr/>
        </p:nvSpPr>
        <p:spPr>
          <a:xfrm>
            <a:off x="7200452" y="3657599"/>
            <a:ext cx="1219200" cy="369332"/>
          </a:xfrm>
          <a:prstGeom prst="rect">
            <a:avLst/>
          </a:prstGeom>
          <a:noFill/>
        </p:spPr>
        <p:txBody>
          <a:bodyPr wrap="square" rtlCol="0">
            <a:spAutoFit/>
          </a:bodyPr>
          <a:lstStyle/>
          <a:p>
            <a:r>
              <a:rPr lang="en-US" dirty="0"/>
              <a:t>ETL tools</a:t>
            </a:r>
          </a:p>
        </p:txBody>
      </p:sp>
      <p:sp>
        <p:nvSpPr>
          <p:cNvPr id="10" name="Flowchart: Magnetic Disk 9"/>
          <p:cNvSpPr/>
          <p:nvPr/>
        </p:nvSpPr>
        <p:spPr>
          <a:xfrm>
            <a:off x="6705600" y="1524000"/>
            <a:ext cx="609600" cy="3810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Flowchart: Magnetic Disk 10"/>
          <p:cNvSpPr/>
          <p:nvPr/>
        </p:nvSpPr>
        <p:spPr>
          <a:xfrm>
            <a:off x="6858000" y="1752600"/>
            <a:ext cx="609600" cy="3810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TextBox 11"/>
          <p:cNvSpPr txBox="1"/>
          <p:nvPr/>
        </p:nvSpPr>
        <p:spPr>
          <a:xfrm>
            <a:off x="7467600" y="1600200"/>
            <a:ext cx="1219200" cy="523220"/>
          </a:xfrm>
          <a:prstGeom prst="rect">
            <a:avLst/>
          </a:prstGeom>
          <a:noFill/>
        </p:spPr>
        <p:txBody>
          <a:bodyPr wrap="square" rtlCol="0">
            <a:spAutoFit/>
          </a:bodyPr>
          <a:lstStyle/>
          <a:p>
            <a:r>
              <a:rPr lang="en-US" sz="1400" dirty="0"/>
              <a:t>Operational data</a:t>
            </a:r>
          </a:p>
        </p:txBody>
      </p:sp>
      <p:sp>
        <p:nvSpPr>
          <p:cNvPr id="15" name="Flowchart: Magnetic Disk 14"/>
          <p:cNvSpPr/>
          <p:nvPr/>
        </p:nvSpPr>
        <p:spPr>
          <a:xfrm>
            <a:off x="8210076" y="2895600"/>
            <a:ext cx="476724" cy="579620"/>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6" name="Picture 2" descr="C:\Users\philip\Downloads\MC900356045.WMF"/>
          <p:cNvPicPr>
            <a:picLocks noChangeAspect="1" noChangeArrowheads="1"/>
          </p:cNvPicPr>
          <p:nvPr/>
        </p:nvPicPr>
        <p:blipFill>
          <a:blip r:embed="rId2" cstate="print"/>
          <a:srcRect/>
          <a:stretch>
            <a:fillRect/>
          </a:stretch>
        </p:blipFill>
        <p:spPr bwMode="auto">
          <a:xfrm>
            <a:off x="6934200" y="3453936"/>
            <a:ext cx="476350" cy="508464"/>
          </a:xfrm>
          <a:prstGeom prst="rect">
            <a:avLst/>
          </a:prstGeom>
          <a:noFill/>
        </p:spPr>
      </p:pic>
      <p:sp>
        <p:nvSpPr>
          <p:cNvPr id="17" name="TextBox 16"/>
          <p:cNvSpPr txBox="1"/>
          <p:nvPr/>
        </p:nvSpPr>
        <p:spPr>
          <a:xfrm>
            <a:off x="8082230" y="3404295"/>
            <a:ext cx="914400" cy="307777"/>
          </a:xfrm>
          <a:prstGeom prst="rect">
            <a:avLst/>
          </a:prstGeom>
          <a:noFill/>
        </p:spPr>
        <p:txBody>
          <a:bodyPr wrap="square" rtlCol="0">
            <a:spAutoFit/>
          </a:bodyPr>
          <a:lstStyle/>
          <a:p>
            <a:r>
              <a:rPr lang="en-US" sz="1400" dirty="0"/>
              <a:t>Metadata</a:t>
            </a:r>
          </a:p>
        </p:txBody>
      </p:sp>
      <p:cxnSp>
        <p:nvCxnSpPr>
          <p:cNvPr id="18" name="Straight Arrow Connector 17"/>
          <p:cNvCxnSpPr/>
          <p:nvPr/>
        </p:nvCxnSpPr>
        <p:spPr>
          <a:xfrm>
            <a:off x="7620000" y="2667000"/>
            <a:ext cx="457200" cy="228600"/>
          </a:xfrm>
          <a:prstGeom prst="straightConnector1">
            <a:avLst/>
          </a:prstGeom>
          <a:ln w="22225">
            <a:solidFill>
              <a:srgbClr val="0070C0"/>
            </a:solidFill>
            <a:headEnd type="triangle"/>
            <a:tailEnd type="triangle"/>
          </a:ln>
          <a:effectLst/>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V="1">
            <a:off x="7696200" y="3429000"/>
            <a:ext cx="457200" cy="228600"/>
          </a:xfrm>
          <a:prstGeom prst="straightConnector1">
            <a:avLst/>
          </a:prstGeom>
          <a:ln w="22225">
            <a:solidFill>
              <a:srgbClr val="0070C0"/>
            </a:solidFill>
            <a:headEnd type="triangle"/>
            <a:tailEnd type="triangle"/>
          </a:ln>
          <a:effectLst/>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7848600" y="3200400"/>
            <a:ext cx="304800" cy="0"/>
          </a:xfrm>
          <a:prstGeom prst="straightConnector1">
            <a:avLst/>
          </a:prstGeom>
          <a:ln w="22225">
            <a:solidFill>
              <a:srgbClr val="0070C0"/>
            </a:solidFill>
            <a:headEnd type="triangle"/>
            <a:tailEnd type="triangle"/>
          </a:ln>
          <a:effectLst/>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7249758" y="2307628"/>
            <a:ext cx="1219200" cy="369332"/>
          </a:xfrm>
          <a:prstGeom prst="rect">
            <a:avLst/>
          </a:prstGeom>
          <a:noFill/>
        </p:spPr>
        <p:txBody>
          <a:bodyPr wrap="square" rtlCol="0">
            <a:spAutoFit/>
          </a:bodyPr>
          <a:lstStyle/>
          <a:p>
            <a:r>
              <a:rPr lang="en-US" dirty="0"/>
              <a:t>ETL tools</a:t>
            </a:r>
          </a:p>
        </p:txBody>
      </p:sp>
      <p:sp>
        <p:nvSpPr>
          <p:cNvPr id="26" name="Flowchart: Magnetic Disk 25"/>
          <p:cNvSpPr/>
          <p:nvPr/>
        </p:nvSpPr>
        <p:spPr>
          <a:xfrm>
            <a:off x="6477000" y="4038600"/>
            <a:ext cx="762000" cy="5334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500"/>
              </a:lnSpc>
            </a:pPr>
            <a:r>
              <a:rPr lang="en-US" sz="1600" dirty="0"/>
              <a:t>Data mart</a:t>
            </a:r>
          </a:p>
        </p:txBody>
      </p:sp>
      <p:pic>
        <p:nvPicPr>
          <p:cNvPr id="27" name="Picture 2" descr="C:\Users\philip\Downloads\MC900356045.WMF"/>
          <p:cNvPicPr>
            <a:picLocks noChangeAspect="1" noChangeArrowheads="1"/>
          </p:cNvPicPr>
          <p:nvPr/>
        </p:nvPicPr>
        <p:blipFill>
          <a:blip r:embed="rId2" cstate="print"/>
          <a:srcRect/>
          <a:stretch>
            <a:fillRect/>
          </a:stretch>
        </p:blipFill>
        <p:spPr bwMode="auto">
          <a:xfrm>
            <a:off x="6934200" y="2234736"/>
            <a:ext cx="476350" cy="508464"/>
          </a:xfrm>
          <a:prstGeom prst="rect">
            <a:avLst/>
          </a:prstGeom>
          <a:noFill/>
        </p:spPr>
      </p:pic>
      <p:sp>
        <p:nvSpPr>
          <p:cNvPr id="28" name="Flowchart: Magnetic Disk 27"/>
          <p:cNvSpPr/>
          <p:nvPr/>
        </p:nvSpPr>
        <p:spPr>
          <a:xfrm>
            <a:off x="7315200" y="4038600"/>
            <a:ext cx="762000" cy="5334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500"/>
              </a:lnSpc>
            </a:pPr>
            <a:r>
              <a:rPr lang="en-US" sz="1600" dirty="0"/>
              <a:t>Data mart</a:t>
            </a:r>
          </a:p>
        </p:txBody>
      </p:sp>
    </p:spTree>
    <p:extLst>
      <p:ext uri="{BB962C8B-B14F-4D97-AF65-F5344CB8AC3E}">
        <p14:creationId xmlns:p14="http://schemas.microsoft.com/office/powerpoint/2010/main" val="226276520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Methodology of Data Mart</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46</a:t>
            </a:fld>
            <a:endParaRPr lang="en-US"/>
          </a:p>
        </p:txBody>
      </p:sp>
      <p:sp>
        <p:nvSpPr>
          <p:cNvPr id="4" name="Content Placeholder 3"/>
          <p:cNvSpPr>
            <a:spLocks noGrp="1"/>
          </p:cNvSpPr>
          <p:nvPr>
            <p:ph sz="quarter" idx="1"/>
          </p:nvPr>
        </p:nvSpPr>
        <p:spPr>
          <a:xfrm>
            <a:off x="457200" y="1219200"/>
            <a:ext cx="8458200" cy="4800600"/>
          </a:xfrm>
        </p:spPr>
        <p:txBody>
          <a:bodyPr>
            <a:normAutofit fontScale="92500"/>
          </a:bodyPr>
          <a:lstStyle/>
          <a:p>
            <a:r>
              <a:rPr lang="en-US" sz="2400" dirty="0"/>
              <a:t>We will use a </a:t>
            </a:r>
            <a:r>
              <a:rPr lang="en-US" sz="2400" dirty="0">
                <a:solidFill>
                  <a:schemeClr val="bg2">
                    <a:lumMod val="50000"/>
                  </a:schemeClr>
                </a:solidFill>
              </a:rPr>
              <a:t>seven phase </a:t>
            </a:r>
            <a:r>
              <a:rPr lang="en-US" sz="2400" dirty="0"/>
              <a:t>methodology to design a </a:t>
            </a:r>
            <a:r>
              <a:rPr lang="en-US" sz="2400" dirty="0">
                <a:solidFill>
                  <a:srgbClr val="FF0000"/>
                </a:solidFill>
              </a:rPr>
              <a:t>data mart</a:t>
            </a:r>
          </a:p>
          <a:p>
            <a:pPr lvl="1"/>
            <a:r>
              <a:rPr lang="en-US" sz="2100" b="1" dirty="0">
                <a:solidFill>
                  <a:schemeClr val="accent6">
                    <a:lumMod val="60000"/>
                    <a:lumOff val="40000"/>
                  </a:schemeClr>
                </a:solidFill>
              </a:rPr>
              <a:t>Analysis and reconciliation </a:t>
            </a:r>
            <a:r>
              <a:rPr lang="en-US" sz="2100" dirty="0"/>
              <a:t>– design and document the reconciled schema</a:t>
            </a:r>
          </a:p>
          <a:p>
            <a:pPr lvl="1"/>
            <a:r>
              <a:rPr lang="en-US" sz="2100" b="1" dirty="0">
                <a:solidFill>
                  <a:schemeClr val="accent6">
                    <a:lumMod val="60000"/>
                    <a:lumOff val="40000"/>
                  </a:schemeClr>
                </a:solidFill>
              </a:rPr>
              <a:t>Requirement analysis </a:t>
            </a:r>
            <a:r>
              <a:rPr lang="en-US" sz="2100" dirty="0"/>
              <a:t>– designers collect, filter, and document end-user requirements to select relevant information to achieve strategic goals</a:t>
            </a:r>
          </a:p>
          <a:p>
            <a:pPr lvl="1"/>
            <a:r>
              <a:rPr lang="en-US" sz="2100" b="1" dirty="0">
                <a:solidFill>
                  <a:schemeClr val="accent6">
                    <a:lumMod val="60000"/>
                    <a:lumOff val="40000"/>
                  </a:schemeClr>
                </a:solidFill>
              </a:rPr>
              <a:t>Conceptual design</a:t>
            </a:r>
            <a:r>
              <a:rPr lang="en-US" sz="2100" dirty="0">
                <a:solidFill>
                  <a:schemeClr val="accent6">
                    <a:lumMod val="60000"/>
                    <a:lumOff val="40000"/>
                  </a:schemeClr>
                </a:solidFill>
              </a:rPr>
              <a:t> </a:t>
            </a:r>
            <a:r>
              <a:rPr lang="en-US" sz="2100" dirty="0"/>
              <a:t>– create conceptual schema based on user requirements and reconciled schema</a:t>
            </a:r>
          </a:p>
          <a:p>
            <a:pPr lvl="1"/>
            <a:r>
              <a:rPr lang="en-US" sz="2100" b="1" dirty="0">
                <a:solidFill>
                  <a:schemeClr val="accent6">
                    <a:lumMod val="60000"/>
                    <a:lumOff val="40000"/>
                  </a:schemeClr>
                </a:solidFill>
              </a:rPr>
              <a:t>Workload refinement </a:t>
            </a:r>
            <a:r>
              <a:rPr lang="en-US" sz="2100" dirty="0"/>
              <a:t>– validate the conceptual schema by checking the query workload against the schema</a:t>
            </a:r>
          </a:p>
          <a:p>
            <a:pPr lvl="1"/>
            <a:r>
              <a:rPr lang="en-US" sz="2100" b="1" dirty="0">
                <a:solidFill>
                  <a:schemeClr val="accent6">
                    <a:lumMod val="60000"/>
                    <a:lumOff val="40000"/>
                  </a:schemeClr>
                </a:solidFill>
              </a:rPr>
              <a:t>Logical design</a:t>
            </a:r>
            <a:r>
              <a:rPr lang="en-US" sz="2100" b="1" dirty="0">
                <a:solidFill>
                  <a:srgbClr val="00B050"/>
                </a:solidFill>
              </a:rPr>
              <a:t> </a:t>
            </a:r>
            <a:r>
              <a:rPr lang="en-US" sz="2100" dirty="0"/>
              <a:t>– select a logical model (e.g. ROLAP) and design logical schema</a:t>
            </a:r>
          </a:p>
          <a:p>
            <a:pPr lvl="1"/>
            <a:r>
              <a:rPr lang="en-US" sz="2100" b="1" dirty="0">
                <a:solidFill>
                  <a:schemeClr val="accent6">
                    <a:lumMod val="60000"/>
                    <a:lumOff val="40000"/>
                  </a:schemeClr>
                </a:solidFill>
              </a:rPr>
              <a:t>Data staging design </a:t>
            </a:r>
            <a:r>
              <a:rPr lang="en-US" sz="2100" dirty="0"/>
              <a:t>– design the population process (ETL)</a:t>
            </a:r>
          </a:p>
          <a:p>
            <a:pPr lvl="1"/>
            <a:r>
              <a:rPr lang="en-US" sz="2100" b="1" dirty="0">
                <a:solidFill>
                  <a:schemeClr val="accent6">
                    <a:lumMod val="60000"/>
                    <a:lumOff val="40000"/>
                  </a:schemeClr>
                </a:solidFill>
              </a:rPr>
              <a:t>Physical design </a:t>
            </a:r>
            <a:r>
              <a:rPr lang="en-US" sz="2100" dirty="0"/>
              <a:t>– select indexes to optimize performance.  Also select the specific DBMS</a:t>
            </a:r>
          </a:p>
        </p:txBody>
      </p:sp>
    </p:spTree>
    <p:extLst>
      <p:ext uri="{BB962C8B-B14F-4D97-AF65-F5344CB8AC3E}">
        <p14:creationId xmlns:p14="http://schemas.microsoft.com/office/powerpoint/2010/main" val="3325490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Methodology</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47</a:t>
            </a:fld>
            <a:endParaRPr lang="en-US"/>
          </a:p>
        </p:txBody>
      </p:sp>
      <p:grpSp>
        <p:nvGrpSpPr>
          <p:cNvPr id="7" name="Group 6">
            <a:extLst>
              <a:ext uri="{FF2B5EF4-FFF2-40B4-BE49-F238E27FC236}">
                <a16:creationId xmlns:a16="http://schemas.microsoft.com/office/drawing/2014/main" id="{BF973DE5-1230-4B9C-AD7B-3B11711D30EF}"/>
              </a:ext>
            </a:extLst>
          </p:cNvPr>
          <p:cNvGrpSpPr/>
          <p:nvPr/>
        </p:nvGrpSpPr>
        <p:grpSpPr>
          <a:xfrm>
            <a:off x="3733800" y="1970501"/>
            <a:ext cx="3257117" cy="1306099"/>
            <a:chOff x="4038600" y="1970501"/>
            <a:chExt cx="3257117" cy="1306099"/>
          </a:xfrm>
        </p:grpSpPr>
        <p:sp>
          <p:nvSpPr>
            <p:cNvPr id="14" name="TextBox 13"/>
            <p:cNvSpPr txBox="1"/>
            <p:nvPr/>
          </p:nvSpPr>
          <p:spPr>
            <a:xfrm>
              <a:off x="5085917" y="1970501"/>
              <a:ext cx="2209800" cy="646331"/>
            </a:xfrm>
            <a:prstGeom prst="rect">
              <a:avLst/>
            </a:prstGeom>
            <a:noFill/>
          </p:spPr>
          <p:txBody>
            <a:bodyPr wrap="square" rtlCol="0">
              <a:spAutoFit/>
            </a:bodyPr>
            <a:lstStyle/>
            <a:p>
              <a:r>
                <a:rPr lang="en-US" dirty="0"/>
                <a:t>User </a:t>
              </a:r>
              <a:br>
                <a:rPr lang="en-US" dirty="0"/>
              </a:br>
              <a:r>
                <a:rPr lang="en-US" dirty="0"/>
                <a:t>requirements</a:t>
              </a:r>
            </a:p>
          </p:txBody>
        </p:sp>
        <p:sp>
          <p:nvSpPr>
            <p:cNvPr id="8" name="Flowchart: Alternate Process 7"/>
            <p:cNvSpPr/>
            <p:nvPr/>
          </p:nvSpPr>
          <p:spPr>
            <a:xfrm>
              <a:off x="4038600" y="2667000"/>
              <a:ext cx="1981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Design</a:t>
              </a:r>
            </a:p>
          </p:txBody>
        </p:sp>
        <p:sp>
          <p:nvSpPr>
            <p:cNvPr id="18" name="Right Arrow 17"/>
            <p:cNvSpPr/>
            <p:nvPr/>
          </p:nvSpPr>
          <p:spPr>
            <a:xfrm rot="5400000">
              <a:off x="4762500" y="2171700"/>
              <a:ext cx="4572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9" name="TextBox 18"/>
          <p:cNvSpPr txBox="1"/>
          <p:nvPr/>
        </p:nvSpPr>
        <p:spPr>
          <a:xfrm>
            <a:off x="4724400" y="3341132"/>
            <a:ext cx="1752600" cy="369332"/>
          </a:xfrm>
          <a:prstGeom prst="rect">
            <a:avLst/>
          </a:prstGeom>
          <a:noFill/>
        </p:spPr>
        <p:txBody>
          <a:bodyPr wrap="square" rtlCol="0">
            <a:spAutoFit/>
          </a:bodyPr>
          <a:lstStyle/>
          <a:p>
            <a:r>
              <a:rPr lang="en-US" dirty="0"/>
              <a:t>Fact schema</a:t>
            </a:r>
          </a:p>
        </p:txBody>
      </p:sp>
      <p:sp>
        <p:nvSpPr>
          <p:cNvPr id="26" name="Flowchart: Alternate Process 25"/>
          <p:cNvSpPr/>
          <p:nvPr/>
        </p:nvSpPr>
        <p:spPr>
          <a:xfrm>
            <a:off x="3733800" y="3886200"/>
            <a:ext cx="1981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Logical Design</a:t>
            </a:r>
          </a:p>
        </p:txBody>
      </p:sp>
      <p:sp>
        <p:nvSpPr>
          <p:cNvPr id="28" name="Right Arrow 27"/>
          <p:cNvSpPr/>
          <p:nvPr/>
        </p:nvSpPr>
        <p:spPr>
          <a:xfrm>
            <a:off x="2644590" y="2847216"/>
            <a:ext cx="914400" cy="26647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TextBox 28"/>
          <p:cNvSpPr txBox="1"/>
          <p:nvPr/>
        </p:nvSpPr>
        <p:spPr>
          <a:xfrm>
            <a:off x="2514600" y="3011269"/>
            <a:ext cx="1219200" cy="646331"/>
          </a:xfrm>
          <a:prstGeom prst="rect">
            <a:avLst/>
          </a:prstGeom>
          <a:noFill/>
        </p:spPr>
        <p:txBody>
          <a:bodyPr wrap="square" rtlCol="0">
            <a:spAutoFit/>
          </a:bodyPr>
          <a:lstStyle/>
          <a:p>
            <a:r>
              <a:rPr lang="en-US" dirty="0"/>
              <a:t>Reconciled schema</a:t>
            </a:r>
          </a:p>
        </p:txBody>
      </p:sp>
      <p:sp>
        <p:nvSpPr>
          <p:cNvPr id="31" name="Right Arrow 30"/>
          <p:cNvSpPr/>
          <p:nvPr/>
        </p:nvSpPr>
        <p:spPr>
          <a:xfrm rot="5400000">
            <a:off x="4457700" y="3467100"/>
            <a:ext cx="4572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Right Arrow 34"/>
          <p:cNvSpPr/>
          <p:nvPr/>
        </p:nvSpPr>
        <p:spPr>
          <a:xfrm rot="8672222">
            <a:off x="6088346" y="3685507"/>
            <a:ext cx="1140552" cy="273701"/>
          </a:xfrm>
          <a:prstGeom prst="rightArrow">
            <a:avLst>
              <a:gd name="adj1" fmla="val 50000"/>
              <a:gd name="adj2" fmla="val 7345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TextBox 35"/>
          <p:cNvSpPr txBox="1"/>
          <p:nvPr/>
        </p:nvSpPr>
        <p:spPr>
          <a:xfrm>
            <a:off x="6739358" y="3753089"/>
            <a:ext cx="2523283" cy="369332"/>
          </a:xfrm>
          <a:prstGeom prst="rect">
            <a:avLst/>
          </a:prstGeom>
          <a:noFill/>
        </p:spPr>
        <p:txBody>
          <a:bodyPr wrap="square" rtlCol="0">
            <a:spAutoFit/>
          </a:bodyPr>
          <a:lstStyle/>
          <a:p>
            <a:r>
              <a:rPr lang="en-US" dirty="0"/>
              <a:t>Workload, data volume</a:t>
            </a:r>
          </a:p>
        </p:txBody>
      </p:sp>
      <p:grpSp>
        <p:nvGrpSpPr>
          <p:cNvPr id="13" name="Group 12">
            <a:extLst>
              <a:ext uri="{FF2B5EF4-FFF2-40B4-BE49-F238E27FC236}">
                <a16:creationId xmlns:a16="http://schemas.microsoft.com/office/drawing/2014/main" id="{9D7B4D8A-CB9C-4AE2-86A9-0479398533DC}"/>
              </a:ext>
            </a:extLst>
          </p:cNvPr>
          <p:cNvGrpSpPr/>
          <p:nvPr/>
        </p:nvGrpSpPr>
        <p:grpSpPr>
          <a:xfrm>
            <a:off x="3766532" y="4572000"/>
            <a:ext cx="4953000" cy="1588532"/>
            <a:chOff x="3733800" y="4572000"/>
            <a:chExt cx="4953000" cy="1588532"/>
          </a:xfrm>
        </p:grpSpPr>
        <p:sp>
          <p:nvSpPr>
            <p:cNvPr id="21" name="TextBox 20"/>
            <p:cNvSpPr txBox="1"/>
            <p:nvPr/>
          </p:nvSpPr>
          <p:spPr>
            <a:xfrm>
              <a:off x="6934200" y="5791200"/>
              <a:ext cx="1752600" cy="369332"/>
            </a:xfrm>
            <a:prstGeom prst="rect">
              <a:avLst/>
            </a:prstGeom>
            <a:noFill/>
          </p:spPr>
          <p:txBody>
            <a:bodyPr wrap="square" rtlCol="0">
              <a:spAutoFit/>
            </a:bodyPr>
            <a:lstStyle/>
            <a:p>
              <a:r>
                <a:rPr lang="en-US" dirty="0"/>
                <a:t>Physical schema</a:t>
              </a:r>
            </a:p>
          </p:txBody>
        </p:sp>
        <p:sp>
          <p:nvSpPr>
            <p:cNvPr id="27" name="Flowchart: Alternate Process 26"/>
            <p:cNvSpPr/>
            <p:nvPr/>
          </p:nvSpPr>
          <p:spPr>
            <a:xfrm>
              <a:off x="3733800" y="5105400"/>
              <a:ext cx="1981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Design</a:t>
              </a:r>
            </a:p>
          </p:txBody>
        </p:sp>
        <p:sp>
          <p:nvSpPr>
            <p:cNvPr id="32" name="Right Arrow 31"/>
            <p:cNvSpPr/>
            <p:nvPr/>
          </p:nvSpPr>
          <p:spPr>
            <a:xfrm rot="5400000">
              <a:off x="4457700" y="4686300"/>
              <a:ext cx="4572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TextBox 33"/>
            <p:cNvSpPr txBox="1"/>
            <p:nvPr/>
          </p:nvSpPr>
          <p:spPr>
            <a:xfrm>
              <a:off x="4724400" y="4583668"/>
              <a:ext cx="1752600" cy="369332"/>
            </a:xfrm>
            <a:prstGeom prst="rect">
              <a:avLst/>
            </a:prstGeom>
            <a:noFill/>
          </p:spPr>
          <p:txBody>
            <a:bodyPr wrap="square" rtlCol="0">
              <a:spAutoFit/>
            </a:bodyPr>
            <a:lstStyle/>
            <a:p>
              <a:r>
                <a:rPr lang="en-US" dirty="0"/>
                <a:t>Logical schema</a:t>
              </a:r>
            </a:p>
          </p:txBody>
        </p:sp>
        <p:sp>
          <p:nvSpPr>
            <p:cNvPr id="43" name="Flowchart: Internal Storage 42"/>
            <p:cNvSpPr/>
            <p:nvPr/>
          </p:nvSpPr>
          <p:spPr>
            <a:xfrm>
              <a:off x="7010400" y="51816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Flowchart: Internal Storage 43"/>
            <p:cNvSpPr/>
            <p:nvPr/>
          </p:nvSpPr>
          <p:spPr>
            <a:xfrm>
              <a:off x="7239000" y="53340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Flowchart: Internal Storage 44"/>
            <p:cNvSpPr/>
            <p:nvPr/>
          </p:nvSpPr>
          <p:spPr>
            <a:xfrm>
              <a:off x="7924800" y="51816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ight Arrow 45"/>
            <p:cNvSpPr/>
            <p:nvPr/>
          </p:nvSpPr>
          <p:spPr>
            <a:xfrm>
              <a:off x="6172200" y="5334000"/>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C93D58B4-FC40-48C0-8772-EBE6F9460032}"/>
              </a:ext>
            </a:extLst>
          </p:cNvPr>
          <p:cNvGrpSpPr/>
          <p:nvPr/>
        </p:nvGrpSpPr>
        <p:grpSpPr>
          <a:xfrm>
            <a:off x="533400" y="3581400"/>
            <a:ext cx="3429000" cy="2862818"/>
            <a:chOff x="533400" y="3581400"/>
            <a:chExt cx="3429000" cy="2862818"/>
          </a:xfrm>
        </p:grpSpPr>
        <p:grpSp>
          <p:nvGrpSpPr>
            <p:cNvPr id="11" name="Group 10">
              <a:extLst>
                <a:ext uri="{FF2B5EF4-FFF2-40B4-BE49-F238E27FC236}">
                  <a16:creationId xmlns:a16="http://schemas.microsoft.com/office/drawing/2014/main" id="{27198E18-57CF-4A66-B690-749DEC7EF647}"/>
                </a:ext>
              </a:extLst>
            </p:cNvPr>
            <p:cNvGrpSpPr/>
            <p:nvPr/>
          </p:nvGrpSpPr>
          <p:grpSpPr>
            <a:xfrm>
              <a:off x="914400" y="3581400"/>
              <a:ext cx="3048000" cy="1371600"/>
              <a:chOff x="914400" y="3581400"/>
              <a:chExt cx="3048000" cy="1371600"/>
            </a:xfrm>
          </p:grpSpPr>
          <p:sp>
            <p:nvSpPr>
              <p:cNvPr id="38" name="Right Arrow 37"/>
              <p:cNvSpPr/>
              <p:nvPr/>
            </p:nvSpPr>
            <p:spPr>
              <a:xfrm rot="10071935">
                <a:off x="2988166" y="4412926"/>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0" name="Group 9">
                <a:extLst>
                  <a:ext uri="{FF2B5EF4-FFF2-40B4-BE49-F238E27FC236}">
                    <a16:creationId xmlns:a16="http://schemas.microsoft.com/office/drawing/2014/main" id="{6FA439BB-A233-47D1-ACA9-DA0EFC868315}"/>
                  </a:ext>
                </a:extLst>
              </p:cNvPr>
              <p:cNvGrpSpPr/>
              <p:nvPr/>
            </p:nvGrpSpPr>
            <p:grpSpPr>
              <a:xfrm>
                <a:off x="914400" y="3581400"/>
                <a:ext cx="3048000" cy="1371600"/>
                <a:chOff x="914400" y="3581400"/>
                <a:chExt cx="3048000" cy="1371600"/>
              </a:xfrm>
            </p:grpSpPr>
            <p:sp>
              <p:nvSpPr>
                <p:cNvPr id="39" name="TextBox 38"/>
                <p:cNvSpPr txBox="1"/>
                <p:nvPr/>
              </p:nvSpPr>
              <p:spPr>
                <a:xfrm>
                  <a:off x="2895600" y="3794372"/>
                  <a:ext cx="1066800" cy="646331"/>
                </a:xfrm>
                <a:prstGeom prst="rect">
                  <a:avLst/>
                </a:prstGeom>
                <a:noFill/>
              </p:spPr>
              <p:txBody>
                <a:bodyPr wrap="square" rtlCol="0">
                  <a:spAutoFit/>
                </a:bodyPr>
                <a:lstStyle/>
                <a:p>
                  <a:r>
                    <a:rPr lang="en-US" dirty="0"/>
                    <a:t>Logical schema</a:t>
                  </a:r>
                </a:p>
              </p:txBody>
            </p:sp>
            <p:sp>
              <p:nvSpPr>
                <p:cNvPr id="30" name="Flowchart: Alternate Process 29"/>
                <p:cNvSpPr/>
                <p:nvPr/>
              </p:nvSpPr>
              <p:spPr>
                <a:xfrm>
                  <a:off x="990600" y="4343400"/>
                  <a:ext cx="1981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Design</a:t>
                  </a:r>
                </a:p>
              </p:txBody>
            </p:sp>
            <p:sp>
              <p:nvSpPr>
                <p:cNvPr id="42" name="Right Arrow 41"/>
                <p:cNvSpPr/>
                <p:nvPr/>
              </p:nvSpPr>
              <p:spPr>
                <a:xfrm rot="5400000">
                  <a:off x="1905000" y="3810000"/>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TextBox 46"/>
                <p:cNvSpPr txBox="1"/>
                <p:nvPr/>
              </p:nvSpPr>
              <p:spPr>
                <a:xfrm>
                  <a:off x="914400" y="3581400"/>
                  <a:ext cx="1219200" cy="646331"/>
                </a:xfrm>
                <a:prstGeom prst="rect">
                  <a:avLst/>
                </a:prstGeom>
                <a:noFill/>
              </p:spPr>
              <p:txBody>
                <a:bodyPr wrap="square" rtlCol="0">
                  <a:spAutoFit/>
                </a:bodyPr>
                <a:lstStyle/>
                <a:p>
                  <a:r>
                    <a:rPr lang="en-US" dirty="0"/>
                    <a:t>Reconciled schema</a:t>
                  </a:r>
                </a:p>
              </p:txBody>
            </p:sp>
          </p:grpSp>
        </p:grpSp>
        <p:sp>
          <p:nvSpPr>
            <p:cNvPr id="48" name="Right Arrow 47"/>
            <p:cNvSpPr/>
            <p:nvPr/>
          </p:nvSpPr>
          <p:spPr>
            <a:xfrm rot="5400000">
              <a:off x="2019300" y="5143500"/>
              <a:ext cx="4572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TextBox 48"/>
            <p:cNvSpPr txBox="1"/>
            <p:nvPr/>
          </p:nvSpPr>
          <p:spPr>
            <a:xfrm>
              <a:off x="533400" y="5029200"/>
              <a:ext cx="1752600" cy="369332"/>
            </a:xfrm>
            <a:prstGeom prst="rect">
              <a:avLst/>
            </a:prstGeom>
            <a:noFill/>
          </p:spPr>
          <p:txBody>
            <a:bodyPr wrap="square" rtlCol="0">
              <a:spAutoFit/>
            </a:bodyPr>
            <a:lstStyle/>
            <a:p>
              <a:r>
                <a:rPr lang="en-US" dirty="0"/>
                <a:t>ETL procedures</a:t>
              </a:r>
            </a:p>
          </p:txBody>
        </p:sp>
        <p:pic>
          <p:nvPicPr>
            <p:cNvPr id="50" name="Picture 2" descr="C:\Users\philip\Downloads\MC900356045.WMF"/>
            <p:cNvPicPr>
              <a:picLocks noChangeAspect="1" noChangeArrowheads="1"/>
            </p:cNvPicPr>
            <p:nvPr/>
          </p:nvPicPr>
          <p:blipFill>
            <a:blip r:embed="rId2" cstate="print"/>
            <a:srcRect/>
            <a:stretch>
              <a:fillRect/>
            </a:stretch>
          </p:blipFill>
          <p:spPr bwMode="auto">
            <a:xfrm>
              <a:off x="1822323" y="5539343"/>
              <a:ext cx="847725" cy="904875"/>
            </a:xfrm>
            <a:prstGeom prst="rect">
              <a:avLst/>
            </a:prstGeom>
            <a:noFill/>
          </p:spPr>
        </p:pic>
      </p:grpSp>
      <p:grpSp>
        <p:nvGrpSpPr>
          <p:cNvPr id="4" name="Group 3">
            <a:extLst>
              <a:ext uri="{FF2B5EF4-FFF2-40B4-BE49-F238E27FC236}">
                <a16:creationId xmlns:a16="http://schemas.microsoft.com/office/drawing/2014/main" id="{02B58DCD-2B6A-4885-8C29-88144DF07D86}"/>
              </a:ext>
            </a:extLst>
          </p:cNvPr>
          <p:cNvGrpSpPr/>
          <p:nvPr/>
        </p:nvGrpSpPr>
        <p:grpSpPr>
          <a:xfrm>
            <a:off x="152400" y="1371600"/>
            <a:ext cx="2819400" cy="2233097"/>
            <a:chOff x="152400" y="1371600"/>
            <a:chExt cx="2819400" cy="2233097"/>
          </a:xfrm>
        </p:grpSpPr>
        <p:sp>
          <p:nvSpPr>
            <p:cNvPr id="16" name="Flowchart: Magnetic Disk 15"/>
            <p:cNvSpPr/>
            <p:nvPr/>
          </p:nvSpPr>
          <p:spPr>
            <a:xfrm>
              <a:off x="1981200" y="2831068"/>
              <a:ext cx="533400" cy="533400"/>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7" name="TextBox 16"/>
            <p:cNvSpPr txBox="1"/>
            <p:nvPr/>
          </p:nvSpPr>
          <p:spPr>
            <a:xfrm>
              <a:off x="1522767" y="3296920"/>
              <a:ext cx="1143000" cy="307777"/>
            </a:xfrm>
            <a:prstGeom prst="rect">
              <a:avLst/>
            </a:prstGeom>
            <a:noFill/>
          </p:spPr>
          <p:txBody>
            <a:bodyPr wrap="square" rtlCol="0">
              <a:spAutoFit/>
            </a:bodyPr>
            <a:lstStyle/>
            <a:p>
              <a:pPr algn="r"/>
              <a:r>
                <a:rPr lang="en-US" sz="1400" dirty="0"/>
                <a:t>metadata</a:t>
              </a:r>
            </a:p>
          </p:txBody>
        </p:sp>
        <p:sp>
          <p:nvSpPr>
            <p:cNvPr id="37" name="Flowchart: Alternate Process 36"/>
            <p:cNvSpPr/>
            <p:nvPr/>
          </p:nvSpPr>
          <p:spPr>
            <a:xfrm>
              <a:off x="990600" y="1371600"/>
              <a:ext cx="1981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 and Reconciliation</a:t>
              </a:r>
            </a:p>
          </p:txBody>
        </p:sp>
        <p:sp>
          <p:nvSpPr>
            <p:cNvPr id="41" name="TextBox 40"/>
            <p:cNvSpPr txBox="1"/>
            <p:nvPr/>
          </p:nvSpPr>
          <p:spPr>
            <a:xfrm>
              <a:off x="152400" y="2048470"/>
              <a:ext cx="2286000" cy="923330"/>
            </a:xfrm>
            <a:prstGeom prst="rect">
              <a:avLst/>
            </a:prstGeom>
            <a:noFill/>
          </p:spPr>
          <p:txBody>
            <a:bodyPr wrap="square" rtlCol="0">
              <a:spAutoFit/>
            </a:bodyPr>
            <a:lstStyle/>
            <a:p>
              <a:r>
                <a:rPr lang="en-US" dirty="0"/>
                <a:t>Reconciled schema, mapping with data sources</a:t>
              </a:r>
            </a:p>
          </p:txBody>
        </p:sp>
        <p:sp>
          <p:nvSpPr>
            <p:cNvPr id="51" name="Right Arrow 50"/>
            <p:cNvSpPr/>
            <p:nvPr/>
          </p:nvSpPr>
          <p:spPr>
            <a:xfrm rot="5400000">
              <a:off x="1905000" y="2286000"/>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2316856-DCC9-48E0-A5E0-A6C9A5404A5E}"/>
              </a:ext>
            </a:extLst>
          </p:cNvPr>
          <p:cNvGrpSpPr/>
          <p:nvPr/>
        </p:nvGrpSpPr>
        <p:grpSpPr>
          <a:xfrm>
            <a:off x="2590800" y="1371600"/>
            <a:ext cx="3125582" cy="1035166"/>
            <a:chOff x="2894218" y="1371600"/>
            <a:chExt cx="3125582" cy="1035166"/>
          </a:xfrm>
        </p:grpSpPr>
        <p:sp>
          <p:nvSpPr>
            <p:cNvPr id="5" name="Flowchart: Alternate Process 4"/>
            <p:cNvSpPr/>
            <p:nvPr/>
          </p:nvSpPr>
          <p:spPr>
            <a:xfrm>
              <a:off x="4038600" y="1371600"/>
              <a:ext cx="1981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 analysis</a:t>
              </a:r>
            </a:p>
          </p:txBody>
        </p:sp>
        <p:sp>
          <p:nvSpPr>
            <p:cNvPr id="40" name="Right Arrow 39"/>
            <p:cNvSpPr/>
            <p:nvPr/>
          </p:nvSpPr>
          <p:spPr>
            <a:xfrm rot="19733462">
              <a:off x="2894218" y="2178034"/>
              <a:ext cx="840964" cy="22873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3D3B8D5D-F9CB-44F5-8425-0C43FD9FE427}"/>
              </a:ext>
            </a:extLst>
          </p:cNvPr>
          <p:cNvGrpSpPr/>
          <p:nvPr/>
        </p:nvGrpSpPr>
        <p:grpSpPr>
          <a:xfrm>
            <a:off x="5486400" y="2018714"/>
            <a:ext cx="3505200" cy="1538041"/>
            <a:chOff x="5486400" y="2018714"/>
            <a:chExt cx="3505200" cy="1538041"/>
          </a:xfrm>
        </p:grpSpPr>
        <p:sp>
          <p:nvSpPr>
            <p:cNvPr id="25" name="Flowchart: Alternate Process 24"/>
            <p:cNvSpPr/>
            <p:nvPr/>
          </p:nvSpPr>
          <p:spPr>
            <a:xfrm>
              <a:off x="7010400" y="2649105"/>
              <a:ext cx="1981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Workload refinement</a:t>
              </a:r>
            </a:p>
          </p:txBody>
        </p:sp>
        <p:sp>
          <p:nvSpPr>
            <p:cNvPr id="33" name="Right Arrow 32"/>
            <p:cNvSpPr/>
            <p:nvPr/>
          </p:nvSpPr>
          <p:spPr>
            <a:xfrm rot="2447448">
              <a:off x="6035833" y="2018714"/>
              <a:ext cx="846537" cy="29290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Right Arrow 27">
              <a:extLst>
                <a:ext uri="{FF2B5EF4-FFF2-40B4-BE49-F238E27FC236}">
                  <a16:creationId xmlns:a16="http://schemas.microsoft.com/office/drawing/2014/main" id="{769993EE-745E-41FB-9E3A-F4E3FAF5193F}"/>
                </a:ext>
              </a:extLst>
            </p:cNvPr>
            <p:cNvSpPr/>
            <p:nvPr/>
          </p:nvSpPr>
          <p:spPr>
            <a:xfrm>
              <a:off x="6019800" y="2768366"/>
              <a:ext cx="728118" cy="27521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TextBox 52">
              <a:extLst>
                <a:ext uri="{FF2B5EF4-FFF2-40B4-BE49-F238E27FC236}">
                  <a16:creationId xmlns:a16="http://schemas.microsoft.com/office/drawing/2014/main" id="{FC76FB4F-3B5A-47F5-8E1D-756E11B0913E}"/>
                </a:ext>
              </a:extLst>
            </p:cNvPr>
            <p:cNvSpPr txBox="1"/>
            <p:nvPr/>
          </p:nvSpPr>
          <p:spPr>
            <a:xfrm>
              <a:off x="5486400" y="2910424"/>
              <a:ext cx="1752600" cy="646331"/>
            </a:xfrm>
            <a:prstGeom prst="rect">
              <a:avLst/>
            </a:prstGeom>
            <a:noFill/>
          </p:spPr>
          <p:txBody>
            <a:bodyPr wrap="square" rtlCol="0">
              <a:spAutoFit/>
            </a:bodyPr>
            <a:lstStyle/>
            <a:p>
              <a:pPr algn="ctr"/>
              <a:r>
                <a:rPr lang="en-US" dirty="0"/>
                <a:t>Conceptual schema</a:t>
              </a:r>
            </a:p>
          </p:txBody>
        </p:sp>
      </p:grpSp>
    </p:spTree>
    <p:extLst>
      <p:ext uri="{BB962C8B-B14F-4D97-AF65-F5344CB8AC3E}">
        <p14:creationId xmlns:p14="http://schemas.microsoft.com/office/powerpoint/2010/main" val="42565225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95B41A-9D18-48EF-B739-FD37193D25C0}" type="slidenum">
              <a:rPr lang="en-US" smtClean="0"/>
              <a:pPr/>
              <a:t>48</a:t>
            </a:fld>
            <a:endParaRPr lang="en-US"/>
          </a:p>
        </p:txBody>
      </p:sp>
      <p:graphicFrame>
        <p:nvGraphicFramePr>
          <p:cNvPr id="3" name="Table 2"/>
          <p:cNvGraphicFramePr>
            <a:graphicFrameLocks noGrp="1"/>
          </p:cNvGraphicFramePr>
          <p:nvPr/>
        </p:nvGraphicFramePr>
        <p:xfrm>
          <a:off x="457200" y="609600"/>
          <a:ext cx="8229600" cy="5286104"/>
        </p:xfrm>
        <a:graphic>
          <a:graphicData uri="http://schemas.openxmlformats.org/drawingml/2006/table">
            <a:tbl>
              <a:tblPr firstRow="1" bandRow="1">
                <a:tableStyleId>{F2DE63D5-997A-4646-A377-4702673A728D}</a:tableStyleId>
              </a:tblPr>
              <a:tblGrid>
                <a:gridCol w="1524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644588">
                  <a:extLst>
                    <a:ext uri="{9D8B030D-6E8A-4147-A177-3AD203B41FA5}">
                      <a16:colId xmlns:a16="http://schemas.microsoft.com/office/drawing/2014/main" val="20002"/>
                    </a:ext>
                  </a:extLst>
                </a:gridCol>
                <a:gridCol w="1775012">
                  <a:extLst>
                    <a:ext uri="{9D8B030D-6E8A-4147-A177-3AD203B41FA5}">
                      <a16:colId xmlns:a16="http://schemas.microsoft.com/office/drawing/2014/main" val="20003"/>
                    </a:ext>
                  </a:extLst>
                </a:gridCol>
              </a:tblGrid>
              <a:tr h="228600">
                <a:tc>
                  <a:txBody>
                    <a:bodyPr/>
                    <a:lstStyle/>
                    <a:p>
                      <a:r>
                        <a:rPr lang="en-US" sz="1600" dirty="0"/>
                        <a:t>Phases</a:t>
                      </a:r>
                    </a:p>
                  </a:txBody>
                  <a:tcPr/>
                </a:tc>
                <a:tc>
                  <a:txBody>
                    <a:bodyPr/>
                    <a:lstStyle/>
                    <a:p>
                      <a:r>
                        <a:rPr lang="en-US" sz="1600" dirty="0"/>
                        <a:t>Input</a:t>
                      </a:r>
                    </a:p>
                  </a:txBody>
                  <a:tcPr/>
                </a:tc>
                <a:tc>
                  <a:txBody>
                    <a:bodyPr/>
                    <a:lstStyle/>
                    <a:p>
                      <a:r>
                        <a:rPr lang="en-US" sz="1600" dirty="0"/>
                        <a:t>Output</a:t>
                      </a:r>
                    </a:p>
                  </a:txBody>
                  <a:tcPr/>
                </a:tc>
                <a:tc>
                  <a:txBody>
                    <a:bodyPr/>
                    <a:lstStyle/>
                    <a:p>
                      <a:r>
                        <a:rPr lang="en-US" sz="1600" dirty="0"/>
                        <a:t>People involved</a:t>
                      </a:r>
                    </a:p>
                  </a:txBody>
                  <a:tcPr/>
                </a:tc>
                <a:extLst>
                  <a:ext uri="{0D108BD9-81ED-4DB2-BD59-A6C34878D82A}">
                    <a16:rowId xmlns:a16="http://schemas.microsoft.com/office/drawing/2014/main" val="10000"/>
                  </a:ext>
                </a:extLst>
              </a:tr>
              <a:tr h="620486">
                <a:tc>
                  <a:txBody>
                    <a:bodyPr/>
                    <a:lstStyle/>
                    <a:p>
                      <a:r>
                        <a:rPr lang="en-US" sz="1600" dirty="0"/>
                        <a:t>Analysis and reconciliation</a:t>
                      </a:r>
                    </a:p>
                  </a:txBody>
                  <a:tcPr/>
                </a:tc>
                <a:tc>
                  <a:txBody>
                    <a:bodyPr/>
                    <a:lstStyle/>
                    <a:p>
                      <a:r>
                        <a:rPr lang="en-US" sz="1600" dirty="0"/>
                        <a:t>Operational</a:t>
                      </a:r>
                      <a:r>
                        <a:rPr lang="en-US" sz="1600" baseline="0" dirty="0"/>
                        <a:t> source schemata</a:t>
                      </a:r>
                      <a:endParaRPr lang="en-US" sz="1600" dirty="0"/>
                    </a:p>
                  </a:txBody>
                  <a:tcPr/>
                </a:tc>
                <a:tc>
                  <a:txBody>
                    <a:bodyPr/>
                    <a:lstStyle/>
                    <a:p>
                      <a:r>
                        <a:rPr lang="en-US" sz="1600" dirty="0"/>
                        <a:t>Reconciled schema</a:t>
                      </a:r>
                    </a:p>
                  </a:txBody>
                  <a:tcPr/>
                </a:tc>
                <a:tc>
                  <a:txBody>
                    <a:bodyPr/>
                    <a:lstStyle/>
                    <a:p>
                      <a:r>
                        <a:rPr lang="en-US" sz="1600" dirty="0"/>
                        <a:t>Designer,</a:t>
                      </a:r>
                      <a:r>
                        <a:rPr lang="en-US" sz="1600" baseline="0" dirty="0"/>
                        <a:t> data processing center staff</a:t>
                      </a:r>
                      <a:endParaRPr lang="en-US" sz="1600" dirty="0"/>
                    </a:p>
                  </a:txBody>
                  <a:tcPr/>
                </a:tc>
                <a:extLst>
                  <a:ext uri="{0D108BD9-81ED-4DB2-BD59-A6C34878D82A}">
                    <a16:rowId xmlns:a16="http://schemas.microsoft.com/office/drawing/2014/main" val="10001"/>
                  </a:ext>
                </a:extLst>
              </a:tr>
              <a:tr h="620486">
                <a:tc>
                  <a:txBody>
                    <a:bodyPr/>
                    <a:lstStyle/>
                    <a:p>
                      <a:r>
                        <a:rPr lang="en-US" sz="1600" dirty="0"/>
                        <a:t>Requirement</a:t>
                      </a:r>
                      <a:r>
                        <a:rPr lang="en-US" sz="1600" baseline="0" dirty="0"/>
                        <a:t> analysis</a:t>
                      </a:r>
                      <a:endParaRPr lang="en-US" sz="1600" dirty="0"/>
                    </a:p>
                  </a:txBody>
                  <a:tcPr/>
                </a:tc>
                <a:tc>
                  <a:txBody>
                    <a:bodyPr/>
                    <a:lstStyle/>
                    <a:p>
                      <a:r>
                        <a:rPr lang="en-US" sz="1600" dirty="0"/>
                        <a:t>Strategic</a:t>
                      </a:r>
                      <a:r>
                        <a:rPr lang="en-US" sz="1600" baseline="0" dirty="0"/>
                        <a:t> goals</a:t>
                      </a:r>
                      <a:endParaRPr lang="en-US" sz="1600" dirty="0"/>
                    </a:p>
                  </a:txBody>
                  <a:tcPr/>
                </a:tc>
                <a:tc>
                  <a:txBody>
                    <a:bodyPr/>
                    <a:lstStyle/>
                    <a:p>
                      <a:r>
                        <a:rPr lang="en-US" sz="1600" dirty="0"/>
                        <a:t>Requirement spec,</a:t>
                      </a:r>
                      <a:r>
                        <a:rPr lang="en-US" sz="1600" baseline="0" dirty="0"/>
                        <a:t> preliminary workload</a:t>
                      </a:r>
                      <a:endParaRPr lang="en-US" sz="1600" dirty="0"/>
                    </a:p>
                  </a:txBody>
                  <a:tcPr/>
                </a:tc>
                <a:tc>
                  <a:txBody>
                    <a:bodyPr/>
                    <a:lstStyle/>
                    <a:p>
                      <a:r>
                        <a:rPr lang="en-US" sz="1600" dirty="0"/>
                        <a:t>Designer, end users</a:t>
                      </a:r>
                    </a:p>
                  </a:txBody>
                  <a:tcPr/>
                </a:tc>
                <a:extLst>
                  <a:ext uri="{0D108BD9-81ED-4DB2-BD59-A6C34878D82A}">
                    <a16:rowId xmlns:a16="http://schemas.microsoft.com/office/drawing/2014/main" val="10002"/>
                  </a:ext>
                </a:extLst>
              </a:tr>
              <a:tr h="620486">
                <a:tc>
                  <a:txBody>
                    <a:bodyPr/>
                    <a:lstStyle/>
                    <a:p>
                      <a:r>
                        <a:rPr lang="en-US" sz="1600" dirty="0"/>
                        <a:t>Conceptual design</a:t>
                      </a:r>
                    </a:p>
                  </a:txBody>
                  <a:tcPr/>
                </a:tc>
                <a:tc>
                  <a:txBody>
                    <a:bodyPr/>
                    <a:lstStyle/>
                    <a:p>
                      <a:r>
                        <a:rPr lang="en-US" sz="1600" dirty="0"/>
                        <a:t>Reconciled schema, requirement spec</a:t>
                      </a:r>
                    </a:p>
                  </a:txBody>
                  <a:tcPr/>
                </a:tc>
                <a:tc>
                  <a:txBody>
                    <a:bodyPr/>
                    <a:lstStyle/>
                    <a:p>
                      <a:r>
                        <a:rPr lang="en-US" sz="1600" dirty="0"/>
                        <a:t>Fact schemata</a:t>
                      </a:r>
                    </a:p>
                  </a:txBody>
                  <a:tcPr/>
                </a:tc>
                <a:tc>
                  <a:txBody>
                    <a:bodyPr/>
                    <a:lstStyle/>
                    <a:p>
                      <a:r>
                        <a:rPr lang="en-US" sz="1600" dirty="0"/>
                        <a:t>Designer, end users</a:t>
                      </a:r>
                    </a:p>
                  </a:txBody>
                  <a:tcPr/>
                </a:tc>
                <a:extLst>
                  <a:ext uri="{0D108BD9-81ED-4DB2-BD59-A6C34878D82A}">
                    <a16:rowId xmlns:a16="http://schemas.microsoft.com/office/drawing/2014/main" val="10003"/>
                  </a:ext>
                </a:extLst>
              </a:tr>
              <a:tr h="620486">
                <a:tc>
                  <a:txBody>
                    <a:bodyPr/>
                    <a:lstStyle/>
                    <a:p>
                      <a:r>
                        <a:rPr lang="en-US" sz="1600" dirty="0"/>
                        <a:t>Workload refinement</a:t>
                      </a:r>
                    </a:p>
                  </a:txBody>
                  <a:tcPr/>
                </a:tc>
                <a:tc>
                  <a:txBody>
                    <a:bodyPr/>
                    <a:lstStyle/>
                    <a:p>
                      <a:r>
                        <a:rPr lang="en-US" sz="1600" dirty="0"/>
                        <a:t>Fact schemata, preliminary workload</a:t>
                      </a:r>
                    </a:p>
                  </a:txBody>
                  <a:tcPr/>
                </a:tc>
                <a:tc>
                  <a:txBody>
                    <a:bodyPr/>
                    <a:lstStyle/>
                    <a:p>
                      <a:r>
                        <a:rPr lang="en-US" sz="1600" dirty="0"/>
                        <a:t>Workload, data volume, validated fact schemata</a:t>
                      </a:r>
                    </a:p>
                  </a:txBody>
                  <a:tcPr/>
                </a:tc>
                <a:tc>
                  <a:txBody>
                    <a:bodyPr/>
                    <a:lstStyle/>
                    <a:p>
                      <a:r>
                        <a:rPr lang="en-US" sz="1600" dirty="0"/>
                        <a:t>Designer, end users</a:t>
                      </a:r>
                    </a:p>
                  </a:txBody>
                  <a:tcPr/>
                </a:tc>
                <a:extLst>
                  <a:ext uri="{0D108BD9-81ED-4DB2-BD59-A6C34878D82A}">
                    <a16:rowId xmlns:a16="http://schemas.microsoft.com/office/drawing/2014/main" val="10004"/>
                  </a:ext>
                </a:extLst>
              </a:tr>
              <a:tr h="620486">
                <a:tc>
                  <a:txBody>
                    <a:bodyPr/>
                    <a:lstStyle/>
                    <a:p>
                      <a:r>
                        <a:rPr lang="en-US" sz="1600" dirty="0"/>
                        <a:t>Logical design</a:t>
                      </a:r>
                    </a:p>
                  </a:txBody>
                  <a:tcPr/>
                </a:tc>
                <a:tc>
                  <a:txBody>
                    <a:bodyPr/>
                    <a:lstStyle/>
                    <a:p>
                      <a:r>
                        <a:rPr lang="en-US" sz="1600" dirty="0"/>
                        <a:t>Fact schemata, target logical model, workload</a:t>
                      </a:r>
                    </a:p>
                  </a:txBody>
                  <a:tcPr/>
                </a:tc>
                <a:tc>
                  <a:txBody>
                    <a:bodyPr/>
                    <a:lstStyle/>
                    <a:p>
                      <a:r>
                        <a:rPr lang="en-US" sz="1600" dirty="0"/>
                        <a:t>Logical data mart schema</a:t>
                      </a:r>
                    </a:p>
                  </a:txBody>
                  <a:tcPr/>
                </a:tc>
                <a:tc>
                  <a:txBody>
                    <a:bodyPr/>
                    <a:lstStyle/>
                    <a:p>
                      <a:r>
                        <a:rPr lang="en-US" sz="1600" dirty="0"/>
                        <a:t>Designer</a:t>
                      </a:r>
                    </a:p>
                  </a:txBody>
                  <a:tcPr/>
                </a:tc>
                <a:extLst>
                  <a:ext uri="{0D108BD9-81ED-4DB2-BD59-A6C34878D82A}">
                    <a16:rowId xmlns:a16="http://schemas.microsoft.com/office/drawing/2014/main" val="10005"/>
                  </a:ext>
                </a:extLst>
              </a:tr>
              <a:tr h="620486">
                <a:tc>
                  <a:txBody>
                    <a:bodyPr/>
                    <a:lstStyle/>
                    <a:p>
                      <a:r>
                        <a:rPr lang="en-US" sz="1600" dirty="0"/>
                        <a:t>Staging design</a:t>
                      </a:r>
                    </a:p>
                  </a:txBody>
                  <a:tcPr/>
                </a:tc>
                <a:tc>
                  <a:txBody>
                    <a:bodyPr/>
                    <a:lstStyle/>
                    <a:p>
                      <a:r>
                        <a:rPr lang="en-US" sz="1600" dirty="0"/>
                        <a:t>Source schemata, reconciled schema, logical data mart schema</a:t>
                      </a:r>
                    </a:p>
                  </a:txBody>
                  <a:tcPr/>
                </a:tc>
                <a:tc>
                  <a:txBody>
                    <a:bodyPr/>
                    <a:lstStyle/>
                    <a:p>
                      <a:r>
                        <a:rPr lang="en-US" sz="1600" dirty="0"/>
                        <a:t>ETL procedures</a:t>
                      </a:r>
                    </a:p>
                  </a:txBody>
                  <a:tcPr/>
                </a:tc>
                <a:tc>
                  <a:txBody>
                    <a:bodyPr/>
                    <a:lstStyle/>
                    <a:p>
                      <a:r>
                        <a:rPr lang="en-US" sz="1600" dirty="0"/>
                        <a:t>Designer, database administrators</a:t>
                      </a:r>
                    </a:p>
                  </a:txBody>
                  <a:tcPr/>
                </a:tc>
                <a:extLst>
                  <a:ext uri="{0D108BD9-81ED-4DB2-BD59-A6C34878D82A}">
                    <a16:rowId xmlns:a16="http://schemas.microsoft.com/office/drawing/2014/main" val="10006"/>
                  </a:ext>
                </a:extLst>
              </a:tr>
              <a:tr h="620486">
                <a:tc>
                  <a:txBody>
                    <a:bodyPr/>
                    <a:lstStyle/>
                    <a:p>
                      <a:r>
                        <a:rPr lang="en-US" sz="1600" dirty="0"/>
                        <a:t>Physical design</a:t>
                      </a:r>
                    </a:p>
                  </a:txBody>
                  <a:tcPr/>
                </a:tc>
                <a:tc>
                  <a:txBody>
                    <a:bodyPr/>
                    <a:lstStyle/>
                    <a:p>
                      <a:r>
                        <a:rPr lang="en-US" sz="1600" dirty="0"/>
                        <a:t>Logical data mart schema, target DBMS, workload</a:t>
                      </a:r>
                    </a:p>
                  </a:txBody>
                  <a:tcPr/>
                </a:tc>
                <a:tc>
                  <a:txBody>
                    <a:bodyPr/>
                    <a:lstStyle/>
                    <a:p>
                      <a:r>
                        <a:rPr lang="en-US" sz="1600" dirty="0"/>
                        <a:t>Physical data mart</a:t>
                      </a:r>
                      <a:r>
                        <a:rPr lang="en-US" sz="1600" baseline="0" dirty="0"/>
                        <a:t> schema</a:t>
                      </a:r>
                      <a:endParaRPr lang="en-US" sz="1600" dirty="0"/>
                    </a:p>
                  </a:txBody>
                  <a:tcPr/>
                </a:tc>
                <a:tc>
                  <a:txBody>
                    <a:bodyPr/>
                    <a:lstStyle/>
                    <a:p>
                      <a:r>
                        <a:rPr lang="en-US" sz="1600" dirty="0"/>
                        <a:t>Designer</a:t>
                      </a:r>
                    </a:p>
                  </a:txBody>
                  <a:tcPr/>
                </a:tc>
                <a:extLst>
                  <a:ext uri="{0D108BD9-81ED-4DB2-BD59-A6C34878D82A}">
                    <a16:rowId xmlns:a16="http://schemas.microsoft.com/office/drawing/2014/main" val="10007"/>
                  </a:ext>
                </a:extLst>
              </a:tr>
            </a:tbl>
          </a:graphicData>
        </a:graphic>
      </p:graphicFrame>
      <p:sp>
        <p:nvSpPr>
          <p:cNvPr id="4" name="Flowchart: Alternate Process 3"/>
          <p:cNvSpPr/>
          <p:nvPr/>
        </p:nvSpPr>
        <p:spPr>
          <a:xfrm>
            <a:off x="8077200" y="2133600"/>
            <a:ext cx="838200" cy="22860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Chap 2</a:t>
            </a:r>
          </a:p>
        </p:txBody>
      </p:sp>
      <p:sp>
        <p:nvSpPr>
          <p:cNvPr id="5" name="Flowchart: Alternate Process 4"/>
          <p:cNvSpPr/>
          <p:nvPr/>
        </p:nvSpPr>
        <p:spPr>
          <a:xfrm>
            <a:off x="8077200" y="2743200"/>
            <a:ext cx="838200" cy="22860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Chap 2</a:t>
            </a:r>
          </a:p>
        </p:txBody>
      </p:sp>
      <p:sp>
        <p:nvSpPr>
          <p:cNvPr id="6" name="Flowchart: Alternate Process 5"/>
          <p:cNvSpPr/>
          <p:nvPr/>
        </p:nvSpPr>
        <p:spPr>
          <a:xfrm>
            <a:off x="8077200" y="3352800"/>
            <a:ext cx="838200" cy="22860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Chap 2</a:t>
            </a:r>
          </a:p>
        </p:txBody>
      </p:sp>
      <p:sp>
        <p:nvSpPr>
          <p:cNvPr id="7" name="Flowchart: Alternate Process 6"/>
          <p:cNvSpPr/>
          <p:nvPr/>
        </p:nvSpPr>
        <p:spPr>
          <a:xfrm>
            <a:off x="8077200" y="3962400"/>
            <a:ext cx="838200" cy="22860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Chap 3</a:t>
            </a:r>
          </a:p>
        </p:txBody>
      </p:sp>
    </p:spTree>
    <p:extLst>
      <p:ext uri="{BB962C8B-B14F-4D97-AF65-F5344CB8AC3E}">
        <p14:creationId xmlns:p14="http://schemas.microsoft.com/office/powerpoint/2010/main" val="28768135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49</a:t>
            </a:fld>
            <a:endParaRPr lang="en-US"/>
          </a:p>
        </p:txBody>
      </p:sp>
      <p:sp>
        <p:nvSpPr>
          <p:cNvPr id="4" name="Content Placeholder 3"/>
          <p:cNvSpPr>
            <a:spLocks noGrp="1"/>
          </p:cNvSpPr>
          <p:nvPr>
            <p:ph sz="quarter" idx="1"/>
          </p:nvPr>
        </p:nvSpPr>
        <p:spPr/>
        <p:txBody>
          <a:bodyPr>
            <a:normAutofit fontScale="92500" lnSpcReduction="10000"/>
          </a:bodyPr>
          <a:lstStyle/>
          <a:p>
            <a:r>
              <a:rPr lang="en-US" dirty="0"/>
              <a:t>What are the goals of data mart design?</a:t>
            </a:r>
          </a:p>
          <a:p>
            <a:r>
              <a:rPr lang="en-US" dirty="0"/>
              <a:t>What are usually done in the 'Analysis and reconciliation' phase? </a:t>
            </a:r>
          </a:p>
          <a:p>
            <a:r>
              <a:rPr lang="en-US" dirty="0"/>
              <a:t>List four examples of data cleansing and data transforming in data staging.</a:t>
            </a:r>
          </a:p>
          <a:p>
            <a:r>
              <a:rPr lang="en-US" dirty="0"/>
              <a:t>Try to design the schema of the reconciled database in the telecommunication company example.</a:t>
            </a:r>
          </a:p>
          <a:p>
            <a:endParaRPr lang="en-US" dirty="0"/>
          </a:p>
          <a:p>
            <a:r>
              <a:rPr lang="en-US" dirty="0"/>
              <a:t>Describe the seven phases in the design methodology for data mart. Draw a diagram to illustrate the input and output of each phase.</a:t>
            </a:r>
          </a:p>
          <a:p>
            <a:r>
              <a:rPr lang="en-US" dirty="0"/>
              <a:t>Compare the design methodology of data marts with the design methodology of operational databases.</a:t>
            </a:r>
          </a:p>
          <a:p>
            <a:endParaRPr lang="en-US" dirty="0"/>
          </a:p>
        </p:txBody>
      </p:sp>
    </p:spTree>
    <p:extLst>
      <p:ext uri="{BB962C8B-B14F-4D97-AF65-F5344CB8AC3E}">
        <p14:creationId xmlns:p14="http://schemas.microsoft.com/office/powerpoint/2010/main" val="966653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 Information</a:t>
            </a:r>
          </a:p>
        </p:txBody>
      </p:sp>
      <p:sp>
        <p:nvSpPr>
          <p:cNvPr id="3" name="Content Placeholder 2"/>
          <p:cNvSpPr>
            <a:spLocks noGrp="1"/>
          </p:cNvSpPr>
          <p:nvPr>
            <p:ph sz="quarter" idx="1"/>
          </p:nvPr>
        </p:nvSpPr>
        <p:spPr>
          <a:xfrm>
            <a:off x="457200" y="1219200"/>
            <a:ext cx="4953000" cy="4937760"/>
          </a:xfrm>
        </p:spPr>
        <p:txBody>
          <a:bodyPr>
            <a:normAutofit/>
          </a:bodyPr>
          <a:lstStyle/>
          <a:p>
            <a:pPr>
              <a:lnSpc>
                <a:spcPct val="110000"/>
              </a:lnSpc>
            </a:pPr>
            <a:r>
              <a:rPr lang="en-US" sz="2400" dirty="0"/>
              <a:t>Operational systems generate a huge amount of </a:t>
            </a:r>
            <a:r>
              <a:rPr lang="en-US" sz="2400" dirty="0">
                <a:solidFill>
                  <a:schemeClr val="bg2">
                    <a:lumMod val="50000"/>
                  </a:schemeClr>
                </a:solidFill>
              </a:rPr>
              <a:t>detail data</a:t>
            </a:r>
          </a:p>
          <a:p>
            <a:pPr>
              <a:lnSpc>
                <a:spcPct val="110000"/>
              </a:lnSpc>
            </a:pPr>
            <a:r>
              <a:rPr lang="en-US" sz="2400" dirty="0"/>
              <a:t>The managers need </a:t>
            </a:r>
            <a:r>
              <a:rPr lang="en-US" sz="2400" u="sng" dirty="0">
                <a:solidFill>
                  <a:srgbClr val="FF0000"/>
                </a:solidFill>
              </a:rPr>
              <a:t>strategic information</a:t>
            </a:r>
            <a:r>
              <a:rPr lang="en-US" sz="2400" b="1" dirty="0"/>
              <a:t> </a:t>
            </a:r>
            <a:r>
              <a:rPr lang="en-US" sz="2400" dirty="0"/>
              <a:t>to make proper decisions. Usually, huge amount of data is summarized with tailor-made queries and presented in reports for managers.</a:t>
            </a:r>
          </a:p>
          <a:p>
            <a:pPr>
              <a:lnSpc>
                <a:spcPct val="110000"/>
              </a:lnSpc>
            </a:pPr>
            <a:r>
              <a:rPr lang="en-US" sz="2400" dirty="0"/>
              <a:t>Availability of </a:t>
            </a:r>
            <a:r>
              <a:rPr lang="en-US" sz="2400" dirty="0">
                <a:solidFill>
                  <a:schemeClr val="bg2">
                    <a:lumMod val="50000"/>
                  </a:schemeClr>
                </a:solidFill>
              </a:rPr>
              <a:t>too much </a:t>
            </a:r>
            <a:r>
              <a:rPr lang="en-US" sz="2400" dirty="0"/>
              <a:t>data makes the extraction of the most </a:t>
            </a:r>
            <a:r>
              <a:rPr lang="en-US" sz="2400" dirty="0">
                <a:solidFill>
                  <a:srgbClr val="FF0000"/>
                </a:solidFill>
              </a:rPr>
              <a:t>important</a:t>
            </a:r>
            <a:r>
              <a:rPr lang="en-US" sz="2400" dirty="0"/>
              <a:t> information </a:t>
            </a:r>
            <a:r>
              <a:rPr lang="en-US" sz="2400" dirty="0">
                <a:solidFill>
                  <a:schemeClr val="bg2">
                    <a:lumMod val="50000"/>
                  </a:schemeClr>
                </a:solidFill>
              </a:rPr>
              <a:t>difficult</a:t>
            </a:r>
          </a:p>
        </p:txBody>
      </p:sp>
      <p:sp>
        <p:nvSpPr>
          <p:cNvPr id="4" name="Slide Number Placeholder 3"/>
          <p:cNvSpPr>
            <a:spLocks noGrp="1"/>
          </p:cNvSpPr>
          <p:nvPr>
            <p:ph type="sldNum" sz="quarter" idx="12"/>
          </p:nvPr>
        </p:nvSpPr>
        <p:spPr/>
        <p:txBody>
          <a:bodyPr/>
          <a:lstStyle/>
          <a:p>
            <a:fld id="{4995B41A-9D18-48EF-B739-FD37193D25C0}" type="slidenum">
              <a:rPr lang="en-US" smtClean="0"/>
              <a:pPr/>
              <a:t>5</a:t>
            </a:fld>
            <a:endParaRPr lang="en-US"/>
          </a:p>
        </p:txBody>
      </p:sp>
      <p:cxnSp>
        <p:nvCxnSpPr>
          <p:cNvPr id="6" name="Straight Arrow Connector 5"/>
          <p:cNvCxnSpPr/>
          <p:nvPr/>
        </p:nvCxnSpPr>
        <p:spPr>
          <a:xfrm>
            <a:off x="6134598" y="4567140"/>
            <a:ext cx="26898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flipV="1">
            <a:off x="6134598" y="1934499"/>
            <a:ext cx="0" cy="263264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Can 7"/>
          <p:cNvSpPr/>
          <p:nvPr/>
        </p:nvSpPr>
        <p:spPr>
          <a:xfrm>
            <a:off x="6306292" y="4109289"/>
            <a:ext cx="2289252" cy="343388"/>
          </a:xfrm>
          <a:prstGeom prst="can">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400"/>
          </a:p>
        </p:txBody>
      </p:sp>
      <p:sp>
        <p:nvSpPr>
          <p:cNvPr id="9" name="Cloud 8"/>
          <p:cNvSpPr/>
          <p:nvPr/>
        </p:nvSpPr>
        <p:spPr>
          <a:xfrm>
            <a:off x="6363523" y="3536976"/>
            <a:ext cx="1659708" cy="457851"/>
          </a:xfrm>
          <a:prstGeom prst="cloud">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a:p>
        </p:txBody>
      </p:sp>
      <p:sp>
        <p:nvSpPr>
          <p:cNvPr id="10" name="Flowchart: Multidocument 9"/>
          <p:cNvSpPr/>
          <p:nvPr/>
        </p:nvSpPr>
        <p:spPr>
          <a:xfrm>
            <a:off x="6420754" y="2792969"/>
            <a:ext cx="858470" cy="572313"/>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400"/>
          </a:p>
        </p:txBody>
      </p:sp>
      <p:sp>
        <p:nvSpPr>
          <p:cNvPr id="11" name="5-Point Star 10"/>
          <p:cNvSpPr/>
          <p:nvPr/>
        </p:nvSpPr>
        <p:spPr>
          <a:xfrm>
            <a:off x="6363523" y="2106193"/>
            <a:ext cx="515082" cy="457851"/>
          </a:xfrm>
          <a:prstGeom prst="star5">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12" name="TextBox 11"/>
          <p:cNvSpPr txBox="1"/>
          <p:nvPr/>
        </p:nvSpPr>
        <p:spPr>
          <a:xfrm>
            <a:off x="8080462" y="4567140"/>
            <a:ext cx="825867" cy="307777"/>
          </a:xfrm>
          <a:prstGeom prst="rect">
            <a:avLst/>
          </a:prstGeom>
          <a:noFill/>
        </p:spPr>
        <p:txBody>
          <a:bodyPr wrap="none" rtlCol="0">
            <a:spAutoFit/>
          </a:bodyPr>
          <a:lstStyle/>
          <a:p>
            <a:r>
              <a:rPr lang="en-US" sz="1400" dirty="0"/>
              <a:t>Quantity</a:t>
            </a:r>
          </a:p>
        </p:txBody>
      </p:sp>
      <p:sp>
        <p:nvSpPr>
          <p:cNvPr id="13" name="TextBox 12"/>
          <p:cNvSpPr txBox="1"/>
          <p:nvPr/>
        </p:nvSpPr>
        <p:spPr>
          <a:xfrm>
            <a:off x="5562600" y="1828800"/>
            <a:ext cx="576248" cy="307777"/>
          </a:xfrm>
          <a:prstGeom prst="rect">
            <a:avLst/>
          </a:prstGeom>
          <a:noFill/>
        </p:spPr>
        <p:txBody>
          <a:bodyPr wrap="none" rtlCol="0">
            <a:spAutoFit/>
          </a:bodyPr>
          <a:lstStyle/>
          <a:p>
            <a:r>
              <a:rPr lang="en-US" sz="1400" dirty="0"/>
              <a:t>Value</a:t>
            </a:r>
          </a:p>
        </p:txBody>
      </p:sp>
      <p:sp>
        <p:nvSpPr>
          <p:cNvPr id="14" name="TextBox 13"/>
          <p:cNvSpPr txBox="1"/>
          <p:nvPr/>
        </p:nvSpPr>
        <p:spPr>
          <a:xfrm>
            <a:off x="7118608" y="3660202"/>
            <a:ext cx="1691360" cy="307777"/>
          </a:xfrm>
          <a:prstGeom prst="rect">
            <a:avLst/>
          </a:prstGeom>
          <a:noFill/>
        </p:spPr>
        <p:txBody>
          <a:bodyPr wrap="none" rtlCol="0">
            <a:spAutoFit/>
          </a:bodyPr>
          <a:lstStyle/>
          <a:p>
            <a:r>
              <a:rPr lang="en-US" sz="1400" dirty="0"/>
              <a:t>Selected information</a:t>
            </a:r>
          </a:p>
        </p:txBody>
      </p:sp>
      <p:sp>
        <p:nvSpPr>
          <p:cNvPr id="15" name="TextBox 14"/>
          <p:cNvSpPr txBox="1"/>
          <p:nvPr/>
        </p:nvSpPr>
        <p:spPr>
          <a:xfrm>
            <a:off x="7305450" y="2964663"/>
            <a:ext cx="771750" cy="307777"/>
          </a:xfrm>
          <a:prstGeom prst="rect">
            <a:avLst/>
          </a:prstGeom>
          <a:noFill/>
        </p:spPr>
        <p:txBody>
          <a:bodyPr wrap="none" rtlCol="0">
            <a:spAutoFit/>
          </a:bodyPr>
          <a:lstStyle/>
          <a:p>
            <a:r>
              <a:rPr lang="en-US" sz="1400" dirty="0"/>
              <a:t>Reports</a:t>
            </a:r>
          </a:p>
        </p:txBody>
      </p:sp>
      <p:sp>
        <p:nvSpPr>
          <p:cNvPr id="16" name="TextBox 15"/>
          <p:cNvSpPr txBox="1"/>
          <p:nvPr/>
        </p:nvSpPr>
        <p:spPr>
          <a:xfrm>
            <a:off x="7032660" y="2163424"/>
            <a:ext cx="1649682" cy="307777"/>
          </a:xfrm>
          <a:prstGeom prst="rect">
            <a:avLst/>
          </a:prstGeom>
          <a:noFill/>
        </p:spPr>
        <p:txBody>
          <a:bodyPr wrap="none" rtlCol="0">
            <a:spAutoFit/>
          </a:bodyPr>
          <a:lstStyle/>
          <a:p>
            <a:r>
              <a:rPr lang="en-US" sz="1400" dirty="0"/>
              <a:t>Strategic knowledge</a:t>
            </a:r>
          </a:p>
        </p:txBody>
      </p:sp>
      <p:sp>
        <p:nvSpPr>
          <p:cNvPr id="17" name="TextBox 16"/>
          <p:cNvSpPr txBox="1"/>
          <p:nvPr/>
        </p:nvSpPr>
        <p:spPr>
          <a:xfrm>
            <a:off x="7086600" y="4191000"/>
            <a:ext cx="1415772" cy="307777"/>
          </a:xfrm>
          <a:prstGeom prst="rect">
            <a:avLst/>
          </a:prstGeom>
          <a:noFill/>
        </p:spPr>
        <p:txBody>
          <a:bodyPr wrap="none" rtlCol="0">
            <a:spAutoFit/>
          </a:bodyPr>
          <a:lstStyle/>
          <a:p>
            <a:r>
              <a:rPr lang="en-US" sz="1400" dirty="0"/>
              <a:t>Operational data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Outline for the rest of the course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50</a:t>
            </a:fld>
            <a:endParaRPr lang="en-US"/>
          </a:p>
        </p:txBody>
      </p:sp>
      <p:sp>
        <p:nvSpPr>
          <p:cNvPr id="4" name="Content Placeholder 3"/>
          <p:cNvSpPr>
            <a:spLocks noGrp="1"/>
          </p:cNvSpPr>
          <p:nvPr>
            <p:ph sz="quarter" idx="1"/>
          </p:nvPr>
        </p:nvSpPr>
        <p:spPr/>
        <p:txBody>
          <a:bodyPr/>
          <a:lstStyle/>
          <a:p>
            <a:pPr>
              <a:buNone/>
            </a:pPr>
            <a:r>
              <a:rPr lang="en-US" dirty="0">
                <a:solidFill>
                  <a:srgbClr val="FF0000"/>
                </a:solidFill>
              </a:rPr>
              <a:t>Data Warehousing</a:t>
            </a:r>
          </a:p>
          <a:p>
            <a:r>
              <a:rPr lang="en-US" dirty="0"/>
              <a:t>Chap 2. Requirement analysis, Conceptual design </a:t>
            </a:r>
          </a:p>
          <a:p>
            <a:r>
              <a:rPr lang="en-US" dirty="0"/>
              <a:t>Chap 3. Logical design</a:t>
            </a:r>
          </a:p>
          <a:p>
            <a:pPr>
              <a:buNone/>
            </a:pPr>
            <a:endParaRPr lang="en-US" dirty="0"/>
          </a:p>
          <a:p>
            <a:pPr>
              <a:buNone/>
            </a:pPr>
            <a:r>
              <a:rPr lang="en-US" dirty="0">
                <a:solidFill>
                  <a:srgbClr val="FF0000"/>
                </a:solidFill>
              </a:rPr>
              <a:t>Data Analysis</a:t>
            </a:r>
          </a:p>
          <a:p>
            <a:r>
              <a:rPr lang="en-US" dirty="0"/>
              <a:t>Chap 3. 2</a:t>
            </a:r>
            <a:r>
              <a:rPr lang="en-US" baseline="30000" dirty="0"/>
              <a:t>nd</a:t>
            </a:r>
            <a:r>
              <a:rPr lang="en-US" dirty="0"/>
              <a:t> half. Relational OLAP</a:t>
            </a:r>
          </a:p>
          <a:p>
            <a:r>
              <a:rPr lang="en-US" dirty="0"/>
              <a:t>Chap 4. </a:t>
            </a:r>
            <a:r>
              <a:rPr lang="en-US"/>
              <a:t>Multidimensional OLAP</a:t>
            </a:r>
            <a:endParaRPr lang="en-US" dirty="0"/>
          </a:p>
          <a:p>
            <a:r>
              <a:rPr lang="en-US" dirty="0"/>
              <a:t>Chap 5. Data mining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Decision-Support Systems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a:t>
            </a:fld>
            <a:endParaRPr lang="en-US"/>
          </a:p>
        </p:txBody>
      </p:sp>
      <p:sp>
        <p:nvSpPr>
          <p:cNvPr id="4" name="Content Placeholder 3"/>
          <p:cNvSpPr>
            <a:spLocks noGrp="1"/>
          </p:cNvSpPr>
          <p:nvPr>
            <p:ph sz="quarter" idx="1"/>
          </p:nvPr>
        </p:nvSpPr>
        <p:spPr/>
        <p:txBody>
          <a:bodyPr>
            <a:normAutofit/>
          </a:bodyPr>
          <a:lstStyle/>
          <a:p>
            <a:r>
              <a:rPr lang="en-US" sz="2400" dirty="0">
                <a:solidFill>
                  <a:srgbClr val="FF0000"/>
                </a:solidFill>
              </a:rPr>
              <a:t>Decision-support systems </a:t>
            </a:r>
            <a:r>
              <a:rPr lang="en-US" sz="2400" dirty="0"/>
              <a:t>helps managers to </a:t>
            </a:r>
            <a:r>
              <a:rPr lang="en-US" sz="2400" dirty="0">
                <a:solidFill>
                  <a:schemeClr val="bg2">
                    <a:lumMod val="50000"/>
                  </a:schemeClr>
                </a:solidFill>
              </a:rPr>
              <a:t>make proper decisions </a:t>
            </a:r>
            <a:r>
              <a:rPr lang="en-US" sz="2400" dirty="0"/>
              <a:t>when they establish objectives and monitor results</a:t>
            </a:r>
          </a:p>
          <a:p>
            <a:pPr lvl="1"/>
            <a:r>
              <a:rPr lang="en-US" sz="2000" dirty="0"/>
              <a:t>"Increase sales by 15% in the North East division over the next 5 years"</a:t>
            </a:r>
          </a:p>
          <a:p>
            <a:pPr lvl="1"/>
            <a:r>
              <a:rPr lang="en-US" sz="2000" dirty="0"/>
              <a:t>"Improve product quality levels in the top five product groups"</a:t>
            </a:r>
          </a:p>
          <a:p>
            <a:r>
              <a:rPr lang="en-US" sz="2400" dirty="0"/>
              <a:t>Decision-support systems "</a:t>
            </a:r>
            <a:r>
              <a:rPr lang="en-US" sz="2400" dirty="0">
                <a:solidFill>
                  <a:srgbClr val="FF0000"/>
                </a:solidFill>
              </a:rPr>
              <a:t>watch the wheels of business turn</a:t>
            </a:r>
            <a:r>
              <a:rPr lang="en-US" sz="2400" dirty="0"/>
              <a:t>"</a:t>
            </a:r>
          </a:p>
          <a:p>
            <a:pPr lvl="1"/>
            <a:r>
              <a:rPr lang="en-US" sz="2000" dirty="0"/>
              <a:t>A common function is </a:t>
            </a:r>
            <a:r>
              <a:rPr lang="en-US" sz="2000" b="1" dirty="0">
                <a:solidFill>
                  <a:srgbClr val="FF0000"/>
                </a:solidFill>
              </a:rPr>
              <a:t>OLAP</a:t>
            </a:r>
            <a:r>
              <a:rPr lang="en-US" sz="2000" dirty="0"/>
              <a:t> (Online Analytic Processing)</a:t>
            </a:r>
          </a:p>
        </p:txBody>
      </p:sp>
      <p:pic>
        <p:nvPicPr>
          <p:cNvPr id="5" name="Picture 2"/>
          <p:cNvPicPr>
            <a:picLocks noChangeAspect="1" noChangeArrowheads="1"/>
          </p:cNvPicPr>
          <p:nvPr/>
        </p:nvPicPr>
        <p:blipFill>
          <a:blip r:embed="rId3" cstate="print"/>
          <a:srcRect/>
          <a:stretch>
            <a:fillRect/>
          </a:stretch>
        </p:blipFill>
        <p:spPr bwMode="auto">
          <a:xfrm>
            <a:off x="4233862" y="3833489"/>
            <a:ext cx="4681538" cy="2414911"/>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Queries to Decision-Support Systems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7</a:t>
            </a:fld>
            <a:endParaRPr lang="en-US"/>
          </a:p>
        </p:txBody>
      </p:sp>
      <p:sp>
        <p:nvSpPr>
          <p:cNvPr id="4" name="Content Placeholder 3"/>
          <p:cNvSpPr>
            <a:spLocks noGrp="1"/>
          </p:cNvSpPr>
          <p:nvPr>
            <p:ph sz="quarter" idx="1"/>
          </p:nvPr>
        </p:nvSpPr>
        <p:spPr/>
        <p:txBody>
          <a:bodyPr>
            <a:normAutofit/>
          </a:bodyPr>
          <a:lstStyle/>
          <a:p>
            <a:r>
              <a:rPr lang="en-US" sz="2400" dirty="0"/>
              <a:t>Q1: Find the 5 top-selling products for each product subcategory that contributes more than 20% of the sales within its product category.</a:t>
            </a:r>
          </a:p>
          <a:p>
            <a:endParaRPr lang="en-US" sz="2400" dirty="0"/>
          </a:p>
          <a:p>
            <a:r>
              <a:rPr lang="en-US" sz="2400" dirty="0"/>
              <a:t>Q2: As of Dec 15, 2020, determine shipping priority and potential gross revenue of the orders that have the 10 largest gross revenues among the orders that had not yet been shipped. Consider orders from the book market segment only.</a:t>
            </a:r>
          </a:p>
          <a:p>
            <a:endParaRPr lang="en-US" sz="2400" dirty="0"/>
          </a:p>
          <a:p>
            <a:r>
              <a:rPr lang="en-US" sz="2400" dirty="0">
                <a:solidFill>
                  <a:schemeClr val="bg2">
                    <a:lumMod val="50000"/>
                  </a:schemeClr>
                </a:solidFill>
              </a:rPr>
              <a:t>Regular database models</a:t>
            </a:r>
            <a:r>
              <a:rPr lang="en-US" sz="2400" dirty="0"/>
              <a:t> and systems are </a:t>
            </a:r>
            <a:r>
              <a:rPr lang="en-US" sz="2400" b="1" dirty="0">
                <a:solidFill>
                  <a:srgbClr val="FF0000"/>
                </a:solidFill>
              </a:rPr>
              <a:t>NOT suitable </a:t>
            </a:r>
            <a:r>
              <a:rPr lang="en-US" sz="2400" dirty="0"/>
              <a:t>for this type of queries.</a:t>
            </a:r>
          </a:p>
          <a:p>
            <a:pPr algn="r">
              <a:buNone/>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 Problems of Running Analysis on Operational Databases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8</a:t>
            </a:fld>
            <a:endParaRPr lang="en-US"/>
          </a:p>
        </p:txBody>
      </p:sp>
      <p:sp>
        <p:nvSpPr>
          <p:cNvPr id="4" name="Content Placeholder 3"/>
          <p:cNvSpPr>
            <a:spLocks noGrp="1"/>
          </p:cNvSpPr>
          <p:nvPr>
            <p:ph sz="quarter" idx="1"/>
          </p:nvPr>
        </p:nvSpPr>
        <p:spPr/>
        <p:txBody>
          <a:bodyPr>
            <a:normAutofit/>
          </a:bodyPr>
          <a:lstStyle/>
          <a:p>
            <a:r>
              <a:rPr lang="en-US" dirty="0">
                <a:solidFill>
                  <a:srgbClr val="FF0000"/>
                </a:solidFill>
              </a:rPr>
              <a:t>Complex</a:t>
            </a:r>
            <a:r>
              <a:rPr lang="en-US" dirty="0"/>
              <a:t> and unusable models</a:t>
            </a:r>
          </a:p>
          <a:p>
            <a:pPr lvl="1"/>
            <a:r>
              <a:rPr lang="en-US" dirty="0"/>
              <a:t>Many DB models are </a:t>
            </a:r>
            <a:r>
              <a:rPr lang="en-US" dirty="0">
                <a:solidFill>
                  <a:schemeClr val="bg2">
                    <a:lumMod val="50000"/>
                  </a:schemeClr>
                </a:solidFill>
              </a:rPr>
              <a:t>difficult</a:t>
            </a:r>
            <a:r>
              <a:rPr lang="en-US" dirty="0"/>
              <a:t> to understand</a:t>
            </a:r>
          </a:p>
          <a:p>
            <a:pPr lvl="1"/>
            <a:r>
              <a:rPr lang="en-US" dirty="0"/>
              <a:t>DB models do </a:t>
            </a:r>
            <a:r>
              <a:rPr lang="en-US" dirty="0">
                <a:solidFill>
                  <a:schemeClr val="bg2">
                    <a:lumMod val="50000"/>
                  </a:schemeClr>
                </a:solidFill>
              </a:rPr>
              <a:t>NOT focus </a:t>
            </a:r>
            <a:r>
              <a:rPr lang="en-US" dirty="0"/>
              <a:t>on a single clear </a:t>
            </a:r>
            <a:r>
              <a:rPr lang="en-US" dirty="0">
                <a:solidFill>
                  <a:schemeClr val="bg2">
                    <a:lumMod val="50000"/>
                  </a:schemeClr>
                </a:solidFill>
              </a:rPr>
              <a:t>business purpose</a:t>
            </a:r>
          </a:p>
          <a:p>
            <a:r>
              <a:rPr lang="en-US" dirty="0">
                <a:solidFill>
                  <a:srgbClr val="FF0000"/>
                </a:solidFill>
              </a:rPr>
              <a:t>Same data </a:t>
            </a:r>
            <a:r>
              <a:rPr lang="en-US" dirty="0"/>
              <a:t>found in many different systems</a:t>
            </a:r>
          </a:p>
          <a:p>
            <a:pPr lvl="1"/>
            <a:r>
              <a:rPr lang="en-US" dirty="0"/>
              <a:t>The </a:t>
            </a:r>
            <a:r>
              <a:rPr lang="en-US" dirty="0">
                <a:solidFill>
                  <a:schemeClr val="bg2">
                    <a:lumMod val="50000"/>
                  </a:schemeClr>
                </a:solidFill>
              </a:rPr>
              <a:t>same concept </a:t>
            </a:r>
            <a:r>
              <a:rPr lang="en-US" dirty="0"/>
              <a:t>is defined differently</a:t>
            </a:r>
          </a:p>
          <a:p>
            <a:pPr lvl="1"/>
            <a:r>
              <a:rPr lang="en-US" dirty="0"/>
              <a:t>Do </a:t>
            </a:r>
            <a:r>
              <a:rPr lang="en-US" dirty="0">
                <a:solidFill>
                  <a:schemeClr val="bg2">
                    <a:lumMod val="50000"/>
                  </a:schemeClr>
                </a:solidFill>
              </a:rPr>
              <a:t>NOT support </a:t>
            </a:r>
            <a:r>
              <a:rPr lang="en-US" dirty="0"/>
              <a:t>analysis across business functions</a:t>
            </a:r>
          </a:p>
          <a:p>
            <a:r>
              <a:rPr lang="en-US" dirty="0"/>
              <a:t>Data quality is </a:t>
            </a:r>
            <a:r>
              <a:rPr lang="en-US" dirty="0">
                <a:solidFill>
                  <a:srgbClr val="FF0000"/>
                </a:solidFill>
              </a:rPr>
              <a:t>bad</a:t>
            </a:r>
          </a:p>
          <a:p>
            <a:pPr lvl="1"/>
            <a:r>
              <a:rPr lang="en-US" dirty="0">
                <a:solidFill>
                  <a:schemeClr val="bg2">
                    <a:lumMod val="50000"/>
                  </a:schemeClr>
                </a:solidFill>
              </a:rPr>
              <a:t>Missing</a:t>
            </a:r>
            <a:r>
              <a:rPr lang="en-US" dirty="0"/>
              <a:t> data, </a:t>
            </a:r>
            <a:r>
              <a:rPr lang="en-US" dirty="0">
                <a:solidFill>
                  <a:schemeClr val="bg2">
                    <a:lumMod val="50000"/>
                  </a:schemeClr>
                </a:solidFill>
              </a:rPr>
              <a:t>imprecise</a:t>
            </a:r>
            <a:r>
              <a:rPr lang="en-US" dirty="0"/>
              <a:t> data, </a:t>
            </a:r>
            <a:r>
              <a:rPr lang="en-US" dirty="0">
                <a:solidFill>
                  <a:schemeClr val="bg2">
                    <a:lumMod val="50000"/>
                  </a:schemeClr>
                </a:solidFill>
              </a:rPr>
              <a:t>different</a:t>
            </a:r>
            <a:r>
              <a:rPr lang="en-US" dirty="0"/>
              <a:t> use of systems</a:t>
            </a:r>
          </a:p>
          <a:p>
            <a:r>
              <a:rPr lang="en-US" dirty="0"/>
              <a:t>Data are "</a:t>
            </a:r>
            <a:r>
              <a:rPr lang="en-US" dirty="0">
                <a:solidFill>
                  <a:srgbClr val="FF0000"/>
                </a:solidFill>
              </a:rPr>
              <a:t>volatile</a:t>
            </a:r>
            <a:r>
              <a:rPr lang="en-US" dirty="0"/>
              <a:t>"</a:t>
            </a:r>
          </a:p>
          <a:p>
            <a:pPr lvl="1"/>
            <a:r>
              <a:rPr lang="en-US" dirty="0"/>
              <a:t>Data </a:t>
            </a:r>
            <a:r>
              <a:rPr lang="en-US" dirty="0">
                <a:solidFill>
                  <a:schemeClr val="bg2">
                    <a:lumMod val="50000"/>
                  </a:schemeClr>
                </a:solidFill>
              </a:rPr>
              <a:t>deleted</a:t>
            </a:r>
            <a:r>
              <a:rPr lang="en-US" dirty="0"/>
              <a:t> in operational systems (e.g. 6 months)</a:t>
            </a:r>
          </a:p>
          <a:p>
            <a:pPr lvl="1"/>
            <a:r>
              <a:rPr lang="en-US" dirty="0"/>
              <a:t>Data </a:t>
            </a:r>
            <a:r>
              <a:rPr lang="en-US" dirty="0">
                <a:solidFill>
                  <a:schemeClr val="bg2">
                    <a:lumMod val="50000"/>
                  </a:schemeClr>
                </a:solidFill>
              </a:rPr>
              <a:t>change</a:t>
            </a:r>
            <a:r>
              <a:rPr lang="en-US" dirty="0"/>
              <a:t> over time – no historical information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9</a:t>
            </a:fld>
            <a:endParaRPr lang="en-US"/>
          </a:p>
        </p:txBody>
      </p:sp>
      <p:sp>
        <p:nvSpPr>
          <p:cNvPr id="4" name="Content Placeholder 3"/>
          <p:cNvSpPr>
            <a:spLocks noGrp="1"/>
          </p:cNvSpPr>
          <p:nvPr>
            <p:ph sz="quarter" idx="1"/>
          </p:nvPr>
        </p:nvSpPr>
        <p:spPr>
          <a:xfrm>
            <a:off x="457200" y="1219200"/>
            <a:ext cx="4724400" cy="4937760"/>
          </a:xfrm>
        </p:spPr>
        <p:txBody>
          <a:bodyPr>
            <a:normAutofit/>
          </a:bodyPr>
          <a:lstStyle/>
          <a:p>
            <a:r>
              <a:rPr lang="en-US" sz="2400" dirty="0"/>
              <a:t>Data is </a:t>
            </a:r>
            <a:r>
              <a:rPr lang="en-US" sz="2400" dirty="0">
                <a:solidFill>
                  <a:schemeClr val="bg2">
                    <a:lumMod val="50000"/>
                  </a:schemeClr>
                </a:solidFill>
              </a:rPr>
              <a:t>integrated</a:t>
            </a:r>
            <a:r>
              <a:rPr lang="en-US" sz="2400" dirty="0"/>
              <a:t> in advance, and stored in </a:t>
            </a:r>
            <a:r>
              <a:rPr lang="en-US" sz="2400" b="1" dirty="0">
                <a:solidFill>
                  <a:srgbClr val="FF0000"/>
                </a:solidFill>
              </a:rPr>
              <a:t>Data Warehouse </a:t>
            </a:r>
            <a:r>
              <a:rPr lang="en-US" sz="2400" dirty="0"/>
              <a:t>for query and analysis</a:t>
            </a:r>
          </a:p>
          <a:p>
            <a:pPr lvl="1"/>
            <a:r>
              <a:rPr lang="en-US" sz="2000" dirty="0"/>
              <a:t>Barry Devlin, IBM Consultant: "</a:t>
            </a:r>
            <a:r>
              <a:rPr lang="en-US" sz="2000" dirty="0">
                <a:solidFill>
                  <a:schemeClr val="bg2">
                    <a:lumMod val="50000"/>
                  </a:schemeClr>
                </a:solidFill>
              </a:rPr>
              <a:t>A </a:t>
            </a:r>
            <a:r>
              <a:rPr lang="en-US" sz="2000" b="1" i="1" dirty="0">
                <a:solidFill>
                  <a:schemeClr val="bg2">
                    <a:lumMod val="50000"/>
                  </a:schemeClr>
                </a:solidFill>
              </a:rPr>
              <a:t>data warehouse</a:t>
            </a:r>
            <a:r>
              <a:rPr lang="en-US" sz="2000" dirty="0">
                <a:solidFill>
                  <a:srgbClr val="FF0000"/>
                </a:solidFill>
              </a:rPr>
              <a:t> </a:t>
            </a:r>
            <a:r>
              <a:rPr lang="en-US" sz="2000" dirty="0">
                <a:solidFill>
                  <a:schemeClr val="bg2">
                    <a:lumMod val="50000"/>
                  </a:schemeClr>
                </a:solidFill>
              </a:rPr>
              <a:t>is simply a </a:t>
            </a:r>
            <a:r>
              <a:rPr lang="en-US" sz="2000" u="sng" dirty="0">
                <a:solidFill>
                  <a:schemeClr val="bg2">
                    <a:lumMod val="50000"/>
                  </a:schemeClr>
                </a:solidFill>
              </a:rPr>
              <a:t>single, complete, and consistent </a:t>
            </a:r>
            <a:r>
              <a:rPr lang="en-US" sz="2000" dirty="0">
                <a:solidFill>
                  <a:schemeClr val="bg2">
                    <a:lumMod val="50000"/>
                  </a:schemeClr>
                </a:solidFill>
              </a:rPr>
              <a:t>store of data obtained from a </a:t>
            </a:r>
            <a:r>
              <a:rPr lang="en-US" sz="2000" u="sng" dirty="0">
                <a:solidFill>
                  <a:schemeClr val="bg2">
                    <a:lumMod val="50000"/>
                  </a:schemeClr>
                </a:solidFill>
              </a:rPr>
              <a:t>variety</a:t>
            </a:r>
            <a:r>
              <a:rPr lang="en-US" sz="2000" dirty="0">
                <a:solidFill>
                  <a:schemeClr val="bg2">
                    <a:lumMod val="50000"/>
                  </a:schemeClr>
                </a:solidFill>
              </a:rPr>
              <a:t> of sources and made available to end users in a way they can understand and use it in a </a:t>
            </a:r>
            <a:r>
              <a:rPr lang="en-US" sz="2000" u="sng" dirty="0">
                <a:solidFill>
                  <a:schemeClr val="bg2">
                    <a:lumMod val="50000"/>
                  </a:schemeClr>
                </a:solidFill>
              </a:rPr>
              <a:t>business context</a:t>
            </a:r>
            <a:r>
              <a:rPr lang="en-US" sz="2000" dirty="0"/>
              <a:t>."</a:t>
            </a:r>
          </a:p>
          <a:p>
            <a:r>
              <a:rPr lang="en-US" sz="2400" dirty="0"/>
              <a:t>The data warehouse </a:t>
            </a:r>
            <a:r>
              <a:rPr lang="en-US" sz="2400" dirty="0">
                <a:solidFill>
                  <a:srgbClr val="FF0000"/>
                </a:solidFill>
              </a:rPr>
              <a:t>separates </a:t>
            </a:r>
            <a:r>
              <a:rPr lang="en-US" sz="2400" dirty="0"/>
              <a:t>operational data from analysis applications.</a:t>
            </a:r>
          </a:p>
        </p:txBody>
      </p:sp>
      <p:sp>
        <p:nvSpPr>
          <p:cNvPr id="5" name="Flowchart: Magnetic Disk 4"/>
          <p:cNvSpPr/>
          <p:nvPr/>
        </p:nvSpPr>
        <p:spPr>
          <a:xfrm>
            <a:off x="6096000" y="3352800"/>
            <a:ext cx="1828800" cy="8382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warehouse</a:t>
            </a:r>
          </a:p>
        </p:txBody>
      </p:sp>
      <p:sp>
        <p:nvSpPr>
          <p:cNvPr id="6" name="Flowchart: Magnetic Disk 5"/>
          <p:cNvSpPr/>
          <p:nvPr/>
        </p:nvSpPr>
        <p:spPr>
          <a:xfrm>
            <a:off x="5715000" y="1396425"/>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Flowchart: Magnetic Disk 6"/>
          <p:cNvSpPr/>
          <p:nvPr/>
        </p:nvSpPr>
        <p:spPr>
          <a:xfrm>
            <a:off x="5867400" y="1625025"/>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8" name="Picture 4"/>
          <p:cNvPicPr>
            <a:picLocks noChangeAspect="1" noChangeArrowheads="1"/>
          </p:cNvPicPr>
          <p:nvPr/>
        </p:nvPicPr>
        <p:blipFill>
          <a:blip r:embed="rId2" cstate="print"/>
          <a:srcRect/>
          <a:stretch>
            <a:fillRect/>
          </a:stretch>
        </p:blipFill>
        <p:spPr bwMode="auto">
          <a:xfrm>
            <a:off x="5486400" y="4748302"/>
            <a:ext cx="685800" cy="685800"/>
          </a:xfrm>
          <a:prstGeom prst="rect">
            <a:avLst/>
          </a:prstGeom>
          <a:noFill/>
          <a:ln w="9525">
            <a:noFill/>
            <a:miter lim="800000"/>
            <a:headEnd/>
            <a:tailEnd/>
          </a:ln>
        </p:spPr>
      </p:pic>
      <p:sp>
        <p:nvSpPr>
          <p:cNvPr id="9" name="TextBox 8"/>
          <p:cNvSpPr txBox="1"/>
          <p:nvPr/>
        </p:nvSpPr>
        <p:spPr>
          <a:xfrm>
            <a:off x="7391400" y="2590800"/>
            <a:ext cx="1524000" cy="369332"/>
          </a:xfrm>
          <a:prstGeom prst="rect">
            <a:avLst/>
          </a:prstGeom>
          <a:noFill/>
        </p:spPr>
        <p:txBody>
          <a:bodyPr wrap="square" rtlCol="0">
            <a:spAutoFit/>
          </a:bodyPr>
          <a:lstStyle/>
          <a:p>
            <a:r>
              <a:rPr lang="en-US" dirty="0"/>
              <a:t>ETL tools</a:t>
            </a:r>
          </a:p>
        </p:txBody>
      </p:sp>
      <p:sp>
        <p:nvSpPr>
          <p:cNvPr id="10" name="TextBox 9"/>
          <p:cNvSpPr txBox="1"/>
          <p:nvPr/>
        </p:nvSpPr>
        <p:spPr>
          <a:xfrm>
            <a:off x="5105400" y="5382727"/>
            <a:ext cx="1066800" cy="584775"/>
          </a:xfrm>
          <a:prstGeom prst="rect">
            <a:avLst/>
          </a:prstGeom>
          <a:noFill/>
        </p:spPr>
        <p:txBody>
          <a:bodyPr wrap="square" rtlCol="0">
            <a:spAutoFit/>
          </a:bodyPr>
          <a:lstStyle/>
          <a:p>
            <a:r>
              <a:rPr lang="en-US" sz="1600" dirty="0"/>
              <a:t>Reporting tools</a:t>
            </a:r>
          </a:p>
        </p:txBody>
      </p:sp>
      <p:sp>
        <p:nvSpPr>
          <p:cNvPr id="11" name="TextBox 10"/>
          <p:cNvSpPr txBox="1"/>
          <p:nvPr/>
        </p:nvSpPr>
        <p:spPr>
          <a:xfrm>
            <a:off x="6172200" y="1143000"/>
            <a:ext cx="1981200" cy="338554"/>
          </a:xfrm>
          <a:prstGeom prst="rect">
            <a:avLst/>
          </a:prstGeom>
          <a:noFill/>
        </p:spPr>
        <p:txBody>
          <a:bodyPr wrap="square" rtlCol="0">
            <a:spAutoFit/>
          </a:bodyPr>
          <a:lstStyle/>
          <a:p>
            <a:r>
              <a:rPr lang="en-US" sz="1600" dirty="0"/>
              <a:t>Operational data</a:t>
            </a:r>
          </a:p>
        </p:txBody>
      </p:sp>
      <p:pic>
        <p:nvPicPr>
          <p:cNvPr id="12" name="Picture 2" descr="C:\Users\philip\Downloads\MC900356045.WMF"/>
          <p:cNvPicPr>
            <a:picLocks noChangeAspect="1" noChangeArrowheads="1"/>
          </p:cNvPicPr>
          <p:nvPr/>
        </p:nvPicPr>
        <p:blipFill>
          <a:blip r:embed="rId3" cstate="print"/>
          <a:srcRect/>
          <a:stretch>
            <a:fillRect/>
          </a:stretch>
        </p:blipFill>
        <p:spPr bwMode="auto">
          <a:xfrm>
            <a:off x="6553200" y="2286000"/>
            <a:ext cx="847725" cy="904875"/>
          </a:xfrm>
          <a:prstGeom prst="rect">
            <a:avLst/>
          </a:prstGeom>
          <a:noFill/>
        </p:spPr>
      </p:pic>
      <p:sp>
        <p:nvSpPr>
          <p:cNvPr id="13" name="Flowchart: Magnetic Disk 12"/>
          <p:cNvSpPr/>
          <p:nvPr/>
        </p:nvSpPr>
        <p:spPr>
          <a:xfrm>
            <a:off x="7467600" y="1371600"/>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Flowchart: Magnetic Disk 13"/>
          <p:cNvSpPr/>
          <p:nvPr/>
        </p:nvSpPr>
        <p:spPr>
          <a:xfrm>
            <a:off x="7620000" y="1600200"/>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Bent-Up Arrow 15"/>
          <p:cNvSpPr/>
          <p:nvPr/>
        </p:nvSpPr>
        <p:spPr>
          <a:xfrm rot="10800000">
            <a:off x="7086600" y="1752600"/>
            <a:ext cx="304800" cy="457200"/>
          </a:xfrm>
          <a:prstGeom prst="ben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Bent-Up Arrow 16"/>
          <p:cNvSpPr/>
          <p:nvPr/>
        </p:nvSpPr>
        <p:spPr>
          <a:xfrm rot="10800000" flipH="1">
            <a:off x="6553200" y="1752601"/>
            <a:ext cx="304800" cy="457200"/>
          </a:xfrm>
          <a:prstGeom prst="ben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Right Arrow 17"/>
          <p:cNvSpPr/>
          <p:nvPr/>
        </p:nvSpPr>
        <p:spPr>
          <a:xfrm rot="6707881">
            <a:off x="6321361" y="4431551"/>
            <a:ext cx="457200" cy="1524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Right Arrow 18"/>
          <p:cNvSpPr/>
          <p:nvPr/>
        </p:nvSpPr>
        <p:spPr>
          <a:xfrm rot="3924686">
            <a:off x="7303189" y="4455453"/>
            <a:ext cx="457200" cy="1524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0" name="Picture 4"/>
          <p:cNvPicPr>
            <a:picLocks noChangeAspect="1" noChangeArrowheads="1"/>
          </p:cNvPicPr>
          <p:nvPr/>
        </p:nvPicPr>
        <p:blipFill>
          <a:blip r:embed="rId2" cstate="print"/>
          <a:srcRect/>
          <a:stretch>
            <a:fillRect/>
          </a:stretch>
        </p:blipFill>
        <p:spPr bwMode="auto">
          <a:xfrm>
            <a:off x="6324600" y="4748302"/>
            <a:ext cx="685800" cy="685800"/>
          </a:xfrm>
          <a:prstGeom prst="rect">
            <a:avLst/>
          </a:prstGeom>
          <a:noFill/>
          <a:ln w="9525">
            <a:noFill/>
            <a:miter lim="800000"/>
            <a:headEnd/>
            <a:tailEnd/>
          </a:ln>
        </p:spPr>
      </p:pic>
      <p:pic>
        <p:nvPicPr>
          <p:cNvPr id="21" name="Picture 4"/>
          <p:cNvPicPr>
            <a:picLocks noChangeAspect="1" noChangeArrowheads="1"/>
          </p:cNvPicPr>
          <p:nvPr/>
        </p:nvPicPr>
        <p:blipFill>
          <a:blip r:embed="rId2" cstate="print"/>
          <a:srcRect/>
          <a:stretch>
            <a:fillRect/>
          </a:stretch>
        </p:blipFill>
        <p:spPr bwMode="auto">
          <a:xfrm>
            <a:off x="7239000" y="4748302"/>
            <a:ext cx="685800" cy="685800"/>
          </a:xfrm>
          <a:prstGeom prst="rect">
            <a:avLst/>
          </a:prstGeom>
          <a:noFill/>
          <a:ln w="9525">
            <a:noFill/>
            <a:miter lim="800000"/>
            <a:headEnd/>
            <a:tailEnd/>
          </a:ln>
        </p:spPr>
      </p:pic>
      <p:sp>
        <p:nvSpPr>
          <p:cNvPr id="22" name="TextBox 21"/>
          <p:cNvSpPr txBox="1"/>
          <p:nvPr/>
        </p:nvSpPr>
        <p:spPr>
          <a:xfrm>
            <a:off x="6324600" y="5382727"/>
            <a:ext cx="838200" cy="584775"/>
          </a:xfrm>
          <a:prstGeom prst="rect">
            <a:avLst/>
          </a:prstGeom>
          <a:noFill/>
        </p:spPr>
        <p:txBody>
          <a:bodyPr wrap="square" rtlCol="0">
            <a:spAutoFit/>
          </a:bodyPr>
          <a:lstStyle/>
          <a:p>
            <a:r>
              <a:rPr lang="en-US" sz="1600" dirty="0"/>
              <a:t>OLAP tools</a:t>
            </a:r>
          </a:p>
        </p:txBody>
      </p:sp>
      <p:sp>
        <p:nvSpPr>
          <p:cNvPr id="23" name="TextBox 22"/>
          <p:cNvSpPr txBox="1"/>
          <p:nvPr/>
        </p:nvSpPr>
        <p:spPr>
          <a:xfrm>
            <a:off x="7239000" y="5382727"/>
            <a:ext cx="914400" cy="830997"/>
          </a:xfrm>
          <a:prstGeom prst="rect">
            <a:avLst/>
          </a:prstGeom>
          <a:noFill/>
        </p:spPr>
        <p:txBody>
          <a:bodyPr wrap="square" rtlCol="0">
            <a:spAutoFit/>
          </a:bodyPr>
          <a:lstStyle/>
          <a:p>
            <a:r>
              <a:rPr lang="en-US" sz="1600" dirty="0"/>
              <a:t>Data mining tools</a:t>
            </a:r>
          </a:p>
        </p:txBody>
      </p:sp>
      <p:pic>
        <p:nvPicPr>
          <p:cNvPr id="24" name="Picture 4"/>
          <p:cNvPicPr>
            <a:picLocks noChangeAspect="1" noChangeArrowheads="1"/>
          </p:cNvPicPr>
          <p:nvPr/>
        </p:nvPicPr>
        <p:blipFill>
          <a:blip r:embed="rId2" cstate="print"/>
          <a:srcRect/>
          <a:stretch>
            <a:fillRect/>
          </a:stretch>
        </p:blipFill>
        <p:spPr bwMode="auto">
          <a:xfrm>
            <a:off x="8229600" y="4769370"/>
            <a:ext cx="685800" cy="685800"/>
          </a:xfrm>
          <a:prstGeom prst="rect">
            <a:avLst/>
          </a:prstGeom>
          <a:noFill/>
          <a:ln w="9525">
            <a:noFill/>
            <a:miter lim="800000"/>
            <a:headEnd/>
            <a:tailEnd/>
          </a:ln>
        </p:spPr>
      </p:pic>
      <p:sp>
        <p:nvSpPr>
          <p:cNvPr id="25" name="TextBox 24"/>
          <p:cNvSpPr txBox="1"/>
          <p:nvPr/>
        </p:nvSpPr>
        <p:spPr>
          <a:xfrm>
            <a:off x="8153400" y="5387423"/>
            <a:ext cx="914400" cy="830997"/>
          </a:xfrm>
          <a:prstGeom prst="rect">
            <a:avLst/>
          </a:prstGeom>
          <a:noFill/>
        </p:spPr>
        <p:txBody>
          <a:bodyPr wrap="square" rtlCol="0">
            <a:spAutoFit/>
          </a:bodyPr>
          <a:lstStyle/>
          <a:p>
            <a:r>
              <a:rPr lang="en-US" sz="1600" dirty="0"/>
              <a:t>What-if analysis tools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2">
      <a:dk1>
        <a:sysClr val="windowText" lastClr="000000"/>
      </a:dk1>
      <a:lt1>
        <a:sysClr val="window" lastClr="FFFFFF"/>
      </a:lt1>
      <a:dk2>
        <a:srgbClr val="26262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1_Origin">
  <a:themeElements>
    <a:clrScheme name="Custom 2">
      <a:dk1>
        <a:sysClr val="windowText" lastClr="000000"/>
      </a:dk1>
      <a:lt1>
        <a:sysClr val="window" lastClr="FFFFFF"/>
      </a:lt1>
      <a:dk2>
        <a:srgbClr val="26262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2736</TotalTime>
  <Words>4370</Words>
  <Application>Microsoft Office PowerPoint</Application>
  <PresentationFormat>On-screen Show (4:3)</PresentationFormat>
  <Paragraphs>604</Paragraphs>
  <Slides>50</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50</vt:i4>
      </vt:variant>
    </vt:vector>
  </HeadingPairs>
  <TitlesOfParts>
    <vt:vector size="60" baseType="lpstr">
      <vt:lpstr>Microsoft YaHei</vt:lpstr>
      <vt:lpstr>Bookman Old Style</vt:lpstr>
      <vt:lpstr>Calibri</vt:lpstr>
      <vt:lpstr>Gill Sans MT</vt:lpstr>
      <vt:lpstr>Maiandra GD</vt:lpstr>
      <vt:lpstr>Tahoma</vt:lpstr>
      <vt:lpstr>Wingdings</vt:lpstr>
      <vt:lpstr>Wingdings 3</vt:lpstr>
      <vt:lpstr>Origin</vt:lpstr>
      <vt:lpstr>1_Origin</vt:lpstr>
      <vt:lpstr>Chapter One: Overview</vt:lpstr>
      <vt:lpstr>Outline</vt:lpstr>
      <vt:lpstr>Part A. Business Intelligence</vt:lpstr>
      <vt:lpstr>Operational Systems and Databases</vt:lpstr>
      <vt:lpstr>Data ≠ Information</vt:lpstr>
      <vt:lpstr>Decision-Support Systems</vt:lpstr>
      <vt:lpstr>Example Queries to Decision-Support Systems</vt:lpstr>
      <vt:lpstr>Key Problems of Running Analysis on Operational Databases</vt:lpstr>
      <vt:lpstr>Data Warehouse</vt:lpstr>
      <vt:lpstr>Data Warehouse</vt:lpstr>
      <vt:lpstr>Subject-Oriented Data</vt:lpstr>
      <vt:lpstr>Integrated Data</vt:lpstr>
      <vt:lpstr>Time-Variant Data</vt:lpstr>
      <vt:lpstr>Nonvolatile Data</vt:lpstr>
      <vt:lpstr>Granularity</vt:lpstr>
      <vt:lpstr>Example: Granularity</vt:lpstr>
      <vt:lpstr>Comparison</vt:lpstr>
      <vt:lpstr>Business Intelligence (BI)</vt:lpstr>
      <vt:lpstr>Business Intelligence (BI)</vt:lpstr>
      <vt:lpstr>Review Questions</vt:lpstr>
      <vt:lpstr>Part B. Architecture</vt:lpstr>
      <vt:lpstr>Two-Layer Architecture</vt:lpstr>
      <vt:lpstr>Data Staging</vt:lpstr>
      <vt:lpstr>Inside the Data Warehouse Layer</vt:lpstr>
      <vt:lpstr>Approaches to Structure DW</vt:lpstr>
      <vt:lpstr>Hub-and-Spoke Architecture</vt:lpstr>
      <vt:lpstr>Bus Architecture</vt:lpstr>
      <vt:lpstr>Hybrid Approach</vt:lpstr>
      <vt:lpstr>Benefits of Data Warehouses</vt:lpstr>
      <vt:lpstr>Benefits, 1</vt:lpstr>
      <vt:lpstr>Benefits, 2</vt:lpstr>
      <vt:lpstr>Benefits, 3</vt:lpstr>
      <vt:lpstr>Difference in Concurrency Control</vt:lpstr>
      <vt:lpstr>Difference in Access Methods</vt:lpstr>
      <vt:lpstr>Difference in Time Coverage</vt:lpstr>
      <vt:lpstr>Review Questions</vt:lpstr>
      <vt:lpstr>Part C. Design Methodology</vt:lpstr>
      <vt:lpstr>Data Mart Design</vt:lpstr>
      <vt:lpstr>Defining and Populating the Reconciled Layer</vt:lpstr>
      <vt:lpstr>Analysis and Reconciliation</vt:lpstr>
      <vt:lpstr>Cleansing</vt:lpstr>
      <vt:lpstr>Transformation</vt:lpstr>
      <vt:lpstr>Exercise</vt:lpstr>
      <vt:lpstr>Partial Solution</vt:lpstr>
      <vt:lpstr>Staging Design</vt:lpstr>
      <vt:lpstr>Design Methodology of Data Mart</vt:lpstr>
      <vt:lpstr>Design Methodology</vt:lpstr>
      <vt:lpstr>PowerPoint Presentation</vt:lpstr>
      <vt:lpstr>Review questions</vt:lpstr>
      <vt:lpstr>Outline for the rest of the course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Data Warehousing</dc:title>
  <dc:subject>Chap 1</dc:subject>
  <dc:creator>Philip Lei</dc:creator>
  <cp:keywords/>
  <dc:description>comp323 Data Warehousing and data mining
updated Jan 2013, updated Jan 2014_x000d_</dc:description>
  <cp:lastModifiedBy>LUO WUMAN</cp:lastModifiedBy>
  <cp:revision>167</cp:revision>
  <cp:lastPrinted>2021-01-21T03:06:51Z</cp:lastPrinted>
  <dcterms:created xsi:type="dcterms:W3CDTF">2011-12-29T04:48:02Z</dcterms:created>
  <dcterms:modified xsi:type="dcterms:W3CDTF">2021-01-26T01:40:32Z</dcterms:modified>
  <cp:category/>
</cp:coreProperties>
</file>