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52" r:id="rId2"/>
  </p:sldMasterIdLst>
  <p:notesMasterIdLst>
    <p:notesMasterId r:id="rId40"/>
  </p:notesMasterIdLst>
  <p:handoutMasterIdLst>
    <p:handoutMasterId r:id="rId41"/>
  </p:handoutMasterIdLst>
  <p:sldIdLst>
    <p:sldId id="514" r:id="rId3"/>
    <p:sldId id="361" r:id="rId4"/>
    <p:sldId id="379" r:id="rId5"/>
    <p:sldId id="365" r:id="rId6"/>
    <p:sldId id="366" r:id="rId7"/>
    <p:sldId id="367" r:id="rId8"/>
    <p:sldId id="368" r:id="rId9"/>
    <p:sldId id="369" r:id="rId10"/>
    <p:sldId id="370" r:id="rId11"/>
    <p:sldId id="371" r:id="rId12"/>
    <p:sldId id="372" r:id="rId13"/>
    <p:sldId id="382" r:id="rId14"/>
    <p:sldId id="373" r:id="rId15"/>
    <p:sldId id="374" r:id="rId16"/>
    <p:sldId id="375" r:id="rId17"/>
    <p:sldId id="376" r:id="rId18"/>
    <p:sldId id="377" r:id="rId19"/>
    <p:sldId id="378" r:id="rId20"/>
    <p:sldId id="381" r:id="rId21"/>
    <p:sldId id="383" r:id="rId22"/>
    <p:sldId id="481" r:id="rId23"/>
    <p:sldId id="384" r:id="rId24"/>
    <p:sldId id="385" r:id="rId25"/>
    <p:sldId id="386" r:id="rId26"/>
    <p:sldId id="389" r:id="rId27"/>
    <p:sldId id="390" r:id="rId28"/>
    <p:sldId id="391" r:id="rId29"/>
    <p:sldId id="392" r:id="rId30"/>
    <p:sldId id="393" r:id="rId31"/>
    <p:sldId id="395" r:id="rId32"/>
    <p:sldId id="396" r:id="rId33"/>
    <p:sldId id="508" r:id="rId34"/>
    <p:sldId id="501" r:id="rId35"/>
    <p:sldId id="503" r:id="rId36"/>
    <p:sldId id="504" r:id="rId37"/>
    <p:sldId id="505" r:id="rId38"/>
    <p:sldId id="507" r:id="rId39"/>
  </p:sldIdLst>
  <p:sldSz cx="9144000" cy="6858000" type="screen4x3"/>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6B4CA4-F40E-7145-B311-C87F4D350F41}">
          <p14:sldIdLst>
            <p14:sldId id="514"/>
            <p14:sldId id="361"/>
          </p14:sldIdLst>
        </p14:section>
        <p14:section name="B. Conceptual model, basic" id="{767D4F88-4E91-864B-8650-99D9ACA933F9}">
          <p14:sldIdLst>
            <p14:sldId id="379"/>
            <p14:sldId id="365"/>
            <p14:sldId id="366"/>
            <p14:sldId id="367"/>
            <p14:sldId id="368"/>
            <p14:sldId id="369"/>
            <p14:sldId id="370"/>
            <p14:sldId id="371"/>
            <p14:sldId id="372"/>
            <p14:sldId id="382"/>
            <p14:sldId id="373"/>
            <p14:sldId id="374"/>
            <p14:sldId id="375"/>
            <p14:sldId id="376"/>
            <p14:sldId id="377"/>
            <p14:sldId id="378"/>
            <p14:sldId id="381"/>
            <p14:sldId id="383"/>
            <p14:sldId id="481"/>
            <p14:sldId id="384"/>
            <p14:sldId id="385"/>
            <p14:sldId id="386"/>
            <p14:sldId id="389"/>
            <p14:sldId id="390"/>
            <p14:sldId id="391"/>
            <p14:sldId id="392"/>
            <p14:sldId id="393"/>
            <p14:sldId id="395"/>
            <p14:sldId id="396"/>
            <p14:sldId id="508"/>
            <p14:sldId id="501"/>
            <p14:sldId id="503"/>
            <p14:sldId id="504"/>
            <p14:sldId id="505"/>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0877" autoAdjust="0"/>
  </p:normalViewPr>
  <p:slideViewPr>
    <p:cSldViewPr>
      <p:cViewPr varScale="1">
        <p:scale>
          <a:sx n="100" d="100"/>
          <a:sy n="100" d="100"/>
        </p:scale>
        <p:origin x="2166" y="90"/>
      </p:cViewPr>
      <p:guideLst>
        <p:guide orient="horz" pos="2160"/>
        <p:guide pos="2880"/>
      </p:guideLst>
    </p:cSldViewPr>
  </p:slideViewPr>
  <p:outlineViewPr>
    <p:cViewPr>
      <p:scale>
        <a:sx n="33" d="100"/>
        <a:sy n="33" d="100"/>
      </p:scale>
      <p:origin x="0" y="82888"/>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6491"/>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sz="quarter" idx="1"/>
          </p:nvPr>
        </p:nvSpPr>
        <p:spPr>
          <a:xfrm>
            <a:off x="3849689" y="2"/>
            <a:ext cx="2946400" cy="496491"/>
          </a:xfrm>
          <a:prstGeom prst="rect">
            <a:avLst/>
          </a:prstGeom>
        </p:spPr>
        <p:txBody>
          <a:bodyPr vert="horz" lIns="91434" tIns="45717" rIns="91434" bIns="45717" rtlCol="0"/>
          <a:lstStyle>
            <a:lvl1pPr algn="r">
              <a:defRPr sz="1200"/>
            </a:lvl1pPr>
          </a:lstStyle>
          <a:p>
            <a:fld id="{7D8FD6A7-1FBA-452D-817A-118CEEE15A7F}" type="datetimeFigureOut">
              <a:rPr lang="en-US" smtClean="0"/>
              <a:pPr/>
              <a:t>2/19/2021</a:t>
            </a:fld>
            <a:endParaRPr lang="en-US"/>
          </a:p>
        </p:txBody>
      </p:sp>
      <p:sp>
        <p:nvSpPr>
          <p:cNvPr id="4" name="Footer Placeholder 3"/>
          <p:cNvSpPr>
            <a:spLocks noGrp="1"/>
          </p:cNvSpPr>
          <p:nvPr>
            <p:ph type="ftr" sz="quarter" idx="2"/>
          </p:nvPr>
        </p:nvSpPr>
        <p:spPr>
          <a:xfrm>
            <a:off x="0" y="9431728"/>
            <a:ext cx="2946400" cy="496491"/>
          </a:xfrm>
          <a:prstGeom prst="rect">
            <a:avLst/>
          </a:prstGeom>
        </p:spPr>
        <p:txBody>
          <a:bodyPr vert="horz" lIns="91434" tIns="45717" rIns="91434" bIns="45717" rtlCol="0" anchor="b"/>
          <a:lstStyle>
            <a:lvl1pPr algn="l">
              <a:defRPr sz="1200"/>
            </a:lvl1pPr>
          </a:lstStyle>
          <a:p>
            <a:endParaRPr lang="en-US"/>
          </a:p>
        </p:txBody>
      </p:sp>
      <p:sp>
        <p:nvSpPr>
          <p:cNvPr id="5" name="Slide Number Placeholder 4"/>
          <p:cNvSpPr>
            <a:spLocks noGrp="1"/>
          </p:cNvSpPr>
          <p:nvPr>
            <p:ph type="sldNum" sz="quarter" idx="3"/>
          </p:nvPr>
        </p:nvSpPr>
        <p:spPr>
          <a:xfrm>
            <a:off x="3849689" y="9431728"/>
            <a:ext cx="2946400" cy="496491"/>
          </a:xfrm>
          <a:prstGeom prst="rect">
            <a:avLst/>
          </a:prstGeom>
        </p:spPr>
        <p:txBody>
          <a:bodyPr vert="horz" lIns="91434" tIns="45717" rIns="91434" bIns="45717" rtlCol="0" anchor="b"/>
          <a:lstStyle>
            <a:lvl1pPr algn="r">
              <a:defRPr sz="1200"/>
            </a:lvl1pPr>
          </a:lstStyle>
          <a:p>
            <a:fld id="{8808D381-2BAB-4BEF-B022-2DD6A21CA73F}" type="slidenum">
              <a:rPr lang="en-US" smtClean="0"/>
              <a:pPr/>
              <a:t>‹#›</a:t>
            </a:fld>
            <a:endParaRPr lang="en-US"/>
          </a:p>
        </p:txBody>
      </p:sp>
    </p:spTree>
    <p:extLst>
      <p:ext uri="{BB962C8B-B14F-4D97-AF65-F5344CB8AC3E}">
        <p14:creationId xmlns:p14="http://schemas.microsoft.com/office/powerpoint/2010/main" val="3780066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659" cy="496491"/>
          </a:xfrm>
          <a:prstGeom prst="rect">
            <a:avLst/>
          </a:prstGeom>
        </p:spPr>
        <p:txBody>
          <a:bodyPr vert="horz" lIns="91434" tIns="45717" rIns="91434" bIns="45717" rtlCol="0"/>
          <a:lstStyle>
            <a:lvl1pPr algn="l">
              <a:defRPr sz="1200"/>
            </a:lvl1pPr>
          </a:lstStyle>
          <a:p>
            <a:endParaRPr lang="en-US"/>
          </a:p>
        </p:txBody>
      </p:sp>
      <p:sp>
        <p:nvSpPr>
          <p:cNvPr id="3" name="Date Placeholder 2"/>
          <p:cNvSpPr>
            <a:spLocks noGrp="1"/>
          </p:cNvSpPr>
          <p:nvPr>
            <p:ph type="dt" idx="1"/>
          </p:nvPr>
        </p:nvSpPr>
        <p:spPr>
          <a:xfrm>
            <a:off x="3850446" y="2"/>
            <a:ext cx="2945659" cy="496491"/>
          </a:xfrm>
          <a:prstGeom prst="rect">
            <a:avLst/>
          </a:prstGeom>
        </p:spPr>
        <p:txBody>
          <a:bodyPr vert="horz" lIns="91434" tIns="45717" rIns="91434" bIns="45717" rtlCol="0"/>
          <a:lstStyle>
            <a:lvl1pPr algn="r">
              <a:defRPr sz="1200"/>
            </a:lvl1pPr>
          </a:lstStyle>
          <a:p>
            <a:fld id="{2C4355A5-9228-44B2-AFBF-0E07919E6AD4}" type="datetimeFigureOut">
              <a:rPr lang="en-US" smtClean="0"/>
              <a:pPr/>
              <a:t>2/19/2021</a:t>
            </a:fld>
            <a:endParaRPr lang="en-US"/>
          </a:p>
        </p:txBody>
      </p:sp>
      <p:sp>
        <p:nvSpPr>
          <p:cNvPr id="4" name="Slide Image Placeholder 3"/>
          <p:cNvSpPr>
            <a:spLocks noGrp="1" noRot="1" noChangeAspect="1"/>
          </p:cNvSpPr>
          <p:nvPr>
            <p:ph type="sldImg" idx="2"/>
          </p:nvPr>
        </p:nvSpPr>
        <p:spPr>
          <a:xfrm>
            <a:off x="917575" y="746125"/>
            <a:ext cx="4962525" cy="3722688"/>
          </a:xfrm>
          <a:prstGeom prst="rect">
            <a:avLst/>
          </a:prstGeom>
          <a:noFill/>
          <a:ln w="12700">
            <a:solidFill>
              <a:prstClr val="black"/>
            </a:solidFill>
          </a:ln>
        </p:spPr>
        <p:txBody>
          <a:bodyPr vert="horz" lIns="91434" tIns="45717" rIns="91434" bIns="45717" rtlCol="0" anchor="ctr"/>
          <a:lstStyle/>
          <a:p>
            <a:endParaRPr lang="en-US"/>
          </a:p>
        </p:txBody>
      </p:sp>
      <p:sp>
        <p:nvSpPr>
          <p:cNvPr id="5" name="Notes Placeholder 4"/>
          <p:cNvSpPr>
            <a:spLocks noGrp="1"/>
          </p:cNvSpPr>
          <p:nvPr>
            <p:ph type="body" sz="quarter" idx="3"/>
          </p:nvPr>
        </p:nvSpPr>
        <p:spPr>
          <a:xfrm>
            <a:off x="679768" y="4716663"/>
            <a:ext cx="5438140" cy="4468416"/>
          </a:xfrm>
          <a:prstGeom prst="rect">
            <a:avLst/>
          </a:prstGeom>
        </p:spPr>
        <p:txBody>
          <a:bodyPr vert="horz" lIns="91434" tIns="45717" rIns="91434"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31601"/>
            <a:ext cx="2945659" cy="496491"/>
          </a:xfrm>
          <a:prstGeom prst="rect">
            <a:avLst/>
          </a:prstGeom>
        </p:spPr>
        <p:txBody>
          <a:bodyPr vert="horz" lIns="91434" tIns="45717" rIns="91434"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431601"/>
            <a:ext cx="2945659" cy="496491"/>
          </a:xfrm>
          <a:prstGeom prst="rect">
            <a:avLst/>
          </a:prstGeom>
        </p:spPr>
        <p:txBody>
          <a:bodyPr vert="horz" lIns="91434" tIns="45717" rIns="91434" bIns="45717" rtlCol="0" anchor="b"/>
          <a:lstStyle>
            <a:lvl1pPr algn="r">
              <a:defRPr sz="1200"/>
            </a:lvl1pPr>
          </a:lstStyle>
          <a:p>
            <a:fld id="{6236D1D3-581E-48A9-A32A-A96E56E6603F}" type="slidenum">
              <a:rPr lang="en-US" smtClean="0"/>
              <a:pPr/>
              <a:t>‹#›</a:t>
            </a:fld>
            <a:endParaRPr lang="en-US"/>
          </a:p>
        </p:txBody>
      </p:sp>
    </p:spTree>
    <p:extLst>
      <p:ext uri="{BB962C8B-B14F-4D97-AF65-F5344CB8AC3E}">
        <p14:creationId xmlns:p14="http://schemas.microsoft.com/office/powerpoint/2010/main" val="411413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ERM</a:t>
            </a:r>
            <a:r>
              <a:rPr lang="en-US" dirty="0"/>
              <a:t>: use of ERM is quite widespread throughout companies as a conceptual tool for standard documentation and design of relational databases. However, it is oriented to queries that follow associations among data rather than summarize the data, so it turns out to be a bad choice in the case of data marts.</a:t>
            </a:r>
          </a:p>
          <a:p>
            <a:endParaRPr lang="en-US" dirty="0"/>
          </a:p>
          <a:p>
            <a:r>
              <a:rPr lang="en-US" b="1" dirty="0"/>
              <a:t>Star schema</a:t>
            </a:r>
            <a:r>
              <a:rPr lang="en-US" dirty="0"/>
              <a:t>: is the standard implementation of the multidimensional model in relational systems. a star schema is nothing but a relational schema; it contains only the definition of a set of relations and integrity constraints. Using star schemata as a support for conceptual design equates to designing a relational database without first designing an ERM. Or worse still, it is tantamount to starting to create a complex software from the coding phase without any static, dynamic, or functional design schema. In the case of data warehouse, star schema make things worse because they are almost completely </a:t>
            </a:r>
            <a:r>
              <a:rPr lang="en-US" b="1" dirty="0"/>
              <a:t>denormalized</a:t>
            </a:r>
            <a:r>
              <a:rPr lang="en-US" dirty="0"/>
              <a:t> and do not properly code those functional dependencies on which the definition of hierarchies is based.</a:t>
            </a:r>
          </a:p>
          <a:p>
            <a:endParaRPr lang="en-US" dirty="0"/>
          </a:p>
          <a:p>
            <a:r>
              <a:rPr lang="en-US" dirty="0"/>
              <a:t>DFM: is a conceptual model created specifically to function as data mart design support. It is essentially graphic and based on the multidimensional model.</a:t>
            </a:r>
          </a:p>
        </p:txBody>
      </p:sp>
      <p:sp>
        <p:nvSpPr>
          <p:cNvPr id="4" name="Slide Number Placeholder 3"/>
          <p:cNvSpPr>
            <a:spLocks noGrp="1"/>
          </p:cNvSpPr>
          <p:nvPr>
            <p:ph type="sldNum" sz="quarter" idx="5"/>
          </p:nvPr>
        </p:nvSpPr>
        <p:spPr/>
        <p:txBody>
          <a:bodyPr/>
          <a:lstStyle/>
          <a:p>
            <a:fld id="{6236D1D3-581E-48A9-A32A-A96E56E6603F}" type="slidenum">
              <a:rPr lang="en-US" smtClean="0"/>
              <a:pPr/>
              <a:t>5</a:t>
            </a:fld>
            <a:endParaRPr lang="en-US"/>
          </a:p>
        </p:txBody>
      </p:sp>
    </p:spTree>
    <p:extLst>
      <p:ext uri="{BB962C8B-B14F-4D97-AF65-F5344CB8AC3E}">
        <p14:creationId xmlns:p14="http://schemas.microsoft.com/office/powerpoint/2010/main" val="102358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fact is represented by a box that displays the fact name along with the measure names. Small circles represent the dimensions, which are linked to the fact by straight lines.</a:t>
            </a:r>
          </a:p>
          <a:p>
            <a:endParaRPr lang="en-US" dirty="0"/>
          </a:p>
          <a:p>
            <a:r>
              <a:rPr lang="en-US" dirty="0"/>
              <a:t>A fact expresses a many-to-many association between dimensions. For this reason, the ERM corresponding to a fact schema consists mainly of an </a:t>
            </a:r>
            <a:r>
              <a:rPr lang="en-US" b="1" dirty="0"/>
              <a:t>n-</a:t>
            </a:r>
            <a:r>
              <a:rPr lang="en-US" b="1" dirty="0" err="1"/>
              <a:t>ary</a:t>
            </a:r>
            <a:r>
              <a:rPr lang="en-US" b="1" dirty="0"/>
              <a:t> relationship, which models the fact</a:t>
            </a:r>
            <a:r>
              <a:rPr lang="en-US" dirty="0"/>
              <a:t>, among </a:t>
            </a:r>
            <a:r>
              <a:rPr lang="en-US" b="1" dirty="0"/>
              <a:t>entities that model dimensions</a:t>
            </a:r>
            <a:r>
              <a:rPr lang="en-US" dirty="0"/>
              <a:t>. The </a:t>
            </a:r>
            <a:r>
              <a:rPr lang="en-US" b="1" dirty="0"/>
              <a:t>measures are attributes </a:t>
            </a:r>
            <a:r>
              <a:rPr lang="en-US" dirty="0"/>
              <a:t>of this relationship. Though ERM is expressive enough to show facts, dimensions, and measure, it does not represent these concepts as </a:t>
            </a:r>
            <a:r>
              <a:rPr lang="en-US" b="1" dirty="0"/>
              <a:t>first-class</a:t>
            </a:r>
            <a:r>
              <a:rPr lang="en-US" dirty="0"/>
              <a:t> citizens.</a:t>
            </a:r>
          </a:p>
        </p:txBody>
      </p:sp>
      <p:sp>
        <p:nvSpPr>
          <p:cNvPr id="4" name="Slide Number Placeholder 3"/>
          <p:cNvSpPr>
            <a:spLocks noGrp="1"/>
          </p:cNvSpPr>
          <p:nvPr>
            <p:ph type="sldNum" sz="quarter" idx="5"/>
          </p:nvPr>
        </p:nvSpPr>
        <p:spPr/>
        <p:txBody>
          <a:bodyPr/>
          <a:lstStyle/>
          <a:p>
            <a:fld id="{6236D1D3-581E-48A9-A32A-A96E56E6603F}" type="slidenum">
              <a:rPr lang="en-US" smtClean="0"/>
              <a:pPr/>
              <a:t>8</a:t>
            </a:fld>
            <a:endParaRPr lang="en-US"/>
          </a:p>
        </p:txBody>
      </p:sp>
    </p:spTree>
    <p:extLst>
      <p:ext uri="{BB962C8B-B14F-4D97-AF65-F5344CB8AC3E}">
        <p14:creationId xmlns:p14="http://schemas.microsoft.com/office/powerpoint/2010/main" val="347933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level of detail </a:t>
            </a:r>
            <a:r>
              <a:rPr lang="en-US" sz="1200" b="0" i="0" kern="1200" dirty="0">
                <a:solidFill>
                  <a:schemeClr val="tx1"/>
                </a:solidFill>
                <a:effectLst/>
                <a:latin typeface="+mn-lt"/>
                <a:ea typeface="+mn-ea"/>
                <a:cs typeface="+mn-cs"/>
              </a:rPr>
              <a:t>that is available in </a:t>
            </a:r>
            <a:r>
              <a:rPr lang="en-US" sz="1200" b="1" i="0" kern="1200" dirty="0">
                <a:solidFill>
                  <a:schemeClr val="tx1"/>
                </a:solidFill>
                <a:effectLst/>
                <a:latin typeface="+mn-lt"/>
                <a:ea typeface="+mn-ea"/>
                <a:cs typeface="+mn-cs"/>
              </a:rPr>
              <a:t>a star schema </a:t>
            </a:r>
            <a:r>
              <a:rPr lang="en-US" sz="1200" b="0" i="0" kern="1200" dirty="0">
                <a:solidFill>
                  <a:schemeClr val="tx1"/>
                </a:solidFill>
                <a:effectLst/>
                <a:latin typeface="+mn-lt"/>
                <a:ea typeface="+mn-ea"/>
                <a:cs typeface="+mn-cs"/>
              </a:rPr>
              <a:t>is known as the </a:t>
            </a:r>
            <a:r>
              <a:rPr lang="en-US" sz="1200" b="1" i="1" kern="1200" dirty="0">
                <a:solidFill>
                  <a:schemeClr val="tx1"/>
                </a:solidFill>
                <a:effectLst/>
                <a:latin typeface="+mn-lt"/>
                <a:ea typeface="+mn-ea"/>
                <a:cs typeface="+mn-cs"/>
              </a:rPr>
              <a:t>grain</a:t>
            </a:r>
            <a:r>
              <a:rPr lang="en-US" sz="1200" b="0" i="0" kern="1200" dirty="0">
                <a:solidFill>
                  <a:schemeClr val="tx1"/>
                </a:solidFill>
                <a:effectLst/>
                <a:latin typeface="+mn-lt"/>
                <a:ea typeface="+mn-ea"/>
                <a:cs typeface="+mn-cs"/>
              </a:rPr>
              <a:t>. Each fact and dimension table has its own grain or granularity. Each table (either fact or dimension) contains some level of detail that is associated with it. The grain of the dimensional model is the finest level of detail that is implied when the fact and dimension tables are joined. For example, the granularity of a dimensional model that consists of the dimensions Date, Store, and Product is </a:t>
            </a:r>
            <a:r>
              <a:rPr lang="en-US" sz="1200" b="0" i="1" kern="1200" dirty="0">
                <a:solidFill>
                  <a:schemeClr val="tx1"/>
                </a:solidFill>
                <a:effectLst/>
                <a:latin typeface="+mn-lt"/>
                <a:ea typeface="+mn-ea"/>
                <a:cs typeface="+mn-cs"/>
              </a:rPr>
              <a:t>product sold in store by day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10</a:t>
            </a:fld>
            <a:endParaRPr lang="en-US"/>
          </a:p>
        </p:txBody>
      </p:sp>
    </p:spTree>
    <p:extLst>
      <p:ext uri="{BB962C8B-B14F-4D97-AF65-F5344CB8AC3E}">
        <p14:creationId xmlns:p14="http://schemas.microsoft.com/office/powerpoint/2010/main" val="1561716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(Ex.1) to answer the query 'Compare the sales quantity of soft drinks </a:t>
            </a:r>
            <a:r>
              <a:rPr lang="en-US" u="sng" dirty="0"/>
              <a:t>by unit price </a:t>
            </a:r>
            <a:r>
              <a:rPr lang="en-US" dirty="0"/>
              <a:t>in last quarter', sales quantity is a measure and </a:t>
            </a:r>
            <a:r>
              <a:rPr lang="en-US" u="sng" dirty="0"/>
              <a:t>unit price is a dimensional attribute</a:t>
            </a:r>
            <a:r>
              <a:rPr lang="en-US" dirty="0"/>
              <a:t>.</a:t>
            </a:r>
          </a:p>
          <a:p>
            <a:pPr lvl="1"/>
            <a:r>
              <a:rPr lang="en-US" dirty="0"/>
              <a:t>(Ex. 2) to answer the query 'What are the changes in average unit price of soft drinks in the last 5 years?', </a:t>
            </a:r>
            <a:r>
              <a:rPr lang="en-US" u="sng" dirty="0"/>
              <a:t>unit price is a measure</a:t>
            </a:r>
            <a:r>
              <a:rPr lang="en-US" dirty="0"/>
              <a:t>!</a:t>
            </a:r>
          </a:p>
          <a:p>
            <a:endParaRPr lang="en-US" b="1"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19</a:t>
            </a:fld>
            <a:endParaRPr lang="en-US"/>
          </a:p>
        </p:txBody>
      </p:sp>
    </p:spTree>
    <p:extLst>
      <p:ext uri="{BB962C8B-B14F-4D97-AF65-F5344CB8AC3E}">
        <p14:creationId xmlns:p14="http://schemas.microsoft.com/office/powerpoint/2010/main" val="67049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Tip 1: When two or more facts do not occur simultaneously, they represent different processes. Placing them in a single fact table will hamper analysis of the individual processes.</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21</a:t>
            </a:fld>
            <a:endParaRPr lang="en-US"/>
          </a:p>
        </p:txBody>
      </p:sp>
    </p:spTree>
    <p:extLst>
      <p:ext uri="{BB962C8B-B14F-4D97-AF65-F5344CB8AC3E}">
        <p14:creationId xmlns:p14="http://schemas.microsoft.com/office/powerpoint/2010/main" val="299788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orderDollars</a:t>
            </a:r>
            <a:r>
              <a:rPr lang="en-US" sz="1200" b="0" i="0" u="none" strike="noStrike" kern="1200" baseline="0" dirty="0">
                <a:solidFill>
                  <a:schemeClr val="tx1"/>
                </a:solidFill>
                <a:latin typeface="+mn-lt"/>
                <a:ea typeface="+mn-ea"/>
                <a:cs typeface="+mn-cs"/>
              </a:rPr>
              <a:t> and duration also fail to share the same level of detail or grain. Duration are associated with specific shippers, while </a:t>
            </a:r>
            <a:r>
              <a:rPr lang="en-US" sz="1200" b="0" i="0" u="none" strike="noStrike" kern="1200" baseline="0" dirty="0" err="1">
                <a:solidFill>
                  <a:schemeClr val="tx1"/>
                </a:solidFill>
                <a:latin typeface="+mn-lt"/>
                <a:ea typeface="+mn-ea"/>
                <a:cs typeface="+mn-cs"/>
              </a:rPr>
              <a:t>orderDollars</a:t>
            </a:r>
            <a:r>
              <a:rPr lang="en-US" sz="1200" b="0" i="0" u="none" strike="noStrike" kern="1200" baseline="0">
                <a:solidFill>
                  <a:schemeClr val="tx1"/>
                </a:solidFill>
                <a:latin typeface="+mn-lt"/>
                <a:ea typeface="+mn-ea"/>
                <a:cs typeface="+mn-cs"/>
              </a:rPr>
              <a:t> are </a:t>
            </a:r>
            <a:r>
              <a:rPr lang="en-US" sz="1200" b="0" i="0" u="none" strike="noStrike" kern="1200" baseline="0" dirty="0">
                <a:solidFill>
                  <a:schemeClr val="tx1"/>
                </a:solidFill>
                <a:latin typeface="+mn-lt"/>
                <a:ea typeface="+mn-ea"/>
                <a:cs typeface="+mn-cs"/>
              </a:rPr>
              <a:t>not.</a:t>
            </a:r>
            <a:endParaRPr lang="en-US" dirty="0"/>
          </a:p>
          <a:p>
            <a:r>
              <a:rPr lang="en-US" sz="1200" b="0" i="0" u="none" strike="noStrike" kern="1200" baseline="0" dirty="0">
                <a:solidFill>
                  <a:schemeClr val="tx1"/>
                </a:solidFill>
                <a:latin typeface="+mn-lt"/>
                <a:ea typeface="+mn-ea"/>
                <a:cs typeface="+mn-cs"/>
              </a:rPr>
              <a:t>When two or more facts describe events with differing grain, they describe different processes. As with facts of differing timing, if they are placed in a single fact table, analysis of the individual processes can be hampered.</a:t>
            </a:r>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22</a:t>
            </a:fld>
            <a:endParaRPr lang="en-US"/>
          </a:p>
        </p:txBody>
      </p:sp>
    </p:spTree>
    <p:extLst>
      <p:ext uri="{BB962C8B-B14F-4D97-AF65-F5344CB8AC3E}">
        <p14:creationId xmlns:p14="http://schemas.microsoft.com/office/powerpoint/2010/main" val="384794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MO" dirty="0"/>
              <a:t>Ratio: quantity shipped / quantity ordered for the same product.</a:t>
            </a:r>
            <a:endParaRPr lang="zh-MO" altLang="en-US" dirty="0"/>
          </a:p>
        </p:txBody>
      </p:sp>
      <p:sp>
        <p:nvSpPr>
          <p:cNvPr id="4" name="投影片編號版面配置區 3"/>
          <p:cNvSpPr>
            <a:spLocks noGrp="1"/>
          </p:cNvSpPr>
          <p:nvPr>
            <p:ph type="sldNum" sz="quarter" idx="5"/>
          </p:nvPr>
        </p:nvSpPr>
        <p:spPr/>
        <p:txBody>
          <a:bodyPr/>
          <a:lstStyle/>
          <a:p>
            <a:fld id="{6236D1D3-581E-48A9-A32A-A96E56E6603F}" type="slidenum">
              <a:rPr lang="en-US" smtClean="0"/>
              <a:pPr/>
              <a:t>23</a:t>
            </a:fld>
            <a:endParaRPr lang="en-US"/>
          </a:p>
        </p:txBody>
      </p:sp>
    </p:spTree>
    <p:extLst>
      <p:ext uri="{BB962C8B-B14F-4D97-AF65-F5344CB8AC3E}">
        <p14:creationId xmlns:p14="http://schemas.microsoft.com/office/powerpoint/2010/main" val="273377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2/19/2021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2/19/2021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11239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11239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937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024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2/19/2021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70408377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7763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2/19/2021</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5712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2/19/2021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954237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2/19/2021</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255706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3633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44644727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extLst>
      <p:ext uri="{BB962C8B-B14F-4D97-AF65-F5344CB8AC3E}">
        <p14:creationId xmlns:p14="http://schemas.microsoft.com/office/powerpoint/2010/main" val="158138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332396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2/19/2021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2/19/2021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2/19/2021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dirty="0"/>
              <a:t>COMP323</a:t>
            </a:r>
          </a:p>
          <a:p>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5162478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uowuman@ipm.edu.mo"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124450"/>
            <a:ext cx="7010400" cy="1352550"/>
          </a:xfrm>
        </p:spPr>
        <p:txBody>
          <a:bodyPr>
            <a:normAutofit lnSpcReduction="10000"/>
          </a:bodyPr>
          <a:lstStyle/>
          <a:p>
            <a:r>
              <a:rPr lang="en-US" dirty="0" err="1"/>
              <a:t>Wuman</a:t>
            </a:r>
            <a:r>
              <a:rPr lang="en-US" dirty="0"/>
              <a:t> Luo, Amy</a:t>
            </a:r>
          </a:p>
          <a:p>
            <a:r>
              <a:rPr lang="en-US" sz="1400" dirty="0">
                <a:solidFill>
                  <a:srgbClr val="FF0000"/>
                </a:solidFill>
                <a:hlinkClick r:id="rId2">
                  <a:extLst>
                    <a:ext uri="{A12FA001-AC4F-418D-AE19-62706E023703}">
                      <ahyp:hlinkClr xmlns:ahyp="http://schemas.microsoft.com/office/drawing/2018/hyperlinkcolor" val="tx"/>
                    </a:ext>
                  </a:extLst>
                </a:hlinkClick>
              </a:rPr>
              <a:t>luowuman@ipm.edu.mo</a:t>
            </a:r>
            <a:br>
              <a:rPr lang="en-US" sz="1400" dirty="0"/>
            </a:br>
            <a:r>
              <a:rPr lang="en-US" sz="1400" dirty="0"/>
              <a:t>Office: A323</a:t>
            </a:r>
            <a:br>
              <a:rPr lang="en-US" sz="1400" dirty="0"/>
            </a:br>
            <a:r>
              <a:rPr lang="en-US" sz="1400" dirty="0"/>
              <a:t>14:30-17:30 Tuesday &amp; Thursday</a:t>
            </a:r>
            <a:br>
              <a:rPr lang="en-US" sz="1700" dirty="0"/>
            </a:br>
            <a:r>
              <a:rPr lang="en-US" sz="1700" dirty="0"/>
              <a:t>    </a:t>
            </a: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95B41A-9D18-48EF-B739-FD37193D25C0}" type="slidenum">
              <a:rPr kumimoji="0" lang="en-US" sz="1400" b="0" i="0" u="none" strike="noStrike" kern="1200" cap="none" spc="0" normalizeH="0" baseline="0" noProof="0" smtClean="0">
                <a:ln>
                  <a:noFill/>
                </a:ln>
                <a:solidFill>
                  <a:srgbClr val="262626"/>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262626"/>
              </a:solidFill>
              <a:effectLst/>
              <a:uLnTx/>
              <a:uFillTx/>
              <a:latin typeface="Gill Sans MT"/>
              <a:ea typeface="+mn-ea"/>
              <a:cs typeface="+mn-cs"/>
            </a:endParaRPr>
          </a:p>
        </p:txBody>
      </p:sp>
      <p:sp>
        <p:nvSpPr>
          <p:cNvPr id="5" name="Title 4">
            <a:extLst>
              <a:ext uri="{FF2B5EF4-FFF2-40B4-BE49-F238E27FC236}">
                <a16:creationId xmlns:a16="http://schemas.microsoft.com/office/drawing/2014/main" id="{3D3680B7-BCC1-4F24-BFD5-BF0DF57042CA}"/>
              </a:ext>
            </a:extLst>
          </p:cNvPr>
          <p:cNvSpPr>
            <a:spLocks noGrp="1"/>
          </p:cNvSpPr>
          <p:nvPr>
            <p:ph type="ctrTitle"/>
          </p:nvPr>
        </p:nvSpPr>
        <p:spPr/>
        <p:txBody>
          <a:bodyPr>
            <a:normAutofit fontScale="90000"/>
          </a:bodyPr>
          <a:lstStyle/>
          <a:p>
            <a:r>
              <a:rPr lang="en-US" dirty="0"/>
              <a:t>Chapter two</a:t>
            </a:r>
            <a:br>
              <a:rPr lang="en-US" dirty="0"/>
            </a:br>
            <a:r>
              <a:rPr lang="en-US" dirty="0"/>
              <a:t>Conceptual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Dimension </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4" name="Content Placeholder 3"/>
          <p:cNvSpPr>
            <a:spLocks noGrp="1"/>
          </p:cNvSpPr>
          <p:nvPr>
            <p:ph sz="quarter" idx="1"/>
          </p:nvPr>
        </p:nvSpPr>
        <p:spPr>
          <a:xfrm>
            <a:off x="457200" y="1219200"/>
            <a:ext cx="8229600" cy="4038600"/>
          </a:xfrm>
        </p:spPr>
        <p:txBody>
          <a:bodyPr>
            <a:normAutofit fontScale="92500" lnSpcReduction="10000"/>
          </a:bodyPr>
          <a:lstStyle/>
          <a:p>
            <a:r>
              <a:rPr lang="en-US" sz="2400" dirty="0"/>
              <a:t>A </a:t>
            </a:r>
            <a:r>
              <a:rPr lang="en-US" sz="2400" b="1" dirty="0">
                <a:solidFill>
                  <a:srgbClr val="FF0000"/>
                </a:solidFill>
              </a:rPr>
              <a:t>dimension</a:t>
            </a:r>
            <a:r>
              <a:rPr lang="en-US" sz="2400" dirty="0"/>
              <a:t> describes an analysis coordinate of the fact.</a:t>
            </a:r>
          </a:p>
          <a:p>
            <a:r>
              <a:rPr lang="en-US" sz="2400" dirty="0"/>
              <a:t>The dimensions of a fact define its </a:t>
            </a:r>
            <a:r>
              <a:rPr lang="en-US" sz="2400" dirty="0">
                <a:solidFill>
                  <a:schemeClr val="bg2">
                    <a:lumMod val="50000"/>
                  </a:schemeClr>
                </a:solidFill>
              </a:rPr>
              <a:t>minimum</a:t>
            </a:r>
            <a:r>
              <a:rPr lang="en-US" sz="2400" dirty="0"/>
              <a:t> representation </a:t>
            </a:r>
            <a:r>
              <a:rPr lang="en-US" sz="2400" dirty="0">
                <a:solidFill>
                  <a:srgbClr val="FF0000"/>
                </a:solidFill>
              </a:rPr>
              <a:t>granularity</a:t>
            </a:r>
            <a:r>
              <a:rPr lang="en-US" sz="2400" dirty="0"/>
              <a:t>. </a:t>
            </a:r>
          </a:p>
          <a:p>
            <a:pPr lvl="1"/>
            <a:r>
              <a:rPr lang="en-US" sz="2000" dirty="0" err="1"/>
              <a:t>E.g.,The</a:t>
            </a:r>
            <a:r>
              <a:rPr lang="en-US" sz="2000" dirty="0"/>
              <a:t> fact Sales, which has the dimensions product, store and date, can represent product sales in one store in one day. It </a:t>
            </a:r>
            <a:r>
              <a:rPr lang="en-US" sz="2000" dirty="0">
                <a:solidFill>
                  <a:schemeClr val="accent6">
                    <a:lumMod val="60000"/>
                    <a:lumOff val="40000"/>
                  </a:schemeClr>
                </a:solidFill>
              </a:rPr>
              <a:t>cannot</a:t>
            </a:r>
            <a:r>
              <a:rPr lang="en-US" sz="2000" dirty="0"/>
              <a:t> </a:t>
            </a:r>
            <a:r>
              <a:rPr lang="en-US" sz="2000" dirty="0">
                <a:solidFill>
                  <a:schemeClr val="accent6">
                    <a:lumMod val="60000"/>
                    <a:lumOff val="40000"/>
                  </a:schemeClr>
                </a:solidFill>
              </a:rPr>
              <a:t>distinguish</a:t>
            </a:r>
            <a:r>
              <a:rPr lang="en-US" sz="2000" dirty="0"/>
              <a:t> sales made by </a:t>
            </a:r>
            <a:r>
              <a:rPr lang="en-US" sz="2000" dirty="0">
                <a:solidFill>
                  <a:schemeClr val="accent6">
                    <a:lumMod val="60000"/>
                    <a:lumOff val="40000"/>
                  </a:schemeClr>
                </a:solidFill>
              </a:rPr>
              <a:t>different customers </a:t>
            </a:r>
            <a:r>
              <a:rPr lang="en-US" sz="2000" dirty="0"/>
              <a:t>or at </a:t>
            </a:r>
            <a:r>
              <a:rPr lang="en-US" sz="2000" dirty="0">
                <a:solidFill>
                  <a:schemeClr val="accent6">
                    <a:lumMod val="60000"/>
                    <a:lumOff val="40000"/>
                  </a:schemeClr>
                </a:solidFill>
              </a:rPr>
              <a:t>different times </a:t>
            </a:r>
            <a:r>
              <a:rPr lang="en-US" sz="2000" dirty="0"/>
              <a:t>of day.</a:t>
            </a:r>
          </a:p>
          <a:p>
            <a:r>
              <a:rPr lang="en-US" sz="2400" dirty="0"/>
              <a:t>The </a:t>
            </a:r>
            <a:r>
              <a:rPr lang="en-US" sz="2400" dirty="0">
                <a:solidFill>
                  <a:srgbClr val="FF0000"/>
                </a:solidFill>
              </a:rPr>
              <a:t>grain statement </a:t>
            </a:r>
            <a:r>
              <a:rPr lang="en-US" sz="2400" dirty="0"/>
              <a:t>describes the meaning of an event in the fact</a:t>
            </a:r>
          </a:p>
          <a:p>
            <a:pPr lvl="1"/>
            <a:r>
              <a:rPr lang="en-US" sz="2100" dirty="0"/>
              <a:t>E.g., On a certain date, some customers bought a certain product at a certain store. The number of items sold is the measure 'quantity' and the total sales account in dollar is the measure 'receipts'.</a:t>
            </a:r>
          </a:p>
          <a:p>
            <a:r>
              <a:rPr lang="en-US" sz="2400" dirty="0"/>
              <a:t>Because facts are generally </a:t>
            </a:r>
            <a:r>
              <a:rPr lang="en-US" sz="2400" dirty="0">
                <a:solidFill>
                  <a:schemeClr val="bg2">
                    <a:lumMod val="50000"/>
                  </a:schemeClr>
                </a:solidFill>
              </a:rPr>
              <a:t>dynamic</a:t>
            </a:r>
            <a:r>
              <a:rPr lang="en-US" sz="2400" dirty="0"/>
              <a:t>, a fact schema will almost certainly have </a:t>
            </a:r>
            <a:r>
              <a:rPr lang="en-US" sz="2400" dirty="0">
                <a:solidFill>
                  <a:schemeClr val="bg2">
                    <a:lumMod val="50000"/>
                  </a:schemeClr>
                </a:solidFill>
              </a:rPr>
              <a:t>at least </a:t>
            </a:r>
            <a:r>
              <a:rPr lang="en-US" sz="2400" dirty="0"/>
              <a:t>one </a:t>
            </a:r>
            <a:r>
              <a:rPr lang="en-US" sz="2400" dirty="0">
                <a:solidFill>
                  <a:srgbClr val="FF0000"/>
                </a:solidFill>
              </a:rPr>
              <a:t>temporal dimension</a:t>
            </a:r>
            <a:r>
              <a:rPr lang="en-US" sz="2400" dirty="0"/>
              <a:t>.</a:t>
            </a:r>
          </a:p>
        </p:txBody>
      </p:sp>
      <p:grpSp>
        <p:nvGrpSpPr>
          <p:cNvPr id="5" name="Group 18"/>
          <p:cNvGrpSpPr/>
          <p:nvPr/>
        </p:nvGrpSpPr>
        <p:grpSpPr>
          <a:xfrm>
            <a:off x="4419600" y="5172908"/>
            <a:ext cx="4267200" cy="1075492"/>
            <a:chOff x="4572000" y="5062954"/>
            <a:chExt cx="4267200" cy="1075492"/>
          </a:xfrm>
        </p:grpSpPr>
        <p:sp>
          <p:nvSpPr>
            <p:cNvPr id="6" name="Rectangle 5"/>
            <p:cNvSpPr/>
            <p:nvPr/>
          </p:nvSpPr>
          <p:spPr>
            <a:xfrm>
              <a:off x="5943600" y="5062954"/>
              <a:ext cx="12954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5943600" y="5334000"/>
              <a:ext cx="12954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a:p>
              <a:r>
                <a:rPr lang="en-US" sz="1600" dirty="0"/>
                <a:t>…</a:t>
              </a:r>
            </a:p>
          </p:txBody>
        </p:sp>
        <p:sp>
          <p:nvSpPr>
            <p:cNvPr id="10" name="Oval 9"/>
            <p:cNvSpPr/>
            <p:nvPr/>
          </p:nvSpPr>
          <p:spPr>
            <a:xfrm>
              <a:off x="5257800" y="56413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5486400" y="5748754"/>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696200" y="57886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7239000" y="58961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01000" y="5257800"/>
              <a:ext cx="838200" cy="338554"/>
            </a:xfrm>
            <a:prstGeom prst="rect">
              <a:avLst/>
            </a:prstGeom>
            <a:noFill/>
          </p:spPr>
          <p:txBody>
            <a:bodyPr wrap="square" rtlCol="0">
              <a:spAutoFit/>
            </a:bodyPr>
            <a:lstStyle/>
            <a:p>
              <a:r>
                <a:rPr lang="en-US" sz="1600" dirty="0"/>
                <a:t>product</a:t>
              </a:r>
            </a:p>
          </p:txBody>
        </p:sp>
        <p:sp>
          <p:nvSpPr>
            <p:cNvPr id="15" name="TextBox 14"/>
            <p:cNvSpPr txBox="1"/>
            <p:nvPr/>
          </p:nvSpPr>
          <p:spPr>
            <a:xfrm>
              <a:off x="4572000" y="5562600"/>
              <a:ext cx="838200" cy="338554"/>
            </a:xfrm>
            <a:prstGeom prst="rect">
              <a:avLst/>
            </a:prstGeom>
            <a:noFill/>
          </p:spPr>
          <p:txBody>
            <a:bodyPr wrap="square" rtlCol="0">
              <a:spAutoFit/>
            </a:bodyPr>
            <a:lstStyle/>
            <a:p>
              <a:pPr algn="ctr"/>
              <a:r>
                <a:rPr lang="en-US" sz="1600" dirty="0"/>
                <a:t>date</a:t>
              </a:r>
            </a:p>
          </p:txBody>
        </p:sp>
        <p:sp>
          <p:nvSpPr>
            <p:cNvPr id="16" name="TextBox 15"/>
            <p:cNvSpPr txBox="1"/>
            <p:nvPr/>
          </p:nvSpPr>
          <p:spPr>
            <a:xfrm>
              <a:off x="8001000" y="5715000"/>
              <a:ext cx="838200" cy="338554"/>
            </a:xfrm>
            <a:prstGeom prst="rect">
              <a:avLst/>
            </a:prstGeom>
            <a:noFill/>
          </p:spPr>
          <p:txBody>
            <a:bodyPr wrap="square" rtlCol="0">
              <a:spAutoFit/>
            </a:bodyPr>
            <a:lstStyle/>
            <a:p>
              <a:r>
                <a:rPr lang="en-US" sz="1600" dirty="0"/>
                <a:t>store</a:t>
              </a:r>
            </a:p>
          </p:txBody>
        </p:sp>
        <p:sp>
          <p:nvSpPr>
            <p:cNvPr id="17" name="Oval 16"/>
            <p:cNvSpPr/>
            <p:nvPr/>
          </p:nvSpPr>
          <p:spPr>
            <a:xfrm>
              <a:off x="76962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7239000" y="5441430"/>
              <a:ext cx="457200"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Primary Event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sp>
        <p:nvSpPr>
          <p:cNvPr id="4" name="Content Placeholder 3"/>
          <p:cNvSpPr>
            <a:spLocks noGrp="1"/>
          </p:cNvSpPr>
          <p:nvPr>
            <p:ph sz="quarter" idx="1"/>
          </p:nvPr>
        </p:nvSpPr>
        <p:spPr>
          <a:xfrm>
            <a:off x="457200" y="1219200"/>
            <a:ext cx="8229600" cy="2895600"/>
          </a:xfrm>
        </p:spPr>
        <p:txBody>
          <a:bodyPr/>
          <a:lstStyle/>
          <a:p>
            <a:r>
              <a:rPr lang="en-US" dirty="0"/>
              <a:t>A </a:t>
            </a:r>
            <a:r>
              <a:rPr lang="en-US" dirty="0">
                <a:solidFill>
                  <a:srgbClr val="FF0000"/>
                </a:solidFill>
              </a:rPr>
              <a:t>primary event </a:t>
            </a:r>
            <a:r>
              <a:rPr lang="en-US" dirty="0"/>
              <a:t>is a </a:t>
            </a:r>
            <a:r>
              <a:rPr lang="en-US" dirty="0">
                <a:solidFill>
                  <a:schemeClr val="bg2">
                    <a:lumMod val="50000"/>
                  </a:schemeClr>
                </a:solidFill>
              </a:rPr>
              <a:t>particular occurrence </a:t>
            </a:r>
            <a:r>
              <a:rPr lang="en-US" dirty="0"/>
              <a:t>of a fact, identified by </a:t>
            </a:r>
            <a:r>
              <a:rPr lang="en-US" dirty="0">
                <a:solidFill>
                  <a:schemeClr val="bg2">
                    <a:lumMod val="50000"/>
                  </a:schemeClr>
                </a:solidFill>
              </a:rPr>
              <a:t>one </a:t>
            </a:r>
            <a:r>
              <a:rPr lang="en-US" dirty="0" err="1">
                <a:solidFill>
                  <a:schemeClr val="bg2">
                    <a:lumMod val="50000"/>
                  </a:schemeClr>
                </a:solidFill>
              </a:rPr>
              <a:t>tuple</a:t>
            </a:r>
            <a:r>
              <a:rPr lang="en-US" dirty="0"/>
              <a:t> made up of a value for each dimension.  A value for </a:t>
            </a:r>
            <a:r>
              <a:rPr lang="en-US" dirty="0">
                <a:solidFill>
                  <a:schemeClr val="bg2">
                    <a:lumMod val="50000"/>
                  </a:schemeClr>
                </a:solidFill>
              </a:rPr>
              <a:t>each measure </a:t>
            </a:r>
            <a:r>
              <a:rPr lang="en-US" dirty="0"/>
              <a:t>is associated with each primary event.</a:t>
            </a:r>
          </a:p>
          <a:p>
            <a:pPr lvl="1"/>
            <a:r>
              <a:rPr lang="en-US" dirty="0"/>
              <a:t>Depending on granularity of the fact schema, a primary event </a:t>
            </a:r>
            <a:r>
              <a:rPr lang="en-US" dirty="0">
                <a:solidFill>
                  <a:schemeClr val="accent6">
                    <a:lumMod val="60000"/>
                    <a:lumOff val="40000"/>
                  </a:schemeClr>
                </a:solidFill>
              </a:rPr>
              <a:t>may not </a:t>
            </a:r>
            <a:r>
              <a:rPr lang="en-US" dirty="0"/>
              <a:t>have </a:t>
            </a:r>
            <a:r>
              <a:rPr lang="en-US" dirty="0">
                <a:solidFill>
                  <a:schemeClr val="accent6">
                    <a:lumMod val="60000"/>
                    <a:lumOff val="40000"/>
                  </a:schemeClr>
                </a:solidFill>
              </a:rPr>
              <a:t>one-to-one</a:t>
            </a:r>
            <a:r>
              <a:rPr lang="en-US" dirty="0"/>
              <a:t> relationship with </a:t>
            </a:r>
            <a:r>
              <a:rPr lang="en-US" dirty="0">
                <a:solidFill>
                  <a:schemeClr val="accent6">
                    <a:lumMod val="60000"/>
                    <a:lumOff val="40000"/>
                  </a:schemeClr>
                </a:solidFill>
              </a:rPr>
              <a:t>discrete</a:t>
            </a:r>
            <a:r>
              <a:rPr lang="en-US" dirty="0"/>
              <a:t> </a:t>
            </a:r>
            <a:r>
              <a:rPr lang="en-US" dirty="0">
                <a:solidFill>
                  <a:schemeClr val="accent6">
                    <a:lumMod val="60000"/>
                    <a:lumOff val="40000"/>
                  </a:schemeClr>
                </a:solidFill>
              </a:rPr>
              <a:t>events</a:t>
            </a:r>
            <a:r>
              <a:rPr lang="en-US" dirty="0"/>
              <a:t> in the business.</a:t>
            </a:r>
          </a:p>
        </p:txBody>
      </p:sp>
      <p:graphicFrame>
        <p:nvGraphicFramePr>
          <p:cNvPr id="5" name="Table 4"/>
          <p:cNvGraphicFramePr>
            <a:graphicFrameLocks noGrp="1"/>
          </p:cNvGraphicFramePr>
          <p:nvPr/>
        </p:nvGraphicFramePr>
        <p:xfrm>
          <a:off x="4876800" y="4236720"/>
          <a:ext cx="3200400" cy="1706880"/>
        </p:xfrm>
        <a:graphic>
          <a:graphicData uri="http://schemas.openxmlformats.org/drawingml/2006/table">
            <a:tbl>
              <a:tblPr bandRow="1">
                <a:tableStyleId>{5A111915-BE36-4E01-A7E5-04B1672EAD32}</a:tableStyleId>
              </a:tblPr>
              <a:tblGrid>
                <a:gridCol w="864972">
                  <a:extLst>
                    <a:ext uri="{9D8B030D-6E8A-4147-A177-3AD203B41FA5}">
                      <a16:colId xmlns:a16="http://schemas.microsoft.com/office/drawing/2014/main" val="20000"/>
                    </a:ext>
                  </a:extLst>
                </a:gridCol>
                <a:gridCol w="1235291">
                  <a:extLst>
                    <a:ext uri="{9D8B030D-6E8A-4147-A177-3AD203B41FA5}">
                      <a16:colId xmlns:a16="http://schemas.microsoft.com/office/drawing/2014/main" val="20001"/>
                    </a:ext>
                  </a:extLst>
                </a:gridCol>
                <a:gridCol w="1100137">
                  <a:extLst>
                    <a:ext uri="{9D8B030D-6E8A-4147-A177-3AD203B41FA5}">
                      <a16:colId xmlns:a16="http://schemas.microsoft.com/office/drawing/2014/main" val="20002"/>
                    </a:ext>
                  </a:extLst>
                </a:gridCol>
              </a:tblGrid>
              <a:tr h="167640">
                <a:tc rowSpan="3">
                  <a:txBody>
                    <a:bodyPr/>
                    <a:lstStyle/>
                    <a:p>
                      <a:r>
                        <a:rPr lang="en-US" sz="1000" dirty="0"/>
                        <a:t>Dimensions</a:t>
                      </a:r>
                    </a:p>
                  </a:txBody>
                  <a:tcPr/>
                </a:tc>
                <a:tc>
                  <a:txBody>
                    <a:bodyPr/>
                    <a:lstStyle/>
                    <a:p>
                      <a:r>
                        <a:rPr lang="en-US" sz="1000" b="1" dirty="0"/>
                        <a:t>Date</a:t>
                      </a:r>
                    </a:p>
                  </a:txBody>
                  <a:tcPr/>
                </a:tc>
                <a:tc>
                  <a:txBody>
                    <a:bodyPr/>
                    <a:lstStyle/>
                    <a:p>
                      <a:r>
                        <a:rPr lang="en-US" sz="1000" dirty="0"/>
                        <a:t>1/13/2012</a:t>
                      </a:r>
                    </a:p>
                  </a:txBody>
                  <a:tcP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b="1" dirty="0"/>
                        <a:t>Store</a:t>
                      </a:r>
                    </a:p>
                  </a:txBody>
                  <a:tcPr/>
                </a:tc>
                <a:tc>
                  <a:txBody>
                    <a:bodyPr/>
                    <a:lstStyle/>
                    <a:p>
                      <a:r>
                        <a:rPr lang="en-US" sz="1000" dirty="0" err="1"/>
                        <a:t>EverMore</a:t>
                      </a:r>
                      <a:endParaRPr lang="en-US" sz="1000" dirty="0"/>
                    </a:p>
                  </a:txBody>
                  <a:tcPr/>
                </a:tc>
                <a:extLst>
                  <a:ext uri="{0D108BD9-81ED-4DB2-BD59-A6C34878D82A}">
                    <a16:rowId xmlns:a16="http://schemas.microsoft.com/office/drawing/2014/main" val="10001"/>
                  </a:ext>
                </a:extLst>
              </a:tr>
              <a:tr h="167640">
                <a:tc vMerge="1">
                  <a:txBody>
                    <a:bodyPr/>
                    <a:lstStyle/>
                    <a:p>
                      <a:endParaRPr lang="en-US" sz="1100" dirty="0"/>
                    </a:p>
                  </a:txBody>
                  <a:tcPr/>
                </a:tc>
                <a:tc>
                  <a:txBody>
                    <a:bodyPr/>
                    <a:lstStyle/>
                    <a:p>
                      <a:r>
                        <a:rPr lang="en-US" sz="1000" b="1" dirty="0"/>
                        <a:t>Product</a:t>
                      </a:r>
                    </a:p>
                  </a:txBody>
                  <a:tcPr/>
                </a:tc>
                <a:tc>
                  <a:txBody>
                    <a:bodyPr/>
                    <a:lstStyle/>
                    <a:p>
                      <a:r>
                        <a:rPr lang="en-US" sz="1000" dirty="0"/>
                        <a:t>Coca</a:t>
                      </a:r>
                      <a:r>
                        <a:rPr lang="en-US" sz="1000" baseline="0" dirty="0"/>
                        <a:t> cola</a:t>
                      </a:r>
                      <a:endParaRPr lang="en-US" sz="1000" dirty="0"/>
                    </a:p>
                  </a:txBody>
                  <a:tcPr/>
                </a:tc>
                <a:extLst>
                  <a:ext uri="{0D108BD9-81ED-4DB2-BD59-A6C34878D82A}">
                    <a16:rowId xmlns:a16="http://schemas.microsoft.com/office/drawing/2014/main" val="10002"/>
                  </a:ext>
                </a:extLst>
              </a:tr>
              <a:tr h="167640">
                <a:tc rowSpan="4">
                  <a:txBody>
                    <a:bodyPr/>
                    <a:lstStyle/>
                    <a:p>
                      <a:r>
                        <a:rPr lang="en-US" sz="1000" dirty="0"/>
                        <a:t>Measures</a:t>
                      </a:r>
                    </a:p>
                  </a:txBody>
                  <a:tcPr/>
                </a:tc>
                <a:tc>
                  <a:txBody>
                    <a:bodyPr/>
                    <a:lstStyle/>
                    <a:p>
                      <a:r>
                        <a:rPr lang="en-US" sz="1000" b="1" dirty="0"/>
                        <a:t>quantity</a:t>
                      </a:r>
                    </a:p>
                  </a:txBody>
                  <a:tcPr/>
                </a:tc>
                <a:tc>
                  <a:txBody>
                    <a:bodyPr/>
                    <a:lstStyle/>
                    <a:p>
                      <a:r>
                        <a:rPr lang="en-US" sz="1000" dirty="0"/>
                        <a:t>4</a:t>
                      </a:r>
                    </a:p>
                  </a:txBody>
                  <a:tcPr/>
                </a:tc>
                <a:extLst>
                  <a:ext uri="{0D108BD9-81ED-4DB2-BD59-A6C34878D82A}">
                    <a16:rowId xmlns:a16="http://schemas.microsoft.com/office/drawing/2014/main" val="10003"/>
                  </a:ext>
                </a:extLst>
              </a:tr>
              <a:tr h="167640">
                <a:tc vMerge="1">
                  <a:txBody>
                    <a:bodyPr/>
                    <a:lstStyle/>
                    <a:p>
                      <a:endParaRPr lang="en-US" sz="1000" dirty="0"/>
                    </a:p>
                  </a:txBody>
                  <a:tcPr/>
                </a:tc>
                <a:tc>
                  <a:txBody>
                    <a:bodyPr/>
                    <a:lstStyle/>
                    <a:p>
                      <a:r>
                        <a:rPr lang="en-US" sz="1000" b="1" dirty="0"/>
                        <a:t>receipts</a:t>
                      </a:r>
                    </a:p>
                  </a:txBody>
                  <a:tcPr/>
                </a:tc>
                <a:tc>
                  <a:txBody>
                    <a:bodyPr/>
                    <a:lstStyle/>
                    <a:p>
                      <a:r>
                        <a:rPr lang="en-US" sz="1000" dirty="0"/>
                        <a:t>$16.00</a:t>
                      </a:r>
                    </a:p>
                  </a:txBody>
                  <a:tcPr/>
                </a:tc>
                <a:extLst>
                  <a:ext uri="{0D108BD9-81ED-4DB2-BD59-A6C34878D82A}">
                    <a16:rowId xmlns:a16="http://schemas.microsoft.com/office/drawing/2014/main" val="10004"/>
                  </a:ext>
                </a:extLst>
              </a:tr>
              <a:tr h="167640">
                <a:tc vMerge="1">
                  <a:txBody>
                    <a:bodyPr/>
                    <a:lstStyle/>
                    <a:p>
                      <a:endParaRPr lang="en-US" sz="1000" dirty="0"/>
                    </a:p>
                  </a:txBody>
                  <a:tcPr/>
                </a:tc>
                <a:tc>
                  <a:txBody>
                    <a:bodyPr/>
                    <a:lstStyle/>
                    <a:p>
                      <a:r>
                        <a:rPr lang="en-US" sz="1000" b="1" dirty="0" err="1"/>
                        <a:t>unitPrice</a:t>
                      </a:r>
                      <a:endParaRPr lang="en-US" sz="1000" b="1" dirty="0"/>
                    </a:p>
                  </a:txBody>
                  <a:tcPr/>
                </a:tc>
                <a:tc>
                  <a:txBody>
                    <a:bodyPr/>
                    <a:lstStyle/>
                    <a:p>
                      <a:r>
                        <a:rPr lang="en-US" sz="1000" dirty="0"/>
                        <a:t>$4.00</a:t>
                      </a:r>
                    </a:p>
                  </a:txBody>
                  <a:tcPr/>
                </a:tc>
                <a:extLst>
                  <a:ext uri="{0D108BD9-81ED-4DB2-BD59-A6C34878D82A}">
                    <a16:rowId xmlns:a16="http://schemas.microsoft.com/office/drawing/2014/main" val="10005"/>
                  </a:ext>
                </a:extLst>
              </a:tr>
              <a:tr h="167640">
                <a:tc vMerge="1">
                  <a:txBody>
                    <a:bodyPr/>
                    <a:lstStyle/>
                    <a:p>
                      <a:endParaRPr lang="en-US" sz="1000" dirty="0"/>
                    </a:p>
                  </a:txBody>
                  <a:tcPr/>
                </a:tc>
                <a:tc>
                  <a:txBody>
                    <a:bodyPr/>
                    <a:lstStyle/>
                    <a:p>
                      <a:r>
                        <a:rPr lang="en-US" sz="1000" b="1" dirty="0" err="1"/>
                        <a:t>numCustomers</a:t>
                      </a:r>
                      <a:endParaRPr lang="en-US" sz="1000" b="1" dirty="0"/>
                    </a:p>
                  </a:txBody>
                  <a:tcPr/>
                </a:tc>
                <a:tc>
                  <a:txBody>
                    <a:bodyPr/>
                    <a:lstStyle/>
                    <a:p>
                      <a:r>
                        <a:rPr lang="en-US" sz="1000" dirty="0"/>
                        <a:t>4</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257800" y="3855720"/>
            <a:ext cx="2362200" cy="338554"/>
          </a:xfrm>
          <a:prstGeom prst="rect">
            <a:avLst/>
          </a:prstGeom>
          <a:noFill/>
        </p:spPr>
        <p:txBody>
          <a:bodyPr wrap="square" rtlCol="0">
            <a:spAutoFit/>
          </a:bodyPr>
          <a:lstStyle/>
          <a:p>
            <a:r>
              <a:rPr lang="en-US" sz="1600" dirty="0"/>
              <a:t>An event in the Sales fact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Granularity of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72" name="Content Placeholder 71"/>
          <p:cNvSpPr>
            <a:spLocks noGrp="1"/>
          </p:cNvSpPr>
          <p:nvPr>
            <p:ph sz="quarter" idx="1"/>
          </p:nvPr>
        </p:nvSpPr>
        <p:spPr>
          <a:xfrm>
            <a:off x="457200" y="4648200"/>
            <a:ext cx="8229600" cy="1508760"/>
          </a:xfrm>
        </p:spPr>
        <p:txBody>
          <a:bodyPr>
            <a:noAutofit/>
          </a:bodyPr>
          <a:lstStyle/>
          <a:p>
            <a:r>
              <a:rPr lang="en-US" sz="2000" dirty="0">
                <a:solidFill>
                  <a:srgbClr val="FF0000"/>
                </a:solidFill>
              </a:rPr>
              <a:t>Compare</a:t>
            </a:r>
            <a:r>
              <a:rPr lang="en-US" sz="2000" dirty="0"/>
              <a:t> the </a:t>
            </a:r>
            <a:r>
              <a:rPr lang="en-US" sz="2000" dirty="0">
                <a:solidFill>
                  <a:schemeClr val="bg2">
                    <a:lumMod val="50000"/>
                  </a:schemeClr>
                </a:solidFill>
              </a:rPr>
              <a:t>granularity</a:t>
            </a:r>
            <a:r>
              <a:rPr lang="en-US" sz="2000" dirty="0"/>
              <a:t> of four fact schema for analysis sales statistics in a supermarket chain. </a:t>
            </a:r>
            <a:r>
              <a:rPr lang="en-US" sz="2000" dirty="0">
                <a:solidFill>
                  <a:schemeClr val="bg2">
                    <a:lumMod val="50000"/>
                  </a:schemeClr>
                </a:solidFill>
              </a:rPr>
              <a:t>Write a grain statement </a:t>
            </a:r>
            <a:r>
              <a:rPr lang="en-US" sz="2000" dirty="0"/>
              <a:t>to describe each case.</a:t>
            </a:r>
          </a:p>
          <a:p>
            <a:r>
              <a:rPr lang="en-US" sz="2000" dirty="0"/>
              <a:t>Consider the case that </a:t>
            </a:r>
            <a:r>
              <a:rPr lang="en-US" sz="2000" dirty="0">
                <a:solidFill>
                  <a:schemeClr val="bg2">
                    <a:lumMod val="50000"/>
                  </a:schemeClr>
                </a:solidFill>
              </a:rPr>
              <a:t>a customer </a:t>
            </a:r>
            <a:r>
              <a:rPr lang="en-US" sz="2000" dirty="0"/>
              <a:t>visits a store </a:t>
            </a:r>
            <a:r>
              <a:rPr lang="en-US" sz="2000" dirty="0">
                <a:solidFill>
                  <a:schemeClr val="bg2">
                    <a:lumMod val="50000"/>
                  </a:schemeClr>
                </a:solidFill>
              </a:rPr>
              <a:t>two times </a:t>
            </a:r>
            <a:r>
              <a:rPr lang="en-US" sz="2000" dirty="0"/>
              <a:t>in </a:t>
            </a:r>
            <a:r>
              <a:rPr lang="en-US" sz="2000" dirty="0">
                <a:solidFill>
                  <a:schemeClr val="bg2">
                    <a:lumMod val="50000"/>
                  </a:schemeClr>
                </a:solidFill>
              </a:rPr>
              <a:t>a day </a:t>
            </a:r>
            <a:r>
              <a:rPr lang="en-US" sz="2000" dirty="0"/>
              <a:t>and buy the </a:t>
            </a:r>
            <a:r>
              <a:rPr lang="en-US" sz="2000" dirty="0">
                <a:solidFill>
                  <a:schemeClr val="bg2">
                    <a:lumMod val="50000"/>
                  </a:schemeClr>
                </a:solidFill>
              </a:rPr>
              <a:t>same</a:t>
            </a:r>
            <a:r>
              <a:rPr lang="en-US" sz="2000" dirty="0"/>
              <a:t> product. Can any of these fact schema </a:t>
            </a:r>
            <a:r>
              <a:rPr lang="en-US" sz="2000" dirty="0">
                <a:solidFill>
                  <a:srgbClr val="FF0000"/>
                </a:solidFill>
              </a:rPr>
              <a:t>distinguish</a:t>
            </a:r>
            <a:r>
              <a:rPr lang="en-US" sz="2000" dirty="0"/>
              <a:t> the two transactions?</a:t>
            </a:r>
          </a:p>
        </p:txBody>
      </p:sp>
      <p:sp>
        <p:nvSpPr>
          <p:cNvPr id="6" name="Rectangle 5"/>
          <p:cNvSpPr/>
          <p:nvPr/>
        </p:nvSpPr>
        <p:spPr>
          <a:xfrm>
            <a:off x="609600" y="13716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 name="Rectangle 6"/>
          <p:cNvSpPr/>
          <p:nvPr/>
        </p:nvSpPr>
        <p:spPr>
          <a:xfrm>
            <a:off x="609600" y="16426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10" name="Oval 9"/>
          <p:cNvSpPr/>
          <p:nvPr/>
        </p:nvSpPr>
        <p:spPr>
          <a:xfrm>
            <a:off x="2057400" y="224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Connector 10"/>
          <p:cNvCxnSpPr/>
          <p:nvPr/>
        </p:nvCxnSpPr>
        <p:spPr>
          <a:xfrm>
            <a:off x="1600200" y="235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1871246"/>
            <a:ext cx="838200" cy="338554"/>
          </a:xfrm>
          <a:prstGeom prst="rect">
            <a:avLst/>
          </a:prstGeom>
          <a:noFill/>
        </p:spPr>
        <p:txBody>
          <a:bodyPr wrap="square" rtlCol="0">
            <a:spAutoFit/>
          </a:bodyPr>
          <a:lstStyle/>
          <a:p>
            <a:r>
              <a:rPr lang="en-US" sz="1600" dirty="0"/>
              <a:t>product</a:t>
            </a:r>
          </a:p>
        </p:txBody>
      </p:sp>
      <p:sp>
        <p:nvSpPr>
          <p:cNvPr id="14" name="TextBox 13"/>
          <p:cNvSpPr txBox="1"/>
          <p:nvPr/>
        </p:nvSpPr>
        <p:spPr>
          <a:xfrm>
            <a:off x="2286000" y="2176046"/>
            <a:ext cx="838200" cy="338554"/>
          </a:xfrm>
          <a:prstGeom prst="rect">
            <a:avLst/>
          </a:prstGeom>
          <a:noFill/>
        </p:spPr>
        <p:txBody>
          <a:bodyPr wrap="square" rtlCol="0">
            <a:spAutoFit/>
          </a:bodyPr>
          <a:lstStyle/>
          <a:p>
            <a:r>
              <a:rPr lang="en-US" sz="1600" dirty="0"/>
              <a:t>store</a:t>
            </a:r>
          </a:p>
        </p:txBody>
      </p:sp>
      <p:sp>
        <p:nvSpPr>
          <p:cNvPr id="15" name="Oval 14"/>
          <p:cNvSpPr/>
          <p:nvPr/>
        </p:nvSpPr>
        <p:spPr>
          <a:xfrm>
            <a:off x="2057400" y="194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1600200" y="205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1566446"/>
            <a:ext cx="838200" cy="338554"/>
          </a:xfrm>
          <a:prstGeom prst="rect">
            <a:avLst/>
          </a:prstGeom>
          <a:noFill/>
        </p:spPr>
        <p:txBody>
          <a:bodyPr wrap="square" rtlCol="0">
            <a:spAutoFit/>
          </a:bodyPr>
          <a:lstStyle/>
          <a:p>
            <a:r>
              <a:rPr lang="en-US" sz="1600" dirty="0"/>
              <a:t>date</a:t>
            </a:r>
          </a:p>
        </p:txBody>
      </p:sp>
      <p:sp>
        <p:nvSpPr>
          <p:cNvPr id="18" name="Oval 17"/>
          <p:cNvSpPr/>
          <p:nvPr/>
        </p:nvSpPr>
        <p:spPr>
          <a:xfrm>
            <a:off x="2057400" y="1642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1600200" y="1750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05400" y="13716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1" name="Rectangle 20"/>
          <p:cNvSpPr/>
          <p:nvPr/>
        </p:nvSpPr>
        <p:spPr>
          <a:xfrm>
            <a:off x="5105400" y="16426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22" name="Oval 21"/>
          <p:cNvSpPr/>
          <p:nvPr/>
        </p:nvSpPr>
        <p:spPr>
          <a:xfrm>
            <a:off x="6553200" y="224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6096000" y="235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1800" y="1871246"/>
            <a:ext cx="838200" cy="338554"/>
          </a:xfrm>
          <a:prstGeom prst="rect">
            <a:avLst/>
          </a:prstGeom>
          <a:noFill/>
        </p:spPr>
        <p:txBody>
          <a:bodyPr wrap="square" rtlCol="0">
            <a:spAutoFit/>
          </a:bodyPr>
          <a:lstStyle/>
          <a:p>
            <a:r>
              <a:rPr lang="en-US" sz="1600" dirty="0"/>
              <a:t>product</a:t>
            </a:r>
          </a:p>
        </p:txBody>
      </p:sp>
      <p:sp>
        <p:nvSpPr>
          <p:cNvPr id="25" name="TextBox 24"/>
          <p:cNvSpPr txBox="1"/>
          <p:nvPr/>
        </p:nvSpPr>
        <p:spPr>
          <a:xfrm>
            <a:off x="6781800" y="2176046"/>
            <a:ext cx="838200" cy="338554"/>
          </a:xfrm>
          <a:prstGeom prst="rect">
            <a:avLst/>
          </a:prstGeom>
          <a:noFill/>
        </p:spPr>
        <p:txBody>
          <a:bodyPr wrap="square" rtlCol="0">
            <a:spAutoFit/>
          </a:bodyPr>
          <a:lstStyle/>
          <a:p>
            <a:r>
              <a:rPr lang="en-US" sz="1600" dirty="0"/>
              <a:t>city</a:t>
            </a:r>
          </a:p>
        </p:txBody>
      </p:sp>
      <p:sp>
        <p:nvSpPr>
          <p:cNvPr id="26" name="Oval 25"/>
          <p:cNvSpPr/>
          <p:nvPr/>
        </p:nvSpPr>
        <p:spPr>
          <a:xfrm>
            <a:off x="6553200" y="194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6096000" y="205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81800" y="1566446"/>
            <a:ext cx="838200" cy="338554"/>
          </a:xfrm>
          <a:prstGeom prst="rect">
            <a:avLst/>
          </a:prstGeom>
          <a:noFill/>
        </p:spPr>
        <p:txBody>
          <a:bodyPr wrap="square" rtlCol="0">
            <a:spAutoFit/>
          </a:bodyPr>
          <a:lstStyle/>
          <a:p>
            <a:r>
              <a:rPr lang="en-US" sz="1600" dirty="0"/>
              <a:t>month</a:t>
            </a:r>
          </a:p>
        </p:txBody>
      </p:sp>
      <p:sp>
        <p:nvSpPr>
          <p:cNvPr id="29" name="Oval 28"/>
          <p:cNvSpPr/>
          <p:nvPr/>
        </p:nvSpPr>
        <p:spPr>
          <a:xfrm>
            <a:off x="6553200" y="1642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p:nvPr/>
        </p:nvCxnSpPr>
        <p:spPr>
          <a:xfrm>
            <a:off x="6096000" y="1750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09600" y="3048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32" name="Rectangle 31"/>
          <p:cNvSpPr/>
          <p:nvPr/>
        </p:nvSpPr>
        <p:spPr>
          <a:xfrm>
            <a:off x="609600" y="3319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33" name="Oval 32"/>
          <p:cNvSpPr/>
          <p:nvPr/>
        </p:nvSpPr>
        <p:spPr>
          <a:xfrm>
            <a:off x="2057400" y="3926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4" name="Straight Connector 33"/>
          <p:cNvCxnSpPr/>
          <p:nvPr/>
        </p:nvCxnSpPr>
        <p:spPr>
          <a:xfrm>
            <a:off x="1600200" y="40335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86000" y="3547646"/>
            <a:ext cx="838200" cy="338554"/>
          </a:xfrm>
          <a:prstGeom prst="rect">
            <a:avLst/>
          </a:prstGeom>
          <a:noFill/>
        </p:spPr>
        <p:txBody>
          <a:bodyPr wrap="square" rtlCol="0">
            <a:spAutoFit/>
          </a:bodyPr>
          <a:lstStyle/>
          <a:p>
            <a:r>
              <a:rPr lang="en-US" sz="1600" dirty="0"/>
              <a:t>product</a:t>
            </a:r>
          </a:p>
        </p:txBody>
      </p:sp>
      <p:sp>
        <p:nvSpPr>
          <p:cNvPr id="36" name="TextBox 35"/>
          <p:cNvSpPr txBox="1"/>
          <p:nvPr/>
        </p:nvSpPr>
        <p:spPr>
          <a:xfrm>
            <a:off x="2286000" y="3852446"/>
            <a:ext cx="838200" cy="338554"/>
          </a:xfrm>
          <a:prstGeom prst="rect">
            <a:avLst/>
          </a:prstGeom>
          <a:noFill/>
        </p:spPr>
        <p:txBody>
          <a:bodyPr wrap="square" rtlCol="0">
            <a:spAutoFit/>
          </a:bodyPr>
          <a:lstStyle/>
          <a:p>
            <a:r>
              <a:rPr lang="en-US" sz="1600" dirty="0"/>
              <a:t>store</a:t>
            </a:r>
          </a:p>
        </p:txBody>
      </p:sp>
      <p:sp>
        <p:nvSpPr>
          <p:cNvPr id="37" name="Oval 36"/>
          <p:cNvSpPr/>
          <p:nvPr/>
        </p:nvSpPr>
        <p:spPr>
          <a:xfrm>
            <a:off x="2057400" y="3623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Connector 37"/>
          <p:cNvCxnSpPr/>
          <p:nvPr/>
        </p:nvCxnSpPr>
        <p:spPr>
          <a:xfrm>
            <a:off x="1600200" y="3731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0" y="3242846"/>
            <a:ext cx="1143000" cy="338554"/>
          </a:xfrm>
          <a:prstGeom prst="rect">
            <a:avLst/>
          </a:prstGeom>
          <a:noFill/>
        </p:spPr>
        <p:txBody>
          <a:bodyPr wrap="square" rtlCol="0">
            <a:spAutoFit/>
          </a:bodyPr>
          <a:lstStyle/>
          <a:p>
            <a:r>
              <a:rPr lang="en-US" sz="1600" dirty="0"/>
              <a:t>customer</a:t>
            </a:r>
          </a:p>
        </p:txBody>
      </p:sp>
      <p:sp>
        <p:nvSpPr>
          <p:cNvPr id="40" name="Oval 39"/>
          <p:cNvSpPr/>
          <p:nvPr/>
        </p:nvSpPr>
        <p:spPr>
          <a:xfrm>
            <a:off x="2057400" y="3319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1" name="Straight Connector 40"/>
          <p:cNvCxnSpPr/>
          <p:nvPr/>
        </p:nvCxnSpPr>
        <p:spPr>
          <a:xfrm>
            <a:off x="1600200" y="34264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86000" y="2971800"/>
            <a:ext cx="838200" cy="338554"/>
          </a:xfrm>
          <a:prstGeom prst="rect">
            <a:avLst/>
          </a:prstGeom>
          <a:noFill/>
        </p:spPr>
        <p:txBody>
          <a:bodyPr wrap="square" rtlCol="0">
            <a:spAutoFit/>
          </a:bodyPr>
          <a:lstStyle/>
          <a:p>
            <a:r>
              <a:rPr lang="en-US" sz="1600" dirty="0"/>
              <a:t>date</a:t>
            </a:r>
          </a:p>
        </p:txBody>
      </p:sp>
      <p:sp>
        <p:nvSpPr>
          <p:cNvPr id="43" name="Oval 42"/>
          <p:cNvSpPr/>
          <p:nvPr/>
        </p:nvSpPr>
        <p:spPr>
          <a:xfrm>
            <a:off x="2057400" y="3048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4" name="Straight Connector 43"/>
          <p:cNvCxnSpPr/>
          <p:nvPr/>
        </p:nvCxnSpPr>
        <p:spPr>
          <a:xfrm>
            <a:off x="1600200" y="3155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105400" y="3048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47" name="Rectangle 46"/>
          <p:cNvSpPr/>
          <p:nvPr/>
        </p:nvSpPr>
        <p:spPr>
          <a:xfrm>
            <a:off x="5105400" y="3319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48" name="Oval 47"/>
          <p:cNvSpPr/>
          <p:nvPr/>
        </p:nvSpPr>
        <p:spPr>
          <a:xfrm>
            <a:off x="6553200" y="3926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9" name="Straight Connector 48"/>
          <p:cNvCxnSpPr/>
          <p:nvPr/>
        </p:nvCxnSpPr>
        <p:spPr>
          <a:xfrm>
            <a:off x="6096000" y="40335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81800" y="3547646"/>
            <a:ext cx="838200" cy="338554"/>
          </a:xfrm>
          <a:prstGeom prst="rect">
            <a:avLst/>
          </a:prstGeom>
          <a:noFill/>
        </p:spPr>
        <p:txBody>
          <a:bodyPr wrap="square" rtlCol="0">
            <a:spAutoFit/>
          </a:bodyPr>
          <a:lstStyle/>
          <a:p>
            <a:r>
              <a:rPr lang="en-US" sz="1600" dirty="0"/>
              <a:t>product</a:t>
            </a:r>
          </a:p>
        </p:txBody>
      </p:sp>
      <p:sp>
        <p:nvSpPr>
          <p:cNvPr id="51" name="TextBox 50"/>
          <p:cNvSpPr txBox="1"/>
          <p:nvPr/>
        </p:nvSpPr>
        <p:spPr>
          <a:xfrm>
            <a:off x="6781800" y="3852446"/>
            <a:ext cx="838200" cy="338554"/>
          </a:xfrm>
          <a:prstGeom prst="rect">
            <a:avLst/>
          </a:prstGeom>
          <a:noFill/>
        </p:spPr>
        <p:txBody>
          <a:bodyPr wrap="square" rtlCol="0">
            <a:spAutoFit/>
          </a:bodyPr>
          <a:lstStyle/>
          <a:p>
            <a:r>
              <a:rPr lang="en-US" sz="1600" dirty="0"/>
              <a:t>store</a:t>
            </a:r>
          </a:p>
        </p:txBody>
      </p:sp>
      <p:sp>
        <p:nvSpPr>
          <p:cNvPr id="52" name="Oval 51"/>
          <p:cNvSpPr/>
          <p:nvPr/>
        </p:nvSpPr>
        <p:spPr>
          <a:xfrm>
            <a:off x="6553200" y="3623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3" name="Straight Connector 52"/>
          <p:cNvCxnSpPr/>
          <p:nvPr/>
        </p:nvCxnSpPr>
        <p:spPr>
          <a:xfrm>
            <a:off x="6096000" y="3731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81800" y="3242846"/>
            <a:ext cx="1143000" cy="338554"/>
          </a:xfrm>
          <a:prstGeom prst="rect">
            <a:avLst/>
          </a:prstGeom>
          <a:noFill/>
        </p:spPr>
        <p:txBody>
          <a:bodyPr wrap="square" rtlCol="0">
            <a:spAutoFit/>
          </a:bodyPr>
          <a:lstStyle/>
          <a:p>
            <a:r>
              <a:rPr lang="en-US" sz="1600" dirty="0"/>
              <a:t>customer</a:t>
            </a:r>
          </a:p>
        </p:txBody>
      </p:sp>
      <p:sp>
        <p:nvSpPr>
          <p:cNvPr id="55" name="Oval 54"/>
          <p:cNvSpPr/>
          <p:nvPr/>
        </p:nvSpPr>
        <p:spPr>
          <a:xfrm>
            <a:off x="6553200" y="3319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6" name="Straight Connector 55"/>
          <p:cNvCxnSpPr/>
          <p:nvPr/>
        </p:nvCxnSpPr>
        <p:spPr>
          <a:xfrm>
            <a:off x="6096000" y="34264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81800" y="2971800"/>
            <a:ext cx="838200" cy="338554"/>
          </a:xfrm>
          <a:prstGeom prst="rect">
            <a:avLst/>
          </a:prstGeom>
          <a:noFill/>
        </p:spPr>
        <p:txBody>
          <a:bodyPr wrap="square" rtlCol="0">
            <a:spAutoFit/>
          </a:bodyPr>
          <a:lstStyle/>
          <a:p>
            <a:r>
              <a:rPr lang="en-US" sz="1600" dirty="0"/>
              <a:t>date</a:t>
            </a:r>
          </a:p>
        </p:txBody>
      </p:sp>
      <p:sp>
        <p:nvSpPr>
          <p:cNvPr id="58" name="Oval 57"/>
          <p:cNvSpPr/>
          <p:nvPr/>
        </p:nvSpPr>
        <p:spPr>
          <a:xfrm>
            <a:off x="6553200" y="3048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Connector 58"/>
          <p:cNvCxnSpPr/>
          <p:nvPr/>
        </p:nvCxnSpPr>
        <p:spPr>
          <a:xfrm>
            <a:off x="6096000" y="3155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19600" y="37025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p:cNvCxnSpPr/>
          <p:nvPr/>
        </p:nvCxnSpPr>
        <p:spPr>
          <a:xfrm>
            <a:off x="4648200" y="38100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962400" y="3852446"/>
            <a:ext cx="1143000" cy="338554"/>
          </a:xfrm>
          <a:prstGeom prst="rect">
            <a:avLst/>
          </a:prstGeom>
          <a:noFill/>
        </p:spPr>
        <p:txBody>
          <a:bodyPr wrap="square" rtlCol="0">
            <a:spAutoFit/>
          </a:bodyPr>
          <a:lstStyle/>
          <a:p>
            <a:pPr algn="ctr"/>
            <a:r>
              <a:rPr lang="en-US" sz="1600" dirty="0"/>
              <a:t>promotion</a:t>
            </a:r>
          </a:p>
        </p:txBody>
      </p:sp>
      <p:sp>
        <p:nvSpPr>
          <p:cNvPr id="73" name="Oval 72"/>
          <p:cNvSpPr/>
          <p:nvPr/>
        </p:nvSpPr>
        <p:spPr>
          <a:xfrm>
            <a:off x="4419600"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4" name="Straight Connector 73"/>
          <p:cNvCxnSpPr/>
          <p:nvPr/>
        </p:nvCxnSpPr>
        <p:spPr>
          <a:xfrm>
            <a:off x="4648200" y="32316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962400" y="3274076"/>
            <a:ext cx="1143000" cy="338554"/>
          </a:xfrm>
          <a:prstGeom prst="rect">
            <a:avLst/>
          </a:prstGeom>
          <a:noFill/>
        </p:spPr>
        <p:txBody>
          <a:bodyPr wrap="square" rtlCol="0">
            <a:spAutoFit/>
          </a:bodyPr>
          <a:lstStyle/>
          <a:p>
            <a:pPr algn="ctr"/>
            <a:r>
              <a:rPr lang="en-US" sz="1600" dirty="0" err="1"/>
              <a:t>timeOfDay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dirty="0"/>
          </a:p>
        </p:txBody>
      </p:sp>
      <p:sp>
        <p:nvSpPr>
          <p:cNvPr id="4" name="Content Placeholder 3"/>
          <p:cNvSpPr>
            <a:spLocks noGrp="1"/>
          </p:cNvSpPr>
          <p:nvPr>
            <p:ph sz="quarter" idx="1"/>
          </p:nvPr>
        </p:nvSpPr>
        <p:spPr>
          <a:xfrm>
            <a:off x="457200" y="1219200"/>
            <a:ext cx="8229600" cy="4267200"/>
          </a:xfrm>
        </p:spPr>
        <p:txBody>
          <a:bodyPr>
            <a:normAutofit fontScale="85000" lnSpcReduction="10000"/>
          </a:bodyPr>
          <a:lstStyle/>
          <a:p>
            <a:r>
              <a:rPr lang="en-US" b="1" dirty="0">
                <a:solidFill>
                  <a:srgbClr val="FF0000"/>
                </a:solidFill>
              </a:rPr>
              <a:t>Dimensional attributes </a:t>
            </a:r>
            <a:r>
              <a:rPr lang="en-US" dirty="0"/>
              <a:t>describe </a:t>
            </a:r>
            <a:r>
              <a:rPr lang="en-US" dirty="0">
                <a:solidFill>
                  <a:schemeClr val="bg2">
                    <a:lumMod val="50000"/>
                  </a:schemeClr>
                </a:solidFill>
              </a:rPr>
              <a:t>instances</a:t>
            </a:r>
            <a:r>
              <a:rPr lang="en-US" dirty="0"/>
              <a:t> of a dimension</a:t>
            </a:r>
          </a:p>
          <a:p>
            <a:pPr lvl="1"/>
            <a:r>
              <a:rPr lang="en-US" dirty="0">
                <a:solidFill>
                  <a:schemeClr val="tx1"/>
                </a:solidFill>
              </a:rPr>
              <a:t>E.g., the </a:t>
            </a:r>
            <a:r>
              <a:rPr lang="en-US" sz="2400" i="1" dirty="0">
                <a:solidFill>
                  <a:schemeClr val="accent6">
                    <a:lumMod val="60000"/>
                    <a:lumOff val="40000"/>
                  </a:schemeClr>
                </a:solidFill>
              </a:rPr>
              <a:t>product</a:t>
            </a:r>
            <a:r>
              <a:rPr lang="en-US" dirty="0">
                <a:solidFill>
                  <a:schemeClr val="tx1"/>
                </a:solidFill>
              </a:rPr>
              <a:t> 'coca-cola zero' belongs to the </a:t>
            </a:r>
            <a:r>
              <a:rPr lang="en-US" sz="2400" i="1" dirty="0">
                <a:solidFill>
                  <a:schemeClr val="accent6">
                    <a:lumMod val="60000"/>
                    <a:lumOff val="40000"/>
                  </a:schemeClr>
                </a:solidFill>
              </a:rPr>
              <a:t>type</a:t>
            </a:r>
            <a:r>
              <a:rPr lang="en-US" dirty="0">
                <a:solidFill>
                  <a:schemeClr val="tx1"/>
                </a:solidFill>
              </a:rPr>
              <a:t> 'soft drink', which is under the </a:t>
            </a:r>
            <a:r>
              <a:rPr lang="en-US" sz="2400" i="1" dirty="0">
                <a:solidFill>
                  <a:schemeClr val="accent6">
                    <a:lumMod val="60000"/>
                    <a:lumOff val="40000"/>
                  </a:schemeClr>
                </a:solidFill>
              </a:rPr>
              <a:t>category</a:t>
            </a:r>
            <a:r>
              <a:rPr lang="en-US" dirty="0">
                <a:solidFill>
                  <a:schemeClr val="tx1"/>
                </a:solidFill>
              </a:rPr>
              <a:t> 'drink'. The product has a </a:t>
            </a:r>
            <a:r>
              <a:rPr lang="en-US" sz="2400" i="1" dirty="0">
                <a:solidFill>
                  <a:schemeClr val="accent6">
                    <a:lumMod val="60000"/>
                    <a:lumOff val="40000"/>
                  </a:schemeClr>
                </a:solidFill>
              </a:rPr>
              <a:t>brand</a:t>
            </a:r>
            <a:r>
              <a:rPr lang="en-US" dirty="0">
                <a:solidFill>
                  <a:schemeClr val="tx1"/>
                </a:solidFill>
              </a:rPr>
              <a:t> 'coca-cola', and is sold in the </a:t>
            </a:r>
            <a:r>
              <a:rPr lang="en-US" sz="2400" i="1" dirty="0">
                <a:solidFill>
                  <a:schemeClr val="accent6">
                    <a:lumMod val="60000"/>
                    <a:lumOff val="40000"/>
                  </a:schemeClr>
                </a:solidFill>
              </a:rPr>
              <a:t>department</a:t>
            </a:r>
            <a:r>
              <a:rPr lang="en-US" dirty="0">
                <a:solidFill>
                  <a:schemeClr val="tx1"/>
                </a:solidFill>
              </a:rPr>
              <a:t> 'soft drink' of the supermarket.</a:t>
            </a:r>
          </a:p>
          <a:p>
            <a:r>
              <a:rPr lang="en-US" dirty="0"/>
              <a:t>We use a </a:t>
            </a:r>
            <a:r>
              <a:rPr lang="en-US" dirty="0">
                <a:solidFill>
                  <a:schemeClr val="bg2">
                    <a:lumMod val="50000"/>
                  </a:schemeClr>
                </a:solidFill>
              </a:rPr>
              <a:t>unique</a:t>
            </a:r>
            <a:r>
              <a:rPr lang="en-US" dirty="0"/>
              <a:t> name for the </a:t>
            </a:r>
            <a:r>
              <a:rPr lang="en-US" dirty="0">
                <a:solidFill>
                  <a:schemeClr val="bg2">
                    <a:lumMod val="50000"/>
                  </a:schemeClr>
                </a:solidFill>
              </a:rPr>
              <a:t>instances</a:t>
            </a:r>
            <a:r>
              <a:rPr lang="en-US" dirty="0"/>
              <a:t> to represent the dimension in the schema. This name is also regarded as a </a:t>
            </a:r>
            <a:r>
              <a:rPr lang="en-US" dirty="0">
                <a:solidFill>
                  <a:srgbClr val="FF0000"/>
                </a:solidFill>
              </a:rPr>
              <a:t>dimensional attribute</a:t>
            </a:r>
          </a:p>
          <a:p>
            <a:pPr lvl="1"/>
            <a:r>
              <a:rPr lang="en-US" dirty="0"/>
              <a:t>E.g. the attribute </a:t>
            </a:r>
            <a:r>
              <a:rPr lang="en-US" sz="2400" i="1" dirty="0">
                <a:solidFill>
                  <a:schemeClr val="accent6">
                    <a:lumMod val="60000"/>
                    <a:lumOff val="40000"/>
                  </a:schemeClr>
                </a:solidFill>
              </a:rPr>
              <a:t>product</a:t>
            </a:r>
            <a:r>
              <a:rPr lang="en-US" dirty="0"/>
              <a:t> (sample value 'coca-cola zero') in the product dimension, or the attribute </a:t>
            </a:r>
            <a:r>
              <a:rPr lang="en-US" sz="2400" i="1" dirty="0">
                <a:solidFill>
                  <a:schemeClr val="accent6">
                    <a:lumMod val="60000"/>
                    <a:lumOff val="40000"/>
                  </a:schemeClr>
                </a:solidFill>
              </a:rPr>
              <a:t>date</a:t>
            </a:r>
            <a:r>
              <a:rPr lang="en-US" dirty="0"/>
              <a:t> (sample value '2015-01-22') in the date dimension </a:t>
            </a:r>
          </a:p>
          <a:p>
            <a:r>
              <a:rPr lang="en-US" dirty="0"/>
              <a:t>Some dimensional attributes have many-to-one association. This is modeled as </a:t>
            </a:r>
            <a:r>
              <a:rPr lang="en-US" b="1" dirty="0">
                <a:solidFill>
                  <a:srgbClr val="FF0000"/>
                </a:solidFill>
              </a:rPr>
              <a:t>functional dependency </a:t>
            </a:r>
            <a:r>
              <a:rPr lang="en-US" dirty="0"/>
              <a:t>in the relational model.</a:t>
            </a:r>
          </a:p>
          <a:p>
            <a:pPr lvl="1"/>
            <a:r>
              <a:rPr lang="en-US" dirty="0"/>
              <a:t>E.g. a specific product belongs to one brand, while one brand is associated with multiple products.  The FD is  </a:t>
            </a:r>
            <a:r>
              <a:rPr lang="en-US" i="1" dirty="0">
                <a:solidFill>
                  <a:srgbClr val="00B050"/>
                </a:solidFill>
              </a:rPr>
              <a:t>product </a:t>
            </a:r>
            <a:r>
              <a:rPr lang="en-US" dirty="0">
                <a:solidFill>
                  <a:srgbClr val="00B050"/>
                </a:solidFill>
                <a:sym typeface="Wingdings"/>
              </a:rPr>
              <a:t></a:t>
            </a:r>
            <a:r>
              <a:rPr lang="en-US" i="1" dirty="0">
                <a:solidFill>
                  <a:srgbClr val="00B050"/>
                </a:solidFill>
                <a:sym typeface="Wingdings"/>
              </a:rPr>
              <a:t> brand</a:t>
            </a:r>
            <a:endParaRPr lang="en-US" i="1" dirty="0">
              <a:solidFill>
                <a:srgbClr val="00B050"/>
              </a:solidFill>
            </a:endParaRPr>
          </a:p>
          <a:p>
            <a:endParaRPr lang="en-US" dirty="0"/>
          </a:p>
        </p:txBody>
      </p:sp>
      <p:sp>
        <p:nvSpPr>
          <p:cNvPr id="5" name="Oval 4"/>
          <p:cNvSpPr/>
          <p:nvPr/>
        </p:nvSpPr>
        <p:spPr>
          <a:xfrm>
            <a:off x="7467600" y="579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p:cNvSpPr txBox="1"/>
          <p:nvPr/>
        </p:nvSpPr>
        <p:spPr>
          <a:xfrm>
            <a:off x="7234806" y="5939484"/>
            <a:ext cx="1143000" cy="338554"/>
          </a:xfrm>
          <a:prstGeom prst="rect">
            <a:avLst/>
          </a:prstGeom>
          <a:noFill/>
        </p:spPr>
        <p:txBody>
          <a:bodyPr wrap="square" rtlCol="0">
            <a:spAutoFit/>
          </a:bodyPr>
          <a:lstStyle/>
          <a:p>
            <a:r>
              <a:rPr lang="en-US" sz="1600" dirty="0"/>
              <a:t>category</a:t>
            </a:r>
          </a:p>
        </p:txBody>
      </p:sp>
      <p:sp>
        <p:nvSpPr>
          <p:cNvPr id="8" name="Oval 7"/>
          <p:cNvSpPr/>
          <p:nvPr/>
        </p:nvSpPr>
        <p:spPr>
          <a:xfrm>
            <a:off x="5943600" y="5486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a:stCxn id="17" idx="7"/>
          </p:cNvCxnSpPr>
          <p:nvPr/>
        </p:nvCxnSpPr>
        <p:spPr>
          <a:xfrm flipV="1">
            <a:off x="5300522" y="5593830"/>
            <a:ext cx="643078" cy="19709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5410200"/>
            <a:ext cx="838200" cy="338554"/>
          </a:xfrm>
          <a:prstGeom prst="rect">
            <a:avLst/>
          </a:prstGeom>
          <a:noFill/>
        </p:spPr>
        <p:txBody>
          <a:bodyPr wrap="square" rtlCol="0">
            <a:spAutoFit/>
          </a:bodyPr>
          <a:lstStyle/>
          <a:p>
            <a:r>
              <a:rPr lang="en-US" sz="1600" dirty="0"/>
              <a:t>brand</a:t>
            </a:r>
          </a:p>
        </p:txBody>
      </p:sp>
      <p:sp>
        <p:nvSpPr>
          <p:cNvPr id="10" name="Rectangle 9"/>
          <p:cNvSpPr/>
          <p:nvPr/>
        </p:nvSpPr>
        <p:spPr>
          <a:xfrm>
            <a:off x="3657600" y="54864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11" name="Rectangle 10"/>
          <p:cNvSpPr/>
          <p:nvPr/>
        </p:nvSpPr>
        <p:spPr>
          <a:xfrm>
            <a:off x="3657600" y="5757446"/>
            <a:ext cx="990600" cy="567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13" name="Oval 12"/>
          <p:cNvSpPr/>
          <p:nvPr/>
        </p:nvSpPr>
        <p:spPr>
          <a:xfrm>
            <a:off x="2971800" y="6059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3200400" y="6167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00600" y="5943600"/>
            <a:ext cx="838200" cy="338554"/>
          </a:xfrm>
          <a:prstGeom prst="rect">
            <a:avLst/>
          </a:prstGeom>
          <a:noFill/>
        </p:spPr>
        <p:txBody>
          <a:bodyPr wrap="square" rtlCol="0">
            <a:spAutoFit/>
          </a:bodyPr>
          <a:lstStyle/>
          <a:p>
            <a:r>
              <a:rPr lang="en-US" sz="1600" dirty="0"/>
              <a:t>product</a:t>
            </a:r>
          </a:p>
        </p:txBody>
      </p:sp>
      <p:sp>
        <p:nvSpPr>
          <p:cNvPr id="16" name="TextBox 15"/>
          <p:cNvSpPr txBox="1"/>
          <p:nvPr/>
        </p:nvSpPr>
        <p:spPr>
          <a:xfrm>
            <a:off x="2133600" y="5986046"/>
            <a:ext cx="838200" cy="338554"/>
          </a:xfrm>
          <a:prstGeom prst="rect">
            <a:avLst/>
          </a:prstGeom>
          <a:noFill/>
        </p:spPr>
        <p:txBody>
          <a:bodyPr wrap="square" rtlCol="0">
            <a:spAutoFit/>
          </a:bodyPr>
          <a:lstStyle/>
          <a:p>
            <a:pPr algn="r"/>
            <a:r>
              <a:rPr lang="en-US" sz="1600" dirty="0"/>
              <a:t>store</a:t>
            </a:r>
          </a:p>
        </p:txBody>
      </p:sp>
      <p:sp>
        <p:nvSpPr>
          <p:cNvPr id="17" name="Oval 16"/>
          <p:cNvSpPr/>
          <p:nvPr/>
        </p:nvSpPr>
        <p:spPr>
          <a:xfrm>
            <a:off x="5105400" y="5757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4648200" y="5864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33600" y="5638800"/>
            <a:ext cx="838200" cy="338554"/>
          </a:xfrm>
          <a:prstGeom prst="rect">
            <a:avLst/>
          </a:prstGeom>
          <a:noFill/>
        </p:spPr>
        <p:txBody>
          <a:bodyPr wrap="square" rtlCol="0">
            <a:spAutoFit/>
          </a:bodyPr>
          <a:lstStyle/>
          <a:p>
            <a:pPr algn="r"/>
            <a:r>
              <a:rPr lang="en-US" sz="1600" dirty="0"/>
              <a:t>date</a:t>
            </a:r>
          </a:p>
        </p:txBody>
      </p:sp>
      <p:sp>
        <p:nvSpPr>
          <p:cNvPr id="20" name="Oval 19"/>
          <p:cNvSpPr/>
          <p:nvPr/>
        </p:nvSpPr>
        <p:spPr>
          <a:xfrm>
            <a:off x="2971800" y="571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3200400" y="58224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977078" y="579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a:stCxn id="17" idx="6"/>
          </p:cNvCxnSpPr>
          <p:nvPr/>
        </p:nvCxnSpPr>
        <p:spPr>
          <a:xfrm>
            <a:off x="5334000" y="5871746"/>
            <a:ext cx="643078" cy="2688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05678" y="5715000"/>
            <a:ext cx="838200" cy="338554"/>
          </a:xfrm>
          <a:prstGeom prst="rect">
            <a:avLst/>
          </a:prstGeom>
          <a:noFill/>
        </p:spPr>
        <p:txBody>
          <a:bodyPr wrap="square" rtlCol="0">
            <a:spAutoFit/>
          </a:bodyPr>
          <a:lstStyle/>
          <a:p>
            <a:r>
              <a:rPr lang="en-US" sz="1600" dirty="0"/>
              <a:t>type</a:t>
            </a:r>
          </a:p>
        </p:txBody>
      </p:sp>
      <p:sp>
        <p:nvSpPr>
          <p:cNvPr id="26" name="Oval 25"/>
          <p:cNvSpPr/>
          <p:nvPr/>
        </p:nvSpPr>
        <p:spPr>
          <a:xfrm>
            <a:off x="5943600" y="609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a:stCxn id="17" idx="5"/>
          </p:cNvCxnSpPr>
          <p:nvPr/>
        </p:nvCxnSpPr>
        <p:spPr>
          <a:xfrm>
            <a:off x="5300522" y="5952568"/>
            <a:ext cx="643078" cy="250862"/>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2200" y="6019800"/>
            <a:ext cx="1295400" cy="338554"/>
          </a:xfrm>
          <a:prstGeom prst="rect">
            <a:avLst/>
          </a:prstGeom>
          <a:noFill/>
        </p:spPr>
        <p:txBody>
          <a:bodyPr wrap="square" rtlCol="0">
            <a:spAutoFit/>
          </a:bodyPr>
          <a:lstStyle/>
          <a:p>
            <a:r>
              <a:rPr lang="en-US" sz="1600" dirty="0"/>
              <a:t>department</a:t>
            </a:r>
          </a:p>
        </p:txBody>
      </p:sp>
      <p:cxnSp>
        <p:nvCxnSpPr>
          <p:cNvPr id="29" name="Straight Connector 28">
            <a:extLst>
              <a:ext uri="{FF2B5EF4-FFF2-40B4-BE49-F238E27FC236}">
                <a16:creationId xmlns:a16="http://schemas.microsoft.com/office/drawing/2014/main" id="{77212121-6448-4FCE-92F7-C0D3CFE70685}"/>
              </a:ext>
            </a:extLst>
          </p:cNvPr>
          <p:cNvCxnSpPr/>
          <p:nvPr/>
        </p:nvCxnSpPr>
        <p:spPr>
          <a:xfrm>
            <a:off x="6700978" y="591188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Dimension as a Tree of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dirty="0"/>
          </a:p>
        </p:txBody>
      </p:sp>
      <p:sp>
        <p:nvSpPr>
          <p:cNvPr id="4" name="Content Placeholder 3"/>
          <p:cNvSpPr>
            <a:spLocks noGrp="1"/>
          </p:cNvSpPr>
          <p:nvPr>
            <p:ph sz="quarter" idx="1"/>
          </p:nvPr>
        </p:nvSpPr>
        <p:spPr>
          <a:xfrm>
            <a:off x="457200" y="1219200"/>
            <a:ext cx="8229600" cy="2514600"/>
          </a:xfrm>
        </p:spPr>
        <p:txBody>
          <a:bodyPr>
            <a:normAutofit/>
          </a:bodyPr>
          <a:lstStyle/>
          <a:p>
            <a:r>
              <a:rPr lang="en-US" sz="2400" dirty="0"/>
              <a:t>Dimensional attributes of a dimension can be modeled as a </a:t>
            </a:r>
            <a:r>
              <a:rPr lang="en-US" sz="2400" b="1" dirty="0">
                <a:solidFill>
                  <a:srgbClr val="FF0000"/>
                </a:solidFill>
              </a:rPr>
              <a:t>directed tree </a:t>
            </a:r>
            <a:r>
              <a:rPr lang="en-US" sz="2400" dirty="0"/>
              <a:t>whose </a:t>
            </a:r>
            <a:r>
              <a:rPr lang="en-US" sz="2400" dirty="0">
                <a:solidFill>
                  <a:schemeClr val="bg2">
                    <a:lumMod val="50000"/>
                  </a:schemeClr>
                </a:solidFill>
              </a:rPr>
              <a:t>nodes</a:t>
            </a:r>
            <a:r>
              <a:rPr lang="en-US" sz="2400" dirty="0"/>
              <a:t> are dimensional attributes and whose </a:t>
            </a:r>
            <a:r>
              <a:rPr lang="en-US" sz="2400" dirty="0">
                <a:solidFill>
                  <a:schemeClr val="bg2">
                    <a:lumMod val="50000"/>
                  </a:schemeClr>
                </a:solidFill>
              </a:rPr>
              <a:t>arcs</a:t>
            </a:r>
            <a:r>
              <a:rPr lang="en-US" sz="2400" dirty="0"/>
              <a:t> model many-to-one associations (functional dependency) between dimensional attribute pairs. </a:t>
            </a:r>
          </a:p>
          <a:p>
            <a:r>
              <a:rPr lang="en-US" sz="2400" dirty="0"/>
              <a:t>If there are no ambiguity, we may </a:t>
            </a:r>
            <a:r>
              <a:rPr lang="en-US" sz="2400" dirty="0">
                <a:solidFill>
                  <a:schemeClr val="bg2">
                    <a:lumMod val="50000"/>
                  </a:schemeClr>
                </a:solidFill>
              </a:rPr>
              <a:t>omit</a:t>
            </a:r>
            <a:r>
              <a:rPr lang="en-US" sz="2400" dirty="0"/>
              <a:t> the </a:t>
            </a:r>
            <a:r>
              <a:rPr lang="en-US" sz="2400" dirty="0">
                <a:solidFill>
                  <a:schemeClr val="bg2">
                    <a:lumMod val="50000"/>
                  </a:schemeClr>
                </a:solidFill>
              </a:rPr>
              <a:t>arrow</a:t>
            </a:r>
            <a:r>
              <a:rPr lang="en-US" sz="2400" dirty="0"/>
              <a:t> in the lines between dimensional attributes.</a:t>
            </a:r>
          </a:p>
        </p:txBody>
      </p:sp>
      <p:sp>
        <p:nvSpPr>
          <p:cNvPr id="5" name="Oval 4"/>
          <p:cNvSpPr/>
          <p:nvPr/>
        </p:nvSpPr>
        <p:spPr>
          <a:xfrm>
            <a:off x="36576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3200400" y="48318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6600" y="4876800"/>
            <a:ext cx="838200" cy="338554"/>
          </a:xfrm>
          <a:prstGeom prst="rect">
            <a:avLst/>
          </a:prstGeom>
          <a:noFill/>
        </p:spPr>
        <p:txBody>
          <a:bodyPr wrap="square" rtlCol="0">
            <a:spAutoFit/>
          </a:bodyPr>
          <a:lstStyle/>
          <a:p>
            <a:r>
              <a:rPr lang="en-US" sz="1600" dirty="0"/>
              <a:t>product</a:t>
            </a:r>
          </a:p>
        </p:txBody>
      </p:sp>
      <p:sp>
        <p:nvSpPr>
          <p:cNvPr id="8" name="Oval 7"/>
          <p:cNvSpPr/>
          <p:nvPr/>
        </p:nvSpPr>
        <p:spPr>
          <a:xfrm>
            <a:off x="45720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38862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876800"/>
            <a:ext cx="838200" cy="338554"/>
          </a:xfrm>
          <a:prstGeom prst="rect">
            <a:avLst/>
          </a:prstGeom>
          <a:noFill/>
        </p:spPr>
        <p:txBody>
          <a:bodyPr wrap="square" rtlCol="0">
            <a:spAutoFit/>
          </a:bodyPr>
          <a:lstStyle/>
          <a:p>
            <a:pPr algn="ctr"/>
            <a:r>
              <a:rPr lang="en-US" sz="1600" dirty="0"/>
              <a:t>type</a:t>
            </a:r>
          </a:p>
        </p:txBody>
      </p:sp>
      <p:sp>
        <p:nvSpPr>
          <p:cNvPr id="13" name="Oval 12"/>
          <p:cNvSpPr/>
          <p:nvPr/>
        </p:nvSpPr>
        <p:spPr>
          <a:xfrm>
            <a:off x="54864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p:cNvCxnSpPr/>
          <p:nvPr/>
        </p:nvCxnSpPr>
        <p:spPr>
          <a:xfrm>
            <a:off x="48006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5400" y="4876800"/>
            <a:ext cx="914400" cy="338554"/>
          </a:xfrm>
          <a:prstGeom prst="rect">
            <a:avLst/>
          </a:prstGeom>
          <a:noFill/>
        </p:spPr>
        <p:txBody>
          <a:bodyPr wrap="square" rtlCol="0">
            <a:spAutoFit/>
          </a:bodyPr>
          <a:lstStyle/>
          <a:p>
            <a:pPr algn="ctr"/>
            <a:r>
              <a:rPr lang="en-US" sz="1600" dirty="0"/>
              <a:t>category</a:t>
            </a:r>
          </a:p>
        </p:txBody>
      </p:sp>
      <p:sp>
        <p:nvSpPr>
          <p:cNvPr id="16" name="Oval 15"/>
          <p:cNvSpPr/>
          <p:nvPr/>
        </p:nvSpPr>
        <p:spPr>
          <a:xfrm>
            <a:off x="64008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Connector 16"/>
          <p:cNvCxnSpPr/>
          <p:nvPr/>
        </p:nvCxnSpPr>
        <p:spPr>
          <a:xfrm>
            <a:off x="5715000" y="4831830"/>
            <a:ext cx="685800" cy="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9800" y="4876800"/>
            <a:ext cx="1447800" cy="338554"/>
          </a:xfrm>
          <a:prstGeom prst="rect">
            <a:avLst/>
          </a:prstGeom>
          <a:noFill/>
        </p:spPr>
        <p:txBody>
          <a:bodyPr wrap="square" rtlCol="0">
            <a:spAutoFit/>
          </a:bodyPr>
          <a:lstStyle/>
          <a:p>
            <a:pPr algn="ctr"/>
            <a:r>
              <a:rPr lang="en-US" sz="1600" dirty="0"/>
              <a:t>department</a:t>
            </a:r>
          </a:p>
        </p:txBody>
      </p:sp>
      <p:sp>
        <p:nvSpPr>
          <p:cNvPr id="19" name="Oval 18"/>
          <p:cNvSpPr/>
          <p:nvPr/>
        </p:nvSpPr>
        <p:spPr>
          <a:xfrm>
            <a:off x="4572000" y="4267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a:stCxn id="5" idx="7"/>
          </p:cNvCxnSpPr>
          <p:nvPr/>
        </p:nvCxnSpPr>
        <p:spPr>
          <a:xfrm flipV="1">
            <a:off x="3852722" y="4374630"/>
            <a:ext cx="719278" cy="38324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00600" y="4157246"/>
            <a:ext cx="838200" cy="338554"/>
          </a:xfrm>
          <a:prstGeom prst="rect">
            <a:avLst/>
          </a:prstGeom>
          <a:noFill/>
        </p:spPr>
        <p:txBody>
          <a:bodyPr wrap="square" rtlCol="0">
            <a:spAutoFit/>
          </a:bodyPr>
          <a:lstStyle/>
          <a:p>
            <a:r>
              <a:rPr lang="en-US" sz="1600" dirty="0"/>
              <a:t>brand</a:t>
            </a:r>
          </a:p>
        </p:txBody>
      </p:sp>
      <p:sp>
        <p:nvSpPr>
          <p:cNvPr id="21" name="Rectangle 20"/>
          <p:cNvSpPr/>
          <p:nvPr/>
        </p:nvSpPr>
        <p:spPr>
          <a:xfrm>
            <a:off x="2209800" y="41910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22" name="Rectangle 21"/>
          <p:cNvSpPr/>
          <p:nvPr/>
        </p:nvSpPr>
        <p:spPr>
          <a:xfrm>
            <a:off x="2209800" y="44620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a:p>
            <a:r>
              <a:rPr lang="en-US" sz="1600" dirty="0"/>
              <a:t>receipts</a:t>
            </a:r>
          </a:p>
        </p:txBody>
      </p:sp>
      <p:sp>
        <p:nvSpPr>
          <p:cNvPr id="24" name="Oval 23"/>
          <p:cNvSpPr/>
          <p:nvPr/>
        </p:nvSpPr>
        <p:spPr>
          <a:xfrm>
            <a:off x="45720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Connector 24"/>
          <p:cNvCxnSpPr>
            <a:stCxn id="5" idx="5"/>
            <a:endCxn id="24" idx="2"/>
          </p:cNvCxnSpPr>
          <p:nvPr/>
        </p:nvCxnSpPr>
        <p:spPr>
          <a:xfrm>
            <a:off x="3852722" y="4919522"/>
            <a:ext cx="719278" cy="5287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1000" y="5562600"/>
            <a:ext cx="1219200" cy="338554"/>
          </a:xfrm>
          <a:prstGeom prst="rect">
            <a:avLst/>
          </a:prstGeom>
          <a:noFill/>
        </p:spPr>
        <p:txBody>
          <a:bodyPr wrap="square" rtlCol="0">
            <a:spAutoFit/>
          </a:bodyPr>
          <a:lstStyle/>
          <a:p>
            <a:r>
              <a:rPr lang="en-US" sz="1600" dirty="0" err="1"/>
              <a:t>madeInCity</a:t>
            </a:r>
            <a:endParaRPr lang="en-US" sz="1600" dirty="0"/>
          </a:p>
        </p:txBody>
      </p:sp>
      <p:sp>
        <p:nvSpPr>
          <p:cNvPr id="29" name="Oval 28"/>
          <p:cNvSpPr/>
          <p:nvPr/>
        </p:nvSpPr>
        <p:spPr>
          <a:xfrm>
            <a:off x="586740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a:endCxn id="29" idx="2"/>
          </p:cNvCxnSpPr>
          <p:nvPr/>
        </p:nvCxnSpPr>
        <p:spPr>
          <a:xfrm>
            <a:off x="4800600" y="5441430"/>
            <a:ext cx="1066800" cy="687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86400" y="5562600"/>
            <a:ext cx="1600200" cy="338554"/>
          </a:xfrm>
          <a:prstGeom prst="rect">
            <a:avLst/>
          </a:prstGeom>
          <a:noFill/>
        </p:spPr>
        <p:txBody>
          <a:bodyPr wrap="square" rtlCol="0">
            <a:spAutoFit/>
          </a:bodyPr>
          <a:lstStyle/>
          <a:p>
            <a:r>
              <a:rPr lang="en-US" sz="1600" dirty="0" err="1"/>
              <a:t>madeInCountry</a:t>
            </a:r>
            <a:endParaRPr lang="en-US" sz="1600" dirty="0"/>
          </a:p>
        </p:txBody>
      </p:sp>
      <p:sp>
        <p:nvSpPr>
          <p:cNvPr id="31" name="Oval 30"/>
          <p:cNvSpPr/>
          <p:nvPr/>
        </p:nvSpPr>
        <p:spPr>
          <a:xfrm>
            <a:off x="1524000" y="48405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3" name="Straight Connector 32"/>
          <p:cNvCxnSpPr/>
          <p:nvPr/>
        </p:nvCxnSpPr>
        <p:spPr>
          <a:xfrm>
            <a:off x="1752600" y="49479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5800" y="4766846"/>
            <a:ext cx="838200" cy="338554"/>
          </a:xfrm>
          <a:prstGeom prst="rect">
            <a:avLst/>
          </a:prstGeom>
          <a:noFill/>
        </p:spPr>
        <p:txBody>
          <a:bodyPr wrap="square" rtlCol="0">
            <a:spAutoFit/>
          </a:bodyPr>
          <a:lstStyle/>
          <a:p>
            <a:pPr algn="r"/>
            <a:r>
              <a:rPr lang="en-US" sz="1600" dirty="0"/>
              <a:t>store</a:t>
            </a:r>
          </a:p>
        </p:txBody>
      </p:sp>
      <p:sp>
        <p:nvSpPr>
          <p:cNvPr id="35" name="TextBox 34"/>
          <p:cNvSpPr txBox="1"/>
          <p:nvPr/>
        </p:nvSpPr>
        <p:spPr>
          <a:xfrm>
            <a:off x="685800" y="4419600"/>
            <a:ext cx="838200" cy="338554"/>
          </a:xfrm>
          <a:prstGeom prst="rect">
            <a:avLst/>
          </a:prstGeom>
          <a:noFill/>
        </p:spPr>
        <p:txBody>
          <a:bodyPr wrap="square" rtlCol="0">
            <a:spAutoFit/>
          </a:bodyPr>
          <a:lstStyle/>
          <a:p>
            <a:pPr algn="r"/>
            <a:r>
              <a:rPr lang="en-US" sz="1600" dirty="0"/>
              <a:t>date</a:t>
            </a:r>
          </a:p>
        </p:txBody>
      </p:sp>
      <p:sp>
        <p:nvSpPr>
          <p:cNvPr id="36" name="Oval 35"/>
          <p:cNvSpPr/>
          <p:nvPr/>
        </p:nvSpPr>
        <p:spPr>
          <a:xfrm>
            <a:off x="15240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7" name="Straight Connector 36"/>
          <p:cNvCxnSpPr/>
          <p:nvPr/>
        </p:nvCxnSpPr>
        <p:spPr>
          <a:xfrm>
            <a:off x="1752600" y="4603230"/>
            <a:ext cx="457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endCxn id="48" idx="2"/>
          </p:cNvCxnSpPr>
          <p:nvPr/>
        </p:nvCxnSpPr>
        <p:spPr>
          <a:xfrm>
            <a:off x="5105400" y="39486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762000" y="3962400"/>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fontScale="90000"/>
          </a:bodyPr>
          <a:lstStyle/>
          <a:p>
            <a:r>
              <a:rPr lang="en-US" dirty="0"/>
              <a:t>Example: A Fact Schema With Trees of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sp>
        <p:nvSpPr>
          <p:cNvPr id="6" name="Rectangle 5"/>
          <p:cNvSpPr/>
          <p:nvPr/>
        </p:nvSpPr>
        <p:spPr>
          <a:xfrm>
            <a:off x="3276600" y="3276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a:t>
            </a:r>
          </a:p>
        </p:txBody>
      </p:sp>
      <p:sp>
        <p:nvSpPr>
          <p:cNvPr id="7" name="Rectangle 6"/>
          <p:cNvSpPr/>
          <p:nvPr/>
        </p:nvSpPr>
        <p:spPr>
          <a:xfrm>
            <a:off x="3276600" y="3581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8" name="Oval 7"/>
          <p:cNvSpPr/>
          <p:nvPr/>
        </p:nvSpPr>
        <p:spPr>
          <a:xfrm>
            <a:off x="4023610" y="2667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4144780" y="2895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590800" y="3854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5562600" y="3841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4191000" y="2590800"/>
            <a:ext cx="838200" cy="338554"/>
          </a:xfrm>
          <a:prstGeom prst="rect">
            <a:avLst/>
          </a:prstGeom>
          <a:noFill/>
        </p:spPr>
        <p:txBody>
          <a:bodyPr wrap="square" rtlCol="0">
            <a:spAutoFit/>
          </a:bodyPr>
          <a:lstStyle/>
          <a:p>
            <a:r>
              <a:rPr lang="en-US" sz="1600" dirty="0"/>
              <a:t>product</a:t>
            </a:r>
          </a:p>
        </p:txBody>
      </p:sp>
      <p:sp>
        <p:nvSpPr>
          <p:cNvPr id="15" name="TextBox 14"/>
          <p:cNvSpPr txBox="1"/>
          <p:nvPr/>
        </p:nvSpPr>
        <p:spPr>
          <a:xfrm>
            <a:off x="2286000" y="4038600"/>
            <a:ext cx="838200" cy="338554"/>
          </a:xfrm>
          <a:prstGeom prst="rect">
            <a:avLst/>
          </a:prstGeom>
          <a:noFill/>
        </p:spPr>
        <p:txBody>
          <a:bodyPr wrap="square" rtlCol="0">
            <a:spAutoFit/>
          </a:bodyPr>
          <a:lstStyle/>
          <a:p>
            <a:pPr algn="ctr"/>
            <a:r>
              <a:rPr lang="en-US" sz="1600" dirty="0"/>
              <a:t>date</a:t>
            </a:r>
          </a:p>
        </p:txBody>
      </p:sp>
      <p:sp>
        <p:nvSpPr>
          <p:cNvPr id="16" name="TextBox 15"/>
          <p:cNvSpPr txBox="1"/>
          <p:nvPr/>
        </p:nvSpPr>
        <p:spPr>
          <a:xfrm>
            <a:off x="5257800" y="4038600"/>
            <a:ext cx="838200" cy="338554"/>
          </a:xfrm>
          <a:prstGeom prst="rect">
            <a:avLst/>
          </a:prstGeom>
          <a:noFill/>
        </p:spPr>
        <p:txBody>
          <a:bodyPr wrap="square" rtlCol="0">
            <a:spAutoFit/>
          </a:bodyPr>
          <a:lstStyle/>
          <a:p>
            <a:pPr algn="ctr"/>
            <a:r>
              <a:rPr lang="en-US" sz="1600" dirty="0"/>
              <a:t>store</a:t>
            </a:r>
          </a:p>
        </p:txBody>
      </p:sp>
      <p:cxnSp>
        <p:nvCxnSpPr>
          <p:cNvPr id="19" name="Straight Connector 18"/>
          <p:cNvCxnSpPr>
            <a:endCxn id="8" idx="7"/>
          </p:cNvCxnSpPr>
          <p:nvPr/>
        </p:nvCxnSpPr>
        <p:spPr>
          <a:xfrm flipH="1">
            <a:off x="4218732" y="14478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8" idx="1"/>
          </p:cNvCxnSpPr>
          <p:nvPr/>
        </p:nvCxnSpPr>
        <p:spPr>
          <a:xfrm>
            <a:off x="3810000" y="24049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576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4572000" y="2133600"/>
            <a:ext cx="838200" cy="338554"/>
          </a:xfrm>
          <a:prstGeom prst="rect">
            <a:avLst/>
          </a:prstGeom>
          <a:noFill/>
        </p:spPr>
        <p:txBody>
          <a:bodyPr wrap="square" rtlCol="0">
            <a:spAutoFit/>
          </a:bodyPr>
          <a:lstStyle/>
          <a:p>
            <a:r>
              <a:rPr lang="en-US" sz="1600" dirty="0"/>
              <a:t>type</a:t>
            </a:r>
          </a:p>
        </p:txBody>
      </p:sp>
      <p:sp>
        <p:nvSpPr>
          <p:cNvPr id="32" name="Oval 31"/>
          <p:cNvSpPr/>
          <p:nvPr/>
        </p:nvSpPr>
        <p:spPr>
          <a:xfrm>
            <a:off x="4600494" y="17953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43434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4800600" y="144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800600" y="1718846"/>
            <a:ext cx="1143000" cy="338554"/>
          </a:xfrm>
          <a:prstGeom prst="rect">
            <a:avLst/>
          </a:prstGeom>
          <a:noFill/>
        </p:spPr>
        <p:txBody>
          <a:bodyPr wrap="square" rtlCol="0">
            <a:spAutoFit/>
          </a:bodyPr>
          <a:lstStyle/>
          <a:p>
            <a:r>
              <a:rPr lang="en-US" sz="1600" dirty="0"/>
              <a:t>category</a:t>
            </a:r>
          </a:p>
        </p:txBody>
      </p:sp>
      <p:sp>
        <p:nvSpPr>
          <p:cNvPr id="37" name="TextBox 36"/>
          <p:cNvSpPr txBox="1"/>
          <p:nvPr/>
        </p:nvSpPr>
        <p:spPr>
          <a:xfrm>
            <a:off x="5029200" y="1337846"/>
            <a:ext cx="1295400" cy="338554"/>
          </a:xfrm>
          <a:prstGeom prst="rect">
            <a:avLst/>
          </a:prstGeom>
          <a:noFill/>
        </p:spPr>
        <p:txBody>
          <a:bodyPr wrap="square" rtlCol="0">
            <a:spAutoFit/>
          </a:bodyPr>
          <a:lstStyle/>
          <a:p>
            <a:r>
              <a:rPr lang="en-US" sz="1600" dirty="0"/>
              <a:t>department</a:t>
            </a:r>
          </a:p>
        </p:txBody>
      </p:sp>
      <p:sp>
        <p:nvSpPr>
          <p:cNvPr id="38" name="TextBox 37"/>
          <p:cNvSpPr txBox="1"/>
          <p:nvPr/>
        </p:nvSpPr>
        <p:spPr>
          <a:xfrm>
            <a:off x="2819400" y="2133600"/>
            <a:ext cx="838200" cy="338554"/>
          </a:xfrm>
          <a:prstGeom prst="rect">
            <a:avLst/>
          </a:prstGeom>
          <a:noFill/>
        </p:spPr>
        <p:txBody>
          <a:bodyPr wrap="square" rtlCol="0">
            <a:spAutoFit/>
          </a:bodyPr>
          <a:lstStyle/>
          <a:p>
            <a:pPr algn="r"/>
            <a:r>
              <a:rPr lang="en-US" sz="1600" dirty="0"/>
              <a:t>brand</a:t>
            </a:r>
          </a:p>
        </p:txBody>
      </p:sp>
      <p:sp>
        <p:nvSpPr>
          <p:cNvPr id="39" name="Oval 38"/>
          <p:cNvSpPr/>
          <p:nvPr/>
        </p:nvSpPr>
        <p:spPr>
          <a:xfrm>
            <a:off x="1905000" y="38497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1600200" y="4038600"/>
            <a:ext cx="838200" cy="338554"/>
          </a:xfrm>
          <a:prstGeom prst="rect">
            <a:avLst/>
          </a:prstGeom>
          <a:noFill/>
        </p:spPr>
        <p:txBody>
          <a:bodyPr wrap="square" rtlCol="0">
            <a:spAutoFit/>
          </a:bodyPr>
          <a:lstStyle/>
          <a:p>
            <a:pPr algn="ctr"/>
            <a:r>
              <a:rPr lang="en-US" sz="1600" dirty="0"/>
              <a:t>month</a:t>
            </a:r>
          </a:p>
        </p:txBody>
      </p:sp>
      <p:sp>
        <p:nvSpPr>
          <p:cNvPr id="43" name="Oval 42"/>
          <p:cNvSpPr/>
          <p:nvPr/>
        </p:nvSpPr>
        <p:spPr>
          <a:xfrm>
            <a:off x="1219200" y="3854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914400" y="4038600"/>
            <a:ext cx="838200" cy="338554"/>
          </a:xfrm>
          <a:prstGeom prst="rect">
            <a:avLst/>
          </a:prstGeom>
          <a:noFill/>
        </p:spPr>
        <p:txBody>
          <a:bodyPr wrap="square" rtlCol="0">
            <a:spAutoFit/>
          </a:bodyPr>
          <a:lstStyle/>
          <a:p>
            <a:pPr algn="ctr"/>
            <a:r>
              <a:rPr lang="en-US" sz="1600" dirty="0"/>
              <a:t>quarter</a:t>
            </a:r>
          </a:p>
        </p:txBody>
      </p:sp>
      <p:sp>
        <p:nvSpPr>
          <p:cNvPr id="45" name="Oval 44"/>
          <p:cNvSpPr/>
          <p:nvPr/>
        </p:nvSpPr>
        <p:spPr>
          <a:xfrm>
            <a:off x="533400" y="38497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228600" y="4038600"/>
            <a:ext cx="838200" cy="338554"/>
          </a:xfrm>
          <a:prstGeom prst="rect">
            <a:avLst/>
          </a:prstGeom>
          <a:noFill/>
        </p:spPr>
        <p:txBody>
          <a:bodyPr wrap="square" rtlCol="0">
            <a:spAutoFit/>
          </a:bodyPr>
          <a:lstStyle/>
          <a:p>
            <a:pPr algn="ctr"/>
            <a:r>
              <a:rPr lang="en-US" sz="1600" dirty="0"/>
              <a:t>year</a:t>
            </a:r>
          </a:p>
        </p:txBody>
      </p:sp>
      <p:sp>
        <p:nvSpPr>
          <p:cNvPr id="48" name="Oval 47"/>
          <p:cNvSpPr/>
          <p:nvPr/>
        </p:nvSpPr>
        <p:spPr>
          <a:xfrm>
            <a:off x="7525060" y="3843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7220260" y="4027575"/>
            <a:ext cx="838200" cy="338554"/>
          </a:xfrm>
          <a:prstGeom prst="rect">
            <a:avLst/>
          </a:prstGeom>
          <a:noFill/>
        </p:spPr>
        <p:txBody>
          <a:bodyPr wrap="square" rtlCol="0">
            <a:spAutoFit/>
          </a:bodyPr>
          <a:lstStyle/>
          <a:p>
            <a:pPr algn="ctr"/>
            <a:r>
              <a:rPr lang="en-US" sz="1600" dirty="0"/>
              <a:t>country</a:t>
            </a:r>
          </a:p>
        </p:txBody>
      </p:sp>
      <p:sp>
        <p:nvSpPr>
          <p:cNvPr id="50" name="Oval 49"/>
          <p:cNvSpPr/>
          <p:nvPr/>
        </p:nvSpPr>
        <p:spPr>
          <a:xfrm>
            <a:off x="6839260" y="38387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6534460" y="4027575"/>
            <a:ext cx="838200" cy="338554"/>
          </a:xfrm>
          <a:prstGeom prst="rect">
            <a:avLst/>
          </a:prstGeom>
          <a:noFill/>
        </p:spPr>
        <p:txBody>
          <a:bodyPr wrap="square" rtlCol="0">
            <a:spAutoFit/>
          </a:bodyPr>
          <a:lstStyle/>
          <a:p>
            <a:pPr algn="ctr"/>
            <a:r>
              <a:rPr lang="en-US" sz="1600" dirty="0"/>
              <a:t>state</a:t>
            </a:r>
          </a:p>
        </p:txBody>
      </p:sp>
      <p:sp>
        <p:nvSpPr>
          <p:cNvPr id="52" name="Oval 51"/>
          <p:cNvSpPr/>
          <p:nvPr/>
        </p:nvSpPr>
        <p:spPr>
          <a:xfrm>
            <a:off x="6153460" y="3843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848660" y="4027575"/>
            <a:ext cx="838200" cy="338554"/>
          </a:xfrm>
          <a:prstGeom prst="rect">
            <a:avLst/>
          </a:prstGeom>
          <a:noFill/>
        </p:spPr>
        <p:txBody>
          <a:bodyPr wrap="square" rtlCol="0">
            <a:spAutoFit/>
          </a:bodyPr>
          <a:lstStyle/>
          <a:p>
            <a:pPr algn="ctr"/>
            <a:r>
              <a:rPr lang="en-US" sz="1600" dirty="0"/>
              <a:t>city</a:t>
            </a:r>
          </a:p>
        </p:txBody>
      </p:sp>
      <p:cxnSp>
        <p:nvCxnSpPr>
          <p:cNvPr id="55" name="Straight Connector 54"/>
          <p:cNvCxnSpPr>
            <a:stCxn id="56" idx="3"/>
            <a:endCxn id="12" idx="0"/>
          </p:cNvCxnSpPr>
          <p:nvPr/>
        </p:nvCxnSpPr>
        <p:spPr>
          <a:xfrm flipH="1">
            <a:off x="5676900" y="3471722"/>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8674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6096000" y="3166646"/>
            <a:ext cx="1371600" cy="338554"/>
          </a:xfrm>
          <a:prstGeom prst="rect">
            <a:avLst/>
          </a:prstGeom>
          <a:noFill/>
        </p:spPr>
        <p:txBody>
          <a:bodyPr wrap="square" rtlCol="0">
            <a:spAutoFit/>
          </a:bodyPr>
          <a:lstStyle/>
          <a:p>
            <a:pPr algn="ctr"/>
            <a:r>
              <a:rPr lang="en-US" sz="1600" dirty="0" err="1"/>
              <a:t>salesManager</a:t>
            </a:r>
            <a:endParaRPr lang="en-US" sz="1600" dirty="0"/>
          </a:p>
        </p:txBody>
      </p:sp>
      <p:sp>
        <p:nvSpPr>
          <p:cNvPr id="60" name="Rectangle 59"/>
          <p:cNvSpPr/>
          <p:nvPr/>
        </p:nvSpPr>
        <p:spPr>
          <a:xfrm>
            <a:off x="1828800" y="5257800"/>
            <a:ext cx="6858000" cy="9906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Dimensional attributes are structured as trees with their </a:t>
            </a:r>
            <a:r>
              <a:rPr lang="en-US" dirty="0">
                <a:solidFill>
                  <a:schemeClr val="bg2">
                    <a:lumMod val="50000"/>
                  </a:schemeClr>
                </a:solidFill>
              </a:rPr>
              <a:t>roots</a:t>
            </a:r>
            <a:r>
              <a:rPr lang="en-US" dirty="0"/>
              <a:t> in </a:t>
            </a:r>
            <a:r>
              <a:rPr lang="en-US" dirty="0">
                <a:solidFill>
                  <a:srgbClr val="FF0000"/>
                </a:solidFill>
              </a:rPr>
              <a:t>dimensions</a:t>
            </a:r>
            <a:r>
              <a:rPr lang="en-US" dirty="0"/>
              <a:t>. It is often </a:t>
            </a:r>
            <a:r>
              <a:rPr lang="en-US" dirty="0">
                <a:solidFill>
                  <a:schemeClr val="bg2">
                    <a:lumMod val="50000"/>
                  </a:schemeClr>
                </a:solidFill>
              </a:rPr>
              <a:t>not necessary </a:t>
            </a:r>
            <a:r>
              <a:rPr lang="en-US" dirty="0"/>
              <a:t>to explicitly show arc directions as each arc is implicitly oriented in a direction moving away from the root.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a:endCxn id="21" idx="2"/>
          </p:cNvCxnSpPr>
          <p:nvPr/>
        </p:nvCxnSpPr>
        <p:spPr>
          <a:xfrm>
            <a:off x="4467225" y="1862685"/>
            <a:ext cx="1171575" cy="4215"/>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a:t>
            </a:r>
            <a:r>
              <a:rPr lang="en-US"/>
              <a:t>: A Primary </a:t>
            </a:r>
            <a:r>
              <a:rPr lang="en-US" dirty="0"/>
              <a:t>E</a:t>
            </a:r>
            <a:r>
              <a:rPr lang="en-US"/>
              <a:t>vent </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cxnSp>
        <p:nvCxnSpPr>
          <p:cNvPr id="4" name="Straight Connector 3"/>
          <p:cNvCxnSpPr>
            <a:endCxn id="30" idx="2"/>
          </p:cNvCxnSpPr>
          <p:nvPr/>
        </p:nvCxnSpPr>
        <p:spPr>
          <a:xfrm>
            <a:off x="5105400" y="3296614"/>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9" idx="6"/>
          </p:cNvCxnSpPr>
          <p:nvPr/>
        </p:nvCxnSpPr>
        <p:spPr>
          <a:xfrm flipV="1">
            <a:off x="762000" y="3313045"/>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76600" y="28194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a:t>
            </a:r>
          </a:p>
        </p:txBody>
      </p:sp>
      <p:sp>
        <p:nvSpPr>
          <p:cNvPr id="7" name="Rectangle 6"/>
          <p:cNvSpPr/>
          <p:nvPr/>
        </p:nvSpPr>
        <p:spPr>
          <a:xfrm>
            <a:off x="3276600" y="3124200"/>
            <a:ext cx="1828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a:t>
            </a:r>
          </a:p>
        </p:txBody>
      </p:sp>
      <p:sp>
        <p:nvSpPr>
          <p:cNvPr id="8" name="Oval 7"/>
          <p:cNvSpPr/>
          <p:nvPr/>
        </p:nvSpPr>
        <p:spPr>
          <a:xfrm>
            <a:off x="402361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4144780" y="2438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590800" y="3205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5562600" y="31891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4191000" y="2133600"/>
            <a:ext cx="838200" cy="338554"/>
          </a:xfrm>
          <a:prstGeom prst="rect">
            <a:avLst/>
          </a:prstGeom>
          <a:noFill/>
        </p:spPr>
        <p:txBody>
          <a:bodyPr wrap="square" rtlCol="0">
            <a:spAutoFit/>
          </a:bodyPr>
          <a:lstStyle/>
          <a:p>
            <a:r>
              <a:rPr lang="en-US" sz="1600" dirty="0"/>
              <a:t>product</a:t>
            </a:r>
          </a:p>
        </p:txBody>
      </p:sp>
      <p:sp>
        <p:nvSpPr>
          <p:cNvPr id="13" name="TextBox 12"/>
          <p:cNvSpPr txBox="1"/>
          <p:nvPr/>
        </p:nvSpPr>
        <p:spPr>
          <a:xfrm>
            <a:off x="2286000" y="3389245"/>
            <a:ext cx="838200" cy="338554"/>
          </a:xfrm>
          <a:prstGeom prst="rect">
            <a:avLst/>
          </a:prstGeom>
          <a:noFill/>
        </p:spPr>
        <p:txBody>
          <a:bodyPr wrap="square" rtlCol="0">
            <a:spAutoFit/>
          </a:bodyPr>
          <a:lstStyle/>
          <a:p>
            <a:pPr algn="ctr"/>
            <a:r>
              <a:rPr lang="en-US" sz="1600" dirty="0"/>
              <a:t>date</a:t>
            </a:r>
          </a:p>
        </p:txBody>
      </p:sp>
      <p:sp>
        <p:nvSpPr>
          <p:cNvPr id="14" name="TextBox 13"/>
          <p:cNvSpPr txBox="1"/>
          <p:nvPr/>
        </p:nvSpPr>
        <p:spPr>
          <a:xfrm>
            <a:off x="5257800" y="3386554"/>
            <a:ext cx="838200" cy="338554"/>
          </a:xfrm>
          <a:prstGeom prst="rect">
            <a:avLst/>
          </a:prstGeom>
          <a:noFill/>
        </p:spPr>
        <p:txBody>
          <a:bodyPr wrap="square" rtlCol="0">
            <a:spAutoFit/>
          </a:bodyPr>
          <a:lstStyle/>
          <a:p>
            <a:pPr algn="ctr"/>
            <a:r>
              <a:rPr lang="en-US" sz="1600" dirty="0"/>
              <a:t>store</a:t>
            </a:r>
          </a:p>
        </p:txBody>
      </p:sp>
      <p:cxnSp>
        <p:nvCxnSpPr>
          <p:cNvPr id="15" name="Straight Connector 14"/>
          <p:cNvCxnSpPr>
            <a:stCxn id="20" idx="3"/>
            <a:endCxn id="8" idx="7"/>
          </p:cNvCxnSpPr>
          <p:nvPr/>
        </p:nvCxnSpPr>
        <p:spPr>
          <a:xfrm flipH="1">
            <a:off x="4218732" y="1947722"/>
            <a:ext cx="15814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8" idx="1"/>
          </p:cNvCxnSpPr>
          <p:nvPr/>
        </p:nvCxnSpPr>
        <p:spPr>
          <a:xfrm>
            <a:off x="3810000" y="19477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6576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4191000" y="1371600"/>
            <a:ext cx="609600" cy="338554"/>
          </a:xfrm>
          <a:prstGeom prst="rect">
            <a:avLst/>
          </a:prstGeom>
          <a:noFill/>
        </p:spPr>
        <p:txBody>
          <a:bodyPr wrap="square" rtlCol="0">
            <a:spAutoFit/>
          </a:bodyPr>
          <a:lstStyle/>
          <a:p>
            <a:r>
              <a:rPr lang="en-US" sz="1600" dirty="0"/>
              <a:t>type</a:t>
            </a:r>
          </a:p>
        </p:txBody>
      </p:sp>
      <p:sp>
        <p:nvSpPr>
          <p:cNvPr id="19" name="Oval 18"/>
          <p:cNvSpPr/>
          <p:nvPr/>
        </p:nvSpPr>
        <p:spPr>
          <a:xfrm>
            <a:off x="50292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43434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p:cNvSpPr/>
          <p:nvPr/>
        </p:nvSpPr>
        <p:spPr>
          <a:xfrm>
            <a:off x="56388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TextBox 21"/>
          <p:cNvSpPr txBox="1"/>
          <p:nvPr/>
        </p:nvSpPr>
        <p:spPr>
          <a:xfrm>
            <a:off x="4724400" y="1371600"/>
            <a:ext cx="914400" cy="338554"/>
          </a:xfrm>
          <a:prstGeom prst="rect">
            <a:avLst/>
          </a:prstGeom>
          <a:noFill/>
        </p:spPr>
        <p:txBody>
          <a:bodyPr wrap="square" rtlCol="0">
            <a:spAutoFit/>
          </a:bodyPr>
          <a:lstStyle/>
          <a:p>
            <a:r>
              <a:rPr lang="en-US" sz="1600" dirty="0"/>
              <a:t>category</a:t>
            </a:r>
          </a:p>
        </p:txBody>
      </p:sp>
      <p:sp>
        <p:nvSpPr>
          <p:cNvPr id="23" name="TextBox 22"/>
          <p:cNvSpPr txBox="1"/>
          <p:nvPr/>
        </p:nvSpPr>
        <p:spPr>
          <a:xfrm>
            <a:off x="5867400" y="1676400"/>
            <a:ext cx="1295400" cy="338554"/>
          </a:xfrm>
          <a:prstGeom prst="rect">
            <a:avLst/>
          </a:prstGeom>
          <a:noFill/>
        </p:spPr>
        <p:txBody>
          <a:bodyPr wrap="square" rtlCol="0">
            <a:spAutoFit/>
          </a:bodyPr>
          <a:lstStyle/>
          <a:p>
            <a:r>
              <a:rPr lang="en-US" sz="1600" dirty="0"/>
              <a:t>department</a:t>
            </a:r>
          </a:p>
        </p:txBody>
      </p:sp>
      <p:sp>
        <p:nvSpPr>
          <p:cNvPr id="24" name="TextBox 23"/>
          <p:cNvSpPr txBox="1"/>
          <p:nvPr/>
        </p:nvSpPr>
        <p:spPr>
          <a:xfrm>
            <a:off x="2819400" y="1676400"/>
            <a:ext cx="838200" cy="338554"/>
          </a:xfrm>
          <a:prstGeom prst="rect">
            <a:avLst/>
          </a:prstGeom>
          <a:noFill/>
        </p:spPr>
        <p:txBody>
          <a:bodyPr wrap="square" rtlCol="0">
            <a:spAutoFit/>
          </a:bodyPr>
          <a:lstStyle/>
          <a:p>
            <a:pPr algn="r"/>
            <a:r>
              <a:rPr lang="en-US" sz="1600" dirty="0"/>
              <a:t>brand</a:t>
            </a:r>
          </a:p>
        </p:txBody>
      </p:sp>
      <p:sp>
        <p:nvSpPr>
          <p:cNvPr id="25" name="Oval 24"/>
          <p:cNvSpPr/>
          <p:nvPr/>
        </p:nvSpPr>
        <p:spPr>
          <a:xfrm>
            <a:off x="1905000" y="3200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TextBox 25"/>
          <p:cNvSpPr txBox="1"/>
          <p:nvPr/>
        </p:nvSpPr>
        <p:spPr>
          <a:xfrm>
            <a:off x="1600200" y="3389245"/>
            <a:ext cx="838200" cy="338554"/>
          </a:xfrm>
          <a:prstGeom prst="rect">
            <a:avLst/>
          </a:prstGeom>
          <a:noFill/>
        </p:spPr>
        <p:txBody>
          <a:bodyPr wrap="square" rtlCol="0">
            <a:spAutoFit/>
          </a:bodyPr>
          <a:lstStyle/>
          <a:p>
            <a:pPr algn="ctr"/>
            <a:r>
              <a:rPr lang="en-US" sz="1600" dirty="0"/>
              <a:t>month</a:t>
            </a:r>
          </a:p>
        </p:txBody>
      </p:sp>
      <p:sp>
        <p:nvSpPr>
          <p:cNvPr id="27" name="Oval 26"/>
          <p:cNvSpPr/>
          <p:nvPr/>
        </p:nvSpPr>
        <p:spPr>
          <a:xfrm>
            <a:off x="1219200" y="3205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914400" y="3389245"/>
            <a:ext cx="838200" cy="338554"/>
          </a:xfrm>
          <a:prstGeom prst="rect">
            <a:avLst/>
          </a:prstGeom>
          <a:noFill/>
        </p:spPr>
        <p:txBody>
          <a:bodyPr wrap="square" rtlCol="0">
            <a:spAutoFit/>
          </a:bodyPr>
          <a:lstStyle/>
          <a:p>
            <a:pPr algn="ctr"/>
            <a:r>
              <a:rPr lang="en-US" sz="1600" dirty="0"/>
              <a:t>quarter</a:t>
            </a:r>
          </a:p>
        </p:txBody>
      </p:sp>
      <p:sp>
        <p:nvSpPr>
          <p:cNvPr id="29" name="Oval 28"/>
          <p:cNvSpPr/>
          <p:nvPr/>
        </p:nvSpPr>
        <p:spPr>
          <a:xfrm>
            <a:off x="533400" y="3200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Oval 29"/>
          <p:cNvSpPr/>
          <p:nvPr/>
        </p:nvSpPr>
        <p:spPr>
          <a:xfrm>
            <a:off x="7525060" y="31918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7220260" y="3375529"/>
            <a:ext cx="838200" cy="338554"/>
          </a:xfrm>
          <a:prstGeom prst="rect">
            <a:avLst/>
          </a:prstGeom>
          <a:noFill/>
        </p:spPr>
        <p:txBody>
          <a:bodyPr wrap="square" rtlCol="0">
            <a:spAutoFit/>
          </a:bodyPr>
          <a:lstStyle/>
          <a:p>
            <a:pPr algn="ctr"/>
            <a:r>
              <a:rPr lang="en-US" sz="1600" dirty="0"/>
              <a:t>country</a:t>
            </a:r>
          </a:p>
        </p:txBody>
      </p:sp>
      <p:sp>
        <p:nvSpPr>
          <p:cNvPr id="32" name="Oval 31"/>
          <p:cNvSpPr/>
          <p:nvPr/>
        </p:nvSpPr>
        <p:spPr>
          <a:xfrm>
            <a:off x="6839260" y="31866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6534460" y="3375529"/>
            <a:ext cx="838200" cy="338554"/>
          </a:xfrm>
          <a:prstGeom prst="rect">
            <a:avLst/>
          </a:prstGeom>
          <a:noFill/>
        </p:spPr>
        <p:txBody>
          <a:bodyPr wrap="square" rtlCol="0">
            <a:spAutoFit/>
          </a:bodyPr>
          <a:lstStyle/>
          <a:p>
            <a:pPr algn="ctr"/>
            <a:r>
              <a:rPr lang="en-US" sz="1600" dirty="0"/>
              <a:t>state</a:t>
            </a:r>
          </a:p>
        </p:txBody>
      </p:sp>
      <p:sp>
        <p:nvSpPr>
          <p:cNvPr id="34" name="Oval 33"/>
          <p:cNvSpPr/>
          <p:nvPr/>
        </p:nvSpPr>
        <p:spPr>
          <a:xfrm>
            <a:off x="6153460" y="31918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TextBox 34"/>
          <p:cNvSpPr txBox="1"/>
          <p:nvPr/>
        </p:nvSpPr>
        <p:spPr>
          <a:xfrm>
            <a:off x="5848660" y="3375529"/>
            <a:ext cx="838200" cy="338554"/>
          </a:xfrm>
          <a:prstGeom prst="rect">
            <a:avLst/>
          </a:prstGeom>
          <a:noFill/>
        </p:spPr>
        <p:txBody>
          <a:bodyPr wrap="square" rtlCol="0">
            <a:spAutoFit/>
          </a:bodyPr>
          <a:lstStyle/>
          <a:p>
            <a:pPr algn="ctr"/>
            <a:r>
              <a:rPr lang="en-US" sz="1600" dirty="0"/>
              <a:t>city</a:t>
            </a:r>
          </a:p>
        </p:txBody>
      </p:sp>
      <p:cxnSp>
        <p:nvCxnSpPr>
          <p:cNvPr id="36" name="Straight Connector 35"/>
          <p:cNvCxnSpPr>
            <a:stCxn id="37" idx="3"/>
            <a:endCxn id="11" idx="0"/>
          </p:cNvCxnSpPr>
          <p:nvPr/>
        </p:nvCxnSpPr>
        <p:spPr>
          <a:xfrm flipH="1">
            <a:off x="5676900" y="2819676"/>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867400" y="262455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p:cNvSpPr txBox="1"/>
          <p:nvPr/>
        </p:nvSpPr>
        <p:spPr>
          <a:xfrm>
            <a:off x="6096000" y="2514600"/>
            <a:ext cx="1371600" cy="338554"/>
          </a:xfrm>
          <a:prstGeom prst="rect">
            <a:avLst/>
          </a:prstGeom>
          <a:noFill/>
        </p:spPr>
        <p:txBody>
          <a:bodyPr wrap="square" rtlCol="0">
            <a:spAutoFit/>
          </a:bodyPr>
          <a:lstStyle/>
          <a:p>
            <a:pPr algn="ctr"/>
            <a:r>
              <a:rPr lang="en-US" sz="1600" dirty="0" err="1"/>
              <a:t>salesManager</a:t>
            </a:r>
            <a:endParaRPr lang="en-US" sz="1600" dirty="0"/>
          </a:p>
        </p:txBody>
      </p:sp>
      <p:graphicFrame>
        <p:nvGraphicFramePr>
          <p:cNvPr id="39" name="Table 38"/>
          <p:cNvGraphicFramePr>
            <a:graphicFrameLocks noGrp="1"/>
          </p:cNvGraphicFramePr>
          <p:nvPr>
            <p:extLst>
              <p:ext uri="{D42A27DB-BD31-4B8C-83A1-F6EECF244321}">
                <p14:modId xmlns:p14="http://schemas.microsoft.com/office/powerpoint/2010/main" val="2176782516"/>
              </p:ext>
            </p:extLst>
          </p:nvPr>
        </p:nvGraphicFramePr>
        <p:xfrm>
          <a:off x="228600" y="4251960"/>
          <a:ext cx="8534400" cy="1485900"/>
        </p:xfrm>
        <a:graphic>
          <a:graphicData uri="http://schemas.openxmlformats.org/drawingml/2006/table">
            <a:tbl>
              <a:tblPr bandRow="1">
                <a:tableStyleId>{5940675A-B579-460E-94D1-54222C63F5DA}</a:tableStyleId>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gridCol w="838200">
                  <a:extLst>
                    <a:ext uri="{9D8B030D-6E8A-4147-A177-3AD203B41FA5}">
                      <a16:colId xmlns:a16="http://schemas.microsoft.com/office/drawing/2014/main" val="20010"/>
                    </a:ext>
                  </a:extLst>
                </a:gridCol>
              </a:tblGrid>
              <a:tr h="167640">
                <a:tc rowSpan="3">
                  <a:txBody>
                    <a:bodyPr/>
                    <a:lstStyle/>
                    <a:p>
                      <a:r>
                        <a:rPr lang="en-US" sz="1050" dirty="0"/>
                        <a:t>Dimensions</a:t>
                      </a:r>
                    </a:p>
                  </a:txBody>
                  <a:tcPr anchor="ctr">
                    <a:solidFill>
                      <a:schemeClr val="accent1">
                        <a:lumMod val="60000"/>
                        <a:lumOff val="40000"/>
                      </a:schemeClr>
                    </a:solidFill>
                  </a:tcPr>
                </a:tc>
                <a:tc>
                  <a:txBody>
                    <a:bodyPr/>
                    <a:lstStyle/>
                    <a:p>
                      <a:r>
                        <a:rPr lang="en-US" sz="1000" dirty="0"/>
                        <a:t>Date</a:t>
                      </a:r>
                      <a:endParaRPr lang="en-US" sz="1000" b="1" dirty="0"/>
                    </a:p>
                  </a:txBody>
                  <a:tcPr anchor="ctr">
                    <a:solidFill>
                      <a:schemeClr val="accent1">
                        <a:lumMod val="20000"/>
                        <a:lumOff val="80000"/>
                      </a:schemeClr>
                    </a:solidFill>
                  </a:tcPr>
                </a:tc>
                <a:tc>
                  <a:txBody>
                    <a:bodyPr/>
                    <a:lstStyle/>
                    <a:p>
                      <a:r>
                        <a:rPr lang="en-US" sz="1000" dirty="0"/>
                        <a:t>1/13/2012</a:t>
                      </a:r>
                    </a:p>
                  </a:txBody>
                  <a:tcPr anchor="ctr"/>
                </a:tc>
                <a:tc>
                  <a:txBody>
                    <a:bodyPr/>
                    <a:lstStyle/>
                    <a:p>
                      <a:r>
                        <a:rPr lang="en-US" sz="1000" dirty="0"/>
                        <a:t>Month</a:t>
                      </a:r>
                      <a:endParaRPr lang="en-US" sz="1000" b="1" dirty="0"/>
                    </a:p>
                  </a:txBody>
                  <a:tcPr anchor="ctr">
                    <a:solidFill>
                      <a:schemeClr val="accent1">
                        <a:lumMod val="20000"/>
                        <a:lumOff val="80000"/>
                      </a:schemeClr>
                    </a:solidFill>
                  </a:tcPr>
                </a:tc>
                <a:tc>
                  <a:txBody>
                    <a:bodyPr/>
                    <a:lstStyle/>
                    <a:p>
                      <a:r>
                        <a:rPr lang="en-US" sz="1000" dirty="0"/>
                        <a:t>Jan 2012</a:t>
                      </a:r>
                    </a:p>
                  </a:txBody>
                  <a:tcPr anchor="ctr"/>
                </a:tc>
                <a:tc>
                  <a:txBody>
                    <a:bodyPr/>
                    <a:lstStyle/>
                    <a:p>
                      <a:r>
                        <a:rPr lang="en-US" sz="1000" dirty="0"/>
                        <a:t>Quarter</a:t>
                      </a:r>
                      <a:endParaRPr lang="en-US" sz="1000" b="1" dirty="0"/>
                    </a:p>
                  </a:txBody>
                  <a:tcPr anchor="ctr">
                    <a:solidFill>
                      <a:schemeClr val="accent1">
                        <a:lumMod val="20000"/>
                        <a:lumOff val="80000"/>
                      </a:schemeClr>
                    </a:solidFill>
                  </a:tcPr>
                </a:tc>
                <a:tc>
                  <a:txBody>
                    <a:bodyPr/>
                    <a:lstStyle/>
                    <a:p>
                      <a:r>
                        <a:rPr lang="en-US" sz="1000" dirty="0"/>
                        <a:t>Q1 2012</a:t>
                      </a:r>
                    </a:p>
                  </a:txBody>
                  <a:tcPr anchor="ctr"/>
                </a:tc>
                <a:tc>
                  <a:txBody>
                    <a:bodyPr/>
                    <a:lstStyle/>
                    <a:p>
                      <a:r>
                        <a:rPr lang="en-US" sz="1000" dirty="0"/>
                        <a:t>Year</a:t>
                      </a:r>
                      <a:endParaRPr lang="en-US" sz="1000" b="1" dirty="0"/>
                    </a:p>
                  </a:txBody>
                  <a:tcPr anchor="ctr">
                    <a:solidFill>
                      <a:schemeClr val="accent1">
                        <a:lumMod val="20000"/>
                        <a:lumOff val="80000"/>
                      </a:schemeClr>
                    </a:solidFill>
                  </a:tcPr>
                </a:tc>
                <a:tc>
                  <a:txBody>
                    <a:bodyPr/>
                    <a:lstStyle/>
                    <a:p>
                      <a:r>
                        <a:rPr lang="en-US" sz="1000" dirty="0"/>
                        <a:t>2012</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dirty="0"/>
                        <a:t>Store</a:t>
                      </a:r>
                      <a:endParaRPr lang="en-US" sz="1000" b="1" dirty="0"/>
                    </a:p>
                  </a:txBody>
                  <a:tcPr anchor="ctr">
                    <a:solidFill>
                      <a:schemeClr val="accent1">
                        <a:lumMod val="20000"/>
                        <a:lumOff val="80000"/>
                      </a:schemeClr>
                    </a:solidFill>
                  </a:tcPr>
                </a:tc>
                <a:tc>
                  <a:txBody>
                    <a:bodyPr/>
                    <a:lstStyle/>
                    <a:p>
                      <a:r>
                        <a:rPr lang="en-US" sz="1000" dirty="0" err="1"/>
                        <a:t>EverMore</a:t>
                      </a:r>
                      <a:endParaRPr lang="en-US" sz="1000" dirty="0"/>
                    </a:p>
                  </a:txBody>
                  <a:tcPr anchor="ctr"/>
                </a:tc>
                <a:tc>
                  <a:txBody>
                    <a:bodyPr/>
                    <a:lstStyle/>
                    <a:p>
                      <a:r>
                        <a:rPr lang="en-US" sz="1000" dirty="0"/>
                        <a:t>City</a:t>
                      </a:r>
                      <a:endParaRPr lang="en-US" sz="1000" b="1" dirty="0"/>
                    </a:p>
                  </a:txBody>
                  <a:tcPr anchor="ctr">
                    <a:solidFill>
                      <a:schemeClr val="accent1">
                        <a:lumMod val="20000"/>
                        <a:lumOff val="80000"/>
                      </a:schemeClr>
                    </a:solidFill>
                  </a:tcPr>
                </a:tc>
                <a:tc>
                  <a:txBody>
                    <a:bodyPr/>
                    <a:lstStyle/>
                    <a:p>
                      <a:r>
                        <a:rPr lang="en-US" sz="1000" dirty="0"/>
                        <a:t>Los</a:t>
                      </a:r>
                      <a:r>
                        <a:rPr lang="en-US" sz="1000" baseline="0" dirty="0"/>
                        <a:t> Angeles</a:t>
                      </a:r>
                      <a:endParaRPr lang="en-US" sz="1000" dirty="0"/>
                    </a:p>
                  </a:txBody>
                  <a:tcPr anchor="ctr"/>
                </a:tc>
                <a:tc>
                  <a:txBody>
                    <a:bodyPr/>
                    <a:lstStyle/>
                    <a:p>
                      <a:r>
                        <a:rPr lang="en-US" sz="1000" dirty="0"/>
                        <a:t>State</a:t>
                      </a:r>
                      <a:endParaRPr lang="en-US" sz="1000" b="1" dirty="0"/>
                    </a:p>
                  </a:txBody>
                  <a:tcPr anchor="ctr">
                    <a:solidFill>
                      <a:schemeClr val="accent1">
                        <a:lumMod val="20000"/>
                        <a:lumOff val="80000"/>
                      </a:schemeClr>
                    </a:solidFill>
                  </a:tcPr>
                </a:tc>
                <a:tc>
                  <a:txBody>
                    <a:bodyPr/>
                    <a:lstStyle/>
                    <a:p>
                      <a:r>
                        <a:rPr lang="en-US" sz="1000" dirty="0"/>
                        <a:t>CA</a:t>
                      </a:r>
                    </a:p>
                  </a:txBody>
                  <a:tcPr anchor="ctr"/>
                </a:tc>
                <a:tc>
                  <a:txBody>
                    <a:bodyPr/>
                    <a:lstStyle/>
                    <a:p>
                      <a:r>
                        <a:rPr lang="en-US" sz="1000" dirty="0"/>
                        <a:t>Country</a:t>
                      </a:r>
                      <a:endParaRPr lang="en-US" sz="1000" b="1" dirty="0"/>
                    </a:p>
                  </a:txBody>
                  <a:tcPr anchor="ctr">
                    <a:solidFill>
                      <a:schemeClr val="accent1">
                        <a:lumMod val="20000"/>
                        <a:lumOff val="80000"/>
                      </a:schemeClr>
                    </a:solidFill>
                  </a:tcPr>
                </a:tc>
                <a:tc>
                  <a:txBody>
                    <a:bodyPr/>
                    <a:lstStyle/>
                    <a:p>
                      <a:r>
                        <a:rPr lang="en-US" sz="1000" dirty="0"/>
                        <a:t>USA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t>salesManager</a:t>
                      </a:r>
                      <a:endParaRPr lang="en-US" sz="1000" b="1" dirty="0"/>
                    </a:p>
                  </a:txBody>
                  <a:tcPr anchor="ctr">
                    <a:solidFill>
                      <a:schemeClr val="accent1">
                        <a:lumMod val="20000"/>
                        <a:lumOff val="80000"/>
                      </a:schemeClr>
                    </a:solidFill>
                  </a:tcPr>
                </a:tc>
                <a:tc>
                  <a:txBody>
                    <a:bodyPr/>
                    <a:lstStyle/>
                    <a:p>
                      <a:r>
                        <a:rPr lang="en-US" sz="1000" dirty="0"/>
                        <a:t>Peter Chan</a:t>
                      </a:r>
                    </a:p>
                  </a:txBody>
                  <a:tcPr anchor="ctr"/>
                </a:tc>
                <a:extLst>
                  <a:ext uri="{0D108BD9-81ED-4DB2-BD59-A6C34878D82A}">
                    <a16:rowId xmlns:a16="http://schemas.microsoft.com/office/drawing/2014/main" val="10001"/>
                  </a:ext>
                </a:extLst>
              </a:tr>
              <a:tr h="0">
                <a:tc vMerge="1">
                  <a:txBody>
                    <a:bodyPr/>
                    <a:lstStyle/>
                    <a:p>
                      <a:endParaRPr lang="en-US" sz="1100" dirty="0"/>
                    </a:p>
                  </a:txBody>
                  <a:tcPr/>
                </a:tc>
                <a:tc>
                  <a:txBody>
                    <a:bodyPr/>
                    <a:lstStyle/>
                    <a:p>
                      <a:r>
                        <a:rPr lang="en-US" sz="1000" dirty="0"/>
                        <a:t>Product</a:t>
                      </a:r>
                      <a:endParaRPr lang="en-US" sz="1000" b="1" dirty="0"/>
                    </a:p>
                  </a:txBody>
                  <a:tcPr anchor="ctr">
                    <a:solidFill>
                      <a:schemeClr val="accent1">
                        <a:lumMod val="20000"/>
                        <a:lumOff val="80000"/>
                      </a:schemeClr>
                    </a:solidFill>
                  </a:tcPr>
                </a:tc>
                <a:tc>
                  <a:txBody>
                    <a:bodyPr/>
                    <a:lstStyle/>
                    <a:p>
                      <a:r>
                        <a:rPr lang="en-US" sz="1000" dirty="0"/>
                        <a:t>Coca</a:t>
                      </a:r>
                      <a:r>
                        <a:rPr lang="en-US" sz="1000" baseline="0" dirty="0"/>
                        <a:t> cola</a:t>
                      </a:r>
                      <a:endParaRPr lang="en-US" sz="1000" dirty="0"/>
                    </a:p>
                  </a:txBody>
                  <a:tcPr anchor="ctr"/>
                </a:tc>
                <a:tc>
                  <a:txBody>
                    <a:bodyPr/>
                    <a:lstStyle/>
                    <a:p>
                      <a:r>
                        <a:rPr lang="en-US" sz="1000" dirty="0"/>
                        <a:t>Type</a:t>
                      </a:r>
                      <a:endParaRPr lang="en-US" sz="1000" b="1" dirty="0"/>
                    </a:p>
                  </a:txBody>
                  <a:tcPr anchor="ctr">
                    <a:solidFill>
                      <a:schemeClr val="accent1">
                        <a:lumMod val="20000"/>
                        <a:lumOff val="80000"/>
                      </a:schemeClr>
                    </a:solidFill>
                  </a:tcPr>
                </a:tc>
                <a:tc>
                  <a:txBody>
                    <a:bodyPr/>
                    <a:lstStyle/>
                    <a:p>
                      <a:r>
                        <a:rPr lang="en-US" sz="1000" dirty="0"/>
                        <a:t>Soda</a:t>
                      </a:r>
                    </a:p>
                  </a:txBody>
                  <a:tcPr anchor="ctr"/>
                </a:tc>
                <a:tc>
                  <a:txBody>
                    <a:bodyPr/>
                    <a:lstStyle/>
                    <a:p>
                      <a:r>
                        <a:rPr lang="en-US" sz="1000" dirty="0"/>
                        <a:t>Category</a:t>
                      </a:r>
                      <a:endParaRPr lang="en-US" sz="1000" b="1" dirty="0"/>
                    </a:p>
                  </a:txBody>
                  <a:tcPr anchor="ctr">
                    <a:solidFill>
                      <a:schemeClr val="accent1">
                        <a:lumMod val="20000"/>
                        <a:lumOff val="80000"/>
                      </a:schemeClr>
                    </a:solidFill>
                  </a:tcPr>
                </a:tc>
                <a:tc>
                  <a:txBody>
                    <a:bodyPr/>
                    <a:lstStyle/>
                    <a:p>
                      <a:r>
                        <a:rPr lang="en-US" sz="1000" dirty="0"/>
                        <a:t>Canned drink</a:t>
                      </a:r>
                    </a:p>
                  </a:txBody>
                  <a:tcPr anchor="ctr"/>
                </a:tc>
                <a:tc>
                  <a:txBody>
                    <a:bodyPr/>
                    <a:lstStyle/>
                    <a:p>
                      <a:r>
                        <a:rPr lang="en-US" sz="1000" dirty="0"/>
                        <a:t>Department</a:t>
                      </a:r>
                      <a:endParaRPr lang="en-US" sz="1000" b="1" dirty="0"/>
                    </a:p>
                  </a:txBody>
                  <a:tcPr anchor="ctr">
                    <a:solidFill>
                      <a:schemeClr val="accent1">
                        <a:lumMod val="20000"/>
                        <a:lumOff val="80000"/>
                      </a:schemeClr>
                    </a:solidFill>
                  </a:tcPr>
                </a:tc>
                <a:tc>
                  <a:txBody>
                    <a:bodyPr/>
                    <a:lstStyle/>
                    <a:p>
                      <a:r>
                        <a:rPr lang="en-US" sz="1000" dirty="0"/>
                        <a:t>Beverage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Brand</a:t>
                      </a:r>
                      <a:endParaRPr lang="en-US" sz="1000" b="1" dirty="0"/>
                    </a:p>
                  </a:txBody>
                  <a:tcPr anchor="ct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err="1"/>
                        <a:t>Coca-cola</a:t>
                      </a:r>
                      <a:endParaRPr lang="en-US" sz="1000" dirty="0"/>
                    </a:p>
                  </a:txBody>
                  <a:tcPr anchor="ctr"/>
                </a:tc>
                <a:extLst>
                  <a:ext uri="{0D108BD9-81ED-4DB2-BD59-A6C34878D82A}">
                    <a16:rowId xmlns:a16="http://schemas.microsoft.com/office/drawing/2014/main" val="10002"/>
                  </a:ext>
                </a:extLst>
              </a:tr>
              <a:tr h="167640">
                <a:tc>
                  <a:txBody>
                    <a:bodyPr/>
                    <a:lstStyle/>
                    <a:p>
                      <a:r>
                        <a:rPr lang="en-US" sz="1050" dirty="0"/>
                        <a:t>Measures</a:t>
                      </a:r>
                    </a:p>
                  </a:txBody>
                  <a:tcPr anchor="ctr">
                    <a:solidFill>
                      <a:schemeClr val="accent1">
                        <a:lumMod val="60000"/>
                        <a:lumOff val="40000"/>
                      </a:schemeClr>
                    </a:solidFill>
                  </a:tcPr>
                </a:tc>
                <a:tc>
                  <a:txBody>
                    <a:bodyPr/>
                    <a:lstStyle/>
                    <a:p>
                      <a:r>
                        <a:rPr lang="en-US" sz="1000" dirty="0"/>
                        <a:t>quantity</a:t>
                      </a:r>
                      <a:endParaRPr lang="en-US" sz="1000" b="1" dirty="0"/>
                    </a:p>
                  </a:txBody>
                  <a:tcPr anchor="ctr">
                    <a:solidFill>
                      <a:schemeClr val="accent1">
                        <a:lumMod val="20000"/>
                        <a:lumOff val="80000"/>
                      </a:schemeClr>
                    </a:solidFill>
                  </a:tcPr>
                </a:tc>
                <a:tc>
                  <a:txBody>
                    <a:bodyPr/>
                    <a:lstStyle/>
                    <a:p>
                      <a:r>
                        <a:rPr lang="en-US" sz="1000" dirty="0"/>
                        <a:t>4</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3"/>
                  </a:ext>
                </a:extLst>
              </a:tr>
              <a:tr h="167640">
                <a:tc>
                  <a:txBody>
                    <a:bodyPr/>
                    <a:lstStyle/>
                    <a:p>
                      <a:endParaRPr lang="en-US" sz="1050" dirty="0"/>
                    </a:p>
                  </a:txBody>
                  <a:tcPr anchor="ctr">
                    <a:solidFill>
                      <a:schemeClr val="accent1">
                        <a:lumMod val="60000"/>
                        <a:lumOff val="40000"/>
                      </a:schemeClr>
                    </a:solidFill>
                  </a:tcPr>
                </a:tc>
                <a:tc>
                  <a:txBody>
                    <a:bodyPr/>
                    <a:lstStyle/>
                    <a:p>
                      <a:r>
                        <a:rPr lang="en-US" sz="1000" dirty="0"/>
                        <a:t>receipts</a:t>
                      </a:r>
                      <a:endParaRPr lang="en-US" sz="1000" b="1" dirty="0"/>
                    </a:p>
                  </a:txBody>
                  <a:tcPr anchor="ctr">
                    <a:solidFill>
                      <a:schemeClr val="accent1">
                        <a:lumMod val="20000"/>
                        <a:lumOff val="80000"/>
                      </a:schemeClr>
                    </a:solidFill>
                  </a:tcPr>
                </a:tc>
                <a:tc>
                  <a:txBody>
                    <a:bodyPr/>
                    <a:lstStyle/>
                    <a:p>
                      <a:r>
                        <a:rPr lang="en-US" sz="1000" dirty="0"/>
                        <a:t>$8.00</a:t>
                      </a:r>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4"/>
                  </a:ext>
                </a:extLst>
              </a:tr>
              <a:tr h="167640">
                <a:tc>
                  <a:txBody>
                    <a:bodyPr/>
                    <a:lstStyle/>
                    <a:p>
                      <a:endParaRPr lang="en-US" sz="1050" dirty="0"/>
                    </a:p>
                  </a:txBody>
                  <a:tcPr anchor="ctr">
                    <a:solidFill>
                      <a:schemeClr val="accent1">
                        <a:lumMod val="60000"/>
                        <a:lumOff val="40000"/>
                      </a:schemeClr>
                    </a:solidFill>
                  </a:tcPr>
                </a:tc>
                <a:tc>
                  <a:txBody>
                    <a:bodyPr/>
                    <a:lstStyle/>
                    <a:p>
                      <a:r>
                        <a:rPr lang="en-US" sz="1000" dirty="0"/>
                        <a:t>…</a:t>
                      </a:r>
                      <a:endParaRPr lang="en-US" sz="1000" b="1"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tc>
                  <a:txBody>
                    <a:bodyPr/>
                    <a:lstStyle/>
                    <a:p>
                      <a:endParaRPr lang="en-US" sz="1000" dirty="0"/>
                    </a:p>
                  </a:txBody>
                  <a:tcPr anchor="ctr">
                    <a:solidFill>
                      <a:schemeClr val="accent1">
                        <a:lumMod val="20000"/>
                        <a:lumOff val="80000"/>
                      </a:schemeClr>
                    </a:solidFill>
                  </a:tcPr>
                </a:tc>
                <a:tc>
                  <a:txBody>
                    <a:bodyPr/>
                    <a:lstStyle/>
                    <a:p>
                      <a:endParaRPr lang="en-US" sz="1000" dirty="0"/>
                    </a:p>
                  </a:txBody>
                  <a:tcPr anchor="ctr"/>
                </a:tc>
                <a:extLst>
                  <a:ext uri="{0D108BD9-81ED-4DB2-BD59-A6C34878D82A}">
                    <a16:rowId xmlns:a16="http://schemas.microsoft.com/office/drawing/2014/main" val="10005"/>
                  </a:ext>
                </a:extLst>
              </a:tr>
            </a:tbl>
          </a:graphicData>
        </a:graphic>
      </p:graphicFrame>
      <p:sp>
        <p:nvSpPr>
          <p:cNvPr id="43" name="TextBox 42"/>
          <p:cNvSpPr txBox="1"/>
          <p:nvPr/>
        </p:nvSpPr>
        <p:spPr>
          <a:xfrm>
            <a:off x="228600" y="3389245"/>
            <a:ext cx="838200" cy="338554"/>
          </a:xfrm>
          <a:prstGeom prst="rect">
            <a:avLst/>
          </a:prstGeom>
          <a:noFill/>
        </p:spPr>
        <p:txBody>
          <a:bodyPr wrap="square" rtlCol="0">
            <a:spAutoFit/>
          </a:bodyPr>
          <a:lstStyle/>
          <a:p>
            <a:pPr algn="ctr"/>
            <a:r>
              <a:rPr lang="en-US" sz="1600" dirty="0"/>
              <a:t>year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Notes on Functional Dependency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41525638"/>
              </p:ext>
            </p:extLst>
          </p:nvPr>
        </p:nvGraphicFramePr>
        <p:xfrm>
          <a:off x="1066797" y="1432560"/>
          <a:ext cx="7010405" cy="2560320"/>
        </p:xfrm>
        <a:graphic>
          <a:graphicData uri="http://schemas.openxmlformats.org/drawingml/2006/table">
            <a:tbl>
              <a:tblPr firstRow="1">
                <a:tableStyleId>{5DA37D80-6434-44D0-A028-1B22A696006F}</a:tableStyleId>
              </a:tblPr>
              <a:tblGrid>
                <a:gridCol w="1402081">
                  <a:extLst>
                    <a:ext uri="{9D8B030D-6E8A-4147-A177-3AD203B41FA5}">
                      <a16:colId xmlns:a16="http://schemas.microsoft.com/office/drawing/2014/main" val="20000"/>
                    </a:ext>
                  </a:extLst>
                </a:gridCol>
                <a:gridCol w="1402081">
                  <a:extLst>
                    <a:ext uri="{9D8B030D-6E8A-4147-A177-3AD203B41FA5}">
                      <a16:colId xmlns:a16="http://schemas.microsoft.com/office/drawing/2014/main" val="20001"/>
                    </a:ext>
                  </a:extLst>
                </a:gridCol>
                <a:gridCol w="1402081">
                  <a:extLst>
                    <a:ext uri="{9D8B030D-6E8A-4147-A177-3AD203B41FA5}">
                      <a16:colId xmlns:a16="http://schemas.microsoft.com/office/drawing/2014/main" val="20002"/>
                    </a:ext>
                  </a:extLst>
                </a:gridCol>
                <a:gridCol w="1402081">
                  <a:extLst>
                    <a:ext uri="{9D8B030D-6E8A-4147-A177-3AD203B41FA5}">
                      <a16:colId xmlns:a16="http://schemas.microsoft.com/office/drawing/2014/main" val="20003"/>
                    </a:ext>
                  </a:extLst>
                </a:gridCol>
                <a:gridCol w="1402081">
                  <a:extLst>
                    <a:ext uri="{9D8B030D-6E8A-4147-A177-3AD203B41FA5}">
                      <a16:colId xmlns:a16="http://schemas.microsoft.com/office/drawing/2014/main" val="20004"/>
                    </a:ext>
                  </a:extLst>
                </a:gridCol>
              </a:tblGrid>
              <a:tr h="243840">
                <a:tc>
                  <a:txBody>
                    <a:bodyPr/>
                    <a:lstStyle/>
                    <a:p>
                      <a:r>
                        <a:rPr lang="en-US" dirty="0"/>
                        <a:t>Date</a:t>
                      </a:r>
                    </a:p>
                  </a:txBody>
                  <a:tcPr/>
                </a:tc>
                <a:tc>
                  <a:txBody>
                    <a:bodyPr/>
                    <a:lstStyle/>
                    <a:p>
                      <a:r>
                        <a:rPr lang="en-US" dirty="0"/>
                        <a:t>Month</a:t>
                      </a:r>
                    </a:p>
                  </a:txBody>
                  <a:tcPr/>
                </a:tc>
                <a:tc>
                  <a:txBody>
                    <a:bodyPr/>
                    <a:lstStyle/>
                    <a:p>
                      <a:r>
                        <a:rPr lang="en-US" dirty="0"/>
                        <a:t>Quarter</a:t>
                      </a:r>
                    </a:p>
                  </a:txBody>
                  <a:tcPr/>
                </a:tc>
                <a:tc>
                  <a:txBody>
                    <a:bodyPr/>
                    <a:lstStyle/>
                    <a:p>
                      <a:r>
                        <a:rPr lang="en-US" dirty="0"/>
                        <a:t>Year</a:t>
                      </a:r>
                    </a:p>
                  </a:txBody>
                  <a:tcPr/>
                </a:tc>
                <a:tc>
                  <a:txBody>
                    <a:bodyPr/>
                    <a:lstStyle/>
                    <a:p>
                      <a:r>
                        <a:rPr lang="en-US" dirty="0"/>
                        <a:t>DOW</a:t>
                      </a:r>
                    </a:p>
                  </a:txBody>
                  <a:tcPr/>
                </a:tc>
                <a:extLst>
                  <a:ext uri="{0D108BD9-81ED-4DB2-BD59-A6C34878D82A}">
                    <a16:rowId xmlns:a16="http://schemas.microsoft.com/office/drawing/2014/main" val="10000"/>
                  </a:ext>
                </a:extLst>
              </a:tr>
              <a:tr h="243840">
                <a:tc>
                  <a:txBody>
                    <a:bodyPr/>
                    <a:lstStyle/>
                    <a:p>
                      <a:r>
                        <a:rPr lang="en-US" dirty="0"/>
                        <a:t>1/1/2012</a:t>
                      </a:r>
                    </a:p>
                  </a:txBody>
                  <a:tcPr/>
                </a:tc>
                <a:tc>
                  <a:txBody>
                    <a:bodyPr/>
                    <a:lstStyle/>
                    <a:p>
                      <a:r>
                        <a:rPr lang="en-US" dirty="0"/>
                        <a:t>Jan 2012</a:t>
                      </a:r>
                    </a:p>
                  </a:txBody>
                  <a:tcPr/>
                </a:tc>
                <a:tc>
                  <a:txBody>
                    <a:bodyPr/>
                    <a:lstStyle/>
                    <a:p>
                      <a:r>
                        <a:rPr lang="en-US" dirty="0"/>
                        <a:t>Q1 2012</a:t>
                      </a:r>
                    </a:p>
                  </a:txBody>
                  <a:tcPr/>
                </a:tc>
                <a:tc>
                  <a:txBody>
                    <a:bodyPr/>
                    <a:lstStyle/>
                    <a:p>
                      <a:r>
                        <a:rPr lang="en-US" dirty="0"/>
                        <a:t>2012</a:t>
                      </a:r>
                    </a:p>
                  </a:txBody>
                  <a:tcPr/>
                </a:tc>
                <a:tc>
                  <a:txBody>
                    <a:bodyPr/>
                    <a:lstStyle/>
                    <a:p>
                      <a:r>
                        <a:rPr lang="en-US" dirty="0"/>
                        <a:t>Sunday</a:t>
                      </a:r>
                    </a:p>
                  </a:txBody>
                  <a:tcPr/>
                </a:tc>
                <a:extLst>
                  <a:ext uri="{0D108BD9-81ED-4DB2-BD59-A6C34878D82A}">
                    <a16:rowId xmlns:a16="http://schemas.microsoft.com/office/drawing/2014/main" val="10001"/>
                  </a:ext>
                </a:extLst>
              </a:tr>
              <a:tr h="243840">
                <a:tc>
                  <a:txBody>
                    <a:bodyPr/>
                    <a:lstStyle/>
                    <a:p>
                      <a:r>
                        <a:rPr lang="en-US" dirty="0"/>
                        <a:t>1/2/2012</a:t>
                      </a:r>
                    </a:p>
                  </a:txBody>
                  <a:tcPr/>
                </a:tc>
                <a:tc>
                  <a:txBody>
                    <a:bodyPr/>
                    <a:lstStyle/>
                    <a:p>
                      <a:r>
                        <a:rPr lang="en-US" dirty="0"/>
                        <a:t>Jan 2012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Q1 2012</a:t>
                      </a:r>
                    </a:p>
                  </a:txBody>
                  <a:tcPr/>
                </a:tc>
                <a:tc>
                  <a:txBody>
                    <a:bodyPr/>
                    <a:lstStyle/>
                    <a:p>
                      <a:r>
                        <a:rPr lang="en-US" dirty="0"/>
                        <a:t>2012</a:t>
                      </a:r>
                    </a:p>
                  </a:txBody>
                  <a:tcPr/>
                </a:tc>
                <a:tc>
                  <a:txBody>
                    <a:bodyPr/>
                    <a:lstStyle/>
                    <a:p>
                      <a:r>
                        <a:rPr lang="en-US" dirty="0"/>
                        <a:t>Monday</a:t>
                      </a:r>
                    </a:p>
                  </a:txBody>
                  <a:tcPr/>
                </a:tc>
                <a:extLst>
                  <a:ext uri="{0D108BD9-81ED-4DB2-BD59-A6C34878D82A}">
                    <a16:rowId xmlns:a16="http://schemas.microsoft.com/office/drawing/2014/main" val="10002"/>
                  </a:ext>
                </a:extLst>
              </a:tr>
              <a:tr h="243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243840">
                <a:tc>
                  <a:txBody>
                    <a:bodyPr/>
                    <a:lstStyle/>
                    <a:p>
                      <a:r>
                        <a:rPr lang="en-US" dirty="0"/>
                        <a:t>4/10/2012</a:t>
                      </a:r>
                    </a:p>
                  </a:txBody>
                  <a:tcPr/>
                </a:tc>
                <a:tc>
                  <a:txBody>
                    <a:bodyPr/>
                    <a:lstStyle/>
                    <a:p>
                      <a:r>
                        <a:rPr lang="en-US" dirty="0"/>
                        <a:t>Apr 2012</a:t>
                      </a:r>
                    </a:p>
                  </a:txBody>
                  <a:tcPr/>
                </a:tc>
                <a:tc>
                  <a:txBody>
                    <a:bodyPr/>
                    <a:lstStyle/>
                    <a:p>
                      <a:r>
                        <a:rPr lang="en-US" dirty="0"/>
                        <a:t>Q2 2012</a:t>
                      </a:r>
                    </a:p>
                  </a:txBody>
                  <a:tcPr/>
                </a:tc>
                <a:tc>
                  <a:txBody>
                    <a:bodyPr/>
                    <a:lstStyle/>
                    <a:p>
                      <a:r>
                        <a:rPr lang="en-US" dirty="0"/>
                        <a:t>2012</a:t>
                      </a:r>
                    </a:p>
                  </a:txBody>
                  <a:tcPr/>
                </a:tc>
                <a:tc>
                  <a:txBody>
                    <a:bodyPr/>
                    <a:lstStyle/>
                    <a:p>
                      <a:r>
                        <a:rPr lang="en-US" dirty="0"/>
                        <a:t>Tuesday</a:t>
                      </a:r>
                    </a:p>
                  </a:txBody>
                  <a:tcPr/>
                </a:tc>
                <a:extLst>
                  <a:ext uri="{0D108BD9-81ED-4DB2-BD59-A6C34878D82A}">
                    <a16:rowId xmlns:a16="http://schemas.microsoft.com/office/drawing/2014/main" val="10004"/>
                  </a:ext>
                </a:extLst>
              </a:tr>
              <a:tr h="243840">
                <a:tc>
                  <a:txBody>
                    <a:bodyPr/>
                    <a:lstStyle/>
                    <a:p>
                      <a:r>
                        <a:rPr lang="en-US" dirty="0"/>
                        <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243840">
                <a:tc>
                  <a:txBody>
                    <a:bodyPr/>
                    <a:lstStyle/>
                    <a:p>
                      <a:r>
                        <a:rPr lang="en-US" dirty="0"/>
                        <a:t>1/2/2013</a:t>
                      </a:r>
                    </a:p>
                  </a:txBody>
                  <a:tcPr/>
                </a:tc>
                <a:tc>
                  <a:txBody>
                    <a:bodyPr/>
                    <a:lstStyle/>
                    <a:p>
                      <a:r>
                        <a:rPr lang="en-US" dirty="0"/>
                        <a:t>Jan 2013</a:t>
                      </a:r>
                    </a:p>
                  </a:txBody>
                  <a:tcPr/>
                </a:tc>
                <a:tc>
                  <a:txBody>
                    <a:bodyPr/>
                    <a:lstStyle/>
                    <a:p>
                      <a:r>
                        <a:rPr lang="en-US" dirty="0"/>
                        <a:t>Q1 2013</a:t>
                      </a:r>
                    </a:p>
                  </a:txBody>
                  <a:tcPr/>
                </a:tc>
                <a:tc>
                  <a:txBody>
                    <a:bodyPr/>
                    <a:lstStyle/>
                    <a:p>
                      <a:r>
                        <a:rPr lang="en-US" dirty="0"/>
                        <a:t>2013</a:t>
                      </a:r>
                    </a:p>
                  </a:txBody>
                  <a:tcPr/>
                </a:tc>
                <a:tc>
                  <a:txBody>
                    <a:bodyPr/>
                    <a:lstStyle/>
                    <a:p>
                      <a:r>
                        <a:rPr lang="en-US" dirty="0"/>
                        <a:t>Wednesday</a:t>
                      </a:r>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1143000" y="4603115"/>
            <a:ext cx="6858000" cy="1143000"/>
          </a:xfrm>
          <a:prstGeom prst="rect">
            <a:avLst/>
          </a:prstGeom>
          <a:solidFill>
            <a:schemeClr val="accent1">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r>
              <a:rPr lang="en-US" dirty="0"/>
              <a:t>Notice the functional dependency </a:t>
            </a:r>
            <a:r>
              <a:rPr lang="en-US" dirty="0">
                <a:solidFill>
                  <a:schemeClr val="bg2">
                    <a:lumMod val="50000"/>
                  </a:schemeClr>
                </a:solidFill>
              </a:rPr>
              <a:t>date </a:t>
            </a:r>
            <a:r>
              <a:rPr lang="en-US" dirty="0">
                <a:solidFill>
                  <a:schemeClr val="bg2">
                    <a:lumMod val="50000"/>
                  </a:schemeClr>
                </a:solidFill>
                <a:sym typeface="Wingdings"/>
              </a:rPr>
              <a:t></a:t>
            </a:r>
            <a:r>
              <a:rPr lang="en-US" dirty="0">
                <a:solidFill>
                  <a:schemeClr val="bg2">
                    <a:lumMod val="50000"/>
                  </a:schemeClr>
                </a:solidFill>
              </a:rPr>
              <a:t> month </a:t>
            </a:r>
            <a:r>
              <a:rPr lang="en-US" dirty="0">
                <a:solidFill>
                  <a:schemeClr val="bg2">
                    <a:lumMod val="50000"/>
                  </a:schemeClr>
                </a:solidFill>
                <a:sym typeface="Wingdings"/>
              </a:rPr>
              <a:t> quarter  year </a:t>
            </a:r>
            <a:r>
              <a:rPr lang="en-US" dirty="0">
                <a:sym typeface="Wingdings"/>
              </a:rPr>
              <a:t>. We </a:t>
            </a:r>
            <a:r>
              <a:rPr lang="en-US" b="1" dirty="0">
                <a:solidFill>
                  <a:srgbClr val="FF0000"/>
                </a:solidFill>
                <a:sym typeface="Wingdings"/>
              </a:rPr>
              <a:t>CANNOT</a:t>
            </a:r>
            <a:r>
              <a:rPr lang="en-US" dirty="0">
                <a:sym typeface="Wingdings"/>
              </a:rPr>
              <a:t> write the month as 'January' alone.  A month </a:t>
            </a:r>
            <a:r>
              <a:rPr lang="en-US" b="1" dirty="0">
                <a:solidFill>
                  <a:srgbClr val="FF0000"/>
                </a:solidFill>
                <a:sym typeface="Wingdings"/>
              </a:rPr>
              <a:t>MUST</a:t>
            </a:r>
            <a:r>
              <a:rPr lang="en-US" dirty="0">
                <a:sym typeface="Wingdings"/>
              </a:rPr>
              <a:t> functionally decides a year.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Functional Dependency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18</a:t>
            </a:fld>
            <a:endParaRPr lang="en-US"/>
          </a:p>
        </p:txBody>
      </p:sp>
      <p:sp>
        <p:nvSpPr>
          <p:cNvPr id="4" name="Content Placeholder 3"/>
          <p:cNvSpPr>
            <a:spLocks noGrp="1"/>
          </p:cNvSpPr>
          <p:nvPr>
            <p:ph sz="quarter" idx="1"/>
          </p:nvPr>
        </p:nvSpPr>
        <p:spPr>
          <a:xfrm>
            <a:off x="457200" y="1219200"/>
            <a:ext cx="8229600" cy="1066800"/>
          </a:xfrm>
        </p:spPr>
        <p:txBody>
          <a:bodyPr>
            <a:normAutofit/>
          </a:bodyPr>
          <a:lstStyle/>
          <a:p>
            <a:r>
              <a:rPr lang="en-US" sz="2000" dirty="0"/>
              <a:t>Functional dependency ensures </a:t>
            </a:r>
            <a:r>
              <a:rPr lang="en-US" sz="2000" dirty="0">
                <a:solidFill>
                  <a:schemeClr val="bg2">
                    <a:lumMod val="50000"/>
                  </a:schemeClr>
                </a:solidFill>
              </a:rPr>
              <a:t>many-to-one</a:t>
            </a:r>
            <a:r>
              <a:rPr lang="en-US" sz="2000" dirty="0"/>
              <a:t> relationship between dimensional attributes. This is important to the </a:t>
            </a:r>
            <a:r>
              <a:rPr lang="en-US" sz="2000" dirty="0">
                <a:solidFill>
                  <a:schemeClr val="accent6">
                    <a:lumMod val="60000"/>
                    <a:lumOff val="40000"/>
                  </a:schemeClr>
                </a:solidFill>
              </a:rPr>
              <a:t>roll-up</a:t>
            </a:r>
            <a:r>
              <a:rPr lang="en-US" sz="2000" dirty="0"/>
              <a:t> and </a:t>
            </a:r>
            <a:r>
              <a:rPr lang="en-US" sz="2000" dirty="0">
                <a:solidFill>
                  <a:schemeClr val="accent6">
                    <a:lumMod val="60000"/>
                    <a:lumOff val="40000"/>
                  </a:schemeClr>
                </a:solidFill>
              </a:rPr>
              <a:t>drill-down</a:t>
            </a:r>
            <a:r>
              <a:rPr lang="en-US" sz="2000" dirty="0"/>
              <a:t> operations in OLAP.</a:t>
            </a:r>
          </a:p>
        </p:txBody>
      </p:sp>
      <p:graphicFrame>
        <p:nvGraphicFramePr>
          <p:cNvPr id="6" name="Table 5"/>
          <p:cNvGraphicFramePr>
            <a:graphicFrameLocks noGrp="1"/>
          </p:cNvGraphicFramePr>
          <p:nvPr>
            <p:extLst>
              <p:ext uri="{D42A27DB-BD31-4B8C-83A1-F6EECF244321}">
                <p14:modId xmlns:p14="http://schemas.microsoft.com/office/powerpoint/2010/main" val="205099526"/>
              </p:ext>
            </p:extLst>
          </p:nvPr>
        </p:nvGraphicFramePr>
        <p:xfrm>
          <a:off x="228600" y="2438400"/>
          <a:ext cx="4495800" cy="21336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61257">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  Year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1257">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Quarter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Q1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Q2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Q3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Q4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1257">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1257">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12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61257">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61257">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nvGraphicFramePr>
        <p:xfrm>
          <a:off x="6172200" y="228600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39486">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a:t>Year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9486">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9486">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9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9486">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39486">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4876800" y="4724400"/>
          <a:ext cx="3657600" cy="15240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243840">
                <a:tc>
                  <a:txBody>
                    <a:bodyPr/>
                    <a:lstStyle/>
                    <a:p>
                      <a:pPr algn="r"/>
                      <a:r>
                        <a:rPr lang="en-US" sz="1400" dirty="0"/>
                        <a:t>Year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lang="en-US" sz="1400" dirty="0"/>
                        <a:t>2011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43840">
                <a:tc>
                  <a:txBody>
                    <a:bodyPr/>
                    <a:lstStyle/>
                    <a:p>
                      <a:pPr algn="r"/>
                      <a:r>
                        <a:rPr lang="en-US" sz="1400" dirty="0"/>
                        <a:t>Quarter</a:t>
                      </a:r>
                    </a:p>
                  </a:txBody>
                  <a:tcPr anchor="ctr">
                    <a:lnL w="12700" cmpd="sng">
                      <a:noFill/>
                    </a:lnL>
                    <a:lnR w="12700" cap="flat" cmpd="sng" algn="ctr">
                      <a:solidFill>
                        <a:schemeClr val="tx1"/>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a:t>Q1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Q2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Q3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Q4 '11</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4384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43840">
                <a:tc>
                  <a:txBody>
                    <a:bodyPr/>
                    <a:lstStyle/>
                    <a:p>
                      <a:r>
                        <a:rPr lang="en-US" sz="1400" dirty="0"/>
                        <a:t>Dairy</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3840">
                <a:tc>
                  <a:txBody>
                    <a:bodyPr/>
                    <a:lstStyle/>
                    <a:p>
                      <a:r>
                        <a:rPr lang="en-US" sz="1400" dirty="0"/>
                        <a:t>Drink</a:t>
                      </a:r>
                    </a:p>
                  </a:txBody>
                  <a:tcPr anchor="ctr">
                    <a:lnL w="12700"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0" name="Right Arrow 9"/>
          <p:cNvSpPr/>
          <p:nvPr/>
        </p:nvSpPr>
        <p:spPr>
          <a:xfrm>
            <a:off x="5181600" y="31242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2816423"/>
            <a:ext cx="838200" cy="307777"/>
          </a:xfrm>
          <a:prstGeom prst="rect">
            <a:avLst/>
          </a:prstGeom>
          <a:noFill/>
        </p:spPr>
        <p:txBody>
          <a:bodyPr wrap="square" rtlCol="0">
            <a:spAutoFit/>
          </a:bodyPr>
          <a:lstStyle/>
          <a:p>
            <a:pPr algn="ctr"/>
            <a:r>
              <a:rPr lang="en-US" sz="1400" dirty="0"/>
              <a:t>rollup</a:t>
            </a:r>
          </a:p>
        </p:txBody>
      </p:sp>
      <p:sp>
        <p:nvSpPr>
          <p:cNvPr id="13" name="Right Arrow 12"/>
          <p:cNvSpPr/>
          <p:nvPr/>
        </p:nvSpPr>
        <p:spPr>
          <a:xfrm rot="10800000">
            <a:off x="5181600" y="3502223"/>
            <a:ext cx="533400" cy="152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p:cNvSpPr txBox="1"/>
          <p:nvPr/>
        </p:nvSpPr>
        <p:spPr>
          <a:xfrm>
            <a:off x="4953000" y="3654623"/>
            <a:ext cx="990600" cy="307777"/>
          </a:xfrm>
          <a:prstGeom prst="rect">
            <a:avLst/>
          </a:prstGeom>
          <a:noFill/>
        </p:spPr>
        <p:txBody>
          <a:bodyPr wrap="square" rtlCol="0">
            <a:spAutoFit/>
          </a:bodyPr>
          <a:lstStyle/>
          <a:p>
            <a:pPr algn="ctr"/>
            <a:r>
              <a:rPr lang="en-US" sz="1400" dirty="0"/>
              <a:t>drilldown</a:t>
            </a:r>
          </a:p>
        </p:txBody>
      </p:sp>
      <p:sp>
        <p:nvSpPr>
          <p:cNvPr id="18" name="Right Arrow 17"/>
          <p:cNvSpPr/>
          <p:nvPr/>
        </p:nvSpPr>
        <p:spPr>
          <a:xfrm rot="2017291">
            <a:off x="3959976" y="5087926"/>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38600" y="4797623"/>
            <a:ext cx="838200" cy="307777"/>
          </a:xfrm>
          <a:prstGeom prst="rect">
            <a:avLst/>
          </a:prstGeom>
          <a:noFill/>
        </p:spPr>
        <p:txBody>
          <a:bodyPr wrap="square" rtlCol="0">
            <a:spAutoFit/>
          </a:bodyPr>
          <a:lstStyle/>
          <a:p>
            <a:r>
              <a:rPr lang="en-US" sz="1400" dirty="0"/>
              <a:t>rollup</a:t>
            </a:r>
          </a:p>
        </p:txBody>
      </p:sp>
      <p:sp>
        <p:nvSpPr>
          <p:cNvPr id="20" name="Right Arrow 19"/>
          <p:cNvSpPr/>
          <p:nvPr/>
        </p:nvSpPr>
        <p:spPr>
          <a:xfrm rot="12817291">
            <a:off x="3959976" y="5465949"/>
            <a:ext cx="533400" cy="15240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p:cNvSpPr txBox="1"/>
          <p:nvPr/>
        </p:nvSpPr>
        <p:spPr>
          <a:xfrm>
            <a:off x="3352800" y="5559623"/>
            <a:ext cx="990600" cy="307777"/>
          </a:xfrm>
          <a:prstGeom prst="rect">
            <a:avLst/>
          </a:prstGeom>
          <a:noFill/>
        </p:spPr>
        <p:txBody>
          <a:bodyPr wrap="square" rtlCol="0">
            <a:spAutoFit/>
          </a:bodyPr>
          <a:lstStyle/>
          <a:p>
            <a:pPr algn="ctr"/>
            <a:r>
              <a:rPr lang="en-US" sz="1400" dirty="0"/>
              <a:t>drilldown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Numerical Values as Dimensional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sp>
        <p:nvSpPr>
          <p:cNvPr id="4" name="Content Placeholder 3"/>
          <p:cNvSpPr>
            <a:spLocks noGrp="1"/>
          </p:cNvSpPr>
          <p:nvPr>
            <p:ph sz="quarter" idx="1"/>
          </p:nvPr>
        </p:nvSpPr>
        <p:spPr/>
        <p:txBody>
          <a:bodyPr>
            <a:normAutofit lnSpcReduction="10000"/>
          </a:bodyPr>
          <a:lstStyle/>
          <a:p>
            <a:r>
              <a:rPr lang="en-US" dirty="0">
                <a:solidFill>
                  <a:srgbClr val="FF0000"/>
                </a:solidFill>
              </a:rPr>
              <a:t>Dimensional attributes </a:t>
            </a:r>
            <a:r>
              <a:rPr lang="en-US" dirty="0"/>
              <a:t>usually have descriptive </a:t>
            </a:r>
            <a:r>
              <a:rPr lang="en-US" dirty="0">
                <a:solidFill>
                  <a:schemeClr val="bg2">
                    <a:lumMod val="50000"/>
                  </a:schemeClr>
                </a:solidFill>
              </a:rPr>
              <a:t>textual values</a:t>
            </a:r>
          </a:p>
          <a:p>
            <a:pPr lvl="1"/>
            <a:r>
              <a:rPr lang="en-US" dirty="0"/>
              <a:t>E.g.,  'Jan 2013', '$10k-$20k', 'Beijing, China'</a:t>
            </a:r>
          </a:p>
          <a:p>
            <a:pPr lvl="1"/>
            <a:r>
              <a:rPr lang="en-US" dirty="0"/>
              <a:t>Simple to use as </a:t>
            </a:r>
            <a:r>
              <a:rPr lang="en-US" dirty="0">
                <a:solidFill>
                  <a:schemeClr val="accent6">
                    <a:lumMod val="60000"/>
                    <a:lumOff val="40000"/>
                  </a:schemeClr>
                </a:solidFill>
              </a:rPr>
              <a:t>labels</a:t>
            </a:r>
            <a:r>
              <a:rPr lang="en-US" dirty="0"/>
              <a:t> in reports and in SQL queries</a:t>
            </a:r>
          </a:p>
          <a:p>
            <a:pPr lvl="1"/>
            <a:r>
              <a:rPr lang="en-US" dirty="0">
                <a:solidFill>
                  <a:schemeClr val="accent6">
                    <a:lumMod val="60000"/>
                    <a:lumOff val="40000"/>
                  </a:schemeClr>
                </a:solidFill>
              </a:rPr>
              <a:t>Flags</a:t>
            </a:r>
            <a:r>
              <a:rPr lang="en-US" dirty="0"/>
              <a:t> (</a:t>
            </a:r>
            <a:r>
              <a:rPr lang="en-US" dirty="0" err="1"/>
              <a:t>boolean</a:t>
            </a:r>
            <a:r>
              <a:rPr lang="en-US" dirty="0"/>
              <a:t> attributes) should be coded as </a:t>
            </a:r>
            <a:r>
              <a:rPr lang="en-US" dirty="0">
                <a:solidFill>
                  <a:schemeClr val="accent6">
                    <a:lumMod val="60000"/>
                    <a:lumOff val="40000"/>
                  </a:schemeClr>
                </a:solidFill>
              </a:rPr>
              <a:t>readable</a:t>
            </a:r>
            <a:r>
              <a:rPr lang="en-US" dirty="0"/>
              <a:t> </a:t>
            </a:r>
            <a:r>
              <a:rPr lang="en-US" dirty="0">
                <a:solidFill>
                  <a:schemeClr val="accent6">
                    <a:lumMod val="60000"/>
                    <a:lumOff val="40000"/>
                  </a:schemeClr>
                </a:solidFill>
              </a:rPr>
              <a:t>strings</a:t>
            </a:r>
            <a:endParaRPr lang="en-US" dirty="0"/>
          </a:p>
          <a:p>
            <a:pPr lvl="2"/>
            <a:r>
              <a:rPr lang="en-US" dirty="0"/>
              <a:t>e.g., 'credit order' and 'not credit order'</a:t>
            </a:r>
          </a:p>
          <a:p>
            <a:r>
              <a:rPr lang="en-US" dirty="0"/>
              <a:t>Sometimes, </a:t>
            </a:r>
            <a:r>
              <a:rPr lang="en-US" dirty="0">
                <a:solidFill>
                  <a:schemeClr val="bg2">
                    <a:lumMod val="50000"/>
                  </a:schemeClr>
                </a:solidFill>
              </a:rPr>
              <a:t>numeric data </a:t>
            </a:r>
            <a:r>
              <a:rPr lang="en-US" dirty="0"/>
              <a:t>may be used to select and sort analysis data. These may be modeled as dimensional attributes</a:t>
            </a:r>
          </a:p>
          <a:p>
            <a:pPr lvl="1"/>
            <a:r>
              <a:rPr lang="en-US" dirty="0"/>
              <a:t>(Ex.1)  'Compare the sales quantity of soft drinks by</a:t>
            </a:r>
            <a:r>
              <a:rPr lang="en-US" u="sng" dirty="0"/>
              <a:t> unit price </a:t>
            </a:r>
            <a:r>
              <a:rPr lang="en-US" dirty="0"/>
              <a:t>in last quarter’ </a:t>
            </a:r>
          </a:p>
          <a:p>
            <a:pPr lvl="1"/>
            <a:r>
              <a:rPr lang="en-US" dirty="0"/>
              <a:t>(Ex. 2) 'What are the changes in average </a:t>
            </a:r>
            <a:r>
              <a:rPr lang="en-US" u="sng" dirty="0"/>
              <a:t>unit price </a:t>
            </a:r>
            <a:r>
              <a:rPr lang="en-US" dirty="0"/>
              <a:t>of soft drinks in the last 5 years?'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left)">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a:t>
            </a:fld>
            <a:endParaRPr lang="en-US"/>
          </a:p>
        </p:txBody>
      </p:sp>
      <p:sp>
        <p:nvSpPr>
          <p:cNvPr id="4" name="Content Placeholder 3"/>
          <p:cNvSpPr>
            <a:spLocks noGrp="1"/>
          </p:cNvSpPr>
          <p:nvPr>
            <p:ph sz="quarter" idx="1"/>
          </p:nvPr>
        </p:nvSpPr>
        <p:spPr/>
        <p:txBody>
          <a:bodyPr/>
          <a:lstStyle/>
          <a:p>
            <a:r>
              <a:rPr lang="en-US" dirty="0">
                <a:solidFill>
                  <a:srgbClr val="FF0000"/>
                </a:solidFill>
              </a:rPr>
              <a:t>A. Requirement Analysis</a:t>
            </a:r>
          </a:p>
          <a:p>
            <a:pPr lvl="1"/>
            <a:r>
              <a:rPr lang="en-US" dirty="0"/>
              <a:t>Identifying fact (with measures) and dimensions (with levels) from typical analysis workload and reports</a:t>
            </a:r>
          </a:p>
          <a:p>
            <a:r>
              <a:rPr lang="en-US" dirty="0">
                <a:solidFill>
                  <a:srgbClr val="FF0000"/>
                </a:solidFill>
              </a:rPr>
              <a:t>B. Basics of Conceptual modeling</a:t>
            </a:r>
          </a:p>
          <a:p>
            <a:pPr lvl="1"/>
            <a:r>
              <a:rPr lang="en-US" dirty="0"/>
              <a:t>Notation</a:t>
            </a:r>
          </a:p>
          <a:p>
            <a:pPr lvl="1"/>
            <a:r>
              <a:rPr lang="en-US" dirty="0"/>
              <a:t>Granularity, functional dependency between dim </a:t>
            </a:r>
            <a:r>
              <a:rPr lang="en-US" dirty="0" err="1"/>
              <a:t>attr</a:t>
            </a:r>
            <a:r>
              <a:rPr lang="en-US" dirty="0"/>
              <a:t>, others…</a:t>
            </a:r>
          </a:p>
          <a:p>
            <a:pPr lvl="1"/>
            <a:r>
              <a:rPr lang="en-US" dirty="0"/>
              <a:t>Case study: data-driven</a:t>
            </a:r>
          </a:p>
          <a:p>
            <a:r>
              <a:rPr lang="en-US" dirty="0">
                <a:solidFill>
                  <a:srgbClr val="FF0000"/>
                </a:solidFill>
              </a:rPr>
              <a:t>C. Temporal Nature and Aggregation</a:t>
            </a:r>
          </a:p>
          <a:p>
            <a:pPr lvl="1"/>
            <a:r>
              <a:rPr lang="en-US" dirty="0"/>
              <a:t>Transactional vs. snapshot facts</a:t>
            </a:r>
          </a:p>
          <a:p>
            <a:pPr lvl="1"/>
            <a:r>
              <a:rPr lang="en-US" dirty="0"/>
              <a:t>Event, aggregation, </a:t>
            </a:r>
            <a:r>
              <a:rPr lang="en-US" dirty="0" err="1"/>
              <a:t>additivity</a:t>
            </a:r>
            <a:r>
              <a:rPr lang="en-US" dirty="0"/>
              <a:t> of measures</a:t>
            </a:r>
          </a:p>
          <a:p>
            <a:pPr lvl="1"/>
            <a:r>
              <a:rPr lang="en-US" dirty="0"/>
              <a:t>Calculated 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or More Facts?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20</a:t>
            </a:fld>
            <a:endParaRPr lang="en-US"/>
          </a:p>
        </p:txBody>
      </p:sp>
      <p:sp>
        <p:nvSpPr>
          <p:cNvPr id="4" name="Content Placeholder 3"/>
          <p:cNvSpPr>
            <a:spLocks noGrp="1"/>
          </p:cNvSpPr>
          <p:nvPr>
            <p:ph sz="quarter" idx="1"/>
          </p:nvPr>
        </p:nvSpPr>
        <p:spPr>
          <a:xfrm>
            <a:off x="457200" y="1219200"/>
            <a:ext cx="8229600" cy="2209800"/>
          </a:xfrm>
        </p:spPr>
        <p:txBody>
          <a:bodyPr>
            <a:normAutofit/>
          </a:bodyPr>
          <a:lstStyle/>
          <a:p>
            <a:r>
              <a:rPr lang="en-US" sz="2400" dirty="0"/>
              <a:t>To determine whether two measures </a:t>
            </a:r>
            <a:r>
              <a:rPr lang="en-US" sz="2400" dirty="0">
                <a:solidFill>
                  <a:schemeClr val="bg2">
                    <a:lumMod val="50000"/>
                  </a:schemeClr>
                </a:solidFill>
              </a:rPr>
              <a:t>belong to </a:t>
            </a:r>
            <a:r>
              <a:rPr lang="en-US" sz="2400" dirty="0"/>
              <a:t>the same </a:t>
            </a:r>
            <a:r>
              <a:rPr lang="en-US" sz="2400" dirty="0">
                <a:solidFill>
                  <a:schemeClr val="bg2">
                    <a:lumMod val="50000"/>
                  </a:schemeClr>
                </a:solidFill>
              </a:rPr>
              <a:t>fact</a:t>
            </a:r>
            <a:r>
              <a:rPr lang="en-US" sz="2400" dirty="0"/>
              <a:t>, consider </a:t>
            </a:r>
            <a:r>
              <a:rPr lang="en-US" sz="2400" dirty="0">
                <a:solidFill>
                  <a:srgbClr val="FF0000"/>
                </a:solidFill>
              </a:rPr>
              <a:t>two questions</a:t>
            </a:r>
            <a:r>
              <a:rPr lang="en-US" sz="2400" dirty="0"/>
              <a:t>:</a:t>
            </a:r>
          </a:p>
          <a:p>
            <a:pPr lvl="1"/>
            <a:r>
              <a:rPr lang="en-US" sz="2000" dirty="0"/>
              <a:t>Do these measures occur simultaneously?</a:t>
            </a:r>
          </a:p>
          <a:p>
            <a:pPr lvl="1"/>
            <a:r>
              <a:rPr lang="en-US" sz="2000" dirty="0"/>
              <a:t>Are these measures available at the same level of detail?</a:t>
            </a:r>
          </a:p>
          <a:p>
            <a:r>
              <a:rPr lang="en-US" sz="2400" dirty="0"/>
              <a:t>If either is ‘</a:t>
            </a:r>
            <a:r>
              <a:rPr lang="en-US" sz="2400" dirty="0">
                <a:solidFill>
                  <a:schemeClr val="bg2">
                    <a:lumMod val="50000"/>
                  </a:schemeClr>
                </a:solidFill>
              </a:rPr>
              <a:t>false</a:t>
            </a:r>
            <a:r>
              <a:rPr lang="en-US" sz="2400" dirty="0"/>
              <a:t>’, the two measures belong to </a:t>
            </a:r>
            <a:r>
              <a:rPr lang="en-US" sz="2400" dirty="0">
                <a:solidFill>
                  <a:schemeClr val="bg2">
                    <a:lumMod val="50000"/>
                  </a:schemeClr>
                </a:solidFill>
              </a:rPr>
              <a:t>separate</a:t>
            </a:r>
            <a:r>
              <a:rPr lang="en-US" sz="2400" dirty="0"/>
              <a:t> facts.</a:t>
            </a:r>
          </a:p>
          <a:p>
            <a:pPr lvl="1"/>
            <a:endParaRPr lang="en-US" sz="2000" dirty="0"/>
          </a:p>
        </p:txBody>
      </p:sp>
    </p:spTree>
    <p:extLst>
      <p:ext uri="{BB962C8B-B14F-4D97-AF65-F5344CB8AC3E}">
        <p14:creationId xmlns:p14="http://schemas.microsoft.com/office/powerpoint/2010/main" val="251023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21</a:t>
            </a:fld>
            <a:endParaRPr lang="en-US"/>
          </a:p>
        </p:txBody>
      </p:sp>
      <p:grpSp>
        <p:nvGrpSpPr>
          <p:cNvPr id="4" name="Group 3">
            <a:extLst>
              <a:ext uri="{FF2B5EF4-FFF2-40B4-BE49-F238E27FC236}">
                <a16:creationId xmlns:a16="http://schemas.microsoft.com/office/drawing/2014/main" id="{4695AA86-864E-4EA7-8F35-5F8FB2A2E010}"/>
              </a:ext>
            </a:extLst>
          </p:cNvPr>
          <p:cNvGrpSpPr/>
          <p:nvPr/>
        </p:nvGrpSpPr>
        <p:grpSpPr>
          <a:xfrm>
            <a:off x="1717497" y="5029200"/>
            <a:ext cx="5791200" cy="1143000"/>
            <a:chOff x="1600200" y="4419600"/>
            <a:chExt cx="5791200" cy="1143000"/>
          </a:xfrm>
        </p:grpSpPr>
        <p:sp>
          <p:nvSpPr>
            <p:cNvPr id="6" name="Rectangle 5"/>
            <p:cNvSpPr/>
            <p:nvPr/>
          </p:nvSpPr>
          <p:spPr>
            <a:xfrm>
              <a:off x="1600200" y="44196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sp>
          <p:nvSpPr>
            <p:cNvPr id="7" name="Rectangle 6"/>
            <p:cNvSpPr/>
            <p:nvPr/>
          </p:nvSpPr>
          <p:spPr>
            <a:xfrm>
              <a:off x="1600200" y="46906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p:txBody>
        </p:sp>
        <p:sp>
          <p:nvSpPr>
            <p:cNvPr id="8" name="Oval 7"/>
            <p:cNvSpPr/>
            <p:nvPr/>
          </p:nvSpPr>
          <p:spPr>
            <a:xfrm>
              <a:off x="3124200" y="5297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2667000" y="5405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919246"/>
              <a:ext cx="990600" cy="338554"/>
            </a:xfrm>
            <a:prstGeom prst="rect">
              <a:avLst/>
            </a:prstGeom>
            <a:noFill/>
          </p:spPr>
          <p:txBody>
            <a:bodyPr wrap="square" rtlCol="0">
              <a:spAutoFit/>
            </a:bodyPr>
            <a:lstStyle/>
            <a:p>
              <a:r>
                <a:rPr lang="en-US" sz="1600" dirty="0"/>
                <a:t>customer</a:t>
              </a:r>
            </a:p>
          </p:txBody>
        </p:sp>
        <p:sp>
          <p:nvSpPr>
            <p:cNvPr id="11" name="TextBox 10"/>
            <p:cNvSpPr txBox="1"/>
            <p:nvPr/>
          </p:nvSpPr>
          <p:spPr>
            <a:xfrm>
              <a:off x="3352800" y="5224046"/>
              <a:ext cx="838200" cy="338554"/>
            </a:xfrm>
            <a:prstGeom prst="rect">
              <a:avLst/>
            </a:prstGeom>
            <a:noFill/>
          </p:spPr>
          <p:txBody>
            <a:bodyPr wrap="square" rtlCol="0">
              <a:spAutoFit/>
            </a:bodyPr>
            <a:lstStyle/>
            <a:p>
              <a:r>
                <a:rPr lang="en-US" sz="1600" dirty="0"/>
                <a:t>product</a:t>
              </a:r>
            </a:p>
          </p:txBody>
        </p:sp>
        <p:sp>
          <p:nvSpPr>
            <p:cNvPr id="12" name="Oval 11"/>
            <p:cNvSpPr/>
            <p:nvPr/>
          </p:nvSpPr>
          <p:spPr>
            <a:xfrm>
              <a:off x="3124200" y="4995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2667000" y="5102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4614446"/>
              <a:ext cx="838200" cy="338554"/>
            </a:xfrm>
            <a:prstGeom prst="rect">
              <a:avLst/>
            </a:prstGeom>
            <a:noFill/>
          </p:spPr>
          <p:txBody>
            <a:bodyPr wrap="square" rtlCol="0">
              <a:spAutoFit/>
            </a:bodyPr>
            <a:lstStyle/>
            <a:p>
              <a:r>
                <a:rPr lang="en-US" sz="1600" dirty="0"/>
                <a:t>date</a:t>
              </a:r>
            </a:p>
          </p:txBody>
        </p:sp>
        <p:sp>
          <p:nvSpPr>
            <p:cNvPr id="15" name="Oval 14"/>
            <p:cNvSpPr/>
            <p:nvPr/>
          </p:nvSpPr>
          <p:spPr>
            <a:xfrm>
              <a:off x="3124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667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8200" y="44196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Shipment</a:t>
              </a:r>
            </a:p>
          </p:txBody>
        </p:sp>
        <p:sp>
          <p:nvSpPr>
            <p:cNvPr id="18" name="Rectangle 17"/>
            <p:cNvSpPr/>
            <p:nvPr/>
          </p:nvSpPr>
          <p:spPr>
            <a:xfrm>
              <a:off x="4648200" y="46906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quantity</a:t>
              </a:r>
            </a:p>
          </p:txBody>
        </p:sp>
        <p:sp>
          <p:nvSpPr>
            <p:cNvPr id="19" name="Oval 18"/>
            <p:cNvSpPr/>
            <p:nvPr/>
          </p:nvSpPr>
          <p:spPr>
            <a:xfrm>
              <a:off x="6172200" y="52977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5715000" y="54051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800" y="4919246"/>
              <a:ext cx="990600" cy="338554"/>
            </a:xfrm>
            <a:prstGeom prst="rect">
              <a:avLst/>
            </a:prstGeom>
            <a:noFill/>
          </p:spPr>
          <p:txBody>
            <a:bodyPr wrap="square" rtlCol="0">
              <a:spAutoFit/>
            </a:bodyPr>
            <a:lstStyle/>
            <a:p>
              <a:r>
                <a:rPr lang="en-US" sz="1600" dirty="0"/>
                <a:t>customer</a:t>
              </a:r>
            </a:p>
          </p:txBody>
        </p:sp>
        <p:sp>
          <p:nvSpPr>
            <p:cNvPr id="22" name="TextBox 21"/>
            <p:cNvSpPr txBox="1"/>
            <p:nvPr/>
          </p:nvSpPr>
          <p:spPr>
            <a:xfrm>
              <a:off x="6400800" y="5224046"/>
              <a:ext cx="838200" cy="338554"/>
            </a:xfrm>
            <a:prstGeom prst="rect">
              <a:avLst/>
            </a:prstGeom>
            <a:noFill/>
          </p:spPr>
          <p:txBody>
            <a:bodyPr wrap="square" rtlCol="0">
              <a:spAutoFit/>
            </a:bodyPr>
            <a:lstStyle/>
            <a:p>
              <a:r>
                <a:rPr lang="en-US" sz="1600" dirty="0"/>
                <a:t>product</a:t>
              </a:r>
            </a:p>
          </p:txBody>
        </p:sp>
        <p:sp>
          <p:nvSpPr>
            <p:cNvPr id="23" name="Oval 22"/>
            <p:cNvSpPr/>
            <p:nvPr/>
          </p:nvSpPr>
          <p:spPr>
            <a:xfrm>
              <a:off x="6172200" y="4995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5715000" y="5102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0800" y="4614446"/>
              <a:ext cx="838200" cy="338554"/>
            </a:xfrm>
            <a:prstGeom prst="rect">
              <a:avLst/>
            </a:prstGeom>
            <a:noFill/>
          </p:spPr>
          <p:txBody>
            <a:bodyPr wrap="square" rtlCol="0">
              <a:spAutoFit/>
            </a:bodyPr>
            <a:lstStyle/>
            <a:p>
              <a:r>
                <a:rPr lang="en-US" sz="1600" dirty="0"/>
                <a:t>date</a:t>
              </a:r>
            </a:p>
          </p:txBody>
        </p:sp>
        <p:sp>
          <p:nvSpPr>
            <p:cNvPr id="26" name="Oval 25"/>
            <p:cNvSpPr/>
            <p:nvPr/>
          </p:nvSpPr>
          <p:spPr>
            <a:xfrm>
              <a:off x="6172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5715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798851" y="4191000"/>
            <a:ext cx="3546297" cy="584775"/>
          </a:xfrm>
          <a:prstGeom prst="rect">
            <a:avLst/>
          </a:prstGeom>
          <a:noFill/>
          <a:ln w="19050">
            <a:solidFill>
              <a:schemeClr val="accent4">
                <a:lumMod val="75000"/>
              </a:schemeClr>
            </a:solidFill>
          </a:ln>
        </p:spPr>
        <p:txBody>
          <a:bodyPr wrap="square" rtlCol="0">
            <a:spAutoFit/>
          </a:bodyPr>
          <a:lstStyle/>
          <a:p>
            <a:pPr algn="ctr"/>
            <a:r>
              <a:rPr lang="en-US" sz="1600" dirty="0"/>
              <a:t>Date of order vs. date of shipment …</a:t>
            </a:r>
            <a:br>
              <a:rPr lang="en-US" sz="1600" dirty="0"/>
            </a:br>
            <a:r>
              <a:rPr lang="en-US" sz="1600" dirty="0"/>
              <a:t>Shipping usually happens </a:t>
            </a:r>
            <a:r>
              <a:rPr lang="en-US" sz="1600" i="1" dirty="0"/>
              <a:t>AFTER</a:t>
            </a:r>
            <a:r>
              <a:rPr lang="en-US" sz="1600" dirty="0"/>
              <a:t> order. </a:t>
            </a:r>
          </a:p>
        </p:txBody>
      </p:sp>
      <p:grpSp>
        <p:nvGrpSpPr>
          <p:cNvPr id="32" name="Group 31"/>
          <p:cNvGrpSpPr/>
          <p:nvPr/>
        </p:nvGrpSpPr>
        <p:grpSpPr>
          <a:xfrm>
            <a:off x="838200" y="1524000"/>
            <a:ext cx="3581400" cy="1143000"/>
            <a:chOff x="4267200" y="3919954"/>
            <a:chExt cx="3581400" cy="1143000"/>
          </a:xfrm>
        </p:grpSpPr>
        <p:sp>
          <p:nvSpPr>
            <p:cNvPr id="33" name="Rectangle 32"/>
            <p:cNvSpPr/>
            <p:nvPr/>
          </p:nvSpPr>
          <p:spPr>
            <a:xfrm>
              <a:off x="4267200" y="3919954"/>
              <a:ext cx="1828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34" name="Rectangle 33"/>
            <p:cNvSpPr/>
            <p:nvPr/>
          </p:nvSpPr>
          <p:spPr>
            <a:xfrm>
              <a:off x="4267200" y="4191000"/>
              <a:ext cx="1828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quantityOrdered</a:t>
              </a:r>
              <a:endParaRPr lang="en-US" sz="1600" dirty="0"/>
            </a:p>
            <a:p>
              <a:r>
                <a:rPr lang="en-US" sz="1600" dirty="0" err="1"/>
                <a:t>quantityShipped</a:t>
              </a:r>
              <a:endParaRPr lang="en-US" sz="1600" dirty="0"/>
            </a:p>
          </p:txBody>
        </p:sp>
        <p:sp>
          <p:nvSpPr>
            <p:cNvPr id="35" name="Oval 34"/>
            <p:cNvSpPr/>
            <p:nvPr/>
          </p:nvSpPr>
          <p:spPr>
            <a:xfrm>
              <a:off x="6553200" y="479807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6" name="Straight Connector 35"/>
            <p:cNvCxnSpPr/>
            <p:nvPr/>
          </p:nvCxnSpPr>
          <p:spPr>
            <a:xfrm>
              <a:off x="6096000" y="490550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0" y="4419600"/>
              <a:ext cx="990600" cy="338554"/>
            </a:xfrm>
            <a:prstGeom prst="rect">
              <a:avLst/>
            </a:prstGeom>
            <a:noFill/>
          </p:spPr>
          <p:txBody>
            <a:bodyPr wrap="square" rtlCol="0">
              <a:spAutoFit/>
            </a:bodyPr>
            <a:lstStyle/>
            <a:p>
              <a:r>
                <a:rPr lang="en-US" sz="1600" dirty="0"/>
                <a:t>customer</a:t>
              </a:r>
            </a:p>
          </p:txBody>
        </p:sp>
        <p:sp>
          <p:nvSpPr>
            <p:cNvPr id="38" name="TextBox 37"/>
            <p:cNvSpPr txBox="1"/>
            <p:nvPr/>
          </p:nvSpPr>
          <p:spPr>
            <a:xfrm>
              <a:off x="6781800" y="4724400"/>
              <a:ext cx="838200" cy="338554"/>
            </a:xfrm>
            <a:prstGeom prst="rect">
              <a:avLst/>
            </a:prstGeom>
            <a:noFill/>
          </p:spPr>
          <p:txBody>
            <a:bodyPr wrap="square" rtlCol="0">
              <a:spAutoFit/>
            </a:bodyPr>
            <a:lstStyle/>
            <a:p>
              <a:r>
                <a:rPr lang="en-US" sz="1600" dirty="0"/>
                <a:t>product</a:t>
              </a:r>
            </a:p>
          </p:txBody>
        </p:sp>
        <p:sp>
          <p:nvSpPr>
            <p:cNvPr id="39" name="Oval 38"/>
            <p:cNvSpPr/>
            <p:nvPr/>
          </p:nvSpPr>
          <p:spPr>
            <a:xfrm>
              <a:off x="65532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0" name="Straight Connector 39"/>
            <p:cNvCxnSpPr/>
            <p:nvPr/>
          </p:nvCxnSpPr>
          <p:spPr>
            <a:xfrm>
              <a:off x="6096000" y="46032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81800" y="4114800"/>
              <a:ext cx="1066800" cy="338554"/>
            </a:xfrm>
            <a:prstGeom prst="rect">
              <a:avLst/>
            </a:prstGeom>
            <a:noFill/>
          </p:spPr>
          <p:txBody>
            <a:bodyPr wrap="square" rtlCol="0">
              <a:spAutoFit/>
            </a:bodyPr>
            <a:lstStyle/>
            <a:p>
              <a:r>
                <a:rPr lang="en-US" sz="1600" dirty="0" err="1"/>
                <a:t>dateOrder</a:t>
              </a:r>
              <a:endParaRPr lang="en-US" sz="1600" dirty="0"/>
            </a:p>
          </p:txBody>
        </p:sp>
        <p:sp>
          <p:nvSpPr>
            <p:cNvPr id="42" name="Oval 41"/>
            <p:cNvSpPr/>
            <p:nvPr/>
          </p:nvSpPr>
          <p:spPr>
            <a:xfrm>
              <a:off x="6553200" y="4191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3" name="Straight Connector 42"/>
            <p:cNvCxnSpPr/>
            <p:nvPr/>
          </p:nvCxnSpPr>
          <p:spPr>
            <a:xfrm>
              <a:off x="6096000" y="429843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533400" y="2895600"/>
            <a:ext cx="7924800" cy="11430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dirty="0"/>
              <a:t>Consider a data mart that analyzes the quantity ordered and quantity shipped for an online shopping mall.  We would like to analyze both values by Date, Customer and Product. </a:t>
            </a:r>
          </a:p>
        </p:txBody>
      </p:sp>
      <p:sp>
        <p:nvSpPr>
          <p:cNvPr id="45" name="Rectangle 44"/>
          <p:cNvSpPr/>
          <p:nvPr/>
        </p:nvSpPr>
        <p:spPr>
          <a:xfrm>
            <a:off x="5257800" y="1447800"/>
            <a:ext cx="2971800" cy="1295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Exercise: What’s wrong with a single fact design? Split this into TWO facts: Order and Shipment.</a:t>
            </a:r>
          </a:p>
        </p:txBody>
      </p:sp>
    </p:spTree>
    <p:extLst>
      <p:ext uri="{BB962C8B-B14F-4D97-AF65-F5344CB8AC3E}">
        <p14:creationId xmlns:p14="http://schemas.microsoft.com/office/powerpoint/2010/main" val="15817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4"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4" name="Content Placeholder 3"/>
          <p:cNvSpPr>
            <a:spLocks noGrp="1"/>
          </p:cNvSpPr>
          <p:nvPr>
            <p:ph sz="quarter" idx="1"/>
          </p:nvPr>
        </p:nvSpPr>
        <p:spPr>
          <a:xfrm>
            <a:off x="457200" y="1219200"/>
            <a:ext cx="8229600" cy="2362200"/>
          </a:xfrm>
        </p:spPr>
        <p:txBody>
          <a:bodyPr>
            <a:normAutofit fontScale="92500" lnSpcReduction="20000"/>
          </a:bodyPr>
          <a:lstStyle/>
          <a:p>
            <a:r>
              <a:rPr lang="en-US" dirty="0"/>
              <a:t>Assume that each purchase order only contains </a:t>
            </a:r>
            <a:r>
              <a:rPr lang="en-US" dirty="0">
                <a:solidFill>
                  <a:srgbClr val="FF0000"/>
                </a:solidFill>
              </a:rPr>
              <a:t>one</a:t>
            </a:r>
            <a:r>
              <a:rPr lang="en-US" dirty="0"/>
              <a:t> product. It is </a:t>
            </a:r>
            <a:r>
              <a:rPr lang="en-US" dirty="0">
                <a:solidFill>
                  <a:schemeClr val="bg2">
                    <a:lumMod val="50000"/>
                  </a:schemeClr>
                </a:solidFill>
              </a:rPr>
              <a:t>shipped</a:t>
            </a:r>
            <a:r>
              <a:rPr lang="en-US" dirty="0"/>
              <a:t> on the </a:t>
            </a:r>
            <a:r>
              <a:rPr lang="en-US" dirty="0">
                <a:solidFill>
                  <a:srgbClr val="FF0000"/>
                </a:solidFill>
              </a:rPr>
              <a:t>same</a:t>
            </a:r>
            <a:r>
              <a:rPr lang="en-US" dirty="0"/>
              <a:t> day as the </a:t>
            </a:r>
            <a:r>
              <a:rPr lang="en-US" dirty="0">
                <a:solidFill>
                  <a:schemeClr val="bg2">
                    <a:lumMod val="50000"/>
                  </a:schemeClr>
                </a:solidFill>
              </a:rPr>
              <a:t>order</a:t>
            </a:r>
            <a:r>
              <a:rPr lang="en-US" dirty="0"/>
              <a:t>.  We want to measure how </a:t>
            </a:r>
            <a:r>
              <a:rPr lang="en-US" dirty="0">
                <a:solidFill>
                  <a:srgbClr val="FF0000"/>
                </a:solidFill>
              </a:rPr>
              <a:t>many days </a:t>
            </a:r>
            <a:r>
              <a:rPr lang="en-US" dirty="0"/>
              <a:t>('duration') it takes to ship the orders.</a:t>
            </a:r>
          </a:p>
          <a:p>
            <a:pPr lvl="1"/>
            <a:r>
              <a:rPr lang="en-US" dirty="0"/>
              <a:t>Analyze order dollar amount by Date, Customer, and Product</a:t>
            </a:r>
          </a:p>
          <a:p>
            <a:pPr lvl="1"/>
            <a:r>
              <a:rPr lang="en-US" dirty="0"/>
              <a:t>Analyze shipment duration by Date, Customer, Product, and Shipper</a:t>
            </a:r>
          </a:p>
          <a:p>
            <a:pPr lvl="1"/>
            <a:r>
              <a:rPr lang="en-US" dirty="0"/>
              <a:t>Why we need two facts?</a:t>
            </a:r>
          </a:p>
        </p:txBody>
      </p:sp>
      <p:sp>
        <p:nvSpPr>
          <p:cNvPr id="6" name="Rectangle 5"/>
          <p:cNvSpPr/>
          <p:nvPr/>
        </p:nvSpPr>
        <p:spPr>
          <a:xfrm>
            <a:off x="1295400" y="4114800"/>
            <a:ext cx="1371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sp>
        <p:nvSpPr>
          <p:cNvPr id="7" name="Rectangle 6"/>
          <p:cNvSpPr/>
          <p:nvPr/>
        </p:nvSpPr>
        <p:spPr>
          <a:xfrm>
            <a:off x="1295400" y="4385846"/>
            <a:ext cx="1371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orderDollars</a:t>
            </a:r>
            <a:endParaRPr lang="en-US" sz="1600" dirty="0"/>
          </a:p>
        </p:txBody>
      </p:sp>
      <p:sp>
        <p:nvSpPr>
          <p:cNvPr id="8" name="Oval 7"/>
          <p:cNvSpPr/>
          <p:nvPr/>
        </p:nvSpPr>
        <p:spPr>
          <a:xfrm>
            <a:off x="3124200" y="4992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2667000" y="51003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614446"/>
            <a:ext cx="990600" cy="338554"/>
          </a:xfrm>
          <a:prstGeom prst="rect">
            <a:avLst/>
          </a:prstGeom>
          <a:noFill/>
        </p:spPr>
        <p:txBody>
          <a:bodyPr wrap="square" rtlCol="0">
            <a:spAutoFit/>
          </a:bodyPr>
          <a:lstStyle/>
          <a:p>
            <a:r>
              <a:rPr lang="en-US" sz="1600" dirty="0"/>
              <a:t>customer</a:t>
            </a:r>
          </a:p>
        </p:txBody>
      </p:sp>
      <p:sp>
        <p:nvSpPr>
          <p:cNvPr id="11" name="TextBox 10"/>
          <p:cNvSpPr txBox="1"/>
          <p:nvPr/>
        </p:nvSpPr>
        <p:spPr>
          <a:xfrm>
            <a:off x="3352800" y="4919246"/>
            <a:ext cx="838200" cy="338554"/>
          </a:xfrm>
          <a:prstGeom prst="rect">
            <a:avLst/>
          </a:prstGeom>
          <a:noFill/>
        </p:spPr>
        <p:txBody>
          <a:bodyPr wrap="square" rtlCol="0">
            <a:spAutoFit/>
          </a:bodyPr>
          <a:lstStyle/>
          <a:p>
            <a:r>
              <a:rPr lang="en-US" sz="1600" dirty="0"/>
              <a:t>product</a:t>
            </a:r>
          </a:p>
        </p:txBody>
      </p:sp>
      <p:sp>
        <p:nvSpPr>
          <p:cNvPr id="12" name="Oval 11"/>
          <p:cNvSpPr/>
          <p:nvPr/>
        </p:nvSpPr>
        <p:spPr>
          <a:xfrm>
            <a:off x="3124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Connector 12"/>
          <p:cNvCxnSpPr/>
          <p:nvPr/>
        </p:nvCxnSpPr>
        <p:spPr>
          <a:xfrm>
            <a:off x="2667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4309646"/>
            <a:ext cx="838200" cy="338554"/>
          </a:xfrm>
          <a:prstGeom prst="rect">
            <a:avLst/>
          </a:prstGeom>
          <a:noFill/>
        </p:spPr>
        <p:txBody>
          <a:bodyPr wrap="square" rtlCol="0">
            <a:spAutoFit/>
          </a:bodyPr>
          <a:lstStyle/>
          <a:p>
            <a:r>
              <a:rPr lang="en-US" sz="1600" dirty="0"/>
              <a:t>date</a:t>
            </a:r>
          </a:p>
        </p:txBody>
      </p:sp>
      <p:sp>
        <p:nvSpPr>
          <p:cNvPr id="15" name="Oval 14"/>
          <p:cNvSpPr/>
          <p:nvPr/>
        </p:nvSpPr>
        <p:spPr>
          <a:xfrm>
            <a:off x="3124200" y="4385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2667000" y="4493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8200" y="4114800"/>
            <a:ext cx="10668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Shipment</a:t>
            </a:r>
          </a:p>
        </p:txBody>
      </p:sp>
      <p:sp>
        <p:nvSpPr>
          <p:cNvPr id="18" name="Rectangle 17"/>
          <p:cNvSpPr/>
          <p:nvPr/>
        </p:nvSpPr>
        <p:spPr>
          <a:xfrm>
            <a:off x="4648200" y="4385846"/>
            <a:ext cx="10668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duration</a:t>
            </a:r>
          </a:p>
        </p:txBody>
      </p:sp>
      <p:sp>
        <p:nvSpPr>
          <p:cNvPr id="19" name="Oval 18"/>
          <p:cNvSpPr/>
          <p:nvPr/>
        </p:nvSpPr>
        <p:spPr>
          <a:xfrm>
            <a:off x="6172200" y="4992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5715000" y="51003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00800" y="4614446"/>
            <a:ext cx="990600" cy="338554"/>
          </a:xfrm>
          <a:prstGeom prst="rect">
            <a:avLst/>
          </a:prstGeom>
          <a:noFill/>
        </p:spPr>
        <p:txBody>
          <a:bodyPr wrap="square" rtlCol="0">
            <a:spAutoFit/>
          </a:bodyPr>
          <a:lstStyle/>
          <a:p>
            <a:r>
              <a:rPr lang="en-US" sz="1600" dirty="0"/>
              <a:t>customer</a:t>
            </a:r>
          </a:p>
        </p:txBody>
      </p:sp>
      <p:sp>
        <p:nvSpPr>
          <p:cNvPr id="22" name="TextBox 21"/>
          <p:cNvSpPr txBox="1"/>
          <p:nvPr/>
        </p:nvSpPr>
        <p:spPr>
          <a:xfrm>
            <a:off x="6400800" y="4919246"/>
            <a:ext cx="838200" cy="338554"/>
          </a:xfrm>
          <a:prstGeom prst="rect">
            <a:avLst/>
          </a:prstGeom>
          <a:noFill/>
        </p:spPr>
        <p:txBody>
          <a:bodyPr wrap="square" rtlCol="0">
            <a:spAutoFit/>
          </a:bodyPr>
          <a:lstStyle/>
          <a:p>
            <a:r>
              <a:rPr lang="en-US" sz="1600" dirty="0"/>
              <a:t>product</a:t>
            </a:r>
          </a:p>
        </p:txBody>
      </p:sp>
      <p:sp>
        <p:nvSpPr>
          <p:cNvPr id="23" name="Oval 22"/>
          <p:cNvSpPr/>
          <p:nvPr/>
        </p:nvSpPr>
        <p:spPr>
          <a:xfrm>
            <a:off x="6172200" y="4690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5715000" y="4798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00800" y="4309646"/>
            <a:ext cx="838200" cy="338554"/>
          </a:xfrm>
          <a:prstGeom prst="rect">
            <a:avLst/>
          </a:prstGeom>
          <a:noFill/>
        </p:spPr>
        <p:txBody>
          <a:bodyPr wrap="square" rtlCol="0">
            <a:spAutoFit/>
          </a:bodyPr>
          <a:lstStyle/>
          <a:p>
            <a:r>
              <a:rPr lang="en-US" sz="1600" dirty="0"/>
              <a:t>date</a:t>
            </a:r>
          </a:p>
        </p:txBody>
      </p:sp>
      <p:sp>
        <p:nvSpPr>
          <p:cNvPr id="26" name="Oval 25"/>
          <p:cNvSpPr/>
          <p:nvPr/>
        </p:nvSpPr>
        <p:spPr>
          <a:xfrm>
            <a:off x="6172200" y="43858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7" name="Straight Connector 26"/>
          <p:cNvCxnSpPr/>
          <p:nvPr/>
        </p:nvCxnSpPr>
        <p:spPr>
          <a:xfrm>
            <a:off x="5715000" y="44932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400800" y="4038600"/>
            <a:ext cx="838200" cy="338554"/>
          </a:xfrm>
          <a:prstGeom prst="rect">
            <a:avLst/>
          </a:prstGeom>
          <a:noFill/>
        </p:spPr>
        <p:txBody>
          <a:bodyPr wrap="square" rtlCol="0">
            <a:spAutoFit/>
          </a:bodyPr>
          <a:lstStyle/>
          <a:p>
            <a:r>
              <a:rPr lang="en-US" sz="1600" dirty="0"/>
              <a:t>shipper</a:t>
            </a:r>
          </a:p>
        </p:txBody>
      </p:sp>
      <p:sp>
        <p:nvSpPr>
          <p:cNvPr id="29" name="Oval 28"/>
          <p:cNvSpPr/>
          <p:nvPr/>
        </p:nvSpPr>
        <p:spPr>
          <a:xfrm>
            <a:off x="61722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Connector 29"/>
          <p:cNvCxnSpPr/>
          <p:nvPr/>
        </p:nvCxnSpPr>
        <p:spPr>
          <a:xfrm>
            <a:off x="5715000" y="422223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2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Conformed Dimension and Drill-Across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p:cNvSpPr>
            <a:spLocks noGrp="1"/>
          </p:cNvSpPr>
          <p:nvPr>
            <p:ph sz="quarter" idx="1"/>
          </p:nvPr>
        </p:nvSpPr>
        <p:spPr>
          <a:xfrm>
            <a:off x="457200" y="1219200"/>
            <a:ext cx="8229600" cy="1752600"/>
          </a:xfrm>
        </p:spPr>
        <p:txBody>
          <a:bodyPr>
            <a:normAutofit/>
          </a:bodyPr>
          <a:lstStyle/>
          <a:p>
            <a:r>
              <a:rPr lang="en-US" sz="2400" dirty="0"/>
              <a:t>To perform analysis across multiple facts, the facts must use </a:t>
            </a:r>
            <a:r>
              <a:rPr lang="en-US" sz="2400" dirty="0">
                <a:solidFill>
                  <a:srgbClr val="FF0000"/>
                </a:solidFill>
              </a:rPr>
              <a:t>conformed</a:t>
            </a:r>
            <a:r>
              <a:rPr lang="en-US" sz="2400" dirty="0"/>
              <a:t> dimension.</a:t>
            </a:r>
          </a:p>
          <a:p>
            <a:pPr lvl="1"/>
            <a:r>
              <a:rPr lang="en-US" sz="2000" dirty="0"/>
              <a:t>The </a:t>
            </a:r>
            <a:r>
              <a:rPr lang="en-US" sz="2000" dirty="0">
                <a:solidFill>
                  <a:schemeClr val="bg2">
                    <a:lumMod val="50000"/>
                  </a:schemeClr>
                </a:solidFill>
              </a:rPr>
              <a:t>shared</a:t>
            </a:r>
            <a:r>
              <a:rPr lang="en-US" sz="2000" dirty="0"/>
              <a:t> dimensions must have </a:t>
            </a:r>
            <a:r>
              <a:rPr lang="en-US" sz="2000" dirty="0">
                <a:solidFill>
                  <a:schemeClr val="accent6">
                    <a:lumMod val="60000"/>
                    <a:lumOff val="40000"/>
                  </a:schemeClr>
                </a:solidFill>
              </a:rPr>
              <a:t>same structure </a:t>
            </a:r>
            <a:r>
              <a:rPr lang="en-US" sz="2000" dirty="0"/>
              <a:t>and </a:t>
            </a:r>
            <a:r>
              <a:rPr lang="en-US" sz="2000" dirty="0">
                <a:solidFill>
                  <a:schemeClr val="accent6">
                    <a:lumMod val="60000"/>
                    <a:lumOff val="40000"/>
                  </a:schemeClr>
                </a:solidFill>
              </a:rPr>
              <a:t>same value</a:t>
            </a:r>
            <a:r>
              <a:rPr lang="en-US" sz="2000" dirty="0"/>
              <a:t>.</a:t>
            </a:r>
          </a:p>
          <a:p>
            <a:r>
              <a:rPr lang="en-US" sz="2400" dirty="0"/>
              <a:t>A simple case is to use the same dimension.</a:t>
            </a:r>
          </a:p>
        </p:txBody>
      </p:sp>
      <p:graphicFrame>
        <p:nvGraphicFramePr>
          <p:cNvPr id="5" name="Table 4"/>
          <p:cNvGraphicFramePr>
            <a:graphicFrameLocks noGrp="1"/>
          </p:cNvGraphicFramePr>
          <p:nvPr>
            <p:extLst>
              <p:ext uri="{D42A27DB-BD31-4B8C-83A1-F6EECF244321}">
                <p14:modId xmlns:p14="http://schemas.microsoft.com/office/powerpoint/2010/main" val="2287249079"/>
              </p:ext>
            </p:extLst>
          </p:nvPr>
        </p:nvGraphicFramePr>
        <p:xfrm>
          <a:off x="381000" y="3124200"/>
          <a:ext cx="2209800" cy="1630680"/>
        </p:xfrm>
        <a:graphic>
          <a:graphicData uri="http://schemas.openxmlformats.org/drawingml/2006/table">
            <a:tbl>
              <a:tblPr firstRow="1" bandRow="1">
                <a:tableStyleId>{5C22544A-7EE6-4342-B048-85BDC9FD1C3A}</a:tableStyleId>
              </a:tblPr>
              <a:tblGrid>
                <a:gridCol w="926690">
                  <a:extLst>
                    <a:ext uri="{9D8B030D-6E8A-4147-A177-3AD203B41FA5}">
                      <a16:colId xmlns:a16="http://schemas.microsoft.com/office/drawing/2014/main" val="20000"/>
                    </a:ext>
                  </a:extLst>
                </a:gridCol>
                <a:gridCol w="1283110">
                  <a:extLst>
                    <a:ext uri="{9D8B030D-6E8A-4147-A177-3AD203B41FA5}">
                      <a16:colId xmlns:a16="http://schemas.microsoft.com/office/drawing/2014/main" val="20001"/>
                    </a:ext>
                  </a:extLst>
                </a:gridCol>
              </a:tblGrid>
              <a:tr h="370840">
                <a:tc>
                  <a:txBody>
                    <a:bodyPr/>
                    <a:lstStyle/>
                    <a:p>
                      <a:r>
                        <a:rPr lang="en-US" sz="1400" dirty="0"/>
                        <a:t>Product</a:t>
                      </a:r>
                    </a:p>
                  </a:txBody>
                  <a:tcPr/>
                </a:tc>
                <a:tc>
                  <a:txBody>
                    <a:bodyPr/>
                    <a:lstStyle/>
                    <a:p>
                      <a:r>
                        <a:rPr lang="en-US" sz="1400" dirty="0"/>
                        <a:t>Quantity ordered</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200</a:t>
                      </a:r>
                    </a:p>
                  </a:txBody>
                  <a:tcPr/>
                </a:tc>
                <a:extLst>
                  <a:ext uri="{0D108BD9-81ED-4DB2-BD59-A6C34878D82A}">
                    <a16:rowId xmlns:a16="http://schemas.microsoft.com/office/drawing/2014/main" val="10002"/>
                  </a:ext>
                </a:extLst>
              </a:tr>
              <a:tr h="370840">
                <a:tc>
                  <a:txBody>
                    <a:bodyPr/>
                    <a:lstStyle/>
                    <a:p>
                      <a:r>
                        <a:rPr lang="en-US" sz="1400" dirty="0"/>
                        <a:t>P333</a:t>
                      </a:r>
                    </a:p>
                  </a:txBody>
                  <a:tcPr/>
                </a:tc>
                <a:tc>
                  <a:txBody>
                    <a:bodyPr/>
                    <a:lstStyle/>
                    <a:p>
                      <a:r>
                        <a:rPr lang="en-US" sz="1400" dirty="0"/>
                        <a:t>50</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3059025"/>
              </p:ext>
            </p:extLst>
          </p:nvPr>
        </p:nvGraphicFramePr>
        <p:xfrm>
          <a:off x="2819400" y="3124200"/>
          <a:ext cx="2209800" cy="1259840"/>
        </p:xfrm>
        <a:graphic>
          <a:graphicData uri="http://schemas.openxmlformats.org/drawingml/2006/table">
            <a:tbl>
              <a:tblPr firstRow="1" bandRow="1">
                <a:tableStyleId>{5C22544A-7EE6-4342-B048-85BDC9FD1C3A}</a:tableStyleId>
              </a:tblPr>
              <a:tblGrid>
                <a:gridCol w="926690">
                  <a:extLst>
                    <a:ext uri="{9D8B030D-6E8A-4147-A177-3AD203B41FA5}">
                      <a16:colId xmlns:a16="http://schemas.microsoft.com/office/drawing/2014/main" val="20000"/>
                    </a:ext>
                  </a:extLst>
                </a:gridCol>
                <a:gridCol w="1283110">
                  <a:extLst>
                    <a:ext uri="{9D8B030D-6E8A-4147-A177-3AD203B41FA5}">
                      <a16:colId xmlns:a16="http://schemas.microsoft.com/office/drawing/2014/main" val="20001"/>
                    </a:ext>
                  </a:extLst>
                </a:gridCol>
              </a:tblGrid>
              <a:tr h="370840">
                <a:tc>
                  <a:txBody>
                    <a:bodyPr/>
                    <a:lstStyle/>
                    <a:p>
                      <a:r>
                        <a:rPr lang="en-US" sz="1400" dirty="0"/>
                        <a:t>Product</a:t>
                      </a:r>
                    </a:p>
                  </a:txBody>
                  <a:tcPr/>
                </a:tc>
                <a:tc>
                  <a:txBody>
                    <a:bodyPr/>
                    <a:lstStyle/>
                    <a:p>
                      <a:r>
                        <a:rPr lang="en-US" sz="1400" dirty="0"/>
                        <a:t>Quantity shipped</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150</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15978667"/>
              </p:ext>
            </p:extLst>
          </p:nvPr>
        </p:nvGraphicFramePr>
        <p:xfrm>
          <a:off x="4114800" y="4648200"/>
          <a:ext cx="4495800" cy="1630680"/>
        </p:xfrm>
        <a:graphic>
          <a:graphicData uri="http://schemas.openxmlformats.org/drawingml/2006/table">
            <a:tbl>
              <a:tblPr firstRow="1" bandRow="1">
                <a:tableStyleId>{FABFCF23-3B69-468F-B69F-88F6DE6A72F2}</a:tableStyleId>
              </a:tblPr>
              <a:tblGrid>
                <a:gridCol w="1192307">
                  <a:extLst>
                    <a:ext uri="{9D8B030D-6E8A-4147-A177-3AD203B41FA5}">
                      <a16:colId xmlns:a16="http://schemas.microsoft.com/office/drawing/2014/main" val="20000"/>
                    </a:ext>
                  </a:extLst>
                </a:gridCol>
                <a:gridCol w="992316">
                  <a:extLst>
                    <a:ext uri="{9D8B030D-6E8A-4147-A177-3AD203B41FA5}">
                      <a16:colId xmlns:a16="http://schemas.microsoft.com/office/drawing/2014/main" val="20001"/>
                    </a:ext>
                  </a:extLst>
                </a:gridCol>
                <a:gridCol w="109197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US" sz="1400" dirty="0"/>
                        <a:t>Product</a:t>
                      </a:r>
                    </a:p>
                  </a:txBody>
                  <a:tcPr/>
                </a:tc>
                <a:tc>
                  <a:txBody>
                    <a:bodyPr/>
                    <a:lstStyle/>
                    <a:p>
                      <a:r>
                        <a:rPr lang="en-US" sz="1400" dirty="0"/>
                        <a:t>Quantity ordered</a:t>
                      </a:r>
                    </a:p>
                  </a:txBody>
                  <a:tcPr/>
                </a:tc>
                <a:tc>
                  <a:txBody>
                    <a:bodyPr/>
                    <a:lstStyle/>
                    <a:p>
                      <a:r>
                        <a:rPr lang="en-US" sz="1400" dirty="0"/>
                        <a:t>Quantity shipped</a:t>
                      </a:r>
                    </a:p>
                  </a:txBody>
                  <a:tcPr/>
                </a:tc>
                <a:tc>
                  <a:txBody>
                    <a:bodyPr/>
                    <a:lstStyle/>
                    <a:p>
                      <a:r>
                        <a:rPr lang="en-US" sz="1400" dirty="0"/>
                        <a:t>Ratio</a:t>
                      </a:r>
                    </a:p>
                  </a:txBody>
                  <a:tcPr/>
                </a:tc>
                <a:extLst>
                  <a:ext uri="{0D108BD9-81ED-4DB2-BD59-A6C34878D82A}">
                    <a16:rowId xmlns:a16="http://schemas.microsoft.com/office/drawing/2014/main" val="10000"/>
                  </a:ext>
                </a:extLst>
              </a:tr>
              <a:tr h="370840">
                <a:tc>
                  <a:txBody>
                    <a:bodyPr/>
                    <a:lstStyle/>
                    <a:p>
                      <a:r>
                        <a:rPr lang="en-US" sz="1400" dirty="0"/>
                        <a:t>P111</a:t>
                      </a:r>
                    </a:p>
                  </a:txBody>
                  <a:tcPr/>
                </a:tc>
                <a:tc>
                  <a:txBody>
                    <a:bodyPr/>
                    <a:lstStyle/>
                    <a:p>
                      <a:r>
                        <a:rPr lang="en-US" sz="1400" dirty="0"/>
                        <a:t>100</a:t>
                      </a:r>
                    </a:p>
                  </a:txBody>
                  <a:tcPr/>
                </a:tc>
                <a:tc>
                  <a:txBody>
                    <a:bodyPr/>
                    <a:lstStyle/>
                    <a:p>
                      <a:r>
                        <a:rPr lang="en-US" sz="1400" dirty="0"/>
                        <a:t>100</a:t>
                      </a:r>
                    </a:p>
                  </a:txBody>
                  <a:tcPr/>
                </a:tc>
                <a:tc>
                  <a:txBody>
                    <a:bodyPr/>
                    <a:lstStyle/>
                    <a:p>
                      <a:r>
                        <a:rPr lang="en-US" sz="1400" dirty="0"/>
                        <a:t>100%</a:t>
                      </a:r>
                    </a:p>
                  </a:txBody>
                  <a:tcPr/>
                </a:tc>
                <a:extLst>
                  <a:ext uri="{0D108BD9-81ED-4DB2-BD59-A6C34878D82A}">
                    <a16:rowId xmlns:a16="http://schemas.microsoft.com/office/drawing/2014/main" val="10001"/>
                  </a:ext>
                </a:extLst>
              </a:tr>
              <a:tr h="370840">
                <a:tc>
                  <a:txBody>
                    <a:bodyPr/>
                    <a:lstStyle/>
                    <a:p>
                      <a:r>
                        <a:rPr lang="en-US" sz="1400" dirty="0"/>
                        <a:t>P222</a:t>
                      </a:r>
                    </a:p>
                  </a:txBody>
                  <a:tcPr/>
                </a:tc>
                <a:tc>
                  <a:txBody>
                    <a:bodyPr/>
                    <a:lstStyle/>
                    <a:p>
                      <a:r>
                        <a:rPr lang="en-US" sz="1400" dirty="0"/>
                        <a:t>200</a:t>
                      </a:r>
                    </a:p>
                  </a:txBody>
                  <a:tcPr/>
                </a:tc>
                <a:tc>
                  <a:txBody>
                    <a:bodyPr/>
                    <a:lstStyle/>
                    <a:p>
                      <a:r>
                        <a:rPr lang="en-US" sz="1400" dirty="0"/>
                        <a:t>150</a:t>
                      </a:r>
                    </a:p>
                  </a:txBody>
                  <a:tcPr/>
                </a:tc>
                <a:tc>
                  <a:txBody>
                    <a:bodyPr/>
                    <a:lstStyle/>
                    <a:p>
                      <a:r>
                        <a:rPr lang="en-US" sz="1400" dirty="0"/>
                        <a:t>75%</a:t>
                      </a:r>
                    </a:p>
                  </a:txBody>
                  <a:tcPr/>
                </a:tc>
                <a:extLst>
                  <a:ext uri="{0D108BD9-81ED-4DB2-BD59-A6C34878D82A}">
                    <a16:rowId xmlns:a16="http://schemas.microsoft.com/office/drawing/2014/main" val="10002"/>
                  </a:ext>
                </a:extLst>
              </a:tr>
              <a:tr h="370840">
                <a:tc>
                  <a:txBody>
                    <a:bodyPr/>
                    <a:lstStyle/>
                    <a:p>
                      <a:r>
                        <a:rPr lang="en-US" sz="1400" dirty="0"/>
                        <a:t>P333</a:t>
                      </a:r>
                    </a:p>
                  </a:txBody>
                  <a:tcPr/>
                </a:tc>
                <a:tc>
                  <a:txBody>
                    <a:bodyPr/>
                    <a:lstStyle/>
                    <a:p>
                      <a:r>
                        <a:rPr lang="en-US" sz="1400" dirty="0"/>
                        <a:t>50</a:t>
                      </a:r>
                    </a:p>
                  </a:txBody>
                  <a:tcPr/>
                </a:tc>
                <a:tc>
                  <a:txBody>
                    <a:bodyPr/>
                    <a:lstStyle/>
                    <a:p>
                      <a:endParaRPr lang="en-US" sz="1400" dirty="0"/>
                    </a:p>
                  </a:txBody>
                  <a:tcPr/>
                </a:tc>
                <a:tc>
                  <a:txBody>
                    <a:bodyPr/>
                    <a:lstStyle/>
                    <a:p>
                      <a:r>
                        <a:rPr lang="en-US" sz="1400" dirty="0"/>
                        <a:t>0%</a:t>
                      </a:r>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5562600" y="3048000"/>
            <a:ext cx="2971800" cy="13716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The order and shipment in a certain month are merged on common dimensional attribute (product).</a:t>
            </a:r>
          </a:p>
        </p:txBody>
      </p:sp>
    </p:spTree>
    <p:extLst>
      <p:ext uri="{BB962C8B-B14F-4D97-AF65-F5344CB8AC3E}">
        <p14:creationId xmlns:p14="http://schemas.microsoft.com/office/powerpoint/2010/main" val="200777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1863135" y="4614446"/>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Advanced Case for Conformed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24</a:t>
            </a:fld>
            <a:endParaRPr lang="en-US"/>
          </a:p>
        </p:txBody>
      </p:sp>
      <p:sp>
        <p:nvSpPr>
          <p:cNvPr id="4" name="Content Placeholder 3"/>
          <p:cNvSpPr>
            <a:spLocks noGrp="1"/>
          </p:cNvSpPr>
          <p:nvPr>
            <p:ph sz="quarter" idx="1"/>
          </p:nvPr>
        </p:nvSpPr>
        <p:spPr>
          <a:xfrm>
            <a:off x="457200" y="1219200"/>
            <a:ext cx="8229600" cy="2286000"/>
          </a:xfrm>
        </p:spPr>
        <p:txBody>
          <a:bodyPr>
            <a:normAutofit/>
          </a:bodyPr>
          <a:lstStyle/>
          <a:p>
            <a:r>
              <a:rPr lang="en-US" sz="2400" dirty="0"/>
              <a:t>Identical dimensions are </a:t>
            </a:r>
            <a:r>
              <a:rPr lang="en-US" sz="2400" dirty="0">
                <a:solidFill>
                  <a:srgbClr val="FF0000"/>
                </a:solidFill>
              </a:rPr>
              <a:t>NOT</a:t>
            </a:r>
            <a:r>
              <a:rPr lang="en-US" sz="2400" dirty="0"/>
              <a:t> required.  Dimensions are </a:t>
            </a:r>
            <a:r>
              <a:rPr lang="en-US" sz="2400" dirty="0">
                <a:solidFill>
                  <a:srgbClr val="FF0000"/>
                </a:solidFill>
              </a:rPr>
              <a:t>conformed</a:t>
            </a:r>
            <a:r>
              <a:rPr lang="en-US" sz="2400" dirty="0"/>
              <a:t> when</a:t>
            </a:r>
          </a:p>
          <a:p>
            <a:pPr lvl="1"/>
            <a:r>
              <a:rPr lang="en-US" sz="2000" dirty="0">
                <a:solidFill>
                  <a:schemeClr val="tx1"/>
                </a:solidFill>
              </a:rPr>
              <a:t>The dimensional attributes of one dimension are a </a:t>
            </a:r>
            <a:r>
              <a:rPr lang="en-US" sz="2000" dirty="0">
                <a:solidFill>
                  <a:schemeClr val="bg2">
                    <a:lumMod val="50000"/>
                  </a:schemeClr>
                </a:solidFill>
              </a:rPr>
              <a:t>subset</a:t>
            </a:r>
            <a:r>
              <a:rPr lang="en-US" sz="2000" dirty="0">
                <a:solidFill>
                  <a:schemeClr val="tx1"/>
                </a:solidFill>
              </a:rPr>
              <a:t> of the dimensional attributes of the other.</a:t>
            </a:r>
          </a:p>
          <a:p>
            <a:pPr lvl="1"/>
            <a:r>
              <a:rPr lang="en-US" sz="2000" dirty="0">
                <a:solidFill>
                  <a:schemeClr val="tx1"/>
                </a:solidFill>
              </a:rPr>
              <a:t>The common dimension attributes </a:t>
            </a:r>
            <a:r>
              <a:rPr lang="en-US" sz="2000" dirty="0">
                <a:solidFill>
                  <a:schemeClr val="bg2">
                    <a:lumMod val="50000"/>
                  </a:schemeClr>
                </a:solidFill>
              </a:rPr>
              <a:t>share</a:t>
            </a:r>
            <a:r>
              <a:rPr lang="en-US" sz="2000" dirty="0">
                <a:solidFill>
                  <a:schemeClr val="tx1"/>
                </a:solidFill>
              </a:rPr>
              <a:t> the same structure and content</a:t>
            </a:r>
          </a:p>
        </p:txBody>
      </p:sp>
      <p:sp>
        <p:nvSpPr>
          <p:cNvPr id="5" name="Rectangle 4"/>
          <p:cNvSpPr/>
          <p:nvPr/>
        </p:nvSpPr>
        <p:spPr>
          <a:xfrm>
            <a:off x="990600" y="3700046"/>
            <a:ext cx="16764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Order</a:t>
            </a:r>
          </a:p>
        </p:txBody>
      </p:sp>
      <p:cxnSp>
        <p:nvCxnSpPr>
          <p:cNvPr id="8" name="Straight Connector 7"/>
          <p:cNvCxnSpPr/>
          <p:nvPr/>
        </p:nvCxnSpPr>
        <p:spPr>
          <a:xfrm>
            <a:off x="2590800" y="4417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4733092"/>
            <a:ext cx="990600" cy="338554"/>
          </a:xfrm>
          <a:prstGeom prst="rect">
            <a:avLst/>
          </a:prstGeom>
          <a:noFill/>
        </p:spPr>
        <p:txBody>
          <a:bodyPr wrap="square" rtlCol="0">
            <a:spAutoFit/>
          </a:bodyPr>
          <a:lstStyle/>
          <a:p>
            <a:r>
              <a:rPr lang="en-US" sz="1600" dirty="0"/>
              <a:t>customer</a:t>
            </a:r>
          </a:p>
        </p:txBody>
      </p:sp>
      <p:sp>
        <p:nvSpPr>
          <p:cNvPr id="10" name="TextBox 9"/>
          <p:cNvSpPr txBox="1"/>
          <p:nvPr/>
        </p:nvSpPr>
        <p:spPr>
          <a:xfrm>
            <a:off x="2743200" y="4462046"/>
            <a:ext cx="838200" cy="338554"/>
          </a:xfrm>
          <a:prstGeom prst="rect">
            <a:avLst/>
          </a:prstGeom>
          <a:noFill/>
        </p:spPr>
        <p:txBody>
          <a:bodyPr wrap="square" rtlCol="0">
            <a:spAutoFit/>
          </a:bodyPr>
          <a:lstStyle/>
          <a:p>
            <a:r>
              <a:rPr lang="en-US" sz="1600" dirty="0"/>
              <a:t>product</a:t>
            </a:r>
          </a:p>
        </p:txBody>
      </p:sp>
      <p:sp>
        <p:nvSpPr>
          <p:cNvPr id="11" name="Oval 10"/>
          <p:cNvSpPr/>
          <p:nvPr/>
        </p:nvSpPr>
        <p:spPr>
          <a:xfrm>
            <a:off x="1752600" y="4843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5334000" y="3928646"/>
            <a:ext cx="1371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 goal</a:t>
            </a:r>
          </a:p>
        </p:txBody>
      </p:sp>
      <p:sp>
        <p:nvSpPr>
          <p:cNvPr id="17" name="Rectangle 16"/>
          <p:cNvSpPr/>
          <p:nvPr/>
        </p:nvSpPr>
        <p:spPr>
          <a:xfrm>
            <a:off x="5334000" y="4199692"/>
            <a:ext cx="1371600" cy="6433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goalDollars</a:t>
            </a:r>
            <a:endParaRPr lang="en-US" sz="1600" dirty="0"/>
          </a:p>
        </p:txBody>
      </p:sp>
      <p:sp>
        <p:nvSpPr>
          <p:cNvPr id="18" name="Oval 17"/>
          <p:cNvSpPr/>
          <p:nvPr/>
        </p:nvSpPr>
        <p:spPr>
          <a:xfrm>
            <a:off x="7162800" y="457816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p:cNvCxnSpPr/>
          <p:nvPr/>
        </p:nvCxnSpPr>
        <p:spPr>
          <a:xfrm>
            <a:off x="6705600" y="4685598"/>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91400" y="4504492"/>
            <a:ext cx="1066800" cy="338554"/>
          </a:xfrm>
          <a:prstGeom prst="rect">
            <a:avLst/>
          </a:prstGeom>
          <a:noFill/>
        </p:spPr>
        <p:txBody>
          <a:bodyPr wrap="square" rtlCol="0">
            <a:spAutoFit/>
          </a:bodyPr>
          <a:lstStyle/>
          <a:p>
            <a:r>
              <a:rPr lang="en-US" sz="1600" b="1" dirty="0">
                <a:solidFill>
                  <a:srgbClr val="FF0000"/>
                </a:solidFill>
              </a:rPr>
              <a:t>category</a:t>
            </a:r>
          </a:p>
        </p:txBody>
      </p:sp>
      <p:sp>
        <p:nvSpPr>
          <p:cNvPr id="25" name="Oval 24"/>
          <p:cNvSpPr/>
          <p:nvPr/>
        </p:nvSpPr>
        <p:spPr>
          <a:xfrm>
            <a:off x="7848600" y="4233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7391400" y="43408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58000" y="3928646"/>
            <a:ext cx="838200" cy="338554"/>
          </a:xfrm>
          <a:prstGeom prst="rect">
            <a:avLst/>
          </a:prstGeom>
          <a:noFill/>
        </p:spPr>
        <p:txBody>
          <a:bodyPr wrap="square" rtlCol="0">
            <a:spAutoFit/>
          </a:bodyPr>
          <a:lstStyle/>
          <a:p>
            <a:r>
              <a:rPr lang="en-US" sz="1600" b="1" dirty="0">
                <a:solidFill>
                  <a:srgbClr val="FF0000"/>
                </a:solidFill>
              </a:rPr>
              <a:t>month</a:t>
            </a:r>
          </a:p>
        </p:txBody>
      </p:sp>
      <p:sp>
        <p:nvSpPr>
          <p:cNvPr id="28" name="Oval 27"/>
          <p:cNvSpPr/>
          <p:nvPr/>
        </p:nvSpPr>
        <p:spPr>
          <a:xfrm>
            <a:off x="7162800" y="42334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9" name="Straight Connector 28"/>
          <p:cNvCxnSpPr/>
          <p:nvPr/>
        </p:nvCxnSpPr>
        <p:spPr>
          <a:xfrm>
            <a:off x="6705600" y="4340876"/>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35" idx="6"/>
          </p:cNvCxnSpPr>
          <p:nvPr/>
        </p:nvCxnSpPr>
        <p:spPr>
          <a:xfrm>
            <a:off x="2609540" y="4078331"/>
            <a:ext cx="1962460" cy="43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066740" y="39709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TextBox 31"/>
          <p:cNvSpPr txBox="1"/>
          <p:nvPr/>
        </p:nvSpPr>
        <p:spPr>
          <a:xfrm>
            <a:off x="2761940" y="3657600"/>
            <a:ext cx="838200" cy="338554"/>
          </a:xfrm>
          <a:prstGeom prst="rect">
            <a:avLst/>
          </a:prstGeom>
          <a:noFill/>
        </p:spPr>
        <p:txBody>
          <a:bodyPr wrap="square" rtlCol="0">
            <a:spAutoFit/>
          </a:bodyPr>
          <a:lstStyle/>
          <a:p>
            <a:pPr algn="ctr"/>
            <a:r>
              <a:rPr lang="en-US" sz="1600" dirty="0"/>
              <a:t>date</a:t>
            </a:r>
          </a:p>
        </p:txBody>
      </p:sp>
      <p:sp>
        <p:nvSpPr>
          <p:cNvPr id="35" name="Oval 34"/>
          <p:cNvSpPr/>
          <p:nvPr/>
        </p:nvSpPr>
        <p:spPr>
          <a:xfrm>
            <a:off x="4343400" y="3968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038600" y="3666292"/>
            <a:ext cx="838200" cy="338554"/>
          </a:xfrm>
          <a:prstGeom prst="rect">
            <a:avLst/>
          </a:prstGeom>
          <a:noFill/>
        </p:spPr>
        <p:txBody>
          <a:bodyPr wrap="square" rtlCol="0">
            <a:spAutoFit/>
          </a:bodyPr>
          <a:lstStyle/>
          <a:p>
            <a:pPr algn="ctr"/>
            <a:r>
              <a:rPr lang="en-US" sz="1600" b="1" dirty="0">
                <a:solidFill>
                  <a:srgbClr val="FF0000"/>
                </a:solidFill>
              </a:rPr>
              <a:t>year</a:t>
            </a:r>
          </a:p>
        </p:txBody>
      </p:sp>
      <p:sp>
        <p:nvSpPr>
          <p:cNvPr id="37" name="Oval 36"/>
          <p:cNvSpPr/>
          <p:nvPr/>
        </p:nvSpPr>
        <p:spPr>
          <a:xfrm>
            <a:off x="3657600" y="397361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p:cNvSpPr txBox="1"/>
          <p:nvPr/>
        </p:nvSpPr>
        <p:spPr>
          <a:xfrm>
            <a:off x="3352800" y="3657600"/>
            <a:ext cx="838200" cy="338554"/>
          </a:xfrm>
          <a:prstGeom prst="rect">
            <a:avLst/>
          </a:prstGeom>
          <a:noFill/>
        </p:spPr>
        <p:txBody>
          <a:bodyPr wrap="square" rtlCol="0">
            <a:spAutoFit/>
          </a:bodyPr>
          <a:lstStyle/>
          <a:p>
            <a:pPr algn="ctr"/>
            <a:r>
              <a:rPr lang="en-US" sz="1600" b="1" dirty="0">
                <a:solidFill>
                  <a:srgbClr val="FF0000"/>
                </a:solidFill>
              </a:rPr>
              <a:t>month</a:t>
            </a:r>
          </a:p>
        </p:txBody>
      </p:sp>
      <p:sp>
        <p:nvSpPr>
          <p:cNvPr id="6" name="Rectangle 5"/>
          <p:cNvSpPr/>
          <p:nvPr/>
        </p:nvSpPr>
        <p:spPr>
          <a:xfrm>
            <a:off x="990600" y="3971092"/>
            <a:ext cx="1676400" cy="6433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err="1"/>
              <a:t>quantityOrdered</a:t>
            </a:r>
            <a:endParaRPr lang="en-US" sz="1600" dirty="0"/>
          </a:p>
          <a:p>
            <a:r>
              <a:rPr lang="en-US" sz="1600" dirty="0" err="1"/>
              <a:t>orderDollars</a:t>
            </a:r>
            <a:endParaRPr lang="en-US" sz="1600" dirty="0"/>
          </a:p>
        </p:txBody>
      </p:sp>
      <p:sp>
        <p:nvSpPr>
          <p:cNvPr id="41" name="TextBox 40"/>
          <p:cNvSpPr txBox="1"/>
          <p:nvPr/>
        </p:nvSpPr>
        <p:spPr>
          <a:xfrm>
            <a:off x="7543800" y="3928646"/>
            <a:ext cx="838200" cy="338554"/>
          </a:xfrm>
          <a:prstGeom prst="rect">
            <a:avLst/>
          </a:prstGeom>
          <a:noFill/>
        </p:spPr>
        <p:txBody>
          <a:bodyPr wrap="square" rtlCol="0">
            <a:spAutoFit/>
          </a:bodyPr>
          <a:lstStyle/>
          <a:p>
            <a:pPr algn="ctr"/>
            <a:r>
              <a:rPr lang="en-US" sz="1600" b="1" dirty="0">
                <a:solidFill>
                  <a:srgbClr val="FF0000"/>
                </a:solidFill>
              </a:rPr>
              <a:t>year</a:t>
            </a:r>
          </a:p>
        </p:txBody>
      </p:sp>
      <p:sp>
        <p:nvSpPr>
          <p:cNvPr id="42" name="Oval 41"/>
          <p:cNvSpPr/>
          <p:nvPr/>
        </p:nvSpPr>
        <p:spPr>
          <a:xfrm>
            <a:off x="3657600" y="4309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3" name="Straight Connector 42"/>
          <p:cNvCxnSpPr/>
          <p:nvPr/>
        </p:nvCxnSpPr>
        <p:spPr>
          <a:xfrm>
            <a:off x="3200400" y="44170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048000" y="43096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3581400" y="4462046"/>
            <a:ext cx="1219200" cy="338554"/>
          </a:xfrm>
          <a:prstGeom prst="rect">
            <a:avLst/>
          </a:prstGeom>
          <a:noFill/>
        </p:spPr>
        <p:txBody>
          <a:bodyPr wrap="square" rtlCol="0">
            <a:spAutoFit/>
          </a:bodyPr>
          <a:lstStyle/>
          <a:p>
            <a:r>
              <a:rPr lang="en-US" sz="1600" b="1" dirty="0">
                <a:solidFill>
                  <a:srgbClr val="FF0000"/>
                </a:solidFill>
              </a:rPr>
              <a:t>category</a:t>
            </a:r>
          </a:p>
        </p:txBody>
      </p:sp>
      <p:sp>
        <p:nvSpPr>
          <p:cNvPr id="48" name="Rectangle 47"/>
          <p:cNvSpPr/>
          <p:nvPr/>
        </p:nvSpPr>
        <p:spPr>
          <a:xfrm>
            <a:off x="2590800" y="5257800"/>
            <a:ext cx="5791200" cy="9144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t>It is easy to generate a report to compare the order dollars and the sales goals by product category and month, because the two facts have conformed dimensions.</a:t>
            </a:r>
          </a:p>
        </p:txBody>
      </p:sp>
    </p:spTree>
    <p:extLst>
      <p:ext uri="{BB962C8B-B14F-4D97-AF65-F5344CB8AC3E}">
        <p14:creationId xmlns:p14="http://schemas.microsoft.com/office/powerpoint/2010/main" val="236059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Notation in Modeling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25</a:t>
            </a:fld>
            <a:endParaRPr lang="en-US"/>
          </a:p>
        </p:txBody>
      </p:sp>
      <p:sp>
        <p:nvSpPr>
          <p:cNvPr id="4" name="Content Placeholder 3"/>
          <p:cNvSpPr>
            <a:spLocks noGrp="1"/>
          </p:cNvSpPr>
          <p:nvPr>
            <p:ph sz="quarter" idx="1"/>
          </p:nvPr>
        </p:nvSpPr>
        <p:spPr/>
        <p:txBody>
          <a:bodyPr/>
          <a:lstStyle/>
          <a:p>
            <a:r>
              <a:rPr lang="en-US" dirty="0"/>
              <a:t>Some </a:t>
            </a:r>
            <a:r>
              <a:rPr lang="en-US" dirty="0">
                <a:solidFill>
                  <a:schemeClr val="bg2">
                    <a:lumMod val="50000"/>
                  </a:schemeClr>
                </a:solidFill>
              </a:rPr>
              <a:t>advanced</a:t>
            </a:r>
            <a:r>
              <a:rPr lang="en-US" dirty="0"/>
              <a:t> modeling concepts:</a:t>
            </a:r>
          </a:p>
          <a:p>
            <a:pPr lvl="1"/>
            <a:r>
              <a:rPr lang="en-US" dirty="0"/>
              <a:t>Descriptive attributes</a:t>
            </a:r>
          </a:p>
          <a:p>
            <a:pPr lvl="1"/>
            <a:r>
              <a:rPr lang="en-US" dirty="0"/>
              <a:t>Optional arc</a:t>
            </a:r>
          </a:p>
          <a:p>
            <a:pPr lvl="1"/>
            <a:r>
              <a:rPr lang="en-US" dirty="0"/>
              <a:t>Optional dimension</a:t>
            </a:r>
          </a:p>
          <a:p>
            <a:pPr lvl="1"/>
            <a:r>
              <a:rPr lang="en-US" dirty="0"/>
              <a:t>Shared hierarchies</a:t>
            </a:r>
          </a:p>
          <a:p>
            <a:pPr lvl="1"/>
            <a:r>
              <a:rPr lang="en-US" dirty="0"/>
              <a:t>Non-</a:t>
            </a:r>
            <a:r>
              <a:rPr lang="en-US" dirty="0" err="1"/>
              <a:t>additivity</a:t>
            </a:r>
            <a:r>
              <a:rPr lang="en-US" dirty="0"/>
              <a:t> (in next section)</a:t>
            </a:r>
          </a:p>
          <a:p>
            <a:pPr lvl="1"/>
            <a:endParaRPr lang="en-US" dirty="0"/>
          </a:p>
          <a:p>
            <a:pPr lvl="1"/>
            <a:endParaRPr lang="en-US" dirty="0"/>
          </a:p>
        </p:txBody>
      </p:sp>
    </p:spTree>
    <p:extLst>
      <p:ext uri="{BB962C8B-B14F-4D97-AF65-F5344CB8AC3E}">
        <p14:creationId xmlns:p14="http://schemas.microsoft.com/office/powerpoint/2010/main" val="3265665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a:off x="4267200" y="5334000"/>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2792104" y="3716740"/>
            <a:ext cx="6824" cy="474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343400" y="3048000"/>
            <a:ext cx="323288" cy="92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8" idx="2"/>
          </p:cNvCxnSpPr>
          <p:nvPr/>
        </p:nvCxnSpPr>
        <p:spPr>
          <a:xfrm>
            <a:off x="5181600" y="4253460"/>
            <a:ext cx="2419660" cy="958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838200" y="4267200"/>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26</a:t>
            </a:fld>
            <a:endParaRPr lang="en-US"/>
          </a:p>
        </p:txBody>
      </p:sp>
      <p:sp>
        <p:nvSpPr>
          <p:cNvPr id="6" name="Rectangle 5"/>
          <p:cNvSpPr/>
          <p:nvPr/>
        </p:nvSpPr>
        <p:spPr>
          <a:xfrm>
            <a:off x="3352800" y="35814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
        <p:nvSpPr>
          <p:cNvPr id="7" name="Rectangle 6"/>
          <p:cNvSpPr/>
          <p:nvPr/>
        </p:nvSpPr>
        <p:spPr>
          <a:xfrm>
            <a:off x="3352800" y="3886200"/>
            <a:ext cx="1828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r>
              <a:rPr lang="en-US" sz="1400" dirty="0"/>
              <a:t> (AVG)</a:t>
            </a:r>
          </a:p>
          <a:p>
            <a:r>
              <a:rPr lang="en-US" sz="1400" dirty="0" err="1"/>
              <a:t>numCustomers</a:t>
            </a:r>
            <a:endParaRPr lang="en-US" sz="1400" dirty="0"/>
          </a:p>
        </p:txBody>
      </p:sp>
      <p:cxnSp>
        <p:nvCxnSpPr>
          <p:cNvPr id="9" name="Straight Connector 8"/>
          <p:cNvCxnSpPr/>
          <p:nvPr/>
        </p:nvCxnSpPr>
        <p:spPr>
          <a:xfrm>
            <a:off x="4220980" y="3200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638800" y="41460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3276600" y="2895600"/>
            <a:ext cx="838200" cy="307777"/>
          </a:xfrm>
          <a:prstGeom prst="rect">
            <a:avLst/>
          </a:prstGeom>
          <a:noFill/>
        </p:spPr>
        <p:txBody>
          <a:bodyPr wrap="square" rtlCol="0">
            <a:spAutoFit/>
          </a:bodyPr>
          <a:lstStyle/>
          <a:p>
            <a:pPr algn="r"/>
            <a:r>
              <a:rPr lang="en-US" sz="1400" dirty="0"/>
              <a:t>product</a:t>
            </a:r>
          </a:p>
        </p:txBody>
      </p:sp>
      <p:sp>
        <p:nvSpPr>
          <p:cNvPr id="15" name="TextBox 14"/>
          <p:cNvSpPr txBox="1"/>
          <p:nvPr/>
        </p:nvSpPr>
        <p:spPr>
          <a:xfrm>
            <a:off x="2514600" y="4343400"/>
            <a:ext cx="685800" cy="307777"/>
          </a:xfrm>
          <a:prstGeom prst="rect">
            <a:avLst/>
          </a:prstGeom>
          <a:noFill/>
        </p:spPr>
        <p:txBody>
          <a:bodyPr wrap="square" rtlCol="0">
            <a:spAutoFit/>
          </a:bodyPr>
          <a:lstStyle/>
          <a:p>
            <a:pPr algn="ctr"/>
            <a:r>
              <a:rPr lang="en-US" sz="1400" dirty="0"/>
              <a:t>date</a:t>
            </a:r>
          </a:p>
        </p:txBody>
      </p:sp>
      <p:sp>
        <p:nvSpPr>
          <p:cNvPr id="16" name="TextBox 15"/>
          <p:cNvSpPr txBox="1"/>
          <p:nvPr/>
        </p:nvSpPr>
        <p:spPr>
          <a:xfrm>
            <a:off x="5257800" y="4340423"/>
            <a:ext cx="609600" cy="307777"/>
          </a:xfrm>
          <a:prstGeom prst="rect">
            <a:avLst/>
          </a:prstGeom>
          <a:noFill/>
        </p:spPr>
        <p:txBody>
          <a:bodyPr wrap="square" rtlCol="0">
            <a:spAutoFit/>
          </a:bodyPr>
          <a:lstStyle/>
          <a:p>
            <a:pPr algn="ctr"/>
            <a:r>
              <a:rPr lang="en-US" sz="1400" dirty="0"/>
              <a:t>store</a:t>
            </a:r>
          </a:p>
        </p:txBody>
      </p:sp>
      <p:cxnSp>
        <p:nvCxnSpPr>
          <p:cNvPr id="19" name="Straight Connector 18"/>
          <p:cNvCxnSpPr>
            <a:endCxn id="8" idx="7"/>
          </p:cNvCxnSpPr>
          <p:nvPr/>
        </p:nvCxnSpPr>
        <p:spPr>
          <a:xfrm flipH="1">
            <a:off x="4294932" y="17526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4" idx="4"/>
            <a:endCxn id="8" idx="0"/>
          </p:cNvCxnSpPr>
          <p:nvPr/>
        </p:nvCxnSpPr>
        <p:spPr>
          <a:xfrm>
            <a:off x="4000500" y="2514600"/>
            <a:ext cx="2136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886200" y="228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4648200" y="2438400"/>
            <a:ext cx="838200" cy="307777"/>
          </a:xfrm>
          <a:prstGeom prst="rect">
            <a:avLst/>
          </a:prstGeom>
          <a:noFill/>
        </p:spPr>
        <p:txBody>
          <a:bodyPr wrap="square" rtlCol="0">
            <a:spAutoFit/>
          </a:bodyPr>
          <a:lstStyle/>
          <a:p>
            <a:r>
              <a:rPr lang="en-US" sz="1400" dirty="0"/>
              <a:t>type</a:t>
            </a:r>
          </a:p>
        </p:txBody>
      </p:sp>
      <p:sp>
        <p:nvSpPr>
          <p:cNvPr id="32" name="Oval 31"/>
          <p:cNvSpPr/>
          <p:nvPr/>
        </p:nvSpPr>
        <p:spPr>
          <a:xfrm>
            <a:off x="4676694" y="21001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4419600" y="2514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4876800" y="2023646"/>
            <a:ext cx="1143000" cy="307777"/>
          </a:xfrm>
          <a:prstGeom prst="rect">
            <a:avLst/>
          </a:prstGeom>
          <a:noFill/>
        </p:spPr>
        <p:txBody>
          <a:bodyPr wrap="square" rtlCol="0">
            <a:spAutoFit/>
          </a:bodyPr>
          <a:lstStyle/>
          <a:p>
            <a:r>
              <a:rPr lang="en-US" sz="1400" dirty="0"/>
              <a:t>category</a:t>
            </a:r>
          </a:p>
        </p:txBody>
      </p:sp>
      <p:sp>
        <p:nvSpPr>
          <p:cNvPr id="37" name="TextBox 36"/>
          <p:cNvSpPr txBox="1"/>
          <p:nvPr/>
        </p:nvSpPr>
        <p:spPr>
          <a:xfrm>
            <a:off x="5105400" y="1642646"/>
            <a:ext cx="1295400" cy="307777"/>
          </a:xfrm>
          <a:prstGeom prst="rect">
            <a:avLst/>
          </a:prstGeom>
          <a:noFill/>
        </p:spPr>
        <p:txBody>
          <a:bodyPr wrap="square" rtlCol="0">
            <a:spAutoFit/>
          </a:bodyPr>
          <a:lstStyle/>
          <a:p>
            <a:r>
              <a:rPr lang="en-US" sz="1400" dirty="0"/>
              <a:t>department</a:t>
            </a:r>
          </a:p>
        </p:txBody>
      </p:sp>
      <p:sp>
        <p:nvSpPr>
          <p:cNvPr id="38" name="TextBox 37"/>
          <p:cNvSpPr txBox="1"/>
          <p:nvPr/>
        </p:nvSpPr>
        <p:spPr>
          <a:xfrm>
            <a:off x="3276600" y="2057400"/>
            <a:ext cx="685800" cy="307777"/>
          </a:xfrm>
          <a:prstGeom prst="rect">
            <a:avLst/>
          </a:prstGeom>
          <a:noFill/>
        </p:spPr>
        <p:txBody>
          <a:bodyPr wrap="square" rtlCol="0">
            <a:spAutoFit/>
          </a:bodyPr>
          <a:lstStyle/>
          <a:p>
            <a:pPr algn="r"/>
            <a:r>
              <a:rPr lang="en-US" sz="1400" dirty="0"/>
              <a:t>brand</a:t>
            </a:r>
          </a:p>
        </p:txBody>
      </p:sp>
      <p:sp>
        <p:nvSpPr>
          <p:cNvPr id="39" name="Oval 38"/>
          <p:cNvSpPr/>
          <p:nvPr/>
        </p:nvSpPr>
        <p:spPr>
          <a:xfrm>
            <a:off x="1981200" y="415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1676400" y="4343400"/>
            <a:ext cx="838200" cy="307777"/>
          </a:xfrm>
          <a:prstGeom prst="rect">
            <a:avLst/>
          </a:prstGeom>
          <a:noFill/>
        </p:spPr>
        <p:txBody>
          <a:bodyPr wrap="square" rtlCol="0">
            <a:spAutoFit/>
          </a:bodyPr>
          <a:lstStyle/>
          <a:p>
            <a:pPr algn="ctr"/>
            <a:r>
              <a:rPr lang="en-US" sz="1400" dirty="0"/>
              <a:t>month</a:t>
            </a:r>
            <a:endParaRPr lang="en-US" sz="1600" dirty="0"/>
          </a:p>
        </p:txBody>
      </p:sp>
      <p:sp>
        <p:nvSpPr>
          <p:cNvPr id="43" name="Oval 42"/>
          <p:cNvSpPr/>
          <p:nvPr/>
        </p:nvSpPr>
        <p:spPr>
          <a:xfrm>
            <a:off x="1295400" y="4159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990600" y="4343400"/>
            <a:ext cx="838200" cy="307777"/>
          </a:xfrm>
          <a:prstGeom prst="rect">
            <a:avLst/>
          </a:prstGeom>
          <a:noFill/>
        </p:spPr>
        <p:txBody>
          <a:bodyPr wrap="square" rtlCol="0">
            <a:spAutoFit/>
          </a:bodyPr>
          <a:lstStyle/>
          <a:p>
            <a:pPr algn="ctr"/>
            <a:r>
              <a:rPr lang="en-US" sz="1400" dirty="0"/>
              <a:t>quarter</a:t>
            </a:r>
            <a:endParaRPr lang="en-US" sz="1600" dirty="0"/>
          </a:p>
        </p:txBody>
      </p:sp>
      <p:sp>
        <p:nvSpPr>
          <p:cNvPr id="45" name="Oval 44"/>
          <p:cNvSpPr/>
          <p:nvPr/>
        </p:nvSpPr>
        <p:spPr>
          <a:xfrm>
            <a:off x="609600" y="415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304800" y="4343400"/>
            <a:ext cx="838200" cy="307777"/>
          </a:xfrm>
          <a:prstGeom prst="rect">
            <a:avLst/>
          </a:prstGeom>
          <a:noFill/>
        </p:spPr>
        <p:txBody>
          <a:bodyPr wrap="square" rtlCol="0">
            <a:spAutoFit/>
          </a:bodyPr>
          <a:lstStyle/>
          <a:p>
            <a:pPr algn="ctr"/>
            <a:r>
              <a:rPr lang="en-US" sz="1400" dirty="0"/>
              <a:t>year</a:t>
            </a:r>
            <a:endParaRPr lang="en-US" sz="1600" dirty="0"/>
          </a:p>
        </p:txBody>
      </p:sp>
      <p:sp>
        <p:nvSpPr>
          <p:cNvPr id="48" name="Oval 47"/>
          <p:cNvSpPr/>
          <p:nvPr/>
        </p:nvSpPr>
        <p:spPr>
          <a:xfrm>
            <a:off x="7601260" y="41487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7296460" y="4332375"/>
            <a:ext cx="838200" cy="307777"/>
          </a:xfrm>
          <a:prstGeom prst="rect">
            <a:avLst/>
          </a:prstGeom>
          <a:noFill/>
        </p:spPr>
        <p:txBody>
          <a:bodyPr wrap="square" rtlCol="0">
            <a:spAutoFit/>
          </a:bodyPr>
          <a:lstStyle/>
          <a:p>
            <a:pPr algn="ctr"/>
            <a:r>
              <a:rPr lang="en-US" sz="1400" dirty="0"/>
              <a:t>country</a:t>
            </a:r>
            <a:endParaRPr lang="en-US" sz="1600" dirty="0"/>
          </a:p>
        </p:txBody>
      </p:sp>
      <p:sp>
        <p:nvSpPr>
          <p:cNvPr id="50" name="Oval 49"/>
          <p:cNvSpPr/>
          <p:nvPr/>
        </p:nvSpPr>
        <p:spPr>
          <a:xfrm>
            <a:off x="6915460" y="41435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6610660" y="4332375"/>
            <a:ext cx="838200" cy="307777"/>
          </a:xfrm>
          <a:prstGeom prst="rect">
            <a:avLst/>
          </a:prstGeom>
          <a:noFill/>
        </p:spPr>
        <p:txBody>
          <a:bodyPr wrap="square" rtlCol="0">
            <a:spAutoFit/>
          </a:bodyPr>
          <a:lstStyle/>
          <a:p>
            <a:pPr algn="ctr"/>
            <a:r>
              <a:rPr lang="en-US" sz="1400" dirty="0"/>
              <a:t>state</a:t>
            </a:r>
            <a:endParaRPr lang="en-US" sz="1600" dirty="0"/>
          </a:p>
        </p:txBody>
      </p:sp>
      <p:sp>
        <p:nvSpPr>
          <p:cNvPr id="52" name="Oval 51"/>
          <p:cNvSpPr/>
          <p:nvPr/>
        </p:nvSpPr>
        <p:spPr>
          <a:xfrm>
            <a:off x="6229660" y="41487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924860" y="4332375"/>
            <a:ext cx="838200" cy="307777"/>
          </a:xfrm>
          <a:prstGeom prst="rect">
            <a:avLst/>
          </a:prstGeom>
          <a:noFill/>
        </p:spPr>
        <p:txBody>
          <a:bodyPr wrap="square" rtlCol="0">
            <a:spAutoFit/>
          </a:bodyPr>
          <a:lstStyle/>
          <a:p>
            <a:pPr algn="ctr"/>
            <a:r>
              <a:rPr lang="en-US" sz="1400" dirty="0"/>
              <a:t>city</a:t>
            </a:r>
            <a:endParaRPr lang="en-US" sz="1600" dirty="0"/>
          </a:p>
        </p:txBody>
      </p:sp>
      <p:cxnSp>
        <p:nvCxnSpPr>
          <p:cNvPr id="55" name="Straight Connector 54"/>
          <p:cNvCxnSpPr>
            <a:endCxn id="86" idx="0"/>
          </p:cNvCxnSpPr>
          <p:nvPr/>
        </p:nvCxnSpPr>
        <p:spPr>
          <a:xfrm flipH="1">
            <a:off x="6819900" y="3429000"/>
            <a:ext cx="419100" cy="3048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239000" y="3276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7162800" y="2968823"/>
            <a:ext cx="1219200" cy="307777"/>
          </a:xfrm>
          <a:prstGeom prst="rect">
            <a:avLst/>
          </a:prstGeom>
          <a:noFill/>
        </p:spPr>
        <p:txBody>
          <a:bodyPr wrap="square" rtlCol="0">
            <a:spAutoFit/>
          </a:bodyPr>
          <a:lstStyle/>
          <a:p>
            <a:pPr algn="ctr"/>
            <a:r>
              <a:rPr lang="en-US" sz="1400" dirty="0" err="1"/>
              <a:t>salesManager</a:t>
            </a:r>
            <a:endParaRPr lang="en-US" sz="1600" dirty="0"/>
          </a:p>
        </p:txBody>
      </p:sp>
      <p:cxnSp>
        <p:nvCxnSpPr>
          <p:cNvPr id="54" name="Straight Connector 53"/>
          <p:cNvCxnSpPr/>
          <p:nvPr/>
        </p:nvCxnSpPr>
        <p:spPr>
          <a:xfrm>
            <a:off x="3886200" y="27432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5720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4800600" y="2895600"/>
            <a:ext cx="838200" cy="307777"/>
          </a:xfrm>
          <a:prstGeom prst="rect">
            <a:avLst/>
          </a:prstGeom>
          <a:noFill/>
        </p:spPr>
        <p:txBody>
          <a:bodyPr wrap="square" rtlCol="0">
            <a:spAutoFit/>
          </a:bodyPr>
          <a:lstStyle/>
          <a:p>
            <a:r>
              <a:rPr lang="en-US" sz="1400" dirty="0"/>
              <a:t>diet</a:t>
            </a:r>
          </a:p>
        </p:txBody>
      </p:sp>
      <p:cxnSp>
        <p:nvCxnSpPr>
          <p:cNvPr id="61" name="Straight Connector 60"/>
          <p:cNvCxnSpPr/>
          <p:nvPr/>
        </p:nvCxnSpPr>
        <p:spPr>
          <a:xfrm>
            <a:off x="4438850" y="2971800"/>
            <a:ext cx="0" cy="152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09981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3048000" y="27432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971800" y="2435423"/>
            <a:ext cx="838200" cy="307777"/>
          </a:xfrm>
          <a:prstGeom prst="rect">
            <a:avLst/>
          </a:prstGeom>
          <a:noFill/>
        </p:spPr>
        <p:txBody>
          <a:bodyPr wrap="square" rtlCol="0">
            <a:spAutoFit/>
          </a:bodyPr>
          <a:lstStyle/>
          <a:p>
            <a:r>
              <a:rPr lang="en-US" sz="1400" dirty="0"/>
              <a:t>weight</a:t>
            </a:r>
          </a:p>
        </p:txBody>
      </p:sp>
      <p:cxnSp>
        <p:nvCxnSpPr>
          <p:cNvPr id="74" name="Straight Connector 73"/>
          <p:cNvCxnSpPr/>
          <p:nvPr/>
        </p:nvCxnSpPr>
        <p:spPr>
          <a:xfrm>
            <a:off x="4724400" y="1676400"/>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276600" y="16764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00400" y="1371600"/>
            <a:ext cx="1447800" cy="307777"/>
          </a:xfrm>
          <a:prstGeom prst="rect">
            <a:avLst/>
          </a:prstGeom>
          <a:noFill/>
        </p:spPr>
        <p:txBody>
          <a:bodyPr wrap="square" rtlCol="0">
            <a:spAutoFit/>
          </a:bodyPr>
          <a:lstStyle/>
          <a:p>
            <a:r>
              <a:rPr lang="en-US" sz="1400" dirty="0" err="1"/>
              <a:t>departmentHead</a:t>
            </a:r>
            <a:endParaRPr lang="en-US" sz="1400" dirty="0"/>
          </a:p>
        </p:txBody>
      </p:sp>
      <p:cxnSp>
        <p:nvCxnSpPr>
          <p:cNvPr id="82" name="Straight Connector 81"/>
          <p:cNvCxnSpPr/>
          <p:nvPr/>
        </p:nvCxnSpPr>
        <p:spPr>
          <a:xfrm>
            <a:off x="2496112" y="3895444"/>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481122" y="4343400"/>
            <a:ext cx="262078" cy="41447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667000" y="41597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p:cNvSpPr/>
          <p:nvPr/>
        </p:nvSpPr>
        <p:spPr>
          <a:xfrm>
            <a:off x="2286000" y="3733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p:cNvSpPr/>
          <p:nvPr/>
        </p:nvSpPr>
        <p:spPr>
          <a:xfrm>
            <a:off x="26670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1" name="Oval 80"/>
          <p:cNvSpPr/>
          <p:nvPr/>
        </p:nvSpPr>
        <p:spPr>
          <a:xfrm>
            <a:off x="228600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9" name="TextBox 88"/>
          <p:cNvSpPr txBox="1"/>
          <p:nvPr/>
        </p:nvSpPr>
        <p:spPr>
          <a:xfrm>
            <a:off x="2590800" y="3273623"/>
            <a:ext cx="533400" cy="307777"/>
          </a:xfrm>
          <a:prstGeom prst="rect">
            <a:avLst/>
          </a:prstGeom>
          <a:noFill/>
        </p:spPr>
        <p:txBody>
          <a:bodyPr wrap="square" rtlCol="0">
            <a:spAutoFit/>
          </a:bodyPr>
          <a:lstStyle/>
          <a:p>
            <a:pPr algn="ctr"/>
            <a:r>
              <a:rPr lang="en-US" sz="1400" dirty="0"/>
              <a:t>day</a:t>
            </a:r>
          </a:p>
        </p:txBody>
      </p:sp>
      <p:sp>
        <p:nvSpPr>
          <p:cNvPr id="90" name="TextBox 89"/>
          <p:cNvSpPr txBox="1"/>
          <p:nvPr/>
        </p:nvSpPr>
        <p:spPr>
          <a:xfrm>
            <a:off x="1524000" y="3578423"/>
            <a:ext cx="838200" cy="307777"/>
          </a:xfrm>
          <a:prstGeom prst="rect">
            <a:avLst/>
          </a:prstGeom>
          <a:noFill/>
        </p:spPr>
        <p:txBody>
          <a:bodyPr wrap="square" rtlCol="0">
            <a:spAutoFit/>
          </a:bodyPr>
          <a:lstStyle/>
          <a:p>
            <a:pPr algn="ctr"/>
            <a:r>
              <a:rPr lang="en-US" sz="1400" dirty="0"/>
              <a:t>holiday</a:t>
            </a:r>
          </a:p>
        </p:txBody>
      </p:sp>
      <p:sp>
        <p:nvSpPr>
          <p:cNvPr id="91" name="TextBox 90"/>
          <p:cNvSpPr txBox="1"/>
          <p:nvPr/>
        </p:nvSpPr>
        <p:spPr>
          <a:xfrm>
            <a:off x="2057400" y="4950023"/>
            <a:ext cx="685800" cy="307777"/>
          </a:xfrm>
          <a:prstGeom prst="rect">
            <a:avLst/>
          </a:prstGeom>
          <a:noFill/>
        </p:spPr>
        <p:txBody>
          <a:bodyPr wrap="square" rtlCol="0">
            <a:spAutoFit/>
          </a:bodyPr>
          <a:lstStyle/>
          <a:p>
            <a:pPr algn="ctr"/>
            <a:r>
              <a:rPr lang="en-US" sz="1400" dirty="0"/>
              <a:t>week</a:t>
            </a:r>
          </a:p>
        </p:txBody>
      </p:sp>
      <p:cxnSp>
        <p:nvCxnSpPr>
          <p:cNvPr id="92" name="Straight Connector 91"/>
          <p:cNvCxnSpPr>
            <a:stCxn id="12" idx="5"/>
          </p:cNvCxnSpPr>
          <p:nvPr/>
        </p:nvCxnSpPr>
        <p:spPr>
          <a:xfrm>
            <a:off x="5833922" y="4341152"/>
            <a:ext cx="414478" cy="608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2" idx="5"/>
          </p:cNvCxnSpPr>
          <p:nvPr/>
        </p:nvCxnSpPr>
        <p:spPr>
          <a:xfrm>
            <a:off x="5833922" y="4341152"/>
            <a:ext cx="414478" cy="91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248400" y="52548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248400" y="4950023"/>
            <a:ext cx="914400" cy="307777"/>
          </a:xfrm>
          <a:prstGeom prst="rect">
            <a:avLst/>
          </a:prstGeom>
          <a:noFill/>
        </p:spPr>
        <p:txBody>
          <a:bodyPr wrap="square" rtlCol="0">
            <a:spAutoFit/>
          </a:bodyPr>
          <a:lstStyle/>
          <a:p>
            <a:r>
              <a:rPr lang="en-US" sz="1400" dirty="0">
                <a:solidFill>
                  <a:srgbClr val="FF0000"/>
                </a:solidFill>
              </a:rPr>
              <a:t>telephone</a:t>
            </a:r>
          </a:p>
        </p:txBody>
      </p:sp>
      <p:cxnSp>
        <p:nvCxnSpPr>
          <p:cNvPr id="99" name="Straight Connector 98"/>
          <p:cNvCxnSpPr/>
          <p:nvPr/>
        </p:nvCxnSpPr>
        <p:spPr>
          <a:xfrm>
            <a:off x="6248400" y="49500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248400" y="4645223"/>
            <a:ext cx="914400" cy="307777"/>
          </a:xfrm>
          <a:prstGeom prst="rect">
            <a:avLst/>
          </a:prstGeom>
          <a:noFill/>
        </p:spPr>
        <p:txBody>
          <a:bodyPr wrap="square" rtlCol="0">
            <a:spAutoFit/>
          </a:bodyPr>
          <a:lstStyle/>
          <a:p>
            <a:r>
              <a:rPr lang="en-US" sz="1400" dirty="0">
                <a:solidFill>
                  <a:srgbClr val="FF0000"/>
                </a:solidFill>
              </a:rPr>
              <a:t>address</a:t>
            </a:r>
          </a:p>
        </p:txBody>
      </p:sp>
      <p:cxnSp>
        <p:nvCxnSpPr>
          <p:cNvPr id="104" name="Straight Connector 103"/>
          <p:cNvCxnSpPr/>
          <p:nvPr/>
        </p:nvCxnSpPr>
        <p:spPr>
          <a:xfrm>
            <a:off x="4235970" y="4800600"/>
            <a:ext cx="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343400" y="5102423"/>
            <a:ext cx="1066800" cy="307777"/>
          </a:xfrm>
          <a:prstGeom prst="rect">
            <a:avLst/>
          </a:prstGeom>
          <a:noFill/>
        </p:spPr>
        <p:txBody>
          <a:bodyPr wrap="square" rtlCol="0">
            <a:spAutoFit/>
          </a:bodyPr>
          <a:lstStyle/>
          <a:p>
            <a:r>
              <a:rPr lang="en-US" sz="1400" dirty="0"/>
              <a:t>promotion</a:t>
            </a:r>
          </a:p>
        </p:txBody>
      </p:sp>
      <p:cxnSp>
        <p:nvCxnSpPr>
          <p:cNvPr id="107" name="Straight Connector 106"/>
          <p:cNvCxnSpPr/>
          <p:nvPr/>
        </p:nvCxnSpPr>
        <p:spPr>
          <a:xfrm>
            <a:off x="4114800" y="4953000"/>
            <a:ext cx="228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4495800" y="556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TextBox 111"/>
          <p:cNvSpPr txBox="1"/>
          <p:nvPr/>
        </p:nvSpPr>
        <p:spPr>
          <a:xfrm>
            <a:off x="4724400" y="5486400"/>
            <a:ext cx="1066800" cy="307777"/>
          </a:xfrm>
          <a:prstGeom prst="rect">
            <a:avLst/>
          </a:prstGeom>
          <a:noFill/>
        </p:spPr>
        <p:txBody>
          <a:bodyPr wrap="square" rtlCol="0">
            <a:spAutoFit/>
          </a:bodyPr>
          <a:lstStyle/>
          <a:p>
            <a:r>
              <a:rPr lang="en-US" sz="1400" dirty="0"/>
              <a:t>discount</a:t>
            </a:r>
          </a:p>
        </p:txBody>
      </p:sp>
      <p:cxnSp>
        <p:nvCxnSpPr>
          <p:cNvPr id="113" name="Straight Connector 112"/>
          <p:cNvCxnSpPr/>
          <p:nvPr/>
        </p:nvCxnSpPr>
        <p:spPr>
          <a:xfrm flipH="1">
            <a:off x="3843478" y="52975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3810000" y="5297545"/>
            <a:ext cx="414478" cy="56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971800" y="58644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971800" y="5559623"/>
            <a:ext cx="914400" cy="307777"/>
          </a:xfrm>
          <a:prstGeom prst="rect">
            <a:avLst/>
          </a:prstGeom>
          <a:noFill/>
        </p:spPr>
        <p:txBody>
          <a:bodyPr wrap="square" rtlCol="0">
            <a:spAutoFit/>
          </a:bodyPr>
          <a:lstStyle/>
          <a:p>
            <a:r>
              <a:rPr lang="en-US" sz="1400" dirty="0" err="1"/>
              <a:t>endDate</a:t>
            </a:r>
            <a:endParaRPr lang="en-US" sz="1400" dirty="0"/>
          </a:p>
        </p:txBody>
      </p:sp>
      <p:cxnSp>
        <p:nvCxnSpPr>
          <p:cNvPr id="117" name="Straight Connector 116"/>
          <p:cNvCxnSpPr/>
          <p:nvPr/>
        </p:nvCxnSpPr>
        <p:spPr>
          <a:xfrm>
            <a:off x="3028750" y="5559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2971800" y="5254823"/>
            <a:ext cx="914400" cy="307777"/>
          </a:xfrm>
          <a:prstGeom prst="rect">
            <a:avLst/>
          </a:prstGeom>
          <a:noFill/>
        </p:spPr>
        <p:txBody>
          <a:bodyPr wrap="square" rtlCol="0">
            <a:spAutoFit/>
          </a:bodyPr>
          <a:lstStyle/>
          <a:p>
            <a:r>
              <a:rPr lang="en-US" sz="1400" dirty="0" err="1"/>
              <a:t>startDate</a:t>
            </a:r>
            <a:endParaRPr lang="en-US" sz="1400" dirty="0"/>
          </a:p>
        </p:txBody>
      </p:sp>
      <p:sp>
        <p:nvSpPr>
          <p:cNvPr id="105" name="Oval 104"/>
          <p:cNvSpPr/>
          <p:nvPr/>
        </p:nvSpPr>
        <p:spPr>
          <a:xfrm>
            <a:off x="4114800" y="5181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5" name="Straight Connector 124"/>
          <p:cNvCxnSpPr/>
          <p:nvPr/>
        </p:nvCxnSpPr>
        <p:spPr>
          <a:xfrm flipH="1" flipV="1">
            <a:off x="3169722" y="4395849"/>
            <a:ext cx="183078" cy="3285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3173730" y="3501390"/>
            <a:ext cx="11430" cy="8953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8" idx="3"/>
          </p:cNvCxnSpPr>
          <p:nvPr/>
        </p:nvCxnSpPr>
        <p:spPr>
          <a:xfrm flipV="1">
            <a:off x="3185160" y="3166922"/>
            <a:ext cx="948128" cy="34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8768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TextBox 133"/>
          <p:cNvSpPr txBox="1"/>
          <p:nvPr/>
        </p:nvSpPr>
        <p:spPr>
          <a:xfrm>
            <a:off x="4191000" y="5867400"/>
            <a:ext cx="1828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Optional dimension</a:t>
            </a:r>
          </a:p>
        </p:txBody>
      </p:sp>
      <p:sp>
        <p:nvSpPr>
          <p:cNvPr id="135" name="TextBox 134"/>
          <p:cNvSpPr txBox="1"/>
          <p:nvPr/>
        </p:nvSpPr>
        <p:spPr>
          <a:xfrm>
            <a:off x="6172200" y="5410200"/>
            <a:ext cx="18288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Descriptive attribute</a:t>
            </a:r>
          </a:p>
        </p:txBody>
      </p:sp>
      <p:sp>
        <p:nvSpPr>
          <p:cNvPr id="136" name="TextBox 135"/>
          <p:cNvSpPr txBox="1"/>
          <p:nvPr/>
        </p:nvSpPr>
        <p:spPr>
          <a:xfrm>
            <a:off x="1600200" y="2968823"/>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Non-</a:t>
            </a:r>
            <a:r>
              <a:rPr lang="en-US" sz="1400" dirty="0" err="1"/>
              <a:t>additivity</a:t>
            </a:r>
            <a:endParaRPr lang="en-US" sz="1400" dirty="0"/>
          </a:p>
        </p:txBody>
      </p:sp>
      <p:sp>
        <p:nvSpPr>
          <p:cNvPr id="137" name="TextBox 136"/>
          <p:cNvSpPr txBox="1"/>
          <p:nvPr/>
        </p:nvSpPr>
        <p:spPr>
          <a:xfrm>
            <a:off x="5334000" y="2895600"/>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Optional arc</a:t>
            </a:r>
          </a:p>
        </p:txBody>
      </p:sp>
      <p:sp>
        <p:nvSpPr>
          <p:cNvPr id="86" name="Oval 85"/>
          <p:cNvSpPr/>
          <p:nvPr/>
        </p:nvSpPr>
        <p:spPr>
          <a:xfrm>
            <a:off x="6705600" y="3733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7" name="Straight Connector 86"/>
          <p:cNvCxnSpPr>
            <a:stCxn id="86" idx="2"/>
            <a:endCxn id="12" idx="7"/>
          </p:cNvCxnSpPr>
          <p:nvPr/>
        </p:nvCxnSpPr>
        <p:spPr>
          <a:xfrm flipH="1">
            <a:off x="5833922" y="3848100"/>
            <a:ext cx="871678" cy="331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1"/>
            <a:endCxn id="86" idx="6"/>
          </p:cNvCxnSpPr>
          <p:nvPr/>
        </p:nvCxnSpPr>
        <p:spPr>
          <a:xfrm flipH="1" flipV="1">
            <a:off x="6934200" y="3848100"/>
            <a:ext cx="700538" cy="334123"/>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638800" y="3505200"/>
            <a:ext cx="1219200" cy="307777"/>
          </a:xfrm>
          <a:prstGeom prst="rect">
            <a:avLst/>
          </a:prstGeom>
          <a:noFill/>
        </p:spPr>
        <p:txBody>
          <a:bodyPr wrap="square" rtlCol="0">
            <a:spAutoFit/>
          </a:bodyPr>
          <a:lstStyle/>
          <a:p>
            <a:pPr algn="ctr"/>
            <a:r>
              <a:rPr lang="en-US" sz="1400" dirty="0" err="1"/>
              <a:t>salesDistrict</a:t>
            </a:r>
            <a:endParaRPr lang="en-US" sz="1600" dirty="0"/>
          </a:p>
        </p:txBody>
      </p:sp>
      <p:sp>
        <p:nvSpPr>
          <p:cNvPr id="118" name="TextBox 117"/>
          <p:cNvSpPr txBox="1"/>
          <p:nvPr/>
        </p:nvSpPr>
        <p:spPr>
          <a:xfrm>
            <a:off x="7162800" y="3581400"/>
            <a:ext cx="1295400"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400" dirty="0"/>
              <a:t>Conformance</a:t>
            </a:r>
          </a:p>
        </p:txBody>
      </p:sp>
    </p:spTree>
    <p:extLst>
      <p:ext uri="{BB962C8B-B14F-4D97-AF65-F5344CB8AC3E}">
        <p14:creationId xmlns:p14="http://schemas.microsoft.com/office/powerpoint/2010/main" val="379686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27</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Descriptive attributes</a:t>
            </a:r>
            <a:r>
              <a:rPr lang="en-US" dirty="0">
                <a:solidFill>
                  <a:schemeClr val="bg2">
                    <a:lumMod val="50000"/>
                  </a:schemeClr>
                </a:solidFill>
              </a:rPr>
              <a:t> </a:t>
            </a:r>
            <a:r>
              <a:rPr lang="en-US" dirty="0"/>
              <a:t>are additional information that are </a:t>
            </a:r>
            <a:r>
              <a:rPr lang="en-US" dirty="0">
                <a:solidFill>
                  <a:schemeClr val="bg2">
                    <a:lumMod val="50000"/>
                  </a:schemeClr>
                </a:solidFill>
              </a:rPr>
              <a:t>not</a:t>
            </a:r>
            <a:r>
              <a:rPr lang="en-US" dirty="0"/>
              <a:t> likely to be used as </a:t>
            </a:r>
            <a:r>
              <a:rPr lang="en-US" dirty="0">
                <a:solidFill>
                  <a:schemeClr val="bg2">
                    <a:lumMod val="50000"/>
                  </a:schemeClr>
                </a:solidFill>
              </a:rPr>
              <a:t>aggregation</a:t>
            </a:r>
            <a:r>
              <a:rPr lang="en-US" dirty="0"/>
              <a:t> criteria</a:t>
            </a:r>
          </a:p>
          <a:p>
            <a:pPr lvl="1"/>
            <a:r>
              <a:rPr lang="en-US" dirty="0"/>
              <a:t>E.g., users may find it useful to know the </a:t>
            </a:r>
            <a:r>
              <a:rPr lang="en-US" dirty="0">
                <a:solidFill>
                  <a:schemeClr val="accent6">
                    <a:lumMod val="60000"/>
                    <a:lumOff val="40000"/>
                  </a:schemeClr>
                </a:solidFill>
              </a:rPr>
              <a:t>address</a:t>
            </a:r>
            <a:r>
              <a:rPr lang="en-US" dirty="0"/>
              <a:t> of each store, but they may hardly want to sort out sales </a:t>
            </a:r>
            <a:r>
              <a:rPr lang="en-US" dirty="0">
                <a:solidFill>
                  <a:schemeClr val="accent6">
                    <a:lumMod val="60000"/>
                    <a:lumOff val="40000"/>
                  </a:schemeClr>
                </a:solidFill>
              </a:rPr>
              <a:t>by</a:t>
            </a:r>
            <a:r>
              <a:rPr lang="en-US" dirty="0"/>
              <a:t> store address</a:t>
            </a:r>
          </a:p>
          <a:p>
            <a:pPr lvl="1"/>
            <a:r>
              <a:rPr lang="en-US" dirty="0"/>
              <a:t>May appear on a dimensional attribute in a hierarchy or a fact</a:t>
            </a:r>
          </a:p>
          <a:p>
            <a:pPr lvl="1"/>
            <a:r>
              <a:rPr lang="en-US" dirty="0"/>
              <a:t>May be string values (texts) </a:t>
            </a:r>
            <a:r>
              <a:rPr lang="en-US" dirty="0">
                <a:solidFill>
                  <a:schemeClr val="bg1">
                    <a:lumMod val="50000"/>
                  </a:schemeClr>
                </a:solidFill>
              </a:rPr>
              <a:t>(e.g., store address)</a:t>
            </a:r>
          </a:p>
          <a:p>
            <a:r>
              <a:rPr lang="en-US" dirty="0"/>
              <a:t>A descriptive attribute on a dimensional attribute is functionally </a:t>
            </a:r>
            <a:r>
              <a:rPr lang="en-US" dirty="0">
                <a:solidFill>
                  <a:schemeClr val="bg2">
                    <a:lumMod val="50000"/>
                  </a:schemeClr>
                </a:solidFill>
              </a:rPr>
              <a:t>determined</a:t>
            </a:r>
            <a:r>
              <a:rPr lang="en-US" dirty="0"/>
              <a:t> by the dimensional attribute</a:t>
            </a:r>
          </a:p>
          <a:p>
            <a:pPr lvl="1"/>
            <a:r>
              <a:rPr lang="en-US" dirty="0">
                <a:solidFill>
                  <a:schemeClr val="bg1">
                    <a:lumMod val="50000"/>
                  </a:schemeClr>
                </a:solidFill>
              </a:rPr>
              <a:t>E.g., weight of a product is fixed for a specific product</a:t>
            </a:r>
          </a:p>
        </p:txBody>
      </p:sp>
    </p:spTree>
    <p:extLst>
      <p:ext uri="{BB962C8B-B14F-4D97-AF65-F5344CB8AC3E}">
        <p14:creationId xmlns:p14="http://schemas.microsoft.com/office/powerpoint/2010/main" val="723449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Connector 110"/>
          <p:cNvCxnSpPr/>
          <p:nvPr/>
        </p:nvCxnSpPr>
        <p:spPr>
          <a:xfrm>
            <a:off x="5764770" y="5334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867400" y="3505200"/>
            <a:ext cx="323288" cy="9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8" idx="2"/>
          </p:cNvCxnSpPr>
          <p:nvPr/>
        </p:nvCxnSpPr>
        <p:spPr>
          <a:xfrm>
            <a:off x="5962340" y="4378059"/>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2362200" y="4422577"/>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fontScale="90000"/>
          </a:bodyPr>
          <a:lstStyle/>
          <a:p>
            <a:r>
              <a:rPr lang="en-US" dirty="0"/>
              <a:t>Example: Dimensional Attribute or Descriptive Attribute?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28</a:t>
            </a:fld>
            <a:endParaRPr lang="en-US"/>
          </a:p>
        </p:txBody>
      </p:sp>
      <p:sp>
        <p:nvSpPr>
          <p:cNvPr id="6" name="Rectangle 5"/>
          <p:cNvSpPr/>
          <p:nvPr/>
        </p:nvSpPr>
        <p:spPr>
          <a:xfrm>
            <a:off x="4876800" y="4038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7" name="Rectangle 6"/>
          <p:cNvSpPr/>
          <p:nvPr/>
        </p:nvSpPr>
        <p:spPr>
          <a:xfrm>
            <a:off x="4876800" y="4343400"/>
            <a:ext cx="18288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cxnSp>
        <p:nvCxnSpPr>
          <p:cNvPr id="9" name="Straight Connector 8"/>
          <p:cNvCxnSpPr/>
          <p:nvPr/>
        </p:nvCxnSpPr>
        <p:spPr>
          <a:xfrm>
            <a:off x="5744980" y="3657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00600" y="3352800"/>
            <a:ext cx="838200" cy="276999"/>
          </a:xfrm>
          <a:prstGeom prst="rect">
            <a:avLst/>
          </a:prstGeom>
          <a:noFill/>
        </p:spPr>
        <p:txBody>
          <a:bodyPr wrap="square" rtlCol="0">
            <a:spAutoFit/>
          </a:bodyPr>
          <a:lstStyle/>
          <a:p>
            <a:pPr algn="r"/>
            <a:r>
              <a:rPr lang="en-US" sz="1200" dirty="0"/>
              <a:t>product</a:t>
            </a:r>
            <a:endParaRPr lang="en-US" sz="1400" dirty="0"/>
          </a:p>
        </p:txBody>
      </p:sp>
      <p:sp>
        <p:nvSpPr>
          <p:cNvPr id="15" name="TextBox 14"/>
          <p:cNvSpPr txBox="1"/>
          <p:nvPr/>
        </p:nvSpPr>
        <p:spPr>
          <a:xfrm>
            <a:off x="4038600" y="4035623"/>
            <a:ext cx="685800" cy="276999"/>
          </a:xfrm>
          <a:prstGeom prst="rect">
            <a:avLst/>
          </a:prstGeom>
          <a:noFill/>
        </p:spPr>
        <p:txBody>
          <a:bodyPr wrap="square" rtlCol="0">
            <a:spAutoFit/>
          </a:bodyPr>
          <a:lstStyle/>
          <a:p>
            <a:pPr algn="ctr"/>
            <a:r>
              <a:rPr lang="en-US" sz="1200" dirty="0">
                <a:solidFill>
                  <a:schemeClr val="bg2">
                    <a:lumMod val="50000"/>
                  </a:schemeClr>
                </a:solidFill>
              </a:rPr>
              <a:t>date</a:t>
            </a:r>
          </a:p>
        </p:txBody>
      </p:sp>
      <p:sp>
        <p:nvSpPr>
          <p:cNvPr id="16" name="TextBox 15"/>
          <p:cNvSpPr txBox="1"/>
          <p:nvPr/>
        </p:nvSpPr>
        <p:spPr>
          <a:xfrm>
            <a:off x="6705600" y="4465022"/>
            <a:ext cx="914400" cy="276999"/>
          </a:xfrm>
          <a:prstGeom prst="rect">
            <a:avLst/>
          </a:prstGeom>
          <a:noFill/>
        </p:spPr>
        <p:txBody>
          <a:bodyPr wrap="square" rtlCol="0">
            <a:spAutoFit/>
          </a:bodyPr>
          <a:lstStyle/>
          <a:p>
            <a:pPr algn="ctr"/>
            <a:r>
              <a:rPr lang="en-US" sz="1200" dirty="0"/>
              <a:t>destination</a:t>
            </a:r>
          </a:p>
        </p:txBody>
      </p:sp>
      <p:cxnSp>
        <p:nvCxnSpPr>
          <p:cNvPr id="19" name="Straight Connector 18"/>
          <p:cNvCxnSpPr>
            <a:endCxn id="8" idx="7"/>
          </p:cNvCxnSpPr>
          <p:nvPr/>
        </p:nvCxnSpPr>
        <p:spPr>
          <a:xfrm flipH="1">
            <a:off x="5818932" y="2209800"/>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4" idx="4"/>
            <a:endCxn id="8" idx="0"/>
          </p:cNvCxnSpPr>
          <p:nvPr/>
        </p:nvCxnSpPr>
        <p:spPr>
          <a:xfrm>
            <a:off x="5524500" y="2971800"/>
            <a:ext cx="2136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410200" y="2743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172200" y="2895600"/>
            <a:ext cx="838200" cy="276999"/>
          </a:xfrm>
          <a:prstGeom prst="rect">
            <a:avLst/>
          </a:prstGeom>
          <a:noFill/>
        </p:spPr>
        <p:txBody>
          <a:bodyPr wrap="square" rtlCol="0">
            <a:spAutoFit/>
          </a:bodyPr>
          <a:lstStyle/>
          <a:p>
            <a:r>
              <a:rPr lang="en-US" sz="1200" dirty="0"/>
              <a:t>type</a:t>
            </a:r>
            <a:endParaRPr lang="en-US" sz="1400" dirty="0"/>
          </a:p>
        </p:txBody>
      </p:sp>
      <p:sp>
        <p:nvSpPr>
          <p:cNvPr id="32" name="Oval 31"/>
          <p:cNvSpPr/>
          <p:nvPr/>
        </p:nvSpPr>
        <p:spPr>
          <a:xfrm>
            <a:off x="6200694" y="25573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5943600" y="2971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6400800" y="2480846"/>
            <a:ext cx="1143000" cy="276999"/>
          </a:xfrm>
          <a:prstGeom prst="rect">
            <a:avLst/>
          </a:prstGeom>
          <a:noFill/>
        </p:spPr>
        <p:txBody>
          <a:bodyPr wrap="square" rtlCol="0">
            <a:spAutoFit/>
          </a:bodyPr>
          <a:lstStyle/>
          <a:p>
            <a:r>
              <a:rPr lang="en-US" sz="1200" dirty="0"/>
              <a:t>category</a:t>
            </a:r>
            <a:endParaRPr lang="en-US" sz="1400" dirty="0"/>
          </a:p>
        </p:txBody>
      </p:sp>
      <p:sp>
        <p:nvSpPr>
          <p:cNvPr id="37" name="TextBox 36"/>
          <p:cNvSpPr txBox="1"/>
          <p:nvPr/>
        </p:nvSpPr>
        <p:spPr>
          <a:xfrm>
            <a:off x="6629400" y="2099846"/>
            <a:ext cx="1295400" cy="276999"/>
          </a:xfrm>
          <a:prstGeom prst="rect">
            <a:avLst/>
          </a:prstGeom>
          <a:noFill/>
        </p:spPr>
        <p:txBody>
          <a:bodyPr wrap="square" rtlCol="0">
            <a:spAutoFit/>
          </a:bodyPr>
          <a:lstStyle/>
          <a:p>
            <a:r>
              <a:rPr lang="en-US" sz="1200" dirty="0"/>
              <a:t>department</a:t>
            </a:r>
            <a:endParaRPr lang="en-US" sz="1400" dirty="0"/>
          </a:p>
        </p:txBody>
      </p:sp>
      <p:sp>
        <p:nvSpPr>
          <p:cNvPr id="38" name="TextBox 37"/>
          <p:cNvSpPr txBox="1"/>
          <p:nvPr/>
        </p:nvSpPr>
        <p:spPr>
          <a:xfrm>
            <a:off x="4800600" y="2514600"/>
            <a:ext cx="685800" cy="276999"/>
          </a:xfrm>
          <a:prstGeom prst="rect">
            <a:avLst/>
          </a:prstGeom>
          <a:noFill/>
        </p:spPr>
        <p:txBody>
          <a:bodyPr wrap="square" rtlCol="0">
            <a:spAutoFit/>
          </a:bodyPr>
          <a:lstStyle/>
          <a:p>
            <a:pPr algn="r"/>
            <a:r>
              <a:rPr lang="en-US" sz="1200" dirty="0"/>
              <a:t>brand</a:t>
            </a:r>
            <a:endParaRPr lang="en-US" sz="1400" dirty="0"/>
          </a:p>
        </p:txBody>
      </p:sp>
      <p:sp>
        <p:nvSpPr>
          <p:cNvPr id="39" name="Oval 38"/>
          <p:cNvSpPr/>
          <p:nvPr/>
        </p:nvSpPr>
        <p:spPr>
          <a:xfrm>
            <a:off x="3505200" y="430993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TextBox 39"/>
          <p:cNvSpPr txBox="1"/>
          <p:nvPr/>
        </p:nvSpPr>
        <p:spPr>
          <a:xfrm>
            <a:off x="3200400" y="4035623"/>
            <a:ext cx="838200" cy="276999"/>
          </a:xfrm>
          <a:prstGeom prst="rect">
            <a:avLst/>
          </a:prstGeom>
          <a:noFill/>
        </p:spPr>
        <p:txBody>
          <a:bodyPr wrap="square" rtlCol="0">
            <a:spAutoFit/>
          </a:bodyPr>
          <a:lstStyle/>
          <a:p>
            <a:pPr algn="ctr"/>
            <a:r>
              <a:rPr lang="en-US" sz="1200" dirty="0"/>
              <a:t>month</a:t>
            </a:r>
            <a:endParaRPr lang="en-US" sz="1400" dirty="0"/>
          </a:p>
        </p:txBody>
      </p:sp>
      <p:sp>
        <p:nvSpPr>
          <p:cNvPr id="43" name="Oval 42"/>
          <p:cNvSpPr/>
          <p:nvPr/>
        </p:nvSpPr>
        <p:spPr>
          <a:xfrm>
            <a:off x="2819400" y="43151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2514600" y="4035623"/>
            <a:ext cx="838200" cy="276999"/>
          </a:xfrm>
          <a:prstGeom prst="rect">
            <a:avLst/>
          </a:prstGeom>
          <a:noFill/>
        </p:spPr>
        <p:txBody>
          <a:bodyPr wrap="square" rtlCol="0">
            <a:spAutoFit/>
          </a:bodyPr>
          <a:lstStyle/>
          <a:p>
            <a:pPr algn="ctr"/>
            <a:r>
              <a:rPr lang="en-US" sz="1200" dirty="0"/>
              <a:t>quarter</a:t>
            </a:r>
            <a:endParaRPr lang="en-US" sz="1400" dirty="0"/>
          </a:p>
        </p:txBody>
      </p:sp>
      <p:sp>
        <p:nvSpPr>
          <p:cNvPr id="45" name="Oval 44"/>
          <p:cNvSpPr/>
          <p:nvPr/>
        </p:nvSpPr>
        <p:spPr>
          <a:xfrm>
            <a:off x="2133600" y="430993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1828800" y="4035623"/>
            <a:ext cx="838200" cy="276999"/>
          </a:xfrm>
          <a:prstGeom prst="rect">
            <a:avLst/>
          </a:prstGeom>
          <a:noFill/>
        </p:spPr>
        <p:txBody>
          <a:bodyPr wrap="square" rtlCol="0">
            <a:spAutoFit/>
          </a:bodyPr>
          <a:lstStyle/>
          <a:p>
            <a:pPr algn="ctr"/>
            <a:r>
              <a:rPr lang="en-US" sz="1200" dirty="0"/>
              <a:t>year</a:t>
            </a:r>
            <a:endParaRPr lang="en-US" sz="1400" dirty="0"/>
          </a:p>
        </p:txBody>
      </p:sp>
      <p:sp>
        <p:nvSpPr>
          <p:cNvPr id="48" name="Oval 47"/>
          <p:cNvSpPr/>
          <p:nvPr/>
        </p:nvSpPr>
        <p:spPr>
          <a:xfrm>
            <a:off x="8382000" y="42733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8077200" y="4456974"/>
            <a:ext cx="838200" cy="276999"/>
          </a:xfrm>
          <a:prstGeom prst="rect">
            <a:avLst/>
          </a:prstGeom>
          <a:noFill/>
        </p:spPr>
        <p:txBody>
          <a:bodyPr wrap="square" rtlCol="0">
            <a:spAutoFit/>
          </a:bodyPr>
          <a:lstStyle/>
          <a:p>
            <a:pPr algn="ctr"/>
            <a:r>
              <a:rPr lang="en-US" sz="1200" dirty="0"/>
              <a:t>country</a:t>
            </a:r>
            <a:endParaRPr lang="en-US" sz="1600" dirty="0"/>
          </a:p>
        </p:txBody>
      </p:sp>
      <p:sp>
        <p:nvSpPr>
          <p:cNvPr id="52" name="Oval 51"/>
          <p:cNvSpPr/>
          <p:nvPr/>
        </p:nvSpPr>
        <p:spPr>
          <a:xfrm>
            <a:off x="7753660" y="42733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7448860" y="4456974"/>
            <a:ext cx="838200" cy="276999"/>
          </a:xfrm>
          <a:prstGeom prst="rect">
            <a:avLst/>
          </a:prstGeom>
          <a:noFill/>
        </p:spPr>
        <p:txBody>
          <a:bodyPr wrap="square" rtlCol="0">
            <a:spAutoFit/>
          </a:bodyPr>
          <a:lstStyle/>
          <a:p>
            <a:pPr algn="ctr"/>
            <a:r>
              <a:rPr lang="en-US" sz="1200" dirty="0"/>
              <a:t>city</a:t>
            </a:r>
            <a:endParaRPr lang="en-US" sz="1600" dirty="0"/>
          </a:p>
        </p:txBody>
      </p:sp>
      <p:cxnSp>
        <p:nvCxnSpPr>
          <p:cNvPr id="54" name="Straight Connector 53"/>
          <p:cNvCxnSpPr/>
          <p:nvPr/>
        </p:nvCxnSpPr>
        <p:spPr>
          <a:xfrm>
            <a:off x="5410200" y="32004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6096000" y="3429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6324600" y="3352800"/>
            <a:ext cx="838200" cy="276999"/>
          </a:xfrm>
          <a:prstGeom prst="rect">
            <a:avLst/>
          </a:prstGeom>
          <a:noFill/>
        </p:spPr>
        <p:txBody>
          <a:bodyPr wrap="square" rtlCol="0">
            <a:spAutoFit/>
          </a:bodyPr>
          <a:lstStyle/>
          <a:p>
            <a:r>
              <a:rPr lang="en-US" sz="1200" dirty="0"/>
              <a:t>diet</a:t>
            </a:r>
            <a:endParaRPr lang="en-US" sz="1400" dirty="0"/>
          </a:p>
        </p:txBody>
      </p:sp>
      <p:cxnSp>
        <p:nvCxnSpPr>
          <p:cNvPr id="61" name="Straight Connector 60"/>
          <p:cNvCxnSpPr/>
          <p:nvPr/>
        </p:nvCxnSpPr>
        <p:spPr>
          <a:xfrm>
            <a:off x="5962850" y="3429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23810" y="3429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4572000" y="3200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572000" y="2923401"/>
            <a:ext cx="838200" cy="276999"/>
          </a:xfrm>
          <a:prstGeom prst="rect">
            <a:avLst/>
          </a:prstGeom>
          <a:noFill/>
        </p:spPr>
        <p:txBody>
          <a:bodyPr wrap="square" rtlCol="0">
            <a:spAutoFit/>
          </a:bodyPr>
          <a:lstStyle/>
          <a:p>
            <a:r>
              <a:rPr lang="en-US" sz="1200" dirty="0"/>
              <a:t>weight</a:t>
            </a:r>
            <a:endParaRPr lang="en-US" sz="1400" dirty="0"/>
          </a:p>
        </p:txBody>
      </p:sp>
      <p:cxnSp>
        <p:nvCxnSpPr>
          <p:cNvPr id="74" name="Straight Connector 73"/>
          <p:cNvCxnSpPr/>
          <p:nvPr/>
        </p:nvCxnSpPr>
        <p:spPr>
          <a:xfrm>
            <a:off x="6248400" y="2133600"/>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800600" y="213360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724400" y="1856601"/>
            <a:ext cx="1447800" cy="276999"/>
          </a:xfrm>
          <a:prstGeom prst="rect">
            <a:avLst/>
          </a:prstGeom>
          <a:noFill/>
        </p:spPr>
        <p:txBody>
          <a:bodyPr wrap="square" rtlCol="0">
            <a:spAutoFit/>
          </a:bodyPr>
          <a:lstStyle/>
          <a:p>
            <a:r>
              <a:rPr lang="en-US" sz="1200" dirty="0" err="1"/>
              <a:t>departmentHead</a:t>
            </a:r>
            <a:endParaRPr lang="en-US" sz="1400" dirty="0"/>
          </a:p>
        </p:txBody>
      </p:sp>
      <p:cxnSp>
        <p:nvCxnSpPr>
          <p:cNvPr id="82" name="Straight Connector 81"/>
          <p:cNvCxnSpPr/>
          <p:nvPr/>
        </p:nvCxnSpPr>
        <p:spPr>
          <a:xfrm>
            <a:off x="4020112" y="4050821"/>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191000" y="43151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p:cNvSpPr/>
          <p:nvPr/>
        </p:nvSpPr>
        <p:spPr>
          <a:xfrm>
            <a:off x="3810000" y="388917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TextBox 89"/>
          <p:cNvSpPr txBox="1"/>
          <p:nvPr/>
        </p:nvSpPr>
        <p:spPr>
          <a:xfrm>
            <a:off x="3352800" y="3657600"/>
            <a:ext cx="609600" cy="276999"/>
          </a:xfrm>
          <a:prstGeom prst="rect">
            <a:avLst/>
          </a:prstGeom>
          <a:noFill/>
        </p:spPr>
        <p:txBody>
          <a:bodyPr wrap="square" rtlCol="0">
            <a:spAutoFit/>
          </a:bodyPr>
          <a:lstStyle/>
          <a:p>
            <a:pPr algn="ctr"/>
            <a:r>
              <a:rPr lang="en-US" sz="1200" dirty="0"/>
              <a:t>week</a:t>
            </a:r>
          </a:p>
        </p:txBody>
      </p:sp>
      <p:cxnSp>
        <p:nvCxnSpPr>
          <p:cNvPr id="92" name="Straight Connector 91"/>
          <p:cNvCxnSpPr/>
          <p:nvPr/>
        </p:nvCxnSpPr>
        <p:spPr>
          <a:xfrm flipV="1">
            <a:off x="7275897" y="3857670"/>
            <a:ext cx="344103" cy="5212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295147" y="4162470"/>
            <a:ext cx="324853" cy="22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620000" y="416247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620000" y="3886200"/>
            <a:ext cx="914400" cy="276999"/>
          </a:xfrm>
          <a:prstGeom prst="rect">
            <a:avLst/>
          </a:prstGeom>
          <a:noFill/>
        </p:spPr>
        <p:txBody>
          <a:bodyPr wrap="square" rtlCol="0">
            <a:spAutoFit/>
          </a:bodyPr>
          <a:lstStyle/>
          <a:p>
            <a:r>
              <a:rPr lang="en-US" sz="1200" dirty="0"/>
              <a:t>telephone</a:t>
            </a:r>
          </a:p>
        </p:txBody>
      </p:sp>
      <p:cxnSp>
        <p:nvCxnSpPr>
          <p:cNvPr id="99" name="Straight Connector 98"/>
          <p:cNvCxnSpPr/>
          <p:nvPr/>
        </p:nvCxnSpPr>
        <p:spPr>
          <a:xfrm>
            <a:off x="7620000" y="385767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620000" y="3581400"/>
            <a:ext cx="914400" cy="276999"/>
          </a:xfrm>
          <a:prstGeom prst="rect">
            <a:avLst/>
          </a:prstGeom>
          <a:noFill/>
        </p:spPr>
        <p:txBody>
          <a:bodyPr wrap="square" rtlCol="0">
            <a:spAutoFit/>
          </a:bodyPr>
          <a:lstStyle/>
          <a:p>
            <a:r>
              <a:rPr lang="en-US" sz="1200" dirty="0"/>
              <a:t>address</a:t>
            </a:r>
          </a:p>
        </p:txBody>
      </p:sp>
      <p:cxnSp>
        <p:nvCxnSpPr>
          <p:cNvPr id="104" name="Straight Connector 103"/>
          <p:cNvCxnSpPr/>
          <p:nvPr/>
        </p:nvCxnSpPr>
        <p:spPr>
          <a:xfrm>
            <a:off x="5759970" y="48768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867400" y="5029200"/>
            <a:ext cx="609600" cy="276999"/>
          </a:xfrm>
          <a:prstGeom prst="rect">
            <a:avLst/>
          </a:prstGeom>
          <a:noFill/>
        </p:spPr>
        <p:txBody>
          <a:bodyPr wrap="square" rtlCol="0">
            <a:spAutoFit/>
          </a:bodyPr>
          <a:lstStyle/>
          <a:p>
            <a:r>
              <a:rPr lang="en-US" sz="1200" dirty="0"/>
              <a:t>mode</a:t>
            </a:r>
            <a:endParaRPr lang="en-US" sz="1400" dirty="0"/>
          </a:p>
        </p:txBody>
      </p:sp>
      <p:sp>
        <p:nvSpPr>
          <p:cNvPr id="112" name="TextBox 111"/>
          <p:cNvSpPr txBox="1"/>
          <p:nvPr/>
        </p:nvSpPr>
        <p:spPr>
          <a:xfrm>
            <a:off x="5877972" y="5486400"/>
            <a:ext cx="675228" cy="276999"/>
          </a:xfrm>
          <a:prstGeom prst="rect">
            <a:avLst/>
          </a:prstGeom>
          <a:noFill/>
        </p:spPr>
        <p:txBody>
          <a:bodyPr wrap="square" rtlCol="0">
            <a:spAutoFit/>
          </a:bodyPr>
          <a:lstStyle/>
          <a:p>
            <a:r>
              <a:rPr lang="en-US" sz="1200" dirty="0"/>
              <a:t>carrier</a:t>
            </a:r>
            <a:endParaRPr lang="en-US" sz="1400" dirty="0"/>
          </a:p>
        </p:txBody>
      </p:sp>
      <p:cxnSp>
        <p:nvCxnSpPr>
          <p:cNvPr id="113" name="Straight Connector 112"/>
          <p:cNvCxnSpPr/>
          <p:nvPr/>
        </p:nvCxnSpPr>
        <p:spPr>
          <a:xfrm flipH="1">
            <a:off x="5367478" y="56785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552750" y="5940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4495800" y="5666601"/>
            <a:ext cx="914400" cy="276999"/>
          </a:xfrm>
          <a:prstGeom prst="rect">
            <a:avLst/>
          </a:prstGeom>
          <a:noFill/>
        </p:spPr>
        <p:txBody>
          <a:bodyPr wrap="square" rtlCol="0">
            <a:spAutoFit/>
          </a:bodyPr>
          <a:lstStyle/>
          <a:p>
            <a:r>
              <a:rPr lang="en-US" sz="1200" dirty="0"/>
              <a:t>address</a:t>
            </a:r>
            <a:endParaRPr lang="en-US" sz="1400" dirty="0"/>
          </a:p>
        </p:txBody>
      </p:sp>
      <p:sp>
        <p:nvSpPr>
          <p:cNvPr id="105" name="Oval 104"/>
          <p:cNvSpPr/>
          <p:nvPr/>
        </p:nvSpPr>
        <p:spPr>
          <a:xfrm>
            <a:off x="5638800" y="5105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6400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7" name="Straight Connector 86"/>
          <p:cNvCxnSpPr>
            <a:stCxn id="102" idx="6"/>
          </p:cNvCxnSpPr>
          <p:nvPr/>
        </p:nvCxnSpPr>
        <p:spPr>
          <a:xfrm flipV="1">
            <a:off x="2362200" y="4770567"/>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846767"/>
            <a:ext cx="685800" cy="276999"/>
          </a:xfrm>
          <a:prstGeom prst="rect">
            <a:avLst/>
          </a:prstGeom>
          <a:noFill/>
        </p:spPr>
        <p:txBody>
          <a:bodyPr wrap="square" rtlCol="0">
            <a:spAutoFit/>
          </a:bodyPr>
          <a:lstStyle/>
          <a:p>
            <a:pPr algn="ctr"/>
            <a:r>
              <a:rPr lang="en-US" sz="1200" dirty="0"/>
              <a:t>order</a:t>
            </a:r>
          </a:p>
        </p:txBody>
      </p:sp>
      <p:sp>
        <p:nvSpPr>
          <p:cNvPr id="93" name="Oval 92"/>
          <p:cNvSpPr/>
          <p:nvPr/>
        </p:nvSpPr>
        <p:spPr>
          <a:xfrm>
            <a:off x="3505200" y="4657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TextBox 94"/>
          <p:cNvSpPr txBox="1"/>
          <p:nvPr/>
        </p:nvSpPr>
        <p:spPr>
          <a:xfrm>
            <a:off x="3200400" y="4846767"/>
            <a:ext cx="838200" cy="261610"/>
          </a:xfrm>
          <a:prstGeom prst="rect">
            <a:avLst/>
          </a:prstGeom>
          <a:noFill/>
        </p:spPr>
        <p:txBody>
          <a:bodyPr wrap="square" rtlCol="0">
            <a:spAutoFit/>
          </a:bodyPr>
          <a:lstStyle/>
          <a:p>
            <a:pPr algn="ctr"/>
            <a:r>
              <a:rPr lang="en-US" sz="1100" dirty="0" err="1">
                <a:solidFill>
                  <a:schemeClr val="bg2">
                    <a:lumMod val="50000"/>
                  </a:schemeClr>
                </a:solidFill>
              </a:rPr>
              <a:t>orderDate</a:t>
            </a:r>
            <a:endParaRPr lang="en-US" sz="1200" dirty="0">
              <a:solidFill>
                <a:schemeClr val="bg2">
                  <a:lumMod val="50000"/>
                </a:schemeClr>
              </a:solidFill>
            </a:endParaRPr>
          </a:p>
        </p:txBody>
      </p:sp>
      <p:sp>
        <p:nvSpPr>
          <p:cNvPr id="98" name="Oval 97"/>
          <p:cNvSpPr/>
          <p:nvPr/>
        </p:nvSpPr>
        <p:spPr>
          <a:xfrm>
            <a:off x="2819400" y="466313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TextBox 100"/>
          <p:cNvSpPr txBox="1"/>
          <p:nvPr/>
        </p:nvSpPr>
        <p:spPr>
          <a:xfrm>
            <a:off x="2514600" y="5029200"/>
            <a:ext cx="914400" cy="261610"/>
          </a:xfrm>
          <a:prstGeom prst="rect">
            <a:avLst/>
          </a:prstGeom>
          <a:noFill/>
        </p:spPr>
        <p:txBody>
          <a:bodyPr wrap="square" rtlCol="0">
            <a:spAutoFit/>
          </a:bodyPr>
          <a:lstStyle/>
          <a:p>
            <a:pPr algn="ctr"/>
            <a:r>
              <a:rPr lang="en-US" sz="1100" dirty="0" err="1"/>
              <a:t>orderMonth</a:t>
            </a:r>
            <a:endParaRPr lang="en-US" sz="1200" dirty="0"/>
          </a:p>
        </p:txBody>
      </p:sp>
      <p:sp>
        <p:nvSpPr>
          <p:cNvPr id="102" name="Oval 101"/>
          <p:cNvSpPr/>
          <p:nvPr/>
        </p:nvSpPr>
        <p:spPr>
          <a:xfrm>
            <a:off x="2133600" y="46579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3" name="TextBox 102"/>
          <p:cNvSpPr txBox="1"/>
          <p:nvPr/>
        </p:nvSpPr>
        <p:spPr>
          <a:xfrm>
            <a:off x="1828800" y="4846767"/>
            <a:ext cx="838200" cy="261610"/>
          </a:xfrm>
          <a:prstGeom prst="rect">
            <a:avLst/>
          </a:prstGeom>
          <a:noFill/>
        </p:spPr>
        <p:txBody>
          <a:bodyPr wrap="square" rtlCol="0">
            <a:spAutoFit/>
          </a:bodyPr>
          <a:lstStyle/>
          <a:p>
            <a:pPr algn="ctr"/>
            <a:r>
              <a:rPr lang="en-US" sz="1100" dirty="0" err="1"/>
              <a:t>orderYear</a:t>
            </a:r>
            <a:endParaRPr lang="en-US" sz="1200" dirty="0"/>
          </a:p>
        </p:txBody>
      </p:sp>
      <p:cxnSp>
        <p:nvCxnSpPr>
          <p:cNvPr id="109" name="Straight Connector 108"/>
          <p:cNvCxnSpPr/>
          <p:nvPr/>
        </p:nvCxnSpPr>
        <p:spPr>
          <a:xfrm flipH="1">
            <a:off x="4005122" y="4846767"/>
            <a:ext cx="262078" cy="41447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4191000" y="466313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2" name="Oval 121"/>
          <p:cNvSpPr/>
          <p:nvPr/>
        </p:nvSpPr>
        <p:spPr>
          <a:xfrm>
            <a:off x="3810000" y="522776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TextBox 125"/>
          <p:cNvSpPr txBox="1"/>
          <p:nvPr/>
        </p:nvSpPr>
        <p:spPr>
          <a:xfrm>
            <a:off x="3124200" y="5377190"/>
            <a:ext cx="914400" cy="261610"/>
          </a:xfrm>
          <a:prstGeom prst="rect">
            <a:avLst/>
          </a:prstGeom>
          <a:noFill/>
        </p:spPr>
        <p:txBody>
          <a:bodyPr wrap="square" rtlCol="0">
            <a:spAutoFit/>
          </a:bodyPr>
          <a:lstStyle/>
          <a:p>
            <a:pPr algn="ctr"/>
            <a:r>
              <a:rPr lang="en-US" sz="1100" dirty="0"/>
              <a:t>customer</a:t>
            </a:r>
          </a:p>
        </p:txBody>
      </p:sp>
      <p:cxnSp>
        <p:nvCxnSpPr>
          <p:cNvPr id="128" name="Straight Connector 127"/>
          <p:cNvCxnSpPr/>
          <p:nvPr/>
        </p:nvCxnSpPr>
        <p:spPr>
          <a:xfrm>
            <a:off x="6698993" y="4833900"/>
            <a:ext cx="923413" cy="612"/>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705600" y="4876800"/>
            <a:ext cx="1085540" cy="276999"/>
          </a:xfrm>
          <a:prstGeom prst="rect">
            <a:avLst/>
          </a:prstGeom>
          <a:noFill/>
        </p:spPr>
        <p:txBody>
          <a:bodyPr wrap="square" rtlCol="0">
            <a:spAutoFit/>
          </a:bodyPr>
          <a:lstStyle/>
          <a:p>
            <a:pPr algn="ctr"/>
            <a:r>
              <a:rPr lang="en-US" sz="1200" dirty="0"/>
              <a:t>warehouse</a:t>
            </a:r>
          </a:p>
        </p:txBody>
      </p:sp>
      <p:cxnSp>
        <p:nvCxnSpPr>
          <p:cNvPr id="145" name="Straight Connector 144"/>
          <p:cNvCxnSpPr/>
          <p:nvPr/>
        </p:nvCxnSpPr>
        <p:spPr>
          <a:xfrm>
            <a:off x="7596228" y="4835879"/>
            <a:ext cx="271112" cy="280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605854" y="4807003"/>
            <a:ext cx="261486" cy="61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867340" y="5420687"/>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867340" y="5144417"/>
            <a:ext cx="914400" cy="276999"/>
          </a:xfrm>
          <a:prstGeom prst="rect">
            <a:avLst/>
          </a:prstGeom>
          <a:noFill/>
        </p:spPr>
        <p:txBody>
          <a:bodyPr wrap="square" rtlCol="0">
            <a:spAutoFit/>
          </a:bodyPr>
          <a:lstStyle/>
          <a:p>
            <a:r>
              <a:rPr lang="en-US" sz="1200" dirty="0"/>
              <a:t>director</a:t>
            </a:r>
            <a:endParaRPr lang="en-US" sz="1400" dirty="0"/>
          </a:p>
        </p:txBody>
      </p:sp>
      <p:cxnSp>
        <p:nvCxnSpPr>
          <p:cNvPr id="149" name="Straight Connector 148"/>
          <p:cNvCxnSpPr/>
          <p:nvPr/>
        </p:nvCxnSpPr>
        <p:spPr>
          <a:xfrm>
            <a:off x="7867340" y="5115887"/>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867340" y="4839617"/>
            <a:ext cx="914400" cy="276999"/>
          </a:xfrm>
          <a:prstGeom prst="rect">
            <a:avLst/>
          </a:prstGeom>
          <a:noFill/>
        </p:spPr>
        <p:txBody>
          <a:bodyPr wrap="square" rtlCol="0">
            <a:spAutoFit/>
          </a:bodyPr>
          <a:lstStyle/>
          <a:p>
            <a:r>
              <a:rPr lang="en-US" sz="1200" dirty="0"/>
              <a:t>address</a:t>
            </a:r>
          </a:p>
        </p:txBody>
      </p:sp>
      <p:sp>
        <p:nvSpPr>
          <p:cNvPr id="129" name="Oval 128"/>
          <p:cNvSpPr/>
          <p:nvPr/>
        </p:nvSpPr>
        <p:spPr>
          <a:xfrm>
            <a:off x="7505080" y="4724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7162800" y="42706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0" name="Oval 109"/>
          <p:cNvSpPr/>
          <p:nvPr/>
        </p:nvSpPr>
        <p:spPr>
          <a:xfrm>
            <a:off x="5649372" y="556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3" name="Straight Connector 162"/>
          <p:cNvCxnSpPr/>
          <p:nvPr/>
        </p:nvCxnSpPr>
        <p:spPr>
          <a:xfrm>
            <a:off x="4858312" y="3743044"/>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020112" y="3743044"/>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980888" y="3466045"/>
            <a:ext cx="1048312" cy="276999"/>
          </a:xfrm>
          <a:prstGeom prst="rect">
            <a:avLst/>
          </a:prstGeom>
          <a:noFill/>
        </p:spPr>
        <p:txBody>
          <a:bodyPr wrap="square" rtlCol="0">
            <a:spAutoFit/>
          </a:bodyPr>
          <a:lstStyle/>
          <a:p>
            <a:r>
              <a:rPr lang="en-US" sz="1200" dirty="0" err="1">
                <a:solidFill>
                  <a:schemeClr val="bg2">
                    <a:lumMod val="50000"/>
                  </a:schemeClr>
                </a:solidFill>
              </a:rPr>
              <a:t>receiptDate</a:t>
            </a:r>
            <a:endParaRPr lang="en-US" sz="1400" dirty="0">
              <a:solidFill>
                <a:schemeClr val="bg2">
                  <a:lumMod val="50000"/>
                </a:schemeClr>
              </a:solidFill>
            </a:endParaRPr>
          </a:p>
        </p:txBody>
      </p:sp>
      <p:sp>
        <p:nvSpPr>
          <p:cNvPr id="166" name="TextBox 165"/>
          <p:cNvSpPr txBox="1"/>
          <p:nvPr/>
        </p:nvSpPr>
        <p:spPr>
          <a:xfrm>
            <a:off x="304800" y="1371600"/>
            <a:ext cx="4114800" cy="1754326"/>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The </a:t>
            </a:r>
            <a:r>
              <a:rPr lang="en-US" dirty="0">
                <a:solidFill>
                  <a:schemeClr val="bg2">
                    <a:lumMod val="50000"/>
                  </a:schemeClr>
                </a:solidFill>
              </a:rPr>
              <a:t>order and shipping dates </a:t>
            </a:r>
            <a:r>
              <a:rPr lang="en-US" dirty="0"/>
              <a:t>are modeled as dimensional attributes because they are useful for selecting events and aggregation. If we are not likely to aggregate on </a:t>
            </a:r>
            <a:r>
              <a:rPr lang="en-US" dirty="0">
                <a:solidFill>
                  <a:srgbClr val="FF0000"/>
                </a:solidFill>
              </a:rPr>
              <a:t>receipt date</a:t>
            </a:r>
            <a:r>
              <a:rPr lang="en-US" dirty="0"/>
              <a:t>, it is better to model it as descriptive attribute on the fact.</a:t>
            </a:r>
          </a:p>
        </p:txBody>
      </p:sp>
    </p:spTree>
    <p:extLst>
      <p:ext uri="{BB962C8B-B14F-4D97-AF65-F5344CB8AC3E}">
        <p14:creationId xmlns:p14="http://schemas.microsoft.com/office/powerpoint/2010/main" val="169377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Arc and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29</a:t>
            </a:fld>
            <a:endParaRPr lang="en-US"/>
          </a:p>
        </p:txBody>
      </p:sp>
      <p:sp>
        <p:nvSpPr>
          <p:cNvPr id="4" name="Content Placeholder 3"/>
          <p:cNvSpPr>
            <a:spLocks noGrp="1"/>
          </p:cNvSpPr>
          <p:nvPr>
            <p:ph sz="quarter" idx="1"/>
          </p:nvPr>
        </p:nvSpPr>
        <p:spPr>
          <a:xfrm>
            <a:off x="457200" y="1219200"/>
            <a:ext cx="5486400" cy="4937760"/>
          </a:xfrm>
        </p:spPr>
        <p:txBody>
          <a:bodyPr>
            <a:normAutofit/>
          </a:bodyPr>
          <a:lstStyle/>
          <a:p>
            <a:r>
              <a:rPr lang="en-US" sz="2400" dirty="0"/>
              <a:t>An </a:t>
            </a:r>
            <a:r>
              <a:rPr lang="en-US" sz="2400" dirty="0">
                <a:solidFill>
                  <a:srgbClr val="FF0000"/>
                </a:solidFill>
              </a:rPr>
              <a:t>optional arc </a:t>
            </a:r>
            <a:r>
              <a:rPr lang="en-US" sz="2400" dirty="0"/>
              <a:t>from dimensional attribute </a:t>
            </a:r>
            <a:r>
              <a:rPr lang="en-US" sz="2400" dirty="0">
                <a:sym typeface="Wingdings"/>
              </a:rPr>
              <a:t> to  means that no value for attribute  are associated to some value of the attribute </a:t>
            </a:r>
          </a:p>
          <a:p>
            <a:pPr lvl="1"/>
            <a:r>
              <a:rPr lang="en-US" sz="2000" dirty="0">
                <a:sym typeface="Wingdings"/>
              </a:rPr>
              <a:t>E.g., the diet attribute may take cholesterol-free, gluten-free or sugar-free for food, but is undefined by other product type</a:t>
            </a:r>
          </a:p>
          <a:p>
            <a:r>
              <a:rPr lang="en-US" sz="2400" dirty="0">
                <a:sym typeface="Wingdings"/>
              </a:rPr>
              <a:t>An </a:t>
            </a:r>
            <a:r>
              <a:rPr lang="en-US" sz="2400" dirty="0">
                <a:solidFill>
                  <a:srgbClr val="FF0000"/>
                </a:solidFill>
                <a:sym typeface="Wingdings"/>
              </a:rPr>
              <a:t>optional dimension </a:t>
            </a:r>
            <a:r>
              <a:rPr lang="en-US" sz="2400" dirty="0">
                <a:sym typeface="Wingdings"/>
              </a:rPr>
              <a:t>means that some primary events are identified only by the other dimensions</a:t>
            </a:r>
          </a:p>
          <a:p>
            <a:pPr lvl="1"/>
            <a:r>
              <a:rPr lang="en-US" sz="2000" dirty="0">
                <a:sym typeface="Wingdings"/>
              </a:rPr>
              <a:t>E.g., some sales events have 'no promotion'</a:t>
            </a:r>
            <a:endParaRPr lang="en-US" sz="2000" dirty="0"/>
          </a:p>
        </p:txBody>
      </p:sp>
      <p:cxnSp>
        <p:nvCxnSpPr>
          <p:cNvPr id="5" name="Straight Connector 4"/>
          <p:cNvCxnSpPr/>
          <p:nvPr/>
        </p:nvCxnSpPr>
        <p:spPr>
          <a:xfrm>
            <a:off x="7391400" y="4419600"/>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7467600" y="2667000"/>
            <a:ext cx="323288" cy="92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1" idx="2"/>
          </p:cNvCxnSpPr>
          <p:nvPr/>
        </p:nvCxnSpPr>
        <p:spPr>
          <a:xfrm>
            <a:off x="8001000" y="3688830"/>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5" idx="2"/>
          </p:cNvCxnSpPr>
          <p:nvPr/>
        </p:nvCxnSpPr>
        <p:spPr>
          <a:xfrm flipV="1">
            <a:off x="6019800" y="3694046"/>
            <a:ext cx="6858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05600" y="3505200"/>
            <a:ext cx="1295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a:t>
            </a:r>
          </a:p>
        </p:txBody>
      </p:sp>
      <p:cxnSp>
        <p:nvCxnSpPr>
          <p:cNvPr id="10" name="Straight Connector 9"/>
          <p:cNvCxnSpPr/>
          <p:nvPr/>
        </p:nvCxnSpPr>
        <p:spPr>
          <a:xfrm>
            <a:off x="7345180" y="28194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4582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6400800" y="2514600"/>
            <a:ext cx="838200" cy="307777"/>
          </a:xfrm>
          <a:prstGeom prst="rect">
            <a:avLst/>
          </a:prstGeom>
          <a:noFill/>
        </p:spPr>
        <p:txBody>
          <a:bodyPr wrap="square" rtlCol="0">
            <a:spAutoFit/>
          </a:bodyPr>
          <a:lstStyle/>
          <a:p>
            <a:pPr algn="r"/>
            <a:r>
              <a:rPr lang="en-US" sz="1400" dirty="0"/>
              <a:t>product</a:t>
            </a:r>
          </a:p>
        </p:txBody>
      </p:sp>
      <p:sp>
        <p:nvSpPr>
          <p:cNvPr id="13" name="TextBox 12"/>
          <p:cNvSpPr txBox="1"/>
          <p:nvPr/>
        </p:nvSpPr>
        <p:spPr>
          <a:xfrm>
            <a:off x="5867400" y="3770245"/>
            <a:ext cx="685800" cy="307777"/>
          </a:xfrm>
          <a:prstGeom prst="rect">
            <a:avLst/>
          </a:prstGeom>
          <a:noFill/>
        </p:spPr>
        <p:txBody>
          <a:bodyPr wrap="square" rtlCol="0">
            <a:spAutoFit/>
          </a:bodyPr>
          <a:lstStyle/>
          <a:p>
            <a:pPr algn="ctr"/>
            <a:r>
              <a:rPr lang="en-US" sz="1400" dirty="0"/>
              <a:t>date</a:t>
            </a:r>
          </a:p>
        </p:txBody>
      </p:sp>
      <p:sp>
        <p:nvSpPr>
          <p:cNvPr id="14" name="TextBox 13"/>
          <p:cNvSpPr txBox="1"/>
          <p:nvPr/>
        </p:nvSpPr>
        <p:spPr>
          <a:xfrm>
            <a:off x="8077200" y="3775793"/>
            <a:ext cx="609600" cy="307777"/>
          </a:xfrm>
          <a:prstGeom prst="rect">
            <a:avLst/>
          </a:prstGeom>
          <a:noFill/>
        </p:spPr>
        <p:txBody>
          <a:bodyPr wrap="square" rtlCol="0">
            <a:spAutoFit/>
          </a:bodyPr>
          <a:lstStyle/>
          <a:p>
            <a:pPr algn="ctr"/>
            <a:r>
              <a:rPr lang="en-US" sz="1400" dirty="0"/>
              <a:t>store</a:t>
            </a:r>
          </a:p>
        </p:txBody>
      </p:sp>
      <p:cxnSp>
        <p:nvCxnSpPr>
          <p:cNvPr id="15" name="Straight Connector 14"/>
          <p:cNvCxnSpPr>
            <a:stCxn id="17" idx="0"/>
            <a:endCxn id="22" idx="7"/>
          </p:cNvCxnSpPr>
          <p:nvPr/>
        </p:nvCxnSpPr>
        <p:spPr>
          <a:xfrm flipH="1">
            <a:off x="7419132" y="2133600"/>
            <a:ext cx="238968" cy="4906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72400" y="2057400"/>
            <a:ext cx="838200" cy="307777"/>
          </a:xfrm>
          <a:prstGeom prst="rect">
            <a:avLst/>
          </a:prstGeom>
          <a:noFill/>
        </p:spPr>
        <p:txBody>
          <a:bodyPr wrap="square" rtlCol="0">
            <a:spAutoFit/>
          </a:bodyPr>
          <a:lstStyle/>
          <a:p>
            <a:r>
              <a:rPr lang="en-US" sz="1400" dirty="0"/>
              <a:t>type</a:t>
            </a:r>
          </a:p>
        </p:txBody>
      </p:sp>
      <p:sp>
        <p:nvSpPr>
          <p:cNvPr id="17" name="Oval 16"/>
          <p:cNvSpPr/>
          <p:nvPr/>
        </p:nvSpPr>
        <p:spPr>
          <a:xfrm>
            <a:off x="754380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8" name="Straight Connector 17"/>
          <p:cNvCxnSpPr/>
          <p:nvPr/>
        </p:nvCxnSpPr>
        <p:spPr>
          <a:xfrm>
            <a:off x="7010400" y="2362200"/>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696200" y="2590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TextBox 19"/>
          <p:cNvSpPr txBox="1"/>
          <p:nvPr/>
        </p:nvSpPr>
        <p:spPr>
          <a:xfrm>
            <a:off x="7924800" y="2514600"/>
            <a:ext cx="838200" cy="307777"/>
          </a:xfrm>
          <a:prstGeom prst="rect">
            <a:avLst/>
          </a:prstGeom>
          <a:noFill/>
        </p:spPr>
        <p:txBody>
          <a:bodyPr wrap="square" rtlCol="0">
            <a:spAutoFit/>
          </a:bodyPr>
          <a:lstStyle/>
          <a:p>
            <a:r>
              <a:rPr lang="en-US" sz="1400" dirty="0"/>
              <a:t>diet</a:t>
            </a:r>
          </a:p>
        </p:txBody>
      </p:sp>
      <p:cxnSp>
        <p:nvCxnSpPr>
          <p:cNvPr id="21" name="Straight Connector 20"/>
          <p:cNvCxnSpPr/>
          <p:nvPr/>
        </p:nvCxnSpPr>
        <p:spPr>
          <a:xfrm>
            <a:off x="7563050" y="2590800"/>
            <a:ext cx="0" cy="152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224010" y="2590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Connector 22"/>
          <p:cNvCxnSpPr/>
          <p:nvPr/>
        </p:nvCxnSpPr>
        <p:spPr>
          <a:xfrm>
            <a:off x="6172200" y="23622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0" y="2054423"/>
            <a:ext cx="838200" cy="307777"/>
          </a:xfrm>
          <a:prstGeom prst="rect">
            <a:avLst/>
          </a:prstGeom>
          <a:noFill/>
        </p:spPr>
        <p:txBody>
          <a:bodyPr wrap="square" rtlCol="0">
            <a:spAutoFit/>
          </a:bodyPr>
          <a:lstStyle/>
          <a:p>
            <a:r>
              <a:rPr lang="en-US" sz="1400" dirty="0"/>
              <a:t>weight</a:t>
            </a:r>
          </a:p>
        </p:txBody>
      </p:sp>
      <p:sp>
        <p:nvSpPr>
          <p:cNvPr id="25" name="Oval 24"/>
          <p:cNvSpPr/>
          <p:nvPr/>
        </p:nvSpPr>
        <p:spPr>
          <a:xfrm>
            <a:off x="6019800" y="3586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7360170" y="3886200"/>
            <a:ext cx="0" cy="381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467600" y="4188023"/>
            <a:ext cx="1066800" cy="307777"/>
          </a:xfrm>
          <a:prstGeom prst="rect">
            <a:avLst/>
          </a:prstGeom>
          <a:noFill/>
        </p:spPr>
        <p:txBody>
          <a:bodyPr wrap="square" rtlCol="0">
            <a:spAutoFit/>
          </a:bodyPr>
          <a:lstStyle/>
          <a:p>
            <a:r>
              <a:rPr lang="en-US" sz="1400" dirty="0"/>
              <a:t>promotion</a:t>
            </a:r>
          </a:p>
        </p:txBody>
      </p:sp>
      <p:cxnSp>
        <p:nvCxnSpPr>
          <p:cNvPr id="28" name="Straight Connector 27"/>
          <p:cNvCxnSpPr/>
          <p:nvPr/>
        </p:nvCxnSpPr>
        <p:spPr>
          <a:xfrm>
            <a:off x="7239000" y="4038600"/>
            <a:ext cx="2286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620000" y="4648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Box 29"/>
          <p:cNvSpPr txBox="1"/>
          <p:nvPr/>
        </p:nvSpPr>
        <p:spPr>
          <a:xfrm>
            <a:off x="7848600" y="4572000"/>
            <a:ext cx="1066800" cy="307777"/>
          </a:xfrm>
          <a:prstGeom prst="rect">
            <a:avLst/>
          </a:prstGeom>
          <a:noFill/>
        </p:spPr>
        <p:txBody>
          <a:bodyPr wrap="square" rtlCol="0">
            <a:spAutoFit/>
          </a:bodyPr>
          <a:lstStyle/>
          <a:p>
            <a:r>
              <a:rPr lang="en-US" sz="1400" dirty="0"/>
              <a:t>discount</a:t>
            </a:r>
          </a:p>
        </p:txBody>
      </p:sp>
      <p:cxnSp>
        <p:nvCxnSpPr>
          <p:cNvPr id="31" name="Straight Connector 30"/>
          <p:cNvCxnSpPr/>
          <p:nvPr/>
        </p:nvCxnSpPr>
        <p:spPr>
          <a:xfrm flipH="1">
            <a:off x="6967678" y="43831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934200" y="4383145"/>
            <a:ext cx="414478" cy="56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96000" y="49500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096000" y="4645223"/>
            <a:ext cx="914400" cy="307777"/>
          </a:xfrm>
          <a:prstGeom prst="rect">
            <a:avLst/>
          </a:prstGeom>
          <a:noFill/>
        </p:spPr>
        <p:txBody>
          <a:bodyPr wrap="square" rtlCol="0">
            <a:spAutoFit/>
          </a:bodyPr>
          <a:lstStyle/>
          <a:p>
            <a:r>
              <a:rPr lang="en-US" sz="1400" dirty="0" err="1"/>
              <a:t>endDate</a:t>
            </a:r>
            <a:endParaRPr lang="en-US" sz="1400" dirty="0"/>
          </a:p>
        </p:txBody>
      </p:sp>
      <p:cxnSp>
        <p:nvCxnSpPr>
          <p:cNvPr id="35" name="Straight Connector 34"/>
          <p:cNvCxnSpPr/>
          <p:nvPr/>
        </p:nvCxnSpPr>
        <p:spPr>
          <a:xfrm>
            <a:off x="6152950" y="46452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6000" y="4340423"/>
            <a:ext cx="914400" cy="307777"/>
          </a:xfrm>
          <a:prstGeom prst="rect">
            <a:avLst/>
          </a:prstGeom>
          <a:noFill/>
        </p:spPr>
        <p:txBody>
          <a:bodyPr wrap="square" rtlCol="0">
            <a:spAutoFit/>
          </a:bodyPr>
          <a:lstStyle/>
          <a:p>
            <a:r>
              <a:rPr lang="en-US" sz="1400" dirty="0" err="1"/>
              <a:t>startDate</a:t>
            </a:r>
            <a:endParaRPr lang="en-US" sz="1400" dirty="0"/>
          </a:p>
        </p:txBody>
      </p:sp>
      <p:sp>
        <p:nvSpPr>
          <p:cNvPr id="37" name="Oval 36"/>
          <p:cNvSpPr/>
          <p:nvPr/>
        </p:nvSpPr>
        <p:spPr>
          <a:xfrm>
            <a:off x="7239000" y="4267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6705600" y="3200400"/>
            <a:ext cx="1295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Tree>
    <p:extLst>
      <p:ext uri="{BB962C8B-B14F-4D97-AF65-F5344CB8AC3E}">
        <p14:creationId xmlns:p14="http://schemas.microsoft.com/office/powerpoint/2010/main" val="15392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Conceptual Models, Basics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a:t>
            </a:fld>
            <a:endParaRPr lang="en-US"/>
          </a:p>
        </p:txBody>
      </p:sp>
      <p:sp>
        <p:nvSpPr>
          <p:cNvPr id="4" name="Content Placeholder 3"/>
          <p:cNvSpPr>
            <a:spLocks noGrp="1"/>
          </p:cNvSpPr>
          <p:nvPr>
            <p:ph sz="quarter" idx="1"/>
          </p:nvPr>
        </p:nvSpPr>
        <p:spPr/>
        <p:txBody>
          <a:bodyPr>
            <a:normAutofit/>
          </a:bodyPr>
          <a:lstStyle/>
          <a:p>
            <a:r>
              <a:rPr lang="en-US" dirty="0"/>
              <a:t>Conceptual models: </a:t>
            </a:r>
            <a:r>
              <a:rPr lang="en-US" altLang="zh-CN" b="1" dirty="0">
                <a:solidFill>
                  <a:srgbClr val="FF0000"/>
                </a:solidFill>
              </a:rPr>
              <a:t>w</a:t>
            </a:r>
            <a:r>
              <a:rPr lang="en-US" b="1" dirty="0">
                <a:solidFill>
                  <a:srgbClr val="FF0000"/>
                </a:solidFill>
              </a:rPr>
              <a:t>hat</a:t>
            </a:r>
            <a:r>
              <a:rPr lang="en-US" dirty="0"/>
              <a:t> and </a:t>
            </a:r>
            <a:r>
              <a:rPr lang="en-US" b="1" dirty="0">
                <a:solidFill>
                  <a:srgbClr val="FF0000"/>
                </a:solidFill>
              </a:rPr>
              <a:t>why</a:t>
            </a:r>
            <a:r>
              <a:rPr lang="en-US" dirty="0"/>
              <a:t>?</a:t>
            </a:r>
          </a:p>
          <a:p>
            <a:r>
              <a:rPr lang="en-US" dirty="0"/>
              <a:t>Fact vs. dimensions</a:t>
            </a:r>
          </a:p>
          <a:p>
            <a:pPr lvl="1"/>
            <a:r>
              <a:rPr lang="en-US" dirty="0"/>
              <a:t>Should a value be a measure or a dimensional attributes?</a:t>
            </a:r>
          </a:p>
          <a:p>
            <a:pPr lvl="1"/>
            <a:r>
              <a:rPr lang="en-US" dirty="0"/>
              <a:t>Numerical value as dimensional attribute</a:t>
            </a:r>
          </a:p>
          <a:p>
            <a:pPr lvl="1"/>
            <a:r>
              <a:rPr lang="en-US" dirty="0"/>
              <a:t>Primary events and granularity</a:t>
            </a:r>
          </a:p>
          <a:p>
            <a:r>
              <a:rPr lang="en-US" dirty="0"/>
              <a:t>Dimensions</a:t>
            </a:r>
          </a:p>
          <a:p>
            <a:pPr lvl="1"/>
            <a:r>
              <a:rPr lang="en-US" dirty="0"/>
              <a:t>Functional dependency among dimensional attributes. </a:t>
            </a:r>
          </a:p>
          <a:p>
            <a:pPr lvl="1"/>
            <a:r>
              <a:rPr lang="en-US" dirty="0"/>
              <a:t>Hierarchy of instances in a dimension</a:t>
            </a:r>
          </a:p>
          <a:p>
            <a:r>
              <a:rPr lang="en-US" dirty="0"/>
              <a:t>More than one facts</a:t>
            </a:r>
          </a:p>
          <a:p>
            <a:pPr lvl="1"/>
            <a:r>
              <a:rPr lang="en-US" dirty="0"/>
              <a:t>Conformed dimension</a:t>
            </a:r>
          </a:p>
          <a:p>
            <a:r>
              <a:rPr lang="en-US" dirty="0"/>
              <a:t>Advanced notation in fact schema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Hierarchies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30</a:t>
            </a:fld>
            <a:endParaRPr lang="en-US"/>
          </a:p>
        </p:txBody>
      </p:sp>
      <p:sp>
        <p:nvSpPr>
          <p:cNvPr id="4" name="Content Placeholder 3"/>
          <p:cNvSpPr>
            <a:spLocks noGrp="1"/>
          </p:cNvSpPr>
          <p:nvPr>
            <p:ph sz="quarter" idx="1"/>
          </p:nvPr>
        </p:nvSpPr>
        <p:spPr>
          <a:xfrm>
            <a:off x="457200" y="1219200"/>
            <a:ext cx="8229600" cy="1676400"/>
          </a:xfrm>
        </p:spPr>
        <p:txBody>
          <a:bodyPr>
            <a:normAutofit/>
          </a:bodyPr>
          <a:lstStyle/>
          <a:p>
            <a:r>
              <a:rPr lang="en-US" dirty="0">
                <a:solidFill>
                  <a:schemeClr val="bg2">
                    <a:lumMod val="50000"/>
                  </a:schemeClr>
                </a:solidFill>
              </a:rPr>
              <a:t>Entire portions </a:t>
            </a:r>
            <a:r>
              <a:rPr lang="en-US" dirty="0"/>
              <a:t>of hierarchies are </a:t>
            </a:r>
            <a:r>
              <a:rPr lang="en-US" dirty="0">
                <a:solidFill>
                  <a:schemeClr val="bg2">
                    <a:lumMod val="50000"/>
                  </a:schemeClr>
                </a:solidFill>
              </a:rPr>
              <a:t>frequently replicated </a:t>
            </a:r>
            <a:r>
              <a:rPr lang="en-US" dirty="0"/>
              <a:t>two or more times in a </a:t>
            </a:r>
            <a:r>
              <a:rPr lang="en-US" dirty="0">
                <a:solidFill>
                  <a:schemeClr val="bg2">
                    <a:lumMod val="50000"/>
                  </a:schemeClr>
                </a:solidFill>
              </a:rPr>
              <a:t>fact schema</a:t>
            </a:r>
          </a:p>
          <a:p>
            <a:pPr lvl="1"/>
            <a:r>
              <a:rPr lang="en-US" dirty="0"/>
              <a:t>When hierarchies are shared </a:t>
            </a:r>
            <a:r>
              <a:rPr lang="en-US" dirty="0">
                <a:solidFill>
                  <a:schemeClr val="accent6">
                    <a:lumMod val="60000"/>
                    <a:lumOff val="40000"/>
                  </a:schemeClr>
                </a:solidFill>
              </a:rPr>
              <a:t>starting from </a:t>
            </a:r>
            <a:r>
              <a:rPr lang="en-US" dirty="0"/>
              <a:t>their dimensions, you need to add a </a:t>
            </a:r>
            <a:r>
              <a:rPr lang="en-US" b="1" i="1" dirty="0">
                <a:solidFill>
                  <a:schemeClr val="accent6">
                    <a:lumMod val="60000"/>
                    <a:lumOff val="40000"/>
                  </a:schemeClr>
                </a:solidFill>
              </a:rPr>
              <a:t>role</a:t>
            </a:r>
            <a:r>
              <a:rPr lang="en-US" dirty="0"/>
              <a:t>.</a:t>
            </a:r>
          </a:p>
        </p:txBody>
      </p:sp>
      <p:grpSp>
        <p:nvGrpSpPr>
          <p:cNvPr id="58" name="Group 57"/>
          <p:cNvGrpSpPr/>
          <p:nvPr/>
        </p:nvGrpSpPr>
        <p:grpSpPr>
          <a:xfrm>
            <a:off x="2019300" y="3280645"/>
            <a:ext cx="5105400" cy="1173778"/>
            <a:chOff x="3048000" y="3200400"/>
            <a:chExt cx="5105400" cy="1173778"/>
          </a:xfrm>
        </p:grpSpPr>
        <p:cxnSp>
          <p:nvCxnSpPr>
            <p:cNvPr id="26" name="Straight Connector 25"/>
            <p:cNvCxnSpPr/>
            <p:nvPr/>
          </p:nvCxnSpPr>
          <p:spPr>
            <a:xfrm>
              <a:off x="3474720" y="3775862"/>
              <a:ext cx="779646" cy="3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5" idx="2"/>
            </p:cNvCxnSpPr>
            <p:nvPr/>
          </p:nvCxnSpPr>
          <p:spPr>
            <a:xfrm>
              <a:off x="5200340" y="353985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29200" y="3200400"/>
              <a:ext cx="914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Call</a:t>
              </a:r>
              <a:endParaRPr lang="en-US" dirty="0"/>
            </a:p>
          </p:txBody>
        </p:sp>
        <p:sp>
          <p:nvSpPr>
            <p:cNvPr id="29" name="Rectangle 28"/>
            <p:cNvSpPr/>
            <p:nvPr/>
          </p:nvSpPr>
          <p:spPr>
            <a:xfrm>
              <a:off x="5029200" y="35052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duration</a:t>
              </a:r>
            </a:p>
            <a:p>
              <a:r>
                <a:rPr lang="en-US" sz="1400" dirty="0"/>
                <a:t>status</a:t>
              </a:r>
            </a:p>
          </p:txBody>
        </p:sp>
        <p:sp>
          <p:nvSpPr>
            <p:cNvPr id="30" name="TextBox 29"/>
            <p:cNvSpPr txBox="1"/>
            <p:nvPr/>
          </p:nvSpPr>
          <p:spPr>
            <a:xfrm>
              <a:off x="3818415" y="3378076"/>
              <a:ext cx="753585" cy="307777"/>
            </a:xfrm>
            <a:prstGeom prst="rect">
              <a:avLst/>
            </a:prstGeom>
            <a:noFill/>
          </p:spPr>
          <p:txBody>
            <a:bodyPr wrap="square" rtlCol="0">
              <a:spAutoFit/>
            </a:bodyPr>
            <a:lstStyle/>
            <a:p>
              <a:pPr algn="ctr"/>
              <a:r>
                <a:rPr lang="en-US" sz="1400" dirty="0"/>
                <a:t>number</a:t>
              </a:r>
            </a:p>
          </p:txBody>
        </p:sp>
        <p:sp>
          <p:nvSpPr>
            <p:cNvPr id="31" name="TextBox 30"/>
            <p:cNvSpPr txBox="1"/>
            <p:nvPr/>
          </p:nvSpPr>
          <p:spPr>
            <a:xfrm>
              <a:off x="5943600" y="3626822"/>
              <a:ext cx="914400" cy="307777"/>
            </a:xfrm>
            <a:prstGeom prst="rect">
              <a:avLst/>
            </a:prstGeom>
            <a:noFill/>
          </p:spPr>
          <p:txBody>
            <a:bodyPr wrap="square" rtlCol="0">
              <a:spAutoFit/>
            </a:bodyPr>
            <a:lstStyle/>
            <a:p>
              <a:pPr algn="ctr"/>
              <a:r>
                <a:rPr lang="en-US" sz="1400" dirty="0"/>
                <a:t>date</a:t>
              </a:r>
            </a:p>
          </p:txBody>
        </p:sp>
        <p:sp>
          <p:nvSpPr>
            <p:cNvPr id="32" name="Oval 31"/>
            <p:cNvSpPr/>
            <p:nvPr/>
          </p:nvSpPr>
          <p:spPr>
            <a:xfrm>
              <a:off x="3429000" y="365238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3" name="TextBox 32"/>
            <p:cNvSpPr txBox="1"/>
            <p:nvPr/>
          </p:nvSpPr>
          <p:spPr>
            <a:xfrm>
              <a:off x="3048000" y="3378076"/>
              <a:ext cx="838200" cy="307777"/>
            </a:xfrm>
            <a:prstGeom prst="rect">
              <a:avLst/>
            </a:prstGeom>
            <a:noFill/>
          </p:spPr>
          <p:txBody>
            <a:bodyPr wrap="square" rtlCol="0">
              <a:spAutoFit/>
            </a:bodyPr>
            <a:lstStyle/>
            <a:p>
              <a:pPr algn="ctr"/>
              <a:r>
                <a:rPr lang="en-US" sz="1400" dirty="0"/>
                <a:t>district</a:t>
              </a:r>
              <a:endParaRPr lang="en-US" sz="1600" dirty="0"/>
            </a:p>
          </p:txBody>
        </p:sp>
        <p:sp>
          <p:nvSpPr>
            <p:cNvPr id="35" name="Oval 34"/>
            <p:cNvSpPr/>
            <p:nvPr/>
          </p:nvSpPr>
          <p:spPr>
            <a:xfrm>
              <a:off x="762000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6" name="TextBox 35"/>
            <p:cNvSpPr txBox="1"/>
            <p:nvPr/>
          </p:nvSpPr>
          <p:spPr>
            <a:xfrm>
              <a:off x="7315200" y="3618774"/>
              <a:ext cx="838200" cy="307777"/>
            </a:xfrm>
            <a:prstGeom prst="rect">
              <a:avLst/>
            </a:prstGeom>
            <a:noFill/>
          </p:spPr>
          <p:txBody>
            <a:bodyPr wrap="square" rtlCol="0">
              <a:spAutoFit/>
            </a:bodyPr>
            <a:lstStyle/>
            <a:p>
              <a:pPr algn="ctr"/>
              <a:r>
                <a:rPr lang="en-US" sz="1400" dirty="0"/>
                <a:t>year</a:t>
              </a:r>
              <a:endParaRPr lang="en-US" dirty="0"/>
            </a:p>
          </p:txBody>
        </p:sp>
        <p:sp>
          <p:nvSpPr>
            <p:cNvPr id="37" name="Oval 36"/>
            <p:cNvSpPr/>
            <p:nvPr/>
          </p:nvSpPr>
          <p:spPr>
            <a:xfrm>
              <a:off x="699166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38" name="TextBox 37"/>
            <p:cNvSpPr txBox="1"/>
            <p:nvPr/>
          </p:nvSpPr>
          <p:spPr>
            <a:xfrm>
              <a:off x="6686860" y="3618774"/>
              <a:ext cx="838200" cy="307777"/>
            </a:xfrm>
            <a:prstGeom prst="rect">
              <a:avLst/>
            </a:prstGeom>
            <a:noFill/>
          </p:spPr>
          <p:txBody>
            <a:bodyPr wrap="square" rtlCol="0">
              <a:spAutoFit/>
            </a:bodyPr>
            <a:lstStyle/>
            <a:p>
              <a:pPr algn="ctr"/>
              <a:r>
                <a:rPr lang="en-US" sz="1400" dirty="0"/>
                <a:t>month</a:t>
              </a:r>
              <a:endParaRPr lang="en-US" dirty="0"/>
            </a:p>
          </p:txBody>
        </p:sp>
        <p:cxnSp>
          <p:nvCxnSpPr>
            <p:cNvPr id="40" name="Straight Connector 39"/>
            <p:cNvCxnSpPr/>
            <p:nvPr/>
          </p:nvCxnSpPr>
          <p:spPr>
            <a:xfrm flipV="1">
              <a:off x="5936993" y="3995124"/>
              <a:ext cx="794786" cy="57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77000" y="4066401"/>
              <a:ext cx="552140" cy="307777"/>
            </a:xfrm>
            <a:prstGeom prst="rect">
              <a:avLst/>
            </a:prstGeom>
            <a:noFill/>
          </p:spPr>
          <p:txBody>
            <a:bodyPr wrap="square" rtlCol="0">
              <a:spAutoFit/>
            </a:bodyPr>
            <a:lstStyle/>
            <a:p>
              <a:pPr algn="ctr"/>
              <a:r>
                <a:rPr lang="en-US" sz="1400" dirty="0"/>
                <a:t>hour</a:t>
              </a:r>
            </a:p>
          </p:txBody>
        </p:sp>
        <p:sp>
          <p:nvSpPr>
            <p:cNvPr id="42" name="Oval 41"/>
            <p:cNvSpPr/>
            <p:nvPr/>
          </p:nvSpPr>
          <p:spPr>
            <a:xfrm>
              <a:off x="6609420" y="3886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43" name="Oval 42"/>
            <p:cNvSpPr/>
            <p:nvPr/>
          </p:nvSpPr>
          <p:spPr>
            <a:xfrm>
              <a:off x="6400800" y="34324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45" name="Straight Connector 44"/>
            <p:cNvCxnSpPr/>
            <p:nvPr/>
          </p:nvCxnSpPr>
          <p:spPr>
            <a:xfrm>
              <a:off x="4278233" y="3805862"/>
              <a:ext cx="750967" cy="156538"/>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19600" y="3886200"/>
              <a:ext cx="685800" cy="307777"/>
            </a:xfrm>
            <a:prstGeom prst="rect">
              <a:avLst/>
            </a:prstGeom>
            <a:noFill/>
          </p:spPr>
          <p:txBody>
            <a:bodyPr wrap="square" rtlCol="0">
              <a:spAutoFit/>
            </a:bodyPr>
            <a:lstStyle/>
            <a:p>
              <a:pPr algn="ctr"/>
              <a:r>
                <a:rPr lang="en-US" sz="1400" i="1" dirty="0">
                  <a:solidFill>
                    <a:srgbClr val="FF0000"/>
                  </a:solidFill>
                </a:rPr>
                <a:t>called</a:t>
              </a:r>
            </a:p>
          </p:txBody>
        </p:sp>
        <p:cxnSp>
          <p:nvCxnSpPr>
            <p:cNvPr id="54" name="Straight Connector 53"/>
            <p:cNvCxnSpPr/>
            <p:nvPr/>
          </p:nvCxnSpPr>
          <p:spPr>
            <a:xfrm flipV="1">
              <a:off x="4282371" y="3581400"/>
              <a:ext cx="746829" cy="166538"/>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114800" y="3657600"/>
              <a:ext cx="228600" cy="228600"/>
              <a:chOff x="4114800" y="2209800"/>
              <a:chExt cx="228600" cy="228600"/>
            </a:xfrm>
          </p:grpSpPr>
          <p:sp>
            <p:nvSpPr>
              <p:cNvPr id="34" name="Oval 33"/>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44" name="Oval 43"/>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grpSp>
        <p:sp>
          <p:nvSpPr>
            <p:cNvPr id="57" name="TextBox 56"/>
            <p:cNvSpPr txBox="1"/>
            <p:nvPr/>
          </p:nvSpPr>
          <p:spPr>
            <a:xfrm>
              <a:off x="4399722" y="3332189"/>
              <a:ext cx="685800" cy="307777"/>
            </a:xfrm>
            <a:prstGeom prst="rect">
              <a:avLst/>
            </a:prstGeom>
            <a:noFill/>
          </p:spPr>
          <p:txBody>
            <a:bodyPr wrap="square" rtlCol="0">
              <a:spAutoFit/>
            </a:bodyPr>
            <a:lstStyle/>
            <a:p>
              <a:pPr algn="ctr"/>
              <a:r>
                <a:rPr lang="en-US" sz="1400" i="1" dirty="0">
                  <a:solidFill>
                    <a:srgbClr val="FF0000"/>
                  </a:solidFill>
                </a:rPr>
                <a:t>calling</a:t>
              </a:r>
            </a:p>
          </p:txBody>
        </p:sp>
      </p:grpSp>
      <p:grpSp>
        <p:nvGrpSpPr>
          <p:cNvPr id="39" name="群組 38">
            <a:extLst>
              <a:ext uri="{FF2B5EF4-FFF2-40B4-BE49-F238E27FC236}">
                <a16:creationId xmlns:a16="http://schemas.microsoft.com/office/drawing/2014/main" id="{20CBA31D-D146-4F32-A8EE-066F65EF4E02}"/>
              </a:ext>
            </a:extLst>
          </p:cNvPr>
          <p:cNvGrpSpPr/>
          <p:nvPr/>
        </p:nvGrpSpPr>
        <p:grpSpPr>
          <a:xfrm>
            <a:off x="1618940" y="4837565"/>
            <a:ext cx="5486400" cy="1173778"/>
            <a:chOff x="1828800" y="4800600"/>
            <a:chExt cx="5486400" cy="1173778"/>
          </a:xfrm>
        </p:grpSpPr>
        <p:grpSp>
          <p:nvGrpSpPr>
            <p:cNvPr id="25" name="Group 24"/>
            <p:cNvGrpSpPr/>
            <p:nvPr/>
          </p:nvGrpSpPr>
          <p:grpSpPr>
            <a:xfrm>
              <a:off x="2590800" y="4800600"/>
              <a:ext cx="4724400" cy="1173778"/>
              <a:chOff x="3429000" y="4648200"/>
              <a:chExt cx="4724400" cy="1173778"/>
            </a:xfrm>
          </p:grpSpPr>
          <p:cxnSp>
            <p:nvCxnSpPr>
              <p:cNvPr id="5" name="Straight Connector 4"/>
              <p:cNvCxnSpPr/>
              <p:nvPr/>
            </p:nvCxnSpPr>
            <p:spPr>
              <a:xfrm>
                <a:off x="3474720" y="5071262"/>
                <a:ext cx="1554480" cy="1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12" idx="2"/>
              </p:cNvCxnSpPr>
              <p:nvPr/>
            </p:nvCxnSpPr>
            <p:spPr>
              <a:xfrm>
                <a:off x="5200340" y="498765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029200" y="4648200"/>
                <a:ext cx="914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Call</a:t>
                </a:r>
                <a:endParaRPr lang="en-US" dirty="0"/>
              </a:p>
            </p:txBody>
          </p:sp>
          <p:sp>
            <p:nvSpPr>
              <p:cNvPr id="8" name="Rectangle 7"/>
              <p:cNvSpPr/>
              <p:nvPr/>
            </p:nvSpPr>
            <p:spPr>
              <a:xfrm>
                <a:off x="5029200" y="49530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duration</a:t>
                </a:r>
              </a:p>
              <a:p>
                <a:r>
                  <a:rPr lang="en-US" sz="1400" dirty="0"/>
                  <a:t>status</a:t>
                </a:r>
              </a:p>
            </p:txBody>
          </p:sp>
          <p:sp>
            <p:nvSpPr>
              <p:cNvPr id="9" name="TextBox 8"/>
              <p:cNvSpPr txBox="1"/>
              <p:nvPr/>
            </p:nvSpPr>
            <p:spPr>
              <a:xfrm>
                <a:off x="3818414" y="4673476"/>
                <a:ext cx="1230145" cy="307777"/>
              </a:xfrm>
              <a:prstGeom prst="rect">
                <a:avLst/>
              </a:prstGeom>
              <a:noFill/>
            </p:spPr>
            <p:txBody>
              <a:bodyPr wrap="square" rtlCol="0">
                <a:spAutoFit/>
              </a:bodyPr>
              <a:lstStyle/>
              <a:p>
                <a:pPr algn="ctr"/>
                <a:r>
                  <a:rPr lang="en-US" sz="1400" dirty="0" err="1"/>
                  <a:t>callingNumber</a:t>
                </a:r>
                <a:endParaRPr lang="en-US" sz="1400" dirty="0"/>
              </a:p>
            </p:txBody>
          </p:sp>
          <p:sp>
            <p:nvSpPr>
              <p:cNvPr id="10" name="TextBox 9"/>
              <p:cNvSpPr txBox="1"/>
              <p:nvPr/>
            </p:nvSpPr>
            <p:spPr>
              <a:xfrm>
                <a:off x="5943600" y="5074622"/>
                <a:ext cx="914400" cy="307777"/>
              </a:xfrm>
              <a:prstGeom prst="rect">
                <a:avLst/>
              </a:prstGeom>
              <a:noFill/>
            </p:spPr>
            <p:txBody>
              <a:bodyPr wrap="square" rtlCol="0">
                <a:spAutoFit/>
              </a:bodyPr>
              <a:lstStyle/>
              <a:p>
                <a:pPr algn="ctr"/>
                <a:r>
                  <a:rPr lang="en-US" sz="1400" dirty="0"/>
                  <a:t>      date</a:t>
                </a:r>
              </a:p>
            </p:txBody>
          </p:sp>
          <p:sp>
            <p:nvSpPr>
              <p:cNvPr id="11" name="Oval 10"/>
              <p:cNvSpPr/>
              <p:nvPr/>
            </p:nvSpPr>
            <p:spPr>
              <a:xfrm>
                <a:off x="3429000" y="494778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2" name="Oval 11"/>
              <p:cNvSpPr/>
              <p:nvPr/>
            </p:nvSpPr>
            <p:spPr>
              <a:xfrm>
                <a:off x="7620000" y="48829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3" name="TextBox 12"/>
              <p:cNvSpPr txBox="1"/>
              <p:nvPr/>
            </p:nvSpPr>
            <p:spPr>
              <a:xfrm>
                <a:off x="7315200" y="5066574"/>
                <a:ext cx="838200" cy="307777"/>
              </a:xfrm>
              <a:prstGeom prst="rect">
                <a:avLst/>
              </a:prstGeom>
              <a:noFill/>
            </p:spPr>
            <p:txBody>
              <a:bodyPr wrap="square" rtlCol="0">
                <a:spAutoFit/>
              </a:bodyPr>
              <a:lstStyle/>
              <a:p>
                <a:pPr algn="ctr"/>
                <a:r>
                  <a:rPr lang="en-US" sz="1400" dirty="0"/>
                  <a:t>year</a:t>
                </a:r>
                <a:endParaRPr lang="en-US" dirty="0"/>
              </a:p>
            </p:txBody>
          </p:sp>
          <p:sp>
            <p:nvSpPr>
              <p:cNvPr id="14" name="Oval 13"/>
              <p:cNvSpPr/>
              <p:nvPr/>
            </p:nvSpPr>
            <p:spPr>
              <a:xfrm>
                <a:off x="6991660" y="48829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15" name="TextBox 14"/>
              <p:cNvSpPr txBox="1"/>
              <p:nvPr/>
            </p:nvSpPr>
            <p:spPr>
              <a:xfrm>
                <a:off x="6686860" y="5066574"/>
                <a:ext cx="838200" cy="307777"/>
              </a:xfrm>
              <a:prstGeom prst="rect">
                <a:avLst/>
              </a:prstGeom>
              <a:noFill/>
            </p:spPr>
            <p:txBody>
              <a:bodyPr wrap="square" rtlCol="0">
                <a:spAutoFit/>
              </a:bodyPr>
              <a:lstStyle/>
              <a:p>
                <a:pPr algn="ctr"/>
                <a:r>
                  <a:rPr lang="en-US" sz="1400" dirty="0"/>
                  <a:t>  month</a:t>
                </a:r>
                <a:endParaRPr lang="en-US" dirty="0"/>
              </a:p>
            </p:txBody>
          </p:sp>
          <p:sp>
            <p:nvSpPr>
              <p:cNvPr id="16" name="Oval 15"/>
              <p:cNvSpPr/>
              <p:nvPr/>
            </p:nvSpPr>
            <p:spPr>
              <a:xfrm>
                <a:off x="4351815" y="4953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17" name="Straight Connector 16"/>
              <p:cNvCxnSpPr/>
              <p:nvPr/>
            </p:nvCxnSpPr>
            <p:spPr>
              <a:xfrm flipV="1">
                <a:off x="5936993" y="5442924"/>
                <a:ext cx="794786" cy="57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77000" y="5514201"/>
                <a:ext cx="552140" cy="307777"/>
              </a:xfrm>
              <a:prstGeom prst="rect">
                <a:avLst/>
              </a:prstGeom>
              <a:noFill/>
            </p:spPr>
            <p:txBody>
              <a:bodyPr wrap="square" rtlCol="0">
                <a:spAutoFit/>
              </a:bodyPr>
              <a:lstStyle/>
              <a:p>
                <a:pPr algn="ctr"/>
                <a:r>
                  <a:rPr lang="en-US" sz="1400" dirty="0"/>
                  <a:t>hour</a:t>
                </a:r>
              </a:p>
            </p:txBody>
          </p:sp>
          <p:sp>
            <p:nvSpPr>
              <p:cNvPr id="19" name="Oval 18"/>
              <p:cNvSpPr/>
              <p:nvPr/>
            </p:nvSpPr>
            <p:spPr>
              <a:xfrm>
                <a:off x="6609420" y="533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20" name="Oval 19"/>
              <p:cNvSpPr/>
              <p:nvPr/>
            </p:nvSpPr>
            <p:spPr>
              <a:xfrm>
                <a:off x="6400800" y="48802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cxnSp>
            <p:nvCxnSpPr>
              <p:cNvPr id="21" name="Straight Connector 20"/>
              <p:cNvCxnSpPr/>
              <p:nvPr/>
            </p:nvCxnSpPr>
            <p:spPr>
              <a:xfrm>
                <a:off x="3493008" y="5378501"/>
                <a:ext cx="1539462" cy="422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21684" y="5415415"/>
                <a:ext cx="1207515" cy="307777"/>
              </a:xfrm>
              <a:prstGeom prst="rect">
                <a:avLst/>
              </a:prstGeom>
              <a:noFill/>
            </p:spPr>
            <p:txBody>
              <a:bodyPr wrap="square" rtlCol="0">
                <a:spAutoFit/>
              </a:bodyPr>
              <a:lstStyle/>
              <a:p>
                <a:pPr algn="ctr"/>
                <a:r>
                  <a:rPr lang="en-US" sz="1400" dirty="0" err="1"/>
                  <a:t>calledNumber</a:t>
                </a:r>
                <a:endParaRPr lang="en-US" sz="1400" dirty="0"/>
              </a:p>
            </p:txBody>
          </p:sp>
          <p:sp>
            <p:nvSpPr>
              <p:cNvPr id="23" name="Oval 22"/>
              <p:cNvSpPr/>
              <p:nvPr/>
            </p:nvSpPr>
            <p:spPr>
              <a:xfrm>
                <a:off x="3432270" y="525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sp>
            <p:nvSpPr>
              <p:cNvPr id="24" name="Oval 23"/>
              <p:cNvSpPr/>
              <p:nvPr/>
            </p:nvSpPr>
            <p:spPr>
              <a:xfrm>
                <a:off x="4355085" y="5263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a:p>
            </p:txBody>
          </p:sp>
        </p:grpSp>
        <p:sp>
          <p:nvSpPr>
            <p:cNvPr id="60" name="TextBox 59"/>
            <p:cNvSpPr txBox="1"/>
            <p:nvPr/>
          </p:nvSpPr>
          <p:spPr>
            <a:xfrm>
              <a:off x="1832070" y="5561526"/>
              <a:ext cx="1371600" cy="307777"/>
            </a:xfrm>
            <a:prstGeom prst="rect">
              <a:avLst/>
            </a:prstGeom>
            <a:noFill/>
          </p:spPr>
          <p:txBody>
            <a:bodyPr wrap="square" rtlCol="0">
              <a:spAutoFit/>
            </a:bodyPr>
            <a:lstStyle/>
            <a:p>
              <a:pPr algn="ctr"/>
              <a:r>
                <a:rPr lang="en-US" sz="1400" dirty="0" err="1"/>
                <a:t>calledDistrict</a:t>
              </a:r>
              <a:endParaRPr lang="en-US" sz="1600" dirty="0"/>
            </a:p>
          </p:txBody>
        </p:sp>
        <p:sp>
          <p:nvSpPr>
            <p:cNvPr id="61" name="TextBox 60"/>
            <p:cNvSpPr txBox="1"/>
            <p:nvPr/>
          </p:nvSpPr>
          <p:spPr>
            <a:xfrm>
              <a:off x="1828800" y="4829475"/>
              <a:ext cx="1371600" cy="307777"/>
            </a:xfrm>
            <a:prstGeom prst="rect">
              <a:avLst/>
            </a:prstGeom>
            <a:noFill/>
          </p:spPr>
          <p:txBody>
            <a:bodyPr wrap="square" rtlCol="0">
              <a:spAutoFit/>
            </a:bodyPr>
            <a:lstStyle/>
            <a:p>
              <a:pPr algn="ctr"/>
              <a:r>
                <a:rPr lang="en-US" sz="1400" dirty="0" err="1"/>
                <a:t>callingDistrict</a:t>
              </a:r>
              <a:endParaRPr lang="en-US" sz="1600" dirty="0"/>
            </a:p>
          </p:txBody>
        </p:sp>
      </p:grpSp>
    </p:spTree>
    <p:extLst>
      <p:ext uri="{BB962C8B-B14F-4D97-AF65-F5344CB8AC3E}">
        <p14:creationId xmlns:p14="http://schemas.microsoft.com/office/powerpoint/2010/main" val="170684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Example: Shared Hierarchies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31</a:t>
            </a:fld>
            <a:endParaRPr lang="en-US"/>
          </a:p>
        </p:txBody>
      </p:sp>
      <p:grpSp>
        <p:nvGrpSpPr>
          <p:cNvPr id="2" name="群組 1">
            <a:extLst>
              <a:ext uri="{FF2B5EF4-FFF2-40B4-BE49-F238E27FC236}">
                <a16:creationId xmlns:a16="http://schemas.microsoft.com/office/drawing/2014/main" id="{29996A0F-E40E-4026-915C-EA27FAC99970}"/>
              </a:ext>
            </a:extLst>
          </p:cNvPr>
          <p:cNvGrpSpPr/>
          <p:nvPr/>
        </p:nvGrpSpPr>
        <p:grpSpPr>
          <a:xfrm>
            <a:off x="1905000" y="2024875"/>
            <a:ext cx="5334000" cy="1724799"/>
            <a:chOff x="1752600" y="2161401"/>
            <a:chExt cx="5334000" cy="1724799"/>
          </a:xfrm>
        </p:grpSpPr>
        <p:cxnSp>
          <p:nvCxnSpPr>
            <p:cNvPr id="13" name="Straight Connector 12"/>
            <p:cNvCxnSpPr>
              <a:endCxn id="48" idx="2"/>
            </p:cNvCxnSpPr>
            <p:nvPr/>
          </p:nvCxnSpPr>
          <p:spPr>
            <a:xfrm>
              <a:off x="3676340" y="25770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86200" y="3609201"/>
              <a:ext cx="2743200" cy="59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62400" y="2694801"/>
              <a:ext cx="914400" cy="276999"/>
            </a:xfrm>
            <a:prstGeom prst="rect">
              <a:avLst/>
            </a:prstGeom>
            <a:noFill/>
          </p:spPr>
          <p:txBody>
            <a:bodyPr wrap="square" rtlCol="0">
              <a:spAutoFit/>
            </a:bodyPr>
            <a:lstStyle/>
            <a:p>
              <a:pPr algn="ctr"/>
              <a:r>
                <a:rPr lang="en-US" sz="1200" dirty="0"/>
                <a:t>order</a:t>
              </a:r>
            </a:p>
          </p:txBody>
        </p:sp>
        <p:sp>
          <p:nvSpPr>
            <p:cNvPr id="43" name="Oval 42"/>
            <p:cNvSpPr/>
            <p:nvPr/>
          </p:nvSpPr>
          <p:spPr>
            <a:xfrm>
              <a:off x="6553200" y="350772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6248400" y="3228201"/>
              <a:ext cx="838200" cy="276999"/>
            </a:xfrm>
            <a:prstGeom prst="rect">
              <a:avLst/>
            </a:prstGeom>
            <a:noFill/>
          </p:spPr>
          <p:txBody>
            <a:bodyPr wrap="square" rtlCol="0">
              <a:spAutoFit/>
            </a:bodyPr>
            <a:lstStyle/>
            <a:p>
              <a:pPr algn="ctr"/>
              <a:r>
                <a:rPr lang="en-US" sz="1200" dirty="0"/>
                <a:t>year</a:t>
              </a:r>
              <a:endParaRPr lang="en-US" sz="1400" dirty="0"/>
            </a:p>
          </p:txBody>
        </p:sp>
        <p:sp>
          <p:nvSpPr>
            <p:cNvPr id="45" name="Oval 44"/>
            <p:cNvSpPr/>
            <p:nvPr/>
          </p:nvSpPr>
          <p:spPr>
            <a:xfrm>
              <a:off x="5867400" y="350251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TextBox 45"/>
            <p:cNvSpPr txBox="1"/>
            <p:nvPr/>
          </p:nvSpPr>
          <p:spPr>
            <a:xfrm>
              <a:off x="5562600" y="3228201"/>
              <a:ext cx="838200" cy="276999"/>
            </a:xfrm>
            <a:prstGeom prst="rect">
              <a:avLst/>
            </a:prstGeom>
            <a:noFill/>
          </p:spPr>
          <p:txBody>
            <a:bodyPr wrap="square" rtlCol="0">
              <a:spAutoFit/>
            </a:bodyPr>
            <a:lstStyle/>
            <a:p>
              <a:pPr algn="ctr"/>
              <a:r>
                <a:rPr lang="en-US" sz="1200" dirty="0"/>
                <a:t>month</a:t>
              </a:r>
              <a:endParaRPr lang="en-US" sz="1400" dirty="0"/>
            </a:p>
          </p:txBody>
        </p:sp>
        <p:sp>
          <p:nvSpPr>
            <p:cNvPr id="48" name="Oval 47"/>
            <p:cNvSpPr/>
            <p:nvPr/>
          </p:nvSpPr>
          <p:spPr>
            <a:xfrm>
              <a:off x="6096000" y="24723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105400" y="2847201"/>
              <a:ext cx="838200" cy="276999"/>
            </a:xfrm>
            <a:prstGeom prst="rect">
              <a:avLst/>
            </a:prstGeom>
            <a:noFill/>
          </p:spPr>
          <p:txBody>
            <a:bodyPr wrap="square" rtlCol="0">
              <a:spAutoFit/>
            </a:bodyPr>
            <a:lstStyle/>
            <a:p>
              <a:pPr algn="ctr"/>
              <a:r>
                <a:rPr lang="en-US" sz="1200" dirty="0"/>
                <a:t>customer</a:t>
              </a:r>
              <a:endParaRPr lang="en-US" sz="1600" dirty="0"/>
            </a:p>
          </p:txBody>
        </p:sp>
        <p:cxnSp>
          <p:nvCxnSpPr>
            <p:cNvPr id="113" name="Straight Connector 112"/>
            <p:cNvCxnSpPr/>
            <p:nvPr/>
          </p:nvCxnSpPr>
          <p:spPr>
            <a:xfrm flipH="1">
              <a:off x="5105400" y="2667467"/>
              <a:ext cx="395738" cy="36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18" idx="2"/>
            </p:cNvCxnSpPr>
            <p:nvPr/>
          </p:nvCxnSpPr>
          <p:spPr>
            <a:xfrm flipV="1">
              <a:off x="1981200" y="2969569"/>
              <a:ext cx="6858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752600" y="3152001"/>
              <a:ext cx="685800" cy="276999"/>
            </a:xfrm>
            <a:prstGeom prst="rect">
              <a:avLst/>
            </a:prstGeom>
            <a:noFill/>
          </p:spPr>
          <p:txBody>
            <a:bodyPr wrap="square" rtlCol="0">
              <a:spAutoFit/>
            </a:bodyPr>
            <a:lstStyle/>
            <a:p>
              <a:pPr algn="ctr"/>
              <a:r>
                <a:rPr lang="en-US" sz="1200" dirty="0"/>
                <a:t>product</a:t>
              </a:r>
            </a:p>
          </p:txBody>
        </p:sp>
        <p:sp>
          <p:nvSpPr>
            <p:cNvPr id="118" name="Oval 117"/>
            <p:cNvSpPr/>
            <p:nvPr/>
          </p:nvSpPr>
          <p:spPr>
            <a:xfrm>
              <a:off x="1981200" y="28621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TextBox 129"/>
            <p:cNvSpPr txBox="1"/>
            <p:nvPr/>
          </p:nvSpPr>
          <p:spPr>
            <a:xfrm>
              <a:off x="4781860" y="3231800"/>
              <a:ext cx="552140" cy="276999"/>
            </a:xfrm>
            <a:prstGeom prst="rect">
              <a:avLst/>
            </a:prstGeom>
            <a:noFill/>
          </p:spPr>
          <p:txBody>
            <a:bodyPr wrap="square" rtlCol="0">
              <a:spAutoFit/>
            </a:bodyPr>
            <a:lstStyle/>
            <a:p>
              <a:pPr algn="ctr"/>
              <a:r>
                <a:rPr lang="en-US" sz="1200" dirty="0"/>
                <a:t>date</a:t>
              </a:r>
            </a:p>
          </p:txBody>
        </p:sp>
        <p:cxnSp>
          <p:nvCxnSpPr>
            <p:cNvPr id="146" name="Straight Connector 145"/>
            <p:cNvCxnSpPr>
              <a:endCxn id="160" idx="1"/>
            </p:cNvCxnSpPr>
            <p:nvPr/>
          </p:nvCxnSpPr>
          <p:spPr>
            <a:xfrm>
              <a:off x="4572000" y="3075801"/>
              <a:ext cx="441501" cy="491172"/>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419600" y="24696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1" name="TextBox 90"/>
            <p:cNvSpPr txBox="1"/>
            <p:nvPr/>
          </p:nvSpPr>
          <p:spPr>
            <a:xfrm>
              <a:off x="4114800" y="2169449"/>
              <a:ext cx="914400" cy="276999"/>
            </a:xfrm>
            <a:prstGeom prst="rect">
              <a:avLst/>
            </a:prstGeom>
            <a:noFill/>
          </p:spPr>
          <p:txBody>
            <a:bodyPr wrap="square" rtlCol="0">
              <a:spAutoFit/>
            </a:bodyPr>
            <a:lstStyle/>
            <a:p>
              <a:pPr algn="ctr"/>
              <a:r>
                <a:rPr lang="en-US" sz="1200" dirty="0"/>
                <a:t>warehouse</a:t>
              </a:r>
            </a:p>
          </p:txBody>
        </p:sp>
        <p:sp>
          <p:nvSpPr>
            <p:cNvPr id="107" name="TextBox 106"/>
            <p:cNvSpPr txBox="1"/>
            <p:nvPr/>
          </p:nvSpPr>
          <p:spPr>
            <a:xfrm>
              <a:off x="5791200" y="2161401"/>
              <a:ext cx="838200" cy="276999"/>
            </a:xfrm>
            <a:prstGeom prst="rect">
              <a:avLst/>
            </a:prstGeom>
            <a:noFill/>
          </p:spPr>
          <p:txBody>
            <a:bodyPr wrap="square" rtlCol="0">
              <a:spAutoFit/>
            </a:bodyPr>
            <a:lstStyle/>
            <a:p>
              <a:pPr algn="ctr"/>
              <a:r>
                <a:rPr lang="en-US" sz="1200" dirty="0"/>
                <a:t>country</a:t>
              </a:r>
              <a:endParaRPr lang="en-US" sz="1600" dirty="0"/>
            </a:p>
          </p:txBody>
        </p:sp>
        <p:sp>
          <p:nvSpPr>
            <p:cNvPr id="108" name="TextBox 107"/>
            <p:cNvSpPr txBox="1"/>
            <p:nvPr/>
          </p:nvSpPr>
          <p:spPr>
            <a:xfrm>
              <a:off x="5105400" y="2161401"/>
              <a:ext cx="838200" cy="276999"/>
            </a:xfrm>
            <a:prstGeom prst="rect">
              <a:avLst/>
            </a:prstGeom>
            <a:noFill/>
          </p:spPr>
          <p:txBody>
            <a:bodyPr wrap="square" rtlCol="0">
              <a:spAutoFit/>
            </a:bodyPr>
            <a:lstStyle/>
            <a:p>
              <a:pPr algn="ctr"/>
              <a:r>
                <a:rPr lang="en-US" sz="1200" dirty="0"/>
                <a:t>city</a:t>
              </a:r>
              <a:endParaRPr lang="en-US" sz="1600" dirty="0"/>
            </a:p>
          </p:txBody>
        </p:sp>
        <p:cxnSp>
          <p:nvCxnSpPr>
            <p:cNvPr id="114" name="Straight Connector 113"/>
            <p:cNvCxnSpPr>
              <a:endCxn id="115" idx="2"/>
            </p:cNvCxnSpPr>
            <p:nvPr/>
          </p:nvCxnSpPr>
          <p:spPr>
            <a:xfrm>
              <a:off x="2819400" y="3029249"/>
              <a:ext cx="2133600" cy="8452"/>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953000" y="2923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Oval 115"/>
            <p:cNvSpPr/>
            <p:nvPr/>
          </p:nvSpPr>
          <p:spPr>
            <a:xfrm>
              <a:off x="4419600" y="292340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54" name="Group 49"/>
            <p:cNvGrpSpPr/>
            <p:nvPr/>
          </p:nvGrpSpPr>
          <p:grpSpPr>
            <a:xfrm>
              <a:off x="5419825" y="2466201"/>
              <a:ext cx="228600" cy="228600"/>
              <a:chOff x="4114800" y="2209800"/>
              <a:chExt cx="228600" cy="228600"/>
            </a:xfrm>
          </p:grpSpPr>
          <p:sp>
            <p:nvSpPr>
              <p:cNvPr id="156" name="Oval 155"/>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Oval 156"/>
              <p:cNvSpPr/>
              <p:nvPr/>
            </p:nvSpPr>
            <p:spPr>
              <a:xfrm>
                <a:off x="4152983" y="2246730"/>
                <a:ext cx="152400" cy="152400"/>
              </a:xfrm>
              <a:prstGeom prst="ellipse">
                <a:avLst/>
              </a:prstGeom>
              <a:ln w="1270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8" name="Group 49"/>
            <p:cNvGrpSpPr/>
            <p:nvPr/>
          </p:nvGrpSpPr>
          <p:grpSpPr>
            <a:xfrm>
              <a:off x="4953000" y="3507725"/>
              <a:ext cx="228600" cy="228600"/>
              <a:chOff x="4114800" y="2209800"/>
              <a:chExt cx="228600" cy="228600"/>
            </a:xfrm>
          </p:grpSpPr>
          <p:sp>
            <p:nvSpPr>
              <p:cNvPr id="159" name="Oval 158"/>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0" name="Oval 159"/>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 name="Rectangle 5"/>
            <p:cNvSpPr/>
            <p:nvPr/>
          </p:nvSpPr>
          <p:spPr>
            <a:xfrm>
              <a:off x="2667000" y="2237601"/>
              <a:ext cx="1295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7" name="Rectangle 6"/>
            <p:cNvSpPr/>
            <p:nvPr/>
          </p:nvSpPr>
          <p:spPr>
            <a:xfrm>
              <a:off x="2667000" y="2542401"/>
              <a:ext cx="1295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sp>
          <p:nvSpPr>
            <p:cNvPr id="170" name="TextBox 169"/>
            <p:cNvSpPr txBox="1"/>
            <p:nvPr/>
          </p:nvSpPr>
          <p:spPr>
            <a:xfrm>
              <a:off x="3886200" y="3609201"/>
              <a:ext cx="1219200" cy="276999"/>
            </a:xfrm>
            <a:prstGeom prst="rect">
              <a:avLst/>
            </a:prstGeom>
            <a:noFill/>
          </p:spPr>
          <p:txBody>
            <a:bodyPr wrap="square" rtlCol="0">
              <a:spAutoFit/>
            </a:bodyPr>
            <a:lstStyle/>
            <a:p>
              <a:pPr algn="ctr"/>
              <a:r>
                <a:rPr lang="en-US" sz="1200" i="1" dirty="0" err="1"/>
                <a:t>shipmentDate</a:t>
              </a:r>
              <a:endParaRPr lang="en-US" sz="1200" i="1" dirty="0"/>
            </a:p>
          </p:txBody>
        </p:sp>
      </p:grpSp>
      <p:sp>
        <p:nvSpPr>
          <p:cNvPr id="35" name="TextBox 34"/>
          <p:cNvSpPr txBox="1"/>
          <p:nvPr/>
        </p:nvSpPr>
        <p:spPr>
          <a:xfrm>
            <a:off x="1333500" y="4449621"/>
            <a:ext cx="6477000" cy="1200329"/>
          </a:xfrm>
          <a:prstGeom prst="rect">
            <a:avLst/>
          </a:prstGeom>
          <a:ln w="6350"/>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The </a:t>
            </a:r>
            <a:r>
              <a:rPr lang="en-US" dirty="0">
                <a:solidFill>
                  <a:schemeClr val="tx1"/>
                </a:solidFill>
              </a:rPr>
              <a:t>home address </a:t>
            </a:r>
            <a:r>
              <a:rPr lang="en-US" dirty="0"/>
              <a:t>of </a:t>
            </a:r>
            <a:r>
              <a:rPr lang="en-US" dirty="0">
                <a:solidFill>
                  <a:schemeClr val="accent6">
                    <a:lumMod val="60000"/>
                    <a:lumOff val="40000"/>
                  </a:schemeClr>
                </a:solidFill>
              </a:rPr>
              <a:t>customers </a:t>
            </a:r>
            <a:r>
              <a:rPr lang="en-US" dirty="0"/>
              <a:t>and the address of </a:t>
            </a:r>
            <a:r>
              <a:rPr lang="en-US" dirty="0">
                <a:solidFill>
                  <a:schemeClr val="accent6">
                    <a:lumMod val="60000"/>
                    <a:lumOff val="40000"/>
                  </a:schemeClr>
                </a:solidFill>
              </a:rPr>
              <a:t>warehouses</a:t>
            </a:r>
            <a:r>
              <a:rPr lang="en-US" dirty="0"/>
              <a:t> share the same </a:t>
            </a:r>
            <a:r>
              <a:rPr lang="en-US" dirty="0">
                <a:solidFill>
                  <a:srgbClr val="FF0000"/>
                </a:solidFill>
              </a:rPr>
              <a:t>geographical hierarchy city </a:t>
            </a:r>
            <a:r>
              <a:rPr lang="en-US" altLang="zh-MO" dirty="0">
                <a:solidFill>
                  <a:srgbClr val="FF0000"/>
                </a:solidFill>
                <a:sym typeface="Wingdings"/>
              </a:rPr>
              <a:t> country</a:t>
            </a:r>
            <a:r>
              <a:rPr lang="en-US" dirty="0"/>
              <a:t>. Similarly, </a:t>
            </a:r>
            <a:r>
              <a:rPr lang="en-US" dirty="0">
                <a:solidFill>
                  <a:schemeClr val="accent6">
                    <a:lumMod val="60000"/>
                    <a:lumOff val="40000"/>
                  </a:schemeClr>
                </a:solidFill>
              </a:rPr>
              <a:t>order date </a:t>
            </a:r>
            <a:r>
              <a:rPr lang="en-US" dirty="0"/>
              <a:t>and </a:t>
            </a:r>
            <a:r>
              <a:rPr lang="en-US" dirty="0">
                <a:solidFill>
                  <a:schemeClr val="accent6">
                    <a:lumMod val="60000"/>
                    <a:lumOff val="40000"/>
                  </a:schemeClr>
                </a:solidFill>
              </a:rPr>
              <a:t>shipment date </a:t>
            </a:r>
            <a:r>
              <a:rPr lang="en-US" dirty="0"/>
              <a:t>share the </a:t>
            </a:r>
            <a:r>
              <a:rPr lang="en-US" dirty="0">
                <a:solidFill>
                  <a:srgbClr val="FF0000"/>
                </a:solidFill>
              </a:rPr>
              <a:t>temporal hierarchy date </a:t>
            </a:r>
            <a:r>
              <a:rPr lang="en-US" dirty="0">
                <a:solidFill>
                  <a:srgbClr val="FF0000"/>
                </a:solidFill>
                <a:sym typeface="Wingdings"/>
              </a:rPr>
              <a:t></a:t>
            </a:r>
            <a:r>
              <a:rPr lang="en-US" dirty="0">
                <a:solidFill>
                  <a:srgbClr val="FF0000"/>
                </a:solidFill>
              </a:rPr>
              <a:t> month </a:t>
            </a:r>
            <a:r>
              <a:rPr lang="en-US" dirty="0">
                <a:solidFill>
                  <a:srgbClr val="FF0000"/>
                </a:solidFill>
                <a:sym typeface="Wingdings"/>
              </a:rPr>
              <a:t> year</a:t>
            </a:r>
            <a:r>
              <a:rPr lang="en-US" dirty="0">
                <a:solidFill>
                  <a:srgbClr val="FF0000"/>
                </a:solidFill>
              </a:rPr>
              <a:t> </a:t>
            </a:r>
          </a:p>
        </p:txBody>
      </p:sp>
      <p:sp>
        <p:nvSpPr>
          <p:cNvPr id="4" name="橢圓 3">
            <a:extLst>
              <a:ext uri="{FF2B5EF4-FFF2-40B4-BE49-F238E27FC236}">
                <a16:creationId xmlns:a16="http://schemas.microsoft.com/office/drawing/2014/main" id="{F30D2FA4-110D-4E87-B632-651191D4DC4E}"/>
              </a:ext>
            </a:extLst>
          </p:cNvPr>
          <p:cNvSpPr/>
          <p:nvPr/>
        </p:nvSpPr>
        <p:spPr>
          <a:xfrm>
            <a:off x="5334000" y="1901923"/>
            <a:ext cx="1600200" cy="82076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38" name="橢圓 37">
            <a:extLst>
              <a:ext uri="{FF2B5EF4-FFF2-40B4-BE49-F238E27FC236}">
                <a16:creationId xmlns:a16="http://schemas.microsoft.com/office/drawing/2014/main" id="{E51340F0-6CA3-4678-9E98-6EFFD1163150}"/>
              </a:ext>
            </a:extLst>
          </p:cNvPr>
          <p:cNvSpPr/>
          <p:nvPr/>
        </p:nvSpPr>
        <p:spPr>
          <a:xfrm>
            <a:off x="4823000" y="2987674"/>
            <a:ext cx="2415999" cy="8207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7082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Refinement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32</a:t>
            </a:fld>
            <a:endParaRPr lang="en-US"/>
          </a:p>
        </p:txBody>
      </p:sp>
      <p:sp>
        <p:nvSpPr>
          <p:cNvPr id="4" name="Content Placeholder 3"/>
          <p:cNvSpPr>
            <a:spLocks noGrp="1"/>
          </p:cNvSpPr>
          <p:nvPr>
            <p:ph sz="quarter" idx="1"/>
          </p:nvPr>
        </p:nvSpPr>
        <p:spPr/>
        <p:txBody>
          <a:bodyPr>
            <a:noAutofit/>
          </a:bodyPr>
          <a:lstStyle/>
          <a:p>
            <a:r>
              <a:rPr lang="en-US" sz="2000" dirty="0">
                <a:solidFill>
                  <a:srgbClr val="FF0000"/>
                </a:solidFill>
              </a:rPr>
              <a:t>Verify</a:t>
            </a:r>
            <a:r>
              <a:rPr lang="en-US" sz="2000" dirty="0"/>
              <a:t> the conceptual schema </a:t>
            </a:r>
            <a:r>
              <a:rPr lang="en-US" sz="2000" dirty="0">
                <a:solidFill>
                  <a:srgbClr val="FF0000"/>
                </a:solidFill>
              </a:rPr>
              <a:t>against</a:t>
            </a:r>
            <a:r>
              <a:rPr lang="en-US" sz="2000" dirty="0"/>
              <a:t> the preliminary workload.</a:t>
            </a:r>
          </a:p>
          <a:p>
            <a:r>
              <a:rPr lang="en-US" sz="2000" dirty="0"/>
              <a:t>Some </a:t>
            </a:r>
            <a:r>
              <a:rPr lang="en-US" sz="2000" dirty="0">
                <a:solidFill>
                  <a:schemeClr val="bg2">
                    <a:lumMod val="50000"/>
                  </a:schemeClr>
                </a:solidFill>
              </a:rPr>
              <a:t>common problems </a:t>
            </a:r>
            <a:r>
              <a:rPr lang="en-US" sz="2000" dirty="0"/>
              <a:t>in the verification:</a:t>
            </a:r>
          </a:p>
          <a:p>
            <a:pPr lvl="1"/>
            <a:r>
              <a:rPr lang="en-US" sz="2000" dirty="0"/>
              <a:t>Cannot aggregate data at the </a:t>
            </a:r>
            <a:r>
              <a:rPr lang="en-US" sz="2000" dirty="0">
                <a:solidFill>
                  <a:schemeClr val="accent6">
                    <a:lumMod val="60000"/>
                    <a:lumOff val="40000"/>
                  </a:schemeClr>
                </a:solidFill>
              </a:rPr>
              <a:t>required level </a:t>
            </a:r>
            <a:r>
              <a:rPr lang="en-US" sz="2000" dirty="0"/>
              <a:t>because of lacking dimensional attributes </a:t>
            </a:r>
            <a:r>
              <a:rPr lang="en-US" sz="2000" dirty="0">
                <a:solidFill>
                  <a:schemeClr val="bg1">
                    <a:lumMod val="50000"/>
                  </a:schemeClr>
                </a:solidFill>
              </a:rPr>
              <a:t>(e.g., in the Date dimension)</a:t>
            </a:r>
          </a:p>
          <a:p>
            <a:pPr lvl="1"/>
            <a:r>
              <a:rPr lang="en-US" sz="2000" dirty="0"/>
              <a:t>A false </a:t>
            </a:r>
            <a:r>
              <a:rPr lang="en-US" sz="2000" dirty="0">
                <a:solidFill>
                  <a:schemeClr val="accent6">
                    <a:lumMod val="60000"/>
                    <a:lumOff val="40000"/>
                  </a:schemeClr>
                </a:solidFill>
              </a:rPr>
              <a:t>functional dependency </a:t>
            </a:r>
            <a:r>
              <a:rPr lang="en-US" sz="2000" dirty="0"/>
              <a:t>between the attributes prevents a valid group-by set that can satisfy an analysis query </a:t>
            </a:r>
            <a:r>
              <a:rPr lang="en-US" sz="2000" dirty="0">
                <a:solidFill>
                  <a:schemeClr val="bg1">
                    <a:lumMod val="50000"/>
                  </a:schemeClr>
                </a:solidFill>
              </a:rPr>
              <a:t>(e.g. a FD between course and teacher prevents comparison of student performance taking the same course taught by different teachers)</a:t>
            </a:r>
          </a:p>
          <a:p>
            <a:pPr lvl="1"/>
            <a:r>
              <a:rPr lang="en-US" sz="2000" dirty="0"/>
              <a:t>User cannot select </a:t>
            </a:r>
            <a:r>
              <a:rPr lang="en-US" sz="2000" dirty="0">
                <a:solidFill>
                  <a:schemeClr val="accent6">
                    <a:lumMod val="60000"/>
                    <a:lumOff val="40000"/>
                  </a:schemeClr>
                </a:solidFill>
              </a:rPr>
              <a:t>events</a:t>
            </a:r>
            <a:r>
              <a:rPr lang="en-US" sz="2000" dirty="0"/>
              <a:t> the way they want to, because of lacking dimensional attributes </a:t>
            </a:r>
            <a:r>
              <a:rPr lang="en-US" sz="2000" dirty="0">
                <a:solidFill>
                  <a:schemeClr val="bg1">
                    <a:lumMod val="50000"/>
                  </a:schemeClr>
                </a:solidFill>
              </a:rPr>
              <a:t>(e.g. total sales during the CNY holiday in last 5 years, sales by credits vs. cash)</a:t>
            </a:r>
          </a:p>
          <a:p>
            <a:pPr lvl="1"/>
            <a:r>
              <a:rPr lang="en-US" sz="2000" dirty="0"/>
              <a:t>Missing </a:t>
            </a:r>
            <a:r>
              <a:rPr lang="en-US" sz="2000" dirty="0">
                <a:solidFill>
                  <a:schemeClr val="accent6">
                    <a:lumMod val="60000"/>
                    <a:lumOff val="40000"/>
                  </a:schemeClr>
                </a:solidFill>
              </a:rPr>
              <a:t>measure</a:t>
            </a:r>
            <a:r>
              <a:rPr lang="en-US" sz="2000" dirty="0"/>
              <a:t>. Can we derive it from existing measures or data in the operational data? Should we store it in primary events?</a:t>
            </a:r>
          </a:p>
        </p:txBody>
      </p:sp>
    </p:spTree>
    <p:extLst>
      <p:ext uri="{BB962C8B-B14F-4D97-AF65-F5344CB8AC3E}">
        <p14:creationId xmlns:p14="http://schemas.microsoft.com/office/powerpoint/2010/main" val="1433596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Data-Driven Conceptual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33</a:t>
            </a:fld>
            <a:endParaRPr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dirty="0"/>
              <a:t>Define the </a:t>
            </a:r>
            <a:r>
              <a:rPr lang="en-US" dirty="0">
                <a:solidFill>
                  <a:srgbClr val="FF0000"/>
                </a:solidFill>
              </a:rPr>
              <a:t>conceptual schema </a:t>
            </a:r>
            <a:r>
              <a:rPr lang="en-US" dirty="0"/>
              <a:t>for a </a:t>
            </a:r>
            <a:r>
              <a:rPr lang="en-US" dirty="0">
                <a:solidFill>
                  <a:schemeClr val="bg2">
                    <a:lumMod val="50000"/>
                  </a:schemeClr>
                </a:solidFill>
              </a:rPr>
              <a:t>data mart </a:t>
            </a:r>
            <a:r>
              <a:rPr lang="en-US" dirty="0"/>
              <a:t>in relation to the structure of an operational data source (</a:t>
            </a:r>
            <a:r>
              <a:rPr lang="en-US" dirty="0">
                <a:solidFill>
                  <a:schemeClr val="bg2">
                    <a:lumMod val="50000"/>
                  </a:schemeClr>
                </a:solidFill>
              </a:rPr>
              <a:t>reconciled database</a:t>
            </a:r>
            <a:r>
              <a:rPr lang="en-US" dirty="0"/>
              <a:t>)</a:t>
            </a:r>
          </a:p>
          <a:p>
            <a:pPr lvl="1"/>
            <a:r>
              <a:rPr lang="en-US" dirty="0"/>
              <a:t>The </a:t>
            </a:r>
            <a:r>
              <a:rPr lang="en-US" dirty="0">
                <a:solidFill>
                  <a:srgbClr val="FF0000"/>
                </a:solidFill>
              </a:rPr>
              <a:t>fact</a:t>
            </a:r>
            <a:r>
              <a:rPr lang="en-US" dirty="0"/>
              <a:t> corresponds to </a:t>
            </a:r>
            <a:r>
              <a:rPr lang="en-US" dirty="0">
                <a:solidFill>
                  <a:schemeClr val="accent6">
                    <a:lumMod val="60000"/>
                    <a:lumOff val="40000"/>
                  </a:schemeClr>
                </a:solidFill>
              </a:rPr>
              <a:t>one table </a:t>
            </a:r>
            <a:r>
              <a:rPr lang="en-US" dirty="0"/>
              <a:t>or a </a:t>
            </a:r>
            <a:r>
              <a:rPr lang="en-US" dirty="0">
                <a:solidFill>
                  <a:schemeClr val="accent6">
                    <a:lumMod val="60000"/>
                    <a:lumOff val="40000"/>
                  </a:schemeClr>
                </a:solidFill>
              </a:rPr>
              <a:t>join</a:t>
            </a:r>
            <a:r>
              <a:rPr lang="en-US" dirty="0"/>
              <a:t> of several tables</a:t>
            </a:r>
          </a:p>
          <a:p>
            <a:pPr lvl="1"/>
            <a:r>
              <a:rPr lang="en-US" dirty="0"/>
              <a:t>A </a:t>
            </a:r>
            <a:r>
              <a:rPr lang="en-US" dirty="0">
                <a:solidFill>
                  <a:srgbClr val="FF0000"/>
                </a:solidFill>
              </a:rPr>
              <a:t>measure</a:t>
            </a:r>
            <a:r>
              <a:rPr lang="en-US" dirty="0"/>
              <a:t> may be calculated from </a:t>
            </a:r>
            <a:r>
              <a:rPr lang="en-US" dirty="0">
                <a:solidFill>
                  <a:schemeClr val="accent6">
                    <a:lumMod val="60000"/>
                    <a:lumOff val="40000"/>
                  </a:schemeClr>
                </a:solidFill>
              </a:rPr>
              <a:t>attributes</a:t>
            </a:r>
            <a:r>
              <a:rPr lang="en-US" dirty="0"/>
              <a:t> in these tables</a:t>
            </a:r>
          </a:p>
          <a:p>
            <a:pPr lvl="1"/>
            <a:r>
              <a:rPr lang="en-US" dirty="0">
                <a:solidFill>
                  <a:srgbClr val="FF0000"/>
                </a:solidFill>
              </a:rPr>
              <a:t>Dimension</a:t>
            </a:r>
            <a:r>
              <a:rPr lang="en-US" dirty="0"/>
              <a:t> and </a:t>
            </a:r>
            <a:r>
              <a:rPr lang="en-US" dirty="0">
                <a:solidFill>
                  <a:srgbClr val="FF0000"/>
                </a:solidFill>
              </a:rPr>
              <a:t>levels</a:t>
            </a:r>
            <a:r>
              <a:rPr lang="en-US" dirty="0"/>
              <a:t> (dimensional attributes) are associated with these tables by </a:t>
            </a:r>
            <a:r>
              <a:rPr lang="en-US" dirty="0">
                <a:solidFill>
                  <a:schemeClr val="accent6">
                    <a:lumMod val="60000"/>
                    <a:lumOff val="40000"/>
                  </a:schemeClr>
                </a:solidFill>
              </a:rPr>
              <a:t>foreign keys </a:t>
            </a:r>
            <a:r>
              <a:rPr lang="en-US" dirty="0"/>
              <a:t>(functional dependency)</a:t>
            </a:r>
          </a:p>
          <a:p>
            <a:r>
              <a:rPr lang="en-US" dirty="0"/>
              <a:t>Refer to the </a:t>
            </a:r>
            <a:r>
              <a:rPr lang="en-US" dirty="0">
                <a:solidFill>
                  <a:schemeClr val="bg2">
                    <a:lumMod val="50000"/>
                  </a:schemeClr>
                </a:solidFill>
              </a:rPr>
              <a:t>preliminary workload </a:t>
            </a:r>
            <a:r>
              <a:rPr lang="en-US" dirty="0"/>
              <a:t>for hints on measures, dimensions and levels.</a:t>
            </a:r>
          </a:p>
          <a:p>
            <a:r>
              <a:rPr lang="en-US" dirty="0">
                <a:solidFill>
                  <a:schemeClr val="bg2">
                    <a:lumMod val="50000"/>
                  </a:schemeClr>
                </a:solidFill>
              </a:rPr>
              <a:t>Verify</a:t>
            </a:r>
            <a:r>
              <a:rPr lang="en-US" dirty="0"/>
              <a:t> the conceptual schema against the preliminary workload.</a:t>
            </a:r>
          </a:p>
        </p:txBody>
      </p:sp>
    </p:spTree>
    <p:extLst>
      <p:ext uri="{BB962C8B-B14F-4D97-AF65-F5344CB8AC3E}">
        <p14:creationId xmlns:p14="http://schemas.microsoft.com/office/powerpoint/2010/main" val="394940964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34</a:t>
            </a:fld>
            <a:endParaRPr lang="en-US"/>
          </a:p>
        </p:txBody>
      </p:sp>
      <p:sp>
        <p:nvSpPr>
          <p:cNvPr id="4" name="Content Placeholder 3"/>
          <p:cNvSpPr>
            <a:spLocks noGrp="1"/>
          </p:cNvSpPr>
          <p:nvPr>
            <p:ph sz="quarter" idx="1"/>
          </p:nvPr>
        </p:nvSpPr>
        <p:spPr>
          <a:xfrm>
            <a:off x="457200" y="1219200"/>
            <a:ext cx="8229600" cy="1219200"/>
          </a:xfrm>
        </p:spPr>
        <p:txBody>
          <a:bodyPr>
            <a:normAutofit fontScale="92500"/>
          </a:bodyPr>
          <a:lstStyle/>
          <a:p>
            <a:r>
              <a:rPr lang="en-US" dirty="0"/>
              <a:t>Management in a large grocery chain needs to </a:t>
            </a:r>
            <a:r>
              <a:rPr lang="en-US" dirty="0">
                <a:solidFill>
                  <a:srgbClr val="FF0000"/>
                </a:solidFill>
              </a:rPr>
              <a:t>analyze sales statistics</a:t>
            </a:r>
            <a:r>
              <a:rPr lang="en-US" dirty="0"/>
              <a:t> in each store. After examining existing reports and interviews, you compiled the following preliminary workload.</a:t>
            </a:r>
          </a:p>
        </p:txBody>
      </p:sp>
      <p:graphicFrame>
        <p:nvGraphicFramePr>
          <p:cNvPr id="5" name="Table 4"/>
          <p:cNvGraphicFramePr>
            <a:graphicFrameLocks noGrp="1"/>
          </p:cNvGraphicFramePr>
          <p:nvPr>
            <p:extLst>
              <p:ext uri="{D42A27DB-BD31-4B8C-83A1-F6EECF244321}">
                <p14:modId xmlns:p14="http://schemas.microsoft.com/office/powerpoint/2010/main" val="3578178811"/>
              </p:ext>
            </p:extLst>
          </p:nvPr>
        </p:nvGraphicFramePr>
        <p:xfrm>
          <a:off x="762000" y="2529840"/>
          <a:ext cx="7391400" cy="2133600"/>
        </p:xfrm>
        <a:graphic>
          <a:graphicData uri="http://schemas.openxmlformats.org/drawingml/2006/table">
            <a:tbl>
              <a:tblPr firstRow="1" bandRow="1">
                <a:tableStyleId>{69012ECD-51FC-41F1-AA8D-1B2483CD663E}</a:tableStyleId>
              </a:tblPr>
              <a:tblGrid>
                <a:gridCol w="7391400">
                  <a:extLst>
                    <a:ext uri="{9D8B030D-6E8A-4147-A177-3AD203B41FA5}">
                      <a16:colId xmlns:a16="http://schemas.microsoft.com/office/drawing/2014/main" val="20000"/>
                    </a:ext>
                  </a:extLst>
                </a:gridCol>
              </a:tblGrid>
              <a:tr h="284931">
                <a:tc>
                  <a:txBody>
                    <a:bodyPr/>
                    <a:lstStyle/>
                    <a:p>
                      <a:r>
                        <a:rPr lang="en-US" sz="1600" dirty="0"/>
                        <a:t>Preliminary workload for the</a:t>
                      </a:r>
                      <a:r>
                        <a:rPr lang="en-US" sz="1600" baseline="0" dirty="0"/>
                        <a:t> fact Sales</a:t>
                      </a:r>
                      <a:endParaRPr lang="en-US" sz="1600" dirty="0"/>
                    </a:p>
                  </a:txBody>
                  <a:tcPr/>
                </a:tc>
                <a:extLst>
                  <a:ext uri="{0D108BD9-81ED-4DB2-BD59-A6C34878D82A}">
                    <a16:rowId xmlns:a16="http://schemas.microsoft.com/office/drawing/2014/main" val="10000"/>
                  </a:ext>
                </a:extLst>
              </a:tr>
              <a:tr h="725989">
                <a:tc>
                  <a:txBody>
                    <a:bodyPr/>
                    <a:lstStyle/>
                    <a:p>
                      <a:r>
                        <a:rPr lang="en-US" sz="1600" dirty="0">
                          <a:solidFill>
                            <a:schemeClr val="tx1"/>
                          </a:solidFill>
                        </a:rPr>
                        <a:t>What's the total amount </a:t>
                      </a:r>
                      <a:r>
                        <a:rPr lang="en-US" sz="1600" dirty="0">
                          <a:solidFill>
                            <a:srgbClr val="C00000"/>
                          </a:solidFill>
                        </a:rPr>
                        <a:t>per product </a:t>
                      </a:r>
                      <a:r>
                        <a:rPr lang="en-US" sz="1600" dirty="0">
                          <a:solidFill>
                            <a:schemeClr val="tx1"/>
                          </a:solidFill>
                        </a:rPr>
                        <a:t>sold </a:t>
                      </a:r>
                      <a:r>
                        <a:rPr lang="en-US" sz="1600" dirty="0">
                          <a:solidFill>
                            <a:schemeClr val="bg2">
                              <a:lumMod val="50000"/>
                            </a:schemeClr>
                          </a:solidFill>
                        </a:rPr>
                        <a:t>last month</a:t>
                      </a:r>
                      <a:r>
                        <a:rPr lang="en-US" sz="1600" dirty="0">
                          <a:solidFill>
                            <a:schemeClr val="tx1"/>
                          </a:solidFill>
                        </a:rPr>
                        <a:t>?</a:t>
                      </a:r>
                    </a:p>
                    <a:p>
                      <a:r>
                        <a:rPr lang="en-US" sz="1600" dirty="0">
                          <a:solidFill>
                            <a:schemeClr val="tx1"/>
                          </a:solidFill>
                        </a:rPr>
                        <a:t>What are the </a:t>
                      </a:r>
                      <a:r>
                        <a:rPr lang="en-US" sz="1600" dirty="0">
                          <a:solidFill>
                            <a:schemeClr val="bg2">
                              <a:lumMod val="50000"/>
                            </a:schemeClr>
                          </a:solidFill>
                        </a:rPr>
                        <a:t>daily</a:t>
                      </a:r>
                      <a:r>
                        <a:rPr lang="en-US" sz="1600" dirty="0">
                          <a:solidFill>
                            <a:schemeClr val="tx1"/>
                          </a:solidFill>
                        </a:rPr>
                        <a:t> receipts </a:t>
                      </a:r>
                      <a:r>
                        <a:rPr lang="en-US" sz="1600" dirty="0">
                          <a:solidFill>
                            <a:schemeClr val="accent3">
                              <a:lumMod val="75000"/>
                            </a:schemeClr>
                          </a:solidFill>
                        </a:rPr>
                        <a:t>per store</a:t>
                      </a:r>
                      <a:r>
                        <a:rPr lang="en-US" sz="1600" dirty="0">
                          <a:solidFill>
                            <a:schemeClr val="tx1"/>
                          </a:solidFill>
                        </a:rPr>
                        <a:t>?</a:t>
                      </a:r>
                    </a:p>
                    <a:p>
                      <a:r>
                        <a:rPr lang="en-US" sz="1600" dirty="0">
                          <a:solidFill>
                            <a:schemeClr val="tx1"/>
                          </a:solidFill>
                        </a:rPr>
                        <a:t>What are the receipts per </a:t>
                      </a:r>
                      <a:r>
                        <a:rPr lang="en-US" sz="1600" dirty="0">
                          <a:solidFill>
                            <a:srgbClr val="C00000"/>
                          </a:solidFill>
                        </a:rPr>
                        <a:t>product category </a:t>
                      </a:r>
                      <a:r>
                        <a:rPr lang="en-US" sz="1600" dirty="0">
                          <a:solidFill>
                            <a:schemeClr val="tx1"/>
                          </a:solidFill>
                        </a:rPr>
                        <a:t>of a </a:t>
                      </a:r>
                      <a:r>
                        <a:rPr lang="en-US" sz="1600" dirty="0">
                          <a:solidFill>
                            <a:schemeClr val="accent3">
                              <a:lumMod val="75000"/>
                            </a:schemeClr>
                          </a:solidFill>
                        </a:rPr>
                        <a:t>specific store </a:t>
                      </a:r>
                      <a:r>
                        <a:rPr lang="en-US" sz="1600" dirty="0">
                          <a:solidFill>
                            <a:schemeClr val="tx1"/>
                          </a:solidFill>
                        </a:rPr>
                        <a:t>on a </a:t>
                      </a:r>
                      <a:r>
                        <a:rPr lang="en-US" sz="1600" dirty="0">
                          <a:solidFill>
                            <a:schemeClr val="bg2">
                              <a:lumMod val="50000"/>
                            </a:schemeClr>
                          </a:solidFill>
                        </a:rPr>
                        <a:t>specific day</a:t>
                      </a:r>
                      <a:r>
                        <a:rPr lang="en-US" sz="1600" dirty="0">
                          <a:solidFill>
                            <a:schemeClr val="tx1"/>
                          </a:solidFill>
                        </a:rPr>
                        <a:t>?</a:t>
                      </a:r>
                    </a:p>
                    <a:p>
                      <a:r>
                        <a:rPr lang="en-US" sz="1600" dirty="0">
                          <a:solidFill>
                            <a:schemeClr val="tx1"/>
                          </a:solidFill>
                        </a:rPr>
                        <a:t>What is the </a:t>
                      </a:r>
                      <a:r>
                        <a:rPr lang="en-US" sz="1600" dirty="0">
                          <a:solidFill>
                            <a:schemeClr val="bg2">
                              <a:lumMod val="50000"/>
                            </a:schemeClr>
                          </a:solidFill>
                        </a:rPr>
                        <a:t>annual</a:t>
                      </a:r>
                      <a:r>
                        <a:rPr lang="en-US" sz="1600" dirty="0">
                          <a:solidFill>
                            <a:schemeClr val="tx1"/>
                          </a:solidFill>
                        </a:rPr>
                        <a:t> report of receipts </a:t>
                      </a:r>
                      <a:r>
                        <a:rPr lang="en-US" sz="1600" dirty="0">
                          <a:solidFill>
                            <a:schemeClr val="accent3">
                              <a:lumMod val="75000"/>
                            </a:schemeClr>
                          </a:solidFill>
                        </a:rPr>
                        <a:t>per city </a:t>
                      </a:r>
                      <a:r>
                        <a:rPr lang="en-US" sz="1600" dirty="0">
                          <a:solidFill>
                            <a:srgbClr val="C00000"/>
                          </a:solidFill>
                        </a:rPr>
                        <a:t>per product</a:t>
                      </a:r>
                      <a:r>
                        <a:rPr lang="en-US" sz="1600" dirty="0">
                          <a:solidFill>
                            <a:schemeClr val="tx1"/>
                          </a:solidFill>
                        </a:rPr>
                        <a:t>?</a:t>
                      </a:r>
                    </a:p>
                    <a:p>
                      <a:r>
                        <a:rPr lang="en-US" sz="1600" dirty="0">
                          <a:solidFill>
                            <a:schemeClr val="tx1"/>
                          </a:solidFill>
                        </a:rPr>
                        <a:t>What are the total</a:t>
                      </a:r>
                      <a:r>
                        <a:rPr lang="en-US" sz="1600" baseline="0" dirty="0">
                          <a:solidFill>
                            <a:schemeClr val="tx1"/>
                          </a:solidFill>
                        </a:rPr>
                        <a:t> receipts in stores </a:t>
                      </a:r>
                      <a:r>
                        <a:rPr lang="en-US" sz="1600" baseline="0" dirty="0">
                          <a:solidFill>
                            <a:schemeClr val="accent3">
                              <a:lumMod val="75000"/>
                            </a:schemeClr>
                          </a:solidFill>
                        </a:rPr>
                        <a:t>by each sales manager</a:t>
                      </a:r>
                      <a:r>
                        <a:rPr lang="en-US" sz="1600" baseline="0" dirty="0">
                          <a:solidFill>
                            <a:schemeClr val="tx1"/>
                          </a:solidFill>
                        </a:rPr>
                        <a:t>?</a:t>
                      </a:r>
                    </a:p>
                    <a:p>
                      <a:r>
                        <a:rPr lang="en-US" sz="1600" dirty="0">
                          <a:solidFill>
                            <a:schemeClr val="tx1"/>
                          </a:solidFill>
                        </a:rPr>
                        <a:t>Which</a:t>
                      </a:r>
                      <a:r>
                        <a:rPr lang="en-US" sz="1600" baseline="0" dirty="0">
                          <a:solidFill>
                            <a:schemeClr val="tx1"/>
                          </a:solidFill>
                        </a:rPr>
                        <a:t> are the 5 best-selling </a:t>
                      </a:r>
                      <a:r>
                        <a:rPr lang="en-US" sz="1600" baseline="0" dirty="0">
                          <a:solidFill>
                            <a:srgbClr val="C00000"/>
                          </a:solidFill>
                        </a:rPr>
                        <a:t>products</a:t>
                      </a:r>
                      <a:r>
                        <a:rPr lang="en-US" sz="1600" baseline="0" dirty="0">
                          <a:solidFill>
                            <a:schemeClr val="tx1"/>
                          </a:solidFill>
                        </a:rPr>
                        <a:t> on </a:t>
                      </a:r>
                      <a:r>
                        <a:rPr lang="en-US" sz="1600" dirty="0">
                          <a:solidFill>
                            <a:schemeClr val="bg2">
                              <a:lumMod val="50000"/>
                            </a:schemeClr>
                          </a:solidFill>
                        </a:rPr>
                        <a:t>Saturday's</a:t>
                      </a:r>
                      <a:r>
                        <a:rPr lang="en-US" sz="1600" baseline="0" dirty="0">
                          <a:solidFill>
                            <a:schemeClr val="bg2">
                              <a:lumMod val="50000"/>
                            </a:schemeClr>
                          </a:solidFill>
                        </a:rPr>
                        <a:t> and Sunday's</a:t>
                      </a:r>
                      <a:r>
                        <a:rPr lang="en-US" sz="1600" baseline="0" dirty="0">
                          <a:solidFill>
                            <a:schemeClr val="tx1"/>
                          </a:solidFill>
                        </a:rPr>
                        <a:t>?</a:t>
                      </a:r>
                    </a:p>
                    <a:p>
                      <a:r>
                        <a:rPr lang="en-US" sz="1600" dirty="0">
                          <a:solidFill>
                            <a:schemeClr val="tx1"/>
                          </a:solidFill>
                        </a:rPr>
                        <a:t>Which </a:t>
                      </a:r>
                      <a:r>
                        <a:rPr kumimoji="0" lang="en-US" sz="1600" kern="1200" baseline="0" dirty="0">
                          <a:solidFill>
                            <a:srgbClr val="C00000"/>
                          </a:solidFill>
                          <a:latin typeface="+mn-lt"/>
                          <a:ea typeface="+mn-ea"/>
                          <a:cs typeface="+mn-cs"/>
                        </a:rPr>
                        <a:t>brands</a:t>
                      </a:r>
                      <a:r>
                        <a:rPr lang="en-US" sz="1600" dirty="0">
                          <a:solidFill>
                            <a:schemeClr val="tx1"/>
                          </a:solidFill>
                        </a:rPr>
                        <a:t> of </a:t>
                      </a:r>
                      <a:r>
                        <a:rPr kumimoji="0" lang="en-US" sz="1600" kern="1200" baseline="0" dirty="0">
                          <a:solidFill>
                            <a:srgbClr val="C00000"/>
                          </a:solidFill>
                          <a:latin typeface="+mn-lt"/>
                          <a:ea typeface="+mn-ea"/>
                          <a:cs typeface="+mn-cs"/>
                        </a:rPr>
                        <a:t>soft drink </a:t>
                      </a:r>
                      <a:r>
                        <a:rPr lang="en-US" sz="1600" baseline="0" dirty="0">
                          <a:solidFill>
                            <a:schemeClr val="tx1"/>
                          </a:solidFill>
                        </a:rPr>
                        <a:t>generate the largest receipts during the </a:t>
                      </a:r>
                      <a:r>
                        <a:rPr lang="en-US" sz="1600" baseline="0" dirty="0">
                          <a:solidFill>
                            <a:schemeClr val="bg2">
                              <a:lumMod val="50000"/>
                            </a:schemeClr>
                          </a:solidFill>
                        </a:rPr>
                        <a:t>Christmas season</a:t>
                      </a:r>
                      <a:r>
                        <a:rPr lang="en-US" sz="1600" baseline="0" dirty="0">
                          <a:solidFill>
                            <a:schemeClr val="tx1"/>
                          </a:solidFill>
                        </a:rPr>
                        <a:t>?</a:t>
                      </a:r>
                      <a:endParaRPr lang="en-US" sz="1600"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6" name="Content Placeholder 3"/>
          <p:cNvSpPr txBox="1">
            <a:spLocks/>
          </p:cNvSpPr>
          <p:nvPr/>
        </p:nvSpPr>
        <p:spPr>
          <a:xfrm>
            <a:off x="457200" y="4953000"/>
            <a:ext cx="8229600" cy="9906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lang="en-US" sz="2400" noProof="0" dirty="0"/>
              <a:t>The </a:t>
            </a:r>
            <a:r>
              <a:rPr lang="en-US" sz="2400" noProof="0" dirty="0">
                <a:solidFill>
                  <a:srgbClr val="FF0000"/>
                </a:solidFill>
              </a:rPr>
              <a:t>schema</a:t>
            </a:r>
            <a:r>
              <a:rPr lang="en-US" sz="2400" noProof="0" dirty="0"/>
              <a:t> of the reconciled data from POS is given on the next page.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3882476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of Reconciled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35</a:t>
            </a:fld>
            <a:endParaRPr lang="en-US"/>
          </a:p>
        </p:txBody>
      </p:sp>
      <p:sp>
        <p:nvSpPr>
          <p:cNvPr id="5" name="TextBox 4"/>
          <p:cNvSpPr txBox="1"/>
          <p:nvPr/>
        </p:nvSpPr>
        <p:spPr>
          <a:xfrm>
            <a:off x="457200" y="1600200"/>
            <a:ext cx="8305800" cy="3970318"/>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rgbClr val="FF0000"/>
                </a:solidFill>
              </a:rPr>
              <a:t>PRODUCTS</a:t>
            </a:r>
            <a:r>
              <a:rPr lang="en-US" dirty="0">
                <a:solidFill>
                  <a:schemeClr val="tx1"/>
                </a:solidFill>
              </a:rPr>
              <a:t> (</a:t>
            </a:r>
            <a:r>
              <a:rPr lang="en-US" u="sng" dirty="0">
                <a:solidFill>
                  <a:schemeClr val="tx1"/>
                </a:solidFill>
              </a:rPr>
              <a:t>product</a:t>
            </a:r>
            <a:r>
              <a:rPr lang="en-US" dirty="0">
                <a:solidFill>
                  <a:schemeClr val="tx1"/>
                </a:solidFill>
              </a:rPr>
              <a:t>, weight, size, diet, brand: </a:t>
            </a:r>
            <a:r>
              <a:rPr lang="en-US" dirty="0">
                <a:solidFill>
                  <a:schemeClr val="accent6">
                    <a:lumMod val="60000"/>
                    <a:lumOff val="40000"/>
                  </a:schemeClr>
                </a:solidFill>
              </a:rPr>
              <a:t>BRANDS</a:t>
            </a:r>
            <a:r>
              <a:rPr lang="en-US" dirty="0">
                <a:solidFill>
                  <a:schemeClr val="tx1"/>
                </a:solidFill>
              </a:rPr>
              <a:t>, type: </a:t>
            </a:r>
            <a:r>
              <a:rPr lang="en-US" dirty="0">
                <a:solidFill>
                  <a:schemeClr val="bg2">
                    <a:lumMod val="50000"/>
                  </a:schemeClr>
                </a:solidFill>
              </a:rPr>
              <a:t>TYPES</a:t>
            </a:r>
            <a:r>
              <a:rPr lang="en-US" dirty="0">
                <a:solidFill>
                  <a:schemeClr val="tx1"/>
                </a:solidFill>
              </a:rPr>
              <a:t>)</a:t>
            </a:r>
          </a:p>
          <a:p>
            <a:r>
              <a:rPr lang="en-US" dirty="0">
                <a:solidFill>
                  <a:schemeClr val="tx1"/>
                </a:solidFill>
              </a:rPr>
              <a:t>STORES (</a:t>
            </a:r>
            <a:r>
              <a:rPr lang="en-US" u="sng" dirty="0">
                <a:solidFill>
                  <a:schemeClr val="tx1"/>
                </a:solidFill>
              </a:rPr>
              <a:t>store</a:t>
            </a:r>
            <a:r>
              <a:rPr lang="en-US" dirty="0">
                <a:solidFill>
                  <a:schemeClr val="tx1"/>
                </a:solidFill>
              </a:rPr>
              <a:t>, address, telephone, </a:t>
            </a:r>
            <a:r>
              <a:rPr lang="en-US" dirty="0" err="1">
                <a:solidFill>
                  <a:schemeClr val="tx1"/>
                </a:solidFill>
              </a:rPr>
              <a:t>salesManager</a:t>
            </a:r>
            <a:r>
              <a:rPr lang="en-US" dirty="0">
                <a:solidFill>
                  <a:schemeClr val="tx1"/>
                </a:solidFill>
              </a:rPr>
              <a:t>, </a:t>
            </a:r>
            <a:br>
              <a:rPr lang="en-US" dirty="0">
                <a:solidFill>
                  <a:schemeClr val="tx1"/>
                </a:solidFill>
              </a:rPr>
            </a:br>
            <a:r>
              <a:rPr lang="en-US" dirty="0">
                <a:solidFill>
                  <a:schemeClr val="tx1"/>
                </a:solidFill>
              </a:rPr>
              <a:t>     (</a:t>
            </a:r>
            <a:r>
              <a:rPr lang="en-US" dirty="0" err="1">
                <a:solidFill>
                  <a:schemeClr val="tx1"/>
                </a:solidFill>
              </a:rPr>
              <a:t>districtNum</a:t>
            </a:r>
            <a:r>
              <a:rPr lang="en-US" dirty="0">
                <a:solidFill>
                  <a:schemeClr val="tx1"/>
                </a:solidFill>
              </a:rPr>
              <a:t>, country): SALES_DISTRICTS, </a:t>
            </a:r>
            <a:r>
              <a:rPr lang="en-US" dirty="0" err="1">
                <a:solidFill>
                  <a:schemeClr val="tx1"/>
                </a:solidFill>
              </a:rPr>
              <a:t>inCity</a:t>
            </a:r>
            <a:r>
              <a:rPr lang="en-US" dirty="0">
                <a:solidFill>
                  <a:schemeClr val="tx1"/>
                </a:solidFill>
              </a:rPr>
              <a:t>:  CITIES)</a:t>
            </a:r>
          </a:p>
          <a:p>
            <a:r>
              <a:rPr lang="en-US" dirty="0">
                <a:solidFill>
                  <a:schemeClr val="tx1"/>
                </a:solidFill>
              </a:rPr>
              <a:t>SALES_RECEIPTS (</a:t>
            </a:r>
            <a:r>
              <a:rPr lang="en-US" u="sng" dirty="0" err="1">
                <a:solidFill>
                  <a:schemeClr val="tx1"/>
                </a:solidFill>
              </a:rPr>
              <a:t>saleReceiptNum</a:t>
            </a:r>
            <a:r>
              <a:rPr lang="en-US" dirty="0">
                <a:solidFill>
                  <a:schemeClr val="tx1"/>
                </a:solidFill>
              </a:rPr>
              <a:t>, date, store: STORES)</a:t>
            </a:r>
          </a:p>
          <a:p>
            <a:r>
              <a:rPr lang="en-US" dirty="0">
                <a:solidFill>
                  <a:schemeClr val="tx1"/>
                </a:solidFill>
              </a:rPr>
              <a:t>SALES (</a:t>
            </a:r>
            <a:r>
              <a:rPr lang="en-US" u="sng" dirty="0">
                <a:solidFill>
                  <a:schemeClr val="tx1"/>
                </a:solidFill>
              </a:rPr>
              <a:t>product</a:t>
            </a:r>
            <a:r>
              <a:rPr lang="en-US" dirty="0">
                <a:solidFill>
                  <a:schemeClr val="tx1"/>
                </a:solidFill>
              </a:rPr>
              <a:t>: </a:t>
            </a:r>
            <a:r>
              <a:rPr lang="en-US" dirty="0">
                <a:solidFill>
                  <a:schemeClr val="bg2">
                    <a:lumMod val="50000"/>
                  </a:schemeClr>
                </a:solidFill>
              </a:rPr>
              <a:t>PRODUCTS</a:t>
            </a:r>
            <a:r>
              <a:rPr lang="en-US" dirty="0">
                <a:solidFill>
                  <a:schemeClr val="tx1"/>
                </a:solidFill>
              </a:rPr>
              <a:t>, </a:t>
            </a:r>
            <a:r>
              <a:rPr lang="en-US" u="sng" dirty="0" err="1">
                <a:solidFill>
                  <a:schemeClr val="tx1"/>
                </a:solidFill>
              </a:rPr>
              <a:t>saleReceiptNum</a:t>
            </a:r>
            <a:r>
              <a:rPr lang="en-US" dirty="0">
                <a:solidFill>
                  <a:schemeClr val="tx1"/>
                </a:solidFill>
              </a:rPr>
              <a:t>: SALE_RECEIPTS, quantity, </a:t>
            </a:r>
            <a:r>
              <a:rPr lang="en-US" dirty="0" err="1">
                <a:solidFill>
                  <a:schemeClr val="tx1"/>
                </a:solidFill>
              </a:rPr>
              <a:t>unitPrice</a:t>
            </a:r>
            <a:r>
              <a:rPr lang="en-US" dirty="0">
                <a:solidFill>
                  <a:schemeClr val="tx1"/>
                </a:solidFill>
              </a:rPr>
              <a:t>)</a:t>
            </a:r>
          </a:p>
          <a:p>
            <a:r>
              <a:rPr lang="en-US" dirty="0">
                <a:solidFill>
                  <a:schemeClr val="tx1"/>
                </a:solidFill>
              </a:rPr>
              <a:t>CITIES (</a:t>
            </a:r>
            <a:r>
              <a:rPr lang="en-US" u="sng" dirty="0">
                <a:solidFill>
                  <a:schemeClr val="tx1"/>
                </a:solidFill>
              </a:rPr>
              <a:t>city</a:t>
            </a:r>
            <a:r>
              <a:rPr lang="en-US" dirty="0">
                <a:solidFill>
                  <a:schemeClr val="tx1"/>
                </a:solidFill>
              </a:rPr>
              <a:t>, state: </a:t>
            </a:r>
            <a:r>
              <a:rPr lang="en-US" dirty="0">
                <a:solidFill>
                  <a:schemeClr val="accent6">
                    <a:lumMod val="60000"/>
                    <a:lumOff val="40000"/>
                  </a:schemeClr>
                </a:solidFill>
              </a:rPr>
              <a:t>STATES</a:t>
            </a:r>
            <a:r>
              <a:rPr lang="en-US" dirty="0">
                <a:solidFill>
                  <a:schemeClr val="tx1"/>
                </a:solidFill>
              </a:rPr>
              <a:t>)</a:t>
            </a:r>
          </a:p>
          <a:p>
            <a:r>
              <a:rPr lang="en-US" dirty="0">
                <a:solidFill>
                  <a:schemeClr val="tx1"/>
                </a:solidFill>
              </a:rPr>
              <a:t>STATES (</a:t>
            </a:r>
            <a:r>
              <a:rPr lang="en-US" u="sng" dirty="0">
                <a:solidFill>
                  <a:schemeClr val="tx1"/>
                </a:solidFill>
              </a:rPr>
              <a:t>state</a:t>
            </a:r>
            <a:r>
              <a:rPr lang="en-US" dirty="0">
                <a:solidFill>
                  <a:schemeClr val="tx1"/>
                </a:solidFill>
              </a:rPr>
              <a:t>, country: </a:t>
            </a:r>
            <a:r>
              <a:rPr lang="en-US" dirty="0">
                <a:solidFill>
                  <a:schemeClr val="accent6">
                    <a:lumMod val="60000"/>
                    <a:lumOff val="40000"/>
                  </a:schemeClr>
                </a:solidFill>
              </a:rPr>
              <a:t>COUNTRIES</a:t>
            </a:r>
            <a:r>
              <a:rPr lang="en-US" dirty="0">
                <a:solidFill>
                  <a:schemeClr val="tx1"/>
                </a:solidFill>
              </a:rPr>
              <a:t>)</a:t>
            </a:r>
          </a:p>
          <a:p>
            <a:r>
              <a:rPr lang="en-US" dirty="0">
                <a:solidFill>
                  <a:schemeClr val="tx1"/>
                </a:solidFill>
              </a:rPr>
              <a:t>COUNTRIES (</a:t>
            </a:r>
            <a:r>
              <a:rPr lang="en-US" u="sng" dirty="0">
                <a:solidFill>
                  <a:schemeClr val="tx1"/>
                </a:solidFill>
              </a:rPr>
              <a:t>country</a:t>
            </a:r>
            <a:r>
              <a:rPr lang="en-US" dirty="0">
                <a:solidFill>
                  <a:schemeClr val="tx1"/>
                </a:solidFill>
              </a:rPr>
              <a:t>)</a:t>
            </a:r>
          </a:p>
          <a:p>
            <a:r>
              <a:rPr lang="en-US" dirty="0">
                <a:solidFill>
                  <a:schemeClr val="tx1"/>
                </a:solidFill>
              </a:rPr>
              <a:t>SALES_DISTRICTS (</a:t>
            </a:r>
            <a:r>
              <a:rPr lang="en-US" u="sng" dirty="0" err="1">
                <a:solidFill>
                  <a:schemeClr val="tx1"/>
                </a:solidFill>
              </a:rPr>
              <a:t>districtNum</a:t>
            </a:r>
            <a:r>
              <a:rPr lang="en-US" dirty="0">
                <a:solidFill>
                  <a:schemeClr val="tx1"/>
                </a:solidFill>
              </a:rPr>
              <a:t>, </a:t>
            </a:r>
            <a:r>
              <a:rPr lang="en-US" u="sng" dirty="0">
                <a:solidFill>
                  <a:schemeClr val="tx1"/>
                </a:solidFill>
              </a:rPr>
              <a:t>country</a:t>
            </a:r>
            <a:r>
              <a:rPr lang="en-US" dirty="0">
                <a:solidFill>
                  <a:schemeClr val="tx1"/>
                </a:solidFill>
              </a:rPr>
              <a:t>: COUNTRIES)</a:t>
            </a:r>
          </a:p>
          <a:p>
            <a:r>
              <a:rPr lang="en-US" dirty="0">
                <a:solidFill>
                  <a:schemeClr val="tx1"/>
                </a:solidFill>
              </a:rPr>
              <a:t>BRANDS (</a:t>
            </a:r>
            <a:r>
              <a:rPr lang="en-US" u="sng" dirty="0" err="1">
                <a:solidFill>
                  <a:schemeClr val="tx1"/>
                </a:solidFill>
              </a:rPr>
              <a:t>codBrand</a:t>
            </a:r>
            <a:r>
              <a:rPr lang="en-US" dirty="0">
                <a:solidFill>
                  <a:schemeClr val="tx1"/>
                </a:solidFill>
              </a:rPr>
              <a:t>, </a:t>
            </a:r>
            <a:r>
              <a:rPr lang="en-US" dirty="0" err="1">
                <a:solidFill>
                  <a:schemeClr val="tx1"/>
                </a:solidFill>
              </a:rPr>
              <a:t>producedIn</a:t>
            </a:r>
            <a:r>
              <a:rPr lang="en-US" dirty="0">
                <a:solidFill>
                  <a:schemeClr val="tx1"/>
                </a:solidFill>
              </a:rPr>
              <a:t>: </a:t>
            </a:r>
            <a:r>
              <a:rPr lang="en-US" dirty="0">
                <a:solidFill>
                  <a:schemeClr val="accent6">
                    <a:lumMod val="60000"/>
                    <a:lumOff val="40000"/>
                  </a:schemeClr>
                </a:solidFill>
              </a:rPr>
              <a:t>CITIES</a:t>
            </a:r>
            <a:r>
              <a:rPr lang="en-US" dirty="0">
                <a:solidFill>
                  <a:schemeClr val="tx1"/>
                </a:solidFill>
              </a:rPr>
              <a:t>)</a:t>
            </a:r>
          </a:p>
          <a:p>
            <a:r>
              <a:rPr lang="en-US" dirty="0">
                <a:solidFill>
                  <a:schemeClr val="tx1"/>
                </a:solidFill>
              </a:rPr>
              <a:t>TYPES (</a:t>
            </a:r>
            <a:r>
              <a:rPr lang="en-US" u="sng" dirty="0">
                <a:solidFill>
                  <a:schemeClr val="tx1"/>
                </a:solidFill>
              </a:rPr>
              <a:t>type</a:t>
            </a:r>
            <a:r>
              <a:rPr lang="en-US" dirty="0">
                <a:solidFill>
                  <a:schemeClr val="tx1"/>
                </a:solidFill>
              </a:rPr>
              <a:t>, </a:t>
            </a:r>
            <a:r>
              <a:rPr lang="en-US" dirty="0" err="1">
                <a:solidFill>
                  <a:schemeClr val="tx1"/>
                </a:solidFill>
              </a:rPr>
              <a:t>marketingGroup</a:t>
            </a:r>
            <a:r>
              <a:rPr lang="en-US" dirty="0">
                <a:solidFill>
                  <a:schemeClr val="tx1"/>
                </a:solidFill>
              </a:rPr>
              <a:t>: </a:t>
            </a:r>
            <a:r>
              <a:rPr lang="en-US" dirty="0">
                <a:solidFill>
                  <a:schemeClr val="bg2">
                    <a:lumMod val="50000"/>
                  </a:schemeClr>
                </a:solidFill>
              </a:rPr>
              <a:t>MARK_GROUPS</a:t>
            </a:r>
            <a:r>
              <a:rPr lang="en-US" dirty="0">
                <a:solidFill>
                  <a:schemeClr val="tx1"/>
                </a:solidFill>
              </a:rPr>
              <a:t>, category: </a:t>
            </a:r>
            <a:r>
              <a:rPr lang="en-US" dirty="0">
                <a:solidFill>
                  <a:schemeClr val="bg2">
                    <a:lumMod val="50000"/>
                  </a:schemeClr>
                </a:solidFill>
              </a:rPr>
              <a:t>CATEGORIES</a:t>
            </a:r>
            <a:r>
              <a:rPr lang="en-US" dirty="0">
                <a:solidFill>
                  <a:schemeClr val="tx1"/>
                </a:solidFill>
              </a:rPr>
              <a:t>)</a:t>
            </a:r>
          </a:p>
          <a:p>
            <a:r>
              <a:rPr lang="en-US" dirty="0">
                <a:solidFill>
                  <a:schemeClr val="tx1"/>
                </a:solidFill>
              </a:rPr>
              <a:t>MARK_GROUPS (</a:t>
            </a:r>
            <a:r>
              <a:rPr lang="en-US" u="sng" dirty="0" err="1">
                <a:solidFill>
                  <a:schemeClr val="tx1"/>
                </a:solidFill>
              </a:rPr>
              <a:t>marketingGroup</a:t>
            </a:r>
            <a:r>
              <a:rPr lang="en-US" dirty="0">
                <a:solidFill>
                  <a:schemeClr val="tx1"/>
                </a:solidFill>
              </a:rPr>
              <a:t>, director)</a:t>
            </a:r>
          </a:p>
          <a:p>
            <a:r>
              <a:rPr lang="en-US" dirty="0">
                <a:solidFill>
                  <a:schemeClr val="tx1"/>
                </a:solidFill>
              </a:rPr>
              <a:t>CATEGORIES (</a:t>
            </a:r>
            <a:r>
              <a:rPr lang="en-US" u="sng" dirty="0">
                <a:solidFill>
                  <a:schemeClr val="tx1"/>
                </a:solidFill>
              </a:rPr>
              <a:t>category</a:t>
            </a:r>
            <a:r>
              <a:rPr lang="en-US" dirty="0">
                <a:solidFill>
                  <a:schemeClr val="tx1"/>
                </a:solidFill>
              </a:rPr>
              <a:t>, department: </a:t>
            </a:r>
            <a:r>
              <a:rPr lang="en-US" dirty="0">
                <a:solidFill>
                  <a:schemeClr val="bg2">
                    <a:lumMod val="50000"/>
                  </a:schemeClr>
                </a:solidFill>
              </a:rPr>
              <a:t>DEPARTMENTS</a:t>
            </a:r>
            <a:r>
              <a:rPr lang="en-US" dirty="0">
                <a:solidFill>
                  <a:schemeClr val="tx1"/>
                </a:solidFill>
              </a:rPr>
              <a:t>)</a:t>
            </a:r>
          </a:p>
          <a:p>
            <a:r>
              <a:rPr lang="en-US" dirty="0">
                <a:solidFill>
                  <a:schemeClr val="tx1"/>
                </a:solidFill>
              </a:rPr>
              <a:t>DEPARTMENTS (</a:t>
            </a:r>
            <a:r>
              <a:rPr lang="en-US" u="sng" dirty="0">
                <a:solidFill>
                  <a:schemeClr val="tx1"/>
                </a:solidFill>
              </a:rPr>
              <a:t>department</a:t>
            </a:r>
            <a:r>
              <a:rPr lang="en-US" dirty="0">
                <a:solidFill>
                  <a:schemeClr val="tx1"/>
                </a:solidFill>
              </a:rPr>
              <a:t>, </a:t>
            </a:r>
            <a:r>
              <a:rPr lang="en-US" dirty="0" err="1">
                <a:solidFill>
                  <a:schemeClr val="tx1"/>
                </a:solidFill>
              </a:rPr>
              <a:t>departmentHead</a:t>
            </a:r>
            <a:r>
              <a:rPr lang="en-US" dirty="0">
                <a:solidFill>
                  <a:schemeClr val="tx1"/>
                </a:solidFill>
              </a:rPr>
              <a:t>)</a:t>
            </a:r>
          </a:p>
        </p:txBody>
      </p:sp>
    </p:spTree>
    <p:extLst>
      <p:ext uri="{BB962C8B-B14F-4D97-AF65-F5344CB8AC3E}">
        <p14:creationId xmlns:p14="http://schemas.microsoft.com/office/powerpoint/2010/main" val="236554142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36</a:t>
            </a:fld>
            <a:endParaRPr lang="en-US"/>
          </a:p>
        </p:txBody>
      </p:sp>
      <p:sp>
        <p:nvSpPr>
          <p:cNvPr id="4" name="Content Placeholder 3"/>
          <p:cNvSpPr>
            <a:spLocks noGrp="1"/>
          </p:cNvSpPr>
          <p:nvPr>
            <p:ph sz="quarter" idx="1"/>
          </p:nvPr>
        </p:nvSpPr>
        <p:spPr/>
        <p:txBody>
          <a:bodyPr/>
          <a:lstStyle/>
          <a:p>
            <a:r>
              <a:rPr lang="en-US" dirty="0"/>
              <a:t>Perform conceptual design of the Sales data mart that satisfies the user requirements with the available data from the reconciled data.</a:t>
            </a:r>
          </a:p>
          <a:p>
            <a:pPr lvl="1"/>
            <a:r>
              <a:rPr lang="en-US" dirty="0"/>
              <a:t>Draw a fact schema</a:t>
            </a:r>
          </a:p>
          <a:p>
            <a:pPr lvl="1"/>
            <a:r>
              <a:rPr lang="en-US" dirty="0"/>
              <a:t>Write a grain statement to describe a primary event in the schema</a:t>
            </a:r>
          </a:p>
          <a:p>
            <a:pPr lvl="1"/>
            <a:r>
              <a:rPr lang="en-US" dirty="0">
                <a:solidFill>
                  <a:schemeClr val="bg1">
                    <a:lumMod val="75000"/>
                  </a:schemeClr>
                </a:solidFill>
              </a:rPr>
              <a:t>Is this a transactional or snapshot fact schema? Are the measures additive?</a:t>
            </a:r>
          </a:p>
          <a:p>
            <a:pPr lvl="1"/>
            <a:r>
              <a:rPr lang="en-US" dirty="0"/>
              <a:t>How do you decide whether an attribute is a dimensional attribute or a descriptive attribute? Give rationale for one dimensional / descriptive attribute in your schema.</a:t>
            </a:r>
          </a:p>
        </p:txBody>
      </p:sp>
    </p:spTree>
    <p:extLst>
      <p:ext uri="{BB962C8B-B14F-4D97-AF65-F5344CB8AC3E}">
        <p14:creationId xmlns:p14="http://schemas.microsoft.com/office/powerpoint/2010/main" val="28471128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37</a:t>
            </a:fld>
            <a:endParaRPr lang="en-US"/>
          </a:p>
        </p:txBody>
      </p:sp>
      <p:sp>
        <p:nvSpPr>
          <p:cNvPr id="4" name="Content Placeholder 3"/>
          <p:cNvSpPr>
            <a:spLocks noGrp="1"/>
          </p:cNvSpPr>
          <p:nvPr>
            <p:ph sz="quarter" idx="1"/>
          </p:nvPr>
        </p:nvSpPr>
        <p:spPr/>
        <p:txBody>
          <a:bodyPr>
            <a:normAutofit/>
          </a:bodyPr>
          <a:lstStyle/>
          <a:p>
            <a:r>
              <a:rPr lang="en-US" dirty="0"/>
              <a:t>What are the concepts in conceptual modeling of data marts? What are some possible relationship between them?</a:t>
            </a:r>
          </a:p>
          <a:p>
            <a:r>
              <a:rPr lang="en-US" dirty="0"/>
              <a:t>Explain the implication of functional dependency in the drilldown and rollup operations of OLAP.</a:t>
            </a:r>
          </a:p>
          <a:p>
            <a:r>
              <a:rPr lang="en-US" dirty="0"/>
              <a:t>How do you decide whether an attribute is dimensional attributes or descriptive attributes?</a:t>
            </a:r>
          </a:p>
        </p:txBody>
      </p:sp>
    </p:spTree>
    <p:extLst>
      <p:ext uri="{BB962C8B-B14F-4D97-AF65-F5344CB8AC3E}">
        <p14:creationId xmlns:p14="http://schemas.microsoft.com/office/powerpoint/2010/main" val="1604433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5" name="Flowchart: Alternate Process 4"/>
          <p:cNvSpPr/>
          <p:nvPr/>
        </p:nvSpPr>
        <p:spPr>
          <a:xfrm>
            <a:off x="4038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 analysis</a:t>
            </a:r>
          </a:p>
        </p:txBody>
      </p:sp>
      <p:sp>
        <p:nvSpPr>
          <p:cNvPr id="8" name="Flowchart: Alternate Process 7"/>
          <p:cNvSpPr/>
          <p:nvPr/>
        </p:nvSpPr>
        <p:spPr>
          <a:xfrm>
            <a:off x="4038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Conceptual Design</a:t>
            </a:r>
          </a:p>
        </p:txBody>
      </p:sp>
      <p:sp>
        <p:nvSpPr>
          <p:cNvPr id="16" name="Flowchart: Magnetic Disk 15"/>
          <p:cNvSpPr/>
          <p:nvPr/>
        </p:nvSpPr>
        <p:spPr>
          <a:xfrm>
            <a:off x="1977669" y="2783112"/>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1635291" y="3229900"/>
            <a:ext cx="1143000" cy="369332"/>
          </a:xfrm>
          <a:prstGeom prst="rect">
            <a:avLst/>
          </a:prstGeom>
          <a:noFill/>
        </p:spPr>
        <p:txBody>
          <a:bodyPr wrap="square" rtlCol="0">
            <a:spAutoFit/>
          </a:bodyPr>
          <a:lstStyle/>
          <a:p>
            <a:pPr algn="r"/>
            <a:r>
              <a:rPr lang="en-US" dirty="0"/>
              <a:t>metadata</a:t>
            </a:r>
          </a:p>
        </p:txBody>
      </p:sp>
      <p:sp>
        <p:nvSpPr>
          <p:cNvPr id="18" name="Right Arrow 17"/>
          <p:cNvSpPr/>
          <p:nvPr/>
        </p:nvSpPr>
        <p:spPr>
          <a:xfrm rot="5400000">
            <a:off x="4762500" y="21717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181600" y="3352800"/>
            <a:ext cx="1752600" cy="369332"/>
          </a:xfrm>
          <a:prstGeom prst="rect">
            <a:avLst/>
          </a:prstGeom>
          <a:noFill/>
        </p:spPr>
        <p:txBody>
          <a:bodyPr wrap="square" rtlCol="0">
            <a:spAutoFit/>
          </a:bodyPr>
          <a:lstStyle/>
          <a:p>
            <a:r>
              <a:rPr lang="en-US" dirty="0"/>
              <a:t>Fact schema</a:t>
            </a:r>
          </a:p>
        </p:txBody>
      </p:sp>
      <p:sp>
        <p:nvSpPr>
          <p:cNvPr id="21" name="TextBox 20"/>
          <p:cNvSpPr txBox="1"/>
          <p:nvPr/>
        </p:nvSpPr>
        <p:spPr>
          <a:xfrm>
            <a:off x="6934200" y="5791200"/>
            <a:ext cx="1752600" cy="369332"/>
          </a:xfrm>
          <a:prstGeom prst="rect">
            <a:avLst/>
          </a:prstGeom>
          <a:noFill/>
        </p:spPr>
        <p:txBody>
          <a:bodyPr wrap="square" rtlCol="0">
            <a:spAutoFit/>
          </a:bodyPr>
          <a:lstStyle/>
          <a:p>
            <a:r>
              <a:rPr lang="en-US" dirty="0"/>
              <a:t>Physical schema</a:t>
            </a:r>
          </a:p>
        </p:txBody>
      </p:sp>
      <p:sp>
        <p:nvSpPr>
          <p:cNvPr id="25" name="Flowchart: Alternate Process 24"/>
          <p:cNvSpPr/>
          <p:nvPr/>
        </p:nvSpPr>
        <p:spPr>
          <a:xfrm>
            <a:off x="6705600" y="26670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Workload refinement</a:t>
            </a:r>
          </a:p>
        </p:txBody>
      </p:sp>
      <p:sp>
        <p:nvSpPr>
          <p:cNvPr id="26" name="Flowchart: Alternate Process 25"/>
          <p:cNvSpPr/>
          <p:nvPr/>
        </p:nvSpPr>
        <p:spPr>
          <a:xfrm>
            <a:off x="4038600" y="38862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Logical Design</a:t>
            </a:r>
          </a:p>
        </p:txBody>
      </p:sp>
      <p:sp>
        <p:nvSpPr>
          <p:cNvPr id="27" name="Flowchart: Alternate Process 26"/>
          <p:cNvSpPr/>
          <p:nvPr/>
        </p:nvSpPr>
        <p:spPr>
          <a:xfrm>
            <a:off x="4038600" y="5105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 Design</a:t>
            </a:r>
          </a:p>
        </p:txBody>
      </p:sp>
      <p:sp>
        <p:nvSpPr>
          <p:cNvPr id="28" name="Right Arrow 27"/>
          <p:cNvSpPr/>
          <p:nvPr/>
        </p:nvSpPr>
        <p:spPr>
          <a:xfrm>
            <a:off x="2895600" y="2895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667000" y="2325469"/>
            <a:ext cx="1219200" cy="646331"/>
          </a:xfrm>
          <a:prstGeom prst="rect">
            <a:avLst/>
          </a:prstGeom>
          <a:noFill/>
        </p:spPr>
        <p:txBody>
          <a:bodyPr wrap="square" rtlCol="0">
            <a:spAutoFit/>
          </a:bodyPr>
          <a:lstStyle/>
          <a:p>
            <a:r>
              <a:rPr lang="en-US" dirty="0"/>
              <a:t>Reconciled schema</a:t>
            </a:r>
          </a:p>
        </p:txBody>
      </p:sp>
      <p:sp>
        <p:nvSpPr>
          <p:cNvPr id="31" name="Right Arrow 30"/>
          <p:cNvSpPr/>
          <p:nvPr/>
        </p:nvSpPr>
        <p:spPr>
          <a:xfrm rot="5400000">
            <a:off x="4762500" y="34671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4762500" y="46863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ight Arrow 32"/>
          <p:cNvSpPr/>
          <p:nvPr/>
        </p:nvSpPr>
        <p:spPr>
          <a:xfrm rot="2447448">
            <a:off x="6087382" y="2177453"/>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181600" y="4507468"/>
            <a:ext cx="1752600" cy="369332"/>
          </a:xfrm>
          <a:prstGeom prst="rect">
            <a:avLst/>
          </a:prstGeom>
          <a:noFill/>
        </p:spPr>
        <p:txBody>
          <a:bodyPr wrap="square" rtlCol="0">
            <a:spAutoFit/>
          </a:bodyPr>
          <a:lstStyle/>
          <a:p>
            <a:r>
              <a:rPr lang="en-US" dirty="0"/>
              <a:t>Logical schema</a:t>
            </a:r>
          </a:p>
        </p:txBody>
      </p:sp>
      <p:sp>
        <p:nvSpPr>
          <p:cNvPr id="35" name="Right Arrow 34"/>
          <p:cNvSpPr/>
          <p:nvPr/>
        </p:nvSpPr>
        <p:spPr>
          <a:xfrm rot="7797062">
            <a:off x="6359691" y="3650961"/>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858000" y="3593068"/>
            <a:ext cx="2209800" cy="646331"/>
          </a:xfrm>
          <a:prstGeom prst="rect">
            <a:avLst/>
          </a:prstGeom>
          <a:noFill/>
        </p:spPr>
        <p:txBody>
          <a:bodyPr wrap="square" rtlCol="0">
            <a:spAutoFit/>
          </a:bodyPr>
          <a:lstStyle/>
          <a:p>
            <a:r>
              <a:rPr lang="en-US" dirty="0"/>
              <a:t>Workload, data volume</a:t>
            </a:r>
          </a:p>
        </p:txBody>
      </p:sp>
      <p:sp>
        <p:nvSpPr>
          <p:cNvPr id="38" name="Right Arrow 37"/>
          <p:cNvSpPr/>
          <p:nvPr/>
        </p:nvSpPr>
        <p:spPr>
          <a:xfrm rot="10071935">
            <a:off x="3140566" y="4412926"/>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TextBox 38"/>
          <p:cNvSpPr txBox="1"/>
          <p:nvPr/>
        </p:nvSpPr>
        <p:spPr>
          <a:xfrm>
            <a:off x="2895600" y="3733800"/>
            <a:ext cx="1066800" cy="646331"/>
          </a:xfrm>
          <a:prstGeom prst="rect">
            <a:avLst/>
          </a:prstGeom>
          <a:noFill/>
        </p:spPr>
        <p:txBody>
          <a:bodyPr wrap="square" rtlCol="0">
            <a:spAutoFit/>
          </a:bodyPr>
          <a:lstStyle/>
          <a:p>
            <a:r>
              <a:rPr lang="en-US" dirty="0"/>
              <a:t>Logical schema</a:t>
            </a:r>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5093240" y="2011233"/>
            <a:ext cx="2209800" cy="646331"/>
          </a:xfrm>
          <a:prstGeom prst="rect">
            <a:avLst/>
          </a:prstGeom>
          <a:noFill/>
        </p:spPr>
        <p:txBody>
          <a:bodyPr wrap="square" rtlCol="0">
            <a:spAutoFit/>
          </a:bodyPr>
          <a:lstStyle/>
          <a:p>
            <a:r>
              <a:rPr lang="en-US" dirty="0"/>
              <a:t>User </a:t>
            </a:r>
            <a:br>
              <a:rPr lang="en-US" dirty="0"/>
            </a:br>
            <a:r>
              <a:rPr lang="en-US" dirty="0"/>
              <a:t>requirements</a:t>
            </a:r>
          </a:p>
        </p:txBody>
      </p:sp>
      <p:sp>
        <p:nvSpPr>
          <p:cNvPr id="30" name="Flowchart: Alternate Process 29"/>
          <p:cNvSpPr/>
          <p:nvPr/>
        </p:nvSpPr>
        <p:spPr>
          <a:xfrm>
            <a:off x="990600" y="4343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Staging Design</a:t>
            </a:r>
          </a:p>
        </p:txBody>
      </p:sp>
      <p:sp>
        <p:nvSpPr>
          <p:cNvPr id="37" name="Flowchart: Alternate Process 36"/>
          <p:cNvSpPr/>
          <p:nvPr/>
        </p:nvSpPr>
        <p:spPr>
          <a:xfrm>
            <a:off x="990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 and Reconciliation</a:t>
            </a:r>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a:t>Reconciled schema, mapping with data sources</a:t>
            </a:r>
          </a:p>
        </p:txBody>
      </p:sp>
      <p:sp>
        <p:nvSpPr>
          <p:cNvPr id="42" name="Right Arrow 41"/>
          <p:cNvSpPr/>
          <p:nvPr/>
        </p:nvSpPr>
        <p:spPr>
          <a:xfrm rot="5400000">
            <a:off x="1905000" y="3810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a:t>Reconciled schema</a:t>
            </a:r>
          </a:p>
        </p:txBody>
      </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a:t>ETL procedures</a:t>
            </a:r>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8800" y="5562600"/>
            <a:ext cx="847725" cy="904875"/>
          </a:xfrm>
          <a:prstGeom prst="rect">
            <a:avLst/>
          </a:prstGeom>
          <a:noFill/>
        </p:spPr>
      </p:pic>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ight Arrow 39"/>
          <p:cNvSpPr/>
          <p:nvPr/>
        </p:nvSpPr>
        <p:spPr>
          <a:xfrm rot="19646068">
            <a:off x="3040388" y="2147801"/>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Modeling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a:t>
            </a:fld>
            <a:endParaRPr lang="en-US"/>
          </a:p>
        </p:txBody>
      </p:sp>
      <p:sp>
        <p:nvSpPr>
          <p:cNvPr id="4" name="Content Placeholder 3"/>
          <p:cNvSpPr>
            <a:spLocks noGrp="1"/>
          </p:cNvSpPr>
          <p:nvPr>
            <p:ph sz="quarter" idx="1"/>
          </p:nvPr>
        </p:nvSpPr>
        <p:spPr>
          <a:xfrm>
            <a:off x="457200" y="1219200"/>
            <a:ext cx="8458200" cy="4937760"/>
          </a:xfrm>
        </p:spPr>
        <p:txBody>
          <a:bodyPr>
            <a:normAutofit fontScale="92500"/>
          </a:bodyPr>
          <a:lstStyle/>
          <a:p>
            <a:r>
              <a:rPr lang="en-US" dirty="0"/>
              <a:t>A </a:t>
            </a:r>
            <a:r>
              <a:rPr lang="en-US" b="1" dirty="0">
                <a:solidFill>
                  <a:srgbClr val="FF0000"/>
                </a:solidFill>
              </a:rPr>
              <a:t>conceptual model</a:t>
            </a:r>
            <a:r>
              <a:rPr lang="en-US" dirty="0">
                <a:solidFill>
                  <a:srgbClr val="FF0000"/>
                </a:solidFill>
              </a:rPr>
              <a:t> </a:t>
            </a:r>
            <a:r>
              <a:rPr lang="en-US" dirty="0"/>
              <a:t>captures </a:t>
            </a:r>
            <a:r>
              <a:rPr lang="en-US" dirty="0">
                <a:solidFill>
                  <a:schemeClr val="bg2">
                    <a:lumMod val="50000"/>
                  </a:schemeClr>
                </a:solidFill>
              </a:rPr>
              <a:t>concepts</a:t>
            </a:r>
            <a:r>
              <a:rPr lang="en-US" dirty="0"/>
              <a:t> and </a:t>
            </a:r>
            <a:r>
              <a:rPr lang="en-US" dirty="0">
                <a:solidFill>
                  <a:schemeClr val="bg2">
                    <a:lumMod val="50000"/>
                  </a:schemeClr>
                </a:solidFill>
              </a:rPr>
              <a:t>relationship</a:t>
            </a:r>
            <a:r>
              <a:rPr lang="en-US" dirty="0"/>
              <a:t> between them</a:t>
            </a:r>
          </a:p>
          <a:p>
            <a:r>
              <a:rPr lang="en-US" dirty="0"/>
              <a:t>Although </a:t>
            </a:r>
            <a:r>
              <a:rPr lang="en-US" dirty="0">
                <a:solidFill>
                  <a:schemeClr val="accent6">
                    <a:lumMod val="60000"/>
                    <a:lumOff val="40000"/>
                  </a:schemeClr>
                </a:solidFill>
              </a:rPr>
              <a:t>ER diagram </a:t>
            </a:r>
            <a:r>
              <a:rPr lang="en-US" dirty="0"/>
              <a:t>is expressive enough to represent most concepts in multidimensional data, it </a:t>
            </a:r>
            <a:r>
              <a:rPr lang="en-US" dirty="0">
                <a:solidFill>
                  <a:schemeClr val="bg2">
                    <a:lumMod val="50000"/>
                  </a:schemeClr>
                </a:solidFill>
              </a:rPr>
              <a:t>cannot</a:t>
            </a:r>
            <a:r>
              <a:rPr lang="en-US" dirty="0"/>
              <a:t> accurately highlight the distinctive features of the multidimensional model.</a:t>
            </a:r>
          </a:p>
          <a:p>
            <a:r>
              <a:rPr lang="en-US" dirty="0"/>
              <a:t>Some designers </a:t>
            </a:r>
            <a:r>
              <a:rPr lang="en-US" dirty="0">
                <a:solidFill>
                  <a:schemeClr val="bg2">
                    <a:lumMod val="50000"/>
                  </a:schemeClr>
                </a:solidFill>
              </a:rPr>
              <a:t>skip</a:t>
            </a:r>
            <a:r>
              <a:rPr lang="en-US" dirty="0"/>
              <a:t> conceptual modeling and base their design on a logical model like the </a:t>
            </a:r>
            <a:r>
              <a:rPr lang="en-US" dirty="0">
                <a:solidFill>
                  <a:schemeClr val="accent6">
                    <a:lumMod val="60000"/>
                    <a:lumOff val="40000"/>
                  </a:schemeClr>
                </a:solidFill>
              </a:rPr>
              <a:t>star schema</a:t>
            </a:r>
            <a:r>
              <a:rPr lang="en-US" dirty="0"/>
              <a:t>. However,</a:t>
            </a:r>
          </a:p>
          <a:p>
            <a:pPr lvl="1"/>
            <a:r>
              <a:rPr lang="en-US" dirty="0"/>
              <a:t>It is less responsive to requirements, harder to maintain and reuse</a:t>
            </a:r>
          </a:p>
          <a:p>
            <a:pPr lvl="1"/>
            <a:r>
              <a:rPr lang="en-US" dirty="0"/>
              <a:t>Like starting to create a complex software from coding phase without any static, dynamic or functional design schema.</a:t>
            </a:r>
          </a:p>
          <a:p>
            <a:r>
              <a:rPr lang="en-US" dirty="0"/>
              <a:t>We will use the </a:t>
            </a:r>
            <a:r>
              <a:rPr lang="en-US" b="1" dirty="0">
                <a:solidFill>
                  <a:srgbClr val="FF0000"/>
                </a:solidFill>
              </a:rPr>
              <a:t>Dimensional Fact Model (DFM) </a:t>
            </a:r>
            <a:r>
              <a:rPr lang="en-US" dirty="0"/>
              <a:t>to do conceptual design</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Conceptual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Examine</a:t>
            </a:r>
            <a:r>
              <a:rPr lang="en-US" dirty="0"/>
              <a:t> the </a:t>
            </a:r>
            <a:r>
              <a:rPr lang="en-US" dirty="0">
                <a:solidFill>
                  <a:schemeClr val="bg2">
                    <a:lumMod val="50000"/>
                  </a:schemeClr>
                </a:solidFill>
              </a:rPr>
              <a:t>user requirement glossary and schema </a:t>
            </a:r>
            <a:r>
              <a:rPr lang="en-US" dirty="0"/>
              <a:t>of the reconciled data. </a:t>
            </a:r>
          </a:p>
          <a:p>
            <a:r>
              <a:rPr lang="en-US" dirty="0">
                <a:solidFill>
                  <a:srgbClr val="FF0000"/>
                </a:solidFill>
              </a:rPr>
              <a:t>Identify</a:t>
            </a:r>
            <a:r>
              <a:rPr lang="en-US" dirty="0"/>
              <a:t> dimensional </a:t>
            </a:r>
            <a:r>
              <a:rPr lang="en-US" dirty="0">
                <a:solidFill>
                  <a:schemeClr val="bg2">
                    <a:lumMod val="50000"/>
                  </a:schemeClr>
                </a:solidFill>
              </a:rPr>
              <a:t>attributes</a:t>
            </a:r>
            <a:r>
              <a:rPr lang="en-US" dirty="0"/>
              <a:t> (i.e., </a:t>
            </a:r>
            <a:r>
              <a:rPr lang="en-US" dirty="0">
                <a:solidFill>
                  <a:schemeClr val="bg2">
                    <a:lumMod val="50000"/>
                  </a:schemeClr>
                </a:solidFill>
              </a:rPr>
              <a:t>levels</a:t>
            </a:r>
            <a:r>
              <a:rPr lang="en-US" dirty="0"/>
              <a:t>) and find all functional </a:t>
            </a:r>
            <a:r>
              <a:rPr lang="en-US" dirty="0">
                <a:solidFill>
                  <a:schemeClr val="bg2">
                    <a:lumMod val="50000"/>
                  </a:schemeClr>
                </a:solidFill>
              </a:rPr>
              <a:t>dependency</a:t>
            </a:r>
            <a:r>
              <a:rPr lang="en-US" dirty="0"/>
              <a:t> between them. </a:t>
            </a:r>
            <a:r>
              <a:rPr lang="en-US" dirty="0">
                <a:solidFill>
                  <a:srgbClr val="FF0000"/>
                </a:solidFill>
              </a:rPr>
              <a:t>Diagram</a:t>
            </a:r>
            <a:r>
              <a:rPr lang="en-US" dirty="0"/>
              <a:t> the relationship as a </a:t>
            </a:r>
            <a:r>
              <a:rPr lang="en-US" dirty="0">
                <a:solidFill>
                  <a:schemeClr val="bg2">
                    <a:lumMod val="50000"/>
                  </a:schemeClr>
                </a:solidFill>
              </a:rPr>
              <a:t>tree</a:t>
            </a:r>
            <a:r>
              <a:rPr lang="en-US" dirty="0"/>
              <a:t> of attributes in the fact schema.</a:t>
            </a:r>
          </a:p>
          <a:p>
            <a:pPr lvl="1"/>
            <a:r>
              <a:rPr lang="en-US" dirty="0"/>
              <a:t>(Conformed dimension) Multiple fact schemata should </a:t>
            </a:r>
            <a:r>
              <a:rPr lang="en-US" dirty="0">
                <a:solidFill>
                  <a:schemeClr val="accent6">
                    <a:lumMod val="60000"/>
                    <a:lumOff val="40000"/>
                  </a:schemeClr>
                </a:solidFill>
              </a:rPr>
              <a:t>share</a:t>
            </a:r>
            <a:r>
              <a:rPr lang="en-US" dirty="0"/>
              <a:t> the same dimension for </a:t>
            </a:r>
            <a:r>
              <a:rPr lang="en-US" dirty="0">
                <a:solidFill>
                  <a:schemeClr val="accent6">
                    <a:lumMod val="60000"/>
                    <a:lumOff val="40000"/>
                  </a:schemeClr>
                </a:solidFill>
              </a:rPr>
              <a:t>one concept </a:t>
            </a:r>
            <a:r>
              <a:rPr lang="en-US" dirty="0">
                <a:solidFill>
                  <a:schemeClr val="bg1">
                    <a:lumMod val="50000"/>
                  </a:schemeClr>
                </a:solidFill>
              </a:rPr>
              <a:t>(e.g. date, product.)</a:t>
            </a:r>
          </a:p>
          <a:p>
            <a:r>
              <a:rPr lang="en-US" dirty="0">
                <a:solidFill>
                  <a:srgbClr val="FF0000"/>
                </a:solidFill>
              </a:rPr>
              <a:t>Study</a:t>
            </a:r>
            <a:r>
              <a:rPr lang="en-US" dirty="0"/>
              <a:t> the </a:t>
            </a:r>
            <a:r>
              <a:rPr lang="en-US" dirty="0">
                <a:solidFill>
                  <a:schemeClr val="bg2">
                    <a:lumMod val="50000"/>
                  </a:schemeClr>
                </a:solidFill>
              </a:rPr>
              <a:t>temporal</a:t>
            </a:r>
            <a:r>
              <a:rPr lang="en-US" dirty="0"/>
              <a:t> nature of facts and dimensions.</a:t>
            </a:r>
          </a:p>
          <a:p>
            <a:r>
              <a:rPr lang="en-US" dirty="0">
                <a:solidFill>
                  <a:srgbClr val="FF0000"/>
                </a:solidFill>
              </a:rPr>
              <a:t>Define</a:t>
            </a:r>
            <a:r>
              <a:rPr lang="en-US" dirty="0"/>
              <a:t> the </a:t>
            </a:r>
            <a:r>
              <a:rPr lang="en-US" dirty="0">
                <a:solidFill>
                  <a:schemeClr val="bg2">
                    <a:lumMod val="50000"/>
                  </a:schemeClr>
                </a:solidFill>
              </a:rPr>
              <a:t>measures</a:t>
            </a:r>
            <a:r>
              <a:rPr lang="en-US" dirty="0"/>
              <a:t> of the facts and </a:t>
            </a:r>
            <a:r>
              <a:rPr lang="en-US" dirty="0">
                <a:solidFill>
                  <a:srgbClr val="FF0000"/>
                </a:solidFill>
              </a:rPr>
              <a:t>examine</a:t>
            </a:r>
            <a:r>
              <a:rPr lang="en-US" dirty="0"/>
              <a:t> the </a:t>
            </a:r>
            <a:r>
              <a:rPr lang="en-US" dirty="0" err="1">
                <a:solidFill>
                  <a:schemeClr val="bg2">
                    <a:lumMod val="50000"/>
                  </a:schemeClr>
                </a:solidFill>
              </a:rPr>
              <a:t>additivity</a:t>
            </a:r>
            <a:r>
              <a:rPr lang="en-US" dirty="0"/>
              <a:t> of each measure against each dimension.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Dimensional Fact Model</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a:p>
        </p:txBody>
      </p:sp>
      <p:pic>
        <p:nvPicPr>
          <p:cNvPr id="5" name="Picture 6" descr="C:\Users\philiplei\Desktop\cube3.emf"/>
          <p:cNvPicPr>
            <a:picLocks noChangeAspect="1" noChangeArrowheads="1"/>
          </p:cNvPicPr>
          <p:nvPr/>
        </p:nvPicPr>
        <p:blipFill>
          <a:blip r:embed="rId2" cstate="print"/>
          <a:srcRect/>
          <a:stretch>
            <a:fillRect/>
          </a:stretch>
        </p:blipFill>
        <p:spPr bwMode="auto">
          <a:xfrm>
            <a:off x="5486400" y="3953683"/>
            <a:ext cx="1797408" cy="1895838"/>
          </a:xfrm>
          <a:prstGeom prst="rect">
            <a:avLst/>
          </a:prstGeom>
          <a:noFill/>
        </p:spPr>
      </p:pic>
      <p:cxnSp>
        <p:nvCxnSpPr>
          <p:cNvPr id="6" name="Straight Connector 5"/>
          <p:cNvCxnSpPr/>
          <p:nvPr/>
        </p:nvCxnSpPr>
        <p:spPr>
          <a:xfrm>
            <a:off x="7391400" y="3700046"/>
            <a:ext cx="0" cy="225224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391400" y="5190292"/>
            <a:ext cx="533400" cy="76200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5181600" y="5952292"/>
            <a:ext cx="2209800"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257800" y="5986046"/>
            <a:ext cx="609600" cy="338554"/>
          </a:xfrm>
          <a:prstGeom prst="rect">
            <a:avLst/>
          </a:prstGeom>
          <a:noFill/>
        </p:spPr>
        <p:txBody>
          <a:bodyPr wrap="square" rtlCol="0">
            <a:spAutoFit/>
          </a:bodyPr>
          <a:lstStyle/>
          <a:p>
            <a:r>
              <a:rPr lang="en-US" sz="1600" dirty="0"/>
              <a:t>Date</a:t>
            </a:r>
          </a:p>
        </p:txBody>
      </p:sp>
      <p:sp>
        <p:nvSpPr>
          <p:cNvPr id="10" name="TextBox 9"/>
          <p:cNvSpPr txBox="1"/>
          <p:nvPr/>
        </p:nvSpPr>
        <p:spPr>
          <a:xfrm>
            <a:off x="7772400" y="5342692"/>
            <a:ext cx="838200" cy="338554"/>
          </a:xfrm>
          <a:prstGeom prst="rect">
            <a:avLst/>
          </a:prstGeom>
          <a:noFill/>
        </p:spPr>
        <p:txBody>
          <a:bodyPr wrap="square" rtlCol="0">
            <a:spAutoFit/>
          </a:bodyPr>
          <a:lstStyle/>
          <a:p>
            <a:r>
              <a:rPr lang="en-US" sz="1600" dirty="0"/>
              <a:t>Product</a:t>
            </a:r>
          </a:p>
        </p:txBody>
      </p:sp>
      <p:sp>
        <p:nvSpPr>
          <p:cNvPr id="11" name="TextBox 10"/>
          <p:cNvSpPr txBox="1"/>
          <p:nvPr/>
        </p:nvSpPr>
        <p:spPr>
          <a:xfrm>
            <a:off x="7467600" y="3742492"/>
            <a:ext cx="838200" cy="338554"/>
          </a:xfrm>
          <a:prstGeom prst="rect">
            <a:avLst/>
          </a:prstGeom>
          <a:noFill/>
        </p:spPr>
        <p:txBody>
          <a:bodyPr wrap="square" rtlCol="0">
            <a:spAutoFit/>
          </a:bodyPr>
          <a:lstStyle/>
          <a:p>
            <a:r>
              <a:rPr lang="en-US" sz="1600" dirty="0"/>
              <a:t>Store</a:t>
            </a:r>
          </a:p>
        </p:txBody>
      </p:sp>
      <p:graphicFrame>
        <p:nvGraphicFramePr>
          <p:cNvPr id="12" name="Table 11"/>
          <p:cNvGraphicFramePr>
            <a:graphicFrameLocks noGrp="1"/>
          </p:cNvGraphicFramePr>
          <p:nvPr/>
        </p:nvGraphicFramePr>
        <p:xfrm>
          <a:off x="5029200" y="1600200"/>
          <a:ext cx="3200400" cy="1706880"/>
        </p:xfrm>
        <a:graphic>
          <a:graphicData uri="http://schemas.openxmlformats.org/drawingml/2006/table">
            <a:tbl>
              <a:tblPr bandRow="1">
                <a:tableStyleId>{5A111915-BE36-4E01-A7E5-04B1672EAD32}</a:tableStyleId>
              </a:tblPr>
              <a:tblGrid>
                <a:gridCol w="864972">
                  <a:extLst>
                    <a:ext uri="{9D8B030D-6E8A-4147-A177-3AD203B41FA5}">
                      <a16:colId xmlns:a16="http://schemas.microsoft.com/office/drawing/2014/main" val="20000"/>
                    </a:ext>
                  </a:extLst>
                </a:gridCol>
                <a:gridCol w="1235291">
                  <a:extLst>
                    <a:ext uri="{9D8B030D-6E8A-4147-A177-3AD203B41FA5}">
                      <a16:colId xmlns:a16="http://schemas.microsoft.com/office/drawing/2014/main" val="20001"/>
                    </a:ext>
                  </a:extLst>
                </a:gridCol>
                <a:gridCol w="1100137">
                  <a:extLst>
                    <a:ext uri="{9D8B030D-6E8A-4147-A177-3AD203B41FA5}">
                      <a16:colId xmlns:a16="http://schemas.microsoft.com/office/drawing/2014/main" val="20002"/>
                    </a:ext>
                  </a:extLst>
                </a:gridCol>
              </a:tblGrid>
              <a:tr h="167640">
                <a:tc rowSpan="3">
                  <a:txBody>
                    <a:bodyPr/>
                    <a:lstStyle/>
                    <a:p>
                      <a:r>
                        <a:rPr lang="en-US" sz="1000" dirty="0"/>
                        <a:t>Dimensions</a:t>
                      </a:r>
                    </a:p>
                  </a:txBody>
                  <a:tcPr/>
                </a:tc>
                <a:tc>
                  <a:txBody>
                    <a:bodyPr/>
                    <a:lstStyle/>
                    <a:p>
                      <a:r>
                        <a:rPr lang="en-US" sz="1000" b="1" dirty="0"/>
                        <a:t>Date</a:t>
                      </a:r>
                    </a:p>
                  </a:txBody>
                  <a:tcPr/>
                </a:tc>
                <a:tc>
                  <a:txBody>
                    <a:bodyPr/>
                    <a:lstStyle/>
                    <a:p>
                      <a:r>
                        <a:rPr lang="en-US" sz="1000" dirty="0"/>
                        <a:t>1/13/2012</a:t>
                      </a:r>
                    </a:p>
                  </a:txBody>
                  <a:tcPr/>
                </a:tc>
                <a:extLst>
                  <a:ext uri="{0D108BD9-81ED-4DB2-BD59-A6C34878D82A}">
                    <a16:rowId xmlns:a16="http://schemas.microsoft.com/office/drawing/2014/main" val="10000"/>
                  </a:ext>
                </a:extLst>
              </a:tr>
              <a:tr h="167640">
                <a:tc vMerge="1">
                  <a:txBody>
                    <a:bodyPr/>
                    <a:lstStyle/>
                    <a:p>
                      <a:endParaRPr lang="en-US" sz="1100" dirty="0"/>
                    </a:p>
                  </a:txBody>
                  <a:tcPr/>
                </a:tc>
                <a:tc>
                  <a:txBody>
                    <a:bodyPr/>
                    <a:lstStyle/>
                    <a:p>
                      <a:r>
                        <a:rPr lang="en-US" sz="1000" b="1" dirty="0"/>
                        <a:t>Store</a:t>
                      </a:r>
                    </a:p>
                  </a:txBody>
                  <a:tcPr/>
                </a:tc>
                <a:tc>
                  <a:txBody>
                    <a:bodyPr/>
                    <a:lstStyle/>
                    <a:p>
                      <a:r>
                        <a:rPr lang="en-US" sz="1000" dirty="0" err="1"/>
                        <a:t>EverMore</a:t>
                      </a:r>
                      <a:endParaRPr lang="en-US" sz="1000" dirty="0"/>
                    </a:p>
                  </a:txBody>
                  <a:tcPr/>
                </a:tc>
                <a:extLst>
                  <a:ext uri="{0D108BD9-81ED-4DB2-BD59-A6C34878D82A}">
                    <a16:rowId xmlns:a16="http://schemas.microsoft.com/office/drawing/2014/main" val="10001"/>
                  </a:ext>
                </a:extLst>
              </a:tr>
              <a:tr h="167640">
                <a:tc vMerge="1">
                  <a:txBody>
                    <a:bodyPr/>
                    <a:lstStyle/>
                    <a:p>
                      <a:endParaRPr lang="en-US" sz="1100" dirty="0"/>
                    </a:p>
                  </a:txBody>
                  <a:tcPr/>
                </a:tc>
                <a:tc>
                  <a:txBody>
                    <a:bodyPr/>
                    <a:lstStyle/>
                    <a:p>
                      <a:r>
                        <a:rPr lang="en-US" sz="1000" b="1" dirty="0"/>
                        <a:t>Product</a:t>
                      </a:r>
                    </a:p>
                  </a:txBody>
                  <a:tcPr/>
                </a:tc>
                <a:tc>
                  <a:txBody>
                    <a:bodyPr/>
                    <a:lstStyle/>
                    <a:p>
                      <a:r>
                        <a:rPr lang="en-US" sz="1000" dirty="0"/>
                        <a:t>Coca</a:t>
                      </a:r>
                      <a:r>
                        <a:rPr lang="en-US" sz="1000" baseline="0" dirty="0"/>
                        <a:t> cola</a:t>
                      </a:r>
                      <a:endParaRPr lang="en-US" sz="1000" dirty="0"/>
                    </a:p>
                  </a:txBody>
                  <a:tcPr/>
                </a:tc>
                <a:extLst>
                  <a:ext uri="{0D108BD9-81ED-4DB2-BD59-A6C34878D82A}">
                    <a16:rowId xmlns:a16="http://schemas.microsoft.com/office/drawing/2014/main" val="10002"/>
                  </a:ext>
                </a:extLst>
              </a:tr>
              <a:tr h="167640">
                <a:tc rowSpan="4">
                  <a:txBody>
                    <a:bodyPr/>
                    <a:lstStyle/>
                    <a:p>
                      <a:r>
                        <a:rPr lang="en-US" sz="1000" dirty="0"/>
                        <a:t>Measures</a:t>
                      </a:r>
                    </a:p>
                  </a:txBody>
                  <a:tcPr/>
                </a:tc>
                <a:tc>
                  <a:txBody>
                    <a:bodyPr/>
                    <a:lstStyle/>
                    <a:p>
                      <a:r>
                        <a:rPr lang="en-US" sz="1000" b="1" dirty="0"/>
                        <a:t>quantity</a:t>
                      </a:r>
                    </a:p>
                  </a:txBody>
                  <a:tcPr/>
                </a:tc>
                <a:tc>
                  <a:txBody>
                    <a:bodyPr/>
                    <a:lstStyle/>
                    <a:p>
                      <a:r>
                        <a:rPr lang="en-US" sz="1000" dirty="0"/>
                        <a:t>4</a:t>
                      </a:r>
                    </a:p>
                  </a:txBody>
                  <a:tcPr/>
                </a:tc>
                <a:extLst>
                  <a:ext uri="{0D108BD9-81ED-4DB2-BD59-A6C34878D82A}">
                    <a16:rowId xmlns:a16="http://schemas.microsoft.com/office/drawing/2014/main" val="10003"/>
                  </a:ext>
                </a:extLst>
              </a:tr>
              <a:tr h="167640">
                <a:tc vMerge="1">
                  <a:txBody>
                    <a:bodyPr/>
                    <a:lstStyle/>
                    <a:p>
                      <a:endParaRPr lang="en-US" sz="1000" dirty="0"/>
                    </a:p>
                  </a:txBody>
                  <a:tcPr/>
                </a:tc>
                <a:tc>
                  <a:txBody>
                    <a:bodyPr/>
                    <a:lstStyle/>
                    <a:p>
                      <a:r>
                        <a:rPr lang="en-US" sz="1000" b="1" dirty="0"/>
                        <a:t>receipts</a:t>
                      </a:r>
                    </a:p>
                  </a:txBody>
                  <a:tcPr/>
                </a:tc>
                <a:tc>
                  <a:txBody>
                    <a:bodyPr/>
                    <a:lstStyle/>
                    <a:p>
                      <a:r>
                        <a:rPr lang="en-US" sz="1000" dirty="0"/>
                        <a:t>$16.00</a:t>
                      </a:r>
                    </a:p>
                  </a:txBody>
                  <a:tcPr/>
                </a:tc>
                <a:extLst>
                  <a:ext uri="{0D108BD9-81ED-4DB2-BD59-A6C34878D82A}">
                    <a16:rowId xmlns:a16="http://schemas.microsoft.com/office/drawing/2014/main" val="10004"/>
                  </a:ext>
                </a:extLst>
              </a:tr>
              <a:tr h="167640">
                <a:tc vMerge="1">
                  <a:txBody>
                    <a:bodyPr/>
                    <a:lstStyle/>
                    <a:p>
                      <a:endParaRPr lang="en-US" sz="1000" dirty="0"/>
                    </a:p>
                  </a:txBody>
                  <a:tcPr/>
                </a:tc>
                <a:tc>
                  <a:txBody>
                    <a:bodyPr/>
                    <a:lstStyle/>
                    <a:p>
                      <a:r>
                        <a:rPr lang="en-US" sz="1000" b="1" dirty="0" err="1"/>
                        <a:t>unitPrice</a:t>
                      </a:r>
                      <a:endParaRPr lang="en-US" sz="1000" b="1" dirty="0"/>
                    </a:p>
                  </a:txBody>
                  <a:tcPr/>
                </a:tc>
                <a:tc>
                  <a:txBody>
                    <a:bodyPr/>
                    <a:lstStyle/>
                    <a:p>
                      <a:r>
                        <a:rPr lang="en-US" sz="1000" dirty="0"/>
                        <a:t>$4.00</a:t>
                      </a:r>
                    </a:p>
                  </a:txBody>
                  <a:tcPr/>
                </a:tc>
                <a:extLst>
                  <a:ext uri="{0D108BD9-81ED-4DB2-BD59-A6C34878D82A}">
                    <a16:rowId xmlns:a16="http://schemas.microsoft.com/office/drawing/2014/main" val="10005"/>
                  </a:ext>
                </a:extLst>
              </a:tr>
              <a:tr h="167640">
                <a:tc vMerge="1">
                  <a:txBody>
                    <a:bodyPr/>
                    <a:lstStyle/>
                    <a:p>
                      <a:endParaRPr lang="en-US" sz="1000" dirty="0"/>
                    </a:p>
                  </a:txBody>
                  <a:tcPr/>
                </a:tc>
                <a:tc>
                  <a:txBody>
                    <a:bodyPr/>
                    <a:lstStyle/>
                    <a:p>
                      <a:r>
                        <a:rPr lang="en-US" sz="1000" b="1" dirty="0" err="1"/>
                        <a:t>numCustomers</a:t>
                      </a:r>
                      <a:endParaRPr lang="en-US" sz="1000" b="1" dirty="0"/>
                    </a:p>
                  </a:txBody>
                  <a:tcPr/>
                </a:tc>
                <a:tc>
                  <a:txBody>
                    <a:bodyPr/>
                    <a:lstStyle/>
                    <a:p>
                      <a:r>
                        <a:rPr lang="en-US" sz="1000" dirty="0"/>
                        <a:t>4</a:t>
                      </a:r>
                    </a:p>
                  </a:txBody>
                  <a:tcPr/>
                </a:tc>
                <a:extLst>
                  <a:ext uri="{0D108BD9-81ED-4DB2-BD59-A6C34878D82A}">
                    <a16:rowId xmlns:a16="http://schemas.microsoft.com/office/drawing/2014/main" val="10006"/>
                  </a:ext>
                </a:extLst>
              </a:tr>
            </a:tbl>
          </a:graphicData>
        </a:graphic>
      </p:graphicFrame>
      <p:sp>
        <p:nvSpPr>
          <p:cNvPr id="13" name="TextBox 12"/>
          <p:cNvSpPr txBox="1"/>
          <p:nvPr/>
        </p:nvSpPr>
        <p:spPr>
          <a:xfrm>
            <a:off x="5410200" y="1219200"/>
            <a:ext cx="2362200" cy="338554"/>
          </a:xfrm>
          <a:prstGeom prst="rect">
            <a:avLst/>
          </a:prstGeom>
          <a:noFill/>
        </p:spPr>
        <p:txBody>
          <a:bodyPr wrap="square" rtlCol="0">
            <a:spAutoFit/>
          </a:bodyPr>
          <a:lstStyle/>
          <a:p>
            <a:r>
              <a:rPr lang="en-US" sz="1600" dirty="0"/>
              <a:t>An </a:t>
            </a:r>
            <a:r>
              <a:rPr lang="en-US" sz="1600" dirty="0">
                <a:solidFill>
                  <a:schemeClr val="bg2">
                    <a:lumMod val="50000"/>
                  </a:schemeClr>
                </a:solidFill>
              </a:rPr>
              <a:t>event</a:t>
            </a:r>
            <a:r>
              <a:rPr lang="en-US" sz="1600" dirty="0"/>
              <a:t> in the Sales fact</a:t>
            </a:r>
          </a:p>
        </p:txBody>
      </p:sp>
      <p:cxnSp>
        <p:nvCxnSpPr>
          <p:cNvPr id="14" name="Straight Arrow Connector 13"/>
          <p:cNvCxnSpPr/>
          <p:nvPr/>
        </p:nvCxnSpPr>
        <p:spPr>
          <a:xfrm flipV="1">
            <a:off x="5638800" y="3429000"/>
            <a:ext cx="0" cy="1445042"/>
          </a:xfrm>
          <a:prstGeom prst="straightConnector1">
            <a:avLst/>
          </a:prstGeom>
          <a:ln>
            <a:solidFill>
              <a:srgbClr val="002060"/>
            </a:solidFill>
            <a:prstDash val="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Group 15"/>
          <p:cNvGrpSpPr/>
          <p:nvPr/>
        </p:nvGrpSpPr>
        <p:grpSpPr>
          <a:xfrm>
            <a:off x="609600" y="1642646"/>
            <a:ext cx="3886200" cy="2472154"/>
            <a:chOff x="228600" y="1566446"/>
            <a:chExt cx="3886200" cy="2472154"/>
          </a:xfrm>
        </p:grpSpPr>
        <p:sp>
          <p:nvSpPr>
            <p:cNvPr id="17" name="Rectangle 16"/>
            <p:cNvSpPr/>
            <p:nvPr/>
          </p:nvSpPr>
          <p:spPr>
            <a:xfrm>
              <a:off x="1295400" y="2514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18" name="Rectangle 17"/>
            <p:cNvSpPr/>
            <p:nvPr/>
          </p:nvSpPr>
          <p:spPr>
            <a:xfrm>
              <a:off x="1295400" y="2819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19" name="Oval 18"/>
            <p:cNvSpPr/>
            <p:nvPr/>
          </p:nvSpPr>
          <p:spPr>
            <a:xfrm>
              <a:off x="2042410" y="190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Connector 19"/>
            <p:cNvCxnSpPr/>
            <p:nvPr/>
          </p:nvCxnSpPr>
          <p:spPr>
            <a:xfrm>
              <a:off x="2163580" y="2133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09600" y="3092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Connector 21"/>
            <p:cNvCxnSpPr/>
            <p:nvPr/>
          </p:nvCxnSpPr>
          <p:spPr>
            <a:xfrm>
              <a:off x="838200" y="32004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5814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Connector 23"/>
            <p:cNvCxnSpPr/>
            <p:nvPr/>
          </p:nvCxnSpPr>
          <p:spPr>
            <a:xfrm>
              <a:off x="31242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76400" y="1566446"/>
              <a:ext cx="838200" cy="338554"/>
            </a:xfrm>
            <a:prstGeom prst="rect">
              <a:avLst/>
            </a:prstGeom>
            <a:noFill/>
          </p:spPr>
          <p:txBody>
            <a:bodyPr wrap="square" rtlCol="0">
              <a:spAutoFit/>
            </a:bodyPr>
            <a:lstStyle/>
            <a:p>
              <a:r>
                <a:rPr lang="en-US" sz="1600" dirty="0"/>
                <a:t>product</a:t>
              </a:r>
            </a:p>
          </p:txBody>
        </p:sp>
        <p:sp>
          <p:nvSpPr>
            <p:cNvPr id="26" name="TextBox 25"/>
            <p:cNvSpPr txBox="1"/>
            <p:nvPr/>
          </p:nvSpPr>
          <p:spPr>
            <a:xfrm>
              <a:off x="228600" y="3276600"/>
              <a:ext cx="838200" cy="338554"/>
            </a:xfrm>
            <a:prstGeom prst="rect">
              <a:avLst/>
            </a:prstGeom>
            <a:noFill/>
          </p:spPr>
          <p:txBody>
            <a:bodyPr wrap="square" rtlCol="0">
              <a:spAutoFit/>
            </a:bodyPr>
            <a:lstStyle/>
            <a:p>
              <a:pPr algn="ctr"/>
              <a:r>
                <a:rPr lang="en-US" sz="1600" dirty="0"/>
                <a:t>date</a:t>
              </a:r>
            </a:p>
          </p:txBody>
        </p:sp>
        <p:sp>
          <p:nvSpPr>
            <p:cNvPr id="27" name="TextBox 26"/>
            <p:cNvSpPr txBox="1"/>
            <p:nvPr/>
          </p:nvSpPr>
          <p:spPr>
            <a:xfrm>
              <a:off x="3276600" y="3276600"/>
              <a:ext cx="838200" cy="338554"/>
            </a:xfrm>
            <a:prstGeom prst="rect">
              <a:avLst/>
            </a:prstGeom>
            <a:noFill/>
          </p:spPr>
          <p:txBody>
            <a:bodyPr wrap="square" rtlCol="0">
              <a:spAutoFit/>
            </a:bodyPr>
            <a:lstStyle/>
            <a:p>
              <a:pPr algn="ctr"/>
              <a:r>
                <a:rPr lang="en-US" sz="1600" dirty="0"/>
                <a:t>store</a:t>
              </a:r>
            </a:p>
          </p:txBody>
        </p:sp>
      </p:grpSp>
      <p:sp>
        <p:nvSpPr>
          <p:cNvPr id="30" name="TextBox 29"/>
          <p:cNvSpPr txBox="1"/>
          <p:nvPr/>
        </p:nvSpPr>
        <p:spPr>
          <a:xfrm>
            <a:off x="1600200" y="4444425"/>
            <a:ext cx="1981200" cy="646331"/>
          </a:xfrm>
          <a:prstGeom prst="rect">
            <a:avLst/>
          </a:prstGeom>
          <a:noFill/>
        </p:spPr>
        <p:txBody>
          <a:bodyPr wrap="square" rtlCol="0">
            <a:spAutoFit/>
          </a:bodyPr>
          <a:lstStyle/>
          <a:p>
            <a:pPr algn="ctr"/>
            <a:r>
              <a:rPr lang="en-US" dirty="0"/>
              <a:t>A </a:t>
            </a:r>
            <a:r>
              <a:rPr lang="en-US" dirty="0">
                <a:solidFill>
                  <a:schemeClr val="bg2">
                    <a:lumMod val="50000"/>
                  </a:schemeClr>
                </a:solidFill>
              </a:rPr>
              <a:t>fact schema </a:t>
            </a:r>
            <a:r>
              <a:rPr lang="en-US" dirty="0"/>
              <a:t>in the DFM 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DFM and ERM</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a:p>
        </p:txBody>
      </p:sp>
      <p:grpSp>
        <p:nvGrpSpPr>
          <p:cNvPr id="4" name="Group 66"/>
          <p:cNvGrpSpPr/>
          <p:nvPr/>
        </p:nvGrpSpPr>
        <p:grpSpPr>
          <a:xfrm>
            <a:off x="4876800" y="2709446"/>
            <a:ext cx="4114800" cy="3005554"/>
            <a:chOff x="4267200" y="2057400"/>
            <a:chExt cx="4114800" cy="3005554"/>
          </a:xfrm>
        </p:grpSpPr>
        <p:sp>
          <p:nvSpPr>
            <p:cNvPr id="7" name="Rectangle 6"/>
            <p:cNvSpPr/>
            <p:nvPr/>
          </p:nvSpPr>
          <p:spPr>
            <a:xfrm>
              <a:off x="5593830" y="25908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a:t>
              </a:r>
            </a:p>
          </p:txBody>
        </p:sp>
        <p:sp>
          <p:nvSpPr>
            <p:cNvPr id="8" name="Rectangle 7"/>
            <p:cNvSpPr/>
            <p:nvPr/>
          </p:nvSpPr>
          <p:spPr>
            <a:xfrm>
              <a:off x="7315200" y="3657600"/>
              <a:ext cx="914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a:t>
              </a:r>
            </a:p>
          </p:txBody>
        </p:sp>
        <p:sp>
          <p:nvSpPr>
            <p:cNvPr id="9" name="Rectangle 8"/>
            <p:cNvSpPr/>
            <p:nvPr/>
          </p:nvSpPr>
          <p:spPr>
            <a:xfrm>
              <a:off x="4267200" y="3657600"/>
              <a:ext cx="838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Date</a:t>
              </a:r>
            </a:p>
          </p:txBody>
        </p:sp>
        <p:sp>
          <p:nvSpPr>
            <p:cNvPr id="10" name="Diamond 9"/>
            <p:cNvSpPr/>
            <p:nvPr/>
          </p:nvSpPr>
          <p:spPr>
            <a:xfrm>
              <a:off x="5562600" y="3505200"/>
              <a:ext cx="1295400" cy="8382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Sales</a:t>
              </a:r>
            </a:p>
          </p:txBody>
        </p:sp>
        <p:cxnSp>
          <p:nvCxnSpPr>
            <p:cNvPr id="12" name="Straight Connector 11"/>
            <p:cNvCxnSpPr>
              <a:stCxn id="10" idx="3"/>
              <a:endCxn id="8" idx="1"/>
            </p:cNvCxnSpPr>
            <p:nvPr/>
          </p:nvCxnSpPr>
          <p:spPr>
            <a:xfrm>
              <a:off x="6858000" y="39243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3547646"/>
              <a:ext cx="609600" cy="338554"/>
            </a:xfrm>
            <a:prstGeom prst="rect">
              <a:avLst/>
            </a:prstGeom>
            <a:noFill/>
          </p:spPr>
          <p:txBody>
            <a:bodyPr wrap="square" rtlCol="0">
              <a:spAutoFit/>
            </a:bodyPr>
            <a:lstStyle/>
            <a:p>
              <a:r>
                <a:rPr lang="en-US" sz="1600" dirty="0"/>
                <a:t>(0,n)</a:t>
              </a:r>
            </a:p>
          </p:txBody>
        </p:sp>
        <p:cxnSp>
          <p:nvCxnSpPr>
            <p:cNvPr id="14" name="Straight Connector 13"/>
            <p:cNvCxnSpPr>
              <a:stCxn id="9" idx="3"/>
              <a:endCxn id="10" idx="1"/>
            </p:cNvCxnSpPr>
            <p:nvPr/>
          </p:nvCxnSpPr>
          <p:spPr>
            <a:xfrm>
              <a:off x="5105400" y="39243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05400" y="3547646"/>
              <a:ext cx="609600" cy="338554"/>
            </a:xfrm>
            <a:prstGeom prst="rect">
              <a:avLst/>
            </a:prstGeom>
            <a:noFill/>
          </p:spPr>
          <p:txBody>
            <a:bodyPr wrap="square" rtlCol="0">
              <a:spAutoFit/>
            </a:bodyPr>
            <a:lstStyle/>
            <a:p>
              <a:r>
                <a:rPr lang="en-US" sz="1600" dirty="0"/>
                <a:t>(0,n)</a:t>
              </a:r>
            </a:p>
          </p:txBody>
        </p:sp>
        <p:cxnSp>
          <p:nvCxnSpPr>
            <p:cNvPr id="18" name="Straight Connector 17"/>
            <p:cNvCxnSpPr>
              <a:endCxn id="10" idx="0"/>
            </p:cNvCxnSpPr>
            <p:nvPr/>
          </p:nvCxnSpPr>
          <p:spPr>
            <a:xfrm>
              <a:off x="6210300" y="31242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48400" y="3124200"/>
              <a:ext cx="609600" cy="338554"/>
            </a:xfrm>
            <a:prstGeom prst="rect">
              <a:avLst/>
            </a:prstGeom>
            <a:noFill/>
          </p:spPr>
          <p:txBody>
            <a:bodyPr wrap="square" rtlCol="0">
              <a:spAutoFit/>
            </a:bodyPr>
            <a:lstStyle/>
            <a:p>
              <a:r>
                <a:rPr lang="en-US" sz="1600" dirty="0"/>
                <a:t>(0,n)</a:t>
              </a:r>
            </a:p>
          </p:txBody>
        </p:sp>
        <p:cxnSp>
          <p:nvCxnSpPr>
            <p:cNvPr id="24" name="Straight Connector 23"/>
            <p:cNvCxnSpPr/>
            <p:nvPr/>
          </p:nvCxnSpPr>
          <p:spPr>
            <a:xfrm flipV="1">
              <a:off x="5486400" y="41148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34000" y="4267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Oval 26"/>
            <p:cNvSpPr/>
            <p:nvPr/>
          </p:nvSpPr>
          <p:spPr>
            <a:xfrm>
              <a:off x="5761220" y="44958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p:cNvCxnSpPr/>
            <p:nvPr/>
          </p:nvCxnSpPr>
          <p:spPr>
            <a:xfrm>
              <a:off x="58674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1"/>
            </p:cNvCxnSpPr>
            <p:nvPr/>
          </p:nvCxnSpPr>
          <p:spPr>
            <a:xfrm flipH="1" flipV="1">
              <a:off x="6553200" y="4114800"/>
              <a:ext cx="338278" cy="18587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858000" y="4267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Oval 30"/>
            <p:cNvSpPr/>
            <p:nvPr/>
          </p:nvSpPr>
          <p:spPr>
            <a:xfrm>
              <a:off x="6447020" y="44958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6553200" y="41148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096000" y="21336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Connector 40"/>
            <p:cNvCxnSpPr/>
            <p:nvPr/>
          </p:nvCxnSpPr>
          <p:spPr>
            <a:xfrm>
              <a:off x="6202180" y="23622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620000" y="3200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Connector 43"/>
            <p:cNvCxnSpPr/>
            <p:nvPr/>
          </p:nvCxnSpPr>
          <p:spPr>
            <a:xfrm>
              <a:off x="7726180" y="34290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572000" y="3200400"/>
              <a:ext cx="228600" cy="2286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6" name="Straight Connector 45"/>
            <p:cNvCxnSpPr/>
            <p:nvPr/>
          </p:nvCxnSpPr>
          <p:spPr>
            <a:xfrm>
              <a:off x="4678180" y="34290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81600" y="2057400"/>
              <a:ext cx="838200" cy="338554"/>
            </a:xfrm>
            <a:prstGeom prst="rect">
              <a:avLst/>
            </a:prstGeom>
            <a:noFill/>
          </p:spPr>
          <p:txBody>
            <a:bodyPr wrap="square" rtlCol="0">
              <a:spAutoFit/>
            </a:bodyPr>
            <a:lstStyle/>
            <a:p>
              <a:r>
                <a:rPr lang="en-US" sz="1600" dirty="0"/>
                <a:t>product</a:t>
              </a:r>
            </a:p>
          </p:txBody>
        </p:sp>
        <p:sp>
          <p:nvSpPr>
            <p:cNvPr id="48" name="TextBox 47"/>
            <p:cNvSpPr txBox="1"/>
            <p:nvPr/>
          </p:nvSpPr>
          <p:spPr>
            <a:xfrm>
              <a:off x="4267200" y="2819400"/>
              <a:ext cx="838200" cy="338554"/>
            </a:xfrm>
            <a:prstGeom prst="rect">
              <a:avLst/>
            </a:prstGeom>
            <a:noFill/>
          </p:spPr>
          <p:txBody>
            <a:bodyPr wrap="square" rtlCol="0">
              <a:spAutoFit/>
            </a:bodyPr>
            <a:lstStyle/>
            <a:p>
              <a:pPr algn="ctr"/>
              <a:r>
                <a:rPr lang="en-US" sz="1600" dirty="0"/>
                <a:t>date</a:t>
              </a:r>
            </a:p>
          </p:txBody>
        </p:sp>
        <p:sp>
          <p:nvSpPr>
            <p:cNvPr id="49" name="TextBox 48"/>
            <p:cNvSpPr txBox="1"/>
            <p:nvPr/>
          </p:nvSpPr>
          <p:spPr>
            <a:xfrm>
              <a:off x="7239000" y="2819400"/>
              <a:ext cx="838200" cy="338554"/>
            </a:xfrm>
            <a:prstGeom prst="rect">
              <a:avLst/>
            </a:prstGeom>
            <a:noFill/>
          </p:spPr>
          <p:txBody>
            <a:bodyPr wrap="square" rtlCol="0">
              <a:spAutoFit/>
            </a:bodyPr>
            <a:lstStyle/>
            <a:p>
              <a:pPr algn="ctr"/>
              <a:r>
                <a:rPr lang="en-US" sz="1600" dirty="0"/>
                <a:t>store</a:t>
              </a:r>
            </a:p>
          </p:txBody>
        </p:sp>
        <p:sp>
          <p:nvSpPr>
            <p:cNvPr id="50" name="TextBox 49"/>
            <p:cNvSpPr txBox="1"/>
            <p:nvPr/>
          </p:nvSpPr>
          <p:spPr>
            <a:xfrm>
              <a:off x="4343400" y="4343400"/>
              <a:ext cx="1219200" cy="338554"/>
            </a:xfrm>
            <a:prstGeom prst="rect">
              <a:avLst/>
            </a:prstGeom>
            <a:noFill/>
          </p:spPr>
          <p:txBody>
            <a:bodyPr wrap="square" rtlCol="0">
              <a:spAutoFit/>
            </a:bodyPr>
            <a:lstStyle/>
            <a:p>
              <a:pPr algn="ctr"/>
              <a:r>
                <a:rPr lang="en-US" sz="1600" dirty="0"/>
                <a:t>quantity</a:t>
              </a:r>
            </a:p>
          </p:txBody>
        </p:sp>
        <p:sp>
          <p:nvSpPr>
            <p:cNvPr id="51" name="TextBox 50"/>
            <p:cNvSpPr txBox="1"/>
            <p:nvPr/>
          </p:nvSpPr>
          <p:spPr>
            <a:xfrm>
              <a:off x="5029200" y="4724400"/>
              <a:ext cx="1219200" cy="338554"/>
            </a:xfrm>
            <a:prstGeom prst="rect">
              <a:avLst/>
            </a:prstGeom>
            <a:noFill/>
          </p:spPr>
          <p:txBody>
            <a:bodyPr wrap="square" rtlCol="0">
              <a:spAutoFit/>
            </a:bodyPr>
            <a:lstStyle/>
            <a:p>
              <a:pPr algn="ctr"/>
              <a:r>
                <a:rPr lang="en-US" sz="1600" dirty="0"/>
                <a:t>receipts</a:t>
              </a:r>
            </a:p>
          </p:txBody>
        </p:sp>
        <p:sp>
          <p:nvSpPr>
            <p:cNvPr id="52" name="TextBox 51"/>
            <p:cNvSpPr txBox="1"/>
            <p:nvPr/>
          </p:nvSpPr>
          <p:spPr>
            <a:xfrm>
              <a:off x="5943600" y="4724400"/>
              <a:ext cx="1219200" cy="338554"/>
            </a:xfrm>
            <a:prstGeom prst="rect">
              <a:avLst/>
            </a:prstGeom>
            <a:noFill/>
          </p:spPr>
          <p:txBody>
            <a:bodyPr wrap="square" rtlCol="0">
              <a:spAutoFit/>
            </a:bodyPr>
            <a:lstStyle/>
            <a:p>
              <a:pPr algn="ctr"/>
              <a:r>
                <a:rPr lang="en-US" sz="1600" dirty="0" err="1"/>
                <a:t>unitPrice</a:t>
              </a:r>
              <a:endParaRPr lang="en-US" sz="1600" dirty="0"/>
            </a:p>
          </p:txBody>
        </p:sp>
        <p:sp>
          <p:nvSpPr>
            <p:cNvPr id="53" name="TextBox 52"/>
            <p:cNvSpPr txBox="1"/>
            <p:nvPr/>
          </p:nvSpPr>
          <p:spPr>
            <a:xfrm>
              <a:off x="6705600" y="4419600"/>
              <a:ext cx="1676400" cy="338554"/>
            </a:xfrm>
            <a:prstGeom prst="rect">
              <a:avLst/>
            </a:prstGeom>
            <a:noFill/>
          </p:spPr>
          <p:txBody>
            <a:bodyPr wrap="square" rtlCol="0">
              <a:spAutoFit/>
            </a:bodyPr>
            <a:lstStyle/>
            <a:p>
              <a:pPr algn="ctr"/>
              <a:r>
                <a:rPr lang="en-US" sz="1600" dirty="0" err="1"/>
                <a:t>numCustomers</a:t>
              </a:r>
              <a:endParaRPr lang="en-US" sz="1600" dirty="0"/>
            </a:p>
          </p:txBody>
        </p:sp>
      </p:grpSp>
      <p:grpSp>
        <p:nvGrpSpPr>
          <p:cNvPr id="5" name="Group 70"/>
          <p:cNvGrpSpPr/>
          <p:nvPr/>
        </p:nvGrpSpPr>
        <p:grpSpPr>
          <a:xfrm>
            <a:off x="152400" y="2904292"/>
            <a:ext cx="3886200" cy="2472154"/>
            <a:chOff x="228600" y="1566446"/>
            <a:chExt cx="3886200" cy="2472154"/>
          </a:xfrm>
        </p:grpSpPr>
        <p:sp>
          <p:nvSpPr>
            <p:cNvPr id="72" name="Rectangle 71"/>
            <p:cNvSpPr/>
            <p:nvPr/>
          </p:nvSpPr>
          <p:spPr>
            <a:xfrm>
              <a:off x="1295400" y="25146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73" name="Rectangle 72"/>
            <p:cNvSpPr/>
            <p:nvPr/>
          </p:nvSpPr>
          <p:spPr>
            <a:xfrm>
              <a:off x="1295400" y="28194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
          <p:nvSpPr>
            <p:cNvPr id="74" name="Oval 73"/>
            <p:cNvSpPr/>
            <p:nvPr/>
          </p:nvSpPr>
          <p:spPr>
            <a:xfrm>
              <a:off x="2042410" y="190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5" name="Straight Connector 74"/>
            <p:cNvCxnSpPr/>
            <p:nvPr/>
          </p:nvCxnSpPr>
          <p:spPr>
            <a:xfrm>
              <a:off x="2163580" y="2133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609600" y="309297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7" name="Straight Connector 76"/>
            <p:cNvCxnSpPr/>
            <p:nvPr/>
          </p:nvCxnSpPr>
          <p:spPr>
            <a:xfrm>
              <a:off x="838200" y="320040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581400" y="3079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9" name="Straight Connector 78"/>
            <p:cNvCxnSpPr/>
            <p:nvPr/>
          </p:nvCxnSpPr>
          <p:spPr>
            <a:xfrm>
              <a:off x="3124200" y="318666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676400" y="1566446"/>
              <a:ext cx="838200" cy="338554"/>
            </a:xfrm>
            <a:prstGeom prst="rect">
              <a:avLst/>
            </a:prstGeom>
            <a:noFill/>
          </p:spPr>
          <p:txBody>
            <a:bodyPr wrap="square" rtlCol="0">
              <a:spAutoFit/>
            </a:bodyPr>
            <a:lstStyle/>
            <a:p>
              <a:r>
                <a:rPr lang="en-US" sz="1600" dirty="0"/>
                <a:t>product</a:t>
              </a:r>
            </a:p>
          </p:txBody>
        </p:sp>
        <p:sp>
          <p:nvSpPr>
            <p:cNvPr id="81" name="TextBox 80"/>
            <p:cNvSpPr txBox="1"/>
            <p:nvPr/>
          </p:nvSpPr>
          <p:spPr>
            <a:xfrm>
              <a:off x="228600" y="3276600"/>
              <a:ext cx="838200" cy="338554"/>
            </a:xfrm>
            <a:prstGeom prst="rect">
              <a:avLst/>
            </a:prstGeom>
            <a:noFill/>
          </p:spPr>
          <p:txBody>
            <a:bodyPr wrap="square" rtlCol="0">
              <a:spAutoFit/>
            </a:bodyPr>
            <a:lstStyle/>
            <a:p>
              <a:pPr algn="ctr"/>
              <a:r>
                <a:rPr lang="en-US" sz="1600" dirty="0"/>
                <a:t>date</a:t>
              </a:r>
            </a:p>
          </p:txBody>
        </p:sp>
        <p:sp>
          <p:nvSpPr>
            <p:cNvPr id="82" name="TextBox 81"/>
            <p:cNvSpPr txBox="1"/>
            <p:nvPr/>
          </p:nvSpPr>
          <p:spPr>
            <a:xfrm>
              <a:off x="3276600" y="3276600"/>
              <a:ext cx="838200" cy="338554"/>
            </a:xfrm>
            <a:prstGeom prst="rect">
              <a:avLst/>
            </a:prstGeom>
            <a:noFill/>
          </p:spPr>
          <p:txBody>
            <a:bodyPr wrap="square" rtlCol="0">
              <a:spAutoFit/>
            </a:bodyPr>
            <a:lstStyle/>
            <a:p>
              <a:pPr algn="ctr"/>
              <a:r>
                <a:rPr lang="en-US" sz="1600" dirty="0"/>
                <a:t>store</a:t>
              </a:r>
            </a:p>
          </p:txBody>
        </p:sp>
      </p:grpSp>
      <p:grpSp>
        <p:nvGrpSpPr>
          <p:cNvPr id="6" name="Group 61"/>
          <p:cNvGrpSpPr/>
          <p:nvPr/>
        </p:nvGrpSpPr>
        <p:grpSpPr>
          <a:xfrm>
            <a:off x="3505200" y="1398225"/>
            <a:ext cx="2057400" cy="1573575"/>
            <a:chOff x="3505200" y="4233446"/>
            <a:chExt cx="3543300" cy="2710046"/>
          </a:xfrm>
        </p:grpSpPr>
        <p:pic>
          <p:nvPicPr>
            <p:cNvPr id="54" name="Picture 6" descr="C:\Users\philiplei\Desktop\cube3.emf"/>
            <p:cNvPicPr>
              <a:picLocks noChangeAspect="1" noChangeArrowheads="1"/>
            </p:cNvPicPr>
            <p:nvPr/>
          </p:nvPicPr>
          <p:blipFill>
            <a:blip r:embed="rId3" cstate="print"/>
            <a:srcRect/>
            <a:stretch>
              <a:fillRect/>
            </a:stretch>
          </p:blipFill>
          <p:spPr bwMode="auto">
            <a:xfrm>
              <a:off x="3810000" y="4487083"/>
              <a:ext cx="1797408" cy="1895838"/>
            </a:xfrm>
            <a:prstGeom prst="rect">
              <a:avLst/>
            </a:prstGeom>
            <a:noFill/>
          </p:spPr>
        </p:pic>
        <p:cxnSp>
          <p:nvCxnSpPr>
            <p:cNvPr id="55" name="Straight Connector 54"/>
            <p:cNvCxnSpPr/>
            <p:nvPr/>
          </p:nvCxnSpPr>
          <p:spPr>
            <a:xfrm>
              <a:off x="5715000" y="4233446"/>
              <a:ext cx="0" cy="2252246"/>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5715000" y="5723692"/>
              <a:ext cx="533400" cy="76200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505200" y="6485692"/>
              <a:ext cx="2209800"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581400" y="6519445"/>
              <a:ext cx="952501" cy="424047"/>
            </a:xfrm>
            <a:prstGeom prst="rect">
              <a:avLst/>
            </a:prstGeom>
            <a:noFill/>
          </p:spPr>
          <p:txBody>
            <a:bodyPr wrap="square" rtlCol="0">
              <a:spAutoFit/>
            </a:bodyPr>
            <a:lstStyle/>
            <a:p>
              <a:r>
                <a:rPr lang="en-US" sz="1000" dirty="0"/>
                <a:t>Date</a:t>
              </a:r>
              <a:endParaRPr lang="en-US" sz="1600" dirty="0"/>
            </a:p>
          </p:txBody>
        </p:sp>
        <p:sp>
          <p:nvSpPr>
            <p:cNvPr id="59" name="TextBox 58"/>
            <p:cNvSpPr txBox="1"/>
            <p:nvPr/>
          </p:nvSpPr>
          <p:spPr>
            <a:xfrm>
              <a:off x="6019799" y="5876093"/>
              <a:ext cx="1028701" cy="424047"/>
            </a:xfrm>
            <a:prstGeom prst="rect">
              <a:avLst/>
            </a:prstGeom>
            <a:noFill/>
          </p:spPr>
          <p:txBody>
            <a:bodyPr wrap="square" rtlCol="0">
              <a:spAutoFit/>
            </a:bodyPr>
            <a:lstStyle/>
            <a:p>
              <a:r>
                <a:rPr lang="en-US" sz="1000" dirty="0"/>
                <a:t>Product</a:t>
              </a:r>
            </a:p>
          </p:txBody>
        </p:sp>
        <p:sp>
          <p:nvSpPr>
            <p:cNvPr id="60" name="TextBox 59"/>
            <p:cNvSpPr txBox="1"/>
            <p:nvPr/>
          </p:nvSpPr>
          <p:spPr>
            <a:xfrm>
              <a:off x="5791200" y="4275894"/>
              <a:ext cx="838200" cy="424047"/>
            </a:xfrm>
            <a:prstGeom prst="rect">
              <a:avLst/>
            </a:prstGeom>
            <a:noFill/>
          </p:spPr>
          <p:txBody>
            <a:bodyPr wrap="square" rtlCol="0">
              <a:spAutoFit/>
            </a:bodyPr>
            <a:lstStyle/>
            <a:p>
              <a:r>
                <a:rPr lang="en-US" sz="1000" dirty="0"/>
                <a:t>Store</a:t>
              </a:r>
              <a:endParaRPr lang="en-US" sz="105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Fact and Measure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4" name="Content Placeholder 3"/>
          <p:cNvSpPr>
            <a:spLocks noGrp="1"/>
          </p:cNvSpPr>
          <p:nvPr>
            <p:ph sz="quarter" idx="1"/>
          </p:nvPr>
        </p:nvSpPr>
        <p:spPr>
          <a:xfrm>
            <a:off x="457200" y="1219200"/>
            <a:ext cx="8229600" cy="4572000"/>
          </a:xfrm>
        </p:spPr>
        <p:txBody>
          <a:bodyPr>
            <a:normAutofit/>
          </a:bodyPr>
          <a:lstStyle/>
          <a:p>
            <a:pPr>
              <a:tabLst>
                <a:tab pos="1079500" algn="l"/>
              </a:tabLst>
            </a:pPr>
            <a:r>
              <a:rPr lang="en-US" sz="2400" dirty="0"/>
              <a:t>A </a:t>
            </a:r>
            <a:r>
              <a:rPr lang="en-US" sz="2400" b="1" dirty="0">
                <a:solidFill>
                  <a:srgbClr val="FF0000"/>
                </a:solidFill>
              </a:rPr>
              <a:t>fact</a:t>
            </a:r>
            <a:r>
              <a:rPr lang="en-US" sz="2400" dirty="0"/>
              <a:t> is a concept relevant to decision-making processes. It typically </a:t>
            </a:r>
            <a:r>
              <a:rPr lang="en-US" sz="2400" dirty="0">
                <a:solidFill>
                  <a:schemeClr val="bg2">
                    <a:lumMod val="50000"/>
                  </a:schemeClr>
                </a:solidFill>
              </a:rPr>
              <a:t>models</a:t>
            </a:r>
            <a:r>
              <a:rPr lang="en-US" sz="2400" dirty="0"/>
              <a:t> a set of </a:t>
            </a:r>
            <a:r>
              <a:rPr lang="en-US" sz="2400" dirty="0">
                <a:solidFill>
                  <a:schemeClr val="bg2">
                    <a:lumMod val="50000"/>
                  </a:schemeClr>
                </a:solidFill>
              </a:rPr>
              <a:t>events</a:t>
            </a:r>
            <a:r>
              <a:rPr lang="en-US" sz="2400" dirty="0"/>
              <a:t> taking place within a company</a:t>
            </a:r>
          </a:p>
          <a:p>
            <a:pPr lvl="1">
              <a:tabLst>
                <a:tab pos="1079500" algn="l"/>
              </a:tabLst>
            </a:pPr>
            <a:r>
              <a:rPr lang="en-US" sz="2000" dirty="0"/>
              <a:t>A fact have </a:t>
            </a:r>
            <a:r>
              <a:rPr lang="en-US" sz="2000" dirty="0">
                <a:solidFill>
                  <a:schemeClr val="accent6">
                    <a:lumMod val="60000"/>
                    <a:lumOff val="40000"/>
                  </a:schemeClr>
                </a:solidFill>
              </a:rPr>
              <a:t>dynamic</a:t>
            </a:r>
            <a:r>
              <a:rPr lang="en-US" sz="2000" dirty="0"/>
              <a:t> properties or </a:t>
            </a:r>
            <a:r>
              <a:rPr lang="en-US" sz="2000" dirty="0">
                <a:solidFill>
                  <a:schemeClr val="accent6">
                    <a:lumMod val="60000"/>
                    <a:lumOff val="40000"/>
                  </a:schemeClr>
                </a:solidFill>
              </a:rPr>
              <a:t>evolve</a:t>
            </a:r>
            <a:r>
              <a:rPr lang="en-US" sz="2000" dirty="0"/>
              <a:t> in some way over time</a:t>
            </a:r>
          </a:p>
          <a:p>
            <a:pPr>
              <a:tabLst>
                <a:tab pos="1079500" algn="l"/>
              </a:tabLst>
            </a:pPr>
            <a:r>
              <a:rPr lang="en-US" sz="2400" dirty="0"/>
              <a:t>A </a:t>
            </a:r>
            <a:r>
              <a:rPr lang="en-US" sz="2400" b="1" dirty="0">
                <a:solidFill>
                  <a:srgbClr val="FF0000"/>
                </a:solidFill>
              </a:rPr>
              <a:t>measure</a:t>
            </a:r>
            <a:r>
              <a:rPr lang="en-US" sz="2400" dirty="0"/>
              <a:t> is a </a:t>
            </a:r>
            <a:r>
              <a:rPr lang="en-US" sz="2400" dirty="0">
                <a:solidFill>
                  <a:schemeClr val="bg2">
                    <a:lumMod val="50000"/>
                  </a:schemeClr>
                </a:solidFill>
              </a:rPr>
              <a:t>numerical</a:t>
            </a:r>
            <a:r>
              <a:rPr lang="en-US" sz="2400" dirty="0"/>
              <a:t> property of a fact and describes a </a:t>
            </a:r>
            <a:r>
              <a:rPr lang="en-US" sz="2400" dirty="0">
                <a:solidFill>
                  <a:schemeClr val="bg2">
                    <a:lumMod val="50000"/>
                  </a:schemeClr>
                </a:solidFill>
              </a:rPr>
              <a:t>quantitative</a:t>
            </a:r>
            <a:r>
              <a:rPr lang="en-US" sz="2400" dirty="0"/>
              <a:t> fact aspect that is relevant to analysis</a:t>
            </a:r>
          </a:p>
          <a:p>
            <a:pPr lvl="1">
              <a:tabLst>
                <a:tab pos="1079500" algn="l"/>
              </a:tabLst>
            </a:pPr>
            <a:r>
              <a:rPr lang="en-US" sz="2000" dirty="0"/>
              <a:t>Measures are </a:t>
            </a:r>
            <a:r>
              <a:rPr lang="en-US" sz="2000" dirty="0">
                <a:solidFill>
                  <a:schemeClr val="accent6">
                    <a:lumMod val="60000"/>
                    <a:lumOff val="40000"/>
                  </a:schemeClr>
                </a:solidFill>
              </a:rPr>
              <a:t>preferably numeric </a:t>
            </a:r>
            <a:r>
              <a:rPr lang="en-US" sz="2000" dirty="0"/>
              <a:t>because it is easy to make calculation</a:t>
            </a:r>
          </a:p>
          <a:p>
            <a:pPr lvl="1">
              <a:tabLst>
                <a:tab pos="1079500" algn="l"/>
              </a:tabLst>
            </a:pPr>
            <a:r>
              <a:rPr lang="en-US" sz="2000" dirty="0"/>
              <a:t>Need to consider </a:t>
            </a:r>
            <a:r>
              <a:rPr lang="en-US" sz="2000" dirty="0">
                <a:solidFill>
                  <a:schemeClr val="accent6">
                    <a:lumMod val="60000"/>
                    <a:lumOff val="40000"/>
                  </a:schemeClr>
                </a:solidFill>
              </a:rPr>
              <a:t>how to obtain </a:t>
            </a:r>
            <a:r>
              <a:rPr lang="en-US" sz="2000" dirty="0"/>
              <a:t>measure values from operational data</a:t>
            </a:r>
          </a:p>
          <a:p>
            <a:pPr lvl="1">
              <a:tabLst>
                <a:tab pos="1079500" algn="l"/>
              </a:tabLst>
            </a:pPr>
            <a:r>
              <a:rPr lang="en-US" sz="2000" dirty="0"/>
              <a:t>An </a:t>
            </a:r>
            <a:r>
              <a:rPr lang="en-US" sz="2000" dirty="0">
                <a:solidFill>
                  <a:schemeClr val="accent6">
                    <a:lumMod val="60000"/>
                    <a:lumOff val="40000"/>
                  </a:schemeClr>
                </a:solidFill>
              </a:rPr>
              <a:t>empty fact </a:t>
            </a:r>
            <a:r>
              <a:rPr lang="en-US" sz="2000" dirty="0"/>
              <a:t>schema has no measures and records only occurrence of an event.</a:t>
            </a:r>
          </a:p>
        </p:txBody>
      </p:sp>
      <p:sp>
        <p:nvSpPr>
          <p:cNvPr id="5" name="Rectangle 4"/>
          <p:cNvSpPr/>
          <p:nvPr/>
        </p:nvSpPr>
        <p:spPr>
          <a:xfrm>
            <a:off x="6172200" y="4495800"/>
            <a:ext cx="1828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6" name="Rectangle 5"/>
          <p:cNvSpPr/>
          <p:nvPr/>
        </p:nvSpPr>
        <p:spPr>
          <a:xfrm>
            <a:off x="6172200" y="4800600"/>
            <a:ext cx="18288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quantity</a:t>
            </a:r>
          </a:p>
          <a:p>
            <a:r>
              <a:rPr lang="en-US" dirty="0"/>
              <a:t>receipts</a:t>
            </a:r>
          </a:p>
          <a:p>
            <a:r>
              <a:rPr lang="en-US" dirty="0" err="1"/>
              <a:t>unitPrice</a:t>
            </a:r>
            <a:endParaRPr lang="en-US" dirty="0"/>
          </a:p>
          <a:p>
            <a:r>
              <a:rPr lang="en-US" dirty="0" err="1"/>
              <a:t>numCustomers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12125</TotalTime>
  <Words>3731</Words>
  <Application>Microsoft Office PowerPoint</Application>
  <PresentationFormat>On-screen Show (4:3)</PresentationFormat>
  <Paragraphs>759</Paragraphs>
  <Slides>37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华文新魏</vt:lpstr>
      <vt:lpstr>新細明體</vt:lpstr>
      <vt:lpstr>Bookman Old Style</vt:lpstr>
      <vt:lpstr>Calibri</vt:lpstr>
      <vt:lpstr>Gill Sans MT</vt:lpstr>
      <vt:lpstr>Wingdings</vt:lpstr>
      <vt:lpstr>Wingdings 3</vt:lpstr>
      <vt:lpstr>Origin</vt:lpstr>
      <vt:lpstr>1_Origin</vt:lpstr>
      <vt:lpstr>Chapter two Conceptual Modeling</vt:lpstr>
      <vt:lpstr>Outline</vt:lpstr>
      <vt:lpstr>Part B. Conceptual Models, Basics</vt:lpstr>
      <vt:lpstr>Design Methodology</vt:lpstr>
      <vt:lpstr>Conceptual Modeling</vt:lpstr>
      <vt:lpstr>Steps in Conceptual Design</vt:lpstr>
      <vt:lpstr>The Dimensional Fact Model</vt:lpstr>
      <vt:lpstr>Comparison between DFM and ERM</vt:lpstr>
      <vt:lpstr>Concepts: Fact and Measure</vt:lpstr>
      <vt:lpstr>Concepts: Dimension </vt:lpstr>
      <vt:lpstr>Concepts: Primary Event</vt:lpstr>
      <vt:lpstr>Example: Granularity of Facts</vt:lpstr>
      <vt:lpstr>Concepts: Dimensional attributes</vt:lpstr>
      <vt:lpstr>Dimension as a Tree of Attributes</vt:lpstr>
      <vt:lpstr>Example: A Fact Schema With Trees of Dimensional Attributes</vt:lpstr>
      <vt:lpstr>Example: A Primary Event </vt:lpstr>
      <vt:lpstr>Notes on Functional Dependency (1/2)</vt:lpstr>
      <vt:lpstr>Notes on Functional Dependency (2/2)</vt:lpstr>
      <vt:lpstr>Numerical Values as Dimensional Attributes</vt:lpstr>
      <vt:lpstr>One or More Facts?</vt:lpstr>
      <vt:lpstr>Example (1/2)</vt:lpstr>
      <vt:lpstr>Example (2/2)</vt:lpstr>
      <vt:lpstr>Conformed Dimension and Drill-Across</vt:lpstr>
      <vt:lpstr>Advanced Case for Conformed Dimension</vt:lpstr>
      <vt:lpstr>Advanced Notation in Modeling</vt:lpstr>
      <vt:lpstr>Example</vt:lpstr>
      <vt:lpstr>Descriptive Attributes</vt:lpstr>
      <vt:lpstr>Example: Dimensional Attribute or Descriptive Attribute?</vt:lpstr>
      <vt:lpstr>Optional Arc and Dimension</vt:lpstr>
      <vt:lpstr>Shared Hierarchies</vt:lpstr>
      <vt:lpstr>Example: Shared Hierarchies</vt:lpstr>
      <vt:lpstr>Workload Refinement</vt:lpstr>
      <vt:lpstr>Case Study: Data-Driven Conceptual Design</vt:lpstr>
      <vt:lpstr>Problem</vt:lpstr>
      <vt:lpstr>Schema of Reconciled Data</vt:lpstr>
      <vt:lpstr>Questions</vt:lpstr>
      <vt:lpstr>Review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design</dc:title>
  <dc:subject>Chap 2</dc:subject>
  <dc:creator>Philip Lei</dc:creator>
  <cp:keywords/>
  <dc:description>comp323 Data Warehousing and data mining. Revised Jan 2015</dc:description>
  <cp:lastModifiedBy>LUO WUMAN</cp:lastModifiedBy>
  <cp:revision>585</cp:revision>
  <cp:lastPrinted>2021-02-18T07:59:16Z</cp:lastPrinted>
  <dcterms:created xsi:type="dcterms:W3CDTF">2011-12-29T04:48:02Z</dcterms:created>
  <dcterms:modified xsi:type="dcterms:W3CDTF">2021-02-19T07:02:31Z</dcterms:modified>
  <cp:category/>
</cp:coreProperties>
</file>