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120"/>
  </p:notesMasterIdLst>
  <p:handoutMasterIdLst>
    <p:handoutMasterId r:id="rId121"/>
  </p:handoutMasterIdLst>
  <p:sldIdLst>
    <p:sldId id="514" r:id="rId3"/>
    <p:sldId id="361" r:id="rId4"/>
    <p:sldId id="355" r:id="rId5"/>
    <p:sldId id="350" r:id="rId6"/>
    <p:sldId id="351" r:id="rId7"/>
    <p:sldId id="352" r:id="rId8"/>
    <p:sldId id="353" r:id="rId9"/>
    <p:sldId id="480" r:id="rId10"/>
    <p:sldId id="515" r:id="rId11"/>
    <p:sldId id="363" r:id="rId12"/>
    <p:sldId id="326" r:id="rId13"/>
    <p:sldId id="342" r:id="rId14"/>
    <p:sldId id="343" r:id="rId15"/>
    <p:sldId id="345" r:id="rId16"/>
    <p:sldId id="358" r:id="rId17"/>
    <p:sldId id="359" r:id="rId18"/>
    <p:sldId id="356" r:id="rId19"/>
    <p:sldId id="360" r:id="rId20"/>
    <p:sldId id="357" r:id="rId21"/>
    <p:sldId id="322" r:id="rId22"/>
    <p:sldId id="333" r:id="rId23"/>
    <p:sldId id="330" r:id="rId24"/>
    <p:sldId id="331" r:id="rId25"/>
    <p:sldId id="303" r:id="rId26"/>
    <p:sldId id="314" r:id="rId27"/>
    <p:sldId id="305" r:id="rId28"/>
    <p:sldId id="318" r:id="rId29"/>
    <p:sldId id="319" r:id="rId30"/>
    <p:sldId id="320" r:id="rId31"/>
    <p:sldId id="321" r:id="rId32"/>
    <p:sldId id="306" r:id="rId33"/>
    <p:sldId id="308" r:id="rId34"/>
    <p:sldId id="310" r:id="rId35"/>
    <p:sldId id="280" r:id="rId36"/>
    <p:sldId id="379" r:id="rId37"/>
    <p:sldId id="365" r:id="rId38"/>
    <p:sldId id="366" r:id="rId39"/>
    <p:sldId id="367" r:id="rId40"/>
    <p:sldId id="368" r:id="rId41"/>
    <p:sldId id="369" r:id="rId42"/>
    <p:sldId id="370" r:id="rId43"/>
    <p:sldId id="371" r:id="rId44"/>
    <p:sldId id="372" r:id="rId45"/>
    <p:sldId id="382" r:id="rId46"/>
    <p:sldId id="373" r:id="rId47"/>
    <p:sldId id="374" r:id="rId48"/>
    <p:sldId id="375" r:id="rId49"/>
    <p:sldId id="376" r:id="rId50"/>
    <p:sldId id="377" r:id="rId51"/>
    <p:sldId id="378" r:id="rId52"/>
    <p:sldId id="381" r:id="rId53"/>
    <p:sldId id="383" r:id="rId54"/>
    <p:sldId id="481" r:id="rId55"/>
    <p:sldId id="384" r:id="rId56"/>
    <p:sldId id="385" r:id="rId57"/>
    <p:sldId id="386" r:id="rId58"/>
    <p:sldId id="389" r:id="rId59"/>
    <p:sldId id="390" r:id="rId60"/>
    <p:sldId id="391" r:id="rId61"/>
    <p:sldId id="392" r:id="rId62"/>
    <p:sldId id="393" r:id="rId63"/>
    <p:sldId id="395" r:id="rId64"/>
    <p:sldId id="396" r:id="rId65"/>
    <p:sldId id="508" r:id="rId66"/>
    <p:sldId id="501" r:id="rId67"/>
    <p:sldId id="503" r:id="rId68"/>
    <p:sldId id="504" r:id="rId69"/>
    <p:sldId id="505" r:id="rId70"/>
    <p:sldId id="506" r:id="rId71"/>
    <p:sldId id="507" r:id="rId72"/>
    <p:sldId id="387" r:id="rId73"/>
    <p:sldId id="448" r:id="rId74"/>
    <p:sldId id="473" r:id="rId75"/>
    <p:sldId id="451" r:id="rId76"/>
    <p:sldId id="483" r:id="rId77"/>
    <p:sldId id="516" r:id="rId78"/>
    <p:sldId id="517" r:id="rId79"/>
    <p:sldId id="518" r:id="rId80"/>
    <p:sldId id="522" r:id="rId81"/>
    <p:sldId id="509" r:id="rId82"/>
    <p:sldId id="482" r:id="rId83"/>
    <p:sldId id="510" r:id="rId84"/>
    <p:sldId id="519" r:id="rId85"/>
    <p:sldId id="520" r:id="rId86"/>
    <p:sldId id="521" r:id="rId87"/>
    <p:sldId id="449" r:id="rId88"/>
    <p:sldId id="479" r:id="rId89"/>
    <p:sldId id="511" r:id="rId90"/>
    <p:sldId id="452" r:id="rId91"/>
    <p:sldId id="453" r:id="rId92"/>
    <p:sldId id="491" r:id="rId93"/>
    <p:sldId id="412" r:id="rId94"/>
    <p:sldId id="494" r:id="rId95"/>
    <p:sldId id="495" r:id="rId96"/>
    <p:sldId id="496" r:id="rId97"/>
    <p:sldId id="513" r:id="rId98"/>
    <p:sldId id="498" r:id="rId99"/>
    <p:sldId id="499" r:id="rId100"/>
    <p:sldId id="500" r:id="rId101"/>
    <p:sldId id="485" r:id="rId102"/>
    <p:sldId id="486" r:id="rId103"/>
    <p:sldId id="487" r:id="rId104"/>
    <p:sldId id="488" r:id="rId105"/>
    <p:sldId id="489" r:id="rId106"/>
    <p:sldId id="490" r:id="rId107"/>
    <p:sldId id="512" r:id="rId108"/>
    <p:sldId id="416" r:id="rId109"/>
    <p:sldId id="444" r:id="rId110"/>
    <p:sldId id="475" r:id="rId111"/>
    <p:sldId id="476" r:id="rId112"/>
    <p:sldId id="477" r:id="rId113"/>
    <p:sldId id="478" r:id="rId114"/>
    <p:sldId id="417" r:id="rId115"/>
    <p:sldId id="418" r:id="rId116"/>
    <p:sldId id="422" r:id="rId117"/>
    <p:sldId id="423" r:id="rId118"/>
    <p:sldId id="424" r:id="rId119"/>
  </p:sldIdLst>
  <p:sldSz cx="9144000" cy="6858000" type="screen4x3"/>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6B4CA4-F40E-7145-B311-C87F4D350F41}">
          <p14:sldIdLst>
            <p14:sldId id="514"/>
            <p14:sldId id="361"/>
          </p14:sldIdLst>
        </p14:section>
        <p14:section name="A. Requirement analysis" id="{BECDFFB2-05C7-3347-93B7-ADE1D6E4198D}">
          <p14:sldIdLst>
            <p14:sldId id="355"/>
            <p14:sldId id="350"/>
            <p14:sldId id="351"/>
            <p14:sldId id="352"/>
            <p14:sldId id="353"/>
            <p14:sldId id="480"/>
            <p14:sldId id="515"/>
            <p14:sldId id="363"/>
            <p14:sldId id="326"/>
            <p14:sldId id="342"/>
            <p14:sldId id="343"/>
            <p14:sldId id="345"/>
            <p14:sldId id="358"/>
            <p14:sldId id="359"/>
            <p14:sldId id="356"/>
            <p14:sldId id="360"/>
            <p14:sldId id="357"/>
            <p14:sldId id="322"/>
            <p14:sldId id="333"/>
            <p14:sldId id="330"/>
            <p14:sldId id="331"/>
            <p14:sldId id="303"/>
            <p14:sldId id="314"/>
            <p14:sldId id="305"/>
            <p14:sldId id="318"/>
            <p14:sldId id="319"/>
            <p14:sldId id="320"/>
            <p14:sldId id="321"/>
            <p14:sldId id="306"/>
            <p14:sldId id="308"/>
            <p14:sldId id="310"/>
            <p14:sldId id="280"/>
          </p14:sldIdLst>
        </p14:section>
        <p14:section name="B. Conceptual model, basic" id="{767D4F88-4E91-864B-8650-99D9ACA933F9}">
          <p14:sldIdLst>
            <p14:sldId id="379"/>
            <p14:sldId id="365"/>
            <p14:sldId id="366"/>
            <p14:sldId id="367"/>
            <p14:sldId id="368"/>
            <p14:sldId id="369"/>
            <p14:sldId id="370"/>
            <p14:sldId id="371"/>
            <p14:sldId id="372"/>
            <p14:sldId id="382"/>
            <p14:sldId id="373"/>
            <p14:sldId id="374"/>
            <p14:sldId id="375"/>
            <p14:sldId id="376"/>
            <p14:sldId id="377"/>
            <p14:sldId id="378"/>
            <p14:sldId id="381"/>
            <p14:sldId id="383"/>
            <p14:sldId id="481"/>
            <p14:sldId id="384"/>
            <p14:sldId id="385"/>
            <p14:sldId id="386"/>
            <p14:sldId id="389"/>
            <p14:sldId id="390"/>
            <p14:sldId id="391"/>
            <p14:sldId id="392"/>
            <p14:sldId id="393"/>
            <p14:sldId id="395"/>
            <p14:sldId id="396"/>
            <p14:sldId id="508"/>
            <p14:sldId id="501"/>
            <p14:sldId id="503"/>
            <p14:sldId id="504"/>
            <p14:sldId id="505"/>
            <p14:sldId id="506"/>
            <p14:sldId id="507"/>
          </p14:sldIdLst>
        </p14:section>
        <p14:section name="C. Temporal nature" id="{F07494B5-DEFC-2A41-B099-5DF5E22BA697}">
          <p14:sldIdLst>
            <p14:sldId id="387"/>
            <p14:sldId id="448"/>
            <p14:sldId id="473"/>
            <p14:sldId id="451"/>
            <p14:sldId id="483"/>
            <p14:sldId id="516"/>
            <p14:sldId id="517"/>
            <p14:sldId id="518"/>
            <p14:sldId id="522"/>
            <p14:sldId id="509"/>
            <p14:sldId id="482"/>
            <p14:sldId id="510"/>
            <p14:sldId id="519"/>
            <p14:sldId id="520"/>
            <p14:sldId id="521"/>
            <p14:sldId id="449"/>
            <p14:sldId id="479"/>
            <p14:sldId id="511"/>
            <p14:sldId id="452"/>
            <p14:sldId id="453"/>
            <p14:sldId id="491"/>
            <p14:sldId id="412"/>
            <p14:sldId id="494"/>
            <p14:sldId id="495"/>
            <p14:sldId id="496"/>
            <p14:sldId id="513"/>
            <p14:sldId id="498"/>
            <p14:sldId id="499"/>
            <p14:sldId id="500"/>
            <p14:sldId id="485"/>
            <p14:sldId id="486"/>
            <p14:sldId id="487"/>
            <p14:sldId id="488"/>
            <p14:sldId id="489"/>
            <p14:sldId id="490"/>
          </p14:sldIdLst>
        </p14:section>
        <p14:section name="Snapshot facts" id="{7BDADA88-DB66-C642-9D50-CABDED28497C}">
          <p14:sldIdLst>
            <p14:sldId id="512"/>
            <p14:sldId id="416"/>
            <p14:sldId id="444"/>
            <p14:sldId id="475"/>
            <p14:sldId id="476"/>
            <p14:sldId id="477"/>
            <p14:sldId id="478"/>
            <p14:sldId id="417"/>
            <p14:sldId id="418"/>
            <p14:sldId id="422"/>
            <p14:sldId id="423"/>
            <p14:sldId id="4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0877" autoAdjust="0"/>
  </p:normalViewPr>
  <p:slideViewPr>
    <p:cSldViewPr>
      <p:cViewPr varScale="1">
        <p:scale>
          <a:sx n="100" d="100"/>
          <a:sy n="100" d="100"/>
        </p:scale>
        <p:origin x="2166" y="90"/>
      </p:cViewPr>
      <p:guideLst>
        <p:guide orient="horz" pos="2160"/>
        <p:guide pos="2880"/>
      </p:guideLst>
    </p:cSldViewPr>
  </p:slideViewPr>
  <p:outlineViewPr>
    <p:cViewPr>
      <p:scale>
        <a:sx n="33" d="100"/>
        <a:sy n="33" d="100"/>
      </p:scale>
      <p:origin x="0" y="8288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A177E-41BC-44C7-AC14-6D577B383A11}"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CAB4507D-2C5B-473E-83C9-2903C985293C}">
      <dgm:prSet phldrT="[Text]"/>
      <dgm:spPr/>
      <dgm:t>
        <a:bodyPr/>
        <a:lstStyle/>
        <a:p>
          <a:r>
            <a:rPr lang="en-US" dirty="0"/>
            <a:t>All products</a:t>
          </a:r>
        </a:p>
      </dgm:t>
    </dgm:pt>
    <dgm:pt modelId="{E10DD070-BF84-4CD7-B899-76906571E12E}" type="parTrans" cxnId="{BC5329C6-5259-443F-A670-21478383D1E5}">
      <dgm:prSet/>
      <dgm:spPr/>
      <dgm:t>
        <a:bodyPr/>
        <a:lstStyle/>
        <a:p>
          <a:endParaRPr lang="en-US"/>
        </a:p>
      </dgm:t>
    </dgm:pt>
    <dgm:pt modelId="{8AA7DE53-CA82-4A2F-9733-DDA09FB69C66}" type="sibTrans" cxnId="{BC5329C6-5259-443F-A670-21478383D1E5}">
      <dgm:prSet/>
      <dgm:spPr/>
      <dgm:t>
        <a:bodyPr/>
        <a:lstStyle/>
        <a:p>
          <a:endParaRPr lang="en-US"/>
        </a:p>
      </dgm:t>
    </dgm:pt>
    <dgm:pt modelId="{3DE167C9-EF7D-48BD-B951-AFEF903210A2}">
      <dgm:prSet phldrT="[Text]"/>
      <dgm:spPr/>
      <dgm:t>
        <a:bodyPr/>
        <a:lstStyle/>
        <a:p>
          <a:r>
            <a:rPr lang="en-US" dirty="0"/>
            <a:t>House cleaning</a:t>
          </a:r>
        </a:p>
      </dgm:t>
    </dgm:pt>
    <dgm:pt modelId="{D7578BD8-87C7-43E2-929F-8889855311BD}" type="parTrans" cxnId="{AF5A9FBC-06AA-47B3-ACA5-877E12C21EB7}">
      <dgm:prSet/>
      <dgm:spPr/>
      <dgm:t>
        <a:bodyPr/>
        <a:lstStyle/>
        <a:p>
          <a:endParaRPr lang="en-US"/>
        </a:p>
      </dgm:t>
    </dgm:pt>
    <dgm:pt modelId="{E1607A53-0B16-4CAB-A004-67FADB625D85}" type="sibTrans" cxnId="{AF5A9FBC-06AA-47B3-ACA5-877E12C21EB7}">
      <dgm:prSet/>
      <dgm:spPr/>
      <dgm:t>
        <a:bodyPr/>
        <a:lstStyle/>
        <a:p>
          <a:endParaRPr lang="en-US"/>
        </a:p>
      </dgm:t>
    </dgm:pt>
    <dgm:pt modelId="{A58160FE-7D1C-46EB-BECE-07B1206F9F8F}">
      <dgm:prSet phldrT="[Text]"/>
      <dgm:spPr/>
      <dgm:t>
        <a:bodyPr/>
        <a:lstStyle/>
        <a:p>
          <a:r>
            <a:rPr lang="en-US" dirty="0"/>
            <a:t>Cleaner</a:t>
          </a:r>
        </a:p>
      </dgm:t>
    </dgm:pt>
    <dgm:pt modelId="{BE1B6BD7-5A7A-4FF3-861F-F77766107C04}" type="parTrans" cxnId="{0661E781-BC8F-4749-9FFE-179B1E2D194B}">
      <dgm:prSet/>
      <dgm:spPr/>
      <dgm:t>
        <a:bodyPr/>
        <a:lstStyle/>
        <a:p>
          <a:endParaRPr lang="en-US"/>
        </a:p>
      </dgm:t>
    </dgm:pt>
    <dgm:pt modelId="{B509CA32-38D7-408C-BEF6-C8A48BB9FE1B}" type="sibTrans" cxnId="{0661E781-BC8F-4749-9FFE-179B1E2D194B}">
      <dgm:prSet/>
      <dgm:spPr/>
      <dgm:t>
        <a:bodyPr/>
        <a:lstStyle/>
        <a:p>
          <a:endParaRPr lang="en-US"/>
        </a:p>
      </dgm:t>
    </dgm:pt>
    <dgm:pt modelId="{EB4033C2-31FE-4964-A4D3-598128C5E8C0}">
      <dgm:prSet phldrT="[Text]"/>
      <dgm:spPr/>
      <dgm:t>
        <a:bodyPr/>
        <a:lstStyle/>
        <a:p>
          <a:r>
            <a:rPr lang="en-US" dirty="0"/>
            <a:t>Soap</a:t>
          </a:r>
        </a:p>
      </dgm:t>
    </dgm:pt>
    <dgm:pt modelId="{7DE74F6F-5FA3-43E7-8CAF-32D98770DA52}" type="parTrans" cxnId="{7ECAFDAA-B20B-4A7A-9B08-F76015721D12}">
      <dgm:prSet/>
      <dgm:spPr/>
      <dgm:t>
        <a:bodyPr/>
        <a:lstStyle/>
        <a:p>
          <a:endParaRPr lang="en-US"/>
        </a:p>
      </dgm:t>
    </dgm:pt>
    <dgm:pt modelId="{D70936C8-EC92-4E79-9977-9EAE14FECA3D}" type="sibTrans" cxnId="{7ECAFDAA-B20B-4A7A-9B08-F76015721D12}">
      <dgm:prSet/>
      <dgm:spPr/>
      <dgm:t>
        <a:bodyPr/>
        <a:lstStyle/>
        <a:p>
          <a:endParaRPr lang="en-US"/>
        </a:p>
      </dgm:t>
    </dgm:pt>
    <dgm:pt modelId="{045951B3-3575-47BA-AAAE-43E14108AF06}">
      <dgm:prSet phldrT="[Text]"/>
      <dgm:spPr/>
      <dgm:t>
        <a:bodyPr/>
        <a:lstStyle/>
        <a:p>
          <a:r>
            <a:rPr lang="en-US" dirty="0"/>
            <a:t>Food</a:t>
          </a:r>
        </a:p>
      </dgm:t>
    </dgm:pt>
    <dgm:pt modelId="{647D17AE-A081-490E-A363-8CA8CCF29FA6}" type="parTrans" cxnId="{37DAD624-FB04-4A66-8998-00E02F6AE07A}">
      <dgm:prSet/>
      <dgm:spPr/>
      <dgm:t>
        <a:bodyPr/>
        <a:lstStyle/>
        <a:p>
          <a:endParaRPr lang="en-US"/>
        </a:p>
      </dgm:t>
    </dgm:pt>
    <dgm:pt modelId="{44ED41BD-1EBF-4EB4-8F74-16A9AB6E6440}" type="sibTrans" cxnId="{37DAD624-FB04-4A66-8998-00E02F6AE07A}">
      <dgm:prSet/>
      <dgm:spPr/>
      <dgm:t>
        <a:bodyPr/>
        <a:lstStyle/>
        <a:p>
          <a:endParaRPr lang="en-US"/>
        </a:p>
      </dgm:t>
    </dgm:pt>
    <dgm:pt modelId="{4E441EAC-30D8-473B-8C13-6E24A67537AB}">
      <dgm:prSet phldrT="[Text]"/>
      <dgm:spPr/>
      <dgm:t>
        <a:bodyPr/>
        <a:lstStyle/>
        <a:p>
          <a:r>
            <a:rPr lang="en-US" dirty="0"/>
            <a:t>Dairy product</a:t>
          </a:r>
        </a:p>
      </dgm:t>
    </dgm:pt>
    <dgm:pt modelId="{CF8753E1-C239-45D6-9BB3-6BA78BC075A7}" type="parTrans" cxnId="{A695C7BD-ED74-4BB1-9E75-0DD1E5368749}">
      <dgm:prSet/>
      <dgm:spPr/>
      <dgm:t>
        <a:bodyPr/>
        <a:lstStyle/>
        <a:p>
          <a:endParaRPr lang="en-US"/>
        </a:p>
      </dgm:t>
    </dgm:pt>
    <dgm:pt modelId="{23344261-9567-4BEF-9768-58245D45FBE7}" type="sibTrans" cxnId="{A695C7BD-ED74-4BB1-9E75-0DD1E5368749}">
      <dgm:prSet/>
      <dgm:spPr/>
      <dgm:t>
        <a:bodyPr/>
        <a:lstStyle/>
        <a:p>
          <a:endParaRPr lang="en-US"/>
        </a:p>
      </dgm:t>
    </dgm:pt>
    <dgm:pt modelId="{16D173B8-3C68-400A-A527-C161B8AD3109}">
      <dgm:prSet phldrT="[Text]"/>
      <dgm:spPr/>
      <dgm:t>
        <a:bodyPr/>
        <a:lstStyle/>
        <a:p>
          <a:r>
            <a:rPr lang="en-US" dirty="0"/>
            <a:t>Drink</a:t>
          </a:r>
        </a:p>
      </dgm:t>
    </dgm:pt>
    <dgm:pt modelId="{2D91174F-9526-4F7F-A84B-9768BD831925}" type="parTrans" cxnId="{4E52814A-7ECD-470D-B0C6-A0DBFAEBEDD3}">
      <dgm:prSet/>
      <dgm:spPr/>
      <dgm:t>
        <a:bodyPr/>
        <a:lstStyle/>
        <a:p>
          <a:endParaRPr lang="en-US"/>
        </a:p>
      </dgm:t>
    </dgm:pt>
    <dgm:pt modelId="{31FAFEA5-8880-4B69-837A-8D5EAE25447D}" type="sibTrans" cxnId="{4E52814A-7ECD-470D-B0C6-A0DBFAEBEDD3}">
      <dgm:prSet/>
      <dgm:spPr/>
      <dgm:t>
        <a:bodyPr/>
        <a:lstStyle/>
        <a:p>
          <a:endParaRPr lang="en-US"/>
        </a:p>
      </dgm:t>
    </dgm:pt>
    <dgm:pt modelId="{F5AF90D4-34C4-407E-AB28-F6E193C9246E}">
      <dgm:prSet phldrT="[Text]"/>
      <dgm:spPr/>
      <dgm:t>
        <a:bodyPr/>
        <a:lstStyle/>
        <a:p>
          <a:r>
            <a:rPr lang="en-US" dirty="0"/>
            <a:t>Slurp Milk</a:t>
          </a:r>
        </a:p>
      </dgm:t>
    </dgm:pt>
    <dgm:pt modelId="{777D9656-40E1-4B9F-82A6-543D071015FE}" type="parTrans" cxnId="{AB58995F-EFFD-4AA0-A1A7-D89D55F3F68A}">
      <dgm:prSet/>
      <dgm:spPr/>
      <dgm:t>
        <a:bodyPr/>
        <a:lstStyle/>
        <a:p>
          <a:endParaRPr lang="en-US"/>
        </a:p>
      </dgm:t>
    </dgm:pt>
    <dgm:pt modelId="{CCC2DCA0-D8B2-49EA-8927-CC160EE5E767}" type="sibTrans" cxnId="{AB58995F-EFFD-4AA0-A1A7-D89D55F3F68A}">
      <dgm:prSet/>
      <dgm:spPr/>
      <dgm:t>
        <a:bodyPr/>
        <a:lstStyle/>
        <a:p>
          <a:endParaRPr lang="en-US"/>
        </a:p>
      </dgm:t>
    </dgm:pt>
    <dgm:pt modelId="{1909E9D1-3A73-4FC1-9C3C-21AFAFBCDC16}">
      <dgm:prSet phldrT="[Text]"/>
      <dgm:spPr/>
      <dgm:t>
        <a:bodyPr/>
        <a:lstStyle/>
        <a:p>
          <a:r>
            <a:rPr lang="en-US" dirty="0"/>
            <a:t>Shiny</a:t>
          </a:r>
        </a:p>
      </dgm:t>
    </dgm:pt>
    <dgm:pt modelId="{F292344F-4892-40DC-A155-14D12A94FD75}" type="parTrans" cxnId="{EFF80C11-A1B4-44C9-8BDD-A2A860576FCB}">
      <dgm:prSet/>
      <dgm:spPr/>
      <dgm:t>
        <a:bodyPr/>
        <a:lstStyle/>
        <a:p>
          <a:endParaRPr lang="en-US"/>
        </a:p>
      </dgm:t>
    </dgm:pt>
    <dgm:pt modelId="{497B203F-89B6-4B44-9687-388D357AB9B0}" type="sibTrans" cxnId="{EFF80C11-A1B4-44C9-8BDD-A2A860576FCB}">
      <dgm:prSet/>
      <dgm:spPr/>
      <dgm:t>
        <a:bodyPr/>
        <a:lstStyle/>
        <a:p>
          <a:endParaRPr lang="en-US"/>
        </a:p>
      </dgm:t>
    </dgm:pt>
    <dgm:pt modelId="{937D013E-91F3-4CDD-A694-33B6D94541BA}">
      <dgm:prSet phldrT="[Text]"/>
      <dgm:spPr/>
      <dgm:t>
        <a:bodyPr/>
        <a:lstStyle/>
        <a:p>
          <a:r>
            <a:rPr lang="en-US" dirty="0" err="1"/>
            <a:t>Bleachy</a:t>
          </a:r>
          <a:endParaRPr lang="en-US" dirty="0"/>
        </a:p>
      </dgm:t>
    </dgm:pt>
    <dgm:pt modelId="{64E2FD36-C7AF-43D6-A758-8A227B68E3F0}" type="parTrans" cxnId="{6BAC4D8A-0C20-43F9-9382-44269730DE31}">
      <dgm:prSet/>
      <dgm:spPr/>
      <dgm:t>
        <a:bodyPr/>
        <a:lstStyle/>
        <a:p>
          <a:endParaRPr lang="en-US"/>
        </a:p>
      </dgm:t>
    </dgm:pt>
    <dgm:pt modelId="{9B1D3829-6442-4E26-8694-EC6DAB5B5375}" type="sibTrans" cxnId="{6BAC4D8A-0C20-43F9-9382-44269730DE31}">
      <dgm:prSet/>
      <dgm:spPr/>
      <dgm:t>
        <a:bodyPr/>
        <a:lstStyle/>
        <a:p>
          <a:endParaRPr lang="en-US"/>
        </a:p>
      </dgm:t>
    </dgm:pt>
    <dgm:pt modelId="{177C0A0F-F832-4071-9E11-005A6085A047}">
      <dgm:prSet phldrT="[Text]"/>
      <dgm:spPr/>
      <dgm:t>
        <a:bodyPr/>
        <a:lstStyle/>
        <a:p>
          <a:r>
            <a:rPr lang="en-US" dirty="0" err="1"/>
            <a:t>Brighty</a:t>
          </a:r>
          <a:endParaRPr lang="en-US" dirty="0"/>
        </a:p>
      </dgm:t>
    </dgm:pt>
    <dgm:pt modelId="{2B276D2B-70BB-4578-9C35-80B02B87FA2E}" type="parTrans" cxnId="{76D88D72-DDBB-4F35-B9FB-079A0912AA2E}">
      <dgm:prSet/>
      <dgm:spPr/>
      <dgm:t>
        <a:bodyPr/>
        <a:lstStyle/>
        <a:p>
          <a:endParaRPr lang="en-US"/>
        </a:p>
      </dgm:t>
    </dgm:pt>
    <dgm:pt modelId="{07C5DB43-F294-4093-A9DB-CC94E3D84D43}" type="sibTrans" cxnId="{76D88D72-DDBB-4F35-B9FB-079A0912AA2E}">
      <dgm:prSet/>
      <dgm:spPr/>
      <dgm:t>
        <a:bodyPr/>
        <a:lstStyle/>
        <a:p>
          <a:endParaRPr lang="en-US"/>
        </a:p>
      </dgm:t>
    </dgm:pt>
    <dgm:pt modelId="{941315CB-7A4C-445A-9D3C-9E096AEA411F}">
      <dgm:prSet phldrT="[Text]"/>
      <dgm:spPr/>
      <dgm:t>
        <a:bodyPr/>
        <a:lstStyle/>
        <a:p>
          <a:r>
            <a:rPr lang="en-US" dirty="0" err="1"/>
            <a:t>CleanHand</a:t>
          </a:r>
          <a:endParaRPr lang="en-US" dirty="0"/>
        </a:p>
      </dgm:t>
    </dgm:pt>
    <dgm:pt modelId="{A1C7CA4F-7136-4CB4-BE50-D5E30EBB1FCB}" type="parTrans" cxnId="{46122756-7266-4706-8C2B-10E12FF613F2}">
      <dgm:prSet/>
      <dgm:spPr/>
      <dgm:t>
        <a:bodyPr/>
        <a:lstStyle/>
        <a:p>
          <a:endParaRPr lang="en-US"/>
        </a:p>
      </dgm:t>
    </dgm:pt>
    <dgm:pt modelId="{DA96C434-ACB7-44E6-AB53-BCBCE6F09A88}" type="sibTrans" cxnId="{46122756-7266-4706-8C2B-10E12FF613F2}">
      <dgm:prSet/>
      <dgm:spPr/>
      <dgm:t>
        <a:bodyPr/>
        <a:lstStyle/>
        <a:p>
          <a:endParaRPr lang="en-US"/>
        </a:p>
      </dgm:t>
    </dgm:pt>
    <dgm:pt modelId="{CA56114F-AA22-459D-AF9C-2F329656DFA8}">
      <dgm:prSet phldrT="[Text]"/>
      <dgm:spPr/>
      <dgm:t>
        <a:bodyPr/>
        <a:lstStyle/>
        <a:p>
          <a:r>
            <a:rPr lang="en-US" dirty="0"/>
            <a:t>Scent</a:t>
          </a:r>
        </a:p>
      </dgm:t>
    </dgm:pt>
    <dgm:pt modelId="{89F0A468-444D-4C7A-AC6B-C9F5227F1AEF}" type="parTrans" cxnId="{8E6FB6D6-6FC8-4442-A545-1CC9C221424F}">
      <dgm:prSet/>
      <dgm:spPr/>
      <dgm:t>
        <a:bodyPr/>
        <a:lstStyle/>
        <a:p>
          <a:endParaRPr lang="en-US"/>
        </a:p>
      </dgm:t>
    </dgm:pt>
    <dgm:pt modelId="{EC895DFD-FC23-443B-99A7-92DD51F1E07B}" type="sibTrans" cxnId="{8E6FB6D6-6FC8-4442-A545-1CC9C221424F}">
      <dgm:prSet/>
      <dgm:spPr/>
      <dgm:t>
        <a:bodyPr/>
        <a:lstStyle/>
        <a:p>
          <a:endParaRPr lang="en-US"/>
        </a:p>
      </dgm:t>
    </dgm:pt>
    <dgm:pt modelId="{77E9BDFD-5B65-432B-AA25-B0087E000D1A}">
      <dgm:prSet phldrT="[Text]"/>
      <dgm:spPr/>
      <dgm:t>
        <a:bodyPr/>
        <a:lstStyle/>
        <a:p>
          <a:r>
            <a:rPr lang="en-US" dirty="0"/>
            <a:t>Yogurt</a:t>
          </a:r>
        </a:p>
      </dgm:t>
    </dgm:pt>
    <dgm:pt modelId="{5E026EB5-81B4-426F-8C1B-1E5A97BC4E94}" type="parTrans" cxnId="{2F7703C8-302C-44D6-947B-1BB2FFD5A94B}">
      <dgm:prSet/>
      <dgm:spPr/>
      <dgm:t>
        <a:bodyPr/>
        <a:lstStyle/>
        <a:p>
          <a:endParaRPr lang="en-US"/>
        </a:p>
      </dgm:t>
    </dgm:pt>
    <dgm:pt modelId="{CBD69CA8-A25A-4C74-9572-9750FD0B1AA2}" type="sibTrans" cxnId="{2F7703C8-302C-44D6-947B-1BB2FFD5A94B}">
      <dgm:prSet/>
      <dgm:spPr/>
      <dgm:t>
        <a:bodyPr/>
        <a:lstStyle/>
        <a:p>
          <a:endParaRPr lang="en-US"/>
        </a:p>
      </dgm:t>
    </dgm:pt>
    <dgm:pt modelId="{444EF077-F1E9-4108-A43F-AAD4F0064F71}">
      <dgm:prSet phldrT="[Text]"/>
      <dgm:spPr/>
      <dgm:t>
        <a:bodyPr/>
        <a:lstStyle/>
        <a:p>
          <a:r>
            <a:rPr lang="en-US" dirty="0" err="1"/>
            <a:t>DrinkMe</a:t>
          </a:r>
          <a:endParaRPr lang="en-US" dirty="0"/>
        </a:p>
      </dgm:t>
    </dgm:pt>
    <dgm:pt modelId="{8AD4089B-7FBB-47FC-BFD9-EEE130D7D244}" type="parTrans" cxnId="{938E9FC0-C0EC-4F40-94D6-863AC5F1CE35}">
      <dgm:prSet/>
      <dgm:spPr/>
      <dgm:t>
        <a:bodyPr/>
        <a:lstStyle/>
        <a:p>
          <a:endParaRPr lang="en-US"/>
        </a:p>
      </dgm:t>
    </dgm:pt>
    <dgm:pt modelId="{31D13999-C6C4-42C9-955A-102C7A70085C}" type="sibTrans" cxnId="{938E9FC0-C0EC-4F40-94D6-863AC5F1CE35}">
      <dgm:prSet/>
      <dgm:spPr/>
      <dgm:t>
        <a:bodyPr/>
        <a:lstStyle/>
        <a:p>
          <a:endParaRPr lang="en-US"/>
        </a:p>
      </dgm:t>
    </dgm:pt>
    <dgm:pt modelId="{CD0C3B41-D02E-4267-A66C-04FB1098FEE7}">
      <dgm:prSet phldrT="[Text]"/>
      <dgm:spPr/>
      <dgm:t>
        <a:bodyPr/>
        <a:lstStyle/>
        <a:p>
          <a:r>
            <a:rPr lang="en-US" dirty="0" err="1"/>
            <a:t>Coky</a:t>
          </a:r>
          <a:endParaRPr lang="en-US" dirty="0"/>
        </a:p>
      </dgm:t>
    </dgm:pt>
    <dgm:pt modelId="{1781CBF2-95D9-4EB5-A38F-DBCB08A63925}" type="parTrans" cxnId="{7E51788E-EC15-4DB5-A249-5878FFB1BCF2}">
      <dgm:prSet/>
      <dgm:spPr/>
      <dgm:t>
        <a:bodyPr/>
        <a:lstStyle/>
        <a:p>
          <a:endParaRPr lang="en-US"/>
        </a:p>
      </dgm:t>
    </dgm:pt>
    <dgm:pt modelId="{6A7285F9-C0EE-451B-8BC3-EE6566E2A3DC}" type="sibTrans" cxnId="{7E51788E-EC15-4DB5-A249-5878FFB1BCF2}">
      <dgm:prSet/>
      <dgm:spPr/>
      <dgm:t>
        <a:bodyPr/>
        <a:lstStyle/>
        <a:p>
          <a:endParaRPr lang="en-US"/>
        </a:p>
      </dgm:t>
    </dgm:pt>
    <dgm:pt modelId="{544EC208-5403-439D-8069-25C170700562}" type="pres">
      <dgm:prSet presAssocID="{E51A177E-41BC-44C7-AC14-6D577B383A11}" presName="diagram" presStyleCnt="0">
        <dgm:presLayoutVars>
          <dgm:chPref val="1"/>
          <dgm:dir/>
          <dgm:animOne val="branch"/>
          <dgm:animLvl val="lvl"/>
          <dgm:resizeHandles val="exact"/>
        </dgm:presLayoutVars>
      </dgm:prSet>
      <dgm:spPr/>
    </dgm:pt>
    <dgm:pt modelId="{0F289163-AA2B-4ED0-AE18-1E1941A805EC}" type="pres">
      <dgm:prSet presAssocID="{CAB4507D-2C5B-473E-83C9-2903C985293C}" presName="root1" presStyleCnt="0"/>
      <dgm:spPr/>
    </dgm:pt>
    <dgm:pt modelId="{24CDCA93-303F-453F-845D-C3EE1078E02C}" type="pres">
      <dgm:prSet presAssocID="{CAB4507D-2C5B-473E-83C9-2903C985293C}" presName="LevelOneTextNode" presStyleLbl="node0" presStyleIdx="0" presStyleCnt="1">
        <dgm:presLayoutVars>
          <dgm:chPref val="3"/>
        </dgm:presLayoutVars>
      </dgm:prSet>
      <dgm:spPr/>
    </dgm:pt>
    <dgm:pt modelId="{CA48AA68-013F-41AA-8404-77F0B335B3D4}" type="pres">
      <dgm:prSet presAssocID="{CAB4507D-2C5B-473E-83C9-2903C985293C}" presName="level2hierChild" presStyleCnt="0"/>
      <dgm:spPr/>
    </dgm:pt>
    <dgm:pt modelId="{D277C4CE-93C9-48FF-91AF-31392120649F}" type="pres">
      <dgm:prSet presAssocID="{D7578BD8-87C7-43E2-929F-8889855311BD}" presName="conn2-1" presStyleLbl="parChTrans1D2" presStyleIdx="0" presStyleCnt="2"/>
      <dgm:spPr/>
    </dgm:pt>
    <dgm:pt modelId="{454480A0-06D6-4118-AEEF-52238498DC2D}" type="pres">
      <dgm:prSet presAssocID="{D7578BD8-87C7-43E2-929F-8889855311BD}" presName="connTx" presStyleLbl="parChTrans1D2" presStyleIdx="0" presStyleCnt="2"/>
      <dgm:spPr/>
    </dgm:pt>
    <dgm:pt modelId="{4414E8CD-CF46-44D6-93B4-B2AFDBDE79DC}" type="pres">
      <dgm:prSet presAssocID="{3DE167C9-EF7D-48BD-B951-AFEF903210A2}" presName="root2" presStyleCnt="0"/>
      <dgm:spPr/>
    </dgm:pt>
    <dgm:pt modelId="{628163F9-8AF5-4DDC-AE3D-C6876B2686DD}" type="pres">
      <dgm:prSet presAssocID="{3DE167C9-EF7D-48BD-B951-AFEF903210A2}" presName="LevelTwoTextNode" presStyleLbl="node2" presStyleIdx="0" presStyleCnt="2">
        <dgm:presLayoutVars>
          <dgm:chPref val="3"/>
        </dgm:presLayoutVars>
      </dgm:prSet>
      <dgm:spPr/>
    </dgm:pt>
    <dgm:pt modelId="{6F26BF11-081D-4068-9FFC-BE50EFF3E884}" type="pres">
      <dgm:prSet presAssocID="{3DE167C9-EF7D-48BD-B951-AFEF903210A2}" presName="level3hierChild" presStyleCnt="0"/>
      <dgm:spPr/>
    </dgm:pt>
    <dgm:pt modelId="{A101BEDC-BEA5-409D-AA8B-A819DA45B9BC}" type="pres">
      <dgm:prSet presAssocID="{BE1B6BD7-5A7A-4FF3-861F-F77766107C04}" presName="conn2-1" presStyleLbl="parChTrans1D3" presStyleIdx="0" presStyleCnt="4"/>
      <dgm:spPr/>
    </dgm:pt>
    <dgm:pt modelId="{AB5162DE-FB62-4B39-9B96-1F1CB0CB3680}" type="pres">
      <dgm:prSet presAssocID="{BE1B6BD7-5A7A-4FF3-861F-F77766107C04}" presName="connTx" presStyleLbl="parChTrans1D3" presStyleIdx="0" presStyleCnt="4"/>
      <dgm:spPr/>
    </dgm:pt>
    <dgm:pt modelId="{A17DB2B8-AC66-42C2-9A1F-6EF1F25D51D7}" type="pres">
      <dgm:prSet presAssocID="{A58160FE-7D1C-46EB-BECE-07B1206F9F8F}" presName="root2" presStyleCnt="0"/>
      <dgm:spPr/>
    </dgm:pt>
    <dgm:pt modelId="{A8C66557-615D-4C4B-B29E-7B26534DAAA5}" type="pres">
      <dgm:prSet presAssocID="{A58160FE-7D1C-46EB-BECE-07B1206F9F8F}" presName="LevelTwoTextNode" presStyleLbl="node3" presStyleIdx="0" presStyleCnt="4">
        <dgm:presLayoutVars>
          <dgm:chPref val="3"/>
        </dgm:presLayoutVars>
      </dgm:prSet>
      <dgm:spPr/>
    </dgm:pt>
    <dgm:pt modelId="{1873FF96-4676-4961-8A89-ACE27DC95E5D}" type="pres">
      <dgm:prSet presAssocID="{A58160FE-7D1C-46EB-BECE-07B1206F9F8F}" presName="level3hierChild" presStyleCnt="0"/>
      <dgm:spPr/>
    </dgm:pt>
    <dgm:pt modelId="{B249701A-F797-49C7-B1C2-7EDCDD046CB7}" type="pres">
      <dgm:prSet presAssocID="{F292344F-4892-40DC-A155-14D12A94FD75}" presName="conn2-1" presStyleLbl="parChTrans1D4" presStyleIdx="0" presStyleCnt="9"/>
      <dgm:spPr/>
    </dgm:pt>
    <dgm:pt modelId="{66C78C84-8A9A-4815-9B56-7763CA10F32E}" type="pres">
      <dgm:prSet presAssocID="{F292344F-4892-40DC-A155-14D12A94FD75}" presName="connTx" presStyleLbl="parChTrans1D4" presStyleIdx="0" presStyleCnt="9"/>
      <dgm:spPr/>
    </dgm:pt>
    <dgm:pt modelId="{02D48928-2E36-4C3A-A09A-D294AE59F0C1}" type="pres">
      <dgm:prSet presAssocID="{1909E9D1-3A73-4FC1-9C3C-21AFAFBCDC16}" presName="root2" presStyleCnt="0"/>
      <dgm:spPr/>
    </dgm:pt>
    <dgm:pt modelId="{6F72447F-9FB7-4480-B453-F4A915147628}" type="pres">
      <dgm:prSet presAssocID="{1909E9D1-3A73-4FC1-9C3C-21AFAFBCDC16}" presName="LevelTwoTextNode" presStyleLbl="node4" presStyleIdx="0" presStyleCnt="9">
        <dgm:presLayoutVars>
          <dgm:chPref val="3"/>
        </dgm:presLayoutVars>
      </dgm:prSet>
      <dgm:spPr/>
    </dgm:pt>
    <dgm:pt modelId="{540FC78F-85FB-478B-B02C-AB84B3E29F50}" type="pres">
      <dgm:prSet presAssocID="{1909E9D1-3A73-4FC1-9C3C-21AFAFBCDC16}" presName="level3hierChild" presStyleCnt="0"/>
      <dgm:spPr/>
    </dgm:pt>
    <dgm:pt modelId="{9BC17275-3DC9-4868-A8F2-88BDA211B610}" type="pres">
      <dgm:prSet presAssocID="{64E2FD36-C7AF-43D6-A758-8A227B68E3F0}" presName="conn2-1" presStyleLbl="parChTrans1D4" presStyleIdx="1" presStyleCnt="9"/>
      <dgm:spPr/>
    </dgm:pt>
    <dgm:pt modelId="{CC4BAA68-6362-44E5-8019-1E84161CAE16}" type="pres">
      <dgm:prSet presAssocID="{64E2FD36-C7AF-43D6-A758-8A227B68E3F0}" presName="connTx" presStyleLbl="parChTrans1D4" presStyleIdx="1" presStyleCnt="9"/>
      <dgm:spPr/>
    </dgm:pt>
    <dgm:pt modelId="{C1156947-D961-4829-8AE6-3C8B261FFB93}" type="pres">
      <dgm:prSet presAssocID="{937D013E-91F3-4CDD-A694-33B6D94541BA}" presName="root2" presStyleCnt="0"/>
      <dgm:spPr/>
    </dgm:pt>
    <dgm:pt modelId="{4DC1515A-AF47-43ED-8921-229859FC6B36}" type="pres">
      <dgm:prSet presAssocID="{937D013E-91F3-4CDD-A694-33B6D94541BA}" presName="LevelTwoTextNode" presStyleLbl="node4" presStyleIdx="1" presStyleCnt="9">
        <dgm:presLayoutVars>
          <dgm:chPref val="3"/>
        </dgm:presLayoutVars>
      </dgm:prSet>
      <dgm:spPr/>
    </dgm:pt>
    <dgm:pt modelId="{87D9EF5A-E5CE-49CC-85ED-0D4877BD8B0B}" type="pres">
      <dgm:prSet presAssocID="{937D013E-91F3-4CDD-A694-33B6D94541BA}" presName="level3hierChild" presStyleCnt="0"/>
      <dgm:spPr/>
    </dgm:pt>
    <dgm:pt modelId="{749E9371-E967-4E8B-B2BF-46D5F99337F7}" type="pres">
      <dgm:prSet presAssocID="{2B276D2B-70BB-4578-9C35-80B02B87FA2E}" presName="conn2-1" presStyleLbl="parChTrans1D4" presStyleIdx="2" presStyleCnt="9"/>
      <dgm:spPr/>
    </dgm:pt>
    <dgm:pt modelId="{D622076A-031D-4515-A999-1489E495AFC6}" type="pres">
      <dgm:prSet presAssocID="{2B276D2B-70BB-4578-9C35-80B02B87FA2E}" presName="connTx" presStyleLbl="parChTrans1D4" presStyleIdx="2" presStyleCnt="9"/>
      <dgm:spPr/>
    </dgm:pt>
    <dgm:pt modelId="{816894E4-F7A9-432D-A842-B391AECF47BC}" type="pres">
      <dgm:prSet presAssocID="{177C0A0F-F832-4071-9E11-005A6085A047}" presName="root2" presStyleCnt="0"/>
      <dgm:spPr/>
    </dgm:pt>
    <dgm:pt modelId="{70AE9D25-51C6-462C-B514-2873A0D56CD8}" type="pres">
      <dgm:prSet presAssocID="{177C0A0F-F832-4071-9E11-005A6085A047}" presName="LevelTwoTextNode" presStyleLbl="node4" presStyleIdx="2" presStyleCnt="9">
        <dgm:presLayoutVars>
          <dgm:chPref val="3"/>
        </dgm:presLayoutVars>
      </dgm:prSet>
      <dgm:spPr/>
    </dgm:pt>
    <dgm:pt modelId="{904B049E-8883-4FDF-990B-5E95918ADB77}" type="pres">
      <dgm:prSet presAssocID="{177C0A0F-F832-4071-9E11-005A6085A047}" presName="level3hierChild" presStyleCnt="0"/>
      <dgm:spPr/>
    </dgm:pt>
    <dgm:pt modelId="{61F5E309-1EF1-426D-9ED0-C45D9FC798F5}" type="pres">
      <dgm:prSet presAssocID="{7DE74F6F-5FA3-43E7-8CAF-32D98770DA52}" presName="conn2-1" presStyleLbl="parChTrans1D3" presStyleIdx="1" presStyleCnt="4"/>
      <dgm:spPr/>
    </dgm:pt>
    <dgm:pt modelId="{DA843169-37D9-4284-8288-D0D4E38508D0}" type="pres">
      <dgm:prSet presAssocID="{7DE74F6F-5FA3-43E7-8CAF-32D98770DA52}" presName="connTx" presStyleLbl="parChTrans1D3" presStyleIdx="1" presStyleCnt="4"/>
      <dgm:spPr/>
    </dgm:pt>
    <dgm:pt modelId="{2D736DBF-6456-4D62-B725-771FCFCCD497}" type="pres">
      <dgm:prSet presAssocID="{EB4033C2-31FE-4964-A4D3-598128C5E8C0}" presName="root2" presStyleCnt="0"/>
      <dgm:spPr/>
    </dgm:pt>
    <dgm:pt modelId="{38C845AD-53F6-4DF2-A66C-9D2AA5FF0478}" type="pres">
      <dgm:prSet presAssocID="{EB4033C2-31FE-4964-A4D3-598128C5E8C0}" presName="LevelTwoTextNode" presStyleLbl="node3" presStyleIdx="1" presStyleCnt="4">
        <dgm:presLayoutVars>
          <dgm:chPref val="3"/>
        </dgm:presLayoutVars>
      </dgm:prSet>
      <dgm:spPr/>
    </dgm:pt>
    <dgm:pt modelId="{AB467A05-D9DB-4960-8116-FCAD9E6EFF9E}" type="pres">
      <dgm:prSet presAssocID="{EB4033C2-31FE-4964-A4D3-598128C5E8C0}" presName="level3hierChild" presStyleCnt="0"/>
      <dgm:spPr/>
    </dgm:pt>
    <dgm:pt modelId="{EB0E66B0-CF63-4319-B1D9-03EED821CE15}" type="pres">
      <dgm:prSet presAssocID="{A1C7CA4F-7136-4CB4-BE50-D5E30EBB1FCB}" presName="conn2-1" presStyleLbl="parChTrans1D4" presStyleIdx="3" presStyleCnt="9"/>
      <dgm:spPr/>
    </dgm:pt>
    <dgm:pt modelId="{4E3A07DA-070A-4F26-B2DA-F38CD00E3124}" type="pres">
      <dgm:prSet presAssocID="{A1C7CA4F-7136-4CB4-BE50-D5E30EBB1FCB}" presName="connTx" presStyleLbl="parChTrans1D4" presStyleIdx="3" presStyleCnt="9"/>
      <dgm:spPr/>
    </dgm:pt>
    <dgm:pt modelId="{EDED85DB-65C6-4AD1-AE29-9870EA2A147A}" type="pres">
      <dgm:prSet presAssocID="{941315CB-7A4C-445A-9D3C-9E096AEA411F}" presName="root2" presStyleCnt="0"/>
      <dgm:spPr/>
    </dgm:pt>
    <dgm:pt modelId="{1F0130BA-8535-4031-B515-80058D2F4587}" type="pres">
      <dgm:prSet presAssocID="{941315CB-7A4C-445A-9D3C-9E096AEA411F}" presName="LevelTwoTextNode" presStyleLbl="node4" presStyleIdx="3" presStyleCnt="9">
        <dgm:presLayoutVars>
          <dgm:chPref val="3"/>
        </dgm:presLayoutVars>
      </dgm:prSet>
      <dgm:spPr/>
    </dgm:pt>
    <dgm:pt modelId="{332312A0-C47B-4B59-A2A3-F7E733B5E1A9}" type="pres">
      <dgm:prSet presAssocID="{941315CB-7A4C-445A-9D3C-9E096AEA411F}" presName="level3hierChild" presStyleCnt="0"/>
      <dgm:spPr/>
    </dgm:pt>
    <dgm:pt modelId="{53C2C302-32B0-4DF7-9A9E-9436601B1FDB}" type="pres">
      <dgm:prSet presAssocID="{89F0A468-444D-4C7A-AC6B-C9F5227F1AEF}" presName="conn2-1" presStyleLbl="parChTrans1D4" presStyleIdx="4" presStyleCnt="9"/>
      <dgm:spPr/>
    </dgm:pt>
    <dgm:pt modelId="{0143F41B-A07B-400B-9885-9F125A420AA6}" type="pres">
      <dgm:prSet presAssocID="{89F0A468-444D-4C7A-AC6B-C9F5227F1AEF}" presName="connTx" presStyleLbl="parChTrans1D4" presStyleIdx="4" presStyleCnt="9"/>
      <dgm:spPr/>
    </dgm:pt>
    <dgm:pt modelId="{ED4ADBCA-595C-4AC3-9E20-71AC5B39A1F9}" type="pres">
      <dgm:prSet presAssocID="{CA56114F-AA22-459D-AF9C-2F329656DFA8}" presName="root2" presStyleCnt="0"/>
      <dgm:spPr/>
    </dgm:pt>
    <dgm:pt modelId="{15368BD8-3819-424E-9499-49E65E2285D3}" type="pres">
      <dgm:prSet presAssocID="{CA56114F-AA22-459D-AF9C-2F329656DFA8}" presName="LevelTwoTextNode" presStyleLbl="node4" presStyleIdx="4" presStyleCnt="9">
        <dgm:presLayoutVars>
          <dgm:chPref val="3"/>
        </dgm:presLayoutVars>
      </dgm:prSet>
      <dgm:spPr/>
    </dgm:pt>
    <dgm:pt modelId="{668AEC6D-E12A-417A-8112-1F2652C0DCCD}" type="pres">
      <dgm:prSet presAssocID="{CA56114F-AA22-459D-AF9C-2F329656DFA8}" presName="level3hierChild" presStyleCnt="0"/>
      <dgm:spPr/>
    </dgm:pt>
    <dgm:pt modelId="{701E1F86-982E-4F79-A100-836DD3EF93BA}" type="pres">
      <dgm:prSet presAssocID="{647D17AE-A081-490E-A363-8CA8CCF29FA6}" presName="conn2-1" presStyleLbl="parChTrans1D2" presStyleIdx="1" presStyleCnt="2"/>
      <dgm:spPr/>
    </dgm:pt>
    <dgm:pt modelId="{8D119C2E-B1C2-4810-8EE4-E58701521756}" type="pres">
      <dgm:prSet presAssocID="{647D17AE-A081-490E-A363-8CA8CCF29FA6}" presName="connTx" presStyleLbl="parChTrans1D2" presStyleIdx="1" presStyleCnt="2"/>
      <dgm:spPr/>
    </dgm:pt>
    <dgm:pt modelId="{3A0E0F8A-C352-4B31-A913-787A07A3FFF3}" type="pres">
      <dgm:prSet presAssocID="{045951B3-3575-47BA-AAAE-43E14108AF06}" presName="root2" presStyleCnt="0"/>
      <dgm:spPr/>
    </dgm:pt>
    <dgm:pt modelId="{C58A9ECF-9D2E-405D-B241-8FFF0D1DA607}" type="pres">
      <dgm:prSet presAssocID="{045951B3-3575-47BA-AAAE-43E14108AF06}" presName="LevelTwoTextNode" presStyleLbl="node2" presStyleIdx="1" presStyleCnt="2">
        <dgm:presLayoutVars>
          <dgm:chPref val="3"/>
        </dgm:presLayoutVars>
      </dgm:prSet>
      <dgm:spPr/>
    </dgm:pt>
    <dgm:pt modelId="{FF7F273F-1092-45C3-845A-128B61009D09}" type="pres">
      <dgm:prSet presAssocID="{045951B3-3575-47BA-AAAE-43E14108AF06}" presName="level3hierChild" presStyleCnt="0"/>
      <dgm:spPr/>
    </dgm:pt>
    <dgm:pt modelId="{312DC797-6559-4091-BB82-EDCE83CDACD0}" type="pres">
      <dgm:prSet presAssocID="{CF8753E1-C239-45D6-9BB3-6BA78BC075A7}" presName="conn2-1" presStyleLbl="parChTrans1D3" presStyleIdx="2" presStyleCnt="4"/>
      <dgm:spPr/>
    </dgm:pt>
    <dgm:pt modelId="{97D2DC8D-68AF-499C-83EF-C41801C98667}" type="pres">
      <dgm:prSet presAssocID="{CF8753E1-C239-45D6-9BB3-6BA78BC075A7}" presName="connTx" presStyleLbl="parChTrans1D3" presStyleIdx="2" presStyleCnt="4"/>
      <dgm:spPr/>
    </dgm:pt>
    <dgm:pt modelId="{F3E9BDAF-EAD4-4C7D-9A15-DDC57DA06AFB}" type="pres">
      <dgm:prSet presAssocID="{4E441EAC-30D8-473B-8C13-6E24A67537AB}" presName="root2" presStyleCnt="0"/>
      <dgm:spPr/>
    </dgm:pt>
    <dgm:pt modelId="{541C99D7-32BA-4CC0-95A5-8D5E512F9630}" type="pres">
      <dgm:prSet presAssocID="{4E441EAC-30D8-473B-8C13-6E24A67537AB}" presName="LevelTwoTextNode" presStyleLbl="node3" presStyleIdx="2" presStyleCnt="4">
        <dgm:presLayoutVars>
          <dgm:chPref val="3"/>
        </dgm:presLayoutVars>
      </dgm:prSet>
      <dgm:spPr/>
    </dgm:pt>
    <dgm:pt modelId="{12C76D05-CE5F-4B12-BB66-B944BC9C759A}" type="pres">
      <dgm:prSet presAssocID="{4E441EAC-30D8-473B-8C13-6E24A67537AB}" presName="level3hierChild" presStyleCnt="0"/>
      <dgm:spPr/>
    </dgm:pt>
    <dgm:pt modelId="{86D50B3A-B55D-4997-93CC-D1C31914E3B8}" type="pres">
      <dgm:prSet presAssocID="{777D9656-40E1-4B9F-82A6-543D071015FE}" presName="conn2-1" presStyleLbl="parChTrans1D4" presStyleIdx="5" presStyleCnt="9"/>
      <dgm:spPr/>
    </dgm:pt>
    <dgm:pt modelId="{482231A3-1073-40C8-9784-9173AF7DE7C7}" type="pres">
      <dgm:prSet presAssocID="{777D9656-40E1-4B9F-82A6-543D071015FE}" presName="connTx" presStyleLbl="parChTrans1D4" presStyleIdx="5" presStyleCnt="9"/>
      <dgm:spPr/>
    </dgm:pt>
    <dgm:pt modelId="{33FFD4BA-FAC9-4E84-A91C-E55C5DC141E0}" type="pres">
      <dgm:prSet presAssocID="{F5AF90D4-34C4-407E-AB28-F6E193C9246E}" presName="root2" presStyleCnt="0"/>
      <dgm:spPr/>
    </dgm:pt>
    <dgm:pt modelId="{14D08081-A244-4135-93FF-E373503B63D2}" type="pres">
      <dgm:prSet presAssocID="{F5AF90D4-34C4-407E-AB28-F6E193C9246E}" presName="LevelTwoTextNode" presStyleLbl="node4" presStyleIdx="5" presStyleCnt="9">
        <dgm:presLayoutVars>
          <dgm:chPref val="3"/>
        </dgm:presLayoutVars>
      </dgm:prSet>
      <dgm:spPr/>
    </dgm:pt>
    <dgm:pt modelId="{E011866C-14CD-4BEE-A229-7AFFF31DE35C}" type="pres">
      <dgm:prSet presAssocID="{F5AF90D4-34C4-407E-AB28-F6E193C9246E}" presName="level3hierChild" presStyleCnt="0"/>
      <dgm:spPr/>
    </dgm:pt>
    <dgm:pt modelId="{44002B95-D6C5-45D7-9E06-92E32F2225D3}" type="pres">
      <dgm:prSet presAssocID="{5E026EB5-81B4-426F-8C1B-1E5A97BC4E94}" presName="conn2-1" presStyleLbl="parChTrans1D4" presStyleIdx="6" presStyleCnt="9"/>
      <dgm:spPr/>
    </dgm:pt>
    <dgm:pt modelId="{0E55CAE7-B5A5-4C5E-A738-B05CC8068DF5}" type="pres">
      <dgm:prSet presAssocID="{5E026EB5-81B4-426F-8C1B-1E5A97BC4E94}" presName="connTx" presStyleLbl="parChTrans1D4" presStyleIdx="6" presStyleCnt="9"/>
      <dgm:spPr/>
    </dgm:pt>
    <dgm:pt modelId="{8B78FBAD-CD85-4B65-8F83-9C2A934C0F6E}" type="pres">
      <dgm:prSet presAssocID="{77E9BDFD-5B65-432B-AA25-B0087E000D1A}" presName="root2" presStyleCnt="0"/>
      <dgm:spPr/>
    </dgm:pt>
    <dgm:pt modelId="{B914CC78-B833-4D21-9461-C740786819FB}" type="pres">
      <dgm:prSet presAssocID="{77E9BDFD-5B65-432B-AA25-B0087E000D1A}" presName="LevelTwoTextNode" presStyleLbl="node4" presStyleIdx="6" presStyleCnt="9">
        <dgm:presLayoutVars>
          <dgm:chPref val="3"/>
        </dgm:presLayoutVars>
      </dgm:prSet>
      <dgm:spPr/>
    </dgm:pt>
    <dgm:pt modelId="{9FD66553-6B56-457B-BAC6-4EEB499C92F8}" type="pres">
      <dgm:prSet presAssocID="{77E9BDFD-5B65-432B-AA25-B0087E000D1A}" presName="level3hierChild" presStyleCnt="0"/>
      <dgm:spPr/>
    </dgm:pt>
    <dgm:pt modelId="{8BCD447F-B31A-40E4-B9CE-B9D867A8777C}" type="pres">
      <dgm:prSet presAssocID="{2D91174F-9526-4F7F-A84B-9768BD831925}" presName="conn2-1" presStyleLbl="parChTrans1D3" presStyleIdx="3" presStyleCnt="4"/>
      <dgm:spPr/>
    </dgm:pt>
    <dgm:pt modelId="{3F484B96-FDD1-496F-AA96-AB2536A83C1D}" type="pres">
      <dgm:prSet presAssocID="{2D91174F-9526-4F7F-A84B-9768BD831925}" presName="connTx" presStyleLbl="parChTrans1D3" presStyleIdx="3" presStyleCnt="4"/>
      <dgm:spPr/>
    </dgm:pt>
    <dgm:pt modelId="{78303174-0AEF-497D-9926-393926DDE19C}" type="pres">
      <dgm:prSet presAssocID="{16D173B8-3C68-400A-A527-C161B8AD3109}" presName="root2" presStyleCnt="0"/>
      <dgm:spPr/>
    </dgm:pt>
    <dgm:pt modelId="{367428F8-E09D-437D-8E6C-ECA16B85E446}" type="pres">
      <dgm:prSet presAssocID="{16D173B8-3C68-400A-A527-C161B8AD3109}" presName="LevelTwoTextNode" presStyleLbl="node3" presStyleIdx="3" presStyleCnt="4">
        <dgm:presLayoutVars>
          <dgm:chPref val="3"/>
        </dgm:presLayoutVars>
      </dgm:prSet>
      <dgm:spPr/>
    </dgm:pt>
    <dgm:pt modelId="{6CDFB599-44ED-48B4-A97A-276C7F85FFE4}" type="pres">
      <dgm:prSet presAssocID="{16D173B8-3C68-400A-A527-C161B8AD3109}" presName="level3hierChild" presStyleCnt="0"/>
      <dgm:spPr/>
    </dgm:pt>
    <dgm:pt modelId="{1F485DDE-F194-441A-92DD-5A827A692133}" type="pres">
      <dgm:prSet presAssocID="{8AD4089B-7FBB-47FC-BFD9-EEE130D7D244}" presName="conn2-1" presStyleLbl="parChTrans1D4" presStyleIdx="7" presStyleCnt="9"/>
      <dgm:spPr/>
    </dgm:pt>
    <dgm:pt modelId="{EEFF32AC-451E-4279-91DE-8883462EB6C6}" type="pres">
      <dgm:prSet presAssocID="{8AD4089B-7FBB-47FC-BFD9-EEE130D7D244}" presName="connTx" presStyleLbl="parChTrans1D4" presStyleIdx="7" presStyleCnt="9"/>
      <dgm:spPr/>
    </dgm:pt>
    <dgm:pt modelId="{3F3B3BAA-300D-4531-9A8B-F2F9168B7377}" type="pres">
      <dgm:prSet presAssocID="{444EF077-F1E9-4108-A43F-AAD4F0064F71}" presName="root2" presStyleCnt="0"/>
      <dgm:spPr/>
    </dgm:pt>
    <dgm:pt modelId="{9E289C1D-6CF0-4FA9-A305-423F79E099DA}" type="pres">
      <dgm:prSet presAssocID="{444EF077-F1E9-4108-A43F-AAD4F0064F71}" presName="LevelTwoTextNode" presStyleLbl="node4" presStyleIdx="7" presStyleCnt="9">
        <dgm:presLayoutVars>
          <dgm:chPref val="3"/>
        </dgm:presLayoutVars>
      </dgm:prSet>
      <dgm:spPr/>
    </dgm:pt>
    <dgm:pt modelId="{E4F8D9C1-B287-42C1-84B1-9B027F15019B}" type="pres">
      <dgm:prSet presAssocID="{444EF077-F1E9-4108-A43F-AAD4F0064F71}" presName="level3hierChild" presStyleCnt="0"/>
      <dgm:spPr/>
    </dgm:pt>
    <dgm:pt modelId="{B39A0329-AC97-4534-A812-ACB5EBCBB243}" type="pres">
      <dgm:prSet presAssocID="{1781CBF2-95D9-4EB5-A38F-DBCB08A63925}" presName="conn2-1" presStyleLbl="parChTrans1D4" presStyleIdx="8" presStyleCnt="9"/>
      <dgm:spPr/>
    </dgm:pt>
    <dgm:pt modelId="{5A4B9E30-5FDE-46A7-8E4E-6508CD4F47AB}" type="pres">
      <dgm:prSet presAssocID="{1781CBF2-95D9-4EB5-A38F-DBCB08A63925}" presName="connTx" presStyleLbl="parChTrans1D4" presStyleIdx="8" presStyleCnt="9"/>
      <dgm:spPr/>
    </dgm:pt>
    <dgm:pt modelId="{1FA78EF2-F499-42BF-8013-B2A117D7E3C9}" type="pres">
      <dgm:prSet presAssocID="{CD0C3B41-D02E-4267-A66C-04FB1098FEE7}" presName="root2" presStyleCnt="0"/>
      <dgm:spPr/>
    </dgm:pt>
    <dgm:pt modelId="{002C087C-AD0E-4A28-A8E5-6C75E71B2443}" type="pres">
      <dgm:prSet presAssocID="{CD0C3B41-D02E-4267-A66C-04FB1098FEE7}" presName="LevelTwoTextNode" presStyleLbl="node4" presStyleIdx="8" presStyleCnt="9">
        <dgm:presLayoutVars>
          <dgm:chPref val="3"/>
        </dgm:presLayoutVars>
      </dgm:prSet>
      <dgm:spPr/>
    </dgm:pt>
    <dgm:pt modelId="{6ECAF095-81B6-4E0B-921B-F41BEC70D55D}" type="pres">
      <dgm:prSet presAssocID="{CD0C3B41-D02E-4267-A66C-04FB1098FEE7}" presName="level3hierChild" presStyleCnt="0"/>
      <dgm:spPr/>
    </dgm:pt>
  </dgm:ptLst>
  <dgm:cxnLst>
    <dgm:cxn modelId="{A28E1C03-EA7C-4846-8259-71F45016F1CA}" type="presOf" srcId="{777D9656-40E1-4B9F-82A6-543D071015FE}" destId="{482231A3-1073-40C8-9784-9173AF7DE7C7}" srcOrd="1" destOrd="0" presId="urn:microsoft.com/office/officeart/2005/8/layout/hierarchy2"/>
    <dgm:cxn modelId="{1BEB2606-9831-41A7-BF03-D92F1C17989E}" type="presOf" srcId="{D7578BD8-87C7-43E2-929F-8889855311BD}" destId="{454480A0-06D6-4118-AEEF-52238498DC2D}" srcOrd="1" destOrd="0" presId="urn:microsoft.com/office/officeart/2005/8/layout/hierarchy2"/>
    <dgm:cxn modelId="{94190508-D04E-44F1-88C6-880AC60E8565}" type="presOf" srcId="{89F0A468-444D-4C7A-AC6B-C9F5227F1AEF}" destId="{53C2C302-32B0-4DF7-9A9E-9436601B1FDB}" srcOrd="0" destOrd="0" presId="urn:microsoft.com/office/officeart/2005/8/layout/hierarchy2"/>
    <dgm:cxn modelId="{3F8EE10A-4F96-4F22-95C0-C852A848E57A}" type="presOf" srcId="{8AD4089B-7FBB-47FC-BFD9-EEE130D7D244}" destId="{1F485DDE-F194-441A-92DD-5A827A692133}" srcOrd="0" destOrd="0" presId="urn:microsoft.com/office/officeart/2005/8/layout/hierarchy2"/>
    <dgm:cxn modelId="{C647F30D-407F-435A-BC72-C85B81D86C3A}" type="presOf" srcId="{A58160FE-7D1C-46EB-BECE-07B1206F9F8F}" destId="{A8C66557-615D-4C4B-B29E-7B26534DAAA5}" srcOrd="0" destOrd="0" presId="urn:microsoft.com/office/officeart/2005/8/layout/hierarchy2"/>
    <dgm:cxn modelId="{EFF80C11-A1B4-44C9-8BDD-A2A860576FCB}" srcId="{A58160FE-7D1C-46EB-BECE-07B1206F9F8F}" destId="{1909E9D1-3A73-4FC1-9C3C-21AFAFBCDC16}" srcOrd="0" destOrd="0" parTransId="{F292344F-4892-40DC-A155-14D12A94FD75}" sibTransId="{497B203F-89B6-4B44-9687-388D357AB9B0}"/>
    <dgm:cxn modelId="{D9212111-9F09-4526-8460-8AF01DE1E314}" type="presOf" srcId="{8AD4089B-7FBB-47FC-BFD9-EEE130D7D244}" destId="{EEFF32AC-451E-4279-91DE-8883462EB6C6}" srcOrd="1" destOrd="0" presId="urn:microsoft.com/office/officeart/2005/8/layout/hierarchy2"/>
    <dgm:cxn modelId="{390D901C-CB72-4C4E-AEDE-106BC44F5D54}" type="presOf" srcId="{777D9656-40E1-4B9F-82A6-543D071015FE}" destId="{86D50B3A-B55D-4997-93CC-D1C31914E3B8}" srcOrd="0" destOrd="0" presId="urn:microsoft.com/office/officeart/2005/8/layout/hierarchy2"/>
    <dgm:cxn modelId="{37DAD624-FB04-4A66-8998-00E02F6AE07A}" srcId="{CAB4507D-2C5B-473E-83C9-2903C985293C}" destId="{045951B3-3575-47BA-AAAE-43E14108AF06}" srcOrd="1" destOrd="0" parTransId="{647D17AE-A081-490E-A363-8CA8CCF29FA6}" sibTransId="{44ED41BD-1EBF-4EB4-8F74-16A9AB6E6440}"/>
    <dgm:cxn modelId="{29B9D825-3FB8-422D-A7E7-C66BE21C6C0C}" type="presOf" srcId="{F5AF90D4-34C4-407E-AB28-F6E193C9246E}" destId="{14D08081-A244-4135-93FF-E373503B63D2}" srcOrd="0" destOrd="0" presId="urn:microsoft.com/office/officeart/2005/8/layout/hierarchy2"/>
    <dgm:cxn modelId="{F4D58B32-A030-49DA-B00C-73956B03984E}" type="presOf" srcId="{CF8753E1-C239-45D6-9BB3-6BA78BC075A7}" destId="{97D2DC8D-68AF-499C-83EF-C41801C98667}" srcOrd="1" destOrd="0" presId="urn:microsoft.com/office/officeart/2005/8/layout/hierarchy2"/>
    <dgm:cxn modelId="{A4119A32-E4C5-40F3-ACA7-E2A6DA291DBC}" type="presOf" srcId="{CD0C3B41-D02E-4267-A66C-04FB1098FEE7}" destId="{002C087C-AD0E-4A28-A8E5-6C75E71B2443}" srcOrd="0" destOrd="0" presId="urn:microsoft.com/office/officeart/2005/8/layout/hierarchy2"/>
    <dgm:cxn modelId="{68BF0139-21C5-495C-B29B-6B67AB17782C}" type="presOf" srcId="{4E441EAC-30D8-473B-8C13-6E24A67537AB}" destId="{541C99D7-32BA-4CC0-95A5-8D5E512F9630}" srcOrd="0" destOrd="0" presId="urn:microsoft.com/office/officeart/2005/8/layout/hierarchy2"/>
    <dgm:cxn modelId="{0D33F63F-0B0A-47C5-8E62-98FA5B97D1DB}" type="presOf" srcId="{5E026EB5-81B4-426F-8C1B-1E5A97BC4E94}" destId="{44002B95-D6C5-45D7-9E06-92E32F2225D3}" srcOrd="0" destOrd="0" presId="urn:microsoft.com/office/officeart/2005/8/layout/hierarchy2"/>
    <dgm:cxn modelId="{E3EACF40-3FB2-4ADF-8A05-4BD5C36BCD68}" type="presOf" srcId="{647D17AE-A081-490E-A363-8CA8CCF29FA6}" destId="{701E1F86-982E-4F79-A100-836DD3EF93BA}" srcOrd="0" destOrd="0" presId="urn:microsoft.com/office/officeart/2005/8/layout/hierarchy2"/>
    <dgm:cxn modelId="{AB58995F-EFFD-4AA0-A1A7-D89D55F3F68A}" srcId="{4E441EAC-30D8-473B-8C13-6E24A67537AB}" destId="{F5AF90D4-34C4-407E-AB28-F6E193C9246E}" srcOrd="0" destOrd="0" parTransId="{777D9656-40E1-4B9F-82A6-543D071015FE}" sibTransId="{CCC2DCA0-D8B2-49EA-8927-CC160EE5E767}"/>
    <dgm:cxn modelId="{A5025061-9C26-40A6-A052-DF7661534B9C}" type="presOf" srcId="{E51A177E-41BC-44C7-AC14-6D577B383A11}" destId="{544EC208-5403-439D-8069-25C170700562}" srcOrd="0" destOrd="0" presId="urn:microsoft.com/office/officeart/2005/8/layout/hierarchy2"/>
    <dgm:cxn modelId="{4FB1D442-2478-4F6E-A6C6-69917B27B141}" type="presOf" srcId="{F292344F-4892-40DC-A155-14D12A94FD75}" destId="{66C78C84-8A9A-4815-9B56-7763CA10F32E}" srcOrd="1" destOrd="0" presId="urn:microsoft.com/office/officeart/2005/8/layout/hierarchy2"/>
    <dgm:cxn modelId="{AA64F164-D7F7-46B9-B5B6-0CB71D29AE0C}" type="presOf" srcId="{D7578BD8-87C7-43E2-929F-8889855311BD}" destId="{D277C4CE-93C9-48FF-91AF-31392120649F}" srcOrd="0" destOrd="0" presId="urn:microsoft.com/office/officeart/2005/8/layout/hierarchy2"/>
    <dgm:cxn modelId="{9BCC9565-1BE3-4555-9324-7914C89B7624}" type="presOf" srcId="{1781CBF2-95D9-4EB5-A38F-DBCB08A63925}" destId="{B39A0329-AC97-4534-A812-ACB5EBCBB243}" srcOrd="0" destOrd="0" presId="urn:microsoft.com/office/officeart/2005/8/layout/hierarchy2"/>
    <dgm:cxn modelId="{39493D67-F452-4E17-8742-0EEF9895BCF4}" type="presOf" srcId="{941315CB-7A4C-445A-9D3C-9E096AEA411F}" destId="{1F0130BA-8535-4031-B515-80058D2F4587}" srcOrd="0" destOrd="0" presId="urn:microsoft.com/office/officeart/2005/8/layout/hierarchy2"/>
    <dgm:cxn modelId="{4E52814A-7ECD-470D-B0C6-A0DBFAEBEDD3}" srcId="{045951B3-3575-47BA-AAAE-43E14108AF06}" destId="{16D173B8-3C68-400A-A527-C161B8AD3109}" srcOrd="1" destOrd="0" parTransId="{2D91174F-9526-4F7F-A84B-9768BD831925}" sibTransId="{31FAFEA5-8880-4B69-837A-8D5EAE25447D}"/>
    <dgm:cxn modelId="{216AC84F-7AA8-475A-B9B9-98234306CA95}" type="presOf" srcId="{3DE167C9-EF7D-48BD-B951-AFEF903210A2}" destId="{628163F9-8AF5-4DDC-AE3D-C6876B2686DD}" srcOrd="0" destOrd="0" presId="urn:microsoft.com/office/officeart/2005/8/layout/hierarchy2"/>
    <dgm:cxn modelId="{4ED8EF6F-1FF8-431A-8BC5-9CBBE582D391}" type="presOf" srcId="{5E026EB5-81B4-426F-8C1B-1E5A97BC4E94}" destId="{0E55CAE7-B5A5-4C5E-A738-B05CC8068DF5}" srcOrd="1" destOrd="0" presId="urn:microsoft.com/office/officeart/2005/8/layout/hierarchy2"/>
    <dgm:cxn modelId="{4DF56972-A79C-44EB-BAFF-6C4E0ECF37E6}" type="presOf" srcId="{89F0A468-444D-4C7A-AC6B-C9F5227F1AEF}" destId="{0143F41B-A07B-400B-9885-9F125A420AA6}" srcOrd="1" destOrd="0" presId="urn:microsoft.com/office/officeart/2005/8/layout/hierarchy2"/>
    <dgm:cxn modelId="{76D88D72-DDBB-4F35-B9FB-079A0912AA2E}" srcId="{A58160FE-7D1C-46EB-BECE-07B1206F9F8F}" destId="{177C0A0F-F832-4071-9E11-005A6085A047}" srcOrd="2" destOrd="0" parTransId="{2B276D2B-70BB-4578-9C35-80B02B87FA2E}" sibTransId="{07C5DB43-F294-4093-A9DB-CC94E3D84D43}"/>
    <dgm:cxn modelId="{46122756-7266-4706-8C2B-10E12FF613F2}" srcId="{EB4033C2-31FE-4964-A4D3-598128C5E8C0}" destId="{941315CB-7A4C-445A-9D3C-9E096AEA411F}" srcOrd="0" destOrd="0" parTransId="{A1C7CA4F-7136-4CB4-BE50-D5E30EBB1FCB}" sibTransId="{DA96C434-ACB7-44E6-AB53-BCBCE6F09A88}"/>
    <dgm:cxn modelId="{885D267A-8179-4FBD-9BCE-5B8123D5DB50}" type="presOf" srcId="{937D013E-91F3-4CDD-A694-33B6D94541BA}" destId="{4DC1515A-AF47-43ED-8921-229859FC6B36}" srcOrd="0" destOrd="0" presId="urn:microsoft.com/office/officeart/2005/8/layout/hierarchy2"/>
    <dgm:cxn modelId="{9E4D1A7B-55A4-4D7D-888F-5FFC62792684}" type="presOf" srcId="{045951B3-3575-47BA-AAAE-43E14108AF06}" destId="{C58A9ECF-9D2E-405D-B241-8FFF0D1DA607}" srcOrd="0" destOrd="0" presId="urn:microsoft.com/office/officeart/2005/8/layout/hierarchy2"/>
    <dgm:cxn modelId="{C2D1B87E-F25F-4A62-A039-63D3079173F9}" type="presOf" srcId="{177C0A0F-F832-4071-9E11-005A6085A047}" destId="{70AE9D25-51C6-462C-B514-2873A0D56CD8}" srcOrd="0" destOrd="0" presId="urn:microsoft.com/office/officeart/2005/8/layout/hierarchy2"/>
    <dgm:cxn modelId="{0661E781-BC8F-4749-9FFE-179B1E2D194B}" srcId="{3DE167C9-EF7D-48BD-B951-AFEF903210A2}" destId="{A58160FE-7D1C-46EB-BECE-07B1206F9F8F}" srcOrd="0" destOrd="0" parTransId="{BE1B6BD7-5A7A-4FF3-861F-F77766107C04}" sibTransId="{B509CA32-38D7-408C-BEF6-C8A48BB9FE1B}"/>
    <dgm:cxn modelId="{6BAC4D8A-0C20-43F9-9382-44269730DE31}" srcId="{A58160FE-7D1C-46EB-BECE-07B1206F9F8F}" destId="{937D013E-91F3-4CDD-A694-33B6D94541BA}" srcOrd="1" destOrd="0" parTransId="{64E2FD36-C7AF-43D6-A758-8A227B68E3F0}" sibTransId="{9B1D3829-6442-4E26-8694-EC6DAB5B5375}"/>
    <dgm:cxn modelId="{1062758A-F060-4980-BDDA-C7C9DEC62F23}" type="presOf" srcId="{BE1B6BD7-5A7A-4FF3-861F-F77766107C04}" destId="{A101BEDC-BEA5-409D-AA8B-A819DA45B9BC}" srcOrd="0" destOrd="0" presId="urn:microsoft.com/office/officeart/2005/8/layout/hierarchy2"/>
    <dgm:cxn modelId="{7E51788E-EC15-4DB5-A249-5878FFB1BCF2}" srcId="{16D173B8-3C68-400A-A527-C161B8AD3109}" destId="{CD0C3B41-D02E-4267-A66C-04FB1098FEE7}" srcOrd="1" destOrd="0" parTransId="{1781CBF2-95D9-4EB5-A38F-DBCB08A63925}" sibTransId="{6A7285F9-C0EE-451B-8BC3-EE6566E2A3DC}"/>
    <dgm:cxn modelId="{01A3229A-4F62-4E05-B666-555A915D4E16}" type="presOf" srcId="{CA56114F-AA22-459D-AF9C-2F329656DFA8}" destId="{15368BD8-3819-424E-9499-49E65E2285D3}" srcOrd="0" destOrd="0" presId="urn:microsoft.com/office/officeart/2005/8/layout/hierarchy2"/>
    <dgm:cxn modelId="{6E970E9E-B852-43DF-B464-3CC0F39B7D3A}" type="presOf" srcId="{2D91174F-9526-4F7F-A84B-9768BD831925}" destId="{8BCD447F-B31A-40E4-B9CE-B9D867A8777C}" srcOrd="0" destOrd="0" presId="urn:microsoft.com/office/officeart/2005/8/layout/hierarchy2"/>
    <dgm:cxn modelId="{BA4511A0-0F8C-4D5C-BF03-551AAA6DA1DE}" type="presOf" srcId="{647D17AE-A081-490E-A363-8CA8CCF29FA6}" destId="{8D119C2E-B1C2-4810-8EE4-E58701521756}" srcOrd="1" destOrd="0" presId="urn:microsoft.com/office/officeart/2005/8/layout/hierarchy2"/>
    <dgm:cxn modelId="{5198E5A1-C735-4D4F-99FE-2169B32085CB}" type="presOf" srcId="{444EF077-F1E9-4108-A43F-AAD4F0064F71}" destId="{9E289C1D-6CF0-4FA9-A305-423F79E099DA}" srcOrd="0" destOrd="0" presId="urn:microsoft.com/office/officeart/2005/8/layout/hierarchy2"/>
    <dgm:cxn modelId="{588B54A4-B343-4EC0-8721-6CAED303238F}" type="presOf" srcId="{1781CBF2-95D9-4EB5-A38F-DBCB08A63925}" destId="{5A4B9E30-5FDE-46A7-8E4E-6508CD4F47AB}" srcOrd="1" destOrd="0" presId="urn:microsoft.com/office/officeart/2005/8/layout/hierarchy2"/>
    <dgm:cxn modelId="{46E359A4-3E3C-4F64-B2FE-137ECE114C99}" type="presOf" srcId="{7DE74F6F-5FA3-43E7-8CAF-32D98770DA52}" destId="{61F5E309-1EF1-426D-9ED0-C45D9FC798F5}" srcOrd="0" destOrd="0" presId="urn:microsoft.com/office/officeart/2005/8/layout/hierarchy2"/>
    <dgm:cxn modelId="{83B579A6-A37E-4620-986E-3A0BA636248D}" type="presOf" srcId="{64E2FD36-C7AF-43D6-A758-8A227B68E3F0}" destId="{9BC17275-3DC9-4868-A8F2-88BDA211B610}" srcOrd="0" destOrd="0" presId="urn:microsoft.com/office/officeart/2005/8/layout/hierarchy2"/>
    <dgm:cxn modelId="{7ECAFDAA-B20B-4A7A-9B08-F76015721D12}" srcId="{3DE167C9-EF7D-48BD-B951-AFEF903210A2}" destId="{EB4033C2-31FE-4964-A4D3-598128C5E8C0}" srcOrd="1" destOrd="0" parTransId="{7DE74F6F-5FA3-43E7-8CAF-32D98770DA52}" sibTransId="{D70936C8-EC92-4E79-9977-9EAE14FECA3D}"/>
    <dgm:cxn modelId="{39C4DCB2-3439-4181-9860-F7169782A2ED}" type="presOf" srcId="{2D91174F-9526-4F7F-A84B-9768BD831925}" destId="{3F484B96-FDD1-496F-AA96-AB2536A83C1D}" srcOrd="1" destOrd="0" presId="urn:microsoft.com/office/officeart/2005/8/layout/hierarchy2"/>
    <dgm:cxn modelId="{F74967B7-203E-415F-A663-B2976BF998E8}" type="presOf" srcId="{CF8753E1-C239-45D6-9BB3-6BA78BC075A7}" destId="{312DC797-6559-4091-BB82-EDCE83CDACD0}" srcOrd="0" destOrd="0" presId="urn:microsoft.com/office/officeart/2005/8/layout/hierarchy2"/>
    <dgm:cxn modelId="{96C8EFB7-6ED0-43B5-84C5-258863658BC5}" type="presOf" srcId="{1909E9D1-3A73-4FC1-9C3C-21AFAFBCDC16}" destId="{6F72447F-9FB7-4480-B453-F4A915147628}" srcOrd="0" destOrd="0" presId="urn:microsoft.com/office/officeart/2005/8/layout/hierarchy2"/>
    <dgm:cxn modelId="{AF5A9FBC-06AA-47B3-ACA5-877E12C21EB7}" srcId="{CAB4507D-2C5B-473E-83C9-2903C985293C}" destId="{3DE167C9-EF7D-48BD-B951-AFEF903210A2}" srcOrd="0" destOrd="0" parTransId="{D7578BD8-87C7-43E2-929F-8889855311BD}" sibTransId="{E1607A53-0B16-4CAB-A004-67FADB625D85}"/>
    <dgm:cxn modelId="{A695C7BD-ED74-4BB1-9E75-0DD1E5368749}" srcId="{045951B3-3575-47BA-AAAE-43E14108AF06}" destId="{4E441EAC-30D8-473B-8C13-6E24A67537AB}" srcOrd="0" destOrd="0" parTransId="{CF8753E1-C239-45D6-9BB3-6BA78BC075A7}" sibTransId="{23344261-9567-4BEF-9768-58245D45FBE7}"/>
    <dgm:cxn modelId="{938E9FC0-C0EC-4F40-94D6-863AC5F1CE35}" srcId="{16D173B8-3C68-400A-A527-C161B8AD3109}" destId="{444EF077-F1E9-4108-A43F-AAD4F0064F71}" srcOrd="0" destOrd="0" parTransId="{8AD4089B-7FBB-47FC-BFD9-EEE130D7D244}" sibTransId="{31D13999-C6C4-42C9-955A-102C7A70085C}"/>
    <dgm:cxn modelId="{BC5329C6-5259-443F-A670-21478383D1E5}" srcId="{E51A177E-41BC-44C7-AC14-6D577B383A11}" destId="{CAB4507D-2C5B-473E-83C9-2903C985293C}" srcOrd="0" destOrd="0" parTransId="{E10DD070-BF84-4CD7-B899-76906571E12E}" sibTransId="{8AA7DE53-CA82-4A2F-9733-DDA09FB69C66}"/>
    <dgm:cxn modelId="{2F7703C8-302C-44D6-947B-1BB2FFD5A94B}" srcId="{4E441EAC-30D8-473B-8C13-6E24A67537AB}" destId="{77E9BDFD-5B65-432B-AA25-B0087E000D1A}" srcOrd="1" destOrd="0" parTransId="{5E026EB5-81B4-426F-8C1B-1E5A97BC4E94}" sibTransId="{CBD69CA8-A25A-4C74-9572-9750FD0B1AA2}"/>
    <dgm:cxn modelId="{6F53B9D0-8F49-44DB-8835-7A06C8CFA3FB}" type="presOf" srcId="{2B276D2B-70BB-4578-9C35-80B02B87FA2E}" destId="{D622076A-031D-4515-A999-1489E495AFC6}" srcOrd="1" destOrd="0" presId="urn:microsoft.com/office/officeart/2005/8/layout/hierarchy2"/>
    <dgm:cxn modelId="{8E6FB6D6-6FC8-4442-A545-1CC9C221424F}" srcId="{EB4033C2-31FE-4964-A4D3-598128C5E8C0}" destId="{CA56114F-AA22-459D-AF9C-2F329656DFA8}" srcOrd="1" destOrd="0" parTransId="{89F0A468-444D-4C7A-AC6B-C9F5227F1AEF}" sibTransId="{EC895DFD-FC23-443B-99A7-92DD51F1E07B}"/>
    <dgm:cxn modelId="{36FBBBD6-3D32-4864-BF4D-EE270AC898BE}" type="presOf" srcId="{CAB4507D-2C5B-473E-83C9-2903C985293C}" destId="{24CDCA93-303F-453F-845D-C3EE1078E02C}" srcOrd="0" destOrd="0" presId="urn:microsoft.com/office/officeart/2005/8/layout/hierarchy2"/>
    <dgm:cxn modelId="{5C8DF4D6-A7AC-4E67-B4CD-515065F7C3D7}" type="presOf" srcId="{EB4033C2-31FE-4964-A4D3-598128C5E8C0}" destId="{38C845AD-53F6-4DF2-A66C-9D2AA5FF0478}" srcOrd="0" destOrd="0" presId="urn:microsoft.com/office/officeart/2005/8/layout/hierarchy2"/>
    <dgm:cxn modelId="{15F099DB-3BF5-421F-A93F-289EA9526C52}" type="presOf" srcId="{BE1B6BD7-5A7A-4FF3-861F-F77766107C04}" destId="{AB5162DE-FB62-4B39-9B96-1F1CB0CB3680}" srcOrd="1" destOrd="0" presId="urn:microsoft.com/office/officeart/2005/8/layout/hierarchy2"/>
    <dgm:cxn modelId="{5821AADD-709A-492A-BBC8-954E31CEEB8C}" type="presOf" srcId="{64E2FD36-C7AF-43D6-A758-8A227B68E3F0}" destId="{CC4BAA68-6362-44E5-8019-1E84161CAE16}" srcOrd="1" destOrd="0" presId="urn:microsoft.com/office/officeart/2005/8/layout/hierarchy2"/>
    <dgm:cxn modelId="{E7AFAADE-4BF6-40F8-8FC0-7688A4D54FD1}" type="presOf" srcId="{A1C7CA4F-7136-4CB4-BE50-D5E30EBB1FCB}" destId="{EB0E66B0-CF63-4319-B1D9-03EED821CE15}" srcOrd="0" destOrd="0" presId="urn:microsoft.com/office/officeart/2005/8/layout/hierarchy2"/>
    <dgm:cxn modelId="{7AC306EA-7212-4C6E-A854-F6C246B99DB7}" type="presOf" srcId="{16D173B8-3C68-400A-A527-C161B8AD3109}" destId="{367428F8-E09D-437D-8E6C-ECA16B85E446}" srcOrd="0" destOrd="0" presId="urn:microsoft.com/office/officeart/2005/8/layout/hierarchy2"/>
    <dgm:cxn modelId="{EE0FA3EA-703B-4318-A72E-149C19374C06}" type="presOf" srcId="{7DE74F6F-5FA3-43E7-8CAF-32D98770DA52}" destId="{DA843169-37D9-4284-8288-D0D4E38508D0}" srcOrd="1" destOrd="0" presId="urn:microsoft.com/office/officeart/2005/8/layout/hierarchy2"/>
    <dgm:cxn modelId="{A99D18EB-FE31-4787-A279-54A9E3C12AF6}" type="presOf" srcId="{77E9BDFD-5B65-432B-AA25-B0087E000D1A}" destId="{B914CC78-B833-4D21-9461-C740786819FB}" srcOrd="0" destOrd="0" presId="urn:microsoft.com/office/officeart/2005/8/layout/hierarchy2"/>
    <dgm:cxn modelId="{5B7DD0F3-BB89-4F28-8E60-635096852827}" type="presOf" srcId="{A1C7CA4F-7136-4CB4-BE50-D5E30EBB1FCB}" destId="{4E3A07DA-070A-4F26-B2DA-F38CD00E3124}" srcOrd="1" destOrd="0" presId="urn:microsoft.com/office/officeart/2005/8/layout/hierarchy2"/>
    <dgm:cxn modelId="{6C17A9F6-235A-442D-BAD1-973F6EE8D2CD}" type="presOf" srcId="{F292344F-4892-40DC-A155-14D12A94FD75}" destId="{B249701A-F797-49C7-B1C2-7EDCDD046CB7}" srcOrd="0" destOrd="0" presId="urn:microsoft.com/office/officeart/2005/8/layout/hierarchy2"/>
    <dgm:cxn modelId="{18A78BFA-C0E7-4FB1-A14A-A0B791C77C33}" type="presOf" srcId="{2B276D2B-70BB-4578-9C35-80B02B87FA2E}" destId="{749E9371-E967-4E8B-B2BF-46D5F99337F7}" srcOrd="0" destOrd="0" presId="urn:microsoft.com/office/officeart/2005/8/layout/hierarchy2"/>
    <dgm:cxn modelId="{B2F15A6F-8759-463A-B435-29A8797BCC9E}" type="presParOf" srcId="{544EC208-5403-439D-8069-25C170700562}" destId="{0F289163-AA2B-4ED0-AE18-1E1941A805EC}" srcOrd="0" destOrd="0" presId="urn:microsoft.com/office/officeart/2005/8/layout/hierarchy2"/>
    <dgm:cxn modelId="{520A975E-BC72-4BD0-99DE-AEAD772BB18D}" type="presParOf" srcId="{0F289163-AA2B-4ED0-AE18-1E1941A805EC}" destId="{24CDCA93-303F-453F-845D-C3EE1078E02C}" srcOrd="0" destOrd="0" presId="urn:microsoft.com/office/officeart/2005/8/layout/hierarchy2"/>
    <dgm:cxn modelId="{FC8BF6C7-5A1B-4001-80BC-60F3E46E41A0}" type="presParOf" srcId="{0F289163-AA2B-4ED0-AE18-1E1941A805EC}" destId="{CA48AA68-013F-41AA-8404-77F0B335B3D4}" srcOrd="1" destOrd="0" presId="urn:microsoft.com/office/officeart/2005/8/layout/hierarchy2"/>
    <dgm:cxn modelId="{BB3C2249-F903-4E8C-BAE2-AC87F882383F}" type="presParOf" srcId="{CA48AA68-013F-41AA-8404-77F0B335B3D4}" destId="{D277C4CE-93C9-48FF-91AF-31392120649F}" srcOrd="0" destOrd="0" presId="urn:microsoft.com/office/officeart/2005/8/layout/hierarchy2"/>
    <dgm:cxn modelId="{20B63027-7B1C-4EA9-B94D-5C5A31CA62A0}" type="presParOf" srcId="{D277C4CE-93C9-48FF-91AF-31392120649F}" destId="{454480A0-06D6-4118-AEEF-52238498DC2D}" srcOrd="0" destOrd="0" presId="urn:microsoft.com/office/officeart/2005/8/layout/hierarchy2"/>
    <dgm:cxn modelId="{81961770-689F-457E-91D0-1E52DC16F694}" type="presParOf" srcId="{CA48AA68-013F-41AA-8404-77F0B335B3D4}" destId="{4414E8CD-CF46-44D6-93B4-B2AFDBDE79DC}" srcOrd="1" destOrd="0" presId="urn:microsoft.com/office/officeart/2005/8/layout/hierarchy2"/>
    <dgm:cxn modelId="{CF38F45E-8D8A-4CCC-9AFD-936991EC3133}" type="presParOf" srcId="{4414E8CD-CF46-44D6-93B4-B2AFDBDE79DC}" destId="{628163F9-8AF5-4DDC-AE3D-C6876B2686DD}" srcOrd="0" destOrd="0" presId="urn:microsoft.com/office/officeart/2005/8/layout/hierarchy2"/>
    <dgm:cxn modelId="{315B42A0-0E0E-44AE-9A80-E1D06238F758}" type="presParOf" srcId="{4414E8CD-CF46-44D6-93B4-B2AFDBDE79DC}" destId="{6F26BF11-081D-4068-9FFC-BE50EFF3E884}" srcOrd="1" destOrd="0" presId="urn:microsoft.com/office/officeart/2005/8/layout/hierarchy2"/>
    <dgm:cxn modelId="{C23DDEB6-1DF9-4F07-8D3D-451E7EBFCF32}" type="presParOf" srcId="{6F26BF11-081D-4068-9FFC-BE50EFF3E884}" destId="{A101BEDC-BEA5-409D-AA8B-A819DA45B9BC}" srcOrd="0" destOrd="0" presId="urn:microsoft.com/office/officeart/2005/8/layout/hierarchy2"/>
    <dgm:cxn modelId="{705CC547-CED3-4436-A8A4-B4E28E36503E}" type="presParOf" srcId="{A101BEDC-BEA5-409D-AA8B-A819DA45B9BC}" destId="{AB5162DE-FB62-4B39-9B96-1F1CB0CB3680}" srcOrd="0" destOrd="0" presId="urn:microsoft.com/office/officeart/2005/8/layout/hierarchy2"/>
    <dgm:cxn modelId="{0F84F86E-D233-4FF1-8A41-B013169ECD25}" type="presParOf" srcId="{6F26BF11-081D-4068-9FFC-BE50EFF3E884}" destId="{A17DB2B8-AC66-42C2-9A1F-6EF1F25D51D7}" srcOrd="1" destOrd="0" presId="urn:microsoft.com/office/officeart/2005/8/layout/hierarchy2"/>
    <dgm:cxn modelId="{4EA6F86E-91BB-4ACB-B4AA-0EAA1713491E}" type="presParOf" srcId="{A17DB2B8-AC66-42C2-9A1F-6EF1F25D51D7}" destId="{A8C66557-615D-4C4B-B29E-7B26534DAAA5}" srcOrd="0" destOrd="0" presId="urn:microsoft.com/office/officeart/2005/8/layout/hierarchy2"/>
    <dgm:cxn modelId="{15DFAB86-5D63-4ED0-89F7-48768CA8F9C3}" type="presParOf" srcId="{A17DB2B8-AC66-42C2-9A1F-6EF1F25D51D7}" destId="{1873FF96-4676-4961-8A89-ACE27DC95E5D}" srcOrd="1" destOrd="0" presId="urn:microsoft.com/office/officeart/2005/8/layout/hierarchy2"/>
    <dgm:cxn modelId="{DE9F3DA6-6FDF-4240-B456-42211ADE26DD}" type="presParOf" srcId="{1873FF96-4676-4961-8A89-ACE27DC95E5D}" destId="{B249701A-F797-49C7-B1C2-7EDCDD046CB7}" srcOrd="0" destOrd="0" presId="urn:microsoft.com/office/officeart/2005/8/layout/hierarchy2"/>
    <dgm:cxn modelId="{0F4338D1-8EAA-467B-8D0F-7C5C4ECE59DF}" type="presParOf" srcId="{B249701A-F797-49C7-B1C2-7EDCDD046CB7}" destId="{66C78C84-8A9A-4815-9B56-7763CA10F32E}" srcOrd="0" destOrd="0" presId="urn:microsoft.com/office/officeart/2005/8/layout/hierarchy2"/>
    <dgm:cxn modelId="{84041147-5C5D-4CC2-8997-6AD7E4C73FBD}" type="presParOf" srcId="{1873FF96-4676-4961-8A89-ACE27DC95E5D}" destId="{02D48928-2E36-4C3A-A09A-D294AE59F0C1}" srcOrd="1" destOrd="0" presId="urn:microsoft.com/office/officeart/2005/8/layout/hierarchy2"/>
    <dgm:cxn modelId="{60FC42C4-5A09-4728-9328-D86089D48005}" type="presParOf" srcId="{02D48928-2E36-4C3A-A09A-D294AE59F0C1}" destId="{6F72447F-9FB7-4480-B453-F4A915147628}" srcOrd="0" destOrd="0" presId="urn:microsoft.com/office/officeart/2005/8/layout/hierarchy2"/>
    <dgm:cxn modelId="{9ECCB321-73F1-436D-A6CC-DFB2EE98B2B2}" type="presParOf" srcId="{02D48928-2E36-4C3A-A09A-D294AE59F0C1}" destId="{540FC78F-85FB-478B-B02C-AB84B3E29F50}" srcOrd="1" destOrd="0" presId="urn:microsoft.com/office/officeart/2005/8/layout/hierarchy2"/>
    <dgm:cxn modelId="{4AE2DDC9-CE6F-4733-9F06-E56BC7B9D5FA}" type="presParOf" srcId="{1873FF96-4676-4961-8A89-ACE27DC95E5D}" destId="{9BC17275-3DC9-4868-A8F2-88BDA211B610}" srcOrd="2" destOrd="0" presId="urn:microsoft.com/office/officeart/2005/8/layout/hierarchy2"/>
    <dgm:cxn modelId="{CDFE53B0-BAB1-4842-8954-21CDA701D859}" type="presParOf" srcId="{9BC17275-3DC9-4868-A8F2-88BDA211B610}" destId="{CC4BAA68-6362-44E5-8019-1E84161CAE16}" srcOrd="0" destOrd="0" presId="urn:microsoft.com/office/officeart/2005/8/layout/hierarchy2"/>
    <dgm:cxn modelId="{503F4767-A45F-48D7-B01E-241438A7FE56}" type="presParOf" srcId="{1873FF96-4676-4961-8A89-ACE27DC95E5D}" destId="{C1156947-D961-4829-8AE6-3C8B261FFB93}" srcOrd="3" destOrd="0" presId="urn:microsoft.com/office/officeart/2005/8/layout/hierarchy2"/>
    <dgm:cxn modelId="{84F2DC60-FF16-4708-949C-67425A8AF7CD}" type="presParOf" srcId="{C1156947-D961-4829-8AE6-3C8B261FFB93}" destId="{4DC1515A-AF47-43ED-8921-229859FC6B36}" srcOrd="0" destOrd="0" presId="urn:microsoft.com/office/officeart/2005/8/layout/hierarchy2"/>
    <dgm:cxn modelId="{39927C78-D958-4630-8893-D23F0FD60594}" type="presParOf" srcId="{C1156947-D961-4829-8AE6-3C8B261FFB93}" destId="{87D9EF5A-E5CE-49CC-85ED-0D4877BD8B0B}" srcOrd="1" destOrd="0" presId="urn:microsoft.com/office/officeart/2005/8/layout/hierarchy2"/>
    <dgm:cxn modelId="{1BB6DDA4-7EC4-42CA-A6CF-07541DB8CEDC}" type="presParOf" srcId="{1873FF96-4676-4961-8A89-ACE27DC95E5D}" destId="{749E9371-E967-4E8B-B2BF-46D5F99337F7}" srcOrd="4" destOrd="0" presId="urn:microsoft.com/office/officeart/2005/8/layout/hierarchy2"/>
    <dgm:cxn modelId="{89F1CEE3-40EE-4516-8CCB-3B5D52F95713}" type="presParOf" srcId="{749E9371-E967-4E8B-B2BF-46D5F99337F7}" destId="{D622076A-031D-4515-A999-1489E495AFC6}" srcOrd="0" destOrd="0" presId="urn:microsoft.com/office/officeart/2005/8/layout/hierarchy2"/>
    <dgm:cxn modelId="{03FBFD4E-3016-46C0-9A5F-7DA437C67A52}" type="presParOf" srcId="{1873FF96-4676-4961-8A89-ACE27DC95E5D}" destId="{816894E4-F7A9-432D-A842-B391AECF47BC}" srcOrd="5" destOrd="0" presId="urn:microsoft.com/office/officeart/2005/8/layout/hierarchy2"/>
    <dgm:cxn modelId="{28C91A2D-1DE1-44EB-AD4F-5F5D6A4EE96F}" type="presParOf" srcId="{816894E4-F7A9-432D-A842-B391AECF47BC}" destId="{70AE9D25-51C6-462C-B514-2873A0D56CD8}" srcOrd="0" destOrd="0" presId="urn:microsoft.com/office/officeart/2005/8/layout/hierarchy2"/>
    <dgm:cxn modelId="{5923ADD2-C72E-4365-AE00-4DC574305789}" type="presParOf" srcId="{816894E4-F7A9-432D-A842-B391AECF47BC}" destId="{904B049E-8883-4FDF-990B-5E95918ADB77}" srcOrd="1" destOrd="0" presId="urn:microsoft.com/office/officeart/2005/8/layout/hierarchy2"/>
    <dgm:cxn modelId="{F634D136-1330-4D4C-B7C9-8C7215596BF3}" type="presParOf" srcId="{6F26BF11-081D-4068-9FFC-BE50EFF3E884}" destId="{61F5E309-1EF1-426D-9ED0-C45D9FC798F5}" srcOrd="2" destOrd="0" presId="urn:microsoft.com/office/officeart/2005/8/layout/hierarchy2"/>
    <dgm:cxn modelId="{67EB16D6-6D41-47A4-99A8-7B81F5D320EF}" type="presParOf" srcId="{61F5E309-1EF1-426D-9ED0-C45D9FC798F5}" destId="{DA843169-37D9-4284-8288-D0D4E38508D0}" srcOrd="0" destOrd="0" presId="urn:microsoft.com/office/officeart/2005/8/layout/hierarchy2"/>
    <dgm:cxn modelId="{AFDA1451-F70B-4E56-8FBA-CED891812737}" type="presParOf" srcId="{6F26BF11-081D-4068-9FFC-BE50EFF3E884}" destId="{2D736DBF-6456-4D62-B725-771FCFCCD497}" srcOrd="3" destOrd="0" presId="urn:microsoft.com/office/officeart/2005/8/layout/hierarchy2"/>
    <dgm:cxn modelId="{0EEFB5E9-3285-4768-8930-5B6C1FAD3CC0}" type="presParOf" srcId="{2D736DBF-6456-4D62-B725-771FCFCCD497}" destId="{38C845AD-53F6-4DF2-A66C-9D2AA5FF0478}" srcOrd="0" destOrd="0" presId="urn:microsoft.com/office/officeart/2005/8/layout/hierarchy2"/>
    <dgm:cxn modelId="{5511A9B6-10A4-4CCF-B939-58EEFCBF478B}" type="presParOf" srcId="{2D736DBF-6456-4D62-B725-771FCFCCD497}" destId="{AB467A05-D9DB-4960-8116-FCAD9E6EFF9E}" srcOrd="1" destOrd="0" presId="urn:microsoft.com/office/officeart/2005/8/layout/hierarchy2"/>
    <dgm:cxn modelId="{BFA739A9-E02F-423A-9061-4BDB01387844}" type="presParOf" srcId="{AB467A05-D9DB-4960-8116-FCAD9E6EFF9E}" destId="{EB0E66B0-CF63-4319-B1D9-03EED821CE15}" srcOrd="0" destOrd="0" presId="urn:microsoft.com/office/officeart/2005/8/layout/hierarchy2"/>
    <dgm:cxn modelId="{46AF6FD7-87BF-4994-9299-0625A45D4EFD}" type="presParOf" srcId="{EB0E66B0-CF63-4319-B1D9-03EED821CE15}" destId="{4E3A07DA-070A-4F26-B2DA-F38CD00E3124}" srcOrd="0" destOrd="0" presId="urn:microsoft.com/office/officeart/2005/8/layout/hierarchy2"/>
    <dgm:cxn modelId="{D2F7C5F7-1A53-4429-895D-DB35C842C869}" type="presParOf" srcId="{AB467A05-D9DB-4960-8116-FCAD9E6EFF9E}" destId="{EDED85DB-65C6-4AD1-AE29-9870EA2A147A}" srcOrd="1" destOrd="0" presId="urn:microsoft.com/office/officeart/2005/8/layout/hierarchy2"/>
    <dgm:cxn modelId="{92F44C02-8BFE-490C-AEF1-D49CAED5394B}" type="presParOf" srcId="{EDED85DB-65C6-4AD1-AE29-9870EA2A147A}" destId="{1F0130BA-8535-4031-B515-80058D2F4587}" srcOrd="0" destOrd="0" presId="urn:microsoft.com/office/officeart/2005/8/layout/hierarchy2"/>
    <dgm:cxn modelId="{47C011FE-98B7-410D-A328-39A3711FAEEB}" type="presParOf" srcId="{EDED85DB-65C6-4AD1-AE29-9870EA2A147A}" destId="{332312A0-C47B-4B59-A2A3-F7E733B5E1A9}" srcOrd="1" destOrd="0" presId="urn:microsoft.com/office/officeart/2005/8/layout/hierarchy2"/>
    <dgm:cxn modelId="{7FA3BC37-5C5F-43B4-825C-D6FAE790D963}" type="presParOf" srcId="{AB467A05-D9DB-4960-8116-FCAD9E6EFF9E}" destId="{53C2C302-32B0-4DF7-9A9E-9436601B1FDB}" srcOrd="2" destOrd="0" presId="urn:microsoft.com/office/officeart/2005/8/layout/hierarchy2"/>
    <dgm:cxn modelId="{ED551905-2B42-4216-9731-692587D628A8}" type="presParOf" srcId="{53C2C302-32B0-4DF7-9A9E-9436601B1FDB}" destId="{0143F41B-A07B-400B-9885-9F125A420AA6}" srcOrd="0" destOrd="0" presId="urn:microsoft.com/office/officeart/2005/8/layout/hierarchy2"/>
    <dgm:cxn modelId="{BEE7E419-6DFB-4892-879B-36C19B5860CE}" type="presParOf" srcId="{AB467A05-D9DB-4960-8116-FCAD9E6EFF9E}" destId="{ED4ADBCA-595C-4AC3-9E20-71AC5B39A1F9}" srcOrd="3" destOrd="0" presId="urn:microsoft.com/office/officeart/2005/8/layout/hierarchy2"/>
    <dgm:cxn modelId="{8801CADA-4125-42DE-8934-DAFBE4D0106F}" type="presParOf" srcId="{ED4ADBCA-595C-4AC3-9E20-71AC5B39A1F9}" destId="{15368BD8-3819-424E-9499-49E65E2285D3}" srcOrd="0" destOrd="0" presId="urn:microsoft.com/office/officeart/2005/8/layout/hierarchy2"/>
    <dgm:cxn modelId="{3F73BE47-F901-4302-8395-AA2FA6D1FBAB}" type="presParOf" srcId="{ED4ADBCA-595C-4AC3-9E20-71AC5B39A1F9}" destId="{668AEC6D-E12A-417A-8112-1F2652C0DCCD}" srcOrd="1" destOrd="0" presId="urn:microsoft.com/office/officeart/2005/8/layout/hierarchy2"/>
    <dgm:cxn modelId="{2E5E2FF0-AA4A-4A09-BE03-1133FE0FBCB2}" type="presParOf" srcId="{CA48AA68-013F-41AA-8404-77F0B335B3D4}" destId="{701E1F86-982E-4F79-A100-836DD3EF93BA}" srcOrd="2" destOrd="0" presId="urn:microsoft.com/office/officeart/2005/8/layout/hierarchy2"/>
    <dgm:cxn modelId="{4A90A3DC-90DC-41CA-879B-079165B09855}" type="presParOf" srcId="{701E1F86-982E-4F79-A100-836DD3EF93BA}" destId="{8D119C2E-B1C2-4810-8EE4-E58701521756}" srcOrd="0" destOrd="0" presId="urn:microsoft.com/office/officeart/2005/8/layout/hierarchy2"/>
    <dgm:cxn modelId="{EEF3303B-6ED3-4A7F-B362-192515A96A18}" type="presParOf" srcId="{CA48AA68-013F-41AA-8404-77F0B335B3D4}" destId="{3A0E0F8A-C352-4B31-A913-787A07A3FFF3}" srcOrd="3" destOrd="0" presId="urn:microsoft.com/office/officeart/2005/8/layout/hierarchy2"/>
    <dgm:cxn modelId="{2A440A05-96C7-4E40-9F0D-0C476329F729}" type="presParOf" srcId="{3A0E0F8A-C352-4B31-A913-787A07A3FFF3}" destId="{C58A9ECF-9D2E-405D-B241-8FFF0D1DA607}" srcOrd="0" destOrd="0" presId="urn:microsoft.com/office/officeart/2005/8/layout/hierarchy2"/>
    <dgm:cxn modelId="{54AC97B7-8F96-462F-A64C-FF37A4A0393B}" type="presParOf" srcId="{3A0E0F8A-C352-4B31-A913-787A07A3FFF3}" destId="{FF7F273F-1092-45C3-845A-128B61009D09}" srcOrd="1" destOrd="0" presId="urn:microsoft.com/office/officeart/2005/8/layout/hierarchy2"/>
    <dgm:cxn modelId="{CCD4CCAD-4D22-43CE-A7CF-EB8071ECC3E4}" type="presParOf" srcId="{FF7F273F-1092-45C3-845A-128B61009D09}" destId="{312DC797-6559-4091-BB82-EDCE83CDACD0}" srcOrd="0" destOrd="0" presId="urn:microsoft.com/office/officeart/2005/8/layout/hierarchy2"/>
    <dgm:cxn modelId="{44DA925E-30B4-4ECE-95BF-F755C76279DD}" type="presParOf" srcId="{312DC797-6559-4091-BB82-EDCE83CDACD0}" destId="{97D2DC8D-68AF-499C-83EF-C41801C98667}" srcOrd="0" destOrd="0" presId="urn:microsoft.com/office/officeart/2005/8/layout/hierarchy2"/>
    <dgm:cxn modelId="{BEDBB195-2B15-4B83-84A0-FF4FBDE3A9B1}" type="presParOf" srcId="{FF7F273F-1092-45C3-845A-128B61009D09}" destId="{F3E9BDAF-EAD4-4C7D-9A15-DDC57DA06AFB}" srcOrd="1" destOrd="0" presId="urn:microsoft.com/office/officeart/2005/8/layout/hierarchy2"/>
    <dgm:cxn modelId="{719DE4AD-CE40-4CAD-A617-F3352D0ED064}" type="presParOf" srcId="{F3E9BDAF-EAD4-4C7D-9A15-DDC57DA06AFB}" destId="{541C99D7-32BA-4CC0-95A5-8D5E512F9630}" srcOrd="0" destOrd="0" presId="urn:microsoft.com/office/officeart/2005/8/layout/hierarchy2"/>
    <dgm:cxn modelId="{B623A981-5BCB-442D-A7C5-22DB2F03EE3E}" type="presParOf" srcId="{F3E9BDAF-EAD4-4C7D-9A15-DDC57DA06AFB}" destId="{12C76D05-CE5F-4B12-BB66-B944BC9C759A}" srcOrd="1" destOrd="0" presId="urn:microsoft.com/office/officeart/2005/8/layout/hierarchy2"/>
    <dgm:cxn modelId="{3DAFFE96-63CB-4523-95F8-51C885930744}" type="presParOf" srcId="{12C76D05-CE5F-4B12-BB66-B944BC9C759A}" destId="{86D50B3A-B55D-4997-93CC-D1C31914E3B8}" srcOrd="0" destOrd="0" presId="urn:microsoft.com/office/officeart/2005/8/layout/hierarchy2"/>
    <dgm:cxn modelId="{7CAA38C8-C441-4E45-854F-8C34CBDEB2C1}" type="presParOf" srcId="{86D50B3A-B55D-4997-93CC-D1C31914E3B8}" destId="{482231A3-1073-40C8-9784-9173AF7DE7C7}" srcOrd="0" destOrd="0" presId="urn:microsoft.com/office/officeart/2005/8/layout/hierarchy2"/>
    <dgm:cxn modelId="{F89A3775-CB1B-4441-B14C-E32E3AA0B469}" type="presParOf" srcId="{12C76D05-CE5F-4B12-BB66-B944BC9C759A}" destId="{33FFD4BA-FAC9-4E84-A91C-E55C5DC141E0}" srcOrd="1" destOrd="0" presId="urn:microsoft.com/office/officeart/2005/8/layout/hierarchy2"/>
    <dgm:cxn modelId="{472E0024-FAB8-4CB8-8283-387A3B64A7CC}" type="presParOf" srcId="{33FFD4BA-FAC9-4E84-A91C-E55C5DC141E0}" destId="{14D08081-A244-4135-93FF-E373503B63D2}" srcOrd="0" destOrd="0" presId="urn:microsoft.com/office/officeart/2005/8/layout/hierarchy2"/>
    <dgm:cxn modelId="{49FF44FF-A4E3-4682-8F24-AE18977373A9}" type="presParOf" srcId="{33FFD4BA-FAC9-4E84-A91C-E55C5DC141E0}" destId="{E011866C-14CD-4BEE-A229-7AFFF31DE35C}" srcOrd="1" destOrd="0" presId="urn:microsoft.com/office/officeart/2005/8/layout/hierarchy2"/>
    <dgm:cxn modelId="{120ED509-4859-4DBA-B0DD-AD75B47C4846}" type="presParOf" srcId="{12C76D05-CE5F-4B12-BB66-B944BC9C759A}" destId="{44002B95-D6C5-45D7-9E06-92E32F2225D3}" srcOrd="2" destOrd="0" presId="urn:microsoft.com/office/officeart/2005/8/layout/hierarchy2"/>
    <dgm:cxn modelId="{045290B3-AD17-41D4-B927-75531E36A880}" type="presParOf" srcId="{44002B95-D6C5-45D7-9E06-92E32F2225D3}" destId="{0E55CAE7-B5A5-4C5E-A738-B05CC8068DF5}" srcOrd="0" destOrd="0" presId="urn:microsoft.com/office/officeart/2005/8/layout/hierarchy2"/>
    <dgm:cxn modelId="{3D44E08E-FE0C-4E57-9A57-242FD43BCA26}" type="presParOf" srcId="{12C76D05-CE5F-4B12-BB66-B944BC9C759A}" destId="{8B78FBAD-CD85-4B65-8F83-9C2A934C0F6E}" srcOrd="3" destOrd="0" presId="urn:microsoft.com/office/officeart/2005/8/layout/hierarchy2"/>
    <dgm:cxn modelId="{6184BC34-C609-4C31-90ED-2CA0173161B2}" type="presParOf" srcId="{8B78FBAD-CD85-4B65-8F83-9C2A934C0F6E}" destId="{B914CC78-B833-4D21-9461-C740786819FB}" srcOrd="0" destOrd="0" presId="urn:microsoft.com/office/officeart/2005/8/layout/hierarchy2"/>
    <dgm:cxn modelId="{8D319A5D-42A0-4F82-8424-343EB0816CEA}" type="presParOf" srcId="{8B78FBAD-CD85-4B65-8F83-9C2A934C0F6E}" destId="{9FD66553-6B56-457B-BAC6-4EEB499C92F8}" srcOrd="1" destOrd="0" presId="urn:microsoft.com/office/officeart/2005/8/layout/hierarchy2"/>
    <dgm:cxn modelId="{29FAA78A-6364-440F-AB8A-2A006325CEFB}" type="presParOf" srcId="{FF7F273F-1092-45C3-845A-128B61009D09}" destId="{8BCD447F-B31A-40E4-B9CE-B9D867A8777C}" srcOrd="2" destOrd="0" presId="urn:microsoft.com/office/officeart/2005/8/layout/hierarchy2"/>
    <dgm:cxn modelId="{DC4F952F-114B-4BEB-8475-DC9D74F971CD}" type="presParOf" srcId="{8BCD447F-B31A-40E4-B9CE-B9D867A8777C}" destId="{3F484B96-FDD1-496F-AA96-AB2536A83C1D}" srcOrd="0" destOrd="0" presId="urn:microsoft.com/office/officeart/2005/8/layout/hierarchy2"/>
    <dgm:cxn modelId="{A5EBB8DF-A231-454C-9990-E564EE85D9D6}" type="presParOf" srcId="{FF7F273F-1092-45C3-845A-128B61009D09}" destId="{78303174-0AEF-497D-9926-393926DDE19C}" srcOrd="3" destOrd="0" presId="urn:microsoft.com/office/officeart/2005/8/layout/hierarchy2"/>
    <dgm:cxn modelId="{F5382DFE-398D-4764-990B-BF252732EB0F}" type="presParOf" srcId="{78303174-0AEF-497D-9926-393926DDE19C}" destId="{367428F8-E09D-437D-8E6C-ECA16B85E446}" srcOrd="0" destOrd="0" presId="urn:microsoft.com/office/officeart/2005/8/layout/hierarchy2"/>
    <dgm:cxn modelId="{77766AAA-0251-4440-88A3-E8B6883958B0}" type="presParOf" srcId="{78303174-0AEF-497D-9926-393926DDE19C}" destId="{6CDFB599-44ED-48B4-A97A-276C7F85FFE4}" srcOrd="1" destOrd="0" presId="urn:microsoft.com/office/officeart/2005/8/layout/hierarchy2"/>
    <dgm:cxn modelId="{CEDE9659-22A3-4F46-8516-B027F4725522}" type="presParOf" srcId="{6CDFB599-44ED-48B4-A97A-276C7F85FFE4}" destId="{1F485DDE-F194-441A-92DD-5A827A692133}" srcOrd="0" destOrd="0" presId="urn:microsoft.com/office/officeart/2005/8/layout/hierarchy2"/>
    <dgm:cxn modelId="{3A6F5DAF-D53F-42CD-AD5F-036A60D487BC}" type="presParOf" srcId="{1F485DDE-F194-441A-92DD-5A827A692133}" destId="{EEFF32AC-451E-4279-91DE-8883462EB6C6}" srcOrd="0" destOrd="0" presId="urn:microsoft.com/office/officeart/2005/8/layout/hierarchy2"/>
    <dgm:cxn modelId="{0C65AFAA-A775-41B1-AAC0-CE1E7ACCE461}" type="presParOf" srcId="{6CDFB599-44ED-48B4-A97A-276C7F85FFE4}" destId="{3F3B3BAA-300D-4531-9A8B-F2F9168B7377}" srcOrd="1" destOrd="0" presId="urn:microsoft.com/office/officeart/2005/8/layout/hierarchy2"/>
    <dgm:cxn modelId="{2F46AA6B-1245-499F-8C57-5AC4A050C4FD}" type="presParOf" srcId="{3F3B3BAA-300D-4531-9A8B-F2F9168B7377}" destId="{9E289C1D-6CF0-4FA9-A305-423F79E099DA}" srcOrd="0" destOrd="0" presId="urn:microsoft.com/office/officeart/2005/8/layout/hierarchy2"/>
    <dgm:cxn modelId="{1F8CFEC2-4AE1-426D-AEF7-62342BA75939}" type="presParOf" srcId="{3F3B3BAA-300D-4531-9A8B-F2F9168B7377}" destId="{E4F8D9C1-B287-42C1-84B1-9B027F15019B}" srcOrd="1" destOrd="0" presId="urn:microsoft.com/office/officeart/2005/8/layout/hierarchy2"/>
    <dgm:cxn modelId="{843532BC-9575-46F2-87B2-1CE1D557D0E3}" type="presParOf" srcId="{6CDFB599-44ED-48B4-A97A-276C7F85FFE4}" destId="{B39A0329-AC97-4534-A812-ACB5EBCBB243}" srcOrd="2" destOrd="0" presId="urn:microsoft.com/office/officeart/2005/8/layout/hierarchy2"/>
    <dgm:cxn modelId="{FF238968-6015-4166-B073-F1E7B3C1ABEE}" type="presParOf" srcId="{B39A0329-AC97-4534-A812-ACB5EBCBB243}" destId="{5A4B9E30-5FDE-46A7-8E4E-6508CD4F47AB}" srcOrd="0" destOrd="0" presId="urn:microsoft.com/office/officeart/2005/8/layout/hierarchy2"/>
    <dgm:cxn modelId="{EBABBB4C-3379-4283-AF50-0F6B023FA8B2}" type="presParOf" srcId="{6CDFB599-44ED-48B4-A97A-276C7F85FFE4}" destId="{1FA78EF2-F499-42BF-8013-B2A117D7E3C9}" srcOrd="3" destOrd="0" presId="urn:microsoft.com/office/officeart/2005/8/layout/hierarchy2"/>
    <dgm:cxn modelId="{5C228901-B567-464F-A8C9-09340B8CE625}" type="presParOf" srcId="{1FA78EF2-F499-42BF-8013-B2A117D7E3C9}" destId="{002C087C-AD0E-4A28-A8E5-6C75E71B2443}" srcOrd="0" destOrd="0" presId="urn:microsoft.com/office/officeart/2005/8/layout/hierarchy2"/>
    <dgm:cxn modelId="{B2886F74-1244-489D-9602-1880A8F550C4}" type="presParOf" srcId="{1FA78EF2-F499-42BF-8013-B2A117D7E3C9}" destId="{6ECAF095-81B6-4E0B-921B-F41BEC70D55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1A177E-41BC-44C7-AC14-6D577B383A11}"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CAB4507D-2C5B-473E-83C9-2903C985293C}">
      <dgm:prSet phldrT="[Text]"/>
      <dgm:spPr/>
      <dgm:t>
        <a:bodyPr/>
        <a:lstStyle/>
        <a:p>
          <a:r>
            <a:rPr lang="en-US" dirty="0"/>
            <a:t>All stores</a:t>
          </a:r>
        </a:p>
      </dgm:t>
    </dgm:pt>
    <dgm:pt modelId="{E10DD070-BF84-4CD7-B899-76906571E12E}" type="parTrans" cxnId="{BC5329C6-5259-443F-A670-21478383D1E5}">
      <dgm:prSet/>
      <dgm:spPr/>
      <dgm:t>
        <a:bodyPr/>
        <a:lstStyle/>
        <a:p>
          <a:endParaRPr lang="en-US"/>
        </a:p>
      </dgm:t>
    </dgm:pt>
    <dgm:pt modelId="{8AA7DE53-CA82-4A2F-9733-DDA09FB69C66}" type="sibTrans" cxnId="{BC5329C6-5259-443F-A670-21478383D1E5}">
      <dgm:prSet/>
      <dgm:spPr/>
      <dgm:t>
        <a:bodyPr/>
        <a:lstStyle/>
        <a:p>
          <a:endParaRPr lang="en-US"/>
        </a:p>
      </dgm:t>
    </dgm:pt>
    <dgm:pt modelId="{3DE167C9-EF7D-48BD-B951-AFEF903210A2}">
      <dgm:prSet phldrT="[Text]"/>
      <dgm:spPr/>
      <dgm:t>
        <a:bodyPr/>
        <a:lstStyle/>
        <a:p>
          <a:r>
            <a:rPr lang="en-US" dirty="0"/>
            <a:t>Illinois</a:t>
          </a:r>
        </a:p>
      </dgm:t>
    </dgm:pt>
    <dgm:pt modelId="{D7578BD8-87C7-43E2-929F-8889855311BD}" type="parTrans" cxnId="{AF5A9FBC-06AA-47B3-ACA5-877E12C21EB7}">
      <dgm:prSet/>
      <dgm:spPr/>
      <dgm:t>
        <a:bodyPr/>
        <a:lstStyle/>
        <a:p>
          <a:endParaRPr lang="en-US"/>
        </a:p>
      </dgm:t>
    </dgm:pt>
    <dgm:pt modelId="{E1607A53-0B16-4CAB-A004-67FADB625D85}" type="sibTrans" cxnId="{AF5A9FBC-06AA-47B3-ACA5-877E12C21EB7}">
      <dgm:prSet/>
      <dgm:spPr/>
      <dgm:t>
        <a:bodyPr/>
        <a:lstStyle/>
        <a:p>
          <a:endParaRPr lang="en-US"/>
        </a:p>
      </dgm:t>
    </dgm:pt>
    <dgm:pt modelId="{A58160FE-7D1C-46EB-BECE-07B1206F9F8F}">
      <dgm:prSet phldrT="[Text]"/>
      <dgm:spPr/>
      <dgm:t>
        <a:bodyPr/>
        <a:lstStyle/>
        <a:p>
          <a:r>
            <a:rPr lang="en-US" dirty="0"/>
            <a:t>Chicago</a:t>
          </a:r>
        </a:p>
      </dgm:t>
    </dgm:pt>
    <dgm:pt modelId="{BE1B6BD7-5A7A-4FF3-861F-F77766107C04}" type="parTrans" cxnId="{0661E781-BC8F-4749-9FFE-179B1E2D194B}">
      <dgm:prSet/>
      <dgm:spPr/>
      <dgm:t>
        <a:bodyPr/>
        <a:lstStyle/>
        <a:p>
          <a:endParaRPr lang="en-US"/>
        </a:p>
      </dgm:t>
    </dgm:pt>
    <dgm:pt modelId="{B509CA32-38D7-408C-BEF6-C8A48BB9FE1B}" type="sibTrans" cxnId="{0661E781-BC8F-4749-9FFE-179B1E2D194B}">
      <dgm:prSet/>
      <dgm:spPr/>
      <dgm:t>
        <a:bodyPr/>
        <a:lstStyle/>
        <a:p>
          <a:endParaRPr lang="en-US"/>
        </a:p>
      </dgm:t>
    </dgm:pt>
    <dgm:pt modelId="{045951B3-3575-47BA-AAAE-43E14108AF06}">
      <dgm:prSet phldrT="[Text]"/>
      <dgm:spPr/>
      <dgm:t>
        <a:bodyPr/>
        <a:lstStyle/>
        <a:p>
          <a:r>
            <a:rPr lang="en-US" dirty="0"/>
            <a:t>Florida</a:t>
          </a:r>
        </a:p>
      </dgm:t>
    </dgm:pt>
    <dgm:pt modelId="{647D17AE-A081-490E-A363-8CA8CCF29FA6}" type="parTrans" cxnId="{37DAD624-FB04-4A66-8998-00E02F6AE07A}">
      <dgm:prSet/>
      <dgm:spPr/>
      <dgm:t>
        <a:bodyPr/>
        <a:lstStyle/>
        <a:p>
          <a:endParaRPr lang="en-US"/>
        </a:p>
      </dgm:t>
    </dgm:pt>
    <dgm:pt modelId="{44ED41BD-1EBF-4EB4-8F74-16A9AB6E6440}" type="sibTrans" cxnId="{37DAD624-FB04-4A66-8998-00E02F6AE07A}">
      <dgm:prSet/>
      <dgm:spPr/>
      <dgm:t>
        <a:bodyPr/>
        <a:lstStyle/>
        <a:p>
          <a:endParaRPr lang="en-US"/>
        </a:p>
      </dgm:t>
    </dgm:pt>
    <dgm:pt modelId="{4E441EAC-30D8-473B-8C13-6E24A67537AB}">
      <dgm:prSet phldrT="[Text]"/>
      <dgm:spPr/>
      <dgm:t>
        <a:bodyPr/>
        <a:lstStyle/>
        <a:p>
          <a:r>
            <a:rPr lang="en-US" dirty="0"/>
            <a:t>Miami</a:t>
          </a:r>
        </a:p>
      </dgm:t>
    </dgm:pt>
    <dgm:pt modelId="{CF8753E1-C239-45D6-9BB3-6BA78BC075A7}" type="parTrans" cxnId="{A695C7BD-ED74-4BB1-9E75-0DD1E5368749}">
      <dgm:prSet/>
      <dgm:spPr/>
      <dgm:t>
        <a:bodyPr/>
        <a:lstStyle/>
        <a:p>
          <a:endParaRPr lang="en-US"/>
        </a:p>
      </dgm:t>
    </dgm:pt>
    <dgm:pt modelId="{23344261-9567-4BEF-9768-58245D45FBE7}" type="sibTrans" cxnId="{A695C7BD-ED74-4BB1-9E75-0DD1E5368749}">
      <dgm:prSet/>
      <dgm:spPr/>
      <dgm:t>
        <a:bodyPr/>
        <a:lstStyle/>
        <a:p>
          <a:endParaRPr lang="en-US"/>
        </a:p>
      </dgm:t>
    </dgm:pt>
    <dgm:pt modelId="{16D173B8-3C68-400A-A527-C161B8AD3109}">
      <dgm:prSet phldrT="[Text]"/>
      <dgm:spPr/>
      <dgm:t>
        <a:bodyPr/>
        <a:lstStyle/>
        <a:p>
          <a:r>
            <a:rPr lang="en-US" dirty="0"/>
            <a:t>Orlando</a:t>
          </a:r>
        </a:p>
      </dgm:t>
    </dgm:pt>
    <dgm:pt modelId="{2D91174F-9526-4F7F-A84B-9768BD831925}" type="parTrans" cxnId="{4E52814A-7ECD-470D-B0C6-A0DBFAEBEDD3}">
      <dgm:prSet/>
      <dgm:spPr/>
      <dgm:t>
        <a:bodyPr/>
        <a:lstStyle/>
        <a:p>
          <a:endParaRPr lang="en-US"/>
        </a:p>
      </dgm:t>
    </dgm:pt>
    <dgm:pt modelId="{31FAFEA5-8880-4B69-837A-8D5EAE25447D}" type="sibTrans" cxnId="{4E52814A-7ECD-470D-B0C6-A0DBFAEBEDD3}">
      <dgm:prSet/>
      <dgm:spPr/>
      <dgm:t>
        <a:bodyPr/>
        <a:lstStyle/>
        <a:p>
          <a:endParaRPr lang="en-US"/>
        </a:p>
      </dgm:t>
    </dgm:pt>
    <dgm:pt modelId="{F5AF90D4-34C4-407E-AB28-F6E193C9246E}">
      <dgm:prSet phldrT="[Text]"/>
      <dgm:spPr/>
      <dgm:t>
        <a:bodyPr/>
        <a:lstStyle/>
        <a:p>
          <a:r>
            <a:rPr lang="en-US" dirty="0" err="1"/>
            <a:t>SmartMart</a:t>
          </a:r>
          <a:endParaRPr lang="en-US" dirty="0"/>
        </a:p>
      </dgm:t>
    </dgm:pt>
    <dgm:pt modelId="{777D9656-40E1-4B9F-82A6-543D071015FE}" type="parTrans" cxnId="{AB58995F-EFFD-4AA0-A1A7-D89D55F3F68A}">
      <dgm:prSet/>
      <dgm:spPr/>
      <dgm:t>
        <a:bodyPr/>
        <a:lstStyle/>
        <a:p>
          <a:endParaRPr lang="en-US"/>
        </a:p>
      </dgm:t>
    </dgm:pt>
    <dgm:pt modelId="{CCC2DCA0-D8B2-49EA-8927-CC160EE5E767}" type="sibTrans" cxnId="{AB58995F-EFFD-4AA0-A1A7-D89D55F3F68A}">
      <dgm:prSet/>
      <dgm:spPr/>
      <dgm:t>
        <a:bodyPr/>
        <a:lstStyle/>
        <a:p>
          <a:endParaRPr lang="en-US"/>
        </a:p>
      </dgm:t>
    </dgm:pt>
    <dgm:pt modelId="{1909E9D1-3A73-4FC1-9C3C-21AFAFBCDC16}">
      <dgm:prSet phldrT="[Text]"/>
      <dgm:spPr/>
      <dgm:t>
        <a:bodyPr/>
        <a:lstStyle/>
        <a:p>
          <a:r>
            <a:rPr lang="en-US" dirty="0" err="1"/>
            <a:t>EverMore</a:t>
          </a:r>
          <a:endParaRPr lang="en-US" dirty="0"/>
        </a:p>
      </dgm:t>
    </dgm:pt>
    <dgm:pt modelId="{F292344F-4892-40DC-A155-14D12A94FD75}" type="parTrans" cxnId="{EFF80C11-A1B4-44C9-8BDD-A2A860576FCB}">
      <dgm:prSet/>
      <dgm:spPr/>
      <dgm:t>
        <a:bodyPr/>
        <a:lstStyle/>
        <a:p>
          <a:endParaRPr lang="en-US"/>
        </a:p>
      </dgm:t>
    </dgm:pt>
    <dgm:pt modelId="{497B203F-89B6-4B44-9687-388D357AB9B0}" type="sibTrans" cxnId="{EFF80C11-A1B4-44C9-8BDD-A2A860576FCB}">
      <dgm:prSet/>
      <dgm:spPr/>
      <dgm:t>
        <a:bodyPr/>
        <a:lstStyle/>
        <a:p>
          <a:endParaRPr lang="en-US"/>
        </a:p>
      </dgm:t>
    </dgm:pt>
    <dgm:pt modelId="{77E9BDFD-5B65-432B-AA25-B0087E000D1A}">
      <dgm:prSet phldrT="[Text]"/>
      <dgm:spPr/>
      <dgm:t>
        <a:bodyPr/>
        <a:lstStyle/>
        <a:p>
          <a:r>
            <a:rPr lang="en-US" dirty="0" err="1"/>
            <a:t>ProFit</a:t>
          </a:r>
          <a:endParaRPr lang="en-US" dirty="0"/>
        </a:p>
      </dgm:t>
    </dgm:pt>
    <dgm:pt modelId="{5E026EB5-81B4-426F-8C1B-1E5A97BC4E94}" type="parTrans" cxnId="{2F7703C8-302C-44D6-947B-1BB2FFD5A94B}">
      <dgm:prSet/>
      <dgm:spPr/>
      <dgm:t>
        <a:bodyPr/>
        <a:lstStyle/>
        <a:p>
          <a:endParaRPr lang="en-US"/>
        </a:p>
      </dgm:t>
    </dgm:pt>
    <dgm:pt modelId="{CBD69CA8-A25A-4C74-9572-9750FD0B1AA2}" type="sibTrans" cxnId="{2F7703C8-302C-44D6-947B-1BB2FFD5A94B}">
      <dgm:prSet/>
      <dgm:spPr/>
      <dgm:t>
        <a:bodyPr/>
        <a:lstStyle/>
        <a:p>
          <a:endParaRPr lang="en-US"/>
        </a:p>
      </dgm:t>
    </dgm:pt>
    <dgm:pt modelId="{444EF077-F1E9-4108-A43F-AAD4F0064F71}">
      <dgm:prSet phldrT="[Text]"/>
      <dgm:spPr/>
      <dgm:t>
        <a:bodyPr/>
        <a:lstStyle/>
        <a:p>
          <a:r>
            <a:rPr lang="en-US" dirty="0" err="1"/>
            <a:t>EverMOre</a:t>
          </a:r>
          <a:endParaRPr lang="en-US" dirty="0"/>
        </a:p>
      </dgm:t>
    </dgm:pt>
    <dgm:pt modelId="{8AD4089B-7FBB-47FC-BFD9-EEE130D7D244}" type="parTrans" cxnId="{938E9FC0-C0EC-4F40-94D6-863AC5F1CE35}">
      <dgm:prSet/>
      <dgm:spPr/>
      <dgm:t>
        <a:bodyPr/>
        <a:lstStyle/>
        <a:p>
          <a:endParaRPr lang="en-US"/>
        </a:p>
      </dgm:t>
    </dgm:pt>
    <dgm:pt modelId="{31D13999-C6C4-42C9-955A-102C7A70085C}" type="sibTrans" cxnId="{938E9FC0-C0EC-4F40-94D6-863AC5F1CE35}">
      <dgm:prSet/>
      <dgm:spPr/>
      <dgm:t>
        <a:bodyPr/>
        <a:lstStyle/>
        <a:p>
          <a:endParaRPr lang="en-US"/>
        </a:p>
      </dgm:t>
    </dgm:pt>
    <dgm:pt modelId="{47C87DE0-66A2-4502-8EB7-FE311B5AF584}" type="pres">
      <dgm:prSet presAssocID="{E51A177E-41BC-44C7-AC14-6D577B383A11}" presName="diagram" presStyleCnt="0">
        <dgm:presLayoutVars>
          <dgm:chPref val="1"/>
          <dgm:dir/>
          <dgm:animOne val="branch"/>
          <dgm:animLvl val="lvl"/>
          <dgm:resizeHandles val="exact"/>
        </dgm:presLayoutVars>
      </dgm:prSet>
      <dgm:spPr/>
    </dgm:pt>
    <dgm:pt modelId="{624F41CF-8457-4DCA-A002-B9BEA352063C}" type="pres">
      <dgm:prSet presAssocID="{CAB4507D-2C5B-473E-83C9-2903C985293C}" presName="root1" presStyleCnt="0"/>
      <dgm:spPr/>
    </dgm:pt>
    <dgm:pt modelId="{6AA14A22-16BE-4226-9CC1-C8F2898E6556}" type="pres">
      <dgm:prSet presAssocID="{CAB4507D-2C5B-473E-83C9-2903C985293C}" presName="LevelOneTextNode" presStyleLbl="node0" presStyleIdx="0" presStyleCnt="1">
        <dgm:presLayoutVars>
          <dgm:chPref val="3"/>
        </dgm:presLayoutVars>
      </dgm:prSet>
      <dgm:spPr/>
    </dgm:pt>
    <dgm:pt modelId="{25D03931-07DF-4F12-ABA0-2D5088BEEA4A}" type="pres">
      <dgm:prSet presAssocID="{CAB4507D-2C5B-473E-83C9-2903C985293C}" presName="level2hierChild" presStyleCnt="0"/>
      <dgm:spPr/>
    </dgm:pt>
    <dgm:pt modelId="{244CFC68-0321-4033-AD74-25D3B6566E6A}" type="pres">
      <dgm:prSet presAssocID="{D7578BD8-87C7-43E2-929F-8889855311BD}" presName="conn2-1" presStyleLbl="parChTrans1D2" presStyleIdx="0" presStyleCnt="2"/>
      <dgm:spPr/>
    </dgm:pt>
    <dgm:pt modelId="{E8DF2AD4-E6C4-42CF-9AD6-21F2DC1BBD3E}" type="pres">
      <dgm:prSet presAssocID="{D7578BD8-87C7-43E2-929F-8889855311BD}" presName="connTx" presStyleLbl="parChTrans1D2" presStyleIdx="0" presStyleCnt="2"/>
      <dgm:spPr/>
    </dgm:pt>
    <dgm:pt modelId="{4F1D1EA5-D10D-4BDD-AFB1-634B09A33E1E}" type="pres">
      <dgm:prSet presAssocID="{3DE167C9-EF7D-48BD-B951-AFEF903210A2}" presName="root2" presStyleCnt="0"/>
      <dgm:spPr/>
    </dgm:pt>
    <dgm:pt modelId="{41F4FB4F-B3A0-4582-B018-5AF1CAC9B3F3}" type="pres">
      <dgm:prSet presAssocID="{3DE167C9-EF7D-48BD-B951-AFEF903210A2}" presName="LevelTwoTextNode" presStyleLbl="node2" presStyleIdx="0" presStyleCnt="2">
        <dgm:presLayoutVars>
          <dgm:chPref val="3"/>
        </dgm:presLayoutVars>
      </dgm:prSet>
      <dgm:spPr/>
    </dgm:pt>
    <dgm:pt modelId="{98CBAF55-ADCD-4372-9871-9F17F68F6E50}" type="pres">
      <dgm:prSet presAssocID="{3DE167C9-EF7D-48BD-B951-AFEF903210A2}" presName="level3hierChild" presStyleCnt="0"/>
      <dgm:spPr/>
    </dgm:pt>
    <dgm:pt modelId="{A6BBD601-9E5A-47B3-8736-99B81D41AF14}" type="pres">
      <dgm:prSet presAssocID="{BE1B6BD7-5A7A-4FF3-861F-F77766107C04}" presName="conn2-1" presStyleLbl="parChTrans1D3" presStyleIdx="0" presStyleCnt="3"/>
      <dgm:spPr/>
    </dgm:pt>
    <dgm:pt modelId="{8578239D-F7D7-404B-BCEC-7044AB615DAF}" type="pres">
      <dgm:prSet presAssocID="{BE1B6BD7-5A7A-4FF3-861F-F77766107C04}" presName="connTx" presStyleLbl="parChTrans1D3" presStyleIdx="0" presStyleCnt="3"/>
      <dgm:spPr/>
    </dgm:pt>
    <dgm:pt modelId="{E1CCAF1B-4492-4E2B-A0BE-1E8D3663A875}" type="pres">
      <dgm:prSet presAssocID="{A58160FE-7D1C-46EB-BECE-07B1206F9F8F}" presName="root2" presStyleCnt="0"/>
      <dgm:spPr/>
    </dgm:pt>
    <dgm:pt modelId="{E7799598-C7CA-4BD6-AA78-7BC5F8F1A5B3}" type="pres">
      <dgm:prSet presAssocID="{A58160FE-7D1C-46EB-BECE-07B1206F9F8F}" presName="LevelTwoTextNode" presStyleLbl="node3" presStyleIdx="0" presStyleCnt="3">
        <dgm:presLayoutVars>
          <dgm:chPref val="3"/>
        </dgm:presLayoutVars>
      </dgm:prSet>
      <dgm:spPr/>
    </dgm:pt>
    <dgm:pt modelId="{60B7185E-DBEE-487C-8F9E-3B228EDE9D29}" type="pres">
      <dgm:prSet presAssocID="{A58160FE-7D1C-46EB-BECE-07B1206F9F8F}" presName="level3hierChild" presStyleCnt="0"/>
      <dgm:spPr/>
    </dgm:pt>
    <dgm:pt modelId="{AC26F55D-8869-4B6C-9BF8-0FF9DFC336B6}" type="pres">
      <dgm:prSet presAssocID="{F292344F-4892-40DC-A155-14D12A94FD75}" presName="conn2-1" presStyleLbl="parChTrans1D4" presStyleIdx="0" presStyleCnt="4"/>
      <dgm:spPr/>
    </dgm:pt>
    <dgm:pt modelId="{C8B7C655-AAF0-404E-A1FA-1B287447AD6F}" type="pres">
      <dgm:prSet presAssocID="{F292344F-4892-40DC-A155-14D12A94FD75}" presName="connTx" presStyleLbl="parChTrans1D4" presStyleIdx="0" presStyleCnt="4"/>
      <dgm:spPr/>
    </dgm:pt>
    <dgm:pt modelId="{DFC7DE06-1376-45DA-8D9E-D426C09F079B}" type="pres">
      <dgm:prSet presAssocID="{1909E9D1-3A73-4FC1-9C3C-21AFAFBCDC16}" presName="root2" presStyleCnt="0"/>
      <dgm:spPr/>
    </dgm:pt>
    <dgm:pt modelId="{07DF144C-0C79-4252-9B53-E3B664DD3427}" type="pres">
      <dgm:prSet presAssocID="{1909E9D1-3A73-4FC1-9C3C-21AFAFBCDC16}" presName="LevelTwoTextNode" presStyleLbl="node4" presStyleIdx="0" presStyleCnt="4">
        <dgm:presLayoutVars>
          <dgm:chPref val="3"/>
        </dgm:presLayoutVars>
      </dgm:prSet>
      <dgm:spPr/>
    </dgm:pt>
    <dgm:pt modelId="{A10C2B86-A066-499F-A80C-599FAF874C67}" type="pres">
      <dgm:prSet presAssocID="{1909E9D1-3A73-4FC1-9C3C-21AFAFBCDC16}" presName="level3hierChild" presStyleCnt="0"/>
      <dgm:spPr/>
    </dgm:pt>
    <dgm:pt modelId="{E4947F56-34D5-4F04-8ABE-4BC0FCEC9D6D}" type="pres">
      <dgm:prSet presAssocID="{647D17AE-A081-490E-A363-8CA8CCF29FA6}" presName="conn2-1" presStyleLbl="parChTrans1D2" presStyleIdx="1" presStyleCnt="2"/>
      <dgm:spPr/>
    </dgm:pt>
    <dgm:pt modelId="{D90BF0C5-6532-4D7B-8B19-FD22C8BDE577}" type="pres">
      <dgm:prSet presAssocID="{647D17AE-A081-490E-A363-8CA8CCF29FA6}" presName="connTx" presStyleLbl="parChTrans1D2" presStyleIdx="1" presStyleCnt="2"/>
      <dgm:spPr/>
    </dgm:pt>
    <dgm:pt modelId="{97F7FE56-1601-4945-8C7D-C460275051B1}" type="pres">
      <dgm:prSet presAssocID="{045951B3-3575-47BA-AAAE-43E14108AF06}" presName="root2" presStyleCnt="0"/>
      <dgm:spPr/>
    </dgm:pt>
    <dgm:pt modelId="{86BAF7B3-126C-45F0-A38C-C60373268799}" type="pres">
      <dgm:prSet presAssocID="{045951B3-3575-47BA-AAAE-43E14108AF06}" presName="LevelTwoTextNode" presStyleLbl="node2" presStyleIdx="1" presStyleCnt="2">
        <dgm:presLayoutVars>
          <dgm:chPref val="3"/>
        </dgm:presLayoutVars>
      </dgm:prSet>
      <dgm:spPr/>
    </dgm:pt>
    <dgm:pt modelId="{738C44F0-2367-41F2-9D1D-F04859426266}" type="pres">
      <dgm:prSet presAssocID="{045951B3-3575-47BA-AAAE-43E14108AF06}" presName="level3hierChild" presStyleCnt="0"/>
      <dgm:spPr/>
    </dgm:pt>
    <dgm:pt modelId="{CCE1364E-27A8-4016-BA65-A9387CB60D0A}" type="pres">
      <dgm:prSet presAssocID="{CF8753E1-C239-45D6-9BB3-6BA78BC075A7}" presName="conn2-1" presStyleLbl="parChTrans1D3" presStyleIdx="1" presStyleCnt="3"/>
      <dgm:spPr/>
    </dgm:pt>
    <dgm:pt modelId="{A75C531F-1FAD-447D-8CBC-2553EAD42A40}" type="pres">
      <dgm:prSet presAssocID="{CF8753E1-C239-45D6-9BB3-6BA78BC075A7}" presName="connTx" presStyleLbl="parChTrans1D3" presStyleIdx="1" presStyleCnt="3"/>
      <dgm:spPr/>
    </dgm:pt>
    <dgm:pt modelId="{3D341267-483E-4E6F-AD31-F25DCDD06064}" type="pres">
      <dgm:prSet presAssocID="{4E441EAC-30D8-473B-8C13-6E24A67537AB}" presName="root2" presStyleCnt="0"/>
      <dgm:spPr/>
    </dgm:pt>
    <dgm:pt modelId="{B6AB4B16-4EEB-4296-BB12-8E65F2BE537D}" type="pres">
      <dgm:prSet presAssocID="{4E441EAC-30D8-473B-8C13-6E24A67537AB}" presName="LevelTwoTextNode" presStyleLbl="node3" presStyleIdx="1" presStyleCnt="3">
        <dgm:presLayoutVars>
          <dgm:chPref val="3"/>
        </dgm:presLayoutVars>
      </dgm:prSet>
      <dgm:spPr/>
    </dgm:pt>
    <dgm:pt modelId="{3F95E3C0-6D56-4395-92AB-47E5FF3D3E56}" type="pres">
      <dgm:prSet presAssocID="{4E441EAC-30D8-473B-8C13-6E24A67537AB}" presName="level3hierChild" presStyleCnt="0"/>
      <dgm:spPr/>
    </dgm:pt>
    <dgm:pt modelId="{E43155A5-C874-43D2-B425-B9190A23BDE5}" type="pres">
      <dgm:prSet presAssocID="{777D9656-40E1-4B9F-82A6-543D071015FE}" presName="conn2-1" presStyleLbl="parChTrans1D4" presStyleIdx="1" presStyleCnt="4"/>
      <dgm:spPr/>
    </dgm:pt>
    <dgm:pt modelId="{E9CAB0A2-289B-4895-BD0D-79CB149602FF}" type="pres">
      <dgm:prSet presAssocID="{777D9656-40E1-4B9F-82A6-543D071015FE}" presName="connTx" presStyleLbl="parChTrans1D4" presStyleIdx="1" presStyleCnt="4"/>
      <dgm:spPr/>
    </dgm:pt>
    <dgm:pt modelId="{6C0EE04B-BA8F-400F-A3AA-742C86D64342}" type="pres">
      <dgm:prSet presAssocID="{F5AF90D4-34C4-407E-AB28-F6E193C9246E}" presName="root2" presStyleCnt="0"/>
      <dgm:spPr/>
    </dgm:pt>
    <dgm:pt modelId="{15149B26-9E66-45B1-BD7E-728B4A99A2CB}" type="pres">
      <dgm:prSet presAssocID="{F5AF90D4-34C4-407E-AB28-F6E193C9246E}" presName="LevelTwoTextNode" presStyleLbl="node4" presStyleIdx="1" presStyleCnt="4">
        <dgm:presLayoutVars>
          <dgm:chPref val="3"/>
        </dgm:presLayoutVars>
      </dgm:prSet>
      <dgm:spPr/>
    </dgm:pt>
    <dgm:pt modelId="{81515964-032C-4614-B550-9AD6B7CDED8F}" type="pres">
      <dgm:prSet presAssocID="{F5AF90D4-34C4-407E-AB28-F6E193C9246E}" presName="level3hierChild" presStyleCnt="0"/>
      <dgm:spPr/>
    </dgm:pt>
    <dgm:pt modelId="{AD687F23-4495-4477-90EE-3DC8724988B7}" type="pres">
      <dgm:prSet presAssocID="{5E026EB5-81B4-426F-8C1B-1E5A97BC4E94}" presName="conn2-1" presStyleLbl="parChTrans1D4" presStyleIdx="2" presStyleCnt="4"/>
      <dgm:spPr/>
    </dgm:pt>
    <dgm:pt modelId="{A10E0711-64B7-4D4F-929E-F92CAE49E1B9}" type="pres">
      <dgm:prSet presAssocID="{5E026EB5-81B4-426F-8C1B-1E5A97BC4E94}" presName="connTx" presStyleLbl="parChTrans1D4" presStyleIdx="2" presStyleCnt="4"/>
      <dgm:spPr/>
    </dgm:pt>
    <dgm:pt modelId="{10338B14-82CD-4915-BC6A-F092EE1262C5}" type="pres">
      <dgm:prSet presAssocID="{77E9BDFD-5B65-432B-AA25-B0087E000D1A}" presName="root2" presStyleCnt="0"/>
      <dgm:spPr/>
    </dgm:pt>
    <dgm:pt modelId="{581087FA-A726-4EDF-9A63-2D7B76B337FC}" type="pres">
      <dgm:prSet presAssocID="{77E9BDFD-5B65-432B-AA25-B0087E000D1A}" presName="LevelTwoTextNode" presStyleLbl="node4" presStyleIdx="2" presStyleCnt="4">
        <dgm:presLayoutVars>
          <dgm:chPref val="3"/>
        </dgm:presLayoutVars>
      </dgm:prSet>
      <dgm:spPr/>
    </dgm:pt>
    <dgm:pt modelId="{AEABEDC5-6613-4A9E-9328-38D5A3E5406D}" type="pres">
      <dgm:prSet presAssocID="{77E9BDFD-5B65-432B-AA25-B0087E000D1A}" presName="level3hierChild" presStyleCnt="0"/>
      <dgm:spPr/>
    </dgm:pt>
    <dgm:pt modelId="{F27F69E7-4CEF-4695-A4A3-1385EE9C5EFF}" type="pres">
      <dgm:prSet presAssocID="{2D91174F-9526-4F7F-A84B-9768BD831925}" presName="conn2-1" presStyleLbl="parChTrans1D3" presStyleIdx="2" presStyleCnt="3"/>
      <dgm:spPr/>
    </dgm:pt>
    <dgm:pt modelId="{A9A805D8-8EAC-48AC-9673-F20820B9CEFA}" type="pres">
      <dgm:prSet presAssocID="{2D91174F-9526-4F7F-A84B-9768BD831925}" presName="connTx" presStyleLbl="parChTrans1D3" presStyleIdx="2" presStyleCnt="3"/>
      <dgm:spPr/>
    </dgm:pt>
    <dgm:pt modelId="{34C37DE6-2149-44E1-B130-99439743B103}" type="pres">
      <dgm:prSet presAssocID="{16D173B8-3C68-400A-A527-C161B8AD3109}" presName="root2" presStyleCnt="0"/>
      <dgm:spPr/>
    </dgm:pt>
    <dgm:pt modelId="{9C23D021-C353-472C-BE62-842C7E5E97A9}" type="pres">
      <dgm:prSet presAssocID="{16D173B8-3C68-400A-A527-C161B8AD3109}" presName="LevelTwoTextNode" presStyleLbl="node3" presStyleIdx="2" presStyleCnt="3">
        <dgm:presLayoutVars>
          <dgm:chPref val="3"/>
        </dgm:presLayoutVars>
      </dgm:prSet>
      <dgm:spPr/>
    </dgm:pt>
    <dgm:pt modelId="{B95B8E9F-B7B1-42EA-8CA8-3C7DBF45235B}" type="pres">
      <dgm:prSet presAssocID="{16D173B8-3C68-400A-A527-C161B8AD3109}" presName="level3hierChild" presStyleCnt="0"/>
      <dgm:spPr/>
    </dgm:pt>
    <dgm:pt modelId="{6EA81328-DFD2-481F-90D3-4794E79D684C}" type="pres">
      <dgm:prSet presAssocID="{8AD4089B-7FBB-47FC-BFD9-EEE130D7D244}" presName="conn2-1" presStyleLbl="parChTrans1D4" presStyleIdx="3" presStyleCnt="4"/>
      <dgm:spPr/>
    </dgm:pt>
    <dgm:pt modelId="{0263A326-EA13-4CFF-ACCB-963084251E86}" type="pres">
      <dgm:prSet presAssocID="{8AD4089B-7FBB-47FC-BFD9-EEE130D7D244}" presName="connTx" presStyleLbl="parChTrans1D4" presStyleIdx="3" presStyleCnt="4"/>
      <dgm:spPr/>
    </dgm:pt>
    <dgm:pt modelId="{D4214BF9-1086-4C2B-8D99-7EF87A59E25D}" type="pres">
      <dgm:prSet presAssocID="{444EF077-F1E9-4108-A43F-AAD4F0064F71}" presName="root2" presStyleCnt="0"/>
      <dgm:spPr/>
    </dgm:pt>
    <dgm:pt modelId="{6716D9D7-05E6-4BE5-B70E-A14B97B3491B}" type="pres">
      <dgm:prSet presAssocID="{444EF077-F1E9-4108-A43F-AAD4F0064F71}" presName="LevelTwoTextNode" presStyleLbl="node4" presStyleIdx="3" presStyleCnt="4">
        <dgm:presLayoutVars>
          <dgm:chPref val="3"/>
        </dgm:presLayoutVars>
      </dgm:prSet>
      <dgm:spPr/>
    </dgm:pt>
    <dgm:pt modelId="{60B64879-D92D-43F3-8AFC-8BE1E1E59BEC}" type="pres">
      <dgm:prSet presAssocID="{444EF077-F1E9-4108-A43F-AAD4F0064F71}" presName="level3hierChild" presStyleCnt="0"/>
      <dgm:spPr/>
    </dgm:pt>
  </dgm:ptLst>
  <dgm:cxnLst>
    <dgm:cxn modelId="{2F908209-35C0-44C9-BAED-C3D63E952391}" type="presOf" srcId="{777D9656-40E1-4B9F-82A6-543D071015FE}" destId="{E43155A5-C874-43D2-B425-B9190A23BDE5}" srcOrd="0" destOrd="0" presId="urn:microsoft.com/office/officeart/2005/8/layout/hierarchy2"/>
    <dgm:cxn modelId="{EFF80C11-A1B4-44C9-8BDD-A2A860576FCB}" srcId="{A58160FE-7D1C-46EB-BECE-07B1206F9F8F}" destId="{1909E9D1-3A73-4FC1-9C3C-21AFAFBCDC16}" srcOrd="0" destOrd="0" parTransId="{F292344F-4892-40DC-A155-14D12A94FD75}" sibTransId="{497B203F-89B6-4B44-9687-388D357AB9B0}"/>
    <dgm:cxn modelId="{CFE9E018-F7E8-4CF8-82A5-401F6F05F397}" type="presOf" srcId="{F292344F-4892-40DC-A155-14D12A94FD75}" destId="{AC26F55D-8869-4B6C-9BF8-0FF9DFC336B6}" srcOrd="0" destOrd="0" presId="urn:microsoft.com/office/officeart/2005/8/layout/hierarchy2"/>
    <dgm:cxn modelId="{37DAD624-FB04-4A66-8998-00E02F6AE07A}" srcId="{CAB4507D-2C5B-473E-83C9-2903C985293C}" destId="{045951B3-3575-47BA-AAAE-43E14108AF06}" srcOrd="1" destOrd="0" parTransId="{647D17AE-A081-490E-A363-8CA8CCF29FA6}" sibTransId="{44ED41BD-1EBF-4EB4-8F74-16A9AB6E6440}"/>
    <dgm:cxn modelId="{6C50412B-97DE-48BE-A126-4A03829BCB00}" type="presOf" srcId="{3DE167C9-EF7D-48BD-B951-AFEF903210A2}" destId="{41F4FB4F-B3A0-4582-B018-5AF1CAC9B3F3}" srcOrd="0" destOrd="0" presId="urn:microsoft.com/office/officeart/2005/8/layout/hierarchy2"/>
    <dgm:cxn modelId="{4FE83131-AA41-47B7-BD66-D9DD22FBDF96}" type="presOf" srcId="{BE1B6BD7-5A7A-4FF3-861F-F77766107C04}" destId="{8578239D-F7D7-404B-BCEC-7044AB615DAF}" srcOrd="1" destOrd="0" presId="urn:microsoft.com/office/officeart/2005/8/layout/hierarchy2"/>
    <dgm:cxn modelId="{F49EBD40-AB3C-41C4-8472-F98B84462A14}" type="presOf" srcId="{777D9656-40E1-4B9F-82A6-543D071015FE}" destId="{E9CAB0A2-289B-4895-BD0D-79CB149602FF}" srcOrd="1" destOrd="0" presId="urn:microsoft.com/office/officeart/2005/8/layout/hierarchy2"/>
    <dgm:cxn modelId="{AB58995F-EFFD-4AA0-A1A7-D89D55F3F68A}" srcId="{4E441EAC-30D8-473B-8C13-6E24A67537AB}" destId="{F5AF90D4-34C4-407E-AB28-F6E193C9246E}" srcOrd="0" destOrd="0" parTransId="{777D9656-40E1-4B9F-82A6-543D071015FE}" sibTransId="{CCC2DCA0-D8B2-49EA-8927-CC160EE5E767}"/>
    <dgm:cxn modelId="{2FBBA963-1306-43E7-98BB-02A38A0568EF}" type="presOf" srcId="{F292344F-4892-40DC-A155-14D12A94FD75}" destId="{C8B7C655-AAF0-404E-A1FA-1B287447AD6F}" srcOrd="1" destOrd="0" presId="urn:microsoft.com/office/officeart/2005/8/layout/hierarchy2"/>
    <dgm:cxn modelId="{BCFD0D47-08DD-4D8E-B862-562EF3A63054}" type="presOf" srcId="{444EF077-F1E9-4108-A43F-AAD4F0064F71}" destId="{6716D9D7-05E6-4BE5-B70E-A14B97B3491B}" srcOrd="0" destOrd="0" presId="urn:microsoft.com/office/officeart/2005/8/layout/hierarchy2"/>
    <dgm:cxn modelId="{48EA2068-2744-4905-96DF-50B8AE2B099F}" type="presOf" srcId="{045951B3-3575-47BA-AAAE-43E14108AF06}" destId="{86BAF7B3-126C-45F0-A38C-C60373268799}" srcOrd="0" destOrd="0" presId="urn:microsoft.com/office/officeart/2005/8/layout/hierarchy2"/>
    <dgm:cxn modelId="{4E52814A-7ECD-470D-B0C6-A0DBFAEBEDD3}" srcId="{045951B3-3575-47BA-AAAE-43E14108AF06}" destId="{16D173B8-3C68-400A-A527-C161B8AD3109}" srcOrd="1" destOrd="0" parTransId="{2D91174F-9526-4F7F-A84B-9768BD831925}" sibTransId="{31FAFEA5-8880-4B69-837A-8D5EAE25447D}"/>
    <dgm:cxn modelId="{D68CD351-7A84-4ED3-9C31-2363D8D9C10F}" type="presOf" srcId="{2D91174F-9526-4F7F-A84B-9768BD831925}" destId="{F27F69E7-4CEF-4695-A4A3-1385EE9C5EFF}" srcOrd="0" destOrd="0" presId="urn:microsoft.com/office/officeart/2005/8/layout/hierarchy2"/>
    <dgm:cxn modelId="{88EAAF56-960A-4179-B965-BFF73C63C60C}" type="presOf" srcId="{BE1B6BD7-5A7A-4FF3-861F-F77766107C04}" destId="{A6BBD601-9E5A-47B3-8736-99B81D41AF14}" srcOrd="0" destOrd="0" presId="urn:microsoft.com/office/officeart/2005/8/layout/hierarchy2"/>
    <dgm:cxn modelId="{E3097957-AE20-4884-8F97-FD4A9232A836}" type="presOf" srcId="{CF8753E1-C239-45D6-9BB3-6BA78BC075A7}" destId="{CCE1364E-27A8-4016-BA65-A9387CB60D0A}" srcOrd="0" destOrd="0" presId="urn:microsoft.com/office/officeart/2005/8/layout/hierarchy2"/>
    <dgm:cxn modelId="{9AB1D07E-1985-4913-8B16-5A088B079A17}" type="presOf" srcId="{A58160FE-7D1C-46EB-BECE-07B1206F9F8F}" destId="{E7799598-C7CA-4BD6-AA78-7BC5F8F1A5B3}" srcOrd="0" destOrd="0" presId="urn:microsoft.com/office/officeart/2005/8/layout/hierarchy2"/>
    <dgm:cxn modelId="{BD431280-61D0-4C32-AB68-DFD5D3BFD25F}" type="presOf" srcId="{77E9BDFD-5B65-432B-AA25-B0087E000D1A}" destId="{581087FA-A726-4EDF-9A63-2D7B76B337FC}" srcOrd="0" destOrd="0" presId="urn:microsoft.com/office/officeart/2005/8/layout/hierarchy2"/>
    <dgm:cxn modelId="{0661E781-BC8F-4749-9FFE-179B1E2D194B}" srcId="{3DE167C9-EF7D-48BD-B951-AFEF903210A2}" destId="{A58160FE-7D1C-46EB-BECE-07B1206F9F8F}" srcOrd="0" destOrd="0" parTransId="{BE1B6BD7-5A7A-4FF3-861F-F77766107C04}" sibTransId="{B509CA32-38D7-408C-BEF6-C8A48BB9FE1B}"/>
    <dgm:cxn modelId="{FA2E228E-5571-405A-B2DE-C9A01175A775}" type="presOf" srcId="{D7578BD8-87C7-43E2-929F-8889855311BD}" destId="{244CFC68-0321-4033-AD74-25D3B6566E6A}" srcOrd="0" destOrd="0" presId="urn:microsoft.com/office/officeart/2005/8/layout/hierarchy2"/>
    <dgm:cxn modelId="{A2CB0F94-593A-4232-B8AB-AD492D8466C5}" type="presOf" srcId="{647D17AE-A081-490E-A363-8CA8CCF29FA6}" destId="{E4947F56-34D5-4F04-8ABE-4BC0FCEC9D6D}" srcOrd="0" destOrd="0" presId="urn:microsoft.com/office/officeart/2005/8/layout/hierarchy2"/>
    <dgm:cxn modelId="{8671789D-E197-45F5-A9EF-3BD5A7F9CF1E}" type="presOf" srcId="{2D91174F-9526-4F7F-A84B-9768BD831925}" destId="{A9A805D8-8EAC-48AC-9673-F20820B9CEFA}" srcOrd="1" destOrd="0" presId="urn:microsoft.com/office/officeart/2005/8/layout/hierarchy2"/>
    <dgm:cxn modelId="{BF1503AB-922D-4F85-BC13-8FA6C8E9ED58}" type="presOf" srcId="{E51A177E-41BC-44C7-AC14-6D577B383A11}" destId="{47C87DE0-66A2-4502-8EB7-FE311B5AF584}" srcOrd="0" destOrd="0" presId="urn:microsoft.com/office/officeart/2005/8/layout/hierarchy2"/>
    <dgm:cxn modelId="{9ED0C2AF-5C3B-4ED3-B87E-7E660F745F7E}" type="presOf" srcId="{CF8753E1-C239-45D6-9BB3-6BA78BC075A7}" destId="{A75C531F-1FAD-447D-8CBC-2553EAD42A40}" srcOrd="1" destOrd="0" presId="urn:microsoft.com/office/officeart/2005/8/layout/hierarchy2"/>
    <dgm:cxn modelId="{AF5A9FBC-06AA-47B3-ACA5-877E12C21EB7}" srcId="{CAB4507D-2C5B-473E-83C9-2903C985293C}" destId="{3DE167C9-EF7D-48BD-B951-AFEF903210A2}" srcOrd="0" destOrd="0" parTransId="{D7578BD8-87C7-43E2-929F-8889855311BD}" sibTransId="{E1607A53-0B16-4CAB-A004-67FADB625D85}"/>
    <dgm:cxn modelId="{A695C7BD-ED74-4BB1-9E75-0DD1E5368749}" srcId="{045951B3-3575-47BA-AAAE-43E14108AF06}" destId="{4E441EAC-30D8-473B-8C13-6E24A67537AB}" srcOrd="0" destOrd="0" parTransId="{CF8753E1-C239-45D6-9BB3-6BA78BC075A7}" sibTransId="{23344261-9567-4BEF-9768-58245D45FBE7}"/>
    <dgm:cxn modelId="{6AAC7ABE-BB7D-4DFF-A249-C3456E431BD4}" type="presOf" srcId="{8AD4089B-7FBB-47FC-BFD9-EEE130D7D244}" destId="{6EA81328-DFD2-481F-90D3-4794E79D684C}" srcOrd="0" destOrd="0" presId="urn:microsoft.com/office/officeart/2005/8/layout/hierarchy2"/>
    <dgm:cxn modelId="{938E9FC0-C0EC-4F40-94D6-863AC5F1CE35}" srcId="{16D173B8-3C68-400A-A527-C161B8AD3109}" destId="{444EF077-F1E9-4108-A43F-AAD4F0064F71}" srcOrd="0" destOrd="0" parTransId="{8AD4089B-7FBB-47FC-BFD9-EEE130D7D244}" sibTransId="{31D13999-C6C4-42C9-955A-102C7A70085C}"/>
    <dgm:cxn modelId="{F6AC97C1-2398-4A07-BD5D-0C521911F059}" type="presOf" srcId="{CAB4507D-2C5B-473E-83C9-2903C985293C}" destId="{6AA14A22-16BE-4226-9CC1-C8F2898E6556}" srcOrd="0" destOrd="0" presId="urn:microsoft.com/office/officeart/2005/8/layout/hierarchy2"/>
    <dgm:cxn modelId="{BC5329C6-5259-443F-A670-21478383D1E5}" srcId="{E51A177E-41BC-44C7-AC14-6D577B383A11}" destId="{CAB4507D-2C5B-473E-83C9-2903C985293C}" srcOrd="0" destOrd="0" parTransId="{E10DD070-BF84-4CD7-B899-76906571E12E}" sibTransId="{8AA7DE53-CA82-4A2F-9733-DDA09FB69C66}"/>
    <dgm:cxn modelId="{2F7703C8-302C-44D6-947B-1BB2FFD5A94B}" srcId="{4E441EAC-30D8-473B-8C13-6E24A67537AB}" destId="{77E9BDFD-5B65-432B-AA25-B0087E000D1A}" srcOrd="1" destOrd="0" parTransId="{5E026EB5-81B4-426F-8C1B-1E5A97BC4E94}" sibTransId="{CBD69CA8-A25A-4C74-9572-9750FD0B1AA2}"/>
    <dgm:cxn modelId="{604582C9-73BB-456E-9C6E-15A99D25C019}" type="presOf" srcId="{4E441EAC-30D8-473B-8C13-6E24A67537AB}" destId="{B6AB4B16-4EEB-4296-BB12-8E65F2BE537D}" srcOrd="0" destOrd="0" presId="urn:microsoft.com/office/officeart/2005/8/layout/hierarchy2"/>
    <dgm:cxn modelId="{17859FCE-E0C4-4DFD-BA88-A3681141B871}" type="presOf" srcId="{F5AF90D4-34C4-407E-AB28-F6E193C9246E}" destId="{15149B26-9E66-45B1-BD7E-728B4A99A2CB}" srcOrd="0" destOrd="0" presId="urn:microsoft.com/office/officeart/2005/8/layout/hierarchy2"/>
    <dgm:cxn modelId="{B151ABD4-6171-46AD-843F-E738D65F77CB}" type="presOf" srcId="{5E026EB5-81B4-426F-8C1B-1E5A97BC4E94}" destId="{AD687F23-4495-4477-90EE-3DC8724988B7}" srcOrd="0" destOrd="0" presId="urn:microsoft.com/office/officeart/2005/8/layout/hierarchy2"/>
    <dgm:cxn modelId="{CCC205D7-0C8B-43E4-9A2E-EE3346047459}" type="presOf" srcId="{16D173B8-3C68-400A-A527-C161B8AD3109}" destId="{9C23D021-C353-472C-BE62-842C7E5E97A9}" srcOrd="0" destOrd="0" presId="urn:microsoft.com/office/officeart/2005/8/layout/hierarchy2"/>
    <dgm:cxn modelId="{BEA03DDA-9882-4647-9BD4-25B1E756391E}" type="presOf" srcId="{1909E9D1-3A73-4FC1-9C3C-21AFAFBCDC16}" destId="{07DF144C-0C79-4252-9B53-E3B664DD3427}" srcOrd="0" destOrd="0" presId="urn:microsoft.com/office/officeart/2005/8/layout/hierarchy2"/>
    <dgm:cxn modelId="{211C88DC-ACFF-49BC-B7D4-8F963F82AF55}" type="presOf" srcId="{8AD4089B-7FBB-47FC-BFD9-EEE130D7D244}" destId="{0263A326-EA13-4CFF-ACCB-963084251E86}" srcOrd="1" destOrd="0" presId="urn:microsoft.com/office/officeart/2005/8/layout/hierarchy2"/>
    <dgm:cxn modelId="{5A1C87E3-1DE7-4B1B-8870-4B29CAF8C4A3}" type="presOf" srcId="{5E026EB5-81B4-426F-8C1B-1E5A97BC4E94}" destId="{A10E0711-64B7-4D4F-929E-F92CAE49E1B9}" srcOrd="1" destOrd="0" presId="urn:microsoft.com/office/officeart/2005/8/layout/hierarchy2"/>
    <dgm:cxn modelId="{951086F8-FAC9-43B8-83B5-36F9F61AD619}" type="presOf" srcId="{647D17AE-A081-490E-A363-8CA8CCF29FA6}" destId="{D90BF0C5-6532-4D7B-8B19-FD22C8BDE577}" srcOrd="1" destOrd="0" presId="urn:microsoft.com/office/officeart/2005/8/layout/hierarchy2"/>
    <dgm:cxn modelId="{3FE4E2F8-FD00-4E4B-8FB0-71C4B82E8190}" type="presOf" srcId="{D7578BD8-87C7-43E2-929F-8889855311BD}" destId="{E8DF2AD4-E6C4-42CF-9AD6-21F2DC1BBD3E}" srcOrd="1" destOrd="0" presId="urn:microsoft.com/office/officeart/2005/8/layout/hierarchy2"/>
    <dgm:cxn modelId="{BC7D9B1D-F7EE-469F-AF95-6386E4642BE4}" type="presParOf" srcId="{47C87DE0-66A2-4502-8EB7-FE311B5AF584}" destId="{624F41CF-8457-4DCA-A002-B9BEA352063C}" srcOrd="0" destOrd="0" presId="urn:microsoft.com/office/officeart/2005/8/layout/hierarchy2"/>
    <dgm:cxn modelId="{7AAE2CED-6CA2-4352-BD03-2A538F9C42FF}" type="presParOf" srcId="{624F41CF-8457-4DCA-A002-B9BEA352063C}" destId="{6AA14A22-16BE-4226-9CC1-C8F2898E6556}" srcOrd="0" destOrd="0" presId="urn:microsoft.com/office/officeart/2005/8/layout/hierarchy2"/>
    <dgm:cxn modelId="{D19995A0-165B-4626-80AD-68D30B85C0A1}" type="presParOf" srcId="{624F41CF-8457-4DCA-A002-B9BEA352063C}" destId="{25D03931-07DF-4F12-ABA0-2D5088BEEA4A}" srcOrd="1" destOrd="0" presId="urn:microsoft.com/office/officeart/2005/8/layout/hierarchy2"/>
    <dgm:cxn modelId="{3B7A3EF4-C395-464F-AEAD-B23A00969943}" type="presParOf" srcId="{25D03931-07DF-4F12-ABA0-2D5088BEEA4A}" destId="{244CFC68-0321-4033-AD74-25D3B6566E6A}" srcOrd="0" destOrd="0" presId="urn:microsoft.com/office/officeart/2005/8/layout/hierarchy2"/>
    <dgm:cxn modelId="{F0048286-2BEF-4994-9BFC-471B039690F1}" type="presParOf" srcId="{244CFC68-0321-4033-AD74-25D3B6566E6A}" destId="{E8DF2AD4-E6C4-42CF-9AD6-21F2DC1BBD3E}" srcOrd="0" destOrd="0" presId="urn:microsoft.com/office/officeart/2005/8/layout/hierarchy2"/>
    <dgm:cxn modelId="{7CFE2E2E-0A36-41D1-82F0-19A2ABE8F3A5}" type="presParOf" srcId="{25D03931-07DF-4F12-ABA0-2D5088BEEA4A}" destId="{4F1D1EA5-D10D-4BDD-AFB1-634B09A33E1E}" srcOrd="1" destOrd="0" presId="urn:microsoft.com/office/officeart/2005/8/layout/hierarchy2"/>
    <dgm:cxn modelId="{00725A7E-2BF5-4E9E-9B8C-67595D232047}" type="presParOf" srcId="{4F1D1EA5-D10D-4BDD-AFB1-634B09A33E1E}" destId="{41F4FB4F-B3A0-4582-B018-5AF1CAC9B3F3}" srcOrd="0" destOrd="0" presId="urn:microsoft.com/office/officeart/2005/8/layout/hierarchy2"/>
    <dgm:cxn modelId="{F3AD3217-0172-4173-9FA6-DC910B20A034}" type="presParOf" srcId="{4F1D1EA5-D10D-4BDD-AFB1-634B09A33E1E}" destId="{98CBAF55-ADCD-4372-9871-9F17F68F6E50}" srcOrd="1" destOrd="0" presId="urn:microsoft.com/office/officeart/2005/8/layout/hierarchy2"/>
    <dgm:cxn modelId="{F3D3011B-7058-4D87-A0A4-FA5C59E22B03}" type="presParOf" srcId="{98CBAF55-ADCD-4372-9871-9F17F68F6E50}" destId="{A6BBD601-9E5A-47B3-8736-99B81D41AF14}" srcOrd="0" destOrd="0" presId="urn:microsoft.com/office/officeart/2005/8/layout/hierarchy2"/>
    <dgm:cxn modelId="{11A51018-F6E9-48BC-9D4B-1A2AF3475CA9}" type="presParOf" srcId="{A6BBD601-9E5A-47B3-8736-99B81D41AF14}" destId="{8578239D-F7D7-404B-BCEC-7044AB615DAF}" srcOrd="0" destOrd="0" presId="urn:microsoft.com/office/officeart/2005/8/layout/hierarchy2"/>
    <dgm:cxn modelId="{E75D24EC-FF85-4236-80D6-08DCEB198882}" type="presParOf" srcId="{98CBAF55-ADCD-4372-9871-9F17F68F6E50}" destId="{E1CCAF1B-4492-4E2B-A0BE-1E8D3663A875}" srcOrd="1" destOrd="0" presId="urn:microsoft.com/office/officeart/2005/8/layout/hierarchy2"/>
    <dgm:cxn modelId="{DFF83204-492C-4627-A54B-853B2D8A8381}" type="presParOf" srcId="{E1CCAF1B-4492-4E2B-A0BE-1E8D3663A875}" destId="{E7799598-C7CA-4BD6-AA78-7BC5F8F1A5B3}" srcOrd="0" destOrd="0" presId="urn:microsoft.com/office/officeart/2005/8/layout/hierarchy2"/>
    <dgm:cxn modelId="{5853E817-5C02-4974-9149-3C968030CB42}" type="presParOf" srcId="{E1CCAF1B-4492-4E2B-A0BE-1E8D3663A875}" destId="{60B7185E-DBEE-487C-8F9E-3B228EDE9D29}" srcOrd="1" destOrd="0" presId="urn:microsoft.com/office/officeart/2005/8/layout/hierarchy2"/>
    <dgm:cxn modelId="{3ABA9BEC-3360-4C7B-AB21-6A11C33E091D}" type="presParOf" srcId="{60B7185E-DBEE-487C-8F9E-3B228EDE9D29}" destId="{AC26F55D-8869-4B6C-9BF8-0FF9DFC336B6}" srcOrd="0" destOrd="0" presId="urn:microsoft.com/office/officeart/2005/8/layout/hierarchy2"/>
    <dgm:cxn modelId="{8F2CCC27-A8BC-46DC-B893-65A881F62E80}" type="presParOf" srcId="{AC26F55D-8869-4B6C-9BF8-0FF9DFC336B6}" destId="{C8B7C655-AAF0-404E-A1FA-1B287447AD6F}" srcOrd="0" destOrd="0" presId="urn:microsoft.com/office/officeart/2005/8/layout/hierarchy2"/>
    <dgm:cxn modelId="{16DC7496-7CF5-480B-9F00-371401BD9E72}" type="presParOf" srcId="{60B7185E-DBEE-487C-8F9E-3B228EDE9D29}" destId="{DFC7DE06-1376-45DA-8D9E-D426C09F079B}" srcOrd="1" destOrd="0" presId="urn:microsoft.com/office/officeart/2005/8/layout/hierarchy2"/>
    <dgm:cxn modelId="{97770F34-9C43-4054-9C93-1887B3BA9248}" type="presParOf" srcId="{DFC7DE06-1376-45DA-8D9E-D426C09F079B}" destId="{07DF144C-0C79-4252-9B53-E3B664DD3427}" srcOrd="0" destOrd="0" presId="urn:microsoft.com/office/officeart/2005/8/layout/hierarchy2"/>
    <dgm:cxn modelId="{056F7CA1-9203-46A4-A650-B006DE27F998}" type="presParOf" srcId="{DFC7DE06-1376-45DA-8D9E-D426C09F079B}" destId="{A10C2B86-A066-499F-A80C-599FAF874C67}" srcOrd="1" destOrd="0" presId="urn:microsoft.com/office/officeart/2005/8/layout/hierarchy2"/>
    <dgm:cxn modelId="{674A0DF0-9390-4AE7-9058-040D2A3676AE}" type="presParOf" srcId="{25D03931-07DF-4F12-ABA0-2D5088BEEA4A}" destId="{E4947F56-34D5-4F04-8ABE-4BC0FCEC9D6D}" srcOrd="2" destOrd="0" presId="urn:microsoft.com/office/officeart/2005/8/layout/hierarchy2"/>
    <dgm:cxn modelId="{A4703B3D-2FC0-462E-8B5A-4122963B9C02}" type="presParOf" srcId="{E4947F56-34D5-4F04-8ABE-4BC0FCEC9D6D}" destId="{D90BF0C5-6532-4D7B-8B19-FD22C8BDE577}" srcOrd="0" destOrd="0" presId="urn:microsoft.com/office/officeart/2005/8/layout/hierarchy2"/>
    <dgm:cxn modelId="{AD0BE69F-F9DF-47A9-934A-C34020CF2441}" type="presParOf" srcId="{25D03931-07DF-4F12-ABA0-2D5088BEEA4A}" destId="{97F7FE56-1601-4945-8C7D-C460275051B1}" srcOrd="3" destOrd="0" presId="urn:microsoft.com/office/officeart/2005/8/layout/hierarchy2"/>
    <dgm:cxn modelId="{0EAF0C2F-5BDA-4753-BADC-AA72AE69E71B}" type="presParOf" srcId="{97F7FE56-1601-4945-8C7D-C460275051B1}" destId="{86BAF7B3-126C-45F0-A38C-C60373268799}" srcOrd="0" destOrd="0" presId="urn:microsoft.com/office/officeart/2005/8/layout/hierarchy2"/>
    <dgm:cxn modelId="{A24F61E6-67FC-4749-9043-13D9183DA382}" type="presParOf" srcId="{97F7FE56-1601-4945-8C7D-C460275051B1}" destId="{738C44F0-2367-41F2-9D1D-F04859426266}" srcOrd="1" destOrd="0" presId="urn:microsoft.com/office/officeart/2005/8/layout/hierarchy2"/>
    <dgm:cxn modelId="{95F0BC1A-47D1-41B5-8094-EFC475C812D9}" type="presParOf" srcId="{738C44F0-2367-41F2-9D1D-F04859426266}" destId="{CCE1364E-27A8-4016-BA65-A9387CB60D0A}" srcOrd="0" destOrd="0" presId="urn:microsoft.com/office/officeart/2005/8/layout/hierarchy2"/>
    <dgm:cxn modelId="{75DC50B4-C00E-4B65-B99F-B9A74DBFD543}" type="presParOf" srcId="{CCE1364E-27A8-4016-BA65-A9387CB60D0A}" destId="{A75C531F-1FAD-447D-8CBC-2553EAD42A40}" srcOrd="0" destOrd="0" presId="urn:microsoft.com/office/officeart/2005/8/layout/hierarchy2"/>
    <dgm:cxn modelId="{23F9560E-A630-4E3A-957A-D5A68327A44A}" type="presParOf" srcId="{738C44F0-2367-41F2-9D1D-F04859426266}" destId="{3D341267-483E-4E6F-AD31-F25DCDD06064}" srcOrd="1" destOrd="0" presId="urn:microsoft.com/office/officeart/2005/8/layout/hierarchy2"/>
    <dgm:cxn modelId="{BD22655F-C8A4-4F71-BEF1-FEED2A9DA438}" type="presParOf" srcId="{3D341267-483E-4E6F-AD31-F25DCDD06064}" destId="{B6AB4B16-4EEB-4296-BB12-8E65F2BE537D}" srcOrd="0" destOrd="0" presId="urn:microsoft.com/office/officeart/2005/8/layout/hierarchy2"/>
    <dgm:cxn modelId="{F7A30744-A34D-479E-BE09-8F81F05BA0C2}" type="presParOf" srcId="{3D341267-483E-4E6F-AD31-F25DCDD06064}" destId="{3F95E3C0-6D56-4395-92AB-47E5FF3D3E56}" srcOrd="1" destOrd="0" presId="urn:microsoft.com/office/officeart/2005/8/layout/hierarchy2"/>
    <dgm:cxn modelId="{CF35C8DF-AF62-4F21-80A9-72C49F6CE15F}" type="presParOf" srcId="{3F95E3C0-6D56-4395-92AB-47E5FF3D3E56}" destId="{E43155A5-C874-43D2-B425-B9190A23BDE5}" srcOrd="0" destOrd="0" presId="urn:microsoft.com/office/officeart/2005/8/layout/hierarchy2"/>
    <dgm:cxn modelId="{5F80742A-36B7-4DEA-BA81-B4CDBDE480BD}" type="presParOf" srcId="{E43155A5-C874-43D2-B425-B9190A23BDE5}" destId="{E9CAB0A2-289B-4895-BD0D-79CB149602FF}" srcOrd="0" destOrd="0" presId="urn:microsoft.com/office/officeart/2005/8/layout/hierarchy2"/>
    <dgm:cxn modelId="{E50A0534-EA40-41C6-8B65-B0D18F618A1C}" type="presParOf" srcId="{3F95E3C0-6D56-4395-92AB-47E5FF3D3E56}" destId="{6C0EE04B-BA8F-400F-A3AA-742C86D64342}" srcOrd="1" destOrd="0" presId="urn:microsoft.com/office/officeart/2005/8/layout/hierarchy2"/>
    <dgm:cxn modelId="{FC2F23ED-1E53-4465-9A78-7DDED4EA2053}" type="presParOf" srcId="{6C0EE04B-BA8F-400F-A3AA-742C86D64342}" destId="{15149B26-9E66-45B1-BD7E-728B4A99A2CB}" srcOrd="0" destOrd="0" presId="urn:microsoft.com/office/officeart/2005/8/layout/hierarchy2"/>
    <dgm:cxn modelId="{EBF307A9-8EA6-47A3-A239-9B01F9DDA468}" type="presParOf" srcId="{6C0EE04B-BA8F-400F-A3AA-742C86D64342}" destId="{81515964-032C-4614-B550-9AD6B7CDED8F}" srcOrd="1" destOrd="0" presId="urn:microsoft.com/office/officeart/2005/8/layout/hierarchy2"/>
    <dgm:cxn modelId="{125D12B5-7318-4EE9-98CB-7DD75E0B5A17}" type="presParOf" srcId="{3F95E3C0-6D56-4395-92AB-47E5FF3D3E56}" destId="{AD687F23-4495-4477-90EE-3DC8724988B7}" srcOrd="2" destOrd="0" presId="urn:microsoft.com/office/officeart/2005/8/layout/hierarchy2"/>
    <dgm:cxn modelId="{675683B5-3B30-46D0-846E-986C5556A007}" type="presParOf" srcId="{AD687F23-4495-4477-90EE-3DC8724988B7}" destId="{A10E0711-64B7-4D4F-929E-F92CAE49E1B9}" srcOrd="0" destOrd="0" presId="urn:microsoft.com/office/officeart/2005/8/layout/hierarchy2"/>
    <dgm:cxn modelId="{A8DE4850-D941-4BD2-9F31-A12984AF4D4A}" type="presParOf" srcId="{3F95E3C0-6D56-4395-92AB-47E5FF3D3E56}" destId="{10338B14-82CD-4915-BC6A-F092EE1262C5}" srcOrd="3" destOrd="0" presId="urn:microsoft.com/office/officeart/2005/8/layout/hierarchy2"/>
    <dgm:cxn modelId="{957D146A-58F4-48AC-9D5F-DA69EE2B22CA}" type="presParOf" srcId="{10338B14-82CD-4915-BC6A-F092EE1262C5}" destId="{581087FA-A726-4EDF-9A63-2D7B76B337FC}" srcOrd="0" destOrd="0" presId="urn:microsoft.com/office/officeart/2005/8/layout/hierarchy2"/>
    <dgm:cxn modelId="{0B6026A1-BD72-466F-8FB0-457F077592C0}" type="presParOf" srcId="{10338B14-82CD-4915-BC6A-F092EE1262C5}" destId="{AEABEDC5-6613-4A9E-9328-38D5A3E5406D}" srcOrd="1" destOrd="0" presId="urn:microsoft.com/office/officeart/2005/8/layout/hierarchy2"/>
    <dgm:cxn modelId="{6D6B345D-7F86-46D1-B462-8E379CF152A0}" type="presParOf" srcId="{738C44F0-2367-41F2-9D1D-F04859426266}" destId="{F27F69E7-4CEF-4695-A4A3-1385EE9C5EFF}" srcOrd="2" destOrd="0" presId="urn:microsoft.com/office/officeart/2005/8/layout/hierarchy2"/>
    <dgm:cxn modelId="{FE9E53FC-0E87-4E7D-80B6-7A1ABCC1014D}" type="presParOf" srcId="{F27F69E7-4CEF-4695-A4A3-1385EE9C5EFF}" destId="{A9A805D8-8EAC-48AC-9673-F20820B9CEFA}" srcOrd="0" destOrd="0" presId="urn:microsoft.com/office/officeart/2005/8/layout/hierarchy2"/>
    <dgm:cxn modelId="{3600CD4D-C8C4-4E31-A3A2-E876E7D3B249}" type="presParOf" srcId="{738C44F0-2367-41F2-9D1D-F04859426266}" destId="{34C37DE6-2149-44E1-B130-99439743B103}" srcOrd="3" destOrd="0" presId="urn:microsoft.com/office/officeart/2005/8/layout/hierarchy2"/>
    <dgm:cxn modelId="{D61AFE26-66AF-4540-A3A9-E9022E37DBF6}" type="presParOf" srcId="{34C37DE6-2149-44E1-B130-99439743B103}" destId="{9C23D021-C353-472C-BE62-842C7E5E97A9}" srcOrd="0" destOrd="0" presId="urn:microsoft.com/office/officeart/2005/8/layout/hierarchy2"/>
    <dgm:cxn modelId="{EC6A2F42-317C-4CAE-BF4C-9F7C2A28665C}" type="presParOf" srcId="{34C37DE6-2149-44E1-B130-99439743B103}" destId="{B95B8E9F-B7B1-42EA-8CA8-3C7DBF45235B}" srcOrd="1" destOrd="0" presId="urn:microsoft.com/office/officeart/2005/8/layout/hierarchy2"/>
    <dgm:cxn modelId="{519DD756-56DC-478F-8CEC-10EA801C10F1}" type="presParOf" srcId="{B95B8E9F-B7B1-42EA-8CA8-3C7DBF45235B}" destId="{6EA81328-DFD2-481F-90D3-4794E79D684C}" srcOrd="0" destOrd="0" presId="urn:microsoft.com/office/officeart/2005/8/layout/hierarchy2"/>
    <dgm:cxn modelId="{7D4BC56E-9DC7-4205-998B-5AF73459D6F5}" type="presParOf" srcId="{6EA81328-DFD2-481F-90D3-4794E79D684C}" destId="{0263A326-EA13-4CFF-ACCB-963084251E86}" srcOrd="0" destOrd="0" presId="urn:microsoft.com/office/officeart/2005/8/layout/hierarchy2"/>
    <dgm:cxn modelId="{27C3FBF9-4544-4EAA-AE12-E520327C59C1}" type="presParOf" srcId="{B95B8E9F-B7B1-42EA-8CA8-3C7DBF45235B}" destId="{D4214BF9-1086-4C2B-8D99-7EF87A59E25D}" srcOrd="1" destOrd="0" presId="urn:microsoft.com/office/officeart/2005/8/layout/hierarchy2"/>
    <dgm:cxn modelId="{5D98E550-20E2-404C-A76D-93308CDD7A82}" type="presParOf" srcId="{D4214BF9-1086-4C2B-8D99-7EF87A59E25D}" destId="{6716D9D7-05E6-4BE5-B70E-A14B97B3491B}" srcOrd="0" destOrd="0" presId="urn:microsoft.com/office/officeart/2005/8/layout/hierarchy2"/>
    <dgm:cxn modelId="{01CF319F-FA4D-4F34-BCB9-D1C367F200AC}" type="presParOf" srcId="{D4214BF9-1086-4C2B-8D99-7EF87A59E25D}" destId="{60B64879-D92D-43F3-8AFC-8BE1E1E59BEC}"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1A177E-41BC-44C7-AC14-6D577B383A11}"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CAB4507D-2C5B-473E-83C9-2903C985293C}">
      <dgm:prSet phldrT="[Text]" custT="1"/>
      <dgm:spPr/>
      <dgm:t>
        <a:bodyPr/>
        <a:lstStyle/>
        <a:p>
          <a:r>
            <a:rPr lang="en-US" sz="1000" dirty="0">
              <a:latin typeface="+mn-lt"/>
            </a:rPr>
            <a:t>All dates</a:t>
          </a:r>
        </a:p>
      </dgm:t>
    </dgm:pt>
    <dgm:pt modelId="{E10DD070-BF84-4CD7-B899-76906571E12E}" type="parTrans" cxnId="{BC5329C6-5259-443F-A670-21478383D1E5}">
      <dgm:prSet/>
      <dgm:spPr/>
      <dgm:t>
        <a:bodyPr/>
        <a:lstStyle/>
        <a:p>
          <a:endParaRPr lang="en-US" sz="1000">
            <a:latin typeface="+mn-lt"/>
          </a:endParaRPr>
        </a:p>
      </dgm:t>
    </dgm:pt>
    <dgm:pt modelId="{8AA7DE53-CA82-4A2F-9733-DDA09FB69C66}" type="sibTrans" cxnId="{BC5329C6-5259-443F-A670-21478383D1E5}">
      <dgm:prSet/>
      <dgm:spPr/>
      <dgm:t>
        <a:bodyPr/>
        <a:lstStyle/>
        <a:p>
          <a:endParaRPr lang="en-US" sz="1000">
            <a:latin typeface="+mn-lt"/>
          </a:endParaRPr>
        </a:p>
      </dgm:t>
    </dgm:pt>
    <dgm:pt modelId="{3DE167C9-EF7D-48BD-B951-AFEF903210A2}">
      <dgm:prSet phldrT="[Text]" custT="1"/>
      <dgm:spPr/>
      <dgm:t>
        <a:bodyPr/>
        <a:lstStyle/>
        <a:p>
          <a:r>
            <a:rPr lang="en-US" sz="1000" dirty="0">
              <a:latin typeface="+mn-lt"/>
            </a:rPr>
            <a:t>2011</a:t>
          </a:r>
        </a:p>
      </dgm:t>
    </dgm:pt>
    <dgm:pt modelId="{D7578BD8-87C7-43E2-929F-8889855311BD}" type="parTrans" cxnId="{AF5A9FBC-06AA-47B3-ACA5-877E12C21EB7}">
      <dgm:prSet custT="1"/>
      <dgm:spPr/>
      <dgm:t>
        <a:bodyPr/>
        <a:lstStyle/>
        <a:p>
          <a:endParaRPr lang="en-US" sz="1000">
            <a:latin typeface="+mn-lt"/>
          </a:endParaRPr>
        </a:p>
      </dgm:t>
    </dgm:pt>
    <dgm:pt modelId="{E1607A53-0B16-4CAB-A004-67FADB625D85}" type="sibTrans" cxnId="{AF5A9FBC-06AA-47B3-ACA5-877E12C21EB7}">
      <dgm:prSet/>
      <dgm:spPr/>
      <dgm:t>
        <a:bodyPr/>
        <a:lstStyle/>
        <a:p>
          <a:endParaRPr lang="en-US" sz="1000">
            <a:latin typeface="+mn-lt"/>
          </a:endParaRPr>
        </a:p>
      </dgm:t>
    </dgm:pt>
    <dgm:pt modelId="{A58160FE-7D1C-46EB-BECE-07B1206F9F8F}">
      <dgm:prSet phldrT="[Text]" custT="1"/>
      <dgm:spPr/>
      <dgm:t>
        <a:bodyPr/>
        <a:lstStyle/>
        <a:p>
          <a:r>
            <a:rPr lang="en-US" sz="1000" dirty="0">
              <a:latin typeface="+mn-lt"/>
            </a:rPr>
            <a:t>Jan 2011</a:t>
          </a:r>
        </a:p>
      </dgm:t>
    </dgm:pt>
    <dgm:pt modelId="{BE1B6BD7-5A7A-4FF3-861F-F77766107C04}" type="parTrans" cxnId="{0661E781-BC8F-4749-9FFE-179B1E2D194B}">
      <dgm:prSet custT="1"/>
      <dgm:spPr/>
      <dgm:t>
        <a:bodyPr/>
        <a:lstStyle/>
        <a:p>
          <a:endParaRPr lang="en-US" sz="1000">
            <a:latin typeface="+mn-lt"/>
          </a:endParaRPr>
        </a:p>
      </dgm:t>
    </dgm:pt>
    <dgm:pt modelId="{B509CA32-38D7-408C-BEF6-C8A48BB9FE1B}" type="sibTrans" cxnId="{0661E781-BC8F-4749-9FFE-179B1E2D194B}">
      <dgm:prSet/>
      <dgm:spPr/>
      <dgm:t>
        <a:bodyPr/>
        <a:lstStyle/>
        <a:p>
          <a:endParaRPr lang="en-US" sz="1000">
            <a:latin typeface="+mn-lt"/>
          </a:endParaRPr>
        </a:p>
      </dgm:t>
    </dgm:pt>
    <dgm:pt modelId="{EB4033C2-31FE-4964-A4D3-598128C5E8C0}">
      <dgm:prSet phldrT="[Text]" custT="1"/>
      <dgm:spPr/>
      <dgm:t>
        <a:bodyPr/>
        <a:lstStyle/>
        <a:p>
          <a:r>
            <a:rPr lang="en-US" sz="1000" dirty="0">
              <a:latin typeface="+mn-lt"/>
            </a:rPr>
            <a:t>Feb 2011</a:t>
          </a:r>
        </a:p>
      </dgm:t>
    </dgm:pt>
    <dgm:pt modelId="{7DE74F6F-5FA3-43E7-8CAF-32D98770DA52}" type="parTrans" cxnId="{7ECAFDAA-B20B-4A7A-9B08-F76015721D12}">
      <dgm:prSet custT="1"/>
      <dgm:spPr/>
      <dgm:t>
        <a:bodyPr/>
        <a:lstStyle/>
        <a:p>
          <a:endParaRPr lang="en-US" sz="1000">
            <a:latin typeface="+mn-lt"/>
          </a:endParaRPr>
        </a:p>
      </dgm:t>
    </dgm:pt>
    <dgm:pt modelId="{D70936C8-EC92-4E79-9977-9EAE14FECA3D}" type="sibTrans" cxnId="{7ECAFDAA-B20B-4A7A-9B08-F76015721D12}">
      <dgm:prSet/>
      <dgm:spPr/>
      <dgm:t>
        <a:bodyPr/>
        <a:lstStyle/>
        <a:p>
          <a:endParaRPr lang="en-US" sz="1000">
            <a:latin typeface="+mn-lt"/>
          </a:endParaRPr>
        </a:p>
      </dgm:t>
    </dgm:pt>
    <dgm:pt modelId="{045951B3-3575-47BA-AAAE-43E14108AF06}">
      <dgm:prSet phldrT="[Text]" custT="1"/>
      <dgm:spPr/>
      <dgm:t>
        <a:bodyPr/>
        <a:lstStyle/>
        <a:p>
          <a:r>
            <a:rPr lang="en-US" sz="1000" dirty="0">
              <a:latin typeface="+mn-lt"/>
            </a:rPr>
            <a:t>2012</a:t>
          </a:r>
        </a:p>
      </dgm:t>
    </dgm:pt>
    <dgm:pt modelId="{647D17AE-A081-490E-A363-8CA8CCF29FA6}" type="parTrans" cxnId="{37DAD624-FB04-4A66-8998-00E02F6AE07A}">
      <dgm:prSet custT="1"/>
      <dgm:spPr/>
      <dgm:t>
        <a:bodyPr/>
        <a:lstStyle/>
        <a:p>
          <a:endParaRPr lang="en-US" sz="1000">
            <a:latin typeface="+mn-lt"/>
          </a:endParaRPr>
        </a:p>
      </dgm:t>
    </dgm:pt>
    <dgm:pt modelId="{44ED41BD-1EBF-4EB4-8F74-16A9AB6E6440}" type="sibTrans" cxnId="{37DAD624-FB04-4A66-8998-00E02F6AE07A}">
      <dgm:prSet/>
      <dgm:spPr/>
      <dgm:t>
        <a:bodyPr/>
        <a:lstStyle/>
        <a:p>
          <a:endParaRPr lang="en-US" sz="1000">
            <a:latin typeface="+mn-lt"/>
          </a:endParaRPr>
        </a:p>
      </dgm:t>
    </dgm:pt>
    <dgm:pt modelId="{4E441EAC-30D8-473B-8C13-6E24A67537AB}">
      <dgm:prSet phldrT="[Text]" custT="1"/>
      <dgm:spPr/>
      <dgm:t>
        <a:bodyPr/>
        <a:lstStyle/>
        <a:p>
          <a:r>
            <a:rPr lang="en-US" sz="1000" dirty="0">
              <a:latin typeface="+mn-lt"/>
            </a:rPr>
            <a:t>Jan 2012</a:t>
          </a:r>
        </a:p>
      </dgm:t>
    </dgm:pt>
    <dgm:pt modelId="{CF8753E1-C239-45D6-9BB3-6BA78BC075A7}" type="parTrans" cxnId="{A695C7BD-ED74-4BB1-9E75-0DD1E5368749}">
      <dgm:prSet custT="1"/>
      <dgm:spPr/>
      <dgm:t>
        <a:bodyPr/>
        <a:lstStyle/>
        <a:p>
          <a:endParaRPr lang="en-US" sz="1000">
            <a:latin typeface="+mn-lt"/>
          </a:endParaRPr>
        </a:p>
      </dgm:t>
    </dgm:pt>
    <dgm:pt modelId="{23344261-9567-4BEF-9768-58245D45FBE7}" type="sibTrans" cxnId="{A695C7BD-ED74-4BB1-9E75-0DD1E5368749}">
      <dgm:prSet/>
      <dgm:spPr/>
      <dgm:t>
        <a:bodyPr/>
        <a:lstStyle/>
        <a:p>
          <a:endParaRPr lang="en-US" sz="1000">
            <a:latin typeface="+mn-lt"/>
          </a:endParaRPr>
        </a:p>
      </dgm:t>
    </dgm:pt>
    <dgm:pt modelId="{F5AF90D4-34C4-407E-AB28-F6E193C9246E}">
      <dgm:prSet phldrT="[Text]" custT="1"/>
      <dgm:spPr/>
      <dgm:t>
        <a:bodyPr/>
        <a:lstStyle/>
        <a:p>
          <a:r>
            <a:rPr lang="en-US" sz="1000" dirty="0">
              <a:latin typeface="+mn-lt"/>
            </a:rPr>
            <a:t>1/1/2012</a:t>
          </a:r>
        </a:p>
      </dgm:t>
    </dgm:pt>
    <dgm:pt modelId="{777D9656-40E1-4B9F-82A6-543D071015FE}" type="parTrans" cxnId="{AB58995F-EFFD-4AA0-A1A7-D89D55F3F68A}">
      <dgm:prSet custT="1"/>
      <dgm:spPr/>
      <dgm:t>
        <a:bodyPr/>
        <a:lstStyle/>
        <a:p>
          <a:endParaRPr lang="en-US" sz="1000">
            <a:latin typeface="+mn-lt"/>
          </a:endParaRPr>
        </a:p>
      </dgm:t>
    </dgm:pt>
    <dgm:pt modelId="{CCC2DCA0-D8B2-49EA-8927-CC160EE5E767}" type="sibTrans" cxnId="{AB58995F-EFFD-4AA0-A1A7-D89D55F3F68A}">
      <dgm:prSet/>
      <dgm:spPr/>
      <dgm:t>
        <a:bodyPr/>
        <a:lstStyle/>
        <a:p>
          <a:endParaRPr lang="en-US" sz="1000">
            <a:latin typeface="+mn-lt"/>
          </a:endParaRPr>
        </a:p>
      </dgm:t>
    </dgm:pt>
    <dgm:pt modelId="{1909E9D1-3A73-4FC1-9C3C-21AFAFBCDC16}">
      <dgm:prSet phldrT="[Text]" custT="1"/>
      <dgm:spPr/>
      <dgm:t>
        <a:bodyPr/>
        <a:lstStyle/>
        <a:p>
          <a:r>
            <a:rPr lang="en-US" sz="1000" dirty="0">
              <a:latin typeface="+mn-lt"/>
            </a:rPr>
            <a:t>1/1/2011</a:t>
          </a:r>
        </a:p>
      </dgm:t>
    </dgm:pt>
    <dgm:pt modelId="{F292344F-4892-40DC-A155-14D12A94FD75}" type="parTrans" cxnId="{EFF80C11-A1B4-44C9-8BDD-A2A860576FCB}">
      <dgm:prSet custT="1"/>
      <dgm:spPr/>
      <dgm:t>
        <a:bodyPr/>
        <a:lstStyle/>
        <a:p>
          <a:endParaRPr lang="en-US" sz="1000">
            <a:latin typeface="+mn-lt"/>
          </a:endParaRPr>
        </a:p>
      </dgm:t>
    </dgm:pt>
    <dgm:pt modelId="{497B203F-89B6-4B44-9687-388D357AB9B0}" type="sibTrans" cxnId="{EFF80C11-A1B4-44C9-8BDD-A2A860576FCB}">
      <dgm:prSet/>
      <dgm:spPr/>
      <dgm:t>
        <a:bodyPr/>
        <a:lstStyle/>
        <a:p>
          <a:endParaRPr lang="en-US" sz="1000">
            <a:latin typeface="+mn-lt"/>
          </a:endParaRPr>
        </a:p>
      </dgm:t>
    </dgm:pt>
    <dgm:pt modelId="{937D013E-91F3-4CDD-A694-33B6D94541BA}">
      <dgm:prSet phldrT="[Text]" custT="1"/>
      <dgm:spPr/>
      <dgm:t>
        <a:bodyPr/>
        <a:lstStyle/>
        <a:p>
          <a:r>
            <a:rPr lang="en-US" sz="1000" dirty="0">
              <a:latin typeface="+mn-lt"/>
            </a:rPr>
            <a:t>2/1/2011</a:t>
          </a:r>
        </a:p>
      </dgm:t>
    </dgm:pt>
    <dgm:pt modelId="{64E2FD36-C7AF-43D6-A758-8A227B68E3F0}" type="parTrans" cxnId="{6BAC4D8A-0C20-43F9-9382-44269730DE31}">
      <dgm:prSet custT="1"/>
      <dgm:spPr/>
      <dgm:t>
        <a:bodyPr/>
        <a:lstStyle/>
        <a:p>
          <a:endParaRPr lang="en-US" sz="1000">
            <a:latin typeface="+mn-lt"/>
          </a:endParaRPr>
        </a:p>
      </dgm:t>
    </dgm:pt>
    <dgm:pt modelId="{9B1D3829-6442-4E26-8694-EC6DAB5B5375}" type="sibTrans" cxnId="{6BAC4D8A-0C20-43F9-9382-44269730DE31}">
      <dgm:prSet/>
      <dgm:spPr/>
      <dgm:t>
        <a:bodyPr/>
        <a:lstStyle/>
        <a:p>
          <a:endParaRPr lang="en-US" sz="1000">
            <a:latin typeface="+mn-lt"/>
          </a:endParaRPr>
        </a:p>
      </dgm:t>
    </dgm:pt>
    <dgm:pt modelId="{177C0A0F-F832-4071-9E11-005A6085A047}">
      <dgm:prSet phldrT="[Text]" custT="1"/>
      <dgm:spPr/>
      <dgm:t>
        <a:bodyPr/>
        <a:lstStyle/>
        <a:p>
          <a:r>
            <a:rPr lang="en-US" sz="1000" dirty="0">
              <a:latin typeface="+mn-lt"/>
            </a:rPr>
            <a:t>…</a:t>
          </a:r>
        </a:p>
      </dgm:t>
    </dgm:pt>
    <dgm:pt modelId="{2B276D2B-70BB-4578-9C35-80B02B87FA2E}" type="parTrans" cxnId="{76D88D72-DDBB-4F35-B9FB-079A0912AA2E}">
      <dgm:prSet custT="1"/>
      <dgm:spPr/>
      <dgm:t>
        <a:bodyPr/>
        <a:lstStyle/>
        <a:p>
          <a:endParaRPr lang="en-US" sz="1000">
            <a:latin typeface="+mn-lt"/>
          </a:endParaRPr>
        </a:p>
      </dgm:t>
    </dgm:pt>
    <dgm:pt modelId="{07C5DB43-F294-4093-A9DB-CC94E3D84D43}" type="sibTrans" cxnId="{76D88D72-DDBB-4F35-B9FB-079A0912AA2E}">
      <dgm:prSet/>
      <dgm:spPr/>
      <dgm:t>
        <a:bodyPr/>
        <a:lstStyle/>
        <a:p>
          <a:endParaRPr lang="en-US" sz="1000">
            <a:latin typeface="+mn-lt"/>
          </a:endParaRPr>
        </a:p>
      </dgm:t>
    </dgm:pt>
    <dgm:pt modelId="{941315CB-7A4C-445A-9D3C-9E096AEA411F}">
      <dgm:prSet phldrT="[Text]" custT="1"/>
      <dgm:spPr/>
      <dgm:t>
        <a:bodyPr/>
        <a:lstStyle/>
        <a:p>
          <a:r>
            <a:rPr lang="en-US" sz="1000" dirty="0">
              <a:latin typeface="+mn-lt"/>
            </a:rPr>
            <a:t>…</a:t>
          </a:r>
        </a:p>
      </dgm:t>
    </dgm:pt>
    <dgm:pt modelId="{A1C7CA4F-7136-4CB4-BE50-D5E30EBB1FCB}" type="parTrans" cxnId="{46122756-7266-4706-8C2B-10E12FF613F2}">
      <dgm:prSet custT="1"/>
      <dgm:spPr/>
      <dgm:t>
        <a:bodyPr/>
        <a:lstStyle/>
        <a:p>
          <a:endParaRPr lang="en-US" sz="1000">
            <a:latin typeface="+mn-lt"/>
          </a:endParaRPr>
        </a:p>
      </dgm:t>
    </dgm:pt>
    <dgm:pt modelId="{DA96C434-ACB7-44E6-AB53-BCBCE6F09A88}" type="sibTrans" cxnId="{46122756-7266-4706-8C2B-10E12FF613F2}">
      <dgm:prSet/>
      <dgm:spPr/>
      <dgm:t>
        <a:bodyPr/>
        <a:lstStyle/>
        <a:p>
          <a:endParaRPr lang="en-US" sz="1000">
            <a:latin typeface="+mn-lt"/>
          </a:endParaRPr>
        </a:p>
      </dgm:t>
    </dgm:pt>
    <dgm:pt modelId="{77E9BDFD-5B65-432B-AA25-B0087E000D1A}">
      <dgm:prSet phldrT="[Text]" custT="1"/>
      <dgm:spPr/>
      <dgm:t>
        <a:bodyPr/>
        <a:lstStyle/>
        <a:p>
          <a:r>
            <a:rPr lang="en-US" sz="1000" dirty="0">
              <a:latin typeface="+mn-lt"/>
            </a:rPr>
            <a:t>…</a:t>
          </a:r>
        </a:p>
      </dgm:t>
    </dgm:pt>
    <dgm:pt modelId="{5E026EB5-81B4-426F-8C1B-1E5A97BC4E94}" type="parTrans" cxnId="{2F7703C8-302C-44D6-947B-1BB2FFD5A94B}">
      <dgm:prSet custT="1"/>
      <dgm:spPr/>
      <dgm:t>
        <a:bodyPr/>
        <a:lstStyle/>
        <a:p>
          <a:endParaRPr lang="en-US" sz="1000">
            <a:latin typeface="+mn-lt"/>
          </a:endParaRPr>
        </a:p>
      </dgm:t>
    </dgm:pt>
    <dgm:pt modelId="{CBD69CA8-A25A-4C74-9572-9750FD0B1AA2}" type="sibTrans" cxnId="{2F7703C8-302C-44D6-947B-1BB2FFD5A94B}">
      <dgm:prSet/>
      <dgm:spPr/>
      <dgm:t>
        <a:bodyPr/>
        <a:lstStyle/>
        <a:p>
          <a:endParaRPr lang="en-US" sz="1000">
            <a:latin typeface="+mn-lt"/>
          </a:endParaRPr>
        </a:p>
      </dgm:t>
    </dgm:pt>
    <dgm:pt modelId="{4F5CDD62-7439-4F6D-86FD-22DD0E0BEF4E}">
      <dgm:prSet phldrT="[Text]" custT="1"/>
      <dgm:spPr/>
      <dgm:t>
        <a:bodyPr/>
        <a:lstStyle/>
        <a:p>
          <a:r>
            <a:rPr lang="en-US" sz="1000" dirty="0">
              <a:latin typeface="+mn-lt"/>
            </a:rPr>
            <a:t>31/1/2011</a:t>
          </a:r>
        </a:p>
      </dgm:t>
    </dgm:pt>
    <dgm:pt modelId="{BF79CEA9-0258-45DE-944B-C2327E7FC09C}" type="parTrans" cxnId="{289623B1-1CC9-45AD-8637-17B84609203E}">
      <dgm:prSet custT="1"/>
      <dgm:spPr/>
      <dgm:t>
        <a:bodyPr/>
        <a:lstStyle/>
        <a:p>
          <a:endParaRPr lang="en-US" sz="1000">
            <a:latin typeface="+mn-lt"/>
          </a:endParaRPr>
        </a:p>
      </dgm:t>
    </dgm:pt>
    <dgm:pt modelId="{A53ED02E-C57F-4D40-9F49-6F07C5B4CB1D}" type="sibTrans" cxnId="{289623B1-1CC9-45AD-8637-17B84609203E}">
      <dgm:prSet/>
      <dgm:spPr/>
      <dgm:t>
        <a:bodyPr/>
        <a:lstStyle/>
        <a:p>
          <a:endParaRPr lang="en-US" sz="1000">
            <a:latin typeface="+mn-lt"/>
          </a:endParaRPr>
        </a:p>
      </dgm:t>
    </dgm:pt>
    <dgm:pt modelId="{728ABFE5-44B6-4F92-82DD-8AB4E9C22635}">
      <dgm:prSet phldrT="[Text]" custT="1"/>
      <dgm:spPr/>
      <dgm:t>
        <a:bodyPr/>
        <a:lstStyle/>
        <a:p>
          <a:r>
            <a:rPr lang="en-US" sz="1000" dirty="0">
              <a:latin typeface="+mn-lt"/>
            </a:rPr>
            <a:t>…</a:t>
          </a:r>
        </a:p>
      </dgm:t>
    </dgm:pt>
    <dgm:pt modelId="{09F47CA0-57E7-4AC8-91AC-6091192EC3FF}" type="parTrans" cxnId="{15BC5EF6-64A8-4504-968F-A4A69BFC288B}">
      <dgm:prSet custT="1"/>
      <dgm:spPr/>
      <dgm:t>
        <a:bodyPr/>
        <a:lstStyle/>
        <a:p>
          <a:endParaRPr lang="en-US" sz="1000">
            <a:latin typeface="+mn-lt"/>
          </a:endParaRPr>
        </a:p>
      </dgm:t>
    </dgm:pt>
    <dgm:pt modelId="{AE018BF3-1113-49B9-98EF-A00A9BBF7334}" type="sibTrans" cxnId="{15BC5EF6-64A8-4504-968F-A4A69BFC288B}">
      <dgm:prSet/>
      <dgm:spPr/>
      <dgm:t>
        <a:bodyPr/>
        <a:lstStyle/>
        <a:p>
          <a:endParaRPr lang="en-US" sz="1000">
            <a:latin typeface="+mn-lt"/>
          </a:endParaRPr>
        </a:p>
      </dgm:t>
    </dgm:pt>
    <dgm:pt modelId="{B1A7C3D7-9E41-427A-BDB0-8E04BE0126AE}">
      <dgm:prSet phldrT="[Text]" custT="1"/>
      <dgm:spPr/>
      <dgm:t>
        <a:bodyPr/>
        <a:lstStyle/>
        <a:p>
          <a:r>
            <a:rPr lang="en-US" sz="1000" dirty="0">
              <a:latin typeface="+mn-lt"/>
            </a:rPr>
            <a:t>Dec 2011</a:t>
          </a:r>
        </a:p>
      </dgm:t>
    </dgm:pt>
    <dgm:pt modelId="{9849BF98-AB8A-437B-AFFB-BA17E7496C2B}" type="parTrans" cxnId="{2A48F6E8-2C76-47CB-A086-98D933384E0C}">
      <dgm:prSet custT="1"/>
      <dgm:spPr/>
      <dgm:t>
        <a:bodyPr/>
        <a:lstStyle/>
        <a:p>
          <a:endParaRPr lang="en-US" sz="1000">
            <a:latin typeface="+mn-lt"/>
          </a:endParaRPr>
        </a:p>
      </dgm:t>
    </dgm:pt>
    <dgm:pt modelId="{4CDC9985-0D5A-4DC1-AC98-D866D0D639E4}" type="sibTrans" cxnId="{2A48F6E8-2C76-47CB-A086-98D933384E0C}">
      <dgm:prSet/>
      <dgm:spPr/>
      <dgm:t>
        <a:bodyPr/>
        <a:lstStyle/>
        <a:p>
          <a:endParaRPr lang="en-US" sz="1000">
            <a:latin typeface="+mn-lt"/>
          </a:endParaRPr>
        </a:p>
      </dgm:t>
    </dgm:pt>
    <dgm:pt modelId="{7FBA7D08-4738-44DE-8EC1-C58243DE711F}">
      <dgm:prSet phldrT="[Text]" custT="1"/>
      <dgm:spPr/>
      <dgm:t>
        <a:bodyPr/>
        <a:lstStyle/>
        <a:p>
          <a:r>
            <a:rPr lang="en-US" sz="1000" dirty="0">
              <a:latin typeface="+mn-lt"/>
            </a:rPr>
            <a:t>…</a:t>
          </a:r>
        </a:p>
      </dgm:t>
    </dgm:pt>
    <dgm:pt modelId="{113A4425-6DFD-489F-8839-70950724BBAF}" type="parTrans" cxnId="{39AFEA53-28FB-46A5-9743-33C359887E6F}">
      <dgm:prSet custT="1"/>
      <dgm:spPr/>
      <dgm:t>
        <a:bodyPr/>
        <a:lstStyle/>
        <a:p>
          <a:endParaRPr lang="en-US" sz="1000">
            <a:latin typeface="+mn-lt"/>
          </a:endParaRPr>
        </a:p>
      </dgm:t>
    </dgm:pt>
    <dgm:pt modelId="{1D2991D0-A1BE-41F0-9114-502DD6578D64}" type="sibTrans" cxnId="{39AFEA53-28FB-46A5-9743-33C359887E6F}">
      <dgm:prSet/>
      <dgm:spPr/>
      <dgm:t>
        <a:bodyPr/>
        <a:lstStyle/>
        <a:p>
          <a:endParaRPr lang="en-US" sz="1000">
            <a:latin typeface="+mn-lt"/>
          </a:endParaRPr>
        </a:p>
      </dgm:t>
    </dgm:pt>
    <dgm:pt modelId="{A533A6B8-4CB1-407C-BE13-1AAE26C0252A}">
      <dgm:prSet phldrT="[Text]" custT="1"/>
      <dgm:spPr/>
      <dgm:t>
        <a:bodyPr/>
        <a:lstStyle/>
        <a:p>
          <a:r>
            <a:rPr lang="en-US" sz="1000" dirty="0">
              <a:latin typeface="+mn-lt"/>
            </a:rPr>
            <a:t>…</a:t>
          </a:r>
        </a:p>
      </dgm:t>
    </dgm:pt>
    <dgm:pt modelId="{5E9EBE56-6E4C-4752-B9CC-B9E0F26C7428}" type="parTrans" cxnId="{352B30FA-2919-423B-81CB-4104ACDBCA40}">
      <dgm:prSet custT="1"/>
      <dgm:spPr/>
      <dgm:t>
        <a:bodyPr/>
        <a:lstStyle/>
        <a:p>
          <a:endParaRPr lang="en-US" sz="1000">
            <a:latin typeface="+mn-lt"/>
          </a:endParaRPr>
        </a:p>
      </dgm:t>
    </dgm:pt>
    <dgm:pt modelId="{9B0F332D-445B-4181-8C26-659F07656E72}" type="sibTrans" cxnId="{352B30FA-2919-423B-81CB-4104ACDBCA40}">
      <dgm:prSet/>
      <dgm:spPr/>
      <dgm:t>
        <a:bodyPr/>
        <a:lstStyle/>
        <a:p>
          <a:endParaRPr lang="en-US" sz="1000">
            <a:latin typeface="+mn-lt"/>
          </a:endParaRPr>
        </a:p>
      </dgm:t>
    </dgm:pt>
    <dgm:pt modelId="{72D13438-84CB-46AE-89BF-5BFF6520414D}" type="pres">
      <dgm:prSet presAssocID="{E51A177E-41BC-44C7-AC14-6D577B383A11}" presName="diagram" presStyleCnt="0">
        <dgm:presLayoutVars>
          <dgm:chPref val="1"/>
          <dgm:dir/>
          <dgm:animOne val="branch"/>
          <dgm:animLvl val="lvl"/>
          <dgm:resizeHandles val="exact"/>
        </dgm:presLayoutVars>
      </dgm:prSet>
      <dgm:spPr/>
    </dgm:pt>
    <dgm:pt modelId="{1FBBCBB6-D4B2-4083-A0A8-B1D6DE273592}" type="pres">
      <dgm:prSet presAssocID="{CAB4507D-2C5B-473E-83C9-2903C985293C}" presName="root1" presStyleCnt="0"/>
      <dgm:spPr/>
    </dgm:pt>
    <dgm:pt modelId="{0EAF0362-EEB3-4782-9D64-0669F44F3D04}" type="pres">
      <dgm:prSet presAssocID="{CAB4507D-2C5B-473E-83C9-2903C985293C}" presName="LevelOneTextNode" presStyleLbl="node0" presStyleIdx="0" presStyleCnt="1">
        <dgm:presLayoutVars>
          <dgm:chPref val="3"/>
        </dgm:presLayoutVars>
      </dgm:prSet>
      <dgm:spPr/>
    </dgm:pt>
    <dgm:pt modelId="{54517F22-755A-44B0-9F75-3A25B17BA932}" type="pres">
      <dgm:prSet presAssocID="{CAB4507D-2C5B-473E-83C9-2903C985293C}" presName="level2hierChild" presStyleCnt="0"/>
      <dgm:spPr/>
    </dgm:pt>
    <dgm:pt modelId="{6358E208-87C0-4A11-AD6A-D79650E8CBF9}" type="pres">
      <dgm:prSet presAssocID="{D7578BD8-87C7-43E2-929F-8889855311BD}" presName="conn2-1" presStyleLbl="parChTrans1D2" presStyleIdx="0" presStyleCnt="2"/>
      <dgm:spPr/>
    </dgm:pt>
    <dgm:pt modelId="{63179FDB-CF47-4154-9BD8-DFE386930626}" type="pres">
      <dgm:prSet presAssocID="{D7578BD8-87C7-43E2-929F-8889855311BD}" presName="connTx" presStyleLbl="parChTrans1D2" presStyleIdx="0" presStyleCnt="2"/>
      <dgm:spPr/>
    </dgm:pt>
    <dgm:pt modelId="{225912A1-BDAD-49B5-ABDB-02DBFBBD9AAB}" type="pres">
      <dgm:prSet presAssocID="{3DE167C9-EF7D-48BD-B951-AFEF903210A2}" presName="root2" presStyleCnt="0"/>
      <dgm:spPr/>
    </dgm:pt>
    <dgm:pt modelId="{DA68792B-2368-46A2-BB5B-FE6763D0B11E}" type="pres">
      <dgm:prSet presAssocID="{3DE167C9-EF7D-48BD-B951-AFEF903210A2}" presName="LevelTwoTextNode" presStyleLbl="node2" presStyleIdx="0" presStyleCnt="2">
        <dgm:presLayoutVars>
          <dgm:chPref val="3"/>
        </dgm:presLayoutVars>
      </dgm:prSet>
      <dgm:spPr/>
    </dgm:pt>
    <dgm:pt modelId="{E1303E3D-FC73-4C4D-A1EC-3D507EB2CB14}" type="pres">
      <dgm:prSet presAssocID="{3DE167C9-EF7D-48BD-B951-AFEF903210A2}" presName="level3hierChild" presStyleCnt="0"/>
      <dgm:spPr/>
    </dgm:pt>
    <dgm:pt modelId="{F427A098-B7DE-4033-A130-0BDB908BD8AC}" type="pres">
      <dgm:prSet presAssocID="{BE1B6BD7-5A7A-4FF3-861F-F77766107C04}" presName="conn2-1" presStyleLbl="parChTrans1D3" presStyleIdx="0" presStyleCnt="5"/>
      <dgm:spPr/>
    </dgm:pt>
    <dgm:pt modelId="{8681E89A-9FDE-4C7B-A745-C00AE311333C}" type="pres">
      <dgm:prSet presAssocID="{BE1B6BD7-5A7A-4FF3-861F-F77766107C04}" presName="connTx" presStyleLbl="parChTrans1D3" presStyleIdx="0" presStyleCnt="5"/>
      <dgm:spPr/>
    </dgm:pt>
    <dgm:pt modelId="{8AC65AB8-63DF-49C6-8706-5F7C6AC2030D}" type="pres">
      <dgm:prSet presAssocID="{A58160FE-7D1C-46EB-BECE-07B1206F9F8F}" presName="root2" presStyleCnt="0"/>
      <dgm:spPr/>
    </dgm:pt>
    <dgm:pt modelId="{6DC53EE7-7289-43F5-A84B-3D082A33BCF7}" type="pres">
      <dgm:prSet presAssocID="{A58160FE-7D1C-46EB-BECE-07B1206F9F8F}" presName="LevelTwoTextNode" presStyleLbl="node3" presStyleIdx="0" presStyleCnt="5">
        <dgm:presLayoutVars>
          <dgm:chPref val="3"/>
        </dgm:presLayoutVars>
      </dgm:prSet>
      <dgm:spPr/>
    </dgm:pt>
    <dgm:pt modelId="{D277F89A-4EF8-45C6-910A-BA56A8B53502}" type="pres">
      <dgm:prSet presAssocID="{A58160FE-7D1C-46EB-BECE-07B1206F9F8F}" presName="level3hierChild" presStyleCnt="0"/>
      <dgm:spPr/>
    </dgm:pt>
    <dgm:pt modelId="{D4C9C48E-26DE-4CE8-8D8C-FB1FCE1CF2E2}" type="pres">
      <dgm:prSet presAssocID="{F292344F-4892-40DC-A155-14D12A94FD75}" presName="conn2-1" presStyleLbl="parChTrans1D4" presStyleIdx="0" presStyleCnt="9"/>
      <dgm:spPr/>
    </dgm:pt>
    <dgm:pt modelId="{B685F2DA-7A85-40CB-A8EC-EEFF508B57A2}" type="pres">
      <dgm:prSet presAssocID="{F292344F-4892-40DC-A155-14D12A94FD75}" presName="connTx" presStyleLbl="parChTrans1D4" presStyleIdx="0" presStyleCnt="9"/>
      <dgm:spPr/>
    </dgm:pt>
    <dgm:pt modelId="{A5D4C242-FBAF-4134-BFB1-03EDEA017CC9}" type="pres">
      <dgm:prSet presAssocID="{1909E9D1-3A73-4FC1-9C3C-21AFAFBCDC16}" presName="root2" presStyleCnt="0"/>
      <dgm:spPr/>
    </dgm:pt>
    <dgm:pt modelId="{B613704A-AE72-4098-BC7B-4BECD52324A3}" type="pres">
      <dgm:prSet presAssocID="{1909E9D1-3A73-4FC1-9C3C-21AFAFBCDC16}" presName="LevelTwoTextNode" presStyleLbl="node4" presStyleIdx="0" presStyleCnt="9">
        <dgm:presLayoutVars>
          <dgm:chPref val="3"/>
        </dgm:presLayoutVars>
      </dgm:prSet>
      <dgm:spPr/>
    </dgm:pt>
    <dgm:pt modelId="{139439A3-18A7-418F-A3BD-49E328F3C3EF}" type="pres">
      <dgm:prSet presAssocID="{1909E9D1-3A73-4FC1-9C3C-21AFAFBCDC16}" presName="level3hierChild" presStyleCnt="0"/>
      <dgm:spPr/>
    </dgm:pt>
    <dgm:pt modelId="{B1341A47-EBA2-45BC-B123-C6EC15D1D14F}" type="pres">
      <dgm:prSet presAssocID="{64E2FD36-C7AF-43D6-A758-8A227B68E3F0}" presName="conn2-1" presStyleLbl="parChTrans1D4" presStyleIdx="1" presStyleCnt="9"/>
      <dgm:spPr/>
    </dgm:pt>
    <dgm:pt modelId="{FF723B2C-7A98-483A-80E4-55658230B689}" type="pres">
      <dgm:prSet presAssocID="{64E2FD36-C7AF-43D6-A758-8A227B68E3F0}" presName="connTx" presStyleLbl="parChTrans1D4" presStyleIdx="1" presStyleCnt="9"/>
      <dgm:spPr/>
    </dgm:pt>
    <dgm:pt modelId="{FC83F925-AC9E-4DBE-8245-5866B0DFC95E}" type="pres">
      <dgm:prSet presAssocID="{937D013E-91F3-4CDD-A694-33B6D94541BA}" presName="root2" presStyleCnt="0"/>
      <dgm:spPr/>
    </dgm:pt>
    <dgm:pt modelId="{00C12B38-617A-4D37-8145-B51A81AC6FDC}" type="pres">
      <dgm:prSet presAssocID="{937D013E-91F3-4CDD-A694-33B6D94541BA}" presName="LevelTwoTextNode" presStyleLbl="node4" presStyleIdx="1" presStyleCnt="9">
        <dgm:presLayoutVars>
          <dgm:chPref val="3"/>
        </dgm:presLayoutVars>
      </dgm:prSet>
      <dgm:spPr/>
    </dgm:pt>
    <dgm:pt modelId="{77A8C83A-99D1-4739-A965-0F5C217F3EA9}" type="pres">
      <dgm:prSet presAssocID="{937D013E-91F3-4CDD-A694-33B6D94541BA}" presName="level3hierChild" presStyleCnt="0"/>
      <dgm:spPr/>
    </dgm:pt>
    <dgm:pt modelId="{316D1C0A-784A-4EE0-8434-5A314C819184}" type="pres">
      <dgm:prSet presAssocID="{2B276D2B-70BB-4578-9C35-80B02B87FA2E}" presName="conn2-1" presStyleLbl="parChTrans1D4" presStyleIdx="2" presStyleCnt="9"/>
      <dgm:spPr/>
    </dgm:pt>
    <dgm:pt modelId="{0368FE7D-21D0-4354-9324-3846000227E3}" type="pres">
      <dgm:prSet presAssocID="{2B276D2B-70BB-4578-9C35-80B02B87FA2E}" presName="connTx" presStyleLbl="parChTrans1D4" presStyleIdx="2" presStyleCnt="9"/>
      <dgm:spPr/>
    </dgm:pt>
    <dgm:pt modelId="{C4F02B1E-72BE-4EF0-9DBF-85286F93E6C7}" type="pres">
      <dgm:prSet presAssocID="{177C0A0F-F832-4071-9E11-005A6085A047}" presName="root2" presStyleCnt="0"/>
      <dgm:spPr/>
    </dgm:pt>
    <dgm:pt modelId="{A63BCCF2-E754-44EE-A64C-F6A83B6AB700}" type="pres">
      <dgm:prSet presAssocID="{177C0A0F-F832-4071-9E11-005A6085A047}" presName="LevelTwoTextNode" presStyleLbl="node4" presStyleIdx="2" presStyleCnt="9">
        <dgm:presLayoutVars>
          <dgm:chPref val="3"/>
        </dgm:presLayoutVars>
      </dgm:prSet>
      <dgm:spPr/>
    </dgm:pt>
    <dgm:pt modelId="{66221FBA-19BF-4D62-98B8-EEA41E070025}" type="pres">
      <dgm:prSet presAssocID="{177C0A0F-F832-4071-9E11-005A6085A047}" presName="level3hierChild" presStyleCnt="0"/>
      <dgm:spPr/>
    </dgm:pt>
    <dgm:pt modelId="{B64D78C0-9A29-4EF6-9978-CE376F0D5F5E}" type="pres">
      <dgm:prSet presAssocID="{BF79CEA9-0258-45DE-944B-C2327E7FC09C}" presName="conn2-1" presStyleLbl="parChTrans1D4" presStyleIdx="3" presStyleCnt="9"/>
      <dgm:spPr/>
    </dgm:pt>
    <dgm:pt modelId="{278FAB6B-C1A4-48E2-849C-78BB964CB5A0}" type="pres">
      <dgm:prSet presAssocID="{BF79CEA9-0258-45DE-944B-C2327E7FC09C}" presName="connTx" presStyleLbl="parChTrans1D4" presStyleIdx="3" presStyleCnt="9"/>
      <dgm:spPr/>
    </dgm:pt>
    <dgm:pt modelId="{6EDB284A-9729-4422-9E03-4D0166B63FBE}" type="pres">
      <dgm:prSet presAssocID="{4F5CDD62-7439-4F6D-86FD-22DD0E0BEF4E}" presName="root2" presStyleCnt="0"/>
      <dgm:spPr/>
    </dgm:pt>
    <dgm:pt modelId="{20EEF8D3-7A3B-4A26-8D9D-A3364A25E590}" type="pres">
      <dgm:prSet presAssocID="{4F5CDD62-7439-4F6D-86FD-22DD0E0BEF4E}" presName="LevelTwoTextNode" presStyleLbl="node4" presStyleIdx="3" presStyleCnt="9">
        <dgm:presLayoutVars>
          <dgm:chPref val="3"/>
        </dgm:presLayoutVars>
      </dgm:prSet>
      <dgm:spPr/>
    </dgm:pt>
    <dgm:pt modelId="{FD5D6F98-82A1-4018-BC9B-BD454F157FED}" type="pres">
      <dgm:prSet presAssocID="{4F5CDD62-7439-4F6D-86FD-22DD0E0BEF4E}" presName="level3hierChild" presStyleCnt="0"/>
      <dgm:spPr/>
    </dgm:pt>
    <dgm:pt modelId="{761BC30E-D3A7-4464-A335-E798063E9FE7}" type="pres">
      <dgm:prSet presAssocID="{7DE74F6F-5FA3-43E7-8CAF-32D98770DA52}" presName="conn2-1" presStyleLbl="parChTrans1D3" presStyleIdx="1" presStyleCnt="5"/>
      <dgm:spPr/>
    </dgm:pt>
    <dgm:pt modelId="{534F1DF5-F7E5-4308-A050-72A786F08719}" type="pres">
      <dgm:prSet presAssocID="{7DE74F6F-5FA3-43E7-8CAF-32D98770DA52}" presName="connTx" presStyleLbl="parChTrans1D3" presStyleIdx="1" presStyleCnt="5"/>
      <dgm:spPr/>
    </dgm:pt>
    <dgm:pt modelId="{63F87ADC-33D2-4124-9056-5CB628F95008}" type="pres">
      <dgm:prSet presAssocID="{EB4033C2-31FE-4964-A4D3-598128C5E8C0}" presName="root2" presStyleCnt="0"/>
      <dgm:spPr/>
    </dgm:pt>
    <dgm:pt modelId="{121B195E-02C8-401D-9957-5EBFEEC9B604}" type="pres">
      <dgm:prSet presAssocID="{EB4033C2-31FE-4964-A4D3-598128C5E8C0}" presName="LevelTwoTextNode" presStyleLbl="node3" presStyleIdx="1" presStyleCnt="5">
        <dgm:presLayoutVars>
          <dgm:chPref val="3"/>
        </dgm:presLayoutVars>
      </dgm:prSet>
      <dgm:spPr/>
    </dgm:pt>
    <dgm:pt modelId="{EFB51974-E12D-4F3E-8A08-5195723832C0}" type="pres">
      <dgm:prSet presAssocID="{EB4033C2-31FE-4964-A4D3-598128C5E8C0}" presName="level3hierChild" presStyleCnt="0"/>
      <dgm:spPr/>
    </dgm:pt>
    <dgm:pt modelId="{07072007-3896-410A-9FAD-7C6060CF76CC}" type="pres">
      <dgm:prSet presAssocID="{A1C7CA4F-7136-4CB4-BE50-D5E30EBB1FCB}" presName="conn2-1" presStyleLbl="parChTrans1D4" presStyleIdx="4" presStyleCnt="9"/>
      <dgm:spPr/>
    </dgm:pt>
    <dgm:pt modelId="{66CFE872-A268-4E17-9EC6-A1B1216E7471}" type="pres">
      <dgm:prSet presAssocID="{A1C7CA4F-7136-4CB4-BE50-D5E30EBB1FCB}" presName="connTx" presStyleLbl="parChTrans1D4" presStyleIdx="4" presStyleCnt="9"/>
      <dgm:spPr/>
    </dgm:pt>
    <dgm:pt modelId="{1D01FB9F-D3E8-4471-82A5-042579A3896B}" type="pres">
      <dgm:prSet presAssocID="{941315CB-7A4C-445A-9D3C-9E096AEA411F}" presName="root2" presStyleCnt="0"/>
      <dgm:spPr/>
    </dgm:pt>
    <dgm:pt modelId="{152EDA7C-D1ED-4AF9-9BC5-05FC7E9A9E32}" type="pres">
      <dgm:prSet presAssocID="{941315CB-7A4C-445A-9D3C-9E096AEA411F}" presName="LevelTwoTextNode" presStyleLbl="node4" presStyleIdx="4" presStyleCnt="9">
        <dgm:presLayoutVars>
          <dgm:chPref val="3"/>
        </dgm:presLayoutVars>
      </dgm:prSet>
      <dgm:spPr/>
    </dgm:pt>
    <dgm:pt modelId="{2094E07D-67B6-4C3E-AD3A-A7BB9BAACDD5}" type="pres">
      <dgm:prSet presAssocID="{941315CB-7A4C-445A-9D3C-9E096AEA411F}" presName="level3hierChild" presStyleCnt="0"/>
      <dgm:spPr/>
    </dgm:pt>
    <dgm:pt modelId="{470A5F6D-3913-424F-BD6F-D568901B674B}" type="pres">
      <dgm:prSet presAssocID="{09F47CA0-57E7-4AC8-91AC-6091192EC3FF}" presName="conn2-1" presStyleLbl="parChTrans1D3" presStyleIdx="2" presStyleCnt="5"/>
      <dgm:spPr/>
    </dgm:pt>
    <dgm:pt modelId="{B797408B-947F-438A-90B5-C4B27FBE91D7}" type="pres">
      <dgm:prSet presAssocID="{09F47CA0-57E7-4AC8-91AC-6091192EC3FF}" presName="connTx" presStyleLbl="parChTrans1D3" presStyleIdx="2" presStyleCnt="5"/>
      <dgm:spPr/>
    </dgm:pt>
    <dgm:pt modelId="{9FA2FBE2-6893-408F-A3B2-C768F2572A71}" type="pres">
      <dgm:prSet presAssocID="{728ABFE5-44B6-4F92-82DD-8AB4E9C22635}" presName="root2" presStyleCnt="0"/>
      <dgm:spPr/>
    </dgm:pt>
    <dgm:pt modelId="{2656C2C6-2105-41A9-83D4-85F3B47AE26F}" type="pres">
      <dgm:prSet presAssocID="{728ABFE5-44B6-4F92-82DD-8AB4E9C22635}" presName="LevelTwoTextNode" presStyleLbl="node3" presStyleIdx="2" presStyleCnt="5">
        <dgm:presLayoutVars>
          <dgm:chPref val="3"/>
        </dgm:presLayoutVars>
      </dgm:prSet>
      <dgm:spPr/>
    </dgm:pt>
    <dgm:pt modelId="{7AD7823E-EB2C-4815-876A-BACE4CCA7477}" type="pres">
      <dgm:prSet presAssocID="{728ABFE5-44B6-4F92-82DD-8AB4E9C22635}" presName="level3hierChild" presStyleCnt="0"/>
      <dgm:spPr/>
    </dgm:pt>
    <dgm:pt modelId="{2468B310-8811-40B9-B913-AA30B151638D}" type="pres">
      <dgm:prSet presAssocID="{113A4425-6DFD-489F-8839-70950724BBAF}" presName="conn2-1" presStyleLbl="parChTrans1D4" presStyleIdx="5" presStyleCnt="9"/>
      <dgm:spPr/>
    </dgm:pt>
    <dgm:pt modelId="{A75F659E-9B40-4D97-B026-44C556D4B075}" type="pres">
      <dgm:prSet presAssocID="{113A4425-6DFD-489F-8839-70950724BBAF}" presName="connTx" presStyleLbl="parChTrans1D4" presStyleIdx="5" presStyleCnt="9"/>
      <dgm:spPr/>
    </dgm:pt>
    <dgm:pt modelId="{CFB0C57F-C11F-4BD6-B1AF-92DB71842B02}" type="pres">
      <dgm:prSet presAssocID="{7FBA7D08-4738-44DE-8EC1-C58243DE711F}" presName="root2" presStyleCnt="0"/>
      <dgm:spPr/>
    </dgm:pt>
    <dgm:pt modelId="{55EB1A19-0A94-4B93-B2B9-D8A6412FA4A3}" type="pres">
      <dgm:prSet presAssocID="{7FBA7D08-4738-44DE-8EC1-C58243DE711F}" presName="LevelTwoTextNode" presStyleLbl="node4" presStyleIdx="5" presStyleCnt="9">
        <dgm:presLayoutVars>
          <dgm:chPref val="3"/>
        </dgm:presLayoutVars>
      </dgm:prSet>
      <dgm:spPr/>
    </dgm:pt>
    <dgm:pt modelId="{2446E3CC-B353-4434-A1B1-0C01D84600B5}" type="pres">
      <dgm:prSet presAssocID="{7FBA7D08-4738-44DE-8EC1-C58243DE711F}" presName="level3hierChild" presStyleCnt="0"/>
      <dgm:spPr/>
    </dgm:pt>
    <dgm:pt modelId="{8FF2DDF5-7D32-45A1-A439-A20D243A6B45}" type="pres">
      <dgm:prSet presAssocID="{9849BF98-AB8A-437B-AFFB-BA17E7496C2B}" presName="conn2-1" presStyleLbl="parChTrans1D3" presStyleIdx="3" presStyleCnt="5"/>
      <dgm:spPr/>
    </dgm:pt>
    <dgm:pt modelId="{435EBD7E-20BE-48EC-A83A-DE2F14F2FEAC}" type="pres">
      <dgm:prSet presAssocID="{9849BF98-AB8A-437B-AFFB-BA17E7496C2B}" presName="connTx" presStyleLbl="parChTrans1D3" presStyleIdx="3" presStyleCnt="5"/>
      <dgm:spPr/>
    </dgm:pt>
    <dgm:pt modelId="{39A4CC96-64FF-4371-B740-A7F31FBBAAE2}" type="pres">
      <dgm:prSet presAssocID="{B1A7C3D7-9E41-427A-BDB0-8E04BE0126AE}" presName="root2" presStyleCnt="0"/>
      <dgm:spPr/>
    </dgm:pt>
    <dgm:pt modelId="{352D94DF-D6D9-49AD-8268-B85456D5B76B}" type="pres">
      <dgm:prSet presAssocID="{B1A7C3D7-9E41-427A-BDB0-8E04BE0126AE}" presName="LevelTwoTextNode" presStyleLbl="node3" presStyleIdx="3" presStyleCnt="5">
        <dgm:presLayoutVars>
          <dgm:chPref val="3"/>
        </dgm:presLayoutVars>
      </dgm:prSet>
      <dgm:spPr/>
    </dgm:pt>
    <dgm:pt modelId="{7F97127D-CDB6-4E50-90CC-6E9AB46192F4}" type="pres">
      <dgm:prSet presAssocID="{B1A7C3D7-9E41-427A-BDB0-8E04BE0126AE}" presName="level3hierChild" presStyleCnt="0"/>
      <dgm:spPr/>
    </dgm:pt>
    <dgm:pt modelId="{2E36991A-ACF4-4C0B-9F11-2AA0127CA2F5}" type="pres">
      <dgm:prSet presAssocID="{5E9EBE56-6E4C-4752-B9CC-B9E0F26C7428}" presName="conn2-1" presStyleLbl="parChTrans1D4" presStyleIdx="6" presStyleCnt="9"/>
      <dgm:spPr/>
    </dgm:pt>
    <dgm:pt modelId="{1C1A8593-E4BD-4605-AE51-DCED728870A3}" type="pres">
      <dgm:prSet presAssocID="{5E9EBE56-6E4C-4752-B9CC-B9E0F26C7428}" presName="connTx" presStyleLbl="parChTrans1D4" presStyleIdx="6" presStyleCnt="9"/>
      <dgm:spPr/>
    </dgm:pt>
    <dgm:pt modelId="{E4B5F2DE-5E0C-4C75-BF99-CAE8F1ADB10D}" type="pres">
      <dgm:prSet presAssocID="{A533A6B8-4CB1-407C-BE13-1AAE26C0252A}" presName="root2" presStyleCnt="0"/>
      <dgm:spPr/>
    </dgm:pt>
    <dgm:pt modelId="{BD0ED8F2-B078-4E2C-A42B-5457A595DBA4}" type="pres">
      <dgm:prSet presAssocID="{A533A6B8-4CB1-407C-BE13-1AAE26C0252A}" presName="LevelTwoTextNode" presStyleLbl="node4" presStyleIdx="6" presStyleCnt="9">
        <dgm:presLayoutVars>
          <dgm:chPref val="3"/>
        </dgm:presLayoutVars>
      </dgm:prSet>
      <dgm:spPr/>
    </dgm:pt>
    <dgm:pt modelId="{86DB3006-D3FC-4B34-A0DD-8C6CE1A62DE6}" type="pres">
      <dgm:prSet presAssocID="{A533A6B8-4CB1-407C-BE13-1AAE26C0252A}" presName="level3hierChild" presStyleCnt="0"/>
      <dgm:spPr/>
    </dgm:pt>
    <dgm:pt modelId="{8D84285E-5B86-48BC-8681-DFDE832C9B27}" type="pres">
      <dgm:prSet presAssocID="{647D17AE-A081-490E-A363-8CA8CCF29FA6}" presName="conn2-1" presStyleLbl="parChTrans1D2" presStyleIdx="1" presStyleCnt="2"/>
      <dgm:spPr/>
    </dgm:pt>
    <dgm:pt modelId="{52C0261F-CEF6-4ECB-A132-368A6A61D30F}" type="pres">
      <dgm:prSet presAssocID="{647D17AE-A081-490E-A363-8CA8CCF29FA6}" presName="connTx" presStyleLbl="parChTrans1D2" presStyleIdx="1" presStyleCnt="2"/>
      <dgm:spPr/>
    </dgm:pt>
    <dgm:pt modelId="{10CC3AB7-7BE5-4F85-B41F-A2EBC3EF41CC}" type="pres">
      <dgm:prSet presAssocID="{045951B3-3575-47BA-AAAE-43E14108AF06}" presName="root2" presStyleCnt="0"/>
      <dgm:spPr/>
    </dgm:pt>
    <dgm:pt modelId="{73BA7B5C-0C60-46F2-BBF7-914A5ED0E23D}" type="pres">
      <dgm:prSet presAssocID="{045951B3-3575-47BA-AAAE-43E14108AF06}" presName="LevelTwoTextNode" presStyleLbl="node2" presStyleIdx="1" presStyleCnt="2">
        <dgm:presLayoutVars>
          <dgm:chPref val="3"/>
        </dgm:presLayoutVars>
      </dgm:prSet>
      <dgm:spPr/>
    </dgm:pt>
    <dgm:pt modelId="{D09839CA-0FC4-4F49-96FB-298F5BDEE38C}" type="pres">
      <dgm:prSet presAssocID="{045951B3-3575-47BA-AAAE-43E14108AF06}" presName="level3hierChild" presStyleCnt="0"/>
      <dgm:spPr/>
    </dgm:pt>
    <dgm:pt modelId="{4381A215-F111-4BA9-B148-199C2EA67158}" type="pres">
      <dgm:prSet presAssocID="{CF8753E1-C239-45D6-9BB3-6BA78BC075A7}" presName="conn2-1" presStyleLbl="parChTrans1D3" presStyleIdx="4" presStyleCnt="5"/>
      <dgm:spPr/>
    </dgm:pt>
    <dgm:pt modelId="{7D611D91-0876-412F-957E-8FA52989342C}" type="pres">
      <dgm:prSet presAssocID="{CF8753E1-C239-45D6-9BB3-6BA78BC075A7}" presName="connTx" presStyleLbl="parChTrans1D3" presStyleIdx="4" presStyleCnt="5"/>
      <dgm:spPr/>
    </dgm:pt>
    <dgm:pt modelId="{DD1766C6-0139-4FE4-A907-28AF8BB81C79}" type="pres">
      <dgm:prSet presAssocID="{4E441EAC-30D8-473B-8C13-6E24A67537AB}" presName="root2" presStyleCnt="0"/>
      <dgm:spPr/>
    </dgm:pt>
    <dgm:pt modelId="{C9FEA468-5C7A-46A7-912E-252E223DC9DF}" type="pres">
      <dgm:prSet presAssocID="{4E441EAC-30D8-473B-8C13-6E24A67537AB}" presName="LevelTwoTextNode" presStyleLbl="node3" presStyleIdx="4" presStyleCnt="5">
        <dgm:presLayoutVars>
          <dgm:chPref val="3"/>
        </dgm:presLayoutVars>
      </dgm:prSet>
      <dgm:spPr/>
    </dgm:pt>
    <dgm:pt modelId="{14AEAF02-FD83-44B6-8547-0D2F55B10597}" type="pres">
      <dgm:prSet presAssocID="{4E441EAC-30D8-473B-8C13-6E24A67537AB}" presName="level3hierChild" presStyleCnt="0"/>
      <dgm:spPr/>
    </dgm:pt>
    <dgm:pt modelId="{8EB04ECB-E6B3-4940-AD6C-EF24C7491A59}" type="pres">
      <dgm:prSet presAssocID="{777D9656-40E1-4B9F-82A6-543D071015FE}" presName="conn2-1" presStyleLbl="parChTrans1D4" presStyleIdx="7" presStyleCnt="9"/>
      <dgm:spPr/>
    </dgm:pt>
    <dgm:pt modelId="{6C48C3D8-556C-4092-A0DA-E1FE63402DAF}" type="pres">
      <dgm:prSet presAssocID="{777D9656-40E1-4B9F-82A6-543D071015FE}" presName="connTx" presStyleLbl="parChTrans1D4" presStyleIdx="7" presStyleCnt="9"/>
      <dgm:spPr/>
    </dgm:pt>
    <dgm:pt modelId="{D00DA20C-A7C2-4994-B404-ECC58C8EA809}" type="pres">
      <dgm:prSet presAssocID="{F5AF90D4-34C4-407E-AB28-F6E193C9246E}" presName="root2" presStyleCnt="0"/>
      <dgm:spPr/>
    </dgm:pt>
    <dgm:pt modelId="{EC2D178F-41A3-41B9-8CAD-3C6B2D51597B}" type="pres">
      <dgm:prSet presAssocID="{F5AF90D4-34C4-407E-AB28-F6E193C9246E}" presName="LevelTwoTextNode" presStyleLbl="node4" presStyleIdx="7" presStyleCnt="9">
        <dgm:presLayoutVars>
          <dgm:chPref val="3"/>
        </dgm:presLayoutVars>
      </dgm:prSet>
      <dgm:spPr/>
    </dgm:pt>
    <dgm:pt modelId="{9C59D1F0-D511-43F3-98E3-DE316B131C64}" type="pres">
      <dgm:prSet presAssocID="{F5AF90D4-34C4-407E-AB28-F6E193C9246E}" presName="level3hierChild" presStyleCnt="0"/>
      <dgm:spPr/>
    </dgm:pt>
    <dgm:pt modelId="{669DB388-E755-4807-8504-37F0021D52DF}" type="pres">
      <dgm:prSet presAssocID="{5E026EB5-81B4-426F-8C1B-1E5A97BC4E94}" presName="conn2-1" presStyleLbl="parChTrans1D4" presStyleIdx="8" presStyleCnt="9"/>
      <dgm:spPr/>
    </dgm:pt>
    <dgm:pt modelId="{BCE2D874-F871-4FA2-AB6B-470790E8734A}" type="pres">
      <dgm:prSet presAssocID="{5E026EB5-81B4-426F-8C1B-1E5A97BC4E94}" presName="connTx" presStyleLbl="parChTrans1D4" presStyleIdx="8" presStyleCnt="9"/>
      <dgm:spPr/>
    </dgm:pt>
    <dgm:pt modelId="{EB5C3679-C481-4BE5-A5E3-E3F8DB11DDAA}" type="pres">
      <dgm:prSet presAssocID="{77E9BDFD-5B65-432B-AA25-B0087E000D1A}" presName="root2" presStyleCnt="0"/>
      <dgm:spPr/>
    </dgm:pt>
    <dgm:pt modelId="{399BA631-1A06-4BAB-B295-7112710B3DA1}" type="pres">
      <dgm:prSet presAssocID="{77E9BDFD-5B65-432B-AA25-B0087E000D1A}" presName="LevelTwoTextNode" presStyleLbl="node4" presStyleIdx="8" presStyleCnt="9">
        <dgm:presLayoutVars>
          <dgm:chPref val="3"/>
        </dgm:presLayoutVars>
      </dgm:prSet>
      <dgm:spPr/>
    </dgm:pt>
    <dgm:pt modelId="{EB70C446-6CC8-44E1-88BD-F0029F052CFB}" type="pres">
      <dgm:prSet presAssocID="{77E9BDFD-5B65-432B-AA25-B0087E000D1A}" presName="level3hierChild" presStyleCnt="0"/>
      <dgm:spPr/>
    </dgm:pt>
  </dgm:ptLst>
  <dgm:cxnLst>
    <dgm:cxn modelId="{1DA8A603-FC1D-4CDF-B1CF-156C922AE40D}" type="presOf" srcId="{77E9BDFD-5B65-432B-AA25-B0087E000D1A}" destId="{399BA631-1A06-4BAB-B295-7112710B3DA1}" srcOrd="0" destOrd="0" presId="urn:microsoft.com/office/officeart/2005/8/layout/hierarchy2"/>
    <dgm:cxn modelId="{3C222C09-BFD0-4EBA-B533-64303F240DB7}" type="presOf" srcId="{D7578BD8-87C7-43E2-929F-8889855311BD}" destId="{6358E208-87C0-4A11-AD6A-D79650E8CBF9}" srcOrd="0" destOrd="0" presId="urn:microsoft.com/office/officeart/2005/8/layout/hierarchy2"/>
    <dgm:cxn modelId="{4AEDA50A-B99F-455F-ABA8-03280CBFB1B3}" type="presOf" srcId="{64E2FD36-C7AF-43D6-A758-8A227B68E3F0}" destId="{FF723B2C-7A98-483A-80E4-55658230B689}" srcOrd="1" destOrd="0" presId="urn:microsoft.com/office/officeart/2005/8/layout/hierarchy2"/>
    <dgm:cxn modelId="{EFF80C11-A1B4-44C9-8BDD-A2A860576FCB}" srcId="{A58160FE-7D1C-46EB-BECE-07B1206F9F8F}" destId="{1909E9D1-3A73-4FC1-9C3C-21AFAFBCDC16}" srcOrd="0" destOrd="0" parTransId="{F292344F-4892-40DC-A155-14D12A94FD75}" sibTransId="{497B203F-89B6-4B44-9687-388D357AB9B0}"/>
    <dgm:cxn modelId="{A2465F12-BC3B-4F0D-9519-392B750847F8}" type="presOf" srcId="{D7578BD8-87C7-43E2-929F-8889855311BD}" destId="{63179FDB-CF47-4154-9BD8-DFE386930626}" srcOrd="1" destOrd="0" presId="urn:microsoft.com/office/officeart/2005/8/layout/hierarchy2"/>
    <dgm:cxn modelId="{24A10515-6340-4B61-BBCF-7192AFE2806D}" type="presOf" srcId="{5E026EB5-81B4-426F-8C1B-1E5A97BC4E94}" destId="{BCE2D874-F871-4FA2-AB6B-470790E8734A}" srcOrd="1" destOrd="0" presId="urn:microsoft.com/office/officeart/2005/8/layout/hierarchy2"/>
    <dgm:cxn modelId="{B9BF201D-DA7D-467A-9DB6-59056AE1DB57}" type="presOf" srcId="{BE1B6BD7-5A7A-4FF3-861F-F77766107C04}" destId="{8681E89A-9FDE-4C7B-A745-C00AE311333C}" srcOrd="1" destOrd="0" presId="urn:microsoft.com/office/officeart/2005/8/layout/hierarchy2"/>
    <dgm:cxn modelId="{FE33CF20-8491-4B40-94B6-23BC16071142}" type="presOf" srcId="{777D9656-40E1-4B9F-82A6-543D071015FE}" destId="{8EB04ECB-E6B3-4940-AD6C-EF24C7491A59}" srcOrd="0" destOrd="0" presId="urn:microsoft.com/office/officeart/2005/8/layout/hierarchy2"/>
    <dgm:cxn modelId="{37DAD624-FB04-4A66-8998-00E02F6AE07A}" srcId="{CAB4507D-2C5B-473E-83C9-2903C985293C}" destId="{045951B3-3575-47BA-AAAE-43E14108AF06}" srcOrd="1" destOrd="0" parTransId="{647D17AE-A081-490E-A363-8CA8CCF29FA6}" sibTransId="{44ED41BD-1EBF-4EB4-8F74-16A9AB6E6440}"/>
    <dgm:cxn modelId="{6FCAE525-D9D7-4065-81D0-C5E214FFA4F1}" type="presOf" srcId="{777D9656-40E1-4B9F-82A6-543D071015FE}" destId="{6C48C3D8-556C-4092-A0DA-E1FE63402DAF}" srcOrd="1" destOrd="0" presId="urn:microsoft.com/office/officeart/2005/8/layout/hierarchy2"/>
    <dgm:cxn modelId="{672A792B-A748-467D-9796-DF9AB8EB428C}" type="presOf" srcId="{113A4425-6DFD-489F-8839-70950724BBAF}" destId="{2468B310-8811-40B9-B913-AA30B151638D}" srcOrd="0" destOrd="0" presId="urn:microsoft.com/office/officeart/2005/8/layout/hierarchy2"/>
    <dgm:cxn modelId="{85DD0D2F-1C32-43ED-8156-A484B519EA4F}" type="presOf" srcId="{7DE74F6F-5FA3-43E7-8CAF-32D98770DA52}" destId="{534F1DF5-F7E5-4308-A050-72A786F08719}" srcOrd="1" destOrd="0" presId="urn:microsoft.com/office/officeart/2005/8/layout/hierarchy2"/>
    <dgm:cxn modelId="{0F06F433-7F89-4B81-BE6B-DD64F57AE52D}" type="presOf" srcId="{4F5CDD62-7439-4F6D-86FD-22DD0E0BEF4E}" destId="{20EEF8D3-7A3B-4A26-8D9D-A3364A25E590}" srcOrd="0" destOrd="0" presId="urn:microsoft.com/office/officeart/2005/8/layout/hierarchy2"/>
    <dgm:cxn modelId="{298F9B34-9A8A-4E8F-8017-75E89ADF09FE}" type="presOf" srcId="{7DE74F6F-5FA3-43E7-8CAF-32D98770DA52}" destId="{761BC30E-D3A7-4464-A335-E798063E9FE7}" srcOrd="0" destOrd="0" presId="urn:microsoft.com/office/officeart/2005/8/layout/hierarchy2"/>
    <dgm:cxn modelId="{AE665036-4E41-4117-8E12-49CEF8CBBC2E}" type="presOf" srcId="{941315CB-7A4C-445A-9D3C-9E096AEA411F}" destId="{152EDA7C-D1ED-4AF9-9BC5-05FC7E9A9E32}" srcOrd="0" destOrd="0" presId="urn:microsoft.com/office/officeart/2005/8/layout/hierarchy2"/>
    <dgm:cxn modelId="{BF2F7438-B196-4989-B9E3-9EECE0EDE817}" type="presOf" srcId="{177C0A0F-F832-4071-9E11-005A6085A047}" destId="{A63BCCF2-E754-44EE-A64C-F6A83B6AB700}" srcOrd="0" destOrd="0" presId="urn:microsoft.com/office/officeart/2005/8/layout/hierarchy2"/>
    <dgm:cxn modelId="{DD7FF939-2B85-4A9D-B2AC-DC6693F5D493}" type="presOf" srcId="{EB4033C2-31FE-4964-A4D3-598128C5E8C0}" destId="{121B195E-02C8-401D-9957-5EBFEEC9B604}" srcOrd="0" destOrd="0" presId="urn:microsoft.com/office/officeart/2005/8/layout/hierarchy2"/>
    <dgm:cxn modelId="{73F7FA3B-D889-4D34-BFAE-86219DFAF17F}" type="presOf" srcId="{BF79CEA9-0258-45DE-944B-C2327E7FC09C}" destId="{B64D78C0-9A29-4EF6-9978-CE376F0D5F5E}" srcOrd="0" destOrd="0" presId="urn:microsoft.com/office/officeart/2005/8/layout/hierarchy2"/>
    <dgm:cxn modelId="{3DACAC3E-D10E-4E1D-B7AC-5868627DBE27}" type="presOf" srcId="{937D013E-91F3-4CDD-A694-33B6D94541BA}" destId="{00C12B38-617A-4D37-8145-B51A81AC6FDC}" srcOrd="0" destOrd="0" presId="urn:microsoft.com/office/officeart/2005/8/layout/hierarchy2"/>
    <dgm:cxn modelId="{AB58995F-EFFD-4AA0-A1A7-D89D55F3F68A}" srcId="{4E441EAC-30D8-473B-8C13-6E24A67537AB}" destId="{F5AF90D4-34C4-407E-AB28-F6E193C9246E}" srcOrd="0" destOrd="0" parTransId="{777D9656-40E1-4B9F-82A6-543D071015FE}" sibTransId="{CCC2DCA0-D8B2-49EA-8927-CC160EE5E767}"/>
    <dgm:cxn modelId="{66108A61-655F-442A-BF15-6F99FA9AC6B0}" type="presOf" srcId="{728ABFE5-44B6-4F92-82DD-8AB4E9C22635}" destId="{2656C2C6-2105-41A9-83D4-85F3B47AE26F}" srcOrd="0" destOrd="0" presId="urn:microsoft.com/office/officeart/2005/8/layout/hierarchy2"/>
    <dgm:cxn modelId="{F2D93A42-894F-4929-BE4C-C42ABDF505B0}" type="presOf" srcId="{CF8753E1-C239-45D6-9BB3-6BA78BC075A7}" destId="{4381A215-F111-4BA9-B148-199C2EA67158}" srcOrd="0" destOrd="0" presId="urn:microsoft.com/office/officeart/2005/8/layout/hierarchy2"/>
    <dgm:cxn modelId="{901C0E46-875E-4A6A-A655-DEFA589C3CE3}" type="presOf" srcId="{A1C7CA4F-7136-4CB4-BE50-D5E30EBB1FCB}" destId="{07072007-3896-410A-9FAD-7C6060CF76CC}" srcOrd="0" destOrd="0" presId="urn:microsoft.com/office/officeart/2005/8/layout/hierarchy2"/>
    <dgm:cxn modelId="{E1441268-461F-43F2-960A-949F7A2BFB80}" type="presOf" srcId="{647D17AE-A081-490E-A363-8CA8CCF29FA6}" destId="{8D84285E-5B86-48BC-8681-DFDE832C9B27}" srcOrd="0" destOrd="0" presId="urn:microsoft.com/office/officeart/2005/8/layout/hierarchy2"/>
    <dgm:cxn modelId="{081D2168-FFC6-4D53-8D9A-0910C5C8BBF6}" type="presOf" srcId="{9849BF98-AB8A-437B-AFFB-BA17E7496C2B}" destId="{435EBD7E-20BE-48EC-A83A-DE2F14F2FEAC}" srcOrd="1" destOrd="0" presId="urn:microsoft.com/office/officeart/2005/8/layout/hierarchy2"/>
    <dgm:cxn modelId="{17782A68-3401-49E0-91CD-1A37687513F0}" type="presOf" srcId="{64E2FD36-C7AF-43D6-A758-8A227B68E3F0}" destId="{B1341A47-EBA2-45BC-B123-C6EC15D1D14F}" srcOrd="0" destOrd="0" presId="urn:microsoft.com/office/officeart/2005/8/layout/hierarchy2"/>
    <dgm:cxn modelId="{9DF2294B-B6E9-42E0-BA71-A136058777B5}" type="presOf" srcId="{045951B3-3575-47BA-AAAE-43E14108AF06}" destId="{73BA7B5C-0C60-46F2-BBF7-914A5ED0E23D}" srcOrd="0" destOrd="0" presId="urn:microsoft.com/office/officeart/2005/8/layout/hierarchy2"/>
    <dgm:cxn modelId="{06EF8670-235E-4276-8EDF-7DC6346E2A78}" type="presOf" srcId="{5E9EBE56-6E4C-4752-B9CC-B9E0F26C7428}" destId="{1C1A8593-E4BD-4605-AE51-DCED728870A3}" srcOrd="1" destOrd="0" presId="urn:microsoft.com/office/officeart/2005/8/layout/hierarchy2"/>
    <dgm:cxn modelId="{76D88D72-DDBB-4F35-B9FB-079A0912AA2E}" srcId="{A58160FE-7D1C-46EB-BECE-07B1206F9F8F}" destId="{177C0A0F-F832-4071-9E11-005A6085A047}" srcOrd="2" destOrd="0" parTransId="{2B276D2B-70BB-4578-9C35-80B02B87FA2E}" sibTransId="{07C5DB43-F294-4093-A9DB-CC94E3D84D43}"/>
    <dgm:cxn modelId="{BEDB6453-4F21-492B-A654-870A938D26ED}" type="presOf" srcId="{F5AF90D4-34C4-407E-AB28-F6E193C9246E}" destId="{EC2D178F-41A3-41B9-8CAD-3C6B2D51597B}" srcOrd="0" destOrd="0" presId="urn:microsoft.com/office/officeart/2005/8/layout/hierarchy2"/>
    <dgm:cxn modelId="{39AFEA53-28FB-46A5-9743-33C359887E6F}" srcId="{728ABFE5-44B6-4F92-82DD-8AB4E9C22635}" destId="{7FBA7D08-4738-44DE-8EC1-C58243DE711F}" srcOrd="0" destOrd="0" parTransId="{113A4425-6DFD-489F-8839-70950724BBAF}" sibTransId="{1D2991D0-A1BE-41F0-9114-502DD6578D64}"/>
    <dgm:cxn modelId="{57A66474-67BA-4D81-8E6E-8B64DEB19693}" type="presOf" srcId="{647D17AE-A081-490E-A363-8CA8CCF29FA6}" destId="{52C0261F-CEF6-4ECB-A132-368A6A61D30F}" srcOrd="1" destOrd="0" presId="urn:microsoft.com/office/officeart/2005/8/layout/hierarchy2"/>
    <dgm:cxn modelId="{46122756-7266-4706-8C2B-10E12FF613F2}" srcId="{EB4033C2-31FE-4964-A4D3-598128C5E8C0}" destId="{941315CB-7A4C-445A-9D3C-9E096AEA411F}" srcOrd="0" destOrd="0" parTransId="{A1C7CA4F-7136-4CB4-BE50-D5E30EBB1FCB}" sibTransId="{DA96C434-ACB7-44E6-AB53-BCBCE6F09A88}"/>
    <dgm:cxn modelId="{F0516079-C21E-48A8-9071-B1B4B1998BE1}" type="presOf" srcId="{3DE167C9-EF7D-48BD-B951-AFEF903210A2}" destId="{DA68792B-2368-46A2-BB5B-FE6763D0B11E}" srcOrd="0" destOrd="0" presId="urn:microsoft.com/office/officeart/2005/8/layout/hierarchy2"/>
    <dgm:cxn modelId="{37298779-A88A-4878-A889-0EA8378A8AB5}" type="presOf" srcId="{CF8753E1-C239-45D6-9BB3-6BA78BC075A7}" destId="{7D611D91-0876-412F-957E-8FA52989342C}" srcOrd="1" destOrd="0" presId="urn:microsoft.com/office/officeart/2005/8/layout/hierarchy2"/>
    <dgm:cxn modelId="{7B5EE97A-DA85-4CE4-B584-6577BE666513}" type="presOf" srcId="{5E9EBE56-6E4C-4752-B9CC-B9E0F26C7428}" destId="{2E36991A-ACF4-4C0B-9F11-2AA0127CA2F5}" srcOrd="0" destOrd="0" presId="urn:microsoft.com/office/officeart/2005/8/layout/hierarchy2"/>
    <dgm:cxn modelId="{0661E781-BC8F-4749-9FFE-179B1E2D194B}" srcId="{3DE167C9-EF7D-48BD-B951-AFEF903210A2}" destId="{A58160FE-7D1C-46EB-BECE-07B1206F9F8F}" srcOrd="0" destOrd="0" parTransId="{BE1B6BD7-5A7A-4FF3-861F-F77766107C04}" sibTransId="{B509CA32-38D7-408C-BEF6-C8A48BB9FE1B}"/>
    <dgm:cxn modelId="{AB6D4883-EA47-468A-B04C-091564E727C4}" type="presOf" srcId="{09F47CA0-57E7-4AC8-91AC-6091192EC3FF}" destId="{470A5F6D-3913-424F-BD6F-D568901B674B}" srcOrd="0" destOrd="0" presId="urn:microsoft.com/office/officeart/2005/8/layout/hierarchy2"/>
    <dgm:cxn modelId="{D84F9A86-EE48-48DB-9C1C-0BC706DE658B}" type="presOf" srcId="{2B276D2B-70BB-4578-9C35-80B02B87FA2E}" destId="{0368FE7D-21D0-4354-9324-3846000227E3}" srcOrd="1" destOrd="0" presId="urn:microsoft.com/office/officeart/2005/8/layout/hierarchy2"/>
    <dgm:cxn modelId="{6BAC4D8A-0C20-43F9-9382-44269730DE31}" srcId="{A58160FE-7D1C-46EB-BECE-07B1206F9F8F}" destId="{937D013E-91F3-4CDD-A694-33B6D94541BA}" srcOrd="1" destOrd="0" parTransId="{64E2FD36-C7AF-43D6-A758-8A227B68E3F0}" sibTransId="{9B1D3829-6442-4E26-8694-EC6DAB5B5375}"/>
    <dgm:cxn modelId="{9EDD438E-7BBD-4E67-9221-A6B871F05C31}" type="presOf" srcId="{A1C7CA4F-7136-4CB4-BE50-D5E30EBB1FCB}" destId="{66CFE872-A268-4E17-9EC6-A1B1216E7471}" srcOrd="1" destOrd="0" presId="urn:microsoft.com/office/officeart/2005/8/layout/hierarchy2"/>
    <dgm:cxn modelId="{982F8890-2771-4276-AD84-00622827B14B}" type="presOf" srcId="{B1A7C3D7-9E41-427A-BDB0-8E04BE0126AE}" destId="{352D94DF-D6D9-49AD-8268-B85456D5B76B}" srcOrd="0" destOrd="0" presId="urn:microsoft.com/office/officeart/2005/8/layout/hierarchy2"/>
    <dgm:cxn modelId="{A2987491-B1A6-428A-B2E2-98BA3AC1915C}" type="presOf" srcId="{F292344F-4892-40DC-A155-14D12A94FD75}" destId="{D4C9C48E-26DE-4CE8-8D8C-FB1FCE1CF2E2}" srcOrd="0" destOrd="0" presId="urn:microsoft.com/office/officeart/2005/8/layout/hierarchy2"/>
    <dgm:cxn modelId="{0723EF91-44C0-4D60-A5F7-53380B6D7104}" type="presOf" srcId="{BF79CEA9-0258-45DE-944B-C2327E7FC09C}" destId="{278FAB6B-C1A4-48E2-849C-78BB964CB5A0}" srcOrd="1" destOrd="0" presId="urn:microsoft.com/office/officeart/2005/8/layout/hierarchy2"/>
    <dgm:cxn modelId="{E65C239C-30BA-47EB-9822-FA9B48F3C60C}" type="presOf" srcId="{113A4425-6DFD-489F-8839-70950724BBAF}" destId="{A75F659E-9B40-4D97-B026-44C556D4B075}" srcOrd="1" destOrd="0" presId="urn:microsoft.com/office/officeart/2005/8/layout/hierarchy2"/>
    <dgm:cxn modelId="{A0BE709D-F0AE-4130-A1F0-80BEFACE2119}" type="presOf" srcId="{E51A177E-41BC-44C7-AC14-6D577B383A11}" destId="{72D13438-84CB-46AE-89BF-5BFF6520414D}" srcOrd="0" destOrd="0" presId="urn:microsoft.com/office/officeart/2005/8/layout/hierarchy2"/>
    <dgm:cxn modelId="{970899A6-2E6B-4870-B5A6-B2778402F5B8}" type="presOf" srcId="{A533A6B8-4CB1-407C-BE13-1AAE26C0252A}" destId="{BD0ED8F2-B078-4E2C-A42B-5457A595DBA4}" srcOrd="0" destOrd="0" presId="urn:microsoft.com/office/officeart/2005/8/layout/hierarchy2"/>
    <dgm:cxn modelId="{C712C0A9-8844-471B-A4E0-97CFE3C1BC2C}" type="presOf" srcId="{09F47CA0-57E7-4AC8-91AC-6091192EC3FF}" destId="{B797408B-947F-438A-90B5-C4B27FBE91D7}" srcOrd="1" destOrd="0" presId="urn:microsoft.com/office/officeart/2005/8/layout/hierarchy2"/>
    <dgm:cxn modelId="{7ECAFDAA-B20B-4A7A-9B08-F76015721D12}" srcId="{3DE167C9-EF7D-48BD-B951-AFEF903210A2}" destId="{EB4033C2-31FE-4964-A4D3-598128C5E8C0}" srcOrd="1" destOrd="0" parTransId="{7DE74F6F-5FA3-43E7-8CAF-32D98770DA52}" sibTransId="{D70936C8-EC92-4E79-9977-9EAE14FECA3D}"/>
    <dgm:cxn modelId="{9F2250AF-3C72-477C-9314-6A93373DB644}" type="presOf" srcId="{4E441EAC-30D8-473B-8C13-6E24A67537AB}" destId="{C9FEA468-5C7A-46A7-912E-252E223DC9DF}" srcOrd="0" destOrd="0" presId="urn:microsoft.com/office/officeart/2005/8/layout/hierarchy2"/>
    <dgm:cxn modelId="{289623B1-1CC9-45AD-8637-17B84609203E}" srcId="{A58160FE-7D1C-46EB-BECE-07B1206F9F8F}" destId="{4F5CDD62-7439-4F6D-86FD-22DD0E0BEF4E}" srcOrd="3" destOrd="0" parTransId="{BF79CEA9-0258-45DE-944B-C2327E7FC09C}" sibTransId="{A53ED02E-C57F-4D40-9F49-6F07C5B4CB1D}"/>
    <dgm:cxn modelId="{6FCC3DB1-19DD-40BB-8A50-2D21B5B2455A}" type="presOf" srcId="{5E026EB5-81B4-426F-8C1B-1E5A97BC4E94}" destId="{669DB388-E755-4807-8504-37F0021D52DF}" srcOrd="0" destOrd="0" presId="urn:microsoft.com/office/officeart/2005/8/layout/hierarchy2"/>
    <dgm:cxn modelId="{A2FE0AB7-BEC6-4882-BE71-4FA94F3BC78B}" type="presOf" srcId="{CAB4507D-2C5B-473E-83C9-2903C985293C}" destId="{0EAF0362-EEB3-4782-9D64-0669F44F3D04}" srcOrd="0" destOrd="0" presId="urn:microsoft.com/office/officeart/2005/8/layout/hierarchy2"/>
    <dgm:cxn modelId="{AF5A9FBC-06AA-47B3-ACA5-877E12C21EB7}" srcId="{CAB4507D-2C5B-473E-83C9-2903C985293C}" destId="{3DE167C9-EF7D-48BD-B951-AFEF903210A2}" srcOrd="0" destOrd="0" parTransId="{D7578BD8-87C7-43E2-929F-8889855311BD}" sibTransId="{E1607A53-0B16-4CAB-A004-67FADB625D85}"/>
    <dgm:cxn modelId="{A695C7BD-ED74-4BB1-9E75-0DD1E5368749}" srcId="{045951B3-3575-47BA-AAAE-43E14108AF06}" destId="{4E441EAC-30D8-473B-8C13-6E24A67537AB}" srcOrd="0" destOrd="0" parTransId="{CF8753E1-C239-45D6-9BB3-6BA78BC075A7}" sibTransId="{23344261-9567-4BEF-9768-58245D45FBE7}"/>
    <dgm:cxn modelId="{D135D6C0-75BE-44A8-B85A-D3F6C920B7C8}" type="presOf" srcId="{A58160FE-7D1C-46EB-BECE-07B1206F9F8F}" destId="{6DC53EE7-7289-43F5-A84B-3D082A33BCF7}" srcOrd="0" destOrd="0" presId="urn:microsoft.com/office/officeart/2005/8/layout/hierarchy2"/>
    <dgm:cxn modelId="{BC5329C6-5259-443F-A670-21478383D1E5}" srcId="{E51A177E-41BC-44C7-AC14-6D577B383A11}" destId="{CAB4507D-2C5B-473E-83C9-2903C985293C}" srcOrd="0" destOrd="0" parTransId="{E10DD070-BF84-4CD7-B899-76906571E12E}" sibTransId="{8AA7DE53-CA82-4A2F-9733-DDA09FB69C66}"/>
    <dgm:cxn modelId="{9BC3BBC7-E5F9-42F7-BE46-6295A6CBB4C1}" type="presOf" srcId="{7FBA7D08-4738-44DE-8EC1-C58243DE711F}" destId="{55EB1A19-0A94-4B93-B2B9-D8A6412FA4A3}" srcOrd="0" destOrd="0" presId="urn:microsoft.com/office/officeart/2005/8/layout/hierarchy2"/>
    <dgm:cxn modelId="{3BC7D2C7-486C-4373-AEE8-63F339A6F566}" type="presOf" srcId="{F292344F-4892-40DC-A155-14D12A94FD75}" destId="{B685F2DA-7A85-40CB-A8EC-EEFF508B57A2}" srcOrd="1" destOrd="0" presId="urn:microsoft.com/office/officeart/2005/8/layout/hierarchy2"/>
    <dgm:cxn modelId="{2F7703C8-302C-44D6-947B-1BB2FFD5A94B}" srcId="{4E441EAC-30D8-473B-8C13-6E24A67537AB}" destId="{77E9BDFD-5B65-432B-AA25-B0087E000D1A}" srcOrd="1" destOrd="0" parTransId="{5E026EB5-81B4-426F-8C1B-1E5A97BC4E94}" sibTransId="{CBD69CA8-A25A-4C74-9572-9750FD0B1AA2}"/>
    <dgm:cxn modelId="{0B20A2D6-3B60-48AF-8AE0-BDF2B01FDAB1}" type="presOf" srcId="{BE1B6BD7-5A7A-4FF3-861F-F77766107C04}" destId="{F427A098-B7DE-4033-A130-0BDB908BD8AC}" srcOrd="0" destOrd="0" presId="urn:microsoft.com/office/officeart/2005/8/layout/hierarchy2"/>
    <dgm:cxn modelId="{451C5CE6-7F56-4420-B1B1-6F75856913CD}" type="presOf" srcId="{1909E9D1-3A73-4FC1-9C3C-21AFAFBCDC16}" destId="{B613704A-AE72-4098-BC7B-4BECD52324A3}" srcOrd="0" destOrd="0" presId="urn:microsoft.com/office/officeart/2005/8/layout/hierarchy2"/>
    <dgm:cxn modelId="{2A48F6E8-2C76-47CB-A086-98D933384E0C}" srcId="{3DE167C9-EF7D-48BD-B951-AFEF903210A2}" destId="{B1A7C3D7-9E41-427A-BDB0-8E04BE0126AE}" srcOrd="3" destOrd="0" parTransId="{9849BF98-AB8A-437B-AFFB-BA17E7496C2B}" sibTransId="{4CDC9985-0D5A-4DC1-AC98-D866D0D639E4}"/>
    <dgm:cxn modelId="{15BC5EF6-64A8-4504-968F-A4A69BFC288B}" srcId="{3DE167C9-EF7D-48BD-B951-AFEF903210A2}" destId="{728ABFE5-44B6-4F92-82DD-8AB4E9C22635}" srcOrd="2" destOrd="0" parTransId="{09F47CA0-57E7-4AC8-91AC-6091192EC3FF}" sibTransId="{AE018BF3-1113-49B9-98EF-A00A9BBF7334}"/>
    <dgm:cxn modelId="{3EA4D9F8-EA9F-4BAF-AE30-50AB33067910}" type="presOf" srcId="{9849BF98-AB8A-437B-AFFB-BA17E7496C2B}" destId="{8FF2DDF5-7D32-45A1-A439-A20D243A6B45}" srcOrd="0" destOrd="0" presId="urn:microsoft.com/office/officeart/2005/8/layout/hierarchy2"/>
    <dgm:cxn modelId="{352B30FA-2919-423B-81CB-4104ACDBCA40}" srcId="{B1A7C3D7-9E41-427A-BDB0-8E04BE0126AE}" destId="{A533A6B8-4CB1-407C-BE13-1AAE26C0252A}" srcOrd="0" destOrd="0" parTransId="{5E9EBE56-6E4C-4752-B9CC-B9E0F26C7428}" sibTransId="{9B0F332D-445B-4181-8C26-659F07656E72}"/>
    <dgm:cxn modelId="{2D1854FA-C4F0-4B3E-9A15-B699A6BF49BE}" type="presOf" srcId="{2B276D2B-70BB-4578-9C35-80B02B87FA2E}" destId="{316D1C0A-784A-4EE0-8434-5A314C819184}" srcOrd="0" destOrd="0" presId="urn:microsoft.com/office/officeart/2005/8/layout/hierarchy2"/>
    <dgm:cxn modelId="{3B1FF187-92F9-427D-92B4-DA764D828BF4}" type="presParOf" srcId="{72D13438-84CB-46AE-89BF-5BFF6520414D}" destId="{1FBBCBB6-D4B2-4083-A0A8-B1D6DE273592}" srcOrd="0" destOrd="0" presId="urn:microsoft.com/office/officeart/2005/8/layout/hierarchy2"/>
    <dgm:cxn modelId="{90646E92-574C-4E07-AEEC-04F07847B035}" type="presParOf" srcId="{1FBBCBB6-D4B2-4083-A0A8-B1D6DE273592}" destId="{0EAF0362-EEB3-4782-9D64-0669F44F3D04}" srcOrd="0" destOrd="0" presId="urn:microsoft.com/office/officeart/2005/8/layout/hierarchy2"/>
    <dgm:cxn modelId="{6F89D76A-72AE-4AD2-AD4B-B6E7EA256F70}" type="presParOf" srcId="{1FBBCBB6-D4B2-4083-A0A8-B1D6DE273592}" destId="{54517F22-755A-44B0-9F75-3A25B17BA932}" srcOrd="1" destOrd="0" presId="urn:microsoft.com/office/officeart/2005/8/layout/hierarchy2"/>
    <dgm:cxn modelId="{6E829504-2563-453B-8793-848376DEFC7B}" type="presParOf" srcId="{54517F22-755A-44B0-9F75-3A25B17BA932}" destId="{6358E208-87C0-4A11-AD6A-D79650E8CBF9}" srcOrd="0" destOrd="0" presId="urn:microsoft.com/office/officeart/2005/8/layout/hierarchy2"/>
    <dgm:cxn modelId="{83EF8459-8113-4879-9218-F27F6F79EF16}" type="presParOf" srcId="{6358E208-87C0-4A11-AD6A-D79650E8CBF9}" destId="{63179FDB-CF47-4154-9BD8-DFE386930626}" srcOrd="0" destOrd="0" presId="urn:microsoft.com/office/officeart/2005/8/layout/hierarchy2"/>
    <dgm:cxn modelId="{2DF1298C-E721-446E-B9AD-753AF8203EFC}" type="presParOf" srcId="{54517F22-755A-44B0-9F75-3A25B17BA932}" destId="{225912A1-BDAD-49B5-ABDB-02DBFBBD9AAB}" srcOrd="1" destOrd="0" presId="urn:microsoft.com/office/officeart/2005/8/layout/hierarchy2"/>
    <dgm:cxn modelId="{EE5221C6-71E2-4819-97EE-96C33B472766}" type="presParOf" srcId="{225912A1-BDAD-49B5-ABDB-02DBFBBD9AAB}" destId="{DA68792B-2368-46A2-BB5B-FE6763D0B11E}" srcOrd="0" destOrd="0" presId="urn:microsoft.com/office/officeart/2005/8/layout/hierarchy2"/>
    <dgm:cxn modelId="{7760DED8-D56B-4378-94DF-2A443ACC4D7F}" type="presParOf" srcId="{225912A1-BDAD-49B5-ABDB-02DBFBBD9AAB}" destId="{E1303E3D-FC73-4C4D-A1EC-3D507EB2CB14}" srcOrd="1" destOrd="0" presId="urn:microsoft.com/office/officeart/2005/8/layout/hierarchy2"/>
    <dgm:cxn modelId="{44E26FFC-FC09-411E-A805-2D98731EB2FF}" type="presParOf" srcId="{E1303E3D-FC73-4C4D-A1EC-3D507EB2CB14}" destId="{F427A098-B7DE-4033-A130-0BDB908BD8AC}" srcOrd="0" destOrd="0" presId="urn:microsoft.com/office/officeart/2005/8/layout/hierarchy2"/>
    <dgm:cxn modelId="{F580DD61-3DA9-48C1-80E3-9731E3F32D59}" type="presParOf" srcId="{F427A098-B7DE-4033-A130-0BDB908BD8AC}" destId="{8681E89A-9FDE-4C7B-A745-C00AE311333C}" srcOrd="0" destOrd="0" presId="urn:microsoft.com/office/officeart/2005/8/layout/hierarchy2"/>
    <dgm:cxn modelId="{1E12C77D-D34B-4095-A996-2DC8ED605390}" type="presParOf" srcId="{E1303E3D-FC73-4C4D-A1EC-3D507EB2CB14}" destId="{8AC65AB8-63DF-49C6-8706-5F7C6AC2030D}" srcOrd="1" destOrd="0" presId="urn:microsoft.com/office/officeart/2005/8/layout/hierarchy2"/>
    <dgm:cxn modelId="{3CF527D2-17EE-4F5F-B933-0BE71289EFB7}" type="presParOf" srcId="{8AC65AB8-63DF-49C6-8706-5F7C6AC2030D}" destId="{6DC53EE7-7289-43F5-A84B-3D082A33BCF7}" srcOrd="0" destOrd="0" presId="urn:microsoft.com/office/officeart/2005/8/layout/hierarchy2"/>
    <dgm:cxn modelId="{C237EC6D-1DF6-455A-9F0C-DA67DB2CE38D}" type="presParOf" srcId="{8AC65AB8-63DF-49C6-8706-5F7C6AC2030D}" destId="{D277F89A-4EF8-45C6-910A-BA56A8B53502}" srcOrd="1" destOrd="0" presId="urn:microsoft.com/office/officeart/2005/8/layout/hierarchy2"/>
    <dgm:cxn modelId="{8F09EB72-3993-41F8-92C7-741F6B058EC0}" type="presParOf" srcId="{D277F89A-4EF8-45C6-910A-BA56A8B53502}" destId="{D4C9C48E-26DE-4CE8-8D8C-FB1FCE1CF2E2}" srcOrd="0" destOrd="0" presId="urn:microsoft.com/office/officeart/2005/8/layout/hierarchy2"/>
    <dgm:cxn modelId="{727E6D4F-B7F6-4063-A4D9-6922C4C383AB}" type="presParOf" srcId="{D4C9C48E-26DE-4CE8-8D8C-FB1FCE1CF2E2}" destId="{B685F2DA-7A85-40CB-A8EC-EEFF508B57A2}" srcOrd="0" destOrd="0" presId="urn:microsoft.com/office/officeart/2005/8/layout/hierarchy2"/>
    <dgm:cxn modelId="{6D0FFCF0-B9DF-4680-8DFD-719710B7E8AD}" type="presParOf" srcId="{D277F89A-4EF8-45C6-910A-BA56A8B53502}" destId="{A5D4C242-FBAF-4134-BFB1-03EDEA017CC9}" srcOrd="1" destOrd="0" presId="urn:microsoft.com/office/officeart/2005/8/layout/hierarchy2"/>
    <dgm:cxn modelId="{0A2C3C0B-57E2-439E-A201-BFF7F752F6C5}" type="presParOf" srcId="{A5D4C242-FBAF-4134-BFB1-03EDEA017CC9}" destId="{B613704A-AE72-4098-BC7B-4BECD52324A3}" srcOrd="0" destOrd="0" presId="urn:microsoft.com/office/officeart/2005/8/layout/hierarchy2"/>
    <dgm:cxn modelId="{42431424-1531-4F55-905F-3D1A43E870AF}" type="presParOf" srcId="{A5D4C242-FBAF-4134-BFB1-03EDEA017CC9}" destId="{139439A3-18A7-418F-A3BD-49E328F3C3EF}" srcOrd="1" destOrd="0" presId="urn:microsoft.com/office/officeart/2005/8/layout/hierarchy2"/>
    <dgm:cxn modelId="{54F90504-3618-4F8A-B97E-FA4C0E8F5590}" type="presParOf" srcId="{D277F89A-4EF8-45C6-910A-BA56A8B53502}" destId="{B1341A47-EBA2-45BC-B123-C6EC15D1D14F}" srcOrd="2" destOrd="0" presId="urn:microsoft.com/office/officeart/2005/8/layout/hierarchy2"/>
    <dgm:cxn modelId="{E343A3F5-D53E-45F8-8652-F28241F0B206}" type="presParOf" srcId="{B1341A47-EBA2-45BC-B123-C6EC15D1D14F}" destId="{FF723B2C-7A98-483A-80E4-55658230B689}" srcOrd="0" destOrd="0" presId="urn:microsoft.com/office/officeart/2005/8/layout/hierarchy2"/>
    <dgm:cxn modelId="{28F4AF26-5614-420D-B1B4-92628C4CB00D}" type="presParOf" srcId="{D277F89A-4EF8-45C6-910A-BA56A8B53502}" destId="{FC83F925-AC9E-4DBE-8245-5866B0DFC95E}" srcOrd="3" destOrd="0" presId="urn:microsoft.com/office/officeart/2005/8/layout/hierarchy2"/>
    <dgm:cxn modelId="{E3806EE7-65F1-4862-867C-6022EB20F63A}" type="presParOf" srcId="{FC83F925-AC9E-4DBE-8245-5866B0DFC95E}" destId="{00C12B38-617A-4D37-8145-B51A81AC6FDC}" srcOrd="0" destOrd="0" presId="urn:microsoft.com/office/officeart/2005/8/layout/hierarchy2"/>
    <dgm:cxn modelId="{6F5EE18F-4158-48F8-BCF1-C6FE382BDA1D}" type="presParOf" srcId="{FC83F925-AC9E-4DBE-8245-5866B0DFC95E}" destId="{77A8C83A-99D1-4739-A965-0F5C217F3EA9}" srcOrd="1" destOrd="0" presId="urn:microsoft.com/office/officeart/2005/8/layout/hierarchy2"/>
    <dgm:cxn modelId="{D120F8D5-706F-4140-973E-A2B267E1B995}" type="presParOf" srcId="{D277F89A-4EF8-45C6-910A-BA56A8B53502}" destId="{316D1C0A-784A-4EE0-8434-5A314C819184}" srcOrd="4" destOrd="0" presId="urn:microsoft.com/office/officeart/2005/8/layout/hierarchy2"/>
    <dgm:cxn modelId="{54AF6456-9CC6-4F54-BC21-8625DC38582E}" type="presParOf" srcId="{316D1C0A-784A-4EE0-8434-5A314C819184}" destId="{0368FE7D-21D0-4354-9324-3846000227E3}" srcOrd="0" destOrd="0" presId="urn:microsoft.com/office/officeart/2005/8/layout/hierarchy2"/>
    <dgm:cxn modelId="{E91EC78B-D70D-485C-BD7C-C00990667B9D}" type="presParOf" srcId="{D277F89A-4EF8-45C6-910A-BA56A8B53502}" destId="{C4F02B1E-72BE-4EF0-9DBF-85286F93E6C7}" srcOrd="5" destOrd="0" presId="urn:microsoft.com/office/officeart/2005/8/layout/hierarchy2"/>
    <dgm:cxn modelId="{62E225A4-581F-43D7-BCF6-D58BA4EB8BC2}" type="presParOf" srcId="{C4F02B1E-72BE-4EF0-9DBF-85286F93E6C7}" destId="{A63BCCF2-E754-44EE-A64C-F6A83B6AB700}" srcOrd="0" destOrd="0" presId="urn:microsoft.com/office/officeart/2005/8/layout/hierarchy2"/>
    <dgm:cxn modelId="{F0050614-2883-4DAC-A192-17299613FB4B}" type="presParOf" srcId="{C4F02B1E-72BE-4EF0-9DBF-85286F93E6C7}" destId="{66221FBA-19BF-4D62-98B8-EEA41E070025}" srcOrd="1" destOrd="0" presId="urn:microsoft.com/office/officeart/2005/8/layout/hierarchy2"/>
    <dgm:cxn modelId="{5DF8B508-4B93-476B-93C0-65EC947EED61}" type="presParOf" srcId="{D277F89A-4EF8-45C6-910A-BA56A8B53502}" destId="{B64D78C0-9A29-4EF6-9978-CE376F0D5F5E}" srcOrd="6" destOrd="0" presId="urn:microsoft.com/office/officeart/2005/8/layout/hierarchy2"/>
    <dgm:cxn modelId="{46A9FFB1-D0B8-4F9E-8BB0-BB26E05A394A}" type="presParOf" srcId="{B64D78C0-9A29-4EF6-9978-CE376F0D5F5E}" destId="{278FAB6B-C1A4-48E2-849C-78BB964CB5A0}" srcOrd="0" destOrd="0" presId="urn:microsoft.com/office/officeart/2005/8/layout/hierarchy2"/>
    <dgm:cxn modelId="{D38E6551-F12E-4653-9BF5-03E2FC3D2305}" type="presParOf" srcId="{D277F89A-4EF8-45C6-910A-BA56A8B53502}" destId="{6EDB284A-9729-4422-9E03-4D0166B63FBE}" srcOrd="7" destOrd="0" presId="urn:microsoft.com/office/officeart/2005/8/layout/hierarchy2"/>
    <dgm:cxn modelId="{C9D3C0E3-3CF9-4337-A2E8-0920F679F9EF}" type="presParOf" srcId="{6EDB284A-9729-4422-9E03-4D0166B63FBE}" destId="{20EEF8D3-7A3B-4A26-8D9D-A3364A25E590}" srcOrd="0" destOrd="0" presId="urn:microsoft.com/office/officeart/2005/8/layout/hierarchy2"/>
    <dgm:cxn modelId="{424ABC2F-7A00-4E3F-B7A8-1AF999620541}" type="presParOf" srcId="{6EDB284A-9729-4422-9E03-4D0166B63FBE}" destId="{FD5D6F98-82A1-4018-BC9B-BD454F157FED}" srcOrd="1" destOrd="0" presId="urn:microsoft.com/office/officeart/2005/8/layout/hierarchy2"/>
    <dgm:cxn modelId="{241916D7-6207-4910-A06D-CD4943F438BF}" type="presParOf" srcId="{E1303E3D-FC73-4C4D-A1EC-3D507EB2CB14}" destId="{761BC30E-D3A7-4464-A335-E798063E9FE7}" srcOrd="2" destOrd="0" presId="urn:microsoft.com/office/officeart/2005/8/layout/hierarchy2"/>
    <dgm:cxn modelId="{A4F786AD-6EC3-402E-A5F0-20002DBE1BB6}" type="presParOf" srcId="{761BC30E-D3A7-4464-A335-E798063E9FE7}" destId="{534F1DF5-F7E5-4308-A050-72A786F08719}" srcOrd="0" destOrd="0" presId="urn:microsoft.com/office/officeart/2005/8/layout/hierarchy2"/>
    <dgm:cxn modelId="{DA438445-93DE-4F7E-A227-F3496A3997BF}" type="presParOf" srcId="{E1303E3D-FC73-4C4D-A1EC-3D507EB2CB14}" destId="{63F87ADC-33D2-4124-9056-5CB628F95008}" srcOrd="3" destOrd="0" presId="urn:microsoft.com/office/officeart/2005/8/layout/hierarchy2"/>
    <dgm:cxn modelId="{A6D8B4D0-3663-45DF-A8B9-ED0ABED8AC6E}" type="presParOf" srcId="{63F87ADC-33D2-4124-9056-5CB628F95008}" destId="{121B195E-02C8-401D-9957-5EBFEEC9B604}" srcOrd="0" destOrd="0" presId="urn:microsoft.com/office/officeart/2005/8/layout/hierarchy2"/>
    <dgm:cxn modelId="{4AB64B4B-AC07-434C-9C87-C687233BA6BF}" type="presParOf" srcId="{63F87ADC-33D2-4124-9056-5CB628F95008}" destId="{EFB51974-E12D-4F3E-8A08-5195723832C0}" srcOrd="1" destOrd="0" presId="urn:microsoft.com/office/officeart/2005/8/layout/hierarchy2"/>
    <dgm:cxn modelId="{B78915AC-1BC6-4B49-B27B-6EEE12796122}" type="presParOf" srcId="{EFB51974-E12D-4F3E-8A08-5195723832C0}" destId="{07072007-3896-410A-9FAD-7C6060CF76CC}" srcOrd="0" destOrd="0" presId="urn:microsoft.com/office/officeart/2005/8/layout/hierarchy2"/>
    <dgm:cxn modelId="{8E562F45-34F5-4492-9686-CF3A41125FC4}" type="presParOf" srcId="{07072007-3896-410A-9FAD-7C6060CF76CC}" destId="{66CFE872-A268-4E17-9EC6-A1B1216E7471}" srcOrd="0" destOrd="0" presId="urn:microsoft.com/office/officeart/2005/8/layout/hierarchy2"/>
    <dgm:cxn modelId="{AC52162D-AB95-41EB-BE1B-C578C40E9173}" type="presParOf" srcId="{EFB51974-E12D-4F3E-8A08-5195723832C0}" destId="{1D01FB9F-D3E8-4471-82A5-042579A3896B}" srcOrd="1" destOrd="0" presId="urn:microsoft.com/office/officeart/2005/8/layout/hierarchy2"/>
    <dgm:cxn modelId="{691BFDD7-3D9E-4DA3-BBD9-ED01F8DF6D53}" type="presParOf" srcId="{1D01FB9F-D3E8-4471-82A5-042579A3896B}" destId="{152EDA7C-D1ED-4AF9-9BC5-05FC7E9A9E32}" srcOrd="0" destOrd="0" presId="urn:microsoft.com/office/officeart/2005/8/layout/hierarchy2"/>
    <dgm:cxn modelId="{81150B92-3517-4E8A-A83E-D664E8C16D6E}" type="presParOf" srcId="{1D01FB9F-D3E8-4471-82A5-042579A3896B}" destId="{2094E07D-67B6-4C3E-AD3A-A7BB9BAACDD5}" srcOrd="1" destOrd="0" presId="urn:microsoft.com/office/officeart/2005/8/layout/hierarchy2"/>
    <dgm:cxn modelId="{83328B77-3904-43F2-94C1-D6C2F5B5B8BB}" type="presParOf" srcId="{E1303E3D-FC73-4C4D-A1EC-3D507EB2CB14}" destId="{470A5F6D-3913-424F-BD6F-D568901B674B}" srcOrd="4" destOrd="0" presId="urn:microsoft.com/office/officeart/2005/8/layout/hierarchy2"/>
    <dgm:cxn modelId="{D4D2F6B8-91D3-4883-BBCB-FDB955294023}" type="presParOf" srcId="{470A5F6D-3913-424F-BD6F-D568901B674B}" destId="{B797408B-947F-438A-90B5-C4B27FBE91D7}" srcOrd="0" destOrd="0" presId="urn:microsoft.com/office/officeart/2005/8/layout/hierarchy2"/>
    <dgm:cxn modelId="{732887A3-9CF7-476A-86C6-1F3253F93240}" type="presParOf" srcId="{E1303E3D-FC73-4C4D-A1EC-3D507EB2CB14}" destId="{9FA2FBE2-6893-408F-A3B2-C768F2572A71}" srcOrd="5" destOrd="0" presId="urn:microsoft.com/office/officeart/2005/8/layout/hierarchy2"/>
    <dgm:cxn modelId="{D3AD91C4-37F2-4D22-BFC2-D4A3B37641AB}" type="presParOf" srcId="{9FA2FBE2-6893-408F-A3B2-C768F2572A71}" destId="{2656C2C6-2105-41A9-83D4-85F3B47AE26F}" srcOrd="0" destOrd="0" presId="urn:microsoft.com/office/officeart/2005/8/layout/hierarchy2"/>
    <dgm:cxn modelId="{7FABA638-33F3-45BE-A212-589A7801E397}" type="presParOf" srcId="{9FA2FBE2-6893-408F-A3B2-C768F2572A71}" destId="{7AD7823E-EB2C-4815-876A-BACE4CCA7477}" srcOrd="1" destOrd="0" presId="urn:microsoft.com/office/officeart/2005/8/layout/hierarchy2"/>
    <dgm:cxn modelId="{7BFB86A3-6561-4388-9FE3-446AC3594D0D}" type="presParOf" srcId="{7AD7823E-EB2C-4815-876A-BACE4CCA7477}" destId="{2468B310-8811-40B9-B913-AA30B151638D}" srcOrd="0" destOrd="0" presId="urn:microsoft.com/office/officeart/2005/8/layout/hierarchy2"/>
    <dgm:cxn modelId="{CACAD7A1-2677-4BD5-861A-E36A8B65F49C}" type="presParOf" srcId="{2468B310-8811-40B9-B913-AA30B151638D}" destId="{A75F659E-9B40-4D97-B026-44C556D4B075}" srcOrd="0" destOrd="0" presId="urn:microsoft.com/office/officeart/2005/8/layout/hierarchy2"/>
    <dgm:cxn modelId="{7A5FAEDC-4E63-45F3-A45A-1C542DF8DCFE}" type="presParOf" srcId="{7AD7823E-EB2C-4815-876A-BACE4CCA7477}" destId="{CFB0C57F-C11F-4BD6-B1AF-92DB71842B02}" srcOrd="1" destOrd="0" presId="urn:microsoft.com/office/officeart/2005/8/layout/hierarchy2"/>
    <dgm:cxn modelId="{B03B89E7-532A-43E6-AE82-657E5E78E48C}" type="presParOf" srcId="{CFB0C57F-C11F-4BD6-B1AF-92DB71842B02}" destId="{55EB1A19-0A94-4B93-B2B9-D8A6412FA4A3}" srcOrd="0" destOrd="0" presId="urn:microsoft.com/office/officeart/2005/8/layout/hierarchy2"/>
    <dgm:cxn modelId="{35B309E5-6F07-4D7E-8C85-032C4605B9DE}" type="presParOf" srcId="{CFB0C57F-C11F-4BD6-B1AF-92DB71842B02}" destId="{2446E3CC-B353-4434-A1B1-0C01D84600B5}" srcOrd="1" destOrd="0" presId="urn:microsoft.com/office/officeart/2005/8/layout/hierarchy2"/>
    <dgm:cxn modelId="{99EF2199-B02C-4BF3-B982-B1C428B704C7}" type="presParOf" srcId="{E1303E3D-FC73-4C4D-A1EC-3D507EB2CB14}" destId="{8FF2DDF5-7D32-45A1-A439-A20D243A6B45}" srcOrd="6" destOrd="0" presId="urn:microsoft.com/office/officeart/2005/8/layout/hierarchy2"/>
    <dgm:cxn modelId="{7018EFDC-1DF5-432A-A20F-692EC5B1AC2B}" type="presParOf" srcId="{8FF2DDF5-7D32-45A1-A439-A20D243A6B45}" destId="{435EBD7E-20BE-48EC-A83A-DE2F14F2FEAC}" srcOrd="0" destOrd="0" presId="urn:microsoft.com/office/officeart/2005/8/layout/hierarchy2"/>
    <dgm:cxn modelId="{AB3583C5-D04A-4A1F-8E73-2D5A4A0F8C18}" type="presParOf" srcId="{E1303E3D-FC73-4C4D-A1EC-3D507EB2CB14}" destId="{39A4CC96-64FF-4371-B740-A7F31FBBAAE2}" srcOrd="7" destOrd="0" presId="urn:microsoft.com/office/officeart/2005/8/layout/hierarchy2"/>
    <dgm:cxn modelId="{57B3C0A0-0BAD-44C9-8B8E-97C49A1F72BD}" type="presParOf" srcId="{39A4CC96-64FF-4371-B740-A7F31FBBAAE2}" destId="{352D94DF-D6D9-49AD-8268-B85456D5B76B}" srcOrd="0" destOrd="0" presId="urn:microsoft.com/office/officeart/2005/8/layout/hierarchy2"/>
    <dgm:cxn modelId="{03F34EBB-D067-46E0-AB7A-8E8585A49464}" type="presParOf" srcId="{39A4CC96-64FF-4371-B740-A7F31FBBAAE2}" destId="{7F97127D-CDB6-4E50-90CC-6E9AB46192F4}" srcOrd="1" destOrd="0" presId="urn:microsoft.com/office/officeart/2005/8/layout/hierarchy2"/>
    <dgm:cxn modelId="{F5E5A79B-6A11-4382-B746-7CEDEF795F94}" type="presParOf" srcId="{7F97127D-CDB6-4E50-90CC-6E9AB46192F4}" destId="{2E36991A-ACF4-4C0B-9F11-2AA0127CA2F5}" srcOrd="0" destOrd="0" presId="urn:microsoft.com/office/officeart/2005/8/layout/hierarchy2"/>
    <dgm:cxn modelId="{3F5B102C-EC17-40A1-A0E4-E0915D0CC02F}" type="presParOf" srcId="{2E36991A-ACF4-4C0B-9F11-2AA0127CA2F5}" destId="{1C1A8593-E4BD-4605-AE51-DCED728870A3}" srcOrd="0" destOrd="0" presId="urn:microsoft.com/office/officeart/2005/8/layout/hierarchy2"/>
    <dgm:cxn modelId="{5340E332-A157-4484-BCB3-2DDE44BC13E2}" type="presParOf" srcId="{7F97127D-CDB6-4E50-90CC-6E9AB46192F4}" destId="{E4B5F2DE-5E0C-4C75-BF99-CAE8F1ADB10D}" srcOrd="1" destOrd="0" presId="urn:microsoft.com/office/officeart/2005/8/layout/hierarchy2"/>
    <dgm:cxn modelId="{68E39C88-9E20-4EAD-8D01-5523E941188D}" type="presParOf" srcId="{E4B5F2DE-5E0C-4C75-BF99-CAE8F1ADB10D}" destId="{BD0ED8F2-B078-4E2C-A42B-5457A595DBA4}" srcOrd="0" destOrd="0" presId="urn:microsoft.com/office/officeart/2005/8/layout/hierarchy2"/>
    <dgm:cxn modelId="{A6A58CBF-2D3C-42D1-8CC9-752EF5BB2043}" type="presParOf" srcId="{E4B5F2DE-5E0C-4C75-BF99-CAE8F1ADB10D}" destId="{86DB3006-D3FC-4B34-A0DD-8C6CE1A62DE6}" srcOrd="1" destOrd="0" presId="urn:microsoft.com/office/officeart/2005/8/layout/hierarchy2"/>
    <dgm:cxn modelId="{D64E0F3D-5C44-4EEB-ADEB-C8894CC5A7C4}" type="presParOf" srcId="{54517F22-755A-44B0-9F75-3A25B17BA932}" destId="{8D84285E-5B86-48BC-8681-DFDE832C9B27}" srcOrd="2" destOrd="0" presId="urn:microsoft.com/office/officeart/2005/8/layout/hierarchy2"/>
    <dgm:cxn modelId="{374E5715-44EA-4D88-AE37-3650DA63F77D}" type="presParOf" srcId="{8D84285E-5B86-48BC-8681-DFDE832C9B27}" destId="{52C0261F-CEF6-4ECB-A132-368A6A61D30F}" srcOrd="0" destOrd="0" presId="urn:microsoft.com/office/officeart/2005/8/layout/hierarchy2"/>
    <dgm:cxn modelId="{7B9B19BB-AB0F-47D5-82F8-DE1853175651}" type="presParOf" srcId="{54517F22-755A-44B0-9F75-3A25B17BA932}" destId="{10CC3AB7-7BE5-4F85-B41F-A2EBC3EF41CC}" srcOrd="3" destOrd="0" presId="urn:microsoft.com/office/officeart/2005/8/layout/hierarchy2"/>
    <dgm:cxn modelId="{25A6782B-0ED0-4F7E-A53A-10850E651873}" type="presParOf" srcId="{10CC3AB7-7BE5-4F85-B41F-A2EBC3EF41CC}" destId="{73BA7B5C-0C60-46F2-BBF7-914A5ED0E23D}" srcOrd="0" destOrd="0" presId="urn:microsoft.com/office/officeart/2005/8/layout/hierarchy2"/>
    <dgm:cxn modelId="{3460BEAC-B071-443B-881F-9F80FA46B4E0}" type="presParOf" srcId="{10CC3AB7-7BE5-4F85-B41F-A2EBC3EF41CC}" destId="{D09839CA-0FC4-4F49-96FB-298F5BDEE38C}" srcOrd="1" destOrd="0" presId="urn:microsoft.com/office/officeart/2005/8/layout/hierarchy2"/>
    <dgm:cxn modelId="{17CAE30B-41F3-4B73-A074-3927A078D74A}" type="presParOf" srcId="{D09839CA-0FC4-4F49-96FB-298F5BDEE38C}" destId="{4381A215-F111-4BA9-B148-199C2EA67158}" srcOrd="0" destOrd="0" presId="urn:microsoft.com/office/officeart/2005/8/layout/hierarchy2"/>
    <dgm:cxn modelId="{AD05831F-E98F-4EDC-AAEC-2E9DCBF10F66}" type="presParOf" srcId="{4381A215-F111-4BA9-B148-199C2EA67158}" destId="{7D611D91-0876-412F-957E-8FA52989342C}" srcOrd="0" destOrd="0" presId="urn:microsoft.com/office/officeart/2005/8/layout/hierarchy2"/>
    <dgm:cxn modelId="{1F98DC60-9E74-4DA3-BBF8-0876D180D600}" type="presParOf" srcId="{D09839CA-0FC4-4F49-96FB-298F5BDEE38C}" destId="{DD1766C6-0139-4FE4-A907-28AF8BB81C79}" srcOrd="1" destOrd="0" presId="urn:microsoft.com/office/officeart/2005/8/layout/hierarchy2"/>
    <dgm:cxn modelId="{6A7FFF50-CC88-4F1B-9CA2-F87FFC543A1C}" type="presParOf" srcId="{DD1766C6-0139-4FE4-A907-28AF8BB81C79}" destId="{C9FEA468-5C7A-46A7-912E-252E223DC9DF}" srcOrd="0" destOrd="0" presId="urn:microsoft.com/office/officeart/2005/8/layout/hierarchy2"/>
    <dgm:cxn modelId="{B621C34E-6C92-4513-B325-F735CF1E8E64}" type="presParOf" srcId="{DD1766C6-0139-4FE4-A907-28AF8BB81C79}" destId="{14AEAF02-FD83-44B6-8547-0D2F55B10597}" srcOrd="1" destOrd="0" presId="urn:microsoft.com/office/officeart/2005/8/layout/hierarchy2"/>
    <dgm:cxn modelId="{9612AF7D-424C-41EF-BDFA-DAEA131ED0CA}" type="presParOf" srcId="{14AEAF02-FD83-44B6-8547-0D2F55B10597}" destId="{8EB04ECB-E6B3-4940-AD6C-EF24C7491A59}" srcOrd="0" destOrd="0" presId="urn:microsoft.com/office/officeart/2005/8/layout/hierarchy2"/>
    <dgm:cxn modelId="{0DE18747-D442-4145-8C1A-173D29B0D28D}" type="presParOf" srcId="{8EB04ECB-E6B3-4940-AD6C-EF24C7491A59}" destId="{6C48C3D8-556C-4092-A0DA-E1FE63402DAF}" srcOrd="0" destOrd="0" presId="urn:microsoft.com/office/officeart/2005/8/layout/hierarchy2"/>
    <dgm:cxn modelId="{B18E5D2A-498D-4A3E-8F33-5A1A9C8C0B8D}" type="presParOf" srcId="{14AEAF02-FD83-44B6-8547-0D2F55B10597}" destId="{D00DA20C-A7C2-4994-B404-ECC58C8EA809}" srcOrd="1" destOrd="0" presId="urn:microsoft.com/office/officeart/2005/8/layout/hierarchy2"/>
    <dgm:cxn modelId="{21701329-BD2F-4D1C-9516-BE959145BAEA}" type="presParOf" srcId="{D00DA20C-A7C2-4994-B404-ECC58C8EA809}" destId="{EC2D178F-41A3-41B9-8CAD-3C6B2D51597B}" srcOrd="0" destOrd="0" presId="urn:microsoft.com/office/officeart/2005/8/layout/hierarchy2"/>
    <dgm:cxn modelId="{71519443-0416-4AB4-9678-3E63CDF8720B}" type="presParOf" srcId="{D00DA20C-A7C2-4994-B404-ECC58C8EA809}" destId="{9C59D1F0-D511-43F3-98E3-DE316B131C64}" srcOrd="1" destOrd="0" presId="urn:microsoft.com/office/officeart/2005/8/layout/hierarchy2"/>
    <dgm:cxn modelId="{C5E2AE0A-461E-4E5C-B8D1-E5BF01FEDE22}" type="presParOf" srcId="{14AEAF02-FD83-44B6-8547-0D2F55B10597}" destId="{669DB388-E755-4807-8504-37F0021D52DF}" srcOrd="2" destOrd="0" presId="urn:microsoft.com/office/officeart/2005/8/layout/hierarchy2"/>
    <dgm:cxn modelId="{0A485BE3-6E23-4B5B-91F1-8008EE4B610B}" type="presParOf" srcId="{669DB388-E755-4807-8504-37F0021D52DF}" destId="{BCE2D874-F871-4FA2-AB6B-470790E8734A}" srcOrd="0" destOrd="0" presId="urn:microsoft.com/office/officeart/2005/8/layout/hierarchy2"/>
    <dgm:cxn modelId="{48638B4E-CFEC-4507-AAEB-18B562F58916}" type="presParOf" srcId="{14AEAF02-FD83-44B6-8547-0D2F55B10597}" destId="{EB5C3679-C481-4BE5-A5E3-E3F8DB11DDAA}" srcOrd="3" destOrd="0" presId="urn:microsoft.com/office/officeart/2005/8/layout/hierarchy2"/>
    <dgm:cxn modelId="{1CA6008B-AF3C-4BFD-ADC7-C073E3B561A3}" type="presParOf" srcId="{EB5C3679-C481-4BE5-A5E3-E3F8DB11DDAA}" destId="{399BA631-1A06-4BAB-B295-7112710B3DA1}" srcOrd="0" destOrd="0" presId="urn:microsoft.com/office/officeart/2005/8/layout/hierarchy2"/>
    <dgm:cxn modelId="{3E6BF1D2-F890-4A24-9E52-DBD5B4F33353}" type="presParOf" srcId="{EB5C3679-C481-4BE5-A5E3-E3F8DB11DDAA}" destId="{EB70C446-6CC8-44E1-88BD-F0029F052CFB}" srcOrd="1" destOrd="0" presId="urn:microsoft.com/office/officeart/2005/8/layout/hierarchy2"/>
  </dgm:cxnLst>
  <dgm:bg/>
  <dgm:whole>
    <a:ln w="9525"/>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1A177E-41BC-44C7-AC14-6D577B383A11}"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CAB4507D-2C5B-473E-83C9-2903C985293C}">
      <dgm:prSet phldrT="[Text]" custT="1"/>
      <dgm:spPr/>
      <dgm:t>
        <a:bodyPr/>
        <a:lstStyle/>
        <a:p>
          <a:r>
            <a:rPr lang="en-US" sz="1000" dirty="0">
              <a:latin typeface="+mn-lt"/>
            </a:rPr>
            <a:t>All dates</a:t>
          </a:r>
        </a:p>
      </dgm:t>
    </dgm:pt>
    <dgm:pt modelId="{E10DD070-BF84-4CD7-B899-76906571E12E}" type="parTrans" cxnId="{BC5329C6-5259-443F-A670-21478383D1E5}">
      <dgm:prSet/>
      <dgm:spPr/>
      <dgm:t>
        <a:bodyPr/>
        <a:lstStyle/>
        <a:p>
          <a:endParaRPr lang="en-US" sz="1000">
            <a:latin typeface="+mn-lt"/>
          </a:endParaRPr>
        </a:p>
      </dgm:t>
    </dgm:pt>
    <dgm:pt modelId="{8AA7DE53-CA82-4A2F-9733-DDA09FB69C66}" type="sibTrans" cxnId="{BC5329C6-5259-443F-A670-21478383D1E5}">
      <dgm:prSet/>
      <dgm:spPr/>
      <dgm:t>
        <a:bodyPr/>
        <a:lstStyle/>
        <a:p>
          <a:endParaRPr lang="en-US" sz="1000">
            <a:latin typeface="+mn-lt"/>
          </a:endParaRPr>
        </a:p>
      </dgm:t>
    </dgm:pt>
    <dgm:pt modelId="{3DE167C9-EF7D-48BD-B951-AFEF903210A2}">
      <dgm:prSet phldrT="[Text]" custT="1"/>
      <dgm:spPr/>
      <dgm:t>
        <a:bodyPr/>
        <a:lstStyle/>
        <a:p>
          <a:r>
            <a:rPr lang="en-US" sz="1000" dirty="0">
              <a:latin typeface="+mn-lt"/>
            </a:rPr>
            <a:t>2011</a:t>
          </a:r>
        </a:p>
      </dgm:t>
    </dgm:pt>
    <dgm:pt modelId="{D7578BD8-87C7-43E2-929F-8889855311BD}" type="parTrans" cxnId="{AF5A9FBC-06AA-47B3-ACA5-877E12C21EB7}">
      <dgm:prSet custT="1"/>
      <dgm:spPr/>
      <dgm:t>
        <a:bodyPr/>
        <a:lstStyle/>
        <a:p>
          <a:endParaRPr lang="en-US" sz="1000">
            <a:latin typeface="+mn-lt"/>
          </a:endParaRPr>
        </a:p>
      </dgm:t>
    </dgm:pt>
    <dgm:pt modelId="{E1607A53-0B16-4CAB-A004-67FADB625D85}" type="sibTrans" cxnId="{AF5A9FBC-06AA-47B3-ACA5-877E12C21EB7}">
      <dgm:prSet/>
      <dgm:spPr/>
      <dgm:t>
        <a:bodyPr/>
        <a:lstStyle/>
        <a:p>
          <a:endParaRPr lang="en-US" sz="1000">
            <a:latin typeface="+mn-lt"/>
          </a:endParaRPr>
        </a:p>
      </dgm:t>
    </dgm:pt>
    <dgm:pt modelId="{A58160FE-7D1C-46EB-BECE-07B1206F9F8F}">
      <dgm:prSet phldrT="[Text]" custT="1"/>
      <dgm:spPr/>
      <dgm:t>
        <a:bodyPr/>
        <a:lstStyle/>
        <a:p>
          <a:r>
            <a:rPr lang="en-US" sz="1000" dirty="0">
              <a:latin typeface="+mn-lt"/>
            </a:rPr>
            <a:t>W01 2011</a:t>
          </a:r>
        </a:p>
      </dgm:t>
    </dgm:pt>
    <dgm:pt modelId="{BE1B6BD7-5A7A-4FF3-861F-F77766107C04}" type="parTrans" cxnId="{0661E781-BC8F-4749-9FFE-179B1E2D194B}">
      <dgm:prSet custT="1"/>
      <dgm:spPr/>
      <dgm:t>
        <a:bodyPr/>
        <a:lstStyle/>
        <a:p>
          <a:endParaRPr lang="en-US" sz="1000">
            <a:latin typeface="+mn-lt"/>
          </a:endParaRPr>
        </a:p>
      </dgm:t>
    </dgm:pt>
    <dgm:pt modelId="{B509CA32-38D7-408C-BEF6-C8A48BB9FE1B}" type="sibTrans" cxnId="{0661E781-BC8F-4749-9FFE-179B1E2D194B}">
      <dgm:prSet/>
      <dgm:spPr/>
      <dgm:t>
        <a:bodyPr/>
        <a:lstStyle/>
        <a:p>
          <a:endParaRPr lang="en-US" sz="1000">
            <a:latin typeface="+mn-lt"/>
          </a:endParaRPr>
        </a:p>
      </dgm:t>
    </dgm:pt>
    <dgm:pt modelId="{EB4033C2-31FE-4964-A4D3-598128C5E8C0}">
      <dgm:prSet phldrT="[Text]" custT="1"/>
      <dgm:spPr/>
      <dgm:t>
        <a:bodyPr/>
        <a:lstStyle/>
        <a:p>
          <a:r>
            <a:rPr lang="en-US" sz="1000" dirty="0">
              <a:latin typeface="+mn-lt"/>
            </a:rPr>
            <a:t>W02 2011</a:t>
          </a:r>
        </a:p>
      </dgm:t>
    </dgm:pt>
    <dgm:pt modelId="{7DE74F6F-5FA3-43E7-8CAF-32D98770DA52}" type="parTrans" cxnId="{7ECAFDAA-B20B-4A7A-9B08-F76015721D12}">
      <dgm:prSet custT="1"/>
      <dgm:spPr/>
      <dgm:t>
        <a:bodyPr/>
        <a:lstStyle/>
        <a:p>
          <a:endParaRPr lang="en-US" sz="1000">
            <a:latin typeface="+mn-lt"/>
          </a:endParaRPr>
        </a:p>
      </dgm:t>
    </dgm:pt>
    <dgm:pt modelId="{D70936C8-EC92-4E79-9977-9EAE14FECA3D}" type="sibTrans" cxnId="{7ECAFDAA-B20B-4A7A-9B08-F76015721D12}">
      <dgm:prSet/>
      <dgm:spPr/>
      <dgm:t>
        <a:bodyPr/>
        <a:lstStyle/>
        <a:p>
          <a:endParaRPr lang="en-US" sz="1000">
            <a:latin typeface="+mn-lt"/>
          </a:endParaRPr>
        </a:p>
      </dgm:t>
    </dgm:pt>
    <dgm:pt modelId="{045951B3-3575-47BA-AAAE-43E14108AF06}">
      <dgm:prSet phldrT="[Text]" custT="1"/>
      <dgm:spPr/>
      <dgm:t>
        <a:bodyPr/>
        <a:lstStyle/>
        <a:p>
          <a:r>
            <a:rPr lang="en-US" sz="1000" dirty="0">
              <a:latin typeface="+mn-lt"/>
            </a:rPr>
            <a:t>2012</a:t>
          </a:r>
        </a:p>
      </dgm:t>
    </dgm:pt>
    <dgm:pt modelId="{647D17AE-A081-490E-A363-8CA8CCF29FA6}" type="parTrans" cxnId="{37DAD624-FB04-4A66-8998-00E02F6AE07A}">
      <dgm:prSet custT="1"/>
      <dgm:spPr/>
      <dgm:t>
        <a:bodyPr/>
        <a:lstStyle/>
        <a:p>
          <a:endParaRPr lang="en-US" sz="1000">
            <a:latin typeface="+mn-lt"/>
          </a:endParaRPr>
        </a:p>
      </dgm:t>
    </dgm:pt>
    <dgm:pt modelId="{44ED41BD-1EBF-4EB4-8F74-16A9AB6E6440}" type="sibTrans" cxnId="{37DAD624-FB04-4A66-8998-00E02F6AE07A}">
      <dgm:prSet/>
      <dgm:spPr/>
      <dgm:t>
        <a:bodyPr/>
        <a:lstStyle/>
        <a:p>
          <a:endParaRPr lang="en-US" sz="1000">
            <a:latin typeface="+mn-lt"/>
          </a:endParaRPr>
        </a:p>
      </dgm:t>
    </dgm:pt>
    <dgm:pt modelId="{4E441EAC-30D8-473B-8C13-6E24A67537AB}">
      <dgm:prSet phldrT="[Text]" custT="1"/>
      <dgm:spPr/>
      <dgm:t>
        <a:bodyPr/>
        <a:lstStyle/>
        <a:p>
          <a:r>
            <a:rPr lang="en-US" sz="1000" dirty="0">
              <a:latin typeface="+mn-lt"/>
            </a:rPr>
            <a:t>W01 2012</a:t>
          </a:r>
        </a:p>
      </dgm:t>
    </dgm:pt>
    <dgm:pt modelId="{CF8753E1-C239-45D6-9BB3-6BA78BC075A7}" type="parTrans" cxnId="{A695C7BD-ED74-4BB1-9E75-0DD1E5368749}">
      <dgm:prSet custT="1"/>
      <dgm:spPr/>
      <dgm:t>
        <a:bodyPr/>
        <a:lstStyle/>
        <a:p>
          <a:endParaRPr lang="en-US" sz="1000">
            <a:latin typeface="+mn-lt"/>
          </a:endParaRPr>
        </a:p>
      </dgm:t>
    </dgm:pt>
    <dgm:pt modelId="{23344261-9567-4BEF-9768-58245D45FBE7}" type="sibTrans" cxnId="{A695C7BD-ED74-4BB1-9E75-0DD1E5368749}">
      <dgm:prSet/>
      <dgm:spPr/>
      <dgm:t>
        <a:bodyPr/>
        <a:lstStyle/>
        <a:p>
          <a:endParaRPr lang="en-US" sz="1000">
            <a:latin typeface="+mn-lt"/>
          </a:endParaRPr>
        </a:p>
      </dgm:t>
    </dgm:pt>
    <dgm:pt modelId="{F5AF90D4-34C4-407E-AB28-F6E193C9246E}">
      <dgm:prSet phldrT="[Text]" custT="1"/>
      <dgm:spPr/>
      <dgm:t>
        <a:bodyPr/>
        <a:lstStyle/>
        <a:p>
          <a:r>
            <a:rPr lang="en-US" sz="1000" dirty="0">
              <a:latin typeface="+mn-lt"/>
            </a:rPr>
            <a:t>…</a:t>
          </a:r>
        </a:p>
      </dgm:t>
    </dgm:pt>
    <dgm:pt modelId="{777D9656-40E1-4B9F-82A6-543D071015FE}" type="parTrans" cxnId="{AB58995F-EFFD-4AA0-A1A7-D89D55F3F68A}">
      <dgm:prSet custT="1"/>
      <dgm:spPr/>
      <dgm:t>
        <a:bodyPr/>
        <a:lstStyle/>
        <a:p>
          <a:endParaRPr lang="en-US" sz="1000">
            <a:latin typeface="+mn-lt"/>
          </a:endParaRPr>
        </a:p>
      </dgm:t>
    </dgm:pt>
    <dgm:pt modelId="{CCC2DCA0-D8B2-49EA-8927-CC160EE5E767}" type="sibTrans" cxnId="{AB58995F-EFFD-4AA0-A1A7-D89D55F3F68A}">
      <dgm:prSet/>
      <dgm:spPr/>
      <dgm:t>
        <a:bodyPr/>
        <a:lstStyle/>
        <a:p>
          <a:endParaRPr lang="en-US" sz="1000">
            <a:latin typeface="+mn-lt"/>
          </a:endParaRPr>
        </a:p>
      </dgm:t>
    </dgm:pt>
    <dgm:pt modelId="{1909E9D1-3A73-4FC1-9C3C-21AFAFBCDC16}">
      <dgm:prSet phldrT="[Text]" custT="1"/>
      <dgm:spPr/>
      <dgm:t>
        <a:bodyPr/>
        <a:lstStyle/>
        <a:p>
          <a:r>
            <a:rPr lang="en-US" sz="1000" dirty="0">
              <a:latin typeface="+mn-lt"/>
            </a:rPr>
            <a:t>2/1/2011</a:t>
          </a:r>
        </a:p>
      </dgm:t>
    </dgm:pt>
    <dgm:pt modelId="{F292344F-4892-40DC-A155-14D12A94FD75}" type="parTrans" cxnId="{EFF80C11-A1B4-44C9-8BDD-A2A860576FCB}">
      <dgm:prSet custT="1"/>
      <dgm:spPr/>
      <dgm:t>
        <a:bodyPr/>
        <a:lstStyle/>
        <a:p>
          <a:endParaRPr lang="en-US" sz="1000">
            <a:latin typeface="+mn-lt"/>
          </a:endParaRPr>
        </a:p>
      </dgm:t>
    </dgm:pt>
    <dgm:pt modelId="{497B203F-89B6-4B44-9687-388D357AB9B0}" type="sibTrans" cxnId="{EFF80C11-A1B4-44C9-8BDD-A2A860576FCB}">
      <dgm:prSet/>
      <dgm:spPr/>
      <dgm:t>
        <a:bodyPr/>
        <a:lstStyle/>
        <a:p>
          <a:endParaRPr lang="en-US" sz="1000">
            <a:latin typeface="+mn-lt"/>
          </a:endParaRPr>
        </a:p>
      </dgm:t>
    </dgm:pt>
    <dgm:pt modelId="{937D013E-91F3-4CDD-A694-33B6D94541BA}">
      <dgm:prSet phldrT="[Text]" custT="1"/>
      <dgm:spPr/>
      <dgm:t>
        <a:bodyPr/>
        <a:lstStyle/>
        <a:p>
          <a:r>
            <a:rPr lang="en-US" sz="1000" dirty="0">
              <a:latin typeface="+mn-lt"/>
            </a:rPr>
            <a:t>3/1/2011</a:t>
          </a:r>
        </a:p>
      </dgm:t>
    </dgm:pt>
    <dgm:pt modelId="{64E2FD36-C7AF-43D6-A758-8A227B68E3F0}" type="parTrans" cxnId="{6BAC4D8A-0C20-43F9-9382-44269730DE31}">
      <dgm:prSet custT="1"/>
      <dgm:spPr/>
      <dgm:t>
        <a:bodyPr/>
        <a:lstStyle/>
        <a:p>
          <a:endParaRPr lang="en-US" sz="1000">
            <a:latin typeface="+mn-lt"/>
          </a:endParaRPr>
        </a:p>
      </dgm:t>
    </dgm:pt>
    <dgm:pt modelId="{9B1D3829-6442-4E26-8694-EC6DAB5B5375}" type="sibTrans" cxnId="{6BAC4D8A-0C20-43F9-9382-44269730DE31}">
      <dgm:prSet/>
      <dgm:spPr/>
      <dgm:t>
        <a:bodyPr/>
        <a:lstStyle/>
        <a:p>
          <a:endParaRPr lang="en-US" sz="1000">
            <a:latin typeface="+mn-lt"/>
          </a:endParaRPr>
        </a:p>
      </dgm:t>
    </dgm:pt>
    <dgm:pt modelId="{177C0A0F-F832-4071-9E11-005A6085A047}">
      <dgm:prSet phldrT="[Text]" custT="1"/>
      <dgm:spPr/>
      <dgm:t>
        <a:bodyPr/>
        <a:lstStyle/>
        <a:p>
          <a:r>
            <a:rPr lang="en-US" sz="1000" dirty="0">
              <a:latin typeface="+mn-lt"/>
            </a:rPr>
            <a:t>…</a:t>
          </a:r>
        </a:p>
      </dgm:t>
    </dgm:pt>
    <dgm:pt modelId="{2B276D2B-70BB-4578-9C35-80B02B87FA2E}" type="parTrans" cxnId="{76D88D72-DDBB-4F35-B9FB-079A0912AA2E}">
      <dgm:prSet custT="1"/>
      <dgm:spPr/>
      <dgm:t>
        <a:bodyPr/>
        <a:lstStyle/>
        <a:p>
          <a:endParaRPr lang="en-US" sz="1000">
            <a:latin typeface="+mn-lt"/>
          </a:endParaRPr>
        </a:p>
      </dgm:t>
    </dgm:pt>
    <dgm:pt modelId="{07C5DB43-F294-4093-A9DB-CC94E3D84D43}" type="sibTrans" cxnId="{76D88D72-DDBB-4F35-B9FB-079A0912AA2E}">
      <dgm:prSet/>
      <dgm:spPr/>
      <dgm:t>
        <a:bodyPr/>
        <a:lstStyle/>
        <a:p>
          <a:endParaRPr lang="en-US" sz="1000">
            <a:latin typeface="+mn-lt"/>
          </a:endParaRPr>
        </a:p>
      </dgm:t>
    </dgm:pt>
    <dgm:pt modelId="{941315CB-7A4C-445A-9D3C-9E096AEA411F}">
      <dgm:prSet phldrT="[Text]" custT="1"/>
      <dgm:spPr/>
      <dgm:t>
        <a:bodyPr/>
        <a:lstStyle/>
        <a:p>
          <a:r>
            <a:rPr lang="en-US" sz="1000" dirty="0">
              <a:latin typeface="+mn-lt"/>
            </a:rPr>
            <a:t>…</a:t>
          </a:r>
        </a:p>
      </dgm:t>
    </dgm:pt>
    <dgm:pt modelId="{A1C7CA4F-7136-4CB4-BE50-D5E30EBB1FCB}" type="parTrans" cxnId="{46122756-7266-4706-8C2B-10E12FF613F2}">
      <dgm:prSet custT="1"/>
      <dgm:spPr/>
      <dgm:t>
        <a:bodyPr/>
        <a:lstStyle/>
        <a:p>
          <a:endParaRPr lang="en-US" sz="1000">
            <a:latin typeface="+mn-lt"/>
          </a:endParaRPr>
        </a:p>
      </dgm:t>
    </dgm:pt>
    <dgm:pt modelId="{DA96C434-ACB7-44E6-AB53-BCBCE6F09A88}" type="sibTrans" cxnId="{46122756-7266-4706-8C2B-10E12FF613F2}">
      <dgm:prSet/>
      <dgm:spPr/>
      <dgm:t>
        <a:bodyPr/>
        <a:lstStyle/>
        <a:p>
          <a:endParaRPr lang="en-US" sz="1000">
            <a:latin typeface="+mn-lt"/>
          </a:endParaRPr>
        </a:p>
      </dgm:t>
    </dgm:pt>
    <dgm:pt modelId="{4F5CDD62-7439-4F6D-86FD-22DD0E0BEF4E}">
      <dgm:prSet phldrT="[Text]" custT="1"/>
      <dgm:spPr/>
      <dgm:t>
        <a:bodyPr/>
        <a:lstStyle/>
        <a:p>
          <a:r>
            <a:rPr lang="en-US" sz="1000" dirty="0">
              <a:latin typeface="+mn-lt"/>
            </a:rPr>
            <a:t>8/1/2011</a:t>
          </a:r>
        </a:p>
      </dgm:t>
    </dgm:pt>
    <dgm:pt modelId="{BF79CEA9-0258-45DE-944B-C2327E7FC09C}" type="parTrans" cxnId="{289623B1-1CC9-45AD-8637-17B84609203E}">
      <dgm:prSet custT="1"/>
      <dgm:spPr/>
      <dgm:t>
        <a:bodyPr/>
        <a:lstStyle/>
        <a:p>
          <a:endParaRPr lang="en-US" sz="1000">
            <a:latin typeface="+mn-lt"/>
          </a:endParaRPr>
        </a:p>
      </dgm:t>
    </dgm:pt>
    <dgm:pt modelId="{A53ED02E-C57F-4D40-9F49-6F07C5B4CB1D}" type="sibTrans" cxnId="{289623B1-1CC9-45AD-8637-17B84609203E}">
      <dgm:prSet/>
      <dgm:spPr/>
      <dgm:t>
        <a:bodyPr/>
        <a:lstStyle/>
        <a:p>
          <a:endParaRPr lang="en-US" sz="1000">
            <a:latin typeface="+mn-lt"/>
          </a:endParaRPr>
        </a:p>
      </dgm:t>
    </dgm:pt>
    <dgm:pt modelId="{728ABFE5-44B6-4F92-82DD-8AB4E9C22635}">
      <dgm:prSet phldrT="[Text]" custT="1"/>
      <dgm:spPr/>
      <dgm:t>
        <a:bodyPr/>
        <a:lstStyle/>
        <a:p>
          <a:r>
            <a:rPr lang="en-US" sz="1000" dirty="0">
              <a:latin typeface="+mn-lt"/>
            </a:rPr>
            <a:t>…</a:t>
          </a:r>
        </a:p>
      </dgm:t>
    </dgm:pt>
    <dgm:pt modelId="{09F47CA0-57E7-4AC8-91AC-6091192EC3FF}" type="parTrans" cxnId="{15BC5EF6-64A8-4504-968F-A4A69BFC288B}">
      <dgm:prSet custT="1"/>
      <dgm:spPr/>
      <dgm:t>
        <a:bodyPr/>
        <a:lstStyle/>
        <a:p>
          <a:endParaRPr lang="en-US" sz="1000">
            <a:latin typeface="+mn-lt"/>
          </a:endParaRPr>
        </a:p>
      </dgm:t>
    </dgm:pt>
    <dgm:pt modelId="{AE018BF3-1113-49B9-98EF-A00A9BBF7334}" type="sibTrans" cxnId="{15BC5EF6-64A8-4504-968F-A4A69BFC288B}">
      <dgm:prSet/>
      <dgm:spPr/>
      <dgm:t>
        <a:bodyPr/>
        <a:lstStyle/>
        <a:p>
          <a:endParaRPr lang="en-US" sz="1000">
            <a:latin typeface="+mn-lt"/>
          </a:endParaRPr>
        </a:p>
      </dgm:t>
    </dgm:pt>
    <dgm:pt modelId="{B1A7C3D7-9E41-427A-BDB0-8E04BE0126AE}">
      <dgm:prSet phldrT="[Text]" custT="1"/>
      <dgm:spPr/>
      <dgm:t>
        <a:bodyPr/>
        <a:lstStyle/>
        <a:p>
          <a:r>
            <a:rPr lang="en-US" sz="1000" dirty="0">
              <a:latin typeface="+mn-lt"/>
            </a:rPr>
            <a:t>W52 2011</a:t>
          </a:r>
        </a:p>
      </dgm:t>
    </dgm:pt>
    <dgm:pt modelId="{9849BF98-AB8A-437B-AFFB-BA17E7496C2B}" type="parTrans" cxnId="{2A48F6E8-2C76-47CB-A086-98D933384E0C}">
      <dgm:prSet custT="1"/>
      <dgm:spPr/>
      <dgm:t>
        <a:bodyPr/>
        <a:lstStyle/>
        <a:p>
          <a:endParaRPr lang="en-US" sz="1000">
            <a:latin typeface="+mn-lt"/>
          </a:endParaRPr>
        </a:p>
      </dgm:t>
    </dgm:pt>
    <dgm:pt modelId="{4CDC9985-0D5A-4DC1-AC98-D866D0D639E4}" type="sibTrans" cxnId="{2A48F6E8-2C76-47CB-A086-98D933384E0C}">
      <dgm:prSet/>
      <dgm:spPr/>
      <dgm:t>
        <a:bodyPr/>
        <a:lstStyle/>
        <a:p>
          <a:endParaRPr lang="en-US" sz="1000">
            <a:latin typeface="+mn-lt"/>
          </a:endParaRPr>
        </a:p>
      </dgm:t>
    </dgm:pt>
    <dgm:pt modelId="{7FBA7D08-4738-44DE-8EC1-C58243DE711F}">
      <dgm:prSet phldrT="[Text]" custT="1"/>
      <dgm:spPr/>
      <dgm:t>
        <a:bodyPr/>
        <a:lstStyle/>
        <a:p>
          <a:r>
            <a:rPr lang="en-US" sz="1000" dirty="0">
              <a:latin typeface="+mn-lt"/>
            </a:rPr>
            <a:t>…</a:t>
          </a:r>
        </a:p>
      </dgm:t>
    </dgm:pt>
    <dgm:pt modelId="{113A4425-6DFD-489F-8839-70950724BBAF}" type="parTrans" cxnId="{39AFEA53-28FB-46A5-9743-33C359887E6F}">
      <dgm:prSet custT="1"/>
      <dgm:spPr/>
      <dgm:t>
        <a:bodyPr/>
        <a:lstStyle/>
        <a:p>
          <a:endParaRPr lang="en-US" sz="1000">
            <a:latin typeface="+mn-lt"/>
          </a:endParaRPr>
        </a:p>
      </dgm:t>
    </dgm:pt>
    <dgm:pt modelId="{1D2991D0-A1BE-41F0-9114-502DD6578D64}" type="sibTrans" cxnId="{39AFEA53-28FB-46A5-9743-33C359887E6F}">
      <dgm:prSet/>
      <dgm:spPr/>
      <dgm:t>
        <a:bodyPr/>
        <a:lstStyle/>
        <a:p>
          <a:endParaRPr lang="en-US" sz="1000">
            <a:latin typeface="+mn-lt"/>
          </a:endParaRPr>
        </a:p>
      </dgm:t>
    </dgm:pt>
    <dgm:pt modelId="{A533A6B8-4CB1-407C-BE13-1AAE26C0252A}">
      <dgm:prSet phldrT="[Text]" custT="1"/>
      <dgm:spPr/>
      <dgm:t>
        <a:bodyPr/>
        <a:lstStyle/>
        <a:p>
          <a:r>
            <a:rPr lang="en-US" sz="1000" dirty="0">
              <a:latin typeface="+mn-lt"/>
            </a:rPr>
            <a:t>…</a:t>
          </a:r>
        </a:p>
      </dgm:t>
    </dgm:pt>
    <dgm:pt modelId="{5E9EBE56-6E4C-4752-B9CC-B9E0F26C7428}" type="parTrans" cxnId="{352B30FA-2919-423B-81CB-4104ACDBCA40}">
      <dgm:prSet custT="1"/>
      <dgm:spPr/>
      <dgm:t>
        <a:bodyPr/>
        <a:lstStyle/>
        <a:p>
          <a:endParaRPr lang="en-US" sz="1000">
            <a:latin typeface="+mn-lt"/>
          </a:endParaRPr>
        </a:p>
      </dgm:t>
    </dgm:pt>
    <dgm:pt modelId="{9B0F332D-445B-4181-8C26-659F07656E72}" type="sibTrans" cxnId="{352B30FA-2919-423B-81CB-4104ACDBCA40}">
      <dgm:prSet/>
      <dgm:spPr/>
      <dgm:t>
        <a:bodyPr/>
        <a:lstStyle/>
        <a:p>
          <a:endParaRPr lang="en-US" sz="1000">
            <a:latin typeface="+mn-lt"/>
          </a:endParaRPr>
        </a:p>
      </dgm:t>
    </dgm:pt>
    <dgm:pt modelId="{72D13438-84CB-46AE-89BF-5BFF6520414D}" type="pres">
      <dgm:prSet presAssocID="{E51A177E-41BC-44C7-AC14-6D577B383A11}" presName="diagram" presStyleCnt="0">
        <dgm:presLayoutVars>
          <dgm:chPref val="1"/>
          <dgm:dir/>
          <dgm:animOne val="branch"/>
          <dgm:animLvl val="lvl"/>
          <dgm:resizeHandles val="exact"/>
        </dgm:presLayoutVars>
      </dgm:prSet>
      <dgm:spPr/>
    </dgm:pt>
    <dgm:pt modelId="{1FBBCBB6-D4B2-4083-A0A8-B1D6DE273592}" type="pres">
      <dgm:prSet presAssocID="{CAB4507D-2C5B-473E-83C9-2903C985293C}" presName="root1" presStyleCnt="0"/>
      <dgm:spPr/>
    </dgm:pt>
    <dgm:pt modelId="{0EAF0362-EEB3-4782-9D64-0669F44F3D04}" type="pres">
      <dgm:prSet presAssocID="{CAB4507D-2C5B-473E-83C9-2903C985293C}" presName="LevelOneTextNode" presStyleLbl="node0" presStyleIdx="0" presStyleCnt="1">
        <dgm:presLayoutVars>
          <dgm:chPref val="3"/>
        </dgm:presLayoutVars>
      </dgm:prSet>
      <dgm:spPr/>
    </dgm:pt>
    <dgm:pt modelId="{54517F22-755A-44B0-9F75-3A25B17BA932}" type="pres">
      <dgm:prSet presAssocID="{CAB4507D-2C5B-473E-83C9-2903C985293C}" presName="level2hierChild" presStyleCnt="0"/>
      <dgm:spPr/>
    </dgm:pt>
    <dgm:pt modelId="{6358E208-87C0-4A11-AD6A-D79650E8CBF9}" type="pres">
      <dgm:prSet presAssocID="{D7578BD8-87C7-43E2-929F-8889855311BD}" presName="conn2-1" presStyleLbl="parChTrans1D2" presStyleIdx="0" presStyleCnt="2"/>
      <dgm:spPr/>
    </dgm:pt>
    <dgm:pt modelId="{63179FDB-CF47-4154-9BD8-DFE386930626}" type="pres">
      <dgm:prSet presAssocID="{D7578BD8-87C7-43E2-929F-8889855311BD}" presName="connTx" presStyleLbl="parChTrans1D2" presStyleIdx="0" presStyleCnt="2"/>
      <dgm:spPr/>
    </dgm:pt>
    <dgm:pt modelId="{225912A1-BDAD-49B5-ABDB-02DBFBBD9AAB}" type="pres">
      <dgm:prSet presAssocID="{3DE167C9-EF7D-48BD-B951-AFEF903210A2}" presName="root2" presStyleCnt="0"/>
      <dgm:spPr/>
    </dgm:pt>
    <dgm:pt modelId="{DA68792B-2368-46A2-BB5B-FE6763D0B11E}" type="pres">
      <dgm:prSet presAssocID="{3DE167C9-EF7D-48BD-B951-AFEF903210A2}" presName="LevelTwoTextNode" presStyleLbl="node2" presStyleIdx="0" presStyleCnt="2">
        <dgm:presLayoutVars>
          <dgm:chPref val="3"/>
        </dgm:presLayoutVars>
      </dgm:prSet>
      <dgm:spPr/>
    </dgm:pt>
    <dgm:pt modelId="{E1303E3D-FC73-4C4D-A1EC-3D507EB2CB14}" type="pres">
      <dgm:prSet presAssocID="{3DE167C9-EF7D-48BD-B951-AFEF903210A2}" presName="level3hierChild" presStyleCnt="0"/>
      <dgm:spPr/>
    </dgm:pt>
    <dgm:pt modelId="{F427A098-B7DE-4033-A130-0BDB908BD8AC}" type="pres">
      <dgm:prSet presAssocID="{BE1B6BD7-5A7A-4FF3-861F-F77766107C04}" presName="conn2-1" presStyleLbl="parChTrans1D3" presStyleIdx="0" presStyleCnt="5"/>
      <dgm:spPr/>
    </dgm:pt>
    <dgm:pt modelId="{8681E89A-9FDE-4C7B-A745-C00AE311333C}" type="pres">
      <dgm:prSet presAssocID="{BE1B6BD7-5A7A-4FF3-861F-F77766107C04}" presName="connTx" presStyleLbl="parChTrans1D3" presStyleIdx="0" presStyleCnt="5"/>
      <dgm:spPr/>
    </dgm:pt>
    <dgm:pt modelId="{8AC65AB8-63DF-49C6-8706-5F7C6AC2030D}" type="pres">
      <dgm:prSet presAssocID="{A58160FE-7D1C-46EB-BECE-07B1206F9F8F}" presName="root2" presStyleCnt="0"/>
      <dgm:spPr/>
    </dgm:pt>
    <dgm:pt modelId="{6DC53EE7-7289-43F5-A84B-3D082A33BCF7}" type="pres">
      <dgm:prSet presAssocID="{A58160FE-7D1C-46EB-BECE-07B1206F9F8F}" presName="LevelTwoTextNode" presStyleLbl="node3" presStyleIdx="0" presStyleCnt="5">
        <dgm:presLayoutVars>
          <dgm:chPref val="3"/>
        </dgm:presLayoutVars>
      </dgm:prSet>
      <dgm:spPr/>
    </dgm:pt>
    <dgm:pt modelId="{D277F89A-4EF8-45C6-910A-BA56A8B53502}" type="pres">
      <dgm:prSet presAssocID="{A58160FE-7D1C-46EB-BECE-07B1206F9F8F}" presName="level3hierChild" presStyleCnt="0"/>
      <dgm:spPr/>
    </dgm:pt>
    <dgm:pt modelId="{D4C9C48E-26DE-4CE8-8D8C-FB1FCE1CF2E2}" type="pres">
      <dgm:prSet presAssocID="{F292344F-4892-40DC-A155-14D12A94FD75}" presName="conn2-1" presStyleLbl="parChTrans1D4" presStyleIdx="0" presStyleCnt="8"/>
      <dgm:spPr/>
    </dgm:pt>
    <dgm:pt modelId="{B685F2DA-7A85-40CB-A8EC-EEFF508B57A2}" type="pres">
      <dgm:prSet presAssocID="{F292344F-4892-40DC-A155-14D12A94FD75}" presName="connTx" presStyleLbl="parChTrans1D4" presStyleIdx="0" presStyleCnt="8"/>
      <dgm:spPr/>
    </dgm:pt>
    <dgm:pt modelId="{A5D4C242-FBAF-4134-BFB1-03EDEA017CC9}" type="pres">
      <dgm:prSet presAssocID="{1909E9D1-3A73-4FC1-9C3C-21AFAFBCDC16}" presName="root2" presStyleCnt="0"/>
      <dgm:spPr/>
    </dgm:pt>
    <dgm:pt modelId="{B613704A-AE72-4098-BC7B-4BECD52324A3}" type="pres">
      <dgm:prSet presAssocID="{1909E9D1-3A73-4FC1-9C3C-21AFAFBCDC16}" presName="LevelTwoTextNode" presStyleLbl="node4" presStyleIdx="0" presStyleCnt="8">
        <dgm:presLayoutVars>
          <dgm:chPref val="3"/>
        </dgm:presLayoutVars>
      </dgm:prSet>
      <dgm:spPr/>
    </dgm:pt>
    <dgm:pt modelId="{139439A3-18A7-418F-A3BD-49E328F3C3EF}" type="pres">
      <dgm:prSet presAssocID="{1909E9D1-3A73-4FC1-9C3C-21AFAFBCDC16}" presName="level3hierChild" presStyleCnt="0"/>
      <dgm:spPr/>
    </dgm:pt>
    <dgm:pt modelId="{B1341A47-EBA2-45BC-B123-C6EC15D1D14F}" type="pres">
      <dgm:prSet presAssocID="{64E2FD36-C7AF-43D6-A758-8A227B68E3F0}" presName="conn2-1" presStyleLbl="parChTrans1D4" presStyleIdx="1" presStyleCnt="8"/>
      <dgm:spPr/>
    </dgm:pt>
    <dgm:pt modelId="{FF723B2C-7A98-483A-80E4-55658230B689}" type="pres">
      <dgm:prSet presAssocID="{64E2FD36-C7AF-43D6-A758-8A227B68E3F0}" presName="connTx" presStyleLbl="parChTrans1D4" presStyleIdx="1" presStyleCnt="8"/>
      <dgm:spPr/>
    </dgm:pt>
    <dgm:pt modelId="{FC83F925-AC9E-4DBE-8245-5866B0DFC95E}" type="pres">
      <dgm:prSet presAssocID="{937D013E-91F3-4CDD-A694-33B6D94541BA}" presName="root2" presStyleCnt="0"/>
      <dgm:spPr/>
    </dgm:pt>
    <dgm:pt modelId="{00C12B38-617A-4D37-8145-B51A81AC6FDC}" type="pres">
      <dgm:prSet presAssocID="{937D013E-91F3-4CDD-A694-33B6D94541BA}" presName="LevelTwoTextNode" presStyleLbl="node4" presStyleIdx="1" presStyleCnt="8">
        <dgm:presLayoutVars>
          <dgm:chPref val="3"/>
        </dgm:presLayoutVars>
      </dgm:prSet>
      <dgm:spPr/>
    </dgm:pt>
    <dgm:pt modelId="{77A8C83A-99D1-4739-A965-0F5C217F3EA9}" type="pres">
      <dgm:prSet presAssocID="{937D013E-91F3-4CDD-A694-33B6D94541BA}" presName="level3hierChild" presStyleCnt="0"/>
      <dgm:spPr/>
    </dgm:pt>
    <dgm:pt modelId="{316D1C0A-784A-4EE0-8434-5A314C819184}" type="pres">
      <dgm:prSet presAssocID="{2B276D2B-70BB-4578-9C35-80B02B87FA2E}" presName="conn2-1" presStyleLbl="parChTrans1D4" presStyleIdx="2" presStyleCnt="8"/>
      <dgm:spPr/>
    </dgm:pt>
    <dgm:pt modelId="{0368FE7D-21D0-4354-9324-3846000227E3}" type="pres">
      <dgm:prSet presAssocID="{2B276D2B-70BB-4578-9C35-80B02B87FA2E}" presName="connTx" presStyleLbl="parChTrans1D4" presStyleIdx="2" presStyleCnt="8"/>
      <dgm:spPr/>
    </dgm:pt>
    <dgm:pt modelId="{C4F02B1E-72BE-4EF0-9DBF-85286F93E6C7}" type="pres">
      <dgm:prSet presAssocID="{177C0A0F-F832-4071-9E11-005A6085A047}" presName="root2" presStyleCnt="0"/>
      <dgm:spPr/>
    </dgm:pt>
    <dgm:pt modelId="{A63BCCF2-E754-44EE-A64C-F6A83B6AB700}" type="pres">
      <dgm:prSet presAssocID="{177C0A0F-F832-4071-9E11-005A6085A047}" presName="LevelTwoTextNode" presStyleLbl="node4" presStyleIdx="2" presStyleCnt="8">
        <dgm:presLayoutVars>
          <dgm:chPref val="3"/>
        </dgm:presLayoutVars>
      </dgm:prSet>
      <dgm:spPr/>
    </dgm:pt>
    <dgm:pt modelId="{66221FBA-19BF-4D62-98B8-EEA41E070025}" type="pres">
      <dgm:prSet presAssocID="{177C0A0F-F832-4071-9E11-005A6085A047}" presName="level3hierChild" presStyleCnt="0"/>
      <dgm:spPr/>
    </dgm:pt>
    <dgm:pt modelId="{B64D78C0-9A29-4EF6-9978-CE376F0D5F5E}" type="pres">
      <dgm:prSet presAssocID="{BF79CEA9-0258-45DE-944B-C2327E7FC09C}" presName="conn2-1" presStyleLbl="parChTrans1D4" presStyleIdx="3" presStyleCnt="8"/>
      <dgm:spPr/>
    </dgm:pt>
    <dgm:pt modelId="{278FAB6B-C1A4-48E2-849C-78BB964CB5A0}" type="pres">
      <dgm:prSet presAssocID="{BF79CEA9-0258-45DE-944B-C2327E7FC09C}" presName="connTx" presStyleLbl="parChTrans1D4" presStyleIdx="3" presStyleCnt="8"/>
      <dgm:spPr/>
    </dgm:pt>
    <dgm:pt modelId="{6EDB284A-9729-4422-9E03-4D0166B63FBE}" type="pres">
      <dgm:prSet presAssocID="{4F5CDD62-7439-4F6D-86FD-22DD0E0BEF4E}" presName="root2" presStyleCnt="0"/>
      <dgm:spPr/>
    </dgm:pt>
    <dgm:pt modelId="{20EEF8D3-7A3B-4A26-8D9D-A3364A25E590}" type="pres">
      <dgm:prSet presAssocID="{4F5CDD62-7439-4F6D-86FD-22DD0E0BEF4E}" presName="LevelTwoTextNode" presStyleLbl="node4" presStyleIdx="3" presStyleCnt="8">
        <dgm:presLayoutVars>
          <dgm:chPref val="3"/>
        </dgm:presLayoutVars>
      </dgm:prSet>
      <dgm:spPr/>
    </dgm:pt>
    <dgm:pt modelId="{FD5D6F98-82A1-4018-BC9B-BD454F157FED}" type="pres">
      <dgm:prSet presAssocID="{4F5CDD62-7439-4F6D-86FD-22DD0E0BEF4E}" presName="level3hierChild" presStyleCnt="0"/>
      <dgm:spPr/>
    </dgm:pt>
    <dgm:pt modelId="{761BC30E-D3A7-4464-A335-E798063E9FE7}" type="pres">
      <dgm:prSet presAssocID="{7DE74F6F-5FA3-43E7-8CAF-32D98770DA52}" presName="conn2-1" presStyleLbl="parChTrans1D3" presStyleIdx="1" presStyleCnt="5"/>
      <dgm:spPr/>
    </dgm:pt>
    <dgm:pt modelId="{534F1DF5-F7E5-4308-A050-72A786F08719}" type="pres">
      <dgm:prSet presAssocID="{7DE74F6F-5FA3-43E7-8CAF-32D98770DA52}" presName="connTx" presStyleLbl="parChTrans1D3" presStyleIdx="1" presStyleCnt="5"/>
      <dgm:spPr/>
    </dgm:pt>
    <dgm:pt modelId="{63F87ADC-33D2-4124-9056-5CB628F95008}" type="pres">
      <dgm:prSet presAssocID="{EB4033C2-31FE-4964-A4D3-598128C5E8C0}" presName="root2" presStyleCnt="0"/>
      <dgm:spPr/>
    </dgm:pt>
    <dgm:pt modelId="{121B195E-02C8-401D-9957-5EBFEEC9B604}" type="pres">
      <dgm:prSet presAssocID="{EB4033C2-31FE-4964-A4D3-598128C5E8C0}" presName="LevelTwoTextNode" presStyleLbl="node3" presStyleIdx="1" presStyleCnt="5">
        <dgm:presLayoutVars>
          <dgm:chPref val="3"/>
        </dgm:presLayoutVars>
      </dgm:prSet>
      <dgm:spPr/>
    </dgm:pt>
    <dgm:pt modelId="{EFB51974-E12D-4F3E-8A08-5195723832C0}" type="pres">
      <dgm:prSet presAssocID="{EB4033C2-31FE-4964-A4D3-598128C5E8C0}" presName="level3hierChild" presStyleCnt="0"/>
      <dgm:spPr/>
    </dgm:pt>
    <dgm:pt modelId="{07072007-3896-410A-9FAD-7C6060CF76CC}" type="pres">
      <dgm:prSet presAssocID="{A1C7CA4F-7136-4CB4-BE50-D5E30EBB1FCB}" presName="conn2-1" presStyleLbl="parChTrans1D4" presStyleIdx="4" presStyleCnt="8"/>
      <dgm:spPr/>
    </dgm:pt>
    <dgm:pt modelId="{66CFE872-A268-4E17-9EC6-A1B1216E7471}" type="pres">
      <dgm:prSet presAssocID="{A1C7CA4F-7136-4CB4-BE50-D5E30EBB1FCB}" presName="connTx" presStyleLbl="parChTrans1D4" presStyleIdx="4" presStyleCnt="8"/>
      <dgm:spPr/>
    </dgm:pt>
    <dgm:pt modelId="{1D01FB9F-D3E8-4471-82A5-042579A3896B}" type="pres">
      <dgm:prSet presAssocID="{941315CB-7A4C-445A-9D3C-9E096AEA411F}" presName="root2" presStyleCnt="0"/>
      <dgm:spPr/>
    </dgm:pt>
    <dgm:pt modelId="{152EDA7C-D1ED-4AF9-9BC5-05FC7E9A9E32}" type="pres">
      <dgm:prSet presAssocID="{941315CB-7A4C-445A-9D3C-9E096AEA411F}" presName="LevelTwoTextNode" presStyleLbl="node4" presStyleIdx="4" presStyleCnt="8">
        <dgm:presLayoutVars>
          <dgm:chPref val="3"/>
        </dgm:presLayoutVars>
      </dgm:prSet>
      <dgm:spPr/>
    </dgm:pt>
    <dgm:pt modelId="{2094E07D-67B6-4C3E-AD3A-A7BB9BAACDD5}" type="pres">
      <dgm:prSet presAssocID="{941315CB-7A4C-445A-9D3C-9E096AEA411F}" presName="level3hierChild" presStyleCnt="0"/>
      <dgm:spPr/>
    </dgm:pt>
    <dgm:pt modelId="{470A5F6D-3913-424F-BD6F-D568901B674B}" type="pres">
      <dgm:prSet presAssocID="{09F47CA0-57E7-4AC8-91AC-6091192EC3FF}" presName="conn2-1" presStyleLbl="parChTrans1D3" presStyleIdx="2" presStyleCnt="5"/>
      <dgm:spPr/>
    </dgm:pt>
    <dgm:pt modelId="{B797408B-947F-438A-90B5-C4B27FBE91D7}" type="pres">
      <dgm:prSet presAssocID="{09F47CA0-57E7-4AC8-91AC-6091192EC3FF}" presName="connTx" presStyleLbl="parChTrans1D3" presStyleIdx="2" presStyleCnt="5"/>
      <dgm:spPr/>
    </dgm:pt>
    <dgm:pt modelId="{9FA2FBE2-6893-408F-A3B2-C768F2572A71}" type="pres">
      <dgm:prSet presAssocID="{728ABFE5-44B6-4F92-82DD-8AB4E9C22635}" presName="root2" presStyleCnt="0"/>
      <dgm:spPr/>
    </dgm:pt>
    <dgm:pt modelId="{2656C2C6-2105-41A9-83D4-85F3B47AE26F}" type="pres">
      <dgm:prSet presAssocID="{728ABFE5-44B6-4F92-82DD-8AB4E9C22635}" presName="LevelTwoTextNode" presStyleLbl="node3" presStyleIdx="2" presStyleCnt="5">
        <dgm:presLayoutVars>
          <dgm:chPref val="3"/>
        </dgm:presLayoutVars>
      </dgm:prSet>
      <dgm:spPr/>
    </dgm:pt>
    <dgm:pt modelId="{7AD7823E-EB2C-4815-876A-BACE4CCA7477}" type="pres">
      <dgm:prSet presAssocID="{728ABFE5-44B6-4F92-82DD-8AB4E9C22635}" presName="level3hierChild" presStyleCnt="0"/>
      <dgm:spPr/>
    </dgm:pt>
    <dgm:pt modelId="{2468B310-8811-40B9-B913-AA30B151638D}" type="pres">
      <dgm:prSet presAssocID="{113A4425-6DFD-489F-8839-70950724BBAF}" presName="conn2-1" presStyleLbl="parChTrans1D4" presStyleIdx="5" presStyleCnt="8"/>
      <dgm:spPr/>
    </dgm:pt>
    <dgm:pt modelId="{A75F659E-9B40-4D97-B026-44C556D4B075}" type="pres">
      <dgm:prSet presAssocID="{113A4425-6DFD-489F-8839-70950724BBAF}" presName="connTx" presStyleLbl="parChTrans1D4" presStyleIdx="5" presStyleCnt="8"/>
      <dgm:spPr/>
    </dgm:pt>
    <dgm:pt modelId="{CFB0C57F-C11F-4BD6-B1AF-92DB71842B02}" type="pres">
      <dgm:prSet presAssocID="{7FBA7D08-4738-44DE-8EC1-C58243DE711F}" presName="root2" presStyleCnt="0"/>
      <dgm:spPr/>
    </dgm:pt>
    <dgm:pt modelId="{55EB1A19-0A94-4B93-B2B9-D8A6412FA4A3}" type="pres">
      <dgm:prSet presAssocID="{7FBA7D08-4738-44DE-8EC1-C58243DE711F}" presName="LevelTwoTextNode" presStyleLbl="node4" presStyleIdx="5" presStyleCnt="8">
        <dgm:presLayoutVars>
          <dgm:chPref val="3"/>
        </dgm:presLayoutVars>
      </dgm:prSet>
      <dgm:spPr/>
    </dgm:pt>
    <dgm:pt modelId="{2446E3CC-B353-4434-A1B1-0C01D84600B5}" type="pres">
      <dgm:prSet presAssocID="{7FBA7D08-4738-44DE-8EC1-C58243DE711F}" presName="level3hierChild" presStyleCnt="0"/>
      <dgm:spPr/>
    </dgm:pt>
    <dgm:pt modelId="{8FF2DDF5-7D32-45A1-A439-A20D243A6B45}" type="pres">
      <dgm:prSet presAssocID="{9849BF98-AB8A-437B-AFFB-BA17E7496C2B}" presName="conn2-1" presStyleLbl="parChTrans1D3" presStyleIdx="3" presStyleCnt="5"/>
      <dgm:spPr/>
    </dgm:pt>
    <dgm:pt modelId="{435EBD7E-20BE-48EC-A83A-DE2F14F2FEAC}" type="pres">
      <dgm:prSet presAssocID="{9849BF98-AB8A-437B-AFFB-BA17E7496C2B}" presName="connTx" presStyleLbl="parChTrans1D3" presStyleIdx="3" presStyleCnt="5"/>
      <dgm:spPr/>
    </dgm:pt>
    <dgm:pt modelId="{39A4CC96-64FF-4371-B740-A7F31FBBAAE2}" type="pres">
      <dgm:prSet presAssocID="{B1A7C3D7-9E41-427A-BDB0-8E04BE0126AE}" presName="root2" presStyleCnt="0"/>
      <dgm:spPr/>
    </dgm:pt>
    <dgm:pt modelId="{352D94DF-D6D9-49AD-8268-B85456D5B76B}" type="pres">
      <dgm:prSet presAssocID="{B1A7C3D7-9E41-427A-BDB0-8E04BE0126AE}" presName="LevelTwoTextNode" presStyleLbl="node3" presStyleIdx="3" presStyleCnt="5">
        <dgm:presLayoutVars>
          <dgm:chPref val="3"/>
        </dgm:presLayoutVars>
      </dgm:prSet>
      <dgm:spPr/>
    </dgm:pt>
    <dgm:pt modelId="{7F97127D-CDB6-4E50-90CC-6E9AB46192F4}" type="pres">
      <dgm:prSet presAssocID="{B1A7C3D7-9E41-427A-BDB0-8E04BE0126AE}" presName="level3hierChild" presStyleCnt="0"/>
      <dgm:spPr/>
    </dgm:pt>
    <dgm:pt modelId="{2E36991A-ACF4-4C0B-9F11-2AA0127CA2F5}" type="pres">
      <dgm:prSet presAssocID="{5E9EBE56-6E4C-4752-B9CC-B9E0F26C7428}" presName="conn2-1" presStyleLbl="parChTrans1D4" presStyleIdx="6" presStyleCnt="8"/>
      <dgm:spPr/>
    </dgm:pt>
    <dgm:pt modelId="{1C1A8593-E4BD-4605-AE51-DCED728870A3}" type="pres">
      <dgm:prSet presAssocID="{5E9EBE56-6E4C-4752-B9CC-B9E0F26C7428}" presName="connTx" presStyleLbl="parChTrans1D4" presStyleIdx="6" presStyleCnt="8"/>
      <dgm:spPr/>
    </dgm:pt>
    <dgm:pt modelId="{E4B5F2DE-5E0C-4C75-BF99-CAE8F1ADB10D}" type="pres">
      <dgm:prSet presAssocID="{A533A6B8-4CB1-407C-BE13-1AAE26C0252A}" presName="root2" presStyleCnt="0"/>
      <dgm:spPr/>
    </dgm:pt>
    <dgm:pt modelId="{BD0ED8F2-B078-4E2C-A42B-5457A595DBA4}" type="pres">
      <dgm:prSet presAssocID="{A533A6B8-4CB1-407C-BE13-1AAE26C0252A}" presName="LevelTwoTextNode" presStyleLbl="node4" presStyleIdx="6" presStyleCnt="8">
        <dgm:presLayoutVars>
          <dgm:chPref val="3"/>
        </dgm:presLayoutVars>
      </dgm:prSet>
      <dgm:spPr/>
    </dgm:pt>
    <dgm:pt modelId="{86DB3006-D3FC-4B34-A0DD-8C6CE1A62DE6}" type="pres">
      <dgm:prSet presAssocID="{A533A6B8-4CB1-407C-BE13-1AAE26C0252A}" presName="level3hierChild" presStyleCnt="0"/>
      <dgm:spPr/>
    </dgm:pt>
    <dgm:pt modelId="{8D84285E-5B86-48BC-8681-DFDE832C9B27}" type="pres">
      <dgm:prSet presAssocID="{647D17AE-A081-490E-A363-8CA8CCF29FA6}" presName="conn2-1" presStyleLbl="parChTrans1D2" presStyleIdx="1" presStyleCnt="2"/>
      <dgm:spPr/>
    </dgm:pt>
    <dgm:pt modelId="{52C0261F-CEF6-4ECB-A132-368A6A61D30F}" type="pres">
      <dgm:prSet presAssocID="{647D17AE-A081-490E-A363-8CA8CCF29FA6}" presName="connTx" presStyleLbl="parChTrans1D2" presStyleIdx="1" presStyleCnt="2"/>
      <dgm:spPr/>
    </dgm:pt>
    <dgm:pt modelId="{10CC3AB7-7BE5-4F85-B41F-A2EBC3EF41CC}" type="pres">
      <dgm:prSet presAssocID="{045951B3-3575-47BA-AAAE-43E14108AF06}" presName="root2" presStyleCnt="0"/>
      <dgm:spPr/>
    </dgm:pt>
    <dgm:pt modelId="{73BA7B5C-0C60-46F2-BBF7-914A5ED0E23D}" type="pres">
      <dgm:prSet presAssocID="{045951B3-3575-47BA-AAAE-43E14108AF06}" presName="LevelTwoTextNode" presStyleLbl="node2" presStyleIdx="1" presStyleCnt="2">
        <dgm:presLayoutVars>
          <dgm:chPref val="3"/>
        </dgm:presLayoutVars>
      </dgm:prSet>
      <dgm:spPr/>
    </dgm:pt>
    <dgm:pt modelId="{D09839CA-0FC4-4F49-96FB-298F5BDEE38C}" type="pres">
      <dgm:prSet presAssocID="{045951B3-3575-47BA-AAAE-43E14108AF06}" presName="level3hierChild" presStyleCnt="0"/>
      <dgm:spPr/>
    </dgm:pt>
    <dgm:pt modelId="{4381A215-F111-4BA9-B148-199C2EA67158}" type="pres">
      <dgm:prSet presAssocID="{CF8753E1-C239-45D6-9BB3-6BA78BC075A7}" presName="conn2-1" presStyleLbl="parChTrans1D3" presStyleIdx="4" presStyleCnt="5"/>
      <dgm:spPr/>
    </dgm:pt>
    <dgm:pt modelId="{7D611D91-0876-412F-957E-8FA52989342C}" type="pres">
      <dgm:prSet presAssocID="{CF8753E1-C239-45D6-9BB3-6BA78BC075A7}" presName="connTx" presStyleLbl="parChTrans1D3" presStyleIdx="4" presStyleCnt="5"/>
      <dgm:spPr/>
    </dgm:pt>
    <dgm:pt modelId="{DD1766C6-0139-4FE4-A907-28AF8BB81C79}" type="pres">
      <dgm:prSet presAssocID="{4E441EAC-30D8-473B-8C13-6E24A67537AB}" presName="root2" presStyleCnt="0"/>
      <dgm:spPr/>
    </dgm:pt>
    <dgm:pt modelId="{C9FEA468-5C7A-46A7-912E-252E223DC9DF}" type="pres">
      <dgm:prSet presAssocID="{4E441EAC-30D8-473B-8C13-6E24A67537AB}" presName="LevelTwoTextNode" presStyleLbl="node3" presStyleIdx="4" presStyleCnt="5">
        <dgm:presLayoutVars>
          <dgm:chPref val="3"/>
        </dgm:presLayoutVars>
      </dgm:prSet>
      <dgm:spPr/>
    </dgm:pt>
    <dgm:pt modelId="{14AEAF02-FD83-44B6-8547-0D2F55B10597}" type="pres">
      <dgm:prSet presAssocID="{4E441EAC-30D8-473B-8C13-6E24A67537AB}" presName="level3hierChild" presStyleCnt="0"/>
      <dgm:spPr/>
    </dgm:pt>
    <dgm:pt modelId="{8EB04ECB-E6B3-4940-AD6C-EF24C7491A59}" type="pres">
      <dgm:prSet presAssocID="{777D9656-40E1-4B9F-82A6-543D071015FE}" presName="conn2-1" presStyleLbl="parChTrans1D4" presStyleIdx="7" presStyleCnt="8"/>
      <dgm:spPr/>
    </dgm:pt>
    <dgm:pt modelId="{6C48C3D8-556C-4092-A0DA-E1FE63402DAF}" type="pres">
      <dgm:prSet presAssocID="{777D9656-40E1-4B9F-82A6-543D071015FE}" presName="connTx" presStyleLbl="parChTrans1D4" presStyleIdx="7" presStyleCnt="8"/>
      <dgm:spPr/>
    </dgm:pt>
    <dgm:pt modelId="{D00DA20C-A7C2-4994-B404-ECC58C8EA809}" type="pres">
      <dgm:prSet presAssocID="{F5AF90D4-34C4-407E-AB28-F6E193C9246E}" presName="root2" presStyleCnt="0"/>
      <dgm:spPr/>
    </dgm:pt>
    <dgm:pt modelId="{EC2D178F-41A3-41B9-8CAD-3C6B2D51597B}" type="pres">
      <dgm:prSet presAssocID="{F5AF90D4-34C4-407E-AB28-F6E193C9246E}" presName="LevelTwoTextNode" presStyleLbl="node4" presStyleIdx="7" presStyleCnt="8">
        <dgm:presLayoutVars>
          <dgm:chPref val="3"/>
        </dgm:presLayoutVars>
      </dgm:prSet>
      <dgm:spPr/>
    </dgm:pt>
    <dgm:pt modelId="{9C59D1F0-D511-43F3-98E3-DE316B131C64}" type="pres">
      <dgm:prSet presAssocID="{F5AF90D4-34C4-407E-AB28-F6E193C9246E}" presName="level3hierChild" presStyleCnt="0"/>
      <dgm:spPr/>
    </dgm:pt>
  </dgm:ptLst>
  <dgm:cxnLst>
    <dgm:cxn modelId="{696FE500-D107-4968-9EE0-D20EB0A67DBE}" type="presOf" srcId="{EB4033C2-31FE-4964-A4D3-598128C5E8C0}" destId="{121B195E-02C8-401D-9957-5EBFEEC9B604}" srcOrd="0" destOrd="0" presId="urn:microsoft.com/office/officeart/2005/8/layout/hierarchy2"/>
    <dgm:cxn modelId="{16790A01-AE05-46C1-AB8D-2E763B26A9CD}" type="presOf" srcId="{64E2FD36-C7AF-43D6-A758-8A227B68E3F0}" destId="{B1341A47-EBA2-45BC-B123-C6EC15D1D14F}" srcOrd="0" destOrd="0" presId="urn:microsoft.com/office/officeart/2005/8/layout/hierarchy2"/>
    <dgm:cxn modelId="{DF2C8E04-A084-465B-A544-70AC1F8FDA54}" type="presOf" srcId="{F5AF90D4-34C4-407E-AB28-F6E193C9246E}" destId="{EC2D178F-41A3-41B9-8CAD-3C6B2D51597B}" srcOrd="0" destOrd="0" presId="urn:microsoft.com/office/officeart/2005/8/layout/hierarchy2"/>
    <dgm:cxn modelId="{002E3C06-142A-435F-8FE1-0250CA54B3DB}" type="presOf" srcId="{647D17AE-A081-490E-A363-8CA8CCF29FA6}" destId="{8D84285E-5B86-48BC-8681-DFDE832C9B27}" srcOrd="0" destOrd="0" presId="urn:microsoft.com/office/officeart/2005/8/layout/hierarchy2"/>
    <dgm:cxn modelId="{95A19E0F-3F0B-4BA1-809B-68D06D0EB1C8}" type="presOf" srcId="{F292344F-4892-40DC-A155-14D12A94FD75}" destId="{B685F2DA-7A85-40CB-A8EC-EEFF508B57A2}" srcOrd="1" destOrd="0" presId="urn:microsoft.com/office/officeart/2005/8/layout/hierarchy2"/>
    <dgm:cxn modelId="{EFF80C11-A1B4-44C9-8BDD-A2A860576FCB}" srcId="{A58160FE-7D1C-46EB-BECE-07B1206F9F8F}" destId="{1909E9D1-3A73-4FC1-9C3C-21AFAFBCDC16}" srcOrd="0" destOrd="0" parTransId="{F292344F-4892-40DC-A155-14D12A94FD75}" sibTransId="{497B203F-89B6-4B44-9687-388D357AB9B0}"/>
    <dgm:cxn modelId="{F9DF4012-3FB2-4E00-81F3-19A47E7CEE9A}" type="presOf" srcId="{5E9EBE56-6E4C-4752-B9CC-B9E0F26C7428}" destId="{2E36991A-ACF4-4C0B-9F11-2AA0127CA2F5}" srcOrd="0" destOrd="0" presId="urn:microsoft.com/office/officeart/2005/8/layout/hierarchy2"/>
    <dgm:cxn modelId="{518D2119-04FF-4D59-80FA-E14DCD39A26F}" type="presOf" srcId="{09F47CA0-57E7-4AC8-91AC-6091192EC3FF}" destId="{B797408B-947F-438A-90B5-C4B27FBE91D7}" srcOrd="1" destOrd="0" presId="urn:microsoft.com/office/officeart/2005/8/layout/hierarchy2"/>
    <dgm:cxn modelId="{EAFBD220-82BA-4273-B95A-109F30E153EC}" type="presOf" srcId="{777D9656-40E1-4B9F-82A6-543D071015FE}" destId="{8EB04ECB-E6B3-4940-AD6C-EF24C7491A59}" srcOrd="0" destOrd="0" presId="urn:microsoft.com/office/officeart/2005/8/layout/hierarchy2"/>
    <dgm:cxn modelId="{37DAD624-FB04-4A66-8998-00E02F6AE07A}" srcId="{CAB4507D-2C5B-473E-83C9-2903C985293C}" destId="{045951B3-3575-47BA-AAAE-43E14108AF06}" srcOrd="1" destOrd="0" parTransId="{647D17AE-A081-490E-A363-8CA8CCF29FA6}" sibTransId="{44ED41BD-1EBF-4EB4-8F74-16A9AB6E6440}"/>
    <dgm:cxn modelId="{4B137026-1DB9-42EB-894D-282BC4C0B2DA}" type="presOf" srcId="{CAB4507D-2C5B-473E-83C9-2903C985293C}" destId="{0EAF0362-EEB3-4782-9D64-0669F44F3D04}" srcOrd="0" destOrd="0" presId="urn:microsoft.com/office/officeart/2005/8/layout/hierarchy2"/>
    <dgm:cxn modelId="{05BF5B27-442E-40DF-8223-ADF74E7BF1B1}" type="presOf" srcId="{937D013E-91F3-4CDD-A694-33B6D94541BA}" destId="{00C12B38-617A-4D37-8145-B51A81AC6FDC}" srcOrd="0" destOrd="0" presId="urn:microsoft.com/office/officeart/2005/8/layout/hierarchy2"/>
    <dgm:cxn modelId="{E5E77E2A-69F4-4AEF-9F3A-D26C4046B563}" type="presOf" srcId="{9849BF98-AB8A-437B-AFFB-BA17E7496C2B}" destId="{8FF2DDF5-7D32-45A1-A439-A20D243A6B45}" srcOrd="0" destOrd="0" presId="urn:microsoft.com/office/officeart/2005/8/layout/hierarchy2"/>
    <dgm:cxn modelId="{5998C930-F65B-49E1-8B11-CC1592CECAD4}" type="presOf" srcId="{113A4425-6DFD-489F-8839-70950724BBAF}" destId="{A75F659E-9B40-4D97-B026-44C556D4B075}" srcOrd="1" destOrd="0" presId="urn:microsoft.com/office/officeart/2005/8/layout/hierarchy2"/>
    <dgm:cxn modelId="{38B6775C-D125-4FEF-8C7D-41DEC6C08D94}" type="presOf" srcId="{9849BF98-AB8A-437B-AFFB-BA17E7496C2B}" destId="{435EBD7E-20BE-48EC-A83A-DE2F14F2FEAC}" srcOrd="1" destOrd="0" presId="urn:microsoft.com/office/officeart/2005/8/layout/hierarchy2"/>
    <dgm:cxn modelId="{AB58995F-EFFD-4AA0-A1A7-D89D55F3F68A}" srcId="{4E441EAC-30D8-473B-8C13-6E24A67537AB}" destId="{F5AF90D4-34C4-407E-AB28-F6E193C9246E}" srcOrd="0" destOrd="0" parTransId="{777D9656-40E1-4B9F-82A6-543D071015FE}" sibTransId="{CCC2DCA0-D8B2-49EA-8927-CC160EE5E767}"/>
    <dgm:cxn modelId="{8A61D961-B15B-4598-A94F-0A4F86EB5368}" type="presOf" srcId="{CF8753E1-C239-45D6-9BB3-6BA78BC075A7}" destId="{4381A215-F111-4BA9-B148-199C2EA67158}" srcOrd="0" destOrd="0" presId="urn:microsoft.com/office/officeart/2005/8/layout/hierarchy2"/>
    <dgm:cxn modelId="{EADA1547-4519-489F-8853-F988A084285D}" type="presOf" srcId="{4E441EAC-30D8-473B-8C13-6E24A67537AB}" destId="{C9FEA468-5C7A-46A7-912E-252E223DC9DF}" srcOrd="0" destOrd="0" presId="urn:microsoft.com/office/officeart/2005/8/layout/hierarchy2"/>
    <dgm:cxn modelId="{12D6A94B-8D50-42F5-88B8-8579D607120A}" type="presOf" srcId="{E51A177E-41BC-44C7-AC14-6D577B383A11}" destId="{72D13438-84CB-46AE-89BF-5BFF6520414D}" srcOrd="0" destOrd="0" presId="urn:microsoft.com/office/officeart/2005/8/layout/hierarchy2"/>
    <dgm:cxn modelId="{5EAEF74F-3601-41C4-8A68-2D676C09AD98}" type="presOf" srcId="{941315CB-7A4C-445A-9D3C-9E096AEA411F}" destId="{152EDA7C-D1ED-4AF9-9BC5-05FC7E9A9E32}" srcOrd="0" destOrd="0" presId="urn:microsoft.com/office/officeart/2005/8/layout/hierarchy2"/>
    <dgm:cxn modelId="{76D88D72-DDBB-4F35-B9FB-079A0912AA2E}" srcId="{A58160FE-7D1C-46EB-BECE-07B1206F9F8F}" destId="{177C0A0F-F832-4071-9E11-005A6085A047}" srcOrd="2" destOrd="0" parTransId="{2B276D2B-70BB-4578-9C35-80B02B87FA2E}" sibTransId="{07C5DB43-F294-4093-A9DB-CC94E3D84D43}"/>
    <dgm:cxn modelId="{39AFEA53-28FB-46A5-9743-33C359887E6F}" srcId="{728ABFE5-44B6-4F92-82DD-8AB4E9C22635}" destId="{7FBA7D08-4738-44DE-8EC1-C58243DE711F}" srcOrd="0" destOrd="0" parTransId="{113A4425-6DFD-489F-8839-70950724BBAF}" sibTransId="{1D2991D0-A1BE-41F0-9114-502DD6578D64}"/>
    <dgm:cxn modelId="{3979CC75-9DDC-4986-875A-63790117DF0B}" type="presOf" srcId="{728ABFE5-44B6-4F92-82DD-8AB4E9C22635}" destId="{2656C2C6-2105-41A9-83D4-85F3B47AE26F}" srcOrd="0" destOrd="0" presId="urn:microsoft.com/office/officeart/2005/8/layout/hierarchy2"/>
    <dgm:cxn modelId="{46122756-7266-4706-8C2B-10E12FF613F2}" srcId="{EB4033C2-31FE-4964-A4D3-598128C5E8C0}" destId="{941315CB-7A4C-445A-9D3C-9E096AEA411F}" srcOrd="0" destOrd="0" parTransId="{A1C7CA4F-7136-4CB4-BE50-D5E30EBB1FCB}" sibTransId="{DA96C434-ACB7-44E6-AB53-BCBCE6F09A88}"/>
    <dgm:cxn modelId="{002F2D57-5116-4140-AFD1-92108A12A926}" type="presOf" srcId="{B1A7C3D7-9E41-427A-BDB0-8E04BE0126AE}" destId="{352D94DF-D6D9-49AD-8268-B85456D5B76B}" srcOrd="0" destOrd="0" presId="urn:microsoft.com/office/officeart/2005/8/layout/hierarchy2"/>
    <dgm:cxn modelId="{0661E781-BC8F-4749-9FFE-179B1E2D194B}" srcId="{3DE167C9-EF7D-48BD-B951-AFEF903210A2}" destId="{A58160FE-7D1C-46EB-BECE-07B1206F9F8F}" srcOrd="0" destOrd="0" parTransId="{BE1B6BD7-5A7A-4FF3-861F-F77766107C04}" sibTransId="{B509CA32-38D7-408C-BEF6-C8A48BB9FE1B}"/>
    <dgm:cxn modelId="{1D68A884-74A3-41EA-8813-4D2ECBB8E7E1}" type="presOf" srcId="{A533A6B8-4CB1-407C-BE13-1AAE26C0252A}" destId="{BD0ED8F2-B078-4E2C-A42B-5457A595DBA4}" srcOrd="0" destOrd="0" presId="urn:microsoft.com/office/officeart/2005/8/layout/hierarchy2"/>
    <dgm:cxn modelId="{3ADE8586-96DC-45CD-9B03-3716CF458C35}" type="presOf" srcId="{A1C7CA4F-7136-4CB4-BE50-D5E30EBB1FCB}" destId="{07072007-3896-410A-9FAD-7C6060CF76CC}" srcOrd="0" destOrd="0" presId="urn:microsoft.com/office/officeart/2005/8/layout/hierarchy2"/>
    <dgm:cxn modelId="{42C42C8A-467C-43BD-8ABB-41F786008A64}" type="presOf" srcId="{09F47CA0-57E7-4AC8-91AC-6091192EC3FF}" destId="{470A5F6D-3913-424F-BD6F-D568901B674B}" srcOrd="0" destOrd="0" presId="urn:microsoft.com/office/officeart/2005/8/layout/hierarchy2"/>
    <dgm:cxn modelId="{6BAC4D8A-0C20-43F9-9382-44269730DE31}" srcId="{A58160FE-7D1C-46EB-BECE-07B1206F9F8F}" destId="{937D013E-91F3-4CDD-A694-33B6D94541BA}" srcOrd="1" destOrd="0" parTransId="{64E2FD36-C7AF-43D6-A758-8A227B68E3F0}" sibTransId="{9B1D3829-6442-4E26-8694-EC6DAB5B5375}"/>
    <dgm:cxn modelId="{D36C848A-ECF5-47E7-8D8C-83C15553A5F6}" type="presOf" srcId="{64E2FD36-C7AF-43D6-A758-8A227B68E3F0}" destId="{FF723B2C-7A98-483A-80E4-55658230B689}" srcOrd="1" destOrd="0" presId="urn:microsoft.com/office/officeart/2005/8/layout/hierarchy2"/>
    <dgm:cxn modelId="{67920B8B-9A14-403F-8156-A3F05BFC0A78}" type="presOf" srcId="{D7578BD8-87C7-43E2-929F-8889855311BD}" destId="{63179FDB-CF47-4154-9BD8-DFE386930626}" srcOrd="1" destOrd="0" presId="urn:microsoft.com/office/officeart/2005/8/layout/hierarchy2"/>
    <dgm:cxn modelId="{8C5F358E-E698-4D0C-A6B1-5F7F3BAB4F94}" type="presOf" srcId="{7DE74F6F-5FA3-43E7-8CAF-32D98770DA52}" destId="{761BC30E-D3A7-4464-A335-E798063E9FE7}" srcOrd="0" destOrd="0" presId="urn:microsoft.com/office/officeart/2005/8/layout/hierarchy2"/>
    <dgm:cxn modelId="{8945B19D-F217-49A2-8728-57A058EAE921}" type="presOf" srcId="{177C0A0F-F832-4071-9E11-005A6085A047}" destId="{A63BCCF2-E754-44EE-A64C-F6A83B6AB700}" srcOrd="0" destOrd="0" presId="urn:microsoft.com/office/officeart/2005/8/layout/hierarchy2"/>
    <dgm:cxn modelId="{7F0E359E-5D79-4555-B113-D97E1A795F1B}" type="presOf" srcId="{113A4425-6DFD-489F-8839-70950724BBAF}" destId="{2468B310-8811-40B9-B913-AA30B151638D}" srcOrd="0" destOrd="0" presId="urn:microsoft.com/office/officeart/2005/8/layout/hierarchy2"/>
    <dgm:cxn modelId="{3B561FA2-904C-4407-8D41-713167F5D407}" type="presOf" srcId="{5E9EBE56-6E4C-4752-B9CC-B9E0F26C7428}" destId="{1C1A8593-E4BD-4605-AE51-DCED728870A3}" srcOrd="1" destOrd="0" presId="urn:microsoft.com/office/officeart/2005/8/layout/hierarchy2"/>
    <dgm:cxn modelId="{F8C284A3-8479-4822-88D2-49B59F43C1D8}" type="presOf" srcId="{CF8753E1-C239-45D6-9BB3-6BA78BC075A7}" destId="{7D611D91-0876-412F-957E-8FA52989342C}" srcOrd="1" destOrd="0" presId="urn:microsoft.com/office/officeart/2005/8/layout/hierarchy2"/>
    <dgm:cxn modelId="{CECE05A6-2492-4245-9385-2B8416EA7DD4}" type="presOf" srcId="{777D9656-40E1-4B9F-82A6-543D071015FE}" destId="{6C48C3D8-556C-4092-A0DA-E1FE63402DAF}" srcOrd="1" destOrd="0" presId="urn:microsoft.com/office/officeart/2005/8/layout/hierarchy2"/>
    <dgm:cxn modelId="{7ECAFDAA-B20B-4A7A-9B08-F76015721D12}" srcId="{3DE167C9-EF7D-48BD-B951-AFEF903210A2}" destId="{EB4033C2-31FE-4964-A4D3-598128C5E8C0}" srcOrd="1" destOrd="0" parTransId="{7DE74F6F-5FA3-43E7-8CAF-32D98770DA52}" sibTransId="{D70936C8-EC92-4E79-9977-9EAE14FECA3D}"/>
    <dgm:cxn modelId="{55AFBEAC-C03E-42F8-8350-0CAD59C58728}" type="presOf" srcId="{045951B3-3575-47BA-AAAE-43E14108AF06}" destId="{73BA7B5C-0C60-46F2-BBF7-914A5ED0E23D}" srcOrd="0" destOrd="0" presId="urn:microsoft.com/office/officeart/2005/8/layout/hierarchy2"/>
    <dgm:cxn modelId="{289623B1-1CC9-45AD-8637-17B84609203E}" srcId="{A58160FE-7D1C-46EB-BECE-07B1206F9F8F}" destId="{4F5CDD62-7439-4F6D-86FD-22DD0E0BEF4E}" srcOrd="3" destOrd="0" parTransId="{BF79CEA9-0258-45DE-944B-C2327E7FC09C}" sibTransId="{A53ED02E-C57F-4D40-9F49-6F07C5B4CB1D}"/>
    <dgm:cxn modelId="{465093B1-925C-4140-B06C-EFD0193E17CD}" type="presOf" srcId="{BF79CEA9-0258-45DE-944B-C2327E7FC09C}" destId="{278FAB6B-C1A4-48E2-849C-78BB964CB5A0}" srcOrd="1" destOrd="0" presId="urn:microsoft.com/office/officeart/2005/8/layout/hierarchy2"/>
    <dgm:cxn modelId="{59891CB2-177F-417B-A79B-768C5FAEA708}" type="presOf" srcId="{4F5CDD62-7439-4F6D-86FD-22DD0E0BEF4E}" destId="{20EEF8D3-7A3B-4A26-8D9D-A3364A25E590}" srcOrd="0" destOrd="0" presId="urn:microsoft.com/office/officeart/2005/8/layout/hierarchy2"/>
    <dgm:cxn modelId="{477276B6-AE17-49C5-9C3C-7C443CC634C6}" type="presOf" srcId="{2B276D2B-70BB-4578-9C35-80B02B87FA2E}" destId="{0368FE7D-21D0-4354-9324-3846000227E3}" srcOrd="1" destOrd="0" presId="urn:microsoft.com/office/officeart/2005/8/layout/hierarchy2"/>
    <dgm:cxn modelId="{AF5A9FBC-06AA-47B3-ACA5-877E12C21EB7}" srcId="{CAB4507D-2C5B-473E-83C9-2903C985293C}" destId="{3DE167C9-EF7D-48BD-B951-AFEF903210A2}" srcOrd="0" destOrd="0" parTransId="{D7578BD8-87C7-43E2-929F-8889855311BD}" sibTransId="{E1607A53-0B16-4CAB-A004-67FADB625D85}"/>
    <dgm:cxn modelId="{A695C7BD-ED74-4BB1-9E75-0DD1E5368749}" srcId="{045951B3-3575-47BA-AAAE-43E14108AF06}" destId="{4E441EAC-30D8-473B-8C13-6E24A67537AB}" srcOrd="0" destOrd="0" parTransId="{CF8753E1-C239-45D6-9BB3-6BA78BC075A7}" sibTransId="{23344261-9567-4BEF-9768-58245D45FBE7}"/>
    <dgm:cxn modelId="{68C66FC1-8676-435B-A2B8-DBFB3A9C2270}" type="presOf" srcId="{D7578BD8-87C7-43E2-929F-8889855311BD}" destId="{6358E208-87C0-4A11-AD6A-D79650E8CBF9}" srcOrd="0" destOrd="0" presId="urn:microsoft.com/office/officeart/2005/8/layout/hierarchy2"/>
    <dgm:cxn modelId="{C5F9A2C3-A2F6-4858-B30F-7DC566452BE7}" type="presOf" srcId="{A1C7CA4F-7136-4CB4-BE50-D5E30EBB1FCB}" destId="{66CFE872-A268-4E17-9EC6-A1B1216E7471}" srcOrd="1" destOrd="0" presId="urn:microsoft.com/office/officeart/2005/8/layout/hierarchy2"/>
    <dgm:cxn modelId="{BC5329C6-5259-443F-A670-21478383D1E5}" srcId="{E51A177E-41BC-44C7-AC14-6D577B383A11}" destId="{CAB4507D-2C5B-473E-83C9-2903C985293C}" srcOrd="0" destOrd="0" parTransId="{E10DD070-BF84-4CD7-B899-76906571E12E}" sibTransId="{8AA7DE53-CA82-4A2F-9733-DDA09FB69C66}"/>
    <dgm:cxn modelId="{0AFAF2C6-138D-48D1-808C-8B8AEC3D18E1}" type="presOf" srcId="{BF79CEA9-0258-45DE-944B-C2327E7FC09C}" destId="{B64D78C0-9A29-4EF6-9978-CE376F0D5F5E}" srcOrd="0" destOrd="0" presId="urn:microsoft.com/office/officeart/2005/8/layout/hierarchy2"/>
    <dgm:cxn modelId="{42C7A2D1-25B4-4011-9CF7-C24A3308CCC9}" type="presOf" srcId="{BE1B6BD7-5A7A-4FF3-861F-F77766107C04}" destId="{F427A098-B7DE-4033-A130-0BDB908BD8AC}" srcOrd="0" destOrd="0" presId="urn:microsoft.com/office/officeart/2005/8/layout/hierarchy2"/>
    <dgm:cxn modelId="{B5587CD2-DCFA-4D74-B2F7-F912C15451A8}" type="presOf" srcId="{647D17AE-A081-490E-A363-8CA8CCF29FA6}" destId="{52C0261F-CEF6-4ECB-A132-368A6A61D30F}" srcOrd="1" destOrd="0" presId="urn:microsoft.com/office/officeart/2005/8/layout/hierarchy2"/>
    <dgm:cxn modelId="{89B966DE-58E8-416E-AD16-49BF4C7DD624}" type="presOf" srcId="{A58160FE-7D1C-46EB-BECE-07B1206F9F8F}" destId="{6DC53EE7-7289-43F5-A84B-3D082A33BCF7}" srcOrd="0" destOrd="0" presId="urn:microsoft.com/office/officeart/2005/8/layout/hierarchy2"/>
    <dgm:cxn modelId="{DFED5AE0-ED84-4063-A707-CC20765B4070}" type="presOf" srcId="{7FBA7D08-4738-44DE-8EC1-C58243DE711F}" destId="{55EB1A19-0A94-4B93-B2B9-D8A6412FA4A3}" srcOrd="0" destOrd="0" presId="urn:microsoft.com/office/officeart/2005/8/layout/hierarchy2"/>
    <dgm:cxn modelId="{52A77EE0-4D19-49D2-8D5F-2209DA68D47C}" type="presOf" srcId="{BE1B6BD7-5A7A-4FF3-861F-F77766107C04}" destId="{8681E89A-9FDE-4C7B-A745-C00AE311333C}" srcOrd="1" destOrd="0" presId="urn:microsoft.com/office/officeart/2005/8/layout/hierarchy2"/>
    <dgm:cxn modelId="{EC672CE1-6B4C-4B1A-BF67-FAA613F925BA}" type="presOf" srcId="{7DE74F6F-5FA3-43E7-8CAF-32D98770DA52}" destId="{534F1DF5-F7E5-4308-A050-72A786F08719}" srcOrd="1" destOrd="0" presId="urn:microsoft.com/office/officeart/2005/8/layout/hierarchy2"/>
    <dgm:cxn modelId="{2A48F6E8-2C76-47CB-A086-98D933384E0C}" srcId="{3DE167C9-EF7D-48BD-B951-AFEF903210A2}" destId="{B1A7C3D7-9E41-427A-BDB0-8E04BE0126AE}" srcOrd="3" destOrd="0" parTransId="{9849BF98-AB8A-437B-AFFB-BA17E7496C2B}" sibTransId="{4CDC9985-0D5A-4DC1-AC98-D866D0D639E4}"/>
    <dgm:cxn modelId="{ACD825EE-1C2E-450D-8E60-B2727E1CB00A}" type="presOf" srcId="{2B276D2B-70BB-4578-9C35-80B02B87FA2E}" destId="{316D1C0A-784A-4EE0-8434-5A314C819184}" srcOrd="0" destOrd="0" presId="urn:microsoft.com/office/officeart/2005/8/layout/hierarchy2"/>
    <dgm:cxn modelId="{B7BAC6F0-0AC0-4EA3-88C3-5A4154BC8BD6}" type="presOf" srcId="{3DE167C9-EF7D-48BD-B951-AFEF903210A2}" destId="{DA68792B-2368-46A2-BB5B-FE6763D0B11E}" srcOrd="0" destOrd="0" presId="urn:microsoft.com/office/officeart/2005/8/layout/hierarchy2"/>
    <dgm:cxn modelId="{14223DF6-232F-4F4F-8446-6CE1503B79FA}" type="presOf" srcId="{F292344F-4892-40DC-A155-14D12A94FD75}" destId="{D4C9C48E-26DE-4CE8-8D8C-FB1FCE1CF2E2}" srcOrd="0" destOrd="0" presId="urn:microsoft.com/office/officeart/2005/8/layout/hierarchy2"/>
    <dgm:cxn modelId="{15BC5EF6-64A8-4504-968F-A4A69BFC288B}" srcId="{3DE167C9-EF7D-48BD-B951-AFEF903210A2}" destId="{728ABFE5-44B6-4F92-82DD-8AB4E9C22635}" srcOrd="2" destOrd="0" parTransId="{09F47CA0-57E7-4AC8-91AC-6091192EC3FF}" sibTransId="{AE018BF3-1113-49B9-98EF-A00A9BBF7334}"/>
    <dgm:cxn modelId="{352B30FA-2919-423B-81CB-4104ACDBCA40}" srcId="{B1A7C3D7-9E41-427A-BDB0-8E04BE0126AE}" destId="{A533A6B8-4CB1-407C-BE13-1AAE26C0252A}" srcOrd="0" destOrd="0" parTransId="{5E9EBE56-6E4C-4752-B9CC-B9E0F26C7428}" sibTransId="{9B0F332D-445B-4181-8C26-659F07656E72}"/>
    <dgm:cxn modelId="{A8A93BFB-E9BB-454A-8327-DF9EA8B5F77E}" type="presOf" srcId="{1909E9D1-3A73-4FC1-9C3C-21AFAFBCDC16}" destId="{B613704A-AE72-4098-BC7B-4BECD52324A3}" srcOrd="0" destOrd="0" presId="urn:microsoft.com/office/officeart/2005/8/layout/hierarchy2"/>
    <dgm:cxn modelId="{B80DDB7E-9FAD-4DB2-8FB7-BC09F2BC4F10}" type="presParOf" srcId="{72D13438-84CB-46AE-89BF-5BFF6520414D}" destId="{1FBBCBB6-D4B2-4083-A0A8-B1D6DE273592}" srcOrd="0" destOrd="0" presId="urn:microsoft.com/office/officeart/2005/8/layout/hierarchy2"/>
    <dgm:cxn modelId="{FB746ED2-A6E5-49EA-B635-49E5C3ED8C5C}" type="presParOf" srcId="{1FBBCBB6-D4B2-4083-A0A8-B1D6DE273592}" destId="{0EAF0362-EEB3-4782-9D64-0669F44F3D04}" srcOrd="0" destOrd="0" presId="urn:microsoft.com/office/officeart/2005/8/layout/hierarchy2"/>
    <dgm:cxn modelId="{7F1D557C-6735-4D07-AB64-FE7CC84C0FF4}" type="presParOf" srcId="{1FBBCBB6-D4B2-4083-A0A8-B1D6DE273592}" destId="{54517F22-755A-44B0-9F75-3A25B17BA932}" srcOrd="1" destOrd="0" presId="urn:microsoft.com/office/officeart/2005/8/layout/hierarchy2"/>
    <dgm:cxn modelId="{4033EC69-9875-46BD-BF3E-1BD5F2B7BA96}" type="presParOf" srcId="{54517F22-755A-44B0-9F75-3A25B17BA932}" destId="{6358E208-87C0-4A11-AD6A-D79650E8CBF9}" srcOrd="0" destOrd="0" presId="urn:microsoft.com/office/officeart/2005/8/layout/hierarchy2"/>
    <dgm:cxn modelId="{A14CD2C9-F042-4EEA-A1E7-F907D9E6A23B}" type="presParOf" srcId="{6358E208-87C0-4A11-AD6A-D79650E8CBF9}" destId="{63179FDB-CF47-4154-9BD8-DFE386930626}" srcOrd="0" destOrd="0" presId="urn:microsoft.com/office/officeart/2005/8/layout/hierarchy2"/>
    <dgm:cxn modelId="{4267448E-B72F-45BA-9A27-87E971770FD5}" type="presParOf" srcId="{54517F22-755A-44B0-9F75-3A25B17BA932}" destId="{225912A1-BDAD-49B5-ABDB-02DBFBBD9AAB}" srcOrd="1" destOrd="0" presId="urn:microsoft.com/office/officeart/2005/8/layout/hierarchy2"/>
    <dgm:cxn modelId="{AD0FE99D-22A7-481E-8A01-C6E0F3A87973}" type="presParOf" srcId="{225912A1-BDAD-49B5-ABDB-02DBFBBD9AAB}" destId="{DA68792B-2368-46A2-BB5B-FE6763D0B11E}" srcOrd="0" destOrd="0" presId="urn:microsoft.com/office/officeart/2005/8/layout/hierarchy2"/>
    <dgm:cxn modelId="{0776C0F7-E7BF-4761-99D1-134CDDE63D60}" type="presParOf" srcId="{225912A1-BDAD-49B5-ABDB-02DBFBBD9AAB}" destId="{E1303E3D-FC73-4C4D-A1EC-3D507EB2CB14}" srcOrd="1" destOrd="0" presId="urn:microsoft.com/office/officeart/2005/8/layout/hierarchy2"/>
    <dgm:cxn modelId="{0DEF1DD7-32B5-44A1-A5FE-34E145419059}" type="presParOf" srcId="{E1303E3D-FC73-4C4D-A1EC-3D507EB2CB14}" destId="{F427A098-B7DE-4033-A130-0BDB908BD8AC}" srcOrd="0" destOrd="0" presId="urn:microsoft.com/office/officeart/2005/8/layout/hierarchy2"/>
    <dgm:cxn modelId="{CBFF9510-E639-4BB7-86D6-7AC4EFFD406C}" type="presParOf" srcId="{F427A098-B7DE-4033-A130-0BDB908BD8AC}" destId="{8681E89A-9FDE-4C7B-A745-C00AE311333C}" srcOrd="0" destOrd="0" presId="urn:microsoft.com/office/officeart/2005/8/layout/hierarchy2"/>
    <dgm:cxn modelId="{365B6447-90D7-4DC7-82AE-9DF27543ABE5}" type="presParOf" srcId="{E1303E3D-FC73-4C4D-A1EC-3D507EB2CB14}" destId="{8AC65AB8-63DF-49C6-8706-5F7C6AC2030D}" srcOrd="1" destOrd="0" presId="urn:microsoft.com/office/officeart/2005/8/layout/hierarchy2"/>
    <dgm:cxn modelId="{09585C77-3CFA-4062-9D76-BD8D6CEBC203}" type="presParOf" srcId="{8AC65AB8-63DF-49C6-8706-5F7C6AC2030D}" destId="{6DC53EE7-7289-43F5-A84B-3D082A33BCF7}" srcOrd="0" destOrd="0" presId="urn:microsoft.com/office/officeart/2005/8/layout/hierarchy2"/>
    <dgm:cxn modelId="{3EFBD6B2-50C7-46CE-B201-D2EFA8BF4CDC}" type="presParOf" srcId="{8AC65AB8-63DF-49C6-8706-5F7C6AC2030D}" destId="{D277F89A-4EF8-45C6-910A-BA56A8B53502}" srcOrd="1" destOrd="0" presId="urn:microsoft.com/office/officeart/2005/8/layout/hierarchy2"/>
    <dgm:cxn modelId="{03999866-5E79-45CF-BE9C-11BB5C2BF1DE}" type="presParOf" srcId="{D277F89A-4EF8-45C6-910A-BA56A8B53502}" destId="{D4C9C48E-26DE-4CE8-8D8C-FB1FCE1CF2E2}" srcOrd="0" destOrd="0" presId="urn:microsoft.com/office/officeart/2005/8/layout/hierarchy2"/>
    <dgm:cxn modelId="{9DCFA026-09CD-4EB1-9876-59868877C0CB}" type="presParOf" srcId="{D4C9C48E-26DE-4CE8-8D8C-FB1FCE1CF2E2}" destId="{B685F2DA-7A85-40CB-A8EC-EEFF508B57A2}" srcOrd="0" destOrd="0" presId="urn:microsoft.com/office/officeart/2005/8/layout/hierarchy2"/>
    <dgm:cxn modelId="{CB0D6207-F3D3-40D3-918D-51CD113E9D8D}" type="presParOf" srcId="{D277F89A-4EF8-45C6-910A-BA56A8B53502}" destId="{A5D4C242-FBAF-4134-BFB1-03EDEA017CC9}" srcOrd="1" destOrd="0" presId="urn:microsoft.com/office/officeart/2005/8/layout/hierarchy2"/>
    <dgm:cxn modelId="{D5F21368-91AA-468A-B4A7-D5A2070F45CD}" type="presParOf" srcId="{A5D4C242-FBAF-4134-BFB1-03EDEA017CC9}" destId="{B613704A-AE72-4098-BC7B-4BECD52324A3}" srcOrd="0" destOrd="0" presId="urn:microsoft.com/office/officeart/2005/8/layout/hierarchy2"/>
    <dgm:cxn modelId="{57CDF818-6A36-4DBB-9B77-EE79B619BB32}" type="presParOf" srcId="{A5D4C242-FBAF-4134-BFB1-03EDEA017CC9}" destId="{139439A3-18A7-418F-A3BD-49E328F3C3EF}" srcOrd="1" destOrd="0" presId="urn:microsoft.com/office/officeart/2005/8/layout/hierarchy2"/>
    <dgm:cxn modelId="{5FC54321-6320-46D3-97C4-7599718340E6}" type="presParOf" srcId="{D277F89A-4EF8-45C6-910A-BA56A8B53502}" destId="{B1341A47-EBA2-45BC-B123-C6EC15D1D14F}" srcOrd="2" destOrd="0" presId="urn:microsoft.com/office/officeart/2005/8/layout/hierarchy2"/>
    <dgm:cxn modelId="{79509BA5-86B2-4F2E-8B93-3F5C2ACD972B}" type="presParOf" srcId="{B1341A47-EBA2-45BC-B123-C6EC15D1D14F}" destId="{FF723B2C-7A98-483A-80E4-55658230B689}" srcOrd="0" destOrd="0" presId="urn:microsoft.com/office/officeart/2005/8/layout/hierarchy2"/>
    <dgm:cxn modelId="{2E802C12-5B48-4362-8708-8D2F1168E07D}" type="presParOf" srcId="{D277F89A-4EF8-45C6-910A-BA56A8B53502}" destId="{FC83F925-AC9E-4DBE-8245-5866B0DFC95E}" srcOrd="3" destOrd="0" presId="urn:microsoft.com/office/officeart/2005/8/layout/hierarchy2"/>
    <dgm:cxn modelId="{D3B9F597-D476-4D06-A0C0-EF03214EAB49}" type="presParOf" srcId="{FC83F925-AC9E-4DBE-8245-5866B0DFC95E}" destId="{00C12B38-617A-4D37-8145-B51A81AC6FDC}" srcOrd="0" destOrd="0" presId="urn:microsoft.com/office/officeart/2005/8/layout/hierarchy2"/>
    <dgm:cxn modelId="{204F4A34-451D-44F6-8922-2138EF598B2A}" type="presParOf" srcId="{FC83F925-AC9E-4DBE-8245-5866B0DFC95E}" destId="{77A8C83A-99D1-4739-A965-0F5C217F3EA9}" srcOrd="1" destOrd="0" presId="urn:microsoft.com/office/officeart/2005/8/layout/hierarchy2"/>
    <dgm:cxn modelId="{D9906791-7A6F-40A9-A030-C307EFE738CE}" type="presParOf" srcId="{D277F89A-4EF8-45C6-910A-BA56A8B53502}" destId="{316D1C0A-784A-4EE0-8434-5A314C819184}" srcOrd="4" destOrd="0" presId="urn:microsoft.com/office/officeart/2005/8/layout/hierarchy2"/>
    <dgm:cxn modelId="{F3FBCA9C-B079-44EF-B98D-77EFC43457A6}" type="presParOf" srcId="{316D1C0A-784A-4EE0-8434-5A314C819184}" destId="{0368FE7D-21D0-4354-9324-3846000227E3}" srcOrd="0" destOrd="0" presId="urn:microsoft.com/office/officeart/2005/8/layout/hierarchy2"/>
    <dgm:cxn modelId="{FF6C2DB0-4A5E-40C9-B55E-48010460C992}" type="presParOf" srcId="{D277F89A-4EF8-45C6-910A-BA56A8B53502}" destId="{C4F02B1E-72BE-4EF0-9DBF-85286F93E6C7}" srcOrd="5" destOrd="0" presId="urn:microsoft.com/office/officeart/2005/8/layout/hierarchy2"/>
    <dgm:cxn modelId="{5947FCA3-1468-46CF-A80F-BB348607DEA2}" type="presParOf" srcId="{C4F02B1E-72BE-4EF0-9DBF-85286F93E6C7}" destId="{A63BCCF2-E754-44EE-A64C-F6A83B6AB700}" srcOrd="0" destOrd="0" presId="urn:microsoft.com/office/officeart/2005/8/layout/hierarchy2"/>
    <dgm:cxn modelId="{50F9BCBC-1DAC-485B-A953-29B12D864A45}" type="presParOf" srcId="{C4F02B1E-72BE-4EF0-9DBF-85286F93E6C7}" destId="{66221FBA-19BF-4D62-98B8-EEA41E070025}" srcOrd="1" destOrd="0" presId="urn:microsoft.com/office/officeart/2005/8/layout/hierarchy2"/>
    <dgm:cxn modelId="{8462A30B-156F-431C-B27B-E52A763C1D74}" type="presParOf" srcId="{D277F89A-4EF8-45C6-910A-BA56A8B53502}" destId="{B64D78C0-9A29-4EF6-9978-CE376F0D5F5E}" srcOrd="6" destOrd="0" presId="urn:microsoft.com/office/officeart/2005/8/layout/hierarchy2"/>
    <dgm:cxn modelId="{30D4F3E3-D9D4-4D67-A153-3838E300136B}" type="presParOf" srcId="{B64D78C0-9A29-4EF6-9978-CE376F0D5F5E}" destId="{278FAB6B-C1A4-48E2-849C-78BB964CB5A0}" srcOrd="0" destOrd="0" presId="urn:microsoft.com/office/officeart/2005/8/layout/hierarchy2"/>
    <dgm:cxn modelId="{E21BFC35-EE64-4D61-A097-EC2667C3B93E}" type="presParOf" srcId="{D277F89A-4EF8-45C6-910A-BA56A8B53502}" destId="{6EDB284A-9729-4422-9E03-4D0166B63FBE}" srcOrd="7" destOrd="0" presId="urn:microsoft.com/office/officeart/2005/8/layout/hierarchy2"/>
    <dgm:cxn modelId="{94AAF3E4-55B3-46A0-A8BA-1B9B1D0DB024}" type="presParOf" srcId="{6EDB284A-9729-4422-9E03-4D0166B63FBE}" destId="{20EEF8D3-7A3B-4A26-8D9D-A3364A25E590}" srcOrd="0" destOrd="0" presId="urn:microsoft.com/office/officeart/2005/8/layout/hierarchy2"/>
    <dgm:cxn modelId="{039CDAA3-18D2-4865-9624-5AD2389869A3}" type="presParOf" srcId="{6EDB284A-9729-4422-9E03-4D0166B63FBE}" destId="{FD5D6F98-82A1-4018-BC9B-BD454F157FED}" srcOrd="1" destOrd="0" presId="urn:microsoft.com/office/officeart/2005/8/layout/hierarchy2"/>
    <dgm:cxn modelId="{64D3AE9E-14D7-4D93-A4D6-8618E54E56B6}" type="presParOf" srcId="{E1303E3D-FC73-4C4D-A1EC-3D507EB2CB14}" destId="{761BC30E-D3A7-4464-A335-E798063E9FE7}" srcOrd="2" destOrd="0" presId="urn:microsoft.com/office/officeart/2005/8/layout/hierarchy2"/>
    <dgm:cxn modelId="{7160A087-3017-46A2-B8DC-8963819C889A}" type="presParOf" srcId="{761BC30E-D3A7-4464-A335-E798063E9FE7}" destId="{534F1DF5-F7E5-4308-A050-72A786F08719}" srcOrd="0" destOrd="0" presId="urn:microsoft.com/office/officeart/2005/8/layout/hierarchy2"/>
    <dgm:cxn modelId="{BAB8C154-EDEA-4475-870D-F3FC52ED4D90}" type="presParOf" srcId="{E1303E3D-FC73-4C4D-A1EC-3D507EB2CB14}" destId="{63F87ADC-33D2-4124-9056-5CB628F95008}" srcOrd="3" destOrd="0" presId="urn:microsoft.com/office/officeart/2005/8/layout/hierarchy2"/>
    <dgm:cxn modelId="{0D1074C1-B663-450F-8990-3414C39A22F2}" type="presParOf" srcId="{63F87ADC-33D2-4124-9056-5CB628F95008}" destId="{121B195E-02C8-401D-9957-5EBFEEC9B604}" srcOrd="0" destOrd="0" presId="urn:microsoft.com/office/officeart/2005/8/layout/hierarchy2"/>
    <dgm:cxn modelId="{8C165690-0E54-4464-9BDD-EE9551FFD8F7}" type="presParOf" srcId="{63F87ADC-33D2-4124-9056-5CB628F95008}" destId="{EFB51974-E12D-4F3E-8A08-5195723832C0}" srcOrd="1" destOrd="0" presId="urn:microsoft.com/office/officeart/2005/8/layout/hierarchy2"/>
    <dgm:cxn modelId="{17063B71-87BF-430C-99C2-0A917A3D27DA}" type="presParOf" srcId="{EFB51974-E12D-4F3E-8A08-5195723832C0}" destId="{07072007-3896-410A-9FAD-7C6060CF76CC}" srcOrd="0" destOrd="0" presId="urn:microsoft.com/office/officeart/2005/8/layout/hierarchy2"/>
    <dgm:cxn modelId="{E332A381-E3E3-4015-85A8-2054E3B85734}" type="presParOf" srcId="{07072007-3896-410A-9FAD-7C6060CF76CC}" destId="{66CFE872-A268-4E17-9EC6-A1B1216E7471}" srcOrd="0" destOrd="0" presId="urn:microsoft.com/office/officeart/2005/8/layout/hierarchy2"/>
    <dgm:cxn modelId="{D3C30D68-E29A-410D-A79C-5FCA5C324312}" type="presParOf" srcId="{EFB51974-E12D-4F3E-8A08-5195723832C0}" destId="{1D01FB9F-D3E8-4471-82A5-042579A3896B}" srcOrd="1" destOrd="0" presId="urn:microsoft.com/office/officeart/2005/8/layout/hierarchy2"/>
    <dgm:cxn modelId="{732AFC7B-17FC-4BA6-B18F-0304D1CECDD7}" type="presParOf" srcId="{1D01FB9F-D3E8-4471-82A5-042579A3896B}" destId="{152EDA7C-D1ED-4AF9-9BC5-05FC7E9A9E32}" srcOrd="0" destOrd="0" presId="urn:microsoft.com/office/officeart/2005/8/layout/hierarchy2"/>
    <dgm:cxn modelId="{0A242EDE-6AC5-4897-8A48-9F92AEA67989}" type="presParOf" srcId="{1D01FB9F-D3E8-4471-82A5-042579A3896B}" destId="{2094E07D-67B6-4C3E-AD3A-A7BB9BAACDD5}" srcOrd="1" destOrd="0" presId="urn:microsoft.com/office/officeart/2005/8/layout/hierarchy2"/>
    <dgm:cxn modelId="{36A0248C-3725-4073-8299-ABB68D313769}" type="presParOf" srcId="{E1303E3D-FC73-4C4D-A1EC-3D507EB2CB14}" destId="{470A5F6D-3913-424F-BD6F-D568901B674B}" srcOrd="4" destOrd="0" presId="urn:microsoft.com/office/officeart/2005/8/layout/hierarchy2"/>
    <dgm:cxn modelId="{6179C321-A653-42DF-9493-451E818C0EBD}" type="presParOf" srcId="{470A5F6D-3913-424F-BD6F-D568901B674B}" destId="{B797408B-947F-438A-90B5-C4B27FBE91D7}" srcOrd="0" destOrd="0" presId="urn:microsoft.com/office/officeart/2005/8/layout/hierarchy2"/>
    <dgm:cxn modelId="{80B21FB1-C733-4E57-99C5-FE957111C6E5}" type="presParOf" srcId="{E1303E3D-FC73-4C4D-A1EC-3D507EB2CB14}" destId="{9FA2FBE2-6893-408F-A3B2-C768F2572A71}" srcOrd="5" destOrd="0" presId="urn:microsoft.com/office/officeart/2005/8/layout/hierarchy2"/>
    <dgm:cxn modelId="{D81D8711-B6BC-44A9-AC19-3BC7037D636D}" type="presParOf" srcId="{9FA2FBE2-6893-408F-A3B2-C768F2572A71}" destId="{2656C2C6-2105-41A9-83D4-85F3B47AE26F}" srcOrd="0" destOrd="0" presId="urn:microsoft.com/office/officeart/2005/8/layout/hierarchy2"/>
    <dgm:cxn modelId="{E336A0B8-1FF9-4880-8D66-E71F25F4BD21}" type="presParOf" srcId="{9FA2FBE2-6893-408F-A3B2-C768F2572A71}" destId="{7AD7823E-EB2C-4815-876A-BACE4CCA7477}" srcOrd="1" destOrd="0" presId="urn:microsoft.com/office/officeart/2005/8/layout/hierarchy2"/>
    <dgm:cxn modelId="{09761BAD-C95F-430F-B422-F64545FE0305}" type="presParOf" srcId="{7AD7823E-EB2C-4815-876A-BACE4CCA7477}" destId="{2468B310-8811-40B9-B913-AA30B151638D}" srcOrd="0" destOrd="0" presId="urn:microsoft.com/office/officeart/2005/8/layout/hierarchy2"/>
    <dgm:cxn modelId="{DA99226A-F7AB-4CC9-9793-F663EF50A836}" type="presParOf" srcId="{2468B310-8811-40B9-B913-AA30B151638D}" destId="{A75F659E-9B40-4D97-B026-44C556D4B075}" srcOrd="0" destOrd="0" presId="urn:microsoft.com/office/officeart/2005/8/layout/hierarchy2"/>
    <dgm:cxn modelId="{4F58CBB1-D76C-4518-B720-6D41084441E9}" type="presParOf" srcId="{7AD7823E-EB2C-4815-876A-BACE4CCA7477}" destId="{CFB0C57F-C11F-4BD6-B1AF-92DB71842B02}" srcOrd="1" destOrd="0" presId="urn:microsoft.com/office/officeart/2005/8/layout/hierarchy2"/>
    <dgm:cxn modelId="{2CB1CD6A-6DAA-4FE1-9BDD-F5CB7D645919}" type="presParOf" srcId="{CFB0C57F-C11F-4BD6-B1AF-92DB71842B02}" destId="{55EB1A19-0A94-4B93-B2B9-D8A6412FA4A3}" srcOrd="0" destOrd="0" presId="urn:microsoft.com/office/officeart/2005/8/layout/hierarchy2"/>
    <dgm:cxn modelId="{EF429515-B996-47A7-A8E3-A4B287B03C11}" type="presParOf" srcId="{CFB0C57F-C11F-4BD6-B1AF-92DB71842B02}" destId="{2446E3CC-B353-4434-A1B1-0C01D84600B5}" srcOrd="1" destOrd="0" presId="urn:microsoft.com/office/officeart/2005/8/layout/hierarchy2"/>
    <dgm:cxn modelId="{6B301C70-FEC9-4370-A87E-D03310BE03E0}" type="presParOf" srcId="{E1303E3D-FC73-4C4D-A1EC-3D507EB2CB14}" destId="{8FF2DDF5-7D32-45A1-A439-A20D243A6B45}" srcOrd="6" destOrd="0" presId="urn:microsoft.com/office/officeart/2005/8/layout/hierarchy2"/>
    <dgm:cxn modelId="{83D44058-A898-4603-B500-1EDB4BAE0554}" type="presParOf" srcId="{8FF2DDF5-7D32-45A1-A439-A20D243A6B45}" destId="{435EBD7E-20BE-48EC-A83A-DE2F14F2FEAC}" srcOrd="0" destOrd="0" presId="urn:microsoft.com/office/officeart/2005/8/layout/hierarchy2"/>
    <dgm:cxn modelId="{BC33EAA3-4648-44F1-B149-3FAB1BEB8F15}" type="presParOf" srcId="{E1303E3D-FC73-4C4D-A1EC-3D507EB2CB14}" destId="{39A4CC96-64FF-4371-B740-A7F31FBBAAE2}" srcOrd="7" destOrd="0" presId="urn:microsoft.com/office/officeart/2005/8/layout/hierarchy2"/>
    <dgm:cxn modelId="{8E1CAE9B-990F-484E-A56B-6BFE069D9C1A}" type="presParOf" srcId="{39A4CC96-64FF-4371-B740-A7F31FBBAAE2}" destId="{352D94DF-D6D9-49AD-8268-B85456D5B76B}" srcOrd="0" destOrd="0" presId="urn:microsoft.com/office/officeart/2005/8/layout/hierarchy2"/>
    <dgm:cxn modelId="{B37750CE-7CF1-434F-9E21-9BFFEC3254F2}" type="presParOf" srcId="{39A4CC96-64FF-4371-B740-A7F31FBBAAE2}" destId="{7F97127D-CDB6-4E50-90CC-6E9AB46192F4}" srcOrd="1" destOrd="0" presId="urn:microsoft.com/office/officeart/2005/8/layout/hierarchy2"/>
    <dgm:cxn modelId="{B8392D0F-607B-4FC3-A3E7-9227ED25B376}" type="presParOf" srcId="{7F97127D-CDB6-4E50-90CC-6E9AB46192F4}" destId="{2E36991A-ACF4-4C0B-9F11-2AA0127CA2F5}" srcOrd="0" destOrd="0" presId="urn:microsoft.com/office/officeart/2005/8/layout/hierarchy2"/>
    <dgm:cxn modelId="{61B8DD88-8C2D-4460-BD15-3BCB56FA2D29}" type="presParOf" srcId="{2E36991A-ACF4-4C0B-9F11-2AA0127CA2F5}" destId="{1C1A8593-E4BD-4605-AE51-DCED728870A3}" srcOrd="0" destOrd="0" presId="urn:microsoft.com/office/officeart/2005/8/layout/hierarchy2"/>
    <dgm:cxn modelId="{91E6C105-5F8C-48F7-A44E-DCD9A7321AB4}" type="presParOf" srcId="{7F97127D-CDB6-4E50-90CC-6E9AB46192F4}" destId="{E4B5F2DE-5E0C-4C75-BF99-CAE8F1ADB10D}" srcOrd="1" destOrd="0" presId="urn:microsoft.com/office/officeart/2005/8/layout/hierarchy2"/>
    <dgm:cxn modelId="{13C4FBED-5F29-47CC-8312-F2A332C2074C}" type="presParOf" srcId="{E4B5F2DE-5E0C-4C75-BF99-CAE8F1ADB10D}" destId="{BD0ED8F2-B078-4E2C-A42B-5457A595DBA4}" srcOrd="0" destOrd="0" presId="urn:microsoft.com/office/officeart/2005/8/layout/hierarchy2"/>
    <dgm:cxn modelId="{FDED543C-8CE5-4DDA-9F92-1DDF8A00E448}" type="presParOf" srcId="{E4B5F2DE-5E0C-4C75-BF99-CAE8F1ADB10D}" destId="{86DB3006-D3FC-4B34-A0DD-8C6CE1A62DE6}" srcOrd="1" destOrd="0" presId="urn:microsoft.com/office/officeart/2005/8/layout/hierarchy2"/>
    <dgm:cxn modelId="{80FA8428-15AA-4B41-8EA1-60E891B35249}" type="presParOf" srcId="{54517F22-755A-44B0-9F75-3A25B17BA932}" destId="{8D84285E-5B86-48BC-8681-DFDE832C9B27}" srcOrd="2" destOrd="0" presId="urn:microsoft.com/office/officeart/2005/8/layout/hierarchy2"/>
    <dgm:cxn modelId="{A387C56B-4580-43A3-80CE-4085DECA8462}" type="presParOf" srcId="{8D84285E-5B86-48BC-8681-DFDE832C9B27}" destId="{52C0261F-CEF6-4ECB-A132-368A6A61D30F}" srcOrd="0" destOrd="0" presId="urn:microsoft.com/office/officeart/2005/8/layout/hierarchy2"/>
    <dgm:cxn modelId="{530EA887-84DE-4A55-A322-C4BCB0293F92}" type="presParOf" srcId="{54517F22-755A-44B0-9F75-3A25B17BA932}" destId="{10CC3AB7-7BE5-4F85-B41F-A2EBC3EF41CC}" srcOrd="3" destOrd="0" presId="urn:microsoft.com/office/officeart/2005/8/layout/hierarchy2"/>
    <dgm:cxn modelId="{99E95B10-7EA6-4CAA-9968-F723BF420B16}" type="presParOf" srcId="{10CC3AB7-7BE5-4F85-B41F-A2EBC3EF41CC}" destId="{73BA7B5C-0C60-46F2-BBF7-914A5ED0E23D}" srcOrd="0" destOrd="0" presId="urn:microsoft.com/office/officeart/2005/8/layout/hierarchy2"/>
    <dgm:cxn modelId="{F93E3F35-CAE5-43A7-92EE-2C0440232A10}" type="presParOf" srcId="{10CC3AB7-7BE5-4F85-B41F-A2EBC3EF41CC}" destId="{D09839CA-0FC4-4F49-96FB-298F5BDEE38C}" srcOrd="1" destOrd="0" presId="urn:microsoft.com/office/officeart/2005/8/layout/hierarchy2"/>
    <dgm:cxn modelId="{B0B1D633-2F7E-4945-B2F0-0B6E9823D42B}" type="presParOf" srcId="{D09839CA-0FC4-4F49-96FB-298F5BDEE38C}" destId="{4381A215-F111-4BA9-B148-199C2EA67158}" srcOrd="0" destOrd="0" presId="urn:microsoft.com/office/officeart/2005/8/layout/hierarchy2"/>
    <dgm:cxn modelId="{F6E7FABF-8BDB-416E-ACBF-23AC5F93263F}" type="presParOf" srcId="{4381A215-F111-4BA9-B148-199C2EA67158}" destId="{7D611D91-0876-412F-957E-8FA52989342C}" srcOrd="0" destOrd="0" presId="urn:microsoft.com/office/officeart/2005/8/layout/hierarchy2"/>
    <dgm:cxn modelId="{BD218611-E59E-40D5-88E9-329807CE938B}" type="presParOf" srcId="{D09839CA-0FC4-4F49-96FB-298F5BDEE38C}" destId="{DD1766C6-0139-4FE4-A907-28AF8BB81C79}" srcOrd="1" destOrd="0" presId="urn:microsoft.com/office/officeart/2005/8/layout/hierarchy2"/>
    <dgm:cxn modelId="{F61433C1-F3E8-4B49-9D86-D24F1A9FC215}" type="presParOf" srcId="{DD1766C6-0139-4FE4-A907-28AF8BB81C79}" destId="{C9FEA468-5C7A-46A7-912E-252E223DC9DF}" srcOrd="0" destOrd="0" presId="urn:microsoft.com/office/officeart/2005/8/layout/hierarchy2"/>
    <dgm:cxn modelId="{711263E5-4B44-4093-B0F8-F3DAACE53803}" type="presParOf" srcId="{DD1766C6-0139-4FE4-A907-28AF8BB81C79}" destId="{14AEAF02-FD83-44B6-8547-0D2F55B10597}" srcOrd="1" destOrd="0" presId="urn:microsoft.com/office/officeart/2005/8/layout/hierarchy2"/>
    <dgm:cxn modelId="{23F17F28-2BF7-412A-8A8D-7AD33144A73D}" type="presParOf" srcId="{14AEAF02-FD83-44B6-8547-0D2F55B10597}" destId="{8EB04ECB-E6B3-4940-AD6C-EF24C7491A59}" srcOrd="0" destOrd="0" presId="urn:microsoft.com/office/officeart/2005/8/layout/hierarchy2"/>
    <dgm:cxn modelId="{687A7794-3672-46EE-991E-429709C77210}" type="presParOf" srcId="{8EB04ECB-E6B3-4940-AD6C-EF24C7491A59}" destId="{6C48C3D8-556C-4092-A0DA-E1FE63402DAF}" srcOrd="0" destOrd="0" presId="urn:microsoft.com/office/officeart/2005/8/layout/hierarchy2"/>
    <dgm:cxn modelId="{07F05222-5071-4DA1-AEDC-3AFAF883FA9C}" type="presParOf" srcId="{14AEAF02-FD83-44B6-8547-0D2F55B10597}" destId="{D00DA20C-A7C2-4994-B404-ECC58C8EA809}" srcOrd="1" destOrd="0" presId="urn:microsoft.com/office/officeart/2005/8/layout/hierarchy2"/>
    <dgm:cxn modelId="{64AD3937-E514-46AC-89A4-358320013214}" type="presParOf" srcId="{D00DA20C-A7C2-4994-B404-ECC58C8EA809}" destId="{EC2D178F-41A3-41B9-8CAD-3C6B2D51597B}" srcOrd="0" destOrd="0" presId="urn:microsoft.com/office/officeart/2005/8/layout/hierarchy2"/>
    <dgm:cxn modelId="{E7B7342A-3487-4497-8E88-E2E609E59FE2}" type="presParOf" srcId="{D00DA20C-A7C2-4994-B404-ECC58C8EA809}" destId="{9C59D1F0-D511-43F3-98E3-DE316B131C64}" srcOrd="1" destOrd="0" presId="urn:microsoft.com/office/officeart/2005/8/layout/hierarchy2"/>
  </dgm:cxnLst>
  <dgm:bg/>
  <dgm:whole>
    <a:ln w="9525"/>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DCA93-303F-453F-845D-C3EE1078E02C}">
      <dsp:nvSpPr>
        <dsp:cNvPr id="0" name=""/>
        <dsp:cNvSpPr/>
      </dsp:nvSpPr>
      <dsp:spPr>
        <a:xfrm>
          <a:off x="78019" y="1841737"/>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All products</a:t>
          </a:r>
        </a:p>
      </dsp:txBody>
      <dsp:txXfrm>
        <a:off x="88739" y="1852457"/>
        <a:ext cx="710552" cy="344556"/>
      </dsp:txXfrm>
    </dsp:sp>
    <dsp:sp modelId="{D277C4CE-93C9-48FF-91AF-31392120649F}">
      <dsp:nvSpPr>
        <dsp:cNvPr id="0" name=""/>
        <dsp:cNvSpPr/>
      </dsp:nvSpPr>
      <dsp:spPr>
        <a:xfrm rot="17287600">
          <a:off x="485855" y="1568712"/>
          <a:ext cx="941109" cy="17644"/>
        </a:xfrm>
        <a:custGeom>
          <a:avLst/>
          <a:gdLst/>
          <a:ahLst/>
          <a:cxnLst/>
          <a:rect l="0" t="0" r="0" b="0"/>
          <a:pathLst>
            <a:path>
              <a:moveTo>
                <a:pt x="0" y="8822"/>
              </a:moveTo>
              <a:lnTo>
                <a:pt x="941109" y="88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2882" y="1554006"/>
        <a:ext cx="47055" cy="47055"/>
      </dsp:txXfrm>
    </dsp:sp>
    <dsp:sp modelId="{628163F9-8AF5-4DDC-AE3D-C6876B2686DD}">
      <dsp:nvSpPr>
        <dsp:cNvPr id="0" name=""/>
        <dsp:cNvSpPr/>
      </dsp:nvSpPr>
      <dsp:spPr>
        <a:xfrm>
          <a:off x="1102808" y="947334"/>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House cleaning</a:t>
          </a:r>
        </a:p>
      </dsp:txBody>
      <dsp:txXfrm>
        <a:off x="1113528" y="958054"/>
        <a:ext cx="710552" cy="344556"/>
      </dsp:txXfrm>
    </dsp:sp>
    <dsp:sp modelId="{A101BEDC-BEA5-409D-AA8B-A819DA45B9BC}">
      <dsp:nvSpPr>
        <dsp:cNvPr id="0" name=""/>
        <dsp:cNvSpPr/>
      </dsp:nvSpPr>
      <dsp:spPr>
        <a:xfrm rot="17945813">
          <a:off x="1680146" y="858450"/>
          <a:ext cx="602106" cy="17644"/>
        </a:xfrm>
        <a:custGeom>
          <a:avLst/>
          <a:gdLst/>
          <a:ahLst/>
          <a:cxnLst/>
          <a:rect l="0" t="0" r="0" b="0"/>
          <a:pathLst>
            <a:path>
              <a:moveTo>
                <a:pt x="0" y="8822"/>
              </a:moveTo>
              <a:lnTo>
                <a:pt x="602106"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6147" y="852220"/>
        <a:ext cx="30105" cy="30105"/>
      </dsp:txXfrm>
    </dsp:sp>
    <dsp:sp modelId="{A8C66557-615D-4C4B-B29E-7B26534DAAA5}">
      <dsp:nvSpPr>
        <dsp:cNvPr id="0" name=""/>
        <dsp:cNvSpPr/>
      </dsp:nvSpPr>
      <dsp:spPr>
        <a:xfrm>
          <a:off x="2127598" y="421214"/>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Cleaner</a:t>
          </a:r>
        </a:p>
      </dsp:txBody>
      <dsp:txXfrm>
        <a:off x="2138318" y="431934"/>
        <a:ext cx="710552" cy="344556"/>
      </dsp:txXfrm>
    </dsp:sp>
    <dsp:sp modelId="{B249701A-F797-49C7-B1C2-7EDCDD046CB7}">
      <dsp:nvSpPr>
        <dsp:cNvPr id="0" name=""/>
        <dsp:cNvSpPr/>
      </dsp:nvSpPr>
      <dsp:spPr>
        <a:xfrm rot="18289469">
          <a:off x="2749628" y="384943"/>
          <a:ext cx="512721" cy="17644"/>
        </a:xfrm>
        <a:custGeom>
          <a:avLst/>
          <a:gdLst/>
          <a:ahLst/>
          <a:cxnLst/>
          <a:rect l="0" t="0" r="0" b="0"/>
          <a:pathLst>
            <a:path>
              <a:moveTo>
                <a:pt x="0" y="8822"/>
              </a:moveTo>
              <a:lnTo>
                <a:pt x="51272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3171" y="380946"/>
        <a:ext cx="25636" cy="25636"/>
      </dsp:txXfrm>
    </dsp:sp>
    <dsp:sp modelId="{6F72447F-9FB7-4480-B453-F4A915147628}">
      <dsp:nvSpPr>
        <dsp:cNvPr id="0" name=""/>
        <dsp:cNvSpPr/>
      </dsp:nvSpPr>
      <dsp:spPr>
        <a:xfrm>
          <a:off x="3152388" y="319"/>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Shiny</a:t>
          </a:r>
        </a:p>
      </dsp:txBody>
      <dsp:txXfrm>
        <a:off x="3163108" y="11039"/>
        <a:ext cx="710552" cy="344556"/>
      </dsp:txXfrm>
    </dsp:sp>
    <dsp:sp modelId="{9BC17275-3DC9-4868-A8F2-88BDA211B610}">
      <dsp:nvSpPr>
        <dsp:cNvPr id="0" name=""/>
        <dsp:cNvSpPr/>
      </dsp:nvSpPr>
      <dsp:spPr>
        <a:xfrm>
          <a:off x="2859591" y="595390"/>
          <a:ext cx="292797" cy="17644"/>
        </a:xfrm>
        <a:custGeom>
          <a:avLst/>
          <a:gdLst/>
          <a:ahLst/>
          <a:cxnLst/>
          <a:rect l="0" t="0" r="0" b="0"/>
          <a:pathLst>
            <a:path>
              <a:moveTo>
                <a:pt x="0" y="8822"/>
              </a:moveTo>
              <a:lnTo>
                <a:pt x="292797"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8669" y="596892"/>
        <a:ext cx="14639" cy="14639"/>
      </dsp:txXfrm>
    </dsp:sp>
    <dsp:sp modelId="{4DC1515A-AF47-43ED-8921-229859FC6B36}">
      <dsp:nvSpPr>
        <dsp:cNvPr id="0" name=""/>
        <dsp:cNvSpPr/>
      </dsp:nvSpPr>
      <dsp:spPr>
        <a:xfrm>
          <a:off x="3152388" y="421214"/>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Bleachy</a:t>
          </a:r>
          <a:endParaRPr lang="en-US" sz="1200" kern="1200" dirty="0"/>
        </a:p>
      </dsp:txBody>
      <dsp:txXfrm>
        <a:off x="3163108" y="431934"/>
        <a:ext cx="710552" cy="344556"/>
      </dsp:txXfrm>
    </dsp:sp>
    <dsp:sp modelId="{749E9371-E967-4E8B-B2BF-46D5F99337F7}">
      <dsp:nvSpPr>
        <dsp:cNvPr id="0" name=""/>
        <dsp:cNvSpPr/>
      </dsp:nvSpPr>
      <dsp:spPr>
        <a:xfrm rot="3310531">
          <a:off x="2749628" y="805838"/>
          <a:ext cx="512721" cy="17644"/>
        </a:xfrm>
        <a:custGeom>
          <a:avLst/>
          <a:gdLst/>
          <a:ahLst/>
          <a:cxnLst/>
          <a:rect l="0" t="0" r="0" b="0"/>
          <a:pathLst>
            <a:path>
              <a:moveTo>
                <a:pt x="0" y="8822"/>
              </a:moveTo>
              <a:lnTo>
                <a:pt x="51272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3171" y="801842"/>
        <a:ext cx="25636" cy="25636"/>
      </dsp:txXfrm>
    </dsp:sp>
    <dsp:sp modelId="{70AE9D25-51C6-462C-B514-2873A0D56CD8}">
      <dsp:nvSpPr>
        <dsp:cNvPr id="0" name=""/>
        <dsp:cNvSpPr/>
      </dsp:nvSpPr>
      <dsp:spPr>
        <a:xfrm>
          <a:off x="3152388" y="842110"/>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Brighty</a:t>
          </a:r>
          <a:endParaRPr lang="en-US" sz="1200" kern="1200" dirty="0"/>
        </a:p>
      </dsp:txBody>
      <dsp:txXfrm>
        <a:off x="3163108" y="852830"/>
        <a:ext cx="710552" cy="344556"/>
      </dsp:txXfrm>
    </dsp:sp>
    <dsp:sp modelId="{61F5E309-1EF1-426D-9ED0-C45D9FC798F5}">
      <dsp:nvSpPr>
        <dsp:cNvPr id="0" name=""/>
        <dsp:cNvSpPr/>
      </dsp:nvSpPr>
      <dsp:spPr>
        <a:xfrm rot="3654187">
          <a:off x="1680146" y="1384570"/>
          <a:ext cx="602106" cy="17644"/>
        </a:xfrm>
        <a:custGeom>
          <a:avLst/>
          <a:gdLst/>
          <a:ahLst/>
          <a:cxnLst/>
          <a:rect l="0" t="0" r="0" b="0"/>
          <a:pathLst>
            <a:path>
              <a:moveTo>
                <a:pt x="0" y="8822"/>
              </a:moveTo>
              <a:lnTo>
                <a:pt x="602106"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6147" y="1378339"/>
        <a:ext cx="30105" cy="30105"/>
      </dsp:txXfrm>
    </dsp:sp>
    <dsp:sp modelId="{38C845AD-53F6-4DF2-A66C-9D2AA5FF0478}">
      <dsp:nvSpPr>
        <dsp:cNvPr id="0" name=""/>
        <dsp:cNvSpPr/>
      </dsp:nvSpPr>
      <dsp:spPr>
        <a:xfrm>
          <a:off x="2127598" y="1473454"/>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Soap</a:t>
          </a:r>
        </a:p>
      </dsp:txBody>
      <dsp:txXfrm>
        <a:off x="2138318" y="1484174"/>
        <a:ext cx="710552" cy="344556"/>
      </dsp:txXfrm>
    </dsp:sp>
    <dsp:sp modelId="{EB0E66B0-CF63-4319-B1D9-03EED821CE15}">
      <dsp:nvSpPr>
        <dsp:cNvPr id="0" name=""/>
        <dsp:cNvSpPr/>
      </dsp:nvSpPr>
      <dsp:spPr>
        <a:xfrm rot="19457599">
          <a:off x="2825699" y="1542406"/>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1542213"/>
        <a:ext cx="18029" cy="18029"/>
      </dsp:txXfrm>
    </dsp:sp>
    <dsp:sp modelId="{1F0130BA-8535-4031-B515-80058D2F4587}">
      <dsp:nvSpPr>
        <dsp:cNvPr id="0" name=""/>
        <dsp:cNvSpPr/>
      </dsp:nvSpPr>
      <dsp:spPr>
        <a:xfrm>
          <a:off x="3152388" y="1263006"/>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CleanHand</a:t>
          </a:r>
          <a:endParaRPr lang="en-US" sz="1200" kern="1200" dirty="0"/>
        </a:p>
      </dsp:txBody>
      <dsp:txXfrm>
        <a:off x="3163108" y="1273726"/>
        <a:ext cx="710552" cy="344556"/>
      </dsp:txXfrm>
    </dsp:sp>
    <dsp:sp modelId="{53C2C302-32B0-4DF7-9A9E-9436601B1FDB}">
      <dsp:nvSpPr>
        <dsp:cNvPr id="0" name=""/>
        <dsp:cNvSpPr/>
      </dsp:nvSpPr>
      <dsp:spPr>
        <a:xfrm rot="2142401">
          <a:off x="2825699" y="1752854"/>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1752661"/>
        <a:ext cx="18029" cy="18029"/>
      </dsp:txXfrm>
    </dsp:sp>
    <dsp:sp modelId="{15368BD8-3819-424E-9499-49E65E2285D3}">
      <dsp:nvSpPr>
        <dsp:cNvPr id="0" name=""/>
        <dsp:cNvSpPr/>
      </dsp:nvSpPr>
      <dsp:spPr>
        <a:xfrm>
          <a:off x="3152388" y="1683901"/>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Scent</a:t>
          </a:r>
        </a:p>
      </dsp:txBody>
      <dsp:txXfrm>
        <a:off x="3163108" y="1694621"/>
        <a:ext cx="710552" cy="344556"/>
      </dsp:txXfrm>
    </dsp:sp>
    <dsp:sp modelId="{701E1F86-982E-4F79-A100-836DD3EF93BA}">
      <dsp:nvSpPr>
        <dsp:cNvPr id="0" name=""/>
        <dsp:cNvSpPr/>
      </dsp:nvSpPr>
      <dsp:spPr>
        <a:xfrm rot="4312400">
          <a:off x="485855" y="2463115"/>
          <a:ext cx="941109" cy="17644"/>
        </a:xfrm>
        <a:custGeom>
          <a:avLst/>
          <a:gdLst/>
          <a:ahLst/>
          <a:cxnLst/>
          <a:rect l="0" t="0" r="0" b="0"/>
          <a:pathLst>
            <a:path>
              <a:moveTo>
                <a:pt x="0" y="8822"/>
              </a:moveTo>
              <a:lnTo>
                <a:pt x="941109" y="88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2882" y="2448409"/>
        <a:ext cx="47055" cy="47055"/>
      </dsp:txXfrm>
    </dsp:sp>
    <dsp:sp modelId="{C58A9ECF-9D2E-405D-B241-8FFF0D1DA607}">
      <dsp:nvSpPr>
        <dsp:cNvPr id="0" name=""/>
        <dsp:cNvSpPr/>
      </dsp:nvSpPr>
      <dsp:spPr>
        <a:xfrm>
          <a:off x="1102808" y="2736141"/>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Food</a:t>
          </a:r>
        </a:p>
      </dsp:txBody>
      <dsp:txXfrm>
        <a:off x="1113528" y="2746861"/>
        <a:ext cx="710552" cy="344556"/>
      </dsp:txXfrm>
    </dsp:sp>
    <dsp:sp modelId="{312DC797-6559-4091-BB82-EDCE83CDACD0}">
      <dsp:nvSpPr>
        <dsp:cNvPr id="0" name=""/>
        <dsp:cNvSpPr/>
      </dsp:nvSpPr>
      <dsp:spPr>
        <a:xfrm rot="18289469">
          <a:off x="1724839" y="2699869"/>
          <a:ext cx="512721" cy="17644"/>
        </a:xfrm>
        <a:custGeom>
          <a:avLst/>
          <a:gdLst/>
          <a:ahLst/>
          <a:cxnLst/>
          <a:rect l="0" t="0" r="0" b="0"/>
          <a:pathLst>
            <a:path>
              <a:moveTo>
                <a:pt x="0" y="8822"/>
              </a:moveTo>
              <a:lnTo>
                <a:pt x="51272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8381" y="2695873"/>
        <a:ext cx="25636" cy="25636"/>
      </dsp:txXfrm>
    </dsp:sp>
    <dsp:sp modelId="{541C99D7-32BA-4CC0-95A5-8D5E512F9630}">
      <dsp:nvSpPr>
        <dsp:cNvPr id="0" name=""/>
        <dsp:cNvSpPr/>
      </dsp:nvSpPr>
      <dsp:spPr>
        <a:xfrm>
          <a:off x="2127598" y="2315245"/>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Dairy product</a:t>
          </a:r>
        </a:p>
      </dsp:txBody>
      <dsp:txXfrm>
        <a:off x="2138318" y="2325965"/>
        <a:ext cx="710552" cy="344556"/>
      </dsp:txXfrm>
    </dsp:sp>
    <dsp:sp modelId="{86D50B3A-B55D-4997-93CC-D1C31914E3B8}">
      <dsp:nvSpPr>
        <dsp:cNvPr id="0" name=""/>
        <dsp:cNvSpPr/>
      </dsp:nvSpPr>
      <dsp:spPr>
        <a:xfrm rot="19457599">
          <a:off x="2825699" y="2384197"/>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2384005"/>
        <a:ext cx="18029" cy="18029"/>
      </dsp:txXfrm>
    </dsp:sp>
    <dsp:sp modelId="{14D08081-A244-4135-93FF-E373503B63D2}">
      <dsp:nvSpPr>
        <dsp:cNvPr id="0" name=""/>
        <dsp:cNvSpPr/>
      </dsp:nvSpPr>
      <dsp:spPr>
        <a:xfrm>
          <a:off x="3152388" y="2104797"/>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Slurp Milk</a:t>
          </a:r>
        </a:p>
      </dsp:txBody>
      <dsp:txXfrm>
        <a:off x="3163108" y="2115517"/>
        <a:ext cx="710552" cy="344556"/>
      </dsp:txXfrm>
    </dsp:sp>
    <dsp:sp modelId="{44002B95-D6C5-45D7-9E06-92E32F2225D3}">
      <dsp:nvSpPr>
        <dsp:cNvPr id="0" name=""/>
        <dsp:cNvSpPr/>
      </dsp:nvSpPr>
      <dsp:spPr>
        <a:xfrm rot="2142401">
          <a:off x="2825699" y="2594645"/>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2594452"/>
        <a:ext cx="18029" cy="18029"/>
      </dsp:txXfrm>
    </dsp:sp>
    <dsp:sp modelId="{B914CC78-B833-4D21-9461-C740786819FB}">
      <dsp:nvSpPr>
        <dsp:cNvPr id="0" name=""/>
        <dsp:cNvSpPr/>
      </dsp:nvSpPr>
      <dsp:spPr>
        <a:xfrm>
          <a:off x="3152388" y="2525693"/>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Yogurt</a:t>
          </a:r>
        </a:p>
      </dsp:txBody>
      <dsp:txXfrm>
        <a:off x="3163108" y="2536413"/>
        <a:ext cx="710552" cy="344556"/>
      </dsp:txXfrm>
    </dsp:sp>
    <dsp:sp modelId="{8BCD447F-B31A-40E4-B9CE-B9D867A8777C}">
      <dsp:nvSpPr>
        <dsp:cNvPr id="0" name=""/>
        <dsp:cNvSpPr/>
      </dsp:nvSpPr>
      <dsp:spPr>
        <a:xfrm rot="3310531">
          <a:off x="1724839" y="3120765"/>
          <a:ext cx="512721" cy="17644"/>
        </a:xfrm>
        <a:custGeom>
          <a:avLst/>
          <a:gdLst/>
          <a:ahLst/>
          <a:cxnLst/>
          <a:rect l="0" t="0" r="0" b="0"/>
          <a:pathLst>
            <a:path>
              <a:moveTo>
                <a:pt x="0" y="8822"/>
              </a:moveTo>
              <a:lnTo>
                <a:pt x="51272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8381" y="3116769"/>
        <a:ext cx="25636" cy="25636"/>
      </dsp:txXfrm>
    </dsp:sp>
    <dsp:sp modelId="{367428F8-E09D-437D-8E6C-ECA16B85E446}">
      <dsp:nvSpPr>
        <dsp:cNvPr id="0" name=""/>
        <dsp:cNvSpPr/>
      </dsp:nvSpPr>
      <dsp:spPr>
        <a:xfrm>
          <a:off x="2127598" y="3157036"/>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Drink</a:t>
          </a:r>
        </a:p>
      </dsp:txBody>
      <dsp:txXfrm>
        <a:off x="2138318" y="3167756"/>
        <a:ext cx="710552" cy="344556"/>
      </dsp:txXfrm>
    </dsp:sp>
    <dsp:sp modelId="{1F485DDE-F194-441A-92DD-5A827A692133}">
      <dsp:nvSpPr>
        <dsp:cNvPr id="0" name=""/>
        <dsp:cNvSpPr/>
      </dsp:nvSpPr>
      <dsp:spPr>
        <a:xfrm rot="19457599">
          <a:off x="2825699" y="3225989"/>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3225796"/>
        <a:ext cx="18029" cy="18029"/>
      </dsp:txXfrm>
    </dsp:sp>
    <dsp:sp modelId="{9E289C1D-6CF0-4FA9-A305-423F79E099DA}">
      <dsp:nvSpPr>
        <dsp:cNvPr id="0" name=""/>
        <dsp:cNvSpPr/>
      </dsp:nvSpPr>
      <dsp:spPr>
        <a:xfrm>
          <a:off x="3152388" y="2946588"/>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DrinkMe</a:t>
          </a:r>
          <a:endParaRPr lang="en-US" sz="1200" kern="1200" dirty="0"/>
        </a:p>
      </dsp:txBody>
      <dsp:txXfrm>
        <a:off x="3163108" y="2957308"/>
        <a:ext cx="710552" cy="344556"/>
      </dsp:txXfrm>
    </dsp:sp>
    <dsp:sp modelId="{B39A0329-AC97-4534-A812-ACB5EBCBB243}">
      <dsp:nvSpPr>
        <dsp:cNvPr id="0" name=""/>
        <dsp:cNvSpPr/>
      </dsp:nvSpPr>
      <dsp:spPr>
        <a:xfrm rot="2142401">
          <a:off x="2825699" y="3436436"/>
          <a:ext cx="360580" cy="17644"/>
        </a:xfrm>
        <a:custGeom>
          <a:avLst/>
          <a:gdLst/>
          <a:ahLst/>
          <a:cxnLst/>
          <a:rect l="0" t="0" r="0" b="0"/>
          <a:pathLst>
            <a:path>
              <a:moveTo>
                <a:pt x="0" y="8822"/>
              </a:moveTo>
              <a:lnTo>
                <a:pt x="3605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6975" y="3436244"/>
        <a:ext cx="18029" cy="18029"/>
      </dsp:txXfrm>
    </dsp:sp>
    <dsp:sp modelId="{002C087C-AD0E-4A28-A8E5-6C75E71B2443}">
      <dsp:nvSpPr>
        <dsp:cNvPr id="0" name=""/>
        <dsp:cNvSpPr/>
      </dsp:nvSpPr>
      <dsp:spPr>
        <a:xfrm>
          <a:off x="3152388" y="3367484"/>
          <a:ext cx="731992" cy="365996"/>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Coky</a:t>
          </a:r>
          <a:endParaRPr lang="en-US" sz="1200" kern="1200" dirty="0"/>
        </a:p>
      </dsp:txBody>
      <dsp:txXfrm>
        <a:off x="3163108" y="3378204"/>
        <a:ext cx="710552" cy="344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4A22-16BE-4226-9CC1-C8F2898E6556}">
      <dsp:nvSpPr>
        <dsp:cNvPr id="0" name=""/>
        <dsp:cNvSpPr/>
      </dsp:nvSpPr>
      <dsp:spPr>
        <a:xfrm>
          <a:off x="1696" y="742429"/>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All stores</a:t>
          </a:r>
        </a:p>
      </dsp:txBody>
      <dsp:txXfrm>
        <a:off x="10700" y="751433"/>
        <a:ext cx="596800" cy="289396"/>
      </dsp:txXfrm>
    </dsp:sp>
    <dsp:sp modelId="{244CFC68-0321-4033-AD74-25D3B6566E6A}">
      <dsp:nvSpPr>
        <dsp:cNvPr id="0" name=""/>
        <dsp:cNvSpPr/>
      </dsp:nvSpPr>
      <dsp:spPr>
        <a:xfrm rot="18103853">
          <a:off x="505668" y="683832"/>
          <a:ext cx="467597" cy="26894"/>
        </a:xfrm>
        <a:custGeom>
          <a:avLst/>
          <a:gdLst/>
          <a:ahLst/>
          <a:cxnLst/>
          <a:rect l="0" t="0" r="0" b="0"/>
          <a:pathLst>
            <a:path>
              <a:moveTo>
                <a:pt x="0" y="13447"/>
              </a:moveTo>
              <a:lnTo>
                <a:pt x="467597" y="134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7777" y="685589"/>
        <a:ext cx="23379" cy="23379"/>
      </dsp:txXfrm>
    </dsp:sp>
    <dsp:sp modelId="{41F4FB4F-B3A0-4582-B018-5AF1CAC9B3F3}">
      <dsp:nvSpPr>
        <dsp:cNvPr id="0" name=""/>
        <dsp:cNvSpPr/>
      </dsp:nvSpPr>
      <dsp:spPr>
        <a:xfrm>
          <a:off x="862429" y="344725"/>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Illinois</a:t>
          </a:r>
        </a:p>
      </dsp:txBody>
      <dsp:txXfrm>
        <a:off x="871433" y="353729"/>
        <a:ext cx="596800" cy="289396"/>
      </dsp:txXfrm>
    </dsp:sp>
    <dsp:sp modelId="{A6BBD601-9E5A-47B3-8736-99B81D41AF14}">
      <dsp:nvSpPr>
        <dsp:cNvPr id="0" name=""/>
        <dsp:cNvSpPr/>
      </dsp:nvSpPr>
      <dsp:spPr>
        <a:xfrm>
          <a:off x="1477238" y="484979"/>
          <a:ext cx="245923" cy="26894"/>
        </a:xfrm>
        <a:custGeom>
          <a:avLst/>
          <a:gdLst/>
          <a:ahLst/>
          <a:cxnLst/>
          <a:rect l="0" t="0" r="0" b="0"/>
          <a:pathLst>
            <a:path>
              <a:moveTo>
                <a:pt x="0" y="13447"/>
              </a:moveTo>
              <a:lnTo>
                <a:pt x="245923"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94051" y="492279"/>
        <a:ext cx="12296" cy="12296"/>
      </dsp:txXfrm>
    </dsp:sp>
    <dsp:sp modelId="{E7799598-C7CA-4BD6-AA78-7BC5F8F1A5B3}">
      <dsp:nvSpPr>
        <dsp:cNvPr id="0" name=""/>
        <dsp:cNvSpPr/>
      </dsp:nvSpPr>
      <dsp:spPr>
        <a:xfrm>
          <a:off x="1723161" y="344725"/>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Chicago</a:t>
          </a:r>
        </a:p>
      </dsp:txBody>
      <dsp:txXfrm>
        <a:off x="1732165" y="353729"/>
        <a:ext cx="596800" cy="289396"/>
      </dsp:txXfrm>
    </dsp:sp>
    <dsp:sp modelId="{AC26F55D-8869-4B6C-9BF8-0FF9DFC336B6}">
      <dsp:nvSpPr>
        <dsp:cNvPr id="0" name=""/>
        <dsp:cNvSpPr/>
      </dsp:nvSpPr>
      <dsp:spPr>
        <a:xfrm>
          <a:off x="2337970" y="484979"/>
          <a:ext cx="245923" cy="26894"/>
        </a:xfrm>
        <a:custGeom>
          <a:avLst/>
          <a:gdLst/>
          <a:ahLst/>
          <a:cxnLst/>
          <a:rect l="0" t="0" r="0" b="0"/>
          <a:pathLst>
            <a:path>
              <a:moveTo>
                <a:pt x="0" y="13447"/>
              </a:moveTo>
              <a:lnTo>
                <a:pt x="245923"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4784" y="492279"/>
        <a:ext cx="12296" cy="12296"/>
      </dsp:txXfrm>
    </dsp:sp>
    <dsp:sp modelId="{07DF144C-0C79-4252-9B53-E3B664DD3427}">
      <dsp:nvSpPr>
        <dsp:cNvPr id="0" name=""/>
        <dsp:cNvSpPr/>
      </dsp:nvSpPr>
      <dsp:spPr>
        <a:xfrm>
          <a:off x="2583894" y="344725"/>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EverMore</a:t>
          </a:r>
          <a:endParaRPr lang="en-US" sz="1000" kern="1200" dirty="0"/>
        </a:p>
      </dsp:txBody>
      <dsp:txXfrm>
        <a:off x="2592898" y="353729"/>
        <a:ext cx="596800" cy="289396"/>
      </dsp:txXfrm>
    </dsp:sp>
    <dsp:sp modelId="{E4947F56-34D5-4F04-8ABE-4BC0FCEC9D6D}">
      <dsp:nvSpPr>
        <dsp:cNvPr id="0" name=""/>
        <dsp:cNvSpPr/>
      </dsp:nvSpPr>
      <dsp:spPr>
        <a:xfrm rot="3496147">
          <a:off x="505668" y="1081536"/>
          <a:ext cx="467597" cy="26894"/>
        </a:xfrm>
        <a:custGeom>
          <a:avLst/>
          <a:gdLst/>
          <a:ahLst/>
          <a:cxnLst/>
          <a:rect l="0" t="0" r="0" b="0"/>
          <a:pathLst>
            <a:path>
              <a:moveTo>
                <a:pt x="0" y="13447"/>
              </a:moveTo>
              <a:lnTo>
                <a:pt x="467597" y="1344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7777" y="1083294"/>
        <a:ext cx="23379" cy="23379"/>
      </dsp:txXfrm>
    </dsp:sp>
    <dsp:sp modelId="{86BAF7B3-126C-45F0-A38C-C60373268799}">
      <dsp:nvSpPr>
        <dsp:cNvPr id="0" name=""/>
        <dsp:cNvSpPr/>
      </dsp:nvSpPr>
      <dsp:spPr>
        <a:xfrm>
          <a:off x="862429" y="1140134"/>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Florida</a:t>
          </a:r>
        </a:p>
      </dsp:txBody>
      <dsp:txXfrm>
        <a:off x="871433" y="1149138"/>
        <a:ext cx="596800" cy="289396"/>
      </dsp:txXfrm>
    </dsp:sp>
    <dsp:sp modelId="{CCE1364E-27A8-4016-BA65-A9387CB60D0A}">
      <dsp:nvSpPr>
        <dsp:cNvPr id="0" name=""/>
        <dsp:cNvSpPr/>
      </dsp:nvSpPr>
      <dsp:spPr>
        <a:xfrm rot="18770822">
          <a:off x="1419385" y="1147820"/>
          <a:ext cx="361629" cy="26894"/>
        </a:xfrm>
        <a:custGeom>
          <a:avLst/>
          <a:gdLst/>
          <a:ahLst/>
          <a:cxnLst/>
          <a:rect l="0" t="0" r="0" b="0"/>
          <a:pathLst>
            <a:path>
              <a:moveTo>
                <a:pt x="0" y="13447"/>
              </a:moveTo>
              <a:lnTo>
                <a:pt x="361629"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91159" y="1152227"/>
        <a:ext cx="18081" cy="18081"/>
      </dsp:txXfrm>
    </dsp:sp>
    <dsp:sp modelId="{B6AB4B16-4EEB-4296-BB12-8E65F2BE537D}">
      <dsp:nvSpPr>
        <dsp:cNvPr id="0" name=""/>
        <dsp:cNvSpPr/>
      </dsp:nvSpPr>
      <dsp:spPr>
        <a:xfrm>
          <a:off x="1723161" y="874997"/>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Miami</a:t>
          </a:r>
        </a:p>
      </dsp:txBody>
      <dsp:txXfrm>
        <a:off x="1732165" y="884001"/>
        <a:ext cx="596800" cy="289396"/>
      </dsp:txXfrm>
    </dsp:sp>
    <dsp:sp modelId="{E43155A5-C874-43D2-B425-B9190A23BDE5}">
      <dsp:nvSpPr>
        <dsp:cNvPr id="0" name=""/>
        <dsp:cNvSpPr/>
      </dsp:nvSpPr>
      <dsp:spPr>
        <a:xfrm rot="19457599">
          <a:off x="2309504" y="926873"/>
          <a:ext cx="302855" cy="26894"/>
        </a:xfrm>
        <a:custGeom>
          <a:avLst/>
          <a:gdLst/>
          <a:ahLst/>
          <a:cxnLst/>
          <a:rect l="0" t="0" r="0" b="0"/>
          <a:pathLst>
            <a:path>
              <a:moveTo>
                <a:pt x="0" y="13447"/>
              </a:moveTo>
              <a:lnTo>
                <a:pt x="302855"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361" y="932749"/>
        <a:ext cx="15142" cy="15142"/>
      </dsp:txXfrm>
    </dsp:sp>
    <dsp:sp modelId="{15149B26-9E66-45B1-BD7E-728B4A99A2CB}">
      <dsp:nvSpPr>
        <dsp:cNvPr id="0" name=""/>
        <dsp:cNvSpPr/>
      </dsp:nvSpPr>
      <dsp:spPr>
        <a:xfrm>
          <a:off x="2583894" y="698240"/>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SmartMart</a:t>
          </a:r>
          <a:endParaRPr lang="en-US" sz="1000" kern="1200" dirty="0"/>
        </a:p>
      </dsp:txBody>
      <dsp:txXfrm>
        <a:off x="2592898" y="707244"/>
        <a:ext cx="596800" cy="289396"/>
      </dsp:txXfrm>
    </dsp:sp>
    <dsp:sp modelId="{AD687F23-4495-4477-90EE-3DC8724988B7}">
      <dsp:nvSpPr>
        <dsp:cNvPr id="0" name=""/>
        <dsp:cNvSpPr/>
      </dsp:nvSpPr>
      <dsp:spPr>
        <a:xfrm rot="2142401">
          <a:off x="2309504" y="1103631"/>
          <a:ext cx="302855" cy="26894"/>
        </a:xfrm>
        <a:custGeom>
          <a:avLst/>
          <a:gdLst/>
          <a:ahLst/>
          <a:cxnLst/>
          <a:rect l="0" t="0" r="0" b="0"/>
          <a:pathLst>
            <a:path>
              <a:moveTo>
                <a:pt x="0" y="13447"/>
              </a:moveTo>
              <a:lnTo>
                <a:pt x="302855"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361" y="1109507"/>
        <a:ext cx="15142" cy="15142"/>
      </dsp:txXfrm>
    </dsp:sp>
    <dsp:sp modelId="{581087FA-A726-4EDF-9A63-2D7B76B337FC}">
      <dsp:nvSpPr>
        <dsp:cNvPr id="0" name=""/>
        <dsp:cNvSpPr/>
      </dsp:nvSpPr>
      <dsp:spPr>
        <a:xfrm>
          <a:off x="2583894" y="1051755"/>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ProFit</a:t>
          </a:r>
          <a:endParaRPr lang="en-US" sz="1000" kern="1200" dirty="0"/>
        </a:p>
      </dsp:txBody>
      <dsp:txXfrm>
        <a:off x="2592898" y="1060759"/>
        <a:ext cx="596800" cy="289396"/>
      </dsp:txXfrm>
    </dsp:sp>
    <dsp:sp modelId="{F27F69E7-4CEF-4695-A4A3-1385EE9C5EFF}">
      <dsp:nvSpPr>
        <dsp:cNvPr id="0" name=""/>
        <dsp:cNvSpPr/>
      </dsp:nvSpPr>
      <dsp:spPr>
        <a:xfrm rot="2829178">
          <a:off x="1419385" y="1412957"/>
          <a:ext cx="361629" cy="26894"/>
        </a:xfrm>
        <a:custGeom>
          <a:avLst/>
          <a:gdLst/>
          <a:ahLst/>
          <a:cxnLst/>
          <a:rect l="0" t="0" r="0" b="0"/>
          <a:pathLst>
            <a:path>
              <a:moveTo>
                <a:pt x="0" y="13447"/>
              </a:moveTo>
              <a:lnTo>
                <a:pt x="361629"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91159" y="1417363"/>
        <a:ext cx="18081" cy="18081"/>
      </dsp:txXfrm>
    </dsp:sp>
    <dsp:sp modelId="{9C23D021-C353-472C-BE62-842C7E5E97A9}">
      <dsp:nvSpPr>
        <dsp:cNvPr id="0" name=""/>
        <dsp:cNvSpPr/>
      </dsp:nvSpPr>
      <dsp:spPr>
        <a:xfrm>
          <a:off x="1723161" y="1405270"/>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Orlando</a:t>
          </a:r>
        </a:p>
      </dsp:txBody>
      <dsp:txXfrm>
        <a:off x="1732165" y="1414274"/>
        <a:ext cx="596800" cy="289396"/>
      </dsp:txXfrm>
    </dsp:sp>
    <dsp:sp modelId="{6EA81328-DFD2-481F-90D3-4794E79D684C}">
      <dsp:nvSpPr>
        <dsp:cNvPr id="0" name=""/>
        <dsp:cNvSpPr/>
      </dsp:nvSpPr>
      <dsp:spPr>
        <a:xfrm>
          <a:off x="2337970" y="1545525"/>
          <a:ext cx="245923" cy="26894"/>
        </a:xfrm>
        <a:custGeom>
          <a:avLst/>
          <a:gdLst/>
          <a:ahLst/>
          <a:cxnLst/>
          <a:rect l="0" t="0" r="0" b="0"/>
          <a:pathLst>
            <a:path>
              <a:moveTo>
                <a:pt x="0" y="13447"/>
              </a:moveTo>
              <a:lnTo>
                <a:pt x="245923" y="1344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4784" y="1552824"/>
        <a:ext cx="12296" cy="12296"/>
      </dsp:txXfrm>
    </dsp:sp>
    <dsp:sp modelId="{6716D9D7-05E6-4BE5-B70E-A14B97B3491B}">
      <dsp:nvSpPr>
        <dsp:cNvPr id="0" name=""/>
        <dsp:cNvSpPr/>
      </dsp:nvSpPr>
      <dsp:spPr>
        <a:xfrm>
          <a:off x="2583894" y="1405270"/>
          <a:ext cx="614808" cy="307404"/>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EverMOre</a:t>
          </a:r>
          <a:endParaRPr lang="en-US" sz="1000" kern="1200" dirty="0"/>
        </a:p>
      </dsp:txBody>
      <dsp:txXfrm>
        <a:off x="2592898" y="1414274"/>
        <a:ext cx="596800" cy="28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0362-EEB3-4782-9D64-0669F44F3D04}">
      <dsp:nvSpPr>
        <dsp:cNvPr id="0" name=""/>
        <dsp:cNvSpPr/>
      </dsp:nvSpPr>
      <dsp:spPr>
        <a:xfrm>
          <a:off x="541883" y="1932944"/>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All dates</a:t>
          </a:r>
        </a:p>
      </dsp:txBody>
      <dsp:txXfrm>
        <a:off x="550634" y="1941695"/>
        <a:ext cx="580042" cy="281270"/>
      </dsp:txXfrm>
    </dsp:sp>
    <dsp:sp modelId="{6358E208-87C0-4A11-AD6A-D79650E8CBF9}">
      <dsp:nvSpPr>
        <dsp:cNvPr id="0" name=""/>
        <dsp:cNvSpPr/>
      </dsp:nvSpPr>
      <dsp:spPr>
        <a:xfrm rot="17421335">
          <a:off x="915367" y="1751394"/>
          <a:ext cx="687138" cy="17644"/>
        </a:xfrm>
        <a:custGeom>
          <a:avLst/>
          <a:gdLst/>
          <a:ahLst/>
          <a:cxnLst/>
          <a:rect l="0" t="0" r="0" b="0"/>
          <a:pathLst>
            <a:path>
              <a:moveTo>
                <a:pt x="0" y="8822"/>
              </a:moveTo>
              <a:lnTo>
                <a:pt x="687138" y="88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1241758" y="1743038"/>
        <a:ext cx="34356" cy="34356"/>
      </dsp:txXfrm>
    </dsp:sp>
    <dsp:sp modelId="{DA68792B-2368-46A2-BB5B-FE6763D0B11E}">
      <dsp:nvSpPr>
        <dsp:cNvPr id="0" name=""/>
        <dsp:cNvSpPr/>
      </dsp:nvSpPr>
      <dsp:spPr>
        <a:xfrm>
          <a:off x="1378446" y="1288716"/>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2011</a:t>
          </a:r>
        </a:p>
      </dsp:txBody>
      <dsp:txXfrm>
        <a:off x="1387197" y="1297467"/>
        <a:ext cx="580042" cy="281270"/>
      </dsp:txXfrm>
    </dsp:sp>
    <dsp:sp modelId="{F427A098-B7DE-4033-A130-0BDB908BD8AC}">
      <dsp:nvSpPr>
        <dsp:cNvPr id="0" name=""/>
        <dsp:cNvSpPr/>
      </dsp:nvSpPr>
      <dsp:spPr>
        <a:xfrm rot="17230830">
          <a:off x="1690909" y="1042744"/>
          <a:ext cx="809180" cy="17644"/>
        </a:xfrm>
        <a:custGeom>
          <a:avLst/>
          <a:gdLst/>
          <a:ahLst/>
          <a:cxnLst/>
          <a:rect l="0" t="0" r="0" b="0"/>
          <a:pathLst>
            <a:path>
              <a:moveTo>
                <a:pt x="0" y="8822"/>
              </a:moveTo>
              <a:lnTo>
                <a:pt x="8091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075270" y="1031336"/>
        <a:ext cx="40459" cy="40459"/>
      </dsp:txXfrm>
    </dsp:sp>
    <dsp:sp modelId="{6DC53EE7-7289-43F5-A84B-3D082A33BCF7}">
      <dsp:nvSpPr>
        <dsp:cNvPr id="0" name=""/>
        <dsp:cNvSpPr/>
      </dsp:nvSpPr>
      <dsp:spPr>
        <a:xfrm>
          <a:off x="2215008" y="515642"/>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Jan 2011</a:t>
          </a:r>
        </a:p>
      </dsp:txBody>
      <dsp:txXfrm>
        <a:off x="2223759" y="524393"/>
        <a:ext cx="580042" cy="281270"/>
      </dsp:txXfrm>
    </dsp:sp>
    <dsp:sp modelId="{D4C9C48E-26DE-4CE8-8D8C-FB1FCE1CF2E2}">
      <dsp:nvSpPr>
        <dsp:cNvPr id="0" name=""/>
        <dsp:cNvSpPr/>
      </dsp:nvSpPr>
      <dsp:spPr>
        <a:xfrm rot="17692822">
          <a:off x="2648008" y="398515"/>
          <a:ext cx="568109" cy="17644"/>
        </a:xfrm>
        <a:custGeom>
          <a:avLst/>
          <a:gdLst/>
          <a:ahLst/>
          <a:cxnLst/>
          <a:rect l="0" t="0" r="0" b="0"/>
          <a:pathLst>
            <a:path>
              <a:moveTo>
                <a:pt x="0" y="8822"/>
              </a:moveTo>
              <a:lnTo>
                <a:pt x="568109"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17860" y="393135"/>
        <a:ext cx="28405" cy="28405"/>
      </dsp:txXfrm>
    </dsp:sp>
    <dsp:sp modelId="{B613704A-AE72-4098-BC7B-4BECD52324A3}">
      <dsp:nvSpPr>
        <dsp:cNvPr id="0" name=""/>
        <dsp:cNvSpPr/>
      </dsp:nvSpPr>
      <dsp:spPr>
        <a:xfrm>
          <a:off x="3051571" y="260"/>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1/1/2011</a:t>
          </a:r>
        </a:p>
      </dsp:txBody>
      <dsp:txXfrm>
        <a:off x="3060322" y="9011"/>
        <a:ext cx="580042" cy="281270"/>
      </dsp:txXfrm>
    </dsp:sp>
    <dsp:sp modelId="{B1341A47-EBA2-45BC-B123-C6EC15D1D14F}">
      <dsp:nvSpPr>
        <dsp:cNvPr id="0" name=""/>
        <dsp:cNvSpPr/>
      </dsp:nvSpPr>
      <dsp:spPr>
        <a:xfrm rot="19457599">
          <a:off x="2784887" y="570310"/>
          <a:ext cx="294351" cy="17644"/>
        </a:xfrm>
        <a:custGeom>
          <a:avLst/>
          <a:gdLst/>
          <a:ahLst/>
          <a:cxnLst/>
          <a:rect l="0" t="0" r="0" b="0"/>
          <a:pathLst>
            <a:path>
              <a:moveTo>
                <a:pt x="0" y="8822"/>
              </a:moveTo>
              <a:lnTo>
                <a:pt x="29435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4704" y="571773"/>
        <a:ext cx="14717" cy="14717"/>
      </dsp:txXfrm>
    </dsp:sp>
    <dsp:sp modelId="{00C12B38-617A-4D37-8145-B51A81AC6FDC}">
      <dsp:nvSpPr>
        <dsp:cNvPr id="0" name=""/>
        <dsp:cNvSpPr/>
      </dsp:nvSpPr>
      <dsp:spPr>
        <a:xfrm>
          <a:off x="3051571" y="343848"/>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2/1/2011</a:t>
          </a:r>
        </a:p>
      </dsp:txBody>
      <dsp:txXfrm>
        <a:off x="3060322" y="352599"/>
        <a:ext cx="580042" cy="281270"/>
      </dsp:txXfrm>
    </dsp:sp>
    <dsp:sp modelId="{316D1C0A-784A-4EE0-8434-5A314C819184}">
      <dsp:nvSpPr>
        <dsp:cNvPr id="0" name=""/>
        <dsp:cNvSpPr/>
      </dsp:nvSpPr>
      <dsp:spPr>
        <a:xfrm rot="2142401">
          <a:off x="2784887" y="742104"/>
          <a:ext cx="294351" cy="17644"/>
        </a:xfrm>
        <a:custGeom>
          <a:avLst/>
          <a:gdLst/>
          <a:ahLst/>
          <a:cxnLst/>
          <a:rect l="0" t="0" r="0" b="0"/>
          <a:pathLst>
            <a:path>
              <a:moveTo>
                <a:pt x="0" y="8822"/>
              </a:moveTo>
              <a:lnTo>
                <a:pt x="29435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4704" y="743567"/>
        <a:ext cx="14717" cy="14717"/>
      </dsp:txXfrm>
    </dsp:sp>
    <dsp:sp modelId="{A63BCCF2-E754-44EE-A64C-F6A83B6AB700}">
      <dsp:nvSpPr>
        <dsp:cNvPr id="0" name=""/>
        <dsp:cNvSpPr/>
      </dsp:nvSpPr>
      <dsp:spPr>
        <a:xfrm>
          <a:off x="3051571" y="687437"/>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060322" y="696188"/>
        <a:ext cx="580042" cy="281270"/>
      </dsp:txXfrm>
    </dsp:sp>
    <dsp:sp modelId="{B64D78C0-9A29-4EF6-9978-CE376F0D5F5E}">
      <dsp:nvSpPr>
        <dsp:cNvPr id="0" name=""/>
        <dsp:cNvSpPr/>
      </dsp:nvSpPr>
      <dsp:spPr>
        <a:xfrm rot="3907178">
          <a:off x="2648008" y="913898"/>
          <a:ext cx="568109" cy="17644"/>
        </a:xfrm>
        <a:custGeom>
          <a:avLst/>
          <a:gdLst/>
          <a:ahLst/>
          <a:cxnLst/>
          <a:rect l="0" t="0" r="0" b="0"/>
          <a:pathLst>
            <a:path>
              <a:moveTo>
                <a:pt x="0" y="8822"/>
              </a:moveTo>
              <a:lnTo>
                <a:pt x="568109"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17860" y="908517"/>
        <a:ext cx="28405" cy="28405"/>
      </dsp:txXfrm>
    </dsp:sp>
    <dsp:sp modelId="{20EEF8D3-7A3B-4A26-8D9D-A3364A25E590}">
      <dsp:nvSpPr>
        <dsp:cNvPr id="0" name=""/>
        <dsp:cNvSpPr/>
      </dsp:nvSpPr>
      <dsp:spPr>
        <a:xfrm>
          <a:off x="3051571" y="1031025"/>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31/1/2011</a:t>
          </a:r>
        </a:p>
      </dsp:txBody>
      <dsp:txXfrm>
        <a:off x="3060322" y="1039776"/>
        <a:ext cx="580042" cy="281270"/>
      </dsp:txXfrm>
    </dsp:sp>
    <dsp:sp modelId="{761BC30E-D3A7-4464-A335-E798063E9FE7}">
      <dsp:nvSpPr>
        <dsp:cNvPr id="0" name=""/>
        <dsp:cNvSpPr/>
      </dsp:nvSpPr>
      <dsp:spPr>
        <a:xfrm rot="1186030">
          <a:off x="1968507" y="1472229"/>
          <a:ext cx="253984" cy="17644"/>
        </a:xfrm>
        <a:custGeom>
          <a:avLst/>
          <a:gdLst/>
          <a:ahLst/>
          <a:cxnLst/>
          <a:rect l="0" t="0" r="0" b="0"/>
          <a:pathLst>
            <a:path>
              <a:moveTo>
                <a:pt x="0" y="8822"/>
              </a:moveTo>
              <a:lnTo>
                <a:pt x="253984"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089150" y="1474701"/>
        <a:ext cx="12699" cy="12699"/>
      </dsp:txXfrm>
    </dsp:sp>
    <dsp:sp modelId="{121B195E-02C8-401D-9957-5EBFEEC9B604}">
      <dsp:nvSpPr>
        <dsp:cNvPr id="0" name=""/>
        <dsp:cNvSpPr/>
      </dsp:nvSpPr>
      <dsp:spPr>
        <a:xfrm>
          <a:off x="2215008" y="1374613"/>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Feb 2011</a:t>
          </a:r>
        </a:p>
      </dsp:txBody>
      <dsp:txXfrm>
        <a:off x="2223759" y="1383364"/>
        <a:ext cx="580042" cy="281270"/>
      </dsp:txXfrm>
    </dsp:sp>
    <dsp:sp modelId="{07072007-3896-410A-9FAD-7C6060CF76CC}">
      <dsp:nvSpPr>
        <dsp:cNvPr id="0" name=""/>
        <dsp:cNvSpPr/>
      </dsp:nvSpPr>
      <dsp:spPr>
        <a:xfrm>
          <a:off x="2812553" y="1515177"/>
          <a:ext cx="239017" cy="17644"/>
        </a:xfrm>
        <a:custGeom>
          <a:avLst/>
          <a:gdLst/>
          <a:ahLst/>
          <a:cxnLst/>
          <a:rect l="0" t="0" r="0" b="0"/>
          <a:pathLst>
            <a:path>
              <a:moveTo>
                <a:pt x="0" y="8822"/>
              </a:moveTo>
              <a:lnTo>
                <a:pt x="239017"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6087" y="1518024"/>
        <a:ext cx="11950" cy="11950"/>
      </dsp:txXfrm>
    </dsp:sp>
    <dsp:sp modelId="{152EDA7C-D1ED-4AF9-9BC5-05FC7E9A9E32}">
      <dsp:nvSpPr>
        <dsp:cNvPr id="0" name=""/>
        <dsp:cNvSpPr/>
      </dsp:nvSpPr>
      <dsp:spPr>
        <a:xfrm>
          <a:off x="3051571" y="1374613"/>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060322" y="1383364"/>
        <a:ext cx="580042" cy="281270"/>
      </dsp:txXfrm>
    </dsp:sp>
    <dsp:sp modelId="{470A5F6D-3913-424F-BD6F-D568901B674B}">
      <dsp:nvSpPr>
        <dsp:cNvPr id="0" name=""/>
        <dsp:cNvSpPr/>
      </dsp:nvSpPr>
      <dsp:spPr>
        <a:xfrm rot="3654187">
          <a:off x="1849742" y="1644023"/>
          <a:ext cx="491515" cy="17644"/>
        </a:xfrm>
        <a:custGeom>
          <a:avLst/>
          <a:gdLst/>
          <a:ahLst/>
          <a:cxnLst/>
          <a:rect l="0" t="0" r="0" b="0"/>
          <a:pathLst>
            <a:path>
              <a:moveTo>
                <a:pt x="0" y="8822"/>
              </a:moveTo>
              <a:lnTo>
                <a:pt x="491515"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083212" y="1640557"/>
        <a:ext cx="24575" cy="24575"/>
      </dsp:txXfrm>
    </dsp:sp>
    <dsp:sp modelId="{2656C2C6-2105-41A9-83D4-85F3B47AE26F}">
      <dsp:nvSpPr>
        <dsp:cNvPr id="0" name=""/>
        <dsp:cNvSpPr/>
      </dsp:nvSpPr>
      <dsp:spPr>
        <a:xfrm>
          <a:off x="2215008" y="1718202"/>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2223759" y="1726953"/>
        <a:ext cx="580042" cy="281270"/>
      </dsp:txXfrm>
    </dsp:sp>
    <dsp:sp modelId="{2468B310-8811-40B9-B913-AA30B151638D}">
      <dsp:nvSpPr>
        <dsp:cNvPr id="0" name=""/>
        <dsp:cNvSpPr/>
      </dsp:nvSpPr>
      <dsp:spPr>
        <a:xfrm>
          <a:off x="2812553" y="1858766"/>
          <a:ext cx="239017" cy="17644"/>
        </a:xfrm>
        <a:custGeom>
          <a:avLst/>
          <a:gdLst/>
          <a:ahLst/>
          <a:cxnLst/>
          <a:rect l="0" t="0" r="0" b="0"/>
          <a:pathLst>
            <a:path>
              <a:moveTo>
                <a:pt x="0" y="8822"/>
              </a:moveTo>
              <a:lnTo>
                <a:pt x="239017"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6087" y="1861612"/>
        <a:ext cx="11950" cy="11950"/>
      </dsp:txXfrm>
    </dsp:sp>
    <dsp:sp modelId="{55EB1A19-0A94-4B93-B2B9-D8A6412FA4A3}">
      <dsp:nvSpPr>
        <dsp:cNvPr id="0" name=""/>
        <dsp:cNvSpPr/>
      </dsp:nvSpPr>
      <dsp:spPr>
        <a:xfrm>
          <a:off x="3051571" y="1718202"/>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060322" y="1726953"/>
        <a:ext cx="580042" cy="281270"/>
      </dsp:txXfrm>
    </dsp:sp>
    <dsp:sp modelId="{8FF2DDF5-7D32-45A1-A439-A20D243A6B45}">
      <dsp:nvSpPr>
        <dsp:cNvPr id="0" name=""/>
        <dsp:cNvSpPr/>
      </dsp:nvSpPr>
      <dsp:spPr>
        <a:xfrm rot="4369170">
          <a:off x="1690909" y="1815817"/>
          <a:ext cx="809180" cy="17644"/>
        </a:xfrm>
        <a:custGeom>
          <a:avLst/>
          <a:gdLst/>
          <a:ahLst/>
          <a:cxnLst/>
          <a:rect l="0" t="0" r="0" b="0"/>
          <a:pathLst>
            <a:path>
              <a:moveTo>
                <a:pt x="0" y="8822"/>
              </a:moveTo>
              <a:lnTo>
                <a:pt x="809180"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075270" y="1804410"/>
        <a:ext cx="40459" cy="40459"/>
      </dsp:txXfrm>
    </dsp:sp>
    <dsp:sp modelId="{352D94DF-D6D9-49AD-8268-B85456D5B76B}">
      <dsp:nvSpPr>
        <dsp:cNvPr id="0" name=""/>
        <dsp:cNvSpPr/>
      </dsp:nvSpPr>
      <dsp:spPr>
        <a:xfrm>
          <a:off x="2215008" y="2061790"/>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Dec 2011</a:t>
          </a:r>
        </a:p>
      </dsp:txBody>
      <dsp:txXfrm>
        <a:off x="2223759" y="2070541"/>
        <a:ext cx="580042" cy="281270"/>
      </dsp:txXfrm>
    </dsp:sp>
    <dsp:sp modelId="{2E36991A-ACF4-4C0B-9F11-2AA0127CA2F5}">
      <dsp:nvSpPr>
        <dsp:cNvPr id="0" name=""/>
        <dsp:cNvSpPr/>
      </dsp:nvSpPr>
      <dsp:spPr>
        <a:xfrm>
          <a:off x="2812553" y="2202354"/>
          <a:ext cx="239017" cy="17644"/>
        </a:xfrm>
        <a:custGeom>
          <a:avLst/>
          <a:gdLst/>
          <a:ahLst/>
          <a:cxnLst/>
          <a:rect l="0" t="0" r="0" b="0"/>
          <a:pathLst>
            <a:path>
              <a:moveTo>
                <a:pt x="0" y="8822"/>
              </a:moveTo>
              <a:lnTo>
                <a:pt x="239017"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6087" y="2205201"/>
        <a:ext cx="11950" cy="11950"/>
      </dsp:txXfrm>
    </dsp:sp>
    <dsp:sp modelId="{BD0ED8F2-B078-4E2C-A42B-5457A595DBA4}">
      <dsp:nvSpPr>
        <dsp:cNvPr id="0" name=""/>
        <dsp:cNvSpPr/>
      </dsp:nvSpPr>
      <dsp:spPr>
        <a:xfrm>
          <a:off x="3051571" y="2061790"/>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060322" y="2070541"/>
        <a:ext cx="580042" cy="281270"/>
      </dsp:txXfrm>
    </dsp:sp>
    <dsp:sp modelId="{8D84285E-5B86-48BC-8681-DFDE832C9B27}">
      <dsp:nvSpPr>
        <dsp:cNvPr id="0" name=""/>
        <dsp:cNvSpPr/>
      </dsp:nvSpPr>
      <dsp:spPr>
        <a:xfrm rot="4178665">
          <a:off x="915367" y="2395623"/>
          <a:ext cx="687138" cy="17644"/>
        </a:xfrm>
        <a:custGeom>
          <a:avLst/>
          <a:gdLst/>
          <a:ahLst/>
          <a:cxnLst/>
          <a:rect l="0" t="0" r="0" b="0"/>
          <a:pathLst>
            <a:path>
              <a:moveTo>
                <a:pt x="0" y="8822"/>
              </a:moveTo>
              <a:lnTo>
                <a:pt x="687138" y="88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1241758" y="2387266"/>
        <a:ext cx="34356" cy="34356"/>
      </dsp:txXfrm>
    </dsp:sp>
    <dsp:sp modelId="{73BA7B5C-0C60-46F2-BBF7-914A5ED0E23D}">
      <dsp:nvSpPr>
        <dsp:cNvPr id="0" name=""/>
        <dsp:cNvSpPr/>
      </dsp:nvSpPr>
      <dsp:spPr>
        <a:xfrm>
          <a:off x="1378446" y="2577172"/>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2012</a:t>
          </a:r>
        </a:p>
      </dsp:txBody>
      <dsp:txXfrm>
        <a:off x="1387197" y="2585923"/>
        <a:ext cx="580042" cy="281270"/>
      </dsp:txXfrm>
    </dsp:sp>
    <dsp:sp modelId="{4381A215-F111-4BA9-B148-199C2EA67158}">
      <dsp:nvSpPr>
        <dsp:cNvPr id="0" name=""/>
        <dsp:cNvSpPr/>
      </dsp:nvSpPr>
      <dsp:spPr>
        <a:xfrm>
          <a:off x="1975991" y="2717737"/>
          <a:ext cx="239017" cy="17644"/>
        </a:xfrm>
        <a:custGeom>
          <a:avLst/>
          <a:gdLst/>
          <a:ahLst/>
          <a:cxnLst/>
          <a:rect l="0" t="0" r="0" b="0"/>
          <a:pathLst>
            <a:path>
              <a:moveTo>
                <a:pt x="0" y="8822"/>
              </a:moveTo>
              <a:lnTo>
                <a:pt x="239017"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089524" y="2720583"/>
        <a:ext cx="11950" cy="11950"/>
      </dsp:txXfrm>
    </dsp:sp>
    <dsp:sp modelId="{C9FEA468-5C7A-46A7-912E-252E223DC9DF}">
      <dsp:nvSpPr>
        <dsp:cNvPr id="0" name=""/>
        <dsp:cNvSpPr/>
      </dsp:nvSpPr>
      <dsp:spPr>
        <a:xfrm>
          <a:off x="2215008" y="2577172"/>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Jan 2012</a:t>
          </a:r>
        </a:p>
      </dsp:txBody>
      <dsp:txXfrm>
        <a:off x="2223759" y="2585923"/>
        <a:ext cx="580042" cy="281270"/>
      </dsp:txXfrm>
    </dsp:sp>
    <dsp:sp modelId="{8EB04ECB-E6B3-4940-AD6C-EF24C7491A59}">
      <dsp:nvSpPr>
        <dsp:cNvPr id="0" name=""/>
        <dsp:cNvSpPr/>
      </dsp:nvSpPr>
      <dsp:spPr>
        <a:xfrm rot="19457599">
          <a:off x="2784887" y="2631840"/>
          <a:ext cx="294351" cy="17644"/>
        </a:xfrm>
        <a:custGeom>
          <a:avLst/>
          <a:gdLst/>
          <a:ahLst/>
          <a:cxnLst/>
          <a:rect l="0" t="0" r="0" b="0"/>
          <a:pathLst>
            <a:path>
              <a:moveTo>
                <a:pt x="0" y="8822"/>
              </a:moveTo>
              <a:lnTo>
                <a:pt x="29435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4704" y="2633303"/>
        <a:ext cx="14717" cy="14717"/>
      </dsp:txXfrm>
    </dsp:sp>
    <dsp:sp modelId="{EC2D178F-41A3-41B9-8CAD-3C6B2D51597B}">
      <dsp:nvSpPr>
        <dsp:cNvPr id="0" name=""/>
        <dsp:cNvSpPr/>
      </dsp:nvSpPr>
      <dsp:spPr>
        <a:xfrm>
          <a:off x="3051571" y="2405378"/>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1/1/2012</a:t>
          </a:r>
        </a:p>
      </dsp:txBody>
      <dsp:txXfrm>
        <a:off x="3060322" y="2414129"/>
        <a:ext cx="580042" cy="281270"/>
      </dsp:txXfrm>
    </dsp:sp>
    <dsp:sp modelId="{669DB388-E755-4807-8504-37F0021D52DF}">
      <dsp:nvSpPr>
        <dsp:cNvPr id="0" name=""/>
        <dsp:cNvSpPr/>
      </dsp:nvSpPr>
      <dsp:spPr>
        <a:xfrm rot="2142401">
          <a:off x="2784887" y="2803634"/>
          <a:ext cx="294351" cy="17644"/>
        </a:xfrm>
        <a:custGeom>
          <a:avLst/>
          <a:gdLst/>
          <a:ahLst/>
          <a:cxnLst/>
          <a:rect l="0" t="0" r="0" b="0"/>
          <a:pathLst>
            <a:path>
              <a:moveTo>
                <a:pt x="0" y="8822"/>
              </a:moveTo>
              <a:lnTo>
                <a:pt x="294351" y="882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924704" y="2805097"/>
        <a:ext cx="14717" cy="14717"/>
      </dsp:txXfrm>
    </dsp:sp>
    <dsp:sp modelId="{399BA631-1A06-4BAB-B295-7112710B3DA1}">
      <dsp:nvSpPr>
        <dsp:cNvPr id="0" name=""/>
        <dsp:cNvSpPr/>
      </dsp:nvSpPr>
      <dsp:spPr>
        <a:xfrm>
          <a:off x="3051571" y="2748967"/>
          <a:ext cx="597544" cy="298772"/>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060322" y="2757718"/>
        <a:ext cx="580042" cy="281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0362-EEB3-4782-9D64-0669F44F3D04}">
      <dsp:nvSpPr>
        <dsp:cNvPr id="0" name=""/>
        <dsp:cNvSpPr/>
      </dsp:nvSpPr>
      <dsp:spPr>
        <a:xfrm>
          <a:off x="573137" y="2081698"/>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All dates</a:t>
          </a:r>
        </a:p>
      </dsp:txBody>
      <dsp:txXfrm>
        <a:off x="582999" y="2091560"/>
        <a:ext cx="653723" cy="316999"/>
      </dsp:txXfrm>
    </dsp:sp>
    <dsp:sp modelId="{6358E208-87C0-4A11-AD6A-D79650E8CBF9}">
      <dsp:nvSpPr>
        <dsp:cNvPr id="0" name=""/>
        <dsp:cNvSpPr/>
      </dsp:nvSpPr>
      <dsp:spPr>
        <a:xfrm rot="17590528">
          <a:off x="1039029" y="1925491"/>
          <a:ext cx="684487" cy="19885"/>
        </a:xfrm>
        <a:custGeom>
          <a:avLst/>
          <a:gdLst/>
          <a:ahLst/>
          <a:cxnLst/>
          <a:rect l="0" t="0" r="0" b="0"/>
          <a:pathLst>
            <a:path>
              <a:moveTo>
                <a:pt x="0" y="9942"/>
              </a:moveTo>
              <a:lnTo>
                <a:pt x="684487" y="99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1364161" y="1918321"/>
        <a:ext cx="34224" cy="34224"/>
      </dsp:txXfrm>
    </dsp:sp>
    <dsp:sp modelId="{DA68792B-2368-46A2-BB5B-FE6763D0B11E}">
      <dsp:nvSpPr>
        <dsp:cNvPr id="0" name=""/>
        <dsp:cNvSpPr/>
      </dsp:nvSpPr>
      <dsp:spPr>
        <a:xfrm>
          <a:off x="1515963" y="1452446"/>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2011</a:t>
          </a:r>
        </a:p>
      </dsp:txBody>
      <dsp:txXfrm>
        <a:off x="1525825" y="1462308"/>
        <a:ext cx="653723" cy="316999"/>
      </dsp:txXfrm>
    </dsp:sp>
    <dsp:sp modelId="{F427A098-B7DE-4033-A130-0BDB908BD8AC}">
      <dsp:nvSpPr>
        <dsp:cNvPr id="0" name=""/>
        <dsp:cNvSpPr/>
      </dsp:nvSpPr>
      <dsp:spPr>
        <a:xfrm rot="17230830">
          <a:off x="1868117" y="1175229"/>
          <a:ext cx="911965" cy="19885"/>
        </a:xfrm>
        <a:custGeom>
          <a:avLst/>
          <a:gdLst/>
          <a:ahLst/>
          <a:cxnLst/>
          <a:rect l="0" t="0" r="0" b="0"/>
          <a:pathLst>
            <a:path>
              <a:moveTo>
                <a:pt x="0" y="9942"/>
              </a:moveTo>
              <a:lnTo>
                <a:pt x="911965"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301300" y="1162372"/>
        <a:ext cx="45598" cy="45598"/>
      </dsp:txXfrm>
    </dsp:sp>
    <dsp:sp modelId="{6DC53EE7-7289-43F5-A84B-3D082A33BCF7}">
      <dsp:nvSpPr>
        <dsp:cNvPr id="0" name=""/>
        <dsp:cNvSpPr/>
      </dsp:nvSpPr>
      <dsp:spPr>
        <a:xfrm>
          <a:off x="2458789" y="581173"/>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W01 2011</a:t>
          </a:r>
        </a:p>
      </dsp:txBody>
      <dsp:txXfrm>
        <a:off x="2468651" y="591035"/>
        <a:ext cx="653723" cy="316999"/>
      </dsp:txXfrm>
    </dsp:sp>
    <dsp:sp modelId="{D4C9C48E-26DE-4CE8-8D8C-FB1FCE1CF2E2}">
      <dsp:nvSpPr>
        <dsp:cNvPr id="0" name=""/>
        <dsp:cNvSpPr/>
      </dsp:nvSpPr>
      <dsp:spPr>
        <a:xfrm rot="17692822">
          <a:off x="2946789" y="449168"/>
          <a:ext cx="640273" cy="19885"/>
        </a:xfrm>
        <a:custGeom>
          <a:avLst/>
          <a:gdLst/>
          <a:ahLst/>
          <a:cxnLst/>
          <a:rect l="0" t="0" r="0" b="0"/>
          <a:pathLst>
            <a:path>
              <a:moveTo>
                <a:pt x="0" y="9942"/>
              </a:moveTo>
              <a:lnTo>
                <a:pt x="640273"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50919" y="443104"/>
        <a:ext cx="32013" cy="32013"/>
      </dsp:txXfrm>
    </dsp:sp>
    <dsp:sp modelId="{B613704A-AE72-4098-BC7B-4BECD52324A3}">
      <dsp:nvSpPr>
        <dsp:cNvPr id="0" name=""/>
        <dsp:cNvSpPr/>
      </dsp:nvSpPr>
      <dsp:spPr>
        <a:xfrm>
          <a:off x="3401615" y="325"/>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2/1/2011</a:t>
          </a:r>
        </a:p>
      </dsp:txBody>
      <dsp:txXfrm>
        <a:off x="3411477" y="10187"/>
        <a:ext cx="653723" cy="316999"/>
      </dsp:txXfrm>
    </dsp:sp>
    <dsp:sp modelId="{B1341A47-EBA2-45BC-B123-C6EC15D1D14F}">
      <dsp:nvSpPr>
        <dsp:cNvPr id="0" name=""/>
        <dsp:cNvSpPr/>
      </dsp:nvSpPr>
      <dsp:spPr>
        <a:xfrm rot="19457599">
          <a:off x="3101055" y="642784"/>
          <a:ext cx="331741" cy="19885"/>
        </a:xfrm>
        <a:custGeom>
          <a:avLst/>
          <a:gdLst/>
          <a:ahLst/>
          <a:cxnLst/>
          <a:rect l="0" t="0" r="0" b="0"/>
          <a:pathLst>
            <a:path>
              <a:moveTo>
                <a:pt x="0" y="9942"/>
              </a:moveTo>
              <a:lnTo>
                <a:pt x="331741"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58632" y="644434"/>
        <a:ext cx="16587" cy="16587"/>
      </dsp:txXfrm>
    </dsp:sp>
    <dsp:sp modelId="{00C12B38-617A-4D37-8145-B51A81AC6FDC}">
      <dsp:nvSpPr>
        <dsp:cNvPr id="0" name=""/>
        <dsp:cNvSpPr/>
      </dsp:nvSpPr>
      <dsp:spPr>
        <a:xfrm>
          <a:off x="3401615" y="387557"/>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3/1/2011</a:t>
          </a:r>
        </a:p>
      </dsp:txBody>
      <dsp:txXfrm>
        <a:off x="3411477" y="397419"/>
        <a:ext cx="653723" cy="316999"/>
      </dsp:txXfrm>
    </dsp:sp>
    <dsp:sp modelId="{316D1C0A-784A-4EE0-8434-5A314C819184}">
      <dsp:nvSpPr>
        <dsp:cNvPr id="0" name=""/>
        <dsp:cNvSpPr/>
      </dsp:nvSpPr>
      <dsp:spPr>
        <a:xfrm rot="2142401">
          <a:off x="3101055" y="836401"/>
          <a:ext cx="331741" cy="19885"/>
        </a:xfrm>
        <a:custGeom>
          <a:avLst/>
          <a:gdLst/>
          <a:ahLst/>
          <a:cxnLst/>
          <a:rect l="0" t="0" r="0" b="0"/>
          <a:pathLst>
            <a:path>
              <a:moveTo>
                <a:pt x="0" y="9942"/>
              </a:moveTo>
              <a:lnTo>
                <a:pt x="331741"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58632" y="838050"/>
        <a:ext cx="16587" cy="16587"/>
      </dsp:txXfrm>
    </dsp:sp>
    <dsp:sp modelId="{A63BCCF2-E754-44EE-A64C-F6A83B6AB700}">
      <dsp:nvSpPr>
        <dsp:cNvPr id="0" name=""/>
        <dsp:cNvSpPr/>
      </dsp:nvSpPr>
      <dsp:spPr>
        <a:xfrm>
          <a:off x="3401615" y="774789"/>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411477" y="784651"/>
        <a:ext cx="653723" cy="316999"/>
      </dsp:txXfrm>
    </dsp:sp>
    <dsp:sp modelId="{B64D78C0-9A29-4EF6-9978-CE376F0D5F5E}">
      <dsp:nvSpPr>
        <dsp:cNvPr id="0" name=""/>
        <dsp:cNvSpPr/>
      </dsp:nvSpPr>
      <dsp:spPr>
        <a:xfrm rot="3907178">
          <a:off x="2946789" y="1030017"/>
          <a:ext cx="640273" cy="19885"/>
        </a:xfrm>
        <a:custGeom>
          <a:avLst/>
          <a:gdLst/>
          <a:ahLst/>
          <a:cxnLst/>
          <a:rect l="0" t="0" r="0" b="0"/>
          <a:pathLst>
            <a:path>
              <a:moveTo>
                <a:pt x="0" y="9942"/>
              </a:moveTo>
              <a:lnTo>
                <a:pt x="640273"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50919" y="1023952"/>
        <a:ext cx="32013" cy="32013"/>
      </dsp:txXfrm>
    </dsp:sp>
    <dsp:sp modelId="{20EEF8D3-7A3B-4A26-8D9D-A3364A25E590}">
      <dsp:nvSpPr>
        <dsp:cNvPr id="0" name=""/>
        <dsp:cNvSpPr/>
      </dsp:nvSpPr>
      <dsp:spPr>
        <a:xfrm>
          <a:off x="3401615" y="1162022"/>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8/1/2011</a:t>
          </a:r>
        </a:p>
      </dsp:txBody>
      <dsp:txXfrm>
        <a:off x="3411477" y="1171884"/>
        <a:ext cx="653723" cy="316999"/>
      </dsp:txXfrm>
    </dsp:sp>
    <dsp:sp modelId="{761BC30E-D3A7-4464-A335-E798063E9FE7}">
      <dsp:nvSpPr>
        <dsp:cNvPr id="0" name=""/>
        <dsp:cNvSpPr/>
      </dsp:nvSpPr>
      <dsp:spPr>
        <a:xfrm rot="1186030">
          <a:off x="2180976" y="1659269"/>
          <a:ext cx="286246" cy="19885"/>
        </a:xfrm>
        <a:custGeom>
          <a:avLst/>
          <a:gdLst/>
          <a:ahLst/>
          <a:cxnLst/>
          <a:rect l="0" t="0" r="0" b="0"/>
          <a:pathLst>
            <a:path>
              <a:moveTo>
                <a:pt x="0" y="9942"/>
              </a:moveTo>
              <a:lnTo>
                <a:pt x="286246"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316943" y="1662055"/>
        <a:ext cx="14312" cy="14312"/>
      </dsp:txXfrm>
    </dsp:sp>
    <dsp:sp modelId="{121B195E-02C8-401D-9957-5EBFEEC9B604}">
      <dsp:nvSpPr>
        <dsp:cNvPr id="0" name=""/>
        <dsp:cNvSpPr/>
      </dsp:nvSpPr>
      <dsp:spPr>
        <a:xfrm>
          <a:off x="2458789" y="1549254"/>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W02 2011</a:t>
          </a:r>
        </a:p>
      </dsp:txBody>
      <dsp:txXfrm>
        <a:off x="2468651" y="1559116"/>
        <a:ext cx="653723" cy="316999"/>
      </dsp:txXfrm>
    </dsp:sp>
    <dsp:sp modelId="{07072007-3896-410A-9FAD-7C6060CF76CC}">
      <dsp:nvSpPr>
        <dsp:cNvPr id="0" name=""/>
        <dsp:cNvSpPr/>
      </dsp:nvSpPr>
      <dsp:spPr>
        <a:xfrm>
          <a:off x="3132236" y="1707673"/>
          <a:ext cx="269378" cy="19885"/>
        </a:xfrm>
        <a:custGeom>
          <a:avLst/>
          <a:gdLst/>
          <a:ahLst/>
          <a:cxnLst/>
          <a:rect l="0" t="0" r="0" b="0"/>
          <a:pathLst>
            <a:path>
              <a:moveTo>
                <a:pt x="0" y="9942"/>
              </a:moveTo>
              <a:lnTo>
                <a:pt x="269378"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60191" y="1710881"/>
        <a:ext cx="13468" cy="13468"/>
      </dsp:txXfrm>
    </dsp:sp>
    <dsp:sp modelId="{152EDA7C-D1ED-4AF9-9BC5-05FC7E9A9E32}">
      <dsp:nvSpPr>
        <dsp:cNvPr id="0" name=""/>
        <dsp:cNvSpPr/>
      </dsp:nvSpPr>
      <dsp:spPr>
        <a:xfrm>
          <a:off x="3401615" y="1549254"/>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411477" y="1559116"/>
        <a:ext cx="653723" cy="316999"/>
      </dsp:txXfrm>
    </dsp:sp>
    <dsp:sp modelId="{470A5F6D-3913-424F-BD6F-D568901B674B}">
      <dsp:nvSpPr>
        <dsp:cNvPr id="0" name=""/>
        <dsp:cNvSpPr/>
      </dsp:nvSpPr>
      <dsp:spPr>
        <a:xfrm rot="3654187">
          <a:off x="2047125" y="1852885"/>
          <a:ext cx="553949" cy="19885"/>
        </a:xfrm>
        <a:custGeom>
          <a:avLst/>
          <a:gdLst/>
          <a:ahLst/>
          <a:cxnLst/>
          <a:rect l="0" t="0" r="0" b="0"/>
          <a:pathLst>
            <a:path>
              <a:moveTo>
                <a:pt x="0" y="9942"/>
              </a:moveTo>
              <a:lnTo>
                <a:pt x="553949"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310251" y="1848979"/>
        <a:ext cx="27697" cy="27697"/>
      </dsp:txXfrm>
    </dsp:sp>
    <dsp:sp modelId="{2656C2C6-2105-41A9-83D4-85F3B47AE26F}">
      <dsp:nvSpPr>
        <dsp:cNvPr id="0" name=""/>
        <dsp:cNvSpPr/>
      </dsp:nvSpPr>
      <dsp:spPr>
        <a:xfrm>
          <a:off x="2458789" y="1936486"/>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2468651" y="1946348"/>
        <a:ext cx="653723" cy="316999"/>
      </dsp:txXfrm>
    </dsp:sp>
    <dsp:sp modelId="{2468B310-8811-40B9-B913-AA30B151638D}">
      <dsp:nvSpPr>
        <dsp:cNvPr id="0" name=""/>
        <dsp:cNvSpPr/>
      </dsp:nvSpPr>
      <dsp:spPr>
        <a:xfrm>
          <a:off x="3132236" y="2094905"/>
          <a:ext cx="269378" cy="19885"/>
        </a:xfrm>
        <a:custGeom>
          <a:avLst/>
          <a:gdLst/>
          <a:ahLst/>
          <a:cxnLst/>
          <a:rect l="0" t="0" r="0" b="0"/>
          <a:pathLst>
            <a:path>
              <a:moveTo>
                <a:pt x="0" y="9942"/>
              </a:moveTo>
              <a:lnTo>
                <a:pt x="269378"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60191" y="2098113"/>
        <a:ext cx="13468" cy="13468"/>
      </dsp:txXfrm>
    </dsp:sp>
    <dsp:sp modelId="{55EB1A19-0A94-4B93-B2B9-D8A6412FA4A3}">
      <dsp:nvSpPr>
        <dsp:cNvPr id="0" name=""/>
        <dsp:cNvSpPr/>
      </dsp:nvSpPr>
      <dsp:spPr>
        <a:xfrm>
          <a:off x="3401615" y="1936486"/>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411477" y="1946348"/>
        <a:ext cx="653723" cy="316999"/>
      </dsp:txXfrm>
    </dsp:sp>
    <dsp:sp modelId="{8FF2DDF5-7D32-45A1-A439-A20D243A6B45}">
      <dsp:nvSpPr>
        <dsp:cNvPr id="0" name=""/>
        <dsp:cNvSpPr/>
      </dsp:nvSpPr>
      <dsp:spPr>
        <a:xfrm rot="4369170">
          <a:off x="1868117" y="2046501"/>
          <a:ext cx="911965" cy="19885"/>
        </a:xfrm>
        <a:custGeom>
          <a:avLst/>
          <a:gdLst/>
          <a:ahLst/>
          <a:cxnLst/>
          <a:rect l="0" t="0" r="0" b="0"/>
          <a:pathLst>
            <a:path>
              <a:moveTo>
                <a:pt x="0" y="9942"/>
              </a:moveTo>
              <a:lnTo>
                <a:pt x="911965"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301300" y="2033645"/>
        <a:ext cx="45598" cy="45598"/>
      </dsp:txXfrm>
    </dsp:sp>
    <dsp:sp modelId="{352D94DF-D6D9-49AD-8268-B85456D5B76B}">
      <dsp:nvSpPr>
        <dsp:cNvPr id="0" name=""/>
        <dsp:cNvSpPr/>
      </dsp:nvSpPr>
      <dsp:spPr>
        <a:xfrm>
          <a:off x="2458789" y="2323718"/>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W52 2011</a:t>
          </a:r>
        </a:p>
      </dsp:txBody>
      <dsp:txXfrm>
        <a:off x="2468651" y="2333580"/>
        <a:ext cx="653723" cy="316999"/>
      </dsp:txXfrm>
    </dsp:sp>
    <dsp:sp modelId="{2E36991A-ACF4-4C0B-9F11-2AA0127CA2F5}">
      <dsp:nvSpPr>
        <dsp:cNvPr id="0" name=""/>
        <dsp:cNvSpPr/>
      </dsp:nvSpPr>
      <dsp:spPr>
        <a:xfrm>
          <a:off x="3132236" y="2482137"/>
          <a:ext cx="269378" cy="19885"/>
        </a:xfrm>
        <a:custGeom>
          <a:avLst/>
          <a:gdLst/>
          <a:ahLst/>
          <a:cxnLst/>
          <a:rect l="0" t="0" r="0" b="0"/>
          <a:pathLst>
            <a:path>
              <a:moveTo>
                <a:pt x="0" y="9942"/>
              </a:moveTo>
              <a:lnTo>
                <a:pt x="269378"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60191" y="2485345"/>
        <a:ext cx="13468" cy="13468"/>
      </dsp:txXfrm>
    </dsp:sp>
    <dsp:sp modelId="{BD0ED8F2-B078-4E2C-A42B-5457A595DBA4}">
      <dsp:nvSpPr>
        <dsp:cNvPr id="0" name=""/>
        <dsp:cNvSpPr/>
      </dsp:nvSpPr>
      <dsp:spPr>
        <a:xfrm>
          <a:off x="3401615" y="2323718"/>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411477" y="2333580"/>
        <a:ext cx="653723" cy="316999"/>
      </dsp:txXfrm>
    </dsp:sp>
    <dsp:sp modelId="{8D84285E-5B86-48BC-8681-DFDE832C9B27}">
      <dsp:nvSpPr>
        <dsp:cNvPr id="0" name=""/>
        <dsp:cNvSpPr/>
      </dsp:nvSpPr>
      <dsp:spPr>
        <a:xfrm rot="4009472">
          <a:off x="1039029" y="2554743"/>
          <a:ext cx="684487" cy="19885"/>
        </a:xfrm>
        <a:custGeom>
          <a:avLst/>
          <a:gdLst/>
          <a:ahLst/>
          <a:cxnLst/>
          <a:rect l="0" t="0" r="0" b="0"/>
          <a:pathLst>
            <a:path>
              <a:moveTo>
                <a:pt x="0" y="9942"/>
              </a:moveTo>
              <a:lnTo>
                <a:pt x="684487" y="994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1364161" y="2547574"/>
        <a:ext cx="34224" cy="34224"/>
      </dsp:txXfrm>
    </dsp:sp>
    <dsp:sp modelId="{73BA7B5C-0C60-46F2-BBF7-914A5ED0E23D}">
      <dsp:nvSpPr>
        <dsp:cNvPr id="0" name=""/>
        <dsp:cNvSpPr/>
      </dsp:nvSpPr>
      <dsp:spPr>
        <a:xfrm>
          <a:off x="1515963" y="2710950"/>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2012</a:t>
          </a:r>
        </a:p>
      </dsp:txBody>
      <dsp:txXfrm>
        <a:off x="1525825" y="2720812"/>
        <a:ext cx="653723" cy="316999"/>
      </dsp:txXfrm>
    </dsp:sp>
    <dsp:sp modelId="{4381A215-F111-4BA9-B148-199C2EA67158}">
      <dsp:nvSpPr>
        <dsp:cNvPr id="0" name=""/>
        <dsp:cNvSpPr/>
      </dsp:nvSpPr>
      <dsp:spPr>
        <a:xfrm>
          <a:off x="2189410" y="2869369"/>
          <a:ext cx="269378" cy="19885"/>
        </a:xfrm>
        <a:custGeom>
          <a:avLst/>
          <a:gdLst/>
          <a:ahLst/>
          <a:cxnLst/>
          <a:rect l="0" t="0" r="0" b="0"/>
          <a:pathLst>
            <a:path>
              <a:moveTo>
                <a:pt x="0" y="9942"/>
              </a:moveTo>
              <a:lnTo>
                <a:pt x="269378"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2317365" y="2872578"/>
        <a:ext cx="13468" cy="13468"/>
      </dsp:txXfrm>
    </dsp:sp>
    <dsp:sp modelId="{C9FEA468-5C7A-46A7-912E-252E223DC9DF}">
      <dsp:nvSpPr>
        <dsp:cNvPr id="0" name=""/>
        <dsp:cNvSpPr/>
      </dsp:nvSpPr>
      <dsp:spPr>
        <a:xfrm>
          <a:off x="2458789" y="2710950"/>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W01 2012</a:t>
          </a:r>
        </a:p>
      </dsp:txBody>
      <dsp:txXfrm>
        <a:off x="2468651" y="2720812"/>
        <a:ext cx="653723" cy="316999"/>
      </dsp:txXfrm>
    </dsp:sp>
    <dsp:sp modelId="{8EB04ECB-E6B3-4940-AD6C-EF24C7491A59}">
      <dsp:nvSpPr>
        <dsp:cNvPr id="0" name=""/>
        <dsp:cNvSpPr/>
      </dsp:nvSpPr>
      <dsp:spPr>
        <a:xfrm>
          <a:off x="3132236" y="2869369"/>
          <a:ext cx="269378" cy="19885"/>
        </a:xfrm>
        <a:custGeom>
          <a:avLst/>
          <a:gdLst/>
          <a:ahLst/>
          <a:cxnLst/>
          <a:rect l="0" t="0" r="0" b="0"/>
          <a:pathLst>
            <a:path>
              <a:moveTo>
                <a:pt x="0" y="9942"/>
              </a:moveTo>
              <a:lnTo>
                <a:pt x="269378" y="994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latin typeface="+mn-lt"/>
          </a:endParaRPr>
        </a:p>
      </dsp:txBody>
      <dsp:txXfrm>
        <a:off x="3260191" y="2872578"/>
        <a:ext cx="13468" cy="13468"/>
      </dsp:txXfrm>
    </dsp:sp>
    <dsp:sp modelId="{EC2D178F-41A3-41B9-8CAD-3C6B2D51597B}">
      <dsp:nvSpPr>
        <dsp:cNvPr id="0" name=""/>
        <dsp:cNvSpPr/>
      </dsp:nvSpPr>
      <dsp:spPr>
        <a:xfrm>
          <a:off x="3401615" y="2710950"/>
          <a:ext cx="673447" cy="336723"/>
        </a:xfrm>
        <a:prstGeom prst="roundRect">
          <a:avLst>
            <a:gd name="adj" fmla="val 10000"/>
          </a:avLst>
        </a:prstGeom>
        <a:gradFill rotWithShape="0">
          <a:gsLst>
            <a:gs pos="0">
              <a:schemeClr val="lt1">
                <a:hueOff val="0"/>
                <a:satOff val="0"/>
                <a:lumOff val="0"/>
                <a:alphaOff val="0"/>
                <a:tint val="45000"/>
                <a:satMod val="200000"/>
              </a:schemeClr>
            </a:gs>
            <a:gs pos="30000">
              <a:schemeClr val="lt1">
                <a:hueOff val="0"/>
                <a:satOff val="0"/>
                <a:lumOff val="0"/>
                <a:alphaOff val="0"/>
                <a:tint val="61000"/>
                <a:satMod val="200000"/>
              </a:schemeClr>
            </a:gs>
            <a:gs pos="45000">
              <a:schemeClr val="lt1">
                <a:hueOff val="0"/>
                <a:satOff val="0"/>
                <a:lumOff val="0"/>
                <a:alphaOff val="0"/>
                <a:tint val="66000"/>
                <a:satMod val="200000"/>
              </a:schemeClr>
            </a:gs>
            <a:gs pos="55000">
              <a:schemeClr val="lt1">
                <a:hueOff val="0"/>
                <a:satOff val="0"/>
                <a:lumOff val="0"/>
                <a:alphaOff val="0"/>
                <a:tint val="66000"/>
                <a:satMod val="200000"/>
              </a:schemeClr>
            </a:gs>
            <a:gs pos="73000">
              <a:schemeClr val="lt1">
                <a:hueOff val="0"/>
                <a:satOff val="0"/>
                <a:lumOff val="0"/>
                <a:alphaOff val="0"/>
                <a:tint val="61000"/>
                <a:satMod val="200000"/>
              </a:schemeClr>
            </a:gs>
            <a:gs pos="100000">
              <a:schemeClr val="l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mn-lt"/>
            </a:rPr>
            <a:t>…</a:t>
          </a:r>
        </a:p>
      </dsp:txBody>
      <dsp:txXfrm>
        <a:off x="3411477" y="2720812"/>
        <a:ext cx="653723" cy="3169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6491"/>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sz="quarter" idx="1"/>
          </p:nvPr>
        </p:nvSpPr>
        <p:spPr>
          <a:xfrm>
            <a:off x="3849689" y="2"/>
            <a:ext cx="2946400" cy="496491"/>
          </a:xfrm>
          <a:prstGeom prst="rect">
            <a:avLst/>
          </a:prstGeom>
        </p:spPr>
        <p:txBody>
          <a:bodyPr vert="horz" lIns="91434" tIns="45717" rIns="91434" bIns="45717" rtlCol="0"/>
          <a:lstStyle>
            <a:lvl1pPr algn="r">
              <a:defRPr sz="1200"/>
            </a:lvl1pPr>
          </a:lstStyle>
          <a:p>
            <a:fld id="{7D8FD6A7-1FBA-452D-817A-118CEEE15A7F}" type="datetimeFigureOut">
              <a:rPr lang="en-US" smtClean="0"/>
              <a:pPr/>
              <a:t>3/10/2021</a:t>
            </a:fld>
            <a:endParaRPr lang="en-US"/>
          </a:p>
        </p:txBody>
      </p:sp>
      <p:sp>
        <p:nvSpPr>
          <p:cNvPr id="4" name="Footer Placeholder 3"/>
          <p:cNvSpPr>
            <a:spLocks noGrp="1"/>
          </p:cNvSpPr>
          <p:nvPr>
            <p:ph type="ftr" sz="quarter" idx="2"/>
          </p:nvPr>
        </p:nvSpPr>
        <p:spPr>
          <a:xfrm>
            <a:off x="0" y="9431728"/>
            <a:ext cx="2946400" cy="496491"/>
          </a:xfrm>
          <a:prstGeom prst="rect">
            <a:avLst/>
          </a:prstGeom>
        </p:spPr>
        <p:txBody>
          <a:bodyPr vert="horz" lIns="91434" tIns="45717" rIns="91434" bIns="45717" rtlCol="0" anchor="b"/>
          <a:lstStyle>
            <a:lvl1pPr algn="l">
              <a:defRPr sz="1200"/>
            </a:lvl1pPr>
          </a:lstStyle>
          <a:p>
            <a:endParaRPr lang="en-US"/>
          </a:p>
        </p:txBody>
      </p:sp>
      <p:sp>
        <p:nvSpPr>
          <p:cNvPr id="5" name="Slide Number Placeholder 4"/>
          <p:cNvSpPr>
            <a:spLocks noGrp="1"/>
          </p:cNvSpPr>
          <p:nvPr>
            <p:ph type="sldNum" sz="quarter" idx="3"/>
          </p:nvPr>
        </p:nvSpPr>
        <p:spPr>
          <a:xfrm>
            <a:off x="3849689" y="9431728"/>
            <a:ext cx="2946400" cy="496491"/>
          </a:xfrm>
          <a:prstGeom prst="rect">
            <a:avLst/>
          </a:prstGeom>
        </p:spPr>
        <p:txBody>
          <a:bodyPr vert="horz" lIns="91434" tIns="45717" rIns="91434" bIns="45717" rtlCol="0" anchor="b"/>
          <a:lstStyle>
            <a:lvl1pPr algn="r">
              <a:defRPr sz="1200"/>
            </a:lvl1pPr>
          </a:lstStyle>
          <a:p>
            <a:fld id="{8808D381-2BAB-4BEF-B022-2DD6A21CA73F}" type="slidenum">
              <a:rPr lang="en-US" smtClean="0"/>
              <a:pPr/>
              <a:t>‹#›</a:t>
            </a:fld>
            <a:endParaRPr lang="en-US"/>
          </a:p>
        </p:txBody>
      </p:sp>
    </p:spTree>
    <p:extLst>
      <p:ext uri="{BB962C8B-B14F-4D97-AF65-F5344CB8AC3E}">
        <p14:creationId xmlns:p14="http://schemas.microsoft.com/office/powerpoint/2010/main" val="3780066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659" cy="496491"/>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idx="1"/>
          </p:nvPr>
        </p:nvSpPr>
        <p:spPr>
          <a:xfrm>
            <a:off x="3850446" y="2"/>
            <a:ext cx="2945659" cy="496491"/>
          </a:xfrm>
          <a:prstGeom prst="rect">
            <a:avLst/>
          </a:prstGeom>
        </p:spPr>
        <p:txBody>
          <a:bodyPr vert="horz" lIns="91434" tIns="45717" rIns="91434" bIns="45717" rtlCol="0"/>
          <a:lstStyle>
            <a:lvl1pPr algn="r">
              <a:defRPr sz="1200"/>
            </a:lvl1pPr>
          </a:lstStyle>
          <a:p>
            <a:fld id="{2C4355A5-9228-44B2-AFBF-0E07919E6AD4}" type="datetimeFigureOut">
              <a:rPr lang="en-US" smtClean="0"/>
              <a:pPr/>
              <a:t>3/10/2021</a:t>
            </a:fld>
            <a:endParaRPr lang="en-US"/>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1434" tIns="45717" rIns="91434" bIns="45717" rtlCol="0" anchor="ctr"/>
          <a:lstStyle/>
          <a:p>
            <a:endParaRPr lang="en-US"/>
          </a:p>
        </p:txBody>
      </p:sp>
      <p:sp>
        <p:nvSpPr>
          <p:cNvPr id="5" name="Notes Placeholder 4"/>
          <p:cNvSpPr>
            <a:spLocks noGrp="1"/>
          </p:cNvSpPr>
          <p:nvPr>
            <p:ph type="body" sz="quarter" idx="3"/>
          </p:nvPr>
        </p:nvSpPr>
        <p:spPr>
          <a:xfrm>
            <a:off x="679768" y="4716663"/>
            <a:ext cx="5438140" cy="4468416"/>
          </a:xfrm>
          <a:prstGeom prst="rect">
            <a:avLst/>
          </a:prstGeom>
        </p:spPr>
        <p:txBody>
          <a:bodyPr vert="horz" lIns="91434" tIns="45717" rIns="91434"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31601"/>
            <a:ext cx="2945659" cy="496491"/>
          </a:xfrm>
          <a:prstGeom prst="rect">
            <a:avLst/>
          </a:prstGeom>
        </p:spPr>
        <p:txBody>
          <a:bodyPr vert="horz" lIns="91434" tIns="45717" rIns="91434"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431601"/>
            <a:ext cx="2945659" cy="496491"/>
          </a:xfrm>
          <a:prstGeom prst="rect">
            <a:avLst/>
          </a:prstGeom>
        </p:spPr>
        <p:txBody>
          <a:bodyPr vert="horz" lIns="91434" tIns="45717" rIns="91434" bIns="45717" rtlCol="0" anchor="b"/>
          <a:lstStyle>
            <a:lvl1pPr algn="r">
              <a:defRPr sz="1200"/>
            </a:lvl1pPr>
          </a:lstStyle>
          <a:p>
            <a:fld id="{6236D1D3-581E-48A9-A32A-A96E56E6603F}" type="slidenum">
              <a:rPr lang="en-US" smtClean="0"/>
              <a:pPr/>
              <a:t>‹#›</a:t>
            </a:fld>
            <a:endParaRPr lang="en-US"/>
          </a:p>
        </p:txBody>
      </p:sp>
    </p:spTree>
    <p:extLst>
      <p:ext uri="{BB962C8B-B14F-4D97-AF65-F5344CB8AC3E}">
        <p14:creationId xmlns:p14="http://schemas.microsoft.com/office/powerpoint/2010/main" val="411413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Chap 4 in </a:t>
            </a:r>
            <a:r>
              <a:rPr lang="en-US" dirty="0" err="1"/>
              <a:t>Rizzi</a:t>
            </a:r>
            <a:r>
              <a:rPr lang="en-US" dirty="0"/>
              <a:t>,</a:t>
            </a:r>
            <a:r>
              <a:rPr lang="en-US" baseline="0" dirty="0"/>
              <a:t> Chap 5 in </a:t>
            </a:r>
            <a:r>
              <a:rPr lang="en-US" baseline="0" dirty="0" err="1"/>
              <a:t>Ponniah</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level of detail </a:t>
            </a:r>
            <a:r>
              <a:rPr lang="en-US" sz="1200" b="0" i="0" kern="1200" dirty="0">
                <a:solidFill>
                  <a:schemeClr val="tx1"/>
                </a:solidFill>
                <a:effectLst/>
                <a:latin typeface="+mn-lt"/>
                <a:ea typeface="+mn-ea"/>
                <a:cs typeface="+mn-cs"/>
              </a:rPr>
              <a:t>that is available in </a:t>
            </a:r>
            <a:r>
              <a:rPr lang="en-US" sz="1200" b="1" i="0" kern="1200" dirty="0">
                <a:solidFill>
                  <a:schemeClr val="tx1"/>
                </a:solidFill>
                <a:effectLst/>
                <a:latin typeface="+mn-lt"/>
                <a:ea typeface="+mn-ea"/>
                <a:cs typeface="+mn-cs"/>
              </a:rPr>
              <a:t>a star schema </a:t>
            </a:r>
            <a:r>
              <a:rPr lang="en-US" sz="1200" b="0" i="0" kern="1200" dirty="0">
                <a:solidFill>
                  <a:schemeClr val="tx1"/>
                </a:solidFill>
                <a:effectLst/>
                <a:latin typeface="+mn-lt"/>
                <a:ea typeface="+mn-ea"/>
                <a:cs typeface="+mn-cs"/>
              </a:rPr>
              <a:t>is known as the </a:t>
            </a:r>
            <a:r>
              <a:rPr lang="en-US" sz="1200" b="1" i="1" kern="1200" dirty="0">
                <a:solidFill>
                  <a:schemeClr val="tx1"/>
                </a:solidFill>
                <a:effectLst/>
                <a:latin typeface="+mn-lt"/>
                <a:ea typeface="+mn-ea"/>
                <a:cs typeface="+mn-cs"/>
              </a:rPr>
              <a:t>grain</a:t>
            </a:r>
            <a:r>
              <a:rPr lang="en-US" sz="1200" b="0" i="0" kern="1200" dirty="0">
                <a:solidFill>
                  <a:schemeClr val="tx1"/>
                </a:solidFill>
                <a:effectLst/>
                <a:latin typeface="+mn-lt"/>
                <a:ea typeface="+mn-ea"/>
                <a:cs typeface="+mn-cs"/>
              </a:rPr>
              <a:t>. Each fact and dimension table has its own grain or granularity. Each table (either fact or dimension) contains some level of detail that is associated with it. The grain of the dimensional model is the finest level of detail that is implied when the fact and dimension tables are joined. For example, the granularity of a dimensional model that consists of the dimensions Date, Store, and Product is </a:t>
            </a:r>
            <a:r>
              <a:rPr lang="en-US" sz="1200" b="0" i="1" kern="1200" dirty="0">
                <a:solidFill>
                  <a:schemeClr val="tx1"/>
                </a:solidFill>
                <a:effectLst/>
                <a:latin typeface="+mn-lt"/>
                <a:ea typeface="+mn-ea"/>
                <a:cs typeface="+mn-cs"/>
              </a:rPr>
              <a:t>product sold in store by day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42</a:t>
            </a:fld>
            <a:endParaRPr lang="en-US"/>
          </a:p>
        </p:txBody>
      </p:sp>
    </p:spTree>
    <p:extLst>
      <p:ext uri="{BB962C8B-B14F-4D97-AF65-F5344CB8AC3E}">
        <p14:creationId xmlns:p14="http://schemas.microsoft.com/office/powerpoint/2010/main" val="156171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(Ex.1) to answer the query 'Compare the sales quantity of soft drinks </a:t>
            </a:r>
            <a:r>
              <a:rPr lang="en-US" u="sng" dirty="0"/>
              <a:t>by unit price </a:t>
            </a:r>
            <a:r>
              <a:rPr lang="en-US" dirty="0"/>
              <a:t>in last quarter', sales quantity is a measure and </a:t>
            </a:r>
            <a:r>
              <a:rPr lang="en-US" u="sng" dirty="0"/>
              <a:t>unit price is a dimensional attribute</a:t>
            </a:r>
            <a:r>
              <a:rPr lang="en-US" dirty="0"/>
              <a:t>.</a:t>
            </a:r>
          </a:p>
          <a:p>
            <a:pPr lvl="1"/>
            <a:r>
              <a:rPr lang="en-US" dirty="0"/>
              <a:t>(Ex. 2) to answer the query 'What are the changes in average unit price of soft drinks in the last 5 years?', </a:t>
            </a:r>
            <a:r>
              <a:rPr lang="en-US" u="sng" dirty="0"/>
              <a:t>unit price is a measure</a:t>
            </a:r>
            <a:r>
              <a:rPr lang="en-US" dirty="0"/>
              <a:t>!</a:t>
            </a:r>
          </a:p>
          <a:p>
            <a:endParaRPr lang="en-US" b="1"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51</a:t>
            </a:fld>
            <a:endParaRPr lang="en-US"/>
          </a:p>
        </p:txBody>
      </p:sp>
    </p:spTree>
    <p:extLst>
      <p:ext uri="{BB962C8B-B14F-4D97-AF65-F5344CB8AC3E}">
        <p14:creationId xmlns:p14="http://schemas.microsoft.com/office/powerpoint/2010/main" val="67049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Tip 1: When two or more facts do not occur simultaneously, they represent different processes. Placing them in a single fact table will hamper analysis of the individual processes.</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53</a:t>
            </a:fld>
            <a:endParaRPr lang="en-US"/>
          </a:p>
        </p:txBody>
      </p:sp>
    </p:spTree>
    <p:extLst>
      <p:ext uri="{BB962C8B-B14F-4D97-AF65-F5344CB8AC3E}">
        <p14:creationId xmlns:p14="http://schemas.microsoft.com/office/powerpoint/2010/main" val="299788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orderDollars</a:t>
            </a:r>
            <a:r>
              <a:rPr lang="en-US" sz="1200" b="0" i="0" u="none" strike="noStrike" kern="1200" baseline="0" dirty="0">
                <a:solidFill>
                  <a:schemeClr val="tx1"/>
                </a:solidFill>
                <a:latin typeface="+mn-lt"/>
                <a:ea typeface="+mn-ea"/>
                <a:cs typeface="+mn-cs"/>
              </a:rPr>
              <a:t> and duration also fail to share the same level of detail or grain. Duration are associated with specific shippers, while </a:t>
            </a:r>
            <a:r>
              <a:rPr lang="en-US" sz="1200" b="0" i="0" u="none" strike="noStrike" kern="1200" baseline="0" dirty="0" err="1">
                <a:solidFill>
                  <a:schemeClr val="tx1"/>
                </a:solidFill>
                <a:latin typeface="+mn-lt"/>
                <a:ea typeface="+mn-ea"/>
                <a:cs typeface="+mn-cs"/>
              </a:rPr>
              <a:t>orderDollars</a:t>
            </a:r>
            <a:r>
              <a:rPr lang="en-US" sz="1200" b="0" i="0" u="none" strike="noStrike" kern="1200" baseline="0">
                <a:solidFill>
                  <a:schemeClr val="tx1"/>
                </a:solidFill>
                <a:latin typeface="+mn-lt"/>
                <a:ea typeface="+mn-ea"/>
                <a:cs typeface="+mn-cs"/>
              </a:rPr>
              <a:t> are </a:t>
            </a:r>
            <a:r>
              <a:rPr lang="en-US" sz="1200" b="0" i="0" u="none" strike="noStrike" kern="1200" baseline="0" dirty="0">
                <a:solidFill>
                  <a:schemeClr val="tx1"/>
                </a:solidFill>
                <a:latin typeface="+mn-lt"/>
                <a:ea typeface="+mn-ea"/>
                <a:cs typeface="+mn-cs"/>
              </a:rPr>
              <a:t>not.</a:t>
            </a:r>
            <a:endParaRPr lang="en-US" dirty="0"/>
          </a:p>
          <a:p>
            <a:r>
              <a:rPr lang="en-US" sz="1200" b="0" i="0" u="none" strike="noStrike" kern="1200" baseline="0" dirty="0">
                <a:solidFill>
                  <a:schemeClr val="tx1"/>
                </a:solidFill>
                <a:latin typeface="+mn-lt"/>
                <a:ea typeface="+mn-ea"/>
                <a:cs typeface="+mn-cs"/>
              </a:rPr>
              <a:t>When two or more facts describe events with differing grain, they describe different processes. As with facts of differing timing, if they are placed in a single fact table, analysis of the individual processes can be hampered.</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54</a:t>
            </a:fld>
            <a:endParaRPr lang="en-US"/>
          </a:p>
        </p:txBody>
      </p:sp>
    </p:spTree>
    <p:extLst>
      <p:ext uri="{BB962C8B-B14F-4D97-AF65-F5344CB8AC3E}">
        <p14:creationId xmlns:p14="http://schemas.microsoft.com/office/powerpoint/2010/main" val="384794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MO" dirty="0"/>
              <a:t>Ratio: quantity shipped / quantity ordered for the same product.</a:t>
            </a:r>
            <a:endParaRPr lang="zh-MO" altLang="en-US" dirty="0"/>
          </a:p>
        </p:txBody>
      </p:sp>
      <p:sp>
        <p:nvSpPr>
          <p:cNvPr id="4" name="投影片編號版面配置區 3"/>
          <p:cNvSpPr>
            <a:spLocks noGrp="1"/>
          </p:cNvSpPr>
          <p:nvPr>
            <p:ph type="sldNum" sz="quarter" idx="5"/>
          </p:nvPr>
        </p:nvSpPr>
        <p:spPr/>
        <p:txBody>
          <a:bodyPr/>
          <a:lstStyle/>
          <a:p>
            <a:fld id="{6236D1D3-581E-48A9-A32A-A96E56E6603F}" type="slidenum">
              <a:rPr lang="en-US" smtClean="0"/>
              <a:pPr/>
              <a:t>55</a:t>
            </a:fld>
            <a:endParaRPr lang="en-US"/>
          </a:p>
        </p:txBody>
      </p:sp>
    </p:spTree>
    <p:extLst>
      <p:ext uri="{BB962C8B-B14F-4D97-AF65-F5344CB8AC3E}">
        <p14:creationId xmlns:p14="http://schemas.microsoft.com/office/powerpoint/2010/main" val="273377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88</a:t>
            </a:fld>
            <a:endParaRPr lang="en-US"/>
          </a:p>
        </p:txBody>
      </p:sp>
    </p:spTree>
    <p:extLst>
      <p:ext uri="{BB962C8B-B14F-4D97-AF65-F5344CB8AC3E}">
        <p14:creationId xmlns:p14="http://schemas.microsoft.com/office/powerpoint/2010/main" val="2039844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ability to summarize individual facts by adding them together is referred to as </a:t>
            </a:r>
            <a:r>
              <a:rPr lang="en-US" sz="1200" b="1" i="0" u="none" strike="noStrike" kern="1200" baseline="0" dirty="0">
                <a:solidFill>
                  <a:schemeClr val="tx1"/>
                </a:solidFill>
                <a:latin typeface="+mn-lt"/>
                <a:ea typeface="+mn-ea"/>
                <a:cs typeface="+mn-cs"/>
              </a:rPr>
              <a:t>additivity</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90</a:t>
            </a:fld>
            <a:endParaRPr lang="en-US"/>
          </a:p>
        </p:txBody>
      </p:sp>
    </p:spTree>
    <p:extLst>
      <p:ext uri="{BB962C8B-B14F-4D97-AF65-F5344CB8AC3E}">
        <p14:creationId xmlns:p14="http://schemas.microsoft.com/office/powerpoint/2010/main" val="235269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92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93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Business</a:t>
            </a:r>
            <a:r>
              <a:rPr lang="en-US" baseline="0" dirty="0"/>
              <a:t> processes involve: sales, account management, attendance, return processing</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9</a:t>
            </a:fld>
            <a:endParaRPr lang="en-US"/>
          </a:p>
        </p:txBody>
      </p:sp>
    </p:spTree>
    <p:extLst>
      <p:ext uri="{BB962C8B-B14F-4D97-AF65-F5344CB8AC3E}">
        <p14:creationId xmlns:p14="http://schemas.microsoft.com/office/powerpoint/2010/main" val="169153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 1-11 </a:t>
            </a:r>
            <a:r>
              <a:rPr lang="en-US" dirty="0" err="1"/>
              <a:t>Rizzi</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 1-11 </a:t>
            </a:r>
            <a:r>
              <a:rPr lang="en-US" dirty="0" err="1"/>
              <a:t>Rizzi</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40">
              <a:defRPr/>
            </a:pPr>
            <a:r>
              <a:rPr lang="en-US" dirty="0"/>
              <a:t>http://www.filebuzz.com/software_screenshot/full/201390-OLAP_Statistics_and_Reporting_for_Access.png</a:t>
            </a:r>
          </a:p>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http://itmarketstrategy.com/2010/02/16/want-broader-bi</a:t>
            </a:r>
          </a:p>
          <a:p>
            <a:pPr defTabSz="914340">
              <a:defRPr/>
            </a:pPr>
            <a:r>
              <a:rPr lang="en-US" dirty="0"/>
              <a:t>http://www.dashboardinsight.com/dashboards/screenshots/pentaho_enterprise_executive_sales_dashboard.aspx</a:t>
            </a:r>
          </a:p>
          <a:p>
            <a:r>
              <a:rPr lang="en-US" dirty="0"/>
              <a:t>-usage-crystal-founders-offer-indicee/</a:t>
            </a:r>
          </a:p>
        </p:txBody>
      </p:sp>
      <p:sp>
        <p:nvSpPr>
          <p:cNvPr id="4" name="Slide Number Placeholder 3"/>
          <p:cNvSpPr>
            <a:spLocks noGrp="1"/>
          </p:cNvSpPr>
          <p:nvPr>
            <p:ph type="sldNum" sz="quarter" idx="10"/>
          </p:nvPr>
        </p:nvSpPr>
        <p:spPr/>
        <p:txBody>
          <a:bodyPr/>
          <a:lstStyle/>
          <a:p>
            <a:fld id="{6236D1D3-581E-48A9-A32A-A96E56E6603F}"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ERM</a:t>
            </a:r>
            <a:r>
              <a:rPr lang="en-US" dirty="0"/>
              <a:t>: use of ERM is quite widespread throughout companies as a conceptual tool for standard documentation and design of relational databases. However, it is oriented to queries that follow associations among data rather than summarize the data, so it turns out to be a bad choice in the case of data marts.</a:t>
            </a:r>
          </a:p>
          <a:p>
            <a:endParaRPr lang="en-US" dirty="0"/>
          </a:p>
          <a:p>
            <a:r>
              <a:rPr lang="en-US" b="1" dirty="0"/>
              <a:t>Star schema</a:t>
            </a:r>
            <a:r>
              <a:rPr lang="en-US" dirty="0"/>
              <a:t>: is the standard implementation of the multidimensional model in relational systems. a star schema is nothing but a relational schema; it contains only the definition of a set of relations and integrity constraints. Using star schemata as a support for conceptual design equates to designing a relational database without first designing an ERM. Or worse still, it is tantamount to starting to create a complex software from the coding phase without any static, dynamic, or functional design schema. In the case of data warehouse, star schema make things worse because they are almost completely </a:t>
            </a:r>
            <a:r>
              <a:rPr lang="en-US" b="1" dirty="0"/>
              <a:t>denormalized</a:t>
            </a:r>
            <a:r>
              <a:rPr lang="en-US" dirty="0"/>
              <a:t> and do not properly code those functional dependencies on which the definition of hierarchies is based.</a:t>
            </a:r>
          </a:p>
          <a:p>
            <a:endParaRPr lang="en-US" dirty="0"/>
          </a:p>
          <a:p>
            <a:r>
              <a:rPr lang="en-US" dirty="0"/>
              <a:t>DFM: is a conceptual model created specifically to function as data mart design support. It is essentially graphic and based on the multidimensional model.</a:t>
            </a:r>
          </a:p>
        </p:txBody>
      </p:sp>
      <p:sp>
        <p:nvSpPr>
          <p:cNvPr id="4" name="Slide Number Placeholder 3"/>
          <p:cNvSpPr>
            <a:spLocks noGrp="1"/>
          </p:cNvSpPr>
          <p:nvPr>
            <p:ph type="sldNum" sz="quarter" idx="5"/>
          </p:nvPr>
        </p:nvSpPr>
        <p:spPr/>
        <p:txBody>
          <a:bodyPr/>
          <a:lstStyle/>
          <a:p>
            <a:fld id="{6236D1D3-581E-48A9-A32A-A96E56E6603F}" type="slidenum">
              <a:rPr lang="en-US" smtClean="0"/>
              <a:pPr/>
              <a:t>37</a:t>
            </a:fld>
            <a:endParaRPr lang="en-US"/>
          </a:p>
        </p:txBody>
      </p:sp>
    </p:spTree>
    <p:extLst>
      <p:ext uri="{BB962C8B-B14F-4D97-AF65-F5344CB8AC3E}">
        <p14:creationId xmlns:p14="http://schemas.microsoft.com/office/powerpoint/2010/main" val="102358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fact is represented by a box that displays the fact name along with the measure names. Small circles represent the dimensions, which are linked to the fact by straight lines.</a:t>
            </a:r>
          </a:p>
          <a:p>
            <a:endParaRPr lang="en-US" dirty="0"/>
          </a:p>
          <a:p>
            <a:r>
              <a:rPr lang="en-US" dirty="0"/>
              <a:t>A fact expresses a many-to-many association between dimensions. For this reason, the ERM corresponding to a fact schema consists mainly of an </a:t>
            </a:r>
            <a:r>
              <a:rPr lang="en-US" b="1" dirty="0"/>
              <a:t>n-</a:t>
            </a:r>
            <a:r>
              <a:rPr lang="en-US" b="1" dirty="0" err="1"/>
              <a:t>ary</a:t>
            </a:r>
            <a:r>
              <a:rPr lang="en-US" b="1" dirty="0"/>
              <a:t> relationship, which models the fact</a:t>
            </a:r>
            <a:r>
              <a:rPr lang="en-US" dirty="0"/>
              <a:t>, among </a:t>
            </a:r>
            <a:r>
              <a:rPr lang="en-US" b="1" dirty="0"/>
              <a:t>entities that model dimensions</a:t>
            </a:r>
            <a:r>
              <a:rPr lang="en-US" dirty="0"/>
              <a:t>. The </a:t>
            </a:r>
            <a:r>
              <a:rPr lang="en-US" b="1" dirty="0"/>
              <a:t>measures are attributes </a:t>
            </a:r>
            <a:r>
              <a:rPr lang="en-US" dirty="0"/>
              <a:t>of this relationship. Though ERM is expressive enough to show facts, dimensions, and measure, it does not represent these concepts as </a:t>
            </a:r>
            <a:r>
              <a:rPr lang="en-US" b="1" dirty="0"/>
              <a:t>first-class</a:t>
            </a:r>
            <a:r>
              <a:rPr lang="en-US" dirty="0"/>
              <a:t> citizens.</a:t>
            </a:r>
          </a:p>
        </p:txBody>
      </p:sp>
      <p:sp>
        <p:nvSpPr>
          <p:cNvPr id="4" name="Slide Number Placeholder 3"/>
          <p:cNvSpPr>
            <a:spLocks noGrp="1"/>
          </p:cNvSpPr>
          <p:nvPr>
            <p:ph type="sldNum" sz="quarter" idx="5"/>
          </p:nvPr>
        </p:nvSpPr>
        <p:spPr/>
        <p:txBody>
          <a:bodyPr/>
          <a:lstStyle/>
          <a:p>
            <a:fld id="{6236D1D3-581E-48A9-A32A-A96E56E6603F}" type="slidenum">
              <a:rPr lang="en-US" smtClean="0"/>
              <a:pPr/>
              <a:t>40</a:t>
            </a:fld>
            <a:endParaRPr lang="en-US"/>
          </a:p>
        </p:txBody>
      </p:sp>
    </p:spTree>
    <p:extLst>
      <p:ext uri="{BB962C8B-B14F-4D97-AF65-F5344CB8AC3E}">
        <p14:creationId xmlns:p14="http://schemas.microsoft.com/office/powerpoint/2010/main" val="347933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3/10/2021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3/10/2021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11239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11239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93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024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3/10/2021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7040837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7763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3/10/2021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5712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3/10/2021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954237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3/10/2021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255706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3633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44644727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extLst>
      <p:ext uri="{BB962C8B-B14F-4D97-AF65-F5344CB8AC3E}">
        <p14:creationId xmlns:p14="http://schemas.microsoft.com/office/powerpoint/2010/main" val="158138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3/10/2021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33239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3/10/2021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3/10/2021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3/10/2021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dirty="0"/>
              <a:t>COMP323</a:t>
            </a:r>
          </a:p>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5162478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uowuman@ipm.edu.mo"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124450"/>
            <a:ext cx="7010400" cy="1352550"/>
          </a:xfrm>
        </p:spPr>
        <p:txBody>
          <a:bodyPr>
            <a:normAutofit lnSpcReduction="10000"/>
          </a:bodyPr>
          <a:lstStyle/>
          <a:p>
            <a:r>
              <a:rPr lang="en-US" dirty="0" err="1"/>
              <a:t>Wuman</a:t>
            </a:r>
            <a:r>
              <a:rPr lang="en-US" dirty="0"/>
              <a:t> Luo, Amy</a:t>
            </a:r>
          </a:p>
          <a:p>
            <a:r>
              <a:rPr lang="en-US" sz="1400" dirty="0">
                <a:solidFill>
                  <a:srgbClr val="FF0000"/>
                </a:solidFill>
                <a:hlinkClick r:id="rId2">
                  <a:extLst>
                    <a:ext uri="{A12FA001-AC4F-418D-AE19-62706E023703}">
                      <ahyp:hlinkClr xmlns:ahyp="http://schemas.microsoft.com/office/drawing/2018/hyperlinkcolor" val="tx"/>
                    </a:ext>
                  </a:extLst>
                </a:hlinkClick>
              </a:rPr>
              <a:t>luowuman@ipm.edu.mo</a:t>
            </a:r>
            <a:br>
              <a:rPr lang="en-US" sz="1400" dirty="0"/>
            </a:br>
            <a:r>
              <a:rPr lang="en-US" sz="1400" dirty="0"/>
              <a:t>Office: A323</a:t>
            </a:r>
            <a:br>
              <a:rPr lang="en-US" sz="1400" dirty="0"/>
            </a:br>
            <a:r>
              <a:rPr lang="en-US" sz="1400" dirty="0"/>
              <a:t>14:30-17:30 Tuesday &amp; Thursday</a:t>
            </a:r>
            <a:br>
              <a:rPr lang="en-US" sz="1700" dirty="0"/>
            </a:br>
            <a:r>
              <a:rPr lang="en-US" sz="1700" dirty="0"/>
              <a:t>    </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5B41A-9D18-48EF-B739-FD37193D25C0}" type="slidenum">
              <a:rPr kumimoji="0" lang="en-US" sz="1400" b="0" i="0" u="none" strike="noStrike" kern="1200" cap="none" spc="0" normalizeH="0" baseline="0" noProof="0" smtClean="0">
                <a:ln>
                  <a:noFill/>
                </a:ln>
                <a:solidFill>
                  <a:srgbClr val="262626"/>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262626"/>
              </a:solidFill>
              <a:effectLst/>
              <a:uLnTx/>
              <a:uFillTx/>
              <a:latin typeface="Gill Sans MT"/>
              <a:ea typeface="+mn-ea"/>
              <a:cs typeface="+mn-cs"/>
            </a:endParaRPr>
          </a:p>
        </p:txBody>
      </p:sp>
      <p:sp>
        <p:nvSpPr>
          <p:cNvPr id="5" name="Title 4">
            <a:extLst>
              <a:ext uri="{FF2B5EF4-FFF2-40B4-BE49-F238E27FC236}">
                <a16:creationId xmlns:a16="http://schemas.microsoft.com/office/drawing/2014/main" id="{3D3680B7-BCC1-4F24-BFD5-BF0DF57042CA}"/>
              </a:ext>
            </a:extLst>
          </p:cNvPr>
          <p:cNvSpPr>
            <a:spLocks noGrp="1"/>
          </p:cNvSpPr>
          <p:nvPr>
            <p:ph type="ctrTitle"/>
          </p:nvPr>
        </p:nvSpPr>
        <p:spPr/>
        <p:txBody>
          <a:bodyPr>
            <a:normAutofit fontScale="90000"/>
          </a:bodyPr>
          <a:lstStyle/>
          <a:p>
            <a:r>
              <a:rPr lang="en-US" dirty="0"/>
              <a:t>Chapter two</a:t>
            </a:r>
            <a:br>
              <a:rPr lang="en-US" dirty="0"/>
            </a:br>
            <a:r>
              <a:rPr lang="en-US" dirty="0"/>
              <a:t>Conceptual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Analysis Queries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Decision-making queries </a:t>
            </a:r>
            <a:r>
              <a:rPr lang="en-US" dirty="0"/>
              <a:t>usually involve</a:t>
            </a:r>
          </a:p>
          <a:p>
            <a:pPr lvl="1"/>
            <a:r>
              <a:rPr lang="en-US" dirty="0"/>
              <a:t>Analysis along </a:t>
            </a:r>
            <a:r>
              <a:rPr lang="en-US" dirty="0">
                <a:solidFill>
                  <a:schemeClr val="bg2">
                    <a:lumMod val="50000"/>
                  </a:schemeClr>
                </a:solidFill>
              </a:rPr>
              <a:t>one or more dimension</a:t>
            </a:r>
            <a:r>
              <a:rPr lang="en-US" dirty="0"/>
              <a:t>, e.g. "What are the </a:t>
            </a:r>
            <a:r>
              <a:rPr lang="en-US" u="sng" dirty="0"/>
              <a:t>daily</a:t>
            </a:r>
            <a:r>
              <a:rPr lang="en-US" dirty="0"/>
              <a:t> receipts </a:t>
            </a:r>
            <a:r>
              <a:rPr lang="en-US" u="sng" dirty="0"/>
              <a:t>per store</a:t>
            </a:r>
            <a:r>
              <a:rPr lang="en-US" dirty="0"/>
              <a:t>?"</a:t>
            </a:r>
          </a:p>
          <a:p>
            <a:pPr lvl="1"/>
            <a:r>
              <a:rPr lang="en-US" dirty="0">
                <a:solidFill>
                  <a:schemeClr val="bg2">
                    <a:lumMod val="50000"/>
                  </a:schemeClr>
                </a:solidFill>
              </a:rPr>
              <a:t>Aggregation / summary </a:t>
            </a:r>
            <a:r>
              <a:rPr lang="en-US" dirty="0"/>
              <a:t>of numerical data from a large amount of data, e.g. "What is the </a:t>
            </a:r>
            <a:r>
              <a:rPr lang="en-US" u="sng" dirty="0"/>
              <a:t>total amount of receipts</a:t>
            </a:r>
            <a:r>
              <a:rPr lang="en-US" dirty="0"/>
              <a:t> recorded last year per city and per product category?"</a:t>
            </a:r>
          </a:p>
          <a:p>
            <a:r>
              <a:rPr lang="en-US" dirty="0"/>
              <a:t>It is not intuitive to </a:t>
            </a:r>
            <a:r>
              <a:rPr lang="en-US" dirty="0">
                <a:solidFill>
                  <a:srgbClr val="FF0000"/>
                </a:solidFill>
              </a:rPr>
              <a:t>represent</a:t>
            </a:r>
            <a:r>
              <a:rPr lang="en-US" dirty="0"/>
              <a:t> multidimensional data in a 2D data model like the relational model</a:t>
            </a:r>
          </a:p>
        </p:txBody>
      </p:sp>
      <p:sp>
        <p:nvSpPr>
          <p:cNvPr id="5" name="Rectangle 4"/>
          <p:cNvSpPr/>
          <p:nvPr/>
        </p:nvSpPr>
        <p:spPr>
          <a:xfrm>
            <a:off x="2819400" y="5257800"/>
            <a:ext cx="5867400" cy="990600"/>
          </a:xfrm>
          <a:prstGeom prst="rect">
            <a:avLst/>
          </a:prstGeom>
          <a:solidFill>
            <a:schemeClr val="bg1"/>
          </a:solidFill>
          <a:ln w="9525">
            <a:solidFill>
              <a:srgbClr val="00B050"/>
            </a:solidFill>
          </a:ln>
          <a:effectLst>
            <a:outerShdw blurRad="50800" dist="38100" dir="2700000" algn="tl" rotWithShape="0">
              <a:prstClr val="black">
                <a:alpha val="40000"/>
              </a:prstClr>
            </a:outerShdw>
          </a:effectLst>
        </p:spPr>
        <p:style>
          <a:lnRef idx="2">
            <a:schemeClr val="accent3"/>
          </a:lnRef>
          <a:fillRef idx="1001">
            <a:schemeClr val="lt2"/>
          </a:fillRef>
          <a:effectRef idx="0">
            <a:schemeClr val="accent3"/>
          </a:effectRef>
          <a:fontRef idx="minor">
            <a:schemeClr val="dk1"/>
          </a:fontRef>
        </p:style>
        <p:txBody>
          <a:bodyPr rtlCol="0" anchor="ctr"/>
          <a:lstStyle/>
          <a:p>
            <a:r>
              <a:rPr lang="en-US" dirty="0"/>
              <a:t>Give me </a:t>
            </a:r>
            <a:r>
              <a:rPr lang="en-US" dirty="0">
                <a:solidFill>
                  <a:schemeClr val="accent6">
                    <a:lumMod val="60000"/>
                    <a:lumOff val="40000"/>
                  </a:schemeClr>
                </a:solidFill>
              </a:rPr>
              <a:t>sales statistics</a:t>
            </a:r>
          </a:p>
          <a:p>
            <a:pPr marL="569913"/>
            <a:r>
              <a:rPr lang="en-US" dirty="0"/>
              <a:t>by products, summarized by product categories, daily, weekly, and monthly, and by store location. </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and Secondary Events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100</a:t>
            </a:fld>
            <a:endParaRPr lang="en-US"/>
          </a:p>
        </p:txBody>
      </p:sp>
      <p:sp>
        <p:nvSpPr>
          <p:cNvPr id="4" name="Content Placeholder 3"/>
          <p:cNvSpPr>
            <a:spLocks noGrp="1"/>
          </p:cNvSpPr>
          <p:nvPr>
            <p:ph sz="quarter" idx="1"/>
          </p:nvPr>
        </p:nvSpPr>
        <p:spPr>
          <a:xfrm>
            <a:off x="457200" y="1219200"/>
            <a:ext cx="8229600" cy="2438400"/>
          </a:xfrm>
        </p:spPr>
        <p:txBody>
          <a:bodyPr>
            <a:normAutofit/>
          </a:bodyPr>
          <a:lstStyle/>
          <a:p>
            <a:r>
              <a:rPr lang="en-US" sz="2200" dirty="0"/>
              <a:t>Analysis often requires </a:t>
            </a:r>
            <a:r>
              <a:rPr lang="en-US" sz="2200" dirty="0">
                <a:solidFill>
                  <a:schemeClr val="bg2">
                    <a:lumMod val="50000"/>
                  </a:schemeClr>
                </a:solidFill>
              </a:rPr>
              <a:t>grouping</a:t>
            </a:r>
            <a:r>
              <a:rPr lang="en-US" sz="2200" dirty="0"/>
              <a:t> primary events into sets of coarser granularity. These groups are known as </a:t>
            </a:r>
            <a:r>
              <a:rPr lang="en-US" sz="2200" dirty="0">
                <a:solidFill>
                  <a:srgbClr val="FF0000"/>
                </a:solidFill>
              </a:rPr>
              <a:t>secondary events</a:t>
            </a:r>
            <a:r>
              <a:rPr lang="en-US" sz="2200" dirty="0"/>
              <a:t>.</a:t>
            </a:r>
          </a:p>
          <a:p>
            <a:pPr lvl="1"/>
            <a:r>
              <a:rPr lang="en-US" sz="2000" dirty="0"/>
              <a:t>E.g., to analyze the sales receipt of each product </a:t>
            </a:r>
            <a:r>
              <a:rPr lang="en-US" sz="2000" dirty="0">
                <a:solidFill>
                  <a:schemeClr val="accent6">
                    <a:lumMod val="60000"/>
                    <a:lumOff val="40000"/>
                  </a:schemeClr>
                </a:solidFill>
              </a:rPr>
              <a:t>type</a:t>
            </a:r>
            <a:r>
              <a:rPr lang="en-US" sz="2000" dirty="0"/>
              <a:t> at stores in each </a:t>
            </a:r>
            <a:r>
              <a:rPr lang="en-US" sz="2000" dirty="0">
                <a:solidFill>
                  <a:schemeClr val="accent6">
                    <a:lumMod val="60000"/>
                    <a:lumOff val="40000"/>
                  </a:schemeClr>
                </a:solidFill>
              </a:rPr>
              <a:t>city</a:t>
            </a:r>
            <a:r>
              <a:rPr lang="en-US" sz="2000" dirty="0"/>
              <a:t> in the last two </a:t>
            </a:r>
            <a:r>
              <a:rPr lang="en-US" sz="2000" dirty="0">
                <a:solidFill>
                  <a:schemeClr val="accent6">
                    <a:lumMod val="60000"/>
                    <a:lumOff val="40000"/>
                  </a:schemeClr>
                </a:solidFill>
              </a:rPr>
              <a:t>months</a:t>
            </a:r>
            <a:r>
              <a:rPr lang="en-US" sz="2000" dirty="0">
                <a:solidFill>
                  <a:schemeClr val="tx1"/>
                </a:solidFill>
              </a:rPr>
              <a:t>, we can group the primary events </a:t>
            </a:r>
            <a:r>
              <a:rPr lang="en-US" sz="2000" dirty="0">
                <a:solidFill>
                  <a:schemeClr val="accent6">
                    <a:lumMod val="60000"/>
                    <a:lumOff val="40000"/>
                  </a:schemeClr>
                </a:solidFill>
              </a:rPr>
              <a:t>by product type, by store city </a:t>
            </a:r>
            <a:r>
              <a:rPr lang="en-US" sz="2000" dirty="0">
                <a:solidFill>
                  <a:srgbClr val="000000"/>
                </a:solidFill>
              </a:rPr>
              <a:t>and</a:t>
            </a:r>
            <a:r>
              <a:rPr lang="en-US" sz="2000" dirty="0">
                <a:solidFill>
                  <a:srgbClr val="FF0000"/>
                </a:solidFill>
              </a:rPr>
              <a:t> </a:t>
            </a:r>
            <a:r>
              <a:rPr lang="en-US" sz="2000" dirty="0">
                <a:solidFill>
                  <a:schemeClr val="accent6">
                    <a:lumMod val="60000"/>
                    <a:lumOff val="40000"/>
                  </a:schemeClr>
                </a:solidFill>
              </a:rPr>
              <a:t>by months</a:t>
            </a:r>
            <a:r>
              <a:rPr lang="en-US" sz="2000" dirty="0">
                <a:solidFill>
                  <a:srgbClr val="000000"/>
                </a:solidFill>
              </a:rPr>
              <a:t>.</a:t>
            </a:r>
          </a:p>
        </p:txBody>
      </p:sp>
      <p:grpSp>
        <p:nvGrpSpPr>
          <p:cNvPr id="5" name="Group 4"/>
          <p:cNvGrpSpPr/>
          <p:nvPr/>
        </p:nvGrpSpPr>
        <p:grpSpPr>
          <a:xfrm>
            <a:off x="381000" y="3276600"/>
            <a:ext cx="4114800" cy="1752600"/>
            <a:chOff x="381000" y="2819400"/>
            <a:chExt cx="4114800" cy="1752600"/>
          </a:xfrm>
        </p:grpSpPr>
        <p:cxnSp>
          <p:nvCxnSpPr>
            <p:cNvPr id="17" name="Straight Connector 16"/>
            <p:cNvCxnSpPr/>
            <p:nvPr/>
          </p:nvCxnSpPr>
          <p:spPr>
            <a:xfrm>
              <a:off x="1253535" y="3776246"/>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8200" y="2861846"/>
              <a:ext cx="12192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cxnSp>
          <p:nvCxnSpPr>
            <p:cNvPr id="19" name="Straight Connector 18"/>
            <p:cNvCxnSpPr/>
            <p:nvPr/>
          </p:nvCxnSpPr>
          <p:spPr>
            <a:xfrm>
              <a:off x="1981200" y="3578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1000" y="3894892"/>
              <a:ext cx="762000" cy="338554"/>
            </a:xfrm>
            <a:prstGeom prst="rect">
              <a:avLst/>
            </a:prstGeom>
            <a:noFill/>
          </p:spPr>
          <p:txBody>
            <a:bodyPr wrap="square" rtlCol="0">
              <a:spAutoFit/>
            </a:bodyPr>
            <a:lstStyle/>
            <a:p>
              <a:pPr algn="r"/>
              <a:r>
                <a:rPr lang="en-US" sz="1600" dirty="0"/>
                <a:t>store</a:t>
              </a:r>
            </a:p>
          </p:txBody>
        </p:sp>
        <p:sp>
          <p:nvSpPr>
            <p:cNvPr id="21" name="TextBox 20"/>
            <p:cNvSpPr txBox="1"/>
            <p:nvPr/>
          </p:nvSpPr>
          <p:spPr>
            <a:xfrm>
              <a:off x="2133600" y="3623846"/>
              <a:ext cx="838200" cy="338554"/>
            </a:xfrm>
            <a:prstGeom prst="rect">
              <a:avLst/>
            </a:prstGeom>
            <a:noFill/>
          </p:spPr>
          <p:txBody>
            <a:bodyPr wrap="square" rtlCol="0">
              <a:spAutoFit/>
            </a:bodyPr>
            <a:lstStyle/>
            <a:p>
              <a:r>
                <a:rPr lang="en-US" sz="1600" dirty="0"/>
                <a:t>product</a:t>
              </a:r>
            </a:p>
          </p:txBody>
        </p:sp>
        <p:sp>
          <p:nvSpPr>
            <p:cNvPr id="22" name="Oval 21"/>
            <p:cNvSpPr/>
            <p:nvPr/>
          </p:nvSpPr>
          <p:spPr>
            <a:xfrm>
              <a:off x="1143000" y="4004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a:endCxn id="26" idx="6"/>
            </p:cNvCxnSpPr>
            <p:nvPr/>
          </p:nvCxnSpPr>
          <p:spPr>
            <a:xfrm>
              <a:off x="1999940" y="3240131"/>
              <a:ext cx="1962460" cy="437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457140" y="31327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2152340" y="2819400"/>
              <a:ext cx="838200" cy="338554"/>
            </a:xfrm>
            <a:prstGeom prst="rect">
              <a:avLst/>
            </a:prstGeom>
            <a:noFill/>
          </p:spPr>
          <p:txBody>
            <a:bodyPr wrap="square" rtlCol="0">
              <a:spAutoFit/>
            </a:bodyPr>
            <a:lstStyle/>
            <a:p>
              <a:pPr algn="ctr"/>
              <a:r>
                <a:rPr lang="en-US" sz="1600" dirty="0"/>
                <a:t>date</a:t>
              </a:r>
            </a:p>
          </p:txBody>
        </p:sp>
        <p:sp>
          <p:nvSpPr>
            <p:cNvPr id="26" name="Oval 25"/>
            <p:cNvSpPr/>
            <p:nvPr/>
          </p:nvSpPr>
          <p:spPr>
            <a:xfrm>
              <a:off x="3733800" y="31302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3429000" y="2828092"/>
              <a:ext cx="838200" cy="338554"/>
            </a:xfrm>
            <a:prstGeom prst="rect">
              <a:avLst/>
            </a:prstGeom>
            <a:noFill/>
          </p:spPr>
          <p:txBody>
            <a:bodyPr wrap="square" rtlCol="0">
              <a:spAutoFit/>
            </a:bodyPr>
            <a:lstStyle/>
            <a:p>
              <a:pPr algn="ctr"/>
              <a:r>
                <a:rPr lang="en-US" sz="1600" dirty="0"/>
                <a:t>year</a:t>
              </a:r>
            </a:p>
          </p:txBody>
        </p:sp>
        <p:sp>
          <p:nvSpPr>
            <p:cNvPr id="28" name="Oval 27"/>
            <p:cNvSpPr/>
            <p:nvPr/>
          </p:nvSpPr>
          <p:spPr>
            <a:xfrm>
              <a:off x="3048000" y="31354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p:cNvSpPr txBox="1"/>
            <p:nvPr/>
          </p:nvSpPr>
          <p:spPr>
            <a:xfrm>
              <a:off x="2743200" y="2819400"/>
              <a:ext cx="838200" cy="338554"/>
            </a:xfrm>
            <a:prstGeom prst="rect">
              <a:avLst/>
            </a:prstGeom>
            <a:noFill/>
          </p:spPr>
          <p:txBody>
            <a:bodyPr wrap="square" rtlCol="0">
              <a:spAutoFit/>
            </a:bodyPr>
            <a:lstStyle/>
            <a:p>
              <a:pPr algn="ctr"/>
              <a:r>
                <a:rPr lang="en-US" sz="1600" dirty="0">
                  <a:solidFill>
                    <a:schemeClr val="accent6">
                      <a:lumMod val="60000"/>
                      <a:lumOff val="40000"/>
                    </a:schemeClr>
                  </a:solidFill>
                </a:rPr>
                <a:t>month</a:t>
              </a:r>
            </a:p>
          </p:txBody>
        </p:sp>
        <p:sp>
          <p:nvSpPr>
            <p:cNvPr id="30" name="Rectangle 29"/>
            <p:cNvSpPr/>
            <p:nvPr/>
          </p:nvSpPr>
          <p:spPr>
            <a:xfrm>
              <a:off x="838200" y="3132892"/>
              <a:ext cx="1219200" cy="6433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receipt</a:t>
              </a:r>
            </a:p>
          </p:txBody>
        </p:sp>
        <p:sp>
          <p:nvSpPr>
            <p:cNvPr id="31" name="Oval 30"/>
            <p:cNvSpPr/>
            <p:nvPr/>
          </p:nvSpPr>
          <p:spPr>
            <a:xfrm>
              <a:off x="3048000" y="3471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2" name="Straight Connector 31"/>
            <p:cNvCxnSpPr/>
            <p:nvPr/>
          </p:nvCxnSpPr>
          <p:spPr>
            <a:xfrm>
              <a:off x="2590800" y="3578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438400" y="3471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3429000" y="3623846"/>
              <a:ext cx="1066800" cy="338554"/>
            </a:xfrm>
            <a:prstGeom prst="rect">
              <a:avLst/>
            </a:prstGeom>
            <a:noFill/>
          </p:spPr>
          <p:txBody>
            <a:bodyPr wrap="square" rtlCol="0">
              <a:spAutoFit/>
            </a:bodyPr>
            <a:lstStyle/>
            <a:p>
              <a:r>
                <a:rPr lang="en-US" sz="1600" dirty="0"/>
                <a:t>category</a:t>
              </a:r>
            </a:p>
          </p:txBody>
        </p:sp>
        <p:sp>
          <p:nvSpPr>
            <p:cNvPr id="35" name="Oval 34"/>
            <p:cNvSpPr/>
            <p:nvPr/>
          </p:nvSpPr>
          <p:spPr>
            <a:xfrm>
              <a:off x="3733800" y="3505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36" name="Straight Connector 35"/>
            <p:cNvCxnSpPr/>
            <p:nvPr/>
          </p:nvCxnSpPr>
          <p:spPr>
            <a:xfrm>
              <a:off x="3276600" y="357668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95600" y="3623846"/>
              <a:ext cx="838200" cy="338554"/>
            </a:xfrm>
            <a:prstGeom prst="rect">
              <a:avLst/>
            </a:prstGeom>
            <a:noFill/>
          </p:spPr>
          <p:txBody>
            <a:bodyPr wrap="square" rtlCol="0">
              <a:spAutoFit/>
            </a:bodyPr>
            <a:lstStyle/>
            <a:p>
              <a:r>
                <a:rPr lang="en-US" sz="1600" dirty="0">
                  <a:solidFill>
                    <a:schemeClr val="accent6">
                      <a:lumMod val="60000"/>
                      <a:lumOff val="40000"/>
                    </a:schemeClr>
                  </a:solidFill>
                </a:rPr>
                <a:t>type</a:t>
              </a:r>
            </a:p>
          </p:txBody>
        </p:sp>
        <p:sp>
          <p:nvSpPr>
            <p:cNvPr id="38" name="Oval 37"/>
            <p:cNvSpPr/>
            <p:nvPr/>
          </p:nvSpPr>
          <p:spPr>
            <a:xfrm>
              <a:off x="1828800" y="4038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9" name="Straight Connector 38"/>
            <p:cNvCxnSpPr/>
            <p:nvPr/>
          </p:nvCxnSpPr>
          <p:spPr>
            <a:xfrm>
              <a:off x="1371600" y="41460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76400" y="4233446"/>
              <a:ext cx="609600" cy="338554"/>
            </a:xfrm>
            <a:prstGeom prst="rect">
              <a:avLst/>
            </a:prstGeom>
            <a:noFill/>
          </p:spPr>
          <p:txBody>
            <a:bodyPr wrap="square" rtlCol="0">
              <a:spAutoFit/>
            </a:bodyPr>
            <a:lstStyle/>
            <a:p>
              <a:r>
                <a:rPr lang="en-US" sz="1600" dirty="0">
                  <a:solidFill>
                    <a:schemeClr val="accent6">
                      <a:lumMod val="60000"/>
                      <a:lumOff val="40000"/>
                    </a:schemeClr>
                  </a:solidFill>
                </a:rPr>
                <a:t>city</a:t>
              </a:r>
            </a:p>
          </p:txBody>
        </p:sp>
      </p:grpSp>
      <p:graphicFrame>
        <p:nvGraphicFramePr>
          <p:cNvPr id="41" name="Table 40"/>
          <p:cNvGraphicFramePr>
            <a:graphicFrameLocks noGrp="1"/>
          </p:cNvGraphicFramePr>
          <p:nvPr>
            <p:extLst>
              <p:ext uri="{D42A27DB-BD31-4B8C-83A1-F6EECF244321}">
                <p14:modId xmlns:p14="http://schemas.microsoft.com/office/powerpoint/2010/main" val="3632659864"/>
              </p:ext>
            </p:extLst>
          </p:nvPr>
        </p:nvGraphicFramePr>
        <p:xfrm>
          <a:off x="3886200" y="4114800"/>
          <a:ext cx="4953001" cy="1600200"/>
        </p:xfrm>
        <a:graphic>
          <a:graphicData uri="http://schemas.openxmlformats.org/drawingml/2006/table">
            <a:tbl>
              <a:tblPr firstRow="1" bandRow="1">
                <a:tableStyleId>{5940675A-B579-460E-94D1-54222C63F5DA}</a:tableStyleId>
              </a:tblPr>
              <a:tblGrid>
                <a:gridCol w="667658">
                  <a:extLst>
                    <a:ext uri="{9D8B030D-6E8A-4147-A177-3AD203B41FA5}">
                      <a16:colId xmlns:a16="http://schemas.microsoft.com/office/drawing/2014/main" val="20000"/>
                    </a:ext>
                  </a:extLst>
                </a:gridCol>
                <a:gridCol w="70394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20040">
                <a:tc gridSpan="2">
                  <a:txBody>
                    <a:bodyPr/>
                    <a:lstStyle/>
                    <a:p>
                      <a:pPr algn="r"/>
                      <a:r>
                        <a:rPr lang="en-US" sz="1400" dirty="0">
                          <a:solidFill>
                            <a:schemeClr val="accent6">
                              <a:lumMod val="60000"/>
                              <a:lumOff val="40000"/>
                            </a:schemeClr>
                          </a:solidFill>
                        </a:rPr>
                        <a:t>City</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algn="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400" dirty="0"/>
                        <a:t>Macau</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400" dirty="0"/>
                        <a:t>Hong Kong</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0040">
                <a:tc grid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60000"/>
                              <a:lumOff val="40000"/>
                            </a:schemeClr>
                          </a:solidFill>
                        </a:rPr>
                        <a:t>Month</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Jan 2012</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Dec 2011</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Jan 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040">
                <a:tc gridSpan="2">
                  <a:txBody>
                    <a:bodyPr/>
                    <a:lstStyle/>
                    <a:p>
                      <a:r>
                        <a:rPr lang="en-US" sz="1400" dirty="0">
                          <a:solidFill>
                            <a:schemeClr val="accent6">
                              <a:lumMod val="60000"/>
                              <a:lumOff val="40000"/>
                            </a:schemeClr>
                          </a:solidFill>
                        </a:rPr>
                        <a:t>Product</a:t>
                      </a:r>
                      <a:r>
                        <a:rPr lang="en-US" sz="1400" baseline="0" dirty="0">
                          <a:solidFill>
                            <a:schemeClr val="accent6">
                              <a:lumMod val="60000"/>
                              <a:lumOff val="40000"/>
                            </a:schemeClr>
                          </a:solidFill>
                        </a:rPr>
                        <a:t> </a:t>
                      </a:r>
                      <a:r>
                        <a:rPr lang="en-US" sz="1400" dirty="0">
                          <a:solidFill>
                            <a:schemeClr val="accent6">
                              <a:lumMod val="60000"/>
                              <a:lumOff val="40000"/>
                            </a:schemeClr>
                          </a:solidFill>
                        </a:rPr>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0040">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350</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830</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bg1">
                              <a:lumMod val="75000"/>
                            </a:schemeClr>
                          </a:solidFill>
                          <a:latin typeface="+mn-lt"/>
                          <a:ea typeface="+mn-ea"/>
                          <a:cs typeface="+mn-cs"/>
                        </a:rPr>
                        <a:t>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004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280</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967</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lumMod val="75000"/>
                            </a:schemeClr>
                          </a:solidFill>
                        </a:rPr>
                        <a:t>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2" name="TextBox 41"/>
          <p:cNvSpPr txBox="1"/>
          <p:nvPr/>
        </p:nvSpPr>
        <p:spPr>
          <a:xfrm>
            <a:off x="4343400" y="5909846"/>
            <a:ext cx="4267200" cy="338554"/>
          </a:xfrm>
          <a:prstGeom prst="rect">
            <a:avLst/>
          </a:prstGeom>
          <a:noFill/>
        </p:spPr>
        <p:txBody>
          <a:bodyPr wrap="square" rtlCol="0">
            <a:spAutoFit/>
          </a:bodyPr>
          <a:lstStyle/>
          <a:p>
            <a:r>
              <a:rPr lang="en-US" sz="1600" i="1" u="sng" dirty="0"/>
              <a:t>Total sales receipt by month, city and product type</a:t>
            </a:r>
          </a:p>
        </p:txBody>
      </p:sp>
    </p:spTree>
    <p:extLst>
      <p:ext uri="{BB962C8B-B14F-4D97-AF65-F5344CB8AC3E}">
        <p14:creationId xmlns:p14="http://schemas.microsoft.com/office/powerpoint/2010/main" val="1902217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Group by Product Type, Store City and Month  </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101</a:t>
            </a:fld>
            <a:endParaRPr lang="en-US" dirty="0"/>
          </a:p>
        </p:txBody>
      </p:sp>
      <p:pic>
        <p:nvPicPr>
          <p:cNvPr id="1026" name="Picture 2" descr="C:\Users\philiplei\Desktop\cube4.emf"/>
          <p:cNvPicPr>
            <a:picLocks noChangeAspect="1" noChangeArrowheads="1"/>
          </p:cNvPicPr>
          <p:nvPr/>
        </p:nvPicPr>
        <p:blipFill>
          <a:blip r:embed="rId2" cstate="print"/>
          <a:srcRect/>
          <a:stretch>
            <a:fillRect/>
          </a:stretch>
        </p:blipFill>
        <p:spPr bwMode="auto">
          <a:xfrm>
            <a:off x="5105400" y="1481554"/>
            <a:ext cx="1665287" cy="1901825"/>
          </a:xfrm>
          <a:prstGeom prst="rect">
            <a:avLst/>
          </a:prstGeom>
          <a:noFill/>
        </p:spPr>
      </p:pic>
      <p:cxnSp>
        <p:nvCxnSpPr>
          <p:cNvPr id="11" name="Straight Connector 10"/>
          <p:cNvCxnSpPr/>
          <p:nvPr/>
        </p:nvCxnSpPr>
        <p:spPr>
          <a:xfrm>
            <a:off x="6934200" y="1219200"/>
            <a:ext cx="0" cy="2252246"/>
          </a:xfrm>
          <a:prstGeom prst="line">
            <a:avLst/>
          </a:prstGeom>
          <a:ln>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934200" y="2709446"/>
            <a:ext cx="533400" cy="762000"/>
          </a:xfrm>
          <a:prstGeom prst="line">
            <a:avLst/>
          </a:prstGeom>
          <a:ln>
            <a:solidFill>
              <a:srgbClr val="00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724400" y="3471446"/>
            <a:ext cx="2209800" cy="0"/>
          </a:xfrm>
          <a:prstGeom prst="line">
            <a:avLst/>
          </a:prstGeom>
          <a:ln>
            <a:solidFill>
              <a:srgbClr val="00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62400" y="3505200"/>
            <a:ext cx="1905000" cy="338554"/>
          </a:xfrm>
          <a:prstGeom prst="rect">
            <a:avLst/>
          </a:prstGeom>
          <a:noFill/>
        </p:spPr>
        <p:txBody>
          <a:bodyPr wrap="square" rtlCol="0">
            <a:spAutoFit/>
          </a:bodyPr>
          <a:lstStyle/>
          <a:p>
            <a:r>
              <a:rPr lang="en-US" sz="1600" dirty="0"/>
              <a:t>[Date].[month]</a:t>
            </a:r>
          </a:p>
        </p:txBody>
      </p:sp>
      <p:sp>
        <p:nvSpPr>
          <p:cNvPr id="15" name="TextBox 14"/>
          <p:cNvSpPr txBox="1"/>
          <p:nvPr/>
        </p:nvSpPr>
        <p:spPr>
          <a:xfrm>
            <a:off x="7162800" y="3157954"/>
            <a:ext cx="1600200" cy="347246"/>
          </a:xfrm>
          <a:prstGeom prst="rect">
            <a:avLst/>
          </a:prstGeom>
          <a:noFill/>
        </p:spPr>
        <p:txBody>
          <a:bodyPr wrap="square" rtlCol="0">
            <a:spAutoFit/>
          </a:bodyPr>
          <a:lstStyle/>
          <a:p>
            <a:r>
              <a:rPr lang="en-US" sz="1600" dirty="0"/>
              <a:t>[Product].[type]</a:t>
            </a:r>
          </a:p>
        </p:txBody>
      </p:sp>
      <p:sp>
        <p:nvSpPr>
          <p:cNvPr id="16" name="TextBox 15"/>
          <p:cNvSpPr txBox="1"/>
          <p:nvPr/>
        </p:nvSpPr>
        <p:spPr>
          <a:xfrm>
            <a:off x="7010400" y="1261646"/>
            <a:ext cx="1447800" cy="338554"/>
          </a:xfrm>
          <a:prstGeom prst="rect">
            <a:avLst/>
          </a:prstGeom>
          <a:noFill/>
        </p:spPr>
        <p:txBody>
          <a:bodyPr wrap="square" rtlCol="0">
            <a:spAutoFit/>
          </a:bodyPr>
          <a:lstStyle/>
          <a:p>
            <a:r>
              <a:rPr lang="en-US" sz="1600" dirty="0"/>
              <a:t>[Store].[city]</a:t>
            </a:r>
          </a:p>
        </p:txBody>
      </p:sp>
      <p:sp>
        <p:nvSpPr>
          <p:cNvPr id="41" name="TextBox 40"/>
          <p:cNvSpPr txBox="1"/>
          <p:nvPr/>
        </p:nvSpPr>
        <p:spPr>
          <a:xfrm>
            <a:off x="4800600" y="3962400"/>
            <a:ext cx="2971800" cy="2308324"/>
          </a:xfrm>
          <a:prstGeom prst="rect">
            <a:avLst/>
          </a:prstGeom>
          <a:ln w="12700">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1/1, milk, </a:t>
            </a:r>
            <a:r>
              <a:rPr lang="en-US" dirty="0" err="1"/>
              <a:t>hk</a:t>
            </a:r>
            <a:r>
              <a:rPr lang="en-US" dirty="0"/>
              <a:t> store A, </a:t>
            </a:r>
            <a:r>
              <a:rPr lang="en-US" dirty="0">
                <a:solidFill>
                  <a:srgbClr val="0000FF"/>
                </a:solidFill>
              </a:rPr>
              <a:t>$10</a:t>
            </a:r>
          </a:p>
          <a:p>
            <a:r>
              <a:rPr lang="en-US" dirty="0"/>
              <a:t>1/1, cream, </a:t>
            </a:r>
            <a:r>
              <a:rPr lang="en-US" dirty="0" err="1"/>
              <a:t>hk</a:t>
            </a:r>
            <a:r>
              <a:rPr lang="en-US" dirty="0"/>
              <a:t> store B, </a:t>
            </a:r>
            <a:r>
              <a:rPr lang="en-US" dirty="0">
                <a:solidFill>
                  <a:srgbClr val="0000FF"/>
                </a:solidFill>
              </a:rPr>
              <a:t>$25</a:t>
            </a:r>
          </a:p>
          <a:p>
            <a:r>
              <a:rPr lang="en-US" dirty="0"/>
              <a:t>1/1,  yogurt, </a:t>
            </a:r>
            <a:r>
              <a:rPr lang="en-US" dirty="0" err="1"/>
              <a:t>hk</a:t>
            </a:r>
            <a:r>
              <a:rPr lang="en-US" dirty="0"/>
              <a:t> store A, </a:t>
            </a:r>
            <a:r>
              <a:rPr lang="en-US" dirty="0">
                <a:solidFill>
                  <a:srgbClr val="0000FF"/>
                </a:solidFill>
              </a:rPr>
              <a:t>$25</a:t>
            </a:r>
          </a:p>
          <a:p>
            <a:r>
              <a:rPr lang="en-US" dirty="0"/>
              <a:t>1/2, milk, </a:t>
            </a:r>
            <a:r>
              <a:rPr lang="en-US" dirty="0" err="1"/>
              <a:t>hk</a:t>
            </a:r>
            <a:r>
              <a:rPr lang="en-US" dirty="0"/>
              <a:t> store B, </a:t>
            </a:r>
            <a:r>
              <a:rPr lang="en-US" dirty="0">
                <a:solidFill>
                  <a:srgbClr val="0000FF"/>
                </a:solidFill>
              </a:rPr>
              <a:t>$15</a:t>
            </a:r>
          </a:p>
          <a:p>
            <a:r>
              <a:rPr lang="en-US" dirty="0"/>
              <a:t>1/2, yogurt, </a:t>
            </a:r>
            <a:r>
              <a:rPr lang="en-US" dirty="0" err="1"/>
              <a:t>hk</a:t>
            </a:r>
            <a:r>
              <a:rPr lang="en-US" dirty="0"/>
              <a:t> store C, </a:t>
            </a:r>
            <a:r>
              <a:rPr lang="en-US" dirty="0">
                <a:solidFill>
                  <a:srgbClr val="0000FF"/>
                </a:solidFill>
              </a:rPr>
              <a:t>$30</a:t>
            </a:r>
          </a:p>
          <a:p>
            <a:r>
              <a:rPr lang="en-US" dirty="0"/>
              <a:t>1/3, milk, </a:t>
            </a:r>
            <a:r>
              <a:rPr lang="en-US" dirty="0" err="1"/>
              <a:t>hk</a:t>
            </a:r>
            <a:r>
              <a:rPr lang="en-US" dirty="0"/>
              <a:t> store D, </a:t>
            </a:r>
            <a:r>
              <a:rPr lang="en-US" dirty="0">
                <a:solidFill>
                  <a:srgbClr val="0000FF"/>
                </a:solidFill>
              </a:rPr>
              <a:t>$20</a:t>
            </a:r>
          </a:p>
          <a:p>
            <a:r>
              <a:rPr lang="en-US" dirty="0"/>
              <a:t>…</a:t>
            </a:r>
          </a:p>
          <a:p>
            <a:r>
              <a:rPr lang="en-US" dirty="0"/>
              <a:t>1/31,  cream, </a:t>
            </a:r>
            <a:r>
              <a:rPr lang="en-US" dirty="0" err="1"/>
              <a:t>hk</a:t>
            </a:r>
            <a:r>
              <a:rPr lang="en-US" dirty="0"/>
              <a:t> store E, </a:t>
            </a:r>
            <a:r>
              <a:rPr lang="en-US" dirty="0">
                <a:solidFill>
                  <a:srgbClr val="0000FF"/>
                </a:solidFill>
              </a:rPr>
              <a:t>$42</a:t>
            </a:r>
          </a:p>
        </p:txBody>
      </p:sp>
      <p:cxnSp>
        <p:nvCxnSpPr>
          <p:cNvPr id="42" name="Straight Arrow Connector 41"/>
          <p:cNvCxnSpPr/>
          <p:nvPr/>
        </p:nvCxnSpPr>
        <p:spPr>
          <a:xfrm flipV="1">
            <a:off x="5867400" y="3124200"/>
            <a:ext cx="0" cy="8382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981200" y="5181600"/>
            <a:ext cx="2667000" cy="584776"/>
          </a:xfrm>
          <a:prstGeom prst="rect">
            <a:avLst/>
          </a:prstGeom>
          <a:noFill/>
        </p:spPr>
        <p:txBody>
          <a:bodyPr wrap="square" rtlCol="0">
            <a:spAutoFit/>
          </a:bodyPr>
          <a:lstStyle/>
          <a:p>
            <a:pPr algn="r"/>
            <a:r>
              <a:rPr lang="en-US" sz="1600" i="1" dirty="0"/>
              <a:t>Primary events inside a secondary event</a:t>
            </a:r>
          </a:p>
        </p:txBody>
      </p:sp>
      <p:pic>
        <p:nvPicPr>
          <p:cNvPr id="44" name="Picture 6" descr="C:\Users\philiplei\Desktop\cube3.emf"/>
          <p:cNvPicPr>
            <a:picLocks noChangeAspect="1" noChangeArrowheads="1"/>
          </p:cNvPicPr>
          <p:nvPr/>
        </p:nvPicPr>
        <p:blipFill>
          <a:blip r:embed="rId3" cstate="print"/>
          <a:srcRect/>
          <a:stretch>
            <a:fillRect/>
          </a:stretch>
        </p:blipFill>
        <p:spPr bwMode="auto">
          <a:xfrm>
            <a:off x="611293" y="1563906"/>
            <a:ext cx="1358042" cy="1437410"/>
          </a:xfrm>
          <a:prstGeom prst="rect">
            <a:avLst/>
          </a:prstGeom>
          <a:noFill/>
        </p:spPr>
      </p:pic>
      <p:cxnSp>
        <p:nvCxnSpPr>
          <p:cNvPr id="45" name="Straight Connector 44"/>
          <p:cNvCxnSpPr/>
          <p:nvPr/>
        </p:nvCxnSpPr>
        <p:spPr>
          <a:xfrm>
            <a:off x="2050627" y="1371600"/>
            <a:ext cx="0" cy="170763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2050627" y="2501493"/>
            <a:ext cx="403013" cy="577743"/>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81000" y="3079236"/>
            <a:ext cx="1669627"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38573" y="3104829"/>
            <a:ext cx="856827" cy="338554"/>
          </a:xfrm>
          <a:prstGeom prst="rect">
            <a:avLst/>
          </a:prstGeom>
          <a:noFill/>
        </p:spPr>
        <p:txBody>
          <a:bodyPr wrap="square" rtlCol="0">
            <a:spAutoFit/>
          </a:bodyPr>
          <a:lstStyle/>
          <a:p>
            <a:r>
              <a:rPr lang="en-US" sz="1600" dirty="0"/>
              <a:t>Date</a:t>
            </a:r>
          </a:p>
        </p:txBody>
      </p:sp>
      <p:sp>
        <p:nvSpPr>
          <p:cNvPr id="49" name="TextBox 48"/>
          <p:cNvSpPr txBox="1"/>
          <p:nvPr/>
        </p:nvSpPr>
        <p:spPr>
          <a:xfrm>
            <a:off x="2338493" y="2617042"/>
            <a:ext cx="938107" cy="338554"/>
          </a:xfrm>
          <a:prstGeom prst="rect">
            <a:avLst/>
          </a:prstGeom>
          <a:noFill/>
        </p:spPr>
        <p:txBody>
          <a:bodyPr wrap="square" rtlCol="0">
            <a:spAutoFit/>
          </a:bodyPr>
          <a:lstStyle/>
          <a:p>
            <a:r>
              <a:rPr lang="en-US" sz="1600" dirty="0"/>
              <a:t>Product</a:t>
            </a:r>
            <a:endParaRPr lang="en-US" sz="1200" dirty="0"/>
          </a:p>
        </p:txBody>
      </p:sp>
      <p:sp>
        <p:nvSpPr>
          <p:cNvPr id="50" name="TextBox 49"/>
          <p:cNvSpPr txBox="1"/>
          <p:nvPr/>
        </p:nvSpPr>
        <p:spPr>
          <a:xfrm>
            <a:off x="2108200" y="1403782"/>
            <a:ext cx="633307" cy="256689"/>
          </a:xfrm>
          <a:prstGeom prst="rect">
            <a:avLst/>
          </a:prstGeom>
          <a:noFill/>
        </p:spPr>
        <p:txBody>
          <a:bodyPr wrap="square" rtlCol="0">
            <a:spAutoFit/>
          </a:bodyPr>
          <a:lstStyle/>
          <a:p>
            <a:r>
              <a:rPr lang="en-US" sz="1600" dirty="0"/>
              <a:t>Store</a:t>
            </a:r>
          </a:p>
        </p:txBody>
      </p:sp>
      <p:cxnSp>
        <p:nvCxnSpPr>
          <p:cNvPr id="52" name="Straight Arrow Connector 51"/>
          <p:cNvCxnSpPr/>
          <p:nvPr/>
        </p:nvCxnSpPr>
        <p:spPr>
          <a:xfrm>
            <a:off x="2743200" y="2209800"/>
            <a:ext cx="160020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6143235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Summarizing Measures in Secondary Events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102</a:t>
            </a:fld>
            <a:endParaRPr lang="en-US"/>
          </a:p>
        </p:txBody>
      </p:sp>
      <p:sp>
        <p:nvSpPr>
          <p:cNvPr id="4" name="Content Placeholder 3"/>
          <p:cNvSpPr>
            <a:spLocks noGrp="1"/>
          </p:cNvSpPr>
          <p:nvPr>
            <p:ph sz="quarter" idx="1"/>
          </p:nvPr>
        </p:nvSpPr>
        <p:spPr>
          <a:xfrm>
            <a:off x="457200" y="1219200"/>
            <a:ext cx="8229600" cy="2286000"/>
          </a:xfrm>
        </p:spPr>
        <p:txBody>
          <a:bodyPr>
            <a:noAutofit/>
          </a:bodyPr>
          <a:lstStyle/>
          <a:p>
            <a:r>
              <a:rPr lang="en-US" sz="2000" dirty="0"/>
              <a:t>A </a:t>
            </a:r>
            <a:r>
              <a:rPr lang="en-US" sz="2000" dirty="0">
                <a:solidFill>
                  <a:srgbClr val="FF0000"/>
                </a:solidFill>
              </a:rPr>
              <a:t>secondary event </a:t>
            </a:r>
            <a:r>
              <a:rPr lang="en-US" sz="2000" dirty="0"/>
              <a:t>consists of a </a:t>
            </a:r>
            <a:r>
              <a:rPr lang="en-US" sz="2000" dirty="0">
                <a:solidFill>
                  <a:srgbClr val="0000FF"/>
                </a:solidFill>
              </a:rPr>
              <a:t>large number </a:t>
            </a:r>
            <a:r>
              <a:rPr lang="en-US" sz="2000" dirty="0"/>
              <a:t>of primary events, each with a value for a measure.</a:t>
            </a:r>
          </a:p>
          <a:p>
            <a:r>
              <a:rPr lang="en-US" sz="2000" dirty="0"/>
              <a:t>When the measure is additive, we can use the </a:t>
            </a:r>
            <a:r>
              <a:rPr lang="en-US" sz="2000" dirty="0">
                <a:solidFill>
                  <a:srgbClr val="0000FF"/>
                </a:solidFill>
              </a:rPr>
              <a:t>SUM</a:t>
            </a:r>
            <a:r>
              <a:rPr lang="en-US" sz="2000" dirty="0">
                <a:solidFill>
                  <a:srgbClr val="C00000"/>
                </a:solidFill>
              </a:rPr>
              <a:t> </a:t>
            </a:r>
            <a:r>
              <a:rPr lang="en-US" sz="2000" dirty="0"/>
              <a:t>operator to summarize </a:t>
            </a:r>
            <a:r>
              <a:rPr lang="en-US" sz="2000" dirty="0">
                <a:solidFill>
                  <a:srgbClr val="0000FF"/>
                </a:solidFill>
              </a:rPr>
              <a:t>additive</a:t>
            </a:r>
            <a:r>
              <a:rPr lang="en-US" sz="2000" dirty="0"/>
              <a:t> </a:t>
            </a:r>
            <a:r>
              <a:rPr lang="en-US" sz="2000" dirty="0">
                <a:solidFill>
                  <a:srgbClr val="0000FF"/>
                </a:solidFill>
              </a:rPr>
              <a:t>measure</a:t>
            </a:r>
            <a:r>
              <a:rPr lang="en-US" sz="2000" dirty="0"/>
              <a:t> values. Other operators can also be used.</a:t>
            </a:r>
          </a:p>
          <a:p>
            <a:r>
              <a:rPr lang="en-US" sz="2000" dirty="0"/>
              <a:t>The query should use other operators (e.g. </a:t>
            </a:r>
            <a:r>
              <a:rPr lang="en-US" sz="2000" dirty="0">
                <a:solidFill>
                  <a:srgbClr val="00B050"/>
                </a:solidFill>
              </a:rPr>
              <a:t>AVG</a:t>
            </a:r>
            <a:r>
              <a:rPr lang="en-US" sz="2000" dirty="0"/>
              <a:t>, </a:t>
            </a:r>
            <a:r>
              <a:rPr lang="en-US" sz="2000" dirty="0">
                <a:solidFill>
                  <a:srgbClr val="00B050"/>
                </a:solidFill>
              </a:rPr>
              <a:t>MIN</a:t>
            </a:r>
            <a:r>
              <a:rPr lang="en-US" sz="2000" dirty="0"/>
              <a:t>, </a:t>
            </a:r>
            <a:r>
              <a:rPr lang="en-US" sz="2000" dirty="0">
                <a:solidFill>
                  <a:srgbClr val="00B050"/>
                </a:solidFill>
              </a:rPr>
              <a:t>MAX</a:t>
            </a:r>
            <a:r>
              <a:rPr lang="en-US" sz="2000" dirty="0"/>
              <a:t>) to summarize </a:t>
            </a:r>
            <a:r>
              <a:rPr lang="en-US" sz="2000" dirty="0">
                <a:solidFill>
                  <a:srgbClr val="0000FF"/>
                </a:solidFill>
              </a:rPr>
              <a:t>non-additive measure </a:t>
            </a:r>
            <a:r>
              <a:rPr lang="en-US" sz="2000" dirty="0"/>
              <a:t>values</a:t>
            </a:r>
          </a:p>
        </p:txBody>
      </p:sp>
      <p:graphicFrame>
        <p:nvGraphicFramePr>
          <p:cNvPr id="5" name="Table 4"/>
          <p:cNvGraphicFramePr>
            <a:graphicFrameLocks noGrp="1"/>
          </p:cNvGraphicFramePr>
          <p:nvPr>
            <p:extLst>
              <p:ext uri="{D42A27DB-BD31-4B8C-83A1-F6EECF244321}">
                <p14:modId xmlns:p14="http://schemas.microsoft.com/office/powerpoint/2010/main" val="3011597346"/>
              </p:ext>
            </p:extLst>
          </p:nvPr>
        </p:nvGraphicFramePr>
        <p:xfrm>
          <a:off x="533400" y="3886200"/>
          <a:ext cx="4953001" cy="1645920"/>
        </p:xfrm>
        <a:graphic>
          <a:graphicData uri="http://schemas.openxmlformats.org/drawingml/2006/table">
            <a:tbl>
              <a:tblPr firstRow="1" bandRow="1">
                <a:tableStyleId>{5940675A-B579-460E-94D1-54222C63F5DA}</a:tableStyleId>
              </a:tblPr>
              <a:tblGrid>
                <a:gridCol w="667658">
                  <a:extLst>
                    <a:ext uri="{9D8B030D-6E8A-4147-A177-3AD203B41FA5}">
                      <a16:colId xmlns:a16="http://schemas.microsoft.com/office/drawing/2014/main" val="20000"/>
                    </a:ext>
                  </a:extLst>
                </a:gridCol>
                <a:gridCol w="70394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20040">
                <a:tc gridSpan="2">
                  <a:txBody>
                    <a:bodyPr/>
                    <a:lstStyle/>
                    <a:p>
                      <a:pPr algn="r"/>
                      <a:r>
                        <a:rPr lang="en-US" sz="1400" dirty="0"/>
                        <a:t>City</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algn="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400" dirty="0"/>
                        <a:t>Macau</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400" dirty="0"/>
                        <a:t>Hong Kong</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0040">
                <a:tc grid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t>Month</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Jan 2012</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Dec 2011</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Jan 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040">
                <a:tc gridSpan="2">
                  <a:txBody>
                    <a:bodyPr/>
                    <a:lstStyle/>
                    <a:p>
                      <a:r>
                        <a:rPr lang="en-US" sz="1400" dirty="0"/>
                        <a:t>Product</a:t>
                      </a:r>
                      <a:r>
                        <a:rPr lang="en-US" sz="1400" baseline="0" dirty="0"/>
                        <a:t> </a:t>
                      </a:r>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0040">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350</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830</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a:solidFill>
                            <a:srgbClr val="0000FF"/>
                          </a:solidFill>
                          <a:latin typeface="+mn-lt"/>
                          <a:ea typeface="+mn-ea"/>
                          <a:cs typeface="+mn-cs"/>
                        </a:rPr>
                        <a:t>810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004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280</a:t>
                      </a:r>
                    </a:p>
                  </a:txBody>
                  <a:tcPr anchor="ctr">
                    <a:lnL w="12700" cap="flat" cmpd="sng" algn="ctr">
                      <a:solidFill>
                        <a:schemeClr val="tx1"/>
                      </a:solidFill>
                      <a:prstDash val="solid"/>
                      <a:round/>
                      <a:headEnd type="none" w="med" len="med"/>
                      <a:tailEnd type="none" w="med" len="med"/>
                    </a:lnL>
                    <a:lnR w="28575" cap="flat" cmpd="sng" algn="ctr">
                      <a:solidFill>
                        <a:srgbClr val="00206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967</a:t>
                      </a:r>
                    </a:p>
                  </a:txBody>
                  <a:tcPr anchor="ctr">
                    <a:lnL w="28575" cap="flat" cmpd="sng" algn="ctr">
                      <a:solidFill>
                        <a:srgbClr val="00206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TextBox 6"/>
          <p:cNvSpPr txBox="1"/>
          <p:nvPr/>
        </p:nvSpPr>
        <p:spPr>
          <a:xfrm>
            <a:off x="6019800" y="3863876"/>
            <a:ext cx="2971800" cy="2308324"/>
          </a:xfrm>
          <a:prstGeom prst="rect">
            <a:avLst/>
          </a:prstGeom>
          <a:ln w="12700">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1/1, milk, </a:t>
            </a:r>
            <a:r>
              <a:rPr lang="en-US" dirty="0" err="1"/>
              <a:t>hk</a:t>
            </a:r>
            <a:r>
              <a:rPr lang="en-US" dirty="0"/>
              <a:t> store A, </a:t>
            </a:r>
            <a:r>
              <a:rPr lang="en-US" dirty="0">
                <a:solidFill>
                  <a:srgbClr val="0000FF"/>
                </a:solidFill>
              </a:rPr>
              <a:t>$10</a:t>
            </a:r>
          </a:p>
          <a:p>
            <a:r>
              <a:rPr lang="en-US" dirty="0"/>
              <a:t>1/1, cream, </a:t>
            </a:r>
            <a:r>
              <a:rPr lang="en-US" dirty="0" err="1"/>
              <a:t>hk</a:t>
            </a:r>
            <a:r>
              <a:rPr lang="en-US" dirty="0"/>
              <a:t> store B, </a:t>
            </a:r>
            <a:r>
              <a:rPr lang="en-US" dirty="0">
                <a:solidFill>
                  <a:srgbClr val="0000FF"/>
                </a:solidFill>
              </a:rPr>
              <a:t>$25</a:t>
            </a:r>
          </a:p>
          <a:p>
            <a:r>
              <a:rPr lang="en-US" dirty="0"/>
              <a:t>1/1,  yogurt, </a:t>
            </a:r>
            <a:r>
              <a:rPr lang="en-US" dirty="0" err="1"/>
              <a:t>hk</a:t>
            </a:r>
            <a:r>
              <a:rPr lang="en-US" dirty="0"/>
              <a:t> store A, </a:t>
            </a:r>
            <a:r>
              <a:rPr lang="en-US" dirty="0">
                <a:solidFill>
                  <a:srgbClr val="0000FF"/>
                </a:solidFill>
              </a:rPr>
              <a:t>$25</a:t>
            </a:r>
          </a:p>
          <a:p>
            <a:r>
              <a:rPr lang="en-US" dirty="0"/>
              <a:t>1/2, milk, </a:t>
            </a:r>
            <a:r>
              <a:rPr lang="en-US" dirty="0" err="1"/>
              <a:t>hk</a:t>
            </a:r>
            <a:r>
              <a:rPr lang="en-US" dirty="0"/>
              <a:t> store B, </a:t>
            </a:r>
            <a:r>
              <a:rPr lang="en-US" dirty="0">
                <a:solidFill>
                  <a:srgbClr val="0000FF"/>
                </a:solidFill>
              </a:rPr>
              <a:t>$15</a:t>
            </a:r>
          </a:p>
          <a:p>
            <a:r>
              <a:rPr lang="en-US" dirty="0"/>
              <a:t>1/2, yogurt, </a:t>
            </a:r>
            <a:r>
              <a:rPr lang="en-US" dirty="0" err="1"/>
              <a:t>hk</a:t>
            </a:r>
            <a:r>
              <a:rPr lang="en-US" dirty="0"/>
              <a:t> store C, </a:t>
            </a:r>
            <a:r>
              <a:rPr lang="en-US" dirty="0">
                <a:solidFill>
                  <a:srgbClr val="0000FF"/>
                </a:solidFill>
              </a:rPr>
              <a:t>$30</a:t>
            </a:r>
          </a:p>
          <a:p>
            <a:r>
              <a:rPr lang="en-US" dirty="0"/>
              <a:t>1/3, milk, </a:t>
            </a:r>
            <a:r>
              <a:rPr lang="en-US" dirty="0" err="1"/>
              <a:t>hk</a:t>
            </a:r>
            <a:r>
              <a:rPr lang="en-US" dirty="0"/>
              <a:t> store D, </a:t>
            </a:r>
            <a:r>
              <a:rPr lang="en-US" dirty="0">
                <a:solidFill>
                  <a:srgbClr val="0000FF"/>
                </a:solidFill>
              </a:rPr>
              <a:t>$20</a:t>
            </a:r>
          </a:p>
          <a:p>
            <a:r>
              <a:rPr lang="en-US" dirty="0"/>
              <a:t>…</a:t>
            </a:r>
          </a:p>
          <a:p>
            <a:r>
              <a:rPr lang="en-US" dirty="0"/>
              <a:t>1/31,  cream, </a:t>
            </a:r>
            <a:r>
              <a:rPr lang="en-US" dirty="0" err="1"/>
              <a:t>hk</a:t>
            </a:r>
            <a:r>
              <a:rPr lang="en-US" dirty="0"/>
              <a:t> store E, </a:t>
            </a:r>
            <a:r>
              <a:rPr lang="en-US" dirty="0">
                <a:solidFill>
                  <a:srgbClr val="0000FF"/>
                </a:solidFill>
              </a:rPr>
              <a:t>$42</a:t>
            </a:r>
          </a:p>
        </p:txBody>
      </p:sp>
      <p:cxnSp>
        <p:nvCxnSpPr>
          <p:cNvPr id="9" name="Straight Arrow Connector 8"/>
          <p:cNvCxnSpPr/>
          <p:nvPr/>
        </p:nvCxnSpPr>
        <p:spPr>
          <a:xfrm flipH="1">
            <a:off x="5334000" y="4800600"/>
            <a:ext cx="609600" cy="2286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19800" y="3505200"/>
            <a:ext cx="2667000" cy="338554"/>
          </a:xfrm>
          <a:prstGeom prst="rect">
            <a:avLst/>
          </a:prstGeom>
          <a:noFill/>
        </p:spPr>
        <p:txBody>
          <a:bodyPr wrap="square" rtlCol="0">
            <a:spAutoFit/>
          </a:bodyPr>
          <a:lstStyle/>
          <a:p>
            <a:r>
              <a:rPr lang="en-US" sz="1600" i="1" dirty="0"/>
              <a:t>Inside a secondary event</a:t>
            </a:r>
          </a:p>
        </p:txBody>
      </p:sp>
      <p:sp>
        <p:nvSpPr>
          <p:cNvPr id="10" name="TextBox 9"/>
          <p:cNvSpPr txBox="1"/>
          <p:nvPr/>
        </p:nvSpPr>
        <p:spPr>
          <a:xfrm>
            <a:off x="990600" y="5681246"/>
            <a:ext cx="4267200" cy="338554"/>
          </a:xfrm>
          <a:prstGeom prst="rect">
            <a:avLst/>
          </a:prstGeom>
          <a:noFill/>
        </p:spPr>
        <p:txBody>
          <a:bodyPr wrap="square" rtlCol="0">
            <a:spAutoFit/>
          </a:bodyPr>
          <a:lstStyle/>
          <a:p>
            <a:r>
              <a:rPr lang="en-US" sz="1600" i="1" u="sng" dirty="0"/>
              <a:t>Total sales receipt by month, city and product type</a:t>
            </a:r>
          </a:p>
        </p:txBody>
      </p:sp>
      <p:sp>
        <p:nvSpPr>
          <p:cNvPr id="11" name="TextBox 10"/>
          <p:cNvSpPr txBox="1"/>
          <p:nvPr/>
        </p:nvSpPr>
        <p:spPr>
          <a:xfrm>
            <a:off x="5410200" y="4538246"/>
            <a:ext cx="762000" cy="307777"/>
          </a:xfrm>
          <a:prstGeom prst="rect">
            <a:avLst/>
          </a:prstGeom>
          <a:noFill/>
        </p:spPr>
        <p:txBody>
          <a:bodyPr wrap="square" rtlCol="0">
            <a:spAutoFit/>
          </a:bodyPr>
          <a:lstStyle/>
          <a:p>
            <a:r>
              <a:rPr lang="en-US" sz="1400" dirty="0">
                <a:solidFill>
                  <a:srgbClr val="0000FF"/>
                </a:solidFill>
              </a:rPr>
              <a:t>SUM</a:t>
            </a:r>
            <a:endParaRPr lang="en-US" dirty="0">
              <a:solidFill>
                <a:srgbClr val="0000FF"/>
              </a:solidFill>
            </a:endParaRPr>
          </a:p>
        </p:txBody>
      </p:sp>
    </p:spTree>
    <p:extLst>
      <p:ext uri="{BB962C8B-B14F-4D97-AF65-F5344CB8AC3E}">
        <p14:creationId xmlns:p14="http://schemas.microsoft.com/office/powerpoint/2010/main" val="26555403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 of Aggregation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103</a:t>
            </a:fld>
            <a:endParaRPr lang="en-US"/>
          </a:p>
        </p:txBody>
      </p:sp>
      <p:sp>
        <p:nvSpPr>
          <p:cNvPr id="4" name="Content Placeholder 3"/>
          <p:cNvSpPr>
            <a:spLocks noGrp="1"/>
          </p:cNvSpPr>
          <p:nvPr>
            <p:ph sz="quarter" idx="1"/>
          </p:nvPr>
        </p:nvSpPr>
        <p:spPr>
          <a:xfrm>
            <a:off x="457200" y="1219200"/>
            <a:ext cx="8229600" cy="2057400"/>
          </a:xfrm>
        </p:spPr>
        <p:txBody>
          <a:bodyPr/>
          <a:lstStyle/>
          <a:p>
            <a:r>
              <a:rPr lang="en-US" dirty="0"/>
              <a:t>Another important benefit of additive measures is that SUM is </a:t>
            </a:r>
            <a:r>
              <a:rPr lang="en-US" dirty="0">
                <a:solidFill>
                  <a:srgbClr val="FF0000"/>
                </a:solidFill>
              </a:rPr>
              <a:t>distributive</a:t>
            </a:r>
            <a:r>
              <a:rPr lang="en-US" dirty="0"/>
              <a:t>.</a:t>
            </a:r>
          </a:p>
          <a:p>
            <a:r>
              <a:rPr lang="en-US" dirty="0"/>
              <a:t>The </a:t>
            </a:r>
            <a:r>
              <a:rPr lang="en-US" dirty="0">
                <a:solidFill>
                  <a:srgbClr val="FF0000"/>
                </a:solidFill>
              </a:rPr>
              <a:t>order</a:t>
            </a:r>
            <a:r>
              <a:rPr lang="en-US" dirty="0"/>
              <a:t> of grouping and adding up measures in primary events </a:t>
            </a:r>
            <a:r>
              <a:rPr lang="en-US" dirty="0">
                <a:solidFill>
                  <a:schemeClr val="bg2">
                    <a:lumMod val="50000"/>
                  </a:schemeClr>
                </a:solidFill>
              </a:rPr>
              <a:t>does not affect </a:t>
            </a:r>
            <a:r>
              <a:rPr lang="en-US" dirty="0"/>
              <a:t>the calculation result.</a:t>
            </a:r>
          </a:p>
        </p:txBody>
      </p:sp>
      <p:sp>
        <p:nvSpPr>
          <p:cNvPr id="15" name="Rectangle 14"/>
          <p:cNvSpPr/>
          <p:nvPr/>
        </p:nvSpPr>
        <p:spPr>
          <a:xfrm>
            <a:off x="381000" y="4114800"/>
            <a:ext cx="22860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Sales receipts by product by day in store X</a:t>
            </a:r>
          </a:p>
        </p:txBody>
      </p:sp>
      <p:sp>
        <p:nvSpPr>
          <p:cNvPr id="10" name="Rectangle 9"/>
          <p:cNvSpPr/>
          <p:nvPr/>
        </p:nvSpPr>
        <p:spPr>
          <a:xfrm>
            <a:off x="5943600" y="4114800"/>
            <a:ext cx="2286000" cy="106680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Total monthly sales receipts by product type in store X</a:t>
            </a:r>
          </a:p>
        </p:txBody>
      </p:sp>
      <p:sp>
        <p:nvSpPr>
          <p:cNvPr id="11" name="Rectangle 10"/>
          <p:cNvSpPr/>
          <p:nvPr/>
        </p:nvSpPr>
        <p:spPr>
          <a:xfrm>
            <a:off x="2743200" y="3200400"/>
            <a:ext cx="3048000" cy="76200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Total monthly sales receipts by product in store X</a:t>
            </a:r>
          </a:p>
        </p:txBody>
      </p:sp>
      <p:sp>
        <p:nvSpPr>
          <p:cNvPr id="12" name="Rectangle 11"/>
          <p:cNvSpPr/>
          <p:nvPr/>
        </p:nvSpPr>
        <p:spPr>
          <a:xfrm>
            <a:off x="2743200" y="5334000"/>
            <a:ext cx="3048000" cy="76200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Total daily sales receipts by product type in store X</a:t>
            </a:r>
          </a:p>
        </p:txBody>
      </p:sp>
      <p:cxnSp>
        <p:nvCxnSpPr>
          <p:cNvPr id="14" name="Straight Arrow Connector 13"/>
          <p:cNvCxnSpPr/>
          <p:nvPr/>
        </p:nvCxnSpPr>
        <p:spPr>
          <a:xfrm flipV="1">
            <a:off x="1524000" y="3505200"/>
            <a:ext cx="11430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TextBox 15"/>
          <p:cNvSpPr txBox="1"/>
          <p:nvPr/>
        </p:nvSpPr>
        <p:spPr>
          <a:xfrm>
            <a:off x="685800" y="3352800"/>
            <a:ext cx="1676400" cy="338554"/>
          </a:xfrm>
          <a:prstGeom prst="rect">
            <a:avLst/>
          </a:prstGeom>
          <a:noFill/>
        </p:spPr>
        <p:txBody>
          <a:bodyPr wrap="square" rtlCol="0">
            <a:spAutoFit/>
          </a:bodyPr>
          <a:lstStyle/>
          <a:p>
            <a:r>
              <a:rPr lang="en-US" sz="1600" i="1" dirty="0"/>
              <a:t>group by month</a:t>
            </a:r>
          </a:p>
        </p:txBody>
      </p:sp>
      <p:cxnSp>
        <p:nvCxnSpPr>
          <p:cNvPr id="17" name="Straight Arrow Connector 16"/>
          <p:cNvCxnSpPr/>
          <p:nvPr/>
        </p:nvCxnSpPr>
        <p:spPr>
          <a:xfrm>
            <a:off x="5867400" y="3505200"/>
            <a:ext cx="10668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629400" y="3276600"/>
            <a:ext cx="1676400" cy="584776"/>
          </a:xfrm>
          <a:prstGeom prst="rect">
            <a:avLst/>
          </a:prstGeom>
          <a:noFill/>
        </p:spPr>
        <p:txBody>
          <a:bodyPr wrap="square" rtlCol="0">
            <a:spAutoFit/>
          </a:bodyPr>
          <a:lstStyle/>
          <a:p>
            <a:r>
              <a:rPr lang="en-US" sz="1600" i="1" dirty="0"/>
              <a:t>group by product type</a:t>
            </a:r>
          </a:p>
        </p:txBody>
      </p:sp>
      <p:cxnSp>
        <p:nvCxnSpPr>
          <p:cNvPr id="19" name="Straight Arrow Connector 18"/>
          <p:cNvCxnSpPr/>
          <p:nvPr/>
        </p:nvCxnSpPr>
        <p:spPr>
          <a:xfrm>
            <a:off x="1600200" y="5334000"/>
            <a:ext cx="10668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0" name="Straight Arrow Connector 19"/>
          <p:cNvCxnSpPr/>
          <p:nvPr/>
        </p:nvCxnSpPr>
        <p:spPr>
          <a:xfrm flipV="1">
            <a:off x="5867400" y="5257800"/>
            <a:ext cx="11430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1" name="TextBox 20"/>
          <p:cNvSpPr txBox="1"/>
          <p:nvPr/>
        </p:nvSpPr>
        <p:spPr>
          <a:xfrm>
            <a:off x="6400800" y="5562600"/>
            <a:ext cx="1676400" cy="338554"/>
          </a:xfrm>
          <a:prstGeom prst="rect">
            <a:avLst/>
          </a:prstGeom>
          <a:noFill/>
        </p:spPr>
        <p:txBody>
          <a:bodyPr wrap="square" rtlCol="0">
            <a:spAutoFit/>
          </a:bodyPr>
          <a:lstStyle/>
          <a:p>
            <a:r>
              <a:rPr lang="en-US" sz="1600" i="1" dirty="0"/>
              <a:t>group by month</a:t>
            </a:r>
          </a:p>
        </p:txBody>
      </p:sp>
      <p:sp>
        <p:nvSpPr>
          <p:cNvPr id="22" name="TextBox 21"/>
          <p:cNvSpPr txBox="1"/>
          <p:nvPr/>
        </p:nvSpPr>
        <p:spPr>
          <a:xfrm>
            <a:off x="609600" y="5486400"/>
            <a:ext cx="1676400" cy="584776"/>
          </a:xfrm>
          <a:prstGeom prst="rect">
            <a:avLst/>
          </a:prstGeom>
          <a:noFill/>
        </p:spPr>
        <p:txBody>
          <a:bodyPr wrap="square" rtlCol="0">
            <a:spAutoFit/>
          </a:bodyPr>
          <a:lstStyle/>
          <a:p>
            <a:r>
              <a:rPr lang="en-US" sz="1600" i="1" dirty="0"/>
              <a:t>group by product type</a:t>
            </a:r>
          </a:p>
        </p:txBody>
      </p:sp>
      <p:sp>
        <p:nvSpPr>
          <p:cNvPr id="23" name="TextBox 22"/>
          <p:cNvSpPr txBox="1"/>
          <p:nvPr/>
        </p:nvSpPr>
        <p:spPr>
          <a:xfrm>
            <a:off x="1828800" y="4843046"/>
            <a:ext cx="1143000"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i="1" dirty="0"/>
              <a:t>Base fact</a:t>
            </a:r>
          </a:p>
        </p:txBody>
      </p:sp>
      <p:sp>
        <p:nvSpPr>
          <p:cNvPr id="24" name="TextBox 23"/>
          <p:cNvSpPr txBox="1"/>
          <p:nvPr/>
        </p:nvSpPr>
        <p:spPr>
          <a:xfrm>
            <a:off x="7620000" y="4825424"/>
            <a:ext cx="1143000" cy="5847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i="1" dirty="0"/>
              <a:t>Analysis query</a:t>
            </a:r>
          </a:p>
        </p:txBody>
      </p:sp>
    </p:spTree>
    <p:extLst>
      <p:ext uri="{BB962C8B-B14F-4D97-AF65-F5344CB8AC3E}">
        <p14:creationId xmlns:p14="http://schemas.microsoft.com/office/powerpoint/2010/main" val="3556125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P spid="2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Aggregates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104</a:t>
            </a:fld>
            <a:endParaRPr lang="en-US"/>
          </a:p>
        </p:txBody>
      </p:sp>
      <p:sp>
        <p:nvSpPr>
          <p:cNvPr id="4" name="Content Placeholder 3"/>
          <p:cNvSpPr>
            <a:spLocks noGrp="1"/>
          </p:cNvSpPr>
          <p:nvPr>
            <p:ph sz="quarter" idx="1"/>
          </p:nvPr>
        </p:nvSpPr>
        <p:spPr>
          <a:xfrm>
            <a:off x="457200" y="1219200"/>
            <a:ext cx="8229600" cy="2667000"/>
          </a:xfrm>
        </p:spPr>
        <p:txBody>
          <a:bodyPr>
            <a:normAutofit lnSpcReduction="10000"/>
          </a:bodyPr>
          <a:lstStyle/>
          <a:p>
            <a:r>
              <a:rPr lang="en-US" sz="2800" dirty="0">
                <a:solidFill>
                  <a:srgbClr val="FF0000"/>
                </a:solidFill>
              </a:rPr>
              <a:t>Aggregates</a:t>
            </a:r>
            <a:r>
              <a:rPr lang="en-US" sz="2800" dirty="0"/>
              <a:t> are pre-calculated summary of the base fact by grouping on some levels in dimensions</a:t>
            </a:r>
          </a:p>
          <a:p>
            <a:pPr lvl="1"/>
            <a:r>
              <a:rPr lang="en-US" sz="2500" dirty="0"/>
              <a:t>Stored in materialized view in DBMS</a:t>
            </a:r>
          </a:p>
          <a:p>
            <a:pPr lvl="1"/>
            <a:r>
              <a:rPr lang="en-US" sz="2500" dirty="0"/>
              <a:t>Updated by ETL process</a:t>
            </a:r>
            <a:endParaRPr lang="en-US" sz="1700" dirty="0">
              <a:solidFill>
                <a:schemeClr val="bg1">
                  <a:lumMod val="75000"/>
                </a:schemeClr>
              </a:solidFill>
            </a:endParaRPr>
          </a:p>
          <a:p>
            <a:r>
              <a:rPr lang="en-US" sz="2800" dirty="0"/>
              <a:t>Query processor can </a:t>
            </a:r>
            <a:r>
              <a:rPr lang="en-US" sz="2800" dirty="0">
                <a:solidFill>
                  <a:schemeClr val="bg2">
                    <a:lumMod val="50000"/>
                  </a:schemeClr>
                </a:solidFill>
              </a:rPr>
              <a:t>take advantage of </a:t>
            </a:r>
            <a:r>
              <a:rPr lang="en-US" sz="2800" dirty="0"/>
              <a:t>aggregates to </a:t>
            </a:r>
            <a:r>
              <a:rPr lang="en-US" sz="2800" dirty="0">
                <a:solidFill>
                  <a:schemeClr val="bg2">
                    <a:lumMod val="50000"/>
                  </a:schemeClr>
                </a:solidFill>
              </a:rPr>
              <a:t>improve</a:t>
            </a:r>
            <a:r>
              <a:rPr lang="en-US" sz="2800" dirty="0"/>
              <a:t> the performance of analysis queries.</a:t>
            </a:r>
          </a:p>
          <a:p>
            <a:endParaRPr lang="en-US" sz="3600" dirty="0"/>
          </a:p>
        </p:txBody>
      </p:sp>
      <p:sp>
        <p:nvSpPr>
          <p:cNvPr id="15" name="Rectangle 14"/>
          <p:cNvSpPr/>
          <p:nvPr/>
        </p:nvSpPr>
        <p:spPr>
          <a:xfrm>
            <a:off x="381000" y="4876800"/>
            <a:ext cx="22860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Sales receipts by product by day in store X</a:t>
            </a:r>
          </a:p>
        </p:txBody>
      </p:sp>
      <p:sp>
        <p:nvSpPr>
          <p:cNvPr id="10" name="Rectangle 9"/>
          <p:cNvSpPr/>
          <p:nvPr/>
        </p:nvSpPr>
        <p:spPr>
          <a:xfrm>
            <a:off x="5943600" y="4876800"/>
            <a:ext cx="2286000" cy="106680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r>
              <a:rPr lang="en-US" dirty="0"/>
              <a:t>Total monthly sales receipts by product type in store X</a:t>
            </a:r>
          </a:p>
        </p:txBody>
      </p:sp>
      <p:sp>
        <p:nvSpPr>
          <p:cNvPr id="11" name="Rectangle 10"/>
          <p:cNvSpPr/>
          <p:nvPr/>
        </p:nvSpPr>
        <p:spPr>
          <a:xfrm>
            <a:off x="2743200" y="3962400"/>
            <a:ext cx="3048000" cy="762000"/>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r>
              <a:rPr lang="en-US" dirty="0"/>
              <a:t>Total monthly sales receipts by product in store X</a:t>
            </a:r>
          </a:p>
        </p:txBody>
      </p:sp>
      <p:cxnSp>
        <p:nvCxnSpPr>
          <p:cNvPr id="14" name="Straight Arrow Connector 13"/>
          <p:cNvCxnSpPr/>
          <p:nvPr/>
        </p:nvCxnSpPr>
        <p:spPr>
          <a:xfrm flipV="1">
            <a:off x="1524000" y="4267200"/>
            <a:ext cx="11430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 name="TextBox 15"/>
          <p:cNvSpPr txBox="1"/>
          <p:nvPr/>
        </p:nvSpPr>
        <p:spPr>
          <a:xfrm>
            <a:off x="685800" y="4114800"/>
            <a:ext cx="1676400" cy="584776"/>
          </a:xfrm>
          <a:prstGeom prst="rect">
            <a:avLst/>
          </a:prstGeom>
          <a:noFill/>
        </p:spPr>
        <p:txBody>
          <a:bodyPr wrap="square" rtlCol="0">
            <a:spAutoFit/>
          </a:bodyPr>
          <a:lstStyle/>
          <a:p>
            <a:r>
              <a:rPr lang="en-US" sz="1600" i="1" dirty="0"/>
              <a:t>Aggregation done in ETL</a:t>
            </a:r>
          </a:p>
        </p:txBody>
      </p:sp>
      <p:cxnSp>
        <p:nvCxnSpPr>
          <p:cNvPr id="17" name="Straight Arrow Connector 16"/>
          <p:cNvCxnSpPr/>
          <p:nvPr/>
        </p:nvCxnSpPr>
        <p:spPr>
          <a:xfrm>
            <a:off x="5867400" y="4267200"/>
            <a:ext cx="1066800"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629400" y="4038600"/>
            <a:ext cx="1676400" cy="584776"/>
          </a:xfrm>
          <a:prstGeom prst="rect">
            <a:avLst/>
          </a:prstGeom>
          <a:noFill/>
        </p:spPr>
        <p:txBody>
          <a:bodyPr wrap="square" rtlCol="0">
            <a:spAutoFit/>
          </a:bodyPr>
          <a:lstStyle/>
          <a:p>
            <a:r>
              <a:rPr lang="en-US" sz="1600" i="1" dirty="0"/>
              <a:t>Aggregation done in query time</a:t>
            </a:r>
          </a:p>
        </p:txBody>
      </p:sp>
      <p:sp>
        <p:nvSpPr>
          <p:cNvPr id="23" name="TextBox 22"/>
          <p:cNvSpPr txBox="1"/>
          <p:nvPr/>
        </p:nvSpPr>
        <p:spPr>
          <a:xfrm>
            <a:off x="1828800" y="5605046"/>
            <a:ext cx="1143000"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i="1" dirty="0"/>
              <a:t>Base fact</a:t>
            </a:r>
          </a:p>
        </p:txBody>
      </p:sp>
      <p:sp>
        <p:nvSpPr>
          <p:cNvPr id="24" name="TextBox 23"/>
          <p:cNvSpPr txBox="1"/>
          <p:nvPr/>
        </p:nvSpPr>
        <p:spPr>
          <a:xfrm>
            <a:off x="7620000" y="5587424"/>
            <a:ext cx="1143000" cy="5847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i="1" dirty="0"/>
              <a:t>Analysis query</a:t>
            </a:r>
          </a:p>
        </p:txBody>
      </p:sp>
      <p:sp>
        <p:nvSpPr>
          <p:cNvPr id="25" name="TextBox 24"/>
          <p:cNvSpPr txBox="1"/>
          <p:nvPr/>
        </p:nvSpPr>
        <p:spPr>
          <a:xfrm>
            <a:off x="4648200" y="4572000"/>
            <a:ext cx="1143000"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i="1" dirty="0"/>
              <a:t>Aggregate</a:t>
            </a:r>
          </a:p>
        </p:txBody>
      </p:sp>
    </p:spTree>
    <p:extLst>
      <p:ext uri="{BB962C8B-B14F-4D97-AF65-F5344CB8AC3E}">
        <p14:creationId xmlns:p14="http://schemas.microsoft.com/office/powerpoint/2010/main" val="1526817424"/>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Aggregates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71096247"/>
              </p:ext>
            </p:extLst>
          </p:nvPr>
        </p:nvGraphicFramePr>
        <p:xfrm>
          <a:off x="228600" y="1447800"/>
          <a:ext cx="5562600" cy="21336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21771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Year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771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Quarter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Q1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Q2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Q3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Q4 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7714">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7714">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77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7714">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7714">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TextBox 6"/>
          <p:cNvSpPr txBox="1"/>
          <p:nvPr/>
        </p:nvSpPr>
        <p:spPr>
          <a:xfrm>
            <a:off x="2971800" y="3810000"/>
            <a:ext cx="5912224" cy="923330"/>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Suppose that the </a:t>
            </a:r>
            <a:r>
              <a:rPr lang="en-US" u="sng" dirty="0"/>
              <a:t>receipts by quarter </a:t>
            </a:r>
            <a:r>
              <a:rPr lang="en-US" dirty="0"/>
              <a:t>are pre-calculated as an </a:t>
            </a:r>
            <a:r>
              <a:rPr lang="en-US" u="sng" dirty="0"/>
              <a:t>aggregate</a:t>
            </a:r>
            <a:r>
              <a:rPr lang="en-US" dirty="0"/>
              <a:t>  This can speed up the calculation of </a:t>
            </a:r>
            <a:r>
              <a:rPr lang="en-US" u="sng" dirty="0"/>
              <a:t>total receipt of</a:t>
            </a:r>
            <a:r>
              <a:rPr lang="en-US" dirty="0"/>
              <a:t> </a:t>
            </a:r>
            <a:r>
              <a:rPr lang="en-US" u="sng" dirty="0"/>
              <a:t>each product type </a:t>
            </a:r>
            <a:r>
              <a:rPr lang="en-US" dirty="0"/>
              <a:t>in 2011.</a:t>
            </a:r>
          </a:p>
        </p:txBody>
      </p:sp>
      <p:graphicFrame>
        <p:nvGraphicFramePr>
          <p:cNvPr id="8" name="Table 7"/>
          <p:cNvGraphicFramePr>
            <a:graphicFrameLocks noGrp="1"/>
          </p:cNvGraphicFramePr>
          <p:nvPr>
            <p:extLst>
              <p:ext uri="{D42A27DB-BD31-4B8C-83A1-F6EECF244321}">
                <p14:modId xmlns:p14="http://schemas.microsoft.com/office/powerpoint/2010/main" val="1533782245"/>
              </p:ext>
            </p:extLst>
          </p:nvPr>
        </p:nvGraphicFramePr>
        <p:xfrm>
          <a:off x="7543800" y="1981200"/>
          <a:ext cx="1219200" cy="12192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94640">
                <a:tc>
                  <a:txBody>
                    <a:bodyPr/>
                    <a:lstStyle/>
                    <a:p>
                      <a:r>
                        <a:rPr lang="en-US" sz="1400" dirty="0"/>
                        <a:t>Year</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64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640">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9" name="Right Arrow 8"/>
          <p:cNvSpPr/>
          <p:nvPr/>
        </p:nvSpPr>
        <p:spPr>
          <a:xfrm>
            <a:off x="6502476" y="2520298"/>
            <a:ext cx="394948" cy="20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6" descr="C:\Users\philiplei\Desktop\cube3.emf"/>
          <p:cNvPicPr>
            <a:picLocks noChangeAspect="1" noChangeArrowheads="1"/>
          </p:cNvPicPr>
          <p:nvPr/>
        </p:nvPicPr>
        <p:blipFill>
          <a:blip r:embed="rId2" cstate="print"/>
          <a:srcRect/>
          <a:stretch>
            <a:fillRect/>
          </a:stretch>
        </p:blipFill>
        <p:spPr bwMode="auto">
          <a:xfrm>
            <a:off x="535093" y="4397012"/>
            <a:ext cx="1358042" cy="1437410"/>
          </a:xfrm>
          <a:prstGeom prst="rect">
            <a:avLst/>
          </a:prstGeom>
          <a:noFill/>
        </p:spPr>
      </p:pic>
      <p:cxnSp>
        <p:nvCxnSpPr>
          <p:cNvPr id="12" name="Straight Connector 11"/>
          <p:cNvCxnSpPr/>
          <p:nvPr/>
        </p:nvCxnSpPr>
        <p:spPr>
          <a:xfrm>
            <a:off x="1974427" y="4204706"/>
            <a:ext cx="0" cy="170763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74427" y="5334599"/>
            <a:ext cx="403013" cy="577743"/>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04800" y="5912342"/>
            <a:ext cx="1669627"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373" y="5937935"/>
            <a:ext cx="856827" cy="338554"/>
          </a:xfrm>
          <a:prstGeom prst="rect">
            <a:avLst/>
          </a:prstGeom>
          <a:noFill/>
        </p:spPr>
        <p:txBody>
          <a:bodyPr wrap="square" rtlCol="0">
            <a:spAutoFit/>
          </a:bodyPr>
          <a:lstStyle/>
          <a:p>
            <a:r>
              <a:rPr lang="en-US" sz="1600" dirty="0"/>
              <a:t>Date</a:t>
            </a:r>
          </a:p>
        </p:txBody>
      </p:sp>
      <p:sp>
        <p:nvSpPr>
          <p:cNvPr id="16" name="TextBox 15"/>
          <p:cNvSpPr txBox="1"/>
          <p:nvPr/>
        </p:nvSpPr>
        <p:spPr>
          <a:xfrm>
            <a:off x="2262293" y="5450148"/>
            <a:ext cx="938107" cy="338554"/>
          </a:xfrm>
          <a:prstGeom prst="rect">
            <a:avLst/>
          </a:prstGeom>
          <a:noFill/>
        </p:spPr>
        <p:txBody>
          <a:bodyPr wrap="square" rtlCol="0">
            <a:spAutoFit/>
          </a:bodyPr>
          <a:lstStyle/>
          <a:p>
            <a:r>
              <a:rPr lang="en-US" sz="1600" dirty="0"/>
              <a:t>Product</a:t>
            </a:r>
            <a:endParaRPr lang="en-US" sz="1200" dirty="0"/>
          </a:p>
        </p:txBody>
      </p:sp>
      <p:sp>
        <p:nvSpPr>
          <p:cNvPr id="17" name="TextBox 16"/>
          <p:cNvSpPr txBox="1"/>
          <p:nvPr/>
        </p:nvSpPr>
        <p:spPr>
          <a:xfrm>
            <a:off x="2032000" y="4191000"/>
            <a:ext cx="633307" cy="256689"/>
          </a:xfrm>
          <a:prstGeom prst="rect">
            <a:avLst/>
          </a:prstGeom>
          <a:noFill/>
        </p:spPr>
        <p:txBody>
          <a:bodyPr wrap="square" rtlCol="0">
            <a:spAutoFit/>
          </a:bodyPr>
          <a:lstStyle/>
          <a:p>
            <a:r>
              <a:rPr lang="en-US" sz="1600" dirty="0"/>
              <a:t>Store</a:t>
            </a:r>
          </a:p>
        </p:txBody>
      </p:sp>
      <p:sp>
        <p:nvSpPr>
          <p:cNvPr id="18" name="Right Arrow 17"/>
          <p:cNvSpPr/>
          <p:nvPr/>
        </p:nvSpPr>
        <p:spPr>
          <a:xfrm rot="15911081">
            <a:off x="468091" y="3876604"/>
            <a:ext cx="394948" cy="207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3930" y="3657600"/>
            <a:ext cx="1676400" cy="584776"/>
          </a:xfrm>
          <a:prstGeom prst="rect">
            <a:avLst/>
          </a:prstGeom>
          <a:noFill/>
        </p:spPr>
        <p:txBody>
          <a:bodyPr wrap="square" rtlCol="0">
            <a:spAutoFit/>
          </a:bodyPr>
          <a:lstStyle/>
          <a:p>
            <a:r>
              <a:rPr lang="en-US" sz="1600" i="1" dirty="0"/>
              <a:t>Aggregates updated at ETL</a:t>
            </a:r>
          </a:p>
        </p:txBody>
      </p:sp>
      <p:sp>
        <p:nvSpPr>
          <p:cNvPr id="20" name="TextBox 19"/>
          <p:cNvSpPr txBox="1"/>
          <p:nvPr/>
        </p:nvSpPr>
        <p:spPr>
          <a:xfrm>
            <a:off x="5969076" y="2099846"/>
            <a:ext cx="1676400" cy="338554"/>
          </a:xfrm>
          <a:prstGeom prst="rect">
            <a:avLst/>
          </a:prstGeom>
          <a:noFill/>
        </p:spPr>
        <p:txBody>
          <a:bodyPr wrap="square" rtlCol="0">
            <a:spAutoFit/>
          </a:bodyPr>
          <a:lstStyle/>
          <a:p>
            <a:r>
              <a:rPr lang="en-US" sz="1600" i="1" dirty="0"/>
              <a:t>Query processing </a:t>
            </a:r>
          </a:p>
        </p:txBody>
      </p:sp>
      <p:sp>
        <p:nvSpPr>
          <p:cNvPr id="21" name="TextBox 20"/>
          <p:cNvSpPr txBox="1"/>
          <p:nvPr/>
        </p:nvSpPr>
        <p:spPr>
          <a:xfrm>
            <a:off x="4267200" y="5200471"/>
            <a:ext cx="4616824" cy="923330"/>
          </a:xfrm>
          <a:prstGeom prst="rect">
            <a:avLst/>
          </a:prstGeom>
          <a:ln w="9525">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On the other hand, this aggregate cannot improve processing of the query ‘total receipts of each product by month in 2011’. </a:t>
            </a:r>
            <a:r>
              <a:rPr lang="en-US" dirty="0">
                <a:solidFill>
                  <a:srgbClr val="FF0000"/>
                </a:solidFill>
              </a:rPr>
              <a:t>Why?</a:t>
            </a:r>
          </a:p>
        </p:txBody>
      </p:sp>
    </p:spTree>
    <p:extLst>
      <p:ext uri="{BB962C8B-B14F-4D97-AF65-F5344CB8AC3E}">
        <p14:creationId xmlns:p14="http://schemas.microsoft.com/office/powerpoint/2010/main" val="1391120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Kinds of Fact Schemas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106</a:t>
            </a:fld>
            <a:endParaRPr lang="en-US"/>
          </a:p>
        </p:txBody>
      </p:sp>
      <p:sp>
        <p:nvSpPr>
          <p:cNvPr id="4" name="Content Placeholder 3"/>
          <p:cNvSpPr>
            <a:spLocks noGrp="1"/>
          </p:cNvSpPr>
          <p:nvPr>
            <p:ph sz="quarter" idx="1"/>
          </p:nvPr>
        </p:nvSpPr>
        <p:spPr>
          <a:xfrm>
            <a:off x="457200" y="1219200"/>
            <a:ext cx="6781800" cy="4937760"/>
          </a:xfrm>
        </p:spPr>
        <p:txBody>
          <a:bodyPr>
            <a:normAutofit/>
          </a:bodyPr>
          <a:lstStyle/>
          <a:p>
            <a:r>
              <a:rPr lang="en-US" dirty="0"/>
              <a:t>Transactional fact schemas</a:t>
            </a:r>
          </a:p>
          <a:p>
            <a:pPr lvl="1"/>
            <a:r>
              <a:rPr lang="en-US" dirty="0"/>
              <a:t>Each primary event summarizes 1 or more activities in a business process</a:t>
            </a:r>
          </a:p>
          <a:p>
            <a:pPr lvl="1"/>
            <a:r>
              <a:rPr lang="en-US" dirty="0"/>
              <a:t>No primary event created if there are no corresponding business transaction</a:t>
            </a:r>
          </a:p>
          <a:p>
            <a:pPr lvl="1"/>
            <a:r>
              <a:rPr lang="en-US" dirty="0"/>
              <a:t>Use SUM to summarize the measures</a:t>
            </a:r>
          </a:p>
          <a:p>
            <a:r>
              <a:rPr lang="en-US" dirty="0">
                <a:solidFill>
                  <a:srgbClr val="FF0000"/>
                </a:solidFill>
              </a:rPr>
              <a:t>Snapshot fact schemas</a:t>
            </a:r>
          </a:p>
          <a:p>
            <a:pPr lvl="1"/>
            <a:r>
              <a:rPr lang="en-US" dirty="0"/>
              <a:t>Each primary event records the </a:t>
            </a:r>
            <a:r>
              <a:rPr lang="en-US" dirty="0">
                <a:solidFill>
                  <a:schemeClr val="bg2">
                    <a:lumMod val="50000"/>
                  </a:schemeClr>
                </a:solidFill>
              </a:rPr>
              <a:t>status measurement</a:t>
            </a:r>
            <a:r>
              <a:rPr lang="en-US" dirty="0"/>
              <a:t> done </a:t>
            </a:r>
            <a:r>
              <a:rPr lang="en-US" dirty="0">
                <a:solidFill>
                  <a:schemeClr val="bg2">
                    <a:lumMod val="50000"/>
                  </a:schemeClr>
                </a:solidFill>
              </a:rPr>
              <a:t>periodically</a:t>
            </a:r>
          </a:p>
          <a:p>
            <a:pPr lvl="1"/>
            <a:r>
              <a:rPr lang="en-US" dirty="0"/>
              <a:t>Primary events have </a:t>
            </a:r>
            <a:r>
              <a:rPr lang="en-US" dirty="0">
                <a:solidFill>
                  <a:schemeClr val="bg2">
                    <a:lumMod val="50000"/>
                  </a:schemeClr>
                </a:solidFill>
              </a:rPr>
              <a:t>no direct </a:t>
            </a:r>
            <a:r>
              <a:rPr lang="en-US" dirty="0"/>
              <a:t>correspondence with business transaction</a:t>
            </a:r>
          </a:p>
          <a:p>
            <a:pPr lvl="1"/>
            <a:r>
              <a:rPr lang="en-US" dirty="0">
                <a:solidFill>
                  <a:schemeClr val="bg2">
                    <a:lumMod val="50000"/>
                  </a:schemeClr>
                </a:solidFill>
              </a:rPr>
              <a:t>Cannot</a:t>
            </a:r>
            <a:r>
              <a:rPr lang="en-US" dirty="0"/>
              <a:t> use SUM in some situations</a:t>
            </a:r>
          </a:p>
          <a:p>
            <a:endParaRPr lang="en-US" dirty="0"/>
          </a:p>
        </p:txBody>
      </p:sp>
      <p:grpSp>
        <p:nvGrpSpPr>
          <p:cNvPr id="22" name="Group 21">
            <a:extLst>
              <a:ext uri="{FF2B5EF4-FFF2-40B4-BE49-F238E27FC236}">
                <a16:creationId xmlns:a16="http://schemas.microsoft.com/office/drawing/2014/main" id="{15B8126C-91F4-FA4A-B5E4-2E85B537159F}"/>
              </a:ext>
            </a:extLst>
          </p:cNvPr>
          <p:cNvGrpSpPr/>
          <p:nvPr/>
        </p:nvGrpSpPr>
        <p:grpSpPr>
          <a:xfrm>
            <a:off x="6717406" y="4280487"/>
            <a:ext cx="1959198" cy="1450777"/>
            <a:chOff x="9296400" y="2286000"/>
            <a:chExt cx="1959198" cy="1450777"/>
          </a:xfrm>
        </p:grpSpPr>
        <p:cxnSp>
          <p:nvCxnSpPr>
            <p:cNvPr id="6" name="Straight Connector 5">
              <a:extLst>
                <a:ext uri="{FF2B5EF4-FFF2-40B4-BE49-F238E27FC236}">
                  <a16:creationId xmlns:a16="http://schemas.microsoft.com/office/drawing/2014/main" id="{FB012662-29D0-F547-A185-770C867F963B}"/>
                </a:ext>
              </a:extLst>
            </p:cNvPr>
            <p:cNvCxnSpPr>
              <a:stCxn id="11" idx="6"/>
            </p:cNvCxnSpPr>
            <p:nvPr/>
          </p:nvCxnSpPr>
          <p:spPr>
            <a:xfrm flipV="1">
              <a:off x="9982200" y="2669978"/>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CAEB5-3006-EC4C-9934-E7E56C35C80E}"/>
                </a:ext>
              </a:extLst>
            </p:cNvPr>
            <p:cNvSpPr txBox="1"/>
            <p:nvPr/>
          </p:nvSpPr>
          <p:spPr>
            <a:xfrm>
              <a:off x="9525000" y="2286000"/>
              <a:ext cx="685800" cy="307777"/>
            </a:xfrm>
            <a:prstGeom prst="rect">
              <a:avLst/>
            </a:prstGeom>
            <a:noFill/>
          </p:spPr>
          <p:txBody>
            <a:bodyPr wrap="square" rtlCol="0">
              <a:spAutoFit/>
            </a:bodyPr>
            <a:lstStyle/>
            <a:p>
              <a:pPr algn="ctr"/>
              <a:r>
                <a:rPr lang="en-US" sz="1400" dirty="0"/>
                <a:t>date</a:t>
              </a:r>
            </a:p>
          </p:txBody>
        </p:sp>
        <p:sp>
          <p:nvSpPr>
            <p:cNvPr id="11" name="Oval 10">
              <a:extLst>
                <a:ext uri="{FF2B5EF4-FFF2-40B4-BE49-F238E27FC236}">
                  <a16:creationId xmlns:a16="http://schemas.microsoft.com/office/drawing/2014/main" id="{6BADF502-9791-684A-9A20-F1AFE119BC05}"/>
                </a:ext>
              </a:extLst>
            </p:cNvPr>
            <p:cNvSpPr/>
            <p:nvPr/>
          </p:nvSpPr>
          <p:spPr>
            <a:xfrm>
              <a:off x="9753600" y="25625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23B30873-26B0-B64D-9D3F-A7F4B3BFF7CE}"/>
                </a:ext>
              </a:extLst>
            </p:cNvPr>
            <p:cNvSpPr/>
            <p:nvPr/>
          </p:nvSpPr>
          <p:spPr>
            <a:xfrm>
              <a:off x="10439399" y="2878530"/>
              <a:ext cx="816199" cy="557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level</a:t>
              </a:r>
            </a:p>
          </p:txBody>
        </p:sp>
        <p:sp>
          <p:nvSpPr>
            <p:cNvPr id="13" name="Rectangle 12">
              <a:extLst>
                <a:ext uri="{FF2B5EF4-FFF2-40B4-BE49-F238E27FC236}">
                  <a16:creationId xmlns:a16="http://schemas.microsoft.com/office/drawing/2014/main" id="{469E3296-AD42-5840-B034-7F9BD79CDE7C}"/>
                </a:ext>
              </a:extLst>
            </p:cNvPr>
            <p:cNvSpPr/>
            <p:nvPr/>
          </p:nvSpPr>
          <p:spPr>
            <a:xfrm>
              <a:off x="10439399" y="2417932"/>
              <a:ext cx="816199" cy="4605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Store inventory</a:t>
              </a:r>
              <a:endParaRPr lang="en-US" sz="1600" dirty="0"/>
            </a:p>
          </p:txBody>
        </p:sp>
        <p:cxnSp>
          <p:nvCxnSpPr>
            <p:cNvPr id="16" name="Straight Connector 15">
              <a:extLst>
                <a:ext uri="{FF2B5EF4-FFF2-40B4-BE49-F238E27FC236}">
                  <a16:creationId xmlns:a16="http://schemas.microsoft.com/office/drawing/2014/main" id="{03769C46-19AB-2F4A-916B-1B649C5AFA9E}"/>
                </a:ext>
              </a:extLst>
            </p:cNvPr>
            <p:cNvCxnSpPr>
              <a:stCxn id="18" idx="6"/>
            </p:cNvCxnSpPr>
            <p:nvPr/>
          </p:nvCxnSpPr>
          <p:spPr>
            <a:xfrm flipV="1">
              <a:off x="9982200" y="312420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C935F8E-C55B-BA44-AB62-72B6BABA341B}"/>
                </a:ext>
              </a:extLst>
            </p:cNvPr>
            <p:cNvSpPr txBox="1"/>
            <p:nvPr/>
          </p:nvSpPr>
          <p:spPr>
            <a:xfrm>
              <a:off x="9296400" y="2740223"/>
              <a:ext cx="914400" cy="307777"/>
            </a:xfrm>
            <a:prstGeom prst="rect">
              <a:avLst/>
            </a:prstGeom>
            <a:noFill/>
          </p:spPr>
          <p:txBody>
            <a:bodyPr wrap="square" rtlCol="0">
              <a:spAutoFit/>
            </a:bodyPr>
            <a:lstStyle/>
            <a:p>
              <a:pPr algn="ctr"/>
              <a:r>
                <a:rPr lang="en-US" sz="1400" dirty="0"/>
                <a:t>product</a:t>
              </a:r>
            </a:p>
          </p:txBody>
        </p:sp>
        <p:sp>
          <p:nvSpPr>
            <p:cNvPr id="18" name="Oval 17">
              <a:extLst>
                <a:ext uri="{FF2B5EF4-FFF2-40B4-BE49-F238E27FC236}">
                  <a16:creationId xmlns:a16="http://schemas.microsoft.com/office/drawing/2014/main" id="{F1E3DD1C-EA35-AC4E-B191-BCA229A450DA}"/>
                </a:ext>
              </a:extLst>
            </p:cNvPr>
            <p:cNvSpPr/>
            <p:nvPr/>
          </p:nvSpPr>
          <p:spPr>
            <a:xfrm>
              <a:off x="9753600" y="3016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0962145-7434-3D44-9FF2-10D2458D766E}"/>
                </a:ext>
              </a:extLst>
            </p:cNvPr>
            <p:cNvCxnSpPr>
              <a:stCxn id="21" idx="6"/>
            </p:cNvCxnSpPr>
            <p:nvPr/>
          </p:nvCxnSpPr>
          <p:spPr>
            <a:xfrm flipV="1">
              <a:off x="9982200" y="338403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D76A716-85C7-384B-8EBB-E634750A279D}"/>
                </a:ext>
              </a:extLst>
            </p:cNvPr>
            <p:cNvSpPr txBox="1"/>
            <p:nvPr/>
          </p:nvSpPr>
          <p:spPr>
            <a:xfrm>
              <a:off x="9525000" y="3429000"/>
              <a:ext cx="685800" cy="307777"/>
            </a:xfrm>
            <a:prstGeom prst="rect">
              <a:avLst/>
            </a:prstGeom>
            <a:noFill/>
          </p:spPr>
          <p:txBody>
            <a:bodyPr wrap="square" rtlCol="0">
              <a:spAutoFit/>
            </a:bodyPr>
            <a:lstStyle/>
            <a:p>
              <a:pPr algn="ctr"/>
              <a:r>
                <a:rPr lang="en-US" sz="1400" dirty="0"/>
                <a:t>store</a:t>
              </a:r>
            </a:p>
          </p:txBody>
        </p:sp>
        <p:sp>
          <p:nvSpPr>
            <p:cNvPr id="21" name="Oval 20">
              <a:extLst>
                <a:ext uri="{FF2B5EF4-FFF2-40B4-BE49-F238E27FC236}">
                  <a16:creationId xmlns:a16="http://schemas.microsoft.com/office/drawing/2014/main" id="{09B9B796-C8B4-A944-8AE4-6787959BFD02}"/>
                </a:ext>
              </a:extLst>
            </p:cNvPr>
            <p:cNvSpPr/>
            <p:nvPr/>
          </p:nvSpPr>
          <p:spPr>
            <a:xfrm>
              <a:off x="97536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CC350890-810C-414E-A00A-FDDFE0D182CD}"/>
              </a:ext>
            </a:extLst>
          </p:cNvPr>
          <p:cNvGrpSpPr/>
          <p:nvPr/>
        </p:nvGrpSpPr>
        <p:grpSpPr>
          <a:xfrm>
            <a:off x="6651401" y="1673424"/>
            <a:ext cx="1828800" cy="1450777"/>
            <a:chOff x="9296400" y="2286000"/>
            <a:chExt cx="1828800" cy="1450777"/>
          </a:xfrm>
        </p:grpSpPr>
        <p:cxnSp>
          <p:nvCxnSpPr>
            <p:cNvPr id="24" name="Straight Connector 23">
              <a:extLst>
                <a:ext uri="{FF2B5EF4-FFF2-40B4-BE49-F238E27FC236}">
                  <a16:creationId xmlns:a16="http://schemas.microsoft.com/office/drawing/2014/main" id="{83EEB9D4-5AA2-9B40-B465-202C5FC569A4}"/>
                </a:ext>
              </a:extLst>
            </p:cNvPr>
            <p:cNvCxnSpPr>
              <a:stCxn id="26" idx="6"/>
            </p:cNvCxnSpPr>
            <p:nvPr/>
          </p:nvCxnSpPr>
          <p:spPr>
            <a:xfrm flipV="1">
              <a:off x="9982200" y="2669978"/>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827A10-2A52-F740-9EC8-B5BA563FED78}"/>
                </a:ext>
              </a:extLst>
            </p:cNvPr>
            <p:cNvSpPr txBox="1"/>
            <p:nvPr/>
          </p:nvSpPr>
          <p:spPr>
            <a:xfrm>
              <a:off x="9525000" y="2286000"/>
              <a:ext cx="685800" cy="307777"/>
            </a:xfrm>
            <a:prstGeom prst="rect">
              <a:avLst/>
            </a:prstGeom>
            <a:noFill/>
          </p:spPr>
          <p:txBody>
            <a:bodyPr wrap="square" rtlCol="0">
              <a:spAutoFit/>
            </a:bodyPr>
            <a:lstStyle/>
            <a:p>
              <a:pPr algn="ctr"/>
              <a:r>
                <a:rPr lang="en-US" sz="1400" dirty="0"/>
                <a:t>date</a:t>
              </a:r>
            </a:p>
          </p:txBody>
        </p:sp>
        <p:sp>
          <p:nvSpPr>
            <p:cNvPr id="26" name="Oval 25">
              <a:extLst>
                <a:ext uri="{FF2B5EF4-FFF2-40B4-BE49-F238E27FC236}">
                  <a16:creationId xmlns:a16="http://schemas.microsoft.com/office/drawing/2014/main" id="{E6131E13-9B05-E740-9316-6837A75D745F}"/>
                </a:ext>
              </a:extLst>
            </p:cNvPr>
            <p:cNvSpPr/>
            <p:nvPr/>
          </p:nvSpPr>
          <p:spPr>
            <a:xfrm>
              <a:off x="9753600" y="25625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4304458-F453-AE4A-A8C9-138FDA9F697E}"/>
                </a:ext>
              </a:extLst>
            </p:cNvPr>
            <p:cNvSpPr/>
            <p:nvPr/>
          </p:nvSpPr>
          <p:spPr>
            <a:xfrm>
              <a:off x="10439400" y="2878530"/>
              <a:ext cx="685800" cy="5577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br>
                <a:rPr lang="en-US" sz="1200" dirty="0"/>
              </a:br>
              <a:r>
                <a:rPr lang="en-US" sz="1200" dirty="0"/>
                <a:t>receipt</a:t>
              </a:r>
            </a:p>
          </p:txBody>
        </p:sp>
        <p:sp>
          <p:nvSpPr>
            <p:cNvPr id="28" name="Rectangle 27">
              <a:extLst>
                <a:ext uri="{FF2B5EF4-FFF2-40B4-BE49-F238E27FC236}">
                  <a16:creationId xmlns:a16="http://schemas.microsoft.com/office/drawing/2014/main" id="{BC799C43-FD94-B24D-B901-2060024E13CE}"/>
                </a:ext>
              </a:extLst>
            </p:cNvPr>
            <p:cNvSpPr/>
            <p:nvPr/>
          </p:nvSpPr>
          <p:spPr>
            <a:xfrm>
              <a:off x="10439400" y="2573730"/>
              <a:ext cx="685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endParaRPr lang="en-US" dirty="0"/>
            </a:p>
          </p:txBody>
        </p:sp>
        <p:cxnSp>
          <p:nvCxnSpPr>
            <p:cNvPr id="29" name="Straight Connector 28">
              <a:extLst>
                <a:ext uri="{FF2B5EF4-FFF2-40B4-BE49-F238E27FC236}">
                  <a16:creationId xmlns:a16="http://schemas.microsoft.com/office/drawing/2014/main" id="{4FAD9516-27FD-8F4A-967D-D2381E7E2A77}"/>
                </a:ext>
              </a:extLst>
            </p:cNvPr>
            <p:cNvCxnSpPr>
              <a:stCxn id="31" idx="6"/>
            </p:cNvCxnSpPr>
            <p:nvPr/>
          </p:nvCxnSpPr>
          <p:spPr>
            <a:xfrm flipV="1">
              <a:off x="9982200" y="312420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03FF5F-5C2D-B740-A237-CC94BFF475E7}"/>
                </a:ext>
              </a:extLst>
            </p:cNvPr>
            <p:cNvSpPr txBox="1"/>
            <p:nvPr/>
          </p:nvSpPr>
          <p:spPr>
            <a:xfrm>
              <a:off x="9296400" y="2740223"/>
              <a:ext cx="914400" cy="307777"/>
            </a:xfrm>
            <a:prstGeom prst="rect">
              <a:avLst/>
            </a:prstGeom>
            <a:noFill/>
          </p:spPr>
          <p:txBody>
            <a:bodyPr wrap="square" rtlCol="0">
              <a:spAutoFit/>
            </a:bodyPr>
            <a:lstStyle/>
            <a:p>
              <a:pPr algn="ctr"/>
              <a:r>
                <a:rPr lang="en-US" sz="1400" dirty="0"/>
                <a:t>product</a:t>
              </a:r>
            </a:p>
          </p:txBody>
        </p:sp>
        <p:sp>
          <p:nvSpPr>
            <p:cNvPr id="31" name="Oval 30">
              <a:extLst>
                <a:ext uri="{FF2B5EF4-FFF2-40B4-BE49-F238E27FC236}">
                  <a16:creationId xmlns:a16="http://schemas.microsoft.com/office/drawing/2014/main" id="{DBF82768-2966-1F45-A46C-8E8A6D4DD297}"/>
                </a:ext>
              </a:extLst>
            </p:cNvPr>
            <p:cNvSpPr/>
            <p:nvPr/>
          </p:nvSpPr>
          <p:spPr>
            <a:xfrm>
              <a:off x="9753600" y="3016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4DB8E07F-E172-3140-8CC4-8E5F002AA309}"/>
                </a:ext>
              </a:extLst>
            </p:cNvPr>
            <p:cNvCxnSpPr>
              <a:stCxn id="34" idx="6"/>
            </p:cNvCxnSpPr>
            <p:nvPr/>
          </p:nvCxnSpPr>
          <p:spPr>
            <a:xfrm flipV="1">
              <a:off x="9982200" y="338403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0A6E78F-5CDF-314E-9483-4EFB4E241328}"/>
                </a:ext>
              </a:extLst>
            </p:cNvPr>
            <p:cNvSpPr txBox="1"/>
            <p:nvPr/>
          </p:nvSpPr>
          <p:spPr>
            <a:xfrm>
              <a:off x="9525000" y="3429000"/>
              <a:ext cx="685800" cy="307777"/>
            </a:xfrm>
            <a:prstGeom prst="rect">
              <a:avLst/>
            </a:prstGeom>
            <a:noFill/>
          </p:spPr>
          <p:txBody>
            <a:bodyPr wrap="square" rtlCol="0">
              <a:spAutoFit/>
            </a:bodyPr>
            <a:lstStyle/>
            <a:p>
              <a:pPr algn="ctr"/>
              <a:r>
                <a:rPr lang="en-US" sz="1400" dirty="0"/>
                <a:t>store</a:t>
              </a:r>
            </a:p>
          </p:txBody>
        </p:sp>
        <p:sp>
          <p:nvSpPr>
            <p:cNvPr id="34" name="Oval 33">
              <a:extLst>
                <a:ext uri="{FF2B5EF4-FFF2-40B4-BE49-F238E27FC236}">
                  <a16:creationId xmlns:a16="http://schemas.microsoft.com/office/drawing/2014/main" id="{914FB256-8860-9048-AA7E-E1A98691A633}"/>
                </a:ext>
              </a:extLst>
            </p:cNvPr>
            <p:cNvSpPr/>
            <p:nvPr/>
          </p:nvSpPr>
          <p:spPr>
            <a:xfrm>
              <a:off x="97536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6805961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Measurement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107</a:t>
            </a:fld>
            <a:endParaRPr lang="en-US"/>
          </a:p>
        </p:txBody>
      </p:sp>
      <p:sp>
        <p:nvSpPr>
          <p:cNvPr id="4" name="Content Placeholder 3"/>
          <p:cNvSpPr>
            <a:spLocks noGrp="1"/>
          </p:cNvSpPr>
          <p:nvPr>
            <p:ph sz="quarter" idx="1"/>
          </p:nvPr>
        </p:nvSpPr>
        <p:spPr/>
        <p:txBody>
          <a:bodyPr>
            <a:normAutofit/>
          </a:bodyPr>
          <a:lstStyle/>
          <a:p>
            <a:r>
              <a:rPr lang="en-US" dirty="0"/>
              <a:t>To analyze of </a:t>
            </a:r>
            <a:r>
              <a:rPr lang="en-US" dirty="0">
                <a:solidFill>
                  <a:schemeClr val="bg2">
                    <a:lumMod val="50000"/>
                  </a:schemeClr>
                </a:solidFill>
              </a:rPr>
              <a:t>change</a:t>
            </a:r>
            <a:r>
              <a:rPr lang="en-US" dirty="0"/>
              <a:t> of some measurement of the environment (e.g. air quality), we need to take </a:t>
            </a:r>
            <a:r>
              <a:rPr lang="en-US" dirty="0">
                <a:solidFill>
                  <a:schemeClr val="bg2">
                    <a:lumMod val="50000"/>
                  </a:schemeClr>
                </a:solidFill>
              </a:rPr>
              <a:t>periodic</a:t>
            </a:r>
            <a:r>
              <a:rPr lang="en-US" dirty="0"/>
              <a:t> </a:t>
            </a:r>
            <a:r>
              <a:rPr lang="en-US" dirty="0">
                <a:solidFill>
                  <a:schemeClr val="bg2">
                    <a:lumMod val="50000"/>
                  </a:schemeClr>
                </a:solidFill>
              </a:rPr>
              <a:t>snapshot</a:t>
            </a:r>
            <a:r>
              <a:rPr lang="en-US" dirty="0"/>
              <a:t> and save the data in a data mart</a:t>
            </a:r>
          </a:p>
          <a:p>
            <a:pPr lvl="1"/>
            <a:r>
              <a:rPr lang="en-US" dirty="0"/>
              <a:t>Examples: outdoor temperature, PM10 concentration, water level in a reservoir</a:t>
            </a:r>
          </a:p>
          <a:p>
            <a:r>
              <a:rPr lang="en-US" dirty="0"/>
              <a:t>We can also measure the </a:t>
            </a:r>
            <a:br>
              <a:rPr lang="en-US" dirty="0"/>
            </a:br>
            <a:r>
              <a:rPr lang="en-US" dirty="0">
                <a:solidFill>
                  <a:schemeClr val="bg2">
                    <a:lumMod val="50000"/>
                  </a:schemeClr>
                </a:solidFill>
              </a:rPr>
              <a:t>cumulative</a:t>
            </a:r>
            <a:r>
              <a:rPr lang="en-US" dirty="0"/>
              <a:t> effect of </a:t>
            </a:r>
            <a:r>
              <a:rPr lang="en-US" dirty="0">
                <a:solidFill>
                  <a:schemeClr val="bg2">
                    <a:lumMod val="50000"/>
                  </a:schemeClr>
                </a:solidFill>
              </a:rPr>
              <a:t>a series of </a:t>
            </a:r>
            <a:br>
              <a:rPr lang="en-US" dirty="0"/>
            </a:br>
            <a:r>
              <a:rPr lang="en-US" dirty="0">
                <a:solidFill>
                  <a:schemeClr val="bg2">
                    <a:lumMod val="50000"/>
                  </a:schemeClr>
                </a:solidFill>
              </a:rPr>
              <a:t>activities</a:t>
            </a:r>
            <a:r>
              <a:rPr lang="en-US" dirty="0"/>
              <a:t> in a business process </a:t>
            </a:r>
            <a:br>
              <a:rPr lang="en-US" dirty="0"/>
            </a:br>
            <a:r>
              <a:rPr lang="en-US" dirty="0"/>
              <a:t>as status measurement</a:t>
            </a:r>
          </a:p>
          <a:p>
            <a:pPr lvl="1"/>
            <a:r>
              <a:rPr lang="en-US" dirty="0"/>
              <a:t>Stock in -&gt; increase stock level</a:t>
            </a:r>
          </a:p>
          <a:p>
            <a:pPr lvl="1"/>
            <a:r>
              <a:rPr lang="en-US" dirty="0"/>
              <a:t>Stock out -&gt; decrease stock level</a:t>
            </a:r>
          </a:p>
          <a:p>
            <a:pPr>
              <a:buNone/>
            </a:pPr>
            <a:endParaRPr lang="en-US" dirty="0"/>
          </a:p>
        </p:txBody>
      </p:sp>
      <p:pic>
        <p:nvPicPr>
          <p:cNvPr id="5" name="Picture 4">
            <a:extLst>
              <a:ext uri="{FF2B5EF4-FFF2-40B4-BE49-F238E27FC236}">
                <a16:creationId xmlns:a16="http://schemas.microsoft.com/office/drawing/2014/main" id="{F98CEEE8-2A8B-0247-9039-5F31F210F642}"/>
              </a:ext>
            </a:extLst>
          </p:cNvPr>
          <p:cNvPicPr>
            <a:picLocks noChangeAspect="1"/>
          </p:cNvPicPr>
          <p:nvPr/>
        </p:nvPicPr>
        <p:blipFill>
          <a:blip r:embed="rId2"/>
          <a:stretch>
            <a:fillRect/>
          </a:stretch>
        </p:blipFill>
        <p:spPr>
          <a:xfrm>
            <a:off x="5448300" y="3398914"/>
            <a:ext cx="3543300" cy="2832100"/>
          </a:xfrm>
          <a:prstGeom prst="rect">
            <a:avLst/>
          </a:prstGeom>
        </p:spPr>
      </p:pic>
    </p:spTree>
    <p:extLst>
      <p:ext uri="{BB962C8B-B14F-4D97-AF65-F5344CB8AC3E}">
        <p14:creationId xmlns:p14="http://schemas.microsoft.com/office/powerpoint/2010/main" val="2925398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Snapshot Fact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108</a:t>
            </a:fld>
            <a:endParaRPr lang="en-US"/>
          </a:p>
        </p:txBody>
      </p:sp>
      <p:sp>
        <p:nvSpPr>
          <p:cNvPr id="19" name="Content Placeholder 18"/>
          <p:cNvSpPr>
            <a:spLocks noGrp="1"/>
          </p:cNvSpPr>
          <p:nvPr>
            <p:ph sz="quarter" idx="1"/>
          </p:nvPr>
        </p:nvSpPr>
        <p:spPr>
          <a:xfrm>
            <a:off x="457200" y="1219200"/>
            <a:ext cx="8229600" cy="2209800"/>
          </a:xfrm>
        </p:spPr>
        <p:txBody>
          <a:bodyPr>
            <a:normAutofit fontScale="92500" lnSpcReduction="10000"/>
          </a:bodyPr>
          <a:lstStyle/>
          <a:p>
            <a:r>
              <a:rPr lang="en-US" dirty="0"/>
              <a:t>A </a:t>
            </a:r>
            <a:r>
              <a:rPr lang="en-US" dirty="0">
                <a:solidFill>
                  <a:srgbClr val="FF0000"/>
                </a:solidFill>
              </a:rPr>
              <a:t>snapshot fact </a:t>
            </a:r>
            <a:r>
              <a:rPr lang="en-US" dirty="0"/>
              <a:t>samples </a:t>
            </a:r>
            <a:r>
              <a:rPr lang="en-US" dirty="0">
                <a:solidFill>
                  <a:schemeClr val="bg2">
                    <a:lumMod val="50000"/>
                  </a:schemeClr>
                </a:solidFill>
              </a:rPr>
              <a:t>status</a:t>
            </a:r>
            <a:r>
              <a:rPr lang="en-US" dirty="0"/>
              <a:t> </a:t>
            </a:r>
            <a:r>
              <a:rPr lang="en-US" dirty="0">
                <a:solidFill>
                  <a:schemeClr val="bg2">
                    <a:lumMod val="50000"/>
                  </a:schemeClr>
                </a:solidFill>
              </a:rPr>
              <a:t>measurements</a:t>
            </a:r>
            <a:r>
              <a:rPr lang="en-US" dirty="0"/>
              <a:t> at a </a:t>
            </a:r>
            <a:r>
              <a:rPr lang="en-US" dirty="0">
                <a:solidFill>
                  <a:schemeClr val="bg2">
                    <a:lumMod val="50000"/>
                  </a:schemeClr>
                </a:solidFill>
              </a:rPr>
              <a:t>predetermined</a:t>
            </a:r>
            <a:r>
              <a:rPr lang="en-US" dirty="0"/>
              <a:t> interval</a:t>
            </a:r>
          </a:p>
          <a:p>
            <a:pPr lvl="1"/>
            <a:r>
              <a:rPr lang="en-US" dirty="0"/>
              <a:t>These measurements </a:t>
            </a:r>
            <a:r>
              <a:rPr lang="en-US" i="1" dirty="0"/>
              <a:t>may</a:t>
            </a:r>
            <a:r>
              <a:rPr lang="en-US" dirty="0"/>
              <a:t> be </a:t>
            </a:r>
            <a:r>
              <a:rPr lang="en-US" dirty="0">
                <a:solidFill>
                  <a:schemeClr val="accent6">
                    <a:lumMod val="60000"/>
                    <a:lumOff val="40000"/>
                  </a:schemeClr>
                </a:solidFill>
              </a:rPr>
              <a:t>equivalent</a:t>
            </a:r>
            <a:r>
              <a:rPr lang="en-US" dirty="0"/>
              <a:t> to the cumulative effect of a series of business activities</a:t>
            </a:r>
          </a:p>
          <a:p>
            <a:pPr lvl="1"/>
            <a:r>
              <a:rPr lang="en-US" dirty="0"/>
              <a:t>A </a:t>
            </a:r>
            <a:r>
              <a:rPr lang="en-US" dirty="0">
                <a:solidFill>
                  <a:schemeClr val="accent6">
                    <a:lumMod val="60000"/>
                    <a:lumOff val="40000"/>
                  </a:schemeClr>
                </a:solidFill>
              </a:rPr>
              <a:t>primary event </a:t>
            </a:r>
            <a:r>
              <a:rPr lang="en-US" dirty="0"/>
              <a:t>refers to </a:t>
            </a:r>
            <a:r>
              <a:rPr lang="en-US" u="sng" dirty="0"/>
              <a:t>an instant in time </a:t>
            </a:r>
            <a:r>
              <a:rPr lang="en-US" dirty="0"/>
              <a:t>and the measures are evaluated at that instant.</a:t>
            </a:r>
          </a:p>
        </p:txBody>
      </p:sp>
      <p:sp>
        <p:nvSpPr>
          <p:cNvPr id="18" name="TextBox 17"/>
          <p:cNvSpPr txBox="1"/>
          <p:nvPr/>
        </p:nvSpPr>
        <p:spPr>
          <a:xfrm>
            <a:off x="685800" y="3505200"/>
            <a:ext cx="3886200" cy="923330"/>
          </a:xfrm>
          <a:prstGeom prst="rect">
            <a:avLst/>
          </a:prstGeom>
          <a:ln w="6350">
            <a:noFill/>
          </a:ln>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This </a:t>
            </a:r>
            <a:r>
              <a:rPr lang="en-US" dirty="0">
                <a:solidFill>
                  <a:schemeClr val="bg2">
                    <a:lumMod val="50000"/>
                  </a:schemeClr>
                </a:solidFill>
              </a:rPr>
              <a:t>snapshot fact </a:t>
            </a:r>
            <a:r>
              <a:rPr lang="en-US" dirty="0"/>
              <a:t>records the </a:t>
            </a:r>
            <a:r>
              <a:rPr lang="en-US" u="sng" dirty="0"/>
              <a:t>number of items </a:t>
            </a:r>
            <a:r>
              <a:rPr lang="en-US" dirty="0"/>
              <a:t>in stock for </a:t>
            </a:r>
            <a:r>
              <a:rPr lang="en-US" u="sng" dirty="0"/>
              <a:t>each product </a:t>
            </a:r>
            <a:r>
              <a:rPr lang="en-US" dirty="0"/>
              <a:t>in </a:t>
            </a:r>
            <a:r>
              <a:rPr lang="en-US" u="sng" dirty="0"/>
              <a:t>each warehouse </a:t>
            </a:r>
            <a:r>
              <a:rPr lang="en-US" dirty="0"/>
              <a:t>at the end of </a:t>
            </a:r>
            <a:r>
              <a:rPr lang="en-US" u="sng" dirty="0"/>
              <a:t>each day</a:t>
            </a:r>
            <a:r>
              <a:rPr lang="en-US" dirty="0"/>
              <a:t>.</a:t>
            </a:r>
          </a:p>
        </p:txBody>
      </p:sp>
      <p:grpSp>
        <p:nvGrpSpPr>
          <p:cNvPr id="4" name="Group 3">
            <a:extLst>
              <a:ext uri="{FF2B5EF4-FFF2-40B4-BE49-F238E27FC236}">
                <a16:creationId xmlns:a16="http://schemas.microsoft.com/office/drawing/2014/main" id="{B7B2CD01-F4DD-47D3-895F-7CACC93409D9}"/>
              </a:ext>
            </a:extLst>
          </p:cNvPr>
          <p:cNvGrpSpPr/>
          <p:nvPr/>
        </p:nvGrpSpPr>
        <p:grpSpPr>
          <a:xfrm>
            <a:off x="381000" y="4953000"/>
            <a:ext cx="4419600" cy="1371600"/>
            <a:chOff x="381000" y="4953000"/>
            <a:chExt cx="4419600" cy="1371600"/>
          </a:xfrm>
        </p:grpSpPr>
        <p:sp>
          <p:nvSpPr>
            <p:cNvPr id="21" name="Rectangle 20"/>
            <p:cNvSpPr/>
            <p:nvPr/>
          </p:nvSpPr>
          <p:spPr>
            <a:xfrm>
              <a:off x="1752600" y="49530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weather</a:t>
              </a:r>
            </a:p>
          </p:txBody>
        </p:sp>
        <p:sp>
          <p:nvSpPr>
            <p:cNvPr id="22" name="Rectangle 21"/>
            <p:cNvSpPr/>
            <p:nvPr/>
          </p:nvSpPr>
          <p:spPr>
            <a:xfrm>
              <a:off x="1752600" y="5257800"/>
              <a:ext cx="13716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temperature</a:t>
              </a:r>
            </a:p>
            <a:p>
              <a:r>
                <a:rPr lang="en-US" dirty="0"/>
                <a:t>humidity</a:t>
              </a:r>
            </a:p>
            <a:p>
              <a:r>
                <a:rPr lang="en-US" dirty="0"/>
                <a:t>rain</a:t>
              </a:r>
            </a:p>
          </p:txBody>
        </p:sp>
        <p:sp>
          <p:nvSpPr>
            <p:cNvPr id="23" name="Oval 22"/>
            <p:cNvSpPr/>
            <p:nvPr/>
          </p:nvSpPr>
          <p:spPr>
            <a:xfrm>
              <a:off x="1066800" y="55313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1295400" y="56388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267200" y="549017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3810000" y="559760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29000" y="5105400"/>
              <a:ext cx="533400" cy="338554"/>
            </a:xfrm>
            <a:prstGeom prst="rect">
              <a:avLst/>
            </a:prstGeom>
            <a:noFill/>
          </p:spPr>
          <p:txBody>
            <a:bodyPr wrap="square" rtlCol="0">
              <a:spAutoFit/>
            </a:bodyPr>
            <a:lstStyle/>
            <a:p>
              <a:r>
                <a:rPr lang="en-US" sz="1600" dirty="0"/>
                <a:t>city</a:t>
              </a:r>
            </a:p>
          </p:txBody>
        </p:sp>
        <p:sp>
          <p:nvSpPr>
            <p:cNvPr id="28" name="TextBox 27"/>
            <p:cNvSpPr txBox="1"/>
            <p:nvPr/>
          </p:nvSpPr>
          <p:spPr>
            <a:xfrm>
              <a:off x="381000" y="5452646"/>
              <a:ext cx="838200" cy="338554"/>
            </a:xfrm>
            <a:prstGeom prst="rect">
              <a:avLst/>
            </a:prstGeom>
            <a:noFill/>
          </p:spPr>
          <p:txBody>
            <a:bodyPr wrap="square" rtlCol="0">
              <a:spAutoFit/>
            </a:bodyPr>
            <a:lstStyle/>
            <a:p>
              <a:pPr algn="ctr"/>
              <a:r>
                <a:rPr lang="en-US" sz="1600" dirty="0">
                  <a:solidFill>
                    <a:srgbClr val="002060"/>
                  </a:solidFill>
                </a:rPr>
                <a:t>date</a:t>
              </a:r>
            </a:p>
          </p:txBody>
        </p:sp>
        <p:sp>
          <p:nvSpPr>
            <p:cNvPr id="29" name="TextBox 28"/>
            <p:cNvSpPr txBox="1"/>
            <p:nvPr/>
          </p:nvSpPr>
          <p:spPr>
            <a:xfrm>
              <a:off x="3962400" y="5715000"/>
              <a:ext cx="838200" cy="338554"/>
            </a:xfrm>
            <a:prstGeom prst="rect">
              <a:avLst/>
            </a:prstGeom>
            <a:noFill/>
          </p:spPr>
          <p:txBody>
            <a:bodyPr wrap="square" rtlCol="0">
              <a:spAutoFit/>
            </a:bodyPr>
            <a:lstStyle/>
            <a:p>
              <a:pPr algn="ctr"/>
              <a:r>
                <a:rPr lang="en-US" sz="1600" dirty="0"/>
                <a:t>country</a:t>
              </a:r>
            </a:p>
          </p:txBody>
        </p:sp>
        <p:sp>
          <p:nvSpPr>
            <p:cNvPr id="30" name="Oval 29"/>
            <p:cNvSpPr/>
            <p:nvPr/>
          </p:nvSpPr>
          <p:spPr>
            <a:xfrm>
              <a:off x="3581400" y="5486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1" name="Straight Connector 30"/>
            <p:cNvCxnSpPr/>
            <p:nvPr/>
          </p:nvCxnSpPr>
          <p:spPr>
            <a:xfrm>
              <a:off x="3124200" y="55938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66800" y="59461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1295400" y="605355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81000" y="5867400"/>
              <a:ext cx="838200" cy="338554"/>
            </a:xfrm>
            <a:prstGeom prst="rect">
              <a:avLst/>
            </a:prstGeom>
            <a:noFill/>
          </p:spPr>
          <p:txBody>
            <a:bodyPr wrap="square" rtlCol="0">
              <a:spAutoFit/>
            </a:bodyPr>
            <a:lstStyle/>
            <a:p>
              <a:pPr algn="ctr"/>
              <a:r>
                <a:rPr lang="en-US" sz="1600" dirty="0">
                  <a:solidFill>
                    <a:srgbClr val="002060"/>
                  </a:solidFill>
                </a:rPr>
                <a:t>hour</a:t>
              </a:r>
            </a:p>
          </p:txBody>
        </p:sp>
      </p:grpSp>
      <p:sp>
        <p:nvSpPr>
          <p:cNvPr id="35" name="TextBox 34"/>
          <p:cNvSpPr txBox="1"/>
          <p:nvPr/>
        </p:nvSpPr>
        <p:spPr>
          <a:xfrm>
            <a:off x="4953000" y="5257800"/>
            <a:ext cx="3886200" cy="923330"/>
          </a:xfrm>
          <a:prstGeom prst="rect">
            <a:avLst/>
          </a:prstGeom>
          <a:ln w="6350">
            <a:noFill/>
          </a:ln>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This </a:t>
            </a:r>
            <a:r>
              <a:rPr lang="en-US" dirty="0">
                <a:solidFill>
                  <a:schemeClr val="bg2">
                    <a:lumMod val="50000"/>
                  </a:schemeClr>
                </a:solidFill>
              </a:rPr>
              <a:t>snapshot fact </a:t>
            </a:r>
            <a:r>
              <a:rPr lang="en-US" dirty="0"/>
              <a:t>records the </a:t>
            </a:r>
            <a:r>
              <a:rPr lang="en-US" u="sng" dirty="0"/>
              <a:t>hourly</a:t>
            </a:r>
            <a:r>
              <a:rPr lang="en-US" dirty="0"/>
              <a:t> temperature, humidity and precipitation on </a:t>
            </a:r>
            <a:r>
              <a:rPr lang="en-US" u="sng" dirty="0"/>
              <a:t>each day </a:t>
            </a:r>
            <a:r>
              <a:rPr lang="en-US" dirty="0"/>
              <a:t>in </a:t>
            </a:r>
            <a:r>
              <a:rPr lang="en-US" u="sng" dirty="0"/>
              <a:t>each city</a:t>
            </a:r>
            <a:r>
              <a:rPr lang="en-US" dirty="0"/>
              <a:t>.</a:t>
            </a:r>
          </a:p>
        </p:txBody>
      </p:sp>
      <p:grpSp>
        <p:nvGrpSpPr>
          <p:cNvPr id="39" name="Group 38"/>
          <p:cNvGrpSpPr/>
          <p:nvPr/>
        </p:nvGrpSpPr>
        <p:grpSpPr>
          <a:xfrm>
            <a:off x="5029200" y="3434715"/>
            <a:ext cx="3657600" cy="1260157"/>
            <a:chOff x="5029200" y="2549843"/>
            <a:chExt cx="3657600" cy="1260157"/>
          </a:xfrm>
        </p:grpSpPr>
        <p:sp>
          <p:nvSpPr>
            <p:cNvPr id="6" name="Rectangle 5"/>
            <p:cNvSpPr/>
            <p:nvPr/>
          </p:nvSpPr>
          <p:spPr>
            <a:xfrm>
              <a:off x="5943600" y="2549843"/>
              <a:ext cx="12192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Inventory</a:t>
              </a:r>
            </a:p>
          </p:txBody>
        </p:sp>
        <p:sp>
          <p:nvSpPr>
            <p:cNvPr id="8" name="Oval 7"/>
            <p:cNvSpPr/>
            <p:nvPr/>
          </p:nvSpPr>
          <p:spPr>
            <a:xfrm>
              <a:off x="5410200" y="32878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638800" y="33952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153400" y="308701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696200" y="3194447"/>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86600" y="2785646"/>
              <a:ext cx="1295400" cy="338554"/>
            </a:xfrm>
            <a:prstGeom prst="rect">
              <a:avLst/>
            </a:prstGeom>
            <a:noFill/>
          </p:spPr>
          <p:txBody>
            <a:bodyPr wrap="square" rtlCol="0">
              <a:spAutoFit/>
            </a:bodyPr>
            <a:lstStyle/>
            <a:p>
              <a:r>
                <a:rPr lang="en-US" sz="1600" dirty="0"/>
                <a:t>warehouse</a:t>
              </a:r>
            </a:p>
          </p:txBody>
        </p:sp>
        <p:sp>
          <p:nvSpPr>
            <p:cNvPr id="13" name="TextBox 12"/>
            <p:cNvSpPr txBox="1"/>
            <p:nvPr/>
          </p:nvSpPr>
          <p:spPr>
            <a:xfrm>
              <a:off x="5029200" y="3471446"/>
              <a:ext cx="838200" cy="338554"/>
            </a:xfrm>
            <a:prstGeom prst="rect">
              <a:avLst/>
            </a:prstGeom>
            <a:noFill/>
          </p:spPr>
          <p:txBody>
            <a:bodyPr wrap="square" rtlCol="0">
              <a:spAutoFit/>
            </a:bodyPr>
            <a:lstStyle/>
            <a:p>
              <a:pPr algn="ctr"/>
              <a:r>
                <a:rPr lang="en-US" sz="1600" dirty="0"/>
                <a:t>product</a:t>
              </a:r>
            </a:p>
          </p:txBody>
        </p:sp>
        <p:sp>
          <p:nvSpPr>
            <p:cNvPr id="14" name="TextBox 13"/>
            <p:cNvSpPr txBox="1"/>
            <p:nvPr/>
          </p:nvSpPr>
          <p:spPr>
            <a:xfrm>
              <a:off x="7848600" y="3311843"/>
              <a:ext cx="838200" cy="338554"/>
            </a:xfrm>
            <a:prstGeom prst="rect">
              <a:avLst/>
            </a:prstGeom>
            <a:noFill/>
          </p:spPr>
          <p:txBody>
            <a:bodyPr wrap="square" rtlCol="0">
              <a:spAutoFit/>
            </a:bodyPr>
            <a:lstStyle/>
            <a:p>
              <a:pPr algn="ctr"/>
              <a:r>
                <a:rPr lang="en-US" sz="1600" dirty="0"/>
                <a:t>city</a:t>
              </a:r>
            </a:p>
          </p:txBody>
        </p:sp>
        <p:sp>
          <p:nvSpPr>
            <p:cNvPr id="15" name="Oval 14"/>
            <p:cNvSpPr/>
            <p:nvPr/>
          </p:nvSpPr>
          <p:spPr>
            <a:xfrm>
              <a:off x="7467600" y="308324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010400" y="319067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10200" y="29068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7" name="Straight Connector 36"/>
            <p:cNvCxnSpPr/>
            <p:nvPr/>
          </p:nvCxnSpPr>
          <p:spPr>
            <a:xfrm>
              <a:off x="5638800" y="30142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029200" y="2590800"/>
              <a:ext cx="838200" cy="338554"/>
            </a:xfrm>
            <a:prstGeom prst="rect">
              <a:avLst/>
            </a:prstGeom>
            <a:noFill/>
          </p:spPr>
          <p:txBody>
            <a:bodyPr wrap="square" rtlCol="0">
              <a:spAutoFit/>
            </a:bodyPr>
            <a:lstStyle/>
            <a:p>
              <a:pPr algn="ctr"/>
              <a:r>
                <a:rPr lang="en-US" sz="1600" dirty="0"/>
                <a:t>date</a:t>
              </a:r>
            </a:p>
          </p:txBody>
        </p:sp>
        <p:sp>
          <p:nvSpPr>
            <p:cNvPr id="7" name="Rectangle 6"/>
            <p:cNvSpPr/>
            <p:nvPr/>
          </p:nvSpPr>
          <p:spPr>
            <a:xfrm>
              <a:off x="5943600" y="2854643"/>
              <a:ext cx="12192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level</a:t>
              </a:r>
            </a:p>
            <a:p>
              <a:endParaRPr lang="en-US" dirty="0"/>
            </a:p>
          </p:txBody>
        </p:sp>
      </p:grpSp>
    </p:spTree>
    <p:extLst>
      <p:ext uri="{BB962C8B-B14F-4D97-AF65-F5344CB8AC3E}">
        <p14:creationId xmlns:p14="http://schemas.microsoft.com/office/powerpoint/2010/main" val="45786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2514600" y="49099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Semi-Additive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109</a:t>
            </a:fld>
            <a:endParaRPr lang="en-US"/>
          </a:p>
        </p:txBody>
      </p:sp>
      <p:sp>
        <p:nvSpPr>
          <p:cNvPr id="4" name="Content Placeholder 3"/>
          <p:cNvSpPr>
            <a:spLocks noGrp="1"/>
          </p:cNvSpPr>
          <p:nvPr>
            <p:ph sz="quarter" idx="1"/>
          </p:nvPr>
        </p:nvSpPr>
        <p:spPr>
          <a:xfrm>
            <a:off x="457200" y="1219200"/>
            <a:ext cx="8229600" cy="2286000"/>
          </a:xfrm>
        </p:spPr>
        <p:txBody>
          <a:bodyPr>
            <a:normAutofit lnSpcReduction="10000"/>
          </a:bodyPr>
          <a:lstStyle/>
          <a:p>
            <a:r>
              <a:rPr lang="en-US" dirty="0"/>
              <a:t>Usually, periodic status measurement in a snapshot fact are </a:t>
            </a:r>
            <a:r>
              <a:rPr lang="en-US" dirty="0">
                <a:solidFill>
                  <a:srgbClr val="FF0000"/>
                </a:solidFill>
              </a:rPr>
              <a:t>semi-additive</a:t>
            </a:r>
          </a:p>
          <a:p>
            <a:pPr lvl="1"/>
            <a:r>
              <a:rPr lang="en-US" dirty="0">
                <a:solidFill>
                  <a:schemeClr val="bg2">
                    <a:lumMod val="50000"/>
                  </a:schemeClr>
                </a:solidFill>
              </a:rPr>
              <a:t>are NOT additive along time dimension</a:t>
            </a:r>
          </a:p>
          <a:p>
            <a:pPr lvl="2"/>
            <a:r>
              <a:rPr lang="en-US" dirty="0">
                <a:solidFill>
                  <a:schemeClr val="tx1"/>
                </a:solidFill>
              </a:rPr>
              <a:t>But you may still use AVG, MIN, MAX</a:t>
            </a:r>
          </a:p>
          <a:p>
            <a:pPr lvl="1"/>
            <a:r>
              <a:rPr lang="en-US" dirty="0">
                <a:solidFill>
                  <a:schemeClr val="bg2">
                    <a:lumMod val="50000"/>
                  </a:schemeClr>
                </a:solidFill>
              </a:rPr>
              <a:t>may be additive along other dimensions</a:t>
            </a:r>
          </a:p>
          <a:p>
            <a:pPr lvl="1"/>
            <a:r>
              <a:rPr lang="en-US" dirty="0">
                <a:solidFill>
                  <a:schemeClr val="tx1"/>
                </a:solidFill>
              </a:rPr>
              <a:t>Account A --- Mar 1st $1000, Mar 2</a:t>
            </a:r>
            <a:r>
              <a:rPr lang="en-US" baseline="30000" dirty="0">
                <a:solidFill>
                  <a:schemeClr val="tx1"/>
                </a:solidFill>
              </a:rPr>
              <a:t>nd</a:t>
            </a:r>
            <a:r>
              <a:rPr lang="en-US" dirty="0">
                <a:solidFill>
                  <a:schemeClr val="tx1"/>
                </a:solidFill>
              </a:rPr>
              <a:t> $2000.    $3000</a:t>
            </a:r>
          </a:p>
        </p:txBody>
      </p:sp>
      <p:sp>
        <p:nvSpPr>
          <p:cNvPr id="5" name="Rectangle 4"/>
          <p:cNvSpPr/>
          <p:nvPr/>
        </p:nvSpPr>
        <p:spPr>
          <a:xfrm>
            <a:off x="762000" y="3928646"/>
            <a:ext cx="1143000" cy="5758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Account balance</a:t>
            </a:r>
          </a:p>
        </p:txBody>
      </p:sp>
      <p:sp>
        <p:nvSpPr>
          <p:cNvPr id="6" name="Rectangle 5"/>
          <p:cNvSpPr/>
          <p:nvPr/>
        </p:nvSpPr>
        <p:spPr>
          <a:xfrm>
            <a:off x="762000" y="4504492"/>
            <a:ext cx="1143000" cy="4909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balance</a:t>
            </a:r>
          </a:p>
        </p:txBody>
      </p:sp>
      <p:sp>
        <p:nvSpPr>
          <p:cNvPr id="7" name="Oval 6"/>
          <p:cNvSpPr/>
          <p:nvPr/>
        </p:nvSpPr>
        <p:spPr>
          <a:xfrm>
            <a:off x="2362200" y="48067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 name="Straight Connector 7"/>
          <p:cNvCxnSpPr/>
          <p:nvPr/>
        </p:nvCxnSpPr>
        <p:spPr>
          <a:xfrm>
            <a:off x="1905000" y="49141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7400" y="4919246"/>
            <a:ext cx="838200" cy="338554"/>
          </a:xfrm>
          <a:prstGeom prst="rect">
            <a:avLst/>
          </a:prstGeom>
          <a:noFill/>
        </p:spPr>
        <p:txBody>
          <a:bodyPr wrap="square" rtlCol="0">
            <a:spAutoFit/>
          </a:bodyPr>
          <a:lstStyle/>
          <a:p>
            <a:r>
              <a:rPr lang="en-US" sz="1600" dirty="0"/>
              <a:t>account</a:t>
            </a:r>
          </a:p>
        </p:txBody>
      </p:sp>
      <p:sp>
        <p:nvSpPr>
          <p:cNvPr id="10" name="Oval 9"/>
          <p:cNvSpPr/>
          <p:nvPr/>
        </p:nvSpPr>
        <p:spPr>
          <a:xfrm>
            <a:off x="2362200" y="45044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1905000" y="46119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4428292"/>
            <a:ext cx="838200" cy="338554"/>
          </a:xfrm>
          <a:prstGeom prst="rect">
            <a:avLst/>
          </a:prstGeom>
          <a:noFill/>
        </p:spPr>
        <p:txBody>
          <a:bodyPr wrap="square" rtlCol="0">
            <a:spAutoFit/>
          </a:bodyPr>
          <a:lstStyle/>
          <a:p>
            <a:r>
              <a:rPr lang="en-US" sz="1600" dirty="0"/>
              <a:t>date</a:t>
            </a:r>
          </a:p>
        </p:txBody>
      </p:sp>
      <p:sp>
        <p:nvSpPr>
          <p:cNvPr id="13" name="TextBox 12"/>
          <p:cNvSpPr txBox="1"/>
          <p:nvPr/>
        </p:nvSpPr>
        <p:spPr>
          <a:xfrm>
            <a:off x="3886200" y="3810000"/>
            <a:ext cx="5105400" cy="1754327"/>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It makes sense to calculate the total account balances of all accounts in a branch on a specific date. But it does not make sense to calculate the sum of balance of today and yesterday, i.e., </a:t>
            </a:r>
            <a:r>
              <a:rPr lang="en-US" b="1" dirty="0"/>
              <a:t>balance is additive along ‘account’ dimension, but not along ‘date’ dimension.  </a:t>
            </a:r>
          </a:p>
        </p:txBody>
      </p:sp>
      <p:sp>
        <p:nvSpPr>
          <p:cNvPr id="14" name="Oval 13"/>
          <p:cNvSpPr/>
          <p:nvPr/>
        </p:nvSpPr>
        <p:spPr>
          <a:xfrm>
            <a:off x="2971800" y="48025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2895600" y="4919246"/>
            <a:ext cx="838200" cy="338554"/>
          </a:xfrm>
          <a:prstGeom prst="rect">
            <a:avLst/>
          </a:prstGeom>
          <a:noFill/>
        </p:spPr>
        <p:txBody>
          <a:bodyPr wrap="square" rtlCol="0">
            <a:spAutoFit/>
          </a:bodyPr>
          <a:lstStyle/>
          <a:p>
            <a:r>
              <a:rPr lang="en-US" sz="1600" dirty="0"/>
              <a:t>branch</a:t>
            </a:r>
          </a:p>
        </p:txBody>
      </p:sp>
    </p:spTree>
    <p:extLst>
      <p:ext uri="{BB962C8B-B14F-4D97-AF65-F5344CB8AC3E}">
        <p14:creationId xmlns:p14="http://schemas.microsoft.com/office/powerpoint/2010/main" val="193135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philiplei\Desktop\cube3.emf"/>
          <p:cNvPicPr>
            <a:picLocks noChangeAspect="1" noChangeArrowheads="1"/>
          </p:cNvPicPr>
          <p:nvPr/>
        </p:nvPicPr>
        <p:blipFill>
          <a:blip r:embed="rId2" cstate="print"/>
          <a:srcRect/>
          <a:stretch>
            <a:fillRect/>
          </a:stretch>
        </p:blipFill>
        <p:spPr bwMode="auto">
          <a:xfrm>
            <a:off x="4800600" y="3953683"/>
            <a:ext cx="1797408" cy="1895838"/>
          </a:xfrm>
          <a:prstGeom prst="rect">
            <a:avLst/>
          </a:prstGeom>
          <a:noFill/>
        </p:spPr>
      </p:pic>
      <p:sp>
        <p:nvSpPr>
          <p:cNvPr id="2" name="Title 1"/>
          <p:cNvSpPr>
            <a:spLocks noGrp="1"/>
          </p:cNvSpPr>
          <p:nvPr>
            <p:ph type="title"/>
          </p:nvPr>
        </p:nvSpPr>
        <p:spPr/>
        <p:txBody>
          <a:bodyPr/>
          <a:lstStyle/>
          <a:p>
            <a:r>
              <a:rPr lang="en-US" dirty="0"/>
              <a:t>Multidimensional Model</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sp>
        <p:nvSpPr>
          <p:cNvPr id="26" name="Content Placeholder 25"/>
          <p:cNvSpPr>
            <a:spLocks noGrp="1"/>
          </p:cNvSpPr>
          <p:nvPr>
            <p:ph sz="quarter" idx="1"/>
          </p:nvPr>
        </p:nvSpPr>
        <p:spPr>
          <a:xfrm>
            <a:off x="457200" y="1219200"/>
            <a:ext cx="8229600" cy="2590800"/>
          </a:xfrm>
        </p:spPr>
        <p:txBody>
          <a:bodyPr>
            <a:normAutofit fontScale="92500"/>
          </a:bodyPr>
          <a:lstStyle/>
          <a:p>
            <a:r>
              <a:rPr lang="en-US" dirty="0"/>
              <a:t>The </a:t>
            </a:r>
            <a:r>
              <a:rPr lang="en-US" dirty="0">
                <a:solidFill>
                  <a:srgbClr val="FF0000"/>
                </a:solidFill>
              </a:rPr>
              <a:t>multidimensional model </a:t>
            </a:r>
            <a:r>
              <a:rPr lang="en-US" dirty="0"/>
              <a:t>represents business data in  </a:t>
            </a:r>
            <a:r>
              <a:rPr lang="en-US" dirty="0">
                <a:solidFill>
                  <a:srgbClr val="FF0000"/>
                </a:solidFill>
              </a:rPr>
              <a:t>multidimensional cubes</a:t>
            </a:r>
          </a:p>
          <a:p>
            <a:r>
              <a:rPr lang="en-US" dirty="0"/>
              <a:t>Example: a cube for the </a:t>
            </a:r>
            <a:r>
              <a:rPr lang="en-US" dirty="0">
                <a:solidFill>
                  <a:schemeClr val="bg2">
                    <a:lumMod val="50000"/>
                  </a:schemeClr>
                </a:solidFill>
              </a:rPr>
              <a:t>fact</a:t>
            </a:r>
            <a:r>
              <a:rPr lang="en-US" dirty="0"/>
              <a:t> </a:t>
            </a:r>
            <a:r>
              <a:rPr lang="en-US" i="1" dirty="0"/>
              <a:t>Sales</a:t>
            </a:r>
            <a:r>
              <a:rPr lang="en-US" dirty="0"/>
              <a:t>, with </a:t>
            </a:r>
            <a:r>
              <a:rPr lang="en-US" dirty="0">
                <a:solidFill>
                  <a:schemeClr val="bg2">
                    <a:lumMod val="50000"/>
                  </a:schemeClr>
                </a:solidFill>
              </a:rPr>
              <a:t>dimensions</a:t>
            </a:r>
            <a:r>
              <a:rPr lang="en-US" dirty="0"/>
              <a:t> </a:t>
            </a:r>
            <a:r>
              <a:rPr lang="en-US" i="1" dirty="0"/>
              <a:t>Date</a:t>
            </a:r>
            <a:r>
              <a:rPr lang="en-US" dirty="0"/>
              <a:t>, </a:t>
            </a:r>
            <a:r>
              <a:rPr lang="en-US" i="1" dirty="0"/>
              <a:t>Product</a:t>
            </a:r>
            <a:r>
              <a:rPr lang="en-US" dirty="0"/>
              <a:t>, </a:t>
            </a:r>
            <a:r>
              <a:rPr lang="en-US" i="1" dirty="0"/>
              <a:t>Store</a:t>
            </a:r>
            <a:r>
              <a:rPr lang="en-US" dirty="0"/>
              <a:t>, and </a:t>
            </a:r>
            <a:r>
              <a:rPr lang="en-US" dirty="0">
                <a:solidFill>
                  <a:schemeClr val="bg2">
                    <a:lumMod val="50000"/>
                  </a:schemeClr>
                </a:solidFill>
              </a:rPr>
              <a:t>measures</a:t>
            </a:r>
            <a:r>
              <a:rPr lang="en-US" dirty="0"/>
              <a:t> </a:t>
            </a:r>
            <a:r>
              <a:rPr lang="en-US" i="1" dirty="0"/>
              <a:t>quantity</a:t>
            </a:r>
            <a:r>
              <a:rPr lang="en-US" dirty="0"/>
              <a:t> and </a:t>
            </a:r>
            <a:r>
              <a:rPr lang="en-US" i="1" dirty="0"/>
              <a:t>receipts</a:t>
            </a:r>
          </a:p>
          <a:p>
            <a:pPr lvl="1"/>
            <a:r>
              <a:rPr lang="en-US" dirty="0"/>
              <a:t>Notice that some cells in the cube are empty. This cube is </a:t>
            </a:r>
            <a:r>
              <a:rPr lang="en-US" dirty="0">
                <a:solidFill>
                  <a:srgbClr val="00B050"/>
                </a:solidFill>
              </a:rPr>
              <a:t>sparse</a:t>
            </a:r>
            <a:r>
              <a:rPr lang="en-US" dirty="0"/>
              <a:t>.</a:t>
            </a:r>
          </a:p>
          <a:p>
            <a:pPr lvl="1"/>
            <a:r>
              <a:rPr lang="en-US" dirty="0"/>
              <a:t>In general, the 'cube' may have &gt;3 dimensions</a:t>
            </a:r>
          </a:p>
          <a:p>
            <a:pPr lvl="1"/>
            <a:endParaRPr lang="en-US" dirty="0"/>
          </a:p>
        </p:txBody>
      </p:sp>
      <p:cxnSp>
        <p:nvCxnSpPr>
          <p:cNvPr id="7" name="Straight Connector 6"/>
          <p:cNvCxnSpPr/>
          <p:nvPr/>
        </p:nvCxnSpPr>
        <p:spPr>
          <a:xfrm>
            <a:off x="6705600" y="3700046"/>
            <a:ext cx="0" cy="225224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6705600" y="5190292"/>
            <a:ext cx="533400" cy="76200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495800" y="5952292"/>
            <a:ext cx="2209800"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572000" y="5986046"/>
            <a:ext cx="609600" cy="338554"/>
          </a:xfrm>
          <a:prstGeom prst="rect">
            <a:avLst/>
          </a:prstGeom>
          <a:noFill/>
        </p:spPr>
        <p:txBody>
          <a:bodyPr wrap="square" rtlCol="0">
            <a:spAutoFit/>
          </a:bodyPr>
          <a:lstStyle/>
          <a:p>
            <a:r>
              <a:rPr lang="en-US" sz="1600" dirty="0"/>
              <a:t>Date</a:t>
            </a:r>
          </a:p>
        </p:txBody>
      </p:sp>
      <p:sp>
        <p:nvSpPr>
          <p:cNvPr id="17" name="TextBox 16"/>
          <p:cNvSpPr txBox="1"/>
          <p:nvPr/>
        </p:nvSpPr>
        <p:spPr>
          <a:xfrm>
            <a:off x="7086600" y="5342692"/>
            <a:ext cx="838200" cy="338554"/>
          </a:xfrm>
          <a:prstGeom prst="rect">
            <a:avLst/>
          </a:prstGeom>
          <a:noFill/>
        </p:spPr>
        <p:txBody>
          <a:bodyPr wrap="square" rtlCol="0">
            <a:spAutoFit/>
          </a:bodyPr>
          <a:lstStyle/>
          <a:p>
            <a:r>
              <a:rPr lang="en-US" sz="1600" dirty="0"/>
              <a:t>Product</a:t>
            </a:r>
          </a:p>
        </p:txBody>
      </p:sp>
      <p:sp>
        <p:nvSpPr>
          <p:cNvPr id="18" name="TextBox 17"/>
          <p:cNvSpPr txBox="1"/>
          <p:nvPr/>
        </p:nvSpPr>
        <p:spPr>
          <a:xfrm>
            <a:off x="6781800" y="3742492"/>
            <a:ext cx="838200" cy="338554"/>
          </a:xfrm>
          <a:prstGeom prst="rect">
            <a:avLst/>
          </a:prstGeom>
          <a:noFill/>
        </p:spPr>
        <p:txBody>
          <a:bodyPr wrap="square" rtlCol="0">
            <a:spAutoFit/>
          </a:bodyPr>
          <a:lstStyle/>
          <a:p>
            <a:r>
              <a:rPr lang="en-US" sz="1600" dirty="0"/>
              <a:t>Store</a:t>
            </a:r>
          </a:p>
        </p:txBody>
      </p:sp>
      <p:graphicFrame>
        <p:nvGraphicFramePr>
          <p:cNvPr id="20" name="Table 19"/>
          <p:cNvGraphicFramePr>
            <a:graphicFrameLocks noGrp="1"/>
          </p:cNvGraphicFramePr>
          <p:nvPr/>
        </p:nvGraphicFramePr>
        <p:xfrm>
          <a:off x="1676400" y="4309646"/>
          <a:ext cx="2362200" cy="1219200"/>
        </p:xfrm>
        <a:graphic>
          <a:graphicData uri="http://schemas.openxmlformats.org/drawingml/2006/table">
            <a:tbl>
              <a:tblPr bandRow="1">
                <a:tableStyleId>{5A111915-BE36-4E01-A7E5-04B1672EAD32}</a:tableStyleId>
              </a:tblPr>
              <a:tblGrid>
                <a:gridCol w="812006">
                  <a:extLst>
                    <a:ext uri="{9D8B030D-6E8A-4147-A177-3AD203B41FA5}">
                      <a16:colId xmlns:a16="http://schemas.microsoft.com/office/drawing/2014/main" val="20000"/>
                    </a:ext>
                  </a:extLst>
                </a:gridCol>
                <a:gridCol w="738188">
                  <a:extLst>
                    <a:ext uri="{9D8B030D-6E8A-4147-A177-3AD203B41FA5}">
                      <a16:colId xmlns:a16="http://schemas.microsoft.com/office/drawing/2014/main" val="20001"/>
                    </a:ext>
                  </a:extLst>
                </a:gridCol>
                <a:gridCol w="812006">
                  <a:extLst>
                    <a:ext uri="{9D8B030D-6E8A-4147-A177-3AD203B41FA5}">
                      <a16:colId xmlns:a16="http://schemas.microsoft.com/office/drawing/2014/main" val="20002"/>
                    </a:ext>
                  </a:extLst>
                </a:gridCol>
              </a:tblGrid>
              <a:tr h="167640">
                <a:tc rowSpan="3">
                  <a:txBody>
                    <a:bodyPr/>
                    <a:lstStyle/>
                    <a:p>
                      <a:r>
                        <a:rPr lang="en-US" sz="1000" dirty="0"/>
                        <a:t>Dimensions</a:t>
                      </a:r>
                    </a:p>
                  </a:txBody>
                  <a:tcPr/>
                </a:tc>
                <a:tc>
                  <a:txBody>
                    <a:bodyPr/>
                    <a:lstStyle/>
                    <a:p>
                      <a:r>
                        <a:rPr lang="en-US" sz="1000" b="1" dirty="0"/>
                        <a:t>Date</a:t>
                      </a:r>
                    </a:p>
                  </a:txBody>
                  <a:tcPr/>
                </a:tc>
                <a:tc>
                  <a:txBody>
                    <a:bodyPr/>
                    <a:lstStyle/>
                    <a:p>
                      <a:r>
                        <a:rPr lang="en-US" sz="1000" dirty="0"/>
                        <a:t>1/13/2012</a:t>
                      </a:r>
                    </a:p>
                  </a:txBody>
                  <a:tcP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b="1" dirty="0"/>
                        <a:t>Store</a:t>
                      </a:r>
                    </a:p>
                  </a:txBody>
                  <a:tcPr/>
                </a:tc>
                <a:tc>
                  <a:txBody>
                    <a:bodyPr/>
                    <a:lstStyle/>
                    <a:p>
                      <a:r>
                        <a:rPr lang="en-US" sz="1000" dirty="0" err="1"/>
                        <a:t>EverMore</a:t>
                      </a:r>
                      <a:endParaRPr lang="en-US" sz="1000" dirty="0"/>
                    </a:p>
                  </a:txBody>
                  <a:tcPr/>
                </a:tc>
                <a:extLst>
                  <a:ext uri="{0D108BD9-81ED-4DB2-BD59-A6C34878D82A}">
                    <a16:rowId xmlns:a16="http://schemas.microsoft.com/office/drawing/2014/main" val="10001"/>
                  </a:ext>
                </a:extLst>
              </a:tr>
              <a:tr h="167640">
                <a:tc vMerge="1">
                  <a:txBody>
                    <a:bodyPr/>
                    <a:lstStyle/>
                    <a:p>
                      <a:endParaRPr lang="en-US" sz="1100" dirty="0"/>
                    </a:p>
                  </a:txBody>
                  <a:tcPr/>
                </a:tc>
                <a:tc>
                  <a:txBody>
                    <a:bodyPr/>
                    <a:lstStyle/>
                    <a:p>
                      <a:r>
                        <a:rPr lang="en-US" sz="1000" b="1" dirty="0"/>
                        <a:t>Product</a:t>
                      </a:r>
                    </a:p>
                  </a:txBody>
                  <a:tcPr/>
                </a:tc>
                <a:tc>
                  <a:txBody>
                    <a:bodyPr/>
                    <a:lstStyle/>
                    <a:p>
                      <a:r>
                        <a:rPr lang="en-US" sz="1000" dirty="0"/>
                        <a:t>Coca</a:t>
                      </a:r>
                      <a:r>
                        <a:rPr lang="en-US" sz="1000" baseline="0" dirty="0"/>
                        <a:t> cola</a:t>
                      </a:r>
                      <a:endParaRPr lang="en-US" sz="1000" dirty="0"/>
                    </a:p>
                  </a:txBody>
                  <a:tcPr/>
                </a:tc>
                <a:extLst>
                  <a:ext uri="{0D108BD9-81ED-4DB2-BD59-A6C34878D82A}">
                    <a16:rowId xmlns:a16="http://schemas.microsoft.com/office/drawing/2014/main" val="10002"/>
                  </a:ext>
                </a:extLst>
              </a:tr>
              <a:tr h="167640">
                <a:tc rowSpan="2">
                  <a:txBody>
                    <a:bodyPr/>
                    <a:lstStyle/>
                    <a:p>
                      <a:r>
                        <a:rPr lang="en-US" sz="1000" dirty="0"/>
                        <a:t>Measures</a:t>
                      </a:r>
                    </a:p>
                  </a:txBody>
                  <a:tcPr/>
                </a:tc>
                <a:tc>
                  <a:txBody>
                    <a:bodyPr/>
                    <a:lstStyle/>
                    <a:p>
                      <a:r>
                        <a:rPr lang="en-US" sz="1000" b="1" dirty="0"/>
                        <a:t>quantity</a:t>
                      </a:r>
                    </a:p>
                  </a:txBody>
                  <a:tcPr/>
                </a:tc>
                <a:tc>
                  <a:txBody>
                    <a:bodyPr/>
                    <a:lstStyle/>
                    <a:p>
                      <a:r>
                        <a:rPr lang="en-US" sz="1000" dirty="0"/>
                        <a:t>2</a:t>
                      </a:r>
                    </a:p>
                  </a:txBody>
                  <a:tcPr/>
                </a:tc>
                <a:extLst>
                  <a:ext uri="{0D108BD9-81ED-4DB2-BD59-A6C34878D82A}">
                    <a16:rowId xmlns:a16="http://schemas.microsoft.com/office/drawing/2014/main" val="10003"/>
                  </a:ext>
                </a:extLst>
              </a:tr>
              <a:tr h="167640">
                <a:tc vMerge="1">
                  <a:txBody>
                    <a:bodyPr/>
                    <a:lstStyle/>
                    <a:p>
                      <a:endParaRPr lang="en-US" sz="1000" dirty="0"/>
                    </a:p>
                  </a:txBody>
                  <a:tcPr/>
                </a:tc>
                <a:tc>
                  <a:txBody>
                    <a:bodyPr/>
                    <a:lstStyle/>
                    <a:p>
                      <a:r>
                        <a:rPr lang="en-US" sz="1000" b="1" dirty="0"/>
                        <a:t>receipts</a:t>
                      </a:r>
                    </a:p>
                  </a:txBody>
                  <a:tcPr/>
                </a:tc>
                <a:tc>
                  <a:txBody>
                    <a:bodyPr/>
                    <a:lstStyle/>
                    <a:p>
                      <a:r>
                        <a:rPr lang="en-US" sz="1000" dirty="0"/>
                        <a:t>$8.00</a:t>
                      </a:r>
                    </a:p>
                  </a:txBody>
                  <a:tcPr/>
                </a:tc>
                <a:extLst>
                  <a:ext uri="{0D108BD9-81ED-4DB2-BD59-A6C34878D82A}">
                    <a16:rowId xmlns:a16="http://schemas.microsoft.com/office/drawing/2014/main" val="10004"/>
                  </a:ext>
                </a:extLst>
              </a:tr>
            </a:tbl>
          </a:graphicData>
        </a:graphic>
      </p:graphicFrame>
      <p:sp>
        <p:nvSpPr>
          <p:cNvPr id="25" name="TextBox 24"/>
          <p:cNvSpPr txBox="1"/>
          <p:nvPr/>
        </p:nvSpPr>
        <p:spPr>
          <a:xfrm>
            <a:off x="1676400" y="5605046"/>
            <a:ext cx="2362200" cy="338554"/>
          </a:xfrm>
          <a:prstGeom prst="rect">
            <a:avLst/>
          </a:prstGeom>
          <a:noFill/>
        </p:spPr>
        <p:txBody>
          <a:bodyPr wrap="square" rtlCol="0">
            <a:spAutoFit/>
          </a:bodyPr>
          <a:lstStyle/>
          <a:p>
            <a:r>
              <a:rPr lang="en-US" sz="1600" dirty="0"/>
              <a:t>An </a:t>
            </a:r>
            <a:r>
              <a:rPr lang="en-US" sz="1600" dirty="0">
                <a:solidFill>
                  <a:srgbClr val="FF0000"/>
                </a:solidFill>
              </a:rPr>
              <a:t>event</a:t>
            </a:r>
            <a:r>
              <a:rPr lang="en-US" sz="1600" dirty="0"/>
              <a:t> in the Sales fact</a:t>
            </a:r>
          </a:p>
        </p:txBody>
      </p:sp>
      <p:cxnSp>
        <p:nvCxnSpPr>
          <p:cNvPr id="23" name="Straight Arrow Connector 22"/>
          <p:cNvCxnSpPr/>
          <p:nvPr/>
        </p:nvCxnSpPr>
        <p:spPr>
          <a:xfrm flipH="1">
            <a:off x="4114800" y="4874042"/>
            <a:ext cx="838200" cy="0"/>
          </a:xfrm>
          <a:prstGeom prst="straightConnector1">
            <a:avLst/>
          </a:prstGeom>
          <a:ln>
            <a:solidFill>
              <a:srgbClr val="002060"/>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Snapshot at ETL Process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110</a:t>
            </a:fld>
            <a:endParaRPr lang="en-US"/>
          </a:p>
        </p:txBody>
      </p:sp>
      <p:sp>
        <p:nvSpPr>
          <p:cNvPr id="4" name="Content Placeholder 3"/>
          <p:cNvSpPr>
            <a:spLocks noGrp="1"/>
          </p:cNvSpPr>
          <p:nvPr>
            <p:ph sz="quarter" idx="1"/>
          </p:nvPr>
        </p:nvSpPr>
        <p:spPr/>
        <p:txBody>
          <a:bodyPr/>
          <a:lstStyle/>
          <a:p>
            <a:r>
              <a:rPr lang="en-US" dirty="0"/>
              <a:t>The </a:t>
            </a:r>
            <a:r>
              <a:rPr lang="en-US" dirty="0">
                <a:solidFill>
                  <a:schemeClr val="bg2">
                    <a:lumMod val="50000"/>
                  </a:schemeClr>
                </a:solidFill>
              </a:rPr>
              <a:t>operational</a:t>
            </a:r>
            <a:r>
              <a:rPr lang="en-US" dirty="0"/>
              <a:t> system may </a:t>
            </a:r>
            <a:r>
              <a:rPr lang="en-US" u="sng" dirty="0"/>
              <a:t>only</a:t>
            </a:r>
            <a:r>
              <a:rPr lang="en-US" dirty="0"/>
              <a:t> store the </a:t>
            </a:r>
            <a:r>
              <a:rPr lang="en-US" dirty="0">
                <a:solidFill>
                  <a:schemeClr val="bg2">
                    <a:lumMod val="50000"/>
                  </a:schemeClr>
                </a:solidFill>
              </a:rPr>
              <a:t>current</a:t>
            </a:r>
            <a:r>
              <a:rPr lang="en-US" dirty="0"/>
              <a:t> status</a:t>
            </a:r>
          </a:p>
          <a:p>
            <a:pPr lvl="1"/>
            <a:r>
              <a:rPr lang="en-US" dirty="0"/>
              <a:t>E.g., the current inventory level of a product in a warehouse</a:t>
            </a:r>
          </a:p>
          <a:p>
            <a:pPr lvl="1"/>
            <a:r>
              <a:rPr lang="en-US" dirty="0"/>
              <a:t>Older versions of data are </a:t>
            </a:r>
            <a:r>
              <a:rPr lang="en-US" dirty="0">
                <a:solidFill>
                  <a:schemeClr val="accent6">
                    <a:lumMod val="60000"/>
                    <a:lumOff val="40000"/>
                  </a:schemeClr>
                </a:solidFill>
              </a:rPr>
              <a:t>replaced</a:t>
            </a:r>
            <a:r>
              <a:rPr lang="en-US" dirty="0"/>
              <a:t> by the new versions.</a:t>
            </a:r>
          </a:p>
          <a:p>
            <a:r>
              <a:rPr lang="en-US" dirty="0"/>
              <a:t>The </a:t>
            </a:r>
            <a:r>
              <a:rPr lang="en-US" dirty="0">
                <a:solidFill>
                  <a:srgbClr val="FF0000"/>
                </a:solidFill>
              </a:rPr>
              <a:t>ETL process </a:t>
            </a:r>
            <a:r>
              <a:rPr lang="en-US" dirty="0"/>
              <a:t>has to take a </a:t>
            </a:r>
            <a:r>
              <a:rPr lang="en-US" dirty="0">
                <a:solidFill>
                  <a:schemeClr val="bg2">
                    <a:lumMod val="50000"/>
                  </a:schemeClr>
                </a:solidFill>
              </a:rPr>
              <a:t>snapshot</a:t>
            </a:r>
            <a:r>
              <a:rPr lang="en-US" dirty="0"/>
              <a:t> of the value in operational system </a:t>
            </a:r>
            <a:r>
              <a:rPr lang="en-US" dirty="0">
                <a:solidFill>
                  <a:schemeClr val="bg2">
                    <a:lumMod val="50000"/>
                  </a:schemeClr>
                </a:solidFill>
              </a:rPr>
              <a:t>periodically</a:t>
            </a:r>
            <a:r>
              <a:rPr lang="en-US" dirty="0"/>
              <a:t>, and use the </a:t>
            </a:r>
            <a:r>
              <a:rPr lang="en-US" u="sng" dirty="0"/>
              <a:t>data population date </a:t>
            </a:r>
            <a:r>
              <a:rPr lang="en-US" dirty="0"/>
              <a:t>as the value for the time dimension of the primary event.</a:t>
            </a:r>
          </a:p>
          <a:p>
            <a:pPr lvl="1"/>
            <a:r>
              <a:rPr lang="en-US" dirty="0"/>
              <a:t>E.g.,  Copy the current inventory level of each product to the reconciled database after business hour </a:t>
            </a:r>
            <a:r>
              <a:rPr lang="en-US" u="sng" dirty="0"/>
              <a:t>every day</a:t>
            </a:r>
            <a:r>
              <a:rPr lang="en-US" dirty="0"/>
              <a:t>.</a:t>
            </a:r>
          </a:p>
        </p:txBody>
      </p:sp>
    </p:spTree>
    <p:extLst>
      <p:ext uri="{BB962C8B-B14F-4D97-AF65-F5344CB8AC3E}">
        <p14:creationId xmlns:p14="http://schemas.microsoft.com/office/powerpoint/2010/main" val="592328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with Zero Measurement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111</a:t>
            </a:fld>
            <a:endParaRPr lang="en-US"/>
          </a:p>
        </p:txBody>
      </p:sp>
      <p:sp>
        <p:nvSpPr>
          <p:cNvPr id="4" name="Content Placeholder 3"/>
          <p:cNvSpPr>
            <a:spLocks noGrp="1"/>
          </p:cNvSpPr>
          <p:nvPr>
            <p:ph sz="quarter" idx="1"/>
          </p:nvPr>
        </p:nvSpPr>
        <p:spPr/>
        <p:txBody>
          <a:bodyPr>
            <a:normAutofit lnSpcReduction="10000"/>
          </a:bodyPr>
          <a:lstStyle/>
          <a:p>
            <a:r>
              <a:rPr lang="en-US" dirty="0"/>
              <a:t>In addition to the sampling rate, the data mart designer also needs to </a:t>
            </a:r>
            <a:r>
              <a:rPr lang="en-US" dirty="0">
                <a:solidFill>
                  <a:srgbClr val="FF0000"/>
                </a:solidFill>
              </a:rPr>
              <a:t>decide</a:t>
            </a:r>
            <a:r>
              <a:rPr lang="en-US" dirty="0"/>
              <a:t> whether to </a:t>
            </a:r>
            <a:r>
              <a:rPr lang="en-US" dirty="0">
                <a:solidFill>
                  <a:schemeClr val="bg2">
                    <a:lumMod val="50000"/>
                  </a:schemeClr>
                </a:solidFill>
              </a:rPr>
              <a:t>store</a:t>
            </a:r>
            <a:r>
              <a:rPr lang="en-US" dirty="0"/>
              <a:t> a primary event for </a:t>
            </a:r>
            <a:r>
              <a:rPr lang="en-US" u="sng" dirty="0"/>
              <a:t>a measurement of 0</a:t>
            </a:r>
          </a:p>
          <a:p>
            <a:pPr lvl="1"/>
            <a:r>
              <a:rPr lang="en-US" dirty="0"/>
              <a:t>(Ex. 1) If it is desirable to show bank accounts with balance 0 in reports, such primary events should be recorded. </a:t>
            </a:r>
          </a:p>
          <a:p>
            <a:pPr lvl="1"/>
            <a:r>
              <a:rPr lang="en-US" dirty="0"/>
              <a:t>(Ex. 2) On the other hand, </a:t>
            </a:r>
            <a:r>
              <a:rPr lang="en-US" u="sng" dirty="0"/>
              <a:t>outdated</a:t>
            </a:r>
            <a:r>
              <a:rPr lang="en-US" dirty="0"/>
              <a:t> </a:t>
            </a:r>
            <a:r>
              <a:rPr lang="en-US" u="sng" dirty="0"/>
              <a:t>products</a:t>
            </a:r>
            <a:r>
              <a:rPr lang="en-US" dirty="0"/>
              <a:t> may result in many primary events with balance of 0 in an inventory fact. It may be </a:t>
            </a:r>
            <a:r>
              <a:rPr lang="en-US" dirty="0">
                <a:solidFill>
                  <a:schemeClr val="accent6">
                    <a:lumMod val="60000"/>
                    <a:lumOff val="40000"/>
                  </a:schemeClr>
                </a:solidFill>
              </a:rPr>
              <a:t>preferred to omit </a:t>
            </a:r>
            <a:r>
              <a:rPr lang="en-US" dirty="0"/>
              <a:t>such primary events to avoid listing of outdated products in inventory reports.</a:t>
            </a:r>
          </a:p>
          <a:p>
            <a:r>
              <a:rPr lang="en-US" dirty="0"/>
              <a:t>You need to specify it clearly in the grain statement</a:t>
            </a:r>
          </a:p>
          <a:p>
            <a:pPr lvl="1"/>
            <a:r>
              <a:rPr lang="en-US" dirty="0"/>
              <a:t>E.g., Balance of each bank account at end of each month. Inventory level of </a:t>
            </a:r>
            <a:r>
              <a:rPr lang="en-US" i="1" dirty="0"/>
              <a:t>in-stock</a:t>
            </a:r>
            <a:r>
              <a:rPr lang="en-US" dirty="0"/>
              <a:t> products in each store at the end of each day</a:t>
            </a:r>
          </a:p>
        </p:txBody>
      </p:sp>
    </p:spTree>
    <p:extLst>
      <p:ext uri="{BB962C8B-B14F-4D97-AF65-F5344CB8AC3E}">
        <p14:creationId xmlns:p14="http://schemas.microsoft.com/office/powerpoint/2010/main" val="6590655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Snapshot Fact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112</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Primary events </a:t>
            </a:r>
            <a:r>
              <a:rPr lang="en-US" dirty="0"/>
              <a:t>correspond to </a:t>
            </a:r>
            <a:r>
              <a:rPr lang="en-US" u="sng" dirty="0"/>
              <a:t>periodic status measurement</a:t>
            </a:r>
          </a:p>
          <a:p>
            <a:r>
              <a:rPr lang="en-US"/>
              <a:t>Often </a:t>
            </a:r>
            <a:r>
              <a:rPr lang="en-US" dirty="0">
                <a:solidFill>
                  <a:srgbClr val="FF0000"/>
                </a:solidFill>
              </a:rPr>
              <a:t>denser</a:t>
            </a:r>
            <a:r>
              <a:rPr lang="en-US" dirty="0"/>
              <a:t> than corresponding transactional fact schema</a:t>
            </a:r>
          </a:p>
          <a:p>
            <a:pPr lvl="1"/>
            <a:r>
              <a:rPr lang="en-US" dirty="0"/>
              <a:t>E.g., take inventory level every day, even if there is no sale of the product</a:t>
            </a:r>
          </a:p>
          <a:p>
            <a:r>
              <a:rPr lang="en-US" dirty="0"/>
              <a:t>The measures are often </a:t>
            </a:r>
            <a:r>
              <a:rPr lang="en-US" dirty="0">
                <a:solidFill>
                  <a:srgbClr val="FF0000"/>
                </a:solidFill>
              </a:rPr>
              <a:t>semi-additive</a:t>
            </a:r>
          </a:p>
          <a:p>
            <a:pPr lvl="1"/>
            <a:r>
              <a:rPr lang="en-US" dirty="0">
                <a:solidFill>
                  <a:schemeClr val="bg2">
                    <a:lumMod val="50000"/>
                  </a:schemeClr>
                </a:solidFill>
              </a:rPr>
              <a:t>Not</a:t>
            </a:r>
            <a:r>
              <a:rPr lang="en-US" dirty="0"/>
              <a:t> additive along </a:t>
            </a:r>
            <a:r>
              <a:rPr lang="en-US" u="sng" dirty="0"/>
              <a:t>time dimension</a:t>
            </a:r>
            <a:r>
              <a:rPr lang="en-US" dirty="0"/>
              <a:t>. But can use AVG, MIN, MAX to summarize</a:t>
            </a:r>
          </a:p>
          <a:p>
            <a:pPr lvl="1"/>
            <a:r>
              <a:rPr lang="en-US" dirty="0">
                <a:solidFill>
                  <a:schemeClr val="bg2">
                    <a:lumMod val="50000"/>
                  </a:schemeClr>
                </a:solidFill>
              </a:rPr>
              <a:t>Maybe</a:t>
            </a:r>
            <a:r>
              <a:rPr lang="en-US" dirty="0"/>
              <a:t> additive along </a:t>
            </a:r>
            <a:r>
              <a:rPr lang="en-US" u="sng" dirty="0"/>
              <a:t>other dimension</a:t>
            </a:r>
          </a:p>
          <a:p>
            <a:pPr lvl="1"/>
            <a:endParaRPr lang="en-US" dirty="0"/>
          </a:p>
        </p:txBody>
      </p:sp>
    </p:spTree>
    <p:extLst>
      <p:ext uri="{BB962C8B-B14F-4D97-AF65-F5344CB8AC3E}">
        <p14:creationId xmlns:p14="http://schemas.microsoft.com/office/powerpoint/2010/main" val="39146576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Calculating Balance from Transactional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113</a:t>
            </a:fld>
            <a:endParaRPr lang="en-US"/>
          </a:p>
        </p:txBody>
      </p:sp>
      <p:sp>
        <p:nvSpPr>
          <p:cNvPr id="4" name="Content Placeholder 3"/>
          <p:cNvSpPr>
            <a:spLocks noGrp="1"/>
          </p:cNvSpPr>
          <p:nvPr>
            <p:ph sz="quarter" idx="1"/>
          </p:nvPr>
        </p:nvSpPr>
        <p:spPr>
          <a:xfrm>
            <a:off x="457200" y="1219200"/>
            <a:ext cx="8229600" cy="1600200"/>
          </a:xfrm>
        </p:spPr>
        <p:txBody>
          <a:bodyPr>
            <a:normAutofit fontScale="92500" lnSpcReduction="10000"/>
          </a:bodyPr>
          <a:lstStyle/>
          <a:p>
            <a:r>
              <a:rPr lang="en-US" dirty="0"/>
              <a:t>A transaction fact that traces account activities is useful to measure frequency and amount involved in accounts</a:t>
            </a:r>
          </a:p>
          <a:p>
            <a:r>
              <a:rPr lang="en-US" dirty="0"/>
              <a:t>But it is </a:t>
            </a:r>
            <a:r>
              <a:rPr lang="en-US" dirty="0">
                <a:solidFill>
                  <a:srgbClr val="C00000"/>
                </a:solidFill>
              </a:rPr>
              <a:t>inefficient</a:t>
            </a:r>
            <a:r>
              <a:rPr lang="en-US" dirty="0"/>
              <a:t> to calculate the account balance as on a specific day at query time</a:t>
            </a:r>
          </a:p>
        </p:txBody>
      </p:sp>
      <p:sp>
        <p:nvSpPr>
          <p:cNvPr id="5" name="Rectangle 4"/>
          <p:cNvSpPr/>
          <p:nvPr/>
        </p:nvSpPr>
        <p:spPr>
          <a:xfrm>
            <a:off x="990600" y="2971800"/>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ts val="1600"/>
              </a:lnSpc>
            </a:pPr>
            <a:r>
              <a:rPr lang="en-US" dirty="0"/>
              <a:t>Account activity</a:t>
            </a:r>
          </a:p>
        </p:txBody>
      </p:sp>
      <p:sp>
        <p:nvSpPr>
          <p:cNvPr id="6" name="Rectangle 5"/>
          <p:cNvSpPr/>
          <p:nvPr/>
        </p:nvSpPr>
        <p:spPr>
          <a:xfrm>
            <a:off x="990600" y="3505200"/>
            <a:ext cx="1143000" cy="6944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amount</a:t>
            </a:r>
          </a:p>
        </p:txBody>
      </p:sp>
      <p:sp>
        <p:nvSpPr>
          <p:cNvPr id="7" name="Oval 6"/>
          <p:cNvSpPr/>
          <p:nvPr/>
        </p:nvSpPr>
        <p:spPr>
          <a:xfrm>
            <a:off x="2590800" y="3697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 name="Straight Connector 7"/>
          <p:cNvCxnSpPr/>
          <p:nvPr/>
        </p:nvCxnSpPr>
        <p:spPr>
          <a:xfrm>
            <a:off x="2133600" y="3804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19400" y="3623846"/>
            <a:ext cx="1524000" cy="338554"/>
          </a:xfrm>
          <a:prstGeom prst="rect">
            <a:avLst/>
          </a:prstGeom>
          <a:noFill/>
        </p:spPr>
        <p:txBody>
          <a:bodyPr wrap="square" rtlCol="0">
            <a:spAutoFit/>
          </a:bodyPr>
          <a:lstStyle/>
          <a:p>
            <a:r>
              <a:rPr lang="en-US" sz="1600" dirty="0" err="1"/>
              <a:t>transactionType</a:t>
            </a:r>
            <a:endParaRPr lang="en-US" sz="1600" dirty="0"/>
          </a:p>
        </p:txBody>
      </p:sp>
      <p:sp>
        <p:nvSpPr>
          <p:cNvPr id="10" name="Oval 9"/>
          <p:cNvSpPr/>
          <p:nvPr/>
        </p:nvSpPr>
        <p:spPr>
          <a:xfrm>
            <a:off x="2590800" y="33952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2133600" y="35026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19400" y="3014246"/>
            <a:ext cx="838200" cy="338554"/>
          </a:xfrm>
          <a:prstGeom prst="rect">
            <a:avLst/>
          </a:prstGeom>
          <a:noFill/>
        </p:spPr>
        <p:txBody>
          <a:bodyPr wrap="square" rtlCol="0">
            <a:spAutoFit/>
          </a:bodyPr>
          <a:lstStyle/>
          <a:p>
            <a:r>
              <a:rPr lang="en-US" sz="1600" dirty="0"/>
              <a:t>date</a:t>
            </a:r>
          </a:p>
        </p:txBody>
      </p:sp>
      <p:sp>
        <p:nvSpPr>
          <p:cNvPr id="13" name="Oval 12"/>
          <p:cNvSpPr/>
          <p:nvPr/>
        </p:nvSpPr>
        <p:spPr>
          <a:xfrm>
            <a:off x="2590800" y="3090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2133600" y="3197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19400" y="3319046"/>
            <a:ext cx="838200" cy="338554"/>
          </a:xfrm>
          <a:prstGeom prst="rect">
            <a:avLst/>
          </a:prstGeom>
          <a:noFill/>
        </p:spPr>
        <p:txBody>
          <a:bodyPr wrap="square" rtlCol="0">
            <a:spAutoFit/>
          </a:bodyPr>
          <a:lstStyle/>
          <a:p>
            <a:r>
              <a:rPr lang="en-US" sz="1600" dirty="0"/>
              <a:t>time</a:t>
            </a:r>
          </a:p>
        </p:txBody>
      </p:sp>
      <p:sp>
        <p:nvSpPr>
          <p:cNvPr id="19" name="Oval 18"/>
          <p:cNvSpPr/>
          <p:nvPr/>
        </p:nvSpPr>
        <p:spPr>
          <a:xfrm>
            <a:off x="2590800" y="4004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2133600" y="4112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19400" y="3928646"/>
            <a:ext cx="1600200" cy="338554"/>
          </a:xfrm>
          <a:prstGeom prst="rect">
            <a:avLst/>
          </a:prstGeom>
          <a:noFill/>
        </p:spPr>
        <p:txBody>
          <a:bodyPr wrap="square" rtlCol="0">
            <a:spAutoFit/>
          </a:bodyPr>
          <a:lstStyle/>
          <a:p>
            <a:r>
              <a:rPr lang="en-US" sz="1600" dirty="0"/>
              <a:t>account</a:t>
            </a:r>
          </a:p>
        </p:txBody>
      </p:sp>
      <p:graphicFrame>
        <p:nvGraphicFramePr>
          <p:cNvPr id="25" name="Table 24"/>
          <p:cNvGraphicFramePr>
            <a:graphicFrameLocks noGrp="1"/>
          </p:cNvGraphicFramePr>
          <p:nvPr/>
        </p:nvGraphicFramePr>
        <p:xfrm>
          <a:off x="762000" y="4419600"/>
          <a:ext cx="3810000" cy="1828800"/>
        </p:xfrm>
        <a:graphic>
          <a:graphicData uri="http://schemas.openxmlformats.org/drawingml/2006/table">
            <a:tbl>
              <a:tblPr firstRow="1" bandRow="1">
                <a:tableStyleId>{FABFCF23-3B69-468F-B69F-88F6DE6A72F2}</a:tableStyleId>
              </a:tblPr>
              <a:tblGrid>
                <a:gridCol w="990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42500">
                <a:tc>
                  <a:txBody>
                    <a:bodyPr/>
                    <a:lstStyle/>
                    <a:p>
                      <a:r>
                        <a:rPr lang="en-US" sz="1400" dirty="0"/>
                        <a:t>Date</a:t>
                      </a:r>
                    </a:p>
                  </a:txBody>
                  <a:tcPr/>
                </a:tc>
                <a:tc>
                  <a:txBody>
                    <a:bodyPr/>
                    <a:lstStyle/>
                    <a:p>
                      <a:r>
                        <a:rPr lang="en-US" sz="1400" dirty="0"/>
                        <a:t>Transaction type</a:t>
                      </a:r>
                    </a:p>
                  </a:txBody>
                  <a:tcPr/>
                </a:tc>
                <a:tc>
                  <a:txBody>
                    <a:bodyPr/>
                    <a:lstStyle/>
                    <a:p>
                      <a:r>
                        <a:rPr lang="en-US" sz="1400" dirty="0"/>
                        <a:t>amount</a:t>
                      </a:r>
                    </a:p>
                  </a:txBody>
                  <a:tcPr/>
                </a:tc>
                <a:extLst>
                  <a:ext uri="{0D108BD9-81ED-4DB2-BD59-A6C34878D82A}">
                    <a16:rowId xmlns:a16="http://schemas.microsoft.com/office/drawing/2014/main" val="10000"/>
                  </a:ext>
                </a:extLst>
              </a:tr>
              <a:tr h="242500">
                <a:tc>
                  <a:txBody>
                    <a:bodyPr/>
                    <a:lstStyle/>
                    <a:p>
                      <a:r>
                        <a:rPr lang="en-US" sz="1400" dirty="0"/>
                        <a:t>2/1/2012</a:t>
                      </a:r>
                    </a:p>
                  </a:txBody>
                  <a:tcPr/>
                </a:tc>
                <a:tc>
                  <a:txBody>
                    <a:bodyPr/>
                    <a:lstStyle/>
                    <a:p>
                      <a:r>
                        <a:rPr lang="en-US" sz="1400" dirty="0"/>
                        <a:t>Initial</a:t>
                      </a:r>
                      <a:r>
                        <a:rPr lang="en-US" sz="1400" baseline="0" dirty="0"/>
                        <a:t> deposit</a:t>
                      </a:r>
                      <a:endParaRPr lang="en-US" sz="1400" dirty="0"/>
                    </a:p>
                  </a:txBody>
                  <a:tcPr/>
                </a:tc>
                <a:tc>
                  <a:txBody>
                    <a:bodyPr/>
                    <a:lstStyle/>
                    <a:p>
                      <a:r>
                        <a:rPr lang="en-US" sz="1400" dirty="0"/>
                        <a:t>2000</a:t>
                      </a:r>
                    </a:p>
                  </a:txBody>
                  <a:tcPr/>
                </a:tc>
                <a:extLst>
                  <a:ext uri="{0D108BD9-81ED-4DB2-BD59-A6C34878D82A}">
                    <a16:rowId xmlns:a16="http://schemas.microsoft.com/office/drawing/2014/main" val="10001"/>
                  </a:ext>
                </a:extLst>
              </a:tr>
              <a:tr h="242500">
                <a:tc>
                  <a:txBody>
                    <a:bodyPr/>
                    <a:lstStyle/>
                    <a:p>
                      <a:r>
                        <a:rPr lang="en-US" sz="1400" dirty="0"/>
                        <a:t>3/1/2012</a:t>
                      </a:r>
                    </a:p>
                  </a:txBody>
                  <a:tcPr/>
                </a:tc>
                <a:tc>
                  <a:txBody>
                    <a:bodyPr/>
                    <a:lstStyle/>
                    <a:p>
                      <a:r>
                        <a:rPr lang="en-US" sz="1400" dirty="0"/>
                        <a:t>Withdrawal</a:t>
                      </a:r>
                    </a:p>
                  </a:txBody>
                  <a:tcPr/>
                </a:tc>
                <a:tc>
                  <a:txBody>
                    <a:bodyPr/>
                    <a:lstStyle/>
                    <a:p>
                      <a:r>
                        <a:rPr lang="en-US" sz="1400" dirty="0"/>
                        <a:t>(200)</a:t>
                      </a:r>
                    </a:p>
                  </a:txBody>
                  <a:tcPr/>
                </a:tc>
                <a:extLst>
                  <a:ext uri="{0D108BD9-81ED-4DB2-BD59-A6C34878D82A}">
                    <a16:rowId xmlns:a16="http://schemas.microsoft.com/office/drawing/2014/main" val="10002"/>
                  </a:ext>
                </a:extLst>
              </a:tr>
              <a:tr h="242500">
                <a:tc>
                  <a:txBody>
                    <a:bodyPr/>
                    <a:lstStyle/>
                    <a:p>
                      <a:r>
                        <a:rPr lang="en-US" sz="1400" dirty="0"/>
                        <a:t>3/1/2012</a:t>
                      </a:r>
                    </a:p>
                  </a:txBody>
                  <a:tcPr/>
                </a:tc>
                <a:tc>
                  <a:txBody>
                    <a:bodyPr/>
                    <a:lstStyle/>
                    <a:p>
                      <a:r>
                        <a:rPr lang="en-US" sz="1400" dirty="0"/>
                        <a:t>Check</a:t>
                      </a:r>
                    </a:p>
                  </a:txBody>
                  <a:tcPr/>
                </a:tc>
                <a:tc>
                  <a:txBody>
                    <a:bodyPr/>
                    <a:lstStyle/>
                    <a:p>
                      <a:r>
                        <a:rPr lang="en-US" sz="1400" dirty="0"/>
                        <a:t>(400)</a:t>
                      </a:r>
                    </a:p>
                  </a:txBody>
                  <a:tcPr/>
                </a:tc>
                <a:extLst>
                  <a:ext uri="{0D108BD9-81ED-4DB2-BD59-A6C34878D82A}">
                    <a16:rowId xmlns:a16="http://schemas.microsoft.com/office/drawing/2014/main" val="10003"/>
                  </a:ext>
                </a:extLst>
              </a:tr>
              <a:tr h="242500">
                <a:tc>
                  <a:txBody>
                    <a:bodyPr/>
                    <a:lstStyle/>
                    <a:p>
                      <a:r>
                        <a:rPr lang="en-US" sz="1400" dirty="0"/>
                        <a:t>4/1/2012</a:t>
                      </a:r>
                    </a:p>
                  </a:txBody>
                  <a:tcPr/>
                </a:tc>
                <a:tc>
                  <a:txBody>
                    <a:bodyPr/>
                    <a:lstStyle/>
                    <a:p>
                      <a:r>
                        <a:rPr lang="en-US" sz="1400" dirty="0"/>
                        <a:t>Deposit</a:t>
                      </a:r>
                    </a:p>
                  </a:txBody>
                  <a:tcPr/>
                </a:tc>
                <a:tc>
                  <a:txBody>
                    <a:bodyPr/>
                    <a:lstStyle/>
                    <a:p>
                      <a:r>
                        <a:rPr lang="en-US" sz="1400" dirty="0"/>
                        <a:t>1000</a:t>
                      </a:r>
                    </a:p>
                  </a:txBody>
                  <a:tcPr/>
                </a:tc>
                <a:extLst>
                  <a:ext uri="{0D108BD9-81ED-4DB2-BD59-A6C34878D82A}">
                    <a16:rowId xmlns:a16="http://schemas.microsoft.com/office/drawing/2014/main" val="10004"/>
                  </a:ext>
                </a:extLst>
              </a:tr>
              <a:tr h="235302">
                <a:tc>
                  <a:txBody>
                    <a:bodyPr/>
                    <a:lstStyle/>
                    <a:p>
                      <a:r>
                        <a:rPr lang="en-US" sz="1400" dirty="0"/>
                        <a:t>7/1/2012</a:t>
                      </a:r>
                    </a:p>
                  </a:txBody>
                  <a:tcPr/>
                </a:tc>
                <a:tc>
                  <a:txBody>
                    <a:bodyPr/>
                    <a:lstStyle/>
                    <a:p>
                      <a:r>
                        <a:rPr lang="en-US" sz="1400" dirty="0"/>
                        <a:t>Withdrawal</a:t>
                      </a:r>
                    </a:p>
                  </a:txBody>
                  <a:tcPr/>
                </a:tc>
                <a:tc>
                  <a:txBody>
                    <a:bodyPr/>
                    <a:lstStyle/>
                    <a:p>
                      <a:r>
                        <a:rPr lang="en-US" sz="1400" dirty="0"/>
                        <a:t>(300)</a:t>
                      </a:r>
                    </a:p>
                  </a:txBody>
                  <a:tcPr/>
                </a:tc>
                <a:extLst>
                  <a:ext uri="{0D108BD9-81ED-4DB2-BD59-A6C34878D82A}">
                    <a16:rowId xmlns:a16="http://schemas.microsoft.com/office/drawing/2014/main" val="10005"/>
                  </a:ext>
                </a:extLst>
              </a:tr>
            </a:tbl>
          </a:graphicData>
        </a:graphic>
      </p:graphicFrame>
      <p:graphicFrame>
        <p:nvGraphicFramePr>
          <p:cNvPr id="32" name="Table 31"/>
          <p:cNvGraphicFramePr>
            <a:graphicFrameLocks noGrp="1"/>
          </p:cNvGraphicFramePr>
          <p:nvPr/>
        </p:nvGraphicFramePr>
        <p:xfrm>
          <a:off x="6096000" y="3962400"/>
          <a:ext cx="1905000" cy="152400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0">
                <a:tc>
                  <a:txBody>
                    <a:bodyPr/>
                    <a:lstStyle/>
                    <a:p>
                      <a:r>
                        <a:rPr lang="en-US" sz="1400" dirty="0"/>
                        <a:t>Date</a:t>
                      </a:r>
                    </a:p>
                  </a:txBody>
                  <a:tcPr/>
                </a:tc>
                <a:tc>
                  <a:txBody>
                    <a:bodyPr/>
                    <a:lstStyle/>
                    <a:p>
                      <a:r>
                        <a:rPr lang="en-US" sz="1400" dirty="0"/>
                        <a:t>balance</a:t>
                      </a:r>
                    </a:p>
                  </a:txBody>
                  <a:tcPr/>
                </a:tc>
                <a:extLst>
                  <a:ext uri="{0D108BD9-81ED-4DB2-BD59-A6C34878D82A}">
                    <a16:rowId xmlns:a16="http://schemas.microsoft.com/office/drawing/2014/main" val="10000"/>
                  </a:ext>
                </a:extLst>
              </a:tr>
              <a:tr h="251097">
                <a:tc>
                  <a:txBody>
                    <a:bodyPr/>
                    <a:lstStyle/>
                    <a:p>
                      <a:r>
                        <a:rPr lang="en-US" sz="1400" dirty="0"/>
                        <a:t>2/1/2012</a:t>
                      </a:r>
                    </a:p>
                  </a:txBody>
                  <a:tcPr/>
                </a:tc>
                <a:tc>
                  <a:txBody>
                    <a:bodyPr/>
                    <a:lstStyle/>
                    <a:p>
                      <a:r>
                        <a:rPr lang="en-US" sz="1400" dirty="0"/>
                        <a:t>2000</a:t>
                      </a:r>
                    </a:p>
                  </a:txBody>
                  <a:tcPr/>
                </a:tc>
                <a:extLst>
                  <a:ext uri="{0D108BD9-81ED-4DB2-BD59-A6C34878D82A}">
                    <a16:rowId xmlns:a16="http://schemas.microsoft.com/office/drawing/2014/main" val="10001"/>
                  </a:ext>
                </a:extLst>
              </a:tr>
              <a:tr h="251097">
                <a:tc>
                  <a:txBody>
                    <a:bodyPr/>
                    <a:lstStyle/>
                    <a:p>
                      <a:r>
                        <a:rPr lang="en-US" sz="1400" dirty="0"/>
                        <a:t>3/1/2012</a:t>
                      </a:r>
                    </a:p>
                  </a:txBody>
                  <a:tcPr/>
                </a:tc>
                <a:tc>
                  <a:txBody>
                    <a:bodyPr/>
                    <a:lstStyle/>
                    <a:p>
                      <a:r>
                        <a:rPr lang="en-US" sz="1400" dirty="0"/>
                        <a:t>?</a:t>
                      </a:r>
                    </a:p>
                  </a:txBody>
                  <a:tcPr/>
                </a:tc>
                <a:extLst>
                  <a:ext uri="{0D108BD9-81ED-4DB2-BD59-A6C34878D82A}">
                    <a16:rowId xmlns:a16="http://schemas.microsoft.com/office/drawing/2014/main" val="10002"/>
                  </a:ext>
                </a:extLst>
              </a:tr>
              <a:tr h="251097">
                <a:tc>
                  <a:txBody>
                    <a:bodyPr/>
                    <a:lstStyle/>
                    <a:p>
                      <a:r>
                        <a:rPr lang="en-US" sz="1400" dirty="0"/>
                        <a:t>4/1/2012</a:t>
                      </a:r>
                    </a:p>
                  </a:txBody>
                  <a:tcPr/>
                </a:tc>
                <a:tc>
                  <a:txBody>
                    <a:bodyPr/>
                    <a:lstStyle/>
                    <a:p>
                      <a:r>
                        <a:rPr lang="en-US" sz="1400" dirty="0"/>
                        <a:t>?</a:t>
                      </a:r>
                    </a:p>
                  </a:txBody>
                  <a:tcPr/>
                </a:tc>
                <a:extLst>
                  <a:ext uri="{0D108BD9-81ED-4DB2-BD59-A6C34878D82A}">
                    <a16:rowId xmlns:a16="http://schemas.microsoft.com/office/drawing/2014/main" val="10003"/>
                  </a:ext>
                </a:extLst>
              </a:tr>
              <a:tr h="251097">
                <a:tc>
                  <a:txBody>
                    <a:bodyPr/>
                    <a:lstStyle/>
                    <a:p>
                      <a:r>
                        <a:rPr lang="en-US" sz="1400" dirty="0"/>
                        <a:t>…</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33" name="Right Arrow 32"/>
          <p:cNvSpPr/>
          <p:nvPr/>
        </p:nvSpPr>
        <p:spPr>
          <a:xfrm rot="20476075">
            <a:off x="5126113" y="4476778"/>
            <a:ext cx="387920" cy="192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638800" y="3225225"/>
            <a:ext cx="2590800" cy="584775"/>
          </a:xfrm>
          <a:prstGeom prst="rect">
            <a:avLst/>
          </a:prstGeom>
          <a:ln w="952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t>What are the balance of the account at end of each day?</a:t>
            </a:r>
          </a:p>
        </p:txBody>
      </p:sp>
    </p:spTree>
    <p:extLst>
      <p:ext uri="{BB962C8B-B14F-4D97-AF65-F5344CB8AC3E}">
        <p14:creationId xmlns:p14="http://schemas.microsoft.com/office/powerpoint/2010/main" val="10075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Snapshot Fact for Tracing Balance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114</a:t>
            </a:fld>
            <a:endParaRPr lang="en-US"/>
          </a:p>
        </p:txBody>
      </p:sp>
      <p:sp>
        <p:nvSpPr>
          <p:cNvPr id="4" name="Content Placeholder 3"/>
          <p:cNvSpPr>
            <a:spLocks noGrp="1"/>
          </p:cNvSpPr>
          <p:nvPr>
            <p:ph sz="quarter" idx="1"/>
          </p:nvPr>
        </p:nvSpPr>
        <p:spPr>
          <a:xfrm>
            <a:off x="457200" y="1219200"/>
            <a:ext cx="8229600" cy="2133600"/>
          </a:xfrm>
        </p:spPr>
        <p:txBody>
          <a:bodyPr>
            <a:normAutofit/>
          </a:bodyPr>
          <a:lstStyle/>
          <a:p>
            <a:r>
              <a:rPr lang="en-US" dirty="0"/>
              <a:t>A </a:t>
            </a:r>
            <a:r>
              <a:rPr lang="en-US" dirty="0">
                <a:solidFill>
                  <a:srgbClr val="FF0000"/>
                </a:solidFill>
              </a:rPr>
              <a:t>snapshot fact </a:t>
            </a:r>
            <a:r>
              <a:rPr lang="en-US" dirty="0"/>
              <a:t>may trace the change of account balance </a:t>
            </a:r>
            <a:r>
              <a:rPr lang="en-US" dirty="0">
                <a:solidFill>
                  <a:schemeClr val="bg2">
                    <a:lumMod val="50000"/>
                  </a:schemeClr>
                </a:solidFill>
              </a:rPr>
              <a:t>more efficiently</a:t>
            </a:r>
          </a:p>
          <a:p>
            <a:r>
              <a:rPr lang="en-US" dirty="0"/>
              <a:t>It is </a:t>
            </a:r>
            <a:r>
              <a:rPr lang="en-US" dirty="0">
                <a:solidFill>
                  <a:srgbClr val="FF0000"/>
                </a:solidFill>
              </a:rPr>
              <a:t>denser</a:t>
            </a:r>
            <a:r>
              <a:rPr lang="en-US" dirty="0"/>
              <a:t> than the corresponding transactional fact if the </a:t>
            </a:r>
            <a:r>
              <a:rPr lang="en-US" u="sng" dirty="0"/>
              <a:t>frequency</a:t>
            </a:r>
            <a:r>
              <a:rPr lang="en-US" dirty="0"/>
              <a:t> of transaction is </a:t>
            </a:r>
            <a:r>
              <a:rPr lang="en-US" u="sng" dirty="0"/>
              <a:t>small</a:t>
            </a:r>
            <a:r>
              <a:rPr lang="en-US" dirty="0"/>
              <a:t>.</a:t>
            </a:r>
          </a:p>
        </p:txBody>
      </p:sp>
      <p:sp>
        <p:nvSpPr>
          <p:cNvPr id="5" name="Rectangle 4"/>
          <p:cNvSpPr/>
          <p:nvPr/>
        </p:nvSpPr>
        <p:spPr>
          <a:xfrm>
            <a:off x="1524000" y="3804920"/>
            <a:ext cx="1143000" cy="5758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Account balance</a:t>
            </a:r>
          </a:p>
        </p:txBody>
      </p:sp>
      <p:sp>
        <p:nvSpPr>
          <p:cNvPr id="6" name="Rectangle 5"/>
          <p:cNvSpPr/>
          <p:nvPr/>
        </p:nvSpPr>
        <p:spPr>
          <a:xfrm>
            <a:off x="1524000" y="4380766"/>
            <a:ext cx="1143000" cy="4909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balance</a:t>
            </a:r>
          </a:p>
        </p:txBody>
      </p:sp>
      <p:sp>
        <p:nvSpPr>
          <p:cNvPr id="10" name="Oval 9"/>
          <p:cNvSpPr/>
          <p:nvPr/>
        </p:nvSpPr>
        <p:spPr>
          <a:xfrm>
            <a:off x="3124200" y="438076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2667000" y="448819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2800" y="4304566"/>
            <a:ext cx="838200" cy="338554"/>
          </a:xfrm>
          <a:prstGeom prst="rect">
            <a:avLst/>
          </a:prstGeom>
          <a:noFill/>
        </p:spPr>
        <p:txBody>
          <a:bodyPr wrap="square" rtlCol="0">
            <a:spAutoFit/>
          </a:bodyPr>
          <a:lstStyle/>
          <a:p>
            <a:r>
              <a:rPr lang="en-US" sz="1600" dirty="0"/>
              <a:t>date</a:t>
            </a:r>
          </a:p>
        </p:txBody>
      </p:sp>
      <p:graphicFrame>
        <p:nvGraphicFramePr>
          <p:cNvPr id="22" name="Table 21"/>
          <p:cNvGraphicFramePr>
            <a:graphicFrameLocks noGrp="1"/>
          </p:cNvGraphicFramePr>
          <p:nvPr/>
        </p:nvGraphicFramePr>
        <p:xfrm>
          <a:off x="4876800" y="3453825"/>
          <a:ext cx="1905000" cy="2133600"/>
        </p:xfrm>
        <a:graphic>
          <a:graphicData uri="http://schemas.openxmlformats.org/drawingml/2006/table">
            <a:tbl>
              <a:tblPr firstRow="1" bandRow="1">
                <a:tableStyleId>{FABFCF23-3B69-468F-B69F-88F6DE6A72F2}</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251097">
                <a:tc>
                  <a:txBody>
                    <a:bodyPr/>
                    <a:lstStyle/>
                    <a:p>
                      <a:r>
                        <a:rPr lang="en-US" sz="1400" dirty="0"/>
                        <a:t>Date</a:t>
                      </a:r>
                    </a:p>
                  </a:txBody>
                  <a:tcPr/>
                </a:tc>
                <a:tc>
                  <a:txBody>
                    <a:bodyPr/>
                    <a:lstStyle/>
                    <a:p>
                      <a:r>
                        <a:rPr lang="en-US" sz="1400" dirty="0"/>
                        <a:t>balance</a:t>
                      </a:r>
                    </a:p>
                  </a:txBody>
                  <a:tcPr/>
                </a:tc>
                <a:extLst>
                  <a:ext uri="{0D108BD9-81ED-4DB2-BD59-A6C34878D82A}">
                    <a16:rowId xmlns:a16="http://schemas.microsoft.com/office/drawing/2014/main" val="10000"/>
                  </a:ext>
                </a:extLst>
              </a:tr>
              <a:tr h="251097">
                <a:tc>
                  <a:txBody>
                    <a:bodyPr/>
                    <a:lstStyle/>
                    <a:p>
                      <a:r>
                        <a:rPr lang="en-US" sz="1400" dirty="0"/>
                        <a:t>2/1/2012</a:t>
                      </a:r>
                    </a:p>
                  </a:txBody>
                  <a:tcPr/>
                </a:tc>
                <a:tc>
                  <a:txBody>
                    <a:bodyPr/>
                    <a:lstStyle/>
                    <a:p>
                      <a:r>
                        <a:rPr lang="en-US" sz="1400" dirty="0"/>
                        <a:t>2000</a:t>
                      </a:r>
                    </a:p>
                  </a:txBody>
                  <a:tcPr/>
                </a:tc>
                <a:extLst>
                  <a:ext uri="{0D108BD9-81ED-4DB2-BD59-A6C34878D82A}">
                    <a16:rowId xmlns:a16="http://schemas.microsoft.com/office/drawing/2014/main" val="10001"/>
                  </a:ext>
                </a:extLst>
              </a:tr>
              <a:tr h="251097">
                <a:tc>
                  <a:txBody>
                    <a:bodyPr/>
                    <a:lstStyle/>
                    <a:p>
                      <a:r>
                        <a:rPr lang="en-US" sz="1400" dirty="0"/>
                        <a:t>3/1/2012</a:t>
                      </a:r>
                    </a:p>
                  </a:txBody>
                  <a:tcPr/>
                </a:tc>
                <a:tc>
                  <a:txBody>
                    <a:bodyPr/>
                    <a:lstStyle/>
                    <a:p>
                      <a:r>
                        <a:rPr lang="en-US" sz="1400" dirty="0"/>
                        <a:t>1400</a:t>
                      </a:r>
                    </a:p>
                  </a:txBody>
                  <a:tcPr/>
                </a:tc>
                <a:extLst>
                  <a:ext uri="{0D108BD9-81ED-4DB2-BD59-A6C34878D82A}">
                    <a16:rowId xmlns:a16="http://schemas.microsoft.com/office/drawing/2014/main" val="10002"/>
                  </a:ext>
                </a:extLst>
              </a:tr>
              <a:tr h="251097">
                <a:tc>
                  <a:txBody>
                    <a:bodyPr/>
                    <a:lstStyle/>
                    <a:p>
                      <a:r>
                        <a:rPr lang="en-US" sz="1400" dirty="0"/>
                        <a:t>4/1/2012</a:t>
                      </a:r>
                    </a:p>
                  </a:txBody>
                  <a:tcPr/>
                </a:tc>
                <a:tc>
                  <a:txBody>
                    <a:bodyPr/>
                    <a:lstStyle/>
                    <a:p>
                      <a:r>
                        <a:rPr lang="en-US" sz="1400" dirty="0"/>
                        <a:t>2400</a:t>
                      </a:r>
                    </a:p>
                  </a:txBody>
                  <a:tcPr/>
                </a:tc>
                <a:extLst>
                  <a:ext uri="{0D108BD9-81ED-4DB2-BD59-A6C34878D82A}">
                    <a16:rowId xmlns:a16="http://schemas.microsoft.com/office/drawing/2014/main" val="10003"/>
                  </a:ext>
                </a:extLst>
              </a:tr>
              <a:tr h="251097">
                <a:tc>
                  <a:txBody>
                    <a:bodyPr/>
                    <a:lstStyle/>
                    <a:p>
                      <a:r>
                        <a:rPr lang="en-US" sz="1400" dirty="0"/>
                        <a:t>5/1/2012</a:t>
                      </a:r>
                    </a:p>
                  </a:txBody>
                  <a:tcPr/>
                </a:tc>
                <a:tc>
                  <a:txBody>
                    <a:bodyPr/>
                    <a:lstStyle/>
                    <a:p>
                      <a:r>
                        <a:rPr lang="en-US" sz="1400" dirty="0"/>
                        <a:t>2400</a:t>
                      </a:r>
                    </a:p>
                  </a:txBody>
                  <a:tcPr/>
                </a:tc>
                <a:extLst>
                  <a:ext uri="{0D108BD9-81ED-4DB2-BD59-A6C34878D82A}">
                    <a16:rowId xmlns:a16="http://schemas.microsoft.com/office/drawing/2014/main" val="10004"/>
                  </a:ext>
                </a:extLst>
              </a:tr>
              <a:tr h="251097">
                <a:tc>
                  <a:txBody>
                    <a:bodyPr/>
                    <a:lstStyle/>
                    <a:p>
                      <a:r>
                        <a:rPr lang="en-US" sz="1400" dirty="0"/>
                        <a:t>6/1/2012</a:t>
                      </a:r>
                    </a:p>
                  </a:txBody>
                  <a:tcPr/>
                </a:tc>
                <a:tc>
                  <a:txBody>
                    <a:bodyPr/>
                    <a:lstStyle/>
                    <a:p>
                      <a:r>
                        <a:rPr lang="en-US" sz="1400" dirty="0"/>
                        <a:t>2400</a:t>
                      </a:r>
                    </a:p>
                  </a:txBody>
                  <a:tcPr/>
                </a:tc>
                <a:extLst>
                  <a:ext uri="{0D108BD9-81ED-4DB2-BD59-A6C34878D82A}">
                    <a16:rowId xmlns:a16="http://schemas.microsoft.com/office/drawing/2014/main" val="10005"/>
                  </a:ext>
                </a:extLst>
              </a:tr>
              <a:tr h="251097">
                <a:tc>
                  <a:txBody>
                    <a:bodyPr/>
                    <a:lstStyle/>
                    <a:p>
                      <a:r>
                        <a:rPr lang="en-US" sz="1400" dirty="0"/>
                        <a:t>7/1/2012</a:t>
                      </a:r>
                    </a:p>
                  </a:txBody>
                  <a:tcPr/>
                </a:tc>
                <a:tc>
                  <a:txBody>
                    <a:bodyPr/>
                    <a:lstStyle/>
                    <a:p>
                      <a:r>
                        <a:rPr lang="en-US" sz="1400" dirty="0"/>
                        <a:t>2100</a:t>
                      </a:r>
                    </a:p>
                  </a:txBody>
                  <a:tcPr/>
                </a:tc>
                <a:extLst>
                  <a:ext uri="{0D108BD9-81ED-4DB2-BD59-A6C34878D82A}">
                    <a16:rowId xmlns:a16="http://schemas.microsoft.com/office/drawing/2014/main" val="10006"/>
                  </a:ext>
                </a:extLst>
              </a:tr>
            </a:tbl>
          </a:graphicData>
        </a:graphic>
      </p:graphicFrame>
      <p:cxnSp>
        <p:nvCxnSpPr>
          <p:cNvPr id="23" name="Straight Connector 22"/>
          <p:cNvCxnSpPr/>
          <p:nvPr/>
        </p:nvCxnSpPr>
        <p:spPr>
          <a:xfrm>
            <a:off x="3276600" y="475055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124200" y="464737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Connector 24"/>
          <p:cNvCxnSpPr/>
          <p:nvPr/>
        </p:nvCxnSpPr>
        <p:spPr>
          <a:xfrm>
            <a:off x="2667000" y="475480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19400" y="4759850"/>
            <a:ext cx="838200" cy="338554"/>
          </a:xfrm>
          <a:prstGeom prst="rect">
            <a:avLst/>
          </a:prstGeom>
          <a:noFill/>
        </p:spPr>
        <p:txBody>
          <a:bodyPr wrap="square" rtlCol="0">
            <a:spAutoFit/>
          </a:bodyPr>
          <a:lstStyle/>
          <a:p>
            <a:r>
              <a:rPr lang="en-US" sz="1600" dirty="0"/>
              <a:t>account</a:t>
            </a:r>
          </a:p>
        </p:txBody>
      </p:sp>
      <p:sp>
        <p:nvSpPr>
          <p:cNvPr id="27" name="Oval 26"/>
          <p:cNvSpPr/>
          <p:nvPr/>
        </p:nvSpPr>
        <p:spPr>
          <a:xfrm>
            <a:off x="3733800" y="464312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3657600" y="4759850"/>
            <a:ext cx="838200" cy="338554"/>
          </a:xfrm>
          <a:prstGeom prst="rect">
            <a:avLst/>
          </a:prstGeom>
          <a:noFill/>
        </p:spPr>
        <p:txBody>
          <a:bodyPr wrap="square" rtlCol="0">
            <a:spAutoFit/>
          </a:bodyPr>
          <a:lstStyle/>
          <a:p>
            <a:r>
              <a:rPr lang="en-US" sz="1600" dirty="0"/>
              <a:t>branch</a:t>
            </a:r>
          </a:p>
        </p:txBody>
      </p:sp>
      <p:sp>
        <p:nvSpPr>
          <p:cNvPr id="17" name="TextBox 16"/>
          <p:cNvSpPr txBox="1"/>
          <p:nvPr/>
        </p:nvSpPr>
        <p:spPr>
          <a:xfrm>
            <a:off x="4572000" y="5587425"/>
            <a:ext cx="2590800" cy="584775"/>
          </a:xfrm>
          <a:prstGeom prst="rect">
            <a:avLst/>
          </a:prstGeom>
          <a:ln w="952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t>Note: only the events for one account are shown</a:t>
            </a:r>
          </a:p>
        </p:txBody>
      </p:sp>
    </p:spTree>
    <p:extLst>
      <p:ext uri="{BB962C8B-B14F-4D97-AF65-F5344CB8AC3E}">
        <p14:creationId xmlns:p14="http://schemas.microsoft.com/office/powerpoint/2010/main" val="19530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Pairing Transactional and Snapshot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115</a:t>
            </a:fld>
            <a:endParaRPr lang="en-US"/>
          </a:p>
        </p:txBody>
      </p:sp>
      <p:sp>
        <p:nvSpPr>
          <p:cNvPr id="4" name="Content Placeholder 3"/>
          <p:cNvSpPr>
            <a:spLocks noGrp="1"/>
          </p:cNvSpPr>
          <p:nvPr>
            <p:ph sz="quarter" idx="1"/>
          </p:nvPr>
        </p:nvSpPr>
        <p:spPr>
          <a:xfrm>
            <a:off x="457200" y="1219200"/>
            <a:ext cx="8229600" cy="2057400"/>
          </a:xfrm>
        </p:spPr>
        <p:txBody>
          <a:bodyPr>
            <a:normAutofit/>
          </a:bodyPr>
          <a:lstStyle/>
          <a:p>
            <a:r>
              <a:rPr lang="en-US" sz="2400" dirty="0"/>
              <a:t>The snapshot and transactional models </a:t>
            </a:r>
            <a:r>
              <a:rPr lang="en-US" sz="2400" dirty="0">
                <a:solidFill>
                  <a:srgbClr val="FF0000"/>
                </a:solidFill>
              </a:rPr>
              <a:t>reflect</a:t>
            </a:r>
            <a:r>
              <a:rPr lang="en-US" sz="2400" dirty="0"/>
              <a:t> </a:t>
            </a:r>
            <a:r>
              <a:rPr lang="en-US" sz="2400" u="sng" dirty="0"/>
              <a:t>two aspects </a:t>
            </a:r>
            <a:r>
              <a:rPr lang="en-US" sz="2400" dirty="0"/>
              <a:t>of the </a:t>
            </a:r>
            <a:r>
              <a:rPr lang="en-US" sz="2400" u="sng" dirty="0"/>
              <a:t>same process</a:t>
            </a:r>
            <a:r>
              <a:rPr lang="en-US" sz="2400" dirty="0"/>
              <a:t>, and may be used </a:t>
            </a:r>
            <a:r>
              <a:rPr lang="en-US" sz="2400" dirty="0">
                <a:solidFill>
                  <a:srgbClr val="FF0000"/>
                </a:solidFill>
              </a:rPr>
              <a:t>together</a:t>
            </a:r>
            <a:r>
              <a:rPr lang="en-US" sz="2400" dirty="0"/>
              <a:t> in a data mart</a:t>
            </a:r>
          </a:p>
          <a:p>
            <a:pPr lvl="1"/>
            <a:r>
              <a:rPr lang="en-US" sz="2000" dirty="0">
                <a:solidFill>
                  <a:schemeClr val="bg2">
                    <a:lumMod val="50000"/>
                  </a:schemeClr>
                </a:solidFill>
              </a:rPr>
              <a:t>Transactional fact </a:t>
            </a:r>
            <a:r>
              <a:rPr lang="en-US" sz="2000" dirty="0"/>
              <a:t>allows </a:t>
            </a:r>
            <a:r>
              <a:rPr lang="en-US" sz="2000" u="sng" dirty="0"/>
              <a:t>detailed analysis </a:t>
            </a:r>
            <a:r>
              <a:rPr lang="en-US" sz="2000" dirty="0"/>
              <a:t>of the process activities</a:t>
            </a:r>
          </a:p>
          <a:p>
            <a:pPr lvl="1"/>
            <a:r>
              <a:rPr lang="en-US" sz="2000" dirty="0">
                <a:solidFill>
                  <a:schemeClr val="bg2">
                    <a:lumMod val="50000"/>
                  </a:schemeClr>
                </a:solidFill>
              </a:rPr>
              <a:t>Snapshot model </a:t>
            </a:r>
            <a:r>
              <a:rPr lang="en-US" sz="2000" dirty="0"/>
              <a:t>sacrifices some detail, but allows </a:t>
            </a:r>
            <a:r>
              <a:rPr lang="en-US" sz="2000" u="sng" dirty="0"/>
              <a:t>flexible and powerful analysis</a:t>
            </a:r>
            <a:r>
              <a:rPr lang="en-US" sz="2000" dirty="0"/>
              <a:t> of the effect of the transactions</a:t>
            </a:r>
          </a:p>
        </p:txBody>
      </p:sp>
      <p:cxnSp>
        <p:nvCxnSpPr>
          <p:cNvPr id="5" name="Straight Connector 4"/>
          <p:cNvCxnSpPr/>
          <p:nvPr/>
        </p:nvCxnSpPr>
        <p:spPr>
          <a:xfrm flipV="1">
            <a:off x="1855824" y="4594202"/>
            <a:ext cx="0" cy="412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1" idx="0"/>
          </p:cNvCxnSpPr>
          <p:nvPr/>
        </p:nvCxnSpPr>
        <p:spPr>
          <a:xfrm flipH="1" flipV="1">
            <a:off x="1170024" y="4551756"/>
            <a:ext cx="11076" cy="867136"/>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3429000"/>
            <a:ext cx="1143000" cy="5758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Account activity</a:t>
            </a:r>
          </a:p>
        </p:txBody>
      </p:sp>
      <p:sp>
        <p:nvSpPr>
          <p:cNvPr id="8" name="Rectangle 7"/>
          <p:cNvSpPr/>
          <p:nvPr/>
        </p:nvSpPr>
        <p:spPr>
          <a:xfrm>
            <a:off x="990600" y="4004846"/>
            <a:ext cx="1143000" cy="6182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amount</a:t>
            </a:r>
          </a:p>
        </p:txBody>
      </p:sp>
      <p:sp>
        <p:nvSpPr>
          <p:cNvPr id="9" name="Oval 8"/>
          <p:cNvSpPr/>
          <p:nvPr/>
        </p:nvSpPr>
        <p:spPr>
          <a:xfrm>
            <a:off x="2590800" y="41209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Straight Connector 9"/>
          <p:cNvCxnSpPr/>
          <p:nvPr/>
        </p:nvCxnSpPr>
        <p:spPr>
          <a:xfrm>
            <a:off x="2133600" y="42283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19400" y="4047292"/>
            <a:ext cx="1524000" cy="338554"/>
          </a:xfrm>
          <a:prstGeom prst="rect">
            <a:avLst/>
          </a:prstGeom>
          <a:noFill/>
        </p:spPr>
        <p:txBody>
          <a:bodyPr wrap="square" rtlCol="0">
            <a:spAutoFit/>
          </a:bodyPr>
          <a:lstStyle/>
          <a:p>
            <a:r>
              <a:rPr lang="en-US" sz="1600" dirty="0" err="1"/>
              <a:t>transactionType</a:t>
            </a:r>
            <a:endParaRPr lang="en-US" sz="1600" dirty="0"/>
          </a:p>
        </p:txBody>
      </p:sp>
      <p:sp>
        <p:nvSpPr>
          <p:cNvPr id="12" name="Oval 11"/>
          <p:cNvSpPr/>
          <p:nvPr/>
        </p:nvSpPr>
        <p:spPr>
          <a:xfrm>
            <a:off x="2590800" y="38186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2133600" y="39261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19400" y="3437692"/>
            <a:ext cx="838200" cy="338554"/>
          </a:xfrm>
          <a:prstGeom prst="rect">
            <a:avLst/>
          </a:prstGeom>
          <a:noFill/>
        </p:spPr>
        <p:txBody>
          <a:bodyPr wrap="square" rtlCol="0">
            <a:spAutoFit/>
          </a:bodyPr>
          <a:lstStyle/>
          <a:p>
            <a:r>
              <a:rPr lang="en-US" sz="1600" dirty="0"/>
              <a:t>date</a:t>
            </a:r>
          </a:p>
        </p:txBody>
      </p:sp>
      <p:sp>
        <p:nvSpPr>
          <p:cNvPr id="15" name="Oval 14"/>
          <p:cNvSpPr/>
          <p:nvPr/>
        </p:nvSpPr>
        <p:spPr>
          <a:xfrm>
            <a:off x="2590800" y="35138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133600" y="36213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19400" y="3742492"/>
            <a:ext cx="838200" cy="338554"/>
          </a:xfrm>
          <a:prstGeom prst="rect">
            <a:avLst/>
          </a:prstGeom>
          <a:noFill/>
        </p:spPr>
        <p:txBody>
          <a:bodyPr wrap="square" rtlCol="0">
            <a:spAutoFit/>
          </a:bodyPr>
          <a:lstStyle/>
          <a:p>
            <a:r>
              <a:rPr lang="en-US" sz="1600" dirty="0"/>
              <a:t>time</a:t>
            </a:r>
          </a:p>
        </p:txBody>
      </p:sp>
      <p:sp>
        <p:nvSpPr>
          <p:cNvPr id="18" name="Oval 17"/>
          <p:cNvSpPr/>
          <p:nvPr/>
        </p:nvSpPr>
        <p:spPr>
          <a:xfrm>
            <a:off x="2590800" y="44282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2133600" y="45357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400" y="4352092"/>
            <a:ext cx="1600200" cy="338554"/>
          </a:xfrm>
          <a:prstGeom prst="rect">
            <a:avLst/>
          </a:prstGeom>
          <a:noFill/>
        </p:spPr>
        <p:txBody>
          <a:bodyPr wrap="square" rtlCol="0">
            <a:spAutoFit/>
          </a:bodyPr>
          <a:lstStyle/>
          <a:p>
            <a:r>
              <a:rPr lang="en-US" sz="1600" dirty="0" err="1"/>
              <a:t>transferAccount</a:t>
            </a:r>
            <a:endParaRPr lang="en-US" sz="1600" dirty="0"/>
          </a:p>
        </p:txBody>
      </p:sp>
      <p:sp>
        <p:nvSpPr>
          <p:cNvPr id="21" name="Oval 20"/>
          <p:cNvSpPr/>
          <p:nvPr/>
        </p:nvSpPr>
        <p:spPr>
          <a:xfrm>
            <a:off x="1066800" y="54188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Oval 21"/>
          <p:cNvSpPr/>
          <p:nvPr/>
        </p:nvSpPr>
        <p:spPr>
          <a:xfrm>
            <a:off x="1752600" y="54188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1295400" y="55263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4400" y="5571292"/>
            <a:ext cx="685800" cy="338554"/>
          </a:xfrm>
          <a:prstGeom prst="rect">
            <a:avLst/>
          </a:prstGeom>
          <a:noFill/>
        </p:spPr>
        <p:txBody>
          <a:bodyPr wrap="square" rtlCol="0">
            <a:spAutoFit/>
          </a:bodyPr>
          <a:lstStyle/>
          <a:p>
            <a:r>
              <a:rPr lang="en-US" sz="1600" dirty="0"/>
              <a:t>teller</a:t>
            </a:r>
          </a:p>
        </p:txBody>
      </p:sp>
      <p:sp>
        <p:nvSpPr>
          <p:cNvPr id="25" name="TextBox 24"/>
          <p:cNvSpPr txBox="1"/>
          <p:nvPr/>
        </p:nvSpPr>
        <p:spPr>
          <a:xfrm>
            <a:off x="1524000" y="5571292"/>
            <a:ext cx="838200" cy="338554"/>
          </a:xfrm>
          <a:prstGeom prst="rect">
            <a:avLst/>
          </a:prstGeom>
          <a:noFill/>
        </p:spPr>
        <p:txBody>
          <a:bodyPr wrap="square" rtlCol="0">
            <a:spAutoFit/>
          </a:bodyPr>
          <a:lstStyle/>
          <a:p>
            <a:r>
              <a:rPr lang="en-US" sz="1600" dirty="0"/>
              <a:t>branch</a:t>
            </a:r>
          </a:p>
        </p:txBody>
      </p:sp>
      <p:sp>
        <p:nvSpPr>
          <p:cNvPr id="26" name="Oval 25"/>
          <p:cNvSpPr/>
          <p:nvPr/>
        </p:nvSpPr>
        <p:spPr>
          <a:xfrm>
            <a:off x="1752600" y="48092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Oval 26"/>
          <p:cNvSpPr/>
          <p:nvPr/>
        </p:nvSpPr>
        <p:spPr>
          <a:xfrm>
            <a:off x="2438400" y="48092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p:cNvCxnSpPr/>
          <p:nvPr/>
        </p:nvCxnSpPr>
        <p:spPr>
          <a:xfrm>
            <a:off x="1981200" y="49167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71600" y="4961692"/>
            <a:ext cx="914400" cy="338554"/>
          </a:xfrm>
          <a:prstGeom prst="rect">
            <a:avLst/>
          </a:prstGeom>
          <a:noFill/>
        </p:spPr>
        <p:txBody>
          <a:bodyPr wrap="square" rtlCol="0">
            <a:spAutoFit/>
          </a:bodyPr>
          <a:lstStyle/>
          <a:p>
            <a:r>
              <a:rPr lang="en-US" sz="1600" dirty="0"/>
              <a:t>account</a:t>
            </a:r>
          </a:p>
        </p:txBody>
      </p:sp>
      <p:sp>
        <p:nvSpPr>
          <p:cNvPr id="30" name="TextBox 29"/>
          <p:cNvSpPr txBox="1"/>
          <p:nvPr/>
        </p:nvSpPr>
        <p:spPr>
          <a:xfrm>
            <a:off x="2209800" y="4961692"/>
            <a:ext cx="838200" cy="338554"/>
          </a:xfrm>
          <a:prstGeom prst="rect">
            <a:avLst/>
          </a:prstGeom>
          <a:noFill/>
        </p:spPr>
        <p:txBody>
          <a:bodyPr wrap="square" rtlCol="0">
            <a:spAutoFit/>
          </a:bodyPr>
          <a:lstStyle/>
          <a:p>
            <a:r>
              <a:rPr lang="en-US" sz="1600" dirty="0"/>
              <a:t>branch</a:t>
            </a:r>
          </a:p>
        </p:txBody>
      </p:sp>
      <p:cxnSp>
        <p:nvCxnSpPr>
          <p:cNvPr id="31" name="Straight Connector 30"/>
          <p:cNvCxnSpPr/>
          <p:nvPr/>
        </p:nvCxnSpPr>
        <p:spPr>
          <a:xfrm>
            <a:off x="6705600" y="44103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53000" y="3429000"/>
            <a:ext cx="1143000" cy="5758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Account balance</a:t>
            </a:r>
          </a:p>
        </p:txBody>
      </p:sp>
      <p:sp>
        <p:nvSpPr>
          <p:cNvPr id="33" name="Rectangle 32"/>
          <p:cNvSpPr/>
          <p:nvPr/>
        </p:nvSpPr>
        <p:spPr>
          <a:xfrm>
            <a:off x="4953000" y="4004846"/>
            <a:ext cx="1143000" cy="4909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balance</a:t>
            </a:r>
          </a:p>
        </p:txBody>
      </p:sp>
      <p:sp>
        <p:nvSpPr>
          <p:cNvPr id="34" name="Oval 33"/>
          <p:cNvSpPr/>
          <p:nvPr/>
        </p:nvSpPr>
        <p:spPr>
          <a:xfrm>
            <a:off x="6553200" y="4307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 name="Straight Connector 34"/>
          <p:cNvCxnSpPr/>
          <p:nvPr/>
        </p:nvCxnSpPr>
        <p:spPr>
          <a:xfrm>
            <a:off x="6096000" y="44145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248400" y="4419600"/>
            <a:ext cx="838200" cy="338554"/>
          </a:xfrm>
          <a:prstGeom prst="rect">
            <a:avLst/>
          </a:prstGeom>
          <a:noFill/>
        </p:spPr>
        <p:txBody>
          <a:bodyPr wrap="square" rtlCol="0">
            <a:spAutoFit/>
          </a:bodyPr>
          <a:lstStyle/>
          <a:p>
            <a:r>
              <a:rPr lang="en-US" sz="1600" dirty="0"/>
              <a:t>account</a:t>
            </a:r>
          </a:p>
        </p:txBody>
      </p:sp>
      <p:sp>
        <p:nvSpPr>
          <p:cNvPr id="37" name="Oval 36"/>
          <p:cNvSpPr/>
          <p:nvPr/>
        </p:nvSpPr>
        <p:spPr>
          <a:xfrm>
            <a:off x="6553200" y="4004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6096000" y="4112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81800" y="3928646"/>
            <a:ext cx="838200" cy="338554"/>
          </a:xfrm>
          <a:prstGeom prst="rect">
            <a:avLst/>
          </a:prstGeom>
          <a:noFill/>
        </p:spPr>
        <p:txBody>
          <a:bodyPr wrap="square" rtlCol="0">
            <a:spAutoFit/>
          </a:bodyPr>
          <a:lstStyle/>
          <a:p>
            <a:r>
              <a:rPr lang="en-US" sz="1600" dirty="0"/>
              <a:t>date</a:t>
            </a:r>
          </a:p>
        </p:txBody>
      </p:sp>
      <p:sp>
        <p:nvSpPr>
          <p:cNvPr id="40" name="Oval 39"/>
          <p:cNvSpPr/>
          <p:nvPr/>
        </p:nvSpPr>
        <p:spPr>
          <a:xfrm>
            <a:off x="7162800" y="43028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TextBox 40"/>
          <p:cNvSpPr txBox="1"/>
          <p:nvPr/>
        </p:nvSpPr>
        <p:spPr>
          <a:xfrm>
            <a:off x="7086600" y="4419600"/>
            <a:ext cx="838200" cy="338554"/>
          </a:xfrm>
          <a:prstGeom prst="rect">
            <a:avLst/>
          </a:prstGeom>
          <a:noFill/>
        </p:spPr>
        <p:txBody>
          <a:bodyPr wrap="square" rtlCol="0">
            <a:spAutoFit/>
          </a:bodyPr>
          <a:lstStyle/>
          <a:p>
            <a:r>
              <a:rPr lang="en-US" sz="1600" dirty="0"/>
              <a:t>branch</a:t>
            </a:r>
          </a:p>
        </p:txBody>
      </p:sp>
      <p:sp>
        <p:nvSpPr>
          <p:cNvPr id="42" name="TextBox 41"/>
          <p:cNvSpPr txBox="1"/>
          <p:nvPr/>
        </p:nvSpPr>
        <p:spPr>
          <a:xfrm>
            <a:off x="4800600" y="4614446"/>
            <a:ext cx="1447800" cy="338554"/>
          </a:xfrm>
          <a:prstGeom prst="rect">
            <a:avLst/>
          </a:prstGeom>
          <a:ln w="952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t>Daily snapshot</a:t>
            </a:r>
          </a:p>
        </p:txBody>
      </p:sp>
      <p:grpSp>
        <p:nvGrpSpPr>
          <p:cNvPr id="74" name="Group 73"/>
          <p:cNvGrpSpPr/>
          <p:nvPr/>
        </p:nvGrpSpPr>
        <p:grpSpPr>
          <a:xfrm>
            <a:off x="4038600" y="5511225"/>
            <a:ext cx="4343400" cy="584775"/>
            <a:chOff x="4038600" y="5511225"/>
            <a:chExt cx="4343400" cy="584775"/>
          </a:xfrm>
        </p:grpSpPr>
        <p:grpSp>
          <p:nvGrpSpPr>
            <p:cNvPr id="55" name="Group 54"/>
            <p:cNvGrpSpPr/>
            <p:nvPr/>
          </p:nvGrpSpPr>
          <p:grpSpPr>
            <a:xfrm>
              <a:off x="7204482" y="5556432"/>
              <a:ext cx="1177518" cy="539568"/>
              <a:chOff x="5334000" y="5334000"/>
              <a:chExt cx="1676400" cy="768168"/>
            </a:xfrm>
          </p:grpSpPr>
          <p:cxnSp>
            <p:nvCxnSpPr>
              <p:cNvPr id="56" name="Straight Connector 55"/>
              <p:cNvCxnSpPr/>
              <p:nvPr/>
            </p:nvCxnSpPr>
            <p:spPr>
              <a:xfrm>
                <a:off x="6477000" y="59767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334000" y="5334000"/>
                <a:ext cx="762000" cy="2372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Oval 57"/>
              <p:cNvSpPr/>
              <p:nvPr/>
            </p:nvSpPr>
            <p:spPr>
              <a:xfrm>
                <a:off x="6324600" y="58735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Connector 58"/>
              <p:cNvCxnSpPr/>
              <p:nvPr/>
            </p:nvCxnSpPr>
            <p:spPr>
              <a:xfrm>
                <a:off x="5867400" y="59809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324600" y="55712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5867400" y="56787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6781800" y="58693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p:cNvSpPr/>
              <p:nvPr/>
            </p:nvSpPr>
            <p:spPr>
              <a:xfrm>
                <a:off x="5334000" y="5571292"/>
                <a:ext cx="762000" cy="4909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dirty="0"/>
              </a:p>
            </p:txBody>
          </p:sp>
        </p:grpSp>
        <p:grpSp>
          <p:nvGrpSpPr>
            <p:cNvPr id="64" name="Group 63"/>
            <p:cNvGrpSpPr/>
            <p:nvPr/>
          </p:nvGrpSpPr>
          <p:grpSpPr>
            <a:xfrm>
              <a:off x="5909082" y="5556432"/>
              <a:ext cx="1177518" cy="539568"/>
              <a:chOff x="5334000" y="5334000"/>
              <a:chExt cx="1676400" cy="768168"/>
            </a:xfrm>
          </p:grpSpPr>
          <p:cxnSp>
            <p:nvCxnSpPr>
              <p:cNvPr id="65" name="Straight Connector 64"/>
              <p:cNvCxnSpPr/>
              <p:nvPr/>
            </p:nvCxnSpPr>
            <p:spPr>
              <a:xfrm>
                <a:off x="6477000" y="59767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334000" y="5334000"/>
                <a:ext cx="762000" cy="2372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Oval 66"/>
              <p:cNvSpPr/>
              <p:nvPr/>
            </p:nvSpPr>
            <p:spPr>
              <a:xfrm>
                <a:off x="6324600" y="58735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8" name="Straight Connector 67"/>
              <p:cNvCxnSpPr/>
              <p:nvPr/>
            </p:nvCxnSpPr>
            <p:spPr>
              <a:xfrm>
                <a:off x="5867400" y="59809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324600" y="55712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0" name="Straight Connector 69"/>
              <p:cNvCxnSpPr/>
              <p:nvPr/>
            </p:nvCxnSpPr>
            <p:spPr>
              <a:xfrm>
                <a:off x="5867400" y="56787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781800" y="58693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Rectangle 71"/>
              <p:cNvSpPr/>
              <p:nvPr/>
            </p:nvSpPr>
            <p:spPr>
              <a:xfrm>
                <a:off x="5334000" y="5571292"/>
                <a:ext cx="762000" cy="4909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dirty="0"/>
              </a:p>
            </p:txBody>
          </p:sp>
        </p:grpSp>
        <p:sp>
          <p:nvSpPr>
            <p:cNvPr id="73" name="TextBox 72"/>
            <p:cNvSpPr txBox="1"/>
            <p:nvPr/>
          </p:nvSpPr>
          <p:spPr>
            <a:xfrm>
              <a:off x="4038600" y="5511225"/>
              <a:ext cx="1752600" cy="584775"/>
            </a:xfrm>
            <a:prstGeom prst="rect">
              <a:avLst/>
            </a:prstGeom>
            <a:ln w="952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i="1" dirty="0"/>
                <a:t>Monthly and quarterly snapshots</a:t>
              </a:r>
            </a:p>
          </p:txBody>
        </p:sp>
      </p:grpSp>
    </p:spTree>
    <p:extLst>
      <p:ext uri="{BB962C8B-B14F-4D97-AF65-F5344CB8AC3E}">
        <p14:creationId xmlns:p14="http://schemas.microsoft.com/office/powerpoint/2010/main" val="336075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Measures in Snapshot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116</a:t>
            </a:fld>
            <a:endParaRPr lang="en-US"/>
          </a:p>
        </p:txBody>
      </p:sp>
      <p:sp>
        <p:nvSpPr>
          <p:cNvPr id="4" name="Content Placeholder 3"/>
          <p:cNvSpPr>
            <a:spLocks noGrp="1"/>
          </p:cNvSpPr>
          <p:nvPr>
            <p:ph sz="quarter" idx="1"/>
          </p:nvPr>
        </p:nvSpPr>
        <p:spPr>
          <a:xfrm>
            <a:off x="457200" y="1219200"/>
            <a:ext cx="8229600" cy="990600"/>
          </a:xfrm>
        </p:spPr>
        <p:txBody>
          <a:bodyPr>
            <a:normAutofit fontScale="92500"/>
          </a:bodyPr>
          <a:lstStyle/>
          <a:p>
            <a:r>
              <a:rPr lang="en-US" dirty="0"/>
              <a:t>You can also add additive measures to summarize transactions in a period, and add additive components to calculate averages.</a:t>
            </a:r>
          </a:p>
        </p:txBody>
      </p:sp>
      <p:cxnSp>
        <p:nvCxnSpPr>
          <p:cNvPr id="5" name="Straight Connector 4"/>
          <p:cNvCxnSpPr/>
          <p:nvPr/>
        </p:nvCxnSpPr>
        <p:spPr>
          <a:xfrm>
            <a:off x="7772400" y="361454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76800" y="2133600"/>
            <a:ext cx="2286000" cy="5758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Account monthly balance</a:t>
            </a:r>
          </a:p>
        </p:txBody>
      </p:sp>
      <p:sp>
        <p:nvSpPr>
          <p:cNvPr id="7" name="Rectangle 6"/>
          <p:cNvSpPr/>
          <p:nvPr/>
        </p:nvSpPr>
        <p:spPr>
          <a:xfrm>
            <a:off x="4876800" y="2709446"/>
            <a:ext cx="2286000" cy="2472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periodBeginBalance</a:t>
            </a:r>
            <a:endParaRPr lang="en-US" sz="1600" dirty="0"/>
          </a:p>
          <a:p>
            <a:r>
              <a:rPr lang="en-US" sz="1600" dirty="0" err="1"/>
              <a:t>periodEndBalance</a:t>
            </a:r>
            <a:endParaRPr lang="en-US" sz="1600" dirty="0"/>
          </a:p>
          <a:p>
            <a:endParaRPr lang="en-US" sz="1600" dirty="0"/>
          </a:p>
          <a:p>
            <a:r>
              <a:rPr lang="en-US" sz="1600" dirty="0" err="1"/>
              <a:t>numberTransactions</a:t>
            </a:r>
            <a:endParaRPr lang="en-US" sz="1600" dirty="0"/>
          </a:p>
          <a:p>
            <a:r>
              <a:rPr lang="en-US" sz="1600" dirty="0" err="1"/>
              <a:t>creditAmount</a:t>
            </a:r>
            <a:endParaRPr lang="en-US" sz="1600" dirty="0"/>
          </a:p>
          <a:p>
            <a:r>
              <a:rPr lang="en-US" sz="1600" dirty="0" err="1"/>
              <a:t>debitAmount</a:t>
            </a:r>
            <a:endParaRPr lang="en-US" sz="1600" dirty="0"/>
          </a:p>
          <a:p>
            <a:endParaRPr lang="en-US" sz="1600" dirty="0"/>
          </a:p>
          <a:p>
            <a:r>
              <a:rPr lang="en-US" sz="1600" dirty="0" err="1"/>
              <a:t>averageDailyBalance</a:t>
            </a:r>
            <a:endParaRPr lang="en-US" sz="1600" dirty="0"/>
          </a:p>
          <a:p>
            <a:endParaRPr lang="en-US" sz="1600" dirty="0"/>
          </a:p>
          <a:p>
            <a:r>
              <a:rPr lang="en-US" sz="1600" dirty="0" err="1"/>
              <a:t>periodBalanceSum</a:t>
            </a:r>
            <a:endParaRPr lang="en-US" sz="1600" dirty="0"/>
          </a:p>
        </p:txBody>
      </p:sp>
      <p:sp>
        <p:nvSpPr>
          <p:cNvPr id="8" name="Oval 7"/>
          <p:cNvSpPr/>
          <p:nvPr/>
        </p:nvSpPr>
        <p:spPr>
          <a:xfrm>
            <a:off x="7620000" y="35113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7162800" y="36187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5200" y="3623846"/>
            <a:ext cx="838200" cy="338554"/>
          </a:xfrm>
          <a:prstGeom prst="rect">
            <a:avLst/>
          </a:prstGeom>
          <a:noFill/>
        </p:spPr>
        <p:txBody>
          <a:bodyPr wrap="square" rtlCol="0">
            <a:spAutoFit/>
          </a:bodyPr>
          <a:lstStyle/>
          <a:p>
            <a:r>
              <a:rPr lang="en-US" sz="1600" dirty="0"/>
              <a:t>account</a:t>
            </a:r>
          </a:p>
        </p:txBody>
      </p:sp>
      <p:sp>
        <p:nvSpPr>
          <p:cNvPr id="11" name="Oval 10"/>
          <p:cNvSpPr/>
          <p:nvPr/>
        </p:nvSpPr>
        <p:spPr>
          <a:xfrm>
            <a:off x="7620000" y="320909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 name="Straight Connector 11"/>
          <p:cNvCxnSpPr/>
          <p:nvPr/>
        </p:nvCxnSpPr>
        <p:spPr>
          <a:xfrm>
            <a:off x="7162800" y="331652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48600" y="3132892"/>
            <a:ext cx="838200" cy="338554"/>
          </a:xfrm>
          <a:prstGeom prst="rect">
            <a:avLst/>
          </a:prstGeom>
          <a:noFill/>
        </p:spPr>
        <p:txBody>
          <a:bodyPr wrap="square" rtlCol="0">
            <a:spAutoFit/>
          </a:bodyPr>
          <a:lstStyle/>
          <a:p>
            <a:r>
              <a:rPr lang="en-US" sz="1600" dirty="0"/>
              <a:t>month</a:t>
            </a:r>
          </a:p>
        </p:txBody>
      </p:sp>
      <p:sp>
        <p:nvSpPr>
          <p:cNvPr id="14" name="Oval 13"/>
          <p:cNvSpPr/>
          <p:nvPr/>
        </p:nvSpPr>
        <p:spPr>
          <a:xfrm>
            <a:off x="8229600" y="35071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8153400" y="3623846"/>
            <a:ext cx="838200" cy="338554"/>
          </a:xfrm>
          <a:prstGeom prst="rect">
            <a:avLst/>
          </a:prstGeom>
          <a:noFill/>
        </p:spPr>
        <p:txBody>
          <a:bodyPr wrap="square" rtlCol="0">
            <a:spAutoFit/>
          </a:bodyPr>
          <a:lstStyle/>
          <a:p>
            <a:r>
              <a:rPr lang="en-US" sz="1600" dirty="0"/>
              <a:t>branch</a:t>
            </a:r>
          </a:p>
        </p:txBody>
      </p:sp>
      <p:sp>
        <p:nvSpPr>
          <p:cNvPr id="16" name="Line Callout 2 15"/>
          <p:cNvSpPr/>
          <p:nvPr/>
        </p:nvSpPr>
        <p:spPr>
          <a:xfrm flipH="1">
            <a:off x="1981200" y="2743200"/>
            <a:ext cx="2286000" cy="533400"/>
          </a:xfrm>
          <a:prstGeom prst="borderCallout2">
            <a:avLst>
              <a:gd name="adj1" fmla="val 18750"/>
              <a:gd name="adj2" fmla="val -8333"/>
              <a:gd name="adj3" fmla="val 18750"/>
              <a:gd name="adj4" fmla="val -16667"/>
              <a:gd name="adj5" fmla="val 26807"/>
              <a:gd name="adj6" fmla="val -26716"/>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t>Semi-additive measures</a:t>
            </a:r>
          </a:p>
        </p:txBody>
      </p:sp>
      <p:sp>
        <p:nvSpPr>
          <p:cNvPr id="17" name="Line Callout 2 16"/>
          <p:cNvSpPr/>
          <p:nvPr/>
        </p:nvSpPr>
        <p:spPr>
          <a:xfrm flipH="1">
            <a:off x="1981200" y="3505200"/>
            <a:ext cx="2286000" cy="762000"/>
          </a:xfrm>
          <a:prstGeom prst="borderCallout2">
            <a:avLst>
              <a:gd name="adj1" fmla="val 18750"/>
              <a:gd name="adj2" fmla="val -8333"/>
              <a:gd name="adj3" fmla="val 18750"/>
              <a:gd name="adj4" fmla="val -16667"/>
              <a:gd name="adj5" fmla="val 21352"/>
              <a:gd name="adj6" fmla="val -2058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Additive measures that summarize activities in a month</a:t>
            </a:r>
          </a:p>
        </p:txBody>
      </p:sp>
      <p:sp>
        <p:nvSpPr>
          <p:cNvPr id="18" name="Line Callout 2 17"/>
          <p:cNvSpPr/>
          <p:nvPr/>
        </p:nvSpPr>
        <p:spPr>
          <a:xfrm flipH="1">
            <a:off x="2209800" y="4648200"/>
            <a:ext cx="2057400" cy="457200"/>
          </a:xfrm>
          <a:prstGeom prst="borderCallout2">
            <a:avLst>
              <a:gd name="adj1" fmla="val 18750"/>
              <a:gd name="adj2" fmla="val -8333"/>
              <a:gd name="adj3" fmla="val 18750"/>
              <a:gd name="adj4" fmla="val -16667"/>
              <a:gd name="adj5" fmla="val -18648"/>
              <a:gd name="adj6" fmla="val -317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Non-additive measure</a:t>
            </a:r>
          </a:p>
        </p:txBody>
      </p:sp>
      <p:sp>
        <p:nvSpPr>
          <p:cNvPr id="19" name="Line Callout 2 18"/>
          <p:cNvSpPr/>
          <p:nvPr/>
        </p:nvSpPr>
        <p:spPr>
          <a:xfrm flipH="1">
            <a:off x="4191000" y="5334000"/>
            <a:ext cx="4495800" cy="914400"/>
          </a:xfrm>
          <a:prstGeom prst="borderCallout2">
            <a:avLst>
              <a:gd name="adj1" fmla="val 25568"/>
              <a:gd name="adj2" fmla="val -4866"/>
              <a:gd name="adj3" fmla="val -23864"/>
              <a:gd name="adj4" fmla="val -4963"/>
              <a:gd name="adj5" fmla="val -30579"/>
              <a:gd name="adj6" fmla="val 4018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600" dirty="0"/>
              <a:t>Sum of the daily balances.  Additive. Not meaningful by itself, but useful to calculate average daily balance in a quarter or year.</a:t>
            </a:r>
          </a:p>
        </p:txBody>
      </p:sp>
    </p:spTree>
    <p:extLst>
      <p:ext uri="{BB962C8B-B14F-4D97-AF65-F5344CB8AC3E}">
        <p14:creationId xmlns:p14="http://schemas.microsoft.com/office/powerpoint/2010/main" val="37852375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117</a:t>
            </a:fld>
            <a:endParaRPr lang="en-US"/>
          </a:p>
        </p:txBody>
      </p:sp>
      <p:sp>
        <p:nvSpPr>
          <p:cNvPr id="4" name="Content Placeholder 3"/>
          <p:cNvSpPr>
            <a:spLocks noGrp="1"/>
          </p:cNvSpPr>
          <p:nvPr>
            <p:ph sz="quarter" idx="1"/>
          </p:nvPr>
        </p:nvSpPr>
        <p:spPr/>
        <p:txBody>
          <a:bodyPr/>
          <a:lstStyle/>
          <a:p>
            <a:r>
              <a:rPr lang="en-US" dirty="0"/>
              <a:t>Perform conceptual design for the case on slide no. 29.</a:t>
            </a:r>
          </a:p>
          <a:p>
            <a:pPr lvl="1"/>
            <a:r>
              <a:rPr lang="en-US" dirty="0"/>
              <a:t>What are the facts and dimensions?</a:t>
            </a:r>
          </a:p>
          <a:p>
            <a:pPr lvl="1"/>
            <a:r>
              <a:rPr lang="en-US" dirty="0"/>
              <a:t>Which facts are transactional? Which are snapshot?</a:t>
            </a:r>
          </a:p>
          <a:p>
            <a:pPr lvl="1"/>
            <a:r>
              <a:rPr lang="en-US" dirty="0"/>
              <a:t>Which measures are stored? Which are calculated?</a:t>
            </a:r>
          </a:p>
          <a:p>
            <a:pPr lvl="1"/>
            <a:r>
              <a:rPr lang="en-US" dirty="0"/>
              <a:t>Examine the </a:t>
            </a:r>
            <a:r>
              <a:rPr lang="en-US" dirty="0" err="1"/>
              <a:t>additivity</a:t>
            </a:r>
            <a:r>
              <a:rPr lang="en-US" dirty="0"/>
              <a:t> of the measures along each dimension. (pay special attention to 'inventory')</a:t>
            </a:r>
          </a:p>
        </p:txBody>
      </p:sp>
    </p:spTree>
    <p:extLst>
      <p:ext uri="{BB962C8B-B14F-4D97-AF65-F5344CB8AC3E}">
        <p14:creationId xmlns:p14="http://schemas.microsoft.com/office/powerpoint/2010/main" val="161998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solidFill>
                  <a:srgbClr val="FF0000"/>
                </a:solidFill>
              </a:rPr>
              <a:t>Facts</a:t>
            </a:r>
            <a:r>
              <a:rPr lang="en-US" dirty="0"/>
              <a:t> are </a:t>
            </a:r>
            <a:r>
              <a:rPr lang="en-US" dirty="0">
                <a:solidFill>
                  <a:schemeClr val="bg2">
                    <a:lumMod val="50000"/>
                  </a:schemeClr>
                </a:solidFill>
              </a:rPr>
              <a:t>concepts</a:t>
            </a:r>
            <a:r>
              <a:rPr lang="en-US" dirty="0"/>
              <a:t> on which end users base their decision-making process. Facts refer to </a:t>
            </a:r>
            <a:r>
              <a:rPr lang="en-US" dirty="0">
                <a:solidFill>
                  <a:schemeClr val="bg2">
                    <a:lumMod val="50000"/>
                  </a:schemeClr>
                </a:solidFill>
              </a:rPr>
              <a:t>a category of events </a:t>
            </a:r>
            <a:r>
              <a:rPr lang="en-US" dirty="0"/>
              <a:t>taking place in the business.</a:t>
            </a:r>
          </a:p>
          <a:p>
            <a:pPr lvl="1"/>
            <a:r>
              <a:rPr lang="en-US" dirty="0"/>
              <a:t>E.g., sales, shipments, hospital admissions, surgeries</a:t>
            </a:r>
          </a:p>
          <a:p>
            <a:r>
              <a:rPr lang="en-US" dirty="0">
                <a:solidFill>
                  <a:schemeClr val="bg2">
                    <a:lumMod val="50000"/>
                  </a:schemeClr>
                </a:solidFill>
              </a:rPr>
              <a:t>Instances</a:t>
            </a:r>
            <a:r>
              <a:rPr lang="en-US" dirty="0"/>
              <a:t> of a fact correspond to </a:t>
            </a:r>
            <a:r>
              <a:rPr lang="en-US" dirty="0">
                <a:solidFill>
                  <a:srgbClr val="FF0000"/>
                </a:solidFill>
              </a:rPr>
              <a:t>events</a:t>
            </a:r>
            <a:r>
              <a:rPr lang="en-US" dirty="0"/>
              <a:t> that occurred.</a:t>
            </a:r>
          </a:p>
          <a:p>
            <a:pPr lvl="1"/>
            <a:r>
              <a:rPr lang="en-US" dirty="0"/>
              <a:t>E.g., every single sale or shipment carried out is an event</a:t>
            </a:r>
          </a:p>
          <a:p>
            <a:r>
              <a:rPr lang="en-US" dirty="0"/>
              <a:t>Each fact is described by the values of a set of relevant </a:t>
            </a:r>
            <a:r>
              <a:rPr lang="en-US" dirty="0">
                <a:solidFill>
                  <a:srgbClr val="FF0000"/>
                </a:solidFill>
              </a:rPr>
              <a:t>measures</a:t>
            </a:r>
            <a:r>
              <a:rPr lang="en-US" dirty="0"/>
              <a:t> that provide a </a:t>
            </a:r>
            <a:r>
              <a:rPr lang="en-US" dirty="0">
                <a:solidFill>
                  <a:schemeClr val="bg2">
                    <a:lumMod val="50000"/>
                  </a:schemeClr>
                </a:solidFill>
              </a:rPr>
              <a:t>quantitative</a:t>
            </a:r>
            <a:r>
              <a:rPr lang="en-US" dirty="0"/>
              <a:t> description of events.</a:t>
            </a:r>
          </a:p>
          <a:p>
            <a:pPr lvl="1"/>
            <a:r>
              <a:rPr lang="en-US" dirty="0"/>
              <a:t>E.g., sales receipts, amounts shipped, hospital admission costs, and surgery time</a:t>
            </a:r>
          </a:p>
          <a:p>
            <a:r>
              <a:rPr lang="en-US" dirty="0"/>
              <a:t>The large number of events may be selected and </a:t>
            </a:r>
            <a:r>
              <a:rPr lang="en-US" dirty="0">
                <a:solidFill>
                  <a:schemeClr val="bg2">
                    <a:lumMod val="50000"/>
                  </a:schemeClr>
                </a:solidFill>
              </a:rPr>
              <a:t>sorted out </a:t>
            </a:r>
            <a:r>
              <a:rPr lang="en-US" dirty="0"/>
              <a:t>by different </a:t>
            </a:r>
            <a:r>
              <a:rPr lang="en-US" dirty="0">
                <a:solidFill>
                  <a:srgbClr val="FF0000"/>
                </a:solidFill>
              </a:rPr>
              <a:t>dimensions</a:t>
            </a:r>
            <a:r>
              <a:rPr lang="en-US" dirty="0"/>
              <a:t>. </a:t>
            </a:r>
          </a:p>
          <a:p>
            <a:pPr lvl="1"/>
            <a:r>
              <a:rPr lang="en-US" dirty="0"/>
              <a:t>E.g.,  Sales in a store chain can be represented in a 3D space whose dimensions are products, stores (geography), and dates (time).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Facts and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graphicFrame>
        <p:nvGraphicFramePr>
          <p:cNvPr id="5" name="Table 4"/>
          <p:cNvGraphicFramePr>
            <a:graphicFrameLocks noGrp="1"/>
          </p:cNvGraphicFramePr>
          <p:nvPr/>
        </p:nvGraphicFramePr>
        <p:xfrm>
          <a:off x="609600" y="1452880"/>
          <a:ext cx="8001000" cy="2661920"/>
        </p:xfrm>
        <a:graphic>
          <a:graphicData uri="http://schemas.openxmlformats.org/drawingml/2006/table">
            <a:tbl>
              <a:tblPr firstRow="1" bandRow="1">
                <a:tableStyleId>{69012ECD-51FC-41F1-AA8D-1B2483CD663E}</a:tableStyleId>
              </a:tblPr>
              <a:tblGrid>
                <a:gridCol w="2667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70840">
                <a:tc>
                  <a:txBody>
                    <a:bodyPr/>
                    <a:lstStyle/>
                    <a:p>
                      <a:r>
                        <a:rPr lang="en-US" dirty="0"/>
                        <a:t>Business</a:t>
                      </a:r>
                    </a:p>
                  </a:txBody>
                  <a:tcPr/>
                </a:tc>
                <a:tc>
                  <a:txBody>
                    <a:bodyPr/>
                    <a:lstStyle/>
                    <a:p>
                      <a:r>
                        <a:rPr lang="en-US" dirty="0"/>
                        <a:t>Facts</a:t>
                      </a:r>
                    </a:p>
                  </a:txBody>
                  <a:tcPr/>
                </a:tc>
                <a:tc>
                  <a:txBody>
                    <a:bodyPr/>
                    <a:lstStyle/>
                    <a:p>
                      <a:r>
                        <a:rPr lang="en-US" dirty="0"/>
                        <a:t>Dimensions</a:t>
                      </a:r>
                    </a:p>
                  </a:txBody>
                  <a:tcPr/>
                </a:tc>
                <a:extLst>
                  <a:ext uri="{0D108BD9-81ED-4DB2-BD59-A6C34878D82A}">
                    <a16:rowId xmlns:a16="http://schemas.microsoft.com/office/drawing/2014/main" val="10000"/>
                  </a:ext>
                </a:extLst>
              </a:tr>
              <a:tr h="370840">
                <a:tc>
                  <a:txBody>
                    <a:bodyPr/>
                    <a:lstStyle/>
                    <a:p>
                      <a:r>
                        <a:rPr lang="en-US" dirty="0"/>
                        <a:t>Supermarket Chain</a:t>
                      </a:r>
                    </a:p>
                  </a:txBody>
                  <a:tcPr/>
                </a:tc>
                <a:tc>
                  <a:txBody>
                    <a:bodyPr/>
                    <a:lstStyle/>
                    <a:p>
                      <a:r>
                        <a:rPr lang="en-US" dirty="0"/>
                        <a:t>Sales</a:t>
                      </a:r>
                    </a:p>
                  </a:txBody>
                  <a:tcPr/>
                </a:tc>
                <a:tc>
                  <a:txBody>
                    <a:bodyPr/>
                    <a:lstStyle/>
                    <a:p>
                      <a:r>
                        <a:rPr lang="en-US" dirty="0"/>
                        <a:t>Time, Product,</a:t>
                      </a:r>
                      <a:r>
                        <a:rPr lang="en-US" baseline="0" dirty="0"/>
                        <a:t> Store, Promotion</a:t>
                      </a:r>
                      <a:endParaRPr lang="en-US" dirty="0"/>
                    </a:p>
                  </a:txBody>
                  <a:tcPr/>
                </a:tc>
                <a:extLst>
                  <a:ext uri="{0D108BD9-81ED-4DB2-BD59-A6C34878D82A}">
                    <a16:rowId xmlns:a16="http://schemas.microsoft.com/office/drawing/2014/main" val="10001"/>
                  </a:ext>
                </a:extLst>
              </a:tr>
              <a:tr h="370840">
                <a:tc>
                  <a:txBody>
                    <a:bodyPr/>
                    <a:lstStyle/>
                    <a:p>
                      <a:r>
                        <a:rPr lang="en-US" dirty="0"/>
                        <a:t>Insurance Business</a:t>
                      </a:r>
                    </a:p>
                  </a:txBody>
                  <a:tcPr/>
                </a:tc>
                <a:tc>
                  <a:txBody>
                    <a:bodyPr/>
                    <a:lstStyle/>
                    <a:p>
                      <a:r>
                        <a:rPr lang="en-US" dirty="0"/>
                        <a:t>Claims</a:t>
                      </a:r>
                    </a:p>
                  </a:txBody>
                  <a:tcPr/>
                </a:tc>
                <a:tc>
                  <a:txBody>
                    <a:bodyPr/>
                    <a:lstStyle/>
                    <a:p>
                      <a:r>
                        <a:rPr lang="en-US" dirty="0"/>
                        <a:t>Time, Claim,</a:t>
                      </a:r>
                      <a:r>
                        <a:rPr lang="en-US" baseline="0" dirty="0"/>
                        <a:t> Insured Party, Policy, Status,  Agent</a:t>
                      </a:r>
                      <a:endParaRPr lang="en-US" dirty="0"/>
                    </a:p>
                  </a:txBody>
                  <a:tcPr/>
                </a:tc>
                <a:extLst>
                  <a:ext uri="{0D108BD9-81ED-4DB2-BD59-A6C34878D82A}">
                    <a16:rowId xmlns:a16="http://schemas.microsoft.com/office/drawing/2014/main" val="10002"/>
                  </a:ext>
                </a:extLst>
              </a:tr>
              <a:tr h="370840">
                <a:tc>
                  <a:txBody>
                    <a:bodyPr/>
                    <a:lstStyle/>
                    <a:p>
                      <a:r>
                        <a:rPr lang="en-US" dirty="0"/>
                        <a:t>Manufacturing Company</a:t>
                      </a:r>
                    </a:p>
                  </a:txBody>
                  <a:tcPr/>
                </a:tc>
                <a:tc>
                  <a:txBody>
                    <a:bodyPr/>
                    <a:lstStyle/>
                    <a:p>
                      <a:r>
                        <a:rPr lang="en-US" dirty="0"/>
                        <a:t>Shipments</a:t>
                      </a:r>
                    </a:p>
                  </a:txBody>
                  <a:tcPr/>
                </a:tc>
                <a:tc>
                  <a:txBody>
                    <a:bodyPr/>
                    <a:lstStyle/>
                    <a:p>
                      <a:r>
                        <a:rPr lang="en-US" dirty="0"/>
                        <a:t>Time, Product, </a:t>
                      </a:r>
                      <a:r>
                        <a:rPr lang="en-US" dirty="0" err="1"/>
                        <a:t>Cust</a:t>
                      </a:r>
                      <a:r>
                        <a:rPr lang="en-US" dirty="0"/>
                        <a:t> ship-to,</a:t>
                      </a:r>
                      <a:r>
                        <a:rPr lang="en-US" baseline="0" dirty="0"/>
                        <a:t> Ship from, Ship mode,  Deal</a:t>
                      </a:r>
                      <a:endParaRPr lang="en-US" dirty="0"/>
                    </a:p>
                  </a:txBody>
                  <a:tcPr/>
                </a:tc>
                <a:extLst>
                  <a:ext uri="{0D108BD9-81ED-4DB2-BD59-A6C34878D82A}">
                    <a16:rowId xmlns:a16="http://schemas.microsoft.com/office/drawing/2014/main" val="10003"/>
                  </a:ext>
                </a:extLst>
              </a:tr>
              <a:tr h="370840">
                <a:tc>
                  <a:txBody>
                    <a:bodyPr/>
                    <a:lstStyle/>
                    <a:p>
                      <a:r>
                        <a:rPr lang="en-US" dirty="0"/>
                        <a:t>Airlines</a:t>
                      </a:r>
                      <a:r>
                        <a:rPr lang="en-US" baseline="0" dirty="0"/>
                        <a:t> Company</a:t>
                      </a:r>
                      <a:endParaRPr lang="en-US" dirty="0"/>
                    </a:p>
                  </a:txBody>
                  <a:tcPr/>
                </a:tc>
                <a:tc>
                  <a:txBody>
                    <a:bodyPr/>
                    <a:lstStyle/>
                    <a:p>
                      <a:r>
                        <a:rPr lang="en-US" dirty="0"/>
                        <a:t>Frequent Flyer Flights</a:t>
                      </a:r>
                    </a:p>
                  </a:txBody>
                  <a:tcPr/>
                </a:tc>
                <a:tc>
                  <a:txBody>
                    <a:bodyPr/>
                    <a:lstStyle/>
                    <a:p>
                      <a:r>
                        <a:rPr lang="en-US" dirty="0"/>
                        <a:t>Time,  Customer,</a:t>
                      </a:r>
                      <a:r>
                        <a:rPr lang="en-US" baseline="0" dirty="0"/>
                        <a:t> Flight, Fare class,  Airport, Status</a:t>
                      </a:r>
                      <a:endParaRPr lang="en-US" dirty="0"/>
                    </a:p>
                  </a:txBody>
                  <a:tcPr/>
                </a:tc>
                <a:extLst>
                  <a:ext uri="{0D108BD9-81ED-4DB2-BD59-A6C34878D82A}">
                    <a16:rowId xmlns:a16="http://schemas.microsoft.com/office/drawing/2014/main" val="10004"/>
                  </a:ext>
                </a:extLst>
              </a:tr>
            </a:tbl>
          </a:graphicData>
        </a:graphic>
      </p:graphicFrame>
      <p:sp>
        <p:nvSpPr>
          <p:cNvPr id="6" name="Content Placeholder 3"/>
          <p:cNvSpPr>
            <a:spLocks noGrp="1"/>
          </p:cNvSpPr>
          <p:nvPr>
            <p:ph sz="quarter" idx="1"/>
          </p:nvPr>
        </p:nvSpPr>
        <p:spPr>
          <a:xfrm>
            <a:off x="457200" y="4282440"/>
            <a:ext cx="8229600" cy="1965960"/>
          </a:xfrm>
        </p:spPr>
        <p:txBody>
          <a:bodyPr>
            <a:normAutofit fontScale="85000" lnSpcReduction="10000"/>
          </a:bodyPr>
          <a:lstStyle/>
          <a:p>
            <a:r>
              <a:rPr lang="en-US" dirty="0">
                <a:solidFill>
                  <a:schemeClr val="accent6">
                    <a:lumMod val="60000"/>
                    <a:lumOff val="40000"/>
                  </a:schemeClr>
                </a:solidFill>
              </a:rPr>
              <a:t>Example: </a:t>
            </a:r>
            <a:r>
              <a:rPr lang="en-US" dirty="0"/>
              <a:t>one would like to analyze claims data by agent, individual claim, time, insured party, individual policy, and status of the claim</a:t>
            </a:r>
          </a:p>
          <a:p>
            <a:r>
              <a:rPr lang="en-US" dirty="0">
                <a:solidFill>
                  <a:schemeClr val="bg2">
                    <a:lumMod val="50000"/>
                  </a:schemeClr>
                </a:solidFill>
              </a:rPr>
              <a:t>Time</a:t>
            </a:r>
            <a:r>
              <a:rPr lang="en-US" dirty="0"/>
              <a:t> is a </a:t>
            </a:r>
            <a:r>
              <a:rPr lang="en-US" u="sng" dirty="0"/>
              <a:t>common</a:t>
            </a:r>
            <a:r>
              <a:rPr lang="en-US" dirty="0"/>
              <a:t> dimension</a:t>
            </a:r>
          </a:p>
          <a:p>
            <a:r>
              <a:rPr lang="en-US" dirty="0"/>
              <a:t>Business dimensions are </a:t>
            </a:r>
            <a:r>
              <a:rPr lang="en-US" dirty="0">
                <a:solidFill>
                  <a:schemeClr val="bg2">
                    <a:lumMod val="50000"/>
                  </a:schemeClr>
                </a:solidFill>
              </a:rPr>
              <a:t>different</a:t>
            </a:r>
            <a:r>
              <a:rPr lang="en-US" dirty="0"/>
              <a:t> and </a:t>
            </a:r>
            <a:r>
              <a:rPr lang="en-US" dirty="0">
                <a:solidFill>
                  <a:schemeClr val="bg2">
                    <a:lumMod val="50000"/>
                  </a:schemeClr>
                </a:solidFill>
              </a:rPr>
              <a:t>relevant to </a:t>
            </a:r>
            <a:r>
              <a:rPr lang="en-US" dirty="0"/>
              <a:t>the industry and to the subject for analysis.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levels and hierarchies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p:txBody>
          <a:bodyPr>
            <a:normAutofit/>
          </a:bodyPr>
          <a:lstStyle/>
          <a:p>
            <a:r>
              <a:rPr lang="en-US" dirty="0"/>
              <a:t>Each dimension is further described by many</a:t>
            </a:r>
            <a:r>
              <a:rPr lang="en-US" dirty="0">
                <a:solidFill>
                  <a:srgbClr val="0070C0"/>
                </a:solidFill>
              </a:rPr>
              <a:t> </a:t>
            </a:r>
            <a:r>
              <a:rPr lang="en-US" dirty="0">
                <a:solidFill>
                  <a:srgbClr val="FF0000"/>
                </a:solidFill>
              </a:rPr>
              <a:t>dimensional attributes</a:t>
            </a:r>
          </a:p>
          <a:p>
            <a:pPr lvl="1"/>
            <a:r>
              <a:rPr lang="en-US" dirty="0">
                <a:solidFill>
                  <a:schemeClr val="tx1"/>
                </a:solidFill>
              </a:rPr>
              <a:t>Also commonly known as </a:t>
            </a:r>
            <a:r>
              <a:rPr lang="en-US" dirty="0">
                <a:solidFill>
                  <a:srgbClr val="FF0000"/>
                </a:solidFill>
              </a:rPr>
              <a:t>levels</a:t>
            </a:r>
            <a:r>
              <a:rPr lang="en-US" dirty="0">
                <a:solidFill>
                  <a:srgbClr val="0070C0"/>
                </a:solidFill>
              </a:rPr>
              <a:t> </a:t>
            </a:r>
            <a:endParaRPr lang="en-US" dirty="0"/>
          </a:p>
          <a:p>
            <a:r>
              <a:rPr lang="en-US" dirty="0"/>
              <a:t>Examples:</a:t>
            </a:r>
          </a:p>
          <a:p>
            <a:pPr lvl="1"/>
            <a:r>
              <a:rPr lang="en-US" dirty="0"/>
              <a:t>Levels for dimension </a:t>
            </a:r>
            <a:r>
              <a:rPr lang="en-US" dirty="0">
                <a:solidFill>
                  <a:schemeClr val="accent6">
                    <a:lumMod val="60000"/>
                    <a:lumOff val="40000"/>
                  </a:schemeClr>
                </a:solidFill>
              </a:rPr>
              <a:t>'Date': </a:t>
            </a:r>
            <a:r>
              <a:rPr lang="en-US" dirty="0"/>
              <a:t>date, month, year</a:t>
            </a:r>
          </a:p>
          <a:p>
            <a:pPr lvl="1"/>
            <a:r>
              <a:rPr lang="en-US" dirty="0"/>
              <a:t>Levels for dimension </a:t>
            </a:r>
            <a:r>
              <a:rPr lang="en-US" dirty="0">
                <a:solidFill>
                  <a:schemeClr val="accent6">
                    <a:lumMod val="60000"/>
                    <a:lumOff val="40000"/>
                  </a:schemeClr>
                </a:solidFill>
              </a:rPr>
              <a:t>'Product’</a:t>
            </a:r>
            <a:r>
              <a:rPr lang="en-US" dirty="0"/>
              <a:t>: product, type, category</a:t>
            </a:r>
          </a:p>
          <a:p>
            <a:pPr lvl="1"/>
            <a:r>
              <a:rPr lang="en-US" dirty="0"/>
              <a:t>Levels for dimension </a:t>
            </a:r>
            <a:r>
              <a:rPr lang="en-US" dirty="0">
                <a:solidFill>
                  <a:schemeClr val="accent6">
                    <a:lumMod val="60000"/>
                    <a:lumOff val="40000"/>
                  </a:schemeClr>
                </a:solidFill>
              </a:rPr>
              <a:t>'Store'</a:t>
            </a:r>
            <a:r>
              <a:rPr lang="en-US" dirty="0"/>
              <a:t>: store, city, state</a:t>
            </a:r>
          </a:p>
          <a:p>
            <a:r>
              <a:rPr lang="en-US" dirty="0"/>
              <a:t>Dimensional attributes organize instances of dimension in a </a:t>
            </a:r>
            <a:r>
              <a:rPr lang="en-US" dirty="0">
                <a:solidFill>
                  <a:srgbClr val="FF0000"/>
                </a:solidFill>
              </a:rPr>
              <a:t>hierarchy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Hierarchies for Product and Store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graphicFrame>
        <p:nvGraphicFramePr>
          <p:cNvPr id="6" name="Content Placeholder 5"/>
          <p:cNvGraphicFramePr>
            <a:graphicFrameLocks noGrp="1"/>
          </p:cNvGraphicFramePr>
          <p:nvPr>
            <p:ph sz="quarter" idx="1"/>
          </p:nvPr>
        </p:nvGraphicFramePr>
        <p:xfrm>
          <a:off x="457200" y="1676400"/>
          <a:ext cx="39624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5"/>
          <p:cNvGraphicFramePr>
            <a:graphicFrameLocks/>
          </p:cNvGraphicFramePr>
          <p:nvPr/>
        </p:nvGraphicFramePr>
        <p:xfrm>
          <a:off x="5105400" y="2438400"/>
          <a:ext cx="3200400"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p:cNvSpPr txBox="1"/>
          <p:nvPr/>
        </p:nvSpPr>
        <p:spPr>
          <a:xfrm>
            <a:off x="1447800" y="5483423"/>
            <a:ext cx="9906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category</a:t>
            </a:r>
          </a:p>
        </p:txBody>
      </p:sp>
      <p:sp>
        <p:nvSpPr>
          <p:cNvPr id="9" name="TextBox 8"/>
          <p:cNvSpPr txBox="1"/>
          <p:nvPr/>
        </p:nvSpPr>
        <p:spPr>
          <a:xfrm>
            <a:off x="2590800" y="5483423"/>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type</a:t>
            </a:r>
          </a:p>
        </p:txBody>
      </p:sp>
      <p:sp>
        <p:nvSpPr>
          <p:cNvPr id="10" name="TextBox 9"/>
          <p:cNvSpPr txBox="1"/>
          <p:nvPr/>
        </p:nvSpPr>
        <p:spPr>
          <a:xfrm>
            <a:off x="3505200" y="5483423"/>
            <a:ext cx="8382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product</a:t>
            </a:r>
          </a:p>
        </p:txBody>
      </p:sp>
      <p:sp>
        <p:nvSpPr>
          <p:cNvPr id="11" name="TextBox 10"/>
          <p:cNvSpPr txBox="1"/>
          <p:nvPr/>
        </p:nvSpPr>
        <p:spPr>
          <a:xfrm>
            <a:off x="5943600" y="4264223"/>
            <a:ext cx="6096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state</a:t>
            </a:r>
          </a:p>
        </p:txBody>
      </p:sp>
      <p:sp>
        <p:nvSpPr>
          <p:cNvPr id="12" name="TextBox 11"/>
          <p:cNvSpPr txBox="1"/>
          <p:nvPr/>
        </p:nvSpPr>
        <p:spPr>
          <a:xfrm>
            <a:off x="6781800" y="4264223"/>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city</a:t>
            </a:r>
          </a:p>
        </p:txBody>
      </p:sp>
      <p:sp>
        <p:nvSpPr>
          <p:cNvPr id="13" name="TextBox 12"/>
          <p:cNvSpPr txBox="1"/>
          <p:nvPr/>
        </p:nvSpPr>
        <p:spPr>
          <a:xfrm>
            <a:off x="7696200" y="4264223"/>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store</a:t>
            </a:r>
          </a:p>
        </p:txBody>
      </p:sp>
      <p:sp>
        <p:nvSpPr>
          <p:cNvPr id="14" name="TextBox 13"/>
          <p:cNvSpPr txBox="1"/>
          <p:nvPr/>
        </p:nvSpPr>
        <p:spPr>
          <a:xfrm>
            <a:off x="5334000" y="5257800"/>
            <a:ext cx="2743200" cy="338554"/>
          </a:xfrm>
          <a:prstGeom prst="rect">
            <a:avLst/>
          </a:prstGeom>
          <a:noFill/>
        </p:spPr>
        <p:txBody>
          <a:bodyPr wrap="square" rtlCol="0">
            <a:spAutoFit/>
          </a:bodyPr>
          <a:lstStyle/>
          <a:p>
            <a:r>
              <a:rPr lang="en-US" sz="1600" i="1" dirty="0"/>
              <a:t>Dimensional attributes / level</a:t>
            </a:r>
          </a:p>
        </p:txBody>
      </p:sp>
      <p:cxnSp>
        <p:nvCxnSpPr>
          <p:cNvPr id="15" name="Straight Arrow Connector 14"/>
          <p:cNvCxnSpPr/>
          <p:nvPr/>
        </p:nvCxnSpPr>
        <p:spPr>
          <a:xfrm flipV="1">
            <a:off x="6096000" y="4724400"/>
            <a:ext cx="76200" cy="5334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543800" y="4724400"/>
            <a:ext cx="228600" cy="4572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419600" y="5486400"/>
            <a:ext cx="800100" cy="1524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Hierarchies for Date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graphicFrame>
        <p:nvGraphicFramePr>
          <p:cNvPr id="6" name="Content Placeholder 5"/>
          <p:cNvGraphicFramePr>
            <a:graphicFrameLocks noGrp="1"/>
          </p:cNvGraphicFramePr>
          <p:nvPr>
            <p:ph sz="quarter" idx="1"/>
          </p:nvPr>
        </p:nvGraphicFramePr>
        <p:xfrm>
          <a:off x="152400" y="1676400"/>
          <a:ext cx="4191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5"/>
          <p:cNvGraphicFramePr>
            <a:graphicFrameLocks/>
          </p:cNvGraphicFramePr>
          <p:nvPr/>
        </p:nvGraphicFramePr>
        <p:xfrm>
          <a:off x="3886200" y="1676400"/>
          <a:ext cx="4648200"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p:cNvSpPr txBox="1"/>
          <p:nvPr/>
        </p:nvSpPr>
        <p:spPr>
          <a:xfrm>
            <a:off x="1524000" y="4879777"/>
            <a:ext cx="6096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year</a:t>
            </a:r>
          </a:p>
        </p:txBody>
      </p:sp>
      <p:sp>
        <p:nvSpPr>
          <p:cNvPr id="10" name="TextBox 9"/>
          <p:cNvSpPr txBox="1"/>
          <p:nvPr/>
        </p:nvSpPr>
        <p:spPr>
          <a:xfrm>
            <a:off x="2362200" y="4879777"/>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month</a:t>
            </a:r>
          </a:p>
        </p:txBody>
      </p:sp>
      <p:sp>
        <p:nvSpPr>
          <p:cNvPr id="11" name="TextBox 10"/>
          <p:cNvSpPr txBox="1"/>
          <p:nvPr/>
        </p:nvSpPr>
        <p:spPr>
          <a:xfrm>
            <a:off x="3124200" y="4879777"/>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day</a:t>
            </a:r>
          </a:p>
        </p:txBody>
      </p:sp>
      <p:sp>
        <p:nvSpPr>
          <p:cNvPr id="12" name="TextBox 11"/>
          <p:cNvSpPr txBox="1"/>
          <p:nvPr/>
        </p:nvSpPr>
        <p:spPr>
          <a:xfrm>
            <a:off x="5410200" y="4876800"/>
            <a:ext cx="6096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year</a:t>
            </a:r>
          </a:p>
        </p:txBody>
      </p:sp>
      <p:sp>
        <p:nvSpPr>
          <p:cNvPr id="13" name="TextBox 12"/>
          <p:cNvSpPr txBox="1"/>
          <p:nvPr/>
        </p:nvSpPr>
        <p:spPr>
          <a:xfrm>
            <a:off x="6248400" y="4876800"/>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week</a:t>
            </a:r>
          </a:p>
        </p:txBody>
      </p:sp>
      <p:sp>
        <p:nvSpPr>
          <p:cNvPr id="14" name="TextBox 13"/>
          <p:cNvSpPr txBox="1"/>
          <p:nvPr/>
        </p:nvSpPr>
        <p:spPr>
          <a:xfrm>
            <a:off x="7239000" y="4876800"/>
            <a:ext cx="685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day</a:t>
            </a:r>
          </a:p>
        </p:txBody>
      </p:sp>
      <p:sp>
        <p:nvSpPr>
          <p:cNvPr id="15" name="TextBox 14"/>
          <p:cNvSpPr txBox="1"/>
          <p:nvPr/>
        </p:nvSpPr>
        <p:spPr>
          <a:xfrm>
            <a:off x="2362200" y="5410200"/>
            <a:ext cx="4724400" cy="584775"/>
          </a:xfrm>
          <a:prstGeom prst="rect">
            <a:avLst/>
          </a:prstGeom>
          <a:noFill/>
        </p:spPr>
        <p:txBody>
          <a:bodyPr wrap="square" rtlCol="0">
            <a:spAutoFit/>
          </a:bodyPr>
          <a:lstStyle/>
          <a:p>
            <a:r>
              <a:rPr lang="en-US" sz="1600" i="1" dirty="0">
                <a:solidFill>
                  <a:srgbClr val="FF0000"/>
                </a:solidFill>
              </a:rPr>
              <a:t>A dimension </a:t>
            </a:r>
            <a:r>
              <a:rPr lang="en-US" sz="1600" i="1" dirty="0"/>
              <a:t>may have </a:t>
            </a:r>
            <a:r>
              <a:rPr lang="en-US" sz="1600" i="1" dirty="0">
                <a:solidFill>
                  <a:schemeClr val="bg2">
                    <a:lumMod val="50000"/>
                  </a:schemeClr>
                </a:solidFill>
              </a:rPr>
              <a:t>more than one hierarchy </a:t>
            </a:r>
            <a:r>
              <a:rPr lang="en-US" sz="1600" i="1" dirty="0"/>
              <a:t>that organizes the instances in the dimension in different ways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Restriction and Aggregation using Levels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a:t>Users usually perform data analysis with a </a:t>
            </a:r>
            <a:r>
              <a:rPr lang="en-US" dirty="0">
                <a:solidFill>
                  <a:srgbClr val="FF0000"/>
                </a:solidFill>
              </a:rPr>
              <a:t>subset</a:t>
            </a:r>
            <a:r>
              <a:rPr lang="en-US" dirty="0"/>
              <a:t> of summarized data.  A fact cube presents </a:t>
            </a:r>
            <a:r>
              <a:rPr lang="en-US" dirty="0">
                <a:solidFill>
                  <a:schemeClr val="bg2">
                    <a:lumMod val="50000"/>
                  </a:schemeClr>
                </a:solidFill>
              </a:rPr>
              <a:t>too many </a:t>
            </a:r>
            <a:r>
              <a:rPr lang="en-US" dirty="0"/>
              <a:t>details.</a:t>
            </a:r>
          </a:p>
          <a:p>
            <a:r>
              <a:rPr lang="en-US" dirty="0"/>
              <a:t>Two ways to </a:t>
            </a:r>
            <a:r>
              <a:rPr lang="en-US" dirty="0">
                <a:solidFill>
                  <a:srgbClr val="FF0000"/>
                </a:solidFill>
              </a:rPr>
              <a:t>reduce</a:t>
            </a:r>
            <a:r>
              <a:rPr lang="en-US" dirty="0"/>
              <a:t> the amount of data</a:t>
            </a:r>
          </a:p>
          <a:p>
            <a:pPr lvl="1"/>
            <a:r>
              <a:rPr lang="en-US" sz="2400" dirty="0">
                <a:solidFill>
                  <a:schemeClr val="bg2">
                    <a:lumMod val="50000"/>
                  </a:schemeClr>
                </a:solidFill>
              </a:rPr>
              <a:t>Restriction</a:t>
            </a:r>
            <a:r>
              <a:rPr lang="en-US" sz="2400" dirty="0"/>
              <a:t>: e.g. show only sales data for last month in stores in a city</a:t>
            </a:r>
          </a:p>
          <a:p>
            <a:pPr lvl="1"/>
            <a:r>
              <a:rPr lang="en-US" sz="2400" dirty="0">
                <a:solidFill>
                  <a:schemeClr val="bg2">
                    <a:lumMod val="50000"/>
                  </a:schemeClr>
                </a:solidFill>
              </a:rPr>
              <a:t>Aggregation</a:t>
            </a:r>
            <a:r>
              <a:rPr lang="en-US" sz="2400" dirty="0"/>
              <a:t>: e.g. show total sales receipts by product types and by city (of the store)</a:t>
            </a:r>
          </a:p>
          <a:p>
            <a:r>
              <a:rPr lang="en-US" dirty="0"/>
              <a:t>Both restriction and aggregation are achieved with </a:t>
            </a:r>
            <a:r>
              <a:rPr lang="en-US" dirty="0">
                <a:solidFill>
                  <a:schemeClr val="accent6">
                    <a:lumMod val="60000"/>
                    <a:lumOff val="40000"/>
                  </a:schemeClr>
                </a:solidFill>
              </a:rPr>
              <a:t>levels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Restriction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828800" y="1524000"/>
            <a:ext cx="5266481" cy="4267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Aggregation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904999" y="1524000"/>
            <a:ext cx="6181725" cy="4495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a:t>
            </a:fld>
            <a:endParaRPr lang="en-US"/>
          </a:p>
        </p:txBody>
      </p:sp>
      <p:sp>
        <p:nvSpPr>
          <p:cNvPr id="4" name="Content Placeholder 3"/>
          <p:cNvSpPr>
            <a:spLocks noGrp="1"/>
          </p:cNvSpPr>
          <p:nvPr>
            <p:ph sz="quarter" idx="1"/>
          </p:nvPr>
        </p:nvSpPr>
        <p:spPr/>
        <p:txBody>
          <a:bodyPr/>
          <a:lstStyle/>
          <a:p>
            <a:r>
              <a:rPr lang="en-US" dirty="0">
                <a:solidFill>
                  <a:srgbClr val="FF0000"/>
                </a:solidFill>
              </a:rPr>
              <a:t>A. Requirement Analysis</a:t>
            </a:r>
          </a:p>
          <a:p>
            <a:pPr lvl="1"/>
            <a:r>
              <a:rPr lang="en-US" dirty="0"/>
              <a:t>Identifying fact (with measures) and dimensions (with levels) from typical analysis workload and reports</a:t>
            </a:r>
          </a:p>
          <a:p>
            <a:r>
              <a:rPr lang="en-US" dirty="0">
                <a:solidFill>
                  <a:srgbClr val="FF0000"/>
                </a:solidFill>
              </a:rPr>
              <a:t>B. Basics of Conceptual modeling</a:t>
            </a:r>
          </a:p>
          <a:p>
            <a:pPr lvl="1"/>
            <a:r>
              <a:rPr lang="en-US" dirty="0"/>
              <a:t>Notation</a:t>
            </a:r>
          </a:p>
          <a:p>
            <a:pPr lvl="1"/>
            <a:r>
              <a:rPr lang="en-US" dirty="0"/>
              <a:t>Granularity, functional dependency between dim </a:t>
            </a:r>
            <a:r>
              <a:rPr lang="en-US" dirty="0" err="1"/>
              <a:t>attr</a:t>
            </a:r>
            <a:r>
              <a:rPr lang="en-US" dirty="0"/>
              <a:t>, others…</a:t>
            </a:r>
          </a:p>
          <a:p>
            <a:pPr lvl="1"/>
            <a:r>
              <a:rPr lang="en-US" dirty="0"/>
              <a:t>Case study: data-driven</a:t>
            </a:r>
          </a:p>
          <a:p>
            <a:r>
              <a:rPr lang="en-US" dirty="0">
                <a:solidFill>
                  <a:srgbClr val="FF0000"/>
                </a:solidFill>
              </a:rPr>
              <a:t>C. Temporal Nature and Aggregation</a:t>
            </a:r>
          </a:p>
          <a:p>
            <a:pPr lvl="1"/>
            <a:r>
              <a:rPr lang="en-US" dirty="0"/>
              <a:t>Transactional vs. snapshot facts</a:t>
            </a:r>
          </a:p>
          <a:p>
            <a:pPr lvl="1"/>
            <a:r>
              <a:rPr lang="en-US" dirty="0"/>
              <a:t>Event, aggregation, </a:t>
            </a:r>
            <a:r>
              <a:rPr lang="en-US" dirty="0" err="1"/>
              <a:t>additivity</a:t>
            </a:r>
            <a:r>
              <a:rPr lang="en-US" dirty="0"/>
              <a:t> of measures</a:t>
            </a:r>
          </a:p>
          <a:p>
            <a:pPr lvl="1"/>
            <a:r>
              <a:rPr lang="en-US" dirty="0"/>
              <a:t>Calculated 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Steps in Requirement Analysis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20</a:t>
            </a:fld>
            <a:endParaRPr lang="en-US"/>
          </a:p>
        </p:txBody>
      </p:sp>
      <p:sp>
        <p:nvSpPr>
          <p:cNvPr id="6" name="Rounded Rectangle 5"/>
          <p:cNvSpPr/>
          <p:nvPr/>
        </p:nvSpPr>
        <p:spPr>
          <a:xfrm>
            <a:off x="2667000" y="1584961"/>
            <a:ext cx="2133600" cy="7772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Identify </a:t>
            </a:r>
            <a:r>
              <a:rPr lang="en-US" sz="1600" dirty="0">
                <a:solidFill>
                  <a:schemeClr val="bg2">
                    <a:lumMod val="50000"/>
                  </a:schemeClr>
                </a:solidFill>
              </a:rPr>
              <a:t>facts</a:t>
            </a:r>
            <a:r>
              <a:rPr lang="en-US" sz="1600" dirty="0"/>
              <a:t> and determine </a:t>
            </a:r>
            <a:r>
              <a:rPr lang="en-US" sz="1600" dirty="0">
                <a:solidFill>
                  <a:schemeClr val="bg2">
                    <a:lumMod val="50000"/>
                  </a:schemeClr>
                </a:solidFill>
              </a:rPr>
              <a:t>preliminary</a:t>
            </a:r>
            <a:r>
              <a:rPr lang="en-US" sz="1600" dirty="0"/>
              <a:t> </a:t>
            </a:r>
            <a:r>
              <a:rPr lang="en-US" sz="1600" dirty="0">
                <a:solidFill>
                  <a:schemeClr val="bg2">
                    <a:lumMod val="50000"/>
                  </a:schemeClr>
                </a:solidFill>
              </a:rPr>
              <a:t>work load</a:t>
            </a:r>
          </a:p>
        </p:txBody>
      </p:sp>
      <p:cxnSp>
        <p:nvCxnSpPr>
          <p:cNvPr id="13" name="Straight Arrow Connector 12"/>
          <p:cNvCxnSpPr/>
          <p:nvPr/>
        </p:nvCxnSpPr>
        <p:spPr>
          <a:xfrm>
            <a:off x="3276600" y="2453640"/>
            <a:ext cx="381000" cy="3810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7" name="Vertical Scroll 16"/>
          <p:cNvSpPr/>
          <p:nvPr/>
        </p:nvSpPr>
        <p:spPr>
          <a:xfrm>
            <a:off x="3733800" y="2910840"/>
            <a:ext cx="457200" cy="457200"/>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2209800" y="3444240"/>
            <a:ext cx="2057400" cy="584775"/>
          </a:xfrm>
          <a:prstGeom prst="rect">
            <a:avLst/>
          </a:prstGeom>
          <a:noFill/>
        </p:spPr>
        <p:txBody>
          <a:bodyPr wrap="square" rtlCol="0">
            <a:spAutoFit/>
          </a:bodyPr>
          <a:lstStyle/>
          <a:p>
            <a:r>
              <a:rPr lang="en-US" sz="1600" dirty="0"/>
              <a:t>Preliminary workload: </a:t>
            </a:r>
            <a:r>
              <a:rPr lang="en-US" sz="1600" dirty="0">
                <a:solidFill>
                  <a:srgbClr val="FF0000"/>
                </a:solidFill>
              </a:rPr>
              <a:t>typical analysis queries</a:t>
            </a:r>
          </a:p>
        </p:txBody>
      </p:sp>
      <p:grpSp>
        <p:nvGrpSpPr>
          <p:cNvPr id="28" name="Group 27"/>
          <p:cNvGrpSpPr/>
          <p:nvPr/>
        </p:nvGrpSpPr>
        <p:grpSpPr>
          <a:xfrm>
            <a:off x="4343400" y="1981200"/>
            <a:ext cx="2091447" cy="2517424"/>
            <a:chOff x="4343400" y="1981200"/>
            <a:chExt cx="2091447" cy="2517424"/>
          </a:xfrm>
        </p:grpSpPr>
        <p:sp>
          <p:nvSpPr>
            <p:cNvPr id="8" name="Rounded Rectangle 7"/>
            <p:cNvSpPr/>
            <p:nvPr/>
          </p:nvSpPr>
          <p:spPr>
            <a:xfrm>
              <a:off x="5105400" y="2606039"/>
              <a:ext cx="1295400" cy="76199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Identify </a:t>
              </a:r>
              <a:r>
                <a:rPr lang="en-US" sz="1600" dirty="0">
                  <a:solidFill>
                    <a:schemeClr val="bg2">
                      <a:lumMod val="50000"/>
                    </a:schemeClr>
                  </a:solidFill>
                </a:rPr>
                <a:t>measures</a:t>
              </a:r>
              <a:r>
                <a:rPr lang="en-US" sz="1600" dirty="0"/>
                <a:t> for each fact</a:t>
              </a:r>
            </a:p>
          </p:txBody>
        </p:sp>
        <p:sp>
          <p:nvSpPr>
            <p:cNvPr id="9" name="Rounded Rectangle 8"/>
            <p:cNvSpPr/>
            <p:nvPr/>
          </p:nvSpPr>
          <p:spPr>
            <a:xfrm>
              <a:off x="5139447" y="3736627"/>
              <a:ext cx="1295400" cy="76199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Identify </a:t>
              </a:r>
              <a:r>
                <a:rPr lang="en-US" sz="1600" dirty="0">
                  <a:solidFill>
                    <a:schemeClr val="bg2">
                      <a:lumMod val="50000"/>
                    </a:schemeClr>
                  </a:solidFill>
                </a:rPr>
                <a:t>dimensions</a:t>
              </a:r>
              <a:r>
                <a:rPr lang="en-US" sz="1600" dirty="0"/>
                <a:t> and </a:t>
              </a:r>
              <a:r>
                <a:rPr lang="en-US" sz="1600" dirty="0">
                  <a:solidFill>
                    <a:schemeClr val="bg2">
                      <a:lumMod val="50000"/>
                    </a:schemeClr>
                  </a:solidFill>
                </a:rPr>
                <a:t>levels</a:t>
              </a:r>
            </a:p>
          </p:txBody>
        </p:sp>
        <p:cxnSp>
          <p:nvCxnSpPr>
            <p:cNvPr id="12" name="Straight Arrow Connector 11"/>
            <p:cNvCxnSpPr/>
            <p:nvPr/>
          </p:nvCxnSpPr>
          <p:spPr>
            <a:xfrm>
              <a:off x="5791200" y="1981200"/>
              <a:ext cx="0" cy="567890"/>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a:off x="5775798" y="3352800"/>
              <a:ext cx="0" cy="304800"/>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29" name="Straight Arrow Connector 28"/>
            <p:cNvCxnSpPr>
              <a:cxnSpLocks/>
            </p:cNvCxnSpPr>
            <p:nvPr/>
          </p:nvCxnSpPr>
          <p:spPr>
            <a:xfrm>
              <a:off x="4343400" y="3368040"/>
              <a:ext cx="594198" cy="66097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43400" y="3063240"/>
              <a:ext cx="60960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00600" y="1981200"/>
              <a:ext cx="990600" cy="0"/>
            </a:xfrm>
            <a:prstGeom prst="straightConnector1">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grpSp>
      <p:grpSp>
        <p:nvGrpSpPr>
          <p:cNvPr id="39" name="Group 38"/>
          <p:cNvGrpSpPr/>
          <p:nvPr/>
        </p:nvGrpSpPr>
        <p:grpSpPr>
          <a:xfrm>
            <a:off x="5105400" y="4572000"/>
            <a:ext cx="3581400" cy="1356360"/>
            <a:chOff x="3810000" y="4511040"/>
            <a:chExt cx="3581400" cy="1356360"/>
          </a:xfrm>
        </p:grpSpPr>
        <p:graphicFrame>
          <p:nvGraphicFramePr>
            <p:cNvPr id="19" name="Content Placeholder 4"/>
            <p:cNvGraphicFramePr>
              <a:graphicFrameLocks/>
            </p:cNvGraphicFramePr>
            <p:nvPr/>
          </p:nvGraphicFramePr>
          <p:xfrm>
            <a:off x="3810000" y="4892040"/>
            <a:ext cx="1371599" cy="975360"/>
          </p:xfrm>
          <a:graphic>
            <a:graphicData uri="http://schemas.openxmlformats.org/drawingml/2006/table">
              <a:tbl>
                <a:tblPr firstRow="1" firstCol="1" bandRow="1">
                  <a:tableStyleId>{5940675A-B579-460E-94D1-54222C63F5DA}</a:tableStyleId>
                </a:tblPr>
                <a:tblGrid>
                  <a:gridCol w="457199">
                    <a:extLst>
                      <a:ext uri="{9D8B030D-6E8A-4147-A177-3AD203B41FA5}">
                        <a16:colId xmlns:a16="http://schemas.microsoft.com/office/drawing/2014/main" val="20000"/>
                      </a:ext>
                    </a:extLst>
                  </a:gridCol>
                  <a:gridCol w="263471">
                    <a:extLst>
                      <a:ext uri="{9D8B030D-6E8A-4147-A177-3AD203B41FA5}">
                        <a16:colId xmlns:a16="http://schemas.microsoft.com/office/drawing/2014/main" val="20001"/>
                      </a:ext>
                    </a:extLst>
                  </a:gridCol>
                  <a:gridCol w="308029">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tblGrid>
                <a:tr h="190500">
                  <a:tc rowSpan="2">
                    <a:txBody>
                      <a:bodyPr/>
                      <a:lstStyle/>
                      <a:p>
                        <a:r>
                          <a:rPr lang="en-US" sz="1000" b="1" dirty="0"/>
                          <a:t>dim</a:t>
                        </a:r>
                      </a:p>
                    </a:txBody>
                    <a:tcPr>
                      <a:solidFill>
                        <a:schemeClr val="accent1">
                          <a:lumMod val="20000"/>
                          <a:lumOff val="80000"/>
                        </a:schemeClr>
                      </a:solidFill>
                    </a:tcPr>
                  </a:tc>
                  <a:tc gridSpan="3">
                    <a:txBody>
                      <a:bodyPr/>
                      <a:lstStyle/>
                      <a:p>
                        <a:pPr algn="ctr"/>
                        <a:r>
                          <a:rPr lang="en-US" sz="1000" b="1" dirty="0"/>
                          <a:t>fact</a:t>
                        </a:r>
                      </a:p>
                    </a:txBody>
                    <a:tcP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90500">
                  <a:tc vMerge="1">
                    <a:txBody>
                      <a:bodyPr/>
                      <a:lstStyle/>
                      <a:p>
                        <a:endParaRPr lang="en-US" dirty="0"/>
                      </a:p>
                    </a:txBody>
                    <a:tcPr/>
                  </a:tc>
                  <a:tc>
                    <a:txBody>
                      <a:bodyPr/>
                      <a:lstStyle/>
                      <a:p>
                        <a:pPr algn="ctr"/>
                        <a:r>
                          <a:rPr lang="en-US" sz="1000" dirty="0"/>
                          <a:t>..</a:t>
                        </a:r>
                      </a:p>
                    </a:txBody>
                    <a:tcPr>
                      <a:solidFill>
                        <a:schemeClr val="bg2"/>
                      </a:solidFill>
                    </a:tcPr>
                  </a:tc>
                  <a:tc>
                    <a:txBody>
                      <a:bodyPr/>
                      <a:lstStyle/>
                      <a:p>
                        <a:pPr algn="ctr"/>
                        <a:r>
                          <a:rPr lang="en-US" sz="1000" dirty="0"/>
                          <a:t>..</a:t>
                        </a:r>
                      </a:p>
                    </a:txBody>
                    <a:tcPr>
                      <a:solidFill>
                        <a:schemeClr val="bg2"/>
                      </a:solidFill>
                    </a:tcPr>
                  </a:tc>
                  <a:tc>
                    <a:txBody>
                      <a:bodyPr/>
                      <a:lstStyle/>
                      <a:p>
                        <a:endParaRPr lang="en-US" sz="1000" dirty="0"/>
                      </a:p>
                    </a:txBody>
                    <a:tcPr>
                      <a:solidFill>
                        <a:schemeClr val="bg2"/>
                      </a:solidFill>
                    </a:tcPr>
                  </a:tc>
                  <a:extLst>
                    <a:ext uri="{0D108BD9-81ED-4DB2-BD59-A6C34878D82A}">
                      <a16:rowId xmlns:a16="http://schemas.microsoft.com/office/drawing/2014/main" val="10001"/>
                    </a:ext>
                  </a:extLst>
                </a:tr>
                <a:tr h="190500">
                  <a:tc>
                    <a:txBody>
                      <a:bodyPr/>
                      <a:lstStyle/>
                      <a:p>
                        <a:r>
                          <a:rPr lang="en-US" sz="1000" dirty="0"/>
                          <a:t>..</a:t>
                        </a:r>
                      </a:p>
                    </a:txBody>
                    <a:tcPr>
                      <a:solidFill>
                        <a:schemeClr val="accent1">
                          <a:lumMod val="20000"/>
                          <a:lumOff val="80000"/>
                        </a:schemeClr>
                      </a:solidFill>
                    </a:tcPr>
                  </a:tc>
                  <a:tc>
                    <a:txBody>
                      <a:bodyPr/>
                      <a:lstStyle/>
                      <a:p>
                        <a:pPr algn="ctr"/>
                        <a:r>
                          <a:rPr lang="en-US" sz="1000" dirty="0">
                            <a:sym typeface="Wingdings"/>
                          </a:rPr>
                          <a:t></a:t>
                        </a:r>
                        <a:endParaRPr lang="en-US" sz="1000" dirty="0"/>
                      </a:p>
                    </a:txBody>
                    <a:tcPr/>
                  </a:tc>
                  <a:tc>
                    <a:txBody>
                      <a:bodyPr/>
                      <a:lstStyle/>
                      <a:p>
                        <a:pPr algn="ctr"/>
                        <a:r>
                          <a:rPr lang="en-US" sz="1000" dirty="0">
                            <a:sym typeface="Wingdings"/>
                          </a:rPr>
                          <a:t></a:t>
                        </a:r>
                        <a:endParaRPr lang="en-US" sz="1000" dirty="0"/>
                      </a:p>
                    </a:txBody>
                    <a:tcPr/>
                  </a:tc>
                  <a:tc>
                    <a:txBody>
                      <a:bodyPr/>
                      <a:lstStyle/>
                      <a:p>
                        <a:endParaRPr lang="en-US" sz="1000" dirty="0"/>
                      </a:p>
                    </a:txBody>
                    <a:tcPr/>
                  </a:tc>
                  <a:extLst>
                    <a:ext uri="{0D108BD9-81ED-4DB2-BD59-A6C34878D82A}">
                      <a16:rowId xmlns:a16="http://schemas.microsoft.com/office/drawing/2014/main" val="10002"/>
                    </a:ext>
                  </a:extLst>
                </a:tr>
                <a:tr h="190500">
                  <a:tc>
                    <a:txBody>
                      <a:bodyPr/>
                      <a:lstStyle/>
                      <a:p>
                        <a:r>
                          <a:rPr lang="en-US" sz="1000" dirty="0"/>
                          <a:t>..</a:t>
                        </a:r>
                      </a:p>
                    </a:txBody>
                    <a:tcPr>
                      <a:solidFill>
                        <a:schemeClr val="accent1">
                          <a:lumMod val="20000"/>
                          <a:lumOff val="80000"/>
                        </a:schemeClr>
                      </a:solidFill>
                    </a:tcPr>
                  </a:tc>
                  <a:tc>
                    <a:txBody>
                      <a:bodyPr/>
                      <a:lstStyle/>
                      <a:p>
                        <a:pPr algn="ctr"/>
                        <a:r>
                          <a:rPr lang="en-US" sz="1000" dirty="0">
                            <a:sym typeface="Wingdings"/>
                          </a:rPr>
                          <a:t></a:t>
                        </a:r>
                        <a:endParaRPr lang="en-US" sz="1000" dirty="0"/>
                      </a:p>
                    </a:txBody>
                    <a:tcPr/>
                  </a:tc>
                  <a:tc>
                    <a:txBody>
                      <a:bodyPr/>
                      <a:lstStyle/>
                      <a:p>
                        <a:pPr algn="ctr"/>
                        <a:r>
                          <a:rPr lang="en-US" sz="1000" dirty="0">
                            <a:sym typeface="Wingdings"/>
                          </a:rPr>
                          <a:t></a:t>
                        </a:r>
                        <a:endParaRPr lang="en-US" sz="1000" dirty="0"/>
                      </a:p>
                    </a:txBody>
                    <a:tcPr/>
                  </a:tc>
                  <a:tc>
                    <a:txBody>
                      <a:bodyPr/>
                      <a:lstStyle/>
                      <a:p>
                        <a:endParaRPr lang="en-US" sz="1000" dirty="0"/>
                      </a:p>
                    </a:txBody>
                    <a:tcPr/>
                  </a:tc>
                  <a:extLst>
                    <a:ext uri="{0D108BD9-81ED-4DB2-BD59-A6C34878D82A}">
                      <a16:rowId xmlns:a16="http://schemas.microsoft.com/office/drawing/2014/main" val="10003"/>
                    </a:ext>
                  </a:extLst>
                </a:tr>
              </a:tbl>
            </a:graphicData>
          </a:graphic>
        </p:graphicFrame>
        <p:sp>
          <p:nvSpPr>
            <p:cNvPr id="35" name="TextBox 34"/>
            <p:cNvSpPr txBox="1"/>
            <p:nvPr/>
          </p:nvSpPr>
          <p:spPr>
            <a:xfrm>
              <a:off x="5334000" y="4892040"/>
              <a:ext cx="2057400" cy="830997"/>
            </a:xfrm>
            <a:prstGeom prst="rect">
              <a:avLst/>
            </a:prstGeom>
            <a:noFill/>
          </p:spPr>
          <p:txBody>
            <a:bodyPr wrap="square" rtlCol="0">
              <a:spAutoFit/>
            </a:bodyPr>
            <a:lstStyle/>
            <a:p>
              <a:r>
                <a:rPr lang="en-US" sz="1600" dirty="0">
                  <a:solidFill>
                    <a:srgbClr val="FF0000"/>
                  </a:solidFill>
                </a:rPr>
                <a:t>User requirement glossary: </a:t>
              </a:r>
              <a:r>
                <a:rPr lang="en-US" sz="1600" dirty="0"/>
                <a:t>facts, measures, dimensions</a:t>
              </a:r>
            </a:p>
          </p:txBody>
        </p:sp>
        <p:cxnSp>
          <p:nvCxnSpPr>
            <p:cNvPr id="36" name="Straight Arrow Connector 35"/>
            <p:cNvCxnSpPr/>
            <p:nvPr/>
          </p:nvCxnSpPr>
          <p:spPr>
            <a:xfrm>
              <a:off x="4495800" y="4511040"/>
              <a:ext cx="0" cy="38100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a:off x="2057400" y="1752600"/>
            <a:ext cx="45720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057400" y="1981200"/>
            <a:ext cx="45720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057400" y="2209800"/>
            <a:ext cx="45720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8600" y="1524000"/>
            <a:ext cx="1828800" cy="830997"/>
          </a:xfrm>
          <a:prstGeom prst="rect">
            <a:avLst/>
          </a:prstGeom>
          <a:noFill/>
        </p:spPr>
        <p:txBody>
          <a:bodyPr wrap="square" rtlCol="0">
            <a:spAutoFit/>
          </a:bodyPr>
          <a:lstStyle/>
          <a:p>
            <a:r>
              <a:rPr lang="en-US" sz="1600" dirty="0"/>
              <a:t>Existing </a:t>
            </a:r>
            <a:r>
              <a:rPr lang="en-US" sz="1600" dirty="0">
                <a:solidFill>
                  <a:srgbClr val="FF0000"/>
                </a:solidFill>
              </a:rPr>
              <a:t>reports</a:t>
            </a:r>
          </a:p>
          <a:p>
            <a:r>
              <a:rPr lang="en-US" sz="1600" dirty="0"/>
              <a:t>Reconciled </a:t>
            </a:r>
            <a:r>
              <a:rPr lang="en-US" sz="1600" dirty="0">
                <a:solidFill>
                  <a:srgbClr val="FF0000"/>
                </a:solidFill>
              </a:rPr>
              <a:t>schema</a:t>
            </a:r>
          </a:p>
          <a:p>
            <a:r>
              <a:rPr lang="en-US" sz="1600" dirty="0">
                <a:solidFill>
                  <a:srgbClr val="FF0000"/>
                </a:solidFill>
              </a:rPr>
              <a:t>Interview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21</a:t>
            </a:fld>
            <a:endParaRPr lang="en-US"/>
          </a:p>
        </p:txBody>
      </p:sp>
      <p:sp>
        <p:nvSpPr>
          <p:cNvPr id="4" name="Content Placeholder 3"/>
          <p:cNvSpPr>
            <a:spLocks noGrp="1"/>
          </p:cNvSpPr>
          <p:nvPr>
            <p:ph sz="quarter" idx="1"/>
          </p:nvPr>
        </p:nvSpPr>
        <p:spPr>
          <a:xfrm>
            <a:off x="457200" y="1189078"/>
            <a:ext cx="8229600" cy="1524000"/>
          </a:xfrm>
        </p:spPr>
        <p:txBody>
          <a:bodyPr>
            <a:normAutofit fontScale="92500" lnSpcReduction="10000"/>
          </a:bodyPr>
          <a:lstStyle/>
          <a:p>
            <a:r>
              <a:rPr lang="en-US" b="1" dirty="0">
                <a:solidFill>
                  <a:srgbClr val="FF0000"/>
                </a:solidFill>
              </a:rPr>
              <a:t>Facts</a:t>
            </a:r>
            <a:r>
              <a:rPr lang="en-US" dirty="0"/>
              <a:t> usually refer to </a:t>
            </a:r>
            <a:r>
              <a:rPr lang="en-US" dirty="0">
                <a:solidFill>
                  <a:schemeClr val="bg2">
                    <a:lumMod val="50000"/>
                  </a:schemeClr>
                </a:solidFill>
              </a:rPr>
              <a:t>business processes </a:t>
            </a:r>
            <a:r>
              <a:rPr lang="en-US" dirty="0"/>
              <a:t>that the users want to measure</a:t>
            </a:r>
          </a:p>
          <a:p>
            <a:r>
              <a:rPr lang="en-US" dirty="0">
                <a:solidFill>
                  <a:srgbClr val="FF0000"/>
                </a:solidFill>
              </a:rPr>
              <a:t>Events</a:t>
            </a:r>
            <a:r>
              <a:rPr lang="en-US" dirty="0"/>
              <a:t> described by facts should make reference to a </a:t>
            </a:r>
            <a:r>
              <a:rPr lang="en-US" dirty="0">
                <a:solidFill>
                  <a:schemeClr val="bg2">
                    <a:lumMod val="50000"/>
                  </a:schemeClr>
                </a:solidFill>
              </a:rPr>
              <a:t>time </a:t>
            </a:r>
            <a:r>
              <a:rPr lang="en-US" dirty="0"/>
              <a:t>frame (usually there is a time-related dimension)</a:t>
            </a:r>
          </a:p>
        </p:txBody>
      </p:sp>
      <p:graphicFrame>
        <p:nvGraphicFramePr>
          <p:cNvPr id="5" name="Content Placeholder 4"/>
          <p:cNvGraphicFramePr>
            <a:graphicFrameLocks/>
          </p:cNvGraphicFramePr>
          <p:nvPr>
            <p:extLst>
              <p:ext uri="{D42A27DB-BD31-4B8C-83A1-F6EECF244321}">
                <p14:modId xmlns:p14="http://schemas.microsoft.com/office/powerpoint/2010/main" val="918094695"/>
              </p:ext>
            </p:extLst>
          </p:nvPr>
        </p:nvGraphicFramePr>
        <p:xfrm>
          <a:off x="914400" y="2934872"/>
          <a:ext cx="7315199" cy="3200400"/>
        </p:xfrm>
        <a:graphic>
          <a:graphicData uri="http://schemas.openxmlformats.org/drawingml/2006/table">
            <a:tbl>
              <a:tblPr firstRow="1" bandRow="1">
                <a:tableStyleId>{5A111915-BE36-4E01-A7E5-04B1672EAD32}</a:tableStyleId>
              </a:tblPr>
              <a:tblGrid>
                <a:gridCol w="1676399">
                  <a:extLst>
                    <a:ext uri="{9D8B030D-6E8A-4147-A177-3AD203B41FA5}">
                      <a16:colId xmlns:a16="http://schemas.microsoft.com/office/drawing/2014/main" val="20000"/>
                    </a:ext>
                  </a:extLst>
                </a:gridCol>
                <a:gridCol w="1752601">
                  <a:extLst>
                    <a:ext uri="{9D8B030D-6E8A-4147-A177-3AD203B41FA5}">
                      <a16:colId xmlns:a16="http://schemas.microsoft.com/office/drawing/2014/main" val="20001"/>
                    </a:ext>
                  </a:extLst>
                </a:gridCol>
                <a:gridCol w="3886199">
                  <a:extLst>
                    <a:ext uri="{9D8B030D-6E8A-4147-A177-3AD203B41FA5}">
                      <a16:colId xmlns:a16="http://schemas.microsoft.com/office/drawing/2014/main" val="20002"/>
                    </a:ext>
                  </a:extLst>
                </a:gridCol>
              </a:tblGrid>
              <a:tr h="237449">
                <a:tc>
                  <a:txBody>
                    <a:bodyPr/>
                    <a:lstStyle/>
                    <a:p>
                      <a:r>
                        <a:rPr lang="en-US" sz="1400" dirty="0"/>
                        <a:t>Application Field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Data</a:t>
                      </a:r>
                      <a:r>
                        <a:rPr lang="en-US" sz="1400" baseline="0" dirty="0"/>
                        <a:t> Mart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Facts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7449">
                <a:tc rowSpan="2">
                  <a:txBody>
                    <a:bodyPr/>
                    <a:lstStyle/>
                    <a:p>
                      <a:pPr algn="ctr"/>
                      <a:r>
                        <a:rPr lang="en-US" sz="16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Supplies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r>
                        <a:rPr lang="en-US" sz="1400" dirty="0"/>
                        <a:t>Purchases, stock inventory,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1"/>
                  </a:ext>
                </a:extLst>
              </a:tr>
              <a:tr h="237449">
                <a:tc vMerge="1">
                  <a:txBody>
                    <a:bodyPr/>
                    <a:lstStyle/>
                    <a:p>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Production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Packaging, inventory, delivery, manufacturing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288844">
                <a:tc rowSpan="3">
                  <a:txBody>
                    <a:bodyPr/>
                    <a:lstStyle/>
                    <a:p>
                      <a:pPr algn="ctr"/>
                      <a:r>
                        <a:rPr lang="en-US" sz="16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400" dirty="0"/>
                        <a:t>Banks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r>
                        <a:rPr lang="en-US" sz="1400" dirty="0"/>
                        <a:t>Checking accounts, bank transfers, mortgage</a:t>
                      </a:r>
                      <a:r>
                        <a:rPr lang="en-US" sz="1400" baseline="0" dirty="0"/>
                        <a:t> loans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10003"/>
                  </a:ext>
                </a:extLst>
              </a:tr>
              <a:tr h="237449">
                <a:tc vMerge="1">
                  <a:txBody>
                    <a:bodyPr/>
                    <a:lstStyle/>
                    <a:p>
                      <a:endParaRPr lang="en-US" sz="1400" dirty="0"/>
                    </a:p>
                  </a:txBody>
                  <a:tcP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r>
                        <a:rPr lang="en-US" sz="1400" dirty="0"/>
                        <a:t>Investments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r>
                        <a:rPr lang="en-US" sz="1400" dirty="0"/>
                        <a:t>Securities, stock exchange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10004"/>
                  </a:ext>
                </a:extLst>
              </a:tr>
              <a:tr h="237449">
                <a:tc vMerge="1">
                  <a:txBody>
                    <a:bodyPr/>
                    <a:lstStyle/>
                    <a:p>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400" dirty="0"/>
                        <a:t>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400" dirty="0"/>
                        <a:t>Credit cards, bill payment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r h="403663">
                <a:tc rowSpan="2">
                  <a:txBody>
                    <a:bodyPr/>
                    <a:lstStyle/>
                    <a:p>
                      <a:pPr algn="ctr"/>
                      <a:r>
                        <a:rPr lang="en-US" sz="1600" dirty="0"/>
                        <a:t>Health 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tc>
                  <a:txBody>
                    <a:bodyPr/>
                    <a:lstStyle/>
                    <a:p>
                      <a:r>
                        <a:rPr lang="en-US" sz="1400" dirty="0"/>
                        <a:t>Admissions, discharges, transfers, surgical</a:t>
                      </a:r>
                      <a:r>
                        <a:rPr lang="en-US" sz="1400" baseline="0" dirty="0"/>
                        <a:t> operations, diagnosis, prescriptions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6"/>
                  </a:ext>
                </a:extLst>
              </a:tr>
              <a:tr h="403663">
                <a:tc vMerge="1">
                  <a:txBody>
                    <a:bodyPr/>
                    <a:lstStyle/>
                    <a:p>
                      <a:endParaRPr lang="en-US" sz="1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Accident</a:t>
                      </a:r>
                      <a:r>
                        <a:rPr lang="en-US" sz="1400" baseline="0" dirty="0"/>
                        <a:t> &amp; emergency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r>
                        <a:rPr lang="en-US" sz="1400" dirty="0"/>
                        <a:t>Admissions,</a:t>
                      </a:r>
                      <a:r>
                        <a:rPr lang="en-US" sz="1400" baseline="0" dirty="0"/>
                        <a:t> tests, discharges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334564">
                <a:tc>
                  <a:txBody>
                    <a:bodyPr/>
                    <a:lstStyle/>
                    <a:p>
                      <a:pPr algn="ctr"/>
                      <a:r>
                        <a:rPr lang="en-US" sz="1600" dirty="0"/>
                        <a:t>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Human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Hiring,</a:t>
                      </a:r>
                      <a:r>
                        <a:rPr lang="en-US" sz="1400" baseline="0" dirty="0"/>
                        <a:t> resignation, firing, transfers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4" name="Content Placeholder 3"/>
          <p:cNvSpPr>
            <a:spLocks noGrp="1"/>
          </p:cNvSpPr>
          <p:nvPr>
            <p:ph sz="quarter" idx="1"/>
          </p:nvPr>
        </p:nvSpPr>
        <p:spPr>
          <a:xfrm>
            <a:off x="457200" y="1219200"/>
            <a:ext cx="8229600" cy="1524000"/>
          </a:xfrm>
        </p:spPr>
        <p:txBody>
          <a:bodyPr>
            <a:normAutofit lnSpcReduction="10000"/>
          </a:bodyPr>
          <a:lstStyle/>
          <a:p>
            <a:r>
              <a:rPr lang="en-US" sz="2400" dirty="0"/>
              <a:t>We can decide </a:t>
            </a:r>
            <a:r>
              <a:rPr lang="en-US" sz="2400" dirty="0">
                <a:solidFill>
                  <a:schemeClr val="bg2">
                    <a:lumMod val="50000"/>
                  </a:schemeClr>
                </a:solidFill>
              </a:rPr>
              <a:t>facts</a:t>
            </a:r>
            <a:r>
              <a:rPr lang="en-US" sz="2400" dirty="0"/>
              <a:t>, </a:t>
            </a:r>
            <a:r>
              <a:rPr lang="en-US" sz="2400" dirty="0">
                <a:solidFill>
                  <a:schemeClr val="bg2">
                    <a:lumMod val="50000"/>
                  </a:schemeClr>
                </a:solidFill>
              </a:rPr>
              <a:t>dimensions</a:t>
            </a:r>
            <a:r>
              <a:rPr lang="en-US" sz="2400" dirty="0"/>
              <a:t> and </a:t>
            </a:r>
            <a:r>
              <a:rPr lang="en-US" sz="2400" dirty="0">
                <a:solidFill>
                  <a:schemeClr val="bg2">
                    <a:lumMod val="50000"/>
                  </a:schemeClr>
                </a:solidFill>
              </a:rPr>
              <a:t>measures</a:t>
            </a:r>
            <a:r>
              <a:rPr lang="en-US" sz="2400" dirty="0"/>
              <a:t> by examining </a:t>
            </a:r>
            <a:r>
              <a:rPr lang="en-US" sz="2400" dirty="0">
                <a:solidFill>
                  <a:srgbClr val="FF0000"/>
                </a:solidFill>
              </a:rPr>
              <a:t>existing reports</a:t>
            </a:r>
          </a:p>
          <a:p>
            <a:pPr lvl="1"/>
            <a:r>
              <a:rPr lang="en-US" sz="2000" dirty="0">
                <a:solidFill>
                  <a:schemeClr val="accent6">
                    <a:lumMod val="60000"/>
                    <a:lumOff val="40000"/>
                  </a:schemeClr>
                </a:solidFill>
              </a:rPr>
              <a:t>Numerical data </a:t>
            </a:r>
            <a:r>
              <a:rPr lang="en-US" sz="2000" dirty="0"/>
              <a:t>in the report are </a:t>
            </a:r>
            <a:r>
              <a:rPr lang="en-US" sz="2000" dirty="0">
                <a:solidFill>
                  <a:schemeClr val="bg2">
                    <a:lumMod val="50000"/>
                  </a:schemeClr>
                </a:solidFill>
              </a:rPr>
              <a:t>measures</a:t>
            </a:r>
          </a:p>
          <a:p>
            <a:pPr lvl="1"/>
            <a:r>
              <a:rPr lang="en-US" sz="2000" dirty="0">
                <a:solidFill>
                  <a:schemeClr val="accent6">
                    <a:lumMod val="60000"/>
                    <a:lumOff val="40000"/>
                  </a:schemeClr>
                </a:solidFill>
              </a:rPr>
              <a:t>Axes / headers </a:t>
            </a:r>
            <a:r>
              <a:rPr lang="en-US" sz="2000" dirty="0"/>
              <a:t>are </a:t>
            </a:r>
            <a:r>
              <a:rPr lang="en-US" sz="2000" dirty="0">
                <a:solidFill>
                  <a:schemeClr val="bg2">
                    <a:lumMod val="50000"/>
                  </a:schemeClr>
                </a:solidFill>
              </a:rPr>
              <a:t>dimensions</a:t>
            </a:r>
            <a:r>
              <a:rPr lang="en-US" sz="2000" dirty="0"/>
              <a:t> to sort out data</a:t>
            </a:r>
          </a:p>
        </p:txBody>
      </p:sp>
      <p:pic>
        <p:nvPicPr>
          <p:cNvPr id="1026" name="Picture 2" descr="C:\Users\philip\Dropbox\comp323 dw\obs\r1.png"/>
          <p:cNvPicPr>
            <a:picLocks noChangeAspect="1" noChangeArrowheads="1"/>
          </p:cNvPicPr>
          <p:nvPr/>
        </p:nvPicPr>
        <p:blipFill>
          <a:blip r:embed="rId3" cstate="print"/>
          <a:srcRect l="29792" t="33493" r="14219" b="1718"/>
          <a:stretch>
            <a:fillRect/>
          </a:stretch>
        </p:blipFill>
        <p:spPr bwMode="auto">
          <a:xfrm>
            <a:off x="2667000" y="2819400"/>
            <a:ext cx="3780054" cy="3449710"/>
          </a:xfrm>
          <a:prstGeom prst="rect">
            <a:avLst/>
          </a:prstGeom>
          <a:noFill/>
        </p:spPr>
      </p:pic>
      <p:sp>
        <p:nvSpPr>
          <p:cNvPr id="6" name="Rectangle 5"/>
          <p:cNvSpPr/>
          <p:nvPr/>
        </p:nvSpPr>
        <p:spPr>
          <a:xfrm>
            <a:off x="7086600" y="3962400"/>
            <a:ext cx="1828800" cy="990596"/>
          </a:xfrm>
          <a:prstGeom prst="rect">
            <a:avLst/>
          </a:prstGeom>
          <a:ln>
            <a:solidFill>
              <a:schemeClr val="accent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chemeClr val="bg2">
                    <a:lumMod val="50000"/>
                  </a:schemeClr>
                </a:solidFill>
              </a:rPr>
              <a:t>Fact</a:t>
            </a:r>
            <a:r>
              <a:rPr lang="en-US" dirty="0"/>
              <a:t> is Sales.</a:t>
            </a:r>
          </a:p>
          <a:p>
            <a:r>
              <a:rPr lang="en-US" dirty="0">
                <a:solidFill>
                  <a:schemeClr val="bg2">
                    <a:lumMod val="50000"/>
                  </a:schemeClr>
                </a:solidFill>
              </a:rPr>
              <a:t>Measure</a:t>
            </a:r>
            <a:r>
              <a:rPr lang="en-US" dirty="0"/>
              <a:t> is sales amount in dollars</a:t>
            </a:r>
          </a:p>
        </p:txBody>
      </p:sp>
      <p:cxnSp>
        <p:nvCxnSpPr>
          <p:cNvPr id="8" name="Straight Arrow Connector 7"/>
          <p:cNvCxnSpPr/>
          <p:nvPr/>
        </p:nvCxnSpPr>
        <p:spPr>
          <a:xfrm flipH="1">
            <a:off x="6553200" y="4114800"/>
            <a:ext cx="457200" cy="0"/>
          </a:xfrm>
          <a:prstGeom prst="straightConnector1">
            <a:avLst/>
          </a:prstGeom>
          <a:ln>
            <a:solidFill>
              <a:schemeClr val="accent1">
                <a:lumMod val="75000"/>
              </a:schemeClr>
            </a:solidFill>
            <a:tailEnd type="arrow"/>
          </a:ln>
        </p:spPr>
        <p:style>
          <a:lnRef idx="2">
            <a:schemeClr val="accent5"/>
          </a:lnRef>
          <a:fillRef idx="0">
            <a:schemeClr val="accent5"/>
          </a:fillRef>
          <a:effectRef idx="1">
            <a:schemeClr val="accent5"/>
          </a:effectRef>
          <a:fontRef idx="minor">
            <a:schemeClr val="tx1"/>
          </a:fontRef>
        </p:style>
      </p:cxnSp>
      <p:grpSp>
        <p:nvGrpSpPr>
          <p:cNvPr id="14" name="Group 13"/>
          <p:cNvGrpSpPr/>
          <p:nvPr/>
        </p:nvGrpSpPr>
        <p:grpSpPr>
          <a:xfrm>
            <a:off x="76200" y="2362200"/>
            <a:ext cx="8763000" cy="2895600"/>
            <a:chOff x="76200" y="2362200"/>
            <a:chExt cx="8763000" cy="2895600"/>
          </a:xfrm>
        </p:grpSpPr>
        <p:sp>
          <p:nvSpPr>
            <p:cNvPr id="9" name="Rectangle 8"/>
            <p:cNvSpPr/>
            <p:nvPr/>
          </p:nvSpPr>
          <p:spPr>
            <a:xfrm>
              <a:off x="7086600" y="2362200"/>
              <a:ext cx="17526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Date (level year) is a </a:t>
              </a:r>
              <a:r>
                <a:rPr lang="en-US" dirty="0">
                  <a:solidFill>
                    <a:schemeClr val="bg2">
                      <a:lumMod val="50000"/>
                    </a:schemeClr>
                  </a:solidFill>
                </a:rPr>
                <a:t>dimension</a:t>
              </a:r>
              <a:r>
                <a:rPr lang="en-US" dirty="0"/>
                <a:t> for selecting data.</a:t>
              </a:r>
            </a:p>
          </p:txBody>
        </p:sp>
        <p:cxnSp>
          <p:nvCxnSpPr>
            <p:cNvPr id="10" name="Straight Arrow Connector 9"/>
            <p:cNvCxnSpPr/>
            <p:nvPr/>
          </p:nvCxnSpPr>
          <p:spPr>
            <a:xfrm flipH="1">
              <a:off x="6553200" y="28956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6200" y="2971800"/>
              <a:ext cx="1905000" cy="228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Ship location is a </a:t>
              </a:r>
              <a:r>
                <a:rPr lang="en-US" dirty="0">
                  <a:solidFill>
                    <a:schemeClr val="bg2">
                      <a:lumMod val="50000"/>
                    </a:schemeClr>
                  </a:solidFill>
                </a:rPr>
                <a:t>dimension</a:t>
              </a:r>
              <a:r>
                <a:rPr lang="en-US" dirty="0"/>
                <a:t> to sort out data. Its </a:t>
              </a:r>
              <a:r>
                <a:rPr lang="en-US" dirty="0">
                  <a:solidFill>
                    <a:schemeClr val="bg2">
                      <a:lumMod val="50000"/>
                    </a:schemeClr>
                  </a:solidFill>
                </a:rPr>
                <a:t>levels</a:t>
              </a:r>
              <a:r>
                <a:rPr lang="en-US" dirty="0"/>
                <a:t> include: </a:t>
              </a:r>
              <a:r>
                <a:rPr lang="en-US" dirty="0" err="1"/>
                <a:t>ShipCountry</a:t>
              </a:r>
              <a:r>
                <a:rPr lang="en-US" dirty="0"/>
                <a:t>, </a:t>
              </a:r>
              <a:r>
                <a:rPr lang="en-US" dirty="0" err="1"/>
                <a:t>ShipRegion</a:t>
              </a:r>
              <a:r>
                <a:rPr lang="en-US" dirty="0"/>
                <a:t> and </a:t>
              </a:r>
              <a:r>
                <a:rPr lang="en-US" dirty="0" err="1"/>
                <a:t>ShipCity</a:t>
              </a:r>
              <a:r>
                <a:rPr lang="en-US" dirty="0"/>
                <a:t>.</a:t>
              </a:r>
            </a:p>
          </p:txBody>
        </p:sp>
        <p:cxnSp>
          <p:nvCxnSpPr>
            <p:cNvPr id="12" name="Straight Arrow Connector 11"/>
            <p:cNvCxnSpPr/>
            <p:nvPr/>
          </p:nvCxnSpPr>
          <p:spPr>
            <a:xfrm>
              <a:off x="2057400" y="31242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Reports with Charts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p:cNvSpPr>
            <a:spLocks noGrp="1"/>
          </p:cNvSpPr>
          <p:nvPr>
            <p:ph sz="quarter" idx="1"/>
          </p:nvPr>
        </p:nvSpPr>
        <p:spPr>
          <a:xfrm>
            <a:off x="457200" y="1219200"/>
            <a:ext cx="8229600" cy="1066800"/>
          </a:xfrm>
        </p:spPr>
        <p:txBody>
          <a:bodyPr>
            <a:normAutofit/>
          </a:bodyPr>
          <a:lstStyle/>
          <a:p>
            <a:r>
              <a:rPr lang="en-US" sz="2000" dirty="0"/>
              <a:t>This report shows the top </a:t>
            </a:r>
            <a:r>
              <a:rPr lang="en-US" sz="2000" dirty="0">
                <a:solidFill>
                  <a:schemeClr val="bg2">
                    <a:lumMod val="50000"/>
                  </a:schemeClr>
                </a:solidFill>
              </a:rPr>
              <a:t>5 product sales </a:t>
            </a:r>
            <a:r>
              <a:rPr lang="en-US" sz="2000" dirty="0"/>
              <a:t>in a large grocery chain.  The </a:t>
            </a:r>
            <a:r>
              <a:rPr lang="en-US" sz="2000" dirty="0">
                <a:solidFill>
                  <a:srgbClr val="FF0000"/>
                </a:solidFill>
              </a:rPr>
              <a:t>y-axis </a:t>
            </a:r>
            <a:r>
              <a:rPr lang="en-US" sz="2000" dirty="0"/>
              <a:t>shows the </a:t>
            </a:r>
            <a:r>
              <a:rPr lang="en-US" sz="2000" dirty="0">
                <a:solidFill>
                  <a:schemeClr val="bg2">
                    <a:lumMod val="50000"/>
                  </a:schemeClr>
                </a:solidFill>
              </a:rPr>
              <a:t>sales amount </a:t>
            </a:r>
            <a:r>
              <a:rPr lang="en-US" sz="2000" dirty="0"/>
              <a:t>in dollar, and the </a:t>
            </a:r>
            <a:r>
              <a:rPr lang="en-US" sz="2000" dirty="0">
                <a:solidFill>
                  <a:srgbClr val="FF0000"/>
                </a:solidFill>
              </a:rPr>
              <a:t>x-axis</a:t>
            </a:r>
            <a:r>
              <a:rPr lang="en-US" sz="2000" dirty="0"/>
              <a:t> is the </a:t>
            </a:r>
            <a:r>
              <a:rPr lang="en-US" sz="2000" dirty="0">
                <a:solidFill>
                  <a:schemeClr val="bg2">
                    <a:lumMod val="50000"/>
                  </a:schemeClr>
                </a:solidFill>
              </a:rPr>
              <a:t>location</a:t>
            </a:r>
            <a:r>
              <a:rPr lang="en-US" sz="2000" dirty="0"/>
              <a:t> (state) of the stores.</a:t>
            </a:r>
          </a:p>
        </p:txBody>
      </p:sp>
      <p:pic>
        <p:nvPicPr>
          <p:cNvPr id="2050" name="Picture 2" descr="C:\Users\philip\Dropbox\comp323 dw\obs\r2.png"/>
          <p:cNvPicPr>
            <a:picLocks noChangeAspect="1" noChangeArrowheads="1"/>
          </p:cNvPicPr>
          <p:nvPr/>
        </p:nvPicPr>
        <p:blipFill>
          <a:blip r:embed="rId3" cstate="print"/>
          <a:srcRect t="5680" b="30296"/>
          <a:stretch>
            <a:fillRect/>
          </a:stretch>
        </p:blipFill>
        <p:spPr bwMode="auto">
          <a:xfrm>
            <a:off x="3610051" y="2470932"/>
            <a:ext cx="5076749" cy="3091668"/>
          </a:xfrm>
          <a:prstGeom prst="rect">
            <a:avLst/>
          </a:prstGeom>
          <a:noFill/>
        </p:spPr>
      </p:pic>
      <p:sp>
        <p:nvSpPr>
          <p:cNvPr id="6" name="Rectangle 5"/>
          <p:cNvSpPr/>
          <p:nvPr/>
        </p:nvSpPr>
        <p:spPr>
          <a:xfrm>
            <a:off x="457200" y="3048000"/>
            <a:ext cx="2819400" cy="1752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indent="171450">
              <a:buFont typeface="Arial" pitchFamily="34" charset="0"/>
              <a:buChar char="•"/>
            </a:pPr>
            <a:r>
              <a:rPr lang="en-US" dirty="0">
                <a:solidFill>
                  <a:schemeClr val="bg2">
                    <a:lumMod val="50000"/>
                  </a:schemeClr>
                </a:solidFill>
              </a:rPr>
              <a:t>Fact</a:t>
            </a:r>
            <a:r>
              <a:rPr lang="en-US" dirty="0"/>
              <a:t> is Sales</a:t>
            </a:r>
          </a:p>
          <a:p>
            <a:pPr indent="171450">
              <a:buFont typeface="Arial" pitchFamily="34" charset="0"/>
              <a:buChar char="•"/>
            </a:pPr>
            <a:r>
              <a:rPr lang="en-US" dirty="0">
                <a:solidFill>
                  <a:schemeClr val="bg2">
                    <a:lumMod val="50000"/>
                  </a:schemeClr>
                </a:solidFill>
              </a:rPr>
              <a:t>Measure</a:t>
            </a:r>
            <a:r>
              <a:rPr lang="en-US" dirty="0"/>
              <a:t> is sales amount</a:t>
            </a:r>
          </a:p>
          <a:p>
            <a:pPr indent="171450"/>
            <a:r>
              <a:rPr lang="en-US" dirty="0"/>
              <a:t>in dollars</a:t>
            </a:r>
          </a:p>
          <a:p>
            <a:pPr indent="171450">
              <a:buFont typeface="Arial" pitchFamily="34" charset="0"/>
              <a:buChar char="•"/>
            </a:pPr>
            <a:r>
              <a:rPr lang="en-US" dirty="0">
                <a:solidFill>
                  <a:schemeClr val="bg2">
                    <a:lumMod val="50000"/>
                  </a:schemeClr>
                </a:solidFill>
              </a:rPr>
              <a:t>Dimensions</a:t>
            </a:r>
            <a:r>
              <a:rPr lang="en-US" dirty="0"/>
              <a:t> are … ?</a:t>
            </a:r>
          </a:p>
          <a:p>
            <a:pPr indent="171450">
              <a:buFont typeface="Arial" pitchFamily="34" charset="0"/>
              <a:buChar char="•"/>
            </a:pPr>
            <a:r>
              <a:rPr lang="en-US" dirty="0"/>
              <a:t>Their </a:t>
            </a:r>
            <a:r>
              <a:rPr lang="en-US" dirty="0">
                <a:solidFill>
                  <a:schemeClr val="bg2">
                    <a:lumMod val="50000"/>
                  </a:schemeClr>
                </a:solidFill>
              </a:rPr>
              <a:t>levels</a:t>
            </a:r>
            <a:r>
              <a:rPr lang="en-US" dirty="0"/>
              <a:t> are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Workload</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24</a:t>
            </a:fld>
            <a:endParaRPr lang="en-US"/>
          </a:p>
        </p:txBody>
      </p:sp>
      <p:sp>
        <p:nvSpPr>
          <p:cNvPr id="4" name="Content Placeholder 3"/>
          <p:cNvSpPr>
            <a:spLocks noGrp="1"/>
          </p:cNvSpPr>
          <p:nvPr>
            <p:ph sz="quarter" idx="1"/>
          </p:nvPr>
        </p:nvSpPr>
        <p:spPr>
          <a:xfrm>
            <a:off x="457200" y="1219200"/>
            <a:ext cx="8229600" cy="1676400"/>
          </a:xfrm>
        </p:spPr>
        <p:txBody>
          <a:bodyPr>
            <a:normAutofit/>
          </a:bodyPr>
          <a:lstStyle/>
          <a:p>
            <a:r>
              <a:rPr lang="en-US" dirty="0">
                <a:solidFill>
                  <a:srgbClr val="FF0000"/>
                </a:solidFill>
              </a:rPr>
              <a:t>Collect</a:t>
            </a:r>
            <a:r>
              <a:rPr lang="en-US" dirty="0"/>
              <a:t> a set of users' specifications on </a:t>
            </a:r>
            <a:r>
              <a:rPr lang="en-US" dirty="0">
                <a:solidFill>
                  <a:srgbClr val="FF0000"/>
                </a:solidFill>
              </a:rPr>
              <a:t>analysis queries </a:t>
            </a:r>
            <a:r>
              <a:rPr lang="en-US" dirty="0"/>
              <a:t>that is going to be issued to the data mart frequently.</a:t>
            </a:r>
          </a:p>
          <a:p>
            <a:pPr lvl="1"/>
            <a:r>
              <a:rPr lang="en-US" dirty="0"/>
              <a:t>Through </a:t>
            </a:r>
            <a:r>
              <a:rPr lang="en-US" dirty="0">
                <a:solidFill>
                  <a:schemeClr val="bg2">
                    <a:lumMod val="50000"/>
                  </a:schemeClr>
                </a:solidFill>
              </a:rPr>
              <a:t>interview</a:t>
            </a:r>
            <a:r>
              <a:rPr lang="en-US" dirty="0"/>
              <a:t> and examination of </a:t>
            </a:r>
            <a:r>
              <a:rPr lang="en-US" dirty="0">
                <a:solidFill>
                  <a:schemeClr val="bg2">
                    <a:lumMod val="50000"/>
                  </a:schemeClr>
                </a:solidFill>
              </a:rPr>
              <a:t>existing reports</a:t>
            </a:r>
          </a:p>
        </p:txBody>
      </p:sp>
      <p:graphicFrame>
        <p:nvGraphicFramePr>
          <p:cNvPr id="6" name="Table 5"/>
          <p:cNvGraphicFramePr>
            <a:graphicFrameLocks noGrp="1"/>
          </p:cNvGraphicFramePr>
          <p:nvPr>
            <p:extLst>
              <p:ext uri="{D42A27DB-BD31-4B8C-83A1-F6EECF244321}">
                <p14:modId xmlns:p14="http://schemas.microsoft.com/office/powerpoint/2010/main" val="1603303171"/>
              </p:ext>
            </p:extLst>
          </p:nvPr>
        </p:nvGraphicFramePr>
        <p:xfrm>
          <a:off x="609600" y="2743200"/>
          <a:ext cx="8001000" cy="2712720"/>
        </p:xfrm>
        <a:graphic>
          <a:graphicData uri="http://schemas.openxmlformats.org/drawingml/2006/table">
            <a:tbl>
              <a:tblPr firstRow="1" bandRow="1">
                <a:tableStyleId>{69012ECD-51FC-41F1-AA8D-1B2483CD663E}</a:tableStyleId>
              </a:tblPr>
              <a:tblGrid>
                <a:gridCol w="10668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285554">
                <a:tc>
                  <a:txBody>
                    <a:bodyPr/>
                    <a:lstStyle/>
                    <a:p>
                      <a:r>
                        <a:rPr lang="en-US" sz="1400" dirty="0"/>
                        <a:t>Facts</a:t>
                      </a:r>
                    </a:p>
                  </a:txBody>
                  <a:tcPr/>
                </a:tc>
                <a:tc>
                  <a:txBody>
                    <a:bodyPr/>
                    <a:lstStyle/>
                    <a:p>
                      <a:r>
                        <a:rPr lang="en-US" sz="1400" dirty="0"/>
                        <a:t>Query</a:t>
                      </a:r>
                    </a:p>
                  </a:txBody>
                  <a:tcPr/>
                </a:tc>
                <a:extLst>
                  <a:ext uri="{0D108BD9-81ED-4DB2-BD59-A6C34878D82A}">
                    <a16:rowId xmlns:a16="http://schemas.microsoft.com/office/drawing/2014/main" val="10000"/>
                  </a:ext>
                </a:extLst>
              </a:tr>
              <a:tr h="492875">
                <a:tc>
                  <a:txBody>
                    <a:bodyPr/>
                    <a:lstStyle/>
                    <a:p>
                      <a:pPr algn="ctr"/>
                      <a:r>
                        <a:rPr lang="en-US" sz="1600" dirty="0"/>
                        <a:t>Stock inventory</a:t>
                      </a:r>
                    </a:p>
                  </a:txBody>
                  <a:tcPr anchor="ctr"/>
                </a:tc>
                <a:tc>
                  <a:txBody>
                    <a:bodyPr/>
                    <a:lstStyle/>
                    <a:p>
                      <a:r>
                        <a:rPr lang="en-US" sz="1400" dirty="0"/>
                        <a:t>What is the average quantity of each product made available monthly in every</a:t>
                      </a:r>
                      <a:r>
                        <a:rPr lang="en-US" sz="1400" baseline="0" dirty="0"/>
                        <a:t> warehouse?</a:t>
                      </a:r>
                    </a:p>
                    <a:p>
                      <a:r>
                        <a:rPr lang="en-US" sz="1400" baseline="0" dirty="0"/>
                        <a:t>Which product stocks ran out at least once last week at the same time in every warehouse?</a:t>
                      </a:r>
                    </a:p>
                    <a:p>
                      <a:r>
                        <a:rPr lang="en-US" sz="1400" baseline="0" dirty="0"/>
                        <a:t>What's the daily trend of all the stocks grouped by product type?</a:t>
                      </a:r>
                    </a:p>
                  </a:txBody>
                  <a:tcPr/>
                </a:tc>
                <a:extLst>
                  <a:ext uri="{0D108BD9-81ED-4DB2-BD59-A6C34878D82A}">
                    <a16:rowId xmlns:a16="http://schemas.microsoft.com/office/drawing/2014/main" val="10001"/>
                  </a:ext>
                </a:extLst>
              </a:tr>
              <a:tr h="633696">
                <a:tc>
                  <a:txBody>
                    <a:bodyPr/>
                    <a:lstStyle/>
                    <a:p>
                      <a:pPr algn="ctr"/>
                      <a:r>
                        <a:rPr lang="en-US" sz="1600" dirty="0"/>
                        <a:t>Sales</a:t>
                      </a:r>
                    </a:p>
                  </a:txBody>
                  <a:tcPr anchor="ctr"/>
                </a:tc>
                <a:tc>
                  <a:txBody>
                    <a:bodyPr/>
                    <a:lstStyle/>
                    <a:p>
                      <a:r>
                        <a:rPr lang="en-US" sz="1400" dirty="0"/>
                        <a:t>What's the total amount per product sold last month?</a:t>
                      </a:r>
                    </a:p>
                    <a:p>
                      <a:r>
                        <a:rPr lang="en-US" sz="1400" dirty="0"/>
                        <a:t>What are the daily receipts per store?</a:t>
                      </a:r>
                    </a:p>
                    <a:p>
                      <a:r>
                        <a:rPr lang="en-US" sz="1400" dirty="0"/>
                        <a:t>What are the receipts per product category of a specific store on a specific day?</a:t>
                      </a:r>
                    </a:p>
                    <a:p>
                      <a:r>
                        <a:rPr lang="en-US" sz="1400" dirty="0"/>
                        <a:t>What is the annual report of receipts per city per product?</a:t>
                      </a:r>
                    </a:p>
                  </a:txBody>
                  <a:tcPr/>
                </a:tc>
                <a:extLst>
                  <a:ext uri="{0D108BD9-81ED-4DB2-BD59-A6C34878D82A}">
                    <a16:rowId xmlns:a16="http://schemas.microsoft.com/office/drawing/2014/main" val="10002"/>
                  </a:ext>
                </a:extLst>
              </a:tr>
              <a:tr h="492875">
                <a:tc>
                  <a:txBody>
                    <a:bodyPr/>
                    <a:lstStyle/>
                    <a:p>
                      <a:pPr algn="ctr"/>
                      <a:r>
                        <a:rPr lang="en-US" sz="1600" dirty="0"/>
                        <a:t>Order lines</a:t>
                      </a:r>
                    </a:p>
                  </a:txBody>
                  <a:tcPr anchor="ctr"/>
                </a:tc>
                <a:tc>
                  <a:txBody>
                    <a:bodyPr/>
                    <a:lstStyle/>
                    <a:p>
                      <a:r>
                        <a:rPr lang="en-US" sz="1400" dirty="0"/>
                        <a:t>What's the total amount of goods ordered from a specific supplier every year?</a:t>
                      </a:r>
                    </a:p>
                    <a:p>
                      <a:r>
                        <a:rPr lang="en-US" sz="1400" dirty="0"/>
                        <a:t>What's the daily total amount ordered last month for a specific product</a:t>
                      </a:r>
                      <a:r>
                        <a:rPr lang="en-US" sz="1400" baseline="0" dirty="0"/>
                        <a:t> type?</a:t>
                      </a:r>
                    </a:p>
                    <a:p>
                      <a:r>
                        <a:rPr lang="en-US" sz="1400" baseline="0" dirty="0"/>
                        <a:t>What's the best discount given by each supplier last year and grouped by product category?</a:t>
                      </a:r>
                      <a:endParaRPr lang="en-US" sz="1400"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609600" y="5715000"/>
            <a:ext cx="8077200" cy="369332"/>
          </a:xfrm>
          <a:prstGeom prst="rect">
            <a:avLst/>
          </a:prstGeom>
          <a:noFill/>
        </p:spPr>
        <p:txBody>
          <a:bodyPr wrap="square" rtlCol="0">
            <a:spAutoFit/>
          </a:bodyPr>
          <a:lstStyle/>
          <a:p>
            <a:r>
              <a:rPr lang="en-US" dirty="0"/>
              <a:t>Case:  A national supermarket chain.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Measures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25</a:t>
            </a:fld>
            <a:endParaRPr lang="en-US"/>
          </a:p>
        </p:txBody>
      </p:sp>
      <p:sp>
        <p:nvSpPr>
          <p:cNvPr id="4" name="Content Placeholder 3"/>
          <p:cNvSpPr>
            <a:spLocks noGrp="1"/>
          </p:cNvSpPr>
          <p:nvPr>
            <p:ph sz="quarter" idx="1"/>
          </p:nvPr>
        </p:nvSpPr>
        <p:spPr>
          <a:xfrm>
            <a:off x="419100" y="1274310"/>
            <a:ext cx="8305800" cy="4937760"/>
          </a:xfrm>
        </p:spPr>
        <p:txBody>
          <a:bodyPr>
            <a:normAutofit/>
          </a:bodyPr>
          <a:lstStyle/>
          <a:p>
            <a:r>
              <a:rPr lang="en-US" dirty="0"/>
              <a:t>Refer to </a:t>
            </a:r>
            <a:r>
              <a:rPr lang="en-US" dirty="0">
                <a:solidFill>
                  <a:schemeClr val="bg2">
                    <a:lumMod val="50000"/>
                  </a:schemeClr>
                </a:solidFill>
              </a:rPr>
              <a:t>preliminary workload </a:t>
            </a:r>
            <a:r>
              <a:rPr lang="en-US" dirty="0"/>
              <a:t>for data required for analysis</a:t>
            </a:r>
          </a:p>
          <a:p>
            <a:r>
              <a:rPr lang="en-US" dirty="0"/>
              <a:t>Refer to the </a:t>
            </a:r>
            <a:r>
              <a:rPr lang="en-US" dirty="0">
                <a:solidFill>
                  <a:schemeClr val="bg2">
                    <a:lumMod val="50000"/>
                  </a:schemeClr>
                </a:solidFill>
              </a:rPr>
              <a:t>reconciled layer </a:t>
            </a:r>
            <a:r>
              <a:rPr lang="en-US" dirty="0"/>
              <a:t>for available data on the facts</a:t>
            </a:r>
          </a:p>
          <a:p>
            <a:r>
              <a:rPr lang="en-US" dirty="0"/>
              <a:t>May need to </a:t>
            </a:r>
            <a:r>
              <a:rPr lang="en-US" dirty="0">
                <a:solidFill>
                  <a:srgbClr val="FF0000"/>
                </a:solidFill>
              </a:rPr>
              <a:t>summarize</a:t>
            </a:r>
            <a:r>
              <a:rPr lang="en-US" dirty="0"/>
              <a:t> some data in case of </a:t>
            </a:r>
            <a:r>
              <a:rPr lang="en-US" dirty="0">
                <a:solidFill>
                  <a:schemeClr val="bg2">
                    <a:lumMod val="50000"/>
                  </a:schemeClr>
                </a:solidFill>
              </a:rPr>
              <a:t>different</a:t>
            </a:r>
            <a:r>
              <a:rPr lang="en-US" dirty="0"/>
              <a:t> granularity</a:t>
            </a:r>
          </a:p>
          <a:p>
            <a:pPr lvl="1"/>
            <a:r>
              <a:rPr lang="en-US" dirty="0"/>
              <a:t>E.g., the operational data may keep data about each transaction from Point-of-sales. If the data mart only keeps </a:t>
            </a:r>
            <a:r>
              <a:rPr lang="en-US" dirty="0">
                <a:solidFill>
                  <a:schemeClr val="bg2">
                    <a:lumMod val="50000"/>
                  </a:schemeClr>
                </a:solidFill>
              </a:rPr>
              <a:t>daily</a:t>
            </a:r>
            <a:r>
              <a:rPr lang="en-US" dirty="0"/>
              <a:t> receipts, the receipts measure has to be aggregated from the operational database.</a:t>
            </a:r>
          </a:p>
          <a:p>
            <a:pPr lvl="1"/>
            <a:r>
              <a:rPr lang="en-US" dirty="0"/>
              <a:t>Note:  </a:t>
            </a:r>
            <a:r>
              <a:rPr lang="en-US" b="1" dirty="0">
                <a:solidFill>
                  <a:srgbClr val="FF0000"/>
                </a:solidFill>
              </a:rPr>
              <a:t>'receipts'</a:t>
            </a:r>
            <a:r>
              <a:rPr lang="en-US" dirty="0"/>
              <a:t> refers to the sales amount in dollar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Measures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27592313"/>
              </p:ext>
            </p:extLst>
          </p:nvPr>
        </p:nvGraphicFramePr>
        <p:xfrm>
          <a:off x="304800" y="1320800"/>
          <a:ext cx="8305801" cy="454660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20000"/>
                    </a:ext>
                  </a:extLst>
                </a:gridCol>
                <a:gridCol w="6067532">
                  <a:extLst>
                    <a:ext uri="{9D8B030D-6E8A-4147-A177-3AD203B41FA5}">
                      <a16:colId xmlns:a16="http://schemas.microsoft.com/office/drawing/2014/main" val="20001"/>
                    </a:ext>
                  </a:extLst>
                </a:gridCol>
                <a:gridCol w="1095269">
                  <a:extLst>
                    <a:ext uri="{9D8B030D-6E8A-4147-A177-3AD203B41FA5}">
                      <a16:colId xmlns:a16="http://schemas.microsoft.com/office/drawing/2014/main" val="20002"/>
                    </a:ext>
                  </a:extLst>
                </a:gridCol>
              </a:tblGrid>
              <a:tr h="370840">
                <a:tc>
                  <a:txBody>
                    <a:bodyPr/>
                    <a:lstStyle/>
                    <a:p>
                      <a:r>
                        <a:rPr lang="en-US" sz="1400" dirty="0"/>
                        <a:t>Facts</a:t>
                      </a:r>
                    </a:p>
                  </a:txBody>
                  <a:tcPr anchor="ctr"/>
                </a:tc>
                <a:tc>
                  <a:txBody>
                    <a:bodyPr/>
                    <a:lstStyle/>
                    <a:p>
                      <a:r>
                        <a:rPr lang="en-US" sz="1400" dirty="0"/>
                        <a:t>Query</a:t>
                      </a:r>
                    </a:p>
                  </a:txBody>
                  <a:tcPr anchor="ctr"/>
                </a:tc>
                <a:tc>
                  <a:txBody>
                    <a:bodyPr/>
                    <a:lstStyle/>
                    <a:p>
                      <a:r>
                        <a:rPr lang="en-US" sz="1400" dirty="0"/>
                        <a:t>Measures</a:t>
                      </a:r>
                    </a:p>
                  </a:txBody>
                  <a:tcPr anchor="ctr"/>
                </a:tc>
                <a:extLst>
                  <a:ext uri="{0D108BD9-81ED-4DB2-BD59-A6C34878D82A}">
                    <a16:rowId xmlns:a16="http://schemas.microsoft.com/office/drawing/2014/main" val="10000"/>
                  </a:ext>
                </a:extLst>
              </a:tr>
              <a:tr h="370840">
                <a:tc>
                  <a:txBody>
                    <a:bodyPr/>
                    <a:lstStyle/>
                    <a:p>
                      <a:pPr algn="ctr"/>
                      <a:r>
                        <a:rPr lang="en-US" sz="1800" dirty="0"/>
                        <a:t>Stock Inventory</a:t>
                      </a:r>
                    </a:p>
                  </a:txBody>
                  <a:tcPr anchor="ctr"/>
                </a:tc>
                <a:tc>
                  <a:txBody>
                    <a:bodyPr/>
                    <a:lstStyle/>
                    <a:p>
                      <a:r>
                        <a:rPr lang="en-US" sz="1600" dirty="0"/>
                        <a:t>What is the average </a:t>
                      </a:r>
                      <a:r>
                        <a:rPr lang="en-US" sz="1600" dirty="0">
                          <a:solidFill>
                            <a:schemeClr val="bg2">
                              <a:lumMod val="50000"/>
                            </a:schemeClr>
                          </a:solidFill>
                        </a:rPr>
                        <a:t>quantity of each product </a:t>
                      </a:r>
                      <a:r>
                        <a:rPr lang="en-US" sz="1600" dirty="0">
                          <a:solidFill>
                            <a:schemeClr val="tx1"/>
                          </a:solidFill>
                        </a:rPr>
                        <a:t>made available </a:t>
                      </a:r>
                      <a:r>
                        <a:rPr lang="en-US" sz="1600" dirty="0"/>
                        <a:t>monthly in every</a:t>
                      </a:r>
                      <a:r>
                        <a:rPr lang="en-US" sz="1600" baseline="0" dirty="0"/>
                        <a:t> warehouse?</a:t>
                      </a:r>
                    </a:p>
                    <a:p>
                      <a:r>
                        <a:rPr lang="en-US" sz="1600" baseline="0" dirty="0"/>
                        <a:t>Which </a:t>
                      </a:r>
                      <a:r>
                        <a:rPr lang="en-US" sz="1600" baseline="0" dirty="0">
                          <a:solidFill>
                            <a:schemeClr val="bg2">
                              <a:lumMod val="50000"/>
                            </a:schemeClr>
                          </a:solidFill>
                        </a:rPr>
                        <a:t>product stocks ran out </a:t>
                      </a:r>
                      <a:r>
                        <a:rPr lang="en-US" sz="1600" baseline="0" dirty="0"/>
                        <a:t>at least once last week at the same time in every warehouse?</a:t>
                      </a:r>
                    </a:p>
                    <a:p>
                      <a:r>
                        <a:rPr lang="en-US" sz="1600" baseline="0" dirty="0"/>
                        <a:t>What's the daily trend of all </a:t>
                      </a:r>
                      <a:r>
                        <a:rPr lang="en-US" sz="1600" baseline="0" dirty="0">
                          <a:solidFill>
                            <a:schemeClr val="bg2">
                              <a:lumMod val="50000"/>
                            </a:schemeClr>
                          </a:solidFill>
                        </a:rPr>
                        <a:t>the stocks </a:t>
                      </a:r>
                      <a:r>
                        <a:rPr lang="en-US" sz="1600" baseline="0" dirty="0"/>
                        <a:t>grouped by product type?</a:t>
                      </a:r>
                    </a:p>
                  </a:txBody>
                  <a:tcPr/>
                </a:tc>
                <a:tc>
                  <a:txBody>
                    <a:bodyPr/>
                    <a:lstStyle/>
                    <a:p>
                      <a:r>
                        <a:rPr lang="en-US" sz="1600" baseline="0" dirty="0">
                          <a:solidFill>
                            <a:schemeClr val="bg2">
                              <a:lumMod val="50000"/>
                            </a:schemeClr>
                          </a:solidFill>
                        </a:rPr>
                        <a:t>Stocked quantity</a:t>
                      </a:r>
                    </a:p>
                  </a:txBody>
                  <a:tcPr/>
                </a:tc>
                <a:extLst>
                  <a:ext uri="{0D108BD9-81ED-4DB2-BD59-A6C34878D82A}">
                    <a16:rowId xmlns:a16="http://schemas.microsoft.com/office/drawing/2014/main" val="10001"/>
                  </a:ext>
                </a:extLst>
              </a:tr>
              <a:tr h="370840">
                <a:tc>
                  <a:txBody>
                    <a:bodyPr/>
                    <a:lstStyle/>
                    <a:p>
                      <a:pPr algn="ctr"/>
                      <a:r>
                        <a:rPr lang="en-US" sz="1800" dirty="0"/>
                        <a:t>Sales</a:t>
                      </a:r>
                    </a:p>
                  </a:txBody>
                  <a:tcPr anchor="ctr"/>
                </a:tc>
                <a:tc>
                  <a:txBody>
                    <a:bodyPr/>
                    <a:lstStyle/>
                    <a:p>
                      <a:r>
                        <a:rPr lang="en-US" sz="1600" dirty="0"/>
                        <a:t>What's the </a:t>
                      </a:r>
                      <a:r>
                        <a:rPr lang="en-US" sz="1600" dirty="0">
                          <a:solidFill>
                            <a:srgbClr val="C00000"/>
                          </a:solidFill>
                        </a:rPr>
                        <a:t>total amount per product sold </a:t>
                      </a:r>
                      <a:r>
                        <a:rPr lang="en-US" sz="1600" dirty="0"/>
                        <a:t>last month?</a:t>
                      </a:r>
                    </a:p>
                    <a:p>
                      <a:r>
                        <a:rPr lang="en-US" sz="1600" dirty="0"/>
                        <a:t>What are the daily </a:t>
                      </a:r>
                      <a:r>
                        <a:rPr lang="en-US" sz="1600" dirty="0">
                          <a:solidFill>
                            <a:srgbClr val="00B050"/>
                          </a:solidFill>
                        </a:rPr>
                        <a:t>receipts</a:t>
                      </a:r>
                      <a:r>
                        <a:rPr lang="en-US" sz="1600" dirty="0"/>
                        <a:t> per store?</a:t>
                      </a:r>
                    </a:p>
                    <a:p>
                      <a:r>
                        <a:rPr lang="en-US" sz="1600" dirty="0"/>
                        <a:t>What are the </a:t>
                      </a:r>
                      <a:r>
                        <a:rPr lang="en-US" sz="1600" dirty="0">
                          <a:solidFill>
                            <a:srgbClr val="00B050"/>
                          </a:solidFill>
                        </a:rPr>
                        <a:t>receipts</a:t>
                      </a:r>
                      <a:r>
                        <a:rPr lang="en-US" sz="1600" dirty="0"/>
                        <a:t> per product category of a specific store on a specific day?</a:t>
                      </a:r>
                    </a:p>
                    <a:p>
                      <a:r>
                        <a:rPr lang="en-US" sz="1600" dirty="0"/>
                        <a:t>What is the annual report of </a:t>
                      </a:r>
                      <a:r>
                        <a:rPr lang="en-US" sz="1600" dirty="0">
                          <a:solidFill>
                            <a:srgbClr val="00B050"/>
                          </a:solidFill>
                        </a:rPr>
                        <a:t>receipts</a:t>
                      </a:r>
                      <a:r>
                        <a:rPr lang="en-US" sz="1600" dirty="0"/>
                        <a:t> per city per product?</a:t>
                      </a:r>
                    </a:p>
                  </a:txBody>
                  <a:tcPr/>
                </a:tc>
                <a:tc>
                  <a:txBody>
                    <a:bodyPr/>
                    <a:lstStyle/>
                    <a:p>
                      <a:r>
                        <a:rPr lang="en-US" sz="1600" dirty="0">
                          <a:solidFill>
                            <a:srgbClr val="C00000"/>
                          </a:solidFill>
                        </a:rPr>
                        <a:t>Sold quantity</a:t>
                      </a:r>
                      <a:r>
                        <a:rPr lang="en-US" sz="1600" dirty="0"/>
                        <a:t>,</a:t>
                      </a:r>
                    </a:p>
                    <a:p>
                      <a:r>
                        <a:rPr lang="en-US" sz="1600" dirty="0">
                          <a:solidFill>
                            <a:srgbClr val="00B050"/>
                          </a:solidFill>
                        </a:rPr>
                        <a:t>receipts</a:t>
                      </a:r>
                    </a:p>
                  </a:txBody>
                  <a:tcPr/>
                </a:tc>
                <a:extLst>
                  <a:ext uri="{0D108BD9-81ED-4DB2-BD59-A6C34878D82A}">
                    <a16:rowId xmlns:a16="http://schemas.microsoft.com/office/drawing/2014/main" val="10002"/>
                  </a:ext>
                </a:extLst>
              </a:tr>
              <a:tr h="370840">
                <a:tc>
                  <a:txBody>
                    <a:bodyPr/>
                    <a:lstStyle/>
                    <a:p>
                      <a:pPr algn="ctr"/>
                      <a:r>
                        <a:rPr lang="en-US" sz="1800" dirty="0"/>
                        <a:t>Order Lines</a:t>
                      </a:r>
                    </a:p>
                  </a:txBody>
                  <a:tcPr anchor="ctr"/>
                </a:tc>
                <a:tc>
                  <a:txBody>
                    <a:bodyPr/>
                    <a:lstStyle/>
                    <a:p>
                      <a:r>
                        <a:rPr lang="en-US" sz="1600" dirty="0"/>
                        <a:t>What's the total </a:t>
                      </a:r>
                      <a:r>
                        <a:rPr lang="en-US" sz="1600" dirty="0">
                          <a:solidFill>
                            <a:srgbClr val="FFC000"/>
                          </a:solidFill>
                        </a:rPr>
                        <a:t>amount of goods ordered </a:t>
                      </a:r>
                      <a:r>
                        <a:rPr lang="en-US" sz="1600" dirty="0"/>
                        <a:t>from a specific supplier every year?</a:t>
                      </a:r>
                    </a:p>
                    <a:p>
                      <a:r>
                        <a:rPr lang="en-US" sz="1600" dirty="0"/>
                        <a:t>What's the daily total </a:t>
                      </a:r>
                      <a:r>
                        <a:rPr lang="en-US" sz="1600" dirty="0">
                          <a:solidFill>
                            <a:srgbClr val="FFC000"/>
                          </a:solidFill>
                        </a:rPr>
                        <a:t>amount ordered </a:t>
                      </a:r>
                      <a:r>
                        <a:rPr lang="en-US" sz="1600" dirty="0"/>
                        <a:t>last month for a specific product</a:t>
                      </a:r>
                      <a:r>
                        <a:rPr lang="en-US" sz="1600" baseline="0" dirty="0"/>
                        <a:t> type?</a:t>
                      </a:r>
                    </a:p>
                    <a:p>
                      <a:r>
                        <a:rPr lang="en-US" sz="1600" baseline="0" dirty="0"/>
                        <a:t>What's the best </a:t>
                      </a:r>
                      <a:r>
                        <a:rPr lang="en-US" sz="1600" baseline="0" dirty="0">
                          <a:solidFill>
                            <a:srgbClr val="7030A0"/>
                          </a:solidFill>
                        </a:rPr>
                        <a:t>discount</a:t>
                      </a:r>
                      <a:r>
                        <a:rPr lang="en-US" sz="1600" baseline="0" dirty="0"/>
                        <a:t> given by each supplier last year and grouped by product category?</a:t>
                      </a:r>
                      <a:endParaRPr lang="en-US" sz="1600" dirty="0"/>
                    </a:p>
                  </a:txBody>
                  <a:tcPr/>
                </a:tc>
                <a:tc>
                  <a:txBody>
                    <a:bodyPr/>
                    <a:lstStyle/>
                    <a:p>
                      <a:r>
                        <a:rPr lang="en-US" sz="1600" dirty="0">
                          <a:solidFill>
                            <a:srgbClr val="FFC000"/>
                          </a:solidFill>
                        </a:rPr>
                        <a:t>Ordered quantity</a:t>
                      </a:r>
                      <a:r>
                        <a:rPr lang="en-US" sz="1600" dirty="0"/>
                        <a:t>,</a:t>
                      </a:r>
                    </a:p>
                    <a:p>
                      <a:r>
                        <a:rPr lang="en-US" sz="1600" dirty="0">
                          <a:solidFill>
                            <a:srgbClr val="7030A0"/>
                          </a:solidFill>
                        </a:rPr>
                        <a:t>discount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27</a:t>
            </a:fld>
            <a:endParaRPr lang="en-US"/>
          </a:p>
        </p:txBody>
      </p:sp>
      <p:sp>
        <p:nvSpPr>
          <p:cNvPr id="4" name="Content Placeholder 3"/>
          <p:cNvSpPr>
            <a:spLocks noGrp="1"/>
          </p:cNvSpPr>
          <p:nvPr>
            <p:ph sz="quarter" idx="1"/>
          </p:nvPr>
        </p:nvSpPr>
        <p:spPr/>
        <p:txBody>
          <a:bodyPr/>
          <a:lstStyle/>
          <a:p>
            <a:r>
              <a:rPr lang="en-US" dirty="0"/>
              <a:t>To identify </a:t>
            </a:r>
            <a:r>
              <a:rPr lang="en-US" dirty="0">
                <a:solidFill>
                  <a:srgbClr val="FF0000"/>
                </a:solidFill>
              </a:rPr>
              <a:t>dimensions</a:t>
            </a:r>
            <a:r>
              <a:rPr lang="en-US" dirty="0"/>
              <a:t> for a fact, notice </a:t>
            </a:r>
            <a:r>
              <a:rPr lang="en-US" dirty="0">
                <a:solidFill>
                  <a:schemeClr val="bg2">
                    <a:lumMod val="50000"/>
                  </a:schemeClr>
                </a:solidFill>
              </a:rPr>
              <a:t>what</a:t>
            </a:r>
            <a:r>
              <a:rPr lang="en-US" dirty="0"/>
              <a:t> are used to </a:t>
            </a:r>
          </a:p>
          <a:p>
            <a:pPr lvl="1"/>
            <a:r>
              <a:rPr lang="en-US" b="1" dirty="0">
                <a:solidFill>
                  <a:schemeClr val="accent6">
                    <a:lumMod val="60000"/>
                    <a:lumOff val="40000"/>
                  </a:schemeClr>
                </a:solidFill>
              </a:rPr>
              <a:t>select</a:t>
            </a:r>
            <a:r>
              <a:rPr lang="en-US" dirty="0"/>
              <a:t> data for analysis</a:t>
            </a:r>
          </a:p>
          <a:p>
            <a:pPr lvl="1"/>
            <a:r>
              <a:rPr lang="en-US" b="1" dirty="0">
                <a:solidFill>
                  <a:schemeClr val="accent6">
                    <a:lumMod val="60000"/>
                    <a:lumOff val="40000"/>
                  </a:schemeClr>
                </a:solidFill>
              </a:rPr>
              <a:t>group</a:t>
            </a:r>
            <a:r>
              <a:rPr lang="en-US" dirty="0"/>
              <a:t> data for aggregation </a:t>
            </a:r>
          </a:p>
          <a:p>
            <a:r>
              <a:rPr lang="en-US" dirty="0"/>
              <a:t>In the data mart bus architecture, facts should </a:t>
            </a:r>
            <a:r>
              <a:rPr lang="en-US" dirty="0">
                <a:solidFill>
                  <a:srgbClr val="FF0000"/>
                </a:solidFill>
              </a:rPr>
              <a:t>share the same set of dimensions</a:t>
            </a:r>
          </a:p>
          <a:p>
            <a:pPr lvl="1"/>
            <a:r>
              <a:rPr lang="en-US" dirty="0"/>
              <a:t>Known as </a:t>
            </a:r>
            <a:r>
              <a:rPr lang="en-US" dirty="0">
                <a:solidFill>
                  <a:schemeClr val="bg2">
                    <a:lumMod val="50000"/>
                  </a:schemeClr>
                </a:solidFill>
              </a:rPr>
              <a:t>conformed dimensions</a:t>
            </a:r>
          </a:p>
          <a:p>
            <a:pPr lvl="1"/>
            <a:r>
              <a:rPr lang="en-US" dirty="0"/>
              <a:t>This allows </a:t>
            </a:r>
            <a:r>
              <a:rPr lang="en-US" dirty="0">
                <a:solidFill>
                  <a:schemeClr val="bg2">
                    <a:lumMod val="50000"/>
                  </a:schemeClr>
                </a:solidFill>
              </a:rPr>
              <a:t>joining</a:t>
            </a:r>
            <a:r>
              <a:rPr lang="en-US" dirty="0"/>
              <a:t> two cubes in OLAP queries</a:t>
            </a:r>
          </a:p>
          <a:p>
            <a:r>
              <a:rPr lang="en-US" dirty="0"/>
              <a:t>The </a:t>
            </a:r>
            <a:r>
              <a:rPr lang="en-US" dirty="0">
                <a:solidFill>
                  <a:srgbClr val="FF0000"/>
                </a:solidFill>
              </a:rPr>
              <a:t>levels</a:t>
            </a:r>
            <a:r>
              <a:rPr lang="en-US" dirty="0"/>
              <a:t> of a dimension must </a:t>
            </a:r>
            <a:r>
              <a:rPr lang="en-US" dirty="0">
                <a:solidFill>
                  <a:schemeClr val="bg2">
                    <a:lumMod val="50000"/>
                  </a:schemeClr>
                </a:solidFill>
              </a:rPr>
              <a:t>satisfy</a:t>
            </a:r>
            <a:r>
              <a:rPr lang="en-US" dirty="0"/>
              <a:t> queries about facts that share the dimension</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the Dimensions (1)</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39834186"/>
              </p:ext>
            </p:extLst>
          </p:nvPr>
        </p:nvGraphicFramePr>
        <p:xfrm>
          <a:off x="304800" y="1295400"/>
          <a:ext cx="8534400" cy="277876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sz="1400" dirty="0"/>
                        <a:t>Facts</a:t>
                      </a:r>
                    </a:p>
                  </a:txBody>
                  <a:tcPr anchor="ctr"/>
                </a:tc>
                <a:tc>
                  <a:txBody>
                    <a:bodyPr/>
                    <a:lstStyle/>
                    <a:p>
                      <a:r>
                        <a:rPr lang="en-US" sz="1400" dirty="0"/>
                        <a:t>Query</a:t>
                      </a:r>
                    </a:p>
                  </a:txBody>
                  <a:tcPr anchor="ctr"/>
                </a:tc>
                <a:extLst>
                  <a:ext uri="{0D108BD9-81ED-4DB2-BD59-A6C34878D82A}">
                    <a16:rowId xmlns:a16="http://schemas.microsoft.com/office/drawing/2014/main" val="10000"/>
                  </a:ext>
                </a:extLst>
              </a:tr>
              <a:tr h="370840">
                <a:tc>
                  <a:txBody>
                    <a:bodyPr/>
                    <a:lstStyle/>
                    <a:p>
                      <a:r>
                        <a:rPr lang="en-US" sz="1400" dirty="0"/>
                        <a:t>Stock inventory</a:t>
                      </a:r>
                    </a:p>
                  </a:txBody>
                  <a:tcPr anchor="ctr"/>
                </a:tc>
                <a:tc>
                  <a:txBody>
                    <a:bodyPr/>
                    <a:lstStyle/>
                    <a:p>
                      <a:r>
                        <a:rPr lang="en-US" sz="1400" dirty="0">
                          <a:solidFill>
                            <a:schemeClr val="tx1"/>
                          </a:solidFill>
                        </a:rPr>
                        <a:t>What is the average quantity made available </a:t>
                      </a:r>
                      <a:r>
                        <a:rPr lang="en-US" sz="1400" b="1" dirty="0">
                          <a:ln>
                            <a:noFill/>
                          </a:ln>
                          <a:solidFill>
                            <a:schemeClr val="bg2">
                              <a:lumMod val="50000"/>
                            </a:schemeClr>
                          </a:solidFill>
                        </a:rPr>
                        <a:t>monthly</a:t>
                      </a:r>
                      <a:r>
                        <a:rPr lang="en-US" sz="1400" dirty="0">
                          <a:solidFill>
                            <a:schemeClr val="tx1"/>
                          </a:solidFill>
                        </a:rPr>
                        <a:t> in every</a:t>
                      </a:r>
                      <a:r>
                        <a:rPr lang="en-US" sz="1400" baseline="0" dirty="0">
                          <a:solidFill>
                            <a:schemeClr val="tx1"/>
                          </a:solidFill>
                        </a:rPr>
                        <a:t> </a:t>
                      </a:r>
                      <a:r>
                        <a:rPr kumimoji="0" lang="en-US" sz="1400" kern="1200" dirty="0">
                          <a:solidFill>
                            <a:schemeClr val="tx1"/>
                          </a:solidFill>
                          <a:latin typeface="+mn-lt"/>
                          <a:ea typeface="+mn-ea"/>
                          <a:cs typeface="+mn-cs"/>
                        </a:rPr>
                        <a:t>warehouse</a:t>
                      </a:r>
                      <a:r>
                        <a:rPr lang="en-US" sz="1400" baseline="0" dirty="0">
                          <a:solidFill>
                            <a:schemeClr val="tx1"/>
                          </a:solidFill>
                        </a:rPr>
                        <a:t>?</a:t>
                      </a:r>
                    </a:p>
                    <a:p>
                      <a:r>
                        <a:rPr kumimoji="0" lang="en-US" sz="1400" kern="1200" dirty="0">
                          <a:solidFill>
                            <a:schemeClr val="tx1"/>
                          </a:solidFill>
                          <a:latin typeface="+mn-lt"/>
                          <a:ea typeface="+mn-ea"/>
                          <a:cs typeface="+mn-cs"/>
                        </a:rPr>
                        <a:t>Which product stocks </a:t>
                      </a:r>
                      <a:r>
                        <a:rPr lang="en-US" sz="1400" baseline="0" dirty="0">
                          <a:solidFill>
                            <a:schemeClr val="tx1"/>
                          </a:solidFill>
                        </a:rPr>
                        <a:t>ran out at least </a:t>
                      </a:r>
                      <a:r>
                        <a:rPr lang="en-US" sz="1400" dirty="0">
                          <a:solidFill>
                            <a:schemeClr val="tx1"/>
                          </a:solidFill>
                        </a:rPr>
                        <a:t>once </a:t>
                      </a:r>
                      <a:r>
                        <a:rPr lang="en-US" sz="1400" b="1" baseline="0" dirty="0">
                          <a:solidFill>
                            <a:schemeClr val="bg2">
                              <a:lumMod val="50000"/>
                            </a:schemeClr>
                          </a:solidFill>
                        </a:rPr>
                        <a:t>last week</a:t>
                      </a:r>
                      <a:r>
                        <a:rPr lang="en-US" sz="1400" baseline="0" dirty="0">
                          <a:solidFill>
                            <a:schemeClr val="bg2">
                              <a:lumMod val="50000"/>
                            </a:schemeClr>
                          </a:solidFill>
                        </a:rPr>
                        <a:t> </a:t>
                      </a:r>
                      <a:r>
                        <a:rPr lang="en-US" sz="1400" baseline="0" dirty="0">
                          <a:solidFill>
                            <a:schemeClr val="tx1"/>
                          </a:solidFill>
                        </a:rPr>
                        <a:t>at the same time in every </a:t>
                      </a:r>
                      <a:r>
                        <a:rPr kumimoji="0" lang="en-US" sz="1400" kern="1200" dirty="0">
                          <a:solidFill>
                            <a:schemeClr val="tx1"/>
                          </a:solidFill>
                          <a:latin typeface="+mn-lt"/>
                          <a:ea typeface="+mn-ea"/>
                          <a:cs typeface="+mn-cs"/>
                        </a:rPr>
                        <a:t>warehouse</a:t>
                      </a:r>
                      <a:r>
                        <a:rPr lang="en-US" sz="1400" baseline="0" dirty="0">
                          <a:solidFill>
                            <a:schemeClr val="tx1"/>
                          </a:solidFill>
                        </a:rPr>
                        <a:t>?</a:t>
                      </a:r>
                    </a:p>
                    <a:p>
                      <a:r>
                        <a:rPr lang="en-US" sz="1400" baseline="0" dirty="0">
                          <a:solidFill>
                            <a:schemeClr val="tx1"/>
                          </a:solidFill>
                        </a:rPr>
                        <a:t>What's the </a:t>
                      </a:r>
                      <a:r>
                        <a:rPr lang="en-US" sz="1400" b="1" baseline="0" dirty="0">
                          <a:solidFill>
                            <a:schemeClr val="bg2">
                              <a:lumMod val="50000"/>
                            </a:schemeClr>
                          </a:solidFill>
                        </a:rPr>
                        <a:t>daily</a:t>
                      </a:r>
                      <a:r>
                        <a:rPr lang="en-US" sz="1400" baseline="0" dirty="0">
                          <a:solidFill>
                            <a:schemeClr val="tx1"/>
                          </a:solidFill>
                        </a:rPr>
                        <a:t> trend of all the stocks grouped </a:t>
                      </a:r>
                      <a:r>
                        <a:rPr kumimoji="0" lang="en-US" sz="1400" kern="1200" dirty="0">
                          <a:solidFill>
                            <a:schemeClr val="tx1"/>
                          </a:solidFill>
                          <a:latin typeface="+mn-lt"/>
                          <a:ea typeface="+mn-ea"/>
                          <a:cs typeface="+mn-cs"/>
                        </a:rPr>
                        <a:t>by product type</a:t>
                      </a:r>
                      <a:r>
                        <a:rPr lang="en-US" sz="1400" baseline="0" dirty="0">
                          <a:solidFill>
                            <a:schemeClr val="tx1"/>
                          </a:solidFill>
                        </a:rPr>
                        <a:t>?</a:t>
                      </a:r>
                    </a:p>
                  </a:txBody>
                  <a:tcPr anchor="ctr"/>
                </a:tc>
                <a:extLst>
                  <a:ext uri="{0D108BD9-81ED-4DB2-BD59-A6C34878D82A}">
                    <a16:rowId xmlns:a16="http://schemas.microsoft.com/office/drawing/2014/main" val="10001"/>
                  </a:ext>
                </a:extLst>
              </a:tr>
              <a:tr h="370840">
                <a:tc>
                  <a:txBody>
                    <a:bodyPr/>
                    <a:lstStyle/>
                    <a:p>
                      <a:r>
                        <a:rPr lang="en-US" sz="1400" dirty="0"/>
                        <a:t>Sales</a:t>
                      </a:r>
                    </a:p>
                  </a:txBody>
                  <a:tcPr anchor="ctr"/>
                </a:tc>
                <a:tc>
                  <a:txBody>
                    <a:bodyPr/>
                    <a:lstStyle/>
                    <a:p>
                      <a:r>
                        <a:rPr lang="en-US" sz="1400" dirty="0">
                          <a:solidFill>
                            <a:schemeClr val="tx1"/>
                          </a:solidFill>
                        </a:rPr>
                        <a:t>What's the total </a:t>
                      </a:r>
                      <a:r>
                        <a:rPr kumimoji="0" lang="en-US" sz="1400" kern="1200" dirty="0">
                          <a:solidFill>
                            <a:schemeClr val="tx1"/>
                          </a:solidFill>
                          <a:latin typeface="+mn-lt"/>
                          <a:ea typeface="+mn-ea"/>
                          <a:cs typeface="+mn-cs"/>
                        </a:rPr>
                        <a:t>amount per product </a:t>
                      </a:r>
                      <a:r>
                        <a:rPr lang="en-US" sz="1400" dirty="0">
                          <a:solidFill>
                            <a:schemeClr val="tx1"/>
                          </a:solidFill>
                        </a:rPr>
                        <a:t>sold </a:t>
                      </a:r>
                      <a:r>
                        <a:rPr lang="en-US" sz="1400" b="1" dirty="0">
                          <a:solidFill>
                            <a:schemeClr val="bg2">
                              <a:lumMod val="50000"/>
                            </a:schemeClr>
                          </a:solidFill>
                        </a:rPr>
                        <a:t>last month</a:t>
                      </a:r>
                      <a:r>
                        <a:rPr lang="en-US" sz="1400" dirty="0">
                          <a:solidFill>
                            <a:schemeClr val="tx1"/>
                          </a:solidFill>
                        </a:rPr>
                        <a:t>?</a:t>
                      </a:r>
                    </a:p>
                    <a:p>
                      <a:r>
                        <a:rPr lang="en-US" sz="1400" dirty="0">
                          <a:solidFill>
                            <a:schemeClr val="tx1"/>
                          </a:solidFill>
                        </a:rPr>
                        <a:t>What are the </a:t>
                      </a:r>
                      <a:r>
                        <a:rPr lang="en-US" sz="1400" b="1" dirty="0">
                          <a:solidFill>
                            <a:schemeClr val="bg2">
                              <a:lumMod val="50000"/>
                            </a:schemeClr>
                          </a:solidFill>
                        </a:rPr>
                        <a:t>daily</a:t>
                      </a:r>
                      <a:r>
                        <a:rPr lang="en-US" sz="1400" dirty="0">
                          <a:solidFill>
                            <a:schemeClr val="tx1"/>
                          </a:solidFill>
                        </a:rPr>
                        <a:t> receipts </a:t>
                      </a:r>
                      <a:r>
                        <a:rPr kumimoji="0" lang="en-US" sz="1400" kern="1200" dirty="0">
                          <a:solidFill>
                            <a:schemeClr val="tx1"/>
                          </a:solidFill>
                          <a:latin typeface="+mn-lt"/>
                          <a:ea typeface="+mn-ea"/>
                          <a:cs typeface="+mn-cs"/>
                        </a:rPr>
                        <a:t>per store</a:t>
                      </a:r>
                      <a:r>
                        <a:rPr lang="en-US" sz="1400" dirty="0">
                          <a:solidFill>
                            <a:schemeClr val="tx1"/>
                          </a:solidFill>
                        </a:rPr>
                        <a:t>?</a:t>
                      </a:r>
                    </a:p>
                    <a:p>
                      <a:r>
                        <a:rPr lang="en-US" sz="1400" dirty="0">
                          <a:solidFill>
                            <a:schemeClr val="tx1"/>
                          </a:solidFill>
                        </a:rPr>
                        <a:t>What are the receipts </a:t>
                      </a:r>
                      <a:r>
                        <a:rPr kumimoji="0" lang="en-US" sz="1400" kern="1200" dirty="0">
                          <a:solidFill>
                            <a:schemeClr val="tx1"/>
                          </a:solidFill>
                          <a:latin typeface="+mn-lt"/>
                          <a:ea typeface="+mn-ea"/>
                          <a:cs typeface="+mn-cs"/>
                        </a:rPr>
                        <a:t>per product category </a:t>
                      </a:r>
                      <a:r>
                        <a:rPr lang="en-US" sz="1400" dirty="0">
                          <a:solidFill>
                            <a:schemeClr val="tx1"/>
                          </a:solidFill>
                        </a:rPr>
                        <a:t>of a </a:t>
                      </a:r>
                      <a:r>
                        <a:rPr kumimoji="0" lang="en-US" sz="1400" kern="1200" dirty="0">
                          <a:solidFill>
                            <a:schemeClr val="tx1"/>
                          </a:solidFill>
                          <a:latin typeface="+mn-lt"/>
                          <a:ea typeface="+mn-ea"/>
                          <a:cs typeface="+mn-cs"/>
                        </a:rPr>
                        <a:t>specific</a:t>
                      </a:r>
                      <a:r>
                        <a:rPr lang="en-US" sz="1400" dirty="0">
                          <a:solidFill>
                            <a:srgbClr val="00B050"/>
                          </a:solidFill>
                        </a:rPr>
                        <a:t> </a:t>
                      </a:r>
                      <a:r>
                        <a:rPr kumimoji="0" lang="en-US" sz="1400" kern="1200" dirty="0">
                          <a:solidFill>
                            <a:schemeClr val="tx1"/>
                          </a:solidFill>
                          <a:latin typeface="+mn-lt"/>
                          <a:ea typeface="+mn-ea"/>
                          <a:cs typeface="+mn-cs"/>
                        </a:rPr>
                        <a:t>store</a:t>
                      </a:r>
                      <a:r>
                        <a:rPr lang="en-US" sz="1400" dirty="0">
                          <a:solidFill>
                            <a:srgbClr val="00B050"/>
                          </a:solidFill>
                        </a:rPr>
                        <a:t> </a:t>
                      </a:r>
                      <a:r>
                        <a:rPr lang="en-US" sz="1400" dirty="0">
                          <a:solidFill>
                            <a:schemeClr val="tx1"/>
                          </a:solidFill>
                        </a:rPr>
                        <a:t>on a </a:t>
                      </a:r>
                      <a:r>
                        <a:rPr lang="en-US" sz="1400" b="1" dirty="0">
                          <a:solidFill>
                            <a:schemeClr val="bg2">
                              <a:lumMod val="50000"/>
                            </a:schemeClr>
                          </a:solidFill>
                        </a:rPr>
                        <a:t>specific day</a:t>
                      </a:r>
                      <a:r>
                        <a:rPr lang="en-US" sz="1400" dirty="0">
                          <a:solidFill>
                            <a:schemeClr val="tx1"/>
                          </a:solidFill>
                        </a:rPr>
                        <a:t>?</a:t>
                      </a:r>
                    </a:p>
                    <a:p>
                      <a:r>
                        <a:rPr lang="en-US" sz="1400" dirty="0">
                          <a:solidFill>
                            <a:schemeClr val="tx1"/>
                          </a:solidFill>
                        </a:rPr>
                        <a:t>What is the </a:t>
                      </a:r>
                      <a:r>
                        <a:rPr lang="en-US" sz="1400" b="1" dirty="0">
                          <a:solidFill>
                            <a:schemeClr val="bg2">
                              <a:lumMod val="50000"/>
                            </a:schemeClr>
                          </a:solidFill>
                        </a:rPr>
                        <a:t>annual</a:t>
                      </a:r>
                      <a:r>
                        <a:rPr lang="en-US" sz="1400" dirty="0">
                          <a:solidFill>
                            <a:schemeClr val="tx1"/>
                          </a:solidFill>
                        </a:rPr>
                        <a:t> report of </a:t>
                      </a:r>
                      <a:r>
                        <a:rPr kumimoji="0" lang="en-US" sz="1400" kern="1200" dirty="0">
                          <a:solidFill>
                            <a:schemeClr val="tx1"/>
                          </a:solidFill>
                          <a:latin typeface="+mn-lt"/>
                          <a:ea typeface="+mn-ea"/>
                          <a:cs typeface="+mn-cs"/>
                        </a:rPr>
                        <a:t>receipts per city per product</a:t>
                      </a:r>
                      <a:r>
                        <a:rPr lang="en-US" sz="1400" dirty="0">
                          <a:solidFill>
                            <a:schemeClr val="tx1"/>
                          </a:solidFill>
                        </a:rPr>
                        <a:t>?</a:t>
                      </a:r>
                    </a:p>
                  </a:txBody>
                  <a:tcPr anchor="ctr"/>
                </a:tc>
                <a:extLst>
                  <a:ext uri="{0D108BD9-81ED-4DB2-BD59-A6C34878D82A}">
                    <a16:rowId xmlns:a16="http://schemas.microsoft.com/office/drawing/2014/main" val="10002"/>
                  </a:ext>
                </a:extLst>
              </a:tr>
              <a:tr h="370840">
                <a:tc>
                  <a:txBody>
                    <a:bodyPr/>
                    <a:lstStyle/>
                    <a:p>
                      <a:r>
                        <a:rPr lang="en-US" sz="1400" dirty="0"/>
                        <a:t>Order lines</a:t>
                      </a:r>
                    </a:p>
                  </a:txBody>
                  <a:tcPr anchor="ctr"/>
                </a:tc>
                <a:tc>
                  <a:txBody>
                    <a:bodyPr/>
                    <a:lstStyle/>
                    <a:p>
                      <a:r>
                        <a:rPr lang="en-US" sz="1400" dirty="0">
                          <a:solidFill>
                            <a:schemeClr val="tx1"/>
                          </a:solidFill>
                        </a:rPr>
                        <a:t>What's the total amount of </a:t>
                      </a:r>
                      <a:r>
                        <a:rPr kumimoji="0" lang="en-US" sz="1400" kern="1200" dirty="0">
                          <a:solidFill>
                            <a:schemeClr val="tx1"/>
                          </a:solidFill>
                          <a:latin typeface="+mn-lt"/>
                          <a:ea typeface="+mn-ea"/>
                          <a:cs typeface="+mn-cs"/>
                        </a:rPr>
                        <a:t>goods</a:t>
                      </a:r>
                      <a:r>
                        <a:rPr lang="en-US" sz="1400" dirty="0">
                          <a:solidFill>
                            <a:schemeClr val="tx1"/>
                          </a:solidFill>
                        </a:rPr>
                        <a:t> ordered from </a:t>
                      </a:r>
                      <a:r>
                        <a:rPr kumimoji="0" lang="en-US" sz="1400" kern="1200" dirty="0">
                          <a:solidFill>
                            <a:schemeClr val="tx1"/>
                          </a:solidFill>
                          <a:latin typeface="+mn-lt"/>
                          <a:ea typeface="+mn-ea"/>
                          <a:cs typeface="+mn-cs"/>
                        </a:rPr>
                        <a:t>a specific supplier </a:t>
                      </a:r>
                      <a:r>
                        <a:rPr lang="en-US" sz="1400" b="1" dirty="0">
                          <a:solidFill>
                            <a:schemeClr val="bg2">
                              <a:lumMod val="50000"/>
                            </a:schemeClr>
                          </a:solidFill>
                        </a:rPr>
                        <a:t>every year</a:t>
                      </a:r>
                      <a:r>
                        <a:rPr lang="en-US" sz="1400" dirty="0">
                          <a:solidFill>
                            <a:schemeClr val="tx1"/>
                          </a:solidFill>
                        </a:rPr>
                        <a:t>?</a:t>
                      </a:r>
                    </a:p>
                    <a:p>
                      <a:r>
                        <a:rPr lang="en-US" sz="1400" dirty="0">
                          <a:solidFill>
                            <a:schemeClr val="tx1"/>
                          </a:solidFill>
                        </a:rPr>
                        <a:t>What's the </a:t>
                      </a:r>
                      <a:r>
                        <a:rPr lang="en-US" sz="1400" b="1" dirty="0">
                          <a:solidFill>
                            <a:schemeClr val="bg2">
                              <a:lumMod val="50000"/>
                            </a:schemeClr>
                          </a:solidFill>
                        </a:rPr>
                        <a:t>daily</a:t>
                      </a:r>
                      <a:r>
                        <a:rPr lang="en-US" sz="1400" dirty="0">
                          <a:solidFill>
                            <a:schemeClr val="tx1"/>
                          </a:solidFill>
                        </a:rPr>
                        <a:t> total amount ordered last month for a </a:t>
                      </a:r>
                      <a:r>
                        <a:rPr kumimoji="0" lang="en-US" sz="1400" kern="1200" dirty="0">
                          <a:solidFill>
                            <a:schemeClr val="tx1"/>
                          </a:solidFill>
                          <a:latin typeface="+mn-lt"/>
                          <a:ea typeface="+mn-ea"/>
                          <a:cs typeface="+mn-cs"/>
                        </a:rPr>
                        <a:t>specific product type</a:t>
                      </a:r>
                      <a:r>
                        <a:rPr lang="en-US" sz="1400" baseline="0" dirty="0">
                          <a:solidFill>
                            <a:schemeClr val="tx1"/>
                          </a:solidFill>
                        </a:rPr>
                        <a:t>?</a:t>
                      </a:r>
                    </a:p>
                    <a:p>
                      <a:r>
                        <a:rPr lang="en-US" sz="1400" baseline="0" dirty="0">
                          <a:solidFill>
                            <a:schemeClr val="tx1"/>
                          </a:solidFill>
                        </a:rPr>
                        <a:t>What's the best discount given </a:t>
                      </a:r>
                      <a:r>
                        <a:rPr kumimoji="0" lang="en-US" sz="1400" kern="1200" dirty="0">
                          <a:solidFill>
                            <a:schemeClr val="tx1"/>
                          </a:solidFill>
                          <a:latin typeface="+mn-lt"/>
                          <a:ea typeface="+mn-ea"/>
                          <a:cs typeface="+mn-cs"/>
                        </a:rPr>
                        <a:t>by each supplier </a:t>
                      </a:r>
                      <a:r>
                        <a:rPr lang="en-US" sz="1400" b="1" baseline="0" dirty="0">
                          <a:solidFill>
                            <a:schemeClr val="bg2">
                              <a:lumMod val="50000"/>
                            </a:schemeClr>
                          </a:solidFill>
                        </a:rPr>
                        <a:t>last year </a:t>
                      </a:r>
                      <a:r>
                        <a:rPr lang="en-US" sz="1400" baseline="0" dirty="0">
                          <a:solidFill>
                            <a:schemeClr val="tx1"/>
                          </a:solidFill>
                        </a:rPr>
                        <a:t>and grouped by </a:t>
                      </a:r>
                      <a:r>
                        <a:rPr kumimoji="0" lang="en-US" sz="1400" kern="1200" dirty="0">
                          <a:solidFill>
                            <a:schemeClr val="tx1"/>
                          </a:solidFill>
                          <a:latin typeface="+mn-lt"/>
                          <a:ea typeface="+mn-ea"/>
                          <a:cs typeface="+mn-cs"/>
                        </a:rPr>
                        <a:t>product</a:t>
                      </a:r>
                      <a:r>
                        <a:rPr lang="en-US" sz="1400" baseline="0" dirty="0">
                          <a:solidFill>
                            <a:srgbClr val="C00000"/>
                          </a:solidFill>
                        </a:rPr>
                        <a:t> </a:t>
                      </a:r>
                      <a:r>
                        <a:rPr kumimoji="0" lang="en-US" sz="1400" kern="1200" dirty="0">
                          <a:solidFill>
                            <a:schemeClr val="tx1"/>
                          </a:solidFill>
                          <a:latin typeface="+mn-lt"/>
                          <a:ea typeface="+mn-ea"/>
                          <a:cs typeface="+mn-cs"/>
                        </a:rPr>
                        <a:t>category</a:t>
                      </a:r>
                      <a:r>
                        <a:rPr lang="en-US" sz="1400" baseline="0" dirty="0">
                          <a:solidFill>
                            <a:schemeClr val="tx1"/>
                          </a:solidFill>
                        </a:rPr>
                        <a:t>?</a:t>
                      </a:r>
                      <a:endParaRPr lang="en-US" sz="1400" dirty="0">
                        <a:solidFill>
                          <a:schemeClr val="tx1"/>
                        </a:solidFill>
                      </a:endParaRPr>
                    </a:p>
                  </a:txBody>
                  <a:tcPr anchor="ctr"/>
                </a:tc>
                <a:extLst>
                  <a:ext uri="{0D108BD9-81ED-4DB2-BD59-A6C34878D82A}">
                    <a16:rowId xmlns:a16="http://schemas.microsoft.com/office/drawing/2014/main" val="10003"/>
                  </a:ext>
                </a:extLst>
              </a:tr>
            </a:tbl>
          </a:graphicData>
        </a:graphic>
      </p:graphicFrame>
      <p:sp>
        <p:nvSpPr>
          <p:cNvPr id="7" name="Content Placeholder 6"/>
          <p:cNvSpPr>
            <a:spLocks noGrp="1"/>
          </p:cNvSpPr>
          <p:nvPr>
            <p:ph sz="quarter" idx="1"/>
          </p:nvPr>
        </p:nvSpPr>
        <p:spPr>
          <a:xfrm>
            <a:off x="457200" y="4267200"/>
            <a:ext cx="8229600" cy="1524000"/>
          </a:xfrm>
        </p:spPr>
        <p:txBody>
          <a:bodyPr>
            <a:normAutofit/>
          </a:bodyPr>
          <a:lstStyle/>
          <a:p>
            <a:r>
              <a:rPr lang="en-US" sz="2000" dirty="0"/>
              <a:t>Each fact typically has a time dimension (</a:t>
            </a:r>
            <a:r>
              <a:rPr lang="en-US" sz="2000" dirty="0">
                <a:solidFill>
                  <a:schemeClr val="bg2">
                    <a:lumMod val="50000"/>
                  </a:schemeClr>
                </a:solidFill>
              </a:rPr>
              <a:t>Date</a:t>
            </a:r>
            <a:r>
              <a:rPr lang="en-US" sz="2000" dirty="0"/>
              <a:t>)</a:t>
            </a:r>
          </a:p>
          <a:p>
            <a:r>
              <a:rPr lang="en-US" sz="2000" dirty="0"/>
              <a:t>Check the </a:t>
            </a:r>
            <a:r>
              <a:rPr lang="en-US" sz="2000" dirty="0">
                <a:solidFill>
                  <a:schemeClr val="accent6">
                    <a:lumMod val="60000"/>
                    <a:lumOff val="40000"/>
                  </a:schemeClr>
                </a:solidFill>
              </a:rPr>
              <a:t>granularity</a:t>
            </a:r>
            <a:r>
              <a:rPr lang="en-US" sz="2000" dirty="0"/>
              <a:t> of Date in selecting and sorting out the facts. This determines the hierarchy levels</a:t>
            </a:r>
          </a:p>
          <a:p>
            <a:pPr lvl="1"/>
            <a:r>
              <a:rPr lang="en-US" sz="1800" dirty="0"/>
              <a:t>Date levels: </a:t>
            </a:r>
            <a:r>
              <a:rPr lang="en-US" sz="1800" dirty="0">
                <a:solidFill>
                  <a:schemeClr val="accent3">
                    <a:lumMod val="75000"/>
                  </a:schemeClr>
                </a:solidFill>
              </a:rPr>
              <a:t>day</a:t>
            </a:r>
            <a:r>
              <a:rPr lang="en-US" sz="1800" dirty="0"/>
              <a:t>, </a:t>
            </a:r>
            <a:r>
              <a:rPr lang="en-US" sz="1800" dirty="0">
                <a:solidFill>
                  <a:schemeClr val="accent3">
                    <a:lumMod val="75000"/>
                  </a:schemeClr>
                </a:solidFill>
              </a:rPr>
              <a:t>week</a:t>
            </a:r>
            <a:r>
              <a:rPr lang="en-US" sz="1800" dirty="0"/>
              <a:t>, </a:t>
            </a:r>
            <a:r>
              <a:rPr lang="en-US" sz="1800" dirty="0">
                <a:solidFill>
                  <a:schemeClr val="accent3">
                    <a:lumMod val="75000"/>
                  </a:schemeClr>
                </a:solidFill>
              </a:rPr>
              <a:t>month</a:t>
            </a:r>
            <a:r>
              <a:rPr lang="en-US" sz="1800" dirty="0"/>
              <a:t>, </a:t>
            </a:r>
            <a:r>
              <a:rPr lang="en-US" sz="1800" dirty="0">
                <a:solidFill>
                  <a:schemeClr val="accent3">
                    <a:lumMod val="75000"/>
                  </a:schemeClr>
                </a:solidFill>
              </a:rPr>
              <a:t>year</a:t>
            </a:r>
          </a:p>
        </p:txBody>
      </p:sp>
      <p:sp>
        <p:nvSpPr>
          <p:cNvPr id="8" name="Line Callout 2 7"/>
          <p:cNvSpPr/>
          <p:nvPr/>
        </p:nvSpPr>
        <p:spPr>
          <a:xfrm>
            <a:off x="3048000" y="5791200"/>
            <a:ext cx="2819400" cy="381000"/>
          </a:xfrm>
          <a:prstGeom prst="borderCallout2">
            <a:avLst>
              <a:gd name="adj1" fmla="val 18750"/>
              <a:gd name="adj2" fmla="val -8333"/>
              <a:gd name="adj3" fmla="val 18750"/>
              <a:gd name="adj4" fmla="val -16667"/>
              <a:gd name="adj5" fmla="val -39078"/>
              <a:gd name="adj6" fmla="val -2645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Finest granularity: one 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the Dimensions (2)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29</a:t>
            </a:fld>
            <a:endParaRPr lang="en-US"/>
          </a:p>
        </p:txBody>
      </p:sp>
      <p:graphicFrame>
        <p:nvGraphicFramePr>
          <p:cNvPr id="5" name="Table 4"/>
          <p:cNvGraphicFramePr>
            <a:graphicFrameLocks noGrp="1"/>
          </p:cNvGraphicFramePr>
          <p:nvPr/>
        </p:nvGraphicFramePr>
        <p:xfrm>
          <a:off x="304800" y="1295400"/>
          <a:ext cx="8534400" cy="277876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sz="1400" dirty="0"/>
                        <a:t>Facts</a:t>
                      </a:r>
                    </a:p>
                  </a:txBody>
                  <a:tcPr/>
                </a:tc>
                <a:tc>
                  <a:txBody>
                    <a:bodyPr/>
                    <a:lstStyle/>
                    <a:p>
                      <a:r>
                        <a:rPr lang="en-US" sz="1400" dirty="0"/>
                        <a:t>Query</a:t>
                      </a:r>
                    </a:p>
                  </a:txBody>
                  <a:tcPr/>
                </a:tc>
                <a:extLst>
                  <a:ext uri="{0D108BD9-81ED-4DB2-BD59-A6C34878D82A}">
                    <a16:rowId xmlns:a16="http://schemas.microsoft.com/office/drawing/2014/main" val="10000"/>
                  </a:ext>
                </a:extLst>
              </a:tr>
              <a:tr h="370840">
                <a:tc>
                  <a:txBody>
                    <a:bodyPr/>
                    <a:lstStyle/>
                    <a:p>
                      <a:r>
                        <a:rPr lang="en-US" sz="1400" dirty="0"/>
                        <a:t>Stock inventory</a:t>
                      </a:r>
                    </a:p>
                  </a:txBody>
                  <a:tcPr/>
                </a:tc>
                <a:tc>
                  <a:txBody>
                    <a:bodyPr/>
                    <a:lstStyle/>
                    <a:p>
                      <a:r>
                        <a:rPr lang="en-US" sz="1400" dirty="0">
                          <a:solidFill>
                            <a:schemeClr val="tx1"/>
                          </a:solidFill>
                        </a:rPr>
                        <a:t>What is the average quantity made available </a:t>
                      </a:r>
                      <a:r>
                        <a:rPr kumimoji="0" lang="en-US" sz="1400" kern="1200" dirty="0">
                          <a:solidFill>
                            <a:schemeClr val="tx1"/>
                          </a:solidFill>
                          <a:latin typeface="+mn-lt"/>
                          <a:ea typeface="+mn-ea"/>
                          <a:cs typeface="+mn-cs"/>
                        </a:rPr>
                        <a:t>monthly</a:t>
                      </a:r>
                      <a:r>
                        <a:rPr lang="en-US" sz="1400" dirty="0">
                          <a:solidFill>
                            <a:schemeClr val="tx1"/>
                          </a:solidFill>
                        </a:rPr>
                        <a:t> in every</a:t>
                      </a:r>
                      <a:r>
                        <a:rPr lang="en-US" sz="1400" baseline="0" dirty="0">
                          <a:solidFill>
                            <a:schemeClr val="tx1"/>
                          </a:solidFill>
                        </a:rPr>
                        <a:t> </a:t>
                      </a:r>
                      <a:r>
                        <a:rPr kumimoji="0" lang="en-US" sz="1400" kern="1200" dirty="0">
                          <a:solidFill>
                            <a:schemeClr val="tx1"/>
                          </a:solidFill>
                          <a:latin typeface="+mn-lt"/>
                          <a:ea typeface="+mn-ea"/>
                          <a:cs typeface="+mn-cs"/>
                        </a:rPr>
                        <a:t>warehouse</a:t>
                      </a:r>
                      <a:r>
                        <a:rPr lang="en-US" sz="1400" baseline="0" dirty="0">
                          <a:solidFill>
                            <a:schemeClr val="tx1"/>
                          </a:solidFill>
                        </a:rPr>
                        <a:t>?</a:t>
                      </a:r>
                    </a:p>
                    <a:p>
                      <a:r>
                        <a:rPr lang="en-US" sz="1400" b="1" baseline="0" dirty="0">
                          <a:solidFill>
                            <a:srgbClr val="C00000"/>
                          </a:solidFill>
                        </a:rPr>
                        <a:t>Which product </a:t>
                      </a:r>
                      <a:r>
                        <a:rPr lang="en-US" sz="1400" baseline="0" dirty="0">
                          <a:solidFill>
                            <a:schemeClr val="tx1"/>
                          </a:solidFill>
                        </a:rPr>
                        <a:t>stocks ran out at least </a:t>
                      </a:r>
                      <a:r>
                        <a:rPr kumimoji="0" lang="en-US" sz="1400" kern="1200" dirty="0">
                          <a:solidFill>
                            <a:schemeClr val="tx1"/>
                          </a:solidFill>
                          <a:latin typeface="+mn-lt"/>
                          <a:ea typeface="+mn-ea"/>
                          <a:cs typeface="+mn-cs"/>
                        </a:rPr>
                        <a:t>once last week </a:t>
                      </a:r>
                      <a:r>
                        <a:rPr lang="en-US" sz="1400" baseline="0" dirty="0">
                          <a:solidFill>
                            <a:schemeClr val="tx1"/>
                          </a:solidFill>
                        </a:rPr>
                        <a:t>at the same time in every </a:t>
                      </a:r>
                      <a:r>
                        <a:rPr kumimoji="0" lang="en-US" sz="1400" kern="1200" dirty="0">
                          <a:solidFill>
                            <a:schemeClr val="tx1"/>
                          </a:solidFill>
                          <a:latin typeface="+mn-lt"/>
                          <a:ea typeface="+mn-ea"/>
                          <a:cs typeface="+mn-cs"/>
                        </a:rPr>
                        <a:t>warehouse</a:t>
                      </a:r>
                      <a:r>
                        <a:rPr lang="en-US" sz="1400" baseline="0" dirty="0">
                          <a:solidFill>
                            <a:schemeClr val="tx1"/>
                          </a:solidFill>
                        </a:rPr>
                        <a:t>?</a:t>
                      </a:r>
                    </a:p>
                    <a:p>
                      <a:r>
                        <a:rPr lang="en-US" sz="1400" baseline="0" dirty="0">
                          <a:solidFill>
                            <a:schemeClr val="tx1"/>
                          </a:solidFill>
                        </a:rPr>
                        <a:t>What's the </a:t>
                      </a:r>
                      <a:r>
                        <a:rPr kumimoji="0" lang="en-US" sz="1400" kern="1200" dirty="0">
                          <a:solidFill>
                            <a:schemeClr val="tx1"/>
                          </a:solidFill>
                          <a:latin typeface="+mn-lt"/>
                          <a:ea typeface="+mn-ea"/>
                          <a:cs typeface="+mn-cs"/>
                        </a:rPr>
                        <a:t>daily</a:t>
                      </a:r>
                      <a:r>
                        <a:rPr lang="en-US" sz="1400" baseline="0" dirty="0">
                          <a:solidFill>
                            <a:schemeClr val="tx1"/>
                          </a:solidFill>
                        </a:rPr>
                        <a:t> trend of all the stocks grouped by </a:t>
                      </a:r>
                      <a:r>
                        <a:rPr lang="en-US" sz="1400" b="1" baseline="0" dirty="0">
                          <a:solidFill>
                            <a:srgbClr val="C00000"/>
                          </a:solidFill>
                        </a:rPr>
                        <a:t>product type</a:t>
                      </a:r>
                      <a:r>
                        <a:rPr lang="en-US" sz="1400" baseline="0" dirty="0">
                          <a:solidFill>
                            <a:schemeClr val="tx1"/>
                          </a:solidFill>
                        </a:rPr>
                        <a:t>?</a:t>
                      </a:r>
                    </a:p>
                  </a:txBody>
                  <a:tcPr/>
                </a:tc>
                <a:extLst>
                  <a:ext uri="{0D108BD9-81ED-4DB2-BD59-A6C34878D82A}">
                    <a16:rowId xmlns:a16="http://schemas.microsoft.com/office/drawing/2014/main" val="10001"/>
                  </a:ext>
                </a:extLst>
              </a:tr>
              <a:tr h="370840">
                <a:tc>
                  <a:txBody>
                    <a:bodyPr/>
                    <a:lstStyle/>
                    <a:p>
                      <a:r>
                        <a:rPr lang="en-US" sz="1400" dirty="0"/>
                        <a:t>Sales</a:t>
                      </a:r>
                    </a:p>
                  </a:txBody>
                  <a:tcPr/>
                </a:tc>
                <a:tc>
                  <a:txBody>
                    <a:bodyPr/>
                    <a:lstStyle/>
                    <a:p>
                      <a:r>
                        <a:rPr lang="en-US" sz="1400" dirty="0">
                          <a:solidFill>
                            <a:schemeClr val="tx1"/>
                          </a:solidFill>
                        </a:rPr>
                        <a:t>What's the total amount </a:t>
                      </a:r>
                      <a:r>
                        <a:rPr lang="en-US" sz="1400" b="1" dirty="0">
                          <a:solidFill>
                            <a:srgbClr val="C00000"/>
                          </a:solidFill>
                        </a:rPr>
                        <a:t>per product </a:t>
                      </a:r>
                      <a:r>
                        <a:rPr lang="en-US" sz="1400" dirty="0">
                          <a:solidFill>
                            <a:schemeClr val="tx1"/>
                          </a:solidFill>
                        </a:rPr>
                        <a:t>sold </a:t>
                      </a:r>
                      <a:r>
                        <a:rPr kumimoji="0" lang="en-US" sz="1400" kern="1200" dirty="0">
                          <a:solidFill>
                            <a:schemeClr val="tx1"/>
                          </a:solidFill>
                          <a:latin typeface="+mn-lt"/>
                          <a:ea typeface="+mn-ea"/>
                          <a:cs typeface="+mn-cs"/>
                        </a:rPr>
                        <a:t>last month</a:t>
                      </a:r>
                      <a:r>
                        <a:rPr lang="en-US" sz="1400" dirty="0">
                          <a:solidFill>
                            <a:schemeClr val="tx1"/>
                          </a:solidFill>
                        </a:rPr>
                        <a:t>?</a:t>
                      </a:r>
                    </a:p>
                    <a:p>
                      <a:r>
                        <a:rPr lang="en-US" sz="1400" dirty="0">
                          <a:solidFill>
                            <a:schemeClr val="tx1"/>
                          </a:solidFill>
                        </a:rPr>
                        <a:t>What are the </a:t>
                      </a:r>
                      <a:r>
                        <a:rPr kumimoji="0" lang="en-US" sz="1400" kern="1200" dirty="0">
                          <a:solidFill>
                            <a:schemeClr val="tx1"/>
                          </a:solidFill>
                          <a:latin typeface="+mn-lt"/>
                          <a:ea typeface="+mn-ea"/>
                          <a:cs typeface="+mn-cs"/>
                        </a:rPr>
                        <a:t>daily</a:t>
                      </a:r>
                      <a:r>
                        <a:rPr lang="en-US" sz="1400" dirty="0">
                          <a:solidFill>
                            <a:schemeClr val="tx1"/>
                          </a:solidFill>
                        </a:rPr>
                        <a:t> receipts </a:t>
                      </a:r>
                      <a:r>
                        <a:rPr kumimoji="0" lang="en-US" sz="1400" kern="1200" dirty="0">
                          <a:solidFill>
                            <a:schemeClr val="tx1"/>
                          </a:solidFill>
                          <a:latin typeface="+mn-lt"/>
                          <a:ea typeface="+mn-ea"/>
                          <a:cs typeface="+mn-cs"/>
                        </a:rPr>
                        <a:t>per store</a:t>
                      </a:r>
                      <a:r>
                        <a:rPr lang="en-US" sz="1400" dirty="0">
                          <a:solidFill>
                            <a:schemeClr val="tx1"/>
                          </a:solidFill>
                        </a:rPr>
                        <a:t>?</a:t>
                      </a:r>
                    </a:p>
                    <a:p>
                      <a:r>
                        <a:rPr lang="en-US" sz="1400" dirty="0">
                          <a:solidFill>
                            <a:schemeClr val="tx1"/>
                          </a:solidFill>
                        </a:rPr>
                        <a:t>What are the receipts per </a:t>
                      </a:r>
                      <a:r>
                        <a:rPr lang="en-US" sz="1400" b="1" dirty="0">
                          <a:solidFill>
                            <a:srgbClr val="C00000"/>
                          </a:solidFill>
                        </a:rPr>
                        <a:t>product category </a:t>
                      </a:r>
                      <a:r>
                        <a:rPr lang="en-US" sz="1400" dirty="0">
                          <a:solidFill>
                            <a:schemeClr val="tx1"/>
                          </a:solidFill>
                        </a:rPr>
                        <a:t>of a </a:t>
                      </a:r>
                      <a:r>
                        <a:rPr kumimoji="0" lang="en-US" sz="1400" kern="1200" dirty="0">
                          <a:solidFill>
                            <a:schemeClr val="tx1"/>
                          </a:solidFill>
                          <a:latin typeface="+mn-lt"/>
                          <a:ea typeface="+mn-ea"/>
                          <a:cs typeface="+mn-cs"/>
                        </a:rPr>
                        <a:t>specific</a:t>
                      </a:r>
                      <a:r>
                        <a:rPr lang="en-US" sz="1400" dirty="0">
                          <a:solidFill>
                            <a:srgbClr val="00B050"/>
                          </a:solidFill>
                        </a:rPr>
                        <a:t> </a:t>
                      </a:r>
                      <a:r>
                        <a:rPr kumimoji="0" lang="en-US" sz="1400" kern="1200" dirty="0">
                          <a:solidFill>
                            <a:schemeClr val="tx1"/>
                          </a:solidFill>
                          <a:latin typeface="+mn-lt"/>
                          <a:ea typeface="+mn-ea"/>
                          <a:cs typeface="+mn-cs"/>
                        </a:rPr>
                        <a:t>store</a:t>
                      </a:r>
                      <a:r>
                        <a:rPr lang="en-US" sz="1400" dirty="0">
                          <a:solidFill>
                            <a:srgbClr val="00B050"/>
                          </a:solidFill>
                        </a:rPr>
                        <a:t> </a:t>
                      </a:r>
                      <a:r>
                        <a:rPr lang="en-US" sz="1400" dirty="0">
                          <a:solidFill>
                            <a:schemeClr val="tx1"/>
                          </a:solidFill>
                        </a:rPr>
                        <a:t>on </a:t>
                      </a:r>
                      <a:r>
                        <a:rPr kumimoji="0" lang="en-US" sz="1400" kern="1200" dirty="0">
                          <a:solidFill>
                            <a:schemeClr val="tx1"/>
                          </a:solidFill>
                          <a:latin typeface="+mn-lt"/>
                          <a:ea typeface="+mn-ea"/>
                          <a:cs typeface="+mn-cs"/>
                        </a:rPr>
                        <a:t>a specific day</a:t>
                      </a:r>
                      <a:r>
                        <a:rPr lang="en-US" sz="1400" dirty="0">
                          <a:solidFill>
                            <a:schemeClr val="tx1"/>
                          </a:solidFill>
                        </a:rPr>
                        <a:t>?</a:t>
                      </a:r>
                    </a:p>
                    <a:p>
                      <a:r>
                        <a:rPr lang="en-US" sz="1400" dirty="0">
                          <a:solidFill>
                            <a:schemeClr val="tx1"/>
                          </a:solidFill>
                        </a:rPr>
                        <a:t>What is the </a:t>
                      </a:r>
                      <a:r>
                        <a:rPr kumimoji="0" lang="en-US" sz="1400" kern="1200" dirty="0">
                          <a:solidFill>
                            <a:schemeClr val="tx1"/>
                          </a:solidFill>
                          <a:latin typeface="+mn-lt"/>
                          <a:ea typeface="+mn-ea"/>
                          <a:cs typeface="+mn-cs"/>
                        </a:rPr>
                        <a:t>annual</a:t>
                      </a:r>
                      <a:r>
                        <a:rPr lang="en-US" sz="1400" dirty="0">
                          <a:solidFill>
                            <a:schemeClr val="tx1"/>
                          </a:solidFill>
                        </a:rPr>
                        <a:t> report of </a:t>
                      </a:r>
                      <a:r>
                        <a:rPr kumimoji="0" lang="en-US" sz="1400" kern="1200" dirty="0">
                          <a:solidFill>
                            <a:schemeClr val="tx1"/>
                          </a:solidFill>
                          <a:latin typeface="+mn-lt"/>
                          <a:ea typeface="+mn-ea"/>
                          <a:cs typeface="+mn-cs"/>
                        </a:rPr>
                        <a:t>receipts per city </a:t>
                      </a:r>
                      <a:r>
                        <a:rPr lang="en-US" sz="1400" b="1" dirty="0">
                          <a:solidFill>
                            <a:srgbClr val="C00000"/>
                          </a:solidFill>
                        </a:rPr>
                        <a:t>per product</a:t>
                      </a:r>
                      <a:r>
                        <a:rPr lang="en-US" sz="1400" dirty="0">
                          <a:solidFill>
                            <a:schemeClr val="tx1"/>
                          </a:solidFill>
                        </a:rPr>
                        <a:t>?</a:t>
                      </a:r>
                    </a:p>
                  </a:txBody>
                  <a:tcPr/>
                </a:tc>
                <a:extLst>
                  <a:ext uri="{0D108BD9-81ED-4DB2-BD59-A6C34878D82A}">
                    <a16:rowId xmlns:a16="http://schemas.microsoft.com/office/drawing/2014/main" val="10002"/>
                  </a:ext>
                </a:extLst>
              </a:tr>
              <a:tr h="370840">
                <a:tc>
                  <a:txBody>
                    <a:bodyPr/>
                    <a:lstStyle/>
                    <a:p>
                      <a:r>
                        <a:rPr lang="en-US" sz="1400" dirty="0"/>
                        <a:t>Order lines</a:t>
                      </a:r>
                    </a:p>
                  </a:txBody>
                  <a:tcPr/>
                </a:tc>
                <a:tc>
                  <a:txBody>
                    <a:bodyPr/>
                    <a:lstStyle/>
                    <a:p>
                      <a:r>
                        <a:rPr lang="en-US" sz="1400" dirty="0">
                          <a:solidFill>
                            <a:schemeClr val="tx1"/>
                          </a:solidFill>
                        </a:rPr>
                        <a:t>What's the total amount of </a:t>
                      </a:r>
                      <a:r>
                        <a:rPr lang="en-US" sz="1400" b="1" dirty="0">
                          <a:solidFill>
                            <a:srgbClr val="C00000"/>
                          </a:solidFill>
                        </a:rPr>
                        <a:t>goods</a:t>
                      </a:r>
                      <a:r>
                        <a:rPr lang="en-US" sz="1400" dirty="0">
                          <a:solidFill>
                            <a:schemeClr val="tx1"/>
                          </a:solidFill>
                        </a:rPr>
                        <a:t> ordered from </a:t>
                      </a:r>
                      <a:r>
                        <a:rPr kumimoji="0" lang="en-US" sz="1400" kern="1200" dirty="0">
                          <a:solidFill>
                            <a:schemeClr val="tx1"/>
                          </a:solidFill>
                          <a:latin typeface="+mn-lt"/>
                          <a:ea typeface="+mn-ea"/>
                          <a:cs typeface="+mn-cs"/>
                        </a:rPr>
                        <a:t>a specific supplier every year</a:t>
                      </a:r>
                      <a:r>
                        <a:rPr lang="en-US" sz="1400" dirty="0">
                          <a:solidFill>
                            <a:schemeClr val="tx1"/>
                          </a:solidFill>
                        </a:rPr>
                        <a:t>?</a:t>
                      </a:r>
                    </a:p>
                    <a:p>
                      <a:r>
                        <a:rPr lang="en-US" sz="1400" dirty="0">
                          <a:solidFill>
                            <a:schemeClr val="tx1"/>
                          </a:solidFill>
                        </a:rPr>
                        <a:t>What's the </a:t>
                      </a:r>
                      <a:r>
                        <a:rPr kumimoji="0" lang="en-US" sz="1400" kern="1200" dirty="0">
                          <a:solidFill>
                            <a:schemeClr val="tx1"/>
                          </a:solidFill>
                          <a:latin typeface="+mn-lt"/>
                          <a:ea typeface="+mn-ea"/>
                          <a:cs typeface="+mn-cs"/>
                        </a:rPr>
                        <a:t>daily</a:t>
                      </a:r>
                      <a:r>
                        <a:rPr lang="en-US" sz="1400" dirty="0">
                          <a:solidFill>
                            <a:schemeClr val="tx1"/>
                          </a:solidFill>
                        </a:rPr>
                        <a:t> total amount ordered last month </a:t>
                      </a:r>
                      <a:r>
                        <a:rPr lang="en-US" sz="1400" b="0" dirty="0">
                          <a:solidFill>
                            <a:schemeClr val="tx1"/>
                          </a:solidFill>
                        </a:rPr>
                        <a:t>for a </a:t>
                      </a:r>
                      <a:r>
                        <a:rPr lang="en-US" sz="1400" b="1" dirty="0">
                          <a:solidFill>
                            <a:srgbClr val="C00000"/>
                          </a:solidFill>
                        </a:rPr>
                        <a:t>specific product</a:t>
                      </a:r>
                      <a:r>
                        <a:rPr lang="en-US" sz="1400" b="1" baseline="0" dirty="0">
                          <a:solidFill>
                            <a:srgbClr val="C00000"/>
                          </a:solidFill>
                        </a:rPr>
                        <a:t> type</a:t>
                      </a:r>
                      <a:r>
                        <a:rPr lang="en-US" sz="1400" baseline="0" dirty="0">
                          <a:solidFill>
                            <a:schemeClr val="tx1"/>
                          </a:solidFill>
                        </a:rPr>
                        <a:t>?</a:t>
                      </a:r>
                    </a:p>
                    <a:p>
                      <a:r>
                        <a:rPr lang="en-US" sz="1400" baseline="0" dirty="0">
                          <a:solidFill>
                            <a:schemeClr val="tx1"/>
                          </a:solidFill>
                        </a:rPr>
                        <a:t>What's the best discount given </a:t>
                      </a:r>
                      <a:r>
                        <a:rPr kumimoji="0" lang="en-US" sz="1400" kern="1200" dirty="0">
                          <a:solidFill>
                            <a:schemeClr val="tx1"/>
                          </a:solidFill>
                          <a:latin typeface="+mn-lt"/>
                          <a:ea typeface="+mn-ea"/>
                          <a:cs typeface="+mn-cs"/>
                        </a:rPr>
                        <a:t>by each supplier last year and </a:t>
                      </a:r>
                      <a:r>
                        <a:rPr lang="en-US" sz="1400" baseline="0" dirty="0">
                          <a:solidFill>
                            <a:schemeClr val="tx1"/>
                          </a:solidFill>
                        </a:rPr>
                        <a:t>grouped by </a:t>
                      </a:r>
                      <a:r>
                        <a:rPr lang="en-US" sz="1400" b="1" baseline="0" dirty="0">
                          <a:solidFill>
                            <a:srgbClr val="C00000"/>
                          </a:solidFill>
                        </a:rPr>
                        <a:t>product category</a:t>
                      </a:r>
                      <a:r>
                        <a:rPr lang="en-US" sz="1400" baseline="0" dirty="0">
                          <a:solidFill>
                            <a:schemeClr val="tx1"/>
                          </a:solidFill>
                        </a:rPr>
                        <a:t>?</a:t>
                      </a:r>
                      <a:endParaRPr lang="en-US" sz="14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7" name="Content Placeholder 6"/>
          <p:cNvSpPr>
            <a:spLocks noGrp="1"/>
          </p:cNvSpPr>
          <p:nvPr>
            <p:ph sz="quarter" idx="1"/>
          </p:nvPr>
        </p:nvSpPr>
        <p:spPr>
          <a:xfrm>
            <a:off x="457200" y="4267200"/>
            <a:ext cx="8229600" cy="1524000"/>
          </a:xfrm>
        </p:spPr>
        <p:txBody>
          <a:bodyPr>
            <a:normAutofit/>
          </a:bodyPr>
          <a:lstStyle/>
          <a:p>
            <a:r>
              <a:rPr lang="en-US" sz="2000" dirty="0"/>
              <a:t>The three facts also share the </a:t>
            </a:r>
            <a:r>
              <a:rPr lang="en-US" sz="2000" dirty="0">
                <a:solidFill>
                  <a:srgbClr val="C00000"/>
                </a:solidFill>
              </a:rPr>
              <a:t>Product</a:t>
            </a:r>
            <a:r>
              <a:rPr lang="en-US" sz="2000" dirty="0"/>
              <a:t> dimension</a:t>
            </a:r>
          </a:p>
          <a:p>
            <a:r>
              <a:rPr lang="en-US" sz="2000" dirty="0"/>
              <a:t>Check the granularity to determine the hierarchy levels</a:t>
            </a:r>
          </a:p>
          <a:p>
            <a:pPr lvl="1"/>
            <a:r>
              <a:rPr lang="en-US" sz="1800" dirty="0"/>
              <a:t>Product levels: </a:t>
            </a:r>
            <a:r>
              <a:rPr lang="en-US" sz="1800" dirty="0">
                <a:solidFill>
                  <a:srgbClr val="C00000"/>
                </a:solidFill>
              </a:rPr>
              <a:t>product</a:t>
            </a:r>
            <a:r>
              <a:rPr lang="en-US" sz="1800" dirty="0"/>
              <a:t>, </a:t>
            </a:r>
            <a:r>
              <a:rPr lang="en-US" sz="1800" dirty="0">
                <a:solidFill>
                  <a:srgbClr val="C00000"/>
                </a:solidFill>
              </a:rPr>
              <a:t>type</a:t>
            </a:r>
            <a:r>
              <a:rPr lang="en-US" sz="1800" dirty="0"/>
              <a:t>, </a:t>
            </a:r>
            <a:r>
              <a:rPr lang="en-US" sz="1800" dirty="0">
                <a:solidFill>
                  <a:srgbClr val="C00000"/>
                </a:solidFill>
              </a:rPr>
              <a:t>category</a:t>
            </a:r>
          </a:p>
        </p:txBody>
      </p:sp>
      <p:sp>
        <p:nvSpPr>
          <p:cNvPr id="6" name="Line Callout 2 5"/>
          <p:cNvSpPr/>
          <p:nvPr/>
        </p:nvSpPr>
        <p:spPr>
          <a:xfrm>
            <a:off x="3962400" y="5542915"/>
            <a:ext cx="3810000" cy="381000"/>
          </a:xfrm>
          <a:prstGeom prst="borderCallout2">
            <a:avLst>
              <a:gd name="adj1" fmla="val 18750"/>
              <a:gd name="adj2" fmla="val -8333"/>
              <a:gd name="adj3" fmla="val 18750"/>
              <a:gd name="adj4" fmla="val -16667"/>
              <a:gd name="adj5" fmla="val -39078"/>
              <a:gd name="adj6" fmla="val -2645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Finest granularity: individual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 Requirement Analysis</a:t>
            </a:r>
          </a:p>
        </p:txBody>
      </p:sp>
      <p:sp>
        <p:nvSpPr>
          <p:cNvPr id="3" name="Content Placeholder 2"/>
          <p:cNvSpPr>
            <a:spLocks noGrp="1"/>
          </p:cNvSpPr>
          <p:nvPr>
            <p:ph sz="quarter" idx="1"/>
          </p:nvPr>
        </p:nvSpPr>
        <p:spPr/>
        <p:txBody>
          <a:bodyPr/>
          <a:lstStyle/>
          <a:p>
            <a:r>
              <a:rPr lang="en-US" dirty="0"/>
              <a:t>Difficulties in user requirement analysis</a:t>
            </a:r>
          </a:p>
          <a:p>
            <a:r>
              <a:rPr lang="en-US" dirty="0"/>
              <a:t>Multidimensional model</a:t>
            </a:r>
          </a:p>
          <a:p>
            <a:pPr lvl="1"/>
            <a:r>
              <a:rPr lang="en-US" dirty="0"/>
              <a:t>Dimensional nature of business data</a:t>
            </a:r>
          </a:p>
          <a:p>
            <a:pPr lvl="1"/>
            <a:r>
              <a:rPr lang="en-US" dirty="0"/>
              <a:t>Fact, dimension, measure, hierarchies</a:t>
            </a:r>
          </a:p>
          <a:p>
            <a:r>
              <a:rPr lang="en-US" dirty="0"/>
              <a:t>Identifying Facts and Workload</a:t>
            </a:r>
          </a:p>
          <a:p>
            <a:pPr lvl="1"/>
            <a:r>
              <a:rPr lang="en-US" dirty="0"/>
              <a:t>Studying existing reports</a:t>
            </a:r>
          </a:p>
          <a:p>
            <a:pPr lvl="1"/>
            <a:r>
              <a:rPr lang="en-US" dirty="0"/>
              <a:t>User requirements as typical analysis query workload</a:t>
            </a:r>
          </a:p>
          <a:p>
            <a:pPr lvl="2"/>
            <a:r>
              <a:rPr lang="en-US" dirty="0"/>
              <a:t>Keywords: 'by', 'for'</a:t>
            </a:r>
          </a:p>
          <a:p>
            <a:pPr lvl="1"/>
            <a:r>
              <a:rPr lang="en-US" dirty="0"/>
              <a:t>Identifying facts with conformed dimensions</a:t>
            </a:r>
          </a:p>
          <a:p>
            <a:pPr lvl="1"/>
            <a:r>
              <a:rPr lang="en-US" dirty="0"/>
              <a:t>User Requirement Glossary </a:t>
            </a:r>
          </a:p>
        </p:txBody>
      </p:sp>
      <p:sp>
        <p:nvSpPr>
          <p:cNvPr id="4" name="Slide Number Placeholder 3"/>
          <p:cNvSpPr>
            <a:spLocks noGrp="1"/>
          </p:cNvSpPr>
          <p:nvPr>
            <p:ph type="sldNum" sz="quarter" idx="12"/>
          </p:nvPr>
        </p:nvSpPr>
        <p:spPr/>
        <p:txBody>
          <a:bodyPr/>
          <a:lstStyle/>
          <a:p>
            <a:fld id="{4995B41A-9D18-48EF-B739-FD37193D25C0}" type="slidenum">
              <a:rPr lang="en-US" smtClean="0"/>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the Dimensions (3)</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71143754"/>
              </p:ext>
            </p:extLst>
          </p:nvPr>
        </p:nvGraphicFramePr>
        <p:xfrm>
          <a:off x="304800" y="1295400"/>
          <a:ext cx="8534400" cy="277876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sz="1400" dirty="0"/>
                        <a:t>Facts</a:t>
                      </a:r>
                    </a:p>
                  </a:txBody>
                  <a:tcPr/>
                </a:tc>
                <a:tc>
                  <a:txBody>
                    <a:bodyPr/>
                    <a:lstStyle/>
                    <a:p>
                      <a:r>
                        <a:rPr lang="en-US" sz="1400" dirty="0"/>
                        <a:t>Query</a:t>
                      </a:r>
                    </a:p>
                  </a:txBody>
                  <a:tcPr/>
                </a:tc>
                <a:extLst>
                  <a:ext uri="{0D108BD9-81ED-4DB2-BD59-A6C34878D82A}">
                    <a16:rowId xmlns:a16="http://schemas.microsoft.com/office/drawing/2014/main" val="10000"/>
                  </a:ext>
                </a:extLst>
              </a:tr>
              <a:tr h="370840">
                <a:tc>
                  <a:txBody>
                    <a:bodyPr/>
                    <a:lstStyle/>
                    <a:p>
                      <a:r>
                        <a:rPr lang="en-US" sz="1400" dirty="0"/>
                        <a:t>Stock inventory</a:t>
                      </a:r>
                    </a:p>
                  </a:txBody>
                  <a:tcPr/>
                </a:tc>
                <a:tc>
                  <a:txBody>
                    <a:bodyPr/>
                    <a:lstStyle/>
                    <a:p>
                      <a:r>
                        <a:rPr lang="en-US" sz="1400" dirty="0">
                          <a:solidFill>
                            <a:schemeClr val="tx1"/>
                          </a:solidFill>
                        </a:rPr>
                        <a:t>What is the average quantity made available </a:t>
                      </a:r>
                      <a:r>
                        <a:rPr kumimoji="0" lang="en-US" sz="1400" kern="1200" dirty="0">
                          <a:solidFill>
                            <a:schemeClr val="tx1"/>
                          </a:solidFill>
                          <a:latin typeface="+mn-lt"/>
                          <a:ea typeface="+mn-ea"/>
                          <a:cs typeface="+mn-cs"/>
                        </a:rPr>
                        <a:t>monthly</a:t>
                      </a:r>
                      <a:r>
                        <a:rPr lang="en-US" sz="1400" dirty="0">
                          <a:solidFill>
                            <a:schemeClr val="tx1"/>
                          </a:solidFill>
                        </a:rPr>
                        <a:t> in </a:t>
                      </a:r>
                      <a:r>
                        <a:rPr kumimoji="0" lang="en-US" sz="1400" b="1" kern="1200" baseline="0" dirty="0">
                          <a:solidFill>
                            <a:srgbClr val="FFC000"/>
                          </a:solidFill>
                          <a:latin typeface="+mn-lt"/>
                          <a:ea typeface="+mn-ea"/>
                          <a:cs typeface="+mn-cs"/>
                        </a:rPr>
                        <a:t>every</a:t>
                      </a:r>
                      <a:r>
                        <a:rPr lang="en-US" sz="1400" baseline="0" dirty="0">
                          <a:solidFill>
                            <a:srgbClr val="FFC000"/>
                          </a:solidFill>
                        </a:rPr>
                        <a:t> </a:t>
                      </a:r>
                      <a:r>
                        <a:rPr lang="en-US" sz="1400" b="1" baseline="0" dirty="0">
                          <a:solidFill>
                            <a:srgbClr val="FFC000"/>
                          </a:solidFill>
                        </a:rPr>
                        <a:t>warehouse</a:t>
                      </a:r>
                      <a:r>
                        <a:rPr lang="en-US" sz="1400" baseline="0" dirty="0">
                          <a:solidFill>
                            <a:schemeClr val="tx1"/>
                          </a:solidFill>
                        </a:rPr>
                        <a:t>?</a:t>
                      </a:r>
                    </a:p>
                    <a:p>
                      <a:r>
                        <a:rPr kumimoji="0" lang="en-US" sz="1400" kern="1200" dirty="0">
                          <a:solidFill>
                            <a:schemeClr val="tx1"/>
                          </a:solidFill>
                          <a:latin typeface="+mn-lt"/>
                          <a:ea typeface="+mn-ea"/>
                          <a:cs typeface="+mn-cs"/>
                        </a:rPr>
                        <a:t>Which product </a:t>
                      </a:r>
                      <a:r>
                        <a:rPr lang="en-US" sz="1400" baseline="0" dirty="0">
                          <a:solidFill>
                            <a:schemeClr val="tx1"/>
                          </a:solidFill>
                        </a:rPr>
                        <a:t>stocks ran out at least </a:t>
                      </a:r>
                      <a:r>
                        <a:rPr lang="en-US" sz="1400" dirty="0">
                          <a:solidFill>
                            <a:schemeClr val="tx1"/>
                          </a:solidFill>
                        </a:rPr>
                        <a:t>once </a:t>
                      </a:r>
                      <a:r>
                        <a:rPr kumimoji="0" lang="en-US" sz="1400" kern="1200" dirty="0">
                          <a:solidFill>
                            <a:schemeClr val="tx1"/>
                          </a:solidFill>
                          <a:latin typeface="+mn-lt"/>
                          <a:ea typeface="+mn-ea"/>
                          <a:cs typeface="+mn-cs"/>
                        </a:rPr>
                        <a:t>last week </a:t>
                      </a:r>
                      <a:r>
                        <a:rPr lang="en-US" sz="1400" baseline="0" dirty="0">
                          <a:solidFill>
                            <a:schemeClr val="tx1"/>
                          </a:solidFill>
                        </a:rPr>
                        <a:t>at the same time in </a:t>
                      </a:r>
                      <a:r>
                        <a:rPr kumimoji="0" lang="en-US" sz="1400" b="1" kern="1200" baseline="0" dirty="0">
                          <a:solidFill>
                            <a:srgbClr val="FFC000"/>
                          </a:solidFill>
                          <a:latin typeface="+mn-lt"/>
                          <a:ea typeface="+mn-ea"/>
                          <a:cs typeface="+mn-cs"/>
                        </a:rPr>
                        <a:t>every warehouse</a:t>
                      </a:r>
                      <a:r>
                        <a:rPr lang="en-US" sz="1400" baseline="0" dirty="0">
                          <a:solidFill>
                            <a:schemeClr val="tx1"/>
                          </a:solidFill>
                        </a:rPr>
                        <a:t>?</a:t>
                      </a:r>
                    </a:p>
                    <a:p>
                      <a:r>
                        <a:rPr lang="en-US" sz="1400" baseline="0" dirty="0">
                          <a:solidFill>
                            <a:schemeClr val="tx1"/>
                          </a:solidFill>
                        </a:rPr>
                        <a:t>What's the </a:t>
                      </a:r>
                      <a:r>
                        <a:rPr kumimoji="0" lang="en-US" sz="1400" kern="1200" dirty="0">
                          <a:solidFill>
                            <a:schemeClr val="tx1"/>
                          </a:solidFill>
                          <a:latin typeface="+mn-lt"/>
                          <a:ea typeface="+mn-ea"/>
                          <a:cs typeface="+mn-cs"/>
                        </a:rPr>
                        <a:t>daily</a:t>
                      </a:r>
                      <a:r>
                        <a:rPr lang="en-US" sz="1400" baseline="0" dirty="0">
                          <a:solidFill>
                            <a:schemeClr val="tx1"/>
                          </a:solidFill>
                        </a:rPr>
                        <a:t> trend of all the stocks grouped by </a:t>
                      </a:r>
                      <a:r>
                        <a:rPr kumimoji="0" lang="en-US" sz="1400" kern="1200" dirty="0">
                          <a:solidFill>
                            <a:schemeClr val="tx1"/>
                          </a:solidFill>
                          <a:latin typeface="+mn-lt"/>
                          <a:ea typeface="+mn-ea"/>
                          <a:cs typeface="+mn-cs"/>
                        </a:rPr>
                        <a:t>product type</a:t>
                      </a:r>
                      <a:r>
                        <a:rPr lang="en-US" sz="1400" baseline="0" dirty="0">
                          <a:solidFill>
                            <a:schemeClr val="tx1"/>
                          </a:solidFill>
                        </a:rPr>
                        <a:t>?</a:t>
                      </a:r>
                    </a:p>
                  </a:txBody>
                  <a:tcPr/>
                </a:tc>
                <a:extLst>
                  <a:ext uri="{0D108BD9-81ED-4DB2-BD59-A6C34878D82A}">
                    <a16:rowId xmlns:a16="http://schemas.microsoft.com/office/drawing/2014/main" val="10001"/>
                  </a:ext>
                </a:extLst>
              </a:tr>
              <a:tr h="370840">
                <a:tc>
                  <a:txBody>
                    <a:bodyPr/>
                    <a:lstStyle/>
                    <a:p>
                      <a:r>
                        <a:rPr lang="en-US" sz="1400" dirty="0"/>
                        <a:t>Sales</a:t>
                      </a:r>
                    </a:p>
                  </a:txBody>
                  <a:tcPr/>
                </a:tc>
                <a:tc>
                  <a:txBody>
                    <a:bodyPr/>
                    <a:lstStyle/>
                    <a:p>
                      <a:r>
                        <a:rPr lang="en-US" sz="1400" dirty="0">
                          <a:solidFill>
                            <a:schemeClr val="tx1"/>
                          </a:solidFill>
                        </a:rPr>
                        <a:t>What's the total amount </a:t>
                      </a:r>
                      <a:r>
                        <a:rPr kumimoji="0" lang="en-US" sz="1400" kern="1200" dirty="0">
                          <a:solidFill>
                            <a:schemeClr val="tx1"/>
                          </a:solidFill>
                          <a:latin typeface="+mn-lt"/>
                          <a:ea typeface="+mn-ea"/>
                          <a:cs typeface="+mn-cs"/>
                        </a:rPr>
                        <a:t>per product sold last month</a:t>
                      </a:r>
                      <a:r>
                        <a:rPr lang="en-US" sz="1400" dirty="0">
                          <a:solidFill>
                            <a:schemeClr val="tx1"/>
                          </a:solidFill>
                        </a:rPr>
                        <a:t>?</a:t>
                      </a:r>
                    </a:p>
                    <a:p>
                      <a:r>
                        <a:rPr lang="en-US" sz="1400" dirty="0">
                          <a:solidFill>
                            <a:schemeClr val="tx1"/>
                          </a:solidFill>
                        </a:rPr>
                        <a:t>What are the </a:t>
                      </a:r>
                      <a:r>
                        <a:rPr kumimoji="0" lang="en-US" sz="1400" kern="1200" dirty="0">
                          <a:solidFill>
                            <a:schemeClr val="tx1"/>
                          </a:solidFill>
                          <a:latin typeface="+mn-lt"/>
                          <a:ea typeface="+mn-ea"/>
                          <a:cs typeface="+mn-cs"/>
                        </a:rPr>
                        <a:t>daily</a:t>
                      </a:r>
                      <a:r>
                        <a:rPr lang="en-US" sz="1400" dirty="0">
                          <a:solidFill>
                            <a:schemeClr val="tx1"/>
                          </a:solidFill>
                        </a:rPr>
                        <a:t> receipts </a:t>
                      </a:r>
                      <a:r>
                        <a:rPr lang="en-US" sz="1400" b="1" dirty="0">
                          <a:solidFill>
                            <a:srgbClr val="00B050"/>
                          </a:solidFill>
                        </a:rPr>
                        <a:t>per store</a:t>
                      </a:r>
                      <a:r>
                        <a:rPr lang="en-US" sz="1400" dirty="0">
                          <a:solidFill>
                            <a:schemeClr val="tx1"/>
                          </a:solidFill>
                        </a:rPr>
                        <a:t>?</a:t>
                      </a:r>
                    </a:p>
                    <a:p>
                      <a:r>
                        <a:rPr lang="en-US" sz="1400" dirty="0">
                          <a:solidFill>
                            <a:schemeClr val="tx1"/>
                          </a:solidFill>
                        </a:rPr>
                        <a:t>What are the receipts per </a:t>
                      </a:r>
                      <a:r>
                        <a:rPr kumimoji="0" lang="en-US" sz="1400" kern="1200" dirty="0">
                          <a:solidFill>
                            <a:schemeClr val="tx1"/>
                          </a:solidFill>
                          <a:latin typeface="+mn-lt"/>
                          <a:ea typeface="+mn-ea"/>
                          <a:cs typeface="+mn-cs"/>
                        </a:rPr>
                        <a:t>product category </a:t>
                      </a:r>
                      <a:r>
                        <a:rPr lang="en-US" sz="1400" dirty="0">
                          <a:solidFill>
                            <a:schemeClr val="tx1"/>
                          </a:solidFill>
                        </a:rPr>
                        <a:t>of a </a:t>
                      </a:r>
                      <a:r>
                        <a:rPr kumimoji="0" lang="en-US" sz="1400" b="1" kern="1200" dirty="0">
                          <a:solidFill>
                            <a:srgbClr val="00B050"/>
                          </a:solidFill>
                          <a:latin typeface="+mn-lt"/>
                          <a:ea typeface="+mn-ea"/>
                          <a:cs typeface="+mn-cs"/>
                        </a:rPr>
                        <a:t>specific store </a:t>
                      </a:r>
                      <a:r>
                        <a:rPr lang="en-US" sz="1400" dirty="0">
                          <a:solidFill>
                            <a:schemeClr val="tx1"/>
                          </a:solidFill>
                        </a:rPr>
                        <a:t>on a </a:t>
                      </a:r>
                      <a:r>
                        <a:rPr kumimoji="0" lang="en-US" sz="1400" kern="1200" dirty="0">
                          <a:solidFill>
                            <a:schemeClr val="tx1"/>
                          </a:solidFill>
                          <a:latin typeface="+mn-lt"/>
                          <a:ea typeface="+mn-ea"/>
                          <a:cs typeface="+mn-cs"/>
                        </a:rPr>
                        <a:t>specific</a:t>
                      </a:r>
                      <a:r>
                        <a:rPr lang="en-US" sz="1400" dirty="0">
                          <a:solidFill>
                            <a:srgbClr val="0070C0"/>
                          </a:solidFill>
                        </a:rPr>
                        <a:t> </a:t>
                      </a:r>
                      <a:r>
                        <a:rPr kumimoji="0" lang="en-US" sz="1400" kern="1200" dirty="0">
                          <a:solidFill>
                            <a:schemeClr val="tx1"/>
                          </a:solidFill>
                          <a:latin typeface="+mn-lt"/>
                          <a:ea typeface="+mn-ea"/>
                          <a:cs typeface="+mn-cs"/>
                        </a:rPr>
                        <a:t>day</a:t>
                      </a:r>
                      <a:r>
                        <a:rPr lang="en-US" sz="1400" dirty="0">
                          <a:solidFill>
                            <a:schemeClr val="tx1"/>
                          </a:solidFill>
                        </a:rPr>
                        <a:t>?</a:t>
                      </a:r>
                    </a:p>
                    <a:p>
                      <a:r>
                        <a:rPr lang="en-US" sz="1400" dirty="0">
                          <a:solidFill>
                            <a:schemeClr val="tx1"/>
                          </a:solidFill>
                        </a:rPr>
                        <a:t>What is the </a:t>
                      </a:r>
                      <a:r>
                        <a:rPr kumimoji="0" lang="en-US" sz="1400" kern="1200" dirty="0">
                          <a:solidFill>
                            <a:schemeClr val="tx1"/>
                          </a:solidFill>
                          <a:latin typeface="+mn-lt"/>
                          <a:ea typeface="+mn-ea"/>
                          <a:cs typeface="+mn-cs"/>
                        </a:rPr>
                        <a:t>annual</a:t>
                      </a:r>
                      <a:r>
                        <a:rPr lang="en-US" sz="1400" dirty="0">
                          <a:solidFill>
                            <a:schemeClr val="tx1"/>
                          </a:solidFill>
                        </a:rPr>
                        <a:t> report of receipts </a:t>
                      </a:r>
                      <a:r>
                        <a:rPr kumimoji="0" lang="en-US" sz="1400" b="1" kern="1200" dirty="0">
                          <a:solidFill>
                            <a:srgbClr val="00B050"/>
                          </a:solidFill>
                          <a:latin typeface="+mn-lt"/>
                          <a:ea typeface="+mn-ea"/>
                          <a:cs typeface="+mn-cs"/>
                        </a:rPr>
                        <a:t>per city </a:t>
                      </a:r>
                      <a:r>
                        <a:rPr kumimoji="0" lang="en-US" sz="1400" kern="1200" dirty="0">
                          <a:solidFill>
                            <a:schemeClr val="tx1"/>
                          </a:solidFill>
                          <a:latin typeface="+mn-lt"/>
                          <a:ea typeface="+mn-ea"/>
                          <a:cs typeface="+mn-cs"/>
                        </a:rPr>
                        <a:t>per product</a:t>
                      </a:r>
                      <a:r>
                        <a:rPr lang="en-US" sz="1400" dirty="0">
                          <a:solidFill>
                            <a:schemeClr val="tx1"/>
                          </a:solidFill>
                        </a:rPr>
                        <a:t>?</a:t>
                      </a:r>
                    </a:p>
                  </a:txBody>
                  <a:tcPr/>
                </a:tc>
                <a:extLst>
                  <a:ext uri="{0D108BD9-81ED-4DB2-BD59-A6C34878D82A}">
                    <a16:rowId xmlns:a16="http://schemas.microsoft.com/office/drawing/2014/main" val="10002"/>
                  </a:ext>
                </a:extLst>
              </a:tr>
              <a:tr h="370840">
                <a:tc>
                  <a:txBody>
                    <a:bodyPr/>
                    <a:lstStyle/>
                    <a:p>
                      <a:r>
                        <a:rPr lang="en-US" sz="1400" dirty="0"/>
                        <a:t>Order lines</a:t>
                      </a:r>
                    </a:p>
                  </a:txBody>
                  <a:tcPr/>
                </a:tc>
                <a:tc>
                  <a:txBody>
                    <a:bodyPr/>
                    <a:lstStyle/>
                    <a:p>
                      <a:r>
                        <a:rPr lang="en-US" sz="1400" dirty="0">
                          <a:solidFill>
                            <a:schemeClr val="tx1"/>
                          </a:solidFill>
                        </a:rPr>
                        <a:t>What's the total amount of </a:t>
                      </a:r>
                      <a:r>
                        <a:rPr kumimoji="0" lang="en-US" sz="1400" kern="1200" dirty="0">
                          <a:solidFill>
                            <a:schemeClr val="tx1"/>
                          </a:solidFill>
                          <a:latin typeface="+mn-lt"/>
                          <a:ea typeface="+mn-ea"/>
                          <a:cs typeface="+mn-cs"/>
                        </a:rPr>
                        <a:t>goods</a:t>
                      </a:r>
                      <a:r>
                        <a:rPr lang="en-US" sz="1400" dirty="0">
                          <a:solidFill>
                            <a:schemeClr val="tx1"/>
                          </a:solidFill>
                        </a:rPr>
                        <a:t> ordered from a </a:t>
                      </a:r>
                      <a:r>
                        <a:rPr lang="en-US" sz="1400" b="1" dirty="0">
                          <a:solidFill>
                            <a:srgbClr val="7030A0"/>
                          </a:solidFill>
                        </a:rPr>
                        <a:t>specific supplier </a:t>
                      </a:r>
                      <a:r>
                        <a:rPr kumimoji="0" lang="en-US" sz="1400" kern="1200" dirty="0">
                          <a:solidFill>
                            <a:schemeClr val="tx1"/>
                          </a:solidFill>
                          <a:latin typeface="+mn-lt"/>
                          <a:ea typeface="+mn-ea"/>
                          <a:cs typeface="+mn-cs"/>
                        </a:rPr>
                        <a:t>every</a:t>
                      </a:r>
                      <a:r>
                        <a:rPr lang="en-US" sz="1400" dirty="0">
                          <a:solidFill>
                            <a:srgbClr val="0070C0"/>
                          </a:solidFill>
                        </a:rPr>
                        <a:t> </a:t>
                      </a:r>
                      <a:r>
                        <a:rPr kumimoji="0" lang="en-US" sz="1400" kern="1200" dirty="0">
                          <a:solidFill>
                            <a:schemeClr val="tx1"/>
                          </a:solidFill>
                          <a:latin typeface="+mn-lt"/>
                          <a:ea typeface="+mn-ea"/>
                          <a:cs typeface="+mn-cs"/>
                        </a:rPr>
                        <a:t>year</a:t>
                      </a:r>
                      <a:r>
                        <a:rPr lang="en-US" sz="1400" dirty="0">
                          <a:solidFill>
                            <a:schemeClr val="tx1"/>
                          </a:solidFill>
                        </a:rPr>
                        <a:t>?</a:t>
                      </a:r>
                    </a:p>
                    <a:p>
                      <a:r>
                        <a:rPr lang="en-US" sz="1400" dirty="0">
                          <a:solidFill>
                            <a:schemeClr val="tx1"/>
                          </a:solidFill>
                        </a:rPr>
                        <a:t>What's the </a:t>
                      </a:r>
                      <a:r>
                        <a:rPr kumimoji="0" lang="en-US" sz="1400" kern="1200" dirty="0">
                          <a:solidFill>
                            <a:schemeClr val="tx1"/>
                          </a:solidFill>
                          <a:latin typeface="+mn-lt"/>
                          <a:ea typeface="+mn-ea"/>
                          <a:cs typeface="+mn-cs"/>
                        </a:rPr>
                        <a:t>daily</a:t>
                      </a:r>
                      <a:r>
                        <a:rPr lang="en-US" sz="1400" dirty="0">
                          <a:solidFill>
                            <a:schemeClr val="tx1"/>
                          </a:solidFill>
                        </a:rPr>
                        <a:t> total amount ordered last month for </a:t>
                      </a:r>
                      <a:r>
                        <a:rPr kumimoji="0" lang="en-US" sz="1400" kern="1200" dirty="0">
                          <a:solidFill>
                            <a:schemeClr val="tx1"/>
                          </a:solidFill>
                          <a:latin typeface="+mn-lt"/>
                          <a:ea typeface="+mn-ea"/>
                          <a:cs typeface="+mn-cs"/>
                        </a:rPr>
                        <a:t>a specific product type</a:t>
                      </a:r>
                      <a:r>
                        <a:rPr lang="en-US" sz="1400" baseline="0" dirty="0">
                          <a:solidFill>
                            <a:schemeClr val="tx1"/>
                          </a:solidFill>
                        </a:rPr>
                        <a:t>?</a:t>
                      </a:r>
                    </a:p>
                    <a:p>
                      <a:r>
                        <a:rPr lang="en-US" sz="1400" baseline="0" dirty="0">
                          <a:solidFill>
                            <a:schemeClr val="tx1"/>
                          </a:solidFill>
                        </a:rPr>
                        <a:t>What's the best discount given by </a:t>
                      </a:r>
                      <a:r>
                        <a:rPr lang="en-US" sz="1400" b="1" baseline="0" dirty="0">
                          <a:solidFill>
                            <a:srgbClr val="7030A0"/>
                          </a:solidFill>
                        </a:rPr>
                        <a:t>each supplier </a:t>
                      </a:r>
                      <a:r>
                        <a:rPr kumimoji="0" lang="en-US" sz="1400" kern="1200" dirty="0">
                          <a:solidFill>
                            <a:schemeClr val="tx1"/>
                          </a:solidFill>
                          <a:latin typeface="+mn-lt"/>
                          <a:ea typeface="+mn-ea"/>
                          <a:cs typeface="+mn-cs"/>
                        </a:rPr>
                        <a:t>last year </a:t>
                      </a:r>
                      <a:r>
                        <a:rPr lang="en-US" sz="1400" baseline="0" dirty="0">
                          <a:solidFill>
                            <a:schemeClr val="tx1"/>
                          </a:solidFill>
                        </a:rPr>
                        <a:t>and grouped </a:t>
                      </a:r>
                      <a:r>
                        <a:rPr kumimoji="0" lang="en-US" sz="1400" kern="1200" dirty="0">
                          <a:solidFill>
                            <a:schemeClr val="tx1"/>
                          </a:solidFill>
                          <a:latin typeface="+mn-lt"/>
                          <a:ea typeface="+mn-ea"/>
                          <a:cs typeface="+mn-cs"/>
                        </a:rPr>
                        <a:t>by product category</a:t>
                      </a:r>
                      <a:r>
                        <a:rPr lang="en-US" sz="1400" baseline="0" dirty="0">
                          <a:solidFill>
                            <a:schemeClr val="tx1"/>
                          </a:solidFill>
                        </a:rPr>
                        <a:t>?</a:t>
                      </a:r>
                      <a:endParaRPr lang="en-US" sz="14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7" name="Content Placeholder 6"/>
          <p:cNvSpPr>
            <a:spLocks noGrp="1"/>
          </p:cNvSpPr>
          <p:nvPr>
            <p:ph sz="quarter" idx="1"/>
          </p:nvPr>
        </p:nvSpPr>
        <p:spPr>
          <a:xfrm>
            <a:off x="457200" y="4206240"/>
            <a:ext cx="8229600" cy="2042160"/>
          </a:xfrm>
        </p:spPr>
        <p:txBody>
          <a:bodyPr>
            <a:normAutofit fontScale="62500" lnSpcReduction="20000"/>
          </a:bodyPr>
          <a:lstStyle/>
          <a:p>
            <a:r>
              <a:rPr lang="en-US" dirty="0"/>
              <a:t>One more dimension for each fact:</a:t>
            </a:r>
          </a:p>
          <a:p>
            <a:pPr lvl="1"/>
            <a:r>
              <a:rPr lang="en-US" dirty="0"/>
              <a:t>Dimension </a:t>
            </a:r>
            <a:r>
              <a:rPr lang="en-US" dirty="0">
                <a:solidFill>
                  <a:srgbClr val="FFC000"/>
                </a:solidFill>
              </a:rPr>
              <a:t>warehouse</a:t>
            </a:r>
            <a:r>
              <a:rPr lang="en-US" dirty="0"/>
              <a:t>, levels: warehouse</a:t>
            </a:r>
          </a:p>
          <a:p>
            <a:pPr lvl="1"/>
            <a:r>
              <a:rPr lang="en-US" dirty="0"/>
              <a:t>Dimension </a:t>
            </a:r>
            <a:r>
              <a:rPr lang="en-US" dirty="0">
                <a:solidFill>
                  <a:srgbClr val="00B050"/>
                </a:solidFill>
              </a:rPr>
              <a:t>store</a:t>
            </a:r>
            <a:r>
              <a:rPr lang="en-US" dirty="0"/>
              <a:t>, levels: store, city</a:t>
            </a:r>
          </a:p>
          <a:p>
            <a:pPr lvl="1"/>
            <a:r>
              <a:rPr lang="en-US" dirty="0"/>
              <a:t>Dimension </a:t>
            </a:r>
            <a:r>
              <a:rPr lang="en-US" dirty="0">
                <a:solidFill>
                  <a:srgbClr val="7030A0"/>
                </a:solidFill>
              </a:rPr>
              <a:t>supplier</a:t>
            </a:r>
            <a:r>
              <a:rPr lang="en-US" dirty="0"/>
              <a:t>, levels: supplier</a:t>
            </a:r>
          </a:p>
          <a:p>
            <a:r>
              <a:rPr lang="en-US" dirty="0"/>
              <a:t>No hints for levels for some dimensions</a:t>
            </a:r>
          </a:p>
          <a:p>
            <a:pPr lvl="1"/>
            <a:r>
              <a:rPr lang="en-US" dirty="0"/>
              <a:t>Assume finest granularity (e.g., individual warehouse and supplier)</a:t>
            </a:r>
          </a:p>
          <a:p>
            <a:pPr lvl="1"/>
            <a:r>
              <a:rPr lang="en-US" dirty="0"/>
              <a:t>May add some levels by using attributes in source data about the facts (e.g., location of a warehouse, and supplier)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Dimensions and Levels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91392884"/>
              </p:ext>
            </p:extLst>
          </p:nvPr>
        </p:nvGraphicFramePr>
        <p:xfrm>
          <a:off x="304800" y="1295400"/>
          <a:ext cx="8534400" cy="277876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sz="1400" dirty="0"/>
                        <a:t>Facts</a:t>
                      </a:r>
                    </a:p>
                  </a:txBody>
                  <a:tcPr/>
                </a:tc>
                <a:tc>
                  <a:txBody>
                    <a:bodyPr/>
                    <a:lstStyle/>
                    <a:p>
                      <a:r>
                        <a:rPr lang="en-US" sz="1400" dirty="0"/>
                        <a:t>Query</a:t>
                      </a:r>
                    </a:p>
                  </a:txBody>
                  <a:tcPr/>
                </a:tc>
                <a:extLst>
                  <a:ext uri="{0D108BD9-81ED-4DB2-BD59-A6C34878D82A}">
                    <a16:rowId xmlns:a16="http://schemas.microsoft.com/office/drawing/2014/main" val="10000"/>
                  </a:ext>
                </a:extLst>
              </a:tr>
              <a:tr h="370840">
                <a:tc>
                  <a:txBody>
                    <a:bodyPr/>
                    <a:lstStyle/>
                    <a:p>
                      <a:r>
                        <a:rPr lang="en-US" sz="1400" dirty="0"/>
                        <a:t>Stock inventory</a:t>
                      </a:r>
                    </a:p>
                  </a:txBody>
                  <a:tcPr/>
                </a:tc>
                <a:tc>
                  <a:txBody>
                    <a:bodyPr/>
                    <a:lstStyle/>
                    <a:p>
                      <a:r>
                        <a:rPr lang="en-US" sz="1400" dirty="0">
                          <a:solidFill>
                            <a:schemeClr val="tx1"/>
                          </a:solidFill>
                        </a:rPr>
                        <a:t>What is the average quantity made available </a:t>
                      </a:r>
                      <a:r>
                        <a:rPr lang="en-US" sz="1400" dirty="0">
                          <a:solidFill>
                            <a:srgbClr val="0070C0"/>
                          </a:solidFill>
                        </a:rPr>
                        <a:t>monthly</a:t>
                      </a:r>
                      <a:r>
                        <a:rPr lang="en-US" sz="1400" dirty="0">
                          <a:solidFill>
                            <a:schemeClr val="tx1"/>
                          </a:solidFill>
                        </a:rPr>
                        <a:t> in every</a:t>
                      </a:r>
                      <a:r>
                        <a:rPr lang="en-US" sz="1400" baseline="0" dirty="0">
                          <a:solidFill>
                            <a:schemeClr val="tx1"/>
                          </a:solidFill>
                        </a:rPr>
                        <a:t> </a:t>
                      </a:r>
                      <a:r>
                        <a:rPr lang="en-US" sz="1400" baseline="0" dirty="0">
                          <a:solidFill>
                            <a:srgbClr val="FFC000"/>
                          </a:solidFill>
                        </a:rPr>
                        <a:t>warehouse</a:t>
                      </a:r>
                      <a:r>
                        <a:rPr lang="en-US" sz="1400" baseline="0" dirty="0">
                          <a:solidFill>
                            <a:schemeClr val="tx1"/>
                          </a:solidFill>
                        </a:rPr>
                        <a:t>?</a:t>
                      </a:r>
                    </a:p>
                    <a:p>
                      <a:r>
                        <a:rPr lang="en-US" sz="1400" baseline="0" dirty="0">
                          <a:solidFill>
                            <a:srgbClr val="C00000"/>
                          </a:solidFill>
                        </a:rPr>
                        <a:t>Which product </a:t>
                      </a:r>
                      <a:r>
                        <a:rPr lang="en-US" sz="1400" baseline="0" dirty="0">
                          <a:solidFill>
                            <a:schemeClr val="tx1"/>
                          </a:solidFill>
                        </a:rPr>
                        <a:t>stocks ran out at least </a:t>
                      </a:r>
                      <a:r>
                        <a:rPr lang="en-US" sz="1400" dirty="0">
                          <a:solidFill>
                            <a:schemeClr val="tx1"/>
                          </a:solidFill>
                        </a:rPr>
                        <a:t>once </a:t>
                      </a:r>
                      <a:r>
                        <a:rPr lang="en-US" sz="1400" baseline="0" dirty="0">
                          <a:solidFill>
                            <a:srgbClr val="0070C0"/>
                          </a:solidFill>
                        </a:rPr>
                        <a:t>last week </a:t>
                      </a:r>
                      <a:r>
                        <a:rPr lang="en-US" sz="1400" baseline="0" dirty="0">
                          <a:solidFill>
                            <a:schemeClr val="tx1"/>
                          </a:solidFill>
                        </a:rPr>
                        <a:t>at the same time in every </a:t>
                      </a:r>
                      <a:r>
                        <a:rPr lang="en-US" sz="1400" baseline="0" dirty="0">
                          <a:solidFill>
                            <a:srgbClr val="FFC000"/>
                          </a:solidFill>
                        </a:rPr>
                        <a:t>warehouse</a:t>
                      </a:r>
                      <a:r>
                        <a:rPr lang="en-US" sz="1400" baseline="0" dirty="0">
                          <a:solidFill>
                            <a:schemeClr val="tx1"/>
                          </a:solidFill>
                        </a:rPr>
                        <a:t>?</a:t>
                      </a:r>
                    </a:p>
                    <a:p>
                      <a:r>
                        <a:rPr lang="en-US" sz="1400" baseline="0" dirty="0">
                          <a:solidFill>
                            <a:schemeClr val="tx1"/>
                          </a:solidFill>
                        </a:rPr>
                        <a:t>What's the </a:t>
                      </a:r>
                      <a:r>
                        <a:rPr lang="en-US" sz="1400" baseline="0" dirty="0">
                          <a:solidFill>
                            <a:srgbClr val="0070C0"/>
                          </a:solidFill>
                        </a:rPr>
                        <a:t>daily</a:t>
                      </a:r>
                      <a:r>
                        <a:rPr lang="en-US" sz="1400" baseline="0" dirty="0">
                          <a:solidFill>
                            <a:schemeClr val="tx1"/>
                          </a:solidFill>
                        </a:rPr>
                        <a:t> trend of all the stocks grouped by </a:t>
                      </a:r>
                      <a:r>
                        <a:rPr lang="en-US" sz="1400" baseline="0" dirty="0">
                          <a:solidFill>
                            <a:srgbClr val="C00000"/>
                          </a:solidFill>
                        </a:rPr>
                        <a:t>product type</a:t>
                      </a:r>
                      <a:r>
                        <a:rPr lang="en-US" sz="1400" baseline="0" dirty="0">
                          <a:solidFill>
                            <a:schemeClr val="tx1"/>
                          </a:solidFill>
                        </a:rPr>
                        <a:t>?</a:t>
                      </a:r>
                    </a:p>
                  </a:txBody>
                  <a:tcPr/>
                </a:tc>
                <a:extLst>
                  <a:ext uri="{0D108BD9-81ED-4DB2-BD59-A6C34878D82A}">
                    <a16:rowId xmlns:a16="http://schemas.microsoft.com/office/drawing/2014/main" val="10001"/>
                  </a:ext>
                </a:extLst>
              </a:tr>
              <a:tr h="370840">
                <a:tc>
                  <a:txBody>
                    <a:bodyPr/>
                    <a:lstStyle/>
                    <a:p>
                      <a:r>
                        <a:rPr lang="en-US" sz="1400" dirty="0"/>
                        <a:t>Sales</a:t>
                      </a:r>
                    </a:p>
                  </a:txBody>
                  <a:tcPr/>
                </a:tc>
                <a:tc>
                  <a:txBody>
                    <a:bodyPr/>
                    <a:lstStyle/>
                    <a:p>
                      <a:r>
                        <a:rPr lang="en-US" sz="1400" dirty="0">
                          <a:solidFill>
                            <a:schemeClr val="tx1"/>
                          </a:solidFill>
                        </a:rPr>
                        <a:t>What's the total amount </a:t>
                      </a:r>
                      <a:r>
                        <a:rPr lang="en-US" sz="1400" dirty="0">
                          <a:solidFill>
                            <a:srgbClr val="C00000"/>
                          </a:solidFill>
                        </a:rPr>
                        <a:t>per product </a:t>
                      </a:r>
                      <a:r>
                        <a:rPr lang="en-US" sz="1400" dirty="0">
                          <a:solidFill>
                            <a:schemeClr val="tx1"/>
                          </a:solidFill>
                        </a:rPr>
                        <a:t>sold </a:t>
                      </a:r>
                      <a:r>
                        <a:rPr lang="en-US" sz="1400" dirty="0">
                          <a:solidFill>
                            <a:srgbClr val="0070C0"/>
                          </a:solidFill>
                        </a:rPr>
                        <a:t>last month</a:t>
                      </a:r>
                      <a:r>
                        <a:rPr lang="en-US" sz="1400" dirty="0">
                          <a:solidFill>
                            <a:schemeClr val="tx1"/>
                          </a:solidFill>
                        </a:rPr>
                        <a:t>?</a:t>
                      </a:r>
                    </a:p>
                    <a:p>
                      <a:r>
                        <a:rPr lang="en-US" sz="1400" dirty="0">
                          <a:solidFill>
                            <a:schemeClr val="tx1"/>
                          </a:solidFill>
                        </a:rPr>
                        <a:t>What are the </a:t>
                      </a:r>
                      <a:r>
                        <a:rPr lang="en-US" sz="1400" dirty="0">
                          <a:solidFill>
                            <a:srgbClr val="0070C0"/>
                          </a:solidFill>
                        </a:rPr>
                        <a:t>daily</a:t>
                      </a:r>
                      <a:r>
                        <a:rPr lang="en-US" sz="1400" dirty="0">
                          <a:solidFill>
                            <a:schemeClr val="tx1"/>
                          </a:solidFill>
                        </a:rPr>
                        <a:t> receipts </a:t>
                      </a:r>
                      <a:r>
                        <a:rPr lang="en-US" sz="1400" dirty="0">
                          <a:solidFill>
                            <a:srgbClr val="00B050"/>
                          </a:solidFill>
                        </a:rPr>
                        <a:t>per store</a:t>
                      </a:r>
                      <a:r>
                        <a:rPr lang="en-US" sz="1400" dirty="0">
                          <a:solidFill>
                            <a:schemeClr val="tx1"/>
                          </a:solidFill>
                        </a:rPr>
                        <a:t>?</a:t>
                      </a:r>
                    </a:p>
                    <a:p>
                      <a:r>
                        <a:rPr lang="en-US" sz="1400" dirty="0">
                          <a:solidFill>
                            <a:schemeClr val="tx1"/>
                          </a:solidFill>
                        </a:rPr>
                        <a:t>What are the receipts per </a:t>
                      </a:r>
                      <a:r>
                        <a:rPr lang="en-US" sz="1400" dirty="0">
                          <a:solidFill>
                            <a:srgbClr val="C00000"/>
                          </a:solidFill>
                        </a:rPr>
                        <a:t>product category </a:t>
                      </a:r>
                      <a:r>
                        <a:rPr lang="en-US" sz="1400" dirty="0">
                          <a:solidFill>
                            <a:schemeClr val="tx1"/>
                          </a:solidFill>
                        </a:rPr>
                        <a:t>of a </a:t>
                      </a:r>
                      <a:r>
                        <a:rPr lang="en-US" sz="1400" dirty="0">
                          <a:solidFill>
                            <a:srgbClr val="00B050"/>
                          </a:solidFill>
                        </a:rPr>
                        <a:t>specific store </a:t>
                      </a:r>
                      <a:r>
                        <a:rPr lang="en-US" sz="1400" dirty="0">
                          <a:solidFill>
                            <a:schemeClr val="tx1"/>
                          </a:solidFill>
                        </a:rPr>
                        <a:t>on a </a:t>
                      </a:r>
                      <a:r>
                        <a:rPr lang="en-US" sz="1400" dirty="0">
                          <a:solidFill>
                            <a:srgbClr val="0070C0"/>
                          </a:solidFill>
                        </a:rPr>
                        <a:t>specific day</a:t>
                      </a:r>
                      <a:r>
                        <a:rPr lang="en-US" sz="1400" dirty="0">
                          <a:solidFill>
                            <a:schemeClr val="tx1"/>
                          </a:solidFill>
                        </a:rPr>
                        <a:t>?</a:t>
                      </a:r>
                    </a:p>
                    <a:p>
                      <a:r>
                        <a:rPr lang="en-US" sz="1400" dirty="0">
                          <a:solidFill>
                            <a:schemeClr val="tx1"/>
                          </a:solidFill>
                        </a:rPr>
                        <a:t>What is the </a:t>
                      </a:r>
                      <a:r>
                        <a:rPr lang="en-US" sz="1400" dirty="0">
                          <a:solidFill>
                            <a:srgbClr val="0070C0"/>
                          </a:solidFill>
                        </a:rPr>
                        <a:t>annual</a:t>
                      </a:r>
                      <a:r>
                        <a:rPr lang="en-US" sz="1400" dirty="0">
                          <a:solidFill>
                            <a:schemeClr val="tx1"/>
                          </a:solidFill>
                        </a:rPr>
                        <a:t> report of receipts </a:t>
                      </a:r>
                      <a:r>
                        <a:rPr lang="en-US" sz="1400" dirty="0">
                          <a:solidFill>
                            <a:srgbClr val="00B050"/>
                          </a:solidFill>
                        </a:rPr>
                        <a:t>per city </a:t>
                      </a:r>
                      <a:r>
                        <a:rPr lang="en-US" sz="1400" dirty="0">
                          <a:solidFill>
                            <a:srgbClr val="C00000"/>
                          </a:solidFill>
                        </a:rPr>
                        <a:t>per product</a:t>
                      </a:r>
                      <a:r>
                        <a:rPr lang="en-US" sz="1400" dirty="0">
                          <a:solidFill>
                            <a:schemeClr val="tx1"/>
                          </a:solidFill>
                        </a:rPr>
                        <a:t>?</a:t>
                      </a:r>
                    </a:p>
                  </a:txBody>
                  <a:tcPr/>
                </a:tc>
                <a:extLst>
                  <a:ext uri="{0D108BD9-81ED-4DB2-BD59-A6C34878D82A}">
                    <a16:rowId xmlns:a16="http://schemas.microsoft.com/office/drawing/2014/main" val="10002"/>
                  </a:ext>
                </a:extLst>
              </a:tr>
              <a:tr h="370840">
                <a:tc>
                  <a:txBody>
                    <a:bodyPr/>
                    <a:lstStyle/>
                    <a:p>
                      <a:r>
                        <a:rPr lang="en-US" sz="1400" dirty="0"/>
                        <a:t>Order lines</a:t>
                      </a:r>
                    </a:p>
                  </a:txBody>
                  <a:tcPr/>
                </a:tc>
                <a:tc>
                  <a:txBody>
                    <a:bodyPr/>
                    <a:lstStyle/>
                    <a:p>
                      <a:r>
                        <a:rPr lang="en-US" sz="1400" dirty="0">
                          <a:solidFill>
                            <a:schemeClr val="tx1"/>
                          </a:solidFill>
                        </a:rPr>
                        <a:t>What's the total amount of </a:t>
                      </a:r>
                      <a:r>
                        <a:rPr lang="en-US" sz="1400" dirty="0">
                          <a:solidFill>
                            <a:srgbClr val="C00000"/>
                          </a:solidFill>
                        </a:rPr>
                        <a:t>goods</a:t>
                      </a:r>
                      <a:r>
                        <a:rPr lang="en-US" sz="1400" dirty="0">
                          <a:solidFill>
                            <a:schemeClr val="tx1"/>
                          </a:solidFill>
                        </a:rPr>
                        <a:t> ordered from a </a:t>
                      </a:r>
                      <a:r>
                        <a:rPr lang="en-US" sz="1400" dirty="0">
                          <a:solidFill>
                            <a:srgbClr val="7030A0"/>
                          </a:solidFill>
                        </a:rPr>
                        <a:t>specific supplier </a:t>
                      </a:r>
                      <a:r>
                        <a:rPr lang="en-US" sz="1400" dirty="0">
                          <a:solidFill>
                            <a:srgbClr val="0070C0"/>
                          </a:solidFill>
                        </a:rPr>
                        <a:t>every year</a:t>
                      </a:r>
                      <a:r>
                        <a:rPr lang="en-US" sz="1400" dirty="0">
                          <a:solidFill>
                            <a:schemeClr val="tx1"/>
                          </a:solidFill>
                        </a:rPr>
                        <a:t>?</a:t>
                      </a:r>
                    </a:p>
                    <a:p>
                      <a:r>
                        <a:rPr lang="en-US" sz="1400" dirty="0">
                          <a:solidFill>
                            <a:schemeClr val="tx1"/>
                          </a:solidFill>
                        </a:rPr>
                        <a:t>What's the </a:t>
                      </a:r>
                      <a:r>
                        <a:rPr lang="en-US" sz="1400" dirty="0">
                          <a:solidFill>
                            <a:srgbClr val="0070C0"/>
                          </a:solidFill>
                        </a:rPr>
                        <a:t>daily</a:t>
                      </a:r>
                      <a:r>
                        <a:rPr lang="en-US" sz="1400" dirty="0">
                          <a:solidFill>
                            <a:schemeClr val="tx1"/>
                          </a:solidFill>
                        </a:rPr>
                        <a:t> total amount ordered last month for a </a:t>
                      </a:r>
                      <a:r>
                        <a:rPr lang="en-US" sz="1400" dirty="0">
                          <a:solidFill>
                            <a:srgbClr val="C00000"/>
                          </a:solidFill>
                        </a:rPr>
                        <a:t>specific product</a:t>
                      </a:r>
                      <a:r>
                        <a:rPr lang="en-US" sz="1400" baseline="0" dirty="0">
                          <a:solidFill>
                            <a:srgbClr val="C00000"/>
                          </a:solidFill>
                        </a:rPr>
                        <a:t> type</a:t>
                      </a:r>
                      <a:r>
                        <a:rPr lang="en-US" sz="1400" baseline="0" dirty="0">
                          <a:solidFill>
                            <a:schemeClr val="tx1"/>
                          </a:solidFill>
                        </a:rPr>
                        <a:t>?</a:t>
                      </a:r>
                    </a:p>
                    <a:p>
                      <a:r>
                        <a:rPr lang="en-US" sz="1400" baseline="0" dirty="0">
                          <a:solidFill>
                            <a:schemeClr val="tx1"/>
                          </a:solidFill>
                        </a:rPr>
                        <a:t>What's the best discount given by </a:t>
                      </a:r>
                      <a:r>
                        <a:rPr lang="en-US" sz="1400" baseline="0" dirty="0">
                          <a:solidFill>
                            <a:srgbClr val="7030A0"/>
                          </a:solidFill>
                        </a:rPr>
                        <a:t>each supplier </a:t>
                      </a:r>
                      <a:r>
                        <a:rPr lang="en-US" sz="1400" baseline="0" dirty="0">
                          <a:solidFill>
                            <a:srgbClr val="0070C0"/>
                          </a:solidFill>
                        </a:rPr>
                        <a:t>last year </a:t>
                      </a:r>
                      <a:r>
                        <a:rPr lang="en-US" sz="1400" baseline="0" dirty="0">
                          <a:solidFill>
                            <a:schemeClr val="tx1"/>
                          </a:solidFill>
                        </a:rPr>
                        <a:t>and grouped by </a:t>
                      </a:r>
                      <a:r>
                        <a:rPr lang="en-US" sz="1400" baseline="0" dirty="0">
                          <a:solidFill>
                            <a:srgbClr val="C00000"/>
                          </a:solidFill>
                        </a:rPr>
                        <a:t>product category</a:t>
                      </a:r>
                      <a:r>
                        <a:rPr lang="en-US" sz="1400" baseline="0" dirty="0">
                          <a:solidFill>
                            <a:schemeClr val="tx1"/>
                          </a:solidFill>
                        </a:rPr>
                        <a:t>?</a:t>
                      </a:r>
                      <a:endParaRPr lang="en-US" sz="1400"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6" name="Content Placeholder 4"/>
          <p:cNvGraphicFramePr>
            <a:graphicFrameLocks noGrp="1"/>
          </p:cNvGraphicFramePr>
          <p:nvPr>
            <p:ph sz="quarter" idx="1"/>
          </p:nvPr>
        </p:nvGraphicFramePr>
        <p:xfrm>
          <a:off x="457200" y="4236720"/>
          <a:ext cx="4724400" cy="2011680"/>
        </p:xfrm>
        <a:graphic>
          <a:graphicData uri="http://schemas.openxmlformats.org/drawingml/2006/table">
            <a:tbl>
              <a:tblPr firstRow="1">
                <a:tableStyleId>{9D7B26C5-4107-4FEC-AEDC-1716B250A1EF}</a:tableStyleId>
              </a:tblPr>
              <a:tblGrid>
                <a:gridCol w="1524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170180">
                <a:tc>
                  <a:txBody>
                    <a:bodyPr/>
                    <a:lstStyle/>
                    <a:p>
                      <a:r>
                        <a:rPr lang="en-US" sz="1600" dirty="0"/>
                        <a:t>Dimensions</a:t>
                      </a:r>
                    </a:p>
                  </a:txBody>
                  <a:tcPr/>
                </a:tc>
                <a:tc>
                  <a:txBody>
                    <a:bodyPr/>
                    <a:lstStyle/>
                    <a:p>
                      <a:r>
                        <a:rPr lang="en-US" sz="1600" dirty="0"/>
                        <a:t>Levels in hierarchy</a:t>
                      </a:r>
                    </a:p>
                  </a:txBody>
                  <a:tcPr/>
                </a:tc>
                <a:extLst>
                  <a:ext uri="{0D108BD9-81ED-4DB2-BD59-A6C34878D82A}">
                    <a16:rowId xmlns:a16="http://schemas.microsoft.com/office/drawing/2014/main" val="10000"/>
                  </a:ext>
                </a:extLst>
              </a:tr>
              <a:tr h="170180">
                <a:tc>
                  <a:txBody>
                    <a:bodyPr/>
                    <a:lstStyle/>
                    <a:p>
                      <a:r>
                        <a:rPr lang="en-US" sz="1600" dirty="0">
                          <a:solidFill>
                            <a:srgbClr val="00B0F0"/>
                          </a:solidFill>
                        </a:rPr>
                        <a:t>Date</a:t>
                      </a:r>
                    </a:p>
                  </a:txBody>
                  <a:tcPr/>
                </a:tc>
                <a:tc>
                  <a:txBody>
                    <a:bodyPr/>
                    <a:lstStyle/>
                    <a:p>
                      <a:r>
                        <a:rPr lang="en-US" sz="1600" dirty="0"/>
                        <a:t>day,  week,</a:t>
                      </a:r>
                      <a:r>
                        <a:rPr lang="en-US" sz="1600" baseline="0" dirty="0"/>
                        <a:t>  month,  year, …</a:t>
                      </a:r>
                      <a:endParaRPr lang="en-US" sz="1600" dirty="0"/>
                    </a:p>
                  </a:txBody>
                  <a:tcPr/>
                </a:tc>
                <a:extLst>
                  <a:ext uri="{0D108BD9-81ED-4DB2-BD59-A6C34878D82A}">
                    <a16:rowId xmlns:a16="http://schemas.microsoft.com/office/drawing/2014/main" val="10001"/>
                  </a:ext>
                </a:extLst>
              </a:tr>
              <a:tr h="170180">
                <a:tc>
                  <a:txBody>
                    <a:bodyPr/>
                    <a:lstStyle/>
                    <a:p>
                      <a:r>
                        <a:rPr lang="en-US" sz="1600" dirty="0">
                          <a:solidFill>
                            <a:srgbClr val="C00000"/>
                          </a:solidFill>
                        </a:rPr>
                        <a:t>Product</a:t>
                      </a:r>
                    </a:p>
                  </a:txBody>
                  <a:tcPr/>
                </a:tc>
                <a:tc>
                  <a:txBody>
                    <a:bodyPr/>
                    <a:lstStyle/>
                    <a:p>
                      <a:r>
                        <a:rPr lang="en-US" sz="1600" dirty="0"/>
                        <a:t>product,  type,  category, …</a:t>
                      </a:r>
                    </a:p>
                  </a:txBody>
                  <a:tcPr/>
                </a:tc>
                <a:extLst>
                  <a:ext uri="{0D108BD9-81ED-4DB2-BD59-A6C34878D82A}">
                    <a16:rowId xmlns:a16="http://schemas.microsoft.com/office/drawing/2014/main" val="10002"/>
                  </a:ext>
                </a:extLst>
              </a:tr>
              <a:tr h="170180">
                <a:tc>
                  <a:txBody>
                    <a:bodyPr/>
                    <a:lstStyle/>
                    <a:p>
                      <a:r>
                        <a:rPr lang="en-US" sz="1600" dirty="0">
                          <a:solidFill>
                            <a:srgbClr val="FFC000"/>
                          </a:solidFill>
                        </a:rPr>
                        <a:t>Warehouse</a:t>
                      </a:r>
                    </a:p>
                  </a:txBody>
                  <a:tcPr/>
                </a:tc>
                <a:tc>
                  <a:txBody>
                    <a:bodyPr/>
                    <a:lstStyle/>
                    <a:p>
                      <a:r>
                        <a:rPr lang="en-US" sz="1600" dirty="0"/>
                        <a:t>warehouse, …</a:t>
                      </a:r>
                    </a:p>
                  </a:txBody>
                  <a:tcPr/>
                </a:tc>
                <a:extLst>
                  <a:ext uri="{0D108BD9-81ED-4DB2-BD59-A6C34878D82A}">
                    <a16:rowId xmlns:a16="http://schemas.microsoft.com/office/drawing/2014/main" val="10003"/>
                  </a:ext>
                </a:extLst>
              </a:tr>
              <a:tr h="170180">
                <a:tc>
                  <a:txBody>
                    <a:bodyPr/>
                    <a:lstStyle/>
                    <a:p>
                      <a:r>
                        <a:rPr lang="en-US" sz="1600" dirty="0">
                          <a:solidFill>
                            <a:srgbClr val="00B050"/>
                          </a:solidFill>
                        </a:rPr>
                        <a:t>Store</a:t>
                      </a:r>
                    </a:p>
                  </a:txBody>
                  <a:tcPr/>
                </a:tc>
                <a:tc>
                  <a:txBody>
                    <a:bodyPr/>
                    <a:lstStyle/>
                    <a:p>
                      <a:r>
                        <a:rPr lang="en-US" sz="1600" dirty="0"/>
                        <a:t>store,  city, …</a:t>
                      </a:r>
                    </a:p>
                  </a:txBody>
                  <a:tcPr/>
                </a:tc>
                <a:extLst>
                  <a:ext uri="{0D108BD9-81ED-4DB2-BD59-A6C34878D82A}">
                    <a16:rowId xmlns:a16="http://schemas.microsoft.com/office/drawing/2014/main" val="10004"/>
                  </a:ext>
                </a:extLst>
              </a:tr>
              <a:tr h="170180">
                <a:tc>
                  <a:txBody>
                    <a:bodyPr/>
                    <a:lstStyle/>
                    <a:p>
                      <a:r>
                        <a:rPr lang="en-US" sz="1600" dirty="0">
                          <a:solidFill>
                            <a:srgbClr val="7030A0"/>
                          </a:solidFill>
                        </a:rPr>
                        <a:t>Supplier</a:t>
                      </a:r>
                      <a:r>
                        <a:rPr lang="en-US" sz="1600" baseline="0" dirty="0">
                          <a:solidFill>
                            <a:srgbClr val="7030A0"/>
                          </a:solidFill>
                        </a:rPr>
                        <a:t> </a:t>
                      </a:r>
                      <a:endParaRPr lang="en-US" sz="1600" dirty="0">
                        <a:solidFill>
                          <a:srgbClr val="7030A0"/>
                        </a:solidFill>
                      </a:endParaRPr>
                    </a:p>
                  </a:txBody>
                  <a:tcPr/>
                </a:tc>
                <a:tc>
                  <a:txBody>
                    <a:bodyPr/>
                    <a:lstStyle/>
                    <a:p>
                      <a:r>
                        <a:rPr lang="en-US" sz="1600" dirty="0"/>
                        <a:t>supplier,  </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Requirement Glossary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32</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858237725"/>
              </p:ext>
            </p:extLst>
          </p:nvPr>
        </p:nvGraphicFramePr>
        <p:xfrm>
          <a:off x="612648" y="1471362"/>
          <a:ext cx="7924799" cy="1483360"/>
        </p:xfrm>
        <a:graphic>
          <a:graphicData uri="http://schemas.openxmlformats.org/drawingml/2006/table">
            <a:tbl>
              <a:tblPr firstRow="1" bandRow="1">
                <a:tableStyleId>{5A111915-BE36-4E01-A7E5-04B1672EAD32}</a:tableStyleId>
              </a:tblPr>
              <a:tblGrid>
                <a:gridCol w="1940767">
                  <a:extLst>
                    <a:ext uri="{9D8B030D-6E8A-4147-A177-3AD203B41FA5}">
                      <a16:colId xmlns:a16="http://schemas.microsoft.com/office/drawing/2014/main" val="20000"/>
                    </a:ext>
                  </a:extLst>
                </a:gridCol>
                <a:gridCol w="3240833">
                  <a:extLst>
                    <a:ext uri="{9D8B030D-6E8A-4147-A177-3AD203B41FA5}">
                      <a16:colId xmlns:a16="http://schemas.microsoft.com/office/drawing/2014/main" val="20001"/>
                    </a:ext>
                  </a:extLst>
                </a:gridCol>
                <a:gridCol w="2743199">
                  <a:extLst>
                    <a:ext uri="{9D8B030D-6E8A-4147-A177-3AD203B41FA5}">
                      <a16:colId xmlns:a16="http://schemas.microsoft.com/office/drawing/2014/main" val="20002"/>
                    </a:ext>
                  </a:extLst>
                </a:gridCol>
              </a:tblGrid>
              <a:tr h="370840">
                <a:tc>
                  <a:txBody>
                    <a:bodyPr/>
                    <a:lstStyle/>
                    <a:p>
                      <a:r>
                        <a:rPr lang="en-US" dirty="0"/>
                        <a:t>Fact</a:t>
                      </a:r>
                    </a:p>
                  </a:txBody>
                  <a:tcPr/>
                </a:tc>
                <a:tc>
                  <a:txBody>
                    <a:bodyPr/>
                    <a:lstStyle/>
                    <a:p>
                      <a:r>
                        <a:rPr lang="en-US" dirty="0"/>
                        <a:t>Measures</a:t>
                      </a:r>
                    </a:p>
                  </a:txBody>
                  <a:tcPr/>
                </a:tc>
                <a:tc>
                  <a:txBody>
                    <a:bodyPr/>
                    <a:lstStyle/>
                    <a:p>
                      <a:r>
                        <a:rPr lang="en-US" dirty="0"/>
                        <a:t>Dimensions</a:t>
                      </a:r>
                    </a:p>
                  </a:txBody>
                  <a:tcPr/>
                </a:tc>
                <a:extLst>
                  <a:ext uri="{0D108BD9-81ED-4DB2-BD59-A6C34878D82A}">
                    <a16:rowId xmlns:a16="http://schemas.microsoft.com/office/drawing/2014/main" val="10000"/>
                  </a:ext>
                </a:extLst>
              </a:tr>
              <a:tr h="370840">
                <a:tc>
                  <a:txBody>
                    <a:bodyPr/>
                    <a:lstStyle/>
                    <a:p>
                      <a:r>
                        <a:rPr lang="en-US" dirty="0"/>
                        <a:t>Stock inventory</a:t>
                      </a:r>
                    </a:p>
                  </a:txBody>
                  <a:tcPr/>
                </a:tc>
                <a:tc>
                  <a:txBody>
                    <a:bodyPr/>
                    <a:lstStyle/>
                    <a:p>
                      <a:r>
                        <a:rPr lang="en-US" dirty="0"/>
                        <a:t>stocked quantity</a:t>
                      </a:r>
                    </a:p>
                  </a:txBody>
                  <a:tcPr/>
                </a:tc>
                <a:tc>
                  <a:txBody>
                    <a:bodyPr/>
                    <a:lstStyle/>
                    <a:p>
                      <a:r>
                        <a:rPr lang="en-US" dirty="0"/>
                        <a:t>product,  date, warehouse</a:t>
                      </a:r>
                    </a:p>
                  </a:txBody>
                  <a:tcPr/>
                </a:tc>
                <a:extLst>
                  <a:ext uri="{0D108BD9-81ED-4DB2-BD59-A6C34878D82A}">
                    <a16:rowId xmlns:a16="http://schemas.microsoft.com/office/drawing/2014/main" val="10001"/>
                  </a:ext>
                </a:extLst>
              </a:tr>
              <a:tr h="370840">
                <a:tc>
                  <a:txBody>
                    <a:bodyPr/>
                    <a:lstStyle/>
                    <a:p>
                      <a:r>
                        <a:rPr lang="en-US" dirty="0"/>
                        <a:t>Sales</a:t>
                      </a:r>
                    </a:p>
                  </a:txBody>
                  <a:tcPr/>
                </a:tc>
                <a:tc>
                  <a:txBody>
                    <a:bodyPr/>
                    <a:lstStyle/>
                    <a:p>
                      <a:r>
                        <a:rPr lang="en-US" dirty="0"/>
                        <a:t>sold quantity, receipts, discount</a:t>
                      </a:r>
                    </a:p>
                  </a:txBody>
                  <a:tcPr/>
                </a:tc>
                <a:tc>
                  <a:txBody>
                    <a:bodyPr/>
                    <a:lstStyle/>
                    <a:p>
                      <a:r>
                        <a:rPr lang="en-US" dirty="0"/>
                        <a:t>product,  date,  store</a:t>
                      </a:r>
                    </a:p>
                  </a:txBody>
                  <a:tcPr/>
                </a:tc>
                <a:extLst>
                  <a:ext uri="{0D108BD9-81ED-4DB2-BD59-A6C34878D82A}">
                    <a16:rowId xmlns:a16="http://schemas.microsoft.com/office/drawing/2014/main" val="10002"/>
                  </a:ext>
                </a:extLst>
              </a:tr>
              <a:tr h="370840">
                <a:tc>
                  <a:txBody>
                    <a:bodyPr/>
                    <a:lstStyle/>
                    <a:p>
                      <a:r>
                        <a:rPr lang="en-US" dirty="0"/>
                        <a:t>Order</a:t>
                      </a:r>
                      <a:r>
                        <a:rPr lang="en-US" baseline="0" dirty="0"/>
                        <a:t> lines</a:t>
                      </a:r>
                      <a:endParaRPr lang="en-US" dirty="0"/>
                    </a:p>
                  </a:txBody>
                  <a:tcPr/>
                </a:tc>
                <a:tc>
                  <a:txBody>
                    <a:bodyPr/>
                    <a:lstStyle/>
                    <a:p>
                      <a:r>
                        <a:rPr lang="en-US" dirty="0"/>
                        <a:t>ordered quantity, discount</a:t>
                      </a:r>
                    </a:p>
                  </a:txBody>
                  <a:tcPr/>
                </a:tc>
                <a:tc>
                  <a:txBody>
                    <a:bodyPr/>
                    <a:lstStyle/>
                    <a:p>
                      <a:r>
                        <a:rPr lang="en-US" dirty="0"/>
                        <a:t>product,  date, supplier</a:t>
                      </a:r>
                    </a:p>
                  </a:txBody>
                  <a:tcPr/>
                </a:tc>
                <a:extLst>
                  <a:ext uri="{0D108BD9-81ED-4DB2-BD59-A6C34878D82A}">
                    <a16:rowId xmlns:a16="http://schemas.microsoft.com/office/drawing/2014/main" val="10003"/>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361382445"/>
              </p:ext>
            </p:extLst>
          </p:nvPr>
        </p:nvGraphicFramePr>
        <p:xfrm>
          <a:off x="1219199" y="3283085"/>
          <a:ext cx="6705601" cy="2225040"/>
        </p:xfrm>
        <a:graphic>
          <a:graphicData uri="http://schemas.openxmlformats.org/drawingml/2006/table">
            <a:tbl>
              <a:tblPr firstRow="1" bandRow="1">
                <a:tableStyleId>{5A111915-BE36-4E01-A7E5-04B1672EAD32}</a:tableStyleId>
              </a:tblPr>
              <a:tblGrid>
                <a:gridCol w="1600202">
                  <a:extLst>
                    <a:ext uri="{9D8B030D-6E8A-4147-A177-3AD203B41FA5}">
                      <a16:colId xmlns:a16="http://schemas.microsoft.com/office/drawing/2014/main" val="20000"/>
                    </a:ext>
                  </a:extLst>
                </a:gridCol>
                <a:gridCol w="5105399">
                  <a:extLst>
                    <a:ext uri="{9D8B030D-6E8A-4147-A177-3AD203B41FA5}">
                      <a16:colId xmlns:a16="http://schemas.microsoft.com/office/drawing/2014/main" val="20001"/>
                    </a:ext>
                  </a:extLst>
                </a:gridCol>
              </a:tblGrid>
              <a:tr h="370840">
                <a:tc>
                  <a:txBody>
                    <a:bodyPr/>
                    <a:lstStyle/>
                    <a:p>
                      <a:r>
                        <a:rPr lang="en-US" dirty="0"/>
                        <a:t>Dimension</a:t>
                      </a:r>
                    </a:p>
                  </a:txBody>
                  <a:tcPr/>
                </a:tc>
                <a:tc>
                  <a:txBody>
                    <a:bodyPr/>
                    <a:lstStyle/>
                    <a:p>
                      <a:r>
                        <a:rPr lang="en-US" dirty="0"/>
                        <a:t>Levels in hierarchy</a:t>
                      </a:r>
                    </a:p>
                  </a:txBody>
                  <a:tcPr/>
                </a:tc>
                <a:extLst>
                  <a:ext uri="{0D108BD9-81ED-4DB2-BD59-A6C34878D82A}">
                    <a16:rowId xmlns:a16="http://schemas.microsoft.com/office/drawing/2014/main" val="10000"/>
                  </a:ext>
                </a:extLst>
              </a:tr>
              <a:tr h="370840">
                <a:tc>
                  <a:txBody>
                    <a:bodyPr/>
                    <a:lstStyle/>
                    <a:p>
                      <a:r>
                        <a:rPr lang="en-US" dirty="0"/>
                        <a:t>Date</a:t>
                      </a:r>
                    </a:p>
                  </a:txBody>
                  <a:tcPr/>
                </a:tc>
                <a:tc>
                  <a:txBody>
                    <a:bodyPr/>
                    <a:lstStyle/>
                    <a:p>
                      <a:r>
                        <a:rPr lang="en-US" sz="1800" dirty="0"/>
                        <a:t>day,  week,</a:t>
                      </a:r>
                      <a:r>
                        <a:rPr lang="en-US" sz="1800" baseline="0" dirty="0"/>
                        <a:t>  month,  year</a:t>
                      </a:r>
                      <a:endParaRPr lang="en-US" sz="1800" dirty="0"/>
                    </a:p>
                  </a:txBody>
                  <a:tcPr/>
                </a:tc>
                <a:extLst>
                  <a:ext uri="{0D108BD9-81ED-4DB2-BD59-A6C34878D82A}">
                    <a16:rowId xmlns:a16="http://schemas.microsoft.com/office/drawing/2014/main" val="10001"/>
                  </a:ext>
                </a:extLst>
              </a:tr>
              <a:tr h="370840">
                <a:tc>
                  <a:txBody>
                    <a:bodyPr/>
                    <a:lstStyle/>
                    <a:p>
                      <a:r>
                        <a:rPr lang="en-US" dirty="0"/>
                        <a:t>Product</a:t>
                      </a:r>
                    </a:p>
                  </a:txBody>
                  <a:tcPr/>
                </a:tc>
                <a:tc>
                  <a:txBody>
                    <a:bodyPr/>
                    <a:lstStyle/>
                    <a:p>
                      <a:r>
                        <a:rPr lang="en-US" sz="1800" dirty="0"/>
                        <a:t>product,  type,  category</a:t>
                      </a:r>
                      <a:endParaRPr lang="en-US" dirty="0"/>
                    </a:p>
                  </a:txBody>
                  <a:tcPr/>
                </a:tc>
                <a:extLst>
                  <a:ext uri="{0D108BD9-81ED-4DB2-BD59-A6C34878D82A}">
                    <a16:rowId xmlns:a16="http://schemas.microsoft.com/office/drawing/2014/main" val="10002"/>
                  </a:ext>
                </a:extLst>
              </a:tr>
              <a:tr h="370840">
                <a:tc>
                  <a:txBody>
                    <a:bodyPr/>
                    <a:lstStyle/>
                    <a:p>
                      <a:r>
                        <a:rPr lang="en-US" dirty="0"/>
                        <a:t>Warehouse</a:t>
                      </a:r>
                    </a:p>
                  </a:txBody>
                  <a:tcPr/>
                </a:tc>
                <a:tc>
                  <a:txBody>
                    <a:bodyPr/>
                    <a:lstStyle/>
                    <a:p>
                      <a:r>
                        <a:rPr lang="en-US" sz="1800" dirty="0"/>
                        <a:t>warehouse</a:t>
                      </a:r>
                      <a:endParaRPr lang="en-US" dirty="0"/>
                    </a:p>
                  </a:txBody>
                  <a:tcPr/>
                </a:tc>
                <a:extLst>
                  <a:ext uri="{0D108BD9-81ED-4DB2-BD59-A6C34878D82A}">
                    <a16:rowId xmlns:a16="http://schemas.microsoft.com/office/drawing/2014/main" val="10003"/>
                  </a:ext>
                </a:extLst>
              </a:tr>
              <a:tr h="370840">
                <a:tc>
                  <a:txBody>
                    <a:bodyPr/>
                    <a:lstStyle/>
                    <a:p>
                      <a:r>
                        <a:rPr lang="en-US" dirty="0"/>
                        <a:t>Store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store,  city</a:t>
                      </a:r>
                    </a:p>
                  </a:txBody>
                  <a:tcPr/>
                </a:tc>
                <a:extLst>
                  <a:ext uri="{0D108BD9-81ED-4DB2-BD59-A6C34878D82A}">
                    <a16:rowId xmlns:a16="http://schemas.microsoft.com/office/drawing/2014/main" val="10004"/>
                  </a:ext>
                </a:extLst>
              </a:tr>
              <a:tr h="370840">
                <a:tc>
                  <a:txBody>
                    <a:bodyPr/>
                    <a:lstStyle/>
                    <a:p>
                      <a:r>
                        <a:rPr lang="en-US" dirty="0"/>
                        <a:t>Supplier</a:t>
                      </a:r>
                    </a:p>
                  </a:txBody>
                  <a:tcPr/>
                </a:tc>
                <a:tc>
                  <a:txBody>
                    <a:bodyPr/>
                    <a:lstStyle/>
                    <a:p>
                      <a:r>
                        <a:rPr lang="en-US" dirty="0"/>
                        <a:t>supplier</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Forms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33</a:t>
            </a:fld>
            <a:endParaRPr lang="en-US"/>
          </a:p>
        </p:txBody>
      </p:sp>
      <p:graphicFrame>
        <p:nvGraphicFramePr>
          <p:cNvPr id="5" name="Content Placeholder 4"/>
          <p:cNvGraphicFramePr>
            <a:graphicFrameLocks/>
          </p:cNvGraphicFramePr>
          <p:nvPr/>
        </p:nvGraphicFramePr>
        <p:xfrm>
          <a:off x="381000" y="1524000"/>
          <a:ext cx="4495800" cy="2346960"/>
        </p:xfrm>
        <a:graphic>
          <a:graphicData uri="http://schemas.openxmlformats.org/drawingml/2006/table">
            <a:tbl>
              <a:tblPr firstRow="1" firstCol="1" bandRow="1">
                <a:tableStyleId>{5940675A-B579-460E-94D1-54222C63F5DA}</a:tableStyleId>
              </a:tblPr>
              <a:tblGrid>
                <a:gridCol w="1295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tblGrid>
              <a:tr h="261257">
                <a:tc rowSpan="2">
                  <a:txBody>
                    <a:bodyPr/>
                    <a:lstStyle/>
                    <a:p>
                      <a:r>
                        <a:rPr lang="en-US" sz="1400" b="1" dirty="0"/>
                        <a:t>Dimensions</a:t>
                      </a:r>
                    </a:p>
                  </a:txBody>
                  <a:tcPr>
                    <a:solidFill>
                      <a:schemeClr val="accent1">
                        <a:lumMod val="20000"/>
                        <a:lumOff val="80000"/>
                      </a:schemeClr>
                    </a:solidFill>
                  </a:tcPr>
                </a:tc>
                <a:tc gridSpan="3">
                  <a:txBody>
                    <a:bodyPr/>
                    <a:lstStyle/>
                    <a:p>
                      <a:pPr algn="ctr"/>
                      <a:r>
                        <a:rPr lang="en-US" sz="1400" b="1" dirty="0"/>
                        <a:t>Facts</a:t>
                      </a:r>
                    </a:p>
                  </a:txBody>
                  <a:tcPr>
                    <a:solidFill>
                      <a:schemeClr val="bg2"/>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1257">
                <a:tc vMerge="1">
                  <a:txBody>
                    <a:bodyPr/>
                    <a:lstStyle/>
                    <a:p>
                      <a:endParaRPr lang="en-US" dirty="0"/>
                    </a:p>
                  </a:txBody>
                  <a:tcPr/>
                </a:tc>
                <a:tc>
                  <a:txBody>
                    <a:bodyPr/>
                    <a:lstStyle/>
                    <a:p>
                      <a:pPr algn="ctr"/>
                      <a:r>
                        <a:rPr lang="en-US" sz="1400" dirty="0"/>
                        <a:t>Stock</a:t>
                      </a:r>
                      <a:r>
                        <a:rPr lang="en-US" sz="1400" baseline="0" dirty="0"/>
                        <a:t> Inventory</a:t>
                      </a:r>
                      <a:endParaRPr lang="en-US" sz="1400" dirty="0"/>
                    </a:p>
                  </a:txBody>
                  <a:tcPr>
                    <a:solidFill>
                      <a:schemeClr val="bg2"/>
                    </a:solidFill>
                  </a:tcPr>
                </a:tc>
                <a:tc>
                  <a:txBody>
                    <a:bodyPr/>
                    <a:lstStyle/>
                    <a:p>
                      <a:pPr algn="ctr"/>
                      <a:r>
                        <a:rPr lang="en-US" sz="1400" dirty="0"/>
                        <a:t>Sales</a:t>
                      </a:r>
                    </a:p>
                  </a:txBody>
                  <a:tcPr>
                    <a:solidFill>
                      <a:schemeClr val="bg2"/>
                    </a:solidFill>
                  </a:tcPr>
                </a:tc>
                <a:tc>
                  <a:txBody>
                    <a:bodyPr/>
                    <a:lstStyle/>
                    <a:p>
                      <a:pPr algn="ctr"/>
                      <a:r>
                        <a:rPr lang="en-US" sz="1400" dirty="0"/>
                        <a:t>Order</a:t>
                      </a:r>
                      <a:r>
                        <a:rPr lang="en-US" sz="1400" baseline="0" dirty="0"/>
                        <a:t> lines</a:t>
                      </a:r>
                      <a:endParaRPr lang="en-US" sz="1400" dirty="0"/>
                    </a:p>
                  </a:txBody>
                  <a:tcPr>
                    <a:solidFill>
                      <a:schemeClr val="bg2"/>
                    </a:solidFill>
                  </a:tcPr>
                </a:tc>
                <a:extLst>
                  <a:ext uri="{0D108BD9-81ED-4DB2-BD59-A6C34878D82A}">
                    <a16:rowId xmlns:a16="http://schemas.microsoft.com/office/drawing/2014/main" val="10001"/>
                  </a:ext>
                </a:extLst>
              </a:tr>
              <a:tr h="261257">
                <a:tc>
                  <a:txBody>
                    <a:bodyPr/>
                    <a:lstStyle/>
                    <a:p>
                      <a:r>
                        <a:rPr lang="en-US" sz="1400" dirty="0"/>
                        <a:t>Date</a:t>
                      </a:r>
                    </a:p>
                  </a:txBody>
                  <a:tcPr>
                    <a:solidFill>
                      <a:schemeClr val="accent1">
                        <a:lumMod val="20000"/>
                        <a:lumOff val="80000"/>
                      </a:schemeClr>
                    </a:solidFill>
                  </a:tcPr>
                </a:tc>
                <a:tc>
                  <a:txBody>
                    <a:bodyPr/>
                    <a:lstStyle/>
                    <a:p>
                      <a:pPr algn="ctr"/>
                      <a:r>
                        <a:rPr lang="en-US" sz="1400" dirty="0">
                          <a:sym typeface="Wingdings"/>
                        </a:rPr>
                        <a:t></a:t>
                      </a:r>
                      <a:endParaRPr lang="en-US" sz="1400" dirty="0"/>
                    </a:p>
                  </a:txBody>
                  <a:tcPr/>
                </a:tc>
                <a:tc>
                  <a:txBody>
                    <a:bodyPr/>
                    <a:lstStyle/>
                    <a:p>
                      <a:pPr algn="ctr"/>
                      <a:r>
                        <a:rPr lang="en-US" sz="1400" dirty="0">
                          <a:sym typeface="Wingdings"/>
                        </a:rPr>
                        <a:t></a:t>
                      </a:r>
                      <a:endParaRPr lang="en-US" sz="1400" dirty="0"/>
                    </a:p>
                  </a:txBody>
                  <a:tcPr/>
                </a:tc>
                <a:tc>
                  <a:txBody>
                    <a:bodyPr/>
                    <a:lstStyle/>
                    <a:p>
                      <a:pPr algn="ctr"/>
                      <a:r>
                        <a:rPr lang="en-US" sz="1400" dirty="0">
                          <a:sym typeface="Wingdings"/>
                        </a:rPr>
                        <a:t></a:t>
                      </a:r>
                      <a:endParaRPr lang="en-US" sz="1400" dirty="0"/>
                    </a:p>
                  </a:txBody>
                  <a:tcPr/>
                </a:tc>
                <a:extLst>
                  <a:ext uri="{0D108BD9-81ED-4DB2-BD59-A6C34878D82A}">
                    <a16:rowId xmlns:a16="http://schemas.microsoft.com/office/drawing/2014/main" val="10002"/>
                  </a:ext>
                </a:extLst>
              </a:tr>
              <a:tr h="261257">
                <a:tc>
                  <a:txBody>
                    <a:bodyPr/>
                    <a:lstStyle/>
                    <a:p>
                      <a:r>
                        <a:rPr lang="en-US" sz="1400" dirty="0"/>
                        <a:t>Product</a:t>
                      </a:r>
                    </a:p>
                  </a:txBody>
                  <a:tcPr>
                    <a:solidFill>
                      <a:schemeClr val="accent1">
                        <a:lumMod val="20000"/>
                        <a:lumOff val="80000"/>
                      </a:schemeClr>
                    </a:solidFill>
                  </a:tcPr>
                </a:tc>
                <a:tc>
                  <a:txBody>
                    <a:bodyPr/>
                    <a:lstStyle/>
                    <a:p>
                      <a:pPr algn="ctr"/>
                      <a:r>
                        <a:rPr lang="en-US" sz="1400" dirty="0">
                          <a:sym typeface="Wingdings"/>
                        </a:rPr>
                        <a:t></a:t>
                      </a:r>
                      <a:endParaRPr lang="en-US" sz="1400" dirty="0"/>
                    </a:p>
                  </a:txBody>
                  <a:tcPr/>
                </a:tc>
                <a:tc>
                  <a:txBody>
                    <a:bodyPr/>
                    <a:lstStyle/>
                    <a:p>
                      <a:pPr algn="ctr"/>
                      <a:r>
                        <a:rPr lang="en-US" sz="1400" dirty="0">
                          <a:sym typeface="Wingdings"/>
                        </a:rPr>
                        <a:t></a:t>
                      </a:r>
                      <a:endParaRPr lang="en-US" sz="1400" dirty="0"/>
                    </a:p>
                  </a:txBody>
                  <a:tcPr/>
                </a:tc>
                <a:tc>
                  <a:txBody>
                    <a:bodyPr/>
                    <a:lstStyle/>
                    <a:p>
                      <a:pPr algn="ctr"/>
                      <a:r>
                        <a:rPr lang="en-US" sz="1400" dirty="0">
                          <a:sym typeface="Wingdings"/>
                        </a:rPr>
                        <a:t></a:t>
                      </a:r>
                      <a:endParaRPr lang="en-US" sz="1400" dirty="0"/>
                    </a:p>
                  </a:txBody>
                  <a:tcPr/>
                </a:tc>
                <a:extLst>
                  <a:ext uri="{0D108BD9-81ED-4DB2-BD59-A6C34878D82A}">
                    <a16:rowId xmlns:a16="http://schemas.microsoft.com/office/drawing/2014/main" val="10003"/>
                  </a:ext>
                </a:extLst>
              </a:tr>
              <a:tr h="261257">
                <a:tc>
                  <a:txBody>
                    <a:bodyPr/>
                    <a:lstStyle/>
                    <a:p>
                      <a:r>
                        <a:rPr lang="en-US" sz="1400" dirty="0"/>
                        <a:t>Warehouse</a:t>
                      </a:r>
                    </a:p>
                  </a:txBody>
                  <a:tcPr>
                    <a:solidFill>
                      <a:schemeClr val="accent1">
                        <a:lumMod val="20000"/>
                        <a:lumOff val="80000"/>
                      </a:schemeClr>
                    </a:solidFill>
                  </a:tcPr>
                </a:tc>
                <a:tc>
                  <a:txBody>
                    <a:bodyPr/>
                    <a:lstStyle/>
                    <a:p>
                      <a:pPr algn="ctr"/>
                      <a:r>
                        <a:rPr lang="en-US" sz="1400" dirty="0">
                          <a:sym typeface="Wingdings"/>
                        </a:rPr>
                        <a:t></a:t>
                      </a:r>
                      <a:endParaRPr lang="en-US" sz="1400" dirty="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0004"/>
                  </a:ext>
                </a:extLst>
              </a:tr>
              <a:tr h="261257">
                <a:tc>
                  <a:txBody>
                    <a:bodyPr/>
                    <a:lstStyle/>
                    <a:p>
                      <a:r>
                        <a:rPr lang="en-US" sz="1400" dirty="0"/>
                        <a:t>Store</a:t>
                      </a:r>
                    </a:p>
                  </a:txBody>
                  <a:tcPr>
                    <a:solidFill>
                      <a:schemeClr val="accent1">
                        <a:lumMod val="20000"/>
                        <a:lumOff val="80000"/>
                      </a:schemeClr>
                    </a:solidFill>
                  </a:tcPr>
                </a:tc>
                <a:tc>
                  <a:txBody>
                    <a:bodyPr/>
                    <a:lstStyle/>
                    <a:p>
                      <a:pPr algn="ctr"/>
                      <a:endParaRPr lang="en-US" sz="1400" dirty="0"/>
                    </a:p>
                  </a:txBody>
                  <a:tcPr/>
                </a:tc>
                <a:tc>
                  <a:txBody>
                    <a:bodyPr/>
                    <a:lstStyle/>
                    <a:p>
                      <a:pPr algn="ctr"/>
                      <a:r>
                        <a:rPr lang="en-US" sz="1400" dirty="0">
                          <a:sym typeface="Wingdings"/>
                        </a:rPr>
                        <a:t></a:t>
                      </a:r>
                      <a:endParaRPr lang="en-US" sz="1400" dirty="0"/>
                    </a:p>
                  </a:txBody>
                  <a:tcPr/>
                </a:tc>
                <a:tc>
                  <a:txBody>
                    <a:bodyPr/>
                    <a:lstStyle/>
                    <a:p>
                      <a:pPr algn="ctr"/>
                      <a:endParaRPr lang="en-US" sz="1400"/>
                    </a:p>
                  </a:txBody>
                  <a:tcPr/>
                </a:tc>
                <a:extLst>
                  <a:ext uri="{0D108BD9-81ED-4DB2-BD59-A6C34878D82A}">
                    <a16:rowId xmlns:a16="http://schemas.microsoft.com/office/drawing/2014/main" val="10005"/>
                  </a:ext>
                </a:extLst>
              </a:tr>
              <a:tr h="261257">
                <a:tc>
                  <a:txBody>
                    <a:bodyPr/>
                    <a:lstStyle/>
                    <a:p>
                      <a:r>
                        <a:rPr lang="en-US" sz="1400" dirty="0"/>
                        <a:t>Supplier</a:t>
                      </a:r>
                    </a:p>
                  </a:txBody>
                  <a:tcPr>
                    <a:solidFill>
                      <a:schemeClr val="accent1">
                        <a:lumMod val="20000"/>
                        <a:lumOff val="80000"/>
                      </a:schemeClr>
                    </a:solidFill>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sym typeface="Wingdings"/>
                        </a:rPr>
                        <a:t></a:t>
                      </a:r>
                      <a:endParaRPr lang="en-US" sz="1400" dirty="0"/>
                    </a:p>
                  </a:txBody>
                  <a:tcPr/>
                </a:tc>
                <a:extLst>
                  <a:ext uri="{0D108BD9-81ED-4DB2-BD59-A6C34878D82A}">
                    <a16:rowId xmlns:a16="http://schemas.microsoft.com/office/drawing/2014/main" val="10006"/>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449067027"/>
              </p:ext>
            </p:extLst>
          </p:nvPr>
        </p:nvGraphicFramePr>
        <p:xfrm>
          <a:off x="2400300" y="4343400"/>
          <a:ext cx="4343400" cy="1219200"/>
        </p:xfrm>
        <a:graphic>
          <a:graphicData uri="http://schemas.openxmlformats.org/drawingml/2006/table">
            <a:tbl>
              <a:tblPr firstRow="1" bandRow="1">
                <a:tableStyleId>{5A111915-BE36-4E01-A7E5-04B1672EAD32}</a:tableStyleId>
              </a:tblPr>
              <a:tblGrid>
                <a:gridCol w="18288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190500">
                <a:tc>
                  <a:txBody>
                    <a:bodyPr/>
                    <a:lstStyle/>
                    <a:p>
                      <a:r>
                        <a:rPr lang="en-US" sz="1400" dirty="0"/>
                        <a:t>Fact</a:t>
                      </a:r>
                    </a:p>
                  </a:txBody>
                  <a:tcPr/>
                </a:tc>
                <a:tc>
                  <a:txBody>
                    <a:bodyPr/>
                    <a:lstStyle/>
                    <a:p>
                      <a:r>
                        <a:rPr lang="en-US" sz="1400" dirty="0"/>
                        <a:t>Measures</a:t>
                      </a:r>
                    </a:p>
                  </a:txBody>
                  <a:tcPr/>
                </a:tc>
                <a:extLst>
                  <a:ext uri="{0D108BD9-81ED-4DB2-BD59-A6C34878D82A}">
                    <a16:rowId xmlns:a16="http://schemas.microsoft.com/office/drawing/2014/main" val="10000"/>
                  </a:ext>
                </a:extLst>
              </a:tr>
              <a:tr h="190500">
                <a:tc>
                  <a:txBody>
                    <a:bodyPr/>
                    <a:lstStyle/>
                    <a:p>
                      <a:r>
                        <a:rPr lang="en-US" sz="1400" dirty="0"/>
                        <a:t>Stock inventory</a:t>
                      </a:r>
                    </a:p>
                  </a:txBody>
                  <a:tcPr/>
                </a:tc>
                <a:tc>
                  <a:txBody>
                    <a:bodyPr/>
                    <a:lstStyle/>
                    <a:p>
                      <a:r>
                        <a:rPr lang="en-US" sz="1400" dirty="0"/>
                        <a:t>stocked quantity</a:t>
                      </a:r>
                    </a:p>
                  </a:txBody>
                  <a:tcPr/>
                </a:tc>
                <a:extLst>
                  <a:ext uri="{0D108BD9-81ED-4DB2-BD59-A6C34878D82A}">
                    <a16:rowId xmlns:a16="http://schemas.microsoft.com/office/drawing/2014/main" val="10001"/>
                  </a:ext>
                </a:extLst>
              </a:tr>
              <a:tr h="190500">
                <a:tc>
                  <a:txBody>
                    <a:bodyPr/>
                    <a:lstStyle/>
                    <a:p>
                      <a:r>
                        <a:rPr lang="en-US" sz="1400" dirty="0"/>
                        <a:t>Sales</a:t>
                      </a:r>
                    </a:p>
                  </a:txBody>
                  <a:tcPr/>
                </a:tc>
                <a:tc>
                  <a:txBody>
                    <a:bodyPr/>
                    <a:lstStyle/>
                    <a:p>
                      <a:r>
                        <a:rPr lang="en-US" sz="1400" dirty="0"/>
                        <a:t>sold quantity, receipts, discount</a:t>
                      </a:r>
                    </a:p>
                  </a:txBody>
                  <a:tcPr/>
                </a:tc>
                <a:extLst>
                  <a:ext uri="{0D108BD9-81ED-4DB2-BD59-A6C34878D82A}">
                    <a16:rowId xmlns:a16="http://schemas.microsoft.com/office/drawing/2014/main" val="10002"/>
                  </a:ext>
                </a:extLst>
              </a:tr>
              <a:tr h="190500">
                <a:tc>
                  <a:txBody>
                    <a:bodyPr/>
                    <a:lstStyle/>
                    <a:p>
                      <a:r>
                        <a:rPr lang="en-US" sz="1400" dirty="0"/>
                        <a:t>Order</a:t>
                      </a:r>
                      <a:r>
                        <a:rPr lang="en-US" sz="1400" baseline="0" dirty="0"/>
                        <a:t> lines</a:t>
                      </a:r>
                      <a:endParaRPr lang="en-US" sz="1400" dirty="0"/>
                    </a:p>
                  </a:txBody>
                  <a:tcPr/>
                </a:tc>
                <a:tc>
                  <a:txBody>
                    <a:bodyPr/>
                    <a:lstStyle/>
                    <a:p>
                      <a:r>
                        <a:rPr lang="en-US" sz="1400" dirty="0"/>
                        <a:t>ordered quantity, discount</a:t>
                      </a:r>
                    </a:p>
                  </a:txBody>
                  <a:tcPr/>
                </a:tc>
                <a:extLst>
                  <a:ext uri="{0D108BD9-81ED-4DB2-BD59-A6C34878D82A}">
                    <a16:rowId xmlns:a16="http://schemas.microsoft.com/office/drawing/2014/main" val="10003"/>
                  </a:ext>
                </a:extLst>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246066461"/>
              </p:ext>
            </p:extLst>
          </p:nvPr>
        </p:nvGraphicFramePr>
        <p:xfrm>
          <a:off x="5105400" y="1783080"/>
          <a:ext cx="3886200" cy="1828800"/>
        </p:xfrm>
        <a:graphic>
          <a:graphicData uri="http://schemas.openxmlformats.org/drawingml/2006/table">
            <a:tbl>
              <a:tblPr firstRow="1" bandRow="1">
                <a:tableStyleId>{17292A2E-F333-43FB-9621-5CBBE7FDCDCB}</a:tableStyleId>
              </a:tblPr>
              <a:tblGrid>
                <a:gridCol w="1219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153900">
                <a:tc>
                  <a:txBody>
                    <a:bodyPr/>
                    <a:lstStyle/>
                    <a:p>
                      <a:r>
                        <a:rPr lang="en-US" sz="1400" dirty="0"/>
                        <a:t>Dimension</a:t>
                      </a:r>
                    </a:p>
                  </a:txBody>
                  <a:tcPr/>
                </a:tc>
                <a:tc>
                  <a:txBody>
                    <a:bodyPr/>
                    <a:lstStyle/>
                    <a:p>
                      <a:r>
                        <a:rPr lang="en-US" sz="1400" dirty="0"/>
                        <a:t>Levels</a:t>
                      </a:r>
                    </a:p>
                  </a:txBody>
                  <a:tcPr/>
                </a:tc>
                <a:extLst>
                  <a:ext uri="{0D108BD9-81ED-4DB2-BD59-A6C34878D82A}">
                    <a16:rowId xmlns:a16="http://schemas.microsoft.com/office/drawing/2014/main" val="10000"/>
                  </a:ext>
                </a:extLst>
              </a:tr>
              <a:tr h="0">
                <a:tc>
                  <a:txBody>
                    <a:bodyPr/>
                    <a:lstStyle/>
                    <a:p>
                      <a:r>
                        <a:rPr lang="en-US" sz="1400" dirty="0"/>
                        <a:t>Date</a:t>
                      </a:r>
                    </a:p>
                  </a:txBody>
                  <a:tcPr/>
                </a:tc>
                <a:tc>
                  <a:txBody>
                    <a:bodyPr/>
                    <a:lstStyle/>
                    <a:p>
                      <a:r>
                        <a:rPr lang="en-US" sz="1400" dirty="0"/>
                        <a:t>day,  week,</a:t>
                      </a:r>
                      <a:r>
                        <a:rPr lang="en-US" sz="1400" baseline="0" dirty="0"/>
                        <a:t>  month,  year</a:t>
                      </a:r>
                      <a:endParaRPr lang="en-US" sz="1400" dirty="0"/>
                    </a:p>
                  </a:txBody>
                  <a:tcPr/>
                </a:tc>
                <a:extLst>
                  <a:ext uri="{0D108BD9-81ED-4DB2-BD59-A6C34878D82A}">
                    <a16:rowId xmlns:a16="http://schemas.microsoft.com/office/drawing/2014/main" val="10001"/>
                  </a:ext>
                </a:extLst>
              </a:tr>
              <a:tr h="0">
                <a:tc>
                  <a:txBody>
                    <a:bodyPr/>
                    <a:lstStyle/>
                    <a:p>
                      <a:r>
                        <a:rPr lang="en-US" sz="1400" dirty="0"/>
                        <a:t>Product</a:t>
                      </a:r>
                    </a:p>
                  </a:txBody>
                  <a:tcPr/>
                </a:tc>
                <a:tc>
                  <a:txBody>
                    <a:bodyPr/>
                    <a:lstStyle/>
                    <a:p>
                      <a:r>
                        <a:rPr lang="en-US" sz="1400" dirty="0"/>
                        <a:t>product,  type,  category</a:t>
                      </a:r>
                    </a:p>
                  </a:txBody>
                  <a:tcPr/>
                </a:tc>
                <a:extLst>
                  <a:ext uri="{0D108BD9-81ED-4DB2-BD59-A6C34878D82A}">
                    <a16:rowId xmlns:a16="http://schemas.microsoft.com/office/drawing/2014/main" val="10002"/>
                  </a:ext>
                </a:extLst>
              </a:tr>
              <a:tr h="137700">
                <a:tc>
                  <a:txBody>
                    <a:bodyPr/>
                    <a:lstStyle/>
                    <a:p>
                      <a:r>
                        <a:rPr lang="en-US" sz="1400" dirty="0"/>
                        <a:t>Warehouse</a:t>
                      </a:r>
                    </a:p>
                  </a:txBody>
                  <a:tcPr/>
                </a:tc>
                <a:tc>
                  <a:txBody>
                    <a:bodyPr/>
                    <a:lstStyle/>
                    <a:p>
                      <a:r>
                        <a:rPr lang="en-US" sz="1400" dirty="0"/>
                        <a:t>warehouse</a:t>
                      </a:r>
                    </a:p>
                  </a:txBody>
                  <a:tcPr/>
                </a:tc>
                <a:extLst>
                  <a:ext uri="{0D108BD9-81ED-4DB2-BD59-A6C34878D82A}">
                    <a16:rowId xmlns:a16="http://schemas.microsoft.com/office/drawing/2014/main" val="10003"/>
                  </a:ext>
                </a:extLst>
              </a:tr>
              <a:tr h="0">
                <a:tc>
                  <a:txBody>
                    <a:bodyPr/>
                    <a:lstStyle/>
                    <a:p>
                      <a:r>
                        <a:rPr lang="en-US" sz="1400" dirty="0"/>
                        <a:t>Store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store,  city</a:t>
                      </a:r>
                    </a:p>
                  </a:txBody>
                  <a:tcPr/>
                </a:tc>
                <a:extLst>
                  <a:ext uri="{0D108BD9-81ED-4DB2-BD59-A6C34878D82A}">
                    <a16:rowId xmlns:a16="http://schemas.microsoft.com/office/drawing/2014/main" val="10004"/>
                  </a:ext>
                </a:extLst>
              </a:tr>
              <a:tr h="0">
                <a:tc>
                  <a:txBody>
                    <a:bodyPr/>
                    <a:lstStyle/>
                    <a:p>
                      <a:r>
                        <a:rPr lang="en-US" sz="1400" dirty="0"/>
                        <a:t>Supplier</a:t>
                      </a:r>
                    </a:p>
                  </a:txBody>
                  <a:tcPr/>
                </a:tc>
                <a:tc>
                  <a:txBody>
                    <a:bodyPr/>
                    <a:lstStyle/>
                    <a:p>
                      <a:r>
                        <a:rPr lang="en-US" sz="1400" dirty="0"/>
                        <a:t>supplier</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34</a:t>
            </a:fld>
            <a:endParaRPr lang="en-US"/>
          </a:p>
        </p:txBody>
      </p:sp>
      <p:sp>
        <p:nvSpPr>
          <p:cNvPr id="4" name="Content Placeholder 3"/>
          <p:cNvSpPr>
            <a:spLocks noGrp="1"/>
          </p:cNvSpPr>
          <p:nvPr>
            <p:ph sz="quarter" idx="1"/>
          </p:nvPr>
        </p:nvSpPr>
        <p:spPr/>
        <p:txBody>
          <a:bodyPr>
            <a:normAutofit/>
          </a:bodyPr>
          <a:lstStyle/>
          <a:p>
            <a:r>
              <a:rPr lang="en-US" dirty="0"/>
              <a:t>What are the essential differences between defining requirements for operational systems and for data warehouses?</a:t>
            </a:r>
          </a:p>
          <a:p>
            <a:r>
              <a:rPr lang="en-US" dirty="0"/>
              <a:t>What are some difficulties in capturing user requirements in data mart design?</a:t>
            </a:r>
          </a:p>
          <a:p>
            <a:r>
              <a:rPr lang="en-US" dirty="0"/>
              <a:t>Use an example to explain the multidimensional model.</a:t>
            </a:r>
          </a:p>
          <a:p>
            <a:r>
              <a:rPr lang="en-US" dirty="0"/>
              <a:t>List some dimensions for fact(s) related to academic performance of university students.</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Conceptual Models, Basics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35</a:t>
            </a:fld>
            <a:endParaRPr lang="en-US"/>
          </a:p>
        </p:txBody>
      </p:sp>
      <p:sp>
        <p:nvSpPr>
          <p:cNvPr id="4" name="Content Placeholder 3"/>
          <p:cNvSpPr>
            <a:spLocks noGrp="1"/>
          </p:cNvSpPr>
          <p:nvPr>
            <p:ph sz="quarter" idx="1"/>
          </p:nvPr>
        </p:nvSpPr>
        <p:spPr/>
        <p:txBody>
          <a:bodyPr>
            <a:normAutofit/>
          </a:bodyPr>
          <a:lstStyle/>
          <a:p>
            <a:r>
              <a:rPr lang="en-US" dirty="0"/>
              <a:t>Conceptual models: </a:t>
            </a:r>
            <a:r>
              <a:rPr lang="en-US" altLang="zh-CN" b="1" dirty="0">
                <a:solidFill>
                  <a:srgbClr val="FF0000"/>
                </a:solidFill>
              </a:rPr>
              <a:t>w</a:t>
            </a:r>
            <a:r>
              <a:rPr lang="en-US" b="1" dirty="0">
                <a:solidFill>
                  <a:srgbClr val="FF0000"/>
                </a:solidFill>
              </a:rPr>
              <a:t>hat</a:t>
            </a:r>
            <a:r>
              <a:rPr lang="en-US" dirty="0"/>
              <a:t> and </a:t>
            </a:r>
            <a:r>
              <a:rPr lang="en-US" b="1" dirty="0">
                <a:solidFill>
                  <a:srgbClr val="FF0000"/>
                </a:solidFill>
              </a:rPr>
              <a:t>why</a:t>
            </a:r>
            <a:r>
              <a:rPr lang="en-US" dirty="0"/>
              <a:t>?</a:t>
            </a:r>
          </a:p>
          <a:p>
            <a:r>
              <a:rPr lang="en-US" dirty="0"/>
              <a:t>Fact vs. dimensions</a:t>
            </a:r>
          </a:p>
          <a:p>
            <a:pPr lvl="1"/>
            <a:r>
              <a:rPr lang="en-US" dirty="0"/>
              <a:t>Should a value be a measure or a dimensional attributes?</a:t>
            </a:r>
          </a:p>
          <a:p>
            <a:pPr lvl="1"/>
            <a:r>
              <a:rPr lang="en-US" dirty="0"/>
              <a:t>Numerical value as dimensional attribute</a:t>
            </a:r>
          </a:p>
          <a:p>
            <a:pPr lvl="1"/>
            <a:r>
              <a:rPr lang="en-US" dirty="0"/>
              <a:t>Primary events and granularity</a:t>
            </a:r>
          </a:p>
          <a:p>
            <a:r>
              <a:rPr lang="en-US" dirty="0"/>
              <a:t>Dimensions</a:t>
            </a:r>
          </a:p>
          <a:p>
            <a:pPr lvl="1"/>
            <a:r>
              <a:rPr lang="en-US" dirty="0"/>
              <a:t>Functional dependency among dimensional attributes. </a:t>
            </a:r>
          </a:p>
          <a:p>
            <a:pPr lvl="1"/>
            <a:r>
              <a:rPr lang="en-US" dirty="0"/>
              <a:t>Hierarchy of instances in a dimension</a:t>
            </a:r>
          </a:p>
          <a:p>
            <a:r>
              <a:rPr lang="en-US" dirty="0"/>
              <a:t>More than one facts</a:t>
            </a:r>
          </a:p>
          <a:p>
            <a:pPr lvl="1"/>
            <a:r>
              <a:rPr lang="en-US" dirty="0"/>
              <a:t>Conformed dimension</a:t>
            </a:r>
          </a:p>
          <a:p>
            <a:r>
              <a:rPr lang="en-US" dirty="0"/>
              <a:t>Advanced notation in fact schema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36</a:t>
            </a:fld>
            <a:endParaRPr lang="en-US"/>
          </a:p>
        </p:txBody>
      </p:sp>
      <p:sp>
        <p:nvSpPr>
          <p:cNvPr id="5" name="Flowchart: Alternate Process 4"/>
          <p:cNvSpPr/>
          <p:nvPr/>
        </p:nvSpPr>
        <p:spPr>
          <a:xfrm>
            <a:off x="4038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 analysis</a:t>
            </a:r>
          </a:p>
        </p:txBody>
      </p:sp>
      <p:sp>
        <p:nvSpPr>
          <p:cNvPr id="8" name="Flowchart: Alternate Process 7"/>
          <p:cNvSpPr/>
          <p:nvPr/>
        </p:nvSpPr>
        <p:spPr>
          <a:xfrm>
            <a:off x="4038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Design</a:t>
            </a:r>
          </a:p>
        </p:txBody>
      </p:sp>
      <p:sp>
        <p:nvSpPr>
          <p:cNvPr id="16" name="Flowchart: Magnetic Disk 15"/>
          <p:cNvSpPr/>
          <p:nvPr/>
        </p:nvSpPr>
        <p:spPr>
          <a:xfrm>
            <a:off x="1977669" y="2783112"/>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1635291" y="3229900"/>
            <a:ext cx="1143000" cy="369332"/>
          </a:xfrm>
          <a:prstGeom prst="rect">
            <a:avLst/>
          </a:prstGeom>
          <a:noFill/>
        </p:spPr>
        <p:txBody>
          <a:bodyPr wrap="square" rtlCol="0">
            <a:spAutoFit/>
          </a:bodyPr>
          <a:lstStyle/>
          <a:p>
            <a:pPr algn="r"/>
            <a:r>
              <a:rPr lang="en-US" dirty="0"/>
              <a:t>metadata</a:t>
            </a:r>
          </a:p>
        </p:txBody>
      </p:sp>
      <p:sp>
        <p:nvSpPr>
          <p:cNvPr id="18" name="Right Arrow 17"/>
          <p:cNvSpPr/>
          <p:nvPr/>
        </p:nvSpPr>
        <p:spPr>
          <a:xfrm rot="5400000">
            <a:off x="4762500" y="21717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81600" y="3352800"/>
            <a:ext cx="1752600" cy="369332"/>
          </a:xfrm>
          <a:prstGeom prst="rect">
            <a:avLst/>
          </a:prstGeom>
          <a:noFill/>
        </p:spPr>
        <p:txBody>
          <a:bodyPr wrap="square" rtlCol="0">
            <a:spAutoFit/>
          </a:bodyPr>
          <a:lstStyle/>
          <a:p>
            <a:r>
              <a:rPr lang="en-US" dirty="0"/>
              <a:t>Fact schema</a:t>
            </a:r>
          </a:p>
        </p:txBody>
      </p:sp>
      <p:sp>
        <p:nvSpPr>
          <p:cNvPr id="21" name="TextBox 20"/>
          <p:cNvSpPr txBox="1"/>
          <p:nvPr/>
        </p:nvSpPr>
        <p:spPr>
          <a:xfrm>
            <a:off x="6934200" y="5791200"/>
            <a:ext cx="1752600" cy="369332"/>
          </a:xfrm>
          <a:prstGeom prst="rect">
            <a:avLst/>
          </a:prstGeom>
          <a:noFill/>
        </p:spPr>
        <p:txBody>
          <a:bodyPr wrap="square" rtlCol="0">
            <a:spAutoFit/>
          </a:bodyPr>
          <a:lstStyle/>
          <a:p>
            <a:r>
              <a:rPr lang="en-US" dirty="0"/>
              <a:t>Physical schema</a:t>
            </a:r>
          </a:p>
        </p:txBody>
      </p:sp>
      <p:sp>
        <p:nvSpPr>
          <p:cNvPr id="25" name="Flowchart: Alternate Process 24"/>
          <p:cNvSpPr/>
          <p:nvPr/>
        </p:nvSpPr>
        <p:spPr>
          <a:xfrm>
            <a:off x="6705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 refinement</a:t>
            </a:r>
          </a:p>
        </p:txBody>
      </p:sp>
      <p:sp>
        <p:nvSpPr>
          <p:cNvPr id="26" name="Flowchart: Alternate Process 25"/>
          <p:cNvSpPr/>
          <p:nvPr/>
        </p:nvSpPr>
        <p:spPr>
          <a:xfrm>
            <a:off x="4038600" y="38862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Logical Design</a:t>
            </a:r>
          </a:p>
        </p:txBody>
      </p:sp>
      <p:sp>
        <p:nvSpPr>
          <p:cNvPr id="27" name="Flowchart: Alternate Process 26"/>
          <p:cNvSpPr/>
          <p:nvPr/>
        </p:nvSpPr>
        <p:spPr>
          <a:xfrm>
            <a:off x="4038600" y="5105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 Design</a:t>
            </a:r>
          </a:p>
        </p:txBody>
      </p:sp>
      <p:sp>
        <p:nvSpPr>
          <p:cNvPr id="28" name="Right Arrow 27"/>
          <p:cNvSpPr/>
          <p:nvPr/>
        </p:nvSpPr>
        <p:spPr>
          <a:xfrm>
            <a:off x="2895600" y="2895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67000" y="2325469"/>
            <a:ext cx="1219200" cy="646331"/>
          </a:xfrm>
          <a:prstGeom prst="rect">
            <a:avLst/>
          </a:prstGeom>
          <a:noFill/>
        </p:spPr>
        <p:txBody>
          <a:bodyPr wrap="square" rtlCol="0">
            <a:spAutoFit/>
          </a:bodyPr>
          <a:lstStyle/>
          <a:p>
            <a:r>
              <a:rPr lang="en-US" dirty="0"/>
              <a:t>Reconciled schema</a:t>
            </a:r>
          </a:p>
        </p:txBody>
      </p:sp>
      <p:sp>
        <p:nvSpPr>
          <p:cNvPr id="31" name="Right Arrow 30"/>
          <p:cNvSpPr/>
          <p:nvPr/>
        </p:nvSpPr>
        <p:spPr>
          <a:xfrm rot="5400000">
            <a:off x="4762500" y="34671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4762500" y="46863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ight Arrow 32"/>
          <p:cNvSpPr/>
          <p:nvPr/>
        </p:nvSpPr>
        <p:spPr>
          <a:xfrm rot="2447448">
            <a:off x="6087382" y="2177453"/>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181600" y="4507468"/>
            <a:ext cx="1752600" cy="369332"/>
          </a:xfrm>
          <a:prstGeom prst="rect">
            <a:avLst/>
          </a:prstGeom>
          <a:noFill/>
        </p:spPr>
        <p:txBody>
          <a:bodyPr wrap="square" rtlCol="0">
            <a:spAutoFit/>
          </a:bodyPr>
          <a:lstStyle/>
          <a:p>
            <a:r>
              <a:rPr lang="en-US" dirty="0"/>
              <a:t>Logical schema</a:t>
            </a:r>
          </a:p>
        </p:txBody>
      </p:sp>
      <p:sp>
        <p:nvSpPr>
          <p:cNvPr id="35" name="Right Arrow 34"/>
          <p:cNvSpPr/>
          <p:nvPr/>
        </p:nvSpPr>
        <p:spPr>
          <a:xfrm rot="7797062">
            <a:off x="6359691" y="3650961"/>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858000" y="3593068"/>
            <a:ext cx="2209800" cy="646331"/>
          </a:xfrm>
          <a:prstGeom prst="rect">
            <a:avLst/>
          </a:prstGeom>
          <a:noFill/>
        </p:spPr>
        <p:txBody>
          <a:bodyPr wrap="square" rtlCol="0">
            <a:spAutoFit/>
          </a:bodyPr>
          <a:lstStyle/>
          <a:p>
            <a:r>
              <a:rPr lang="en-US" dirty="0"/>
              <a:t>Workload, data volume</a:t>
            </a:r>
          </a:p>
        </p:txBody>
      </p:sp>
      <p:sp>
        <p:nvSpPr>
          <p:cNvPr id="38" name="Right Arrow 37"/>
          <p:cNvSpPr/>
          <p:nvPr/>
        </p:nvSpPr>
        <p:spPr>
          <a:xfrm rot="10071935">
            <a:off x="3140566" y="4412926"/>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2895600" y="3733800"/>
            <a:ext cx="1066800" cy="646331"/>
          </a:xfrm>
          <a:prstGeom prst="rect">
            <a:avLst/>
          </a:prstGeom>
          <a:noFill/>
        </p:spPr>
        <p:txBody>
          <a:bodyPr wrap="square" rtlCol="0">
            <a:spAutoFit/>
          </a:bodyPr>
          <a:lstStyle/>
          <a:p>
            <a:r>
              <a:rPr lang="en-US" dirty="0"/>
              <a:t>Logical schema</a:t>
            </a:r>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5093240" y="2011233"/>
            <a:ext cx="2209800" cy="646331"/>
          </a:xfrm>
          <a:prstGeom prst="rect">
            <a:avLst/>
          </a:prstGeom>
          <a:noFill/>
        </p:spPr>
        <p:txBody>
          <a:bodyPr wrap="square" rtlCol="0">
            <a:spAutoFit/>
          </a:bodyPr>
          <a:lstStyle/>
          <a:p>
            <a:r>
              <a:rPr lang="en-US" dirty="0"/>
              <a:t>User </a:t>
            </a:r>
            <a:br>
              <a:rPr lang="en-US" dirty="0"/>
            </a:br>
            <a:r>
              <a:rPr lang="en-US" dirty="0"/>
              <a:t>requirements</a:t>
            </a:r>
          </a:p>
        </p:txBody>
      </p:sp>
      <p:sp>
        <p:nvSpPr>
          <p:cNvPr id="30" name="Flowchart: Alternate Process 29"/>
          <p:cNvSpPr/>
          <p:nvPr/>
        </p:nvSpPr>
        <p:spPr>
          <a:xfrm>
            <a:off x="990600" y="4343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Staging Design</a:t>
            </a:r>
          </a:p>
        </p:txBody>
      </p:sp>
      <p:sp>
        <p:nvSpPr>
          <p:cNvPr id="37" name="Flowchart: Alternate Process 36"/>
          <p:cNvSpPr/>
          <p:nvPr/>
        </p:nvSpPr>
        <p:spPr>
          <a:xfrm>
            <a:off x="990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 and Reconciliation</a:t>
            </a:r>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a:t>Reconciled schema, mapping with data sources</a:t>
            </a:r>
          </a:p>
        </p:txBody>
      </p:sp>
      <p:sp>
        <p:nvSpPr>
          <p:cNvPr id="42" name="Right Arrow 41"/>
          <p:cNvSpPr/>
          <p:nvPr/>
        </p:nvSpPr>
        <p:spPr>
          <a:xfrm rot="5400000">
            <a:off x="1905000" y="3810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a:t>Reconciled schema</a:t>
            </a:r>
          </a:p>
        </p:txBody>
      </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a:t>ETL procedures</a:t>
            </a:r>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8800" y="5562600"/>
            <a:ext cx="847725" cy="904875"/>
          </a:xfrm>
          <a:prstGeom prst="rect">
            <a:avLst/>
          </a:prstGeom>
          <a:noFill/>
        </p:spPr>
      </p:pic>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ight Arrow 39"/>
          <p:cNvSpPr/>
          <p:nvPr/>
        </p:nvSpPr>
        <p:spPr>
          <a:xfrm rot="19646068">
            <a:off x="3040388" y="2147801"/>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37</a:t>
            </a:fld>
            <a:endParaRPr lang="en-US"/>
          </a:p>
        </p:txBody>
      </p:sp>
      <p:sp>
        <p:nvSpPr>
          <p:cNvPr id="4" name="Content Placeholder 3"/>
          <p:cNvSpPr>
            <a:spLocks noGrp="1"/>
          </p:cNvSpPr>
          <p:nvPr>
            <p:ph sz="quarter" idx="1"/>
          </p:nvPr>
        </p:nvSpPr>
        <p:spPr>
          <a:xfrm>
            <a:off x="457200" y="1219200"/>
            <a:ext cx="8458200" cy="4937760"/>
          </a:xfrm>
        </p:spPr>
        <p:txBody>
          <a:bodyPr>
            <a:normAutofit fontScale="92500"/>
          </a:bodyPr>
          <a:lstStyle/>
          <a:p>
            <a:r>
              <a:rPr lang="en-US" dirty="0"/>
              <a:t>A </a:t>
            </a:r>
            <a:r>
              <a:rPr lang="en-US" b="1" dirty="0">
                <a:solidFill>
                  <a:srgbClr val="FF0000"/>
                </a:solidFill>
              </a:rPr>
              <a:t>conceptual model</a:t>
            </a:r>
            <a:r>
              <a:rPr lang="en-US" dirty="0">
                <a:solidFill>
                  <a:srgbClr val="FF0000"/>
                </a:solidFill>
              </a:rPr>
              <a:t> </a:t>
            </a:r>
            <a:r>
              <a:rPr lang="en-US" dirty="0"/>
              <a:t>captures </a:t>
            </a:r>
            <a:r>
              <a:rPr lang="en-US" dirty="0">
                <a:solidFill>
                  <a:schemeClr val="bg2">
                    <a:lumMod val="50000"/>
                  </a:schemeClr>
                </a:solidFill>
              </a:rPr>
              <a:t>concepts</a:t>
            </a:r>
            <a:r>
              <a:rPr lang="en-US" dirty="0"/>
              <a:t> and </a:t>
            </a:r>
            <a:r>
              <a:rPr lang="en-US" dirty="0">
                <a:solidFill>
                  <a:schemeClr val="bg2">
                    <a:lumMod val="50000"/>
                  </a:schemeClr>
                </a:solidFill>
              </a:rPr>
              <a:t>relationship</a:t>
            </a:r>
            <a:r>
              <a:rPr lang="en-US" dirty="0"/>
              <a:t> between them</a:t>
            </a:r>
          </a:p>
          <a:p>
            <a:r>
              <a:rPr lang="en-US" dirty="0"/>
              <a:t>Although </a:t>
            </a:r>
            <a:r>
              <a:rPr lang="en-US" dirty="0">
                <a:solidFill>
                  <a:schemeClr val="accent6">
                    <a:lumMod val="60000"/>
                    <a:lumOff val="40000"/>
                  </a:schemeClr>
                </a:solidFill>
              </a:rPr>
              <a:t>ER diagram </a:t>
            </a:r>
            <a:r>
              <a:rPr lang="en-US" dirty="0"/>
              <a:t>is expressive enough to represent most concepts in multidimensional data, it </a:t>
            </a:r>
            <a:r>
              <a:rPr lang="en-US" dirty="0">
                <a:solidFill>
                  <a:schemeClr val="bg2">
                    <a:lumMod val="50000"/>
                  </a:schemeClr>
                </a:solidFill>
              </a:rPr>
              <a:t>cannot</a:t>
            </a:r>
            <a:r>
              <a:rPr lang="en-US" dirty="0"/>
              <a:t> accurately highlight the distinctive features of the multidimensional model.</a:t>
            </a:r>
          </a:p>
          <a:p>
            <a:r>
              <a:rPr lang="en-US" dirty="0"/>
              <a:t>Some designers </a:t>
            </a:r>
            <a:r>
              <a:rPr lang="en-US" dirty="0">
                <a:solidFill>
                  <a:schemeClr val="bg2">
                    <a:lumMod val="50000"/>
                  </a:schemeClr>
                </a:solidFill>
              </a:rPr>
              <a:t>skip</a:t>
            </a:r>
            <a:r>
              <a:rPr lang="en-US" dirty="0"/>
              <a:t> conceptual modeling and base their design on a logical model like the </a:t>
            </a:r>
            <a:r>
              <a:rPr lang="en-US" dirty="0">
                <a:solidFill>
                  <a:schemeClr val="accent6">
                    <a:lumMod val="60000"/>
                    <a:lumOff val="40000"/>
                  </a:schemeClr>
                </a:solidFill>
              </a:rPr>
              <a:t>star schema</a:t>
            </a:r>
            <a:r>
              <a:rPr lang="en-US" dirty="0"/>
              <a:t>. However,</a:t>
            </a:r>
          </a:p>
          <a:p>
            <a:pPr lvl="1"/>
            <a:r>
              <a:rPr lang="en-US" dirty="0"/>
              <a:t>It is less responsive to requirements, harder to maintain and reuse</a:t>
            </a:r>
          </a:p>
          <a:p>
            <a:pPr lvl="1"/>
            <a:r>
              <a:rPr lang="en-US" dirty="0"/>
              <a:t>Like starting to create a complex software from coding phase without any static, dynamic or functional design schema.</a:t>
            </a:r>
          </a:p>
          <a:p>
            <a:r>
              <a:rPr lang="en-US" dirty="0"/>
              <a:t>We will use the </a:t>
            </a:r>
            <a:r>
              <a:rPr lang="en-US" b="1" dirty="0">
                <a:solidFill>
                  <a:srgbClr val="FF0000"/>
                </a:solidFill>
              </a:rPr>
              <a:t>Dimensional Fact Model (DFM) </a:t>
            </a:r>
            <a:r>
              <a:rPr lang="en-US" dirty="0"/>
              <a:t>to do conceptual design</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Conceptual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38</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Examine</a:t>
            </a:r>
            <a:r>
              <a:rPr lang="en-US" dirty="0"/>
              <a:t> the </a:t>
            </a:r>
            <a:r>
              <a:rPr lang="en-US" dirty="0">
                <a:solidFill>
                  <a:schemeClr val="bg2">
                    <a:lumMod val="50000"/>
                  </a:schemeClr>
                </a:solidFill>
              </a:rPr>
              <a:t>user requirement glossary and schema </a:t>
            </a:r>
            <a:r>
              <a:rPr lang="en-US" dirty="0"/>
              <a:t>of the reconciled data. </a:t>
            </a:r>
          </a:p>
          <a:p>
            <a:r>
              <a:rPr lang="en-US" dirty="0">
                <a:solidFill>
                  <a:srgbClr val="FF0000"/>
                </a:solidFill>
              </a:rPr>
              <a:t>Identify</a:t>
            </a:r>
            <a:r>
              <a:rPr lang="en-US" dirty="0"/>
              <a:t> dimensional </a:t>
            </a:r>
            <a:r>
              <a:rPr lang="en-US" dirty="0">
                <a:solidFill>
                  <a:schemeClr val="bg2">
                    <a:lumMod val="50000"/>
                  </a:schemeClr>
                </a:solidFill>
              </a:rPr>
              <a:t>attributes</a:t>
            </a:r>
            <a:r>
              <a:rPr lang="en-US" dirty="0"/>
              <a:t> (i.e., </a:t>
            </a:r>
            <a:r>
              <a:rPr lang="en-US" dirty="0">
                <a:solidFill>
                  <a:schemeClr val="bg2">
                    <a:lumMod val="50000"/>
                  </a:schemeClr>
                </a:solidFill>
              </a:rPr>
              <a:t>levels</a:t>
            </a:r>
            <a:r>
              <a:rPr lang="en-US" dirty="0"/>
              <a:t>) and find all functional </a:t>
            </a:r>
            <a:r>
              <a:rPr lang="en-US" dirty="0">
                <a:solidFill>
                  <a:schemeClr val="bg2">
                    <a:lumMod val="50000"/>
                  </a:schemeClr>
                </a:solidFill>
              </a:rPr>
              <a:t>dependency</a:t>
            </a:r>
            <a:r>
              <a:rPr lang="en-US" dirty="0"/>
              <a:t> between them. </a:t>
            </a:r>
            <a:r>
              <a:rPr lang="en-US" dirty="0">
                <a:solidFill>
                  <a:srgbClr val="FF0000"/>
                </a:solidFill>
              </a:rPr>
              <a:t>Diagram</a:t>
            </a:r>
            <a:r>
              <a:rPr lang="en-US" dirty="0"/>
              <a:t> the relationship as a </a:t>
            </a:r>
            <a:r>
              <a:rPr lang="en-US" dirty="0">
                <a:solidFill>
                  <a:schemeClr val="bg2">
                    <a:lumMod val="50000"/>
                  </a:schemeClr>
                </a:solidFill>
              </a:rPr>
              <a:t>tree</a:t>
            </a:r>
            <a:r>
              <a:rPr lang="en-US" dirty="0"/>
              <a:t> of attributes in the fact schema.</a:t>
            </a:r>
          </a:p>
          <a:p>
            <a:pPr lvl="1"/>
            <a:r>
              <a:rPr lang="en-US" dirty="0"/>
              <a:t>(Conformed dimension) Multiple fact schemata should </a:t>
            </a:r>
            <a:r>
              <a:rPr lang="en-US" dirty="0">
                <a:solidFill>
                  <a:schemeClr val="accent6">
                    <a:lumMod val="60000"/>
                    <a:lumOff val="40000"/>
                  </a:schemeClr>
                </a:solidFill>
              </a:rPr>
              <a:t>share</a:t>
            </a:r>
            <a:r>
              <a:rPr lang="en-US" dirty="0"/>
              <a:t> the same dimension for </a:t>
            </a:r>
            <a:r>
              <a:rPr lang="en-US" dirty="0">
                <a:solidFill>
                  <a:schemeClr val="accent6">
                    <a:lumMod val="60000"/>
                    <a:lumOff val="40000"/>
                  </a:schemeClr>
                </a:solidFill>
              </a:rPr>
              <a:t>one concept </a:t>
            </a:r>
            <a:r>
              <a:rPr lang="en-US" dirty="0">
                <a:solidFill>
                  <a:schemeClr val="bg1">
                    <a:lumMod val="50000"/>
                  </a:schemeClr>
                </a:solidFill>
              </a:rPr>
              <a:t>(e.g., date, product.)</a:t>
            </a:r>
          </a:p>
          <a:p>
            <a:r>
              <a:rPr lang="en-US" dirty="0">
                <a:solidFill>
                  <a:srgbClr val="FF0000"/>
                </a:solidFill>
              </a:rPr>
              <a:t>Study</a:t>
            </a:r>
            <a:r>
              <a:rPr lang="en-US" dirty="0"/>
              <a:t> the </a:t>
            </a:r>
            <a:r>
              <a:rPr lang="en-US" dirty="0">
                <a:solidFill>
                  <a:schemeClr val="bg2">
                    <a:lumMod val="50000"/>
                  </a:schemeClr>
                </a:solidFill>
              </a:rPr>
              <a:t>temporal</a:t>
            </a:r>
            <a:r>
              <a:rPr lang="en-US" dirty="0"/>
              <a:t> nature of facts and dimensions.</a:t>
            </a:r>
          </a:p>
          <a:p>
            <a:r>
              <a:rPr lang="en-US" dirty="0">
                <a:solidFill>
                  <a:srgbClr val="FF0000"/>
                </a:solidFill>
              </a:rPr>
              <a:t>Define</a:t>
            </a:r>
            <a:r>
              <a:rPr lang="en-US" dirty="0"/>
              <a:t> the </a:t>
            </a:r>
            <a:r>
              <a:rPr lang="en-US" dirty="0">
                <a:solidFill>
                  <a:schemeClr val="bg2">
                    <a:lumMod val="50000"/>
                  </a:schemeClr>
                </a:solidFill>
              </a:rPr>
              <a:t>measures</a:t>
            </a:r>
            <a:r>
              <a:rPr lang="en-US" dirty="0"/>
              <a:t> of the facts and </a:t>
            </a:r>
            <a:r>
              <a:rPr lang="en-US" dirty="0">
                <a:solidFill>
                  <a:srgbClr val="FF0000"/>
                </a:solidFill>
              </a:rPr>
              <a:t>examine</a:t>
            </a:r>
            <a:r>
              <a:rPr lang="en-US" dirty="0"/>
              <a:t> the </a:t>
            </a:r>
            <a:r>
              <a:rPr lang="en-US" dirty="0" err="1">
                <a:solidFill>
                  <a:schemeClr val="bg2">
                    <a:lumMod val="50000"/>
                  </a:schemeClr>
                </a:solidFill>
              </a:rPr>
              <a:t>additivity</a:t>
            </a:r>
            <a:r>
              <a:rPr lang="en-US" dirty="0"/>
              <a:t> of each measure against each dimension.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Dimensional Fact Model</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39</a:t>
            </a:fld>
            <a:endParaRPr lang="en-US"/>
          </a:p>
        </p:txBody>
      </p:sp>
      <p:pic>
        <p:nvPicPr>
          <p:cNvPr id="5" name="Picture 6" descr="C:\Users\philiplei\Desktop\cube3.emf"/>
          <p:cNvPicPr>
            <a:picLocks noChangeAspect="1" noChangeArrowheads="1"/>
          </p:cNvPicPr>
          <p:nvPr/>
        </p:nvPicPr>
        <p:blipFill>
          <a:blip r:embed="rId2" cstate="print"/>
          <a:srcRect/>
          <a:stretch>
            <a:fillRect/>
          </a:stretch>
        </p:blipFill>
        <p:spPr bwMode="auto">
          <a:xfrm>
            <a:off x="5486400" y="3953683"/>
            <a:ext cx="1797408" cy="1895838"/>
          </a:xfrm>
          <a:prstGeom prst="rect">
            <a:avLst/>
          </a:prstGeom>
          <a:noFill/>
        </p:spPr>
      </p:pic>
      <p:cxnSp>
        <p:nvCxnSpPr>
          <p:cNvPr id="6" name="Straight Connector 5"/>
          <p:cNvCxnSpPr/>
          <p:nvPr/>
        </p:nvCxnSpPr>
        <p:spPr>
          <a:xfrm>
            <a:off x="7391400" y="3700046"/>
            <a:ext cx="0" cy="225224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391400" y="5190292"/>
            <a:ext cx="533400" cy="76200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181600" y="5952292"/>
            <a:ext cx="2209800"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257800" y="5986046"/>
            <a:ext cx="609600" cy="338554"/>
          </a:xfrm>
          <a:prstGeom prst="rect">
            <a:avLst/>
          </a:prstGeom>
          <a:noFill/>
        </p:spPr>
        <p:txBody>
          <a:bodyPr wrap="square" rtlCol="0">
            <a:spAutoFit/>
          </a:bodyPr>
          <a:lstStyle/>
          <a:p>
            <a:r>
              <a:rPr lang="en-US" sz="1600" dirty="0"/>
              <a:t>Date</a:t>
            </a:r>
          </a:p>
        </p:txBody>
      </p:sp>
      <p:sp>
        <p:nvSpPr>
          <p:cNvPr id="10" name="TextBox 9"/>
          <p:cNvSpPr txBox="1"/>
          <p:nvPr/>
        </p:nvSpPr>
        <p:spPr>
          <a:xfrm>
            <a:off x="7772400" y="5342692"/>
            <a:ext cx="838200" cy="338554"/>
          </a:xfrm>
          <a:prstGeom prst="rect">
            <a:avLst/>
          </a:prstGeom>
          <a:noFill/>
        </p:spPr>
        <p:txBody>
          <a:bodyPr wrap="square" rtlCol="0">
            <a:spAutoFit/>
          </a:bodyPr>
          <a:lstStyle/>
          <a:p>
            <a:r>
              <a:rPr lang="en-US" sz="1600" dirty="0"/>
              <a:t>Product</a:t>
            </a:r>
          </a:p>
        </p:txBody>
      </p:sp>
      <p:sp>
        <p:nvSpPr>
          <p:cNvPr id="11" name="TextBox 10"/>
          <p:cNvSpPr txBox="1"/>
          <p:nvPr/>
        </p:nvSpPr>
        <p:spPr>
          <a:xfrm>
            <a:off x="7467600" y="3742492"/>
            <a:ext cx="838200" cy="338554"/>
          </a:xfrm>
          <a:prstGeom prst="rect">
            <a:avLst/>
          </a:prstGeom>
          <a:noFill/>
        </p:spPr>
        <p:txBody>
          <a:bodyPr wrap="square" rtlCol="0">
            <a:spAutoFit/>
          </a:bodyPr>
          <a:lstStyle/>
          <a:p>
            <a:r>
              <a:rPr lang="en-US" sz="1600" dirty="0"/>
              <a:t>Store</a:t>
            </a:r>
          </a:p>
        </p:txBody>
      </p:sp>
      <p:graphicFrame>
        <p:nvGraphicFramePr>
          <p:cNvPr id="12" name="Table 11"/>
          <p:cNvGraphicFramePr>
            <a:graphicFrameLocks noGrp="1"/>
          </p:cNvGraphicFramePr>
          <p:nvPr/>
        </p:nvGraphicFramePr>
        <p:xfrm>
          <a:off x="5029200" y="1600200"/>
          <a:ext cx="3200400" cy="1706880"/>
        </p:xfrm>
        <a:graphic>
          <a:graphicData uri="http://schemas.openxmlformats.org/drawingml/2006/table">
            <a:tbl>
              <a:tblPr bandRow="1">
                <a:tableStyleId>{5A111915-BE36-4E01-A7E5-04B1672EAD32}</a:tableStyleId>
              </a:tblPr>
              <a:tblGrid>
                <a:gridCol w="864972">
                  <a:extLst>
                    <a:ext uri="{9D8B030D-6E8A-4147-A177-3AD203B41FA5}">
                      <a16:colId xmlns:a16="http://schemas.microsoft.com/office/drawing/2014/main" val="20000"/>
                    </a:ext>
                  </a:extLst>
                </a:gridCol>
                <a:gridCol w="1235291">
                  <a:extLst>
                    <a:ext uri="{9D8B030D-6E8A-4147-A177-3AD203B41FA5}">
                      <a16:colId xmlns:a16="http://schemas.microsoft.com/office/drawing/2014/main" val="20001"/>
                    </a:ext>
                  </a:extLst>
                </a:gridCol>
                <a:gridCol w="1100137">
                  <a:extLst>
                    <a:ext uri="{9D8B030D-6E8A-4147-A177-3AD203B41FA5}">
                      <a16:colId xmlns:a16="http://schemas.microsoft.com/office/drawing/2014/main" val="20002"/>
                    </a:ext>
                  </a:extLst>
                </a:gridCol>
              </a:tblGrid>
              <a:tr h="167640">
                <a:tc rowSpan="3">
                  <a:txBody>
                    <a:bodyPr/>
                    <a:lstStyle/>
                    <a:p>
                      <a:r>
                        <a:rPr lang="en-US" sz="1000" dirty="0"/>
                        <a:t>Dimensions</a:t>
                      </a:r>
                    </a:p>
                  </a:txBody>
                  <a:tcPr/>
                </a:tc>
                <a:tc>
                  <a:txBody>
                    <a:bodyPr/>
                    <a:lstStyle/>
                    <a:p>
                      <a:r>
                        <a:rPr lang="en-US" sz="1000" b="1" dirty="0"/>
                        <a:t>Date</a:t>
                      </a:r>
                    </a:p>
                  </a:txBody>
                  <a:tcPr/>
                </a:tc>
                <a:tc>
                  <a:txBody>
                    <a:bodyPr/>
                    <a:lstStyle/>
                    <a:p>
                      <a:r>
                        <a:rPr lang="en-US" sz="1000" dirty="0"/>
                        <a:t>1/13/2012</a:t>
                      </a:r>
                    </a:p>
                  </a:txBody>
                  <a:tcP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b="1" dirty="0"/>
                        <a:t>Store</a:t>
                      </a:r>
                    </a:p>
                  </a:txBody>
                  <a:tcPr/>
                </a:tc>
                <a:tc>
                  <a:txBody>
                    <a:bodyPr/>
                    <a:lstStyle/>
                    <a:p>
                      <a:r>
                        <a:rPr lang="en-US" sz="1000" dirty="0" err="1"/>
                        <a:t>EverMore</a:t>
                      </a:r>
                      <a:endParaRPr lang="en-US" sz="1000" dirty="0"/>
                    </a:p>
                  </a:txBody>
                  <a:tcPr/>
                </a:tc>
                <a:extLst>
                  <a:ext uri="{0D108BD9-81ED-4DB2-BD59-A6C34878D82A}">
                    <a16:rowId xmlns:a16="http://schemas.microsoft.com/office/drawing/2014/main" val="10001"/>
                  </a:ext>
                </a:extLst>
              </a:tr>
              <a:tr h="167640">
                <a:tc vMerge="1">
                  <a:txBody>
                    <a:bodyPr/>
                    <a:lstStyle/>
                    <a:p>
                      <a:endParaRPr lang="en-US" sz="1100" dirty="0"/>
                    </a:p>
                  </a:txBody>
                  <a:tcPr/>
                </a:tc>
                <a:tc>
                  <a:txBody>
                    <a:bodyPr/>
                    <a:lstStyle/>
                    <a:p>
                      <a:r>
                        <a:rPr lang="en-US" sz="1000" b="1" dirty="0"/>
                        <a:t>Product</a:t>
                      </a:r>
                    </a:p>
                  </a:txBody>
                  <a:tcPr/>
                </a:tc>
                <a:tc>
                  <a:txBody>
                    <a:bodyPr/>
                    <a:lstStyle/>
                    <a:p>
                      <a:r>
                        <a:rPr lang="en-US" sz="1000" dirty="0"/>
                        <a:t>Coca</a:t>
                      </a:r>
                      <a:r>
                        <a:rPr lang="en-US" sz="1000" baseline="0" dirty="0"/>
                        <a:t> cola</a:t>
                      </a:r>
                      <a:endParaRPr lang="en-US" sz="1000" dirty="0"/>
                    </a:p>
                  </a:txBody>
                  <a:tcPr/>
                </a:tc>
                <a:extLst>
                  <a:ext uri="{0D108BD9-81ED-4DB2-BD59-A6C34878D82A}">
                    <a16:rowId xmlns:a16="http://schemas.microsoft.com/office/drawing/2014/main" val="10002"/>
                  </a:ext>
                </a:extLst>
              </a:tr>
              <a:tr h="167640">
                <a:tc rowSpan="4">
                  <a:txBody>
                    <a:bodyPr/>
                    <a:lstStyle/>
                    <a:p>
                      <a:r>
                        <a:rPr lang="en-US" sz="1000" dirty="0"/>
                        <a:t>Measures</a:t>
                      </a:r>
                    </a:p>
                  </a:txBody>
                  <a:tcPr/>
                </a:tc>
                <a:tc>
                  <a:txBody>
                    <a:bodyPr/>
                    <a:lstStyle/>
                    <a:p>
                      <a:r>
                        <a:rPr lang="en-US" sz="1000" b="1" dirty="0"/>
                        <a:t>quantity</a:t>
                      </a:r>
                    </a:p>
                  </a:txBody>
                  <a:tcPr/>
                </a:tc>
                <a:tc>
                  <a:txBody>
                    <a:bodyPr/>
                    <a:lstStyle/>
                    <a:p>
                      <a:r>
                        <a:rPr lang="en-US" sz="1000" dirty="0"/>
                        <a:t>4</a:t>
                      </a:r>
                    </a:p>
                  </a:txBody>
                  <a:tcPr/>
                </a:tc>
                <a:extLst>
                  <a:ext uri="{0D108BD9-81ED-4DB2-BD59-A6C34878D82A}">
                    <a16:rowId xmlns:a16="http://schemas.microsoft.com/office/drawing/2014/main" val="10003"/>
                  </a:ext>
                </a:extLst>
              </a:tr>
              <a:tr h="167640">
                <a:tc vMerge="1">
                  <a:txBody>
                    <a:bodyPr/>
                    <a:lstStyle/>
                    <a:p>
                      <a:endParaRPr lang="en-US" sz="1000" dirty="0"/>
                    </a:p>
                  </a:txBody>
                  <a:tcPr/>
                </a:tc>
                <a:tc>
                  <a:txBody>
                    <a:bodyPr/>
                    <a:lstStyle/>
                    <a:p>
                      <a:r>
                        <a:rPr lang="en-US" sz="1000" b="1" dirty="0"/>
                        <a:t>receipts</a:t>
                      </a:r>
                    </a:p>
                  </a:txBody>
                  <a:tcPr/>
                </a:tc>
                <a:tc>
                  <a:txBody>
                    <a:bodyPr/>
                    <a:lstStyle/>
                    <a:p>
                      <a:r>
                        <a:rPr lang="en-US" sz="1000" dirty="0"/>
                        <a:t>$16.00</a:t>
                      </a:r>
                    </a:p>
                  </a:txBody>
                  <a:tcPr/>
                </a:tc>
                <a:extLst>
                  <a:ext uri="{0D108BD9-81ED-4DB2-BD59-A6C34878D82A}">
                    <a16:rowId xmlns:a16="http://schemas.microsoft.com/office/drawing/2014/main" val="10004"/>
                  </a:ext>
                </a:extLst>
              </a:tr>
              <a:tr h="167640">
                <a:tc vMerge="1">
                  <a:txBody>
                    <a:bodyPr/>
                    <a:lstStyle/>
                    <a:p>
                      <a:endParaRPr lang="en-US" sz="1000" dirty="0"/>
                    </a:p>
                  </a:txBody>
                  <a:tcPr/>
                </a:tc>
                <a:tc>
                  <a:txBody>
                    <a:bodyPr/>
                    <a:lstStyle/>
                    <a:p>
                      <a:r>
                        <a:rPr lang="en-US" sz="1000" b="1" dirty="0" err="1"/>
                        <a:t>unitPrice</a:t>
                      </a:r>
                      <a:endParaRPr lang="en-US" sz="1000" b="1" dirty="0"/>
                    </a:p>
                  </a:txBody>
                  <a:tcPr/>
                </a:tc>
                <a:tc>
                  <a:txBody>
                    <a:bodyPr/>
                    <a:lstStyle/>
                    <a:p>
                      <a:r>
                        <a:rPr lang="en-US" sz="1000" dirty="0"/>
                        <a:t>$4.00</a:t>
                      </a:r>
                    </a:p>
                  </a:txBody>
                  <a:tcPr/>
                </a:tc>
                <a:extLst>
                  <a:ext uri="{0D108BD9-81ED-4DB2-BD59-A6C34878D82A}">
                    <a16:rowId xmlns:a16="http://schemas.microsoft.com/office/drawing/2014/main" val="10005"/>
                  </a:ext>
                </a:extLst>
              </a:tr>
              <a:tr h="167640">
                <a:tc vMerge="1">
                  <a:txBody>
                    <a:bodyPr/>
                    <a:lstStyle/>
                    <a:p>
                      <a:endParaRPr lang="en-US" sz="1000" dirty="0"/>
                    </a:p>
                  </a:txBody>
                  <a:tcPr/>
                </a:tc>
                <a:tc>
                  <a:txBody>
                    <a:bodyPr/>
                    <a:lstStyle/>
                    <a:p>
                      <a:r>
                        <a:rPr lang="en-US" sz="1000" b="1" dirty="0" err="1"/>
                        <a:t>numCustomers</a:t>
                      </a:r>
                      <a:endParaRPr lang="en-US" sz="1000" b="1" dirty="0"/>
                    </a:p>
                  </a:txBody>
                  <a:tcPr/>
                </a:tc>
                <a:tc>
                  <a:txBody>
                    <a:bodyPr/>
                    <a:lstStyle/>
                    <a:p>
                      <a:r>
                        <a:rPr lang="en-US" sz="1000" dirty="0"/>
                        <a:t>4</a:t>
                      </a:r>
                    </a:p>
                  </a:txBody>
                  <a:tcPr/>
                </a:tc>
                <a:extLst>
                  <a:ext uri="{0D108BD9-81ED-4DB2-BD59-A6C34878D82A}">
                    <a16:rowId xmlns:a16="http://schemas.microsoft.com/office/drawing/2014/main" val="10006"/>
                  </a:ext>
                </a:extLst>
              </a:tr>
            </a:tbl>
          </a:graphicData>
        </a:graphic>
      </p:graphicFrame>
      <p:sp>
        <p:nvSpPr>
          <p:cNvPr id="13" name="TextBox 12"/>
          <p:cNvSpPr txBox="1"/>
          <p:nvPr/>
        </p:nvSpPr>
        <p:spPr>
          <a:xfrm>
            <a:off x="5410200" y="1219200"/>
            <a:ext cx="2362200" cy="338554"/>
          </a:xfrm>
          <a:prstGeom prst="rect">
            <a:avLst/>
          </a:prstGeom>
          <a:noFill/>
        </p:spPr>
        <p:txBody>
          <a:bodyPr wrap="square" rtlCol="0">
            <a:spAutoFit/>
          </a:bodyPr>
          <a:lstStyle/>
          <a:p>
            <a:r>
              <a:rPr lang="en-US" sz="1600" dirty="0"/>
              <a:t>An </a:t>
            </a:r>
            <a:r>
              <a:rPr lang="en-US" sz="1600" dirty="0">
                <a:solidFill>
                  <a:schemeClr val="bg2">
                    <a:lumMod val="50000"/>
                  </a:schemeClr>
                </a:solidFill>
              </a:rPr>
              <a:t>event</a:t>
            </a:r>
            <a:r>
              <a:rPr lang="en-US" sz="1600" dirty="0"/>
              <a:t> in the Sales fact</a:t>
            </a:r>
          </a:p>
        </p:txBody>
      </p:sp>
      <p:cxnSp>
        <p:nvCxnSpPr>
          <p:cNvPr id="14" name="Straight Arrow Connector 13"/>
          <p:cNvCxnSpPr/>
          <p:nvPr/>
        </p:nvCxnSpPr>
        <p:spPr>
          <a:xfrm flipV="1">
            <a:off x="5638800" y="3429000"/>
            <a:ext cx="0" cy="1445042"/>
          </a:xfrm>
          <a:prstGeom prst="straightConnector1">
            <a:avLst/>
          </a:prstGeom>
          <a:ln>
            <a:solidFill>
              <a:srgbClr val="002060"/>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609600" y="1642646"/>
            <a:ext cx="3886200" cy="2472154"/>
            <a:chOff x="228600" y="1566446"/>
            <a:chExt cx="3886200" cy="2472154"/>
          </a:xfrm>
        </p:grpSpPr>
        <p:sp>
          <p:nvSpPr>
            <p:cNvPr id="17" name="Rectangle 16"/>
            <p:cNvSpPr/>
            <p:nvPr/>
          </p:nvSpPr>
          <p:spPr>
            <a:xfrm>
              <a:off x="1295400" y="2514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18" name="Rectangle 17"/>
            <p:cNvSpPr/>
            <p:nvPr/>
          </p:nvSpPr>
          <p:spPr>
            <a:xfrm>
              <a:off x="1295400" y="2819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19" name="Oval 18"/>
            <p:cNvSpPr/>
            <p:nvPr/>
          </p:nvSpPr>
          <p:spPr>
            <a:xfrm>
              <a:off x="2042410" y="190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2163580" y="2133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09600" y="3092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Connector 21"/>
            <p:cNvCxnSpPr/>
            <p:nvPr/>
          </p:nvCxnSpPr>
          <p:spPr>
            <a:xfrm>
              <a:off x="838200" y="32004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814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31242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76400" y="1566446"/>
              <a:ext cx="838200" cy="338554"/>
            </a:xfrm>
            <a:prstGeom prst="rect">
              <a:avLst/>
            </a:prstGeom>
            <a:noFill/>
          </p:spPr>
          <p:txBody>
            <a:bodyPr wrap="square" rtlCol="0">
              <a:spAutoFit/>
            </a:bodyPr>
            <a:lstStyle/>
            <a:p>
              <a:r>
                <a:rPr lang="en-US" sz="1600" dirty="0"/>
                <a:t>product</a:t>
              </a:r>
            </a:p>
          </p:txBody>
        </p:sp>
        <p:sp>
          <p:nvSpPr>
            <p:cNvPr id="26" name="TextBox 25"/>
            <p:cNvSpPr txBox="1"/>
            <p:nvPr/>
          </p:nvSpPr>
          <p:spPr>
            <a:xfrm>
              <a:off x="228600" y="3276600"/>
              <a:ext cx="838200" cy="338554"/>
            </a:xfrm>
            <a:prstGeom prst="rect">
              <a:avLst/>
            </a:prstGeom>
            <a:noFill/>
          </p:spPr>
          <p:txBody>
            <a:bodyPr wrap="square" rtlCol="0">
              <a:spAutoFit/>
            </a:bodyPr>
            <a:lstStyle/>
            <a:p>
              <a:pPr algn="ctr"/>
              <a:r>
                <a:rPr lang="en-US" sz="1600" dirty="0"/>
                <a:t>date</a:t>
              </a:r>
            </a:p>
          </p:txBody>
        </p:sp>
        <p:sp>
          <p:nvSpPr>
            <p:cNvPr id="27" name="TextBox 26"/>
            <p:cNvSpPr txBox="1"/>
            <p:nvPr/>
          </p:nvSpPr>
          <p:spPr>
            <a:xfrm>
              <a:off x="3276600" y="3276600"/>
              <a:ext cx="838200" cy="338554"/>
            </a:xfrm>
            <a:prstGeom prst="rect">
              <a:avLst/>
            </a:prstGeom>
            <a:noFill/>
          </p:spPr>
          <p:txBody>
            <a:bodyPr wrap="square" rtlCol="0">
              <a:spAutoFit/>
            </a:bodyPr>
            <a:lstStyle/>
            <a:p>
              <a:pPr algn="ctr"/>
              <a:r>
                <a:rPr lang="en-US" sz="1600" dirty="0"/>
                <a:t>store</a:t>
              </a:r>
            </a:p>
          </p:txBody>
        </p:sp>
      </p:grpSp>
      <p:sp>
        <p:nvSpPr>
          <p:cNvPr id="30" name="TextBox 29"/>
          <p:cNvSpPr txBox="1"/>
          <p:nvPr/>
        </p:nvSpPr>
        <p:spPr>
          <a:xfrm>
            <a:off x="1600200" y="4444425"/>
            <a:ext cx="1981200" cy="646331"/>
          </a:xfrm>
          <a:prstGeom prst="rect">
            <a:avLst/>
          </a:prstGeom>
          <a:noFill/>
        </p:spPr>
        <p:txBody>
          <a:bodyPr wrap="square" rtlCol="0">
            <a:spAutoFit/>
          </a:bodyPr>
          <a:lstStyle/>
          <a:p>
            <a:pPr algn="ctr"/>
            <a:r>
              <a:rPr lang="en-US" dirty="0"/>
              <a:t>A </a:t>
            </a:r>
            <a:r>
              <a:rPr lang="en-US" dirty="0">
                <a:solidFill>
                  <a:schemeClr val="bg2">
                    <a:lumMod val="50000"/>
                  </a:schemeClr>
                </a:solidFill>
              </a:rPr>
              <a:t>fact schema </a:t>
            </a:r>
            <a:r>
              <a:rPr lang="en-US" dirty="0"/>
              <a:t>in the DFM 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067300" y="2000934"/>
            <a:ext cx="2209800" cy="646331"/>
          </a:xfrm>
          <a:prstGeom prst="rect">
            <a:avLst/>
          </a:prstGeom>
          <a:noFill/>
        </p:spPr>
        <p:txBody>
          <a:bodyPr wrap="square" rtlCol="0">
            <a:spAutoFit/>
          </a:bodyPr>
          <a:lstStyle/>
          <a:p>
            <a:r>
              <a:rPr lang="en-US" dirty="0"/>
              <a:t>User </a:t>
            </a:r>
          </a:p>
          <a:p>
            <a:r>
              <a:rPr lang="en-US" dirty="0"/>
              <a:t>requirements</a:t>
            </a:r>
          </a:p>
        </p:txBody>
      </p:sp>
      <p:sp>
        <p:nvSpPr>
          <p:cNvPr id="2" name="Title 1"/>
          <p:cNvSpPr>
            <a:spLocks noGrp="1"/>
          </p:cNvSpPr>
          <p:nvPr>
            <p:ph type="title"/>
          </p:nvPr>
        </p:nvSpPr>
        <p:spPr/>
        <p:txBody>
          <a:bodyPr/>
          <a:lstStyle/>
          <a:p>
            <a:r>
              <a:rPr lang="en-US" dirty="0"/>
              <a:t>Design Methodology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5" name="Flowchart: Alternate Process 4"/>
          <p:cNvSpPr/>
          <p:nvPr/>
        </p:nvSpPr>
        <p:spPr>
          <a:xfrm>
            <a:off x="4038600" y="13716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 analysis</a:t>
            </a:r>
          </a:p>
        </p:txBody>
      </p:sp>
      <p:sp>
        <p:nvSpPr>
          <p:cNvPr id="8" name="Flowchart: Alternate Process 7"/>
          <p:cNvSpPr/>
          <p:nvPr/>
        </p:nvSpPr>
        <p:spPr>
          <a:xfrm>
            <a:off x="4038600" y="26670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Conceptual Design</a:t>
            </a:r>
          </a:p>
        </p:txBody>
      </p:sp>
      <p:sp>
        <p:nvSpPr>
          <p:cNvPr id="16" name="Flowchart: Magnetic Disk 15"/>
          <p:cNvSpPr/>
          <p:nvPr/>
        </p:nvSpPr>
        <p:spPr>
          <a:xfrm>
            <a:off x="1981200" y="283106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914400" y="3059668"/>
            <a:ext cx="1143000" cy="369332"/>
          </a:xfrm>
          <a:prstGeom prst="rect">
            <a:avLst/>
          </a:prstGeom>
          <a:noFill/>
        </p:spPr>
        <p:txBody>
          <a:bodyPr wrap="square" rtlCol="0">
            <a:spAutoFit/>
          </a:bodyPr>
          <a:lstStyle/>
          <a:p>
            <a:pPr algn="r"/>
            <a:r>
              <a:rPr lang="en-US" dirty="0"/>
              <a:t>metadata</a:t>
            </a:r>
          </a:p>
        </p:txBody>
      </p:sp>
      <p:sp>
        <p:nvSpPr>
          <p:cNvPr id="18" name="Right Arrow 17"/>
          <p:cNvSpPr/>
          <p:nvPr/>
        </p:nvSpPr>
        <p:spPr>
          <a:xfrm rot="5400000">
            <a:off x="4762500" y="21717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81600" y="3352800"/>
            <a:ext cx="1752600" cy="369332"/>
          </a:xfrm>
          <a:prstGeom prst="rect">
            <a:avLst/>
          </a:prstGeom>
          <a:noFill/>
        </p:spPr>
        <p:txBody>
          <a:bodyPr wrap="square" rtlCol="0">
            <a:spAutoFit/>
          </a:bodyPr>
          <a:lstStyle/>
          <a:p>
            <a:r>
              <a:rPr lang="en-US" dirty="0"/>
              <a:t>Fact schema</a:t>
            </a:r>
          </a:p>
        </p:txBody>
      </p:sp>
      <p:sp>
        <p:nvSpPr>
          <p:cNvPr id="21" name="TextBox 20"/>
          <p:cNvSpPr txBox="1"/>
          <p:nvPr/>
        </p:nvSpPr>
        <p:spPr>
          <a:xfrm>
            <a:off x="6934200" y="5791200"/>
            <a:ext cx="1752600" cy="369332"/>
          </a:xfrm>
          <a:prstGeom prst="rect">
            <a:avLst/>
          </a:prstGeom>
          <a:noFill/>
        </p:spPr>
        <p:txBody>
          <a:bodyPr wrap="square" rtlCol="0">
            <a:spAutoFit/>
          </a:bodyPr>
          <a:lstStyle/>
          <a:p>
            <a:r>
              <a:rPr lang="en-US" dirty="0"/>
              <a:t>Physical schema</a:t>
            </a:r>
          </a:p>
        </p:txBody>
      </p:sp>
      <p:sp>
        <p:nvSpPr>
          <p:cNvPr id="25" name="Flowchart: Alternate Process 24"/>
          <p:cNvSpPr/>
          <p:nvPr/>
        </p:nvSpPr>
        <p:spPr>
          <a:xfrm>
            <a:off x="6705600" y="26670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Workload refinement</a:t>
            </a:r>
          </a:p>
        </p:txBody>
      </p:sp>
      <p:sp>
        <p:nvSpPr>
          <p:cNvPr id="26" name="Flowchart: Alternate Process 25"/>
          <p:cNvSpPr/>
          <p:nvPr/>
        </p:nvSpPr>
        <p:spPr>
          <a:xfrm>
            <a:off x="4038600" y="38862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Logical Design</a:t>
            </a:r>
          </a:p>
        </p:txBody>
      </p:sp>
      <p:sp>
        <p:nvSpPr>
          <p:cNvPr id="27" name="Flowchart: Alternate Process 26"/>
          <p:cNvSpPr/>
          <p:nvPr/>
        </p:nvSpPr>
        <p:spPr>
          <a:xfrm>
            <a:off x="4038600" y="5105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 Design</a:t>
            </a:r>
          </a:p>
        </p:txBody>
      </p:sp>
      <p:sp>
        <p:nvSpPr>
          <p:cNvPr id="28" name="Right Arrow 27"/>
          <p:cNvSpPr/>
          <p:nvPr/>
        </p:nvSpPr>
        <p:spPr>
          <a:xfrm>
            <a:off x="2895600" y="28956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ight Arrow 30"/>
          <p:cNvSpPr/>
          <p:nvPr/>
        </p:nvSpPr>
        <p:spPr>
          <a:xfrm rot="5400000">
            <a:off x="4762500" y="34671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ight Arrow 31"/>
          <p:cNvSpPr/>
          <p:nvPr/>
        </p:nvSpPr>
        <p:spPr>
          <a:xfrm rot="5400000">
            <a:off x="4762500" y="46863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ight Arrow 32"/>
          <p:cNvSpPr/>
          <p:nvPr/>
        </p:nvSpPr>
        <p:spPr>
          <a:xfrm rot="2447448">
            <a:off x="6163582" y="203312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181600" y="4507468"/>
            <a:ext cx="1752600" cy="369332"/>
          </a:xfrm>
          <a:prstGeom prst="rect">
            <a:avLst/>
          </a:prstGeom>
          <a:noFill/>
        </p:spPr>
        <p:txBody>
          <a:bodyPr wrap="square" rtlCol="0">
            <a:spAutoFit/>
          </a:bodyPr>
          <a:lstStyle/>
          <a:p>
            <a:r>
              <a:rPr lang="en-US" dirty="0"/>
              <a:t>Logical schema</a:t>
            </a:r>
          </a:p>
        </p:txBody>
      </p:sp>
      <p:sp>
        <p:nvSpPr>
          <p:cNvPr id="35" name="Right Arrow 34"/>
          <p:cNvSpPr/>
          <p:nvPr/>
        </p:nvSpPr>
        <p:spPr>
          <a:xfrm rot="7797062">
            <a:off x="6359691" y="3650961"/>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6858000" y="3593068"/>
            <a:ext cx="2209800" cy="646331"/>
          </a:xfrm>
          <a:prstGeom prst="rect">
            <a:avLst/>
          </a:prstGeom>
          <a:noFill/>
        </p:spPr>
        <p:txBody>
          <a:bodyPr wrap="square" rtlCol="0">
            <a:spAutoFit/>
          </a:bodyPr>
          <a:lstStyle/>
          <a:p>
            <a:r>
              <a:rPr lang="en-US" dirty="0"/>
              <a:t>Workload, data volume</a:t>
            </a:r>
          </a:p>
        </p:txBody>
      </p:sp>
      <p:sp>
        <p:nvSpPr>
          <p:cNvPr id="38" name="Right Arrow 37"/>
          <p:cNvSpPr/>
          <p:nvPr/>
        </p:nvSpPr>
        <p:spPr>
          <a:xfrm rot="10071935">
            <a:off x="3140566" y="4412926"/>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2895600" y="3733800"/>
            <a:ext cx="1066800" cy="646331"/>
          </a:xfrm>
          <a:prstGeom prst="rect">
            <a:avLst/>
          </a:prstGeom>
          <a:noFill/>
        </p:spPr>
        <p:txBody>
          <a:bodyPr wrap="square" rtlCol="0">
            <a:spAutoFit/>
          </a:bodyPr>
          <a:lstStyle/>
          <a:p>
            <a:r>
              <a:rPr lang="en-US" dirty="0"/>
              <a:t>Logical schema</a:t>
            </a:r>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Flowchart: Alternate Process 29"/>
          <p:cNvSpPr/>
          <p:nvPr/>
        </p:nvSpPr>
        <p:spPr>
          <a:xfrm>
            <a:off x="990600" y="4343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Staging Design</a:t>
            </a:r>
          </a:p>
        </p:txBody>
      </p:sp>
      <p:sp>
        <p:nvSpPr>
          <p:cNvPr id="37" name="Flowchart: Alternate Process 36"/>
          <p:cNvSpPr/>
          <p:nvPr/>
        </p:nvSpPr>
        <p:spPr>
          <a:xfrm>
            <a:off x="990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 and Reconciliation</a:t>
            </a:r>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a:t>Reconciled schema, mapping with data sources</a:t>
            </a:r>
          </a:p>
        </p:txBody>
      </p:sp>
      <p:sp>
        <p:nvSpPr>
          <p:cNvPr id="42" name="Right Arrow 41"/>
          <p:cNvSpPr/>
          <p:nvPr/>
        </p:nvSpPr>
        <p:spPr>
          <a:xfrm rot="5400000">
            <a:off x="1905000" y="3733799"/>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a:t>Reconciled schema</a:t>
            </a:r>
          </a:p>
        </p:txBody>
      </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a:t>ETL procedures</a:t>
            </a:r>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8800" y="5562600"/>
            <a:ext cx="847725" cy="904875"/>
          </a:xfrm>
          <a:prstGeom prst="rect">
            <a:avLst/>
          </a:prstGeom>
          <a:noFill/>
        </p:spPr>
      </p:pic>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ight Arrow 39"/>
          <p:cNvSpPr/>
          <p:nvPr/>
        </p:nvSpPr>
        <p:spPr>
          <a:xfrm rot="19646068">
            <a:off x="3086100" y="20051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67000" y="2325469"/>
            <a:ext cx="1219200" cy="646331"/>
          </a:xfrm>
          <a:prstGeom prst="rect">
            <a:avLst/>
          </a:prstGeom>
          <a:noFill/>
        </p:spPr>
        <p:txBody>
          <a:bodyPr wrap="square" rtlCol="0">
            <a:spAutoFit/>
          </a:bodyPr>
          <a:lstStyle/>
          <a:p>
            <a:r>
              <a:rPr lang="en-US" dirty="0"/>
              <a:t>Reconciled schema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DFM and ERM</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40</a:t>
            </a:fld>
            <a:endParaRPr lang="en-US"/>
          </a:p>
        </p:txBody>
      </p:sp>
      <p:grpSp>
        <p:nvGrpSpPr>
          <p:cNvPr id="4" name="Group 66"/>
          <p:cNvGrpSpPr/>
          <p:nvPr/>
        </p:nvGrpSpPr>
        <p:grpSpPr>
          <a:xfrm>
            <a:off x="4876800" y="2709446"/>
            <a:ext cx="4114800" cy="3005554"/>
            <a:chOff x="4267200" y="2057400"/>
            <a:chExt cx="4114800" cy="3005554"/>
          </a:xfrm>
        </p:grpSpPr>
        <p:sp>
          <p:nvSpPr>
            <p:cNvPr id="7" name="Rectangle 6"/>
            <p:cNvSpPr/>
            <p:nvPr/>
          </p:nvSpPr>
          <p:spPr>
            <a:xfrm>
              <a:off x="5593830" y="25908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a:t>
              </a:r>
            </a:p>
          </p:txBody>
        </p:sp>
        <p:sp>
          <p:nvSpPr>
            <p:cNvPr id="8" name="Rectangle 7"/>
            <p:cNvSpPr/>
            <p:nvPr/>
          </p:nvSpPr>
          <p:spPr>
            <a:xfrm>
              <a:off x="7315200" y="3657600"/>
              <a:ext cx="914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a:t>
              </a:r>
            </a:p>
          </p:txBody>
        </p:sp>
        <p:sp>
          <p:nvSpPr>
            <p:cNvPr id="9" name="Rectangle 8"/>
            <p:cNvSpPr/>
            <p:nvPr/>
          </p:nvSpPr>
          <p:spPr>
            <a:xfrm>
              <a:off x="4267200" y="3657600"/>
              <a:ext cx="838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a:t>
              </a:r>
            </a:p>
          </p:txBody>
        </p:sp>
        <p:sp>
          <p:nvSpPr>
            <p:cNvPr id="10" name="Diamond 9"/>
            <p:cNvSpPr/>
            <p:nvPr/>
          </p:nvSpPr>
          <p:spPr>
            <a:xfrm>
              <a:off x="5562600" y="3505200"/>
              <a:ext cx="1295400" cy="838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Sales</a:t>
              </a:r>
            </a:p>
          </p:txBody>
        </p:sp>
        <p:cxnSp>
          <p:nvCxnSpPr>
            <p:cNvPr id="12" name="Straight Connector 11"/>
            <p:cNvCxnSpPr>
              <a:stCxn id="10" idx="3"/>
              <a:endCxn id="8" idx="1"/>
            </p:cNvCxnSpPr>
            <p:nvPr/>
          </p:nvCxnSpPr>
          <p:spPr>
            <a:xfrm>
              <a:off x="6858000" y="39243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547646"/>
              <a:ext cx="609600" cy="338554"/>
            </a:xfrm>
            <a:prstGeom prst="rect">
              <a:avLst/>
            </a:prstGeom>
            <a:noFill/>
          </p:spPr>
          <p:txBody>
            <a:bodyPr wrap="square" rtlCol="0">
              <a:spAutoFit/>
            </a:bodyPr>
            <a:lstStyle/>
            <a:p>
              <a:r>
                <a:rPr lang="en-US" sz="1600" dirty="0"/>
                <a:t>(0,n)</a:t>
              </a:r>
            </a:p>
          </p:txBody>
        </p:sp>
        <p:cxnSp>
          <p:nvCxnSpPr>
            <p:cNvPr id="14" name="Straight Connector 13"/>
            <p:cNvCxnSpPr>
              <a:stCxn id="9" idx="3"/>
              <a:endCxn id="10" idx="1"/>
            </p:cNvCxnSpPr>
            <p:nvPr/>
          </p:nvCxnSpPr>
          <p:spPr>
            <a:xfrm>
              <a:off x="5105400" y="39243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3547646"/>
              <a:ext cx="609600" cy="338554"/>
            </a:xfrm>
            <a:prstGeom prst="rect">
              <a:avLst/>
            </a:prstGeom>
            <a:noFill/>
          </p:spPr>
          <p:txBody>
            <a:bodyPr wrap="square" rtlCol="0">
              <a:spAutoFit/>
            </a:bodyPr>
            <a:lstStyle/>
            <a:p>
              <a:r>
                <a:rPr lang="en-US" sz="1600" dirty="0"/>
                <a:t>(0,n)</a:t>
              </a:r>
            </a:p>
          </p:txBody>
        </p:sp>
        <p:cxnSp>
          <p:nvCxnSpPr>
            <p:cNvPr id="18" name="Straight Connector 17"/>
            <p:cNvCxnSpPr>
              <a:endCxn id="10" idx="0"/>
            </p:cNvCxnSpPr>
            <p:nvPr/>
          </p:nvCxnSpPr>
          <p:spPr>
            <a:xfrm>
              <a:off x="6210300" y="31242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48400" y="3124200"/>
              <a:ext cx="609600" cy="338554"/>
            </a:xfrm>
            <a:prstGeom prst="rect">
              <a:avLst/>
            </a:prstGeom>
            <a:noFill/>
          </p:spPr>
          <p:txBody>
            <a:bodyPr wrap="square" rtlCol="0">
              <a:spAutoFit/>
            </a:bodyPr>
            <a:lstStyle/>
            <a:p>
              <a:r>
                <a:rPr lang="en-US" sz="1600" dirty="0"/>
                <a:t>(0,n)</a:t>
              </a:r>
            </a:p>
          </p:txBody>
        </p:sp>
        <p:cxnSp>
          <p:nvCxnSpPr>
            <p:cNvPr id="24" name="Straight Connector 23"/>
            <p:cNvCxnSpPr/>
            <p:nvPr/>
          </p:nvCxnSpPr>
          <p:spPr>
            <a:xfrm flipV="1">
              <a:off x="548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34000" y="4267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Oval 26"/>
            <p:cNvSpPr/>
            <p:nvPr/>
          </p:nvSpPr>
          <p:spPr>
            <a:xfrm>
              <a:off x="5761220" y="44958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p:cNvCxnSpPr/>
            <p:nvPr/>
          </p:nvCxnSpPr>
          <p:spPr>
            <a:xfrm>
              <a:off x="58674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1"/>
            </p:cNvCxnSpPr>
            <p:nvPr/>
          </p:nvCxnSpPr>
          <p:spPr>
            <a:xfrm flipH="1" flipV="1">
              <a:off x="6553200" y="4114800"/>
              <a:ext cx="338278" cy="1858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858000" y="4267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Oval 30"/>
            <p:cNvSpPr/>
            <p:nvPr/>
          </p:nvSpPr>
          <p:spPr>
            <a:xfrm>
              <a:off x="6447020" y="44958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65532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096000" y="2133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Connector 40"/>
            <p:cNvCxnSpPr/>
            <p:nvPr/>
          </p:nvCxnSpPr>
          <p:spPr>
            <a:xfrm>
              <a:off x="6202180" y="23622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620000" y="3200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Connector 43"/>
            <p:cNvCxnSpPr/>
            <p:nvPr/>
          </p:nvCxnSpPr>
          <p:spPr>
            <a:xfrm>
              <a:off x="7726180" y="34290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572000" y="3200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6" name="Straight Connector 45"/>
            <p:cNvCxnSpPr/>
            <p:nvPr/>
          </p:nvCxnSpPr>
          <p:spPr>
            <a:xfrm>
              <a:off x="4678180" y="34290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81600" y="2057400"/>
              <a:ext cx="838200" cy="338554"/>
            </a:xfrm>
            <a:prstGeom prst="rect">
              <a:avLst/>
            </a:prstGeom>
            <a:noFill/>
          </p:spPr>
          <p:txBody>
            <a:bodyPr wrap="square" rtlCol="0">
              <a:spAutoFit/>
            </a:bodyPr>
            <a:lstStyle/>
            <a:p>
              <a:r>
                <a:rPr lang="en-US" sz="1600" dirty="0"/>
                <a:t>product</a:t>
              </a:r>
            </a:p>
          </p:txBody>
        </p:sp>
        <p:sp>
          <p:nvSpPr>
            <p:cNvPr id="48" name="TextBox 47"/>
            <p:cNvSpPr txBox="1"/>
            <p:nvPr/>
          </p:nvSpPr>
          <p:spPr>
            <a:xfrm>
              <a:off x="4267200" y="2819400"/>
              <a:ext cx="838200" cy="338554"/>
            </a:xfrm>
            <a:prstGeom prst="rect">
              <a:avLst/>
            </a:prstGeom>
            <a:noFill/>
          </p:spPr>
          <p:txBody>
            <a:bodyPr wrap="square" rtlCol="0">
              <a:spAutoFit/>
            </a:bodyPr>
            <a:lstStyle/>
            <a:p>
              <a:pPr algn="ctr"/>
              <a:r>
                <a:rPr lang="en-US" sz="1600" dirty="0"/>
                <a:t>date</a:t>
              </a:r>
            </a:p>
          </p:txBody>
        </p:sp>
        <p:sp>
          <p:nvSpPr>
            <p:cNvPr id="49" name="TextBox 48"/>
            <p:cNvSpPr txBox="1"/>
            <p:nvPr/>
          </p:nvSpPr>
          <p:spPr>
            <a:xfrm>
              <a:off x="7239000" y="2819400"/>
              <a:ext cx="838200" cy="338554"/>
            </a:xfrm>
            <a:prstGeom prst="rect">
              <a:avLst/>
            </a:prstGeom>
            <a:noFill/>
          </p:spPr>
          <p:txBody>
            <a:bodyPr wrap="square" rtlCol="0">
              <a:spAutoFit/>
            </a:bodyPr>
            <a:lstStyle/>
            <a:p>
              <a:pPr algn="ctr"/>
              <a:r>
                <a:rPr lang="en-US" sz="1600" dirty="0"/>
                <a:t>store</a:t>
              </a:r>
            </a:p>
          </p:txBody>
        </p:sp>
        <p:sp>
          <p:nvSpPr>
            <p:cNvPr id="50" name="TextBox 49"/>
            <p:cNvSpPr txBox="1"/>
            <p:nvPr/>
          </p:nvSpPr>
          <p:spPr>
            <a:xfrm>
              <a:off x="4343400" y="4343400"/>
              <a:ext cx="1219200" cy="338554"/>
            </a:xfrm>
            <a:prstGeom prst="rect">
              <a:avLst/>
            </a:prstGeom>
            <a:noFill/>
          </p:spPr>
          <p:txBody>
            <a:bodyPr wrap="square" rtlCol="0">
              <a:spAutoFit/>
            </a:bodyPr>
            <a:lstStyle/>
            <a:p>
              <a:pPr algn="ctr"/>
              <a:r>
                <a:rPr lang="en-US" sz="1600" dirty="0"/>
                <a:t>quantity</a:t>
              </a:r>
            </a:p>
          </p:txBody>
        </p:sp>
        <p:sp>
          <p:nvSpPr>
            <p:cNvPr id="51" name="TextBox 50"/>
            <p:cNvSpPr txBox="1"/>
            <p:nvPr/>
          </p:nvSpPr>
          <p:spPr>
            <a:xfrm>
              <a:off x="5029200" y="4724400"/>
              <a:ext cx="1219200" cy="338554"/>
            </a:xfrm>
            <a:prstGeom prst="rect">
              <a:avLst/>
            </a:prstGeom>
            <a:noFill/>
          </p:spPr>
          <p:txBody>
            <a:bodyPr wrap="square" rtlCol="0">
              <a:spAutoFit/>
            </a:bodyPr>
            <a:lstStyle/>
            <a:p>
              <a:pPr algn="ctr"/>
              <a:r>
                <a:rPr lang="en-US" sz="1600" dirty="0"/>
                <a:t>receipts</a:t>
              </a:r>
            </a:p>
          </p:txBody>
        </p:sp>
        <p:sp>
          <p:nvSpPr>
            <p:cNvPr id="52" name="TextBox 51"/>
            <p:cNvSpPr txBox="1"/>
            <p:nvPr/>
          </p:nvSpPr>
          <p:spPr>
            <a:xfrm>
              <a:off x="5943600" y="4724400"/>
              <a:ext cx="1219200" cy="338554"/>
            </a:xfrm>
            <a:prstGeom prst="rect">
              <a:avLst/>
            </a:prstGeom>
            <a:noFill/>
          </p:spPr>
          <p:txBody>
            <a:bodyPr wrap="square" rtlCol="0">
              <a:spAutoFit/>
            </a:bodyPr>
            <a:lstStyle/>
            <a:p>
              <a:pPr algn="ctr"/>
              <a:r>
                <a:rPr lang="en-US" sz="1600" dirty="0" err="1"/>
                <a:t>unitPrice</a:t>
              </a:r>
              <a:endParaRPr lang="en-US" sz="1600" dirty="0"/>
            </a:p>
          </p:txBody>
        </p:sp>
        <p:sp>
          <p:nvSpPr>
            <p:cNvPr id="53" name="TextBox 52"/>
            <p:cNvSpPr txBox="1"/>
            <p:nvPr/>
          </p:nvSpPr>
          <p:spPr>
            <a:xfrm>
              <a:off x="6705600" y="4419600"/>
              <a:ext cx="1676400" cy="338554"/>
            </a:xfrm>
            <a:prstGeom prst="rect">
              <a:avLst/>
            </a:prstGeom>
            <a:noFill/>
          </p:spPr>
          <p:txBody>
            <a:bodyPr wrap="square" rtlCol="0">
              <a:spAutoFit/>
            </a:bodyPr>
            <a:lstStyle/>
            <a:p>
              <a:pPr algn="ctr"/>
              <a:r>
                <a:rPr lang="en-US" sz="1600" dirty="0" err="1"/>
                <a:t>numCustomers</a:t>
              </a:r>
              <a:endParaRPr lang="en-US" sz="1600" dirty="0"/>
            </a:p>
          </p:txBody>
        </p:sp>
      </p:grpSp>
      <p:grpSp>
        <p:nvGrpSpPr>
          <p:cNvPr id="5" name="Group 70"/>
          <p:cNvGrpSpPr/>
          <p:nvPr/>
        </p:nvGrpSpPr>
        <p:grpSpPr>
          <a:xfrm>
            <a:off x="152400" y="2904292"/>
            <a:ext cx="3886200" cy="2472154"/>
            <a:chOff x="228600" y="1566446"/>
            <a:chExt cx="3886200" cy="2472154"/>
          </a:xfrm>
        </p:grpSpPr>
        <p:sp>
          <p:nvSpPr>
            <p:cNvPr id="72" name="Rectangle 71"/>
            <p:cNvSpPr/>
            <p:nvPr/>
          </p:nvSpPr>
          <p:spPr>
            <a:xfrm>
              <a:off x="1295400" y="2514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3" name="Rectangle 72"/>
            <p:cNvSpPr/>
            <p:nvPr/>
          </p:nvSpPr>
          <p:spPr>
            <a:xfrm>
              <a:off x="1295400" y="2819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74" name="Oval 73"/>
            <p:cNvSpPr/>
            <p:nvPr/>
          </p:nvSpPr>
          <p:spPr>
            <a:xfrm>
              <a:off x="2042410" y="190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5" name="Straight Connector 74"/>
            <p:cNvCxnSpPr/>
            <p:nvPr/>
          </p:nvCxnSpPr>
          <p:spPr>
            <a:xfrm>
              <a:off x="2163580" y="2133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09600" y="3092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7" name="Straight Connector 76"/>
            <p:cNvCxnSpPr/>
            <p:nvPr/>
          </p:nvCxnSpPr>
          <p:spPr>
            <a:xfrm>
              <a:off x="838200" y="32004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5814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9" name="Straight Connector 78"/>
            <p:cNvCxnSpPr/>
            <p:nvPr/>
          </p:nvCxnSpPr>
          <p:spPr>
            <a:xfrm>
              <a:off x="31242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676400" y="1566446"/>
              <a:ext cx="838200" cy="338554"/>
            </a:xfrm>
            <a:prstGeom prst="rect">
              <a:avLst/>
            </a:prstGeom>
            <a:noFill/>
          </p:spPr>
          <p:txBody>
            <a:bodyPr wrap="square" rtlCol="0">
              <a:spAutoFit/>
            </a:bodyPr>
            <a:lstStyle/>
            <a:p>
              <a:r>
                <a:rPr lang="en-US" sz="1600" dirty="0"/>
                <a:t>product</a:t>
              </a:r>
            </a:p>
          </p:txBody>
        </p:sp>
        <p:sp>
          <p:nvSpPr>
            <p:cNvPr id="81" name="TextBox 80"/>
            <p:cNvSpPr txBox="1"/>
            <p:nvPr/>
          </p:nvSpPr>
          <p:spPr>
            <a:xfrm>
              <a:off x="228600" y="3276600"/>
              <a:ext cx="838200" cy="338554"/>
            </a:xfrm>
            <a:prstGeom prst="rect">
              <a:avLst/>
            </a:prstGeom>
            <a:noFill/>
          </p:spPr>
          <p:txBody>
            <a:bodyPr wrap="square" rtlCol="0">
              <a:spAutoFit/>
            </a:bodyPr>
            <a:lstStyle/>
            <a:p>
              <a:pPr algn="ctr"/>
              <a:r>
                <a:rPr lang="en-US" sz="1600" dirty="0"/>
                <a:t>date</a:t>
              </a:r>
            </a:p>
          </p:txBody>
        </p:sp>
        <p:sp>
          <p:nvSpPr>
            <p:cNvPr id="82" name="TextBox 81"/>
            <p:cNvSpPr txBox="1"/>
            <p:nvPr/>
          </p:nvSpPr>
          <p:spPr>
            <a:xfrm>
              <a:off x="3276600" y="3276600"/>
              <a:ext cx="838200" cy="338554"/>
            </a:xfrm>
            <a:prstGeom prst="rect">
              <a:avLst/>
            </a:prstGeom>
            <a:noFill/>
          </p:spPr>
          <p:txBody>
            <a:bodyPr wrap="square" rtlCol="0">
              <a:spAutoFit/>
            </a:bodyPr>
            <a:lstStyle/>
            <a:p>
              <a:pPr algn="ctr"/>
              <a:r>
                <a:rPr lang="en-US" sz="1600" dirty="0"/>
                <a:t>store</a:t>
              </a:r>
            </a:p>
          </p:txBody>
        </p:sp>
      </p:grpSp>
      <p:grpSp>
        <p:nvGrpSpPr>
          <p:cNvPr id="6" name="Group 61"/>
          <p:cNvGrpSpPr/>
          <p:nvPr/>
        </p:nvGrpSpPr>
        <p:grpSpPr>
          <a:xfrm>
            <a:off x="3505200" y="1398225"/>
            <a:ext cx="2057400" cy="1573575"/>
            <a:chOff x="3505200" y="4233446"/>
            <a:chExt cx="3543300" cy="2710046"/>
          </a:xfrm>
        </p:grpSpPr>
        <p:pic>
          <p:nvPicPr>
            <p:cNvPr id="54" name="Picture 6" descr="C:\Users\philiplei\Desktop\cube3.emf"/>
            <p:cNvPicPr>
              <a:picLocks noChangeAspect="1" noChangeArrowheads="1"/>
            </p:cNvPicPr>
            <p:nvPr/>
          </p:nvPicPr>
          <p:blipFill>
            <a:blip r:embed="rId3" cstate="print"/>
            <a:srcRect/>
            <a:stretch>
              <a:fillRect/>
            </a:stretch>
          </p:blipFill>
          <p:spPr bwMode="auto">
            <a:xfrm>
              <a:off x="3810000" y="4487083"/>
              <a:ext cx="1797408" cy="1895838"/>
            </a:xfrm>
            <a:prstGeom prst="rect">
              <a:avLst/>
            </a:prstGeom>
            <a:noFill/>
          </p:spPr>
        </p:pic>
        <p:cxnSp>
          <p:nvCxnSpPr>
            <p:cNvPr id="55" name="Straight Connector 54"/>
            <p:cNvCxnSpPr/>
            <p:nvPr/>
          </p:nvCxnSpPr>
          <p:spPr>
            <a:xfrm>
              <a:off x="5715000" y="4233446"/>
              <a:ext cx="0" cy="225224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5715000" y="5723692"/>
              <a:ext cx="533400" cy="76200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505200" y="6485692"/>
              <a:ext cx="2209800"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581400" y="6519445"/>
              <a:ext cx="952501" cy="424047"/>
            </a:xfrm>
            <a:prstGeom prst="rect">
              <a:avLst/>
            </a:prstGeom>
            <a:noFill/>
          </p:spPr>
          <p:txBody>
            <a:bodyPr wrap="square" rtlCol="0">
              <a:spAutoFit/>
            </a:bodyPr>
            <a:lstStyle/>
            <a:p>
              <a:r>
                <a:rPr lang="en-US" sz="1000" dirty="0"/>
                <a:t>Date</a:t>
              </a:r>
              <a:endParaRPr lang="en-US" sz="1600" dirty="0"/>
            </a:p>
          </p:txBody>
        </p:sp>
        <p:sp>
          <p:nvSpPr>
            <p:cNvPr id="59" name="TextBox 58"/>
            <p:cNvSpPr txBox="1"/>
            <p:nvPr/>
          </p:nvSpPr>
          <p:spPr>
            <a:xfrm>
              <a:off x="6019799" y="5876093"/>
              <a:ext cx="1028701" cy="424047"/>
            </a:xfrm>
            <a:prstGeom prst="rect">
              <a:avLst/>
            </a:prstGeom>
            <a:noFill/>
          </p:spPr>
          <p:txBody>
            <a:bodyPr wrap="square" rtlCol="0">
              <a:spAutoFit/>
            </a:bodyPr>
            <a:lstStyle/>
            <a:p>
              <a:r>
                <a:rPr lang="en-US" sz="1000" dirty="0"/>
                <a:t>Product</a:t>
              </a:r>
            </a:p>
          </p:txBody>
        </p:sp>
        <p:sp>
          <p:nvSpPr>
            <p:cNvPr id="60" name="TextBox 59"/>
            <p:cNvSpPr txBox="1"/>
            <p:nvPr/>
          </p:nvSpPr>
          <p:spPr>
            <a:xfrm>
              <a:off x="5791200" y="4275894"/>
              <a:ext cx="838200" cy="424047"/>
            </a:xfrm>
            <a:prstGeom prst="rect">
              <a:avLst/>
            </a:prstGeom>
            <a:noFill/>
          </p:spPr>
          <p:txBody>
            <a:bodyPr wrap="square" rtlCol="0">
              <a:spAutoFit/>
            </a:bodyPr>
            <a:lstStyle/>
            <a:p>
              <a:r>
                <a:rPr lang="en-US" sz="1000" dirty="0"/>
                <a:t>Store</a:t>
              </a:r>
              <a:endParaRPr lang="en-US" sz="105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Fact and Measure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41</a:t>
            </a:fld>
            <a:endParaRPr lang="en-US"/>
          </a:p>
        </p:txBody>
      </p:sp>
      <p:sp>
        <p:nvSpPr>
          <p:cNvPr id="4" name="Content Placeholder 3"/>
          <p:cNvSpPr>
            <a:spLocks noGrp="1"/>
          </p:cNvSpPr>
          <p:nvPr>
            <p:ph sz="quarter" idx="1"/>
          </p:nvPr>
        </p:nvSpPr>
        <p:spPr>
          <a:xfrm>
            <a:off x="457200" y="1219200"/>
            <a:ext cx="8229600" cy="4572000"/>
          </a:xfrm>
        </p:spPr>
        <p:txBody>
          <a:bodyPr>
            <a:normAutofit/>
          </a:bodyPr>
          <a:lstStyle/>
          <a:p>
            <a:pPr>
              <a:tabLst>
                <a:tab pos="1079500" algn="l"/>
              </a:tabLst>
            </a:pPr>
            <a:r>
              <a:rPr lang="en-US" sz="2400" dirty="0"/>
              <a:t>A </a:t>
            </a:r>
            <a:r>
              <a:rPr lang="en-US" sz="2400" b="1" dirty="0">
                <a:solidFill>
                  <a:srgbClr val="FF0000"/>
                </a:solidFill>
              </a:rPr>
              <a:t>fact</a:t>
            </a:r>
            <a:r>
              <a:rPr lang="en-US" sz="2400" dirty="0"/>
              <a:t> is a concept relevant to decision-making processes. It typically </a:t>
            </a:r>
            <a:r>
              <a:rPr lang="en-US" sz="2400" dirty="0">
                <a:solidFill>
                  <a:schemeClr val="bg2">
                    <a:lumMod val="50000"/>
                  </a:schemeClr>
                </a:solidFill>
              </a:rPr>
              <a:t>models</a:t>
            </a:r>
            <a:r>
              <a:rPr lang="en-US" sz="2400" dirty="0"/>
              <a:t> a set of </a:t>
            </a:r>
            <a:r>
              <a:rPr lang="en-US" sz="2400" dirty="0">
                <a:solidFill>
                  <a:schemeClr val="bg2">
                    <a:lumMod val="50000"/>
                  </a:schemeClr>
                </a:solidFill>
              </a:rPr>
              <a:t>events</a:t>
            </a:r>
            <a:r>
              <a:rPr lang="en-US" sz="2400" dirty="0"/>
              <a:t> taking place within a company</a:t>
            </a:r>
          </a:p>
          <a:p>
            <a:pPr lvl="1">
              <a:tabLst>
                <a:tab pos="1079500" algn="l"/>
              </a:tabLst>
            </a:pPr>
            <a:r>
              <a:rPr lang="en-US" sz="2000" dirty="0"/>
              <a:t>A fact have </a:t>
            </a:r>
            <a:r>
              <a:rPr lang="en-US" sz="2000" dirty="0">
                <a:solidFill>
                  <a:schemeClr val="accent6">
                    <a:lumMod val="60000"/>
                    <a:lumOff val="40000"/>
                  </a:schemeClr>
                </a:solidFill>
              </a:rPr>
              <a:t>dynamic</a:t>
            </a:r>
            <a:r>
              <a:rPr lang="en-US" sz="2000" dirty="0"/>
              <a:t> properties or </a:t>
            </a:r>
            <a:r>
              <a:rPr lang="en-US" sz="2000" dirty="0">
                <a:solidFill>
                  <a:schemeClr val="accent6">
                    <a:lumMod val="60000"/>
                    <a:lumOff val="40000"/>
                  </a:schemeClr>
                </a:solidFill>
              </a:rPr>
              <a:t>evolve</a:t>
            </a:r>
            <a:r>
              <a:rPr lang="en-US" sz="2000" dirty="0"/>
              <a:t> in some way over time</a:t>
            </a:r>
          </a:p>
          <a:p>
            <a:pPr>
              <a:tabLst>
                <a:tab pos="1079500" algn="l"/>
              </a:tabLst>
            </a:pPr>
            <a:r>
              <a:rPr lang="en-US" sz="2400" dirty="0"/>
              <a:t>A </a:t>
            </a:r>
            <a:r>
              <a:rPr lang="en-US" sz="2400" b="1" dirty="0">
                <a:solidFill>
                  <a:srgbClr val="FF0000"/>
                </a:solidFill>
              </a:rPr>
              <a:t>measure</a:t>
            </a:r>
            <a:r>
              <a:rPr lang="en-US" sz="2400" dirty="0"/>
              <a:t> is a </a:t>
            </a:r>
            <a:r>
              <a:rPr lang="en-US" sz="2400" dirty="0">
                <a:solidFill>
                  <a:schemeClr val="bg2">
                    <a:lumMod val="50000"/>
                  </a:schemeClr>
                </a:solidFill>
              </a:rPr>
              <a:t>numerical</a:t>
            </a:r>
            <a:r>
              <a:rPr lang="en-US" sz="2400" dirty="0"/>
              <a:t> property of a fact and describes a </a:t>
            </a:r>
            <a:r>
              <a:rPr lang="en-US" sz="2400" dirty="0">
                <a:solidFill>
                  <a:schemeClr val="bg2">
                    <a:lumMod val="50000"/>
                  </a:schemeClr>
                </a:solidFill>
              </a:rPr>
              <a:t>quantitative</a:t>
            </a:r>
            <a:r>
              <a:rPr lang="en-US" sz="2400" dirty="0"/>
              <a:t> fact aspect that is relevant to analysis</a:t>
            </a:r>
          </a:p>
          <a:p>
            <a:pPr lvl="1">
              <a:tabLst>
                <a:tab pos="1079500" algn="l"/>
              </a:tabLst>
            </a:pPr>
            <a:r>
              <a:rPr lang="en-US" sz="2000" dirty="0"/>
              <a:t>Measures are </a:t>
            </a:r>
            <a:r>
              <a:rPr lang="en-US" sz="2000" dirty="0">
                <a:solidFill>
                  <a:schemeClr val="accent6">
                    <a:lumMod val="60000"/>
                    <a:lumOff val="40000"/>
                  </a:schemeClr>
                </a:solidFill>
              </a:rPr>
              <a:t>preferably numeric </a:t>
            </a:r>
            <a:r>
              <a:rPr lang="en-US" sz="2000" dirty="0"/>
              <a:t>because it is easy to make calculation</a:t>
            </a:r>
          </a:p>
          <a:p>
            <a:pPr lvl="1">
              <a:tabLst>
                <a:tab pos="1079500" algn="l"/>
              </a:tabLst>
            </a:pPr>
            <a:r>
              <a:rPr lang="en-US" sz="2000" dirty="0"/>
              <a:t>Need to consider </a:t>
            </a:r>
            <a:r>
              <a:rPr lang="en-US" sz="2000" dirty="0">
                <a:solidFill>
                  <a:schemeClr val="accent6">
                    <a:lumMod val="60000"/>
                    <a:lumOff val="40000"/>
                  </a:schemeClr>
                </a:solidFill>
              </a:rPr>
              <a:t>how to obtain </a:t>
            </a:r>
            <a:r>
              <a:rPr lang="en-US" sz="2000" dirty="0"/>
              <a:t>measure values from operational data</a:t>
            </a:r>
          </a:p>
          <a:p>
            <a:pPr lvl="1">
              <a:tabLst>
                <a:tab pos="1079500" algn="l"/>
              </a:tabLst>
            </a:pPr>
            <a:r>
              <a:rPr lang="en-US" sz="2000" dirty="0"/>
              <a:t>An </a:t>
            </a:r>
            <a:r>
              <a:rPr lang="en-US" sz="2000" dirty="0">
                <a:solidFill>
                  <a:schemeClr val="accent6">
                    <a:lumMod val="60000"/>
                    <a:lumOff val="40000"/>
                  </a:schemeClr>
                </a:solidFill>
              </a:rPr>
              <a:t>empty fact </a:t>
            </a:r>
            <a:r>
              <a:rPr lang="en-US" sz="2000" dirty="0"/>
              <a:t>schema has no measures and records only occurrence of an event.</a:t>
            </a:r>
          </a:p>
        </p:txBody>
      </p:sp>
      <p:sp>
        <p:nvSpPr>
          <p:cNvPr id="5" name="Rectangle 4"/>
          <p:cNvSpPr/>
          <p:nvPr/>
        </p:nvSpPr>
        <p:spPr>
          <a:xfrm>
            <a:off x="6172200" y="44958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6" name="Rectangle 5"/>
          <p:cNvSpPr/>
          <p:nvPr/>
        </p:nvSpPr>
        <p:spPr>
          <a:xfrm>
            <a:off x="6172200" y="48006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Dimension </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42</a:t>
            </a:fld>
            <a:endParaRPr lang="en-US"/>
          </a:p>
        </p:txBody>
      </p:sp>
      <p:sp>
        <p:nvSpPr>
          <p:cNvPr id="4" name="Content Placeholder 3"/>
          <p:cNvSpPr>
            <a:spLocks noGrp="1"/>
          </p:cNvSpPr>
          <p:nvPr>
            <p:ph sz="quarter" idx="1"/>
          </p:nvPr>
        </p:nvSpPr>
        <p:spPr>
          <a:xfrm>
            <a:off x="457200" y="1219200"/>
            <a:ext cx="8229600" cy="4038600"/>
          </a:xfrm>
        </p:spPr>
        <p:txBody>
          <a:bodyPr>
            <a:normAutofit fontScale="92500" lnSpcReduction="10000"/>
          </a:bodyPr>
          <a:lstStyle/>
          <a:p>
            <a:r>
              <a:rPr lang="en-US" sz="2400" dirty="0"/>
              <a:t>A </a:t>
            </a:r>
            <a:r>
              <a:rPr lang="en-US" sz="2400" b="1" dirty="0">
                <a:solidFill>
                  <a:srgbClr val="FF0000"/>
                </a:solidFill>
              </a:rPr>
              <a:t>dimension</a:t>
            </a:r>
            <a:r>
              <a:rPr lang="en-US" sz="2400" dirty="0"/>
              <a:t> describes an analysis coordinate of the fact.</a:t>
            </a:r>
          </a:p>
          <a:p>
            <a:r>
              <a:rPr lang="en-US" sz="2400" dirty="0"/>
              <a:t>The dimensions of a fact define its </a:t>
            </a:r>
            <a:r>
              <a:rPr lang="en-US" sz="2400" dirty="0">
                <a:solidFill>
                  <a:schemeClr val="bg2">
                    <a:lumMod val="50000"/>
                  </a:schemeClr>
                </a:solidFill>
              </a:rPr>
              <a:t>minimum</a:t>
            </a:r>
            <a:r>
              <a:rPr lang="en-US" sz="2400" dirty="0"/>
              <a:t> representation </a:t>
            </a:r>
            <a:r>
              <a:rPr lang="en-US" sz="2400" dirty="0">
                <a:solidFill>
                  <a:srgbClr val="FF0000"/>
                </a:solidFill>
              </a:rPr>
              <a:t>granularity</a:t>
            </a:r>
            <a:r>
              <a:rPr lang="en-US" sz="2400" dirty="0"/>
              <a:t>. </a:t>
            </a:r>
          </a:p>
          <a:p>
            <a:pPr lvl="1"/>
            <a:r>
              <a:rPr lang="en-US" sz="2000" dirty="0" err="1"/>
              <a:t>E.g.,The</a:t>
            </a:r>
            <a:r>
              <a:rPr lang="en-US" sz="2000" dirty="0"/>
              <a:t> fact Sales, which has the dimensions product, store and date, can represent product sales in one store in one day. It </a:t>
            </a:r>
            <a:r>
              <a:rPr lang="en-US" sz="2000" dirty="0">
                <a:solidFill>
                  <a:schemeClr val="accent6">
                    <a:lumMod val="60000"/>
                    <a:lumOff val="40000"/>
                  </a:schemeClr>
                </a:solidFill>
              </a:rPr>
              <a:t>cannot</a:t>
            </a:r>
            <a:r>
              <a:rPr lang="en-US" sz="2000" dirty="0"/>
              <a:t> </a:t>
            </a:r>
            <a:r>
              <a:rPr lang="en-US" sz="2000" dirty="0">
                <a:solidFill>
                  <a:schemeClr val="accent6">
                    <a:lumMod val="60000"/>
                    <a:lumOff val="40000"/>
                  </a:schemeClr>
                </a:solidFill>
              </a:rPr>
              <a:t>distinguish</a:t>
            </a:r>
            <a:r>
              <a:rPr lang="en-US" sz="2000" dirty="0"/>
              <a:t> sales made by </a:t>
            </a:r>
            <a:r>
              <a:rPr lang="en-US" sz="2000" dirty="0">
                <a:solidFill>
                  <a:schemeClr val="accent6">
                    <a:lumMod val="60000"/>
                    <a:lumOff val="40000"/>
                  </a:schemeClr>
                </a:solidFill>
              </a:rPr>
              <a:t>different customers </a:t>
            </a:r>
            <a:r>
              <a:rPr lang="en-US" sz="2000" dirty="0"/>
              <a:t>or at </a:t>
            </a:r>
            <a:r>
              <a:rPr lang="en-US" sz="2000" dirty="0">
                <a:solidFill>
                  <a:schemeClr val="accent6">
                    <a:lumMod val="60000"/>
                    <a:lumOff val="40000"/>
                  </a:schemeClr>
                </a:solidFill>
              </a:rPr>
              <a:t>different times </a:t>
            </a:r>
            <a:r>
              <a:rPr lang="en-US" sz="2000" dirty="0"/>
              <a:t>of day.</a:t>
            </a:r>
          </a:p>
          <a:p>
            <a:r>
              <a:rPr lang="en-US" sz="2400" dirty="0"/>
              <a:t>The </a:t>
            </a:r>
            <a:r>
              <a:rPr lang="en-US" sz="2400" dirty="0">
                <a:solidFill>
                  <a:srgbClr val="FF0000"/>
                </a:solidFill>
              </a:rPr>
              <a:t>grain statement </a:t>
            </a:r>
            <a:r>
              <a:rPr lang="en-US" sz="2400" dirty="0"/>
              <a:t>describes the meaning of an event in the fact</a:t>
            </a:r>
          </a:p>
          <a:p>
            <a:pPr lvl="1"/>
            <a:r>
              <a:rPr lang="en-US" sz="2100" dirty="0"/>
              <a:t>E.g., On a certain date, some customers bought a certain product at a certain store. The number of items sold is the measure 'quantity' and the total </a:t>
            </a:r>
            <a:r>
              <a:rPr lang="en-US" sz="2100"/>
              <a:t>sales amount </a:t>
            </a:r>
            <a:r>
              <a:rPr lang="en-US" sz="2100" dirty="0"/>
              <a:t>in dollar is the measure 'receipts'.</a:t>
            </a:r>
          </a:p>
          <a:p>
            <a:r>
              <a:rPr lang="en-US" sz="2400" dirty="0"/>
              <a:t>Because facts are generally </a:t>
            </a:r>
            <a:r>
              <a:rPr lang="en-US" sz="2400" dirty="0">
                <a:solidFill>
                  <a:schemeClr val="bg2">
                    <a:lumMod val="50000"/>
                  </a:schemeClr>
                </a:solidFill>
              </a:rPr>
              <a:t>dynamic</a:t>
            </a:r>
            <a:r>
              <a:rPr lang="en-US" sz="2400" dirty="0"/>
              <a:t>, a fact schema will almost certainly have </a:t>
            </a:r>
            <a:r>
              <a:rPr lang="en-US" sz="2400" dirty="0">
                <a:solidFill>
                  <a:schemeClr val="bg2">
                    <a:lumMod val="50000"/>
                  </a:schemeClr>
                </a:solidFill>
              </a:rPr>
              <a:t>at least </a:t>
            </a:r>
            <a:r>
              <a:rPr lang="en-US" sz="2400" dirty="0"/>
              <a:t>one </a:t>
            </a:r>
            <a:r>
              <a:rPr lang="en-US" sz="2400" dirty="0">
                <a:solidFill>
                  <a:srgbClr val="FF0000"/>
                </a:solidFill>
              </a:rPr>
              <a:t>temporal dimension</a:t>
            </a:r>
            <a:r>
              <a:rPr lang="en-US" sz="2400" dirty="0"/>
              <a:t>.</a:t>
            </a:r>
          </a:p>
        </p:txBody>
      </p:sp>
      <p:grpSp>
        <p:nvGrpSpPr>
          <p:cNvPr id="5" name="Group 18"/>
          <p:cNvGrpSpPr/>
          <p:nvPr/>
        </p:nvGrpSpPr>
        <p:grpSpPr>
          <a:xfrm>
            <a:off x="4419600" y="5172908"/>
            <a:ext cx="4267200" cy="1075492"/>
            <a:chOff x="4572000" y="5062954"/>
            <a:chExt cx="4267200" cy="1075492"/>
          </a:xfrm>
        </p:grpSpPr>
        <p:sp>
          <p:nvSpPr>
            <p:cNvPr id="6" name="Rectangle 5"/>
            <p:cNvSpPr/>
            <p:nvPr/>
          </p:nvSpPr>
          <p:spPr>
            <a:xfrm>
              <a:off x="5943600" y="5062954"/>
              <a:ext cx="12954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5943600" y="5334000"/>
              <a:ext cx="12954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a:p>
              <a:r>
                <a:rPr lang="en-US" sz="1600" dirty="0"/>
                <a:t>…</a:t>
              </a:r>
            </a:p>
          </p:txBody>
        </p:sp>
        <p:sp>
          <p:nvSpPr>
            <p:cNvPr id="10" name="Oval 9"/>
            <p:cNvSpPr/>
            <p:nvPr/>
          </p:nvSpPr>
          <p:spPr>
            <a:xfrm>
              <a:off x="5257800" y="56413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5486400" y="574875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96200" y="5788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7239000" y="5896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01000" y="5257800"/>
              <a:ext cx="838200" cy="338554"/>
            </a:xfrm>
            <a:prstGeom prst="rect">
              <a:avLst/>
            </a:prstGeom>
            <a:noFill/>
          </p:spPr>
          <p:txBody>
            <a:bodyPr wrap="square" rtlCol="0">
              <a:spAutoFit/>
            </a:bodyPr>
            <a:lstStyle/>
            <a:p>
              <a:r>
                <a:rPr lang="en-US" sz="1600" dirty="0"/>
                <a:t>product</a:t>
              </a:r>
            </a:p>
          </p:txBody>
        </p:sp>
        <p:sp>
          <p:nvSpPr>
            <p:cNvPr id="15" name="TextBox 14"/>
            <p:cNvSpPr txBox="1"/>
            <p:nvPr/>
          </p:nvSpPr>
          <p:spPr>
            <a:xfrm>
              <a:off x="4572000" y="5562600"/>
              <a:ext cx="838200" cy="338554"/>
            </a:xfrm>
            <a:prstGeom prst="rect">
              <a:avLst/>
            </a:prstGeom>
            <a:noFill/>
          </p:spPr>
          <p:txBody>
            <a:bodyPr wrap="square" rtlCol="0">
              <a:spAutoFit/>
            </a:bodyPr>
            <a:lstStyle/>
            <a:p>
              <a:pPr algn="ctr"/>
              <a:r>
                <a:rPr lang="en-US" sz="1600" dirty="0"/>
                <a:t>date</a:t>
              </a:r>
            </a:p>
          </p:txBody>
        </p:sp>
        <p:sp>
          <p:nvSpPr>
            <p:cNvPr id="16" name="TextBox 15"/>
            <p:cNvSpPr txBox="1"/>
            <p:nvPr/>
          </p:nvSpPr>
          <p:spPr>
            <a:xfrm>
              <a:off x="8001000" y="5715000"/>
              <a:ext cx="838200" cy="338554"/>
            </a:xfrm>
            <a:prstGeom prst="rect">
              <a:avLst/>
            </a:prstGeom>
            <a:noFill/>
          </p:spPr>
          <p:txBody>
            <a:bodyPr wrap="square" rtlCol="0">
              <a:spAutoFit/>
            </a:bodyPr>
            <a:lstStyle/>
            <a:p>
              <a:r>
                <a:rPr lang="en-US" sz="1600" dirty="0"/>
                <a:t>store</a:t>
              </a:r>
            </a:p>
          </p:txBody>
        </p:sp>
        <p:sp>
          <p:nvSpPr>
            <p:cNvPr id="17" name="Oval 16"/>
            <p:cNvSpPr/>
            <p:nvPr/>
          </p:nvSpPr>
          <p:spPr>
            <a:xfrm>
              <a:off x="76962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7239000" y="5441430"/>
              <a:ext cx="457200"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Primary Event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43</a:t>
            </a:fld>
            <a:endParaRPr lang="en-US"/>
          </a:p>
        </p:txBody>
      </p:sp>
      <p:sp>
        <p:nvSpPr>
          <p:cNvPr id="4" name="Content Placeholder 3"/>
          <p:cNvSpPr>
            <a:spLocks noGrp="1"/>
          </p:cNvSpPr>
          <p:nvPr>
            <p:ph sz="quarter" idx="1"/>
          </p:nvPr>
        </p:nvSpPr>
        <p:spPr>
          <a:xfrm>
            <a:off x="457200" y="1219200"/>
            <a:ext cx="8229600" cy="2895600"/>
          </a:xfrm>
        </p:spPr>
        <p:txBody>
          <a:bodyPr/>
          <a:lstStyle/>
          <a:p>
            <a:r>
              <a:rPr lang="en-US" dirty="0"/>
              <a:t>A </a:t>
            </a:r>
            <a:r>
              <a:rPr lang="en-US" dirty="0">
                <a:solidFill>
                  <a:srgbClr val="FF0000"/>
                </a:solidFill>
              </a:rPr>
              <a:t>primary event </a:t>
            </a:r>
            <a:r>
              <a:rPr lang="en-US" dirty="0"/>
              <a:t>is a </a:t>
            </a:r>
            <a:r>
              <a:rPr lang="en-US" dirty="0">
                <a:solidFill>
                  <a:schemeClr val="bg2">
                    <a:lumMod val="50000"/>
                  </a:schemeClr>
                </a:solidFill>
              </a:rPr>
              <a:t>particular occurrence </a:t>
            </a:r>
            <a:r>
              <a:rPr lang="en-US" dirty="0"/>
              <a:t>of a fact, identified by </a:t>
            </a:r>
            <a:r>
              <a:rPr lang="en-US" dirty="0">
                <a:solidFill>
                  <a:schemeClr val="bg2">
                    <a:lumMod val="50000"/>
                  </a:schemeClr>
                </a:solidFill>
              </a:rPr>
              <a:t>one </a:t>
            </a:r>
            <a:r>
              <a:rPr lang="en-US" dirty="0" err="1">
                <a:solidFill>
                  <a:schemeClr val="bg2">
                    <a:lumMod val="50000"/>
                  </a:schemeClr>
                </a:solidFill>
              </a:rPr>
              <a:t>tuple</a:t>
            </a:r>
            <a:r>
              <a:rPr lang="en-US" dirty="0"/>
              <a:t> made up of a value for each dimension.  A value for </a:t>
            </a:r>
            <a:r>
              <a:rPr lang="en-US" dirty="0">
                <a:solidFill>
                  <a:schemeClr val="bg2">
                    <a:lumMod val="50000"/>
                  </a:schemeClr>
                </a:solidFill>
              </a:rPr>
              <a:t>each measure </a:t>
            </a:r>
            <a:r>
              <a:rPr lang="en-US" dirty="0"/>
              <a:t>is associated with each primary event.</a:t>
            </a:r>
          </a:p>
          <a:p>
            <a:pPr lvl="1"/>
            <a:r>
              <a:rPr lang="en-US" dirty="0"/>
              <a:t>Depending on granularity of the fact schema, a primary event </a:t>
            </a:r>
            <a:r>
              <a:rPr lang="en-US" dirty="0">
                <a:solidFill>
                  <a:schemeClr val="accent6">
                    <a:lumMod val="60000"/>
                    <a:lumOff val="40000"/>
                  </a:schemeClr>
                </a:solidFill>
              </a:rPr>
              <a:t>may not </a:t>
            </a:r>
            <a:r>
              <a:rPr lang="en-US" dirty="0"/>
              <a:t>have </a:t>
            </a:r>
            <a:r>
              <a:rPr lang="en-US" dirty="0">
                <a:solidFill>
                  <a:schemeClr val="accent6">
                    <a:lumMod val="60000"/>
                    <a:lumOff val="40000"/>
                  </a:schemeClr>
                </a:solidFill>
              </a:rPr>
              <a:t>one-to-one</a:t>
            </a:r>
            <a:r>
              <a:rPr lang="en-US" dirty="0"/>
              <a:t> relationship with </a:t>
            </a:r>
            <a:r>
              <a:rPr lang="en-US" dirty="0">
                <a:solidFill>
                  <a:schemeClr val="accent6">
                    <a:lumMod val="60000"/>
                    <a:lumOff val="40000"/>
                  </a:schemeClr>
                </a:solidFill>
              </a:rPr>
              <a:t>discrete</a:t>
            </a:r>
            <a:r>
              <a:rPr lang="en-US" dirty="0"/>
              <a:t> </a:t>
            </a:r>
            <a:r>
              <a:rPr lang="en-US" dirty="0">
                <a:solidFill>
                  <a:schemeClr val="accent6">
                    <a:lumMod val="60000"/>
                    <a:lumOff val="40000"/>
                  </a:schemeClr>
                </a:solidFill>
              </a:rPr>
              <a:t>events</a:t>
            </a:r>
            <a:r>
              <a:rPr lang="en-US" dirty="0"/>
              <a:t> in the business.</a:t>
            </a:r>
          </a:p>
        </p:txBody>
      </p:sp>
      <p:graphicFrame>
        <p:nvGraphicFramePr>
          <p:cNvPr id="5" name="Table 4"/>
          <p:cNvGraphicFramePr>
            <a:graphicFrameLocks noGrp="1"/>
          </p:cNvGraphicFramePr>
          <p:nvPr/>
        </p:nvGraphicFramePr>
        <p:xfrm>
          <a:off x="4876800" y="4236720"/>
          <a:ext cx="3200400" cy="1706880"/>
        </p:xfrm>
        <a:graphic>
          <a:graphicData uri="http://schemas.openxmlformats.org/drawingml/2006/table">
            <a:tbl>
              <a:tblPr bandRow="1">
                <a:tableStyleId>{5A111915-BE36-4E01-A7E5-04B1672EAD32}</a:tableStyleId>
              </a:tblPr>
              <a:tblGrid>
                <a:gridCol w="864972">
                  <a:extLst>
                    <a:ext uri="{9D8B030D-6E8A-4147-A177-3AD203B41FA5}">
                      <a16:colId xmlns:a16="http://schemas.microsoft.com/office/drawing/2014/main" val="20000"/>
                    </a:ext>
                  </a:extLst>
                </a:gridCol>
                <a:gridCol w="1235291">
                  <a:extLst>
                    <a:ext uri="{9D8B030D-6E8A-4147-A177-3AD203B41FA5}">
                      <a16:colId xmlns:a16="http://schemas.microsoft.com/office/drawing/2014/main" val="20001"/>
                    </a:ext>
                  </a:extLst>
                </a:gridCol>
                <a:gridCol w="1100137">
                  <a:extLst>
                    <a:ext uri="{9D8B030D-6E8A-4147-A177-3AD203B41FA5}">
                      <a16:colId xmlns:a16="http://schemas.microsoft.com/office/drawing/2014/main" val="20002"/>
                    </a:ext>
                  </a:extLst>
                </a:gridCol>
              </a:tblGrid>
              <a:tr h="167640">
                <a:tc rowSpan="3">
                  <a:txBody>
                    <a:bodyPr/>
                    <a:lstStyle/>
                    <a:p>
                      <a:r>
                        <a:rPr lang="en-US" sz="1000" dirty="0"/>
                        <a:t>Dimensions</a:t>
                      </a:r>
                    </a:p>
                  </a:txBody>
                  <a:tcPr/>
                </a:tc>
                <a:tc>
                  <a:txBody>
                    <a:bodyPr/>
                    <a:lstStyle/>
                    <a:p>
                      <a:r>
                        <a:rPr lang="en-US" sz="1000" b="1" dirty="0"/>
                        <a:t>Date</a:t>
                      </a:r>
                    </a:p>
                  </a:txBody>
                  <a:tcPr/>
                </a:tc>
                <a:tc>
                  <a:txBody>
                    <a:bodyPr/>
                    <a:lstStyle/>
                    <a:p>
                      <a:r>
                        <a:rPr lang="en-US" sz="1000" dirty="0"/>
                        <a:t>1/13/2012</a:t>
                      </a:r>
                    </a:p>
                  </a:txBody>
                  <a:tcP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b="1" dirty="0"/>
                        <a:t>Store</a:t>
                      </a:r>
                    </a:p>
                  </a:txBody>
                  <a:tcPr/>
                </a:tc>
                <a:tc>
                  <a:txBody>
                    <a:bodyPr/>
                    <a:lstStyle/>
                    <a:p>
                      <a:r>
                        <a:rPr lang="en-US" sz="1000" dirty="0" err="1"/>
                        <a:t>EverMore</a:t>
                      </a:r>
                      <a:endParaRPr lang="en-US" sz="1000" dirty="0"/>
                    </a:p>
                  </a:txBody>
                  <a:tcPr/>
                </a:tc>
                <a:extLst>
                  <a:ext uri="{0D108BD9-81ED-4DB2-BD59-A6C34878D82A}">
                    <a16:rowId xmlns:a16="http://schemas.microsoft.com/office/drawing/2014/main" val="10001"/>
                  </a:ext>
                </a:extLst>
              </a:tr>
              <a:tr h="167640">
                <a:tc vMerge="1">
                  <a:txBody>
                    <a:bodyPr/>
                    <a:lstStyle/>
                    <a:p>
                      <a:endParaRPr lang="en-US" sz="1100" dirty="0"/>
                    </a:p>
                  </a:txBody>
                  <a:tcPr/>
                </a:tc>
                <a:tc>
                  <a:txBody>
                    <a:bodyPr/>
                    <a:lstStyle/>
                    <a:p>
                      <a:r>
                        <a:rPr lang="en-US" sz="1000" b="1" dirty="0"/>
                        <a:t>Product</a:t>
                      </a:r>
                    </a:p>
                  </a:txBody>
                  <a:tcPr/>
                </a:tc>
                <a:tc>
                  <a:txBody>
                    <a:bodyPr/>
                    <a:lstStyle/>
                    <a:p>
                      <a:r>
                        <a:rPr lang="en-US" sz="1000" dirty="0"/>
                        <a:t>Coca</a:t>
                      </a:r>
                      <a:r>
                        <a:rPr lang="en-US" sz="1000" baseline="0" dirty="0"/>
                        <a:t> cola</a:t>
                      </a:r>
                      <a:endParaRPr lang="en-US" sz="1000" dirty="0"/>
                    </a:p>
                  </a:txBody>
                  <a:tcPr/>
                </a:tc>
                <a:extLst>
                  <a:ext uri="{0D108BD9-81ED-4DB2-BD59-A6C34878D82A}">
                    <a16:rowId xmlns:a16="http://schemas.microsoft.com/office/drawing/2014/main" val="10002"/>
                  </a:ext>
                </a:extLst>
              </a:tr>
              <a:tr h="167640">
                <a:tc rowSpan="4">
                  <a:txBody>
                    <a:bodyPr/>
                    <a:lstStyle/>
                    <a:p>
                      <a:r>
                        <a:rPr lang="en-US" sz="1000" dirty="0"/>
                        <a:t>Measures</a:t>
                      </a:r>
                    </a:p>
                  </a:txBody>
                  <a:tcPr/>
                </a:tc>
                <a:tc>
                  <a:txBody>
                    <a:bodyPr/>
                    <a:lstStyle/>
                    <a:p>
                      <a:r>
                        <a:rPr lang="en-US" sz="1000" b="1" dirty="0"/>
                        <a:t>quantity</a:t>
                      </a:r>
                    </a:p>
                  </a:txBody>
                  <a:tcPr/>
                </a:tc>
                <a:tc>
                  <a:txBody>
                    <a:bodyPr/>
                    <a:lstStyle/>
                    <a:p>
                      <a:r>
                        <a:rPr lang="en-US" sz="1000" dirty="0"/>
                        <a:t>4</a:t>
                      </a:r>
                    </a:p>
                  </a:txBody>
                  <a:tcPr/>
                </a:tc>
                <a:extLst>
                  <a:ext uri="{0D108BD9-81ED-4DB2-BD59-A6C34878D82A}">
                    <a16:rowId xmlns:a16="http://schemas.microsoft.com/office/drawing/2014/main" val="10003"/>
                  </a:ext>
                </a:extLst>
              </a:tr>
              <a:tr h="167640">
                <a:tc vMerge="1">
                  <a:txBody>
                    <a:bodyPr/>
                    <a:lstStyle/>
                    <a:p>
                      <a:endParaRPr lang="en-US" sz="1000" dirty="0"/>
                    </a:p>
                  </a:txBody>
                  <a:tcPr/>
                </a:tc>
                <a:tc>
                  <a:txBody>
                    <a:bodyPr/>
                    <a:lstStyle/>
                    <a:p>
                      <a:r>
                        <a:rPr lang="en-US" sz="1000" b="1" dirty="0"/>
                        <a:t>receipts</a:t>
                      </a:r>
                    </a:p>
                  </a:txBody>
                  <a:tcPr/>
                </a:tc>
                <a:tc>
                  <a:txBody>
                    <a:bodyPr/>
                    <a:lstStyle/>
                    <a:p>
                      <a:r>
                        <a:rPr lang="en-US" sz="1000" dirty="0"/>
                        <a:t>$16.00</a:t>
                      </a:r>
                    </a:p>
                  </a:txBody>
                  <a:tcPr/>
                </a:tc>
                <a:extLst>
                  <a:ext uri="{0D108BD9-81ED-4DB2-BD59-A6C34878D82A}">
                    <a16:rowId xmlns:a16="http://schemas.microsoft.com/office/drawing/2014/main" val="10004"/>
                  </a:ext>
                </a:extLst>
              </a:tr>
              <a:tr h="167640">
                <a:tc vMerge="1">
                  <a:txBody>
                    <a:bodyPr/>
                    <a:lstStyle/>
                    <a:p>
                      <a:endParaRPr lang="en-US" sz="1000" dirty="0"/>
                    </a:p>
                  </a:txBody>
                  <a:tcPr/>
                </a:tc>
                <a:tc>
                  <a:txBody>
                    <a:bodyPr/>
                    <a:lstStyle/>
                    <a:p>
                      <a:r>
                        <a:rPr lang="en-US" sz="1000" b="1" dirty="0" err="1"/>
                        <a:t>unitPrice</a:t>
                      </a:r>
                      <a:endParaRPr lang="en-US" sz="1000" b="1" dirty="0"/>
                    </a:p>
                  </a:txBody>
                  <a:tcPr/>
                </a:tc>
                <a:tc>
                  <a:txBody>
                    <a:bodyPr/>
                    <a:lstStyle/>
                    <a:p>
                      <a:r>
                        <a:rPr lang="en-US" sz="1000" dirty="0"/>
                        <a:t>$4.00</a:t>
                      </a:r>
                    </a:p>
                  </a:txBody>
                  <a:tcPr/>
                </a:tc>
                <a:extLst>
                  <a:ext uri="{0D108BD9-81ED-4DB2-BD59-A6C34878D82A}">
                    <a16:rowId xmlns:a16="http://schemas.microsoft.com/office/drawing/2014/main" val="10005"/>
                  </a:ext>
                </a:extLst>
              </a:tr>
              <a:tr h="167640">
                <a:tc vMerge="1">
                  <a:txBody>
                    <a:bodyPr/>
                    <a:lstStyle/>
                    <a:p>
                      <a:endParaRPr lang="en-US" sz="1000" dirty="0"/>
                    </a:p>
                  </a:txBody>
                  <a:tcPr/>
                </a:tc>
                <a:tc>
                  <a:txBody>
                    <a:bodyPr/>
                    <a:lstStyle/>
                    <a:p>
                      <a:r>
                        <a:rPr lang="en-US" sz="1000" b="1" dirty="0" err="1"/>
                        <a:t>numCustomers</a:t>
                      </a:r>
                      <a:endParaRPr lang="en-US" sz="1000" b="1" dirty="0"/>
                    </a:p>
                  </a:txBody>
                  <a:tcPr/>
                </a:tc>
                <a:tc>
                  <a:txBody>
                    <a:bodyPr/>
                    <a:lstStyle/>
                    <a:p>
                      <a:r>
                        <a:rPr lang="en-US" sz="1000" dirty="0"/>
                        <a:t>4</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257800" y="3855720"/>
            <a:ext cx="2362200" cy="338554"/>
          </a:xfrm>
          <a:prstGeom prst="rect">
            <a:avLst/>
          </a:prstGeom>
          <a:noFill/>
        </p:spPr>
        <p:txBody>
          <a:bodyPr wrap="square" rtlCol="0">
            <a:spAutoFit/>
          </a:bodyPr>
          <a:lstStyle/>
          <a:p>
            <a:r>
              <a:rPr lang="en-US" sz="1600" dirty="0"/>
              <a:t>An event in the Sales fact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Granularity of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44</a:t>
            </a:fld>
            <a:endParaRPr lang="en-US"/>
          </a:p>
        </p:txBody>
      </p:sp>
      <p:sp>
        <p:nvSpPr>
          <p:cNvPr id="72" name="Content Placeholder 71"/>
          <p:cNvSpPr>
            <a:spLocks noGrp="1"/>
          </p:cNvSpPr>
          <p:nvPr>
            <p:ph sz="quarter" idx="1"/>
          </p:nvPr>
        </p:nvSpPr>
        <p:spPr>
          <a:xfrm>
            <a:off x="457200" y="4648200"/>
            <a:ext cx="8229600" cy="1508760"/>
          </a:xfrm>
        </p:spPr>
        <p:txBody>
          <a:bodyPr>
            <a:noAutofit/>
          </a:bodyPr>
          <a:lstStyle/>
          <a:p>
            <a:r>
              <a:rPr lang="en-US" sz="2000" dirty="0">
                <a:solidFill>
                  <a:srgbClr val="FF0000"/>
                </a:solidFill>
              </a:rPr>
              <a:t>Compare</a:t>
            </a:r>
            <a:r>
              <a:rPr lang="en-US" sz="2000" dirty="0"/>
              <a:t> the </a:t>
            </a:r>
            <a:r>
              <a:rPr lang="en-US" sz="2000" dirty="0">
                <a:solidFill>
                  <a:schemeClr val="bg2">
                    <a:lumMod val="50000"/>
                  </a:schemeClr>
                </a:solidFill>
              </a:rPr>
              <a:t>granularity</a:t>
            </a:r>
            <a:r>
              <a:rPr lang="en-US" sz="2000" dirty="0"/>
              <a:t> of four fact schema for analysis sales statistics in a supermarket chain. </a:t>
            </a:r>
            <a:r>
              <a:rPr lang="en-US" sz="2000" dirty="0">
                <a:solidFill>
                  <a:schemeClr val="bg2">
                    <a:lumMod val="50000"/>
                  </a:schemeClr>
                </a:solidFill>
              </a:rPr>
              <a:t>Write a grain statement </a:t>
            </a:r>
            <a:r>
              <a:rPr lang="en-US" sz="2000" dirty="0"/>
              <a:t>to describe each case.</a:t>
            </a:r>
          </a:p>
          <a:p>
            <a:r>
              <a:rPr lang="en-US" sz="2000" dirty="0"/>
              <a:t>Consider the case that </a:t>
            </a:r>
            <a:r>
              <a:rPr lang="en-US" sz="2000" dirty="0">
                <a:solidFill>
                  <a:schemeClr val="bg2">
                    <a:lumMod val="50000"/>
                  </a:schemeClr>
                </a:solidFill>
              </a:rPr>
              <a:t>a customer </a:t>
            </a:r>
            <a:r>
              <a:rPr lang="en-US" sz="2000" dirty="0"/>
              <a:t>visits a store </a:t>
            </a:r>
            <a:r>
              <a:rPr lang="en-US" sz="2000" dirty="0">
                <a:solidFill>
                  <a:schemeClr val="bg2">
                    <a:lumMod val="50000"/>
                  </a:schemeClr>
                </a:solidFill>
              </a:rPr>
              <a:t>two times </a:t>
            </a:r>
            <a:r>
              <a:rPr lang="en-US" sz="2000" dirty="0"/>
              <a:t>in </a:t>
            </a:r>
            <a:r>
              <a:rPr lang="en-US" sz="2000" dirty="0">
                <a:solidFill>
                  <a:schemeClr val="bg2">
                    <a:lumMod val="50000"/>
                  </a:schemeClr>
                </a:solidFill>
              </a:rPr>
              <a:t>a day </a:t>
            </a:r>
            <a:r>
              <a:rPr lang="en-US" sz="2000" dirty="0"/>
              <a:t>and buy the </a:t>
            </a:r>
            <a:r>
              <a:rPr lang="en-US" sz="2000" dirty="0">
                <a:solidFill>
                  <a:schemeClr val="bg2">
                    <a:lumMod val="50000"/>
                  </a:schemeClr>
                </a:solidFill>
              </a:rPr>
              <a:t>same</a:t>
            </a:r>
            <a:r>
              <a:rPr lang="en-US" sz="2000" dirty="0"/>
              <a:t> product. Can any of these fact schema </a:t>
            </a:r>
            <a:r>
              <a:rPr lang="en-US" sz="2000" dirty="0">
                <a:solidFill>
                  <a:srgbClr val="FF0000"/>
                </a:solidFill>
              </a:rPr>
              <a:t>distinguish</a:t>
            </a:r>
            <a:r>
              <a:rPr lang="en-US" sz="2000" dirty="0"/>
              <a:t> the two transactions?</a:t>
            </a:r>
          </a:p>
        </p:txBody>
      </p:sp>
      <p:sp>
        <p:nvSpPr>
          <p:cNvPr id="6" name="Rectangle 5"/>
          <p:cNvSpPr/>
          <p:nvPr/>
        </p:nvSpPr>
        <p:spPr>
          <a:xfrm>
            <a:off x="609600" y="13716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09600" y="16426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10" name="Oval 9"/>
          <p:cNvSpPr/>
          <p:nvPr/>
        </p:nvSpPr>
        <p:spPr>
          <a:xfrm>
            <a:off x="2057400" y="224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1600200" y="235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1871246"/>
            <a:ext cx="838200" cy="338554"/>
          </a:xfrm>
          <a:prstGeom prst="rect">
            <a:avLst/>
          </a:prstGeom>
          <a:noFill/>
        </p:spPr>
        <p:txBody>
          <a:bodyPr wrap="square" rtlCol="0">
            <a:spAutoFit/>
          </a:bodyPr>
          <a:lstStyle/>
          <a:p>
            <a:r>
              <a:rPr lang="en-US" sz="1600" dirty="0"/>
              <a:t>product</a:t>
            </a:r>
          </a:p>
        </p:txBody>
      </p:sp>
      <p:sp>
        <p:nvSpPr>
          <p:cNvPr id="14" name="TextBox 13"/>
          <p:cNvSpPr txBox="1"/>
          <p:nvPr/>
        </p:nvSpPr>
        <p:spPr>
          <a:xfrm>
            <a:off x="2286000" y="2176046"/>
            <a:ext cx="838200" cy="338554"/>
          </a:xfrm>
          <a:prstGeom prst="rect">
            <a:avLst/>
          </a:prstGeom>
          <a:noFill/>
        </p:spPr>
        <p:txBody>
          <a:bodyPr wrap="square" rtlCol="0">
            <a:spAutoFit/>
          </a:bodyPr>
          <a:lstStyle/>
          <a:p>
            <a:r>
              <a:rPr lang="en-US" sz="1600" dirty="0"/>
              <a:t>store</a:t>
            </a:r>
          </a:p>
        </p:txBody>
      </p:sp>
      <p:sp>
        <p:nvSpPr>
          <p:cNvPr id="15" name="Oval 14"/>
          <p:cNvSpPr/>
          <p:nvPr/>
        </p:nvSpPr>
        <p:spPr>
          <a:xfrm>
            <a:off x="2057400" y="194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1600200" y="205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1566446"/>
            <a:ext cx="838200" cy="338554"/>
          </a:xfrm>
          <a:prstGeom prst="rect">
            <a:avLst/>
          </a:prstGeom>
          <a:noFill/>
        </p:spPr>
        <p:txBody>
          <a:bodyPr wrap="square" rtlCol="0">
            <a:spAutoFit/>
          </a:bodyPr>
          <a:lstStyle/>
          <a:p>
            <a:r>
              <a:rPr lang="en-US" sz="1600" dirty="0"/>
              <a:t>date</a:t>
            </a:r>
          </a:p>
        </p:txBody>
      </p:sp>
      <p:sp>
        <p:nvSpPr>
          <p:cNvPr id="18" name="Oval 17"/>
          <p:cNvSpPr/>
          <p:nvPr/>
        </p:nvSpPr>
        <p:spPr>
          <a:xfrm>
            <a:off x="2057400" y="1642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1600200" y="1750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05400" y="13716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1" name="Rectangle 20"/>
          <p:cNvSpPr/>
          <p:nvPr/>
        </p:nvSpPr>
        <p:spPr>
          <a:xfrm>
            <a:off x="5105400" y="16426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22" name="Oval 21"/>
          <p:cNvSpPr/>
          <p:nvPr/>
        </p:nvSpPr>
        <p:spPr>
          <a:xfrm>
            <a:off x="6553200" y="224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6096000" y="235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1800" y="1871246"/>
            <a:ext cx="838200" cy="338554"/>
          </a:xfrm>
          <a:prstGeom prst="rect">
            <a:avLst/>
          </a:prstGeom>
          <a:noFill/>
        </p:spPr>
        <p:txBody>
          <a:bodyPr wrap="square" rtlCol="0">
            <a:spAutoFit/>
          </a:bodyPr>
          <a:lstStyle/>
          <a:p>
            <a:r>
              <a:rPr lang="en-US" sz="1600" dirty="0"/>
              <a:t>product</a:t>
            </a:r>
          </a:p>
        </p:txBody>
      </p:sp>
      <p:sp>
        <p:nvSpPr>
          <p:cNvPr id="25" name="TextBox 24"/>
          <p:cNvSpPr txBox="1"/>
          <p:nvPr/>
        </p:nvSpPr>
        <p:spPr>
          <a:xfrm>
            <a:off x="6781800" y="2176046"/>
            <a:ext cx="838200" cy="338554"/>
          </a:xfrm>
          <a:prstGeom prst="rect">
            <a:avLst/>
          </a:prstGeom>
          <a:noFill/>
        </p:spPr>
        <p:txBody>
          <a:bodyPr wrap="square" rtlCol="0">
            <a:spAutoFit/>
          </a:bodyPr>
          <a:lstStyle/>
          <a:p>
            <a:r>
              <a:rPr lang="en-US" sz="1600" dirty="0"/>
              <a:t>city</a:t>
            </a:r>
          </a:p>
        </p:txBody>
      </p:sp>
      <p:sp>
        <p:nvSpPr>
          <p:cNvPr id="26" name="Oval 25"/>
          <p:cNvSpPr/>
          <p:nvPr/>
        </p:nvSpPr>
        <p:spPr>
          <a:xfrm>
            <a:off x="6553200" y="194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6096000" y="205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81800" y="1566446"/>
            <a:ext cx="838200" cy="338554"/>
          </a:xfrm>
          <a:prstGeom prst="rect">
            <a:avLst/>
          </a:prstGeom>
          <a:noFill/>
        </p:spPr>
        <p:txBody>
          <a:bodyPr wrap="square" rtlCol="0">
            <a:spAutoFit/>
          </a:bodyPr>
          <a:lstStyle/>
          <a:p>
            <a:r>
              <a:rPr lang="en-US" sz="1600" dirty="0"/>
              <a:t>month</a:t>
            </a:r>
          </a:p>
        </p:txBody>
      </p:sp>
      <p:sp>
        <p:nvSpPr>
          <p:cNvPr id="29" name="Oval 28"/>
          <p:cNvSpPr/>
          <p:nvPr/>
        </p:nvSpPr>
        <p:spPr>
          <a:xfrm>
            <a:off x="6553200" y="1642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p:nvPr/>
        </p:nvCxnSpPr>
        <p:spPr>
          <a:xfrm>
            <a:off x="6096000" y="1750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09600" y="3048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32" name="Rectangle 31"/>
          <p:cNvSpPr/>
          <p:nvPr/>
        </p:nvSpPr>
        <p:spPr>
          <a:xfrm>
            <a:off x="609600" y="3319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33" name="Oval 32"/>
          <p:cNvSpPr/>
          <p:nvPr/>
        </p:nvSpPr>
        <p:spPr>
          <a:xfrm>
            <a:off x="2057400" y="3926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4" name="Straight Connector 33"/>
          <p:cNvCxnSpPr/>
          <p:nvPr/>
        </p:nvCxnSpPr>
        <p:spPr>
          <a:xfrm>
            <a:off x="1600200" y="40335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86000" y="3547646"/>
            <a:ext cx="838200" cy="338554"/>
          </a:xfrm>
          <a:prstGeom prst="rect">
            <a:avLst/>
          </a:prstGeom>
          <a:noFill/>
        </p:spPr>
        <p:txBody>
          <a:bodyPr wrap="square" rtlCol="0">
            <a:spAutoFit/>
          </a:bodyPr>
          <a:lstStyle/>
          <a:p>
            <a:r>
              <a:rPr lang="en-US" sz="1600" dirty="0"/>
              <a:t>product</a:t>
            </a:r>
          </a:p>
        </p:txBody>
      </p:sp>
      <p:sp>
        <p:nvSpPr>
          <p:cNvPr id="36" name="TextBox 35"/>
          <p:cNvSpPr txBox="1"/>
          <p:nvPr/>
        </p:nvSpPr>
        <p:spPr>
          <a:xfrm>
            <a:off x="2286000" y="3852446"/>
            <a:ext cx="838200" cy="338554"/>
          </a:xfrm>
          <a:prstGeom prst="rect">
            <a:avLst/>
          </a:prstGeom>
          <a:noFill/>
        </p:spPr>
        <p:txBody>
          <a:bodyPr wrap="square" rtlCol="0">
            <a:spAutoFit/>
          </a:bodyPr>
          <a:lstStyle/>
          <a:p>
            <a:r>
              <a:rPr lang="en-US" sz="1600" dirty="0"/>
              <a:t>store</a:t>
            </a:r>
          </a:p>
        </p:txBody>
      </p:sp>
      <p:sp>
        <p:nvSpPr>
          <p:cNvPr id="37" name="Oval 36"/>
          <p:cNvSpPr/>
          <p:nvPr/>
        </p:nvSpPr>
        <p:spPr>
          <a:xfrm>
            <a:off x="2057400" y="3623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1600200" y="3731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0" y="3242846"/>
            <a:ext cx="1143000" cy="338554"/>
          </a:xfrm>
          <a:prstGeom prst="rect">
            <a:avLst/>
          </a:prstGeom>
          <a:noFill/>
        </p:spPr>
        <p:txBody>
          <a:bodyPr wrap="square" rtlCol="0">
            <a:spAutoFit/>
          </a:bodyPr>
          <a:lstStyle/>
          <a:p>
            <a:r>
              <a:rPr lang="en-US" sz="1600" dirty="0"/>
              <a:t>customer</a:t>
            </a:r>
          </a:p>
        </p:txBody>
      </p:sp>
      <p:sp>
        <p:nvSpPr>
          <p:cNvPr id="40" name="Oval 39"/>
          <p:cNvSpPr/>
          <p:nvPr/>
        </p:nvSpPr>
        <p:spPr>
          <a:xfrm>
            <a:off x="2057400" y="3319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1" name="Straight Connector 40"/>
          <p:cNvCxnSpPr/>
          <p:nvPr/>
        </p:nvCxnSpPr>
        <p:spPr>
          <a:xfrm>
            <a:off x="1600200" y="34264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0" y="2971800"/>
            <a:ext cx="838200" cy="338554"/>
          </a:xfrm>
          <a:prstGeom prst="rect">
            <a:avLst/>
          </a:prstGeom>
          <a:noFill/>
        </p:spPr>
        <p:txBody>
          <a:bodyPr wrap="square" rtlCol="0">
            <a:spAutoFit/>
          </a:bodyPr>
          <a:lstStyle/>
          <a:p>
            <a:r>
              <a:rPr lang="en-US" sz="1600" dirty="0"/>
              <a:t>date</a:t>
            </a:r>
          </a:p>
        </p:txBody>
      </p:sp>
      <p:sp>
        <p:nvSpPr>
          <p:cNvPr id="43" name="Oval 42"/>
          <p:cNvSpPr/>
          <p:nvPr/>
        </p:nvSpPr>
        <p:spPr>
          <a:xfrm>
            <a:off x="2057400" y="3048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Connector 43"/>
          <p:cNvCxnSpPr/>
          <p:nvPr/>
        </p:nvCxnSpPr>
        <p:spPr>
          <a:xfrm>
            <a:off x="1600200" y="3155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05400" y="3048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47" name="Rectangle 46"/>
          <p:cNvSpPr/>
          <p:nvPr/>
        </p:nvSpPr>
        <p:spPr>
          <a:xfrm>
            <a:off x="5105400" y="3319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48" name="Oval 47"/>
          <p:cNvSpPr/>
          <p:nvPr/>
        </p:nvSpPr>
        <p:spPr>
          <a:xfrm>
            <a:off x="6553200" y="3926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Connector 48"/>
          <p:cNvCxnSpPr/>
          <p:nvPr/>
        </p:nvCxnSpPr>
        <p:spPr>
          <a:xfrm>
            <a:off x="6096000" y="40335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81800" y="3547646"/>
            <a:ext cx="838200" cy="338554"/>
          </a:xfrm>
          <a:prstGeom prst="rect">
            <a:avLst/>
          </a:prstGeom>
          <a:noFill/>
        </p:spPr>
        <p:txBody>
          <a:bodyPr wrap="square" rtlCol="0">
            <a:spAutoFit/>
          </a:bodyPr>
          <a:lstStyle/>
          <a:p>
            <a:r>
              <a:rPr lang="en-US" sz="1600" dirty="0"/>
              <a:t>product</a:t>
            </a:r>
          </a:p>
        </p:txBody>
      </p:sp>
      <p:sp>
        <p:nvSpPr>
          <p:cNvPr id="51" name="TextBox 50"/>
          <p:cNvSpPr txBox="1"/>
          <p:nvPr/>
        </p:nvSpPr>
        <p:spPr>
          <a:xfrm>
            <a:off x="6781800" y="3852446"/>
            <a:ext cx="838200" cy="338554"/>
          </a:xfrm>
          <a:prstGeom prst="rect">
            <a:avLst/>
          </a:prstGeom>
          <a:noFill/>
        </p:spPr>
        <p:txBody>
          <a:bodyPr wrap="square" rtlCol="0">
            <a:spAutoFit/>
          </a:bodyPr>
          <a:lstStyle/>
          <a:p>
            <a:r>
              <a:rPr lang="en-US" sz="1600" dirty="0"/>
              <a:t>store</a:t>
            </a:r>
          </a:p>
        </p:txBody>
      </p:sp>
      <p:sp>
        <p:nvSpPr>
          <p:cNvPr id="52" name="Oval 51"/>
          <p:cNvSpPr/>
          <p:nvPr/>
        </p:nvSpPr>
        <p:spPr>
          <a:xfrm>
            <a:off x="6553200" y="3623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3" name="Straight Connector 52"/>
          <p:cNvCxnSpPr/>
          <p:nvPr/>
        </p:nvCxnSpPr>
        <p:spPr>
          <a:xfrm>
            <a:off x="6096000" y="3731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81800" y="3242846"/>
            <a:ext cx="1143000" cy="338554"/>
          </a:xfrm>
          <a:prstGeom prst="rect">
            <a:avLst/>
          </a:prstGeom>
          <a:noFill/>
        </p:spPr>
        <p:txBody>
          <a:bodyPr wrap="square" rtlCol="0">
            <a:spAutoFit/>
          </a:bodyPr>
          <a:lstStyle/>
          <a:p>
            <a:r>
              <a:rPr lang="en-US" sz="1600" dirty="0"/>
              <a:t>customer</a:t>
            </a:r>
          </a:p>
        </p:txBody>
      </p:sp>
      <p:sp>
        <p:nvSpPr>
          <p:cNvPr id="55" name="Oval 54"/>
          <p:cNvSpPr/>
          <p:nvPr/>
        </p:nvSpPr>
        <p:spPr>
          <a:xfrm>
            <a:off x="6553200" y="3319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6" name="Straight Connector 55"/>
          <p:cNvCxnSpPr/>
          <p:nvPr/>
        </p:nvCxnSpPr>
        <p:spPr>
          <a:xfrm>
            <a:off x="6096000" y="34264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81800" y="2971800"/>
            <a:ext cx="838200" cy="338554"/>
          </a:xfrm>
          <a:prstGeom prst="rect">
            <a:avLst/>
          </a:prstGeom>
          <a:noFill/>
        </p:spPr>
        <p:txBody>
          <a:bodyPr wrap="square" rtlCol="0">
            <a:spAutoFit/>
          </a:bodyPr>
          <a:lstStyle/>
          <a:p>
            <a:r>
              <a:rPr lang="en-US" sz="1600" dirty="0"/>
              <a:t>date</a:t>
            </a:r>
          </a:p>
        </p:txBody>
      </p:sp>
      <p:sp>
        <p:nvSpPr>
          <p:cNvPr id="58" name="Oval 57"/>
          <p:cNvSpPr/>
          <p:nvPr/>
        </p:nvSpPr>
        <p:spPr>
          <a:xfrm>
            <a:off x="6553200" y="3048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Connector 58"/>
          <p:cNvCxnSpPr/>
          <p:nvPr/>
        </p:nvCxnSpPr>
        <p:spPr>
          <a:xfrm>
            <a:off x="6096000" y="3155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19600" y="37025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p:cNvCxnSpPr/>
          <p:nvPr/>
        </p:nvCxnSpPr>
        <p:spPr>
          <a:xfrm>
            <a:off x="4648200" y="38100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962400" y="3852446"/>
            <a:ext cx="1143000" cy="338554"/>
          </a:xfrm>
          <a:prstGeom prst="rect">
            <a:avLst/>
          </a:prstGeom>
          <a:noFill/>
        </p:spPr>
        <p:txBody>
          <a:bodyPr wrap="square" rtlCol="0">
            <a:spAutoFit/>
          </a:bodyPr>
          <a:lstStyle/>
          <a:p>
            <a:pPr algn="ctr"/>
            <a:r>
              <a:rPr lang="en-US" sz="1600" dirty="0"/>
              <a:t>promotion</a:t>
            </a:r>
          </a:p>
        </p:txBody>
      </p:sp>
      <p:sp>
        <p:nvSpPr>
          <p:cNvPr id="73" name="Oval 72"/>
          <p:cNvSpPr/>
          <p:nvPr/>
        </p:nvSpPr>
        <p:spPr>
          <a:xfrm>
            <a:off x="4419600"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4" name="Straight Connector 73"/>
          <p:cNvCxnSpPr/>
          <p:nvPr/>
        </p:nvCxnSpPr>
        <p:spPr>
          <a:xfrm>
            <a:off x="4648200" y="32316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962400" y="3274076"/>
            <a:ext cx="1143000" cy="338554"/>
          </a:xfrm>
          <a:prstGeom prst="rect">
            <a:avLst/>
          </a:prstGeom>
          <a:noFill/>
        </p:spPr>
        <p:txBody>
          <a:bodyPr wrap="square" rtlCol="0">
            <a:spAutoFit/>
          </a:bodyPr>
          <a:lstStyle/>
          <a:p>
            <a:pPr algn="ctr"/>
            <a:r>
              <a:rPr lang="en-US" sz="1600" dirty="0" err="1"/>
              <a:t>timeOfDay</a:t>
            </a:r>
            <a:endParaRPr 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45</a:t>
            </a:fld>
            <a:endParaRPr lang="en-US" dirty="0"/>
          </a:p>
        </p:txBody>
      </p:sp>
      <p:sp>
        <p:nvSpPr>
          <p:cNvPr id="4" name="Content Placeholder 3"/>
          <p:cNvSpPr>
            <a:spLocks noGrp="1"/>
          </p:cNvSpPr>
          <p:nvPr>
            <p:ph sz="quarter" idx="1"/>
          </p:nvPr>
        </p:nvSpPr>
        <p:spPr>
          <a:xfrm>
            <a:off x="457200" y="1219200"/>
            <a:ext cx="8229600" cy="4267200"/>
          </a:xfrm>
        </p:spPr>
        <p:txBody>
          <a:bodyPr>
            <a:normAutofit fontScale="85000" lnSpcReduction="10000"/>
          </a:bodyPr>
          <a:lstStyle/>
          <a:p>
            <a:r>
              <a:rPr lang="en-US" b="1" dirty="0">
                <a:solidFill>
                  <a:srgbClr val="FF0000"/>
                </a:solidFill>
              </a:rPr>
              <a:t>Dimensional attributes </a:t>
            </a:r>
            <a:r>
              <a:rPr lang="en-US" dirty="0"/>
              <a:t>describe </a:t>
            </a:r>
            <a:r>
              <a:rPr lang="en-US" dirty="0">
                <a:solidFill>
                  <a:schemeClr val="bg2">
                    <a:lumMod val="50000"/>
                  </a:schemeClr>
                </a:solidFill>
              </a:rPr>
              <a:t>instances</a:t>
            </a:r>
            <a:r>
              <a:rPr lang="en-US" dirty="0"/>
              <a:t> of a dimension</a:t>
            </a:r>
          </a:p>
          <a:p>
            <a:pPr lvl="1"/>
            <a:r>
              <a:rPr lang="en-US" dirty="0">
                <a:solidFill>
                  <a:schemeClr val="tx1"/>
                </a:solidFill>
              </a:rPr>
              <a:t>E.g., the </a:t>
            </a:r>
            <a:r>
              <a:rPr lang="en-US" sz="2400" i="1" dirty="0">
                <a:solidFill>
                  <a:schemeClr val="accent6">
                    <a:lumMod val="60000"/>
                    <a:lumOff val="40000"/>
                  </a:schemeClr>
                </a:solidFill>
              </a:rPr>
              <a:t>product</a:t>
            </a:r>
            <a:r>
              <a:rPr lang="en-US" dirty="0">
                <a:solidFill>
                  <a:schemeClr val="tx1"/>
                </a:solidFill>
              </a:rPr>
              <a:t> 'coca-cola zero' belongs to the </a:t>
            </a:r>
            <a:r>
              <a:rPr lang="en-US" sz="2400" i="1" dirty="0">
                <a:solidFill>
                  <a:schemeClr val="accent6">
                    <a:lumMod val="60000"/>
                    <a:lumOff val="40000"/>
                  </a:schemeClr>
                </a:solidFill>
              </a:rPr>
              <a:t>type</a:t>
            </a:r>
            <a:r>
              <a:rPr lang="en-US" dirty="0">
                <a:solidFill>
                  <a:schemeClr val="tx1"/>
                </a:solidFill>
              </a:rPr>
              <a:t> 'soft drink', which is under the </a:t>
            </a:r>
            <a:r>
              <a:rPr lang="en-US" sz="2400" i="1" dirty="0">
                <a:solidFill>
                  <a:schemeClr val="accent6">
                    <a:lumMod val="60000"/>
                    <a:lumOff val="40000"/>
                  </a:schemeClr>
                </a:solidFill>
              </a:rPr>
              <a:t>category</a:t>
            </a:r>
            <a:r>
              <a:rPr lang="en-US" dirty="0">
                <a:solidFill>
                  <a:schemeClr val="tx1"/>
                </a:solidFill>
              </a:rPr>
              <a:t> 'drink'. The product has a </a:t>
            </a:r>
            <a:r>
              <a:rPr lang="en-US" sz="2400" i="1" dirty="0">
                <a:solidFill>
                  <a:schemeClr val="accent6">
                    <a:lumMod val="60000"/>
                    <a:lumOff val="40000"/>
                  </a:schemeClr>
                </a:solidFill>
              </a:rPr>
              <a:t>brand</a:t>
            </a:r>
            <a:r>
              <a:rPr lang="en-US" dirty="0">
                <a:solidFill>
                  <a:schemeClr val="tx1"/>
                </a:solidFill>
              </a:rPr>
              <a:t> 'coca-cola', and is sold in the </a:t>
            </a:r>
            <a:r>
              <a:rPr lang="en-US" sz="2400" i="1" dirty="0">
                <a:solidFill>
                  <a:schemeClr val="accent6">
                    <a:lumMod val="60000"/>
                    <a:lumOff val="40000"/>
                  </a:schemeClr>
                </a:solidFill>
              </a:rPr>
              <a:t>department</a:t>
            </a:r>
            <a:r>
              <a:rPr lang="en-US" dirty="0">
                <a:solidFill>
                  <a:schemeClr val="tx1"/>
                </a:solidFill>
              </a:rPr>
              <a:t> 'soft drink' of the supermarket.</a:t>
            </a:r>
          </a:p>
          <a:p>
            <a:r>
              <a:rPr lang="en-US" dirty="0"/>
              <a:t>We use a </a:t>
            </a:r>
            <a:r>
              <a:rPr lang="en-US" dirty="0">
                <a:solidFill>
                  <a:schemeClr val="bg2">
                    <a:lumMod val="50000"/>
                  </a:schemeClr>
                </a:solidFill>
              </a:rPr>
              <a:t>unique</a:t>
            </a:r>
            <a:r>
              <a:rPr lang="en-US" dirty="0"/>
              <a:t> name for the </a:t>
            </a:r>
            <a:r>
              <a:rPr lang="en-US" dirty="0">
                <a:solidFill>
                  <a:schemeClr val="bg2">
                    <a:lumMod val="50000"/>
                  </a:schemeClr>
                </a:solidFill>
              </a:rPr>
              <a:t>instances</a:t>
            </a:r>
            <a:r>
              <a:rPr lang="en-US" dirty="0"/>
              <a:t> to represent the dimension in the schema. This name is also regarded as a </a:t>
            </a:r>
            <a:r>
              <a:rPr lang="en-US" dirty="0">
                <a:solidFill>
                  <a:srgbClr val="FF0000"/>
                </a:solidFill>
              </a:rPr>
              <a:t>dimensional attribute</a:t>
            </a:r>
          </a:p>
          <a:p>
            <a:pPr lvl="1"/>
            <a:r>
              <a:rPr lang="en-US" dirty="0"/>
              <a:t>E.g., the attribute </a:t>
            </a:r>
            <a:r>
              <a:rPr lang="en-US" sz="2400" i="1" dirty="0">
                <a:solidFill>
                  <a:schemeClr val="accent6">
                    <a:lumMod val="60000"/>
                    <a:lumOff val="40000"/>
                  </a:schemeClr>
                </a:solidFill>
              </a:rPr>
              <a:t>product</a:t>
            </a:r>
            <a:r>
              <a:rPr lang="en-US" dirty="0"/>
              <a:t> (sample value 'coca-cola zero') in the product dimension, or the attribute </a:t>
            </a:r>
            <a:r>
              <a:rPr lang="en-US" sz="2400" i="1" dirty="0">
                <a:solidFill>
                  <a:schemeClr val="accent6">
                    <a:lumMod val="60000"/>
                    <a:lumOff val="40000"/>
                  </a:schemeClr>
                </a:solidFill>
              </a:rPr>
              <a:t>date</a:t>
            </a:r>
            <a:r>
              <a:rPr lang="en-US" dirty="0"/>
              <a:t> (sample value '2015-01-22') in the date dimension </a:t>
            </a:r>
          </a:p>
          <a:p>
            <a:r>
              <a:rPr lang="en-US" dirty="0"/>
              <a:t>Some dimensional attributes have many-to-one association. This is modeled as </a:t>
            </a:r>
            <a:r>
              <a:rPr lang="en-US" b="1" dirty="0">
                <a:solidFill>
                  <a:srgbClr val="FF0000"/>
                </a:solidFill>
              </a:rPr>
              <a:t>functional dependency </a:t>
            </a:r>
            <a:r>
              <a:rPr lang="en-US" dirty="0"/>
              <a:t>in the relational model.</a:t>
            </a:r>
          </a:p>
          <a:p>
            <a:pPr lvl="1"/>
            <a:r>
              <a:rPr lang="en-US" dirty="0"/>
              <a:t>E.g., a specific product belongs to one brand, while one brand is associated with multiple products.  The FD is  </a:t>
            </a:r>
            <a:r>
              <a:rPr lang="en-US" i="1" dirty="0">
                <a:solidFill>
                  <a:srgbClr val="00B050"/>
                </a:solidFill>
              </a:rPr>
              <a:t>product </a:t>
            </a:r>
            <a:r>
              <a:rPr lang="en-US" dirty="0">
                <a:solidFill>
                  <a:srgbClr val="00B050"/>
                </a:solidFill>
                <a:sym typeface="Wingdings"/>
              </a:rPr>
              <a:t></a:t>
            </a:r>
            <a:r>
              <a:rPr lang="en-US" i="1" dirty="0">
                <a:solidFill>
                  <a:srgbClr val="00B050"/>
                </a:solidFill>
                <a:sym typeface="Wingdings"/>
              </a:rPr>
              <a:t> brand</a:t>
            </a:r>
            <a:endParaRPr lang="en-US" i="1" dirty="0">
              <a:solidFill>
                <a:srgbClr val="00B050"/>
              </a:solidFill>
            </a:endParaRPr>
          </a:p>
          <a:p>
            <a:endParaRPr lang="en-US" dirty="0"/>
          </a:p>
        </p:txBody>
      </p:sp>
      <p:sp>
        <p:nvSpPr>
          <p:cNvPr id="5" name="Oval 4"/>
          <p:cNvSpPr/>
          <p:nvPr/>
        </p:nvSpPr>
        <p:spPr>
          <a:xfrm>
            <a:off x="7467600" y="579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p:cNvSpPr txBox="1"/>
          <p:nvPr/>
        </p:nvSpPr>
        <p:spPr>
          <a:xfrm>
            <a:off x="7234806" y="5939484"/>
            <a:ext cx="1143000" cy="338554"/>
          </a:xfrm>
          <a:prstGeom prst="rect">
            <a:avLst/>
          </a:prstGeom>
          <a:noFill/>
        </p:spPr>
        <p:txBody>
          <a:bodyPr wrap="square" rtlCol="0">
            <a:spAutoFit/>
          </a:bodyPr>
          <a:lstStyle/>
          <a:p>
            <a:r>
              <a:rPr lang="en-US" sz="1600" dirty="0"/>
              <a:t>category</a:t>
            </a:r>
          </a:p>
        </p:txBody>
      </p:sp>
      <p:sp>
        <p:nvSpPr>
          <p:cNvPr id="8" name="Oval 7"/>
          <p:cNvSpPr/>
          <p:nvPr/>
        </p:nvSpPr>
        <p:spPr>
          <a:xfrm>
            <a:off x="5943600" y="5486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a:stCxn id="17" idx="7"/>
          </p:cNvCxnSpPr>
          <p:nvPr/>
        </p:nvCxnSpPr>
        <p:spPr>
          <a:xfrm flipV="1">
            <a:off x="5300522" y="5593830"/>
            <a:ext cx="643078" cy="19709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5410200"/>
            <a:ext cx="838200" cy="338554"/>
          </a:xfrm>
          <a:prstGeom prst="rect">
            <a:avLst/>
          </a:prstGeom>
          <a:noFill/>
        </p:spPr>
        <p:txBody>
          <a:bodyPr wrap="square" rtlCol="0">
            <a:spAutoFit/>
          </a:bodyPr>
          <a:lstStyle/>
          <a:p>
            <a:r>
              <a:rPr lang="en-US" sz="1600" dirty="0"/>
              <a:t>brand</a:t>
            </a:r>
          </a:p>
        </p:txBody>
      </p:sp>
      <p:sp>
        <p:nvSpPr>
          <p:cNvPr id="10" name="Rectangle 9"/>
          <p:cNvSpPr/>
          <p:nvPr/>
        </p:nvSpPr>
        <p:spPr>
          <a:xfrm>
            <a:off x="3657600" y="54864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11" name="Rectangle 10"/>
          <p:cNvSpPr/>
          <p:nvPr/>
        </p:nvSpPr>
        <p:spPr>
          <a:xfrm>
            <a:off x="3657600" y="5757446"/>
            <a:ext cx="990600" cy="567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13" name="Oval 12"/>
          <p:cNvSpPr/>
          <p:nvPr/>
        </p:nvSpPr>
        <p:spPr>
          <a:xfrm>
            <a:off x="2971800" y="605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3200400" y="616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0600" y="5943600"/>
            <a:ext cx="838200" cy="338554"/>
          </a:xfrm>
          <a:prstGeom prst="rect">
            <a:avLst/>
          </a:prstGeom>
          <a:noFill/>
        </p:spPr>
        <p:txBody>
          <a:bodyPr wrap="square" rtlCol="0">
            <a:spAutoFit/>
          </a:bodyPr>
          <a:lstStyle/>
          <a:p>
            <a:r>
              <a:rPr lang="en-US" sz="1600" dirty="0"/>
              <a:t>product</a:t>
            </a:r>
          </a:p>
        </p:txBody>
      </p:sp>
      <p:sp>
        <p:nvSpPr>
          <p:cNvPr id="16" name="TextBox 15"/>
          <p:cNvSpPr txBox="1"/>
          <p:nvPr/>
        </p:nvSpPr>
        <p:spPr>
          <a:xfrm>
            <a:off x="2133600" y="5986046"/>
            <a:ext cx="838200" cy="338554"/>
          </a:xfrm>
          <a:prstGeom prst="rect">
            <a:avLst/>
          </a:prstGeom>
          <a:noFill/>
        </p:spPr>
        <p:txBody>
          <a:bodyPr wrap="square" rtlCol="0">
            <a:spAutoFit/>
          </a:bodyPr>
          <a:lstStyle/>
          <a:p>
            <a:pPr algn="r"/>
            <a:r>
              <a:rPr lang="en-US" sz="1600" dirty="0"/>
              <a:t>store</a:t>
            </a:r>
          </a:p>
        </p:txBody>
      </p:sp>
      <p:sp>
        <p:nvSpPr>
          <p:cNvPr id="17" name="Oval 16"/>
          <p:cNvSpPr/>
          <p:nvPr/>
        </p:nvSpPr>
        <p:spPr>
          <a:xfrm>
            <a:off x="5105400" y="575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4648200" y="586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33600" y="5638800"/>
            <a:ext cx="838200" cy="338554"/>
          </a:xfrm>
          <a:prstGeom prst="rect">
            <a:avLst/>
          </a:prstGeom>
          <a:noFill/>
        </p:spPr>
        <p:txBody>
          <a:bodyPr wrap="square" rtlCol="0">
            <a:spAutoFit/>
          </a:bodyPr>
          <a:lstStyle/>
          <a:p>
            <a:pPr algn="r"/>
            <a:r>
              <a:rPr lang="en-US" sz="1600" dirty="0"/>
              <a:t>date</a:t>
            </a:r>
          </a:p>
        </p:txBody>
      </p:sp>
      <p:sp>
        <p:nvSpPr>
          <p:cNvPr id="20" name="Oval 19"/>
          <p:cNvSpPr/>
          <p:nvPr/>
        </p:nvSpPr>
        <p:spPr>
          <a:xfrm>
            <a:off x="2971800" y="571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3200400" y="5822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77078" y="579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a:stCxn id="17" idx="6"/>
          </p:cNvCxnSpPr>
          <p:nvPr/>
        </p:nvCxnSpPr>
        <p:spPr>
          <a:xfrm>
            <a:off x="5334000" y="5871746"/>
            <a:ext cx="643078" cy="2688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05678" y="5715000"/>
            <a:ext cx="838200" cy="338554"/>
          </a:xfrm>
          <a:prstGeom prst="rect">
            <a:avLst/>
          </a:prstGeom>
          <a:noFill/>
        </p:spPr>
        <p:txBody>
          <a:bodyPr wrap="square" rtlCol="0">
            <a:spAutoFit/>
          </a:bodyPr>
          <a:lstStyle/>
          <a:p>
            <a:r>
              <a:rPr lang="en-US" sz="1600" dirty="0"/>
              <a:t>type</a:t>
            </a:r>
          </a:p>
        </p:txBody>
      </p:sp>
      <p:sp>
        <p:nvSpPr>
          <p:cNvPr id="26" name="Oval 25"/>
          <p:cNvSpPr/>
          <p:nvPr/>
        </p:nvSpPr>
        <p:spPr>
          <a:xfrm>
            <a:off x="5943600" y="609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a:stCxn id="17" idx="5"/>
          </p:cNvCxnSpPr>
          <p:nvPr/>
        </p:nvCxnSpPr>
        <p:spPr>
          <a:xfrm>
            <a:off x="5300522" y="5952568"/>
            <a:ext cx="643078" cy="250862"/>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2200" y="6019800"/>
            <a:ext cx="1295400" cy="338554"/>
          </a:xfrm>
          <a:prstGeom prst="rect">
            <a:avLst/>
          </a:prstGeom>
          <a:noFill/>
        </p:spPr>
        <p:txBody>
          <a:bodyPr wrap="square" rtlCol="0">
            <a:spAutoFit/>
          </a:bodyPr>
          <a:lstStyle/>
          <a:p>
            <a:r>
              <a:rPr lang="en-US" sz="1600" dirty="0"/>
              <a:t>department</a:t>
            </a:r>
          </a:p>
        </p:txBody>
      </p:sp>
      <p:cxnSp>
        <p:nvCxnSpPr>
          <p:cNvPr id="29" name="Straight Connector 28">
            <a:extLst>
              <a:ext uri="{FF2B5EF4-FFF2-40B4-BE49-F238E27FC236}">
                <a16:creationId xmlns:a16="http://schemas.microsoft.com/office/drawing/2014/main" id="{77212121-6448-4FCE-92F7-C0D3CFE70685}"/>
              </a:ext>
            </a:extLst>
          </p:cNvPr>
          <p:cNvCxnSpPr/>
          <p:nvPr/>
        </p:nvCxnSpPr>
        <p:spPr>
          <a:xfrm>
            <a:off x="6700978" y="591188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Dimension as a Tree of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46</a:t>
            </a:fld>
            <a:endParaRPr lang="en-US" dirty="0"/>
          </a:p>
        </p:txBody>
      </p:sp>
      <p:sp>
        <p:nvSpPr>
          <p:cNvPr id="4" name="Content Placeholder 3"/>
          <p:cNvSpPr>
            <a:spLocks noGrp="1"/>
          </p:cNvSpPr>
          <p:nvPr>
            <p:ph sz="quarter" idx="1"/>
          </p:nvPr>
        </p:nvSpPr>
        <p:spPr>
          <a:xfrm>
            <a:off x="457200" y="1219200"/>
            <a:ext cx="8229600" cy="2514600"/>
          </a:xfrm>
        </p:spPr>
        <p:txBody>
          <a:bodyPr>
            <a:normAutofit/>
          </a:bodyPr>
          <a:lstStyle/>
          <a:p>
            <a:r>
              <a:rPr lang="en-US" sz="2400" dirty="0"/>
              <a:t>Dimensional attributes of a dimension can be modeled as a </a:t>
            </a:r>
            <a:r>
              <a:rPr lang="en-US" sz="2400" b="1" dirty="0">
                <a:solidFill>
                  <a:srgbClr val="FF0000"/>
                </a:solidFill>
              </a:rPr>
              <a:t>directed tree </a:t>
            </a:r>
            <a:r>
              <a:rPr lang="en-US" sz="2400" dirty="0"/>
              <a:t>whose </a:t>
            </a:r>
            <a:r>
              <a:rPr lang="en-US" sz="2400" dirty="0">
                <a:solidFill>
                  <a:schemeClr val="bg2">
                    <a:lumMod val="50000"/>
                  </a:schemeClr>
                </a:solidFill>
              </a:rPr>
              <a:t>nodes</a:t>
            </a:r>
            <a:r>
              <a:rPr lang="en-US" sz="2400" dirty="0"/>
              <a:t> are dimensional attributes and whose </a:t>
            </a:r>
            <a:r>
              <a:rPr lang="en-US" sz="2400" dirty="0">
                <a:solidFill>
                  <a:schemeClr val="bg2">
                    <a:lumMod val="50000"/>
                  </a:schemeClr>
                </a:solidFill>
              </a:rPr>
              <a:t>arcs</a:t>
            </a:r>
            <a:r>
              <a:rPr lang="en-US" sz="2400" dirty="0"/>
              <a:t> model many-to-one associations (functional dependency) between dimensional attribute pairs. </a:t>
            </a:r>
          </a:p>
          <a:p>
            <a:r>
              <a:rPr lang="en-US" sz="2400" dirty="0"/>
              <a:t>If there are no ambiguity, we may </a:t>
            </a:r>
            <a:r>
              <a:rPr lang="en-US" sz="2400" dirty="0">
                <a:solidFill>
                  <a:schemeClr val="bg2">
                    <a:lumMod val="50000"/>
                  </a:schemeClr>
                </a:solidFill>
              </a:rPr>
              <a:t>omit</a:t>
            </a:r>
            <a:r>
              <a:rPr lang="en-US" sz="2400" dirty="0"/>
              <a:t> the </a:t>
            </a:r>
            <a:r>
              <a:rPr lang="en-US" sz="2400" dirty="0">
                <a:solidFill>
                  <a:schemeClr val="bg2">
                    <a:lumMod val="50000"/>
                  </a:schemeClr>
                </a:solidFill>
              </a:rPr>
              <a:t>arrow</a:t>
            </a:r>
            <a:r>
              <a:rPr lang="en-US" sz="2400" dirty="0"/>
              <a:t> in the lines between dimensional attributes.</a:t>
            </a:r>
          </a:p>
        </p:txBody>
      </p:sp>
      <p:sp>
        <p:nvSpPr>
          <p:cNvPr id="5" name="Oval 4"/>
          <p:cNvSpPr/>
          <p:nvPr/>
        </p:nvSpPr>
        <p:spPr>
          <a:xfrm>
            <a:off x="36576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200400" y="48318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6600" y="4876800"/>
            <a:ext cx="838200" cy="338554"/>
          </a:xfrm>
          <a:prstGeom prst="rect">
            <a:avLst/>
          </a:prstGeom>
          <a:noFill/>
        </p:spPr>
        <p:txBody>
          <a:bodyPr wrap="square" rtlCol="0">
            <a:spAutoFit/>
          </a:bodyPr>
          <a:lstStyle/>
          <a:p>
            <a:r>
              <a:rPr lang="en-US" sz="1600" dirty="0"/>
              <a:t>product</a:t>
            </a:r>
          </a:p>
        </p:txBody>
      </p:sp>
      <p:sp>
        <p:nvSpPr>
          <p:cNvPr id="8" name="Oval 7"/>
          <p:cNvSpPr/>
          <p:nvPr/>
        </p:nvSpPr>
        <p:spPr>
          <a:xfrm>
            <a:off x="45720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38862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876800"/>
            <a:ext cx="838200" cy="338554"/>
          </a:xfrm>
          <a:prstGeom prst="rect">
            <a:avLst/>
          </a:prstGeom>
          <a:noFill/>
        </p:spPr>
        <p:txBody>
          <a:bodyPr wrap="square" rtlCol="0">
            <a:spAutoFit/>
          </a:bodyPr>
          <a:lstStyle/>
          <a:p>
            <a:pPr algn="ctr"/>
            <a:r>
              <a:rPr lang="en-US" sz="1600" dirty="0"/>
              <a:t>type</a:t>
            </a:r>
          </a:p>
        </p:txBody>
      </p:sp>
      <p:sp>
        <p:nvSpPr>
          <p:cNvPr id="13" name="Oval 12"/>
          <p:cNvSpPr/>
          <p:nvPr/>
        </p:nvSpPr>
        <p:spPr>
          <a:xfrm>
            <a:off x="54864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48006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5400" y="4876800"/>
            <a:ext cx="914400" cy="338554"/>
          </a:xfrm>
          <a:prstGeom prst="rect">
            <a:avLst/>
          </a:prstGeom>
          <a:noFill/>
        </p:spPr>
        <p:txBody>
          <a:bodyPr wrap="square" rtlCol="0">
            <a:spAutoFit/>
          </a:bodyPr>
          <a:lstStyle/>
          <a:p>
            <a:pPr algn="ctr"/>
            <a:r>
              <a:rPr lang="en-US" sz="1600" dirty="0"/>
              <a:t>category</a:t>
            </a:r>
          </a:p>
        </p:txBody>
      </p:sp>
      <p:sp>
        <p:nvSpPr>
          <p:cNvPr id="16" name="Oval 15"/>
          <p:cNvSpPr/>
          <p:nvPr/>
        </p:nvSpPr>
        <p:spPr>
          <a:xfrm>
            <a:off x="64008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Connector 16"/>
          <p:cNvCxnSpPr/>
          <p:nvPr/>
        </p:nvCxnSpPr>
        <p:spPr>
          <a:xfrm>
            <a:off x="57150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9800" y="4876800"/>
            <a:ext cx="1447800" cy="338554"/>
          </a:xfrm>
          <a:prstGeom prst="rect">
            <a:avLst/>
          </a:prstGeom>
          <a:noFill/>
        </p:spPr>
        <p:txBody>
          <a:bodyPr wrap="square" rtlCol="0">
            <a:spAutoFit/>
          </a:bodyPr>
          <a:lstStyle/>
          <a:p>
            <a:pPr algn="ctr"/>
            <a:r>
              <a:rPr lang="en-US" sz="1600" dirty="0"/>
              <a:t>department</a:t>
            </a:r>
          </a:p>
        </p:txBody>
      </p:sp>
      <p:sp>
        <p:nvSpPr>
          <p:cNvPr id="19" name="Oval 18"/>
          <p:cNvSpPr/>
          <p:nvPr/>
        </p:nvSpPr>
        <p:spPr>
          <a:xfrm>
            <a:off x="4572000" y="4267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stCxn id="5" idx="7"/>
          </p:cNvCxnSpPr>
          <p:nvPr/>
        </p:nvCxnSpPr>
        <p:spPr>
          <a:xfrm flipV="1">
            <a:off x="3852722" y="4374630"/>
            <a:ext cx="719278" cy="38324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00600" y="4157246"/>
            <a:ext cx="838200" cy="338554"/>
          </a:xfrm>
          <a:prstGeom prst="rect">
            <a:avLst/>
          </a:prstGeom>
          <a:noFill/>
        </p:spPr>
        <p:txBody>
          <a:bodyPr wrap="square" rtlCol="0">
            <a:spAutoFit/>
          </a:bodyPr>
          <a:lstStyle/>
          <a:p>
            <a:r>
              <a:rPr lang="en-US" sz="1600" dirty="0"/>
              <a:t>brand</a:t>
            </a:r>
          </a:p>
        </p:txBody>
      </p:sp>
      <p:sp>
        <p:nvSpPr>
          <p:cNvPr id="21" name="Rectangle 20"/>
          <p:cNvSpPr/>
          <p:nvPr/>
        </p:nvSpPr>
        <p:spPr>
          <a:xfrm>
            <a:off x="2209800" y="4191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2" name="Rectangle 21"/>
          <p:cNvSpPr/>
          <p:nvPr/>
        </p:nvSpPr>
        <p:spPr>
          <a:xfrm>
            <a:off x="2209800" y="4462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24" name="Oval 23"/>
          <p:cNvSpPr/>
          <p:nvPr/>
        </p:nvSpPr>
        <p:spPr>
          <a:xfrm>
            <a:off x="45720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Connector 24"/>
          <p:cNvCxnSpPr>
            <a:stCxn id="5" idx="5"/>
            <a:endCxn id="24" idx="2"/>
          </p:cNvCxnSpPr>
          <p:nvPr/>
        </p:nvCxnSpPr>
        <p:spPr>
          <a:xfrm>
            <a:off x="3852722" y="4919522"/>
            <a:ext cx="719278" cy="5287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1000" y="5562600"/>
            <a:ext cx="1219200" cy="338554"/>
          </a:xfrm>
          <a:prstGeom prst="rect">
            <a:avLst/>
          </a:prstGeom>
          <a:noFill/>
        </p:spPr>
        <p:txBody>
          <a:bodyPr wrap="square" rtlCol="0">
            <a:spAutoFit/>
          </a:bodyPr>
          <a:lstStyle/>
          <a:p>
            <a:r>
              <a:rPr lang="en-US" sz="1600" dirty="0" err="1"/>
              <a:t>madeInCity</a:t>
            </a:r>
            <a:endParaRPr lang="en-US" sz="1600" dirty="0"/>
          </a:p>
        </p:txBody>
      </p:sp>
      <p:sp>
        <p:nvSpPr>
          <p:cNvPr id="29" name="Oval 28"/>
          <p:cNvSpPr/>
          <p:nvPr/>
        </p:nvSpPr>
        <p:spPr>
          <a:xfrm>
            <a:off x="58674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a:endCxn id="29" idx="2"/>
          </p:cNvCxnSpPr>
          <p:nvPr/>
        </p:nvCxnSpPr>
        <p:spPr>
          <a:xfrm>
            <a:off x="4800600" y="5441430"/>
            <a:ext cx="1066800" cy="687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86400" y="5562600"/>
            <a:ext cx="1600200" cy="338554"/>
          </a:xfrm>
          <a:prstGeom prst="rect">
            <a:avLst/>
          </a:prstGeom>
          <a:noFill/>
        </p:spPr>
        <p:txBody>
          <a:bodyPr wrap="square" rtlCol="0">
            <a:spAutoFit/>
          </a:bodyPr>
          <a:lstStyle/>
          <a:p>
            <a:r>
              <a:rPr lang="en-US" sz="1600" dirty="0" err="1"/>
              <a:t>madeInCountry</a:t>
            </a:r>
            <a:endParaRPr lang="en-US" sz="1600" dirty="0"/>
          </a:p>
        </p:txBody>
      </p:sp>
      <p:sp>
        <p:nvSpPr>
          <p:cNvPr id="31" name="Oval 30"/>
          <p:cNvSpPr/>
          <p:nvPr/>
        </p:nvSpPr>
        <p:spPr>
          <a:xfrm>
            <a:off x="1524000" y="4840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1752600" y="4947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5800" y="4766846"/>
            <a:ext cx="838200" cy="338554"/>
          </a:xfrm>
          <a:prstGeom prst="rect">
            <a:avLst/>
          </a:prstGeom>
          <a:noFill/>
        </p:spPr>
        <p:txBody>
          <a:bodyPr wrap="square" rtlCol="0">
            <a:spAutoFit/>
          </a:bodyPr>
          <a:lstStyle/>
          <a:p>
            <a:pPr algn="r"/>
            <a:r>
              <a:rPr lang="en-US" sz="1600" dirty="0"/>
              <a:t>store</a:t>
            </a:r>
          </a:p>
        </p:txBody>
      </p:sp>
      <p:sp>
        <p:nvSpPr>
          <p:cNvPr id="35" name="TextBox 34"/>
          <p:cNvSpPr txBox="1"/>
          <p:nvPr/>
        </p:nvSpPr>
        <p:spPr>
          <a:xfrm>
            <a:off x="685800" y="4419600"/>
            <a:ext cx="838200" cy="338554"/>
          </a:xfrm>
          <a:prstGeom prst="rect">
            <a:avLst/>
          </a:prstGeom>
          <a:noFill/>
        </p:spPr>
        <p:txBody>
          <a:bodyPr wrap="square" rtlCol="0">
            <a:spAutoFit/>
          </a:bodyPr>
          <a:lstStyle/>
          <a:p>
            <a:pPr algn="r"/>
            <a:r>
              <a:rPr lang="en-US" sz="1600" dirty="0"/>
              <a:t>date</a:t>
            </a:r>
          </a:p>
        </p:txBody>
      </p:sp>
      <p:sp>
        <p:nvSpPr>
          <p:cNvPr id="36" name="Oval 35"/>
          <p:cNvSpPr/>
          <p:nvPr/>
        </p:nvSpPr>
        <p:spPr>
          <a:xfrm>
            <a:off x="15240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7" name="Straight Connector 36"/>
          <p:cNvCxnSpPr/>
          <p:nvPr/>
        </p:nvCxnSpPr>
        <p:spPr>
          <a:xfrm>
            <a:off x="1752600" y="4603230"/>
            <a:ext cx="457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endCxn id="48" idx="2"/>
          </p:cNvCxnSpPr>
          <p:nvPr/>
        </p:nvCxnSpPr>
        <p:spPr>
          <a:xfrm>
            <a:off x="5105400" y="39486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762000" y="3962400"/>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fontScale="90000"/>
          </a:bodyPr>
          <a:lstStyle/>
          <a:p>
            <a:r>
              <a:rPr lang="en-US" dirty="0"/>
              <a:t>Example: A Fact Schema With Trees of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47</a:t>
            </a:fld>
            <a:endParaRPr lang="en-US"/>
          </a:p>
        </p:txBody>
      </p:sp>
      <p:sp>
        <p:nvSpPr>
          <p:cNvPr id="6" name="Rectangle 5"/>
          <p:cNvSpPr/>
          <p:nvPr/>
        </p:nvSpPr>
        <p:spPr>
          <a:xfrm>
            <a:off x="3276600" y="3276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a:t>
            </a:r>
          </a:p>
        </p:txBody>
      </p:sp>
      <p:sp>
        <p:nvSpPr>
          <p:cNvPr id="7" name="Rectangle 6"/>
          <p:cNvSpPr/>
          <p:nvPr/>
        </p:nvSpPr>
        <p:spPr>
          <a:xfrm>
            <a:off x="3276600" y="3581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8" name="Oval 7"/>
          <p:cNvSpPr/>
          <p:nvPr/>
        </p:nvSpPr>
        <p:spPr>
          <a:xfrm>
            <a:off x="4023610" y="2667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4144780" y="2895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590800" y="3854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5562600" y="3841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4191000" y="2590800"/>
            <a:ext cx="838200" cy="338554"/>
          </a:xfrm>
          <a:prstGeom prst="rect">
            <a:avLst/>
          </a:prstGeom>
          <a:noFill/>
        </p:spPr>
        <p:txBody>
          <a:bodyPr wrap="square" rtlCol="0">
            <a:spAutoFit/>
          </a:bodyPr>
          <a:lstStyle/>
          <a:p>
            <a:r>
              <a:rPr lang="en-US" sz="1600" dirty="0"/>
              <a:t>product</a:t>
            </a:r>
          </a:p>
        </p:txBody>
      </p:sp>
      <p:sp>
        <p:nvSpPr>
          <p:cNvPr id="15" name="TextBox 14"/>
          <p:cNvSpPr txBox="1"/>
          <p:nvPr/>
        </p:nvSpPr>
        <p:spPr>
          <a:xfrm>
            <a:off x="2286000" y="4038600"/>
            <a:ext cx="838200" cy="338554"/>
          </a:xfrm>
          <a:prstGeom prst="rect">
            <a:avLst/>
          </a:prstGeom>
          <a:noFill/>
        </p:spPr>
        <p:txBody>
          <a:bodyPr wrap="square" rtlCol="0">
            <a:spAutoFit/>
          </a:bodyPr>
          <a:lstStyle/>
          <a:p>
            <a:pPr algn="ctr"/>
            <a:r>
              <a:rPr lang="en-US" sz="1600" dirty="0"/>
              <a:t>date</a:t>
            </a:r>
          </a:p>
        </p:txBody>
      </p:sp>
      <p:sp>
        <p:nvSpPr>
          <p:cNvPr id="16" name="TextBox 15"/>
          <p:cNvSpPr txBox="1"/>
          <p:nvPr/>
        </p:nvSpPr>
        <p:spPr>
          <a:xfrm>
            <a:off x="5257800" y="4038600"/>
            <a:ext cx="838200" cy="338554"/>
          </a:xfrm>
          <a:prstGeom prst="rect">
            <a:avLst/>
          </a:prstGeom>
          <a:noFill/>
        </p:spPr>
        <p:txBody>
          <a:bodyPr wrap="square" rtlCol="0">
            <a:spAutoFit/>
          </a:bodyPr>
          <a:lstStyle/>
          <a:p>
            <a:pPr algn="ctr"/>
            <a:r>
              <a:rPr lang="en-US" sz="1600" dirty="0"/>
              <a:t>store</a:t>
            </a:r>
          </a:p>
        </p:txBody>
      </p:sp>
      <p:cxnSp>
        <p:nvCxnSpPr>
          <p:cNvPr id="19" name="Straight Connector 18"/>
          <p:cNvCxnSpPr>
            <a:endCxn id="8" idx="7"/>
          </p:cNvCxnSpPr>
          <p:nvPr/>
        </p:nvCxnSpPr>
        <p:spPr>
          <a:xfrm flipH="1">
            <a:off x="4218732" y="14478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 idx="1"/>
          </p:cNvCxnSpPr>
          <p:nvPr/>
        </p:nvCxnSpPr>
        <p:spPr>
          <a:xfrm>
            <a:off x="3810000" y="24049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576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4572000" y="2133600"/>
            <a:ext cx="838200" cy="338554"/>
          </a:xfrm>
          <a:prstGeom prst="rect">
            <a:avLst/>
          </a:prstGeom>
          <a:noFill/>
        </p:spPr>
        <p:txBody>
          <a:bodyPr wrap="square" rtlCol="0">
            <a:spAutoFit/>
          </a:bodyPr>
          <a:lstStyle/>
          <a:p>
            <a:r>
              <a:rPr lang="en-US" sz="1600" dirty="0"/>
              <a:t>type</a:t>
            </a:r>
          </a:p>
        </p:txBody>
      </p:sp>
      <p:sp>
        <p:nvSpPr>
          <p:cNvPr id="32" name="Oval 31"/>
          <p:cNvSpPr/>
          <p:nvPr/>
        </p:nvSpPr>
        <p:spPr>
          <a:xfrm>
            <a:off x="4600494" y="17953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43434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4800600" y="144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800600" y="1718846"/>
            <a:ext cx="1143000" cy="338554"/>
          </a:xfrm>
          <a:prstGeom prst="rect">
            <a:avLst/>
          </a:prstGeom>
          <a:noFill/>
        </p:spPr>
        <p:txBody>
          <a:bodyPr wrap="square" rtlCol="0">
            <a:spAutoFit/>
          </a:bodyPr>
          <a:lstStyle/>
          <a:p>
            <a:r>
              <a:rPr lang="en-US" sz="1600" dirty="0"/>
              <a:t>category</a:t>
            </a:r>
          </a:p>
        </p:txBody>
      </p:sp>
      <p:sp>
        <p:nvSpPr>
          <p:cNvPr id="37" name="TextBox 36"/>
          <p:cNvSpPr txBox="1"/>
          <p:nvPr/>
        </p:nvSpPr>
        <p:spPr>
          <a:xfrm>
            <a:off x="5029200" y="1337846"/>
            <a:ext cx="1295400" cy="338554"/>
          </a:xfrm>
          <a:prstGeom prst="rect">
            <a:avLst/>
          </a:prstGeom>
          <a:noFill/>
        </p:spPr>
        <p:txBody>
          <a:bodyPr wrap="square" rtlCol="0">
            <a:spAutoFit/>
          </a:bodyPr>
          <a:lstStyle/>
          <a:p>
            <a:r>
              <a:rPr lang="en-US" sz="1600" dirty="0"/>
              <a:t>department</a:t>
            </a:r>
          </a:p>
        </p:txBody>
      </p:sp>
      <p:sp>
        <p:nvSpPr>
          <p:cNvPr id="38" name="TextBox 37"/>
          <p:cNvSpPr txBox="1"/>
          <p:nvPr/>
        </p:nvSpPr>
        <p:spPr>
          <a:xfrm>
            <a:off x="2819400" y="2133600"/>
            <a:ext cx="838200" cy="338554"/>
          </a:xfrm>
          <a:prstGeom prst="rect">
            <a:avLst/>
          </a:prstGeom>
          <a:noFill/>
        </p:spPr>
        <p:txBody>
          <a:bodyPr wrap="square" rtlCol="0">
            <a:spAutoFit/>
          </a:bodyPr>
          <a:lstStyle/>
          <a:p>
            <a:pPr algn="r"/>
            <a:r>
              <a:rPr lang="en-US" sz="1600" dirty="0"/>
              <a:t>brand</a:t>
            </a:r>
          </a:p>
        </p:txBody>
      </p:sp>
      <p:sp>
        <p:nvSpPr>
          <p:cNvPr id="39" name="Oval 38"/>
          <p:cNvSpPr/>
          <p:nvPr/>
        </p:nvSpPr>
        <p:spPr>
          <a:xfrm>
            <a:off x="1905000" y="38497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1600200" y="4038600"/>
            <a:ext cx="838200" cy="338554"/>
          </a:xfrm>
          <a:prstGeom prst="rect">
            <a:avLst/>
          </a:prstGeom>
          <a:noFill/>
        </p:spPr>
        <p:txBody>
          <a:bodyPr wrap="square" rtlCol="0">
            <a:spAutoFit/>
          </a:bodyPr>
          <a:lstStyle/>
          <a:p>
            <a:pPr algn="ctr"/>
            <a:r>
              <a:rPr lang="en-US" sz="1600" dirty="0"/>
              <a:t>month</a:t>
            </a:r>
          </a:p>
        </p:txBody>
      </p:sp>
      <p:sp>
        <p:nvSpPr>
          <p:cNvPr id="43" name="Oval 42"/>
          <p:cNvSpPr/>
          <p:nvPr/>
        </p:nvSpPr>
        <p:spPr>
          <a:xfrm>
            <a:off x="1219200" y="3854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914400" y="4038600"/>
            <a:ext cx="838200" cy="338554"/>
          </a:xfrm>
          <a:prstGeom prst="rect">
            <a:avLst/>
          </a:prstGeom>
          <a:noFill/>
        </p:spPr>
        <p:txBody>
          <a:bodyPr wrap="square" rtlCol="0">
            <a:spAutoFit/>
          </a:bodyPr>
          <a:lstStyle/>
          <a:p>
            <a:pPr algn="ctr"/>
            <a:r>
              <a:rPr lang="en-US" sz="1600" dirty="0"/>
              <a:t>quarter</a:t>
            </a:r>
          </a:p>
        </p:txBody>
      </p:sp>
      <p:sp>
        <p:nvSpPr>
          <p:cNvPr id="45" name="Oval 44"/>
          <p:cNvSpPr/>
          <p:nvPr/>
        </p:nvSpPr>
        <p:spPr>
          <a:xfrm>
            <a:off x="533400" y="38497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228600" y="4038600"/>
            <a:ext cx="838200" cy="338554"/>
          </a:xfrm>
          <a:prstGeom prst="rect">
            <a:avLst/>
          </a:prstGeom>
          <a:noFill/>
        </p:spPr>
        <p:txBody>
          <a:bodyPr wrap="square" rtlCol="0">
            <a:spAutoFit/>
          </a:bodyPr>
          <a:lstStyle/>
          <a:p>
            <a:pPr algn="ctr"/>
            <a:r>
              <a:rPr lang="en-US" sz="1600" dirty="0"/>
              <a:t>year</a:t>
            </a:r>
          </a:p>
        </p:txBody>
      </p:sp>
      <p:sp>
        <p:nvSpPr>
          <p:cNvPr id="48" name="Oval 47"/>
          <p:cNvSpPr/>
          <p:nvPr/>
        </p:nvSpPr>
        <p:spPr>
          <a:xfrm>
            <a:off x="7525060" y="3843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7220260" y="4027575"/>
            <a:ext cx="838200" cy="338554"/>
          </a:xfrm>
          <a:prstGeom prst="rect">
            <a:avLst/>
          </a:prstGeom>
          <a:noFill/>
        </p:spPr>
        <p:txBody>
          <a:bodyPr wrap="square" rtlCol="0">
            <a:spAutoFit/>
          </a:bodyPr>
          <a:lstStyle/>
          <a:p>
            <a:pPr algn="ctr"/>
            <a:r>
              <a:rPr lang="en-US" sz="1600" dirty="0"/>
              <a:t>country</a:t>
            </a:r>
          </a:p>
        </p:txBody>
      </p:sp>
      <p:sp>
        <p:nvSpPr>
          <p:cNvPr id="50" name="Oval 49"/>
          <p:cNvSpPr/>
          <p:nvPr/>
        </p:nvSpPr>
        <p:spPr>
          <a:xfrm>
            <a:off x="6839260" y="38387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6534460" y="4027575"/>
            <a:ext cx="838200" cy="338554"/>
          </a:xfrm>
          <a:prstGeom prst="rect">
            <a:avLst/>
          </a:prstGeom>
          <a:noFill/>
        </p:spPr>
        <p:txBody>
          <a:bodyPr wrap="square" rtlCol="0">
            <a:spAutoFit/>
          </a:bodyPr>
          <a:lstStyle/>
          <a:p>
            <a:pPr algn="ctr"/>
            <a:r>
              <a:rPr lang="en-US" sz="1600" dirty="0"/>
              <a:t>state</a:t>
            </a:r>
          </a:p>
        </p:txBody>
      </p:sp>
      <p:sp>
        <p:nvSpPr>
          <p:cNvPr id="52" name="Oval 51"/>
          <p:cNvSpPr/>
          <p:nvPr/>
        </p:nvSpPr>
        <p:spPr>
          <a:xfrm>
            <a:off x="6153460" y="3843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848660" y="4027575"/>
            <a:ext cx="838200" cy="338554"/>
          </a:xfrm>
          <a:prstGeom prst="rect">
            <a:avLst/>
          </a:prstGeom>
          <a:noFill/>
        </p:spPr>
        <p:txBody>
          <a:bodyPr wrap="square" rtlCol="0">
            <a:spAutoFit/>
          </a:bodyPr>
          <a:lstStyle/>
          <a:p>
            <a:pPr algn="ctr"/>
            <a:r>
              <a:rPr lang="en-US" sz="1600" dirty="0"/>
              <a:t>city</a:t>
            </a:r>
          </a:p>
        </p:txBody>
      </p:sp>
      <p:cxnSp>
        <p:nvCxnSpPr>
          <p:cNvPr id="55" name="Straight Connector 54"/>
          <p:cNvCxnSpPr>
            <a:stCxn id="56" idx="3"/>
            <a:endCxn id="12" idx="0"/>
          </p:cNvCxnSpPr>
          <p:nvPr/>
        </p:nvCxnSpPr>
        <p:spPr>
          <a:xfrm flipH="1">
            <a:off x="5676900" y="3471722"/>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8674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6096000" y="3166646"/>
            <a:ext cx="1371600" cy="338554"/>
          </a:xfrm>
          <a:prstGeom prst="rect">
            <a:avLst/>
          </a:prstGeom>
          <a:noFill/>
        </p:spPr>
        <p:txBody>
          <a:bodyPr wrap="square" rtlCol="0">
            <a:spAutoFit/>
          </a:bodyPr>
          <a:lstStyle/>
          <a:p>
            <a:pPr algn="ctr"/>
            <a:r>
              <a:rPr lang="en-US" sz="1600" dirty="0" err="1"/>
              <a:t>salesManager</a:t>
            </a:r>
            <a:endParaRPr lang="en-US" sz="1600" dirty="0"/>
          </a:p>
        </p:txBody>
      </p:sp>
      <p:sp>
        <p:nvSpPr>
          <p:cNvPr id="60" name="Rectangle 59"/>
          <p:cNvSpPr/>
          <p:nvPr/>
        </p:nvSpPr>
        <p:spPr>
          <a:xfrm>
            <a:off x="1828800" y="5257800"/>
            <a:ext cx="6858000" cy="9906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Dimensional attributes are structured as trees with their </a:t>
            </a:r>
            <a:r>
              <a:rPr lang="en-US" dirty="0">
                <a:solidFill>
                  <a:schemeClr val="bg2">
                    <a:lumMod val="50000"/>
                  </a:schemeClr>
                </a:solidFill>
              </a:rPr>
              <a:t>roots</a:t>
            </a:r>
            <a:r>
              <a:rPr lang="en-US" dirty="0"/>
              <a:t> in </a:t>
            </a:r>
            <a:r>
              <a:rPr lang="en-US" dirty="0">
                <a:solidFill>
                  <a:srgbClr val="FF0000"/>
                </a:solidFill>
              </a:rPr>
              <a:t>dimensions</a:t>
            </a:r>
            <a:r>
              <a:rPr lang="en-US" dirty="0"/>
              <a:t>. It is often </a:t>
            </a:r>
            <a:r>
              <a:rPr lang="en-US" dirty="0">
                <a:solidFill>
                  <a:schemeClr val="bg2">
                    <a:lumMod val="50000"/>
                  </a:schemeClr>
                </a:solidFill>
              </a:rPr>
              <a:t>not necessary </a:t>
            </a:r>
            <a:r>
              <a:rPr lang="en-US" dirty="0"/>
              <a:t>to explicitly show arc directions as each arc is implicitly oriented in a direction moving away from the root.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endCxn id="21" idx="2"/>
          </p:cNvCxnSpPr>
          <p:nvPr/>
        </p:nvCxnSpPr>
        <p:spPr>
          <a:xfrm>
            <a:off x="4467225" y="1862685"/>
            <a:ext cx="1171575" cy="421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a:t>
            </a:r>
            <a:r>
              <a:rPr lang="en-US"/>
              <a:t>: A Primary </a:t>
            </a:r>
            <a:r>
              <a:rPr lang="en-US" dirty="0"/>
              <a:t>E</a:t>
            </a:r>
            <a:r>
              <a:rPr lang="en-US"/>
              <a:t>vent </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48</a:t>
            </a:fld>
            <a:endParaRPr lang="en-US"/>
          </a:p>
        </p:txBody>
      </p:sp>
      <p:cxnSp>
        <p:nvCxnSpPr>
          <p:cNvPr id="4" name="Straight Connector 3"/>
          <p:cNvCxnSpPr>
            <a:endCxn id="30" idx="2"/>
          </p:cNvCxnSpPr>
          <p:nvPr/>
        </p:nvCxnSpPr>
        <p:spPr>
          <a:xfrm>
            <a:off x="5105400" y="3296614"/>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9" idx="6"/>
          </p:cNvCxnSpPr>
          <p:nvPr/>
        </p:nvCxnSpPr>
        <p:spPr>
          <a:xfrm flipV="1">
            <a:off x="762000" y="3313045"/>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76600" y="28194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a:t>
            </a:r>
          </a:p>
        </p:txBody>
      </p:sp>
      <p:sp>
        <p:nvSpPr>
          <p:cNvPr id="7" name="Rectangle 6"/>
          <p:cNvSpPr/>
          <p:nvPr/>
        </p:nvSpPr>
        <p:spPr>
          <a:xfrm>
            <a:off x="3276600" y="3124200"/>
            <a:ext cx="1828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a:t>
            </a:r>
          </a:p>
        </p:txBody>
      </p:sp>
      <p:sp>
        <p:nvSpPr>
          <p:cNvPr id="8" name="Oval 7"/>
          <p:cNvSpPr/>
          <p:nvPr/>
        </p:nvSpPr>
        <p:spPr>
          <a:xfrm>
            <a:off x="402361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4144780" y="2438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590800" y="3205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5562600" y="31891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4191000" y="2133600"/>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2286000" y="3389245"/>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5257800" y="3386554"/>
            <a:ext cx="838200" cy="338554"/>
          </a:xfrm>
          <a:prstGeom prst="rect">
            <a:avLst/>
          </a:prstGeom>
          <a:noFill/>
        </p:spPr>
        <p:txBody>
          <a:bodyPr wrap="square" rtlCol="0">
            <a:spAutoFit/>
          </a:bodyPr>
          <a:lstStyle/>
          <a:p>
            <a:pPr algn="ctr"/>
            <a:r>
              <a:rPr lang="en-US" sz="1600" dirty="0"/>
              <a:t>store</a:t>
            </a:r>
          </a:p>
        </p:txBody>
      </p:sp>
      <p:cxnSp>
        <p:nvCxnSpPr>
          <p:cNvPr id="15" name="Straight Connector 14"/>
          <p:cNvCxnSpPr>
            <a:stCxn id="20" idx="3"/>
            <a:endCxn id="8" idx="7"/>
          </p:cNvCxnSpPr>
          <p:nvPr/>
        </p:nvCxnSpPr>
        <p:spPr>
          <a:xfrm flipH="1">
            <a:off x="4218732" y="1947722"/>
            <a:ext cx="15814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1"/>
          </p:cNvCxnSpPr>
          <p:nvPr/>
        </p:nvCxnSpPr>
        <p:spPr>
          <a:xfrm>
            <a:off x="3810000" y="19477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6576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4191000" y="1371600"/>
            <a:ext cx="609600" cy="338554"/>
          </a:xfrm>
          <a:prstGeom prst="rect">
            <a:avLst/>
          </a:prstGeom>
          <a:noFill/>
        </p:spPr>
        <p:txBody>
          <a:bodyPr wrap="square" rtlCol="0">
            <a:spAutoFit/>
          </a:bodyPr>
          <a:lstStyle/>
          <a:p>
            <a:r>
              <a:rPr lang="en-US" sz="1600" dirty="0"/>
              <a:t>type</a:t>
            </a:r>
          </a:p>
        </p:txBody>
      </p:sp>
      <p:sp>
        <p:nvSpPr>
          <p:cNvPr id="19" name="Oval 18"/>
          <p:cNvSpPr/>
          <p:nvPr/>
        </p:nvSpPr>
        <p:spPr>
          <a:xfrm>
            <a:off x="50292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43434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p:cNvSpPr/>
          <p:nvPr/>
        </p:nvSpPr>
        <p:spPr>
          <a:xfrm>
            <a:off x="56388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TextBox 21"/>
          <p:cNvSpPr txBox="1"/>
          <p:nvPr/>
        </p:nvSpPr>
        <p:spPr>
          <a:xfrm>
            <a:off x="4724400" y="1371600"/>
            <a:ext cx="914400" cy="338554"/>
          </a:xfrm>
          <a:prstGeom prst="rect">
            <a:avLst/>
          </a:prstGeom>
          <a:noFill/>
        </p:spPr>
        <p:txBody>
          <a:bodyPr wrap="square" rtlCol="0">
            <a:spAutoFit/>
          </a:bodyPr>
          <a:lstStyle/>
          <a:p>
            <a:r>
              <a:rPr lang="en-US" sz="1600" dirty="0"/>
              <a:t>category</a:t>
            </a:r>
          </a:p>
        </p:txBody>
      </p:sp>
      <p:sp>
        <p:nvSpPr>
          <p:cNvPr id="23" name="TextBox 22"/>
          <p:cNvSpPr txBox="1"/>
          <p:nvPr/>
        </p:nvSpPr>
        <p:spPr>
          <a:xfrm>
            <a:off x="5867400" y="1676400"/>
            <a:ext cx="1295400" cy="338554"/>
          </a:xfrm>
          <a:prstGeom prst="rect">
            <a:avLst/>
          </a:prstGeom>
          <a:noFill/>
        </p:spPr>
        <p:txBody>
          <a:bodyPr wrap="square" rtlCol="0">
            <a:spAutoFit/>
          </a:bodyPr>
          <a:lstStyle/>
          <a:p>
            <a:r>
              <a:rPr lang="en-US" sz="1600" dirty="0"/>
              <a:t>department</a:t>
            </a:r>
          </a:p>
        </p:txBody>
      </p:sp>
      <p:sp>
        <p:nvSpPr>
          <p:cNvPr id="24" name="TextBox 23"/>
          <p:cNvSpPr txBox="1"/>
          <p:nvPr/>
        </p:nvSpPr>
        <p:spPr>
          <a:xfrm>
            <a:off x="2819400" y="1676400"/>
            <a:ext cx="838200" cy="338554"/>
          </a:xfrm>
          <a:prstGeom prst="rect">
            <a:avLst/>
          </a:prstGeom>
          <a:noFill/>
        </p:spPr>
        <p:txBody>
          <a:bodyPr wrap="square" rtlCol="0">
            <a:spAutoFit/>
          </a:bodyPr>
          <a:lstStyle/>
          <a:p>
            <a:pPr algn="r"/>
            <a:r>
              <a:rPr lang="en-US" sz="1600" dirty="0"/>
              <a:t>brand</a:t>
            </a:r>
          </a:p>
        </p:txBody>
      </p:sp>
      <p:sp>
        <p:nvSpPr>
          <p:cNvPr id="25" name="Oval 24"/>
          <p:cNvSpPr/>
          <p:nvPr/>
        </p:nvSpPr>
        <p:spPr>
          <a:xfrm>
            <a:off x="1905000" y="3200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p:cNvSpPr txBox="1"/>
          <p:nvPr/>
        </p:nvSpPr>
        <p:spPr>
          <a:xfrm>
            <a:off x="1600200" y="3389245"/>
            <a:ext cx="838200" cy="338554"/>
          </a:xfrm>
          <a:prstGeom prst="rect">
            <a:avLst/>
          </a:prstGeom>
          <a:noFill/>
        </p:spPr>
        <p:txBody>
          <a:bodyPr wrap="square" rtlCol="0">
            <a:spAutoFit/>
          </a:bodyPr>
          <a:lstStyle/>
          <a:p>
            <a:pPr algn="ctr"/>
            <a:r>
              <a:rPr lang="en-US" sz="1600" dirty="0"/>
              <a:t>month</a:t>
            </a:r>
          </a:p>
        </p:txBody>
      </p:sp>
      <p:sp>
        <p:nvSpPr>
          <p:cNvPr id="27" name="Oval 26"/>
          <p:cNvSpPr/>
          <p:nvPr/>
        </p:nvSpPr>
        <p:spPr>
          <a:xfrm>
            <a:off x="1219200" y="3205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914400" y="3389245"/>
            <a:ext cx="838200" cy="338554"/>
          </a:xfrm>
          <a:prstGeom prst="rect">
            <a:avLst/>
          </a:prstGeom>
          <a:noFill/>
        </p:spPr>
        <p:txBody>
          <a:bodyPr wrap="square" rtlCol="0">
            <a:spAutoFit/>
          </a:bodyPr>
          <a:lstStyle/>
          <a:p>
            <a:pPr algn="ctr"/>
            <a:r>
              <a:rPr lang="en-US" sz="1600" dirty="0"/>
              <a:t>quarter</a:t>
            </a:r>
          </a:p>
        </p:txBody>
      </p:sp>
      <p:sp>
        <p:nvSpPr>
          <p:cNvPr id="29" name="Oval 28"/>
          <p:cNvSpPr/>
          <p:nvPr/>
        </p:nvSpPr>
        <p:spPr>
          <a:xfrm>
            <a:off x="533400" y="3200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Oval 29"/>
          <p:cNvSpPr/>
          <p:nvPr/>
        </p:nvSpPr>
        <p:spPr>
          <a:xfrm>
            <a:off x="7525060" y="31918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7220260" y="3375529"/>
            <a:ext cx="838200" cy="338554"/>
          </a:xfrm>
          <a:prstGeom prst="rect">
            <a:avLst/>
          </a:prstGeom>
          <a:noFill/>
        </p:spPr>
        <p:txBody>
          <a:bodyPr wrap="square" rtlCol="0">
            <a:spAutoFit/>
          </a:bodyPr>
          <a:lstStyle/>
          <a:p>
            <a:pPr algn="ctr"/>
            <a:r>
              <a:rPr lang="en-US" sz="1600" dirty="0"/>
              <a:t>country</a:t>
            </a:r>
          </a:p>
        </p:txBody>
      </p:sp>
      <p:sp>
        <p:nvSpPr>
          <p:cNvPr id="32" name="Oval 31"/>
          <p:cNvSpPr/>
          <p:nvPr/>
        </p:nvSpPr>
        <p:spPr>
          <a:xfrm>
            <a:off x="6839260" y="31866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6534460" y="3375529"/>
            <a:ext cx="838200" cy="338554"/>
          </a:xfrm>
          <a:prstGeom prst="rect">
            <a:avLst/>
          </a:prstGeom>
          <a:noFill/>
        </p:spPr>
        <p:txBody>
          <a:bodyPr wrap="square" rtlCol="0">
            <a:spAutoFit/>
          </a:bodyPr>
          <a:lstStyle/>
          <a:p>
            <a:pPr algn="ctr"/>
            <a:r>
              <a:rPr lang="en-US" sz="1600" dirty="0"/>
              <a:t>state</a:t>
            </a:r>
          </a:p>
        </p:txBody>
      </p:sp>
      <p:sp>
        <p:nvSpPr>
          <p:cNvPr id="34" name="Oval 33"/>
          <p:cNvSpPr/>
          <p:nvPr/>
        </p:nvSpPr>
        <p:spPr>
          <a:xfrm>
            <a:off x="6153460" y="31918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TextBox 34"/>
          <p:cNvSpPr txBox="1"/>
          <p:nvPr/>
        </p:nvSpPr>
        <p:spPr>
          <a:xfrm>
            <a:off x="5848660" y="3375529"/>
            <a:ext cx="838200" cy="338554"/>
          </a:xfrm>
          <a:prstGeom prst="rect">
            <a:avLst/>
          </a:prstGeom>
          <a:noFill/>
        </p:spPr>
        <p:txBody>
          <a:bodyPr wrap="square" rtlCol="0">
            <a:spAutoFit/>
          </a:bodyPr>
          <a:lstStyle/>
          <a:p>
            <a:pPr algn="ctr"/>
            <a:r>
              <a:rPr lang="en-US" sz="1600" dirty="0"/>
              <a:t>city</a:t>
            </a:r>
          </a:p>
        </p:txBody>
      </p:sp>
      <p:cxnSp>
        <p:nvCxnSpPr>
          <p:cNvPr id="36" name="Straight Connector 35"/>
          <p:cNvCxnSpPr>
            <a:stCxn id="37" idx="3"/>
            <a:endCxn id="11" idx="0"/>
          </p:cNvCxnSpPr>
          <p:nvPr/>
        </p:nvCxnSpPr>
        <p:spPr>
          <a:xfrm flipH="1">
            <a:off x="5676900" y="2819676"/>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867400" y="262455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p:cNvSpPr txBox="1"/>
          <p:nvPr/>
        </p:nvSpPr>
        <p:spPr>
          <a:xfrm>
            <a:off x="6096000" y="2514600"/>
            <a:ext cx="1371600" cy="338554"/>
          </a:xfrm>
          <a:prstGeom prst="rect">
            <a:avLst/>
          </a:prstGeom>
          <a:noFill/>
        </p:spPr>
        <p:txBody>
          <a:bodyPr wrap="square" rtlCol="0">
            <a:spAutoFit/>
          </a:bodyPr>
          <a:lstStyle/>
          <a:p>
            <a:pPr algn="ctr"/>
            <a:r>
              <a:rPr lang="en-US" sz="1600" dirty="0" err="1"/>
              <a:t>salesManager</a:t>
            </a:r>
            <a:endParaRPr lang="en-US" sz="1600" dirty="0"/>
          </a:p>
        </p:txBody>
      </p:sp>
      <p:graphicFrame>
        <p:nvGraphicFramePr>
          <p:cNvPr id="39" name="Table 38"/>
          <p:cNvGraphicFramePr>
            <a:graphicFrameLocks noGrp="1"/>
          </p:cNvGraphicFramePr>
          <p:nvPr>
            <p:extLst>
              <p:ext uri="{D42A27DB-BD31-4B8C-83A1-F6EECF244321}">
                <p14:modId xmlns:p14="http://schemas.microsoft.com/office/powerpoint/2010/main" val="2176782516"/>
              </p:ext>
            </p:extLst>
          </p:nvPr>
        </p:nvGraphicFramePr>
        <p:xfrm>
          <a:off x="228600" y="4251960"/>
          <a:ext cx="8534400" cy="148590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gridCol w="838200">
                  <a:extLst>
                    <a:ext uri="{9D8B030D-6E8A-4147-A177-3AD203B41FA5}">
                      <a16:colId xmlns:a16="http://schemas.microsoft.com/office/drawing/2014/main" val="20010"/>
                    </a:ext>
                  </a:extLst>
                </a:gridCol>
              </a:tblGrid>
              <a:tr h="167640">
                <a:tc rowSpan="3">
                  <a:txBody>
                    <a:bodyPr/>
                    <a:lstStyle/>
                    <a:p>
                      <a:r>
                        <a:rPr lang="en-US" sz="1050" dirty="0"/>
                        <a:t>Dimensions</a:t>
                      </a:r>
                    </a:p>
                  </a:txBody>
                  <a:tcPr anchor="ctr">
                    <a:solidFill>
                      <a:schemeClr val="accent1">
                        <a:lumMod val="60000"/>
                        <a:lumOff val="40000"/>
                      </a:schemeClr>
                    </a:solidFill>
                  </a:tcPr>
                </a:tc>
                <a:tc>
                  <a:txBody>
                    <a:bodyPr/>
                    <a:lstStyle/>
                    <a:p>
                      <a:r>
                        <a:rPr lang="en-US" sz="1000" dirty="0"/>
                        <a:t>Date</a:t>
                      </a:r>
                      <a:endParaRPr lang="en-US" sz="1000" b="1" dirty="0"/>
                    </a:p>
                  </a:txBody>
                  <a:tcPr anchor="ctr">
                    <a:solidFill>
                      <a:schemeClr val="accent1">
                        <a:lumMod val="20000"/>
                        <a:lumOff val="80000"/>
                      </a:schemeClr>
                    </a:solidFill>
                  </a:tcPr>
                </a:tc>
                <a:tc>
                  <a:txBody>
                    <a:bodyPr/>
                    <a:lstStyle/>
                    <a:p>
                      <a:r>
                        <a:rPr lang="en-US" sz="1000" dirty="0"/>
                        <a:t>1/13/2012</a:t>
                      </a:r>
                    </a:p>
                  </a:txBody>
                  <a:tcPr anchor="ctr"/>
                </a:tc>
                <a:tc>
                  <a:txBody>
                    <a:bodyPr/>
                    <a:lstStyle/>
                    <a:p>
                      <a:r>
                        <a:rPr lang="en-US" sz="1000" dirty="0"/>
                        <a:t>Month</a:t>
                      </a:r>
                      <a:endParaRPr lang="en-US" sz="1000" b="1" dirty="0"/>
                    </a:p>
                  </a:txBody>
                  <a:tcPr anchor="ctr">
                    <a:solidFill>
                      <a:schemeClr val="accent1">
                        <a:lumMod val="20000"/>
                        <a:lumOff val="80000"/>
                      </a:schemeClr>
                    </a:solidFill>
                  </a:tcPr>
                </a:tc>
                <a:tc>
                  <a:txBody>
                    <a:bodyPr/>
                    <a:lstStyle/>
                    <a:p>
                      <a:r>
                        <a:rPr lang="en-US" sz="1000" dirty="0"/>
                        <a:t>Jan 2012</a:t>
                      </a:r>
                    </a:p>
                  </a:txBody>
                  <a:tcPr anchor="ctr"/>
                </a:tc>
                <a:tc>
                  <a:txBody>
                    <a:bodyPr/>
                    <a:lstStyle/>
                    <a:p>
                      <a:r>
                        <a:rPr lang="en-US" sz="1000" dirty="0"/>
                        <a:t>Quarter</a:t>
                      </a:r>
                      <a:endParaRPr lang="en-US" sz="1000" b="1" dirty="0"/>
                    </a:p>
                  </a:txBody>
                  <a:tcPr anchor="ctr">
                    <a:solidFill>
                      <a:schemeClr val="accent1">
                        <a:lumMod val="20000"/>
                        <a:lumOff val="80000"/>
                      </a:schemeClr>
                    </a:solidFill>
                  </a:tcPr>
                </a:tc>
                <a:tc>
                  <a:txBody>
                    <a:bodyPr/>
                    <a:lstStyle/>
                    <a:p>
                      <a:r>
                        <a:rPr lang="en-US" sz="1000" dirty="0"/>
                        <a:t>Q1 2012</a:t>
                      </a:r>
                    </a:p>
                  </a:txBody>
                  <a:tcPr anchor="ctr"/>
                </a:tc>
                <a:tc>
                  <a:txBody>
                    <a:bodyPr/>
                    <a:lstStyle/>
                    <a:p>
                      <a:r>
                        <a:rPr lang="en-US" sz="1000" dirty="0"/>
                        <a:t>Year</a:t>
                      </a:r>
                      <a:endParaRPr lang="en-US" sz="1000" b="1" dirty="0"/>
                    </a:p>
                  </a:txBody>
                  <a:tcPr anchor="ctr">
                    <a:solidFill>
                      <a:schemeClr val="accent1">
                        <a:lumMod val="20000"/>
                        <a:lumOff val="80000"/>
                      </a:schemeClr>
                    </a:solidFill>
                  </a:tcPr>
                </a:tc>
                <a:tc>
                  <a:txBody>
                    <a:bodyPr/>
                    <a:lstStyle/>
                    <a:p>
                      <a:r>
                        <a:rPr lang="en-US" sz="1000" dirty="0"/>
                        <a:t>2012</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dirty="0"/>
                        <a:t>Store</a:t>
                      </a:r>
                      <a:endParaRPr lang="en-US" sz="1000" b="1" dirty="0"/>
                    </a:p>
                  </a:txBody>
                  <a:tcPr anchor="ctr">
                    <a:solidFill>
                      <a:schemeClr val="accent1">
                        <a:lumMod val="20000"/>
                        <a:lumOff val="80000"/>
                      </a:schemeClr>
                    </a:solidFill>
                  </a:tcPr>
                </a:tc>
                <a:tc>
                  <a:txBody>
                    <a:bodyPr/>
                    <a:lstStyle/>
                    <a:p>
                      <a:r>
                        <a:rPr lang="en-US" sz="1000" dirty="0" err="1"/>
                        <a:t>EverMore</a:t>
                      </a:r>
                      <a:endParaRPr lang="en-US" sz="1000" dirty="0"/>
                    </a:p>
                  </a:txBody>
                  <a:tcPr anchor="ctr"/>
                </a:tc>
                <a:tc>
                  <a:txBody>
                    <a:bodyPr/>
                    <a:lstStyle/>
                    <a:p>
                      <a:r>
                        <a:rPr lang="en-US" sz="1000" dirty="0"/>
                        <a:t>City</a:t>
                      </a:r>
                      <a:endParaRPr lang="en-US" sz="1000" b="1" dirty="0"/>
                    </a:p>
                  </a:txBody>
                  <a:tcPr anchor="ctr">
                    <a:solidFill>
                      <a:schemeClr val="accent1">
                        <a:lumMod val="20000"/>
                        <a:lumOff val="80000"/>
                      </a:schemeClr>
                    </a:solidFill>
                  </a:tcPr>
                </a:tc>
                <a:tc>
                  <a:txBody>
                    <a:bodyPr/>
                    <a:lstStyle/>
                    <a:p>
                      <a:r>
                        <a:rPr lang="en-US" sz="1000" dirty="0"/>
                        <a:t>Los</a:t>
                      </a:r>
                      <a:r>
                        <a:rPr lang="en-US" sz="1000" baseline="0" dirty="0"/>
                        <a:t> Angeles</a:t>
                      </a:r>
                      <a:endParaRPr lang="en-US" sz="1000" dirty="0"/>
                    </a:p>
                  </a:txBody>
                  <a:tcPr anchor="ctr"/>
                </a:tc>
                <a:tc>
                  <a:txBody>
                    <a:bodyPr/>
                    <a:lstStyle/>
                    <a:p>
                      <a:r>
                        <a:rPr lang="en-US" sz="1000" dirty="0"/>
                        <a:t>State</a:t>
                      </a:r>
                      <a:endParaRPr lang="en-US" sz="1000" b="1" dirty="0"/>
                    </a:p>
                  </a:txBody>
                  <a:tcPr anchor="ctr">
                    <a:solidFill>
                      <a:schemeClr val="accent1">
                        <a:lumMod val="20000"/>
                        <a:lumOff val="80000"/>
                      </a:schemeClr>
                    </a:solidFill>
                  </a:tcPr>
                </a:tc>
                <a:tc>
                  <a:txBody>
                    <a:bodyPr/>
                    <a:lstStyle/>
                    <a:p>
                      <a:r>
                        <a:rPr lang="en-US" sz="1000" dirty="0"/>
                        <a:t>CA</a:t>
                      </a:r>
                    </a:p>
                  </a:txBody>
                  <a:tcPr anchor="ctr"/>
                </a:tc>
                <a:tc>
                  <a:txBody>
                    <a:bodyPr/>
                    <a:lstStyle/>
                    <a:p>
                      <a:r>
                        <a:rPr lang="en-US" sz="1000" dirty="0"/>
                        <a:t>Country</a:t>
                      </a:r>
                      <a:endParaRPr lang="en-US" sz="1000" b="1" dirty="0"/>
                    </a:p>
                  </a:txBody>
                  <a:tcPr anchor="ctr">
                    <a:solidFill>
                      <a:schemeClr val="accent1">
                        <a:lumMod val="20000"/>
                        <a:lumOff val="80000"/>
                      </a:schemeClr>
                    </a:solidFill>
                  </a:tcPr>
                </a:tc>
                <a:tc>
                  <a:txBody>
                    <a:bodyPr/>
                    <a:lstStyle/>
                    <a:p>
                      <a:r>
                        <a:rPr lang="en-US" sz="1000" dirty="0"/>
                        <a:t>USA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t>salesManager</a:t>
                      </a:r>
                      <a:endParaRPr lang="en-US" sz="1000" b="1" dirty="0"/>
                    </a:p>
                  </a:txBody>
                  <a:tcPr anchor="ctr">
                    <a:solidFill>
                      <a:schemeClr val="accent1">
                        <a:lumMod val="20000"/>
                        <a:lumOff val="80000"/>
                      </a:schemeClr>
                    </a:solidFill>
                  </a:tcPr>
                </a:tc>
                <a:tc>
                  <a:txBody>
                    <a:bodyPr/>
                    <a:lstStyle/>
                    <a:p>
                      <a:r>
                        <a:rPr lang="en-US" sz="1000" dirty="0"/>
                        <a:t>Peter Chan</a:t>
                      </a:r>
                    </a:p>
                  </a:txBody>
                  <a:tcPr anchor="ctr"/>
                </a:tc>
                <a:extLst>
                  <a:ext uri="{0D108BD9-81ED-4DB2-BD59-A6C34878D82A}">
                    <a16:rowId xmlns:a16="http://schemas.microsoft.com/office/drawing/2014/main" val="10001"/>
                  </a:ext>
                </a:extLst>
              </a:tr>
              <a:tr h="0">
                <a:tc vMerge="1">
                  <a:txBody>
                    <a:bodyPr/>
                    <a:lstStyle/>
                    <a:p>
                      <a:endParaRPr lang="en-US" sz="1100" dirty="0"/>
                    </a:p>
                  </a:txBody>
                  <a:tcPr/>
                </a:tc>
                <a:tc>
                  <a:txBody>
                    <a:bodyPr/>
                    <a:lstStyle/>
                    <a:p>
                      <a:r>
                        <a:rPr lang="en-US" sz="1000" dirty="0"/>
                        <a:t>Product</a:t>
                      </a:r>
                      <a:endParaRPr lang="en-US" sz="1000" b="1" dirty="0"/>
                    </a:p>
                  </a:txBody>
                  <a:tcPr anchor="ctr">
                    <a:solidFill>
                      <a:schemeClr val="accent1">
                        <a:lumMod val="20000"/>
                        <a:lumOff val="80000"/>
                      </a:schemeClr>
                    </a:solidFill>
                  </a:tcPr>
                </a:tc>
                <a:tc>
                  <a:txBody>
                    <a:bodyPr/>
                    <a:lstStyle/>
                    <a:p>
                      <a:r>
                        <a:rPr lang="en-US" sz="1000" dirty="0"/>
                        <a:t>Coca</a:t>
                      </a:r>
                      <a:r>
                        <a:rPr lang="en-US" sz="1000" baseline="0" dirty="0"/>
                        <a:t> cola</a:t>
                      </a:r>
                      <a:endParaRPr lang="en-US" sz="1000" dirty="0"/>
                    </a:p>
                  </a:txBody>
                  <a:tcPr anchor="ctr"/>
                </a:tc>
                <a:tc>
                  <a:txBody>
                    <a:bodyPr/>
                    <a:lstStyle/>
                    <a:p>
                      <a:r>
                        <a:rPr lang="en-US" sz="1000" dirty="0"/>
                        <a:t>Type</a:t>
                      </a:r>
                      <a:endParaRPr lang="en-US" sz="1000" b="1" dirty="0"/>
                    </a:p>
                  </a:txBody>
                  <a:tcPr anchor="ctr">
                    <a:solidFill>
                      <a:schemeClr val="accent1">
                        <a:lumMod val="20000"/>
                        <a:lumOff val="80000"/>
                      </a:schemeClr>
                    </a:solidFill>
                  </a:tcPr>
                </a:tc>
                <a:tc>
                  <a:txBody>
                    <a:bodyPr/>
                    <a:lstStyle/>
                    <a:p>
                      <a:r>
                        <a:rPr lang="en-US" sz="1000" dirty="0"/>
                        <a:t>Soda</a:t>
                      </a:r>
                    </a:p>
                  </a:txBody>
                  <a:tcPr anchor="ctr"/>
                </a:tc>
                <a:tc>
                  <a:txBody>
                    <a:bodyPr/>
                    <a:lstStyle/>
                    <a:p>
                      <a:r>
                        <a:rPr lang="en-US" sz="1000" dirty="0"/>
                        <a:t>Category</a:t>
                      </a:r>
                      <a:endParaRPr lang="en-US" sz="1000" b="1" dirty="0"/>
                    </a:p>
                  </a:txBody>
                  <a:tcPr anchor="ctr">
                    <a:solidFill>
                      <a:schemeClr val="accent1">
                        <a:lumMod val="20000"/>
                        <a:lumOff val="80000"/>
                      </a:schemeClr>
                    </a:solidFill>
                  </a:tcPr>
                </a:tc>
                <a:tc>
                  <a:txBody>
                    <a:bodyPr/>
                    <a:lstStyle/>
                    <a:p>
                      <a:r>
                        <a:rPr lang="en-US" sz="1000" dirty="0"/>
                        <a:t>Canned drink</a:t>
                      </a:r>
                    </a:p>
                  </a:txBody>
                  <a:tcPr anchor="ctr"/>
                </a:tc>
                <a:tc>
                  <a:txBody>
                    <a:bodyPr/>
                    <a:lstStyle/>
                    <a:p>
                      <a:r>
                        <a:rPr lang="en-US" sz="1000" dirty="0"/>
                        <a:t>Department</a:t>
                      </a:r>
                      <a:endParaRPr lang="en-US" sz="1000" b="1" dirty="0"/>
                    </a:p>
                  </a:txBody>
                  <a:tcPr anchor="ctr">
                    <a:solidFill>
                      <a:schemeClr val="accent1">
                        <a:lumMod val="20000"/>
                        <a:lumOff val="80000"/>
                      </a:schemeClr>
                    </a:solidFill>
                  </a:tcPr>
                </a:tc>
                <a:tc>
                  <a:txBody>
                    <a:bodyPr/>
                    <a:lstStyle/>
                    <a:p>
                      <a:r>
                        <a:rPr lang="en-US" sz="1000" dirty="0"/>
                        <a:t>Beverage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Brand</a:t>
                      </a:r>
                      <a:endParaRPr lang="en-US" sz="1000" b="1" dirty="0"/>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t>Coca-cola</a:t>
                      </a:r>
                      <a:endParaRPr lang="en-US" sz="1000" dirty="0"/>
                    </a:p>
                  </a:txBody>
                  <a:tcPr anchor="ctr"/>
                </a:tc>
                <a:extLst>
                  <a:ext uri="{0D108BD9-81ED-4DB2-BD59-A6C34878D82A}">
                    <a16:rowId xmlns:a16="http://schemas.microsoft.com/office/drawing/2014/main" val="10002"/>
                  </a:ext>
                </a:extLst>
              </a:tr>
              <a:tr h="167640">
                <a:tc>
                  <a:txBody>
                    <a:bodyPr/>
                    <a:lstStyle/>
                    <a:p>
                      <a:r>
                        <a:rPr lang="en-US" sz="1050" dirty="0"/>
                        <a:t>Measures</a:t>
                      </a:r>
                    </a:p>
                  </a:txBody>
                  <a:tcPr anchor="ctr">
                    <a:solidFill>
                      <a:schemeClr val="accent1">
                        <a:lumMod val="60000"/>
                        <a:lumOff val="40000"/>
                      </a:schemeClr>
                    </a:solidFill>
                  </a:tcPr>
                </a:tc>
                <a:tc>
                  <a:txBody>
                    <a:bodyPr/>
                    <a:lstStyle/>
                    <a:p>
                      <a:r>
                        <a:rPr lang="en-US" sz="1000" dirty="0"/>
                        <a:t>quantity</a:t>
                      </a:r>
                      <a:endParaRPr lang="en-US" sz="1000" b="1" dirty="0"/>
                    </a:p>
                  </a:txBody>
                  <a:tcPr anchor="ctr">
                    <a:solidFill>
                      <a:schemeClr val="accent1">
                        <a:lumMod val="20000"/>
                        <a:lumOff val="80000"/>
                      </a:schemeClr>
                    </a:solidFill>
                  </a:tcPr>
                </a:tc>
                <a:tc>
                  <a:txBody>
                    <a:bodyPr/>
                    <a:lstStyle/>
                    <a:p>
                      <a:r>
                        <a:rPr lang="en-US" sz="1000" dirty="0"/>
                        <a:t>4</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3"/>
                  </a:ext>
                </a:extLst>
              </a:tr>
              <a:tr h="167640">
                <a:tc>
                  <a:txBody>
                    <a:bodyPr/>
                    <a:lstStyle/>
                    <a:p>
                      <a:endParaRPr lang="en-US" sz="1050" dirty="0"/>
                    </a:p>
                  </a:txBody>
                  <a:tcPr anchor="ctr">
                    <a:solidFill>
                      <a:schemeClr val="accent1">
                        <a:lumMod val="60000"/>
                        <a:lumOff val="40000"/>
                      </a:schemeClr>
                    </a:solidFill>
                  </a:tcPr>
                </a:tc>
                <a:tc>
                  <a:txBody>
                    <a:bodyPr/>
                    <a:lstStyle/>
                    <a:p>
                      <a:r>
                        <a:rPr lang="en-US" sz="1000" dirty="0"/>
                        <a:t>receipts</a:t>
                      </a:r>
                      <a:endParaRPr lang="en-US" sz="1000" b="1" dirty="0"/>
                    </a:p>
                  </a:txBody>
                  <a:tcPr anchor="ctr">
                    <a:solidFill>
                      <a:schemeClr val="accent1">
                        <a:lumMod val="20000"/>
                        <a:lumOff val="80000"/>
                      </a:schemeClr>
                    </a:solidFill>
                  </a:tcPr>
                </a:tc>
                <a:tc>
                  <a:txBody>
                    <a:bodyPr/>
                    <a:lstStyle/>
                    <a:p>
                      <a:r>
                        <a:rPr lang="en-US" sz="1000" dirty="0"/>
                        <a:t>$8.00</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4"/>
                  </a:ext>
                </a:extLst>
              </a:tr>
              <a:tr h="167640">
                <a:tc>
                  <a:txBody>
                    <a:bodyPr/>
                    <a:lstStyle/>
                    <a:p>
                      <a:endParaRPr lang="en-US" sz="1050" dirty="0"/>
                    </a:p>
                  </a:txBody>
                  <a:tcPr anchor="ctr">
                    <a:solidFill>
                      <a:schemeClr val="accent1">
                        <a:lumMod val="60000"/>
                        <a:lumOff val="40000"/>
                      </a:schemeClr>
                    </a:solidFill>
                  </a:tcPr>
                </a:tc>
                <a:tc>
                  <a:txBody>
                    <a:bodyPr/>
                    <a:lstStyle/>
                    <a:p>
                      <a:r>
                        <a:rPr lang="en-US" sz="1000" dirty="0"/>
                        <a:t>…</a:t>
                      </a:r>
                      <a:endParaRPr lang="en-US" sz="1000" b="1"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5"/>
                  </a:ext>
                </a:extLst>
              </a:tr>
            </a:tbl>
          </a:graphicData>
        </a:graphic>
      </p:graphicFrame>
      <p:sp>
        <p:nvSpPr>
          <p:cNvPr id="43" name="TextBox 42"/>
          <p:cNvSpPr txBox="1"/>
          <p:nvPr/>
        </p:nvSpPr>
        <p:spPr>
          <a:xfrm>
            <a:off x="228600" y="3389245"/>
            <a:ext cx="838200" cy="338554"/>
          </a:xfrm>
          <a:prstGeom prst="rect">
            <a:avLst/>
          </a:prstGeom>
          <a:noFill/>
        </p:spPr>
        <p:txBody>
          <a:bodyPr wrap="square" rtlCol="0">
            <a:spAutoFit/>
          </a:bodyPr>
          <a:lstStyle/>
          <a:p>
            <a:pPr algn="ctr"/>
            <a:r>
              <a:rPr lang="en-US" sz="1600" dirty="0"/>
              <a:t>year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Notes on Functional Dependency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41525638"/>
              </p:ext>
            </p:extLst>
          </p:nvPr>
        </p:nvGraphicFramePr>
        <p:xfrm>
          <a:off x="1066797" y="1432560"/>
          <a:ext cx="7010405" cy="2560320"/>
        </p:xfrm>
        <a:graphic>
          <a:graphicData uri="http://schemas.openxmlformats.org/drawingml/2006/table">
            <a:tbl>
              <a:tblPr firstRow="1">
                <a:tableStyleId>{5DA37D80-6434-44D0-A028-1B22A696006F}</a:tableStyleId>
              </a:tblPr>
              <a:tblGrid>
                <a:gridCol w="1402081">
                  <a:extLst>
                    <a:ext uri="{9D8B030D-6E8A-4147-A177-3AD203B41FA5}">
                      <a16:colId xmlns:a16="http://schemas.microsoft.com/office/drawing/2014/main" val="20000"/>
                    </a:ext>
                  </a:extLst>
                </a:gridCol>
                <a:gridCol w="1402081">
                  <a:extLst>
                    <a:ext uri="{9D8B030D-6E8A-4147-A177-3AD203B41FA5}">
                      <a16:colId xmlns:a16="http://schemas.microsoft.com/office/drawing/2014/main" val="20001"/>
                    </a:ext>
                  </a:extLst>
                </a:gridCol>
                <a:gridCol w="1402081">
                  <a:extLst>
                    <a:ext uri="{9D8B030D-6E8A-4147-A177-3AD203B41FA5}">
                      <a16:colId xmlns:a16="http://schemas.microsoft.com/office/drawing/2014/main" val="20002"/>
                    </a:ext>
                  </a:extLst>
                </a:gridCol>
                <a:gridCol w="1402081">
                  <a:extLst>
                    <a:ext uri="{9D8B030D-6E8A-4147-A177-3AD203B41FA5}">
                      <a16:colId xmlns:a16="http://schemas.microsoft.com/office/drawing/2014/main" val="20003"/>
                    </a:ext>
                  </a:extLst>
                </a:gridCol>
                <a:gridCol w="1402081">
                  <a:extLst>
                    <a:ext uri="{9D8B030D-6E8A-4147-A177-3AD203B41FA5}">
                      <a16:colId xmlns:a16="http://schemas.microsoft.com/office/drawing/2014/main" val="20004"/>
                    </a:ext>
                  </a:extLst>
                </a:gridCol>
              </a:tblGrid>
              <a:tr h="243840">
                <a:tc>
                  <a:txBody>
                    <a:bodyPr/>
                    <a:lstStyle/>
                    <a:p>
                      <a:r>
                        <a:rPr lang="en-US" dirty="0"/>
                        <a:t>Date</a:t>
                      </a:r>
                    </a:p>
                  </a:txBody>
                  <a:tcPr/>
                </a:tc>
                <a:tc>
                  <a:txBody>
                    <a:bodyPr/>
                    <a:lstStyle/>
                    <a:p>
                      <a:r>
                        <a:rPr lang="en-US" dirty="0"/>
                        <a:t>Month</a:t>
                      </a:r>
                    </a:p>
                  </a:txBody>
                  <a:tcPr/>
                </a:tc>
                <a:tc>
                  <a:txBody>
                    <a:bodyPr/>
                    <a:lstStyle/>
                    <a:p>
                      <a:r>
                        <a:rPr lang="en-US" dirty="0"/>
                        <a:t>Quarter</a:t>
                      </a:r>
                    </a:p>
                  </a:txBody>
                  <a:tcPr/>
                </a:tc>
                <a:tc>
                  <a:txBody>
                    <a:bodyPr/>
                    <a:lstStyle/>
                    <a:p>
                      <a:r>
                        <a:rPr lang="en-US" dirty="0"/>
                        <a:t>Year</a:t>
                      </a:r>
                    </a:p>
                  </a:txBody>
                  <a:tcPr/>
                </a:tc>
                <a:tc>
                  <a:txBody>
                    <a:bodyPr/>
                    <a:lstStyle/>
                    <a:p>
                      <a:r>
                        <a:rPr lang="en-US" dirty="0"/>
                        <a:t>DOW</a:t>
                      </a:r>
                    </a:p>
                  </a:txBody>
                  <a:tcPr/>
                </a:tc>
                <a:extLst>
                  <a:ext uri="{0D108BD9-81ED-4DB2-BD59-A6C34878D82A}">
                    <a16:rowId xmlns:a16="http://schemas.microsoft.com/office/drawing/2014/main" val="10000"/>
                  </a:ext>
                </a:extLst>
              </a:tr>
              <a:tr h="243840">
                <a:tc>
                  <a:txBody>
                    <a:bodyPr/>
                    <a:lstStyle/>
                    <a:p>
                      <a:r>
                        <a:rPr lang="en-US" dirty="0"/>
                        <a:t>1/1/2012</a:t>
                      </a:r>
                    </a:p>
                  </a:txBody>
                  <a:tcPr/>
                </a:tc>
                <a:tc>
                  <a:txBody>
                    <a:bodyPr/>
                    <a:lstStyle/>
                    <a:p>
                      <a:r>
                        <a:rPr lang="en-US" dirty="0"/>
                        <a:t>Jan 2012</a:t>
                      </a:r>
                    </a:p>
                  </a:txBody>
                  <a:tcPr/>
                </a:tc>
                <a:tc>
                  <a:txBody>
                    <a:bodyPr/>
                    <a:lstStyle/>
                    <a:p>
                      <a:r>
                        <a:rPr lang="en-US" dirty="0"/>
                        <a:t>Q1 2012</a:t>
                      </a:r>
                    </a:p>
                  </a:txBody>
                  <a:tcPr/>
                </a:tc>
                <a:tc>
                  <a:txBody>
                    <a:bodyPr/>
                    <a:lstStyle/>
                    <a:p>
                      <a:r>
                        <a:rPr lang="en-US" dirty="0"/>
                        <a:t>2012</a:t>
                      </a:r>
                    </a:p>
                  </a:txBody>
                  <a:tcPr/>
                </a:tc>
                <a:tc>
                  <a:txBody>
                    <a:bodyPr/>
                    <a:lstStyle/>
                    <a:p>
                      <a:r>
                        <a:rPr lang="en-US" dirty="0"/>
                        <a:t>Sunday</a:t>
                      </a:r>
                    </a:p>
                  </a:txBody>
                  <a:tcPr/>
                </a:tc>
                <a:extLst>
                  <a:ext uri="{0D108BD9-81ED-4DB2-BD59-A6C34878D82A}">
                    <a16:rowId xmlns:a16="http://schemas.microsoft.com/office/drawing/2014/main" val="10001"/>
                  </a:ext>
                </a:extLst>
              </a:tr>
              <a:tr h="243840">
                <a:tc>
                  <a:txBody>
                    <a:bodyPr/>
                    <a:lstStyle/>
                    <a:p>
                      <a:r>
                        <a:rPr lang="en-US" dirty="0"/>
                        <a:t>1/2/2012</a:t>
                      </a:r>
                    </a:p>
                  </a:txBody>
                  <a:tcPr/>
                </a:tc>
                <a:tc>
                  <a:txBody>
                    <a:bodyPr/>
                    <a:lstStyle/>
                    <a:p>
                      <a:r>
                        <a:rPr lang="en-US" dirty="0"/>
                        <a:t>Jan 2012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Q1 2012</a:t>
                      </a:r>
                    </a:p>
                  </a:txBody>
                  <a:tcPr/>
                </a:tc>
                <a:tc>
                  <a:txBody>
                    <a:bodyPr/>
                    <a:lstStyle/>
                    <a:p>
                      <a:r>
                        <a:rPr lang="en-US" dirty="0"/>
                        <a:t>2012</a:t>
                      </a:r>
                    </a:p>
                  </a:txBody>
                  <a:tcPr/>
                </a:tc>
                <a:tc>
                  <a:txBody>
                    <a:bodyPr/>
                    <a:lstStyle/>
                    <a:p>
                      <a:r>
                        <a:rPr lang="en-US" dirty="0"/>
                        <a:t>Monday</a:t>
                      </a:r>
                    </a:p>
                  </a:txBody>
                  <a:tcPr/>
                </a:tc>
                <a:extLst>
                  <a:ext uri="{0D108BD9-81ED-4DB2-BD59-A6C34878D82A}">
                    <a16:rowId xmlns:a16="http://schemas.microsoft.com/office/drawing/2014/main" val="10002"/>
                  </a:ext>
                </a:extLst>
              </a:tr>
              <a:tr h="243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243840">
                <a:tc>
                  <a:txBody>
                    <a:bodyPr/>
                    <a:lstStyle/>
                    <a:p>
                      <a:r>
                        <a:rPr lang="en-US" dirty="0"/>
                        <a:t>4/10/2012</a:t>
                      </a:r>
                    </a:p>
                  </a:txBody>
                  <a:tcPr/>
                </a:tc>
                <a:tc>
                  <a:txBody>
                    <a:bodyPr/>
                    <a:lstStyle/>
                    <a:p>
                      <a:r>
                        <a:rPr lang="en-US" dirty="0"/>
                        <a:t>Apr 2012</a:t>
                      </a:r>
                    </a:p>
                  </a:txBody>
                  <a:tcPr/>
                </a:tc>
                <a:tc>
                  <a:txBody>
                    <a:bodyPr/>
                    <a:lstStyle/>
                    <a:p>
                      <a:r>
                        <a:rPr lang="en-US" dirty="0"/>
                        <a:t>Q2 2012</a:t>
                      </a:r>
                    </a:p>
                  </a:txBody>
                  <a:tcPr/>
                </a:tc>
                <a:tc>
                  <a:txBody>
                    <a:bodyPr/>
                    <a:lstStyle/>
                    <a:p>
                      <a:r>
                        <a:rPr lang="en-US" dirty="0"/>
                        <a:t>2012</a:t>
                      </a:r>
                    </a:p>
                  </a:txBody>
                  <a:tcPr/>
                </a:tc>
                <a:tc>
                  <a:txBody>
                    <a:bodyPr/>
                    <a:lstStyle/>
                    <a:p>
                      <a:r>
                        <a:rPr lang="en-US" dirty="0"/>
                        <a:t>Tuesday</a:t>
                      </a:r>
                    </a:p>
                  </a:txBody>
                  <a:tcPr/>
                </a:tc>
                <a:extLst>
                  <a:ext uri="{0D108BD9-81ED-4DB2-BD59-A6C34878D82A}">
                    <a16:rowId xmlns:a16="http://schemas.microsoft.com/office/drawing/2014/main" val="10004"/>
                  </a:ext>
                </a:extLst>
              </a:tr>
              <a:tr h="243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243840">
                <a:tc>
                  <a:txBody>
                    <a:bodyPr/>
                    <a:lstStyle/>
                    <a:p>
                      <a:r>
                        <a:rPr lang="en-US" dirty="0"/>
                        <a:t>1/2/2013</a:t>
                      </a:r>
                    </a:p>
                  </a:txBody>
                  <a:tcPr/>
                </a:tc>
                <a:tc>
                  <a:txBody>
                    <a:bodyPr/>
                    <a:lstStyle/>
                    <a:p>
                      <a:r>
                        <a:rPr lang="en-US" dirty="0"/>
                        <a:t>Jan 2013</a:t>
                      </a:r>
                    </a:p>
                  </a:txBody>
                  <a:tcPr/>
                </a:tc>
                <a:tc>
                  <a:txBody>
                    <a:bodyPr/>
                    <a:lstStyle/>
                    <a:p>
                      <a:r>
                        <a:rPr lang="en-US" dirty="0"/>
                        <a:t>Q1 2013</a:t>
                      </a:r>
                    </a:p>
                  </a:txBody>
                  <a:tcPr/>
                </a:tc>
                <a:tc>
                  <a:txBody>
                    <a:bodyPr/>
                    <a:lstStyle/>
                    <a:p>
                      <a:r>
                        <a:rPr lang="en-US" dirty="0"/>
                        <a:t>2013</a:t>
                      </a:r>
                    </a:p>
                  </a:txBody>
                  <a:tcPr/>
                </a:tc>
                <a:tc>
                  <a:txBody>
                    <a:bodyPr/>
                    <a:lstStyle/>
                    <a:p>
                      <a:r>
                        <a:rPr lang="en-US" dirty="0"/>
                        <a:t>Wednesday</a:t>
                      </a:r>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1143000" y="4603115"/>
            <a:ext cx="6858000" cy="1143000"/>
          </a:xfrm>
          <a:prstGeom prst="rect">
            <a:avLst/>
          </a:prstGeom>
          <a:solidFill>
            <a:schemeClr val="accent1">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r>
              <a:rPr lang="en-US" dirty="0"/>
              <a:t>Notice the functional dependency </a:t>
            </a:r>
            <a:r>
              <a:rPr lang="en-US" dirty="0">
                <a:solidFill>
                  <a:schemeClr val="bg2">
                    <a:lumMod val="50000"/>
                  </a:schemeClr>
                </a:solidFill>
              </a:rPr>
              <a:t>date </a:t>
            </a:r>
            <a:r>
              <a:rPr lang="en-US" dirty="0">
                <a:solidFill>
                  <a:schemeClr val="bg2">
                    <a:lumMod val="50000"/>
                  </a:schemeClr>
                </a:solidFill>
                <a:sym typeface="Wingdings"/>
              </a:rPr>
              <a:t></a:t>
            </a:r>
            <a:r>
              <a:rPr lang="en-US" dirty="0">
                <a:solidFill>
                  <a:schemeClr val="bg2">
                    <a:lumMod val="50000"/>
                  </a:schemeClr>
                </a:solidFill>
              </a:rPr>
              <a:t> month </a:t>
            </a:r>
            <a:r>
              <a:rPr lang="en-US" dirty="0">
                <a:solidFill>
                  <a:schemeClr val="bg2">
                    <a:lumMod val="50000"/>
                  </a:schemeClr>
                </a:solidFill>
                <a:sym typeface="Wingdings"/>
              </a:rPr>
              <a:t> quarter  year </a:t>
            </a:r>
            <a:r>
              <a:rPr lang="en-US" dirty="0">
                <a:sym typeface="Wingdings"/>
              </a:rPr>
              <a:t>. We </a:t>
            </a:r>
            <a:r>
              <a:rPr lang="en-US" b="1" dirty="0">
                <a:solidFill>
                  <a:srgbClr val="FF0000"/>
                </a:solidFill>
                <a:sym typeface="Wingdings"/>
              </a:rPr>
              <a:t>CANNOT</a:t>
            </a:r>
            <a:r>
              <a:rPr lang="en-US" dirty="0">
                <a:sym typeface="Wingdings"/>
              </a:rPr>
              <a:t> write the month as 'January' alone.  A month </a:t>
            </a:r>
            <a:r>
              <a:rPr lang="en-US" b="1" dirty="0">
                <a:solidFill>
                  <a:srgbClr val="FF0000"/>
                </a:solidFill>
                <a:sym typeface="Wingdings"/>
              </a:rPr>
              <a:t>MUST</a:t>
            </a:r>
            <a:r>
              <a:rPr lang="en-US" dirty="0">
                <a:sym typeface="Wingdings"/>
              </a:rPr>
              <a:t> functionally decides a year.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
          </p:nvPr>
        </p:nvSpPr>
        <p:spPr/>
        <p:txBody>
          <a:bodyPr>
            <a:normAutofit/>
          </a:bodyPr>
          <a:lstStyle/>
          <a:p>
            <a:r>
              <a:rPr lang="en-US" b="1" dirty="0"/>
              <a:t>Collect</a:t>
            </a:r>
            <a:r>
              <a:rPr lang="en-US" dirty="0"/>
              <a:t> </a:t>
            </a:r>
            <a:r>
              <a:rPr lang="en-US" dirty="0">
                <a:solidFill>
                  <a:srgbClr val="FF0000"/>
                </a:solidFill>
              </a:rPr>
              <a:t>end user needs </a:t>
            </a:r>
            <a:r>
              <a:rPr lang="en-US" dirty="0"/>
              <a:t>for </a:t>
            </a:r>
            <a:r>
              <a:rPr lang="en-US" dirty="0">
                <a:solidFill>
                  <a:schemeClr val="bg2">
                    <a:lumMod val="50000"/>
                  </a:schemeClr>
                </a:solidFill>
              </a:rPr>
              <a:t>data mart </a:t>
            </a:r>
            <a:r>
              <a:rPr lang="en-US" dirty="0"/>
              <a:t>applications and usage</a:t>
            </a:r>
          </a:p>
          <a:p>
            <a:pPr lvl="1"/>
            <a:r>
              <a:rPr lang="en-US" dirty="0"/>
              <a:t>"What information is needed by users in decision making?"</a:t>
            </a:r>
          </a:p>
          <a:p>
            <a:pPr lvl="1"/>
            <a:r>
              <a:rPr lang="en-US" dirty="0"/>
              <a:t>"Are the information available in operational databases?"</a:t>
            </a:r>
          </a:p>
          <a:p>
            <a:r>
              <a:rPr lang="en-US" b="1" dirty="0"/>
              <a:t>Model</a:t>
            </a:r>
            <a:r>
              <a:rPr lang="en-US" dirty="0"/>
              <a:t> the </a:t>
            </a:r>
            <a:r>
              <a:rPr lang="en-US" dirty="0">
                <a:solidFill>
                  <a:srgbClr val="FF0000"/>
                </a:solidFill>
              </a:rPr>
              <a:t>information needs </a:t>
            </a:r>
            <a:r>
              <a:rPr lang="en-US" dirty="0"/>
              <a:t>of end users using the </a:t>
            </a:r>
            <a:r>
              <a:rPr lang="en-US" dirty="0">
                <a:solidFill>
                  <a:schemeClr val="bg2">
                    <a:lumMod val="50000"/>
                  </a:schemeClr>
                </a:solidFill>
              </a:rPr>
              <a:t>multidimensional data model</a:t>
            </a:r>
            <a:r>
              <a:rPr lang="en-US" dirty="0"/>
              <a:t>:</a:t>
            </a:r>
          </a:p>
          <a:p>
            <a:pPr lvl="1"/>
            <a:r>
              <a:rPr lang="en-US" dirty="0"/>
              <a:t>Identify Facts, Measures, Dimensions</a:t>
            </a:r>
          </a:p>
          <a:p>
            <a:r>
              <a:rPr lang="en-US" dirty="0">
                <a:solidFill>
                  <a:srgbClr val="FF0000"/>
                </a:solidFill>
              </a:rPr>
              <a:t>Significant</a:t>
            </a:r>
            <a:r>
              <a:rPr lang="en-US" dirty="0"/>
              <a:t> because it influences many things:</a:t>
            </a:r>
          </a:p>
          <a:p>
            <a:pPr lvl="1"/>
            <a:r>
              <a:rPr lang="en-US" dirty="0"/>
              <a:t>Conceptual design, </a:t>
            </a:r>
            <a:r>
              <a:rPr lang="en-US" altLang="zh-CN" dirty="0"/>
              <a:t>logical design, physical design</a:t>
            </a:r>
            <a:endParaRPr lang="en-US" dirty="0"/>
          </a:p>
          <a:p>
            <a:pPr lvl="1"/>
            <a:r>
              <a:rPr lang="en-US" dirty="0"/>
              <a:t>Data-staging design</a:t>
            </a:r>
          </a:p>
        </p:txBody>
      </p:sp>
      <p:sp>
        <p:nvSpPr>
          <p:cNvPr id="4" name="Slide Number Placeholder 3"/>
          <p:cNvSpPr>
            <a:spLocks noGrp="1"/>
          </p:cNvSpPr>
          <p:nvPr>
            <p:ph type="sldNum" sz="quarter" idx="12"/>
          </p:nvPr>
        </p:nvSpPr>
        <p:spPr/>
        <p:txBody>
          <a:bodyPr/>
          <a:lstStyle/>
          <a:p>
            <a:fld id="{4995B41A-9D18-48EF-B739-FD37193D25C0}"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Functional Dependency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50</a:t>
            </a:fld>
            <a:endParaRPr lang="en-US"/>
          </a:p>
        </p:txBody>
      </p:sp>
      <p:sp>
        <p:nvSpPr>
          <p:cNvPr id="4" name="Content Placeholder 3"/>
          <p:cNvSpPr>
            <a:spLocks noGrp="1"/>
          </p:cNvSpPr>
          <p:nvPr>
            <p:ph sz="quarter" idx="1"/>
          </p:nvPr>
        </p:nvSpPr>
        <p:spPr>
          <a:xfrm>
            <a:off x="457200" y="1219200"/>
            <a:ext cx="8229600" cy="1066800"/>
          </a:xfrm>
        </p:spPr>
        <p:txBody>
          <a:bodyPr>
            <a:normAutofit/>
          </a:bodyPr>
          <a:lstStyle/>
          <a:p>
            <a:r>
              <a:rPr lang="en-US" sz="2000" dirty="0"/>
              <a:t>Functional dependency ensures </a:t>
            </a:r>
            <a:r>
              <a:rPr lang="en-US" sz="2000" dirty="0">
                <a:solidFill>
                  <a:schemeClr val="bg2">
                    <a:lumMod val="50000"/>
                  </a:schemeClr>
                </a:solidFill>
              </a:rPr>
              <a:t>many-to-one</a:t>
            </a:r>
            <a:r>
              <a:rPr lang="en-US" sz="2000" dirty="0"/>
              <a:t> relationship between dimensional attributes. This is important to the </a:t>
            </a:r>
            <a:r>
              <a:rPr lang="en-US" sz="2000" dirty="0">
                <a:solidFill>
                  <a:schemeClr val="accent6">
                    <a:lumMod val="60000"/>
                    <a:lumOff val="40000"/>
                  </a:schemeClr>
                </a:solidFill>
              </a:rPr>
              <a:t>roll-up</a:t>
            </a:r>
            <a:r>
              <a:rPr lang="en-US" sz="2000" dirty="0"/>
              <a:t> and </a:t>
            </a:r>
            <a:r>
              <a:rPr lang="en-US" sz="2000" dirty="0">
                <a:solidFill>
                  <a:schemeClr val="accent6">
                    <a:lumMod val="60000"/>
                    <a:lumOff val="40000"/>
                  </a:schemeClr>
                </a:solidFill>
              </a:rPr>
              <a:t>drill-down</a:t>
            </a:r>
            <a:r>
              <a:rPr lang="en-US" sz="2000" dirty="0"/>
              <a:t> operations in OLAP.</a:t>
            </a:r>
          </a:p>
        </p:txBody>
      </p:sp>
      <p:graphicFrame>
        <p:nvGraphicFramePr>
          <p:cNvPr id="6" name="Table 5"/>
          <p:cNvGraphicFramePr>
            <a:graphicFrameLocks noGrp="1"/>
          </p:cNvGraphicFramePr>
          <p:nvPr>
            <p:extLst>
              <p:ext uri="{D42A27DB-BD31-4B8C-83A1-F6EECF244321}">
                <p14:modId xmlns:p14="http://schemas.microsoft.com/office/powerpoint/2010/main" val="205099526"/>
              </p:ext>
            </p:extLst>
          </p:nvPr>
        </p:nvGraphicFramePr>
        <p:xfrm>
          <a:off x="228600" y="2438400"/>
          <a:ext cx="4495800" cy="21336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61257">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  Year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1257">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Quarter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Q1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Q2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Q3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Q4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1257">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1257">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12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1257">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1257">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6172200" y="228600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39486">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Year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9486">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9486">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9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9486">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9486">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4876800" y="4724400"/>
          <a:ext cx="3657600" cy="15240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243840">
                <a:tc>
                  <a:txBody>
                    <a:bodyPr/>
                    <a:lstStyle/>
                    <a:p>
                      <a:pPr algn="r"/>
                      <a:r>
                        <a:rPr lang="en-US" sz="1400" dirty="0"/>
                        <a:t>Year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840">
                <a:tc>
                  <a:txBody>
                    <a:bodyPr/>
                    <a:lstStyle/>
                    <a:p>
                      <a:pPr algn="r"/>
                      <a:r>
                        <a:rPr lang="en-US" sz="1400" dirty="0"/>
                        <a:t>Quarter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Q1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Q2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Q3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Q4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84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840">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3840">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0" name="Right Arrow 9"/>
          <p:cNvSpPr/>
          <p:nvPr/>
        </p:nvSpPr>
        <p:spPr>
          <a:xfrm>
            <a:off x="5181600" y="31242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2816423"/>
            <a:ext cx="838200" cy="307777"/>
          </a:xfrm>
          <a:prstGeom prst="rect">
            <a:avLst/>
          </a:prstGeom>
          <a:noFill/>
        </p:spPr>
        <p:txBody>
          <a:bodyPr wrap="square" rtlCol="0">
            <a:spAutoFit/>
          </a:bodyPr>
          <a:lstStyle/>
          <a:p>
            <a:pPr algn="ctr"/>
            <a:r>
              <a:rPr lang="en-US" sz="1400" dirty="0"/>
              <a:t>rollup</a:t>
            </a:r>
          </a:p>
        </p:txBody>
      </p:sp>
      <p:sp>
        <p:nvSpPr>
          <p:cNvPr id="13" name="Right Arrow 12"/>
          <p:cNvSpPr/>
          <p:nvPr/>
        </p:nvSpPr>
        <p:spPr>
          <a:xfrm rot="10800000">
            <a:off x="5181600" y="3502223"/>
            <a:ext cx="533400" cy="152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p:cNvSpPr txBox="1"/>
          <p:nvPr/>
        </p:nvSpPr>
        <p:spPr>
          <a:xfrm>
            <a:off x="4953000" y="3654623"/>
            <a:ext cx="990600" cy="307777"/>
          </a:xfrm>
          <a:prstGeom prst="rect">
            <a:avLst/>
          </a:prstGeom>
          <a:noFill/>
        </p:spPr>
        <p:txBody>
          <a:bodyPr wrap="square" rtlCol="0">
            <a:spAutoFit/>
          </a:bodyPr>
          <a:lstStyle/>
          <a:p>
            <a:pPr algn="ctr"/>
            <a:r>
              <a:rPr lang="en-US" sz="1400" dirty="0"/>
              <a:t>drilldown</a:t>
            </a:r>
          </a:p>
        </p:txBody>
      </p:sp>
      <p:sp>
        <p:nvSpPr>
          <p:cNvPr id="18" name="Right Arrow 17"/>
          <p:cNvSpPr/>
          <p:nvPr/>
        </p:nvSpPr>
        <p:spPr>
          <a:xfrm rot="2017291">
            <a:off x="3959976" y="5087926"/>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38600" y="4797623"/>
            <a:ext cx="838200" cy="307777"/>
          </a:xfrm>
          <a:prstGeom prst="rect">
            <a:avLst/>
          </a:prstGeom>
          <a:noFill/>
        </p:spPr>
        <p:txBody>
          <a:bodyPr wrap="square" rtlCol="0">
            <a:spAutoFit/>
          </a:bodyPr>
          <a:lstStyle/>
          <a:p>
            <a:r>
              <a:rPr lang="en-US" sz="1400" dirty="0"/>
              <a:t>rollup</a:t>
            </a:r>
          </a:p>
        </p:txBody>
      </p:sp>
      <p:sp>
        <p:nvSpPr>
          <p:cNvPr id="20" name="Right Arrow 19"/>
          <p:cNvSpPr/>
          <p:nvPr/>
        </p:nvSpPr>
        <p:spPr>
          <a:xfrm rot="12817291">
            <a:off x="3959976" y="5465949"/>
            <a:ext cx="533400" cy="152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p:cNvSpPr txBox="1"/>
          <p:nvPr/>
        </p:nvSpPr>
        <p:spPr>
          <a:xfrm>
            <a:off x="3352800" y="5559623"/>
            <a:ext cx="990600" cy="307777"/>
          </a:xfrm>
          <a:prstGeom prst="rect">
            <a:avLst/>
          </a:prstGeom>
          <a:noFill/>
        </p:spPr>
        <p:txBody>
          <a:bodyPr wrap="square" rtlCol="0">
            <a:spAutoFit/>
          </a:bodyPr>
          <a:lstStyle/>
          <a:p>
            <a:pPr algn="ctr"/>
            <a:r>
              <a:rPr lang="en-US" sz="1400" dirty="0"/>
              <a:t>drilldown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Numerical Values as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51</a:t>
            </a:fld>
            <a:endParaRPr lang="en-US"/>
          </a:p>
        </p:txBody>
      </p:sp>
      <p:sp>
        <p:nvSpPr>
          <p:cNvPr id="4" name="Content Placeholder 3"/>
          <p:cNvSpPr>
            <a:spLocks noGrp="1"/>
          </p:cNvSpPr>
          <p:nvPr>
            <p:ph sz="quarter" idx="1"/>
          </p:nvPr>
        </p:nvSpPr>
        <p:spPr/>
        <p:txBody>
          <a:bodyPr>
            <a:normAutofit lnSpcReduction="10000"/>
          </a:bodyPr>
          <a:lstStyle/>
          <a:p>
            <a:r>
              <a:rPr lang="en-US" dirty="0">
                <a:solidFill>
                  <a:srgbClr val="FF0000"/>
                </a:solidFill>
              </a:rPr>
              <a:t>Dimensional attributes </a:t>
            </a:r>
            <a:r>
              <a:rPr lang="en-US" dirty="0"/>
              <a:t>usually have descriptive </a:t>
            </a:r>
            <a:r>
              <a:rPr lang="en-US" dirty="0">
                <a:solidFill>
                  <a:schemeClr val="bg2">
                    <a:lumMod val="50000"/>
                  </a:schemeClr>
                </a:solidFill>
              </a:rPr>
              <a:t>textual values</a:t>
            </a:r>
          </a:p>
          <a:p>
            <a:pPr lvl="1"/>
            <a:r>
              <a:rPr lang="en-US" dirty="0"/>
              <a:t>E.g.,  'Jan 2013', '$10k-$20k', 'Beijing, China'</a:t>
            </a:r>
          </a:p>
          <a:p>
            <a:pPr lvl="1"/>
            <a:r>
              <a:rPr lang="en-US" dirty="0"/>
              <a:t>Simple to use as </a:t>
            </a:r>
            <a:r>
              <a:rPr lang="en-US" dirty="0">
                <a:solidFill>
                  <a:schemeClr val="accent6">
                    <a:lumMod val="60000"/>
                    <a:lumOff val="40000"/>
                  </a:schemeClr>
                </a:solidFill>
              </a:rPr>
              <a:t>labels</a:t>
            </a:r>
            <a:r>
              <a:rPr lang="en-US" dirty="0"/>
              <a:t> in reports and in SQL queries</a:t>
            </a:r>
          </a:p>
          <a:p>
            <a:pPr lvl="1"/>
            <a:r>
              <a:rPr lang="en-US" dirty="0">
                <a:solidFill>
                  <a:schemeClr val="accent6">
                    <a:lumMod val="60000"/>
                    <a:lumOff val="40000"/>
                  </a:schemeClr>
                </a:solidFill>
              </a:rPr>
              <a:t>Flags</a:t>
            </a:r>
            <a:r>
              <a:rPr lang="en-US" dirty="0"/>
              <a:t> (</a:t>
            </a:r>
            <a:r>
              <a:rPr lang="en-US" dirty="0" err="1"/>
              <a:t>boolean</a:t>
            </a:r>
            <a:r>
              <a:rPr lang="en-US" dirty="0"/>
              <a:t> attributes) should be coded as </a:t>
            </a:r>
            <a:r>
              <a:rPr lang="en-US" dirty="0">
                <a:solidFill>
                  <a:schemeClr val="accent6">
                    <a:lumMod val="60000"/>
                    <a:lumOff val="40000"/>
                  </a:schemeClr>
                </a:solidFill>
              </a:rPr>
              <a:t>readable</a:t>
            </a:r>
            <a:r>
              <a:rPr lang="en-US" dirty="0"/>
              <a:t> </a:t>
            </a:r>
            <a:r>
              <a:rPr lang="en-US" dirty="0">
                <a:solidFill>
                  <a:schemeClr val="accent6">
                    <a:lumMod val="60000"/>
                    <a:lumOff val="40000"/>
                  </a:schemeClr>
                </a:solidFill>
              </a:rPr>
              <a:t>strings</a:t>
            </a:r>
            <a:endParaRPr lang="en-US" dirty="0"/>
          </a:p>
          <a:p>
            <a:pPr lvl="2"/>
            <a:r>
              <a:rPr lang="en-US" dirty="0"/>
              <a:t>E.g., 'credit order' and 'not credit order'</a:t>
            </a:r>
          </a:p>
          <a:p>
            <a:r>
              <a:rPr lang="en-US" dirty="0"/>
              <a:t>Sometimes, </a:t>
            </a:r>
            <a:r>
              <a:rPr lang="en-US" dirty="0">
                <a:solidFill>
                  <a:schemeClr val="bg2">
                    <a:lumMod val="50000"/>
                  </a:schemeClr>
                </a:solidFill>
              </a:rPr>
              <a:t>numeric data </a:t>
            </a:r>
            <a:r>
              <a:rPr lang="en-US" dirty="0"/>
              <a:t>may be used to select and sort analysis data. These may be modeled as dimensional attributes</a:t>
            </a:r>
          </a:p>
          <a:p>
            <a:pPr lvl="1"/>
            <a:r>
              <a:rPr lang="en-US" dirty="0"/>
              <a:t>(Ex.1)  'Compare the sales quantity of soft drinks by</a:t>
            </a:r>
            <a:r>
              <a:rPr lang="en-US" u="sng" dirty="0"/>
              <a:t> unit price </a:t>
            </a:r>
            <a:r>
              <a:rPr lang="en-US" dirty="0"/>
              <a:t>in last quarter’ </a:t>
            </a:r>
          </a:p>
          <a:p>
            <a:pPr lvl="1"/>
            <a:r>
              <a:rPr lang="en-US" dirty="0"/>
              <a:t>(Ex. 2) 'What are the changes in average </a:t>
            </a:r>
            <a:r>
              <a:rPr lang="en-US" u="sng" dirty="0"/>
              <a:t>unit price </a:t>
            </a:r>
            <a:r>
              <a:rPr lang="en-US" dirty="0"/>
              <a:t>of soft drinks in the last 5 years?'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left)">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or More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52</a:t>
            </a:fld>
            <a:endParaRPr lang="en-US"/>
          </a:p>
        </p:txBody>
      </p:sp>
      <p:sp>
        <p:nvSpPr>
          <p:cNvPr id="4" name="Content Placeholder 3"/>
          <p:cNvSpPr>
            <a:spLocks noGrp="1"/>
          </p:cNvSpPr>
          <p:nvPr>
            <p:ph sz="quarter" idx="1"/>
          </p:nvPr>
        </p:nvSpPr>
        <p:spPr>
          <a:xfrm>
            <a:off x="457200" y="1219200"/>
            <a:ext cx="8229600" cy="2209800"/>
          </a:xfrm>
        </p:spPr>
        <p:txBody>
          <a:bodyPr>
            <a:normAutofit/>
          </a:bodyPr>
          <a:lstStyle/>
          <a:p>
            <a:r>
              <a:rPr lang="en-US" sz="2400" dirty="0"/>
              <a:t>To determine whether two measures </a:t>
            </a:r>
            <a:r>
              <a:rPr lang="en-US" sz="2400" dirty="0">
                <a:solidFill>
                  <a:schemeClr val="bg2">
                    <a:lumMod val="50000"/>
                  </a:schemeClr>
                </a:solidFill>
              </a:rPr>
              <a:t>belong to </a:t>
            </a:r>
            <a:r>
              <a:rPr lang="en-US" sz="2400" dirty="0"/>
              <a:t>the same </a:t>
            </a:r>
            <a:r>
              <a:rPr lang="en-US" sz="2400" dirty="0">
                <a:solidFill>
                  <a:schemeClr val="bg2">
                    <a:lumMod val="50000"/>
                  </a:schemeClr>
                </a:solidFill>
              </a:rPr>
              <a:t>fact</a:t>
            </a:r>
            <a:r>
              <a:rPr lang="en-US" sz="2400" dirty="0"/>
              <a:t>, consider </a:t>
            </a:r>
            <a:r>
              <a:rPr lang="en-US" sz="2400" dirty="0">
                <a:solidFill>
                  <a:srgbClr val="FF0000"/>
                </a:solidFill>
              </a:rPr>
              <a:t>two questions</a:t>
            </a:r>
            <a:r>
              <a:rPr lang="en-US" sz="2400" dirty="0"/>
              <a:t>:</a:t>
            </a:r>
          </a:p>
          <a:p>
            <a:pPr lvl="1"/>
            <a:r>
              <a:rPr lang="en-US" sz="2000" dirty="0"/>
              <a:t>Do these measures occur simultaneously?</a:t>
            </a:r>
          </a:p>
          <a:p>
            <a:pPr lvl="1"/>
            <a:r>
              <a:rPr lang="en-US" sz="2000" dirty="0"/>
              <a:t>Are these measures available at the same level of detail?</a:t>
            </a:r>
          </a:p>
          <a:p>
            <a:r>
              <a:rPr lang="en-US" sz="2400" dirty="0"/>
              <a:t>If either is ‘</a:t>
            </a:r>
            <a:r>
              <a:rPr lang="en-US" sz="2400" dirty="0">
                <a:solidFill>
                  <a:schemeClr val="bg2">
                    <a:lumMod val="50000"/>
                  </a:schemeClr>
                </a:solidFill>
              </a:rPr>
              <a:t>false</a:t>
            </a:r>
            <a:r>
              <a:rPr lang="en-US" sz="2400" dirty="0"/>
              <a:t>’, the two measures belong to </a:t>
            </a:r>
            <a:r>
              <a:rPr lang="en-US" sz="2400" dirty="0">
                <a:solidFill>
                  <a:schemeClr val="bg2">
                    <a:lumMod val="50000"/>
                  </a:schemeClr>
                </a:solidFill>
              </a:rPr>
              <a:t>separate</a:t>
            </a:r>
            <a:r>
              <a:rPr lang="en-US" sz="2400" dirty="0"/>
              <a:t> facts.</a:t>
            </a:r>
          </a:p>
          <a:p>
            <a:pPr lvl="1"/>
            <a:endParaRPr lang="en-US" sz="2000" dirty="0"/>
          </a:p>
        </p:txBody>
      </p:sp>
    </p:spTree>
    <p:extLst>
      <p:ext uri="{BB962C8B-B14F-4D97-AF65-F5344CB8AC3E}">
        <p14:creationId xmlns:p14="http://schemas.microsoft.com/office/powerpoint/2010/main" val="2510239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53</a:t>
            </a:fld>
            <a:endParaRPr lang="en-US"/>
          </a:p>
        </p:txBody>
      </p:sp>
      <p:grpSp>
        <p:nvGrpSpPr>
          <p:cNvPr id="4" name="Group 3">
            <a:extLst>
              <a:ext uri="{FF2B5EF4-FFF2-40B4-BE49-F238E27FC236}">
                <a16:creationId xmlns:a16="http://schemas.microsoft.com/office/drawing/2014/main" id="{4695AA86-864E-4EA7-8F35-5F8FB2A2E010}"/>
              </a:ext>
            </a:extLst>
          </p:cNvPr>
          <p:cNvGrpSpPr/>
          <p:nvPr/>
        </p:nvGrpSpPr>
        <p:grpSpPr>
          <a:xfrm>
            <a:off x="1717497" y="5029200"/>
            <a:ext cx="5791200" cy="1143000"/>
            <a:chOff x="1600200" y="4419600"/>
            <a:chExt cx="5791200" cy="1143000"/>
          </a:xfrm>
        </p:grpSpPr>
        <p:sp>
          <p:nvSpPr>
            <p:cNvPr id="6" name="Rectangle 5"/>
            <p:cNvSpPr/>
            <p:nvPr/>
          </p:nvSpPr>
          <p:spPr>
            <a:xfrm>
              <a:off x="1600200" y="44196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sp>
          <p:nvSpPr>
            <p:cNvPr id="7" name="Rectangle 6"/>
            <p:cNvSpPr/>
            <p:nvPr/>
          </p:nvSpPr>
          <p:spPr>
            <a:xfrm>
              <a:off x="1600200" y="46906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p:txBody>
        </p:sp>
        <p:sp>
          <p:nvSpPr>
            <p:cNvPr id="8" name="Oval 7"/>
            <p:cNvSpPr/>
            <p:nvPr/>
          </p:nvSpPr>
          <p:spPr>
            <a:xfrm>
              <a:off x="3124200" y="5297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2667000" y="5405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919246"/>
              <a:ext cx="990600" cy="338554"/>
            </a:xfrm>
            <a:prstGeom prst="rect">
              <a:avLst/>
            </a:prstGeom>
            <a:noFill/>
          </p:spPr>
          <p:txBody>
            <a:bodyPr wrap="square" rtlCol="0">
              <a:spAutoFit/>
            </a:bodyPr>
            <a:lstStyle/>
            <a:p>
              <a:r>
                <a:rPr lang="en-US" sz="1600" dirty="0"/>
                <a:t>customer</a:t>
              </a:r>
            </a:p>
          </p:txBody>
        </p:sp>
        <p:sp>
          <p:nvSpPr>
            <p:cNvPr id="11" name="TextBox 10"/>
            <p:cNvSpPr txBox="1"/>
            <p:nvPr/>
          </p:nvSpPr>
          <p:spPr>
            <a:xfrm>
              <a:off x="3352800" y="5224046"/>
              <a:ext cx="838200" cy="338554"/>
            </a:xfrm>
            <a:prstGeom prst="rect">
              <a:avLst/>
            </a:prstGeom>
            <a:noFill/>
          </p:spPr>
          <p:txBody>
            <a:bodyPr wrap="square" rtlCol="0">
              <a:spAutoFit/>
            </a:bodyPr>
            <a:lstStyle/>
            <a:p>
              <a:r>
                <a:rPr lang="en-US" sz="1600" dirty="0"/>
                <a:t>product</a:t>
              </a:r>
            </a:p>
          </p:txBody>
        </p:sp>
        <p:sp>
          <p:nvSpPr>
            <p:cNvPr id="12" name="Oval 11"/>
            <p:cNvSpPr/>
            <p:nvPr/>
          </p:nvSpPr>
          <p:spPr>
            <a:xfrm>
              <a:off x="3124200" y="4995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2667000" y="5102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4614446"/>
              <a:ext cx="838200" cy="338554"/>
            </a:xfrm>
            <a:prstGeom prst="rect">
              <a:avLst/>
            </a:prstGeom>
            <a:noFill/>
          </p:spPr>
          <p:txBody>
            <a:bodyPr wrap="square" rtlCol="0">
              <a:spAutoFit/>
            </a:bodyPr>
            <a:lstStyle/>
            <a:p>
              <a:r>
                <a:rPr lang="en-US" sz="1600" dirty="0"/>
                <a:t>date</a:t>
              </a:r>
            </a:p>
          </p:txBody>
        </p:sp>
        <p:sp>
          <p:nvSpPr>
            <p:cNvPr id="15" name="Oval 14"/>
            <p:cNvSpPr/>
            <p:nvPr/>
          </p:nvSpPr>
          <p:spPr>
            <a:xfrm>
              <a:off x="3124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667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8200" y="44196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Shipment</a:t>
              </a:r>
            </a:p>
          </p:txBody>
        </p:sp>
        <p:sp>
          <p:nvSpPr>
            <p:cNvPr id="18" name="Rectangle 17"/>
            <p:cNvSpPr/>
            <p:nvPr/>
          </p:nvSpPr>
          <p:spPr>
            <a:xfrm>
              <a:off x="4648200" y="46906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p:txBody>
        </p:sp>
        <p:sp>
          <p:nvSpPr>
            <p:cNvPr id="19" name="Oval 18"/>
            <p:cNvSpPr/>
            <p:nvPr/>
          </p:nvSpPr>
          <p:spPr>
            <a:xfrm>
              <a:off x="6172200" y="5297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5715000" y="5405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800" y="4919246"/>
              <a:ext cx="990600" cy="338554"/>
            </a:xfrm>
            <a:prstGeom prst="rect">
              <a:avLst/>
            </a:prstGeom>
            <a:noFill/>
          </p:spPr>
          <p:txBody>
            <a:bodyPr wrap="square" rtlCol="0">
              <a:spAutoFit/>
            </a:bodyPr>
            <a:lstStyle/>
            <a:p>
              <a:r>
                <a:rPr lang="en-US" sz="1600" dirty="0"/>
                <a:t>customer</a:t>
              </a:r>
            </a:p>
          </p:txBody>
        </p:sp>
        <p:sp>
          <p:nvSpPr>
            <p:cNvPr id="22" name="TextBox 21"/>
            <p:cNvSpPr txBox="1"/>
            <p:nvPr/>
          </p:nvSpPr>
          <p:spPr>
            <a:xfrm>
              <a:off x="6400800" y="5224046"/>
              <a:ext cx="838200" cy="338554"/>
            </a:xfrm>
            <a:prstGeom prst="rect">
              <a:avLst/>
            </a:prstGeom>
            <a:noFill/>
          </p:spPr>
          <p:txBody>
            <a:bodyPr wrap="square" rtlCol="0">
              <a:spAutoFit/>
            </a:bodyPr>
            <a:lstStyle/>
            <a:p>
              <a:r>
                <a:rPr lang="en-US" sz="1600" dirty="0"/>
                <a:t>product</a:t>
              </a:r>
            </a:p>
          </p:txBody>
        </p:sp>
        <p:sp>
          <p:nvSpPr>
            <p:cNvPr id="23" name="Oval 22"/>
            <p:cNvSpPr/>
            <p:nvPr/>
          </p:nvSpPr>
          <p:spPr>
            <a:xfrm>
              <a:off x="6172200" y="4995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5715000" y="5102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0800" y="4614446"/>
              <a:ext cx="838200" cy="338554"/>
            </a:xfrm>
            <a:prstGeom prst="rect">
              <a:avLst/>
            </a:prstGeom>
            <a:noFill/>
          </p:spPr>
          <p:txBody>
            <a:bodyPr wrap="square" rtlCol="0">
              <a:spAutoFit/>
            </a:bodyPr>
            <a:lstStyle/>
            <a:p>
              <a:r>
                <a:rPr lang="en-US" sz="1600" dirty="0"/>
                <a:t>date</a:t>
              </a:r>
            </a:p>
          </p:txBody>
        </p:sp>
        <p:sp>
          <p:nvSpPr>
            <p:cNvPr id="26" name="Oval 25"/>
            <p:cNvSpPr/>
            <p:nvPr/>
          </p:nvSpPr>
          <p:spPr>
            <a:xfrm>
              <a:off x="6172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5715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798851" y="4191000"/>
            <a:ext cx="3546297" cy="584775"/>
          </a:xfrm>
          <a:prstGeom prst="rect">
            <a:avLst/>
          </a:prstGeom>
          <a:noFill/>
          <a:ln w="19050">
            <a:solidFill>
              <a:schemeClr val="accent4">
                <a:lumMod val="75000"/>
              </a:schemeClr>
            </a:solidFill>
          </a:ln>
        </p:spPr>
        <p:txBody>
          <a:bodyPr wrap="square" rtlCol="0">
            <a:spAutoFit/>
          </a:bodyPr>
          <a:lstStyle/>
          <a:p>
            <a:pPr algn="ctr"/>
            <a:r>
              <a:rPr lang="en-US" sz="1600" dirty="0"/>
              <a:t>Date of order vs. date of shipment …</a:t>
            </a:r>
            <a:br>
              <a:rPr lang="en-US" sz="1600" dirty="0"/>
            </a:br>
            <a:r>
              <a:rPr lang="en-US" sz="1600" dirty="0"/>
              <a:t>Shipping usually happens </a:t>
            </a:r>
            <a:r>
              <a:rPr lang="en-US" sz="1600" i="1" dirty="0"/>
              <a:t>AFTER</a:t>
            </a:r>
            <a:r>
              <a:rPr lang="en-US" sz="1600" dirty="0"/>
              <a:t> order. </a:t>
            </a:r>
          </a:p>
        </p:txBody>
      </p:sp>
      <p:grpSp>
        <p:nvGrpSpPr>
          <p:cNvPr id="32" name="Group 31"/>
          <p:cNvGrpSpPr/>
          <p:nvPr/>
        </p:nvGrpSpPr>
        <p:grpSpPr>
          <a:xfrm>
            <a:off x="838200" y="1524000"/>
            <a:ext cx="3581400" cy="1143000"/>
            <a:chOff x="4267200" y="3919954"/>
            <a:chExt cx="3581400" cy="1143000"/>
          </a:xfrm>
        </p:grpSpPr>
        <p:sp>
          <p:nvSpPr>
            <p:cNvPr id="33" name="Rectangle 32"/>
            <p:cNvSpPr/>
            <p:nvPr/>
          </p:nvSpPr>
          <p:spPr>
            <a:xfrm>
              <a:off x="4267200" y="3919954"/>
              <a:ext cx="1828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34" name="Rectangle 33"/>
            <p:cNvSpPr/>
            <p:nvPr/>
          </p:nvSpPr>
          <p:spPr>
            <a:xfrm>
              <a:off x="4267200" y="4191000"/>
              <a:ext cx="1828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quantityOrdered</a:t>
              </a:r>
              <a:endParaRPr lang="en-US" sz="1600" dirty="0"/>
            </a:p>
            <a:p>
              <a:r>
                <a:rPr lang="en-US" sz="1600" dirty="0" err="1"/>
                <a:t>quantityShipped</a:t>
              </a:r>
              <a:endParaRPr lang="en-US" sz="1600" dirty="0"/>
            </a:p>
          </p:txBody>
        </p:sp>
        <p:sp>
          <p:nvSpPr>
            <p:cNvPr id="35" name="Oval 34"/>
            <p:cNvSpPr/>
            <p:nvPr/>
          </p:nvSpPr>
          <p:spPr>
            <a:xfrm>
              <a:off x="6553200" y="47980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6" name="Straight Connector 35"/>
            <p:cNvCxnSpPr/>
            <p:nvPr/>
          </p:nvCxnSpPr>
          <p:spPr>
            <a:xfrm>
              <a:off x="6096000" y="49055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0" y="4419600"/>
              <a:ext cx="990600" cy="338554"/>
            </a:xfrm>
            <a:prstGeom prst="rect">
              <a:avLst/>
            </a:prstGeom>
            <a:noFill/>
          </p:spPr>
          <p:txBody>
            <a:bodyPr wrap="square" rtlCol="0">
              <a:spAutoFit/>
            </a:bodyPr>
            <a:lstStyle/>
            <a:p>
              <a:r>
                <a:rPr lang="en-US" sz="1600" dirty="0"/>
                <a:t>customer</a:t>
              </a:r>
            </a:p>
          </p:txBody>
        </p:sp>
        <p:sp>
          <p:nvSpPr>
            <p:cNvPr id="38" name="TextBox 37"/>
            <p:cNvSpPr txBox="1"/>
            <p:nvPr/>
          </p:nvSpPr>
          <p:spPr>
            <a:xfrm>
              <a:off x="6781800" y="4724400"/>
              <a:ext cx="838200" cy="338554"/>
            </a:xfrm>
            <a:prstGeom prst="rect">
              <a:avLst/>
            </a:prstGeom>
            <a:noFill/>
          </p:spPr>
          <p:txBody>
            <a:bodyPr wrap="square" rtlCol="0">
              <a:spAutoFit/>
            </a:bodyPr>
            <a:lstStyle/>
            <a:p>
              <a:r>
                <a:rPr lang="en-US" sz="1600" dirty="0"/>
                <a:t>product</a:t>
              </a:r>
            </a:p>
          </p:txBody>
        </p:sp>
        <p:sp>
          <p:nvSpPr>
            <p:cNvPr id="39" name="Oval 38"/>
            <p:cNvSpPr/>
            <p:nvPr/>
          </p:nvSpPr>
          <p:spPr>
            <a:xfrm>
              <a:off x="65532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0" name="Straight Connector 39"/>
            <p:cNvCxnSpPr/>
            <p:nvPr/>
          </p:nvCxnSpPr>
          <p:spPr>
            <a:xfrm>
              <a:off x="6096000" y="46032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81800" y="4114800"/>
              <a:ext cx="1066800" cy="338554"/>
            </a:xfrm>
            <a:prstGeom prst="rect">
              <a:avLst/>
            </a:prstGeom>
            <a:noFill/>
          </p:spPr>
          <p:txBody>
            <a:bodyPr wrap="square" rtlCol="0">
              <a:spAutoFit/>
            </a:bodyPr>
            <a:lstStyle/>
            <a:p>
              <a:r>
                <a:rPr lang="en-US" sz="1600" dirty="0" err="1"/>
                <a:t>dateOrder</a:t>
              </a:r>
              <a:endParaRPr lang="en-US" sz="1600" dirty="0"/>
            </a:p>
          </p:txBody>
        </p:sp>
        <p:sp>
          <p:nvSpPr>
            <p:cNvPr id="42" name="Oval 41"/>
            <p:cNvSpPr/>
            <p:nvPr/>
          </p:nvSpPr>
          <p:spPr>
            <a:xfrm>
              <a:off x="6553200" y="4191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3" name="Straight Connector 42"/>
            <p:cNvCxnSpPr/>
            <p:nvPr/>
          </p:nvCxnSpPr>
          <p:spPr>
            <a:xfrm>
              <a:off x="6096000" y="429843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533400" y="2895600"/>
            <a:ext cx="7924800" cy="1143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Consider a data mart that analyzes the quantity ordered and quantity shipped for an online shopping mall.  We would like to analyze both values by Date, Customer and Product. </a:t>
            </a:r>
          </a:p>
        </p:txBody>
      </p:sp>
      <p:sp>
        <p:nvSpPr>
          <p:cNvPr id="45" name="Rectangle 44"/>
          <p:cNvSpPr/>
          <p:nvPr/>
        </p:nvSpPr>
        <p:spPr>
          <a:xfrm>
            <a:off x="5257800" y="1447800"/>
            <a:ext cx="2971800" cy="1295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Exercise: What’s wrong with a single fact design? Split this into TWO facts: Order and Shipment.</a:t>
            </a:r>
          </a:p>
        </p:txBody>
      </p:sp>
    </p:spTree>
    <p:extLst>
      <p:ext uri="{BB962C8B-B14F-4D97-AF65-F5344CB8AC3E}">
        <p14:creationId xmlns:p14="http://schemas.microsoft.com/office/powerpoint/2010/main" val="15817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4" grpId="0" animBg="1"/>
      <p:bldP spid="4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54</a:t>
            </a:fld>
            <a:endParaRPr lang="en-US"/>
          </a:p>
        </p:txBody>
      </p:sp>
      <p:sp>
        <p:nvSpPr>
          <p:cNvPr id="4" name="Content Placeholder 3"/>
          <p:cNvSpPr>
            <a:spLocks noGrp="1"/>
          </p:cNvSpPr>
          <p:nvPr>
            <p:ph sz="quarter" idx="1"/>
          </p:nvPr>
        </p:nvSpPr>
        <p:spPr>
          <a:xfrm>
            <a:off x="457200" y="1219200"/>
            <a:ext cx="8229600" cy="2362200"/>
          </a:xfrm>
        </p:spPr>
        <p:txBody>
          <a:bodyPr>
            <a:normAutofit fontScale="92500" lnSpcReduction="20000"/>
          </a:bodyPr>
          <a:lstStyle/>
          <a:p>
            <a:r>
              <a:rPr lang="en-US" dirty="0"/>
              <a:t>Assume that each purchase order only contains </a:t>
            </a:r>
            <a:r>
              <a:rPr lang="en-US" dirty="0">
                <a:solidFill>
                  <a:srgbClr val="FF0000"/>
                </a:solidFill>
              </a:rPr>
              <a:t>one</a:t>
            </a:r>
            <a:r>
              <a:rPr lang="en-US" dirty="0"/>
              <a:t> product. It is </a:t>
            </a:r>
            <a:r>
              <a:rPr lang="en-US" dirty="0">
                <a:solidFill>
                  <a:schemeClr val="bg2">
                    <a:lumMod val="50000"/>
                  </a:schemeClr>
                </a:solidFill>
              </a:rPr>
              <a:t>shipped</a:t>
            </a:r>
            <a:r>
              <a:rPr lang="en-US" dirty="0"/>
              <a:t> on the </a:t>
            </a:r>
            <a:r>
              <a:rPr lang="en-US" dirty="0">
                <a:solidFill>
                  <a:srgbClr val="FF0000"/>
                </a:solidFill>
              </a:rPr>
              <a:t>same</a:t>
            </a:r>
            <a:r>
              <a:rPr lang="en-US" dirty="0"/>
              <a:t> day as the </a:t>
            </a:r>
            <a:r>
              <a:rPr lang="en-US" dirty="0">
                <a:solidFill>
                  <a:schemeClr val="bg2">
                    <a:lumMod val="50000"/>
                  </a:schemeClr>
                </a:solidFill>
              </a:rPr>
              <a:t>order</a:t>
            </a:r>
            <a:r>
              <a:rPr lang="en-US" dirty="0"/>
              <a:t>.  We want to measure how </a:t>
            </a:r>
            <a:r>
              <a:rPr lang="en-US" dirty="0">
                <a:solidFill>
                  <a:srgbClr val="FF0000"/>
                </a:solidFill>
              </a:rPr>
              <a:t>many days </a:t>
            </a:r>
            <a:r>
              <a:rPr lang="en-US" dirty="0"/>
              <a:t>('duration') it takes to ship the orders.</a:t>
            </a:r>
          </a:p>
          <a:p>
            <a:pPr lvl="1"/>
            <a:r>
              <a:rPr lang="en-US" dirty="0"/>
              <a:t>Analyze order dollar amount by Date, Customer, and Product</a:t>
            </a:r>
          </a:p>
          <a:p>
            <a:pPr lvl="1"/>
            <a:r>
              <a:rPr lang="en-US" dirty="0"/>
              <a:t>Analyze shipment duration by Date, Customer, Product, and Shipper</a:t>
            </a:r>
          </a:p>
          <a:p>
            <a:pPr lvl="1"/>
            <a:r>
              <a:rPr lang="en-US" dirty="0"/>
              <a:t>Why we need two facts?</a:t>
            </a:r>
          </a:p>
        </p:txBody>
      </p:sp>
      <p:sp>
        <p:nvSpPr>
          <p:cNvPr id="6" name="Rectangle 5"/>
          <p:cNvSpPr/>
          <p:nvPr/>
        </p:nvSpPr>
        <p:spPr>
          <a:xfrm>
            <a:off x="1295400" y="4114800"/>
            <a:ext cx="1371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sp>
        <p:nvSpPr>
          <p:cNvPr id="7" name="Rectangle 6"/>
          <p:cNvSpPr/>
          <p:nvPr/>
        </p:nvSpPr>
        <p:spPr>
          <a:xfrm>
            <a:off x="1295400" y="4385846"/>
            <a:ext cx="1371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orderDollars</a:t>
            </a:r>
            <a:endParaRPr lang="en-US" sz="1600" dirty="0"/>
          </a:p>
        </p:txBody>
      </p:sp>
      <p:sp>
        <p:nvSpPr>
          <p:cNvPr id="8" name="Oval 7"/>
          <p:cNvSpPr/>
          <p:nvPr/>
        </p:nvSpPr>
        <p:spPr>
          <a:xfrm>
            <a:off x="3124200" y="4992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2667000" y="51003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614446"/>
            <a:ext cx="990600" cy="338554"/>
          </a:xfrm>
          <a:prstGeom prst="rect">
            <a:avLst/>
          </a:prstGeom>
          <a:noFill/>
        </p:spPr>
        <p:txBody>
          <a:bodyPr wrap="square" rtlCol="0">
            <a:spAutoFit/>
          </a:bodyPr>
          <a:lstStyle/>
          <a:p>
            <a:r>
              <a:rPr lang="en-US" sz="1600" dirty="0"/>
              <a:t>customer</a:t>
            </a:r>
          </a:p>
        </p:txBody>
      </p:sp>
      <p:sp>
        <p:nvSpPr>
          <p:cNvPr id="11" name="TextBox 10"/>
          <p:cNvSpPr txBox="1"/>
          <p:nvPr/>
        </p:nvSpPr>
        <p:spPr>
          <a:xfrm>
            <a:off x="3352800" y="4919246"/>
            <a:ext cx="838200" cy="338554"/>
          </a:xfrm>
          <a:prstGeom prst="rect">
            <a:avLst/>
          </a:prstGeom>
          <a:noFill/>
        </p:spPr>
        <p:txBody>
          <a:bodyPr wrap="square" rtlCol="0">
            <a:spAutoFit/>
          </a:bodyPr>
          <a:lstStyle/>
          <a:p>
            <a:r>
              <a:rPr lang="en-US" sz="1600" dirty="0"/>
              <a:t>product</a:t>
            </a:r>
          </a:p>
        </p:txBody>
      </p:sp>
      <p:sp>
        <p:nvSpPr>
          <p:cNvPr id="12" name="Oval 11"/>
          <p:cNvSpPr/>
          <p:nvPr/>
        </p:nvSpPr>
        <p:spPr>
          <a:xfrm>
            <a:off x="3124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2667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4309646"/>
            <a:ext cx="838200" cy="338554"/>
          </a:xfrm>
          <a:prstGeom prst="rect">
            <a:avLst/>
          </a:prstGeom>
          <a:noFill/>
        </p:spPr>
        <p:txBody>
          <a:bodyPr wrap="square" rtlCol="0">
            <a:spAutoFit/>
          </a:bodyPr>
          <a:lstStyle/>
          <a:p>
            <a:r>
              <a:rPr lang="en-US" sz="1600" dirty="0"/>
              <a:t>date</a:t>
            </a:r>
          </a:p>
        </p:txBody>
      </p:sp>
      <p:sp>
        <p:nvSpPr>
          <p:cNvPr id="15" name="Oval 14"/>
          <p:cNvSpPr/>
          <p:nvPr/>
        </p:nvSpPr>
        <p:spPr>
          <a:xfrm>
            <a:off x="3124200" y="4385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667000" y="4493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8200" y="41148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Shipment</a:t>
            </a:r>
          </a:p>
        </p:txBody>
      </p:sp>
      <p:sp>
        <p:nvSpPr>
          <p:cNvPr id="18" name="Rectangle 17"/>
          <p:cNvSpPr/>
          <p:nvPr/>
        </p:nvSpPr>
        <p:spPr>
          <a:xfrm>
            <a:off x="4648200" y="43858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duration</a:t>
            </a:r>
          </a:p>
        </p:txBody>
      </p:sp>
      <p:sp>
        <p:nvSpPr>
          <p:cNvPr id="19" name="Oval 18"/>
          <p:cNvSpPr/>
          <p:nvPr/>
        </p:nvSpPr>
        <p:spPr>
          <a:xfrm>
            <a:off x="6172200" y="4992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5715000" y="51003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800" y="4614446"/>
            <a:ext cx="990600" cy="338554"/>
          </a:xfrm>
          <a:prstGeom prst="rect">
            <a:avLst/>
          </a:prstGeom>
          <a:noFill/>
        </p:spPr>
        <p:txBody>
          <a:bodyPr wrap="square" rtlCol="0">
            <a:spAutoFit/>
          </a:bodyPr>
          <a:lstStyle/>
          <a:p>
            <a:r>
              <a:rPr lang="en-US" sz="1600" dirty="0"/>
              <a:t>customer</a:t>
            </a:r>
          </a:p>
        </p:txBody>
      </p:sp>
      <p:sp>
        <p:nvSpPr>
          <p:cNvPr id="22" name="TextBox 21"/>
          <p:cNvSpPr txBox="1"/>
          <p:nvPr/>
        </p:nvSpPr>
        <p:spPr>
          <a:xfrm>
            <a:off x="6400800" y="4919246"/>
            <a:ext cx="838200" cy="338554"/>
          </a:xfrm>
          <a:prstGeom prst="rect">
            <a:avLst/>
          </a:prstGeom>
          <a:noFill/>
        </p:spPr>
        <p:txBody>
          <a:bodyPr wrap="square" rtlCol="0">
            <a:spAutoFit/>
          </a:bodyPr>
          <a:lstStyle/>
          <a:p>
            <a:r>
              <a:rPr lang="en-US" sz="1600" dirty="0"/>
              <a:t>product</a:t>
            </a:r>
          </a:p>
        </p:txBody>
      </p:sp>
      <p:sp>
        <p:nvSpPr>
          <p:cNvPr id="23" name="Oval 22"/>
          <p:cNvSpPr/>
          <p:nvPr/>
        </p:nvSpPr>
        <p:spPr>
          <a:xfrm>
            <a:off x="6172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5715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0800" y="4309646"/>
            <a:ext cx="838200" cy="338554"/>
          </a:xfrm>
          <a:prstGeom prst="rect">
            <a:avLst/>
          </a:prstGeom>
          <a:noFill/>
        </p:spPr>
        <p:txBody>
          <a:bodyPr wrap="square" rtlCol="0">
            <a:spAutoFit/>
          </a:bodyPr>
          <a:lstStyle/>
          <a:p>
            <a:r>
              <a:rPr lang="en-US" sz="1600" dirty="0"/>
              <a:t>date</a:t>
            </a:r>
          </a:p>
        </p:txBody>
      </p:sp>
      <p:sp>
        <p:nvSpPr>
          <p:cNvPr id="26" name="Oval 25"/>
          <p:cNvSpPr/>
          <p:nvPr/>
        </p:nvSpPr>
        <p:spPr>
          <a:xfrm>
            <a:off x="6172200" y="4385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5715000" y="4493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400800" y="4038600"/>
            <a:ext cx="838200" cy="338554"/>
          </a:xfrm>
          <a:prstGeom prst="rect">
            <a:avLst/>
          </a:prstGeom>
          <a:noFill/>
        </p:spPr>
        <p:txBody>
          <a:bodyPr wrap="square" rtlCol="0">
            <a:spAutoFit/>
          </a:bodyPr>
          <a:lstStyle/>
          <a:p>
            <a:r>
              <a:rPr lang="en-US" sz="1600" dirty="0"/>
              <a:t>shipper</a:t>
            </a:r>
          </a:p>
        </p:txBody>
      </p:sp>
      <p:sp>
        <p:nvSpPr>
          <p:cNvPr id="29" name="Oval 28"/>
          <p:cNvSpPr/>
          <p:nvPr/>
        </p:nvSpPr>
        <p:spPr>
          <a:xfrm>
            <a:off x="61722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p:nvPr/>
        </p:nvCxnSpPr>
        <p:spPr>
          <a:xfrm>
            <a:off x="5715000" y="422223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26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Conformed Dimension and Drill-Across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55</a:t>
            </a:fld>
            <a:endParaRPr lang="en-US"/>
          </a:p>
        </p:txBody>
      </p:sp>
      <p:sp>
        <p:nvSpPr>
          <p:cNvPr id="4" name="Content Placeholder 3"/>
          <p:cNvSpPr>
            <a:spLocks noGrp="1"/>
          </p:cNvSpPr>
          <p:nvPr>
            <p:ph sz="quarter" idx="1"/>
          </p:nvPr>
        </p:nvSpPr>
        <p:spPr>
          <a:xfrm>
            <a:off x="457200" y="1219200"/>
            <a:ext cx="8229600" cy="1752600"/>
          </a:xfrm>
        </p:spPr>
        <p:txBody>
          <a:bodyPr>
            <a:normAutofit/>
          </a:bodyPr>
          <a:lstStyle/>
          <a:p>
            <a:r>
              <a:rPr lang="en-US" sz="2400" dirty="0"/>
              <a:t>To perform analysis across multiple facts, the facts must use </a:t>
            </a:r>
            <a:r>
              <a:rPr lang="en-US" sz="2400" dirty="0">
                <a:solidFill>
                  <a:srgbClr val="FF0000"/>
                </a:solidFill>
              </a:rPr>
              <a:t>conformed</a:t>
            </a:r>
            <a:r>
              <a:rPr lang="en-US" sz="2400" dirty="0"/>
              <a:t> dimension.</a:t>
            </a:r>
          </a:p>
          <a:p>
            <a:pPr lvl="1"/>
            <a:r>
              <a:rPr lang="en-US" sz="2000" dirty="0"/>
              <a:t>The </a:t>
            </a:r>
            <a:r>
              <a:rPr lang="en-US" sz="2000" dirty="0">
                <a:solidFill>
                  <a:schemeClr val="bg2">
                    <a:lumMod val="50000"/>
                  </a:schemeClr>
                </a:solidFill>
              </a:rPr>
              <a:t>shared</a:t>
            </a:r>
            <a:r>
              <a:rPr lang="en-US" sz="2000" dirty="0"/>
              <a:t> dimensions must have </a:t>
            </a:r>
            <a:r>
              <a:rPr lang="en-US" sz="2000" dirty="0">
                <a:solidFill>
                  <a:schemeClr val="accent6">
                    <a:lumMod val="60000"/>
                    <a:lumOff val="40000"/>
                  </a:schemeClr>
                </a:solidFill>
              </a:rPr>
              <a:t>same structure </a:t>
            </a:r>
            <a:r>
              <a:rPr lang="en-US" sz="2000" dirty="0"/>
              <a:t>and </a:t>
            </a:r>
            <a:r>
              <a:rPr lang="en-US" sz="2000" dirty="0">
                <a:solidFill>
                  <a:schemeClr val="accent6">
                    <a:lumMod val="60000"/>
                    <a:lumOff val="40000"/>
                  </a:schemeClr>
                </a:solidFill>
              </a:rPr>
              <a:t>same value</a:t>
            </a:r>
            <a:r>
              <a:rPr lang="en-US" sz="2000" dirty="0"/>
              <a:t>.</a:t>
            </a:r>
          </a:p>
          <a:p>
            <a:r>
              <a:rPr lang="en-US" sz="2400" dirty="0"/>
              <a:t>A simple case is to use the same dimension.</a:t>
            </a:r>
          </a:p>
        </p:txBody>
      </p:sp>
      <p:graphicFrame>
        <p:nvGraphicFramePr>
          <p:cNvPr id="5" name="Table 4"/>
          <p:cNvGraphicFramePr>
            <a:graphicFrameLocks noGrp="1"/>
          </p:cNvGraphicFramePr>
          <p:nvPr>
            <p:extLst>
              <p:ext uri="{D42A27DB-BD31-4B8C-83A1-F6EECF244321}">
                <p14:modId xmlns:p14="http://schemas.microsoft.com/office/powerpoint/2010/main" val="2287249079"/>
              </p:ext>
            </p:extLst>
          </p:nvPr>
        </p:nvGraphicFramePr>
        <p:xfrm>
          <a:off x="381000" y="3124200"/>
          <a:ext cx="2209800" cy="1630680"/>
        </p:xfrm>
        <a:graphic>
          <a:graphicData uri="http://schemas.openxmlformats.org/drawingml/2006/table">
            <a:tbl>
              <a:tblPr firstRow="1" bandRow="1">
                <a:tableStyleId>{5C22544A-7EE6-4342-B048-85BDC9FD1C3A}</a:tableStyleId>
              </a:tblPr>
              <a:tblGrid>
                <a:gridCol w="926690">
                  <a:extLst>
                    <a:ext uri="{9D8B030D-6E8A-4147-A177-3AD203B41FA5}">
                      <a16:colId xmlns:a16="http://schemas.microsoft.com/office/drawing/2014/main" val="20000"/>
                    </a:ext>
                  </a:extLst>
                </a:gridCol>
                <a:gridCol w="1283110">
                  <a:extLst>
                    <a:ext uri="{9D8B030D-6E8A-4147-A177-3AD203B41FA5}">
                      <a16:colId xmlns:a16="http://schemas.microsoft.com/office/drawing/2014/main" val="20001"/>
                    </a:ext>
                  </a:extLst>
                </a:gridCol>
              </a:tblGrid>
              <a:tr h="370840">
                <a:tc>
                  <a:txBody>
                    <a:bodyPr/>
                    <a:lstStyle/>
                    <a:p>
                      <a:r>
                        <a:rPr lang="en-US" sz="1400" dirty="0"/>
                        <a:t>Product</a:t>
                      </a:r>
                    </a:p>
                  </a:txBody>
                  <a:tcPr/>
                </a:tc>
                <a:tc>
                  <a:txBody>
                    <a:bodyPr/>
                    <a:lstStyle/>
                    <a:p>
                      <a:r>
                        <a:rPr lang="en-US" sz="1400" dirty="0"/>
                        <a:t>Quantity ordered</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200</a:t>
                      </a:r>
                    </a:p>
                  </a:txBody>
                  <a:tcPr/>
                </a:tc>
                <a:extLst>
                  <a:ext uri="{0D108BD9-81ED-4DB2-BD59-A6C34878D82A}">
                    <a16:rowId xmlns:a16="http://schemas.microsoft.com/office/drawing/2014/main" val="10002"/>
                  </a:ext>
                </a:extLst>
              </a:tr>
              <a:tr h="370840">
                <a:tc>
                  <a:txBody>
                    <a:bodyPr/>
                    <a:lstStyle/>
                    <a:p>
                      <a:r>
                        <a:rPr lang="en-US" sz="1400" dirty="0"/>
                        <a:t>P333</a:t>
                      </a:r>
                    </a:p>
                  </a:txBody>
                  <a:tcPr/>
                </a:tc>
                <a:tc>
                  <a:txBody>
                    <a:bodyPr/>
                    <a:lstStyle/>
                    <a:p>
                      <a:r>
                        <a:rPr lang="en-US" sz="1400" dirty="0"/>
                        <a:t>50</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3059025"/>
              </p:ext>
            </p:extLst>
          </p:nvPr>
        </p:nvGraphicFramePr>
        <p:xfrm>
          <a:off x="2819400" y="3124200"/>
          <a:ext cx="2209800" cy="1259840"/>
        </p:xfrm>
        <a:graphic>
          <a:graphicData uri="http://schemas.openxmlformats.org/drawingml/2006/table">
            <a:tbl>
              <a:tblPr firstRow="1" bandRow="1">
                <a:tableStyleId>{5C22544A-7EE6-4342-B048-85BDC9FD1C3A}</a:tableStyleId>
              </a:tblPr>
              <a:tblGrid>
                <a:gridCol w="926690">
                  <a:extLst>
                    <a:ext uri="{9D8B030D-6E8A-4147-A177-3AD203B41FA5}">
                      <a16:colId xmlns:a16="http://schemas.microsoft.com/office/drawing/2014/main" val="20000"/>
                    </a:ext>
                  </a:extLst>
                </a:gridCol>
                <a:gridCol w="1283110">
                  <a:extLst>
                    <a:ext uri="{9D8B030D-6E8A-4147-A177-3AD203B41FA5}">
                      <a16:colId xmlns:a16="http://schemas.microsoft.com/office/drawing/2014/main" val="20001"/>
                    </a:ext>
                  </a:extLst>
                </a:gridCol>
              </a:tblGrid>
              <a:tr h="370840">
                <a:tc>
                  <a:txBody>
                    <a:bodyPr/>
                    <a:lstStyle/>
                    <a:p>
                      <a:r>
                        <a:rPr lang="en-US" sz="1400" dirty="0"/>
                        <a:t>Product</a:t>
                      </a:r>
                    </a:p>
                  </a:txBody>
                  <a:tcPr/>
                </a:tc>
                <a:tc>
                  <a:txBody>
                    <a:bodyPr/>
                    <a:lstStyle/>
                    <a:p>
                      <a:r>
                        <a:rPr lang="en-US" sz="1400" dirty="0"/>
                        <a:t>Quantity shipped</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150</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5978667"/>
              </p:ext>
            </p:extLst>
          </p:nvPr>
        </p:nvGraphicFramePr>
        <p:xfrm>
          <a:off x="4114800" y="4648200"/>
          <a:ext cx="4495800" cy="1630680"/>
        </p:xfrm>
        <a:graphic>
          <a:graphicData uri="http://schemas.openxmlformats.org/drawingml/2006/table">
            <a:tbl>
              <a:tblPr firstRow="1" bandRow="1">
                <a:tableStyleId>{FABFCF23-3B69-468F-B69F-88F6DE6A72F2}</a:tableStyleId>
              </a:tblPr>
              <a:tblGrid>
                <a:gridCol w="1192307">
                  <a:extLst>
                    <a:ext uri="{9D8B030D-6E8A-4147-A177-3AD203B41FA5}">
                      <a16:colId xmlns:a16="http://schemas.microsoft.com/office/drawing/2014/main" val="20000"/>
                    </a:ext>
                  </a:extLst>
                </a:gridCol>
                <a:gridCol w="992316">
                  <a:extLst>
                    <a:ext uri="{9D8B030D-6E8A-4147-A177-3AD203B41FA5}">
                      <a16:colId xmlns:a16="http://schemas.microsoft.com/office/drawing/2014/main" val="20001"/>
                    </a:ext>
                  </a:extLst>
                </a:gridCol>
                <a:gridCol w="109197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US" sz="1400" dirty="0"/>
                        <a:t>Product</a:t>
                      </a:r>
                    </a:p>
                  </a:txBody>
                  <a:tcPr/>
                </a:tc>
                <a:tc>
                  <a:txBody>
                    <a:bodyPr/>
                    <a:lstStyle/>
                    <a:p>
                      <a:r>
                        <a:rPr lang="en-US" sz="1400" dirty="0"/>
                        <a:t>Quantity ordered</a:t>
                      </a:r>
                    </a:p>
                  </a:txBody>
                  <a:tcPr/>
                </a:tc>
                <a:tc>
                  <a:txBody>
                    <a:bodyPr/>
                    <a:lstStyle/>
                    <a:p>
                      <a:r>
                        <a:rPr lang="en-US" sz="1400" dirty="0"/>
                        <a:t>Quantity shipped</a:t>
                      </a:r>
                    </a:p>
                  </a:txBody>
                  <a:tcPr/>
                </a:tc>
                <a:tc>
                  <a:txBody>
                    <a:bodyPr/>
                    <a:lstStyle/>
                    <a:p>
                      <a:r>
                        <a:rPr lang="en-US" sz="1400" dirty="0"/>
                        <a:t>Ratio</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tc>
                  <a:txBody>
                    <a:bodyPr/>
                    <a:lstStyle/>
                    <a:p>
                      <a:r>
                        <a:rPr lang="en-US" sz="1400" dirty="0"/>
                        <a:t>100</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200</a:t>
                      </a:r>
                    </a:p>
                  </a:txBody>
                  <a:tcPr/>
                </a:tc>
                <a:tc>
                  <a:txBody>
                    <a:bodyPr/>
                    <a:lstStyle/>
                    <a:p>
                      <a:r>
                        <a:rPr lang="en-US" sz="1400" dirty="0"/>
                        <a:t>150</a:t>
                      </a:r>
                    </a:p>
                  </a:txBody>
                  <a:tcPr/>
                </a:tc>
                <a:tc>
                  <a:txBody>
                    <a:bodyPr/>
                    <a:lstStyle/>
                    <a:p>
                      <a:r>
                        <a:rPr lang="en-US" sz="1400" dirty="0"/>
                        <a:t>75%</a:t>
                      </a:r>
                    </a:p>
                  </a:txBody>
                  <a:tcPr/>
                </a:tc>
                <a:extLst>
                  <a:ext uri="{0D108BD9-81ED-4DB2-BD59-A6C34878D82A}">
                    <a16:rowId xmlns:a16="http://schemas.microsoft.com/office/drawing/2014/main" val="10002"/>
                  </a:ext>
                </a:extLst>
              </a:tr>
              <a:tr h="370840">
                <a:tc>
                  <a:txBody>
                    <a:bodyPr/>
                    <a:lstStyle/>
                    <a:p>
                      <a:r>
                        <a:rPr lang="en-US" sz="1400" dirty="0"/>
                        <a:t>P333</a:t>
                      </a:r>
                    </a:p>
                  </a:txBody>
                  <a:tcPr/>
                </a:tc>
                <a:tc>
                  <a:txBody>
                    <a:bodyPr/>
                    <a:lstStyle/>
                    <a:p>
                      <a:r>
                        <a:rPr lang="en-US" sz="1400" dirty="0"/>
                        <a:t>50</a:t>
                      </a:r>
                    </a:p>
                  </a:txBody>
                  <a:tcPr/>
                </a:tc>
                <a:tc>
                  <a:txBody>
                    <a:bodyPr/>
                    <a:lstStyle/>
                    <a:p>
                      <a:endParaRPr lang="en-US" sz="1400" dirty="0"/>
                    </a:p>
                  </a:txBody>
                  <a:tcPr/>
                </a:tc>
                <a:tc>
                  <a:txBody>
                    <a:bodyPr/>
                    <a:lstStyle/>
                    <a:p>
                      <a:r>
                        <a:rPr lang="en-US" sz="1400" dirty="0"/>
                        <a:t>0%</a:t>
                      </a:r>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5562600" y="3048000"/>
            <a:ext cx="2971800" cy="13716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The order and shipment in a certain month are merged on common dimensional attribute (product).</a:t>
            </a:r>
          </a:p>
        </p:txBody>
      </p:sp>
    </p:spTree>
    <p:extLst>
      <p:ext uri="{BB962C8B-B14F-4D97-AF65-F5344CB8AC3E}">
        <p14:creationId xmlns:p14="http://schemas.microsoft.com/office/powerpoint/2010/main" val="200777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1863135" y="4614446"/>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Advanced Case for Conformed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56</a:t>
            </a:fld>
            <a:endParaRPr lang="en-US"/>
          </a:p>
        </p:txBody>
      </p:sp>
      <p:sp>
        <p:nvSpPr>
          <p:cNvPr id="4" name="Content Placeholder 3"/>
          <p:cNvSpPr>
            <a:spLocks noGrp="1"/>
          </p:cNvSpPr>
          <p:nvPr>
            <p:ph sz="quarter" idx="1"/>
          </p:nvPr>
        </p:nvSpPr>
        <p:spPr>
          <a:xfrm>
            <a:off x="457200" y="1219200"/>
            <a:ext cx="8229600" cy="2286000"/>
          </a:xfrm>
        </p:spPr>
        <p:txBody>
          <a:bodyPr>
            <a:normAutofit/>
          </a:bodyPr>
          <a:lstStyle/>
          <a:p>
            <a:r>
              <a:rPr lang="en-US" sz="2400" dirty="0"/>
              <a:t>Identical dimensions are </a:t>
            </a:r>
            <a:r>
              <a:rPr lang="en-US" sz="2400" dirty="0">
                <a:solidFill>
                  <a:srgbClr val="FF0000"/>
                </a:solidFill>
              </a:rPr>
              <a:t>NOT</a:t>
            </a:r>
            <a:r>
              <a:rPr lang="en-US" sz="2400" dirty="0"/>
              <a:t> required.  Dimensions are </a:t>
            </a:r>
            <a:r>
              <a:rPr lang="en-US" sz="2400" dirty="0">
                <a:solidFill>
                  <a:srgbClr val="FF0000"/>
                </a:solidFill>
              </a:rPr>
              <a:t>conformed</a:t>
            </a:r>
            <a:r>
              <a:rPr lang="en-US" sz="2400" dirty="0"/>
              <a:t> when</a:t>
            </a:r>
          </a:p>
          <a:p>
            <a:pPr lvl="1"/>
            <a:r>
              <a:rPr lang="en-US" sz="2000" dirty="0">
                <a:solidFill>
                  <a:schemeClr val="tx1"/>
                </a:solidFill>
              </a:rPr>
              <a:t>The dimensional attributes of one dimension are a </a:t>
            </a:r>
            <a:r>
              <a:rPr lang="en-US" sz="2000" dirty="0">
                <a:solidFill>
                  <a:schemeClr val="bg2">
                    <a:lumMod val="50000"/>
                  </a:schemeClr>
                </a:solidFill>
              </a:rPr>
              <a:t>subset</a:t>
            </a:r>
            <a:r>
              <a:rPr lang="en-US" sz="2000" dirty="0">
                <a:solidFill>
                  <a:schemeClr val="tx1"/>
                </a:solidFill>
              </a:rPr>
              <a:t> of the dimensional attributes of the other.</a:t>
            </a:r>
          </a:p>
          <a:p>
            <a:pPr lvl="1"/>
            <a:r>
              <a:rPr lang="en-US" sz="2000" dirty="0">
                <a:solidFill>
                  <a:schemeClr val="tx1"/>
                </a:solidFill>
              </a:rPr>
              <a:t>The common dimension attributes </a:t>
            </a:r>
            <a:r>
              <a:rPr lang="en-US" sz="2000" dirty="0">
                <a:solidFill>
                  <a:schemeClr val="bg2">
                    <a:lumMod val="50000"/>
                  </a:schemeClr>
                </a:solidFill>
              </a:rPr>
              <a:t>share</a:t>
            </a:r>
            <a:r>
              <a:rPr lang="en-US" sz="2000" dirty="0">
                <a:solidFill>
                  <a:schemeClr val="tx1"/>
                </a:solidFill>
              </a:rPr>
              <a:t> the same structure and content</a:t>
            </a:r>
          </a:p>
        </p:txBody>
      </p:sp>
      <p:sp>
        <p:nvSpPr>
          <p:cNvPr id="5" name="Rectangle 4"/>
          <p:cNvSpPr/>
          <p:nvPr/>
        </p:nvSpPr>
        <p:spPr>
          <a:xfrm>
            <a:off x="990600" y="3700046"/>
            <a:ext cx="16764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cxnSp>
        <p:nvCxnSpPr>
          <p:cNvPr id="8" name="Straight Connector 7"/>
          <p:cNvCxnSpPr/>
          <p:nvPr/>
        </p:nvCxnSpPr>
        <p:spPr>
          <a:xfrm>
            <a:off x="2590800" y="4417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4733092"/>
            <a:ext cx="990600" cy="338554"/>
          </a:xfrm>
          <a:prstGeom prst="rect">
            <a:avLst/>
          </a:prstGeom>
          <a:noFill/>
        </p:spPr>
        <p:txBody>
          <a:bodyPr wrap="square" rtlCol="0">
            <a:spAutoFit/>
          </a:bodyPr>
          <a:lstStyle/>
          <a:p>
            <a:r>
              <a:rPr lang="en-US" sz="1600" dirty="0"/>
              <a:t>customer</a:t>
            </a:r>
          </a:p>
        </p:txBody>
      </p:sp>
      <p:sp>
        <p:nvSpPr>
          <p:cNvPr id="10" name="TextBox 9"/>
          <p:cNvSpPr txBox="1"/>
          <p:nvPr/>
        </p:nvSpPr>
        <p:spPr>
          <a:xfrm>
            <a:off x="2743200" y="4462046"/>
            <a:ext cx="838200" cy="338554"/>
          </a:xfrm>
          <a:prstGeom prst="rect">
            <a:avLst/>
          </a:prstGeom>
          <a:noFill/>
        </p:spPr>
        <p:txBody>
          <a:bodyPr wrap="square" rtlCol="0">
            <a:spAutoFit/>
          </a:bodyPr>
          <a:lstStyle/>
          <a:p>
            <a:r>
              <a:rPr lang="en-US" sz="1600" dirty="0"/>
              <a:t>product</a:t>
            </a:r>
          </a:p>
        </p:txBody>
      </p:sp>
      <p:sp>
        <p:nvSpPr>
          <p:cNvPr id="11" name="Oval 10"/>
          <p:cNvSpPr/>
          <p:nvPr/>
        </p:nvSpPr>
        <p:spPr>
          <a:xfrm>
            <a:off x="1752600" y="4843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5334000" y="3928646"/>
            <a:ext cx="1371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 goal</a:t>
            </a:r>
          </a:p>
        </p:txBody>
      </p:sp>
      <p:sp>
        <p:nvSpPr>
          <p:cNvPr id="17" name="Rectangle 16"/>
          <p:cNvSpPr/>
          <p:nvPr/>
        </p:nvSpPr>
        <p:spPr>
          <a:xfrm>
            <a:off x="5334000" y="4199692"/>
            <a:ext cx="1371600" cy="6433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goalDollars</a:t>
            </a:r>
            <a:endParaRPr lang="en-US" sz="1600" dirty="0"/>
          </a:p>
        </p:txBody>
      </p:sp>
      <p:sp>
        <p:nvSpPr>
          <p:cNvPr id="18" name="Oval 17"/>
          <p:cNvSpPr/>
          <p:nvPr/>
        </p:nvSpPr>
        <p:spPr>
          <a:xfrm>
            <a:off x="7162800" y="45781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6705600" y="46855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91400" y="4504492"/>
            <a:ext cx="1066800" cy="338554"/>
          </a:xfrm>
          <a:prstGeom prst="rect">
            <a:avLst/>
          </a:prstGeom>
          <a:noFill/>
        </p:spPr>
        <p:txBody>
          <a:bodyPr wrap="square" rtlCol="0">
            <a:spAutoFit/>
          </a:bodyPr>
          <a:lstStyle/>
          <a:p>
            <a:r>
              <a:rPr lang="en-US" sz="1600" b="1" dirty="0">
                <a:solidFill>
                  <a:srgbClr val="FF0000"/>
                </a:solidFill>
              </a:rPr>
              <a:t>category</a:t>
            </a:r>
          </a:p>
        </p:txBody>
      </p:sp>
      <p:sp>
        <p:nvSpPr>
          <p:cNvPr id="25" name="Oval 24"/>
          <p:cNvSpPr/>
          <p:nvPr/>
        </p:nvSpPr>
        <p:spPr>
          <a:xfrm>
            <a:off x="7848600" y="4233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7391400" y="4340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0" y="3928646"/>
            <a:ext cx="838200" cy="338554"/>
          </a:xfrm>
          <a:prstGeom prst="rect">
            <a:avLst/>
          </a:prstGeom>
          <a:noFill/>
        </p:spPr>
        <p:txBody>
          <a:bodyPr wrap="square" rtlCol="0">
            <a:spAutoFit/>
          </a:bodyPr>
          <a:lstStyle/>
          <a:p>
            <a:r>
              <a:rPr lang="en-US" sz="1600" b="1" dirty="0">
                <a:solidFill>
                  <a:srgbClr val="FF0000"/>
                </a:solidFill>
              </a:rPr>
              <a:t>month</a:t>
            </a:r>
          </a:p>
        </p:txBody>
      </p:sp>
      <p:sp>
        <p:nvSpPr>
          <p:cNvPr id="28" name="Oval 27"/>
          <p:cNvSpPr/>
          <p:nvPr/>
        </p:nvSpPr>
        <p:spPr>
          <a:xfrm>
            <a:off x="7162800" y="4233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9" name="Straight Connector 28"/>
          <p:cNvCxnSpPr/>
          <p:nvPr/>
        </p:nvCxnSpPr>
        <p:spPr>
          <a:xfrm>
            <a:off x="6705600" y="434087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35" idx="6"/>
          </p:cNvCxnSpPr>
          <p:nvPr/>
        </p:nvCxnSpPr>
        <p:spPr>
          <a:xfrm>
            <a:off x="2609540" y="4078331"/>
            <a:ext cx="1962460" cy="43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66740" y="39709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2761940" y="3657600"/>
            <a:ext cx="838200" cy="338554"/>
          </a:xfrm>
          <a:prstGeom prst="rect">
            <a:avLst/>
          </a:prstGeom>
          <a:noFill/>
        </p:spPr>
        <p:txBody>
          <a:bodyPr wrap="square" rtlCol="0">
            <a:spAutoFit/>
          </a:bodyPr>
          <a:lstStyle/>
          <a:p>
            <a:pPr algn="ctr"/>
            <a:r>
              <a:rPr lang="en-US" sz="1600" dirty="0"/>
              <a:t>date</a:t>
            </a:r>
          </a:p>
        </p:txBody>
      </p:sp>
      <p:sp>
        <p:nvSpPr>
          <p:cNvPr id="35" name="Oval 34"/>
          <p:cNvSpPr/>
          <p:nvPr/>
        </p:nvSpPr>
        <p:spPr>
          <a:xfrm>
            <a:off x="4343400" y="3968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038600" y="3666292"/>
            <a:ext cx="838200" cy="338554"/>
          </a:xfrm>
          <a:prstGeom prst="rect">
            <a:avLst/>
          </a:prstGeom>
          <a:noFill/>
        </p:spPr>
        <p:txBody>
          <a:bodyPr wrap="square" rtlCol="0">
            <a:spAutoFit/>
          </a:bodyPr>
          <a:lstStyle/>
          <a:p>
            <a:pPr algn="ctr"/>
            <a:r>
              <a:rPr lang="en-US" sz="1600" b="1" dirty="0">
                <a:solidFill>
                  <a:srgbClr val="FF0000"/>
                </a:solidFill>
              </a:rPr>
              <a:t>year</a:t>
            </a:r>
          </a:p>
        </p:txBody>
      </p:sp>
      <p:sp>
        <p:nvSpPr>
          <p:cNvPr id="37" name="Oval 36"/>
          <p:cNvSpPr/>
          <p:nvPr/>
        </p:nvSpPr>
        <p:spPr>
          <a:xfrm>
            <a:off x="3657600" y="39736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p:cNvSpPr txBox="1"/>
          <p:nvPr/>
        </p:nvSpPr>
        <p:spPr>
          <a:xfrm>
            <a:off x="3352800" y="3657600"/>
            <a:ext cx="838200" cy="338554"/>
          </a:xfrm>
          <a:prstGeom prst="rect">
            <a:avLst/>
          </a:prstGeom>
          <a:noFill/>
        </p:spPr>
        <p:txBody>
          <a:bodyPr wrap="square" rtlCol="0">
            <a:spAutoFit/>
          </a:bodyPr>
          <a:lstStyle/>
          <a:p>
            <a:pPr algn="ctr"/>
            <a:r>
              <a:rPr lang="en-US" sz="1600" b="1" dirty="0">
                <a:solidFill>
                  <a:srgbClr val="FF0000"/>
                </a:solidFill>
              </a:rPr>
              <a:t>month</a:t>
            </a:r>
          </a:p>
        </p:txBody>
      </p:sp>
      <p:sp>
        <p:nvSpPr>
          <p:cNvPr id="6" name="Rectangle 5"/>
          <p:cNvSpPr/>
          <p:nvPr/>
        </p:nvSpPr>
        <p:spPr>
          <a:xfrm>
            <a:off x="990600" y="3971092"/>
            <a:ext cx="1676400" cy="6433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quantityOrdered</a:t>
            </a:r>
            <a:endParaRPr lang="en-US" sz="1600" dirty="0"/>
          </a:p>
          <a:p>
            <a:r>
              <a:rPr lang="en-US" sz="1600" dirty="0" err="1"/>
              <a:t>orderDollars</a:t>
            </a:r>
            <a:endParaRPr lang="en-US" sz="1600" dirty="0"/>
          </a:p>
        </p:txBody>
      </p:sp>
      <p:sp>
        <p:nvSpPr>
          <p:cNvPr id="41" name="TextBox 40"/>
          <p:cNvSpPr txBox="1"/>
          <p:nvPr/>
        </p:nvSpPr>
        <p:spPr>
          <a:xfrm>
            <a:off x="7543800" y="3928646"/>
            <a:ext cx="838200" cy="338554"/>
          </a:xfrm>
          <a:prstGeom prst="rect">
            <a:avLst/>
          </a:prstGeom>
          <a:noFill/>
        </p:spPr>
        <p:txBody>
          <a:bodyPr wrap="square" rtlCol="0">
            <a:spAutoFit/>
          </a:bodyPr>
          <a:lstStyle/>
          <a:p>
            <a:pPr algn="ctr"/>
            <a:r>
              <a:rPr lang="en-US" sz="1600" b="1" dirty="0">
                <a:solidFill>
                  <a:srgbClr val="FF0000"/>
                </a:solidFill>
              </a:rPr>
              <a:t>year</a:t>
            </a:r>
          </a:p>
        </p:txBody>
      </p:sp>
      <p:sp>
        <p:nvSpPr>
          <p:cNvPr id="42" name="Oval 41"/>
          <p:cNvSpPr/>
          <p:nvPr/>
        </p:nvSpPr>
        <p:spPr>
          <a:xfrm>
            <a:off x="3657600" y="4309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3" name="Straight Connector 42"/>
          <p:cNvCxnSpPr/>
          <p:nvPr/>
        </p:nvCxnSpPr>
        <p:spPr>
          <a:xfrm>
            <a:off x="3200400" y="4417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48000" y="4309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3581400" y="4462046"/>
            <a:ext cx="1219200" cy="338554"/>
          </a:xfrm>
          <a:prstGeom prst="rect">
            <a:avLst/>
          </a:prstGeom>
          <a:noFill/>
        </p:spPr>
        <p:txBody>
          <a:bodyPr wrap="square" rtlCol="0">
            <a:spAutoFit/>
          </a:bodyPr>
          <a:lstStyle/>
          <a:p>
            <a:r>
              <a:rPr lang="en-US" sz="1600" b="1" dirty="0">
                <a:solidFill>
                  <a:srgbClr val="FF0000"/>
                </a:solidFill>
              </a:rPr>
              <a:t>category</a:t>
            </a:r>
          </a:p>
        </p:txBody>
      </p:sp>
      <p:sp>
        <p:nvSpPr>
          <p:cNvPr id="48" name="Rectangle 47"/>
          <p:cNvSpPr/>
          <p:nvPr/>
        </p:nvSpPr>
        <p:spPr>
          <a:xfrm>
            <a:off x="2590800" y="5257800"/>
            <a:ext cx="5791200" cy="914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It is easy to generate a report to compare the order dollars and the sales goals by product category and month, because the two facts have conformed dimensions.</a:t>
            </a:r>
          </a:p>
        </p:txBody>
      </p:sp>
    </p:spTree>
    <p:extLst>
      <p:ext uri="{BB962C8B-B14F-4D97-AF65-F5344CB8AC3E}">
        <p14:creationId xmlns:p14="http://schemas.microsoft.com/office/powerpoint/2010/main" val="23605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Notation in Modeling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57</a:t>
            </a:fld>
            <a:endParaRPr lang="en-US"/>
          </a:p>
        </p:txBody>
      </p:sp>
      <p:sp>
        <p:nvSpPr>
          <p:cNvPr id="4" name="Content Placeholder 3"/>
          <p:cNvSpPr>
            <a:spLocks noGrp="1"/>
          </p:cNvSpPr>
          <p:nvPr>
            <p:ph sz="quarter" idx="1"/>
          </p:nvPr>
        </p:nvSpPr>
        <p:spPr/>
        <p:txBody>
          <a:bodyPr/>
          <a:lstStyle/>
          <a:p>
            <a:r>
              <a:rPr lang="en-US" dirty="0"/>
              <a:t>Some </a:t>
            </a:r>
            <a:r>
              <a:rPr lang="en-US" dirty="0">
                <a:solidFill>
                  <a:schemeClr val="bg2">
                    <a:lumMod val="50000"/>
                  </a:schemeClr>
                </a:solidFill>
              </a:rPr>
              <a:t>advanced</a:t>
            </a:r>
            <a:r>
              <a:rPr lang="en-US" dirty="0"/>
              <a:t> modeling concepts:</a:t>
            </a:r>
          </a:p>
          <a:p>
            <a:pPr lvl="1"/>
            <a:r>
              <a:rPr lang="en-US" dirty="0"/>
              <a:t>Descriptive attributes</a:t>
            </a:r>
          </a:p>
          <a:p>
            <a:pPr lvl="1"/>
            <a:r>
              <a:rPr lang="en-US" dirty="0"/>
              <a:t>Optional arc</a:t>
            </a:r>
          </a:p>
          <a:p>
            <a:pPr lvl="1"/>
            <a:r>
              <a:rPr lang="en-US" dirty="0"/>
              <a:t>Optional dimension</a:t>
            </a:r>
          </a:p>
          <a:p>
            <a:pPr lvl="1"/>
            <a:r>
              <a:rPr lang="en-US" dirty="0"/>
              <a:t>Shared hierarchies</a:t>
            </a:r>
          </a:p>
          <a:p>
            <a:pPr lvl="1"/>
            <a:r>
              <a:rPr lang="en-US" dirty="0"/>
              <a:t>Non-</a:t>
            </a:r>
            <a:r>
              <a:rPr lang="en-US" dirty="0" err="1"/>
              <a:t>additivity</a:t>
            </a:r>
            <a:r>
              <a:rPr lang="en-US" dirty="0"/>
              <a:t> (in next section)</a:t>
            </a:r>
          </a:p>
          <a:p>
            <a:pPr lvl="1"/>
            <a:endParaRPr lang="en-US" dirty="0"/>
          </a:p>
          <a:p>
            <a:pPr lvl="1"/>
            <a:endParaRPr lang="en-US" dirty="0"/>
          </a:p>
        </p:txBody>
      </p:sp>
    </p:spTree>
    <p:extLst>
      <p:ext uri="{BB962C8B-B14F-4D97-AF65-F5344CB8AC3E}">
        <p14:creationId xmlns:p14="http://schemas.microsoft.com/office/powerpoint/2010/main" val="3265665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a:off x="4267200" y="5334000"/>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792104" y="3716740"/>
            <a:ext cx="6824" cy="474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343400" y="3048000"/>
            <a:ext cx="323288" cy="92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8" idx="2"/>
          </p:cNvCxnSpPr>
          <p:nvPr/>
        </p:nvCxnSpPr>
        <p:spPr>
          <a:xfrm>
            <a:off x="5181600" y="4253460"/>
            <a:ext cx="2419660" cy="958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838200" y="4267200"/>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58</a:t>
            </a:fld>
            <a:endParaRPr lang="en-US"/>
          </a:p>
        </p:txBody>
      </p:sp>
      <p:sp>
        <p:nvSpPr>
          <p:cNvPr id="6" name="Rectangle 5"/>
          <p:cNvSpPr/>
          <p:nvPr/>
        </p:nvSpPr>
        <p:spPr>
          <a:xfrm>
            <a:off x="3352800" y="35814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
        <p:nvSpPr>
          <p:cNvPr id="7" name="Rectangle 6"/>
          <p:cNvSpPr/>
          <p:nvPr/>
        </p:nvSpPr>
        <p:spPr>
          <a:xfrm>
            <a:off x="3352800" y="3886200"/>
            <a:ext cx="1828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r>
              <a:rPr lang="en-US" sz="1400" dirty="0"/>
              <a:t> (AVG)</a:t>
            </a:r>
          </a:p>
          <a:p>
            <a:r>
              <a:rPr lang="en-US" sz="1400" dirty="0" err="1"/>
              <a:t>numCustomers</a:t>
            </a:r>
            <a:endParaRPr lang="en-US" sz="1400" dirty="0"/>
          </a:p>
        </p:txBody>
      </p:sp>
      <p:cxnSp>
        <p:nvCxnSpPr>
          <p:cNvPr id="9" name="Straight Connector 8"/>
          <p:cNvCxnSpPr/>
          <p:nvPr/>
        </p:nvCxnSpPr>
        <p:spPr>
          <a:xfrm>
            <a:off x="4220980" y="3200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638800" y="41460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3276600" y="2895600"/>
            <a:ext cx="838200" cy="307777"/>
          </a:xfrm>
          <a:prstGeom prst="rect">
            <a:avLst/>
          </a:prstGeom>
          <a:noFill/>
        </p:spPr>
        <p:txBody>
          <a:bodyPr wrap="square" rtlCol="0">
            <a:spAutoFit/>
          </a:bodyPr>
          <a:lstStyle/>
          <a:p>
            <a:pPr algn="r"/>
            <a:r>
              <a:rPr lang="en-US" sz="1400" dirty="0"/>
              <a:t>product</a:t>
            </a:r>
          </a:p>
        </p:txBody>
      </p:sp>
      <p:sp>
        <p:nvSpPr>
          <p:cNvPr id="15" name="TextBox 14"/>
          <p:cNvSpPr txBox="1"/>
          <p:nvPr/>
        </p:nvSpPr>
        <p:spPr>
          <a:xfrm>
            <a:off x="2514600" y="4343400"/>
            <a:ext cx="685800" cy="307777"/>
          </a:xfrm>
          <a:prstGeom prst="rect">
            <a:avLst/>
          </a:prstGeom>
          <a:noFill/>
        </p:spPr>
        <p:txBody>
          <a:bodyPr wrap="square" rtlCol="0">
            <a:spAutoFit/>
          </a:bodyPr>
          <a:lstStyle/>
          <a:p>
            <a:pPr algn="ctr"/>
            <a:r>
              <a:rPr lang="en-US" sz="1400" dirty="0"/>
              <a:t>date</a:t>
            </a:r>
          </a:p>
        </p:txBody>
      </p:sp>
      <p:sp>
        <p:nvSpPr>
          <p:cNvPr id="16" name="TextBox 15"/>
          <p:cNvSpPr txBox="1"/>
          <p:nvPr/>
        </p:nvSpPr>
        <p:spPr>
          <a:xfrm>
            <a:off x="5257800" y="4340423"/>
            <a:ext cx="609600" cy="307777"/>
          </a:xfrm>
          <a:prstGeom prst="rect">
            <a:avLst/>
          </a:prstGeom>
          <a:noFill/>
        </p:spPr>
        <p:txBody>
          <a:bodyPr wrap="square" rtlCol="0">
            <a:spAutoFit/>
          </a:bodyPr>
          <a:lstStyle/>
          <a:p>
            <a:pPr algn="ctr"/>
            <a:r>
              <a:rPr lang="en-US" sz="1400" dirty="0"/>
              <a:t>store</a:t>
            </a:r>
          </a:p>
        </p:txBody>
      </p:sp>
      <p:cxnSp>
        <p:nvCxnSpPr>
          <p:cNvPr id="19" name="Straight Connector 18"/>
          <p:cNvCxnSpPr>
            <a:endCxn id="8" idx="7"/>
          </p:cNvCxnSpPr>
          <p:nvPr/>
        </p:nvCxnSpPr>
        <p:spPr>
          <a:xfrm flipH="1">
            <a:off x="4294932" y="17526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4" idx="4"/>
            <a:endCxn id="8" idx="0"/>
          </p:cNvCxnSpPr>
          <p:nvPr/>
        </p:nvCxnSpPr>
        <p:spPr>
          <a:xfrm>
            <a:off x="4000500" y="2514600"/>
            <a:ext cx="2136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886200" y="228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4648200" y="2438400"/>
            <a:ext cx="838200" cy="307777"/>
          </a:xfrm>
          <a:prstGeom prst="rect">
            <a:avLst/>
          </a:prstGeom>
          <a:noFill/>
        </p:spPr>
        <p:txBody>
          <a:bodyPr wrap="square" rtlCol="0">
            <a:spAutoFit/>
          </a:bodyPr>
          <a:lstStyle/>
          <a:p>
            <a:r>
              <a:rPr lang="en-US" sz="1400" dirty="0"/>
              <a:t>type</a:t>
            </a:r>
          </a:p>
        </p:txBody>
      </p:sp>
      <p:sp>
        <p:nvSpPr>
          <p:cNvPr id="32" name="Oval 31"/>
          <p:cNvSpPr/>
          <p:nvPr/>
        </p:nvSpPr>
        <p:spPr>
          <a:xfrm>
            <a:off x="4676694" y="2100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4419600" y="2514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876800" y="2023646"/>
            <a:ext cx="1143000" cy="307777"/>
          </a:xfrm>
          <a:prstGeom prst="rect">
            <a:avLst/>
          </a:prstGeom>
          <a:noFill/>
        </p:spPr>
        <p:txBody>
          <a:bodyPr wrap="square" rtlCol="0">
            <a:spAutoFit/>
          </a:bodyPr>
          <a:lstStyle/>
          <a:p>
            <a:r>
              <a:rPr lang="en-US" sz="1400" dirty="0"/>
              <a:t>category</a:t>
            </a:r>
          </a:p>
        </p:txBody>
      </p:sp>
      <p:sp>
        <p:nvSpPr>
          <p:cNvPr id="37" name="TextBox 36"/>
          <p:cNvSpPr txBox="1"/>
          <p:nvPr/>
        </p:nvSpPr>
        <p:spPr>
          <a:xfrm>
            <a:off x="5105400" y="1642646"/>
            <a:ext cx="1295400" cy="307777"/>
          </a:xfrm>
          <a:prstGeom prst="rect">
            <a:avLst/>
          </a:prstGeom>
          <a:noFill/>
        </p:spPr>
        <p:txBody>
          <a:bodyPr wrap="square" rtlCol="0">
            <a:spAutoFit/>
          </a:bodyPr>
          <a:lstStyle/>
          <a:p>
            <a:r>
              <a:rPr lang="en-US" sz="1400" dirty="0"/>
              <a:t>department</a:t>
            </a:r>
          </a:p>
        </p:txBody>
      </p:sp>
      <p:sp>
        <p:nvSpPr>
          <p:cNvPr id="38" name="TextBox 37"/>
          <p:cNvSpPr txBox="1"/>
          <p:nvPr/>
        </p:nvSpPr>
        <p:spPr>
          <a:xfrm>
            <a:off x="3276600" y="2057400"/>
            <a:ext cx="685800" cy="307777"/>
          </a:xfrm>
          <a:prstGeom prst="rect">
            <a:avLst/>
          </a:prstGeom>
          <a:noFill/>
        </p:spPr>
        <p:txBody>
          <a:bodyPr wrap="square" rtlCol="0">
            <a:spAutoFit/>
          </a:bodyPr>
          <a:lstStyle/>
          <a:p>
            <a:pPr algn="r"/>
            <a:r>
              <a:rPr lang="en-US" sz="1400" dirty="0"/>
              <a:t>brand</a:t>
            </a:r>
          </a:p>
        </p:txBody>
      </p:sp>
      <p:sp>
        <p:nvSpPr>
          <p:cNvPr id="39" name="Oval 38"/>
          <p:cNvSpPr/>
          <p:nvPr/>
        </p:nvSpPr>
        <p:spPr>
          <a:xfrm>
            <a:off x="1981200" y="415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1676400" y="4343400"/>
            <a:ext cx="838200" cy="307777"/>
          </a:xfrm>
          <a:prstGeom prst="rect">
            <a:avLst/>
          </a:prstGeom>
          <a:noFill/>
        </p:spPr>
        <p:txBody>
          <a:bodyPr wrap="square" rtlCol="0">
            <a:spAutoFit/>
          </a:bodyPr>
          <a:lstStyle/>
          <a:p>
            <a:pPr algn="ctr"/>
            <a:r>
              <a:rPr lang="en-US" sz="1400" dirty="0"/>
              <a:t>month</a:t>
            </a:r>
            <a:endParaRPr lang="en-US" sz="1600" dirty="0"/>
          </a:p>
        </p:txBody>
      </p:sp>
      <p:sp>
        <p:nvSpPr>
          <p:cNvPr id="43" name="Oval 42"/>
          <p:cNvSpPr/>
          <p:nvPr/>
        </p:nvSpPr>
        <p:spPr>
          <a:xfrm>
            <a:off x="1295400" y="4159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990600" y="4343400"/>
            <a:ext cx="838200" cy="307777"/>
          </a:xfrm>
          <a:prstGeom prst="rect">
            <a:avLst/>
          </a:prstGeom>
          <a:noFill/>
        </p:spPr>
        <p:txBody>
          <a:bodyPr wrap="square" rtlCol="0">
            <a:spAutoFit/>
          </a:bodyPr>
          <a:lstStyle/>
          <a:p>
            <a:pPr algn="ctr"/>
            <a:r>
              <a:rPr lang="en-US" sz="1400" dirty="0"/>
              <a:t>quarter</a:t>
            </a:r>
            <a:endParaRPr lang="en-US" sz="1600" dirty="0"/>
          </a:p>
        </p:txBody>
      </p:sp>
      <p:sp>
        <p:nvSpPr>
          <p:cNvPr id="45" name="Oval 44"/>
          <p:cNvSpPr/>
          <p:nvPr/>
        </p:nvSpPr>
        <p:spPr>
          <a:xfrm>
            <a:off x="609600" y="415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304800" y="4343400"/>
            <a:ext cx="838200" cy="307777"/>
          </a:xfrm>
          <a:prstGeom prst="rect">
            <a:avLst/>
          </a:prstGeom>
          <a:noFill/>
        </p:spPr>
        <p:txBody>
          <a:bodyPr wrap="square" rtlCol="0">
            <a:spAutoFit/>
          </a:bodyPr>
          <a:lstStyle/>
          <a:p>
            <a:pPr algn="ctr"/>
            <a:r>
              <a:rPr lang="en-US" sz="1400" dirty="0"/>
              <a:t>year</a:t>
            </a:r>
            <a:endParaRPr lang="en-US" sz="1600" dirty="0"/>
          </a:p>
        </p:txBody>
      </p:sp>
      <p:sp>
        <p:nvSpPr>
          <p:cNvPr id="48" name="Oval 47"/>
          <p:cNvSpPr/>
          <p:nvPr/>
        </p:nvSpPr>
        <p:spPr>
          <a:xfrm>
            <a:off x="7601260" y="41487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7296460" y="4332375"/>
            <a:ext cx="838200" cy="307777"/>
          </a:xfrm>
          <a:prstGeom prst="rect">
            <a:avLst/>
          </a:prstGeom>
          <a:noFill/>
        </p:spPr>
        <p:txBody>
          <a:bodyPr wrap="square" rtlCol="0">
            <a:spAutoFit/>
          </a:bodyPr>
          <a:lstStyle/>
          <a:p>
            <a:pPr algn="ctr"/>
            <a:r>
              <a:rPr lang="en-US" sz="1400" dirty="0"/>
              <a:t>country</a:t>
            </a:r>
            <a:endParaRPr lang="en-US" sz="1600" dirty="0"/>
          </a:p>
        </p:txBody>
      </p:sp>
      <p:sp>
        <p:nvSpPr>
          <p:cNvPr id="50" name="Oval 49"/>
          <p:cNvSpPr/>
          <p:nvPr/>
        </p:nvSpPr>
        <p:spPr>
          <a:xfrm>
            <a:off x="6915460" y="41435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6610660" y="4332375"/>
            <a:ext cx="838200" cy="307777"/>
          </a:xfrm>
          <a:prstGeom prst="rect">
            <a:avLst/>
          </a:prstGeom>
          <a:noFill/>
        </p:spPr>
        <p:txBody>
          <a:bodyPr wrap="square" rtlCol="0">
            <a:spAutoFit/>
          </a:bodyPr>
          <a:lstStyle/>
          <a:p>
            <a:pPr algn="ctr"/>
            <a:r>
              <a:rPr lang="en-US" sz="1400" dirty="0"/>
              <a:t>state</a:t>
            </a:r>
            <a:endParaRPr lang="en-US" sz="1600" dirty="0"/>
          </a:p>
        </p:txBody>
      </p:sp>
      <p:sp>
        <p:nvSpPr>
          <p:cNvPr id="52" name="Oval 51"/>
          <p:cNvSpPr/>
          <p:nvPr/>
        </p:nvSpPr>
        <p:spPr>
          <a:xfrm>
            <a:off x="6229660" y="41487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924860" y="4332375"/>
            <a:ext cx="838200" cy="307777"/>
          </a:xfrm>
          <a:prstGeom prst="rect">
            <a:avLst/>
          </a:prstGeom>
          <a:noFill/>
        </p:spPr>
        <p:txBody>
          <a:bodyPr wrap="square" rtlCol="0">
            <a:spAutoFit/>
          </a:bodyPr>
          <a:lstStyle/>
          <a:p>
            <a:pPr algn="ctr"/>
            <a:r>
              <a:rPr lang="en-US" sz="1400" dirty="0"/>
              <a:t>city</a:t>
            </a:r>
            <a:endParaRPr lang="en-US" sz="1600" dirty="0"/>
          </a:p>
        </p:txBody>
      </p:sp>
      <p:cxnSp>
        <p:nvCxnSpPr>
          <p:cNvPr id="55" name="Straight Connector 54"/>
          <p:cNvCxnSpPr>
            <a:endCxn id="86" idx="0"/>
          </p:cNvCxnSpPr>
          <p:nvPr/>
        </p:nvCxnSpPr>
        <p:spPr>
          <a:xfrm flipH="1">
            <a:off x="6819900" y="3429000"/>
            <a:ext cx="419100" cy="304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2390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7162800" y="2968823"/>
            <a:ext cx="1219200" cy="307777"/>
          </a:xfrm>
          <a:prstGeom prst="rect">
            <a:avLst/>
          </a:prstGeom>
          <a:noFill/>
        </p:spPr>
        <p:txBody>
          <a:bodyPr wrap="square" rtlCol="0">
            <a:spAutoFit/>
          </a:bodyPr>
          <a:lstStyle/>
          <a:p>
            <a:pPr algn="ctr"/>
            <a:r>
              <a:rPr lang="en-US" sz="1400" dirty="0" err="1"/>
              <a:t>salesManager</a:t>
            </a:r>
            <a:endParaRPr lang="en-US" sz="1600" dirty="0"/>
          </a:p>
        </p:txBody>
      </p:sp>
      <p:cxnSp>
        <p:nvCxnSpPr>
          <p:cNvPr id="54" name="Straight Connector 53"/>
          <p:cNvCxnSpPr/>
          <p:nvPr/>
        </p:nvCxnSpPr>
        <p:spPr>
          <a:xfrm>
            <a:off x="3886200" y="27432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5720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4800600" y="2895600"/>
            <a:ext cx="838200" cy="307777"/>
          </a:xfrm>
          <a:prstGeom prst="rect">
            <a:avLst/>
          </a:prstGeom>
          <a:noFill/>
        </p:spPr>
        <p:txBody>
          <a:bodyPr wrap="square" rtlCol="0">
            <a:spAutoFit/>
          </a:bodyPr>
          <a:lstStyle/>
          <a:p>
            <a:r>
              <a:rPr lang="en-US" sz="1400" dirty="0"/>
              <a:t>diet</a:t>
            </a:r>
          </a:p>
        </p:txBody>
      </p:sp>
      <p:cxnSp>
        <p:nvCxnSpPr>
          <p:cNvPr id="61" name="Straight Connector 60"/>
          <p:cNvCxnSpPr/>
          <p:nvPr/>
        </p:nvCxnSpPr>
        <p:spPr>
          <a:xfrm>
            <a:off x="4438850" y="29718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9981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3048000" y="27432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971800" y="2435423"/>
            <a:ext cx="838200" cy="307777"/>
          </a:xfrm>
          <a:prstGeom prst="rect">
            <a:avLst/>
          </a:prstGeom>
          <a:noFill/>
        </p:spPr>
        <p:txBody>
          <a:bodyPr wrap="square" rtlCol="0">
            <a:spAutoFit/>
          </a:bodyPr>
          <a:lstStyle/>
          <a:p>
            <a:r>
              <a:rPr lang="en-US" sz="1400" dirty="0"/>
              <a:t>weight</a:t>
            </a:r>
          </a:p>
        </p:txBody>
      </p:sp>
      <p:cxnSp>
        <p:nvCxnSpPr>
          <p:cNvPr id="74" name="Straight Connector 73"/>
          <p:cNvCxnSpPr/>
          <p:nvPr/>
        </p:nvCxnSpPr>
        <p:spPr>
          <a:xfrm>
            <a:off x="4724400" y="1676400"/>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1676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00400" y="1371600"/>
            <a:ext cx="1447800" cy="307777"/>
          </a:xfrm>
          <a:prstGeom prst="rect">
            <a:avLst/>
          </a:prstGeom>
          <a:noFill/>
        </p:spPr>
        <p:txBody>
          <a:bodyPr wrap="square" rtlCol="0">
            <a:spAutoFit/>
          </a:bodyPr>
          <a:lstStyle/>
          <a:p>
            <a:r>
              <a:rPr lang="en-US" sz="1400" dirty="0" err="1"/>
              <a:t>departmentHead</a:t>
            </a:r>
            <a:endParaRPr lang="en-US" sz="1400" dirty="0"/>
          </a:p>
        </p:txBody>
      </p:sp>
      <p:cxnSp>
        <p:nvCxnSpPr>
          <p:cNvPr id="82" name="Straight Connector 81"/>
          <p:cNvCxnSpPr/>
          <p:nvPr/>
        </p:nvCxnSpPr>
        <p:spPr>
          <a:xfrm>
            <a:off x="2496112" y="3895444"/>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481122" y="4343400"/>
            <a:ext cx="262078" cy="41447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67000" y="4159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p:cNvSpPr/>
          <p:nvPr/>
        </p:nvSpPr>
        <p:spPr>
          <a:xfrm>
            <a:off x="2286000" y="3733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p:cNvSpPr/>
          <p:nvPr/>
        </p:nvSpPr>
        <p:spPr>
          <a:xfrm>
            <a:off x="26670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Oval 80"/>
          <p:cNvSpPr/>
          <p:nvPr/>
        </p:nvSpPr>
        <p:spPr>
          <a:xfrm>
            <a:off x="22860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TextBox 88"/>
          <p:cNvSpPr txBox="1"/>
          <p:nvPr/>
        </p:nvSpPr>
        <p:spPr>
          <a:xfrm>
            <a:off x="2590800" y="3273623"/>
            <a:ext cx="533400" cy="307777"/>
          </a:xfrm>
          <a:prstGeom prst="rect">
            <a:avLst/>
          </a:prstGeom>
          <a:noFill/>
        </p:spPr>
        <p:txBody>
          <a:bodyPr wrap="square" rtlCol="0">
            <a:spAutoFit/>
          </a:bodyPr>
          <a:lstStyle/>
          <a:p>
            <a:pPr algn="ctr"/>
            <a:r>
              <a:rPr lang="en-US" sz="1400" dirty="0"/>
              <a:t>day</a:t>
            </a:r>
          </a:p>
        </p:txBody>
      </p:sp>
      <p:sp>
        <p:nvSpPr>
          <p:cNvPr id="90" name="TextBox 89"/>
          <p:cNvSpPr txBox="1"/>
          <p:nvPr/>
        </p:nvSpPr>
        <p:spPr>
          <a:xfrm>
            <a:off x="1524000" y="3578423"/>
            <a:ext cx="838200" cy="307777"/>
          </a:xfrm>
          <a:prstGeom prst="rect">
            <a:avLst/>
          </a:prstGeom>
          <a:noFill/>
        </p:spPr>
        <p:txBody>
          <a:bodyPr wrap="square" rtlCol="0">
            <a:spAutoFit/>
          </a:bodyPr>
          <a:lstStyle/>
          <a:p>
            <a:pPr algn="ctr"/>
            <a:r>
              <a:rPr lang="en-US" sz="1400" dirty="0"/>
              <a:t>holiday</a:t>
            </a:r>
          </a:p>
        </p:txBody>
      </p:sp>
      <p:sp>
        <p:nvSpPr>
          <p:cNvPr id="91" name="TextBox 90"/>
          <p:cNvSpPr txBox="1"/>
          <p:nvPr/>
        </p:nvSpPr>
        <p:spPr>
          <a:xfrm>
            <a:off x="2057400" y="4950023"/>
            <a:ext cx="685800" cy="307777"/>
          </a:xfrm>
          <a:prstGeom prst="rect">
            <a:avLst/>
          </a:prstGeom>
          <a:noFill/>
        </p:spPr>
        <p:txBody>
          <a:bodyPr wrap="square" rtlCol="0">
            <a:spAutoFit/>
          </a:bodyPr>
          <a:lstStyle/>
          <a:p>
            <a:pPr algn="ctr"/>
            <a:r>
              <a:rPr lang="en-US" sz="1400" dirty="0"/>
              <a:t>week</a:t>
            </a:r>
          </a:p>
        </p:txBody>
      </p:sp>
      <p:cxnSp>
        <p:nvCxnSpPr>
          <p:cNvPr id="92" name="Straight Connector 91"/>
          <p:cNvCxnSpPr>
            <a:stCxn id="12" idx="5"/>
          </p:cNvCxnSpPr>
          <p:nvPr/>
        </p:nvCxnSpPr>
        <p:spPr>
          <a:xfrm>
            <a:off x="5833922" y="4341152"/>
            <a:ext cx="414478" cy="608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2" idx="5"/>
          </p:cNvCxnSpPr>
          <p:nvPr/>
        </p:nvCxnSpPr>
        <p:spPr>
          <a:xfrm>
            <a:off x="5833922" y="4341152"/>
            <a:ext cx="414478" cy="91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248400" y="52548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248400" y="4950023"/>
            <a:ext cx="914400" cy="307777"/>
          </a:xfrm>
          <a:prstGeom prst="rect">
            <a:avLst/>
          </a:prstGeom>
          <a:noFill/>
        </p:spPr>
        <p:txBody>
          <a:bodyPr wrap="square" rtlCol="0">
            <a:spAutoFit/>
          </a:bodyPr>
          <a:lstStyle/>
          <a:p>
            <a:r>
              <a:rPr lang="en-US" sz="1400" dirty="0">
                <a:solidFill>
                  <a:srgbClr val="FF0000"/>
                </a:solidFill>
              </a:rPr>
              <a:t>telephone</a:t>
            </a:r>
          </a:p>
        </p:txBody>
      </p:sp>
      <p:cxnSp>
        <p:nvCxnSpPr>
          <p:cNvPr id="99" name="Straight Connector 98"/>
          <p:cNvCxnSpPr/>
          <p:nvPr/>
        </p:nvCxnSpPr>
        <p:spPr>
          <a:xfrm>
            <a:off x="6248400" y="49500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248400" y="4645223"/>
            <a:ext cx="914400" cy="307777"/>
          </a:xfrm>
          <a:prstGeom prst="rect">
            <a:avLst/>
          </a:prstGeom>
          <a:noFill/>
        </p:spPr>
        <p:txBody>
          <a:bodyPr wrap="square" rtlCol="0">
            <a:spAutoFit/>
          </a:bodyPr>
          <a:lstStyle/>
          <a:p>
            <a:r>
              <a:rPr lang="en-US" sz="1400" dirty="0">
                <a:solidFill>
                  <a:srgbClr val="FF0000"/>
                </a:solidFill>
              </a:rPr>
              <a:t>address</a:t>
            </a:r>
          </a:p>
        </p:txBody>
      </p:sp>
      <p:cxnSp>
        <p:nvCxnSpPr>
          <p:cNvPr id="104" name="Straight Connector 103"/>
          <p:cNvCxnSpPr/>
          <p:nvPr/>
        </p:nvCxnSpPr>
        <p:spPr>
          <a:xfrm>
            <a:off x="4235970" y="48006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343400" y="5102423"/>
            <a:ext cx="1066800" cy="307777"/>
          </a:xfrm>
          <a:prstGeom prst="rect">
            <a:avLst/>
          </a:prstGeom>
          <a:noFill/>
        </p:spPr>
        <p:txBody>
          <a:bodyPr wrap="square" rtlCol="0">
            <a:spAutoFit/>
          </a:bodyPr>
          <a:lstStyle/>
          <a:p>
            <a:r>
              <a:rPr lang="en-US" sz="1400" dirty="0"/>
              <a:t>promotion</a:t>
            </a:r>
          </a:p>
        </p:txBody>
      </p:sp>
      <p:cxnSp>
        <p:nvCxnSpPr>
          <p:cNvPr id="107" name="Straight Connector 106"/>
          <p:cNvCxnSpPr/>
          <p:nvPr/>
        </p:nvCxnSpPr>
        <p:spPr>
          <a:xfrm>
            <a:off x="4114800" y="4953000"/>
            <a:ext cx="228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4495800" y="556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TextBox 111"/>
          <p:cNvSpPr txBox="1"/>
          <p:nvPr/>
        </p:nvSpPr>
        <p:spPr>
          <a:xfrm>
            <a:off x="4724400" y="5486400"/>
            <a:ext cx="1066800" cy="307777"/>
          </a:xfrm>
          <a:prstGeom prst="rect">
            <a:avLst/>
          </a:prstGeom>
          <a:noFill/>
        </p:spPr>
        <p:txBody>
          <a:bodyPr wrap="square" rtlCol="0">
            <a:spAutoFit/>
          </a:bodyPr>
          <a:lstStyle/>
          <a:p>
            <a:r>
              <a:rPr lang="en-US" sz="1400" dirty="0"/>
              <a:t>discount</a:t>
            </a:r>
          </a:p>
        </p:txBody>
      </p:sp>
      <p:cxnSp>
        <p:nvCxnSpPr>
          <p:cNvPr id="113" name="Straight Connector 112"/>
          <p:cNvCxnSpPr/>
          <p:nvPr/>
        </p:nvCxnSpPr>
        <p:spPr>
          <a:xfrm flipH="1">
            <a:off x="3843478" y="52975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3810000" y="5297545"/>
            <a:ext cx="414478" cy="56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971800" y="58644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971800" y="5559623"/>
            <a:ext cx="914400" cy="307777"/>
          </a:xfrm>
          <a:prstGeom prst="rect">
            <a:avLst/>
          </a:prstGeom>
          <a:noFill/>
        </p:spPr>
        <p:txBody>
          <a:bodyPr wrap="square" rtlCol="0">
            <a:spAutoFit/>
          </a:bodyPr>
          <a:lstStyle/>
          <a:p>
            <a:r>
              <a:rPr lang="en-US" sz="1400" dirty="0" err="1"/>
              <a:t>endDate</a:t>
            </a:r>
            <a:endParaRPr lang="en-US" sz="1400" dirty="0"/>
          </a:p>
        </p:txBody>
      </p:sp>
      <p:cxnSp>
        <p:nvCxnSpPr>
          <p:cNvPr id="117" name="Straight Connector 116"/>
          <p:cNvCxnSpPr/>
          <p:nvPr/>
        </p:nvCxnSpPr>
        <p:spPr>
          <a:xfrm>
            <a:off x="3028750" y="5559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971800" y="5254823"/>
            <a:ext cx="914400" cy="307777"/>
          </a:xfrm>
          <a:prstGeom prst="rect">
            <a:avLst/>
          </a:prstGeom>
          <a:noFill/>
        </p:spPr>
        <p:txBody>
          <a:bodyPr wrap="square" rtlCol="0">
            <a:spAutoFit/>
          </a:bodyPr>
          <a:lstStyle/>
          <a:p>
            <a:r>
              <a:rPr lang="en-US" sz="1400" dirty="0" err="1"/>
              <a:t>startDate</a:t>
            </a:r>
            <a:endParaRPr lang="en-US" sz="1400" dirty="0"/>
          </a:p>
        </p:txBody>
      </p:sp>
      <p:sp>
        <p:nvSpPr>
          <p:cNvPr id="105" name="Oval 104"/>
          <p:cNvSpPr/>
          <p:nvPr/>
        </p:nvSpPr>
        <p:spPr>
          <a:xfrm>
            <a:off x="4114800" y="5181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5" name="Straight Connector 124"/>
          <p:cNvCxnSpPr/>
          <p:nvPr/>
        </p:nvCxnSpPr>
        <p:spPr>
          <a:xfrm flipH="1" flipV="1">
            <a:off x="3169722" y="4395849"/>
            <a:ext cx="183078" cy="3285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3173730" y="3501390"/>
            <a:ext cx="11430" cy="8953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8" idx="3"/>
          </p:cNvCxnSpPr>
          <p:nvPr/>
        </p:nvCxnSpPr>
        <p:spPr>
          <a:xfrm flipV="1">
            <a:off x="3185160" y="3166922"/>
            <a:ext cx="948128" cy="34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8768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TextBox 133"/>
          <p:cNvSpPr txBox="1"/>
          <p:nvPr/>
        </p:nvSpPr>
        <p:spPr>
          <a:xfrm>
            <a:off x="4191000" y="5867400"/>
            <a:ext cx="1828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Optional dimension</a:t>
            </a:r>
          </a:p>
        </p:txBody>
      </p:sp>
      <p:sp>
        <p:nvSpPr>
          <p:cNvPr id="135" name="TextBox 134"/>
          <p:cNvSpPr txBox="1"/>
          <p:nvPr/>
        </p:nvSpPr>
        <p:spPr>
          <a:xfrm>
            <a:off x="6172200" y="5410200"/>
            <a:ext cx="1828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Descriptive attribute</a:t>
            </a:r>
          </a:p>
        </p:txBody>
      </p:sp>
      <p:sp>
        <p:nvSpPr>
          <p:cNvPr id="136" name="TextBox 135"/>
          <p:cNvSpPr txBox="1"/>
          <p:nvPr/>
        </p:nvSpPr>
        <p:spPr>
          <a:xfrm>
            <a:off x="1600200" y="2968823"/>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Non-</a:t>
            </a:r>
            <a:r>
              <a:rPr lang="en-US" sz="1400" dirty="0" err="1"/>
              <a:t>additivity</a:t>
            </a:r>
            <a:endParaRPr lang="en-US" sz="1400" dirty="0"/>
          </a:p>
        </p:txBody>
      </p:sp>
      <p:sp>
        <p:nvSpPr>
          <p:cNvPr id="137" name="TextBox 136"/>
          <p:cNvSpPr txBox="1"/>
          <p:nvPr/>
        </p:nvSpPr>
        <p:spPr>
          <a:xfrm>
            <a:off x="5334000" y="2895600"/>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Optional arc</a:t>
            </a:r>
          </a:p>
        </p:txBody>
      </p:sp>
      <p:sp>
        <p:nvSpPr>
          <p:cNvPr id="86" name="Oval 85"/>
          <p:cNvSpPr/>
          <p:nvPr/>
        </p:nvSpPr>
        <p:spPr>
          <a:xfrm>
            <a:off x="6705600" y="3733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7" name="Straight Connector 86"/>
          <p:cNvCxnSpPr>
            <a:stCxn id="86" idx="2"/>
            <a:endCxn id="12" idx="7"/>
          </p:cNvCxnSpPr>
          <p:nvPr/>
        </p:nvCxnSpPr>
        <p:spPr>
          <a:xfrm flipH="1">
            <a:off x="5833922" y="3848100"/>
            <a:ext cx="871678" cy="331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1"/>
            <a:endCxn id="86" idx="6"/>
          </p:cNvCxnSpPr>
          <p:nvPr/>
        </p:nvCxnSpPr>
        <p:spPr>
          <a:xfrm flipH="1" flipV="1">
            <a:off x="6934200" y="3848100"/>
            <a:ext cx="700538" cy="334123"/>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638800" y="3505200"/>
            <a:ext cx="1219200" cy="307777"/>
          </a:xfrm>
          <a:prstGeom prst="rect">
            <a:avLst/>
          </a:prstGeom>
          <a:noFill/>
        </p:spPr>
        <p:txBody>
          <a:bodyPr wrap="square" rtlCol="0">
            <a:spAutoFit/>
          </a:bodyPr>
          <a:lstStyle/>
          <a:p>
            <a:pPr algn="ctr"/>
            <a:r>
              <a:rPr lang="en-US" sz="1400" dirty="0" err="1"/>
              <a:t>salesDistrict</a:t>
            </a:r>
            <a:endParaRPr lang="en-US" sz="1600" dirty="0"/>
          </a:p>
        </p:txBody>
      </p:sp>
      <p:sp>
        <p:nvSpPr>
          <p:cNvPr id="118" name="TextBox 117"/>
          <p:cNvSpPr txBox="1"/>
          <p:nvPr/>
        </p:nvSpPr>
        <p:spPr>
          <a:xfrm>
            <a:off x="7162800" y="3581400"/>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Conformance</a:t>
            </a:r>
          </a:p>
        </p:txBody>
      </p:sp>
    </p:spTree>
    <p:extLst>
      <p:ext uri="{BB962C8B-B14F-4D97-AF65-F5344CB8AC3E}">
        <p14:creationId xmlns:p14="http://schemas.microsoft.com/office/powerpoint/2010/main" val="3796866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59</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Descriptive attributes</a:t>
            </a:r>
            <a:r>
              <a:rPr lang="en-US" dirty="0">
                <a:solidFill>
                  <a:schemeClr val="bg2">
                    <a:lumMod val="50000"/>
                  </a:schemeClr>
                </a:solidFill>
              </a:rPr>
              <a:t> </a:t>
            </a:r>
            <a:r>
              <a:rPr lang="en-US" dirty="0"/>
              <a:t>are additional information that are </a:t>
            </a:r>
            <a:r>
              <a:rPr lang="en-US" dirty="0">
                <a:solidFill>
                  <a:schemeClr val="bg2">
                    <a:lumMod val="50000"/>
                  </a:schemeClr>
                </a:solidFill>
              </a:rPr>
              <a:t>not</a:t>
            </a:r>
            <a:r>
              <a:rPr lang="en-US" dirty="0"/>
              <a:t> likely to be used as </a:t>
            </a:r>
            <a:r>
              <a:rPr lang="en-US" dirty="0">
                <a:solidFill>
                  <a:schemeClr val="bg2">
                    <a:lumMod val="50000"/>
                  </a:schemeClr>
                </a:solidFill>
              </a:rPr>
              <a:t>aggregation</a:t>
            </a:r>
            <a:r>
              <a:rPr lang="en-US" dirty="0"/>
              <a:t> criteria</a:t>
            </a:r>
          </a:p>
          <a:p>
            <a:pPr lvl="1"/>
            <a:r>
              <a:rPr lang="en-US" dirty="0"/>
              <a:t>E.g., users may find it useful to know the </a:t>
            </a:r>
            <a:r>
              <a:rPr lang="en-US" dirty="0">
                <a:solidFill>
                  <a:schemeClr val="accent6">
                    <a:lumMod val="60000"/>
                    <a:lumOff val="40000"/>
                  </a:schemeClr>
                </a:solidFill>
              </a:rPr>
              <a:t>address</a:t>
            </a:r>
            <a:r>
              <a:rPr lang="en-US" dirty="0"/>
              <a:t> of each store, but they may hardly want to sort out sales </a:t>
            </a:r>
            <a:r>
              <a:rPr lang="en-US" dirty="0">
                <a:solidFill>
                  <a:schemeClr val="accent6">
                    <a:lumMod val="60000"/>
                    <a:lumOff val="40000"/>
                  </a:schemeClr>
                </a:solidFill>
              </a:rPr>
              <a:t>by</a:t>
            </a:r>
            <a:r>
              <a:rPr lang="en-US" dirty="0"/>
              <a:t> store address</a:t>
            </a:r>
          </a:p>
          <a:p>
            <a:pPr lvl="1"/>
            <a:r>
              <a:rPr lang="en-US" dirty="0"/>
              <a:t>May appear on a dimensional attribute in a hierarchy or a fact</a:t>
            </a:r>
          </a:p>
          <a:p>
            <a:pPr lvl="1"/>
            <a:r>
              <a:rPr lang="en-US" dirty="0"/>
              <a:t>May be string values (texts) </a:t>
            </a:r>
            <a:r>
              <a:rPr lang="en-US" dirty="0">
                <a:solidFill>
                  <a:schemeClr val="bg1">
                    <a:lumMod val="50000"/>
                  </a:schemeClr>
                </a:solidFill>
              </a:rPr>
              <a:t>(e.g., store address)</a:t>
            </a:r>
          </a:p>
          <a:p>
            <a:r>
              <a:rPr lang="en-US" dirty="0"/>
              <a:t>A descriptive attribute on a dimensional attribute is functionally </a:t>
            </a:r>
            <a:r>
              <a:rPr lang="en-US" dirty="0">
                <a:solidFill>
                  <a:schemeClr val="bg2">
                    <a:lumMod val="50000"/>
                  </a:schemeClr>
                </a:solidFill>
              </a:rPr>
              <a:t>determined</a:t>
            </a:r>
            <a:r>
              <a:rPr lang="en-US" dirty="0"/>
              <a:t> by the dimensional attribute</a:t>
            </a:r>
          </a:p>
          <a:p>
            <a:pPr lvl="1"/>
            <a:r>
              <a:rPr lang="en-US" dirty="0">
                <a:solidFill>
                  <a:schemeClr val="bg1">
                    <a:lumMod val="50000"/>
                  </a:schemeClr>
                </a:solidFill>
              </a:rPr>
              <a:t>E.g., weight of a product is fixed for a specific product</a:t>
            </a:r>
          </a:p>
        </p:txBody>
      </p:sp>
    </p:spTree>
    <p:extLst>
      <p:ext uri="{BB962C8B-B14F-4D97-AF65-F5344CB8AC3E}">
        <p14:creationId xmlns:p14="http://schemas.microsoft.com/office/powerpoint/2010/main" val="72344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dirty="0"/>
              <a:t>Data warehousing is a </a:t>
            </a:r>
            <a:r>
              <a:rPr lang="en-US" dirty="0">
                <a:solidFill>
                  <a:schemeClr val="bg2">
                    <a:lumMod val="50000"/>
                  </a:schemeClr>
                </a:solidFill>
              </a:rPr>
              <a:t>long term </a:t>
            </a:r>
            <a:r>
              <a:rPr lang="en-US" dirty="0"/>
              <a:t>project. Difficult to get and arrange </a:t>
            </a:r>
            <a:r>
              <a:rPr lang="en-US" dirty="0">
                <a:solidFill>
                  <a:srgbClr val="FF0000"/>
                </a:solidFill>
              </a:rPr>
              <a:t>every requirement </a:t>
            </a:r>
            <a:r>
              <a:rPr lang="en-US" dirty="0"/>
              <a:t>from the beginning</a:t>
            </a:r>
          </a:p>
          <a:p>
            <a:r>
              <a:rPr lang="en-US" dirty="0"/>
              <a:t>Requirements may be </a:t>
            </a:r>
            <a:r>
              <a:rPr lang="en-US" dirty="0">
                <a:solidFill>
                  <a:srgbClr val="FF0000"/>
                </a:solidFill>
              </a:rPr>
              <a:t>difficult to explain </a:t>
            </a:r>
            <a:r>
              <a:rPr lang="en-US" dirty="0"/>
              <a:t>because decision-making processes ..</a:t>
            </a:r>
          </a:p>
          <a:p>
            <a:pPr lvl="1"/>
            <a:r>
              <a:rPr lang="en-US" dirty="0"/>
              <a:t>have very </a:t>
            </a:r>
            <a:r>
              <a:rPr lang="en-US" dirty="0">
                <a:solidFill>
                  <a:schemeClr val="bg2">
                    <a:lumMod val="50000"/>
                  </a:schemeClr>
                </a:solidFill>
              </a:rPr>
              <a:t>flexible</a:t>
            </a:r>
            <a:r>
              <a:rPr lang="en-US" dirty="0"/>
              <a:t> structures,</a:t>
            </a:r>
          </a:p>
          <a:p>
            <a:pPr lvl="1"/>
            <a:r>
              <a:rPr lang="en-US" dirty="0"/>
              <a:t>are </a:t>
            </a:r>
            <a:r>
              <a:rPr lang="en-US" dirty="0">
                <a:solidFill>
                  <a:schemeClr val="bg2">
                    <a:lumMod val="50000"/>
                  </a:schemeClr>
                </a:solidFill>
              </a:rPr>
              <a:t>poorly shared </a:t>
            </a:r>
            <a:r>
              <a:rPr lang="en-US" dirty="0"/>
              <a:t>across large organizations, </a:t>
            </a:r>
          </a:p>
          <a:p>
            <a:pPr lvl="1"/>
            <a:r>
              <a:rPr lang="en-US" dirty="0"/>
              <a:t>are </a:t>
            </a:r>
            <a:r>
              <a:rPr lang="en-US" dirty="0">
                <a:solidFill>
                  <a:schemeClr val="bg2">
                    <a:lumMod val="50000"/>
                  </a:schemeClr>
                </a:solidFill>
              </a:rPr>
              <a:t>guarded</a:t>
            </a:r>
            <a:r>
              <a:rPr lang="en-US" dirty="0"/>
              <a:t> with care by managers, and </a:t>
            </a:r>
          </a:p>
          <a:p>
            <a:pPr lvl="1"/>
            <a:r>
              <a:rPr lang="en-US" dirty="0"/>
              <a:t>may greatly </a:t>
            </a:r>
            <a:r>
              <a:rPr lang="en-US" dirty="0">
                <a:solidFill>
                  <a:schemeClr val="bg2">
                    <a:lumMod val="50000"/>
                  </a:schemeClr>
                </a:solidFill>
              </a:rPr>
              <a:t>vary</a:t>
            </a:r>
            <a:r>
              <a:rPr lang="en-US" dirty="0"/>
              <a:t> as time goes by to keep up with new business process evolution.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a:off x="5764770" y="5334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867400" y="3505200"/>
            <a:ext cx="323288" cy="9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8" idx="2"/>
          </p:cNvCxnSpPr>
          <p:nvPr/>
        </p:nvCxnSpPr>
        <p:spPr>
          <a:xfrm>
            <a:off x="5962340" y="4378059"/>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2362200" y="4422577"/>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fontScale="90000"/>
          </a:bodyPr>
          <a:lstStyle/>
          <a:p>
            <a:r>
              <a:rPr lang="en-US" dirty="0"/>
              <a:t>Example: Dimensional Attribute or Descriptive Attribute?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60</a:t>
            </a:fld>
            <a:endParaRPr lang="en-US"/>
          </a:p>
        </p:txBody>
      </p:sp>
      <p:sp>
        <p:nvSpPr>
          <p:cNvPr id="6" name="Rectangle 5"/>
          <p:cNvSpPr/>
          <p:nvPr/>
        </p:nvSpPr>
        <p:spPr>
          <a:xfrm>
            <a:off x="4876800" y="4038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7" name="Rectangle 6"/>
          <p:cNvSpPr/>
          <p:nvPr/>
        </p:nvSpPr>
        <p:spPr>
          <a:xfrm>
            <a:off x="4876800" y="4343400"/>
            <a:ext cx="1828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cxnSp>
        <p:nvCxnSpPr>
          <p:cNvPr id="9" name="Straight Connector 8"/>
          <p:cNvCxnSpPr/>
          <p:nvPr/>
        </p:nvCxnSpPr>
        <p:spPr>
          <a:xfrm>
            <a:off x="5744980" y="3657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00600" y="3352800"/>
            <a:ext cx="838200" cy="276999"/>
          </a:xfrm>
          <a:prstGeom prst="rect">
            <a:avLst/>
          </a:prstGeom>
          <a:noFill/>
        </p:spPr>
        <p:txBody>
          <a:bodyPr wrap="square" rtlCol="0">
            <a:spAutoFit/>
          </a:bodyPr>
          <a:lstStyle/>
          <a:p>
            <a:pPr algn="r"/>
            <a:r>
              <a:rPr lang="en-US" sz="1200" dirty="0"/>
              <a:t>product</a:t>
            </a:r>
            <a:endParaRPr lang="en-US" sz="1400" dirty="0"/>
          </a:p>
        </p:txBody>
      </p:sp>
      <p:sp>
        <p:nvSpPr>
          <p:cNvPr id="15" name="TextBox 14"/>
          <p:cNvSpPr txBox="1"/>
          <p:nvPr/>
        </p:nvSpPr>
        <p:spPr>
          <a:xfrm>
            <a:off x="4038600" y="4035623"/>
            <a:ext cx="685800" cy="276999"/>
          </a:xfrm>
          <a:prstGeom prst="rect">
            <a:avLst/>
          </a:prstGeom>
          <a:noFill/>
        </p:spPr>
        <p:txBody>
          <a:bodyPr wrap="square" rtlCol="0">
            <a:spAutoFit/>
          </a:bodyPr>
          <a:lstStyle/>
          <a:p>
            <a:pPr algn="ctr"/>
            <a:r>
              <a:rPr lang="en-US" sz="1200" dirty="0">
                <a:solidFill>
                  <a:schemeClr val="bg2">
                    <a:lumMod val="50000"/>
                  </a:schemeClr>
                </a:solidFill>
              </a:rPr>
              <a:t>date</a:t>
            </a:r>
          </a:p>
        </p:txBody>
      </p:sp>
      <p:sp>
        <p:nvSpPr>
          <p:cNvPr id="16" name="TextBox 15"/>
          <p:cNvSpPr txBox="1"/>
          <p:nvPr/>
        </p:nvSpPr>
        <p:spPr>
          <a:xfrm>
            <a:off x="6705600" y="4465022"/>
            <a:ext cx="914400" cy="276999"/>
          </a:xfrm>
          <a:prstGeom prst="rect">
            <a:avLst/>
          </a:prstGeom>
          <a:noFill/>
        </p:spPr>
        <p:txBody>
          <a:bodyPr wrap="square" rtlCol="0">
            <a:spAutoFit/>
          </a:bodyPr>
          <a:lstStyle/>
          <a:p>
            <a:pPr algn="ctr"/>
            <a:r>
              <a:rPr lang="en-US" sz="1200" dirty="0"/>
              <a:t>destination</a:t>
            </a:r>
          </a:p>
        </p:txBody>
      </p:sp>
      <p:cxnSp>
        <p:nvCxnSpPr>
          <p:cNvPr id="19" name="Straight Connector 18"/>
          <p:cNvCxnSpPr>
            <a:endCxn id="8" idx="7"/>
          </p:cNvCxnSpPr>
          <p:nvPr/>
        </p:nvCxnSpPr>
        <p:spPr>
          <a:xfrm flipH="1">
            <a:off x="5818932" y="22098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4" idx="4"/>
            <a:endCxn id="8" idx="0"/>
          </p:cNvCxnSpPr>
          <p:nvPr/>
        </p:nvCxnSpPr>
        <p:spPr>
          <a:xfrm>
            <a:off x="5524500" y="2971800"/>
            <a:ext cx="2136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410200" y="2743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172200" y="2895600"/>
            <a:ext cx="838200" cy="276999"/>
          </a:xfrm>
          <a:prstGeom prst="rect">
            <a:avLst/>
          </a:prstGeom>
          <a:noFill/>
        </p:spPr>
        <p:txBody>
          <a:bodyPr wrap="square" rtlCol="0">
            <a:spAutoFit/>
          </a:bodyPr>
          <a:lstStyle/>
          <a:p>
            <a:r>
              <a:rPr lang="en-US" sz="1200" dirty="0"/>
              <a:t>type</a:t>
            </a:r>
            <a:endParaRPr lang="en-US" sz="1400" dirty="0"/>
          </a:p>
        </p:txBody>
      </p:sp>
      <p:sp>
        <p:nvSpPr>
          <p:cNvPr id="32" name="Oval 31"/>
          <p:cNvSpPr/>
          <p:nvPr/>
        </p:nvSpPr>
        <p:spPr>
          <a:xfrm>
            <a:off x="6200694" y="25573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59436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6400800" y="2480846"/>
            <a:ext cx="1143000" cy="276999"/>
          </a:xfrm>
          <a:prstGeom prst="rect">
            <a:avLst/>
          </a:prstGeom>
          <a:noFill/>
        </p:spPr>
        <p:txBody>
          <a:bodyPr wrap="square" rtlCol="0">
            <a:spAutoFit/>
          </a:bodyPr>
          <a:lstStyle/>
          <a:p>
            <a:r>
              <a:rPr lang="en-US" sz="1200" dirty="0"/>
              <a:t>category</a:t>
            </a:r>
            <a:endParaRPr lang="en-US" sz="1400" dirty="0"/>
          </a:p>
        </p:txBody>
      </p:sp>
      <p:sp>
        <p:nvSpPr>
          <p:cNvPr id="37" name="TextBox 36"/>
          <p:cNvSpPr txBox="1"/>
          <p:nvPr/>
        </p:nvSpPr>
        <p:spPr>
          <a:xfrm>
            <a:off x="6629400" y="2099846"/>
            <a:ext cx="1295400" cy="276999"/>
          </a:xfrm>
          <a:prstGeom prst="rect">
            <a:avLst/>
          </a:prstGeom>
          <a:noFill/>
        </p:spPr>
        <p:txBody>
          <a:bodyPr wrap="square" rtlCol="0">
            <a:spAutoFit/>
          </a:bodyPr>
          <a:lstStyle/>
          <a:p>
            <a:r>
              <a:rPr lang="en-US" sz="1200" dirty="0"/>
              <a:t>department</a:t>
            </a:r>
            <a:endParaRPr lang="en-US" sz="1400" dirty="0"/>
          </a:p>
        </p:txBody>
      </p:sp>
      <p:sp>
        <p:nvSpPr>
          <p:cNvPr id="38" name="TextBox 37"/>
          <p:cNvSpPr txBox="1"/>
          <p:nvPr/>
        </p:nvSpPr>
        <p:spPr>
          <a:xfrm>
            <a:off x="4800600" y="2514600"/>
            <a:ext cx="685800" cy="276999"/>
          </a:xfrm>
          <a:prstGeom prst="rect">
            <a:avLst/>
          </a:prstGeom>
          <a:noFill/>
        </p:spPr>
        <p:txBody>
          <a:bodyPr wrap="square" rtlCol="0">
            <a:spAutoFit/>
          </a:bodyPr>
          <a:lstStyle/>
          <a:p>
            <a:pPr algn="r"/>
            <a:r>
              <a:rPr lang="en-US" sz="1200" dirty="0"/>
              <a:t>brand</a:t>
            </a:r>
            <a:endParaRPr lang="en-US" sz="1400" dirty="0"/>
          </a:p>
        </p:txBody>
      </p:sp>
      <p:sp>
        <p:nvSpPr>
          <p:cNvPr id="39" name="Oval 38"/>
          <p:cNvSpPr/>
          <p:nvPr/>
        </p:nvSpPr>
        <p:spPr>
          <a:xfrm>
            <a:off x="3505200" y="430993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3200400" y="4035623"/>
            <a:ext cx="838200" cy="276999"/>
          </a:xfrm>
          <a:prstGeom prst="rect">
            <a:avLst/>
          </a:prstGeom>
          <a:noFill/>
        </p:spPr>
        <p:txBody>
          <a:bodyPr wrap="square" rtlCol="0">
            <a:spAutoFit/>
          </a:bodyPr>
          <a:lstStyle/>
          <a:p>
            <a:pPr algn="ctr"/>
            <a:r>
              <a:rPr lang="en-US" sz="1200" dirty="0"/>
              <a:t>month</a:t>
            </a:r>
            <a:endParaRPr lang="en-US" sz="1400" dirty="0"/>
          </a:p>
        </p:txBody>
      </p:sp>
      <p:sp>
        <p:nvSpPr>
          <p:cNvPr id="43" name="Oval 42"/>
          <p:cNvSpPr/>
          <p:nvPr/>
        </p:nvSpPr>
        <p:spPr>
          <a:xfrm>
            <a:off x="2819400" y="43151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2514600" y="4035623"/>
            <a:ext cx="838200" cy="276999"/>
          </a:xfrm>
          <a:prstGeom prst="rect">
            <a:avLst/>
          </a:prstGeom>
          <a:noFill/>
        </p:spPr>
        <p:txBody>
          <a:bodyPr wrap="square" rtlCol="0">
            <a:spAutoFit/>
          </a:bodyPr>
          <a:lstStyle/>
          <a:p>
            <a:pPr algn="ctr"/>
            <a:r>
              <a:rPr lang="en-US" sz="1200" dirty="0"/>
              <a:t>quarter</a:t>
            </a:r>
            <a:endParaRPr lang="en-US" sz="1400" dirty="0"/>
          </a:p>
        </p:txBody>
      </p:sp>
      <p:sp>
        <p:nvSpPr>
          <p:cNvPr id="45" name="Oval 44"/>
          <p:cNvSpPr/>
          <p:nvPr/>
        </p:nvSpPr>
        <p:spPr>
          <a:xfrm>
            <a:off x="2133600" y="430993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1828800" y="4035623"/>
            <a:ext cx="838200" cy="276999"/>
          </a:xfrm>
          <a:prstGeom prst="rect">
            <a:avLst/>
          </a:prstGeom>
          <a:noFill/>
        </p:spPr>
        <p:txBody>
          <a:bodyPr wrap="square" rtlCol="0">
            <a:spAutoFit/>
          </a:bodyPr>
          <a:lstStyle/>
          <a:p>
            <a:pPr algn="ctr"/>
            <a:r>
              <a:rPr lang="en-US" sz="1200" dirty="0"/>
              <a:t>year</a:t>
            </a:r>
            <a:endParaRPr lang="en-US" sz="1400" dirty="0"/>
          </a:p>
        </p:txBody>
      </p:sp>
      <p:sp>
        <p:nvSpPr>
          <p:cNvPr id="48" name="Oval 47"/>
          <p:cNvSpPr/>
          <p:nvPr/>
        </p:nvSpPr>
        <p:spPr>
          <a:xfrm>
            <a:off x="8382000" y="42733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8077200" y="4456974"/>
            <a:ext cx="838200" cy="276999"/>
          </a:xfrm>
          <a:prstGeom prst="rect">
            <a:avLst/>
          </a:prstGeom>
          <a:noFill/>
        </p:spPr>
        <p:txBody>
          <a:bodyPr wrap="square" rtlCol="0">
            <a:spAutoFit/>
          </a:bodyPr>
          <a:lstStyle/>
          <a:p>
            <a:pPr algn="ctr"/>
            <a:r>
              <a:rPr lang="en-US" sz="1200" dirty="0"/>
              <a:t>country</a:t>
            </a:r>
            <a:endParaRPr lang="en-US" sz="1600" dirty="0"/>
          </a:p>
        </p:txBody>
      </p:sp>
      <p:sp>
        <p:nvSpPr>
          <p:cNvPr id="52" name="Oval 51"/>
          <p:cNvSpPr/>
          <p:nvPr/>
        </p:nvSpPr>
        <p:spPr>
          <a:xfrm>
            <a:off x="7753660" y="42733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7448860" y="4456974"/>
            <a:ext cx="838200" cy="276999"/>
          </a:xfrm>
          <a:prstGeom prst="rect">
            <a:avLst/>
          </a:prstGeom>
          <a:noFill/>
        </p:spPr>
        <p:txBody>
          <a:bodyPr wrap="square" rtlCol="0">
            <a:spAutoFit/>
          </a:bodyPr>
          <a:lstStyle/>
          <a:p>
            <a:pPr algn="ctr"/>
            <a:r>
              <a:rPr lang="en-US" sz="1200" dirty="0"/>
              <a:t>city</a:t>
            </a:r>
            <a:endParaRPr lang="en-US" sz="1600" dirty="0"/>
          </a:p>
        </p:txBody>
      </p:sp>
      <p:cxnSp>
        <p:nvCxnSpPr>
          <p:cNvPr id="54" name="Straight Connector 53"/>
          <p:cNvCxnSpPr/>
          <p:nvPr/>
        </p:nvCxnSpPr>
        <p:spPr>
          <a:xfrm>
            <a:off x="5410200" y="32004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0" y="3429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6324600" y="3352800"/>
            <a:ext cx="838200" cy="276999"/>
          </a:xfrm>
          <a:prstGeom prst="rect">
            <a:avLst/>
          </a:prstGeom>
          <a:noFill/>
        </p:spPr>
        <p:txBody>
          <a:bodyPr wrap="square" rtlCol="0">
            <a:spAutoFit/>
          </a:bodyPr>
          <a:lstStyle/>
          <a:p>
            <a:r>
              <a:rPr lang="en-US" sz="1200" dirty="0"/>
              <a:t>diet</a:t>
            </a:r>
            <a:endParaRPr lang="en-US" sz="1400" dirty="0"/>
          </a:p>
        </p:txBody>
      </p:sp>
      <p:cxnSp>
        <p:nvCxnSpPr>
          <p:cNvPr id="61" name="Straight Connector 60"/>
          <p:cNvCxnSpPr/>
          <p:nvPr/>
        </p:nvCxnSpPr>
        <p:spPr>
          <a:xfrm>
            <a:off x="5962850" y="3429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23810" y="3429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4572000" y="3200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572000" y="2923401"/>
            <a:ext cx="838200" cy="276999"/>
          </a:xfrm>
          <a:prstGeom prst="rect">
            <a:avLst/>
          </a:prstGeom>
          <a:noFill/>
        </p:spPr>
        <p:txBody>
          <a:bodyPr wrap="square" rtlCol="0">
            <a:spAutoFit/>
          </a:bodyPr>
          <a:lstStyle/>
          <a:p>
            <a:r>
              <a:rPr lang="en-US" sz="1200" dirty="0"/>
              <a:t>weight</a:t>
            </a:r>
            <a:endParaRPr lang="en-US" sz="1400" dirty="0"/>
          </a:p>
        </p:txBody>
      </p:sp>
      <p:cxnSp>
        <p:nvCxnSpPr>
          <p:cNvPr id="74" name="Straight Connector 73"/>
          <p:cNvCxnSpPr/>
          <p:nvPr/>
        </p:nvCxnSpPr>
        <p:spPr>
          <a:xfrm>
            <a:off x="6248400" y="2133600"/>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800600" y="2133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724400" y="1856601"/>
            <a:ext cx="1447800" cy="276999"/>
          </a:xfrm>
          <a:prstGeom prst="rect">
            <a:avLst/>
          </a:prstGeom>
          <a:noFill/>
        </p:spPr>
        <p:txBody>
          <a:bodyPr wrap="square" rtlCol="0">
            <a:spAutoFit/>
          </a:bodyPr>
          <a:lstStyle/>
          <a:p>
            <a:r>
              <a:rPr lang="en-US" sz="1200" dirty="0" err="1"/>
              <a:t>departmentHead</a:t>
            </a:r>
            <a:endParaRPr lang="en-US" sz="1400" dirty="0"/>
          </a:p>
        </p:txBody>
      </p:sp>
      <p:cxnSp>
        <p:nvCxnSpPr>
          <p:cNvPr id="82" name="Straight Connector 81"/>
          <p:cNvCxnSpPr/>
          <p:nvPr/>
        </p:nvCxnSpPr>
        <p:spPr>
          <a:xfrm>
            <a:off x="4020112" y="4050821"/>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191000" y="43151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p:cNvSpPr/>
          <p:nvPr/>
        </p:nvSpPr>
        <p:spPr>
          <a:xfrm>
            <a:off x="3810000" y="388917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TextBox 89"/>
          <p:cNvSpPr txBox="1"/>
          <p:nvPr/>
        </p:nvSpPr>
        <p:spPr>
          <a:xfrm>
            <a:off x="3352800" y="3657600"/>
            <a:ext cx="609600" cy="276999"/>
          </a:xfrm>
          <a:prstGeom prst="rect">
            <a:avLst/>
          </a:prstGeom>
          <a:noFill/>
        </p:spPr>
        <p:txBody>
          <a:bodyPr wrap="square" rtlCol="0">
            <a:spAutoFit/>
          </a:bodyPr>
          <a:lstStyle/>
          <a:p>
            <a:pPr algn="ctr"/>
            <a:r>
              <a:rPr lang="en-US" sz="1200" dirty="0"/>
              <a:t>week</a:t>
            </a:r>
          </a:p>
        </p:txBody>
      </p:sp>
      <p:cxnSp>
        <p:nvCxnSpPr>
          <p:cNvPr id="92" name="Straight Connector 91"/>
          <p:cNvCxnSpPr/>
          <p:nvPr/>
        </p:nvCxnSpPr>
        <p:spPr>
          <a:xfrm flipV="1">
            <a:off x="7275897" y="3857670"/>
            <a:ext cx="344103" cy="521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295147" y="4162470"/>
            <a:ext cx="324853" cy="22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620000" y="416247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620000" y="3886200"/>
            <a:ext cx="914400" cy="276999"/>
          </a:xfrm>
          <a:prstGeom prst="rect">
            <a:avLst/>
          </a:prstGeom>
          <a:noFill/>
        </p:spPr>
        <p:txBody>
          <a:bodyPr wrap="square" rtlCol="0">
            <a:spAutoFit/>
          </a:bodyPr>
          <a:lstStyle/>
          <a:p>
            <a:r>
              <a:rPr lang="en-US" sz="1200" dirty="0"/>
              <a:t>telephone</a:t>
            </a:r>
          </a:p>
        </p:txBody>
      </p:sp>
      <p:cxnSp>
        <p:nvCxnSpPr>
          <p:cNvPr id="99" name="Straight Connector 98"/>
          <p:cNvCxnSpPr/>
          <p:nvPr/>
        </p:nvCxnSpPr>
        <p:spPr>
          <a:xfrm>
            <a:off x="7620000" y="385767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620000" y="3581400"/>
            <a:ext cx="914400" cy="276999"/>
          </a:xfrm>
          <a:prstGeom prst="rect">
            <a:avLst/>
          </a:prstGeom>
          <a:noFill/>
        </p:spPr>
        <p:txBody>
          <a:bodyPr wrap="square" rtlCol="0">
            <a:spAutoFit/>
          </a:bodyPr>
          <a:lstStyle/>
          <a:p>
            <a:r>
              <a:rPr lang="en-US" sz="1200" dirty="0"/>
              <a:t>address</a:t>
            </a:r>
          </a:p>
        </p:txBody>
      </p:sp>
      <p:cxnSp>
        <p:nvCxnSpPr>
          <p:cNvPr id="104" name="Straight Connector 103"/>
          <p:cNvCxnSpPr/>
          <p:nvPr/>
        </p:nvCxnSpPr>
        <p:spPr>
          <a:xfrm>
            <a:off x="5759970" y="48768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67400" y="5029200"/>
            <a:ext cx="609600" cy="276999"/>
          </a:xfrm>
          <a:prstGeom prst="rect">
            <a:avLst/>
          </a:prstGeom>
          <a:noFill/>
        </p:spPr>
        <p:txBody>
          <a:bodyPr wrap="square" rtlCol="0">
            <a:spAutoFit/>
          </a:bodyPr>
          <a:lstStyle/>
          <a:p>
            <a:r>
              <a:rPr lang="en-US" sz="1200" dirty="0"/>
              <a:t>mode</a:t>
            </a:r>
            <a:endParaRPr lang="en-US" sz="1400" dirty="0"/>
          </a:p>
        </p:txBody>
      </p:sp>
      <p:sp>
        <p:nvSpPr>
          <p:cNvPr id="112" name="TextBox 111"/>
          <p:cNvSpPr txBox="1"/>
          <p:nvPr/>
        </p:nvSpPr>
        <p:spPr>
          <a:xfrm>
            <a:off x="5877972" y="5486400"/>
            <a:ext cx="675228" cy="276999"/>
          </a:xfrm>
          <a:prstGeom prst="rect">
            <a:avLst/>
          </a:prstGeom>
          <a:noFill/>
        </p:spPr>
        <p:txBody>
          <a:bodyPr wrap="square" rtlCol="0">
            <a:spAutoFit/>
          </a:bodyPr>
          <a:lstStyle/>
          <a:p>
            <a:r>
              <a:rPr lang="en-US" sz="1200" dirty="0"/>
              <a:t>carrier</a:t>
            </a:r>
            <a:endParaRPr lang="en-US" sz="1400" dirty="0"/>
          </a:p>
        </p:txBody>
      </p:sp>
      <p:cxnSp>
        <p:nvCxnSpPr>
          <p:cNvPr id="113" name="Straight Connector 112"/>
          <p:cNvCxnSpPr/>
          <p:nvPr/>
        </p:nvCxnSpPr>
        <p:spPr>
          <a:xfrm flipH="1">
            <a:off x="5367478" y="56785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552750" y="5940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495800" y="5666601"/>
            <a:ext cx="914400" cy="276999"/>
          </a:xfrm>
          <a:prstGeom prst="rect">
            <a:avLst/>
          </a:prstGeom>
          <a:noFill/>
        </p:spPr>
        <p:txBody>
          <a:bodyPr wrap="square" rtlCol="0">
            <a:spAutoFit/>
          </a:bodyPr>
          <a:lstStyle/>
          <a:p>
            <a:r>
              <a:rPr lang="en-US" sz="1200" dirty="0"/>
              <a:t>address</a:t>
            </a:r>
            <a:endParaRPr lang="en-US" sz="1400" dirty="0"/>
          </a:p>
        </p:txBody>
      </p:sp>
      <p:sp>
        <p:nvSpPr>
          <p:cNvPr id="105" name="Oval 104"/>
          <p:cNvSpPr/>
          <p:nvPr/>
        </p:nvSpPr>
        <p:spPr>
          <a:xfrm>
            <a:off x="5638800" y="5105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6400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7" name="Straight Connector 86"/>
          <p:cNvCxnSpPr>
            <a:stCxn id="102" idx="6"/>
          </p:cNvCxnSpPr>
          <p:nvPr/>
        </p:nvCxnSpPr>
        <p:spPr>
          <a:xfrm flipV="1">
            <a:off x="2362200" y="4770567"/>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846767"/>
            <a:ext cx="685800" cy="276999"/>
          </a:xfrm>
          <a:prstGeom prst="rect">
            <a:avLst/>
          </a:prstGeom>
          <a:noFill/>
        </p:spPr>
        <p:txBody>
          <a:bodyPr wrap="square" rtlCol="0">
            <a:spAutoFit/>
          </a:bodyPr>
          <a:lstStyle/>
          <a:p>
            <a:pPr algn="ctr"/>
            <a:r>
              <a:rPr lang="en-US" sz="1200" dirty="0"/>
              <a:t>order</a:t>
            </a:r>
          </a:p>
        </p:txBody>
      </p:sp>
      <p:sp>
        <p:nvSpPr>
          <p:cNvPr id="93" name="Oval 92"/>
          <p:cNvSpPr/>
          <p:nvPr/>
        </p:nvSpPr>
        <p:spPr>
          <a:xfrm>
            <a:off x="3505200" y="4657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TextBox 94"/>
          <p:cNvSpPr txBox="1"/>
          <p:nvPr/>
        </p:nvSpPr>
        <p:spPr>
          <a:xfrm>
            <a:off x="3200400" y="4846767"/>
            <a:ext cx="838200" cy="261610"/>
          </a:xfrm>
          <a:prstGeom prst="rect">
            <a:avLst/>
          </a:prstGeom>
          <a:noFill/>
        </p:spPr>
        <p:txBody>
          <a:bodyPr wrap="square" rtlCol="0">
            <a:spAutoFit/>
          </a:bodyPr>
          <a:lstStyle/>
          <a:p>
            <a:pPr algn="ctr"/>
            <a:r>
              <a:rPr lang="en-US" sz="1100" dirty="0" err="1">
                <a:solidFill>
                  <a:schemeClr val="bg2">
                    <a:lumMod val="50000"/>
                  </a:schemeClr>
                </a:solidFill>
              </a:rPr>
              <a:t>orderDate</a:t>
            </a:r>
            <a:endParaRPr lang="en-US" sz="1200" dirty="0">
              <a:solidFill>
                <a:schemeClr val="bg2">
                  <a:lumMod val="50000"/>
                </a:schemeClr>
              </a:solidFill>
            </a:endParaRPr>
          </a:p>
        </p:txBody>
      </p:sp>
      <p:sp>
        <p:nvSpPr>
          <p:cNvPr id="98" name="Oval 97"/>
          <p:cNvSpPr/>
          <p:nvPr/>
        </p:nvSpPr>
        <p:spPr>
          <a:xfrm>
            <a:off x="2819400" y="466313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TextBox 100"/>
          <p:cNvSpPr txBox="1"/>
          <p:nvPr/>
        </p:nvSpPr>
        <p:spPr>
          <a:xfrm>
            <a:off x="2514600" y="5029200"/>
            <a:ext cx="914400" cy="261610"/>
          </a:xfrm>
          <a:prstGeom prst="rect">
            <a:avLst/>
          </a:prstGeom>
          <a:noFill/>
        </p:spPr>
        <p:txBody>
          <a:bodyPr wrap="square" rtlCol="0">
            <a:spAutoFit/>
          </a:bodyPr>
          <a:lstStyle/>
          <a:p>
            <a:pPr algn="ctr"/>
            <a:r>
              <a:rPr lang="en-US" sz="1100" dirty="0" err="1"/>
              <a:t>orderMonth</a:t>
            </a:r>
            <a:endParaRPr lang="en-US" sz="1200" dirty="0"/>
          </a:p>
        </p:txBody>
      </p:sp>
      <p:sp>
        <p:nvSpPr>
          <p:cNvPr id="102" name="Oval 101"/>
          <p:cNvSpPr/>
          <p:nvPr/>
        </p:nvSpPr>
        <p:spPr>
          <a:xfrm>
            <a:off x="2133600" y="4657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TextBox 102"/>
          <p:cNvSpPr txBox="1"/>
          <p:nvPr/>
        </p:nvSpPr>
        <p:spPr>
          <a:xfrm>
            <a:off x="1828800" y="4846767"/>
            <a:ext cx="838200" cy="261610"/>
          </a:xfrm>
          <a:prstGeom prst="rect">
            <a:avLst/>
          </a:prstGeom>
          <a:noFill/>
        </p:spPr>
        <p:txBody>
          <a:bodyPr wrap="square" rtlCol="0">
            <a:spAutoFit/>
          </a:bodyPr>
          <a:lstStyle/>
          <a:p>
            <a:pPr algn="ctr"/>
            <a:r>
              <a:rPr lang="en-US" sz="1100" dirty="0" err="1"/>
              <a:t>orderYear</a:t>
            </a:r>
            <a:endParaRPr lang="en-US" sz="1200" dirty="0"/>
          </a:p>
        </p:txBody>
      </p:sp>
      <p:cxnSp>
        <p:nvCxnSpPr>
          <p:cNvPr id="109" name="Straight Connector 108"/>
          <p:cNvCxnSpPr/>
          <p:nvPr/>
        </p:nvCxnSpPr>
        <p:spPr>
          <a:xfrm flipH="1">
            <a:off x="4005122" y="4846767"/>
            <a:ext cx="262078" cy="41447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4191000" y="466313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Oval 121"/>
          <p:cNvSpPr/>
          <p:nvPr/>
        </p:nvSpPr>
        <p:spPr>
          <a:xfrm>
            <a:off x="3810000" y="522776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TextBox 125"/>
          <p:cNvSpPr txBox="1"/>
          <p:nvPr/>
        </p:nvSpPr>
        <p:spPr>
          <a:xfrm>
            <a:off x="3124200" y="5377190"/>
            <a:ext cx="914400" cy="261610"/>
          </a:xfrm>
          <a:prstGeom prst="rect">
            <a:avLst/>
          </a:prstGeom>
          <a:noFill/>
        </p:spPr>
        <p:txBody>
          <a:bodyPr wrap="square" rtlCol="0">
            <a:spAutoFit/>
          </a:bodyPr>
          <a:lstStyle/>
          <a:p>
            <a:pPr algn="ctr"/>
            <a:r>
              <a:rPr lang="en-US" sz="1100" dirty="0"/>
              <a:t>customer</a:t>
            </a:r>
          </a:p>
        </p:txBody>
      </p:sp>
      <p:cxnSp>
        <p:nvCxnSpPr>
          <p:cNvPr id="128" name="Straight Connector 127"/>
          <p:cNvCxnSpPr/>
          <p:nvPr/>
        </p:nvCxnSpPr>
        <p:spPr>
          <a:xfrm>
            <a:off x="6698993" y="4833900"/>
            <a:ext cx="923413" cy="612"/>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705600" y="4876800"/>
            <a:ext cx="1085540" cy="276999"/>
          </a:xfrm>
          <a:prstGeom prst="rect">
            <a:avLst/>
          </a:prstGeom>
          <a:noFill/>
        </p:spPr>
        <p:txBody>
          <a:bodyPr wrap="square" rtlCol="0">
            <a:spAutoFit/>
          </a:bodyPr>
          <a:lstStyle/>
          <a:p>
            <a:pPr algn="ctr"/>
            <a:r>
              <a:rPr lang="en-US" sz="1200" dirty="0"/>
              <a:t>warehouse</a:t>
            </a:r>
          </a:p>
        </p:txBody>
      </p:sp>
      <p:cxnSp>
        <p:nvCxnSpPr>
          <p:cNvPr id="145" name="Straight Connector 144"/>
          <p:cNvCxnSpPr/>
          <p:nvPr/>
        </p:nvCxnSpPr>
        <p:spPr>
          <a:xfrm>
            <a:off x="7596228" y="4835879"/>
            <a:ext cx="271112" cy="280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605854" y="4807003"/>
            <a:ext cx="261486" cy="61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867340" y="5420687"/>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867340" y="5144417"/>
            <a:ext cx="914400" cy="276999"/>
          </a:xfrm>
          <a:prstGeom prst="rect">
            <a:avLst/>
          </a:prstGeom>
          <a:noFill/>
        </p:spPr>
        <p:txBody>
          <a:bodyPr wrap="square" rtlCol="0">
            <a:spAutoFit/>
          </a:bodyPr>
          <a:lstStyle/>
          <a:p>
            <a:r>
              <a:rPr lang="en-US" sz="1200" dirty="0"/>
              <a:t>director</a:t>
            </a:r>
            <a:endParaRPr lang="en-US" sz="1400" dirty="0"/>
          </a:p>
        </p:txBody>
      </p:sp>
      <p:cxnSp>
        <p:nvCxnSpPr>
          <p:cNvPr id="149" name="Straight Connector 148"/>
          <p:cNvCxnSpPr/>
          <p:nvPr/>
        </p:nvCxnSpPr>
        <p:spPr>
          <a:xfrm>
            <a:off x="7867340" y="5115887"/>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867340" y="4839617"/>
            <a:ext cx="914400" cy="276999"/>
          </a:xfrm>
          <a:prstGeom prst="rect">
            <a:avLst/>
          </a:prstGeom>
          <a:noFill/>
        </p:spPr>
        <p:txBody>
          <a:bodyPr wrap="square" rtlCol="0">
            <a:spAutoFit/>
          </a:bodyPr>
          <a:lstStyle/>
          <a:p>
            <a:r>
              <a:rPr lang="en-US" sz="1200" dirty="0"/>
              <a:t>address</a:t>
            </a:r>
          </a:p>
        </p:txBody>
      </p:sp>
      <p:sp>
        <p:nvSpPr>
          <p:cNvPr id="129" name="Oval 128"/>
          <p:cNvSpPr/>
          <p:nvPr/>
        </p:nvSpPr>
        <p:spPr>
          <a:xfrm>
            <a:off x="750508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7162800" y="42706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Oval 109"/>
          <p:cNvSpPr/>
          <p:nvPr/>
        </p:nvSpPr>
        <p:spPr>
          <a:xfrm>
            <a:off x="5649372" y="556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3" name="Straight Connector 162"/>
          <p:cNvCxnSpPr/>
          <p:nvPr/>
        </p:nvCxnSpPr>
        <p:spPr>
          <a:xfrm>
            <a:off x="4858312" y="3743044"/>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020112" y="3743044"/>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980888" y="3466045"/>
            <a:ext cx="1048312" cy="276999"/>
          </a:xfrm>
          <a:prstGeom prst="rect">
            <a:avLst/>
          </a:prstGeom>
          <a:noFill/>
        </p:spPr>
        <p:txBody>
          <a:bodyPr wrap="square" rtlCol="0">
            <a:spAutoFit/>
          </a:bodyPr>
          <a:lstStyle/>
          <a:p>
            <a:r>
              <a:rPr lang="en-US" sz="1200" dirty="0" err="1">
                <a:solidFill>
                  <a:schemeClr val="bg2">
                    <a:lumMod val="50000"/>
                  </a:schemeClr>
                </a:solidFill>
              </a:rPr>
              <a:t>receiptDate</a:t>
            </a:r>
            <a:endParaRPr lang="en-US" sz="1400" dirty="0">
              <a:solidFill>
                <a:schemeClr val="bg2">
                  <a:lumMod val="50000"/>
                </a:schemeClr>
              </a:solidFill>
            </a:endParaRPr>
          </a:p>
        </p:txBody>
      </p:sp>
      <p:sp>
        <p:nvSpPr>
          <p:cNvPr id="166" name="TextBox 165"/>
          <p:cNvSpPr txBox="1"/>
          <p:nvPr/>
        </p:nvSpPr>
        <p:spPr>
          <a:xfrm>
            <a:off x="304800" y="1371600"/>
            <a:ext cx="4114800" cy="1754326"/>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The </a:t>
            </a:r>
            <a:r>
              <a:rPr lang="en-US" dirty="0">
                <a:solidFill>
                  <a:schemeClr val="bg2">
                    <a:lumMod val="50000"/>
                  </a:schemeClr>
                </a:solidFill>
              </a:rPr>
              <a:t>order and shipping dates </a:t>
            </a:r>
            <a:r>
              <a:rPr lang="en-US" dirty="0"/>
              <a:t>are modeled as dimensional attributes because they are useful for selecting events and aggregation. If we are not likely to aggregate on </a:t>
            </a:r>
            <a:r>
              <a:rPr lang="en-US" dirty="0">
                <a:solidFill>
                  <a:srgbClr val="FF0000"/>
                </a:solidFill>
              </a:rPr>
              <a:t>receipt date</a:t>
            </a:r>
            <a:r>
              <a:rPr lang="en-US" dirty="0"/>
              <a:t>, it is better to model it as descriptive attribute on the fact.</a:t>
            </a:r>
          </a:p>
        </p:txBody>
      </p:sp>
    </p:spTree>
    <p:extLst>
      <p:ext uri="{BB962C8B-B14F-4D97-AF65-F5344CB8AC3E}">
        <p14:creationId xmlns:p14="http://schemas.microsoft.com/office/powerpoint/2010/main" val="169377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Arc and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61</a:t>
            </a:fld>
            <a:endParaRPr lang="en-US"/>
          </a:p>
        </p:txBody>
      </p:sp>
      <p:sp>
        <p:nvSpPr>
          <p:cNvPr id="4" name="Content Placeholder 3"/>
          <p:cNvSpPr>
            <a:spLocks noGrp="1"/>
          </p:cNvSpPr>
          <p:nvPr>
            <p:ph sz="quarter" idx="1"/>
          </p:nvPr>
        </p:nvSpPr>
        <p:spPr>
          <a:xfrm>
            <a:off x="457200" y="1219200"/>
            <a:ext cx="5486400" cy="4937760"/>
          </a:xfrm>
        </p:spPr>
        <p:txBody>
          <a:bodyPr>
            <a:normAutofit/>
          </a:bodyPr>
          <a:lstStyle/>
          <a:p>
            <a:r>
              <a:rPr lang="en-US" sz="2400" dirty="0"/>
              <a:t>An </a:t>
            </a:r>
            <a:r>
              <a:rPr lang="en-US" sz="2400" dirty="0">
                <a:solidFill>
                  <a:srgbClr val="FF0000"/>
                </a:solidFill>
              </a:rPr>
              <a:t>optional arc </a:t>
            </a:r>
            <a:r>
              <a:rPr lang="en-US" sz="2400" dirty="0"/>
              <a:t>from dimensional attribute </a:t>
            </a:r>
            <a:r>
              <a:rPr lang="en-US" sz="2400" dirty="0">
                <a:sym typeface="Wingdings"/>
              </a:rPr>
              <a:t> to  means that no value for attribute  are associated to some value of the attribute </a:t>
            </a:r>
          </a:p>
          <a:p>
            <a:pPr lvl="1"/>
            <a:r>
              <a:rPr lang="en-US" sz="2000" dirty="0">
                <a:sym typeface="Wingdings"/>
              </a:rPr>
              <a:t>E.g., the diet attribute may take cholesterol-free, gluten-free or sugar-free for food, but is undefined by other product type</a:t>
            </a:r>
          </a:p>
          <a:p>
            <a:r>
              <a:rPr lang="en-US" sz="2400" dirty="0">
                <a:sym typeface="Wingdings"/>
              </a:rPr>
              <a:t>An </a:t>
            </a:r>
            <a:r>
              <a:rPr lang="en-US" sz="2400" dirty="0">
                <a:solidFill>
                  <a:srgbClr val="FF0000"/>
                </a:solidFill>
                <a:sym typeface="Wingdings"/>
              </a:rPr>
              <a:t>optional dimension </a:t>
            </a:r>
            <a:r>
              <a:rPr lang="en-US" sz="2400" dirty="0">
                <a:sym typeface="Wingdings"/>
              </a:rPr>
              <a:t>means that some primary events are identified only by the other dimensions</a:t>
            </a:r>
          </a:p>
          <a:p>
            <a:pPr lvl="1"/>
            <a:r>
              <a:rPr lang="en-US" sz="2000" dirty="0">
                <a:sym typeface="Wingdings"/>
              </a:rPr>
              <a:t>E.g., some sales events have 'no promotion'</a:t>
            </a:r>
            <a:endParaRPr lang="en-US" sz="2000" dirty="0"/>
          </a:p>
        </p:txBody>
      </p:sp>
      <p:cxnSp>
        <p:nvCxnSpPr>
          <p:cNvPr id="5" name="Straight Connector 4"/>
          <p:cNvCxnSpPr/>
          <p:nvPr/>
        </p:nvCxnSpPr>
        <p:spPr>
          <a:xfrm>
            <a:off x="7391400" y="4419600"/>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7467600" y="2667000"/>
            <a:ext cx="323288" cy="92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1" idx="2"/>
          </p:cNvCxnSpPr>
          <p:nvPr/>
        </p:nvCxnSpPr>
        <p:spPr>
          <a:xfrm>
            <a:off x="8001000" y="3688830"/>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5" idx="2"/>
          </p:cNvCxnSpPr>
          <p:nvPr/>
        </p:nvCxnSpPr>
        <p:spPr>
          <a:xfrm flipV="1">
            <a:off x="6019800" y="3694046"/>
            <a:ext cx="6858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05600" y="3505200"/>
            <a:ext cx="1295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t>
            </a:r>
          </a:p>
        </p:txBody>
      </p:sp>
      <p:cxnSp>
        <p:nvCxnSpPr>
          <p:cNvPr id="10" name="Straight Connector 9"/>
          <p:cNvCxnSpPr/>
          <p:nvPr/>
        </p:nvCxnSpPr>
        <p:spPr>
          <a:xfrm>
            <a:off x="7345180" y="2819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4582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6400800" y="2514600"/>
            <a:ext cx="838200" cy="307777"/>
          </a:xfrm>
          <a:prstGeom prst="rect">
            <a:avLst/>
          </a:prstGeom>
          <a:noFill/>
        </p:spPr>
        <p:txBody>
          <a:bodyPr wrap="square" rtlCol="0">
            <a:spAutoFit/>
          </a:bodyPr>
          <a:lstStyle/>
          <a:p>
            <a:pPr algn="r"/>
            <a:r>
              <a:rPr lang="en-US" sz="1400" dirty="0"/>
              <a:t>product</a:t>
            </a:r>
          </a:p>
        </p:txBody>
      </p:sp>
      <p:sp>
        <p:nvSpPr>
          <p:cNvPr id="13" name="TextBox 12"/>
          <p:cNvSpPr txBox="1"/>
          <p:nvPr/>
        </p:nvSpPr>
        <p:spPr>
          <a:xfrm>
            <a:off x="5867400" y="3770245"/>
            <a:ext cx="685800" cy="307777"/>
          </a:xfrm>
          <a:prstGeom prst="rect">
            <a:avLst/>
          </a:prstGeom>
          <a:noFill/>
        </p:spPr>
        <p:txBody>
          <a:bodyPr wrap="square" rtlCol="0">
            <a:spAutoFit/>
          </a:bodyPr>
          <a:lstStyle/>
          <a:p>
            <a:pPr algn="ctr"/>
            <a:r>
              <a:rPr lang="en-US" sz="1400" dirty="0"/>
              <a:t>date</a:t>
            </a:r>
          </a:p>
        </p:txBody>
      </p:sp>
      <p:sp>
        <p:nvSpPr>
          <p:cNvPr id="14" name="TextBox 13"/>
          <p:cNvSpPr txBox="1"/>
          <p:nvPr/>
        </p:nvSpPr>
        <p:spPr>
          <a:xfrm>
            <a:off x="8077200" y="3775793"/>
            <a:ext cx="609600" cy="307777"/>
          </a:xfrm>
          <a:prstGeom prst="rect">
            <a:avLst/>
          </a:prstGeom>
          <a:noFill/>
        </p:spPr>
        <p:txBody>
          <a:bodyPr wrap="square" rtlCol="0">
            <a:spAutoFit/>
          </a:bodyPr>
          <a:lstStyle/>
          <a:p>
            <a:pPr algn="ctr"/>
            <a:r>
              <a:rPr lang="en-US" sz="1400" dirty="0"/>
              <a:t>store</a:t>
            </a:r>
          </a:p>
        </p:txBody>
      </p:sp>
      <p:cxnSp>
        <p:nvCxnSpPr>
          <p:cNvPr id="15" name="Straight Connector 14"/>
          <p:cNvCxnSpPr>
            <a:stCxn id="17" idx="0"/>
            <a:endCxn id="22" idx="7"/>
          </p:cNvCxnSpPr>
          <p:nvPr/>
        </p:nvCxnSpPr>
        <p:spPr>
          <a:xfrm flipH="1">
            <a:off x="7419132" y="2133600"/>
            <a:ext cx="238968" cy="4906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72400" y="2057400"/>
            <a:ext cx="838200" cy="307777"/>
          </a:xfrm>
          <a:prstGeom prst="rect">
            <a:avLst/>
          </a:prstGeom>
          <a:noFill/>
        </p:spPr>
        <p:txBody>
          <a:bodyPr wrap="square" rtlCol="0">
            <a:spAutoFit/>
          </a:bodyPr>
          <a:lstStyle/>
          <a:p>
            <a:r>
              <a:rPr lang="en-US" sz="1400" dirty="0"/>
              <a:t>type</a:t>
            </a:r>
          </a:p>
        </p:txBody>
      </p:sp>
      <p:sp>
        <p:nvSpPr>
          <p:cNvPr id="17" name="Oval 16"/>
          <p:cNvSpPr/>
          <p:nvPr/>
        </p:nvSpPr>
        <p:spPr>
          <a:xfrm>
            <a:off x="754380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7010400" y="23622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696200" y="2590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TextBox 19"/>
          <p:cNvSpPr txBox="1"/>
          <p:nvPr/>
        </p:nvSpPr>
        <p:spPr>
          <a:xfrm>
            <a:off x="7924800" y="2514600"/>
            <a:ext cx="838200" cy="307777"/>
          </a:xfrm>
          <a:prstGeom prst="rect">
            <a:avLst/>
          </a:prstGeom>
          <a:noFill/>
        </p:spPr>
        <p:txBody>
          <a:bodyPr wrap="square" rtlCol="0">
            <a:spAutoFit/>
          </a:bodyPr>
          <a:lstStyle/>
          <a:p>
            <a:r>
              <a:rPr lang="en-US" sz="1400" dirty="0"/>
              <a:t>diet</a:t>
            </a:r>
          </a:p>
        </p:txBody>
      </p:sp>
      <p:cxnSp>
        <p:nvCxnSpPr>
          <p:cNvPr id="21" name="Straight Connector 20"/>
          <p:cNvCxnSpPr/>
          <p:nvPr/>
        </p:nvCxnSpPr>
        <p:spPr>
          <a:xfrm>
            <a:off x="7563050" y="2590800"/>
            <a:ext cx="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24010" y="2590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6172200" y="23622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0" y="2054423"/>
            <a:ext cx="838200" cy="307777"/>
          </a:xfrm>
          <a:prstGeom prst="rect">
            <a:avLst/>
          </a:prstGeom>
          <a:noFill/>
        </p:spPr>
        <p:txBody>
          <a:bodyPr wrap="square" rtlCol="0">
            <a:spAutoFit/>
          </a:bodyPr>
          <a:lstStyle/>
          <a:p>
            <a:r>
              <a:rPr lang="en-US" sz="1400" dirty="0"/>
              <a:t>weight</a:t>
            </a:r>
          </a:p>
        </p:txBody>
      </p:sp>
      <p:sp>
        <p:nvSpPr>
          <p:cNvPr id="25" name="Oval 24"/>
          <p:cNvSpPr/>
          <p:nvPr/>
        </p:nvSpPr>
        <p:spPr>
          <a:xfrm>
            <a:off x="6019800" y="3586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7360170" y="3886200"/>
            <a:ext cx="0" cy="381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467600" y="4188023"/>
            <a:ext cx="1066800" cy="307777"/>
          </a:xfrm>
          <a:prstGeom prst="rect">
            <a:avLst/>
          </a:prstGeom>
          <a:noFill/>
        </p:spPr>
        <p:txBody>
          <a:bodyPr wrap="square" rtlCol="0">
            <a:spAutoFit/>
          </a:bodyPr>
          <a:lstStyle/>
          <a:p>
            <a:r>
              <a:rPr lang="en-US" sz="1400" dirty="0"/>
              <a:t>promotion</a:t>
            </a:r>
          </a:p>
        </p:txBody>
      </p:sp>
      <p:cxnSp>
        <p:nvCxnSpPr>
          <p:cNvPr id="28" name="Straight Connector 27"/>
          <p:cNvCxnSpPr/>
          <p:nvPr/>
        </p:nvCxnSpPr>
        <p:spPr>
          <a:xfrm>
            <a:off x="7239000" y="4038600"/>
            <a:ext cx="2286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620000" y="4648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7848600" y="4572000"/>
            <a:ext cx="1066800" cy="307777"/>
          </a:xfrm>
          <a:prstGeom prst="rect">
            <a:avLst/>
          </a:prstGeom>
          <a:noFill/>
        </p:spPr>
        <p:txBody>
          <a:bodyPr wrap="square" rtlCol="0">
            <a:spAutoFit/>
          </a:bodyPr>
          <a:lstStyle/>
          <a:p>
            <a:r>
              <a:rPr lang="en-US" sz="1400" dirty="0"/>
              <a:t>discount</a:t>
            </a:r>
          </a:p>
        </p:txBody>
      </p:sp>
      <p:cxnSp>
        <p:nvCxnSpPr>
          <p:cNvPr id="31" name="Straight Connector 30"/>
          <p:cNvCxnSpPr/>
          <p:nvPr/>
        </p:nvCxnSpPr>
        <p:spPr>
          <a:xfrm flipH="1">
            <a:off x="6967678" y="43831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934200" y="4383145"/>
            <a:ext cx="414478" cy="56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0" y="49500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0" y="4645223"/>
            <a:ext cx="914400" cy="307777"/>
          </a:xfrm>
          <a:prstGeom prst="rect">
            <a:avLst/>
          </a:prstGeom>
          <a:noFill/>
        </p:spPr>
        <p:txBody>
          <a:bodyPr wrap="square" rtlCol="0">
            <a:spAutoFit/>
          </a:bodyPr>
          <a:lstStyle/>
          <a:p>
            <a:r>
              <a:rPr lang="en-US" sz="1400" dirty="0" err="1"/>
              <a:t>endDate</a:t>
            </a:r>
            <a:endParaRPr lang="en-US" sz="1400" dirty="0"/>
          </a:p>
        </p:txBody>
      </p:sp>
      <p:cxnSp>
        <p:nvCxnSpPr>
          <p:cNvPr id="35" name="Straight Connector 34"/>
          <p:cNvCxnSpPr/>
          <p:nvPr/>
        </p:nvCxnSpPr>
        <p:spPr>
          <a:xfrm>
            <a:off x="6152950" y="46452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6000" y="4340423"/>
            <a:ext cx="914400" cy="307777"/>
          </a:xfrm>
          <a:prstGeom prst="rect">
            <a:avLst/>
          </a:prstGeom>
          <a:noFill/>
        </p:spPr>
        <p:txBody>
          <a:bodyPr wrap="square" rtlCol="0">
            <a:spAutoFit/>
          </a:bodyPr>
          <a:lstStyle/>
          <a:p>
            <a:r>
              <a:rPr lang="en-US" sz="1400" dirty="0" err="1"/>
              <a:t>startDate</a:t>
            </a:r>
            <a:endParaRPr lang="en-US" sz="1400" dirty="0"/>
          </a:p>
        </p:txBody>
      </p:sp>
      <p:sp>
        <p:nvSpPr>
          <p:cNvPr id="37" name="Oval 36"/>
          <p:cNvSpPr/>
          <p:nvPr/>
        </p:nvSpPr>
        <p:spPr>
          <a:xfrm>
            <a:off x="7239000" y="4267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705600" y="3200400"/>
            <a:ext cx="1295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Tree>
    <p:extLst>
      <p:ext uri="{BB962C8B-B14F-4D97-AF65-F5344CB8AC3E}">
        <p14:creationId xmlns:p14="http://schemas.microsoft.com/office/powerpoint/2010/main" val="1539290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Hierarchies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62</a:t>
            </a:fld>
            <a:endParaRPr lang="en-US"/>
          </a:p>
        </p:txBody>
      </p:sp>
      <p:sp>
        <p:nvSpPr>
          <p:cNvPr id="4" name="Content Placeholder 3"/>
          <p:cNvSpPr>
            <a:spLocks noGrp="1"/>
          </p:cNvSpPr>
          <p:nvPr>
            <p:ph sz="quarter" idx="1"/>
          </p:nvPr>
        </p:nvSpPr>
        <p:spPr>
          <a:xfrm>
            <a:off x="457200" y="1219200"/>
            <a:ext cx="8229600" cy="1676400"/>
          </a:xfrm>
        </p:spPr>
        <p:txBody>
          <a:bodyPr>
            <a:normAutofit/>
          </a:bodyPr>
          <a:lstStyle/>
          <a:p>
            <a:r>
              <a:rPr lang="en-US" dirty="0">
                <a:solidFill>
                  <a:schemeClr val="bg2">
                    <a:lumMod val="50000"/>
                  </a:schemeClr>
                </a:solidFill>
              </a:rPr>
              <a:t>Entire portions </a:t>
            </a:r>
            <a:r>
              <a:rPr lang="en-US" dirty="0"/>
              <a:t>of hierarchies are </a:t>
            </a:r>
            <a:r>
              <a:rPr lang="en-US" dirty="0">
                <a:solidFill>
                  <a:schemeClr val="bg2">
                    <a:lumMod val="50000"/>
                  </a:schemeClr>
                </a:solidFill>
              </a:rPr>
              <a:t>frequently replicated </a:t>
            </a:r>
            <a:r>
              <a:rPr lang="en-US" dirty="0"/>
              <a:t>two or more times in a </a:t>
            </a:r>
            <a:r>
              <a:rPr lang="en-US" dirty="0">
                <a:solidFill>
                  <a:schemeClr val="bg2">
                    <a:lumMod val="50000"/>
                  </a:schemeClr>
                </a:solidFill>
              </a:rPr>
              <a:t>fact schema</a:t>
            </a:r>
          </a:p>
          <a:p>
            <a:pPr lvl="1"/>
            <a:r>
              <a:rPr lang="en-US" dirty="0"/>
              <a:t>When hierarchies are shared </a:t>
            </a:r>
            <a:r>
              <a:rPr lang="en-US" dirty="0">
                <a:solidFill>
                  <a:schemeClr val="accent6">
                    <a:lumMod val="60000"/>
                    <a:lumOff val="40000"/>
                  </a:schemeClr>
                </a:solidFill>
              </a:rPr>
              <a:t>starting from </a:t>
            </a:r>
            <a:r>
              <a:rPr lang="en-US" dirty="0"/>
              <a:t>their dimensions, you need to add a </a:t>
            </a:r>
            <a:r>
              <a:rPr lang="en-US" b="1" i="1" dirty="0">
                <a:solidFill>
                  <a:schemeClr val="accent6">
                    <a:lumMod val="60000"/>
                    <a:lumOff val="40000"/>
                  </a:schemeClr>
                </a:solidFill>
              </a:rPr>
              <a:t>role</a:t>
            </a:r>
            <a:r>
              <a:rPr lang="en-US" dirty="0"/>
              <a:t>.</a:t>
            </a:r>
          </a:p>
        </p:txBody>
      </p:sp>
      <p:grpSp>
        <p:nvGrpSpPr>
          <p:cNvPr id="58" name="Group 57"/>
          <p:cNvGrpSpPr/>
          <p:nvPr/>
        </p:nvGrpSpPr>
        <p:grpSpPr>
          <a:xfrm>
            <a:off x="2019300" y="3280645"/>
            <a:ext cx="5105400" cy="1173778"/>
            <a:chOff x="3048000" y="3200400"/>
            <a:chExt cx="5105400" cy="1173778"/>
          </a:xfrm>
        </p:grpSpPr>
        <p:cxnSp>
          <p:nvCxnSpPr>
            <p:cNvPr id="26" name="Straight Connector 25"/>
            <p:cNvCxnSpPr/>
            <p:nvPr/>
          </p:nvCxnSpPr>
          <p:spPr>
            <a:xfrm>
              <a:off x="3474720" y="3775862"/>
              <a:ext cx="779646" cy="3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5" idx="2"/>
            </p:cNvCxnSpPr>
            <p:nvPr/>
          </p:nvCxnSpPr>
          <p:spPr>
            <a:xfrm>
              <a:off x="5200340" y="353985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29200" y="3200400"/>
              <a:ext cx="914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Call</a:t>
              </a:r>
              <a:endParaRPr lang="en-US" dirty="0"/>
            </a:p>
          </p:txBody>
        </p:sp>
        <p:sp>
          <p:nvSpPr>
            <p:cNvPr id="29" name="Rectangle 28"/>
            <p:cNvSpPr/>
            <p:nvPr/>
          </p:nvSpPr>
          <p:spPr>
            <a:xfrm>
              <a:off x="5029200" y="35052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duration</a:t>
              </a:r>
            </a:p>
            <a:p>
              <a:r>
                <a:rPr lang="en-US" sz="1400" dirty="0"/>
                <a:t>status</a:t>
              </a:r>
            </a:p>
          </p:txBody>
        </p:sp>
        <p:sp>
          <p:nvSpPr>
            <p:cNvPr id="30" name="TextBox 29"/>
            <p:cNvSpPr txBox="1"/>
            <p:nvPr/>
          </p:nvSpPr>
          <p:spPr>
            <a:xfrm>
              <a:off x="3818415" y="3378076"/>
              <a:ext cx="753585" cy="307777"/>
            </a:xfrm>
            <a:prstGeom prst="rect">
              <a:avLst/>
            </a:prstGeom>
            <a:noFill/>
          </p:spPr>
          <p:txBody>
            <a:bodyPr wrap="square" rtlCol="0">
              <a:spAutoFit/>
            </a:bodyPr>
            <a:lstStyle/>
            <a:p>
              <a:pPr algn="ctr"/>
              <a:r>
                <a:rPr lang="en-US" sz="1400" dirty="0"/>
                <a:t>number</a:t>
              </a:r>
            </a:p>
          </p:txBody>
        </p:sp>
        <p:sp>
          <p:nvSpPr>
            <p:cNvPr id="31" name="TextBox 30"/>
            <p:cNvSpPr txBox="1"/>
            <p:nvPr/>
          </p:nvSpPr>
          <p:spPr>
            <a:xfrm>
              <a:off x="5943600" y="3626822"/>
              <a:ext cx="914400" cy="307777"/>
            </a:xfrm>
            <a:prstGeom prst="rect">
              <a:avLst/>
            </a:prstGeom>
            <a:noFill/>
          </p:spPr>
          <p:txBody>
            <a:bodyPr wrap="square" rtlCol="0">
              <a:spAutoFit/>
            </a:bodyPr>
            <a:lstStyle/>
            <a:p>
              <a:pPr algn="ctr"/>
              <a:r>
                <a:rPr lang="en-US" sz="1400" dirty="0"/>
                <a:t>date</a:t>
              </a:r>
            </a:p>
          </p:txBody>
        </p:sp>
        <p:sp>
          <p:nvSpPr>
            <p:cNvPr id="32" name="Oval 31"/>
            <p:cNvSpPr/>
            <p:nvPr/>
          </p:nvSpPr>
          <p:spPr>
            <a:xfrm>
              <a:off x="3429000" y="365238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3" name="TextBox 32"/>
            <p:cNvSpPr txBox="1"/>
            <p:nvPr/>
          </p:nvSpPr>
          <p:spPr>
            <a:xfrm>
              <a:off x="3048000" y="3378076"/>
              <a:ext cx="838200" cy="307777"/>
            </a:xfrm>
            <a:prstGeom prst="rect">
              <a:avLst/>
            </a:prstGeom>
            <a:noFill/>
          </p:spPr>
          <p:txBody>
            <a:bodyPr wrap="square" rtlCol="0">
              <a:spAutoFit/>
            </a:bodyPr>
            <a:lstStyle/>
            <a:p>
              <a:pPr algn="ctr"/>
              <a:r>
                <a:rPr lang="en-US" sz="1400" dirty="0"/>
                <a:t>district</a:t>
              </a:r>
              <a:endParaRPr lang="en-US" sz="1600" dirty="0"/>
            </a:p>
          </p:txBody>
        </p:sp>
        <p:sp>
          <p:nvSpPr>
            <p:cNvPr id="35" name="Oval 34"/>
            <p:cNvSpPr/>
            <p:nvPr/>
          </p:nvSpPr>
          <p:spPr>
            <a:xfrm>
              <a:off x="762000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6" name="TextBox 35"/>
            <p:cNvSpPr txBox="1"/>
            <p:nvPr/>
          </p:nvSpPr>
          <p:spPr>
            <a:xfrm>
              <a:off x="7315200" y="3618774"/>
              <a:ext cx="838200" cy="307777"/>
            </a:xfrm>
            <a:prstGeom prst="rect">
              <a:avLst/>
            </a:prstGeom>
            <a:noFill/>
          </p:spPr>
          <p:txBody>
            <a:bodyPr wrap="square" rtlCol="0">
              <a:spAutoFit/>
            </a:bodyPr>
            <a:lstStyle/>
            <a:p>
              <a:pPr algn="ctr"/>
              <a:r>
                <a:rPr lang="en-US" sz="1400" dirty="0"/>
                <a:t>year</a:t>
              </a:r>
              <a:endParaRPr lang="en-US" dirty="0"/>
            </a:p>
          </p:txBody>
        </p:sp>
        <p:sp>
          <p:nvSpPr>
            <p:cNvPr id="37" name="Oval 36"/>
            <p:cNvSpPr/>
            <p:nvPr/>
          </p:nvSpPr>
          <p:spPr>
            <a:xfrm>
              <a:off x="699166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8" name="TextBox 37"/>
            <p:cNvSpPr txBox="1"/>
            <p:nvPr/>
          </p:nvSpPr>
          <p:spPr>
            <a:xfrm>
              <a:off x="6686860" y="3618774"/>
              <a:ext cx="838200" cy="307777"/>
            </a:xfrm>
            <a:prstGeom prst="rect">
              <a:avLst/>
            </a:prstGeom>
            <a:noFill/>
          </p:spPr>
          <p:txBody>
            <a:bodyPr wrap="square" rtlCol="0">
              <a:spAutoFit/>
            </a:bodyPr>
            <a:lstStyle/>
            <a:p>
              <a:pPr algn="ctr"/>
              <a:r>
                <a:rPr lang="en-US" sz="1400" dirty="0"/>
                <a:t>month</a:t>
              </a:r>
              <a:endParaRPr lang="en-US" dirty="0"/>
            </a:p>
          </p:txBody>
        </p:sp>
        <p:cxnSp>
          <p:nvCxnSpPr>
            <p:cNvPr id="40" name="Straight Connector 39"/>
            <p:cNvCxnSpPr/>
            <p:nvPr/>
          </p:nvCxnSpPr>
          <p:spPr>
            <a:xfrm flipV="1">
              <a:off x="5936993" y="3995124"/>
              <a:ext cx="794786" cy="57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77000" y="4066401"/>
              <a:ext cx="552140" cy="307777"/>
            </a:xfrm>
            <a:prstGeom prst="rect">
              <a:avLst/>
            </a:prstGeom>
            <a:noFill/>
          </p:spPr>
          <p:txBody>
            <a:bodyPr wrap="square" rtlCol="0">
              <a:spAutoFit/>
            </a:bodyPr>
            <a:lstStyle/>
            <a:p>
              <a:pPr algn="ctr"/>
              <a:r>
                <a:rPr lang="en-US" sz="1400" dirty="0"/>
                <a:t>hour</a:t>
              </a:r>
            </a:p>
          </p:txBody>
        </p:sp>
        <p:sp>
          <p:nvSpPr>
            <p:cNvPr id="42" name="Oval 41"/>
            <p:cNvSpPr/>
            <p:nvPr/>
          </p:nvSpPr>
          <p:spPr>
            <a:xfrm>
              <a:off x="6609420" y="3886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43" name="Oval 42"/>
            <p:cNvSpPr/>
            <p:nvPr/>
          </p:nvSpPr>
          <p:spPr>
            <a:xfrm>
              <a:off x="6400800" y="34324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45" name="Straight Connector 44"/>
            <p:cNvCxnSpPr/>
            <p:nvPr/>
          </p:nvCxnSpPr>
          <p:spPr>
            <a:xfrm>
              <a:off x="4278233" y="3805862"/>
              <a:ext cx="750967" cy="156538"/>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19600" y="3886200"/>
              <a:ext cx="685800" cy="307777"/>
            </a:xfrm>
            <a:prstGeom prst="rect">
              <a:avLst/>
            </a:prstGeom>
            <a:noFill/>
          </p:spPr>
          <p:txBody>
            <a:bodyPr wrap="square" rtlCol="0">
              <a:spAutoFit/>
            </a:bodyPr>
            <a:lstStyle/>
            <a:p>
              <a:pPr algn="ctr"/>
              <a:r>
                <a:rPr lang="en-US" sz="1400" i="1" dirty="0">
                  <a:solidFill>
                    <a:srgbClr val="FF0000"/>
                  </a:solidFill>
                </a:rPr>
                <a:t>called</a:t>
              </a:r>
            </a:p>
          </p:txBody>
        </p:sp>
        <p:cxnSp>
          <p:nvCxnSpPr>
            <p:cNvPr id="54" name="Straight Connector 53"/>
            <p:cNvCxnSpPr/>
            <p:nvPr/>
          </p:nvCxnSpPr>
          <p:spPr>
            <a:xfrm flipV="1">
              <a:off x="4282371" y="3581400"/>
              <a:ext cx="746829" cy="166538"/>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114800" y="3657600"/>
              <a:ext cx="228600" cy="228600"/>
              <a:chOff x="4114800" y="2209800"/>
              <a:chExt cx="228600" cy="228600"/>
            </a:xfrm>
          </p:grpSpPr>
          <p:sp>
            <p:nvSpPr>
              <p:cNvPr id="34" name="Oval 33"/>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44" name="Oval 43"/>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grpSp>
        <p:sp>
          <p:nvSpPr>
            <p:cNvPr id="57" name="TextBox 56"/>
            <p:cNvSpPr txBox="1"/>
            <p:nvPr/>
          </p:nvSpPr>
          <p:spPr>
            <a:xfrm>
              <a:off x="4399722" y="3332189"/>
              <a:ext cx="685800" cy="307777"/>
            </a:xfrm>
            <a:prstGeom prst="rect">
              <a:avLst/>
            </a:prstGeom>
            <a:noFill/>
          </p:spPr>
          <p:txBody>
            <a:bodyPr wrap="square" rtlCol="0">
              <a:spAutoFit/>
            </a:bodyPr>
            <a:lstStyle/>
            <a:p>
              <a:pPr algn="ctr"/>
              <a:r>
                <a:rPr lang="en-US" sz="1400" i="1" dirty="0">
                  <a:solidFill>
                    <a:srgbClr val="FF0000"/>
                  </a:solidFill>
                </a:rPr>
                <a:t>calling</a:t>
              </a:r>
            </a:p>
          </p:txBody>
        </p:sp>
      </p:grpSp>
      <p:grpSp>
        <p:nvGrpSpPr>
          <p:cNvPr id="39" name="群組 38">
            <a:extLst>
              <a:ext uri="{FF2B5EF4-FFF2-40B4-BE49-F238E27FC236}">
                <a16:creationId xmlns:a16="http://schemas.microsoft.com/office/drawing/2014/main" id="{20CBA31D-D146-4F32-A8EE-066F65EF4E02}"/>
              </a:ext>
            </a:extLst>
          </p:cNvPr>
          <p:cNvGrpSpPr/>
          <p:nvPr/>
        </p:nvGrpSpPr>
        <p:grpSpPr>
          <a:xfrm>
            <a:off x="1618940" y="4837565"/>
            <a:ext cx="5486400" cy="1173778"/>
            <a:chOff x="1828800" y="4800600"/>
            <a:chExt cx="5486400" cy="1173778"/>
          </a:xfrm>
        </p:grpSpPr>
        <p:grpSp>
          <p:nvGrpSpPr>
            <p:cNvPr id="25" name="Group 24"/>
            <p:cNvGrpSpPr/>
            <p:nvPr/>
          </p:nvGrpSpPr>
          <p:grpSpPr>
            <a:xfrm>
              <a:off x="2590800" y="4800600"/>
              <a:ext cx="4724400" cy="1173778"/>
              <a:chOff x="3429000" y="4648200"/>
              <a:chExt cx="4724400" cy="1173778"/>
            </a:xfrm>
          </p:grpSpPr>
          <p:cxnSp>
            <p:nvCxnSpPr>
              <p:cNvPr id="5" name="Straight Connector 4"/>
              <p:cNvCxnSpPr/>
              <p:nvPr/>
            </p:nvCxnSpPr>
            <p:spPr>
              <a:xfrm>
                <a:off x="3474720" y="5071262"/>
                <a:ext cx="1554480" cy="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12" idx="2"/>
              </p:cNvCxnSpPr>
              <p:nvPr/>
            </p:nvCxnSpPr>
            <p:spPr>
              <a:xfrm>
                <a:off x="5200340" y="498765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29200" y="4648200"/>
                <a:ext cx="914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Call</a:t>
                </a:r>
                <a:endParaRPr lang="en-US" dirty="0"/>
              </a:p>
            </p:txBody>
          </p:sp>
          <p:sp>
            <p:nvSpPr>
              <p:cNvPr id="8" name="Rectangle 7"/>
              <p:cNvSpPr/>
              <p:nvPr/>
            </p:nvSpPr>
            <p:spPr>
              <a:xfrm>
                <a:off x="5029200" y="49530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duration</a:t>
                </a:r>
              </a:p>
              <a:p>
                <a:r>
                  <a:rPr lang="en-US" sz="1400" dirty="0"/>
                  <a:t>status</a:t>
                </a:r>
              </a:p>
            </p:txBody>
          </p:sp>
          <p:sp>
            <p:nvSpPr>
              <p:cNvPr id="9" name="TextBox 8"/>
              <p:cNvSpPr txBox="1"/>
              <p:nvPr/>
            </p:nvSpPr>
            <p:spPr>
              <a:xfrm>
                <a:off x="3818414" y="4673476"/>
                <a:ext cx="1230145" cy="307777"/>
              </a:xfrm>
              <a:prstGeom prst="rect">
                <a:avLst/>
              </a:prstGeom>
              <a:noFill/>
            </p:spPr>
            <p:txBody>
              <a:bodyPr wrap="square" rtlCol="0">
                <a:spAutoFit/>
              </a:bodyPr>
              <a:lstStyle/>
              <a:p>
                <a:pPr algn="ctr"/>
                <a:r>
                  <a:rPr lang="en-US" sz="1400" dirty="0" err="1"/>
                  <a:t>callingNumber</a:t>
                </a:r>
                <a:endParaRPr lang="en-US" sz="1400" dirty="0"/>
              </a:p>
            </p:txBody>
          </p:sp>
          <p:sp>
            <p:nvSpPr>
              <p:cNvPr id="10" name="TextBox 9"/>
              <p:cNvSpPr txBox="1"/>
              <p:nvPr/>
            </p:nvSpPr>
            <p:spPr>
              <a:xfrm>
                <a:off x="5943600" y="5074622"/>
                <a:ext cx="914400" cy="307777"/>
              </a:xfrm>
              <a:prstGeom prst="rect">
                <a:avLst/>
              </a:prstGeom>
              <a:noFill/>
            </p:spPr>
            <p:txBody>
              <a:bodyPr wrap="square" rtlCol="0">
                <a:spAutoFit/>
              </a:bodyPr>
              <a:lstStyle/>
              <a:p>
                <a:pPr algn="ctr"/>
                <a:r>
                  <a:rPr lang="en-US" sz="1400" dirty="0"/>
                  <a:t>      date</a:t>
                </a:r>
              </a:p>
            </p:txBody>
          </p:sp>
          <p:sp>
            <p:nvSpPr>
              <p:cNvPr id="11" name="Oval 10"/>
              <p:cNvSpPr/>
              <p:nvPr/>
            </p:nvSpPr>
            <p:spPr>
              <a:xfrm>
                <a:off x="3429000" y="494778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2" name="Oval 11"/>
              <p:cNvSpPr/>
              <p:nvPr/>
            </p:nvSpPr>
            <p:spPr>
              <a:xfrm>
                <a:off x="7620000" y="48829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3" name="TextBox 12"/>
              <p:cNvSpPr txBox="1"/>
              <p:nvPr/>
            </p:nvSpPr>
            <p:spPr>
              <a:xfrm>
                <a:off x="7315200" y="5066574"/>
                <a:ext cx="838200" cy="307777"/>
              </a:xfrm>
              <a:prstGeom prst="rect">
                <a:avLst/>
              </a:prstGeom>
              <a:noFill/>
            </p:spPr>
            <p:txBody>
              <a:bodyPr wrap="square" rtlCol="0">
                <a:spAutoFit/>
              </a:bodyPr>
              <a:lstStyle/>
              <a:p>
                <a:pPr algn="ctr"/>
                <a:r>
                  <a:rPr lang="en-US" sz="1400" dirty="0"/>
                  <a:t>year</a:t>
                </a:r>
                <a:endParaRPr lang="en-US" dirty="0"/>
              </a:p>
            </p:txBody>
          </p:sp>
          <p:sp>
            <p:nvSpPr>
              <p:cNvPr id="14" name="Oval 13"/>
              <p:cNvSpPr/>
              <p:nvPr/>
            </p:nvSpPr>
            <p:spPr>
              <a:xfrm>
                <a:off x="6991660" y="48829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5" name="TextBox 14"/>
              <p:cNvSpPr txBox="1"/>
              <p:nvPr/>
            </p:nvSpPr>
            <p:spPr>
              <a:xfrm>
                <a:off x="6686860" y="5066574"/>
                <a:ext cx="838200" cy="307777"/>
              </a:xfrm>
              <a:prstGeom prst="rect">
                <a:avLst/>
              </a:prstGeom>
              <a:noFill/>
            </p:spPr>
            <p:txBody>
              <a:bodyPr wrap="square" rtlCol="0">
                <a:spAutoFit/>
              </a:bodyPr>
              <a:lstStyle/>
              <a:p>
                <a:pPr algn="ctr"/>
                <a:r>
                  <a:rPr lang="en-US" sz="1400" dirty="0"/>
                  <a:t>  month</a:t>
                </a:r>
                <a:endParaRPr lang="en-US" dirty="0"/>
              </a:p>
            </p:txBody>
          </p:sp>
          <p:sp>
            <p:nvSpPr>
              <p:cNvPr id="16" name="Oval 15"/>
              <p:cNvSpPr/>
              <p:nvPr/>
            </p:nvSpPr>
            <p:spPr>
              <a:xfrm>
                <a:off x="4351815" y="4953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7" name="Straight Connector 16"/>
              <p:cNvCxnSpPr/>
              <p:nvPr/>
            </p:nvCxnSpPr>
            <p:spPr>
              <a:xfrm flipV="1">
                <a:off x="5936993" y="5442924"/>
                <a:ext cx="794786" cy="57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77000" y="5514201"/>
                <a:ext cx="552140" cy="307777"/>
              </a:xfrm>
              <a:prstGeom prst="rect">
                <a:avLst/>
              </a:prstGeom>
              <a:noFill/>
            </p:spPr>
            <p:txBody>
              <a:bodyPr wrap="square" rtlCol="0">
                <a:spAutoFit/>
              </a:bodyPr>
              <a:lstStyle/>
              <a:p>
                <a:pPr algn="ctr"/>
                <a:r>
                  <a:rPr lang="en-US" sz="1400" dirty="0"/>
                  <a:t>hour</a:t>
                </a:r>
              </a:p>
            </p:txBody>
          </p:sp>
          <p:sp>
            <p:nvSpPr>
              <p:cNvPr id="19" name="Oval 18"/>
              <p:cNvSpPr/>
              <p:nvPr/>
            </p:nvSpPr>
            <p:spPr>
              <a:xfrm>
                <a:off x="660942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20" name="Oval 19"/>
              <p:cNvSpPr/>
              <p:nvPr/>
            </p:nvSpPr>
            <p:spPr>
              <a:xfrm>
                <a:off x="6400800" y="48802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21" name="Straight Connector 20"/>
              <p:cNvCxnSpPr/>
              <p:nvPr/>
            </p:nvCxnSpPr>
            <p:spPr>
              <a:xfrm>
                <a:off x="3493008" y="5378501"/>
                <a:ext cx="1539462" cy="422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21684" y="5415415"/>
                <a:ext cx="1207515" cy="307777"/>
              </a:xfrm>
              <a:prstGeom prst="rect">
                <a:avLst/>
              </a:prstGeom>
              <a:noFill/>
            </p:spPr>
            <p:txBody>
              <a:bodyPr wrap="square" rtlCol="0">
                <a:spAutoFit/>
              </a:bodyPr>
              <a:lstStyle/>
              <a:p>
                <a:pPr algn="ctr"/>
                <a:r>
                  <a:rPr lang="en-US" sz="1400" dirty="0" err="1"/>
                  <a:t>calledNumber</a:t>
                </a:r>
                <a:endParaRPr lang="en-US" sz="1400" dirty="0"/>
              </a:p>
            </p:txBody>
          </p:sp>
          <p:sp>
            <p:nvSpPr>
              <p:cNvPr id="23" name="Oval 22"/>
              <p:cNvSpPr/>
              <p:nvPr/>
            </p:nvSpPr>
            <p:spPr>
              <a:xfrm>
                <a:off x="3432270" y="525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24" name="Oval 23"/>
              <p:cNvSpPr/>
              <p:nvPr/>
            </p:nvSpPr>
            <p:spPr>
              <a:xfrm>
                <a:off x="4355085" y="5263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grpSp>
        <p:sp>
          <p:nvSpPr>
            <p:cNvPr id="60" name="TextBox 59"/>
            <p:cNvSpPr txBox="1"/>
            <p:nvPr/>
          </p:nvSpPr>
          <p:spPr>
            <a:xfrm>
              <a:off x="1832070" y="5561526"/>
              <a:ext cx="1371600" cy="307777"/>
            </a:xfrm>
            <a:prstGeom prst="rect">
              <a:avLst/>
            </a:prstGeom>
            <a:noFill/>
          </p:spPr>
          <p:txBody>
            <a:bodyPr wrap="square" rtlCol="0">
              <a:spAutoFit/>
            </a:bodyPr>
            <a:lstStyle/>
            <a:p>
              <a:pPr algn="ctr"/>
              <a:r>
                <a:rPr lang="en-US" sz="1400" dirty="0" err="1"/>
                <a:t>calledDistrict</a:t>
              </a:r>
              <a:endParaRPr lang="en-US" sz="1600" dirty="0"/>
            </a:p>
          </p:txBody>
        </p:sp>
        <p:sp>
          <p:nvSpPr>
            <p:cNvPr id="61" name="TextBox 60"/>
            <p:cNvSpPr txBox="1"/>
            <p:nvPr/>
          </p:nvSpPr>
          <p:spPr>
            <a:xfrm>
              <a:off x="1828800" y="4829475"/>
              <a:ext cx="1371600" cy="307777"/>
            </a:xfrm>
            <a:prstGeom prst="rect">
              <a:avLst/>
            </a:prstGeom>
            <a:noFill/>
          </p:spPr>
          <p:txBody>
            <a:bodyPr wrap="square" rtlCol="0">
              <a:spAutoFit/>
            </a:bodyPr>
            <a:lstStyle/>
            <a:p>
              <a:pPr algn="ctr"/>
              <a:r>
                <a:rPr lang="en-US" sz="1400" dirty="0" err="1"/>
                <a:t>callingDistrict</a:t>
              </a:r>
              <a:endParaRPr lang="en-US" sz="1600" dirty="0"/>
            </a:p>
          </p:txBody>
        </p:sp>
      </p:grpSp>
    </p:spTree>
    <p:extLst>
      <p:ext uri="{BB962C8B-B14F-4D97-AF65-F5344CB8AC3E}">
        <p14:creationId xmlns:p14="http://schemas.microsoft.com/office/powerpoint/2010/main" val="17068443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Example: Shared Hierarchies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63</a:t>
            </a:fld>
            <a:endParaRPr lang="en-US"/>
          </a:p>
        </p:txBody>
      </p:sp>
      <p:grpSp>
        <p:nvGrpSpPr>
          <p:cNvPr id="2" name="群組 1">
            <a:extLst>
              <a:ext uri="{FF2B5EF4-FFF2-40B4-BE49-F238E27FC236}">
                <a16:creationId xmlns:a16="http://schemas.microsoft.com/office/drawing/2014/main" id="{29996A0F-E40E-4026-915C-EA27FAC99970}"/>
              </a:ext>
            </a:extLst>
          </p:cNvPr>
          <p:cNvGrpSpPr/>
          <p:nvPr/>
        </p:nvGrpSpPr>
        <p:grpSpPr>
          <a:xfrm>
            <a:off x="1905000" y="2024875"/>
            <a:ext cx="5334000" cy="1724799"/>
            <a:chOff x="1752600" y="2161401"/>
            <a:chExt cx="5334000" cy="1724799"/>
          </a:xfrm>
        </p:grpSpPr>
        <p:cxnSp>
          <p:nvCxnSpPr>
            <p:cNvPr id="13" name="Straight Connector 12"/>
            <p:cNvCxnSpPr>
              <a:endCxn id="48" idx="2"/>
            </p:cNvCxnSpPr>
            <p:nvPr/>
          </p:nvCxnSpPr>
          <p:spPr>
            <a:xfrm>
              <a:off x="3676340" y="25770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86200" y="3609201"/>
              <a:ext cx="2743200" cy="59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2694801"/>
              <a:ext cx="914400" cy="276999"/>
            </a:xfrm>
            <a:prstGeom prst="rect">
              <a:avLst/>
            </a:prstGeom>
            <a:noFill/>
          </p:spPr>
          <p:txBody>
            <a:bodyPr wrap="square" rtlCol="0">
              <a:spAutoFit/>
            </a:bodyPr>
            <a:lstStyle/>
            <a:p>
              <a:pPr algn="ctr"/>
              <a:r>
                <a:rPr lang="en-US" sz="1200" dirty="0"/>
                <a:t>order</a:t>
              </a:r>
            </a:p>
          </p:txBody>
        </p:sp>
        <p:sp>
          <p:nvSpPr>
            <p:cNvPr id="43" name="Oval 42"/>
            <p:cNvSpPr/>
            <p:nvPr/>
          </p:nvSpPr>
          <p:spPr>
            <a:xfrm>
              <a:off x="6553200" y="350772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6248400" y="3228201"/>
              <a:ext cx="838200" cy="276999"/>
            </a:xfrm>
            <a:prstGeom prst="rect">
              <a:avLst/>
            </a:prstGeom>
            <a:noFill/>
          </p:spPr>
          <p:txBody>
            <a:bodyPr wrap="square" rtlCol="0">
              <a:spAutoFit/>
            </a:bodyPr>
            <a:lstStyle/>
            <a:p>
              <a:pPr algn="ctr"/>
              <a:r>
                <a:rPr lang="en-US" sz="1200" dirty="0"/>
                <a:t>year</a:t>
              </a:r>
              <a:endParaRPr lang="en-US" sz="1400" dirty="0"/>
            </a:p>
          </p:txBody>
        </p:sp>
        <p:sp>
          <p:nvSpPr>
            <p:cNvPr id="45" name="Oval 44"/>
            <p:cNvSpPr/>
            <p:nvPr/>
          </p:nvSpPr>
          <p:spPr>
            <a:xfrm>
              <a:off x="5867400" y="350251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562600" y="3228201"/>
              <a:ext cx="838200" cy="276999"/>
            </a:xfrm>
            <a:prstGeom prst="rect">
              <a:avLst/>
            </a:prstGeom>
            <a:noFill/>
          </p:spPr>
          <p:txBody>
            <a:bodyPr wrap="square" rtlCol="0">
              <a:spAutoFit/>
            </a:bodyPr>
            <a:lstStyle/>
            <a:p>
              <a:pPr algn="ctr"/>
              <a:r>
                <a:rPr lang="en-US" sz="1200" dirty="0"/>
                <a:t>month</a:t>
              </a:r>
              <a:endParaRPr lang="en-US" sz="1400" dirty="0"/>
            </a:p>
          </p:txBody>
        </p:sp>
        <p:sp>
          <p:nvSpPr>
            <p:cNvPr id="48" name="Oval 47"/>
            <p:cNvSpPr/>
            <p:nvPr/>
          </p:nvSpPr>
          <p:spPr>
            <a:xfrm>
              <a:off x="6096000" y="24723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105400" y="2847201"/>
              <a:ext cx="838200" cy="276999"/>
            </a:xfrm>
            <a:prstGeom prst="rect">
              <a:avLst/>
            </a:prstGeom>
            <a:noFill/>
          </p:spPr>
          <p:txBody>
            <a:bodyPr wrap="square" rtlCol="0">
              <a:spAutoFit/>
            </a:bodyPr>
            <a:lstStyle/>
            <a:p>
              <a:pPr algn="ctr"/>
              <a:r>
                <a:rPr lang="en-US" sz="1200" dirty="0"/>
                <a:t>customer</a:t>
              </a:r>
              <a:endParaRPr lang="en-US" sz="1600" dirty="0"/>
            </a:p>
          </p:txBody>
        </p:sp>
        <p:cxnSp>
          <p:nvCxnSpPr>
            <p:cNvPr id="113" name="Straight Connector 112"/>
            <p:cNvCxnSpPr/>
            <p:nvPr/>
          </p:nvCxnSpPr>
          <p:spPr>
            <a:xfrm flipH="1">
              <a:off x="5105400" y="2667467"/>
              <a:ext cx="395738" cy="36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18" idx="2"/>
            </p:cNvCxnSpPr>
            <p:nvPr/>
          </p:nvCxnSpPr>
          <p:spPr>
            <a:xfrm flipV="1">
              <a:off x="1981200" y="2969569"/>
              <a:ext cx="6858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752600" y="3152001"/>
              <a:ext cx="685800" cy="276999"/>
            </a:xfrm>
            <a:prstGeom prst="rect">
              <a:avLst/>
            </a:prstGeom>
            <a:noFill/>
          </p:spPr>
          <p:txBody>
            <a:bodyPr wrap="square" rtlCol="0">
              <a:spAutoFit/>
            </a:bodyPr>
            <a:lstStyle/>
            <a:p>
              <a:pPr algn="ctr"/>
              <a:r>
                <a:rPr lang="en-US" sz="1200" dirty="0"/>
                <a:t>product</a:t>
              </a:r>
            </a:p>
          </p:txBody>
        </p:sp>
        <p:sp>
          <p:nvSpPr>
            <p:cNvPr id="118" name="Oval 117"/>
            <p:cNvSpPr/>
            <p:nvPr/>
          </p:nvSpPr>
          <p:spPr>
            <a:xfrm>
              <a:off x="1981200" y="28621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TextBox 129"/>
            <p:cNvSpPr txBox="1"/>
            <p:nvPr/>
          </p:nvSpPr>
          <p:spPr>
            <a:xfrm>
              <a:off x="4781860" y="3231800"/>
              <a:ext cx="552140" cy="276999"/>
            </a:xfrm>
            <a:prstGeom prst="rect">
              <a:avLst/>
            </a:prstGeom>
            <a:noFill/>
          </p:spPr>
          <p:txBody>
            <a:bodyPr wrap="square" rtlCol="0">
              <a:spAutoFit/>
            </a:bodyPr>
            <a:lstStyle/>
            <a:p>
              <a:pPr algn="ctr"/>
              <a:r>
                <a:rPr lang="en-US" sz="1200" dirty="0"/>
                <a:t>date</a:t>
              </a:r>
            </a:p>
          </p:txBody>
        </p:sp>
        <p:cxnSp>
          <p:nvCxnSpPr>
            <p:cNvPr id="146" name="Straight Connector 145"/>
            <p:cNvCxnSpPr>
              <a:endCxn id="160" idx="1"/>
            </p:cNvCxnSpPr>
            <p:nvPr/>
          </p:nvCxnSpPr>
          <p:spPr>
            <a:xfrm>
              <a:off x="4572000" y="3075801"/>
              <a:ext cx="441501" cy="491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419600" y="24696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4114800" y="2169449"/>
              <a:ext cx="914400" cy="276999"/>
            </a:xfrm>
            <a:prstGeom prst="rect">
              <a:avLst/>
            </a:prstGeom>
            <a:noFill/>
          </p:spPr>
          <p:txBody>
            <a:bodyPr wrap="square" rtlCol="0">
              <a:spAutoFit/>
            </a:bodyPr>
            <a:lstStyle/>
            <a:p>
              <a:pPr algn="ctr"/>
              <a:r>
                <a:rPr lang="en-US" sz="1200" dirty="0"/>
                <a:t>warehouse</a:t>
              </a:r>
            </a:p>
          </p:txBody>
        </p:sp>
        <p:sp>
          <p:nvSpPr>
            <p:cNvPr id="107" name="TextBox 106"/>
            <p:cNvSpPr txBox="1"/>
            <p:nvPr/>
          </p:nvSpPr>
          <p:spPr>
            <a:xfrm>
              <a:off x="5791200" y="2161401"/>
              <a:ext cx="838200" cy="276999"/>
            </a:xfrm>
            <a:prstGeom prst="rect">
              <a:avLst/>
            </a:prstGeom>
            <a:noFill/>
          </p:spPr>
          <p:txBody>
            <a:bodyPr wrap="square" rtlCol="0">
              <a:spAutoFit/>
            </a:bodyPr>
            <a:lstStyle/>
            <a:p>
              <a:pPr algn="ctr"/>
              <a:r>
                <a:rPr lang="en-US" sz="1200" dirty="0"/>
                <a:t>country</a:t>
              </a:r>
              <a:endParaRPr lang="en-US" sz="1600" dirty="0"/>
            </a:p>
          </p:txBody>
        </p:sp>
        <p:sp>
          <p:nvSpPr>
            <p:cNvPr id="108" name="TextBox 107"/>
            <p:cNvSpPr txBox="1"/>
            <p:nvPr/>
          </p:nvSpPr>
          <p:spPr>
            <a:xfrm>
              <a:off x="5105400" y="2161401"/>
              <a:ext cx="838200" cy="276999"/>
            </a:xfrm>
            <a:prstGeom prst="rect">
              <a:avLst/>
            </a:prstGeom>
            <a:noFill/>
          </p:spPr>
          <p:txBody>
            <a:bodyPr wrap="square" rtlCol="0">
              <a:spAutoFit/>
            </a:bodyPr>
            <a:lstStyle/>
            <a:p>
              <a:pPr algn="ctr"/>
              <a:r>
                <a:rPr lang="en-US" sz="1200" dirty="0"/>
                <a:t>city</a:t>
              </a:r>
              <a:endParaRPr lang="en-US" sz="1600" dirty="0"/>
            </a:p>
          </p:txBody>
        </p:sp>
        <p:cxnSp>
          <p:nvCxnSpPr>
            <p:cNvPr id="114" name="Straight Connector 113"/>
            <p:cNvCxnSpPr>
              <a:endCxn id="115" idx="2"/>
            </p:cNvCxnSpPr>
            <p:nvPr/>
          </p:nvCxnSpPr>
          <p:spPr>
            <a:xfrm>
              <a:off x="2819400" y="3029249"/>
              <a:ext cx="2133600" cy="8452"/>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953000" y="2923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Oval 115"/>
            <p:cNvSpPr/>
            <p:nvPr/>
          </p:nvSpPr>
          <p:spPr>
            <a:xfrm>
              <a:off x="4419600" y="2923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4" name="Group 49"/>
            <p:cNvGrpSpPr/>
            <p:nvPr/>
          </p:nvGrpSpPr>
          <p:grpSpPr>
            <a:xfrm>
              <a:off x="5419825" y="2466201"/>
              <a:ext cx="228600" cy="228600"/>
              <a:chOff x="4114800" y="2209800"/>
              <a:chExt cx="228600" cy="228600"/>
            </a:xfrm>
          </p:grpSpPr>
          <p:sp>
            <p:nvSpPr>
              <p:cNvPr id="156" name="Oval 155"/>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Oval 156"/>
              <p:cNvSpPr/>
              <p:nvPr/>
            </p:nvSpPr>
            <p:spPr>
              <a:xfrm>
                <a:off x="4152983" y="2246730"/>
                <a:ext cx="152400" cy="152400"/>
              </a:xfrm>
              <a:prstGeom prst="ellipse">
                <a:avLst/>
              </a:prstGeom>
              <a:ln w="1270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8" name="Group 49"/>
            <p:cNvGrpSpPr/>
            <p:nvPr/>
          </p:nvGrpSpPr>
          <p:grpSpPr>
            <a:xfrm>
              <a:off x="4953000" y="3507725"/>
              <a:ext cx="228600" cy="228600"/>
              <a:chOff x="4114800" y="2209800"/>
              <a:chExt cx="228600" cy="228600"/>
            </a:xfrm>
          </p:grpSpPr>
          <p:sp>
            <p:nvSpPr>
              <p:cNvPr id="159" name="Oval 158"/>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Oval 159"/>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 name="Rectangle 5"/>
            <p:cNvSpPr/>
            <p:nvPr/>
          </p:nvSpPr>
          <p:spPr>
            <a:xfrm>
              <a:off x="2667000" y="2237601"/>
              <a:ext cx="1295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7" name="Rectangle 6"/>
            <p:cNvSpPr/>
            <p:nvPr/>
          </p:nvSpPr>
          <p:spPr>
            <a:xfrm>
              <a:off x="2667000" y="2542401"/>
              <a:ext cx="1295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sp>
          <p:nvSpPr>
            <p:cNvPr id="170" name="TextBox 169"/>
            <p:cNvSpPr txBox="1"/>
            <p:nvPr/>
          </p:nvSpPr>
          <p:spPr>
            <a:xfrm>
              <a:off x="3886200" y="3609201"/>
              <a:ext cx="1219200" cy="276999"/>
            </a:xfrm>
            <a:prstGeom prst="rect">
              <a:avLst/>
            </a:prstGeom>
            <a:noFill/>
          </p:spPr>
          <p:txBody>
            <a:bodyPr wrap="square" rtlCol="0">
              <a:spAutoFit/>
            </a:bodyPr>
            <a:lstStyle/>
            <a:p>
              <a:pPr algn="ctr"/>
              <a:r>
                <a:rPr lang="en-US" sz="1200" i="1" dirty="0" err="1"/>
                <a:t>shipmentDate</a:t>
              </a:r>
              <a:endParaRPr lang="en-US" sz="1200" i="1" dirty="0"/>
            </a:p>
          </p:txBody>
        </p:sp>
      </p:grpSp>
      <p:sp>
        <p:nvSpPr>
          <p:cNvPr id="35" name="TextBox 34"/>
          <p:cNvSpPr txBox="1"/>
          <p:nvPr/>
        </p:nvSpPr>
        <p:spPr>
          <a:xfrm>
            <a:off x="1333500" y="4449621"/>
            <a:ext cx="6477000" cy="1200329"/>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The </a:t>
            </a:r>
            <a:r>
              <a:rPr lang="en-US" dirty="0">
                <a:solidFill>
                  <a:schemeClr val="tx1"/>
                </a:solidFill>
              </a:rPr>
              <a:t>home address </a:t>
            </a:r>
            <a:r>
              <a:rPr lang="en-US" dirty="0"/>
              <a:t>of </a:t>
            </a:r>
            <a:r>
              <a:rPr lang="en-US" dirty="0">
                <a:solidFill>
                  <a:schemeClr val="accent6">
                    <a:lumMod val="60000"/>
                    <a:lumOff val="40000"/>
                  </a:schemeClr>
                </a:solidFill>
              </a:rPr>
              <a:t>customers </a:t>
            </a:r>
            <a:r>
              <a:rPr lang="en-US" dirty="0"/>
              <a:t>and the address of </a:t>
            </a:r>
            <a:r>
              <a:rPr lang="en-US" dirty="0">
                <a:solidFill>
                  <a:schemeClr val="accent6">
                    <a:lumMod val="60000"/>
                    <a:lumOff val="40000"/>
                  </a:schemeClr>
                </a:solidFill>
              </a:rPr>
              <a:t>warehouses</a:t>
            </a:r>
            <a:r>
              <a:rPr lang="en-US" dirty="0"/>
              <a:t> share the same </a:t>
            </a:r>
            <a:r>
              <a:rPr lang="en-US" dirty="0">
                <a:solidFill>
                  <a:srgbClr val="FF0000"/>
                </a:solidFill>
              </a:rPr>
              <a:t>geographical hierarchy city </a:t>
            </a:r>
            <a:r>
              <a:rPr lang="en-US" altLang="zh-MO" dirty="0">
                <a:solidFill>
                  <a:srgbClr val="FF0000"/>
                </a:solidFill>
                <a:sym typeface="Wingdings"/>
              </a:rPr>
              <a:t> country</a:t>
            </a:r>
            <a:r>
              <a:rPr lang="en-US" dirty="0"/>
              <a:t>. Similarly, </a:t>
            </a:r>
            <a:r>
              <a:rPr lang="en-US" dirty="0">
                <a:solidFill>
                  <a:schemeClr val="accent6">
                    <a:lumMod val="60000"/>
                    <a:lumOff val="40000"/>
                  </a:schemeClr>
                </a:solidFill>
              </a:rPr>
              <a:t>order date </a:t>
            </a:r>
            <a:r>
              <a:rPr lang="en-US" dirty="0"/>
              <a:t>and </a:t>
            </a:r>
            <a:r>
              <a:rPr lang="en-US" dirty="0">
                <a:solidFill>
                  <a:schemeClr val="accent6">
                    <a:lumMod val="60000"/>
                    <a:lumOff val="40000"/>
                  </a:schemeClr>
                </a:solidFill>
              </a:rPr>
              <a:t>shipment date </a:t>
            </a:r>
            <a:r>
              <a:rPr lang="en-US" dirty="0"/>
              <a:t>share the </a:t>
            </a:r>
            <a:r>
              <a:rPr lang="en-US" dirty="0">
                <a:solidFill>
                  <a:srgbClr val="FF0000"/>
                </a:solidFill>
              </a:rPr>
              <a:t>temporal hierarchy date </a:t>
            </a:r>
            <a:r>
              <a:rPr lang="en-US" dirty="0">
                <a:solidFill>
                  <a:srgbClr val="FF0000"/>
                </a:solidFill>
                <a:sym typeface="Wingdings"/>
              </a:rPr>
              <a:t></a:t>
            </a:r>
            <a:r>
              <a:rPr lang="en-US" dirty="0">
                <a:solidFill>
                  <a:srgbClr val="FF0000"/>
                </a:solidFill>
              </a:rPr>
              <a:t> month </a:t>
            </a:r>
            <a:r>
              <a:rPr lang="en-US" dirty="0">
                <a:solidFill>
                  <a:srgbClr val="FF0000"/>
                </a:solidFill>
                <a:sym typeface="Wingdings"/>
              </a:rPr>
              <a:t> year</a:t>
            </a:r>
            <a:r>
              <a:rPr lang="en-US" dirty="0">
                <a:solidFill>
                  <a:srgbClr val="FF0000"/>
                </a:solidFill>
              </a:rPr>
              <a:t> </a:t>
            </a:r>
          </a:p>
        </p:txBody>
      </p:sp>
      <p:sp>
        <p:nvSpPr>
          <p:cNvPr id="4" name="橢圓 3">
            <a:extLst>
              <a:ext uri="{FF2B5EF4-FFF2-40B4-BE49-F238E27FC236}">
                <a16:creationId xmlns:a16="http://schemas.microsoft.com/office/drawing/2014/main" id="{F30D2FA4-110D-4E87-B632-651191D4DC4E}"/>
              </a:ext>
            </a:extLst>
          </p:cNvPr>
          <p:cNvSpPr/>
          <p:nvPr/>
        </p:nvSpPr>
        <p:spPr>
          <a:xfrm>
            <a:off x="5334000" y="1901923"/>
            <a:ext cx="1600200" cy="8207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38" name="橢圓 37">
            <a:extLst>
              <a:ext uri="{FF2B5EF4-FFF2-40B4-BE49-F238E27FC236}">
                <a16:creationId xmlns:a16="http://schemas.microsoft.com/office/drawing/2014/main" id="{E51340F0-6CA3-4678-9E98-6EFFD1163150}"/>
              </a:ext>
            </a:extLst>
          </p:cNvPr>
          <p:cNvSpPr/>
          <p:nvPr/>
        </p:nvSpPr>
        <p:spPr>
          <a:xfrm>
            <a:off x="4823000" y="2987674"/>
            <a:ext cx="2415999" cy="8207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7082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Refinement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64</a:t>
            </a:fld>
            <a:endParaRPr lang="en-US"/>
          </a:p>
        </p:txBody>
      </p:sp>
      <p:sp>
        <p:nvSpPr>
          <p:cNvPr id="4" name="Content Placeholder 3"/>
          <p:cNvSpPr>
            <a:spLocks noGrp="1"/>
          </p:cNvSpPr>
          <p:nvPr>
            <p:ph sz="quarter" idx="1"/>
          </p:nvPr>
        </p:nvSpPr>
        <p:spPr/>
        <p:txBody>
          <a:bodyPr>
            <a:noAutofit/>
          </a:bodyPr>
          <a:lstStyle/>
          <a:p>
            <a:r>
              <a:rPr lang="en-US" sz="2000" dirty="0">
                <a:solidFill>
                  <a:srgbClr val="FF0000"/>
                </a:solidFill>
              </a:rPr>
              <a:t>Verify</a:t>
            </a:r>
            <a:r>
              <a:rPr lang="en-US" sz="2000" dirty="0"/>
              <a:t> the conceptual schema </a:t>
            </a:r>
            <a:r>
              <a:rPr lang="en-US" sz="2000" dirty="0">
                <a:solidFill>
                  <a:srgbClr val="FF0000"/>
                </a:solidFill>
              </a:rPr>
              <a:t>against</a:t>
            </a:r>
            <a:r>
              <a:rPr lang="en-US" sz="2000" dirty="0"/>
              <a:t> the preliminary workload.</a:t>
            </a:r>
          </a:p>
          <a:p>
            <a:r>
              <a:rPr lang="en-US" sz="2000" dirty="0"/>
              <a:t>Some </a:t>
            </a:r>
            <a:r>
              <a:rPr lang="en-US" sz="2000" dirty="0">
                <a:solidFill>
                  <a:schemeClr val="bg2">
                    <a:lumMod val="50000"/>
                  </a:schemeClr>
                </a:solidFill>
              </a:rPr>
              <a:t>common problems </a:t>
            </a:r>
            <a:r>
              <a:rPr lang="en-US" sz="2000" dirty="0"/>
              <a:t>in the verification:</a:t>
            </a:r>
          </a:p>
          <a:p>
            <a:pPr lvl="1"/>
            <a:r>
              <a:rPr lang="en-US" sz="2000" dirty="0"/>
              <a:t>Cannot aggregate data at the </a:t>
            </a:r>
            <a:r>
              <a:rPr lang="en-US" sz="2000" dirty="0">
                <a:solidFill>
                  <a:schemeClr val="accent6">
                    <a:lumMod val="60000"/>
                    <a:lumOff val="40000"/>
                  </a:schemeClr>
                </a:solidFill>
              </a:rPr>
              <a:t>required level </a:t>
            </a:r>
            <a:r>
              <a:rPr lang="en-US" sz="2000" dirty="0"/>
              <a:t>because of lacking dimensional attributes </a:t>
            </a:r>
            <a:r>
              <a:rPr lang="en-US" sz="2000" dirty="0">
                <a:solidFill>
                  <a:schemeClr val="bg1">
                    <a:lumMod val="50000"/>
                  </a:schemeClr>
                </a:solidFill>
              </a:rPr>
              <a:t>(e.g., in the Date dimension)</a:t>
            </a:r>
          </a:p>
          <a:p>
            <a:pPr lvl="1"/>
            <a:r>
              <a:rPr lang="en-US" sz="2000" dirty="0"/>
              <a:t>A false </a:t>
            </a:r>
            <a:r>
              <a:rPr lang="en-US" sz="2000" dirty="0">
                <a:solidFill>
                  <a:schemeClr val="accent6">
                    <a:lumMod val="60000"/>
                    <a:lumOff val="40000"/>
                  </a:schemeClr>
                </a:solidFill>
              </a:rPr>
              <a:t>functional dependency </a:t>
            </a:r>
            <a:r>
              <a:rPr lang="en-US" sz="2000" dirty="0"/>
              <a:t>between the attributes prevents a valid group-by set that can satisfy an analysis query </a:t>
            </a:r>
            <a:r>
              <a:rPr lang="en-US" sz="2000" dirty="0">
                <a:solidFill>
                  <a:schemeClr val="bg1">
                    <a:lumMod val="50000"/>
                  </a:schemeClr>
                </a:solidFill>
              </a:rPr>
              <a:t>(e.g., a FD between course and teacher prevents comparison of student performance taking the same course taught by different teachers)</a:t>
            </a:r>
          </a:p>
          <a:p>
            <a:pPr lvl="1"/>
            <a:r>
              <a:rPr lang="en-US" sz="2000" dirty="0"/>
              <a:t>User cannot select </a:t>
            </a:r>
            <a:r>
              <a:rPr lang="en-US" sz="2000" dirty="0">
                <a:solidFill>
                  <a:schemeClr val="accent6">
                    <a:lumMod val="60000"/>
                    <a:lumOff val="40000"/>
                  </a:schemeClr>
                </a:solidFill>
              </a:rPr>
              <a:t>events</a:t>
            </a:r>
            <a:r>
              <a:rPr lang="en-US" sz="2000" dirty="0"/>
              <a:t> the way they want to, because of lacking dimensional attributes </a:t>
            </a:r>
            <a:r>
              <a:rPr lang="en-US" sz="2000" dirty="0">
                <a:solidFill>
                  <a:schemeClr val="bg1">
                    <a:lumMod val="50000"/>
                  </a:schemeClr>
                </a:solidFill>
              </a:rPr>
              <a:t>(e.</a:t>
            </a:r>
            <a:r>
              <a:rPr lang="en-US" sz="2000">
                <a:solidFill>
                  <a:schemeClr val="bg1">
                    <a:lumMod val="50000"/>
                  </a:schemeClr>
                </a:solidFill>
              </a:rPr>
              <a:t>g., </a:t>
            </a:r>
            <a:r>
              <a:rPr lang="en-US" sz="2000" dirty="0">
                <a:solidFill>
                  <a:schemeClr val="bg1">
                    <a:lumMod val="50000"/>
                  </a:schemeClr>
                </a:solidFill>
              </a:rPr>
              <a:t>total sales during the CNY holiday in last 5 years, sales by credits vs. cash)</a:t>
            </a:r>
          </a:p>
          <a:p>
            <a:pPr lvl="1"/>
            <a:r>
              <a:rPr lang="en-US" sz="2000" dirty="0"/>
              <a:t>Missing </a:t>
            </a:r>
            <a:r>
              <a:rPr lang="en-US" sz="2000" dirty="0">
                <a:solidFill>
                  <a:schemeClr val="accent6">
                    <a:lumMod val="60000"/>
                    <a:lumOff val="40000"/>
                  </a:schemeClr>
                </a:solidFill>
              </a:rPr>
              <a:t>measure</a:t>
            </a:r>
            <a:r>
              <a:rPr lang="en-US" sz="2000" dirty="0"/>
              <a:t>. Can we derive it from existing measures or data in the operational data? Should we store it in primary events?</a:t>
            </a:r>
          </a:p>
        </p:txBody>
      </p:sp>
    </p:spTree>
    <p:extLst>
      <p:ext uri="{BB962C8B-B14F-4D97-AF65-F5344CB8AC3E}">
        <p14:creationId xmlns:p14="http://schemas.microsoft.com/office/powerpoint/2010/main" val="1433596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Data-Driven Conceptual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65</a:t>
            </a:fld>
            <a:endParaRPr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dirty="0"/>
              <a:t>Define the </a:t>
            </a:r>
            <a:r>
              <a:rPr lang="en-US" dirty="0">
                <a:solidFill>
                  <a:srgbClr val="FF0000"/>
                </a:solidFill>
              </a:rPr>
              <a:t>conceptual schema </a:t>
            </a:r>
            <a:r>
              <a:rPr lang="en-US" dirty="0"/>
              <a:t>for a </a:t>
            </a:r>
            <a:r>
              <a:rPr lang="en-US" dirty="0">
                <a:solidFill>
                  <a:schemeClr val="bg2">
                    <a:lumMod val="50000"/>
                  </a:schemeClr>
                </a:solidFill>
              </a:rPr>
              <a:t>data mart </a:t>
            </a:r>
            <a:r>
              <a:rPr lang="en-US" dirty="0"/>
              <a:t>in relation to the structure of an operational data source (</a:t>
            </a:r>
            <a:r>
              <a:rPr lang="en-US" dirty="0">
                <a:solidFill>
                  <a:schemeClr val="bg2">
                    <a:lumMod val="50000"/>
                  </a:schemeClr>
                </a:solidFill>
              </a:rPr>
              <a:t>reconciled database</a:t>
            </a:r>
            <a:r>
              <a:rPr lang="en-US" dirty="0"/>
              <a:t>)</a:t>
            </a:r>
          </a:p>
          <a:p>
            <a:pPr lvl="1"/>
            <a:r>
              <a:rPr lang="en-US" dirty="0"/>
              <a:t>The </a:t>
            </a:r>
            <a:r>
              <a:rPr lang="en-US" dirty="0">
                <a:solidFill>
                  <a:srgbClr val="FF0000"/>
                </a:solidFill>
              </a:rPr>
              <a:t>fact</a:t>
            </a:r>
            <a:r>
              <a:rPr lang="en-US" dirty="0"/>
              <a:t> corresponds to </a:t>
            </a:r>
            <a:r>
              <a:rPr lang="en-US" dirty="0">
                <a:solidFill>
                  <a:schemeClr val="accent6">
                    <a:lumMod val="60000"/>
                    <a:lumOff val="40000"/>
                  </a:schemeClr>
                </a:solidFill>
              </a:rPr>
              <a:t>one table </a:t>
            </a:r>
            <a:r>
              <a:rPr lang="en-US" dirty="0"/>
              <a:t>or a </a:t>
            </a:r>
            <a:r>
              <a:rPr lang="en-US" dirty="0">
                <a:solidFill>
                  <a:schemeClr val="accent6">
                    <a:lumMod val="60000"/>
                    <a:lumOff val="40000"/>
                  </a:schemeClr>
                </a:solidFill>
              </a:rPr>
              <a:t>join</a:t>
            </a:r>
            <a:r>
              <a:rPr lang="en-US" dirty="0"/>
              <a:t> of several tables</a:t>
            </a:r>
          </a:p>
          <a:p>
            <a:pPr lvl="1"/>
            <a:r>
              <a:rPr lang="en-US" dirty="0"/>
              <a:t>A </a:t>
            </a:r>
            <a:r>
              <a:rPr lang="en-US" dirty="0">
                <a:solidFill>
                  <a:srgbClr val="FF0000"/>
                </a:solidFill>
              </a:rPr>
              <a:t>measure</a:t>
            </a:r>
            <a:r>
              <a:rPr lang="en-US" dirty="0"/>
              <a:t> may be calculated from </a:t>
            </a:r>
            <a:r>
              <a:rPr lang="en-US" dirty="0">
                <a:solidFill>
                  <a:schemeClr val="accent6">
                    <a:lumMod val="60000"/>
                    <a:lumOff val="40000"/>
                  </a:schemeClr>
                </a:solidFill>
              </a:rPr>
              <a:t>attributes</a:t>
            </a:r>
            <a:r>
              <a:rPr lang="en-US" dirty="0"/>
              <a:t> in these tables</a:t>
            </a:r>
          </a:p>
          <a:p>
            <a:pPr lvl="1"/>
            <a:r>
              <a:rPr lang="en-US" dirty="0">
                <a:solidFill>
                  <a:srgbClr val="FF0000"/>
                </a:solidFill>
              </a:rPr>
              <a:t>Dimension</a:t>
            </a:r>
            <a:r>
              <a:rPr lang="en-US" dirty="0"/>
              <a:t> and </a:t>
            </a:r>
            <a:r>
              <a:rPr lang="en-US" dirty="0">
                <a:solidFill>
                  <a:srgbClr val="FF0000"/>
                </a:solidFill>
              </a:rPr>
              <a:t>levels</a:t>
            </a:r>
            <a:r>
              <a:rPr lang="en-US" dirty="0"/>
              <a:t> (dimensional attributes) are associated with these tables by </a:t>
            </a:r>
            <a:r>
              <a:rPr lang="en-US" dirty="0">
                <a:solidFill>
                  <a:schemeClr val="accent6">
                    <a:lumMod val="60000"/>
                    <a:lumOff val="40000"/>
                  </a:schemeClr>
                </a:solidFill>
              </a:rPr>
              <a:t>foreign keys </a:t>
            </a:r>
            <a:r>
              <a:rPr lang="en-US" dirty="0"/>
              <a:t>(functional dependency)</a:t>
            </a:r>
          </a:p>
          <a:p>
            <a:r>
              <a:rPr lang="en-US" dirty="0"/>
              <a:t>Refer to the </a:t>
            </a:r>
            <a:r>
              <a:rPr lang="en-US" dirty="0">
                <a:solidFill>
                  <a:schemeClr val="bg2">
                    <a:lumMod val="50000"/>
                  </a:schemeClr>
                </a:solidFill>
              </a:rPr>
              <a:t>preliminary workload </a:t>
            </a:r>
            <a:r>
              <a:rPr lang="en-US" dirty="0"/>
              <a:t>for hints on measures, dimensions and levels.</a:t>
            </a:r>
          </a:p>
          <a:p>
            <a:r>
              <a:rPr lang="en-US" dirty="0">
                <a:solidFill>
                  <a:schemeClr val="bg2">
                    <a:lumMod val="50000"/>
                  </a:schemeClr>
                </a:solidFill>
              </a:rPr>
              <a:t>Verify</a:t>
            </a:r>
            <a:r>
              <a:rPr lang="en-US" dirty="0"/>
              <a:t> the conceptual schema against the preliminary workload.</a:t>
            </a:r>
          </a:p>
        </p:txBody>
      </p:sp>
    </p:spTree>
    <p:extLst>
      <p:ext uri="{BB962C8B-B14F-4D97-AF65-F5344CB8AC3E}">
        <p14:creationId xmlns:p14="http://schemas.microsoft.com/office/powerpoint/2010/main" val="39494096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66</a:t>
            </a:fld>
            <a:endParaRPr lang="en-US"/>
          </a:p>
        </p:txBody>
      </p:sp>
      <p:sp>
        <p:nvSpPr>
          <p:cNvPr id="4" name="Content Placeholder 3"/>
          <p:cNvSpPr>
            <a:spLocks noGrp="1"/>
          </p:cNvSpPr>
          <p:nvPr>
            <p:ph sz="quarter" idx="1"/>
          </p:nvPr>
        </p:nvSpPr>
        <p:spPr>
          <a:xfrm>
            <a:off x="457200" y="1219200"/>
            <a:ext cx="8229600" cy="1219200"/>
          </a:xfrm>
        </p:spPr>
        <p:txBody>
          <a:bodyPr>
            <a:normAutofit fontScale="92500"/>
          </a:bodyPr>
          <a:lstStyle/>
          <a:p>
            <a:r>
              <a:rPr lang="en-US" dirty="0"/>
              <a:t>Management in a large grocery chain needs to </a:t>
            </a:r>
            <a:r>
              <a:rPr lang="en-US" dirty="0">
                <a:solidFill>
                  <a:srgbClr val="FF0000"/>
                </a:solidFill>
              </a:rPr>
              <a:t>analyze sales statistics</a:t>
            </a:r>
            <a:r>
              <a:rPr lang="en-US" dirty="0"/>
              <a:t> in each store. After examining existing reports and interviews, you compiled the following preliminary workload.</a:t>
            </a:r>
          </a:p>
        </p:txBody>
      </p:sp>
      <p:graphicFrame>
        <p:nvGraphicFramePr>
          <p:cNvPr id="5" name="Table 4"/>
          <p:cNvGraphicFramePr>
            <a:graphicFrameLocks noGrp="1"/>
          </p:cNvGraphicFramePr>
          <p:nvPr>
            <p:extLst>
              <p:ext uri="{D42A27DB-BD31-4B8C-83A1-F6EECF244321}">
                <p14:modId xmlns:p14="http://schemas.microsoft.com/office/powerpoint/2010/main" val="3578178811"/>
              </p:ext>
            </p:extLst>
          </p:nvPr>
        </p:nvGraphicFramePr>
        <p:xfrm>
          <a:off x="762000" y="2529840"/>
          <a:ext cx="7391400" cy="2133600"/>
        </p:xfrm>
        <a:graphic>
          <a:graphicData uri="http://schemas.openxmlformats.org/drawingml/2006/table">
            <a:tbl>
              <a:tblPr firstRow="1" bandRow="1">
                <a:tableStyleId>{69012ECD-51FC-41F1-AA8D-1B2483CD663E}</a:tableStyleId>
              </a:tblPr>
              <a:tblGrid>
                <a:gridCol w="7391400">
                  <a:extLst>
                    <a:ext uri="{9D8B030D-6E8A-4147-A177-3AD203B41FA5}">
                      <a16:colId xmlns:a16="http://schemas.microsoft.com/office/drawing/2014/main" val="20000"/>
                    </a:ext>
                  </a:extLst>
                </a:gridCol>
              </a:tblGrid>
              <a:tr h="284931">
                <a:tc>
                  <a:txBody>
                    <a:bodyPr/>
                    <a:lstStyle/>
                    <a:p>
                      <a:r>
                        <a:rPr lang="en-US" sz="1600" dirty="0"/>
                        <a:t>Preliminary workload for the</a:t>
                      </a:r>
                      <a:r>
                        <a:rPr lang="en-US" sz="1600" baseline="0" dirty="0"/>
                        <a:t> fact Sales</a:t>
                      </a:r>
                      <a:endParaRPr lang="en-US" sz="1600" dirty="0"/>
                    </a:p>
                  </a:txBody>
                  <a:tcPr/>
                </a:tc>
                <a:extLst>
                  <a:ext uri="{0D108BD9-81ED-4DB2-BD59-A6C34878D82A}">
                    <a16:rowId xmlns:a16="http://schemas.microsoft.com/office/drawing/2014/main" val="10000"/>
                  </a:ext>
                </a:extLst>
              </a:tr>
              <a:tr h="725989">
                <a:tc>
                  <a:txBody>
                    <a:bodyPr/>
                    <a:lstStyle/>
                    <a:p>
                      <a:r>
                        <a:rPr lang="en-US" sz="1600" dirty="0">
                          <a:solidFill>
                            <a:schemeClr val="tx1"/>
                          </a:solidFill>
                        </a:rPr>
                        <a:t>What's the total amount </a:t>
                      </a:r>
                      <a:r>
                        <a:rPr lang="en-US" sz="1600" dirty="0">
                          <a:solidFill>
                            <a:srgbClr val="C00000"/>
                          </a:solidFill>
                        </a:rPr>
                        <a:t>per product </a:t>
                      </a:r>
                      <a:r>
                        <a:rPr lang="en-US" sz="1600" dirty="0">
                          <a:solidFill>
                            <a:schemeClr val="tx1"/>
                          </a:solidFill>
                        </a:rPr>
                        <a:t>sold </a:t>
                      </a:r>
                      <a:r>
                        <a:rPr lang="en-US" sz="1600" dirty="0">
                          <a:solidFill>
                            <a:schemeClr val="bg2">
                              <a:lumMod val="50000"/>
                            </a:schemeClr>
                          </a:solidFill>
                        </a:rPr>
                        <a:t>last month</a:t>
                      </a:r>
                      <a:r>
                        <a:rPr lang="en-US" sz="1600" dirty="0">
                          <a:solidFill>
                            <a:schemeClr val="tx1"/>
                          </a:solidFill>
                        </a:rPr>
                        <a:t>?</a:t>
                      </a:r>
                    </a:p>
                    <a:p>
                      <a:r>
                        <a:rPr lang="en-US" sz="1600" dirty="0">
                          <a:solidFill>
                            <a:schemeClr val="tx1"/>
                          </a:solidFill>
                        </a:rPr>
                        <a:t>What are the </a:t>
                      </a:r>
                      <a:r>
                        <a:rPr lang="en-US" sz="1600" dirty="0">
                          <a:solidFill>
                            <a:schemeClr val="bg2">
                              <a:lumMod val="50000"/>
                            </a:schemeClr>
                          </a:solidFill>
                        </a:rPr>
                        <a:t>daily</a:t>
                      </a:r>
                      <a:r>
                        <a:rPr lang="en-US" sz="1600" dirty="0">
                          <a:solidFill>
                            <a:schemeClr val="tx1"/>
                          </a:solidFill>
                        </a:rPr>
                        <a:t> receipts </a:t>
                      </a:r>
                      <a:r>
                        <a:rPr lang="en-US" sz="1600" dirty="0">
                          <a:solidFill>
                            <a:schemeClr val="accent3">
                              <a:lumMod val="75000"/>
                            </a:schemeClr>
                          </a:solidFill>
                        </a:rPr>
                        <a:t>per store</a:t>
                      </a:r>
                      <a:r>
                        <a:rPr lang="en-US" sz="1600" dirty="0">
                          <a:solidFill>
                            <a:schemeClr val="tx1"/>
                          </a:solidFill>
                        </a:rPr>
                        <a:t>?</a:t>
                      </a:r>
                    </a:p>
                    <a:p>
                      <a:r>
                        <a:rPr lang="en-US" sz="1600" dirty="0">
                          <a:solidFill>
                            <a:schemeClr val="tx1"/>
                          </a:solidFill>
                        </a:rPr>
                        <a:t>What are the receipts per </a:t>
                      </a:r>
                      <a:r>
                        <a:rPr lang="en-US" sz="1600" dirty="0">
                          <a:solidFill>
                            <a:srgbClr val="C00000"/>
                          </a:solidFill>
                        </a:rPr>
                        <a:t>product category </a:t>
                      </a:r>
                      <a:r>
                        <a:rPr lang="en-US" sz="1600" dirty="0">
                          <a:solidFill>
                            <a:schemeClr val="tx1"/>
                          </a:solidFill>
                        </a:rPr>
                        <a:t>of a </a:t>
                      </a:r>
                      <a:r>
                        <a:rPr lang="en-US" sz="1600" dirty="0">
                          <a:solidFill>
                            <a:schemeClr val="accent3">
                              <a:lumMod val="75000"/>
                            </a:schemeClr>
                          </a:solidFill>
                        </a:rPr>
                        <a:t>specific store </a:t>
                      </a:r>
                      <a:r>
                        <a:rPr lang="en-US" sz="1600" dirty="0">
                          <a:solidFill>
                            <a:schemeClr val="tx1"/>
                          </a:solidFill>
                        </a:rPr>
                        <a:t>on a </a:t>
                      </a:r>
                      <a:r>
                        <a:rPr lang="en-US" sz="1600" dirty="0">
                          <a:solidFill>
                            <a:schemeClr val="bg2">
                              <a:lumMod val="50000"/>
                            </a:schemeClr>
                          </a:solidFill>
                        </a:rPr>
                        <a:t>specific day</a:t>
                      </a:r>
                      <a:r>
                        <a:rPr lang="en-US" sz="1600" dirty="0">
                          <a:solidFill>
                            <a:schemeClr val="tx1"/>
                          </a:solidFill>
                        </a:rPr>
                        <a:t>?</a:t>
                      </a:r>
                    </a:p>
                    <a:p>
                      <a:r>
                        <a:rPr lang="en-US" sz="1600" dirty="0">
                          <a:solidFill>
                            <a:schemeClr val="tx1"/>
                          </a:solidFill>
                        </a:rPr>
                        <a:t>What is the </a:t>
                      </a:r>
                      <a:r>
                        <a:rPr lang="en-US" sz="1600" dirty="0">
                          <a:solidFill>
                            <a:schemeClr val="bg2">
                              <a:lumMod val="50000"/>
                            </a:schemeClr>
                          </a:solidFill>
                        </a:rPr>
                        <a:t>annual</a:t>
                      </a:r>
                      <a:r>
                        <a:rPr lang="en-US" sz="1600" dirty="0">
                          <a:solidFill>
                            <a:schemeClr val="tx1"/>
                          </a:solidFill>
                        </a:rPr>
                        <a:t> report of receipts </a:t>
                      </a:r>
                      <a:r>
                        <a:rPr lang="en-US" sz="1600" dirty="0">
                          <a:solidFill>
                            <a:schemeClr val="accent3">
                              <a:lumMod val="75000"/>
                            </a:schemeClr>
                          </a:solidFill>
                        </a:rPr>
                        <a:t>per city </a:t>
                      </a:r>
                      <a:r>
                        <a:rPr lang="en-US" sz="1600" dirty="0">
                          <a:solidFill>
                            <a:srgbClr val="C00000"/>
                          </a:solidFill>
                        </a:rPr>
                        <a:t>per product</a:t>
                      </a:r>
                      <a:r>
                        <a:rPr lang="en-US" sz="1600" dirty="0">
                          <a:solidFill>
                            <a:schemeClr val="tx1"/>
                          </a:solidFill>
                        </a:rPr>
                        <a:t>?</a:t>
                      </a:r>
                    </a:p>
                    <a:p>
                      <a:r>
                        <a:rPr lang="en-US" sz="1600" dirty="0">
                          <a:solidFill>
                            <a:schemeClr val="tx1"/>
                          </a:solidFill>
                        </a:rPr>
                        <a:t>What are the total</a:t>
                      </a:r>
                      <a:r>
                        <a:rPr lang="en-US" sz="1600" baseline="0" dirty="0">
                          <a:solidFill>
                            <a:schemeClr val="tx1"/>
                          </a:solidFill>
                        </a:rPr>
                        <a:t> receipts in stores </a:t>
                      </a:r>
                      <a:r>
                        <a:rPr lang="en-US" sz="1600" baseline="0" dirty="0">
                          <a:solidFill>
                            <a:schemeClr val="accent3">
                              <a:lumMod val="75000"/>
                            </a:schemeClr>
                          </a:solidFill>
                        </a:rPr>
                        <a:t>by each sales manager</a:t>
                      </a:r>
                      <a:r>
                        <a:rPr lang="en-US" sz="1600" baseline="0" dirty="0">
                          <a:solidFill>
                            <a:schemeClr val="tx1"/>
                          </a:solidFill>
                        </a:rPr>
                        <a:t>?</a:t>
                      </a:r>
                    </a:p>
                    <a:p>
                      <a:r>
                        <a:rPr lang="en-US" sz="1600" dirty="0">
                          <a:solidFill>
                            <a:schemeClr val="tx1"/>
                          </a:solidFill>
                        </a:rPr>
                        <a:t>Which</a:t>
                      </a:r>
                      <a:r>
                        <a:rPr lang="en-US" sz="1600" baseline="0" dirty="0">
                          <a:solidFill>
                            <a:schemeClr val="tx1"/>
                          </a:solidFill>
                        </a:rPr>
                        <a:t> are the 5 best-selling </a:t>
                      </a:r>
                      <a:r>
                        <a:rPr lang="en-US" sz="1600" baseline="0" dirty="0">
                          <a:solidFill>
                            <a:srgbClr val="C00000"/>
                          </a:solidFill>
                        </a:rPr>
                        <a:t>products</a:t>
                      </a:r>
                      <a:r>
                        <a:rPr lang="en-US" sz="1600" baseline="0" dirty="0">
                          <a:solidFill>
                            <a:schemeClr val="tx1"/>
                          </a:solidFill>
                        </a:rPr>
                        <a:t> on </a:t>
                      </a:r>
                      <a:r>
                        <a:rPr lang="en-US" sz="1600" dirty="0">
                          <a:solidFill>
                            <a:schemeClr val="bg2">
                              <a:lumMod val="50000"/>
                            </a:schemeClr>
                          </a:solidFill>
                        </a:rPr>
                        <a:t>Saturday's</a:t>
                      </a:r>
                      <a:r>
                        <a:rPr lang="en-US" sz="1600" baseline="0" dirty="0">
                          <a:solidFill>
                            <a:schemeClr val="bg2">
                              <a:lumMod val="50000"/>
                            </a:schemeClr>
                          </a:solidFill>
                        </a:rPr>
                        <a:t> and Sunday's</a:t>
                      </a:r>
                      <a:r>
                        <a:rPr lang="en-US" sz="1600" baseline="0" dirty="0">
                          <a:solidFill>
                            <a:schemeClr val="tx1"/>
                          </a:solidFill>
                        </a:rPr>
                        <a:t>?</a:t>
                      </a:r>
                    </a:p>
                    <a:p>
                      <a:r>
                        <a:rPr lang="en-US" sz="1600" dirty="0">
                          <a:solidFill>
                            <a:schemeClr val="tx1"/>
                          </a:solidFill>
                        </a:rPr>
                        <a:t>Which </a:t>
                      </a:r>
                      <a:r>
                        <a:rPr kumimoji="0" lang="en-US" sz="1600" kern="1200" baseline="0" dirty="0">
                          <a:solidFill>
                            <a:srgbClr val="C00000"/>
                          </a:solidFill>
                          <a:latin typeface="+mn-lt"/>
                          <a:ea typeface="+mn-ea"/>
                          <a:cs typeface="+mn-cs"/>
                        </a:rPr>
                        <a:t>brands</a:t>
                      </a:r>
                      <a:r>
                        <a:rPr lang="en-US" sz="1600" dirty="0">
                          <a:solidFill>
                            <a:schemeClr val="tx1"/>
                          </a:solidFill>
                        </a:rPr>
                        <a:t> of </a:t>
                      </a:r>
                      <a:r>
                        <a:rPr kumimoji="0" lang="en-US" sz="1600" kern="1200" baseline="0" dirty="0">
                          <a:solidFill>
                            <a:srgbClr val="C00000"/>
                          </a:solidFill>
                          <a:latin typeface="+mn-lt"/>
                          <a:ea typeface="+mn-ea"/>
                          <a:cs typeface="+mn-cs"/>
                        </a:rPr>
                        <a:t>soft drink </a:t>
                      </a:r>
                      <a:r>
                        <a:rPr lang="en-US" sz="1600" baseline="0" dirty="0">
                          <a:solidFill>
                            <a:schemeClr val="tx1"/>
                          </a:solidFill>
                        </a:rPr>
                        <a:t>generate the largest receipts during the </a:t>
                      </a:r>
                      <a:r>
                        <a:rPr lang="en-US" sz="1600" baseline="0" dirty="0">
                          <a:solidFill>
                            <a:schemeClr val="bg2">
                              <a:lumMod val="50000"/>
                            </a:schemeClr>
                          </a:solidFill>
                        </a:rPr>
                        <a:t>Christmas season</a:t>
                      </a:r>
                      <a:r>
                        <a:rPr lang="en-US" sz="1600" baseline="0" dirty="0">
                          <a:solidFill>
                            <a:schemeClr val="tx1"/>
                          </a:solidFill>
                        </a:rPr>
                        <a:t>?</a:t>
                      </a:r>
                      <a:endParaRPr lang="en-US" sz="1600"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6" name="Content Placeholder 3"/>
          <p:cNvSpPr txBox="1">
            <a:spLocks/>
          </p:cNvSpPr>
          <p:nvPr/>
        </p:nvSpPr>
        <p:spPr>
          <a:xfrm>
            <a:off x="457200" y="4953000"/>
            <a:ext cx="8229600" cy="9906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400" noProof="0" dirty="0"/>
              <a:t>The </a:t>
            </a:r>
            <a:r>
              <a:rPr lang="en-US" sz="2400" noProof="0" dirty="0">
                <a:solidFill>
                  <a:srgbClr val="FF0000"/>
                </a:solidFill>
              </a:rPr>
              <a:t>schema</a:t>
            </a:r>
            <a:r>
              <a:rPr lang="en-US" sz="2400" noProof="0" dirty="0"/>
              <a:t> of the reconciled data from POS is given on the next page.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3882476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of Reconciled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67</a:t>
            </a:fld>
            <a:endParaRPr lang="en-US"/>
          </a:p>
        </p:txBody>
      </p:sp>
      <p:sp>
        <p:nvSpPr>
          <p:cNvPr id="5" name="TextBox 4"/>
          <p:cNvSpPr txBox="1"/>
          <p:nvPr/>
        </p:nvSpPr>
        <p:spPr>
          <a:xfrm>
            <a:off x="457200" y="1600200"/>
            <a:ext cx="8305800" cy="397031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PRODUCTS</a:t>
            </a:r>
            <a:r>
              <a:rPr lang="en-US" dirty="0">
                <a:solidFill>
                  <a:schemeClr val="tx1"/>
                </a:solidFill>
              </a:rPr>
              <a:t> (</a:t>
            </a:r>
            <a:r>
              <a:rPr lang="en-US" u="sng" dirty="0">
                <a:solidFill>
                  <a:schemeClr val="tx1"/>
                </a:solidFill>
              </a:rPr>
              <a:t>product</a:t>
            </a:r>
            <a:r>
              <a:rPr lang="en-US" dirty="0">
                <a:solidFill>
                  <a:schemeClr val="tx1"/>
                </a:solidFill>
              </a:rPr>
              <a:t>, weight, size, diet, brand: </a:t>
            </a:r>
            <a:r>
              <a:rPr lang="en-US" dirty="0">
                <a:solidFill>
                  <a:schemeClr val="accent6">
                    <a:lumMod val="60000"/>
                    <a:lumOff val="40000"/>
                  </a:schemeClr>
                </a:solidFill>
              </a:rPr>
              <a:t>BRANDS</a:t>
            </a:r>
            <a:r>
              <a:rPr lang="en-US" dirty="0">
                <a:solidFill>
                  <a:schemeClr val="tx1"/>
                </a:solidFill>
              </a:rPr>
              <a:t>, type: </a:t>
            </a:r>
            <a:r>
              <a:rPr lang="en-US" dirty="0">
                <a:solidFill>
                  <a:schemeClr val="bg2">
                    <a:lumMod val="50000"/>
                  </a:schemeClr>
                </a:solidFill>
              </a:rPr>
              <a:t>TYPES</a:t>
            </a:r>
            <a:r>
              <a:rPr lang="en-US" dirty="0">
                <a:solidFill>
                  <a:schemeClr val="tx1"/>
                </a:solidFill>
              </a:rPr>
              <a:t>)</a:t>
            </a:r>
          </a:p>
          <a:p>
            <a:r>
              <a:rPr lang="en-US" dirty="0">
                <a:solidFill>
                  <a:schemeClr val="tx1"/>
                </a:solidFill>
              </a:rPr>
              <a:t>STORES (</a:t>
            </a:r>
            <a:r>
              <a:rPr lang="en-US" u="sng" dirty="0">
                <a:solidFill>
                  <a:schemeClr val="tx1"/>
                </a:solidFill>
              </a:rPr>
              <a:t>store</a:t>
            </a:r>
            <a:r>
              <a:rPr lang="en-US" dirty="0">
                <a:solidFill>
                  <a:schemeClr val="tx1"/>
                </a:solidFill>
              </a:rPr>
              <a:t>, address, telephone, </a:t>
            </a:r>
            <a:r>
              <a:rPr lang="en-US" dirty="0" err="1">
                <a:solidFill>
                  <a:schemeClr val="tx1"/>
                </a:solidFill>
              </a:rPr>
              <a:t>salesManager</a:t>
            </a:r>
            <a:r>
              <a:rPr lang="en-US" dirty="0">
                <a:solidFill>
                  <a:schemeClr val="tx1"/>
                </a:solidFill>
              </a:rPr>
              <a:t>, </a:t>
            </a:r>
            <a:br>
              <a:rPr lang="en-US" dirty="0">
                <a:solidFill>
                  <a:schemeClr val="tx1"/>
                </a:solidFill>
              </a:rPr>
            </a:br>
            <a:r>
              <a:rPr lang="en-US" dirty="0">
                <a:solidFill>
                  <a:schemeClr val="tx1"/>
                </a:solidFill>
              </a:rPr>
              <a:t>     (</a:t>
            </a:r>
            <a:r>
              <a:rPr lang="en-US" dirty="0" err="1">
                <a:solidFill>
                  <a:schemeClr val="tx1"/>
                </a:solidFill>
              </a:rPr>
              <a:t>districtNum</a:t>
            </a:r>
            <a:r>
              <a:rPr lang="en-US" dirty="0">
                <a:solidFill>
                  <a:schemeClr val="tx1"/>
                </a:solidFill>
              </a:rPr>
              <a:t>, country): SALES_DISTRICTS, </a:t>
            </a:r>
            <a:r>
              <a:rPr lang="en-US" dirty="0" err="1">
                <a:solidFill>
                  <a:schemeClr val="tx1"/>
                </a:solidFill>
              </a:rPr>
              <a:t>inCity</a:t>
            </a:r>
            <a:r>
              <a:rPr lang="en-US" dirty="0">
                <a:solidFill>
                  <a:schemeClr val="tx1"/>
                </a:solidFill>
              </a:rPr>
              <a:t>:  CITIES)</a:t>
            </a:r>
          </a:p>
          <a:p>
            <a:r>
              <a:rPr lang="en-US" dirty="0">
                <a:solidFill>
                  <a:schemeClr val="tx1"/>
                </a:solidFill>
              </a:rPr>
              <a:t>SALES_RECEIPTS (</a:t>
            </a:r>
            <a:r>
              <a:rPr lang="en-US" u="sng" dirty="0" err="1">
                <a:solidFill>
                  <a:schemeClr val="tx1"/>
                </a:solidFill>
              </a:rPr>
              <a:t>saleReceiptNum</a:t>
            </a:r>
            <a:r>
              <a:rPr lang="en-US" dirty="0">
                <a:solidFill>
                  <a:schemeClr val="tx1"/>
                </a:solidFill>
              </a:rPr>
              <a:t>, date, store: STORES)</a:t>
            </a:r>
          </a:p>
          <a:p>
            <a:r>
              <a:rPr lang="en-US" dirty="0">
                <a:solidFill>
                  <a:schemeClr val="tx1"/>
                </a:solidFill>
              </a:rPr>
              <a:t>SALES (</a:t>
            </a:r>
            <a:r>
              <a:rPr lang="en-US" u="sng" dirty="0">
                <a:solidFill>
                  <a:schemeClr val="tx1"/>
                </a:solidFill>
              </a:rPr>
              <a:t>product</a:t>
            </a:r>
            <a:r>
              <a:rPr lang="en-US" dirty="0">
                <a:solidFill>
                  <a:schemeClr val="tx1"/>
                </a:solidFill>
              </a:rPr>
              <a:t>: </a:t>
            </a:r>
            <a:r>
              <a:rPr lang="en-US" dirty="0">
                <a:solidFill>
                  <a:schemeClr val="bg2">
                    <a:lumMod val="50000"/>
                  </a:schemeClr>
                </a:solidFill>
              </a:rPr>
              <a:t>PRODUCTS</a:t>
            </a:r>
            <a:r>
              <a:rPr lang="en-US" dirty="0">
                <a:solidFill>
                  <a:schemeClr val="tx1"/>
                </a:solidFill>
              </a:rPr>
              <a:t>, </a:t>
            </a:r>
            <a:r>
              <a:rPr lang="en-US" u="sng" dirty="0" err="1">
                <a:solidFill>
                  <a:schemeClr val="tx1"/>
                </a:solidFill>
              </a:rPr>
              <a:t>saleReceiptNum</a:t>
            </a:r>
            <a:r>
              <a:rPr lang="en-US" dirty="0">
                <a:solidFill>
                  <a:schemeClr val="tx1"/>
                </a:solidFill>
              </a:rPr>
              <a:t>: SALE_RECEIPTS, quantity, </a:t>
            </a:r>
            <a:r>
              <a:rPr lang="en-US" dirty="0" err="1">
                <a:solidFill>
                  <a:schemeClr val="tx1"/>
                </a:solidFill>
              </a:rPr>
              <a:t>unitPrice</a:t>
            </a:r>
            <a:r>
              <a:rPr lang="en-US" dirty="0">
                <a:solidFill>
                  <a:schemeClr val="tx1"/>
                </a:solidFill>
              </a:rPr>
              <a:t>)</a:t>
            </a:r>
          </a:p>
          <a:p>
            <a:r>
              <a:rPr lang="en-US" dirty="0">
                <a:solidFill>
                  <a:schemeClr val="tx1"/>
                </a:solidFill>
              </a:rPr>
              <a:t>CITIES (</a:t>
            </a:r>
            <a:r>
              <a:rPr lang="en-US" u="sng" dirty="0">
                <a:solidFill>
                  <a:schemeClr val="tx1"/>
                </a:solidFill>
              </a:rPr>
              <a:t>city</a:t>
            </a:r>
            <a:r>
              <a:rPr lang="en-US" dirty="0">
                <a:solidFill>
                  <a:schemeClr val="tx1"/>
                </a:solidFill>
              </a:rPr>
              <a:t>, state: </a:t>
            </a:r>
            <a:r>
              <a:rPr lang="en-US" dirty="0">
                <a:solidFill>
                  <a:schemeClr val="accent6">
                    <a:lumMod val="60000"/>
                    <a:lumOff val="40000"/>
                  </a:schemeClr>
                </a:solidFill>
              </a:rPr>
              <a:t>STATES</a:t>
            </a:r>
            <a:r>
              <a:rPr lang="en-US" dirty="0">
                <a:solidFill>
                  <a:schemeClr val="tx1"/>
                </a:solidFill>
              </a:rPr>
              <a:t>)</a:t>
            </a:r>
          </a:p>
          <a:p>
            <a:r>
              <a:rPr lang="en-US" dirty="0">
                <a:solidFill>
                  <a:schemeClr val="tx1"/>
                </a:solidFill>
              </a:rPr>
              <a:t>STATES (</a:t>
            </a:r>
            <a:r>
              <a:rPr lang="en-US" u="sng" dirty="0">
                <a:solidFill>
                  <a:schemeClr val="tx1"/>
                </a:solidFill>
              </a:rPr>
              <a:t>state</a:t>
            </a:r>
            <a:r>
              <a:rPr lang="en-US" dirty="0">
                <a:solidFill>
                  <a:schemeClr val="tx1"/>
                </a:solidFill>
              </a:rPr>
              <a:t>, country: </a:t>
            </a:r>
            <a:r>
              <a:rPr lang="en-US" dirty="0">
                <a:solidFill>
                  <a:schemeClr val="accent6">
                    <a:lumMod val="60000"/>
                    <a:lumOff val="40000"/>
                  </a:schemeClr>
                </a:solidFill>
              </a:rPr>
              <a:t>COUNTRIES</a:t>
            </a:r>
            <a:r>
              <a:rPr lang="en-US" dirty="0">
                <a:solidFill>
                  <a:schemeClr val="tx1"/>
                </a:solidFill>
              </a:rPr>
              <a:t>)</a:t>
            </a:r>
          </a:p>
          <a:p>
            <a:r>
              <a:rPr lang="en-US" dirty="0">
                <a:solidFill>
                  <a:schemeClr val="tx1"/>
                </a:solidFill>
              </a:rPr>
              <a:t>COUNTRIES (</a:t>
            </a:r>
            <a:r>
              <a:rPr lang="en-US" u="sng" dirty="0">
                <a:solidFill>
                  <a:schemeClr val="tx1"/>
                </a:solidFill>
              </a:rPr>
              <a:t>country</a:t>
            </a:r>
            <a:r>
              <a:rPr lang="en-US" dirty="0">
                <a:solidFill>
                  <a:schemeClr val="tx1"/>
                </a:solidFill>
              </a:rPr>
              <a:t>)</a:t>
            </a:r>
          </a:p>
          <a:p>
            <a:r>
              <a:rPr lang="en-US" dirty="0">
                <a:solidFill>
                  <a:schemeClr val="tx1"/>
                </a:solidFill>
              </a:rPr>
              <a:t>SALES_DISTRICTS (</a:t>
            </a:r>
            <a:r>
              <a:rPr lang="en-US" u="sng" dirty="0" err="1">
                <a:solidFill>
                  <a:schemeClr val="tx1"/>
                </a:solidFill>
              </a:rPr>
              <a:t>districtNum</a:t>
            </a:r>
            <a:r>
              <a:rPr lang="en-US" dirty="0">
                <a:solidFill>
                  <a:schemeClr val="tx1"/>
                </a:solidFill>
              </a:rPr>
              <a:t>, </a:t>
            </a:r>
            <a:r>
              <a:rPr lang="en-US" u="sng" dirty="0">
                <a:solidFill>
                  <a:schemeClr val="tx1"/>
                </a:solidFill>
              </a:rPr>
              <a:t>country</a:t>
            </a:r>
            <a:r>
              <a:rPr lang="en-US" dirty="0">
                <a:solidFill>
                  <a:schemeClr val="tx1"/>
                </a:solidFill>
              </a:rPr>
              <a:t>: COUNTRIES)</a:t>
            </a:r>
          </a:p>
          <a:p>
            <a:r>
              <a:rPr lang="en-US" dirty="0">
                <a:solidFill>
                  <a:schemeClr val="tx1"/>
                </a:solidFill>
              </a:rPr>
              <a:t>BRANDS (</a:t>
            </a:r>
            <a:r>
              <a:rPr lang="en-US" u="sng" dirty="0" err="1">
                <a:solidFill>
                  <a:schemeClr val="tx1"/>
                </a:solidFill>
              </a:rPr>
              <a:t>codBrand</a:t>
            </a:r>
            <a:r>
              <a:rPr lang="en-US" dirty="0">
                <a:solidFill>
                  <a:schemeClr val="tx1"/>
                </a:solidFill>
              </a:rPr>
              <a:t>, </a:t>
            </a:r>
            <a:r>
              <a:rPr lang="en-US" dirty="0" err="1">
                <a:solidFill>
                  <a:schemeClr val="tx1"/>
                </a:solidFill>
              </a:rPr>
              <a:t>producedIn</a:t>
            </a:r>
            <a:r>
              <a:rPr lang="en-US" dirty="0">
                <a:solidFill>
                  <a:schemeClr val="tx1"/>
                </a:solidFill>
              </a:rPr>
              <a:t>: </a:t>
            </a:r>
            <a:r>
              <a:rPr lang="en-US" dirty="0">
                <a:solidFill>
                  <a:schemeClr val="accent6">
                    <a:lumMod val="60000"/>
                    <a:lumOff val="40000"/>
                  </a:schemeClr>
                </a:solidFill>
              </a:rPr>
              <a:t>CITIES</a:t>
            </a:r>
            <a:r>
              <a:rPr lang="en-US" dirty="0">
                <a:solidFill>
                  <a:schemeClr val="tx1"/>
                </a:solidFill>
              </a:rPr>
              <a:t>)</a:t>
            </a:r>
          </a:p>
          <a:p>
            <a:r>
              <a:rPr lang="en-US" dirty="0">
                <a:solidFill>
                  <a:schemeClr val="tx1"/>
                </a:solidFill>
              </a:rPr>
              <a:t>TYPES (</a:t>
            </a:r>
            <a:r>
              <a:rPr lang="en-US" u="sng" dirty="0">
                <a:solidFill>
                  <a:schemeClr val="tx1"/>
                </a:solidFill>
              </a:rPr>
              <a:t>type</a:t>
            </a:r>
            <a:r>
              <a:rPr lang="en-US" dirty="0">
                <a:solidFill>
                  <a:schemeClr val="tx1"/>
                </a:solidFill>
              </a:rPr>
              <a:t>, </a:t>
            </a:r>
            <a:r>
              <a:rPr lang="en-US" dirty="0" err="1">
                <a:solidFill>
                  <a:schemeClr val="tx1"/>
                </a:solidFill>
              </a:rPr>
              <a:t>marketingGroup</a:t>
            </a:r>
            <a:r>
              <a:rPr lang="en-US" dirty="0">
                <a:solidFill>
                  <a:schemeClr val="tx1"/>
                </a:solidFill>
              </a:rPr>
              <a:t>: </a:t>
            </a:r>
            <a:r>
              <a:rPr lang="en-US" dirty="0">
                <a:solidFill>
                  <a:schemeClr val="bg2">
                    <a:lumMod val="50000"/>
                  </a:schemeClr>
                </a:solidFill>
              </a:rPr>
              <a:t>MARK_GROUPS</a:t>
            </a:r>
            <a:r>
              <a:rPr lang="en-US" dirty="0">
                <a:solidFill>
                  <a:schemeClr val="tx1"/>
                </a:solidFill>
              </a:rPr>
              <a:t>, category: </a:t>
            </a:r>
            <a:r>
              <a:rPr lang="en-US" dirty="0">
                <a:solidFill>
                  <a:schemeClr val="bg2">
                    <a:lumMod val="50000"/>
                  </a:schemeClr>
                </a:solidFill>
              </a:rPr>
              <a:t>CATEGORIES</a:t>
            </a:r>
            <a:r>
              <a:rPr lang="en-US" dirty="0">
                <a:solidFill>
                  <a:schemeClr val="tx1"/>
                </a:solidFill>
              </a:rPr>
              <a:t>)</a:t>
            </a:r>
          </a:p>
          <a:p>
            <a:r>
              <a:rPr lang="en-US" dirty="0">
                <a:solidFill>
                  <a:schemeClr val="tx1"/>
                </a:solidFill>
              </a:rPr>
              <a:t>MARK_GROUPS (</a:t>
            </a:r>
            <a:r>
              <a:rPr lang="en-US" u="sng" dirty="0" err="1">
                <a:solidFill>
                  <a:schemeClr val="tx1"/>
                </a:solidFill>
              </a:rPr>
              <a:t>marketingGroup</a:t>
            </a:r>
            <a:r>
              <a:rPr lang="en-US" dirty="0">
                <a:solidFill>
                  <a:schemeClr val="tx1"/>
                </a:solidFill>
              </a:rPr>
              <a:t>, director)</a:t>
            </a:r>
          </a:p>
          <a:p>
            <a:r>
              <a:rPr lang="en-US" dirty="0">
                <a:solidFill>
                  <a:schemeClr val="tx1"/>
                </a:solidFill>
              </a:rPr>
              <a:t>CATEGORIES (</a:t>
            </a:r>
            <a:r>
              <a:rPr lang="en-US" u="sng" dirty="0">
                <a:solidFill>
                  <a:schemeClr val="tx1"/>
                </a:solidFill>
              </a:rPr>
              <a:t>category</a:t>
            </a:r>
            <a:r>
              <a:rPr lang="en-US" dirty="0">
                <a:solidFill>
                  <a:schemeClr val="tx1"/>
                </a:solidFill>
              </a:rPr>
              <a:t>, department: </a:t>
            </a:r>
            <a:r>
              <a:rPr lang="en-US" dirty="0">
                <a:solidFill>
                  <a:schemeClr val="bg2">
                    <a:lumMod val="50000"/>
                  </a:schemeClr>
                </a:solidFill>
              </a:rPr>
              <a:t>DEPARTMENTS</a:t>
            </a:r>
            <a:r>
              <a:rPr lang="en-US" dirty="0">
                <a:solidFill>
                  <a:schemeClr val="tx1"/>
                </a:solidFill>
              </a:rPr>
              <a:t>)</a:t>
            </a:r>
          </a:p>
          <a:p>
            <a:r>
              <a:rPr lang="en-US" dirty="0">
                <a:solidFill>
                  <a:schemeClr val="tx1"/>
                </a:solidFill>
              </a:rPr>
              <a:t>DEPARTMENTS (</a:t>
            </a:r>
            <a:r>
              <a:rPr lang="en-US" u="sng" dirty="0">
                <a:solidFill>
                  <a:schemeClr val="tx1"/>
                </a:solidFill>
              </a:rPr>
              <a:t>department</a:t>
            </a:r>
            <a:r>
              <a:rPr lang="en-US" dirty="0">
                <a:solidFill>
                  <a:schemeClr val="tx1"/>
                </a:solidFill>
              </a:rPr>
              <a:t>, </a:t>
            </a:r>
            <a:r>
              <a:rPr lang="en-US" dirty="0" err="1">
                <a:solidFill>
                  <a:schemeClr val="tx1"/>
                </a:solidFill>
              </a:rPr>
              <a:t>departmentHead</a:t>
            </a:r>
            <a:r>
              <a:rPr lang="en-US" dirty="0">
                <a:solidFill>
                  <a:schemeClr val="tx1"/>
                </a:solidFill>
              </a:rPr>
              <a:t>)</a:t>
            </a:r>
          </a:p>
        </p:txBody>
      </p:sp>
    </p:spTree>
    <p:extLst>
      <p:ext uri="{BB962C8B-B14F-4D97-AF65-F5344CB8AC3E}">
        <p14:creationId xmlns:p14="http://schemas.microsoft.com/office/powerpoint/2010/main" val="236554142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68</a:t>
            </a:fld>
            <a:endParaRPr lang="en-US"/>
          </a:p>
        </p:txBody>
      </p:sp>
      <p:sp>
        <p:nvSpPr>
          <p:cNvPr id="4" name="Content Placeholder 3"/>
          <p:cNvSpPr>
            <a:spLocks noGrp="1"/>
          </p:cNvSpPr>
          <p:nvPr>
            <p:ph sz="quarter" idx="1"/>
          </p:nvPr>
        </p:nvSpPr>
        <p:spPr/>
        <p:txBody>
          <a:bodyPr/>
          <a:lstStyle/>
          <a:p>
            <a:r>
              <a:rPr lang="en-US" dirty="0"/>
              <a:t>Perform conceptual design of the Sales data mart that satisfies the user requirements with the available data from the reconciled data.</a:t>
            </a:r>
          </a:p>
          <a:p>
            <a:pPr lvl="1"/>
            <a:r>
              <a:rPr lang="en-US" dirty="0"/>
              <a:t>Draw a fact schema</a:t>
            </a:r>
          </a:p>
          <a:p>
            <a:pPr lvl="1"/>
            <a:r>
              <a:rPr lang="en-US" dirty="0"/>
              <a:t>Write a grain statement to describe a primary event in the schema</a:t>
            </a:r>
          </a:p>
          <a:p>
            <a:pPr lvl="1"/>
            <a:r>
              <a:rPr lang="en-US" dirty="0">
                <a:solidFill>
                  <a:schemeClr val="bg1">
                    <a:lumMod val="75000"/>
                  </a:schemeClr>
                </a:solidFill>
              </a:rPr>
              <a:t>Is this a transactional or snapshot fact schema? Are the measures additive?</a:t>
            </a:r>
          </a:p>
          <a:p>
            <a:pPr lvl="1"/>
            <a:r>
              <a:rPr lang="en-US" dirty="0"/>
              <a:t>How do you decide whether an attribute is a dimensional attribute or a descriptive attribute? Give rationale for one dimensional / descriptive attribute in your schema.</a:t>
            </a:r>
          </a:p>
        </p:txBody>
      </p:sp>
    </p:spTree>
    <p:extLst>
      <p:ext uri="{BB962C8B-B14F-4D97-AF65-F5344CB8AC3E}">
        <p14:creationId xmlns:p14="http://schemas.microsoft.com/office/powerpoint/2010/main" val="284711284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5" name="Straight Connector 84"/>
          <p:cNvCxnSpPr/>
          <p:nvPr/>
        </p:nvCxnSpPr>
        <p:spPr>
          <a:xfrm flipH="1">
            <a:off x="3325504" y="3488140"/>
            <a:ext cx="6824" cy="474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876800" y="3048000"/>
            <a:ext cx="323288" cy="9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0" idx="6"/>
            <a:endCxn id="48" idx="1"/>
          </p:cNvCxnSpPr>
          <p:nvPr/>
        </p:nvCxnSpPr>
        <p:spPr>
          <a:xfrm>
            <a:off x="7162800" y="3695700"/>
            <a:ext cx="643078" cy="452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1371600" y="4038600"/>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a:bodyPr>
          <a:lstStyle/>
          <a:p>
            <a:r>
              <a:rPr lang="en-US" dirty="0"/>
              <a:t>Solution: Fact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69</a:t>
            </a:fld>
            <a:endParaRPr lang="en-US"/>
          </a:p>
        </p:txBody>
      </p:sp>
      <p:sp>
        <p:nvSpPr>
          <p:cNvPr id="6" name="Rectangle 5"/>
          <p:cNvSpPr/>
          <p:nvPr/>
        </p:nvSpPr>
        <p:spPr>
          <a:xfrm>
            <a:off x="3886200" y="35814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
        <p:nvSpPr>
          <p:cNvPr id="7" name="Rectangle 6"/>
          <p:cNvSpPr/>
          <p:nvPr/>
        </p:nvSpPr>
        <p:spPr>
          <a:xfrm>
            <a:off x="3886200" y="3886200"/>
            <a:ext cx="18288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p:txBody>
      </p:sp>
      <p:cxnSp>
        <p:nvCxnSpPr>
          <p:cNvPr id="9" name="Straight Connector 8"/>
          <p:cNvCxnSpPr/>
          <p:nvPr/>
        </p:nvCxnSpPr>
        <p:spPr>
          <a:xfrm>
            <a:off x="4754380" y="3200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1722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3810000" y="2895600"/>
            <a:ext cx="838200" cy="307777"/>
          </a:xfrm>
          <a:prstGeom prst="rect">
            <a:avLst/>
          </a:prstGeom>
          <a:noFill/>
        </p:spPr>
        <p:txBody>
          <a:bodyPr wrap="square" rtlCol="0">
            <a:spAutoFit/>
          </a:bodyPr>
          <a:lstStyle/>
          <a:p>
            <a:pPr algn="r"/>
            <a:r>
              <a:rPr lang="en-US" sz="1400" dirty="0"/>
              <a:t>product</a:t>
            </a:r>
          </a:p>
        </p:txBody>
      </p:sp>
      <p:sp>
        <p:nvSpPr>
          <p:cNvPr id="15" name="TextBox 14"/>
          <p:cNvSpPr txBox="1"/>
          <p:nvPr/>
        </p:nvSpPr>
        <p:spPr>
          <a:xfrm>
            <a:off x="3048000" y="4114800"/>
            <a:ext cx="685800" cy="307777"/>
          </a:xfrm>
          <a:prstGeom prst="rect">
            <a:avLst/>
          </a:prstGeom>
          <a:noFill/>
        </p:spPr>
        <p:txBody>
          <a:bodyPr wrap="square" rtlCol="0">
            <a:spAutoFit/>
          </a:bodyPr>
          <a:lstStyle/>
          <a:p>
            <a:pPr algn="ctr"/>
            <a:r>
              <a:rPr lang="en-US" sz="1400" dirty="0"/>
              <a:t>date</a:t>
            </a:r>
          </a:p>
        </p:txBody>
      </p:sp>
      <p:sp>
        <p:nvSpPr>
          <p:cNvPr id="16" name="TextBox 15"/>
          <p:cNvSpPr txBox="1"/>
          <p:nvPr/>
        </p:nvSpPr>
        <p:spPr>
          <a:xfrm>
            <a:off x="5791200" y="4267200"/>
            <a:ext cx="609600" cy="307777"/>
          </a:xfrm>
          <a:prstGeom prst="rect">
            <a:avLst/>
          </a:prstGeom>
          <a:noFill/>
        </p:spPr>
        <p:txBody>
          <a:bodyPr wrap="square" rtlCol="0">
            <a:spAutoFit/>
          </a:bodyPr>
          <a:lstStyle/>
          <a:p>
            <a:pPr algn="ctr"/>
            <a:r>
              <a:rPr lang="en-US" sz="1400" dirty="0"/>
              <a:t>store</a:t>
            </a:r>
          </a:p>
        </p:txBody>
      </p:sp>
      <p:cxnSp>
        <p:nvCxnSpPr>
          <p:cNvPr id="19" name="Straight Connector 18"/>
          <p:cNvCxnSpPr>
            <a:endCxn id="8" idx="7"/>
          </p:cNvCxnSpPr>
          <p:nvPr/>
        </p:nvCxnSpPr>
        <p:spPr>
          <a:xfrm flipH="1">
            <a:off x="4828332" y="17526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 idx="0"/>
          </p:cNvCxnSpPr>
          <p:nvPr/>
        </p:nvCxnSpPr>
        <p:spPr>
          <a:xfrm>
            <a:off x="4572000" y="2514600"/>
            <a:ext cx="1755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419600" y="228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5105400" y="2362200"/>
            <a:ext cx="838200" cy="307777"/>
          </a:xfrm>
          <a:prstGeom prst="rect">
            <a:avLst/>
          </a:prstGeom>
          <a:noFill/>
        </p:spPr>
        <p:txBody>
          <a:bodyPr wrap="square" rtlCol="0">
            <a:spAutoFit/>
          </a:bodyPr>
          <a:lstStyle/>
          <a:p>
            <a:r>
              <a:rPr lang="en-US" sz="1400" dirty="0"/>
              <a:t>type</a:t>
            </a:r>
          </a:p>
        </p:txBody>
      </p:sp>
      <p:sp>
        <p:nvSpPr>
          <p:cNvPr id="32" name="Oval 31"/>
          <p:cNvSpPr/>
          <p:nvPr/>
        </p:nvSpPr>
        <p:spPr>
          <a:xfrm>
            <a:off x="5210094" y="2100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4953000" y="2514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5410200" y="2023646"/>
            <a:ext cx="1143000" cy="307777"/>
          </a:xfrm>
          <a:prstGeom prst="rect">
            <a:avLst/>
          </a:prstGeom>
          <a:noFill/>
        </p:spPr>
        <p:txBody>
          <a:bodyPr wrap="square" rtlCol="0">
            <a:spAutoFit/>
          </a:bodyPr>
          <a:lstStyle/>
          <a:p>
            <a:r>
              <a:rPr lang="en-US" sz="1400" dirty="0"/>
              <a:t>category</a:t>
            </a:r>
          </a:p>
        </p:txBody>
      </p:sp>
      <p:sp>
        <p:nvSpPr>
          <p:cNvPr id="37" name="TextBox 36"/>
          <p:cNvSpPr txBox="1"/>
          <p:nvPr/>
        </p:nvSpPr>
        <p:spPr>
          <a:xfrm>
            <a:off x="5638800" y="1642646"/>
            <a:ext cx="1295400" cy="307777"/>
          </a:xfrm>
          <a:prstGeom prst="rect">
            <a:avLst/>
          </a:prstGeom>
          <a:noFill/>
        </p:spPr>
        <p:txBody>
          <a:bodyPr wrap="square" rtlCol="0">
            <a:spAutoFit/>
          </a:bodyPr>
          <a:lstStyle/>
          <a:p>
            <a:r>
              <a:rPr lang="en-US" sz="1400" dirty="0"/>
              <a:t>department</a:t>
            </a:r>
          </a:p>
        </p:txBody>
      </p:sp>
      <p:sp>
        <p:nvSpPr>
          <p:cNvPr id="38" name="TextBox 37"/>
          <p:cNvSpPr txBox="1"/>
          <p:nvPr/>
        </p:nvSpPr>
        <p:spPr>
          <a:xfrm>
            <a:off x="3810000" y="2057400"/>
            <a:ext cx="685800" cy="307777"/>
          </a:xfrm>
          <a:prstGeom prst="rect">
            <a:avLst/>
          </a:prstGeom>
          <a:noFill/>
        </p:spPr>
        <p:txBody>
          <a:bodyPr wrap="square" rtlCol="0">
            <a:spAutoFit/>
          </a:bodyPr>
          <a:lstStyle/>
          <a:p>
            <a:pPr algn="r"/>
            <a:r>
              <a:rPr lang="en-US" sz="1400" dirty="0"/>
              <a:t>diet</a:t>
            </a:r>
          </a:p>
        </p:txBody>
      </p:sp>
      <p:sp>
        <p:nvSpPr>
          <p:cNvPr id="39" name="Oval 38"/>
          <p:cNvSpPr/>
          <p:nvPr/>
        </p:nvSpPr>
        <p:spPr>
          <a:xfrm>
            <a:off x="2514600" y="39259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2209800" y="4114800"/>
            <a:ext cx="838200" cy="307777"/>
          </a:xfrm>
          <a:prstGeom prst="rect">
            <a:avLst/>
          </a:prstGeom>
          <a:noFill/>
        </p:spPr>
        <p:txBody>
          <a:bodyPr wrap="square" rtlCol="0">
            <a:spAutoFit/>
          </a:bodyPr>
          <a:lstStyle/>
          <a:p>
            <a:pPr algn="ctr"/>
            <a:r>
              <a:rPr lang="en-US" sz="1400" dirty="0"/>
              <a:t>month</a:t>
            </a:r>
            <a:endParaRPr lang="en-US" sz="1600" dirty="0"/>
          </a:p>
        </p:txBody>
      </p:sp>
      <p:sp>
        <p:nvSpPr>
          <p:cNvPr id="43" name="Oval 42"/>
          <p:cNvSpPr/>
          <p:nvPr/>
        </p:nvSpPr>
        <p:spPr>
          <a:xfrm>
            <a:off x="1828800" y="3931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1524000" y="4114800"/>
            <a:ext cx="838200" cy="307777"/>
          </a:xfrm>
          <a:prstGeom prst="rect">
            <a:avLst/>
          </a:prstGeom>
          <a:noFill/>
        </p:spPr>
        <p:txBody>
          <a:bodyPr wrap="square" rtlCol="0">
            <a:spAutoFit/>
          </a:bodyPr>
          <a:lstStyle/>
          <a:p>
            <a:pPr algn="ctr"/>
            <a:r>
              <a:rPr lang="en-US" sz="1400" dirty="0"/>
              <a:t>quarter</a:t>
            </a:r>
            <a:endParaRPr lang="en-US" sz="1600" dirty="0"/>
          </a:p>
        </p:txBody>
      </p:sp>
      <p:sp>
        <p:nvSpPr>
          <p:cNvPr id="45" name="Oval 44"/>
          <p:cNvSpPr/>
          <p:nvPr/>
        </p:nvSpPr>
        <p:spPr>
          <a:xfrm>
            <a:off x="1143000" y="39259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838200" y="4114800"/>
            <a:ext cx="838200" cy="307777"/>
          </a:xfrm>
          <a:prstGeom prst="rect">
            <a:avLst/>
          </a:prstGeom>
          <a:noFill/>
        </p:spPr>
        <p:txBody>
          <a:bodyPr wrap="square" rtlCol="0">
            <a:spAutoFit/>
          </a:bodyPr>
          <a:lstStyle/>
          <a:p>
            <a:pPr algn="ctr"/>
            <a:r>
              <a:rPr lang="en-US" sz="1400" dirty="0"/>
              <a:t>year</a:t>
            </a:r>
            <a:endParaRPr lang="en-US" sz="1600" dirty="0"/>
          </a:p>
        </p:txBody>
      </p:sp>
      <p:sp>
        <p:nvSpPr>
          <p:cNvPr id="48" name="Oval 47"/>
          <p:cNvSpPr/>
          <p:nvPr/>
        </p:nvSpPr>
        <p:spPr>
          <a:xfrm>
            <a:off x="77724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7829860" y="4264223"/>
            <a:ext cx="838200" cy="307777"/>
          </a:xfrm>
          <a:prstGeom prst="rect">
            <a:avLst/>
          </a:prstGeom>
          <a:noFill/>
        </p:spPr>
        <p:txBody>
          <a:bodyPr wrap="square" rtlCol="0">
            <a:spAutoFit/>
          </a:bodyPr>
          <a:lstStyle/>
          <a:p>
            <a:pPr algn="ctr"/>
            <a:r>
              <a:rPr lang="en-US" sz="1400" dirty="0"/>
              <a:t>country</a:t>
            </a:r>
            <a:endParaRPr lang="en-US" sz="1600" dirty="0"/>
          </a:p>
        </p:txBody>
      </p:sp>
      <p:sp>
        <p:nvSpPr>
          <p:cNvPr id="50" name="Oval 49"/>
          <p:cNvSpPr/>
          <p:nvPr/>
        </p:nvSpPr>
        <p:spPr>
          <a:xfrm>
            <a:off x="69342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6705600" y="3276600"/>
            <a:ext cx="780740" cy="307777"/>
          </a:xfrm>
          <a:prstGeom prst="rect">
            <a:avLst/>
          </a:prstGeom>
          <a:noFill/>
        </p:spPr>
        <p:txBody>
          <a:bodyPr wrap="square" rtlCol="0">
            <a:spAutoFit/>
          </a:bodyPr>
          <a:lstStyle/>
          <a:p>
            <a:pPr algn="ctr"/>
            <a:r>
              <a:rPr lang="en-US" sz="1400" dirty="0"/>
              <a:t>state</a:t>
            </a:r>
            <a:endParaRPr lang="en-US" sz="1600" dirty="0"/>
          </a:p>
        </p:txBody>
      </p:sp>
      <p:sp>
        <p:nvSpPr>
          <p:cNvPr id="52" name="Oval 51"/>
          <p:cNvSpPr/>
          <p:nvPr/>
        </p:nvSpPr>
        <p:spPr>
          <a:xfrm>
            <a:off x="69342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943600" y="3276600"/>
            <a:ext cx="838200" cy="307777"/>
          </a:xfrm>
          <a:prstGeom prst="rect">
            <a:avLst/>
          </a:prstGeom>
          <a:noFill/>
        </p:spPr>
        <p:txBody>
          <a:bodyPr wrap="square" rtlCol="0">
            <a:spAutoFit/>
          </a:bodyPr>
          <a:lstStyle/>
          <a:p>
            <a:pPr algn="ctr"/>
            <a:r>
              <a:rPr lang="en-US" sz="1400" dirty="0"/>
              <a:t>city</a:t>
            </a:r>
            <a:endParaRPr lang="en-US" sz="1600" dirty="0"/>
          </a:p>
        </p:txBody>
      </p:sp>
      <p:cxnSp>
        <p:nvCxnSpPr>
          <p:cNvPr id="55" name="Straight Connector 54"/>
          <p:cNvCxnSpPr>
            <a:endCxn id="12" idx="0"/>
          </p:cNvCxnSpPr>
          <p:nvPr/>
        </p:nvCxnSpPr>
        <p:spPr>
          <a:xfrm>
            <a:off x="6286500" y="38100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086600" y="4648200"/>
            <a:ext cx="1219200" cy="307777"/>
          </a:xfrm>
          <a:prstGeom prst="rect">
            <a:avLst/>
          </a:prstGeom>
          <a:noFill/>
        </p:spPr>
        <p:txBody>
          <a:bodyPr wrap="square" rtlCol="0">
            <a:spAutoFit/>
          </a:bodyPr>
          <a:lstStyle/>
          <a:p>
            <a:pPr algn="ctr"/>
            <a:r>
              <a:rPr lang="en-US" sz="1400" dirty="0" err="1"/>
              <a:t>salesManager</a:t>
            </a:r>
            <a:endParaRPr lang="en-US" sz="1600" dirty="0"/>
          </a:p>
        </p:txBody>
      </p:sp>
      <p:cxnSp>
        <p:nvCxnSpPr>
          <p:cNvPr id="54" name="Straight Connector 53"/>
          <p:cNvCxnSpPr/>
          <p:nvPr/>
        </p:nvCxnSpPr>
        <p:spPr>
          <a:xfrm>
            <a:off x="4419600" y="2819400"/>
            <a:ext cx="247088" cy="2193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51054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5334000" y="2895600"/>
            <a:ext cx="838200" cy="307777"/>
          </a:xfrm>
          <a:prstGeom prst="rect">
            <a:avLst/>
          </a:prstGeom>
          <a:noFill/>
        </p:spPr>
        <p:txBody>
          <a:bodyPr wrap="square" rtlCol="0">
            <a:spAutoFit/>
          </a:bodyPr>
          <a:lstStyle/>
          <a:p>
            <a:r>
              <a:rPr lang="en-US" sz="1400" dirty="0"/>
              <a:t>brand</a:t>
            </a:r>
          </a:p>
        </p:txBody>
      </p:sp>
      <p:cxnSp>
        <p:nvCxnSpPr>
          <p:cNvPr id="61" name="Straight Connector 60"/>
          <p:cNvCxnSpPr/>
          <p:nvPr/>
        </p:nvCxnSpPr>
        <p:spPr>
          <a:xfrm flipH="1">
            <a:off x="4572000" y="2667000"/>
            <a:ext cx="152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3321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3581400" y="2593778"/>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505200" y="2362200"/>
            <a:ext cx="838200" cy="276999"/>
          </a:xfrm>
          <a:prstGeom prst="rect">
            <a:avLst/>
          </a:prstGeom>
          <a:noFill/>
        </p:spPr>
        <p:txBody>
          <a:bodyPr wrap="square" rtlCol="0">
            <a:spAutoFit/>
          </a:bodyPr>
          <a:lstStyle/>
          <a:p>
            <a:r>
              <a:rPr lang="en-US" sz="1200" dirty="0"/>
              <a:t>weight</a:t>
            </a:r>
          </a:p>
        </p:txBody>
      </p:sp>
      <p:cxnSp>
        <p:nvCxnSpPr>
          <p:cNvPr id="74" name="Straight Connector 73"/>
          <p:cNvCxnSpPr/>
          <p:nvPr/>
        </p:nvCxnSpPr>
        <p:spPr>
          <a:xfrm>
            <a:off x="5257800" y="1676400"/>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810000" y="1676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733800" y="1371600"/>
            <a:ext cx="1447800" cy="307777"/>
          </a:xfrm>
          <a:prstGeom prst="rect">
            <a:avLst/>
          </a:prstGeom>
          <a:noFill/>
        </p:spPr>
        <p:txBody>
          <a:bodyPr wrap="square" rtlCol="0">
            <a:spAutoFit/>
          </a:bodyPr>
          <a:lstStyle/>
          <a:p>
            <a:r>
              <a:rPr lang="en-US" sz="1400" dirty="0" err="1"/>
              <a:t>departmentHead</a:t>
            </a:r>
            <a:endParaRPr lang="en-US" sz="1400" dirty="0"/>
          </a:p>
        </p:txBody>
      </p:sp>
      <p:sp>
        <p:nvSpPr>
          <p:cNvPr id="10" name="Oval 9"/>
          <p:cNvSpPr/>
          <p:nvPr/>
        </p:nvSpPr>
        <p:spPr>
          <a:xfrm>
            <a:off x="3200400" y="3931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p:cNvSpPr/>
          <p:nvPr/>
        </p:nvSpPr>
        <p:spPr>
          <a:xfrm>
            <a:off x="3200400" y="3352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TextBox 88"/>
          <p:cNvSpPr txBox="1"/>
          <p:nvPr/>
        </p:nvSpPr>
        <p:spPr>
          <a:xfrm>
            <a:off x="3124200" y="3045023"/>
            <a:ext cx="533400" cy="307777"/>
          </a:xfrm>
          <a:prstGeom prst="rect">
            <a:avLst/>
          </a:prstGeom>
          <a:noFill/>
        </p:spPr>
        <p:txBody>
          <a:bodyPr wrap="square" rtlCol="0">
            <a:spAutoFit/>
          </a:bodyPr>
          <a:lstStyle/>
          <a:p>
            <a:pPr algn="ctr"/>
            <a:r>
              <a:rPr lang="en-US" sz="1400" dirty="0" err="1"/>
              <a:t>dow</a:t>
            </a:r>
            <a:endParaRPr lang="en-US" sz="1400" dirty="0"/>
          </a:p>
        </p:txBody>
      </p:sp>
      <p:cxnSp>
        <p:nvCxnSpPr>
          <p:cNvPr id="92" name="Straight Connector 91"/>
          <p:cNvCxnSpPr>
            <a:stCxn id="12" idx="5"/>
            <a:endCxn id="52" idx="2"/>
          </p:cNvCxnSpPr>
          <p:nvPr/>
        </p:nvCxnSpPr>
        <p:spPr>
          <a:xfrm>
            <a:off x="6367322" y="4309922"/>
            <a:ext cx="566878" cy="528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2" idx="5"/>
          </p:cNvCxnSpPr>
          <p:nvPr/>
        </p:nvCxnSpPr>
        <p:spPr>
          <a:xfrm>
            <a:off x="6367322" y="4309922"/>
            <a:ext cx="414478" cy="947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5559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781800" y="5285601"/>
            <a:ext cx="914400" cy="276999"/>
          </a:xfrm>
          <a:prstGeom prst="rect">
            <a:avLst/>
          </a:prstGeom>
          <a:noFill/>
        </p:spPr>
        <p:txBody>
          <a:bodyPr wrap="square" rtlCol="0">
            <a:spAutoFit/>
          </a:bodyPr>
          <a:lstStyle/>
          <a:p>
            <a:r>
              <a:rPr lang="en-US" sz="1200" dirty="0"/>
              <a:t>telephone</a:t>
            </a:r>
          </a:p>
        </p:txBody>
      </p:sp>
      <p:cxnSp>
        <p:nvCxnSpPr>
          <p:cNvPr id="99" name="Straight Connector 98"/>
          <p:cNvCxnSpPr/>
          <p:nvPr/>
        </p:nvCxnSpPr>
        <p:spPr>
          <a:xfrm>
            <a:off x="6781800" y="52548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781800" y="5029200"/>
            <a:ext cx="914400" cy="276999"/>
          </a:xfrm>
          <a:prstGeom prst="rect">
            <a:avLst/>
          </a:prstGeom>
          <a:noFill/>
        </p:spPr>
        <p:txBody>
          <a:bodyPr wrap="square" rtlCol="0">
            <a:spAutoFit/>
          </a:bodyPr>
          <a:lstStyle/>
          <a:p>
            <a:r>
              <a:rPr lang="en-US" sz="1200" dirty="0"/>
              <a:t>address</a:t>
            </a:r>
          </a:p>
        </p:txBody>
      </p:sp>
      <p:sp>
        <p:nvSpPr>
          <p:cNvPr id="35" name="Oval 34"/>
          <p:cNvSpPr/>
          <p:nvPr/>
        </p:nvSpPr>
        <p:spPr>
          <a:xfrm>
            <a:off x="54102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Oval 85"/>
          <p:cNvSpPr/>
          <p:nvPr/>
        </p:nvSpPr>
        <p:spPr>
          <a:xfrm>
            <a:off x="69342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8" name="Straight Connector 87"/>
          <p:cNvCxnSpPr>
            <a:stCxn id="86" idx="2"/>
            <a:endCxn id="12" idx="6"/>
          </p:cNvCxnSpPr>
          <p:nvPr/>
        </p:nvCxnSpPr>
        <p:spPr>
          <a:xfrm flipH="1">
            <a:off x="6400800" y="42291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553200" y="4267200"/>
            <a:ext cx="1219200" cy="307777"/>
          </a:xfrm>
          <a:prstGeom prst="rect">
            <a:avLst/>
          </a:prstGeom>
          <a:noFill/>
        </p:spPr>
        <p:txBody>
          <a:bodyPr wrap="square" rtlCol="0">
            <a:spAutoFit/>
          </a:bodyPr>
          <a:lstStyle/>
          <a:p>
            <a:pPr algn="ctr"/>
            <a:r>
              <a:rPr lang="en-US" sz="1400" dirty="0" err="1"/>
              <a:t>salesDistrict</a:t>
            </a:r>
            <a:endParaRPr lang="en-US" sz="1600" dirty="0"/>
          </a:p>
        </p:txBody>
      </p:sp>
      <p:cxnSp>
        <p:nvCxnSpPr>
          <p:cNvPr id="102" name="Straight Connector 101"/>
          <p:cNvCxnSpPr>
            <a:stCxn id="48" idx="2"/>
            <a:endCxn id="86" idx="6"/>
          </p:cNvCxnSpPr>
          <p:nvPr/>
        </p:nvCxnSpPr>
        <p:spPr>
          <a:xfrm flipH="1">
            <a:off x="7162800" y="4229100"/>
            <a:ext cx="609600" cy="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2819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505200" y="2590801"/>
            <a:ext cx="838200" cy="276999"/>
          </a:xfrm>
          <a:prstGeom prst="rect">
            <a:avLst/>
          </a:prstGeom>
          <a:noFill/>
        </p:spPr>
        <p:txBody>
          <a:bodyPr wrap="square" rtlCol="0">
            <a:spAutoFit/>
          </a:bodyPr>
          <a:lstStyle/>
          <a:p>
            <a:r>
              <a:rPr lang="en-US" sz="1200" dirty="0"/>
              <a:t>size</a:t>
            </a:r>
            <a:endParaRPr lang="en-US" sz="1400" dirty="0"/>
          </a:p>
        </p:txBody>
      </p:sp>
      <p:cxnSp>
        <p:nvCxnSpPr>
          <p:cNvPr id="120" name="Straight Connector 119"/>
          <p:cNvCxnSpPr>
            <a:endCxn id="8" idx="1"/>
          </p:cNvCxnSpPr>
          <p:nvPr/>
        </p:nvCxnSpPr>
        <p:spPr>
          <a:xfrm>
            <a:off x="4419600" y="2590800"/>
            <a:ext cx="247088" cy="414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50" idx="2"/>
          </p:cNvCxnSpPr>
          <p:nvPr/>
        </p:nvCxnSpPr>
        <p:spPr>
          <a:xfrm flipH="1">
            <a:off x="6400800" y="3695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2" idx="5"/>
          </p:cNvCxnSpPr>
          <p:nvPr/>
        </p:nvCxnSpPr>
        <p:spPr>
          <a:xfrm>
            <a:off x="6367322" y="4309922"/>
            <a:ext cx="41447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2" idx="2"/>
          </p:cNvCxnSpPr>
          <p:nvPr/>
        </p:nvCxnSpPr>
        <p:spPr>
          <a:xfrm flipH="1">
            <a:off x="5734050" y="4229100"/>
            <a:ext cx="438150" cy="635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5867400" y="2514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5" name="Straight Connector 154"/>
          <p:cNvCxnSpPr>
            <a:stCxn id="154" idx="2"/>
            <a:endCxn id="18" idx="6"/>
          </p:cNvCxnSpPr>
          <p:nvPr/>
        </p:nvCxnSpPr>
        <p:spPr>
          <a:xfrm flipH="1">
            <a:off x="5181600" y="2628900"/>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096000" y="2514600"/>
            <a:ext cx="1676400" cy="307777"/>
          </a:xfrm>
          <a:prstGeom prst="rect">
            <a:avLst/>
          </a:prstGeom>
          <a:noFill/>
        </p:spPr>
        <p:txBody>
          <a:bodyPr wrap="square" rtlCol="0">
            <a:spAutoFit/>
          </a:bodyPr>
          <a:lstStyle/>
          <a:p>
            <a:r>
              <a:rPr lang="en-US" sz="1400" dirty="0" err="1"/>
              <a:t>marketingGroup</a:t>
            </a:r>
            <a:endParaRPr lang="en-US" sz="1400" dirty="0"/>
          </a:p>
        </p:txBody>
      </p:sp>
      <p:cxnSp>
        <p:nvCxnSpPr>
          <p:cNvPr id="160" name="Straight Connector 159"/>
          <p:cNvCxnSpPr>
            <a:stCxn id="154" idx="7"/>
          </p:cNvCxnSpPr>
          <p:nvPr/>
        </p:nvCxnSpPr>
        <p:spPr>
          <a:xfrm flipV="1">
            <a:off x="6062522" y="2209800"/>
            <a:ext cx="719278" cy="33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endCxn id="162" idx="2"/>
          </p:cNvCxnSpPr>
          <p:nvPr/>
        </p:nvCxnSpPr>
        <p:spPr>
          <a:xfrm>
            <a:off x="6763312" y="2219044"/>
            <a:ext cx="647700" cy="2977"/>
          </a:xfrm>
          <a:prstGeom prst="line">
            <a:avLst/>
          </a:prstGeom>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6687112" y="1914244"/>
            <a:ext cx="1447800" cy="307777"/>
          </a:xfrm>
          <a:prstGeom prst="rect">
            <a:avLst/>
          </a:prstGeom>
          <a:noFill/>
        </p:spPr>
        <p:txBody>
          <a:bodyPr wrap="square" rtlCol="0">
            <a:spAutoFit/>
          </a:bodyPr>
          <a:lstStyle/>
          <a:p>
            <a:r>
              <a:rPr lang="en-US" sz="1400" dirty="0"/>
              <a:t>director</a:t>
            </a:r>
          </a:p>
        </p:txBody>
      </p:sp>
      <p:grpSp>
        <p:nvGrpSpPr>
          <p:cNvPr id="172" name="Group 49"/>
          <p:cNvGrpSpPr/>
          <p:nvPr/>
        </p:nvGrpSpPr>
        <p:grpSpPr>
          <a:xfrm>
            <a:off x="6172200" y="3581400"/>
            <a:ext cx="228600" cy="228600"/>
            <a:chOff x="4114800" y="2209800"/>
            <a:chExt cx="228600" cy="228600"/>
          </a:xfrm>
        </p:grpSpPr>
        <p:sp>
          <p:nvSpPr>
            <p:cNvPr id="173" name="Oval 172"/>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4" name="Oval 173"/>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75" name="Straight Connector 174"/>
          <p:cNvCxnSpPr>
            <a:stCxn id="173" idx="1"/>
            <a:endCxn id="57" idx="5"/>
          </p:cNvCxnSpPr>
          <p:nvPr/>
        </p:nvCxnSpPr>
        <p:spPr>
          <a:xfrm flipH="1" flipV="1">
            <a:off x="5300522" y="3166922"/>
            <a:ext cx="905156" cy="447956"/>
          </a:xfrm>
          <a:prstGeom prst="line">
            <a:avLst/>
          </a:prstGeom>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743200" y="3429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5" name="Straight Connector 94"/>
          <p:cNvCxnSpPr>
            <a:stCxn id="93" idx="5"/>
            <a:endCxn id="10" idx="1"/>
          </p:cNvCxnSpPr>
          <p:nvPr/>
        </p:nvCxnSpPr>
        <p:spPr>
          <a:xfrm>
            <a:off x="2938322" y="3624122"/>
            <a:ext cx="295556" cy="340526"/>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286000" y="3124200"/>
            <a:ext cx="762000" cy="307777"/>
          </a:xfrm>
          <a:prstGeom prst="rect">
            <a:avLst/>
          </a:prstGeom>
          <a:noFill/>
        </p:spPr>
        <p:txBody>
          <a:bodyPr wrap="square" rtlCol="0">
            <a:spAutoFit/>
          </a:bodyPr>
          <a:lstStyle/>
          <a:p>
            <a:pPr algn="ctr"/>
            <a:r>
              <a:rPr lang="en-US" sz="1400" dirty="0"/>
              <a:t>holiday</a:t>
            </a:r>
          </a:p>
        </p:txBody>
      </p:sp>
    </p:spTree>
    <p:extLst>
      <p:ext uri="{BB962C8B-B14F-4D97-AF65-F5344CB8AC3E}">
        <p14:creationId xmlns:p14="http://schemas.microsoft.com/office/powerpoint/2010/main" val="788803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decision-making queries </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a:p>
        </p:txBody>
      </p:sp>
      <p:sp>
        <p:nvSpPr>
          <p:cNvPr id="7" name="Rectangle 6"/>
          <p:cNvSpPr/>
          <p:nvPr/>
        </p:nvSpPr>
        <p:spPr>
          <a:xfrm>
            <a:off x="762000" y="2667000"/>
            <a:ext cx="7467600" cy="6858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lang="en-US" dirty="0"/>
              <a:t>The </a:t>
            </a:r>
            <a:r>
              <a:rPr lang="en-US" dirty="0">
                <a:solidFill>
                  <a:schemeClr val="bg2">
                    <a:lumMod val="50000"/>
                  </a:schemeClr>
                </a:solidFill>
              </a:rPr>
              <a:t>marketing vice president </a:t>
            </a:r>
            <a:r>
              <a:rPr lang="en-US" dirty="0"/>
              <a:t>wants the revenue numbers broken down by month, division, customer demographics, sales office, product version, and plan.</a:t>
            </a:r>
          </a:p>
        </p:txBody>
      </p:sp>
      <p:sp>
        <p:nvSpPr>
          <p:cNvPr id="8" name="Rectangle 7"/>
          <p:cNvSpPr/>
          <p:nvPr/>
        </p:nvSpPr>
        <p:spPr>
          <a:xfrm>
            <a:off x="762000" y="3657600"/>
            <a:ext cx="7467600" cy="1143000"/>
          </a:xfrm>
          <a:prstGeom prst="rect">
            <a:avLst/>
          </a:prstGeom>
          <a:solidFill>
            <a:schemeClr val="bg1"/>
          </a:solidFill>
          <a:ln w="9525">
            <a:solidFill>
              <a:srgbClr val="00B050"/>
            </a:solidFill>
          </a:ln>
          <a:effectLst>
            <a:outerShdw blurRad="50800" dist="38100" dir="2700000" algn="tl" rotWithShape="0">
              <a:prstClr val="black">
                <a:alpha val="40000"/>
              </a:prstClr>
            </a:outerShdw>
          </a:effectLst>
        </p:spPr>
        <p:style>
          <a:lnRef idx="2">
            <a:schemeClr val="accent3"/>
          </a:lnRef>
          <a:fillRef idx="1001">
            <a:schemeClr val="lt2"/>
          </a:fillRef>
          <a:effectRef idx="0">
            <a:schemeClr val="accent3"/>
          </a:effectRef>
          <a:fontRef idx="minor">
            <a:schemeClr val="dk1"/>
          </a:fontRef>
        </p:style>
        <p:txBody>
          <a:bodyPr rtlCol="0" anchor="ctr"/>
          <a:lstStyle/>
          <a:p>
            <a:r>
              <a:rPr lang="en-US" dirty="0"/>
              <a:t>Give me sales statistics</a:t>
            </a:r>
          </a:p>
          <a:p>
            <a:pPr marL="569913"/>
            <a:r>
              <a:rPr lang="en-US" dirty="0"/>
              <a:t>by products, summarized by product categories, daily, weekly, and</a:t>
            </a:r>
          </a:p>
          <a:p>
            <a:pPr marL="569913"/>
            <a:r>
              <a:rPr lang="en-US" dirty="0"/>
              <a:t>monthly, by sale districts, by distribution channels. </a:t>
            </a:r>
          </a:p>
        </p:txBody>
      </p:sp>
      <p:sp>
        <p:nvSpPr>
          <p:cNvPr id="9" name="Rectangle 8"/>
          <p:cNvSpPr/>
          <p:nvPr/>
        </p:nvSpPr>
        <p:spPr>
          <a:xfrm>
            <a:off x="762000" y="4953000"/>
            <a:ext cx="7467600" cy="9144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lang="en-US" dirty="0"/>
              <a:t>The </a:t>
            </a:r>
            <a:r>
              <a:rPr lang="en-US" dirty="0">
                <a:solidFill>
                  <a:schemeClr val="bg2">
                    <a:lumMod val="50000"/>
                  </a:schemeClr>
                </a:solidFill>
              </a:rPr>
              <a:t>marketing manager </a:t>
            </a:r>
            <a:r>
              <a:rPr lang="en-US" dirty="0"/>
              <a:t>wants sales statistics (e.g. sold quantity, receipts) of products, broken down by product categories, time (day, week, month), sale districts and distribution channels.</a:t>
            </a:r>
          </a:p>
        </p:txBody>
      </p:sp>
      <p:sp>
        <p:nvSpPr>
          <p:cNvPr id="5" name="Rectangle 4"/>
          <p:cNvSpPr/>
          <p:nvPr/>
        </p:nvSpPr>
        <p:spPr>
          <a:xfrm>
            <a:off x="762000" y="1524000"/>
            <a:ext cx="7467600" cy="1143000"/>
          </a:xfrm>
          <a:prstGeom prst="rect">
            <a:avLst/>
          </a:prstGeom>
          <a:solidFill>
            <a:schemeClr val="bg1"/>
          </a:solidFill>
          <a:ln w="9525">
            <a:solidFill>
              <a:srgbClr val="00B050"/>
            </a:solidFill>
          </a:ln>
          <a:effectLst>
            <a:outerShdw blurRad="50800" dist="38100" dir="2700000" algn="tl" rotWithShape="0">
              <a:prstClr val="black">
                <a:alpha val="40000"/>
              </a:prstClr>
            </a:outerShdw>
          </a:effectLst>
        </p:spPr>
        <p:style>
          <a:lnRef idx="2">
            <a:schemeClr val="accent3"/>
          </a:lnRef>
          <a:fillRef idx="1001">
            <a:schemeClr val="lt2"/>
          </a:fillRef>
          <a:effectRef idx="0">
            <a:schemeClr val="accent3"/>
          </a:effectRef>
          <a:fontRef idx="minor">
            <a:schemeClr val="dk1"/>
          </a:fontRef>
        </p:style>
        <p:txBody>
          <a:bodyPr rtlCol="0" anchor="ctr"/>
          <a:lstStyle/>
          <a:p>
            <a:r>
              <a:rPr lang="en-US" dirty="0"/>
              <a:t>How much did my new product generate</a:t>
            </a:r>
          </a:p>
          <a:p>
            <a:pPr marL="569913"/>
            <a:r>
              <a:rPr lang="en-US" dirty="0"/>
              <a:t>month by month, in the southern division, by customer demographic, by sales office, relative to the previous version, and compared to plan?</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70</a:t>
            </a:fld>
            <a:endParaRPr lang="en-US"/>
          </a:p>
        </p:txBody>
      </p:sp>
      <p:sp>
        <p:nvSpPr>
          <p:cNvPr id="4" name="Content Placeholder 3"/>
          <p:cNvSpPr>
            <a:spLocks noGrp="1"/>
          </p:cNvSpPr>
          <p:nvPr>
            <p:ph sz="quarter" idx="1"/>
          </p:nvPr>
        </p:nvSpPr>
        <p:spPr/>
        <p:txBody>
          <a:bodyPr>
            <a:normAutofit/>
          </a:bodyPr>
          <a:lstStyle/>
          <a:p>
            <a:r>
              <a:rPr lang="en-US" dirty="0"/>
              <a:t>What are the concepts in conceptual modeling of data marts? What are some possible relationship between them?</a:t>
            </a:r>
          </a:p>
          <a:p>
            <a:r>
              <a:rPr lang="en-US" dirty="0"/>
              <a:t>Explain the implication of functional dependency in the drilldown and rollup operations of OLAP.</a:t>
            </a:r>
          </a:p>
          <a:p>
            <a:r>
              <a:rPr lang="en-US" dirty="0"/>
              <a:t>How do you decide whether an attribute is dimensional attributes or descriptive attributes?</a:t>
            </a:r>
          </a:p>
        </p:txBody>
      </p:sp>
    </p:spTree>
    <p:extLst>
      <p:ext uri="{BB962C8B-B14F-4D97-AF65-F5344CB8AC3E}">
        <p14:creationId xmlns:p14="http://schemas.microsoft.com/office/powerpoint/2010/main" val="16044333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Part C. Temporal Nature, </a:t>
            </a:r>
            <a:r>
              <a:rPr lang="en-US" sz="2800" dirty="0" err="1"/>
              <a:t>Additivity</a:t>
            </a:r>
            <a:r>
              <a:rPr lang="en-US" sz="2800" dirty="0"/>
              <a:t> and Aggregation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71</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Transactional Facts</a:t>
            </a:r>
          </a:p>
          <a:p>
            <a:pPr lvl="1"/>
            <a:r>
              <a:rPr lang="en-US" dirty="0"/>
              <a:t>Primary events as summary of business transactions</a:t>
            </a:r>
          </a:p>
          <a:p>
            <a:pPr lvl="1"/>
            <a:r>
              <a:rPr lang="en-US" dirty="0"/>
              <a:t>Properties: grain, sparse, additive measures </a:t>
            </a:r>
          </a:p>
          <a:p>
            <a:pPr lvl="1"/>
            <a:r>
              <a:rPr lang="en-US" dirty="0"/>
              <a:t>Benefits of additive measures</a:t>
            </a:r>
          </a:p>
          <a:p>
            <a:pPr lvl="1"/>
            <a:r>
              <a:rPr lang="en-US" dirty="0"/>
              <a:t>Handling non-additive measures</a:t>
            </a:r>
          </a:p>
          <a:p>
            <a:pPr lvl="1"/>
            <a:r>
              <a:rPr lang="en-US" dirty="0"/>
              <a:t>Special case: Fact with no measures</a:t>
            </a:r>
          </a:p>
          <a:p>
            <a:r>
              <a:rPr lang="en-US" dirty="0">
                <a:solidFill>
                  <a:srgbClr val="FF0000"/>
                </a:solidFill>
              </a:rPr>
              <a:t>Snapshot Facts</a:t>
            </a:r>
          </a:p>
          <a:p>
            <a:pPr lvl="1"/>
            <a:r>
              <a:rPr lang="en-US" dirty="0"/>
              <a:t>Periodic measurement</a:t>
            </a:r>
          </a:p>
          <a:p>
            <a:pPr lvl="1"/>
            <a:r>
              <a:rPr lang="en-US" dirty="0">
                <a:solidFill>
                  <a:schemeClr val="tx1"/>
                </a:solidFill>
              </a:rPr>
              <a:t>Semi-additive measures</a:t>
            </a:r>
          </a:p>
          <a:p>
            <a:pPr lvl="1"/>
            <a:r>
              <a:rPr lang="en-US" dirty="0">
                <a:solidFill>
                  <a:schemeClr val="tx1"/>
                </a:solidFill>
              </a:rPr>
              <a:t>Additive measures in snapshot facts</a:t>
            </a:r>
          </a:p>
        </p:txBody>
      </p:sp>
    </p:spTree>
    <p:extLst>
      <p:ext uri="{BB962C8B-B14F-4D97-AF65-F5344CB8AC3E}">
        <p14:creationId xmlns:p14="http://schemas.microsoft.com/office/powerpoint/2010/main" val="382753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Kinds of Fact Schemas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72</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Transactional</a:t>
            </a:r>
            <a:r>
              <a:rPr lang="en-US" dirty="0"/>
              <a:t> fact schemas</a:t>
            </a:r>
          </a:p>
          <a:p>
            <a:pPr lvl="1"/>
            <a:r>
              <a:rPr lang="en-US" dirty="0">
                <a:solidFill>
                  <a:schemeClr val="bg2">
                    <a:lumMod val="50000"/>
                  </a:schemeClr>
                </a:solidFill>
              </a:rPr>
              <a:t>Each </a:t>
            </a:r>
            <a:r>
              <a:rPr lang="en-US" dirty="0">
                <a:solidFill>
                  <a:schemeClr val="tx1"/>
                </a:solidFill>
              </a:rPr>
              <a:t>primary event </a:t>
            </a:r>
            <a:r>
              <a:rPr lang="en-US" dirty="0">
                <a:solidFill>
                  <a:schemeClr val="bg2">
                    <a:lumMod val="50000"/>
                  </a:schemeClr>
                </a:solidFill>
              </a:rPr>
              <a:t>summarizes</a:t>
            </a:r>
            <a:r>
              <a:rPr lang="en-US" dirty="0"/>
              <a:t> one or more activities in a business process</a:t>
            </a:r>
          </a:p>
          <a:p>
            <a:pPr lvl="1"/>
            <a:r>
              <a:rPr lang="en-US" dirty="0">
                <a:solidFill>
                  <a:schemeClr val="bg2">
                    <a:lumMod val="50000"/>
                  </a:schemeClr>
                </a:solidFill>
              </a:rPr>
              <a:t>No</a:t>
            </a:r>
            <a:r>
              <a:rPr lang="en-US" dirty="0"/>
              <a:t> primary event </a:t>
            </a:r>
            <a:r>
              <a:rPr lang="en-US" dirty="0">
                <a:solidFill>
                  <a:schemeClr val="bg2">
                    <a:lumMod val="50000"/>
                  </a:schemeClr>
                </a:solidFill>
              </a:rPr>
              <a:t>created</a:t>
            </a:r>
            <a:r>
              <a:rPr lang="en-US" dirty="0"/>
              <a:t> if there are no corresponding business transaction</a:t>
            </a:r>
          </a:p>
          <a:p>
            <a:pPr lvl="1"/>
            <a:r>
              <a:rPr lang="en-US" dirty="0"/>
              <a:t>Use </a:t>
            </a:r>
            <a:r>
              <a:rPr lang="en-US" dirty="0">
                <a:solidFill>
                  <a:schemeClr val="bg2">
                    <a:lumMod val="50000"/>
                  </a:schemeClr>
                </a:solidFill>
              </a:rPr>
              <a:t>SUM</a:t>
            </a:r>
            <a:r>
              <a:rPr lang="en-US" dirty="0"/>
              <a:t> to summarize the measures</a:t>
            </a:r>
          </a:p>
          <a:p>
            <a:r>
              <a:rPr lang="en-US" dirty="0">
                <a:solidFill>
                  <a:srgbClr val="FF0000"/>
                </a:solidFill>
              </a:rPr>
              <a:t>Snapshot</a:t>
            </a:r>
            <a:r>
              <a:rPr lang="en-US" dirty="0"/>
              <a:t> fact schemas</a:t>
            </a:r>
          </a:p>
          <a:p>
            <a:pPr lvl="1"/>
            <a:r>
              <a:rPr lang="en-US" dirty="0">
                <a:solidFill>
                  <a:schemeClr val="tx1"/>
                </a:solidFill>
              </a:rPr>
              <a:t>Each</a:t>
            </a:r>
            <a:r>
              <a:rPr lang="en-US" dirty="0"/>
              <a:t> primary event </a:t>
            </a:r>
            <a:r>
              <a:rPr lang="en-US" dirty="0">
                <a:solidFill>
                  <a:schemeClr val="bg2">
                    <a:lumMod val="50000"/>
                  </a:schemeClr>
                </a:solidFill>
              </a:rPr>
              <a:t>records</a:t>
            </a:r>
            <a:r>
              <a:rPr lang="en-US" dirty="0"/>
              <a:t> the </a:t>
            </a:r>
            <a:r>
              <a:rPr lang="en-US" dirty="0">
                <a:solidFill>
                  <a:schemeClr val="bg2">
                    <a:lumMod val="50000"/>
                  </a:schemeClr>
                </a:solidFill>
              </a:rPr>
              <a:t>status measurement </a:t>
            </a:r>
            <a:r>
              <a:rPr lang="en-US" dirty="0"/>
              <a:t>done </a:t>
            </a:r>
            <a:r>
              <a:rPr lang="en-US" dirty="0">
                <a:solidFill>
                  <a:schemeClr val="bg2">
                    <a:lumMod val="50000"/>
                  </a:schemeClr>
                </a:solidFill>
              </a:rPr>
              <a:t>periodically</a:t>
            </a:r>
          </a:p>
          <a:p>
            <a:pPr lvl="1"/>
            <a:r>
              <a:rPr lang="en-US" dirty="0"/>
              <a:t>Primary events have </a:t>
            </a:r>
            <a:r>
              <a:rPr lang="en-US" dirty="0">
                <a:solidFill>
                  <a:schemeClr val="bg2">
                    <a:lumMod val="50000"/>
                  </a:schemeClr>
                </a:solidFill>
              </a:rPr>
              <a:t>no</a:t>
            </a:r>
            <a:r>
              <a:rPr lang="en-US" dirty="0"/>
              <a:t> </a:t>
            </a:r>
            <a:r>
              <a:rPr lang="en-US" dirty="0">
                <a:solidFill>
                  <a:schemeClr val="bg2">
                    <a:lumMod val="50000"/>
                  </a:schemeClr>
                </a:solidFill>
              </a:rPr>
              <a:t>direct</a:t>
            </a:r>
            <a:r>
              <a:rPr lang="en-US" dirty="0"/>
              <a:t> correspondence with business transaction</a:t>
            </a:r>
          </a:p>
          <a:p>
            <a:pPr lvl="1"/>
            <a:r>
              <a:rPr lang="en-US" dirty="0">
                <a:solidFill>
                  <a:schemeClr val="bg2">
                    <a:lumMod val="50000"/>
                  </a:schemeClr>
                </a:solidFill>
              </a:rPr>
              <a:t>Cannot</a:t>
            </a:r>
            <a:r>
              <a:rPr lang="en-US" dirty="0"/>
              <a:t> use </a:t>
            </a:r>
            <a:r>
              <a:rPr lang="en-US" dirty="0">
                <a:solidFill>
                  <a:schemeClr val="bg2">
                    <a:lumMod val="50000"/>
                  </a:schemeClr>
                </a:solidFill>
              </a:rPr>
              <a:t>SUM</a:t>
            </a:r>
            <a:r>
              <a:rPr lang="en-US" dirty="0"/>
              <a:t> in some situations</a:t>
            </a:r>
          </a:p>
          <a:p>
            <a:endParaRPr lang="en-US" dirty="0"/>
          </a:p>
        </p:txBody>
      </p:sp>
    </p:spTree>
    <p:extLst>
      <p:ext uri="{BB962C8B-B14F-4D97-AF65-F5344CB8AC3E}">
        <p14:creationId xmlns:p14="http://schemas.microsoft.com/office/powerpoint/2010/main" val="1937695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Fact Schema</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995B41A-9D18-48EF-B739-FD37193D25C0}" type="slidenum">
              <a:rPr lang="en-US" smtClean="0"/>
              <a:pPr/>
              <a:t>73</a:t>
            </a:fld>
            <a:endParaRPr lang="en-US"/>
          </a:p>
        </p:txBody>
      </p:sp>
      <p:sp>
        <p:nvSpPr>
          <p:cNvPr id="4" name="Content Placeholder 3"/>
          <p:cNvSpPr>
            <a:spLocks noGrp="1"/>
          </p:cNvSpPr>
          <p:nvPr>
            <p:ph sz="quarter" idx="1"/>
          </p:nvPr>
        </p:nvSpPr>
        <p:spPr/>
        <p:txBody>
          <a:bodyPr>
            <a:normAutofit lnSpcReduction="10000"/>
          </a:bodyPr>
          <a:lstStyle/>
          <a:p>
            <a:r>
              <a:rPr lang="en-US" dirty="0"/>
              <a:t>A </a:t>
            </a:r>
            <a:r>
              <a:rPr lang="en-US" dirty="0">
                <a:solidFill>
                  <a:srgbClr val="FF0000"/>
                </a:solidFill>
              </a:rPr>
              <a:t>transactional fact schema </a:t>
            </a:r>
            <a:r>
              <a:rPr lang="en-US" dirty="0">
                <a:solidFill>
                  <a:schemeClr val="bg2">
                    <a:lumMod val="50000"/>
                  </a:schemeClr>
                </a:solidFill>
              </a:rPr>
              <a:t>tracks</a:t>
            </a:r>
            <a:r>
              <a:rPr lang="en-US" dirty="0"/>
              <a:t> the individual activities that define a business process and </a:t>
            </a:r>
            <a:r>
              <a:rPr lang="en-US" dirty="0">
                <a:solidFill>
                  <a:schemeClr val="bg2">
                    <a:lumMod val="50000"/>
                  </a:schemeClr>
                </a:solidFill>
              </a:rPr>
              <a:t>supports</a:t>
            </a:r>
            <a:r>
              <a:rPr lang="en-US" dirty="0"/>
              <a:t> several measures that describe these activities.</a:t>
            </a:r>
          </a:p>
          <a:p>
            <a:r>
              <a:rPr lang="en-US" dirty="0">
                <a:solidFill>
                  <a:schemeClr val="bg2">
                    <a:lumMod val="50000"/>
                  </a:schemeClr>
                </a:solidFill>
              </a:rPr>
              <a:t>Properties</a:t>
            </a:r>
            <a:r>
              <a:rPr lang="en-US" dirty="0"/>
              <a:t> of transactional fact schema</a:t>
            </a:r>
          </a:p>
          <a:p>
            <a:pPr lvl="1"/>
            <a:r>
              <a:rPr lang="en-US" dirty="0"/>
              <a:t>Grain: </a:t>
            </a:r>
            <a:r>
              <a:rPr lang="en-US" dirty="0" err="1"/>
              <a:t>Lossy</a:t>
            </a:r>
            <a:r>
              <a:rPr lang="en-US" dirty="0"/>
              <a:t> and lossless, Sparse</a:t>
            </a:r>
          </a:p>
          <a:p>
            <a:r>
              <a:rPr lang="en-US" dirty="0">
                <a:solidFill>
                  <a:schemeClr val="bg2">
                    <a:lumMod val="50000"/>
                  </a:schemeClr>
                </a:solidFill>
              </a:rPr>
              <a:t>Additive </a:t>
            </a:r>
            <a:r>
              <a:rPr lang="en-US" dirty="0"/>
              <a:t>measures</a:t>
            </a:r>
          </a:p>
          <a:p>
            <a:pPr lvl="1"/>
            <a:r>
              <a:rPr lang="en-US" dirty="0"/>
              <a:t>Easy to summarize in rollup</a:t>
            </a:r>
          </a:p>
          <a:p>
            <a:pPr lvl="1"/>
            <a:r>
              <a:rPr lang="en-US" dirty="0"/>
              <a:t>Pre-calculated aggregates (materialized view)</a:t>
            </a:r>
          </a:p>
          <a:p>
            <a:r>
              <a:rPr lang="en-US" dirty="0"/>
              <a:t>Handling </a:t>
            </a:r>
            <a:r>
              <a:rPr lang="en-US" dirty="0">
                <a:solidFill>
                  <a:schemeClr val="bg2">
                    <a:lumMod val="50000"/>
                  </a:schemeClr>
                </a:solidFill>
              </a:rPr>
              <a:t>non-additive</a:t>
            </a:r>
            <a:r>
              <a:rPr lang="en-US" dirty="0"/>
              <a:t> measures</a:t>
            </a:r>
          </a:p>
          <a:p>
            <a:pPr lvl="1"/>
            <a:r>
              <a:rPr lang="en-US" dirty="0"/>
              <a:t>Ratio and Average: use stored additive components to calculate in query time</a:t>
            </a:r>
          </a:p>
          <a:p>
            <a:pPr lvl="1"/>
            <a:r>
              <a:rPr lang="en-US" dirty="0"/>
              <a:t>Use MIN,MAX, AVG to summarize non-additive measures</a:t>
            </a:r>
          </a:p>
          <a:p>
            <a:pPr lvl="1"/>
            <a:endParaRPr lang="en-US" dirty="0"/>
          </a:p>
        </p:txBody>
      </p:sp>
    </p:spTree>
    <p:extLst>
      <p:ext uri="{BB962C8B-B14F-4D97-AF65-F5344CB8AC3E}">
        <p14:creationId xmlns:p14="http://schemas.microsoft.com/office/powerpoint/2010/main" val="1849641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Lossy-Grained Transactional Fact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74</a:t>
            </a:fld>
            <a:endParaRPr lang="en-US"/>
          </a:p>
        </p:txBody>
      </p:sp>
      <p:sp>
        <p:nvSpPr>
          <p:cNvPr id="4" name="Content Placeholder 3"/>
          <p:cNvSpPr>
            <a:spLocks noGrp="1"/>
          </p:cNvSpPr>
          <p:nvPr>
            <p:ph sz="quarter" idx="1"/>
          </p:nvPr>
        </p:nvSpPr>
        <p:spPr>
          <a:xfrm>
            <a:off x="457200" y="1219200"/>
            <a:ext cx="8229600" cy="3581400"/>
          </a:xfrm>
        </p:spPr>
        <p:txBody>
          <a:bodyPr>
            <a:normAutofit lnSpcReduction="10000"/>
          </a:bodyPr>
          <a:lstStyle/>
          <a:p>
            <a:r>
              <a:rPr lang="en-US" dirty="0"/>
              <a:t>In a </a:t>
            </a:r>
            <a:r>
              <a:rPr lang="en-US" dirty="0">
                <a:solidFill>
                  <a:srgbClr val="FF0000"/>
                </a:solidFill>
              </a:rPr>
              <a:t>lossy-grained </a:t>
            </a:r>
            <a:r>
              <a:rPr lang="en-US" dirty="0"/>
              <a:t>fact, a primary event </a:t>
            </a:r>
            <a:r>
              <a:rPr lang="en-US" dirty="0">
                <a:solidFill>
                  <a:srgbClr val="3366FF"/>
                </a:solidFill>
              </a:rPr>
              <a:t>summarizes</a:t>
            </a:r>
            <a:r>
              <a:rPr lang="en-US" dirty="0"/>
              <a:t> one or more business transactions</a:t>
            </a:r>
          </a:p>
          <a:p>
            <a:pPr lvl="1"/>
            <a:r>
              <a:rPr lang="en-US" dirty="0"/>
              <a:t>E.g., the Sales fact on the left records the </a:t>
            </a:r>
            <a:r>
              <a:rPr lang="en-US" dirty="0">
                <a:solidFill>
                  <a:schemeClr val="tx1"/>
                </a:solidFill>
              </a:rPr>
              <a:t>total</a:t>
            </a:r>
            <a:r>
              <a:rPr lang="en-US" dirty="0"/>
              <a:t> sale </a:t>
            </a:r>
            <a:r>
              <a:rPr lang="en-US" dirty="0">
                <a:solidFill>
                  <a:schemeClr val="accent3">
                    <a:lumMod val="75000"/>
                  </a:schemeClr>
                </a:solidFill>
              </a:rPr>
              <a:t>quantity</a:t>
            </a:r>
            <a:r>
              <a:rPr lang="en-US" dirty="0"/>
              <a:t> and </a:t>
            </a:r>
            <a:r>
              <a:rPr lang="en-US" dirty="0">
                <a:solidFill>
                  <a:schemeClr val="accent3">
                    <a:lumMod val="75000"/>
                  </a:schemeClr>
                </a:solidFill>
              </a:rPr>
              <a:t>receipts</a:t>
            </a:r>
            <a:r>
              <a:rPr lang="en-US" dirty="0"/>
              <a:t> of a </a:t>
            </a:r>
            <a:r>
              <a:rPr lang="en-US" dirty="0">
                <a:solidFill>
                  <a:schemeClr val="accent6">
                    <a:lumMod val="60000"/>
                    <a:lumOff val="40000"/>
                  </a:schemeClr>
                </a:solidFill>
              </a:rPr>
              <a:t>certain product </a:t>
            </a:r>
            <a:r>
              <a:rPr lang="en-US" dirty="0"/>
              <a:t>on a </a:t>
            </a:r>
            <a:r>
              <a:rPr lang="en-US" dirty="0">
                <a:solidFill>
                  <a:schemeClr val="accent6">
                    <a:lumMod val="60000"/>
                    <a:lumOff val="40000"/>
                  </a:schemeClr>
                </a:solidFill>
              </a:rPr>
              <a:t>certain date </a:t>
            </a:r>
            <a:r>
              <a:rPr lang="en-US" dirty="0"/>
              <a:t>in a </a:t>
            </a:r>
            <a:r>
              <a:rPr lang="en-US" dirty="0">
                <a:solidFill>
                  <a:schemeClr val="accent6">
                    <a:lumMod val="60000"/>
                    <a:lumOff val="40000"/>
                  </a:schemeClr>
                </a:solidFill>
              </a:rPr>
              <a:t>certain store</a:t>
            </a:r>
            <a:r>
              <a:rPr lang="en-US" dirty="0"/>
              <a:t> sold to a </a:t>
            </a:r>
            <a:r>
              <a:rPr lang="en-US" dirty="0">
                <a:solidFill>
                  <a:schemeClr val="accent6">
                    <a:lumMod val="60000"/>
                    <a:lumOff val="40000"/>
                  </a:schemeClr>
                </a:solidFill>
              </a:rPr>
              <a:t>certain customer</a:t>
            </a:r>
          </a:p>
          <a:p>
            <a:pPr lvl="1"/>
            <a:r>
              <a:rPr lang="en-US" dirty="0"/>
              <a:t>Exercise: How many primary events are recorded in the two facts? On a certain day in store X, customer A buys 3 apples at 8:00. Customer B buys 3 oranges and 5 bananas at 9:00. Later, customer A visits again and buys 2 apples and one orange at 10:00.</a:t>
            </a:r>
          </a:p>
          <a:p>
            <a:endParaRPr lang="en-US" dirty="0"/>
          </a:p>
        </p:txBody>
      </p:sp>
      <p:sp>
        <p:nvSpPr>
          <p:cNvPr id="6" name="Rectangle 5"/>
          <p:cNvSpPr/>
          <p:nvPr/>
        </p:nvSpPr>
        <p:spPr>
          <a:xfrm>
            <a:off x="1524000" y="4981706"/>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1524000" y="5286506"/>
            <a:ext cx="1371600" cy="8831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838200" y="559130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066800" y="569873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52800" y="563375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2895600" y="574118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48000" y="499039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152400" y="552632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3048000" y="583112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3352800" y="532895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895600" y="543638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38200" y="528650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1066800" y="539393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4947952"/>
            <a:ext cx="1143000" cy="338554"/>
          </a:xfrm>
          <a:prstGeom prst="rect">
            <a:avLst/>
          </a:prstGeom>
          <a:noFill/>
        </p:spPr>
        <p:txBody>
          <a:bodyPr wrap="square" rtlCol="0">
            <a:spAutoFit/>
          </a:bodyPr>
          <a:lstStyle/>
          <a:p>
            <a:pPr algn="ctr"/>
            <a:r>
              <a:rPr lang="en-US" sz="1600" dirty="0"/>
              <a:t>customer</a:t>
            </a:r>
          </a:p>
        </p:txBody>
      </p:sp>
      <p:sp>
        <p:nvSpPr>
          <p:cNvPr id="23" name="Rectangle 22"/>
          <p:cNvSpPr/>
          <p:nvPr/>
        </p:nvSpPr>
        <p:spPr>
          <a:xfrm>
            <a:off x="6172200" y="498423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4" name="Rectangle 23"/>
          <p:cNvSpPr/>
          <p:nvPr/>
        </p:nvSpPr>
        <p:spPr>
          <a:xfrm>
            <a:off x="6172200" y="5289030"/>
            <a:ext cx="1371600" cy="8831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25" name="Oval 24"/>
          <p:cNvSpPr/>
          <p:nvPr/>
        </p:nvSpPr>
        <p:spPr>
          <a:xfrm>
            <a:off x="5486400" y="5593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5715000" y="57012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01000" y="56362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p:cNvCxnSpPr/>
          <p:nvPr/>
        </p:nvCxnSpPr>
        <p:spPr>
          <a:xfrm>
            <a:off x="7543800" y="57437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4992922"/>
            <a:ext cx="838200" cy="338554"/>
          </a:xfrm>
          <a:prstGeom prst="rect">
            <a:avLst/>
          </a:prstGeom>
          <a:noFill/>
        </p:spPr>
        <p:txBody>
          <a:bodyPr wrap="square" rtlCol="0">
            <a:spAutoFit/>
          </a:bodyPr>
          <a:lstStyle/>
          <a:p>
            <a:r>
              <a:rPr lang="en-US" sz="1600" dirty="0"/>
              <a:t>product</a:t>
            </a:r>
          </a:p>
        </p:txBody>
      </p:sp>
      <p:sp>
        <p:nvSpPr>
          <p:cNvPr id="30" name="TextBox 29"/>
          <p:cNvSpPr txBox="1"/>
          <p:nvPr/>
        </p:nvSpPr>
        <p:spPr>
          <a:xfrm>
            <a:off x="4800600" y="5528846"/>
            <a:ext cx="838200" cy="338554"/>
          </a:xfrm>
          <a:prstGeom prst="rect">
            <a:avLst/>
          </a:prstGeom>
          <a:noFill/>
        </p:spPr>
        <p:txBody>
          <a:bodyPr wrap="square" rtlCol="0">
            <a:spAutoFit/>
          </a:bodyPr>
          <a:lstStyle/>
          <a:p>
            <a:pPr algn="ctr"/>
            <a:r>
              <a:rPr lang="en-US" sz="1600" dirty="0"/>
              <a:t>date</a:t>
            </a:r>
          </a:p>
        </p:txBody>
      </p:sp>
      <p:sp>
        <p:nvSpPr>
          <p:cNvPr id="31" name="TextBox 30"/>
          <p:cNvSpPr txBox="1"/>
          <p:nvPr/>
        </p:nvSpPr>
        <p:spPr>
          <a:xfrm>
            <a:off x="7696200" y="5833646"/>
            <a:ext cx="838200" cy="338554"/>
          </a:xfrm>
          <a:prstGeom prst="rect">
            <a:avLst/>
          </a:prstGeom>
          <a:noFill/>
        </p:spPr>
        <p:txBody>
          <a:bodyPr wrap="square" rtlCol="0">
            <a:spAutoFit/>
          </a:bodyPr>
          <a:lstStyle/>
          <a:p>
            <a:pPr algn="ctr"/>
            <a:r>
              <a:rPr lang="en-US" sz="1600" dirty="0"/>
              <a:t>store</a:t>
            </a:r>
          </a:p>
        </p:txBody>
      </p:sp>
      <p:sp>
        <p:nvSpPr>
          <p:cNvPr id="32" name="Oval 31"/>
          <p:cNvSpPr/>
          <p:nvPr/>
        </p:nvSpPr>
        <p:spPr>
          <a:xfrm>
            <a:off x="8001000" y="53314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7543800" y="5438906"/>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65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75</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1078279808"/>
              </p:ext>
            </p:extLst>
          </p:nvPr>
        </p:nvGraphicFramePr>
        <p:xfrm>
          <a:off x="838200" y="3810000"/>
          <a:ext cx="6338677" cy="185420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18171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76</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1323554504"/>
              </p:ext>
            </p:extLst>
          </p:nvPr>
        </p:nvGraphicFramePr>
        <p:xfrm>
          <a:off x="838200" y="3810000"/>
          <a:ext cx="6338677" cy="185420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380799140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77</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1186722746"/>
              </p:ext>
            </p:extLst>
          </p:nvPr>
        </p:nvGraphicFramePr>
        <p:xfrm>
          <a:off x="838200" y="3810000"/>
          <a:ext cx="6338677" cy="185420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370050095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78</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2285564296"/>
              </p:ext>
            </p:extLst>
          </p:nvPr>
        </p:nvGraphicFramePr>
        <p:xfrm>
          <a:off x="838200" y="3810000"/>
          <a:ext cx="6338677" cy="185420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69364092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79</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1994644813"/>
              </p:ext>
            </p:extLst>
          </p:nvPr>
        </p:nvGraphicFramePr>
        <p:xfrm>
          <a:off x="838200" y="3810000"/>
          <a:ext cx="6338677"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2</a:t>
                      </a:r>
                    </a:p>
                  </a:txBody>
                  <a:tcPr/>
                </a:tc>
                <a:tc>
                  <a:txBody>
                    <a:bodyPr/>
                    <a:lstStyle/>
                    <a:p>
                      <a:r>
                        <a:rPr lang="en-US" sz="1400" dirty="0"/>
                        <a:t>..</a:t>
                      </a:r>
                    </a:p>
                  </a:txBody>
                  <a:tcPr/>
                </a:tc>
                <a:extLst>
                  <a:ext uri="{0D108BD9-81ED-4DB2-BD59-A6C34878D82A}">
                    <a16:rowId xmlns:a16="http://schemas.microsoft.com/office/drawing/2014/main" val="10004"/>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altLang="zh-CN" sz="1400" dirty="0"/>
                        <a:t>orange</a:t>
                      </a:r>
                      <a:endParaRPr lang="en-US" sz="1400" dirty="0"/>
                    </a:p>
                  </a:txBody>
                  <a:tcPr/>
                </a:tc>
                <a:tc>
                  <a:txBody>
                    <a:bodyPr/>
                    <a:lstStyle/>
                    <a:p>
                      <a:r>
                        <a:rPr lang="en-US" sz="1400" dirty="0"/>
                        <a:t>1</a:t>
                      </a:r>
                    </a:p>
                  </a:txBody>
                  <a:tcPr/>
                </a:tc>
                <a:tc>
                  <a:txBody>
                    <a:bodyPr/>
                    <a:lstStyle/>
                    <a:p>
                      <a:r>
                        <a:rPr lang="en-US" sz="1400" dirty="0"/>
                        <a:t>..</a:t>
                      </a:r>
                    </a:p>
                  </a:txBody>
                  <a:tcPr/>
                </a:tc>
                <a:extLst>
                  <a:ext uri="{0D108BD9-81ED-4DB2-BD59-A6C34878D82A}">
                    <a16:rowId xmlns:a16="http://schemas.microsoft.com/office/drawing/2014/main" val="183723906"/>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4114946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Business Measurements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a:p>
        </p:txBody>
      </p:sp>
      <p:sp>
        <p:nvSpPr>
          <p:cNvPr id="4" name="Content Placeholder 3"/>
          <p:cNvSpPr>
            <a:spLocks noGrp="1"/>
          </p:cNvSpPr>
          <p:nvPr>
            <p:ph sz="quarter" idx="1"/>
          </p:nvPr>
        </p:nvSpPr>
        <p:spPr>
          <a:xfrm>
            <a:off x="457200" y="2590800"/>
            <a:ext cx="8229600" cy="3566160"/>
          </a:xfrm>
        </p:spPr>
        <p:txBody>
          <a:bodyPr>
            <a:normAutofit/>
          </a:bodyPr>
          <a:lstStyle/>
          <a:p>
            <a:r>
              <a:rPr lang="en-US" sz="2400" dirty="0"/>
              <a:t>To answer these queries, we need to make </a:t>
            </a:r>
            <a:r>
              <a:rPr lang="en-US" sz="2400" dirty="0">
                <a:solidFill>
                  <a:srgbClr val="FF0000"/>
                </a:solidFill>
              </a:rPr>
              <a:t>measurements</a:t>
            </a:r>
            <a:r>
              <a:rPr lang="en-US" sz="2400" dirty="0"/>
              <a:t> of 'Sales' business process. </a:t>
            </a:r>
          </a:p>
          <a:p>
            <a:pPr lvl="1"/>
            <a:r>
              <a:rPr lang="en-US" sz="2100" dirty="0"/>
              <a:t>Two </a:t>
            </a:r>
            <a:r>
              <a:rPr lang="en-US" sz="2100" dirty="0">
                <a:solidFill>
                  <a:srgbClr val="FF0000"/>
                </a:solidFill>
              </a:rPr>
              <a:t>measures</a:t>
            </a:r>
            <a:r>
              <a:rPr lang="en-US" sz="2100" dirty="0"/>
              <a:t> 'gross margin' and 'receipts' in the </a:t>
            </a:r>
            <a:r>
              <a:rPr lang="en-US" sz="2100" dirty="0">
                <a:solidFill>
                  <a:srgbClr val="FF0000"/>
                </a:solidFill>
              </a:rPr>
              <a:t>fact</a:t>
            </a:r>
            <a:r>
              <a:rPr lang="en-US" sz="2100" dirty="0"/>
              <a:t> 'Sales'</a:t>
            </a:r>
          </a:p>
          <a:p>
            <a:pPr marL="274320" lvl="1">
              <a:spcBef>
                <a:spcPts val="600"/>
              </a:spcBef>
              <a:buClr>
                <a:schemeClr val="accent1"/>
              </a:buClr>
            </a:pPr>
            <a:r>
              <a:rPr lang="en-US" sz="2400" dirty="0">
                <a:solidFill>
                  <a:schemeClr val="tx1"/>
                </a:solidFill>
              </a:rPr>
              <a:t>Measurement is only meaningful given some </a:t>
            </a:r>
            <a:r>
              <a:rPr lang="en-US" sz="2400" dirty="0">
                <a:solidFill>
                  <a:schemeClr val="bg2">
                    <a:lumMod val="50000"/>
                  </a:schemeClr>
                </a:solidFill>
              </a:rPr>
              <a:t>context</a:t>
            </a:r>
            <a:r>
              <a:rPr lang="en-US" sz="2400" dirty="0">
                <a:solidFill>
                  <a:schemeClr val="tx1"/>
                </a:solidFill>
              </a:rPr>
              <a:t>. E.g., the sales receipts of 'text books' in 'Jan 2013' is $23000</a:t>
            </a:r>
          </a:p>
          <a:p>
            <a:pPr lvl="1"/>
            <a:r>
              <a:rPr lang="en-US" sz="2100" dirty="0">
                <a:solidFill>
                  <a:srgbClr val="FF0000"/>
                </a:solidFill>
              </a:rPr>
              <a:t>Dimensions</a:t>
            </a:r>
            <a:r>
              <a:rPr lang="en-US" sz="2100" dirty="0"/>
              <a:t> are date (month, year), product (product category)</a:t>
            </a:r>
          </a:p>
          <a:p>
            <a:pPr lvl="2"/>
            <a:r>
              <a:rPr lang="en-US" sz="1800" dirty="0"/>
              <a:t>Also used to filter, sort, and group measures</a:t>
            </a:r>
          </a:p>
        </p:txBody>
      </p:sp>
      <p:sp>
        <p:nvSpPr>
          <p:cNvPr id="5" name="Rectangle 4"/>
          <p:cNvSpPr/>
          <p:nvPr/>
        </p:nvSpPr>
        <p:spPr>
          <a:xfrm>
            <a:off x="914400" y="1447800"/>
            <a:ext cx="7391400" cy="990600"/>
          </a:xfrm>
          <a:prstGeom prst="rect">
            <a:avLst/>
          </a:prstGeom>
          <a:solidFill>
            <a:schemeClr val="bg1"/>
          </a:solidFill>
          <a:ln w="9525">
            <a:solidFill>
              <a:srgbClr val="00B050"/>
            </a:solidFill>
          </a:ln>
          <a:effectLst>
            <a:outerShdw blurRad="50800" dist="38100" dir="2700000" algn="tl" rotWithShape="0">
              <a:prstClr val="black">
                <a:alpha val="40000"/>
              </a:prstClr>
            </a:outerShdw>
          </a:effectLst>
        </p:spPr>
        <p:style>
          <a:lnRef idx="2">
            <a:schemeClr val="accent3"/>
          </a:lnRef>
          <a:fillRef idx="1001">
            <a:schemeClr val="lt2"/>
          </a:fillRef>
          <a:effectRef idx="0">
            <a:schemeClr val="accent3"/>
          </a:effectRef>
          <a:fontRef idx="minor">
            <a:schemeClr val="dk1"/>
          </a:fontRef>
        </p:style>
        <p:txBody>
          <a:bodyPr rtlCol="0" anchor="ctr"/>
          <a:lstStyle/>
          <a:p>
            <a:pPr marL="274320" lvl="1">
              <a:spcBef>
                <a:spcPts val="600"/>
              </a:spcBef>
              <a:buClr>
                <a:schemeClr val="accent1"/>
              </a:buClr>
            </a:pPr>
            <a:r>
              <a:rPr lang="en-US" dirty="0"/>
              <a:t>"What are the </a:t>
            </a:r>
            <a:r>
              <a:rPr lang="en-US" u="sng" dirty="0">
                <a:solidFill>
                  <a:schemeClr val="bg2">
                    <a:lumMod val="50000"/>
                  </a:schemeClr>
                </a:solidFill>
              </a:rPr>
              <a:t>gross margins</a:t>
            </a:r>
            <a:r>
              <a:rPr lang="en-US" dirty="0">
                <a:solidFill>
                  <a:schemeClr val="bg2">
                    <a:lumMod val="50000"/>
                  </a:schemeClr>
                </a:solidFill>
              </a:rPr>
              <a:t> </a:t>
            </a:r>
            <a:r>
              <a:rPr lang="en-US" dirty="0"/>
              <a:t>by </a:t>
            </a:r>
            <a:r>
              <a:rPr lang="en-US" i="1" dirty="0">
                <a:solidFill>
                  <a:schemeClr val="accent6">
                    <a:lumMod val="60000"/>
                    <a:lumOff val="40000"/>
                  </a:schemeClr>
                </a:solidFill>
              </a:rPr>
              <a:t>product category</a:t>
            </a:r>
            <a:r>
              <a:rPr lang="en-US" dirty="0">
                <a:solidFill>
                  <a:schemeClr val="accent6">
                    <a:lumMod val="60000"/>
                    <a:lumOff val="40000"/>
                  </a:schemeClr>
                </a:solidFill>
              </a:rPr>
              <a:t> </a:t>
            </a:r>
            <a:r>
              <a:rPr lang="en-US" dirty="0"/>
              <a:t>for </a:t>
            </a:r>
            <a:r>
              <a:rPr lang="en-US" i="1" dirty="0">
                <a:solidFill>
                  <a:schemeClr val="accent6">
                    <a:lumMod val="60000"/>
                    <a:lumOff val="40000"/>
                  </a:schemeClr>
                </a:solidFill>
              </a:rPr>
              <a:t>January</a:t>
            </a:r>
            <a:r>
              <a:rPr lang="en-US" dirty="0"/>
              <a:t>?"</a:t>
            </a:r>
          </a:p>
          <a:p>
            <a:pPr marL="274320" lvl="1">
              <a:spcBef>
                <a:spcPts val="600"/>
              </a:spcBef>
              <a:buClr>
                <a:schemeClr val="accent1"/>
              </a:buClr>
            </a:pPr>
            <a:r>
              <a:rPr lang="en-US" dirty="0"/>
              <a:t>"Show me the trend of monthly sales </a:t>
            </a:r>
            <a:r>
              <a:rPr lang="en-US" u="sng" dirty="0">
                <a:solidFill>
                  <a:schemeClr val="bg2">
                    <a:lumMod val="50000"/>
                  </a:schemeClr>
                </a:solidFill>
              </a:rPr>
              <a:t>receipts</a:t>
            </a:r>
            <a:r>
              <a:rPr lang="en-US" dirty="0"/>
              <a:t> for </a:t>
            </a:r>
            <a:r>
              <a:rPr lang="en-US" i="1" dirty="0">
                <a:solidFill>
                  <a:schemeClr val="accent6">
                    <a:lumMod val="60000"/>
                    <a:lumOff val="40000"/>
                  </a:schemeClr>
                </a:solidFill>
              </a:rPr>
              <a:t>'soft drinks</a:t>
            </a:r>
            <a:r>
              <a:rPr lang="en-US" dirty="0"/>
              <a:t>' </a:t>
            </a:r>
            <a:r>
              <a:rPr lang="en-US" i="1" dirty="0">
                <a:solidFill>
                  <a:schemeClr val="accent6">
                    <a:lumMod val="60000"/>
                    <a:lumOff val="40000"/>
                  </a:schemeClr>
                </a:solidFill>
              </a:rPr>
              <a:t>last year</a:t>
            </a:r>
            <a:r>
              <a:rPr lang="en-US"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80</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grpSp>
      <p:graphicFrame>
        <p:nvGraphicFramePr>
          <p:cNvPr id="42" name="Table 41"/>
          <p:cNvGraphicFramePr>
            <a:graphicFrameLocks noGrp="1"/>
          </p:cNvGraphicFramePr>
          <p:nvPr>
            <p:extLst>
              <p:ext uri="{D42A27DB-BD31-4B8C-83A1-F6EECF244321}">
                <p14:modId xmlns:p14="http://schemas.microsoft.com/office/powerpoint/2010/main" val="2330335062"/>
              </p:ext>
            </p:extLst>
          </p:nvPr>
        </p:nvGraphicFramePr>
        <p:xfrm>
          <a:off x="838200" y="3810000"/>
          <a:ext cx="6338677" cy="185420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sz="1400" dirty="0"/>
                        <a:t>Date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3+2=5</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2021-01-01</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2021-01-01</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orange</a:t>
                      </a:r>
                    </a:p>
                  </a:txBody>
                  <a:tcPr/>
                </a:tc>
                <a:tc>
                  <a:txBody>
                    <a:bodyPr/>
                    <a:lstStyle/>
                    <a:p>
                      <a:r>
                        <a:rPr lang="en-US" sz="1400" dirty="0"/>
                        <a:t>1</a:t>
                      </a:r>
                    </a:p>
                  </a:txBody>
                  <a:tcPr/>
                </a:tc>
                <a:tc>
                  <a:txBody>
                    <a:bodyPr/>
                    <a:lstStyle/>
                    <a:p>
                      <a:r>
                        <a:rPr lang="en-US" sz="1400" dirty="0"/>
                        <a:t>..</a:t>
                      </a:r>
                    </a:p>
                  </a:txBody>
                  <a:tcPr/>
                </a:tc>
                <a:extLst>
                  <a:ext uri="{0D108BD9-81ED-4DB2-BD59-A6C34878D82A}">
                    <a16:rowId xmlns:a16="http://schemas.microsoft.com/office/drawing/2014/main" val="10004"/>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18171902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Lossless-Grained Transactional Fact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81</a:t>
            </a:fld>
            <a:endParaRPr lang="en-US" dirty="0"/>
          </a:p>
        </p:txBody>
      </p:sp>
      <p:sp>
        <p:nvSpPr>
          <p:cNvPr id="4" name="Content Placeholder 3"/>
          <p:cNvSpPr>
            <a:spLocks noGrp="1"/>
          </p:cNvSpPr>
          <p:nvPr>
            <p:ph sz="quarter" idx="1"/>
          </p:nvPr>
        </p:nvSpPr>
        <p:spPr>
          <a:xfrm>
            <a:off x="457200" y="1219200"/>
            <a:ext cx="8229600" cy="3048000"/>
          </a:xfrm>
        </p:spPr>
        <p:txBody>
          <a:bodyPr>
            <a:normAutofit lnSpcReduction="10000"/>
          </a:bodyPr>
          <a:lstStyle/>
          <a:p>
            <a:r>
              <a:rPr lang="en-US" dirty="0"/>
              <a:t>In a </a:t>
            </a:r>
            <a:r>
              <a:rPr lang="en-US" dirty="0">
                <a:solidFill>
                  <a:srgbClr val="FF0000"/>
                </a:solidFill>
              </a:rPr>
              <a:t>lossless-grained</a:t>
            </a:r>
            <a:r>
              <a:rPr lang="en-US" dirty="0"/>
              <a:t> fact, a primary event records </a:t>
            </a:r>
            <a:r>
              <a:rPr lang="en-US" dirty="0">
                <a:solidFill>
                  <a:srgbClr val="3366FF"/>
                </a:solidFill>
              </a:rPr>
              <a:t>detail</a:t>
            </a:r>
            <a:r>
              <a:rPr lang="en-US" dirty="0"/>
              <a:t> of each business transaction</a:t>
            </a:r>
          </a:p>
          <a:p>
            <a:pPr lvl="1"/>
            <a:r>
              <a:rPr lang="en-US" dirty="0"/>
              <a:t>E.g., the Sales fact on the left records the sale of a certain product at a </a:t>
            </a:r>
            <a:r>
              <a:rPr lang="en-US" dirty="0">
                <a:solidFill>
                  <a:schemeClr val="accent6">
                    <a:lumMod val="60000"/>
                    <a:lumOff val="40000"/>
                  </a:schemeClr>
                </a:solidFill>
              </a:rPr>
              <a:t>specific time </a:t>
            </a:r>
            <a:r>
              <a:rPr lang="en-US" dirty="0"/>
              <a:t>on a certain date in a certain store sold to a certain customer</a:t>
            </a:r>
          </a:p>
          <a:p>
            <a:r>
              <a:rPr lang="en-US" dirty="0">
                <a:solidFill>
                  <a:srgbClr val="FF0000"/>
                </a:solidFill>
              </a:rPr>
              <a:t>Fine granularity</a:t>
            </a:r>
            <a:r>
              <a:rPr lang="en-US" dirty="0"/>
              <a:t>: usually requires a </a:t>
            </a:r>
            <a:r>
              <a:rPr lang="en-US" dirty="0">
                <a:solidFill>
                  <a:schemeClr val="bg2">
                    <a:lumMod val="50000"/>
                  </a:schemeClr>
                </a:solidFill>
              </a:rPr>
              <a:t>timestamp</a:t>
            </a:r>
            <a:r>
              <a:rPr lang="en-US" dirty="0"/>
              <a:t> and/or </a:t>
            </a:r>
            <a:r>
              <a:rPr lang="en-US" dirty="0">
                <a:solidFill>
                  <a:schemeClr val="bg2">
                    <a:lumMod val="50000"/>
                  </a:schemeClr>
                </a:solidFill>
              </a:rPr>
              <a:t>transaction ID</a:t>
            </a:r>
          </a:p>
          <a:p>
            <a:r>
              <a:rPr lang="en-US" dirty="0"/>
              <a:t>Exercise: repeat the exercise on previous page</a:t>
            </a:r>
          </a:p>
          <a:p>
            <a:endParaRPr lang="en-US" dirty="0"/>
          </a:p>
        </p:txBody>
      </p:sp>
      <p:sp>
        <p:nvSpPr>
          <p:cNvPr id="6" name="Rectangle 5"/>
          <p:cNvSpPr/>
          <p:nvPr/>
        </p:nvSpPr>
        <p:spPr>
          <a:xfrm>
            <a:off x="1524000" y="452703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1524000" y="4831830"/>
            <a:ext cx="1371600" cy="8831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838200" y="51366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066800" y="52440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52800" y="51790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2895600" y="52865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48000" y="4535722"/>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152400" y="5071646"/>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3048000" y="5376446"/>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3352800" y="48742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895600" y="49817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38200" y="4831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1066800" y="49392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4493276"/>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838200" y="54751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1066800" y="558261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 y="5410200"/>
            <a:ext cx="838200" cy="338554"/>
          </a:xfrm>
          <a:prstGeom prst="rect">
            <a:avLst/>
          </a:prstGeom>
          <a:noFill/>
        </p:spPr>
        <p:txBody>
          <a:bodyPr wrap="square" rtlCol="0">
            <a:spAutoFit/>
          </a:bodyPr>
          <a:lstStyle/>
          <a:p>
            <a:pPr algn="ctr"/>
            <a:r>
              <a:rPr lang="en-US" sz="1600" dirty="0">
                <a:solidFill>
                  <a:srgbClr val="FF0000"/>
                </a:solidFill>
              </a:rPr>
              <a:t>time</a:t>
            </a:r>
          </a:p>
        </p:txBody>
      </p:sp>
      <p:sp>
        <p:nvSpPr>
          <p:cNvPr id="23" name="Rectangle 22"/>
          <p:cNvSpPr/>
          <p:nvPr/>
        </p:nvSpPr>
        <p:spPr>
          <a:xfrm>
            <a:off x="6172200" y="4529554"/>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4" name="Rectangle 23"/>
          <p:cNvSpPr/>
          <p:nvPr/>
        </p:nvSpPr>
        <p:spPr>
          <a:xfrm>
            <a:off x="6172200" y="4834354"/>
            <a:ext cx="1371600" cy="8831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25" name="Oval 24"/>
          <p:cNvSpPr/>
          <p:nvPr/>
        </p:nvSpPr>
        <p:spPr>
          <a:xfrm>
            <a:off x="5486400" y="513915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5715000" y="524658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01000" y="5181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p:cNvCxnSpPr/>
          <p:nvPr/>
        </p:nvCxnSpPr>
        <p:spPr>
          <a:xfrm>
            <a:off x="7543800" y="52890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4538246"/>
            <a:ext cx="838200" cy="338554"/>
          </a:xfrm>
          <a:prstGeom prst="rect">
            <a:avLst/>
          </a:prstGeom>
          <a:noFill/>
        </p:spPr>
        <p:txBody>
          <a:bodyPr wrap="square" rtlCol="0">
            <a:spAutoFit/>
          </a:bodyPr>
          <a:lstStyle/>
          <a:p>
            <a:r>
              <a:rPr lang="en-US" sz="1600" dirty="0"/>
              <a:t>product</a:t>
            </a:r>
          </a:p>
        </p:txBody>
      </p:sp>
      <p:sp>
        <p:nvSpPr>
          <p:cNvPr id="30" name="TextBox 29"/>
          <p:cNvSpPr txBox="1"/>
          <p:nvPr/>
        </p:nvSpPr>
        <p:spPr>
          <a:xfrm>
            <a:off x="4800600" y="5074170"/>
            <a:ext cx="838200" cy="338554"/>
          </a:xfrm>
          <a:prstGeom prst="rect">
            <a:avLst/>
          </a:prstGeom>
          <a:noFill/>
        </p:spPr>
        <p:txBody>
          <a:bodyPr wrap="square" rtlCol="0">
            <a:spAutoFit/>
          </a:bodyPr>
          <a:lstStyle/>
          <a:p>
            <a:pPr algn="ctr"/>
            <a:r>
              <a:rPr lang="en-US" sz="1600" dirty="0"/>
              <a:t>date</a:t>
            </a:r>
          </a:p>
        </p:txBody>
      </p:sp>
      <p:sp>
        <p:nvSpPr>
          <p:cNvPr id="31" name="TextBox 30"/>
          <p:cNvSpPr txBox="1"/>
          <p:nvPr/>
        </p:nvSpPr>
        <p:spPr>
          <a:xfrm>
            <a:off x="7696200" y="5378970"/>
            <a:ext cx="838200" cy="338554"/>
          </a:xfrm>
          <a:prstGeom prst="rect">
            <a:avLst/>
          </a:prstGeom>
          <a:noFill/>
        </p:spPr>
        <p:txBody>
          <a:bodyPr wrap="square" rtlCol="0">
            <a:spAutoFit/>
          </a:bodyPr>
          <a:lstStyle/>
          <a:p>
            <a:pPr algn="ctr"/>
            <a:r>
              <a:rPr lang="en-US" sz="1600" dirty="0"/>
              <a:t>store</a:t>
            </a:r>
          </a:p>
        </p:txBody>
      </p:sp>
      <p:sp>
        <p:nvSpPr>
          <p:cNvPr id="32" name="Oval 31"/>
          <p:cNvSpPr/>
          <p:nvPr/>
        </p:nvSpPr>
        <p:spPr>
          <a:xfrm>
            <a:off x="8001000" y="4876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7543800" y="49842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86400" y="483435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 name="Straight Connector 34"/>
          <p:cNvCxnSpPr/>
          <p:nvPr/>
        </p:nvCxnSpPr>
        <p:spPr>
          <a:xfrm>
            <a:off x="5715000" y="494178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76800" y="4495800"/>
            <a:ext cx="1143000" cy="338554"/>
          </a:xfrm>
          <a:prstGeom prst="rect">
            <a:avLst/>
          </a:prstGeom>
          <a:noFill/>
        </p:spPr>
        <p:txBody>
          <a:bodyPr wrap="square" rtlCol="0">
            <a:spAutoFit/>
          </a:bodyPr>
          <a:lstStyle/>
          <a:p>
            <a:pPr algn="ctr"/>
            <a:r>
              <a:rPr lang="en-US" sz="1600" dirty="0"/>
              <a:t>customer</a:t>
            </a:r>
          </a:p>
        </p:txBody>
      </p:sp>
      <p:sp>
        <p:nvSpPr>
          <p:cNvPr id="37" name="Oval 36"/>
          <p:cNvSpPr/>
          <p:nvPr/>
        </p:nvSpPr>
        <p:spPr>
          <a:xfrm>
            <a:off x="5486400" y="547770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5715000" y="558513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5412724"/>
            <a:ext cx="1447800" cy="338554"/>
          </a:xfrm>
          <a:prstGeom prst="rect">
            <a:avLst/>
          </a:prstGeom>
          <a:noFill/>
        </p:spPr>
        <p:txBody>
          <a:bodyPr wrap="square" rtlCol="0">
            <a:spAutoFit/>
          </a:bodyPr>
          <a:lstStyle/>
          <a:p>
            <a:pPr algn="ctr"/>
            <a:r>
              <a:rPr lang="en-US" sz="1600" dirty="0" err="1">
                <a:solidFill>
                  <a:srgbClr val="FF0000"/>
                </a:solidFill>
              </a:rPr>
              <a:t>transactionID</a:t>
            </a:r>
            <a:endParaRPr lang="en-US" sz="1600" dirty="0">
              <a:solidFill>
                <a:srgbClr val="FF0000"/>
              </a:solidFill>
            </a:endParaRPr>
          </a:p>
        </p:txBody>
      </p:sp>
      <p:sp>
        <p:nvSpPr>
          <p:cNvPr id="40" name="Up Arrow Callout 39"/>
          <p:cNvSpPr/>
          <p:nvPr/>
        </p:nvSpPr>
        <p:spPr>
          <a:xfrm>
            <a:off x="3657600" y="5791200"/>
            <a:ext cx="3886200" cy="914400"/>
          </a:xfrm>
          <a:prstGeom prst="upArrowCallout">
            <a:avLst>
              <a:gd name="adj1" fmla="val 15196"/>
              <a:gd name="adj2" fmla="val 25000"/>
              <a:gd name="adj3" fmla="val 25000"/>
              <a:gd name="adj4" fmla="val 649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Unique transaction ID generated from Point-of-Sale system </a:t>
            </a:r>
          </a:p>
        </p:txBody>
      </p:sp>
    </p:spTree>
    <p:extLst>
      <p:ext uri="{BB962C8B-B14F-4D97-AF65-F5344CB8AC3E}">
        <p14:creationId xmlns:p14="http://schemas.microsoft.com/office/powerpoint/2010/main" val="21817190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82</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5"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56388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58674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3014246"/>
              <a:ext cx="838200" cy="338554"/>
            </a:xfrm>
            <a:prstGeom prst="rect">
              <a:avLst/>
            </a:prstGeom>
            <a:noFill/>
          </p:spPr>
          <p:txBody>
            <a:bodyPr wrap="square" rtlCol="0">
              <a:spAutoFit/>
            </a:bodyPr>
            <a:lstStyle/>
            <a:p>
              <a:pPr algn="ctr"/>
              <a:r>
                <a:rPr lang="en-US" sz="1600" dirty="0">
                  <a:solidFill>
                    <a:srgbClr val="FF0000"/>
                  </a:solidFill>
                </a:rPr>
                <a:t>time</a:t>
              </a:r>
            </a:p>
          </p:txBody>
        </p:sp>
      </p:grpSp>
      <p:graphicFrame>
        <p:nvGraphicFramePr>
          <p:cNvPr id="42" name="Table 41"/>
          <p:cNvGraphicFramePr>
            <a:graphicFrameLocks noGrp="1"/>
          </p:cNvGraphicFramePr>
          <p:nvPr>
            <p:extLst>
              <p:ext uri="{D42A27DB-BD31-4B8C-83A1-F6EECF244321}">
                <p14:modId xmlns:p14="http://schemas.microsoft.com/office/powerpoint/2010/main" val="2215978667"/>
              </p:ext>
            </p:extLst>
          </p:nvPr>
        </p:nvGraphicFramePr>
        <p:xfrm>
          <a:off x="838200" y="3810000"/>
          <a:ext cx="7010400"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67172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1400" dirty="0"/>
                        <a:t>Date</a:t>
                      </a:r>
                    </a:p>
                  </a:txBody>
                  <a:tcPr/>
                </a:tc>
                <a:tc>
                  <a:txBody>
                    <a:bodyPr/>
                    <a:lstStyle/>
                    <a:p>
                      <a:r>
                        <a:rPr lang="en-US" sz="1400" dirty="0"/>
                        <a:t>Time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2015-01-01</a:t>
                      </a:r>
                    </a:p>
                  </a:txBody>
                  <a:tcPr/>
                </a:tc>
                <a:tc>
                  <a:txBody>
                    <a:bodyPr/>
                    <a:lstStyle/>
                    <a:p>
                      <a:r>
                        <a:rPr lang="en-US" sz="1400" dirty="0"/>
                        <a:t>8:00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endParaRPr lang="en-US" sz="1400" dirty="0"/>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18171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83</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41"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56388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58674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3014246"/>
              <a:ext cx="838200" cy="338554"/>
            </a:xfrm>
            <a:prstGeom prst="rect">
              <a:avLst/>
            </a:prstGeom>
            <a:noFill/>
          </p:spPr>
          <p:txBody>
            <a:bodyPr wrap="square" rtlCol="0">
              <a:spAutoFit/>
            </a:bodyPr>
            <a:lstStyle/>
            <a:p>
              <a:pPr algn="ctr"/>
              <a:r>
                <a:rPr lang="en-US" sz="1600" dirty="0">
                  <a:solidFill>
                    <a:srgbClr val="FF0000"/>
                  </a:solidFill>
                </a:rPr>
                <a:t>time</a:t>
              </a:r>
            </a:p>
          </p:txBody>
        </p:sp>
      </p:grpSp>
      <p:graphicFrame>
        <p:nvGraphicFramePr>
          <p:cNvPr id="42" name="Table 41"/>
          <p:cNvGraphicFramePr>
            <a:graphicFrameLocks noGrp="1"/>
          </p:cNvGraphicFramePr>
          <p:nvPr>
            <p:extLst>
              <p:ext uri="{D42A27DB-BD31-4B8C-83A1-F6EECF244321}">
                <p14:modId xmlns:p14="http://schemas.microsoft.com/office/powerpoint/2010/main" val="182270145"/>
              </p:ext>
            </p:extLst>
          </p:nvPr>
        </p:nvGraphicFramePr>
        <p:xfrm>
          <a:off x="838200" y="3810000"/>
          <a:ext cx="7010400"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67172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1400" dirty="0"/>
                        <a:t>Date</a:t>
                      </a:r>
                    </a:p>
                  </a:txBody>
                  <a:tcPr/>
                </a:tc>
                <a:tc>
                  <a:txBody>
                    <a:bodyPr/>
                    <a:lstStyle/>
                    <a:p>
                      <a:r>
                        <a:rPr lang="en-US" sz="1400" dirty="0"/>
                        <a:t>Time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2015-01-01</a:t>
                      </a:r>
                    </a:p>
                  </a:txBody>
                  <a:tcPr/>
                </a:tc>
                <a:tc>
                  <a:txBody>
                    <a:bodyPr/>
                    <a:lstStyle/>
                    <a:p>
                      <a:r>
                        <a:rPr lang="en-US" sz="1400" dirty="0"/>
                        <a:t>8:00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1282411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84</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41"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56388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58674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3014246"/>
              <a:ext cx="838200" cy="338554"/>
            </a:xfrm>
            <a:prstGeom prst="rect">
              <a:avLst/>
            </a:prstGeom>
            <a:noFill/>
          </p:spPr>
          <p:txBody>
            <a:bodyPr wrap="square" rtlCol="0">
              <a:spAutoFit/>
            </a:bodyPr>
            <a:lstStyle/>
            <a:p>
              <a:pPr algn="ctr"/>
              <a:r>
                <a:rPr lang="en-US" sz="1600" dirty="0">
                  <a:solidFill>
                    <a:srgbClr val="FF0000"/>
                  </a:solidFill>
                </a:rPr>
                <a:t>time</a:t>
              </a:r>
            </a:p>
          </p:txBody>
        </p:sp>
      </p:grpSp>
      <p:graphicFrame>
        <p:nvGraphicFramePr>
          <p:cNvPr id="42" name="Table 41"/>
          <p:cNvGraphicFramePr>
            <a:graphicFrameLocks noGrp="1"/>
          </p:cNvGraphicFramePr>
          <p:nvPr>
            <p:extLst>
              <p:ext uri="{D42A27DB-BD31-4B8C-83A1-F6EECF244321}">
                <p14:modId xmlns:p14="http://schemas.microsoft.com/office/powerpoint/2010/main" val="3865496536"/>
              </p:ext>
            </p:extLst>
          </p:nvPr>
        </p:nvGraphicFramePr>
        <p:xfrm>
          <a:off x="838200" y="3810000"/>
          <a:ext cx="7010400"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67172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1400" dirty="0"/>
                        <a:t>Date</a:t>
                      </a:r>
                    </a:p>
                  </a:txBody>
                  <a:tcPr/>
                </a:tc>
                <a:tc>
                  <a:txBody>
                    <a:bodyPr/>
                    <a:lstStyle/>
                    <a:p>
                      <a:r>
                        <a:rPr lang="en-US" sz="1400" dirty="0"/>
                        <a:t>Time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2015-01-01</a:t>
                      </a:r>
                    </a:p>
                  </a:txBody>
                  <a:tcPr/>
                </a:tc>
                <a:tc>
                  <a:txBody>
                    <a:bodyPr/>
                    <a:lstStyle/>
                    <a:p>
                      <a:r>
                        <a:rPr lang="en-US" sz="1400" dirty="0"/>
                        <a:t>8:00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1488628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85</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41"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56388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58674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3014246"/>
              <a:ext cx="838200" cy="338554"/>
            </a:xfrm>
            <a:prstGeom prst="rect">
              <a:avLst/>
            </a:prstGeom>
            <a:noFill/>
          </p:spPr>
          <p:txBody>
            <a:bodyPr wrap="square" rtlCol="0">
              <a:spAutoFit/>
            </a:bodyPr>
            <a:lstStyle/>
            <a:p>
              <a:pPr algn="ctr"/>
              <a:r>
                <a:rPr lang="en-US" sz="1600" dirty="0">
                  <a:solidFill>
                    <a:srgbClr val="FF0000"/>
                  </a:solidFill>
                </a:rPr>
                <a:t>time</a:t>
              </a:r>
            </a:p>
          </p:txBody>
        </p:sp>
      </p:grpSp>
      <p:graphicFrame>
        <p:nvGraphicFramePr>
          <p:cNvPr id="42" name="Table 41"/>
          <p:cNvGraphicFramePr>
            <a:graphicFrameLocks noGrp="1"/>
          </p:cNvGraphicFramePr>
          <p:nvPr>
            <p:extLst>
              <p:ext uri="{D42A27DB-BD31-4B8C-83A1-F6EECF244321}">
                <p14:modId xmlns:p14="http://schemas.microsoft.com/office/powerpoint/2010/main" val="3620519245"/>
              </p:ext>
            </p:extLst>
          </p:nvPr>
        </p:nvGraphicFramePr>
        <p:xfrm>
          <a:off x="838200" y="3810000"/>
          <a:ext cx="7010400"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67172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1400" dirty="0"/>
                        <a:t>Date</a:t>
                      </a:r>
                    </a:p>
                  </a:txBody>
                  <a:tcPr/>
                </a:tc>
                <a:tc>
                  <a:txBody>
                    <a:bodyPr/>
                    <a:lstStyle/>
                    <a:p>
                      <a:r>
                        <a:rPr lang="en-US" sz="1400" dirty="0"/>
                        <a:t>Time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2015-01-01</a:t>
                      </a:r>
                    </a:p>
                  </a:txBody>
                  <a:tcPr/>
                </a:tc>
                <a:tc>
                  <a:txBody>
                    <a:bodyPr/>
                    <a:lstStyle/>
                    <a:p>
                      <a:r>
                        <a:rPr lang="en-US" sz="1400" dirty="0"/>
                        <a:t>8:00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10:00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2</a:t>
                      </a:r>
                    </a:p>
                  </a:txBody>
                  <a:tcPr/>
                </a:tc>
                <a:tc>
                  <a:txBody>
                    <a:bodyPr/>
                    <a:lstStyle/>
                    <a:p>
                      <a:r>
                        <a:rPr lang="en-US" sz="1400" dirty="0"/>
                        <a: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3318440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Answer</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86</a:t>
            </a:fld>
            <a:endParaRPr lang="en-US"/>
          </a:p>
        </p:txBody>
      </p:sp>
      <p:sp>
        <p:nvSpPr>
          <p:cNvPr id="4" name="Content Placeholder 3"/>
          <p:cNvSpPr>
            <a:spLocks noGrp="1"/>
          </p:cNvSpPr>
          <p:nvPr>
            <p:ph sz="quarter" idx="1"/>
          </p:nvPr>
        </p:nvSpPr>
        <p:spPr>
          <a:xfrm>
            <a:off x="457200" y="1219200"/>
            <a:ext cx="5181600" cy="2286000"/>
          </a:xfrm>
        </p:spPr>
        <p:txBody>
          <a:bodyPr>
            <a:normAutofit/>
          </a:bodyPr>
          <a:lstStyle/>
          <a:p>
            <a:r>
              <a:rPr lang="en-US" sz="2000" dirty="0"/>
              <a:t>How many primary events are recorded in the two facts? On a certain day in store X, customer A buys 3 apples at 8:00. Customer B buys 3 oranges and 5 bananas at 9:00. Later, customer A visits again and buys 2 apples and one orange at 10:00.</a:t>
            </a:r>
          </a:p>
        </p:txBody>
      </p:sp>
      <p:grpSp>
        <p:nvGrpSpPr>
          <p:cNvPr id="41" name="Group 40"/>
          <p:cNvGrpSpPr/>
          <p:nvPr/>
        </p:nvGrpSpPr>
        <p:grpSpPr>
          <a:xfrm>
            <a:off x="5486400" y="1445276"/>
            <a:ext cx="3505200" cy="1374124"/>
            <a:chOff x="4953000" y="2097322"/>
            <a:chExt cx="3505200" cy="1374124"/>
          </a:xfrm>
        </p:grpSpPr>
        <p:sp>
          <p:nvSpPr>
            <p:cNvPr id="6" name="Rectangle 5"/>
            <p:cNvSpPr/>
            <p:nvPr/>
          </p:nvSpPr>
          <p:spPr>
            <a:xfrm>
              <a:off x="6324600" y="2283476"/>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324600" y="2588276"/>
              <a:ext cx="1143000" cy="6883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638800" y="2740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5867400" y="2848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4800" y="2935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467600" y="3042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20000" y="229216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4953000" y="2675692"/>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7620000" y="313289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7924800" y="2630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467600" y="2738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638800" y="2435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5867400" y="2543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29200" y="2097322"/>
              <a:ext cx="1143000" cy="338554"/>
            </a:xfrm>
            <a:prstGeom prst="rect">
              <a:avLst/>
            </a:prstGeom>
            <a:noFill/>
          </p:spPr>
          <p:txBody>
            <a:bodyPr wrap="square" rtlCol="0">
              <a:spAutoFit/>
            </a:bodyPr>
            <a:lstStyle/>
            <a:p>
              <a:pPr algn="ctr"/>
              <a:r>
                <a:rPr lang="en-US" sz="1600" dirty="0"/>
                <a:t>customer</a:t>
              </a:r>
            </a:p>
          </p:txBody>
        </p:sp>
        <p:sp>
          <p:nvSpPr>
            <p:cNvPr id="20" name="Oval 19"/>
            <p:cNvSpPr/>
            <p:nvPr/>
          </p:nvSpPr>
          <p:spPr>
            <a:xfrm>
              <a:off x="56388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58674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53000" y="3014246"/>
              <a:ext cx="838200" cy="338554"/>
            </a:xfrm>
            <a:prstGeom prst="rect">
              <a:avLst/>
            </a:prstGeom>
            <a:noFill/>
          </p:spPr>
          <p:txBody>
            <a:bodyPr wrap="square" rtlCol="0">
              <a:spAutoFit/>
            </a:bodyPr>
            <a:lstStyle/>
            <a:p>
              <a:pPr algn="ctr"/>
              <a:r>
                <a:rPr lang="en-US" sz="1600" dirty="0">
                  <a:solidFill>
                    <a:srgbClr val="FF0000"/>
                  </a:solidFill>
                </a:rPr>
                <a:t>time</a:t>
              </a:r>
            </a:p>
          </p:txBody>
        </p:sp>
      </p:grpSp>
      <p:graphicFrame>
        <p:nvGraphicFramePr>
          <p:cNvPr id="42" name="Table 41"/>
          <p:cNvGraphicFramePr>
            <a:graphicFrameLocks noGrp="1"/>
          </p:cNvGraphicFramePr>
          <p:nvPr>
            <p:extLst>
              <p:ext uri="{D42A27DB-BD31-4B8C-83A1-F6EECF244321}">
                <p14:modId xmlns:p14="http://schemas.microsoft.com/office/powerpoint/2010/main" val="2215978667"/>
              </p:ext>
            </p:extLst>
          </p:nvPr>
        </p:nvGraphicFramePr>
        <p:xfrm>
          <a:off x="838200" y="3810000"/>
          <a:ext cx="7010400" cy="2225040"/>
        </p:xfrm>
        <a:graphic>
          <a:graphicData uri="http://schemas.openxmlformats.org/drawingml/2006/table">
            <a:tbl>
              <a:tblPr firstRow="1" bandRow="1">
                <a:tableStyleId>{FABFCF23-3B69-468F-B69F-88F6DE6A72F2}</a:tableStyleId>
              </a:tblPr>
              <a:tblGrid>
                <a:gridCol w="1080877">
                  <a:extLst>
                    <a:ext uri="{9D8B030D-6E8A-4147-A177-3AD203B41FA5}">
                      <a16:colId xmlns:a16="http://schemas.microsoft.com/office/drawing/2014/main" val="20000"/>
                    </a:ext>
                  </a:extLst>
                </a:gridCol>
                <a:gridCol w="67172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370840">
                <a:tc>
                  <a:txBody>
                    <a:bodyPr/>
                    <a:lstStyle/>
                    <a:p>
                      <a:r>
                        <a:rPr lang="en-US" sz="1400" dirty="0"/>
                        <a:t>Date</a:t>
                      </a:r>
                    </a:p>
                  </a:txBody>
                  <a:tcPr/>
                </a:tc>
                <a:tc>
                  <a:txBody>
                    <a:bodyPr/>
                    <a:lstStyle/>
                    <a:p>
                      <a:r>
                        <a:rPr lang="en-US" sz="1400" dirty="0"/>
                        <a:t>Time</a:t>
                      </a:r>
                    </a:p>
                  </a:txBody>
                  <a:tcPr/>
                </a:tc>
                <a:tc>
                  <a:txBody>
                    <a:bodyPr/>
                    <a:lstStyle/>
                    <a:p>
                      <a:r>
                        <a:rPr lang="en-US" sz="1400" dirty="0"/>
                        <a:t>Store</a:t>
                      </a:r>
                    </a:p>
                  </a:txBody>
                  <a:tcPr/>
                </a:tc>
                <a:tc>
                  <a:txBody>
                    <a:bodyPr/>
                    <a:lstStyle/>
                    <a:p>
                      <a:r>
                        <a:rPr lang="en-US" sz="1400" dirty="0"/>
                        <a:t>Customer</a:t>
                      </a:r>
                    </a:p>
                  </a:txBody>
                  <a:tcPr/>
                </a:tc>
                <a:tc>
                  <a:txBody>
                    <a:bodyPr/>
                    <a:lstStyle/>
                    <a:p>
                      <a:r>
                        <a:rPr lang="en-US" sz="1400" dirty="0"/>
                        <a:t>Product</a:t>
                      </a:r>
                    </a:p>
                  </a:txBody>
                  <a:tcPr/>
                </a:tc>
                <a:tc>
                  <a:txBody>
                    <a:bodyPr/>
                    <a:lstStyle/>
                    <a:p>
                      <a:r>
                        <a:rPr lang="en-US" sz="1400" dirty="0"/>
                        <a:t>quantity</a:t>
                      </a:r>
                    </a:p>
                  </a:txBody>
                  <a:tcPr/>
                </a:tc>
                <a:tc>
                  <a:txBody>
                    <a:bodyPr/>
                    <a:lstStyle/>
                    <a:p>
                      <a:r>
                        <a:rPr lang="en-US" sz="1400" dirty="0"/>
                        <a:t>receipts</a:t>
                      </a:r>
                    </a:p>
                  </a:txBody>
                  <a:tcPr/>
                </a:tc>
                <a:extLst>
                  <a:ext uri="{0D108BD9-81ED-4DB2-BD59-A6C34878D82A}">
                    <a16:rowId xmlns:a16="http://schemas.microsoft.com/office/drawing/2014/main" val="10000"/>
                  </a:ext>
                </a:extLst>
              </a:tr>
              <a:tr h="370840">
                <a:tc>
                  <a:txBody>
                    <a:bodyPr/>
                    <a:lstStyle/>
                    <a:p>
                      <a:r>
                        <a:rPr lang="en-US" sz="1400" dirty="0"/>
                        <a:t>2015-01-01</a:t>
                      </a:r>
                    </a:p>
                  </a:txBody>
                  <a:tcPr/>
                </a:tc>
                <a:tc>
                  <a:txBody>
                    <a:bodyPr/>
                    <a:lstStyle/>
                    <a:p>
                      <a:r>
                        <a:rPr lang="en-US" sz="1400" dirty="0"/>
                        <a:t>8:00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orange</a:t>
                      </a:r>
                    </a:p>
                  </a:txBody>
                  <a:tcPr/>
                </a:tc>
                <a:tc>
                  <a:txBody>
                    <a:bodyPr/>
                    <a:lstStyle/>
                    <a:p>
                      <a:r>
                        <a:rPr lang="en-US" sz="1400" dirty="0"/>
                        <a:t>3</a:t>
                      </a:r>
                    </a:p>
                  </a:txBody>
                  <a:tcPr/>
                </a:tc>
                <a:tc>
                  <a:txBody>
                    <a:bodyPr/>
                    <a:lstStyle/>
                    <a:p>
                      <a:r>
                        <a:rPr lang="en-US" sz="1400" dirty="0"/>
                        <a:t>..</a:t>
                      </a:r>
                    </a:p>
                  </a:txBody>
                  <a:tcPr/>
                </a:tc>
                <a:extLst>
                  <a:ext uri="{0D108BD9-81ED-4DB2-BD59-A6C34878D82A}">
                    <a16:rowId xmlns:a16="http://schemas.microsoft.com/office/drawing/2014/main" val="10002"/>
                  </a:ext>
                </a:extLst>
              </a:tr>
              <a:tr h="370840">
                <a:tc>
                  <a:txBody>
                    <a:bodyPr/>
                    <a:lstStyle/>
                    <a:p>
                      <a:r>
                        <a:rPr lang="en-US" sz="1400" dirty="0"/>
                        <a:t>2015-01-01</a:t>
                      </a:r>
                    </a:p>
                  </a:txBody>
                  <a:tcPr/>
                </a:tc>
                <a:tc>
                  <a:txBody>
                    <a:bodyPr/>
                    <a:lstStyle/>
                    <a:p>
                      <a:r>
                        <a:rPr lang="en-US" sz="1400" dirty="0"/>
                        <a:t>9:00</a:t>
                      </a:r>
                    </a:p>
                  </a:txBody>
                  <a:tcPr/>
                </a:tc>
                <a:tc>
                  <a:txBody>
                    <a:bodyPr/>
                    <a:lstStyle/>
                    <a:p>
                      <a:r>
                        <a:rPr lang="en-US" sz="1400" dirty="0"/>
                        <a:t>X</a:t>
                      </a:r>
                    </a:p>
                  </a:txBody>
                  <a:tcPr/>
                </a:tc>
                <a:tc>
                  <a:txBody>
                    <a:bodyPr/>
                    <a:lstStyle/>
                    <a:p>
                      <a:r>
                        <a:rPr lang="en-US" sz="1400" dirty="0"/>
                        <a:t>B</a:t>
                      </a:r>
                    </a:p>
                  </a:txBody>
                  <a:tcPr/>
                </a:tc>
                <a:tc>
                  <a:txBody>
                    <a:bodyPr/>
                    <a:lstStyle/>
                    <a:p>
                      <a:r>
                        <a:rPr lang="en-US" sz="1400" dirty="0"/>
                        <a:t>banana</a:t>
                      </a:r>
                    </a:p>
                  </a:txBody>
                  <a:tcPr/>
                </a:tc>
                <a:tc>
                  <a:txBody>
                    <a:bodyPr/>
                    <a:lstStyle/>
                    <a:p>
                      <a:r>
                        <a:rPr lang="en-US" sz="1400" dirty="0"/>
                        <a:t>5</a:t>
                      </a:r>
                    </a:p>
                  </a:txBody>
                  <a:tcPr/>
                </a:tc>
                <a:tc>
                  <a:txBody>
                    <a:bodyPr/>
                    <a:lstStyle/>
                    <a:p>
                      <a:r>
                        <a:rPr lang="en-US" sz="1400" dirty="0"/>
                        <a: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10:00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apple</a:t>
                      </a:r>
                    </a:p>
                  </a:txBody>
                  <a:tcPr/>
                </a:tc>
                <a:tc>
                  <a:txBody>
                    <a:bodyPr/>
                    <a:lstStyle/>
                    <a:p>
                      <a:r>
                        <a:rPr lang="en-US" sz="1400" dirty="0"/>
                        <a:t>2</a:t>
                      </a:r>
                    </a:p>
                  </a:txBody>
                  <a:tcPr/>
                </a:tc>
                <a:tc>
                  <a:txBody>
                    <a:bodyPr/>
                    <a:lstStyle/>
                    <a:p>
                      <a:r>
                        <a:rPr lang="en-US" sz="1400" dirty="0"/>
                        <a: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2015-01-01</a:t>
                      </a:r>
                    </a:p>
                  </a:txBody>
                  <a:tcPr/>
                </a:tc>
                <a:tc>
                  <a:txBody>
                    <a:bodyPr/>
                    <a:lstStyle/>
                    <a:p>
                      <a:r>
                        <a:rPr lang="en-US" sz="1400" dirty="0"/>
                        <a:t>10:00</a:t>
                      </a:r>
                    </a:p>
                  </a:txBody>
                  <a:tcPr/>
                </a:tc>
                <a:tc>
                  <a:txBody>
                    <a:bodyPr/>
                    <a:lstStyle/>
                    <a:p>
                      <a:r>
                        <a:rPr lang="en-US" sz="1400" dirty="0"/>
                        <a:t>X</a:t>
                      </a:r>
                    </a:p>
                  </a:txBody>
                  <a:tcPr/>
                </a:tc>
                <a:tc>
                  <a:txBody>
                    <a:bodyPr/>
                    <a:lstStyle/>
                    <a:p>
                      <a:r>
                        <a:rPr lang="en-US" sz="1400" dirty="0"/>
                        <a:t>A</a:t>
                      </a:r>
                    </a:p>
                  </a:txBody>
                  <a:tcPr/>
                </a:tc>
                <a:tc>
                  <a:txBody>
                    <a:bodyPr/>
                    <a:lstStyle/>
                    <a:p>
                      <a:r>
                        <a:rPr lang="en-US" sz="1400" dirty="0"/>
                        <a:t>orange</a:t>
                      </a:r>
                    </a:p>
                  </a:txBody>
                  <a:tcPr/>
                </a:tc>
                <a:tc>
                  <a:txBody>
                    <a:bodyPr/>
                    <a:lstStyle/>
                    <a:p>
                      <a:r>
                        <a:rPr lang="en-US" sz="1400" dirty="0"/>
                        <a:t>1</a:t>
                      </a:r>
                    </a:p>
                  </a:txBody>
                  <a:tcPr/>
                </a:tc>
                <a:tc>
                  <a:txBody>
                    <a:bodyPr/>
                    <a:lstStyle/>
                    <a:p>
                      <a:r>
                        <a:rPr lang="en-US" sz="1400" dirty="0"/>
                        <a:t>..</a:t>
                      </a:r>
                    </a:p>
                  </a:txBody>
                  <a:tcPr/>
                </a:tc>
                <a:extLst>
                  <a:ext uri="{0D108BD9-81ED-4DB2-BD59-A6C34878D82A}">
                    <a16:rowId xmlns:a16="http://schemas.microsoft.com/office/drawing/2014/main" val="10005"/>
                  </a:ext>
                </a:extLst>
              </a:tr>
            </a:tbl>
          </a:graphicData>
        </a:graphic>
      </p:graphicFrame>
      <p:sp>
        <p:nvSpPr>
          <p:cNvPr id="43" name="TextBox 42"/>
          <p:cNvSpPr txBox="1"/>
          <p:nvPr/>
        </p:nvSpPr>
        <p:spPr>
          <a:xfrm>
            <a:off x="838200" y="3429000"/>
            <a:ext cx="2438400" cy="338554"/>
          </a:xfrm>
          <a:prstGeom prst="rect">
            <a:avLst/>
          </a:prstGeom>
          <a:noFill/>
        </p:spPr>
        <p:txBody>
          <a:bodyPr wrap="square" rtlCol="0">
            <a:spAutoFit/>
          </a:bodyPr>
          <a:lstStyle/>
          <a:p>
            <a:r>
              <a:rPr lang="en-US" sz="1600" dirty="0">
                <a:solidFill>
                  <a:srgbClr val="002060"/>
                </a:solidFill>
              </a:rPr>
              <a:t>Primary events</a:t>
            </a:r>
          </a:p>
        </p:txBody>
      </p:sp>
    </p:spTree>
    <p:extLst>
      <p:ext uri="{BB962C8B-B14F-4D97-AF65-F5344CB8AC3E}">
        <p14:creationId xmlns:p14="http://schemas.microsoft.com/office/powerpoint/2010/main" val="2181719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Transaction ID</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87</a:t>
            </a:fld>
            <a:endParaRPr lang="en-US"/>
          </a:p>
        </p:txBody>
      </p:sp>
      <p:sp>
        <p:nvSpPr>
          <p:cNvPr id="4" name="Content Placeholder 3"/>
          <p:cNvSpPr>
            <a:spLocks noGrp="1"/>
          </p:cNvSpPr>
          <p:nvPr>
            <p:ph sz="quarter" idx="1"/>
          </p:nvPr>
        </p:nvSpPr>
        <p:spPr>
          <a:xfrm>
            <a:off x="457200" y="1219200"/>
            <a:ext cx="4800600" cy="5029200"/>
          </a:xfrm>
        </p:spPr>
        <p:txBody>
          <a:bodyPr>
            <a:normAutofit lnSpcReduction="10000"/>
          </a:bodyPr>
          <a:lstStyle/>
          <a:p>
            <a:r>
              <a:rPr lang="en-US" sz="2000" dirty="0"/>
              <a:t>This fact </a:t>
            </a:r>
            <a:r>
              <a:rPr lang="en-US" sz="2000" dirty="0">
                <a:solidFill>
                  <a:schemeClr val="bg2">
                    <a:lumMod val="50000"/>
                  </a:schemeClr>
                </a:solidFill>
              </a:rPr>
              <a:t>CANNOT</a:t>
            </a:r>
            <a:r>
              <a:rPr lang="en-US" sz="2000" dirty="0"/>
              <a:t> </a:t>
            </a:r>
            <a:r>
              <a:rPr lang="en-US" sz="2000" dirty="0">
                <a:solidFill>
                  <a:schemeClr val="bg2">
                    <a:lumMod val="50000"/>
                  </a:schemeClr>
                </a:solidFill>
              </a:rPr>
              <a:t>distinguish</a:t>
            </a:r>
            <a:r>
              <a:rPr lang="en-US" sz="2000" dirty="0"/>
              <a:t> sale transactions of a product within </a:t>
            </a:r>
            <a:r>
              <a:rPr lang="en-US" sz="2000" dirty="0">
                <a:solidFill>
                  <a:schemeClr val="accent6">
                    <a:lumMod val="60000"/>
                    <a:lumOff val="40000"/>
                  </a:schemeClr>
                </a:solidFill>
              </a:rPr>
              <a:t>one day </a:t>
            </a:r>
            <a:r>
              <a:rPr lang="en-US" sz="2000" dirty="0"/>
              <a:t>to the </a:t>
            </a:r>
            <a:r>
              <a:rPr lang="en-US" sz="2000" dirty="0">
                <a:solidFill>
                  <a:schemeClr val="accent6">
                    <a:lumMod val="60000"/>
                    <a:lumOff val="40000"/>
                  </a:schemeClr>
                </a:solidFill>
              </a:rPr>
              <a:t>same</a:t>
            </a:r>
            <a:r>
              <a:rPr lang="en-US" sz="2000" dirty="0"/>
              <a:t> customer.</a:t>
            </a:r>
          </a:p>
          <a:p>
            <a:endParaRPr lang="en-US" sz="2000" dirty="0"/>
          </a:p>
          <a:p>
            <a:r>
              <a:rPr lang="en-US" sz="2000" dirty="0"/>
              <a:t>This fact adds an </a:t>
            </a:r>
            <a:r>
              <a:rPr lang="en-US" sz="2000" dirty="0">
                <a:solidFill>
                  <a:srgbClr val="FF0000"/>
                </a:solidFill>
              </a:rPr>
              <a:t>transaction ID </a:t>
            </a:r>
            <a:r>
              <a:rPr lang="en-US" sz="2000" dirty="0"/>
              <a:t>from POS system.  Product sales in </a:t>
            </a:r>
            <a:r>
              <a:rPr lang="en-US" sz="2000" dirty="0">
                <a:solidFill>
                  <a:schemeClr val="bg2">
                    <a:lumMod val="50000"/>
                  </a:schemeClr>
                </a:solidFill>
              </a:rPr>
              <a:t>one</a:t>
            </a:r>
            <a:r>
              <a:rPr lang="en-US" sz="2000" dirty="0"/>
              <a:t> shopping cart </a:t>
            </a:r>
            <a:r>
              <a:rPr lang="en-US" sz="2000" dirty="0">
                <a:solidFill>
                  <a:schemeClr val="bg2">
                    <a:lumMod val="50000"/>
                  </a:schemeClr>
                </a:solidFill>
              </a:rPr>
              <a:t>share</a:t>
            </a:r>
            <a:r>
              <a:rPr lang="en-US" sz="2000" dirty="0"/>
              <a:t> the transaction ID.</a:t>
            </a:r>
          </a:p>
          <a:p>
            <a:r>
              <a:rPr lang="en-US" sz="2000" dirty="0">
                <a:solidFill>
                  <a:schemeClr val="bg2">
                    <a:lumMod val="50000"/>
                  </a:schemeClr>
                </a:solidFill>
              </a:rPr>
              <a:t>Sample queries </a:t>
            </a:r>
            <a:r>
              <a:rPr lang="en-US" sz="2000" dirty="0"/>
              <a:t>that use the transaction ID:</a:t>
            </a:r>
          </a:p>
          <a:p>
            <a:pPr lvl="1"/>
            <a:r>
              <a:rPr lang="en-US" sz="1700" dirty="0"/>
              <a:t>What are the average receipts </a:t>
            </a:r>
            <a:r>
              <a:rPr lang="en-US" sz="1700" dirty="0">
                <a:solidFill>
                  <a:schemeClr val="accent6">
                    <a:lumMod val="60000"/>
                    <a:lumOff val="40000"/>
                  </a:schemeClr>
                </a:solidFill>
              </a:rPr>
              <a:t>per shopping cart </a:t>
            </a:r>
            <a:r>
              <a:rPr lang="en-US" sz="1700" dirty="0"/>
              <a:t>last month?</a:t>
            </a:r>
          </a:p>
          <a:p>
            <a:pPr lvl="1"/>
            <a:r>
              <a:rPr lang="en-US" sz="1700" dirty="0"/>
              <a:t>Break down the receipt </a:t>
            </a:r>
            <a:r>
              <a:rPr lang="en-US" sz="1700" dirty="0">
                <a:solidFill>
                  <a:schemeClr val="accent6">
                    <a:lumMod val="60000"/>
                    <a:lumOff val="40000"/>
                  </a:schemeClr>
                </a:solidFill>
              </a:rPr>
              <a:t>per shopping cart </a:t>
            </a:r>
            <a:r>
              <a:rPr lang="en-US" sz="1700" dirty="0"/>
              <a:t>by the product category.</a:t>
            </a:r>
          </a:p>
          <a:p>
            <a:pPr lvl="1"/>
            <a:r>
              <a:rPr lang="en-US" sz="1700" dirty="0"/>
              <a:t>How many </a:t>
            </a:r>
            <a:r>
              <a:rPr lang="en-US" sz="1700" dirty="0">
                <a:solidFill>
                  <a:schemeClr val="accent6">
                    <a:lumMod val="60000"/>
                    <a:lumOff val="40000"/>
                  </a:schemeClr>
                </a:solidFill>
              </a:rPr>
              <a:t>transactions</a:t>
            </a:r>
            <a:r>
              <a:rPr lang="en-US" sz="1700" dirty="0"/>
              <a:t> involve the product type 'soft drink', broken down by day-of-week?</a:t>
            </a:r>
          </a:p>
        </p:txBody>
      </p:sp>
      <p:cxnSp>
        <p:nvCxnSpPr>
          <p:cNvPr id="6" name="Straight Connector 5"/>
          <p:cNvCxnSpPr>
            <a:endCxn id="9" idx="2"/>
          </p:cNvCxnSpPr>
          <p:nvPr/>
        </p:nvCxnSpPr>
        <p:spPr>
          <a:xfrm>
            <a:off x="7391400" y="189423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8" idx="6"/>
          </p:cNvCxnSpPr>
          <p:nvPr/>
        </p:nvCxnSpPr>
        <p:spPr>
          <a:xfrm flipV="1">
            <a:off x="5715000" y="186003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848600" y="178680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5257800" y="1476053"/>
            <a:ext cx="685800" cy="307777"/>
          </a:xfrm>
          <a:prstGeom prst="rect">
            <a:avLst/>
          </a:prstGeom>
          <a:noFill/>
        </p:spPr>
        <p:txBody>
          <a:bodyPr wrap="square" rtlCol="0">
            <a:spAutoFit/>
          </a:bodyPr>
          <a:lstStyle/>
          <a:p>
            <a:pPr algn="ctr"/>
            <a:r>
              <a:rPr lang="en-US" sz="1400" dirty="0"/>
              <a:t>date</a:t>
            </a:r>
          </a:p>
        </p:txBody>
      </p:sp>
      <p:sp>
        <p:nvSpPr>
          <p:cNvPr id="12" name="TextBox 11"/>
          <p:cNvSpPr txBox="1"/>
          <p:nvPr/>
        </p:nvSpPr>
        <p:spPr>
          <a:xfrm>
            <a:off x="8077200" y="1752600"/>
            <a:ext cx="914400" cy="307777"/>
          </a:xfrm>
          <a:prstGeom prst="rect">
            <a:avLst/>
          </a:prstGeom>
          <a:noFill/>
        </p:spPr>
        <p:txBody>
          <a:bodyPr wrap="square" rtlCol="0">
            <a:spAutoFit/>
          </a:bodyPr>
          <a:lstStyle/>
          <a:p>
            <a:r>
              <a:rPr lang="en-US" sz="1400" dirty="0"/>
              <a:t>product</a:t>
            </a:r>
          </a:p>
        </p:txBody>
      </p:sp>
      <p:sp>
        <p:nvSpPr>
          <p:cNvPr id="14" name="TextBox 13"/>
          <p:cNvSpPr txBox="1"/>
          <p:nvPr/>
        </p:nvSpPr>
        <p:spPr>
          <a:xfrm>
            <a:off x="8077200" y="2057400"/>
            <a:ext cx="914400" cy="304800"/>
          </a:xfrm>
          <a:prstGeom prst="rect">
            <a:avLst/>
          </a:prstGeom>
          <a:noFill/>
        </p:spPr>
        <p:txBody>
          <a:bodyPr wrap="square" rtlCol="0">
            <a:spAutoFit/>
          </a:bodyPr>
          <a:lstStyle/>
          <a:p>
            <a:r>
              <a:rPr lang="en-US" sz="1400" dirty="0"/>
              <a:t>customer</a:t>
            </a:r>
          </a:p>
        </p:txBody>
      </p:sp>
      <p:sp>
        <p:nvSpPr>
          <p:cNvPr id="18" name="Oval 17"/>
          <p:cNvSpPr/>
          <p:nvPr/>
        </p:nvSpPr>
        <p:spPr>
          <a:xfrm>
            <a:off x="54864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6172200" y="1676400"/>
            <a:ext cx="12192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br>
              <a:rPr lang="en-US" sz="1200" dirty="0"/>
            </a:br>
            <a:r>
              <a:rPr lang="en-US" sz="1200" dirty="0"/>
              <a:t>receipt</a:t>
            </a:r>
          </a:p>
        </p:txBody>
      </p:sp>
      <p:sp>
        <p:nvSpPr>
          <p:cNvPr id="22" name="Rectangle 21"/>
          <p:cNvSpPr/>
          <p:nvPr/>
        </p:nvSpPr>
        <p:spPr>
          <a:xfrm>
            <a:off x="6172200" y="1371600"/>
            <a:ext cx="12192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endParaRPr lang="en-US" dirty="0"/>
          </a:p>
        </p:txBody>
      </p:sp>
      <p:cxnSp>
        <p:nvCxnSpPr>
          <p:cNvPr id="24" name="Straight Connector 23"/>
          <p:cNvCxnSpPr>
            <a:endCxn id="25" idx="2"/>
          </p:cNvCxnSpPr>
          <p:nvPr/>
        </p:nvCxnSpPr>
        <p:spPr>
          <a:xfrm>
            <a:off x="7391400" y="224103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4860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5" name="Group 4">
            <a:extLst>
              <a:ext uri="{FF2B5EF4-FFF2-40B4-BE49-F238E27FC236}">
                <a16:creationId xmlns:a16="http://schemas.microsoft.com/office/drawing/2014/main" id="{BCCCD4BF-95E7-411A-8463-019C1531D6C4}"/>
              </a:ext>
            </a:extLst>
          </p:cNvPr>
          <p:cNvGrpSpPr/>
          <p:nvPr/>
        </p:nvGrpSpPr>
        <p:grpSpPr>
          <a:xfrm>
            <a:off x="5143500" y="3578423"/>
            <a:ext cx="4000500" cy="1172741"/>
            <a:chOff x="5143500" y="3578423"/>
            <a:chExt cx="4000500" cy="1172741"/>
          </a:xfrm>
        </p:grpSpPr>
        <p:cxnSp>
          <p:nvCxnSpPr>
            <p:cNvPr id="53" name="Straight Connector 52"/>
            <p:cNvCxnSpPr>
              <a:endCxn id="55" idx="2"/>
            </p:cNvCxnSpPr>
            <p:nvPr/>
          </p:nvCxnSpPr>
          <p:spPr>
            <a:xfrm>
              <a:off x="7543800" y="4024860"/>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p:cNvCxnSpPr>
            <p:nvPr/>
          </p:nvCxnSpPr>
          <p:spPr>
            <a:xfrm flipV="1">
              <a:off x="5867400" y="403860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001000" y="39174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TextBox 55"/>
            <p:cNvSpPr txBox="1"/>
            <p:nvPr/>
          </p:nvSpPr>
          <p:spPr>
            <a:xfrm>
              <a:off x="5410200" y="3654623"/>
              <a:ext cx="685800" cy="307777"/>
            </a:xfrm>
            <a:prstGeom prst="rect">
              <a:avLst/>
            </a:prstGeom>
            <a:noFill/>
          </p:spPr>
          <p:txBody>
            <a:bodyPr wrap="square" rtlCol="0">
              <a:spAutoFit/>
            </a:bodyPr>
            <a:lstStyle/>
            <a:p>
              <a:pPr algn="ctr"/>
              <a:r>
                <a:rPr lang="en-US" sz="1400" dirty="0"/>
                <a:t>date</a:t>
              </a:r>
            </a:p>
          </p:txBody>
        </p:sp>
        <p:sp>
          <p:nvSpPr>
            <p:cNvPr id="57" name="TextBox 56"/>
            <p:cNvSpPr txBox="1"/>
            <p:nvPr/>
          </p:nvSpPr>
          <p:spPr>
            <a:xfrm>
              <a:off x="8229600" y="3883223"/>
              <a:ext cx="914400" cy="307777"/>
            </a:xfrm>
            <a:prstGeom prst="rect">
              <a:avLst/>
            </a:prstGeom>
            <a:noFill/>
          </p:spPr>
          <p:txBody>
            <a:bodyPr wrap="square" rtlCol="0">
              <a:spAutoFit/>
            </a:bodyPr>
            <a:lstStyle/>
            <a:p>
              <a:r>
                <a:rPr lang="en-US" sz="1400" dirty="0"/>
                <a:t>product</a:t>
              </a:r>
            </a:p>
          </p:txBody>
        </p:sp>
        <p:sp>
          <p:nvSpPr>
            <p:cNvPr id="58" name="TextBox 57"/>
            <p:cNvSpPr txBox="1"/>
            <p:nvPr/>
          </p:nvSpPr>
          <p:spPr>
            <a:xfrm>
              <a:off x="8229600" y="4188023"/>
              <a:ext cx="914400" cy="304800"/>
            </a:xfrm>
            <a:prstGeom prst="rect">
              <a:avLst/>
            </a:prstGeom>
            <a:noFill/>
          </p:spPr>
          <p:txBody>
            <a:bodyPr wrap="square" rtlCol="0">
              <a:spAutoFit/>
            </a:bodyPr>
            <a:lstStyle/>
            <a:p>
              <a:r>
                <a:rPr lang="en-US" sz="1400" dirty="0"/>
                <a:t>customer</a:t>
              </a:r>
            </a:p>
          </p:txBody>
        </p:sp>
        <p:sp>
          <p:nvSpPr>
            <p:cNvPr id="59" name="Oval 58"/>
            <p:cNvSpPr/>
            <p:nvPr/>
          </p:nvSpPr>
          <p:spPr>
            <a:xfrm>
              <a:off x="5638800" y="3931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6324600" y="3883223"/>
              <a:ext cx="1219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br>
                <a:rPr lang="en-US" sz="1200" dirty="0"/>
              </a:br>
              <a:r>
                <a:rPr lang="en-US" sz="1200" dirty="0"/>
                <a:t>receipt</a:t>
              </a:r>
            </a:p>
          </p:txBody>
        </p:sp>
        <p:sp>
          <p:nvSpPr>
            <p:cNvPr id="61" name="Rectangle 60"/>
            <p:cNvSpPr/>
            <p:nvPr/>
          </p:nvSpPr>
          <p:spPr>
            <a:xfrm>
              <a:off x="6324600" y="3578423"/>
              <a:ext cx="12192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endParaRPr lang="en-US" sz="1600" dirty="0"/>
            </a:p>
          </p:txBody>
        </p:sp>
        <p:cxnSp>
          <p:nvCxnSpPr>
            <p:cNvPr id="62" name="Straight Connector 61"/>
            <p:cNvCxnSpPr>
              <a:endCxn id="63" idx="2"/>
            </p:cNvCxnSpPr>
            <p:nvPr/>
          </p:nvCxnSpPr>
          <p:spPr>
            <a:xfrm>
              <a:off x="7543800" y="4371653"/>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001000" y="42642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p:cNvCxnSpPr>
              <a:stCxn id="66" idx="6"/>
            </p:cNvCxnSpPr>
            <p:nvPr/>
          </p:nvCxnSpPr>
          <p:spPr>
            <a:xfrm flipV="1">
              <a:off x="5867400" y="4371654"/>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143500" y="4443387"/>
              <a:ext cx="1219200" cy="307777"/>
            </a:xfrm>
            <a:prstGeom prst="rect">
              <a:avLst/>
            </a:prstGeom>
            <a:noFill/>
          </p:spPr>
          <p:txBody>
            <a:bodyPr wrap="square" rtlCol="0">
              <a:spAutoFit/>
            </a:bodyPr>
            <a:lstStyle/>
            <a:p>
              <a:pPr algn="ctr"/>
              <a:r>
                <a:rPr lang="en-US" sz="1400" dirty="0" err="1"/>
                <a:t>transactionID</a:t>
              </a:r>
              <a:endParaRPr lang="en-US" sz="1400" dirty="0"/>
            </a:p>
          </p:txBody>
        </p:sp>
        <p:sp>
          <p:nvSpPr>
            <p:cNvPr id="66" name="Oval 65"/>
            <p:cNvSpPr/>
            <p:nvPr/>
          </p:nvSpPr>
          <p:spPr>
            <a:xfrm>
              <a:off x="5638800" y="42642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Grouping Orders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88</a:t>
            </a:fld>
            <a:endParaRPr lang="en-US"/>
          </a:p>
        </p:txBody>
      </p:sp>
      <p:sp>
        <p:nvSpPr>
          <p:cNvPr id="4" name="Content Placeholder 3"/>
          <p:cNvSpPr>
            <a:spLocks noGrp="1"/>
          </p:cNvSpPr>
          <p:nvPr>
            <p:ph sz="quarter" idx="1"/>
          </p:nvPr>
        </p:nvSpPr>
        <p:spPr>
          <a:xfrm>
            <a:off x="457200" y="1219200"/>
            <a:ext cx="4038600" cy="5029200"/>
          </a:xfrm>
        </p:spPr>
        <p:txBody>
          <a:bodyPr>
            <a:normAutofit/>
          </a:bodyPr>
          <a:lstStyle/>
          <a:p>
            <a:pPr>
              <a:lnSpc>
                <a:spcPct val="110000"/>
              </a:lnSpc>
            </a:pPr>
            <a:r>
              <a:rPr lang="en-US" sz="2000" dirty="0"/>
              <a:t>An event in this fact represent one line in a purchase order. The </a:t>
            </a:r>
            <a:r>
              <a:rPr lang="en-US" sz="2000" dirty="0">
                <a:solidFill>
                  <a:schemeClr val="bg2">
                    <a:lumMod val="50000"/>
                  </a:schemeClr>
                </a:solidFill>
              </a:rPr>
              <a:t>order </a:t>
            </a:r>
            <a:r>
              <a:rPr lang="en-US" sz="2000" dirty="0"/>
              <a:t>dimension is the </a:t>
            </a:r>
            <a:r>
              <a:rPr lang="en-US" sz="2000" dirty="0">
                <a:solidFill>
                  <a:schemeClr val="accent6">
                    <a:lumMod val="60000"/>
                    <a:lumOff val="40000"/>
                  </a:schemeClr>
                </a:solidFill>
              </a:rPr>
              <a:t>order ID </a:t>
            </a:r>
            <a:r>
              <a:rPr lang="en-US" sz="2000" dirty="0"/>
              <a:t>of the P.O. (Purchase Order)</a:t>
            </a:r>
          </a:p>
          <a:p>
            <a:pPr>
              <a:lnSpc>
                <a:spcPct val="120000"/>
              </a:lnSpc>
            </a:pPr>
            <a:endParaRPr lang="en-US" sz="2000" dirty="0"/>
          </a:p>
          <a:p>
            <a:pPr>
              <a:lnSpc>
                <a:spcPct val="120000"/>
              </a:lnSpc>
            </a:pPr>
            <a:r>
              <a:rPr lang="en-US" sz="2000" dirty="0"/>
              <a:t>We can add </a:t>
            </a:r>
            <a:r>
              <a:rPr lang="en-US" sz="2000" dirty="0">
                <a:solidFill>
                  <a:schemeClr val="bg2">
                    <a:lumMod val="50000"/>
                  </a:schemeClr>
                </a:solidFill>
              </a:rPr>
              <a:t>additional attributes </a:t>
            </a:r>
            <a:r>
              <a:rPr lang="en-US" sz="2000" dirty="0"/>
              <a:t>to the order dimension to </a:t>
            </a:r>
            <a:r>
              <a:rPr lang="en-US" sz="2000" dirty="0">
                <a:solidFill>
                  <a:srgbClr val="FF0000"/>
                </a:solidFill>
              </a:rPr>
              <a:t>filter and aggregate</a:t>
            </a:r>
            <a:r>
              <a:rPr lang="en-US" sz="2000" dirty="0"/>
              <a:t> P.O.s.</a:t>
            </a:r>
          </a:p>
          <a:p>
            <a:pPr>
              <a:lnSpc>
                <a:spcPct val="120000"/>
              </a:lnSpc>
              <a:buNone/>
            </a:pPr>
            <a:endParaRPr lang="en-US" sz="2000" dirty="0"/>
          </a:p>
        </p:txBody>
      </p:sp>
      <p:cxnSp>
        <p:nvCxnSpPr>
          <p:cNvPr id="53" name="Straight Connector 52"/>
          <p:cNvCxnSpPr>
            <a:endCxn id="55" idx="2"/>
          </p:cNvCxnSpPr>
          <p:nvPr/>
        </p:nvCxnSpPr>
        <p:spPr>
          <a:xfrm>
            <a:off x="7391400" y="350461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p:cNvCxnSpPr>
          <p:nvPr/>
        </p:nvCxnSpPr>
        <p:spPr>
          <a:xfrm flipV="1">
            <a:off x="5715000" y="3518358"/>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848600" y="339718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TextBox 55"/>
          <p:cNvSpPr txBox="1"/>
          <p:nvPr/>
        </p:nvSpPr>
        <p:spPr>
          <a:xfrm>
            <a:off x="5257800" y="3134380"/>
            <a:ext cx="685800" cy="307777"/>
          </a:xfrm>
          <a:prstGeom prst="rect">
            <a:avLst/>
          </a:prstGeom>
          <a:noFill/>
        </p:spPr>
        <p:txBody>
          <a:bodyPr wrap="square" rtlCol="0">
            <a:spAutoFit/>
          </a:bodyPr>
          <a:lstStyle/>
          <a:p>
            <a:pPr algn="ctr"/>
            <a:r>
              <a:rPr lang="en-US" sz="1400" dirty="0"/>
              <a:t>date</a:t>
            </a:r>
          </a:p>
        </p:txBody>
      </p:sp>
      <p:sp>
        <p:nvSpPr>
          <p:cNvPr id="57" name="TextBox 56"/>
          <p:cNvSpPr txBox="1"/>
          <p:nvPr/>
        </p:nvSpPr>
        <p:spPr>
          <a:xfrm>
            <a:off x="8077200" y="3362980"/>
            <a:ext cx="914400" cy="307777"/>
          </a:xfrm>
          <a:prstGeom prst="rect">
            <a:avLst/>
          </a:prstGeom>
          <a:noFill/>
        </p:spPr>
        <p:txBody>
          <a:bodyPr wrap="square" rtlCol="0">
            <a:spAutoFit/>
          </a:bodyPr>
          <a:lstStyle/>
          <a:p>
            <a:r>
              <a:rPr lang="en-US" sz="1400" dirty="0"/>
              <a:t>product</a:t>
            </a:r>
          </a:p>
        </p:txBody>
      </p:sp>
      <p:sp>
        <p:nvSpPr>
          <p:cNvPr id="58" name="TextBox 57"/>
          <p:cNvSpPr txBox="1"/>
          <p:nvPr/>
        </p:nvSpPr>
        <p:spPr>
          <a:xfrm>
            <a:off x="8077200" y="3667780"/>
            <a:ext cx="914400" cy="304800"/>
          </a:xfrm>
          <a:prstGeom prst="rect">
            <a:avLst/>
          </a:prstGeom>
          <a:noFill/>
        </p:spPr>
        <p:txBody>
          <a:bodyPr wrap="square" rtlCol="0">
            <a:spAutoFit/>
          </a:bodyPr>
          <a:lstStyle/>
          <a:p>
            <a:r>
              <a:rPr lang="en-US" sz="1400" dirty="0"/>
              <a:t>customer</a:t>
            </a:r>
          </a:p>
        </p:txBody>
      </p:sp>
      <p:sp>
        <p:nvSpPr>
          <p:cNvPr id="59" name="Oval 58"/>
          <p:cNvSpPr/>
          <p:nvPr/>
        </p:nvSpPr>
        <p:spPr>
          <a:xfrm>
            <a:off x="5486400" y="341092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Rectangle 59"/>
          <p:cNvSpPr/>
          <p:nvPr/>
        </p:nvSpPr>
        <p:spPr>
          <a:xfrm>
            <a:off x="6172200" y="3362980"/>
            <a:ext cx="1219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br>
              <a:rPr lang="en-US" sz="1200" dirty="0"/>
            </a:br>
            <a:r>
              <a:rPr lang="en-US" sz="1200" dirty="0"/>
              <a:t>price</a:t>
            </a:r>
          </a:p>
        </p:txBody>
      </p:sp>
      <p:sp>
        <p:nvSpPr>
          <p:cNvPr id="61" name="Rectangle 60"/>
          <p:cNvSpPr/>
          <p:nvPr/>
        </p:nvSpPr>
        <p:spPr>
          <a:xfrm>
            <a:off x="6172200" y="3058180"/>
            <a:ext cx="12192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Order line</a:t>
            </a:r>
            <a:endParaRPr lang="en-US" sz="1600" dirty="0"/>
          </a:p>
        </p:txBody>
      </p:sp>
      <p:cxnSp>
        <p:nvCxnSpPr>
          <p:cNvPr id="62" name="Straight Connector 61"/>
          <p:cNvCxnSpPr>
            <a:endCxn id="63" idx="2"/>
          </p:cNvCxnSpPr>
          <p:nvPr/>
        </p:nvCxnSpPr>
        <p:spPr>
          <a:xfrm>
            <a:off x="7391400" y="385141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848600" y="374398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p:cNvCxnSpPr>
            <a:stCxn id="66" idx="6"/>
          </p:cNvCxnSpPr>
          <p:nvPr/>
        </p:nvCxnSpPr>
        <p:spPr>
          <a:xfrm flipV="1">
            <a:off x="5715000" y="385141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953000" y="3591580"/>
            <a:ext cx="685800" cy="307777"/>
          </a:xfrm>
          <a:prstGeom prst="rect">
            <a:avLst/>
          </a:prstGeom>
          <a:noFill/>
        </p:spPr>
        <p:txBody>
          <a:bodyPr wrap="square" rtlCol="0">
            <a:spAutoFit/>
          </a:bodyPr>
          <a:lstStyle/>
          <a:p>
            <a:pPr algn="ctr"/>
            <a:r>
              <a:rPr lang="en-US" sz="1400" dirty="0"/>
              <a:t>order</a:t>
            </a:r>
          </a:p>
        </p:txBody>
      </p:sp>
      <p:sp>
        <p:nvSpPr>
          <p:cNvPr id="66" name="Oval 65"/>
          <p:cNvSpPr/>
          <p:nvPr/>
        </p:nvSpPr>
        <p:spPr>
          <a:xfrm>
            <a:off x="5486400" y="374398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Oval 68"/>
          <p:cNvSpPr/>
          <p:nvPr/>
        </p:nvSpPr>
        <p:spPr>
          <a:xfrm>
            <a:off x="5324475" y="4095750"/>
            <a:ext cx="228600" cy="228600"/>
          </a:xfrm>
          <a:prstGeom prst="ellipse">
            <a:avLst/>
          </a:prstGeom>
          <a:ln>
            <a:solidFill>
              <a:srgbClr val="FF0000"/>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0" name="Straight Connector 69"/>
          <p:cNvCxnSpPr>
            <a:cxnSpLocks/>
          </p:cNvCxnSpPr>
          <p:nvPr/>
        </p:nvCxnSpPr>
        <p:spPr>
          <a:xfrm flipV="1">
            <a:off x="5486119" y="3952594"/>
            <a:ext cx="66956"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76" idx="2"/>
          </p:cNvCxnSpPr>
          <p:nvPr/>
        </p:nvCxnSpPr>
        <p:spPr>
          <a:xfrm>
            <a:off x="7391400" y="189423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80" idx="6"/>
          </p:cNvCxnSpPr>
          <p:nvPr/>
        </p:nvCxnSpPr>
        <p:spPr>
          <a:xfrm flipV="1">
            <a:off x="5715000" y="1907978"/>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848600" y="178680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TextBox 76"/>
          <p:cNvSpPr txBox="1"/>
          <p:nvPr/>
        </p:nvSpPr>
        <p:spPr>
          <a:xfrm>
            <a:off x="5257800" y="1524000"/>
            <a:ext cx="685800" cy="307777"/>
          </a:xfrm>
          <a:prstGeom prst="rect">
            <a:avLst/>
          </a:prstGeom>
          <a:noFill/>
        </p:spPr>
        <p:txBody>
          <a:bodyPr wrap="square" rtlCol="0">
            <a:spAutoFit/>
          </a:bodyPr>
          <a:lstStyle/>
          <a:p>
            <a:pPr algn="ctr"/>
            <a:r>
              <a:rPr lang="en-US" sz="1400" dirty="0"/>
              <a:t>date</a:t>
            </a:r>
          </a:p>
        </p:txBody>
      </p:sp>
      <p:sp>
        <p:nvSpPr>
          <p:cNvPr id="78" name="TextBox 77"/>
          <p:cNvSpPr txBox="1"/>
          <p:nvPr/>
        </p:nvSpPr>
        <p:spPr>
          <a:xfrm>
            <a:off x="8077200" y="1752600"/>
            <a:ext cx="914400" cy="307777"/>
          </a:xfrm>
          <a:prstGeom prst="rect">
            <a:avLst/>
          </a:prstGeom>
          <a:noFill/>
        </p:spPr>
        <p:txBody>
          <a:bodyPr wrap="square" rtlCol="0">
            <a:spAutoFit/>
          </a:bodyPr>
          <a:lstStyle/>
          <a:p>
            <a:r>
              <a:rPr lang="en-US" sz="1400" dirty="0"/>
              <a:t>product</a:t>
            </a:r>
          </a:p>
        </p:txBody>
      </p:sp>
      <p:sp>
        <p:nvSpPr>
          <p:cNvPr id="79" name="TextBox 78"/>
          <p:cNvSpPr txBox="1"/>
          <p:nvPr/>
        </p:nvSpPr>
        <p:spPr>
          <a:xfrm>
            <a:off x="8077200" y="2057400"/>
            <a:ext cx="914400" cy="304800"/>
          </a:xfrm>
          <a:prstGeom prst="rect">
            <a:avLst/>
          </a:prstGeom>
          <a:noFill/>
        </p:spPr>
        <p:txBody>
          <a:bodyPr wrap="square" rtlCol="0">
            <a:spAutoFit/>
          </a:bodyPr>
          <a:lstStyle/>
          <a:p>
            <a:r>
              <a:rPr lang="en-US" sz="1400" dirty="0"/>
              <a:t>customer</a:t>
            </a:r>
          </a:p>
        </p:txBody>
      </p:sp>
      <p:sp>
        <p:nvSpPr>
          <p:cNvPr id="80" name="Oval 79"/>
          <p:cNvSpPr/>
          <p:nvPr/>
        </p:nvSpPr>
        <p:spPr>
          <a:xfrm>
            <a:off x="5486400" y="18005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Rectangle 80"/>
          <p:cNvSpPr/>
          <p:nvPr/>
        </p:nvSpPr>
        <p:spPr>
          <a:xfrm>
            <a:off x="6172200" y="1752600"/>
            <a:ext cx="12192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br>
              <a:rPr lang="en-US" sz="1200" dirty="0"/>
            </a:br>
            <a:r>
              <a:rPr lang="en-US" sz="1200" dirty="0"/>
              <a:t>price</a:t>
            </a:r>
          </a:p>
        </p:txBody>
      </p:sp>
      <p:sp>
        <p:nvSpPr>
          <p:cNvPr id="82" name="Rectangle 81"/>
          <p:cNvSpPr/>
          <p:nvPr/>
        </p:nvSpPr>
        <p:spPr>
          <a:xfrm>
            <a:off x="6172200" y="1447800"/>
            <a:ext cx="12192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Order line</a:t>
            </a:r>
            <a:endParaRPr lang="en-US" sz="1600" dirty="0"/>
          </a:p>
        </p:txBody>
      </p:sp>
      <p:cxnSp>
        <p:nvCxnSpPr>
          <p:cNvPr id="83" name="Straight Connector 82"/>
          <p:cNvCxnSpPr>
            <a:endCxn id="84" idx="2"/>
          </p:cNvCxnSpPr>
          <p:nvPr/>
        </p:nvCxnSpPr>
        <p:spPr>
          <a:xfrm>
            <a:off x="7391400" y="224103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84860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5" name="Straight Connector 84"/>
          <p:cNvCxnSpPr>
            <a:stCxn id="87" idx="6"/>
          </p:cNvCxnSpPr>
          <p:nvPr/>
        </p:nvCxnSpPr>
        <p:spPr>
          <a:xfrm flipV="1">
            <a:off x="5715000" y="2241031"/>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276569" y="2286624"/>
            <a:ext cx="685800" cy="307777"/>
          </a:xfrm>
          <a:prstGeom prst="rect">
            <a:avLst/>
          </a:prstGeom>
          <a:noFill/>
        </p:spPr>
        <p:txBody>
          <a:bodyPr wrap="square" rtlCol="0">
            <a:spAutoFit/>
          </a:bodyPr>
          <a:lstStyle/>
          <a:p>
            <a:pPr algn="ctr"/>
            <a:r>
              <a:rPr lang="en-US" sz="1400" dirty="0"/>
              <a:t>order</a:t>
            </a:r>
          </a:p>
        </p:txBody>
      </p:sp>
      <p:sp>
        <p:nvSpPr>
          <p:cNvPr id="87" name="Oval 86"/>
          <p:cNvSpPr/>
          <p:nvPr/>
        </p:nvSpPr>
        <p:spPr>
          <a:xfrm>
            <a:off x="548640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4800600" y="4264223"/>
            <a:ext cx="1219200" cy="307777"/>
          </a:xfrm>
          <a:prstGeom prst="rect">
            <a:avLst/>
          </a:prstGeom>
          <a:noFill/>
        </p:spPr>
        <p:txBody>
          <a:bodyPr wrap="square" rtlCol="0">
            <a:spAutoFit/>
          </a:bodyPr>
          <a:lstStyle/>
          <a:p>
            <a:pPr algn="ctr"/>
            <a:r>
              <a:rPr lang="en-US" sz="1400" dirty="0" err="1"/>
              <a:t>shipMethod</a:t>
            </a:r>
            <a:endParaRPr lang="en-US" sz="1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89</a:t>
            </a:fld>
            <a:endParaRPr lang="en-US"/>
          </a:p>
        </p:txBody>
      </p:sp>
      <p:sp>
        <p:nvSpPr>
          <p:cNvPr id="4" name="Content Placeholder 3"/>
          <p:cNvSpPr>
            <a:spLocks noGrp="1"/>
          </p:cNvSpPr>
          <p:nvPr>
            <p:ph sz="quarter" idx="1"/>
          </p:nvPr>
        </p:nvSpPr>
        <p:spPr>
          <a:xfrm>
            <a:off x="457200" y="1219200"/>
            <a:ext cx="8229600" cy="3810000"/>
          </a:xfrm>
        </p:spPr>
        <p:txBody>
          <a:bodyPr>
            <a:normAutofit/>
          </a:bodyPr>
          <a:lstStyle/>
          <a:p>
            <a:r>
              <a:rPr lang="en-US" dirty="0"/>
              <a:t>Transactional facts are generally </a:t>
            </a:r>
            <a:r>
              <a:rPr lang="en-US" dirty="0">
                <a:solidFill>
                  <a:srgbClr val="FF0000"/>
                </a:solidFill>
              </a:rPr>
              <a:t>sparse</a:t>
            </a:r>
          </a:p>
          <a:p>
            <a:pPr lvl="1"/>
            <a:r>
              <a:rPr lang="en-US" dirty="0">
                <a:solidFill>
                  <a:schemeClr val="bg2">
                    <a:lumMod val="50000"/>
                  </a:schemeClr>
                </a:solidFill>
              </a:rPr>
              <a:t>No primary </a:t>
            </a:r>
            <a:r>
              <a:rPr lang="en-US" dirty="0"/>
              <a:t>events for </a:t>
            </a:r>
            <a:r>
              <a:rPr lang="en-US" dirty="0">
                <a:solidFill>
                  <a:schemeClr val="bg2">
                    <a:lumMod val="50000"/>
                  </a:schemeClr>
                </a:solidFill>
              </a:rPr>
              <a:t>many</a:t>
            </a:r>
            <a:r>
              <a:rPr lang="en-US" dirty="0"/>
              <a:t> </a:t>
            </a:r>
            <a:r>
              <a:rPr lang="en-US" dirty="0">
                <a:solidFill>
                  <a:schemeClr val="bg2">
                    <a:lumMod val="50000"/>
                  </a:schemeClr>
                </a:solidFill>
              </a:rPr>
              <a:t>combinations</a:t>
            </a:r>
            <a:r>
              <a:rPr lang="en-US" dirty="0"/>
              <a:t> of possible values of the dimensions.</a:t>
            </a:r>
          </a:p>
          <a:p>
            <a:pPr lvl="1"/>
            <a:r>
              <a:rPr lang="en-US" dirty="0"/>
              <a:t>E.g., only </a:t>
            </a:r>
            <a:r>
              <a:rPr lang="en-US" dirty="0">
                <a:solidFill>
                  <a:schemeClr val="bg2">
                    <a:lumMod val="50000"/>
                  </a:schemeClr>
                </a:solidFill>
              </a:rPr>
              <a:t>a few </a:t>
            </a:r>
            <a:r>
              <a:rPr lang="en-US" dirty="0"/>
              <a:t>products are sold every day in all stores</a:t>
            </a:r>
          </a:p>
          <a:p>
            <a:r>
              <a:rPr lang="en-US" dirty="0">
                <a:solidFill>
                  <a:srgbClr val="FF0000"/>
                </a:solidFill>
              </a:rPr>
              <a:t>Absent</a:t>
            </a:r>
            <a:r>
              <a:rPr lang="en-US" dirty="0"/>
              <a:t> primary events infer </a:t>
            </a:r>
            <a:r>
              <a:rPr lang="en-US" dirty="0">
                <a:solidFill>
                  <a:srgbClr val="FF0000"/>
                </a:solidFill>
              </a:rPr>
              <a:t>zero</a:t>
            </a:r>
            <a:r>
              <a:rPr lang="en-US" dirty="0"/>
              <a:t> value for the measures</a:t>
            </a:r>
          </a:p>
          <a:p>
            <a:pPr lvl="1"/>
            <a:r>
              <a:rPr lang="en-US" dirty="0"/>
              <a:t>E.g., there is no primary event recorded if a product is not sold (quantity=0).</a:t>
            </a:r>
          </a:p>
          <a:p>
            <a:r>
              <a:rPr lang="en-US" dirty="0"/>
              <a:t>Generally, a fact that records </a:t>
            </a:r>
            <a:r>
              <a:rPr lang="en-US" dirty="0">
                <a:solidFill>
                  <a:schemeClr val="bg2">
                    <a:lumMod val="50000"/>
                  </a:schemeClr>
                </a:solidFill>
              </a:rPr>
              <a:t>lower</a:t>
            </a:r>
            <a:r>
              <a:rPr lang="en-US" dirty="0"/>
              <a:t> level of detail has a higher </a:t>
            </a:r>
            <a:r>
              <a:rPr lang="en-US" dirty="0">
                <a:solidFill>
                  <a:schemeClr val="bg2">
                    <a:lumMod val="50000"/>
                  </a:schemeClr>
                </a:solidFill>
              </a:rPr>
              <a:t>sparsity</a:t>
            </a:r>
            <a:r>
              <a:rPr lang="en-US" dirty="0"/>
              <a:t> (i.e., lower density).</a:t>
            </a:r>
          </a:p>
        </p:txBody>
      </p:sp>
      <p:sp>
        <p:nvSpPr>
          <p:cNvPr id="6" name="Rectangle 5"/>
          <p:cNvSpPr/>
          <p:nvPr/>
        </p:nvSpPr>
        <p:spPr>
          <a:xfrm>
            <a:off x="1524000" y="5134106"/>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1524000" y="5438906"/>
            <a:ext cx="1371600" cy="7332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838200" y="574370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066800" y="585113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352800" y="578615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2895600" y="589358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48000" y="5142798"/>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152400" y="5678722"/>
            <a:ext cx="838200" cy="338554"/>
          </a:xfrm>
          <a:prstGeom prst="rect">
            <a:avLst/>
          </a:prstGeom>
          <a:noFill/>
        </p:spPr>
        <p:txBody>
          <a:bodyPr wrap="square" rtlCol="0">
            <a:spAutoFit/>
          </a:bodyPr>
          <a:lstStyle/>
          <a:p>
            <a:pPr algn="ctr"/>
            <a:r>
              <a:rPr lang="en-US" sz="1600" dirty="0">
                <a:solidFill>
                  <a:srgbClr val="002060"/>
                </a:solidFill>
              </a:rPr>
              <a:t>date</a:t>
            </a:r>
          </a:p>
        </p:txBody>
      </p:sp>
      <p:sp>
        <p:nvSpPr>
          <p:cNvPr id="14" name="TextBox 13"/>
          <p:cNvSpPr txBox="1"/>
          <p:nvPr/>
        </p:nvSpPr>
        <p:spPr>
          <a:xfrm>
            <a:off x="3048000" y="5983522"/>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3352800" y="548135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895600" y="558878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38200" y="543890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1066800" y="554633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5100352"/>
            <a:ext cx="1143000" cy="338554"/>
          </a:xfrm>
          <a:prstGeom prst="rect">
            <a:avLst/>
          </a:prstGeom>
          <a:noFill/>
        </p:spPr>
        <p:txBody>
          <a:bodyPr wrap="square" rtlCol="0">
            <a:spAutoFit/>
          </a:bodyPr>
          <a:lstStyle/>
          <a:p>
            <a:pPr algn="ctr"/>
            <a:r>
              <a:rPr lang="en-US" sz="1600" dirty="0">
                <a:solidFill>
                  <a:srgbClr val="002060"/>
                </a:solidFill>
              </a:rPr>
              <a:t>customer</a:t>
            </a:r>
          </a:p>
        </p:txBody>
      </p:sp>
      <p:sp>
        <p:nvSpPr>
          <p:cNvPr id="23" name="Rectangle 22"/>
          <p:cNvSpPr/>
          <p:nvPr/>
        </p:nvSpPr>
        <p:spPr>
          <a:xfrm>
            <a:off x="6019800" y="5136630"/>
            <a:ext cx="1524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Monthly Sales</a:t>
            </a:r>
          </a:p>
        </p:txBody>
      </p:sp>
      <p:sp>
        <p:nvSpPr>
          <p:cNvPr id="24" name="Rectangle 23"/>
          <p:cNvSpPr/>
          <p:nvPr/>
        </p:nvSpPr>
        <p:spPr>
          <a:xfrm>
            <a:off x="6019800" y="5441430"/>
            <a:ext cx="1524000" cy="730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25" name="Oval 24"/>
          <p:cNvSpPr/>
          <p:nvPr/>
        </p:nvSpPr>
        <p:spPr>
          <a:xfrm>
            <a:off x="5334000" y="5746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5562600" y="5853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001000" y="5788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Straight Connector 27"/>
          <p:cNvCxnSpPr/>
          <p:nvPr/>
        </p:nvCxnSpPr>
        <p:spPr>
          <a:xfrm>
            <a:off x="7543800" y="5896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5145322"/>
            <a:ext cx="838200" cy="338554"/>
          </a:xfrm>
          <a:prstGeom prst="rect">
            <a:avLst/>
          </a:prstGeom>
          <a:noFill/>
        </p:spPr>
        <p:txBody>
          <a:bodyPr wrap="square" rtlCol="0">
            <a:spAutoFit/>
          </a:bodyPr>
          <a:lstStyle/>
          <a:p>
            <a:r>
              <a:rPr lang="en-US" sz="1600" dirty="0"/>
              <a:t>product</a:t>
            </a:r>
          </a:p>
        </p:txBody>
      </p:sp>
      <p:sp>
        <p:nvSpPr>
          <p:cNvPr id="30" name="TextBox 29"/>
          <p:cNvSpPr txBox="1"/>
          <p:nvPr/>
        </p:nvSpPr>
        <p:spPr>
          <a:xfrm>
            <a:off x="4572000" y="5681246"/>
            <a:ext cx="838200" cy="338554"/>
          </a:xfrm>
          <a:prstGeom prst="rect">
            <a:avLst/>
          </a:prstGeom>
          <a:noFill/>
        </p:spPr>
        <p:txBody>
          <a:bodyPr wrap="square" rtlCol="0">
            <a:spAutoFit/>
          </a:bodyPr>
          <a:lstStyle/>
          <a:p>
            <a:pPr algn="ctr"/>
            <a:r>
              <a:rPr lang="en-US" sz="1600" dirty="0">
                <a:solidFill>
                  <a:srgbClr val="002060"/>
                </a:solidFill>
              </a:rPr>
              <a:t>month</a:t>
            </a:r>
          </a:p>
        </p:txBody>
      </p:sp>
      <p:sp>
        <p:nvSpPr>
          <p:cNvPr id="31" name="TextBox 30"/>
          <p:cNvSpPr txBox="1"/>
          <p:nvPr/>
        </p:nvSpPr>
        <p:spPr>
          <a:xfrm>
            <a:off x="7696200" y="5986046"/>
            <a:ext cx="838200" cy="338554"/>
          </a:xfrm>
          <a:prstGeom prst="rect">
            <a:avLst/>
          </a:prstGeom>
          <a:noFill/>
        </p:spPr>
        <p:txBody>
          <a:bodyPr wrap="square" rtlCol="0">
            <a:spAutoFit/>
          </a:bodyPr>
          <a:lstStyle/>
          <a:p>
            <a:pPr algn="ctr"/>
            <a:r>
              <a:rPr lang="en-US" sz="1600" dirty="0"/>
              <a:t>store</a:t>
            </a:r>
          </a:p>
        </p:txBody>
      </p:sp>
      <p:sp>
        <p:nvSpPr>
          <p:cNvPr id="32" name="Oval 31"/>
          <p:cNvSpPr/>
          <p:nvPr/>
        </p:nvSpPr>
        <p:spPr>
          <a:xfrm>
            <a:off x="8001000" y="5483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7543800" y="5591306"/>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3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4" name="Content Placeholder 3"/>
          <p:cNvSpPr>
            <a:spLocks noGrp="1"/>
          </p:cNvSpPr>
          <p:nvPr>
            <p:ph sz="quarter" idx="1"/>
          </p:nvPr>
        </p:nvSpPr>
        <p:spPr>
          <a:xfrm>
            <a:off x="457200" y="1219200"/>
            <a:ext cx="8534400" cy="2590800"/>
          </a:xfrm>
        </p:spPr>
        <p:txBody>
          <a:bodyPr>
            <a:normAutofit/>
          </a:bodyPr>
          <a:lstStyle/>
          <a:p>
            <a:r>
              <a:rPr lang="en-US" dirty="0"/>
              <a:t>What are the </a:t>
            </a:r>
            <a:r>
              <a:rPr lang="en-US" dirty="0">
                <a:solidFill>
                  <a:srgbClr val="FF0000"/>
                </a:solidFill>
              </a:rPr>
              <a:t>facts</a:t>
            </a:r>
            <a:r>
              <a:rPr lang="en-US" dirty="0"/>
              <a:t>, </a:t>
            </a:r>
            <a:r>
              <a:rPr lang="en-US" dirty="0">
                <a:solidFill>
                  <a:srgbClr val="FF0000"/>
                </a:solidFill>
              </a:rPr>
              <a:t>measures</a:t>
            </a:r>
            <a:r>
              <a:rPr lang="en-US" dirty="0"/>
              <a:t> and </a:t>
            </a:r>
            <a:r>
              <a:rPr lang="en-US" dirty="0">
                <a:solidFill>
                  <a:srgbClr val="FF0000"/>
                </a:solidFill>
              </a:rPr>
              <a:t>dimensions</a:t>
            </a:r>
            <a:r>
              <a:rPr lang="en-US" dirty="0"/>
              <a:t> in the following queries?</a:t>
            </a:r>
          </a:p>
          <a:p>
            <a:pPr marL="731520" lvl="1" indent="-457200">
              <a:buFont typeface="+mj-lt"/>
              <a:buAutoNum type="arabicPeriod"/>
            </a:pPr>
            <a:r>
              <a:rPr lang="en-US" sz="2000" dirty="0"/>
              <a:t>"</a:t>
            </a:r>
            <a:r>
              <a:rPr lang="en-US" sz="2000" dirty="0">
                <a:solidFill>
                  <a:schemeClr val="tx1"/>
                </a:solidFill>
              </a:rPr>
              <a:t>What are the gross margins by product category for January?"</a:t>
            </a:r>
          </a:p>
          <a:p>
            <a:pPr marL="731520" lvl="1" indent="-457200">
              <a:buFont typeface="+mj-lt"/>
              <a:buAutoNum type="arabicPeriod"/>
            </a:pPr>
            <a:r>
              <a:rPr lang="en-US" sz="2000" dirty="0">
                <a:solidFill>
                  <a:schemeClr val="tx1"/>
                </a:solidFill>
              </a:rPr>
              <a:t>"What is the average account balance by </a:t>
            </a:r>
            <a:r>
              <a:rPr lang="en-US" sz="2000" i="1" dirty="0">
                <a:solidFill>
                  <a:schemeClr val="tx1"/>
                </a:solidFill>
              </a:rPr>
              <a:t>education level</a:t>
            </a:r>
            <a:r>
              <a:rPr lang="en-US" sz="2000" dirty="0">
                <a:solidFill>
                  <a:schemeClr val="tx1"/>
                </a:solidFill>
              </a:rPr>
              <a:t>?"</a:t>
            </a:r>
          </a:p>
          <a:p>
            <a:pPr marL="731520" lvl="1" indent="-457200">
              <a:buFont typeface="+mj-lt"/>
              <a:buAutoNum type="arabicPeriod"/>
            </a:pPr>
            <a:r>
              <a:rPr lang="en-US" sz="2000" dirty="0">
                <a:solidFill>
                  <a:schemeClr val="tx1"/>
                </a:solidFill>
              </a:rPr>
              <a:t>"How many sick days were taken by </a:t>
            </a:r>
            <a:r>
              <a:rPr lang="en-US" sz="2000" i="1" dirty="0">
                <a:solidFill>
                  <a:schemeClr val="tx1"/>
                </a:solidFill>
              </a:rPr>
              <a:t>marketing employees last year</a:t>
            </a:r>
            <a:r>
              <a:rPr lang="en-US" sz="2000" dirty="0">
                <a:solidFill>
                  <a:schemeClr val="tx1"/>
                </a:solidFill>
              </a:rPr>
              <a:t>?"</a:t>
            </a:r>
          </a:p>
          <a:p>
            <a:pPr marL="731520" lvl="1" indent="-457200">
              <a:buFont typeface="+mj-lt"/>
              <a:buAutoNum type="arabicPeriod"/>
            </a:pPr>
            <a:r>
              <a:rPr lang="en-US" sz="2000" dirty="0">
                <a:solidFill>
                  <a:schemeClr val="tx1"/>
                </a:solidFill>
              </a:rPr>
              <a:t>"What is the return rate by </a:t>
            </a:r>
            <a:r>
              <a:rPr lang="en-US" sz="2000" i="1" dirty="0">
                <a:solidFill>
                  <a:schemeClr val="tx1"/>
                </a:solidFill>
              </a:rPr>
              <a:t>supplier</a:t>
            </a:r>
            <a:r>
              <a:rPr lang="en-US" sz="2000" dirty="0">
                <a:solidFill>
                  <a:schemeClr val="tx1"/>
                </a:solidFill>
              </a:rPr>
              <a:t>?"</a:t>
            </a:r>
          </a:p>
          <a:p>
            <a:pPr marL="731520" lvl="1" indent="-457200">
              <a:buFont typeface="+mj-lt"/>
              <a:buAutoNum type="arabicPeriod"/>
            </a:pPr>
            <a:endParaRPr lang="en-US" sz="2000" dirty="0">
              <a:solidFill>
                <a:schemeClr val="tx1"/>
              </a:solidFill>
            </a:endParaRPr>
          </a:p>
          <a:p>
            <a:pPr lvl="1"/>
            <a:endParaRPr lang="en-US" sz="2000" dirty="0">
              <a:solidFill>
                <a:schemeClr val="tx1"/>
              </a:solidFill>
            </a:endParaRP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solidFill>
                <a:schemeClr val="tx1"/>
              </a:solidFill>
            </a:endParaRPr>
          </a:p>
        </p:txBody>
      </p:sp>
      <p:graphicFrame>
        <p:nvGraphicFramePr>
          <p:cNvPr id="5" name="Table 4">
            <a:extLst>
              <a:ext uri="{FF2B5EF4-FFF2-40B4-BE49-F238E27FC236}">
                <a16:creationId xmlns:a16="http://schemas.microsoft.com/office/drawing/2014/main" id="{41652099-2BC6-498D-8177-9C3F9ACD297A}"/>
              </a:ext>
            </a:extLst>
          </p:cNvPr>
          <p:cNvGraphicFramePr>
            <a:graphicFrameLocks noGrp="1"/>
          </p:cNvGraphicFramePr>
          <p:nvPr>
            <p:extLst>
              <p:ext uri="{D42A27DB-BD31-4B8C-83A1-F6EECF244321}">
                <p14:modId xmlns:p14="http://schemas.microsoft.com/office/powerpoint/2010/main" val="2623582905"/>
              </p:ext>
            </p:extLst>
          </p:nvPr>
        </p:nvGraphicFramePr>
        <p:xfrm>
          <a:off x="781049" y="3886200"/>
          <a:ext cx="7886702" cy="1904853"/>
        </p:xfrm>
        <a:graphic>
          <a:graphicData uri="http://schemas.openxmlformats.org/drawingml/2006/table">
            <a:tbl>
              <a:tblPr firstRow="1" bandRow="1">
                <a:tableStyleId>{ED083AE6-46FA-4A59-8FB0-9F97EB10719F}</a:tableStyleId>
              </a:tblPr>
              <a:tblGrid>
                <a:gridCol w="295752">
                  <a:extLst>
                    <a:ext uri="{9D8B030D-6E8A-4147-A177-3AD203B41FA5}">
                      <a16:colId xmlns:a16="http://schemas.microsoft.com/office/drawing/2014/main" val="3612335053"/>
                    </a:ext>
                  </a:extLst>
                </a:gridCol>
                <a:gridCol w="2464594">
                  <a:extLst>
                    <a:ext uri="{9D8B030D-6E8A-4147-A177-3AD203B41FA5}">
                      <a16:colId xmlns:a16="http://schemas.microsoft.com/office/drawing/2014/main" val="759123576"/>
                    </a:ext>
                  </a:extLst>
                </a:gridCol>
                <a:gridCol w="2383156">
                  <a:extLst>
                    <a:ext uri="{9D8B030D-6E8A-4147-A177-3AD203B41FA5}">
                      <a16:colId xmlns:a16="http://schemas.microsoft.com/office/drawing/2014/main" val="1184004571"/>
                    </a:ext>
                  </a:extLst>
                </a:gridCol>
                <a:gridCol w="2743200">
                  <a:extLst>
                    <a:ext uri="{9D8B030D-6E8A-4147-A177-3AD203B41FA5}">
                      <a16:colId xmlns:a16="http://schemas.microsoft.com/office/drawing/2014/main" val="1655426140"/>
                    </a:ext>
                  </a:extLst>
                </a:gridCol>
              </a:tblGrid>
              <a:tr h="279071">
                <a:tc>
                  <a:txBody>
                    <a:bodyPr/>
                    <a:lstStyle/>
                    <a:p>
                      <a:pPr algn="ctr"/>
                      <a:endParaRPr lang="en-US" dirty="0"/>
                    </a:p>
                  </a:txBody>
                  <a:tcPr marL="0" marR="0" marT="0" marB="0" anchor="ctr"/>
                </a:tc>
                <a:tc>
                  <a:txBody>
                    <a:bodyPr/>
                    <a:lstStyle/>
                    <a:p>
                      <a:pPr algn="ctr"/>
                      <a:r>
                        <a:rPr lang="en-US" sz="1800" dirty="0"/>
                        <a:t>Facts</a:t>
                      </a:r>
                    </a:p>
                  </a:txBody>
                  <a:tcPr marL="0" marR="0" marT="0" marB="0" anchor="ctr"/>
                </a:tc>
                <a:tc>
                  <a:txBody>
                    <a:bodyPr/>
                    <a:lstStyle/>
                    <a:p>
                      <a:pPr algn="ctr"/>
                      <a:r>
                        <a:rPr lang="en-US" sz="1800" dirty="0"/>
                        <a:t>Measures</a:t>
                      </a:r>
                    </a:p>
                  </a:txBody>
                  <a:tcPr marL="0" marR="0" marT="0" marB="0" anchor="ctr"/>
                </a:tc>
                <a:tc>
                  <a:txBody>
                    <a:bodyPr/>
                    <a:lstStyle/>
                    <a:p>
                      <a:pPr algn="ctr"/>
                      <a:r>
                        <a:rPr lang="en-US" sz="1800" dirty="0"/>
                        <a:t>Dimensions</a:t>
                      </a:r>
                    </a:p>
                  </a:txBody>
                  <a:tcPr marL="0" marR="0" marT="0" marB="0" anchor="ctr"/>
                </a:tc>
                <a:extLst>
                  <a:ext uri="{0D108BD9-81ED-4DB2-BD59-A6C34878D82A}">
                    <a16:rowId xmlns:a16="http://schemas.microsoft.com/office/drawing/2014/main" val="4199319741"/>
                  </a:ext>
                </a:extLst>
              </a:tr>
              <a:tr h="385618">
                <a:tc>
                  <a:txBody>
                    <a:bodyPr/>
                    <a:lstStyle/>
                    <a:p>
                      <a:pPr algn="ctr"/>
                      <a:r>
                        <a:rPr lang="en-US" sz="1600" dirty="0"/>
                        <a:t>1</a:t>
                      </a:r>
                    </a:p>
                  </a:txBody>
                  <a:tcPr marL="0" marR="0" marT="0" marB="0" anchor="ctr"/>
                </a:tc>
                <a:tc>
                  <a:txBody>
                    <a:bodyPr/>
                    <a:lstStyle/>
                    <a:p>
                      <a:pPr algn="ctr"/>
                      <a:r>
                        <a:rPr lang="en-US" sz="1600" dirty="0"/>
                        <a:t>Sales </a:t>
                      </a:r>
                    </a:p>
                  </a:txBody>
                  <a:tcPr marL="0" marR="0" marT="0" marB="0" anchor="ctr"/>
                </a:tc>
                <a:tc>
                  <a:txBody>
                    <a:bodyPr/>
                    <a:lstStyle/>
                    <a:p>
                      <a:pPr algn="ctr"/>
                      <a:r>
                        <a:rPr lang="en-US" sz="1600" dirty="0"/>
                        <a:t>Gross margin</a:t>
                      </a:r>
                    </a:p>
                  </a:txBody>
                  <a:tcPr marL="0" marR="0" marT="0" marB="0" anchor="ctr"/>
                </a:tc>
                <a:tc>
                  <a:txBody>
                    <a:bodyPr/>
                    <a:lstStyle/>
                    <a:p>
                      <a:pPr algn="ctr"/>
                      <a:r>
                        <a:rPr lang="en-US" sz="1600" dirty="0"/>
                        <a:t>Product category, January</a:t>
                      </a:r>
                    </a:p>
                  </a:txBody>
                  <a:tcPr marL="0" marR="0" marT="0" marB="0" anchor="ctr"/>
                </a:tc>
                <a:extLst>
                  <a:ext uri="{0D108BD9-81ED-4DB2-BD59-A6C34878D82A}">
                    <a16:rowId xmlns:a16="http://schemas.microsoft.com/office/drawing/2014/main" val="1328157221"/>
                  </a:ext>
                </a:extLst>
              </a:tr>
              <a:tr h="431097">
                <a:tc>
                  <a:txBody>
                    <a:bodyPr/>
                    <a:lstStyle/>
                    <a:p>
                      <a:pPr algn="ctr"/>
                      <a:r>
                        <a:rPr lang="en-US" sz="1600" dirty="0"/>
                        <a:t>2</a:t>
                      </a:r>
                    </a:p>
                  </a:txBody>
                  <a:tcPr marL="0" marR="0" marT="0" marB="0" anchor="ctr"/>
                </a:tc>
                <a:tc>
                  <a:txBody>
                    <a:bodyPr/>
                    <a:lstStyle/>
                    <a:p>
                      <a:pPr algn="ctr"/>
                      <a:r>
                        <a:rPr lang="en-US" sz="1600" dirty="0"/>
                        <a:t>Account Management</a:t>
                      </a:r>
                    </a:p>
                  </a:txBody>
                  <a:tcPr marL="0" marR="0" marT="0" marB="0" anchor="ctr"/>
                </a:tc>
                <a:tc>
                  <a:txBody>
                    <a:bodyPr/>
                    <a:lstStyle/>
                    <a:p>
                      <a:pPr algn="ctr"/>
                      <a:r>
                        <a:rPr lang="en-US" sz="1600" dirty="0"/>
                        <a:t>Average account balance</a:t>
                      </a:r>
                    </a:p>
                  </a:txBody>
                  <a:tcPr marL="0" marR="0" marT="0" marB="0" anchor="ctr"/>
                </a:tc>
                <a:tc>
                  <a:txBody>
                    <a:bodyPr/>
                    <a:lstStyle/>
                    <a:p>
                      <a:pPr algn="ctr"/>
                      <a:r>
                        <a:rPr lang="en-US" sz="1600" dirty="0"/>
                        <a:t>Education level</a:t>
                      </a:r>
                    </a:p>
                  </a:txBody>
                  <a:tcPr marL="0" marR="0" marT="0" marB="0" anchor="ctr"/>
                </a:tc>
                <a:extLst>
                  <a:ext uri="{0D108BD9-81ED-4DB2-BD59-A6C34878D82A}">
                    <a16:rowId xmlns:a16="http://schemas.microsoft.com/office/drawing/2014/main" val="2793784908"/>
                  </a:ext>
                </a:extLst>
              </a:tr>
              <a:tr h="385785">
                <a:tc>
                  <a:txBody>
                    <a:bodyPr/>
                    <a:lstStyle/>
                    <a:p>
                      <a:pPr algn="ctr"/>
                      <a:r>
                        <a:rPr lang="en-US" sz="1600" dirty="0"/>
                        <a:t>3</a:t>
                      </a:r>
                    </a:p>
                  </a:txBody>
                  <a:tcPr marL="0" marR="0" marT="0" marB="0" anchor="ctr"/>
                </a:tc>
                <a:tc>
                  <a:txBody>
                    <a:bodyPr/>
                    <a:lstStyle/>
                    <a:p>
                      <a:pPr algn="ctr"/>
                      <a:r>
                        <a:rPr lang="en-US" sz="1600" dirty="0"/>
                        <a:t>Attendance</a:t>
                      </a:r>
                    </a:p>
                  </a:txBody>
                  <a:tcPr marL="0" marR="0" marT="0" marB="0" anchor="ctr"/>
                </a:tc>
                <a:tc>
                  <a:txBody>
                    <a:bodyPr/>
                    <a:lstStyle/>
                    <a:p>
                      <a:pPr algn="ctr"/>
                      <a:r>
                        <a:rPr lang="en-US" sz="1600" dirty="0"/>
                        <a:t>Sick days</a:t>
                      </a:r>
                    </a:p>
                  </a:txBody>
                  <a:tcPr marL="0" marR="0" marT="0" marB="0" anchor="ctr"/>
                </a:tc>
                <a:tc>
                  <a:txBody>
                    <a:bodyPr/>
                    <a:lstStyle/>
                    <a:p>
                      <a:pPr algn="ctr"/>
                      <a:r>
                        <a:rPr lang="en-US" sz="1600" dirty="0"/>
                        <a:t>Marketing employees last year</a:t>
                      </a:r>
                    </a:p>
                  </a:txBody>
                  <a:tcPr marL="0" marR="0" marT="0" marB="0" anchor="ctr"/>
                </a:tc>
                <a:extLst>
                  <a:ext uri="{0D108BD9-81ED-4DB2-BD59-A6C34878D82A}">
                    <a16:rowId xmlns:a16="http://schemas.microsoft.com/office/drawing/2014/main" val="1939443747"/>
                  </a:ext>
                </a:extLst>
              </a:tr>
              <a:tr h="423282">
                <a:tc>
                  <a:txBody>
                    <a:bodyPr/>
                    <a:lstStyle/>
                    <a:p>
                      <a:pPr algn="ctr"/>
                      <a:r>
                        <a:rPr lang="en-US" sz="1600" dirty="0"/>
                        <a:t>4</a:t>
                      </a:r>
                    </a:p>
                  </a:txBody>
                  <a:tcPr marL="0" marR="0" marT="0" marB="0" anchor="ctr"/>
                </a:tc>
                <a:tc>
                  <a:txBody>
                    <a:bodyPr/>
                    <a:lstStyle/>
                    <a:p>
                      <a:pPr algn="ctr"/>
                      <a:r>
                        <a:rPr lang="en-US" sz="1600" dirty="0"/>
                        <a:t>Return Processing</a:t>
                      </a:r>
                    </a:p>
                  </a:txBody>
                  <a:tcPr marL="0" marR="0" marT="0" marB="0" anchor="ctr"/>
                </a:tc>
                <a:tc>
                  <a:txBody>
                    <a:bodyPr/>
                    <a:lstStyle/>
                    <a:p>
                      <a:pPr algn="ctr"/>
                      <a:r>
                        <a:rPr lang="en-US" sz="1600" dirty="0"/>
                        <a:t>Return rate</a:t>
                      </a:r>
                    </a:p>
                  </a:txBody>
                  <a:tcPr marL="0" marR="0" marT="0" marB="0" anchor="ctr"/>
                </a:tc>
                <a:tc>
                  <a:txBody>
                    <a:bodyPr/>
                    <a:lstStyle/>
                    <a:p>
                      <a:pPr algn="ctr"/>
                      <a:r>
                        <a:rPr lang="en-US" sz="1600" dirty="0"/>
                        <a:t>Supplier</a:t>
                      </a:r>
                    </a:p>
                  </a:txBody>
                  <a:tcPr marL="0" marR="0" marT="0" marB="0" anchor="ctr"/>
                </a:tc>
                <a:extLst>
                  <a:ext uri="{0D108BD9-81ED-4DB2-BD59-A6C34878D82A}">
                    <a16:rowId xmlns:a16="http://schemas.microsoft.com/office/drawing/2014/main" val="1948817378"/>
                  </a:ext>
                </a:extLst>
              </a:tr>
            </a:tbl>
          </a:graphicData>
        </a:graphic>
      </p:graphicFrame>
    </p:spTree>
    <p:extLst>
      <p:ext uri="{BB962C8B-B14F-4D97-AF65-F5344CB8AC3E}">
        <p14:creationId xmlns:p14="http://schemas.microsoft.com/office/powerpoint/2010/main" val="139638130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Additive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90</a:t>
            </a:fld>
            <a:endParaRPr lang="en-US"/>
          </a:p>
        </p:txBody>
      </p:sp>
      <p:sp>
        <p:nvSpPr>
          <p:cNvPr id="4" name="Content Placeholder 3"/>
          <p:cNvSpPr>
            <a:spLocks noGrp="1"/>
          </p:cNvSpPr>
          <p:nvPr>
            <p:ph sz="quarter" idx="1"/>
          </p:nvPr>
        </p:nvSpPr>
        <p:spPr>
          <a:xfrm>
            <a:off x="457200" y="1219200"/>
            <a:ext cx="8229600" cy="3810000"/>
          </a:xfrm>
        </p:spPr>
        <p:txBody>
          <a:bodyPr>
            <a:normAutofit fontScale="92500" lnSpcReduction="10000"/>
          </a:bodyPr>
          <a:lstStyle/>
          <a:p>
            <a:r>
              <a:rPr lang="en-US" dirty="0"/>
              <a:t>Measures in transactional facts are usually </a:t>
            </a:r>
            <a:r>
              <a:rPr lang="en-US" dirty="0">
                <a:solidFill>
                  <a:schemeClr val="bg2">
                    <a:lumMod val="50000"/>
                  </a:schemeClr>
                </a:solidFill>
              </a:rPr>
              <a:t>additive</a:t>
            </a:r>
          </a:p>
          <a:p>
            <a:r>
              <a:rPr lang="en-US" dirty="0"/>
              <a:t>A measure is called </a:t>
            </a:r>
            <a:r>
              <a:rPr lang="en-US" dirty="0">
                <a:solidFill>
                  <a:srgbClr val="FF0000"/>
                </a:solidFill>
              </a:rPr>
              <a:t>additive</a:t>
            </a:r>
            <a:r>
              <a:rPr lang="en-US" dirty="0">
                <a:solidFill>
                  <a:srgbClr val="3366FF"/>
                </a:solidFill>
              </a:rPr>
              <a:t> </a:t>
            </a:r>
            <a:r>
              <a:rPr lang="en-US" dirty="0"/>
              <a:t>when you can use the </a:t>
            </a:r>
            <a:r>
              <a:rPr lang="en-US" dirty="0">
                <a:solidFill>
                  <a:srgbClr val="3366FF"/>
                </a:solidFill>
              </a:rPr>
              <a:t>SUM </a:t>
            </a:r>
            <a:r>
              <a:rPr lang="en-US" dirty="0">
                <a:solidFill>
                  <a:srgbClr val="000000"/>
                </a:solidFill>
              </a:rPr>
              <a:t>operator</a:t>
            </a:r>
            <a:r>
              <a:rPr lang="en-US" dirty="0">
                <a:solidFill>
                  <a:srgbClr val="3366FF"/>
                </a:solidFill>
              </a:rPr>
              <a:t> </a:t>
            </a:r>
            <a:r>
              <a:rPr lang="en-US" dirty="0"/>
              <a:t>to aggregate along </a:t>
            </a:r>
            <a:r>
              <a:rPr lang="en-US" dirty="0">
                <a:solidFill>
                  <a:schemeClr val="bg2">
                    <a:lumMod val="50000"/>
                  </a:schemeClr>
                </a:solidFill>
              </a:rPr>
              <a:t>any</a:t>
            </a:r>
            <a:r>
              <a:rPr lang="en-US" dirty="0"/>
              <a:t> dimension.</a:t>
            </a:r>
          </a:p>
          <a:p>
            <a:pPr lvl="1"/>
            <a:r>
              <a:rPr lang="en-US" dirty="0"/>
              <a:t>i.e., the </a:t>
            </a:r>
            <a:r>
              <a:rPr lang="en-US" dirty="0">
                <a:solidFill>
                  <a:schemeClr val="accent6">
                    <a:lumMod val="60000"/>
                    <a:lumOff val="40000"/>
                  </a:schemeClr>
                </a:solidFill>
              </a:rPr>
              <a:t>sum</a:t>
            </a:r>
            <a:r>
              <a:rPr lang="en-US" dirty="0"/>
              <a:t> of measures of a group of events are </a:t>
            </a:r>
            <a:r>
              <a:rPr lang="en-US" dirty="0">
                <a:solidFill>
                  <a:schemeClr val="accent6">
                    <a:lumMod val="60000"/>
                    <a:lumOff val="40000"/>
                  </a:schemeClr>
                </a:solidFill>
              </a:rPr>
              <a:t>meaningful</a:t>
            </a:r>
          </a:p>
          <a:p>
            <a:r>
              <a:rPr lang="en-US" dirty="0"/>
              <a:t>Generally, we store </a:t>
            </a:r>
            <a:r>
              <a:rPr lang="en-US" dirty="0">
                <a:solidFill>
                  <a:srgbClr val="FF0000"/>
                </a:solidFill>
              </a:rPr>
              <a:t>additive measures </a:t>
            </a:r>
            <a:r>
              <a:rPr lang="en-US" dirty="0"/>
              <a:t>in </a:t>
            </a:r>
            <a:r>
              <a:rPr lang="en-US" dirty="0">
                <a:solidFill>
                  <a:schemeClr val="bg2">
                    <a:lumMod val="50000"/>
                  </a:schemeClr>
                </a:solidFill>
              </a:rPr>
              <a:t>primary events</a:t>
            </a:r>
            <a:r>
              <a:rPr lang="en-US" dirty="0"/>
              <a:t>.</a:t>
            </a:r>
          </a:p>
          <a:p>
            <a:r>
              <a:rPr lang="en-US" dirty="0">
                <a:solidFill>
                  <a:srgbClr val="FF0000"/>
                </a:solidFill>
              </a:rPr>
              <a:t>Measures</a:t>
            </a:r>
            <a:r>
              <a:rPr lang="en-US" dirty="0"/>
              <a:t> that sum up </a:t>
            </a:r>
            <a:r>
              <a:rPr lang="en-US" dirty="0">
                <a:solidFill>
                  <a:schemeClr val="bg2">
                    <a:lumMod val="50000"/>
                  </a:schemeClr>
                </a:solidFill>
              </a:rPr>
              <a:t>count</a:t>
            </a:r>
            <a:r>
              <a:rPr lang="en-US" dirty="0"/>
              <a:t> or </a:t>
            </a:r>
            <a:r>
              <a:rPr lang="en-US" dirty="0">
                <a:solidFill>
                  <a:schemeClr val="bg2">
                    <a:lumMod val="50000"/>
                  </a:schemeClr>
                </a:solidFill>
              </a:rPr>
              <a:t>dollar amount </a:t>
            </a:r>
            <a:r>
              <a:rPr lang="en-US" dirty="0"/>
              <a:t>in a business transaction are usually </a:t>
            </a:r>
            <a:r>
              <a:rPr lang="en-US" dirty="0">
                <a:solidFill>
                  <a:schemeClr val="bg2">
                    <a:lumMod val="50000"/>
                  </a:schemeClr>
                </a:solidFill>
              </a:rPr>
              <a:t>additive. </a:t>
            </a:r>
            <a:r>
              <a:rPr lang="en-US" dirty="0"/>
              <a:t>For example:</a:t>
            </a:r>
          </a:p>
          <a:p>
            <a:pPr lvl="1"/>
            <a:r>
              <a:rPr lang="en-US" dirty="0">
                <a:solidFill>
                  <a:schemeClr val="accent6">
                    <a:lumMod val="60000"/>
                    <a:lumOff val="40000"/>
                  </a:schemeClr>
                </a:solidFill>
              </a:rPr>
              <a:t>total</a:t>
            </a:r>
            <a:r>
              <a:rPr lang="en-US" dirty="0"/>
              <a:t> quantity of apples sold in a store yesterday</a:t>
            </a:r>
          </a:p>
          <a:p>
            <a:pPr lvl="1"/>
            <a:r>
              <a:rPr lang="en-US" dirty="0">
                <a:solidFill>
                  <a:schemeClr val="accent6">
                    <a:lumMod val="60000"/>
                    <a:lumOff val="40000"/>
                  </a:schemeClr>
                </a:solidFill>
              </a:rPr>
              <a:t>total</a:t>
            </a:r>
            <a:r>
              <a:rPr lang="en-US" dirty="0"/>
              <a:t> sales receipts from each customer in a store yesterday</a:t>
            </a:r>
          </a:p>
          <a:p>
            <a:pPr lvl="1"/>
            <a:r>
              <a:rPr lang="en-US" dirty="0">
                <a:solidFill>
                  <a:schemeClr val="accent6">
                    <a:lumMod val="60000"/>
                    <a:lumOff val="40000"/>
                  </a:schemeClr>
                </a:solidFill>
              </a:rPr>
              <a:t>total</a:t>
            </a:r>
            <a:r>
              <a:rPr lang="en-US" dirty="0"/>
              <a:t> sales receipts from selling fruits in each store last month</a:t>
            </a:r>
          </a:p>
          <a:p>
            <a:endParaRPr lang="en-US" dirty="0"/>
          </a:p>
        </p:txBody>
      </p:sp>
      <p:grpSp>
        <p:nvGrpSpPr>
          <p:cNvPr id="5" name="Group 4">
            <a:extLst>
              <a:ext uri="{FF2B5EF4-FFF2-40B4-BE49-F238E27FC236}">
                <a16:creationId xmlns:a16="http://schemas.microsoft.com/office/drawing/2014/main" id="{DC5E9F02-04C3-4D97-A54B-31603BACD799}"/>
              </a:ext>
            </a:extLst>
          </p:cNvPr>
          <p:cNvGrpSpPr/>
          <p:nvPr/>
        </p:nvGrpSpPr>
        <p:grpSpPr>
          <a:xfrm>
            <a:off x="2438400" y="5070606"/>
            <a:ext cx="3733800" cy="1266694"/>
            <a:chOff x="5105400" y="5134106"/>
            <a:chExt cx="3733800" cy="1266694"/>
          </a:xfrm>
        </p:grpSpPr>
        <p:sp>
          <p:nvSpPr>
            <p:cNvPr id="6" name="Rectangle 5"/>
            <p:cNvSpPr/>
            <p:nvPr/>
          </p:nvSpPr>
          <p:spPr>
            <a:xfrm>
              <a:off x="6477000" y="521283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477000" y="5517630"/>
              <a:ext cx="1371600" cy="7332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p:txBody>
        </p:sp>
        <p:sp>
          <p:nvSpPr>
            <p:cNvPr id="8" name="Oval 7"/>
            <p:cNvSpPr/>
            <p:nvPr/>
          </p:nvSpPr>
          <p:spPr>
            <a:xfrm>
              <a:off x="5791200" y="58224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6019800" y="59298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305800" y="58648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7848600" y="59723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01000" y="5221522"/>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5105400" y="5709952"/>
              <a:ext cx="838200" cy="338554"/>
            </a:xfrm>
            <a:prstGeom prst="rect">
              <a:avLst/>
            </a:prstGeom>
            <a:noFill/>
          </p:spPr>
          <p:txBody>
            <a:bodyPr wrap="square" rtlCol="0">
              <a:spAutoFit/>
            </a:bodyPr>
            <a:lstStyle/>
            <a:p>
              <a:pPr algn="ctr"/>
              <a:r>
                <a:rPr lang="en-US" sz="1600" dirty="0">
                  <a:solidFill>
                    <a:srgbClr val="002060"/>
                  </a:solidFill>
                </a:rPr>
                <a:t>date</a:t>
              </a:r>
            </a:p>
          </p:txBody>
        </p:sp>
        <p:sp>
          <p:nvSpPr>
            <p:cNvPr id="14" name="TextBox 13"/>
            <p:cNvSpPr txBox="1"/>
            <p:nvPr/>
          </p:nvSpPr>
          <p:spPr>
            <a:xfrm>
              <a:off x="8001000" y="6062246"/>
              <a:ext cx="838200" cy="338554"/>
            </a:xfrm>
            <a:prstGeom prst="rect">
              <a:avLst/>
            </a:prstGeom>
            <a:noFill/>
          </p:spPr>
          <p:txBody>
            <a:bodyPr wrap="square" rtlCol="0">
              <a:spAutoFit/>
            </a:bodyPr>
            <a:lstStyle/>
            <a:p>
              <a:pPr algn="ctr"/>
              <a:r>
                <a:rPr lang="en-US" sz="1600" dirty="0"/>
                <a:t>store</a:t>
              </a:r>
            </a:p>
          </p:txBody>
        </p:sp>
        <p:sp>
          <p:nvSpPr>
            <p:cNvPr id="15" name="Oval 14"/>
            <p:cNvSpPr/>
            <p:nvPr/>
          </p:nvSpPr>
          <p:spPr>
            <a:xfrm>
              <a:off x="8305800" y="55600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848600" y="56675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91200" y="55176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6019800" y="56250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81600" y="5134106"/>
              <a:ext cx="1143000" cy="338554"/>
            </a:xfrm>
            <a:prstGeom prst="rect">
              <a:avLst/>
            </a:prstGeom>
            <a:noFill/>
          </p:spPr>
          <p:txBody>
            <a:bodyPr wrap="square" rtlCol="0">
              <a:spAutoFit/>
            </a:bodyPr>
            <a:lstStyle/>
            <a:p>
              <a:pPr algn="ctr"/>
              <a:r>
                <a:rPr lang="en-US" sz="1600" dirty="0">
                  <a:solidFill>
                    <a:srgbClr val="002060"/>
                  </a:solidFill>
                </a:rPr>
                <a:t>customer</a:t>
              </a:r>
            </a:p>
          </p:txBody>
        </p:sp>
      </p:grpSp>
    </p:spTree>
    <p:extLst>
      <p:ext uri="{BB962C8B-B14F-4D97-AF65-F5344CB8AC3E}">
        <p14:creationId xmlns:p14="http://schemas.microsoft.com/office/powerpoint/2010/main" val="3559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Differences </a:t>
            </a:r>
            <a:r>
              <a:rPr lang="en-US" dirty="0"/>
              <a:t>a</a:t>
            </a:r>
            <a:r>
              <a:rPr lang="en-US"/>
              <a:t>re </a:t>
            </a:r>
            <a:r>
              <a:rPr lang="en-US" dirty="0"/>
              <a:t>Also Additive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91</a:t>
            </a:fld>
            <a:endParaRPr lang="en-US"/>
          </a:p>
        </p:txBody>
      </p:sp>
      <p:sp>
        <p:nvSpPr>
          <p:cNvPr id="4" name="Content Placeholder 3"/>
          <p:cNvSpPr>
            <a:spLocks noGrp="1"/>
          </p:cNvSpPr>
          <p:nvPr>
            <p:ph sz="quarter" idx="1"/>
          </p:nvPr>
        </p:nvSpPr>
        <p:spPr>
          <a:xfrm>
            <a:off x="457200" y="1219200"/>
            <a:ext cx="8229600" cy="4114800"/>
          </a:xfrm>
        </p:spPr>
        <p:txBody>
          <a:bodyPr>
            <a:normAutofit/>
          </a:bodyPr>
          <a:lstStyle/>
          <a:p>
            <a:r>
              <a:rPr lang="en-US" sz="2400" dirty="0">
                <a:solidFill>
                  <a:srgbClr val="FF0000"/>
                </a:solidFill>
              </a:rPr>
              <a:t>Differences</a:t>
            </a:r>
            <a:r>
              <a:rPr lang="en-US" sz="2400" dirty="0"/>
              <a:t> between additive measures are also </a:t>
            </a:r>
            <a:r>
              <a:rPr lang="en-US" sz="2400" dirty="0">
                <a:solidFill>
                  <a:srgbClr val="FF0000"/>
                </a:solidFill>
              </a:rPr>
              <a:t>additive</a:t>
            </a:r>
          </a:p>
          <a:p>
            <a:pPr lvl="1"/>
            <a:r>
              <a:rPr lang="en-US" sz="2000" dirty="0"/>
              <a:t>E.g., margin $ = order $ - cost $</a:t>
            </a:r>
          </a:p>
          <a:p>
            <a:r>
              <a:rPr lang="en-US" sz="2400" dirty="0"/>
              <a:t>Although such measures can be calculated at query time efficiently, </a:t>
            </a:r>
            <a:r>
              <a:rPr lang="en-US" sz="2400" dirty="0">
                <a:solidFill>
                  <a:srgbClr val="FF0000"/>
                </a:solidFill>
              </a:rPr>
              <a:t>storing</a:t>
            </a:r>
            <a:r>
              <a:rPr lang="en-US" sz="2400" dirty="0"/>
              <a:t> them in </a:t>
            </a:r>
            <a:r>
              <a:rPr lang="en-US" sz="2400" dirty="0">
                <a:solidFill>
                  <a:schemeClr val="bg2">
                    <a:lumMod val="50000"/>
                  </a:schemeClr>
                </a:solidFill>
              </a:rPr>
              <a:t>primary events </a:t>
            </a:r>
            <a:r>
              <a:rPr lang="en-US" sz="2400" dirty="0"/>
              <a:t>is often </a:t>
            </a:r>
            <a:r>
              <a:rPr lang="en-US" sz="2400" dirty="0">
                <a:solidFill>
                  <a:srgbClr val="FF0000"/>
                </a:solidFill>
              </a:rPr>
              <a:t>recommended</a:t>
            </a:r>
            <a:r>
              <a:rPr lang="en-US" sz="2400" dirty="0"/>
              <a:t> because</a:t>
            </a:r>
          </a:p>
          <a:p>
            <a:pPr lvl="1"/>
            <a:r>
              <a:rPr lang="en-US" sz="2000" dirty="0"/>
              <a:t>Consistent definition of the measures, correct value available to all applications</a:t>
            </a:r>
          </a:p>
        </p:txBody>
      </p:sp>
      <p:cxnSp>
        <p:nvCxnSpPr>
          <p:cNvPr id="5" name="Straight Connector 4"/>
          <p:cNvCxnSpPr/>
          <p:nvPr/>
        </p:nvCxnSpPr>
        <p:spPr>
          <a:xfrm>
            <a:off x="7772400" y="4953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791200" y="5181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24600" y="4495800"/>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a:t>
            </a:r>
            <a:endParaRPr lang="en-US" dirty="0"/>
          </a:p>
        </p:txBody>
      </p:sp>
      <p:sp>
        <p:nvSpPr>
          <p:cNvPr id="8" name="Rectangle 7"/>
          <p:cNvSpPr/>
          <p:nvPr/>
        </p:nvSpPr>
        <p:spPr>
          <a:xfrm>
            <a:off x="6324600" y="4800600"/>
            <a:ext cx="14478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t>quantityOrdered</a:t>
            </a:r>
            <a:endParaRPr lang="en-US" sz="1400" dirty="0"/>
          </a:p>
          <a:p>
            <a:r>
              <a:rPr lang="en-US" sz="1400" dirty="0" err="1"/>
              <a:t>orderDollars</a:t>
            </a:r>
            <a:endParaRPr lang="en-US" sz="1400" dirty="0"/>
          </a:p>
          <a:p>
            <a:r>
              <a:rPr lang="en-US" sz="1400" dirty="0" err="1"/>
              <a:t>costDollars</a:t>
            </a:r>
            <a:endParaRPr lang="en-US" sz="1400" dirty="0"/>
          </a:p>
          <a:p>
            <a:r>
              <a:rPr lang="en-US" sz="1400" dirty="0" err="1">
                <a:solidFill>
                  <a:srgbClr val="002060"/>
                </a:solidFill>
              </a:rPr>
              <a:t>marginDollars</a:t>
            </a:r>
            <a:endParaRPr lang="en-US" sz="1400" dirty="0">
              <a:solidFill>
                <a:srgbClr val="002060"/>
              </a:solidFill>
            </a:endParaRPr>
          </a:p>
          <a:p>
            <a:r>
              <a:rPr lang="en-US" sz="1400" dirty="0"/>
              <a:t>…</a:t>
            </a:r>
          </a:p>
        </p:txBody>
      </p:sp>
      <p:sp>
        <p:nvSpPr>
          <p:cNvPr id="9" name="Oval 8"/>
          <p:cNvSpPr/>
          <p:nvPr/>
        </p:nvSpPr>
        <p:spPr>
          <a:xfrm>
            <a:off x="8153400" y="4831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5486400" y="5257800"/>
            <a:ext cx="685800" cy="307777"/>
          </a:xfrm>
          <a:prstGeom prst="rect">
            <a:avLst/>
          </a:prstGeom>
          <a:noFill/>
        </p:spPr>
        <p:txBody>
          <a:bodyPr wrap="square" rtlCol="0">
            <a:spAutoFit/>
          </a:bodyPr>
          <a:lstStyle/>
          <a:p>
            <a:pPr algn="ctr"/>
            <a:r>
              <a:rPr lang="en-US" sz="1400" dirty="0"/>
              <a:t>date</a:t>
            </a:r>
          </a:p>
        </p:txBody>
      </p:sp>
      <p:sp>
        <p:nvSpPr>
          <p:cNvPr id="12" name="Oval 11"/>
          <p:cNvSpPr/>
          <p:nvPr/>
        </p:nvSpPr>
        <p:spPr>
          <a:xfrm>
            <a:off x="5638800" y="5074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7772400" y="537897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53400" y="525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7772400" y="5410200"/>
            <a:ext cx="838200" cy="307777"/>
          </a:xfrm>
          <a:prstGeom prst="rect">
            <a:avLst/>
          </a:prstGeom>
          <a:noFill/>
        </p:spPr>
        <p:txBody>
          <a:bodyPr wrap="square" rtlCol="0">
            <a:spAutoFit/>
          </a:bodyPr>
          <a:lstStyle/>
          <a:p>
            <a:pPr algn="ctr"/>
            <a:r>
              <a:rPr lang="en-US" sz="1400" dirty="0"/>
              <a:t>product</a:t>
            </a:r>
          </a:p>
        </p:txBody>
      </p:sp>
      <p:sp>
        <p:nvSpPr>
          <p:cNvPr id="16" name="TextBox 15"/>
          <p:cNvSpPr txBox="1"/>
          <p:nvPr/>
        </p:nvSpPr>
        <p:spPr>
          <a:xfrm>
            <a:off x="7848600" y="4495800"/>
            <a:ext cx="914400" cy="307777"/>
          </a:xfrm>
          <a:prstGeom prst="rect">
            <a:avLst/>
          </a:prstGeom>
          <a:noFill/>
        </p:spPr>
        <p:txBody>
          <a:bodyPr wrap="square" rtlCol="0">
            <a:spAutoFit/>
          </a:bodyPr>
          <a:lstStyle/>
          <a:p>
            <a:pPr algn="ctr"/>
            <a:r>
              <a:rPr lang="en-US" sz="1400" dirty="0"/>
              <a:t>customer</a:t>
            </a:r>
          </a:p>
        </p:txBody>
      </p:sp>
    </p:spTree>
    <p:extLst>
      <p:ext uri="{BB962C8B-B14F-4D97-AF65-F5344CB8AC3E}">
        <p14:creationId xmlns:p14="http://schemas.microsoft.com/office/powerpoint/2010/main" val="2439405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Empty Fact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92</a:t>
            </a:fld>
            <a:endParaRPr lang="en-US"/>
          </a:p>
        </p:txBody>
      </p:sp>
      <p:sp>
        <p:nvSpPr>
          <p:cNvPr id="4" name="Content Placeholder 3"/>
          <p:cNvSpPr>
            <a:spLocks noGrp="1"/>
          </p:cNvSpPr>
          <p:nvPr>
            <p:ph sz="quarter" idx="1"/>
          </p:nvPr>
        </p:nvSpPr>
        <p:spPr>
          <a:xfrm>
            <a:off x="457200" y="1219200"/>
            <a:ext cx="8229600" cy="2362200"/>
          </a:xfrm>
        </p:spPr>
        <p:txBody>
          <a:bodyPr>
            <a:normAutofit lnSpcReduction="10000"/>
          </a:bodyPr>
          <a:lstStyle/>
          <a:p>
            <a:r>
              <a:rPr lang="en-US" sz="2400" dirty="0"/>
              <a:t>An </a:t>
            </a:r>
            <a:r>
              <a:rPr lang="en-US" sz="2400" dirty="0">
                <a:solidFill>
                  <a:srgbClr val="FF0000"/>
                </a:solidFill>
              </a:rPr>
              <a:t>empty fact </a:t>
            </a:r>
            <a:r>
              <a:rPr lang="en-US" sz="2400" dirty="0"/>
              <a:t>schema </a:t>
            </a:r>
            <a:r>
              <a:rPr lang="en-US" sz="2400" dirty="0">
                <a:solidFill>
                  <a:schemeClr val="bg2">
                    <a:lumMod val="50000"/>
                  </a:schemeClr>
                </a:solidFill>
              </a:rPr>
              <a:t>does not </a:t>
            </a:r>
            <a:r>
              <a:rPr lang="en-US" sz="2400" dirty="0"/>
              <a:t>have any </a:t>
            </a:r>
            <a:r>
              <a:rPr lang="en-US" sz="2400" dirty="0">
                <a:solidFill>
                  <a:schemeClr val="bg2">
                    <a:lumMod val="50000"/>
                  </a:schemeClr>
                </a:solidFill>
              </a:rPr>
              <a:t>measures</a:t>
            </a:r>
          </a:p>
          <a:p>
            <a:r>
              <a:rPr lang="en-US" sz="2400" dirty="0"/>
              <a:t>Each primary event records the </a:t>
            </a:r>
            <a:r>
              <a:rPr lang="en-US" sz="2400" dirty="0">
                <a:solidFill>
                  <a:schemeClr val="bg2">
                    <a:lumMod val="50000"/>
                  </a:schemeClr>
                </a:solidFill>
              </a:rPr>
              <a:t>occurrence</a:t>
            </a:r>
            <a:r>
              <a:rPr lang="en-US" sz="2400" dirty="0"/>
              <a:t> of an activity, e.g., customer service request, click-thru count of online advertisement, web page view</a:t>
            </a:r>
          </a:p>
          <a:p>
            <a:r>
              <a:rPr lang="en-US" sz="2300" dirty="0"/>
              <a:t>Use </a:t>
            </a:r>
            <a:r>
              <a:rPr lang="en-US" sz="2300" dirty="0">
                <a:solidFill>
                  <a:srgbClr val="FF0000"/>
                </a:solidFill>
              </a:rPr>
              <a:t>COUNT</a:t>
            </a:r>
            <a:r>
              <a:rPr lang="en-US" sz="2300" dirty="0"/>
              <a:t> to calculate the number of primary events in a </a:t>
            </a:r>
            <a:r>
              <a:rPr lang="en-US" sz="2300" dirty="0">
                <a:solidFill>
                  <a:schemeClr val="bg2">
                    <a:lumMod val="50000"/>
                  </a:schemeClr>
                </a:solidFill>
              </a:rPr>
              <a:t>secondary event</a:t>
            </a:r>
          </a:p>
        </p:txBody>
      </p:sp>
      <p:cxnSp>
        <p:nvCxnSpPr>
          <p:cNvPr id="5" name="Straight Connector 4"/>
          <p:cNvCxnSpPr/>
          <p:nvPr/>
        </p:nvCxnSpPr>
        <p:spPr>
          <a:xfrm>
            <a:off x="4800600" y="4191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19400" y="41910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52800" y="3733800"/>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Attendance</a:t>
            </a:r>
            <a:endParaRPr lang="en-US" dirty="0"/>
          </a:p>
        </p:txBody>
      </p:sp>
      <p:sp>
        <p:nvSpPr>
          <p:cNvPr id="8" name="Rectangle 7"/>
          <p:cNvSpPr/>
          <p:nvPr/>
        </p:nvSpPr>
        <p:spPr>
          <a:xfrm>
            <a:off x="3352800" y="4038600"/>
            <a:ext cx="1447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rgbClr val="FF0000"/>
                </a:solidFill>
              </a:rPr>
              <a:t>(COUNT)</a:t>
            </a:r>
          </a:p>
        </p:txBody>
      </p:sp>
      <p:sp>
        <p:nvSpPr>
          <p:cNvPr id="10" name="Oval 9"/>
          <p:cNvSpPr/>
          <p:nvPr/>
        </p:nvSpPr>
        <p:spPr>
          <a:xfrm>
            <a:off x="5181600" y="4069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2438400" y="3807023"/>
            <a:ext cx="685800" cy="307777"/>
          </a:xfrm>
          <a:prstGeom prst="rect">
            <a:avLst/>
          </a:prstGeom>
          <a:noFill/>
        </p:spPr>
        <p:txBody>
          <a:bodyPr wrap="square" rtlCol="0">
            <a:spAutoFit/>
          </a:bodyPr>
          <a:lstStyle/>
          <a:p>
            <a:pPr algn="ctr"/>
            <a:r>
              <a:rPr lang="en-US" sz="1400" dirty="0"/>
              <a:t>date</a:t>
            </a:r>
          </a:p>
        </p:txBody>
      </p:sp>
      <p:sp>
        <p:nvSpPr>
          <p:cNvPr id="13" name="TextBox 12"/>
          <p:cNvSpPr txBox="1"/>
          <p:nvPr/>
        </p:nvSpPr>
        <p:spPr>
          <a:xfrm>
            <a:off x="4953000" y="3807023"/>
            <a:ext cx="685800" cy="307777"/>
          </a:xfrm>
          <a:prstGeom prst="rect">
            <a:avLst/>
          </a:prstGeom>
          <a:noFill/>
        </p:spPr>
        <p:txBody>
          <a:bodyPr wrap="square" rtlCol="0">
            <a:spAutoFit/>
          </a:bodyPr>
          <a:lstStyle/>
          <a:p>
            <a:pPr algn="ctr"/>
            <a:r>
              <a:rPr lang="en-US" sz="1400" dirty="0"/>
              <a:t>course</a:t>
            </a:r>
          </a:p>
        </p:txBody>
      </p:sp>
      <p:sp>
        <p:nvSpPr>
          <p:cNvPr id="15" name="Oval 14"/>
          <p:cNvSpPr/>
          <p:nvPr/>
        </p:nvSpPr>
        <p:spPr>
          <a:xfrm>
            <a:off x="2667000" y="40835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extBox 16"/>
          <p:cNvSpPr txBox="1"/>
          <p:nvPr/>
        </p:nvSpPr>
        <p:spPr>
          <a:xfrm>
            <a:off x="4953000" y="4721423"/>
            <a:ext cx="838200" cy="307777"/>
          </a:xfrm>
          <a:prstGeom prst="rect">
            <a:avLst/>
          </a:prstGeom>
          <a:noFill/>
        </p:spPr>
        <p:txBody>
          <a:bodyPr wrap="square" rtlCol="0">
            <a:spAutoFit/>
          </a:bodyPr>
          <a:lstStyle/>
          <a:p>
            <a:r>
              <a:rPr lang="en-US" sz="1400" dirty="0"/>
              <a:t>student</a:t>
            </a:r>
          </a:p>
        </p:txBody>
      </p:sp>
      <p:cxnSp>
        <p:nvCxnSpPr>
          <p:cNvPr id="21" name="Straight Connector 20"/>
          <p:cNvCxnSpPr/>
          <p:nvPr/>
        </p:nvCxnSpPr>
        <p:spPr>
          <a:xfrm>
            <a:off x="4800600" y="461697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1816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2819400" y="46482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0" y="4721423"/>
            <a:ext cx="914400" cy="307777"/>
          </a:xfrm>
          <a:prstGeom prst="rect">
            <a:avLst/>
          </a:prstGeom>
          <a:noFill/>
        </p:spPr>
        <p:txBody>
          <a:bodyPr wrap="square" rtlCol="0">
            <a:spAutoFit/>
          </a:bodyPr>
          <a:lstStyle/>
          <a:p>
            <a:pPr algn="ctr"/>
            <a:r>
              <a:rPr lang="en-US" sz="1400" dirty="0"/>
              <a:t>professor</a:t>
            </a:r>
          </a:p>
        </p:txBody>
      </p:sp>
      <p:sp>
        <p:nvSpPr>
          <p:cNvPr id="25" name="Oval 24"/>
          <p:cNvSpPr/>
          <p:nvPr/>
        </p:nvSpPr>
        <p:spPr>
          <a:xfrm>
            <a:off x="2667000" y="4540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5410200" y="461697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912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p:cNvSpPr txBox="1"/>
          <p:nvPr/>
        </p:nvSpPr>
        <p:spPr>
          <a:xfrm>
            <a:off x="5638800" y="4724400"/>
            <a:ext cx="838200" cy="307777"/>
          </a:xfrm>
          <a:prstGeom prst="rect">
            <a:avLst/>
          </a:prstGeom>
          <a:noFill/>
        </p:spPr>
        <p:txBody>
          <a:bodyPr wrap="square" rtlCol="0">
            <a:spAutoFit/>
          </a:bodyPr>
          <a:lstStyle/>
          <a:p>
            <a:r>
              <a:rPr lang="en-US" sz="1400" dirty="0"/>
              <a:t>major</a:t>
            </a:r>
          </a:p>
        </p:txBody>
      </p:sp>
      <p:sp>
        <p:nvSpPr>
          <p:cNvPr id="27" name="TextBox 26"/>
          <p:cNvSpPr txBox="1"/>
          <p:nvPr/>
        </p:nvSpPr>
        <p:spPr>
          <a:xfrm>
            <a:off x="685800" y="5181600"/>
            <a:ext cx="7543800" cy="923330"/>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This fact can answer questions like "</a:t>
            </a:r>
            <a:r>
              <a:rPr lang="en-US" dirty="0">
                <a:solidFill>
                  <a:schemeClr val="accent6">
                    <a:lumMod val="60000"/>
                    <a:lumOff val="40000"/>
                  </a:schemeClr>
                </a:solidFill>
              </a:rPr>
              <a:t>How many lectures does a certain student attend in each course?</a:t>
            </a:r>
            <a:r>
              <a:rPr lang="en-US" dirty="0"/>
              <a:t>", "</a:t>
            </a:r>
            <a:r>
              <a:rPr lang="en-US" dirty="0">
                <a:solidFill>
                  <a:schemeClr val="accent6">
                    <a:lumMod val="60000"/>
                    <a:lumOff val="40000"/>
                  </a:schemeClr>
                </a:solidFill>
              </a:rPr>
              <a:t>Compare the average attendance of courses.</a:t>
            </a:r>
            <a:r>
              <a:rPr lang="en-US" dirty="0"/>
              <a:t>", "</a:t>
            </a:r>
            <a:r>
              <a:rPr lang="en-US" dirty="0">
                <a:solidFill>
                  <a:schemeClr val="accent6">
                    <a:lumMod val="60000"/>
                    <a:lumOff val="40000"/>
                  </a:schemeClr>
                </a:solidFill>
              </a:rPr>
              <a:t>Which majors have a higher attendance rate?</a:t>
            </a:r>
            <a:r>
              <a:rPr lang="en-US" dirty="0"/>
              <a:t>"</a:t>
            </a:r>
          </a:p>
        </p:txBody>
      </p:sp>
    </p:spTree>
    <p:extLst>
      <p:ext uri="{BB962C8B-B14F-4D97-AF65-F5344CB8AC3E}">
        <p14:creationId xmlns:p14="http://schemas.microsoft.com/office/powerpoint/2010/main" val="28717677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to Empty Fact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93</a:t>
            </a:fld>
            <a:endParaRPr lang="en-US"/>
          </a:p>
        </p:txBody>
      </p:sp>
      <p:sp>
        <p:nvSpPr>
          <p:cNvPr id="4" name="Content Placeholder 3"/>
          <p:cNvSpPr>
            <a:spLocks noGrp="1"/>
          </p:cNvSpPr>
          <p:nvPr>
            <p:ph sz="quarter" idx="1"/>
          </p:nvPr>
        </p:nvSpPr>
        <p:spPr>
          <a:xfrm>
            <a:off x="457200" y="1219200"/>
            <a:ext cx="8229600" cy="3048000"/>
          </a:xfrm>
        </p:spPr>
        <p:txBody>
          <a:bodyPr>
            <a:normAutofit lnSpcReduction="10000"/>
          </a:bodyPr>
          <a:lstStyle/>
          <a:p>
            <a:r>
              <a:rPr lang="en-US" sz="2400" dirty="0">
                <a:solidFill>
                  <a:srgbClr val="FF0000"/>
                </a:solidFill>
              </a:rPr>
              <a:t>Another way </a:t>
            </a:r>
            <a:r>
              <a:rPr lang="en-US" sz="2400" dirty="0"/>
              <a:t>to model occurrence of events is to </a:t>
            </a:r>
            <a:r>
              <a:rPr lang="en-US" sz="2400" dirty="0">
                <a:solidFill>
                  <a:schemeClr val="bg2">
                    <a:lumMod val="50000"/>
                  </a:schemeClr>
                </a:solidFill>
              </a:rPr>
              <a:t>add</a:t>
            </a:r>
            <a:r>
              <a:rPr lang="en-US" sz="2400" dirty="0"/>
              <a:t> a </a:t>
            </a:r>
            <a:r>
              <a:rPr lang="en-US" sz="2400" dirty="0">
                <a:solidFill>
                  <a:schemeClr val="bg2">
                    <a:lumMod val="50000"/>
                  </a:schemeClr>
                </a:solidFill>
              </a:rPr>
              <a:t>count</a:t>
            </a:r>
            <a:r>
              <a:rPr lang="en-US" sz="2400" dirty="0"/>
              <a:t> </a:t>
            </a:r>
            <a:r>
              <a:rPr lang="en-US" sz="2400" dirty="0">
                <a:solidFill>
                  <a:schemeClr val="bg2">
                    <a:lumMod val="50000"/>
                  </a:schemeClr>
                </a:solidFill>
              </a:rPr>
              <a:t>measure</a:t>
            </a:r>
            <a:r>
              <a:rPr lang="en-US" sz="2400" dirty="0"/>
              <a:t> and initialize it to </a:t>
            </a:r>
            <a:r>
              <a:rPr lang="en-US" sz="2400" dirty="0">
                <a:solidFill>
                  <a:schemeClr val="bg2">
                    <a:lumMod val="50000"/>
                  </a:schemeClr>
                </a:solidFill>
              </a:rPr>
              <a:t>one</a:t>
            </a:r>
            <a:r>
              <a:rPr lang="en-US" sz="2400" dirty="0"/>
              <a:t> for all primary events</a:t>
            </a:r>
          </a:p>
          <a:p>
            <a:r>
              <a:rPr lang="en-US" sz="2400" dirty="0"/>
              <a:t>Count is </a:t>
            </a:r>
            <a:r>
              <a:rPr lang="en-US" sz="2400" dirty="0">
                <a:solidFill>
                  <a:srgbClr val="FF0000"/>
                </a:solidFill>
              </a:rPr>
              <a:t>additive</a:t>
            </a:r>
          </a:p>
          <a:p>
            <a:r>
              <a:rPr lang="en-US" sz="2400" dirty="0"/>
              <a:t>When aggregate the data, just calculate the </a:t>
            </a:r>
            <a:r>
              <a:rPr lang="en-US" sz="2400" u="sng" dirty="0"/>
              <a:t>total</a:t>
            </a:r>
            <a:r>
              <a:rPr lang="en-US" sz="2400" dirty="0"/>
              <a:t> count. </a:t>
            </a:r>
          </a:p>
          <a:p>
            <a:pPr lvl="1"/>
            <a:r>
              <a:rPr lang="en-US" sz="2100" dirty="0"/>
              <a:t>E.g., "how many lectures does a certain student attend in each courses" becomes "the total count of attendance of a certain student in each course".</a:t>
            </a:r>
          </a:p>
          <a:p>
            <a:r>
              <a:rPr lang="en-US" sz="2400" dirty="0">
                <a:solidFill>
                  <a:srgbClr val="FF0000"/>
                </a:solidFill>
              </a:rPr>
              <a:t>Better</a:t>
            </a:r>
            <a:r>
              <a:rPr lang="en-US" sz="2400" dirty="0"/>
              <a:t> support in OLAP engines…</a:t>
            </a:r>
          </a:p>
        </p:txBody>
      </p:sp>
      <p:cxnSp>
        <p:nvCxnSpPr>
          <p:cNvPr id="5" name="Straight Connector 4"/>
          <p:cNvCxnSpPr/>
          <p:nvPr/>
        </p:nvCxnSpPr>
        <p:spPr>
          <a:xfrm>
            <a:off x="4800600" y="517862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819400" y="5178623"/>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52800" y="4721423"/>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Attendance</a:t>
            </a:r>
            <a:endParaRPr lang="en-US" dirty="0"/>
          </a:p>
        </p:txBody>
      </p:sp>
      <p:sp>
        <p:nvSpPr>
          <p:cNvPr id="8" name="Rectangle 7"/>
          <p:cNvSpPr/>
          <p:nvPr/>
        </p:nvSpPr>
        <p:spPr>
          <a:xfrm>
            <a:off x="3352800" y="5026223"/>
            <a:ext cx="14478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rgbClr val="FF0000"/>
                </a:solidFill>
              </a:rPr>
              <a:t>count</a:t>
            </a:r>
          </a:p>
        </p:txBody>
      </p:sp>
      <p:sp>
        <p:nvSpPr>
          <p:cNvPr id="10" name="Oval 9"/>
          <p:cNvSpPr/>
          <p:nvPr/>
        </p:nvSpPr>
        <p:spPr>
          <a:xfrm>
            <a:off x="5181600" y="505745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2438400" y="4794646"/>
            <a:ext cx="685800" cy="307777"/>
          </a:xfrm>
          <a:prstGeom prst="rect">
            <a:avLst/>
          </a:prstGeom>
          <a:noFill/>
        </p:spPr>
        <p:txBody>
          <a:bodyPr wrap="square" rtlCol="0">
            <a:spAutoFit/>
          </a:bodyPr>
          <a:lstStyle/>
          <a:p>
            <a:pPr algn="ctr"/>
            <a:r>
              <a:rPr lang="en-US" sz="1400" dirty="0"/>
              <a:t>date</a:t>
            </a:r>
          </a:p>
        </p:txBody>
      </p:sp>
      <p:sp>
        <p:nvSpPr>
          <p:cNvPr id="13" name="TextBox 12"/>
          <p:cNvSpPr txBox="1"/>
          <p:nvPr/>
        </p:nvSpPr>
        <p:spPr>
          <a:xfrm>
            <a:off x="4953000" y="4794646"/>
            <a:ext cx="685800" cy="307777"/>
          </a:xfrm>
          <a:prstGeom prst="rect">
            <a:avLst/>
          </a:prstGeom>
          <a:noFill/>
        </p:spPr>
        <p:txBody>
          <a:bodyPr wrap="square" rtlCol="0">
            <a:spAutoFit/>
          </a:bodyPr>
          <a:lstStyle/>
          <a:p>
            <a:pPr algn="ctr"/>
            <a:r>
              <a:rPr lang="en-US" sz="1400" dirty="0"/>
              <a:t>course</a:t>
            </a:r>
          </a:p>
        </p:txBody>
      </p:sp>
      <p:sp>
        <p:nvSpPr>
          <p:cNvPr id="15" name="Oval 14"/>
          <p:cNvSpPr/>
          <p:nvPr/>
        </p:nvSpPr>
        <p:spPr>
          <a:xfrm>
            <a:off x="2667000" y="507119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extBox 16"/>
          <p:cNvSpPr txBox="1"/>
          <p:nvPr/>
        </p:nvSpPr>
        <p:spPr>
          <a:xfrm>
            <a:off x="4953000" y="5709046"/>
            <a:ext cx="838200" cy="307777"/>
          </a:xfrm>
          <a:prstGeom prst="rect">
            <a:avLst/>
          </a:prstGeom>
          <a:noFill/>
        </p:spPr>
        <p:txBody>
          <a:bodyPr wrap="square" rtlCol="0">
            <a:spAutoFit/>
          </a:bodyPr>
          <a:lstStyle/>
          <a:p>
            <a:r>
              <a:rPr lang="en-US" sz="1400" dirty="0"/>
              <a:t>student</a:t>
            </a:r>
          </a:p>
        </p:txBody>
      </p:sp>
      <p:cxnSp>
        <p:nvCxnSpPr>
          <p:cNvPr id="21" name="Straight Connector 20"/>
          <p:cNvCxnSpPr/>
          <p:nvPr/>
        </p:nvCxnSpPr>
        <p:spPr>
          <a:xfrm>
            <a:off x="4800600" y="5604593"/>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181600" y="54834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2819400" y="5635823"/>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0" y="5709046"/>
            <a:ext cx="914400" cy="307777"/>
          </a:xfrm>
          <a:prstGeom prst="rect">
            <a:avLst/>
          </a:prstGeom>
          <a:noFill/>
        </p:spPr>
        <p:txBody>
          <a:bodyPr wrap="square" rtlCol="0">
            <a:spAutoFit/>
          </a:bodyPr>
          <a:lstStyle/>
          <a:p>
            <a:pPr algn="ctr"/>
            <a:r>
              <a:rPr lang="en-US" sz="1400" dirty="0"/>
              <a:t>lecturer</a:t>
            </a:r>
          </a:p>
        </p:txBody>
      </p:sp>
      <p:sp>
        <p:nvSpPr>
          <p:cNvPr id="25" name="Oval 24"/>
          <p:cNvSpPr/>
          <p:nvPr/>
        </p:nvSpPr>
        <p:spPr>
          <a:xfrm>
            <a:off x="2667000" y="552839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5410200" y="5604593"/>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91200" y="54834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p:cNvSpPr txBox="1"/>
          <p:nvPr/>
        </p:nvSpPr>
        <p:spPr>
          <a:xfrm>
            <a:off x="5638800" y="5712023"/>
            <a:ext cx="838200" cy="307777"/>
          </a:xfrm>
          <a:prstGeom prst="rect">
            <a:avLst/>
          </a:prstGeom>
          <a:noFill/>
        </p:spPr>
        <p:txBody>
          <a:bodyPr wrap="square" rtlCol="0">
            <a:spAutoFit/>
          </a:bodyPr>
          <a:lstStyle/>
          <a:p>
            <a:r>
              <a:rPr lang="en-US" sz="1400" dirty="0"/>
              <a:t>major</a:t>
            </a:r>
          </a:p>
        </p:txBody>
      </p:sp>
    </p:spTree>
    <p:extLst>
      <p:ext uri="{BB962C8B-B14F-4D97-AF65-F5344CB8AC3E}">
        <p14:creationId xmlns:p14="http://schemas.microsoft.com/office/powerpoint/2010/main" val="28717677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Non-Additive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94</a:t>
            </a:fld>
            <a:endParaRPr lang="en-US"/>
          </a:p>
        </p:txBody>
      </p:sp>
      <p:sp>
        <p:nvSpPr>
          <p:cNvPr id="4" name="Content Placeholder 3"/>
          <p:cNvSpPr>
            <a:spLocks noGrp="1"/>
          </p:cNvSpPr>
          <p:nvPr>
            <p:ph sz="quarter" idx="1"/>
          </p:nvPr>
        </p:nvSpPr>
        <p:spPr/>
        <p:txBody>
          <a:bodyPr>
            <a:normAutofit/>
          </a:bodyPr>
          <a:lstStyle/>
          <a:p>
            <a:r>
              <a:rPr lang="en-US" sz="2000" dirty="0"/>
              <a:t>Business users also request </a:t>
            </a:r>
            <a:r>
              <a:rPr lang="en-US" sz="2000" dirty="0">
                <a:solidFill>
                  <a:srgbClr val="FF0000"/>
                </a:solidFill>
              </a:rPr>
              <a:t>non-additive measures </a:t>
            </a:r>
            <a:r>
              <a:rPr lang="en-US" sz="2000" dirty="0"/>
              <a:t>in analysis queries.</a:t>
            </a:r>
          </a:p>
          <a:p>
            <a:r>
              <a:rPr lang="en-US" sz="2000" dirty="0"/>
              <a:t>Common examples: </a:t>
            </a:r>
            <a:r>
              <a:rPr lang="en-US" sz="2000" dirty="0">
                <a:solidFill>
                  <a:schemeClr val="bg2">
                    <a:lumMod val="50000"/>
                  </a:schemeClr>
                </a:solidFill>
              </a:rPr>
              <a:t>ratio</a:t>
            </a:r>
            <a:r>
              <a:rPr lang="en-US" sz="2000" dirty="0"/>
              <a:t> and </a:t>
            </a:r>
            <a:r>
              <a:rPr lang="en-US" sz="2000" dirty="0">
                <a:solidFill>
                  <a:schemeClr val="bg2">
                    <a:lumMod val="50000"/>
                  </a:schemeClr>
                </a:solidFill>
              </a:rPr>
              <a:t>average</a:t>
            </a:r>
          </a:p>
          <a:p>
            <a:pPr lvl="1"/>
            <a:r>
              <a:rPr lang="en-US" sz="2000" u="sng" dirty="0"/>
              <a:t>Ex.1: </a:t>
            </a:r>
            <a:r>
              <a:rPr lang="en-US" sz="2000" b="1" dirty="0"/>
              <a:t>margin rate </a:t>
            </a:r>
            <a:r>
              <a:rPr lang="en-US" sz="2000" dirty="0"/>
              <a:t>= ( ‘total order dollars’ – ‘total cost dollars’ ) / ‘total order dollars’</a:t>
            </a:r>
          </a:p>
          <a:p>
            <a:pPr lvl="2"/>
            <a:r>
              <a:rPr lang="en-US" sz="1700" dirty="0">
                <a:solidFill>
                  <a:schemeClr val="accent6">
                    <a:lumMod val="60000"/>
                    <a:lumOff val="40000"/>
                  </a:schemeClr>
                </a:solidFill>
              </a:rPr>
              <a:t>Storing</a:t>
            </a:r>
            <a:r>
              <a:rPr lang="en-US" sz="1700" dirty="0"/>
              <a:t> the margin rate in primary events is </a:t>
            </a:r>
            <a:r>
              <a:rPr lang="en-US" sz="1700" dirty="0">
                <a:solidFill>
                  <a:schemeClr val="accent6">
                    <a:lumMod val="60000"/>
                    <a:lumOff val="40000"/>
                  </a:schemeClr>
                </a:solidFill>
              </a:rPr>
              <a:t>not</a:t>
            </a:r>
            <a:r>
              <a:rPr lang="en-US" sz="1700" dirty="0"/>
              <a:t> useful  </a:t>
            </a:r>
          </a:p>
          <a:p>
            <a:pPr lvl="2"/>
            <a:r>
              <a:rPr lang="en-US" sz="1700" dirty="0">
                <a:solidFill>
                  <a:schemeClr val="accent6">
                    <a:lumMod val="60000"/>
                    <a:lumOff val="40000"/>
                  </a:schemeClr>
                </a:solidFill>
              </a:rPr>
              <a:t>Adding</a:t>
            </a:r>
            <a:r>
              <a:rPr lang="en-US" sz="1700" dirty="0"/>
              <a:t> the margin rate of </a:t>
            </a:r>
            <a:r>
              <a:rPr lang="en-US" sz="1700" dirty="0">
                <a:solidFill>
                  <a:schemeClr val="accent6">
                    <a:lumMod val="60000"/>
                    <a:lumOff val="40000"/>
                  </a:schemeClr>
                </a:solidFill>
              </a:rPr>
              <a:t>several</a:t>
            </a:r>
            <a:r>
              <a:rPr lang="en-US" sz="1700" dirty="0"/>
              <a:t> transactions </a:t>
            </a:r>
            <a:r>
              <a:rPr lang="en-US" sz="1700" dirty="0">
                <a:solidFill>
                  <a:schemeClr val="accent6">
                    <a:lumMod val="60000"/>
                    <a:lumOff val="40000"/>
                  </a:schemeClr>
                </a:solidFill>
              </a:rPr>
              <a:t>does not </a:t>
            </a:r>
            <a:r>
              <a:rPr lang="en-US" sz="1700" dirty="0"/>
              <a:t>give the margin rate of the transactions.</a:t>
            </a:r>
          </a:p>
          <a:p>
            <a:pPr lvl="1"/>
            <a:r>
              <a:rPr lang="en-US" sz="2000" u="sng" dirty="0"/>
              <a:t>Ex.2: </a:t>
            </a:r>
            <a:r>
              <a:rPr lang="en-US" sz="2000" b="1" dirty="0"/>
              <a:t>average order dollars </a:t>
            </a:r>
            <a:r>
              <a:rPr lang="en-US" sz="2000" dirty="0"/>
              <a:t>= ‘total order dollars’ / ‘total quantity ordered’</a:t>
            </a:r>
          </a:p>
          <a:p>
            <a:pPr lvl="1"/>
            <a:r>
              <a:rPr lang="en-US" sz="2000" dirty="0">
                <a:solidFill>
                  <a:schemeClr val="accent6">
                    <a:lumMod val="60000"/>
                    <a:lumOff val="40000"/>
                  </a:schemeClr>
                </a:solidFill>
              </a:rPr>
              <a:t>Storing</a:t>
            </a:r>
            <a:r>
              <a:rPr lang="en-US" sz="2000" dirty="0"/>
              <a:t> the average order dollars of each transaction is </a:t>
            </a:r>
            <a:r>
              <a:rPr lang="en-US" sz="2000" dirty="0">
                <a:solidFill>
                  <a:schemeClr val="accent6">
                    <a:lumMod val="60000"/>
                    <a:lumOff val="40000"/>
                  </a:schemeClr>
                </a:solidFill>
              </a:rPr>
              <a:t>not</a:t>
            </a:r>
            <a:r>
              <a:rPr lang="en-US" sz="2000" dirty="0"/>
              <a:t> useful either.</a:t>
            </a:r>
          </a:p>
          <a:p>
            <a:r>
              <a:rPr lang="en-US" sz="2400" dirty="0">
                <a:solidFill>
                  <a:srgbClr val="FF0000"/>
                </a:solidFill>
              </a:rPr>
              <a:t>Basic strategy: </a:t>
            </a:r>
            <a:r>
              <a:rPr lang="en-US" sz="2400" u="sng" dirty="0"/>
              <a:t>store</a:t>
            </a:r>
            <a:r>
              <a:rPr lang="en-US" sz="2400" dirty="0"/>
              <a:t> </a:t>
            </a:r>
            <a:r>
              <a:rPr lang="en-US" sz="2400" u="sng" dirty="0"/>
              <a:t>additive</a:t>
            </a:r>
            <a:r>
              <a:rPr lang="en-US" sz="2400" dirty="0"/>
              <a:t> components in </a:t>
            </a:r>
            <a:r>
              <a:rPr lang="en-US" sz="2400" u="sng" dirty="0"/>
              <a:t>primary</a:t>
            </a:r>
            <a:r>
              <a:rPr lang="en-US" sz="2400" dirty="0"/>
              <a:t> events, and </a:t>
            </a:r>
            <a:r>
              <a:rPr lang="en-US" sz="2400" u="sng" dirty="0"/>
              <a:t>calculate</a:t>
            </a:r>
            <a:r>
              <a:rPr lang="en-US" sz="2400" dirty="0"/>
              <a:t> </a:t>
            </a:r>
            <a:r>
              <a:rPr lang="en-US" sz="2400" u="sng" dirty="0"/>
              <a:t>non-additive</a:t>
            </a:r>
            <a:r>
              <a:rPr lang="en-US" sz="2400" dirty="0"/>
              <a:t> measures at </a:t>
            </a:r>
            <a:r>
              <a:rPr lang="en-US" sz="2400" u="sng" dirty="0"/>
              <a:t>query</a:t>
            </a:r>
            <a:r>
              <a:rPr lang="en-US" sz="2400" dirty="0"/>
              <a:t> </a:t>
            </a:r>
            <a:r>
              <a:rPr lang="en-US" sz="2400" u="sng" dirty="0"/>
              <a:t>time</a:t>
            </a:r>
            <a:r>
              <a:rPr lang="en-US" sz="2400" dirty="0"/>
              <a:t>. These are called </a:t>
            </a:r>
            <a:r>
              <a:rPr lang="en-US" sz="2400" dirty="0">
                <a:solidFill>
                  <a:schemeClr val="bg2">
                    <a:lumMod val="50000"/>
                  </a:schemeClr>
                </a:solidFill>
              </a:rPr>
              <a:t>calculated measures</a:t>
            </a:r>
            <a:r>
              <a:rPr lang="en-US" sz="2400" dirty="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Measures to Store in Base Fact?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95</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Stored measures </a:t>
            </a:r>
            <a:r>
              <a:rPr lang="en-US" dirty="0"/>
              <a:t>are stored in primary events for a fact</a:t>
            </a:r>
          </a:p>
          <a:p>
            <a:pPr lvl="1"/>
            <a:r>
              <a:rPr lang="en-US" dirty="0">
                <a:solidFill>
                  <a:srgbClr val="000000"/>
                </a:solidFill>
              </a:rPr>
              <a:t>Usually </a:t>
            </a:r>
            <a:r>
              <a:rPr lang="en-US" dirty="0">
                <a:solidFill>
                  <a:schemeClr val="bg2">
                    <a:lumMod val="50000"/>
                  </a:schemeClr>
                </a:solidFill>
              </a:rPr>
              <a:t>additive</a:t>
            </a:r>
            <a:r>
              <a:rPr lang="en-US" dirty="0">
                <a:solidFill>
                  <a:srgbClr val="000000"/>
                </a:solidFill>
              </a:rPr>
              <a:t> measures</a:t>
            </a:r>
          </a:p>
          <a:p>
            <a:pPr lvl="1"/>
            <a:r>
              <a:rPr lang="en-US" dirty="0">
                <a:solidFill>
                  <a:schemeClr val="bg1">
                    <a:lumMod val="75000"/>
                  </a:schemeClr>
                </a:solidFill>
              </a:rPr>
              <a:t>(special attention when aggregating non-additive measures) </a:t>
            </a:r>
          </a:p>
          <a:p>
            <a:pPr lvl="1"/>
            <a:r>
              <a:rPr lang="en-US" dirty="0">
                <a:solidFill>
                  <a:srgbClr val="000000"/>
                </a:solidFill>
              </a:rPr>
              <a:t>Stored in both primary events </a:t>
            </a:r>
            <a:r>
              <a:rPr lang="en-US" dirty="0">
                <a:solidFill>
                  <a:schemeClr val="bg1">
                    <a:lumMod val="75000"/>
                  </a:schemeClr>
                </a:solidFill>
              </a:rPr>
              <a:t>and aggregates</a:t>
            </a:r>
          </a:p>
          <a:p>
            <a:pPr lvl="1"/>
            <a:r>
              <a:rPr lang="en-US" dirty="0">
                <a:solidFill>
                  <a:srgbClr val="000000"/>
                </a:solidFill>
              </a:rPr>
              <a:t>Are </a:t>
            </a:r>
            <a:r>
              <a:rPr lang="en-US" dirty="0">
                <a:solidFill>
                  <a:schemeClr val="bg2">
                    <a:lumMod val="50000"/>
                  </a:schemeClr>
                </a:solidFill>
              </a:rPr>
              <a:t>used</a:t>
            </a:r>
            <a:r>
              <a:rPr lang="en-US" dirty="0">
                <a:solidFill>
                  <a:srgbClr val="000000"/>
                </a:solidFill>
              </a:rPr>
              <a:t> in calculation of some calculated measures</a:t>
            </a:r>
          </a:p>
          <a:p>
            <a:r>
              <a:rPr lang="en-US" dirty="0">
                <a:solidFill>
                  <a:srgbClr val="FF0000"/>
                </a:solidFill>
              </a:rPr>
              <a:t>Calculated measures </a:t>
            </a:r>
            <a:r>
              <a:rPr lang="en-US" dirty="0">
                <a:solidFill>
                  <a:srgbClr val="000000"/>
                </a:solidFill>
              </a:rPr>
              <a:t>are </a:t>
            </a:r>
            <a:r>
              <a:rPr lang="en-US" i="1" u="sng" dirty="0">
                <a:solidFill>
                  <a:srgbClr val="000000"/>
                </a:solidFill>
              </a:rPr>
              <a:t>not</a:t>
            </a:r>
            <a:r>
              <a:rPr lang="en-US" dirty="0">
                <a:solidFill>
                  <a:srgbClr val="000000"/>
                </a:solidFill>
              </a:rPr>
              <a:t> stored in primary events, but are calculated at query time</a:t>
            </a:r>
          </a:p>
          <a:p>
            <a:pPr lvl="1"/>
            <a:r>
              <a:rPr lang="en-US" dirty="0">
                <a:solidFill>
                  <a:srgbClr val="000000"/>
                </a:solidFill>
              </a:rPr>
              <a:t>Usually </a:t>
            </a:r>
            <a:r>
              <a:rPr lang="en-US" u="sng" dirty="0">
                <a:solidFill>
                  <a:srgbClr val="000000"/>
                </a:solidFill>
              </a:rPr>
              <a:t>not included in fact schema</a:t>
            </a:r>
          </a:p>
          <a:p>
            <a:pPr lvl="1"/>
            <a:r>
              <a:rPr lang="en-US" dirty="0">
                <a:solidFill>
                  <a:srgbClr val="000000"/>
                </a:solidFill>
              </a:rPr>
              <a:t>Some common non-additive measures can be </a:t>
            </a:r>
            <a:r>
              <a:rPr lang="en-US" dirty="0">
                <a:solidFill>
                  <a:schemeClr val="bg2">
                    <a:lumMod val="50000"/>
                  </a:schemeClr>
                </a:solidFill>
              </a:rPr>
              <a:t>calculated</a:t>
            </a:r>
            <a:r>
              <a:rPr lang="en-US" dirty="0">
                <a:solidFill>
                  <a:srgbClr val="000000"/>
                </a:solidFill>
              </a:rPr>
              <a:t> from </a:t>
            </a:r>
            <a:r>
              <a:rPr lang="en-US" dirty="0">
                <a:solidFill>
                  <a:schemeClr val="bg2">
                    <a:lumMod val="50000"/>
                  </a:schemeClr>
                </a:solidFill>
              </a:rPr>
              <a:t>additive </a:t>
            </a:r>
            <a:r>
              <a:rPr lang="en-US" dirty="0">
                <a:solidFill>
                  <a:srgbClr val="000000"/>
                </a:solidFill>
              </a:rPr>
              <a:t>components that are stored in the fact …</a:t>
            </a:r>
            <a:endParaRPr lang="en-US" dirty="0"/>
          </a:p>
          <a:p>
            <a:endParaRPr lang="en-US" dirty="0"/>
          </a:p>
        </p:txBody>
      </p:sp>
    </p:spTree>
    <p:extLst>
      <p:ext uri="{BB962C8B-B14F-4D97-AF65-F5344CB8AC3E}">
        <p14:creationId xmlns:p14="http://schemas.microsoft.com/office/powerpoint/2010/main" val="195465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 and Percentage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96</a:t>
            </a:fld>
            <a:endParaRPr lang="en-US"/>
          </a:p>
        </p:txBody>
      </p:sp>
      <p:sp>
        <p:nvSpPr>
          <p:cNvPr id="4" name="Content Placeholder 3"/>
          <p:cNvSpPr>
            <a:spLocks noGrp="1"/>
          </p:cNvSpPr>
          <p:nvPr>
            <p:ph sz="quarter" idx="1"/>
          </p:nvPr>
        </p:nvSpPr>
        <p:spPr>
          <a:xfrm>
            <a:off x="457200" y="1219200"/>
            <a:ext cx="8229600" cy="1905000"/>
          </a:xfrm>
        </p:spPr>
        <p:txBody>
          <a:bodyPr>
            <a:normAutofit/>
          </a:bodyPr>
          <a:lstStyle/>
          <a:p>
            <a:r>
              <a:rPr lang="en-US" sz="2400" dirty="0">
                <a:solidFill>
                  <a:srgbClr val="FF0000"/>
                </a:solidFill>
              </a:rPr>
              <a:t>Ratio</a:t>
            </a:r>
            <a:r>
              <a:rPr lang="en-US" sz="2400" dirty="0"/>
              <a:t> and </a:t>
            </a:r>
            <a:r>
              <a:rPr lang="en-US" sz="2400" dirty="0">
                <a:solidFill>
                  <a:srgbClr val="FF0000"/>
                </a:solidFill>
              </a:rPr>
              <a:t>percentage</a:t>
            </a:r>
            <a:r>
              <a:rPr lang="en-US" sz="2400" dirty="0"/>
              <a:t> are </a:t>
            </a:r>
            <a:r>
              <a:rPr lang="en-US" sz="2400" i="1" dirty="0"/>
              <a:t>not</a:t>
            </a:r>
            <a:r>
              <a:rPr lang="en-US" sz="2400" dirty="0"/>
              <a:t> additive themselves, but their </a:t>
            </a:r>
            <a:r>
              <a:rPr lang="en-US" sz="2400" dirty="0">
                <a:solidFill>
                  <a:schemeClr val="bg2">
                    <a:lumMod val="50000"/>
                  </a:schemeClr>
                </a:solidFill>
              </a:rPr>
              <a:t>components</a:t>
            </a:r>
            <a:r>
              <a:rPr lang="en-US" sz="2400" dirty="0"/>
              <a:t> are.</a:t>
            </a:r>
          </a:p>
          <a:p>
            <a:pPr lvl="1"/>
            <a:r>
              <a:rPr lang="en-US" sz="2100" dirty="0">
                <a:solidFill>
                  <a:schemeClr val="accent6">
                    <a:lumMod val="60000"/>
                    <a:lumOff val="40000"/>
                  </a:schemeClr>
                </a:solidFill>
              </a:rPr>
              <a:t>Store</a:t>
            </a:r>
            <a:r>
              <a:rPr lang="en-US" sz="2100" dirty="0"/>
              <a:t> the </a:t>
            </a:r>
            <a:r>
              <a:rPr lang="en-US" sz="2100" u="sng" dirty="0"/>
              <a:t>additive components </a:t>
            </a:r>
            <a:r>
              <a:rPr lang="en-US" sz="2100" dirty="0"/>
              <a:t>as measures in fact schema</a:t>
            </a:r>
          </a:p>
          <a:p>
            <a:pPr lvl="1"/>
            <a:r>
              <a:rPr lang="en-US" sz="2100" dirty="0"/>
              <a:t>Do </a:t>
            </a:r>
            <a:r>
              <a:rPr lang="en-US" sz="2100" i="1" dirty="0">
                <a:solidFill>
                  <a:schemeClr val="accent6">
                    <a:lumMod val="60000"/>
                    <a:lumOff val="40000"/>
                  </a:schemeClr>
                </a:solidFill>
              </a:rPr>
              <a:t>NOT</a:t>
            </a:r>
            <a:r>
              <a:rPr lang="en-US" sz="2100" dirty="0"/>
              <a:t> store the </a:t>
            </a:r>
            <a:r>
              <a:rPr lang="en-US" sz="2100" u="sng" dirty="0"/>
              <a:t>ratio / percentage </a:t>
            </a:r>
            <a:r>
              <a:rPr lang="en-US" sz="2100" dirty="0">
                <a:solidFill>
                  <a:schemeClr val="accent6">
                    <a:lumMod val="60000"/>
                    <a:lumOff val="40000"/>
                  </a:schemeClr>
                </a:solidFill>
              </a:rPr>
              <a:t>directly</a:t>
            </a:r>
            <a:r>
              <a:rPr lang="en-US" sz="2100" dirty="0"/>
              <a:t>!</a:t>
            </a:r>
          </a:p>
        </p:txBody>
      </p:sp>
      <p:graphicFrame>
        <p:nvGraphicFramePr>
          <p:cNvPr id="25" name="Table 24"/>
          <p:cNvGraphicFramePr>
            <a:graphicFrameLocks noGrp="1"/>
          </p:cNvGraphicFramePr>
          <p:nvPr>
            <p:extLst>
              <p:ext uri="{D42A27DB-BD31-4B8C-83A1-F6EECF244321}">
                <p14:modId xmlns:p14="http://schemas.microsoft.com/office/powerpoint/2010/main" val="1281903657"/>
              </p:ext>
            </p:extLst>
          </p:nvPr>
        </p:nvGraphicFramePr>
        <p:xfrm>
          <a:off x="3724274" y="2995268"/>
          <a:ext cx="4953001" cy="1737360"/>
        </p:xfrm>
        <a:graphic>
          <a:graphicData uri="http://schemas.openxmlformats.org/drawingml/2006/table">
            <a:tbl>
              <a:tblPr firstRow="1" bandRow="1">
                <a:tableStyleId>{FABFCF23-3B69-468F-B69F-88F6DE6A72F2}</a:tableStyleId>
              </a:tblPr>
              <a:tblGrid>
                <a:gridCol w="965774">
                  <a:extLst>
                    <a:ext uri="{9D8B030D-6E8A-4147-A177-3AD203B41FA5}">
                      <a16:colId xmlns:a16="http://schemas.microsoft.com/office/drawing/2014/main" val="20000"/>
                    </a:ext>
                  </a:extLst>
                </a:gridCol>
                <a:gridCol w="710626">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828801">
                  <a:extLst>
                    <a:ext uri="{9D8B030D-6E8A-4147-A177-3AD203B41FA5}">
                      <a16:colId xmlns:a16="http://schemas.microsoft.com/office/drawing/2014/main" val="20004"/>
                    </a:ext>
                  </a:extLst>
                </a:gridCol>
              </a:tblGrid>
              <a:tr h="370840">
                <a:tc>
                  <a:txBody>
                    <a:bodyPr/>
                    <a:lstStyle/>
                    <a:p>
                      <a:r>
                        <a:rPr lang="en-US" sz="1400" dirty="0"/>
                        <a:t>Product</a:t>
                      </a:r>
                    </a:p>
                  </a:txBody>
                  <a:tcPr/>
                </a:tc>
                <a:tc>
                  <a:txBody>
                    <a:bodyPr/>
                    <a:lstStyle/>
                    <a:p>
                      <a:r>
                        <a:rPr lang="en-US" sz="1400" dirty="0"/>
                        <a:t>Order</a:t>
                      </a:r>
                      <a:r>
                        <a:rPr lang="en-US" sz="1400" baseline="0" dirty="0"/>
                        <a:t> $</a:t>
                      </a:r>
                      <a:endParaRPr lang="en-US" sz="1400" dirty="0"/>
                    </a:p>
                  </a:txBody>
                  <a:tcPr/>
                </a:tc>
                <a:tc>
                  <a:txBody>
                    <a:bodyPr/>
                    <a:lstStyle/>
                    <a:p>
                      <a:r>
                        <a:rPr lang="en-US" sz="1400" dirty="0"/>
                        <a:t>Cost $</a:t>
                      </a:r>
                    </a:p>
                  </a:txBody>
                  <a:tcPr/>
                </a:tc>
                <a:tc>
                  <a:txBody>
                    <a:bodyPr/>
                    <a:lstStyle/>
                    <a:p>
                      <a:r>
                        <a:rPr lang="en-US" sz="1400" dirty="0"/>
                        <a:t>Margin $</a:t>
                      </a:r>
                    </a:p>
                  </a:txBody>
                  <a:tcPr/>
                </a:tc>
                <a:tc>
                  <a:txBody>
                    <a:bodyPr/>
                    <a:lstStyle/>
                    <a:p>
                      <a:r>
                        <a:rPr lang="en-US" sz="1400" dirty="0"/>
                        <a:t>Margin Rate</a:t>
                      </a:r>
                    </a:p>
                  </a:txBody>
                  <a:tcPr/>
                </a:tc>
                <a:extLst>
                  <a:ext uri="{0D108BD9-81ED-4DB2-BD59-A6C34878D82A}">
                    <a16:rowId xmlns:a16="http://schemas.microsoft.com/office/drawing/2014/main" val="10000"/>
                  </a:ext>
                </a:extLst>
              </a:tr>
              <a:tr h="279400">
                <a:tc>
                  <a:txBody>
                    <a:bodyPr/>
                    <a:lstStyle/>
                    <a:p>
                      <a:r>
                        <a:rPr lang="en-US" sz="1400" dirty="0"/>
                        <a:t>P111</a:t>
                      </a:r>
                    </a:p>
                  </a:txBody>
                  <a:tcPr/>
                </a:tc>
                <a:tc>
                  <a:txBody>
                    <a:bodyPr/>
                    <a:lstStyle/>
                    <a:p>
                      <a:r>
                        <a:rPr lang="en-US" sz="1400" dirty="0"/>
                        <a:t>100</a:t>
                      </a:r>
                    </a:p>
                  </a:txBody>
                  <a:tcPr/>
                </a:tc>
                <a:tc>
                  <a:txBody>
                    <a:bodyPr/>
                    <a:lstStyle/>
                    <a:p>
                      <a:r>
                        <a:rPr lang="en-US" sz="1400" dirty="0"/>
                        <a:t>80</a:t>
                      </a:r>
                    </a:p>
                  </a:txBody>
                  <a:tcPr/>
                </a:tc>
                <a:tc>
                  <a:txBody>
                    <a:bodyPr/>
                    <a:lstStyle/>
                    <a:p>
                      <a:r>
                        <a:rPr lang="en-US" sz="1400" dirty="0">
                          <a:solidFill>
                            <a:schemeClr val="tx1"/>
                          </a:solidFill>
                        </a:rPr>
                        <a:t>20</a:t>
                      </a:r>
                    </a:p>
                  </a:txBody>
                  <a:tcPr/>
                </a:tc>
                <a:tc>
                  <a:txBody>
                    <a:bodyPr/>
                    <a:lstStyle/>
                    <a:p>
                      <a:r>
                        <a:rPr lang="en-US" sz="1400" dirty="0">
                          <a:solidFill>
                            <a:srgbClr val="C00000"/>
                          </a:solidFill>
                        </a:rPr>
                        <a:t>20% = 20/100</a:t>
                      </a:r>
                    </a:p>
                  </a:txBody>
                  <a:tcPr/>
                </a:tc>
                <a:extLst>
                  <a:ext uri="{0D108BD9-81ED-4DB2-BD59-A6C34878D82A}">
                    <a16:rowId xmlns:a16="http://schemas.microsoft.com/office/drawing/2014/main" val="10001"/>
                  </a:ext>
                </a:extLst>
              </a:tr>
              <a:tr h="279400">
                <a:tc>
                  <a:txBody>
                    <a:bodyPr/>
                    <a:lstStyle/>
                    <a:p>
                      <a:r>
                        <a:rPr lang="en-US" sz="1400" dirty="0"/>
                        <a:t>P222</a:t>
                      </a:r>
                    </a:p>
                  </a:txBody>
                  <a:tcPr/>
                </a:tc>
                <a:tc>
                  <a:txBody>
                    <a:bodyPr/>
                    <a:lstStyle/>
                    <a:p>
                      <a:r>
                        <a:rPr lang="en-US" sz="1400" dirty="0"/>
                        <a:t>200</a:t>
                      </a:r>
                    </a:p>
                  </a:txBody>
                  <a:tcPr/>
                </a:tc>
                <a:tc>
                  <a:txBody>
                    <a:bodyPr/>
                    <a:lstStyle/>
                    <a:p>
                      <a:r>
                        <a:rPr lang="en-US" sz="1400" dirty="0"/>
                        <a:t>150</a:t>
                      </a:r>
                    </a:p>
                  </a:txBody>
                  <a:tcPr/>
                </a:tc>
                <a:tc>
                  <a:txBody>
                    <a:bodyPr/>
                    <a:lstStyle/>
                    <a:p>
                      <a:r>
                        <a:rPr lang="en-US" sz="1400" dirty="0">
                          <a:solidFill>
                            <a:schemeClr val="tx1"/>
                          </a:solidFill>
                        </a:rPr>
                        <a:t>50</a:t>
                      </a:r>
                    </a:p>
                  </a:txBody>
                  <a:tcPr/>
                </a:tc>
                <a:tc>
                  <a:txBody>
                    <a:bodyPr/>
                    <a:lstStyle/>
                    <a:p>
                      <a:r>
                        <a:rPr lang="en-US" sz="1400" dirty="0">
                          <a:solidFill>
                            <a:srgbClr val="C00000"/>
                          </a:solidFill>
                        </a:rPr>
                        <a:t>25% = 50 / 200</a:t>
                      </a:r>
                    </a:p>
                  </a:txBody>
                  <a:tcPr/>
                </a:tc>
                <a:extLst>
                  <a:ext uri="{0D108BD9-81ED-4DB2-BD59-A6C34878D82A}">
                    <a16:rowId xmlns:a16="http://schemas.microsoft.com/office/drawing/2014/main" val="10002"/>
                  </a:ext>
                </a:extLst>
              </a:tr>
              <a:tr h="203200">
                <a:tc>
                  <a:txBody>
                    <a:bodyPr/>
                    <a:lstStyle/>
                    <a:p>
                      <a:r>
                        <a:rPr lang="en-US" sz="1400" dirty="0"/>
                        <a:t>P333</a:t>
                      </a:r>
                    </a:p>
                  </a:txBody>
                  <a:tcPr/>
                </a:tc>
                <a:tc>
                  <a:txBody>
                    <a:bodyPr/>
                    <a:lstStyle/>
                    <a:p>
                      <a:r>
                        <a:rPr lang="en-US" sz="1400" dirty="0"/>
                        <a:t>50</a:t>
                      </a:r>
                    </a:p>
                  </a:txBody>
                  <a:tcPr/>
                </a:tc>
                <a:tc>
                  <a:txBody>
                    <a:bodyPr/>
                    <a:lstStyle/>
                    <a:p>
                      <a:r>
                        <a:rPr lang="en-US" sz="1400" dirty="0"/>
                        <a:t>45</a:t>
                      </a:r>
                    </a:p>
                  </a:txBody>
                  <a:tcPr/>
                </a:tc>
                <a:tc>
                  <a:txBody>
                    <a:bodyPr/>
                    <a:lstStyle/>
                    <a:p>
                      <a:r>
                        <a:rPr lang="en-US" sz="1400" dirty="0">
                          <a:solidFill>
                            <a:schemeClr val="tx1"/>
                          </a:solidFill>
                        </a:rPr>
                        <a:t>5</a:t>
                      </a:r>
                    </a:p>
                  </a:txBody>
                  <a:tcPr/>
                </a:tc>
                <a:tc>
                  <a:txBody>
                    <a:bodyPr/>
                    <a:lstStyle/>
                    <a:p>
                      <a:r>
                        <a:rPr lang="en-US" sz="1400" dirty="0">
                          <a:solidFill>
                            <a:srgbClr val="C00000"/>
                          </a:solidFill>
                        </a:rPr>
                        <a:t>10% = 5 / 50</a:t>
                      </a:r>
                    </a:p>
                  </a:txBody>
                  <a:tcPr/>
                </a:tc>
                <a:extLst>
                  <a:ext uri="{0D108BD9-81ED-4DB2-BD59-A6C34878D82A}">
                    <a16:rowId xmlns:a16="http://schemas.microsoft.com/office/drawing/2014/main" val="10003"/>
                  </a:ext>
                </a:extLst>
              </a:tr>
              <a:tr h="203200">
                <a:tc>
                  <a:txBody>
                    <a:bodyPr/>
                    <a:lstStyle/>
                    <a:p>
                      <a:r>
                        <a:rPr lang="en-US" sz="1200" dirty="0"/>
                        <a:t>All products</a:t>
                      </a:r>
                    </a:p>
                  </a:txBody>
                  <a:tcPr/>
                </a:tc>
                <a:tc>
                  <a:txBody>
                    <a:bodyPr/>
                    <a:lstStyle/>
                    <a:p>
                      <a:r>
                        <a:rPr lang="en-US" sz="1400" dirty="0"/>
                        <a:t>350</a:t>
                      </a:r>
                    </a:p>
                  </a:txBody>
                  <a:tcPr/>
                </a:tc>
                <a:tc>
                  <a:txBody>
                    <a:bodyPr/>
                    <a:lstStyle/>
                    <a:p>
                      <a:r>
                        <a:rPr lang="en-US" sz="1400" dirty="0"/>
                        <a:t>275</a:t>
                      </a:r>
                    </a:p>
                  </a:txBody>
                  <a:tcPr/>
                </a:tc>
                <a:tc>
                  <a:txBody>
                    <a:bodyPr/>
                    <a:lstStyle/>
                    <a:p>
                      <a:r>
                        <a:rPr lang="en-US" sz="1400" dirty="0">
                          <a:solidFill>
                            <a:schemeClr val="tx1"/>
                          </a:solidFill>
                        </a:rPr>
                        <a:t>75</a:t>
                      </a:r>
                    </a:p>
                  </a:txBody>
                  <a:tcPr/>
                </a:tc>
                <a:tc>
                  <a:txBody>
                    <a:bodyPr/>
                    <a:lstStyle/>
                    <a:p>
                      <a:r>
                        <a:rPr lang="en-US" sz="1400" b="1" dirty="0">
                          <a:solidFill>
                            <a:schemeClr val="accent3"/>
                          </a:solidFill>
                        </a:rPr>
                        <a:t>75/350 = 21%</a:t>
                      </a:r>
                    </a:p>
                  </a:txBody>
                  <a:tcPr/>
                </a:tc>
                <a:extLst>
                  <a:ext uri="{0D108BD9-81ED-4DB2-BD59-A6C34878D82A}">
                    <a16:rowId xmlns:a16="http://schemas.microsoft.com/office/drawing/2014/main" val="3492477416"/>
                  </a:ext>
                </a:extLst>
              </a:tr>
            </a:tbl>
          </a:graphicData>
        </a:graphic>
      </p:graphicFrame>
      <p:sp>
        <p:nvSpPr>
          <p:cNvPr id="26" name="TextBox 25"/>
          <p:cNvSpPr txBox="1"/>
          <p:nvPr/>
        </p:nvSpPr>
        <p:spPr>
          <a:xfrm>
            <a:off x="3981450" y="4840069"/>
            <a:ext cx="4419600" cy="646331"/>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'Margin rate' = (order$-cost$) / order$ </a:t>
            </a:r>
            <a:br>
              <a:rPr lang="en-US" dirty="0"/>
            </a:br>
            <a:r>
              <a:rPr lang="en-US" dirty="0"/>
              <a:t>margin$ = order$-cost$</a:t>
            </a:r>
          </a:p>
        </p:txBody>
      </p:sp>
      <p:grpSp>
        <p:nvGrpSpPr>
          <p:cNvPr id="11" name="Group 10">
            <a:extLst>
              <a:ext uri="{FF2B5EF4-FFF2-40B4-BE49-F238E27FC236}">
                <a16:creationId xmlns:a16="http://schemas.microsoft.com/office/drawing/2014/main" id="{F121BD4F-21B7-4655-96F2-FFC524AA64AB}"/>
              </a:ext>
            </a:extLst>
          </p:cNvPr>
          <p:cNvGrpSpPr/>
          <p:nvPr/>
        </p:nvGrpSpPr>
        <p:grpSpPr>
          <a:xfrm>
            <a:off x="228600" y="3105150"/>
            <a:ext cx="3305175" cy="1600200"/>
            <a:chOff x="228600" y="3124200"/>
            <a:chExt cx="3305175" cy="1600200"/>
          </a:xfrm>
        </p:grpSpPr>
        <p:sp>
          <p:nvSpPr>
            <p:cNvPr id="12" name="TextBox 11"/>
            <p:cNvSpPr txBox="1"/>
            <p:nvPr/>
          </p:nvSpPr>
          <p:spPr>
            <a:xfrm>
              <a:off x="228600" y="3892153"/>
              <a:ext cx="685800" cy="307777"/>
            </a:xfrm>
            <a:prstGeom prst="rect">
              <a:avLst/>
            </a:prstGeom>
            <a:noFill/>
          </p:spPr>
          <p:txBody>
            <a:bodyPr wrap="square" rtlCol="0">
              <a:spAutoFit/>
            </a:bodyPr>
            <a:lstStyle/>
            <a:p>
              <a:pPr algn="ctr"/>
              <a:r>
                <a:rPr lang="en-US" sz="1400" dirty="0"/>
                <a:t>date</a:t>
              </a:r>
            </a:p>
          </p:txBody>
        </p:sp>
        <p:sp>
          <p:nvSpPr>
            <p:cNvPr id="13" name="TextBox 12"/>
            <p:cNvSpPr txBox="1"/>
            <p:nvPr/>
          </p:nvSpPr>
          <p:spPr>
            <a:xfrm>
              <a:off x="2619375" y="3171825"/>
              <a:ext cx="914400" cy="307777"/>
            </a:xfrm>
            <a:prstGeom prst="rect">
              <a:avLst/>
            </a:prstGeom>
            <a:noFill/>
          </p:spPr>
          <p:txBody>
            <a:bodyPr wrap="square" rtlCol="0">
              <a:spAutoFit/>
            </a:bodyPr>
            <a:lstStyle/>
            <a:p>
              <a:pPr algn="ctr"/>
              <a:r>
                <a:rPr lang="en-US" sz="1400" dirty="0"/>
                <a:t>customer</a:t>
              </a:r>
            </a:p>
          </p:txBody>
        </p:sp>
        <p:grpSp>
          <p:nvGrpSpPr>
            <p:cNvPr id="9" name="Group 8">
              <a:extLst>
                <a:ext uri="{FF2B5EF4-FFF2-40B4-BE49-F238E27FC236}">
                  <a16:creationId xmlns:a16="http://schemas.microsoft.com/office/drawing/2014/main" id="{7433CC3A-7676-4CCE-85F3-51EA83E49C9D}"/>
                </a:ext>
              </a:extLst>
            </p:cNvPr>
            <p:cNvGrpSpPr/>
            <p:nvPr/>
          </p:nvGrpSpPr>
          <p:grpSpPr>
            <a:xfrm>
              <a:off x="457200" y="3124200"/>
              <a:ext cx="3067050" cy="1600200"/>
              <a:chOff x="457200" y="3130153"/>
              <a:chExt cx="3067050" cy="1600200"/>
            </a:xfrm>
          </p:grpSpPr>
          <p:cxnSp>
            <p:nvCxnSpPr>
              <p:cNvPr id="5" name="Straight Connector 4"/>
              <p:cNvCxnSpPr/>
              <p:nvPr/>
            </p:nvCxnSpPr>
            <p:spPr>
              <a:xfrm>
                <a:off x="2590800" y="358735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9600" y="3815953"/>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43000" y="3130153"/>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a:t>
                </a:r>
                <a:endParaRPr lang="en-US" dirty="0"/>
              </a:p>
            </p:txBody>
          </p:sp>
          <p:sp>
            <p:nvSpPr>
              <p:cNvPr id="8" name="Rectangle 7"/>
              <p:cNvSpPr/>
              <p:nvPr/>
            </p:nvSpPr>
            <p:spPr>
              <a:xfrm>
                <a:off x="1143000" y="3434953"/>
                <a:ext cx="14478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err="1"/>
                  <a:t>quantityOrdered</a:t>
                </a:r>
                <a:endParaRPr lang="en-US" sz="1400" dirty="0"/>
              </a:p>
              <a:p>
                <a:r>
                  <a:rPr lang="en-US" sz="1400" dirty="0" err="1"/>
                  <a:t>orderDollars</a:t>
                </a:r>
                <a:endParaRPr lang="en-US" sz="1400" dirty="0"/>
              </a:p>
              <a:p>
                <a:r>
                  <a:rPr lang="en-US" sz="1400" dirty="0" err="1"/>
                  <a:t>costDollars</a:t>
                </a:r>
                <a:endParaRPr lang="en-US" sz="1400" dirty="0"/>
              </a:p>
            </p:txBody>
          </p:sp>
          <p:sp>
            <p:nvSpPr>
              <p:cNvPr id="10" name="Oval 9"/>
              <p:cNvSpPr/>
              <p:nvPr/>
            </p:nvSpPr>
            <p:spPr>
              <a:xfrm>
                <a:off x="2971800" y="346618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457200" y="37085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Connector 21"/>
              <p:cNvCxnSpPr/>
              <p:nvPr/>
            </p:nvCxnSpPr>
            <p:spPr>
              <a:xfrm>
                <a:off x="2590800" y="4013323"/>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71800" y="389215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TextBox 23"/>
              <p:cNvSpPr txBox="1"/>
              <p:nvPr/>
            </p:nvSpPr>
            <p:spPr>
              <a:xfrm>
                <a:off x="2686050" y="4054078"/>
                <a:ext cx="838200" cy="307777"/>
              </a:xfrm>
              <a:prstGeom prst="rect">
                <a:avLst/>
              </a:prstGeom>
              <a:noFill/>
            </p:spPr>
            <p:txBody>
              <a:bodyPr wrap="square" rtlCol="0">
                <a:spAutoFit/>
              </a:bodyPr>
              <a:lstStyle/>
              <a:p>
                <a:pPr algn="ctr"/>
                <a:r>
                  <a:rPr lang="en-US" sz="1400" dirty="0"/>
                  <a:t>product</a:t>
                </a:r>
              </a:p>
            </p:txBody>
          </p:sp>
          <p:sp>
            <p:nvSpPr>
              <p:cNvPr id="19" name="Rectangle 18"/>
              <p:cNvSpPr/>
              <p:nvPr/>
            </p:nvSpPr>
            <p:spPr>
              <a:xfrm>
                <a:off x="1143000" y="3434953"/>
                <a:ext cx="14478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err="1"/>
                  <a:t>quantityOrdered</a:t>
                </a:r>
                <a:endParaRPr lang="en-US" sz="1400" dirty="0"/>
              </a:p>
              <a:p>
                <a:r>
                  <a:rPr lang="en-US" sz="1400" dirty="0" err="1"/>
                  <a:t>orderDollars</a:t>
                </a:r>
                <a:endParaRPr lang="en-US" sz="1400" dirty="0"/>
              </a:p>
              <a:p>
                <a:r>
                  <a:rPr lang="en-US" sz="1400" dirty="0" err="1"/>
                  <a:t>costDollars</a:t>
                </a:r>
                <a:endParaRPr lang="en-US" sz="1400" dirty="0"/>
              </a:p>
              <a:p>
                <a:r>
                  <a:rPr lang="en-US" sz="1400" dirty="0" err="1">
                    <a:solidFill>
                      <a:schemeClr val="tx1"/>
                    </a:solidFill>
                  </a:rPr>
                  <a:t>marginDollars</a:t>
                </a:r>
                <a:endParaRPr lang="en-US" sz="1400" dirty="0">
                  <a:solidFill>
                    <a:schemeClr val="tx1"/>
                  </a:solidFill>
                </a:endParaRPr>
              </a:p>
              <a:p>
                <a:r>
                  <a:rPr lang="en-US" sz="1400" strike="sngStrike" dirty="0" err="1">
                    <a:solidFill>
                      <a:srgbClr val="C00000"/>
                    </a:solidFill>
                  </a:rPr>
                  <a:t>marginRate</a:t>
                </a:r>
                <a:endParaRPr lang="en-US" sz="1400" strike="sngStrike" dirty="0">
                  <a:solidFill>
                    <a:srgbClr val="C00000"/>
                  </a:solidFill>
                </a:endParaRPr>
              </a:p>
            </p:txBody>
          </p:sp>
        </p:grpSp>
      </p:grpSp>
      <p:sp>
        <p:nvSpPr>
          <p:cNvPr id="20" name="TextBox 19"/>
          <p:cNvSpPr txBox="1"/>
          <p:nvPr/>
        </p:nvSpPr>
        <p:spPr>
          <a:xfrm>
            <a:off x="790575" y="5597664"/>
            <a:ext cx="7543800" cy="707886"/>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u="sng" dirty="0"/>
              <a:t>Margin rate </a:t>
            </a:r>
            <a:r>
              <a:rPr lang="en-US" sz="2000" dirty="0"/>
              <a:t>is </a:t>
            </a:r>
            <a:r>
              <a:rPr lang="en-US" sz="2000" i="1" dirty="0"/>
              <a:t>not</a:t>
            </a:r>
            <a:r>
              <a:rPr lang="en-US" sz="2000" dirty="0"/>
              <a:t> additive, but </a:t>
            </a:r>
            <a:r>
              <a:rPr lang="en-US" sz="2000" u="sng" dirty="0"/>
              <a:t>margin$</a:t>
            </a:r>
            <a:r>
              <a:rPr lang="en-US" sz="2000" dirty="0"/>
              <a:t> and </a:t>
            </a:r>
            <a:r>
              <a:rPr lang="en-US" sz="2000" u="sng" dirty="0"/>
              <a:t>order$ </a:t>
            </a:r>
            <a:r>
              <a:rPr lang="en-US" sz="2000" dirty="0"/>
              <a:t>are additive. </a:t>
            </a:r>
            <a:r>
              <a:rPr lang="en-US" sz="2000" dirty="0">
                <a:solidFill>
                  <a:schemeClr val="tx1"/>
                </a:solidFill>
              </a:rPr>
              <a:t>Therefore we can store the measure </a:t>
            </a:r>
            <a:r>
              <a:rPr lang="en-US" sz="2000" u="sng" dirty="0">
                <a:solidFill>
                  <a:schemeClr val="tx1"/>
                </a:solidFill>
              </a:rPr>
              <a:t>margin$</a:t>
            </a:r>
            <a:r>
              <a:rPr lang="en-US" sz="2000" dirty="0">
                <a:solidFill>
                  <a:schemeClr val="tx1"/>
                </a:solidFill>
              </a:rPr>
              <a:t> in primary events.</a:t>
            </a:r>
          </a:p>
        </p:txBody>
      </p:sp>
    </p:spTree>
    <p:extLst>
      <p:ext uri="{BB962C8B-B14F-4D97-AF65-F5344CB8AC3E}">
        <p14:creationId xmlns:p14="http://schemas.microsoft.com/office/powerpoint/2010/main" val="40767175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97</a:t>
            </a:fld>
            <a:endParaRPr lang="en-US"/>
          </a:p>
        </p:txBody>
      </p:sp>
      <p:sp>
        <p:nvSpPr>
          <p:cNvPr id="4" name="Content Placeholder 3"/>
          <p:cNvSpPr>
            <a:spLocks noGrp="1"/>
          </p:cNvSpPr>
          <p:nvPr>
            <p:ph sz="quarter" idx="1"/>
          </p:nvPr>
        </p:nvSpPr>
        <p:spPr>
          <a:xfrm>
            <a:off x="457200" y="1219200"/>
            <a:ext cx="8229600" cy="2133600"/>
          </a:xfrm>
        </p:spPr>
        <p:txBody>
          <a:bodyPr>
            <a:normAutofit/>
          </a:bodyPr>
          <a:lstStyle/>
          <a:p>
            <a:r>
              <a:rPr lang="en-US" sz="2400" u="sng" dirty="0"/>
              <a:t>Average</a:t>
            </a:r>
            <a:r>
              <a:rPr lang="en-US" sz="2400" dirty="0"/>
              <a:t> = 'total' divided by 'count'</a:t>
            </a:r>
          </a:p>
          <a:p>
            <a:r>
              <a:rPr lang="en-US" sz="2400" dirty="0">
                <a:solidFill>
                  <a:srgbClr val="FF0000"/>
                </a:solidFill>
              </a:rPr>
              <a:t>Averages</a:t>
            </a:r>
            <a:r>
              <a:rPr lang="en-US" sz="2400" dirty="0"/>
              <a:t> are </a:t>
            </a:r>
            <a:r>
              <a:rPr lang="en-US" sz="2400" i="1" dirty="0"/>
              <a:t>not</a:t>
            </a:r>
            <a:r>
              <a:rPr lang="en-US" sz="2400" dirty="0"/>
              <a:t> additive, but ‘</a:t>
            </a:r>
            <a:r>
              <a:rPr lang="en-US" sz="2400" dirty="0">
                <a:solidFill>
                  <a:srgbClr val="FF0000"/>
                </a:solidFill>
              </a:rPr>
              <a:t>total</a:t>
            </a:r>
            <a:r>
              <a:rPr lang="en-US" sz="2400" dirty="0"/>
              <a:t>’ and ‘</a:t>
            </a:r>
            <a:r>
              <a:rPr lang="en-US" sz="2400" dirty="0">
                <a:solidFill>
                  <a:srgbClr val="FF0000"/>
                </a:solidFill>
              </a:rPr>
              <a:t>count</a:t>
            </a:r>
            <a:r>
              <a:rPr lang="en-US" sz="2400" dirty="0"/>
              <a:t>’ are usually additive</a:t>
            </a:r>
          </a:p>
          <a:p>
            <a:r>
              <a:rPr lang="en-US" sz="2400" dirty="0"/>
              <a:t>We </a:t>
            </a:r>
            <a:r>
              <a:rPr lang="en-US" sz="2400" dirty="0">
                <a:solidFill>
                  <a:srgbClr val="FF0000"/>
                </a:solidFill>
              </a:rPr>
              <a:t>should</a:t>
            </a:r>
            <a:r>
              <a:rPr lang="en-US" sz="2400" dirty="0"/>
              <a:t> store </a:t>
            </a:r>
            <a:r>
              <a:rPr lang="en-US" sz="2400" u="sng" dirty="0"/>
              <a:t>'total</a:t>
            </a:r>
            <a:r>
              <a:rPr lang="en-US" sz="2400" dirty="0"/>
              <a:t>' and </a:t>
            </a:r>
            <a:r>
              <a:rPr lang="en-US" sz="2400" u="sng" dirty="0"/>
              <a:t>'count</a:t>
            </a:r>
            <a:r>
              <a:rPr lang="en-US" sz="2400" dirty="0"/>
              <a:t>' as measures to </a:t>
            </a:r>
            <a:r>
              <a:rPr lang="en-US" sz="2400" dirty="0">
                <a:solidFill>
                  <a:srgbClr val="FF0000"/>
                </a:solidFill>
              </a:rPr>
              <a:t>speed up </a:t>
            </a:r>
            <a:r>
              <a:rPr lang="en-US" sz="2400" dirty="0"/>
              <a:t>calculation of averages.</a:t>
            </a:r>
          </a:p>
          <a:p>
            <a:pPr lvl="1"/>
            <a:endParaRPr lang="en-US" sz="2000" dirty="0"/>
          </a:p>
        </p:txBody>
      </p:sp>
      <p:cxnSp>
        <p:nvCxnSpPr>
          <p:cNvPr id="20" name="Straight Connector 19"/>
          <p:cNvCxnSpPr/>
          <p:nvPr/>
        </p:nvCxnSpPr>
        <p:spPr>
          <a:xfrm>
            <a:off x="7239000" y="3810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57800" y="4038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91200" y="3352800"/>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a:t>
            </a:r>
            <a:endParaRPr lang="en-US" dirty="0"/>
          </a:p>
        </p:txBody>
      </p:sp>
      <p:sp>
        <p:nvSpPr>
          <p:cNvPr id="25" name="Rectangle 24"/>
          <p:cNvSpPr/>
          <p:nvPr/>
        </p:nvSpPr>
        <p:spPr>
          <a:xfrm>
            <a:off x="5791200" y="3657600"/>
            <a:ext cx="14478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t>quantityOrdered</a:t>
            </a:r>
            <a:endParaRPr lang="en-US" sz="1400" dirty="0"/>
          </a:p>
          <a:p>
            <a:r>
              <a:rPr lang="en-US" sz="1400" dirty="0" err="1"/>
              <a:t>orderDollars</a:t>
            </a:r>
            <a:endParaRPr lang="en-US" sz="1400" dirty="0"/>
          </a:p>
          <a:p>
            <a:r>
              <a:rPr lang="en-US" sz="1400" dirty="0" err="1"/>
              <a:t>costDollars</a:t>
            </a:r>
            <a:endParaRPr lang="en-US" sz="1400" dirty="0"/>
          </a:p>
          <a:p>
            <a:r>
              <a:rPr lang="en-US" sz="1400" i="1" dirty="0"/>
              <a:t>…</a:t>
            </a:r>
          </a:p>
          <a:p>
            <a:r>
              <a:rPr lang="en-US" sz="1400" strike="sngStrike" dirty="0" err="1">
                <a:solidFill>
                  <a:schemeClr val="bg1">
                    <a:lumMod val="65000"/>
                  </a:schemeClr>
                </a:solidFill>
              </a:rPr>
              <a:t>averageOrderDollars</a:t>
            </a:r>
            <a:endParaRPr lang="en-US" sz="1400" strike="sngStrike" dirty="0">
              <a:solidFill>
                <a:schemeClr val="bg1">
                  <a:lumMod val="65000"/>
                </a:schemeClr>
              </a:solidFill>
            </a:endParaRPr>
          </a:p>
        </p:txBody>
      </p:sp>
      <p:sp>
        <p:nvSpPr>
          <p:cNvPr id="26" name="Oval 25"/>
          <p:cNvSpPr/>
          <p:nvPr/>
        </p:nvSpPr>
        <p:spPr>
          <a:xfrm>
            <a:off x="7620000" y="3688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4953000" y="4114800"/>
            <a:ext cx="685800" cy="307777"/>
          </a:xfrm>
          <a:prstGeom prst="rect">
            <a:avLst/>
          </a:prstGeom>
          <a:noFill/>
        </p:spPr>
        <p:txBody>
          <a:bodyPr wrap="square" rtlCol="0">
            <a:spAutoFit/>
          </a:bodyPr>
          <a:lstStyle/>
          <a:p>
            <a:pPr algn="ctr"/>
            <a:r>
              <a:rPr lang="en-US" sz="1400" dirty="0"/>
              <a:t>date</a:t>
            </a:r>
          </a:p>
        </p:txBody>
      </p:sp>
      <p:sp>
        <p:nvSpPr>
          <p:cNvPr id="29" name="Oval 28"/>
          <p:cNvSpPr/>
          <p:nvPr/>
        </p:nvSpPr>
        <p:spPr>
          <a:xfrm>
            <a:off x="5105400" y="3931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p:nvPr/>
        </p:nvCxnSpPr>
        <p:spPr>
          <a:xfrm>
            <a:off x="7239000" y="423597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200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7239000" y="4267200"/>
            <a:ext cx="838200" cy="307777"/>
          </a:xfrm>
          <a:prstGeom prst="rect">
            <a:avLst/>
          </a:prstGeom>
          <a:noFill/>
        </p:spPr>
        <p:txBody>
          <a:bodyPr wrap="square" rtlCol="0">
            <a:spAutoFit/>
          </a:bodyPr>
          <a:lstStyle/>
          <a:p>
            <a:pPr algn="ctr"/>
            <a:r>
              <a:rPr lang="en-US" sz="1400" dirty="0"/>
              <a:t>product</a:t>
            </a:r>
          </a:p>
        </p:txBody>
      </p:sp>
      <p:sp>
        <p:nvSpPr>
          <p:cNvPr id="33" name="TextBox 32"/>
          <p:cNvSpPr txBox="1"/>
          <p:nvPr/>
        </p:nvSpPr>
        <p:spPr>
          <a:xfrm>
            <a:off x="685800" y="5083314"/>
            <a:ext cx="7543800" cy="1015663"/>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t>‘</a:t>
            </a:r>
            <a:r>
              <a:rPr lang="en-US" sz="2000" u="sng" dirty="0"/>
              <a:t>average order dollars’ = ‘order dollars’ / ‘quantity ordered</a:t>
            </a:r>
            <a:r>
              <a:rPr lang="en-US" sz="2000" dirty="0"/>
              <a:t>’. It is </a:t>
            </a:r>
            <a:r>
              <a:rPr lang="en-US" sz="2000" i="1" dirty="0"/>
              <a:t>not</a:t>
            </a:r>
            <a:r>
              <a:rPr lang="en-US" sz="2000" dirty="0"/>
              <a:t> additive, but  can be </a:t>
            </a:r>
            <a:r>
              <a:rPr lang="en-US" sz="2000" dirty="0">
                <a:solidFill>
                  <a:srgbClr val="FF0000"/>
                </a:solidFill>
              </a:rPr>
              <a:t>calculated</a:t>
            </a:r>
            <a:r>
              <a:rPr lang="en-US" sz="2000" dirty="0"/>
              <a:t> in query time from </a:t>
            </a:r>
            <a:r>
              <a:rPr lang="en-US" sz="2000" dirty="0">
                <a:solidFill>
                  <a:srgbClr val="FF0000"/>
                </a:solidFill>
              </a:rPr>
              <a:t>two additive stored</a:t>
            </a:r>
            <a:r>
              <a:rPr lang="en-US" sz="2000" dirty="0"/>
              <a:t> </a:t>
            </a:r>
            <a:r>
              <a:rPr lang="en-US" sz="2000" dirty="0">
                <a:solidFill>
                  <a:srgbClr val="FF0000"/>
                </a:solidFill>
              </a:rPr>
              <a:t>measures</a:t>
            </a:r>
            <a:r>
              <a:rPr lang="en-US" sz="2000" dirty="0"/>
              <a:t>. </a:t>
            </a:r>
          </a:p>
        </p:txBody>
      </p:sp>
      <p:sp>
        <p:nvSpPr>
          <p:cNvPr id="17" name="TextBox 16"/>
          <p:cNvSpPr txBox="1"/>
          <p:nvPr/>
        </p:nvSpPr>
        <p:spPr>
          <a:xfrm>
            <a:off x="7315200" y="3352800"/>
            <a:ext cx="914400" cy="307777"/>
          </a:xfrm>
          <a:prstGeom prst="rect">
            <a:avLst/>
          </a:prstGeom>
          <a:noFill/>
        </p:spPr>
        <p:txBody>
          <a:bodyPr wrap="square" rtlCol="0">
            <a:spAutoFit/>
          </a:bodyPr>
          <a:lstStyle/>
          <a:p>
            <a:pPr algn="ctr"/>
            <a:r>
              <a:rPr lang="en-US" sz="1400" dirty="0"/>
              <a:t>customer</a:t>
            </a:r>
          </a:p>
        </p:txBody>
      </p:sp>
    </p:spTree>
    <p:extLst>
      <p:ext uri="{BB962C8B-B14F-4D97-AF65-F5344CB8AC3E}">
        <p14:creationId xmlns:p14="http://schemas.microsoft.com/office/powerpoint/2010/main" val="1636129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Advanced: Storing Non-Additive Measures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98</a:t>
            </a:fld>
            <a:endParaRPr lang="en-US"/>
          </a:p>
        </p:txBody>
      </p:sp>
      <p:sp>
        <p:nvSpPr>
          <p:cNvPr id="4" name="Content Placeholder 3"/>
          <p:cNvSpPr>
            <a:spLocks noGrp="1"/>
          </p:cNvSpPr>
          <p:nvPr>
            <p:ph sz="quarter" idx="1"/>
          </p:nvPr>
        </p:nvSpPr>
        <p:spPr/>
        <p:txBody>
          <a:bodyPr/>
          <a:lstStyle/>
          <a:p>
            <a:r>
              <a:rPr lang="en-US" dirty="0"/>
              <a:t>Sometimes, </a:t>
            </a:r>
            <a:r>
              <a:rPr lang="en-US" u="sng" dirty="0"/>
              <a:t>non-additive</a:t>
            </a:r>
            <a:r>
              <a:rPr lang="en-US" dirty="0"/>
              <a:t> measures are </a:t>
            </a:r>
            <a:r>
              <a:rPr lang="en-US" u="sng" dirty="0"/>
              <a:t>stored</a:t>
            </a:r>
            <a:r>
              <a:rPr lang="en-US" dirty="0"/>
              <a:t> in </a:t>
            </a:r>
            <a:r>
              <a:rPr lang="en-US" u="sng" dirty="0"/>
              <a:t>primary events</a:t>
            </a:r>
            <a:r>
              <a:rPr lang="en-US" dirty="0"/>
              <a:t>.</a:t>
            </a:r>
          </a:p>
          <a:p>
            <a:r>
              <a:rPr lang="en-US" dirty="0"/>
              <a:t>A </a:t>
            </a:r>
            <a:r>
              <a:rPr lang="en-US" dirty="0">
                <a:solidFill>
                  <a:srgbClr val="FF0000"/>
                </a:solidFill>
              </a:rPr>
              <a:t>non-additive</a:t>
            </a:r>
            <a:r>
              <a:rPr lang="en-US" dirty="0"/>
              <a:t> measure may be </a:t>
            </a:r>
            <a:r>
              <a:rPr lang="en-US" dirty="0">
                <a:solidFill>
                  <a:schemeClr val="bg2">
                    <a:lumMod val="50000"/>
                  </a:schemeClr>
                </a:solidFill>
              </a:rPr>
              <a:t>aggregated</a:t>
            </a:r>
            <a:r>
              <a:rPr lang="en-US" dirty="0"/>
              <a:t> using other operators:</a:t>
            </a:r>
          </a:p>
          <a:p>
            <a:pPr lvl="1"/>
            <a:r>
              <a:rPr lang="en-US" dirty="0">
                <a:solidFill>
                  <a:srgbClr val="008000"/>
                </a:solidFill>
              </a:rPr>
              <a:t>MIN</a:t>
            </a:r>
            <a:r>
              <a:rPr lang="en-US" dirty="0"/>
              <a:t>, </a:t>
            </a:r>
            <a:r>
              <a:rPr lang="en-US" dirty="0">
                <a:solidFill>
                  <a:srgbClr val="008000"/>
                </a:solidFill>
              </a:rPr>
              <a:t>MAX</a:t>
            </a:r>
            <a:r>
              <a:rPr lang="en-US" dirty="0"/>
              <a:t>, </a:t>
            </a:r>
            <a:r>
              <a:rPr lang="en-US" dirty="0">
                <a:solidFill>
                  <a:srgbClr val="008000"/>
                </a:solidFill>
              </a:rPr>
              <a:t>COUNT</a:t>
            </a:r>
          </a:p>
          <a:p>
            <a:pPr lvl="1"/>
            <a:r>
              <a:rPr lang="en-US" dirty="0">
                <a:solidFill>
                  <a:srgbClr val="008000"/>
                </a:solidFill>
              </a:rPr>
              <a:t>AVG</a:t>
            </a:r>
          </a:p>
          <a:p>
            <a:pPr lvl="1"/>
            <a:r>
              <a:rPr lang="en-US" dirty="0">
                <a:solidFill>
                  <a:schemeClr val="tx1"/>
                </a:solidFill>
              </a:rPr>
              <a:t>However, some reporting tools may only support SUM</a:t>
            </a:r>
          </a:p>
          <a:p>
            <a:r>
              <a:rPr lang="en-US" dirty="0"/>
              <a:t>Careful in aggregating the measures. Need to document the </a:t>
            </a:r>
            <a:r>
              <a:rPr lang="en-US" dirty="0" err="1"/>
              <a:t>additivity</a:t>
            </a:r>
            <a:r>
              <a:rPr lang="en-US" dirty="0"/>
              <a:t> of the measures.</a:t>
            </a:r>
          </a:p>
        </p:txBody>
      </p:sp>
    </p:spTree>
    <p:extLst>
      <p:ext uri="{BB962C8B-B14F-4D97-AF65-F5344CB8AC3E}">
        <p14:creationId xmlns:p14="http://schemas.microsoft.com/office/powerpoint/2010/main" val="1112218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8077200" y="2667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0" y="28956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99</a:t>
            </a:fld>
            <a:endParaRPr lang="en-US"/>
          </a:p>
        </p:txBody>
      </p:sp>
      <p:sp>
        <p:nvSpPr>
          <p:cNvPr id="129" name="Content Placeholder 128"/>
          <p:cNvSpPr>
            <a:spLocks noGrp="1"/>
          </p:cNvSpPr>
          <p:nvPr>
            <p:ph sz="quarter" idx="1"/>
          </p:nvPr>
        </p:nvSpPr>
        <p:spPr>
          <a:xfrm>
            <a:off x="457200" y="1295400"/>
            <a:ext cx="5410200" cy="3200400"/>
          </a:xfrm>
        </p:spPr>
        <p:txBody>
          <a:bodyPr>
            <a:normAutofit lnSpcReduction="10000"/>
          </a:bodyPr>
          <a:lstStyle/>
          <a:p>
            <a:r>
              <a:rPr lang="en-US" sz="2100" dirty="0"/>
              <a:t>The </a:t>
            </a:r>
            <a:r>
              <a:rPr lang="en-US" sz="2100" u="sng" dirty="0"/>
              <a:t>number of customers </a:t>
            </a:r>
            <a:r>
              <a:rPr lang="en-US" sz="2100" dirty="0"/>
              <a:t>is </a:t>
            </a:r>
            <a:r>
              <a:rPr lang="en-US" sz="2100" dirty="0">
                <a:solidFill>
                  <a:schemeClr val="bg2">
                    <a:lumMod val="50000"/>
                  </a:schemeClr>
                </a:solidFill>
              </a:rPr>
              <a:t>estimated</a:t>
            </a:r>
            <a:r>
              <a:rPr lang="en-US" sz="2100" dirty="0"/>
              <a:t> from the </a:t>
            </a:r>
            <a:r>
              <a:rPr lang="en-US" sz="2100" u="sng" dirty="0"/>
              <a:t>number of sale receipts </a:t>
            </a:r>
            <a:r>
              <a:rPr lang="en-US" sz="2100" dirty="0"/>
              <a:t>issued on a day in a store for a certain product. </a:t>
            </a:r>
          </a:p>
          <a:p>
            <a:r>
              <a:rPr lang="en-US" sz="2100" dirty="0" err="1">
                <a:solidFill>
                  <a:srgbClr val="008000"/>
                </a:solidFill>
              </a:rPr>
              <a:t>numCustomers</a:t>
            </a:r>
            <a:r>
              <a:rPr lang="en-US" sz="2100" dirty="0"/>
              <a:t> is </a:t>
            </a:r>
            <a:r>
              <a:rPr lang="en-US" sz="2100" i="1" dirty="0"/>
              <a:t>not</a:t>
            </a:r>
            <a:r>
              <a:rPr lang="en-US" sz="2100" dirty="0"/>
              <a:t> additive along Product, but additive along other dimensions. It is </a:t>
            </a:r>
            <a:r>
              <a:rPr lang="en-US" sz="2100" dirty="0">
                <a:solidFill>
                  <a:srgbClr val="FF0000"/>
                </a:solidFill>
              </a:rPr>
              <a:t>semi-additive</a:t>
            </a:r>
            <a:r>
              <a:rPr lang="en-US" sz="2100" dirty="0"/>
              <a:t>.</a:t>
            </a:r>
          </a:p>
          <a:p>
            <a:pPr lvl="1"/>
            <a:r>
              <a:rPr lang="en-US" sz="1800" dirty="0"/>
              <a:t>A customer can buy multiple products at the same time</a:t>
            </a:r>
          </a:p>
          <a:p>
            <a:r>
              <a:rPr lang="en-US" sz="2100" dirty="0" err="1">
                <a:solidFill>
                  <a:srgbClr val="008000"/>
                </a:solidFill>
              </a:rPr>
              <a:t>unitPrice</a:t>
            </a:r>
            <a:r>
              <a:rPr lang="en-US" sz="2100" dirty="0"/>
              <a:t> is not additive along any dimension. But it’s still ok to apply AVG, MIN, or MAX.</a:t>
            </a:r>
          </a:p>
        </p:txBody>
      </p:sp>
      <p:sp>
        <p:nvSpPr>
          <p:cNvPr id="6" name="Rectangle 5"/>
          <p:cNvSpPr/>
          <p:nvPr/>
        </p:nvSpPr>
        <p:spPr>
          <a:xfrm>
            <a:off x="6629400" y="2209800"/>
            <a:ext cx="1447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endParaRPr lang="en-US" dirty="0"/>
          </a:p>
        </p:txBody>
      </p:sp>
      <p:sp>
        <p:nvSpPr>
          <p:cNvPr id="7" name="Rectangle 6"/>
          <p:cNvSpPr/>
          <p:nvPr/>
        </p:nvSpPr>
        <p:spPr>
          <a:xfrm>
            <a:off x="6629400" y="2514600"/>
            <a:ext cx="1447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r>
              <a:rPr lang="en-US" sz="1400" dirty="0"/>
              <a:t> (AVG)</a:t>
            </a:r>
          </a:p>
          <a:p>
            <a:r>
              <a:rPr lang="en-US" sz="1400" dirty="0" err="1"/>
              <a:t>numCustomers</a:t>
            </a:r>
            <a:endParaRPr lang="en-US" sz="1400" dirty="0"/>
          </a:p>
        </p:txBody>
      </p:sp>
      <p:cxnSp>
        <p:nvCxnSpPr>
          <p:cNvPr id="9" name="Straight Connector 8"/>
          <p:cNvCxnSpPr/>
          <p:nvPr/>
        </p:nvCxnSpPr>
        <p:spPr>
          <a:xfrm>
            <a:off x="7497580" y="18288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458200" y="25458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6553200" y="1524000"/>
            <a:ext cx="838200" cy="307777"/>
          </a:xfrm>
          <a:prstGeom prst="rect">
            <a:avLst/>
          </a:prstGeom>
          <a:noFill/>
        </p:spPr>
        <p:txBody>
          <a:bodyPr wrap="square" rtlCol="0">
            <a:spAutoFit/>
          </a:bodyPr>
          <a:lstStyle/>
          <a:p>
            <a:pPr algn="r"/>
            <a:r>
              <a:rPr lang="en-US" sz="1400" dirty="0"/>
              <a:t>product</a:t>
            </a:r>
          </a:p>
        </p:txBody>
      </p:sp>
      <p:sp>
        <p:nvSpPr>
          <p:cNvPr id="15" name="TextBox 14"/>
          <p:cNvSpPr txBox="1"/>
          <p:nvPr/>
        </p:nvSpPr>
        <p:spPr>
          <a:xfrm>
            <a:off x="5791200" y="2971800"/>
            <a:ext cx="685800" cy="307777"/>
          </a:xfrm>
          <a:prstGeom prst="rect">
            <a:avLst/>
          </a:prstGeom>
          <a:noFill/>
        </p:spPr>
        <p:txBody>
          <a:bodyPr wrap="square" rtlCol="0">
            <a:spAutoFit/>
          </a:bodyPr>
          <a:lstStyle/>
          <a:p>
            <a:pPr algn="ctr"/>
            <a:r>
              <a:rPr lang="en-US" sz="1400" dirty="0"/>
              <a:t>date</a:t>
            </a:r>
          </a:p>
        </p:txBody>
      </p:sp>
      <p:sp>
        <p:nvSpPr>
          <p:cNvPr id="16" name="TextBox 15"/>
          <p:cNvSpPr txBox="1"/>
          <p:nvPr/>
        </p:nvSpPr>
        <p:spPr>
          <a:xfrm>
            <a:off x="8305800" y="2209800"/>
            <a:ext cx="609600" cy="307777"/>
          </a:xfrm>
          <a:prstGeom prst="rect">
            <a:avLst/>
          </a:prstGeom>
          <a:noFill/>
        </p:spPr>
        <p:txBody>
          <a:bodyPr wrap="square" rtlCol="0">
            <a:spAutoFit/>
          </a:bodyPr>
          <a:lstStyle/>
          <a:p>
            <a:pPr algn="ctr"/>
            <a:r>
              <a:rPr lang="en-US" sz="1400" dirty="0"/>
              <a:t>store</a:t>
            </a:r>
          </a:p>
        </p:txBody>
      </p:sp>
      <p:sp>
        <p:nvSpPr>
          <p:cNvPr id="8" name="Oval 7"/>
          <p:cNvSpPr/>
          <p:nvPr/>
        </p:nvSpPr>
        <p:spPr>
          <a:xfrm>
            <a:off x="7376410" y="1600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5943600" y="27881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4" name="Straight Connector 103"/>
          <p:cNvCxnSpPr/>
          <p:nvPr/>
        </p:nvCxnSpPr>
        <p:spPr>
          <a:xfrm>
            <a:off x="8286550" y="301992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8077200" y="3124200"/>
            <a:ext cx="1066800" cy="307777"/>
          </a:xfrm>
          <a:prstGeom prst="rect">
            <a:avLst/>
          </a:prstGeom>
          <a:noFill/>
        </p:spPr>
        <p:txBody>
          <a:bodyPr wrap="square" rtlCol="0">
            <a:spAutoFit/>
          </a:bodyPr>
          <a:lstStyle/>
          <a:p>
            <a:r>
              <a:rPr lang="en-US" sz="1400" dirty="0"/>
              <a:t>promotion</a:t>
            </a:r>
          </a:p>
        </p:txBody>
      </p:sp>
      <p:cxnSp>
        <p:nvCxnSpPr>
          <p:cNvPr id="125" name="Straight Connector 124"/>
          <p:cNvCxnSpPr/>
          <p:nvPr/>
        </p:nvCxnSpPr>
        <p:spPr>
          <a:xfrm flipH="1" flipV="1">
            <a:off x="6446322" y="3024249"/>
            <a:ext cx="183078" cy="3285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6450330" y="2129790"/>
            <a:ext cx="11430" cy="8953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8" idx="3"/>
          </p:cNvCxnSpPr>
          <p:nvPr/>
        </p:nvCxnSpPr>
        <p:spPr>
          <a:xfrm flipV="1">
            <a:off x="6461760" y="1795322"/>
            <a:ext cx="948128" cy="34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8077200" y="309297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84582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723900" y="4572000"/>
            <a:ext cx="4876800" cy="1200329"/>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Example query: what's the average price of soft drinks sold in each city? What are the price range (min and max price) of soft drinks being sold in each store?</a:t>
            </a:r>
          </a:p>
        </p:txBody>
      </p:sp>
    </p:spTree>
    <p:extLst>
      <p:ext uri="{BB962C8B-B14F-4D97-AF65-F5344CB8AC3E}">
        <p14:creationId xmlns:p14="http://schemas.microsoft.com/office/powerpoint/2010/main" val="3318739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13938</TotalTime>
  <Words>11306</Words>
  <Application>Microsoft Office PowerPoint</Application>
  <PresentationFormat>On-screen Show (4:3)</PresentationFormat>
  <Paragraphs>2410</Paragraphs>
  <Slides>117</Slides>
  <Notes>18</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117</vt:i4>
      </vt:variant>
    </vt:vector>
  </HeadingPairs>
  <TitlesOfParts>
    <vt:vector size="127" baseType="lpstr">
      <vt:lpstr>华文新魏</vt:lpstr>
      <vt:lpstr>新細明體</vt:lpstr>
      <vt:lpstr>Arial</vt:lpstr>
      <vt:lpstr>Bookman Old Style</vt:lpstr>
      <vt:lpstr>Calibri</vt:lpstr>
      <vt:lpstr>Gill Sans MT</vt:lpstr>
      <vt:lpstr>Wingdings</vt:lpstr>
      <vt:lpstr>Wingdings 3</vt:lpstr>
      <vt:lpstr>Origin</vt:lpstr>
      <vt:lpstr>1_Origin</vt:lpstr>
      <vt:lpstr>Chapter two Conceptual Modeling</vt:lpstr>
      <vt:lpstr>Outline</vt:lpstr>
      <vt:lpstr>Part A. Requirement Analysis</vt:lpstr>
      <vt:lpstr>Design Methodology</vt:lpstr>
      <vt:lpstr>Requirement Analysis</vt:lpstr>
      <vt:lpstr>Difficulties</vt:lpstr>
      <vt:lpstr>Typical decision-making queries </vt:lpstr>
      <vt:lpstr>Modeling Business Measurements</vt:lpstr>
      <vt:lpstr>Exercise</vt:lpstr>
      <vt:lpstr>Characteristics of Analysis Queries</vt:lpstr>
      <vt:lpstr>Multidimensional Model</vt:lpstr>
      <vt:lpstr>Concepts</vt:lpstr>
      <vt:lpstr>Examples: Facts and Dimensions</vt:lpstr>
      <vt:lpstr>Dimensions: levels and hierarchies</vt:lpstr>
      <vt:lpstr>Example: Hierarchies for Product and Store</vt:lpstr>
      <vt:lpstr>Example: Hierarchies for Date</vt:lpstr>
      <vt:lpstr>Restriction and Aggregation using Levels</vt:lpstr>
      <vt:lpstr>Example: Restriction</vt:lpstr>
      <vt:lpstr>Example: Aggregation</vt:lpstr>
      <vt:lpstr>Steps in Requirement Analysis</vt:lpstr>
      <vt:lpstr>Identifying Facts</vt:lpstr>
      <vt:lpstr>Reports</vt:lpstr>
      <vt:lpstr>Exercise: Reports with Charts</vt:lpstr>
      <vt:lpstr>Preliminary Workload</vt:lpstr>
      <vt:lpstr>Identifying Measures (1/2)</vt:lpstr>
      <vt:lpstr>Identifying the Measures (2/2)</vt:lpstr>
      <vt:lpstr>Identifying Dimensions</vt:lpstr>
      <vt:lpstr>Identifying the Dimensions (1)</vt:lpstr>
      <vt:lpstr>Identifying the Dimensions (2)</vt:lpstr>
      <vt:lpstr>Identifying the Dimensions (3)</vt:lpstr>
      <vt:lpstr>Dimensions and Levels</vt:lpstr>
      <vt:lpstr>User Requirement Glossary</vt:lpstr>
      <vt:lpstr>Matrix Forms</vt:lpstr>
      <vt:lpstr>Review questions</vt:lpstr>
      <vt:lpstr>Part B. Conceptual Models, Basics</vt:lpstr>
      <vt:lpstr>Design Methodology</vt:lpstr>
      <vt:lpstr>Conceptual Modeling</vt:lpstr>
      <vt:lpstr>Steps in Conceptual Design</vt:lpstr>
      <vt:lpstr>The Dimensional Fact Model</vt:lpstr>
      <vt:lpstr>Comparison between DFM and ERM</vt:lpstr>
      <vt:lpstr>Concepts: Fact and Measure</vt:lpstr>
      <vt:lpstr>Concepts: Dimension </vt:lpstr>
      <vt:lpstr>Concepts: Primary Event</vt:lpstr>
      <vt:lpstr>Example: Granularity of Facts</vt:lpstr>
      <vt:lpstr>Concepts: Dimensional Attributes</vt:lpstr>
      <vt:lpstr>Dimension as a Tree of Attributes</vt:lpstr>
      <vt:lpstr>Example: A Fact Schema With Trees of Dimensional Attributes</vt:lpstr>
      <vt:lpstr>Example: A Primary Event </vt:lpstr>
      <vt:lpstr>Notes on Functional Dependency (1/2)</vt:lpstr>
      <vt:lpstr>Notes on Functional Dependency (2/2)</vt:lpstr>
      <vt:lpstr>Numerical Values as Dimensional Attributes</vt:lpstr>
      <vt:lpstr>One or More Facts?</vt:lpstr>
      <vt:lpstr>Example (1/2)</vt:lpstr>
      <vt:lpstr>Example (2/2)</vt:lpstr>
      <vt:lpstr>Conformed Dimension and Drill-Across</vt:lpstr>
      <vt:lpstr>Advanced Case for Conformed Dimension</vt:lpstr>
      <vt:lpstr>Advanced Notation in Modeling</vt:lpstr>
      <vt:lpstr>Example</vt:lpstr>
      <vt:lpstr>Descriptive Attributes</vt:lpstr>
      <vt:lpstr>Example: Dimensional Attribute or Descriptive Attribute?</vt:lpstr>
      <vt:lpstr>Optional Arc and Dimension</vt:lpstr>
      <vt:lpstr>Shared Hierarchies</vt:lpstr>
      <vt:lpstr>Example: Shared Hierarchies</vt:lpstr>
      <vt:lpstr>Workload Refinement</vt:lpstr>
      <vt:lpstr>Case Study: Data-Driven Conceptual Design</vt:lpstr>
      <vt:lpstr>Problem</vt:lpstr>
      <vt:lpstr>Schema of Reconciled Data</vt:lpstr>
      <vt:lpstr>Questions</vt:lpstr>
      <vt:lpstr>Solution: Fact schema</vt:lpstr>
      <vt:lpstr>Review questions</vt:lpstr>
      <vt:lpstr>Part C. Temporal Nature, Additivity and Aggregation</vt:lpstr>
      <vt:lpstr>Two Kinds of Fact Schemas</vt:lpstr>
      <vt:lpstr>Transactional Fact Schema</vt:lpstr>
      <vt:lpstr>Lossy-Grained Transactional Fact</vt:lpstr>
      <vt:lpstr>Exercise</vt:lpstr>
      <vt:lpstr>Answer</vt:lpstr>
      <vt:lpstr>Answer</vt:lpstr>
      <vt:lpstr>Answer</vt:lpstr>
      <vt:lpstr>Answer</vt:lpstr>
      <vt:lpstr>Answer</vt:lpstr>
      <vt:lpstr>Lossless-Grained Transactional Fact</vt:lpstr>
      <vt:lpstr>Exercise</vt:lpstr>
      <vt:lpstr>Answer</vt:lpstr>
      <vt:lpstr>Answer</vt:lpstr>
      <vt:lpstr>Answer</vt:lpstr>
      <vt:lpstr>Answer</vt:lpstr>
      <vt:lpstr>Example: Transaction ID</vt:lpstr>
      <vt:lpstr>Example: Grouping Orders</vt:lpstr>
      <vt:lpstr>Sparse</vt:lpstr>
      <vt:lpstr>Additive Measures</vt:lpstr>
      <vt:lpstr>Differences are Also Additive</vt:lpstr>
      <vt:lpstr>Empty Fact Schema</vt:lpstr>
      <vt:lpstr>Alternative to Empty Fact Schema</vt:lpstr>
      <vt:lpstr>Non-Additive Measures</vt:lpstr>
      <vt:lpstr>What Measures to Store in Base Fact?</vt:lpstr>
      <vt:lpstr>Ratio and Percentage Measures</vt:lpstr>
      <vt:lpstr>Average Measures</vt:lpstr>
      <vt:lpstr>Advanced: Storing Non-Additive Measures</vt:lpstr>
      <vt:lpstr>Example</vt:lpstr>
      <vt:lpstr>Aggregation and Secondary Events</vt:lpstr>
      <vt:lpstr>Example: Group by Product Type, Store City and Month  </vt:lpstr>
      <vt:lpstr>Summarizing Measures in Secondary Events</vt:lpstr>
      <vt:lpstr>Order of Aggregation</vt:lpstr>
      <vt:lpstr>Aggregates</vt:lpstr>
      <vt:lpstr>Example: Aggregates</vt:lpstr>
      <vt:lpstr>Two Kinds of Fact Schemas</vt:lpstr>
      <vt:lpstr>Status Measurement</vt:lpstr>
      <vt:lpstr>Snapshot Fact Schema</vt:lpstr>
      <vt:lpstr>Semi-Additive Measures</vt:lpstr>
      <vt:lpstr>Taking Snapshot at ETL Process</vt:lpstr>
      <vt:lpstr>Snapshot with Zero Measurement</vt:lpstr>
      <vt:lpstr>Summary of Snapshot Fact Schema</vt:lpstr>
      <vt:lpstr>Calculating Balance from Transactional Facts</vt:lpstr>
      <vt:lpstr>Using a Snapshot Fact for Tracing Balance</vt:lpstr>
      <vt:lpstr>Pairing Transactional and Snapshot Facts</vt:lpstr>
      <vt:lpstr>Additional Measures in Snapshot Facts</vt:lpstr>
      <vt:lpstr>Exercise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design</dc:title>
  <dc:subject>Chap 2</dc:subject>
  <dc:creator>Philip Lei</dc:creator>
  <cp:keywords/>
  <dc:description>comp323 Data Warehousing and data mining. Revised Jan 2015</dc:description>
  <cp:lastModifiedBy>LUO WUMAN</cp:lastModifiedBy>
  <cp:revision>603</cp:revision>
  <cp:lastPrinted>2021-02-18T07:59:16Z</cp:lastPrinted>
  <dcterms:created xsi:type="dcterms:W3CDTF">2011-12-29T04:48:02Z</dcterms:created>
  <dcterms:modified xsi:type="dcterms:W3CDTF">2021-03-10T12:10:32Z</dcterms:modified>
  <cp:category/>
</cp:coreProperties>
</file>