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77"/>
  </p:notesMasterIdLst>
  <p:handoutMasterIdLst>
    <p:handoutMasterId r:id="rId78"/>
  </p:handoutMasterIdLst>
  <p:sldIdLst>
    <p:sldId id="256" r:id="rId2"/>
    <p:sldId id="257" r:id="rId3"/>
    <p:sldId id="489" r:id="rId4"/>
    <p:sldId id="393" r:id="rId5"/>
    <p:sldId id="325" r:id="rId6"/>
    <p:sldId id="411" r:id="rId7"/>
    <p:sldId id="412" r:id="rId8"/>
    <p:sldId id="524" r:id="rId9"/>
    <p:sldId id="413" r:id="rId10"/>
    <p:sldId id="525" r:id="rId11"/>
    <p:sldId id="414" r:id="rId12"/>
    <p:sldId id="425" r:id="rId13"/>
    <p:sldId id="418" r:id="rId14"/>
    <p:sldId id="497" r:id="rId15"/>
    <p:sldId id="498" r:id="rId16"/>
    <p:sldId id="526" r:id="rId17"/>
    <p:sldId id="499" r:id="rId18"/>
    <p:sldId id="495" r:id="rId19"/>
    <p:sldId id="501" r:id="rId20"/>
    <p:sldId id="500" r:id="rId21"/>
    <p:sldId id="527" r:id="rId22"/>
    <p:sldId id="528" r:id="rId23"/>
    <p:sldId id="536" r:id="rId24"/>
    <p:sldId id="491" r:id="rId25"/>
    <p:sldId id="492" r:id="rId26"/>
    <p:sldId id="493" r:id="rId27"/>
    <p:sldId id="494" r:id="rId28"/>
    <p:sldId id="503" r:id="rId29"/>
    <p:sldId id="506" r:id="rId30"/>
    <p:sldId id="507" r:id="rId31"/>
    <p:sldId id="508" r:id="rId32"/>
    <p:sldId id="509" r:id="rId33"/>
    <p:sldId id="510" r:id="rId34"/>
    <p:sldId id="511" r:id="rId35"/>
    <p:sldId id="512" r:id="rId36"/>
    <p:sldId id="429" r:id="rId37"/>
    <p:sldId id="539" r:id="rId38"/>
    <p:sldId id="514" r:id="rId39"/>
    <p:sldId id="529" r:id="rId40"/>
    <p:sldId id="416" r:id="rId41"/>
    <p:sldId id="434" r:id="rId42"/>
    <p:sldId id="531" r:id="rId43"/>
    <p:sldId id="437" r:id="rId44"/>
    <p:sldId id="438" r:id="rId45"/>
    <p:sldId id="439" r:id="rId46"/>
    <p:sldId id="441" r:id="rId47"/>
    <p:sldId id="443" r:id="rId48"/>
    <p:sldId id="444" r:id="rId49"/>
    <p:sldId id="533" r:id="rId50"/>
    <p:sldId id="538" r:id="rId51"/>
    <p:sldId id="448" r:id="rId52"/>
    <p:sldId id="454" r:id="rId53"/>
    <p:sldId id="455" r:id="rId54"/>
    <p:sldId id="456" r:id="rId55"/>
    <p:sldId id="457" r:id="rId56"/>
    <p:sldId id="463" r:id="rId57"/>
    <p:sldId id="458" r:id="rId58"/>
    <p:sldId id="462" r:id="rId59"/>
    <p:sldId id="534" r:id="rId60"/>
    <p:sldId id="523" r:id="rId61"/>
    <p:sldId id="516" r:id="rId62"/>
    <p:sldId id="475" r:id="rId63"/>
    <p:sldId id="477" r:id="rId64"/>
    <p:sldId id="487" r:id="rId65"/>
    <p:sldId id="537" r:id="rId66"/>
    <p:sldId id="519" r:id="rId67"/>
    <p:sldId id="518" r:id="rId68"/>
    <p:sldId id="520" r:id="rId69"/>
    <p:sldId id="482" r:id="rId70"/>
    <p:sldId id="483" r:id="rId71"/>
    <p:sldId id="484" r:id="rId72"/>
    <p:sldId id="485" r:id="rId73"/>
    <p:sldId id="521" r:id="rId74"/>
    <p:sldId id="488" r:id="rId75"/>
    <p:sldId id="517" r:id="rId76"/>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355E6F-D678-D740-B4FD-69BE0DCA875B}">
          <p14:sldIdLst>
            <p14:sldId id="256"/>
            <p14:sldId id="257"/>
            <p14:sldId id="489"/>
            <p14:sldId id="393"/>
            <p14:sldId id="325"/>
            <p14:sldId id="411"/>
            <p14:sldId id="412"/>
            <p14:sldId id="524"/>
          </p14:sldIdLst>
        </p14:section>
        <p14:section name="A. Star Schema and ROLAP basics" id="{4C54F8CE-F0E8-6544-82A1-440B3DD8FE70}">
          <p14:sldIdLst>
            <p14:sldId id="413"/>
            <p14:sldId id="525"/>
            <p14:sldId id="414"/>
            <p14:sldId id="425"/>
            <p14:sldId id="418"/>
            <p14:sldId id="497"/>
            <p14:sldId id="498"/>
            <p14:sldId id="526"/>
            <p14:sldId id="499"/>
            <p14:sldId id="495"/>
            <p14:sldId id="501"/>
            <p14:sldId id="500"/>
            <p14:sldId id="527"/>
            <p14:sldId id="528"/>
            <p14:sldId id="536"/>
            <p14:sldId id="491"/>
            <p14:sldId id="492"/>
            <p14:sldId id="493"/>
            <p14:sldId id="494"/>
          </p14:sldIdLst>
        </p14:section>
        <p14:section name="B. snowflake schema" id="{F0666718-03CD-7D45-A733-A8D4D9286884}">
          <p14:sldIdLst>
            <p14:sldId id="503"/>
            <p14:sldId id="506"/>
            <p14:sldId id="507"/>
            <p14:sldId id="508"/>
            <p14:sldId id="509"/>
            <p14:sldId id="510"/>
            <p14:sldId id="511"/>
            <p14:sldId id="512"/>
            <p14:sldId id="429"/>
            <p14:sldId id="539"/>
            <p14:sldId id="514"/>
            <p14:sldId id="529"/>
            <p14:sldId id="416"/>
            <p14:sldId id="434"/>
            <p14:sldId id="531"/>
            <p14:sldId id="437"/>
            <p14:sldId id="438"/>
            <p14:sldId id="439"/>
            <p14:sldId id="441"/>
            <p14:sldId id="443"/>
            <p14:sldId id="444"/>
            <p14:sldId id="533"/>
            <p14:sldId id="538"/>
            <p14:sldId id="448"/>
            <p14:sldId id="454"/>
            <p14:sldId id="455"/>
            <p14:sldId id="456"/>
            <p14:sldId id="457"/>
            <p14:sldId id="463"/>
            <p14:sldId id="458"/>
            <p14:sldId id="462"/>
            <p14:sldId id="534"/>
            <p14:sldId id="523"/>
          </p14:sldIdLst>
        </p14:section>
        <p14:section name="C. Aggregate fact tables" id="{CFE612F0-94DE-3444-B211-78CEB51A8BFA}">
          <p14:sldIdLst>
            <p14:sldId id="516"/>
            <p14:sldId id="475"/>
            <p14:sldId id="477"/>
            <p14:sldId id="487"/>
            <p14:sldId id="537"/>
            <p14:sldId id="519"/>
            <p14:sldId id="518"/>
            <p14:sldId id="520"/>
            <p14:sldId id="482"/>
            <p14:sldId id="483"/>
            <p14:sldId id="484"/>
            <p14:sldId id="485"/>
            <p14:sldId id="521"/>
            <p14:sldId id="488"/>
            <p14:sldId id="5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5074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2" autoAdjust="0"/>
    <p:restoredTop sz="94075" autoAdjust="0"/>
  </p:normalViewPr>
  <p:slideViewPr>
    <p:cSldViewPr>
      <p:cViewPr varScale="1">
        <p:scale>
          <a:sx n="104" d="100"/>
          <a:sy n="104" d="100"/>
        </p:scale>
        <p:origin x="14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46400" cy="493713"/>
          </a:xfrm>
          <a:prstGeom prst="rect">
            <a:avLst/>
          </a:prstGeom>
        </p:spPr>
        <p:txBody>
          <a:bodyPr vert="horz" lIns="87996" tIns="43998" rIns="87996" bIns="43998" rtlCol="0"/>
          <a:lstStyle>
            <a:lvl1pPr algn="l">
              <a:defRPr sz="1200"/>
            </a:lvl1pPr>
          </a:lstStyle>
          <a:p>
            <a:endParaRPr lang="en-US"/>
          </a:p>
        </p:txBody>
      </p:sp>
      <p:sp>
        <p:nvSpPr>
          <p:cNvPr id="3" name="Date Placeholder 2"/>
          <p:cNvSpPr>
            <a:spLocks noGrp="1"/>
          </p:cNvSpPr>
          <p:nvPr>
            <p:ph type="dt" sz="quarter" idx="1"/>
          </p:nvPr>
        </p:nvSpPr>
        <p:spPr>
          <a:xfrm>
            <a:off x="3849690" y="2"/>
            <a:ext cx="2946400" cy="493713"/>
          </a:xfrm>
          <a:prstGeom prst="rect">
            <a:avLst/>
          </a:prstGeom>
        </p:spPr>
        <p:txBody>
          <a:bodyPr vert="horz" lIns="87996" tIns="43998" rIns="87996" bIns="43998" rtlCol="0"/>
          <a:lstStyle>
            <a:lvl1pPr algn="r">
              <a:defRPr sz="1200"/>
            </a:lvl1pPr>
          </a:lstStyle>
          <a:p>
            <a:fld id="{7D8FD6A7-1FBA-452D-817A-118CEEE15A7F}" type="datetimeFigureOut">
              <a:rPr lang="en-US" smtClean="0"/>
              <a:pPr/>
              <a:t>3/1/2021</a:t>
            </a:fld>
            <a:endParaRPr lang="en-US"/>
          </a:p>
        </p:txBody>
      </p:sp>
      <p:sp>
        <p:nvSpPr>
          <p:cNvPr id="4" name="Footer Placeholder 3"/>
          <p:cNvSpPr>
            <a:spLocks noGrp="1"/>
          </p:cNvSpPr>
          <p:nvPr>
            <p:ph type="ftr" sz="quarter" idx="2"/>
          </p:nvPr>
        </p:nvSpPr>
        <p:spPr>
          <a:xfrm>
            <a:off x="0" y="9378952"/>
            <a:ext cx="2946400" cy="493713"/>
          </a:xfrm>
          <a:prstGeom prst="rect">
            <a:avLst/>
          </a:prstGeom>
        </p:spPr>
        <p:txBody>
          <a:bodyPr vert="horz" lIns="87996" tIns="43998" rIns="87996" bIns="43998" rtlCol="0" anchor="b"/>
          <a:lstStyle>
            <a:lvl1pPr algn="l">
              <a:defRPr sz="1200"/>
            </a:lvl1pPr>
          </a:lstStyle>
          <a:p>
            <a:endParaRPr lang="en-US"/>
          </a:p>
        </p:txBody>
      </p:sp>
      <p:sp>
        <p:nvSpPr>
          <p:cNvPr id="5" name="Slide Number Placeholder 4"/>
          <p:cNvSpPr>
            <a:spLocks noGrp="1"/>
          </p:cNvSpPr>
          <p:nvPr>
            <p:ph type="sldNum" sz="quarter" idx="3"/>
          </p:nvPr>
        </p:nvSpPr>
        <p:spPr>
          <a:xfrm>
            <a:off x="3849690" y="9378952"/>
            <a:ext cx="2946400" cy="493713"/>
          </a:xfrm>
          <a:prstGeom prst="rect">
            <a:avLst/>
          </a:prstGeom>
        </p:spPr>
        <p:txBody>
          <a:bodyPr vert="horz" lIns="87996" tIns="43998" rIns="87996" bIns="43998" rtlCol="0" anchor="b"/>
          <a:lstStyle>
            <a:lvl1pPr algn="r">
              <a:defRPr sz="1200"/>
            </a:lvl1pPr>
          </a:lstStyle>
          <a:p>
            <a:fld id="{8808D381-2BAB-4BEF-B022-2DD6A21CA73F}" type="slidenum">
              <a:rPr lang="en-US" smtClean="0"/>
              <a:pPr/>
              <a:t>‹#›</a:t>
            </a:fld>
            <a:endParaRPr lang="en-US"/>
          </a:p>
        </p:txBody>
      </p:sp>
    </p:spTree>
    <p:extLst>
      <p:ext uri="{BB962C8B-B14F-4D97-AF65-F5344CB8AC3E}">
        <p14:creationId xmlns:p14="http://schemas.microsoft.com/office/powerpoint/2010/main" val="65387246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9T14:27:28.107"/>
    </inkml:context>
    <inkml:brush xml:id="br0">
      <inkml:brushProperty name="width" value="0.08571" units="cm"/>
      <inkml:brushProperty name="height" value="0.08571" units="cm"/>
      <inkml:brushProperty name="color" value="#E71224"/>
    </inkml:brush>
  </inkml:definitions>
  <inkml:trace contextRef="#ctx0" brushRef="#br0">97 0 7927,'-22'9'0,"1"-4"0,-8 4 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3713"/>
          </a:xfrm>
          <a:prstGeom prst="rect">
            <a:avLst/>
          </a:prstGeom>
        </p:spPr>
        <p:txBody>
          <a:bodyPr vert="horz" lIns="87996" tIns="43998" rIns="87996" bIns="43998" rtlCol="0"/>
          <a:lstStyle>
            <a:lvl1pPr algn="l">
              <a:defRPr sz="1200"/>
            </a:lvl1pPr>
          </a:lstStyle>
          <a:p>
            <a:endParaRPr lang="en-US"/>
          </a:p>
        </p:txBody>
      </p:sp>
      <p:sp>
        <p:nvSpPr>
          <p:cNvPr id="3" name="Date Placeholder 2"/>
          <p:cNvSpPr>
            <a:spLocks noGrp="1"/>
          </p:cNvSpPr>
          <p:nvPr>
            <p:ph type="dt" idx="1"/>
          </p:nvPr>
        </p:nvSpPr>
        <p:spPr>
          <a:xfrm>
            <a:off x="3850446" y="2"/>
            <a:ext cx="2945659" cy="493713"/>
          </a:xfrm>
          <a:prstGeom prst="rect">
            <a:avLst/>
          </a:prstGeom>
        </p:spPr>
        <p:txBody>
          <a:bodyPr vert="horz" lIns="87996" tIns="43998" rIns="87996" bIns="43998" rtlCol="0"/>
          <a:lstStyle>
            <a:lvl1pPr algn="r">
              <a:defRPr sz="1200"/>
            </a:lvl1pPr>
          </a:lstStyle>
          <a:p>
            <a:fld id="{2C4355A5-9228-44B2-AFBF-0E07919E6AD4}" type="datetimeFigureOut">
              <a:rPr lang="en-US" smtClean="0"/>
              <a:pPr/>
              <a:t>3/1/2021</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87996" tIns="43998" rIns="87996" bIns="43998" rtlCol="0" anchor="ctr"/>
          <a:lstStyle/>
          <a:p>
            <a:endParaRPr lang="en-US"/>
          </a:p>
        </p:txBody>
      </p:sp>
      <p:sp>
        <p:nvSpPr>
          <p:cNvPr id="5" name="Notes Placeholder 4"/>
          <p:cNvSpPr>
            <a:spLocks noGrp="1"/>
          </p:cNvSpPr>
          <p:nvPr>
            <p:ph type="body" sz="quarter" idx="3"/>
          </p:nvPr>
        </p:nvSpPr>
        <p:spPr>
          <a:xfrm>
            <a:off x="679768" y="4690271"/>
            <a:ext cx="5438140" cy="4443413"/>
          </a:xfrm>
          <a:prstGeom prst="rect">
            <a:avLst/>
          </a:prstGeom>
        </p:spPr>
        <p:txBody>
          <a:bodyPr vert="horz" lIns="87996" tIns="43998" rIns="87996" bIns="4399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378826"/>
            <a:ext cx="2945659" cy="493713"/>
          </a:xfrm>
          <a:prstGeom prst="rect">
            <a:avLst/>
          </a:prstGeom>
        </p:spPr>
        <p:txBody>
          <a:bodyPr vert="horz" lIns="87996" tIns="43998" rIns="87996" bIns="43998" rtlCol="0" anchor="b"/>
          <a:lstStyle>
            <a:lvl1pPr algn="l">
              <a:defRPr sz="1200"/>
            </a:lvl1pPr>
          </a:lstStyle>
          <a:p>
            <a:endParaRPr lang="en-US"/>
          </a:p>
        </p:txBody>
      </p:sp>
      <p:sp>
        <p:nvSpPr>
          <p:cNvPr id="7" name="Slide Number Placeholder 6"/>
          <p:cNvSpPr>
            <a:spLocks noGrp="1"/>
          </p:cNvSpPr>
          <p:nvPr>
            <p:ph type="sldNum" sz="quarter" idx="5"/>
          </p:nvPr>
        </p:nvSpPr>
        <p:spPr>
          <a:xfrm>
            <a:off x="3850446" y="9378826"/>
            <a:ext cx="2945659" cy="493713"/>
          </a:xfrm>
          <a:prstGeom prst="rect">
            <a:avLst/>
          </a:prstGeom>
        </p:spPr>
        <p:txBody>
          <a:bodyPr vert="horz" lIns="87996" tIns="43998" rIns="87996" bIns="43998" rtlCol="0" anchor="b"/>
          <a:lstStyle>
            <a:lvl1pPr algn="r">
              <a:defRPr sz="1200"/>
            </a:lvl1pPr>
          </a:lstStyle>
          <a:p>
            <a:fld id="{6236D1D3-581E-48A9-A32A-A96E56E6603F}" type="slidenum">
              <a:rPr lang="en-US" smtClean="0"/>
              <a:pPr/>
              <a:t>‹#›</a:t>
            </a:fld>
            <a:endParaRPr lang="en-US"/>
          </a:p>
        </p:txBody>
      </p:sp>
    </p:spTree>
    <p:extLst>
      <p:ext uri="{BB962C8B-B14F-4D97-AF65-F5344CB8AC3E}">
        <p14:creationId xmlns:p14="http://schemas.microsoft.com/office/powerpoint/2010/main" val="882090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Read Chap 8 and 9 in </a:t>
            </a:r>
            <a:r>
              <a:rPr lang="en-US" dirty="0" err="1"/>
              <a:t>Rizzi</a:t>
            </a:r>
            <a:r>
              <a:rPr lang="en-US" dirty="0"/>
              <a:t>,</a:t>
            </a:r>
            <a:r>
              <a:rPr lang="en-US" baseline="0" dirty="0"/>
              <a:t> </a:t>
            </a:r>
            <a:r>
              <a:rPr lang="en-US" baseline="0"/>
              <a:t>Chap 10 and 11 </a:t>
            </a:r>
            <a:r>
              <a:rPr lang="en-US" baseline="0" dirty="0"/>
              <a:t>in </a:t>
            </a:r>
            <a:r>
              <a:rPr lang="en-US" baseline="0" dirty="0" err="1"/>
              <a:t>Ponniah</a:t>
            </a:r>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2</a:t>
            </a:fld>
            <a:endParaRPr lang="en-US"/>
          </a:p>
        </p:txBody>
      </p:sp>
    </p:spTree>
    <p:extLst>
      <p:ext uri="{BB962C8B-B14F-4D97-AF65-F5344CB8AC3E}">
        <p14:creationId xmlns:p14="http://schemas.microsoft.com/office/powerpoint/2010/main" val="3948169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40</a:t>
            </a:fld>
            <a:endParaRPr lang="en-US"/>
          </a:p>
        </p:txBody>
      </p:sp>
    </p:spTree>
    <p:extLst>
      <p:ext uri="{BB962C8B-B14F-4D97-AF65-F5344CB8AC3E}">
        <p14:creationId xmlns:p14="http://schemas.microsoft.com/office/powerpoint/2010/main" val="959079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Cardinality: the number of distinct values in a table column, relative to the number of rows in the table</a:t>
            </a:r>
            <a:endParaRPr lang="en-US" b="0"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47</a:t>
            </a:fld>
            <a:endParaRPr lang="en-US"/>
          </a:p>
        </p:txBody>
      </p:sp>
    </p:spTree>
    <p:extLst>
      <p:ext uri="{BB962C8B-B14F-4D97-AF65-F5344CB8AC3E}">
        <p14:creationId xmlns:p14="http://schemas.microsoft.com/office/powerpoint/2010/main" val="3006347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TW" dirty="0"/>
              <a:t>Store</a:t>
            </a:r>
            <a:r>
              <a:rPr lang="en-US" altLang="zh-TW" baseline="0" dirty="0"/>
              <a:t> city, product type, month</a:t>
            </a:r>
          </a:p>
          <a:p>
            <a:pPr marL="228600" indent="-228600">
              <a:buAutoNum type="arabicPeriod"/>
            </a:pPr>
            <a:r>
              <a:rPr lang="en-US" altLang="zh-TW" baseline="0" dirty="0"/>
              <a:t>Store, product type, month</a:t>
            </a:r>
          </a:p>
          <a:p>
            <a:pPr marL="228600" indent="-228600">
              <a:buAutoNum type="arabicPeriod"/>
            </a:pPr>
            <a:r>
              <a:rPr lang="en-US" altLang="zh-TW" baseline="0" dirty="0"/>
              <a:t>Store city, product, month</a:t>
            </a:r>
          </a:p>
          <a:p>
            <a:pPr marL="228600" indent="-228600">
              <a:buAutoNum type="arabicPeriod"/>
            </a:pPr>
            <a:r>
              <a:rPr lang="en-US" altLang="zh-TW" baseline="0" dirty="0"/>
              <a:t>Store city, product, week</a:t>
            </a:r>
          </a:p>
          <a:p>
            <a:pPr marL="228600" indent="-228600">
              <a:buAutoNum type="arabicPeriod"/>
            </a:pPr>
            <a:r>
              <a:rPr lang="en-US" altLang="zh-TW" baseline="0" dirty="0"/>
              <a:t>Store state, , quarter</a:t>
            </a:r>
          </a:p>
          <a:p>
            <a:pPr marL="228600" indent="-228600">
              <a:buAutoNum type="arabicPeriod"/>
            </a:pPr>
            <a:r>
              <a:rPr lang="en-US" altLang="zh-TW" baseline="0" dirty="0"/>
              <a:t>Store city, , quarter</a:t>
            </a:r>
            <a:endParaRPr lang="zh-TW" alt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67</a:t>
            </a:fld>
            <a:endParaRPr lang="en-US"/>
          </a:p>
        </p:txBody>
      </p:sp>
    </p:spTree>
    <p:extLst>
      <p:ext uri="{BB962C8B-B14F-4D97-AF65-F5344CB8AC3E}">
        <p14:creationId xmlns:p14="http://schemas.microsoft.com/office/powerpoint/2010/main" val="1735735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http://en.wikipedia.org/wiki/Comparison_of_OLAP_Servers</a:t>
            </a:r>
          </a:p>
        </p:txBody>
      </p:sp>
      <p:sp>
        <p:nvSpPr>
          <p:cNvPr id="4" name="Slide Number Placeholder 3"/>
          <p:cNvSpPr>
            <a:spLocks noGrp="1"/>
          </p:cNvSpPr>
          <p:nvPr>
            <p:ph type="sldNum" sz="quarter" idx="10"/>
          </p:nvPr>
        </p:nvSpPr>
        <p:spPr/>
        <p:txBody>
          <a:bodyPr/>
          <a:lstStyle/>
          <a:p>
            <a:fld id="{6236D1D3-581E-48A9-A32A-A96E56E6603F}" type="slidenum">
              <a:rPr lang="en-US" smtClean="0"/>
              <a:pPr/>
              <a:t>5</a:t>
            </a:fld>
            <a:endParaRPr lang="en-US"/>
          </a:p>
        </p:txBody>
      </p:sp>
    </p:spTree>
    <p:extLst>
      <p:ext uri="{BB962C8B-B14F-4D97-AF65-F5344CB8AC3E}">
        <p14:creationId xmlns:p14="http://schemas.microsoft.com/office/powerpoint/2010/main" val="315979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There are two general principles to be applied when choosing primary keys for dimension tables.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The first principle </a:t>
            </a:r>
            <a:r>
              <a:rPr lang="en-US" sz="1200" b="0" i="0" u="none" strike="noStrike" kern="1200" baseline="0" dirty="0">
                <a:solidFill>
                  <a:schemeClr val="tx1"/>
                </a:solidFill>
                <a:latin typeface="+mn-lt"/>
                <a:ea typeface="+mn-ea"/>
                <a:cs typeface="+mn-cs"/>
              </a:rPr>
              <a:t>is derived from the problem caused </a:t>
            </a:r>
            <a:r>
              <a:rPr lang="en-US" sz="1200" b="0" i="0" u="sng" strike="noStrike" kern="1200" baseline="0" dirty="0">
                <a:solidFill>
                  <a:schemeClr val="tx1"/>
                </a:solidFill>
                <a:latin typeface="+mn-lt"/>
                <a:ea typeface="+mn-ea"/>
                <a:cs typeface="+mn-cs"/>
              </a:rPr>
              <a:t>when the product began to be stored in a different warehouse</a:t>
            </a:r>
            <a:r>
              <a:rPr lang="en-US" sz="1200" b="0" i="0" u="none" strike="noStrike" kern="1200" baseline="0" dirty="0">
                <a:solidFill>
                  <a:schemeClr val="tx1"/>
                </a:solidFill>
                <a:latin typeface="+mn-lt"/>
                <a:ea typeface="+mn-ea"/>
                <a:cs typeface="+mn-cs"/>
              </a:rPr>
              <a:t>. In other words, the product key in the operational system has built-in meanings. Some positions in the operational system product key indicate the warehouse and some other positions in the key indicate the product category. These are built-in meanings in the key. </a:t>
            </a:r>
            <a:r>
              <a:rPr lang="en-US" sz="1200" b="1" i="0" u="none" strike="noStrike" kern="1200" baseline="0" dirty="0">
                <a:solidFill>
                  <a:schemeClr val="tx1"/>
                </a:solidFill>
                <a:latin typeface="+mn-lt"/>
                <a:ea typeface="+mn-ea"/>
                <a:cs typeface="+mn-cs"/>
              </a:rPr>
              <a:t>The first principle </a:t>
            </a:r>
            <a:r>
              <a:rPr lang="en-US" sz="1200" b="0" i="0" u="none" strike="noStrike" kern="1200" baseline="0" dirty="0">
                <a:solidFill>
                  <a:schemeClr val="tx1"/>
                </a:solidFill>
                <a:latin typeface="+mn-lt"/>
                <a:ea typeface="+mn-ea"/>
                <a:cs typeface="+mn-cs"/>
              </a:rPr>
              <a:t>to follow is: </a:t>
            </a:r>
            <a:r>
              <a:rPr lang="en-US" sz="1200" b="0" i="0" u="sng" strike="noStrike" kern="1200" baseline="0" dirty="0">
                <a:solidFill>
                  <a:schemeClr val="tx1"/>
                </a:solidFill>
                <a:latin typeface="+mn-lt"/>
                <a:ea typeface="+mn-ea"/>
                <a:cs typeface="+mn-cs"/>
              </a:rPr>
              <a:t>avoid built-in meanings in the primary key of the dimension tables</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some companies, a few of the customers are no longer listed with the companies. They could have </a:t>
            </a:r>
            <a:r>
              <a:rPr lang="en-US" sz="1200" b="1" i="0" u="none" strike="noStrike" kern="1200" baseline="0" dirty="0">
                <a:solidFill>
                  <a:schemeClr val="tx1"/>
                </a:solidFill>
                <a:latin typeface="+mn-lt"/>
                <a:ea typeface="+mn-ea"/>
                <a:cs typeface="+mn-cs"/>
              </a:rPr>
              <a:t>left</a:t>
            </a:r>
            <a:r>
              <a:rPr lang="en-US" sz="1200" b="0" i="0" u="none" strike="noStrike" kern="1200" baseline="0" dirty="0">
                <a:solidFill>
                  <a:schemeClr val="tx1"/>
                </a:solidFill>
                <a:latin typeface="+mn-lt"/>
                <a:ea typeface="+mn-ea"/>
                <a:cs typeface="+mn-cs"/>
              </a:rPr>
              <a:t> their respective companies many years ago. It is possible that the customer numbers of such discontinued customers are </a:t>
            </a:r>
            <a:r>
              <a:rPr lang="en-US" sz="1200" b="1" i="0" u="none" strike="noStrike" kern="1200" baseline="0" dirty="0">
                <a:solidFill>
                  <a:schemeClr val="tx1"/>
                </a:solidFill>
                <a:latin typeface="+mn-lt"/>
                <a:ea typeface="+mn-ea"/>
                <a:cs typeface="+mn-cs"/>
              </a:rPr>
              <a:t>reassigned</a:t>
            </a:r>
            <a:r>
              <a:rPr lang="en-US" sz="1200" b="0" i="0" u="none" strike="noStrike" kern="1200" baseline="0" dirty="0">
                <a:solidFill>
                  <a:schemeClr val="tx1"/>
                </a:solidFill>
                <a:latin typeface="+mn-lt"/>
                <a:ea typeface="+mn-ea"/>
                <a:cs typeface="+mn-cs"/>
              </a:rPr>
              <a:t> to new customers. Now, let us say we had used the operational system customer key as the primary key for the customer dimension table. We will </a:t>
            </a:r>
            <a:r>
              <a:rPr lang="en-US" sz="1200" b="1" i="0" u="none" strike="noStrike" kern="1200" baseline="0" dirty="0">
                <a:solidFill>
                  <a:schemeClr val="tx1"/>
                </a:solidFill>
                <a:latin typeface="+mn-lt"/>
                <a:ea typeface="+mn-ea"/>
                <a:cs typeface="+mn-cs"/>
              </a:rPr>
              <a:t>have a problem </a:t>
            </a:r>
            <a:r>
              <a:rPr lang="en-US" sz="1200" b="0" i="0" u="none" strike="noStrike" kern="1200" baseline="0" dirty="0">
                <a:solidFill>
                  <a:schemeClr val="tx1"/>
                </a:solidFill>
                <a:latin typeface="+mn-lt"/>
                <a:ea typeface="+mn-ea"/>
                <a:cs typeface="+mn-cs"/>
              </a:rPr>
              <a:t>because </a:t>
            </a:r>
            <a:r>
              <a:rPr lang="en-US" sz="1200" b="0" i="0" u="sng" strike="noStrike" kern="1200" baseline="0" dirty="0">
                <a:solidFill>
                  <a:schemeClr val="tx1"/>
                </a:solidFill>
                <a:latin typeface="+mn-lt"/>
                <a:ea typeface="+mn-ea"/>
                <a:cs typeface="+mn-cs"/>
              </a:rPr>
              <a:t>the same customer number could relate to the data for the newer customer and also to the data of the retired customer</a:t>
            </a:r>
            <a:r>
              <a:rPr lang="en-US" sz="1200" b="0" i="0" u="none" strike="noStrike" kern="1200" baseline="0" dirty="0">
                <a:solidFill>
                  <a:schemeClr val="tx1"/>
                </a:solidFill>
                <a:latin typeface="+mn-lt"/>
                <a:ea typeface="+mn-ea"/>
                <a:cs typeface="+mn-cs"/>
              </a:rPr>
              <a:t>. The data of the retired customer may still be used for aggregations and comparisons by city and state. Therefore, </a:t>
            </a:r>
            <a:r>
              <a:rPr lang="en-US" sz="1200" b="1" i="0" u="none" strike="noStrike" kern="1200" baseline="0" dirty="0">
                <a:solidFill>
                  <a:schemeClr val="tx1"/>
                </a:solidFill>
                <a:latin typeface="+mn-lt"/>
                <a:ea typeface="+mn-ea"/>
                <a:cs typeface="+mn-cs"/>
              </a:rPr>
              <a:t>the second principle</a:t>
            </a:r>
            <a:r>
              <a:rPr lang="en-US" sz="1200" b="0" i="0" u="none" strike="noStrike" kern="1200" baseline="0" dirty="0">
                <a:solidFill>
                  <a:schemeClr val="tx1"/>
                </a:solidFill>
                <a:latin typeface="+mn-lt"/>
                <a:ea typeface="+mn-ea"/>
                <a:cs typeface="+mn-cs"/>
              </a:rPr>
              <a:t> is: </a:t>
            </a:r>
            <a:r>
              <a:rPr lang="en-US" sz="1200" b="0" i="0" u="sng" strike="noStrike" kern="1200" baseline="0" dirty="0">
                <a:solidFill>
                  <a:schemeClr val="tx1"/>
                </a:solidFill>
                <a:latin typeface="+mn-lt"/>
                <a:ea typeface="+mn-ea"/>
                <a:cs typeface="+mn-cs"/>
              </a:rPr>
              <a:t>do not use production system keys as primary keys for dimension tables.</a:t>
            </a:r>
            <a:endParaRPr lang="en-US" u="sng"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14</a:t>
            </a:fld>
            <a:endParaRPr lang="en-US"/>
          </a:p>
        </p:txBody>
      </p:sp>
    </p:spTree>
    <p:extLst>
      <p:ext uri="{BB962C8B-B14F-4D97-AF65-F5344CB8AC3E}">
        <p14:creationId xmlns:p14="http://schemas.microsoft.com/office/powerpoint/2010/main" val="864693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16</a:t>
            </a:fld>
            <a:endParaRPr lang="en-US"/>
          </a:p>
        </p:txBody>
      </p:sp>
    </p:spTree>
    <p:extLst>
      <p:ext uri="{BB962C8B-B14F-4D97-AF65-F5344CB8AC3E}">
        <p14:creationId xmlns:p14="http://schemas.microsoft.com/office/powerpoint/2010/main" val="4279311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http://www.cs.ucla.edu/classes/spring11/cs240B/notes/guion1.pdf</a:t>
            </a:r>
          </a:p>
          <a:p>
            <a:r>
              <a:rPr lang="en-US" dirty="0"/>
              <a:t>http://docs.oracle.com/cd/E11882_01/server.112/e25554/aggreg.htm</a:t>
            </a:r>
          </a:p>
        </p:txBody>
      </p:sp>
      <p:sp>
        <p:nvSpPr>
          <p:cNvPr id="4" name="Slide Number Placeholder 3"/>
          <p:cNvSpPr>
            <a:spLocks noGrp="1"/>
          </p:cNvSpPr>
          <p:nvPr>
            <p:ph type="sldNum" sz="quarter" idx="10"/>
          </p:nvPr>
        </p:nvSpPr>
        <p:spPr/>
        <p:txBody>
          <a:bodyPr/>
          <a:lstStyle/>
          <a:p>
            <a:fld id="{6236D1D3-581E-48A9-A32A-A96E56E6603F}" type="slidenum">
              <a:rPr lang="en-US" smtClean="0"/>
              <a:pPr/>
              <a:t>24</a:t>
            </a:fld>
            <a:endParaRPr lang="en-US"/>
          </a:p>
        </p:txBody>
      </p:sp>
    </p:spTree>
    <p:extLst>
      <p:ext uri="{BB962C8B-B14F-4D97-AF65-F5344CB8AC3E}">
        <p14:creationId xmlns:p14="http://schemas.microsoft.com/office/powerpoint/2010/main" val="1131078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P246 (</a:t>
            </a:r>
            <a:r>
              <a:rPr lang="en-US" dirty="0" err="1"/>
              <a:t>rizzi</a:t>
            </a:r>
            <a:r>
              <a:rPr lang="en-US" dirty="0"/>
              <a:t>)</a:t>
            </a:r>
          </a:p>
          <a:p>
            <a:r>
              <a:rPr lang="en-US" dirty="0"/>
              <a:t>Transitive functional dependencies are one of the main features of star schemata. For this reason, dimension tables are not in third normal form. Even if this type of dependency offers the opportunity to process queries faster, decreasing the denormalization level can be useful to obtain a logical schema that better complies with relational theory requirements. Snowflake schemata are based on this last point. They feature a (typically partial) normalization of their dimension tables.</a:t>
            </a:r>
          </a:p>
        </p:txBody>
      </p:sp>
      <p:sp>
        <p:nvSpPr>
          <p:cNvPr id="4" name="Slide Number Placeholder 3"/>
          <p:cNvSpPr>
            <a:spLocks noGrp="1"/>
          </p:cNvSpPr>
          <p:nvPr>
            <p:ph type="sldNum" sz="quarter" idx="5"/>
          </p:nvPr>
        </p:nvSpPr>
        <p:spPr/>
        <p:txBody>
          <a:bodyPr/>
          <a:lstStyle/>
          <a:p>
            <a:fld id="{6236D1D3-581E-48A9-A32A-A96E56E6603F}" type="slidenum">
              <a:rPr lang="en-US" smtClean="0"/>
              <a:pPr/>
              <a:t>31</a:t>
            </a:fld>
            <a:endParaRPr lang="en-US"/>
          </a:p>
        </p:txBody>
      </p:sp>
    </p:spTree>
    <p:extLst>
      <p:ext uri="{BB962C8B-B14F-4D97-AF65-F5344CB8AC3E}">
        <p14:creationId xmlns:p14="http://schemas.microsoft.com/office/powerpoint/2010/main" val="1083812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Snowflake schema</a:t>
            </a:r>
          </a:p>
          <a:p>
            <a:endParaRPr lang="en-US" dirty="0"/>
          </a:p>
          <a:p>
            <a:r>
              <a:rPr lang="en-US" dirty="0"/>
              <a:t>A snowflake schema is obtained from a star schema by breaking down one or more dimension tables (</a:t>
            </a:r>
            <a:r>
              <a:rPr lang="en-US" dirty="0" err="1"/>
              <a:t>DTi</a:t>
            </a:r>
            <a:r>
              <a:rPr lang="en-US" dirty="0"/>
              <a:t>) into various smaller tables (DT</a:t>
            </a:r>
            <a:r>
              <a:rPr lang="en-US" baseline="-25000" dirty="0"/>
              <a:t>i1</a:t>
            </a:r>
            <a:r>
              <a:rPr lang="en-US" dirty="0"/>
              <a:t> through </a:t>
            </a:r>
            <a:r>
              <a:rPr lang="en-US" dirty="0" err="1"/>
              <a:t>DT</a:t>
            </a:r>
            <a:r>
              <a:rPr lang="en-US" baseline="-25000" dirty="0" err="1"/>
              <a:t>im</a:t>
            </a:r>
            <a:r>
              <a:rPr lang="en-US" dirty="0"/>
              <a:t>) to remove some or all transitive functional dependencies from dimension tables. Every dimension table consists of the following:</a:t>
            </a:r>
            <a:endParaRPr lang="en-US" baseline="-25000" dirty="0"/>
          </a:p>
          <a:p>
            <a:pPr marL="228600" indent="-228600">
              <a:buAutoNum type="arabicPeriod"/>
            </a:pPr>
            <a:r>
              <a:rPr lang="en-US" sz="1200" kern="1200" dirty="0">
                <a:solidFill>
                  <a:schemeClr val="tx1"/>
                </a:solidFill>
                <a:latin typeface="+mn-lt"/>
                <a:ea typeface="+mn-ea"/>
                <a:cs typeface="+mn-cs"/>
              </a:rPr>
              <a:t>One primary key (typically surrogate) di</a:t>
            </a:r>
          </a:p>
          <a:p>
            <a:pPr marL="228600" indent="-228600">
              <a:buAutoNum type="arabicPeriod"/>
            </a:pPr>
            <a:r>
              <a:rPr lang="en-US" sz="1200" kern="1200" dirty="0">
                <a:solidFill>
                  <a:schemeClr val="tx1"/>
                </a:solidFill>
                <a:latin typeface="+mn-lt"/>
                <a:ea typeface="+mn-ea"/>
                <a:cs typeface="+mn-cs"/>
              </a:rPr>
              <a:t>A subset of </a:t>
            </a:r>
            <a:r>
              <a:rPr lang="en-US" sz="1200" kern="1200" dirty="0" err="1">
                <a:solidFill>
                  <a:schemeClr val="tx1"/>
                </a:solidFill>
                <a:latin typeface="+mn-lt"/>
                <a:ea typeface="+mn-ea"/>
                <a:cs typeface="+mn-cs"/>
              </a:rPr>
              <a:t>DTi</a:t>
            </a:r>
            <a:r>
              <a:rPr lang="en-US" sz="1200" kern="1200" dirty="0">
                <a:solidFill>
                  <a:schemeClr val="tx1"/>
                </a:solidFill>
                <a:latin typeface="+mn-lt"/>
                <a:ea typeface="+mn-ea"/>
                <a:cs typeface="+mn-cs"/>
              </a:rPr>
              <a:t> attributes functionally depending on di</a:t>
            </a:r>
          </a:p>
          <a:p>
            <a:pPr marL="228600" indent="-228600">
              <a:buAutoNum type="arabicPeriod"/>
            </a:pPr>
            <a:r>
              <a:rPr lang="en-US" sz="1200" kern="1200" dirty="0">
                <a:solidFill>
                  <a:schemeClr val="tx1"/>
                </a:solidFill>
                <a:latin typeface="+mn-lt"/>
                <a:ea typeface="+mn-ea"/>
                <a:cs typeface="+mn-cs"/>
              </a:rPr>
              <a:t>Some foreign keys, each referencing another </a:t>
            </a:r>
            <a:r>
              <a:rPr lang="en-US" sz="1200" kern="1200" dirty="0" err="1">
                <a:solidFill>
                  <a:schemeClr val="tx1"/>
                </a:solidFill>
                <a:latin typeface="+mn-lt"/>
                <a:ea typeface="+mn-ea"/>
                <a:cs typeface="+mn-cs"/>
              </a:rPr>
              <a:t>Dt</a:t>
            </a:r>
            <a:r>
              <a:rPr lang="en-US" sz="1200" kern="1200" baseline="-25000" dirty="0" err="1">
                <a:solidFill>
                  <a:schemeClr val="tx1"/>
                </a:solidFill>
                <a:latin typeface="+mn-lt"/>
                <a:ea typeface="+mn-ea"/>
                <a:cs typeface="+mn-cs"/>
              </a:rPr>
              <a:t>ij</a:t>
            </a:r>
            <a:r>
              <a:rPr lang="en-US" sz="1200" kern="1200" dirty="0">
                <a:solidFill>
                  <a:schemeClr val="tx1"/>
                </a:solidFill>
                <a:latin typeface="+mn-lt"/>
                <a:ea typeface="+mn-ea"/>
                <a:cs typeface="+mn-cs"/>
              </a:rPr>
              <a:t> table necessary for </a:t>
            </a:r>
            <a:r>
              <a:rPr lang="en-US" sz="1200" kern="1200" dirty="0" err="1">
                <a:solidFill>
                  <a:schemeClr val="tx1"/>
                </a:solidFill>
                <a:latin typeface="+mn-lt"/>
                <a:ea typeface="+mn-ea"/>
                <a:cs typeface="+mn-cs"/>
              </a:rPr>
              <a:t>DTi</a:t>
            </a:r>
            <a:r>
              <a:rPr lang="en-US" sz="1200" kern="1200" dirty="0">
                <a:solidFill>
                  <a:schemeClr val="tx1"/>
                </a:solidFill>
                <a:latin typeface="+mn-lt"/>
                <a:ea typeface="+mn-ea"/>
                <a:cs typeface="+mn-cs"/>
              </a:rPr>
              <a:t> information to be properly reconstructed.</a:t>
            </a:r>
          </a:p>
          <a:p>
            <a:pPr marL="0" indent="0">
              <a:buNone/>
            </a:pPr>
            <a:endParaRPr lang="en-US" sz="1200" kern="1200" dirty="0">
              <a:solidFill>
                <a:schemeClr val="tx1"/>
              </a:solidFill>
              <a:latin typeface="+mn-lt"/>
              <a:ea typeface="+mn-ea"/>
              <a:cs typeface="+mn-cs"/>
            </a:endParaRPr>
          </a:p>
          <a:p>
            <a:pPr marL="0" indent="0">
              <a:buNone/>
            </a:pPr>
            <a:r>
              <a:rPr lang="en-US" sz="1200" kern="1200" dirty="0">
                <a:solidFill>
                  <a:schemeClr val="tx1"/>
                </a:solidFill>
                <a:latin typeface="+mn-lt"/>
                <a:ea typeface="+mn-ea"/>
                <a:cs typeface="+mn-cs"/>
              </a:rPr>
              <a:t>Dimension tables whose keys are referenced in the fact tables are called </a:t>
            </a:r>
            <a:r>
              <a:rPr lang="en-US" sz="1200" b="1" kern="1200" dirty="0">
                <a:solidFill>
                  <a:schemeClr val="tx1"/>
                </a:solidFill>
                <a:latin typeface="+mn-lt"/>
                <a:ea typeface="+mn-ea"/>
                <a:cs typeface="+mn-cs"/>
              </a:rPr>
              <a:t>primary dimension tables</a:t>
            </a:r>
            <a:r>
              <a:rPr lang="en-US" sz="1200" kern="1200" dirty="0">
                <a:solidFill>
                  <a:schemeClr val="tx1"/>
                </a:solidFill>
                <a:latin typeface="+mn-lt"/>
                <a:ea typeface="+mn-ea"/>
                <a:cs typeface="+mn-cs"/>
              </a:rPr>
              <a:t>. The remaining tables are called </a:t>
            </a:r>
            <a:r>
              <a:rPr lang="en-US" sz="1200" b="1" kern="1200" dirty="0">
                <a:solidFill>
                  <a:schemeClr val="tx1"/>
                </a:solidFill>
                <a:latin typeface="+mn-lt"/>
                <a:ea typeface="+mn-ea"/>
                <a:cs typeface="+mn-cs"/>
              </a:rPr>
              <a:t>secondary dimension tables</a:t>
            </a:r>
            <a:r>
              <a:rPr lang="en-US" sz="1200" kern="1200" dirty="0">
                <a:solidFill>
                  <a:schemeClr val="tx1"/>
                </a:solidFill>
                <a:latin typeface="+mn-lt"/>
                <a:ea typeface="+mn-ea"/>
                <a:cs typeface="+mn-cs"/>
              </a:rPr>
              <a:t>.</a:t>
            </a:r>
          </a:p>
        </p:txBody>
      </p:sp>
      <p:sp>
        <p:nvSpPr>
          <p:cNvPr id="4" name="Slide Number Placeholder 3"/>
          <p:cNvSpPr>
            <a:spLocks noGrp="1"/>
          </p:cNvSpPr>
          <p:nvPr>
            <p:ph type="sldNum" sz="quarter" idx="5"/>
          </p:nvPr>
        </p:nvSpPr>
        <p:spPr/>
        <p:txBody>
          <a:bodyPr/>
          <a:lstStyle/>
          <a:p>
            <a:fld id="{6236D1D3-581E-48A9-A32A-A96E56E6603F}" type="slidenum">
              <a:rPr lang="en-US" smtClean="0"/>
              <a:pPr/>
              <a:t>32</a:t>
            </a:fld>
            <a:endParaRPr lang="en-US"/>
          </a:p>
        </p:txBody>
      </p:sp>
    </p:spTree>
    <p:extLst>
      <p:ext uri="{BB962C8B-B14F-4D97-AF65-F5344CB8AC3E}">
        <p14:creationId xmlns:p14="http://schemas.microsoft.com/office/powerpoint/2010/main" val="243866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P163, star schema</a:t>
            </a:r>
          </a:p>
          <a:p>
            <a:r>
              <a:rPr lang="en-US" dirty="0" err="1"/>
              <a:t>Salesrep</a:t>
            </a:r>
            <a:r>
              <a:rPr lang="en-US" dirty="0"/>
              <a:t>: sales representative</a:t>
            </a:r>
          </a:p>
          <a:p>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37</a:t>
            </a:fld>
            <a:endParaRPr lang="en-US"/>
          </a:p>
        </p:txBody>
      </p:sp>
    </p:spTree>
    <p:extLst>
      <p:ext uri="{BB962C8B-B14F-4D97-AF65-F5344CB8AC3E}">
        <p14:creationId xmlns:p14="http://schemas.microsoft.com/office/powerpoint/2010/main" val="641770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36D1D3-581E-48A9-A32A-A96E56E6603F}" type="slidenum">
              <a:rPr lang="en-US" smtClean="0"/>
              <a:pPr/>
              <a:t>38</a:t>
            </a:fld>
            <a:endParaRPr lang="en-US"/>
          </a:p>
        </p:txBody>
      </p:sp>
    </p:spTree>
    <p:extLst>
      <p:ext uri="{BB962C8B-B14F-4D97-AF65-F5344CB8AC3E}">
        <p14:creationId xmlns:p14="http://schemas.microsoft.com/office/powerpoint/2010/main" val="70305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9905FDE-00D9-451F-8886-7069388B25B8}" type="datetime1">
              <a:rPr lang="en-US" smtClean="0"/>
              <a:pPr/>
              <a:t>3/1/2021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995B41A-9D18-48EF-B739-FD37193D25C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44ACE3-AFF3-4A3C-A1C7-13514CD011BB}" type="datetime1">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28F6A3-988E-488B-8513-879B7A161D61}" type="datetime1">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FDB1428-3A8C-4C2D-9E3F-71FE4CCA147F}" type="datetime1">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6035820-5399-49BE-9434-5DCD68670DD6}" type="datetime1">
              <a:rPr lang="en-US" smtClean="0"/>
              <a:pPr/>
              <a:t>3/1/2021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995B41A-9D18-48EF-B739-FD37193D25C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5C7FA23-3B75-470C-AC07-B90D37E8A7BB}" type="datetime1">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C1FA255-1238-413C-B883-A7B1B5AB8EE6}" type="datetime1">
              <a:rPr lang="en-US" smtClean="0"/>
              <a:pPr/>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5B41A-9D18-48EF-B739-FD37193D25C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E21D722-EF83-4F16-87E8-B4BC6EB3F78B}" type="datetime1">
              <a:rPr lang="en-US" smtClean="0"/>
              <a:pPr/>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5B41A-9D18-48EF-B739-FD37193D25C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3E28C-F57E-4C81-A12B-CA5148D432B6}" type="datetime1">
              <a:rPr lang="en-US" smtClean="0"/>
              <a:pPr/>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5B41A-9D18-48EF-B739-FD37193D25C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602DA49-E21B-483F-936A-A754654337B4}" type="datetime1">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348BA30-1DD8-46BB-9079-B528684AE7D8}" type="datetime1">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AAC3DC-8C5D-4EDF-BF0B-DC17F815FB62}" type="datetime1">
              <a:rPr lang="en-US" smtClean="0"/>
              <a:pPr/>
              <a:t>3/1/2021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995B41A-9D18-48EF-B739-FD37193D25C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Logical Design in Relational OLAP</a:t>
            </a:r>
          </a:p>
        </p:txBody>
      </p:sp>
      <p:sp>
        <p:nvSpPr>
          <p:cNvPr id="3" name="Subtitle 2"/>
          <p:cNvSpPr>
            <a:spLocks noGrp="1"/>
          </p:cNvSpPr>
          <p:nvPr>
            <p:ph type="subTitle" idx="1"/>
          </p:nvPr>
        </p:nvSpPr>
        <p:spPr/>
        <p:txBody>
          <a:bodyPr/>
          <a:lstStyle/>
          <a:p>
            <a:r>
              <a:rPr lang="en-US" dirty="0"/>
              <a:t>COMP323 </a:t>
            </a:r>
            <a:r>
              <a:rPr lang="en-US"/>
              <a:t>Chapter 3</a:t>
            </a:r>
            <a:endParaRPr lang="en-US" dirty="0"/>
          </a:p>
        </p:txBody>
      </p:sp>
      <p:sp>
        <p:nvSpPr>
          <p:cNvPr id="4" name="Slide Number Placeholder 3"/>
          <p:cNvSpPr>
            <a:spLocks noGrp="1"/>
          </p:cNvSpPr>
          <p:nvPr>
            <p:ph type="sldNum" sz="quarter" idx="12"/>
          </p:nvPr>
        </p:nvSpPr>
        <p:spPr/>
        <p:txBody>
          <a:bodyPr/>
          <a:lstStyle/>
          <a:p>
            <a:fld id="{4995B41A-9D18-48EF-B739-FD37193D25C0}"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Design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a:t>
            </a:fld>
            <a:endParaRPr lang="en-US"/>
          </a:p>
        </p:txBody>
      </p:sp>
      <p:sp>
        <p:nvSpPr>
          <p:cNvPr id="4" name="Content Placeholder 3"/>
          <p:cNvSpPr>
            <a:spLocks noGrp="1"/>
          </p:cNvSpPr>
          <p:nvPr>
            <p:ph sz="quarter" idx="1"/>
          </p:nvPr>
        </p:nvSpPr>
        <p:spPr>
          <a:xfrm>
            <a:off x="457200" y="1219200"/>
            <a:ext cx="8229600" cy="4937760"/>
          </a:xfrm>
        </p:spPr>
        <p:txBody>
          <a:bodyPr/>
          <a:lstStyle/>
          <a:p>
            <a:r>
              <a:rPr lang="en-US" dirty="0"/>
              <a:t>We obtained a fact schema in conceptual design. In logical design, we need to </a:t>
            </a:r>
            <a:r>
              <a:rPr lang="en-US" dirty="0">
                <a:solidFill>
                  <a:srgbClr val="FF0000"/>
                </a:solidFill>
              </a:rPr>
              <a:t>create</a:t>
            </a:r>
            <a:r>
              <a:rPr lang="en-US" dirty="0"/>
              <a:t> a </a:t>
            </a:r>
            <a:r>
              <a:rPr lang="en-US" u="sng" dirty="0"/>
              <a:t>star schema</a:t>
            </a:r>
            <a:r>
              <a:rPr lang="en-US" dirty="0"/>
              <a:t> from the </a:t>
            </a:r>
            <a:r>
              <a:rPr lang="en-US" u="sng" dirty="0"/>
              <a:t>fact schema.</a:t>
            </a:r>
          </a:p>
          <a:p>
            <a:r>
              <a:rPr lang="en-US" dirty="0"/>
              <a:t>To create a star schema from the fact schema,</a:t>
            </a:r>
          </a:p>
          <a:p>
            <a:pPr lvl="1"/>
            <a:r>
              <a:rPr lang="en-US" dirty="0"/>
              <a:t>Create a </a:t>
            </a:r>
            <a:r>
              <a:rPr lang="en-US" dirty="0">
                <a:solidFill>
                  <a:srgbClr val="FF0000"/>
                </a:solidFill>
              </a:rPr>
              <a:t>dimension table </a:t>
            </a:r>
            <a:r>
              <a:rPr lang="en-US" dirty="0"/>
              <a:t>for </a:t>
            </a:r>
            <a:r>
              <a:rPr lang="en-US" u="sng" dirty="0"/>
              <a:t>each dimension</a:t>
            </a:r>
          </a:p>
          <a:p>
            <a:pPr lvl="2"/>
            <a:r>
              <a:rPr lang="en-US" dirty="0"/>
              <a:t>Add a </a:t>
            </a:r>
            <a:r>
              <a:rPr lang="en-US" dirty="0">
                <a:solidFill>
                  <a:schemeClr val="bg2">
                    <a:lumMod val="50000"/>
                  </a:schemeClr>
                </a:solidFill>
              </a:rPr>
              <a:t>surrogate key </a:t>
            </a:r>
            <a:r>
              <a:rPr lang="en-US" dirty="0"/>
              <a:t>to each dimension table</a:t>
            </a:r>
          </a:p>
          <a:p>
            <a:pPr lvl="2"/>
            <a:r>
              <a:rPr lang="en-US" dirty="0"/>
              <a:t>Add an </a:t>
            </a:r>
            <a:r>
              <a:rPr lang="en-US" dirty="0">
                <a:solidFill>
                  <a:schemeClr val="bg2">
                    <a:lumMod val="50000"/>
                  </a:schemeClr>
                </a:solidFill>
              </a:rPr>
              <a:t>attribute</a:t>
            </a:r>
            <a:r>
              <a:rPr lang="en-US" dirty="0"/>
              <a:t> for each dimensional attribute (i.e., levels) in the dimension</a:t>
            </a:r>
          </a:p>
          <a:p>
            <a:pPr lvl="1"/>
            <a:r>
              <a:rPr lang="en-US" dirty="0"/>
              <a:t>Create a </a:t>
            </a:r>
            <a:r>
              <a:rPr lang="en-US" dirty="0">
                <a:solidFill>
                  <a:srgbClr val="FF0000"/>
                </a:solidFill>
              </a:rPr>
              <a:t>fact table </a:t>
            </a:r>
            <a:r>
              <a:rPr lang="en-US" dirty="0"/>
              <a:t>for the </a:t>
            </a:r>
            <a:r>
              <a:rPr lang="en-US" u="sng" dirty="0"/>
              <a:t>fact</a:t>
            </a:r>
          </a:p>
          <a:p>
            <a:pPr lvl="2"/>
            <a:r>
              <a:rPr lang="en-US" dirty="0"/>
              <a:t>The </a:t>
            </a:r>
            <a:r>
              <a:rPr lang="en-US" dirty="0">
                <a:solidFill>
                  <a:schemeClr val="bg2">
                    <a:lumMod val="50000"/>
                  </a:schemeClr>
                </a:solidFill>
              </a:rPr>
              <a:t>composite key </a:t>
            </a:r>
            <a:r>
              <a:rPr lang="en-US" dirty="0"/>
              <a:t>of the fact table consists of </a:t>
            </a:r>
            <a:r>
              <a:rPr lang="en-US" u="sng" dirty="0"/>
              <a:t>foreign keys </a:t>
            </a:r>
            <a:r>
              <a:rPr lang="en-US" dirty="0"/>
              <a:t>to each dimension tables</a:t>
            </a:r>
          </a:p>
          <a:p>
            <a:pPr lvl="2"/>
            <a:r>
              <a:rPr lang="en-US" dirty="0"/>
              <a:t>Add an </a:t>
            </a:r>
            <a:r>
              <a:rPr lang="en-US" dirty="0">
                <a:solidFill>
                  <a:schemeClr val="bg2">
                    <a:lumMod val="50000"/>
                  </a:schemeClr>
                </a:solidFill>
              </a:rPr>
              <a:t>attribute</a:t>
            </a:r>
            <a:r>
              <a:rPr lang="en-US" dirty="0"/>
              <a:t> for each stored </a:t>
            </a:r>
            <a:r>
              <a:rPr lang="en-US" u="sng" dirty="0"/>
              <a:t>measure</a:t>
            </a:r>
          </a:p>
          <a:p>
            <a:pPr lvl="1">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endCxn id="48" idx="2"/>
          </p:cNvCxnSpPr>
          <p:nvPr/>
        </p:nvCxnSpPr>
        <p:spPr>
          <a:xfrm>
            <a:off x="5105400" y="2424660"/>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5" idx="6"/>
          </p:cNvCxnSpPr>
          <p:nvPr/>
        </p:nvCxnSpPr>
        <p:spPr>
          <a:xfrm flipV="1">
            <a:off x="1219200" y="2852868"/>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normAutofit/>
          </a:bodyPr>
          <a:lstStyle/>
          <a:p>
            <a:r>
              <a:rPr lang="en-US" dirty="0"/>
              <a:t>Example: Star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11</a:t>
            </a:fld>
            <a:endParaRPr lang="en-US"/>
          </a:p>
        </p:txBody>
      </p:sp>
      <p:sp>
        <p:nvSpPr>
          <p:cNvPr id="6" name="Rectangle 5"/>
          <p:cNvSpPr/>
          <p:nvPr/>
        </p:nvSpPr>
        <p:spPr>
          <a:xfrm>
            <a:off x="3733800" y="1752600"/>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Sales</a:t>
            </a:r>
          </a:p>
        </p:txBody>
      </p:sp>
      <p:sp>
        <p:nvSpPr>
          <p:cNvPr id="7" name="Rectangle 6"/>
          <p:cNvSpPr/>
          <p:nvPr/>
        </p:nvSpPr>
        <p:spPr>
          <a:xfrm>
            <a:off x="3733800" y="2057400"/>
            <a:ext cx="1371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quantity</a:t>
            </a:r>
          </a:p>
          <a:p>
            <a:r>
              <a:rPr lang="en-US" sz="1400" dirty="0"/>
              <a:t>receipts</a:t>
            </a:r>
          </a:p>
          <a:p>
            <a:r>
              <a:rPr lang="en-US" sz="1400" dirty="0" err="1"/>
              <a:t>unitPrice</a:t>
            </a:r>
            <a:endParaRPr lang="en-US" sz="1400" dirty="0"/>
          </a:p>
          <a:p>
            <a:r>
              <a:rPr lang="en-US" sz="1400" dirty="0" err="1"/>
              <a:t>numCustomers</a:t>
            </a:r>
            <a:endParaRPr lang="en-US" sz="1400" dirty="0"/>
          </a:p>
        </p:txBody>
      </p:sp>
      <p:sp>
        <p:nvSpPr>
          <p:cNvPr id="10" name="Oval 9"/>
          <p:cNvSpPr/>
          <p:nvPr/>
        </p:nvSpPr>
        <p:spPr>
          <a:xfrm>
            <a:off x="3048000" y="274543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2" name="Oval 11"/>
          <p:cNvSpPr/>
          <p:nvPr/>
        </p:nvSpPr>
        <p:spPr>
          <a:xfrm>
            <a:off x="5562600" y="23172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5" name="TextBox 14"/>
          <p:cNvSpPr txBox="1"/>
          <p:nvPr/>
        </p:nvSpPr>
        <p:spPr>
          <a:xfrm>
            <a:off x="2743200" y="2892623"/>
            <a:ext cx="838200" cy="307777"/>
          </a:xfrm>
          <a:prstGeom prst="rect">
            <a:avLst/>
          </a:prstGeom>
          <a:noFill/>
        </p:spPr>
        <p:txBody>
          <a:bodyPr wrap="square" rtlCol="0">
            <a:spAutoFit/>
          </a:bodyPr>
          <a:lstStyle/>
          <a:p>
            <a:pPr algn="ctr"/>
            <a:r>
              <a:rPr lang="en-US" sz="1400" dirty="0"/>
              <a:t>date</a:t>
            </a:r>
          </a:p>
        </p:txBody>
      </p:sp>
      <p:sp>
        <p:nvSpPr>
          <p:cNvPr id="16" name="TextBox 15"/>
          <p:cNvSpPr txBox="1"/>
          <p:nvPr/>
        </p:nvSpPr>
        <p:spPr>
          <a:xfrm>
            <a:off x="5257800" y="2514600"/>
            <a:ext cx="838200" cy="307777"/>
          </a:xfrm>
          <a:prstGeom prst="rect">
            <a:avLst/>
          </a:prstGeom>
          <a:noFill/>
        </p:spPr>
        <p:txBody>
          <a:bodyPr wrap="square" rtlCol="0">
            <a:spAutoFit/>
          </a:bodyPr>
          <a:lstStyle/>
          <a:p>
            <a:pPr algn="ctr"/>
            <a:r>
              <a:rPr lang="en-US" sz="1400" dirty="0"/>
              <a:t>store</a:t>
            </a:r>
          </a:p>
        </p:txBody>
      </p:sp>
      <p:cxnSp>
        <p:nvCxnSpPr>
          <p:cNvPr id="25" name="Straight Connector 24"/>
          <p:cNvCxnSpPr/>
          <p:nvPr/>
        </p:nvCxnSpPr>
        <p:spPr>
          <a:xfrm>
            <a:off x="2895600" y="1871522"/>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743200" y="1676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38" name="TextBox 37"/>
          <p:cNvSpPr txBox="1"/>
          <p:nvPr/>
        </p:nvSpPr>
        <p:spPr>
          <a:xfrm>
            <a:off x="2819400" y="1447800"/>
            <a:ext cx="685800" cy="307777"/>
          </a:xfrm>
          <a:prstGeom prst="rect">
            <a:avLst/>
          </a:prstGeom>
          <a:noFill/>
        </p:spPr>
        <p:txBody>
          <a:bodyPr wrap="square" rtlCol="0">
            <a:spAutoFit/>
          </a:bodyPr>
          <a:lstStyle/>
          <a:p>
            <a:pPr algn="ctr"/>
            <a:r>
              <a:rPr lang="en-US" sz="1400" dirty="0"/>
              <a:t>brand</a:t>
            </a:r>
          </a:p>
        </p:txBody>
      </p:sp>
      <p:sp>
        <p:nvSpPr>
          <p:cNvPr id="39" name="Oval 38"/>
          <p:cNvSpPr/>
          <p:nvPr/>
        </p:nvSpPr>
        <p:spPr>
          <a:xfrm>
            <a:off x="2362200" y="274022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40" name="TextBox 39"/>
          <p:cNvSpPr txBox="1"/>
          <p:nvPr/>
        </p:nvSpPr>
        <p:spPr>
          <a:xfrm>
            <a:off x="2057400" y="2892623"/>
            <a:ext cx="838200" cy="307777"/>
          </a:xfrm>
          <a:prstGeom prst="rect">
            <a:avLst/>
          </a:prstGeom>
          <a:noFill/>
        </p:spPr>
        <p:txBody>
          <a:bodyPr wrap="square" rtlCol="0">
            <a:spAutoFit/>
          </a:bodyPr>
          <a:lstStyle/>
          <a:p>
            <a:pPr algn="ctr"/>
            <a:r>
              <a:rPr lang="en-US" sz="1400" dirty="0"/>
              <a:t>month</a:t>
            </a:r>
          </a:p>
        </p:txBody>
      </p:sp>
      <p:sp>
        <p:nvSpPr>
          <p:cNvPr id="43" name="Oval 42"/>
          <p:cNvSpPr/>
          <p:nvPr/>
        </p:nvSpPr>
        <p:spPr>
          <a:xfrm>
            <a:off x="1676400" y="274543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44" name="TextBox 43"/>
          <p:cNvSpPr txBox="1"/>
          <p:nvPr/>
        </p:nvSpPr>
        <p:spPr>
          <a:xfrm>
            <a:off x="1371600" y="2892623"/>
            <a:ext cx="838200" cy="307777"/>
          </a:xfrm>
          <a:prstGeom prst="rect">
            <a:avLst/>
          </a:prstGeom>
          <a:noFill/>
        </p:spPr>
        <p:txBody>
          <a:bodyPr wrap="square" rtlCol="0">
            <a:spAutoFit/>
          </a:bodyPr>
          <a:lstStyle/>
          <a:p>
            <a:pPr algn="ctr"/>
            <a:r>
              <a:rPr lang="en-US" sz="1400" dirty="0"/>
              <a:t>quarter</a:t>
            </a:r>
          </a:p>
        </p:txBody>
      </p:sp>
      <p:sp>
        <p:nvSpPr>
          <p:cNvPr id="45" name="Oval 44"/>
          <p:cNvSpPr/>
          <p:nvPr/>
        </p:nvSpPr>
        <p:spPr>
          <a:xfrm>
            <a:off x="990600" y="274022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46" name="TextBox 45"/>
          <p:cNvSpPr txBox="1"/>
          <p:nvPr/>
        </p:nvSpPr>
        <p:spPr>
          <a:xfrm>
            <a:off x="685800" y="2892623"/>
            <a:ext cx="838200" cy="307777"/>
          </a:xfrm>
          <a:prstGeom prst="rect">
            <a:avLst/>
          </a:prstGeom>
          <a:noFill/>
        </p:spPr>
        <p:txBody>
          <a:bodyPr wrap="square" rtlCol="0">
            <a:spAutoFit/>
          </a:bodyPr>
          <a:lstStyle/>
          <a:p>
            <a:pPr algn="ctr"/>
            <a:r>
              <a:rPr lang="en-US" sz="1400" dirty="0"/>
              <a:t>year</a:t>
            </a:r>
          </a:p>
        </p:txBody>
      </p:sp>
      <p:sp>
        <p:nvSpPr>
          <p:cNvPr id="48" name="Oval 47"/>
          <p:cNvSpPr/>
          <p:nvPr/>
        </p:nvSpPr>
        <p:spPr>
          <a:xfrm>
            <a:off x="7525060" y="23199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49" name="TextBox 48"/>
          <p:cNvSpPr txBox="1"/>
          <p:nvPr/>
        </p:nvSpPr>
        <p:spPr>
          <a:xfrm>
            <a:off x="7220260" y="2503575"/>
            <a:ext cx="838200" cy="307777"/>
          </a:xfrm>
          <a:prstGeom prst="rect">
            <a:avLst/>
          </a:prstGeom>
          <a:noFill/>
        </p:spPr>
        <p:txBody>
          <a:bodyPr wrap="square" rtlCol="0">
            <a:spAutoFit/>
          </a:bodyPr>
          <a:lstStyle/>
          <a:p>
            <a:pPr algn="ctr"/>
            <a:r>
              <a:rPr lang="en-US" sz="1400" dirty="0"/>
              <a:t>country</a:t>
            </a:r>
          </a:p>
        </p:txBody>
      </p:sp>
      <p:sp>
        <p:nvSpPr>
          <p:cNvPr id="50" name="Oval 49"/>
          <p:cNvSpPr/>
          <p:nvPr/>
        </p:nvSpPr>
        <p:spPr>
          <a:xfrm>
            <a:off x="6839260" y="23147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1" name="TextBox 50"/>
          <p:cNvSpPr txBox="1"/>
          <p:nvPr/>
        </p:nvSpPr>
        <p:spPr>
          <a:xfrm>
            <a:off x="6534460" y="2503575"/>
            <a:ext cx="838200" cy="307777"/>
          </a:xfrm>
          <a:prstGeom prst="rect">
            <a:avLst/>
          </a:prstGeom>
          <a:noFill/>
        </p:spPr>
        <p:txBody>
          <a:bodyPr wrap="square" rtlCol="0">
            <a:spAutoFit/>
          </a:bodyPr>
          <a:lstStyle/>
          <a:p>
            <a:pPr algn="ctr"/>
            <a:r>
              <a:rPr lang="en-US" sz="1400" dirty="0"/>
              <a:t>state</a:t>
            </a:r>
          </a:p>
        </p:txBody>
      </p:sp>
      <p:sp>
        <p:nvSpPr>
          <p:cNvPr id="52" name="Oval 51"/>
          <p:cNvSpPr/>
          <p:nvPr/>
        </p:nvSpPr>
        <p:spPr>
          <a:xfrm>
            <a:off x="6153460" y="23199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3" name="TextBox 52"/>
          <p:cNvSpPr txBox="1"/>
          <p:nvPr/>
        </p:nvSpPr>
        <p:spPr>
          <a:xfrm>
            <a:off x="5848660" y="2503575"/>
            <a:ext cx="838200" cy="307777"/>
          </a:xfrm>
          <a:prstGeom prst="rect">
            <a:avLst/>
          </a:prstGeom>
          <a:noFill/>
        </p:spPr>
        <p:txBody>
          <a:bodyPr wrap="square" rtlCol="0">
            <a:spAutoFit/>
          </a:bodyPr>
          <a:lstStyle/>
          <a:p>
            <a:pPr algn="ctr"/>
            <a:r>
              <a:rPr lang="en-US" sz="1400" dirty="0"/>
              <a:t>city</a:t>
            </a:r>
          </a:p>
        </p:txBody>
      </p:sp>
      <p:cxnSp>
        <p:nvCxnSpPr>
          <p:cNvPr id="55" name="Straight Connector 54"/>
          <p:cNvCxnSpPr>
            <a:stCxn id="56" idx="3"/>
            <a:endCxn id="12" idx="0"/>
          </p:cNvCxnSpPr>
          <p:nvPr/>
        </p:nvCxnSpPr>
        <p:spPr>
          <a:xfrm flipH="1">
            <a:off x="5676900" y="1947722"/>
            <a:ext cx="223978" cy="369508"/>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867400" y="1752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9" name="TextBox 58"/>
          <p:cNvSpPr txBox="1"/>
          <p:nvPr/>
        </p:nvSpPr>
        <p:spPr>
          <a:xfrm>
            <a:off x="5943600" y="1642646"/>
            <a:ext cx="1371600" cy="307777"/>
          </a:xfrm>
          <a:prstGeom prst="rect">
            <a:avLst/>
          </a:prstGeom>
          <a:noFill/>
        </p:spPr>
        <p:txBody>
          <a:bodyPr wrap="square" rtlCol="0">
            <a:spAutoFit/>
          </a:bodyPr>
          <a:lstStyle/>
          <a:p>
            <a:pPr algn="ctr"/>
            <a:r>
              <a:rPr lang="en-US" sz="1400" dirty="0" err="1"/>
              <a:t>salesManager</a:t>
            </a:r>
            <a:endParaRPr lang="en-US" sz="1400" dirty="0"/>
          </a:p>
        </p:txBody>
      </p:sp>
      <p:cxnSp>
        <p:nvCxnSpPr>
          <p:cNvPr id="41" name="Straight Connector 40"/>
          <p:cNvCxnSpPr/>
          <p:nvPr/>
        </p:nvCxnSpPr>
        <p:spPr>
          <a:xfrm>
            <a:off x="1295400" y="2243530"/>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1066800" y="21361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47" name="TextBox 46"/>
          <p:cNvSpPr txBox="1"/>
          <p:nvPr/>
        </p:nvSpPr>
        <p:spPr>
          <a:xfrm>
            <a:off x="533400" y="2300002"/>
            <a:ext cx="1143000" cy="307777"/>
          </a:xfrm>
          <a:prstGeom prst="rect">
            <a:avLst/>
          </a:prstGeom>
          <a:noFill/>
        </p:spPr>
        <p:txBody>
          <a:bodyPr wrap="square" rtlCol="0">
            <a:spAutoFit/>
          </a:bodyPr>
          <a:lstStyle/>
          <a:p>
            <a:pPr algn="ctr"/>
            <a:r>
              <a:rPr lang="en-US" sz="1400" dirty="0"/>
              <a:t>department</a:t>
            </a:r>
          </a:p>
        </p:txBody>
      </p:sp>
      <p:sp>
        <p:nvSpPr>
          <p:cNvPr id="54" name="Oval 53"/>
          <p:cNvSpPr/>
          <p:nvPr/>
        </p:nvSpPr>
        <p:spPr>
          <a:xfrm>
            <a:off x="3029260" y="21388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57" name="TextBox 56"/>
          <p:cNvSpPr txBox="1"/>
          <p:nvPr/>
        </p:nvSpPr>
        <p:spPr>
          <a:xfrm>
            <a:off x="2724460" y="2286000"/>
            <a:ext cx="838200" cy="307777"/>
          </a:xfrm>
          <a:prstGeom prst="rect">
            <a:avLst/>
          </a:prstGeom>
          <a:noFill/>
        </p:spPr>
        <p:txBody>
          <a:bodyPr wrap="square" rtlCol="0">
            <a:spAutoFit/>
          </a:bodyPr>
          <a:lstStyle/>
          <a:p>
            <a:pPr algn="ctr"/>
            <a:r>
              <a:rPr lang="en-US" sz="1400" dirty="0"/>
              <a:t>product</a:t>
            </a:r>
          </a:p>
        </p:txBody>
      </p:sp>
      <p:sp>
        <p:nvSpPr>
          <p:cNvPr id="58" name="Oval 57"/>
          <p:cNvSpPr/>
          <p:nvPr/>
        </p:nvSpPr>
        <p:spPr>
          <a:xfrm>
            <a:off x="2343460" y="2133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61" name="TextBox 60"/>
          <p:cNvSpPr txBox="1"/>
          <p:nvPr/>
        </p:nvSpPr>
        <p:spPr>
          <a:xfrm>
            <a:off x="2038660" y="1814798"/>
            <a:ext cx="838200" cy="307777"/>
          </a:xfrm>
          <a:prstGeom prst="rect">
            <a:avLst/>
          </a:prstGeom>
          <a:noFill/>
        </p:spPr>
        <p:txBody>
          <a:bodyPr wrap="square" rtlCol="0">
            <a:spAutoFit/>
          </a:bodyPr>
          <a:lstStyle/>
          <a:p>
            <a:pPr algn="ctr"/>
            <a:r>
              <a:rPr lang="en-US" sz="1400" dirty="0"/>
              <a:t>type</a:t>
            </a:r>
          </a:p>
        </p:txBody>
      </p:sp>
      <p:sp>
        <p:nvSpPr>
          <p:cNvPr id="62" name="Oval 61"/>
          <p:cNvSpPr/>
          <p:nvPr/>
        </p:nvSpPr>
        <p:spPr>
          <a:xfrm>
            <a:off x="1657660" y="21388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63" name="TextBox 62"/>
          <p:cNvSpPr txBox="1"/>
          <p:nvPr/>
        </p:nvSpPr>
        <p:spPr>
          <a:xfrm>
            <a:off x="1352860" y="1814798"/>
            <a:ext cx="838200" cy="307777"/>
          </a:xfrm>
          <a:prstGeom prst="rect">
            <a:avLst/>
          </a:prstGeom>
          <a:noFill/>
        </p:spPr>
        <p:txBody>
          <a:bodyPr wrap="square" rtlCol="0">
            <a:spAutoFit/>
          </a:bodyPr>
          <a:lstStyle/>
          <a:p>
            <a:pPr algn="ctr"/>
            <a:r>
              <a:rPr lang="en-US" sz="1400" dirty="0"/>
              <a:t>category</a:t>
            </a:r>
          </a:p>
        </p:txBody>
      </p:sp>
      <p:sp>
        <p:nvSpPr>
          <p:cNvPr id="64" name="TextBox 63"/>
          <p:cNvSpPr txBox="1"/>
          <p:nvPr/>
        </p:nvSpPr>
        <p:spPr>
          <a:xfrm>
            <a:off x="457200" y="3559076"/>
            <a:ext cx="7086600" cy="2308324"/>
          </a:xfrm>
          <a:prstGeom prst="rect">
            <a:avLst/>
          </a:prstGeom>
          <a:ln w="9525">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solidFill>
                  <a:schemeClr val="bg1">
                    <a:lumMod val="50000"/>
                  </a:schemeClr>
                </a:solidFill>
              </a:rPr>
              <a:t>/* Fact table */</a:t>
            </a:r>
          </a:p>
          <a:p>
            <a:r>
              <a:rPr lang="en-US" dirty="0">
                <a:solidFill>
                  <a:schemeClr val="tx1"/>
                </a:solidFill>
              </a:rPr>
              <a:t>SALES (</a:t>
            </a:r>
            <a:r>
              <a:rPr lang="en-US" u="sng" dirty="0" err="1">
                <a:solidFill>
                  <a:srgbClr val="C00000"/>
                </a:solidFill>
              </a:rPr>
              <a:t>keyS</a:t>
            </a:r>
            <a:r>
              <a:rPr lang="en-US" dirty="0">
                <a:solidFill>
                  <a:schemeClr val="tx1"/>
                </a:solidFill>
              </a:rPr>
              <a:t>: STORE, </a:t>
            </a:r>
            <a:r>
              <a:rPr lang="en-US" u="sng" dirty="0" err="1">
                <a:solidFill>
                  <a:srgbClr val="C00000"/>
                </a:solidFill>
              </a:rPr>
              <a:t>keyD</a:t>
            </a:r>
            <a:r>
              <a:rPr lang="en-US" dirty="0">
                <a:solidFill>
                  <a:schemeClr val="tx1"/>
                </a:solidFill>
              </a:rPr>
              <a:t>: DATE, </a:t>
            </a:r>
            <a:r>
              <a:rPr lang="en-US" u="sng" dirty="0" err="1">
                <a:solidFill>
                  <a:srgbClr val="C00000"/>
                </a:solidFill>
              </a:rPr>
              <a:t>keyP</a:t>
            </a:r>
            <a:r>
              <a:rPr lang="en-US" dirty="0">
                <a:solidFill>
                  <a:schemeClr val="tx1"/>
                </a:solidFill>
              </a:rPr>
              <a:t>: PRODUCT, </a:t>
            </a:r>
          </a:p>
          <a:p>
            <a:r>
              <a:rPr lang="en-US" dirty="0">
                <a:solidFill>
                  <a:schemeClr val="tx1"/>
                </a:solidFill>
              </a:rPr>
              <a:t>    </a:t>
            </a:r>
            <a:r>
              <a:rPr lang="en-US" dirty="0">
                <a:solidFill>
                  <a:schemeClr val="bg2">
                    <a:lumMod val="50000"/>
                  </a:schemeClr>
                </a:solidFill>
              </a:rPr>
              <a:t>quantity, receipts, </a:t>
            </a:r>
            <a:r>
              <a:rPr lang="en-US" dirty="0" err="1">
                <a:solidFill>
                  <a:schemeClr val="bg2">
                    <a:lumMod val="50000"/>
                  </a:schemeClr>
                </a:solidFill>
              </a:rPr>
              <a:t>unitPrice</a:t>
            </a:r>
            <a:r>
              <a:rPr lang="en-US" dirty="0">
                <a:solidFill>
                  <a:schemeClr val="bg2">
                    <a:lumMod val="50000"/>
                  </a:schemeClr>
                </a:solidFill>
              </a:rPr>
              <a:t>, </a:t>
            </a:r>
            <a:r>
              <a:rPr lang="en-US" dirty="0" err="1">
                <a:solidFill>
                  <a:schemeClr val="bg2">
                    <a:lumMod val="50000"/>
                  </a:schemeClr>
                </a:solidFill>
              </a:rPr>
              <a:t>numCustomers</a:t>
            </a:r>
            <a:r>
              <a:rPr lang="en-US" dirty="0">
                <a:solidFill>
                  <a:schemeClr val="tx1"/>
                </a:solidFill>
              </a:rPr>
              <a:t>)</a:t>
            </a:r>
          </a:p>
          <a:p>
            <a:endParaRPr lang="en-US" dirty="0">
              <a:solidFill>
                <a:schemeClr val="tx1"/>
              </a:solidFill>
            </a:endParaRPr>
          </a:p>
          <a:p>
            <a:r>
              <a:rPr lang="en-US" dirty="0">
                <a:solidFill>
                  <a:schemeClr val="bg1">
                    <a:lumMod val="50000"/>
                  </a:schemeClr>
                </a:solidFill>
              </a:rPr>
              <a:t>/* Dimension tables */</a:t>
            </a:r>
          </a:p>
          <a:p>
            <a:r>
              <a:rPr lang="en-US" dirty="0">
                <a:solidFill>
                  <a:schemeClr val="tx1"/>
                </a:solidFill>
              </a:rPr>
              <a:t>STORE (</a:t>
            </a:r>
            <a:r>
              <a:rPr lang="en-US" u="sng" dirty="0" err="1">
                <a:solidFill>
                  <a:srgbClr val="C00000"/>
                </a:solidFill>
              </a:rPr>
              <a:t>keyS</a:t>
            </a:r>
            <a:r>
              <a:rPr lang="en-US" dirty="0">
                <a:solidFill>
                  <a:schemeClr val="tx1"/>
                </a:solidFill>
              </a:rPr>
              <a:t>,  </a:t>
            </a:r>
            <a:r>
              <a:rPr lang="en-US" dirty="0">
                <a:solidFill>
                  <a:srgbClr val="00B050"/>
                </a:solidFill>
              </a:rPr>
              <a:t>store, city, state, country, </a:t>
            </a:r>
            <a:r>
              <a:rPr lang="en-US" dirty="0" err="1">
                <a:solidFill>
                  <a:srgbClr val="00B050"/>
                </a:solidFill>
              </a:rPr>
              <a:t>salesManager</a:t>
            </a:r>
            <a:r>
              <a:rPr lang="en-US" dirty="0">
                <a:solidFill>
                  <a:schemeClr val="tx1"/>
                </a:solidFill>
              </a:rPr>
              <a:t>)</a:t>
            </a:r>
          </a:p>
          <a:p>
            <a:r>
              <a:rPr lang="en-US" dirty="0">
                <a:solidFill>
                  <a:schemeClr val="tx1"/>
                </a:solidFill>
              </a:rPr>
              <a:t>PRODUCT (</a:t>
            </a:r>
            <a:r>
              <a:rPr lang="en-US" u="sng" dirty="0" err="1">
                <a:solidFill>
                  <a:srgbClr val="C00000"/>
                </a:solidFill>
              </a:rPr>
              <a:t>keyP</a:t>
            </a:r>
            <a:r>
              <a:rPr lang="en-US" dirty="0">
                <a:solidFill>
                  <a:schemeClr val="tx1"/>
                </a:solidFill>
              </a:rPr>
              <a:t>,  </a:t>
            </a:r>
            <a:r>
              <a:rPr lang="en-US" dirty="0">
                <a:solidFill>
                  <a:srgbClr val="00B050"/>
                </a:solidFill>
              </a:rPr>
              <a:t>product, type, category, department, brand</a:t>
            </a:r>
            <a:r>
              <a:rPr lang="en-US" dirty="0">
                <a:solidFill>
                  <a:schemeClr val="tx1"/>
                </a:solidFill>
              </a:rPr>
              <a:t>)</a:t>
            </a:r>
          </a:p>
          <a:p>
            <a:r>
              <a:rPr lang="en-US" dirty="0">
                <a:solidFill>
                  <a:schemeClr val="tx1"/>
                </a:solidFill>
              </a:rPr>
              <a:t>DATE (</a:t>
            </a:r>
            <a:r>
              <a:rPr lang="en-US" u="sng" dirty="0" err="1">
                <a:solidFill>
                  <a:srgbClr val="C00000"/>
                </a:solidFill>
              </a:rPr>
              <a:t>keyD</a:t>
            </a:r>
            <a:r>
              <a:rPr lang="en-US" dirty="0">
                <a:solidFill>
                  <a:schemeClr val="tx1"/>
                </a:solidFill>
              </a:rPr>
              <a:t>,  </a:t>
            </a:r>
            <a:r>
              <a:rPr lang="en-US" dirty="0">
                <a:solidFill>
                  <a:srgbClr val="00B050"/>
                </a:solidFill>
              </a:rPr>
              <a:t>date, month, quarter, year</a:t>
            </a:r>
            <a:r>
              <a:rPr lang="en-US" dirty="0">
                <a:solidFill>
                  <a:schemeClr val="tx1"/>
                </a:solidFill>
              </a:rPr>
              <a:t>)</a:t>
            </a:r>
          </a:p>
        </p:txBody>
      </p:sp>
      <p:sp>
        <p:nvSpPr>
          <p:cNvPr id="65" name="TextBox 64"/>
          <p:cNvSpPr txBox="1"/>
          <p:nvPr/>
        </p:nvSpPr>
        <p:spPr>
          <a:xfrm>
            <a:off x="6553200" y="4038600"/>
            <a:ext cx="1295400" cy="307777"/>
          </a:xfrm>
          <a:prstGeom prst="rect">
            <a:avLst/>
          </a:prstGeom>
          <a:ln w="9525"/>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400" dirty="0"/>
              <a:t>Measures</a:t>
            </a:r>
          </a:p>
        </p:txBody>
      </p:sp>
      <p:sp>
        <p:nvSpPr>
          <p:cNvPr id="66" name="TextBox 65"/>
          <p:cNvSpPr txBox="1"/>
          <p:nvPr/>
        </p:nvSpPr>
        <p:spPr>
          <a:xfrm>
            <a:off x="6553200" y="4976548"/>
            <a:ext cx="2133600" cy="523220"/>
          </a:xfrm>
          <a:prstGeom prst="rect">
            <a:avLst/>
          </a:prstGeom>
          <a:ln w="9525"/>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a:t>Dimensional attributes / levels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Star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12</a:t>
            </a:fld>
            <a:endParaRPr lang="en-US"/>
          </a:p>
        </p:txBody>
      </p:sp>
      <p:sp>
        <p:nvSpPr>
          <p:cNvPr id="4" name="Rectangle 3"/>
          <p:cNvSpPr/>
          <p:nvPr/>
        </p:nvSpPr>
        <p:spPr>
          <a:xfrm>
            <a:off x="3581400" y="21336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SALES</a:t>
            </a:r>
          </a:p>
        </p:txBody>
      </p:sp>
      <p:sp>
        <p:nvSpPr>
          <p:cNvPr id="5" name="Rectangle 4"/>
          <p:cNvSpPr/>
          <p:nvPr/>
        </p:nvSpPr>
        <p:spPr>
          <a:xfrm>
            <a:off x="3581400" y="2438400"/>
            <a:ext cx="1524000" cy="1828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keyS</a:t>
            </a:r>
            <a:endParaRPr lang="en-US" sz="1600" u="sng" dirty="0"/>
          </a:p>
          <a:p>
            <a:r>
              <a:rPr lang="en-US" sz="1600" u="sng" dirty="0" err="1"/>
              <a:t>keyD</a:t>
            </a:r>
            <a:endParaRPr lang="en-US" sz="1600" u="sng" dirty="0"/>
          </a:p>
          <a:p>
            <a:r>
              <a:rPr lang="en-US" sz="1600" u="sng" dirty="0" err="1"/>
              <a:t>keyP</a:t>
            </a:r>
            <a:endParaRPr lang="en-US" sz="1600" u="sng" dirty="0"/>
          </a:p>
          <a:p>
            <a:r>
              <a:rPr lang="en-US" sz="1600" dirty="0"/>
              <a:t>quantity</a:t>
            </a:r>
          </a:p>
          <a:p>
            <a:r>
              <a:rPr lang="en-US" sz="1600" dirty="0"/>
              <a:t>receipts</a:t>
            </a:r>
          </a:p>
          <a:p>
            <a:r>
              <a:rPr lang="en-US" sz="1600" dirty="0" err="1"/>
              <a:t>unitPrice</a:t>
            </a:r>
            <a:endParaRPr lang="en-US" sz="1600" dirty="0"/>
          </a:p>
          <a:p>
            <a:r>
              <a:rPr lang="en-US" sz="1600" dirty="0" err="1"/>
              <a:t>numCustomers</a:t>
            </a:r>
            <a:endParaRPr lang="en-US" sz="1600" dirty="0"/>
          </a:p>
        </p:txBody>
      </p:sp>
      <p:sp>
        <p:nvSpPr>
          <p:cNvPr id="6" name="Rectangle 5"/>
          <p:cNvSpPr/>
          <p:nvPr/>
        </p:nvSpPr>
        <p:spPr>
          <a:xfrm>
            <a:off x="1371600" y="19050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STORE</a:t>
            </a:r>
          </a:p>
        </p:txBody>
      </p:sp>
      <p:sp>
        <p:nvSpPr>
          <p:cNvPr id="7" name="Rectangle 6"/>
          <p:cNvSpPr/>
          <p:nvPr/>
        </p:nvSpPr>
        <p:spPr>
          <a:xfrm>
            <a:off x="1371600" y="2209800"/>
            <a:ext cx="13716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keyS</a:t>
            </a:r>
            <a:endParaRPr lang="en-US" sz="1600" u="sng" dirty="0"/>
          </a:p>
          <a:p>
            <a:r>
              <a:rPr lang="en-US" sz="1600" dirty="0"/>
              <a:t>store</a:t>
            </a:r>
            <a:br>
              <a:rPr lang="en-US" sz="1600" dirty="0"/>
            </a:br>
            <a:r>
              <a:rPr lang="en-US" sz="1600" dirty="0"/>
              <a:t>city</a:t>
            </a:r>
            <a:br>
              <a:rPr lang="en-US" sz="1600" dirty="0"/>
            </a:br>
            <a:r>
              <a:rPr lang="en-US" sz="1600" dirty="0"/>
              <a:t>state</a:t>
            </a:r>
            <a:br>
              <a:rPr lang="en-US" sz="1600" dirty="0"/>
            </a:br>
            <a:r>
              <a:rPr lang="en-US" sz="1600" dirty="0"/>
              <a:t>country</a:t>
            </a:r>
            <a:br>
              <a:rPr lang="en-US" sz="1600" dirty="0"/>
            </a:br>
            <a:r>
              <a:rPr lang="en-US" sz="1600" dirty="0" err="1"/>
              <a:t>salesManager</a:t>
            </a:r>
            <a:endParaRPr lang="en-US" sz="1600" dirty="0"/>
          </a:p>
        </p:txBody>
      </p:sp>
      <p:sp>
        <p:nvSpPr>
          <p:cNvPr id="8" name="Rectangle 7"/>
          <p:cNvSpPr/>
          <p:nvPr/>
        </p:nvSpPr>
        <p:spPr>
          <a:xfrm>
            <a:off x="5791200" y="15240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DATE</a:t>
            </a:r>
          </a:p>
        </p:txBody>
      </p:sp>
      <p:sp>
        <p:nvSpPr>
          <p:cNvPr id="9" name="Rectangle 8"/>
          <p:cNvSpPr/>
          <p:nvPr/>
        </p:nvSpPr>
        <p:spPr>
          <a:xfrm>
            <a:off x="5791200" y="1828800"/>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keyD</a:t>
            </a:r>
            <a:endParaRPr lang="en-US" sz="1600" u="sng" dirty="0"/>
          </a:p>
          <a:p>
            <a:r>
              <a:rPr lang="en-US" sz="1600" dirty="0"/>
              <a:t>date</a:t>
            </a:r>
            <a:br>
              <a:rPr lang="en-US" sz="1600" dirty="0"/>
            </a:br>
            <a:r>
              <a:rPr lang="en-US" sz="1600" dirty="0"/>
              <a:t>month</a:t>
            </a:r>
            <a:br>
              <a:rPr lang="en-US" sz="1600" dirty="0"/>
            </a:br>
            <a:r>
              <a:rPr lang="en-US" sz="1600" dirty="0"/>
              <a:t>quarter</a:t>
            </a:r>
            <a:br>
              <a:rPr lang="en-US" sz="1600" dirty="0"/>
            </a:br>
            <a:r>
              <a:rPr lang="en-US" sz="1600" dirty="0"/>
              <a:t>year</a:t>
            </a:r>
          </a:p>
        </p:txBody>
      </p:sp>
      <p:sp>
        <p:nvSpPr>
          <p:cNvPr id="10" name="Rectangle 9"/>
          <p:cNvSpPr/>
          <p:nvPr/>
        </p:nvSpPr>
        <p:spPr>
          <a:xfrm>
            <a:off x="5791200" y="35052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PRODUCT</a:t>
            </a:r>
          </a:p>
        </p:txBody>
      </p:sp>
      <p:sp>
        <p:nvSpPr>
          <p:cNvPr id="11" name="Rectangle 10"/>
          <p:cNvSpPr/>
          <p:nvPr/>
        </p:nvSpPr>
        <p:spPr>
          <a:xfrm>
            <a:off x="5791200" y="3810000"/>
            <a:ext cx="13716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keyP</a:t>
            </a:r>
            <a:endParaRPr lang="en-US" sz="1600" u="sng" dirty="0"/>
          </a:p>
          <a:p>
            <a:r>
              <a:rPr lang="en-US" sz="1600" dirty="0"/>
              <a:t>product</a:t>
            </a:r>
            <a:br>
              <a:rPr lang="en-US" sz="1600" dirty="0"/>
            </a:br>
            <a:r>
              <a:rPr lang="en-US" sz="1600" dirty="0"/>
              <a:t>type</a:t>
            </a:r>
            <a:br>
              <a:rPr lang="en-US" sz="1600" dirty="0"/>
            </a:br>
            <a:r>
              <a:rPr lang="en-US" sz="1600" dirty="0"/>
              <a:t>category</a:t>
            </a:r>
            <a:br>
              <a:rPr lang="en-US" sz="1600" dirty="0"/>
            </a:br>
            <a:r>
              <a:rPr lang="en-US" sz="1600" dirty="0"/>
              <a:t>department</a:t>
            </a:r>
            <a:br>
              <a:rPr lang="en-US" sz="1600" dirty="0"/>
            </a:br>
            <a:r>
              <a:rPr lang="en-US" sz="1600" dirty="0"/>
              <a:t>brand</a:t>
            </a:r>
          </a:p>
        </p:txBody>
      </p:sp>
      <p:cxnSp>
        <p:nvCxnSpPr>
          <p:cNvPr id="13" name="Straight Arrow Connector 12"/>
          <p:cNvCxnSpPr/>
          <p:nvPr/>
        </p:nvCxnSpPr>
        <p:spPr>
          <a:xfrm flipH="1" flipV="1">
            <a:off x="1981200" y="2438400"/>
            <a:ext cx="167640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267200" y="2057400"/>
            <a:ext cx="1447800" cy="762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267200" y="3124200"/>
            <a:ext cx="1447800" cy="838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Data in Fact and Dimension Tables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13</a:t>
            </a:fld>
            <a:endParaRPr lang="en-US"/>
          </a:p>
        </p:txBody>
      </p:sp>
      <p:graphicFrame>
        <p:nvGraphicFramePr>
          <p:cNvPr id="4" name="Table 3"/>
          <p:cNvGraphicFramePr>
            <a:graphicFrameLocks noGrp="1"/>
          </p:cNvGraphicFramePr>
          <p:nvPr/>
        </p:nvGraphicFramePr>
        <p:xfrm>
          <a:off x="228600" y="2286000"/>
          <a:ext cx="3581405" cy="1524000"/>
        </p:xfrm>
        <a:graphic>
          <a:graphicData uri="http://schemas.openxmlformats.org/drawingml/2006/table">
            <a:tbl>
              <a:tblPr>
                <a:tableStyleId>{BC89EF96-8CEA-46FF-86C4-4CE0E7609802}</a:tableStyleId>
              </a:tblPr>
              <a:tblGrid>
                <a:gridCol w="53340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0">
                <a:tc>
                  <a:txBody>
                    <a:bodyPr/>
                    <a:lstStyle/>
                    <a:p>
                      <a:r>
                        <a:rPr lang="en-US" sz="1400" u="sng" dirty="0" err="1"/>
                        <a:t>keyS</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sng" dirty="0" err="1"/>
                        <a:t>keyD</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sng" dirty="0" err="1"/>
                        <a:t>keyP</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quantity</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receipts</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170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85</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ctr"/>
                      <a:r>
                        <a:rPr lang="en-US" sz="1400" dirty="0"/>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320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160</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lang="en-US" sz="1400" dirty="0"/>
                        <a:t>3</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412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412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5181600" y="1295400"/>
          <a:ext cx="2971800" cy="1524000"/>
        </p:xfrm>
        <a:graphic>
          <a:graphicData uri="http://schemas.openxmlformats.org/drawingml/2006/table">
            <a:tbl>
              <a:tblPr>
                <a:tableStyleId>{BC89EF96-8CEA-46FF-86C4-4CE0E7609802}</a:tableStyleId>
              </a:tblPr>
              <a:tblGrid>
                <a:gridCol w="533405">
                  <a:extLst>
                    <a:ext uri="{9D8B030D-6E8A-4147-A177-3AD203B41FA5}">
                      <a16:colId xmlns:a16="http://schemas.microsoft.com/office/drawing/2014/main" val="20000"/>
                    </a:ext>
                  </a:extLst>
                </a:gridCol>
                <a:gridCol w="76199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tblGrid>
              <a:tr h="228600">
                <a:tc>
                  <a:txBody>
                    <a:bodyPr/>
                    <a:lstStyle/>
                    <a:p>
                      <a:r>
                        <a:rPr lang="en-US" sz="1400" u="sng" dirty="0" err="1"/>
                        <a:t>keyS</a:t>
                      </a:r>
                      <a:endParaRPr lang="en-US" sz="1400" u="sng"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none" dirty="0"/>
                        <a:t>store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none" dirty="0"/>
                        <a:t>city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state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228600">
                <a:tc>
                  <a:txBody>
                    <a:bodyPr/>
                    <a:lstStyle/>
                    <a:p>
                      <a:pPr algn="ctr"/>
                      <a:r>
                        <a:rPr lang="en-US" sz="1400" dirty="0"/>
                        <a:t>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evermore</a:t>
                      </a:r>
                      <a:endParaRPr lang="en-US" sz="1100"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Columbus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Ohio</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600">
                <a:tc>
                  <a:txBody>
                    <a:bodyPr/>
                    <a:lstStyle/>
                    <a:p>
                      <a:pPr algn="ctr"/>
                      <a:r>
                        <a:rPr lang="en-US" sz="1400" dirty="0"/>
                        <a:t>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Profit</a:t>
                      </a:r>
                      <a:endParaRPr lang="en-US" sz="1400"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Austin</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Texas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8600">
                <a:tc>
                  <a:txBody>
                    <a:bodyPr/>
                    <a:lstStyle/>
                    <a:p>
                      <a:pPr algn="ctr"/>
                      <a:r>
                        <a:rPr lang="en-US" sz="1400" dirty="0"/>
                        <a:t>3</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000" kern="1200" dirty="0">
                          <a:solidFill>
                            <a:schemeClr val="tx1"/>
                          </a:solidFill>
                          <a:latin typeface="+mn-lt"/>
                          <a:ea typeface="+mn-ea"/>
                          <a:cs typeface="+mn-cs"/>
                        </a:rPr>
                        <a:t>evermore2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Austin</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Texas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600">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5181600" y="2971800"/>
          <a:ext cx="3733800" cy="1524000"/>
        </p:xfrm>
        <a:graphic>
          <a:graphicData uri="http://schemas.openxmlformats.org/drawingml/2006/table">
            <a:tbl>
              <a:tblPr>
                <a:tableStyleId>{BC89EF96-8CEA-46FF-86C4-4CE0E7609802}</a:tableStyleId>
              </a:tblPr>
              <a:tblGrid>
                <a:gridCol w="556102">
                  <a:extLst>
                    <a:ext uri="{9D8B030D-6E8A-4147-A177-3AD203B41FA5}">
                      <a16:colId xmlns:a16="http://schemas.microsoft.com/office/drawing/2014/main" val="20000"/>
                    </a:ext>
                  </a:extLst>
                </a:gridCol>
                <a:gridCol w="794419">
                  <a:extLst>
                    <a:ext uri="{9D8B030D-6E8A-4147-A177-3AD203B41FA5}">
                      <a16:colId xmlns:a16="http://schemas.microsoft.com/office/drawing/2014/main" val="20001"/>
                    </a:ext>
                  </a:extLst>
                </a:gridCol>
                <a:gridCol w="556097">
                  <a:extLst>
                    <a:ext uri="{9D8B030D-6E8A-4147-A177-3AD203B41FA5}">
                      <a16:colId xmlns:a16="http://schemas.microsoft.com/office/drawing/2014/main" val="20002"/>
                    </a:ext>
                  </a:extLst>
                </a:gridCol>
                <a:gridCol w="836582">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0">
                <a:tc>
                  <a:txBody>
                    <a:bodyPr/>
                    <a:lstStyle/>
                    <a:p>
                      <a:r>
                        <a:rPr lang="en-US" sz="1400" u="sng" dirty="0" err="1"/>
                        <a:t>keyP</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none" dirty="0"/>
                        <a:t>product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none" dirty="0"/>
                        <a:t>type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category</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brand</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algn="ctr"/>
                      <a:r>
                        <a:rPr lang="en-US" sz="1400" dirty="0"/>
                        <a:t>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Milk</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Dairy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Food</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Healthy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ctr"/>
                      <a:r>
                        <a:rPr lang="en-US" sz="1400" dirty="0"/>
                        <a:t>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Yogurt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Dairy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Food</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Healthy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lang="en-US" sz="1400" dirty="0"/>
                        <a:t>3</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Cheese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Dairy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Food</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Tasty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nvGraphicFramePr>
        <p:xfrm>
          <a:off x="5181600" y="4648200"/>
          <a:ext cx="3352800" cy="1524000"/>
        </p:xfrm>
        <a:graphic>
          <a:graphicData uri="http://schemas.openxmlformats.org/drawingml/2006/table">
            <a:tbl>
              <a:tblPr>
                <a:tableStyleId>{BC89EF96-8CEA-46FF-86C4-4CE0E7609802}</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213360">
                <a:tc>
                  <a:txBody>
                    <a:bodyPr/>
                    <a:lstStyle/>
                    <a:p>
                      <a:r>
                        <a:rPr lang="en-US" sz="1400" u="sng" dirty="0" err="1"/>
                        <a:t>keyD</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none" dirty="0"/>
                        <a:t>date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none" dirty="0"/>
                        <a:t>month</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quarter</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year</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213360">
                <a:tc>
                  <a:txBody>
                    <a:bodyPr/>
                    <a:lstStyle/>
                    <a:p>
                      <a:pPr algn="ctr"/>
                      <a:r>
                        <a:rPr lang="en-US" sz="1400" dirty="0"/>
                        <a:t>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1/1/2011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1/2011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Q1 2011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2011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3360">
                <a:tc>
                  <a:txBody>
                    <a:bodyPr/>
                    <a:lstStyle/>
                    <a:p>
                      <a:pPr algn="ctr"/>
                      <a:r>
                        <a:rPr lang="en-US" sz="1400" dirty="0"/>
                        <a:t>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2/1/2011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1/2011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Q1 2011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2011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3360">
                <a:tc>
                  <a:txBody>
                    <a:bodyPr/>
                    <a:lstStyle/>
                    <a:p>
                      <a:pPr algn="ctr"/>
                      <a:r>
                        <a:rPr lang="en-US" sz="1400" dirty="0"/>
                        <a:t>3</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3/1/2011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1/2011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Q1 2011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2011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3360">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8" name="TextBox 7"/>
          <p:cNvSpPr txBox="1"/>
          <p:nvPr/>
        </p:nvSpPr>
        <p:spPr>
          <a:xfrm>
            <a:off x="228600" y="3886200"/>
            <a:ext cx="1447800" cy="307777"/>
          </a:xfrm>
          <a:prstGeom prst="rect">
            <a:avLst/>
          </a:prstGeom>
          <a:solidFill>
            <a:schemeClr val="accent1">
              <a:lumMod val="40000"/>
              <a:lumOff val="60000"/>
            </a:schemeClr>
          </a:solidFill>
          <a:ln w="9525">
            <a:solidFill>
              <a:schemeClr val="bg1">
                <a:lumMod val="75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Fact table: SALES</a:t>
            </a:r>
          </a:p>
        </p:txBody>
      </p:sp>
      <p:sp>
        <p:nvSpPr>
          <p:cNvPr id="9" name="TextBox 8"/>
          <p:cNvSpPr txBox="1"/>
          <p:nvPr/>
        </p:nvSpPr>
        <p:spPr>
          <a:xfrm>
            <a:off x="4038600" y="1295400"/>
            <a:ext cx="11430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r"/>
            <a:r>
              <a:rPr lang="en-US" sz="1400" dirty="0"/>
              <a:t>STORE</a:t>
            </a:r>
          </a:p>
        </p:txBody>
      </p:sp>
      <p:sp>
        <p:nvSpPr>
          <p:cNvPr id="10" name="TextBox 9"/>
          <p:cNvSpPr txBox="1"/>
          <p:nvPr/>
        </p:nvSpPr>
        <p:spPr>
          <a:xfrm>
            <a:off x="4038600" y="2971800"/>
            <a:ext cx="11430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r"/>
            <a:r>
              <a:rPr lang="en-US" sz="1400" dirty="0"/>
              <a:t>PRODUCT</a:t>
            </a:r>
          </a:p>
        </p:txBody>
      </p:sp>
      <p:sp>
        <p:nvSpPr>
          <p:cNvPr id="11" name="TextBox 10"/>
          <p:cNvSpPr txBox="1"/>
          <p:nvPr/>
        </p:nvSpPr>
        <p:spPr>
          <a:xfrm>
            <a:off x="4038600" y="4648200"/>
            <a:ext cx="11430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r"/>
            <a:r>
              <a:rPr lang="en-US" sz="1400" dirty="0"/>
              <a:t>DATE</a:t>
            </a:r>
          </a:p>
        </p:txBody>
      </p:sp>
      <p:sp>
        <p:nvSpPr>
          <p:cNvPr id="12" name="TextBox 11"/>
          <p:cNvSpPr txBox="1"/>
          <p:nvPr/>
        </p:nvSpPr>
        <p:spPr>
          <a:xfrm>
            <a:off x="2933701" y="1265991"/>
            <a:ext cx="1562101" cy="307777"/>
          </a:xfrm>
          <a:prstGeom prst="rect">
            <a:avLst/>
          </a:prstGeom>
          <a:solidFill>
            <a:schemeClr val="accent1">
              <a:lumMod val="40000"/>
              <a:lumOff val="60000"/>
            </a:schemeClr>
          </a:solidFill>
          <a:ln w="9525">
            <a:solidFill>
              <a:schemeClr val="bg1">
                <a:lumMod val="75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Dimension tables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Surrogate Key in Dimension Tables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14</a:t>
            </a:fld>
            <a:endParaRPr lang="en-US"/>
          </a:p>
        </p:txBody>
      </p:sp>
      <p:sp>
        <p:nvSpPr>
          <p:cNvPr id="4" name="Content Placeholder 3"/>
          <p:cNvSpPr>
            <a:spLocks noGrp="1"/>
          </p:cNvSpPr>
          <p:nvPr>
            <p:ph sz="quarter" idx="1"/>
          </p:nvPr>
        </p:nvSpPr>
        <p:spPr/>
        <p:txBody>
          <a:bodyPr>
            <a:normAutofit/>
          </a:bodyPr>
          <a:lstStyle/>
          <a:p>
            <a:r>
              <a:rPr lang="en-US" dirty="0"/>
              <a:t>A </a:t>
            </a:r>
            <a:r>
              <a:rPr lang="en-US" dirty="0">
                <a:solidFill>
                  <a:schemeClr val="bg2">
                    <a:lumMod val="50000"/>
                  </a:schemeClr>
                </a:solidFill>
              </a:rPr>
              <a:t>dimension table </a:t>
            </a:r>
            <a:r>
              <a:rPr lang="en-US" dirty="0"/>
              <a:t>uses a </a:t>
            </a:r>
            <a:r>
              <a:rPr lang="en-US" u="sng" dirty="0"/>
              <a:t>system-generated</a:t>
            </a:r>
            <a:r>
              <a:rPr lang="en-US" dirty="0"/>
              <a:t> sequence number as the primary key. This is known as </a:t>
            </a:r>
            <a:r>
              <a:rPr lang="en-US" dirty="0">
                <a:solidFill>
                  <a:srgbClr val="FF0000"/>
                </a:solidFill>
              </a:rPr>
              <a:t>surrogate key</a:t>
            </a:r>
            <a:r>
              <a:rPr lang="en-US" dirty="0"/>
              <a:t>.</a:t>
            </a:r>
          </a:p>
          <a:p>
            <a:r>
              <a:rPr lang="en-US" dirty="0"/>
              <a:t>The primary key (natural key) from operational database is </a:t>
            </a:r>
            <a:r>
              <a:rPr lang="en-US" dirty="0">
                <a:solidFill>
                  <a:srgbClr val="FF0000"/>
                </a:solidFill>
              </a:rPr>
              <a:t>NOT</a:t>
            </a:r>
            <a:r>
              <a:rPr lang="en-US" dirty="0"/>
              <a:t> suitable for data warehouse</a:t>
            </a:r>
          </a:p>
          <a:p>
            <a:pPr lvl="1"/>
            <a:r>
              <a:rPr lang="en-US" dirty="0"/>
              <a:t>The key may have </a:t>
            </a:r>
            <a:r>
              <a:rPr lang="en-US" dirty="0">
                <a:solidFill>
                  <a:schemeClr val="bg2">
                    <a:lumMod val="50000"/>
                  </a:schemeClr>
                </a:solidFill>
              </a:rPr>
              <a:t>built-in</a:t>
            </a:r>
            <a:r>
              <a:rPr lang="en-US" dirty="0"/>
              <a:t> meaning </a:t>
            </a:r>
          </a:p>
          <a:p>
            <a:pPr lvl="2"/>
            <a:r>
              <a:rPr lang="en-US" dirty="0"/>
              <a:t>E.g., a product code begins with two letters that denotes the warehouse where the product is usually stored. Such key changes if the product is now stored in a different warehouse.</a:t>
            </a:r>
          </a:p>
          <a:p>
            <a:pPr lvl="1"/>
            <a:r>
              <a:rPr lang="en-US" dirty="0"/>
              <a:t>The key may be </a:t>
            </a:r>
            <a:r>
              <a:rPr lang="en-US" dirty="0">
                <a:solidFill>
                  <a:schemeClr val="bg2">
                    <a:lumMod val="50000"/>
                  </a:schemeClr>
                </a:solidFill>
              </a:rPr>
              <a:t>recycled</a:t>
            </a:r>
          </a:p>
          <a:p>
            <a:pPr lvl="2"/>
            <a:r>
              <a:rPr lang="en-US" dirty="0"/>
              <a:t>E.g., the customer number of a discontinued customer may be assigned to a new customer</a:t>
            </a:r>
          </a:p>
        </p:txBody>
      </p:sp>
    </p:spTree>
    <p:extLst>
      <p:ext uri="{BB962C8B-B14F-4D97-AF65-F5344CB8AC3E}">
        <p14:creationId xmlns:p14="http://schemas.microsoft.com/office/powerpoint/2010/main" val="2923424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 of Fact Table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15</a:t>
            </a:fld>
            <a:endParaRPr lang="en-US"/>
          </a:p>
        </p:txBody>
      </p:sp>
      <p:sp>
        <p:nvSpPr>
          <p:cNvPr id="4" name="Content Placeholder 3"/>
          <p:cNvSpPr>
            <a:spLocks noGrp="1"/>
          </p:cNvSpPr>
          <p:nvPr>
            <p:ph sz="quarter" idx="1"/>
          </p:nvPr>
        </p:nvSpPr>
        <p:spPr>
          <a:xfrm>
            <a:off x="457200" y="1219200"/>
            <a:ext cx="8229600" cy="2133600"/>
          </a:xfrm>
        </p:spPr>
        <p:txBody>
          <a:bodyPr>
            <a:normAutofit fontScale="92500" lnSpcReduction="10000"/>
          </a:bodyPr>
          <a:lstStyle/>
          <a:p>
            <a:r>
              <a:rPr lang="en-US" dirty="0"/>
              <a:t>The </a:t>
            </a:r>
            <a:r>
              <a:rPr lang="en-US" dirty="0">
                <a:solidFill>
                  <a:srgbClr val="FF0000"/>
                </a:solidFill>
              </a:rPr>
              <a:t>primary key </a:t>
            </a:r>
            <a:r>
              <a:rPr lang="en-US" dirty="0"/>
              <a:t>of the fact table is the </a:t>
            </a:r>
            <a:r>
              <a:rPr lang="en-US" u="sng" dirty="0"/>
              <a:t>concatenation</a:t>
            </a:r>
            <a:r>
              <a:rPr lang="en-US" dirty="0"/>
              <a:t> of the </a:t>
            </a:r>
            <a:r>
              <a:rPr lang="en-US" dirty="0">
                <a:solidFill>
                  <a:schemeClr val="bg2">
                    <a:lumMod val="50000"/>
                  </a:schemeClr>
                </a:solidFill>
              </a:rPr>
              <a:t>foreign keys </a:t>
            </a:r>
            <a:r>
              <a:rPr lang="en-US" dirty="0"/>
              <a:t>to the dimension tables</a:t>
            </a:r>
          </a:p>
          <a:p>
            <a:pPr lvl="1"/>
            <a:r>
              <a:rPr lang="en-US" dirty="0"/>
              <a:t>Dimensions are the </a:t>
            </a:r>
            <a:r>
              <a:rPr lang="en-US" dirty="0">
                <a:solidFill>
                  <a:schemeClr val="accent6">
                    <a:lumMod val="60000"/>
                    <a:lumOff val="40000"/>
                  </a:schemeClr>
                </a:solidFill>
              </a:rPr>
              <a:t>coordinates</a:t>
            </a:r>
            <a:r>
              <a:rPr lang="en-US" dirty="0"/>
              <a:t> to </a:t>
            </a:r>
            <a:r>
              <a:rPr lang="en-US" dirty="0">
                <a:solidFill>
                  <a:schemeClr val="accent6">
                    <a:lumMod val="60000"/>
                    <a:lumOff val="40000"/>
                  </a:schemeClr>
                </a:solidFill>
              </a:rPr>
              <a:t>locate</a:t>
            </a:r>
            <a:r>
              <a:rPr lang="en-US" dirty="0"/>
              <a:t> a </a:t>
            </a:r>
            <a:r>
              <a:rPr lang="en-US" dirty="0">
                <a:solidFill>
                  <a:schemeClr val="accent6">
                    <a:lumMod val="60000"/>
                    <a:lumOff val="40000"/>
                  </a:schemeClr>
                </a:solidFill>
              </a:rPr>
              <a:t>cell</a:t>
            </a:r>
            <a:r>
              <a:rPr lang="en-US" dirty="0"/>
              <a:t> (primary event). We can locate a primary event by </a:t>
            </a:r>
            <a:r>
              <a:rPr lang="en-US" u="sng" dirty="0"/>
              <a:t>selecting a row in each dimension table</a:t>
            </a:r>
            <a:r>
              <a:rPr lang="en-US" dirty="0"/>
              <a:t>.</a:t>
            </a:r>
          </a:p>
          <a:p>
            <a:pPr lvl="1"/>
            <a:r>
              <a:rPr lang="en-US" dirty="0"/>
              <a:t>E.g., PK of Sales is (</a:t>
            </a:r>
            <a:r>
              <a:rPr lang="en-US" dirty="0" err="1"/>
              <a:t>keyS</a:t>
            </a:r>
            <a:r>
              <a:rPr lang="en-US" dirty="0"/>
              <a:t>, </a:t>
            </a:r>
            <a:r>
              <a:rPr lang="en-US" dirty="0" err="1"/>
              <a:t>keyD</a:t>
            </a:r>
            <a:r>
              <a:rPr lang="en-US" dirty="0"/>
              <a:t>, </a:t>
            </a:r>
            <a:r>
              <a:rPr lang="en-US" dirty="0" err="1"/>
              <a:t>keyP</a:t>
            </a:r>
            <a:r>
              <a:rPr lang="en-US" dirty="0"/>
              <a:t>)</a:t>
            </a:r>
          </a:p>
        </p:txBody>
      </p:sp>
      <p:sp>
        <p:nvSpPr>
          <p:cNvPr id="5" name="TextBox 4"/>
          <p:cNvSpPr txBox="1"/>
          <p:nvPr/>
        </p:nvSpPr>
        <p:spPr>
          <a:xfrm>
            <a:off x="457200" y="3559076"/>
            <a:ext cx="5029200" cy="2308324"/>
          </a:xfrm>
          <a:prstGeom prst="rect">
            <a:avLst/>
          </a:prstGeom>
          <a:ln w="9525">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solidFill>
                  <a:schemeClr val="bg1">
                    <a:lumMod val="50000"/>
                  </a:schemeClr>
                </a:solidFill>
              </a:rPr>
              <a:t>/* Fact table */</a:t>
            </a:r>
          </a:p>
          <a:p>
            <a:r>
              <a:rPr lang="en-US" dirty="0">
                <a:solidFill>
                  <a:schemeClr val="tx1"/>
                </a:solidFill>
              </a:rPr>
              <a:t>SALES (</a:t>
            </a:r>
            <a:r>
              <a:rPr lang="en-US" u="sng" dirty="0" err="1">
                <a:solidFill>
                  <a:srgbClr val="C00000"/>
                </a:solidFill>
              </a:rPr>
              <a:t>keyS</a:t>
            </a:r>
            <a:r>
              <a:rPr lang="en-US" dirty="0">
                <a:solidFill>
                  <a:schemeClr val="tx1"/>
                </a:solidFill>
              </a:rPr>
              <a:t>: STORE, </a:t>
            </a:r>
            <a:r>
              <a:rPr lang="en-US" u="sng" dirty="0" err="1">
                <a:solidFill>
                  <a:srgbClr val="C00000"/>
                </a:solidFill>
              </a:rPr>
              <a:t>keyD</a:t>
            </a:r>
            <a:r>
              <a:rPr lang="en-US" dirty="0">
                <a:solidFill>
                  <a:schemeClr val="tx1"/>
                </a:solidFill>
              </a:rPr>
              <a:t>: DATE, </a:t>
            </a:r>
            <a:r>
              <a:rPr lang="en-US" u="sng" dirty="0" err="1">
                <a:solidFill>
                  <a:srgbClr val="C00000"/>
                </a:solidFill>
              </a:rPr>
              <a:t>keyP</a:t>
            </a:r>
            <a:r>
              <a:rPr lang="en-US" dirty="0">
                <a:solidFill>
                  <a:schemeClr val="tx1"/>
                </a:solidFill>
              </a:rPr>
              <a:t>: PRODUCT, </a:t>
            </a:r>
          </a:p>
          <a:p>
            <a:r>
              <a:rPr lang="en-US" dirty="0">
                <a:solidFill>
                  <a:schemeClr val="tx1"/>
                </a:solidFill>
              </a:rPr>
              <a:t>    </a:t>
            </a:r>
            <a:r>
              <a:rPr lang="en-US" dirty="0">
                <a:solidFill>
                  <a:schemeClr val="bg2">
                    <a:lumMod val="50000"/>
                  </a:schemeClr>
                </a:solidFill>
              </a:rPr>
              <a:t>quantity, receipts, </a:t>
            </a:r>
            <a:r>
              <a:rPr lang="en-US" dirty="0">
                <a:solidFill>
                  <a:srgbClr val="0070C0"/>
                </a:solidFill>
              </a:rPr>
              <a:t>…</a:t>
            </a:r>
            <a:r>
              <a:rPr lang="en-US" dirty="0">
                <a:solidFill>
                  <a:schemeClr val="tx1"/>
                </a:solidFill>
              </a:rPr>
              <a:t>)</a:t>
            </a:r>
          </a:p>
          <a:p>
            <a:endParaRPr lang="en-US" dirty="0">
              <a:solidFill>
                <a:schemeClr val="tx1"/>
              </a:solidFill>
            </a:endParaRPr>
          </a:p>
          <a:p>
            <a:r>
              <a:rPr lang="en-US" dirty="0">
                <a:solidFill>
                  <a:schemeClr val="bg1">
                    <a:lumMod val="50000"/>
                  </a:schemeClr>
                </a:solidFill>
              </a:rPr>
              <a:t>/* Dimension tables */</a:t>
            </a:r>
          </a:p>
          <a:p>
            <a:r>
              <a:rPr lang="en-US" dirty="0">
                <a:solidFill>
                  <a:schemeClr val="tx1"/>
                </a:solidFill>
              </a:rPr>
              <a:t>STORE (</a:t>
            </a:r>
            <a:r>
              <a:rPr lang="en-US" u="sng" dirty="0" err="1">
                <a:solidFill>
                  <a:srgbClr val="C00000"/>
                </a:solidFill>
              </a:rPr>
              <a:t>keyS</a:t>
            </a:r>
            <a:r>
              <a:rPr lang="en-US" dirty="0">
                <a:solidFill>
                  <a:schemeClr val="tx1"/>
                </a:solidFill>
              </a:rPr>
              <a:t>,  </a:t>
            </a:r>
            <a:r>
              <a:rPr lang="en-US" dirty="0">
                <a:solidFill>
                  <a:srgbClr val="00B050"/>
                </a:solidFill>
              </a:rPr>
              <a:t>store, city, … </a:t>
            </a:r>
            <a:r>
              <a:rPr lang="en-US" dirty="0">
                <a:solidFill>
                  <a:schemeClr val="tx1"/>
                </a:solidFill>
              </a:rPr>
              <a:t>)</a:t>
            </a:r>
          </a:p>
          <a:p>
            <a:r>
              <a:rPr lang="en-US" dirty="0">
                <a:solidFill>
                  <a:schemeClr val="tx1"/>
                </a:solidFill>
              </a:rPr>
              <a:t>PRODUCT (</a:t>
            </a:r>
            <a:r>
              <a:rPr lang="en-US" u="sng" dirty="0" err="1">
                <a:solidFill>
                  <a:srgbClr val="C00000"/>
                </a:solidFill>
              </a:rPr>
              <a:t>keyP</a:t>
            </a:r>
            <a:r>
              <a:rPr lang="en-US" dirty="0">
                <a:solidFill>
                  <a:schemeClr val="tx1"/>
                </a:solidFill>
              </a:rPr>
              <a:t>,  </a:t>
            </a:r>
            <a:r>
              <a:rPr lang="en-US" dirty="0">
                <a:solidFill>
                  <a:srgbClr val="00B050"/>
                </a:solidFill>
              </a:rPr>
              <a:t>product, type, …</a:t>
            </a:r>
            <a:r>
              <a:rPr lang="en-US" dirty="0">
                <a:solidFill>
                  <a:schemeClr val="tx1"/>
                </a:solidFill>
              </a:rPr>
              <a:t>)</a:t>
            </a:r>
          </a:p>
          <a:p>
            <a:r>
              <a:rPr lang="en-US" dirty="0">
                <a:solidFill>
                  <a:schemeClr val="tx1"/>
                </a:solidFill>
              </a:rPr>
              <a:t>DATE (</a:t>
            </a:r>
            <a:r>
              <a:rPr lang="en-US" u="sng" dirty="0" err="1">
                <a:solidFill>
                  <a:srgbClr val="C00000"/>
                </a:solidFill>
              </a:rPr>
              <a:t>keyD</a:t>
            </a:r>
            <a:r>
              <a:rPr lang="en-US" dirty="0">
                <a:solidFill>
                  <a:schemeClr val="tx1"/>
                </a:solidFill>
              </a:rPr>
              <a:t>,  </a:t>
            </a:r>
            <a:r>
              <a:rPr lang="en-US" dirty="0">
                <a:solidFill>
                  <a:srgbClr val="00B050"/>
                </a:solidFill>
              </a:rPr>
              <a:t>date, month, …</a:t>
            </a:r>
            <a:r>
              <a:rPr lang="en-US" dirty="0">
                <a:solidFill>
                  <a:schemeClr val="tx1"/>
                </a:solidFill>
              </a:rPr>
              <a:t>)</a:t>
            </a:r>
          </a:p>
        </p:txBody>
      </p:sp>
      <p:sp>
        <p:nvSpPr>
          <p:cNvPr id="6" name="TextBox 5"/>
          <p:cNvSpPr txBox="1"/>
          <p:nvPr/>
        </p:nvSpPr>
        <p:spPr>
          <a:xfrm>
            <a:off x="6858000" y="3883222"/>
            <a:ext cx="762000" cy="1169551"/>
          </a:xfrm>
          <a:prstGeom prst="rect">
            <a:avLst/>
          </a:prstGeom>
          <a:ln w="9525">
            <a:solidFill>
              <a:srgbClr val="0000FF"/>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400" dirty="0" err="1">
                <a:solidFill>
                  <a:schemeClr val="tx1"/>
                </a:solidFill>
              </a:rPr>
              <a:t>keyS</a:t>
            </a:r>
            <a:endParaRPr lang="en-US" sz="1400" dirty="0">
              <a:solidFill>
                <a:schemeClr val="tx1"/>
              </a:solidFill>
            </a:endParaRPr>
          </a:p>
          <a:p>
            <a:pPr>
              <a:tabLst>
                <a:tab pos="2517775" algn="l"/>
              </a:tabLst>
            </a:pPr>
            <a:r>
              <a:rPr lang="en-US" sz="1400" dirty="0" err="1">
                <a:solidFill>
                  <a:schemeClr val="tx1"/>
                </a:solidFill>
              </a:rPr>
              <a:t>keyD</a:t>
            </a:r>
            <a:endParaRPr lang="en-US" sz="1400" dirty="0">
              <a:solidFill>
                <a:schemeClr val="tx1"/>
              </a:solidFill>
            </a:endParaRPr>
          </a:p>
          <a:p>
            <a:pPr>
              <a:tabLst>
                <a:tab pos="2517775" algn="l"/>
              </a:tabLst>
            </a:pPr>
            <a:r>
              <a:rPr lang="en-US" sz="1400" dirty="0" err="1">
                <a:solidFill>
                  <a:schemeClr val="tx1"/>
                </a:solidFill>
              </a:rPr>
              <a:t>keyP</a:t>
            </a:r>
            <a:endParaRPr lang="en-US" sz="1400" dirty="0">
              <a:solidFill>
                <a:schemeClr val="tx1"/>
              </a:solidFill>
            </a:endParaRPr>
          </a:p>
          <a:p>
            <a:pPr>
              <a:tabLst>
                <a:tab pos="2517775" algn="l"/>
              </a:tabLst>
            </a:pPr>
            <a:r>
              <a:rPr lang="en-US" sz="1400" dirty="0">
                <a:solidFill>
                  <a:schemeClr val="tx1"/>
                </a:solidFill>
              </a:rPr>
              <a:t>quantity</a:t>
            </a:r>
          </a:p>
          <a:p>
            <a:pPr>
              <a:tabLst>
                <a:tab pos="2517775" algn="l"/>
              </a:tabLst>
            </a:pPr>
            <a:r>
              <a:rPr lang="en-US" sz="1400" dirty="0">
                <a:solidFill>
                  <a:schemeClr val="tx1"/>
                </a:solidFill>
              </a:rPr>
              <a:t>…</a:t>
            </a:r>
          </a:p>
        </p:txBody>
      </p:sp>
      <p:sp>
        <p:nvSpPr>
          <p:cNvPr id="7" name="TextBox 6"/>
          <p:cNvSpPr txBox="1"/>
          <p:nvPr/>
        </p:nvSpPr>
        <p:spPr>
          <a:xfrm>
            <a:off x="5867400" y="3883222"/>
            <a:ext cx="609600" cy="738664"/>
          </a:xfrm>
          <a:prstGeom prst="rect">
            <a:avLst/>
          </a:prstGeom>
          <a:ln w="9525">
            <a:solidFill>
              <a:srgbClr val="008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400" dirty="0" err="1">
                <a:solidFill>
                  <a:schemeClr val="tx1"/>
                </a:solidFill>
              </a:rPr>
              <a:t>keyS</a:t>
            </a:r>
            <a:endParaRPr lang="en-US" sz="1400" dirty="0">
              <a:solidFill>
                <a:schemeClr val="tx1"/>
              </a:solidFill>
            </a:endParaRPr>
          </a:p>
          <a:p>
            <a:pPr>
              <a:tabLst>
                <a:tab pos="2517775" algn="l"/>
              </a:tabLst>
            </a:pPr>
            <a:r>
              <a:rPr lang="en-US" sz="1400" dirty="0">
                <a:solidFill>
                  <a:schemeClr val="tx1"/>
                </a:solidFill>
              </a:rPr>
              <a:t>store</a:t>
            </a:r>
          </a:p>
          <a:p>
            <a:pPr>
              <a:tabLst>
                <a:tab pos="2517775" algn="l"/>
              </a:tabLst>
            </a:pPr>
            <a:r>
              <a:rPr lang="en-US" sz="1400" dirty="0">
                <a:solidFill>
                  <a:schemeClr val="tx1"/>
                </a:solidFill>
              </a:rPr>
              <a:t>…</a:t>
            </a:r>
          </a:p>
        </p:txBody>
      </p:sp>
      <p:sp>
        <p:nvSpPr>
          <p:cNvPr id="8" name="TextBox 7"/>
          <p:cNvSpPr txBox="1"/>
          <p:nvPr/>
        </p:nvSpPr>
        <p:spPr>
          <a:xfrm>
            <a:off x="8001000" y="3426022"/>
            <a:ext cx="609600" cy="738664"/>
          </a:xfrm>
          <a:prstGeom prst="rect">
            <a:avLst/>
          </a:prstGeom>
          <a:ln w="9525">
            <a:solidFill>
              <a:srgbClr val="008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400" dirty="0" err="1">
                <a:solidFill>
                  <a:schemeClr val="tx1"/>
                </a:solidFill>
              </a:rPr>
              <a:t>keyD</a:t>
            </a:r>
            <a:endParaRPr lang="en-US" sz="1400" dirty="0">
              <a:solidFill>
                <a:schemeClr val="tx1"/>
              </a:solidFill>
            </a:endParaRPr>
          </a:p>
          <a:p>
            <a:pPr>
              <a:tabLst>
                <a:tab pos="2517775" algn="l"/>
              </a:tabLst>
            </a:pPr>
            <a:r>
              <a:rPr lang="en-US" sz="1400" dirty="0">
                <a:solidFill>
                  <a:schemeClr val="tx1"/>
                </a:solidFill>
              </a:rPr>
              <a:t>date</a:t>
            </a:r>
          </a:p>
          <a:p>
            <a:pPr>
              <a:tabLst>
                <a:tab pos="2517775" algn="l"/>
              </a:tabLst>
            </a:pPr>
            <a:r>
              <a:rPr lang="en-US" sz="1400" dirty="0">
                <a:solidFill>
                  <a:schemeClr val="tx1"/>
                </a:solidFill>
              </a:rPr>
              <a:t>…</a:t>
            </a:r>
          </a:p>
        </p:txBody>
      </p:sp>
      <p:sp>
        <p:nvSpPr>
          <p:cNvPr id="9" name="TextBox 8"/>
          <p:cNvSpPr txBox="1"/>
          <p:nvPr/>
        </p:nvSpPr>
        <p:spPr>
          <a:xfrm>
            <a:off x="8001000" y="4721422"/>
            <a:ext cx="762000" cy="738664"/>
          </a:xfrm>
          <a:prstGeom prst="rect">
            <a:avLst/>
          </a:prstGeom>
          <a:ln w="9525">
            <a:solidFill>
              <a:srgbClr val="008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400" dirty="0" err="1">
                <a:solidFill>
                  <a:schemeClr val="tx1"/>
                </a:solidFill>
              </a:rPr>
              <a:t>keyP</a:t>
            </a:r>
            <a:endParaRPr lang="en-US" sz="1400" dirty="0">
              <a:solidFill>
                <a:schemeClr val="tx1"/>
              </a:solidFill>
            </a:endParaRPr>
          </a:p>
          <a:p>
            <a:pPr>
              <a:tabLst>
                <a:tab pos="2517775" algn="l"/>
              </a:tabLst>
            </a:pPr>
            <a:r>
              <a:rPr lang="en-US" sz="1400" dirty="0">
                <a:solidFill>
                  <a:schemeClr val="tx1"/>
                </a:solidFill>
              </a:rPr>
              <a:t>product</a:t>
            </a:r>
          </a:p>
          <a:p>
            <a:pPr>
              <a:tabLst>
                <a:tab pos="2517775" algn="l"/>
              </a:tabLst>
            </a:pPr>
            <a:r>
              <a:rPr lang="en-US" sz="1400" dirty="0">
                <a:solidFill>
                  <a:schemeClr val="tx1"/>
                </a:solidFill>
              </a:rPr>
              <a:t>…</a:t>
            </a:r>
          </a:p>
        </p:txBody>
      </p:sp>
      <p:cxnSp>
        <p:nvCxnSpPr>
          <p:cNvPr id="10" name="Straight Arrow Connector 9"/>
          <p:cNvCxnSpPr/>
          <p:nvPr/>
        </p:nvCxnSpPr>
        <p:spPr>
          <a:xfrm flipH="1">
            <a:off x="6248400" y="4035622"/>
            <a:ext cx="685800" cy="0"/>
          </a:xfrm>
          <a:prstGeom prst="straightConnector1">
            <a:avLst/>
          </a:prstGeom>
          <a:ln>
            <a:solidFill>
              <a:srgbClr val="8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391400" y="3578422"/>
            <a:ext cx="685800" cy="685800"/>
          </a:xfrm>
          <a:prstGeom prst="straightConnector1">
            <a:avLst/>
          </a:prstGeom>
          <a:ln>
            <a:solidFill>
              <a:srgbClr val="8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391400" y="4492822"/>
            <a:ext cx="685800" cy="381000"/>
          </a:xfrm>
          <a:prstGeom prst="straightConnector1">
            <a:avLst/>
          </a:prstGeom>
          <a:ln>
            <a:solidFill>
              <a:srgbClr val="8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96000" y="5635823"/>
            <a:ext cx="2514600" cy="307777"/>
          </a:xfrm>
          <a:prstGeom prst="rect">
            <a:avLst/>
          </a:prstGeom>
          <a:ln w="9525">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i="1" dirty="0"/>
              <a:t>Foreign keys in a star schema</a:t>
            </a:r>
          </a:p>
        </p:txBody>
      </p:sp>
    </p:spTree>
    <p:extLst>
      <p:ext uri="{BB962C8B-B14F-4D97-AF65-F5344CB8AC3E}">
        <p14:creationId xmlns:p14="http://schemas.microsoft.com/office/powerpoint/2010/main" val="14684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JOINing</a:t>
            </a:r>
            <a:r>
              <a:rPr lang="en-US" dirty="0"/>
              <a:t> the Fact and Dimension Tables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16</a:t>
            </a:fld>
            <a:endParaRPr lang="en-US"/>
          </a:p>
        </p:txBody>
      </p:sp>
      <p:sp>
        <p:nvSpPr>
          <p:cNvPr id="5" name="Content Placeholder 4"/>
          <p:cNvSpPr>
            <a:spLocks noGrp="1"/>
          </p:cNvSpPr>
          <p:nvPr>
            <p:ph sz="quarter" idx="1"/>
          </p:nvPr>
        </p:nvSpPr>
        <p:spPr>
          <a:xfrm>
            <a:off x="457200" y="1219200"/>
            <a:ext cx="8229600" cy="838200"/>
          </a:xfrm>
        </p:spPr>
        <p:txBody>
          <a:bodyPr>
            <a:normAutofit/>
          </a:bodyPr>
          <a:lstStyle/>
          <a:p>
            <a:r>
              <a:rPr lang="en-US" sz="2400" dirty="0"/>
              <a:t>A </a:t>
            </a:r>
            <a:r>
              <a:rPr lang="en-US" sz="2400" dirty="0">
                <a:solidFill>
                  <a:srgbClr val="FF0000"/>
                </a:solidFill>
              </a:rPr>
              <a:t>multidimensional view </a:t>
            </a:r>
            <a:r>
              <a:rPr lang="en-US" sz="2400" dirty="0"/>
              <a:t>of data is obtained when you </a:t>
            </a:r>
            <a:r>
              <a:rPr lang="en-US" sz="2400" dirty="0">
                <a:solidFill>
                  <a:schemeClr val="bg2">
                    <a:lumMod val="50000"/>
                  </a:schemeClr>
                </a:solidFill>
              </a:rPr>
              <a:t>join</a:t>
            </a:r>
            <a:r>
              <a:rPr lang="en-US" sz="2400" dirty="0"/>
              <a:t> the fact table to its dimension tables</a:t>
            </a:r>
          </a:p>
        </p:txBody>
      </p:sp>
      <p:sp>
        <p:nvSpPr>
          <p:cNvPr id="6" name="TextBox 5"/>
          <p:cNvSpPr txBox="1"/>
          <p:nvPr/>
        </p:nvSpPr>
        <p:spPr>
          <a:xfrm>
            <a:off x="304800" y="2362200"/>
            <a:ext cx="4953000" cy="1477328"/>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dirty="0">
                <a:solidFill>
                  <a:schemeClr val="tx1"/>
                </a:solidFill>
              </a:rPr>
              <a:t>SELECT </a:t>
            </a:r>
            <a:r>
              <a:rPr lang="en-US" dirty="0" err="1">
                <a:solidFill>
                  <a:schemeClr val="tx1"/>
                </a:solidFill>
              </a:rPr>
              <a:t>D.date</a:t>
            </a:r>
            <a:r>
              <a:rPr lang="en-US" dirty="0">
                <a:solidFill>
                  <a:schemeClr val="tx1"/>
                </a:solidFill>
              </a:rPr>
              <a:t>, </a:t>
            </a:r>
            <a:r>
              <a:rPr lang="en-US" dirty="0" err="1">
                <a:solidFill>
                  <a:schemeClr val="tx1"/>
                </a:solidFill>
              </a:rPr>
              <a:t>P.product</a:t>
            </a:r>
            <a:r>
              <a:rPr lang="en-US" dirty="0">
                <a:solidFill>
                  <a:schemeClr val="tx1"/>
                </a:solidFill>
              </a:rPr>
              <a:t>, </a:t>
            </a:r>
            <a:r>
              <a:rPr lang="en-US" dirty="0" err="1">
                <a:solidFill>
                  <a:schemeClr val="tx1"/>
                </a:solidFill>
              </a:rPr>
              <a:t>S.store</a:t>
            </a:r>
            <a:r>
              <a:rPr lang="en-US" dirty="0">
                <a:solidFill>
                  <a:schemeClr val="tx1"/>
                </a:solidFill>
              </a:rPr>
              <a:t>, </a:t>
            </a:r>
            <a:r>
              <a:rPr lang="en-US" dirty="0" err="1">
                <a:solidFill>
                  <a:schemeClr val="tx1"/>
                </a:solidFill>
              </a:rPr>
              <a:t>F.receipts</a:t>
            </a:r>
            <a:endParaRPr lang="en-US" dirty="0">
              <a:solidFill>
                <a:schemeClr val="tx1"/>
              </a:solidFill>
            </a:endParaRPr>
          </a:p>
          <a:p>
            <a:pPr>
              <a:tabLst>
                <a:tab pos="2517775" algn="l"/>
              </a:tabLst>
            </a:pPr>
            <a:r>
              <a:rPr lang="en-US" dirty="0">
                <a:solidFill>
                  <a:schemeClr val="tx1"/>
                </a:solidFill>
              </a:rPr>
              <a:t>FROM SALES F</a:t>
            </a:r>
          </a:p>
          <a:p>
            <a:pPr>
              <a:tabLst>
                <a:tab pos="2517775" algn="l"/>
              </a:tabLst>
            </a:pPr>
            <a:r>
              <a:rPr lang="en-US" dirty="0">
                <a:solidFill>
                  <a:schemeClr val="tx1"/>
                </a:solidFill>
              </a:rPr>
              <a:t>    JOIN STORE S 	ON </a:t>
            </a:r>
            <a:r>
              <a:rPr lang="en-US" dirty="0" err="1">
                <a:solidFill>
                  <a:schemeClr val="tx1"/>
                </a:solidFill>
              </a:rPr>
              <a:t>F.keyS</a:t>
            </a:r>
            <a:r>
              <a:rPr lang="en-US" dirty="0">
                <a:solidFill>
                  <a:schemeClr val="tx1"/>
                </a:solidFill>
              </a:rPr>
              <a:t> = </a:t>
            </a:r>
            <a:r>
              <a:rPr lang="en-US" dirty="0" err="1">
                <a:solidFill>
                  <a:schemeClr val="tx1"/>
                </a:solidFill>
              </a:rPr>
              <a:t>S.keyS</a:t>
            </a:r>
            <a:endParaRPr lang="en-US" dirty="0">
              <a:solidFill>
                <a:schemeClr val="tx1"/>
              </a:solidFill>
            </a:endParaRPr>
          </a:p>
          <a:p>
            <a:pPr>
              <a:tabLst>
                <a:tab pos="2517775" algn="l"/>
              </a:tabLst>
            </a:pPr>
            <a:r>
              <a:rPr lang="en-US" dirty="0">
                <a:solidFill>
                  <a:schemeClr val="tx1"/>
                </a:solidFill>
              </a:rPr>
              <a:t>    JOIN DATE D 	ON </a:t>
            </a:r>
            <a:r>
              <a:rPr lang="en-US" dirty="0" err="1">
                <a:solidFill>
                  <a:schemeClr val="tx1"/>
                </a:solidFill>
              </a:rPr>
              <a:t>F.keyD</a:t>
            </a:r>
            <a:r>
              <a:rPr lang="en-US" dirty="0">
                <a:solidFill>
                  <a:schemeClr val="tx1"/>
                </a:solidFill>
              </a:rPr>
              <a:t> = </a:t>
            </a:r>
            <a:r>
              <a:rPr lang="en-US" dirty="0" err="1">
                <a:solidFill>
                  <a:schemeClr val="tx1"/>
                </a:solidFill>
              </a:rPr>
              <a:t>D.keyD</a:t>
            </a:r>
            <a:endParaRPr lang="en-US" dirty="0">
              <a:solidFill>
                <a:schemeClr val="tx1"/>
              </a:solidFill>
            </a:endParaRPr>
          </a:p>
          <a:p>
            <a:pPr>
              <a:tabLst>
                <a:tab pos="2517775" algn="l"/>
              </a:tabLst>
            </a:pPr>
            <a:r>
              <a:rPr lang="en-US" dirty="0">
                <a:solidFill>
                  <a:schemeClr val="tx1"/>
                </a:solidFill>
              </a:rPr>
              <a:t>    JOIN PRODUCT P	ON </a:t>
            </a:r>
            <a:r>
              <a:rPr lang="en-US" dirty="0" err="1">
                <a:solidFill>
                  <a:schemeClr val="tx1"/>
                </a:solidFill>
              </a:rPr>
              <a:t>F.keyP</a:t>
            </a:r>
            <a:r>
              <a:rPr lang="en-US" dirty="0">
                <a:solidFill>
                  <a:schemeClr val="tx1"/>
                </a:solidFill>
              </a:rPr>
              <a:t> = </a:t>
            </a:r>
            <a:r>
              <a:rPr lang="en-US" dirty="0" err="1">
                <a:solidFill>
                  <a:schemeClr val="tx1"/>
                </a:solidFill>
              </a:rPr>
              <a:t>P.keyP</a:t>
            </a:r>
            <a:endParaRPr lang="en-US" dirty="0">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064339817"/>
              </p:ext>
            </p:extLst>
          </p:nvPr>
        </p:nvGraphicFramePr>
        <p:xfrm>
          <a:off x="5410200" y="2133600"/>
          <a:ext cx="3581400" cy="15875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317500">
                <a:tc>
                  <a:txBody>
                    <a:bodyPr/>
                    <a:lstStyle/>
                    <a:p>
                      <a:r>
                        <a:rPr lang="en-US" sz="1400" dirty="0"/>
                        <a:t>Date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Store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Receipts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7500">
                <a:tc>
                  <a:txBody>
                    <a:bodyPr/>
                    <a:lstStyle/>
                    <a:p>
                      <a:pPr algn="l"/>
                      <a:r>
                        <a:rPr lang="en-US" sz="1400" dirty="0"/>
                        <a:t>1/1/2011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milk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evermore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500">
                <a:tc>
                  <a:txBody>
                    <a:bodyPr/>
                    <a:lstStyle/>
                    <a:p>
                      <a:pPr algn="l"/>
                      <a:r>
                        <a:rPr lang="en-US" sz="1400" dirty="0"/>
                        <a:t>1/1/2011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yogurt</a:t>
                      </a:r>
                      <a:r>
                        <a:rPr lang="en-US" sz="1400" baseline="0" dirty="0"/>
                        <a:t> </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profit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160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500">
                <a:tc>
                  <a:txBody>
                    <a:bodyPr/>
                    <a:lstStyle/>
                    <a:p>
                      <a:pPr algn="l"/>
                      <a:r>
                        <a:rPr lang="en-US" sz="1400" dirty="0"/>
                        <a:t>2/1/2011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cheese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evermore2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412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500">
                <a:tc>
                  <a:txBody>
                    <a:bodyPr/>
                    <a:lstStyle/>
                    <a:p>
                      <a:pPr algn="l"/>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7" name="TextBox 6"/>
          <p:cNvSpPr txBox="1"/>
          <p:nvPr/>
        </p:nvSpPr>
        <p:spPr>
          <a:xfrm>
            <a:off x="304800" y="4313872"/>
            <a:ext cx="4953000" cy="1477328"/>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dirty="0">
                <a:solidFill>
                  <a:schemeClr val="tx1"/>
                </a:solidFill>
              </a:rPr>
              <a:t>SELECT </a:t>
            </a:r>
            <a:r>
              <a:rPr lang="en-US" dirty="0" err="1">
                <a:solidFill>
                  <a:schemeClr val="tx1"/>
                </a:solidFill>
              </a:rPr>
              <a:t>D.date</a:t>
            </a:r>
            <a:r>
              <a:rPr lang="en-US" dirty="0">
                <a:solidFill>
                  <a:schemeClr val="tx1"/>
                </a:solidFill>
              </a:rPr>
              <a:t>, </a:t>
            </a:r>
            <a:r>
              <a:rPr lang="en-US" dirty="0" err="1">
                <a:solidFill>
                  <a:schemeClr val="tx1"/>
                </a:solidFill>
              </a:rPr>
              <a:t>P.product</a:t>
            </a:r>
            <a:r>
              <a:rPr lang="en-US" dirty="0">
                <a:solidFill>
                  <a:schemeClr val="tx1"/>
                </a:solidFill>
              </a:rPr>
              <a:t>, </a:t>
            </a:r>
            <a:r>
              <a:rPr lang="en-US" dirty="0" err="1">
                <a:solidFill>
                  <a:schemeClr val="tx1"/>
                </a:solidFill>
              </a:rPr>
              <a:t>S.store</a:t>
            </a:r>
            <a:r>
              <a:rPr lang="en-US" dirty="0">
                <a:solidFill>
                  <a:schemeClr val="tx1"/>
                </a:solidFill>
              </a:rPr>
              <a:t>, </a:t>
            </a:r>
            <a:r>
              <a:rPr lang="en-US" dirty="0" err="1">
                <a:solidFill>
                  <a:schemeClr val="tx1"/>
                </a:solidFill>
              </a:rPr>
              <a:t>F.receipts</a:t>
            </a:r>
            <a:endParaRPr lang="en-US" dirty="0">
              <a:solidFill>
                <a:schemeClr val="tx1"/>
              </a:solidFill>
            </a:endParaRPr>
          </a:p>
          <a:p>
            <a:pPr>
              <a:tabLst>
                <a:tab pos="2517775" algn="l"/>
              </a:tabLst>
            </a:pPr>
            <a:r>
              <a:rPr lang="en-US" dirty="0">
                <a:solidFill>
                  <a:schemeClr val="tx1"/>
                </a:solidFill>
              </a:rPr>
              <a:t>FROM SALES F, STORE S, DATE D, PRODUCT P</a:t>
            </a:r>
          </a:p>
          <a:p>
            <a:pPr>
              <a:tabLst>
                <a:tab pos="2517775" algn="l"/>
              </a:tabLst>
            </a:pPr>
            <a:r>
              <a:rPr lang="en-US" dirty="0">
                <a:solidFill>
                  <a:schemeClr val="tx1"/>
                </a:solidFill>
              </a:rPr>
              <a:t>WHERE </a:t>
            </a:r>
            <a:r>
              <a:rPr lang="en-US" dirty="0" err="1">
                <a:solidFill>
                  <a:schemeClr val="tx1"/>
                </a:solidFill>
              </a:rPr>
              <a:t>F.keyS</a:t>
            </a:r>
            <a:r>
              <a:rPr lang="en-US" dirty="0">
                <a:solidFill>
                  <a:schemeClr val="tx1"/>
                </a:solidFill>
              </a:rPr>
              <a:t> = </a:t>
            </a:r>
            <a:r>
              <a:rPr lang="en-US" dirty="0" err="1">
                <a:solidFill>
                  <a:schemeClr val="tx1"/>
                </a:solidFill>
              </a:rPr>
              <a:t>S.keyS</a:t>
            </a:r>
            <a:endParaRPr lang="en-US" dirty="0">
              <a:solidFill>
                <a:schemeClr val="tx1"/>
              </a:solidFill>
            </a:endParaRPr>
          </a:p>
          <a:p>
            <a:pPr>
              <a:tabLst>
                <a:tab pos="2517775" algn="l"/>
              </a:tabLst>
            </a:pPr>
            <a:r>
              <a:rPr lang="en-US" dirty="0">
                <a:solidFill>
                  <a:schemeClr val="tx1"/>
                </a:solidFill>
              </a:rPr>
              <a:t>AND </a:t>
            </a:r>
            <a:r>
              <a:rPr lang="en-US" dirty="0" err="1">
                <a:solidFill>
                  <a:schemeClr val="tx1"/>
                </a:solidFill>
              </a:rPr>
              <a:t>F.keyD</a:t>
            </a:r>
            <a:r>
              <a:rPr lang="en-US" dirty="0">
                <a:solidFill>
                  <a:schemeClr val="tx1"/>
                </a:solidFill>
              </a:rPr>
              <a:t> = </a:t>
            </a:r>
            <a:r>
              <a:rPr lang="en-US" dirty="0" err="1">
                <a:solidFill>
                  <a:schemeClr val="tx1"/>
                </a:solidFill>
              </a:rPr>
              <a:t>D.keyD</a:t>
            </a:r>
            <a:endParaRPr lang="en-US" dirty="0">
              <a:solidFill>
                <a:schemeClr val="tx1"/>
              </a:solidFill>
            </a:endParaRPr>
          </a:p>
          <a:p>
            <a:pPr>
              <a:tabLst>
                <a:tab pos="2517775" algn="l"/>
              </a:tabLst>
            </a:pPr>
            <a:r>
              <a:rPr lang="en-US">
                <a:solidFill>
                  <a:schemeClr val="tx1"/>
                </a:solidFill>
              </a:rPr>
              <a:t>AND F.keyP</a:t>
            </a:r>
            <a:r>
              <a:rPr lang="en-US" dirty="0">
                <a:solidFill>
                  <a:schemeClr val="tx1"/>
                </a:solidFill>
              </a:rPr>
              <a:t> = </a:t>
            </a:r>
            <a:r>
              <a:rPr lang="en-US" dirty="0" err="1">
                <a:solidFill>
                  <a:schemeClr val="tx1"/>
                </a:solidFill>
              </a:rPr>
              <a:t>P.keyP</a:t>
            </a:r>
            <a:endParaRPr lang="en-US" dirty="0">
              <a:solidFill>
                <a:schemeClr val="tx1"/>
              </a:solidFill>
            </a:endParaRPr>
          </a:p>
        </p:txBody>
      </p:sp>
      <p:sp>
        <p:nvSpPr>
          <p:cNvPr id="9" name="TextBox 8"/>
          <p:cNvSpPr txBox="1"/>
          <p:nvPr/>
        </p:nvSpPr>
        <p:spPr>
          <a:xfrm>
            <a:off x="304800" y="5864423"/>
            <a:ext cx="3429000" cy="307777"/>
          </a:xfrm>
          <a:prstGeom prst="rect">
            <a:avLst/>
          </a:prstGeom>
          <a:ln w="9525">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i="1" dirty="0"/>
              <a:t>Same query without using the ‘JOIN’ syntax</a:t>
            </a:r>
          </a:p>
        </p:txBody>
      </p:sp>
      <p:sp>
        <p:nvSpPr>
          <p:cNvPr id="11" name="Rectangle 10"/>
          <p:cNvSpPr/>
          <p:nvPr/>
        </p:nvSpPr>
        <p:spPr>
          <a:xfrm>
            <a:off x="6324600" y="4267200"/>
            <a:ext cx="990600" cy="2710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Sales</a:t>
            </a:r>
          </a:p>
        </p:txBody>
      </p:sp>
      <p:sp>
        <p:nvSpPr>
          <p:cNvPr id="15" name="Oval 14"/>
          <p:cNvSpPr/>
          <p:nvPr/>
        </p:nvSpPr>
        <p:spPr>
          <a:xfrm>
            <a:off x="7543800" y="514532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 name="Straight Connector 15"/>
          <p:cNvCxnSpPr/>
          <p:nvPr/>
        </p:nvCxnSpPr>
        <p:spPr>
          <a:xfrm>
            <a:off x="7086600" y="5252752"/>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772400" y="4766846"/>
            <a:ext cx="838200" cy="338554"/>
          </a:xfrm>
          <a:prstGeom prst="rect">
            <a:avLst/>
          </a:prstGeom>
          <a:noFill/>
        </p:spPr>
        <p:txBody>
          <a:bodyPr wrap="square" rtlCol="0">
            <a:spAutoFit/>
          </a:bodyPr>
          <a:lstStyle/>
          <a:p>
            <a:r>
              <a:rPr lang="en-US" sz="1600" dirty="0"/>
              <a:t>product</a:t>
            </a:r>
          </a:p>
        </p:txBody>
      </p:sp>
      <p:sp>
        <p:nvSpPr>
          <p:cNvPr id="19" name="TextBox 18"/>
          <p:cNvSpPr txBox="1"/>
          <p:nvPr/>
        </p:nvSpPr>
        <p:spPr>
          <a:xfrm>
            <a:off x="7772400" y="5071646"/>
            <a:ext cx="838200" cy="338554"/>
          </a:xfrm>
          <a:prstGeom prst="rect">
            <a:avLst/>
          </a:prstGeom>
          <a:noFill/>
        </p:spPr>
        <p:txBody>
          <a:bodyPr wrap="square" rtlCol="0">
            <a:spAutoFit/>
          </a:bodyPr>
          <a:lstStyle/>
          <a:p>
            <a:r>
              <a:rPr lang="en-US" sz="1600" dirty="0"/>
              <a:t>store</a:t>
            </a:r>
          </a:p>
        </p:txBody>
      </p:sp>
      <p:sp>
        <p:nvSpPr>
          <p:cNvPr id="20" name="Oval 19"/>
          <p:cNvSpPr/>
          <p:nvPr/>
        </p:nvSpPr>
        <p:spPr>
          <a:xfrm>
            <a:off x="7543800" y="4843046"/>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Connector 20"/>
          <p:cNvCxnSpPr/>
          <p:nvPr/>
        </p:nvCxnSpPr>
        <p:spPr>
          <a:xfrm>
            <a:off x="7086600" y="4950476"/>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772400" y="4419600"/>
            <a:ext cx="838200" cy="338554"/>
          </a:xfrm>
          <a:prstGeom prst="rect">
            <a:avLst/>
          </a:prstGeom>
          <a:noFill/>
        </p:spPr>
        <p:txBody>
          <a:bodyPr wrap="square" rtlCol="0">
            <a:spAutoFit/>
          </a:bodyPr>
          <a:lstStyle/>
          <a:p>
            <a:r>
              <a:rPr lang="en-US" sz="1600" dirty="0"/>
              <a:t>date</a:t>
            </a:r>
          </a:p>
        </p:txBody>
      </p:sp>
      <p:sp>
        <p:nvSpPr>
          <p:cNvPr id="25" name="Oval 24"/>
          <p:cNvSpPr/>
          <p:nvPr/>
        </p:nvSpPr>
        <p:spPr>
          <a:xfrm>
            <a:off x="7543800" y="4495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6" name="Straight Connector 25"/>
          <p:cNvCxnSpPr/>
          <p:nvPr/>
        </p:nvCxnSpPr>
        <p:spPr>
          <a:xfrm>
            <a:off x="7086600" y="4603230"/>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324600" y="4538246"/>
            <a:ext cx="990600" cy="8044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dirty="0"/>
              <a:t>receipts</a:t>
            </a:r>
          </a:p>
          <a:p>
            <a:r>
              <a:rPr lang="en-US" sz="16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Pros and Cons of Surrogate Keys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17</a:t>
            </a:fld>
            <a:endParaRPr lang="en-US"/>
          </a:p>
        </p:txBody>
      </p:sp>
      <p:sp>
        <p:nvSpPr>
          <p:cNvPr id="5" name="Content Placeholder 4"/>
          <p:cNvSpPr>
            <a:spLocks noGrp="1"/>
          </p:cNvSpPr>
          <p:nvPr>
            <p:ph sz="quarter" idx="1"/>
          </p:nvPr>
        </p:nvSpPr>
        <p:spPr/>
        <p:txBody>
          <a:bodyPr>
            <a:normAutofit/>
          </a:bodyPr>
          <a:lstStyle/>
          <a:p>
            <a:r>
              <a:rPr lang="en-US" dirty="0">
                <a:solidFill>
                  <a:srgbClr val="FF0000"/>
                </a:solidFill>
              </a:rPr>
              <a:t>Advantages</a:t>
            </a:r>
          </a:p>
          <a:p>
            <a:pPr lvl="1"/>
            <a:r>
              <a:rPr lang="en-US" dirty="0"/>
              <a:t>Require </a:t>
            </a:r>
            <a:r>
              <a:rPr lang="en-US" dirty="0">
                <a:solidFill>
                  <a:schemeClr val="bg2">
                    <a:lumMod val="50000"/>
                  </a:schemeClr>
                </a:solidFill>
              </a:rPr>
              <a:t>less space </a:t>
            </a:r>
            <a:r>
              <a:rPr lang="en-US" dirty="0"/>
              <a:t>in fact tables</a:t>
            </a:r>
          </a:p>
          <a:p>
            <a:pPr lvl="1"/>
            <a:r>
              <a:rPr lang="en-US" dirty="0"/>
              <a:t>Provide </a:t>
            </a:r>
            <a:r>
              <a:rPr lang="en-US" dirty="0">
                <a:solidFill>
                  <a:schemeClr val="bg2">
                    <a:lumMod val="50000"/>
                  </a:schemeClr>
                </a:solidFill>
              </a:rPr>
              <a:t>quicker access </a:t>
            </a:r>
            <a:r>
              <a:rPr lang="en-US" dirty="0"/>
              <a:t>to data because query execution can use simple </a:t>
            </a:r>
            <a:r>
              <a:rPr lang="en-US" dirty="0">
                <a:solidFill>
                  <a:schemeClr val="bg2">
                    <a:lumMod val="50000"/>
                  </a:schemeClr>
                </a:solidFill>
              </a:rPr>
              <a:t>indexes</a:t>
            </a:r>
            <a:r>
              <a:rPr lang="en-US" dirty="0"/>
              <a:t> based on a single numeric attribute</a:t>
            </a:r>
          </a:p>
          <a:p>
            <a:pPr lvl="1"/>
            <a:r>
              <a:rPr lang="en-US" dirty="0"/>
              <a:t>Offer </a:t>
            </a:r>
            <a:r>
              <a:rPr lang="en-US" dirty="0">
                <a:solidFill>
                  <a:schemeClr val="bg2">
                    <a:lumMod val="50000"/>
                  </a:schemeClr>
                </a:solidFill>
              </a:rPr>
              <a:t>independence</a:t>
            </a:r>
            <a:r>
              <a:rPr lang="en-US" dirty="0"/>
              <a:t> of any changes of identifier values applied to operational sources</a:t>
            </a:r>
          </a:p>
          <a:p>
            <a:r>
              <a:rPr lang="en-US" dirty="0">
                <a:solidFill>
                  <a:srgbClr val="FF0000"/>
                </a:solidFill>
              </a:rPr>
              <a:t>Disadvantages</a:t>
            </a:r>
          </a:p>
          <a:p>
            <a:pPr lvl="1"/>
            <a:r>
              <a:rPr lang="en-US" dirty="0"/>
              <a:t>Cause an </a:t>
            </a:r>
            <a:r>
              <a:rPr lang="en-US" dirty="0">
                <a:solidFill>
                  <a:schemeClr val="bg2">
                    <a:lumMod val="50000"/>
                  </a:schemeClr>
                </a:solidFill>
              </a:rPr>
              <a:t>increase</a:t>
            </a:r>
            <a:r>
              <a:rPr lang="en-US" dirty="0"/>
              <a:t> in size of dimension tables if </a:t>
            </a:r>
            <a:r>
              <a:rPr lang="en-US" dirty="0">
                <a:solidFill>
                  <a:schemeClr val="bg2">
                    <a:lumMod val="50000"/>
                  </a:schemeClr>
                </a:solidFill>
              </a:rPr>
              <a:t>natural keys </a:t>
            </a:r>
            <a:r>
              <a:rPr lang="en-US" dirty="0"/>
              <a:t>are also included in dimension tables</a:t>
            </a:r>
          </a:p>
          <a:p>
            <a:pPr lvl="1"/>
            <a:r>
              <a:rPr lang="en-US" dirty="0">
                <a:solidFill>
                  <a:schemeClr val="bg1">
                    <a:lumMod val="65000"/>
                  </a:schemeClr>
                </a:solidFill>
              </a:rPr>
              <a:t>Force you to create additional UNIQUE index based on a natural key to check for dimension tables to be free from duplicates</a:t>
            </a:r>
          </a:p>
        </p:txBody>
      </p:sp>
    </p:spTree>
    <p:extLst>
      <p:ext uri="{BB962C8B-B14F-4D97-AF65-F5344CB8AC3E}">
        <p14:creationId xmlns:p14="http://schemas.microsoft.com/office/powerpoint/2010/main" val="3863272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 in Fact and Dimension Tables (1/2)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18</a:t>
            </a:fld>
            <a:endParaRPr lang="en-US"/>
          </a:p>
        </p:txBody>
      </p:sp>
      <p:sp>
        <p:nvSpPr>
          <p:cNvPr id="4" name="Content Placeholder 3"/>
          <p:cNvSpPr>
            <a:spLocks noGrp="1"/>
          </p:cNvSpPr>
          <p:nvPr>
            <p:ph sz="quarter" idx="1"/>
          </p:nvPr>
        </p:nvSpPr>
        <p:spPr>
          <a:xfrm>
            <a:off x="457200" y="1219200"/>
            <a:ext cx="8229600" cy="3200400"/>
          </a:xfrm>
        </p:spPr>
        <p:txBody>
          <a:bodyPr>
            <a:normAutofit fontScale="92500" lnSpcReduction="10000"/>
          </a:bodyPr>
          <a:lstStyle/>
          <a:p>
            <a:r>
              <a:rPr lang="en-US" dirty="0"/>
              <a:t>Fact table</a:t>
            </a:r>
          </a:p>
          <a:p>
            <a:pPr lvl="1"/>
            <a:r>
              <a:rPr lang="en-US" dirty="0">
                <a:solidFill>
                  <a:srgbClr val="3366FF"/>
                </a:solidFill>
              </a:rPr>
              <a:t>Deep, but not wide</a:t>
            </a:r>
            <a:r>
              <a:rPr lang="en-US" dirty="0"/>
              <a:t>:  it contains few attributes, but a large number of records.</a:t>
            </a:r>
          </a:p>
          <a:p>
            <a:pPr lvl="1"/>
            <a:r>
              <a:rPr lang="en-US" dirty="0"/>
              <a:t>Most attributes are </a:t>
            </a:r>
            <a:r>
              <a:rPr lang="en-US" dirty="0">
                <a:solidFill>
                  <a:schemeClr val="accent6">
                    <a:lumMod val="60000"/>
                    <a:lumOff val="40000"/>
                  </a:schemeClr>
                </a:solidFill>
              </a:rPr>
              <a:t>numerical </a:t>
            </a:r>
            <a:r>
              <a:rPr lang="en-US" dirty="0"/>
              <a:t>measures that can be </a:t>
            </a:r>
            <a:r>
              <a:rPr lang="en-US" u="sng" dirty="0"/>
              <a:t>aggregated</a:t>
            </a:r>
          </a:p>
          <a:p>
            <a:r>
              <a:rPr lang="en-US" dirty="0"/>
              <a:t>Dimension table</a:t>
            </a:r>
          </a:p>
          <a:p>
            <a:pPr lvl="1"/>
            <a:r>
              <a:rPr lang="en-US" dirty="0">
                <a:solidFill>
                  <a:srgbClr val="3366FF"/>
                </a:solidFill>
              </a:rPr>
              <a:t>Wide, but not deep</a:t>
            </a:r>
            <a:r>
              <a:rPr lang="en-US" dirty="0"/>
              <a:t>: it contains many attributes, but fewer records than the fact table</a:t>
            </a:r>
          </a:p>
          <a:p>
            <a:pPr lvl="1"/>
            <a:r>
              <a:rPr lang="en-US" dirty="0"/>
              <a:t>Most attributes are </a:t>
            </a:r>
            <a:r>
              <a:rPr lang="en-US" dirty="0">
                <a:solidFill>
                  <a:schemeClr val="accent6">
                    <a:lumMod val="60000"/>
                    <a:lumOff val="40000"/>
                  </a:schemeClr>
                </a:solidFill>
              </a:rPr>
              <a:t>textual</a:t>
            </a:r>
            <a:r>
              <a:rPr lang="en-US" dirty="0"/>
              <a:t> attributes that are used to </a:t>
            </a:r>
            <a:r>
              <a:rPr lang="en-US" u="sng" dirty="0"/>
              <a:t>filter</a:t>
            </a:r>
            <a:r>
              <a:rPr lang="en-US" dirty="0"/>
              <a:t> or </a:t>
            </a:r>
            <a:r>
              <a:rPr lang="en-US" u="sng" dirty="0"/>
              <a:t>sort</a:t>
            </a:r>
            <a:r>
              <a:rPr lang="en-US" dirty="0"/>
              <a:t> data in fact table</a:t>
            </a:r>
          </a:p>
        </p:txBody>
      </p:sp>
      <p:sp>
        <p:nvSpPr>
          <p:cNvPr id="6" name="TextBox 5"/>
          <p:cNvSpPr txBox="1"/>
          <p:nvPr/>
        </p:nvSpPr>
        <p:spPr>
          <a:xfrm>
            <a:off x="4191000" y="4445675"/>
            <a:ext cx="609600" cy="2031325"/>
          </a:xfrm>
          <a:prstGeom prst="rect">
            <a:avLst/>
          </a:prstGeom>
          <a:ln w="9525">
            <a:solidFill>
              <a:srgbClr val="0000FF"/>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400" dirty="0">
                <a:solidFill>
                  <a:schemeClr val="tx1"/>
                </a:solidFill>
              </a:rPr>
              <a:t>1,2,3</a:t>
            </a:r>
          </a:p>
          <a:p>
            <a:pPr>
              <a:tabLst>
                <a:tab pos="2517775" algn="l"/>
              </a:tabLst>
            </a:pPr>
            <a:r>
              <a:rPr lang="en-US" sz="1400" dirty="0">
                <a:solidFill>
                  <a:schemeClr val="tx1"/>
                </a:solidFill>
              </a:rPr>
              <a:t>5,6,7</a:t>
            </a:r>
          </a:p>
          <a:p>
            <a:pPr>
              <a:tabLst>
                <a:tab pos="2517775" algn="l"/>
              </a:tabLst>
            </a:pPr>
            <a:endParaRPr lang="en-US" sz="1400" dirty="0">
              <a:solidFill>
                <a:schemeClr val="tx1"/>
              </a:solidFill>
            </a:endParaRPr>
          </a:p>
          <a:p>
            <a:pPr>
              <a:tabLst>
                <a:tab pos="2517775" algn="l"/>
              </a:tabLst>
            </a:pPr>
            <a:endParaRPr lang="en-US" sz="1400" dirty="0">
              <a:solidFill>
                <a:schemeClr val="tx1"/>
              </a:solidFill>
            </a:endParaRPr>
          </a:p>
          <a:p>
            <a:pPr>
              <a:tabLst>
                <a:tab pos="2517775" algn="l"/>
              </a:tabLst>
            </a:pPr>
            <a:r>
              <a:rPr lang="en-US" sz="1400" dirty="0">
                <a:solidFill>
                  <a:schemeClr val="tx1"/>
                </a:solidFill>
              </a:rPr>
              <a:t>…</a:t>
            </a:r>
          </a:p>
          <a:p>
            <a:pPr>
              <a:tabLst>
                <a:tab pos="2517775" algn="l"/>
              </a:tabLst>
            </a:pPr>
            <a:endParaRPr lang="en-US" sz="1400" dirty="0">
              <a:solidFill>
                <a:schemeClr val="tx1"/>
              </a:solidFill>
            </a:endParaRPr>
          </a:p>
          <a:p>
            <a:pPr>
              <a:tabLst>
                <a:tab pos="2517775" algn="l"/>
              </a:tabLst>
            </a:pPr>
            <a:endParaRPr lang="en-US" sz="1400" dirty="0">
              <a:solidFill>
                <a:schemeClr val="tx1"/>
              </a:solidFill>
            </a:endParaRPr>
          </a:p>
          <a:p>
            <a:pPr>
              <a:tabLst>
                <a:tab pos="2517775" algn="l"/>
              </a:tabLst>
            </a:pPr>
            <a:endParaRPr lang="en-US" sz="1400" dirty="0">
              <a:solidFill>
                <a:schemeClr val="tx1"/>
              </a:solidFill>
            </a:endParaRPr>
          </a:p>
          <a:p>
            <a:pPr>
              <a:tabLst>
                <a:tab pos="2517775" algn="l"/>
              </a:tabLst>
            </a:pPr>
            <a:endParaRPr lang="en-US" sz="1400" dirty="0">
              <a:solidFill>
                <a:schemeClr val="tx1"/>
              </a:solidFill>
            </a:endParaRPr>
          </a:p>
        </p:txBody>
      </p:sp>
      <p:sp>
        <p:nvSpPr>
          <p:cNvPr id="7" name="TextBox 6"/>
          <p:cNvSpPr txBox="1"/>
          <p:nvPr/>
        </p:nvSpPr>
        <p:spPr>
          <a:xfrm>
            <a:off x="5181600" y="4724400"/>
            <a:ext cx="3124200" cy="738664"/>
          </a:xfrm>
          <a:prstGeom prst="rect">
            <a:avLst/>
          </a:prstGeom>
          <a:ln w="9525">
            <a:solidFill>
              <a:srgbClr val="008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400" dirty="0">
                <a:solidFill>
                  <a:schemeClr val="tx1"/>
                </a:solidFill>
              </a:rPr>
              <a:t>Milk, dairy, drink, NZ, low fat…</a:t>
            </a:r>
          </a:p>
          <a:p>
            <a:pPr>
              <a:tabLst>
                <a:tab pos="2517775" algn="l"/>
              </a:tabLst>
            </a:pPr>
            <a:r>
              <a:rPr lang="en-US" sz="1400" dirty="0">
                <a:solidFill>
                  <a:schemeClr val="tx1"/>
                </a:solidFill>
              </a:rPr>
              <a:t>Coke, soda, drink, CN, low sugar …</a:t>
            </a:r>
          </a:p>
          <a:p>
            <a:pPr>
              <a:tabLst>
                <a:tab pos="2517775" algn="l"/>
              </a:tabLst>
            </a:pPr>
            <a:r>
              <a:rPr lang="en-US" sz="1400" dirty="0">
                <a:solidFill>
                  <a:schemeClr val="tx1"/>
                </a:solidFill>
              </a:rPr>
              <a:t>…</a:t>
            </a:r>
          </a:p>
        </p:txBody>
      </p:sp>
      <p:sp>
        <p:nvSpPr>
          <p:cNvPr id="8" name="TextBox 7"/>
          <p:cNvSpPr txBox="1"/>
          <p:nvPr/>
        </p:nvSpPr>
        <p:spPr>
          <a:xfrm>
            <a:off x="5181600" y="5662136"/>
            <a:ext cx="3124200" cy="307777"/>
          </a:xfrm>
          <a:prstGeom prst="rect">
            <a:avLst/>
          </a:prstGeom>
          <a:ln w="9525">
            <a:solidFill>
              <a:srgbClr val="008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400" dirty="0">
                <a:solidFill>
                  <a:schemeClr val="tx1"/>
                </a:solidFill>
              </a:rPr>
              <a:t>…, …, …, …, …, </a:t>
            </a:r>
          </a:p>
        </p:txBody>
      </p:sp>
      <p:sp>
        <p:nvSpPr>
          <p:cNvPr id="10" name="TextBox 9"/>
          <p:cNvSpPr txBox="1"/>
          <p:nvPr/>
        </p:nvSpPr>
        <p:spPr>
          <a:xfrm>
            <a:off x="609600" y="5178623"/>
            <a:ext cx="3124200" cy="307777"/>
          </a:xfrm>
          <a:prstGeom prst="rect">
            <a:avLst/>
          </a:prstGeom>
          <a:ln w="9525">
            <a:solidFill>
              <a:srgbClr val="008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400" dirty="0">
                <a:solidFill>
                  <a:schemeClr val="tx1"/>
                </a:solidFill>
              </a:rPr>
              <a:t>…, …, …, …, …, </a:t>
            </a:r>
          </a:p>
        </p:txBody>
      </p:sp>
    </p:spTree>
    <p:extLst>
      <p:ext uri="{BB962C8B-B14F-4D97-AF65-F5344CB8AC3E}">
        <p14:creationId xmlns:p14="http://schemas.microsoft.com/office/powerpoint/2010/main" val="3255369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 in Fact and Dimension Tables (2/2)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19</a:t>
            </a:fld>
            <a:endParaRPr lang="en-US"/>
          </a:p>
        </p:txBody>
      </p:sp>
      <p:sp>
        <p:nvSpPr>
          <p:cNvPr id="4" name="Content Placeholder 3"/>
          <p:cNvSpPr>
            <a:spLocks noGrp="1"/>
          </p:cNvSpPr>
          <p:nvPr>
            <p:ph sz="quarter" idx="1"/>
          </p:nvPr>
        </p:nvSpPr>
        <p:spPr>
          <a:xfrm>
            <a:off x="457200" y="1219200"/>
            <a:ext cx="8229600" cy="3505200"/>
          </a:xfrm>
        </p:spPr>
        <p:txBody>
          <a:bodyPr>
            <a:normAutofit fontScale="92500"/>
          </a:bodyPr>
          <a:lstStyle/>
          <a:p>
            <a:r>
              <a:rPr lang="en-US" dirty="0"/>
              <a:t>New records are appended to the fact table often</a:t>
            </a:r>
          </a:p>
          <a:p>
            <a:pPr lvl="1"/>
            <a:r>
              <a:rPr lang="en-US" dirty="0"/>
              <a:t>Fact table grows fast</a:t>
            </a:r>
          </a:p>
          <a:p>
            <a:pPr lvl="1"/>
            <a:r>
              <a:rPr lang="en-US" dirty="0"/>
              <a:t>Existing records rarely change</a:t>
            </a:r>
          </a:p>
          <a:p>
            <a:r>
              <a:rPr lang="en-US" dirty="0"/>
              <a:t>Records in dimension tables are seldom changed or inserted</a:t>
            </a:r>
          </a:p>
          <a:p>
            <a:pPr lvl="1"/>
            <a:r>
              <a:rPr lang="en-US" dirty="0"/>
              <a:t>Changes are known as slowly changing dimension</a:t>
            </a:r>
          </a:p>
          <a:p>
            <a:r>
              <a:rPr lang="en-US" dirty="0"/>
              <a:t>Therefore, fact tables occupy most storage in a data mart</a:t>
            </a:r>
          </a:p>
          <a:p>
            <a:r>
              <a:rPr lang="en-US" dirty="0" err="1"/>
              <a:t>Sparsity</a:t>
            </a:r>
            <a:r>
              <a:rPr lang="en-US" dirty="0"/>
              <a:t> is not an issue because fact tables just store records for events that have taken place.</a:t>
            </a:r>
          </a:p>
          <a:p>
            <a:endParaRPr lang="en-US" dirty="0"/>
          </a:p>
        </p:txBody>
      </p:sp>
      <p:sp>
        <p:nvSpPr>
          <p:cNvPr id="6" name="TextBox 5"/>
          <p:cNvSpPr txBox="1"/>
          <p:nvPr/>
        </p:nvSpPr>
        <p:spPr>
          <a:xfrm>
            <a:off x="5638800" y="4419600"/>
            <a:ext cx="609600" cy="1815882"/>
          </a:xfrm>
          <a:prstGeom prst="rect">
            <a:avLst/>
          </a:prstGeom>
          <a:ln w="9525">
            <a:solidFill>
              <a:srgbClr val="0000FF"/>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400" dirty="0">
                <a:solidFill>
                  <a:schemeClr val="tx1"/>
                </a:solidFill>
              </a:rPr>
              <a:t>1,2,3</a:t>
            </a:r>
          </a:p>
          <a:p>
            <a:pPr>
              <a:tabLst>
                <a:tab pos="2517775" algn="l"/>
              </a:tabLst>
            </a:pPr>
            <a:r>
              <a:rPr lang="en-US" sz="1400" dirty="0">
                <a:solidFill>
                  <a:schemeClr val="tx1"/>
                </a:solidFill>
              </a:rPr>
              <a:t>5,6,7</a:t>
            </a:r>
          </a:p>
          <a:p>
            <a:pPr>
              <a:tabLst>
                <a:tab pos="2517775" algn="l"/>
              </a:tabLst>
            </a:pPr>
            <a:r>
              <a:rPr lang="en-US" sz="1400" dirty="0">
                <a:solidFill>
                  <a:schemeClr val="tx1"/>
                </a:solidFill>
              </a:rPr>
              <a:t>…</a:t>
            </a:r>
          </a:p>
          <a:p>
            <a:pPr>
              <a:tabLst>
                <a:tab pos="2517775" algn="l"/>
              </a:tabLst>
            </a:pPr>
            <a:endParaRPr lang="en-US" sz="1400" dirty="0">
              <a:solidFill>
                <a:schemeClr val="tx1"/>
              </a:solidFill>
            </a:endParaRPr>
          </a:p>
          <a:p>
            <a:pPr>
              <a:tabLst>
                <a:tab pos="2517775" algn="l"/>
              </a:tabLst>
            </a:pPr>
            <a:endParaRPr lang="en-US" sz="1400" dirty="0">
              <a:solidFill>
                <a:schemeClr val="tx1"/>
              </a:solidFill>
            </a:endParaRPr>
          </a:p>
          <a:p>
            <a:pPr>
              <a:tabLst>
                <a:tab pos="2517775" algn="l"/>
              </a:tabLst>
            </a:pPr>
            <a:endParaRPr lang="en-US" sz="1400" dirty="0">
              <a:solidFill>
                <a:schemeClr val="tx1"/>
              </a:solidFill>
            </a:endParaRPr>
          </a:p>
          <a:p>
            <a:pPr>
              <a:tabLst>
                <a:tab pos="2517775" algn="l"/>
              </a:tabLst>
            </a:pPr>
            <a:endParaRPr lang="en-US" sz="1400" dirty="0">
              <a:solidFill>
                <a:schemeClr val="tx1"/>
              </a:solidFill>
            </a:endParaRPr>
          </a:p>
          <a:p>
            <a:pPr>
              <a:tabLst>
                <a:tab pos="2517775" algn="l"/>
              </a:tabLst>
            </a:pPr>
            <a:endParaRPr lang="en-US" sz="1400" dirty="0">
              <a:solidFill>
                <a:schemeClr val="tx1"/>
              </a:solidFill>
            </a:endParaRPr>
          </a:p>
        </p:txBody>
      </p:sp>
      <p:sp>
        <p:nvSpPr>
          <p:cNvPr id="7" name="TextBox 6"/>
          <p:cNvSpPr txBox="1"/>
          <p:nvPr/>
        </p:nvSpPr>
        <p:spPr>
          <a:xfrm>
            <a:off x="6400800" y="4648200"/>
            <a:ext cx="1676400" cy="200055"/>
          </a:xfrm>
          <a:prstGeom prst="rect">
            <a:avLst/>
          </a:prstGeom>
          <a:ln w="9525">
            <a:solidFill>
              <a:srgbClr val="008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endParaRPr lang="en-US" sz="700" dirty="0">
              <a:solidFill>
                <a:schemeClr val="tx1"/>
              </a:solidFill>
            </a:endParaRPr>
          </a:p>
        </p:txBody>
      </p:sp>
      <p:sp>
        <p:nvSpPr>
          <p:cNvPr id="11" name="TextBox 10"/>
          <p:cNvSpPr txBox="1"/>
          <p:nvPr/>
        </p:nvSpPr>
        <p:spPr>
          <a:xfrm>
            <a:off x="6400800" y="4953000"/>
            <a:ext cx="1676400" cy="304800"/>
          </a:xfrm>
          <a:prstGeom prst="rect">
            <a:avLst/>
          </a:prstGeom>
          <a:ln w="9525">
            <a:solidFill>
              <a:srgbClr val="008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endParaRPr lang="en-US" sz="1400" dirty="0">
              <a:solidFill>
                <a:schemeClr val="tx1"/>
              </a:solidFill>
            </a:endParaRPr>
          </a:p>
        </p:txBody>
      </p:sp>
      <p:cxnSp>
        <p:nvCxnSpPr>
          <p:cNvPr id="12" name="Straight Arrow Connector 11"/>
          <p:cNvCxnSpPr/>
          <p:nvPr/>
        </p:nvCxnSpPr>
        <p:spPr>
          <a:xfrm>
            <a:off x="5410200" y="5410200"/>
            <a:ext cx="0" cy="838200"/>
          </a:xfrm>
          <a:prstGeom prst="straightConnector1">
            <a:avLst/>
          </a:prstGeom>
          <a:ln>
            <a:solidFill>
              <a:srgbClr val="80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00800" y="5438745"/>
            <a:ext cx="1676400" cy="200055"/>
          </a:xfrm>
          <a:prstGeom prst="rect">
            <a:avLst/>
          </a:prstGeom>
          <a:ln w="9525">
            <a:solidFill>
              <a:srgbClr val="008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endParaRPr lang="en-US" sz="700" dirty="0">
              <a:solidFill>
                <a:schemeClr val="tx1"/>
              </a:solidFill>
            </a:endParaRPr>
          </a:p>
        </p:txBody>
      </p:sp>
    </p:spTree>
    <p:extLst>
      <p:ext uri="{BB962C8B-B14F-4D97-AF65-F5344CB8AC3E}">
        <p14:creationId xmlns:p14="http://schemas.microsoft.com/office/powerpoint/2010/main" val="410413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Outline</a:t>
            </a:r>
          </a:p>
        </p:txBody>
      </p:sp>
      <p:sp>
        <p:nvSpPr>
          <p:cNvPr id="3" name="Content Placeholder 2"/>
          <p:cNvSpPr>
            <a:spLocks noGrp="1"/>
          </p:cNvSpPr>
          <p:nvPr>
            <p:ph sz="quarter" idx="1"/>
          </p:nvPr>
        </p:nvSpPr>
        <p:spPr>
          <a:xfrm>
            <a:off x="205517" y="1105127"/>
            <a:ext cx="8229600" cy="4937760"/>
          </a:xfrm>
        </p:spPr>
        <p:txBody>
          <a:bodyPr>
            <a:normAutofit fontScale="92500" lnSpcReduction="10000"/>
          </a:bodyPr>
          <a:lstStyle/>
          <a:p>
            <a:r>
              <a:rPr lang="en-US" dirty="0"/>
              <a:t>A. Star schema</a:t>
            </a:r>
          </a:p>
          <a:p>
            <a:pPr lvl="1"/>
            <a:r>
              <a:rPr lang="en-US" dirty="0"/>
              <a:t>Fact and dimension tables</a:t>
            </a:r>
          </a:p>
          <a:p>
            <a:pPr lvl="1"/>
            <a:r>
              <a:rPr lang="en-US" dirty="0"/>
              <a:t>From fact schema to star schema</a:t>
            </a:r>
          </a:p>
          <a:p>
            <a:pPr lvl="1"/>
            <a:r>
              <a:rPr lang="en-US" dirty="0"/>
              <a:t>Writing analysis queries in SQL </a:t>
            </a:r>
          </a:p>
          <a:p>
            <a:r>
              <a:rPr lang="en-US" dirty="0"/>
              <a:t>B. Advanced features</a:t>
            </a:r>
          </a:p>
          <a:p>
            <a:pPr lvl="1"/>
            <a:r>
              <a:rPr lang="en-US" dirty="0"/>
              <a:t>Snowflake schema</a:t>
            </a:r>
          </a:p>
          <a:p>
            <a:pPr lvl="1"/>
            <a:r>
              <a:rPr lang="en-US" dirty="0"/>
              <a:t>Shared hierarchies</a:t>
            </a:r>
          </a:p>
          <a:p>
            <a:pPr lvl="1"/>
            <a:r>
              <a:rPr lang="en-US" dirty="0"/>
              <a:t>Degenerate dimensions</a:t>
            </a:r>
          </a:p>
          <a:p>
            <a:pPr lvl="1"/>
            <a:r>
              <a:rPr lang="en-US" dirty="0"/>
              <a:t>Slowly changing dimensions (SCD)</a:t>
            </a:r>
          </a:p>
          <a:p>
            <a:r>
              <a:rPr lang="en-US" dirty="0"/>
              <a:t>C. Aggregate fact table</a:t>
            </a:r>
          </a:p>
          <a:p>
            <a:pPr lvl="1"/>
            <a:r>
              <a:rPr lang="en-US" dirty="0"/>
              <a:t>Aggregate fact table</a:t>
            </a:r>
            <a:endParaRPr lang="en-US" dirty="0">
              <a:solidFill>
                <a:srgbClr val="FF0000"/>
              </a:solidFill>
            </a:endParaRPr>
          </a:p>
          <a:p>
            <a:pPr lvl="1"/>
            <a:r>
              <a:rPr lang="en-US" dirty="0"/>
              <a:t>Relational schema for aggregate fact tables</a:t>
            </a:r>
          </a:p>
          <a:p>
            <a:pPr lvl="1"/>
            <a:r>
              <a:rPr lang="en-US" dirty="0"/>
              <a:t>Query rewrite</a:t>
            </a:r>
          </a:p>
        </p:txBody>
      </p:sp>
      <p:sp>
        <p:nvSpPr>
          <p:cNvPr id="4" name="Slide Number Placeholder 3"/>
          <p:cNvSpPr>
            <a:spLocks noGrp="1"/>
          </p:cNvSpPr>
          <p:nvPr>
            <p:ph type="sldNum" sz="quarter" idx="12"/>
          </p:nvPr>
        </p:nvSpPr>
        <p:spPr/>
        <p:txBody>
          <a:bodyPr/>
          <a:lstStyle/>
          <a:p>
            <a:fld id="{4995B41A-9D18-48EF-B739-FD37193D25C0}" type="slidenum">
              <a:rPr lang="en-US" smtClean="0"/>
              <a:pPr/>
              <a:t>2</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F2B020F-B9D8-3346-8DF6-61C7C1F193D0}"/>
                  </a:ext>
                </a:extLst>
              </p14:cNvPr>
              <p14:cNvContentPartPr/>
              <p14:nvPr/>
            </p14:nvContentPartPr>
            <p14:xfrm>
              <a:off x="1038942" y="1962647"/>
              <a:ext cx="34920" cy="11880"/>
            </p14:xfrm>
          </p:contentPart>
        </mc:Choice>
        <mc:Fallback xmlns="">
          <p:pic>
            <p:nvPicPr>
              <p:cNvPr id="6" name="Ink 5">
                <a:extLst>
                  <a:ext uri="{FF2B5EF4-FFF2-40B4-BE49-F238E27FC236}">
                    <a16:creationId xmlns:a16="http://schemas.microsoft.com/office/drawing/2014/main" id="{EF2B020F-B9D8-3346-8DF6-61C7C1F193D0}"/>
                  </a:ext>
                </a:extLst>
              </p:cNvPr>
              <p:cNvPicPr/>
              <p:nvPr/>
            </p:nvPicPr>
            <p:blipFill>
              <a:blip r:embed="rId4"/>
              <a:stretch>
                <a:fillRect/>
              </a:stretch>
            </p:blipFill>
            <p:spPr>
              <a:xfrm>
                <a:off x="1023822" y="1947167"/>
                <a:ext cx="65520" cy="4248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Observation on Dimension Tables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20</a:t>
            </a:fld>
            <a:endParaRPr lang="en-US"/>
          </a:p>
        </p:txBody>
      </p:sp>
      <p:sp>
        <p:nvSpPr>
          <p:cNvPr id="5" name="Content Placeholder 4"/>
          <p:cNvSpPr>
            <a:spLocks noGrp="1"/>
          </p:cNvSpPr>
          <p:nvPr>
            <p:ph sz="quarter" idx="1"/>
          </p:nvPr>
        </p:nvSpPr>
        <p:spPr/>
        <p:txBody>
          <a:bodyPr>
            <a:normAutofit/>
          </a:bodyPr>
          <a:lstStyle/>
          <a:p>
            <a:r>
              <a:rPr lang="en-US" dirty="0"/>
              <a:t>Dimension tables </a:t>
            </a:r>
          </a:p>
          <a:p>
            <a:pPr lvl="1"/>
            <a:r>
              <a:rPr lang="en-US" dirty="0"/>
              <a:t>are </a:t>
            </a:r>
            <a:r>
              <a:rPr lang="en-US" dirty="0">
                <a:solidFill>
                  <a:srgbClr val="FF0000"/>
                </a:solidFill>
              </a:rPr>
              <a:t>denormalized</a:t>
            </a:r>
            <a:r>
              <a:rPr lang="en-US" dirty="0"/>
              <a:t>: some attribute value appear </a:t>
            </a:r>
            <a:r>
              <a:rPr lang="en-US" dirty="0">
                <a:solidFill>
                  <a:schemeClr val="bg2">
                    <a:lumMod val="50000"/>
                  </a:schemeClr>
                </a:solidFill>
              </a:rPr>
              <a:t>repeatedly, </a:t>
            </a:r>
            <a:r>
              <a:rPr lang="en-US" dirty="0"/>
              <a:t> some attributes are </a:t>
            </a:r>
            <a:r>
              <a:rPr lang="en-US" dirty="0">
                <a:solidFill>
                  <a:schemeClr val="bg2">
                    <a:lumMod val="50000"/>
                  </a:schemeClr>
                </a:solidFill>
              </a:rPr>
              <a:t>not</a:t>
            </a:r>
            <a:r>
              <a:rPr lang="en-US" dirty="0"/>
              <a:t> directly related.</a:t>
            </a:r>
          </a:p>
          <a:p>
            <a:pPr lvl="1"/>
            <a:r>
              <a:rPr lang="en-US" dirty="0"/>
              <a:t>usually contains attributes related by </a:t>
            </a:r>
            <a:r>
              <a:rPr lang="en-US" dirty="0">
                <a:solidFill>
                  <a:srgbClr val="FF0000"/>
                </a:solidFill>
              </a:rPr>
              <a:t>many-to-one</a:t>
            </a:r>
            <a:r>
              <a:rPr lang="en-US" dirty="0"/>
              <a:t> relationship. These define a </a:t>
            </a:r>
            <a:r>
              <a:rPr lang="en-US" dirty="0">
                <a:solidFill>
                  <a:schemeClr val="bg2">
                    <a:lumMod val="50000"/>
                  </a:schemeClr>
                </a:solidFill>
              </a:rPr>
              <a:t>hierarchy</a:t>
            </a:r>
            <a:r>
              <a:rPr lang="en-US" dirty="0"/>
              <a:t> which supports drill-down and rollup operators</a:t>
            </a:r>
          </a:p>
          <a:p>
            <a:pPr lvl="2"/>
            <a:r>
              <a:rPr lang="en-US" dirty="0"/>
              <a:t>may contain </a:t>
            </a:r>
            <a:r>
              <a:rPr lang="en-US" dirty="0">
                <a:solidFill>
                  <a:schemeClr val="bg2">
                    <a:lumMod val="50000"/>
                  </a:schemeClr>
                </a:solidFill>
              </a:rPr>
              <a:t>more than </a:t>
            </a:r>
            <a:r>
              <a:rPr lang="en-US" dirty="0"/>
              <a:t>one hierarchies</a:t>
            </a:r>
          </a:p>
          <a:p>
            <a:r>
              <a:rPr lang="en-US" dirty="0"/>
              <a:t>We can perform </a:t>
            </a:r>
            <a:r>
              <a:rPr lang="en-US" dirty="0">
                <a:solidFill>
                  <a:srgbClr val="FF0000"/>
                </a:solidFill>
              </a:rPr>
              <a:t>cross fact analysis </a:t>
            </a:r>
            <a:r>
              <a:rPr lang="en-US" dirty="0"/>
              <a:t>if the fact tables shared conformed dimensions</a:t>
            </a:r>
            <a:endParaRPr lang="en-US" u="sng" dirty="0"/>
          </a:p>
        </p:txBody>
      </p:sp>
      <p:cxnSp>
        <p:nvCxnSpPr>
          <p:cNvPr id="6" name="Straight Connector 5"/>
          <p:cNvCxnSpPr>
            <a:endCxn id="9" idx="2"/>
          </p:cNvCxnSpPr>
          <p:nvPr/>
        </p:nvCxnSpPr>
        <p:spPr>
          <a:xfrm>
            <a:off x="5657540" y="5354014"/>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114740" y="524658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 name="TextBox 7"/>
          <p:cNvSpPr txBox="1"/>
          <p:nvPr/>
        </p:nvSpPr>
        <p:spPr>
          <a:xfrm>
            <a:off x="5581340" y="5443954"/>
            <a:ext cx="1066800" cy="307777"/>
          </a:xfrm>
          <a:prstGeom prst="rect">
            <a:avLst/>
          </a:prstGeom>
          <a:noFill/>
        </p:spPr>
        <p:txBody>
          <a:bodyPr wrap="square" rtlCol="0">
            <a:spAutoFit/>
          </a:bodyPr>
          <a:lstStyle/>
          <a:p>
            <a:pPr algn="ctr"/>
            <a:r>
              <a:rPr lang="en-US" sz="1400" dirty="0"/>
              <a:t>customer</a:t>
            </a:r>
          </a:p>
        </p:txBody>
      </p:sp>
      <p:sp>
        <p:nvSpPr>
          <p:cNvPr id="9" name="Oval 8"/>
          <p:cNvSpPr/>
          <p:nvPr/>
        </p:nvSpPr>
        <p:spPr>
          <a:xfrm>
            <a:off x="8077200" y="524929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0" name="TextBox 9"/>
          <p:cNvSpPr txBox="1"/>
          <p:nvPr/>
        </p:nvSpPr>
        <p:spPr>
          <a:xfrm>
            <a:off x="7772400" y="5432929"/>
            <a:ext cx="838200" cy="307777"/>
          </a:xfrm>
          <a:prstGeom prst="rect">
            <a:avLst/>
          </a:prstGeom>
          <a:noFill/>
        </p:spPr>
        <p:txBody>
          <a:bodyPr wrap="square" rtlCol="0">
            <a:spAutoFit/>
          </a:bodyPr>
          <a:lstStyle/>
          <a:p>
            <a:pPr algn="ctr"/>
            <a:r>
              <a:rPr lang="en-US" sz="1400" dirty="0"/>
              <a:t>country</a:t>
            </a:r>
          </a:p>
        </p:txBody>
      </p:sp>
      <p:sp>
        <p:nvSpPr>
          <p:cNvPr id="11" name="Oval 10"/>
          <p:cNvSpPr/>
          <p:nvPr/>
        </p:nvSpPr>
        <p:spPr>
          <a:xfrm>
            <a:off x="7391400" y="524408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2" name="TextBox 11"/>
          <p:cNvSpPr txBox="1"/>
          <p:nvPr/>
        </p:nvSpPr>
        <p:spPr>
          <a:xfrm>
            <a:off x="7086600" y="5432929"/>
            <a:ext cx="838200" cy="307777"/>
          </a:xfrm>
          <a:prstGeom prst="rect">
            <a:avLst/>
          </a:prstGeom>
          <a:noFill/>
        </p:spPr>
        <p:txBody>
          <a:bodyPr wrap="square" rtlCol="0">
            <a:spAutoFit/>
          </a:bodyPr>
          <a:lstStyle/>
          <a:p>
            <a:pPr algn="ctr"/>
            <a:r>
              <a:rPr lang="en-US" sz="1400" dirty="0"/>
              <a:t>state</a:t>
            </a:r>
          </a:p>
        </p:txBody>
      </p:sp>
      <p:sp>
        <p:nvSpPr>
          <p:cNvPr id="13" name="Oval 12"/>
          <p:cNvSpPr/>
          <p:nvPr/>
        </p:nvSpPr>
        <p:spPr>
          <a:xfrm>
            <a:off x="6705600" y="524929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4" name="TextBox 13"/>
          <p:cNvSpPr txBox="1"/>
          <p:nvPr/>
        </p:nvSpPr>
        <p:spPr>
          <a:xfrm>
            <a:off x="6400800" y="5432929"/>
            <a:ext cx="838200" cy="307777"/>
          </a:xfrm>
          <a:prstGeom prst="rect">
            <a:avLst/>
          </a:prstGeom>
          <a:noFill/>
        </p:spPr>
        <p:txBody>
          <a:bodyPr wrap="square" rtlCol="0">
            <a:spAutoFit/>
          </a:bodyPr>
          <a:lstStyle/>
          <a:p>
            <a:pPr algn="ctr"/>
            <a:r>
              <a:rPr lang="en-US" sz="1400" dirty="0"/>
              <a:t>city</a:t>
            </a:r>
          </a:p>
        </p:txBody>
      </p:sp>
      <p:cxnSp>
        <p:nvCxnSpPr>
          <p:cNvPr id="15" name="Straight Connector 14"/>
          <p:cNvCxnSpPr>
            <a:stCxn id="16" idx="3"/>
            <a:endCxn id="7" idx="0"/>
          </p:cNvCxnSpPr>
          <p:nvPr/>
        </p:nvCxnSpPr>
        <p:spPr>
          <a:xfrm flipH="1">
            <a:off x="6229040" y="4877076"/>
            <a:ext cx="223978" cy="36950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419540" y="468195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7" name="TextBox 16"/>
          <p:cNvSpPr txBox="1"/>
          <p:nvPr/>
        </p:nvSpPr>
        <p:spPr>
          <a:xfrm>
            <a:off x="6495740" y="4572000"/>
            <a:ext cx="914400" cy="307777"/>
          </a:xfrm>
          <a:prstGeom prst="rect">
            <a:avLst/>
          </a:prstGeom>
          <a:noFill/>
        </p:spPr>
        <p:txBody>
          <a:bodyPr wrap="square" rtlCol="0">
            <a:spAutoFit/>
          </a:bodyPr>
          <a:lstStyle/>
          <a:p>
            <a:pPr algn="ctr"/>
            <a:r>
              <a:rPr lang="en-US" sz="1400" dirty="0"/>
              <a:t>gender</a:t>
            </a:r>
          </a:p>
        </p:txBody>
      </p:sp>
      <p:sp>
        <p:nvSpPr>
          <p:cNvPr id="18" name="Oval 17"/>
          <p:cNvSpPr/>
          <p:nvPr/>
        </p:nvSpPr>
        <p:spPr>
          <a:xfrm>
            <a:off x="6419540" y="5904131"/>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9" name="TextBox 18"/>
          <p:cNvSpPr txBox="1"/>
          <p:nvPr/>
        </p:nvSpPr>
        <p:spPr>
          <a:xfrm>
            <a:off x="6648140" y="5827931"/>
            <a:ext cx="914400" cy="307777"/>
          </a:xfrm>
          <a:prstGeom prst="rect">
            <a:avLst/>
          </a:prstGeom>
          <a:noFill/>
        </p:spPr>
        <p:txBody>
          <a:bodyPr wrap="square" rtlCol="0">
            <a:spAutoFit/>
          </a:bodyPr>
          <a:lstStyle/>
          <a:p>
            <a:pPr algn="ctr"/>
            <a:r>
              <a:rPr lang="en-US" sz="1400" dirty="0" err="1"/>
              <a:t>ageGroup</a:t>
            </a:r>
            <a:endParaRPr lang="en-US" sz="1400" dirty="0"/>
          </a:p>
        </p:txBody>
      </p:sp>
      <p:cxnSp>
        <p:nvCxnSpPr>
          <p:cNvPr id="20" name="Straight Connector 19"/>
          <p:cNvCxnSpPr>
            <a:stCxn id="18" idx="1"/>
          </p:cNvCxnSpPr>
          <p:nvPr/>
        </p:nvCxnSpPr>
        <p:spPr>
          <a:xfrm flipH="1" flipV="1">
            <a:off x="6267140" y="5446931"/>
            <a:ext cx="185878" cy="4906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119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Restriction and Aggregation in SQL</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21</a:t>
            </a:fld>
            <a:endParaRPr lang="en-US" dirty="0"/>
          </a:p>
        </p:txBody>
      </p:sp>
      <p:sp>
        <p:nvSpPr>
          <p:cNvPr id="12" name="Content Placeholder 11"/>
          <p:cNvSpPr>
            <a:spLocks noGrp="1"/>
          </p:cNvSpPr>
          <p:nvPr>
            <p:ph sz="quarter" idx="1"/>
          </p:nvPr>
        </p:nvSpPr>
        <p:spPr>
          <a:xfrm>
            <a:off x="457200" y="1219200"/>
            <a:ext cx="5638800" cy="2514600"/>
          </a:xfrm>
        </p:spPr>
        <p:txBody>
          <a:bodyPr>
            <a:normAutofit/>
          </a:bodyPr>
          <a:lstStyle/>
          <a:p>
            <a:r>
              <a:rPr lang="en-US" sz="2000" dirty="0">
                <a:solidFill>
                  <a:srgbClr val="00B050"/>
                </a:solidFill>
              </a:rPr>
              <a:t>WHERE</a:t>
            </a:r>
            <a:r>
              <a:rPr lang="en-US" sz="2000" dirty="0"/>
              <a:t> selects events. Fix value for dimensional attributes.</a:t>
            </a:r>
          </a:p>
          <a:p>
            <a:r>
              <a:rPr lang="en-US" sz="2000" dirty="0">
                <a:solidFill>
                  <a:schemeClr val="bg2">
                    <a:lumMod val="50000"/>
                  </a:schemeClr>
                </a:solidFill>
              </a:rPr>
              <a:t>GROUP BY</a:t>
            </a:r>
            <a:r>
              <a:rPr lang="en-US" sz="2000" dirty="0"/>
              <a:t> defines aggregation with a set of dimensional attributes.</a:t>
            </a:r>
          </a:p>
          <a:p>
            <a:r>
              <a:rPr lang="en-US" sz="2000" dirty="0">
                <a:solidFill>
                  <a:srgbClr val="FF0000"/>
                </a:solidFill>
              </a:rPr>
              <a:t>SUM</a:t>
            </a:r>
            <a:r>
              <a:rPr lang="en-US" sz="2000" dirty="0"/>
              <a:t> is the aggregation operator</a:t>
            </a:r>
          </a:p>
          <a:p>
            <a:r>
              <a:rPr lang="en-US" sz="2000" dirty="0"/>
              <a:t>Example: What's the </a:t>
            </a:r>
            <a:r>
              <a:rPr lang="en-US" sz="2000" dirty="0">
                <a:solidFill>
                  <a:srgbClr val="FF0000"/>
                </a:solidFill>
              </a:rPr>
              <a:t>total</a:t>
            </a:r>
            <a:r>
              <a:rPr lang="en-US" sz="2000" dirty="0"/>
              <a:t> sales receipt </a:t>
            </a:r>
            <a:r>
              <a:rPr lang="en-US" sz="2000" dirty="0">
                <a:solidFill>
                  <a:schemeClr val="bg2">
                    <a:lumMod val="50000"/>
                  </a:schemeClr>
                </a:solidFill>
              </a:rPr>
              <a:t>per city per product type</a:t>
            </a:r>
            <a:r>
              <a:rPr lang="en-US" sz="2000" dirty="0"/>
              <a:t> </a:t>
            </a:r>
            <a:r>
              <a:rPr lang="en-US" sz="2000" dirty="0">
                <a:solidFill>
                  <a:srgbClr val="00B050"/>
                </a:solidFill>
              </a:rPr>
              <a:t>in Jan 2012</a:t>
            </a:r>
            <a:r>
              <a:rPr lang="en-US" sz="2000" dirty="0"/>
              <a:t>?</a:t>
            </a:r>
          </a:p>
        </p:txBody>
      </p:sp>
      <p:graphicFrame>
        <p:nvGraphicFramePr>
          <p:cNvPr id="9" name="Table 8"/>
          <p:cNvGraphicFramePr>
            <a:graphicFrameLocks noGrp="1"/>
          </p:cNvGraphicFramePr>
          <p:nvPr/>
        </p:nvGraphicFramePr>
        <p:xfrm>
          <a:off x="6096000" y="1524000"/>
          <a:ext cx="2895600" cy="134112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28600">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sz="1400" i="1" dirty="0"/>
                        <a:t>Product</a:t>
                      </a:r>
                      <a:r>
                        <a:rPr lang="en-US" sz="1400" i="1" baseline="0" dirty="0"/>
                        <a:t> type</a:t>
                      </a:r>
                      <a:endParaRPr lang="en-US" sz="1400" i="1"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600">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Dairy</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Drink</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62694">
                <a:tc>
                  <a:txBody>
                    <a:bodyPr/>
                    <a:lstStyle/>
                    <a:p>
                      <a:r>
                        <a:rPr lang="en-US" sz="1400" i="1" dirty="0"/>
                        <a:t>City</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a:t>Macau</a:t>
                      </a:r>
                    </a:p>
                  </a:txBody>
                  <a:tcPr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400" dirty="0"/>
                        <a:t>150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162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HK</a:t>
                      </a:r>
                    </a:p>
                  </a:txBody>
                  <a:tcPr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0" lang="en-US" sz="1400" kern="1200" dirty="0">
                          <a:solidFill>
                            <a:schemeClr val="tx1"/>
                          </a:solidFill>
                          <a:latin typeface="+mn-lt"/>
                          <a:ea typeface="+mn-ea"/>
                          <a:cs typeface="+mn-cs"/>
                        </a:rPr>
                        <a:t>300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kumimoji="0" lang="en-US" sz="1400" kern="1200" dirty="0">
                          <a:solidFill>
                            <a:schemeClr val="tx1"/>
                          </a:solidFill>
                          <a:latin typeface="+mn-lt"/>
                          <a:ea typeface="+mn-ea"/>
                          <a:cs typeface="+mn-cs"/>
                        </a:rPr>
                        <a:t>400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TextBox 9"/>
          <p:cNvSpPr txBox="1"/>
          <p:nvPr/>
        </p:nvSpPr>
        <p:spPr>
          <a:xfrm>
            <a:off x="457200" y="3836075"/>
            <a:ext cx="5638800" cy="2031325"/>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dirty="0">
                <a:solidFill>
                  <a:schemeClr val="tx1"/>
                </a:solidFill>
              </a:rPr>
              <a:t>SELECT </a:t>
            </a:r>
            <a:r>
              <a:rPr lang="en-US" dirty="0" err="1">
                <a:solidFill>
                  <a:schemeClr val="tx1"/>
                </a:solidFill>
              </a:rPr>
              <a:t>S.city</a:t>
            </a:r>
            <a:r>
              <a:rPr lang="en-US" dirty="0">
                <a:solidFill>
                  <a:schemeClr val="tx1"/>
                </a:solidFill>
              </a:rPr>
              <a:t>, </a:t>
            </a:r>
            <a:r>
              <a:rPr lang="en-US" dirty="0" err="1">
                <a:solidFill>
                  <a:schemeClr val="tx1"/>
                </a:solidFill>
              </a:rPr>
              <a:t>P.type</a:t>
            </a:r>
            <a:r>
              <a:rPr lang="en-US" dirty="0">
                <a:solidFill>
                  <a:schemeClr val="tx1"/>
                </a:solidFill>
              </a:rPr>
              <a:t>, </a:t>
            </a:r>
            <a:r>
              <a:rPr lang="en-US" dirty="0">
                <a:solidFill>
                  <a:srgbClr val="FF0000"/>
                </a:solidFill>
              </a:rPr>
              <a:t>SUM</a:t>
            </a:r>
            <a:r>
              <a:rPr lang="en-US" dirty="0">
                <a:solidFill>
                  <a:schemeClr val="tx1"/>
                </a:solidFill>
              </a:rPr>
              <a:t>(</a:t>
            </a:r>
            <a:r>
              <a:rPr lang="en-US" dirty="0" err="1">
                <a:solidFill>
                  <a:schemeClr val="tx1"/>
                </a:solidFill>
              </a:rPr>
              <a:t>F.receipts</a:t>
            </a:r>
            <a:r>
              <a:rPr lang="en-US" dirty="0">
                <a:solidFill>
                  <a:schemeClr val="tx1"/>
                </a:solidFill>
              </a:rPr>
              <a:t>)</a:t>
            </a:r>
          </a:p>
          <a:p>
            <a:pPr>
              <a:tabLst>
                <a:tab pos="2517775" algn="l"/>
              </a:tabLst>
            </a:pPr>
            <a:r>
              <a:rPr lang="en-US" dirty="0">
                <a:solidFill>
                  <a:schemeClr val="tx1"/>
                </a:solidFill>
              </a:rPr>
              <a:t>FROM SALES F</a:t>
            </a:r>
          </a:p>
          <a:p>
            <a:pPr>
              <a:tabLst>
                <a:tab pos="2517775" algn="l"/>
              </a:tabLst>
            </a:pPr>
            <a:r>
              <a:rPr lang="en-US" dirty="0">
                <a:solidFill>
                  <a:schemeClr val="tx1"/>
                </a:solidFill>
              </a:rPr>
              <a:t>    JOIN STORE S 	ON </a:t>
            </a:r>
            <a:r>
              <a:rPr lang="en-US" dirty="0" err="1">
                <a:solidFill>
                  <a:schemeClr val="tx1"/>
                </a:solidFill>
              </a:rPr>
              <a:t>F.keyS</a:t>
            </a:r>
            <a:r>
              <a:rPr lang="en-US" dirty="0">
                <a:solidFill>
                  <a:schemeClr val="tx1"/>
                </a:solidFill>
              </a:rPr>
              <a:t> = </a:t>
            </a:r>
            <a:r>
              <a:rPr lang="en-US" dirty="0" err="1">
                <a:solidFill>
                  <a:schemeClr val="tx1"/>
                </a:solidFill>
              </a:rPr>
              <a:t>S.keyS</a:t>
            </a:r>
            <a:endParaRPr lang="en-US" dirty="0">
              <a:solidFill>
                <a:schemeClr val="tx1"/>
              </a:solidFill>
            </a:endParaRPr>
          </a:p>
          <a:p>
            <a:pPr>
              <a:tabLst>
                <a:tab pos="2517775" algn="l"/>
              </a:tabLst>
            </a:pPr>
            <a:r>
              <a:rPr lang="en-US" dirty="0">
                <a:solidFill>
                  <a:schemeClr val="tx1"/>
                </a:solidFill>
              </a:rPr>
              <a:t>    JOIN DATE D 	ON </a:t>
            </a:r>
            <a:r>
              <a:rPr lang="en-US" dirty="0" err="1">
                <a:solidFill>
                  <a:schemeClr val="tx1"/>
                </a:solidFill>
              </a:rPr>
              <a:t>F.keyD</a:t>
            </a:r>
            <a:r>
              <a:rPr lang="en-US" dirty="0">
                <a:solidFill>
                  <a:schemeClr val="tx1"/>
                </a:solidFill>
              </a:rPr>
              <a:t> = </a:t>
            </a:r>
            <a:r>
              <a:rPr lang="en-US" dirty="0" err="1">
                <a:solidFill>
                  <a:schemeClr val="tx1"/>
                </a:solidFill>
              </a:rPr>
              <a:t>D.keyD</a:t>
            </a:r>
            <a:endParaRPr lang="en-US" dirty="0">
              <a:solidFill>
                <a:schemeClr val="tx1"/>
              </a:solidFill>
            </a:endParaRPr>
          </a:p>
          <a:p>
            <a:pPr>
              <a:tabLst>
                <a:tab pos="2517775" algn="l"/>
              </a:tabLst>
            </a:pPr>
            <a:r>
              <a:rPr lang="en-US" dirty="0">
                <a:solidFill>
                  <a:schemeClr val="tx1"/>
                </a:solidFill>
              </a:rPr>
              <a:t>    JOIN PRODUCT P	ON </a:t>
            </a:r>
            <a:r>
              <a:rPr lang="en-US" dirty="0" err="1">
                <a:solidFill>
                  <a:schemeClr val="tx1"/>
                </a:solidFill>
              </a:rPr>
              <a:t>F.keyP</a:t>
            </a:r>
            <a:r>
              <a:rPr lang="en-US" dirty="0">
                <a:solidFill>
                  <a:schemeClr val="tx1"/>
                </a:solidFill>
              </a:rPr>
              <a:t> = </a:t>
            </a:r>
            <a:r>
              <a:rPr lang="en-US" dirty="0" err="1">
                <a:solidFill>
                  <a:schemeClr val="tx1"/>
                </a:solidFill>
              </a:rPr>
              <a:t>P.keyP</a:t>
            </a:r>
            <a:endParaRPr lang="en-US" dirty="0">
              <a:solidFill>
                <a:schemeClr val="tx1"/>
              </a:solidFill>
            </a:endParaRPr>
          </a:p>
          <a:p>
            <a:pPr>
              <a:tabLst>
                <a:tab pos="2517775" algn="l"/>
              </a:tabLst>
            </a:pPr>
            <a:r>
              <a:rPr lang="en-US" dirty="0">
                <a:solidFill>
                  <a:srgbClr val="00B050"/>
                </a:solidFill>
              </a:rPr>
              <a:t>WHERE </a:t>
            </a:r>
            <a:r>
              <a:rPr lang="en-US" dirty="0" err="1">
                <a:solidFill>
                  <a:srgbClr val="00B050"/>
                </a:solidFill>
              </a:rPr>
              <a:t>D.month</a:t>
            </a:r>
            <a:r>
              <a:rPr lang="en-US" dirty="0">
                <a:solidFill>
                  <a:srgbClr val="00B050"/>
                </a:solidFill>
              </a:rPr>
              <a:t> = 'Jan 2012'</a:t>
            </a:r>
          </a:p>
          <a:p>
            <a:pPr>
              <a:tabLst>
                <a:tab pos="2517775" algn="l"/>
              </a:tabLst>
            </a:pPr>
            <a:r>
              <a:rPr lang="en-US" dirty="0">
                <a:solidFill>
                  <a:schemeClr val="bg2">
                    <a:lumMod val="50000"/>
                  </a:schemeClr>
                </a:solidFill>
              </a:rPr>
              <a:t>GROUP BY </a:t>
            </a:r>
            <a:r>
              <a:rPr lang="en-US" dirty="0" err="1">
                <a:solidFill>
                  <a:schemeClr val="bg2">
                    <a:lumMod val="50000"/>
                  </a:schemeClr>
                </a:solidFill>
              </a:rPr>
              <a:t>S.city</a:t>
            </a:r>
            <a:r>
              <a:rPr lang="en-US" dirty="0">
                <a:solidFill>
                  <a:schemeClr val="bg2">
                    <a:lumMod val="50000"/>
                  </a:schemeClr>
                </a:solidFill>
              </a:rPr>
              <a:t>, </a:t>
            </a:r>
            <a:r>
              <a:rPr lang="en-US" dirty="0" err="1">
                <a:solidFill>
                  <a:schemeClr val="bg2">
                    <a:lumMod val="50000"/>
                  </a:schemeClr>
                </a:solidFill>
              </a:rPr>
              <a:t>P.type</a:t>
            </a:r>
            <a:r>
              <a:rPr lang="en-US" dirty="0">
                <a:solidFill>
                  <a:schemeClr val="tx1"/>
                </a:solidFill>
              </a:rPr>
              <a:t>;</a:t>
            </a:r>
          </a:p>
        </p:txBody>
      </p:sp>
      <p:graphicFrame>
        <p:nvGraphicFramePr>
          <p:cNvPr id="11" name="Table 10"/>
          <p:cNvGraphicFramePr>
            <a:graphicFrameLocks noGrp="1"/>
          </p:cNvGraphicFramePr>
          <p:nvPr/>
        </p:nvGraphicFramePr>
        <p:xfrm>
          <a:off x="6386000" y="3886200"/>
          <a:ext cx="2300800" cy="1587500"/>
        </p:xfrm>
        <a:graphic>
          <a:graphicData uri="http://schemas.openxmlformats.org/drawingml/2006/table">
            <a:tbl>
              <a:tblPr firstRow="1" bandRow="1">
                <a:tableStyleId>{5940675A-B579-460E-94D1-54222C63F5DA}</a:tableStyleId>
              </a:tblPr>
              <a:tblGrid>
                <a:gridCol w="750615">
                  <a:extLst>
                    <a:ext uri="{9D8B030D-6E8A-4147-A177-3AD203B41FA5}">
                      <a16:colId xmlns:a16="http://schemas.microsoft.com/office/drawing/2014/main" val="20000"/>
                    </a:ext>
                  </a:extLst>
                </a:gridCol>
                <a:gridCol w="78818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17500">
                <a:tc>
                  <a:txBody>
                    <a:bodyPr/>
                    <a:lstStyle/>
                    <a:p>
                      <a:r>
                        <a:rPr lang="en-US" sz="1400" dirty="0"/>
                        <a:t>City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Rcpt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7500">
                <a:tc>
                  <a:txBody>
                    <a:bodyPr/>
                    <a:lstStyle/>
                    <a:p>
                      <a:r>
                        <a:rPr lang="en-US" sz="1400" dirty="0"/>
                        <a:t>Macau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Macau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500">
                <a:tc>
                  <a:txBody>
                    <a:bodyPr/>
                    <a:lstStyle/>
                    <a:p>
                      <a:r>
                        <a:rPr lang="en-US" sz="1400" dirty="0"/>
                        <a:t>HK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500">
                <a:tc>
                  <a:txBody>
                    <a:bodyPr/>
                    <a:lstStyle/>
                    <a:p>
                      <a:r>
                        <a:rPr lang="en-US" sz="1400" dirty="0"/>
                        <a:t>HK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Examples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22</a:t>
            </a:fld>
            <a:endParaRPr lang="en-US"/>
          </a:p>
        </p:txBody>
      </p:sp>
      <p:sp>
        <p:nvSpPr>
          <p:cNvPr id="4" name="Content Placeholder 3"/>
          <p:cNvSpPr>
            <a:spLocks noGrp="1"/>
          </p:cNvSpPr>
          <p:nvPr>
            <p:ph sz="quarter" idx="1"/>
          </p:nvPr>
        </p:nvSpPr>
        <p:spPr>
          <a:xfrm>
            <a:off x="457200" y="1219200"/>
            <a:ext cx="8229600" cy="2590800"/>
          </a:xfrm>
        </p:spPr>
        <p:txBody>
          <a:bodyPr>
            <a:normAutofit/>
          </a:bodyPr>
          <a:lstStyle/>
          <a:p>
            <a:r>
              <a:rPr lang="en-US" sz="2000" dirty="0"/>
              <a:t>Q1. What is the total sales receipts in each year?</a:t>
            </a:r>
          </a:p>
          <a:p>
            <a:r>
              <a:rPr lang="en-US" sz="2000" dirty="0"/>
              <a:t>Q2. What is the monthly sales receipts in 2012?</a:t>
            </a:r>
          </a:p>
          <a:p>
            <a:r>
              <a:rPr lang="en-US" sz="2000" dirty="0"/>
              <a:t>Q3. What is the sales receipts by store city and product brand in 2012?</a:t>
            </a:r>
          </a:p>
          <a:p>
            <a:r>
              <a:rPr lang="en-US" sz="2000" dirty="0"/>
              <a:t>Q4. Track the changes in average price of soft drink in 2012. (What is the average price of products in the type 'soft drink' for each month?)</a:t>
            </a:r>
          </a:p>
          <a:p>
            <a:r>
              <a:rPr lang="en-US" sz="2000" dirty="0"/>
              <a:t>Q5. What are the best selling soft drink in Macau?</a:t>
            </a:r>
          </a:p>
        </p:txBody>
      </p:sp>
      <p:sp>
        <p:nvSpPr>
          <p:cNvPr id="5" name="TextBox 4"/>
          <p:cNvSpPr txBox="1"/>
          <p:nvPr/>
        </p:nvSpPr>
        <p:spPr>
          <a:xfrm>
            <a:off x="1143000" y="3810000"/>
            <a:ext cx="7086600" cy="2308324"/>
          </a:xfrm>
          <a:prstGeom prst="rect">
            <a:avLst/>
          </a:prstGeom>
          <a:ln w="9525">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solidFill>
                  <a:schemeClr val="bg1">
                    <a:lumMod val="50000"/>
                  </a:schemeClr>
                </a:solidFill>
              </a:rPr>
              <a:t>/* Fact table */</a:t>
            </a:r>
          </a:p>
          <a:p>
            <a:r>
              <a:rPr lang="en-US" dirty="0">
                <a:solidFill>
                  <a:schemeClr val="tx1"/>
                </a:solidFill>
              </a:rPr>
              <a:t>SALES (</a:t>
            </a:r>
            <a:r>
              <a:rPr lang="en-US" u="sng" dirty="0" err="1">
                <a:solidFill>
                  <a:srgbClr val="C00000"/>
                </a:solidFill>
              </a:rPr>
              <a:t>keyS</a:t>
            </a:r>
            <a:r>
              <a:rPr lang="en-US" dirty="0">
                <a:solidFill>
                  <a:schemeClr val="tx1"/>
                </a:solidFill>
              </a:rPr>
              <a:t>: STORE, </a:t>
            </a:r>
            <a:r>
              <a:rPr lang="en-US" u="sng" dirty="0" err="1">
                <a:solidFill>
                  <a:srgbClr val="C00000"/>
                </a:solidFill>
              </a:rPr>
              <a:t>keyD</a:t>
            </a:r>
            <a:r>
              <a:rPr lang="en-US" dirty="0">
                <a:solidFill>
                  <a:schemeClr val="tx1"/>
                </a:solidFill>
              </a:rPr>
              <a:t>: DATE, </a:t>
            </a:r>
            <a:r>
              <a:rPr lang="en-US" u="sng" dirty="0" err="1">
                <a:solidFill>
                  <a:srgbClr val="C00000"/>
                </a:solidFill>
              </a:rPr>
              <a:t>keyP</a:t>
            </a:r>
            <a:r>
              <a:rPr lang="en-US" dirty="0">
                <a:solidFill>
                  <a:schemeClr val="tx1"/>
                </a:solidFill>
              </a:rPr>
              <a:t>: PRODUCT, </a:t>
            </a:r>
          </a:p>
          <a:p>
            <a:r>
              <a:rPr lang="en-US" dirty="0">
                <a:solidFill>
                  <a:schemeClr val="tx1"/>
                </a:solidFill>
              </a:rPr>
              <a:t>    </a:t>
            </a:r>
            <a:r>
              <a:rPr lang="en-US" dirty="0">
                <a:solidFill>
                  <a:srgbClr val="0070C0"/>
                </a:solidFill>
              </a:rPr>
              <a:t>quantity, receipts, </a:t>
            </a:r>
            <a:r>
              <a:rPr lang="en-US" dirty="0" err="1">
                <a:solidFill>
                  <a:srgbClr val="0070C0"/>
                </a:solidFill>
              </a:rPr>
              <a:t>unitPrice</a:t>
            </a:r>
            <a:r>
              <a:rPr lang="en-US" dirty="0">
                <a:solidFill>
                  <a:srgbClr val="0070C0"/>
                </a:solidFill>
              </a:rPr>
              <a:t>, </a:t>
            </a:r>
            <a:r>
              <a:rPr lang="en-US" dirty="0" err="1">
                <a:solidFill>
                  <a:srgbClr val="0070C0"/>
                </a:solidFill>
              </a:rPr>
              <a:t>numCustomers</a:t>
            </a:r>
            <a:r>
              <a:rPr lang="en-US" dirty="0">
                <a:solidFill>
                  <a:schemeClr val="tx1"/>
                </a:solidFill>
              </a:rPr>
              <a:t>)</a:t>
            </a:r>
          </a:p>
          <a:p>
            <a:endParaRPr lang="en-US" dirty="0">
              <a:solidFill>
                <a:schemeClr val="tx1"/>
              </a:solidFill>
            </a:endParaRPr>
          </a:p>
          <a:p>
            <a:r>
              <a:rPr lang="en-US" dirty="0">
                <a:solidFill>
                  <a:schemeClr val="bg1">
                    <a:lumMod val="50000"/>
                  </a:schemeClr>
                </a:solidFill>
              </a:rPr>
              <a:t>/* Dimension tables */</a:t>
            </a:r>
          </a:p>
          <a:p>
            <a:r>
              <a:rPr lang="en-US" dirty="0">
                <a:solidFill>
                  <a:schemeClr val="tx1"/>
                </a:solidFill>
              </a:rPr>
              <a:t>STORE (</a:t>
            </a:r>
            <a:r>
              <a:rPr lang="en-US" u="sng" dirty="0" err="1">
                <a:solidFill>
                  <a:srgbClr val="C00000"/>
                </a:solidFill>
              </a:rPr>
              <a:t>keyS</a:t>
            </a:r>
            <a:r>
              <a:rPr lang="en-US" dirty="0">
                <a:solidFill>
                  <a:schemeClr val="tx1"/>
                </a:solidFill>
              </a:rPr>
              <a:t>,  </a:t>
            </a:r>
            <a:r>
              <a:rPr lang="en-US" dirty="0">
                <a:solidFill>
                  <a:srgbClr val="00B050"/>
                </a:solidFill>
              </a:rPr>
              <a:t>store, city, state, country, </a:t>
            </a:r>
            <a:r>
              <a:rPr lang="en-US" dirty="0" err="1">
                <a:solidFill>
                  <a:srgbClr val="00B050"/>
                </a:solidFill>
              </a:rPr>
              <a:t>salesManager</a:t>
            </a:r>
            <a:r>
              <a:rPr lang="en-US" dirty="0">
                <a:solidFill>
                  <a:schemeClr val="tx1"/>
                </a:solidFill>
              </a:rPr>
              <a:t>)</a:t>
            </a:r>
          </a:p>
          <a:p>
            <a:r>
              <a:rPr lang="en-US" dirty="0">
                <a:solidFill>
                  <a:schemeClr val="tx1"/>
                </a:solidFill>
              </a:rPr>
              <a:t>PRODUCT (</a:t>
            </a:r>
            <a:r>
              <a:rPr lang="en-US" u="sng" dirty="0" err="1">
                <a:solidFill>
                  <a:srgbClr val="C00000"/>
                </a:solidFill>
              </a:rPr>
              <a:t>keyP</a:t>
            </a:r>
            <a:r>
              <a:rPr lang="en-US" dirty="0">
                <a:solidFill>
                  <a:schemeClr val="tx1"/>
                </a:solidFill>
              </a:rPr>
              <a:t>,  </a:t>
            </a:r>
            <a:r>
              <a:rPr lang="en-US" dirty="0">
                <a:solidFill>
                  <a:srgbClr val="00B050"/>
                </a:solidFill>
              </a:rPr>
              <a:t>product, type, category, department, brand</a:t>
            </a:r>
            <a:r>
              <a:rPr lang="en-US" dirty="0">
                <a:solidFill>
                  <a:schemeClr val="tx1"/>
                </a:solidFill>
              </a:rPr>
              <a:t>)</a:t>
            </a:r>
          </a:p>
          <a:p>
            <a:r>
              <a:rPr lang="en-US" dirty="0">
                <a:solidFill>
                  <a:schemeClr val="tx1"/>
                </a:solidFill>
              </a:rPr>
              <a:t>DATE (</a:t>
            </a:r>
            <a:r>
              <a:rPr lang="en-US" u="sng" dirty="0" err="1">
                <a:solidFill>
                  <a:srgbClr val="C00000"/>
                </a:solidFill>
              </a:rPr>
              <a:t>keyD</a:t>
            </a:r>
            <a:r>
              <a:rPr lang="en-US" dirty="0">
                <a:solidFill>
                  <a:schemeClr val="tx1"/>
                </a:solidFill>
              </a:rPr>
              <a:t>,  </a:t>
            </a:r>
            <a:r>
              <a:rPr lang="en-US" dirty="0">
                <a:solidFill>
                  <a:srgbClr val="00B050"/>
                </a:solidFill>
              </a:rPr>
              <a:t>date, month, quarter, year</a:t>
            </a:r>
            <a:r>
              <a:rPr lang="en-US" dirty="0">
                <a:solidFill>
                  <a:schemeClr val="tx1"/>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23</a:t>
            </a:fld>
            <a:endParaRPr lang="en-US"/>
          </a:p>
        </p:txBody>
      </p:sp>
      <p:sp>
        <p:nvSpPr>
          <p:cNvPr id="4" name="Content Placeholder 3"/>
          <p:cNvSpPr>
            <a:spLocks noGrp="1"/>
          </p:cNvSpPr>
          <p:nvPr>
            <p:ph sz="quarter" idx="1"/>
          </p:nvPr>
        </p:nvSpPr>
        <p:spPr/>
        <p:txBody>
          <a:bodyPr>
            <a:normAutofit/>
          </a:bodyPr>
          <a:lstStyle/>
          <a:p>
            <a:r>
              <a:rPr lang="en-US" dirty="0"/>
              <a:t>A dimension table is wide; the fact table is deep. Explain.</a:t>
            </a:r>
          </a:p>
          <a:p>
            <a:r>
              <a:rPr lang="en-US" dirty="0"/>
              <a:t>Describe the composition of the primary keys for the dimension and fact tables.</a:t>
            </a:r>
          </a:p>
          <a:p>
            <a:r>
              <a:rPr lang="en-US" dirty="0"/>
              <a:t>Design a star schema for the conceptual schema at the case study at the end of last chapter.</a:t>
            </a:r>
          </a:p>
          <a:p>
            <a:r>
              <a:rPr lang="en-US" dirty="0"/>
              <a:t>What is an empty fact schema? Design a star schema for the empty fact schema of 'class attendance' in last chapter.</a:t>
            </a:r>
          </a:p>
        </p:txBody>
      </p:sp>
    </p:spTree>
    <p:extLst>
      <p:ext uri="{BB962C8B-B14F-4D97-AF65-F5344CB8AC3E}">
        <p14:creationId xmlns:p14="http://schemas.microsoft.com/office/powerpoint/2010/main" val="660608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OLAP extension in SQL-99</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24</a:t>
            </a:fld>
            <a:endParaRPr lang="en-US"/>
          </a:p>
        </p:txBody>
      </p:sp>
      <p:sp>
        <p:nvSpPr>
          <p:cNvPr id="4" name="Content Placeholder 3"/>
          <p:cNvSpPr>
            <a:spLocks noGrp="1"/>
          </p:cNvSpPr>
          <p:nvPr>
            <p:ph sz="quarter" idx="1"/>
          </p:nvPr>
        </p:nvSpPr>
        <p:spPr/>
        <p:txBody>
          <a:bodyPr/>
          <a:lstStyle/>
          <a:p>
            <a:r>
              <a:rPr lang="en-US" dirty="0"/>
              <a:t>Extension to GROUP BY clause</a:t>
            </a:r>
          </a:p>
          <a:p>
            <a:pPr lvl="1"/>
            <a:r>
              <a:rPr lang="en-US" dirty="0"/>
              <a:t>ROLLUP produces a result set that contains subtotal rows in addition to the regular grouped rows</a:t>
            </a:r>
          </a:p>
          <a:p>
            <a:pPr lvl="1"/>
            <a:r>
              <a:rPr lang="en-US" dirty="0"/>
              <a:t>CUBE produces a result set that contains all the subtotal rows of a ROLLUP aggregation and, in addition, contains cross-tabulation rows. </a:t>
            </a:r>
          </a:p>
          <a:p>
            <a:pPr lvl="1"/>
            <a:r>
              <a:rPr lang="en-US" dirty="0"/>
              <a:t>Both above are special cases of GROUPING SETS</a:t>
            </a:r>
          </a:p>
          <a:p>
            <a:r>
              <a:rPr lang="en-US" dirty="0"/>
              <a:t>Analytic functions and windows</a:t>
            </a:r>
          </a:p>
          <a:p>
            <a:pPr lvl="1"/>
            <a:r>
              <a:rPr lang="en-US" dirty="0"/>
              <a:t>Top N, moving average, percentage over parent, ranking..</a:t>
            </a:r>
          </a:p>
          <a:p>
            <a:pPr lvl="1"/>
            <a:r>
              <a:rPr lang="en-US" sz="1600" dirty="0"/>
              <a:t>http://wwwlgis.informatik.uni-kl.de/cms/fileadmin/courses/SS2008/NEDM/RDDM.Chapter.06.Windows_and_Query_Functions_in_SQL.pdf</a:t>
            </a:r>
          </a:p>
        </p:txBody>
      </p:sp>
    </p:spTree>
    <p:extLst>
      <p:ext uri="{BB962C8B-B14F-4D97-AF65-F5344CB8AC3E}">
        <p14:creationId xmlns:p14="http://schemas.microsoft.com/office/powerpoint/2010/main" val="368480158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ROLLUP</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25</a:t>
            </a:fld>
            <a:endParaRPr lang="en-US"/>
          </a:p>
        </p:txBody>
      </p:sp>
      <p:sp>
        <p:nvSpPr>
          <p:cNvPr id="6" name="TextBox 5"/>
          <p:cNvSpPr txBox="1"/>
          <p:nvPr/>
        </p:nvSpPr>
        <p:spPr>
          <a:xfrm>
            <a:off x="381000" y="1321475"/>
            <a:ext cx="5638800" cy="2031325"/>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dirty="0">
                <a:solidFill>
                  <a:schemeClr val="tx1"/>
                </a:solidFill>
              </a:rPr>
              <a:t>SELECT </a:t>
            </a:r>
            <a:r>
              <a:rPr lang="en-US" dirty="0" err="1">
                <a:solidFill>
                  <a:schemeClr val="tx1"/>
                </a:solidFill>
              </a:rPr>
              <a:t>P.type</a:t>
            </a:r>
            <a:r>
              <a:rPr lang="en-US" dirty="0">
                <a:solidFill>
                  <a:schemeClr val="tx1"/>
                </a:solidFill>
              </a:rPr>
              <a:t>, </a:t>
            </a:r>
            <a:r>
              <a:rPr lang="en-US" dirty="0" err="1">
                <a:solidFill>
                  <a:schemeClr val="tx1"/>
                </a:solidFill>
              </a:rPr>
              <a:t>P.product</a:t>
            </a:r>
            <a:r>
              <a:rPr lang="en-US" dirty="0">
                <a:solidFill>
                  <a:schemeClr val="tx1"/>
                </a:solidFill>
              </a:rPr>
              <a:t>, Sum(</a:t>
            </a:r>
            <a:r>
              <a:rPr lang="en-US" dirty="0" err="1">
                <a:solidFill>
                  <a:schemeClr val="tx1"/>
                </a:solidFill>
              </a:rPr>
              <a:t>F.receipts</a:t>
            </a:r>
            <a:r>
              <a:rPr lang="en-US" dirty="0">
                <a:solidFill>
                  <a:schemeClr val="tx1"/>
                </a:solidFill>
              </a:rPr>
              <a:t>) as rcpt</a:t>
            </a:r>
          </a:p>
          <a:p>
            <a:pPr>
              <a:tabLst>
                <a:tab pos="2517775" algn="l"/>
              </a:tabLst>
            </a:pPr>
            <a:r>
              <a:rPr lang="en-US" dirty="0">
                <a:solidFill>
                  <a:schemeClr val="tx1"/>
                </a:solidFill>
              </a:rPr>
              <a:t>FROM SALES F</a:t>
            </a:r>
          </a:p>
          <a:p>
            <a:pPr>
              <a:tabLst>
                <a:tab pos="2517775" algn="l"/>
              </a:tabLst>
            </a:pPr>
            <a:r>
              <a:rPr lang="en-US" dirty="0">
                <a:solidFill>
                  <a:schemeClr val="tx1"/>
                </a:solidFill>
              </a:rPr>
              <a:t>    JOIN STORE S 	ON </a:t>
            </a:r>
            <a:r>
              <a:rPr lang="en-US" dirty="0" err="1">
                <a:solidFill>
                  <a:schemeClr val="tx1"/>
                </a:solidFill>
              </a:rPr>
              <a:t>F.keyS</a:t>
            </a:r>
            <a:r>
              <a:rPr lang="en-US" dirty="0">
                <a:solidFill>
                  <a:schemeClr val="tx1"/>
                </a:solidFill>
              </a:rPr>
              <a:t> = </a:t>
            </a:r>
            <a:r>
              <a:rPr lang="en-US" dirty="0" err="1">
                <a:solidFill>
                  <a:schemeClr val="tx1"/>
                </a:solidFill>
              </a:rPr>
              <a:t>S.keyS</a:t>
            </a:r>
            <a:endParaRPr lang="en-US" dirty="0">
              <a:solidFill>
                <a:schemeClr val="tx1"/>
              </a:solidFill>
            </a:endParaRPr>
          </a:p>
          <a:p>
            <a:pPr>
              <a:tabLst>
                <a:tab pos="2517775" algn="l"/>
              </a:tabLst>
            </a:pPr>
            <a:r>
              <a:rPr lang="en-US" dirty="0">
                <a:solidFill>
                  <a:schemeClr val="tx1"/>
                </a:solidFill>
              </a:rPr>
              <a:t>    JOIN DATE D 	ON </a:t>
            </a:r>
            <a:r>
              <a:rPr lang="en-US" dirty="0" err="1">
                <a:solidFill>
                  <a:schemeClr val="tx1"/>
                </a:solidFill>
              </a:rPr>
              <a:t>F.keyD</a:t>
            </a:r>
            <a:r>
              <a:rPr lang="en-US" dirty="0">
                <a:solidFill>
                  <a:schemeClr val="tx1"/>
                </a:solidFill>
              </a:rPr>
              <a:t> = </a:t>
            </a:r>
            <a:r>
              <a:rPr lang="en-US" dirty="0" err="1">
                <a:solidFill>
                  <a:schemeClr val="tx1"/>
                </a:solidFill>
              </a:rPr>
              <a:t>D.keyD</a:t>
            </a:r>
            <a:endParaRPr lang="en-US" dirty="0">
              <a:solidFill>
                <a:schemeClr val="tx1"/>
              </a:solidFill>
            </a:endParaRPr>
          </a:p>
          <a:p>
            <a:pPr>
              <a:tabLst>
                <a:tab pos="2517775" algn="l"/>
              </a:tabLst>
            </a:pPr>
            <a:r>
              <a:rPr lang="en-US" dirty="0">
                <a:solidFill>
                  <a:schemeClr val="tx1"/>
                </a:solidFill>
              </a:rPr>
              <a:t>    JOIN PRODUCT P	ON </a:t>
            </a:r>
            <a:r>
              <a:rPr lang="en-US" dirty="0" err="1">
                <a:solidFill>
                  <a:schemeClr val="tx1"/>
                </a:solidFill>
              </a:rPr>
              <a:t>F.keyP</a:t>
            </a:r>
            <a:r>
              <a:rPr lang="en-US" dirty="0">
                <a:solidFill>
                  <a:schemeClr val="tx1"/>
                </a:solidFill>
              </a:rPr>
              <a:t> = </a:t>
            </a:r>
            <a:r>
              <a:rPr lang="en-US" dirty="0" err="1">
                <a:solidFill>
                  <a:schemeClr val="tx1"/>
                </a:solidFill>
              </a:rPr>
              <a:t>P.keyP</a:t>
            </a:r>
            <a:endParaRPr lang="en-US" dirty="0">
              <a:solidFill>
                <a:schemeClr val="tx1"/>
              </a:solidFill>
            </a:endParaRPr>
          </a:p>
          <a:p>
            <a:pPr>
              <a:tabLst>
                <a:tab pos="2517775" algn="l"/>
              </a:tabLst>
            </a:pPr>
            <a:r>
              <a:rPr lang="en-US" dirty="0">
                <a:solidFill>
                  <a:schemeClr val="tx1"/>
                </a:solidFill>
              </a:rPr>
              <a:t>WHERE </a:t>
            </a:r>
            <a:r>
              <a:rPr lang="en-US" dirty="0" err="1">
                <a:solidFill>
                  <a:schemeClr val="tx1"/>
                </a:solidFill>
              </a:rPr>
              <a:t>D.month</a:t>
            </a:r>
            <a:r>
              <a:rPr lang="en-US" dirty="0">
                <a:solidFill>
                  <a:schemeClr val="tx1"/>
                </a:solidFill>
              </a:rPr>
              <a:t> = 'Jan 2012'</a:t>
            </a:r>
          </a:p>
          <a:p>
            <a:pPr>
              <a:tabLst>
                <a:tab pos="2517775" algn="l"/>
              </a:tabLst>
            </a:pPr>
            <a:r>
              <a:rPr lang="en-US" dirty="0">
                <a:solidFill>
                  <a:schemeClr val="tx1"/>
                </a:solidFill>
              </a:rPr>
              <a:t>GROUP BY </a:t>
            </a:r>
            <a:r>
              <a:rPr lang="en-US" dirty="0">
                <a:solidFill>
                  <a:srgbClr val="7030A0"/>
                </a:solidFill>
              </a:rPr>
              <a:t>ROLLUP(</a:t>
            </a:r>
            <a:r>
              <a:rPr lang="en-US" dirty="0" err="1">
                <a:solidFill>
                  <a:schemeClr val="tx1"/>
                </a:solidFill>
              </a:rPr>
              <a:t>P.type</a:t>
            </a:r>
            <a:r>
              <a:rPr lang="en-US" dirty="0">
                <a:solidFill>
                  <a:schemeClr val="tx1"/>
                </a:solidFill>
              </a:rPr>
              <a:t>, </a:t>
            </a:r>
            <a:r>
              <a:rPr lang="en-US" dirty="0" err="1">
                <a:solidFill>
                  <a:schemeClr val="tx1"/>
                </a:solidFill>
              </a:rPr>
              <a:t>P.product</a:t>
            </a:r>
            <a:r>
              <a:rPr lang="en-US" dirty="0">
                <a:solidFill>
                  <a:srgbClr val="7030A0"/>
                </a:solidFill>
              </a:rPr>
              <a:t>)</a:t>
            </a:r>
            <a:r>
              <a:rPr lang="en-US" dirty="0">
                <a:solidFill>
                  <a:schemeClr val="tx1"/>
                </a:solidFill>
              </a:rPr>
              <a:t>;</a:t>
            </a:r>
          </a:p>
        </p:txBody>
      </p:sp>
      <p:graphicFrame>
        <p:nvGraphicFramePr>
          <p:cNvPr id="7" name="Table 6"/>
          <p:cNvGraphicFramePr>
            <a:graphicFrameLocks noGrp="1"/>
          </p:cNvGraphicFramePr>
          <p:nvPr/>
        </p:nvGraphicFramePr>
        <p:xfrm>
          <a:off x="1295400" y="3581400"/>
          <a:ext cx="3276600" cy="2540000"/>
        </p:xfrm>
        <a:graphic>
          <a:graphicData uri="http://schemas.openxmlformats.org/drawingml/2006/table">
            <a:tbl>
              <a:tblPr firstRow="1" bandRow="1">
                <a:tableStyleId>{5940675A-B579-460E-94D1-54222C63F5DA}</a:tableStyleId>
              </a:tblPr>
              <a:tblGrid>
                <a:gridCol w="1068961">
                  <a:extLst>
                    <a:ext uri="{9D8B030D-6E8A-4147-A177-3AD203B41FA5}">
                      <a16:colId xmlns:a16="http://schemas.microsoft.com/office/drawing/2014/main" val="20000"/>
                    </a:ext>
                  </a:extLst>
                </a:gridCol>
                <a:gridCol w="1122465">
                  <a:extLst>
                    <a:ext uri="{9D8B030D-6E8A-4147-A177-3AD203B41FA5}">
                      <a16:colId xmlns:a16="http://schemas.microsoft.com/office/drawing/2014/main" val="20001"/>
                    </a:ext>
                  </a:extLst>
                </a:gridCol>
                <a:gridCol w="1085174">
                  <a:extLst>
                    <a:ext uri="{9D8B030D-6E8A-4147-A177-3AD203B41FA5}">
                      <a16:colId xmlns:a16="http://schemas.microsoft.com/office/drawing/2014/main" val="20002"/>
                    </a:ext>
                  </a:extLst>
                </a:gridCol>
              </a:tblGrid>
              <a:tr h="317500">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400" dirty="0"/>
                        <a:t>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400" dirty="0"/>
                        <a:t>Receipts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17500">
                <a:tc>
                  <a:txBody>
                    <a:bodyPr/>
                    <a:lstStyle/>
                    <a:p>
                      <a:r>
                        <a:rPr lang="en-US" sz="1400" dirty="0"/>
                        <a:t>Dairy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Milk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105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Yogurt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140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500">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i="1" dirty="0">
                          <a:solidFill>
                            <a:srgbClr val="7030A0"/>
                          </a:solidFill>
                        </a:rPr>
                        <a:t>Subtotal: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i="1" dirty="0">
                          <a:solidFill>
                            <a:srgbClr val="7030A0"/>
                          </a:solidFill>
                        </a:rPr>
                        <a:t>245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500">
                <a:tc>
                  <a:txBody>
                    <a:bodyPr/>
                    <a:lstStyle/>
                    <a:p>
                      <a:r>
                        <a:rPr lang="en-US" sz="1400" dirty="0"/>
                        <a:t>Drink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Coke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335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7500">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Juice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17500">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i="1" dirty="0">
                          <a:solidFill>
                            <a:srgbClr val="7030A0"/>
                          </a:solidFill>
                        </a:rPr>
                        <a:t>Subtotal:</a:t>
                      </a:r>
                      <a:endParaRPr lang="en-US" sz="1400" dirty="0">
                        <a:solidFill>
                          <a:srgbClr val="7030A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i="1" dirty="0">
                          <a:solidFill>
                            <a:srgbClr val="7030A0"/>
                          </a:solidFill>
                        </a:rPr>
                        <a:t>640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17500">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i="1" dirty="0">
                          <a:solidFill>
                            <a:srgbClr val="7030A0"/>
                          </a:solidFill>
                        </a:rPr>
                        <a:t>Total: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i="1" dirty="0">
                          <a:solidFill>
                            <a:srgbClr val="7030A0"/>
                          </a:solidFill>
                        </a:rPr>
                        <a:t>885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6324600" y="1219200"/>
          <a:ext cx="2300800" cy="2540000"/>
        </p:xfrm>
        <a:graphic>
          <a:graphicData uri="http://schemas.openxmlformats.org/drawingml/2006/table">
            <a:tbl>
              <a:tblPr firstRow="1" bandRow="1">
                <a:tableStyleId>{5940675A-B579-460E-94D1-54222C63F5DA}</a:tableStyleId>
              </a:tblPr>
              <a:tblGrid>
                <a:gridCol w="750615">
                  <a:extLst>
                    <a:ext uri="{9D8B030D-6E8A-4147-A177-3AD203B41FA5}">
                      <a16:colId xmlns:a16="http://schemas.microsoft.com/office/drawing/2014/main" val="20000"/>
                    </a:ext>
                  </a:extLst>
                </a:gridCol>
                <a:gridCol w="78818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17500">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rcpt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7500">
                <a:tc>
                  <a:txBody>
                    <a:bodyPr/>
                    <a:lstStyle/>
                    <a:p>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Milk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Yogurt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500">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Coke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500">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Juice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7500">
                <a:tc>
                  <a:txBody>
                    <a:bodyPr/>
                    <a:lstStyle/>
                    <a:p>
                      <a:r>
                        <a:rPr lang="en-US" sz="1400" dirty="0">
                          <a:solidFill>
                            <a:srgbClr val="7030A0"/>
                          </a:solidFill>
                        </a:rPr>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245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17500">
                <a:tc>
                  <a:txBody>
                    <a:bodyPr/>
                    <a:lstStyle/>
                    <a:p>
                      <a:r>
                        <a:rPr lang="en-US" sz="1400" dirty="0">
                          <a:solidFill>
                            <a:srgbClr val="7030A0"/>
                          </a:solidFill>
                        </a:rPr>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640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17500">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885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4351135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CUBE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26</a:t>
            </a:fld>
            <a:endParaRPr lang="en-US"/>
          </a:p>
        </p:txBody>
      </p:sp>
      <p:sp>
        <p:nvSpPr>
          <p:cNvPr id="6" name="TextBox 5"/>
          <p:cNvSpPr txBox="1"/>
          <p:nvPr/>
        </p:nvSpPr>
        <p:spPr>
          <a:xfrm>
            <a:off x="381000" y="1321475"/>
            <a:ext cx="5638800" cy="2031325"/>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dirty="0">
                <a:solidFill>
                  <a:schemeClr val="tx1"/>
                </a:solidFill>
              </a:rPr>
              <a:t>SELECT </a:t>
            </a:r>
            <a:r>
              <a:rPr lang="en-US" dirty="0" err="1">
                <a:solidFill>
                  <a:schemeClr val="tx1"/>
                </a:solidFill>
              </a:rPr>
              <a:t>S.city</a:t>
            </a:r>
            <a:r>
              <a:rPr lang="en-US" dirty="0">
                <a:solidFill>
                  <a:schemeClr val="tx1"/>
                </a:solidFill>
              </a:rPr>
              <a:t>, </a:t>
            </a:r>
            <a:r>
              <a:rPr lang="en-US" dirty="0" err="1">
                <a:solidFill>
                  <a:schemeClr val="tx1"/>
                </a:solidFill>
              </a:rPr>
              <a:t>P.type</a:t>
            </a:r>
            <a:r>
              <a:rPr lang="en-US" dirty="0">
                <a:solidFill>
                  <a:schemeClr val="tx1"/>
                </a:solidFill>
              </a:rPr>
              <a:t>, Sum(</a:t>
            </a:r>
            <a:r>
              <a:rPr lang="en-US" dirty="0" err="1">
                <a:solidFill>
                  <a:schemeClr val="tx1"/>
                </a:solidFill>
              </a:rPr>
              <a:t>F.receipts</a:t>
            </a:r>
            <a:r>
              <a:rPr lang="en-US" dirty="0">
                <a:solidFill>
                  <a:schemeClr val="tx1"/>
                </a:solidFill>
              </a:rPr>
              <a:t>) as rcpt</a:t>
            </a:r>
          </a:p>
          <a:p>
            <a:pPr>
              <a:tabLst>
                <a:tab pos="2517775" algn="l"/>
              </a:tabLst>
            </a:pPr>
            <a:r>
              <a:rPr lang="en-US" dirty="0">
                <a:solidFill>
                  <a:schemeClr val="tx1"/>
                </a:solidFill>
              </a:rPr>
              <a:t>FROM SALES F</a:t>
            </a:r>
          </a:p>
          <a:p>
            <a:pPr>
              <a:tabLst>
                <a:tab pos="2517775" algn="l"/>
              </a:tabLst>
            </a:pPr>
            <a:r>
              <a:rPr lang="en-US" dirty="0">
                <a:solidFill>
                  <a:schemeClr val="tx1"/>
                </a:solidFill>
              </a:rPr>
              <a:t>    JOIN STORE S 	ON </a:t>
            </a:r>
            <a:r>
              <a:rPr lang="en-US" dirty="0" err="1">
                <a:solidFill>
                  <a:schemeClr val="tx1"/>
                </a:solidFill>
              </a:rPr>
              <a:t>F.keyS</a:t>
            </a:r>
            <a:r>
              <a:rPr lang="en-US" dirty="0">
                <a:solidFill>
                  <a:schemeClr val="tx1"/>
                </a:solidFill>
              </a:rPr>
              <a:t> = </a:t>
            </a:r>
            <a:r>
              <a:rPr lang="en-US" dirty="0" err="1">
                <a:solidFill>
                  <a:schemeClr val="tx1"/>
                </a:solidFill>
              </a:rPr>
              <a:t>S.keyS</a:t>
            </a:r>
            <a:endParaRPr lang="en-US" dirty="0">
              <a:solidFill>
                <a:schemeClr val="tx1"/>
              </a:solidFill>
            </a:endParaRPr>
          </a:p>
          <a:p>
            <a:pPr>
              <a:tabLst>
                <a:tab pos="2517775" algn="l"/>
              </a:tabLst>
            </a:pPr>
            <a:r>
              <a:rPr lang="en-US" dirty="0">
                <a:solidFill>
                  <a:schemeClr val="tx1"/>
                </a:solidFill>
              </a:rPr>
              <a:t>    JOIN DATE D 	ON </a:t>
            </a:r>
            <a:r>
              <a:rPr lang="en-US" dirty="0" err="1">
                <a:solidFill>
                  <a:schemeClr val="tx1"/>
                </a:solidFill>
              </a:rPr>
              <a:t>F.keyD</a:t>
            </a:r>
            <a:r>
              <a:rPr lang="en-US" dirty="0">
                <a:solidFill>
                  <a:schemeClr val="tx1"/>
                </a:solidFill>
              </a:rPr>
              <a:t> = </a:t>
            </a:r>
            <a:r>
              <a:rPr lang="en-US" dirty="0" err="1">
                <a:solidFill>
                  <a:schemeClr val="tx1"/>
                </a:solidFill>
              </a:rPr>
              <a:t>D.keyD</a:t>
            </a:r>
            <a:endParaRPr lang="en-US" dirty="0">
              <a:solidFill>
                <a:schemeClr val="tx1"/>
              </a:solidFill>
            </a:endParaRPr>
          </a:p>
          <a:p>
            <a:pPr>
              <a:tabLst>
                <a:tab pos="2517775" algn="l"/>
              </a:tabLst>
            </a:pPr>
            <a:r>
              <a:rPr lang="en-US" dirty="0">
                <a:solidFill>
                  <a:schemeClr val="tx1"/>
                </a:solidFill>
              </a:rPr>
              <a:t>    JOIN PRODUCT P	ON </a:t>
            </a:r>
            <a:r>
              <a:rPr lang="en-US" dirty="0" err="1">
                <a:solidFill>
                  <a:schemeClr val="tx1"/>
                </a:solidFill>
              </a:rPr>
              <a:t>F.keyP</a:t>
            </a:r>
            <a:r>
              <a:rPr lang="en-US" dirty="0">
                <a:solidFill>
                  <a:schemeClr val="tx1"/>
                </a:solidFill>
              </a:rPr>
              <a:t> = </a:t>
            </a:r>
            <a:r>
              <a:rPr lang="en-US" dirty="0" err="1">
                <a:solidFill>
                  <a:schemeClr val="tx1"/>
                </a:solidFill>
              </a:rPr>
              <a:t>P.keyP</a:t>
            </a:r>
            <a:endParaRPr lang="en-US" dirty="0">
              <a:solidFill>
                <a:schemeClr val="tx1"/>
              </a:solidFill>
            </a:endParaRPr>
          </a:p>
          <a:p>
            <a:pPr>
              <a:tabLst>
                <a:tab pos="2517775" algn="l"/>
              </a:tabLst>
            </a:pPr>
            <a:r>
              <a:rPr lang="en-US" dirty="0">
                <a:solidFill>
                  <a:schemeClr val="tx1"/>
                </a:solidFill>
              </a:rPr>
              <a:t>WHERE </a:t>
            </a:r>
            <a:r>
              <a:rPr lang="en-US" dirty="0" err="1">
                <a:solidFill>
                  <a:schemeClr val="tx1"/>
                </a:solidFill>
              </a:rPr>
              <a:t>D.month</a:t>
            </a:r>
            <a:r>
              <a:rPr lang="en-US" dirty="0">
                <a:solidFill>
                  <a:schemeClr val="tx1"/>
                </a:solidFill>
              </a:rPr>
              <a:t> = 'Jan 2012'</a:t>
            </a:r>
          </a:p>
          <a:p>
            <a:pPr>
              <a:tabLst>
                <a:tab pos="2517775" algn="l"/>
              </a:tabLst>
            </a:pPr>
            <a:r>
              <a:rPr lang="en-US" dirty="0">
                <a:solidFill>
                  <a:schemeClr val="tx1"/>
                </a:solidFill>
              </a:rPr>
              <a:t>GROUP BY </a:t>
            </a:r>
            <a:r>
              <a:rPr lang="en-US" dirty="0">
                <a:solidFill>
                  <a:srgbClr val="7030A0"/>
                </a:solidFill>
              </a:rPr>
              <a:t>CUBE(</a:t>
            </a:r>
            <a:r>
              <a:rPr lang="en-US" dirty="0" err="1">
                <a:solidFill>
                  <a:schemeClr val="tx1"/>
                </a:solidFill>
              </a:rPr>
              <a:t>S.city</a:t>
            </a:r>
            <a:r>
              <a:rPr lang="en-US" dirty="0">
                <a:solidFill>
                  <a:schemeClr val="tx1"/>
                </a:solidFill>
              </a:rPr>
              <a:t>, </a:t>
            </a:r>
            <a:r>
              <a:rPr lang="en-US" dirty="0" err="1">
                <a:solidFill>
                  <a:schemeClr val="tx1"/>
                </a:solidFill>
              </a:rPr>
              <a:t>P.type</a:t>
            </a:r>
            <a:r>
              <a:rPr lang="en-US" dirty="0">
                <a:solidFill>
                  <a:srgbClr val="7030A0"/>
                </a:solidFill>
              </a:rPr>
              <a:t>)</a:t>
            </a:r>
            <a:r>
              <a:rPr lang="en-US" dirty="0">
                <a:solidFill>
                  <a:schemeClr val="tx1"/>
                </a:solidFill>
              </a:rPr>
              <a:t>;</a:t>
            </a:r>
          </a:p>
        </p:txBody>
      </p:sp>
      <p:graphicFrame>
        <p:nvGraphicFramePr>
          <p:cNvPr id="7" name="Table 6"/>
          <p:cNvGraphicFramePr>
            <a:graphicFrameLocks noGrp="1"/>
          </p:cNvGraphicFramePr>
          <p:nvPr/>
        </p:nvGraphicFramePr>
        <p:xfrm>
          <a:off x="1295400" y="3581400"/>
          <a:ext cx="3733800" cy="1584960"/>
        </p:xfrm>
        <a:graphic>
          <a:graphicData uri="http://schemas.openxmlformats.org/drawingml/2006/table">
            <a:tbl>
              <a:tblPr firstRow="1" bandRow="1">
                <a:tableStyleId>{5940675A-B579-460E-94D1-54222C63F5DA}</a:tableStyleId>
              </a:tblPr>
              <a:tblGrid>
                <a:gridCol w="734944">
                  <a:extLst>
                    <a:ext uri="{9D8B030D-6E8A-4147-A177-3AD203B41FA5}">
                      <a16:colId xmlns:a16="http://schemas.microsoft.com/office/drawing/2014/main" val="20000"/>
                    </a:ext>
                  </a:extLst>
                </a:gridCol>
                <a:gridCol w="734944">
                  <a:extLst>
                    <a:ext uri="{9D8B030D-6E8A-4147-A177-3AD203B41FA5}">
                      <a16:colId xmlns:a16="http://schemas.microsoft.com/office/drawing/2014/main" val="20001"/>
                    </a:ext>
                  </a:extLst>
                </a:gridCol>
                <a:gridCol w="771730">
                  <a:extLst>
                    <a:ext uri="{9D8B030D-6E8A-4147-A177-3AD203B41FA5}">
                      <a16:colId xmlns:a16="http://schemas.microsoft.com/office/drawing/2014/main" val="20002"/>
                    </a:ext>
                  </a:extLst>
                </a:gridCol>
                <a:gridCol w="746091">
                  <a:extLst>
                    <a:ext uri="{9D8B030D-6E8A-4147-A177-3AD203B41FA5}">
                      <a16:colId xmlns:a16="http://schemas.microsoft.com/office/drawing/2014/main" val="20003"/>
                    </a:ext>
                  </a:extLst>
                </a:gridCol>
                <a:gridCol w="746091">
                  <a:extLst>
                    <a:ext uri="{9D8B030D-6E8A-4147-A177-3AD203B41FA5}">
                      <a16:colId xmlns:a16="http://schemas.microsoft.com/office/drawing/2014/main" val="20004"/>
                    </a:ext>
                  </a:extLst>
                </a:gridCol>
              </a:tblGrid>
              <a:tr h="162694">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3">
                  <a:txBody>
                    <a:bodyPr/>
                    <a:lstStyle/>
                    <a:p>
                      <a:pPr algn="ctr"/>
                      <a:r>
                        <a:rPr lang="en-US" sz="1400" dirty="0"/>
                        <a:t>Product type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sz="1400" dirty="0"/>
                    </a:p>
                  </a:txBody>
                  <a:tcPr anchor="ctr"/>
                </a:tc>
                <a:tc hMerge="1">
                  <a:txBody>
                    <a:bodyPr/>
                    <a:lstStyle/>
                    <a:p>
                      <a:endParaRPr lang="en-US" sz="1400" dirty="0"/>
                    </a:p>
                  </a:txBody>
                  <a:tcPr anchor="ctr"/>
                </a:tc>
                <a:extLst>
                  <a:ext uri="{0D108BD9-81ED-4DB2-BD59-A6C34878D82A}">
                    <a16:rowId xmlns:a16="http://schemas.microsoft.com/office/drawing/2014/main" val="10000"/>
                  </a:ext>
                </a:extLst>
              </a:tr>
              <a:tr h="228600">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Dairy</a:t>
                      </a: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Drink</a:t>
                      </a: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Total</a:t>
                      </a: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62694">
                <a:tc rowSpan="3">
                  <a:txBody>
                    <a:bodyPr/>
                    <a:lstStyle/>
                    <a:p>
                      <a:r>
                        <a:rPr lang="en-US" sz="1400" dirty="0"/>
                        <a:t>City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Macau</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400" dirty="0"/>
                        <a:t>150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kumimoji="0" lang="en-US" sz="1400" i="1" kern="1200" dirty="0">
                          <a:solidFill>
                            <a:srgbClr val="7030A0"/>
                          </a:solidFill>
                          <a:latin typeface="+mn-lt"/>
                          <a:ea typeface="+mn-ea"/>
                          <a:cs typeface="+mn-cs"/>
                        </a:rPr>
                        <a:t>250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162694">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HK</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0" lang="en-US" sz="1400" kern="1200" dirty="0">
                          <a:solidFill>
                            <a:schemeClr val="tx1"/>
                          </a:solidFill>
                          <a:latin typeface="+mn-lt"/>
                          <a:ea typeface="+mn-ea"/>
                          <a:cs typeface="+mn-cs"/>
                        </a:rPr>
                        <a:t>300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kumimoji="0" lang="en-US" sz="1400" kern="1200" dirty="0">
                          <a:solidFill>
                            <a:schemeClr val="tx1"/>
                          </a:solidFill>
                          <a:latin typeface="+mn-lt"/>
                          <a:ea typeface="+mn-ea"/>
                          <a:cs typeface="+mn-cs"/>
                        </a:rPr>
                        <a:t>400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400" i="1" dirty="0">
                          <a:solidFill>
                            <a:srgbClr val="7030A0"/>
                          </a:solidFill>
                        </a:rPr>
                        <a:t>700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162694">
                <a:tc vMerge="1">
                  <a:txBody>
                    <a:bodyPr/>
                    <a:lstStyle/>
                    <a:p>
                      <a:endParaRPr lang="en-US" sz="1400" dirty="0"/>
                    </a:p>
                  </a:txBody>
                  <a:tcPr anchor="ctr"/>
                </a:tc>
                <a:tc>
                  <a:txBody>
                    <a:bodyPr/>
                    <a:lstStyle/>
                    <a:p>
                      <a:r>
                        <a:rPr lang="en-US" sz="1400" dirty="0"/>
                        <a:t>Total</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0" lang="en-US" sz="1400" i="1" kern="1200" dirty="0">
                          <a:solidFill>
                            <a:srgbClr val="7030A0"/>
                          </a:solidFill>
                          <a:latin typeface="+mn-lt"/>
                          <a:ea typeface="+mn-ea"/>
                          <a:cs typeface="+mn-cs"/>
                        </a:rPr>
                        <a:t>400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kumimoji="0" lang="en-US" sz="1400" i="1" kern="1200" dirty="0">
                          <a:solidFill>
                            <a:srgbClr val="7030A0"/>
                          </a:solidFill>
                          <a:latin typeface="+mn-lt"/>
                          <a:ea typeface="+mn-ea"/>
                          <a:cs typeface="+mn-cs"/>
                        </a:rPr>
                        <a:t>550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kumimoji="0" lang="en-US" sz="1400" i="1" kern="1200" dirty="0">
                          <a:solidFill>
                            <a:srgbClr val="7030A0"/>
                          </a:solidFill>
                          <a:latin typeface="+mn-lt"/>
                          <a:ea typeface="+mn-ea"/>
                          <a:cs typeface="+mn-cs"/>
                        </a:rPr>
                        <a:t>950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6324600" y="1219200"/>
          <a:ext cx="2300800" cy="3175000"/>
        </p:xfrm>
        <a:graphic>
          <a:graphicData uri="http://schemas.openxmlformats.org/drawingml/2006/table">
            <a:tbl>
              <a:tblPr firstRow="1" bandRow="1">
                <a:tableStyleId>{5940675A-B579-460E-94D1-54222C63F5DA}</a:tableStyleId>
              </a:tblPr>
              <a:tblGrid>
                <a:gridCol w="750615">
                  <a:extLst>
                    <a:ext uri="{9D8B030D-6E8A-4147-A177-3AD203B41FA5}">
                      <a16:colId xmlns:a16="http://schemas.microsoft.com/office/drawing/2014/main" val="20000"/>
                    </a:ext>
                  </a:extLst>
                </a:gridCol>
                <a:gridCol w="78818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17500">
                <a:tc>
                  <a:txBody>
                    <a:bodyPr/>
                    <a:lstStyle/>
                    <a:p>
                      <a:r>
                        <a:rPr lang="en-US" sz="1400" dirty="0"/>
                        <a:t>City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Rcpt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7500">
                <a:tc>
                  <a:txBody>
                    <a:bodyPr/>
                    <a:lstStyle/>
                    <a:p>
                      <a:r>
                        <a:rPr lang="en-US" sz="1400" dirty="0"/>
                        <a:t>Macau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Macau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500">
                <a:tc>
                  <a:txBody>
                    <a:bodyPr/>
                    <a:lstStyle/>
                    <a:p>
                      <a:r>
                        <a:rPr lang="en-US" sz="1400" dirty="0"/>
                        <a:t>HK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500">
                <a:tc>
                  <a:txBody>
                    <a:bodyPr/>
                    <a:lstStyle/>
                    <a:p>
                      <a:r>
                        <a:rPr lang="en-US" sz="1400" dirty="0"/>
                        <a:t>HK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7500">
                <a:tc>
                  <a:txBody>
                    <a:bodyPr/>
                    <a:lstStyle/>
                    <a:p>
                      <a:r>
                        <a:rPr lang="en-US" sz="1400" dirty="0">
                          <a:solidFill>
                            <a:srgbClr val="7030A0"/>
                          </a:solidFill>
                        </a:rPr>
                        <a:t>Macau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17500">
                <a:tc>
                  <a:txBody>
                    <a:bodyPr/>
                    <a:lstStyle/>
                    <a:p>
                      <a:r>
                        <a:rPr lang="en-US" sz="1400" dirty="0">
                          <a:solidFill>
                            <a:srgbClr val="7030A0"/>
                          </a:solidFill>
                        </a:rPr>
                        <a:t>HK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17500">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17500">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17500">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950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8445243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27</a:t>
            </a:fld>
            <a:endParaRPr lang="en-US"/>
          </a:p>
        </p:txBody>
      </p:sp>
      <p:sp>
        <p:nvSpPr>
          <p:cNvPr id="5" name="Content Placeholder 4"/>
          <p:cNvSpPr>
            <a:spLocks noGrp="1"/>
          </p:cNvSpPr>
          <p:nvPr>
            <p:ph sz="quarter" idx="1"/>
          </p:nvPr>
        </p:nvSpPr>
        <p:spPr>
          <a:xfrm>
            <a:off x="457200" y="1219200"/>
            <a:ext cx="8229600" cy="838200"/>
          </a:xfrm>
        </p:spPr>
        <p:txBody>
          <a:bodyPr>
            <a:normAutofit/>
          </a:bodyPr>
          <a:lstStyle/>
          <a:p>
            <a:r>
              <a:rPr lang="en-US" sz="2400" dirty="0"/>
              <a:t>List the sales amount by product type in the top 4 cities in sales receipts in 2011.</a:t>
            </a:r>
          </a:p>
        </p:txBody>
      </p:sp>
      <p:sp>
        <p:nvSpPr>
          <p:cNvPr id="6" name="TextBox 5"/>
          <p:cNvSpPr txBox="1"/>
          <p:nvPr/>
        </p:nvSpPr>
        <p:spPr>
          <a:xfrm>
            <a:off x="1371600" y="2133600"/>
            <a:ext cx="5638800" cy="4031873"/>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600" dirty="0">
                <a:solidFill>
                  <a:schemeClr val="tx1"/>
                </a:solidFill>
              </a:rPr>
              <a:t>SELECT </a:t>
            </a:r>
            <a:r>
              <a:rPr lang="en-US" sz="1600" dirty="0" err="1">
                <a:solidFill>
                  <a:schemeClr val="tx1"/>
                </a:solidFill>
              </a:rPr>
              <a:t>S.city</a:t>
            </a:r>
            <a:r>
              <a:rPr lang="en-US" sz="1600" dirty="0">
                <a:solidFill>
                  <a:schemeClr val="tx1"/>
                </a:solidFill>
              </a:rPr>
              <a:t>, </a:t>
            </a:r>
            <a:r>
              <a:rPr lang="en-US" sz="1600" dirty="0" err="1">
                <a:solidFill>
                  <a:schemeClr val="tx1"/>
                </a:solidFill>
              </a:rPr>
              <a:t>P.type</a:t>
            </a:r>
            <a:r>
              <a:rPr lang="en-US" sz="1600" dirty="0">
                <a:solidFill>
                  <a:schemeClr val="tx1"/>
                </a:solidFill>
              </a:rPr>
              <a:t>, Sum(</a:t>
            </a:r>
            <a:r>
              <a:rPr lang="en-US" sz="1600" dirty="0" err="1">
                <a:solidFill>
                  <a:schemeClr val="tx1"/>
                </a:solidFill>
              </a:rPr>
              <a:t>F.receipts</a:t>
            </a:r>
            <a:r>
              <a:rPr lang="en-US" sz="1600" dirty="0">
                <a:solidFill>
                  <a:schemeClr val="tx1"/>
                </a:solidFill>
              </a:rPr>
              <a:t>)</a:t>
            </a:r>
          </a:p>
          <a:p>
            <a:pPr>
              <a:tabLst>
                <a:tab pos="2517775" algn="l"/>
              </a:tabLst>
            </a:pPr>
            <a:r>
              <a:rPr lang="en-US" sz="1600" dirty="0">
                <a:solidFill>
                  <a:schemeClr val="tx1"/>
                </a:solidFill>
              </a:rPr>
              <a:t>FROM SALES F</a:t>
            </a:r>
          </a:p>
          <a:p>
            <a:pPr>
              <a:tabLst>
                <a:tab pos="2517775" algn="l"/>
              </a:tabLst>
            </a:pPr>
            <a:r>
              <a:rPr lang="en-US" sz="1600" dirty="0">
                <a:solidFill>
                  <a:schemeClr val="tx1"/>
                </a:solidFill>
              </a:rPr>
              <a:t>    JOIN STORE S 	ON </a:t>
            </a:r>
            <a:r>
              <a:rPr lang="en-US" sz="1600" dirty="0" err="1">
                <a:solidFill>
                  <a:schemeClr val="tx1"/>
                </a:solidFill>
              </a:rPr>
              <a:t>F.keyS</a:t>
            </a:r>
            <a:r>
              <a:rPr lang="en-US" sz="1600" dirty="0">
                <a:solidFill>
                  <a:schemeClr val="tx1"/>
                </a:solidFill>
              </a:rPr>
              <a:t> = </a:t>
            </a:r>
            <a:r>
              <a:rPr lang="en-US" sz="1600" dirty="0" err="1">
                <a:solidFill>
                  <a:schemeClr val="tx1"/>
                </a:solidFill>
              </a:rPr>
              <a:t>S.keyS</a:t>
            </a:r>
            <a:endParaRPr lang="en-US" sz="1600" dirty="0">
              <a:solidFill>
                <a:schemeClr val="tx1"/>
              </a:solidFill>
            </a:endParaRPr>
          </a:p>
          <a:p>
            <a:pPr>
              <a:tabLst>
                <a:tab pos="2517775" algn="l"/>
              </a:tabLst>
            </a:pPr>
            <a:r>
              <a:rPr lang="en-US" sz="1600" dirty="0">
                <a:solidFill>
                  <a:schemeClr val="tx1"/>
                </a:solidFill>
              </a:rPr>
              <a:t>    JOIN DATE D 	ON </a:t>
            </a:r>
            <a:r>
              <a:rPr lang="en-US" sz="1600" dirty="0" err="1">
                <a:solidFill>
                  <a:schemeClr val="tx1"/>
                </a:solidFill>
              </a:rPr>
              <a:t>F.keyD</a:t>
            </a:r>
            <a:r>
              <a:rPr lang="en-US" sz="1600" dirty="0">
                <a:solidFill>
                  <a:schemeClr val="tx1"/>
                </a:solidFill>
              </a:rPr>
              <a:t> = </a:t>
            </a:r>
            <a:r>
              <a:rPr lang="en-US" sz="1600" dirty="0" err="1">
                <a:solidFill>
                  <a:schemeClr val="tx1"/>
                </a:solidFill>
              </a:rPr>
              <a:t>D.keyD</a:t>
            </a:r>
            <a:endParaRPr lang="en-US" sz="1600" dirty="0">
              <a:solidFill>
                <a:schemeClr val="tx1"/>
              </a:solidFill>
            </a:endParaRPr>
          </a:p>
          <a:p>
            <a:pPr>
              <a:tabLst>
                <a:tab pos="2517775" algn="l"/>
              </a:tabLst>
            </a:pPr>
            <a:r>
              <a:rPr lang="en-US" sz="1600" dirty="0">
                <a:solidFill>
                  <a:schemeClr val="tx1"/>
                </a:solidFill>
              </a:rPr>
              <a:t>    JOIN PRODUCT P	ON </a:t>
            </a:r>
            <a:r>
              <a:rPr lang="en-US" sz="1600" dirty="0" err="1">
                <a:solidFill>
                  <a:schemeClr val="tx1"/>
                </a:solidFill>
              </a:rPr>
              <a:t>F.keyP</a:t>
            </a:r>
            <a:r>
              <a:rPr lang="en-US" sz="1600" dirty="0">
                <a:solidFill>
                  <a:schemeClr val="tx1"/>
                </a:solidFill>
              </a:rPr>
              <a:t> = </a:t>
            </a:r>
            <a:r>
              <a:rPr lang="en-US" sz="1600" dirty="0" err="1">
                <a:solidFill>
                  <a:schemeClr val="tx1"/>
                </a:solidFill>
              </a:rPr>
              <a:t>P.keyP</a:t>
            </a:r>
            <a:endParaRPr lang="en-US" sz="1600" dirty="0">
              <a:solidFill>
                <a:schemeClr val="tx1"/>
              </a:solidFill>
            </a:endParaRPr>
          </a:p>
          <a:p>
            <a:pPr>
              <a:tabLst>
                <a:tab pos="2517775" algn="l"/>
              </a:tabLst>
            </a:pPr>
            <a:r>
              <a:rPr lang="en-US" sz="1600" dirty="0">
                <a:solidFill>
                  <a:srgbClr val="7030A0"/>
                </a:solidFill>
              </a:rPr>
              <a:t>    JOIN (</a:t>
            </a:r>
          </a:p>
          <a:p>
            <a:pPr>
              <a:tabLst>
                <a:tab pos="625475" algn="l"/>
                <a:tab pos="2517775" algn="l"/>
              </a:tabLst>
            </a:pPr>
            <a:r>
              <a:rPr lang="en-US" sz="1600" dirty="0">
                <a:solidFill>
                  <a:srgbClr val="7030A0"/>
                </a:solidFill>
              </a:rPr>
              <a:t>	SELECT TOP 4 </a:t>
            </a:r>
            <a:r>
              <a:rPr lang="en-US" sz="1600" dirty="0" err="1">
                <a:solidFill>
                  <a:srgbClr val="7030A0"/>
                </a:solidFill>
              </a:rPr>
              <a:t>S.city</a:t>
            </a:r>
            <a:r>
              <a:rPr lang="en-US" sz="1600" dirty="0">
                <a:solidFill>
                  <a:srgbClr val="7030A0"/>
                </a:solidFill>
              </a:rPr>
              <a:t>, Sum(</a:t>
            </a:r>
            <a:r>
              <a:rPr lang="en-US" sz="1600" dirty="0" err="1">
                <a:solidFill>
                  <a:srgbClr val="7030A0"/>
                </a:solidFill>
              </a:rPr>
              <a:t>F.receipts</a:t>
            </a:r>
            <a:r>
              <a:rPr lang="en-US" sz="1600" dirty="0">
                <a:solidFill>
                  <a:srgbClr val="7030A0"/>
                </a:solidFill>
              </a:rPr>
              <a:t>)</a:t>
            </a:r>
          </a:p>
          <a:p>
            <a:pPr>
              <a:tabLst>
                <a:tab pos="625475" algn="l"/>
                <a:tab pos="2517775" algn="l"/>
              </a:tabLst>
            </a:pPr>
            <a:r>
              <a:rPr lang="en-US" sz="1600" dirty="0">
                <a:solidFill>
                  <a:srgbClr val="7030A0"/>
                </a:solidFill>
              </a:rPr>
              <a:t>	FROM SALES F</a:t>
            </a:r>
          </a:p>
          <a:p>
            <a:pPr>
              <a:tabLst>
                <a:tab pos="625475" algn="l"/>
                <a:tab pos="2517775" algn="l"/>
              </a:tabLst>
            </a:pPr>
            <a:r>
              <a:rPr lang="en-US" sz="1600" dirty="0">
                <a:solidFill>
                  <a:srgbClr val="7030A0"/>
                </a:solidFill>
              </a:rPr>
              <a:t>	    JOIN STORE S 	ON </a:t>
            </a:r>
            <a:r>
              <a:rPr lang="en-US" sz="1600" dirty="0" err="1">
                <a:solidFill>
                  <a:srgbClr val="7030A0"/>
                </a:solidFill>
              </a:rPr>
              <a:t>F.keyS</a:t>
            </a:r>
            <a:r>
              <a:rPr lang="en-US" sz="1600" dirty="0">
                <a:solidFill>
                  <a:srgbClr val="7030A0"/>
                </a:solidFill>
              </a:rPr>
              <a:t> = </a:t>
            </a:r>
            <a:r>
              <a:rPr lang="en-US" sz="1600" dirty="0" err="1">
                <a:solidFill>
                  <a:srgbClr val="7030A0"/>
                </a:solidFill>
              </a:rPr>
              <a:t>S.keyS</a:t>
            </a:r>
            <a:endParaRPr lang="en-US" sz="1600" dirty="0">
              <a:solidFill>
                <a:srgbClr val="7030A0"/>
              </a:solidFill>
            </a:endParaRPr>
          </a:p>
          <a:p>
            <a:pPr>
              <a:tabLst>
                <a:tab pos="625475" algn="l"/>
                <a:tab pos="2517775" algn="l"/>
              </a:tabLst>
            </a:pPr>
            <a:r>
              <a:rPr lang="en-US" sz="1600" dirty="0">
                <a:solidFill>
                  <a:srgbClr val="7030A0"/>
                </a:solidFill>
              </a:rPr>
              <a:t>	    JOIN DATE D 	ON </a:t>
            </a:r>
            <a:r>
              <a:rPr lang="en-US" sz="1600" dirty="0" err="1">
                <a:solidFill>
                  <a:srgbClr val="7030A0"/>
                </a:solidFill>
              </a:rPr>
              <a:t>F.keyD</a:t>
            </a:r>
            <a:r>
              <a:rPr lang="en-US" sz="1600" dirty="0">
                <a:solidFill>
                  <a:srgbClr val="7030A0"/>
                </a:solidFill>
              </a:rPr>
              <a:t> = </a:t>
            </a:r>
            <a:r>
              <a:rPr lang="en-US" sz="1600" dirty="0" err="1">
                <a:solidFill>
                  <a:srgbClr val="7030A0"/>
                </a:solidFill>
              </a:rPr>
              <a:t>D.keyD</a:t>
            </a:r>
            <a:endParaRPr lang="en-US" sz="1600" dirty="0">
              <a:solidFill>
                <a:srgbClr val="7030A0"/>
              </a:solidFill>
            </a:endParaRPr>
          </a:p>
          <a:p>
            <a:pPr>
              <a:tabLst>
                <a:tab pos="625475" algn="l"/>
                <a:tab pos="2517775" algn="l"/>
              </a:tabLst>
            </a:pPr>
            <a:r>
              <a:rPr lang="en-US" sz="1600" dirty="0">
                <a:solidFill>
                  <a:srgbClr val="7030A0"/>
                </a:solidFill>
              </a:rPr>
              <a:t>	WHERE </a:t>
            </a:r>
            <a:r>
              <a:rPr lang="en-US" sz="1600" dirty="0" err="1">
                <a:solidFill>
                  <a:srgbClr val="7030A0"/>
                </a:solidFill>
              </a:rPr>
              <a:t>D.year</a:t>
            </a:r>
            <a:r>
              <a:rPr lang="en-US" sz="1600" dirty="0">
                <a:solidFill>
                  <a:srgbClr val="7030A0"/>
                </a:solidFill>
              </a:rPr>
              <a:t> = '2011'</a:t>
            </a:r>
          </a:p>
          <a:p>
            <a:pPr>
              <a:tabLst>
                <a:tab pos="625475" algn="l"/>
                <a:tab pos="2517775" algn="l"/>
              </a:tabLst>
            </a:pPr>
            <a:r>
              <a:rPr lang="en-US" sz="1600" dirty="0">
                <a:solidFill>
                  <a:srgbClr val="7030A0"/>
                </a:solidFill>
              </a:rPr>
              <a:t>	GROUP BY </a:t>
            </a:r>
            <a:r>
              <a:rPr lang="en-US" sz="1600" dirty="0" err="1">
                <a:solidFill>
                  <a:srgbClr val="7030A0"/>
                </a:solidFill>
              </a:rPr>
              <a:t>S.city</a:t>
            </a:r>
            <a:endParaRPr lang="en-US" sz="1600" dirty="0">
              <a:solidFill>
                <a:srgbClr val="7030A0"/>
              </a:solidFill>
            </a:endParaRPr>
          </a:p>
          <a:p>
            <a:pPr>
              <a:tabLst>
                <a:tab pos="625475" algn="l"/>
                <a:tab pos="2517775" algn="l"/>
              </a:tabLst>
            </a:pPr>
            <a:r>
              <a:rPr lang="en-US" sz="1600" dirty="0">
                <a:solidFill>
                  <a:srgbClr val="7030A0"/>
                </a:solidFill>
              </a:rPr>
              <a:t>	ORDER BY Sum(</a:t>
            </a:r>
            <a:r>
              <a:rPr lang="en-US" sz="1600" dirty="0" err="1">
                <a:solidFill>
                  <a:srgbClr val="7030A0"/>
                </a:solidFill>
              </a:rPr>
              <a:t>F.receipts</a:t>
            </a:r>
            <a:r>
              <a:rPr lang="en-US" sz="1600" dirty="0">
                <a:solidFill>
                  <a:srgbClr val="7030A0"/>
                </a:solidFill>
              </a:rPr>
              <a:t>)</a:t>
            </a:r>
          </a:p>
          <a:p>
            <a:pPr>
              <a:tabLst>
                <a:tab pos="2517775" algn="l"/>
              </a:tabLst>
            </a:pPr>
            <a:r>
              <a:rPr lang="en-US" sz="1600" dirty="0">
                <a:solidFill>
                  <a:srgbClr val="7030A0"/>
                </a:solidFill>
              </a:rPr>
              <a:t>    ) Top4Cities 	ON </a:t>
            </a:r>
            <a:r>
              <a:rPr lang="en-US" sz="1600" dirty="0" err="1">
                <a:solidFill>
                  <a:srgbClr val="7030A0"/>
                </a:solidFill>
              </a:rPr>
              <a:t>S.city</a:t>
            </a:r>
            <a:r>
              <a:rPr lang="en-US" sz="1600" dirty="0">
                <a:solidFill>
                  <a:srgbClr val="7030A0"/>
                </a:solidFill>
              </a:rPr>
              <a:t> = Top4Cities.city</a:t>
            </a:r>
          </a:p>
          <a:p>
            <a:pPr>
              <a:tabLst>
                <a:tab pos="2517775" algn="l"/>
              </a:tabLst>
            </a:pPr>
            <a:r>
              <a:rPr lang="en-US" sz="1600" dirty="0">
                <a:solidFill>
                  <a:schemeClr val="tx1"/>
                </a:solidFill>
              </a:rPr>
              <a:t>WHERE </a:t>
            </a:r>
            <a:r>
              <a:rPr lang="en-US" sz="1600" dirty="0" err="1">
                <a:solidFill>
                  <a:schemeClr val="tx1"/>
                </a:solidFill>
              </a:rPr>
              <a:t>D.year</a:t>
            </a:r>
            <a:r>
              <a:rPr lang="en-US" sz="1600" dirty="0">
                <a:solidFill>
                  <a:schemeClr val="tx1"/>
                </a:solidFill>
              </a:rPr>
              <a:t> = '2011'</a:t>
            </a:r>
          </a:p>
          <a:p>
            <a:pPr>
              <a:tabLst>
                <a:tab pos="2517775" algn="l"/>
              </a:tabLst>
            </a:pPr>
            <a:r>
              <a:rPr lang="en-US" sz="1600" dirty="0">
                <a:solidFill>
                  <a:schemeClr val="tx1"/>
                </a:solidFill>
              </a:rPr>
              <a:t>GROUP BY </a:t>
            </a:r>
            <a:r>
              <a:rPr lang="en-US" sz="1600" dirty="0" err="1">
                <a:solidFill>
                  <a:schemeClr val="tx1"/>
                </a:solidFill>
              </a:rPr>
              <a:t>S.city</a:t>
            </a:r>
            <a:r>
              <a:rPr lang="en-US" sz="1600" dirty="0">
                <a:solidFill>
                  <a:schemeClr val="tx1"/>
                </a:solidFill>
              </a:rPr>
              <a:t>, </a:t>
            </a:r>
            <a:r>
              <a:rPr lang="en-US" sz="1600" dirty="0" err="1">
                <a:solidFill>
                  <a:schemeClr val="tx1"/>
                </a:solidFill>
              </a:rPr>
              <a:t>P.type</a:t>
            </a:r>
            <a:r>
              <a:rPr lang="en-US" sz="1600" dirty="0">
                <a:solidFill>
                  <a:schemeClr val="tx1"/>
                </a:solidFill>
              </a:rPr>
              <a:t>;</a:t>
            </a:r>
          </a:p>
        </p:txBody>
      </p:sp>
    </p:spTree>
    <p:extLst>
      <p:ext uri="{BB962C8B-B14F-4D97-AF65-F5344CB8AC3E}">
        <p14:creationId xmlns:p14="http://schemas.microsoft.com/office/powerpoint/2010/main" val="343204881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Part B. </a:t>
            </a:r>
            <a:r>
              <a:rPr lang="en-US"/>
              <a:t>Advanced Topics </a:t>
            </a:r>
            <a:r>
              <a:rPr lang="en-US" dirty="0"/>
              <a:t>in Dimension Tables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28</a:t>
            </a:fld>
            <a:endParaRPr lang="en-US"/>
          </a:p>
        </p:txBody>
      </p:sp>
      <p:sp>
        <p:nvSpPr>
          <p:cNvPr id="4" name="Content Placeholder 3"/>
          <p:cNvSpPr>
            <a:spLocks noGrp="1"/>
          </p:cNvSpPr>
          <p:nvPr>
            <p:ph sz="quarter" idx="1"/>
          </p:nvPr>
        </p:nvSpPr>
        <p:spPr/>
        <p:txBody>
          <a:bodyPr>
            <a:normAutofit/>
          </a:bodyPr>
          <a:lstStyle/>
          <a:p>
            <a:r>
              <a:rPr lang="en-US" dirty="0"/>
              <a:t>Snowflake schema</a:t>
            </a:r>
          </a:p>
          <a:p>
            <a:pPr lvl="1"/>
            <a:r>
              <a:rPr lang="en-US" dirty="0"/>
              <a:t>More table join, more surrogate keys</a:t>
            </a:r>
          </a:p>
          <a:p>
            <a:pPr lvl="1"/>
            <a:r>
              <a:rPr lang="en-US" dirty="0"/>
              <a:t>Snowflake vs. star schema</a:t>
            </a:r>
          </a:p>
          <a:p>
            <a:pPr lvl="1"/>
            <a:r>
              <a:rPr lang="en-US" dirty="0"/>
              <a:t>Analysis query in SQL</a:t>
            </a:r>
          </a:p>
          <a:p>
            <a:r>
              <a:rPr lang="en-US" dirty="0"/>
              <a:t>Implement shared hierarchy</a:t>
            </a:r>
          </a:p>
          <a:p>
            <a:r>
              <a:rPr lang="en-US" dirty="0"/>
              <a:t>Other advanced features</a:t>
            </a:r>
          </a:p>
          <a:p>
            <a:pPr lvl="1"/>
            <a:r>
              <a:rPr lang="en-US" dirty="0"/>
              <a:t>Descriptive attributes</a:t>
            </a:r>
          </a:p>
          <a:p>
            <a:pPr lvl="1"/>
            <a:r>
              <a:rPr lang="en-US" dirty="0"/>
              <a:t>Optional arc and dimension. (why not NULL?)</a:t>
            </a:r>
          </a:p>
          <a:p>
            <a:pPr lvl="1"/>
            <a:r>
              <a:rPr lang="en-US" dirty="0"/>
              <a:t>Degenerate dimensions</a:t>
            </a:r>
          </a:p>
          <a:p>
            <a:pPr lvl="1"/>
            <a:r>
              <a:rPr lang="en-US" dirty="0"/>
              <a:t>Slowly changing dimension (SCD)</a:t>
            </a:r>
          </a:p>
        </p:txBody>
      </p:sp>
    </p:spTree>
    <p:extLst>
      <p:ext uri="{BB962C8B-B14F-4D97-AF65-F5344CB8AC3E}">
        <p14:creationId xmlns:p14="http://schemas.microsoft.com/office/powerpoint/2010/main" val="2433313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Normalization in Operational and Analysis Databases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29</a:t>
            </a:fld>
            <a:endParaRPr lang="en-US"/>
          </a:p>
        </p:txBody>
      </p:sp>
      <p:sp>
        <p:nvSpPr>
          <p:cNvPr id="4" name="Content Placeholder 3"/>
          <p:cNvSpPr>
            <a:spLocks noGrp="1"/>
          </p:cNvSpPr>
          <p:nvPr>
            <p:ph sz="quarter" idx="1"/>
          </p:nvPr>
        </p:nvSpPr>
        <p:spPr/>
        <p:txBody>
          <a:bodyPr>
            <a:normAutofit/>
          </a:bodyPr>
          <a:lstStyle/>
          <a:p>
            <a:r>
              <a:rPr lang="en-US" dirty="0">
                <a:solidFill>
                  <a:srgbClr val="FF0000"/>
                </a:solidFill>
              </a:rPr>
              <a:t>Normalization</a:t>
            </a:r>
            <a:r>
              <a:rPr lang="en-US" dirty="0"/>
              <a:t> in </a:t>
            </a:r>
            <a:r>
              <a:rPr lang="en-US" dirty="0">
                <a:solidFill>
                  <a:schemeClr val="bg2">
                    <a:lumMod val="50000"/>
                  </a:schemeClr>
                </a:solidFill>
              </a:rPr>
              <a:t>operational</a:t>
            </a:r>
            <a:r>
              <a:rPr lang="en-US" dirty="0"/>
              <a:t> database is important to ..</a:t>
            </a:r>
          </a:p>
          <a:p>
            <a:pPr lvl="1"/>
            <a:r>
              <a:rPr lang="en-US" dirty="0"/>
              <a:t>Reduce </a:t>
            </a:r>
            <a:r>
              <a:rPr lang="en-US" dirty="0">
                <a:solidFill>
                  <a:schemeClr val="accent6">
                    <a:lumMod val="60000"/>
                    <a:lumOff val="40000"/>
                  </a:schemeClr>
                </a:solidFill>
              </a:rPr>
              <a:t>redundancy</a:t>
            </a:r>
            <a:r>
              <a:rPr lang="en-US" dirty="0"/>
              <a:t> and save storage</a:t>
            </a:r>
          </a:p>
          <a:p>
            <a:pPr lvl="1"/>
            <a:r>
              <a:rPr lang="en-US" dirty="0"/>
              <a:t>Maintain </a:t>
            </a:r>
            <a:r>
              <a:rPr lang="en-US" dirty="0">
                <a:solidFill>
                  <a:schemeClr val="accent6">
                    <a:lumMod val="60000"/>
                    <a:lumOff val="40000"/>
                  </a:schemeClr>
                </a:solidFill>
              </a:rPr>
              <a:t>integrity</a:t>
            </a:r>
            <a:r>
              <a:rPr lang="en-US" dirty="0"/>
              <a:t> in case of updates</a:t>
            </a:r>
          </a:p>
          <a:p>
            <a:r>
              <a:rPr lang="en-US" dirty="0"/>
              <a:t>But normalization of dimension tables is </a:t>
            </a:r>
            <a:r>
              <a:rPr lang="en-US" dirty="0">
                <a:solidFill>
                  <a:srgbClr val="FF0000"/>
                </a:solidFill>
              </a:rPr>
              <a:t>NOT</a:t>
            </a:r>
            <a:r>
              <a:rPr lang="en-US" dirty="0"/>
              <a:t> as important, because</a:t>
            </a:r>
          </a:p>
          <a:p>
            <a:pPr lvl="1"/>
            <a:r>
              <a:rPr lang="en-US" dirty="0"/>
              <a:t>Fact tables are usually </a:t>
            </a:r>
            <a:r>
              <a:rPr lang="en-US" dirty="0">
                <a:solidFill>
                  <a:schemeClr val="accent6">
                    <a:lumMod val="60000"/>
                    <a:lumOff val="40000"/>
                  </a:schemeClr>
                </a:solidFill>
              </a:rPr>
              <a:t>much larger </a:t>
            </a:r>
            <a:r>
              <a:rPr lang="en-US" dirty="0"/>
              <a:t>than dimension tables. So normalization does not save much space in data marts</a:t>
            </a:r>
          </a:p>
          <a:p>
            <a:pPr lvl="1"/>
            <a:r>
              <a:rPr lang="en-US" dirty="0"/>
              <a:t>Insertion into dimension tables are handled by </a:t>
            </a:r>
            <a:r>
              <a:rPr lang="en-US" dirty="0">
                <a:solidFill>
                  <a:schemeClr val="accent6">
                    <a:lumMod val="60000"/>
                    <a:lumOff val="40000"/>
                  </a:schemeClr>
                </a:solidFill>
              </a:rPr>
              <a:t>ETL process</a:t>
            </a:r>
            <a:r>
              <a:rPr lang="en-US" dirty="0"/>
              <a:t>, which can maintain consistency of redundant data </a:t>
            </a:r>
            <a:r>
              <a:rPr lang="en-US" dirty="0">
                <a:solidFill>
                  <a:schemeClr val="accent6">
                    <a:lumMod val="60000"/>
                    <a:lumOff val="40000"/>
                  </a:schemeClr>
                </a:solidFill>
              </a:rPr>
              <a:t>easily</a:t>
            </a:r>
          </a:p>
          <a:p>
            <a:pPr lvl="1"/>
            <a:r>
              <a:rPr lang="en-US" dirty="0"/>
              <a:t>Updates to dimension tables are </a:t>
            </a:r>
            <a:r>
              <a:rPr lang="en-US" dirty="0">
                <a:solidFill>
                  <a:schemeClr val="accent6">
                    <a:lumMod val="60000"/>
                    <a:lumOff val="40000"/>
                  </a:schemeClr>
                </a:solidFill>
              </a:rPr>
              <a:t>not often </a:t>
            </a:r>
            <a:r>
              <a:rPr lang="en-US" dirty="0">
                <a:solidFill>
                  <a:schemeClr val="bg1">
                    <a:lumMod val="85000"/>
                  </a:schemeClr>
                </a:solidFill>
              </a:rPr>
              <a:t>(More discussion in SCD topic)</a:t>
            </a:r>
          </a:p>
        </p:txBody>
      </p:sp>
    </p:spTree>
    <p:extLst>
      <p:ext uri="{BB962C8B-B14F-4D97-AF65-F5344CB8AC3E}">
        <p14:creationId xmlns:p14="http://schemas.microsoft.com/office/powerpoint/2010/main" val="282872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A. Star Schema</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4995B41A-9D18-48EF-B739-FD37193D25C0}" type="slidenum">
              <a:rPr lang="en-US" smtClean="0"/>
              <a:pPr/>
              <a:t>3</a:t>
            </a:fld>
            <a:endParaRPr lang="en-US"/>
          </a:p>
        </p:txBody>
      </p:sp>
      <p:sp>
        <p:nvSpPr>
          <p:cNvPr id="4" name="Content Placeholder 3"/>
          <p:cNvSpPr>
            <a:spLocks noGrp="1"/>
          </p:cNvSpPr>
          <p:nvPr>
            <p:ph sz="quarter" idx="1"/>
          </p:nvPr>
        </p:nvSpPr>
        <p:spPr/>
        <p:txBody>
          <a:bodyPr/>
          <a:lstStyle/>
          <a:p>
            <a:r>
              <a:rPr lang="en-US" dirty="0"/>
              <a:t>Logical design:</a:t>
            </a:r>
          </a:p>
          <a:p>
            <a:pPr lvl="1"/>
            <a:r>
              <a:rPr lang="en-US" dirty="0"/>
              <a:t>Relational OLAP (this chap)</a:t>
            </a:r>
          </a:p>
          <a:p>
            <a:pPr lvl="1"/>
            <a:r>
              <a:rPr lang="en-US" dirty="0"/>
              <a:t>MOLAP and HOLAP (brief intro)</a:t>
            </a:r>
          </a:p>
          <a:p>
            <a:r>
              <a:rPr lang="en-US" dirty="0"/>
              <a:t>Star schema basics:</a:t>
            </a:r>
          </a:p>
          <a:p>
            <a:pPr lvl="1"/>
            <a:r>
              <a:rPr lang="en-US" dirty="0"/>
              <a:t>Fact table, compound key</a:t>
            </a:r>
          </a:p>
          <a:p>
            <a:pPr lvl="1"/>
            <a:r>
              <a:rPr lang="en-US" dirty="0"/>
              <a:t>Dimension tables, surrogate key, why?</a:t>
            </a:r>
          </a:p>
          <a:p>
            <a:pPr lvl="1"/>
            <a:r>
              <a:rPr lang="en-US" dirty="0"/>
              <a:t>Shape and content of fact and dimension tables</a:t>
            </a:r>
          </a:p>
          <a:p>
            <a:pPr lvl="1"/>
            <a:r>
              <a:rPr lang="en-US" dirty="0"/>
              <a:t>Logical design: from fact schema to star schema</a:t>
            </a:r>
          </a:p>
          <a:p>
            <a:r>
              <a:rPr lang="en-US" dirty="0"/>
              <a:t>Analysis query in SQL</a:t>
            </a:r>
          </a:p>
          <a:p>
            <a:pPr lvl="1"/>
            <a:r>
              <a:rPr lang="en-US" dirty="0"/>
              <a:t>Using JOIN, GROUP BY, and WHERE</a:t>
            </a:r>
          </a:p>
          <a:p>
            <a:pPr lvl="1"/>
            <a:r>
              <a:rPr lang="en-US" dirty="0">
                <a:solidFill>
                  <a:schemeClr val="bg1">
                    <a:lumMod val="75000"/>
                  </a:schemeClr>
                </a:solidFill>
              </a:rPr>
              <a:t>OLAP extension in SQL-99</a:t>
            </a:r>
          </a:p>
        </p:txBody>
      </p:sp>
    </p:spTree>
    <p:extLst>
      <p:ext uri="{BB962C8B-B14F-4D97-AF65-F5344CB8AC3E}">
        <p14:creationId xmlns:p14="http://schemas.microsoft.com/office/powerpoint/2010/main" val="398120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Benefits of </a:t>
            </a:r>
            <a:r>
              <a:rPr lang="en-US" dirty="0" err="1"/>
              <a:t>Denormalization</a:t>
            </a:r>
            <a:r>
              <a:rPr lang="en-US" dirty="0"/>
              <a:t> in Star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30</a:t>
            </a:fld>
            <a:endParaRPr lang="en-US"/>
          </a:p>
        </p:txBody>
      </p:sp>
      <p:sp>
        <p:nvSpPr>
          <p:cNvPr id="4" name="Content Placeholder 3"/>
          <p:cNvSpPr>
            <a:spLocks noGrp="1"/>
          </p:cNvSpPr>
          <p:nvPr>
            <p:ph sz="quarter" idx="1"/>
          </p:nvPr>
        </p:nvSpPr>
        <p:spPr/>
        <p:txBody>
          <a:bodyPr>
            <a:normAutofit/>
          </a:bodyPr>
          <a:lstStyle/>
          <a:p>
            <a:r>
              <a:rPr lang="en-US" dirty="0"/>
              <a:t>In star schema, </a:t>
            </a:r>
            <a:r>
              <a:rPr lang="en-US" dirty="0">
                <a:solidFill>
                  <a:srgbClr val="FF0000"/>
                </a:solidFill>
              </a:rPr>
              <a:t>all</a:t>
            </a:r>
            <a:r>
              <a:rPr lang="en-US" dirty="0"/>
              <a:t> dimensional attributes of a dimension are stored in a relational table</a:t>
            </a:r>
          </a:p>
          <a:p>
            <a:pPr lvl="1"/>
            <a:r>
              <a:rPr lang="en-US" dirty="0"/>
              <a:t>Dimension tables are </a:t>
            </a:r>
            <a:r>
              <a:rPr lang="en-US" dirty="0">
                <a:solidFill>
                  <a:schemeClr val="bg2">
                    <a:lumMod val="50000"/>
                  </a:schemeClr>
                </a:solidFill>
              </a:rPr>
              <a:t>denormalized</a:t>
            </a:r>
            <a:r>
              <a:rPr lang="en-US" dirty="0"/>
              <a:t> (i.e., not normalized)</a:t>
            </a:r>
          </a:p>
          <a:p>
            <a:r>
              <a:rPr lang="en-US" dirty="0"/>
              <a:t>Some </a:t>
            </a:r>
            <a:r>
              <a:rPr lang="en-US" dirty="0">
                <a:solidFill>
                  <a:srgbClr val="FF0000"/>
                </a:solidFill>
              </a:rPr>
              <a:t>benefits</a:t>
            </a:r>
            <a:r>
              <a:rPr lang="en-US" dirty="0"/>
              <a:t>:</a:t>
            </a:r>
          </a:p>
          <a:p>
            <a:pPr lvl="1"/>
            <a:r>
              <a:rPr lang="en-US" dirty="0"/>
              <a:t>Star schema is </a:t>
            </a:r>
            <a:r>
              <a:rPr lang="en-US" dirty="0">
                <a:solidFill>
                  <a:schemeClr val="bg2">
                    <a:lumMod val="50000"/>
                  </a:schemeClr>
                </a:solidFill>
              </a:rPr>
              <a:t>easier</a:t>
            </a:r>
            <a:r>
              <a:rPr lang="en-US" dirty="0"/>
              <a:t> to understand</a:t>
            </a:r>
          </a:p>
          <a:p>
            <a:pPr lvl="1"/>
            <a:r>
              <a:rPr lang="en-US" dirty="0"/>
              <a:t>Redundancy in the data set </a:t>
            </a:r>
            <a:r>
              <a:rPr lang="en-US" dirty="0">
                <a:solidFill>
                  <a:schemeClr val="bg2">
                    <a:lumMod val="50000"/>
                  </a:schemeClr>
                </a:solidFill>
              </a:rPr>
              <a:t>simplifies</a:t>
            </a:r>
            <a:r>
              <a:rPr lang="en-US" dirty="0"/>
              <a:t> the ETL process. (less primary key / foreign key relationship to maintain)</a:t>
            </a:r>
          </a:p>
          <a:p>
            <a:pPr lvl="1"/>
            <a:r>
              <a:rPr lang="en-US" dirty="0">
                <a:solidFill>
                  <a:schemeClr val="bg2">
                    <a:lumMod val="50000"/>
                  </a:schemeClr>
                </a:solidFill>
              </a:rPr>
              <a:t>Better</a:t>
            </a:r>
            <a:r>
              <a:rPr lang="en-US" dirty="0"/>
              <a:t> query performance because of smaller number of table joins</a:t>
            </a:r>
          </a:p>
          <a:p>
            <a:r>
              <a:rPr lang="en-US" i="1" dirty="0"/>
              <a:t>Yet sometimes we need to </a:t>
            </a:r>
            <a:r>
              <a:rPr lang="en-US" i="1" dirty="0">
                <a:solidFill>
                  <a:srgbClr val="FF0000"/>
                </a:solidFill>
              </a:rPr>
              <a:t>partially normalize </a:t>
            </a:r>
            <a:r>
              <a:rPr lang="en-US" i="1" dirty="0"/>
              <a:t>dimension tables….</a:t>
            </a:r>
            <a:endParaRPr lang="en-US" i="1" dirty="0">
              <a:solidFill>
                <a:srgbClr val="0000FF"/>
              </a:solidFill>
            </a:endParaRPr>
          </a:p>
        </p:txBody>
      </p:sp>
    </p:spTree>
    <p:extLst>
      <p:ext uri="{BB962C8B-B14F-4D97-AF65-F5344CB8AC3E}">
        <p14:creationId xmlns:p14="http://schemas.microsoft.com/office/powerpoint/2010/main" val="622836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Snowflake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31</a:t>
            </a:fld>
            <a:endParaRPr lang="en-US"/>
          </a:p>
        </p:txBody>
      </p:sp>
      <p:sp>
        <p:nvSpPr>
          <p:cNvPr id="4" name="Content Placeholder 3"/>
          <p:cNvSpPr>
            <a:spLocks noGrp="1"/>
          </p:cNvSpPr>
          <p:nvPr>
            <p:ph sz="quarter" idx="1"/>
          </p:nvPr>
        </p:nvSpPr>
        <p:spPr>
          <a:xfrm>
            <a:off x="457200" y="1219200"/>
            <a:ext cx="8229600" cy="2895600"/>
          </a:xfrm>
        </p:spPr>
        <p:txBody>
          <a:bodyPr>
            <a:normAutofit lnSpcReduction="10000"/>
          </a:bodyPr>
          <a:lstStyle/>
          <a:p>
            <a:r>
              <a:rPr lang="en-US" dirty="0" err="1">
                <a:solidFill>
                  <a:srgbClr val="FF0000"/>
                </a:solidFill>
              </a:rPr>
              <a:t>Snowflaking</a:t>
            </a:r>
            <a:r>
              <a:rPr lang="en-US" dirty="0">
                <a:solidFill>
                  <a:srgbClr val="0000FF"/>
                </a:solidFill>
              </a:rPr>
              <a:t> </a:t>
            </a:r>
            <a:r>
              <a:rPr lang="en-US" dirty="0"/>
              <a:t>is a method of (partially) </a:t>
            </a:r>
            <a:r>
              <a:rPr lang="en-US" dirty="0">
                <a:solidFill>
                  <a:schemeClr val="bg2">
                    <a:lumMod val="50000"/>
                  </a:schemeClr>
                </a:solidFill>
              </a:rPr>
              <a:t>normalizing</a:t>
            </a:r>
            <a:r>
              <a:rPr lang="en-US" dirty="0"/>
              <a:t> the dimension tables in a star schema.</a:t>
            </a:r>
          </a:p>
          <a:p>
            <a:pPr lvl="1"/>
            <a:r>
              <a:rPr lang="en-US" dirty="0">
                <a:solidFill>
                  <a:schemeClr val="accent6">
                    <a:lumMod val="60000"/>
                    <a:lumOff val="40000"/>
                  </a:schemeClr>
                </a:solidFill>
              </a:rPr>
              <a:t>No</a:t>
            </a:r>
            <a:r>
              <a:rPr lang="en-US" dirty="0"/>
              <a:t> need to do </a:t>
            </a:r>
            <a:r>
              <a:rPr lang="en-US" dirty="0">
                <a:solidFill>
                  <a:schemeClr val="accent6">
                    <a:lumMod val="60000"/>
                    <a:lumOff val="40000"/>
                  </a:schemeClr>
                </a:solidFill>
              </a:rPr>
              <a:t>full</a:t>
            </a:r>
            <a:r>
              <a:rPr lang="en-US" dirty="0"/>
              <a:t> normalization (e.g., 3NF)</a:t>
            </a:r>
          </a:p>
          <a:p>
            <a:pPr lvl="1"/>
            <a:r>
              <a:rPr lang="en-US" dirty="0"/>
              <a:t>The result is known as </a:t>
            </a:r>
            <a:r>
              <a:rPr lang="en-US" dirty="0">
                <a:solidFill>
                  <a:srgbClr val="FF0000"/>
                </a:solidFill>
              </a:rPr>
              <a:t>snowflake schema</a:t>
            </a:r>
          </a:p>
          <a:p>
            <a:r>
              <a:rPr lang="en-US" dirty="0"/>
              <a:t>Break transitive functional dependency by moving some attributes to separate tables and relate these tables with new surrogate keys</a:t>
            </a:r>
          </a:p>
        </p:txBody>
      </p:sp>
      <p:cxnSp>
        <p:nvCxnSpPr>
          <p:cNvPr id="5" name="Straight Connector 4"/>
          <p:cNvCxnSpPr>
            <a:endCxn id="22" idx="2"/>
          </p:cNvCxnSpPr>
          <p:nvPr/>
        </p:nvCxnSpPr>
        <p:spPr>
          <a:xfrm>
            <a:off x="5105400" y="5167860"/>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0" idx="6"/>
          </p:cNvCxnSpPr>
          <p:nvPr/>
        </p:nvCxnSpPr>
        <p:spPr>
          <a:xfrm flipV="1">
            <a:off x="1219200" y="5596068"/>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733800" y="4495800"/>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Sales</a:t>
            </a:r>
          </a:p>
        </p:txBody>
      </p:sp>
      <p:sp>
        <p:nvSpPr>
          <p:cNvPr id="8" name="Rectangle 7"/>
          <p:cNvSpPr/>
          <p:nvPr/>
        </p:nvSpPr>
        <p:spPr>
          <a:xfrm>
            <a:off x="3733800" y="4800600"/>
            <a:ext cx="1371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quantity</a:t>
            </a:r>
          </a:p>
          <a:p>
            <a:r>
              <a:rPr lang="en-US" sz="1400" dirty="0"/>
              <a:t>receipts</a:t>
            </a:r>
          </a:p>
          <a:p>
            <a:r>
              <a:rPr lang="en-US" sz="1400" dirty="0" err="1"/>
              <a:t>unitPrice</a:t>
            </a:r>
            <a:endParaRPr lang="en-US" sz="1400" dirty="0"/>
          </a:p>
          <a:p>
            <a:r>
              <a:rPr lang="en-US" sz="1400" dirty="0" err="1"/>
              <a:t>numCustomers</a:t>
            </a:r>
            <a:endParaRPr lang="en-US" sz="1400" dirty="0"/>
          </a:p>
        </p:txBody>
      </p:sp>
      <p:sp>
        <p:nvSpPr>
          <p:cNvPr id="9" name="Oval 8"/>
          <p:cNvSpPr/>
          <p:nvPr/>
        </p:nvSpPr>
        <p:spPr>
          <a:xfrm>
            <a:off x="3048000" y="548863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0" name="Oval 9"/>
          <p:cNvSpPr/>
          <p:nvPr/>
        </p:nvSpPr>
        <p:spPr>
          <a:xfrm>
            <a:off x="5562600" y="50604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1" name="TextBox 10"/>
          <p:cNvSpPr txBox="1"/>
          <p:nvPr/>
        </p:nvSpPr>
        <p:spPr>
          <a:xfrm>
            <a:off x="2743200" y="5635823"/>
            <a:ext cx="838200" cy="307777"/>
          </a:xfrm>
          <a:prstGeom prst="rect">
            <a:avLst/>
          </a:prstGeom>
          <a:noFill/>
        </p:spPr>
        <p:txBody>
          <a:bodyPr wrap="square" rtlCol="0">
            <a:spAutoFit/>
          </a:bodyPr>
          <a:lstStyle/>
          <a:p>
            <a:pPr algn="ctr"/>
            <a:r>
              <a:rPr lang="en-US" sz="1400" dirty="0"/>
              <a:t>date</a:t>
            </a:r>
          </a:p>
        </p:txBody>
      </p:sp>
      <p:sp>
        <p:nvSpPr>
          <p:cNvPr id="12" name="TextBox 11"/>
          <p:cNvSpPr txBox="1"/>
          <p:nvPr/>
        </p:nvSpPr>
        <p:spPr>
          <a:xfrm>
            <a:off x="5257800" y="5257800"/>
            <a:ext cx="838200" cy="307777"/>
          </a:xfrm>
          <a:prstGeom prst="rect">
            <a:avLst/>
          </a:prstGeom>
          <a:noFill/>
        </p:spPr>
        <p:txBody>
          <a:bodyPr wrap="square" rtlCol="0">
            <a:spAutoFit/>
          </a:bodyPr>
          <a:lstStyle/>
          <a:p>
            <a:pPr algn="ctr"/>
            <a:r>
              <a:rPr lang="en-US" sz="1400" dirty="0"/>
              <a:t>store</a:t>
            </a:r>
          </a:p>
        </p:txBody>
      </p:sp>
      <p:cxnSp>
        <p:nvCxnSpPr>
          <p:cNvPr id="13" name="Straight Connector 12"/>
          <p:cNvCxnSpPr/>
          <p:nvPr/>
        </p:nvCxnSpPr>
        <p:spPr>
          <a:xfrm>
            <a:off x="2895600" y="4614722"/>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743200" y="4419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5" name="TextBox 14"/>
          <p:cNvSpPr txBox="1"/>
          <p:nvPr/>
        </p:nvSpPr>
        <p:spPr>
          <a:xfrm>
            <a:off x="2819400" y="4191000"/>
            <a:ext cx="685800" cy="307777"/>
          </a:xfrm>
          <a:prstGeom prst="rect">
            <a:avLst/>
          </a:prstGeom>
          <a:noFill/>
        </p:spPr>
        <p:txBody>
          <a:bodyPr wrap="square" rtlCol="0">
            <a:spAutoFit/>
          </a:bodyPr>
          <a:lstStyle/>
          <a:p>
            <a:pPr algn="ctr"/>
            <a:r>
              <a:rPr lang="en-US" sz="1400" dirty="0"/>
              <a:t>brand</a:t>
            </a:r>
          </a:p>
        </p:txBody>
      </p:sp>
      <p:sp>
        <p:nvSpPr>
          <p:cNvPr id="16" name="Oval 15"/>
          <p:cNvSpPr/>
          <p:nvPr/>
        </p:nvSpPr>
        <p:spPr>
          <a:xfrm>
            <a:off x="2362200" y="548342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7" name="TextBox 16"/>
          <p:cNvSpPr txBox="1"/>
          <p:nvPr/>
        </p:nvSpPr>
        <p:spPr>
          <a:xfrm>
            <a:off x="2057400" y="5635823"/>
            <a:ext cx="838200" cy="307777"/>
          </a:xfrm>
          <a:prstGeom prst="rect">
            <a:avLst/>
          </a:prstGeom>
          <a:noFill/>
        </p:spPr>
        <p:txBody>
          <a:bodyPr wrap="square" rtlCol="0">
            <a:spAutoFit/>
          </a:bodyPr>
          <a:lstStyle/>
          <a:p>
            <a:pPr algn="ctr"/>
            <a:r>
              <a:rPr lang="en-US" sz="1400" dirty="0"/>
              <a:t>month</a:t>
            </a:r>
          </a:p>
        </p:txBody>
      </p:sp>
      <p:sp>
        <p:nvSpPr>
          <p:cNvPr id="18" name="Oval 17"/>
          <p:cNvSpPr/>
          <p:nvPr/>
        </p:nvSpPr>
        <p:spPr>
          <a:xfrm>
            <a:off x="1676400" y="548863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9" name="TextBox 18"/>
          <p:cNvSpPr txBox="1"/>
          <p:nvPr/>
        </p:nvSpPr>
        <p:spPr>
          <a:xfrm>
            <a:off x="1371600" y="5635823"/>
            <a:ext cx="838200" cy="307777"/>
          </a:xfrm>
          <a:prstGeom prst="rect">
            <a:avLst/>
          </a:prstGeom>
          <a:noFill/>
        </p:spPr>
        <p:txBody>
          <a:bodyPr wrap="square" rtlCol="0">
            <a:spAutoFit/>
          </a:bodyPr>
          <a:lstStyle/>
          <a:p>
            <a:pPr algn="ctr"/>
            <a:r>
              <a:rPr lang="en-US" sz="1400" dirty="0"/>
              <a:t>quarter</a:t>
            </a:r>
          </a:p>
        </p:txBody>
      </p:sp>
      <p:sp>
        <p:nvSpPr>
          <p:cNvPr id="20" name="Oval 19"/>
          <p:cNvSpPr/>
          <p:nvPr/>
        </p:nvSpPr>
        <p:spPr>
          <a:xfrm>
            <a:off x="990600" y="548342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21" name="TextBox 20"/>
          <p:cNvSpPr txBox="1"/>
          <p:nvPr/>
        </p:nvSpPr>
        <p:spPr>
          <a:xfrm>
            <a:off x="685800" y="5635823"/>
            <a:ext cx="838200" cy="307777"/>
          </a:xfrm>
          <a:prstGeom prst="rect">
            <a:avLst/>
          </a:prstGeom>
          <a:noFill/>
        </p:spPr>
        <p:txBody>
          <a:bodyPr wrap="square" rtlCol="0">
            <a:spAutoFit/>
          </a:bodyPr>
          <a:lstStyle/>
          <a:p>
            <a:pPr algn="ctr"/>
            <a:r>
              <a:rPr lang="en-US" sz="1400" dirty="0"/>
              <a:t>year</a:t>
            </a:r>
          </a:p>
        </p:txBody>
      </p:sp>
      <p:sp>
        <p:nvSpPr>
          <p:cNvPr id="22" name="Oval 21"/>
          <p:cNvSpPr/>
          <p:nvPr/>
        </p:nvSpPr>
        <p:spPr>
          <a:xfrm>
            <a:off x="7525060" y="50631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23" name="TextBox 22"/>
          <p:cNvSpPr txBox="1"/>
          <p:nvPr/>
        </p:nvSpPr>
        <p:spPr>
          <a:xfrm>
            <a:off x="7220260" y="5246775"/>
            <a:ext cx="838200" cy="307777"/>
          </a:xfrm>
          <a:prstGeom prst="rect">
            <a:avLst/>
          </a:prstGeom>
          <a:noFill/>
        </p:spPr>
        <p:txBody>
          <a:bodyPr wrap="square" rtlCol="0">
            <a:spAutoFit/>
          </a:bodyPr>
          <a:lstStyle/>
          <a:p>
            <a:pPr algn="ctr"/>
            <a:r>
              <a:rPr lang="en-US" sz="1400" dirty="0"/>
              <a:t>country</a:t>
            </a:r>
          </a:p>
        </p:txBody>
      </p:sp>
      <p:sp>
        <p:nvSpPr>
          <p:cNvPr id="24" name="Oval 23"/>
          <p:cNvSpPr/>
          <p:nvPr/>
        </p:nvSpPr>
        <p:spPr>
          <a:xfrm>
            <a:off x="6839260" y="50579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25" name="TextBox 24"/>
          <p:cNvSpPr txBox="1"/>
          <p:nvPr/>
        </p:nvSpPr>
        <p:spPr>
          <a:xfrm>
            <a:off x="6534460" y="5246775"/>
            <a:ext cx="838200" cy="307777"/>
          </a:xfrm>
          <a:prstGeom prst="rect">
            <a:avLst/>
          </a:prstGeom>
          <a:noFill/>
        </p:spPr>
        <p:txBody>
          <a:bodyPr wrap="square" rtlCol="0">
            <a:spAutoFit/>
          </a:bodyPr>
          <a:lstStyle/>
          <a:p>
            <a:pPr algn="ctr"/>
            <a:r>
              <a:rPr lang="en-US" sz="1400" dirty="0"/>
              <a:t>state</a:t>
            </a:r>
          </a:p>
        </p:txBody>
      </p:sp>
      <p:sp>
        <p:nvSpPr>
          <p:cNvPr id="26" name="Oval 25"/>
          <p:cNvSpPr/>
          <p:nvPr/>
        </p:nvSpPr>
        <p:spPr>
          <a:xfrm>
            <a:off x="6153460" y="50631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27" name="TextBox 26"/>
          <p:cNvSpPr txBox="1"/>
          <p:nvPr/>
        </p:nvSpPr>
        <p:spPr>
          <a:xfrm>
            <a:off x="5848660" y="5246775"/>
            <a:ext cx="838200" cy="307777"/>
          </a:xfrm>
          <a:prstGeom prst="rect">
            <a:avLst/>
          </a:prstGeom>
          <a:noFill/>
        </p:spPr>
        <p:txBody>
          <a:bodyPr wrap="square" rtlCol="0">
            <a:spAutoFit/>
          </a:bodyPr>
          <a:lstStyle/>
          <a:p>
            <a:pPr algn="ctr"/>
            <a:r>
              <a:rPr lang="en-US" sz="1400" dirty="0"/>
              <a:t>city</a:t>
            </a:r>
          </a:p>
        </p:txBody>
      </p:sp>
      <p:cxnSp>
        <p:nvCxnSpPr>
          <p:cNvPr id="28" name="Straight Connector 27"/>
          <p:cNvCxnSpPr>
            <a:stCxn id="29" idx="3"/>
            <a:endCxn id="10" idx="0"/>
          </p:cNvCxnSpPr>
          <p:nvPr/>
        </p:nvCxnSpPr>
        <p:spPr>
          <a:xfrm flipH="1">
            <a:off x="5676900" y="4690922"/>
            <a:ext cx="223978" cy="36950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867400" y="4495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30" name="TextBox 29"/>
          <p:cNvSpPr txBox="1"/>
          <p:nvPr/>
        </p:nvSpPr>
        <p:spPr>
          <a:xfrm>
            <a:off x="5943600" y="4385846"/>
            <a:ext cx="1371600" cy="307777"/>
          </a:xfrm>
          <a:prstGeom prst="rect">
            <a:avLst/>
          </a:prstGeom>
          <a:noFill/>
        </p:spPr>
        <p:txBody>
          <a:bodyPr wrap="square" rtlCol="0">
            <a:spAutoFit/>
          </a:bodyPr>
          <a:lstStyle/>
          <a:p>
            <a:pPr algn="ctr"/>
            <a:r>
              <a:rPr lang="en-US" sz="1400" dirty="0" err="1"/>
              <a:t>salesManager</a:t>
            </a:r>
            <a:endParaRPr lang="en-US" sz="1400" dirty="0"/>
          </a:p>
        </p:txBody>
      </p:sp>
      <p:cxnSp>
        <p:nvCxnSpPr>
          <p:cNvPr id="31" name="Straight Connector 30"/>
          <p:cNvCxnSpPr/>
          <p:nvPr/>
        </p:nvCxnSpPr>
        <p:spPr>
          <a:xfrm>
            <a:off x="1295400" y="4986730"/>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1066800" y="48793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33" name="TextBox 32"/>
          <p:cNvSpPr txBox="1"/>
          <p:nvPr/>
        </p:nvSpPr>
        <p:spPr>
          <a:xfrm>
            <a:off x="533400" y="5043202"/>
            <a:ext cx="1143000" cy="307777"/>
          </a:xfrm>
          <a:prstGeom prst="rect">
            <a:avLst/>
          </a:prstGeom>
          <a:noFill/>
        </p:spPr>
        <p:txBody>
          <a:bodyPr wrap="square" rtlCol="0">
            <a:spAutoFit/>
          </a:bodyPr>
          <a:lstStyle/>
          <a:p>
            <a:pPr algn="ctr"/>
            <a:r>
              <a:rPr lang="en-US" sz="1400" dirty="0"/>
              <a:t>department</a:t>
            </a:r>
          </a:p>
        </p:txBody>
      </p:sp>
      <p:sp>
        <p:nvSpPr>
          <p:cNvPr id="34" name="Oval 33"/>
          <p:cNvSpPr/>
          <p:nvPr/>
        </p:nvSpPr>
        <p:spPr>
          <a:xfrm>
            <a:off x="3029260" y="48820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35" name="TextBox 34"/>
          <p:cNvSpPr txBox="1"/>
          <p:nvPr/>
        </p:nvSpPr>
        <p:spPr>
          <a:xfrm>
            <a:off x="2724460" y="5029200"/>
            <a:ext cx="838200" cy="307777"/>
          </a:xfrm>
          <a:prstGeom prst="rect">
            <a:avLst/>
          </a:prstGeom>
          <a:noFill/>
        </p:spPr>
        <p:txBody>
          <a:bodyPr wrap="square" rtlCol="0">
            <a:spAutoFit/>
          </a:bodyPr>
          <a:lstStyle/>
          <a:p>
            <a:pPr algn="ctr"/>
            <a:r>
              <a:rPr lang="en-US" sz="1400" dirty="0"/>
              <a:t>product</a:t>
            </a:r>
          </a:p>
        </p:txBody>
      </p:sp>
      <p:sp>
        <p:nvSpPr>
          <p:cNvPr id="36" name="Oval 35"/>
          <p:cNvSpPr/>
          <p:nvPr/>
        </p:nvSpPr>
        <p:spPr>
          <a:xfrm>
            <a:off x="2343460" y="4876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37" name="TextBox 36"/>
          <p:cNvSpPr txBox="1"/>
          <p:nvPr/>
        </p:nvSpPr>
        <p:spPr>
          <a:xfrm>
            <a:off x="2038660" y="4557998"/>
            <a:ext cx="838200" cy="307777"/>
          </a:xfrm>
          <a:prstGeom prst="rect">
            <a:avLst/>
          </a:prstGeom>
          <a:noFill/>
        </p:spPr>
        <p:txBody>
          <a:bodyPr wrap="square" rtlCol="0">
            <a:spAutoFit/>
          </a:bodyPr>
          <a:lstStyle/>
          <a:p>
            <a:pPr algn="ctr"/>
            <a:r>
              <a:rPr lang="en-US" sz="1400" dirty="0"/>
              <a:t>type</a:t>
            </a:r>
          </a:p>
        </p:txBody>
      </p:sp>
      <p:sp>
        <p:nvSpPr>
          <p:cNvPr id="38" name="Oval 37"/>
          <p:cNvSpPr/>
          <p:nvPr/>
        </p:nvSpPr>
        <p:spPr>
          <a:xfrm>
            <a:off x="1657660" y="48820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39" name="TextBox 38"/>
          <p:cNvSpPr txBox="1"/>
          <p:nvPr/>
        </p:nvSpPr>
        <p:spPr>
          <a:xfrm>
            <a:off x="1352860" y="4557998"/>
            <a:ext cx="838200" cy="307777"/>
          </a:xfrm>
          <a:prstGeom prst="rect">
            <a:avLst/>
          </a:prstGeom>
          <a:noFill/>
        </p:spPr>
        <p:txBody>
          <a:bodyPr wrap="square" rtlCol="0">
            <a:spAutoFit/>
          </a:bodyPr>
          <a:lstStyle/>
          <a:p>
            <a:pPr algn="ctr"/>
            <a:r>
              <a:rPr lang="en-US" sz="1400" dirty="0"/>
              <a:t>category</a:t>
            </a:r>
          </a:p>
        </p:txBody>
      </p:sp>
      <p:cxnSp>
        <p:nvCxnSpPr>
          <p:cNvPr id="41" name="Straight Connector 40"/>
          <p:cNvCxnSpPr/>
          <p:nvPr/>
        </p:nvCxnSpPr>
        <p:spPr>
          <a:xfrm>
            <a:off x="2819400" y="5410200"/>
            <a:ext cx="0" cy="4572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133600" y="4800600"/>
            <a:ext cx="0" cy="4572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a:off x="2895600" y="4572000"/>
            <a:ext cx="381000" cy="3048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6019800" y="4953000"/>
            <a:ext cx="0" cy="4572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638800" y="4724400"/>
            <a:ext cx="228600" cy="2286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7800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dirty="0"/>
              <a:t>Example: Snowflake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32</a:t>
            </a:fld>
            <a:endParaRPr lang="en-US"/>
          </a:p>
        </p:txBody>
      </p:sp>
      <p:sp>
        <p:nvSpPr>
          <p:cNvPr id="64" name="TextBox 63"/>
          <p:cNvSpPr txBox="1"/>
          <p:nvPr/>
        </p:nvSpPr>
        <p:spPr>
          <a:xfrm>
            <a:off x="457200" y="3048000"/>
            <a:ext cx="8001000" cy="3139321"/>
          </a:xfrm>
          <a:prstGeom prst="rect">
            <a:avLst/>
          </a:prstGeom>
          <a:ln w="9525">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solidFill>
                  <a:schemeClr val="tx1"/>
                </a:solidFill>
              </a:rPr>
              <a:t>SALES (</a:t>
            </a:r>
            <a:r>
              <a:rPr lang="en-US" u="sng" dirty="0" err="1">
                <a:solidFill>
                  <a:srgbClr val="C00000"/>
                </a:solidFill>
              </a:rPr>
              <a:t>keyS</a:t>
            </a:r>
            <a:r>
              <a:rPr lang="en-US" dirty="0">
                <a:solidFill>
                  <a:schemeClr val="tx1"/>
                </a:solidFill>
              </a:rPr>
              <a:t>: STORE, </a:t>
            </a:r>
            <a:r>
              <a:rPr lang="en-US" u="sng" dirty="0" err="1">
                <a:solidFill>
                  <a:srgbClr val="C00000"/>
                </a:solidFill>
              </a:rPr>
              <a:t>keyD</a:t>
            </a:r>
            <a:r>
              <a:rPr lang="en-US" dirty="0">
                <a:solidFill>
                  <a:schemeClr val="tx1"/>
                </a:solidFill>
              </a:rPr>
              <a:t>: DATE, </a:t>
            </a:r>
            <a:r>
              <a:rPr lang="en-US" u="sng" dirty="0" err="1">
                <a:solidFill>
                  <a:srgbClr val="C00000"/>
                </a:solidFill>
              </a:rPr>
              <a:t>keyP</a:t>
            </a:r>
            <a:r>
              <a:rPr lang="en-US" dirty="0">
                <a:solidFill>
                  <a:schemeClr val="tx1"/>
                </a:solidFill>
              </a:rPr>
              <a:t>: PRODUCT,  </a:t>
            </a:r>
            <a:r>
              <a:rPr lang="en-US" dirty="0">
                <a:solidFill>
                  <a:schemeClr val="accent6">
                    <a:lumMod val="60000"/>
                    <a:lumOff val="40000"/>
                  </a:schemeClr>
                </a:solidFill>
              </a:rPr>
              <a:t>quantity, receipts, … </a:t>
            </a:r>
            <a:r>
              <a:rPr lang="en-US" dirty="0">
                <a:solidFill>
                  <a:schemeClr val="tx1"/>
                </a:solidFill>
              </a:rPr>
              <a:t>)</a:t>
            </a:r>
          </a:p>
          <a:p>
            <a:endParaRPr lang="en-US" dirty="0">
              <a:solidFill>
                <a:schemeClr val="tx1"/>
              </a:solidFill>
            </a:endParaRPr>
          </a:p>
          <a:p>
            <a:r>
              <a:rPr lang="en-US" dirty="0">
                <a:solidFill>
                  <a:schemeClr val="bg1">
                    <a:lumMod val="50000"/>
                  </a:schemeClr>
                </a:solidFill>
              </a:rPr>
              <a:t>/* Dimension tables */</a:t>
            </a:r>
          </a:p>
          <a:p>
            <a:r>
              <a:rPr lang="en-US" dirty="0">
                <a:solidFill>
                  <a:schemeClr val="tx1"/>
                </a:solidFill>
              </a:rPr>
              <a:t>STORE (</a:t>
            </a:r>
            <a:r>
              <a:rPr lang="en-US" u="sng" dirty="0" err="1">
                <a:solidFill>
                  <a:srgbClr val="C00000"/>
                </a:solidFill>
              </a:rPr>
              <a:t>keyS</a:t>
            </a:r>
            <a:r>
              <a:rPr lang="en-US" dirty="0">
                <a:solidFill>
                  <a:schemeClr val="tx1"/>
                </a:solidFill>
              </a:rPr>
              <a:t>,  </a:t>
            </a:r>
            <a:r>
              <a:rPr lang="en-US" dirty="0">
                <a:solidFill>
                  <a:srgbClr val="00B050"/>
                </a:solidFill>
              </a:rPr>
              <a:t>store, </a:t>
            </a:r>
            <a:r>
              <a:rPr lang="en-US" dirty="0" err="1">
                <a:solidFill>
                  <a:srgbClr val="0000FF"/>
                </a:solidFill>
              </a:rPr>
              <a:t>keyCity</a:t>
            </a:r>
            <a:r>
              <a:rPr lang="en-US" dirty="0">
                <a:solidFill>
                  <a:srgbClr val="0000FF"/>
                </a:solidFill>
              </a:rPr>
              <a:t>: CITY</a:t>
            </a:r>
            <a:r>
              <a:rPr lang="en-US" dirty="0">
                <a:solidFill>
                  <a:srgbClr val="00B050"/>
                </a:solidFill>
              </a:rPr>
              <a:t>, </a:t>
            </a:r>
            <a:r>
              <a:rPr lang="en-US" dirty="0" err="1">
                <a:solidFill>
                  <a:srgbClr val="0000FF"/>
                </a:solidFill>
              </a:rPr>
              <a:t>keySalesMgr</a:t>
            </a:r>
            <a:r>
              <a:rPr lang="en-US" dirty="0">
                <a:solidFill>
                  <a:srgbClr val="0000FF"/>
                </a:solidFill>
              </a:rPr>
              <a:t>: SALES_MGR</a:t>
            </a:r>
            <a:r>
              <a:rPr lang="en-US" dirty="0">
                <a:solidFill>
                  <a:schemeClr val="tx1"/>
                </a:solidFill>
              </a:rPr>
              <a:t>)</a:t>
            </a:r>
          </a:p>
          <a:p>
            <a:r>
              <a:rPr lang="en-US" dirty="0">
                <a:solidFill>
                  <a:schemeClr val="tx1"/>
                </a:solidFill>
              </a:rPr>
              <a:t>CITY (</a:t>
            </a:r>
            <a:r>
              <a:rPr lang="en-US" u="sng" dirty="0" err="1">
                <a:solidFill>
                  <a:srgbClr val="0000FF"/>
                </a:solidFill>
              </a:rPr>
              <a:t>keyCity</a:t>
            </a:r>
            <a:r>
              <a:rPr lang="en-US" dirty="0">
                <a:solidFill>
                  <a:schemeClr val="tx1"/>
                </a:solidFill>
              </a:rPr>
              <a:t>, </a:t>
            </a:r>
            <a:r>
              <a:rPr lang="en-US" dirty="0">
                <a:solidFill>
                  <a:srgbClr val="00B050"/>
                </a:solidFill>
              </a:rPr>
              <a:t>city, state, country</a:t>
            </a:r>
            <a:r>
              <a:rPr lang="en-US" dirty="0">
                <a:solidFill>
                  <a:schemeClr val="tx1"/>
                </a:solidFill>
              </a:rPr>
              <a:t>)</a:t>
            </a:r>
          </a:p>
          <a:p>
            <a:r>
              <a:rPr lang="en-US" dirty="0">
                <a:solidFill>
                  <a:schemeClr val="tx1"/>
                </a:solidFill>
              </a:rPr>
              <a:t>SALES_MGR (</a:t>
            </a:r>
            <a:r>
              <a:rPr lang="en-US" u="sng" dirty="0" err="1">
                <a:solidFill>
                  <a:srgbClr val="0000FF"/>
                </a:solidFill>
              </a:rPr>
              <a:t>keySalesMgr</a:t>
            </a:r>
            <a:r>
              <a:rPr lang="en-US" dirty="0">
                <a:solidFill>
                  <a:schemeClr val="tx1"/>
                </a:solidFill>
              </a:rPr>
              <a:t>, </a:t>
            </a:r>
            <a:r>
              <a:rPr lang="en-US" dirty="0" err="1">
                <a:solidFill>
                  <a:srgbClr val="00B050"/>
                </a:solidFill>
              </a:rPr>
              <a:t>salesManager</a:t>
            </a:r>
            <a:r>
              <a:rPr lang="en-US" dirty="0">
                <a:solidFill>
                  <a:schemeClr val="tx1"/>
                </a:solidFill>
              </a:rPr>
              <a:t>)</a:t>
            </a:r>
          </a:p>
          <a:p>
            <a:r>
              <a:rPr lang="en-US" dirty="0">
                <a:solidFill>
                  <a:schemeClr val="tx1"/>
                </a:solidFill>
              </a:rPr>
              <a:t>PRODUCT (</a:t>
            </a:r>
            <a:r>
              <a:rPr lang="en-US" u="sng" dirty="0" err="1">
                <a:solidFill>
                  <a:srgbClr val="C00000"/>
                </a:solidFill>
              </a:rPr>
              <a:t>keyP</a:t>
            </a:r>
            <a:r>
              <a:rPr lang="en-US" dirty="0">
                <a:solidFill>
                  <a:schemeClr val="tx1"/>
                </a:solidFill>
              </a:rPr>
              <a:t>,  </a:t>
            </a:r>
            <a:r>
              <a:rPr lang="en-US" dirty="0">
                <a:solidFill>
                  <a:srgbClr val="00B050"/>
                </a:solidFill>
              </a:rPr>
              <a:t>product, type,</a:t>
            </a:r>
            <a:r>
              <a:rPr lang="en-US" dirty="0">
                <a:solidFill>
                  <a:srgbClr val="0000FF"/>
                </a:solidFill>
              </a:rPr>
              <a:t> </a:t>
            </a:r>
            <a:r>
              <a:rPr lang="en-US" dirty="0" err="1">
                <a:solidFill>
                  <a:srgbClr val="0000FF"/>
                </a:solidFill>
              </a:rPr>
              <a:t>keyCat</a:t>
            </a:r>
            <a:r>
              <a:rPr lang="en-US" dirty="0">
                <a:solidFill>
                  <a:srgbClr val="0000FF"/>
                </a:solidFill>
              </a:rPr>
              <a:t>: CATEGORY</a:t>
            </a:r>
            <a:r>
              <a:rPr lang="en-US" dirty="0">
                <a:solidFill>
                  <a:srgbClr val="00B050"/>
                </a:solidFill>
              </a:rPr>
              <a:t>, </a:t>
            </a:r>
            <a:r>
              <a:rPr lang="en-US" dirty="0" err="1">
                <a:solidFill>
                  <a:srgbClr val="0000FF"/>
                </a:solidFill>
              </a:rPr>
              <a:t>keyBrand</a:t>
            </a:r>
            <a:r>
              <a:rPr lang="en-US" dirty="0">
                <a:solidFill>
                  <a:srgbClr val="0000FF"/>
                </a:solidFill>
              </a:rPr>
              <a:t>: BRAND</a:t>
            </a:r>
            <a:r>
              <a:rPr lang="en-US" dirty="0">
                <a:solidFill>
                  <a:schemeClr val="tx1"/>
                </a:solidFill>
              </a:rPr>
              <a:t>)</a:t>
            </a:r>
          </a:p>
          <a:p>
            <a:r>
              <a:rPr lang="en-US" dirty="0">
                <a:solidFill>
                  <a:schemeClr val="tx1"/>
                </a:solidFill>
              </a:rPr>
              <a:t>CATEGORY (</a:t>
            </a:r>
            <a:r>
              <a:rPr lang="en-US" u="sng" dirty="0" err="1">
                <a:solidFill>
                  <a:srgbClr val="C00000"/>
                </a:solidFill>
              </a:rPr>
              <a:t>keyCat</a:t>
            </a:r>
            <a:r>
              <a:rPr lang="en-US" dirty="0">
                <a:solidFill>
                  <a:schemeClr val="tx1"/>
                </a:solidFill>
              </a:rPr>
              <a:t>, </a:t>
            </a:r>
            <a:r>
              <a:rPr lang="en-US" dirty="0">
                <a:solidFill>
                  <a:srgbClr val="00B050"/>
                </a:solidFill>
              </a:rPr>
              <a:t>category, department</a:t>
            </a:r>
            <a:r>
              <a:rPr lang="en-US" dirty="0">
                <a:solidFill>
                  <a:schemeClr val="tx1"/>
                </a:solidFill>
              </a:rPr>
              <a:t>)</a:t>
            </a:r>
          </a:p>
          <a:p>
            <a:r>
              <a:rPr lang="en-US" dirty="0">
                <a:solidFill>
                  <a:schemeClr val="tx1"/>
                </a:solidFill>
              </a:rPr>
              <a:t>BRAND (</a:t>
            </a:r>
            <a:r>
              <a:rPr lang="en-US" u="sng" dirty="0" err="1">
                <a:solidFill>
                  <a:srgbClr val="0000FF"/>
                </a:solidFill>
              </a:rPr>
              <a:t>keyBrand</a:t>
            </a:r>
            <a:r>
              <a:rPr lang="en-US" dirty="0">
                <a:solidFill>
                  <a:schemeClr val="tx1"/>
                </a:solidFill>
              </a:rPr>
              <a:t>, </a:t>
            </a:r>
            <a:r>
              <a:rPr lang="en-US" dirty="0">
                <a:solidFill>
                  <a:srgbClr val="00B050"/>
                </a:solidFill>
              </a:rPr>
              <a:t>brand</a:t>
            </a:r>
            <a:r>
              <a:rPr lang="en-US" dirty="0">
                <a:solidFill>
                  <a:schemeClr val="tx1"/>
                </a:solidFill>
              </a:rPr>
              <a:t>)</a:t>
            </a:r>
          </a:p>
          <a:p>
            <a:r>
              <a:rPr lang="en-US" dirty="0">
                <a:solidFill>
                  <a:schemeClr val="tx1"/>
                </a:solidFill>
              </a:rPr>
              <a:t>DATE (</a:t>
            </a:r>
            <a:r>
              <a:rPr lang="en-US" u="sng" dirty="0" err="1">
                <a:solidFill>
                  <a:srgbClr val="C00000"/>
                </a:solidFill>
              </a:rPr>
              <a:t>keyD</a:t>
            </a:r>
            <a:r>
              <a:rPr lang="en-US" dirty="0">
                <a:solidFill>
                  <a:schemeClr val="tx1"/>
                </a:solidFill>
              </a:rPr>
              <a:t>,  </a:t>
            </a:r>
            <a:r>
              <a:rPr lang="en-US" dirty="0">
                <a:solidFill>
                  <a:srgbClr val="00B050"/>
                </a:solidFill>
              </a:rPr>
              <a:t>date, </a:t>
            </a:r>
            <a:r>
              <a:rPr lang="en-US" dirty="0" err="1">
                <a:solidFill>
                  <a:srgbClr val="0000FF"/>
                </a:solidFill>
              </a:rPr>
              <a:t>keyMonth</a:t>
            </a:r>
            <a:r>
              <a:rPr lang="en-US" dirty="0">
                <a:solidFill>
                  <a:srgbClr val="0000FF"/>
                </a:solidFill>
              </a:rPr>
              <a:t>: MONTH</a:t>
            </a:r>
            <a:r>
              <a:rPr lang="en-US" dirty="0">
                <a:solidFill>
                  <a:schemeClr val="tx1"/>
                </a:solidFill>
              </a:rPr>
              <a:t>)</a:t>
            </a:r>
          </a:p>
          <a:p>
            <a:r>
              <a:rPr lang="en-US" dirty="0">
                <a:solidFill>
                  <a:schemeClr val="tx1"/>
                </a:solidFill>
              </a:rPr>
              <a:t>MONTH (</a:t>
            </a:r>
            <a:r>
              <a:rPr lang="en-US" u="sng" dirty="0" err="1">
                <a:solidFill>
                  <a:srgbClr val="0000FF"/>
                </a:solidFill>
              </a:rPr>
              <a:t>keyMonth</a:t>
            </a:r>
            <a:r>
              <a:rPr lang="en-US" dirty="0">
                <a:solidFill>
                  <a:schemeClr val="tx1"/>
                </a:solidFill>
              </a:rPr>
              <a:t>, </a:t>
            </a:r>
            <a:r>
              <a:rPr lang="en-US" dirty="0">
                <a:solidFill>
                  <a:srgbClr val="00B050"/>
                </a:solidFill>
              </a:rPr>
              <a:t>month, quarter, year</a:t>
            </a:r>
            <a:r>
              <a:rPr lang="en-US" dirty="0">
                <a:solidFill>
                  <a:schemeClr val="tx1"/>
                </a:solidFill>
              </a:rPr>
              <a:t>) </a:t>
            </a:r>
          </a:p>
        </p:txBody>
      </p:sp>
      <p:sp>
        <p:nvSpPr>
          <p:cNvPr id="66" name="TextBox 65"/>
          <p:cNvSpPr txBox="1"/>
          <p:nvPr/>
        </p:nvSpPr>
        <p:spPr>
          <a:xfrm>
            <a:off x="6705600" y="3962400"/>
            <a:ext cx="2133600" cy="646331"/>
          </a:xfrm>
          <a:prstGeom prst="rect">
            <a:avLst/>
          </a:prstGeom>
          <a:ln w="9525">
            <a:solidFill>
              <a:srgbClr val="0000FF"/>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New keys created by </a:t>
            </a:r>
            <a:r>
              <a:rPr lang="en-US" dirty="0" err="1"/>
              <a:t>snowflaking</a:t>
            </a:r>
            <a:endParaRPr lang="en-US" dirty="0"/>
          </a:p>
        </p:txBody>
      </p:sp>
      <p:cxnSp>
        <p:nvCxnSpPr>
          <p:cNvPr id="67" name="Straight Connector 66"/>
          <p:cNvCxnSpPr>
            <a:endCxn id="84" idx="2"/>
          </p:cNvCxnSpPr>
          <p:nvPr/>
        </p:nvCxnSpPr>
        <p:spPr>
          <a:xfrm>
            <a:off x="5105400" y="2196060"/>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82" idx="6"/>
          </p:cNvCxnSpPr>
          <p:nvPr/>
        </p:nvCxnSpPr>
        <p:spPr>
          <a:xfrm flipV="1">
            <a:off x="1219200" y="2624268"/>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733800" y="1524000"/>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Sales</a:t>
            </a:r>
          </a:p>
        </p:txBody>
      </p:sp>
      <p:sp>
        <p:nvSpPr>
          <p:cNvPr id="70" name="Rectangle 69"/>
          <p:cNvSpPr/>
          <p:nvPr/>
        </p:nvSpPr>
        <p:spPr>
          <a:xfrm>
            <a:off x="3733800" y="1828800"/>
            <a:ext cx="1371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quantity</a:t>
            </a:r>
          </a:p>
          <a:p>
            <a:r>
              <a:rPr lang="en-US" sz="1400" dirty="0"/>
              <a:t>receipts</a:t>
            </a:r>
          </a:p>
          <a:p>
            <a:r>
              <a:rPr lang="en-US" sz="1400" dirty="0" err="1"/>
              <a:t>unitPrice</a:t>
            </a:r>
            <a:endParaRPr lang="en-US" sz="1400" dirty="0"/>
          </a:p>
          <a:p>
            <a:r>
              <a:rPr lang="en-US" sz="1400" dirty="0" err="1"/>
              <a:t>numCustomers</a:t>
            </a:r>
            <a:endParaRPr lang="en-US" sz="1400" dirty="0"/>
          </a:p>
        </p:txBody>
      </p:sp>
      <p:sp>
        <p:nvSpPr>
          <p:cNvPr id="71" name="Oval 70"/>
          <p:cNvSpPr/>
          <p:nvPr/>
        </p:nvSpPr>
        <p:spPr>
          <a:xfrm>
            <a:off x="3048000" y="251683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72" name="Oval 71"/>
          <p:cNvSpPr/>
          <p:nvPr/>
        </p:nvSpPr>
        <p:spPr>
          <a:xfrm>
            <a:off x="5562600" y="20886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73" name="TextBox 72"/>
          <p:cNvSpPr txBox="1"/>
          <p:nvPr/>
        </p:nvSpPr>
        <p:spPr>
          <a:xfrm>
            <a:off x="2743200" y="2664023"/>
            <a:ext cx="838200" cy="307777"/>
          </a:xfrm>
          <a:prstGeom prst="rect">
            <a:avLst/>
          </a:prstGeom>
          <a:noFill/>
        </p:spPr>
        <p:txBody>
          <a:bodyPr wrap="square" rtlCol="0">
            <a:spAutoFit/>
          </a:bodyPr>
          <a:lstStyle/>
          <a:p>
            <a:pPr algn="ctr"/>
            <a:r>
              <a:rPr lang="en-US" sz="1400" dirty="0"/>
              <a:t>date</a:t>
            </a:r>
          </a:p>
        </p:txBody>
      </p:sp>
      <p:sp>
        <p:nvSpPr>
          <p:cNvPr id="74" name="TextBox 73"/>
          <p:cNvSpPr txBox="1"/>
          <p:nvPr/>
        </p:nvSpPr>
        <p:spPr>
          <a:xfrm>
            <a:off x="5257800" y="2286000"/>
            <a:ext cx="838200" cy="307777"/>
          </a:xfrm>
          <a:prstGeom prst="rect">
            <a:avLst/>
          </a:prstGeom>
          <a:noFill/>
        </p:spPr>
        <p:txBody>
          <a:bodyPr wrap="square" rtlCol="0">
            <a:spAutoFit/>
          </a:bodyPr>
          <a:lstStyle/>
          <a:p>
            <a:pPr algn="ctr"/>
            <a:r>
              <a:rPr lang="en-US" sz="1400" dirty="0"/>
              <a:t>store</a:t>
            </a:r>
          </a:p>
        </p:txBody>
      </p:sp>
      <p:cxnSp>
        <p:nvCxnSpPr>
          <p:cNvPr id="75" name="Straight Connector 74"/>
          <p:cNvCxnSpPr/>
          <p:nvPr/>
        </p:nvCxnSpPr>
        <p:spPr>
          <a:xfrm>
            <a:off x="2895600" y="1642922"/>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2743200" y="1447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77" name="TextBox 76"/>
          <p:cNvSpPr txBox="1"/>
          <p:nvPr/>
        </p:nvSpPr>
        <p:spPr>
          <a:xfrm>
            <a:off x="2819400" y="1219200"/>
            <a:ext cx="685800" cy="307777"/>
          </a:xfrm>
          <a:prstGeom prst="rect">
            <a:avLst/>
          </a:prstGeom>
          <a:noFill/>
        </p:spPr>
        <p:txBody>
          <a:bodyPr wrap="square" rtlCol="0">
            <a:spAutoFit/>
          </a:bodyPr>
          <a:lstStyle/>
          <a:p>
            <a:pPr algn="ctr"/>
            <a:r>
              <a:rPr lang="en-US" sz="1400" dirty="0"/>
              <a:t>brand</a:t>
            </a:r>
          </a:p>
        </p:txBody>
      </p:sp>
      <p:sp>
        <p:nvSpPr>
          <p:cNvPr id="78" name="Oval 77"/>
          <p:cNvSpPr/>
          <p:nvPr/>
        </p:nvSpPr>
        <p:spPr>
          <a:xfrm>
            <a:off x="2362200" y="251162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79" name="TextBox 78"/>
          <p:cNvSpPr txBox="1"/>
          <p:nvPr/>
        </p:nvSpPr>
        <p:spPr>
          <a:xfrm>
            <a:off x="2057400" y="2664023"/>
            <a:ext cx="838200" cy="307777"/>
          </a:xfrm>
          <a:prstGeom prst="rect">
            <a:avLst/>
          </a:prstGeom>
          <a:noFill/>
        </p:spPr>
        <p:txBody>
          <a:bodyPr wrap="square" rtlCol="0">
            <a:spAutoFit/>
          </a:bodyPr>
          <a:lstStyle/>
          <a:p>
            <a:pPr algn="ctr"/>
            <a:r>
              <a:rPr lang="en-US" sz="1400" dirty="0"/>
              <a:t>month</a:t>
            </a:r>
          </a:p>
        </p:txBody>
      </p:sp>
      <p:sp>
        <p:nvSpPr>
          <p:cNvPr id="80" name="Oval 79"/>
          <p:cNvSpPr/>
          <p:nvPr/>
        </p:nvSpPr>
        <p:spPr>
          <a:xfrm>
            <a:off x="1676400" y="251683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1" name="TextBox 80"/>
          <p:cNvSpPr txBox="1"/>
          <p:nvPr/>
        </p:nvSpPr>
        <p:spPr>
          <a:xfrm>
            <a:off x="1371600" y="2664023"/>
            <a:ext cx="838200" cy="307777"/>
          </a:xfrm>
          <a:prstGeom prst="rect">
            <a:avLst/>
          </a:prstGeom>
          <a:noFill/>
        </p:spPr>
        <p:txBody>
          <a:bodyPr wrap="square" rtlCol="0">
            <a:spAutoFit/>
          </a:bodyPr>
          <a:lstStyle/>
          <a:p>
            <a:pPr algn="ctr"/>
            <a:r>
              <a:rPr lang="en-US" sz="1400" dirty="0"/>
              <a:t>quarter</a:t>
            </a:r>
          </a:p>
        </p:txBody>
      </p:sp>
      <p:sp>
        <p:nvSpPr>
          <p:cNvPr id="82" name="Oval 81"/>
          <p:cNvSpPr/>
          <p:nvPr/>
        </p:nvSpPr>
        <p:spPr>
          <a:xfrm>
            <a:off x="990600" y="2511623"/>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3" name="TextBox 82"/>
          <p:cNvSpPr txBox="1"/>
          <p:nvPr/>
        </p:nvSpPr>
        <p:spPr>
          <a:xfrm>
            <a:off x="685800" y="2664023"/>
            <a:ext cx="838200" cy="307777"/>
          </a:xfrm>
          <a:prstGeom prst="rect">
            <a:avLst/>
          </a:prstGeom>
          <a:noFill/>
        </p:spPr>
        <p:txBody>
          <a:bodyPr wrap="square" rtlCol="0">
            <a:spAutoFit/>
          </a:bodyPr>
          <a:lstStyle/>
          <a:p>
            <a:pPr algn="ctr"/>
            <a:r>
              <a:rPr lang="en-US" sz="1400" dirty="0"/>
              <a:t>year</a:t>
            </a:r>
          </a:p>
        </p:txBody>
      </p:sp>
      <p:sp>
        <p:nvSpPr>
          <p:cNvPr id="84" name="Oval 83"/>
          <p:cNvSpPr/>
          <p:nvPr/>
        </p:nvSpPr>
        <p:spPr>
          <a:xfrm>
            <a:off x="7525060" y="20913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5" name="TextBox 84"/>
          <p:cNvSpPr txBox="1"/>
          <p:nvPr/>
        </p:nvSpPr>
        <p:spPr>
          <a:xfrm>
            <a:off x="7220260" y="2274975"/>
            <a:ext cx="838200" cy="307777"/>
          </a:xfrm>
          <a:prstGeom prst="rect">
            <a:avLst/>
          </a:prstGeom>
          <a:noFill/>
        </p:spPr>
        <p:txBody>
          <a:bodyPr wrap="square" rtlCol="0">
            <a:spAutoFit/>
          </a:bodyPr>
          <a:lstStyle/>
          <a:p>
            <a:pPr algn="ctr"/>
            <a:r>
              <a:rPr lang="en-US" sz="1400" dirty="0"/>
              <a:t>country</a:t>
            </a:r>
          </a:p>
        </p:txBody>
      </p:sp>
      <p:sp>
        <p:nvSpPr>
          <p:cNvPr id="86" name="Oval 85"/>
          <p:cNvSpPr/>
          <p:nvPr/>
        </p:nvSpPr>
        <p:spPr>
          <a:xfrm>
            <a:off x="6839260" y="20861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7" name="TextBox 86"/>
          <p:cNvSpPr txBox="1"/>
          <p:nvPr/>
        </p:nvSpPr>
        <p:spPr>
          <a:xfrm>
            <a:off x="6534460" y="2274975"/>
            <a:ext cx="838200" cy="307777"/>
          </a:xfrm>
          <a:prstGeom prst="rect">
            <a:avLst/>
          </a:prstGeom>
          <a:noFill/>
        </p:spPr>
        <p:txBody>
          <a:bodyPr wrap="square" rtlCol="0">
            <a:spAutoFit/>
          </a:bodyPr>
          <a:lstStyle/>
          <a:p>
            <a:pPr algn="ctr"/>
            <a:r>
              <a:rPr lang="en-US" sz="1400" dirty="0"/>
              <a:t>state</a:t>
            </a:r>
          </a:p>
        </p:txBody>
      </p:sp>
      <p:sp>
        <p:nvSpPr>
          <p:cNvPr id="88" name="Oval 87"/>
          <p:cNvSpPr/>
          <p:nvPr/>
        </p:nvSpPr>
        <p:spPr>
          <a:xfrm>
            <a:off x="6153460" y="20913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89" name="TextBox 88"/>
          <p:cNvSpPr txBox="1"/>
          <p:nvPr/>
        </p:nvSpPr>
        <p:spPr>
          <a:xfrm>
            <a:off x="5848660" y="2274975"/>
            <a:ext cx="838200" cy="307777"/>
          </a:xfrm>
          <a:prstGeom prst="rect">
            <a:avLst/>
          </a:prstGeom>
          <a:noFill/>
        </p:spPr>
        <p:txBody>
          <a:bodyPr wrap="square" rtlCol="0">
            <a:spAutoFit/>
          </a:bodyPr>
          <a:lstStyle/>
          <a:p>
            <a:pPr algn="ctr"/>
            <a:r>
              <a:rPr lang="en-US" sz="1400" dirty="0"/>
              <a:t>city</a:t>
            </a:r>
          </a:p>
        </p:txBody>
      </p:sp>
      <p:cxnSp>
        <p:nvCxnSpPr>
          <p:cNvPr id="90" name="Straight Connector 89"/>
          <p:cNvCxnSpPr>
            <a:stCxn id="91" idx="3"/>
            <a:endCxn id="72" idx="0"/>
          </p:cNvCxnSpPr>
          <p:nvPr/>
        </p:nvCxnSpPr>
        <p:spPr>
          <a:xfrm flipH="1">
            <a:off x="5676900" y="1719122"/>
            <a:ext cx="223978" cy="369508"/>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5867400" y="1524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92" name="TextBox 91"/>
          <p:cNvSpPr txBox="1"/>
          <p:nvPr/>
        </p:nvSpPr>
        <p:spPr>
          <a:xfrm>
            <a:off x="5943600" y="1414046"/>
            <a:ext cx="1371600" cy="307777"/>
          </a:xfrm>
          <a:prstGeom prst="rect">
            <a:avLst/>
          </a:prstGeom>
          <a:noFill/>
        </p:spPr>
        <p:txBody>
          <a:bodyPr wrap="square" rtlCol="0">
            <a:spAutoFit/>
          </a:bodyPr>
          <a:lstStyle/>
          <a:p>
            <a:pPr algn="ctr"/>
            <a:r>
              <a:rPr lang="en-US" sz="1400" dirty="0" err="1"/>
              <a:t>salesManager</a:t>
            </a:r>
            <a:endParaRPr lang="en-US" sz="1400" dirty="0"/>
          </a:p>
        </p:txBody>
      </p:sp>
      <p:cxnSp>
        <p:nvCxnSpPr>
          <p:cNvPr id="93" name="Straight Connector 92"/>
          <p:cNvCxnSpPr/>
          <p:nvPr/>
        </p:nvCxnSpPr>
        <p:spPr>
          <a:xfrm>
            <a:off x="1295400" y="2014930"/>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1066800" y="19075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95" name="TextBox 94"/>
          <p:cNvSpPr txBox="1"/>
          <p:nvPr/>
        </p:nvSpPr>
        <p:spPr>
          <a:xfrm>
            <a:off x="533400" y="2071402"/>
            <a:ext cx="1143000" cy="307777"/>
          </a:xfrm>
          <a:prstGeom prst="rect">
            <a:avLst/>
          </a:prstGeom>
          <a:noFill/>
        </p:spPr>
        <p:txBody>
          <a:bodyPr wrap="square" rtlCol="0">
            <a:spAutoFit/>
          </a:bodyPr>
          <a:lstStyle/>
          <a:p>
            <a:pPr algn="ctr"/>
            <a:r>
              <a:rPr lang="en-US" sz="1400" dirty="0"/>
              <a:t>department</a:t>
            </a:r>
          </a:p>
        </p:txBody>
      </p:sp>
      <p:sp>
        <p:nvSpPr>
          <p:cNvPr id="96" name="Oval 95"/>
          <p:cNvSpPr/>
          <p:nvPr/>
        </p:nvSpPr>
        <p:spPr>
          <a:xfrm>
            <a:off x="3029260" y="19102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97" name="TextBox 96"/>
          <p:cNvSpPr txBox="1"/>
          <p:nvPr/>
        </p:nvSpPr>
        <p:spPr>
          <a:xfrm>
            <a:off x="2724460" y="2057400"/>
            <a:ext cx="838200" cy="307777"/>
          </a:xfrm>
          <a:prstGeom prst="rect">
            <a:avLst/>
          </a:prstGeom>
          <a:noFill/>
        </p:spPr>
        <p:txBody>
          <a:bodyPr wrap="square" rtlCol="0">
            <a:spAutoFit/>
          </a:bodyPr>
          <a:lstStyle/>
          <a:p>
            <a:pPr algn="ctr"/>
            <a:r>
              <a:rPr lang="en-US" sz="1400" dirty="0"/>
              <a:t>product</a:t>
            </a:r>
          </a:p>
        </p:txBody>
      </p:sp>
      <p:sp>
        <p:nvSpPr>
          <p:cNvPr id="98" name="Oval 97"/>
          <p:cNvSpPr/>
          <p:nvPr/>
        </p:nvSpPr>
        <p:spPr>
          <a:xfrm>
            <a:off x="2343460" y="1905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99" name="TextBox 98"/>
          <p:cNvSpPr txBox="1"/>
          <p:nvPr/>
        </p:nvSpPr>
        <p:spPr>
          <a:xfrm>
            <a:off x="2038660" y="1586198"/>
            <a:ext cx="838200" cy="307777"/>
          </a:xfrm>
          <a:prstGeom prst="rect">
            <a:avLst/>
          </a:prstGeom>
          <a:noFill/>
        </p:spPr>
        <p:txBody>
          <a:bodyPr wrap="square" rtlCol="0">
            <a:spAutoFit/>
          </a:bodyPr>
          <a:lstStyle/>
          <a:p>
            <a:pPr algn="ctr"/>
            <a:r>
              <a:rPr lang="en-US" sz="1400" dirty="0"/>
              <a:t>type</a:t>
            </a:r>
          </a:p>
        </p:txBody>
      </p:sp>
      <p:sp>
        <p:nvSpPr>
          <p:cNvPr id="100" name="Oval 99"/>
          <p:cNvSpPr/>
          <p:nvPr/>
        </p:nvSpPr>
        <p:spPr>
          <a:xfrm>
            <a:off x="1657660" y="19102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p:txBody>
      </p:sp>
      <p:sp>
        <p:nvSpPr>
          <p:cNvPr id="101" name="TextBox 100"/>
          <p:cNvSpPr txBox="1"/>
          <p:nvPr/>
        </p:nvSpPr>
        <p:spPr>
          <a:xfrm>
            <a:off x="1352860" y="1586198"/>
            <a:ext cx="838200" cy="307777"/>
          </a:xfrm>
          <a:prstGeom prst="rect">
            <a:avLst/>
          </a:prstGeom>
          <a:noFill/>
        </p:spPr>
        <p:txBody>
          <a:bodyPr wrap="square" rtlCol="0">
            <a:spAutoFit/>
          </a:bodyPr>
          <a:lstStyle/>
          <a:p>
            <a:pPr algn="ctr"/>
            <a:r>
              <a:rPr lang="en-US" sz="1400" dirty="0"/>
              <a:t>category</a:t>
            </a:r>
          </a:p>
        </p:txBody>
      </p:sp>
      <p:cxnSp>
        <p:nvCxnSpPr>
          <p:cNvPr id="102" name="Straight Connector 101"/>
          <p:cNvCxnSpPr/>
          <p:nvPr/>
        </p:nvCxnSpPr>
        <p:spPr>
          <a:xfrm>
            <a:off x="2819400" y="2438400"/>
            <a:ext cx="0" cy="4572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2133600" y="1828800"/>
            <a:ext cx="0" cy="4572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2895600" y="1600200"/>
            <a:ext cx="381000" cy="3048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6019800" y="1981200"/>
            <a:ext cx="0" cy="4572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a:off x="5638800" y="1752600"/>
            <a:ext cx="228600" cy="22860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5181600" y="5144869"/>
            <a:ext cx="3581400" cy="923330"/>
          </a:xfrm>
          <a:prstGeom prst="rect">
            <a:avLst/>
          </a:prstGeom>
          <a:ln w="9525">
            <a:solidFill>
              <a:srgbClr val="0000FF"/>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New tables in </a:t>
            </a:r>
            <a:r>
              <a:rPr lang="en-US" dirty="0" err="1"/>
              <a:t>snowflaking</a:t>
            </a:r>
            <a:r>
              <a:rPr lang="en-US" dirty="0"/>
              <a:t> are sometimes called </a:t>
            </a:r>
            <a:r>
              <a:rPr lang="en-US" dirty="0">
                <a:solidFill>
                  <a:srgbClr val="FF0000"/>
                </a:solidFill>
              </a:rPr>
              <a:t>outriggers</a:t>
            </a:r>
            <a:r>
              <a:rPr lang="en-US" dirty="0"/>
              <a:t> or </a:t>
            </a:r>
            <a:r>
              <a:rPr lang="en-US" dirty="0">
                <a:solidFill>
                  <a:srgbClr val="FF0000"/>
                </a:solidFill>
              </a:rPr>
              <a:t>secondary dimension tables</a:t>
            </a:r>
            <a:r>
              <a:rPr lang="en-US" dirty="0"/>
              <a:t>.</a:t>
            </a:r>
          </a:p>
        </p:txBody>
      </p:sp>
    </p:spTree>
    <p:extLst>
      <p:ext uri="{BB962C8B-B14F-4D97-AF65-F5344CB8AC3E}">
        <p14:creationId xmlns:p14="http://schemas.microsoft.com/office/powerpoint/2010/main" val="1809510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Snowflake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33</a:t>
            </a:fld>
            <a:endParaRPr lang="en-US"/>
          </a:p>
        </p:txBody>
      </p:sp>
      <p:sp>
        <p:nvSpPr>
          <p:cNvPr id="4" name="Rectangle 3"/>
          <p:cNvSpPr/>
          <p:nvPr/>
        </p:nvSpPr>
        <p:spPr>
          <a:xfrm>
            <a:off x="3581400" y="21336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SALES</a:t>
            </a:r>
          </a:p>
        </p:txBody>
      </p:sp>
      <p:sp>
        <p:nvSpPr>
          <p:cNvPr id="5" name="Rectangle 4"/>
          <p:cNvSpPr/>
          <p:nvPr/>
        </p:nvSpPr>
        <p:spPr>
          <a:xfrm>
            <a:off x="3581400" y="2438400"/>
            <a:ext cx="1524000" cy="1828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keyS</a:t>
            </a:r>
            <a:endParaRPr lang="en-US" sz="1600" u="sng" dirty="0"/>
          </a:p>
          <a:p>
            <a:r>
              <a:rPr lang="en-US" sz="1600" u="sng" dirty="0" err="1"/>
              <a:t>keyD</a:t>
            </a:r>
            <a:endParaRPr lang="en-US" sz="1600" u="sng" dirty="0"/>
          </a:p>
          <a:p>
            <a:r>
              <a:rPr lang="en-US" sz="1600" u="sng" dirty="0" err="1"/>
              <a:t>keyP</a:t>
            </a:r>
            <a:endParaRPr lang="en-US" sz="1600" u="sng" dirty="0"/>
          </a:p>
          <a:p>
            <a:r>
              <a:rPr lang="en-US" sz="1600" dirty="0"/>
              <a:t>quantity</a:t>
            </a:r>
          </a:p>
          <a:p>
            <a:r>
              <a:rPr lang="en-US" sz="1600" dirty="0"/>
              <a:t>receipts</a:t>
            </a:r>
          </a:p>
          <a:p>
            <a:r>
              <a:rPr lang="en-US" sz="1600" dirty="0" err="1"/>
              <a:t>unitPrice</a:t>
            </a:r>
            <a:endParaRPr lang="en-US" sz="1600" dirty="0"/>
          </a:p>
          <a:p>
            <a:r>
              <a:rPr lang="en-US" sz="1600" dirty="0" err="1"/>
              <a:t>numCustomers</a:t>
            </a:r>
            <a:endParaRPr lang="en-US" sz="1600" dirty="0"/>
          </a:p>
        </p:txBody>
      </p:sp>
      <p:sp>
        <p:nvSpPr>
          <p:cNvPr id="6" name="Rectangle 5"/>
          <p:cNvSpPr/>
          <p:nvPr/>
        </p:nvSpPr>
        <p:spPr>
          <a:xfrm>
            <a:off x="1905000" y="2362200"/>
            <a:ext cx="11430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STORE</a:t>
            </a:r>
          </a:p>
        </p:txBody>
      </p:sp>
      <p:sp>
        <p:nvSpPr>
          <p:cNvPr id="7" name="Rectangle 6"/>
          <p:cNvSpPr/>
          <p:nvPr/>
        </p:nvSpPr>
        <p:spPr>
          <a:xfrm>
            <a:off x="1905000" y="2667000"/>
            <a:ext cx="1143000" cy="106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keyS</a:t>
            </a:r>
            <a:endParaRPr lang="en-US" sz="1600" u="sng" dirty="0"/>
          </a:p>
          <a:p>
            <a:r>
              <a:rPr lang="en-US" sz="1600" dirty="0"/>
              <a:t>store</a:t>
            </a:r>
            <a:br>
              <a:rPr lang="en-US" sz="1600" dirty="0"/>
            </a:br>
            <a:r>
              <a:rPr lang="en-US" sz="1600" dirty="0" err="1"/>
              <a:t>keyCity</a:t>
            </a:r>
            <a:br>
              <a:rPr lang="en-US" sz="1600" dirty="0"/>
            </a:br>
            <a:r>
              <a:rPr lang="en-US" sz="1600" dirty="0" err="1"/>
              <a:t>keySMGR</a:t>
            </a:r>
            <a:endParaRPr lang="en-US" sz="1600" dirty="0"/>
          </a:p>
        </p:txBody>
      </p:sp>
      <p:sp>
        <p:nvSpPr>
          <p:cNvPr id="8" name="Rectangle 7"/>
          <p:cNvSpPr/>
          <p:nvPr/>
        </p:nvSpPr>
        <p:spPr>
          <a:xfrm>
            <a:off x="5562600" y="1524000"/>
            <a:ext cx="1066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DATE</a:t>
            </a:r>
          </a:p>
        </p:txBody>
      </p:sp>
      <p:sp>
        <p:nvSpPr>
          <p:cNvPr id="9" name="Rectangle 8"/>
          <p:cNvSpPr/>
          <p:nvPr/>
        </p:nvSpPr>
        <p:spPr>
          <a:xfrm>
            <a:off x="5562600" y="1828800"/>
            <a:ext cx="10668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keyD</a:t>
            </a:r>
            <a:endParaRPr lang="en-US" sz="1600" u="sng" dirty="0"/>
          </a:p>
          <a:p>
            <a:r>
              <a:rPr lang="en-US" sz="1600" dirty="0"/>
              <a:t>date</a:t>
            </a:r>
            <a:br>
              <a:rPr lang="en-US" sz="1600" dirty="0"/>
            </a:br>
            <a:r>
              <a:rPr lang="en-US" sz="1600" dirty="0" err="1"/>
              <a:t>keyMonth</a:t>
            </a:r>
            <a:endParaRPr lang="en-US" sz="1600" dirty="0"/>
          </a:p>
        </p:txBody>
      </p:sp>
      <p:sp>
        <p:nvSpPr>
          <p:cNvPr id="10" name="Rectangle 9"/>
          <p:cNvSpPr/>
          <p:nvPr/>
        </p:nvSpPr>
        <p:spPr>
          <a:xfrm>
            <a:off x="5562600" y="3505200"/>
            <a:ext cx="1219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PRODUCT</a:t>
            </a:r>
          </a:p>
        </p:txBody>
      </p:sp>
      <p:sp>
        <p:nvSpPr>
          <p:cNvPr id="11" name="Rectangle 10"/>
          <p:cNvSpPr/>
          <p:nvPr/>
        </p:nvSpPr>
        <p:spPr>
          <a:xfrm>
            <a:off x="5562600" y="3810000"/>
            <a:ext cx="12192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keyP</a:t>
            </a:r>
            <a:endParaRPr lang="en-US" sz="1600" u="sng" dirty="0"/>
          </a:p>
          <a:p>
            <a:r>
              <a:rPr lang="en-US" sz="1600" dirty="0"/>
              <a:t>product</a:t>
            </a:r>
            <a:br>
              <a:rPr lang="en-US" sz="1600" dirty="0"/>
            </a:br>
            <a:r>
              <a:rPr lang="en-US" sz="1600" dirty="0"/>
              <a:t>type</a:t>
            </a:r>
            <a:br>
              <a:rPr lang="en-US" sz="1600" dirty="0"/>
            </a:br>
            <a:r>
              <a:rPr lang="en-US" sz="1600" dirty="0" err="1"/>
              <a:t>keyCat</a:t>
            </a:r>
            <a:br>
              <a:rPr lang="en-US" sz="1600" dirty="0"/>
            </a:br>
            <a:r>
              <a:rPr lang="en-US" sz="1600" dirty="0" err="1"/>
              <a:t>keyBrand</a:t>
            </a:r>
            <a:endParaRPr lang="en-US" sz="1600" dirty="0"/>
          </a:p>
        </p:txBody>
      </p:sp>
      <p:cxnSp>
        <p:nvCxnSpPr>
          <p:cNvPr id="13" name="Straight Arrow Connector 12"/>
          <p:cNvCxnSpPr/>
          <p:nvPr/>
        </p:nvCxnSpPr>
        <p:spPr>
          <a:xfrm flipH="1">
            <a:off x="2438400" y="2590800"/>
            <a:ext cx="114300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553200" y="2057400"/>
            <a:ext cx="685800" cy="457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267200" y="3124200"/>
            <a:ext cx="1219200" cy="762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315200" y="1524000"/>
            <a:ext cx="1066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MONTH</a:t>
            </a:r>
          </a:p>
        </p:txBody>
      </p:sp>
      <p:sp>
        <p:nvSpPr>
          <p:cNvPr id="16" name="Rectangle 15"/>
          <p:cNvSpPr/>
          <p:nvPr/>
        </p:nvSpPr>
        <p:spPr>
          <a:xfrm>
            <a:off x="7315200" y="1828800"/>
            <a:ext cx="1066800" cy="1143000"/>
          </a:xfrm>
          <a:prstGeom prst="rect">
            <a:avLst/>
          </a:prstGeom>
          <a:solidFill>
            <a:schemeClr val="bg2">
              <a:lumMod val="90000"/>
            </a:schemeClr>
          </a:solid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keyMonth</a:t>
            </a:r>
            <a:endParaRPr lang="en-US" sz="1600" u="sng" dirty="0"/>
          </a:p>
          <a:p>
            <a:r>
              <a:rPr lang="en-US" sz="1600" dirty="0"/>
              <a:t>month</a:t>
            </a:r>
            <a:br>
              <a:rPr lang="en-US" sz="1600" dirty="0"/>
            </a:br>
            <a:r>
              <a:rPr lang="en-US" sz="1600" dirty="0"/>
              <a:t>quarter</a:t>
            </a:r>
            <a:br>
              <a:rPr lang="en-US" sz="1600" dirty="0"/>
            </a:br>
            <a:r>
              <a:rPr lang="en-US" sz="1600" dirty="0"/>
              <a:t>year</a:t>
            </a:r>
          </a:p>
        </p:txBody>
      </p:sp>
      <p:sp>
        <p:nvSpPr>
          <p:cNvPr id="17" name="Rectangle 16"/>
          <p:cNvSpPr/>
          <p:nvPr/>
        </p:nvSpPr>
        <p:spPr>
          <a:xfrm>
            <a:off x="7239000" y="35052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CATEGORY</a:t>
            </a:r>
          </a:p>
        </p:txBody>
      </p:sp>
      <p:sp>
        <p:nvSpPr>
          <p:cNvPr id="18" name="Rectangle 17"/>
          <p:cNvSpPr/>
          <p:nvPr/>
        </p:nvSpPr>
        <p:spPr>
          <a:xfrm>
            <a:off x="7239000" y="3810000"/>
            <a:ext cx="1371600" cy="838200"/>
          </a:xfrm>
          <a:prstGeom prst="rect">
            <a:avLst/>
          </a:prstGeom>
          <a:solidFill>
            <a:schemeClr val="bg2">
              <a:lumMod val="90000"/>
            </a:schemeClr>
          </a:solid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keyCat</a:t>
            </a:r>
            <a:endParaRPr lang="en-US" sz="1600" u="sng" dirty="0"/>
          </a:p>
          <a:p>
            <a:r>
              <a:rPr lang="en-US" sz="1600" dirty="0"/>
              <a:t>category</a:t>
            </a:r>
            <a:br>
              <a:rPr lang="en-US" sz="1600" dirty="0"/>
            </a:br>
            <a:r>
              <a:rPr lang="en-US" sz="1600" dirty="0"/>
              <a:t>department</a:t>
            </a:r>
          </a:p>
        </p:txBody>
      </p:sp>
      <p:sp>
        <p:nvSpPr>
          <p:cNvPr id="24" name="Rectangle 23"/>
          <p:cNvSpPr/>
          <p:nvPr/>
        </p:nvSpPr>
        <p:spPr>
          <a:xfrm>
            <a:off x="7239000" y="49530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BRAND</a:t>
            </a:r>
          </a:p>
        </p:txBody>
      </p:sp>
      <p:sp>
        <p:nvSpPr>
          <p:cNvPr id="25" name="Rectangle 24"/>
          <p:cNvSpPr/>
          <p:nvPr/>
        </p:nvSpPr>
        <p:spPr>
          <a:xfrm>
            <a:off x="7239000" y="5257800"/>
            <a:ext cx="1371600" cy="609600"/>
          </a:xfrm>
          <a:prstGeom prst="rect">
            <a:avLst/>
          </a:prstGeom>
          <a:solidFill>
            <a:schemeClr val="bg2">
              <a:lumMod val="90000"/>
            </a:schemeClr>
          </a:solid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keyBrand</a:t>
            </a:r>
            <a:endParaRPr lang="en-US" sz="1600" u="sng" dirty="0"/>
          </a:p>
          <a:p>
            <a:r>
              <a:rPr lang="en-US" sz="1600" dirty="0"/>
              <a:t>brand</a:t>
            </a:r>
          </a:p>
        </p:txBody>
      </p:sp>
      <p:cxnSp>
        <p:nvCxnSpPr>
          <p:cNvPr id="26" name="Straight Arrow Connector 25"/>
          <p:cNvCxnSpPr/>
          <p:nvPr/>
        </p:nvCxnSpPr>
        <p:spPr>
          <a:xfrm flipV="1">
            <a:off x="4419600" y="2209800"/>
            <a:ext cx="1219200" cy="762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400800" y="3962400"/>
            <a:ext cx="762000" cy="685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553200" y="4953000"/>
            <a:ext cx="609600" cy="457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81000" y="36576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SALES_MGR</a:t>
            </a:r>
          </a:p>
        </p:txBody>
      </p:sp>
      <p:sp>
        <p:nvSpPr>
          <p:cNvPr id="35" name="Rectangle 34"/>
          <p:cNvSpPr/>
          <p:nvPr/>
        </p:nvSpPr>
        <p:spPr>
          <a:xfrm>
            <a:off x="381000" y="3962400"/>
            <a:ext cx="1371600" cy="685800"/>
          </a:xfrm>
          <a:prstGeom prst="rect">
            <a:avLst/>
          </a:prstGeom>
          <a:solidFill>
            <a:schemeClr val="bg2">
              <a:lumMod val="90000"/>
            </a:schemeClr>
          </a:solid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keySMGR</a:t>
            </a:r>
            <a:br>
              <a:rPr lang="en-US" sz="1600" dirty="0"/>
            </a:br>
            <a:r>
              <a:rPr lang="en-US" sz="1600" dirty="0" err="1"/>
              <a:t>salesManager</a:t>
            </a:r>
            <a:endParaRPr lang="en-US" sz="1600" dirty="0"/>
          </a:p>
        </p:txBody>
      </p:sp>
      <p:sp>
        <p:nvSpPr>
          <p:cNvPr id="37" name="Rectangle 36"/>
          <p:cNvSpPr/>
          <p:nvPr/>
        </p:nvSpPr>
        <p:spPr>
          <a:xfrm>
            <a:off x="457200" y="1600200"/>
            <a:ext cx="990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CITY</a:t>
            </a:r>
          </a:p>
        </p:txBody>
      </p:sp>
      <p:sp>
        <p:nvSpPr>
          <p:cNvPr id="38" name="Rectangle 37"/>
          <p:cNvSpPr/>
          <p:nvPr/>
        </p:nvSpPr>
        <p:spPr>
          <a:xfrm>
            <a:off x="457200" y="1905000"/>
            <a:ext cx="990600" cy="1143000"/>
          </a:xfrm>
          <a:prstGeom prst="rect">
            <a:avLst/>
          </a:prstGeom>
          <a:solidFill>
            <a:schemeClr val="bg2">
              <a:lumMod val="90000"/>
            </a:schemeClr>
          </a:solid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keyCity</a:t>
            </a:r>
            <a:endParaRPr lang="en-US" sz="1600" u="sng" dirty="0"/>
          </a:p>
          <a:p>
            <a:r>
              <a:rPr lang="en-US" sz="1600" dirty="0"/>
              <a:t>city</a:t>
            </a:r>
            <a:br>
              <a:rPr lang="en-US" sz="1600" dirty="0"/>
            </a:br>
            <a:r>
              <a:rPr lang="en-US" sz="1600" dirty="0"/>
              <a:t>state</a:t>
            </a:r>
            <a:br>
              <a:rPr lang="en-US" sz="1600" dirty="0"/>
            </a:br>
            <a:r>
              <a:rPr lang="en-US" sz="1600" dirty="0"/>
              <a:t>country</a:t>
            </a:r>
          </a:p>
        </p:txBody>
      </p:sp>
      <p:cxnSp>
        <p:nvCxnSpPr>
          <p:cNvPr id="41" name="Straight Arrow Connector 40"/>
          <p:cNvCxnSpPr/>
          <p:nvPr/>
        </p:nvCxnSpPr>
        <p:spPr>
          <a:xfrm flipH="1" flipV="1">
            <a:off x="1295400" y="2133600"/>
            <a:ext cx="685800" cy="1143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1371600" y="3733800"/>
            <a:ext cx="685800" cy="381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609600" y="4953000"/>
            <a:ext cx="4648200" cy="125095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dirty="0"/>
              <a:t>A </a:t>
            </a:r>
            <a:r>
              <a:rPr lang="en-US" dirty="0">
                <a:solidFill>
                  <a:srgbClr val="FF0000"/>
                </a:solidFill>
              </a:rPr>
              <a:t>snowflake schema </a:t>
            </a:r>
            <a:r>
              <a:rPr lang="en-US" dirty="0"/>
              <a:t>obtained by </a:t>
            </a:r>
            <a:r>
              <a:rPr lang="en-US" dirty="0">
                <a:solidFill>
                  <a:schemeClr val="bg2">
                    <a:lumMod val="50000"/>
                  </a:schemeClr>
                </a:solidFill>
              </a:rPr>
              <a:t>partially</a:t>
            </a:r>
            <a:r>
              <a:rPr lang="en-US" dirty="0"/>
              <a:t> </a:t>
            </a:r>
            <a:r>
              <a:rPr lang="en-US" dirty="0">
                <a:solidFill>
                  <a:schemeClr val="bg2">
                    <a:lumMod val="50000"/>
                  </a:schemeClr>
                </a:solidFill>
              </a:rPr>
              <a:t>normalizing</a:t>
            </a:r>
            <a:r>
              <a:rPr lang="en-US" dirty="0"/>
              <a:t> the star schema. Five outrigger tables are created and linked to existing dimension tables by </a:t>
            </a:r>
            <a:r>
              <a:rPr lang="en-US" i="1" u="sng" dirty="0"/>
              <a:t>new surrogate keys</a:t>
            </a:r>
            <a:r>
              <a:rPr lang="en-US" dirty="0"/>
              <a:t>. </a:t>
            </a:r>
          </a:p>
        </p:txBody>
      </p:sp>
    </p:spTree>
    <p:extLst>
      <p:ext uri="{BB962C8B-B14F-4D97-AF65-F5344CB8AC3E}">
        <p14:creationId xmlns:p14="http://schemas.microsoft.com/office/powerpoint/2010/main" val="25574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Query on Snowflake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34</a:t>
            </a:fld>
            <a:endParaRPr lang="en-US"/>
          </a:p>
        </p:txBody>
      </p:sp>
      <p:sp>
        <p:nvSpPr>
          <p:cNvPr id="6" name="Content Placeholder 5"/>
          <p:cNvSpPr>
            <a:spLocks noGrp="1"/>
          </p:cNvSpPr>
          <p:nvPr>
            <p:ph sz="quarter" idx="1"/>
          </p:nvPr>
        </p:nvSpPr>
        <p:spPr>
          <a:xfrm>
            <a:off x="457200" y="1219200"/>
            <a:ext cx="8229600" cy="1600200"/>
          </a:xfrm>
        </p:spPr>
        <p:txBody>
          <a:bodyPr>
            <a:normAutofit/>
          </a:bodyPr>
          <a:lstStyle/>
          <a:p>
            <a:r>
              <a:rPr lang="en-US" dirty="0">
                <a:solidFill>
                  <a:srgbClr val="FF0000"/>
                </a:solidFill>
              </a:rPr>
              <a:t>More table joins </a:t>
            </a:r>
            <a:r>
              <a:rPr lang="en-US" dirty="0"/>
              <a:t>are required in queries for a snowflake schema</a:t>
            </a:r>
          </a:p>
          <a:p>
            <a:pPr lvl="1"/>
            <a:r>
              <a:rPr lang="en-US" dirty="0"/>
              <a:t>Possibly </a:t>
            </a:r>
            <a:r>
              <a:rPr lang="en-US" dirty="0">
                <a:solidFill>
                  <a:schemeClr val="accent6">
                    <a:lumMod val="60000"/>
                    <a:lumOff val="40000"/>
                  </a:schemeClr>
                </a:solidFill>
              </a:rPr>
              <a:t>slower</a:t>
            </a:r>
            <a:r>
              <a:rPr lang="en-US" dirty="0"/>
              <a:t> query processing</a:t>
            </a:r>
          </a:p>
          <a:p>
            <a:endParaRPr lang="en-US" dirty="0"/>
          </a:p>
        </p:txBody>
      </p:sp>
      <p:sp>
        <p:nvSpPr>
          <p:cNvPr id="4" name="TextBox 3"/>
          <p:cNvSpPr txBox="1"/>
          <p:nvPr/>
        </p:nvSpPr>
        <p:spPr>
          <a:xfrm>
            <a:off x="1447800" y="3129677"/>
            <a:ext cx="6096000" cy="2585323"/>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dirty="0">
                <a:solidFill>
                  <a:schemeClr val="tx1"/>
                </a:solidFill>
              </a:rPr>
              <a:t>SELECT </a:t>
            </a:r>
            <a:r>
              <a:rPr lang="en-US" dirty="0" err="1">
                <a:solidFill>
                  <a:schemeClr val="bg2">
                    <a:lumMod val="50000"/>
                  </a:schemeClr>
                </a:solidFill>
              </a:rPr>
              <a:t>C.city</a:t>
            </a:r>
            <a:r>
              <a:rPr lang="en-US" dirty="0">
                <a:solidFill>
                  <a:schemeClr val="tx1"/>
                </a:solidFill>
              </a:rPr>
              <a:t>, </a:t>
            </a:r>
            <a:r>
              <a:rPr lang="en-US" dirty="0" err="1">
                <a:solidFill>
                  <a:schemeClr val="tx1"/>
                </a:solidFill>
              </a:rPr>
              <a:t>P.type</a:t>
            </a:r>
            <a:r>
              <a:rPr lang="en-US" dirty="0">
                <a:solidFill>
                  <a:schemeClr val="tx1"/>
                </a:solidFill>
              </a:rPr>
              <a:t>, Sum(</a:t>
            </a:r>
            <a:r>
              <a:rPr lang="en-US" dirty="0" err="1">
                <a:solidFill>
                  <a:schemeClr val="tx1"/>
                </a:solidFill>
              </a:rPr>
              <a:t>F.receipts</a:t>
            </a:r>
            <a:r>
              <a:rPr lang="en-US" dirty="0">
                <a:solidFill>
                  <a:schemeClr val="tx1"/>
                </a:solidFill>
              </a:rPr>
              <a:t>)</a:t>
            </a:r>
          </a:p>
          <a:p>
            <a:pPr>
              <a:tabLst>
                <a:tab pos="2517775" algn="l"/>
              </a:tabLst>
            </a:pPr>
            <a:r>
              <a:rPr lang="en-US" dirty="0">
                <a:solidFill>
                  <a:schemeClr val="tx1"/>
                </a:solidFill>
              </a:rPr>
              <a:t>FROM SALES F</a:t>
            </a:r>
          </a:p>
          <a:p>
            <a:pPr>
              <a:tabLst>
                <a:tab pos="2517775" algn="l"/>
              </a:tabLst>
            </a:pPr>
            <a:r>
              <a:rPr lang="en-US" dirty="0">
                <a:solidFill>
                  <a:schemeClr val="tx1"/>
                </a:solidFill>
              </a:rPr>
              <a:t>    JOIN STORE S 	ON </a:t>
            </a:r>
            <a:r>
              <a:rPr lang="en-US" dirty="0" err="1">
                <a:solidFill>
                  <a:schemeClr val="tx1"/>
                </a:solidFill>
              </a:rPr>
              <a:t>F.keyS</a:t>
            </a:r>
            <a:r>
              <a:rPr lang="en-US" dirty="0">
                <a:solidFill>
                  <a:schemeClr val="tx1"/>
                </a:solidFill>
              </a:rPr>
              <a:t> = </a:t>
            </a:r>
            <a:r>
              <a:rPr lang="en-US" dirty="0" err="1">
                <a:solidFill>
                  <a:schemeClr val="tx1"/>
                </a:solidFill>
              </a:rPr>
              <a:t>S.keyS</a:t>
            </a:r>
            <a:endParaRPr lang="en-US" dirty="0">
              <a:solidFill>
                <a:schemeClr val="tx1"/>
              </a:solidFill>
            </a:endParaRPr>
          </a:p>
          <a:p>
            <a:pPr>
              <a:tabLst>
                <a:tab pos="2517775" algn="l"/>
              </a:tabLst>
            </a:pPr>
            <a:r>
              <a:rPr lang="en-US" dirty="0">
                <a:solidFill>
                  <a:schemeClr val="tx1"/>
                </a:solidFill>
              </a:rPr>
              <a:t>    JOIN DATE D 	ON </a:t>
            </a:r>
            <a:r>
              <a:rPr lang="en-US" dirty="0" err="1">
                <a:solidFill>
                  <a:schemeClr val="tx1"/>
                </a:solidFill>
              </a:rPr>
              <a:t>F.keyD</a:t>
            </a:r>
            <a:r>
              <a:rPr lang="en-US" dirty="0">
                <a:solidFill>
                  <a:schemeClr val="tx1"/>
                </a:solidFill>
              </a:rPr>
              <a:t> = </a:t>
            </a:r>
            <a:r>
              <a:rPr lang="en-US" dirty="0" err="1">
                <a:solidFill>
                  <a:schemeClr val="tx1"/>
                </a:solidFill>
              </a:rPr>
              <a:t>D.keyD</a:t>
            </a:r>
            <a:endParaRPr lang="en-US" dirty="0">
              <a:solidFill>
                <a:schemeClr val="tx1"/>
              </a:solidFill>
            </a:endParaRPr>
          </a:p>
          <a:p>
            <a:pPr>
              <a:tabLst>
                <a:tab pos="2517775" algn="l"/>
              </a:tabLst>
            </a:pPr>
            <a:r>
              <a:rPr lang="en-US" dirty="0">
                <a:solidFill>
                  <a:schemeClr val="tx1"/>
                </a:solidFill>
              </a:rPr>
              <a:t>    JOIN PRODUCT P	ON </a:t>
            </a:r>
            <a:r>
              <a:rPr lang="en-US" dirty="0" err="1">
                <a:solidFill>
                  <a:schemeClr val="tx1"/>
                </a:solidFill>
              </a:rPr>
              <a:t>F.keyP</a:t>
            </a:r>
            <a:r>
              <a:rPr lang="en-US" dirty="0">
                <a:solidFill>
                  <a:schemeClr val="tx1"/>
                </a:solidFill>
              </a:rPr>
              <a:t> = </a:t>
            </a:r>
            <a:r>
              <a:rPr lang="en-US" dirty="0" err="1">
                <a:solidFill>
                  <a:schemeClr val="tx1"/>
                </a:solidFill>
              </a:rPr>
              <a:t>P.keyP</a:t>
            </a:r>
            <a:endParaRPr lang="en-US" dirty="0">
              <a:solidFill>
                <a:schemeClr val="tx1"/>
              </a:solidFill>
            </a:endParaRPr>
          </a:p>
          <a:p>
            <a:pPr>
              <a:tabLst>
                <a:tab pos="2517775" algn="l"/>
              </a:tabLst>
            </a:pPr>
            <a:r>
              <a:rPr lang="en-US" dirty="0">
                <a:solidFill>
                  <a:srgbClr val="00B050"/>
                </a:solidFill>
              </a:rPr>
              <a:t>    JOIN MONTH M	ON </a:t>
            </a:r>
            <a:r>
              <a:rPr lang="en-US" dirty="0" err="1">
                <a:solidFill>
                  <a:srgbClr val="00B050"/>
                </a:solidFill>
              </a:rPr>
              <a:t>D.keyMonth</a:t>
            </a:r>
            <a:r>
              <a:rPr lang="en-US" dirty="0">
                <a:solidFill>
                  <a:srgbClr val="00B050"/>
                </a:solidFill>
              </a:rPr>
              <a:t> = </a:t>
            </a:r>
            <a:r>
              <a:rPr lang="en-US" dirty="0" err="1">
                <a:solidFill>
                  <a:srgbClr val="00B050"/>
                </a:solidFill>
              </a:rPr>
              <a:t>M.keyMonth</a:t>
            </a:r>
            <a:endParaRPr lang="en-US" dirty="0">
              <a:solidFill>
                <a:srgbClr val="00B050"/>
              </a:solidFill>
            </a:endParaRPr>
          </a:p>
          <a:p>
            <a:pPr>
              <a:tabLst>
                <a:tab pos="2517775" algn="l"/>
              </a:tabLst>
            </a:pPr>
            <a:r>
              <a:rPr lang="en-US" dirty="0">
                <a:solidFill>
                  <a:srgbClr val="00B050"/>
                </a:solidFill>
              </a:rPr>
              <a:t>    JOIN CITY C	ON </a:t>
            </a:r>
            <a:r>
              <a:rPr lang="en-US" dirty="0" err="1">
                <a:solidFill>
                  <a:srgbClr val="00B050"/>
                </a:solidFill>
              </a:rPr>
              <a:t>C.keyCity</a:t>
            </a:r>
            <a:r>
              <a:rPr lang="en-US" dirty="0">
                <a:solidFill>
                  <a:srgbClr val="00B050"/>
                </a:solidFill>
              </a:rPr>
              <a:t> = </a:t>
            </a:r>
            <a:r>
              <a:rPr lang="en-US" dirty="0" err="1">
                <a:solidFill>
                  <a:srgbClr val="00B050"/>
                </a:solidFill>
              </a:rPr>
              <a:t>S.keyCity</a:t>
            </a:r>
            <a:endParaRPr lang="en-US" dirty="0">
              <a:solidFill>
                <a:srgbClr val="00B050"/>
              </a:solidFill>
            </a:endParaRPr>
          </a:p>
          <a:p>
            <a:pPr>
              <a:tabLst>
                <a:tab pos="2517775" algn="l"/>
              </a:tabLst>
            </a:pPr>
            <a:r>
              <a:rPr lang="en-US" dirty="0">
                <a:solidFill>
                  <a:schemeClr val="tx1"/>
                </a:solidFill>
              </a:rPr>
              <a:t>WHERE</a:t>
            </a:r>
            <a:r>
              <a:rPr lang="en-US" dirty="0">
                <a:solidFill>
                  <a:srgbClr val="00B050"/>
                </a:solidFill>
              </a:rPr>
              <a:t> </a:t>
            </a:r>
            <a:r>
              <a:rPr lang="en-US" dirty="0" err="1">
                <a:solidFill>
                  <a:schemeClr val="bg2">
                    <a:lumMod val="50000"/>
                  </a:schemeClr>
                </a:solidFill>
              </a:rPr>
              <a:t>M.month</a:t>
            </a:r>
            <a:r>
              <a:rPr lang="en-US" dirty="0">
                <a:solidFill>
                  <a:schemeClr val="bg2">
                    <a:lumMod val="50000"/>
                  </a:schemeClr>
                </a:solidFill>
              </a:rPr>
              <a:t> </a:t>
            </a:r>
            <a:r>
              <a:rPr lang="en-US" dirty="0">
                <a:solidFill>
                  <a:schemeClr val="tx1"/>
                </a:solidFill>
              </a:rPr>
              <a:t>= 'Jan 2012'</a:t>
            </a:r>
          </a:p>
          <a:p>
            <a:pPr>
              <a:tabLst>
                <a:tab pos="2517775" algn="l"/>
              </a:tabLst>
            </a:pPr>
            <a:r>
              <a:rPr lang="en-US" dirty="0">
                <a:solidFill>
                  <a:schemeClr val="tx1"/>
                </a:solidFill>
              </a:rPr>
              <a:t>GROUP BY </a:t>
            </a:r>
            <a:r>
              <a:rPr lang="en-US" dirty="0" err="1">
                <a:solidFill>
                  <a:schemeClr val="bg2">
                    <a:lumMod val="50000"/>
                  </a:schemeClr>
                </a:solidFill>
              </a:rPr>
              <a:t>C.city</a:t>
            </a:r>
            <a:r>
              <a:rPr lang="en-US" dirty="0">
                <a:solidFill>
                  <a:schemeClr val="tx1"/>
                </a:solidFill>
              </a:rPr>
              <a:t>, </a:t>
            </a:r>
            <a:r>
              <a:rPr lang="en-US" dirty="0" err="1">
                <a:solidFill>
                  <a:schemeClr val="tx1"/>
                </a:solidFill>
              </a:rPr>
              <a:t>P.type</a:t>
            </a:r>
            <a:r>
              <a:rPr lang="en-US" dirty="0">
                <a:solidFill>
                  <a:schemeClr val="tx1"/>
                </a:solidFill>
              </a:rPr>
              <a:t>;</a:t>
            </a:r>
          </a:p>
        </p:txBody>
      </p:sp>
    </p:spTree>
    <p:extLst>
      <p:ext uri="{BB962C8B-B14F-4D97-AF65-F5344CB8AC3E}">
        <p14:creationId xmlns:p14="http://schemas.microsoft.com/office/powerpoint/2010/main" val="4147265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Snowflake, 1</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35</a:t>
            </a:fld>
            <a:endParaRPr lang="en-US"/>
          </a:p>
        </p:txBody>
      </p:sp>
      <p:sp>
        <p:nvSpPr>
          <p:cNvPr id="4" name="Content Placeholder 3"/>
          <p:cNvSpPr>
            <a:spLocks noGrp="1"/>
          </p:cNvSpPr>
          <p:nvPr>
            <p:ph sz="quarter" idx="1"/>
          </p:nvPr>
        </p:nvSpPr>
        <p:spPr/>
        <p:txBody>
          <a:bodyPr/>
          <a:lstStyle/>
          <a:p>
            <a:r>
              <a:rPr lang="en-US" dirty="0"/>
              <a:t>Some OLAP tools and reporting tools function </a:t>
            </a:r>
            <a:r>
              <a:rPr lang="en-US" dirty="0">
                <a:solidFill>
                  <a:srgbClr val="FF0000"/>
                </a:solidFill>
              </a:rPr>
              <a:t>better</a:t>
            </a:r>
            <a:r>
              <a:rPr lang="en-US" dirty="0"/>
              <a:t> under the </a:t>
            </a:r>
            <a:r>
              <a:rPr lang="en-US" dirty="0">
                <a:solidFill>
                  <a:schemeClr val="bg2">
                    <a:lumMod val="50000"/>
                  </a:schemeClr>
                </a:solidFill>
              </a:rPr>
              <a:t>more normalized </a:t>
            </a:r>
            <a:r>
              <a:rPr lang="en-US" dirty="0"/>
              <a:t>conditions of a snowflake design</a:t>
            </a:r>
          </a:p>
          <a:p>
            <a:pPr lvl="1"/>
            <a:r>
              <a:rPr lang="en-US" dirty="0"/>
              <a:t>Snowflake schema makes </a:t>
            </a:r>
            <a:r>
              <a:rPr lang="en-US" dirty="0">
                <a:solidFill>
                  <a:schemeClr val="accent6">
                    <a:lumMod val="60000"/>
                    <a:lumOff val="40000"/>
                  </a:schemeClr>
                </a:solidFill>
              </a:rPr>
              <a:t>explicit</a:t>
            </a:r>
            <a:r>
              <a:rPr lang="en-US" dirty="0"/>
              <a:t> some functional dependency relationship between dimensional attributes. These may be necessary for a tool to support aggregates and drill-across.</a:t>
            </a:r>
          </a:p>
          <a:p>
            <a:pPr lvl="1"/>
            <a:r>
              <a:rPr lang="en-US" dirty="0"/>
              <a:t>Some tools are </a:t>
            </a:r>
            <a:r>
              <a:rPr lang="en-US" dirty="0">
                <a:solidFill>
                  <a:schemeClr val="accent6">
                    <a:lumMod val="60000"/>
                    <a:lumOff val="40000"/>
                  </a:schemeClr>
                </a:solidFill>
              </a:rPr>
              <a:t>optimized</a:t>
            </a:r>
            <a:r>
              <a:rPr lang="en-US" dirty="0"/>
              <a:t> for snowflake schema</a:t>
            </a:r>
          </a:p>
        </p:txBody>
      </p:sp>
    </p:spTree>
    <p:extLst>
      <p:ext uri="{BB962C8B-B14F-4D97-AF65-F5344CB8AC3E}">
        <p14:creationId xmlns:p14="http://schemas.microsoft.com/office/powerpoint/2010/main" val="2795801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Snowflake, 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36</a:t>
            </a:fld>
            <a:endParaRPr lang="en-US"/>
          </a:p>
        </p:txBody>
      </p:sp>
      <p:sp>
        <p:nvSpPr>
          <p:cNvPr id="4" name="Content Placeholder 3"/>
          <p:cNvSpPr>
            <a:spLocks noGrp="1"/>
          </p:cNvSpPr>
          <p:nvPr>
            <p:ph sz="quarter" idx="1"/>
          </p:nvPr>
        </p:nvSpPr>
        <p:spPr>
          <a:xfrm>
            <a:off x="457200" y="1219200"/>
            <a:ext cx="8229600" cy="2286000"/>
          </a:xfrm>
        </p:spPr>
        <p:txBody>
          <a:bodyPr>
            <a:normAutofit/>
          </a:bodyPr>
          <a:lstStyle/>
          <a:p>
            <a:r>
              <a:rPr lang="en-US" sz="2400" dirty="0"/>
              <a:t>Snowflake </a:t>
            </a:r>
            <a:r>
              <a:rPr lang="en-US" sz="2400" dirty="0">
                <a:solidFill>
                  <a:srgbClr val="FF0000"/>
                </a:solidFill>
              </a:rPr>
              <a:t>separate</a:t>
            </a:r>
            <a:r>
              <a:rPr lang="en-US" sz="2400" dirty="0"/>
              <a:t> a hierarchy from a very large dimension to </a:t>
            </a:r>
            <a:r>
              <a:rPr lang="en-US" sz="2400" dirty="0">
                <a:solidFill>
                  <a:srgbClr val="FF0000"/>
                </a:solidFill>
              </a:rPr>
              <a:t>save</a:t>
            </a:r>
            <a:r>
              <a:rPr lang="en-US" sz="2400" dirty="0"/>
              <a:t> storage space</a:t>
            </a:r>
          </a:p>
          <a:p>
            <a:pPr lvl="1"/>
            <a:r>
              <a:rPr lang="en-US" sz="2000" dirty="0"/>
              <a:t>E.g., the Customer dimension in the Sales fact schema of a large online shopping mall may have over 100m rows.  Attributes in geographic hierarchy (e.g., city, state, country) are repeated many times. We can move the geographic hierarchy to a separate table.</a:t>
            </a:r>
          </a:p>
        </p:txBody>
      </p:sp>
      <p:sp>
        <p:nvSpPr>
          <p:cNvPr id="5" name="Rectangle 4"/>
          <p:cNvSpPr/>
          <p:nvPr/>
        </p:nvSpPr>
        <p:spPr>
          <a:xfrm>
            <a:off x="4876800" y="36576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SALES</a:t>
            </a:r>
          </a:p>
        </p:txBody>
      </p:sp>
      <p:sp>
        <p:nvSpPr>
          <p:cNvPr id="6" name="Rectangle 5"/>
          <p:cNvSpPr/>
          <p:nvPr/>
        </p:nvSpPr>
        <p:spPr>
          <a:xfrm>
            <a:off x="4876800" y="3962400"/>
            <a:ext cx="15240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keyC</a:t>
            </a:r>
            <a:endParaRPr lang="en-US" sz="1600" u="sng" dirty="0"/>
          </a:p>
          <a:p>
            <a:r>
              <a:rPr lang="en-US" sz="1600" u="sng" dirty="0" err="1"/>
              <a:t>keyD</a:t>
            </a:r>
            <a:endParaRPr lang="en-US" sz="1600" u="sng" dirty="0"/>
          </a:p>
          <a:p>
            <a:r>
              <a:rPr lang="en-US" sz="1600" u="sng" dirty="0" err="1"/>
              <a:t>keyP</a:t>
            </a:r>
            <a:endParaRPr lang="en-US" sz="1600" u="sng" dirty="0"/>
          </a:p>
          <a:p>
            <a:r>
              <a:rPr lang="en-US" sz="1600" dirty="0"/>
              <a:t>quantity</a:t>
            </a:r>
          </a:p>
          <a:p>
            <a:r>
              <a:rPr lang="en-US" sz="1600" dirty="0"/>
              <a:t>receipts</a:t>
            </a:r>
          </a:p>
        </p:txBody>
      </p:sp>
      <p:sp>
        <p:nvSpPr>
          <p:cNvPr id="7" name="Rectangle 6"/>
          <p:cNvSpPr/>
          <p:nvPr/>
        </p:nvSpPr>
        <p:spPr>
          <a:xfrm>
            <a:off x="2667000" y="34290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CUSTOMER</a:t>
            </a:r>
          </a:p>
        </p:txBody>
      </p:sp>
      <p:sp>
        <p:nvSpPr>
          <p:cNvPr id="8" name="Rectangle 7"/>
          <p:cNvSpPr/>
          <p:nvPr/>
        </p:nvSpPr>
        <p:spPr>
          <a:xfrm>
            <a:off x="2667000" y="3733800"/>
            <a:ext cx="1371600" cy="1447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keyC</a:t>
            </a:r>
            <a:endParaRPr lang="en-US" sz="1600" u="sng" dirty="0"/>
          </a:p>
          <a:p>
            <a:r>
              <a:rPr lang="en-US" sz="1600" dirty="0"/>
              <a:t>name</a:t>
            </a:r>
            <a:br>
              <a:rPr lang="en-US" sz="1600" dirty="0"/>
            </a:br>
            <a:r>
              <a:rPr lang="en-US" sz="1600" dirty="0" err="1"/>
              <a:t>ageGroup</a:t>
            </a:r>
            <a:endParaRPr lang="en-US" sz="1600" dirty="0"/>
          </a:p>
          <a:p>
            <a:r>
              <a:rPr lang="en-US" sz="1600" dirty="0"/>
              <a:t>occupation</a:t>
            </a:r>
          </a:p>
          <a:p>
            <a:r>
              <a:rPr lang="en-US" sz="1600" dirty="0" err="1"/>
              <a:t>keyCity</a:t>
            </a:r>
            <a:endParaRPr lang="en-US" sz="1600" dirty="0"/>
          </a:p>
        </p:txBody>
      </p:sp>
      <p:sp>
        <p:nvSpPr>
          <p:cNvPr id="9" name="Rectangle 8"/>
          <p:cNvSpPr/>
          <p:nvPr/>
        </p:nvSpPr>
        <p:spPr>
          <a:xfrm>
            <a:off x="7086600" y="29718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DATE</a:t>
            </a:r>
          </a:p>
        </p:txBody>
      </p:sp>
      <p:sp>
        <p:nvSpPr>
          <p:cNvPr id="10" name="Rectangle 9"/>
          <p:cNvSpPr/>
          <p:nvPr/>
        </p:nvSpPr>
        <p:spPr>
          <a:xfrm>
            <a:off x="7086600" y="3276600"/>
            <a:ext cx="1371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keyD</a:t>
            </a:r>
            <a:endParaRPr lang="en-US" sz="1600" u="sng" dirty="0"/>
          </a:p>
          <a:p>
            <a:r>
              <a:rPr lang="en-US" sz="1600" dirty="0"/>
              <a:t>date</a:t>
            </a:r>
            <a:br>
              <a:rPr lang="en-US" sz="1600" dirty="0"/>
            </a:br>
            <a:r>
              <a:rPr lang="en-US" sz="1600" dirty="0"/>
              <a:t>month</a:t>
            </a:r>
            <a:br>
              <a:rPr lang="en-US" sz="1600" dirty="0"/>
            </a:br>
            <a:r>
              <a:rPr lang="en-US" sz="1600" dirty="0"/>
              <a:t>quarter</a:t>
            </a:r>
            <a:br>
              <a:rPr lang="en-US" sz="1600" dirty="0"/>
            </a:br>
            <a:r>
              <a:rPr lang="en-US" sz="1600" dirty="0"/>
              <a:t>year</a:t>
            </a:r>
          </a:p>
        </p:txBody>
      </p:sp>
      <p:sp>
        <p:nvSpPr>
          <p:cNvPr id="11" name="Rectangle 10"/>
          <p:cNvSpPr/>
          <p:nvPr/>
        </p:nvSpPr>
        <p:spPr>
          <a:xfrm>
            <a:off x="7086600" y="47244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PRODUCT</a:t>
            </a:r>
          </a:p>
        </p:txBody>
      </p:sp>
      <p:sp>
        <p:nvSpPr>
          <p:cNvPr id="12" name="Rectangle 11"/>
          <p:cNvSpPr/>
          <p:nvPr/>
        </p:nvSpPr>
        <p:spPr>
          <a:xfrm>
            <a:off x="7086600" y="5029200"/>
            <a:ext cx="13716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keyP</a:t>
            </a:r>
            <a:endParaRPr lang="en-US" sz="1600" u="sng" dirty="0"/>
          </a:p>
          <a:p>
            <a:r>
              <a:rPr lang="en-US" sz="1600" dirty="0"/>
              <a:t>product</a:t>
            </a:r>
            <a:br>
              <a:rPr lang="en-US" sz="1600" dirty="0"/>
            </a:br>
            <a:r>
              <a:rPr lang="en-US" sz="1600" dirty="0"/>
              <a:t>type</a:t>
            </a:r>
            <a:br>
              <a:rPr lang="en-US" sz="1600" dirty="0"/>
            </a:br>
            <a:r>
              <a:rPr lang="en-US" sz="1600" dirty="0"/>
              <a:t>category</a:t>
            </a:r>
            <a:br>
              <a:rPr lang="en-US" sz="1600" dirty="0"/>
            </a:br>
            <a:r>
              <a:rPr lang="en-US" sz="1600" dirty="0"/>
              <a:t>department</a:t>
            </a:r>
            <a:br>
              <a:rPr lang="en-US" sz="1600" dirty="0"/>
            </a:br>
            <a:r>
              <a:rPr lang="en-US" sz="1600" dirty="0"/>
              <a:t>brand</a:t>
            </a:r>
          </a:p>
        </p:txBody>
      </p:sp>
      <p:cxnSp>
        <p:nvCxnSpPr>
          <p:cNvPr id="13" name="Straight Arrow Connector 12"/>
          <p:cNvCxnSpPr/>
          <p:nvPr/>
        </p:nvCxnSpPr>
        <p:spPr>
          <a:xfrm flipH="1" flipV="1">
            <a:off x="3276600" y="3962400"/>
            <a:ext cx="167640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562600" y="3505200"/>
            <a:ext cx="1447800" cy="838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562600" y="4648200"/>
            <a:ext cx="1447800" cy="609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85800" y="34290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CITY</a:t>
            </a:r>
          </a:p>
        </p:txBody>
      </p:sp>
      <p:sp>
        <p:nvSpPr>
          <p:cNvPr id="17" name="Rectangle 16"/>
          <p:cNvSpPr/>
          <p:nvPr/>
        </p:nvSpPr>
        <p:spPr>
          <a:xfrm>
            <a:off x="685800" y="3733800"/>
            <a:ext cx="13716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keyCity</a:t>
            </a:r>
            <a:endParaRPr lang="en-US" sz="1600" u="sng" dirty="0"/>
          </a:p>
          <a:p>
            <a:r>
              <a:rPr lang="en-US" sz="1600" dirty="0"/>
              <a:t>city</a:t>
            </a:r>
            <a:br>
              <a:rPr lang="en-US" sz="1600" dirty="0"/>
            </a:br>
            <a:r>
              <a:rPr lang="en-US" sz="1600" dirty="0"/>
              <a:t>state</a:t>
            </a:r>
            <a:br>
              <a:rPr lang="en-US" sz="1600" dirty="0"/>
            </a:br>
            <a:r>
              <a:rPr lang="en-US" sz="1600" dirty="0"/>
              <a:t>country</a:t>
            </a:r>
          </a:p>
        </p:txBody>
      </p:sp>
      <p:cxnSp>
        <p:nvCxnSpPr>
          <p:cNvPr id="18" name="Straight Arrow Connector 17"/>
          <p:cNvCxnSpPr/>
          <p:nvPr/>
        </p:nvCxnSpPr>
        <p:spPr>
          <a:xfrm flipH="1" flipV="1">
            <a:off x="1447800" y="3962400"/>
            <a:ext cx="1295400" cy="990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DA7B-DC31-4729-ABE8-75E56FD94041}"/>
              </a:ext>
            </a:extLst>
          </p:cNvPr>
          <p:cNvSpPr>
            <a:spLocks noGrp="1"/>
          </p:cNvSpPr>
          <p:nvPr>
            <p:ph type="title"/>
          </p:nvPr>
        </p:nvSpPr>
        <p:spPr/>
        <p:txBody>
          <a:bodyPr>
            <a:normAutofit fontScale="90000"/>
          </a:bodyPr>
          <a:lstStyle/>
          <a:p>
            <a:r>
              <a:rPr lang="en-US" dirty="0"/>
              <a:t>Example: Eliminating Repeating Groups with Outriggers (1/2)</a:t>
            </a:r>
          </a:p>
        </p:txBody>
      </p:sp>
      <p:sp>
        <p:nvSpPr>
          <p:cNvPr id="3" name="Slide Number Placeholder 2">
            <a:extLst>
              <a:ext uri="{FF2B5EF4-FFF2-40B4-BE49-F238E27FC236}">
                <a16:creationId xmlns:a16="http://schemas.microsoft.com/office/drawing/2014/main" id="{7C1C4A28-FD19-4B21-986F-5E1389F8929B}"/>
              </a:ext>
            </a:extLst>
          </p:cNvPr>
          <p:cNvSpPr>
            <a:spLocks noGrp="1"/>
          </p:cNvSpPr>
          <p:nvPr>
            <p:ph type="sldNum" sz="quarter" idx="12"/>
          </p:nvPr>
        </p:nvSpPr>
        <p:spPr/>
        <p:txBody>
          <a:bodyPr/>
          <a:lstStyle/>
          <a:p>
            <a:fld id="{4995B41A-9D18-48EF-B739-FD37193D25C0}" type="slidenum">
              <a:rPr lang="en-US" smtClean="0"/>
              <a:pPr/>
              <a:t>37</a:t>
            </a:fld>
            <a:endParaRPr lang="en-US"/>
          </a:p>
        </p:txBody>
      </p:sp>
      <p:pic>
        <p:nvPicPr>
          <p:cNvPr id="7" name="Picture 6">
            <a:extLst>
              <a:ext uri="{FF2B5EF4-FFF2-40B4-BE49-F238E27FC236}">
                <a16:creationId xmlns:a16="http://schemas.microsoft.com/office/drawing/2014/main" id="{DABE2176-41A6-4F01-85B1-9BD2DC40F4FF}"/>
              </a:ext>
            </a:extLst>
          </p:cNvPr>
          <p:cNvPicPr>
            <a:picLocks noChangeAspect="1"/>
          </p:cNvPicPr>
          <p:nvPr/>
        </p:nvPicPr>
        <p:blipFill>
          <a:blip r:embed="rId3"/>
          <a:stretch>
            <a:fillRect/>
          </a:stretch>
        </p:blipFill>
        <p:spPr>
          <a:xfrm>
            <a:off x="850889" y="2229990"/>
            <a:ext cx="3416846" cy="3950729"/>
          </a:xfrm>
          <a:prstGeom prst="rect">
            <a:avLst/>
          </a:prstGeom>
        </p:spPr>
      </p:pic>
      <p:pic>
        <p:nvPicPr>
          <p:cNvPr id="8" name="Picture 7">
            <a:extLst>
              <a:ext uri="{FF2B5EF4-FFF2-40B4-BE49-F238E27FC236}">
                <a16:creationId xmlns:a16="http://schemas.microsoft.com/office/drawing/2014/main" id="{9E99F2F1-FE14-4E47-B34E-7BA62B87AD72}"/>
              </a:ext>
            </a:extLst>
          </p:cNvPr>
          <p:cNvPicPr>
            <a:picLocks noChangeAspect="1"/>
          </p:cNvPicPr>
          <p:nvPr/>
        </p:nvPicPr>
        <p:blipFill>
          <a:blip r:embed="rId4"/>
          <a:stretch>
            <a:fillRect/>
          </a:stretch>
        </p:blipFill>
        <p:spPr>
          <a:xfrm>
            <a:off x="4303295" y="2377439"/>
            <a:ext cx="3749040" cy="3808360"/>
          </a:xfrm>
          <a:prstGeom prst="rect">
            <a:avLst/>
          </a:prstGeom>
        </p:spPr>
      </p:pic>
      <p:sp>
        <p:nvSpPr>
          <p:cNvPr id="9" name="Content Placeholder 3">
            <a:extLst>
              <a:ext uri="{FF2B5EF4-FFF2-40B4-BE49-F238E27FC236}">
                <a16:creationId xmlns:a16="http://schemas.microsoft.com/office/drawing/2014/main" id="{BE7E1032-BE29-42A3-925F-9B62237E1568}"/>
              </a:ext>
            </a:extLst>
          </p:cNvPr>
          <p:cNvSpPr>
            <a:spLocks noGrp="1"/>
          </p:cNvSpPr>
          <p:nvPr>
            <p:ph sz="quarter" idx="1"/>
          </p:nvPr>
        </p:nvSpPr>
        <p:spPr>
          <a:xfrm>
            <a:off x="457200" y="1219200"/>
            <a:ext cx="8229600" cy="2286000"/>
          </a:xfrm>
        </p:spPr>
        <p:txBody>
          <a:bodyPr>
            <a:normAutofit/>
          </a:bodyPr>
          <a:lstStyle/>
          <a:p>
            <a:r>
              <a:rPr lang="en-US" sz="2400" dirty="0"/>
              <a:t>Dimension table “SALESREP” contains multiple examples of </a:t>
            </a:r>
            <a:r>
              <a:rPr lang="en-US" sz="2400" dirty="0">
                <a:solidFill>
                  <a:srgbClr val="FF0000"/>
                </a:solidFill>
              </a:rPr>
              <a:t>repeating attributes</a:t>
            </a:r>
            <a:endParaRPr lang="en-US" sz="2000" dirty="0">
              <a:solidFill>
                <a:srgbClr val="FF0000"/>
              </a:solidFill>
            </a:endParaRPr>
          </a:p>
        </p:txBody>
      </p:sp>
    </p:spTree>
    <p:extLst>
      <p:ext uri="{BB962C8B-B14F-4D97-AF65-F5344CB8AC3E}">
        <p14:creationId xmlns:p14="http://schemas.microsoft.com/office/powerpoint/2010/main" val="1415759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Eliminating Repeating Groups with Outriggers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38</a:t>
            </a:fld>
            <a:endParaRPr lang="en-US"/>
          </a:p>
        </p:txBody>
      </p:sp>
      <p:sp>
        <p:nvSpPr>
          <p:cNvPr id="4" name="Rectangle 3"/>
          <p:cNvSpPr/>
          <p:nvPr/>
        </p:nvSpPr>
        <p:spPr>
          <a:xfrm>
            <a:off x="4191000" y="18288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SALESREP</a:t>
            </a:r>
          </a:p>
        </p:txBody>
      </p:sp>
      <p:sp>
        <p:nvSpPr>
          <p:cNvPr id="5" name="Rectangle 4"/>
          <p:cNvSpPr/>
          <p:nvPr/>
        </p:nvSpPr>
        <p:spPr>
          <a:xfrm>
            <a:off x="4191000" y="2133600"/>
            <a:ext cx="2209800" cy="2438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salesrep_key</a:t>
            </a:r>
            <a:endParaRPr lang="en-US" sz="1600" u="sng" dirty="0"/>
          </a:p>
          <a:p>
            <a:r>
              <a:rPr lang="en-US" sz="1600" dirty="0" err="1"/>
              <a:t>salesperson_name</a:t>
            </a:r>
            <a:br>
              <a:rPr lang="en-US" sz="1600" dirty="0"/>
            </a:br>
            <a:r>
              <a:rPr lang="en-US" sz="1600" dirty="0" err="1"/>
              <a:t>hire_day_key</a:t>
            </a:r>
            <a:br>
              <a:rPr lang="en-US" sz="1600" dirty="0"/>
            </a:br>
            <a:r>
              <a:rPr lang="en-US" sz="1600" dirty="0" err="1"/>
              <a:t>last_review_day_key</a:t>
            </a:r>
            <a:br>
              <a:rPr lang="en-US" sz="1600" dirty="0"/>
            </a:br>
            <a:r>
              <a:rPr lang="en-US" sz="1600" dirty="0"/>
              <a:t>territory</a:t>
            </a:r>
            <a:br>
              <a:rPr lang="en-US" sz="1600" dirty="0"/>
            </a:br>
            <a:r>
              <a:rPr lang="en-US" sz="1600" dirty="0" err="1"/>
              <a:t>region_name</a:t>
            </a:r>
            <a:br>
              <a:rPr lang="en-US" sz="1600" dirty="0"/>
            </a:br>
            <a:r>
              <a:rPr lang="en-US" sz="1600" dirty="0" err="1"/>
              <a:t>region_manager</a:t>
            </a:r>
            <a:br>
              <a:rPr lang="en-US" sz="1600" dirty="0"/>
            </a:br>
            <a:r>
              <a:rPr lang="en-US" sz="1600" dirty="0" err="1"/>
              <a:t>reporting_location_key</a:t>
            </a:r>
            <a:br>
              <a:rPr lang="en-US" sz="1600" dirty="0"/>
            </a:br>
            <a:r>
              <a:rPr lang="en-US" sz="1600" dirty="0" err="1"/>
              <a:t>work_location_key</a:t>
            </a:r>
            <a:endParaRPr lang="en-US" sz="1600" dirty="0"/>
          </a:p>
        </p:txBody>
      </p:sp>
      <p:sp>
        <p:nvSpPr>
          <p:cNvPr id="8" name="Rectangle 7"/>
          <p:cNvSpPr/>
          <p:nvPr/>
        </p:nvSpPr>
        <p:spPr>
          <a:xfrm>
            <a:off x="6248400" y="1524000"/>
            <a:ext cx="1828800" cy="3810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ORDERS (fact)</a:t>
            </a:r>
          </a:p>
        </p:txBody>
      </p:sp>
      <p:sp>
        <p:nvSpPr>
          <p:cNvPr id="10" name="Rectangle 9"/>
          <p:cNvSpPr/>
          <p:nvPr/>
        </p:nvSpPr>
        <p:spPr>
          <a:xfrm>
            <a:off x="6781800" y="3771900"/>
            <a:ext cx="1219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PRODUCT</a:t>
            </a:r>
          </a:p>
        </p:txBody>
      </p:sp>
      <p:sp>
        <p:nvSpPr>
          <p:cNvPr id="11" name="Rectangle 10"/>
          <p:cNvSpPr/>
          <p:nvPr/>
        </p:nvSpPr>
        <p:spPr>
          <a:xfrm>
            <a:off x="6781800" y="4076700"/>
            <a:ext cx="1219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600" u="sng" dirty="0"/>
          </a:p>
        </p:txBody>
      </p:sp>
      <p:cxnSp>
        <p:nvCxnSpPr>
          <p:cNvPr id="13" name="Straight Arrow Connector 12"/>
          <p:cNvCxnSpPr/>
          <p:nvPr/>
        </p:nvCxnSpPr>
        <p:spPr>
          <a:xfrm flipH="1" flipV="1">
            <a:off x="2133600" y="1905000"/>
            <a:ext cx="2057400" cy="990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0" idx="0"/>
          </p:cNvCxnSpPr>
          <p:nvPr/>
        </p:nvCxnSpPr>
        <p:spPr>
          <a:xfrm>
            <a:off x="7315200" y="2895600"/>
            <a:ext cx="76200" cy="8763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096000" y="2057400"/>
            <a:ext cx="609600" cy="457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133600" y="44196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LOCATION</a:t>
            </a:r>
          </a:p>
        </p:txBody>
      </p:sp>
      <p:sp>
        <p:nvSpPr>
          <p:cNvPr id="35" name="Rectangle 34"/>
          <p:cNvSpPr/>
          <p:nvPr/>
        </p:nvSpPr>
        <p:spPr>
          <a:xfrm>
            <a:off x="2133600" y="4724400"/>
            <a:ext cx="1676400" cy="1447800"/>
          </a:xfrm>
          <a:prstGeom prst="rect">
            <a:avLst/>
          </a:prstGeom>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location_key</a:t>
            </a:r>
            <a:br>
              <a:rPr lang="en-US" sz="1600" u="sng" dirty="0"/>
            </a:br>
            <a:r>
              <a:rPr lang="en-US" sz="1600" dirty="0" err="1"/>
              <a:t>location_name</a:t>
            </a:r>
            <a:br>
              <a:rPr lang="en-US" sz="1600" dirty="0"/>
            </a:br>
            <a:r>
              <a:rPr lang="en-US" sz="1600" dirty="0" err="1"/>
              <a:t>location_city</a:t>
            </a:r>
            <a:br>
              <a:rPr lang="en-US" sz="1600" dirty="0"/>
            </a:br>
            <a:r>
              <a:rPr lang="en-US" sz="1600" dirty="0" err="1"/>
              <a:t>location_state</a:t>
            </a:r>
            <a:br>
              <a:rPr lang="en-US" sz="1600" dirty="0"/>
            </a:br>
            <a:r>
              <a:rPr lang="en-US" sz="1600" dirty="0" err="1"/>
              <a:t>location_country</a:t>
            </a:r>
            <a:endParaRPr lang="en-US" sz="1600" dirty="0"/>
          </a:p>
        </p:txBody>
      </p:sp>
      <p:sp>
        <p:nvSpPr>
          <p:cNvPr id="37" name="Rectangle 36"/>
          <p:cNvSpPr/>
          <p:nvPr/>
        </p:nvSpPr>
        <p:spPr>
          <a:xfrm>
            <a:off x="76200" y="1295400"/>
            <a:ext cx="990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DAY</a:t>
            </a:r>
          </a:p>
        </p:txBody>
      </p:sp>
      <p:sp>
        <p:nvSpPr>
          <p:cNvPr id="38" name="Rectangle 37"/>
          <p:cNvSpPr/>
          <p:nvPr/>
        </p:nvSpPr>
        <p:spPr>
          <a:xfrm>
            <a:off x="76200" y="1600200"/>
            <a:ext cx="1981200" cy="2895600"/>
          </a:xfrm>
          <a:prstGeom prst="rect">
            <a:avLst/>
          </a:prstGeom>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day_key</a:t>
            </a:r>
            <a:endParaRPr lang="en-US" sz="1600" u="sng" dirty="0"/>
          </a:p>
          <a:p>
            <a:r>
              <a:rPr lang="en-US" sz="1600" dirty="0" err="1"/>
              <a:t>day_of_week_name</a:t>
            </a:r>
            <a:br>
              <a:rPr lang="en-US" sz="1600" dirty="0"/>
            </a:br>
            <a:r>
              <a:rPr lang="en-US" sz="1600" dirty="0" err="1"/>
              <a:t>day_of_month</a:t>
            </a:r>
            <a:br>
              <a:rPr lang="en-US" sz="1600" dirty="0"/>
            </a:br>
            <a:r>
              <a:rPr lang="en-US" sz="1600" dirty="0" err="1"/>
              <a:t>holiday_flag</a:t>
            </a:r>
            <a:br>
              <a:rPr lang="en-US" sz="1600" dirty="0"/>
            </a:br>
            <a:r>
              <a:rPr lang="en-US" sz="1600" dirty="0" err="1"/>
              <a:t>weekday_flag</a:t>
            </a:r>
            <a:br>
              <a:rPr lang="en-US" sz="1600" dirty="0"/>
            </a:br>
            <a:r>
              <a:rPr lang="en-US" sz="1600" dirty="0" err="1"/>
              <a:t>weekend_flag</a:t>
            </a:r>
            <a:br>
              <a:rPr lang="en-US" sz="1600" dirty="0"/>
            </a:br>
            <a:r>
              <a:rPr lang="en-US" sz="1600" dirty="0" err="1"/>
              <a:t>month_name</a:t>
            </a:r>
            <a:endParaRPr lang="en-US" sz="1600" dirty="0"/>
          </a:p>
          <a:p>
            <a:r>
              <a:rPr lang="en-US" sz="1600" dirty="0"/>
              <a:t>quarter</a:t>
            </a:r>
            <a:br>
              <a:rPr lang="en-US" sz="1600" dirty="0"/>
            </a:br>
            <a:r>
              <a:rPr lang="en-US" sz="1600" dirty="0"/>
              <a:t>year</a:t>
            </a:r>
            <a:br>
              <a:rPr lang="en-US" sz="1600" dirty="0"/>
            </a:br>
            <a:r>
              <a:rPr lang="en-US" sz="1600" dirty="0" err="1"/>
              <a:t>fiscal_period</a:t>
            </a:r>
            <a:br>
              <a:rPr lang="en-US" sz="1600" dirty="0"/>
            </a:br>
            <a:r>
              <a:rPr lang="en-US" sz="1600" dirty="0" err="1"/>
              <a:t>fiscal_year</a:t>
            </a:r>
            <a:endParaRPr lang="en-US" sz="1600" dirty="0"/>
          </a:p>
        </p:txBody>
      </p:sp>
      <p:cxnSp>
        <p:nvCxnSpPr>
          <p:cNvPr id="43" name="Straight Arrow Connector 42"/>
          <p:cNvCxnSpPr/>
          <p:nvPr/>
        </p:nvCxnSpPr>
        <p:spPr>
          <a:xfrm flipH="1">
            <a:off x="3581400" y="4114800"/>
            <a:ext cx="609600" cy="457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772400" y="30480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CUSTOMER</a:t>
            </a:r>
          </a:p>
        </p:txBody>
      </p:sp>
      <p:sp>
        <p:nvSpPr>
          <p:cNvPr id="33" name="Rectangle 32"/>
          <p:cNvSpPr/>
          <p:nvPr/>
        </p:nvSpPr>
        <p:spPr>
          <a:xfrm>
            <a:off x="7772400" y="3352800"/>
            <a:ext cx="12192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sz="1600" u="sng" dirty="0"/>
          </a:p>
        </p:txBody>
      </p:sp>
      <p:cxnSp>
        <p:nvCxnSpPr>
          <p:cNvPr id="39" name="Straight Arrow Connector 38"/>
          <p:cNvCxnSpPr/>
          <p:nvPr/>
        </p:nvCxnSpPr>
        <p:spPr>
          <a:xfrm>
            <a:off x="7772400" y="2819400"/>
            <a:ext cx="152400" cy="304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781800" y="1905000"/>
            <a:ext cx="1066800" cy="838200"/>
          </a:xfrm>
          <a:prstGeom prst="rect">
            <a:avLst/>
          </a:prstGeom>
          <a:ln>
            <a:solidFill>
              <a:srgbClr val="FF660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t>…</a:t>
            </a:r>
          </a:p>
        </p:txBody>
      </p:sp>
      <p:cxnSp>
        <p:nvCxnSpPr>
          <p:cNvPr id="48" name="Straight Arrow Connector 47"/>
          <p:cNvCxnSpPr/>
          <p:nvPr/>
        </p:nvCxnSpPr>
        <p:spPr>
          <a:xfrm flipH="1">
            <a:off x="3810000" y="4419600"/>
            <a:ext cx="381000" cy="304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flipV="1">
            <a:off x="2133600" y="2133600"/>
            <a:ext cx="2057400" cy="990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2133600" y="1676400"/>
            <a:ext cx="4572000" cy="304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4267200" y="4953000"/>
            <a:ext cx="4648200" cy="11430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dirty="0"/>
              <a:t>The two outrigger tables </a:t>
            </a:r>
            <a:r>
              <a:rPr lang="en-US" dirty="0">
                <a:solidFill>
                  <a:srgbClr val="FF0000"/>
                </a:solidFill>
              </a:rPr>
              <a:t>prevent repeating </a:t>
            </a:r>
            <a:r>
              <a:rPr lang="en-US" dirty="0"/>
              <a:t>a long list of attributes for ‘</a:t>
            </a:r>
            <a:r>
              <a:rPr lang="en-US" dirty="0">
                <a:solidFill>
                  <a:schemeClr val="bg2">
                    <a:lumMod val="50000"/>
                  </a:schemeClr>
                </a:solidFill>
              </a:rPr>
              <a:t>hire day</a:t>
            </a:r>
            <a:r>
              <a:rPr lang="en-US" dirty="0"/>
              <a:t>’, ‘</a:t>
            </a:r>
            <a:r>
              <a:rPr lang="en-US" dirty="0">
                <a:solidFill>
                  <a:schemeClr val="bg2">
                    <a:lumMod val="50000"/>
                  </a:schemeClr>
                </a:solidFill>
              </a:rPr>
              <a:t>last review day</a:t>
            </a:r>
            <a:r>
              <a:rPr lang="en-US" dirty="0"/>
              <a:t>’, ‘</a:t>
            </a:r>
            <a:r>
              <a:rPr lang="en-US" dirty="0">
                <a:solidFill>
                  <a:schemeClr val="bg2">
                    <a:lumMod val="50000"/>
                  </a:schemeClr>
                </a:solidFill>
              </a:rPr>
              <a:t>reporting location</a:t>
            </a:r>
            <a:r>
              <a:rPr lang="en-US" dirty="0"/>
              <a:t>’ and ‘</a:t>
            </a:r>
            <a:r>
              <a:rPr lang="en-US" dirty="0">
                <a:solidFill>
                  <a:schemeClr val="bg2">
                    <a:lumMod val="50000"/>
                  </a:schemeClr>
                </a:solidFill>
              </a:rPr>
              <a:t>work location</a:t>
            </a:r>
            <a:r>
              <a:rPr lang="en-US" dirty="0"/>
              <a:t>’ in the SALESREP dimension table.</a:t>
            </a:r>
          </a:p>
        </p:txBody>
      </p:sp>
    </p:spTree>
    <p:extLst>
      <p:ext uri="{BB962C8B-B14F-4D97-AF65-F5344CB8AC3E}">
        <p14:creationId xmlns:p14="http://schemas.microsoft.com/office/powerpoint/2010/main" val="1306391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Snowflake, 3</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39</a:t>
            </a:fld>
            <a:endParaRPr lang="en-US"/>
          </a:p>
        </p:txBody>
      </p:sp>
      <p:sp>
        <p:nvSpPr>
          <p:cNvPr id="4" name="Content Placeholder 3"/>
          <p:cNvSpPr>
            <a:spLocks noGrp="1"/>
          </p:cNvSpPr>
          <p:nvPr>
            <p:ph sz="quarter" idx="1"/>
          </p:nvPr>
        </p:nvSpPr>
        <p:spPr/>
        <p:txBody>
          <a:bodyPr>
            <a:normAutofit/>
          </a:bodyPr>
          <a:lstStyle/>
          <a:p>
            <a:r>
              <a:rPr lang="en-US" dirty="0">
                <a:solidFill>
                  <a:srgbClr val="FF0000"/>
                </a:solidFill>
              </a:rPr>
              <a:t>Sharing</a:t>
            </a:r>
            <a:r>
              <a:rPr lang="en-US" dirty="0"/>
              <a:t> a hierarchy among dimensions</a:t>
            </a:r>
          </a:p>
          <a:p>
            <a:pPr lvl="1"/>
            <a:r>
              <a:rPr lang="en-US" dirty="0"/>
              <a:t>E.g., the </a:t>
            </a:r>
            <a:r>
              <a:rPr lang="en-US" dirty="0">
                <a:solidFill>
                  <a:schemeClr val="bg2">
                    <a:lumMod val="50000"/>
                  </a:schemeClr>
                </a:solidFill>
              </a:rPr>
              <a:t>geographic hierarchy </a:t>
            </a:r>
            <a:r>
              <a:rPr lang="en-US" dirty="0"/>
              <a:t>may be shared by the shipping address of </a:t>
            </a:r>
            <a:r>
              <a:rPr lang="en-US" u="sng" dirty="0"/>
              <a:t>orders</a:t>
            </a:r>
            <a:r>
              <a:rPr lang="en-US" dirty="0"/>
              <a:t>, and location of stores and </a:t>
            </a:r>
            <a:r>
              <a:rPr lang="en-US" u="sng" dirty="0"/>
              <a:t>warehouses</a:t>
            </a:r>
            <a:r>
              <a:rPr lang="en-US" dirty="0"/>
              <a:t>.</a:t>
            </a:r>
          </a:p>
          <a:p>
            <a:r>
              <a:rPr lang="en-US" dirty="0"/>
              <a:t>Two types:</a:t>
            </a:r>
          </a:p>
          <a:p>
            <a:pPr lvl="1"/>
            <a:r>
              <a:rPr lang="en-US" dirty="0">
                <a:solidFill>
                  <a:schemeClr val="bg2">
                    <a:lumMod val="50000"/>
                  </a:schemeClr>
                </a:solidFill>
              </a:rPr>
              <a:t>Total sharing </a:t>
            </a:r>
            <a:r>
              <a:rPr lang="en-US" dirty="0"/>
              <a:t>– two hierarchies contain exactly the same attributes used with different meanings.</a:t>
            </a:r>
          </a:p>
          <a:p>
            <a:pPr lvl="1"/>
            <a:r>
              <a:rPr lang="en-US" dirty="0">
                <a:solidFill>
                  <a:schemeClr val="bg2">
                    <a:lumMod val="50000"/>
                  </a:schemeClr>
                </a:solidFill>
              </a:rPr>
              <a:t>Partial sharing </a:t>
            </a:r>
            <a:r>
              <a:rPr lang="en-US" dirty="0"/>
              <a:t>– two hierarchies share some of their attributes</a:t>
            </a:r>
          </a:p>
          <a:p>
            <a:r>
              <a:rPr lang="en-US" dirty="0"/>
              <a:t>Sharing (part of) a hierarchy among aggregate fact tables and base fact table. </a:t>
            </a:r>
            <a:r>
              <a:rPr lang="en-US" sz="2000" dirty="0">
                <a:solidFill>
                  <a:schemeClr val="bg1">
                    <a:lumMod val="75000"/>
                  </a:schemeClr>
                </a:solidFill>
              </a:rPr>
              <a:t>(to be discussed in next topic)</a:t>
            </a:r>
            <a:endParaRPr lang="en-US" dirty="0">
              <a:solidFill>
                <a:schemeClr val="bg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Methodology</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a:t>
            </a:fld>
            <a:endParaRPr lang="en-US"/>
          </a:p>
        </p:txBody>
      </p:sp>
      <p:sp>
        <p:nvSpPr>
          <p:cNvPr id="5" name="Flowchart: Alternate Process 4"/>
          <p:cNvSpPr/>
          <p:nvPr/>
        </p:nvSpPr>
        <p:spPr>
          <a:xfrm>
            <a:off x="4038600" y="13716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Requirement analysis</a:t>
            </a:r>
          </a:p>
        </p:txBody>
      </p:sp>
      <p:sp>
        <p:nvSpPr>
          <p:cNvPr id="8" name="Flowchart: Alternate Process 7"/>
          <p:cNvSpPr/>
          <p:nvPr/>
        </p:nvSpPr>
        <p:spPr>
          <a:xfrm>
            <a:off x="4038600" y="26670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Conceptual Design</a:t>
            </a:r>
          </a:p>
        </p:txBody>
      </p:sp>
      <p:sp>
        <p:nvSpPr>
          <p:cNvPr id="16" name="Flowchart: Magnetic Disk 15"/>
          <p:cNvSpPr/>
          <p:nvPr/>
        </p:nvSpPr>
        <p:spPr>
          <a:xfrm>
            <a:off x="1981200" y="2831068"/>
            <a:ext cx="533400" cy="533400"/>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7" name="TextBox 16"/>
          <p:cNvSpPr txBox="1"/>
          <p:nvPr/>
        </p:nvSpPr>
        <p:spPr>
          <a:xfrm>
            <a:off x="1295400" y="3059668"/>
            <a:ext cx="1143000" cy="369332"/>
          </a:xfrm>
          <a:prstGeom prst="rect">
            <a:avLst/>
          </a:prstGeom>
          <a:noFill/>
        </p:spPr>
        <p:txBody>
          <a:bodyPr wrap="square" rtlCol="0">
            <a:spAutoFit/>
          </a:bodyPr>
          <a:lstStyle/>
          <a:p>
            <a:pPr algn="r"/>
            <a:r>
              <a:rPr lang="en-US" dirty="0"/>
              <a:t>metadata</a:t>
            </a:r>
          </a:p>
        </p:txBody>
      </p:sp>
      <p:sp>
        <p:nvSpPr>
          <p:cNvPr id="18" name="Right Arrow 17"/>
          <p:cNvSpPr/>
          <p:nvPr/>
        </p:nvSpPr>
        <p:spPr>
          <a:xfrm rot="5400000">
            <a:off x="4762500" y="21717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TextBox 18"/>
          <p:cNvSpPr txBox="1"/>
          <p:nvPr/>
        </p:nvSpPr>
        <p:spPr>
          <a:xfrm>
            <a:off x="5181600" y="3352800"/>
            <a:ext cx="1752600" cy="369332"/>
          </a:xfrm>
          <a:prstGeom prst="rect">
            <a:avLst/>
          </a:prstGeom>
          <a:noFill/>
        </p:spPr>
        <p:txBody>
          <a:bodyPr wrap="square" rtlCol="0">
            <a:spAutoFit/>
          </a:bodyPr>
          <a:lstStyle/>
          <a:p>
            <a:r>
              <a:rPr lang="en-US" dirty="0"/>
              <a:t>Fact schema</a:t>
            </a:r>
          </a:p>
        </p:txBody>
      </p:sp>
      <p:sp>
        <p:nvSpPr>
          <p:cNvPr id="21" name="TextBox 20"/>
          <p:cNvSpPr txBox="1"/>
          <p:nvPr/>
        </p:nvSpPr>
        <p:spPr>
          <a:xfrm>
            <a:off x="6934200" y="5791200"/>
            <a:ext cx="1752600" cy="369332"/>
          </a:xfrm>
          <a:prstGeom prst="rect">
            <a:avLst/>
          </a:prstGeom>
          <a:noFill/>
        </p:spPr>
        <p:txBody>
          <a:bodyPr wrap="square" rtlCol="0">
            <a:spAutoFit/>
          </a:bodyPr>
          <a:lstStyle/>
          <a:p>
            <a:r>
              <a:rPr lang="en-US" dirty="0"/>
              <a:t>Physical schema</a:t>
            </a:r>
          </a:p>
        </p:txBody>
      </p:sp>
      <p:sp>
        <p:nvSpPr>
          <p:cNvPr id="25" name="Flowchart: Alternate Process 24"/>
          <p:cNvSpPr/>
          <p:nvPr/>
        </p:nvSpPr>
        <p:spPr>
          <a:xfrm>
            <a:off x="6705600" y="26670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Workload refinement</a:t>
            </a:r>
          </a:p>
        </p:txBody>
      </p:sp>
      <p:sp>
        <p:nvSpPr>
          <p:cNvPr id="26" name="Flowchart: Alternate Process 25"/>
          <p:cNvSpPr/>
          <p:nvPr/>
        </p:nvSpPr>
        <p:spPr>
          <a:xfrm>
            <a:off x="4038600" y="3886200"/>
            <a:ext cx="1981200" cy="6096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Logical Design</a:t>
            </a:r>
          </a:p>
        </p:txBody>
      </p:sp>
      <p:sp>
        <p:nvSpPr>
          <p:cNvPr id="27" name="Flowchart: Alternate Process 26"/>
          <p:cNvSpPr/>
          <p:nvPr/>
        </p:nvSpPr>
        <p:spPr>
          <a:xfrm>
            <a:off x="4038600" y="51054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Physical Design</a:t>
            </a:r>
          </a:p>
        </p:txBody>
      </p:sp>
      <p:sp>
        <p:nvSpPr>
          <p:cNvPr id="28" name="Right Arrow 27"/>
          <p:cNvSpPr/>
          <p:nvPr/>
        </p:nvSpPr>
        <p:spPr>
          <a:xfrm>
            <a:off x="2895600" y="28956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TextBox 28"/>
          <p:cNvSpPr txBox="1"/>
          <p:nvPr/>
        </p:nvSpPr>
        <p:spPr>
          <a:xfrm>
            <a:off x="2667000" y="2325469"/>
            <a:ext cx="1219200" cy="646331"/>
          </a:xfrm>
          <a:prstGeom prst="rect">
            <a:avLst/>
          </a:prstGeom>
          <a:noFill/>
        </p:spPr>
        <p:txBody>
          <a:bodyPr wrap="square" rtlCol="0">
            <a:spAutoFit/>
          </a:bodyPr>
          <a:lstStyle/>
          <a:p>
            <a:r>
              <a:rPr lang="en-US" dirty="0"/>
              <a:t>Reconciled schema</a:t>
            </a:r>
          </a:p>
        </p:txBody>
      </p:sp>
      <p:sp>
        <p:nvSpPr>
          <p:cNvPr id="31" name="Right Arrow 30"/>
          <p:cNvSpPr/>
          <p:nvPr/>
        </p:nvSpPr>
        <p:spPr>
          <a:xfrm rot="5400000">
            <a:off x="4762500" y="34671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rot="5400000">
            <a:off x="4762500" y="4686300"/>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rot="2447448">
            <a:off x="6087382" y="2177453"/>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TextBox 33"/>
          <p:cNvSpPr txBox="1"/>
          <p:nvPr/>
        </p:nvSpPr>
        <p:spPr>
          <a:xfrm>
            <a:off x="5181600" y="4507468"/>
            <a:ext cx="1752600" cy="369332"/>
          </a:xfrm>
          <a:prstGeom prst="rect">
            <a:avLst/>
          </a:prstGeom>
          <a:noFill/>
        </p:spPr>
        <p:txBody>
          <a:bodyPr wrap="square" rtlCol="0">
            <a:spAutoFit/>
          </a:bodyPr>
          <a:lstStyle/>
          <a:p>
            <a:r>
              <a:rPr lang="en-US" dirty="0"/>
              <a:t>Logical schema</a:t>
            </a:r>
          </a:p>
        </p:txBody>
      </p:sp>
      <p:sp>
        <p:nvSpPr>
          <p:cNvPr id="35" name="Right Arrow 34"/>
          <p:cNvSpPr/>
          <p:nvPr/>
        </p:nvSpPr>
        <p:spPr>
          <a:xfrm rot="7797062">
            <a:off x="6359691" y="3650961"/>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858000" y="3593068"/>
            <a:ext cx="2209800" cy="646331"/>
          </a:xfrm>
          <a:prstGeom prst="rect">
            <a:avLst/>
          </a:prstGeom>
          <a:noFill/>
        </p:spPr>
        <p:txBody>
          <a:bodyPr wrap="square" rtlCol="0">
            <a:spAutoFit/>
          </a:bodyPr>
          <a:lstStyle/>
          <a:p>
            <a:r>
              <a:rPr lang="en-US" dirty="0"/>
              <a:t>Workload, data volume</a:t>
            </a:r>
          </a:p>
        </p:txBody>
      </p:sp>
      <p:sp>
        <p:nvSpPr>
          <p:cNvPr id="38" name="Right Arrow 37"/>
          <p:cNvSpPr/>
          <p:nvPr/>
        </p:nvSpPr>
        <p:spPr>
          <a:xfrm rot="10071935">
            <a:off x="3140566" y="4412926"/>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895600" y="3733800"/>
            <a:ext cx="1066800" cy="646331"/>
          </a:xfrm>
          <a:prstGeom prst="rect">
            <a:avLst/>
          </a:prstGeom>
          <a:noFill/>
        </p:spPr>
        <p:txBody>
          <a:bodyPr wrap="square" rtlCol="0">
            <a:spAutoFit/>
          </a:bodyPr>
          <a:lstStyle/>
          <a:p>
            <a:r>
              <a:rPr lang="en-US" dirty="0"/>
              <a:t>Logical schema</a:t>
            </a:r>
          </a:p>
        </p:txBody>
      </p:sp>
      <p:sp>
        <p:nvSpPr>
          <p:cNvPr id="43" name="Flowchart: Internal Storage 42"/>
          <p:cNvSpPr/>
          <p:nvPr/>
        </p:nvSpPr>
        <p:spPr>
          <a:xfrm>
            <a:off x="7010400" y="51816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Flowchart: Internal Storage 43"/>
          <p:cNvSpPr/>
          <p:nvPr/>
        </p:nvSpPr>
        <p:spPr>
          <a:xfrm>
            <a:off x="7239000" y="53340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Flowchart: Internal Storage 44"/>
          <p:cNvSpPr/>
          <p:nvPr/>
        </p:nvSpPr>
        <p:spPr>
          <a:xfrm>
            <a:off x="7924800" y="5181600"/>
            <a:ext cx="609600" cy="533400"/>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ight Arrow 45"/>
          <p:cNvSpPr/>
          <p:nvPr/>
        </p:nvSpPr>
        <p:spPr>
          <a:xfrm>
            <a:off x="6172200" y="5334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5105400" y="2057400"/>
            <a:ext cx="2209800" cy="369332"/>
          </a:xfrm>
          <a:prstGeom prst="rect">
            <a:avLst/>
          </a:prstGeom>
          <a:noFill/>
        </p:spPr>
        <p:txBody>
          <a:bodyPr wrap="square" rtlCol="0">
            <a:spAutoFit/>
          </a:bodyPr>
          <a:lstStyle/>
          <a:p>
            <a:r>
              <a:rPr lang="en-US" dirty="0"/>
              <a:t>User requirements</a:t>
            </a:r>
          </a:p>
        </p:txBody>
      </p:sp>
      <p:sp>
        <p:nvSpPr>
          <p:cNvPr id="30" name="Flowchart: Alternate Process 29"/>
          <p:cNvSpPr/>
          <p:nvPr/>
        </p:nvSpPr>
        <p:spPr>
          <a:xfrm>
            <a:off x="990600" y="43434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Staging Design</a:t>
            </a:r>
          </a:p>
        </p:txBody>
      </p:sp>
      <p:sp>
        <p:nvSpPr>
          <p:cNvPr id="37" name="Flowchart: Alternate Process 36"/>
          <p:cNvSpPr/>
          <p:nvPr/>
        </p:nvSpPr>
        <p:spPr>
          <a:xfrm>
            <a:off x="990600" y="1371600"/>
            <a:ext cx="1981200" cy="60960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 and Reconciliation</a:t>
            </a:r>
          </a:p>
        </p:txBody>
      </p:sp>
      <p:sp>
        <p:nvSpPr>
          <p:cNvPr id="41" name="TextBox 40"/>
          <p:cNvSpPr txBox="1"/>
          <p:nvPr/>
        </p:nvSpPr>
        <p:spPr>
          <a:xfrm>
            <a:off x="152400" y="2048470"/>
            <a:ext cx="2286000" cy="923330"/>
          </a:xfrm>
          <a:prstGeom prst="rect">
            <a:avLst/>
          </a:prstGeom>
          <a:noFill/>
        </p:spPr>
        <p:txBody>
          <a:bodyPr wrap="square" rtlCol="0">
            <a:spAutoFit/>
          </a:bodyPr>
          <a:lstStyle/>
          <a:p>
            <a:r>
              <a:rPr lang="en-US" dirty="0"/>
              <a:t>Reconciled schema, mapping with data sources</a:t>
            </a:r>
          </a:p>
        </p:txBody>
      </p:sp>
      <p:sp>
        <p:nvSpPr>
          <p:cNvPr id="42" name="Right Arrow 41"/>
          <p:cNvSpPr/>
          <p:nvPr/>
        </p:nvSpPr>
        <p:spPr>
          <a:xfrm rot="5400000">
            <a:off x="1905000" y="3733799"/>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TextBox 46"/>
          <p:cNvSpPr txBox="1"/>
          <p:nvPr/>
        </p:nvSpPr>
        <p:spPr>
          <a:xfrm>
            <a:off x="914400" y="3581400"/>
            <a:ext cx="1219200" cy="646331"/>
          </a:xfrm>
          <a:prstGeom prst="rect">
            <a:avLst/>
          </a:prstGeom>
          <a:noFill/>
        </p:spPr>
        <p:txBody>
          <a:bodyPr wrap="square" rtlCol="0">
            <a:spAutoFit/>
          </a:bodyPr>
          <a:lstStyle/>
          <a:p>
            <a:r>
              <a:rPr lang="en-US" dirty="0"/>
              <a:t>Reconciled schema</a:t>
            </a:r>
          </a:p>
        </p:txBody>
      </p:sp>
      <p:sp>
        <p:nvSpPr>
          <p:cNvPr id="48" name="Right Arrow 47"/>
          <p:cNvSpPr/>
          <p:nvPr/>
        </p:nvSpPr>
        <p:spPr>
          <a:xfrm rot="5400000">
            <a:off x="2019300" y="5143500"/>
            <a:ext cx="4572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533400" y="5029200"/>
            <a:ext cx="1752600" cy="369332"/>
          </a:xfrm>
          <a:prstGeom prst="rect">
            <a:avLst/>
          </a:prstGeom>
          <a:noFill/>
        </p:spPr>
        <p:txBody>
          <a:bodyPr wrap="square" rtlCol="0">
            <a:spAutoFit/>
          </a:bodyPr>
          <a:lstStyle/>
          <a:p>
            <a:r>
              <a:rPr lang="en-US" dirty="0"/>
              <a:t>ETL procedures</a:t>
            </a:r>
          </a:p>
        </p:txBody>
      </p:sp>
      <p:pic>
        <p:nvPicPr>
          <p:cNvPr id="50" name="Picture 2" descr="C:\Users\philip\Downloads\MC900356045.WMF"/>
          <p:cNvPicPr>
            <a:picLocks noChangeAspect="1" noChangeArrowheads="1"/>
          </p:cNvPicPr>
          <p:nvPr/>
        </p:nvPicPr>
        <p:blipFill>
          <a:blip r:embed="rId2" cstate="print"/>
          <a:srcRect/>
          <a:stretch>
            <a:fillRect/>
          </a:stretch>
        </p:blipFill>
        <p:spPr bwMode="auto">
          <a:xfrm>
            <a:off x="1828800" y="5562600"/>
            <a:ext cx="847725" cy="904875"/>
          </a:xfrm>
          <a:prstGeom prst="rect">
            <a:avLst/>
          </a:prstGeom>
          <a:noFill/>
        </p:spPr>
      </p:pic>
      <p:sp>
        <p:nvSpPr>
          <p:cNvPr id="51" name="Right Arrow 50"/>
          <p:cNvSpPr/>
          <p:nvPr/>
        </p:nvSpPr>
        <p:spPr>
          <a:xfrm rot="5400000">
            <a:off x="1905000" y="2286000"/>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ight Arrow 39"/>
          <p:cNvSpPr/>
          <p:nvPr/>
        </p:nvSpPr>
        <p:spPr>
          <a:xfrm rot="19646068">
            <a:off x="3040388" y="2147801"/>
            <a:ext cx="685800" cy="22860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Total Sharing</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40</a:t>
            </a:fld>
            <a:endParaRPr lang="en-US"/>
          </a:p>
        </p:txBody>
      </p:sp>
      <p:grpSp>
        <p:nvGrpSpPr>
          <p:cNvPr id="5" name="Group 4"/>
          <p:cNvGrpSpPr/>
          <p:nvPr/>
        </p:nvGrpSpPr>
        <p:grpSpPr>
          <a:xfrm>
            <a:off x="152400" y="1295400"/>
            <a:ext cx="5105400" cy="1143000"/>
            <a:chOff x="3048000" y="3200400"/>
            <a:chExt cx="5105400" cy="1143000"/>
          </a:xfrm>
        </p:grpSpPr>
        <p:cxnSp>
          <p:nvCxnSpPr>
            <p:cNvPr id="6" name="Straight Connector 5"/>
            <p:cNvCxnSpPr/>
            <p:nvPr/>
          </p:nvCxnSpPr>
          <p:spPr>
            <a:xfrm>
              <a:off x="3474720" y="3775862"/>
              <a:ext cx="779646" cy="3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4" idx="2"/>
            </p:cNvCxnSpPr>
            <p:nvPr/>
          </p:nvCxnSpPr>
          <p:spPr>
            <a:xfrm>
              <a:off x="5200340" y="3539859"/>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9200" y="3200400"/>
              <a:ext cx="9144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Call</a:t>
              </a:r>
              <a:endParaRPr lang="en-US" sz="1600" dirty="0"/>
            </a:p>
          </p:txBody>
        </p:sp>
        <p:sp>
          <p:nvSpPr>
            <p:cNvPr id="9" name="Rectangle 8"/>
            <p:cNvSpPr/>
            <p:nvPr/>
          </p:nvSpPr>
          <p:spPr>
            <a:xfrm>
              <a:off x="5029200" y="3505200"/>
              <a:ext cx="9144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duration</a:t>
              </a:r>
            </a:p>
            <a:p>
              <a:r>
                <a:rPr lang="en-US" sz="1200" dirty="0"/>
                <a:t>status</a:t>
              </a:r>
            </a:p>
          </p:txBody>
        </p:sp>
        <p:sp>
          <p:nvSpPr>
            <p:cNvPr id="10" name="TextBox 9"/>
            <p:cNvSpPr txBox="1"/>
            <p:nvPr/>
          </p:nvSpPr>
          <p:spPr>
            <a:xfrm>
              <a:off x="3818415" y="3378076"/>
              <a:ext cx="753585" cy="276999"/>
            </a:xfrm>
            <a:prstGeom prst="rect">
              <a:avLst/>
            </a:prstGeom>
            <a:noFill/>
          </p:spPr>
          <p:txBody>
            <a:bodyPr wrap="square" rtlCol="0">
              <a:spAutoFit/>
            </a:bodyPr>
            <a:lstStyle/>
            <a:p>
              <a:pPr algn="ctr"/>
              <a:r>
                <a:rPr lang="en-US" sz="1200" dirty="0"/>
                <a:t>number</a:t>
              </a:r>
            </a:p>
          </p:txBody>
        </p:sp>
        <p:sp>
          <p:nvSpPr>
            <p:cNvPr id="11" name="TextBox 10"/>
            <p:cNvSpPr txBox="1"/>
            <p:nvPr/>
          </p:nvSpPr>
          <p:spPr>
            <a:xfrm>
              <a:off x="5943600" y="3626822"/>
              <a:ext cx="914400" cy="276999"/>
            </a:xfrm>
            <a:prstGeom prst="rect">
              <a:avLst/>
            </a:prstGeom>
            <a:noFill/>
          </p:spPr>
          <p:txBody>
            <a:bodyPr wrap="square" rtlCol="0">
              <a:spAutoFit/>
            </a:bodyPr>
            <a:lstStyle/>
            <a:p>
              <a:pPr algn="ctr"/>
              <a:r>
                <a:rPr lang="en-US" sz="1200" dirty="0"/>
                <a:t>date</a:t>
              </a:r>
            </a:p>
          </p:txBody>
        </p:sp>
        <p:sp>
          <p:nvSpPr>
            <p:cNvPr id="12" name="Oval 11"/>
            <p:cNvSpPr/>
            <p:nvPr/>
          </p:nvSpPr>
          <p:spPr>
            <a:xfrm>
              <a:off x="3429000" y="365238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p:cNvSpPr txBox="1"/>
            <p:nvPr/>
          </p:nvSpPr>
          <p:spPr>
            <a:xfrm>
              <a:off x="3048000" y="3378076"/>
              <a:ext cx="838200" cy="276999"/>
            </a:xfrm>
            <a:prstGeom prst="rect">
              <a:avLst/>
            </a:prstGeom>
            <a:noFill/>
          </p:spPr>
          <p:txBody>
            <a:bodyPr wrap="square" rtlCol="0">
              <a:spAutoFit/>
            </a:bodyPr>
            <a:lstStyle/>
            <a:p>
              <a:pPr algn="ctr"/>
              <a:r>
                <a:rPr lang="en-US" sz="1200" dirty="0"/>
                <a:t>district</a:t>
              </a:r>
              <a:endParaRPr lang="en-US" sz="1400" dirty="0"/>
            </a:p>
          </p:txBody>
        </p:sp>
        <p:sp>
          <p:nvSpPr>
            <p:cNvPr id="14" name="Oval 13"/>
            <p:cNvSpPr/>
            <p:nvPr/>
          </p:nvSpPr>
          <p:spPr>
            <a:xfrm>
              <a:off x="7620000" y="34351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p:cNvSpPr txBox="1"/>
            <p:nvPr/>
          </p:nvSpPr>
          <p:spPr>
            <a:xfrm>
              <a:off x="7315200" y="3618774"/>
              <a:ext cx="838200" cy="276999"/>
            </a:xfrm>
            <a:prstGeom prst="rect">
              <a:avLst/>
            </a:prstGeom>
            <a:noFill/>
          </p:spPr>
          <p:txBody>
            <a:bodyPr wrap="square" rtlCol="0">
              <a:spAutoFit/>
            </a:bodyPr>
            <a:lstStyle/>
            <a:p>
              <a:pPr algn="ctr"/>
              <a:r>
                <a:rPr lang="en-US" sz="1200" dirty="0"/>
                <a:t>year</a:t>
              </a:r>
              <a:endParaRPr lang="en-US" sz="1600" dirty="0"/>
            </a:p>
          </p:txBody>
        </p:sp>
        <p:sp>
          <p:nvSpPr>
            <p:cNvPr id="16" name="Oval 15"/>
            <p:cNvSpPr/>
            <p:nvPr/>
          </p:nvSpPr>
          <p:spPr>
            <a:xfrm>
              <a:off x="6991660" y="34351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TextBox 16"/>
            <p:cNvSpPr txBox="1"/>
            <p:nvPr/>
          </p:nvSpPr>
          <p:spPr>
            <a:xfrm>
              <a:off x="6686860" y="3618774"/>
              <a:ext cx="838200" cy="276999"/>
            </a:xfrm>
            <a:prstGeom prst="rect">
              <a:avLst/>
            </a:prstGeom>
            <a:noFill/>
          </p:spPr>
          <p:txBody>
            <a:bodyPr wrap="square" rtlCol="0">
              <a:spAutoFit/>
            </a:bodyPr>
            <a:lstStyle/>
            <a:p>
              <a:pPr algn="ctr"/>
              <a:r>
                <a:rPr lang="en-US" sz="1200" dirty="0"/>
                <a:t>month</a:t>
              </a:r>
              <a:endParaRPr lang="en-US" sz="1600" dirty="0"/>
            </a:p>
          </p:txBody>
        </p:sp>
        <p:cxnSp>
          <p:nvCxnSpPr>
            <p:cNvPr id="18" name="Straight Connector 17"/>
            <p:cNvCxnSpPr/>
            <p:nvPr/>
          </p:nvCxnSpPr>
          <p:spPr>
            <a:xfrm flipV="1">
              <a:off x="5936993" y="3995124"/>
              <a:ext cx="794786" cy="576"/>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77000" y="4066401"/>
              <a:ext cx="552140" cy="276999"/>
            </a:xfrm>
            <a:prstGeom prst="rect">
              <a:avLst/>
            </a:prstGeom>
            <a:noFill/>
          </p:spPr>
          <p:txBody>
            <a:bodyPr wrap="square" rtlCol="0">
              <a:spAutoFit/>
            </a:bodyPr>
            <a:lstStyle/>
            <a:p>
              <a:pPr algn="ctr"/>
              <a:r>
                <a:rPr lang="en-US" sz="1200" dirty="0"/>
                <a:t>hour</a:t>
              </a:r>
            </a:p>
          </p:txBody>
        </p:sp>
        <p:sp>
          <p:nvSpPr>
            <p:cNvPr id="20" name="Oval 19"/>
            <p:cNvSpPr/>
            <p:nvPr/>
          </p:nvSpPr>
          <p:spPr>
            <a:xfrm>
              <a:off x="6609420" y="3886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Oval 20"/>
            <p:cNvSpPr/>
            <p:nvPr/>
          </p:nvSpPr>
          <p:spPr>
            <a:xfrm>
              <a:off x="6400800" y="343242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2" name="Straight Connector 21"/>
            <p:cNvCxnSpPr/>
            <p:nvPr/>
          </p:nvCxnSpPr>
          <p:spPr>
            <a:xfrm>
              <a:off x="4278233" y="3805862"/>
              <a:ext cx="750967" cy="15653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419600" y="3886200"/>
              <a:ext cx="685800" cy="276999"/>
            </a:xfrm>
            <a:prstGeom prst="rect">
              <a:avLst/>
            </a:prstGeom>
            <a:noFill/>
          </p:spPr>
          <p:txBody>
            <a:bodyPr wrap="square" rtlCol="0">
              <a:spAutoFit/>
            </a:bodyPr>
            <a:lstStyle/>
            <a:p>
              <a:pPr algn="ctr"/>
              <a:r>
                <a:rPr lang="en-US" sz="1200" i="1" dirty="0"/>
                <a:t>called</a:t>
              </a:r>
            </a:p>
          </p:txBody>
        </p:sp>
        <p:cxnSp>
          <p:nvCxnSpPr>
            <p:cNvPr id="24" name="Straight Connector 23"/>
            <p:cNvCxnSpPr/>
            <p:nvPr/>
          </p:nvCxnSpPr>
          <p:spPr>
            <a:xfrm flipV="1">
              <a:off x="4282371" y="3581400"/>
              <a:ext cx="746829" cy="1665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Group 49"/>
            <p:cNvGrpSpPr/>
            <p:nvPr/>
          </p:nvGrpSpPr>
          <p:grpSpPr>
            <a:xfrm>
              <a:off x="4114800" y="3657600"/>
              <a:ext cx="228600" cy="228600"/>
              <a:chOff x="4114800" y="2209800"/>
              <a:chExt cx="228600" cy="228600"/>
            </a:xfrm>
          </p:grpSpPr>
          <p:sp>
            <p:nvSpPr>
              <p:cNvPr id="27" name="Oval 26"/>
              <p:cNvSpPr/>
              <p:nvPr/>
            </p:nvSpPr>
            <p:spPr>
              <a:xfrm>
                <a:off x="41148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Oval 27"/>
              <p:cNvSpPr/>
              <p:nvPr/>
            </p:nvSpPr>
            <p:spPr>
              <a:xfrm>
                <a:off x="4152983" y="2246730"/>
                <a:ext cx="152400" cy="152400"/>
              </a:xfrm>
              <a:prstGeom prst="ellipse">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6" name="TextBox 25"/>
            <p:cNvSpPr txBox="1"/>
            <p:nvPr/>
          </p:nvSpPr>
          <p:spPr>
            <a:xfrm>
              <a:off x="4419600" y="3380601"/>
              <a:ext cx="685800" cy="276999"/>
            </a:xfrm>
            <a:prstGeom prst="rect">
              <a:avLst/>
            </a:prstGeom>
            <a:noFill/>
          </p:spPr>
          <p:txBody>
            <a:bodyPr wrap="square" rtlCol="0">
              <a:spAutoFit/>
            </a:bodyPr>
            <a:lstStyle/>
            <a:p>
              <a:pPr algn="ctr"/>
              <a:r>
                <a:rPr lang="en-US" sz="1200" i="1" dirty="0"/>
                <a:t>calling</a:t>
              </a:r>
            </a:p>
          </p:txBody>
        </p:sp>
      </p:grpSp>
      <p:sp>
        <p:nvSpPr>
          <p:cNvPr id="29" name="Rectangle 28"/>
          <p:cNvSpPr/>
          <p:nvPr/>
        </p:nvSpPr>
        <p:spPr>
          <a:xfrm>
            <a:off x="5486400" y="2362200"/>
            <a:ext cx="13716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CALL</a:t>
            </a:r>
          </a:p>
        </p:txBody>
      </p:sp>
      <p:sp>
        <p:nvSpPr>
          <p:cNvPr id="30" name="Rectangle 29"/>
          <p:cNvSpPr/>
          <p:nvPr/>
        </p:nvSpPr>
        <p:spPr>
          <a:xfrm>
            <a:off x="5486400" y="2667000"/>
            <a:ext cx="1524000" cy="152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keyCalled</a:t>
            </a:r>
            <a:endParaRPr lang="en-US" sz="1600" u="sng" dirty="0"/>
          </a:p>
          <a:p>
            <a:r>
              <a:rPr lang="en-US" sz="1600" u="sng" dirty="0" err="1"/>
              <a:t>keyCalling</a:t>
            </a:r>
            <a:endParaRPr lang="en-US" sz="1600" u="sng" dirty="0"/>
          </a:p>
          <a:p>
            <a:r>
              <a:rPr lang="en-US" sz="1600" u="sng" dirty="0" err="1"/>
              <a:t>keyD</a:t>
            </a:r>
            <a:endParaRPr lang="en-US" sz="1600" u="sng" dirty="0"/>
          </a:p>
          <a:p>
            <a:r>
              <a:rPr lang="en-US" sz="1600" u="sng" dirty="0" err="1"/>
              <a:t>keyH</a:t>
            </a:r>
            <a:endParaRPr lang="en-US" sz="1600" u="sng" dirty="0"/>
          </a:p>
          <a:p>
            <a:r>
              <a:rPr lang="en-US" sz="1600" dirty="0"/>
              <a:t>duration</a:t>
            </a:r>
          </a:p>
          <a:p>
            <a:r>
              <a:rPr lang="en-US" sz="1600" dirty="0"/>
              <a:t>status</a:t>
            </a:r>
          </a:p>
        </p:txBody>
      </p:sp>
      <p:sp>
        <p:nvSpPr>
          <p:cNvPr id="31" name="Rectangle 30"/>
          <p:cNvSpPr/>
          <p:nvPr/>
        </p:nvSpPr>
        <p:spPr>
          <a:xfrm>
            <a:off x="3657600" y="2590800"/>
            <a:ext cx="1066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NUMBER</a:t>
            </a:r>
          </a:p>
        </p:txBody>
      </p:sp>
      <p:sp>
        <p:nvSpPr>
          <p:cNvPr id="32" name="Rectangle 31"/>
          <p:cNvSpPr/>
          <p:nvPr/>
        </p:nvSpPr>
        <p:spPr>
          <a:xfrm>
            <a:off x="3657600" y="2895600"/>
            <a:ext cx="10668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keyN</a:t>
            </a:r>
            <a:endParaRPr lang="en-US" sz="1600" u="sng" dirty="0"/>
          </a:p>
          <a:p>
            <a:r>
              <a:rPr lang="en-US" sz="1600" dirty="0"/>
              <a:t>number</a:t>
            </a:r>
            <a:br>
              <a:rPr lang="en-US" sz="1600" dirty="0"/>
            </a:br>
            <a:r>
              <a:rPr lang="en-US" sz="1600" dirty="0"/>
              <a:t>district</a:t>
            </a:r>
          </a:p>
        </p:txBody>
      </p:sp>
      <p:sp>
        <p:nvSpPr>
          <p:cNvPr id="33" name="Rectangle 32"/>
          <p:cNvSpPr/>
          <p:nvPr/>
        </p:nvSpPr>
        <p:spPr>
          <a:xfrm>
            <a:off x="8001000" y="1981200"/>
            <a:ext cx="9144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DATE</a:t>
            </a:r>
          </a:p>
        </p:txBody>
      </p:sp>
      <p:sp>
        <p:nvSpPr>
          <p:cNvPr id="34" name="Rectangle 33"/>
          <p:cNvSpPr/>
          <p:nvPr/>
        </p:nvSpPr>
        <p:spPr>
          <a:xfrm>
            <a:off x="8001000" y="2286000"/>
            <a:ext cx="9144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keyD</a:t>
            </a:r>
            <a:endParaRPr lang="en-US" sz="1600" u="sng" dirty="0"/>
          </a:p>
          <a:p>
            <a:r>
              <a:rPr lang="en-US" sz="1600" dirty="0"/>
              <a:t>date</a:t>
            </a:r>
            <a:br>
              <a:rPr lang="en-US" sz="1600" dirty="0"/>
            </a:br>
            <a:r>
              <a:rPr lang="en-US" sz="1600" dirty="0"/>
              <a:t>month</a:t>
            </a:r>
            <a:br>
              <a:rPr lang="en-US" sz="1600" dirty="0"/>
            </a:br>
            <a:r>
              <a:rPr lang="en-US" sz="1600" dirty="0"/>
              <a:t>quarter</a:t>
            </a:r>
            <a:br>
              <a:rPr lang="en-US" sz="1600" dirty="0"/>
            </a:br>
            <a:r>
              <a:rPr lang="en-US" sz="1600" dirty="0"/>
              <a:t>year</a:t>
            </a:r>
          </a:p>
        </p:txBody>
      </p:sp>
      <p:sp>
        <p:nvSpPr>
          <p:cNvPr id="35" name="Rectangle 34"/>
          <p:cNvSpPr/>
          <p:nvPr/>
        </p:nvSpPr>
        <p:spPr>
          <a:xfrm>
            <a:off x="7543800" y="3733800"/>
            <a:ext cx="9144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HOUR</a:t>
            </a:r>
          </a:p>
        </p:txBody>
      </p:sp>
      <p:sp>
        <p:nvSpPr>
          <p:cNvPr id="36" name="Rectangle 35"/>
          <p:cNvSpPr/>
          <p:nvPr/>
        </p:nvSpPr>
        <p:spPr>
          <a:xfrm>
            <a:off x="7543800" y="4038600"/>
            <a:ext cx="9144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keyH</a:t>
            </a:r>
            <a:endParaRPr lang="en-US" sz="1600" u="sng" dirty="0"/>
          </a:p>
          <a:p>
            <a:r>
              <a:rPr lang="en-US" sz="1600" dirty="0"/>
              <a:t>hour</a:t>
            </a:r>
          </a:p>
        </p:txBody>
      </p:sp>
      <p:cxnSp>
        <p:nvCxnSpPr>
          <p:cNvPr id="37" name="Straight Arrow Connector 36"/>
          <p:cNvCxnSpPr/>
          <p:nvPr/>
        </p:nvCxnSpPr>
        <p:spPr>
          <a:xfrm flipH="1">
            <a:off x="4343400" y="2895600"/>
            <a:ext cx="1143000" cy="1524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6172200" y="2514600"/>
            <a:ext cx="1752600" cy="762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172200" y="3581400"/>
            <a:ext cx="1371600" cy="609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419600" y="3124200"/>
            <a:ext cx="10668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4800" y="4217075"/>
            <a:ext cx="6096000" cy="2031325"/>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dirty="0">
                <a:solidFill>
                  <a:schemeClr val="tx1"/>
                </a:solidFill>
              </a:rPr>
              <a:t>SELECT </a:t>
            </a:r>
            <a:r>
              <a:rPr lang="en-US" dirty="0">
                <a:solidFill>
                  <a:srgbClr val="00B050"/>
                </a:solidFill>
              </a:rPr>
              <a:t>N1.district</a:t>
            </a:r>
            <a:r>
              <a:rPr lang="en-US" dirty="0">
                <a:solidFill>
                  <a:schemeClr val="tx1"/>
                </a:solidFill>
              </a:rPr>
              <a:t>, </a:t>
            </a:r>
            <a:r>
              <a:rPr lang="en-US" dirty="0">
                <a:solidFill>
                  <a:schemeClr val="bg2">
                    <a:lumMod val="50000"/>
                  </a:schemeClr>
                </a:solidFill>
              </a:rPr>
              <a:t>N2.district </a:t>
            </a:r>
            <a:r>
              <a:rPr lang="en-US" dirty="0">
                <a:solidFill>
                  <a:schemeClr val="tx1"/>
                </a:solidFill>
              </a:rPr>
              <a:t>, Sum(</a:t>
            </a:r>
            <a:r>
              <a:rPr lang="en-US" dirty="0" err="1">
                <a:solidFill>
                  <a:schemeClr val="tx1"/>
                </a:solidFill>
              </a:rPr>
              <a:t>F.duration</a:t>
            </a:r>
            <a:r>
              <a:rPr lang="en-US" dirty="0">
                <a:solidFill>
                  <a:schemeClr val="tx1"/>
                </a:solidFill>
              </a:rPr>
              <a:t>)</a:t>
            </a:r>
          </a:p>
          <a:p>
            <a:pPr>
              <a:tabLst>
                <a:tab pos="2517775" algn="l"/>
              </a:tabLst>
            </a:pPr>
            <a:r>
              <a:rPr lang="en-US" dirty="0">
                <a:solidFill>
                  <a:schemeClr val="tx1"/>
                </a:solidFill>
              </a:rPr>
              <a:t>FROM CALL F</a:t>
            </a:r>
          </a:p>
          <a:p>
            <a:pPr>
              <a:tabLst>
                <a:tab pos="2517775" algn="l"/>
              </a:tabLst>
            </a:pPr>
            <a:r>
              <a:rPr lang="en-US" dirty="0">
                <a:solidFill>
                  <a:schemeClr val="tx1"/>
                </a:solidFill>
              </a:rPr>
              <a:t>    JOIN </a:t>
            </a:r>
            <a:r>
              <a:rPr lang="en-US" dirty="0">
                <a:solidFill>
                  <a:srgbClr val="00B050"/>
                </a:solidFill>
              </a:rPr>
              <a:t>NUMBER N1</a:t>
            </a:r>
            <a:r>
              <a:rPr lang="en-US" dirty="0">
                <a:solidFill>
                  <a:schemeClr val="tx1"/>
                </a:solidFill>
              </a:rPr>
              <a:t> 	ON </a:t>
            </a:r>
            <a:r>
              <a:rPr lang="en-US" dirty="0" err="1">
                <a:solidFill>
                  <a:schemeClr val="tx1"/>
                </a:solidFill>
              </a:rPr>
              <a:t>F.keyCalled</a:t>
            </a:r>
            <a:r>
              <a:rPr lang="en-US" dirty="0">
                <a:solidFill>
                  <a:schemeClr val="tx1"/>
                </a:solidFill>
              </a:rPr>
              <a:t> = </a:t>
            </a:r>
            <a:r>
              <a:rPr lang="en-US" dirty="0">
                <a:solidFill>
                  <a:srgbClr val="00B050"/>
                </a:solidFill>
              </a:rPr>
              <a:t>N1.keyN</a:t>
            </a:r>
          </a:p>
          <a:p>
            <a:pPr>
              <a:tabLst>
                <a:tab pos="2517775" algn="l"/>
              </a:tabLst>
            </a:pPr>
            <a:r>
              <a:rPr lang="en-US" dirty="0">
                <a:solidFill>
                  <a:schemeClr val="tx1"/>
                </a:solidFill>
              </a:rPr>
              <a:t>    JOIN </a:t>
            </a:r>
            <a:r>
              <a:rPr lang="en-US" dirty="0">
                <a:solidFill>
                  <a:schemeClr val="bg2">
                    <a:lumMod val="50000"/>
                  </a:schemeClr>
                </a:solidFill>
              </a:rPr>
              <a:t>NUMBER N2 </a:t>
            </a:r>
            <a:r>
              <a:rPr lang="en-US" dirty="0">
                <a:solidFill>
                  <a:schemeClr val="tx1"/>
                </a:solidFill>
              </a:rPr>
              <a:t>	ON </a:t>
            </a:r>
            <a:r>
              <a:rPr lang="en-US" dirty="0" err="1">
                <a:solidFill>
                  <a:schemeClr val="tx1"/>
                </a:solidFill>
              </a:rPr>
              <a:t>F.keyCalling</a:t>
            </a:r>
            <a:r>
              <a:rPr lang="en-US" dirty="0">
                <a:solidFill>
                  <a:schemeClr val="tx1"/>
                </a:solidFill>
              </a:rPr>
              <a:t> = </a:t>
            </a:r>
            <a:r>
              <a:rPr lang="en-US" dirty="0">
                <a:solidFill>
                  <a:schemeClr val="bg2">
                    <a:lumMod val="50000"/>
                  </a:schemeClr>
                </a:solidFill>
              </a:rPr>
              <a:t>N2.keyN </a:t>
            </a:r>
          </a:p>
          <a:p>
            <a:pPr>
              <a:tabLst>
                <a:tab pos="2517775" algn="l"/>
              </a:tabLst>
            </a:pPr>
            <a:r>
              <a:rPr lang="en-US" dirty="0">
                <a:solidFill>
                  <a:schemeClr val="tx1"/>
                </a:solidFill>
              </a:rPr>
              <a:t>    JOIN DATE D	ON </a:t>
            </a:r>
            <a:r>
              <a:rPr lang="en-US" dirty="0" err="1">
                <a:solidFill>
                  <a:schemeClr val="tx1"/>
                </a:solidFill>
              </a:rPr>
              <a:t>F.keyD</a:t>
            </a:r>
            <a:r>
              <a:rPr lang="en-US" dirty="0">
                <a:solidFill>
                  <a:schemeClr val="tx1"/>
                </a:solidFill>
              </a:rPr>
              <a:t> = </a:t>
            </a:r>
            <a:r>
              <a:rPr lang="en-US" dirty="0" err="1">
                <a:solidFill>
                  <a:schemeClr val="tx1"/>
                </a:solidFill>
              </a:rPr>
              <a:t>D.keyD</a:t>
            </a:r>
            <a:endParaRPr lang="en-US" dirty="0">
              <a:solidFill>
                <a:schemeClr val="tx1"/>
              </a:solidFill>
            </a:endParaRPr>
          </a:p>
          <a:p>
            <a:pPr>
              <a:tabLst>
                <a:tab pos="2517775" algn="l"/>
              </a:tabLst>
            </a:pPr>
            <a:r>
              <a:rPr lang="en-US" dirty="0">
                <a:solidFill>
                  <a:schemeClr val="tx1"/>
                </a:solidFill>
              </a:rPr>
              <a:t>WHERE </a:t>
            </a:r>
            <a:r>
              <a:rPr lang="en-US" dirty="0" err="1">
                <a:solidFill>
                  <a:schemeClr val="tx1"/>
                </a:solidFill>
              </a:rPr>
              <a:t>D.month</a:t>
            </a:r>
            <a:r>
              <a:rPr lang="en-US" dirty="0">
                <a:solidFill>
                  <a:schemeClr val="tx1"/>
                </a:solidFill>
              </a:rPr>
              <a:t> = 'Jan 2012'</a:t>
            </a:r>
          </a:p>
          <a:p>
            <a:pPr>
              <a:tabLst>
                <a:tab pos="2517775" algn="l"/>
              </a:tabLst>
            </a:pPr>
            <a:r>
              <a:rPr lang="en-US" dirty="0">
                <a:solidFill>
                  <a:schemeClr val="tx1"/>
                </a:solidFill>
              </a:rPr>
              <a:t>GROUP BY </a:t>
            </a:r>
            <a:r>
              <a:rPr lang="en-US" dirty="0">
                <a:solidFill>
                  <a:srgbClr val="00B050"/>
                </a:solidFill>
              </a:rPr>
              <a:t>N1.district</a:t>
            </a:r>
            <a:r>
              <a:rPr lang="en-US" dirty="0">
                <a:solidFill>
                  <a:schemeClr val="tx1"/>
                </a:solidFill>
              </a:rPr>
              <a:t>, </a:t>
            </a:r>
            <a:r>
              <a:rPr lang="en-US" dirty="0">
                <a:solidFill>
                  <a:schemeClr val="bg2">
                    <a:lumMod val="50000"/>
                  </a:schemeClr>
                </a:solidFill>
              </a:rPr>
              <a:t>N2.district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Partial Sharing</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41</a:t>
            </a:fld>
            <a:endParaRPr lang="en-US"/>
          </a:p>
        </p:txBody>
      </p:sp>
      <p:sp>
        <p:nvSpPr>
          <p:cNvPr id="29" name="Rectangle 28"/>
          <p:cNvSpPr/>
          <p:nvPr/>
        </p:nvSpPr>
        <p:spPr>
          <a:xfrm>
            <a:off x="3352800" y="3581400"/>
            <a:ext cx="1533525"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SHIPMENTS</a:t>
            </a:r>
          </a:p>
        </p:txBody>
      </p:sp>
      <p:sp>
        <p:nvSpPr>
          <p:cNvPr id="30" name="Rectangle 29"/>
          <p:cNvSpPr/>
          <p:nvPr/>
        </p:nvSpPr>
        <p:spPr>
          <a:xfrm>
            <a:off x="3352800" y="3886200"/>
            <a:ext cx="1600200" cy="1600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keyW</a:t>
            </a:r>
            <a:endParaRPr lang="en-US" sz="1600" u="sng" dirty="0"/>
          </a:p>
          <a:p>
            <a:r>
              <a:rPr lang="en-US" sz="1600" u="sng" dirty="0" err="1"/>
              <a:t>keyO</a:t>
            </a:r>
            <a:endParaRPr lang="en-US" sz="1600" u="sng" dirty="0"/>
          </a:p>
          <a:p>
            <a:r>
              <a:rPr lang="en-US" sz="1600" u="sng" dirty="0" err="1"/>
              <a:t>keyP</a:t>
            </a:r>
            <a:endParaRPr lang="en-US" sz="1600" u="sng" dirty="0"/>
          </a:p>
          <a:p>
            <a:r>
              <a:rPr lang="en-US" sz="1600" u="sng" dirty="0" err="1"/>
              <a:t>keyD</a:t>
            </a:r>
            <a:endParaRPr lang="en-US" sz="1600" u="sng" dirty="0"/>
          </a:p>
          <a:p>
            <a:r>
              <a:rPr lang="en-US" sz="1600" dirty="0" err="1"/>
              <a:t>shippedQuantity</a:t>
            </a:r>
            <a:endParaRPr lang="en-US" sz="1600" dirty="0"/>
          </a:p>
          <a:p>
            <a:r>
              <a:rPr lang="en-US" sz="1600" dirty="0" err="1"/>
              <a:t>shipmentCost</a:t>
            </a:r>
            <a:endParaRPr lang="en-US" sz="1600" dirty="0"/>
          </a:p>
        </p:txBody>
      </p:sp>
      <p:sp>
        <p:nvSpPr>
          <p:cNvPr id="31" name="Rectangle 30"/>
          <p:cNvSpPr/>
          <p:nvPr/>
        </p:nvSpPr>
        <p:spPr>
          <a:xfrm>
            <a:off x="1371600" y="3581400"/>
            <a:ext cx="12954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PRODUCT</a:t>
            </a:r>
          </a:p>
        </p:txBody>
      </p:sp>
      <p:sp>
        <p:nvSpPr>
          <p:cNvPr id="32" name="Rectangle 31"/>
          <p:cNvSpPr/>
          <p:nvPr/>
        </p:nvSpPr>
        <p:spPr>
          <a:xfrm>
            <a:off x="1371600" y="3886200"/>
            <a:ext cx="12954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keyP</a:t>
            </a:r>
            <a:endParaRPr lang="en-US" sz="1600" u="sng" dirty="0"/>
          </a:p>
          <a:p>
            <a:r>
              <a:rPr lang="en-US" sz="1600" dirty="0"/>
              <a:t>product</a:t>
            </a:r>
          </a:p>
        </p:txBody>
      </p:sp>
      <p:grpSp>
        <p:nvGrpSpPr>
          <p:cNvPr id="109" name="Group 108"/>
          <p:cNvGrpSpPr/>
          <p:nvPr/>
        </p:nvGrpSpPr>
        <p:grpSpPr>
          <a:xfrm>
            <a:off x="7543800" y="4495800"/>
            <a:ext cx="914400" cy="1143000"/>
            <a:chOff x="7620000" y="3657600"/>
            <a:chExt cx="914400" cy="1143000"/>
          </a:xfrm>
        </p:grpSpPr>
        <p:sp>
          <p:nvSpPr>
            <p:cNvPr id="33" name="Rectangle 32"/>
            <p:cNvSpPr/>
            <p:nvPr/>
          </p:nvSpPr>
          <p:spPr>
            <a:xfrm>
              <a:off x="7620000" y="3657600"/>
              <a:ext cx="9144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CITY</a:t>
              </a:r>
            </a:p>
          </p:txBody>
        </p:sp>
        <p:sp>
          <p:nvSpPr>
            <p:cNvPr id="34" name="Rectangle 33"/>
            <p:cNvSpPr/>
            <p:nvPr/>
          </p:nvSpPr>
          <p:spPr>
            <a:xfrm>
              <a:off x="7620000" y="3962400"/>
              <a:ext cx="9144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keyC</a:t>
              </a:r>
              <a:endParaRPr lang="en-US" sz="1600" u="sng" dirty="0"/>
            </a:p>
            <a:p>
              <a:r>
                <a:rPr lang="en-US" sz="1600" dirty="0"/>
                <a:t>city</a:t>
              </a:r>
            </a:p>
            <a:p>
              <a:r>
                <a:rPr lang="en-US" sz="1600" dirty="0"/>
                <a:t>country</a:t>
              </a:r>
            </a:p>
          </p:txBody>
        </p:sp>
      </p:grpSp>
      <p:grpSp>
        <p:nvGrpSpPr>
          <p:cNvPr id="111" name="Group 110"/>
          <p:cNvGrpSpPr/>
          <p:nvPr/>
        </p:nvGrpSpPr>
        <p:grpSpPr>
          <a:xfrm>
            <a:off x="5562600" y="4419600"/>
            <a:ext cx="1143000" cy="1600200"/>
            <a:chOff x="5181600" y="4724400"/>
            <a:chExt cx="1143000" cy="1600200"/>
          </a:xfrm>
        </p:grpSpPr>
        <p:sp>
          <p:nvSpPr>
            <p:cNvPr id="35" name="Rectangle 34"/>
            <p:cNvSpPr/>
            <p:nvPr/>
          </p:nvSpPr>
          <p:spPr>
            <a:xfrm>
              <a:off x="5181600" y="4724400"/>
              <a:ext cx="11430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ORDER</a:t>
              </a:r>
            </a:p>
          </p:txBody>
        </p:sp>
        <p:sp>
          <p:nvSpPr>
            <p:cNvPr id="36" name="Rectangle 35"/>
            <p:cNvSpPr/>
            <p:nvPr/>
          </p:nvSpPr>
          <p:spPr>
            <a:xfrm>
              <a:off x="5181600" y="5029200"/>
              <a:ext cx="11430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keyO</a:t>
              </a:r>
              <a:endParaRPr lang="en-US" sz="1600" dirty="0"/>
            </a:p>
            <a:p>
              <a:r>
                <a:rPr lang="en-US" sz="1600" dirty="0"/>
                <a:t>order</a:t>
              </a:r>
              <a:br>
                <a:rPr lang="en-US" sz="1600" dirty="0"/>
              </a:br>
              <a:r>
                <a:rPr lang="en-US" sz="1600" dirty="0"/>
                <a:t>customer</a:t>
              </a:r>
            </a:p>
            <a:p>
              <a:r>
                <a:rPr lang="en-US" sz="1600" dirty="0" err="1"/>
                <a:t>keyC</a:t>
              </a:r>
              <a:endParaRPr lang="en-US" sz="1600" dirty="0"/>
            </a:p>
            <a:p>
              <a:r>
                <a:rPr lang="en-US" sz="1600" dirty="0" err="1"/>
                <a:t>keyD</a:t>
              </a:r>
              <a:endParaRPr lang="en-US" sz="1600" dirty="0"/>
            </a:p>
          </p:txBody>
        </p:sp>
      </p:grpSp>
      <p:cxnSp>
        <p:nvCxnSpPr>
          <p:cNvPr id="38" name="Straight Arrow Connector 37"/>
          <p:cNvCxnSpPr/>
          <p:nvPr/>
        </p:nvCxnSpPr>
        <p:spPr>
          <a:xfrm flipV="1">
            <a:off x="4038600" y="3581400"/>
            <a:ext cx="2209800" cy="457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038600" y="4343400"/>
            <a:ext cx="1447800" cy="6096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2057400" y="4038600"/>
            <a:ext cx="1219200" cy="5334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381000" y="1447800"/>
            <a:ext cx="5334000" cy="1724799"/>
            <a:chOff x="1752600" y="1981200"/>
            <a:chExt cx="5334000" cy="1724799"/>
          </a:xfrm>
        </p:grpSpPr>
        <p:cxnSp>
          <p:nvCxnSpPr>
            <p:cNvPr id="74" name="Straight Connector 73"/>
            <p:cNvCxnSpPr>
              <a:endCxn id="81" idx="2"/>
            </p:cNvCxnSpPr>
            <p:nvPr/>
          </p:nvCxnSpPr>
          <p:spPr>
            <a:xfrm>
              <a:off x="3676340" y="2396859"/>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886200" y="3429000"/>
              <a:ext cx="2743200" cy="5955"/>
            </a:xfrm>
            <a:prstGeom prst="line">
              <a:avLst/>
            </a:prstGeom>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962400" y="2514600"/>
              <a:ext cx="914400" cy="276999"/>
            </a:xfrm>
            <a:prstGeom prst="rect">
              <a:avLst/>
            </a:prstGeom>
            <a:noFill/>
          </p:spPr>
          <p:txBody>
            <a:bodyPr wrap="square" rtlCol="0">
              <a:spAutoFit/>
            </a:bodyPr>
            <a:lstStyle/>
            <a:p>
              <a:pPr algn="ctr"/>
              <a:r>
                <a:rPr lang="en-US" sz="1200" dirty="0"/>
                <a:t>order</a:t>
              </a:r>
            </a:p>
          </p:txBody>
        </p:sp>
        <p:sp>
          <p:nvSpPr>
            <p:cNvPr id="77" name="Oval 76"/>
            <p:cNvSpPr/>
            <p:nvPr/>
          </p:nvSpPr>
          <p:spPr>
            <a:xfrm>
              <a:off x="6553200" y="332752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6248400" y="3048000"/>
              <a:ext cx="838200" cy="276999"/>
            </a:xfrm>
            <a:prstGeom prst="rect">
              <a:avLst/>
            </a:prstGeom>
            <a:noFill/>
          </p:spPr>
          <p:txBody>
            <a:bodyPr wrap="square" rtlCol="0">
              <a:spAutoFit/>
            </a:bodyPr>
            <a:lstStyle/>
            <a:p>
              <a:pPr algn="ctr"/>
              <a:r>
                <a:rPr lang="en-US" sz="1200" dirty="0"/>
                <a:t>year</a:t>
              </a:r>
              <a:endParaRPr lang="en-US" sz="1400" dirty="0"/>
            </a:p>
          </p:txBody>
        </p:sp>
        <p:sp>
          <p:nvSpPr>
            <p:cNvPr id="79" name="Oval 78"/>
            <p:cNvSpPr/>
            <p:nvPr/>
          </p:nvSpPr>
          <p:spPr>
            <a:xfrm>
              <a:off x="5867400" y="332230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TextBox 79"/>
            <p:cNvSpPr txBox="1"/>
            <p:nvPr/>
          </p:nvSpPr>
          <p:spPr>
            <a:xfrm>
              <a:off x="5562600" y="3048000"/>
              <a:ext cx="838200" cy="276999"/>
            </a:xfrm>
            <a:prstGeom prst="rect">
              <a:avLst/>
            </a:prstGeom>
            <a:noFill/>
          </p:spPr>
          <p:txBody>
            <a:bodyPr wrap="square" rtlCol="0">
              <a:spAutoFit/>
            </a:bodyPr>
            <a:lstStyle/>
            <a:p>
              <a:pPr algn="ctr"/>
              <a:r>
                <a:rPr lang="en-US" sz="1200" dirty="0"/>
                <a:t>month</a:t>
              </a:r>
              <a:endParaRPr lang="en-US" sz="1400" dirty="0"/>
            </a:p>
          </p:txBody>
        </p:sp>
        <p:sp>
          <p:nvSpPr>
            <p:cNvPr id="81" name="Oval 80"/>
            <p:cNvSpPr/>
            <p:nvPr/>
          </p:nvSpPr>
          <p:spPr>
            <a:xfrm>
              <a:off x="6096000" y="229214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2" name="TextBox 81"/>
            <p:cNvSpPr txBox="1"/>
            <p:nvPr/>
          </p:nvSpPr>
          <p:spPr>
            <a:xfrm>
              <a:off x="5105400" y="2667000"/>
              <a:ext cx="838200" cy="276999"/>
            </a:xfrm>
            <a:prstGeom prst="rect">
              <a:avLst/>
            </a:prstGeom>
            <a:noFill/>
          </p:spPr>
          <p:txBody>
            <a:bodyPr wrap="square" rtlCol="0">
              <a:spAutoFit/>
            </a:bodyPr>
            <a:lstStyle/>
            <a:p>
              <a:pPr algn="ctr"/>
              <a:r>
                <a:rPr lang="en-US" sz="1200" dirty="0"/>
                <a:t>customer</a:t>
              </a:r>
              <a:endParaRPr lang="en-US" sz="1600" dirty="0"/>
            </a:p>
          </p:txBody>
        </p:sp>
        <p:cxnSp>
          <p:nvCxnSpPr>
            <p:cNvPr id="83" name="Straight Connector 82"/>
            <p:cNvCxnSpPr/>
            <p:nvPr/>
          </p:nvCxnSpPr>
          <p:spPr>
            <a:xfrm flipH="1">
              <a:off x="5105400" y="2487266"/>
              <a:ext cx="395738" cy="36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6" idx="2"/>
            </p:cNvCxnSpPr>
            <p:nvPr/>
          </p:nvCxnSpPr>
          <p:spPr>
            <a:xfrm flipV="1">
              <a:off x="1981200" y="2789368"/>
              <a:ext cx="6858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752600" y="2971800"/>
              <a:ext cx="685800" cy="276999"/>
            </a:xfrm>
            <a:prstGeom prst="rect">
              <a:avLst/>
            </a:prstGeom>
            <a:noFill/>
          </p:spPr>
          <p:txBody>
            <a:bodyPr wrap="square" rtlCol="0">
              <a:spAutoFit/>
            </a:bodyPr>
            <a:lstStyle/>
            <a:p>
              <a:pPr algn="ctr"/>
              <a:r>
                <a:rPr lang="en-US" sz="1200" dirty="0"/>
                <a:t>product</a:t>
              </a:r>
            </a:p>
          </p:txBody>
        </p:sp>
        <p:sp>
          <p:nvSpPr>
            <p:cNvPr id="86" name="Oval 85"/>
            <p:cNvSpPr/>
            <p:nvPr/>
          </p:nvSpPr>
          <p:spPr>
            <a:xfrm>
              <a:off x="1981200" y="268193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7" name="TextBox 86"/>
            <p:cNvSpPr txBox="1"/>
            <p:nvPr/>
          </p:nvSpPr>
          <p:spPr>
            <a:xfrm>
              <a:off x="4781860" y="3051599"/>
              <a:ext cx="552140" cy="276999"/>
            </a:xfrm>
            <a:prstGeom prst="rect">
              <a:avLst/>
            </a:prstGeom>
            <a:noFill/>
          </p:spPr>
          <p:txBody>
            <a:bodyPr wrap="square" rtlCol="0">
              <a:spAutoFit/>
            </a:bodyPr>
            <a:lstStyle/>
            <a:p>
              <a:pPr algn="ctr"/>
              <a:r>
                <a:rPr lang="en-US" sz="1200" dirty="0"/>
                <a:t>date</a:t>
              </a:r>
            </a:p>
          </p:txBody>
        </p:sp>
        <p:cxnSp>
          <p:nvCxnSpPr>
            <p:cNvPr id="88" name="Straight Connector 87"/>
            <p:cNvCxnSpPr>
              <a:endCxn id="101" idx="1"/>
            </p:cNvCxnSpPr>
            <p:nvPr/>
          </p:nvCxnSpPr>
          <p:spPr>
            <a:xfrm>
              <a:off x="4572000" y="2895600"/>
              <a:ext cx="441501" cy="491172"/>
            </a:xfrm>
            <a:prstGeom prst="line">
              <a:avLst/>
            </a:prstGeom>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419600" y="228942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0" name="TextBox 89"/>
            <p:cNvSpPr txBox="1"/>
            <p:nvPr/>
          </p:nvSpPr>
          <p:spPr>
            <a:xfrm>
              <a:off x="4114800" y="1989248"/>
              <a:ext cx="914400" cy="276999"/>
            </a:xfrm>
            <a:prstGeom prst="rect">
              <a:avLst/>
            </a:prstGeom>
            <a:noFill/>
          </p:spPr>
          <p:txBody>
            <a:bodyPr wrap="square" rtlCol="0">
              <a:spAutoFit/>
            </a:bodyPr>
            <a:lstStyle/>
            <a:p>
              <a:pPr algn="ctr"/>
              <a:r>
                <a:rPr lang="en-US" sz="1200" dirty="0"/>
                <a:t>warehouse</a:t>
              </a:r>
            </a:p>
          </p:txBody>
        </p:sp>
        <p:sp>
          <p:nvSpPr>
            <p:cNvPr id="91" name="TextBox 90"/>
            <p:cNvSpPr txBox="1"/>
            <p:nvPr/>
          </p:nvSpPr>
          <p:spPr>
            <a:xfrm>
              <a:off x="5791200" y="1981200"/>
              <a:ext cx="838200" cy="276999"/>
            </a:xfrm>
            <a:prstGeom prst="rect">
              <a:avLst/>
            </a:prstGeom>
            <a:noFill/>
          </p:spPr>
          <p:txBody>
            <a:bodyPr wrap="square" rtlCol="0">
              <a:spAutoFit/>
            </a:bodyPr>
            <a:lstStyle/>
            <a:p>
              <a:pPr algn="ctr"/>
              <a:r>
                <a:rPr lang="en-US" sz="1200" dirty="0"/>
                <a:t>country</a:t>
              </a:r>
              <a:endParaRPr lang="en-US" sz="1600" dirty="0"/>
            </a:p>
          </p:txBody>
        </p:sp>
        <p:sp>
          <p:nvSpPr>
            <p:cNvPr id="92" name="TextBox 91"/>
            <p:cNvSpPr txBox="1"/>
            <p:nvPr/>
          </p:nvSpPr>
          <p:spPr>
            <a:xfrm>
              <a:off x="5105400" y="1981200"/>
              <a:ext cx="838200" cy="276999"/>
            </a:xfrm>
            <a:prstGeom prst="rect">
              <a:avLst/>
            </a:prstGeom>
            <a:noFill/>
          </p:spPr>
          <p:txBody>
            <a:bodyPr wrap="square" rtlCol="0">
              <a:spAutoFit/>
            </a:bodyPr>
            <a:lstStyle/>
            <a:p>
              <a:pPr algn="ctr"/>
              <a:r>
                <a:rPr lang="en-US" sz="1200" dirty="0"/>
                <a:t>city</a:t>
              </a:r>
              <a:endParaRPr lang="en-US" sz="1600" dirty="0"/>
            </a:p>
          </p:txBody>
        </p:sp>
        <p:cxnSp>
          <p:nvCxnSpPr>
            <p:cNvPr id="93" name="Straight Connector 92"/>
            <p:cNvCxnSpPr>
              <a:endCxn id="94" idx="2"/>
            </p:cNvCxnSpPr>
            <p:nvPr/>
          </p:nvCxnSpPr>
          <p:spPr>
            <a:xfrm>
              <a:off x="2819400" y="2849048"/>
              <a:ext cx="2133600" cy="8452"/>
            </a:xfrm>
            <a:prstGeom prst="line">
              <a:avLst/>
            </a:prstGeom>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4953000" y="2743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Oval 94"/>
            <p:cNvSpPr/>
            <p:nvPr/>
          </p:nvSpPr>
          <p:spPr>
            <a:xfrm>
              <a:off x="4419600" y="2743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96" name="Group 49"/>
            <p:cNvGrpSpPr/>
            <p:nvPr/>
          </p:nvGrpSpPr>
          <p:grpSpPr>
            <a:xfrm>
              <a:off x="5419825" y="2286000"/>
              <a:ext cx="228600" cy="228600"/>
              <a:chOff x="4114800" y="2209800"/>
              <a:chExt cx="228600" cy="228600"/>
            </a:xfrm>
          </p:grpSpPr>
          <p:sp>
            <p:nvSpPr>
              <p:cNvPr id="97" name="Oval 96"/>
              <p:cNvSpPr/>
              <p:nvPr/>
            </p:nvSpPr>
            <p:spPr>
              <a:xfrm>
                <a:off x="41148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8" name="Oval 97"/>
              <p:cNvSpPr/>
              <p:nvPr/>
            </p:nvSpPr>
            <p:spPr>
              <a:xfrm>
                <a:off x="4152983" y="2246730"/>
                <a:ext cx="152400" cy="152400"/>
              </a:xfrm>
              <a:prstGeom prst="ellipse">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99" name="Group 49"/>
            <p:cNvGrpSpPr/>
            <p:nvPr/>
          </p:nvGrpSpPr>
          <p:grpSpPr>
            <a:xfrm>
              <a:off x="4953000" y="3327524"/>
              <a:ext cx="228600" cy="228600"/>
              <a:chOff x="4114800" y="2209800"/>
              <a:chExt cx="228600" cy="228600"/>
            </a:xfrm>
          </p:grpSpPr>
          <p:sp>
            <p:nvSpPr>
              <p:cNvPr id="100" name="Oval 99"/>
              <p:cNvSpPr/>
              <p:nvPr/>
            </p:nvSpPr>
            <p:spPr>
              <a:xfrm>
                <a:off x="4114800" y="2209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1" name="Oval 100"/>
              <p:cNvSpPr/>
              <p:nvPr/>
            </p:nvSpPr>
            <p:spPr>
              <a:xfrm>
                <a:off x="4152983" y="2246730"/>
                <a:ext cx="152400" cy="152400"/>
              </a:xfrm>
              <a:prstGeom prst="ellipse">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02" name="Rectangle 101"/>
            <p:cNvSpPr/>
            <p:nvPr/>
          </p:nvSpPr>
          <p:spPr>
            <a:xfrm>
              <a:off x="2667000" y="2057400"/>
              <a:ext cx="12954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Shipment</a:t>
              </a:r>
              <a:endParaRPr lang="en-US" sz="1600" dirty="0"/>
            </a:p>
          </p:txBody>
        </p:sp>
        <p:sp>
          <p:nvSpPr>
            <p:cNvPr id="103" name="Rectangle 102"/>
            <p:cNvSpPr/>
            <p:nvPr/>
          </p:nvSpPr>
          <p:spPr>
            <a:xfrm>
              <a:off x="2667000" y="2362200"/>
              <a:ext cx="1295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err="1"/>
                <a:t>shippedQuantity</a:t>
              </a:r>
              <a:endParaRPr lang="en-US" sz="1200" dirty="0"/>
            </a:p>
            <a:p>
              <a:r>
                <a:rPr lang="en-US" sz="1200" dirty="0" err="1"/>
                <a:t>shipmentCost</a:t>
              </a:r>
              <a:endParaRPr lang="en-US" sz="1200" dirty="0"/>
            </a:p>
          </p:txBody>
        </p:sp>
        <p:sp>
          <p:nvSpPr>
            <p:cNvPr id="104" name="TextBox 103"/>
            <p:cNvSpPr txBox="1"/>
            <p:nvPr/>
          </p:nvSpPr>
          <p:spPr>
            <a:xfrm>
              <a:off x="3886200" y="3429000"/>
              <a:ext cx="1219200" cy="276999"/>
            </a:xfrm>
            <a:prstGeom prst="rect">
              <a:avLst/>
            </a:prstGeom>
            <a:noFill/>
          </p:spPr>
          <p:txBody>
            <a:bodyPr wrap="square" rtlCol="0">
              <a:spAutoFit/>
            </a:bodyPr>
            <a:lstStyle/>
            <a:p>
              <a:pPr algn="ctr"/>
              <a:r>
                <a:rPr lang="en-US" sz="1200" i="1" dirty="0" err="1"/>
                <a:t>shipmentDate</a:t>
              </a:r>
              <a:endParaRPr lang="en-US" sz="1200" i="1" dirty="0"/>
            </a:p>
          </p:txBody>
        </p:sp>
      </p:grpSp>
      <p:grpSp>
        <p:nvGrpSpPr>
          <p:cNvPr id="112" name="Group 111"/>
          <p:cNvGrpSpPr/>
          <p:nvPr/>
        </p:nvGrpSpPr>
        <p:grpSpPr>
          <a:xfrm>
            <a:off x="6324600" y="3048000"/>
            <a:ext cx="1524000" cy="1143000"/>
            <a:chOff x="6400800" y="2286000"/>
            <a:chExt cx="1828800" cy="1143000"/>
          </a:xfrm>
        </p:grpSpPr>
        <p:sp>
          <p:nvSpPr>
            <p:cNvPr id="107" name="Rectangle 106"/>
            <p:cNvSpPr/>
            <p:nvPr/>
          </p:nvSpPr>
          <p:spPr>
            <a:xfrm>
              <a:off x="6400800" y="2286000"/>
              <a:ext cx="1828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WAREHOUSE</a:t>
              </a:r>
            </a:p>
          </p:txBody>
        </p:sp>
        <p:sp>
          <p:nvSpPr>
            <p:cNvPr id="108" name="Rectangle 107"/>
            <p:cNvSpPr/>
            <p:nvPr/>
          </p:nvSpPr>
          <p:spPr>
            <a:xfrm>
              <a:off x="6400800" y="2590800"/>
              <a:ext cx="18288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keyW</a:t>
              </a:r>
              <a:endParaRPr lang="en-US" sz="1600" dirty="0"/>
            </a:p>
            <a:p>
              <a:r>
                <a:rPr lang="en-US" sz="1600" dirty="0"/>
                <a:t>warehouse</a:t>
              </a:r>
            </a:p>
            <a:p>
              <a:r>
                <a:rPr lang="en-US" sz="1600" dirty="0" err="1"/>
                <a:t>keyC</a:t>
              </a:r>
              <a:endParaRPr lang="en-US" sz="1600" dirty="0"/>
            </a:p>
          </p:txBody>
        </p:sp>
      </p:grpSp>
      <p:cxnSp>
        <p:nvCxnSpPr>
          <p:cNvPr id="115" name="Straight Arrow Connector 114"/>
          <p:cNvCxnSpPr/>
          <p:nvPr/>
        </p:nvCxnSpPr>
        <p:spPr>
          <a:xfrm flipV="1">
            <a:off x="6172200" y="4953000"/>
            <a:ext cx="1295400" cy="685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7010400" y="4038600"/>
            <a:ext cx="381000" cy="838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a:xfrm>
            <a:off x="1600200" y="4648200"/>
            <a:ext cx="1143000" cy="1295400"/>
            <a:chOff x="5181600" y="4724400"/>
            <a:chExt cx="1143000" cy="1295400"/>
          </a:xfrm>
        </p:grpSpPr>
        <p:sp>
          <p:nvSpPr>
            <p:cNvPr id="121" name="Rectangle 120"/>
            <p:cNvSpPr/>
            <p:nvPr/>
          </p:nvSpPr>
          <p:spPr>
            <a:xfrm>
              <a:off x="5181600" y="4724400"/>
              <a:ext cx="11430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DATE</a:t>
              </a:r>
            </a:p>
          </p:txBody>
        </p:sp>
        <p:sp>
          <p:nvSpPr>
            <p:cNvPr id="122" name="Rectangle 121"/>
            <p:cNvSpPr/>
            <p:nvPr/>
          </p:nvSpPr>
          <p:spPr>
            <a:xfrm>
              <a:off x="5181600" y="5029200"/>
              <a:ext cx="11430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keyD</a:t>
              </a:r>
              <a:endParaRPr lang="en-US" sz="1600" dirty="0"/>
            </a:p>
            <a:p>
              <a:r>
                <a:rPr lang="en-US" sz="1600" dirty="0"/>
                <a:t>date</a:t>
              </a:r>
              <a:br>
                <a:rPr lang="en-US" sz="1600" dirty="0"/>
              </a:br>
              <a:r>
                <a:rPr lang="en-US" sz="1600" dirty="0"/>
                <a:t>month</a:t>
              </a:r>
              <a:br>
                <a:rPr lang="en-US" sz="1600" dirty="0"/>
              </a:br>
              <a:r>
                <a:rPr lang="en-US" sz="1600" dirty="0"/>
                <a:t>year</a:t>
              </a:r>
            </a:p>
          </p:txBody>
        </p:sp>
      </p:grpSp>
      <p:cxnSp>
        <p:nvCxnSpPr>
          <p:cNvPr id="37" name="Straight Arrow Connector 36"/>
          <p:cNvCxnSpPr/>
          <p:nvPr/>
        </p:nvCxnSpPr>
        <p:spPr>
          <a:xfrm flipH="1">
            <a:off x="2286000" y="4800600"/>
            <a:ext cx="990600" cy="2286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flipV="1">
            <a:off x="2438400" y="5181600"/>
            <a:ext cx="2971800" cy="685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exercise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42</a:t>
            </a:fld>
            <a:endParaRPr lang="en-US"/>
          </a:p>
        </p:txBody>
      </p:sp>
      <p:sp>
        <p:nvSpPr>
          <p:cNvPr id="4" name="Content Placeholder 3"/>
          <p:cNvSpPr>
            <a:spLocks noGrp="1"/>
          </p:cNvSpPr>
          <p:nvPr>
            <p:ph sz="quarter" idx="1"/>
          </p:nvPr>
        </p:nvSpPr>
        <p:spPr>
          <a:xfrm>
            <a:off x="457200" y="1219200"/>
            <a:ext cx="8229600" cy="3733800"/>
          </a:xfrm>
        </p:spPr>
        <p:txBody>
          <a:bodyPr>
            <a:noAutofit/>
          </a:bodyPr>
          <a:lstStyle/>
          <a:p>
            <a:r>
              <a:rPr lang="en-US" sz="2400" dirty="0"/>
              <a:t>Q1. What is the average shipment cost from the warehouses in the city 'A'?</a:t>
            </a:r>
          </a:p>
          <a:p>
            <a:r>
              <a:rPr lang="en-US" sz="2400" dirty="0"/>
              <a:t>Q2. What is the total shipment quantity for the product 'X' to customers in the city 'B'?</a:t>
            </a:r>
          </a:p>
          <a:p>
            <a:r>
              <a:rPr lang="en-US" sz="2400" dirty="0"/>
              <a:t>Q3. How many shipments are ordered in 2012, but shipped in 2013?</a:t>
            </a:r>
          </a:p>
          <a:p>
            <a:r>
              <a:rPr lang="en-US" sz="2400" dirty="0"/>
              <a:t>Q4. What is the shipment costs in 2012? Break down the numbers by warehouse city and customer city.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Attributes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43</a:t>
            </a:fld>
            <a:endParaRPr lang="en-US"/>
          </a:p>
        </p:txBody>
      </p:sp>
      <p:sp>
        <p:nvSpPr>
          <p:cNvPr id="4" name="Content Placeholder 3"/>
          <p:cNvSpPr>
            <a:spLocks noGrp="1"/>
          </p:cNvSpPr>
          <p:nvPr>
            <p:ph sz="quarter" idx="1"/>
          </p:nvPr>
        </p:nvSpPr>
        <p:spPr/>
        <p:txBody>
          <a:bodyPr/>
          <a:lstStyle/>
          <a:p>
            <a:r>
              <a:rPr lang="en-US" dirty="0"/>
              <a:t>A </a:t>
            </a:r>
            <a:r>
              <a:rPr lang="en-US" dirty="0">
                <a:solidFill>
                  <a:srgbClr val="FF0000"/>
                </a:solidFill>
              </a:rPr>
              <a:t>descriptive attribute </a:t>
            </a:r>
            <a:r>
              <a:rPr lang="en-US" dirty="0"/>
              <a:t>contains information that </a:t>
            </a:r>
            <a:r>
              <a:rPr lang="en-US" dirty="0">
                <a:solidFill>
                  <a:schemeClr val="bg2">
                    <a:lumMod val="50000"/>
                  </a:schemeClr>
                </a:solidFill>
              </a:rPr>
              <a:t>cannot</a:t>
            </a:r>
            <a:r>
              <a:rPr lang="en-US" dirty="0"/>
              <a:t> be used for </a:t>
            </a:r>
            <a:r>
              <a:rPr lang="en-US" dirty="0">
                <a:solidFill>
                  <a:schemeClr val="bg2">
                    <a:lumMod val="50000"/>
                  </a:schemeClr>
                </a:solidFill>
              </a:rPr>
              <a:t>aggregating</a:t>
            </a:r>
            <a:r>
              <a:rPr lang="en-US" dirty="0"/>
              <a:t>, but that is considered </a:t>
            </a:r>
            <a:r>
              <a:rPr lang="en-US" dirty="0">
                <a:solidFill>
                  <a:schemeClr val="bg2">
                    <a:lumMod val="50000"/>
                  </a:schemeClr>
                </a:solidFill>
              </a:rPr>
              <a:t>useful</a:t>
            </a:r>
            <a:r>
              <a:rPr lang="en-US" dirty="0"/>
              <a:t> to retain.</a:t>
            </a:r>
          </a:p>
          <a:p>
            <a:r>
              <a:rPr lang="en-US" dirty="0"/>
              <a:t>A </a:t>
            </a:r>
            <a:r>
              <a:rPr lang="en-US" dirty="0">
                <a:solidFill>
                  <a:srgbClr val="FF0000"/>
                </a:solidFill>
              </a:rPr>
              <a:t>descriptive attribute </a:t>
            </a:r>
            <a:r>
              <a:rPr lang="en-US" dirty="0"/>
              <a:t>linked to a </a:t>
            </a:r>
            <a:r>
              <a:rPr lang="en-US" dirty="0">
                <a:solidFill>
                  <a:schemeClr val="bg2">
                    <a:lumMod val="50000"/>
                  </a:schemeClr>
                </a:solidFill>
              </a:rPr>
              <a:t>dimensional attribute </a:t>
            </a:r>
            <a:r>
              <a:rPr lang="en-US" dirty="0"/>
              <a:t>must be </a:t>
            </a:r>
            <a:r>
              <a:rPr lang="en-US" dirty="0">
                <a:solidFill>
                  <a:schemeClr val="bg2">
                    <a:lumMod val="50000"/>
                  </a:schemeClr>
                </a:solidFill>
              </a:rPr>
              <a:t>included</a:t>
            </a:r>
            <a:r>
              <a:rPr lang="en-US" dirty="0"/>
              <a:t> in the </a:t>
            </a:r>
            <a:r>
              <a:rPr lang="en-US" dirty="0">
                <a:solidFill>
                  <a:schemeClr val="bg2">
                    <a:lumMod val="50000"/>
                  </a:schemeClr>
                </a:solidFill>
              </a:rPr>
              <a:t>dimension table </a:t>
            </a:r>
            <a:r>
              <a:rPr lang="en-US" dirty="0"/>
              <a:t>for the hierarchy that contains it.</a:t>
            </a:r>
          </a:p>
          <a:p>
            <a:r>
              <a:rPr lang="en-US" dirty="0"/>
              <a:t>A </a:t>
            </a:r>
            <a:r>
              <a:rPr lang="en-US" dirty="0">
                <a:solidFill>
                  <a:srgbClr val="FF0000"/>
                </a:solidFill>
              </a:rPr>
              <a:t>descriptive attribute </a:t>
            </a:r>
            <a:r>
              <a:rPr lang="en-US" dirty="0"/>
              <a:t>linked to a </a:t>
            </a:r>
            <a:r>
              <a:rPr lang="en-US" dirty="0">
                <a:solidFill>
                  <a:schemeClr val="bg2">
                    <a:lumMod val="50000"/>
                  </a:schemeClr>
                </a:solidFill>
              </a:rPr>
              <a:t>fact</a:t>
            </a:r>
            <a:r>
              <a:rPr lang="en-US" dirty="0"/>
              <a:t> must be </a:t>
            </a:r>
            <a:r>
              <a:rPr lang="en-US" dirty="0">
                <a:solidFill>
                  <a:schemeClr val="bg2">
                    <a:lumMod val="50000"/>
                  </a:schemeClr>
                </a:solidFill>
              </a:rPr>
              <a:t>included</a:t>
            </a:r>
            <a:r>
              <a:rPr lang="en-US" dirty="0"/>
              <a:t> in the </a:t>
            </a:r>
            <a:r>
              <a:rPr lang="en-US" dirty="0">
                <a:solidFill>
                  <a:schemeClr val="bg2">
                    <a:lumMod val="50000"/>
                  </a:schemeClr>
                </a:solidFill>
              </a:rPr>
              <a:t>fact table</a:t>
            </a:r>
            <a:r>
              <a:rPr lang="en-US" dirty="0"/>
              <a:t>.</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dirty="0"/>
              <a:t>Example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44</a:t>
            </a:fld>
            <a:endParaRPr lang="en-US"/>
          </a:p>
        </p:txBody>
      </p:sp>
      <p:grpSp>
        <p:nvGrpSpPr>
          <p:cNvPr id="137" name="Group 136"/>
          <p:cNvGrpSpPr/>
          <p:nvPr/>
        </p:nvGrpSpPr>
        <p:grpSpPr>
          <a:xfrm>
            <a:off x="5123888" y="2895601"/>
            <a:ext cx="3639112" cy="3116996"/>
            <a:chOff x="5123888" y="2895601"/>
            <a:chExt cx="3639112" cy="3116996"/>
          </a:xfrm>
        </p:grpSpPr>
        <p:cxnSp>
          <p:nvCxnSpPr>
            <p:cNvPr id="41" name="Straight Connector 40"/>
            <p:cNvCxnSpPr/>
            <p:nvPr/>
          </p:nvCxnSpPr>
          <p:spPr>
            <a:xfrm flipV="1">
              <a:off x="7010400" y="4544199"/>
              <a:ext cx="323288" cy="9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2" idx="2"/>
            </p:cNvCxnSpPr>
            <p:nvPr/>
          </p:nvCxnSpPr>
          <p:spPr>
            <a:xfrm>
              <a:off x="6654747" y="5236857"/>
              <a:ext cx="1200460" cy="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0" idx="6"/>
            </p:cNvCxnSpPr>
            <p:nvPr/>
          </p:nvCxnSpPr>
          <p:spPr>
            <a:xfrm flipV="1">
              <a:off x="5562600" y="5281376"/>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019800" y="4897398"/>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Shipment</a:t>
              </a:r>
              <a:endParaRPr lang="en-US" sz="1600" dirty="0"/>
            </a:p>
          </p:txBody>
        </p:sp>
        <p:sp>
          <p:nvSpPr>
            <p:cNvPr id="7" name="Rectangle 6"/>
            <p:cNvSpPr/>
            <p:nvPr/>
          </p:nvSpPr>
          <p:spPr>
            <a:xfrm>
              <a:off x="6019800" y="5202198"/>
              <a:ext cx="13716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err="1"/>
                <a:t>shippedQuantity</a:t>
              </a:r>
              <a:endParaRPr lang="en-US" sz="1200" dirty="0"/>
            </a:p>
            <a:p>
              <a:r>
                <a:rPr lang="en-US" sz="1200" dirty="0" err="1"/>
                <a:t>shipmentCost</a:t>
              </a:r>
              <a:endParaRPr lang="en-US" sz="1200" dirty="0"/>
            </a:p>
          </p:txBody>
        </p:sp>
        <p:cxnSp>
          <p:nvCxnSpPr>
            <p:cNvPr id="9" name="Straight Connector 8"/>
            <p:cNvCxnSpPr/>
            <p:nvPr/>
          </p:nvCxnSpPr>
          <p:spPr>
            <a:xfrm>
              <a:off x="6887980" y="4516398"/>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43600" y="4391799"/>
              <a:ext cx="838200" cy="276999"/>
            </a:xfrm>
            <a:prstGeom prst="rect">
              <a:avLst/>
            </a:prstGeom>
            <a:noFill/>
          </p:spPr>
          <p:txBody>
            <a:bodyPr wrap="square" rtlCol="0">
              <a:spAutoFit/>
            </a:bodyPr>
            <a:lstStyle/>
            <a:p>
              <a:pPr algn="r"/>
              <a:r>
                <a:rPr lang="en-US" sz="1200" dirty="0"/>
                <a:t>product</a:t>
              </a:r>
              <a:endParaRPr lang="en-US" sz="1400" dirty="0"/>
            </a:p>
          </p:txBody>
        </p:sp>
        <p:sp>
          <p:nvSpPr>
            <p:cNvPr id="15" name="TextBox 14"/>
            <p:cNvSpPr txBox="1"/>
            <p:nvPr/>
          </p:nvSpPr>
          <p:spPr>
            <a:xfrm>
              <a:off x="5181600" y="4894421"/>
              <a:ext cx="685800" cy="276999"/>
            </a:xfrm>
            <a:prstGeom prst="rect">
              <a:avLst/>
            </a:prstGeom>
            <a:noFill/>
          </p:spPr>
          <p:txBody>
            <a:bodyPr wrap="square" rtlCol="0">
              <a:spAutoFit/>
            </a:bodyPr>
            <a:lstStyle/>
            <a:p>
              <a:pPr algn="ctr"/>
              <a:r>
                <a:rPr lang="en-US" sz="1200" dirty="0"/>
                <a:t>date</a:t>
              </a:r>
            </a:p>
          </p:txBody>
        </p:sp>
        <p:sp>
          <p:nvSpPr>
            <p:cNvPr id="16" name="TextBox 15"/>
            <p:cNvSpPr txBox="1"/>
            <p:nvPr/>
          </p:nvSpPr>
          <p:spPr>
            <a:xfrm>
              <a:off x="7474207" y="4821198"/>
              <a:ext cx="914400" cy="276999"/>
            </a:xfrm>
            <a:prstGeom prst="rect">
              <a:avLst/>
            </a:prstGeom>
            <a:noFill/>
          </p:spPr>
          <p:txBody>
            <a:bodyPr wrap="square" rtlCol="0">
              <a:spAutoFit/>
            </a:bodyPr>
            <a:lstStyle/>
            <a:p>
              <a:pPr algn="ctr"/>
              <a:r>
                <a:rPr lang="en-US" sz="1200" dirty="0"/>
                <a:t>destination</a:t>
              </a:r>
            </a:p>
          </p:txBody>
        </p:sp>
        <p:cxnSp>
          <p:nvCxnSpPr>
            <p:cNvPr id="19" name="Straight Connector 18"/>
            <p:cNvCxnSpPr>
              <a:endCxn id="8" idx="7"/>
            </p:cNvCxnSpPr>
            <p:nvPr/>
          </p:nvCxnSpPr>
          <p:spPr>
            <a:xfrm flipH="1">
              <a:off x="6961932" y="3248799"/>
              <a:ext cx="734268" cy="1252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4" idx="4"/>
              <a:endCxn id="8" idx="0"/>
            </p:cNvCxnSpPr>
            <p:nvPr/>
          </p:nvCxnSpPr>
          <p:spPr>
            <a:xfrm>
              <a:off x="6667500" y="4010799"/>
              <a:ext cx="21361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53200" y="378219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7315200" y="3934599"/>
              <a:ext cx="838200" cy="276999"/>
            </a:xfrm>
            <a:prstGeom prst="rect">
              <a:avLst/>
            </a:prstGeom>
            <a:noFill/>
          </p:spPr>
          <p:txBody>
            <a:bodyPr wrap="square" rtlCol="0">
              <a:spAutoFit/>
            </a:bodyPr>
            <a:lstStyle/>
            <a:p>
              <a:r>
                <a:rPr lang="en-US" sz="1200" dirty="0"/>
                <a:t>type</a:t>
              </a:r>
              <a:endParaRPr lang="en-US" sz="1400" dirty="0"/>
            </a:p>
          </p:txBody>
        </p:sp>
        <p:sp>
          <p:nvSpPr>
            <p:cNvPr id="32" name="Oval 31"/>
            <p:cNvSpPr/>
            <p:nvPr/>
          </p:nvSpPr>
          <p:spPr>
            <a:xfrm>
              <a:off x="7343694" y="3596321"/>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Oval 17"/>
            <p:cNvSpPr/>
            <p:nvPr/>
          </p:nvSpPr>
          <p:spPr>
            <a:xfrm>
              <a:off x="7086600" y="401079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p:cNvSpPr txBox="1"/>
            <p:nvPr/>
          </p:nvSpPr>
          <p:spPr>
            <a:xfrm>
              <a:off x="7543800" y="3519845"/>
              <a:ext cx="1143000" cy="276999"/>
            </a:xfrm>
            <a:prstGeom prst="rect">
              <a:avLst/>
            </a:prstGeom>
            <a:noFill/>
          </p:spPr>
          <p:txBody>
            <a:bodyPr wrap="square" rtlCol="0">
              <a:spAutoFit/>
            </a:bodyPr>
            <a:lstStyle/>
            <a:p>
              <a:r>
                <a:rPr lang="en-US" sz="1200" dirty="0"/>
                <a:t>category</a:t>
              </a:r>
              <a:endParaRPr lang="en-US" sz="1400" dirty="0"/>
            </a:p>
          </p:txBody>
        </p:sp>
        <p:sp>
          <p:nvSpPr>
            <p:cNvPr id="37" name="TextBox 36"/>
            <p:cNvSpPr txBox="1"/>
            <p:nvPr/>
          </p:nvSpPr>
          <p:spPr>
            <a:xfrm>
              <a:off x="7772400" y="3138845"/>
              <a:ext cx="990600" cy="276999"/>
            </a:xfrm>
            <a:prstGeom prst="rect">
              <a:avLst/>
            </a:prstGeom>
            <a:noFill/>
          </p:spPr>
          <p:txBody>
            <a:bodyPr wrap="square" rtlCol="0">
              <a:spAutoFit/>
            </a:bodyPr>
            <a:lstStyle/>
            <a:p>
              <a:r>
                <a:rPr lang="en-US" sz="1200" dirty="0"/>
                <a:t>department</a:t>
              </a:r>
              <a:endParaRPr lang="en-US" sz="1400" dirty="0"/>
            </a:p>
          </p:txBody>
        </p:sp>
        <p:sp>
          <p:nvSpPr>
            <p:cNvPr id="38" name="TextBox 37"/>
            <p:cNvSpPr txBox="1"/>
            <p:nvPr/>
          </p:nvSpPr>
          <p:spPr>
            <a:xfrm>
              <a:off x="5943600" y="3553599"/>
              <a:ext cx="685800" cy="276999"/>
            </a:xfrm>
            <a:prstGeom prst="rect">
              <a:avLst/>
            </a:prstGeom>
            <a:noFill/>
          </p:spPr>
          <p:txBody>
            <a:bodyPr wrap="square" rtlCol="0">
              <a:spAutoFit/>
            </a:bodyPr>
            <a:lstStyle/>
            <a:p>
              <a:pPr algn="r"/>
              <a:r>
                <a:rPr lang="en-US" sz="1200" dirty="0"/>
                <a:t>brand</a:t>
              </a:r>
              <a:endParaRPr lang="en-US" sz="1400" dirty="0"/>
            </a:p>
          </p:txBody>
        </p:sp>
        <p:cxnSp>
          <p:nvCxnSpPr>
            <p:cNvPr id="54" name="Straight Connector 53"/>
            <p:cNvCxnSpPr/>
            <p:nvPr/>
          </p:nvCxnSpPr>
          <p:spPr>
            <a:xfrm>
              <a:off x="6553200" y="4239399"/>
              <a:ext cx="247088" cy="295556"/>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7239000" y="446799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p:cNvSpPr txBox="1"/>
            <p:nvPr/>
          </p:nvSpPr>
          <p:spPr>
            <a:xfrm>
              <a:off x="7467600" y="4391799"/>
              <a:ext cx="838200" cy="276999"/>
            </a:xfrm>
            <a:prstGeom prst="rect">
              <a:avLst/>
            </a:prstGeom>
            <a:noFill/>
          </p:spPr>
          <p:txBody>
            <a:bodyPr wrap="square" rtlCol="0">
              <a:spAutoFit/>
            </a:bodyPr>
            <a:lstStyle/>
            <a:p>
              <a:r>
                <a:rPr lang="en-US" sz="1200" dirty="0"/>
                <a:t>diet</a:t>
              </a:r>
              <a:endParaRPr lang="en-US" sz="1400" dirty="0"/>
            </a:p>
          </p:txBody>
        </p:sp>
        <p:cxnSp>
          <p:nvCxnSpPr>
            <p:cNvPr id="61" name="Straight Connector 60"/>
            <p:cNvCxnSpPr/>
            <p:nvPr/>
          </p:nvCxnSpPr>
          <p:spPr>
            <a:xfrm>
              <a:off x="7105850" y="4467999"/>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766810" y="446799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9" name="Straight Connector 68"/>
            <p:cNvCxnSpPr/>
            <p:nvPr/>
          </p:nvCxnSpPr>
          <p:spPr>
            <a:xfrm>
              <a:off x="5715000" y="423939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715000" y="3962400"/>
              <a:ext cx="838200" cy="276999"/>
            </a:xfrm>
            <a:prstGeom prst="rect">
              <a:avLst/>
            </a:prstGeom>
            <a:noFill/>
          </p:spPr>
          <p:txBody>
            <a:bodyPr wrap="square" rtlCol="0">
              <a:spAutoFit/>
            </a:bodyPr>
            <a:lstStyle/>
            <a:p>
              <a:r>
                <a:rPr lang="en-US" sz="1200" dirty="0">
                  <a:solidFill>
                    <a:srgbClr val="00B050"/>
                  </a:solidFill>
                </a:rPr>
                <a:t>weight</a:t>
              </a:r>
              <a:endParaRPr lang="en-US" sz="1400" dirty="0">
                <a:solidFill>
                  <a:srgbClr val="00B050"/>
                </a:solidFill>
              </a:endParaRPr>
            </a:p>
          </p:txBody>
        </p:sp>
        <p:cxnSp>
          <p:nvCxnSpPr>
            <p:cNvPr id="74" name="Straight Connector 73"/>
            <p:cNvCxnSpPr/>
            <p:nvPr/>
          </p:nvCxnSpPr>
          <p:spPr>
            <a:xfrm>
              <a:off x="7391400" y="3172599"/>
              <a:ext cx="170888" cy="1431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240026" y="3170255"/>
              <a:ext cx="1151374" cy="2344"/>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172200" y="2895601"/>
              <a:ext cx="1295400" cy="276999"/>
            </a:xfrm>
            <a:prstGeom prst="rect">
              <a:avLst/>
            </a:prstGeom>
            <a:noFill/>
          </p:spPr>
          <p:txBody>
            <a:bodyPr wrap="square" rtlCol="0">
              <a:spAutoFit/>
            </a:bodyPr>
            <a:lstStyle/>
            <a:p>
              <a:r>
                <a:rPr lang="en-US" sz="1200" dirty="0" err="1">
                  <a:solidFill>
                    <a:srgbClr val="00B050"/>
                  </a:solidFill>
                </a:rPr>
                <a:t>departmentHead</a:t>
              </a:r>
              <a:endParaRPr lang="en-US" sz="1400" dirty="0">
                <a:solidFill>
                  <a:srgbClr val="00B050"/>
                </a:solidFill>
              </a:endParaRPr>
            </a:p>
          </p:txBody>
        </p:sp>
        <p:sp>
          <p:nvSpPr>
            <p:cNvPr id="10" name="Oval 9"/>
            <p:cNvSpPr/>
            <p:nvPr/>
          </p:nvSpPr>
          <p:spPr>
            <a:xfrm>
              <a:off x="5334000" y="51739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Oval 34"/>
            <p:cNvSpPr/>
            <p:nvPr/>
          </p:nvSpPr>
          <p:spPr>
            <a:xfrm>
              <a:off x="7543800" y="324879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87" name="Straight Connector 86"/>
            <p:cNvCxnSpPr/>
            <p:nvPr/>
          </p:nvCxnSpPr>
          <p:spPr>
            <a:xfrm flipV="1">
              <a:off x="5562600" y="5629206"/>
              <a:ext cx="445698" cy="7030"/>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257800" y="5705565"/>
              <a:ext cx="685800" cy="276999"/>
            </a:xfrm>
            <a:prstGeom prst="rect">
              <a:avLst/>
            </a:prstGeom>
            <a:noFill/>
          </p:spPr>
          <p:txBody>
            <a:bodyPr wrap="square" rtlCol="0">
              <a:spAutoFit/>
            </a:bodyPr>
            <a:lstStyle/>
            <a:p>
              <a:pPr algn="ctr"/>
              <a:r>
                <a:rPr lang="en-US" sz="1200" dirty="0"/>
                <a:t>order</a:t>
              </a:r>
            </a:p>
          </p:txBody>
        </p:sp>
        <p:sp>
          <p:nvSpPr>
            <p:cNvPr id="118" name="Oval 117"/>
            <p:cNvSpPr/>
            <p:nvPr/>
          </p:nvSpPr>
          <p:spPr>
            <a:xfrm>
              <a:off x="5334000" y="552193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28" name="Straight Connector 127"/>
            <p:cNvCxnSpPr>
              <a:endCxn id="129" idx="2"/>
            </p:cNvCxnSpPr>
            <p:nvPr/>
          </p:nvCxnSpPr>
          <p:spPr>
            <a:xfrm>
              <a:off x="7391400" y="5612458"/>
              <a:ext cx="463807" cy="884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7398007" y="5735598"/>
              <a:ext cx="1085540" cy="276999"/>
            </a:xfrm>
            <a:prstGeom prst="rect">
              <a:avLst/>
            </a:prstGeom>
            <a:noFill/>
          </p:spPr>
          <p:txBody>
            <a:bodyPr wrap="square" rtlCol="0">
              <a:spAutoFit/>
            </a:bodyPr>
            <a:lstStyle/>
            <a:p>
              <a:pPr algn="ctr"/>
              <a:r>
                <a:rPr lang="en-US" sz="1200" dirty="0"/>
                <a:t>warehouse</a:t>
              </a:r>
            </a:p>
          </p:txBody>
        </p:sp>
        <p:sp>
          <p:nvSpPr>
            <p:cNvPr id="129" name="Oval 128"/>
            <p:cNvSpPr/>
            <p:nvPr/>
          </p:nvSpPr>
          <p:spPr>
            <a:xfrm>
              <a:off x="7855207" y="5506998"/>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Oval 11"/>
            <p:cNvSpPr/>
            <p:nvPr/>
          </p:nvSpPr>
          <p:spPr>
            <a:xfrm>
              <a:off x="7855207" y="512942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63" name="Straight Connector 162"/>
            <p:cNvCxnSpPr/>
            <p:nvPr/>
          </p:nvCxnSpPr>
          <p:spPr>
            <a:xfrm>
              <a:off x="6001312" y="4601842"/>
              <a:ext cx="247088"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5163112" y="4601842"/>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5123888" y="4324843"/>
              <a:ext cx="1048312" cy="276999"/>
            </a:xfrm>
            <a:prstGeom prst="rect">
              <a:avLst/>
            </a:prstGeom>
            <a:noFill/>
          </p:spPr>
          <p:txBody>
            <a:bodyPr wrap="square" rtlCol="0">
              <a:spAutoFit/>
            </a:bodyPr>
            <a:lstStyle/>
            <a:p>
              <a:r>
                <a:rPr lang="en-US" sz="1200" dirty="0" err="1">
                  <a:solidFill>
                    <a:schemeClr val="bg2">
                      <a:lumMod val="50000"/>
                    </a:schemeClr>
                  </a:solidFill>
                </a:rPr>
                <a:t>receiptDate</a:t>
              </a:r>
              <a:endParaRPr lang="en-US" sz="1400" dirty="0">
                <a:solidFill>
                  <a:schemeClr val="bg2">
                    <a:lumMod val="50000"/>
                  </a:schemeClr>
                </a:solidFill>
              </a:endParaRPr>
            </a:p>
          </p:txBody>
        </p:sp>
      </p:grpSp>
      <p:sp>
        <p:nvSpPr>
          <p:cNvPr id="89" name="Rectangle 88"/>
          <p:cNvSpPr/>
          <p:nvPr/>
        </p:nvSpPr>
        <p:spPr>
          <a:xfrm>
            <a:off x="381000" y="1676400"/>
            <a:ext cx="1600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SHIPMENT</a:t>
            </a:r>
          </a:p>
        </p:txBody>
      </p:sp>
      <p:sp>
        <p:nvSpPr>
          <p:cNvPr id="91" name="Rectangle 90"/>
          <p:cNvSpPr/>
          <p:nvPr/>
        </p:nvSpPr>
        <p:spPr>
          <a:xfrm>
            <a:off x="381000" y="1981200"/>
            <a:ext cx="1600200" cy="2133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keyDate</a:t>
            </a:r>
            <a:endParaRPr lang="en-US" sz="1600" u="sng" dirty="0"/>
          </a:p>
          <a:p>
            <a:r>
              <a:rPr lang="en-US" sz="1600" u="sng" dirty="0" err="1"/>
              <a:t>keyOrder</a:t>
            </a:r>
            <a:endParaRPr lang="en-US" sz="1600" u="sng" dirty="0"/>
          </a:p>
          <a:p>
            <a:r>
              <a:rPr lang="en-US" sz="1600" u="sng" dirty="0" err="1"/>
              <a:t>keyProduct</a:t>
            </a:r>
            <a:endParaRPr lang="en-US" sz="1600" u="sng" dirty="0"/>
          </a:p>
          <a:p>
            <a:r>
              <a:rPr lang="en-US" sz="1600" u="sng" dirty="0" err="1"/>
              <a:t>keyDestination</a:t>
            </a:r>
            <a:endParaRPr lang="en-US" sz="1600" u="sng" dirty="0"/>
          </a:p>
          <a:p>
            <a:r>
              <a:rPr lang="en-US" sz="1600" u="sng" dirty="0" err="1"/>
              <a:t>keyWarehouse</a:t>
            </a:r>
            <a:endParaRPr lang="en-US" sz="1600" u="sng" dirty="0"/>
          </a:p>
          <a:p>
            <a:r>
              <a:rPr lang="en-US" sz="1600" dirty="0" err="1"/>
              <a:t>shippedQuantity</a:t>
            </a:r>
            <a:endParaRPr lang="en-US" sz="1600" dirty="0"/>
          </a:p>
          <a:p>
            <a:r>
              <a:rPr lang="en-US" sz="1600" dirty="0" err="1"/>
              <a:t>shipmentCost</a:t>
            </a:r>
            <a:endParaRPr lang="en-US" sz="1600" dirty="0"/>
          </a:p>
          <a:p>
            <a:r>
              <a:rPr lang="en-US" sz="1600" dirty="0" err="1">
                <a:solidFill>
                  <a:srgbClr val="0070C0"/>
                </a:solidFill>
              </a:rPr>
              <a:t>receiptDate</a:t>
            </a:r>
            <a:endParaRPr lang="en-US" sz="1600" dirty="0">
              <a:solidFill>
                <a:srgbClr val="0070C0"/>
              </a:solidFill>
            </a:endParaRPr>
          </a:p>
        </p:txBody>
      </p:sp>
      <p:sp>
        <p:nvSpPr>
          <p:cNvPr id="125" name="Rectangle 124"/>
          <p:cNvSpPr/>
          <p:nvPr/>
        </p:nvSpPr>
        <p:spPr>
          <a:xfrm>
            <a:off x="2362201" y="1676400"/>
            <a:ext cx="1295399"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PRODUCT</a:t>
            </a:r>
          </a:p>
        </p:txBody>
      </p:sp>
      <p:sp>
        <p:nvSpPr>
          <p:cNvPr id="127" name="Rectangle 126"/>
          <p:cNvSpPr/>
          <p:nvPr/>
        </p:nvSpPr>
        <p:spPr>
          <a:xfrm>
            <a:off x="2362200" y="1981200"/>
            <a:ext cx="1295400" cy="1752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keyProduct</a:t>
            </a:r>
            <a:endParaRPr lang="en-US" sz="1600" u="sng" dirty="0"/>
          </a:p>
          <a:p>
            <a:r>
              <a:rPr lang="en-US" sz="1600" dirty="0"/>
              <a:t>product</a:t>
            </a:r>
            <a:br>
              <a:rPr lang="en-US" sz="1600" dirty="0"/>
            </a:br>
            <a:r>
              <a:rPr lang="en-US" sz="1600" dirty="0"/>
              <a:t>brand</a:t>
            </a:r>
            <a:br>
              <a:rPr lang="en-US" sz="1600" dirty="0"/>
            </a:br>
            <a:r>
              <a:rPr lang="en-US" sz="1600" dirty="0"/>
              <a:t>diet</a:t>
            </a:r>
          </a:p>
          <a:p>
            <a:r>
              <a:rPr lang="en-US" sz="1600" dirty="0"/>
              <a:t>type</a:t>
            </a:r>
          </a:p>
          <a:p>
            <a:r>
              <a:rPr lang="en-US" sz="1600" dirty="0" err="1"/>
              <a:t>keyCat</a:t>
            </a:r>
            <a:endParaRPr lang="en-US" sz="1600" dirty="0"/>
          </a:p>
          <a:p>
            <a:r>
              <a:rPr lang="en-US" sz="1600" dirty="0">
                <a:solidFill>
                  <a:srgbClr val="00B050"/>
                </a:solidFill>
              </a:rPr>
              <a:t>weight</a:t>
            </a:r>
          </a:p>
        </p:txBody>
      </p:sp>
      <p:sp>
        <p:nvSpPr>
          <p:cNvPr id="131" name="Rectangle 130"/>
          <p:cNvSpPr/>
          <p:nvPr/>
        </p:nvSpPr>
        <p:spPr>
          <a:xfrm>
            <a:off x="4038601" y="1676400"/>
            <a:ext cx="1600199"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CATEGORY</a:t>
            </a:r>
          </a:p>
        </p:txBody>
      </p:sp>
      <p:sp>
        <p:nvSpPr>
          <p:cNvPr id="132" name="Rectangle 131"/>
          <p:cNvSpPr/>
          <p:nvPr/>
        </p:nvSpPr>
        <p:spPr>
          <a:xfrm>
            <a:off x="4038600" y="1981200"/>
            <a:ext cx="16002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keyCat</a:t>
            </a:r>
            <a:endParaRPr lang="en-US" sz="1600" u="sng" dirty="0"/>
          </a:p>
          <a:p>
            <a:r>
              <a:rPr lang="en-US" sz="1600" dirty="0"/>
              <a:t>category</a:t>
            </a:r>
            <a:br>
              <a:rPr lang="en-US" sz="1600" dirty="0"/>
            </a:br>
            <a:r>
              <a:rPr lang="en-US" sz="1600" dirty="0"/>
              <a:t>department</a:t>
            </a:r>
          </a:p>
          <a:p>
            <a:r>
              <a:rPr lang="en-US" sz="1600" dirty="0" err="1">
                <a:solidFill>
                  <a:srgbClr val="00B050"/>
                </a:solidFill>
              </a:rPr>
              <a:t>departmentHead</a:t>
            </a:r>
            <a:endParaRPr lang="en-US" sz="1600" dirty="0">
              <a:solidFill>
                <a:srgbClr val="00B050"/>
              </a:solidFill>
            </a:endParaRPr>
          </a:p>
        </p:txBody>
      </p:sp>
      <p:cxnSp>
        <p:nvCxnSpPr>
          <p:cNvPr id="138" name="Straight Arrow Connector 137"/>
          <p:cNvCxnSpPr/>
          <p:nvPr/>
        </p:nvCxnSpPr>
        <p:spPr>
          <a:xfrm flipV="1">
            <a:off x="1600200" y="2133600"/>
            <a:ext cx="762000" cy="5334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V="1">
            <a:off x="3124200" y="2209800"/>
            <a:ext cx="838200" cy="1066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Optional Arc and Dimension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45</a:t>
            </a:fld>
            <a:endParaRPr lang="en-US"/>
          </a:p>
        </p:txBody>
      </p:sp>
      <p:sp>
        <p:nvSpPr>
          <p:cNvPr id="4" name="Content Placeholder 3"/>
          <p:cNvSpPr>
            <a:spLocks noGrp="1"/>
          </p:cNvSpPr>
          <p:nvPr>
            <p:ph sz="quarter" idx="1"/>
          </p:nvPr>
        </p:nvSpPr>
        <p:spPr>
          <a:xfrm>
            <a:off x="457200" y="1219200"/>
            <a:ext cx="5410200" cy="4937760"/>
          </a:xfrm>
        </p:spPr>
        <p:txBody>
          <a:bodyPr>
            <a:normAutofit/>
          </a:bodyPr>
          <a:lstStyle/>
          <a:p>
            <a:r>
              <a:rPr lang="en-US" sz="2400" dirty="0">
                <a:solidFill>
                  <a:srgbClr val="FF0000"/>
                </a:solidFill>
              </a:rPr>
              <a:t>Optional attribute</a:t>
            </a:r>
          </a:p>
          <a:p>
            <a:pPr lvl="1"/>
            <a:r>
              <a:rPr lang="en-US" sz="2000" dirty="0">
                <a:solidFill>
                  <a:schemeClr val="bg2">
                    <a:lumMod val="50000"/>
                  </a:schemeClr>
                </a:solidFill>
              </a:rPr>
              <a:t>No</a:t>
            </a:r>
            <a:r>
              <a:rPr lang="en-US" sz="2000" dirty="0"/>
              <a:t> need to apply any </a:t>
            </a:r>
            <a:r>
              <a:rPr lang="en-US" sz="2000" dirty="0">
                <a:solidFill>
                  <a:schemeClr val="bg2">
                    <a:lumMod val="50000"/>
                  </a:schemeClr>
                </a:solidFill>
              </a:rPr>
              <a:t>changes</a:t>
            </a:r>
            <a:r>
              <a:rPr lang="en-US" sz="2000" dirty="0"/>
              <a:t> to the schema of the dimension table</a:t>
            </a:r>
          </a:p>
          <a:p>
            <a:pPr lvl="1"/>
            <a:r>
              <a:rPr lang="en-US" sz="2000" dirty="0"/>
              <a:t>Enter </a:t>
            </a:r>
            <a:r>
              <a:rPr lang="en-US" sz="2000" dirty="0">
                <a:solidFill>
                  <a:schemeClr val="bg2">
                    <a:lumMod val="50000"/>
                  </a:schemeClr>
                </a:solidFill>
              </a:rPr>
              <a:t>NULL</a:t>
            </a:r>
            <a:r>
              <a:rPr lang="en-US" sz="2000" dirty="0"/>
              <a:t> value or a </a:t>
            </a:r>
            <a:r>
              <a:rPr lang="en-US" sz="2000" dirty="0">
                <a:solidFill>
                  <a:schemeClr val="bg2">
                    <a:lumMod val="50000"/>
                  </a:schemeClr>
                </a:solidFill>
              </a:rPr>
              <a:t>fake</a:t>
            </a:r>
            <a:r>
              <a:rPr lang="en-US" sz="2000" dirty="0"/>
              <a:t> value when its value is missing</a:t>
            </a:r>
          </a:p>
          <a:p>
            <a:r>
              <a:rPr lang="en-US" sz="2400" dirty="0">
                <a:solidFill>
                  <a:srgbClr val="FF0000"/>
                </a:solidFill>
              </a:rPr>
              <a:t>Optional dimension</a:t>
            </a:r>
          </a:p>
          <a:p>
            <a:pPr lvl="1"/>
            <a:r>
              <a:rPr lang="en-US" sz="2000" dirty="0"/>
              <a:t>Because of entity integrity and referential integrity constraints, you cannot represent an optional hierarchy in a fact table by entering a NULL or fake value into the corresponding foreign key.</a:t>
            </a:r>
          </a:p>
          <a:p>
            <a:pPr lvl="1"/>
            <a:r>
              <a:rPr lang="en-US" sz="2000" dirty="0"/>
              <a:t>Should add a </a:t>
            </a:r>
            <a:r>
              <a:rPr lang="en-US" sz="2000" dirty="0">
                <a:solidFill>
                  <a:schemeClr val="bg2">
                    <a:lumMod val="50000"/>
                  </a:schemeClr>
                </a:solidFill>
              </a:rPr>
              <a:t>whole fake row </a:t>
            </a:r>
            <a:r>
              <a:rPr lang="en-US" sz="2000" dirty="0"/>
              <a:t>to the dimension table</a:t>
            </a:r>
          </a:p>
        </p:txBody>
      </p:sp>
      <p:grpSp>
        <p:nvGrpSpPr>
          <p:cNvPr id="39" name="Group 38"/>
          <p:cNvGrpSpPr/>
          <p:nvPr/>
        </p:nvGrpSpPr>
        <p:grpSpPr>
          <a:xfrm>
            <a:off x="5791200" y="1752600"/>
            <a:ext cx="3124200" cy="3048000"/>
            <a:chOff x="5638800" y="1752600"/>
            <a:chExt cx="3124200" cy="3048000"/>
          </a:xfrm>
        </p:grpSpPr>
        <p:cxnSp>
          <p:nvCxnSpPr>
            <p:cNvPr id="5" name="Straight Connector 4"/>
            <p:cNvCxnSpPr/>
            <p:nvPr/>
          </p:nvCxnSpPr>
          <p:spPr>
            <a:xfrm>
              <a:off x="7239000" y="4267200"/>
              <a:ext cx="247088"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7315200" y="2514600"/>
              <a:ext cx="323288" cy="9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10" idx="2"/>
            </p:cNvCxnSpPr>
            <p:nvPr/>
          </p:nvCxnSpPr>
          <p:spPr>
            <a:xfrm>
              <a:off x="7924800" y="3494437"/>
              <a:ext cx="457200" cy="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4" idx="6"/>
            </p:cNvCxnSpPr>
            <p:nvPr/>
          </p:nvCxnSpPr>
          <p:spPr>
            <a:xfrm flipV="1">
              <a:off x="6096000" y="3508178"/>
              <a:ext cx="457200" cy="6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92780" y="26670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382000" y="338700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TextBox 10"/>
            <p:cNvSpPr txBox="1"/>
            <p:nvPr/>
          </p:nvSpPr>
          <p:spPr>
            <a:xfrm>
              <a:off x="6248400" y="2362200"/>
              <a:ext cx="838200" cy="307777"/>
            </a:xfrm>
            <a:prstGeom prst="rect">
              <a:avLst/>
            </a:prstGeom>
            <a:noFill/>
          </p:spPr>
          <p:txBody>
            <a:bodyPr wrap="square" rtlCol="0">
              <a:spAutoFit/>
            </a:bodyPr>
            <a:lstStyle/>
            <a:p>
              <a:pPr algn="r"/>
              <a:r>
                <a:rPr lang="en-US" sz="1400" dirty="0"/>
                <a:t>product</a:t>
              </a:r>
            </a:p>
          </p:txBody>
        </p:sp>
        <p:sp>
          <p:nvSpPr>
            <p:cNvPr id="12" name="TextBox 11"/>
            <p:cNvSpPr txBox="1"/>
            <p:nvPr/>
          </p:nvSpPr>
          <p:spPr>
            <a:xfrm>
              <a:off x="5638800" y="3124200"/>
              <a:ext cx="685800" cy="307777"/>
            </a:xfrm>
            <a:prstGeom prst="rect">
              <a:avLst/>
            </a:prstGeom>
            <a:noFill/>
          </p:spPr>
          <p:txBody>
            <a:bodyPr wrap="square" rtlCol="0">
              <a:spAutoFit/>
            </a:bodyPr>
            <a:lstStyle/>
            <a:p>
              <a:pPr algn="ctr"/>
              <a:r>
                <a:rPr lang="en-US" sz="1400" dirty="0"/>
                <a:t>date</a:t>
              </a:r>
            </a:p>
          </p:txBody>
        </p:sp>
        <p:sp>
          <p:nvSpPr>
            <p:cNvPr id="13" name="TextBox 12"/>
            <p:cNvSpPr txBox="1"/>
            <p:nvPr/>
          </p:nvSpPr>
          <p:spPr>
            <a:xfrm>
              <a:off x="8153400" y="3124200"/>
              <a:ext cx="609600" cy="307777"/>
            </a:xfrm>
            <a:prstGeom prst="rect">
              <a:avLst/>
            </a:prstGeom>
            <a:noFill/>
          </p:spPr>
          <p:txBody>
            <a:bodyPr wrap="square" rtlCol="0">
              <a:spAutoFit/>
            </a:bodyPr>
            <a:lstStyle/>
            <a:p>
              <a:pPr algn="ctr"/>
              <a:r>
                <a:rPr lang="en-US" sz="1400" dirty="0"/>
                <a:t>store</a:t>
              </a:r>
            </a:p>
          </p:txBody>
        </p:sp>
        <p:cxnSp>
          <p:nvCxnSpPr>
            <p:cNvPr id="14" name="Straight Connector 13"/>
            <p:cNvCxnSpPr>
              <a:stCxn id="18" idx="3"/>
              <a:endCxn id="23" idx="7"/>
            </p:cNvCxnSpPr>
            <p:nvPr/>
          </p:nvCxnSpPr>
          <p:spPr>
            <a:xfrm flipH="1">
              <a:off x="7266732" y="2176322"/>
              <a:ext cx="158146" cy="29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6" idx="5"/>
              <a:endCxn id="23" idx="0"/>
            </p:cNvCxnSpPr>
            <p:nvPr/>
          </p:nvCxnSpPr>
          <p:spPr>
            <a:xfrm>
              <a:off x="6976922" y="2176322"/>
              <a:ext cx="208988" cy="262078"/>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781800" y="1981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TextBox 16"/>
            <p:cNvSpPr txBox="1"/>
            <p:nvPr/>
          </p:nvSpPr>
          <p:spPr>
            <a:xfrm>
              <a:off x="7620000" y="1905000"/>
              <a:ext cx="838200" cy="307777"/>
            </a:xfrm>
            <a:prstGeom prst="rect">
              <a:avLst/>
            </a:prstGeom>
            <a:noFill/>
          </p:spPr>
          <p:txBody>
            <a:bodyPr wrap="square" rtlCol="0">
              <a:spAutoFit/>
            </a:bodyPr>
            <a:lstStyle/>
            <a:p>
              <a:r>
                <a:rPr lang="en-US" sz="1400" dirty="0"/>
                <a:t>type</a:t>
              </a:r>
            </a:p>
          </p:txBody>
        </p:sp>
        <p:sp>
          <p:nvSpPr>
            <p:cNvPr id="18" name="Oval 17"/>
            <p:cNvSpPr/>
            <p:nvPr/>
          </p:nvSpPr>
          <p:spPr>
            <a:xfrm>
              <a:off x="7391400" y="1981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TextBox 18"/>
            <p:cNvSpPr txBox="1"/>
            <p:nvPr/>
          </p:nvSpPr>
          <p:spPr>
            <a:xfrm>
              <a:off x="6172200" y="1752600"/>
              <a:ext cx="685800" cy="307777"/>
            </a:xfrm>
            <a:prstGeom prst="rect">
              <a:avLst/>
            </a:prstGeom>
            <a:noFill/>
          </p:spPr>
          <p:txBody>
            <a:bodyPr wrap="square" rtlCol="0">
              <a:spAutoFit/>
            </a:bodyPr>
            <a:lstStyle/>
            <a:p>
              <a:pPr algn="r"/>
              <a:r>
                <a:rPr lang="en-US" sz="1400" dirty="0"/>
                <a:t>brand</a:t>
              </a:r>
            </a:p>
          </p:txBody>
        </p:sp>
        <p:sp>
          <p:nvSpPr>
            <p:cNvPr id="20" name="Oval 19"/>
            <p:cNvSpPr/>
            <p:nvPr/>
          </p:nvSpPr>
          <p:spPr>
            <a:xfrm>
              <a:off x="7543800" y="2438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TextBox 20"/>
            <p:cNvSpPr txBox="1"/>
            <p:nvPr/>
          </p:nvSpPr>
          <p:spPr>
            <a:xfrm>
              <a:off x="7772400" y="2362200"/>
              <a:ext cx="533400" cy="307777"/>
            </a:xfrm>
            <a:prstGeom prst="rect">
              <a:avLst/>
            </a:prstGeom>
            <a:noFill/>
          </p:spPr>
          <p:txBody>
            <a:bodyPr wrap="square" rtlCol="0">
              <a:spAutoFit/>
            </a:bodyPr>
            <a:lstStyle/>
            <a:p>
              <a:r>
                <a:rPr lang="en-US" sz="1400" dirty="0"/>
                <a:t>diet</a:t>
              </a:r>
            </a:p>
          </p:txBody>
        </p:sp>
        <p:cxnSp>
          <p:nvCxnSpPr>
            <p:cNvPr id="22" name="Straight Connector 21"/>
            <p:cNvCxnSpPr/>
            <p:nvPr/>
          </p:nvCxnSpPr>
          <p:spPr>
            <a:xfrm>
              <a:off x="7410650" y="24384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071610" y="2438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Oval 23"/>
            <p:cNvSpPr/>
            <p:nvPr/>
          </p:nvSpPr>
          <p:spPr>
            <a:xfrm>
              <a:off x="5867400" y="340074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5" name="Straight Connector 24"/>
            <p:cNvCxnSpPr/>
            <p:nvPr/>
          </p:nvCxnSpPr>
          <p:spPr>
            <a:xfrm>
              <a:off x="7207770" y="37338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315200" y="4035623"/>
              <a:ext cx="1066800" cy="307777"/>
            </a:xfrm>
            <a:prstGeom prst="rect">
              <a:avLst/>
            </a:prstGeom>
            <a:noFill/>
          </p:spPr>
          <p:txBody>
            <a:bodyPr wrap="square" rtlCol="0">
              <a:spAutoFit/>
            </a:bodyPr>
            <a:lstStyle/>
            <a:p>
              <a:r>
                <a:rPr lang="en-US" sz="1400" dirty="0"/>
                <a:t>promotion</a:t>
              </a:r>
            </a:p>
          </p:txBody>
        </p:sp>
        <p:cxnSp>
          <p:nvCxnSpPr>
            <p:cNvPr id="27" name="Straight Connector 26"/>
            <p:cNvCxnSpPr/>
            <p:nvPr/>
          </p:nvCxnSpPr>
          <p:spPr>
            <a:xfrm>
              <a:off x="7086600" y="3962400"/>
              <a:ext cx="2286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467600" y="4495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TextBox 28"/>
            <p:cNvSpPr txBox="1"/>
            <p:nvPr/>
          </p:nvSpPr>
          <p:spPr>
            <a:xfrm>
              <a:off x="7696200" y="4419600"/>
              <a:ext cx="1066800" cy="307777"/>
            </a:xfrm>
            <a:prstGeom prst="rect">
              <a:avLst/>
            </a:prstGeom>
            <a:noFill/>
          </p:spPr>
          <p:txBody>
            <a:bodyPr wrap="square" rtlCol="0">
              <a:spAutoFit/>
            </a:bodyPr>
            <a:lstStyle/>
            <a:p>
              <a:r>
                <a:rPr lang="en-US" sz="1400" dirty="0"/>
                <a:t>discount</a:t>
              </a:r>
            </a:p>
          </p:txBody>
        </p:sp>
        <p:cxnSp>
          <p:nvCxnSpPr>
            <p:cNvPr id="30" name="Straight Connector 29"/>
            <p:cNvCxnSpPr/>
            <p:nvPr/>
          </p:nvCxnSpPr>
          <p:spPr>
            <a:xfrm flipH="1">
              <a:off x="6815278" y="4230745"/>
              <a:ext cx="381000" cy="261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781800" y="4230745"/>
              <a:ext cx="414478" cy="566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47976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43600" y="4492823"/>
              <a:ext cx="914400" cy="307777"/>
            </a:xfrm>
            <a:prstGeom prst="rect">
              <a:avLst/>
            </a:prstGeom>
            <a:noFill/>
          </p:spPr>
          <p:txBody>
            <a:bodyPr wrap="square" rtlCol="0">
              <a:spAutoFit/>
            </a:bodyPr>
            <a:lstStyle/>
            <a:p>
              <a:r>
                <a:rPr lang="en-US" sz="1400" dirty="0" err="1"/>
                <a:t>endDate</a:t>
              </a:r>
              <a:endParaRPr lang="en-US" sz="1400" dirty="0"/>
            </a:p>
          </p:txBody>
        </p:sp>
        <p:cxnSp>
          <p:nvCxnSpPr>
            <p:cNvPr id="34" name="Straight Connector 33"/>
            <p:cNvCxnSpPr/>
            <p:nvPr/>
          </p:nvCxnSpPr>
          <p:spPr>
            <a:xfrm>
              <a:off x="6000550" y="4492823"/>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943600" y="4188023"/>
              <a:ext cx="914400" cy="307777"/>
            </a:xfrm>
            <a:prstGeom prst="rect">
              <a:avLst/>
            </a:prstGeom>
            <a:noFill/>
          </p:spPr>
          <p:txBody>
            <a:bodyPr wrap="square" rtlCol="0">
              <a:spAutoFit/>
            </a:bodyPr>
            <a:lstStyle/>
            <a:p>
              <a:r>
                <a:rPr lang="en-US" sz="1400" dirty="0" err="1"/>
                <a:t>startDate</a:t>
              </a:r>
              <a:endParaRPr lang="en-US" sz="1400" dirty="0"/>
            </a:p>
          </p:txBody>
        </p:sp>
        <p:sp>
          <p:nvSpPr>
            <p:cNvPr id="36" name="Oval 35"/>
            <p:cNvSpPr/>
            <p:nvPr/>
          </p:nvSpPr>
          <p:spPr>
            <a:xfrm>
              <a:off x="7086600" y="4114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ectangle 36"/>
            <p:cNvSpPr/>
            <p:nvPr/>
          </p:nvSpPr>
          <p:spPr>
            <a:xfrm>
              <a:off x="6553200" y="2895600"/>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a:t>
              </a:r>
              <a:endParaRPr lang="en-US" dirty="0"/>
            </a:p>
          </p:txBody>
        </p:sp>
        <p:sp>
          <p:nvSpPr>
            <p:cNvPr id="38" name="Rectangle 37"/>
            <p:cNvSpPr/>
            <p:nvPr/>
          </p:nvSpPr>
          <p:spPr>
            <a:xfrm>
              <a:off x="6553200" y="3200400"/>
              <a:ext cx="1371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quantity</a:t>
              </a:r>
            </a:p>
            <a:p>
              <a:r>
                <a:rPr lang="en-US" sz="1400" dirty="0"/>
                <a:t>receipts</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46</a:t>
            </a:fld>
            <a:endParaRPr lang="en-US" dirty="0"/>
          </a:p>
        </p:txBody>
      </p:sp>
      <p:graphicFrame>
        <p:nvGraphicFramePr>
          <p:cNvPr id="4" name="Table 3"/>
          <p:cNvGraphicFramePr>
            <a:graphicFrameLocks noGrp="1"/>
          </p:cNvGraphicFramePr>
          <p:nvPr/>
        </p:nvGraphicFramePr>
        <p:xfrm>
          <a:off x="381000" y="1447800"/>
          <a:ext cx="4419600" cy="1524000"/>
        </p:xfrm>
        <a:graphic>
          <a:graphicData uri="http://schemas.openxmlformats.org/drawingml/2006/table">
            <a:tbl>
              <a:tblPr>
                <a:tableStyleId>{BC89EF96-8CEA-46FF-86C4-4CE0E7609802}</a:tableStyleId>
              </a:tblPr>
              <a:tblGrid>
                <a:gridCol w="523526">
                  <a:extLst>
                    <a:ext uri="{9D8B030D-6E8A-4147-A177-3AD203B41FA5}">
                      <a16:colId xmlns:a16="http://schemas.microsoft.com/office/drawing/2014/main" val="20000"/>
                    </a:ext>
                  </a:extLst>
                </a:gridCol>
                <a:gridCol w="598311">
                  <a:extLst>
                    <a:ext uri="{9D8B030D-6E8A-4147-A177-3AD203B41FA5}">
                      <a16:colId xmlns:a16="http://schemas.microsoft.com/office/drawing/2014/main" val="20001"/>
                    </a:ext>
                  </a:extLst>
                </a:gridCol>
                <a:gridCol w="523522">
                  <a:extLst>
                    <a:ext uri="{9D8B030D-6E8A-4147-A177-3AD203B41FA5}">
                      <a16:colId xmlns:a16="http://schemas.microsoft.com/office/drawing/2014/main" val="20002"/>
                    </a:ext>
                  </a:extLst>
                </a:gridCol>
                <a:gridCol w="716841">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tblGrid>
              <a:tr h="0">
                <a:tc>
                  <a:txBody>
                    <a:bodyPr/>
                    <a:lstStyle/>
                    <a:p>
                      <a:r>
                        <a:rPr lang="en-US" sz="1400" u="sng" dirty="0" err="1"/>
                        <a:t>keyS</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sng" dirty="0" err="1"/>
                        <a:t>keyD</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sng" dirty="0" err="1"/>
                        <a:t>keyP</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sng" dirty="0" err="1"/>
                        <a:t>keyPM</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quantity</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receipts</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170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85</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ctr"/>
                      <a:r>
                        <a:rPr lang="en-US" sz="1400" dirty="0"/>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320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160</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lang="en-US" sz="1400" dirty="0"/>
                        <a:t>3</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chemeClr val="tx1"/>
                          </a:solidFill>
                        </a:rPr>
                        <a:t>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pPr algn="ctr"/>
                      <a:r>
                        <a:rPr lang="en-US" sz="1400" dirty="0"/>
                        <a:t>412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412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228600" y="3886200"/>
          <a:ext cx="4648200" cy="1219200"/>
        </p:xfrm>
        <a:graphic>
          <a:graphicData uri="http://schemas.openxmlformats.org/drawingml/2006/table">
            <a:tbl>
              <a:tblPr>
                <a:tableStyleId>{BC89EF96-8CEA-46FF-86C4-4CE0E7609802}</a:tableStyleId>
              </a:tblPr>
              <a:tblGrid>
                <a:gridCol w="697424">
                  <a:extLst>
                    <a:ext uri="{9D8B030D-6E8A-4147-A177-3AD203B41FA5}">
                      <a16:colId xmlns:a16="http://schemas.microsoft.com/office/drawing/2014/main" val="20000"/>
                    </a:ext>
                  </a:extLst>
                </a:gridCol>
                <a:gridCol w="1055176">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228600">
                <a:tc>
                  <a:txBody>
                    <a:bodyPr/>
                    <a:lstStyle/>
                    <a:p>
                      <a:r>
                        <a:rPr lang="en-US" sz="1400" u="sng" dirty="0" err="1"/>
                        <a:t>keyPM</a:t>
                      </a:r>
                      <a:endParaRPr lang="en-US" sz="1400" u="sng"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none" dirty="0"/>
                        <a:t>promotion</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none" dirty="0"/>
                        <a:t>Start Date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End Date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discount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228600">
                <a:tc>
                  <a:txBody>
                    <a:bodyPr/>
                    <a:lstStyle/>
                    <a:p>
                      <a:pPr algn="ctr"/>
                      <a:r>
                        <a:rPr lang="en-US" sz="1400" b="1" dirty="0">
                          <a:solidFill>
                            <a:schemeClr val="tx1"/>
                          </a:solidFill>
                        </a:rPr>
                        <a:t>0</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r>
                        <a:rPr lang="en-US" sz="1000" b="1" dirty="0">
                          <a:solidFill>
                            <a:schemeClr val="tx1"/>
                          </a:solidFill>
                        </a:rPr>
                        <a:t>No promo</a:t>
                      </a:r>
                      <a:endParaRPr lang="en-US" sz="1100" b="1" dirty="0">
                        <a:solidFill>
                          <a:schemeClr val="tx1"/>
                        </a:solidFill>
                      </a:endParaRP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r>
                        <a:rPr lang="en-US" sz="1000" b="1" dirty="0">
                          <a:solidFill>
                            <a:schemeClr val="tx1"/>
                          </a:solidFill>
                        </a:rPr>
                        <a:t>1/1/1970</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r>
                        <a:rPr lang="en-US" sz="1000" b="1" dirty="0">
                          <a:solidFill>
                            <a:schemeClr val="tx1"/>
                          </a:solidFill>
                        </a:rPr>
                        <a:t>1/1/1970</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rgbClr val="FF5050"/>
                    </a:solidFill>
                  </a:tcPr>
                </a:tc>
                <a:tc>
                  <a:txBody>
                    <a:bodyPr/>
                    <a:lstStyle/>
                    <a:p>
                      <a:r>
                        <a:rPr lang="en-US" sz="1400" b="1" dirty="0">
                          <a:solidFill>
                            <a:schemeClr val="tx1"/>
                          </a:solidFill>
                        </a:rPr>
                        <a:t>0%</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rgbClr val="FF5050"/>
                    </a:solidFill>
                  </a:tcPr>
                </a:tc>
                <a:extLst>
                  <a:ext uri="{0D108BD9-81ED-4DB2-BD59-A6C34878D82A}">
                    <a16:rowId xmlns:a16="http://schemas.microsoft.com/office/drawing/2014/main" val="10001"/>
                  </a:ext>
                </a:extLst>
              </a:tr>
              <a:tr h="228600">
                <a:tc>
                  <a:txBody>
                    <a:bodyPr/>
                    <a:lstStyle/>
                    <a:p>
                      <a:pPr algn="ctr"/>
                      <a:r>
                        <a:rPr lang="en-US" sz="1400" dirty="0"/>
                        <a:t>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Dairy</a:t>
                      </a:r>
                      <a:r>
                        <a:rPr lang="en-US" sz="1000" baseline="0" dirty="0"/>
                        <a:t> promo</a:t>
                      </a:r>
                      <a:endParaRPr lang="en-US" sz="1400"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1/1/2012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31/1/2012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10%</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28600">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5181600" y="3962400"/>
          <a:ext cx="3733800" cy="1524000"/>
        </p:xfrm>
        <a:graphic>
          <a:graphicData uri="http://schemas.openxmlformats.org/drawingml/2006/table">
            <a:tbl>
              <a:tblPr>
                <a:tableStyleId>{BC89EF96-8CEA-46FF-86C4-4CE0E7609802}</a:tableStyleId>
              </a:tblPr>
              <a:tblGrid>
                <a:gridCol w="556102">
                  <a:extLst>
                    <a:ext uri="{9D8B030D-6E8A-4147-A177-3AD203B41FA5}">
                      <a16:colId xmlns:a16="http://schemas.microsoft.com/office/drawing/2014/main" val="20000"/>
                    </a:ext>
                  </a:extLst>
                </a:gridCol>
                <a:gridCol w="794419">
                  <a:extLst>
                    <a:ext uri="{9D8B030D-6E8A-4147-A177-3AD203B41FA5}">
                      <a16:colId xmlns:a16="http://schemas.microsoft.com/office/drawing/2014/main" val="20001"/>
                    </a:ext>
                  </a:extLst>
                </a:gridCol>
                <a:gridCol w="706879">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tblGrid>
              <a:tr h="0">
                <a:tc>
                  <a:txBody>
                    <a:bodyPr/>
                    <a:lstStyle/>
                    <a:p>
                      <a:r>
                        <a:rPr lang="en-US" sz="1400" u="sng" dirty="0" err="1"/>
                        <a:t>keyP</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none" dirty="0"/>
                        <a:t>product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u="none" dirty="0"/>
                        <a:t>type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brand</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diet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algn="ctr"/>
                      <a:r>
                        <a:rPr lang="en-US" sz="1400" dirty="0"/>
                        <a:t>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Milk</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Dairy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Healthy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Regular</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ctr"/>
                      <a:r>
                        <a:rPr lang="en-US" sz="1400" dirty="0"/>
                        <a:t>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Yogurt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Dairy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Healthy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Low-fat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lang="en-US" sz="1400" dirty="0"/>
                        <a:t>3</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Table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Furniture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a:t>Tasty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1" dirty="0">
                          <a:solidFill>
                            <a:srgbClr val="C00000"/>
                          </a:solidFill>
                        </a:rPr>
                        <a:t>N/A</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8" name="TextBox 7"/>
          <p:cNvSpPr txBox="1"/>
          <p:nvPr/>
        </p:nvSpPr>
        <p:spPr>
          <a:xfrm>
            <a:off x="5105400" y="1825823"/>
            <a:ext cx="16764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Fact table: SALES</a:t>
            </a:r>
          </a:p>
        </p:txBody>
      </p:sp>
      <p:sp>
        <p:nvSpPr>
          <p:cNvPr id="9" name="TextBox 8"/>
          <p:cNvSpPr txBox="1"/>
          <p:nvPr/>
        </p:nvSpPr>
        <p:spPr>
          <a:xfrm>
            <a:off x="228600" y="3505200"/>
            <a:ext cx="12954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PROMOTION</a:t>
            </a:r>
          </a:p>
        </p:txBody>
      </p:sp>
      <p:sp>
        <p:nvSpPr>
          <p:cNvPr id="10" name="TextBox 9"/>
          <p:cNvSpPr txBox="1"/>
          <p:nvPr/>
        </p:nvSpPr>
        <p:spPr>
          <a:xfrm>
            <a:off x="5181600" y="3578423"/>
            <a:ext cx="11430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PRODUCT</a:t>
            </a:r>
          </a:p>
        </p:txBody>
      </p:sp>
      <p:sp>
        <p:nvSpPr>
          <p:cNvPr id="12" name="TextBox 11"/>
          <p:cNvSpPr txBox="1"/>
          <p:nvPr/>
        </p:nvSpPr>
        <p:spPr>
          <a:xfrm>
            <a:off x="3733800" y="5562600"/>
            <a:ext cx="18288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Dimension tables</a:t>
            </a:r>
          </a:p>
        </p:txBody>
      </p:sp>
      <p:sp>
        <p:nvSpPr>
          <p:cNvPr id="11" name="Rounded Rectangle 10"/>
          <p:cNvSpPr/>
          <p:nvPr/>
        </p:nvSpPr>
        <p:spPr>
          <a:xfrm>
            <a:off x="3124200" y="2438400"/>
            <a:ext cx="3886200" cy="457200"/>
          </a:xfrm>
          <a:prstGeom prst="roundRect">
            <a:avLst/>
          </a:prstGeom>
          <a:ln w="6350">
            <a:solidFill>
              <a:srgbClr val="FF5050"/>
            </a:solidFill>
          </a:ln>
        </p:spPr>
        <p:style>
          <a:lnRef idx="2">
            <a:schemeClr val="accent4"/>
          </a:lnRef>
          <a:fillRef idx="1">
            <a:schemeClr val="lt1"/>
          </a:fillRef>
          <a:effectRef idx="0">
            <a:schemeClr val="accent4"/>
          </a:effectRef>
          <a:fontRef idx="minor">
            <a:schemeClr val="dk1"/>
          </a:fontRef>
        </p:style>
        <p:txBody>
          <a:bodyPr rtlCol="0" anchor="ctr"/>
          <a:lstStyle/>
          <a:p>
            <a:r>
              <a:rPr lang="en-US" dirty="0"/>
              <a:t>A foreign key referring to a fake row</a:t>
            </a:r>
          </a:p>
        </p:txBody>
      </p:sp>
      <p:sp>
        <p:nvSpPr>
          <p:cNvPr id="13" name="Rounded Rectangle 12"/>
          <p:cNvSpPr/>
          <p:nvPr/>
        </p:nvSpPr>
        <p:spPr>
          <a:xfrm>
            <a:off x="5943600" y="5638800"/>
            <a:ext cx="3048000" cy="457200"/>
          </a:xfrm>
          <a:prstGeom prst="roundRect">
            <a:avLst/>
          </a:prstGeom>
          <a:ln w="6350">
            <a:solidFill>
              <a:srgbClr val="FF5050"/>
            </a:solidFill>
          </a:ln>
        </p:spPr>
        <p:style>
          <a:lnRef idx="2">
            <a:schemeClr val="accent4"/>
          </a:lnRef>
          <a:fillRef idx="1">
            <a:schemeClr val="lt1"/>
          </a:fillRef>
          <a:effectRef idx="0">
            <a:schemeClr val="accent4"/>
          </a:effectRef>
          <a:fontRef idx="minor">
            <a:schemeClr val="dk1"/>
          </a:fontRef>
        </p:style>
        <p:txBody>
          <a:bodyPr rtlCol="0" anchor="ctr"/>
          <a:lstStyle/>
          <a:p>
            <a:r>
              <a:rPr lang="en-US" dirty="0"/>
              <a:t>A fake value for missing value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Degenerate Dimensions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47</a:t>
            </a:fld>
            <a:endParaRPr lang="en-US"/>
          </a:p>
        </p:txBody>
      </p:sp>
      <p:sp>
        <p:nvSpPr>
          <p:cNvPr id="4" name="Content Placeholder 3"/>
          <p:cNvSpPr>
            <a:spLocks noGrp="1"/>
          </p:cNvSpPr>
          <p:nvPr>
            <p:ph sz="quarter" idx="1"/>
          </p:nvPr>
        </p:nvSpPr>
        <p:spPr/>
        <p:txBody>
          <a:bodyPr>
            <a:normAutofit/>
          </a:bodyPr>
          <a:lstStyle/>
          <a:p>
            <a:r>
              <a:rPr lang="en-US" sz="2400" dirty="0"/>
              <a:t>Some dimensions have </a:t>
            </a:r>
            <a:r>
              <a:rPr lang="en-US" sz="2400" dirty="0">
                <a:solidFill>
                  <a:srgbClr val="FF0000"/>
                </a:solidFill>
              </a:rPr>
              <a:t>only</a:t>
            </a:r>
            <a:r>
              <a:rPr lang="en-US" sz="2400" dirty="0"/>
              <a:t> one attribute</a:t>
            </a:r>
          </a:p>
          <a:p>
            <a:r>
              <a:rPr lang="en-US" sz="2400" dirty="0"/>
              <a:t>If the </a:t>
            </a:r>
            <a:r>
              <a:rPr lang="en-US" sz="2400" dirty="0">
                <a:solidFill>
                  <a:srgbClr val="FF0000"/>
                </a:solidFill>
              </a:rPr>
              <a:t>size</a:t>
            </a:r>
            <a:r>
              <a:rPr lang="en-US" sz="2400" dirty="0"/>
              <a:t> of the attribute is smaller than a surrogate key </a:t>
            </a:r>
            <a:r>
              <a:rPr lang="en-US" sz="2400" dirty="0">
                <a:solidFill>
                  <a:schemeClr val="bg1">
                    <a:lumMod val="65000"/>
                  </a:schemeClr>
                </a:solidFill>
              </a:rPr>
              <a:t>(e.g., &lt;= 4 bytes)</a:t>
            </a:r>
            <a:r>
              <a:rPr lang="en-US" sz="2400" dirty="0"/>
              <a:t>, </a:t>
            </a:r>
            <a:r>
              <a:rPr lang="en-US" sz="2400" i="1" dirty="0"/>
              <a:t>or</a:t>
            </a:r>
            <a:r>
              <a:rPr lang="en-US" sz="2400" dirty="0"/>
              <a:t> if the </a:t>
            </a:r>
            <a:r>
              <a:rPr lang="en-US" sz="2400" dirty="0">
                <a:solidFill>
                  <a:srgbClr val="FF0000"/>
                </a:solidFill>
              </a:rPr>
              <a:t>cardinality</a:t>
            </a:r>
            <a:r>
              <a:rPr lang="en-US" sz="2400" dirty="0"/>
              <a:t> of the attribute is very large </a:t>
            </a:r>
            <a:r>
              <a:rPr lang="en-US" sz="2400" dirty="0">
                <a:solidFill>
                  <a:schemeClr val="bg1">
                    <a:lumMod val="65000"/>
                  </a:schemeClr>
                </a:solidFill>
              </a:rPr>
              <a:t>(e.g., transaction ID)</a:t>
            </a:r>
            <a:r>
              <a:rPr lang="en-US" sz="2400" dirty="0"/>
              <a:t>,</a:t>
            </a:r>
          </a:p>
          <a:p>
            <a:pPr lvl="1"/>
            <a:r>
              <a:rPr lang="en-US" sz="2000" dirty="0"/>
              <a:t>Creating a </a:t>
            </a:r>
            <a:r>
              <a:rPr lang="en-US" sz="2000" dirty="0">
                <a:solidFill>
                  <a:schemeClr val="bg2">
                    <a:lumMod val="50000"/>
                  </a:schemeClr>
                </a:solidFill>
              </a:rPr>
              <a:t>separate</a:t>
            </a:r>
            <a:r>
              <a:rPr lang="en-US" sz="2000" dirty="0"/>
              <a:t> dimension table </a:t>
            </a:r>
            <a:r>
              <a:rPr lang="en-US" sz="2000" dirty="0">
                <a:solidFill>
                  <a:schemeClr val="bg2">
                    <a:lumMod val="50000"/>
                  </a:schemeClr>
                </a:solidFill>
              </a:rPr>
              <a:t>wastes</a:t>
            </a:r>
            <a:r>
              <a:rPr lang="en-US" sz="2000" dirty="0"/>
              <a:t> storage space and requires a table </a:t>
            </a:r>
            <a:r>
              <a:rPr lang="en-US" sz="2000" dirty="0">
                <a:solidFill>
                  <a:schemeClr val="bg2">
                    <a:lumMod val="50000"/>
                  </a:schemeClr>
                </a:solidFill>
              </a:rPr>
              <a:t>join</a:t>
            </a:r>
            <a:r>
              <a:rPr lang="en-US" sz="2000" dirty="0"/>
              <a:t> in query processing</a:t>
            </a:r>
          </a:p>
          <a:p>
            <a:pPr lvl="1"/>
            <a:r>
              <a:rPr lang="en-US" sz="2000" dirty="0"/>
              <a:t>Degenerate dimension is a </a:t>
            </a:r>
            <a:r>
              <a:rPr lang="en-US" sz="2000" dirty="0">
                <a:solidFill>
                  <a:schemeClr val="bg2">
                    <a:lumMod val="50000"/>
                  </a:schemeClr>
                </a:solidFill>
              </a:rPr>
              <a:t>better</a:t>
            </a:r>
            <a:r>
              <a:rPr lang="en-US" sz="2000" dirty="0"/>
              <a:t> choice!</a:t>
            </a:r>
          </a:p>
          <a:p>
            <a:r>
              <a:rPr lang="en-US" sz="2400" dirty="0"/>
              <a:t>In </a:t>
            </a:r>
            <a:r>
              <a:rPr lang="en-US" sz="2400" dirty="0">
                <a:solidFill>
                  <a:schemeClr val="bg2">
                    <a:lumMod val="50000"/>
                  </a:schemeClr>
                </a:solidFill>
              </a:rPr>
              <a:t>degenerate dimension</a:t>
            </a:r>
            <a:r>
              <a:rPr lang="en-US" sz="2400" dirty="0"/>
              <a:t>, we store the single attribute of the dimension </a:t>
            </a:r>
            <a:r>
              <a:rPr lang="en-US" sz="2400" dirty="0">
                <a:solidFill>
                  <a:srgbClr val="FF0000"/>
                </a:solidFill>
              </a:rPr>
              <a:t>directly</a:t>
            </a:r>
            <a:r>
              <a:rPr lang="en-US" sz="2400" dirty="0"/>
              <a:t> in the fact table</a:t>
            </a:r>
          </a:p>
          <a:p>
            <a:pPr lvl="1"/>
            <a:r>
              <a:rPr lang="en-US" sz="2000" dirty="0"/>
              <a:t>There is </a:t>
            </a:r>
            <a:r>
              <a:rPr lang="en-US" sz="2000" dirty="0">
                <a:solidFill>
                  <a:schemeClr val="bg2">
                    <a:lumMod val="50000"/>
                  </a:schemeClr>
                </a:solidFill>
              </a:rPr>
              <a:t>NO</a:t>
            </a:r>
            <a:r>
              <a:rPr lang="en-US" sz="2000" dirty="0"/>
              <a:t> </a:t>
            </a:r>
            <a:r>
              <a:rPr lang="en-US" sz="2000" u="sng" dirty="0"/>
              <a:t>foreign key </a:t>
            </a:r>
            <a:r>
              <a:rPr lang="en-US" sz="2000" dirty="0"/>
              <a:t>and </a:t>
            </a:r>
            <a:r>
              <a:rPr lang="en-US" sz="2000" u="sng" dirty="0"/>
              <a:t>surrogate key </a:t>
            </a:r>
            <a:r>
              <a:rPr lang="en-US" sz="2000" dirty="0"/>
              <a:t>for degenerate dimension</a:t>
            </a:r>
          </a:p>
          <a:p>
            <a:pPr lvl="1"/>
            <a:r>
              <a:rPr lang="en-US" sz="2000" dirty="0"/>
              <a:t>This attribute is </a:t>
            </a:r>
            <a:r>
              <a:rPr lang="en-US" sz="2000" dirty="0">
                <a:solidFill>
                  <a:schemeClr val="bg2">
                    <a:lumMod val="50000"/>
                  </a:schemeClr>
                </a:solidFill>
              </a:rPr>
              <a:t>part</a:t>
            </a:r>
            <a:r>
              <a:rPr lang="en-US" sz="2000" dirty="0"/>
              <a:t> of the composite primary key of the fact table</a:t>
            </a:r>
          </a:p>
          <a:p>
            <a:pPr lvl="1"/>
            <a:r>
              <a:rPr lang="en-US" sz="2000" dirty="0"/>
              <a:t>Such degenerate dimension can </a:t>
            </a:r>
            <a:r>
              <a:rPr lang="en-US" sz="2000" dirty="0">
                <a:solidFill>
                  <a:schemeClr val="bg2">
                    <a:lumMod val="50000"/>
                  </a:schemeClr>
                </a:solidFill>
              </a:rPr>
              <a:t>still</a:t>
            </a:r>
            <a:r>
              <a:rPr lang="en-US" sz="2000" dirty="0"/>
              <a:t> be used to filter and group data in fact.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152400" y="3962400"/>
            <a:ext cx="9144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keyD</a:t>
            </a:r>
            <a:endParaRPr lang="en-US" sz="1600" u="sng" dirty="0"/>
          </a:p>
          <a:p>
            <a:r>
              <a:rPr lang="en-US" sz="1600" dirty="0"/>
              <a:t>date</a:t>
            </a:r>
            <a:br>
              <a:rPr lang="en-US" sz="1600" dirty="0"/>
            </a:br>
            <a:r>
              <a:rPr lang="en-US" sz="1600" dirty="0"/>
              <a:t>month</a:t>
            </a:r>
            <a:br>
              <a:rPr lang="en-US" sz="1600" dirty="0"/>
            </a:br>
            <a:r>
              <a:rPr lang="en-US" sz="1600" dirty="0"/>
              <a:t>…</a:t>
            </a:r>
            <a:endParaRPr lang="en-US" sz="1600" dirty="0">
              <a:solidFill>
                <a:srgbClr val="00B050"/>
              </a:solidFill>
            </a:endParaRPr>
          </a:p>
        </p:txBody>
      </p:sp>
      <p:cxnSp>
        <p:nvCxnSpPr>
          <p:cNvPr id="49" name="Straight Connector 48"/>
          <p:cNvCxnSpPr>
            <a:endCxn id="50" idx="2"/>
          </p:cNvCxnSpPr>
          <p:nvPr/>
        </p:nvCxnSpPr>
        <p:spPr>
          <a:xfrm>
            <a:off x="3886200" y="2423410"/>
            <a:ext cx="457200" cy="687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a:t>Example: Degenerate Dimension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48</a:t>
            </a:fld>
            <a:endParaRPr lang="en-US" dirty="0"/>
          </a:p>
        </p:txBody>
      </p:sp>
      <p:cxnSp>
        <p:nvCxnSpPr>
          <p:cNvPr id="8" name="Straight Connector 7"/>
          <p:cNvCxnSpPr>
            <a:endCxn id="11" idx="2"/>
          </p:cNvCxnSpPr>
          <p:nvPr/>
        </p:nvCxnSpPr>
        <p:spPr>
          <a:xfrm>
            <a:off x="3276600" y="2427637"/>
            <a:ext cx="457200" cy="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5" idx="6"/>
          </p:cNvCxnSpPr>
          <p:nvPr/>
        </p:nvCxnSpPr>
        <p:spPr>
          <a:xfrm flipV="1">
            <a:off x="1447800" y="2441378"/>
            <a:ext cx="457200" cy="6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178570" y="17526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733800" y="232020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extBox 11"/>
          <p:cNvSpPr txBox="1"/>
          <p:nvPr/>
        </p:nvSpPr>
        <p:spPr>
          <a:xfrm>
            <a:off x="990600" y="1447800"/>
            <a:ext cx="1066800" cy="307777"/>
          </a:xfrm>
          <a:prstGeom prst="rect">
            <a:avLst/>
          </a:prstGeom>
          <a:noFill/>
        </p:spPr>
        <p:txBody>
          <a:bodyPr wrap="square" rtlCol="0">
            <a:spAutoFit/>
          </a:bodyPr>
          <a:lstStyle/>
          <a:p>
            <a:pPr algn="r"/>
            <a:r>
              <a:rPr lang="en-US" sz="1400" dirty="0" err="1">
                <a:solidFill>
                  <a:schemeClr val="bg2">
                    <a:lumMod val="50000"/>
                  </a:schemeClr>
                </a:solidFill>
              </a:rPr>
              <a:t>lineNum</a:t>
            </a:r>
            <a:endParaRPr lang="en-US" sz="1400" dirty="0">
              <a:solidFill>
                <a:schemeClr val="bg2">
                  <a:lumMod val="50000"/>
                </a:schemeClr>
              </a:solidFill>
            </a:endParaRPr>
          </a:p>
        </p:txBody>
      </p:sp>
      <p:sp>
        <p:nvSpPr>
          <p:cNvPr id="13" name="TextBox 12"/>
          <p:cNvSpPr txBox="1"/>
          <p:nvPr/>
        </p:nvSpPr>
        <p:spPr>
          <a:xfrm>
            <a:off x="990600" y="2057400"/>
            <a:ext cx="685800" cy="307777"/>
          </a:xfrm>
          <a:prstGeom prst="rect">
            <a:avLst/>
          </a:prstGeom>
          <a:noFill/>
        </p:spPr>
        <p:txBody>
          <a:bodyPr wrap="square" rtlCol="0">
            <a:spAutoFit/>
          </a:bodyPr>
          <a:lstStyle/>
          <a:p>
            <a:pPr algn="ctr"/>
            <a:r>
              <a:rPr lang="en-US" sz="1400" dirty="0"/>
              <a:t>date</a:t>
            </a:r>
          </a:p>
        </p:txBody>
      </p:sp>
      <p:sp>
        <p:nvSpPr>
          <p:cNvPr id="14" name="TextBox 13"/>
          <p:cNvSpPr txBox="1"/>
          <p:nvPr/>
        </p:nvSpPr>
        <p:spPr>
          <a:xfrm>
            <a:off x="3200400" y="2057400"/>
            <a:ext cx="914400" cy="307777"/>
          </a:xfrm>
          <a:prstGeom prst="rect">
            <a:avLst/>
          </a:prstGeom>
          <a:noFill/>
        </p:spPr>
        <p:txBody>
          <a:bodyPr wrap="square" rtlCol="0">
            <a:spAutoFit/>
          </a:bodyPr>
          <a:lstStyle/>
          <a:p>
            <a:pPr algn="ctr"/>
            <a:r>
              <a:rPr lang="en-US" sz="1400" dirty="0"/>
              <a:t>product</a:t>
            </a:r>
          </a:p>
        </p:txBody>
      </p:sp>
      <p:sp>
        <p:nvSpPr>
          <p:cNvPr id="17" name="Oval 16"/>
          <p:cNvSpPr/>
          <p:nvPr/>
        </p:nvSpPr>
        <p:spPr>
          <a:xfrm>
            <a:off x="533400" y="2362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TextBox 19"/>
          <p:cNvSpPr txBox="1"/>
          <p:nvPr/>
        </p:nvSpPr>
        <p:spPr>
          <a:xfrm>
            <a:off x="762000" y="2895600"/>
            <a:ext cx="1066800" cy="307777"/>
          </a:xfrm>
          <a:prstGeom prst="rect">
            <a:avLst/>
          </a:prstGeom>
          <a:noFill/>
        </p:spPr>
        <p:txBody>
          <a:bodyPr wrap="square" rtlCol="0">
            <a:spAutoFit/>
          </a:bodyPr>
          <a:lstStyle/>
          <a:p>
            <a:pPr algn="r"/>
            <a:r>
              <a:rPr lang="en-US" sz="1400" dirty="0"/>
              <a:t>customer</a:t>
            </a:r>
          </a:p>
        </p:txBody>
      </p:sp>
      <p:sp>
        <p:nvSpPr>
          <p:cNvPr id="22" name="TextBox 21"/>
          <p:cNvSpPr txBox="1"/>
          <p:nvPr/>
        </p:nvSpPr>
        <p:spPr>
          <a:xfrm>
            <a:off x="3048000" y="1447800"/>
            <a:ext cx="1524000" cy="307777"/>
          </a:xfrm>
          <a:prstGeom prst="rect">
            <a:avLst/>
          </a:prstGeom>
          <a:noFill/>
        </p:spPr>
        <p:txBody>
          <a:bodyPr wrap="square" rtlCol="0">
            <a:spAutoFit/>
          </a:bodyPr>
          <a:lstStyle/>
          <a:p>
            <a:r>
              <a:rPr lang="en-US" sz="1400" dirty="0" err="1">
                <a:solidFill>
                  <a:schemeClr val="bg2">
                    <a:lumMod val="50000"/>
                  </a:schemeClr>
                </a:solidFill>
              </a:rPr>
              <a:t>orderID</a:t>
            </a:r>
            <a:endParaRPr lang="en-US" sz="1400" dirty="0">
              <a:solidFill>
                <a:schemeClr val="bg2">
                  <a:lumMod val="50000"/>
                </a:schemeClr>
              </a:solidFill>
            </a:endParaRPr>
          </a:p>
        </p:txBody>
      </p:sp>
      <p:sp>
        <p:nvSpPr>
          <p:cNvPr id="24" name="Oval 23"/>
          <p:cNvSpPr/>
          <p:nvPr/>
        </p:nvSpPr>
        <p:spPr>
          <a:xfrm>
            <a:off x="2057400" y="1524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Oval 24"/>
          <p:cNvSpPr/>
          <p:nvPr/>
        </p:nvSpPr>
        <p:spPr>
          <a:xfrm>
            <a:off x="1219200" y="233394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1905000" y="2286000"/>
            <a:ext cx="1371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quantity</a:t>
            </a:r>
            <a:br>
              <a:rPr lang="en-US" sz="1400" dirty="0"/>
            </a:br>
            <a:r>
              <a:rPr lang="en-US" sz="1400" dirty="0" err="1"/>
              <a:t>orderDollar</a:t>
            </a:r>
            <a:endParaRPr lang="en-US" sz="1400" dirty="0"/>
          </a:p>
        </p:txBody>
      </p:sp>
      <p:cxnSp>
        <p:nvCxnSpPr>
          <p:cNvPr id="44" name="Straight Connector 43"/>
          <p:cNvCxnSpPr/>
          <p:nvPr/>
        </p:nvCxnSpPr>
        <p:spPr>
          <a:xfrm>
            <a:off x="2940570" y="17526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819400" y="1524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1905000" y="1981200"/>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Order line</a:t>
            </a:r>
            <a:endParaRPr lang="en-US" dirty="0"/>
          </a:p>
        </p:txBody>
      </p:sp>
      <p:sp>
        <p:nvSpPr>
          <p:cNvPr id="46" name="TextBox 45"/>
          <p:cNvSpPr txBox="1"/>
          <p:nvPr/>
        </p:nvSpPr>
        <p:spPr>
          <a:xfrm>
            <a:off x="304800" y="2057400"/>
            <a:ext cx="685800" cy="307777"/>
          </a:xfrm>
          <a:prstGeom prst="rect">
            <a:avLst/>
          </a:prstGeom>
          <a:noFill/>
        </p:spPr>
        <p:txBody>
          <a:bodyPr wrap="square" rtlCol="0">
            <a:spAutoFit/>
          </a:bodyPr>
          <a:lstStyle/>
          <a:p>
            <a:pPr algn="ctr"/>
            <a:r>
              <a:rPr lang="en-US" sz="1400" dirty="0"/>
              <a:t>month</a:t>
            </a:r>
          </a:p>
        </p:txBody>
      </p:sp>
      <p:cxnSp>
        <p:nvCxnSpPr>
          <p:cNvPr id="47" name="Straight Connector 46"/>
          <p:cNvCxnSpPr>
            <a:endCxn id="48" idx="2"/>
          </p:cNvCxnSpPr>
          <p:nvPr/>
        </p:nvCxnSpPr>
        <p:spPr>
          <a:xfrm>
            <a:off x="3276600" y="2774430"/>
            <a:ext cx="457200" cy="687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733800" y="2667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Oval 49"/>
          <p:cNvSpPr/>
          <p:nvPr/>
        </p:nvSpPr>
        <p:spPr>
          <a:xfrm>
            <a:off x="4343400" y="231598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TextBox 50"/>
          <p:cNvSpPr txBox="1"/>
          <p:nvPr/>
        </p:nvSpPr>
        <p:spPr>
          <a:xfrm>
            <a:off x="4038600" y="2057400"/>
            <a:ext cx="914400" cy="307777"/>
          </a:xfrm>
          <a:prstGeom prst="rect">
            <a:avLst/>
          </a:prstGeom>
          <a:noFill/>
        </p:spPr>
        <p:txBody>
          <a:bodyPr wrap="square" rtlCol="0">
            <a:spAutoFit/>
          </a:bodyPr>
          <a:lstStyle/>
          <a:p>
            <a:pPr algn="ctr"/>
            <a:r>
              <a:rPr lang="en-US" sz="1400" dirty="0"/>
              <a:t>type</a:t>
            </a:r>
          </a:p>
        </p:txBody>
      </p:sp>
      <p:cxnSp>
        <p:nvCxnSpPr>
          <p:cNvPr id="52" name="Straight Connector 51"/>
          <p:cNvCxnSpPr/>
          <p:nvPr/>
        </p:nvCxnSpPr>
        <p:spPr>
          <a:xfrm>
            <a:off x="762000" y="2438400"/>
            <a:ext cx="457200" cy="6870"/>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524001" y="3657600"/>
            <a:ext cx="1600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ORDER_LINE</a:t>
            </a:r>
          </a:p>
        </p:txBody>
      </p:sp>
      <p:sp>
        <p:nvSpPr>
          <p:cNvPr id="57" name="Rectangle 56"/>
          <p:cNvSpPr/>
          <p:nvPr/>
        </p:nvSpPr>
        <p:spPr>
          <a:xfrm>
            <a:off x="1524001" y="3962400"/>
            <a:ext cx="1600200" cy="2057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keyD</a:t>
            </a:r>
            <a:endParaRPr lang="en-US" sz="1600" u="sng" dirty="0"/>
          </a:p>
          <a:p>
            <a:r>
              <a:rPr lang="en-US" sz="1600" u="sng" dirty="0" err="1"/>
              <a:t>keyP</a:t>
            </a:r>
            <a:endParaRPr lang="en-US" sz="1600" u="sng" dirty="0"/>
          </a:p>
          <a:p>
            <a:r>
              <a:rPr lang="en-US" sz="1600" u="sng" dirty="0" err="1"/>
              <a:t>keyC</a:t>
            </a:r>
            <a:endParaRPr lang="en-US" sz="1600" u="sng" dirty="0"/>
          </a:p>
          <a:p>
            <a:r>
              <a:rPr lang="en-US" sz="1600" u="sng" dirty="0" err="1">
                <a:solidFill>
                  <a:schemeClr val="bg2">
                    <a:lumMod val="50000"/>
                  </a:schemeClr>
                </a:solidFill>
              </a:rPr>
              <a:t>orderID</a:t>
            </a:r>
            <a:endParaRPr lang="en-US" sz="1600" u="sng" dirty="0">
              <a:solidFill>
                <a:schemeClr val="bg2">
                  <a:lumMod val="50000"/>
                </a:schemeClr>
              </a:solidFill>
            </a:endParaRPr>
          </a:p>
          <a:p>
            <a:r>
              <a:rPr lang="en-US" sz="1600" u="sng" dirty="0" err="1">
                <a:solidFill>
                  <a:schemeClr val="bg2">
                    <a:lumMod val="50000"/>
                  </a:schemeClr>
                </a:solidFill>
              </a:rPr>
              <a:t>lineNum</a:t>
            </a:r>
            <a:endParaRPr lang="en-US" sz="1600" u="sng" dirty="0">
              <a:solidFill>
                <a:schemeClr val="bg2">
                  <a:lumMod val="50000"/>
                </a:schemeClr>
              </a:solidFill>
            </a:endParaRPr>
          </a:p>
          <a:p>
            <a:r>
              <a:rPr lang="en-US" sz="1600" u="sng" dirty="0" err="1">
                <a:solidFill>
                  <a:schemeClr val="bg2">
                    <a:lumMod val="50000"/>
                  </a:schemeClr>
                </a:solidFill>
              </a:rPr>
              <a:t>shipmentMode</a:t>
            </a:r>
            <a:endParaRPr lang="en-US" sz="1600" u="sng" dirty="0">
              <a:solidFill>
                <a:schemeClr val="bg2">
                  <a:lumMod val="50000"/>
                </a:schemeClr>
              </a:solidFill>
            </a:endParaRPr>
          </a:p>
          <a:p>
            <a:r>
              <a:rPr lang="en-US" sz="1600" dirty="0"/>
              <a:t>quantity</a:t>
            </a:r>
            <a:br>
              <a:rPr lang="en-US" sz="1600" dirty="0"/>
            </a:br>
            <a:r>
              <a:rPr lang="en-US" sz="1600" dirty="0" err="1"/>
              <a:t>orderDollar</a:t>
            </a:r>
            <a:endParaRPr lang="en-US" sz="1600" dirty="0">
              <a:solidFill>
                <a:srgbClr val="0070C0"/>
              </a:solidFill>
            </a:endParaRPr>
          </a:p>
        </p:txBody>
      </p:sp>
      <p:sp>
        <p:nvSpPr>
          <p:cNvPr id="58" name="Rectangle 57"/>
          <p:cNvSpPr/>
          <p:nvPr/>
        </p:nvSpPr>
        <p:spPr>
          <a:xfrm>
            <a:off x="3505202" y="3657600"/>
            <a:ext cx="1142999"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PRODUCT</a:t>
            </a:r>
          </a:p>
        </p:txBody>
      </p:sp>
      <p:sp>
        <p:nvSpPr>
          <p:cNvPr id="59" name="Rectangle 58"/>
          <p:cNvSpPr/>
          <p:nvPr/>
        </p:nvSpPr>
        <p:spPr>
          <a:xfrm>
            <a:off x="3505201" y="3962400"/>
            <a:ext cx="1143000" cy="990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keyP</a:t>
            </a:r>
            <a:endParaRPr lang="en-US" sz="1600" u="sng" dirty="0"/>
          </a:p>
          <a:p>
            <a:r>
              <a:rPr lang="en-US" sz="1600" dirty="0"/>
              <a:t>product</a:t>
            </a:r>
            <a:br>
              <a:rPr lang="en-US" sz="1600" dirty="0"/>
            </a:br>
            <a:r>
              <a:rPr lang="en-US" sz="1600" dirty="0"/>
              <a:t>type</a:t>
            </a:r>
            <a:br>
              <a:rPr lang="en-US" sz="1600" dirty="0"/>
            </a:br>
            <a:r>
              <a:rPr lang="en-US" sz="1600" dirty="0"/>
              <a:t>…</a:t>
            </a:r>
            <a:endParaRPr lang="en-US" sz="1600" dirty="0">
              <a:solidFill>
                <a:srgbClr val="00B050"/>
              </a:solidFill>
            </a:endParaRPr>
          </a:p>
        </p:txBody>
      </p:sp>
      <p:cxnSp>
        <p:nvCxnSpPr>
          <p:cNvPr id="60" name="Straight Arrow Connector 59"/>
          <p:cNvCxnSpPr/>
          <p:nvPr/>
        </p:nvCxnSpPr>
        <p:spPr>
          <a:xfrm flipV="1">
            <a:off x="2133601" y="4114800"/>
            <a:ext cx="1295399"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838200" y="4114800"/>
            <a:ext cx="6096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572000" y="2438400"/>
            <a:ext cx="304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6200" y="2438400"/>
            <a:ext cx="457200" cy="687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152401" y="3657600"/>
            <a:ext cx="914399"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DATE</a:t>
            </a:r>
          </a:p>
        </p:txBody>
      </p:sp>
      <p:sp>
        <p:nvSpPr>
          <p:cNvPr id="40" name="TextBox 39"/>
          <p:cNvSpPr txBox="1"/>
          <p:nvPr/>
        </p:nvSpPr>
        <p:spPr>
          <a:xfrm>
            <a:off x="3352800" y="2819400"/>
            <a:ext cx="1524000" cy="307777"/>
          </a:xfrm>
          <a:prstGeom prst="rect">
            <a:avLst/>
          </a:prstGeom>
          <a:noFill/>
        </p:spPr>
        <p:txBody>
          <a:bodyPr wrap="square" rtlCol="0">
            <a:spAutoFit/>
          </a:bodyPr>
          <a:lstStyle/>
          <a:p>
            <a:r>
              <a:rPr lang="en-US" sz="1400" dirty="0" err="1">
                <a:solidFill>
                  <a:schemeClr val="bg2">
                    <a:lumMod val="50000"/>
                  </a:schemeClr>
                </a:solidFill>
              </a:rPr>
              <a:t>shipmentMode</a:t>
            </a:r>
            <a:endParaRPr lang="en-US" sz="1400" dirty="0">
              <a:solidFill>
                <a:schemeClr val="bg2">
                  <a:lumMod val="50000"/>
                </a:schemeClr>
              </a:solidFill>
            </a:endParaRPr>
          </a:p>
        </p:txBody>
      </p:sp>
      <p:cxnSp>
        <p:nvCxnSpPr>
          <p:cNvPr id="41" name="Straight Connector 40"/>
          <p:cNvCxnSpPr>
            <a:stCxn id="54" idx="6"/>
          </p:cNvCxnSpPr>
          <p:nvPr/>
        </p:nvCxnSpPr>
        <p:spPr>
          <a:xfrm flipV="1">
            <a:off x="1447800" y="2822378"/>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1219200" y="271494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7" name="Straight Connector 66"/>
          <p:cNvCxnSpPr/>
          <p:nvPr/>
        </p:nvCxnSpPr>
        <p:spPr>
          <a:xfrm>
            <a:off x="762000" y="2819400"/>
            <a:ext cx="457200" cy="68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54" idx="3"/>
          </p:cNvCxnSpPr>
          <p:nvPr/>
        </p:nvCxnSpPr>
        <p:spPr>
          <a:xfrm flipV="1">
            <a:off x="838200" y="2910069"/>
            <a:ext cx="414478" cy="617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3505201" y="5105400"/>
            <a:ext cx="1295399"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CUSTOMER</a:t>
            </a:r>
          </a:p>
        </p:txBody>
      </p:sp>
      <p:sp>
        <p:nvSpPr>
          <p:cNvPr id="73" name="Rectangle 72"/>
          <p:cNvSpPr/>
          <p:nvPr/>
        </p:nvSpPr>
        <p:spPr>
          <a:xfrm>
            <a:off x="3505200" y="5410200"/>
            <a:ext cx="12954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keyC</a:t>
            </a:r>
            <a:endParaRPr lang="en-US" sz="1600" u="sng" dirty="0"/>
          </a:p>
          <a:p>
            <a:r>
              <a:rPr lang="en-US" sz="1600" dirty="0"/>
              <a:t>customer</a:t>
            </a:r>
          </a:p>
          <a:p>
            <a:r>
              <a:rPr lang="en-US" sz="1600" dirty="0"/>
              <a:t>…</a:t>
            </a:r>
            <a:endParaRPr lang="en-US" sz="1600" dirty="0">
              <a:solidFill>
                <a:srgbClr val="00B050"/>
              </a:solidFill>
            </a:endParaRPr>
          </a:p>
        </p:txBody>
      </p:sp>
      <p:cxnSp>
        <p:nvCxnSpPr>
          <p:cNvPr id="75" name="Straight Arrow Connector 74"/>
          <p:cNvCxnSpPr/>
          <p:nvPr/>
        </p:nvCxnSpPr>
        <p:spPr>
          <a:xfrm>
            <a:off x="2133601" y="4648200"/>
            <a:ext cx="1295399" cy="9144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029200" y="2590800"/>
            <a:ext cx="3962400" cy="1754326"/>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dirty="0">
                <a:solidFill>
                  <a:schemeClr val="tx1"/>
                </a:solidFill>
              </a:rPr>
              <a:t>SELECT </a:t>
            </a:r>
            <a:r>
              <a:rPr lang="en-US" dirty="0" err="1">
                <a:solidFill>
                  <a:schemeClr val="bg2">
                    <a:lumMod val="50000"/>
                  </a:schemeClr>
                </a:solidFill>
              </a:rPr>
              <a:t>F.orderID</a:t>
            </a:r>
            <a:r>
              <a:rPr lang="en-US" dirty="0">
                <a:solidFill>
                  <a:schemeClr val="tx1"/>
                </a:solidFill>
              </a:rPr>
              <a:t>, Sum(</a:t>
            </a:r>
            <a:r>
              <a:rPr lang="en-US" dirty="0" err="1">
                <a:solidFill>
                  <a:schemeClr val="tx1"/>
                </a:solidFill>
              </a:rPr>
              <a:t>F.orderDollar</a:t>
            </a:r>
            <a:r>
              <a:rPr lang="en-US" dirty="0">
                <a:solidFill>
                  <a:schemeClr val="tx1"/>
                </a:solidFill>
              </a:rPr>
              <a:t>)</a:t>
            </a:r>
          </a:p>
          <a:p>
            <a:pPr>
              <a:tabLst>
                <a:tab pos="2517775" algn="l"/>
              </a:tabLst>
            </a:pPr>
            <a:r>
              <a:rPr lang="en-US" dirty="0">
                <a:solidFill>
                  <a:schemeClr val="tx1"/>
                </a:solidFill>
              </a:rPr>
              <a:t>FROM ORDER_LINE F</a:t>
            </a:r>
          </a:p>
          <a:p>
            <a:pPr>
              <a:tabLst>
                <a:tab pos="2517775" algn="l"/>
              </a:tabLst>
            </a:pPr>
            <a:r>
              <a:rPr lang="en-US" dirty="0">
                <a:solidFill>
                  <a:schemeClr val="tx1"/>
                </a:solidFill>
              </a:rPr>
              <a:t>   JOIN DATE D ON </a:t>
            </a:r>
            <a:r>
              <a:rPr lang="en-US" dirty="0" err="1">
                <a:solidFill>
                  <a:schemeClr val="tx1"/>
                </a:solidFill>
              </a:rPr>
              <a:t>D.keyD</a:t>
            </a:r>
            <a:r>
              <a:rPr lang="en-US" dirty="0">
                <a:solidFill>
                  <a:schemeClr val="tx1"/>
                </a:solidFill>
              </a:rPr>
              <a:t> = </a:t>
            </a:r>
            <a:r>
              <a:rPr lang="en-US" dirty="0" err="1">
                <a:solidFill>
                  <a:schemeClr val="tx1"/>
                </a:solidFill>
              </a:rPr>
              <a:t>F.keyD</a:t>
            </a:r>
            <a:endParaRPr lang="en-US" dirty="0">
              <a:solidFill>
                <a:schemeClr val="tx1"/>
              </a:solidFill>
            </a:endParaRPr>
          </a:p>
          <a:p>
            <a:pPr>
              <a:tabLst>
                <a:tab pos="2517775" algn="l"/>
              </a:tabLst>
            </a:pPr>
            <a:r>
              <a:rPr lang="en-US" dirty="0">
                <a:solidFill>
                  <a:schemeClr val="tx1"/>
                </a:solidFill>
              </a:rPr>
              <a:t>WHERE </a:t>
            </a:r>
            <a:r>
              <a:rPr lang="en-US" dirty="0" err="1">
                <a:solidFill>
                  <a:schemeClr val="tx1"/>
                </a:solidFill>
              </a:rPr>
              <a:t>D.month</a:t>
            </a:r>
            <a:r>
              <a:rPr lang="en-US" dirty="0">
                <a:solidFill>
                  <a:schemeClr val="tx1"/>
                </a:solidFill>
              </a:rPr>
              <a:t>='2013 Apr'</a:t>
            </a:r>
          </a:p>
          <a:p>
            <a:pPr>
              <a:tabLst>
                <a:tab pos="2517775" algn="l"/>
              </a:tabLst>
            </a:pPr>
            <a:r>
              <a:rPr lang="en-US" dirty="0">
                <a:solidFill>
                  <a:schemeClr val="tx1"/>
                </a:solidFill>
              </a:rPr>
              <a:t>AND </a:t>
            </a:r>
            <a:r>
              <a:rPr lang="en-US" dirty="0" err="1">
                <a:solidFill>
                  <a:schemeClr val="bg2">
                    <a:lumMod val="50000"/>
                  </a:schemeClr>
                </a:solidFill>
              </a:rPr>
              <a:t>F.shipmentMode</a:t>
            </a:r>
            <a:r>
              <a:rPr lang="en-US" dirty="0">
                <a:solidFill>
                  <a:schemeClr val="bg2">
                    <a:lumMod val="50000"/>
                  </a:schemeClr>
                </a:solidFill>
              </a:rPr>
              <a:t>='</a:t>
            </a:r>
            <a:r>
              <a:rPr lang="en-US" dirty="0" err="1">
                <a:solidFill>
                  <a:schemeClr val="bg2">
                    <a:lumMod val="50000"/>
                  </a:schemeClr>
                </a:solidFill>
              </a:rPr>
              <a:t>reg</a:t>
            </a:r>
            <a:r>
              <a:rPr lang="en-US" dirty="0">
                <a:solidFill>
                  <a:schemeClr val="bg2">
                    <a:lumMod val="50000"/>
                  </a:schemeClr>
                </a:solidFill>
              </a:rPr>
              <a:t>'</a:t>
            </a:r>
          </a:p>
          <a:p>
            <a:pPr>
              <a:tabLst>
                <a:tab pos="2517775" algn="l"/>
              </a:tabLst>
            </a:pPr>
            <a:r>
              <a:rPr lang="en-US" dirty="0">
                <a:solidFill>
                  <a:schemeClr val="tx1"/>
                </a:solidFill>
              </a:rPr>
              <a:t>GROUP BY </a:t>
            </a:r>
            <a:r>
              <a:rPr lang="en-US" dirty="0" err="1">
                <a:solidFill>
                  <a:schemeClr val="bg2">
                    <a:lumMod val="50000"/>
                  </a:schemeClr>
                </a:solidFill>
              </a:rPr>
              <a:t>F.orderID</a:t>
            </a:r>
            <a:endParaRPr lang="en-US" dirty="0">
              <a:solidFill>
                <a:schemeClr val="bg2">
                  <a:lumMod val="50000"/>
                </a:schemeClr>
              </a:solidFill>
            </a:endParaRPr>
          </a:p>
        </p:txBody>
      </p:sp>
      <p:sp>
        <p:nvSpPr>
          <p:cNvPr id="70" name="Rectangle 69"/>
          <p:cNvSpPr/>
          <p:nvPr/>
        </p:nvSpPr>
        <p:spPr>
          <a:xfrm>
            <a:off x="5562600" y="4419600"/>
            <a:ext cx="3429000" cy="7620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1600" dirty="0"/>
              <a:t>What is the total order dollar of each order in Apr 2013? Restrict the data to orders with shipment mode 'regular'.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114800" y="3810000"/>
            <a:ext cx="11430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keyV</a:t>
            </a:r>
            <a:endParaRPr lang="en-US" sz="1600" u="sng" dirty="0"/>
          </a:p>
          <a:p>
            <a:r>
              <a:rPr lang="en-US" sz="1600" dirty="0" err="1"/>
              <a:t>url</a:t>
            </a:r>
            <a:br>
              <a:rPr lang="en-US" sz="1600" dirty="0"/>
            </a:br>
            <a:r>
              <a:rPr lang="en-US" sz="1600" dirty="0"/>
              <a:t>likes</a:t>
            </a:r>
          </a:p>
          <a:p>
            <a:r>
              <a:rPr lang="en-US" sz="1600" dirty="0">
                <a:solidFill>
                  <a:schemeClr val="tx1"/>
                </a:solidFill>
              </a:rPr>
              <a:t>stars</a:t>
            </a:r>
          </a:p>
          <a:p>
            <a:r>
              <a:rPr lang="en-US" sz="1600" dirty="0">
                <a:solidFill>
                  <a:schemeClr val="tx1"/>
                </a:solidFill>
              </a:rPr>
              <a:t>…</a:t>
            </a:r>
          </a:p>
        </p:txBody>
      </p:sp>
      <p:cxnSp>
        <p:nvCxnSpPr>
          <p:cNvPr id="49" name="Straight Connector 48"/>
          <p:cNvCxnSpPr>
            <a:endCxn id="50" idx="2"/>
          </p:cNvCxnSpPr>
          <p:nvPr/>
        </p:nvCxnSpPr>
        <p:spPr>
          <a:xfrm>
            <a:off x="7543800" y="2423410"/>
            <a:ext cx="457200" cy="687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dirty="0"/>
              <a:t>Example: Online Video Watching</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49</a:t>
            </a:fld>
            <a:endParaRPr lang="en-US"/>
          </a:p>
        </p:txBody>
      </p:sp>
      <p:sp>
        <p:nvSpPr>
          <p:cNvPr id="87" name="Content Placeholder 86"/>
          <p:cNvSpPr>
            <a:spLocks noGrp="1"/>
          </p:cNvSpPr>
          <p:nvPr>
            <p:ph sz="quarter" idx="1"/>
          </p:nvPr>
        </p:nvSpPr>
        <p:spPr>
          <a:xfrm>
            <a:off x="457200" y="1219200"/>
            <a:ext cx="3352800" cy="4937760"/>
          </a:xfrm>
        </p:spPr>
        <p:txBody>
          <a:bodyPr>
            <a:normAutofit/>
          </a:bodyPr>
          <a:lstStyle/>
          <a:p>
            <a:r>
              <a:rPr lang="en-US" sz="2000" dirty="0"/>
              <a:t>A </a:t>
            </a:r>
            <a:r>
              <a:rPr lang="en-US" sz="2000" dirty="0">
                <a:solidFill>
                  <a:srgbClr val="FF0000"/>
                </a:solidFill>
              </a:rPr>
              <a:t>fact</a:t>
            </a:r>
            <a:r>
              <a:rPr lang="en-US" sz="2000" dirty="0"/>
              <a:t> that supports analysis of video watch duration and count by time of day, date, video attributes and user attributes. </a:t>
            </a:r>
          </a:p>
          <a:p>
            <a:r>
              <a:rPr lang="en-US" sz="2000" dirty="0"/>
              <a:t>In addition, statistics can be filtered and/or grouped by</a:t>
            </a:r>
          </a:p>
          <a:p>
            <a:pPr lvl="1"/>
            <a:r>
              <a:rPr lang="en-US" sz="2000" dirty="0">
                <a:solidFill>
                  <a:schemeClr val="bg2">
                    <a:lumMod val="50000"/>
                  </a:schemeClr>
                </a:solidFill>
              </a:rPr>
              <a:t>Quality</a:t>
            </a:r>
            <a:r>
              <a:rPr lang="en-US" sz="2000" dirty="0"/>
              <a:t> – 'high', 'low'. Version of video watched</a:t>
            </a:r>
          </a:p>
          <a:p>
            <a:pPr lvl="1"/>
            <a:r>
              <a:rPr lang="en-US" sz="2000" dirty="0">
                <a:solidFill>
                  <a:schemeClr val="bg2">
                    <a:lumMod val="50000"/>
                  </a:schemeClr>
                </a:solidFill>
              </a:rPr>
              <a:t>Completed</a:t>
            </a:r>
            <a:r>
              <a:rPr lang="en-US" sz="2000" dirty="0"/>
              <a:t> – 'all', 'part': whether the video is watched fully.</a:t>
            </a:r>
          </a:p>
          <a:p>
            <a:pPr lvl="1"/>
            <a:r>
              <a:rPr lang="en-US" sz="2000" i="1" dirty="0">
                <a:solidFill>
                  <a:schemeClr val="accent6">
                    <a:lumMod val="60000"/>
                    <a:lumOff val="40000"/>
                  </a:schemeClr>
                </a:solidFill>
              </a:rPr>
              <a:t>Discussion: why degenerate dimensions?</a:t>
            </a:r>
          </a:p>
        </p:txBody>
      </p:sp>
      <p:cxnSp>
        <p:nvCxnSpPr>
          <p:cNvPr id="8" name="Straight Connector 7"/>
          <p:cNvCxnSpPr>
            <a:endCxn id="11" idx="2"/>
          </p:cNvCxnSpPr>
          <p:nvPr/>
        </p:nvCxnSpPr>
        <p:spPr>
          <a:xfrm>
            <a:off x="6934200" y="2427637"/>
            <a:ext cx="457200" cy="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5" idx="6"/>
          </p:cNvCxnSpPr>
          <p:nvPr/>
        </p:nvCxnSpPr>
        <p:spPr>
          <a:xfrm flipV="1">
            <a:off x="5105400" y="2441378"/>
            <a:ext cx="457200" cy="6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836170" y="17526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391400" y="232020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extBox 11"/>
          <p:cNvSpPr txBox="1"/>
          <p:nvPr/>
        </p:nvSpPr>
        <p:spPr>
          <a:xfrm>
            <a:off x="4648200" y="1447800"/>
            <a:ext cx="1066800" cy="338554"/>
          </a:xfrm>
          <a:prstGeom prst="rect">
            <a:avLst/>
          </a:prstGeom>
          <a:noFill/>
        </p:spPr>
        <p:txBody>
          <a:bodyPr wrap="square" rtlCol="0">
            <a:spAutoFit/>
          </a:bodyPr>
          <a:lstStyle/>
          <a:p>
            <a:pPr algn="r"/>
            <a:r>
              <a:rPr lang="en-US" sz="1600" dirty="0">
                <a:solidFill>
                  <a:schemeClr val="bg2">
                    <a:lumMod val="50000"/>
                  </a:schemeClr>
                </a:solidFill>
              </a:rPr>
              <a:t>quality</a:t>
            </a:r>
            <a:endParaRPr lang="en-US" sz="1400" dirty="0">
              <a:solidFill>
                <a:schemeClr val="bg2">
                  <a:lumMod val="50000"/>
                </a:schemeClr>
              </a:solidFill>
            </a:endParaRPr>
          </a:p>
        </p:txBody>
      </p:sp>
      <p:sp>
        <p:nvSpPr>
          <p:cNvPr id="13" name="TextBox 12"/>
          <p:cNvSpPr txBox="1"/>
          <p:nvPr/>
        </p:nvSpPr>
        <p:spPr>
          <a:xfrm>
            <a:off x="4648200" y="2057400"/>
            <a:ext cx="685800" cy="307777"/>
          </a:xfrm>
          <a:prstGeom prst="rect">
            <a:avLst/>
          </a:prstGeom>
          <a:noFill/>
        </p:spPr>
        <p:txBody>
          <a:bodyPr wrap="square" rtlCol="0">
            <a:spAutoFit/>
          </a:bodyPr>
          <a:lstStyle/>
          <a:p>
            <a:pPr algn="ctr"/>
            <a:r>
              <a:rPr lang="en-US" sz="1400" dirty="0"/>
              <a:t>video</a:t>
            </a:r>
          </a:p>
        </p:txBody>
      </p:sp>
      <p:sp>
        <p:nvSpPr>
          <p:cNvPr id="14" name="TextBox 13"/>
          <p:cNvSpPr txBox="1"/>
          <p:nvPr/>
        </p:nvSpPr>
        <p:spPr>
          <a:xfrm>
            <a:off x="6858000" y="2057400"/>
            <a:ext cx="1219200" cy="307777"/>
          </a:xfrm>
          <a:prstGeom prst="rect">
            <a:avLst/>
          </a:prstGeom>
          <a:noFill/>
        </p:spPr>
        <p:txBody>
          <a:bodyPr wrap="square" rtlCol="0">
            <a:spAutoFit/>
          </a:bodyPr>
          <a:lstStyle/>
          <a:p>
            <a:pPr algn="ctr"/>
            <a:r>
              <a:rPr lang="en-US" sz="1400" dirty="0" err="1"/>
              <a:t>quarterHour</a:t>
            </a:r>
            <a:endParaRPr lang="en-US" sz="1400" dirty="0"/>
          </a:p>
        </p:txBody>
      </p:sp>
      <p:sp>
        <p:nvSpPr>
          <p:cNvPr id="17" name="Oval 16"/>
          <p:cNvSpPr/>
          <p:nvPr/>
        </p:nvSpPr>
        <p:spPr>
          <a:xfrm>
            <a:off x="4191000" y="2362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TextBox 19"/>
          <p:cNvSpPr txBox="1"/>
          <p:nvPr/>
        </p:nvSpPr>
        <p:spPr>
          <a:xfrm>
            <a:off x="4114800" y="2743200"/>
            <a:ext cx="533400" cy="307777"/>
          </a:xfrm>
          <a:prstGeom prst="rect">
            <a:avLst/>
          </a:prstGeom>
          <a:noFill/>
        </p:spPr>
        <p:txBody>
          <a:bodyPr wrap="square" rtlCol="0">
            <a:spAutoFit/>
          </a:bodyPr>
          <a:lstStyle/>
          <a:p>
            <a:pPr algn="r"/>
            <a:r>
              <a:rPr lang="en-US" sz="1400" dirty="0"/>
              <a:t>likes</a:t>
            </a:r>
          </a:p>
        </p:txBody>
      </p:sp>
      <p:sp>
        <p:nvSpPr>
          <p:cNvPr id="22" name="TextBox 21"/>
          <p:cNvSpPr txBox="1"/>
          <p:nvPr/>
        </p:nvSpPr>
        <p:spPr>
          <a:xfrm>
            <a:off x="6705600" y="1447800"/>
            <a:ext cx="1219200" cy="338554"/>
          </a:xfrm>
          <a:prstGeom prst="rect">
            <a:avLst/>
          </a:prstGeom>
          <a:noFill/>
        </p:spPr>
        <p:txBody>
          <a:bodyPr wrap="square" rtlCol="0">
            <a:spAutoFit/>
          </a:bodyPr>
          <a:lstStyle/>
          <a:p>
            <a:r>
              <a:rPr lang="en-US" sz="1600" dirty="0">
                <a:solidFill>
                  <a:schemeClr val="bg2">
                    <a:lumMod val="50000"/>
                  </a:schemeClr>
                </a:solidFill>
              </a:rPr>
              <a:t>completed</a:t>
            </a:r>
          </a:p>
        </p:txBody>
      </p:sp>
      <p:sp>
        <p:nvSpPr>
          <p:cNvPr id="24" name="Oval 23"/>
          <p:cNvSpPr/>
          <p:nvPr/>
        </p:nvSpPr>
        <p:spPr>
          <a:xfrm>
            <a:off x="5715000" y="1524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5" name="Oval 24"/>
          <p:cNvSpPr/>
          <p:nvPr/>
        </p:nvSpPr>
        <p:spPr>
          <a:xfrm>
            <a:off x="4876800" y="233394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9" name="Rectangle 38"/>
          <p:cNvSpPr/>
          <p:nvPr/>
        </p:nvSpPr>
        <p:spPr>
          <a:xfrm>
            <a:off x="5562600" y="2286000"/>
            <a:ext cx="1371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duration</a:t>
            </a:r>
          </a:p>
          <a:p>
            <a:r>
              <a:rPr lang="en-US" sz="1400" dirty="0" err="1"/>
              <a:t>byteTransfer</a:t>
            </a:r>
            <a:endParaRPr lang="en-US" sz="1400" dirty="0"/>
          </a:p>
        </p:txBody>
      </p:sp>
      <p:cxnSp>
        <p:nvCxnSpPr>
          <p:cNvPr id="44" name="Straight Connector 43"/>
          <p:cNvCxnSpPr/>
          <p:nvPr/>
        </p:nvCxnSpPr>
        <p:spPr>
          <a:xfrm>
            <a:off x="6598170" y="175260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477000" y="1524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Rectangle 37"/>
          <p:cNvSpPr/>
          <p:nvPr/>
        </p:nvSpPr>
        <p:spPr>
          <a:xfrm>
            <a:off x="5562600" y="1981200"/>
            <a:ext cx="13716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Video watch</a:t>
            </a:r>
            <a:endParaRPr lang="en-US" dirty="0"/>
          </a:p>
        </p:txBody>
      </p:sp>
      <p:sp>
        <p:nvSpPr>
          <p:cNvPr id="46" name="TextBox 45"/>
          <p:cNvSpPr txBox="1"/>
          <p:nvPr/>
        </p:nvSpPr>
        <p:spPr>
          <a:xfrm>
            <a:off x="3962400" y="2057400"/>
            <a:ext cx="685800" cy="307777"/>
          </a:xfrm>
          <a:prstGeom prst="rect">
            <a:avLst/>
          </a:prstGeom>
          <a:noFill/>
        </p:spPr>
        <p:txBody>
          <a:bodyPr wrap="square" rtlCol="0">
            <a:spAutoFit/>
          </a:bodyPr>
          <a:lstStyle/>
          <a:p>
            <a:pPr algn="ctr"/>
            <a:r>
              <a:rPr lang="en-US" sz="1400" dirty="0"/>
              <a:t>stars</a:t>
            </a:r>
          </a:p>
        </p:txBody>
      </p:sp>
      <p:cxnSp>
        <p:nvCxnSpPr>
          <p:cNvPr id="47" name="Straight Connector 46"/>
          <p:cNvCxnSpPr>
            <a:endCxn id="48" idx="2"/>
          </p:cNvCxnSpPr>
          <p:nvPr/>
        </p:nvCxnSpPr>
        <p:spPr>
          <a:xfrm>
            <a:off x="6934200" y="2774430"/>
            <a:ext cx="457200" cy="687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91400" y="2667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Oval 49"/>
          <p:cNvSpPr/>
          <p:nvPr/>
        </p:nvSpPr>
        <p:spPr>
          <a:xfrm>
            <a:off x="8001000" y="231598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TextBox 50"/>
          <p:cNvSpPr txBox="1"/>
          <p:nvPr/>
        </p:nvSpPr>
        <p:spPr>
          <a:xfrm>
            <a:off x="7848600" y="2057400"/>
            <a:ext cx="914400" cy="307777"/>
          </a:xfrm>
          <a:prstGeom prst="rect">
            <a:avLst/>
          </a:prstGeom>
          <a:noFill/>
        </p:spPr>
        <p:txBody>
          <a:bodyPr wrap="square" rtlCol="0">
            <a:spAutoFit/>
          </a:bodyPr>
          <a:lstStyle/>
          <a:p>
            <a:pPr algn="ctr"/>
            <a:r>
              <a:rPr lang="en-US" sz="1400" dirty="0"/>
              <a:t>hour</a:t>
            </a:r>
          </a:p>
        </p:txBody>
      </p:sp>
      <p:cxnSp>
        <p:nvCxnSpPr>
          <p:cNvPr id="52" name="Straight Connector 51"/>
          <p:cNvCxnSpPr/>
          <p:nvPr/>
        </p:nvCxnSpPr>
        <p:spPr>
          <a:xfrm>
            <a:off x="4419600" y="2438400"/>
            <a:ext cx="457200" cy="6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25" idx="3"/>
          </p:cNvCxnSpPr>
          <p:nvPr/>
        </p:nvCxnSpPr>
        <p:spPr>
          <a:xfrm flipV="1">
            <a:off x="4648200" y="2529069"/>
            <a:ext cx="262078" cy="290331"/>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715000" y="3505200"/>
            <a:ext cx="1600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VIDEOWATCH</a:t>
            </a:r>
          </a:p>
        </p:txBody>
      </p:sp>
      <p:sp>
        <p:nvSpPr>
          <p:cNvPr id="57" name="Rectangle 56"/>
          <p:cNvSpPr/>
          <p:nvPr/>
        </p:nvSpPr>
        <p:spPr>
          <a:xfrm>
            <a:off x="5715000" y="3810000"/>
            <a:ext cx="1600200" cy="1828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keyV</a:t>
            </a:r>
            <a:br>
              <a:rPr lang="en-US" sz="1600" u="sng" dirty="0"/>
            </a:br>
            <a:r>
              <a:rPr lang="en-US" sz="1600" u="sng" dirty="0" err="1"/>
              <a:t>keyT</a:t>
            </a:r>
            <a:endParaRPr lang="en-US" sz="1600" u="sng" dirty="0"/>
          </a:p>
          <a:p>
            <a:r>
              <a:rPr lang="en-US" sz="1600" u="sng" dirty="0" err="1"/>
              <a:t>keyD</a:t>
            </a:r>
            <a:endParaRPr lang="en-US" sz="1600" u="sng" dirty="0"/>
          </a:p>
          <a:p>
            <a:r>
              <a:rPr lang="en-US" sz="1600" u="sng" dirty="0" err="1"/>
              <a:t>keyU</a:t>
            </a:r>
            <a:endParaRPr lang="en-US" sz="1600" u="sng" dirty="0"/>
          </a:p>
          <a:p>
            <a:r>
              <a:rPr lang="en-US" sz="1600" u="sng" dirty="0">
                <a:solidFill>
                  <a:schemeClr val="bg2">
                    <a:lumMod val="50000"/>
                  </a:schemeClr>
                </a:solidFill>
              </a:rPr>
              <a:t>quality</a:t>
            </a:r>
          </a:p>
          <a:p>
            <a:r>
              <a:rPr lang="en-US" sz="1600" u="sng" dirty="0">
                <a:solidFill>
                  <a:schemeClr val="bg2">
                    <a:lumMod val="50000"/>
                  </a:schemeClr>
                </a:solidFill>
              </a:rPr>
              <a:t>completed</a:t>
            </a:r>
          </a:p>
          <a:p>
            <a:r>
              <a:rPr lang="en-US" sz="1600" dirty="0"/>
              <a:t>duration</a:t>
            </a:r>
            <a:endParaRPr lang="en-US" sz="1600" dirty="0">
              <a:solidFill>
                <a:srgbClr val="0070C0"/>
              </a:solidFill>
            </a:endParaRPr>
          </a:p>
        </p:txBody>
      </p:sp>
      <p:sp>
        <p:nvSpPr>
          <p:cNvPr id="58" name="Rectangle 57"/>
          <p:cNvSpPr/>
          <p:nvPr/>
        </p:nvSpPr>
        <p:spPr>
          <a:xfrm>
            <a:off x="7696201" y="3505200"/>
            <a:ext cx="1066799"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TIME</a:t>
            </a:r>
          </a:p>
        </p:txBody>
      </p:sp>
      <p:sp>
        <p:nvSpPr>
          <p:cNvPr id="59" name="Rectangle 58"/>
          <p:cNvSpPr/>
          <p:nvPr/>
        </p:nvSpPr>
        <p:spPr>
          <a:xfrm>
            <a:off x="7696200" y="3810000"/>
            <a:ext cx="12954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keyT</a:t>
            </a:r>
            <a:endParaRPr lang="en-US" sz="1600" u="sng" dirty="0"/>
          </a:p>
          <a:p>
            <a:r>
              <a:rPr lang="en-US" sz="1600" dirty="0" err="1"/>
              <a:t>quarterHour</a:t>
            </a:r>
            <a:br>
              <a:rPr lang="en-US" sz="1600" dirty="0"/>
            </a:br>
            <a:r>
              <a:rPr lang="en-US" sz="1600" dirty="0"/>
              <a:t>hour</a:t>
            </a:r>
          </a:p>
        </p:txBody>
      </p:sp>
      <p:cxnSp>
        <p:nvCxnSpPr>
          <p:cNvPr id="60" name="Straight Arrow Connector 59"/>
          <p:cNvCxnSpPr/>
          <p:nvPr/>
        </p:nvCxnSpPr>
        <p:spPr>
          <a:xfrm flipV="1">
            <a:off x="6477000" y="4038600"/>
            <a:ext cx="114300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4648200" y="3962400"/>
            <a:ext cx="9906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229600" y="2438400"/>
            <a:ext cx="457200" cy="687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114801" y="3505200"/>
            <a:ext cx="1142999"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VIDEO</a:t>
            </a:r>
          </a:p>
        </p:txBody>
      </p:sp>
      <p:cxnSp>
        <p:nvCxnSpPr>
          <p:cNvPr id="40" name="Straight Connector 39"/>
          <p:cNvCxnSpPr>
            <a:endCxn id="25" idx="1"/>
          </p:cNvCxnSpPr>
          <p:nvPr/>
        </p:nvCxnSpPr>
        <p:spPr>
          <a:xfrm>
            <a:off x="4648200" y="2057400"/>
            <a:ext cx="262078" cy="310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4191000" y="2057400"/>
            <a:ext cx="457200" cy="6869"/>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038600" y="1752600"/>
            <a:ext cx="685800" cy="307777"/>
          </a:xfrm>
          <a:prstGeom prst="rect">
            <a:avLst/>
          </a:prstGeom>
          <a:noFill/>
        </p:spPr>
        <p:txBody>
          <a:bodyPr wrap="square" rtlCol="0">
            <a:spAutoFit/>
          </a:bodyPr>
          <a:lstStyle/>
          <a:p>
            <a:pPr algn="ctr"/>
            <a:r>
              <a:rPr lang="en-US" sz="1400" dirty="0" err="1"/>
              <a:t>url</a:t>
            </a:r>
            <a:endParaRPr lang="en-US" sz="1400" dirty="0"/>
          </a:p>
        </p:txBody>
      </p:sp>
      <p:sp>
        <p:nvSpPr>
          <p:cNvPr id="55" name="TextBox 54"/>
          <p:cNvSpPr txBox="1"/>
          <p:nvPr/>
        </p:nvSpPr>
        <p:spPr>
          <a:xfrm>
            <a:off x="7162800" y="2819400"/>
            <a:ext cx="609600" cy="307777"/>
          </a:xfrm>
          <a:prstGeom prst="rect">
            <a:avLst/>
          </a:prstGeom>
          <a:noFill/>
        </p:spPr>
        <p:txBody>
          <a:bodyPr wrap="square" rtlCol="0">
            <a:spAutoFit/>
          </a:bodyPr>
          <a:lstStyle/>
          <a:p>
            <a:pPr algn="ctr"/>
            <a:r>
              <a:rPr lang="en-US" sz="1400" dirty="0"/>
              <a:t>user</a:t>
            </a:r>
          </a:p>
        </p:txBody>
      </p:sp>
      <p:cxnSp>
        <p:nvCxnSpPr>
          <p:cNvPr id="62" name="Straight Connector 61"/>
          <p:cNvCxnSpPr/>
          <p:nvPr/>
        </p:nvCxnSpPr>
        <p:spPr>
          <a:xfrm>
            <a:off x="7620000" y="2783655"/>
            <a:ext cx="457200" cy="687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4191000" y="2812531"/>
            <a:ext cx="457200" cy="6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5" idx="4"/>
          </p:cNvCxnSpPr>
          <p:nvPr/>
        </p:nvCxnSpPr>
        <p:spPr>
          <a:xfrm flipH="1">
            <a:off x="4953000" y="2562547"/>
            <a:ext cx="38100" cy="33305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800600" y="2819400"/>
            <a:ext cx="228600" cy="228600"/>
          </a:xfrm>
          <a:prstGeom prst="ellipse">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Rectangle 76"/>
          <p:cNvSpPr/>
          <p:nvPr/>
        </p:nvSpPr>
        <p:spPr>
          <a:xfrm>
            <a:off x="7696201" y="4724400"/>
            <a:ext cx="1066799"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DATE</a:t>
            </a:r>
          </a:p>
        </p:txBody>
      </p:sp>
      <p:sp>
        <p:nvSpPr>
          <p:cNvPr id="78" name="Rectangle 77"/>
          <p:cNvSpPr/>
          <p:nvPr/>
        </p:nvSpPr>
        <p:spPr>
          <a:xfrm>
            <a:off x="7696200" y="5029200"/>
            <a:ext cx="10668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keyD</a:t>
            </a:r>
            <a:endParaRPr lang="en-US" sz="1600" u="sng" dirty="0"/>
          </a:p>
          <a:p>
            <a:r>
              <a:rPr lang="en-US" sz="1600" dirty="0"/>
              <a:t>date</a:t>
            </a:r>
            <a:br>
              <a:rPr lang="en-US" sz="1600" dirty="0"/>
            </a:br>
            <a:r>
              <a:rPr lang="en-US" sz="1600" dirty="0"/>
              <a:t>month</a:t>
            </a:r>
          </a:p>
          <a:p>
            <a:r>
              <a:rPr lang="en-US" sz="1600" dirty="0"/>
              <a:t>year</a:t>
            </a:r>
          </a:p>
        </p:txBody>
      </p:sp>
      <p:cxnSp>
        <p:nvCxnSpPr>
          <p:cNvPr id="80" name="Straight Arrow Connector 79"/>
          <p:cNvCxnSpPr/>
          <p:nvPr/>
        </p:nvCxnSpPr>
        <p:spPr>
          <a:xfrm>
            <a:off x="6477000" y="4495800"/>
            <a:ext cx="1143000" cy="685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4114801" y="5105400"/>
            <a:ext cx="1066799"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USER</a:t>
            </a:r>
          </a:p>
        </p:txBody>
      </p:sp>
      <p:sp>
        <p:nvSpPr>
          <p:cNvPr id="84" name="Rectangle 83"/>
          <p:cNvSpPr/>
          <p:nvPr/>
        </p:nvSpPr>
        <p:spPr>
          <a:xfrm>
            <a:off x="4114800" y="5410200"/>
            <a:ext cx="1066800"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err="1"/>
              <a:t>keyU</a:t>
            </a:r>
            <a:endParaRPr lang="en-US" sz="1600" u="sng" dirty="0"/>
          </a:p>
          <a:p>
            <a:r>
              <a:rPr lang="en-US" sz="1600" dirty="0"/>
              <a:t>user</a:t>
            </a:r>
          </a:p>
          <a:p>
            <a:r>
              <a:rPr lang="en-US" sz="1600" dirty="0"/>
              <a:t>region</a:t>
            </a:r>
          </a:p>
        </p:txBody>
      </p:sp>
      <p:cxnSp>
        <p:nvCxnSpPr>
          <p:cNvPr id="85" name="Straight Arrow Connector 84"/>
          <p:cNvCxnSpPr/>
          <p:nvPr/>
        </p:nvCxnSpPr>
        <p:spPr>
          <a:xfrm flipH="1">
            <a:off x="4724400" y="4724400"/>
            <a:ext cx="914400" cy="838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69" idx="0"/>
          </p:cNvCxnSpPr>
          <p:nvPr/>
        </p:nvCxnSpPr>
        <p:spPr>
          <a:xfrm>
            <a:off x="6591300" y="2897088"/>
            <a:ext cx="0" cy="227112"/>
          </a:xfrm>
          <a:prstGeom prst="line">
            <a:avLst/>
          </a:prstGeom>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6477000" y="3124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2" name="TextBox 71"/>
          <p:cNvSpPr txBox="1"/>
          <p:nvPr/>
        </p:nvSpPr>
        <p:spPr>
          <a:xfrm>
            <a:off x="6629400" y="3048000"/>
            <a:ext cx="609600" cy="307777"/>
          </a:xfrm>
          <a:prstGeom prst="rect">
            <a:avLst/>
          </a:prstGeom>
          <a:noFill/>
        </p:spPr>
        <p:txBody>
          <a:bodyPr wrap="square" rtlCol="0">
            <a:spAutoFit/>
          </a:bodyPr>
          <a:lstStyle/>
          <a:p>
            <a:pPr algn="ctr"/>
            <a:r>
              <a:rPr lang="en-US" sz="1400" dirty="0"/>
              <a:t>date</a:t>
            </a:r>
          </a:p>
        </p:txBody>
      </p:sp>
      <p:cxnSp>
        <p:nvCxnSpPr>
          <p:cNvPr id="64" name="Straight Connector 63"/>
          <p:cNvCxnSpPr/>
          <p:nvPr/>
        </p:nvCxnSpPr>
        <p:spPr>
          <a:xfrm>
            <a:off x="6019800" y="3200400"/>
            <a:ext cx="457200" cy="687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Design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a:t>
            </a:fld>
            <a:endParaRPr lang="en-US"/>
          </a:p>
        </p:txBody>
      </p:sp>
      <p:sp>
        <p:nvSpPr>
          <p:cNvPr id="4" name="Content Placeholder 3"/>
          <p:cNvSpPr>
            <a:spLocks noGrp="1"/>
          </p:cNvSpPr>
          <p:nvPr>
            <p:ph sz="quarter" idx="1"/>
          </p:nvPr>
        </p:nvSpPr>
        <p:spPr/>
        <p:txBody>
          <a:bodyPr>
            <a:normAutofit/>
          </a:bodyPr>
          <a:lstStyle/>
          <a:p>
            <a:r>
              <a:rPr lang="en-US" dirty="0"/>
              <a:t>In logical design, a data mart designer has to select a </a:t>
            </a:r>
            <a:r>
              <a:rPr lang="en-US" dirty="0">
                <a:solidFill>
                  <a:srgbClr val="FF0000"/>
                </a:solidFill>
              </a:rPr>
              <a:t>logical model </a:t>
            </a:r>
            <a:r>
              <a:rPr lang="en-US" dirty="0"/>
              <a:t>to </a:t>
            </a:r>
            <a:r>
              <a:rPr lang="en-US" dirty="0">
                <a:solidFill>
                  <a:schemeClr val="bg2">
                    <a:lumMod val="50000"/>
                  </a:schemeClr>
                </a:solidFill>
              </a:rPr>
              <a:t>implement</a:t>
            </a:r>
            <a:r>
              <a:rPr lang="en-US" dirty="0"/>
              <a:t> the conceptual schema.</a:t>
            </a:r>
          </a:p>
          <a:p>
            <a:r>
              <a:rPr lang="en-US" dirty="0"/>
              <a:t>Three common approaches</a:t>
            </a:r>
          </a:p>
          <a:p>
            <a:pPr lvl="1"/>
            <a:r>
              <a:rPr lang="en-US" dirty="0">
                <a:solidFill>
                  <a:srgbClr val="FF0000"/>
                </a:solidFill>
              </a:rPr>
              <a:t>Relational OLAP (ROLAP) </a:t>
            </a:r>
            <a:r>
              <a:rPr lang="en-US" dirty="0"/>
              <a:t>uses </a:t>
            </a:r>
            <a:r>
              <a:rPr lang="en-US" dirty="0">
                <a:solidFill>
                  <a:schemeClr val="accent6">
                    <a:lumMod val="60000"/>
                    <a:lumOff val="40000"/>
                  </a:schemeClr>
                </a:solidFill>
              </a:rPr>
              <a:t>relational model </a:t>
            </a:r>
            <a:r>
              <a:rPr lang="en-US" dirty="0"/>
              <a:t>in common DBMS to represent the multidimensional data</a:t>
            </a:r>
          </a:p>
          <a:p>
            <a:pPr lvl="1"/>
            <a:r>
              <a:rPr lang="en-US" dirty="0">
                <a:solidFill>
                  <a:srgbClr val="FF0000"/>
                </a:solidFill>
              </a:rPr>
              <a:t>Multidimensional OLAP (MOLAP) </a:t>
            </a:r>
            <a:r>
              <a:rPr lang="en-US" dirty="0"/>
              <a:t>implements the </a:t>
            </a:r>
            <a:r>
              <a:rPr lang="en-US" dirty="0">
                <a:solidFill>
                  <a:schemeClr val="accent6">
                    <a:lumMod val="60000"/>
                    <a:lumOff val="40000"/>
                  </a:schemeClr>
                </a:solidFill>
              </a:rPr>
              <a:t>multidimensional data structure </a:t>
            </a:r>
            <a:r>
              <a:rPr lang="en-US" dirty="0"/>
              <a:t>natively in a database</a:t>
            </a:r>
          </a:p>
          <a:p>
            <a:pPr lvl="1"/>
            <a:r>
              <a:rPr lang="en-US" dirty="0">
                <a:solidFill>
                  <a:srgbClr val="FF0000"/>
                </a:solidFill>
              </a:rPr>
              <a:t>Hybrid OLAP (HOLAP) </a:t>
            </a:r>
            <a:r>
              <a:rPr lang="en-US" dirty="0"/>
              <a:t>hybrid model stores </a:t>
            </a:r>
            <a:r>
              <a:rPr lang="en-US" dirty="0">
                <a:solidFill>
                  <a:schemeClr val="accent6">
                    <a:lumMod val="60000"/>
                    <a:lumOff val="40000"/>
                  </a:schemeClr>
                </a:solidFill>
              </a:rPr>
              <a:t>a part of </a:t>
            </a:r>
            <a:r>
              <a:rPr lang="en-US" dirty="0"/>
              <a:t>the data in multidimensional data structure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50</a:t>
            </a:fld>
            <a:endParaRPr lang="en-US"/>
          </a:p>
        </p:txBody>
      </p:sp>
      <p:sp>
        <p:nvSpPr>
          <p:cNvPr id="4" name="Content Placeholder 3"/>
          <p:cNvSpPr>
            <a:spLocks noGrp="1"/>
          </p:cNvSpPr>
          <p:nvPr>
            <p:ph sz="quarter" idx="1"/>
          </p:nvPr>
        </p:nvSpPr>
        <p:spPr/>
        <p:txBody>
          <a:bodyPr>
            <a:normAutofit/>
          </a:bodyPr>
          <a:lstStyle/>
          <a:p>
            <a:r>
              <a:rPr lang="en-US" dirty="0"/>
              <a:t>Write SQL to answer these analysis queries</a:t>
            </a:r>
          </a:p>
          <a:p>
            <a:pPr marL="731520" lvl="1" indent="-457200">
              <a:buFont typeface="+mj-lt"/>
              <a:buAutoNum type="arabicParenR"/>
            </a:pPr>
            <a:r>
              <a:rPr lang="en-US" dirty="0"/>
              <a:t>Which video is the </a:t>
            </a:r>
            <a:r>
              <a:rPr lang="en-US" dirty="0">
                <a:solidFill>
                  <a:srgbClr val="FF0000"/>
                </a:solidFill>
              </a:rPr>
              <a:t>most popular </a:t>
            </a:r>
            <a:r>
              <a:rPr lang="en-US" dirty="0"/>
              <a:t>in Mar 2013? </a:t>
            </a:r>
            <a:r>
              <a:rPr lang="en-US" dirty="0">
                <a:solidFill>
                  <a:schemeClr val="bg2">
                    <a:lumMod val="50000"/>
                  </a:schemeClr>
                </a:solidFill>
              </a:rPr>
              <a:t>Restrict</a:t>
            </a:r>
            <a:r>
              <a:rPr lang="en-US" dirty="0"/>
              <a:t> your statistics to cases where the videos are </a:t>
            </a:r>
            <a:r>
              <a:rPr lang="en-US" dirty="0">
                <a:solidFill>
                  <a:schemeClr val="bg2">
                    <a:lumMod val="50000"/>
                  </a:schemeClr>
                </a:solidFill>
              </a:rPr>
              <a:t>watched to the end</a:t>
            </a:r>
            <a:r>
              <a:rPr lang="en-US" dirty="0"/>
              <a:t>.</a:t>
            </a:r>
          </a:p>
          <a:p>
            <a:pPr marL="731520" lvl="1" indent="-457200">
              <a:buFont typeface="+mj-lt"/>
              <a:buAutoNum type="arabicParenR"/>
            </a:pPr>
            <a:r>
              <a:rPr lang="en-US" dirty="0"/>
              <a:t>What are the </a:t>
            </a:r>
            <a:r>
              <a:rPr lang="en-US" dirty="0">
                <a:solidFill>
                  <a:srgbClr val="FF0000"/>
                </a:solidFill>
              </a:rPr>
              <a:t>total duration </a:t>
            </a:r>
            <a:r>
              <a:rPr lang="en-US" dirty="0"/>
              <a:t>of video served to users in Mar 2013? Break down the numbers by </a:t>
            </a:r>
            <a:r>
              <a:rPr lang="en-US" dirty="0">
                <a:solidFill>
                  <a:schemeClr val="bg2">
                    <a:lumMod val="50000"/>
                  </a:schemeClr>
                </a:solidFill>
              </a:rPr>
              <a:t>video quality </a:t>
            </a:r>
            <a:r>
              <a:rPr lang="en-US" dirty="0"/>
              <a:t>and </a:t>
            </a:r>
            <a:r>
              <a:rPr lang="en-US" dirty="0">
                <a:solidFill>
                  <a:schemeClr val="bg2">
                    <a:lumMod val="50000"/>
                  </a:schemeClr>
                </a:solidFill>
              </a:rPr>
              <a:t>user region</a:t>
            </a:r>
            <a:r>
              <a:rPr lang="en-US" dirty="0"/>
              <a:t>.</a:t>
            </a:r>
          </a:p>
          <a:p>
            <a:pPr marL="731520" lvl="1" indent="-457200">
              <a:buFont typeface="+mj-lt"/>
              <a:buAutoNum type="arabicParenR"/>
            </a:pPr>
            <a:r>
              <a:rPr lang="en-US" dirty="0">
                <a:solidFill>
                  <a:srgbClr val="FF0000"/>
                </a:solidFill>
              </a:rPr>
              <a:t>Compare</a:t>
            </a:r>
            <a:r>
              <a:rPr lang="en-US" dirty="0"/>
              <a:t> the </a:t>
            </a:r>
            <a:r>
              <a:rPr lang="en-US" dirty="0">
                <a:solidFill>
                  <a:srgbClr val="FF0000"/>
                </a:solidFill>
              </a:rPr>
              <a:t>percentage</a:t>
            </a:r>
            <a:r>
              <a:rPr lang="en-US" dirty="0"/>
              <a:t> of videos watched in </a:t>
            </a:r>
            <a:r>
              <a:rPr lang="en-US" dirty="0">
                <a:solidFill>
                  <a:schemeClr val="bg2">
                    <a:lumMod val="50000"/>
                  </a:schemeClr>
                </a:solidFill>
              </a:rPr>
              <a:t>high quality </a:t>
            </a:r>
            <a:r>
              <a:rPr lang="en-US" dirty="0"/>
              <a:t>during </a:t>
            </a:r>
            <a:r>
              <a:rPr lang="en-US" dirty="0">
                <a:solidFill>
                  <a:schemeClr val="bg2">
                    <a:lumMod val="50000"/>
                  </a:schemeClr>
                </a:solidFill>
              </a:rPr>
              <a:t>peak hours </a:t>
            </a:r>
            <a:r>
              <a:rPr lang="en-US" dirty="0"/>
              <a:t>(e.g. 8:00pm-1:00am) with that in </a:t>
            </a:r>
            <a:r>
              <a:rPr lang="en-US" dirty="0">
                <a:solidFill>
                  <a:schemeClr val="bg2">
                    <a:lumMod val="50000"/>
                  </a:schemeClr>
                </a:solidFill>
              </a:rPr>
              <a:t>non-peak hours</a:t>
            </a:r>
            <a:r>
              <a:rPr lang="en-US" dirty="0"/>
              <a:t>.</a:t>
            </a:r>
          </a:p>
          <a:p>
            <a:pPr lvl="1"/>
            <a:endParaRPr lang="en-US" dirty="0"/>
          </a:p>
        </p:txBody>
      </p:sp>
    </p:spTree>
    <p:extLst>
      <p:ext uri="{BB962C8B-B14F-4D97-AF65-F5344CB8AC3E}">
        <p14:creationId xmlns:p14="http://schemas.microsoft.com/office/powerpoint/2010/main" val="1335380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Slowly-Changing Dimensions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51</a:t>
            </a:fld>
            <a:endParaRPr lang="en-US"/>
          </a:p>
        </p:txBody>
      </p:sp>
      <p:sp>
        <p:nvSpPr>
          <p:cNvPr id="4" name="Content Placeholder 3"/>
          <p:cNvSpPr>
            <a:spLocks noGrp="1"/>
          </p:cNvSpPr>
          <p:nvPr>
            <p:ph sz="quarter" idx="1"/>
          </p:nvPr>
        </p:nvSpPr>
        <p:spPr>
          <a:xfrm>
            <a:off x="457200" y="1219200"/>
            <a:ext cx="8229600" cy="3656330"/>
          </a:xfrm>
        </p:spPr>
        <p:txBody>
          <a:bodyPr>
            <a:normAutofit/>
          </a:bodyPr>
          <a:lstStyle/>
          <a:p>
            <a:r>
              <a:rPr lang="en-US" sz="2000" dirty="0"/>
              <a:t>ETL process </a:t>
            </a:r>
            <a:r>
              <a:rPr lang="en-US" sz="2000" dirty="0">
                <a:solidFill>
                  <a:srgbClr val="FF0000"/>
                </a:solidFill>
              </a:rPr>
              <a:t>constantly</a:t>
            </a:r>
            <a:r>
              <a:rPr lang="en-US" sz="2000" dirty="0"/>
              <a:t> inserts new rows to </a:t>
            </a:r>
            <a:r>
              <a:rPr lang="en-US" sz="2000" dirty="0">
                <a:solidFill>
                  <a:schemeClr val="bg2">
                    <a:lumMod val="50000"/>
                  </a:schemeClr>
                </a:solidFill>
              </a:rPr>
              <a:t>fact tables</a:t>
            </a:r>
            <a:r>
              <a:rPr lang="en-US" sz="2000" dirty="0"/>
              <a:t>. </a:t>
            </a:r>
            <a:r>
              <a:rPr lang="en-US" sz="2000" dirty="0">
                <a:solidFill>
                  <a:srgbClr val="FF0000"/>
                </a:solidFill>
              </a:rPr>
              <a:t>Occasionally</a:t>
            </a:r>
            <a:r>
              <a:rPr lang="en-US" sz="2000" dirty="0"/>
              <a:t>, it also needs to insert new rows to </a:t>
            </a:r>
            <a:r>
              <a:rPr lang="en-US" sz="2000" dirty="0">
                <a:solidFill>
                  <a:schemeClr val="bg2">
                    <a:lumMod val="50000"/>
                  </a:schemeClr>
                </a:solidFill>
              </a:rPr>
              <a:t>dimension tables</a:t>
            </a:r>
          </a:p>
          <a:p>
            <a:pPr lvl="1"/>
            <a:r>
              <a:rPr lang="en-US" sz="2000" dirty="0"/>
              <a:t>E.g., new products, new customers</a:t>
            </a:r>
          </a:p>
          <a:p>
            <a:r>
              <a:rPr lang="en-US" sz="2000" dirty="0"/>
              <a:t>In general,  </a:t>
            </a:r>
            <a:r>
              <a:rPr lang="en-US" sz="2000" dirty="0">
                <a:solidFill>
                  <a:srgbClr val="FF0000"/>
                </a:solidFill>
              </a:rPr>
              <a:t>existing</a:t>
            </a:r>
            <a:r>
              <a:rPr lang="en-US" sz="2000" dirty="0"/>
              <a:t> rows in fact tables </a:t>
            </a:r>
            <a:r>
              <a:rPr lang="en-US" sz="2000" dirty="0">
                <a:solidFill>
                  <a:srgbClr val="FF0000"/>
                </a:solidFill>
              </a:rPr>
              <a:t>DO NOT </a:t>
            </a:r>
            <a:r>
              <a:rPr lang="en-US" sz="2000" dirty="0"/>
              <a:t>change</a:t>
            </a:r>
          </a:p>
          <a:p>
            <a:r>
              <a:rPr lang="en-US" sz="2000" dirty="0"/>
              <a:t>Sometimes, changes in operational databases may result in </a:t>
            </a:r>
            <a:r>
              <a:rPr lang="en-US" sz="2000" dirty="0">
                <a:solidFill>
                  <a:srgbClr val="FF0000"/>
                </a:solidFill>
              </a:rPr>
              <a:t>changes</a:t>
            </a:r>
            <a:r>
              <a:rPr lang="en-US" sz="2000" dirty="0"/>
              <a:t> in some </a:t>
            </a:r>
            <a:r>
              <a:rPr lang="en-US" sz="2000" dirty="0">
                <a:solidFill>
                  <a:schemeClr val="bg2">
                    <a:lumMod val="50000"/>
                  </a:schemeClr>
                </a:solidFill>
              </a:rPr>
              <a:t>dimensional attributes</a:t>
            </a:r>
            <a:r>
              <a:rPr lang="en-US" sz="2000" dirty="0"/>
              <a:t>. E.g.,</a:t>
            </a:r>
          </a:p>
          <a:p>
            <a:pPr lvl="1"/>
            <a:r>
              <a:rPr lang="en-US" sz="2000" dirty="0">
                <a:solidFill>
                  <a:schemeClr val="accent6">
                    <a:lumMod val="60000"/>
                    <a:lumOff val="40000"/>
                  </a:schemeClr>
                </a:solidFill>
              </a:rPr>
              <a:t>correcting</a:t>
            </a:r>
            <a:r>
              <a:rPr lang="en-US" sz="2000" dirty="0"/>
              <a:t> an error in the birthday of a customer</a:t>
            </a:r>
          </a:p>
          <a:p>
            <a:pPr lvl="1"/>
            <a:r>
              <a:rPr lang="en-US" sz="2000" dirty="0"/>
              <a:t>a customer moves to a </a:t>
            </a:r>
            <a:r>
              <a:rPr lang="en-US" sz="2000" dirty="0">
                <a:solidFill>
                  <a:schemeClr val="accent6">
                    <a:lumMod val="60000"/>
                    <a:lumOff val="40000"/>
                  </a:schemeClr>
                </a:solidFill>
              </a:rPr>
              <a:t>new</a:t>
            </a:r>
            <a:r>
              <a:rPr lang="en-US" sz="2000" dirty="0"/>
              <a:t> </a:t>
            </a:r>
            <a:r>
              <a:rPr lang="en-US" sz="2000" dirty="0">
                <a:solidFill>
                  <a:schemeClr val="accent6">
                    <a:lumMod val="60000"/>
                    <a:lumOff val="40000"/>
                  </a:schemeClr>
                </a:solidFill>
              </a:rPr>
              <a:t>address</a:t>
            </a:r>
          </a:p>
          <a:p>
            <a:r>
              <a:rPr lang="en-US" sz="2000" dirty="0"/>
              <a:t>The problem of </a:t>
            </a:r>
            <a:r>
              <a:rPr lang="en-US" sz="2000" dirty="0">
                <a:solidFill>
                  <a:schemeClr val="bg2">
                    <a:lumMod val="50000"/>
                  </a:schemeClr>
                </a:solidFill>
              </a:rPr>
              <a:t>how to update </a:t>
            </a:r>
            <a:r>
              <a:rPr lang="en-US" sz="2000" dirty="0"/>
              <a:t>the dimension tables to reflect such changes is known as </a:t>
            </a:r>
            <a:r>
              <a:rPr lang="en-US" sz="2000" b="1" dirty="0">
                <a:solidFill>
                  <a:srgbClr val="FF0000"/>
                </a:solidFill>
              </a:rPr>
              <a:t>Slowly-Changing Dimensions</a:t>
            </a:r>
          </a:p>
        </p:txBody>
      </p:sp>
      <p:graphicFrame>
        <p:nvGraphicFramePr>
          <p:cNvPr id="5" name="Content Placeholder 4"/>
          <p:cNvGraphicFramePr>
            <a:graphicFrameLocks/>
          </p:cNvGraphicFramePr>
          <p:nvPr>
            <p:extLst>
              <p:ext uri="{D42A27DB-BD31-4B8C-83A1-F6EECF244321}">
                <p14:modId xmlns:p14="http://schemas.microsoft.com/office/powerpoint/2010/main" val="2524677139"/>
              </p:ext>
            </p:extLst>
          </p:nvPr>
        </p:nvGraphicFramePr>
        <p:xfrm>
          <a:off x="1066800" y="5059680"/>
          <a:ext cx="7162800" cy="1112520"/>
        </p:xfrm>
        <a:graphic>
          <a:graphicData uri="http://schemas.openxmlformats.org/drawingml/2006/table">
            <a:tbl>
              <a:tblPr firstRow="1" firstCol="1">
                <a:tableStyleId>{9DCAF9ED-07DC-4A11-8D7F-57B35C25682E}</a:tableStyleId>
              </a:tblPr>
              <a:tblGrid>
                <a:gridCol w="1066800">
                  <a:extLst>
                    <a:ext uri="{9D8B030D-6E8A-4147-A177-3AD203B41FA5}">
                      <a16:colId xmlns:a16="http://schemas.microsoft.com/office/drawing/2014/main" val="20000"/>
                    </a:ext>
                  </a:extLst>
                </a:gridCol>
                <a:gridCol w="37084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Action</a:t>
                      </a:r>
                    </a:p>
                  </a:txBody>
                  <a:tcPr/>
                </a:tc>
                <a:tc>
                  <a:txBody>
                    <a:bodyPr/>
                    <a:lstStyle/>
                    <a:p>
                      <a:r>
                        <a:rPr lang="en-US" dirty="0"/>
                        <a:t>Effect on events</a:t>
                      </a:r>
                    </a:p>
                  </a:txBody>
                  <a:tcPr/>
                </a:tc>
                <a:extLst>
                  <a:ext uri="{0D108BD9-81ED-4DB2-BD59-A6C34878D82A}">
                    <a16:rowId xmlns:a16="http://schemas.microsoft.com/office/drawing/2014/main" val="10000"/>
                  </a:ext>
                </a:extLst>
              </a:tr>
              <a:tr h="370840">
                <a:tc>
                  <a:txBody>
                    <a:bodyPr/>
                    <a:lstStyle/>
                    <a:p>
                      <a:r>
                        <a:rPr lang="en-US" dirty="0"/>
                        <a:t>Type 1</a:t>
                      </a:r>
                    </a:p>
                  </a:txBody>
                  <a:tcPr/>
                </a:tc>
                <a:tc>
                  <a:txBody>
                    <a:bodyPr/>
                    <a:lstStyle/>
                    <a:p>
                      <a:r>
                        <a:rPr lang="en-US" dirty="0"/>
                        <a:t>Update dimension</a:t>
                      </a:r>
                    </a:p>
                  </a:txBody>
                  <a:tcPr/>
                </a:tc>
                <a:tc>
                  <a:txBody>
                    <a:bodyPr/>
                    <a:lstStyle/>
                    <a:p>
                      <a:r>
                        <a:rPr lang="en-US" dirty="0"/>
                        <a:t>Restates history</a:t>
                      </a:r>
                    </a:p>
                  </a:txBody>
                  <a:tcPr/>
                </a:tc>
                <a:extLst>
                  <a:ext uri="{0D108BD9-81ED-4DB2-BD59-A6C34878D82A}">
                    <a16:rowId xmlns:a16="http://schemas.microsoft.com/office/drawing/2014/main" val="10001"/>
                  </a:ext>
                </a:extLst>
              </a:tr>
              <a:tr h="370840">
                <a:tc>
                  <a:txBody>
                    <a:bodyPr/>
                    <a:lstStyle/>
                    <a:p>
                      <a:r>
                        <a:rPr lang="en-US" dirty="0"/>
                        <a:t>Type 2</a:t>
                      </a:r>
                    </a:p>
                  </a:txBody>
                  <a:tcPr/>
                </a:tc>
                <a:tc>
                  <a:txBody>
                    <a:bodyPr/>
                    <a:lstStyle/>
                    <a:p>
                      <a:r>
                        <a:rPr lang="en-US" dirty="0"/>
                        <a:t>Insert new row in dimension table</a:t>
                      </a:r>
                    </a:p>
                  </a:txBody>
                  <a:tcPr/>
                </a:tc>
                <a:tc>
                  <a:txBody>
                    <a:bodyPr/>
                    <a:lstStyle/>
                    <a:p>
                      <a:r>
                        <a:rPr lang="en-US" dirty="0"/>
                        <a:t>Preserves history</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52</a:t>
            </a:fld>
            <a:endParaRPr lang="en-US"/>
          </a:p>
        </p:txBody>
      </p:sp>
      <p:sp>
        <p:nvSpPr>
          <p:cNvPr id="4" name="Content Placeholder 3"/>
          <p:cNvSpPr>
            <a:spLocks noGrp="1"/>
          </p:cNvSpPr>
          <p:nvPr>
            <p:ph sz="quarter" idx="1"/>
          </p:nvPr>
        </p:nvSpPr>
        <p:spPr>
          <a:xfrm>
            <a:off x="457200" y="1219200"/>
            <a:ext cx="8229600" cy="990600"/>
          </a:xfrm>
        </p:spPr>
        <p:txBody>
          <a:bodyPr>
            <a:normAutofit fontScale="92500"/>
          </a:bodyPr>
          <a:lstStyle/>
          <a:p>
            <a:r>
              <a:rPr lang="en-US" dirty="0"/>
              <a:t>On 1/1/2009, Smith became the sales manager of a new store 'NEW'. Johnson became the sales manager for the store 'A'.</a:t>
            </a:r>
          </a:p>
        </p:txBody>
      </p:sp>
      <p:graphicFrame>
        <p:nvGraphicFramePr>
          <p:cNvPr id="5" name="Table 4"/>
          <p:cNvGraphicFramePr>
            <a:graphicFrameLocks noGrp="1"/>
          </p:cNvGraphicFramePr>
          <p:nvPr/>
        </p:nvGraphicFramePr>
        <p:xfrm>
          <a:off x="1219200" y="2517577"/>
          <a:ext cx="2286000" cy="1219200"/>
        </p:xfrm>
        <a:graphic>
          <a:graphicData uri="http://schemas.openxmlformats.org/drawingml/2006/table">
            <a:tbl>
              <a:tblPr>
                <a:tableStyleId>{BC89EF96-8CEA-46FF-86C4-4CE0E7609802}</a:tableStyleId>
              </a:tblPr>
              <a:tblGrid>
                <a:gridCol w="838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0">
                <a:tc>
                  <a:txBody>
                    <a:bodyPr/>
                    <a:lstStyle/>
                    <a:p>
                      <a:pPr algn="ctr"/>
                      <a:r>
                        <a:rPr lang="en-US" sz="1400" u="none" dirty="0"/>
                        <a:t>store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err="1"/>
                        <a:t>salesManager</a:t>
                      </a:r>
                      <a:endParaRPr lang="en-US" sz="1400" u="none"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algn="ctr"/>
                      <a:r>
                        <a:rPr kumimoji="0" lang="en-US" sz="1400" kern="1200" dirty="0">
                          <a:solidFill>
                            <a:schemeClr val="tx1"/>
                          </a:solidFill>
                          <a:latin typeface="+mn-lt"/>
                          <a:ea typeface="+mn-ea"/>
                          <a:cs typeface="+mn-cs"/>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Smith</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ctr"/>
                      <a:r>
                        <a:rPr kumimoji="0" lang="en-US" sz="1400" kern="1200" dirty="0">
                          <a:solidFill>
                            <a:schemeClr val="tx1"/>
                          </a:solidFill>
                          <a:latin typeface="+mn-lt"/>
                          <a:ea typeface="+mn-ea"/>
                          <a:cs typeface="+mn-cs"/>
                        </a:rPr>
                        <a:t>B</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kumimoji="0" lang="en-US" sz="1400" kern="1200" dirty="0">
                          <a:solidFill>
                            <a:schemeClr val="tx1"/>
                          </a:solidFill>
                          <a:latin typeface="+mn-lt"/>
                          <a:ea typeface="+mn-ea"/>
                          <a:cs typeface="+mn-cs"/>
                        </a:rPr>
                        <a:t>C</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9040880"/>
              </p:ext>
            </p:extLst>
          </p:nvPr>
        </p:nvGraphicFramePr>
        <p:xfrm>
          <a:off x="4762502" y="2743200"/>
          <a:ext cx="3276600" cy="2438400"/>
        </p:xfrm>
        <a:graphic>
          <a:graphicData uri="http://schemas.openxmlformats.org/drawingml/2006/table">
            <a:tbl>
              <a:tblPr>
                <a:tableStyleId>{BC89EF96-8CEA-46FF-86C4-4CE0E7609802}</a:tableStyleId>
              </a:tblPr>
              <a:tblGrid>
                <a:gridCol w="1062681">
                  <a:extLst>
                    <a:ext uri="{9D8B030D-6E8A-4147-A177-3AD203B41FA5}">
                      <a16:colId xmlns:a16="http://schemas.microsoft.com/office/drawing/2014/main" val="20000"/>
                    </a:ext>
                  </a:extLst>
                </a:gridCol>
                <a:gridCol w="1147119">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0">
                <a:tc>
                  <a:txBody>
                    <a:bodyPr/>
                    <a:lstStyle/>
                    <a:p>
                      <a:pPr algn="ctr"/>
                      <a:r>
                        <a:rPr lang="en-US" sz="1400" u="none" dirty="0"/>
                        <a:t>store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date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quantity</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marL="0" algn="ctr" rtl="0" eaLnBrk="1" latinLnBrk="0" hangingPunct="1"/>
                      <a:r>
                        <a:rPr kumimoji="0" lang="en-US" sz="1400" kern="1200" dirty="0">
                          <a:solidFill>
                            <a:schemeClr val="tx1"/>
                          </a:solidFill>
                          <a:latin typeface="+mn-lt"/>
                          <a:ea typeface="+mn-ea"/>
                          <a:cs typeface="+mn-cs"/>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8/2/2008</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algn="ctr" rtl="0" eaLnBrk="1" latinLnBrk="0" hangingPunct="1"/>
                      <a:r>
                        <a:rPr kumimoji="0" lang="en-US" sz="1400" kern="1200" dirty="0">
                          <a:solidFill>
                            <a:schemeClr val="tx1"/>
                          </a:solidFill>
                          <a:latin typeface="+mn-lt"/>
                          <a:ea typeface="+mn-ea"/>
                          <a:cs typeface="+mn-cs"/>
                        </a:rPr>
                        <a:t>B</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tx1"/>
                          </a:solidFill>
                          <a:latin typeface="+mn-lt"/>
                          <a:ea typeface="+mn-ea"/>
                          <a:cs typeface="+mn-cs"/>
                        </a:rPr>
                        <a:t>18/10/2008</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algn="ctr" rtl="0" eaLnBrk="1" latinLnBrk="0" hangingPunct="1"/>
                      <a:r>
                        <a:rPr kumimoji="0" lang="en-US" sz="1400" kern="1200" dirty="0">
                          <a:solidFill>
                            <a:schemeClr val="tx1"/>
                          </a:solidFill>
                          <a:latin typeface="+mn-lt"/>
                          <a:ea typeface="+mn-ea"/>
                          <a:cs typeface="+mn-cs"/>
                        </a:rPr>
                        <a:t>C</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25/12/2008</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algn="ctr" rtl="0" eaLnBrk="1" latinLnBrk="0" hangingPunct="1"/>
                      <a:r>
                        <a:rPr kumimoji="0" lang="en-US" sz="1400" kern="1200" dirty="0">
                          <a:solidFill>
                            <a:schemeClr val="tx1"/>
                          </a:solidFill>
                          <a:latin typeface="+mn-lt"/>
                          <a:ea typeface="+mn-ea"/>
                          <a:cs typeface="+mn-cs"/>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8/2/2009</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algn="ctr" rtl="0" eaLnBrk="1" latinLnBrk="0" hangingPunct="1"/>
                      <a:r>
                        <a:rPr kumimoji="0" lang="en-US" sz="1400" kern="1200" dirty="0">
                          <a:solidFill>
                            <a:schemeClr val="tx1"/>
                          </a:solidFill>
                          <a:latin typeface="+mn-lt"/>
                          <a:ea typeface="+mn-ea"/>
                          <a:cs typeface="+mn-cs"/>
                        </a:rPr>
                        <a:t>NEW</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5/7/2009</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algn="ctr" rtl="0" eaLnBrk="1" latinLnBrk="0" hangingPunct="1"/>
                      <a:r>
                        <a:rPr kumimoji="0" lang="en-US" sz="1400" kern="1200" dirty="0">
                          <a:solidFill>
                            <a:schemeClr val="tx1"/>
                          </a:solidFill>
                          <a:latin typeface="+mn-lt"/>
                          <a:ea typeface="+mn-ea"/>
                          <a:cs typeface="+mn-cs"/>
                        </a:rPr>
                        <a:t>B</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18/10/2009</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algn="ctr" rtl="0" eaLnBrk="1" latinLnBrk="0" hangingPunct="1"/>
                      <a:r>
                        <a:rPr kumimoji="0" lang="en-US" sz="1400" kern="1200" dirty="0">
                          <a:solidFill>
                            <a:schemeClr val="tx1"/>
                          </a:solidFill>
                          <a:latin typeface="+mn-lt"/>
                          <a:ea typeface="+mn-ea"/>
                          <a:cs typeface="+mn-cs"/>
                        </a:rPr>
                        <a:t>C</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25/12/2009</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1219200" y="4346377"/>
          <a:ext cx="2286000" cy="1524000"/>
        </p:xfrm>
        <a:graphic>
          <a:graphicData uri="http://schemas.openxmlformats.org/drawingml/2006/table">
            <a:tbl>
              <a:tblPr>
                <a:tableStyleId>{BC89EF96-8CEA-46FF-86C4-4CE0E7609802}</a:tableStyleId>
              </a:tblPr>
              <a:tblGrid>
                <a:gridCol w="838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0">
                <a:tc>
                  <a:txBody>
                    <a:bodyPr/>
                    <a:lstStyle/>
                    <a:p>
                      <a:pPr algn="ctr"/>
                      <a:r>
                        <a:rPr lang="en-US" sz="1400" u="none" dirty="0"/>
                        <a:t>store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err="1"/>
                        <a:t>salesManager</a:t>
                      </a:r>
                      <a:endParaRPr lang="en-US" sz="1400" u="none"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algn="ctr"/>
                      <a:r>
                        <a:rPr kumimoji="0" lang="en-US" sz="1400" kern="1200" dirty="0">
                          <a:solidFill>
                            <a:schemeClr val="tx1"/>
                          </a:solidFill>
                          <a:latin typeface="+mn-lt"/>
                          <a:ea typeface="+mn-ea"/>
                          <a:cs typeface="+mn-cs"/>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rgbClr val="C00000"/>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ctr"/>
                      <a:r>
                        <a:rPr kumimoji="0" lang="en-US" sz="1400" kern="1200" dirty="0">
                          <a:solidFill>
                            <a:schemeClr val="tx1"/>
                          </a:solidFill>
                          <a:latin typeface="+mn-lt"/>
                          <a:ea typeface="+mn-ea"/>
                          <a:cs typeface="+mn-cs"/>
                        </a:rPr>
                        <a:t>B</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kumimoji="0" lang="en-US" sz="1400" kern="1200" dirty="0">
                          <a:solidFill>
                            <a:schemeClr val="tx1"/>
                          </a:solidFill>
                          <a:latin typeface="+mn-lt"/>
                          <a:ea typeface="+mn-ea"/>
                          <a:cs typeface="+mn-cs"/>
                        </a:rPr>
                        <a:t>C</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gn="ctr"/>
                      <a:r>
                        <a:rPr kumimoji="0" lang="en-US" sz="1400" kern="1200" dirty="0">
                          <a:solidFill>
                            <a:srgbClr val="C00000"/>
                          </a:solidFill>
                          <a:latin typeface="+mn-lt"/>
                          <a:ea typeface="+mn-ea"/>
                          <a:cs typeface="+mn-cs"/>
                        </a:rPr>
                        <a:t>NEW</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rgbClr val="C00000"/>
                          </a:solidFill>
                          <a:latin typeface="+mn-lt"/>
                          <a:ea typeface="+mn-ea"/>
                          <a:cs typeface="+mn-cs"/>
                        </a:rPr>
                        <a:t>Smith</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4762502" y="2435423"/>
            <a:ext cx="17526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Sales events</a:t>
            </a:r>
          </a:p>
        </p:txBody>
      </p:sp>
      <p:sp>
        <p:nvSpPr>
          <p:cNvPr id="10" name="TextBox 9"/>
          <p:cNvSpPr txBox="1"/>
          <p:nvPr/>
        </p:nvSpPr>
        <p:spPr>
          <a:xfrm>
            <a:off x="1219200" y="2209800"/>
            <a:ext cx="22860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Status on 1/1/2008</a:t>
            </a:r>
          </a:p>
        </p:txBody>
      </p:sp>
      <p:sp>
        <p:nvSpPr>
          <p:cNvPr id="11" name="TextBox 10"/>
          <p:cNvSpPr txBox="1"/>
          <p:nvPr/>
        </p:nvSpPr>
        <p:spPr>
          <a:xfrm>
            <a:off x="1219200" y="4038600"/>
            <a:ext cx="22860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Status on 1/1/2009</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Change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53</a:t>
            </a:fld>
            <a:endParaRPr lang="en-US"/>
          </a:p>
        </p:txBody>
      </p:sp>
      <p:sp>
        <p:nvSpPr>
          <p:cNvPr id="4" name="Content Placeholder 3"/>
          <p:cNvSpPr>
            <a:spLocks noGrp="1"/>
          </p:cNvSpPr>
          <p:nvPr>
            <p:ph sz="quarter" idx="1"/>
          </p:nvPr>
        </p:nvSpPr>
        <p:spPr/>
        <p:txBody>
          <a:bodyPr>
            <a:normAutofit/>
          </a:bodyPr>
          <a:lstStyle/>
          <a:p>
            <a:r>
              <a:rPr lang="en-US" dirty="0"/>
              <a:t>Type 1 </a:t>
            </a:r>
            <a:r>
              <a:rPr lang="en-US" u="sng" dirty="0">
                <a:solidFill>
                  <a:srgbClr val="FF0000"/>
                </a:solidFill>
              </a:rPr>
              <a:t>overwrites</a:t>
            </a:r>
            <a:r>
              <a:rPr lang="en-US" dirty="0"/>
              <a:t> the attribute value in the dimension table row.</a:t>
            </a:r>
          </a:p>
          <a:p>
            <a:r>
              <a:rPr lang="en-US" dirty="0"/>
              <a:t>Preexisting events have a new context.  All the events including past ones are always interpreted from the viewpoint of the </a:t>
            </a:r>
            <a:r>
              <a:rPr lang="en-US" dirty="0">
                <a:solidFill>
                  <a:schemeClr val="bg2">
                    <a:lumMod val="50000"/>
                  </a:schemeClr>
                </a:solidFill>
              </a:rPr>
              <a:t>current</a:t>
            </a:r>
            <a:r>
              <a:rPr lang="en-US" dirty="0"/>
              <a:t> value dimension attributes.</a:t>
            </a:r>
          </a:p>
          <a:p>
            <a:r>
              <a:rPr lang="en-US" dirty="0"/>
              <a:t>Used when </a:t>
            </a:r>
            <a:r>
              <a:rPr lang="en-US" dirty="0">
                <a:solidFill>
                  <a:srgbClr val="FF0000"/>
                </a:solidFill>
              </a:rPr>
              <a:t>no need </a:t>
            </a:r>
            <a:r>
              <a:rPr lang="en-US" dirty="0"/>
              <a:t>to preserve the old value. E.g., in case of </a:t>
            </a:r>
            <a:r>
              <a:rPr lang="en-US" dirty="0">
                <a:solidFill>
                  <a:schemeClr val="bg2">
                    <a:lumMod val="50000"/>
                  </a:schemeClr>
                </a:solidFill>
              </a:rPr>
              <a:t>correction of errors </a:t>
            </a:r>
            <a:r>
              <a:rPr lang="en-US" dirty="0"/>
              <a:t>in operational systems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dirty="0"/>
              <a:t>Example: Type 1 change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54</a:t>
            </a:fld>
            <a:endParaRPr lang="en-US"/>
          </a:p>
        </p:txBody>
      </p:sp>
      <p:graphicFrame>
        <p:nvGraphicFramePr>
          <p:cNvPr id="5" name="Table 4"/>
          <p:cNvGraphicFramePr>
            <a:graphicFrameLocks noGrp="1"/>
          </p:cNvGraphicFramePr>
          <p:nvPr/>
        </p:nvGraphicFramePr>
        <p:xfrm>
          <a:off x="533400" y="1752600"/>
          <a:ext cx="3048000" cy="1219200"/>
        </p:xfrm>
        <a:graphic>
          <a:graphicData uri="http://schemas.openxmlformats.org/drawingml/2006/table">
            <a:tbl>
              <a:tblPr>
                <a:tableStyleId>{BC89EF96-8CEA-46FF-86C4-4CE0E7609802}</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r>
                        <a:rPr lang="en-US" sz="1400" u="sng" dirty="0" err="1"/>
                        <a:t>keyS</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store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err="1"/>
                        <a:t>salesManager</a:t>
                      </a:r>
                      <a:endParaRPr lang="en-US" sz="1400" u="none"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Smith</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ctr"/>
                      <a:r>
                        <a:rPr lang="en-US" sz="1400" dirty="0"/>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B</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lang="en-US" sz="1400" dirty="0"/>
                        <a:t>3</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C</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 name="TextBox 6"/>
          <p:cNvSpPr txBox="1"/>
          <p:nvPr/>
        </p:nvSpPr>
        <p:spPr>
          <a:xfrm>
            <a:off x="533400" y="1447801"/>
            <a:ext cx="32004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Dimension table STORE, as on 1/1/2008</a:t>
            </a:r>
          </a:p>
        </p:txBody>
      </p:sp>
      <p:sp>
        <p:nvSpPr>
          <p:cNvPr id="10" name="TextBox 9"/>
          <p:cNvSpPr txBox="1"/>
          <p:nvPr/>
        </p:nvSpPr>
        <p:spPr>
          <a:xfrm>
            <a:off x="533400" y="3505200"/>
            <a:ext cx="32766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Dimension table STORE, as on 1/1/2009</a:t>
            </a:r>
          </a:p>
        </p:txBody>
      </p:sp>
      <p:graphicFrame>
        <p:nvGraphicFramePr>
          <p:cNvPr id="11" name="Table 10"/>
          <p:cNvGraphicFramePr>
            <a:graphicFrameLocks noGrp="1"/>
          </p:cNvGraphicFramePr>
          <p:nvPr/>
        </p:nvGraphicFramePr>
        <p:xfrm>
          <a:off x="533400" y="3810000"/>
          <a:ext cx="3048000" cy="1524000"/>
        </p:xfrm>
        <a:graphic>
          <a:graphicData uri="http://schemas.openxmlformats.org/drawingml/2006/table">
            <a:tbl>
              <a:tblPr>
                <a:tableStyleId>{BC89EF96-8CEA-46FF-86C4-4CE0E7609802}</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r>
                        <a:rPr lang="en-US" sz="1400" u="sng" dirty="0" err="1"/>
                        <a:t>keyS</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store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err="1"/>
                        <a:t>salesManager</a:t>
                      </a:r>
                      <a:endParaRPr lang="en-US" sz="1400" u="none"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rgbClr val="C00000"/>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ctr"/>
                      <a:r>
                        <a:rPr lang="en-US" sz="1400" dirty="0"/>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B</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lang="en-US" sz="1400" dirty="0"/>
                        <a:t>3</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C</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gn="ctr"/>
                      <a:r>
                        <a:rPr lang="en-US" sz="1400" dirty="0">
                          <a:solidFill>
                            <a:srgbClr val="C00000"/>
                          </a:solidFill>
                        </a:rPr>
                        <a:t>4</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C00000"/>
                          </a:solidFill>
                        </a:rPr>
                        <a:t>NEW</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C00000"/>
                          </a:solidFill>
                        </a:rPr>
                        <a:t>Smith</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C00000"/>
                          </a:solidFill>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5257800" y="1828800"/>
          <a:ext cx="2057400" cy="12192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228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1" u="none" strike="noStrike" kern="1200" cap="none" spc="0" normalizeH="0" baseline="0" noProof="0" dirty="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i="1" dirty="0"/>
                        <a:t>Year</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Sales Manager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2008</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62694">
                <a:tc>
                  <a:txBody>
                    <a:bodyPr/>
                    <a:lstStyle/>
                    <a:p>
                      <a:r>
                        <a:rPr lang="en-US" sz="1400" dirty="0"/>
                        <a:t>Johnson</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200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162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Smith</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0" lang="en-US" sz="1400" kern="1200" dirty="0">
                          <a:solidFill>
                            <a:schemeClr val="tx1"/>
                          </a:solidFill>
                          <a:latin typeface="+mn-lt"/>
                          <a:ea typeface="+mn-ea"/>
                          <a:cs typeface="+mn-cs"/>
                        </a:rPr>
                        <a:t>100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nvGraphicFramePr>
        <p:xfrm>
          <a:off x="5257800" y="3962400"/>
          <a:ext cx="2743200" cy="12192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162694">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sz="1400" i="1" dirty="0"/>
                        <a:t>Year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sz="1400" dirty="0"/>
                    </a:p>
                  </a:txBody>
                  <a:tcPr anchor="ctr"/>
                </a:tc>
                <a:extLst>
                  <a:ext uri="{0D108BD9-81ED-4DB2-BD59-A6C34878D82A}">
                    <a16:rowId xmlns:a16="http://schemas.microsoft.com/office/drawing/2014/main" val="10000"/>
                  </a:ext>
                </a:extLst>
              </a:tr>
              <a:tr h="228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Sales Manager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2008</a:t>
                      </a: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2009</a:t>
                      </a: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62694">
                <a:tc>
                  <a:txBody>
                    <a:bodyPr/>
                    <a:lstStyle/>
                    <a:p>
                      <a:r>
                        <a:rPr lang="en-US" sz="1400" dirty="0"/>
                        <a:t>Johnson</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300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400" dirty="0"/>
                        <a:t>300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162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Smith</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0" lang="en-US" sz="1400" kern="1200" dirty="0">
                          <a:solidFill>
                            <a:schemeClr val="tx1"/>
                          </a:solidFill>
                          <a:latin typeface="+mn-lt"/>
                          <a:ea typeface="+mn-ea"/>
                          <a:cs typeface="+mn-cs"/>
                        </a:rPr>
                        <a:t>-</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kumimoji="0" lang="en-US" sz="1400" kern="1200" dirty="0">
                          <a:solidFill>
                            <a:schemeClr val="tx1"/>
                          </a:solidFill>
                          <a:latin typeface="+mn-lt"/>
                          <a:ea typeface="+mn-ea"/>
                          <a:cs typeface="+mn-cs"/>
                        </a:rPr>
                        <a:t>100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4" name="TextBox 13"/>
          <p:cNvSpPr txBox="1"/>
          <p:nvPr/>
        </p:nvSpPr>
        <p:spPr>
          <a:xfrm>
            <a:off x="5029200" y="5509736"/>
            <a:ext cx="3276600" cy="523220"/>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Amount of items sold by various sales managers</a:t>
            </a:r>
          </a:p>
        </p:txBody>
      </p:sp>
      <p:sp>
        <p:nvSpPr>
          <p:cNvPr id="15" name="TextBox 14"/>
          <p:cNvSpPr txBox="1"/>
          <p:nvPr/>
        </p:nvSpPr>
        <p:spPr>
          <a:xfrm>
            <a:off x="5257800" y="1597223"/>
            <a:ext cx="27432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Status  on 31/12/2008</a:t>
            </a:r>
          </a:p>
        </p:txBody>
      </p:sp>
      <p:sp>
        <p:nvSpPr>
          <p:cNvPr id="16" name="TextBox 15"/>
          <p:cNvSpPr txBox="1"/>
          <p:nvPr/>
        </p:nvSpPr>
        <p:spPr>
          <a:xfrm>
            <a:off x="5257800" y="3654623"/>
            <a:ext cx="27432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Status  on 31/12/2009</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 2 Change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55</a:t>
            </a:fld>
            <a:endParaRPr lang="en-US"/>
          </a:p>
        </p:txBody>
      </p:sp>
      <p:sp>
        <p:nvSpPr>
          <p:cNvPr id="5" name="Content Placeholder 4"/>
          <p:cNvSpPr>
            <a:spLocks noGrp="1"/>
          </p:cNvSpPr>
          <p:nvPr>
            <p:ph sz="quarter" idx="1"/>
          </p:nvPr>
        </p:nvSpPr>
        <p:spPr>
          <a:xfrm>
            <a:off x="457200" y="1219200"/>
            <a:ext cx="8382000" cy="4937760"/>
          </a:xfrm>
        </p:spPr>
        <p:txBody>
          <a:bodyPr>
            <a:normAutofit/>
          </a:bodyPr>
          <a:lstStyle/>
          <a:p>
            <a:r>
              <a:rPr lang="en-US" sz="2400" dirty="0"/>
              <a:t>Type 2 change </a:t>
            </a:r>
            <a:r>
              <a:rPr lang="en-US" sz="2400" u="sng" dirty="0">
                <a:solidFill>
                  <a:srgbClr val="FF0000"/>
                </a:solidFill>
              </a:rPr>
              <a:t>inserts a new row</a:t>
            </a:r>
            <a:r>
              <a:rPr lang="en-US" sz="2400" dirty="0">
                <a:solidFill>
                  <a:srgbClr val="FF0000"/>
                </a:solidFill>
              </a:rPr>
              <a:t> </a:t>
            </a:r>
            <a:r>
              <a:rPr lang="en-US" sz="2400" dirty="0"/>
              <a:t>to store new values into the dimension table</a:t>
            </a:r>
          </a:p>
          <a:p>
            <a:r>
              <a:rPr lang="en-US" sz="2400" u="sng" dirty="0"/>
              <a:t>New events </a:t>
            </a:r>
            <a:r>
              <a:rPr lang="en-US" sz="2400" dirty="0"/>
              <a:t>are </a:t>
            </a:r>
            <a:r>
              <a:rPr lang="en-US" sz="2400" dirty="0">
                <a:solidFill>
                  <a:schemeClr val="bg2">
                    <a:lumMod val="50000"/>
                  </a:schemeClr>
                </a:solidFill>
              </a:rPr>
              <a:t>associated</a:t>
            </a:r>
            <a:r>
              <a:rPr lang="en-US" sz="2400" dirty="0"/>
              <a:t> with the </a:t>
            </a:r>
            <a:r>
              <a:rPr lang="en-US" sz="2400" u="sng" dirty="0"/>
              <a:t>new row </a:t>
            </a:r>
            <a:r>
              <a:rPr lang="en-US" sz="2400" dirty="0"/>
              <a:t>while </a:t>
            </a:r>
            <a:r>
              <a:rPr lang="en-US" sz="2400" u="sng" dirty="0"/>
              <a:t>old events </a:t>
            </a:r>
            <a:r>
              <a:rPr lang="en-US" sz="2400" dirty="0"/>
              <a:t>still </a:t>
            </a:r>
            <a:r>
              <a:rPr lang="en-US" sz="2400" dirty="0">
                <a:solidFill>
                  <a:schemeClr val="bg2">
                    <a:lumMod val="50000"/>
                  </a:schemeClr>
                </a:solidFill>
              </a:rPr>
              <a:t>link to </a:t>
            </a:r>
            <a:r>
              <a:rPr lang="en-US" sz="2400" dirty="0"/>
              <a:t>the </a:t>
            </a:r>
            <a:r>
              <a:rPr lang="en-US" sz="2400" u="sng" dirty="0"/>
              <a:t>original row</a:t>
            </a:r>
            <a:endParaRPr lang="en-US" sz="2400" dirty="0"/>
          </a:p>
          <a:p>
            <a:r>
              <a:rPr lang="en-US" sz="2400" dirty="0">
                <a:solidFill>
                  <a:srgbClr val="FF0000"/>
                </a:solidFill>
              </a:rPr>
              <a:t>Historical context </a:t>
            </a:r>
            <a:r>
              <a:rPr lang="en-US" sz="2400" dirty="0"/>
              <a:t>of events are </a:t>
            </a:r>
            <a:r>
              <a:rPr lang="en-US" sz="2400" dirty="0">
                <a:solidFill>
                  <a:schemeClr val="bg2">
                    <a:lumMod val="50000"/>
                  </a:schemeClr>
                </a:solidFill>
              </a:rPr>
              <a:t>preserved</a:t>
            </a:r>
            <a:r>
              <a:rPr lang="en-US" sz="2400" dirty="0"/>
              <a:t>. </a:t>
            </a:r>
          </a:p>
          <a:p>
            <a:pPr lvl="1"/>
            <a:r>
              <a:rPr lang="en-US" sz="2100" dirty="0"/>
              <a:t>An event is associated with the dimension row that was valid when the event took place</a:t>
            </a:r>
          </a:p>
          <a:p>
            <a:r>
              <a:rPr lang="en-US" sz="2400" dirty="0"/>
              <a:t>May result in </a:t>
            </a:r>
            <a:r>
              <a:rPr lang="en-US" sz="2400" dirty="0">
                <a:solidFill>
                  <a:srgbClr val="FF0000"/>
                </a:solidFill>
              </a:rPr>
              <a:t>large</a:t>
            </a:r>
            <a:r>
              <a:rPr lang="en-US" sz="2400" dirty="0"/>
              <a:t> dimension table in case of </a:t>
            </a:r>
            <a:r>
              <a:rPr lang="en-US" sz="2400" dirty="0">
                <a:solidFill>
                  <a:schemeClr val="bg2">
                    <a:lumMod val="50000"/>
                  </a:schemeClr>
                </a:solidFill>
              </a:rPr>
              <a:t>frequent</a:t>
            </a:r>
            <a:r>
              <a:rPr lang="en-US" sz="2400" dirty="0"/>
              <a:t> changes. </a:t>
            </a:r>
          </a:p>
          <a:p>
            <a:pPr lvl="1"/>
            <a:r>
              <a:rPr lang="en-US" sz="2000" dirty="0" err="1"/>
              <a:t>Snowflaking</a:t>
            </a:r>
            <a:r>
              <a:rPr lang="en-US" sz="2000" dirty="0"/>
              <a:t> may partially solve the problem</a:t>
            </a:r>
          </a:p>
          <a:p>
            <a:r>
              <a:rPr lang="en-US" sz="2400" dirty="0">
                <a:solidFill>
                  <a:srgbClr val="FF0000"/>
                </a:solidFill>
              </a:rPr>
              <a:t>Surrogate keys </a:t>
            </a:r>
            <a:r>
              <a:rPr lang="en-US" sz="2400" dirty="0"/>
              <a:t>support adding a new row that share the same natural keys for two versions of a dimension instance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 and Fact tables in Type 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56</a:t>
            </a:fld>
            <a:endParaRPr lang="en-US"/>
          </a:p>
        </p:txBody>
      </p:sp>
      <p:graphicFrame>
        <p:nvGraphicFramePr>
          <p:cNvPr id="6" name="Table 5"/>
          <p:cNvGraphicFramePr>
            <a:graphicFrameLocks noGrp="1"/>
          </p:cNvGraphicFramePr>
          <p:nvPr/>
        </p:nvGraphicFramePr>
        <p:xfrm>
          <a:off x="4648201" y="1905000"/>
          <a:ext cx="3733800" cy="2438400"/>
        </p:xfrm>
        <a:graphic>
          <a:graphicData uri="http://schemas.openxmlformats.org/drawingml/2006/table">
            <a:tbl>
              <a:tblPr>
                <a:tableStyleId>{BC89EF96-8CEA-46FF-86C4-4CE0E7609802}</a:tableStyleId>
              </a:tblPr>
              <a:tblGrid>
                <a:gridCol w="761999">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215657">
                  <a:extLst>
                    <a:ext uri="{9D8B030D-6E8A-4147-A177-3AD203B41FA5}">
                      <a16:colId xmlns:a16="http://schemas.microsoft.com/office/drawing/2014/main" val="20002"/>
                    </a:ext>
                  </a:extLst>
                </a:gridCol>
                <a:gridCol w="917944">
                  <a:extLst>
                    <a:ext uri="{9D8B030D-6E8A-4147-A177-3AD203B41FA5}">
                      <a16:colId xmlns:a16="http://schemas.microsoft.com/office/drawing/2014/main" val="20003"/>
                    </a:ext>
                  </a:extLst>
                </a:gridCol>
              </a:tblGrid>
              <a:tr h="0">
                <a:tc>
                  <a:txBody>
                    <a:bodyPr/>
                    <a:lstStyle/>
                    <a:p>
                      <a:pPr algn="ctr"/>
                      <a:r>
                        <a:rPr lang="en-US" sz="1400" u="none" dirty="0" err="1"/>
                        <a:t>keyS</a:t>
                      </a:r>
                      <a:endParaRPr lang="en-US" sz="1400" u="none"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a:t>store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a:t>date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a:t>quantity</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algn="ctr" rtl="0" eaLnBrk="1" latinLnBrk="0" hangingPunct="1"/>
                      <a:r>
                        <a:rPr kumimoji="0" lang="en-US" sz="1400" kern="1200" dirty="0">
                          <a:solidFill>
                            <a:schemeClr val="tx1"/>
                          </a:solidFill>
                          <a:latin typeface="+mn-lt"/>
                          <a:ea typeface="+mn-ea"/>
                          <a:cs typeface="+mn-cs"/>
                        </a:rPr>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2/8/2008</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algn="ctr" rtl="0" eaLnBrk="1" latinLnBrk="0" hangingPunct="1"/>
                      <a:r>
                        <a:rPr kumimoji="0" lang="en-US" sz="1400" kern="1200" dirty="0">
                          <a:solidFill>
                            <a:schemeClr val="tx1"/>
                          </a:solidFill>
                          <a:latin typeface="+mn-lt"/>
                          <a:ea typeface="+mn-ea"/>
                          <a:cs typeface="+mn-cs"/>
                        </a:rPr>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B</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tx1"/>
                          </a:solidFill>
                          <a:latin typeface="+mn-lt"/>
                          <a:ea typeface="+mn-ea"/>
                          <a:cs typeface="+mn-cs"/>
                        </a:rPr>
                        <a:t>10/18/2008</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algn="ctr" rtl="0" eaLnBrk="1" latinLnBrk="0" hangingPunct="1"/>
                      <a:r>
                        <a:rPr kumimoji="0" lang="en-US" sz="1400" kern="1200" dirty="0">
                          <a:solidFill>
                            <a:schemeClr val="tx1"/>
                          </a:solidFill>
                          <a:latin typeface="+mn-lt"/>
                          <a:ea typeface="+mn-ea"/>
                          <a:cs typeface="+mn-cs"/>
                        </a:rPr>
                        <a:t>3</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C</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12/25/2008</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algn="ctr" rtl="0" eaLnBrk="1" latinLnBrk="0" hangingPunct="1"/>
                      <a:endParaRPr kumimoji="0" lang="en-US" sz="1400" b="0" kern="1200" dirty="0">
                        <a:solidFill>
                          <a:srgbClr val="C00000"/>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algn="ctr" rtl="0" eaLnBrk="1" latinLnBrk="0" hangingPunct="1"/>
                      <a:endParaRPr kumimoji="0" lang="en-US" sz="1400" b="0" kern="1200" dirty="0">
                        <a:solidFill>
                          <a:srgbClr val="C00000"/>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eaLnBrk="1" latinLnBrk="0" hangingPunct="1"/>
                      <a:endParaRPr kumimoji="0" lang="en-US" sz="1400" kern="1200" dirty="0">
                        <a:solidFill>
                          <a:schemeClr val="tx1"/>
                        </a:solidFill>
                        <a:latin typeface="+mn-lt"/>
                        <a:ea typeface="+mn-ea"/>
                        <a:cs typeface="+mn-cs"/>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9" name="TextBox 8"/>
          <p:cNvSpPr txBox="1"/>
          <p:nvPr/>
        </p:nvSpPr>
        <p:spPr>
          <a:xfrm>
            <a:off x="4648200" y="1381780"/>
            <a:ext cx="3657600" cy="523220"/>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err="1"/>
              <a:t>keyS</a:t>
            </a:r>
            <a:r>
              <a:rPr lang="en-US" sz="1400" dirty="0"/>
              <a:t> in the fact table that corresponds to the sales events</a:t>
            </a:r>
          </a:p>
        </p:txBody>
      </p:sp>
      <p:sp>
        <p:nvSpPr>
          <p:cNvPr id="12" name="TextBox 11"/>
          <p:cNvSpPr txBox="1"/>
          <p:nvPr/>
        </p:nvSpPr>
        <p:spPr>
          <a:xfrm>
            <a:off x="533400" y="1524000"/>
            <a:ext cx="30480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Dimension table STORE</a:t>
            </a:r>
          </a:p>
        </p:txBody>
      </p:sp>
      <p:graphicFrame>
        <p:nvGraphicFramePr>
          <p:cNvPr id="13" name="Table 12"/>
          <p:cNvGraphicFramePr>
            <a:graphicFrameLocks noGrp="1"/>
          </p:cNvGraphicFramePr>
          <p:nvPr/>
        </p:nvGraphicFramePr>
        <p:xfrm>
          <a:off x="533400" y="1905000"/>
          <a:ext cx="3048000" cy="1828800"/>
        </p:xfrm>
        <a:graphic>
          <a:graphicData uri="http://schemas.openxmlformats.org/drawingml/2006/table">
            <a:tbl>
              <a:tblPr>
                <a:tableStyleId>{BC89EF96-8CEA-46FF-86C4-4CE0E7609802}</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r>
                        <a:rPr lang="en-US" sz="1400" u="sng" dirty="0" err="1"/>
                        <a:t>keyS</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a:t>store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err="1"/>
                        <a:t>salesManager</a:t>
                      </a:r>
                      <a:endParaRPr lang="en-US" sz="1400" u="none"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u="none"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noProof="0" dirty="0">
                          <a:solidFill>
                            <a:schemeClr val="tx1"/>
                          </a:solidFill>
                          <a:latin typeface="+mn-lt"/>
                          <a:ea typeface="+mn-ea"/>
                          <a:cs typeface="+mn-cs"/>
                        </a:rPr>
                        <a:t>Smith</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ctr"/>
                      <a:r>
                        <a:rPr lang="en-US" sz="1400" dirty="0"/>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B</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lang="en-US" sz="1400" dirty="0"/>
                        <a:t>3</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C</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gn="ctr"/>
                      <a:endParaRPr lang="en-US" sz="1400" dirty="0">
                        <a:solidFill>
                          <a:srgbClr val="C00000"/>
                        </a:solidFill>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solidFill>
                          <a:srgbClr val="C00000"/>
                        </a:solidFill>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solidFill>
                          <a:srgbClr val="C00000"/>
                        </a:solidFill>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solidFill>
                          <a:srgbClr val="C00000"/>
                        </a:solidFill>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algn="ctr"/>
                      <a:endParaRPr lang="en-US" sz="1400" dirty="0">
                        <a:solidFill>
                          <a:srgbClr val="C00000"/>
                        </a:solidFill>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solidFill>
                          <a:srgbClr val="C00000"/>
                        </a:solidFill>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solidFill>
                          <a:srgbClr val="C00000"/>
                        </a:solidFill>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400" dirty="0">
                        <a:solidFill>
                          <a:srgbClr val="C00000"/>
                        </a:solidFill>
                      </a:endParaRP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8" name="Right Arrow 7"/>
          <p:cNvSpPr/>
          <p:nvPr/>
        </p:nvSpPr>
        <p:spPr>
          <a:xfrm rot="10800000">
            <a:off x="3624259" y="3505200"/>
            <a:ext cx="185741" cy="152400"/>
          </a:xfrm>
          <a:prstGeom prst="rightArrow">
            <a:avLst/>
          </a:prstGeom>
          <a:solidFill>
            <a:srgbClr val="7030A0"/>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ight Arrow 10"/>
          <p:cNvSpPr/>
          <p:nvPr/>
        </p:nvSpPr>
        <p:spPr>
          <a:xfrm>
            <a:off x="4419600" y="3200400"/>
            <a:ext cx="185741" cy="152400"/>
          </a:xfrm>
          <a:prstGeom prst="rightArrow">
            <a:avLst/>
          </a:prstGeom>
          <a:solidFill>
            <a:srgbClr val="7030A0"/>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14" name="Table 13"/>
          <p:cNvGraphicFramePr>
            <a:graphicFrameLocks noGrp="1"/>
          </p:cNvGraphicFramePr>
          <p:nvPr/>
        </p:nvGraphicFramePr>
        <p:xfrm>
          <a:off x="4648201" y="1905000"/>
          <a:ext cx="3733800" cy="2438400"/>
        </p:xfrm>
        <a:graphic>
          <a:graphicData uri="http://schemas.openxmlformats.org/drawingml/2006/table">
            <a:tbl>
              <a:tblPr>
                <a:tableStyleId>{BC89EF96-8CEA-46FF-86C4-4CE0E7609802}</a:tableStyleId>
              </a:tblPr>
              <a:tblGrid>
                <a:gridCol w="761999">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215657">
                  <a:extLst>
                    <a:ext uri="{9D8B030D-6E8A-4147-A177-3AD203B41FA5}">
                      <a16:colId xmlns:a16="http://schemas.microsoft.com/office/drawing/2014/main" val="20002"/>
                    </a:ext>
                  </a:extLst>
                </a:gridCol>
                <a:gridCol w="917944">
                  <a:extLst>
                    <a:ext uri="{9D8B030D-6E8A-4147-A177-3AD203B41FA5}">
                      <a16:colId xmlns:a16="http://schemas.microsoft.com/office/drawing/2014/main" val="20003"/>
                    </a:ext>
                  </a:extLst>
                </a:gridCol>
              </a:tblGrid>
              <a:tr h="0">
                <a:tc>
                  <a:txBody>
                    <a:bodyPr/>
                    <a:lstStyle/>
                    <a:p>
                      <a:pPr algn="ctr"/>
                      <a:r>
                        <a:rPr lang="en-US" sz="1400" u="none" dirty="0" err="1"/>
                        <a:t>keyS</a:t>
                      </a:r>
                      <a:endParaRPr lang="en-US" sz="1400" u="none"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store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date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quantity</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28575"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marL="0" algn="ctr" rtl="0" eaLnBrk="1" latinLnBrk="0" hangingPunct="1"/>
                      <a:r>
                        <a:rPr kumimoji="0" lang="en-US" sz="1400" kern="1200" dirty="0">
                          <a:solidFill>
                            <a:schemeClr val="tx1"/>
                          </a:solidFill>
                          <a:latin typeface="+mn-lt"/>
                          <a:ea typeface="+mn-ea"/>
                          <a:cs typeface="+mn-cs"/>
                        </a:rPr>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8/2/2008</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28575"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marL="0" algn="ctr" rtl="0" eaLnBrk="1" latinLnBrk="0" hangingPunct="1"/>
                      <a:r>
                        <a:rPr kumimoji="0" lang="en-US" sz="1400" kern="1200" dirty="0">
                          <a:solidFill>
                            <a:schemeClr val="tx1"/>
                          </a:solidFill>
                          <a:latin typeface="+mn-lt"/>
                          <a:ea typeface="+mn-ea"/>
                          <a:cs typeface="+mn-cs"/>
                        </a:rPr>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B</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tx1"/>
                          </a:solidFill>
                          <a:latin typeface="+mn-lt"/>
                          <a:ea typeface="+mn-ea"/>
                          <a:cs typeface="+mn-cs"/>
                        </a:rPr>
                        <a:t>18/10/2008</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marL="0" algn="ctr" rtl="0" eaLnBrk="1" latinLnBrk="0" hangingPunct="1"/>
                      <a:r>
                        <a:rPr kumimoji="0" lang="en-US" sz="1400" kern="1200" dirty="0">
                          <a:solidFill>
                            <a:schemeClr val="tx1"/>
                          </a:solidFill>
                          <a:latin typeface="+mn-lt"/>
                          <a:ea typeface="+mn-ea"/>
                          <a:cs typeface="+mn-cs"/>
                        </a:rPr>
                        <a:t>3</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C</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25/12/2008</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marL="0" algn="ctr" rtl="0" eaLnBrk="1" latinLnBrk="0" hangingPunct="1"/>
                      <a:r>
                        <a:rPr kumimoji="0" lang="en-US" sz="1400" b="0" kern="1200" dirty="0">
                          <a:solidFill>
                            <a:srgbClr val="C00000"/>
                          </a:solidFill>
                          <a:latin typeface="+mn-lt"/>
                          <a:ea typeface="+mn-ea"/>
                          <a:cs typeface="+mn-cs"/>
                        </a:rPr>
                        <a:t>5</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8/2/2009</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marL="0" algn="ctr" rtl="0" eaLnBrk="1" latinLnBrk="0" hangingPunct="1"/>
                      <a:r>
                        <a:rPr kumimoji="0" lang="en-US" sz="1400" b="0" kern="1200" dirty="0">
                          <a:solidFill>
                            <a:srgbClr val="C00000"/>
                          </a:solidFill>
                          <a:latin typeface="+mn-lt"/>
                          <a:ea typeface="+mn-ea"/>
                          <a:cs typeface="+mn-cs"/>
                        </a:rPr>
                        <a:t>4</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NEW</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5/7/2009</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0">
                <a:tc>
                  <a:txBody>
                    <a:bodyPr/>
                    <a:lstStyle/>
                    <a:p>
                      <a:pPr marL="0" algn="ctr" rtl="0" eaLnBrk="1" latinLnBrk="0" hangingPunct="1"/>
                      <a:r>
                        <a:rPr kumimoji="0" lang="en-US" sz="1400" kern="1200" dirty="0">
                          <a:solidFill>
                            <a:schemeClr val="tx1"/>
                          </a:solidFill>
                          <a:latin typeface="+mn-lt"/>
                          <a:ea typeface="+mn-ea"/>
                          <a:cs typeface="+mn-cs"/>
                        </a:rPr>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B</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18/10/2009</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0">
                <a:tc>
                  <a:txBody>
                    <a:bodyPr/>
                    <a:lstStyle/>
                    <a:p>
                      <a:pPr marL="0" algn="ctr" rtl="0" eaLnBrk="1" latinLnBrk="0" hangingPunct="1"/>
                      <a:r>
                        <a:rPr kumimoji="0" lang="en-US" sz="1400" kern="1200" dirty="0">
                          <a:solidFill>
                            <a:schemeClr val="tx1"/>
                          </a:solidFill>
                          <a:latin typeface="+mn-lt"/>
                          <a:ea typeface="+mn-ea"/>
                          <a:cs typeface="+mn-cs"/>
                        </a:rPr>
                        <a:t>3</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C</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25/12/2009</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rtl="0" eaLnBrk="1" latinLnBrk="0" hangingPunct="1"/>
                      <a:r>
                        <a:rPr kumimoji="0" lang="en-US" sz="1400" kern="1200" dirty="0">
                          <a:solidFill>
                            <a:schemeClr val="tx1"/>
                          </a:solidFill>
                          <a:latin typeface="+mn-lt"/>
                          <a:ea typeface="+mn-ea"/>
                          <a:cs typeface="+mn-cs"/>
                        </a:rPr>
                        <a:t>100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5" name="Table 14"/>
          <p:cNvGraphicFramePr>
            <a:graphicFrameLocks noGrp="1"/>
          </p:cNvGraphicFramePr>
          <p:nvPr/>
        </p:nvGraphicFramePr>
        <p:xfrm>
          <a:off x="533400" y="1905000"/>
          <a:ext cx="3048000" cy="1828800"/>
        </p:xfrm>
        <a:graphic>
          <a:graphicData uri="http://schemas.openxmlformats.org/drawingml/2006/table">
            <a:tbl>
              <a:tblPr>
                <a:tableStyleId>{BC89EF96-8CEA-46FF-86C4-4CE0E7609802}</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r>
                        <a:rPr lang="en-US" sz="1400" u="sng" dirty="0" err="1"/>
                        <a:t>keyS</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store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err="1"/>
                        <a:t>salesManager</a:t>
                      </a:r>
                      <a:endParaRPr lang="en-US" sz="1400" u="none"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kern="1200" dirty="0">
                          <a:solidFill>
                            <a:schemeClr val="tx1"/>
                          </a:solidFill>
                          <a:latin typeface="+mn-lt"/>
                          <a:ea typeface="+mn-ea"/>
                          <a:cs typeface="+mn-cs"/>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kern="1200" noProof="0" dirty="0">
                          <a:solidFill>
                            <a:schemeClr val="tx1"/>
                          </a:solidFill>
                          <a:latin typeface="+mn-lt"/>
                          <a:ea typeface="+mn-ea"/>
                          <a:cs typeface="+mn-cs"/>
                        </a:rPr>
                        <a:t>Smith</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kern="120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ctr"/>
                      <a:r>
                        <a:rPr lang="en-US" sz="1400" dirty="0"/>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kern="1200" dirty="0">
                          <a:solidFill>
                            <a:schemeClr val="tx1"/>
                          </a:solidFill>
                          <a:latin typeface="+mn-lt"/>
                          <a:ea typeface="+mn-ea"/>
                          <a:cs typeface="+mn-cs"/>
                        </a:rPr>
                        <a:t>B</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ctr"/>
                      <a:r>
                        <a:rPr lang="en-US" sz="1400" dirty="0"/>
                        <a:t>3</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kern="1200" dirty="0">
                          <a:solidFill>
                            <a:schemeClr val="tx1"/>
                          </a:solidFill>
                          <a:latin typeface="+mn-lt"/>
                          <a:ea typeface="+mn-ea"/>
                          <a:cs typeface="+mn-cs"/>
                        </a:rPr>
                        <a:t>C</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kern="120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400" kern="120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ctr"/>
                      <a:r>
                        <a:rPr lang="en-US" sz="1400" dirty="0">
                          <a:solidFill>
                            <a:srgbClr val="C00000"/>
                          </a:solidFill>
                        </a:rPr>
                        <a:t>4</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rgbClr val="C00000"/>
                          </a:solidFill>
                        </a:rPr>
                        <a:t>NEW</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rgbClr val="C00000"/>
                          </a:solidFill>
                        </a:rPr>
                        <a:t>Smith</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rgbClr val="C00000"/>
                          </a:solidFill>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ctr"/>
                      <a:r>
                        <a:rPr lang="en-US" sz="1400" dirty="0">
                          <a:solidFill>
                            <a:srgbClr val="C00000"/>
                          </a:solidFill>
                        </a:rPr>
                        <a:t>5</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rgbClr val="C00000"/>
                          </a:solidFill>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rgbClr val="C00000"/>
                          </a:solidFill>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rgbClr val="C00000"/>
                          </a:solidFill>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16" name="Rounded Rectangle 15"/>
          <p:cNvSpPr/>
          <p:nvPr/>
        </p:nvSpPr>
        <p:spPr>
          <a:xfrm>
            <a:off x="2057400" y="5181600"/>
            <a:ext cx="4419600" cy="685800"/>
          </a:xfrm>
          <a:prstGeom prst="roundRect">
            <a:avLst/>
          </a:prstGeom>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Notice the new event for the store 'A' in the fact table links to the new row in the dimension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0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Example: Type 2 Change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57</a:t>
            </a:fld>
            <a:endParaRPr lang="en-US"/>
          </a:p>
        </p:txBody>
      </p:sp>
      <p:graphicFrame>
        <p:nvGraphicFramePr>
          <p:cNvPr id="5" name="Table 4"/>
          <p:cNvGraphicFramePr>
            <a:graphicFrameLocks noGrp="1"/>
          </p:cNvGraphicFramePr>
          <p:nvPr/>
        </p:nvGraphicFramePr>
        <p:xfrm>
          <a:off x="533400" y="1752600"/>
          <a:ext cx="3048000" cy="1219200"/>
        </p:xfrm>
        <a:graphic>
          <a:graphicData uri="http://schemas.openxmlformats.org/drawingml/2006/table">
            <a:tbl>
              <a:tblPr>
                <a:tableStyleId>{BC89EF96-8CEA-46FF-86C4-4CE0E7609802}</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r>
                        <a:rPr lang="en-US" sz="1400" u="sng" dirty="0" err="1"/>
                        <a:t>keyS</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store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err="1"/>
                        <a:t>salesManager</a:t>
                      </a:r>
                      <a:endParaRPr lang="en-US" sz="1400" u="none"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Smith</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ctr"/>
                      <a:r>
                        <a:rPr lang="en-US" sz="1400" dirty="0"/>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B</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lang="en-US" sz="1400" dirty="0"/>
                        <a:t>3</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C</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 name="TextBox 6"/>
          <p:cNvSpPr txBox="1"/>
          <p:nvPr/>
        </p:nvSpPr>
        <p:spPr>
          <a:xfrm>
            <a:off x="533400" y="1447801"/>
            <a:ext cx="32004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Dimension table STORE, as on 1/1/2008</a:t>
            </a:r>
          </a:p>
        </p:txBody>
      </p:sp>
      <p:sp>
        <p:nvSpPr>
          <p:cNvPr id="10" name="TextBox 9"/>
          <p:cNvSpPr txBox="1"/>
          <p:nvPr/>
        </p:nvSpPr>
        <p:spPr>
          <a:xfrm>
            <a:off x="533400" y="3505200"/>
            <a:ext cx="32766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Dimension table STORE, as on 1/1/2009</a:t>
            </a:r>
          </a:p>
        </p:txBody>
      </p:sp>
      <p:graphicFrame>
        <p:nvGraphicFramePr>
          <p:cNvPr id="11" name="Table 10"/>
          <p:cNvGraphicFramePr>
            <a:graphicFrameLocks noGrp="1"/>
          </p:cNvGraphicFramePr>
          <p:nvPr/>
        </p:nvGraphicFramePr>
        <p:xfrm>
          <a:off x="533400" y="3810000"/>
          <a:ext cx="3048000" cy="1828800"/>
        </p:xfrm>
        <a:graphic>
          <a:graphicData uri="http://schemas.openxmlformats.org/drawingml/2006/table">
            <a:tbl>
              <a:tblPr>
                <a:tableStyleId>{BC89EF96-8CEA-46FF-86C4-4CE0E7609802}</a:tableStyleId>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r>
                        <a:rPr lang="en-US" sz="1400" u="sng" dirty="0" err="1"/>
                        <a:t>keyS</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store</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err="1"/>
                        <a:t>salesManager</a:t>
                      </a:r>
                      <a:endParaRPr lang="en-US" sz="1400" u="none"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400" u="none"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noProof="0" dirty="0">
                          <a:solidFill>
                            <a:schemeClr val="tx1"/>
                          </a:solidFill>
                          <a:latin typeface="+mn-lt"/>
                          <a:ea typeface="+mn-ea"/>
                          <a:cs typeface="+mn-cs"/>
                        </a:rPr>
                        <a:t>Smith</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ctr"/>
                      <a:r>
                        <a:rPr lang="en-US" sz="1400" dirty="0"/>
                        <a:t>2</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B</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kern="1200" noProof="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lgn="ctr"/>
                      <a:r>
                        <a:rPr lang="en-US" sz="1400" dirty="0"/>
                        <a:t>3</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C</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400" kern="1200" dirty="0">
                          <a:solidFill>
                            <a:schemeClr val="tx1"/>
                          </a:solidFill>
                          <a:latin typeface="+mn-lt"/>
                          <a:ea typeface="+mn-ea"/>
                          <a:cs typeface="+mn-cs"/>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gn="ctr"/>
                      <a:r>
                        <a:rPr lang="en-US" sz="1400" dirty="0">
                          <a:solidFill>
                            <a:srgbClr val="C00000"/>
                          </a:solidFill>
                        </a:rPr>
                        <a:t>4</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C00000"/>
                          </a:solidFill>
                        </a:rPr>
                        <a:t>NEW</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C00000"/>
                          </a:solidFill>
                        </a:rPr>
                        <a:t>Smith</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C00000"/>
                          </a:solidFill>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algn="ctr"/>
                      <a:r>
                        <a:rPr lang="en-US" sz="1400" dirty="0">
                          <a:solidFill>
                            <a:srgbClr val="C00000"/>
                          </a:solidFill>
                        </a:rPr>
                        <a:t>5</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C00000"/>
                          </a:solidFill>
                        </a:rPr>
                        <a:t>A</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C00000"/>
                          </a:solidFill>
                        </a:rPr>
                        <a:t>Johnson</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C00000"/>
                          </a:solidFill>
                        </a:rPr>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nvGraphicFramePr>
        <p:xfrm>
          <a:off x="5257800" y="1828800"/>
          <a:ext cx="2057400" cy="12192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228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1" u="none" strike="noStrike" kern="1200" cap="none" spc="0" normalizeH="0" baseline="0" noProof="0" dirty="0">
                        <a:ln>
                          <a:noFill/>
                        </a:ln>
                        <a:solidFill>
                          <a:prstClr val="black"/>
                        </a:solidFill>
                        <a:effectLst/>
                        <a:uLnTx/>
                        <a:uFillTx/>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i="1" dirty="0"/>
                        <a:t>Year</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Sales Manager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2008</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62694">
                <a:tc>
                  <a:txBody>
                    <a:bodyPr/>
                    <a:lstStyle/>
                    <a:p>
                      <a:r>
                        <a:rPr lang="en-US" sz="1400" dirty="0"/>
                        <a:t>Johnson</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200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162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Smith</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0" lang="en-US" sz="1400" kern="1200" dirty="0">
                          <a:solidFill>
                            <a:schemeClr val="tx1"/>
                          </a:solidFill>
                          <a:latin typeface="+mn-lt"/>
                          <a:ea typeface="+mn-ea"/>
                          <a:cs typeface="+mn-cs"/>
                        </a:rPr>
                        <a:t>100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nvGraphicFramePr>
        <p:xfrm>
          <a:off x="5257800" y="3962400"/>
          <a:ext cx="2743200" cy="12192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162694">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en-US" sz="1400" i="1" dirty="0"/>
                        <a:t>Year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sz="1400" dirty="0"/>
                    </a:p>
                  </a:txBody>
                  <a:tcPr anchor="ctr"/>
                </a:tc>
                <a:extLst>
                  <a:ext uri="{0D108BD9-81ED-4DB2-BD59-A6C34878D82A}">
                    <a16:rowId xmlns:a16="http://schemas.microsoft.com/office/drawing/2014/main" val="10000"/>
                  </a:ext>
                </a:extLst>
              </a:tr>
              <a:tr h="228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mn-lt"/>
                          <a:ea typeface="+mn-ea"/>
                          <a:cs typeface="+mn-cs"/>
                        </a:rPr>
                        <a:t>Sales Manager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2008</a:t>
                      </a: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2009</a:t>
                      </a: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62694">
                <a:tc>
                  <a:txBody>
                    <a:bodyPr/>
                    <a:lstStyle/>
                    <a:p>
                      <a:r>
                        <a:rPr lang="en-US" sz="1400" dirty="0"/>
                        <a:t>Johnson</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200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400" dirty="0"/>
                        <a:t>300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1626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Smith</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0" lang="en-US" sz="1400" kern="1200" dirty="0">
                          <a:solidFill>
                            <a:schemeClr val="tx1"/>
                          </a:solidFill>
                          <a:latin typeface="+mn-lt"/>
                          <a:ea typeface="+mn-ea"/>
                          <a:cs typeface="+mn-cs"/>
                        </a:rPr>
                        <a:t>100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kumimoji="0" lang="en-US" sz="1400" kern="1200" dirty="0">
                          <a:solidFill>
                            <a:schemeClr val="tx1"/>
                          </a:solidFill>
                          <a:latin typeface="+mn-lt"/>
                          <a:ea typeface="+mn-ea"/>
                          <a:cs typeface="+mn-cs"/>
                        </a:rPr>
                        <a:t>100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4" name="TextBox 13"/>
          <p:cNvSpPr txBox="1"/>
          <p:nvPr/>
        </p:nvSpPr>
        <p:spPr>
          <a:xfrm>
            <a:off x="5029200" y="5509736"/>
            <a:ext cx="3276600" cy="523220"/>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Amount of items sold by various sales managers</a:t>
            </a:r>
          </a:p>
        </p:txBody>
      </p:sp>
      <p:sp>
        <p:nvSpPr>
          <p:cNvPr id="15" name="TextBox 14"/>
          <p:cNvSpPr txBox="1"/>
          <p:nvPr/>
        </p:nvSpPr>
        <p:spPr>
          <a:xfrm>
            <a:off x="5257800" y="1597223"/>
            <a:ext cx="27432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Status  on 12/31/2008</a:t>
            </a:r>
          </a:p>
        </p:txBody>
      </p:sp>
      <p:sp>
        <p:nvSpPr>
          <p:cNvPr id="16" name="TextBox 15"/>
          <p:cNvSpPr txBox="1"/>
          <p:nvPr/>
        </p:nvSpPr>
        <p:spPr>
          <a:xfrm>
            <a:off x="5257800" y="3654623"/>
            <a:ext cx="27432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Status  on 31/12/2009</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Aggregation by an Attribute that has / has not Changed</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58</a:t>
            </a:fld>
            <a:endParaRPr lang="en-US"/>
          </a:p>
        </p:txBody>
      </p:sp>
      <p:sp>
        <p:nvSpPr>
          <p:cNvPr id="5" name="Content Placeholder 4"/>
          <p:cNvSpPr>
            <a:spLocks noGrp="1"/>
          </p:cNvSpPr>
          <p:nvPr>
            <p:ph sz="quarter" idx="1"/>
          </p:nvPr>
        </p:nvSpPr>
        <p:spPr>
          <a:xfrm>
            <a:off x="457200" y="1219200"/>
            <a:ext cx="8229600" cy="4800600"/>
          </a:xfrm>
        </p:spPr>
        <p:txBody>
          <a:bodyPr>
            <a:normAutofit/>
          </a:bodyPr>
          <a:lstStyle/>
          <a:p>
            <a:r>
              <a:rPr lang="en-US" sz="2200" dirty="0"/>
              <a:t>If a query selects one value from an attribute that was </a:t>
            </a:r>
            <a:r>
              <a:rPr lang="en-US" sz="2200" dirty="0">
                <a:solidFill>
                  <a:srgbClr val="FF0000"/>
                </a:solidFill>
              </a:rPr>
              <a:t>changed</a:t>
            </a:r>
            <a:r>
              <a:rPr lang="en-US" sz="2200" dirty="0"/>
              <a:t>, this approach can </a:t>
            </a:r>
            <a:r>
              <a:rPr lang="en-US" sz="2200" dirty="0">
                <a:solidFill>
                  <a:srgbClr val="FF0000"/>
                </a:solidFill>
              </a:rPr>
              <a:t>accurately</a:t>
            </a:r>
            <a:r>
              <a:rPr lang="en-US" sz="2200" dirty="0"/>
              <a:t> determine the events related to that specific value.</a:t>
            </a:r>
          </a:p>
          <a:p>
            <a:endParaRPr lang="en-US" sz="2200" dirty="0"/>
          </a:p>
          <a:p>
            <a:endParaRPr lang="en-US" sz="2200" dirty="0"/>
          </a:p>
          <a:p>
            <a:endParaRPr lang="en-US" sz="2200" dirty="0"/>
          </a:p>
          <a:p>
            <a:pPr>
              <a:spcBef>
                <a:spcPts val="1800"/>
              </a:spcBef>
            </a:pPr>
            <a:r>
              <a:rPr lang="en-US" sz="2200" dirty="0"/>
              <a:t>All the events are selected </a:t>
            </a:r>
            <a:r>
              <a:rPr lang="en-US" sz="2200" dirty="0">
                <a:solidFill>
                  <a:srgbClr val="FF0000"/>
                </a:solidFill>
              </a:rPr>
              <a:t>without</a:t>
            </a:r>
            <a:r>
              <a:rPr lang="en-US" sz="2200" dirty="0"/>
              <a:t> any distinction if a query constrains only the attributes whose values show no previous change. </a:t>
            </a:r>
          </a:p>
        </p:txBody>
      </p:sp>
      <p:sp>
        <p:nvSpPr>
          <p:cNvPr id="6" name="TextBox 5"/>
          <p:cNvSpPr txBox="1"/>
          <p:nvPr/>
        </p:nvSpPr>
        <p:spPr>
          <a:xfrm>
            <a:off x="1143000" y="2286000"/>
            <a:ext cx="5029200" cy="1323439"/>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1993900" algn="l"/>
              </a:tabLst>
            </a:pPr>
            <a:r>
              <a:rPr lang="en-US" sz="1600" dirty="0">
                <a:solidFill>
                  <a:schemeClr val="tx1"/>
                </a:solidFill>
              </a:rPr>
              <a:t>SELECT </a:t>
            </a:r>
            <a:r>
              <a:rPr lang="en-US" sz="1600" dirty="0" err="1">
                <a:solidFill>
                  <a:schemeClr val="tx1"/>
                </a:solidFill>
              </a:rPr>
              <a:t>S.salesManager</a:t>
            </a:r>
            <a:r>
              <a:rPr lang="en-US" sz="1600" dirty="0">
                <a:solidFill>
                  <a:schemeClr val="tx1"/>
                </a:solidFill>
              </a:rPr>
              <a:t>, </a:t>
            </a:r>
            <a:r>
              <a:rPr lang="en-US" sz="1600" dirty="0" err="1">
                <a:solidFill>
                  <a:schemeClr val="tx1"/>
                </a:solidFill>
              </a:rPr>
              <a:t>D.year</a:t>
            </a:r>
            <a:r>
              <a:rPr lang="en-US" sz="1600" dirty="0">
                <a:solidFill>
                  <a:schemeClr val="tx1"/>
                </a:solidFill>
              </a:rPr>
              <a:t>, SUM(</a:t>
            </a:r>
            <a:r>
              <a:rPr lang="en-US" sz="1600" dirty="0" err="1">
                <a:solidFill>
                  <a:schemeClr val="tx1"/>
                </a:solidFill>
              </a:rPr>
              <a:t>F.quantity</a:t>
            </a:r>
            <a:r>
              <a:rPr lang="en-US" sz="1600" dirty="0">
                <a:solidFill>
                  <a:schemeClr val="tx1"/>
                </a:solidFill>
              </a:rPr>
              <a:t>)</a:t>
            </a:r>
          </a:p>
          <a:p>
            <a:pPr>
              <a:tabLst>
                <a:tab pos="1993900" algn="l"/>
              </a:tabLst>
            </a:pPr>
            <a:r>
              <a:rPr lang="en-US" sz="1600" dirty="0">
                <a:solidFill>
                  <a:schemeClr val="tx1"/>
                </a:solidFill>
              </a:rPr>
              <a:t>FROM SALES F   </a:t>
            </a:r>
          </a:p>
          <a:p>
            <a:pPr>
              <a:tabLst>
                <a:tab pos="1993900" algn="l"/>
              </a:tabLst>
            </a:pPr>
            <a:r>
              <a:rPr lang="en-US" sz="1600" dirty="0">
                <a:solidFill>
                  <a:schemeClr val="tx1"/>
                </a:solidFill>
              </a:rPr>
              <a:t>    JOIN STORE S 	ON </a:t>
            </a:r>
            <a:r>
              <a:rPr lang="en-US" sz="1600" dirty="0" err="1">
                <a:solidFill>
                  <a:schemeClr val="tx1"/>
                </a:solidFill>
              </a:rPr>
              <a:t>F.keyS</a:t>
            </a:r>
            <a:r>
              <a:rPr lang="en-US" sz="1600" dirty="0">
                <a:solidFill>
                  <a:schemeClr val="tx1"/>
                </a:solidFill>
              </a:rPr>
              <a:t> = </a:t>
            </a:r>
            <a:r>
              <a:rPr lang="en-US" sz="1600" dirty="0" err="1">
                <a:solidFill>
                  <a:schemeClr val="tx1"/>
                </a:solidFill>
              </a:rPr>
              <a:t>S.keyS</a:t>
            </a:r>
            <a:endParaRPr lang="en-US" sz="1600" dirty="0">
              <a:solidFill>
                <a:schemeClr val="tx1"/>
              </a:solidFill>
            </a:endParaRPr>
          </a:p>
          <a:p>
            <a:pPr>
              <a:tabLst>
                <a:tab pos="1993900" algn="l"/>
              </a:tabLst>
            </a:pPr>
            <a:r>
              <a:rPr lang="en-US" sz="1600" dirty="0">
                <a:solidFill>
                  <a:schemeClr val="tx1"/>
                </a:solidFill>
              </a:rPr>
              <a:t>    JOIN DATE D 	ON </a:t>
            </a:r>
            <a:r>
              <a:rPr lang="en-US" sz="1600" dirty="0" err="1">
                <a:solidFill>
                  <a:schemeClr val="tx1"/>
                </a:solidFill>
              </a:rPr>
              <a:t>F.keyD</a:t>
            </a:r>
            <a:r>
              <a:rPr lang="en-US" sz="1600" dirty="0">
                <a:solidFill>
                  <a:schemeClr val="tx1"/>
                </a:solidFill>
              </a:rPr>
              <a:t> = </a:t>
            </a:r>
            <a:r>
              <a:rPr lang="en-US" sz="1600" dirty="0" err="1">
                <a:solidFill>
                  <a:schemeClr val="tx1"/>
                </a:solidFill>
              </a:rPr>
              <a:t>D.keyD</a:t>
            </a:r>
            <a:endParaRPr lang="en-US" sz="1600" dirty="0">
              <a:solidFill>
                <a:schemeClr val="tx1"/>
              </a:solidFill>
            </a:endParaRPr>
          </a:p>
          <a:p>
            <a:pPr>
              <a:tabLst>
                <a:tab pos="1993900" algn="l"/>
              </a:tabLst>
            </a:pPr>
            <a:r>
              <a:rPr lang="en-US" sz="1600" dirty="0">
                <a:solidFill>
                  <a:schemeClr val="tx1"/>
                </a:solidFill>
              </a:rPr>
              <a:t>GROUP BY </a:t>
            </a:r>
            <a:r>
              <a:rPr lang="en-US" sz="1600" dirty="0" err="1">
                <a:solidFill>
                  <a:schemeClr val="tx1"/>
                </a:solidFill>
              </a:rPr>
              <a:t>S.salesManager</a:t>
            </a:r>
            <a:r>
              <a:rPr lang="en-US" sz="1600" dirty="0">
                <a:solidFill>
                  <a:schemeClr val="tx1"/>
                </a:solidFill>
              </a:rPr>
              <a:t>, </a:t>
            </a:r>
            <a:r>
              <a:rPr lang="en-US" sz="1600" dirty="0" err="1">
                <a:solidFill>
                  <a:schemeClr val="tx1"/>
                </a:solidFill>
              </a:rPr>
              <a:t>D.year</a:t>
            </a:r>
            <a:endParaRPr lang="en-US" sz="1600" dirty="0">
              <a:solidFill>
                <a:schemeClr val="tx1"/>
              </a:solidFill>
            </a:endParaRPr>
          </a:p>
        </p:txBody>
      </p:sp>
      <p:sp>
        <p:nvSpPr>
          <p:cNvPr id="7" name="TextBox 6"/>
          <p:cNvSpPr txBox="1"/>
          <p:nvPr/>
        </p:nvSpPr>
        <p:spPr>
          <a:xfrm>
            <a:off x="1143000" y="4800600"/>
            <a:ext cx="5029200" cy="1323439"/>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1993900" algn="l"/>
              </a:tabLst>
            </a:pPr>
            <a:r>
              <a:rPr lang="en-US" sz="1600" dirty="0">
                <a:solidFill>
                  <a:schemeClr val="tx1"/>
                </a:solidFill>
              </a:rPr>
              <a:t>SELECT </a:t>
            </a:r>
            <a:r>
              <a:rPr lang="en-US" sz="1600" dirty="0" err="1">
                <a:solidFill>
                  <a:srgbClr val="002060"/>
                </a:solidFill>
              </a:rPr>
              <a:t>S.city</a:t>
            </a:r>
            <a:r>
              <a:rPr lang="en-US" sz="1600" dirty="0">
                <a:solidFill>
                  <a:schemeClr val="tx1"/>
                </a:solidFill>
              </a:rPr>
              <a:t>, </a:t>
            </a:r>
            <a:r>
              <a:rPr lang="en-US" sz="1600" dirty="0" err="1">
                <a:solidFill>
                  <a:schemeClr val="tx1"/>
                </a:solidFill>
              </a:rPr>
              <a:t>D.year</a:t>
            </a:r>
            <a:r>
              <a:rPr lang="en-US" sz="1600" dirty="0">
                <a:solidFill>
                  <a:schemeClr val="tx1"/>
                </a:solidFill>
              </a:rPr>
              <a:t>, SUM(</a:t>
            </a:r>
            <a:r>
              <a:rPr lang="en-US" sz="1600" dirty="0" err="1">
                <a:solidFill>
                  <a:schemeClr val="tx1"/>
                </a:solidFill>
              </a:rPr>
              <a:t>F.quantity</a:t>
            </a:r>
            <a:r>
              <a:rPr lang="en-US" sz="1600" dirty="0">
                <a:solidFill>
                  <a:schemeClr val="tx1"/>
                </a:solidFill>
              </a:rPr>
              <a:t>)</a:t>
            </a:r>
          </a:p>
          <a:p>
            <a:pPr>
              <a:tabLst>
                <a:tab pos="1993900" algn="l"/>
              </a:tabLst>
            </a:pPr>
            <a:r>
              <a:rPr lang="en-US" sz="1600" dirty="0">
                <a:solidFill>
                  <a:schemeClr val="tx1"/>
                </a:solidFill>
              </a:rPr>
              <a:t>FROM SALES F</a:t>
            </a:r>
          </a:p>
          <a:p>
            <a:pPr>
              <a:tabLst>
                <a:tab pos="1993900" algn="l"/>
              </a:tabLst>
            </a:pPr>
            <a:r>
              <a:rPr lang="en-US" sz="1600" dirty="0">
                <a:solidFill>
                  <a:schemeClr val="tx1"/>
                </a:solidFill>
              </a:rPr>
              <a:t>    JOIN STORE S 	ON </a:t>
            </a:r>
            <a:r>
              <a:rPr lang="en-US" sz="1600" dirty="0" err="1">
                <a:solidFill>
                  <a:schemeClr val="tx1"/>
                </a:solidFill>
              </a:rPr>
              <a:t>F.keyS</a:t>
            </a:r>
            <a:r>
              <a:rPr lang="en-US" sz="1600" dirty="0">
                <a:solidFill>
                  <a:schemeClr val="tx1"/>
                </a:solidFill>
              </a:rPr>
              <a:t> = </a:t>
            </a:r>
            <a:r>
              <a:rPr lang="en-US" sz="1600" dirty="0" err="1">
                <a:solidFill>
                  <a:schemeClr val="tx1"/>
                </a:solidFill>
              </a:rPr>
              <a:t>S.keyS</a:t>
            </a:r>
            <a:endParaRPr lang="en-US" sz="1600" dirty="0">
              <a:solidFill>
                <a:schemeClr val="tx1"/>
              </a:solidFill>
            </a:endParaRPr>
          </a:p>
          <a:p>
            <a:pPr>
              <a:tabLst>
                <a:tab pos="1993900" algn="l"/>
              </a:tabLst>
            </a:pPr>
            <a:r>
              <a:rPr lang="en-US" sz="1600" dirty="0">
                <a:solidFill>
                  <a:schemeClr val="tx1"/>
                </a:solidFill>
              </a:rPr>
              <a:t>    JOIN DATE D 	ON </a:t>
            </a:r>
            <a:r>
              <a:rPr lang="en-US" sz="1600" dirty="0" err="1">
                <a:solidFill>
                  <a:schemeClr val="tx1"/>
                </a:solidFill>
              </a:rPr>
              <a:t>F.keyD</a:t>
            </a:r>
            <a:r>
              <a:rPr lang="en-US" sz="1600" dirty="0">
                <a:solidFill>
                  <a:schemeClr val="tx1"/>
                </a:solidFill>
              </a:rPr>
              <a:t> = </a:t>
            </a:r>
            <a:r>
              <a:rPr lang="en-US" sz="1600" dirty="0" err="1">
                <a:solidFill>
                  <a:schemeClr val="tx1"/>
                </a:solidFill>
              </a:rPr>
              <a:t>D.keyD</a:t>
            </a:r>
            <a:endParaRPr lang="en-US" sz="1600" dirty="0">
              <a:solidFill>
                <a:schemeClr val="tx1"/>
              </a:solidFill>
            </a:endParaRPr>
          </a:p>
          <a:p>
            <a:pPr>
              <a:tabLst>
                <a:tab pos="1993900" algn="l"/>
              </a:tabLst>
            </a:pPr>
            <a:r>
              <a:rPr lang="en-US" sz="1600" dirty="0">
                <a:solidFill>
                  <a:schemeClr val="tx1"/>
                </a:solidFill>
              </a:rPr>
              <a:t>GROUP BY </a:t>
            </a:r>
            <a:r>
              <a:rPr lang="en-US" sz="1600" dirty="0" err="1">
                <a:solidFill>
                  <a:schemeClr val="tx1"/>
                </a:solidFill>
              </a:rPr>
              <a:t>S.city</a:t>
            </a:r>
            <a:r>
              <a:rPr lang="en-US" sz="1600" dirty="0">
                <a:solidFill>
                  <a:schemeClr val="tx1"/>
                </a:solidFill>
              </a:rPr>
              <a:t>, </a:t>
            </a:r>
            <a:r>
              <a:rPr lang="en-US" sz="1600" dirty="0" err="1">
                <a:solidFill>
                  <a:schemeClr val="tx1"/>
                </a:solidFill>
              </a:rPr>
              <a:t>D.year</a:t>
            </a:r>
            <a:endParaRPr lang="en-US" sz="1600" dirty="0">
              <a:solidFill>
                <a:schemeClr val="tx1"/>
              </a:solidFill>
            </a:endParaRPr>
          </a:p>
        </p:txBody>
      </p:sp>
      <p:sp>
        <p:nvSpPr>
          <p:cNvPr id="8" name="TextBox 7"/>
          <p:cNvSpPr txBox="1"/>
          <p:nvPr/>
        </p:nvSpPr>
        <p:spPr>
          <a:xfrm>
            <a:off x="6324600" y="2590800"/>
            <a:ext cx="2362200" cy="523220"/>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Amount of items sold by sales managers by year</a:t>
            </a:r>
          </a:p>
        </p:txBody>
      </p:sp>
      <p:sp>
        <p:nvSpPr>
          <p:cNvPr id="9" name="TextBox 8"/>
          <p:cNvSpPr txBox="1"/>
          <p:nvPr/>
        </p:nvSpPr>
        <p:spPr>
          <a:xfrm>
            <a:off x="6400800" y="5096709"/>
            <a:ext cx="2209800" cy="523220"/>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Amount of items sold by city by year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59</a:t>
            </a:fld>
            <a:endParaRPr lang="en-US"/>
          </a:p>
        </p:txBody>
      </p:sp>
      <p:sp>
        <p:nvSpPr>
          <p:cNvPr id="4" name="Content Placeholder 3"/>
          <p:cNvSpPr>
            <a:spLocks noGrp="1"/>
          </p:cNvSpPr>
          <p:nvPr>
            <p:ph sz="quarter" idx="1"/>
          </p:nvPr>
        </p:nvSpPr>
        <p:spPr>
          <a:xfrm>
            <a:off x="533400" y="1371600"/>
            <a:ext cx="8229600" cy="2346960"/>
          </a:xfrm>
        </p:spPr>
        <p:txBody>
          <a:bodyPr>
            <a:normAutofit lnSpcReduction="10000"/>
          </a:bodyPr>
          <a:lstStyle/>
          <a:p>
            <a:r>
              <a:rPr lang="en-US" sz="2000" dirty="0"/>
              <a:t>Determine whether to use Type 1 or Type 2 response, and describe changes to the dimension table</a:t>
            </a:r>
          </a:p>
          <a:p>
            <a:pPr lvl="1"/>
            <a:r>
              <a:rPr lang="en-US" sz="1800" dirty="0"/>
              <a:t>Membership changes from 'bronze' to 'silver'</a:t>
            </a:r>
          </a:p>
          <a:p>
            <a:pPr lvl="1"/>
            <a:r>
              <a:rPr lang="en-US" sz="1800" dirty="0"/>
              <a:t>Customer moves to 'Los Angeles', 'CA'</a:t>
            </a:r>
          </a:p>
          <a:p>
            <a:pPr lvl="1"/>
            <a:r>
              <a:rPr lang="en-US" sz="1800" dirty="0"/>
              <a:t>Customer's gender corrected to 'M'</a:t>
            </a:r>
          </a:p>
          <a:p>
            <a:pPr lvl="1"/>
            <a:r>
              <a:rPr lang="en-US" sz="1800" dirty="0"/>
              <a:t>Customer moves to 'San Diego', 'CA'</a:t>
            </a:r>
          </a:p>
          <a:p>
            <a:r>
              <a:rPr lang="en-US" sz="2100" dirty="0"/>
              <a:t>What if these changes are done in sequence?</a:t>
            </a:r>
          </a:p>
        </p:txBody>
      </p:sp>
      <p:graphicFrame>
        <p:nvGraphicFramePr>
          <p:cNvPr id="5" name="Table 4"/>
          <p:cNvGraphicFramePr>
            <a:graphicFrameLocks noGrp="1"/>
          </p:cNvGraphicFramePr>
          <p:nvPr/>
        </p:nvGraphicFramePr>
        <p:xfrm>
          <a:off x="3048001" y="3962400"/>
          <a:ext cx="5333999" cy="914400"/>
        </p:xfrm>
        <a:graphic>
          <a:graphicData uri="http://schemas.openxmlformats.org/drawingml/2006/table">
            <a:tbl>
              <a:tblPr firstRow="1">
                <a:tableStyleId>{1FECB4D8-DB02-4DC6-A0A2-4F2EBAE1DC90}</a:tableStyleId>
              </a:tblPr>
              <a:tblGrid>
                <a:gridCol w="666749">
                  <a:extLst>
                    <a:ext uri="{9D8B030D-6E8A-4147-A177-3AD203B41FA5}">
                      <a16:colId xmlns:a16="http://schemas.microsoft.com/office/drawing/2014/main" val="20000"/>
                    </a:ext>
                  </a:extLst>
                </a:gridCol>
                <a:gridCol w="771971">
                  <a:extLst>
                    <a:ext uri="{9D8B030D-6E8A-4147-A177-3AD203B41FA5}">
                      <a16:colId xmlns:a16="http://schemas.microsoft.com/office/drawing/2014/main" val="20001"/>
                    </a:ext>
                  </a:extLst>
                </a:gridCol>
                <a:gridCol w="791296">
                  <a:extLst>
                    <a:ext uri="{9D8B030D-6E8A-4147-A177-3AD203B41FA5}">
                      <a16:colId xmlns:a16="http://schemas.microsoft.com/office/drawing/2014/main" val="20002"/>
                    </a:ext>
                  </a:extLst>
                </a:gridCol>
                <a:gridCol w="863231">
                  <a:extLst>
                    <a:ext uri="{9D8B030D-6E8A-4147-A177-3AD203B41FA5}">
                      <a16:colId xmlns:a16="http://schemas.microsoft.com/office/drawing/2014/main" val="20003"/>
                    </a:ext>
                  </a:extLst>
                </a:gridCol>
                <a:gridCol w="759086">
                  <a:extLst>
                    <a:ext uri="{9D8B030D-6E8A-4147-A177-3AD203B41FA5}">
                      <a16:colId xmlns:a16="http://schemas.microsoft.com/office/drawing/2014/main" val="20004"/>
                    </a:ext>
                  </a:extLst>
                </a:gridCol>
                <a:gridCol w="1481666">
                  <a:extLst>
                    <a:ext uri="{9D8B030D-6E8A-4147-A177-3AD203B41FA5}">
                      <a16:colId xmlns:a16="http://schemas.microsoft.com/office/drawing/2014/main" val="20005"/>
                    </a:ext>
                  </a:extLst>
                </a:gridCol>
              </a:tblGrid>
              <a:tr h="0">
                <a:tc>
                  <a:txBody>
                    <a:bodyPr/>
                    <a:lstStyle/>
                    <a:p>
                      <a:r>
                        <a:rPr lang="en-US" sz="1400" u="sng" dirty="0" err="1"/>
                        <a:t>keyC</a:t>
                      </a:r>
                      <a:endParaRPr lang="en-US" sz="1400" u="sng" dirty="0"/>
                    </a:p>
                  </a:txBody>
                  <a:tcPr/>
                </a:tc>
                <a:tc>
                  <a:txBody>
                    <a:bodyPr/>
                    <a:lstStyle/>
                    <a:p>
                      <a:pPr algn="ctr"/>
                      <a:r>
                        <a:rPr lang="en-US" sz="1400" u="none" dirty="0"/>
                        <a:t>name</a:t>
                      </a:r>
                    </a:p>
                  </a:txBody>
                  <a:tcPr/>
                </a:tc>
                <a:tc>
                  <a:txBody>
                    <a:bodyPr/>
                    <a:lstStyle/>
                    <a:p>
                      <a:pPr algn="ctr"/>
                      <a:r>
                        <a:rPr lang="en-US" sz="1400" u="none" dirty="0"/>
                        <a:t>gender</a:t>
                      </a:r>
                    </a:p>
                  </a:txBody>
                  <a:tcPr/>
                </a:tc>
                <a:tc>
                  <a:txBody>
                    <a:bodyPr/>
                    <a:lstStyle/>
                    <a:p>
                      <a:pPr algn="ctr"/>
                      <a:r>
                        <a:rPr lang="en-US" sz="1400" u="none" dirty="0"/>
                        <a:t>city</a:t>
                      </a:r>
                    </a:p>
                  </a:txBody>
                  <a:tcPr/>
                </a:tc>
                <a:tc>
                  <a:txBody>
                    <a:bodyPr/>
                    <a:lstStyle/>
                    <a:p>
                      <a:pPr algn="ctr"/>
                      <a:r>
                        <a:rPr lang="en-US" sz="1400" u="none" dirty="0"/>
                        <a:t>state</a:t>
                      </a:r>
                    </a:p>
                  </a:txBody>
                  <a:tcPr/>
                </a:tc>
                <a:tc>
                  <a:txBody>
                    <a:bodyPr/>
                    <a:lstStyle/>
                    <a:p>
                      <a:pPr algn="ctr"/>
                      <a:r>
                        <a:rPr lang="en-US" sz="1400" u="none" dirty="0"/>
                        <a:t>membership</a:t>
                      </a:r>
                    </a:p>
                  </a:txBody>
                  <a:tcPr/>
                </a:tc>
                <a:extLst>
                  <a:ext uri="{0D108BD9-81ED-4DB2-BD59-A6C34878D82A}">
                    <a16:rowId xmlns:a16="http://schemas.microsoft.com/office/drawing/2014/main" val="10000"/>
                  </a:ext>
                </a:extLst>
              </a:tr>
              <a:tr h="0">
                <a:tc>
                  <a:txBody>
                    <a:bodyPr/>
                    <a:lstStyle/>
                    <a:p>
                      <a:pPr algn="ctr"/>
                      <a:r>
                        <a:rPr lang="en-US" sz="1400" dirty="0"/>
                        <a:t>100</a:t>
                      </a:r>
                    </a:p>
                  </a:txBody>
                  <a:tcPr/>
                </a:tc>
                <a:tc>
                  <a:txBody>
                    <a:bodyPr/>
                    <a:lstStyle/>
                    <a:p>
                      <a:pPr algn="ctr"/>
                      <a:r>
                        <a:rPr lang="en-US" sz="1400" dirty="0"/>
                        <a:t>Peter</a:t>
                      </a:r>
                    </a:p>
                  </a:txBody>
                  <a:tcPr/>
                </a:tc>
                <a:tc>
                  <a:txBody>
                    <a:bodyPr/>
                    <a:lstStyle/>
                    <a:p>
                      <a:pPr algn="ctr"/>
                      <a:r>
                        <a:rPr lang="en-US" sz="1400" dirty="0"/>
                        <a:t>F</a:t>
                      </a:r>
                    </a:p>
                  </a:txBody>
                  <a:tcPr/>
                </a:tc>
                <a:tc>
                  <a:txBody>
                    <a:bodyPr/>
                    <a:lstStyle/>
                    <a:p>
                      <a:pPr algn="ctr"/>
                      <a:r>
                        <a:rPr lang="en-US" sz="1400" dirty="0"/>
                        <a:t>Reno</a:t>
                      </a:r>
                    </a:p>
                  </a:txBody>
                  <a:tcPr/>
                </a:tc>
                <a:tc>
                  <a:txBody>
                    <a:bodyPr/>
                    <a:lstStyle/>
                    <a:p>
                      <a:pPr algn="ctr"/>
                      <a:r>
                        <a:rPr lang="en-US" sz="1400" dirty="0"/>
                        <a:t>NV</a:t>
                      </a:r>
                    </a:p>
                  </a:txBody>
                  <a:tcPr/>
                </a:tc>
                <a:tc>
                  <a:txBody>
                    <a:bodyPr/>
                    <a:lstStyle/>
                    <a:p>
                      <a:pPr algn="ctr"/>
                      <a:r>
                        <a:rPr lang="en-US" sz="1400" dirty="0"/>
                        <a:t>bronze</a:t>
                      </a:r>
                    </a:p>
                  </a:txBody>
                  <a:tcPr/>
                </a:tc>
                <a:extLst>
                  <a:ext uri="{0D108BD9-81ED-4DB2-BD59-A6C34878D82A}">
                    <a16:rowId xmlns:a16="http://schemas.microsoft.com/office/drawing/2014/main" val="10001"/>
                  </a:ext>
                </a:extLst>
              </a:tr>
              <a:tr h="0">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5638800" y="3581400"/>
            <a:ext cx="2743200" cy="338554"/>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r"/>
            <a:r>
              <a:rPr lang="en-US" sz="1600" dirty="0"/>
              <a:t>Customer dimension 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OLAP</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a:t>
            </a:fld>
            <a:endParaRPr lang="en-US"/>
          </a:p>
        </p:txBody>
      </p:sp>
      <p:sp>
        <p:nvSpPr>
          <p:cNvPr id="4" name="Content Placeholder 3"/>
          <p:cNvSpPr>
            <a:spLocks noGrp="1"/>
          </p:cNvSpPr>
          <p:nvPr>
            <p:ph sz="quarter" idx="1"/>
          </p:nvPr>
        </p:nvSpPr>
        <p:spPr>
          <a:xfrm>
            <a:off x="457200" y="1219200"/>
            <a:ext cx="6248400" cy="4937760"/>
          </a:xfrm>
        </p:spPr>
        <p:txBody>
          <a:bodyPr>
            <a:normAutofit/>
          </a:bodyPr>
          <a:lstStyle/>
          <a:p>
            <a:r>
              <a:rPr lang="en-US" dirty="0"/>
              <a:t>MOLAP uses </a:t>
            </a:r>
            <a:r>
              <a:rPr lang="en-US" dirty="0">
                <a:solidFill>
                  <a:srgbClr val="FF0000"/>
                </a:solidFill>
              </a:rPr>
              <a:t>multidimensional array </a:t>
            </a:r>
            <a:r>
              <a:rPr lang="en-US" dirty="0"/>
              <a:t>to store data</a:t>
            </a:r>
          </a:p>
          <a:p>
            <a:r>
              <a:rPr lang="en-US" dirty="0">
                <a:solidFill>
                  <a:srgbClr val="FF0000"/>
                </a:solidFill>
              </a:rPr>
              <a:t>Benefits: </a:t>
            </a:r>
          </a:p>
          <a:p>
            <a:pPr lvl="1"/>
            <a:r>
              <a:rPr lang="en-US" dirty="0"/>
              <a:t>Good </a:t>
            </a:r>
            <a:r>
              <a:rPr lang="en-US" dirty="0">
                <a:solidFill>
                  <a:schemeClr val="accent6">
                    <a:lumMod val="60000"/>
                    <a:lumOff val="40000"/>
                  </a:schemeClr>
                </a:solidFill>
              </a:rPr>
              <a:t>performance</a:t>
            </a:r>
            <a:r>
              <a:rPr lang="en-US" dirty="0"/>
              <a:t>. No need to simulate via </a:t>
            </a:r>
            <a:r>
              <a:rPr lang="en-US" dirty="0">
                <a:solidFill>
                  <a:schemeClr val="accent6">
                    <a:lumMod val="60000"/>
                    <a:lumOff val="40000"/>
                  </a:schemeClr>
                </a:solidFill>
              </a:rPr>
              <a:t>complex</a:t>
            </a:r>
            <a:r>
              <a:rPr lang="en-US" dirty="0"/>
              <a:t> SQL queries</a:t>
            </a:r>
          </a:p>
          <a:p>
            <a:r>
              <a:rPr lang="en-US" dirty="0">
                <a:solidFill>
                  <a:srgbClr val="FF0000"/>
                </a:solidFill>
              </a:rPr>
              <a:t>Problems: </a:t>
            </a:r>
          </a:p>
          <a:p>
            <a:pPr lvl="1"/>
            <a:r>
              <a:rPr lang="en-US" dirty="0"/>
              <a:t>Waste of space to store empty cells.  Problem of data </a:t>
            </a:r>
            <a:r>
              <a:rPr lang="en-US" dirty="0">
                <a:solidFill>
                  <a:schemeClr val="accent6">
                    <a:lumMod val="60000"/>
                    <a:lumOff val="40000"/>
                  </a:schemeClr>
                </a:solidFill>
              </a:rPr>
              <a:t>sparsity</a:t>
            </a:r>
          </a:p>
          <a:p>
            <a:pPr lvl="1"/>
            <a:r>
              <a:rPr lang="en-US" dirty="0"/>
              <a:t>Lack of </a:t>
            </a:r>
            <a:r>
              <a:rPr lang="en-US" dirty="0">
                <a:solidFill>
                  <a:schemeClr val="accent6">
                    <a:lumMod val="60000"/>
                    <a:lumOff val="40000"/>
                  </a:schemeClr>
                </a:solidFill>
              </a:rPr>
              <a:t>standards</a:t>
            </a:r>
            <a:r>
              <a:rPr lang="en-US" dirty="0"/>
              <a:t> of logical models in MOLAP</a:t>
            </a:r>
          </a:p>
          <a:p>
            <a:r>
              <a:rPr lang="en-US" dirty="0"/>
              <a:t>Example: </a:t>
            </a:r>
            <a:r>
              <a:rPr lang="en-US" dirty="0" err="1"/>
              <a:t>icCube</a:t>
            </a:r>
            <a:endParaRPr lang="en-US" dirty="0"/>
          </a:p>
          <a:p>
            <a:r>
              <a:rPr lang="en-US" dirty="0">
                <a:solidFill>
                  <a:schemeClr val="bg1">
                    <a:lumMod val="65000"/>
                  </a:schemeClr>
                </a:solidFill>
              </a:rPr>
              <a:t>We’ll discuss MOLAP in next chapter…</a:t>
            </a:r>
          </a:p>
        </p:txBody>
      </p:sp>
      <p:pic>
        <p:nvPicPr>
          <p:cNvPr id="5" name="Picture 6" descr="C:\Users\philiplei\Desktop\cube3.emf"/>
          <p:cNvPicPr>
            <a:picLocks noChangeAspect="1" noChangeArrowheads="1"/>
          </p:cNvPicPr>
          <p:nvPr/>
        </p:nvPicPr>
        <p:blipFill>
          <a:blip r:embed="rId2" cstate="print"/>
          <a:srcRect/>
          <a:stretch>
            <a:fillRect/>
          </a:stretch>
        </p:blipFill>
        <p:spPr bwMode="auto">
          <a:xfrm>
            <a:off x="6867293" y="1577791"/>
            <a:ext cx="1402855" cy="1541199"/>
          </a:xfrm>
          <a:prstGeom prst="rect">
            <a:avLst/>
          </a:prstGeom>
          <a:noFill/>
        </p:spPr>
      </p:pic>
      <p:cxnSp>
        <p:nvCxnSpPr>
          <p:cNvPr id="6" name="Straight Connector 5"/>
          <p:cNvCxnSpPr/>
          <p:nvPr/>
        </p:nvCxnSpPr>
        <p:spPr>
          <a:xfrm>
            <a:off x="8354122" y="1371600"/>
            <a:ext cx="0" cy="1830937"/>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8354122" y="2583078"/>
            <a:ext cx="416312" cy="619459"/>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629400" y="3202537"/>
            <a:ext cx="1724722" cy="0"/>
          </a:xfrm>
          <a:prstGeom prst="line">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688873" y="3229977"/>
            <a:ext cx="778727" cy="276999"/>
          </a:xfrm>
          <a:prstGeom prst="rect">
            <a:avLst/>
          </a:prstGeom>
          <a:noFill/>
        </p:spPr>
        <p:txBody>
          <a:bodyPr wrap="square" rtlCol="0">
            <a:spAutoFit/>
          </a:bodyPr>
          <a:lstStyle/>
          <a:p>
            <a:r>
              <a:rPr lang="en-US" sz="1200" dirty="0"/>
              <a:t>Date</a:t>
            </a:r>
          </a:p>
        </p:txBody>
      </p:sp>
      <p:sp>
        <p:nvSpPr>
          <p:cNvPr id="10" name="TextBox 9"/>
          <p:cNvSpPr txBox="1"/>
          <p:nvPr/>
        </p:nvSpPr>
        <p:spPr>
          <a:xfrm>
            <a:off x="8382001" y="2699903"/>
            <a:ext cx="685799" cy="276999"/>
          </a:xfrm>
          <a:prstGeom prst="rect">
            <a:avLst/>
          </a:prstGeom>
          <a:noFill/>
        </p:spPr>
        <p:txBody>
          <a:bodyPr wrap="square" rtlCol="0">
            <a:spAutoFit/>
          </a:bodyPr>
          <a:lstStyle/>
          <a:p>
            <a:r>
              <a:rPr lang="en-US" sz="1200" dirty="0"/>
              <a:t>Product</a:t>
            </a:r>
            <a:endParaRPr lang="en-US" sz="1600" dirty="0"/>
          </a:p>
        </p:txBody>
      </p:sp>
      <p:sp>
        <p:nvSpPr>
          <p:cNvPr id="11" name="TextBox 10"/>
          <p:cNvSpPr txBox="1"/>
          <p:nvPr/>
        </p:nvSpPr>
        <p:spPr>
          <a:xfrm>
            <a:off x="8413595" y="1406106"/>
            <a:ext cx="535259" cy="276999"/>
          </a:xfrm>
          <a:prstGeom prst="rect">
            <a:avLst/>
          </a:prstGeom>
          <a:noFill/>
        </p:spPr>
        <p:txBody>
          <a:bodyPr wrap="square" rtlCol="0">
            <a:spAutoFit/>
          </a:bodyPr>
          <a:lstStyle/>
          <a:p>
            <a:r>
              <a:rPr lang="en-US" sz="1200" dirty="0"/>
              <a:t>Store</a:t>
            </a:r>
            <a:endParaRPr lang="en-US" sz="1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60</a:t>
            </a:fld>
            <a:endParaRPr lang="en-US"/>
          </a:p>
        </p:txBody>
      </p:sp>
      <p:sp>
        <p:nvSpPr>
          <p:cNvPr id="4" name="Content Placeholder 3"/>
          <p:cNvSpPr>
            <a:spLocks noGrp="1"/>
          </p:cNvSpPr>
          <p:nvPr>
            <p:ph sz="quarter" idx="1"/>
          </p:nvPr>
        </p:nvSpPr>
        <p:spPr/>
        <p:txBody>
          <a:bodyPr>
            <a:normAutofit/>
          </a:bodyPr>
          <a:lstStyle/>
          <a:p>
            <a:r>
              <a:rPr lang="en-US" dirty="0"/>
              <a:t>How does a snowflake schema differ form a star schema? Name some advantages and disadvantages of the snowflake schema.</a:t>
            </a:r>
          </a:p>
          <a:p>
            <a:r>
              <a:rPr lang="en-US" dirty="0"/>
              <a:t>Describe how you can handle optional arc and dimension in logical design. Why you cannot use a NULL for an optional dimension in the fact table?</a:t>
            </a:r>
          </a:p>
          <a:p>
            <a:r>
              <a:rPr lang="en-US" dirty="0"/>
              <a:t>When should you use degenerate dimensions?</a:t>
            </a:r>
          </a:p>
          <a:p>
            <a:r>
              <a:rPr lang="en-US" dirty="0"/>
              <a:t>Describe slowly-changing dimensions. What are the common ways to handle SCD changes? </a:t>
            </a:r>
          </a:p>
          <a:p>
            <a:endParaRPr lang="en-US" dirty="0"/>
          </a:p>
        </p:txBody>
      </p:sp>
    </p:spTree>
    <p:extLst>
      <p:ext uri="{BB962C8B-B14F-4D97-AF65-F5344CB8AC3E}">
        <p14:creationId xmlns:p14="http://schemas.microsoft.com/office/powerpoint/2010/main" val="1116535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C. Aggregate Fact Tables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61</a:t>
            </a:fld>
            <a:endParaRPr lang="en-US"/>
          </a:p>
        </p:txBody>
      </p:sp>
      <p:sp>
        <p:nvSpPr>
          <p:cNvPr id="4" name="Content Placeholder 3"/>
          <p:cNvSpPr>
            <a:spLocks noGrp="1"/>
          </p:cNvSpPr>
          <p:nvPr>
            <p:ph sz="quarter" idx="1"/>
          </p:nvPr>
        </p:nvSpPr>
        <p:spPr/>
        <p:txBody>
          <a:bodyPr/>
          <a:lstStyle/>
          <a:p>
            <a:r>
              <a:rPr lang="en-US" dirty="0"/>
              <a:t>Why aggregate before query?</a:t>
            </a:r>
          </a:p>
          <a:p>
            <a:r>
              <a:rPr lang="en-US" dirty="0"/>
              <a:t>How to create? Choose aggregation levels</a:t>
            </a:r>
          </a:p>
          <a:p>
            <a:r>
              <a:rPr lang="en-US" dirty="0"/>
              <a:t>Logical schema to implement aggregate fact tables</a:t>
            </a:r>
          </a:p>
          <a:p>
            <a:pPr lvl="1"/>
            <a:r>
              <a:rPr lang="en-US" dirty="0"/>
              <a:t>Importance of conformance</a:t>
            </a:r>
          </a:p>
          <a:p>
            <a:r>
              <a:rPr lang="en-US" dirty="0"/>
              <a:t>Rewriting query: SQL example</a:t>
            </a:r>
          </a:p>
        </p:txBody>
      </p:sp>
    </p:spTree>
    <p:extLst>
      <p:ext uri="{BB962C8B-B14F-4D97-AF65-F5344CB8AC3E}">
        <p14:creationId xmlns:p14="http://schemas.microsoft.com/office/powerpoint/2010/main" val="1347509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Low Level of Granularity: Reason and Consequence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62</a:t>
            </a:fld>
            <a:endParaRPr lang="en-US"/>
          </a:p>
        </p:txBody>
      </p:sp>
      <p:sp>
        <p:nvSpPr>
          <p:cNvPr id="4" name="Content Placeholder 3"/>
          <p:cNvSpPr>
            <a:spLocks noGrp="1"/>
          </p:cNvSpPr>
          <p:nvPr>
            <p:ph sz="quarter" idx="1"/>
          </p:nvPr>
        </p:nvSpPr>
        <p:spPr>
          <a:xfrm>
            <a:off x="457200" y="1189113"/>
            <a:ext cx="8229600" cy="2133600"/>
          </a:xfrm>
        </p:spPr>
        <p:txBody>
          <a:bodyPr>
            <a:normAutofit fontScale="92500" lnSpcReduction="10000"/>
          </a:bodyPr>
          <a:lstStyle/>
          <a:p>
            <a:r>
              <a:rPr lang="en-US" sz="2400" dirty="0"/>
              <a:t>Many queries require </a:t>
            </a:r>
            <a:r>
              <a:rPr lang="en-US" sz="2400" dirty="0">
                <a:solidFill>
                  <a:srgbClr val="FF0000"/>
                </a:solidFill>
              </a:rPr>
              <a:t>detail</a:t>
            </a:r>
            <a:r>
              <a:rPr lang="en-US" sz="2400" dirty="0"/>
              <a:t> data on one or more dimensions, but only </a:t>
            </a:r>
            <a:r>
              <a:rPr lang="en-US" sz="2400" dirty="0">
                <a:solidFill>
                  <a:srgbClr val="FF0000"/>
                </a:solidFill>
              </a:rPr>
              <a:t>summary</a:t>
            </a:r>
            <a:r>
              <a:rPr lang="en-US" sz="2400" dirty="0"/>
              <a:t> totals based on the other dimensions.</a:t>
            </a:r>
          </a:p>
          <a:p>
            <a:r>
              <a:rPr lang="en-US" sz="2400" dirty="0"/>
              <a:t>Detail data at the lowest level of granularity is </a:t>
            </a:r>
            <a:r>
              <a:rPr lang="en-US" sz="2400" u="sng" dirty="0"/>
              <a:t>required</a:t>
            </a:r>
            <a:r>
              <a:rPr lang="en-US" sz="2400" dirty="0"/>
              <a:t> in the base fact table.</a:t>
            </a:r>
          </a:p>
          <a:p>
            <a:r>
              <a:rPr lang="en-US" sz="2400" dirty="0"/>
              <a:t>Analysis queries retrieve a large number of rows in fact tables! </a:t>
            </a:r>
            <a:r>
              <a:rPr lang="en-US" sz="2400" u="sng" dirty="0"/>
              <a:t>Slow</a:t>
            </a:r>
            <a:r>
              <a:rPr lang="en-US" sz="2400" dirty="0"/>
              <a:t> query processing!</a:t>
            </a:r>
          </a:p>
        </p:txBody>
      </p:sp>
      <p:sp>
        <p:nvSpPr>
          <p:cNvPr id="5" name="Rectangle 4"/>
          <p:cNvSpPr/>
          <p:nvPr/>
        </p:nvSpPr>
        <p:spPr>
          <a:xfrm>
            <a:off x="1143000" y="4781183"/>
            <a:ext cx="6858000" cy="1447800"/>
          </a:xfrm>
          <a:prstGeom prst="rect">
            <a:avLst/>
          </a:prstGeom>
          <a:ln w="3175"/>
        </p:spPr>
        <p:style>
          <a:lnRef idx="2">
            <a:schemeClr val="accent2"/>
          </a:lnRef>
          <a:fillRef idx="1">
            <a:schemeClr val="lt1"/>
          </a:fillRef>
          <a:effectRef idx="0">
            <a:schemeClr val="accent2"/>
          </a:effectRef>
          <a:fontRef idx="minor">
            <a:schemeClr val="dk1"/>
          </a:fontRef>
        </p:style>
        <p:txBody>
          <a:bodyPr rtlCol="0" anchor="ctr"/>
          <a:lstStyle/>
          <a:p>
            <a:pPr defTabSz="2173288">
              <a:lnSpc>
                <a:spcPct val="90000"/>
              </a:lnSpc>
              <a:spcAft>
                <a:spcPts val="600"/>
              </a:spcAft>
              <a:tabLst>
                <a:tab pos="2459038" algn="l"/>
              </a:tabLst>
            </a:pPr>
            <a:r>
              <a:rPr lang="en-US" sz="2000" i="1" dirty="0"/>
              <a:t>How did the three </a:t>
            </a:r>
            <a:r>
              <a:rPr lang="en-US" sz="2000" i="1" u="sng" dirty="0"/>
              <a:t>new stores</a:t>
            </a:r>
            <a:r>
              <a:rPr lang="en-US" sz="2000" i="1" dirty="0"/>
              <a:t> in Wisconsin perform during the last three months compared to the national average?</a:t>
            </a:r>
          </a:p>
          <a:p>
            <a:pPr defTabSz="2173288">
              <a:spcAft>
                <a:spcPts val="600"/>
              </a:spcAft>
              <a:tabLst>
                <a:tab pos="2459038" algn="l"/>
              </a:tabLst>
            </a:pPr>
            <a:r>
              <a:rPr lang="en-US" sz="2000" i="1" dirty="0"/>
              <a:t>What is </a:t>
            </a:r>
            <a:r>
              <a:rPr lang="en-US" sz="2000" i="1" u="sng" dirty="0"/>
              <a:t>daily trend</a:t>
            </a:r>
            <a:r>
              <a:rPr lang="en-US" sz="2000" i="1" dirty="0"/>
              <a:t> of sales on meat and poultry during summer?</a:t>
            </a:r>
          </a:p>
          <a:p>
            <a:pPr defTabSz="2173288">
              <a:spcAft>
                <a:spcPts val="600"/>
              </a:spcAft>
              <a:tabLst>
                <a:tab pos="2459038" algn="l"/>
              </a:tabLst>
            </a:pPr>
            <a:r>
              <a:rPr lang="en-US" sz="2000" i="1" dirty="0"/>
              <a:t>What are the </a:t>
            </a:r>
            <a:r>
              <a:rPr lang="en-US" sz="2000" i="1" u="sng" dirty="0"/>
              <a:t>best selling dairy products</a:t>
            </a:r>
            <a:r>
              <a:rPr lang="en-US" sz="2000" i="1" dirty="0"/>
              <a:t> in last quarter? </a:t>
            </a:r>
            <a:endParaRPr lang="en-US" sz="2000" dirty="0"/>
          </a:p>
        </p:txBody>
      </p:sp>
      <p:grpSp>
        <p:nvGrpSpPr>
          <p:cNvPr id="37" name="Group 36"/>
          <p:cNvGrpSpPr/>
          <p:nvPr/>
        </p:nvGrpSpPr>
        <p:grpSpPr>
          <a:xfrm>
            <a:off x="1524000" y="3352800"/>
            <a:ext cx="5638800" cy="1295400"/>
            <a:chOff x="1524000" y="3200400"/>
            <a:chExt cx="5638800" cy="1295400"/>
          </a:xfrm>
        </p:grpSpPr>
        <p:sp>
          <p:nvSpPr>
            <p:cNvPr id="7" name="TextBox 6"/>
            <p:cNvSpPr txBox="1"/>
            <p:nvPr/>
          </p:nvSpPr>
          <p:spPr>
            <a:xfrm>
              <a:off x="3124200" y="4234190"/>
              <a:ext cx="838200" cy="261610"/>
            </a:xfrm>
            <a:prstGeom prst="rect">
              <a:avLst/>
            </a:prstGeom>
            <a:noFill/>
          </p:spPr>
          <p:txBody>
            <a:bodyPr wrap="square" rtlCol="0">
              <a:spAutoFit/>
            </a:bodyPr>
            <a:lstStyle/>
            <a:p>
              <a:pPr algn="ctr"/>
              <a:r>
                <a:rPr lang="en-US" sz="1100" dirty="0"/>
                <a:t>date</a:t>
              </a:r>
            </a:p>
          </p:txBody>
        </p:sp>
        <p:grpSp>
          <p:nvGrpSpPr>
            <p:cNvPr id="8" name="Group 94"/>
            <p:cNvGrpSpPr/>
            <p:nvPr/>
          </p:nvGrpSpPr>
          <p:grpSpPr>
            <a:xfrm>
              <a:off x="1524000" y="3200400"/>
              <a:ext cx="5638800" cy="1280011"/>
              <a:chOff x="3429000" y="1447800"/>
              <a:chExt cx="5638800" cy="1280011"/>
            </a:xfrm>
          </p:grpSpPr>
          <p:cxnSp>
            <p:nvCxnSpPr>
              <p:cNvPr id="9" name="Straight Connector 8"/>
              <p:cNvCxnSpPr>
                <a:stCxn id="29" idx="6"/>
              </p:cNvCxnSpPr>
              <p:nvPr/>
            </p:nvCxnSpPr>
            <p:spPr>
              <a:xfrm>
                <a:off x="4191000" y="1945600"/>
                <a:ext cx="1733860" cy="2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3" idx="2"/>
              </p:cNvCxnSpPr>
              <p:nvPr/>
            </p:nvCxnSpPr>
            <p:spPr>
              <a:xfrm>
                <a:off x="6114740" y="2119860"/>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6"/>
              </p:cNvCxnSpPr>
              <p:nvPr/>
            </p:nvCxnSpPr>
            <p:spPr>
              <a:xfrm flipV="1">
                <a:off x="4191000" y="2398645"/>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91200" y="1447800"/>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Sales</a:t>
                </a:r>
              </a:p>
            </p:txBody>
          </p:sp>
          <p:sp>
            <p:nvSpPr>
              <p:cNvPr id="13" name="Rectangle 12"/>
              <p:cNvSpPr/>
              <p:nvPr/>
            </p:nvSpPr>
            <p:spPr>
              <a:xfrm>
                <a:off x="5791200" y="1752600"/>
                <a:ext cx="11430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quantity</a:t>
                </a:r>
              </a:p>
              <a:p>
                <a:r>
                  <a:rPr lang="en-US" sz="1200" dirty="0"/>
                  <a:t>receipts</a:t>
                </a:r>
              </a:p>
            </p:txBody>
          </p:sp>
          <p:sp>
            <p:nvSpPr>
              <p:cNvPr id="14" name="Oval 13"/>
              <p:cNvSpPr/>
              <p:nvPr/>
            </p:nvSpPr>
            <p:spPr>
              <a:xfrm>
                <a:off x="5352740" y="22912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5" name="Oval 14"/>
              <p:cNvSpPr/>
              <p:nvPr/>
            </p:nvSpPr>
            <p:spPr>
              <a:xfrm>
                <a:off x="7162800" y="20124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6" name="TextBox 15"/>
              <p:cNvSpPr txBox="1"/>
              <p:nvPr/>
            </p:nvSpPr>
            <p:spPr>
              <a:xfrm>
                <a:off x="7010400" y="2209800"/>
                <a:ext cx="533400" cy="261610"/>
              </a:xfrm>
              <a:prstGeom prst="rect">
                <a:avLst/>
              </a:prstGeom>
              <a:noFill/>
            </p:spPr>
            <p:txBody>
              <a:bodyPr wrap="square" rtlCol="0">
                <a:spAutoFit/>
              </a:bodyPr>
              <a:lstStyle/>
              <a:p>
                <a:pPr algn="ctr"/>
                <a:r>
                  <a:rPr lang="en-US" sz="1100" dirty="0"/>
                  <a:t>store</a:t>
                </a:r>
              </a:p>
            </p:txBody>
          </p:sp>
          <p:sp>
            <p:nvSpPr>
              <p:cNvPr id="17" name="Oval 16"/>
              <p:cNvSpPr/>
              <p:nvPr/>
            </p:nvSpPr>
            <p:spPr>
              <a:xfrm>
                <a:off x="4876800" y="2286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8" name="TextBox 17"/>
              <p:cNvSpPr txBox="1"/>
              <p:nvPr/>
            </p:nvSpPr>
            <p:spPr>
              <a:xfrm>
                <a:off x="4572000" y="2466201"/>
                <a:ext cx="838200" cy="261610"/>
              </a:xfrm>
              <a:prstGeom prst="rect">
                <a:avLst/>
              </a:prstGeom>
              <a:noFill/>
            </p:spPr>
            <p:txBody>
              <a:bodyPr wrap="square" rtlCol="0">
                <a:spAutoFit/>
              </a:bodyPr>
              <a:lstStyle/>
              <a:p>
                <a:pPr algn="ctr"/>
                <a:r>
                  <a:rPr lang="en-US" sz="1100" dirty="0"/>
                  <a:t>month</a:t>
                </a:r>
              </a:p>
            </p:txBody>
          </p:sp>
          <p:sp>
            <p:nvSpPr>
              <p:cNvPr id="19" name="Oval 18"/>
              <p:cNvSpPr/>
              <p:nvPr/>
            </p:nvSpPr>
            <p:spPr>
              <a:xfrm>
                <a:off x="4419600" y="22912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0" name="TextBox 19"/>
              <p:cNvSpPr txBox="1"/>
              <p:nvPr/>
            </p:nvSpPr>
            <p:spPr>
              <a:xfrm>
                <a:off x="4114800" y="2466201"/>
                <a:ext cx="838200" cy="261610"/>
              </a:xfrm>
              <a:prstGeom prst="rect">
                <a:avLst/>
              </a:prstGeom>
              <a:noFill/>
            </p:spPr>
            <p:txBody>
              <a:bodyPr wrap="square" rtlCol="0">
                <a:spAutoFit/>
              </a:bodyPr>
              <a:lstStyle/>
              <a:p>
                <a:pPr algn="ctr"/>
                <a:r>
                  <a:rPr lang="en-US" sz="1100" dirty="0"/>
                  <a:t>quarter</a:t>
                </a:r>
              </a:p>
            </p:txBody>
          </p:sp>
          <p:sp>
            <p:nvSpPr>
              <p:cNvPr id="21" name="Oval 20"/>
              <p:cNvSpPr/>
              <p:nvPr/>
            </p:nvSpPr>
            <p:spPr>
              <a:xfrm>
                <a:off x="3962400" y="22860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2" name="TextBox 21"/>
              <p:cNvSpPr txBox="1"/>
              <p:nvPr/>
            </p:nvSpPr>
            <p:spPr>
              <a:xfrm>
                <a:off x="3810000" y="2466201"/>
                <a:ext cx="457200" cy="261610"/>
              </a:xfrm>
              <a:prstGeom prst="rect">
                <a:avLst/>
              </a:prstGeom>
              <a:noFill/>
            </p:spPr>
            <p:txBody>
              <a:bodyPr wrap="square" rtlCol="0">
                <a:spAutoFit/>
              </a:bodyPr>
              <a:lstStyle/>
              <a:p>
                <a:pPr algn="ctr"/>
                <a:r>
                  <a:rPr lang="en-US" sz="1100" dirty="0"/>
                  <a:t>year</a:t>
                </a:r>
              </a:p>
            </p:txBody>
          </p:sp>
          <p:sp>
            <p:nvSpPr>
              <p:cNvPr id="23" name="Oval 22"/>
              <p:cNvSpPr/>
              <p:nvPr/>
            </p:nvSpPr>
            <p:spPr>
              <a:xfrm>
                <a:off x="8534400" y="20151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4" name="TextBox 23"/>
              <p:cNvSpPr txBox="1"/>
              <p:nvPr/>
            </p:nvSpPr>
            <p:spPr>
              <a:xfrm>
                <a:off x="8229600" y="2198775"/>
                <a:ext cx="838200" cy="261610"/>
              </a:xfrm>
              <a:prstGeom prst="rect">
                <a:avLst/>
              </a:prstGeom>
              <a:noFill/>
            </p:spPr>
            <p:txBody>
              <a:bodyPr wrap="square" rtlCol="0">
                <a:spAutoFit/>
              </a:bodyPr>
              <a:lstStyle/>
              <a:p>
                <a:pPr algn="ctr"/>
                <a:r>
                  <a:rPr lang="en-US" sz="1100" dirty="0"/>
                  <a:t>country</a:t>
                </a:r>
              </a:p>
            </p:txBody>
          </p:sp>
          <p:sp>
            <p:nvSpPr>
              <p:cNvPr id="25" name="Oval 24"/>
              <p:cNvSpPr/>
              <p:nvPr/>
            </p:nvSpPr>
            <p:spPr>
              <a:xfrm>
                <a:off x="8077200" y="200993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6" name="TextBox 25"/>
              <p:cNvSpPr txBox="1"/>
              <p:nvPr/>
            </p:nvSpPr>
            <p:spPr>
              <a:xfrm>
                <a:off x="7772400" y="2198775"/>
                <a:ext cx="838200" cy="261610"/>
              </a:xfrm>
              <a:prstGeom prst="rect">
                <a:avLst/>
              </a:prstGeom>
              <a:noFill/>
            </p:spPr>
            <p:txBody>
              <a:bodyPr wrap="square" rtlCol="0">
                <a:spAutoFit/>
              </a:bodyPr>
              <a:lstStyle/>
              <a:p>
                <a:pPr algn="ctr"/>
                <a:r>
                  <a:rPr lang="en-US" sz="1100" dirty="0"/>
                  <a:t>state</a:t>
                </a:r>
              </a:p>
            </p:txBody>
          </p:sp>
          <p:sp>
            <p:nvSpPr>
              <p:cNvPr id="27" name="Oval 26"/>
              <p:cNvSpPr/>
              <p:nvPr/>
            </p:nvSpPr>
            <p:spPr>
              <a:xfrm>
                <a:off x="7620000" y="201514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8" name="TextBox 27"/>
              <p:cNvSpPr txBox="1"/>
              <p:nvPr/>
            </p:nvSpPr>
            <p:spPr>
              <a:xfrm>
                <a:off x="7315200" y="2198775"/>
                <a:ext cx="838200" cy="261610"/>
              </a:xfrm>
              <a:prstGeom prst="rect">
                <a:avLst/>
              </a:prstGeom>
              <a:noFill/>
            </p:spPr>
            <p:txBody>
              <a:bodyPr wrap="square" rtlCol="0">
                <a:spAutoFit/>
              </a:bodyPr>
              <a:lstStyle/>
              <a:p>
                <a:pPr algn="ctr"/>
                <a:r>
                  <a:rPr lang="en-US" sz="1100" dirty="0"/>
                  <a:t>city</a:t>
                </a:r>
              </a:p>
            </p:txBody>
          </p:sp>
          <p:sp>
            <p:nvSpPr>
              <p:cNvPr id="29" name="Oval 28"/>
              <p:cNvSpPr/>
              <p:nvPr/>
            </p:nvSpPr>
            <p:spPr>
              <a:xfrm>
                <a:off x="3962400" y="18313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30" name="TextBox 29"/>
              <p:cNvSpPr txBox="1"/>
              <p:nvPr/>
            </p:nvSpPr>
            <p:spPr>
              <a:xfrm>
                <a:off x="3429000" y="1995202"/>
                <a:ext cx="1143000" cy="261610"/>
              </a:xfrm>
              <a:prstGeom prst="rect">
                <a:avLst/>
              </a:prstGeom>
              <a:noFill/>
            </p:spPr>
            <p:txBody>
              <a:bodyPr wrap="square" rtlCol="0">
                <a:spAutoFit/>
              </a:bodyPr>
              <a:lstStyle/>
              <a:p>
                <a:pPr algn="ctr"/>
                <a:r>
                  <a:rPr lang="en-US" sz="1100" dirty="0"/>
                  <a:t>department</a:t>
                </a:r>
              </a:p>
            </p:txBody>
          </p:sp>
          <p:sp>
            <p:nvSpPr>
              <p:cNvPr id="31" name="Oval 30"/>
              <p:cNvSpPr/>
              <p:nvPr/>
            </p:nvSpPr>
            <p:spPr>
              <a:xfrm>
                <a:off x="5334000" y="18340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32" name="TextBox 31"/>
              <p:cNvSpPr txBox="1"/>
              <p:nvPr/>
            </p:nvSpPr>
            <p:spPr>
              <a:xfrm>
                <a:off x="5029200" y="1524000"/>
                <a:ext cx="838200" cy="261610"/>
              </a:xfrm>
              <a:prstGeom prst="rect">
                <a:avLst/>
              </a:prstGeom>
              <a:noFill/>
            </p:spPr>
            <p:txBody>
              <a:bodyPr wrap="square" rtlCol="0">
                <a:spAutoFit/>
              </a:bodyPr>
              <a:lstStyle/>
              <a:p>
                <a:pPr algn="ctr"/>
                <a:r>
                  <a:rPr lang="en-US" sz="1100" dirty="0"/>
                  <a:t>product</a:t>
                </a:r>
              </a:p>
            </p:txBody>
          </p:sp>
          <p:sp>
            <p:nvSpPr>
              <p:cNvPr id="33" name="Oval 32"/>
              <p:cNvSpPr/>
              <p:nvPr/>
            </p:nvSpPr>
            <p:spPr>
              <a:xfrm>
                <a:off x="4858060" y="18288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34" name="TextBox 33"/>
              <p:cNvSpPr txBox="1"/>
              <p:nvPr/>
            </p:nvSpPr>
            <p:spPr>
              <a:xfrm>
                <a:off x="4648200" y="1524000"/>
                <a:ext cx="628340" cy="261610"/>
              </a:xfrm>
              <a:prstGeom prst="rect">
                <a:avLst/>
              </a:prstGeom>
              <a:noFill/>
            </p:spPr>
            <p:txBody>
              <a:bodyPr wrap="square" rtlCol="0">
                <a:spAutoFit/>
              </a:bodyPr>
              <a:lstStyle/>
              <a:p>
                <a:pPr algn="ctr"/>
                <a:r>
                  <a:rPr lang="en-US" sz="1100" dirty="0"/>
                  <a:t>type</a:t>
                </a:r>
              </a:p>
            </p:txBody>
          </p:sp>
          <p:sp>
            <p:nvSpPr>
              <p:cNvPr id="35" name="Oval 34"/>
              <p:cNvSpPr/>
              <p:nvPr/>
            </p:nvSpPr>
            <p:spPr>
              <a:xfrm>
                <a:off x="4400860" y="18340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36" name="TextBox 35"/>
              <p:cNvSpPr txBox="1"/>
              <p:nvPr/>
            </p:nvSpPr>
            <p:spPr>
              <a:xfrm>
                <a:off x="4096060" y="1509998"/>
                <a:ext cx="838200" cy="261610"/>
              </a:xfrm>
              <a:prstGeom prst="rect">
                <a:avLst/>
              </a:prstGeom>
              <a:noFill/>
            </p:spPr>
            <p:txBody>
              <a:bodyPr wrap="square" rtlCol="0">
                <a:spAutoFit/>
              </a:bodyPr>
              <a:lstStyle/>
              <a:p>
                <a:pPr algn="ctr"/>
                <a:r>
                  <a:rPr lang="en-US" sz="1100" dirty="0"/>
                  <a:t>category</a:t>
                </a:r>
              </a:p>
            </p:txBody>
          </p:sp>
        </p:gr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Fact Tables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63</a:t>
            </a:fld>
            <a:endParaRPr lang="en-US"/>
          </a:p>
        </p:txBody>
      </p:sp>
      <p:sp>
        <p:nvSpPr>
          <p:cNvPr id="4" name="Content Placeholder 3"/>
          <p:cNvSpPr>
            <a:spLocks noGrp="1"/>
          </p:cNvSpPr>
          <p:nvPr>
            <p:ph sz="quarter" idx="1"/>
          </p:nvPr>
        </p:nvSpPr>
        <p:spPr>
          <a:xfrm>
            <a:off x="457200" y="1219200"/>
            <a:ext cx="8229600" cy="2286000"/>
          </a:xfrm>
        </p:spPr>
        <p:txBody>
          <a:bodyPr>
            <a:noAutofit/>
          </a:bodyPr>
          <a:lstStyle/>
          <a:p>
            <a:r>
              <a:rPr lang="en-US" sz="2200" dirty="0"/>
              <a:t>An </a:t>
            </a:r>
            <a:r>
              <a:rPr lang="en-US" sz="2200" dirty="0">
                <a:solidFill>
                  <a:srgbClr val="FF0000"/>
                </a:solidFill>
              </a:rPr>
              <a:t>aggregate fact table </a:t>
            </a:r>
            <a:r>
              <a:rPr lang="en-US" sz="2200" dirty="0"/>
              <a:t>is a </a:t>
            </a:r>
            <a:r>
              <a:rPr lang="en-US" sz="2200" dirty="0">
                <a:solidFill>
                  <a:schemeClr val="bg2">
                    <a:lumMod val="50000"/>
                  </a:schemeClr>
                </a:solidFill>
              </a:rPr>
              <a:t>summary</a:t>
            </a:r>
            <a:r>
              <a:rPr lang="en-US" sz="2200" dirty="0"/>
              <a:t> of the base fact table at higher levels along the dimension hierarchies.</a:t>
            </a:r>
          </a:p>
          <a:p>
            <a:pPr lvl="1"/>
            <a:r>
              <a:rPr lang="en-US" sz="1900" dirty="0">
                <a:solidFill>
                  <a:schemeClr val="accent6">
                    <a:lumMod val="60000"/>
                    <a:lumOff val="40000"/>
                  </a:schemeClr>
                </a:solidFill>
              </a:rPr>
              <a:t>Pre-calculated</a:t>
            </a:r>
            <a:r>
              <a:rPr lang="en-US" sz="1900" dirty="0"/>
              <a:t> in ETL process and stored as a table in the database, or </a:t>
            </a:r>
          </a:p>
          <a:p>
            <a:pPr lvl="1"/>
            <a:r>
              <a:rPr lang="en-US" sz="1900" dirty="0">
                <a:solidFill>
                  <a:schemeClr val="accent6">
                    <a:lumMod val="60000"/>
                    <a:lumOff val="40000"/>
                  </a:schemeClr>
                </a:solidFill>
              </a:rPr>
              <a:t>Materialized view: </a:t>
            </a:r>
            <a:r>
              <a:rPr lang="en-US" sz="1900" dirty="0">
                <a:solidFill>
                  <a:schemeClr val="tx1"/>
                </a:solidFill>
              </a:rPr>
              <a:t>dat</a:t>
            </a:r>
            <a:r>
              <a:rPr lang="en-US" sz="1900" dirty="0"/>
              <a:t>abase system support automatic update with the base fact table</a:t>
            </a:r>
          </a:p>
        </p:txBody>
      </p:sp>
      <p:sp>
        <p:nvSpPr>
          <p:cNvPr id="13" name="TextBox 12"/>
          <p:cNvSpPr txBox="1"/>
          <p:nvPr/>
        </p:nvSpPr>
        <p:spPr>
          <a:xfrm>
            <a:off x="2971800" y="4231719"/>
            <a:ext cx="5638800" cy="2092881"/>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600" dirty="0"/>
              <a:t>CREATE MATERIALIZED VIEW Sales_Aggr_1 </a:t>
            </a:r>
            <a:endParaRPr lang="en-US" sz="1600" dirty="0">
              <a:solidFill>
                <a:schemeClr val="tx1"/>
              </a:solidFill>
            </a:endParaRPr>
          </a:p>
          <a:p>
            <a:pPr>
              <a:tabLst>
                <a:tab pos="2517775" algn="l"/>
              </a:tabLst>
            </a:pPr>
            <a:r>
              <a:rPr lang="en-US" sz="1600" dirty="0">
                <a:solidFill>
                  <a:schemeClr val="tx1"/>
                </a:solidFill>
              </a:rPr>
              <a:t>AS</a:t>
            </a:r>
          </a:p>
          <a:p>
            <a:pPr>
              <a:tabLst>
                <a:tab pos="2517775" algn="l"/>
              </a:tabLst>
            </a:pPr>
            <a:r>
              <a:rPr lang="en-US" sz="1600" dirty="0">
                <a:solidFill>
                  <a:schemeClr val="tx1"/>
                </a:solidFill>
              </a:rPr>
              <a:t>SELECT </a:t>
            </a:r>
            <a:r>
              <a:rPr lang="en-US" sz="1600" dirty="0" err="1">
                <a:solidFill>
                  <a:schemeClr val="tx1"/>
                </a:solidFill>
              </a:rPr>
              <a:t>P.type</a:t>
            </a:r>
            <a:r>
              <a:rPr lang="en-US" sz="1600" dirty="0">
                <a:solidFill>
                  <a:schemeClr val="tx1"/>
                </a:solidFill>
              </a:rPr>
              <a:t>, </a:t>
            </a:r>
            <a:r>
              <a:rPr lang="en-US" sz="1600" dirty="0" err="1">
                <a:solidFill>
                  <a:schemeClr val="tx1"/>
                </a:solidFill>
              </a:rPr>
              <a:t>S.store</a:t>
            </a:r>
            <a:r>
              <a:rPr lang="en-US" sz="1600" dirty="0">
                <a:solidFill>
                  <a:schemeClr val="tx1"/>
                </a:solidFill>
              </a:rPr>
              <a:t>, </a:t>
            </a:r>
            <a:r>
              <a:rPr lang="en-US" sz="1600" dirty="0" err="1">
                <a:solidFill>
                  <a:schemeClr val="tx1"/>
                </a:solidFill>
              </a:rPr>
              <a:t>D.month</a:t>
            </a:r>
            <a:r>
              <a:rPr lang="en-US" sz="1600" dirty="0">
                <a:solidFill>
                  <a:schemeClr val="tx1"/>
                </a:solidFill>
              </a:rPr>
              <a:t>, Sum(</a:t>
            </a:r>
            <a:r>
              <a:rPr lang="en-US" sz="1600" dirty="0" err="1">
                <a:solidFill>
                  <a:schemeClr val="tx1"/>
                </a:solidFill>
              </a:rPr>
              <a:t>F.receipts</a:t>
            </a:r>
            <a:r>
              <a:rPr lang="en-US" sz="1600" dirty="0">
                <a:solidFill>
                  <a:schemeClr val="tx1"/>
                </a:solidFill>
              </a:rPr>
              <a:t>), Sum(</a:t>
            </a:r>
            <a:r>
              <a:rPr lang="en-US" sz="1600" dirty="0" err="1">
                <a:solidFill>
                  <a:schemeClr val="tx1"/>
                </a:solidFill>
              </a:rPr>
              <a:t>F.quantity</a:t>
            </a:r>
            <a:r>
              <a:rPr lang="en-US" sz="1600" dirty="0">
                <a:solidFill>
                  <a:schemeClr val="tx1"/>
                </a:solidFill>
              </a:rPr>
              <a:t>) </a:t>
            </a:r>
          </a:p>
          <a:p>
            <a:pPr>
              <a:tabLst>
                <a:tab pos="2517775" algn="l"/>
              </a:tabLst>
            </a:pPr>
            <a:r>
              <a:rPr lang="en-US" sz="1600" dirty="0">
                <a:solidFill>
                  <a:schemeClr val="tx1"/>
                </a:solidFill>
              </a:rPr>
              <a:t>FROM SALES F</a:t>
            </a:r>
          </a:p>
          <a:p>
            <a:pPr>
              <a:tabLst>
                <a:tab pos="2517775" algn="l"/>
              </a:tabLst>
            </a:pPr>
            <a:r>
              <a:rPr lang="en-US" sz="1600" dirty="0">
                <a:solidFill>
                  <a:schemeClr val="tx1"/>
                </a:solidFill>
              </a:rPr>
              <a:t>    JOIN STORE S 	ON </a:t>
            </a:r>
            <a:r>
              <a:rPr lang="en-US" sz="1600" dirty="0" err="1">
                <a:solidFill>
                  <a:schemeClr val="tx1"/>
                </a:solidFill>
              </a:rPr>
              <a:t>F.keyS</a:t>
            </a:r>
            <a:r>
              <a:rPr lang="en-US" sz="1600" dirty="0">
                <a:solidFill>
                  <a:schemeClr val="tx1"/>
                </a:solidFill>
              </a:rPr>
              <a:t> = </a:t>
            </a:r>
            <a:r>
              <a:rPr lang="en-US" sz="1600" dirty="0" err="1">
                <a:solidFill>
                  <a:schemeClr val="tx1"/>
                </a:solidFill>
              </a:rPr>
              <a:t>S.keyS</a:t>
            </a:r>
            <a:endParaRPr lang="en-US" sz="1600" dirty="0">
              <a:solidFill>
                <a:schemeClr val="tx1"/>
              </a:solidFill>
            </a:endParaRPr>
          </a:p>
          <a:p>
            <a:pPr>
              <a:tabLst>
                <a:tab pos="2517775" algn="l"/>
              </a:tabLst>
            </a:pPr>
            <a:r>
              <a:rPr lang="en-US" sz="1600" dirty="0">
                <a:solidFill>
                  <a:schemeClr val="tx1"/>
                </a:solidFill>
              </a:rPr>
              <a:t>    JOIN DATE D 	ON </a:t>
            </a:r>
            <a:r>
              <a:rPr lang="en-US" sz="1600" dirty="0" err="1">
                <a:solidFill>
                  <a:schemeClr val="tx1"/>
                </a:solidFill>
              </a:rPr>
              <a:t>F.keyD</a:t>
            </a:r>
            <a:r>
              <a:rPr lang="en-US" sz="1600" dirty="0">
                <a:solidFill>
                  <a:schemeClr val="tx1"/>
                </a:solidFill>
              </a:rPr>
              <a:t> = </a:t>
            </a:r>
            <a:r>
              <a:rPr lang="en-US" sz="1600" dirty="0" err="1">
                <a:solidFill>
                  <a:schemeClr val="tx1"/>
                </a:solidFill>
              </a:rPr>
              <a:t>D.keyD</a:t>
            </a:r>
            <a:endParaRPr lang="en-US" sz="1600" dirty="0">
              <a:solidFill>
                <a:schemeClr val="tx1"/>
              </a:solidFill>
            </a:endParaRPr>
          </a:p>
          <a:p>
            <a:pPr>
              <a:tabLst>
                <a:tab pos="2517775" algn="l"/>
              </a:tabLst>
            </a:pPr>
            <a:r>
              <a:rPr lang="en-US" sz="1600" dirty="0">
                <a:solidFill>
                  <a:schemeClr val="tx1"/>
                </a:solidFill>
              </a:rPr>
              <a:t>    JOIN PRODUCT P	ON </a:t>
            </a:r>
            <a:r>
              <a:rPr lang="en-US" sz="1600" dirty="0" err="1">
                <a:solidFill>
                  <a:schemeClr val="tx1"/>
                </a:solidFill>
              </a:rPr>
              <a:t>F.keyP</a:t>
            </a:r>
            <a:r>
              <a:rPr lang="en-US" sz="1600" dirty="0">
                <a:solidFill>
                  <a:schemeClr val="tx1"/>
                </a:solidFill>
              </a:rPr>
              <a:t> = </a:t>
            </a:r>
            <a:r>
              <a:rPr lang="en-US" sz="1600" dirty="0" err="1">
                <a:solidFill>
                  <a:schemeClr val="tx1"/>
                </a:solidFill>
              </a:rPr>
              <a:t>P.keyP</a:t>
            </a:r>
            <a:endParaRPr lang="en-US" sz="1600" dirty="0">
              <a:solidFill>
                <a:schemeClr val="tx1"/>
              </a:solidFill>
            </a:endParaRPr>
          </a:p>
          <a:p>
            <a:pPr>
              <a:tabLst>
                <a:tab pos="2517775" algn="l"/>
              </a:tabLst>
            </a:pPr>
            <a:r>
              <a:rPr lang="en-US" sz="1600" dirty="0">
                <a:solidFill>
                  <a:schemeClr val="tx1"/>
                </a:solidFill>
              </a:rPr>
              <a:t>GROUP BY </a:t>
            </a:r>
            <a:r>
              <a:rPr lang="en-US" sz="1600" dirty="0" err="1">
                <a:solidFill>
                  <a:schemeClr val="tx1"/>
                </a:solidFill>
              </a:rPr>
              <a:t>P.type</a:t>
            </a:r>
            <a:r>
              <a:rPr lang="en-US" sz="1600" dirty="0">
                <a:solidFill>
                  <a:schemeClr val="tx1"/>
                </a:solidFill>
              </a:rPr>
              <a:t>, </a:t>
            </a:r>
            <a:r>
              <a:rPr lang="en-US" sz="1600" dirty="0" err="1">
                <a:solidFill>
                  <a:schemeClr val="tx1"/>
                </a:solidFill>
              </a:rPr>
              <a:t>S.store</a:t>
            </a:r>
            <a:r>
              <a:rPr lang="en-US" sz="1600" dirty="0">
                <a:solidFill>
                  <a:schemeClr val="tx1"/>
                </a:solidFill>
              </a:rPr>
              <a:t>, </a:t>
            </a:r>
            <a:r>
              <a:rPr lang="en-US" sz="1600" dirty="0" err="1">
                <a:solidFill>
                  <a:schemeClr val="tx1"/>
                </a:solidFill>
              </a:rPr>
              <a:t>D.month</a:t>
            </a:r>
            <a:r>
              <a:rPr lang="en-US" sz="1600" dirty="0">
                <a:solidFill>
                  <a:schemeClr val="tx1"/>
                </a:solidFill>
              </a:rPr>
              <a:t>;</a:t>
            </a:r>
          </a:p>
        </p:txBody>
      </p:sp>
      <p:sp>
        <p:nvSpPr>
          <p:cNvPr id="14" name="TextBox 13"/>
          <p:cNvSpPr txBox="1"/>
          <p:nvPr/>
        </p:nvSpPr>
        <p:spPr>
          <a:xfrm>
            <a:off x="228600" y="4267200"/>
            <a:ext cx="2514600" cy="1323439"/>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just"/>
            <a:r>
              <a:rPr lang="en-US" sz="1600" dirty="0"/>
              <a:t>An aggregate fact table for 'sales per product type per store per month' stores a summary of the base fact table.</a:t>
            </a:r>
          </a:p>
        </p:txBody>
      </p:sp>
      <p:grpSp>
        <p:nvGrpSpPr>
          <p:cNvPr id="45" name="Group 44"/>
          <p:cNvGrpSpPr/>
          <p:nvPr/>
        </p:nvGrpSpPr>
        <p:grpSpPr>
          <a:xfrm>
            <a:off x="2971800" y="2819400"/>
            <a:ext cx="5638800" cy="1248591"/>
            <a:chOff x="457200" y="3124200"/>
            <a:chExt cx="5638800" cy="1248591"/>
          </a:xfrm>
        </p:grpSpPr>
        <p:sp>
          <p:nvSpPr>
            <p:cNvPr id="8" name="TextBox 7"/>
            <p:cNvSpPr txBox="1"/>
            <p:nvPr/>
          </p:nvSpPr>
          <p:spPr>
            <a:xfrm>
              <a:off x="2057400" y="4095792"/>
              <a:ext cx="838200" cy="276999"/>
            </a:xfrm>
            <a:prstGeom prst="rect">
              <a:avLst/>
            </a:prstGeom>
            <a:noFill/>
          </p:spPr>
          <p:txBody>
            <a:bodyPr wrap="square" rtlCol="0">
              <a:spAutoFit/>
            </a:bodyPr>
            <a:lstStyle/>
            <a:p>
              <a:pPr algn="ctr"/>
              <a:r>
                <a:rPr lang="en-US" sz="1200" dirty="0"/>
                <a:t>date</a:t>
              </a:r>
            </a:p>
          </p:txBody>
        </p:sp>
        <p:cxnSp>
          <p:nvCxnSpPr>
            <p:cNvPr id="9" name="Straight Connector 8"/>
            <p:cNvCxnSpPr>
              <a:stCxn id="31" idx="6"/>
            </p:cNvCxnSpPr>
            <p:nvPr/>
          </p:nvCxnSpPr>
          <p:spPr>
            <a:xfrm>
              <a:off x="1219200" y="3559802"/>
              <a:ext cx="1733860" cy="2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5" idx="2"/>
            </p:cNvCxnSpPr>
            <p:nvPr/>
          </p:nvCxnSpPr>
          <p:spPr>
            <a:xfrm>
              <a:off x="3142940" y="3829270"/>
              <a:ext cx="2419660" cy="9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3" idx="6"/>
            </p:cNvCxnSpPr>
            <p:nvPr/>
          </p:nvCxnSpPr>
          <p:spPr>
            <a:xfrm flipV="1">
              <a:off x="1219200" y="4012847"/>
              <a:ext cx="2514600" cy="1655"/>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19400" y="3157210"/>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Sales</a:t>
              </a:r>
              <a:endParaRPr lang="en-US" sz="1400" dirty="0"/>
            </a:p>
          </p:txBody>
        </p:sp>
        <p:sp>
          <p:nvSpPr>
            <p:cNvPr id="15" name="Rectangle 14"/>
            <p:cNvSpPr/>
            <p:nvPr/>
          </p:nvSpPr>
          <p:spPr>
            <a:xfrm>
              <a:off x="2819400" y="3462010"/>
              <a:ext cx="11430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quantity</a:t>
              </a:r>
            </a:p>
            <a:p>
              <a:r>
                <a:rPr lang="en-US" sz="1400" dirty="0"/>
                <a:t>receipts</a:t>
              </a:r>
              <a:endParaRPr lang="en-US" sz="1200" dirty="0"/>
            </a:p>
          </p:txBody>
        </p:sp>
        <p:sp>
          <p:nvSpPr>
            <p:cNvPr id="16" name="Oval 15"/>
            <p:cNvSpPr/>
            <p:nvPr/>
          </p:nvSpPr>
          <p:spPr>
            <a:xfrm>
              <a:off x="2380940" y="390541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7" name="Oval 16"/>
            <p:cNvSpPr/>
            <p:nvPr/>
          </p:nvSpPr>
          <p:spPr>
            <a:xfrm>
              <a:off x="4191000" y="372184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8" name="TextBox 17"/>
            <p:cNvSpPr txBox="1"/>
            <p:nvPr/>
          </p:nvSpPr>
          <p:spPr>
            <a:xfrm>
              <a:off x="4038600" y="3919210"/>
              <a:ext cx="533400" cy="276999"/>
            </a:xfrm>
            <a:prstGeom prst="rect">
              <a:avLst/>
            </a:prstGeom>
            <a:noFill/>
          </p:spPr>
          <p:txBody>
            <a:bodyPr wrap="square" rtlCol="0">
              <a:spAutoFit/>
            </a:bodyPr>
            <a:lstStyle/>
            <a:p>
              <a:pPr algn="ctr"/>
              <a:r>
                <a:rPr lang="en-US" sz="1200" dirty="0"/>
                <a:t>store</a:t>
              </a:r>
            </a:p>
          </p:txBody>
        </p:sp>
        <p:sp>
          <p:nvSpPr>
            <p:cNvPr id="19" name="Oval 18"/>
            <p:cNvSpPr/>
            <p:nvPr/>
          </p:nvSpPr>
          <p:spPr>
            <a:xfrm>
              <a:off x="1905000" y="390020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0" name="TextBox 19"/>
            <p:cNvSpPr txBox="1"/>
            <p:nvPr/>
          </p:nvSpPr>
          <p:spPr>
            <a:xfrm>
              <a:off x="1600200" y="4080403"/>
              <a:ext cx="838200" cy="276999"/>
            </a:xfrm>
            <a:prstGeom prst="rect">
              <a:avLst/>
            </a:prstGeom>
            <a:noFill/>
          </p:spPr>
          <p:txBody>
            <a:bodyPr wrap="square" rtlCol="0">
              <a:spAutoFit/>
            </a:bodyPr>
            <a:lstStyle/>
            <a:p>
              <a:pPr algn="ctr"/>
              <a:r>
                <a:rPr lang="en-US" sz="1200" dirty="0"/>
                <a:t>month</a:t>
              </a:r>
            </a:p>
          </p:txBody>
        </p:sp>
        <p:sp>
          <p:nvSpPr>
            <p:cNvPr id="21" name="Oval 20"/>
            <p:cNvSpPr/>
            <p:nvPr/>
          </p:nvSpPr>
          <p:spPr>
            <a:xfrm>
              <a:off x="1447800" y="390541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2" name="TextBox 21"/>
            <p:cNvSpPr txBox="1"/>
            <p:nvPr/>
          </p:nvSpPr>
          <p:spPr>
            <a:xfrm>
              <a:off x="1143000" y="4080403"/>
              <a:ext cx="838200" cy="276999"/>
            </a:xfrm>
            <a:prstGeom prst="rect">
              <a:avLst/>
            </a:prstGeom>
            <a:noFill/>
          </p:spPr>
          <p:txBody>
            <a:bodyPr wrap="square" rtlCol="0">
              <a:spAutoFit/>
            </a:bodyPr>
            <a:lstStyle/>
            <a:p>
              <a:pPr algn="ctr"/>
              <a:r>
                <a:rPr lang="en-US" sz="1200" dirty="0"/>
                <a:t>quarter</a:t>
              </a:r>
            </a:p>
          </p:txBody>
        </p:sp>
        <p:sp>
          <p:nvSpPr>
            <p:cNvPr id="23" name="Oval 22"/>
            <p:cNvSpPr/>
            <p:nvPr/>
          </p:nvSpPr>
          <p:spPr>
            <a:xfrm>
              <a:off x="990600" y="390020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4" name="TextBox 23"/>
            <p:cNvSpPr txBox="1"/>
            <p:nvPr/>
          </p:nvSpPr>
          <p:spPr>
            <a:xfrm>
              <a:off x="838200" y="4080403"/>
              <a:ext cx="457200" cy="276999"/>
            </a:xfrm>
            <a:prstGeom prst="rect">
              <a:avLst/>
            </a:prstGeom>
            <a:noFill/>
          </p:spPr>
          <p:txBody>
            <a:bodyPr wrap="square" rtlCol="0">
              <a:spAutoFit/>
            </a:bodyPr>
            <a:lstStyle/>
            <a:p>
              <a:pPr algn="ctr"/>
              <a:r>
                <a:rPr lang="en-US" sz="1200" dirty="0"/>
                <a:t>year</a:t>
              </a:r>
            </a:p>
          </p:txBody>
        </p:sp>
        <p:sp>
          <p:nvSpPr>
            <p:cNvPr id="25" name="Oval 24"/>
            <p:cNvSpPr/>
            <p:nvPr/>
          </p:nvSpPr>
          <p:spPr>
            <a:xfrm>
              <a:off x="5562600" y="372455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6" name="TextBox 25"/>
            <p:cNvSpPr txBox="1"/>
            <p:nvPr/>
          </p:nvSpPr>
          <p:spPr>
            <a:xfrm>
              <a:off x="5257800" y="3908185"/>
              <a:ext cx="838200" cy="276999"/>
            </a:xfrm>
            <a:prstGeom prst="rect">
              <a:avLst/>
            </a:prstGeom>
            <a:noFill/>
          </p:spPr>
          <p:txBody>
            <a:bodyPr wrap="square" rtlCol="0">
              <a:spAutoFit/>
            </a:bodyPr>
            <a:lstStyle/>
            <a:p>
              <a:pPr algn="ctr"/>
              <a:r>
                <a:rPr lang="en-US" sz="1200" dirty="0"/>
                <a:t>country</a:t>
              </a:r>
            </a:p>
          </p:txBody>
        </p:sp>
        <p:sp>
          <p:nvSpPr>
            <p:cNvPr id="27" name="Oval 26"/>
            <p:cNvSpPr/>
            <p:nvPr/>
          </p:nvSpPr>
          <p:spPr>
            <a:xfrm>
              <a:off x="5105400" y="371934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8" name="TextBox 27"/>
            <p:cNvSpPr txBox="1"/>
            <p:nvPr/>
          </p:nvSpPr>
          <p:spPr>
            <a:xfrm>
              <a:off x="4800600" y="3908185"/>
              <a:ext cx="838200" cy="276999"/>
            </a:xfrm>
            <a:prstGeom prst="rect">
              <a:avLst/>
            </a:prstGeom>
            <a:noFill/>
          </p:spPr>
          <p:txBody>
            <a:bodyPr wrap="square" rtlCol="0">
              <a:spAutoFit/>
            </a:bodyPr>
            <a:lstStyle/>
            <a:p>
              <a:pPr algn="ctr"/>
              <a:r>
                <a:rPr lang="en-US" sz="1200" dirty="0"/>
                <a:t>state</a:t>
              </a:r>
            </a:p>
          </p:txBody>
        </p:sp>
        <p:sp>
          <p:nvSpPr>
            <p:cNvPr id="29" name="Oval 28"/>
            <p:cNvSpPr/>
            <p:nvPr/>
          </p:nvSpPr>
          <p:spPr>
            <a:xfrm>
              <a:off x="4648200" y="372455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30" name="TextBox 29"/>
            <p:cNvSpPr txBox="1"/>
            <p:nvPr/>
          </p:nvSpPr>
          <p:spPr>
            <a:xfrm>
              <a:off x="4343400" y="3908185"/>
              <a:ext cx="838200" cy="276999"/>
            </a:xfrm>
            <a:prstGeom prst="rect">
              <a:avLst/>
            </a:prstGeom>
            <a:noFill/>
          </p:spPr>
          <p:txBody>
            <a:bodyPr wrap="square" rtlCol="0">
              <a:spAutoFit/>
            </a:bodyPr>
            <a:lstStyle/>
            <a:p>
              <a:pPr algn="ctr"/>
              <a:r>
                <a:rPr lang="en-US" sz="1200" dirty="0"/>
                <a:t>city</a:t>
              </a:r>
            </a:p>
          </p:txBody>
        </p:sp>
        <p:sp>
          <p:nvSpPr>
            <p:cNvPr id="31" name="Oval 30"/>
            <p:cNvSpPr/>
            <p:nvPr/>
          </p:nvSpPr>
          <p:spPr>
            <a:xfrm>
              <a:off x="990600" y="344550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32" name="TextBox 31"/>
            <p:cNvSpPr txBox="1"/>
            <p:nvPr/>
          </p:nvSpPr>
          <p:spPr>
            <a:xfrm>
              <a:off x="457200" y="3609404"/>
              <a:ext cx="1143000" cy="276999"/>
            </a:xfrm>
            <a:prstGeom prst="rect">
              <a:avLst/>
            </a:prstGeom>
            <a:noFill/>
          </p:spPr>
          <p:txBody>
            <a:bodyPr wrap="square" rtlCol="0">
              <a:spAutoFit/>
            </a:bodyPr>
            <a:lstStyle/>
            <a:p>
              <a:pPr algn="ctr"/>
              <a:r>
                <a:rPr lang="en-US" sz="1200" dirty="0"/>
                <a:t>department</a:t>
              </a:r>
            </a:p>
          </p:txBody>
        </p:sp>
        <p:sp>
          <p:nvSpPr>
            <p:cNvPr id="33" name="Oval 32"/>
            <p:cNvSpPr/>
            <p:nvPr/>
          </p:nvSpPr>
          <p:spPr>
            <a:xfrm>
              <a:off x="2362200" y="344821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34" name="TextBox 33"/>
            <p:cNvSpPr txBox="1"/>
            <p:nvPr/>
          </p:nvSpPr>
          <p:spPr>
            <a:xfrm>
              <a:off x="2057400" y="3138202"/>
              <a:ext cx="838200" cy="276999"/>
            </a:xfrm>
            <a:prstGeom prst="rect">
              <a:avLst/>
            </a:prstGeom>
            <a:noFill/>
          </p:spPr>
          <p:txBody>
            <a:bodyPr wrap="square" rtlCol="0">
              <a:spAutoFit/>
            </a:bodyPr>
            <a:lstStyle/>
            <a:p>
              <a:pPr algn="ctr"/>
              <a:r>
                <a:rPr lang="en-US" sz="1200" dirty="0"/>
                <a:t>product</a:t>
              </a:r>
            </a:p>
          </p:txBody>
        </p:sp>
        <p:sp>
          <p:nvSpPr>
            <p:cNvPr id="35" name="Oval 34"/>
            <p:cNvSpPr/>
            <p:nvPr/>
          </p:nvSpPr>
          <p:spPr>
            <a:xfrm>
              <a:off x="1886260" y="3443002"/>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36" name="TextBox 35"/>
            <p:cNvSpPr txBox="1"/>
            <p:nvPr/>
          </p:nvSpPr>
          <p:spPr>
            <a:xfrm>
              <a:off x="1676400" y="3138202"/>
              <a:ext cx="628340" cy="276999"/>
            </a:xfrm>
            <a:prstGeom prst="rect">
              <a:avLst/>
            </a:prstGeom>
            <a:noFill/>
          </p:spPr>
          <p:txBody>
            <a:bodyPr wrap="square" rtlCol="0">
              <a:spAutoFit/>
            </a:bodyPr>
            <a:lstStyle/>
            <a:p>
              <a:pPr algn="ctr"/>
              <a:r>
                <a:rPr lang="en-US" sz="1200" dirty="0"/>
                <a:t>type</a:t>
              </a:r>
            </a:p>
          </p:txBody>
        </p:sp>
        <p:sp>
          <p:nvSpPr>
            <p:cNvPr id="37" name="Oval 36"/>
            <p:cNvSpPr/>
            <p:nvPr/>
          </p:nvSpPr>
          <p:spPr>
            <a:xfrm>
              <a:off x="1429060" y="3448217"/>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38" name="TextBox 37"/>
            <p:cNvSpPr txBox="1"/>
            <p:nvPr/>
          </p:nvSpPr>
          <p:spPr>
            <a:xfrm>
              <a:off x="1124260" y="3124200"/>
              <a:ext cx="838200" cy="276999"/>
            </a:xfrm>
            <a:prstGeom prst="rect">
              <a:avLst/>
            </a:prstGeom>
            <a:noFill/>
          </p:spPr>
          <p:txBody>
            <a:bodyPr wrap="square" rtlCol="0">
              <a:spAutoFit/>
            </a:bodyPr>
            <a:lstStyle/>
            <a:p>
              <a:pPr algn="ctr"/>
              <a:r>
                <a:rPr lang="en-US" sz="1200" dirty="0"/>
                <a:t>category</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Query Performance Gain from Aggregates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64</a:t>
            </a:fld>
            <a:endParaRPr lang="en-US"/>
          </a:p>
        </p:txBody>
      </p:sp>
      <p:sp>
        <p:nvSpPr>
          <p:cNvPr id="4" name="Content Placeholder 3"/>
          <p:cNvSpPr>
            <a:spLocks noGrp="1"/>
          </p:cNvSpPr>
          <p:nvPr>
            <p:ph sz="quarter" idx="1"/>
          </p:nvPr>
        </p:nvSpPr>
        <p:spPr>
          <a:xfrm>
            <a:off x="457200" y="1143000"/>
            <a:ext cx="8229600" cy="1752600"/>
          </a:xfrm>
        </p:spPr>
        <p:txBody>
          <a:bodyPr>
            <a:noAutofit/>
          </a:bodyPr>
          <a:lstStyle/>
          <a:p>
            <a:r>
              <a:rPr lang="en-US" sz="2000" dirty="0"/>
              <a:t>Aggregate fact tables are usually </a:t>
            </a:r>
            <a:r>
              <a:rPr lang="en-US" sz="2000" dirty="0">
                <a:solidFill>
                  <a:srgbClr val="FF0000"/>
                </a:solidFill>
              </a:rPr>
              <a:t>smaller</a:t>
            </a:r>
            <a:r>
              <a:rPr lang="en-US" sz="2000" dirty="0"/>
              <a:t> than the base fact tables.</a:t>
            </a:r>
          </a:p>
          <a:p>
            <a:r>
              <a:rPr lang="en-US" sz="2000" dirty="0"/>
              <a:t>Aggregate fact tables can highly </a:t>
            </a:r>
            <a:r>
              <a:rPr lang="en-US" sz="2000" dirty="0">
                <a:solidFill>
                  <a:srgbClr val="FF0000"/>
                </a:solidFill>
              </a:rPr>
              <a:t>improve</a:t>
            </a:r>
            <a:r>
              <a:rPr lang="en-US" sz="2000" dirty="0"/>
              <a:t> the performance of DW queries if the queries are run against the aggregate fact table </a:t>
            </a:r>
            <a:r>
              <a:rPr lang="en-US" sz="2000" dirty="0">
                <a:solidFill>
                  <a:schemeClr val="bg2">
                    <a:lumMod val="50000"/>
                  </a:schemeClr>
                </a:solidFill>
              </a:rPr>
              <a:t>instead of</a:t>
            </a:r>
            <a:r>
              <a:rPr lang="en-US" sz="2000" dirty="0"/>
              <a:t> the base fact table.</a:t>
            </a:r>
          </a:p>
          <a:p>
            <a:pPr lvl="1"/>
            <a:r>
              <a:rPr lang="en-US" sz="1700" dirty="0"/>
              <a:t>E.g., consider calculating the total sales in 2013 by product type</a:t>
            </a:r>
          </a:p>
          <a:p>
            <a:endParaRPr lang="en-US" sz="2000" dirty="0"/>
          </a:p>
        </p:txBody>
      </p:sp>
      <p:graphicFrame>
        <p:nvGraphicFramePr>
          <p:cNvPr id="8" name="Table 7"/>
          <p:cNvGraphicFramePr>
            <a:graphicFrameLocks noGrp="1"/>
          </p:cNvGraphicFramePr>
          <p:nvPr>
            <p:extLst>
              <p:ext uri="{D42A27DB-BD31-4B8C-83A1-F6EECF244321}">
                <p14:modId xmlns:p14="http://schemas.microsoft.com/office/powerpoint/2010/main" val="2836819465"/>
              </p:ext>
            </p:extLst>
          </p:nvPr>
        </p:nvGraphicFramePr>
        <p:xfrm>
          <a:off x="304799" y="2971800"/>
          <a:ext cx="3200405" cy="914400"/>
        </p:xfrm>
        <a:graphic>
          <a:graphicData uri="http://schemas.openxmlformats.org/drawingml/2006/table">
            <a:tbl>
              <a:tblPr>
                <a:tableStyleId>{BC89EF96-8CEA-46FF-86C4-4CE0E7609802}</a:tableStyleId>
              </a:tblPr>
              <a:tblGrid>
                <a:gridCol w="533405">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0">
                <a:tc>
                  <a:txBody>
                    <a:bodyPr/>
                    <a:lstStyle/>
                    <a:p>
                      <a:r>
                        <a:rPr lang="en-US" sz="1400" u="sng" dirty="0" err="1"/>
                        <a:t>keyS</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sz="1400" u="sng" dirty="0" err="1"/>
                        <a:t>keyD</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sz="1400" u="sng" dirty="0" err="1"/>
                        <a:t>keyP</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sz="1400" dirty="0"/>
                        <a:t>quantity</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sz="1400" dirty="0"/>
                        <a:t>receipts</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0"/>
                  </a:ext>
                </a:extLst>
              </a:tr>
              <a:tr h="0">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15</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85</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9" name="TextBox 8"/>
          <p:cNvSpPr txBox="1"/>
          <p:nvPr/>
        </p:nvSpPr>
        <p:spPr>
          <a:xfrm>
            <a:off x="304799" y="3959423"/>
            <a:ext cx="16764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Fact table: SALES</a:t>
            </a:r>
          </a:p>
        </p:txBody>
      </p:sp>
      <p:graphicFrame>
        <p:nvGraphicFramePr>
          <p:cNvPr id="10" name="Table 9"/>
          <p:cNvGraphicFramePr>
            <a:graphicFrameLocks noGrp="1"/>
          </p:cNvGraphicFramePr>
          <p:nvPr>
            <p:extLst>
              <p:ext uri="{D42A27DB-BD31-4B8C-83A1-F6EECF244321}">
                <p14:modId xmlns:p14="http://schemas.microsoft.com/office/powerpoint/2010/main" val="2131134905"/>
              </p:ext>
            </p:extLst>
          </p:nvPr>
        </p:nvGraphicFramePr>
        <p:xfrm>
          <a:off x="304800" y="4810780"/>
          <a:ext cx="3581400" cy="914400"/>
        </p:xfrm>
        <a:graphic>
          <a:graphicData uri="http://schemas.openxmlformats.org/drawingml/2006/table">
            <a:tbl>
              <a:tblPr>
                <a:tableStyleId>{BC89EF96-8CEA-46FF-86C4-4CE0E7609802}</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257393">
                <a:tc>
                  <a:txBody>
                    <a:bodyPr/>
                    <a:lstStyle/>
                    <a:p>
                      <a:r>
                        <a:rPr lang="en-US" sz="1400" u="sng" dirty="0" err="1"/>
                        <a:t>keyS</a:t>
                      </a:r>
                      <a:endParaRPr lang="en-US" sz="1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sz="1200" u="sng" dirty="0" err="1"/>
                        <a:t>keyMonth</a:t>
                      </a:r>
                      <a:endParaRPr lang="en-US" sz="12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sz="1200" u="sng" dirty="0" err="1"/>
                        <a:t>keyType</a:t>
                      </a:r>
                      <a:endParaRPr lang="en-US" sz="12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sz="1400" dirty="0"/>
                        <a:t>quantity</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US" sz="1400" dirty="0"/>
                        <a:t>receipts</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0"/>
                  </a:ext>
                </a:extLst>
              </a:tr>
              <a:tr h="257393">
                <a:tc>
                  <a:txBody>
                    <a:bodyPr/>
                    <a:lstStyle/>
                    <a:p>
                      <a:pPr algn="ctr"/>
                      <a:r>
                        <a:rPr lang="en-US" sz="1400" dirty="0"/>
                        <a:t>1</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20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17000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98000</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7393">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a:t>
                      </a:r>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1" name="TextBox 10"/>
          <p:cNvSpPr txBox="1"/>
          <p:nvPr/>
        </p:nvSpPr>
        <p:spPr>
          <a:xfrm>
            <a:off x="304800" y="5801380"/>
            <a:ext cx="3962400" cy="523220"/>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Aggregate fact table: Sales_Aggr_1: </a:t>
            </a:r>
            <a:br>
              <a:rPr lang="en-US" sz="1400" dirty="0"/>
            </a:br>
            <a:r>
              <a:rPr lang="en-US" sz="1400" dirty="0"/>
              <a:t>SALES per product type per store per month</a:t>
            </a:r>
          </a:p>
        </p:txBody>
      </p:sp>
      <p:sp>
        <p:nvSpPr>
          <p:cNvPr id="12" name="Rectangle 11"/>
          <p:cNvSpPr/>
          <p:nvPr/>
        </p:nvSpPr>
        <p:spPr>
          <a:xfrm>
            <a:off x="4191000" y="2971800"/>
            <a:ext cx="4495800" cy="1676400"/>
          </a:xfrm>
          <a:prstGeom prst="rect">
            <a:avLst/>
          </a:prstGeom>
          <a:ln w="6350"/>
        </p:spPr>
        <p:style>
          <a:lnRef idx="2">
            <a:schemeClr val="accent2"/>
          </a:lnRef>
          <a:fillRef idx="1">
            <a:schemeClr val="lt1"/>
          </a:fillRef>
          <a:effectRef idx="0">
            <a:schemeClr val="accent2"/>
          </a:effectRef>
          <a:fontRef idx="minor">
            <a:schemeClr val="dk1"/>
          </a:fontRef>
        </p:style>
        <p:txBody>
          <a:bodyPr rtlCol="0" anchor="ctr"/>
          <a:lstStyle/>
          <a:p>
            <a:pPr defTabSz="2173288">
              <a:tabLst>
                <a:tab pos="1539875" algn="l"/>
              </a:tabLst>
            </a:pPr>
            <a:r>
              <a:rPr lang="en-US" sz="1400" dirty="0"/>
              <a:t>Date dimension: 	30 days</a:t>
            </a:r>
          </a:p>
          <a:p>
            <a:pPr defTabSz="2173288">
              <a:tabLst>
                <a:tab pos="1539875" algn="l"/>
              </a:tabLst>
            </a:pPr>
            <a:r>
              <a:rPr lang="en-US" sz="1400" dirty="0"/>
              <a:t>Store dimension: 	300 stores reporting daily sales</a:t>
            </a:r>
          </a:p>
          <a:p>
            <a:pPr defTabSz="2173288">
              <a:tabLst>
                <a:tab pos="1539875" algn="l"/>
              </a:tabLst>
            </a:pPr>
            <a:r>
              <a:rPr lang="en-US" sz="1400" dirty="0"/>
              <a:t>Product dimension: 	40000 products in each store </a:t>
            </a:r>
          </a:p>
          <a:p>
            <a:pPr defTabSz="2173288">
              <a:tabLst>
                <a:tab pos="1539875" algn="l"/>
              </a:tabLst>
            </a:pPr>
            <a:r>
              <a:rPr lang="en-US" sz="1400" dirty="0"/>
              <a:t>	(about 4000 sells in each store daily)</a:t>
            </a:r>
          </a:p>
          <a:p>
            <a:pPr defTabSz="2173288">
              <a:tabLst>
                <a:tab pos="1539875" algn="l"/>
              </a:tabLst>
            </a:pPr>
            <a:r>
              <a:rPr lang="en-US" sz="1400" dirty="0" err="1">
                <a:solidFill>
                  <a:schemeClr val="bg2">
                    <a:lumMod val="50000"/>
                  </a:schemeClr>
                </a:solidFill>
              </a:rPr>
              <a:t>Sparsity</a:t>
            </a:r>
            <a:r>
              <a:rPr lang="en-US" sz="1400" dirty="0">
                <a:solidFill>
                  <a:schemeClr val="bg2">
                    <a:lumMod val="50000"/>
                  </a:schemeClr>
                </a:solidFill>
              </a:rPr>
              <a:t>:	10%</a:t>
            </a:r>
          </a:p>
          <a:p>
            <a:pPr defTabSz="2173288">
              <a:tabLst>
                <a:tab pos="1539875" algn="l"/>
              </a:tabLst>
            </a:pPr>
            <a:r>
              <a:rPr lang="en-US" sz="1400" dirty="0"/>
              <a:t>Max number of rows in base fact table for one </a:t>
            </a:r>
            <a:r>
              <a:rPr lang="en-US" altLang="zh-CN" sz="1400" dirty="0"/>
              <a:t>month</a:t>
            </a:r>
            <a:r>
              <a:rPr lang="en-US" sz="1400" dirty="0"/>
              <a:t>: </a:t>
            </a:r>
          </a:p>
          <a:p>
            <a:pPr defTabSz="2173288">
              <a:tabLst>
                <a:tab pos="1539875" algn="l"/>
              </a:tabLst>
            </a:pPr>
            <a:r>
              <a:rPr lang="en-US" sz="1400" dirty="0"/>
              <a:t>	30 x 300 x 40000 x 10% = 3.6e7</a:t>
            </a:r>
          </a:p>
        </p:txBody>
      </p:sp>
      <p:sp>
        <p:nvSpPr>
          <p:cNvPr id="13" name="Rectangle 12"/>
          <p:cNvSpPr/>
          <p:nvPr/>
        </p:nvSpPr>
        <p:spPr>
          <a:xfrm>
            <a:off x="4648200" y="4724400"/>
            <a:ext cx="3886200" cy="1305580"/>
          </a:xfrm>
          <a:prstGeom prst="rect">
            <a:avLst/>
          </a:prstGeom>
          <a:ln w="6350"/>
        </p:spPr>
        <p:style>
          <a:lnRef idx="2">
            <a:schemeClr val="accent2"/>
          </a:lnRef>
          <a:fillRef idx="1">
            <a:schemeClr val="lt1"/>
          </a:fillRef>
          <a:effectRef idx="0">
            <a:schemeClr val="accent2"/>
          </a:effectRef>
          <a:fontRef idx="minor">
            <a:schemeClr val="dk1"/>
          </a:fontRef>
        </p:style>
        <p:txBody>
          <a:bodyPr rtlCol="0" anchor="ctr"/>
          <a:lstStyle/>
          <a:p>
            <a:r>
              <a:rPr lang="en-US" sz="1400" dirty="0"/>
              <a:t>Assume there are 500 products per product type, and there is at least a sale for each type in each store in a month.  </a:t>
            </a:r>
            <a:r>
              <a:rPr lang="en-US" sz="1400" dirty="0">
                <a:solidFill>
                  <a:schemeClr val="bg2">
                    <a:lumMod val="50000"/>
                  </a:schemeClr>
                </a:solidFill>
              </a:rPr>
              <a:t>(Sparsity = 100%).  </a:t>
            </a:r>
            <a:r>
              <a:rPr lang="en-US" sz="1400" dirty="0"/>
              <a:t>The max number of rows in the aggregate fact table for one month is only (40000/500) x 300 x 1 = 2.4e4</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Rewrite for Materialized View</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65</a:t>
            </a:fld>
            <a:endParaRPr lang="en-US"/>
          </a:p>
        </p:txBody>
      </p:sp>
      <p:sp>
        <p:nvSpPr>
          <p:cNvPr id="4" name="Content Placeholder 3"/>
          <p:cNvSpPr>
            <a:spLocks noGrp="1"/>
          </p:cNvSpPr>
          <p:nvPr>
            <p:ph sz="quarter" idx="1"/>
          </p:nvPr>
        </p:nvSpPr>
        <p:spPr>
          <a:xfrm>
            <a:off x="457200" y="1219200"/>
            <a:ext cx="8229600" cy="1600200"/>
          </a:xfrm>
        </p:spPr>
        <p:txBody>
          <a:bodyPr>
            <a:normAutofit/>
          </a:bodyPr>
          <a:lstStyle/>
          <a:p>
            <a:r>
              <a:rPr lang="en-US" sz="2000" dirty="0"/>
              <a:t>Some </a:t>
            </a:r>
            <a:r>
              <a:rPr lang="en-US" sz="2000" dirty="0" err="1"/>
              <a:t>DBMSes</a:t>
            </a:r>
            <a:r>
              <a:rPr lang="en-US" sz="2000" dirty="0"/>
              <a:t> (e.g., Oracle, MS SQL server) support automatic query rewrite to take advantage of aggregate fact table. </a:t>
            </a:r>
          </a:p>
          <a:p>
            <a:r>
              <a:rPr lang="en-US" sz="2000" dirty="0"/>
              <a:t>The </a:t>
            </a:r>
            <a:r>
              <a:rPr lang="en-US" sz="2000" dirty="0" err="1"/>
              <a:t>DBMSes</a:t>
            </a:r>
            <a:r>
              <a:rPr lang="en-US" sz="2000" dirty="0"/>
              <a:t> choose the aggregate fact tables with the least number of rows and rewrite a query that uses the base fact table.</a:t>
            </a:r>
          </a:p>
        </p:txBody>
      </p:sp>
      <p:sp>
        <p:nvSpPr>
          <p:cNvPr id="5" name="TextBox 4"/>
          <p:cNvSpPr txBox="1"/>
          <p:nvPr/>
        </p:nvSpPr>
        <p:spPr>
          <a:xfrm>
            <a:off x="533400" y="3048000"/>
            <a:ext cx="5029200" cy="1815882"/>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600" dirty="0">
                <a:solidFill>
                  <a:schemeClr val="tx1"/>
                </a:solidFill>
              </a:rPr>
              <a:t>SELECT </a:t>
            </a:r>
            <a:r>
              <a:rPr lang="en-US" sz="1600" dirty="0" err="1">
                <a:solidFill>
                  <a:schemeClr val="tx1"/>
                </a:solidFill>
              </a:rPr>
              <a:t>P.type</a:t>
            </a:r>
            <a:r>
              <a:rPr lang="en-US" sz="1600" dirty="0">
                <a:solidFill>
                  <a:schemeClr val="tx1"/>
                </a:solidFill>
              </a:rPr>
              <a:t>, Sum(</a:t>
            </a:r>
            <a:r>
              <a:rPr lang="en-US" sz="1600" dirty="0" err="1">
                <a:solidFill>
                  <a:schemeClr val="tx1"/>
                </a:solidFill>
              </a:rPr>
              <a:t>F.receipts</a:t>
            </a:r>
            <a:r>
              <a:rPr lang="en-US" sz="1600" dirty="0">
                <a:solidFill>
                  <a:schemeClr val="tx1"/>
                </a:solidFill>
              </a:rPr>
              <a:t>), Sum(</a:t>
            </a:r>
            <a:r>
              <a:rPr lang="en-US" sz="1600" dirty="0" err="1">
                <a:solidFill>
                  <a:schemeClr val="tx1"/>
                </a:solidFill>
              </a:rPr>
              <a:t>F.quantity</a:t>
            </a:r>
            <a:r>
              <a:rPr lang="en-US" sz="1600" dirty="0">
                <a:solidFill>
                  <a:schemeClr val="tx1"/>
                </a:solidFill>
              </a:rPr>
              <a:t>) </a:t>
            </a:r>
          </a:p>
          <a:p>
            <a:pPr>
              <a:tabLst>
                <a:tab pos="2517775" algn="l"/>
              </a:tabLst>
            </a:pPr>
            <a:r>
              <a:rPr lang="en-US" sz="1600" dirty="0">
                <a:solidFill>
                  <a:schemeClr val="tx1"/>
                </a:solidFill>
              </a:rPr>
              <a:t>FROM SALES F</a:t>
            </a:r>
          </a:p>
          <a:p>
            <a:pPr>
              <a:tabLst>
                <a:tab pos="2517775" algn="l"/>
              </a:tabLst>
            </a:pPr>
            <a:r>
              <a:rPr lang="en-US" sz="1600" dirty="0">
                <a:solidFill>
                  <a:schemeClr val="tx1"/>
                </a:solidFill>
              </a:rPr>
              <a:t>    JOIN STORE S 	ON </a:t>
            </a:r>
            <a:r>
              <a:rPr lang="en-US" sz="1600" dirty="0" err="1">
                <a:solidFill>
                  <a:schemeClr val="tx1"/>
                </a:solidFill>
              </a:rPr>
              <a:t>F.keyS</a:t>
            </a:r>
            <a:r>
              <a:rPr lang="en-US" sz="1600" dirty="0">
                <a:solidFill>
                  <a:schemeClr val="tx1"/>
                </a:solidFill>
              </a:rPr>
              <a:t> = </a:t>
            </a:r>
            <a:r>
              <a:rPr lang="en-US" sz="1600" dirty="0" err="1">
                <a:solidFill>
                  <a:schemeClr val="tx1"/>
                </a:solidFill>
              </a:rPr>
              <a:t>S.keyS</a:t>
            </a:r>
            <a:endParaRPr lang="en-US" sz="1600" dirty="0">
              <a:solidFill>
                <a:schemeClr val="tx1"/>
              </a:solidFill>
            </a:endParaRPr>
          </a:p>
          <a:p>
            <a:pPr>
              <a:tabLst>
                <a:tab pos="2517775" algn="l"/>
              </a:tabLst>
            </a:pPr>
            <a:r>
              <a:rPr lang="en-US" sz="1600" dirty="0">
                <a:solidFill>
                  <a:schemeClr val="tx1"/>
                </a:solidFill>
              </a:rPr>
              <a:t>    JOIN DATE D 	ON </a:t>
            </a:r>
            <a:r>
              <a:rPr lang="en-US" sz="1600" dirty="0" err="1">
                <a:solidFill>
                  <a:schemeClr val="tx1"/>
                </a:solidFill>
              </a:rPr>
              <a:t>F.keyD</a:t>
            </a:r>
            <a:r>
              <a:rPr lang="en-US" sz="1600" dirty="0">
                <a:solidFill>
                  <a:schemeClr val="tx1"/>
                </a:solidFill>
              </a:rPr>
              <a:t> = </a:t>
            </a:r>
            <a:r>
              <a:rPr lang="en-US" sz="1600" dirty="0" err="1">
                <a:solidFill>
                  <a:schemeClr val="tx1"/>
                </a:solidFill>
              </a:rPr>
              <a:t>D.keyD</a:t>
            </a:r>
            <a:endParaRPr lang="en-US" sz="1600" dirty="0">
              <a:solidFill>
                <a:schemeClr val="tx1"/>
              </a:solidFill>
            </a:endParaRPr>
          </a:p>
          <a:p>
            <a:pPr>
              <a:tabLst>
                <a:tab pos="2517775" algn="l"/>
              </a:tabLst>
            </a:pPr>
            <a:r>
              <a:rPr lang="en-US" sz="1600" dirty="0">
                <a:solidFill>
                  <a:schemeClr val="tx1"/>
                </a:solidFill>
              </a:rPr>
              <a:t>    JOIN PRODUCT P	ON </a:t>
            </a:r>
            <a:r>
              <a:rPr lang="en-US" sz="1600" dirty="0" err="1">
                <a:solidFill>
                  <a:schemeClr val="tx1"/>
                </a:solidFill>
              </a:rPr>
              <a:t>F.keyP</a:t>
            </a:r>
            <a:r>
              <a:rPr lang="en-US" sz="1600" dirty="0">
                <a:solidFill>
                  <a:schemeClr val="tx1"/>
                </a:solidFill>
              </a:rPr>
              <a:t> = </a:t>
            </a:r>
            <a:r>
              <a:rPr lang="en-US" sz="1600" dirty="0" err="1">
                <a:solidFill>
                  <a:schemeClr val="tx1"/>
                </a:solidFill>
              </a:rPr>
              <a:t>P.keyP</a:t>
            </a:r>
            <a:endParaRPr lang="en-US" sz="1600" dirty="0">
              <a:solidFill>
                <a:schemeClr val="tx1"/>
              </a:solidFill>
            </a:endParaRPr>
          </a:p>
          <a:p>
            <a:pPr>
              <a:tabLst>
                <a:tab pos="2517775" algn="l"/>
              </a:tabLst>
            </a:pPr>
            <a:r>
              <a:rPr lang="en-US" sz="1600" dirty="0">
                <a:solidFill>
                  <a:schemeClr val="tx1"/>
                </a:solidFill>
              </a:rPr>
              <a:t>WHERE </a:t>
            </a:r>
            <a:r>
              <a:rPr lang="en-US" sz="1600" dirty="0" err="1">
                <a:solidFill>
                  <a:schemeClr val="tx1"/>
                </a:solidFill>
              </a:rPr>
              <a:t>D.month</a:t>
            </a:r>
            <a:r>
              <a:rPr lang="en-US" sz="1600" dirty="0">
                <a:solidFill>
                  <a:schemeClr val="tx1"/>
                </a:solidFill>
              </a:rPr>
              <a:t> IN ('2013 Jan', '2013 Feb', '2013 Mar')</a:t>
            </a:r>
          </a:p>
          <a:p>
            <a:pPr>
              <a:tabLst>
                <a:tab pos="2517775" algn="l"/>
              </a:tabLst>
            </a:pPr>
            <a:r>
              <a:rPr lang="en-US" sz="1600" dirty="0">
                <a:solidFill>
                  <a:schemeClr val="tx1"/>
                </a:solidFill>
              </a:rPr>
              <a:t>GROUP BY </a:t>
            </a:r>
            <a:r>
              <a:rPr lang="en-US" sz="1600" dirty="0" err="1">
                <a:solidFill>
                  <a:schemeClr val="tx1"/>
                </a:solidFill>
              </a:rPr>
              <a:t>P.type</a:t>
            </a:r>
            <a:r>
              <a:rPr lang="en-US" sz="1600" dirty="0">
                <a:solidFill>
                  <a:schemeClr val="tx1"/>
                </a:solidFill>
              </a:rPr>
              <a:t>;</a:t>
            </a:r>
          </a:p>
        </p:txBody>
      </p:sp>
      <p:sp>
        <p:nvSpPr>
          <p:cNvPr id="7" name="TextBox 6"/>
          <p:cNvSpPr txBox="1"/>
          <p:nvPr/>
        </p:nvSpPr>
        <p:spPr>
          <a:xfrm>
            <a:off x="3810000" y="5171182"/>
            <a:ext cx="4953000" cy="1077218"/>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600" dirty="0">
                <a:solidFill>
                  <a:schemeClr val="tx1"/>
                </a:solidFill>
              </a:rPr>
              <a:t>SELECT </a:t>
            </a:r>
            <a:r>
              <a:rPr lang="en-US" sz="1600" dirty="0" err="1">
                <a:solidFill>
                  <a:schemeClr val="tx1"/>
                </a:solidFill>
              </a:rPr>
              <a:t>P.type</a:t>
            </a:r>
            <a:r>
              <a:rPr lang="en-US" sz="1600" dirty="0">
                <a:solidFill>
                  <a:schemeClr val="tx1"/>
                </a:solidFill>
              </a:rPr>
              <a:t>, Sum(</a:t>
            </a:r>
            <a:r>
              <a:rPr lang="en-US" sz="1600" dirty="0" err="1">
                <a:solidFill>
                  <a:schemeClr val="tx1"/>
                </a:solidFill>
              </a:rPr>
              <a:t>F.receipts</a:t>
            </a:r>
            <a:r>
              <a:rPr lang="en-US" sz="1600" dirty="0">
                <a:solidFill>
                  <a:schemeClr val="tx1"/>
                </a:solidFill>
              </a:rPr>
              <a:t>), Sum(</a:t>
            </a:r>
            <a:r>
              <a:rPr lang="en-US" sz="1600" dirty="0" err="1">
                <a:solidFill>
                  <a:schemeClr val="tx1"/>
                </a:solidFill>
              </a:rPr>
              <a:t>F.quantity</a:t>
            </a:r>
            <a:r>
              <a:rPr lang="en-US" sz="1600" dirty="0">
                <a:solidFill>
                  <a:schemeClr val="tx1"/>
                </a:solidFill>
              </a:rPr>
              <a:t>) </a:t>
            </a:r>
          </a:p>
          <a:p>
            <a:pPr>
              <a:tabLst>
                <a:tab pos="2517775" algn="l"/>
              </a:tabLst>
            </a:pPr>
            <a:r>
              <a:rPr lang="en-US" sz="1600" dirty="0">
                <a:solidFill>
                  <a:schemeClr val="tx1"/>
                </a:solidFill>
              </a:rPr>
              <a:t>FROM Sales_Aggr_1 F</a:t>
            </a:r>
          </a:p>
          <a:p>
            <a:pPr>
              <a:tabLst>
                <a:tab pos="2517775" algn="l"/>
              </a:tabLst>
            </a:pPr>
            <a:r>
              <a:rPr lang="en-US" sz="1600" dirty="0">
                <a:solidFill>
                  <a:schemeClr val="tx1"/>
                </a:solidFill>
              </a:rPr>
              <a:t>WHERE </a:t>
            </a:r>
            <a:r>
              <a:rPr lang="en-US" sz="1600" dirty="0" err="1">
                <a:solidFill>
                  <a:schemeClr val="tx1"/>
                </a:solidFill>
              </a:rPr>
              <a:t>D.month</a:t>
            </a:r>
            <a:r>
              <a:rPr lang="en-US" sz="1600" dirty="0">
                <a:solidFill>
                  <a:schemeClr val="tx1"/>
                </a:solidFill>
              </a:rPr>
              <a:t> IN ('2013 Jan', '2013 Feb', '2013 Mar')</a:t>
            </a:r>
          </a:p>
          <a:p>
            <a:pPr>
              <a:tabLst>
                <a:tab pos="2517775" algn="l"/>
              </a:tabLst>
            </a:pPr>
            <a:r>
              <a:rPr lang="en-US" sz="1600" dirty="0">
                <a:solidFill>
                  <a:schemeClr val="tx1"/>
                </a:solidFill>
              </a:rPr>
              <a:t>GROUP BY </a:t>
            </a:r>
            <a:r>
              <a:rPr lang="en-US" sz="1600" dirty="0" err="1">
                <a:solidFill>
                  <a:schemeClr val="tx1"/>
                </a:solidFill>
              </a:rPr>
              <a:t>P.type</a:t>
            </a:r>
            <a:r>
              <a:rPr lang="en-US" sz="1600" dirty="0">
                <a:solidFill>
                  <a:schemeClr val="tx1"/>
                </a:solidFill>
              </a:rPr>
              <a:t>,</a:t>
            </a:r>
          </a:p>
        </p:txBody>
      </p:sp>
      <p:sp>
        <p:nvSpPr>
          <p:cNvPr id="8" name="TextBox 7"/>
          <p:cNvSpPr txBox="1"/>
          <p:nvPr/>
        </p:nvSpPr>
        <p:spPr>
          <a:xfrm>
            <a:off x="5715000" y="4419600"/>
            <a:ext cx="3200400" cy="738664"/>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The  aggregate fact table Sales_Aggr_1 summarizes SALES per product type per store per month</a:t>
            </a:r>
          </a:p>
        </p:txBody>
      </p:sp>
      <p:sp>
        <p:nvSpPr>
          <p:cNvPr id="9" name="Bent-Up Arrow 8"/>
          <p:cNvSpPr/>
          <p:nvPr/>
        </p:nvSpPr>
        <p:spPr>
          <a:xfrm rot="5400000">
            <a:off x="3200400" y="5029200"/>
            <a:ext cx="533400" cy="381000"/>
          </a:xfrm>
          <a:prstGeom prst="ben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p:cNvSpPr txBox="1"/>
          <p:nvPr/>
        </p:nvSpPr>
        <p:spPr>
          <a:xfrm>
            <a:off x="1143000" y="5496580"/>
            <a:ext cx="2514600" cy="523220"/>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Query rewritten to run on the aggregate fact table</a:t>
            </a:r>
          </a:p>
        </p:txBody>
      </p:sp>
    </p:spTree>
    <p:extLst>
      <p:ext uri="{BB962C8B-B14F-4D97-AF65-F5344CB8AC3E}">
        <p14:creationId xmlns:p14="http://schemas.microsoft.com/office/powerpoint/2010/main" val="13353807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Variety of Aggregate Fact Tables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66</a:t>
            </a:fld>
            <a:endParaRPr lang="en-US"/>
          </a:p>
        </p:txBody>
      </p:sp>
      <p:sp>
        <p:nvSpPr>
          <p:cNvPr id="4" name="Content Placeholder 3"/>
          <p:cNvSpPr>
            <a:spLocks noGrp="1"/>
          </p:cNvSpPr>
          <p:nvPr>
            <p:ph sz="quarter" idx="1"/>
          </p:nvPr>
        </p:nvSpPr>
        <p:spPr>
          <a:xfrm>
            <a:off x="457200" y="1219200"/>
            <a:ext cx="8229600" cy="1295400"/>
          </a:xfrm>
        </p:spPr>
        <p:txBody>
          <a:bodyPr>
            <a:noAutofit/>
          </a:bodyPr>
          <a:lstStyle/>
          <a:p>
            <a:r>
              <a:rPr lang="en-US" sz="2200" dirty="0"/>
              <a:t>You can create an </a:t>
            </a:r>
            <a:r>
              <a:rPr lang="en-US" sz="2200" dirty="0">
                <a:solidFill>
                  <a:srgbClr val="FF0000"/>
                </a:solidFill>
              </a:rPr>
              <a:t>aggregate fact table </a:t>
            </a:r>
            <a:r>
              <a:rPr lang="en-US" sz="2200" dirty="0"/>
              <a:t>by choosing a dimensional attribute along each dimension.  You may also aggregate the total of 'all products' , 'all stores' and 'all dates' by not including any attributes for the dimension.</a:t>
            </a:r>
          </a:p>
          <a:p>
            <a:endParaRPr lang="en-US" sz="2200" dirty="0"/>
          </a:p>
        </p:txBody>
      </p:sp>
      <p:cxnSp>
        <p:nvCxnSpPr>
          <p:cNvPr id="9" name="Straight Connector 8"/>
          <p:cNvCxnSpPr>
            <a:endCxn id="22" idx="2"/>
          </p:cNvCxnSpPr>
          <p:nvPr/>
        </p:nvCxnSpPr>
        <p:spPr>
          <a:xfrm>
            <a:off x="1161740" y="3691330"/>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209800" y="3583900"/>
            <a:ext cx="228600" cy="228600"/>
          </a:xfrm>
          <a:prstGeom prst="ellipse">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15" name="TextBox 14"/>
          <p:cNvSpPr txBox="1"/>
          <p:nvPr/>
        </p:nvSpPr>
        <p:spPr>
          <a:xfrm>
            <a:off x="2057400" y="3781270"/>
            <a:ext cx="533400" cy="246221"/>
          </a:xfrm>
          <a:prstGeom prst="rect">
            <a:avLst/>
          </a:prstGeom>
          <a:noFill/>
        </p:spPr>
        <p:txBody>
          <a:bodyPr wrap="square" rtlCol="0">
            <a:spAutoFit/>
          </a:bodyPr>
          <a:lstStyle/>
          <a:p>
            <a:pPr algn="ctr"/>
            <a:r>
              <a:rPr lang="en-US" sz="1000" dirty="0"/>
              <a:t>store</a:t>
            </a:r>
            <a:endParaRPr lang="en-US" sz="1100" dirty="0"/>
          </a:p>
        </p:txBody>
      </p:sp>
      <p:sp>
        <p:nvSpPr>
          <p:cNvPr id="22" name="Oval 21"/>
          <p:cNvSpPr/>
          <p:nvPr/>
        </p:nvSpPr>
        <p:spPr>
          <a:xfrm>
            <a:off x="3581400" y="35866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3" name="TextBox 22"/>
          <p:cNvSpPr txBox="1"/>
          <p:nvPr/>
        </p:nvSpPr>
        <p:spPr>
          <a:xfrm>
            <a:off x="3352800" y="3770245"/>
            <a:ext cx="685800" cy="246221"/>
          </a:xfrm>
          <a:prstGeom prst="rect">
            <a:avLst/>
          </a:prstGeom>
          <a:noFill/>
        </p:spPr>
        <p:txBody>
          <a:bodyPr wrap="square" rtlCol="0">
            <a:spAutoFit/>
          </a:bodyPr>
          <a:lstStyle/>
          <a:p>
            <a:pPr algn="ctr"/>
            <a:r>
              <a:rPr lang="en-US" sz="1000" dirty="0"/>
              <a:t>country</a:t>
            </a:r>
          </a:p>
        </p:txBody>
      </p:sp>
      <p:sp>
        <p:nvSpPr>
          <p:cNvPr id="24" name="Oval 23"/>
          <p:cNvSpPr/>
          <p:nvPr/>
        </p:nvSpPr>
        <p:spPr>
          <a:xfrm>
            <a:off x="3124200" y="3581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5" name="TextBox 24"/>
          <p:cNvSpPr txBox="1"/>
          <p:nvPr/>
        </p:nvSpPr>
        <p:spPr>
          <a:xfrm>
            <a:off x="2819400" y="3770245"/>
            <a:ext cx="838200" cy="246221"/>
          </a:xfrm>
          <a:prstGeom prst="rect">
            <a:avLst/>
          </a:prstGeom>
          <a:noFill/>
        </p:spPr>
        <p:txBody>
          <a:bodyPr wrap="square" rtlCol="0">
            <a:spAutoFit/>
          </a:bodyPr>
          <a:lstStyle/>
          <a:p>
            <a:pPr algn="ctr"/>
            <a:r>
              <a:rPr lang="en-US" sz="1000" dirty="0"/>
              <a:t>state</a:t>
            </a:r>
            <a:endParaRPr lang="en-US" sz="1100" dirty="0"/>
          </a:p>
        </p:txBody>
      </p:sp>
      <p:sp>
        <p:nvSpPr>
          <p:cNvPr id="26" name="Oval 25"/>
          <p:cNvSpPr/>
          <p:nvPr/>
        </p:nvSpPr>
        <p:spPr>
          <a:xfrm>
            <a:off x="2667000" y="35866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27" name="TextBox 26"/>
          <p:cNvSpPr txBox="1"/>
          <p:nvPr/>
        </p:nvSpPr>
        <p:spPr>
          <a:xfrm>
            <a:off x="2362200" y="3770245"/>
            <a:ext cx="838200" cy="246221"/>
          </a:xfrm>
          <a:prstGeom prst="rect">
            <a:avLst/>
          </a:prstGeom>
          <a:noFill/>
        </p:spPr>
        <p:txBody>
          <a:bodyPr wrap="square" rtlCol="0">
            <a:spAutoFit/>
          </a:bodyPr>
          <a:lstStyle/>
          <a:p>
            <a:pPr algn="ctr"/>
            <a:r>
              <a:rPr lang="en-US" sz="1000" dirty="0"/>
              <a:t>city</a:t>
            </a:r>
            <a:endParaRPr lang="en-US" sz="1050" dirty="0"/>
          </a:p>
        </p:txBody>
      </p:sp>
      <p:cxnSp>
        <p:nvCxnSpPr>
          <p:cNvPr id="36" name="Straight Connector 35"/>
          <p:cNvCxnSpPr>
            <a:endCxn id="39" idx="2"/>
          </p:cNvCxnSpPr>
          <p:nvPr/>
        </p:nvCxnSpPr>
        <p:spPr>
          <a:xfrm>
            <a:off x="1161740" y="4083439"/>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209800" y="3976009"/>
            <a:ext cx="228600" cy="228600"/>
          </a:xfrm>
          <a:prstGeom prst="ellipse">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38" name="TextBox 37"/>
          <p:cNvSpPr txBox="1"/>
          <p:nvPr/>
        </p:nvSpPr>
        <p:spPr>
          <a:xfrm>
            <a:off x="2057400" y="4173379"/>
            <a:ext cx="533400" cy="246221"/>
          </a:xfrm>
          <a:prstGeom prst="rect">
            <a:avLst/>
          </a:prstGeom>
          <a:noFill/>
        </p:spPr>
        <p:txBody>
          <a:bodyPr wrap="square" rtlCol="0">
            <a:spAutoFit/>
          </a:bodyPr>
          <a:lstStyle/>
          <a:p>
            <a:pPr algn="ctr"/>
            <a:r>
              <a:rPr lang="en-US" sz="1000" dirty="0"/>
              <a:t>date</a:t>
            </a:r>
            <a:endParaRPr lang="en-US" sz="1100" dirty="0"/>
          </a:p>
        </p:txBody>
      </p:sp>
      <p:sp>
        <p:nvSpPr>
          <p:cNvPr id="39" name="Oval 38"/>
          <p:cNvSpPr/>
          <p:nvPr/>
        </p:nvSpPr>
        <p:spPr>
          <a:xfrm>
            <a:off x="3581400" y="397872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40" name="TextBox 39"/>
          <p:cNvSpPr txBox="1"/>
          <p:nvPr/>
        </p:nvSpPr>
        <p:spPr>
          <a:xfrm>
            <a:off x="3352800" y="4162354"/>
            <a:ext cx="685800" cy="246221"/>
          </a:xfrm>
          <a:prstGeom prst="rect">
            <a:avLst/>
          </a:prstGeom>
          <a:noFill/>
        </p:spPr>
        <p:txBody>
          <a:bodyPr wrap="square" rtlCol="0">
            <a:spAutoFit/>
          </a:bodyPr>
          <a:lstStyle/>
          <a:p>
            <a:pPr algn="ctr"/>
            <a:r>
              <a:rPr lang="en-US" sz="1000" dirty="0"/>
              <a:t>year</a:t>
            </a:r>
          </a:p>
        </p:txBody>
      </p:sp>
      <p:sp>
        <p:nvSpPr>
          <p:cNvPr id="41" name="Oval 40"/>
          <p:cNvSpPr/>
          <p:nvPr/>
        </p:nvSpPr>
        <p:spPr>
          <a:xfrm>
            <a:off x="3124200" y="397350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42" name="TextBox 41"/>
          <p:cNvSpPr txBox="1"/>
          <p:nvPr/>
        </p:nvSpPr>
        <p:spPr>
          <a:xfrm>
            <a:off x="2819400" y="4162354"/>
            <a:ext cx="838200" cy="246221"/>
          </a:xfrm>
          <a:prstGeom prst="rect">
            <a:avLst/>
          </a:prstGeom>
          <a:noFill/>
        </p:spPr>
        <p:txBody>
          <a:bodyPr wrap="square" rtlCol="0">
            <a:spAutoFit/>
          </a:bodyPr>
          <a:lstStyle/>
          <a:p>
            <a:pPr algn="ctr"/>
            <a:r>
              <a:rPr lang="en-US" sz="1000" dirty="0"/>
              <a:t>quarter</a:t>
            </a:r>
            <a:endParaRPr lang="en-US" sz="1100" dirty="0"/>
          </a:p>
        </p:txBody>
      </p:sp>
      <p:sp>
        <p:nvSpPr>
          <p:cNvPr id="43" name="Oval 42"/>
          <p:cNvSpPr/>
          <p:nvPr/>
        </p:nvSpPr>
        <p:spPr>
          <a:xfrm>
            <a:off x="2667000" y="397872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44" name="TextBox 43"/>
          <p:cNvSpPr txBox="1"/>
          <p:nvPr/>
        </p:nvSpPr>
        <p:spPr>
          <a:xfrm>
            <a:off x="2362200" y="4162354"/>
            <a:ext cx="838200" cy="246221"/>
          </a:xfrm>
          <a:prstGeom prst="rect">
            <a:avLst/>
          </a:prstGeom>
          <a:noFill/>
        </p:spPr>
        <p:txBody>
          <a:bodyPr wrap="square" rtlCol="0">
            <a:spAutoFit/>
          </a:bodyPr>
          <a:lstStyle/>
          <a:p>
            <a:pPr algn="ctr"/>
            <a:r>
              <a:rPr lang="en-US" sz="1000" dirty="0"/>
              <a:t>month</a:t>
            </a:r>
            <a:endParaRPr lang="en-US" sz="1050" dirty="0"/>
          </a:p>
        </p:txBody>
      </p:sp>
      <p:cxnSp>
        <p:nvCxnSpPr>
          <p:cNvPr id="45" name="Straight Connector 44"/>
          <p:cNvCxnSpPr>
            <a:endCxn id="48" idx="2"/>
          </p:cNvCxnSpPr>
          <p:nvPr/>
        </p:nvCxnSpPr>
        <p:spPr>
          <a:xfrm>
            <a:off x="1161740" y="3234130"/>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2209800" y="3126700"/>
            <a:ext cx="228600" cy="228600"/>
          </a:xfrm>
          <a:prstGeom prst="ellipse">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47" name="TextBox 46"/>
          <p:cNvSpPr txBox="1"/>
          <p:nvPr/>
        </p:nvSpPr>
        <p:spPr>
          <a:xfrm>
            <a:off x="1981200" y="3324070"/>
            <a:ext cx="609600" cy="246221"/>
          </a:xfrm>
          <a:prstGeom prst="rect">
            <a:avLst/>
          </a:prstGeom>
          <a:noFill/>
        </p:spPr>
        <p:txBody>
          <a:bodyPr wrap="square" rtlCol="0">
            <a:spAutoFit/>
          </a:bodyPr>
          <a:lstStyle/>
          <a:p>
            <a:pPr algn="ctr"/>
            <a:r>
              <a:rPr lang="en-US" sz="1000" dirty="0"/>
              <a:t>product</a:t>
            </a:r>
            <a:endParaRPr lang="en-US" sz="1100" dirty="0"/>
          </a:p>
        </p:txBody>
      </p:sp>
      <p:sp>
        <p:nvSpPr>
          <p:cNvPr id="48" name="Oval 47"/>
          <p:cNvSpPr/>
          <p:nvPr/>
        </p:nvSpPr>
        <p:spPr>
          <a:xfrm>
            <a:off x="3581400" y="31294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49" name="TextBox 48"/>
          <p:cNvSpPr txBox="1"/>
          <p:nvPr/>
        </p:nvSpPr>
        <p:spPr>
          <a:xfrm>
            <a:off x="3429000" y="3313045"/>
            <a:ext cx="838200" cy="246221"/>
          </a:xfrm>
          <a:prstGeom prst="rect">
            <a:avLst/>
          </a:prstGeom>
          <a:noFill/>
        </p:spPr>
        <p:txBody>
          <a:bodyPr wrap="square" rtlCol="0">
            <a:spAutoFit/>
          </a:bodyPr>
          <a:lstStyle/>
          <a:p>
            <a:pPr algn="ctr"/>
            <a:r>
              <a:rPr lang="en-US" sz="1000" dirty="0"/>
              <a:t>department</a:t>
            </a:r>
          </a:p>
        </p:txBody>
      </p:sp>
      <p:sp>
        <p:nvSpPr>
          <p:cNvPr id="50" name="Oval 49"/>
          <p:cNvSpPr/>
          <p:nvPr/>
        </p:nvSpPr>
        <p:spPr>
          <a:xfrm>
            <a:off x="3124200" y="3124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51" name="TextBox 50"/>
          <p:cNvSpPr txBox="1"/>
          <p:nvPr/>
        </p:nvSpPr>
        <p:spPr>
          <a:xfrm>
            <a:off x="2819400" y="3313045"/>
            <a:ext cx="838200" cy="246221"/>
          </a:xfrm>
          <a:prstGeom prst="rect">
            <a:avLst/>
          </a:prstGeom>
          <a:noFill/>
        </p:spPr>
        <p:txBody>
          <a:bodyPr wrap="square" rtlCol="0">
            <a:spAutoFit/>
          </a:bodyPr>
          <a:lstStyle/>
          <a:p>
            <a:pPr algn="ctr"/>
            <a:r>
              <a:rPr lang="en-US" sz="1000" dirty="0"/>
              <a:t>category</a:t>
            </a:r>
            <a:endParaRPr lang="en-US" sz="1100" dirty="0"/>
          </a:p>
        </p:txBody>
      </p:sp>
      <p:sp>
        <p:nvSpPr>
          <p:cNvPr id="52" name="Oval 51"/>
          <p:cNvSpPr/>
          <p:nvPr/>
        </p:nvSpPr>
        <p:spPr>
          <a:xfrm>
            <a:off x="2667000" y="31294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53" name="TextBox 52"/>
          <p:cNvSpPr txBox="1"/>
          <p:nvPr/>
        </p:nvSpPr>
        <p:spPr>
          <a:xfrm>
            <a:off x="2362200" y="3313045"/>
            <a:ext cx="838200" cy="246221"/>
          </a:xfrm>
          <a:prstGeom prst="rect">
            <a:avLst/>
          </a:prstGeom>
          <a:noFill/>
        </p:spPr>
        <p:txBody>
          <a:bodyPr wrap="square" rtlCol="0">
            <a:spAutoFit/>
          </a:bodyPr>
          <a:lstStyle/>
          <a:p>
            <a:pPr algn="ctr"/>
            <a:r>
              <a:rPr lang="en-US" sz="1000" dirty="0"/>
              <a:t>type</a:t>
            </a:r>
            <a:endParaRPr lang="en-US" sz="1050" dirty="0"/>
          </a:p>
        </p:txBody>
      </p:sp>
      <p:sp>
        <p:nvSpPr>
          <p:cNvPr id="12" name="Rectangle 11"/>
          <p:cNvSpPr/>
          <p:nvPr/>
        </p:nvSpPr>
        <p:spPr>
          <a:xfrm>
            <a:off x="838200" y="3429000"/>
            <a:ext cx="11430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quantity</a:t>
            </a:r>
          </a:p>
          <a:p>
            <a:r>
              <a:rPr lang="en-US" sz="1200" dirty="0"/>
              <a:t>receipts</a:t>
            </a:r>
          </a:p>
        </p:txBody>
      </p:sp>
      <p:sp>
        <p:nvSpPr>
          <p:cNvPr id="11" name="Rectangle 10"/>
          <p:cNvSpPr/>
          <p:nvPr/>
        </p:nvSpPr>
        <p:spPr>
          <a:xfrm>
            <a:off x="838200" y="3124200"/>
            <a:ext cx="1143000" cy="30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Sales</a:t>
            </a:r>
          </a:p>
        </p:txBody>
      </p:sp>
      <p:cxnSp>
        <p:nvCxnSpPr>
          <p:cNvPr id="57" name="Straight Connector 56"/>
          <p:cNvCxnSpPr>
            <a:endCxn id="60" idx="2"/>
          </p:cNvCxnSpPr>
          <p:nvPr/>
        </p:nvCxnSpPr>
        <p:spPr>
          <a:xfrm flipV="1">
            <a:off x="992188" y="5148715"/>
            <a:ext cx="2132012" cy="669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3124200" y="50344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61" name="TextBox 60"/>
          <p:cNvSpPr txBox="1"/>
          <p:nvPr/>
        </p:nvSpPr>
        <p:spPr>
          <a:xfrm>
            <a:off x="2895600" y="5218045"/>
            <a:ext cx="685800" cy="246221"/>
          </a:xfrm>
          <a:prstGeom prst="rect">
            <a:avLst/>
          </a:prstGeom>
          <a:noFill/>
        </p:spPr>
        <p:txBody>
          <a:bodyPr wrap="square" rtlCol="0">
            <a:spAutoFit/>
          </a:bodyPr>
          <a:lstStyle/>
          <a:p>
            <a:pPr algn="ctr"/>
            <a:r>
              <a:rPr lang="en-US" sz="1000" dirty="0"/>
              <a:t>country</a:t>
            </a:r>
          </a:p>
        </p:txBody>
      </p:sp>
      <p:sp>
        <p:nvSpPr>
          <p:cNvPr id="62" name="Oval 61"/>
          <p:cNvSpPr/>
          <p:nvPr/>
        </p:nvSpPr>
        <p:spPr>
          <a:xfrm>
            <a:off x="2667000" y="50292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63" name="TextBox 62"/>
          <p:cNvSpPr txBox="1"/>
          <p:nvPr/>
        </p:nvSpPr>
        <p:spPr>
          <a:xfrm>
            <a:off x="2362200" y="5218045"/>
            <a:ext cx="838200" cy="246221"/>
          </a:xfrm>
          <a:prstGeom prst="rect">
            <a:avLst/>
          </a:prstGeom>
          <a:noFill/>
        </p:spPr>
        <p:txBody>
          <a:bodyPr wrap="square" rtlCol="0">
            <a:spAutoFit/>
          </a:bodyPr>
          <a:lstStyle/>
          <a:p>
            <a:pPr algn="ctr"/>
            <a:r>
              <a:rPr lang="en-US" sz="1000" dirty="0"/>
              <a:t>state</a:t>
            </a:r>
            <a:endParaRPr lang="en-US" sz="1100" dirty="0"/>
          </a:p>
        </p:txBody>
      </p:sp>
      <p:sp>
        <p:nvSpPr>
          <p:cNvPr id="64" name="Oval 63"/>
          <p:cNvSpPr/>
          <p:nvPr/>
        </p:nvSpPr>
        <p:spPr>
          <a:xfrm>
            <a:off x="2209800" y="5034415"/>
            <a:ext cx="228600" cy="228600"/>
          </a:xfrm>
          <a:prstGeom prst="ellipse">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65" name="TextBox 64"/>
          <p:cNvSpPr txBox="1"/>
          <p:nvPr/>
        </p:nvSpPr>
        <p:spPr>
          <a:xfrm>
            <a:off x="1905000" y="5218045"/>
            <a:ext cx="838200" cy="246221"/>
          </a:xfrm>
          <a:prstGeom prst="rect">
            <a:avLst/>
          </a:prstGeom>
          <a:noFill/>
        </p:spPr>
        <p:txBody>
          <a:bodyPr wrap="square" rtlCol="0">
            <a:spAutoFit/>
          </a:bodyPr>
          <a:lstStyle/>
          <a:p>
            <a:pPr algn="ctr"/>
            <a:r>
              <a:rPr lang="en-US" sz="1000" dirty="0"/>
              <a:t>city</a:t>
            </a:r>
            <a:endParaRPr lang="en-US" sz="1050" dirty="0"/>
          </a:p>
        </p:txBody>
      </p:sp>
      <p:cxnSp>
        <p:nvCxnSpPr>
          <p:cNvPr id="75" name="Straight Connector 74"/>
          <p:cNvCxnSpPr>
            <a:endCxn id="78" idx="2"/>
          </p:cNvCxnSpPr>
          <p:nvPr/>
        </p:nvCxnSpPr>
        <p:spPr>
          <a:xfrm>
            <a:off x="1161740" y="4681930"/>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2209800" y="4574500"/>
            <a:ext cx="228600" cy="228600"/>
          </a:xfrm>
          <a:prstGeom prst="ellipse">
            <a:avLst/>
          </a:prstGeom>
          <a:solidFill>
            <a:schemeClr val="bg1"/>
          </a:solidFill>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77" name="TextBox 76"/>
          <p:cNvSpPr txBox="1"/>
          <p:nvPr/>
        </p:nvSpPr>
        <p:spPr>
          <a:xfrm>
            <a:off x="1981200" y="4771870"/>
            <a:ext cx="609600" cy="246221"/>
          </a:xfrm>
          <a:prstGeom prst="rect">
            <a:avLst/>
          </a:prstGeom>
          <a:noFill/>
        </p:spPr>
        <p:txBody>
          <a:bodyPr wrap="square" rtlCol="0">
            <a:spAutoFit/>
          </a:bodyPr>
          <a:lstStyle/>
          <a:p>
            <a:pPr algn="ctr"/>
            <a:r>
              <a:rPr lang="en-US" sz="1000" dirty="0"/>
              <a:t>product</a:t>
            </a:r>
            <a:endParaRPr lang="en-US" sz="1100" dirty="0"/>
          </a:p>
        </p:txBody>
      </p:sp>
      <p:sp>
        <p:nvSpPr>
          <p:cNvPr id="78" name="Oval 77"/>
          <p:cNvSpPr/>
          <p:nvPr/>
        </p:nvSpPr>
        <p:spPr>
          <a:xfrm>
            <a:off x="3581400" y="45772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79" name="TextBox 78"/>
          <p:cNvSpPr txBox="1"/>
          <p:nvPr/>
        </p:nvSpPr>
        <p:spPr>
          <a:xfrm>
            <a:off x="3429000" y="4760845"/>
            <a:ext cx="838200" cy="246221"/>
          </a:xfrm>
          <a:prstGeom prst="rect">
            <a:avLst/>
          </a:prstGeom>
          <a:noFill/>
        </p:spPr>
        <p:txBody>
          <a:bodyPr wrap="square" rtlCol="0">
            <a:spAutoFit/>
          </a:bodyPr>
          <a:lstStyle/>
          <a:p>
            <a:pPr algn="ctr"/>
            <a:r>
              <a:rPr lang="en-US" sz="1000" dirty="0"/>
              <a:t>department</a:t>
            </a:r>
          </a:p>
        </p:txBody>
      </p:sp>
      <p:sp>
        <p:nvSpPr>
          <p:cNvPr id="80" name="Oval 79"/>
          <p:cNvSpPr/>
          <p:nvPr/>
        </p:nvSpPr>
        <p:spPr>
          <a:xfrm>
            <a:off x="3124200" y="4572000"/>
            <a:ext cx="228600" cy="228600"/>
          </a:xfrm>
          <a:prstGeom prst="ellipse">
            <a:avLst/>
          </a:prstGeom>
          <a:solidFill>
            <a:schemeClr val="bg1"/>
          </a:solidFill>
          <a:ln>
            <a:solidFill>
              <a:srgbClr val="50742F"/>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81" name="TextBox 80"/>
          <p:cNvSpPr txBox="1"/>
          <p:nvPr/>
        </p:nvSpPr>
        <p:spPr>
          <a:xfrm>
            <a:off x="2819400" y="4760845"/>
            <a:ext cx="838200" cy="246221"/>
          </a:xfrm>
          <a:prstGeom prst="rect">
            <a:avLst/>
          </a:prstGeom>
          <a:noFill/>
        </p:spPr>
        <p:txBody>
          <a:bodyPr wrap="square" rtlCol="0">
            <a:spAutoFit/>
          </a:bodyPr>
          <a:lstStyle/>
          <a:p>
            <a:pPr algn="ctr"/>
            <a:r>
              <a:rPr lang="en-US" sz="1000" dirty="0"/>
              <a:t>category</a:t>
            </a:r>
            <a:endParaRPr lang="en-US" sz="1100" dirty="0"/>
          </a:p>
        </p:txBody>
      </p:sp>
      <p:sp>
        <p:nvSpPr>
          <p:cNvPr id="82" name="Oval 81"/>
          <p:cNvSpPr/>
          <p:nvPr/>
        </p:nvSpPr>
        <p:spPr>
          <a:xfrm>
            <a:off x="2667000" y="45772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83" name="TextBox 82"/>
          <p:cNvSpPr txBox="1"/>
          <p:nvPr/>
        </p:nvSpPr>
        <p:spPr>
          <a:xfrm>
            <a:off x="2362200" y="4760845"/>
            <a:ext cx="838200" cy="246221"/>
          </a:xfrm>
          <a:prstGeom prst="rect">
            <a:avLst/>
          </a:prstGeom>
          <a:noFill/>
        </p:spPr>
        <p:txBody>
          <a:bodyPr wrap="square" rtlCol="0">
            <a:spAutoFit/>
          </a:bodyPr>
          <a:lstStyle/>
          <a:p>
            <a:pPr algn="ctr"/>
            <a:r>
              <a:rPr lang="en-US" sz="1000" dirty="0"/>
              <a:t>type</a:t>
            </a:r>
            <a:endParaRPr lang="en-US" sz="1050" dirty="0"/>
          </a:p>
        </p:txBody>
      </p:sp>
      <p:sp>
        <p:nvSpPr>
          <p:cNvPr id="85" name="Rectangle 84"/>
          <p:cNvSpPr/>
          <p:nvPr/>
        </p:nvSpPr>
        <p:spPr>
          <a:xfrm>
            <a:off x="838200" y="4572000"/>
            <a:ext cx="11430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Sales Aggregate 2</a:t>
            </a:r>
          </a:p>
        </p:txBody>
      </p:sp>
      <p:sp>
        <p:nvSpPr>
          <p:cNvPr id="89" name="TextBox 88"/>
          <p:cNvSpPr txBox="1"/>
          <p:nvPr/>
        </p:nvSpPr>
        <p:spPr>
          <a:xfrm>
            <a:off x="6172200" y="3810000"/>
            <a:ext cx="533400" cy="246221"/>
          </a:xfrm>
          <a:prstGeom prst="rect">
            <a:avLst/>
          </a:prstGeom>
          <a:noFill/>
        </p:spPr>
        <p:txBody>
          <a:bodyPr wrap="square" rtlCol="0">
            <a:spAutoFit/>
          </a:bodyPr>
          <a:lstStyle/>
          <a:p>
            <a:pPr algn="ctr"/>
            <a:r>
              <a:rPr lang="en-US" sz="1000" dirty="0"/>
              <a:t>store</a:t>
            </a:r>
            <a:endParaRPr lang="en-US" sz="1100" dirty="0"/>
          </a:p>
        </p:txBody>
      </p:sp>
      <p:sp>
        <p:nvSpPr>
          <p:cNvPr id="95" name="TextBox 94"/>
          <p:cNvSpPr txBox="1"/>
          <p:nvPr/>
        </p:nvSpPr>
        <p:spPr>
          <a:xfrm>
            <a:off x="6477000" y="3810000"/>
            <a:ext cx="838200" cy="246221"/>
          </a:xfrm>
          <a:prstGeom prst="rect">
            <a:avLst/>
          </a:prstGeom>
          <a:noFill/>
        </p:spPr>
        <p:txBody>
          <a:bodyPr wrap="square" rtlCol="0">
            <a:spAutoFit/>
          </a:bodyPr>
          <a:lstStyle/>
          <a:p>
            <a:pPr algn="ctr"/>
            <a:r>
              <a:rPr lang="en-US" sz="1000" dirty="0"/>
              <a:t>city</a:t>
            </a:r>
            <a:endParaRPr lang="en-US" sz="1050" dirty="0"/>
          </a:p>
        </p:txBody>
      </p:sp>
      <p:cxnSp>
        <p:nvCxnSpPr>
          <p:cNvPr id="96" name="Straight Connector 95"/>
          <p:cNvCxnSpPr>
            <a:endCxn id="99" idx="2"/>
          </p:cNvCxnSpPr>
          <p:nvPr/>
        </p:nvCxnSpPr>
        <p:spPr>
          <a:xfrm>
            <a:off x="5533736" y="4164381"/>
            <a:ext cx="1705264" cy="4843"/>
          </a:xfrm>
          <a:prstGeom prst="line">
            <a:avLst/>
          </a:prstGeom>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7239000" y="405492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00" name="TextBox 99"/>
          <p:cNvSpPr txBox="1"/>
          <p:nvPr/>
        </p:nvSpPr>
        <p:spPr>
          <a:xfrm>
            <a:off x="7010400" y="4238554"/>
            <a:ext cx="685800" cy="246221"/>
          </a:xfrm>
          <a:prstGeom prst="rect">
            <a:avLst/>
          </a:prstGeom>
          <a:noFill/>
        </p:spPr>
        <p:txBody>
          <a:bodyPr wrap="square" rtlCol="0">
            <a:spAutoFit/>
          </a:bodyPr>
          <a:lstStyle/>
          <a:p>
            <a:pPr algn="ctr"/>
            <a:r>
              <a:rPr lang="en-US" sz="1000" dirty="0"/>
              <a:t>year</a:t>
            </a:r>
          </a:p>
        </p:txBody>
      </p:sp>
      <p:sp>
        <p:nvSpPr>
          <p:cNvPr id="101" name="Oval 100"/>
          <p:cNvSpPr/>
          <p:nvPr/>
        </p:nvSpPr>
        <p:spPr>
          <a:xfrm>
            <a:off x="6781800" y="404970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02" name="TextBox 101"/>
          <p:cNvSpPr txBox="1"/>
          <p:nvPr/>
        </p:nvSpPr>
        <p:spPr>
          <a:xfrm>
            <a:off x="6477000" y="4238554"/>
            <a:ext cx="838200" cy="246221"/>
          </a:xfrm>
          <a:prstGeom prst="rect">
            <a:avLst/>
          </a:prstGeom>
          <a:noFill/>
        </p:spPr>
        <p:txBody>
          <a:bodyPr wrap="square" rtlCol="0">
            <a:spAutoFit/>
          </a:bodyPr>
          <a:lstStyle/>
          <a:p>
            <a:pPr algn="ctr"/>
            <a:r>
              <a:rPr lang="en-US" sz="1000" dirty="0"/>
              <a:t>quarter</a:t>
            </a:r>
            <a:endParaRPr lang="en-US" sz="1100" dirty="0"/>
          </a:p>
        </p:txBody>
      </p:sp>
      <p:sp>
        <p:nvSpPr>
          <p:cNvPr id="103" name="Oval 102"/>
          <p:cNvSpPr/>
          <p:nvPr/>
        </p:nvSpPr>
        <p:spPr>
          <a:xfrm>
            <a:off x="6324600" y="4054924"/>
            <a:ext cx="228600" cy="228600"/>
          </a:xfrm>
          <a:prstGeom prst="ellipse">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104" name="TextBox 103"/>
          <p:cNvSpPr txBox="1"/>
          <p:nvPr/>
        </p:nvSpPr>
        <p:spPr>
          <a:xfrm>
            <a:off x="6019800" y="4238554"/>
            <a:ext cx="838200" cy="246221"/>
          </a:xfrm>
          <a:prstGeom prst="rect">
            <a:avLst/>
          </a:prstGeom>
          <a:noFill/>
        </p:spPr>
        <p:txBody>
          <a:bodyPr wrap="square" rtlCol="0">
            <a:spAutoFit/>
          </a:bodyPr>
          <a:lstStyle/>
          <a:p>
            <a:pPr algn="ctr"/>
            <a:r>
              <a:rPr lang="en-US" sz="1000" dirty="0"/>
              <a:t>month</a:t>
            </a:r>
            <a:endParaRPr lang="en-US" sz="1050" dirty="0"/>
          </a:p>
        </p:txBody>
      </p:sp>
      <p:cxnSp>
        <p:nvCxnSpPr>
          <p:cNvPr id="105" name="Straight Connector 104"/>
          <p:cNvCxnSpPr>
            <a:endCxn id="108" idx="2"/>
          </p:cNvCxnSpPr>
          <p:nvPr/>
        </p:nvCxnSpPr>
        <p:spPr>
          <a:xfrm flipV="1">
            <a:off x="5105400" y="3319915"/>
            <a:ext cx="2133600" cy="32885"/>
          </a:xfrm>
          <a:prstGeom prst="line">
            <a:avLst/>
          </a:prstGeom>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7239000" y="32056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09" name="TextBox 108"/>
          <p:cNvSpPr txBox="1"/>
          <p:nvPr/>
        </p:nvSpPr>
        <p:spPr>
          <a:xfrm>
            <a:off x="7086600" y="3389245"/>
            <a:ext cx="838200" cy="246221"/>
          </a:xfrm>
          <a:prstGeom prst="rect">
            <a:avLst/>
          </a:prstGeom>
          <a:noFill/>
        </p:spPr>
        <p:txBody>
          <a:bodyPr wrap="square" rtlCol="0">
            <a:spAutoFit/>
          </a:bodyPr>
          <a:lstStyle/>
          <a:p>
            <a:pPr algn="ctr"/>
            <a:r>
              <a:rPr lang="en-US" sz="1000" dirty="0"/>
              <a:t>department</a:t>
            </a:r>
          </a:p>
        </p:txBody>
      </p:sp>
      <p:sp>
        <p:nvSpPr>
          <p:cNvPr id="110" name="Oval 109"/>
          <p:cNvSpPr/>
          <p:nvPr/>
        </p:nvSpPr>
        <p:spPr>
          <a:xfrm>
            <a:off x="6781800" y="32004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11" name="TextBox 110"/>
          <p:cNvSpPr txBox="1"/>
          <p:nvPr/>
        </p:nvSpPr>
        <p:spPr>
          <a:xfrm>
            <a:off x="6477000" y="3389245"/>
            <a:ext cx="838200" cy="246221"/>
          </a:xfrm>
          <a:prstGeom prst="rect">
            <a:avLst/>
          </a:prstGeom>
          <a:noFill/>
        </p:spPr>
        <p:txBody>
          <a:bodyPr wrap="square" rtlCol="0">
            <a:spAutoFit/>
          </a:bodyPr>
          <a:lstStyle/>
          <a:p>
            <a:pPr algn="ctr"/>
            <a:r>
              <a:rPr lang="en-US" sz="1000" dirty="0"/>
              <a:t>category</a:t>
            </a:r>
            <a:endParaRPr lang="en-US" sz="1100" dirty="0"/>
          </a:p>
        </p:txBody>
      </p:sp>
      <p:sp>
        <p:nvSpPr>
          <p:cNvPr id="112" name="Oval 111"/>
          <p:cNvSpPr/>
          <p:nvPr/>
        </p:nvSpPr>
        <p:spPr>
          <a:xfrm>
            <a:off x="6324600" y="3205615"/>
            <a:ext cx="228600" cy="228600"/>
          </a:xfrm>
          <a:prstGeom prst="ellipse">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113" name="TextBox 112"/>
          <p:cNvSpPr txBox="1"/>
          <p:nvPr/>
        </p:nvSpPr>
        <p:spPr>
          <a:xfrm>
            <a:off x="6019800" y="3389245"/>
            <a:ext cx="838200" cy="246221"/>
          </a:xfrm>
          <a:prstGeom prst="rect">
            <a:avLst/>
          </a:prstGeom>
          <a:noFill/>
        </p:spPr>
        <p:txBody>
          <a:bodyPr wrap="square" rtlCol="0">
            <a:spAutoFit/>
          </a:bodyPr>
          <a:lstStyle/>
          <a:p>
            <a:pPr algn="ctr"/>
            <a:r>
              <a:rPr lang="en-US" sz="1000" dirty="0"/>
              <a:t>type</a:t>
            </a:r>
            <a:endParaRPr lang="en-US" sz="1050" dirty="0"/>
          </a:p>
        </p:txBody>
      </p:sp>
      <p:sp>
        <p:nvSpPr>
          <p:cNvPr id="115" name="Rectangle 114"/>
          <p:cNvSpPr/>
          <p:nvPr/>
        </p:nvSpPr>
        <p:spPr>
          <a:xfrm>
            <a:off x="4953000" y="3200400"/>
            <a:ext cx="1143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Sales Aggregate 1</a:t>
            </a:r>
          </a:p>
        </p:txBody>
      </p:sp>
      <p:cxnSp>
        <p:nvCxnSpPr>
          <p:cNvPr id="147" name="Straight Connector 146"/>
          <p:cNvCxnSpPr>
            <a:endCxn id="149" idx="2"/>
          </p:cNvCxnSpPr>
          <p:nvPr/>
        </p:nvCxnSpPr>
        <p:spPr>
          <a:xfrm flipV="1">
            <a:off x="5783876" y="5159740"/>
            <a:ext cx="997924" cy="14543"/>
          </a:xfrm>
          <a:prstGeom prst="line">
            <a:avLst/>
          </a:prstGeom>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6172200" y="5240095"/>
            <a:ext cx="533400" cy="246221"/>
          </a:xfrm>
          <a:prstGeom prst="rect">
            <a:avLst/>
          </a:prstGeom>
          <a:noFill/>
        </p:spPr>
        <p:txBody>
          <a:bodyPr wrap="square" rtlCol="0">
            <a:spAutoFit/>
          </a:bodyPr>
          <a:lstStyle/>
          <a:p>
            <a:pPr algn="ctr"/>
            <a:r>
              <a:rPr lang="en-US" sz="1000" dirty="0"/>
              <a:t>state</a:t>
            </a:r>
            <a:endParaRPr lang="en-US" sz="1100" dirty="0"/>
          </a:p>
        </p:txBody>
      </p:sp>
      <p:sp>
        <p:nvSpPr>
          <p:cNvPr id="149" name="Oval 148"/>
          <p:cNvSpPr/>
          <p:nvPr/>
        </p:nvSpPr>
        <p:spPr>
          <a:xfrm>
            <a:off x="6781800" y="504544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50" name="Oval 149"/>
          <p:cNvSpPr/>
          <p:nvPr/>
        </p:nvSpPr>
        <p:spPr>
          <a:xfrm>
            <a:off x="6324600" y="5040225"/>
            <a:ext cx="228600" cy="228600"/>
          </a:xfrm>
          <a:prstGeom prst="ellipse">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151" name="TextBox 150"/>
          <p:cNvSpPr txBox="1"/>
          <p:nvPr/>
        </p:nvSpPr>
        <p:spPr>
          <a:xfrm>
            <a:off x="6477000" y="5229070"/>
            <a:ext cx="838200" cy="246221"/>
          </a:xfrm>
          <a:prstGeom prst="rect">
            <a:avLst/>
          </a:prstGeom>
          <a:noFill/>
        </p:spPr>
        <p:txBody>
          <a:bodyPr wrap="square" rtlCol="0">
            <a:spAutoFit/>
          </a:bodyPr>
          <a:lstStyle/>
          <a:p>
            <a:pPr algn="ctr"/>
            <a:r>
              <a:rPr lang="en-US" sz="1000" dirty="0"/>
              <a:t>country</a:t>
            </a:r>
            <a:endParaRPr lang="en-US" sz="1050" dirty="0"/>
          </a:p>
        </p:txBody>
      </p:sp>
      <p:cxnSp>
        <p:nvCxnSpPr>
          <p:cNvPr id="152" name="Straight Connector 151"/>
          <p:cNvCxnSpPr>
            <a:endCxn id="153" idx="2"/>
          </p:cNvCxnSpPr>
          <p:nvPr/>
        </p:nvCxnSpPr>
        <p:spPr>
          <a:xfrm>
            <a:off x="5076536" y="5547006"/>
            <a:ext cx="1705264" cy="4843"/>
          </a:xfrm>
          <a:prstGeom prst="line">
            <a:avLst/>
          </a:prstGeom>
        </p:spPr>
        <p:style>
          <a:lnRef idx="1">
            <a:schemeClr val="accent1"/>
          </a:lnRef>
          <a:fillRef idx="0">
            <a:schemeClr val="accent1"/>
          </a:fillRef>
          <a:effectRef idx="0">
            <a:schemeClr val="accent1"/>
          </a:effectRef>
          <a:fontRef idx="minor">
            <a:schemeClr val="tx1"/>
          </a:fontRef>
        </p:style>
      </p:cxnSp>
      <p:sp>
        <p:nvSpPr>
          <p:cNvPr id="153" name="Oval 152"/>
          <p:cNvSpPr/>
          <p:nvPr/>
        </p:nvSpPr>
        <p:spPr>
          <a:xfrm>
            <a:off x="6781800" y="543754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56" name="TextBox 155"/>
          <p:cNvSpPr txBox="1"/>
          <p:nvPr/>
        </p:nvSpPr>
        <p:spPr>
          <a:xfrm>
            <a:off x="6477000" y="5621179"/>
            <a:ext cx="838200" cy="246221"/>
          </a:xfrm>
          <a:prstGeom prst="rect">
            <a:avLst/>
          </a:prstGeom>
          <a:noFill/>
        </p:spPr>
        <p:txBody>
          <a:bodyPr wrap="square" rtlCol="0">
            <a:spAutoFit/>
          </a:bodyPr>
          <a:lstStyle/>
          <a:p>
            <a:pPr algn="ctr"/>
            <a:r>
              <a:rPr lang="en-US" sz="1000" dirty="0"/>
              <a:t>year</a:t>
            </a:r>
            <a:endParaRPr lang="en-US" sz="1100" dirty="0"/>
          </a:p>
        </p:txBody>
      </p:sp>
      <p:sp>
        <p:nvSpPr>
          <p:cNvPr id="157" name="Oval 156"/>
          <p:cNvSpPr/>
          <p:nvPr/>
        </p:nvSpPr>
        <p:spPr>
          <a:xfrm>
            <a:off x="6324600" y="5437549"/>
            <a:ext cx="228600" cy="228600"/>
          </a:xfrm>
          <a:prstGeom prst="ellipse">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158" name="TextBox 157"/>
          <p:cNvSpPr txBox="1"/>
          <p:nvPr/>
        </p:nvSpPr>
        <p:spPr>
          <a:xfrm>
            <a:off x="6019800" y="5621179"/>
            <a:ext cx="838200" cy="246221"/>
          </a:xfrm>
          <a:prstGeom prst="rect">
            <a:avLst/>
          </a:prstGeom>
          <a:noFill/>
        </p:spPr>
        <p:txBody>
          <a:bodyPr wrap="square" rtlCol="0">
            <a:spAutoFit/>
          </a:bodyPr>
          <a:lstStyle/>
          <a:p>
            <a:pPr algn="ctr"/>
            <a:r>
              <a:rPr lang="en-US" sz="1000" dirty="0"/>
              <a:t>quarter</a:t>
            </a:r>
            <a:endParaRPr lang="en-US" sz="1050" dirty="0"/>
          </a:p>
        </p:txBody>
      </p:sp>
      <p:sp>
        <p:nvSpPr>
          <p:cNvPr id="144" name="Rectangle 143"/>
          <p:cNvSpPr/>
          <p:nvPr/>
        </p:nvSpPr>
        <p:spPr>
          <a:xfrm>
            <a:off x="4953000" y="5257800"/>
            <a:ext cx="1143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quantity</a:t>
            </a:r>
          </a:p>
          <a:p>
            <a:r>
              <a:rPr lang="en-US" sz="1200" dirty="0"/>
              <a:t>receipts</a:t>
            </a:r>
          </a:p>
        </p:txBody>
      </p:sp>
      <p:sp>
        <p:nvSpPr>
          <p:cNvPr id="145" name="Rectangle 144"/>
          <p:cNvSpPr/>
          <p:nvPr/>
        </p:nvSpPr>
        <p:spPr>
          <a:xfrm>
            <a:off x="4953000" y="4648200"/>
            <a:ext cx="11430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Sales Aggregate 3</a:t>
            </a:r>
          </a:p>
        </p:txBody>
      </p:sp>
      <p:cxnSp>
        <p:nvCxnSpPr>
          <p:cNvPr id="98" name="Straight Connector 97"/>
          <p:cNvCxnSpPr>
            <a:endCxn id="107" idx="2"/>
          </p:cNvCxnSpPr>
          <p:nvPr/>
        </p:nvCxnSpPr>
        <p:spPr>
          <a:xfrm>
            <a:off x="5280805" y="3767530"/>
            <a:ext cx="2419660" cy="9585"/>
          </a:xfrm>
          <a:prstGeom prst="line">
            <a:avLst/>
          </a:prstGeom>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6328865" y="3660100"/>
            <a:ext cx="228600" cy="228600"/>
          </a:xfrm>
          <a:prstGeom prst="ellipse">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107" name="Oval 106"/>
          <p:cNvSpPr/>
          <p:nvPr/>
        </p:nvSpPr>
        <p:spPr>
          <a:xfrm>
            <a:off x="7700465" y="36628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16" name="Oval 115"/>
          <p:cNvSpPr/>
          <p:nvPr/>
        </p:nvSpPr>
        <p:spPr>
          <a:xfrm>
            <a:off x="7243265" y="3657600"/>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17" name="Oval 116"/>
          <p:cNvSpPr/>
          <p:nvPr/>
        </p:nvSpPr>
        <p:spPr>
          <a:xfrm>
            <a:off x="6786065" y="3662815"/>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14" name="Rectangle 113"/>
          <p:cNvSpPr/>
          <p:nvPr/>
        </p:nvSpPr>
        <p:spPr>
          <a:xfrm>
            <a:off x="4953000" y="3733800"/>
            <a:ext cx="11430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quantity</a:t>
            </a:r>
          </a:p>
          <a:p>
            <a:r>
              <a:rPr lang="en-US" sz="1200" dirty="0"/>
              <a:t>receipts</a:t>
            </a:r>
          </a:p>
        </p:txBody>
      </p:sp>
      <p:sp>
        <p:nvSpPr>
          <p:cNvPr id="118" name="TextBox 117"/>
          <p:cNvSpPr txBox="1"/>
          <p:nvPr/>
        </p:nvSpPr>
        <p:spPr>
          <a:xfrm>
            <a:off x="7086600" y="3821025"/>
            <a:ext cx="533400" cy="246221"/>
          </a:xfrm>
          <a:prstGeom prst="rect">
            <a:avLst/>
          </a:prstGeom>
          <a:noFill/>
        </p:spPr>
        <p:txBody>
          <a:bodyPr wrap="square" rtlCol="0">
            <a:spAutoFit/>
          </a:bodyPr>
          <a:lstStyle/>
          <a:p>
            <a:pPr algn="ctr"/>
            <a:r>
              <a:rPr lang="en-US" sz="1000" dirty="0"/>
              <a:t>state</a:t>
            </a:r>
            <a:endParaRPr lang="en-US" sz="1100" dirty="0"/>
          </a:p>
        </p:txBody>
      </p:sp>
      <p:sp>
        <p:nvSpPr>
          <p:cNvPr id="119" name="TextBox 118"/>
          <p:cNvSpPr txBox="1"/>
          <p:nvPr/>
        </p:nvSpPr>
        <p:spPr>
          <a:xfrm>
            <a:off x="7391400" y="3810000"/>
            <a:ext cx="838200" cy="246221"/>
          </a:xfrm>
          <a:prstGeom prst="rect">
            <a:avLst/>
          </a:prstGeom>
          <a:noFill/>
        </p:spPr>
        <p:txBody>
          <a:bodyPr wrap="square" rtlCol="0">
            <a:spAutoFit/>
          </a:bodyPr>
          <a:lstStyle/>
          <a:p>
            <a:pPr algn="ctr"/>
            <a:r>
              <a:rPr lang="en-US" sz="1000" dirty="0"/>
              <a:t>country</a:t>
            </a:r>
            <a:endParaRPr lang="en-US" sz="1050" dirty="0"/>
          </a:p>
        </p:txBody>
      </p:sp>
      <p:cxnSp>
        <p:nvCxnSpPr>
          <p:cNvPr id="120" name="Straight Connector 119"/>
          <p:cNvCxnSpPr>
            <a:endCxn id="121" idx="2"/>
          </p:cNvCxnSpPr>
          <p:nvPr/>
        </p:nvCxnSpPr>
        <p:spPr>
          <a:xfrm>
            <a:off x="1418936" y="5547006"/>
            <a:ext cx="1705264" cy="4843"/>
          </a:xfrm>
          <a:prstGeom prst="line">
            <a:avLst/>
          </a:prstGeom>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3124200" y="5437549"/>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22" name="TextBox 121"/>
          <p:cNvSpPr txBox="1"/>
          <p:nvPr/>
        </p:nvSpPr>
        <p:spPr>
          <a:xfrm>
            <a:off x="2895600" y="5621179"/>
            <a:ext cx="685800" cy="246221"/>
          </a:xfrm>
          <a:prstGeom prst="rect">
            <a:avLst/>
          </a:prstGeom>
          <a:noFill/>
        </p:spPr>
        <p:txBody>
          <a:bodyPr wrap="square" rtlCol="0">
            <a:spAutoFit/>
          </a:bodyPr>
          <a:lstStyle/>
          <a:p>
            <a:pPr algn="ctr"/>
            <a:r>
              <a:rPr lang="en-US" sz="1000" dirty="0"/>
              <a:t>year</a:t>
            </a:r>
          </a:p>
        </p:txBody>
      </p:sp>
      <p:sp>
        <p:nvSpPr>
          <p:cNvPr id="123" name="Oval 122"/>
          <p:cNvSpPr/>
          <p:nvPr/>
        </p:nvSpPr>
        <p:spPr>
          <a:xfrm>
            <a:off x="2667000" y="5432334"/>
            <a:ext cx="228600" cy="228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100"/>
          </a:p>
        </p:txBody>
      </p:sp>
      <p:sp>
        <p:nvSpPr>
          <p:cNvPr id="124" name="TextBox 123"/>
          <p:cNvSpPr txBox="1"/>
          <p:nvPr/>
        </p:nvSpPr>
        <p:spPr>
          <a:xfrm>
            <a:off x="2362200" y="5621179"/>
            <a:ext cx="838200" cy="246221"/>
          </a:xfrm>
          <a:prstGeom prst="rect">
            <a:avLst/>
          </a:prstGeom>
          <a:noFill/>
        </p:spPr>
        <p:txBody>
          <a:bodyPr wrap="square" rtlCol="0">
            <a:spAutoFit/>
          </a:bodyPr>
          <a:lstStyle/>
          <a:p>
            <a:pPr algn="ctr"/>
            <a:r>
              <a:rPr lang="en-US" sz="1000" dirty="0"/>
              <a:t>quarter</a:t>
            </a:r>
            <a:endParaRPr lang="en-US" sz="1100" dirty="0"/>
          </a:p>
        </p:txBody>
      </p:sp>
      <p:sp>
        <p:nvSpPr>
          <p:cNvPr id="125" name="Oval 124"/>
          <p:cNvSpPr/>
          <p:nvPr/>
        </p:nvSpPr>
        <p:spPr>
          <a:xfrm>
            <a:off x="2209800" y="5437549"/>
            <a:ext cx="228600" cy="228600"/>
          </a:xfrm>
          <a:prstGeom prst="ellipse">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100"/>
          </a:p>
        </p:txBody>
      </p:sp>
      <p:sp>
        <p:nvSpPr>
          <p:cNvPr id="126" name="TextBox 125"/>
          <p:cNvSpPr txBox="1"/>
          <p:nvPr/>
        </p:nvSpPr>
        <p:spPr>
          <a:xfrm>
            <a:off x="1905000" y="5621179"/>
            <a:ext cx="838200" cy="246221"/>
          </a:xfrm>
          <a:prstGeom prst="rect">
            <a:avLst/>
          </a:prstGeom>
          <a:noFill/>
        </p:spPr>
        <p:txBody>
          <a:bodyPr wrap="square" rtlCol="0">
            <a:spAutoFit/>
          </a:bodyPr>
          <a:lstStyle/>
          <a:p>
            <a:pPr algn="ctr"/>
            <a:r>
              <a:rPr lang="en-US" sz="1000" dirty="0"/>
              <a:t>month</a:t>
            </a:r>
            <a:endParaRPr lang="en-US" sz="1050" dirty="0"/>
          </a:p>
        </p:txBody>
      </p:sp>
      <p:sp>
        <p:nvSpPr>
          <p:cNvPr id="84" name="Rectangle 83"/>
          <p:cNvSpPr/>
          <p:nvPr/>
        </p:nvSpPr>
        <p:spPr>
          <a:xfrm>
            <a:off x="838200" y="5181600"/>
            <a:ext cx="1143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a:t>quantity</a:t>
            </a:r>
          </a:p>
          <a:p>
            <a:r>
              <a:rPr lang="en-US" sz="1200" dirty="0"/>
              <a:t>receipts</a:t>
            </a:r>
          </a:p>
        </p:txBody>
      </p:sp>
    </p:spTree>
    <p:extLst>
      <p:ext uri="{BB962C8B-B14F-4D97-AF65-F5344CB8AC3E}">
        <p14:creationId xmlns:p14="http://schemas.microsoft.com/office/powerpoint/2010/main" val="13050454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67</a:t>
            </a:fld>
            <a:endParaRPr lang="en-US"/>
          </a:p>
        </p:txBody>
      </p:sp>
      <p:sp>
        <p:nvSpPr>
          <p:cNvPr id="4" name="Content Placeholder 3"/>
          <p:cNvSpPr>
            <a:spLocks noGrp="1"/>
          </p:cNvSpPr>
          <p:nvPr>
            <p:ph sz="quarter" idx="1"/>
          </p:nvPr>
        </p:nvSpPr>
        <p:spPr/>
        <p:txBody>
          <a:bodyPr>
            <a:normAutofit/>
          </a:bodyPr>
          <a:lstStyle/>
          <a:p>
            <a:r>
              <a:rPr lang="en-US" dirty="0"/>
              <a:t>Discuss which aggregate fact tables can be used to answer the following queries:</a:t>
            </a:r>
          </a:p>
          <a:p>
            <a:pPr marL="731520" lvl="1" indent="-457200">
              <a:buFont typeface="+mj-lt"/>
              <a:buAutoNum type="arabicParenR"/>
            </a:pPr>
            <a:r>
              <a:rPr lang="en-US" dirty="0"/>
              <a:t>Total receipts by store city by product type for last month</a:t>
            </a:r>
          </a:p>
          <a:p>
            <a:pPr marL="731520" lvl="1" indent="-457200">
              <a:buFont typeface="+mj-lt"/>
              <a:buAutoNum type="arabicParenR"/>
            </a:pPr>
            <a:r>
              <a:rPr lang="en-US" dirty="0"/>
              <a:t>Total receipts by product type in each store in the city ‘Macao’ for last month</a:t>
            </a:r>
          </a:p>
          <a:p>
            <a:pPr marL="731520" lvl="1" indent="-457200">
              <a:buFont typeface="+mj-lt"/>
              <a:buAutoNum type="arabicParenR"/>
            </a:pPr>
            <a:r>
              <a:rPr lang="en-US" dirty="0"/>
              <a:t>Which products generate the highest sales receipt in each city for last month?</a:t>
            </a:r>
          </a:p>
          <a:p>
            <a:pPr marL="731520" lvl="1" indent="-457200">
              <a:buFont typeface="+mj-lt"/>
              <a:buAutoNum type="arabicParenR"/>
            </a:pPr>
            <a:r>
              <a:rPr lang="en-US" dirty="0"/>
              <a:t>Which products generate the highest sales receipt in each city during weekends (Saturdays and Sundays) </a:t>
            </a:r>
          </a:p>
          <a:p>
            <a:pPr marL="731520" lvl="1" indent="-457200">
              <a:buFont typeface="+mj-lt"/>
              <a:buAutoNum type="arabicParenR"/>
            </a:pPr>
            <a:r>
              <a:rPr lang="en-US" dirty="0"/>
              <a:t>Total sales receipts by quarter by state</a:t>
            </a:r>
          </a:p>
          <a:p>
            <a:pPr marL="731520" lvl="1" indent="-457200">
              <a:buFont typeface="+mj-lt"/>
              <a:buAutoNum type="arabicParenR"/>
            </a:pPr>
            <a:r>
              <a:rPr lang="en-US" dirty="0"/>
              <a:t>Total sales receipts by quarter by city</a:t>
            </a:r>
          </a:p>
          <a:p>
            <a:pPr lvl="1"/>
            <a:endParaRPr lang="en-US" dirty="0"/>
          </a:p>
        </p:txBody>
      </p:sp>
    </p:spTree>
    <p:extLst>
      <p:ext uri="{BB962C8B-B14F-4D97-AF65-F5344CB8AC3E}">
        <p14:creationId xmlns:p14="http://schemas.microsoft.com/office/powerpoint/2010/main" val="1335380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Conformance of Aggregate Fact Tables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68</a:t>
            </a:fld>
            <a:endParaRPr lang="en-US"/>
          </a:p>
        </p:txBody>
      </p:sp>
      <p:sp>
        <p:nvSpPr>
          <p:cNvPr id="4" name="Content Placeholder 3"/>
          <p:cNvSpPr>
            <a:spLocks noGrp="1"/>
          </p:cNvSpPr>
          <p:nvPr>
            <p:ph sz="quarter" idx="1"/>
          </p:nvPr>
        </p:nvSpPr>
        <p:spPr/>
        <p:txBody>
          <a:bodyPr>
            <a:normAutofit/>
          </a:bodyPr>
          <a:lstStyle/>
          <a:p>
            <a:r>
              <a:rPr lang="en-US" dirty="0"/>
              <a:t>To facilitate query writing, aggregate fact tables should use </a:t>
            </a:r>
            <a:r>
              <a:rPr lang="en-US" dirty="0">
                <a:solidFill>
                  <a:srgbClr val="FF0000"/>
                </a:solidFill>
              </a:rPr>
              <a:t>conformed dimensions </a:t>
            </a:r>
            <a:r>
              <a:rPr lang="en-US" dirty="0"/>
              <a:t>with the base fact table.</a:t>
            </a:r>
          </a:p>
          <a:p>
            <a:pPr lvl="1"/>
            <a:r>
              <a:rPr lang="en-US" dirty="0"/>
              <a:t>Dimension tables have </a:t>
            </a:r>
            <a:r>
              <a:rPr lang="en-US" dirty="0">
                <a:solidFill>
                  <a:schemeClr val="bg2">
                    <a:lumMod val="50000"/>
                  </a:schemeClr>
                </a:solidFill>
              </a:rPr>
              <a:t>same</a:t>
            </a:r>
            <a:r>
              <a:rPr lang="en-US" dirty="0"/>
              <a:t> structure and content</a:t>
            </a:r>
          </a:p>
          <a:p>
            <a:r>
              <a:rPr lang="en-US" dirty="0"/>
              <a:t>In addition, the summarized </a:t>
            </a:r>
            <a:r>
              <a:rPr lang="en-US" dirty="0">
                <a:solidFill>
                  <a:srgbClr val="FF0000"/>
                </a:solidFill>
              </a:rPr>
              <a:t>measures</a:t>
            </a:r>
            <a:r>
              <a:rPr lang="en-US" dirty="0"/>
              <a:t> in aggregate fact table should be </a:t>
            </a:r>
            <a:r>
              <a:rPr lang="en-US" dirty="0">
                <a:solidFill>
                  <a:srgbClr val="FF0000"/>
                </a:solidFill>
              </a:rPr>
              <a:t>consistent</a:t>
            </a:r>
            <a:r>
              <a:rPr lang="en-US" dirty="0"/>
              <a:t> with the base fact table</a:t>
            </a:r>
          </a:p>
          <a:p>
            <a:pPr lvl="1"/>
            <a:r>
              <a:rPr lang="en-US" dirty="0"/>
              <a:t>When </a:t>
            </a:r>
            <a:r>
              <a:rPr lang="en-US" dirty="0">
                <a:solidFill>
                  <a:schemeClr val="bg2">
                    <a:lumMod val="50000"/>
                  </a:schemeClr>
                </a:solidFill>
              </a:rPr>
              <a:t>new events </a:t>
            </a:r>
            <a:r>
              <a:rPr lang="en-US" dirty="0"/>
              <a:t>are inserted in base fact table, the aggregate fact table must be </a:t>
            </a:r>
            <a:r>
              <a:rPr lang="en-US" dirty="0">
                <a:solidFill>
                  <a:schemeClr val="bg2">
                    <a:lumMod val="50000"/>
                  </a:schemeClr>
                </a:solidFill>
              </a:rPr>
              <a:t>updated</a:t>
            </a:r>
            <a:r>
              <a:rPr lang="en-US" dirty="0"/>
              <a:t> properly</a:t>
            </a:r>
          </a:p>
        </p:txBody>
      </p:sp>
    </p:spTree>
    <p:extLst>
      <p:ext uri="{BB962C8B-B14F-4D97-AF65-F5344CB8AC3E}">
        <p14:creationId xmlns:p14="http://schemas.microsoft.com/office/powerpoint/2010/main" val="23856485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Logical Schema for Aggregate Fact Tables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69</a:t>
            </a:fld>
            <a:endParaRPr lang="en-US"/>
          </a:p>
        </p:txBody>
      </p:sp>
      <p:sp>
        <p:nvSpPr>
          <p:cNvPr id="4" name="Content Placeholder 3"/>
          <p:cNvSpPr>
            <a:spLocks noGrp="1"/>
          </p:cNvSpPr>
          <p:nvPr>
            <p:ph sz="quarter" idx="1"/>
          </p:nvPr>
        </p:nvSpPr>
        <p:spPr/>
        <p:txBody>
          <a:bodyPr>
            <a:normAutofit/>
          </a:bodyPr>
          <a:lstStyle/>
          <a:p>
            <a:r>
              <a:rPr lang="en-US" dirty="0"/>
              <a:t>Three common ways to define </a:t>
            </a:r>
            <a:r>
              <a:rPr lang="en-US" dirty="0">
                <a:solidFill>
                  <a:srgbClr val="FF0000"/>
                </a:solidFill>
              </a:rPr>
              <a:t>dimension tables</a:t>
            </a:r>
          </a:p>
          <a:p>
            <a:pPr lvl="1"/>
            <a:r>
              <a:rPr lang="en-US" dirty="0">
                <a:solidFill>
                  <a:srgbClr val="FF0000"/>
                </a:solidFill>
              </a:rPr>
              <a:t>Constellation schema </a:t>
            </a:r>
            <a:r>
              <a:rPr lang="en-US" dirty="0"/>
              <a:t>– dimension tables contain rows with </a:t>
            </a:r>
            <a:r>
              <a:rPr lang="en-US" dirty="0">
                <a:solidFill>
                  <a:schemeClr val="bg2">
                    <a:lumMod val="50000"/>
                  </a:schemeClr>
                </a:solidFill>
              </a:rPr>
              <a:t>NULL</a:t>
            </a:r>
            <a:r>
              <a:rPr lang="en-US" dirty="0"/>
              <a:t> to represent aggregation levels</a:t>
            </a:r>
          </a:p>
          <a:p>
            <a:pPr lvl="2"/>
            <a:r>
              <a:rPr lang="en-US" dirty="0"/>
              <a:t>Dimension tables grow </a:t>
            </a:r>
            <a:r>
              <a:rPr lang="en-US" dirty="0">
                <a:solidFill>
                  <a:schemeClr val="accent6">
                    <a:lumMod val="60000"/>
                    <a:lumOff val="40000"/>
                  </a:schemeClr>
                </a:solidFill>
              </a:rPr>
              <a:t>large</a:t>
            </a:r>
            <a:r>
              <a:rPr lang="en-US" dirty="0"/>
              <a:t> when you add rows for multiple levels in a hierarchy</a:t>
            </a:r>
          </a:p>
          <a:p>
            <a:pPr lvl="2"/>
            <a:r>
              <a:rPr lang="en-US" dirty="0">
                <a:solidFill>
                  <a:schemeClr val="accent6">
                    <a:lumMod val="60000"/>
                    <a:lumOff val="40000"/>
                  </a:schemeClr>
                </a:solidFill>
              </a:rPr>
              <a:t>Not recommended</a:t>
            </a:r>
          </a:p>
          <a:p>
            <a:pPr lvl="1"/>
            <a:r>
              <a:rPr lang="en-US" dirty="0">
                <a:solidFill>
                  <a:srgbClr val="FF0000"/>
                </a:solidFill>
              </a:rPr>
              <a:t>Multiple star schema </a:t>
            </a:r>
            <a:r>
              <a:rPr lang="en-US" dirty="0"/>
              <a:t>– </a:t>
            </a:r>
            <a:r>
              <a:rPr lang="en-US" dirty="0">
                <a:solidFill>
                  <a:schemeClr val="bg2">
                    <a:lumMod val="50000"/>
                  </a:schemeClr>
                </a:solidFill>
              </a:rPr>
              <a:t>separate</a:t>
            </a:r>
            <a:r>
              <a:rPr lang="en-US" dirty="0"/>
              <a:t> dimension tables for different aggregation levels</a:t>
            </a:r>
          </a:p>
          <a:p>
            <a:pPr lvl="2"/>
            <a:r>
              <a:rPr lang="en-US" dirty="0"/>
              <a:t>May </a:t>
            </a:r>
            <a:r>
              <a:rPr lang="en-US" dirty="0">
                <a:solidFill>
                  <a:schemeClr val="accent6">
                    <a:lumMod val="60000"/>
                    <a:lumOff val="40000"/>
                  </a:schemeClr>
                </a:solidFill>
              </a:rPr>
              <a:t>replicate</a:t>
            </a:r>
            <a:r>
              <a:rPr lang="en-US" dirty="0"/>
              <a:t> partial hierarchies</a:t>
            </a:r>
          </a:p>
          <a:p>
            <a:pPr lvl="2"/>
            <a:r>
              <a:rPr lang="en-US" dirty="0">
                <a:solidFill>
                  <a:schemeClr val="accent6">
                    <a:lumMod val="60000"/>
                    <a:lumOff val="40000"/>
                  </a:schemeClr>
                </a:solidFill>
              </a:rPr>
              <a:t>Better performance</a:t>
            </a:r>
            <a:r>
              <a:rPr lang="en-US" dirty="0"/>
              <a:t>, but </a:t>
            </a:r>
            <a:r>
              <a:rPr lang="en-US" dirty="0">
                <a:solidFill>
                  <a:schemeClr val="accent6">
                    <a:lumMod val="60000"/>
                    <a:lumOff val="40000"/>
                  </a:schemeClr>
                </a:solidFill>
              </a:rPr>
              <a:t>waste</a:t>
            </a:r>
            <a:r>
              <a:rPr lang="en-US" dirty="0"/>
              <a:t> some storage</a:t>
            </a:r>
          </a:p>
          <a:p>
            <a:pPr lvl="1"/>
            <a:r>
              <a:rPr lang="en-US" dirty="0">
                <a:solidFill>
                  <a:srgbClr val="FF0000"/>
                </a:solidFill>
              </a:rPr>
              <a:t>Snowflake schema </a:t>
            </a:r>
            <a:r>
              <a:rPr lang="en-US" dirty="0"/>
              <a:t>– apply snowflaking at aggregation levels where aggregate fact tables are </a:t>
            </a:r>
            <a:r>
              <a:rPr lang="en-US" dirty="0">
                <a:solidFill>
                  <a:schemeClr val="bg2">
                    <a:lumMod val="50000"/>
                  </a:schemeClr>
                </a:solidFill>
              </a:rPr>
              <a:t>materialized</a:t>
            </a:r>
          </a:p>
          <a:p>
            <a:pPr lvl="2"/>
            <a:r>
              <a:rPr lang="en-US" dirty="0">
                <a:solidFill>
                  <a:schemeClr val="accent6">
                    <a:lumMod val="60000"/>
                    <a:lumOff val="40000"/>
                  </a:schemeClr>
                </a:solidFill>
              </a:rPr>
              <a:t>Not replicating </a:t>
            </a:r>
            <a:r>
              <a:rPr lang="en-US" dirty="0"/>
              <a:t>data in dimension tables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OLAP</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a:t>
            </a:fld>
            <a:endParaRPr lang="en-US" dirty="0"/>
          </a:p>
        </p:txBody>
      </p:sp>
      <p:sp>
        <p:nvSpPr>
          <p:cNvPr id="4" name="Content Placeholder 3"/>
          <p:cNvSpPr>
            <a:spLocks noGrp="1"/>
          </p:cNvSpPr>
          <p:nvPr>
            <p:ph sz="quarter" idx="1"/>
          </p:nvPr>
        </p:nvSpPr>
        <p:spPr/>
        <p:txBody>
          <a:bodyPr/>
          <a:lstStyle/>
          <a:p>
            <a:r>
              <a:rPr lang="en-US" dirty="0"/>
              <a:t>ROLAP adopts the well-known </a:t>
            </a:r>
            <a:r>
              <a:rPr lang="en-US" dirty="0">
                <a:solidFill>
                  <a:schemeClr val="bg2">
                    <a:lumMod val="50000"/>
                  </a:schemeClr>
                </a:solidFill>
              </a:rPr>
              <a:t>relational</a:t>
            </a:r>
            <a:r>
              <a:rPr lang="en-US" dirty="0"/>
              <a:t> model to </a:t>
            </a:r>
            <a:r>
              <a:rPr lang="en-US" dirty="0">
                <a:solidFill>
                  <a:srgbClr val="FF0000"/>
                </a:solidFill>
              </a:rPr>
              <a:t>represent</a:t>
            </a:r>
            <a:r>
              <a:rPr lang="en-US" dirty="0"/>
              <a:t> </a:t>
            </a:r>
            <a:r>
              <a:rPr lang="en-US" dirty="0">
                <a:solidFill>
                  <a:schemeClr val="bg2">
                    <a:lumMod val="50000"/>
                  </a:schemeClr>
                </a:solidFill>
              </a:rPr>
              <a:t>multidimensional</a:t>
            </a:r>
            <a:r>
              <a:rPr lang="en-US" dirty="0"/>
              <a:t> data.</a:t>
            </a:r>
          </a:p>
          <a:p>
            <a:r>
              <a:rPr lang="en-US" dirty="0">
                <a:solidFill>
                  <a:srgbClr val="FF0000"/>
                </a:solidFill>
              </a:rPr>
              <a:t>Benefits:</a:t>
            </a:r>
          </a:p>
          <a:p>
            <a:pPr lvl="1"/>
            <a:r>
              <a:rPr lang="en-US" dirty="0"/>
              <a:t>Relational systems are </a:t>
            </a:r>
            <a:r>
              <a:rPr lang="en-US" dirty="0">
                <a:solidFill>
                  <a:schemeClr val="accent6">
                    <a:lumMod val="60000"/>
                    <a:lumOff val="40000"/>
                  </a:schemeClr>
                </a:solidFill>
              </a:rPr>
              <a:t>industry standard</a:t>
            </a:r>
            <a:r>
              <a:rPr lang="en-US" dirty="0"/>
              <a:t>. Widely available skills</a:t>
            </a:r>
          </a:p>
          <a:p>
            <a:pPr lvl="1"/>
            <a:r>
              <a:rPr lang="en-US" dirty="0"/>
              <a:t>Highly </a:t>
            </a:r>
            <a:r>
              <a:rPr lang="en-US" dirty="0">
                <a:solidFill>
                  <a:schemeClr val="accent6">
                    <a:lumMod val="60000"/>
                    <a:lumOff val="40000"/>
                  </a:schemeClr>
                </a:solidFill>
              </a:rPr>
              <a:t>sophisticated</a:t>
            </a:r>
            <a:r>
              <a:rPr lang="en-US" dirty="0"/>
              <a:t> and </a:t>
            </a:r>
            <a:r>
              <a:rPr lang="en-US" dirty="0">
                <a:solidFill>
                  <a:schemeClr val="accent6">
                    <a:lumMod val="60000"/>
                    <a:lumOff val="40000"/>
                  </a:schemeClr>
                </a:solidFill>
              </a:rPr>
              <a:t>optimized</a:t>
            </a:r>
            <a:r>
              <a:rPr lang="en-US" dirty="0"/>
              <a:t> tools</a:t>
            </a:r>
          </a:p>
          <a:p>
            <a:pPr lvl="2"/>
            <a:r>
              <a:rPr lang="en-US" dirty="0">
                <a:solidFill>
                  <a:schemeClr val="bg1">
                    <a:lumMod val="65000"/>
                  </a:schemeClr>
                </a:solidFill>
              </a:rPr>
              <a:t>30yr vs. 15yr of MOLAP</a:t>
            </a:r>
          </a:p>
          <a:p>
            <a:pPr lvl="1"/>
            <a:r>
              <a:rPr lang="en-US" dirty="0">
                <a:solidFill>
                  <a:schemeClr val="accent6">
                    <a:lumMod val="60000"/>
                    <a:lumOff val="40000"/>
                  </a:schemeClr>
                </a:solidFill>
              </a:rPr>
              <a:t>No </a:t>
            </a:r>
            <a:r>
              <a:rPr lang="en-US" dirty="0" err="1">
                <a:solidFill>
                  <a:schemeClr val="accent6">
                    <a:lumMod val="60000"/>
                    <a:lumOff val="40000"/>
                  </a:schemeClr>
                </a:solidFill>
              </a:rPr>
              <a:t>sparsity</a:t>
            </a:r>
            <a:r>
              <a:rPr lang="en-US" dirty="0">
                <a:solidFill>
                  <a:schemeClr val="accent6">
                    <a:lumMod val="60000"/>
                    <a:lumOff val="40000"/>
                  </a:schemeClr>
                </a:solidFill>
              </a:rPr>
              <a:t> </a:t>
            </a:r>
            <a:r>
              <a:rPr lang="en-US" dirty="0"/>
              <a:t>in relational systems. More </a:t>
            </a:r>
            <a:r>
              <a:rPr lang="en-US" dirty="0">
                <a:solidFill>
                  <a:schemeClr val="accent6">
                    <a:lumMod val="60000"/>
                    <a:lumOff val="40000"/>
                  </a:schemeClr>
                </a:solidFill>
              </a:rPr>
              <a:t>scalable</a:t>
            </a:r>
            <a:r>
              <a:rPr lang="en-US" dirty="0"/>
              <a:t>.</a:t>
            </a:r>
          </a:p>
          <a:p>
            <a:r>
              <a:rPr lang="en-US" dirty="0"/>
              <a:t>Examples:</a:t>
            </a:r>
          </a:p>
          <a:p>
            <a:pPr lvl="1"/>
            <a:r>
              <a:rPr lang="en-US" dirty="0"/>
              <a:t>Pentaho Mondrian, Oracle, PostgreSQL</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29013785"/>
              </p:ext>
            </p:extLst>
          </p:nvPr>
        </p:nvGraphicFramePr>
        <p:xfrm>
          <a:off x="5105400" y="5334000"/>
          <a:ext cx="2819401" cy="762000"/>
        </p:xfrm>
        <a:graphic>
          <a:graphicData uri="http://schemas.openxmlformats.org/drawingml/2006/table">
            <a:tbl>
              <a:tblPr>
                <a:tableStyleId>{BC89EF96-8CEA-46FF-86C4-4CE0E7609802}</a:tableStyleId>
              </a:tblPr>
              <a:tblGrid>
                <a:gridCol w="419914">
                  <a:extLst>
                    <a:ext uri="{9D8B030D-6E8A-4147-A177-3AD203B41FA5}">
                      <a16:colId xmlns:a16="http://schemas.microsoft.com/office/drawing/2014/main" val="20000"/>
                    </a:ext>
                  </a:extLst>
                </a:gridCol>
                <a:gridCol w="479897">
                  <a:extLst>
                    <a:ext uri="{9D8B030D-6E8A-4147-A177-3AD203B41FA5}">
                      <a16:colId xmlns:a16="http://schemas.microsoft.com/office/drawing/2014/main" val="20001"/>
                    </a:ext>
                  </a:extLst>
                </a:gridCol>
                <a:gridCol w="419910">
                  <a:extLst>
                    <a:ext uri="{9D8B030D-6E8A-4147-A177-3AD203B41FA5}">
                      <a16:colId xmlns:a16="http://schemas.microsoft.com/office/drawing/2014/main" val="20002"/>
                    </a:ext>
                  </a:extLst>
                </a:gridCol>
                <a:gridCol w="599872">
                  <a:extLst>
                    <a:ext uri="{9D8B030D-6E8A-4147-A177-3AD203B41FA5}">
                      <a16:colId xmlns:a16="http://schemas.microsoft.com/office/drawing/2014/main" val="20003"/>
                    </a:ext>
                  </a:extLst>
                </a:gridCol>
                <a:gridCol w="599872">
                  <a:extLst>
                    <a:ext uri="{9D8B030D-6E8A-4147-A177-3AD203B41FA5}">
                      <a16:colId xmlns:a16="http://schemas.microsoft.com/office/drawing/2014/main" val="20004"/>
                    </a:ext>
                  </a:extLst>
                </a:gridCol>
                <a:gridCol w="299936">
                  <a:extLst>
                    <a:ext uri="{9D8B030D-6E8A-4147-A177-3AD203B41FA5}">
                      <a16:colId xmlns:a16="http://schemas.microsoft.com/office/drawing/2014/main" val="20005"/>
                    </a:ext>
                  </a:extLst>
                </a:gridCol>
              </a:tblGrid>
              <a:tr h="137160">
                <a:tc>
                  <a:txBody>
                    <a:bodyPr/>
                    <a:lstStyle/>
                    <a:p>
                      <a:endParaRPr lang="en-US" sz="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137160">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7160">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7160">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37160">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2971799" y="5334000"/>
          <a:ext cx="1619657" cy="762000"/>
        </p:xfrm>
        <a:graphic>
          <a:graphicData uri="http://schemas.openxmlformats.org/drawingml/2006/table">
            <a:tbl>
              <a:tblPr>
                <a:tableStyleId>{BC89EF96-8CEA-46FF-86C4-4CE0E7609802}</a:tableStyleId>
              </a:tblPr>
              <a:tblGrid>
                <a:gridCol w="419914">
                  <a:extLst>
                    <a:ext uri="{9D8B030D-6E8A-4147-A177-3AD203B41FA5}">
                      <a16:colId xmlns:a16="http://schemas.microsoft.com/office/drawing/2014/main" val="20000"/>
                    </a:ext>
                  </a:extLst>
                </a:gridCol>
                <a:gridCol w="479897">
                  <a:extLst>
                    <a:ext uri="{9D8B030D-6E8A-4147-A177-3AD203B41FA5}">
                      <a16:colId xmlns:a16="http://schemas.microsoft.com/office/drawing/2014/main" val="20001"/>
                    </a:ext>
                  </a:extLst>
                </a:gridCol>
                <a:gridCol w="419910">
                  <a:extLst>
                    <a:ext uri="{9D8B030D-6E8A-4147-A177-3AD203B41FA5}">
                      <a16:colId xmlns:a16="http://schemas.microsoft.com/office/drawing/2014/main" val="20002"/>
                    </a:ext>
                  </a:extLst>
                </a:gridCol>
                <a:gridCol w="299936">
                  <a:extLst>
                    <a:ext uri="{9D8B030D-6E8A-4147-A177-3AD203B41FA5}">
                      <a16:colId xmlns:a16="http://schemas.microsoft.com/office/drawing/2014/main" val="20003"/>
                    </a:ext>
                  </a:extLst>
                </a:gridCol>
              </a:tblGrid>
              <a:tr h="137160">
                <a:tc>
                  <a:txBody>
                    <a:bodyPr/>
                    <a:lstStyle/>
                    <a:p>
                      <a:endParaRPr lang="en-US" sz="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400" u="sng"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137160">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7160">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7160">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37160">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400" dirty="0"/>
                    </a:p>
                  </a:txBody>
                  <a:tcP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Constellation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70</a:t>
            </a:fld>
            <a:endParaRPr lang="en-US"/>
          </a:p>
        </p:txBody>
      </p:sp>
      <p:sp>
        <p:nvSpPr>
          <p:cNvPr id="4" name="Rectangle 3"/>
          <p:cNvSpPr/>
          <p:nvPr/>
        </p:nvSpPr>
        <p:spPr>
          <a:xfrm>
            <a:off x="5486400" y="3200400"/>
            <a:ext cx="938463"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SALES</a:t>
            </a:r>
          </a:p>
        </p:txBody>
      </p:sp>
      <p:sp>
        <p:nvSpPr>
          <p:cNvPr id="5" name="Rectangle 4"/>
          <p:cNvSpPr/>
          <p:nvPr/>
        </p:nvSpPr>
        <p:spPr>
          <a:xfrm>
            <a:off x="5486400" y="3505200"/>
            <a:ext cx="990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keyS</a:t>
            </a:r>
            <a:endParaRPr lang="en-US" sz="1400" u="sng" dirty="0"/>
          </a:p>
          <a:p>
            <a:r>
              <a:rPr lang="en-US" sz="1400" u="sng" dirty="0" err="1"/>
              <a:t>keyD</a:t>
            </a:r>
            <a:endParaRPr lang="en-US" sz="1400" u="sng" dirty="0"/>
          </a:p>
          <a:p>
            <a:r>
              <a:rPr lang="en-US" sz="1400" u="sng" dirty="0" err="1"/>
              <a:t>keyP</a:t>
            </a:r>
            <a:endParaRPr lang="en-US" sz="1400" u="sng" dirty="0"/>
          </a:p>
          <a:p>
            <a:r>
              <a:rPr lang="en-US" sz="1400" dirty="0"/>
              <a:t>quantity</a:t>
            </a:r>
          </a:p>
          <a:p>
            <a:r>
              <a:rPr lang="en-US" sz="1400" dirty="0"/>
              <a:t>receipts</a:t>
            </a:r>
          </a:p>
          <a:p>
            <a:r>
              <a:rPr lang="en-US" sz="1400" dirty="0"/>
              <a:t>…</a:t>
            </a:r>
          </a:p>
        </p:txBody>
      </p:sp>
      <p:sp>
        <p:nvSpPr>
          <p:cNvPr id="6" name="Rectangle 5"/>
          <p:cNvSpPr/>
          <p:nvPr/>
        </p:nvSpPr>
        <p:spPr>
          <a:xfrm>
            <a:off x="3505200" y="1905000"/>
            <a:ext cx="1219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STORE</a:t>
            </a:r>
          </a:p>
        </p:txBody>
      </p:sp>
      <p:sp>
        <p:nvSpPr>
          <p:cNvPr id="7" name="Rectangle 6"/>
          <p:cNvSpPr/>
          <p:nvPr/>
        </p:nvSpPr>
        <p:spPr>
          <a:xfrm>
            <a:off x="3505200" y="2209800"/>
            <a:ext cx="12192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keyS</a:t>
            </a:r>
            <a:endParaRPr lang="en-US" sz="1400" u="sng" dirty="0"/>
          </a:p>
          <a:p>
            <a:r>
              <a:rPr lang="en-US" sz="1400" dirty="0"/>
              <a:t>store</a:t>
            </a:r>
            <a:br>
              <a:rPr lang="en-US" sz="1400" dirty="0"/>
            </a:br>
            <a:r>
              <a:rPr lang="en-US" sz="1400" dirty="0"/>
              <a:t>city</a:t>
            </a:r>
            <a:br>
              <a:rPr lang="en-US" sz="1400" dirty="0"/>
            </a:br>
            <a:r>
              <a:rPr lang="en-US" sz="1400" dirty="0"/>
              <a:t>state</a:t>
            </a:r>
            <a:br>
              <a:rPr lang="en-US" sz="1400" dirty="0"/>
            </a:br>
            <a:r>
              <a:rPr lang="en-US" sz="1400" dirty="0"/>
              <a:t>country</a:t>
            </a:r>
            <a:br>
              <a:rPr lang="en-US" sz="1400" dirty="0"/>
            </a:br>
            <a:r>
              <a:rPr lang="en-US" sz="1400" dirty="0" err="1"/>
              <a:t>salesManager</a:t>
            </a:r>
            <a:endParaRPr lang="en-US" sz="1400" dirty="0"/>
          </a:p>
        </p:txBody>
      </p:sp>
      <p:sp>
        <p:nvSpPr>
          <p:cNvPr id="8" name="Rectangle 7"/>
          <p:cNvSpPr/>
          <p:nvPr/>
        </p:nvSpPr>
        <p:spPr>
          <a:xfrm>
            <a:off x="7467600" y="1524000"/>
            <a:ext cx="1066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DATE</a:t>
            </a:r>
          </a:p>
        </p:txBody>
      </p:sp>
      <p:sp>
        <p:nvSpPr>
          <p:cNvPr id="9" name="Rectangle 8"/>
          <p:cNvSpPr/>
          <p:nvPr/>
        </p:nvSpPr>
        <p:spPr>
          <a:xfrm>
            <a:off x="7467600" y="1828800"/>
            <a:ext cx="10668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keyD</a:t>
            </a:r>
            <a:endParaRPr lang="en-US" sz="1400" u="sng" dirty="0"/>
          </a:p>
          <a:p>
            <a:r>
              <a:rPr lang="en-US" sz="1400" dirty="0"/>
              <a:t>date</a:t>
            </a:r>
            <a:br>
              <a:rPr lang="en-US" sz="1400" dirty="0"/>
            </a:br>
            <a:r>
              <a:rPr lang="en-US" sz="1400" dirty="0"/>
              <a:t>month</a:t>
            </a:r>
            <a:br>
              <a:rPr lang="en-US" sz="1400" dirty="0"/>
            </a:br>
            <a:r>
              <a:rPr lang="en-US" sz="1400" dirty="0"/>
              <a:t>quarter</a:t>
            </a:r>
            <a:br>
              <a:rPr lang="en-US" sz="1400" dirty="0"/>
            </a:br>
            <a:r>
              <a:rPr lang="en-US" sz="1400" dirty="0"/>
              <a:t>year</a:t>
            </a:r>
          </a:p>
        </p:txBody>
      </p:sp>
      <p:sp>
        <p:nvSpPr>
          <p:cNvPr id="10" name="Rectangle 9"/>
          <p:cNvSpPr/>
          <p:nvPr/>
        </p:nvSpPr>
        <p:spPr>
          <a:xfrm>
            <a:off x="7467600" y="3200400"/>
            <a:ext cx="1066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PRODUCT</a:t>
            </a:r>
          </a:p>
        </p:txBody>
      </p:sp>
      <p:sp>
        <p:nvSpPr>
          <p:cNvPr id="11" name="Rectangle 10"/>
          <p:cNvSpPr/>
          <p:nvPr/>
        </p:nvSpPr>
        <p:spPr>
          <a:xfrm>
            <a:off x="7467600" y="3505200"/>
            <a:ext cx="1066800" cy="1447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keyP</a:t>
            </a:r>
            <a:endParaRPr lang="en-US" sz="1400" u="sng" dirty="0"/>
          </a:p>
          <a:p>
            <a:r>
              <a:rPr lang="en-US" sz="1400" dirty="0"/>
              <a:t>product</a:t>
            </a:r>
            <a:br>
              <a:rPr lang="en-US" sz="1400" dirty="0"/>
            </a:br>
            <a:r>
              <a:rPr lang="en-US" sz="1400" dirty="0"/>
              <a:t>type</a:t>
            </a:r>
            <a:br>
              <a:rPr lang="en-US" sz="1400" dirty="0"/>
            </a:br>
            <a:r>
              <a:rPr lang="en-US" sz="1400" dirty="0"/>
              <a:t>category</a:t>
            </a:r>
            <a:br>
              <a:rPr lang="en-US" sz="1400" dirty="0"/>
            </a:br>
            <a:r>
              <a:rPr lang="en-US" sz="1400" dirty="0"/>
              <a:t>department</a:t>
            </a:r>
            <a:br>
              <a:rPr lang="en-US" sz="1400" dirty="0"/>
            </a:br>
            <a:r>
              <a:rPr lang="en-US" sz="1400" dirty="0"/>
              <a:t>brand</a:t>
            </a:r>
          </a:p>
        </p:txBody>
      </p:sp>
      <p:cxnSp>
        <p:nvCxnSpPr>
          <p:cNvPr id="13" name="Straight Arrow Connector 12"/>
          <p:cNvCxnSpPr/>
          <p:nvPr/>
        </p:nvCxnSpPr>
        <p:spPr>
          <a:xfrm flipH="1" flipV="1">
            <a:off x="4038600" y="2438400"/>
            <a:ext cx="1447800" cy="1219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019800" y="2057400"/>
            <a:ext cx="1371600" cy="1828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019800" y="3733800"/>
            <a:ext cx="1371600" cy="304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257800" y="1371600"/>
            <a:ext cx="1447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AGGR-SALES</a:t>
            </a:r>
          </a:p>
        </p:txBody>
      </p:sp>
      <p:sp>
        <p:nvSpPr>
          <p:cNvPr id="16" name="Rectangle 15"/>
          <p:cNvSpPr/>
          <p:nvPr/>
        </p:nvSpPr>
        <p:spPr>
          <a:xfrm>
            <a:off x="5486400" y="1676400"/>
            <a:ext cx="9906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keyS</a:t>
            </a:r>
            <a:endParaRPr lang="en-US" sz="1400" u="sng" dirty="0"/>
          </a:p>
          <a:p>
            <a:r>
              <a:rPr lang="en-US" sz="1400" u="sng" dirty="0" err="1"/>
              <a:t>keyD</a:t>
            </a:r>
            <a:endParaRPr lang="en-US" sz="1400" u="sng" dirty="0"/>
          </a:p>
          <a:p>
            <a:r>
              <a:rPr lang="en-US" sz="1400" u="sng" dirty="0" err="1"/>
              <a:t>keyP</a:t>
            </a:r>
            <a:endParaRPr lang="en-US" sz="1400" u="sng" dirty="0"/>
          </a:p>
          <a:p>
            <a:r>
              <a:rPr lang="en-US" sz="1400" dirty="0"/>
              <a:t>quantity</a:t>
            </a:r>
          </a:p>
          <a:p>
            <a:r>
              <a:rPr lang="en-US" sz="1400" dirty="0"/>
              <a:t>receipts</a:t>
            </a:r>
          </a:p>
        </p:txBody>
      </p:sp>
      <p:cxnSp>
        <p:nvCxnSpPr>
          <p:cNvPr id="22" name="Straight Arrow Connector 21"/>
          <p:cNvCxnSpPr/>
          <p:nvPr/>
        </p:nvCxnSpPr>
        <p:spPr>
          <a:xfrm flipH="1">
            <a:off x="4038600" y="1905000"/>
            <a:ext cx="14478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019800" y="1981200"/>
            <a:ext cx="1371600" cy="76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685800" y="4041577"/>
          <a:ext cx="2971800" cy="2004060"/>
        </p:xfrm>
        <a:graphic>
          <a:graphicData uri="http://schemas.openxmlformats.org/drawingml/2006/table">
            <a:tbl>
              <a:tblPr>
                <a:tableStyleId>{BC89EF96-8CEA-46FF-86C4-4CE0E7609802}</a:tableStyleId>
              </a:tblPr>
              <a:tblGrid>
                <a:gridCol w="533405">
                  <a:extLst>
                    <a:ext uri="{9D8B030D-6E8A-4147-A177-3AD203B41FA5}">
                      <a16:colId xmlns:a16="http://schemas.microsoft.com/office/drawing/2014/main" val="20000"/>
                    </a:ext>
                  </a:extLst>
                </a:gridCol>
                <a:gridCol w="76199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tblGrid>
              <a:tr h="232598">
                <a:tc>
                  <a:txBody>
                    <a:bodyPr/>
                    <a:lstStyle/>
                    <a:p>
                      <a:r>
                        <a:rPr lang="en-US" sz="1200" u="sng" dirty="0" err="1"/>
                        <a:t>keyS</a:t>
                      </a:r>
                      <a:endParaRPr lang="en-US" sz="1200" u="sng"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u="none" dirty="0"/>
                        <a:t>store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u="none" dirty="0"/>
                        <a:t>city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dirty="0"/>
                        <a:t>state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213215">
                <a:tc>
                  <a:txBody>
                    <a:bodyPr/>
                    <a:lstStyle/>
                    <a:p>
                      <a:pPr algn="ctr"/>
                      <a:r>
                        <a:rPr lang="en-US" sz="1000" dirty="0"/>
                        <a:t>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evermore</a:t>
                      </a:r>
                      <a:endParaRPr lang="en-US" sz="1100"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Columbus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Ohio</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3215">
                <a:tc>
                  <a:txBody>
                    <a:bodyPr/>
                    <a:lstStyle/>
                    <a:p>
                      <a:pPr algn="ctr"/>
                      <a:r>
                        <a:rPr lang="en-US" sz="1000" dirty="0"/>
                        <a:t>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Profit</a:t>
                      </a:r>
                      <a:endParaRPr lang="en-US" sz="1400"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Austin</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Texas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3215">
                <a:tc>
                  <a:txBody>
                    <a:bodyPr/>
                    <a:lstStyle/>
                    <a:p>
                      <a:pPr algn="ctr"/>
                      <a:r>
                        <a:rPr lang="en-US" sz="1000" dirty="0"/>
                        <a:t>3</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000" kern="1200" dirty="0">
                          <a:solidFill>
                            <a:schemeClr val="tx1"/>
                          </a:solidFill>
                          <a:latin typeface="+mn-lt"/>
                          <a:ea typeface="+mn-ea"/>
                          <a:cs typeface="+mn-cs"/>
                        </a:rPr>
                        <a:t>evermore2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Austin</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Texas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6754">
                <a:tc>
                  <a:txBody>
                    <a:bodyPr/>
                    <a:lstStyle/>
                    <a:p>
                      <a:pPr algn="ctr"/>
                      <a:r>
                        <a:rPr lang="en-US" sz="1000" dirty="0">
                          <a:solidFill>
                            <a:srgbClr val="7030A0"/>
                          </a:solidFill>
                        </a:rPr>
                        <a:t>101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NULL</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Columbus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Texas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6754">
                <a:tc>
                  <a:txBody>
                    <a:bodyPr/>
                    <a:lstStyle/>
                    <a:p>
                      <a:pPr algn="ctr"/>
                      <a:r>
                        <a:rPr lang="en-US" sz="1000" dirty="0">
                          <a:solidFill>
                            <a:srgbClr val="7030A0"/>
                          </a:solidFill>
                        </a:rPr>
                        <a:t>102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NULL</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Austin</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Texas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6754">
                <a:tc>
                  <a:txBody>
                    <a:bodyPr/>
                    <a:lstStyle/>
                    <a:p>
                      <a:pPr algn="ctr"/>
                      <a:r>
                        <a:rPr lang="en-US" sz="1000" dirty="0">
                          <a:solidFill>
                            <a:srgbClr val="7030A0"/>
                          </a:solidFill>
                        </a:rPr>
                        <a:t>1001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NULL</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NULL</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Ohio</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6754">
                <a:tc>
                  <a:txBody>
                    <a:bodyPr/>
                    <a:lstStyle/>
                    <a:p>
                      <a:pPr algn="ctr"/>
                      <a:r>
                        <a:rPr lang="en-US" sz="1000" dirty="0">
                          <a:solidFill>
                            <a:srgbClr val="7030A0"/>
                          </a:solidFill>
                        </a:rPr>
                        <a:t>1002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NULL</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NULL</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Texas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28" name="TextBox 27"/>
          <p:cNvSpPr txBox="1"/>
          <p:nvPr/>
        </p:nvSpPr>
        <p:spPr>
          <a:xfrm>
            <a:off x="685800" y="3733800"/>
            <a:ext cx="25146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Dimension table: STORE</a:t>
            </a:r>
          </a:p>
        </p:txBody>
      </p:sp>
      <p:sp>
        <p:nvSpPr>
          <p:cNvPr id="23" name="Rectangle 22"/>
          <p:cNvSpPr/>
          <p:nvPr/>
        </p:nvSpPr>
        <p:spPr>
          <a:xfrm>
            <a:off x="4038600" y="5638800"/>
            <a:ext cx="3048000" cy="3810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sz="1400" dirty="0"/>
              <a:t>Special rows in the dimension table to represent the states 'Ohio' and 'Texas'. </a:t>
            </a:r>
          </a:p>
        </p:txBody>
      </p:sp>
      <p:sp>
        <p:nvSpPr>
          <p:cNvPr id="25" name="Right Arrow 24"/>
          <p:cNvSpPr/>
          <p:nvPr/>
        </p:nvSpPr>
        <p:spPr>
          <a:xfrm rot="10800000">
            <a:off x="3733800" y="5638800"/>
            <a:ext cx="185741" cy="152400"/>
          </a:xfrm>
          <a:prstGeom prst="rightArrow">
            <a:avLst/>
          </a:prstGeom>
          <a:solidFill>
            <a:srgbClr val="7030A0"/>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ight Arrow 25"/>
          <p:cNvSpPr/>
          <p:nvPr/>
        </p:nvSpPr>
        <p:spPr>
          <a:xfrm rot="10800000">
            <a:off x="3733800" y="5867399"/>
            <a:ext cx="185741" cy="152400"/>
          </a:xfrm>
          <a:prstGeom prst="rightArrow">
            <a:avLst/>
          </a:prstGeom>
          <a:solidFill>
            <a:srgbClr val="7030A0"/>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Rectangle 28"/>
          <p:cNvSpPr/>
          <p:nvPr/>
        </p:nvSpPr>
        <p:spPr>
          <a:xfrm>
            <a:off x="304800" y="1600200"/>
            <a:ext cx="2971800" cy="1371600"/>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r>
              <a:rPr lang="en-US" sz="1400" dirty="0"/>
              <a:t>The aggregation table is a summary for sales </a:t>
            </a:r>
            <a:r>
              <a:rPr lang="en-US" sz="1400" dirty="0">
                <a:solidFill>
                  <a:schemeClr val="bg2">
                    <a:lumMod val="50000"/>
                  </a:schemeClr>
                </a:solidFill>
              </a:rPr>
              <a:t>per state per quarter per product</a:t>
            </a:r>
            <a:r>
              <a:rPr lang="en-US" sz="1400" dirty="0"/>
              <a:t>. The dimension table STORE has special rows for states. The dimension table DATE has special rows for quarters.</a:t>
            </a:r>
          </a:p>
        </p:txBody>
      </p:sp>
      <p:cxnSp>
        <p:nvCxnSpPr>
          <p:cNvPr id="30" name="Straight Arrow Connector 29"/>
          <p:cNvCxnSpPr/>
          <p:nvPr/>
        </p:nvCxnSpPr>
        <p:spPr>
          <a:xfrm>
            <a:off x="6096000" y="2286000"/>
            <a:ext cx="1219200" cy="13716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0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3505200" y="1905000"/>
            <a:ext cx="12192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keySt</a:t>
            </a:r>
            <a:endParaRPr lang="en-US" sz="1400" u="sng" dirty="0"/>
          </a:p>
          <a:p>
            <a:r>
              <a:rPr lang="en-US" sz="1400" dirty="0"/>
              <a:t>state</a:t>
            </a:r>
            <a:br>
              <a:rPr lang="en-US" sz="1400" dirty="0"/>
            </a:br>
            <a:r>
              <a:rPr lang="en-US" sz="1400" dirty="0"/>
              <a:t>country</a:t>
            </a:r>
          </a:p>
        </p:txBody>
      </p:sp>
      <p:sp>
        <p:nvSpPr>
          <p:cNvPr id="2" name="Title 1"/>
          <p:cNvSpPr>
            <a:spLocks noGrp="1"/>
          </p:cNvSpPr>
          <p:nvPr>
            <p:ph type="title"/>
          </p:nvPr>
        </p:nvSpPr>
        <p:spPr/>
        <p:txBody>
          <a:bodyPr/>
          <a:lstStyle/>
          <a:p>
            <a:r>
              <a:rPr lang="en-US" dirty="0"/>
              <a:t>Example: Multiple Star Schemata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71</a:t>
            </a:fld>
            <a:endParaRPr lang="en-US"/>
          </a:p>
        </p:txBody>
      </p:sp>
      <p:sp>
        <p:nvSpPr>
          <p:cNvPr id="4" name="Rectangle 3"/>
          <p:cNvSpPr/>
          <p:nvPr/>
        </p:nvSpPr>
        <p:spPr>
          <a:xfrm>
            <a:off x="5486400" y="3352800"/>
            <a:ext cx="938463"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SALES</a:t>
            </a:r>
          </a:p>
        </p:txBody>
      </p:sp>
      <p:sp>
        <p:nvSpPr>
          <p:cNvPr id="5" name="Rectangle 4"/>
          <p:cNvSpPr/>
          <p:nvPr/>
        </p:nvSpPr>
        <p:spPr>
          <a:xfrm>
            <a:off x="5486400" y="3657600"/>
            <a:ext cx="990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keyS</a:t>
            </a:r>
            <a:endParaRPr lang="en-US" sz="1400" u="sng" dirty="0"/>
          </a:p>
          <a:p>
            <a:r>
              <a:rPr lang="en-US" sz="1400" u="sng" dirty="0" err="1"/>
              <a:t>keyD</a:t>
            </a:r>
            <a:endParaRPr lang="en-US" sz="1400" u="sng" dirty="0"/>
          </a:p>
          <a:p>
            <a:r>
              <a:rPr lang="en-US" sz="1400" u="sng" dirty="0" err="1"/>
              <a:t>keyP</a:t>
            </a:r>
            <a:endParaRPr lang="en-US" sz="1400" u="sng" dirty="0"/>
          </a:p>
          <a:p>
            <a:r>
              <a:rPr lang="en-US" sz="1400" dirty="0"/>
              <a:t>quantity</a:t>
            </a:r>
          </a:p>
          <a:p>
            <a:r>
              <a:rPr lang="en-US" sz="1400" dirty="0"/>
              <a:t>receipts</a:t>
            </a:r>
          </a:p>
          <a:p>
            <a:r>
              <a:rPr lang="en-US" sz="1400" dirty="0"/>
              <a:t>…</a:t>
            </a:r>
          </a:p>
        </p:txBody>
      </p:sp>
      <p:sp>
        <p:nvSpPr>
          <p:cNvPr id="6" name="Rectangle 5"/>
          <p:cNvSpPr/>
          <p:nvPr/>
        </p:nvSpPr>
        <p:spPr>
          <a:xfrm>
            <a:off x="3505200" y="3276600"/>
            <a:ext cx="1219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STORE</a:t>
            </a:r>
          </a:p>
        </p:txBody>
      </p:sp>
      <p:sp>
        <p:nvSpPr>
          <p:cNvPr id="7" name="Rectangle 6"/>
          <p:cNvSpPr/>
          <p:nvPr/>
        </p:nvSpPr>
        <p:spPr>
          <a:xfrm>
            <a:off x="3505200" y="3581400"/>
            <a:ext cx="12192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keyS</a:t>
            </a:r>
            <a:endParaRPr lang="en-US" sz="1400" u="sng" dirty="0"/>
          </a:p>
          <a:p>
            <a:r>
              <a:rPr lang="en-US" sz="1400" dirty="0"/>
              <a:t>store</a:t>
            </a:r>
            <a:br>
              <a:rPr lang="en-US" sz="1400" dirty="0"/>
            </a:br>
            <a:r>
              <a:rPr lang="en-US" sz="1400" dirty="0"/>
              <a:t>city</a:t>
            </a:r>
            <a:br>
              <a:rPr lang="en-US" sz="1400" dirty="0"/>
            </a:br>
            <a:r>
              <a:rPr lang="en-US" sz="1400" dirty="0"/>
              <a:t>state</a:t>
            </a:r>
            <a:br>
              <a:rPr lang="en-US" sz="1400" dirty="0"/>
            </a:br>
            <a:r>
              <a:rPr lang="en-US" sz="1400" dirty="0"/>
              <a:t>country</a:t>
            </a:r>
            <a:br>
              <a:rPr lang="en-US" sz="1400" dirty="0"/>
            </a:br>
            <a:r>
              <a:rPr lang="en-US" sz="1400" dirty="0" err="1"/>
              <a:t>salesManager</a:t>
            </a:r>
            <a:endParaRPr lang="en-US" sz="1400" dirty="0"/>
          </a:p>
        </p:txBody>
      </p:sp>
      <p:sp>
        <p:nvSpPr>
          <p:cNvPr id="8" name="Rectangle 7"/>
          <p:cNvSpPr/>
          <p:nvPr/>
        </p:nvSpPr>
        <p:spPr>
          <a:xfrm>
            <a:off x="7467600" y="4419600"/>
            <a:ext cx="1066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DATE</a:t>
            </a:r>
          </a:p>
        </p:txBody>
      </p:sp>
      <p:sp>
        <p:nvSpPr>
          <p:cNvPr id="9" name="Rectangle 8"/>
          <p:cNvSpPr/>
          <p:nvPr/>
        </p:nvSpPr>
        <p:spPr>
          <a:xfrm>
            <a:off x="7467600" y="4724400"/>
            <a:ext cx="10668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keyD</a:t>
            </a:r>
            <a:endParaRPr lang="en-US" sz="1400" u="sng" dirty="0"/>
          </a:p>
          <a:p>
            <a:r>
              <a:rPr lang="en-US" sz="1400" dirty="0"/>
              <a:t>date</a:t>
            </a:r>
            <a:br>
              <a:rPr lang="en-US" sz="1400" dirty="0"/>
            </a:br>
            <a:r>
              <a:rPr lang="en-US" sz="1400" dirty="0"/>
              <a:t>month</a:t>
            </a:r>
            <a:br>
              <a:rPr lang="en-US" sz="1400" dirty="0"/>
            </a:br>
            <a:r>
              <a:rPr lang="en-US" sz="1400" dirty="0"/>
              <a:t>quarter</a:t>
            </a:r>
            <a:br>
              <a:rPr lang="en-US" sz="1400" dirty="0"/>
            </a:br>
            <a:r>
              <a:rPr lang="en-US" sz="1400" dirty="0"/>
              <a:t>year</a:t>
            </a:r>
          </a:p>
        </p:txBody>
      </p:sp>
      <p:sp>
        <p:nvSpPr>
          <p:cNvPr id="10" name="Rectangle 9"/>
          <p:cNvSpPr/>
          <p:nvPr/>
        </p:nvSpPr>
        <p:spPr>
          <a:xfrm>
            <a:off x="7467600" y="2743200"/>
            <a:ext cx="1066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PRODUCT</a:t>
            </a:r>
          </a:p>
        </p:txBody>
      </p:sp>
      <p:sp>
        <p:nvSpPr>
          <p:cNvPr id="11" name="Rectangle 10"/>
          <p:cNvSpPr/>
          <p:nvPr/>
        </p:nvSpPr>
        <p:spPr>
          <a:xfrm>
            <a:off x="7467600" y="3048000"/>
            <a:ext cx="1066800" cy="106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keyP</a:t>
            </a:r>
            <a:endParaRPr lang="en-US" sz="1400" u="sng" dirty="0"/>
          </a:p>
          <a:p>
            <a:r>
              <a:rPr lang="en-US" sz="1400" dirty="0"/>
              <a:t>product</a:t>
            </a:r>
            <a:br>
              <a:rPr lang="en-US" sz="1400" dirty="0"/>
            </a:br>
            <a:r>
              <a:rPr lang="en-US" sz="1400" dirty="0"/>
              <a:t>type</a:t>
            </a:r>
            <a:br>
              <a:rPr lang="en-US" sz="1400" dirty="0"/>
            </a:br>
            <a:r>
              <a:rPr lang="en-US" sz="1400" dirty="0"/>
              <a:t>category</a:t>
            </a:r>
            <a:br>
              <a:rPr lang="en-US" sz="1400" dirty="0"/>
            </a:br>
            <a:r>
              <a:rPr lang="en-US" sz="1400" dirty="0"/>
              <a:t>…</a:t>
            </a:r>
          </a:p>
        </p:txBody>
      </p:sp>
      <p:cxnSp>
        <p:nvCxnSpPr>
          <p:cNvPr id="13" name="Straight Arrow Connector 12"/>
          <p:cNvCxnSpPr/>
          <p:nvPr/>
        </p:nvCxnSpPr>
        <p:spPr>
          <a:xfrm flipH="1">
            <a:off x="4114800" y="3810000"/>
            <a:ext cx="1371600" cy="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019800" y="4038600"/>
            <a:ext cx="1371600" cy="838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019800" y="3200400"/>
            <a:ext cx="1371600" cy="1066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257800" y="1524000"/>
            <a:ext cx="1447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AGGR-SALES</a:t>
            </a:r>
          </a:p>
        </p:txBody>
      </p:sp>
      <p:sp>
        <p:nvSpPr>
          <p:cNvPr id="16" name="Rectangle 15"/>
          <p:cNvSpPr/>
          <p:nvPr/>
        </p:nvSpPr>
        <p:spPr>
          <a:xfrm>
            <a:off x="5486400" y="1828800"/>
            <a:ext cx="9906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keySt</a:t>
            </a:r>
            <a:endParaRPr lang="en-US" sz="1400" u="sng" dirty="0"/>
          </a:p>
          <a:p>
            <a:r>
              <a:rPr lang="en-US" sz="1400" u="sng" dirty="0" err="1"/>
              <a:t>keyQ</a:t>
            </a:r>
            <a:endParaRPr lang="en-US" sz="1400" u="sng" dirty="0"/>
          </a:p>
          <a:p>
            <a:r>
              <a:rPr lang="en-US" sz="1400" u="sng" dirty="0" err="1"/>
              <a:t>keyP</a:t>
            </a:r>
            <a:endParaRPr lang="en-US" sz="1400" u="sng" dirty="0"/>
          </a:p>
          <a:p>
            <a:r>
              <a:rPr lang="en-US" sz="1400" dirty="0"/>
              <a:t>quantity</a:t>
            </a:r>
          </a:p>
          <a:p>
            <a:r>
              <a:rPr lang="en-US" sz="1400" dirty="0"/>
              <a:t>receipts</a:t>
            </a:r>
          </a:p>
        </p:txBody>
      </p:sp>
      <p:cxnSp>
        <p:nvCxnSpPr>
          <p:cNvPr id="24" name="Straight Arrow Connector 23"/>
          <p:cNvCxnSpPr/>
          <p:nvPr/>
        </p:nvCxnSpPr>
        <p:spPr>
          <a:xfrm flipV="1">
            <a:off x="6019800" y="1752600"/>
            <a:ext cx="1371600" cy="4572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685800" y="3812977"/>
          <a:ext cx="1752600" cy="762000"/>
        </p:xfrm>
        <a:graphic>
          <a:graphicData uri="http://schemas.openxmlformats.org/drawingml/2006/table">
            <a:tbl>
              <a:tblPr>
                <a:tableStyleId>{BC89EF96-8CEA-46FF-86C4-4CE0E7609802}</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232598">
                <a:tc>
                  <a:txBody>
                    <a:bodyPr/>
                    <a:lstStyle/>
                    <a:p>
                      <a:r>
                        <a:rPr lang="en-US" sz="1200" u="sng" dirty="0" err="1"/>
                        <a:t>keyS</a:t>
                      </a:r>
                      <a:endParaRPr lang="en-US" sz="1200" u="sng"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dirty="0"/>
                        <a:t>state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dirty="0"/>
                        <a:t>country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206754">
                <a:tc>
                  <a:txBody>
                    <a:bodyPr/>
                    <a:lstStyle/>
                    <a:p>
                      <a:pPr algn="ctr"/>
                      <a:r>
                        <a:rPr lang="en-US" sz="1000" dirty="0">
                          <a:solidFill>
                            <a:srgbClr val="7030A0"/>
                          </a:solidFill>
                        </a:rPr>
                        <a:t>1001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Ohio</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USA</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6754">
                <a:tc>
                  <a:txBody>
                    <a:bodyPr/>
                    <a:lstStyle/>
                    <a:p>
                      <a:pPr algn="ctr"/>
                      <a:r>
                        <a:rPr lang="en-US" sz="1000" dirty="0">
                          <a:solidFill>
                            <a:srgbClr val="7030A0"/>
                          </a:solidFill>
                        </a:rPr>
                        <a:t>1002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Texas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USA</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8" name="TextBox 27"/>
          <p:cNvSpPr txBox="1"/>
          <p:nvPr/>
        </p:nvSpPr>
        <p:spPr>
          <a:xfrm>
            <a:off x="685800" y="3505200"/>
            <a:ext cx="19050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Dimension table: STATE</a:t>
            </a:r>
          </a:p>
        </p:txBody>
      </p:sp>
      <p:sp>
        <p:nvSpPr>
          <p:cNvPr id="29" name="Rectangle 28"/>
          <p:cNvSpPr/>
          <p:nvPr/>
        </p:nvSpPr>
        <p:spPr>
          <a:xfrm>
            <a:off x="533400" y="1623893"/>
            <a:ext cx="2438400" cy="1219200"/>
          </a:xfrm>
          <a:prstGeom prst="rect">
            <a:avLst/>
          </a:prstGeom>
          <a:ln w="19050">
            <a:solidFill>
              <a:schemeClr val="bg2">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r>
              <a:rPr lang="en-US" sz="1400" dirty="0"/>
              <a:t>The aggregation table is a summary for sales </a:t>
            </a:r>
            <a:r>
              <a:rPr lang="en-US" sz="1400" dirty="0">
                <a:solidFill>
                  <a:schemeClr val="bg2">
                    <a:lumMod val="50000"/>
                  </a:schemeClr>
                </a:solidFill>
              </a:rPr>
              <a:t>per state per quarter per product</a:t>
            </a:r>
            <a:r>
              <a:rPr lang="en-US" sz="1400" dirty="0"/>
              <a:t>. It links to </a:t>
            </a:r>
            <a:r>
              <a:rPr lang="en-US" sz="1400" dirty="0">
                <a:solidFill>
                  <a:schemeClr val="bg2">
                    <a:lumMod val="50000"/>
                  </a:schemeClr>
                </a:solidFill>
              </a:rPr>
              <a:t>derived</a:t>
            </a:r>
            <a:r>
              <a:rPr lang="en-US" sz="1400" dirty="0"/>
              <a:t> dimension tables QUARTER and STATE.</a:t>
            </a:r>
          </a:p>
        </p:txBody>
      </p:sp>
      <p:sp>
        <p:nvSpPr>
          <p:cNvPr id="32" name="Rectangle 31"/>
          <p:cNvSpPr/>
          <p:nvPr/>
        </p:nvSpPr>
        <p:spPr>
          <a:xfrm>
            <a:off x="7467600" y="1295400"/>
            <a:ext cx="1066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QUARTER</a:t>
            </a:r>
          </a:p>
        </p:txBody>
      </p:sp>
      <p:sp>
        <p:nvSpPr>
          <p:cNvPr id="33" name="Rectangle 32"/>
          <p:cNvSpPr/>
          <p:nvPr/>
        </p:nvSpPr>
        <p:spPr>
          <a:xfrm>
            <a:off x="7467600" y="1600200"/>
            <a:ext cx="10668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keyQ</a:t>
            </a:r>
            <a:endParaRPr lang="en-US" sz="1400" u="sng" dirty="0"/>
          </a:p>
          <a:p>
            <a:r>
              <a:rPr lang="en-US" sz="1400" dirty="0"/>
              <a:t>quarter</a:t>
            </a:r>
            <a:br>
              <a:rPr lang="en-US" sz="1400" dirty="0"/>
            </a:br>
            <a:r>
              <a:rPr lang="en-US" sz="1400" dirty="0"/>
              <a:t>year</a:t>
            </a:r>
          </a:p>
        </p:txBody>
      </p:sp>
      <p:sp>
        <p:nvSpPr>
          <p:cNvPr id="37" name="Rectangle 36"/>
          <p:cNvSpPr/>
          <p:nvPr/>
        </p:nvSpPr>
        <p:spPr>
          <a:xfrm>
            <a:off x="3505200" y="1600200"/>
            <a:ext cx="1219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STATE</a:t>
            </a:r>
          </a:p>
        </p:txBody>
      </p:sp>
      <p:cxnSp>
        <p:nvCxnSpPr>
          <p:cNvPr id="22" name="Straight Arrow Connector 21"/>
          <p:cNvCxnSpPr/>
          <p:nvPr/>
        </p:nvCxnSpPr>
        <p:spPr>
          <a:xfrm flipH="1">
            <a:off x="4114800" y="2057400"/>
            <a:ext cx="1371600" cy="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1" name="Table 40"/>
          <p:cNvGraphicFramePr>
            <a:graphicFrameLocks noGrp="1"/>
          </p:cNvGraphicFramePr>
          <p:nvPr/>
        </p:nvGraphicFramePr>
        <p:xfrm>
          <a:off x="685800" y="5158740"/>
          <a:ext cx="3581400" cy="1028700"/>
        </p:xfrm>
        <a:graphic>
          <a:graphicData uri="http://schemas.openxmlformats.org/drawingml/2006/table">
            <a:tbl>
              <a:tblPr>
                <a:tableStyleId>{BC89EF96-8CEA-46FF-86C4-4CE0E7609802}</a:tableStyleId>
              </a:tblPr>
              <a:tblGrid>
                <a:gridCol w="533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tblGrid>
              <a:tr h="232598">
                <a:tc>
                  <a:txBody>
                    <a:bodyPr/>
                    <a:lstStyle/>
                    <a:p>
                      <a:r>
                        <a:rPr lang="en-US" sz="1200" u="sng" dirty="0" err="1"/>
                        <a:t>keyS</a:t>
                      </a:r>
                      <a:endParaRPr lang="en-US" sz="1200" u="sng"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u="none" dirty="0"/>
                        <a:t>store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u="none" dirty="0"/>
                        <a:t>city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dirty="0"/>
                        <a:t>state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dirty="0"/>
                        <a:t>country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213215">
                <a:tc>
                  <a:txBody>
                    <a:bodyPr/>
                    <a:lstStyle/>
                    <a:p>
                      <a:pPr algn="ctr"/>
                      <a:r>
                        <a:rPr lang="en-US" sz="1000" dirty="0"/>
                        <a:t>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evermore</a:t>
                      </a:r>
                      <a:endParaRPr lang="en-US" sz="1100"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Columbus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Ohio</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USA</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3215">
                <a:tc>
                  <a:txBody>
                    <a:bodyPr/>
                    <a:lstStyle/>
                    <a:p>
                      <a:pPr algn="ctr"/>
                      <a:r>
                        <a:rPr lang="en-US" sz="1000" dirty="0"/>
                        <a:t>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Profit</a:t>
                      </a:r>
                      <a:endParaRPr lang="en-US" sz="1400"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Austin</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Texas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USA</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3215">
                <a:tc>
                  <a:txBody>
                    <a:bodyPr/>
                    <a:lstStyle/>
                    <a:p>
                      <a:pPr algn="ctr"/>
                      <a:r>
                        <a:rPr lang="en-US" sz="1000" dirty="0"/>
                        <a:t>3</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000" kern="1200" dirty="0">
                          <a:solidFill>
                            <a:schemeClr val="tx1"/>
                          </a:solidFill>
                          <a:latin typeface="+mn-lt"/>
                          <a:ea typeface="+mn-ea"/>
                          <a:cs typeface="+mn-cs"/>
                        </a:rPr>
                        <a:t>evermore2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Austin</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Texas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USA</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42" name="TextBox 41"/>
          <p:cNvSpPr txBox="1"/>
          <p:nvPr/>
        </p:nvSpPr>
        <p:spPr>
          <a:xfrm>
            <a:off x="685800" y="4850963"/>
            <a:ext cx="25146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Dimension table: STORE</a:t>
            </a:r>
          </a:p>
        </p:txBody>
      </p:sp>
      <p:cxnSp>
        <p:nvCxnSpPr>
          <p:cNvPr id="31" name="Straight Arrow Connector 30"/>
          <p:cNvCxnSpPr/>
          <p:nvPr/>
        </p:nvCxnSpPr>
        <p:spPr>
          <a:xfrm>
            <a:off x="6019800" y="2438400"/>
            <a:ext cx="1295400" cy="685800"/>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7162800" y="1600200"/>
            <a:ext cx="10668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keyQ</a:t>
            </a:r>
            <a:endParaRPr lang="en-US" sz="1400" u="sng" dirty="0"/>
          </a:p>
          <a:p>
            <a:r>
              <a:rPr lang="en-US" sz="1400" dirty="0"/>
              <a:t>quarter</a:t>
            </a:r>
            <a:br>
              <a:rPr lang="en-US" sz="1400" dirty="0"/>
            </a:br>
            <a:r>
              <a:rPr lang="en-US" sz="1400" dirty="0"/>
              <a:t>year</a:t>
            </a:r>
          </a:p>
        </p:txBody>
      </p:sp>
      <p:sp>
        <p:nvSpPr>
          <p:cNvPr id="2" name="Title 1"/>
          <p:cNvSpPr>
            <a:spLocks noGrp="1"/>
          </p:cNvSpPr>
          <p:nvPr>
            <p:ph type="title"/>
          </p:nvPr>
        </p:nvSpPr>
        <p:spPr/>
        <p:txBody>
          <a:bodyPr/>
          <a:lstStyle/>
          <a:p>
            <a:r>
              <a:rPr lang="en-US" dirty="0"/>
              <a:t>Example: Snowflake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72</a:t>
            </a:fld>
            <a:endParaRPr lang="en-US"/>
          </a:p>
        </p:txBody>
      </p:sp>
      <p:sp>
        <p:nvSpPr>
          <p:cNvPr id="4" name="Rectangle 3"/>
          <p:cNvSpPr/>
          <p:nvPr/>
        </p:nvSpPr>
        <p:spPr>
          <a:xfrm>
            <a:off x="5486400" y="3352800"/>
            <a:ext cx="938463"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SALES</a:t>
            </a:r>
          </a:p>
        </p:txBody>
      </p:sp>
      <p:sp>
        <p:nvSpPr>
          <p:cNvPr id="5" name="Rectangle 4"/>
          <p:cNvSpPr/>
          <p:nvPr/>
        </p:nvSpPr>
        <p:spPr>
          <a:xfrm>
            <a:off x="5486400" y="3657600"/>
            <a:ext cx="990600" cy="1371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keyS</a:t>
            </a:r>
            <a:endParaRPr lang="en-US" sz="1400" u="sng" dirty="0"/>
          </a:p>
          <a:p>
            <a:r>
              <a:rPr lang="en-US" sz="1400" u="sng" dirty="0" err="1"/>
              <a:t>keyD</a:t>
            </a:r>
            <a:endParaRPr lang="en-US" sz="1400" u="sng" dirty="0"/>
          </a:p>
          <a:p>
            <a:r>
              <a:rPr lang="en-US" sz="1400" u="sng" dirty="0" err="1"/>
              <a:t>keyP</a:t>
            </a:r>
            <a:endParaRPr lang="en-US" sz="1400" u="sng" dirty="0"/>
          </a:p>
          <a:p>
            <a:r>
              <a:rPr lang="en-US" sz="1400" dirty="0"/>
              <a:t>quantity</a:t>
            </a:r>
          </a:p>
          <a:p>
            <a:r>
              <a:rPr lang="en-US" sz="1400" dirty="0"/>
              <a:t>receipts</a:t>
            </a:r>
          </a:p>
          <a:p>
            <a:r>
              <a:rPr lang="en-US" sz="1400" dirty="0"/>
              <a:t>…</a:t>
            </a:r>
          </a:p>
        </p:txBody>
      </p:sp>
      <p:sp>
        <p:nvSpPr>
          <p:cNvPr id="6" name="Rectangle 5"/>
          <p:cNvSpPr/>
          <p:nvPr/>
        </p:nvSpPr>
        <p:spPr>
          <a:xfrm>
            <a:off x="3810000" y="3352800"/>
            <a:ext cx="1219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STORE</a:t>
            </a:r>
          </a:p>
        </p:txBody>
      </p:sp>
      <p:sp>
        <p:nvSpPr>
          <p:cNvPr id="7" name="Rectangle 6"/>
          <p:cNvSpPr/>
          <p:nvPr/>
        </p:nvSpPr>
        <p:spPr>
          <a:xfrm>
            <a:off x="3810000" y="3657600"/>
            <a:ext cx="12192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keyS</a:t>
            </a:r>
            <a:endParaRPr lang="en-US" sz="1400" u="sng" dirty="0"/>
          </a:p>
          <a:p>
            <a:r>
              <a:rPr lang="en-US" sz="1400" dirty="0"/>
              <a:t>store</a:t>
            </a:r>
            <a:br>
              <a:rPr lang="en-US" sz="1400" dirty="0"/>
            </a:br>
            <a:r>
              <a:rPr lang="en-US" sz="1400" dirty="0"/>
              <a:t>city</a:t>
            </a:r>
            <a:br>
              <a:rPr lang="en-US" sz="1400" dirty="0"/>
            </a:br>
            <a:r>
              <a:rPr lang="en-US" sz="1400" dirty="0" err="1"/>
              <a:t>keySt</a:t>
            </a:r>
            <a:br>
              <a:rPr lang="en-US" sz="1400" dirty="0"/>
            </a:br>
            <a:r>
              <a:rPr lang="en-US" sz="1400" dirty="0" err="1"/>
              <a:t>salesManager</a:t>
            </a:r>
            <a:endParaRPr lang="en-US" sz="1400" dirty="0"/>
          </a:p>
        </p:txBody>
      </p:sp>
      <p:sp>
        <p:nvSpPr>
          <p:cNvPr id="8" name="Rectangle 7"/>
          <p:cNvSpPr/>
          <p:nvPr/>
        </p:nvSpPr>
        <p:spPr>
          <a:xfrm>
            <a:off x="7162800" y="2590800"/>
            <a:ext cx="1066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DATE</a:t>
            </a:r>
          </a:p>
        </p:txBody>
      </p:sp>
      <p:sp>
        <p:nvSpPr>
          <p:cNvPr id="9" name="Rectangle 8"/>
          <p:cNvSpPr/>
          <p:nvPr/>
        </p:nvSpPr>
        <p:spPr>
          <a:xfrm>
            <a:off x="7162800" y="2895600"/>
            <a:ext cx="10668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keyD</a:t>
            </a:r>
            <a:endParaRPr lang="en-US" sz="1400" u="sng" dirty="0"/>
          </a:p>
          <a:p>
            <a:r>
              <a:rPr lang="en-US" sz="1400" dirty="0"/>
              <a:t>date</a:t>
            </a:r>
            <a:br>
              <a:rPr lang="en-US" sz="1400" dirty="0"/>
            </a:br>
            <a:r>
              <a:rPr lang="en-US" sz="1400" dirty="0"/>
              <a:t>month</a:t>
            </a:r>
            <a:br>
              <a:rPr lang="en-US" sz="1400" dirty="0"/>
            </a:br>
            <a:r>
              <a:rPr lang="en-US" sz="1400" dirty="0" err="1"/>
              <a:t>keyQ</a:t>
            </a:r>
            <a:endParaRPr lang="en-US" sz="1400" dirty="0"/>
          </a:p>
        </p:txBody>
      </p:sp>
      <p:sp>
        <p:nvSpPr>
          <p:cNvPr id="10" name="Rectangle 9"/>
          <p:cNvSpPr/>
          <p:nvPr/>
        </p:nvSpPr>
        <p:spPr>
          <a:xfrm>
            <a:off x="7162800" y="4114800"/>
            <a:ext cx="1066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PRODUCT</a:t>
            </a:r>
          </a:p>
        </p:txBody>
      </p:sp>
      <p:sp>
        <p:nvSpPr>
          <p:cNvPr id="11" name="Rectangle 10"/>
          <p:cNvSpPr/>
          <p:nvPr/>
        </p:nvSpPr>
        <p:spPr>
          <a:xfrm>
            <a:off x="7162800" y="4419600"/>
            <a:ext cx="1066800" cy="1066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keyP</a:t>
            </a:r>
            <a:endParaRPr lang="en-US" sz="1400" u="sng" dirty="0"/>
          </a:p>
          <a:p>
            <a:r>
              <a:rPr lang="en-US" sz="1400" dirty="0"/>
              <a:t>product</a:t>
            </a:r>
            <a:br>
              <a:rPr lang="en-US" sz="1400" dirty="0"/>
            </a:br>
            <a:r>
              <a:rPr lang="en-US" sz="1400" dirty="0"/>
              <a:t>type</a:t>
            </a:r>
            <a:br>
              <a:rPr lang="en-US" sz="1400" dirty="0"/>
            </a:br>
            <a:r>
              <a:rPr lang="en-US" sz="1400" dirty="0"/>
              <a:t>category</a:t>
            </a:r>
            <a:br>
              <a:rPr lang="en-US" sz="1400" dirty="0"/>
            </a:br>
            <a:r>
              <a:rPr lang="en-US" sz="1400" dirty="0"/>
              <a:t>…</a:t>
            </a:r>
          </a:p>
        </p:txBody>
      </p:sp>
      <p:cxnSp>
        <p:nvCxnSpPr>
          <p:cNvPr id="13" name="Straight Arrow Connector 12"/>
          <p:cNvCxnSpPr/>
          <p:nvPr/>
        </p:nvCxnSpPr>
        <p:spPr>
          <a:xfrm flipH="1">
            <a:off x="4267200" y="3810000"/>
            <a:ext cx="12192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019800" y="3048000"/>
            <a:ext cx="1066800" cy="990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019800" y="4267200"/>
            <a:ext cx="106680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257800" y="1524000"/>
            <a:ext cx="1447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AGGR-SALES</a:t>
            </a:r>
          </a:p>
        </p:txBody>
      </p:sp>
      <p:sp>
        <p:nvSpPr>
          <p:cNvPr id="16" name="Rectangle 15"/>
          <p:cNvSpPr/>
          <p:nvPr/>
        </p:nvSpPr>
        <p:spPr>
          <a:xfrm>
            <a:off x="5486400" y="1828800"/>
            <a:ext cx="990600" cy="1219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keySt</a:t>
            </a:r>
            <a:endParaRPr lang="en-US" sz="1400" u="sng" dirty="0"/>
          </a:p>
          <a:p>
            <a:r>
              <a:rPr lang="en-US" sz="1400" u="sng" dirty="0" err="1"/>
              <a:t>keyQ</a:t>
            </a:r>
            <a:br>
              <a:rPr lang="en-US" sz="1400" u="sng" dirty="0"/>
            </a:br>
            <a:r>
              <a:rPr lang="en-US" sz="1400" u="sng" dirty="0" err="1"/>
              <a:t>keyP</a:t>
            </a:r>
            <a:endParaRPr lang="en-US" sz="1400" u="sng" dirty="0"/>
          </a:p>
          <a:p>
            <a:r>
              <a:rPr lang="en-US" sz="1400" dirty="0"/>
              <a:t>quantity</a:t>
            </a:r>
          </a:p>
          <a:p>
            <a:r>
              <a:rPr lang="en-US" sz="1400" dirty="0"/>
              <a:t>receipts</a:t>
            </a:r>
          </a:p>
        </p:txBody>
      </p:sp>
      <p:cxnSp>
        <p:nvCxnSpPr>
          <p:cNvPr id="24" name="Straight Arrow Connector 23"/>
          <p:cNvCxnSpPr/>
          <p:nvPr/>
        </p:nvCxnSpPr>
        <p:spPr>
          <a:xfrm flipV="1">
            <a:off x="6019800" y="1752600"/>
            <a:ext cx="1066800" cy="457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nvGraphicFramePr>
        <p:xfrm>
          <a:off x="685800" y="3736777"/>
          <a:ext cx="1752600" cy="762000"/>
        </p:xfrm>
        <a:graphic>
          <a:graphicData uri="http://schemas.openxmlformats.org/drawingml/2006/table">
            <a:tbl>
              <a:tblPr>
                <a:tableStyleId>{BC89EF96-8CEA-46FF-86C4-4CE0E7609802}</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232598">
                <a:tc>
                  <a:txBody>
                    <a:bodyPr/>
                    <a:lstStyle/>
                    <a:p>
                      <a:r>
                        <a:rPr lang="en-US" sz="1200" u="sng" dirty="0" err="1"/>
                        <a:t>keySt</a:t>
                      </a:r>
                      <a:endParaRPr lang="en-US" sz="1200" u="sng"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dirty="0"/>
                        <a:t>state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dirty="0"/>
                        <a:t>country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206754">
                <a:tc>
                  <a:txBody>
                    <a:bodyPr/>
                    <a:lstStyle/>
                    <a:p>
                      <a:pPr algn="ctr"/>
                      <a:r>
                        <a:rPr lang="en-US" sz="1000" dirty="0">
                          <a:solidFill>
                            <a:srgbClr val="7030A0"/>
                          </a:solidFill>
                        </a:rPr>
                        <a:t>1001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Ohio</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USA</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6754">
                <a:tc>
                  <a:txBody>
                    <a:bodyPr/>
                    <a:lstStyle/>
                    <a:p>
                      <a:pPr algn="ctr"/>
                      <a:r>
                        <a:rPr lang="en-US" sz="1000" dirty="0">
                          <a:solidFill>
                            <a:srgbClr val="7030A0"/>
                          </a:solidFill>
                        </a:rPr>
                        <a:t>1002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Texas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000" kern="1200" dirty="0">
                          <a:solidFill>
                            <a:srgbClr val="7030A0"/>
                          </a:solidFill>
                          <a:latin typeface="+mn-lt"/>
                          <a:ea typeface="+mn-ea"/>
                          <a:cs typeface="+mn-cs"/>
                        </a:rPr>
                        <a:t>USA</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8" name="TextBox 27"/>
          <p:cNvSpPr txBox="1"/>
          <p:nvPr/>
        </p:nvSpPr>
        <p:spPr>
          <a:xfrm>
            <a:off x="685800" y="3429000"/>
            <a:ext cx="19050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Dimension table: STATE</a:t>
            </a:r>
          </a:p>
        </p:txBody>
      </p:sp>
      <p:sp>
        <p:nvSpPr>
          <p:cNvPr id="29" name="Rectangle 28"/>
          <p:cNvSpPr/>
          <p:nvPr/>
        </p:nvSpPr>
        <p:spPr>
          <a:xfrm>
            <a:off x="533400" y="1676400"/>
            <a:ext cx="2514600" cy="1447800"/>
          </a:xfrm>
          <a:prstGeom prst="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400" dirty="0"/>
              <a:t>The original dimension table STORE is </a:t>
            </a:r>
            <a:r>
              <a:rPr lang="en-US" sz="1400" dirty="0">
                <a:solidFill>
                  <a:schemeClr val="bg2">
                    <a:lumMod val="50000"/>
                  </a:schemeClr>
                </a:solidFill>
              </a:rPr>
              <a:t>broken</a:t>
            </a:r>
            <a:r>
              <a:rPr lang="en-US" sz="1400" dirty="0"/>
              <a:t> to two tables at the functional dependency </a:t>
            </a:r>
            <a:r>
              <a:rPr lang="en-US" sz="1400" dirty="0" err="1">
                <a:solidFill>
                  <a:schemeClr val="bg2">
                    <a:lumMod val="50000"/>
                  </a:schemeClr>
                </a:solidFill>
              </a:rPr>
              <a:t>city</a:t>
            </a:r>
            <a:r>
              <a:rPr lang="en-US" sz="1400" dirty="0" err="1">
                <a:solidFill>
                  <a:schemeClr val="bg2">
                    <a:lumMod val="50000"/>
                  </a:schemeClr>
                </a:solidFill>
                <a:sym typeface="Wingdings"/>
              </a:rPr>
              <a:t></a:t>
            </a:r>
            <a:r>
              <a:rPr lang="en-US" sz="1400" dirty="0" err="1">
                <a:solidFill>
                  <a:schemeClr val="bg2">
                    <a:lumMod val="50000"/>
                  </a:schemeClr>
                </a:solidFill>
              </a:rPr>
              <a:t>state</a:t>
            </a:r>
            <a:r>
              <a:rPr lang="en-US" sz="1400" dirty="0"/>
              <a:t>. The secondary dimension table is </a:t>
            </a:r>
            <a:r>
              <a:rPr lang="en-US" sz="1400" dirty="0">
                <a:solidFill>
                  <a:schemeClr val="bg2">
                    <a:lumMod val="50000"/>
                  </a:schemeClr>
                </a:solidFill>
              </a:rPr>
              <a:t>also</a:t>
            </a:r>
            <a:r>
              <a:rPr lang="en-US" sz="1400" dirty="0"/>
              <a:t> used by the aggregate fact table.</a:t>
            </a:r>
          </a:p>
        </p:txBody>
      </p:sp>
      <p:sp>
        <p:nvSpPr>
          <p:cNvPr id="32" name="Rectangle 31"/>
          <p:cNvSpPr/>
          <p:nvPr/>
        </p:nvSpPr>
        <p:spPr>
          <a:xfrm>
            <a:off x="7162800" y="1295400"/>
            <a:ext cx="10668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QUARTER</a:t>
            </a:r>
          </a:p>
        </p:txBody>
      </p:sp>
      <p:sp>
        <p:nvSpPr>
          <p:cNvPr id="37" name="Rectangle 36"/>
          <p:cNvSpPr/>
          <p:nvPr/>
        </p:nvSpPr>
        <p:spPr>
          <a:xfrm>
            <a:off x="3810000" y="1600200"/>
            <a:ext cx="1219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STATE</a:t>
            </a:r>
          </a:p>
        </p:txBody>
      </p:sp>
      <p:sp>
        <p:nvSpPr>
          <p:cNvPr id="38" name="Rectangle 37"/>
          <p:cNvSpPr/>
          <p:nvPr/>
        </p:nvSpPr>
        <p:spPr>
          <a:xfrm>
            <a:off x="3810000" y="1905000"/>
            <a:ext cx="12192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u="sng" dirty="0" err="1"/>
              <a:t>keySt</a:t>
            </a:r>
            <a:endParaRPr lang="en-US" sz="1400" u="sng" dirty="0"/>
          </a:p>
          <a:p>
            <a:r>
              <a:rPr lang="en-US" sz="1400" dirty="0"/>
              <a:t>state</a:t>
            </a:r>
            <a:br>
              <a:rPr lang="en-US" sz="1400" dirty="0"/>
            </a:br>
            <a:r>
              <a:rPr lang="en-US" sz="1400" dirty="0"/>
              <a:t>country</a:t>
            </a:r>
          </a:p>
        </p:txBody>
      </p:sp>
      <p:cxnSp>
        <p:nvCxnSpPr>
          <p:cNvPr id="22" name="Straight Arrow Connector 21"/>
          <p:cNvCxnSpPr/>
          <p:nvPr/>
        </p:nvCxnSpPr>
        <p:spPr>
          <a:xfrm flipH="1">
            <a:off x="4343400" y="2057400"/>
            <a:ext cx="11430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1" name="Table 40"/>
          <p:cNvGraphicFramePr>
            <a:graphicFrameLocks noGrp="1"/>
          </p:cNvGraphicFramePr>
          <p:nvPr/>
        </p:nvGraphicFramePr>
        <p:xfrm>
          <a:off x="685800" y="5158740"/>
          <a:ext cx="3733800" cy="1028700"/>
        </p:xfrm>
        <a:graphic>
          <a:graphicData uri="http://schemas.openxmlformats.org/drawingml/2006/table">
            <a:tbl>
              <a:tblPr>
                <a:tableStyleId>{BC89EF96-8CEA-46FF-86C4-4CE0E7609802}</a:tableStyleId>
              </a:tblPr>
              <a:tblGrid>
                <a:gridCol w="533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232598">
                <a:tc>
                  <a:txBody>
                    <a:bodyPr/>
                    <a:lstStyle/>
                    <a:p>
                      <a:r>
                        <a:rPr lang="en-US" sz="1200" u="sng" dirty="0" err="1"/>
                        <a:t>keyS</a:t>
                      </a:r>
                      <a:endParaRPr lang="en-US" sz="1200" u="sng"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u="none" dirty="0"/>
                        <a:t>store</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u="none" dirty="0"/>
                        <a:t>city</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dirty="0" err="1"/>
                        <a:t>keySt</a:t>
                      </a:r>
                      <a:endParaRPr lang="en-US" sz="1200"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200" dirty="0" err="1"/>
                        <a:t>salesManager</a:t>
                      </a:r>
                      <a:endParaRPr lang="en-US" sz="1200"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190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213215">
                <a:tc>
                  <a:txBody>
                    <a:bodyPr/>
                    <a:lstStyle/>
                    <a:p>
                      <a:pPr algn="ctr"/>
                      <a:r>
                        <a:rPr lang="en-US" sz="1000" dirty="0"/>
                        <a:t>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evermore</a:t>
                      </a:r>
                      <a:endParaRPr lang="en-US" sz="1100"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Columbus</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rgbClr val="7030A0"/>
                          </a:solidFill>
                        </a:rPr>
                        <a:t>1001</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190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3215">
                <a:tc>
                  <a:txBody>
                    <a:bodyPr/>
                    <a:lstStyle/>
                    <a:p>
                      <a:pPr algn="ctr"/>
                      <a:r>
                        <a:rPr lang="en-US" sz="1000" dirty="0"/>
                        <a:t>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Profit</a:t>
                      </a:r>
                      <a:endParaRPr lang="en-US" sz="1400" dirty="0"/>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Austin</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rgbClr val="7030A0"/>
                          </a:solidFill>
                        </a:rPr>
                        <a:t>1002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3215">
                <a:tc>
                  <a:txBody>
                    <a:bodyPr/>
                    <a:lstStyle/>
                    <a:p>
                      <a:pPr algn="ctr"/>
                      <a:r>
                        <a:rPr lang="en-US" sz="1000" dirty="0"/>
                        <a:t>3</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1000" kern="1200" dirty="0">
                          <a:solidFill>
                            <a:schemeClr val="tx1"/>
                          </a:solidFill>
                          <a:latin typeface="+mn-lt"/>
                          <a:ea typeface="+mn-ea"/>
                          <a:cs typeface="+mn-cs"/>
                        </a:rPr>
                        <a:t>evermore2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t>Austin</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rgbClr val="7030A0"/>
                          </a:solidFill>
                        </a:rPr>
                        <a:t>1002</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a:t>
                      </a:r>
                    </a:p>
                  </a:txBody>
                  <a:tcPr anchor="ctr">
                    <a:lnL w="6350" cap="flat" cmpd="sng" algn="ctr">
                      <a:solidFill>
                        <a:srgbClr val="50742F"/>
                      </a:solidFill>
                      <a:prstDash val="solid"/>
                      <a:round/>
                      <a:headEnd type="none" w="med" len="med"/>
                      <a:tailEnd type="none" w="med" len="med"/>
                    </a:lnL>
                    <a:lnR w="6350" cap="flat" cmpd="sng" algn="ctr">
                      <a:solidFill>
                        <a:srgbClr val="50742F"/>
                      </a:solidFill>
                      <a:prstDash val="solid"/>
                      <a:round/>
                      <a:headEnd type="none" w="med" len="med"/>
                      <a:tailEnd type="none" w="med" len="med"/>
                    </a:lnR>
                    <a:lnT w="6350" cap="flat" cmpd="sng" algn="ctr">
                      <a:solidFill>
                        <a:srgbClr val="50742F"/>
                      </a:solidFill>
                      <a:prstDash val="solid"/>
                      <a:round/>
                      <a:headEnd type="none" w="med" len="med"/>
                      <a:tailEnd type="none" w="med" len="med"/>
                    </a:lnT>
                    <a:lnB w="6350" cap="flat" cmpd="sng" algn="ctr">
                      <a:solidFill>
                        <a:srgbClr val="50742F"/>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42" name="TextBox 41"/>
          <p:cNvSpPr txBox="1"/>
          <p:nvPr/>
        </p:nvSpPr>
        <p:spPr>
          <a:xfrm>
            <a:off x="685800" y="4850963"/>
            <a:ext cx="2514600" cy="307777"/>
          </a:xfrm>
          <a:prstGeom prst="rect">
            <a:avLst/>
          </a:prstGeom>
          <a:ln w="9525">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a:t>Dimension table: STORE</a:t>
            </a:r>
          </a:p>
        </p:txBody>
      </p:sp>
      <p:cxnSp>
        <p:nvCxnSpPr>
          <p:cNvPr id="40" name="Straight Arrow Connector 39"/>
          <p:cNvCxnSpPr/>
          <p:nvPr/>
        </p:nvCxnSpPr>
        <p:spPr>
          <a:xfrm flipV="1">
            <a:off x="3505200" y="2057400"/>
            <a:ext cx="0" cy="2438400"/>
          </a:xfrm>
          <a:prstGeom prst="straightConnector1">
            <a:avLst/>
          </a:prstGeom>
          <a:ln>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8077200" y="1752600"/>
            <a:ext cx="3048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505200" y="2057400"/>
            <a:ext cx="2286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8382000" y="1752600"/>
            <a:ext cx="0" cy="1981200"/>
          </a:xfrm>
          <a:prstGeom prst="straightConnector1">
            <a:avLst/>
          </a:prstGeom>
          <a:ln>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7924800" y="3733800"/>
            <a:ext cx="457200" cy="0"/>
          </a:xfrm>
          <a:prstGeom prst="straightConnector1">
            <a:avLst/>
          </a:prstGeom>
          <a:ln>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3505200" y="4495800"/>
            <a:ext cx="304800" cy="0"/>
          </a:xfrm>
          <a:prstGeom prst="straightConnector1">
            <a:avLst/>
          </a:prstGeom>
          <a:ln>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019800" y="2438400"/>
            <a:ext cx="990600" cy="19050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Simple Query Rewrite for Snowflake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73</a:t>
            </a:fld>
            <a:endParaRPr lang="en-US"/>
          </a:p>
        </p:txBody>
      </p:sp>
      <p:sp>
        <p:nvSpPr>
          <p:cNvPr id="5" name="Content Placeholder 4"/>
          <p:cNvSpPr>
            <a:spLocks noGrp="1"/>
          </p:cNvSpPr>
          <p:nvPr>
            <p:ph sz="quarter" idx="1"/>
          </p:nvPr>
        </p:nvSpPr>
        <p:spPr>
          <a:xfrm>
            <a:off x="457200" y="1219200"/>
            <a:ext cx="8229600" cy="1447800"/>
          </a:xfrm>
        </p:spPr>
        <p:txBody>
          <a:bodyPr>
            <a:normAutofit/>
          </a:bodyPr>
          <a:lstStyle/>
          <a:p>
            <a:r>
              <a:rPr lang="en-US" dirty="0"/>
              <a:t>An </a:t>
            </a:r>
            <a:r>
              <a:rPr lang="en-US" dirty="0">
                <a:solidFill>
                  <a:srgbClr val="FF0000"/>
                </a:solidFill>
              </a:rPr>
              <a:t>advantage</a:t>
            </a:r>
            <a:r>
              <a:rPr lang="en-US" dirty="0"/>
              <a:t> of the multiple star and snowflake schema is that it is </a:t>
            </a:r>
            <a:r>
              <a:rPr lang="en-US" dirty="0">
                <a:solidFill>
                  <a:schemeClr val="bg2">
                    <a:lumMod val="50000"/>
                  </a:schemeClr>
                </a:solidFill>
              </a:rPr>
              <a:t>simple</a:t>
            </a:r>
            <a:r>
              <a:rPr lang="en-US" dirty="0"/>
              <a:t> to rewrite queries to use aggregate fact tables</a:t>
            </a:r>
          </a:p>
        </p:txBody>
      </p:sp>
      <p:sp>
        <p:nvSpPr>
          <p:cNvPr id="6" name="TextBox 5"/>
          <p:cNvSpPr txBox="1"/>
          <p:nvPr/>
        </p:nvSpPr>
        <p:spPr>
          <a:xfrm>
            <a:off x="1600200" y="2514600"/>
            <a:ext cx="5638800" cy="1815882"/>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600" dirty="0">
                <a:solidFill>
                  <a:schemeClr val="tx1"/>
                </a:solidFill>
              </a:rPr>
              <a:t>SELECT </a:t>
            </a:r>
            <a:r>
              <a:rPr lang="en-US" sz="1600" dirty="0" err="1">
                <a:solidFill>
                  <a:schemeClr val="tx1"/>
                </a:solidFill>
              </a:rPr>
              <a:t>P.category</a:t>
            </a:r>
            <a:r>
              <a:rPr lang="en-US" sz="1600" dirty="0">
                <a:solidFill>
                  <a:schemeClr val="tx1"/>
                </a:solidFill>
              </a:rPr>
              <a:t>, </a:t>
            </a:r>
            <a:r>
              <a:rPr lang="en-US" sz="1600" dirty="0" err="1">
                <a:solidFill>
                  <a:schemeClr val="tx1"/>
                </a:solidFill>
              </a:rPr>
              <a:t>S.state</a:t>
            </a:r>
            <a:r>
              <a:rPr lang="en-US" sz="1600" dirty="0">
                <a:solidFill>
                  <a:schemeClr val="tx1"/>
                </a:solidFill>
              </a:rPr>
              <a:t>, Sum(</a:t>
            </a:r>
            <a:r>
              <a:rPr lang="en-US" sz="1600" dirty="0" err="1">
                <a:solidFill>
                  <a:schemeClr val="tx1"/>
                </a:solidFill>
              </a:rPr>
              <a:t>F.receipts</a:t>
            </a:r>
            <a:r>
              <a:rPr lang="en-US" sz="1600" dirty="0">
                <a:solidFill>
                  <a:schemeClr val="tx1"/>
                </a:solidFill>
              </a:rPr>
              <a:t>)</a:t>
            </a:r>
          </a:p>
          <a:p>
            <a:pPr>
              <a:tabLst>
                <a:tab pos="2517775" algn="l"/>
              </a:tabLst>
            </a:pPr>
            <a:r>
              <a:rPr lang="en-US" sz="1600" dirty="0">
                <a:solidFill>
                  <a:schemeClr val="tx1"/>
                </a:solidFill>
              </a:rPr>
              <a:t>FROM SALES F</a:t>
            </a:r>
          </a:p>
          <a:p>
            <a:pPr>
              <a:tabLst>
                <a:tab pos="2517775" algn="l"/>
              </a:tabLst>
            </a:pPr>
            <a:r>
              <a:rPr lang="en-US" sz="1600" dirty="0">
                <a:solidFill>
                  <a:schemeClr val="tx1"/>
                </a:solidFill>
              </a:rPr>
              <a:t>    JOIN STORE S 	ON </a:t>
            </a:r>
            <a:r>
              <a:rPr lang="en-US" sz="1600" dirty="0" err="1">
                <a:solidFill>
                  <a:schemeClr val="tx1"/>
                </a:solidFill>
              </a:rPr>
              <a:t>F.keyS</a:t>
            </a:r>
            <a:r>
              <a:rPr lang="en-US" sz="1600" dirty="0">
                <a:solidFill>
                  <a:schemeClr val="tx1"/>
                </a:solidFill>
              </a:rPr>
              <a:t> = </a:t>
            </a:r>
            <a:r>
              <a:rPr lang="en-US" sz="1600" dirty="0" err="1">
                <a:solidFill>
                  <a:schemeClr val="tx1"/>
                </a:solidFill>
              </a:rPr>
              <a:t>S.keyS</a:t>
            </a:r>
            <a:endParaRPr lang="en-US" sz="1600" dirty="0">
              <a:solidFill>
                <a:schemeClr val="tx1"/>
              </a:solidFill>
            </a:endParaRPr>
          </a:p>
          <a:p>
            <a:pPr>
              <a:tabLst>
                <a:tab pos="2517775" algn="l"/>
              </a:tabLst>
            </a:pPr>
            <a:r>
              <a:rPr lang="en-US" sz="1600" dirty="0">
                <a:solidFill>
                  <a:schemeClr val="tx1"/>
                </a:solidFill>
              </a:rPr>
              <a:t>    JOIN DATE D 	ON </a:t>
            </a:r>
            <a:r>
              <a:rPr lang="en-US" sz="1600" dirty="0" err="1">
                <a:solidFill>
                  <a:schemeClr val="tx1"/>
                </a:solidFill>
              </a:rPr>
              <a:t>F.keyD</a:t>
            </a:r>
            <a:r>
              <a:rPr lang="en-US" sz="1600" dirty="0">
                <a:solidFill>
                  <a:schemeClr val="tx1"/>
                </a:solidFill>
              </a:rPr>
              <a:t> = </a:t>
            </a:r>
            <a:r>
              <a:rPr lang="en-US" sz="1600" dirty="0" err="1">
                <a:solidFill>
                  <a:schemeClr val="tx1"/>
                </a:solidFill>
              </a:rPr>
              <a:t>D.keyD</a:t>
            </a:r>
            <a:endParaRPr lang="en-US" sz="1600" dirty="0">
              <a:solidFill>
                <a:schemeClr val="tx1"/>
              </a:solidFill>
            </a:endParaRPr>
          </a:p>
          <a:p>
            <a:pPr>
              <a:tabLst>
                <a:tab pos="2517775" algn="l"/>
              </a:tabLst>
            </a:pPr>
            <a:r>
              <a:rPr lang="en-US" sz="1600" dirty="0">
                <a:solidFill>
                  <a:schemeClr val="tx1"/>
                </a:solidFill>
              </a:rPr>
              <a:t>    JOIN PRODUCT P	ON </a:t>
            </a:r>
            <a:r>
              <a:rPr lang="en-US" sz="1600" dirty="0" err="1">
                <a:solidFill>
                  <a:schemeClr val="tx1"/>
                </a:solidFill>
              </a:rPr>
              <a:t>F.keyP</a:t>
            </a:r>
            <a:r>
              <a:rPr lang="en-US" sz="1600" dirty="0">
                <a:solidFill>
                  <a:schemeClr val="tx1"/>
                </a:solidFill>
              </a:rPr>
              <a:t> = </a:t>
            </a:r>
            <a:r>
              <a:rPr lang="en-US" sz="1600" dirty="0" err="1">
                <a:solidFill>
                  <a:schemeClr val="tx1"/>
                </a:solidFill>
              </a:rPr>
              <a:t>P.keyP</a:t>
            </a:r>
            <a:br>
              <a:rPr lang="en-US" sz="1600" dirty="0">
                <a:solidFill>
                  <a:schemeClr val="tx1"/>
                </a:solidFill>
              </a:rPr>
            </a:br>
            <a:r>
              <a:rPr lang="en-US" sz="1600" dirty="0">
                <a:solidFill>
                  <a:schemeClr val="tx1"/>
                </a:solidFill>
              </a:rPr>
              <a:t>WHERE </a:t>
            </a:r>
            <a:r>
              <a:rPr lang="en-US" sz="1600" dirty="0" err="1">
                <a:solidFill>
                  <a:schemeClr val="tx1"/>
                </a:solidFill>
              </a:rPr>
              <a:t>D.year</a:t>
            </a:r>
            <a:r>
              <a:rPr lang="en-US" sz="1600" dirty="0">
                <a:solidFill>
                  <a:schemeClr val="tx1"/>
                </a:solidFill>
              </a:rPr>
              <a:t>='2013'</a:t>
            </a:r>
          </a:p>
          <a:p>
            <a:pPr>
              <a:tabLst>
                <a:tab pos="2517775" algn="l"/>
              </a:tabLst>
            </a:pPr>
            <a:r>
              <a:rPr lang="en-US" sz="1600" dirty="0">
                <a:solidFill>
                  <a:schemeClr val="tx1"/>
                </a:solidFill>
              </a:rPr>
              <a:t>GROUP BY </a:t>
            </a:r>
            <a:r>
              <a:rPr lang="en-US" sz="1600" dirty="0" err="1">
                <a:solidFill>
                  <a:schemeClr val="tx1"/>
                </a:solidFill>
              </a:rPr>
              <a:t>P.category</a:t>
            </a:r>
            <a:r>
              <a:rPr lang="en-US" sz="1600" dirty="0">
                <a:solidFill>
                  <a:schemeClr val="tx1"/>
                </a:solidFill>
              </a:rPr>
              <a:t>, </a:t>
            </a:r>
            <a:r>
              <a:rPr lang="en-US" sz="1600" dirty="0" err="1">
                <a:solidFill>
                  <a:schemeClr val="tx1"/>
                </a:solidFill>
              </a:rPr>
              <a:t>S.state</a:t>
            </a:r>
            <a:r>
              <a:rPr lang="en-US" sz="1600" dirty="0">
                <a:solidFill>
                  <a:schemeClr val="tx1"/>
                </a:solidFill>
              </a:rPr>
              <a:t> </a:t>
            </a:r>
          </a:p>
        </p:txBody>
      </p:sp>
      <p:sp>
        <p:nvSpPr>
          <p:cNvPr id="7" name="TextBox 6"/>
          <p:cNvSpPr txBox="1"/>
          <p:nvPr/>
        </p:nvSpPr>
        <p:spPr>
          <a:xfrm>
            <a:off x="1600200" y="4450140"/>
            <a:ext cx="5638800" cy="1815882"/>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600" dirty="0">
                <a:solidFill>
                  <a:schemeClr val="tx1"/>
                </a:solidFill>
              </a:rPr>
              <a:t>SELECT </a:t>
            </a:r>
            <a:r>
              <a:rPr lang="en-US" sz="1600" dirty="0" err="1">
                <a:solidFill>
                  <a:schemeClr val="tx1"/>
                </a:solidFill>
              </a:rPr>
              <a:t>P.category</a:t>
            </a:r>
            <a:r>
              <a:rPr lang="en-US" sz="1600" dirty="0">
                <a:solidFill>
                  <a:schemeClr val="tx1"/>
                </a:solidFill>
              </a:rPr>
              <a:t>, </a:t>
            </a:r>
            <a:r>
              <a:rPr lang="en-US" sz="1600" dirty="0" err="1">
                <a:solidFill>
                  <a:schemeClr val="accent1"/>
                </a:solidFill>
              </a:rPr>
              <a:t>St.state</a:t>
            </a:r>
            <a:r>
              <a:rPr lang="en-US" sz="1600" dirty="0">
                <a:solidFill>
                  <a:schemeClr val="tx1"/>
                </a:solidFill>
              </a:rPr>
              <a:t>, Sum(</a:t>
            </a:r>
            <a:r>
              <a:rPr lang="en-US" sz="1600" dirty="0" err="1">
                <a:solidFill>
                  <a:schemeClr val="tx1"/>
                </a:solidFill>
              </a:rPr>
              <a:t>F.receipts</a:t>
            </a:r>
            <a:r>
              <a:rPr lang="en-US" sz="1600" dirty="0">
                <a:solidFill>
                  <a:schemeClr val="tx1"/>
                </a:solidFill>
              </a:rPr>
              <a:t>)</a:t>
            </a:r>
          </a:p>
          <a:p>
            <a:pPr>
              <a:tabLst>
                <a:tab pos="2517775" algn="l"/>
              </a:tabLst>
            </a:pPr>
            <a:r>
              <a:rPr lang="en-US" sz="1600" dirty="0">
                <a:solidFill>
                  <a:schemeClr val="tx1"/>
                </a:solidFill>
              </a:rPr>
              <a:t>FROM </a:t>
            </a:r>
            <a:r>
              <a:rPr lang="en-US" sz="1600" dirty="0">
                <a:solidFill>
                  <a:srgbClr val="FF0000"/>
                </a:solidFill>
              </a:rPr>
              <a:t>AGGR-SALES</a:t>
            </a:r>
            <a:r>
              <a:rPr lang="en-US" sz="1600" dirty="0">
                <a:solidFill>
                  <a:schemeClr val="tx1"/>
                </a:solidFill>
              </a:rPr>
              <a:t> F</a:t>
            </a:r>
          </a:p>
          <a:p>
            <a:pPr>
              <a:tabLst>
                <a:tab pos="2517775" algn="l"/>
              </a:tabLst>
            </a:pPr>
            <a:r>
              <a:rPr lang="en-US" sz="1600" dirty="0">
                <a:solidFill>
                  <a:schemeClr val="tx1"/>
                </a:solidFill>
              </a:rPr>
              <a:t>    JOIN </a:t>
            </a:r>
            <a:r>
              <a:rPr lang="en-US" sz="1600" dirty="0">
                <a:solidFill>
                  <a:srgbClr val="FF0000"/>
                </a:solidFill>
              </a:rPr>
              <a:t>STATE</a:t>
            </a:r>
            <a:r>
              <a:rPr lang="en-US" sz="1600" dirty="0">
                <a:solidFill>
                  <a:schemeClr val="tx1"/>
                </a:solidFill>
              </a:rPr>
              <a:t> </a:t>
            </a:r>
            <a:r>
              <a:rPr lang="en-US" sz="1600" dirty="0">
                <a:solidFill>
                  <a:schemeClr val="accent1"/>
                </a:solidFill>
              </a:rPr>
              <a:t>St</a:t>
            </a:r>
            <a:r>
              <a:rPr lang="en-US" sz="1600" dirty="0">
                <a:solidFill>
                  <a:schemeClr val="tx1"/>
                </a:solidFill>
              </a:rPr>
              <a:t> 	ON </a:t>
            </a:r>
            <a:r>
              <a:rPr lang="en-US" sz="1600" dirty="0" err="1">
                <a:solidFill>
                  <a:srgbClr val="FF0000"/>
                </a:solidFill>
              </a:rPr>
              <a:t>F.keySt</a:t>
            </a:r>
            <a:r>
              <a:rPr lang="en-US" sz="1600" dirty="0">
                <a:solidFill>
                  <a:srgbClr val="FF0000"/>
                </a:solidFill>
              </a:rPr>
              <a:t> = </a:t>
            </a:r>
            <a:r>
              <a:rPr lang="en-US" sz="1600" dirty="0" err="1">
                <a:solidFill>
                  <a:srgbClr val="FF0000"/>
                </a:solidFill>
              </a:rPr>
              <a:t>St.keySt</a:t>
            </a:r>
            <a:endParaRPr lang="en-US" sz="1600" dirty="0">
              <a:solidFill>
                <a:srgbClr val="FF0000"/>
              </a:solidFill>
            </a:endParaRPr>
          </a:p>
          <a:p>
            <a:pPr>
              <a:tabLst>
                <a:tab pos="2517775" algn="l"/>
              </a:tabLst>
            </a:pPr>
            <a:r>
              <a:rPr lang="en-US" sz="1600" dirty="0">
                <a:solidFill>
                  <a:schemeClr val="tx1"/>
                </a:solidFill>
              </a:rPr>
              <a:t>    JOIN </a:t>
            </a:r>
            <a:r>
              <a:rPr lang="en-US" sz="1600" dirty="0">
                <a:solidFill>
                  <a:srgbClr val="FF0000"/>
                </a:solidFill>
              </a:rPr>
              <a:t>QUARTER</a:t>
            </a:r>
            <a:r>
              <a:rPr lang="en-US" sz="1600" dirty="0">
                <a:solidFill>
                  <a:schemeClr val="tx1"/>
                </a:solidFill>
              </a:rPr>
              <a:t> </a:t>
            </a:r>
            <a:r>
              <a:rPr lang="en-US" sz="1600" dirty="0">
                <a:solidFill>
                  <a:schemeClr val="accent1"/>
                </a:solidFill>
              </a:rPr>
              <a:t>Qt</a:t>
            </a:r>
            <a:r>
              <a:rPr lang="en-US" sz="1600" dirty="0">
                <a:solidFill>
                  <a:schemeClr val="tx1"/>
                </a:solidFill>
              </a:rPr>
              <a:t> 	ON </a:t>
            </a:r>
            <a:r>
              <a:rPr lang="en-US" sz="1600" dirty="0" err="1">
                <a:solidFill>
                  <a:srgbClr val="FF0000"/>
                </a:solidFill>
              </a:rPr>
              <a:t>F.keyQ</a:t>
            </a:r>
            <a:r>
              <a:rPr lang="en-US" sz="1600" dirty="0">
                <a:solidFill>
                  <a:srgbClr val="FF0000"/>
                </a:solidFill>
              </a:rPr>
              <a:t> = </a:t>
            </a:r>
            <a:r>
              <a:rPr lang="en-US" sz="1600" dirty="0" err="1">
                <a:solidFill>
                  <a:srgbClr val="FF0000"/>
                </a:solidFill>
              </a:rPr>
              <a:t>Qt.keyQ</a:t>
            </a:r>
            <a:endParaRPr lang="en-US" sz="1600" dirty="0">
              <a:solidFill>
                <a:srgbClr val="FF0000"/>
              </a:solidFill>
            </a:endParaRPr>
          </a:p>
          <a:p>
            <a:pPr>
              <a:tabLst>
                <a:tab pos="2517775" algn="l"/>
              </a:tabLst>
            </a:pPr>
            <a:r>
              <a:rPr lang="en-US" sz="1600" dirty="0">
                <a:solidFill>
                  <a:schemeClr val="tx1"/>
                </a:solidFill>
              </a:rPr>
              <a:t>    JOIN PRODUCT P	ON </a:t>
            </a:r>
            <a:r>
              <a:rPr lang="en-US" sz="1600" dirty="0" err="1">
                <a:solidFill>
                  <a:schemeClr val="tx1"/>
                </a:solidFill>
              </a:rPr>
              <a:t>F.keyP</a:t>
            </a:r>
            <a:r>
              <a:rPr lang="en-US" sz="1600" dirty="0">
                <a:solidFill>
                  <a:schemeClr val="tx1"/>
                </a:solidFill>
              </a:rPr>
              <a:t> = </a:t>
            </a:r>
            <a:r>
              <a:rPr lang="en-US" sz="1600" dirty="0" err="1">
                <a:solidFill>
                  <a:schemeClr val="tx1"/>
                </a:solidFill>
              </a:rPr>
              <a:t>P.keyP</a:t>
            </a:r>
            <a:br>
              <a:rPr lang="en-US" sz="1600" dirty="0">
                <a:solidFill>
                  <a:schemeClr val="tx1"/>
                </a:solidFill>
              </a:rPr>
            </a:br>
            <a:r>
              <a:rPr lang="en-US" sz="1600" dirty="0">
                <a:solidFill>
                  <a:schemeClr val="tx1"/>
                </a:solidFill>
              </a:rPr>
              <a:t>WHERE </a:t>
            </a:r>
            <a:r>
              <a:rPr lang="en-US" sz="1600" dirty="0" err="1">
                <a:solidFill>
                  <a:schemeClr val="accent1"/>
                </a:solidFill>
              </a:rPr>
              <a:t>Qt.year</a:t>
            </a:r>
            <a:r>
              <a:rPr lang="en-US" sz="1600" dirty="0">
                <a:solidFill>
                  <a:schemeClr val="tx1"/>
                </a:solidFill>
              </a:rPr>
              <a:t>='2013'</a:t>
            </a:r>
          </a:p>
          <a:p>
            <a:pPr>
              <a:tabLst>
                <a:tab pos="2517775" algn="l"/>
              </a:tabLst>
            </a:pPr>
            <a:r>
              <a:rPr lang="en-US" sz="1600" dirty="0">
                <a:solidFill>
                  <a:schemeClr val="tx1"/>
                </a:solidFill>
              </a:rPr>
              <a:t>GROUP BY </a:t>
            </a:r>
            <a:r>
              <a:rPr lang="en-US" sz="1600" dirty="0" err="1">
                <a:solidFill>
                  <a:schemeClr val="tx1"/>
                </a:solidFill>
              </a:rPr>
              <a:t>P.category</a:t>
            </a:r>
            <a:r>
              <a:rPr lang="en-US" sz="1600" dirty="0">
                <a:solidFill>
                  <a:schemeClr val="tx1"/>
                </a:solidFill>
              </a:rPr>
              <a:t>, </a:t>
            </a:r>
            <a:r>
              <a:rPr lang="en-US" sz="1600" dirty="0" err="1">
                <a:solidFill>
                  <a:schemeClr val="accent1"/>
                </a:solidFill>
              </a:rPr>
              <a:t>St.state</a:t>
            </a:r>
            <a:endParaRPr lang="en-US" sz="1600" dirty="0">
              <a:solidFill>
                <a:schemeClr val="accent1"/>
              </a:solidFill>
            </a:endParaRPr>
          </a:p>
        </p:txBody>
      </p:sp>
    </p:spTree>
    <p:extLst>
      <p:ext uri="{BB962C8B-B14F-4D97-AF65-F5344CB8AC3E}">
        <p14:creationId xmlns:p14="http://schemas.microsoft.com/office/powerpoint/2010/main" val="35766333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 </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74</a:t>
            </a:fld>
            <a:endParaRPr lang="en-US"/>
          </a:p>
        </p:txBody>
      </p:sp>
      <p:sp>
        <p:nvSpPr>
          <p:cNvPr id="4" name="Content Placeholder 3"/>
          <p:cNvSpPr>
            <a:spLocks noGrp="1"/>
          </p:cNvSpPr>
          <p:nvPr>
            <p:ph sz="quarter" idx="1"/>
          </p:nvPr>
        </p:nvSpPr>
        <p:spPr>
          <a:xfrm>
            <a:off x="457200" y="1219200"/>
            <a:ext cx="8229600" cy="2286000"/>
          </a:xfrm>
        </p:spPr>
        <p:txBody>
          <a:bodyPr>
            <a:normAutofit/>
          </a:bodyPr>
          <a:lstStyle/>
          <a:p>
            <a:r>
              <a:rPr lang="en-US" dirty="0"/>
              <a:t>What are aggregate fact tables? Why are they needed? Give an example.</a:t>
            </a:r>
          </a:p>
          <a:p>
            <a:r>
              <a:rPr lang="en-US" dirty="0"/>
              <a:t>Describe and compare the three logical designs for aggregate fact tables.</a:t>
            </a:r>
          </a:p>
          <a:p>
            <a:pPr lvl="1"/>
            <a:r>
              <a:rPr lang="en-US" dirty="0"/>
              <a:t>Rewrite an analysis query to use an aggregate fact table</a:t>
            </a:r>
          </a:p>
        </p:txBody>
      </p:sp>
      <p:sp>
        <p:nvSpPr>
          <p:cNvPr id="5" name="TextBox 4"/>
          <p:cNvSpPr txBox="1"/>
          <p:nvPr/>
        </p:nvSpPr>
        <p:spPr>
          <a:xfrm>
            <a:off x="1600200" y="3657600"/>
            <a:ext cx="5638800" cy="1815882"/>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600" dirty="0">
                <a:solidFill>
                  <a:schemeClr val="tx1"/>
                </a:solidFill>
              </a:rPr>
              <a:t>SELECT </a:t>
            </a:r>
            <a:r>
              <a:rPr lang="en-US" sz="1600" dirty="0" err="1">
                <a:solidFill>
                  <a:schemeClr val="tx1"/>
                </a:solidFill>
              </a:rPr>
              <a:t>P.category</a:t>
            </a:r>
            <a:r>
              <a:rPr lang="en-US" sz="1600" dirty="0">
                <a:solidFill>
                  <a:schemeClr val="tx1"/>
                </a:solidFill>
              </a:rPr>
              <a:t>, </a:t>
            </a:r>
            <a:r>
              <a:rPr lang="en-US" sz="1600" dirty="0" err="1">
                <a:solidFill>
                  <a:schemeClr val="tx1"/>
                </a:solidFill>
              </a:rPr>
              <a:t>D.quarter</a:t>
            </a:r>
            <a:r>
              <a:rPr lang="en-US" sz="1600" dirty="0">
                <a:solidFill>
                  <a:schemeClr val="tx1"/>
                </a:solidFill>
              </a:rPr>
              <a:t>, Sum(</a:t>
            </a:r>
            <a:r>
              <a:rPr lang="en-US" sz="1600" dirty="0" err="1">
                <a:solidFill>
                  <a:schemeClr val="tx1"/>
                </a:solidFill>
              </a:rPr>
              <a:t>F.receipts</a:t>
            </a:r>
            <a:r>
              <a:rPr lang="en-US" sz="1600" dirty="0">
                <a:solidFill>
                  <a:schemeClr val="tx1"/>
                </a:solidFill>
              </a:rPr>
              <a:t>)</a:t>
            </a:r>
          </a:p>
          <a:p>
            <a:pPr>
              <a:tabLst>
                <a:tab pos="2517775" algn="l"/>
              </a:tabLst>
            </a:pPr>
            <a:r>
              <a:rPr lang="en-US" sz="1600" dirty="0">
                <a:solidFill>
                  <a:schemeClr val="tx1"/>
                </a:solidFill>
              </a:rPr>
              <a:t>FROM SALES F</a:t>
            </a:r>
          </a:p>
          <a:p>
            <a:pPr>
              <a:tabLst>
                <a:tab pos="2517775" algn="l"/>
              </a:tabLst>
            </a:pPr>
            <a:r>
              <a:rPr lang="en-US" sz="1600" dirty="0">
                <a:solidFill>
                  <a:schemeClr val="tx1"/>
                </a:solidFill>
              </a:rPr>
              <a:t>    JOIN STORE S 	ON </a:t>
            </a:r>
            <a:r>
              <a:rPr lang="en-US" sz="1600" dirty="0" err="1">
                <a:solidFill>
                  <a:schemeClr val="tx1"/>
                </a:solidFill>
              </a:rPr>
              <a:t>F.keyS</a:t>
            </a:r>
            <a:r>
              <a:rPr lang="en-US" sz="1600" dirty="0">
                <a:solidFill>
                  <a:schemeClr val="tx1"/>
                </a:solidFill>
              </a:rPr>
              <a:t> = </a:t>
            </a:r>
            <a:r>
              <a:rPr lang="en-US" sz="1600" dirty="0" err="1">
                <a:solidFill>
                  <a:schemeClr val="tx1"/>
                </a:solidFill>
              </a:rPr>
              <a:t>S.keyS</a:t>
            </a:r>
            <a:endParaRPr lang="en-US" sz="1600" dirty="0">
              <a:solidFill>
                <a:schemeClr val="tx1"/>
              </a:solidFill>
            </a:endParaRPr>
          </a:p>
          <a:p>
            <a:pPr>
              <a:tabLst>
                <a:tab pos="2517775" algn="l"/>
              </a:tabLst>
            </a:pPr>
            <a:r>
              <a:rPr lang="en-US" sz="1600" dirty="0">
                <a:solidFill>
                  <a:schemeClr val="tx1"/>
                </a:solidFill>
              </a:rPr>
              <a:t>    JOIN DATE D 	ON </a:t>
            </a:r>
            <a:r>
              <a:rPr lang="en-US" sz="1600" dirty="0" err="1">
                <a:solidFill>
                  <a:schemeClr val="tx1"/>
                </a:solidFill>
              </a:rPr>
              <a:t>F.keyD</a:t>
            </a:r>
            <a:r>
              <a:rPr lang="en-US" sz="1600" dirty="0">
                <a:solidFill>
                  <a:schemeClr val="tx1"/>
                </a:solidFill>
              </a:rPr>
              <a:t> = </a:t>
            </a:r>
            <a:r>
              <a:rPr lang="en-US" sz="1600" dirty="0" err="1">
                <a:solidFill>
                  <a:schemeClr val="tx1"/>
                </a:solidFill>
              </a:rPr>
              <a:t>D.keyD</a:t>
            </a:r>
            <a:endParaRPr lang="en-US" sz="1600" dirty="0">
              <a:solidFill>
                <a:schemeClr val="tx1"/>
              </a:solidFill>
            </a:endParaRPr>
          </a:p>
          <a:p>
            <a:pPr>
              <a:tabLst>
                <a:tab pos="2517775" algn="l"/>
              </a:tabLst>
            </a:pPr>
            <a:r>
              <a:rPr lang="en-US" sz="1600" dirty="0">
                <a:solidFill>
                  <a:schemeClr val="tx1"/>
                </a:solidFill>
              </a:rPr>
              <a:t>    JOIN PRODUCT P	ON </a:t>
            </a:r>
            <a:r>
              <a:rPr lang="en-US" sz="1600" dirty="0" err="1">
                <a:solidFill>
                  <a:schemeClr val="tx1"/>
                </a:solidFill>
              </a:rPr>
              <a:t>F.keyP</a:t>
            </a:r>
            <a:r>
              <a:rPr lang="en-US" sz="1600" dirty="0">
                <a:solidFill>
                  <a:schemeClr val="tx1"/>
                </a:solidFill>
              </a:rPr>
              <a:t> = </a:t>
            </a:r>
            <a:r>
              <a:rPr lang="en-US" sz="1600" dirty="0" err="1">
                <a:solidFill>
                  <a:schemeClr val="tx1"/>
                </a:solidFill>
              </a:rPr>
              <a:t>P.keyP</a:t>
            </a:r>
            <a:br>
              <a:rPr lang="en-US" sz="1600" dirty="0">
                <a:solidFill>
                  <a:schemeClr val="tx1"/>
                </a:solidFill>
              </a:rPr>
            </a:br>
            <a:r>
              <a:rPr lang="en-US" sz="1600" dirty="0">
                <a:solidFill>
                  <a:schemeClr val="tx1"/>
                </a:solidFill>
              </a:rPr>
              <a:t>WHERE </a:t>
            </a:r>
            <a:r>
              <a:rPr lang="en-US" sz="1600" dirty="0" err="1">
                <a:solidFill>
                  <a:schemeClr val="tx1"/>
                </a:solidFill>
              </a:rPr>
              <a:t>D.year</a:t>
            </a:r>
            <a:r>
              <a:rPr lang="en-US" sz="1600" dirty="0">
                <a:solidFill>
                  <a:schemeClr val="tx1"/>
                </a:solidFill>
              </a:rPr>
              <a:t>='2013' AND </a:t>
            </a:r>
            <a:r>
              <a:rPr lang="en-US" sz="1600" dirty="0" err="1">
                <a:solidFill>
                  <a:schemeClr val="tx1"/>
                </a:solidFill>
              </a:rPr>
              <a:t>S.country</a:t>
            </a:r>
            <a:r>
              <a:rPr lang="en-US" sz="1600" dirty="0">
                <a:solidFill>
                  <a:schemeClr val="tx1"/>
                </a:solidFill>
              </a:rPr>
              <a:t>='China'</a:t>
            </a:r>
          </a:p>
          <a:p>
            <a:pPr>
              <a:tabLst>
                <a:tab pos="2517775" algn="l"/>
              </a:tabLst>
            </a:pPr>
            <a:r>
              <a:rPr lang="en-US" sz="1600" dirty="0">
                <a:solidFill>
                  <a:schemeClr val="tx1"/>
                </a:solidFill>
              </a:rPr>
              <a:t>GROUP BY </a:t>
            </a:r>
            <a:r>
              <a:rPr lang="en-US" sz="1600" dirty="0" err="1">
                <a:solidFill>
                  <a:schemeClr val="tx1"/>
                </a:solidFill>
              </a:rPr>
              <a:t>D.quarter</a:t>
            </a:r>
            <a:r>
              <a:rPr lang="en-US" sz="1600" dirty="0">
                <a:solidFill>
                  <a:schemeClr val="tx1"/>
                </a:solidFill>
              </a:rPr>
              <a:t>, </a:t>
            </a:r>
            <a:r>
              <a:rPr lang="en-US" sz="1600" dirty="0" err="1">
                <a:solidFill>
                  <a:schemeClr val="tx1"/>
                </a:solidFill>
              </a:rPr>
              <a:t>P.category</a:t>
            </a:r>
            <a:r>
              <a:rPr lang="en-US" sz="1600" dirty="0">
                <a:solidFill>
                  <a:schemeClr val="tx1"/>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75</a:t>
            </a:fld>
            <a:endParaRPr lang="en-US"/>
          </a:p>
        </p:txBody>
      </p:sp>
      <p:sp>
        <p:nvSpPr>
          <p:cNvPr id="4" name="Content Placeholder 3"/>
          <p:cNvSpPr>
            <a:spLocks noGrp="1"/>
          </p:cNvSpPr>
          <p:nvPr>
            <p:ph sz="quarter" idx="1"/>
          </p:nvPr>
        </p:nvSpPr>
        <p:spPr/>
        <p:txBody>
          <a:bodyPr/>
          <a:lstStyle/>
          <a:p>
            <a:r>
              <a:rPr lang="en-US" dirty="0"/>
              <a:t>Data warehousing sections in Oracle online library</a:t>
            </a:r>
          </a:p>
          <a:p>
            <a:pPr lvl="1"/>
            <a:r>
              <a:rPr lang="en-US" dirty="0"/>
              <a:t>http://www.oracle.com/pls/db112/homepage</a:t>
            </a:r>
          </a:p>
          <a:p>
            <a:r>
              <a:rPr lang="en-US" dirty="0"/>
              <a:t>“Optimizing data warehouse query performance through bitmap filtering” </a:t>
            </a:r>
          </a:p>
          <a:p>
            <a:pPr lvl="1"/>
            <a:r>
              <a:rPr lang="en-US" sz="2000" dirty="0"/>
              <a:t>http://msdn.microsoft.com/en-us/library/bb522541(v=sql.105).aspx</a:t>
            </a:r>
          </a:p>
          <a:p>
            <a:r>
              <a:rPr lang="en-US" dirty="0"/>
              <a:t>Indexed views in MSSQL</a:t>
            </a:r>
          </a:p>
          <a:p>
            <a:pPr lvl="1"/>
            <a:r>
              <a:rPr lang="en-US" sz="2000" dirty="0"/>
              <a:t>http://gavindraper.com/2012/05/02/sql-server-indexed-views-explained/</a:t>
            </a:r>
          </a:p>
          <a:p>
            <a:pPr lvl="1"/>
            <a:r>
              <a:rPr lang="en-US" sz="2000" dirty="0"/>
              <a:t>Web search for more</a:t>
            </a:r>
          </a:p>
          <a:p>
            <a:r>
              <a:rPr lang="en-US" dirty="0"/>
              <a:t>Materialized view in Oracle</a:t>
            </a:r>
          </a:p>
          <a:p>
            <a:pPr lvl="1"/>
            <a:r>
              <a:rPr lang="en-US" dirty="0"/>
              <a:t>Oracle Database </a:t>
            </a:r>
            <a:r>
              <a:rPr lang="en-US" dirty="0" err="1"/>
              <a:t>Datawarehousing</a:t>
            </a:r>
            <a:r>
              <a:rPr lang="en-US" dirty="0"/>
              <a:t> Guide</a:t>
            </a:r>
          </a:p>
          <a:p>
            <a:pPr lvl="1"/>
            <a:endParaRPr lang="en-US" dirty="0"/>
          </a:p>
        </p:txBody>
      </p:sp>
    </p:spTree>
    <p:extLst>
      <p:ext uri="{BB962C8B-B14F-4D97-AF65-F5344CB8AC3E}">
        <p14:creationId xmlns:p14="http://schemas.microsoft.com/office/powerpoint/2010/main" val="109941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OLAP</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a:t>
            </a:fld>
            <a:endParaRPr lang="en-US" dirty="0"/>
          </a:p>
        </p:txBody>
      </p:sp>
      <p:sp>
        <p:nvSpPr>
          <p:cNvPr id="4" name="Content Placeholder 3"/>
          <p:cNvSpPr>
            <a:spLocks noGrp="1"/>
          </p:cNvSpPr>
          <p:nvPr>
            <p:ph sz="quarter" idx="1"/>
          </p:nvPr>
        </p:nvSpPr>
        <p:spPr/>
        <p:txBody>
          <a:bodyPr>
            <a:normAutofit/>
          </a:bodyPr>
          <a:lstStyle/>
          <a:p>
            <a:r>
              <a:rPr lang="en-US" dirty="0"/>
              <a:t>HOLAP stores </a:t>
            </a:r>
            <a:r>
              <a:rPr lang="en-US" dirty="0">
                <a:solidFill>
                  <a:srgbClr val="FF0000"/>
                </a:solidFill>
              </a:rPr>
              <a:t>part</a:t>
            </a:r>
            <a:r>
              <a:rPr lang="en-US" dirty="0"/>
              <a:t> of the data in </a:t>
            </a:r>
            <a:r>
              <a:rPr lang="en-US" dirty="0">
                <a:solidFill>
                  <a:schemeClr val="bg2">
                    <a:lumMod val="50000"/>
                  </a:schemeClr>
                </a:solidFill>
              </a:rPr>
              <a:t>multidimensional</a:t>
            </a:r>
            <a:r>
              <a:rPr lang="en-US" dirty="0"/>
              <a:t> data structure, and </a:t>
            </a:r>
            <a:r>
              <a:rPr lang="en-US" dirty="0">
                <a:solidFill>
                  <a:srgbClr val="FF0000"/>
                </a:solidFill>
              </a:rPr>
              <a:t>others</a:t>
            </a:r>
            <a:r>
              <a:rPr lang="en-US" dirty="0"/>
              <a:t> in </a:t>
            </a:r>
            <a:r>
              <a:rPr lang="en-US" dirty="0">
                <a:solidFill>
                  <a:schemeClr val="bg2">
                    <a:lumMod val="50000"/>
                  </a:schemeClr>
                </a:solidFill>
              </a:rPr>
              <a:t>relational</a:t>
            </a:r>
            <a:r>
              <a:rPr lang="en-US" dirty="0"/>
              <a:t> database</a:t>
            </a:r>
          </a:p>
          <a:p>
            <a:pPr lvl="1"/>
            <a:r>
              <a:rPr lang="en-US" dirty="0">
                <a:solidFill>
                  <a:schemeClr val="accent6">
                    <a:lumMod val="60000"/>
                    <a:lumOff val="40000"/>
                  </a:schemeClr>
                </a:solidFill>
              </a:rPr>
              <a:t>Vertical partitioning: </a:t>
            </a:r>
            <a:r>
              <a:rPr lang="en-US" dirty="0"/>
              <a:t>stores </a:t>
            </a:r>
            <a:r>
              <a:rPr lang="en-US" u="sng" dirty="0"/>
              <a:t>aggregates</a:t>
            </a:r>
            <a:r>
              <a:rPr lang="en-US" dirty="0"/>
              <a:t> in </a:t>
            </a:r>
            <a:r>
              <a:rPr lang="en-US" u="sng" dirty="0"/>
              <a:t>MOLAP</a:t>
            </a:r>
            <a:r>
              <a:rPr lang="en-US" dirty="0"/>
              <a:t> for faster query performance, and </a:t>
            </a:r>
            <a:r>
              <a:rPr lang="en-US" u="sng" dirty="0"/>
              <a:t>detail data </a:t>
            </a:r>
            <a:r>
              <a:rPr lang="en-US" dirty="0"/>
              <a:t>in </a:t>
            </a:r>
            <a:r>
              <a:rPr lang="en-US" u="sng" dirty="0"/>
              <a:t>ROLAP</a:t>
            </a:r>
          </a:p>
          <a:p>
            <a:pPr lvl="1"/>
            <a:r>
              <a:rPr lang="en-US" dirty="0">
                <a:solidFill>
                  <a:schemeClr val="accent6">
                    <a:lumMod val="60000"/>
                    <a:lumOff val="40000"/>
                  </a:schemeClr>
                </a:solidFill>
              </a:rPr>
              <a:t>Horizontal partitioning: </a:t>
            </a:r>
            <a:r>
              <a:rPr lang="en-US" dirty="0"/>
              <a:t>stores </a:t>
            </a:r>
            <a:r>
              <a:rPr lang="en-US" u="sng" dirty="0"/>
              <a:t>some slices </a:t>
            </a:r>
            <a:r>
              <a:rPr lang="en-US" dirty="0"/>
              <a:t>of data in </a:t>
            </a:r>
            <a:r>
              <a:rPr lang="en-US" u="sng" dirty="0"/>
              <a:t>MOLAP</a:t>
            </a:r>
            <a:r>
              <a:rPr lang="en-US" dirty="0"/>
              <a:t>, e.g., the more recent data (as filtered by the Date dimension), and </a:t>
            </a:r>
            <a:r>
              <a:rPr lang="en-US" u="sng" dirty="0"/>
              <a:t>other data </a:t>
            </a:r>
            <a:r>
              <a:rPr lang="en-US" dirty="0"/>
              <a:t>in </a:t>
            </a:r>
            <a:r>
              <a:rPr lang="en-US" u="sng" dirty="0"/>
              <a:t>ROLAP</a:t>
            </a:r>
          </a:p>
          <a:p>
            <a:r>
              <a:rPr lang="en-US" dirty="0">
                <a:solidFill>
                  <a:srgbClr val="FF0000"/>
                </a:solidFill>
              </a:rPr>
              <a:t>Benefits:</a:t>
            </a:r>
          </a:p>
          <a:p>
            <a:pPr lvl="1"/>
            <a:r>
              <a:rPr lang="en-US" dirty="0"/>
              <a:t>Combine the </a:t>
            </a:r>
            <a:r>
              <a:rPr lang="en-US" dirty="0">
                <a:solidFill>
                  <a:schemeClr val="accent6">
                    <a:lumMod val="60000"/>
                    <a:lumOff val="40000"/>
                  </a:schemeClr>
                </a:solidFill>
              </a:rPr>
              <a:t>best </a:t>
            </a:r>
            <a:r>
              <a:rPr lang="en-US" dirty="0"/>
              <a:t>of both ROLAP and MOLAP</a:t>
            </a:r>
          </a:p>
          <a:p>
            <a:r>
              <a:rPr lang="en-US" dirty="0"/>
              <a:t>Examples:</a:t>
            </a:r>
          </a:p>
          <a:p>
            <a:pPr lvl="1"/>
            <a:r>
              <a:rPr lang="en-US" dirty="0"/>
              <a:t>Microsoft SQL server Analysis Services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066800" y="5105400"/>
            <a:ext cx="1143000" cy="10668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a:t>k1</a:t>
            </a:r>
          </a:p>
          <a:p>
            <a:r>
              <a:rPr lang="en-US" sz="1600" dirty="0"/>
              <a:t>dim </a:t>
            </a:r>
            <a:r>
              <a:rPr lang="en-US" sz="1600" dirty="0" err="1"/>
              <a:t>attr</a:t>
            </a:r>
            <a:r>
              <a:rPr lang="en-US" sz="1600" dirty="0"/>
              <a:t> 1</a:t>
            </a:r>
            <a:br>
              <a:rPr lang="en-US" sz="1600" dirty="0"/>
            </a:br>
            <a:r>
              <a:rPr lang="en-US" sz="1600" dirty="0"/>
              <a:t>dim </a:t>
            </a:r>
            <a:r>
              <a:rPr lang="en-US" sz="1600" dirty="0" err="1"/>
              <a:t>attr</a:t>
            </a:r>
            <a:r>
              <a:rPr lang="en-US" sz="1600" dirty="0"/>
              <a:t> 2</a:t>
            </a:r>
          </a:p>
          <a:p>
            <a:r>
              <a:rPr lang="en-US" sz="1600" dirty="0"/>
              <a:t>…</a:t>
            </a:r>
          </a:p>
        </p:txBody>
      </p:sp>
      <p:sp>
        <p:nvSpPr>
          <p:cNvPr id="2" name="Title 1"/>
          <p:cNvSpPr>
            <a:spLocks noGrp="1"/>
          </p:cNvSpPr>
          <p:nvPr>
            <p:ph type="title"/>
          </p:nvPr>
        </p:nvSpPr>
        <p:spPr/>
        <p:txBody>
          <a:bodyPr/>
          <a:lstStyle/>
          <a:p>
            <a:r>
              <a:rPr lang="en-US" dirty="0"/>
              <a:t>Star Schema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a:t>
            </a:fld>
            <a:endParaRPr lang="en-US"/>
          </a:p>
        </p:txBody>
      </p:sp>
      <p:sp>
        <p:nvSpPr>
          <p:cNvPr id="4" name="Content Placeholder 3"/>
          <p:cNvSpPr>
            <a:spLocks noGrp="1"/>
          </p:cNvSpPr>
          <p:nvPr>
            <p:ph sz="quarter" idx="1"/>
          </p:nvPr>
        </p:nvSpPr>
        <p:spPr>
          <a:xfrm>
            <a:off x="457200" y="1219200"/>
            <a:ext cx="8229600" cy="3092450"/>
          </a:xfrm>
        </p:spPr>
        <p:txBody>
          <a:bodyPr>
            <a:normAutofit lnSpcReduction="10000"/>
          </a:bodyPr>
          <a:lstStyle/>
          <a:p>
            <a:r>
              <a:rPr lang="en-US" sz="2400" dirty="0"/>
              <a:t>ROLAP uses a star schema to represent </a:t>
            </a:r>
            <a:r>
              <a:rPr lang="en-US" sz="2400" dirty="0">
                <a:solidFill>
                  <a:schemeClr val="bg2">
                    <a:lumMod val="50000"/>
                  </a:schemeClr>
                </a:solidFill>
              </a:rPr>
              <a:t>multidimensional data</a:t>
            </a:r>
            <a:r>
              <a:rPr lang="en-US" sz="2400" dirty="0"/>
              <a:t>. A </a:t>
            </a:r>
            <a:r>
              <a:rPr lang="en-US" sz="2400" dirty="0">
                <a:solidFill>
                  <a:srgbClr val="FF0000"/>
                </a:solidFill>
              </a:rPr>
              <a:t>star schema </a:t>
            </a:r>
            <a:r>
              <a:rPr lang="en-US" sz="2400" dirty="0"/>
              <a:t>consists of the following:</a:t>
            </a:r>
          </a:p>
          <a:p>
            <a:pPr lvl="1"/>
            <a:r>
              <a:rPr lang="en-US" sz="2000" dirty="0"/>
              <a:t>One </a:t>
            </a:r>
            <a:r>
              <a:rPr lang="en-US" sz="2000" dirty="0">
                <a:solidFill>
                  <a:schemeClr val="accent6">
                    <a:lumMod val="60000"/>
                    <a:lumOff val="40000"/>
                  </a:schemeClr>
                </a:solidFill>
              </a:rPr>
              <a:t>dimension table </a:t>
            </a:r>
            <a:r>
              <a:rPr lang="en-US" sz="2000" dirty="0"/>
              <a:t>for </a:t>
            </a:r>
            <a:r>
              <a:rPr lang="en-US" sz="2000" u="sng" dirty="0"/>
              <a:t>each dimension</a:t>
            </a:r>
          </a:p>
          <a:p>
            <a:pPr lvl="2"/>
            <a:r>
              <a:rPr lang="en-US" sz="1800" dirty="0"/>
              <a:t>Each dimension table features a primary key (</a:t>
            </a:r>
            <a:r>
              <a:rPr lang="en-US" sz="1800" i="1" dirty="0" err="1"/>
              <a:t>k</a:t>
            </a:r>
            <a:r>
              <a:rPr lang="en-US" sz="1800" i="1" baseline="-25000" dirty="0" err="1"/>
              <a:t>i</a:t>
            </a:r>
            <a:r>
              <a:rPr lang="en-US" sz="1800" dirty="0"/>
              <a:t>) and a set of attributes describing its dimension instance at different aggregation levels</a:t>
            </a:r>
          </a:p>
          <a:p>
            <a:pPr lvl="1"/>
            <a:r>
              <a:rPr lang="en-US" sz="2000" dirty="0"/>
              <a:t>One </a:t>
            </a:r>
            <a:r>
              <a:rPr lang="en-US" sz="2000" dirty="0">
                <a:solidFill>
                  <a:schemeClr val="accent6">
                    <a:lumMod val="60000"/>
                    <a:lumOff val="40000"/>
                  </a:schemeClr>
                </a:solidFill>
              </a:rPr>
              <a:t>fact table </a:t>
            </a:r>
            <a:r>
              <a:rPr lang="en-US" sz="2000" dirty="0"/>
              <a:t>referencing </a:t>
            </a:r>
            <a:r>
              <a:rPr lang="en-US" sz="2000" u="sng" dirty="0"/>
              <a:t>all the dimension tables</a:t>
            </a:r>
          </a:p>
          <a:p>
            <a:pPr lvl="2"/>
            <a:r>
              <a:rPr lang="en-US" sz="1800" dirty="0"/>
              <a:t>Its </a:t>
            </a:r>
            <a:r>
              <a:rPr lang="en-US" sz="1800" u="sng" dirty="0"/>
              <a:t>primary key </a:t>
            </a:r>
            <a:r>
              <a:rPr lang="en-US" sz="1800" dirty="0"/>
              <a:t>is the composition of the set of foreign keys (</a:t>
            </a:r>
            <a:r>
              <a:rPr lang="en-US" sz="1800" i="1" dirty="0"/>
              <a:t>k</a:t>
            </a:r>
            <a:r>
              <a:rPr lang="en-US" sz="1800" i="1" baseline="-25000" dirty="0"/>
              <a:t>1</a:t>
            </a:r>
            <a:r>
              <a:rPr lang="en-US" sz="1800" dirty="0"/>
              <a:t> through </a:t>
            </a:r>
            <a:r>
              <a:rPr lang="en-US" sz="1800" i="1" dirty="0" err="1"/>
              <a:t>k</a:t>
            </a:r>
            <a:r>
              <a:rPr lang="en-US" sz="1800" i="1" baseline="-25000" dirty="0" err="1"/>
              <a:t>n</a:t>
            </a:r>
            <a:r>
              <a:rPr lang="en-US" sz="1800" dirty="0"/>
              <a:t>) referencing the dimension tables. </a:t>
            </a:r>
          </a:p>
          <a:p>
            <a:pPr lvl="2"/>
            <a:r>
              <a:rPr lang="en-US" sz="1800" dirty="0"/>
              <a:t>It includes </a:t>
            </a:r>
            <a:r>
              <a:rPr lang="en-US" sz="1800" u="sng" dirty="0"/>
              <a:t>an attribute </a:t>
            </a:r>
            <a:r>
              <a:rPr lang="en-US" sz="1800" dirty="0"/>
              <a:t>for every measure.</a:t>
            </a:r>
          </a:p>
        </p:txBody>
      </p:sp>
      <p:sp>
        <p:nvSpPr>
          <p:cNvPr id="5" name="Rectangle 4"/>
          <p:cNvSpPr/>
          <p:nvPr/>
        </p:nvSpPr>
        <p:spPr>
          <a:xfrm>
            <a:off x="3581400" y="4419600"/>
            <a:ext cx="1219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i="1" dirty="0"/>
              <a:t>Fact table</a:t>
            </a:r>
          </a:p>
        </p:txBody>
      </p:sp>
      <p:sp>
        <p:nvSpPr>
          <p:cNvPr id="6" name="Rectangle 5"/>
          <p:cNvSpPr/>
          <p:nvPr/>
        </p:nvSpPr>
        <p:spPr>
          <a:xfrm>
            <a:off x="3581400" y="4724400"/>
            <a:ext cx="1219200" cy="16002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a:t>k1</a:t>
            </a:r>
          </a:p>
          <a:p>
            <a:r>
              <a:rPr lang="en-US" sz="1600" u="sng" dirty="0"/>
              <a:t>k2</a:t>
            </a:r>
            <a:br>
              <a:rPr lang="en-US" sz="1600" u="sng" dirty="0"/>
            </a:br>
            <a:r>
              <a:rPr lang="en-US" sz="1600" u="sng" dirty="0"/>
              <a:t>k3</a:t>
            </a:r>
          </a:p>
          <a:p>
            <a:r>
              <a:rPr lang="en-US" sz="1600" dirty="0"/>
              <a:t>measure 1</a:t>
            </a:r>
          </a:p>
          <a:p>
            <a:r>
              <a:rPr lang="en-US" sz="1600" dirty="0"/>
              <a:t>measure 2</a:t>
            </a:r>
            <a:br>
              <a:rPr lang="en-US" sz="1600" dirty="0"/>
            </a:br>
            <a:r>
              <a:rPr lang="en-US" sz="1600" dirty="0"/>
              <a:t>…</a:t>
            </a:r>
          </a:p>
        </p:txBody>
      </p:sp>
      <p:cxnSp>
        <p:nvCxnSpPr>
          <p:cNvPr id="9" name="Straight Arrow Connector 8"/>
          <p:cNvCxnSpPr/>
          <p:nvPr/>
        </p:nvCxnSpPr>
        <p:spPr>
          <a:xfrm flipH="1">
            <a:off x="1600200" y="4953000"/>
            <a:ext cx="1905000" cy="304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038600" y="4343400"/>
            <a:ext cx="1752600" cy="8382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38600" y="5410200"/>
            <a:ext cx="30480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62800" y="5181600"/>
            <a:ext cx="1143000" cy="10668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a:t>k3</a:t>
            </a:r>
          </a:p>
          <a:p>
            <a:r>
              <a:rPr lang="en-US" sz="1600" dirty="0"/>
              <a:t>dim </a:t>
            </a:r>
            <a:r>
              <a:rPr lang="en-US" sz="1600" dirty="0" err="1"/>
              <a:t>attr</a:t>
            </a:r>
            <a:r>
              <a:rPr lang="en-US" sz="1600" dirty="0"/>
              <a:t> 1</a:t>
            </a:r>
            <a:br>
              <a:rPr lang="en-US" sz="1600" dirty="0"/>
            </a:br>
            <a:r>
              <a:rPr lang="en-US" sz="1600" dirty="0"/>
              <a:t>dim </a:t>
            </a:r>
            <a:r>
              <a:rPr lang="en-US" sz="1600" dirty="0" err="1"/>
              <a:t>attr</a:t>
            </a:r>
            <a:r>
              <a:rPr lang="en-US" sz="1600" dirty="0"/>
              <a:t> 2</a:t>
            </a:r>
          </a:p>
          <a:p>
            <a:r>
              <a:rPr lang="en-US" sz="1600" dirty="0"/>
              <a:t>…</a:t>
            </a:r>
          </a:p>
        </p:txBody>
      </p:sp>
      <p:sp>
        <p:nvSpPr>
          <p:cNvPr id="14" name="Rectangle 13"/>
          <p:cNvSpPr/>
          <p:nvPr/>
        </p:nvSpPr>
        <p:spPr>
          <a:xfrm>
            <a:off x="838200" y="4800600"/>
            <a:ext cx="1600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i="1" dirty="0"/>
              <a:t>Dimension table</a:t>
            </a:r>
          </a:p>
        </p:txBody>
      </p:sp>
      <p:sp>
        <p:nvSpPr>
          <p:cNvPr id="16" name="Rectangle 15">
            <a:extLst>
              <a:ext uri="{FF2B5EF4-FFF2-40B4-BE49-F238E27FC236}">
                <a16:creationId xmlns:a16="http://schemas.microsoft.com/office/drawing/2014/main" id="{60B1B1C1-AA8E-4B79-B34F-158D3FB176E3}"/>
              </a:ext>
            </a:extLst>
          </p:cNvPr>
          <p:cNvSpPr/>
          <p:nvPr/>
        </p:nvSpPr>
        <p:spPr>
          <a:xfrm>
            <a:off x="5562600" y="3962400"/>
            <a:ext cx="1600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i="1" dirty="0"/>
              <a:t>Dimension table</a:t>
            </a:r>
          </a:p>
        </p:txBody>
      </p:sp>
      <p:sp>
        <p:nvSpPr>
          <p:cNvPr id="17" name="Rectangle 16">
            <a:extLst>
              <a:ext uri="{FF2B5EF4-FFF2-40B4-BE49-F238E27FC236}">
                <a16:creationId xmlns:a16="http://schemas.microsoft.com/office/drawing/2014/main" id="{0EEE2F45-14D8-495E-9355-215871B18AF2}"/>
              </a:ext>
            </a:extLst>
          </p:cNvPr>
          <p:cNvSpPr/>
          <p:nvPr/>
        </p:nvSpPr>
        <p:spPr>
          <a:xfrm>
            <a:off x="6934200" y="4876800"/>
            <a:ext cx="1600200" cy="30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i="1" dirty="0"/>
              <a:t>Dimension table</a:t>
            </a:r>
          </a:p>
        </p:txBody>
      </p:sp>
      <p:sp>
        <p:nvSpPr>
          <p:cNvPr id="8" name="Rectangle 7"/>
          <p:cNvSpPr/>
          <p:nvPr/>
        </p:nvSpPr>
        <p:spPr>
          <a:xfrm>
            <a:off x="5791200" y="4267200"/>
            <a:ext cx="1143000" cy="9906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r>
              <a:rPr lang="en-US" sz="1600" u="sng" dirty="0"/>
              <a:t>k2</a:t>
            </a:r>
          </a:p>
          <a:p>
            <a:r>
              <a:rPr lang="en-US" sz="1600" dirty="0"/>
              <a:t>dim </a:t>
            </a:r>
            <a:r>
              <a:rPr lang="en-US" sz="1600" dirty="0" err="1"/>
              <a:t>attr</a:t>
            </a:r>
            <a:r>
              <a:rPr lang="en-US" sz="1600" dirty="0"/>
              <a:t> 1</a:t>
            </a:r>
            <a:br>
              <a:rPr lang="en-US" sz="1600" dirty="0"/>
            </a:br>
            <a:r>
              <a:rPr lang="en-US" sz="1600" dirty="0"/>
              <a:t>dim </a:t>
            </a:r>
            <a:r>
              <a:rPr lang="en-US" sz="1600" dirty="0" err="1"/>
              <a:t>attr</a:t>
            </a:r>
            <a:r>
              <a:rPr lang="en-US" sz="1600" dirty="0"/>
              <a:t> 2</a:t>
            </a:r>
          </a:p>
          <a:p>
            <a:r>
              <a:rPr lang="en-US" sz="1600"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2">
      <a:dk1>
        <a:sysClr val="windowText" lastClr="000000"/>
      </a:dk1>
      <a:lt1>
        <a:sysClr val="window" lastClr="FFFFFF"/>
      </a:lt1>
      <a:dk2>
        <a:srgbClr val="26262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6593</TotalTime>
  <Words>8198</Words>
  <Application>Microsoft Office PowerPoint</Application>
  <PresentationFormat>On-screen Show (4:3)</PresentationFormat>
  <Paragraphs>1958</Paragraphs>
  <Slides>75</Slides>
  <Notes>12</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华文新魏</vt:lpstr>
      <vt:lpstr>新細明體</vt:lpstr>
      <vt:lpstr>Bookman Old Style</vt:lpstr>
      <vt:lpstr>Calibri</vt:lpstr>
      <vt:lpstr>Gill Sans MT</vt:lpstr>
      <vt:lpstr>Wingdings</vt:lpstr>
      <vt:lpstr>Wingdings 3</vt:lpstr>
      <vt:lpstr>Origin</vt:lpstr>
      <vt:lpstr>Logical Design in Relational OLAP</vt:lpstr>
      <vt:lpstr>Outline</vt:lpstr>
      <vt:lpstr>Part A. Star Schema</vt:lpstr>
      <vt:lpstr>Design Methodology</vt:lpstr>
      <vt:lpstr>Logical Design</vt:lpstr>
      <vt:lpstr>Multidimensional OLAP</vt:lpstr>
      <vt:lpstr>Relational OLAP</vt:lpstr>
      <vt:lpstr>Hybrid OLAP</vt:lpstr>
      <vt:lpstr>Star Schema</vt:lpstr>
      <vt:lpstr>Logical Design</vt:lpstr>
      <vt:lpstr>Example: Star Schema</vt:lpstr>
      <vt:lpstr>Example: Star Schema</vt:lpstr>
      <vt:lpstr>Sample Data in Fact and Dimension Tables</vt:lpstr>
      <vt:lpstr>Surrogate Key in Dimension Tables</vt:lpstr>
      <vt:lpstr>Primary Key of Fact Table</vt:lpstr>
      <vt:lpstr>JOINing the Fact and Dimension Tables</vt:lpstr>
      <vt:lpstr>Pros and Cons of Surrogate Keys</vt:lpstr>
      <vt:lpstr>Content in Fact and Dimension Tables (1/2)</vt:lpstr>
      <vt:lpstr>Content in Fact and Dimension Tables (2/2)</vt:lpstr>
      <vt:lpstr>Observation on Dimension Tables</vt:lpstr>
      <vt:lpstr>Restriction and Aggregation in SQL</vt:lpstr>
      <vt:lpstr>Query Examples</vt:lpstr>
      <vt:lpstr>Review questions</vt:lpstr>
      <vt:lpstr>OLAP extension in SQL-99</vt:lpstr>
      <vt:lpstr>ROLLUP</vt:lpstr>
      <vt:lpstr>CUBE</vt:lpstr>
      <vt:lpstr>Example</vt:lpstr>
      <vt:lpstr>Part B. Advanced Topics in Dimension Tables</vt:lpstr>
      <vt:lpstr>Normalization in Operational and Analysis Databases</vt:lpstr>
      <vt:lpstr>Benefits of Denormalization in Star Schema</vt:lpstr>
      <vt:lpstr>Snowflake Schema</vt:lpstr>
      <vt:lpstr>Example: Snowflake Schema</vt:lpstr>
      <vt:lpstr>Example: Snowflake Schema</vt:lpstr>
      <vt:lpstr>Example: Query on Snowflake Schema</vt:lpstr>
      <vt:lpstr>When to Snowflake, 1</vt:lpstr>
      <vt:lpstr>When to Snowflake, 2</vt:lpstr>
      <vt:lpstr>Example: Eliminating Repeating Groups with Outriggers (1/2)</vt:lpstr>
      <vt:lpstr>Example: Eliminating Repeating Groups with Outriggers</vt:lpstr>
      <vt:lpstr>When to Snowflake, 3</vt:lpstr>
      <vt:lpstr>Example: Total Sharing</vt:lpstr>
      <vt:lpstr>Example: Partial Sharing</vt:lpstr>
      <vt:lpstr>Query exercise</vt:lpstr>
      <vt:lpstr>Descriptive Attributes</vt:lpstr>
      <vt:lpstr>Example</vt:lpstr>
      <vt:lpstr>Optional Arc and Dimension</vt:lpstr>
      <vt:lpstr>Example</vt:lpstr>
      <vt:lpstr>Degenerate Dimensions</vt:lpstr>
      <vt:lpstr>Example: Degenerate Dimension</vt:lpstr>
      <vt:lpstr>Example: Online Video Watching</vt:lpstr>
      <vt:lpstr>Exercise</vt:lpstr>
      <vt:lpstr>Slowly-Changing Dimensions</vt:lpstr>
      <vt:lpstr>Example</vt:lpstr>
      <vt:lpstr>Type 1 Change</vt:lpstr>
      <vt:lpstr>Example: Type 1 change</vt:lpstr>
      <vt:lpstr>Type 2 Change</vt:lpstr>
      <vt:lpstr>Dimension and Fact tables in Type 2</vt:lpstr>
      <vt:lpstr>Example: Type 2 Change</vt:lpstr>
      <vt:lpstr>Aggregation by an Attribute that has / has not Changed</vt:lpstr>
      <vt:lpstr>Discussion</vt:lpstr>
      <vt:lpstr>Review questions</vt:lpstr>
      <vt:lpstr>Part C. Aggregate Fact Tables</vt:lpstr>
      <vt:lpstr>Low Level of Granularity: Reason and Consequence</vt:lpstr>
      <vt:lpstr>Aggregate Fact Tables</vt:lpstr>
      <vt:lpstr>Query Performance Gain from Aggregates</vt:lpstr>
      <vt:lpstr>Query Rewrite for Materialized View</vt:lpstr>
      <vt:lpstr>Variety of Aggregate Fact Tables</vt:lpstr>
      <vt:lpstr>Exercise</vt:lpstr>
      <vt:lpstr>Conformance of Aggregate Fact Tables</vt:lpstr>
      <vt:lpstr>Logical Schema for Aggregate Fact Tables</vt:lpstr>
      <vt:lpstr>Example: Constellation Schema</vt:lpstr>
      <vt:lpstr>Example: Multiple Star Schemata</vt:lpstr>
      <vt:lpstr>Example: Snowflake Schema</vt:lpstr>
      <vt:lpstr>Simple Query Rewrite for Snowflake Schema</vt:lpstr>
      <vt:lpstr>Review questions </vt:lpstr>
      <vt:lpstr>Further Readings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Design in Relational OLAP</dc:title>
  <dc:subject>Chap 3</dc:subject>
  <dc:creator>Philip Lei</dc:creator>
  <cp:keywords/>
  <dc:description>comp323 Data Warehousing and data mining. updated 2013. updated 2015</dc:description>
  <cp:lastModifiedBy>LUO WUMAN</cp:lastModifiedBy>
  <cp:revision>657</cp:revision>
  <dcterms:created xsi:type="dcterms:W3CDTF">2011-12-29T04:48:02Z</dcterms:created>
  <dcterms:modified xsi:type="dcterms:W3CDTF">2021-03-01T08:29:35Z</dcterms:modified>
  <cp:category/>
</cp:coreProperties>
</file>