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7"/>
  </p:notesMasterIdLst>
  <p:handoutMasterIdLst>
    <p:handoutMasterId r:id="rId28"/>
  </p:handoutMasterIdLst>
  <p:sldIdLst>
    <p:sldId id="256" r:id="rId2"/>
    <p:sldId id="257" r:id="rId3"/>
    <p:sldId id="413" r:id="rId4"/>
    <p:sldId id="415" r:id="rId5"/>
    <p:sldId id="417" r:id="rId6"/>
    <p:sldId id="416" r:id="rId7"/>
    <p:sldId id="418" r:id="rId8"/>
    <p:sldId id="419" r:id="rId9"/>
    <p:sldId id="420" r:id="rId10"/>
    <p:sldId id="421" r:id="rId11"/>
    <p:sldId id="423" r:id="rId12"/>
    <p:sldId id="422" r:id="rId13"/>
    <p:sldId id="424" r:id="rId14"/>
    <p:sldId id="425" r:id="rId15"/>
    <p:sldId id="491" r:id="rId16"/>
    <p:sldId id="496" r:id="rId17"/>
    <p:sldId id="497" r:id="rId18"/>
    <p:sldId id="498" r:id="rId19"/>
    <p:sldId id="492" r:id="rId20"/>
    <p:sldId id="499" r:id="rId21"/>
    <p:sldId id="500" r:id="rId22"/>
    <p:sldId id="493" r:id="rId23"/>
    <p:sldId id="501" r:id="rId24"/>
    <p:sldId id="502" r:id="rId25"/>
    <p:sldId id="494" r:id="rId26"/>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74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46400" cy="493713"/>
          </a:xfrm>
          <a:prstGeom prst="rect">
            <a:avLst/>
          </a:prstGeom>
        </p:spPr>
        <p:txBody>
          <a:bodyPr vert="horz" lIns="87996" tIns="43998" rIns="87996" bIns="43998" rtlCol="0"/>
          <a:lstStyle>
            <a:lvl1pPr algn="l">
              <a:defRPr sz="1200"/>
            </a:lvl1pPr>
          </a:lstStyle>
          <a:p>
            <a:endParaRPr lang="en-US"/>
          </a:p>
        </p:txBody>
      </p:sp>
      <p:sp>
        <p:nvSpPr>
          <p:cNvPr id="3" name="Date Placeholder 2"/>
          <p:cNvSpPr>
            <a:spLocks noGrp="1"/>
          </p:cNvSpPr>
          <p:nvPr>
            <p:ph type="dt" sz="quarter" idx="1"/>
          </p:nvPr>
        </p:nvSpPr>
        <p:spPr>
          <a:xfrm>
            <a:off x="3849690" y="2"/>
            <a:ext cx="2946400" cy="493713"/>
          </a:xfrm>
          <a:prstGeom prst="rect">
            <a:avLst/>
          </a:prstGeom>
        </p:spPr>
        <p:txBody>
          <a:bodyPr vert="horz" lIns="87996" tIns="43998" rIns="87996" bIns="43998" rtlCol="0"/>
          <a:lstStyle>
            <a:lvl1pPr algn="r">
              <a:defRPr sz="1200"/>
            </a:lvl1pPr>
          </a:lstStyle>
          <a:p>
            <a:fld id="{7D8FD6A7-1FBA-452D-817A-118CEEE15A7F}" type="datetimeFigureOut">
              <a:rPr lang="en-US" smtClean="0"/>
              <a:pPr/>
              <a:t>4/14/2021</a:t>
            </a:fld>
            <a:endParaRPr lang="en-US"/>
          </a:p>
        </p:txBody>
      </p:sp>
      <p:sp>
        <p:nvSpPr>
          <p:cNvPr id="4" name="Footer Placeholder 3"/>
          <p:cNvSpPr>
            <a:spLocks noGrp="1"/>
          </p:cNvSpPr>
          <p:nvPr>
            <p:ph type="ftr" sz="quarter" idx="2"/>
          </p:nvPr>
        </p:nvSpPr>
        <p:spPr>
          <a:xfrm>
            <a:off x="0" y="9378952"/>
            <a:ext cx="2946400" cy="493713"/>
          </a:xfrm>
          <a:prstGeom prst="rect">
            <a:avLst/>
          </a:prstGeom>
        </p:spPr>
        <p:txBody>
          <a:bodyPr vert="horz" lIns="87996" tIns="43998" rIns="87996" bIns="43998" rtlCol="0" anchor="b"/>
          <a:lstStyle>
            <a:lvl1pPr algn="l">
              <a:defRPr sz="1200"/>
            </a:lvl1pPr>
          </a:lstStyle>
          <a:p>
            <a:endParaRPr lang="en-US"/>
          </a:p>
        </p:txBody>
      </p:sp>
      <p:sp>
        <p:nvSpPr>
          <p:cNvPr id="5" name="Slide Number Placeholder 4"/>
          <p:cNvSpPr>
            <a:spLocks noGrp="1"/>
          </p:cNvSpPr>
          <p:nvPr>
            <p:ph type="sldNum" sz="quarter" idx="3"/>
          </p:nvPr>
        </p:nvSpPr>
        <p:spPr>
          <a:xfrm>
            <a:off x="3849690" y="9378952"/>
            <a:ext cx="2946400" cy="493713"/>
          </a:xfrm>
          <a:prstGeom prst="rect">
            <a:avLst/>
          </a:prstGeom>
        </p:spPr>
        <p:txBody>
          <a:bodyPr vert="horz" lIns="87996" tIns="43998" rIns="87996" bIns="43998" rtlCol="0" anchor="b"/>
          <a:lstStyle>
            <a:lvl1pPr algn="r">
              <a:defRPr sz="1200"/>
            </a:lvl1pPr>
          </a:lstStyle>
          <a:p>
            <a:fld id="{8808D381-2BAB-4BEF-B022-2DD6A21CA73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3713"/>
          </a:xfrm>
          <a:prstGeom prst="rect">
            <a:avLst/>
          </a:prstGeom>
        </p:spPr>
        <p:txBody>
          <a:bodyPr vert="horz" lIns="87996" tIns="43998" rIns="87996" bIns="43998" rtlCol="0"/>
          <a:lstStyle>
            <a:lvl1pPr algn="l">
              <a:defRPr sz="1200"/>
            </a:lvl1pPr>
          </a:lstStyle>
          <a:p>
            <a:endParaRPr lang="en-US"/>
          </a:p>
        </p:txBody>
      </p:sp>
      <p:sp>
        <p:nvSpPr>
          <p:cNvPr id="3" name="Date Placeholder 2"/>
          <p:cNvSpPr>
            <a:spLocks noGrp="1"/>
          </p:cNvSpPr>
          <p:nvPr>
            <p:ph type="dt" idx="1"/>
          </p:nvPr>
        </p:nvSpPr>
        <p:spPr>
          <a:xfrm>
            <a:off x="3850446" y="2"/>
            <a:ext cx="2945659" cy="493713"/>
          </a:xfrm>
          <a:prstGeom prst="rect">
            <a:avLst/>
          </a:prstGeom>
        </p:spPr>
        <p:txBody>
          <a:bodyPr vert="horz" lIns="87996" tIns="43998" rIns="87996" bIns="43998" rtlCol="0"/>
          <a:lstStyle>
            <a:lvl1pPr algn="r">
              <a:defRPr sz="1200"/>
            </a:lvl1pPr>
          </a:lstStyle>
          <a:p>
            <a:fld id="{2C4355A5-9228-44B2-AFBF-0E07919E6AD4}" type="datetimeFigureOut">
              <a:rPr lang="en-US" smtClean="0"/>
              <a:pPr/>
              <a:t>4/14/2021</a:t>
            </a:fld>
            <a:endParaRPr lang="en-US"/>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87996" tIns="43998" rIns="87996" bIns="43998" rtlCol="0" anchor="ctr"/>
          <a:lstStyle/>
          <a:p>
            <a:endParaRPr lang="en-US"/>
          </a:p>
        </p:txBody>
      </p:sp>
      <p:sp>
        <p:nvSpPr>
          <p:cNvPr id="5" name="Notes Placeholder 4"/>
          <p:cNvSpPr>
            <a:spLocks noGrp="1"/>
          </p:cNvSpPr>
          <p:nvPr>
            <p:ph type="body" sz="quarter" idx="3"/>
          </p:nvPr>
        </p:nvSpPr>
        <p:spPr>
          <a:xfrm>
            <a:off x="679768" y="4690271"/>
            <a:ext cx="5438140" cy="4443413"/>
          </a:xfrm>
          <a:prstGeom prst="rect">
            <a:avLst/>
          </a:prstGeom>
        </p:spPr>
        <p:txBody>
          <a:bodyPr vert="horz" lIns="87996" tIns="43998" rIns="87996" bIns="4399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378826"/>
            <a:ext cx="2945659" cy="493713"/>
          </a:xfrm>
          <a:prstGeom prst="rect">
            <a:avLst/>
          </a:prstGeom>
        </p:spPr>
        <p:txBody>
          <a:bodyPr vert="horz" lIns="87996" tIns="43998" rIns="87996" bIns="43998" rtlCol="0" anchor="b"/>
          <a:lstStyle>
            <a:lvl1pPr algn="l">
              <a:defRPr sz="1200"/>
            </a:lvl1pPr>
          </a:lstStyle>
          <a:p>
            <a:endParaRPr lang="en-US"/>
          </a:p>
        </p:txBody>
      </p:sp>
      <p:sp>
        <p:nvSpPr>
          <p:cNvPr id="7" name="Slide Number Placeholder 6"/>
          <p:cNvSpPr>
            <a:spLocks noGrp="1"/>
          </p:cNvSpPr>
          <p:nvPr>
            <p:ph type="sldNum" sz="quarter" idx="5"/>
          </p:nvPr>
        </p:nvSpPr>
        <p:spPr>
          <a:xfrm>
            <a:off x="3850446" y="9378826"/>
            <a:ext cx="2945659" cy="493713"/>
          </a:xfrm>
          <a:prstGeom prst="rect">
            <a:avLst/>
          </a:prstGeom>
        </p:spPr>
        <p:txBody>
          <a:bodyPr vert="horz" lIns="87996" tIns="43998" rIns="87996" bIns="43998" rtlCol="0" anchor="b"/>
          <a:lstStyle>
            <a:lvl1pPr algn="r">
              <a:defRPr sz="1200"/>
            </a:lvl1pPr>
          </a:lstStyle>
          <a:p>
            <a:fld id="{6236D1D3-581E-48A9-A32A-A96E56E660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Read Chap 1 in </a:t>
            </a:r>
            <a:r>
              <a:rPr lang="en-US" dirty="0" err="1"/>
              <a:t>Rizzi</a:t>
            </a:r>
            <a:r>
              <a:rPr lang="en-US" dirty="0"/>
              <a:t>,</a:t>
            </a:r>
            <a:r>
              <a:rPr lang="en-US" baseline="0" dirty="0"/>
              <a:t> Chap </a:t>
            </a:r>
            <a:r>
              <a:rPr lang="en-US" baseline="0"/>
              <a:t>15 in </a:t>
            </a:r>
            <a:r>
              <a:rPr lang="en-US" baseline="0" dirty="0" err="1"/>
              <a:t>Ponniah</a:t>
            </a:r>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http://www.cs.ucla.edu/classes/spring11/cs240B/notes/guion1.pdf</a:t>
            </a:r>
          </a:p>
          <a:p>
            <a:r>
              <a:rPr lang="en-US" dirty="0"/>
              <a:t>http://docs.oracle.com/cd/E11882_01/server.112/e25554/aggreg.htm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http://wwwlgis.informatik.uni-kl.de/cms/fileadmin/courses/SS2008/NEDM/RDDM.Chapter.06.Windows_and_Query_Functions_in_SQL.pdf</a:t>
            </a:r>
          </a:p>
          <a:p>
            <a:endParaRPr lang="en-US" dirty="0"/>
          </a:p>
        </p:txBody>
      </p:sp>
      <p:sp>
        <p:nvSpPr>
          <p:cNvPr id="4" name="Slide Number Placeholder 3"/>
          <p:cNvSpPr>
            <a:spLocks noGrp="1"/>
          </p:cNvSpPr>
          <p:nvPr>
            <p:ph type="sldNum" sz="quarter" idx="10"/>
          </p:nvPr>
        </p:nvSpPr>
        <p:spPr/>
        <p:txBody>
          <a:bodyPr/>
          <a:lstStyle/>
          <a:p>
            <a:fld id="{6236D1D3-581E-48A9-A32A-A96E56E6603F}" type="slidenum">
              <a:rPr lang="en-US" smtClean="0"/>
              <a:pPr/>
              <a:t>15</a:t>
            </a:fld>
            <a:endParaRPr lang="en-US"/>
          </a:p>
        </p:txBody>
      </p:sp>
    </p:spTree>
    <p:extLst>
      <p:ext uri="{BB962C8B-B14F-4D97-AF65-F5344CB8AC3E}">
        <p14:creationId xmlns:p14="http://schemas.microsoft.com/office/powerpoint/2010/main" val="1131078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79905FDE-00D9-451F-8886-7069388B25B8}" type="datetime1">
              <a:rPr lang="en-US" smtClean="0"/>
              <a:pPr/>
              <a:t>4/14/2021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4995B41A-9D18-48EF-B739-FD37193D25C0}"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E44ACE3-AFF3-4A3C-A1C7-13514CD011BB}" type="datetime1">
              <a:rPr lang="en-US" smtClean="0"/>
              <a:pPr/>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928F6A3-988E-488B-8513-879B7A161D61}" type="datetime1">
              <a:rPr lang="en-US" smtClean="0"/>
              <a:pPr/>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FDB1428-3A8C-4C2D-9E3F-71FE4CCA147F}" type="datetime1">
              <a:rPr lang="en-US" smtClean="0"/>
              <a:pPr/>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5B41A-9D18-48EF-B739-FD37193D25C0}"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6035820-5399-49BE-9434-5DCD68670DD6}" type="datetime1">
              <a:rPr lang="en-US" smtClean="0"/>
              <a:pPr/>
              <a:t>4/14/2021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4995B41A-9D18-48EF-B739-FD37193D25C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5C7FA23-3B75-470C-AC07-B90D37E8A7BB}" type="datetime1">
              <a:rPr lang="en-US" smtClean="0"/>
              <a:pPr/>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C1FA255-1238-413C-B883-A7B1B5AB8EE6}" type="datetime1">
              <a:rPr lang="en-US" smtClean="0"/>
              <a:pPr/>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5B41A-9D18-48EF-B739-FD37193D25C0}"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21D722-EF83-4F16-87E8-B4BC6EB3F78B}" type="datetime1">
              <a:rPr lang="en-US" smtClean="0"/>
              <a:pPr/>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5B41A-9D18-48EF-B739-FD37193D25C0}"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3E28C-F57E-4C81-A12B-CA5148D432B6}" type="datetime1">
              <a:rPr lang="en-US" smtClean="0"/>
              <a:pPr/>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5B41A-9D18-48EF-B739-FD37193D25C0}"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602DA49-E21B-483F-936A-A754654337B4}" type="datetime1">
              <a:rPr lang="en-US" smtClean="0"/>
              <a:pPr/>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348BA30-1DD8-46BB-9079-B528684AE7D8}" type="datetime1">
              <a:rPr lang="en-US" smtClean="0"/>
              <a:pPr/>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5B41A-9D18-48EF-B739-FD37193D25C0}"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9AAC3DC-8C5D-4EDF-BF0B-DC17F815FB62}" type="datetime1">
              <a:rPr lang="en-US" smtClean="0"/>
              <a:pPr/>
              <a:t>4/14/2021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4995B41A-9D18-48EF-B739-FD37193D25C0}"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Q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en.wikipedia.org/wiki/Query_language" TargetMode="External"/><Relationship Id="rId4" Type="http://schemas.openxmlformats.org/officeDocument/2006/relationships/hyperlink" Target="https://en.wikipedia.org/wiki/Databas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Online Analytic Processing</a:t>
            </a:r>
          </a:p>
        </p:txBody>
      </p:sp>
      <p:sp>
        <p:nvSpPr>
          <p:cNvPr id="3" name="Subtitle 2"/>
          <p:cNvSpPr>
            <a:spLocks noGrp="1"/>
          </p:cNvSpPr>
          <p:nvPr>
            <p:ph type="subTitle" idx="1"/>
          </p:nvPr>
        </p:nvSpPr>
        <p:spPr/>
        <p:txBody>
          <a:bodyPr/>
          <a:lstStyle/>
          <a:p>
            <a:r>
              <a:rPr lang="en-US" dirty="0"/>
              <a:t>COMP323 Chapter 4</a:t>
            </a:r>
          </a:p>
        </p:txBody>
      </p:sp>
      <p:sp>
        <p:nvSpPr>
          <p:cNvPr id="4" name="Slide Number Placeholder 3"/>
          <p:cNvSpPr>
            <a:spLocks noGrp="1"/>
          </p:cNvSpPr>
          <p:nvPr>
            <p:ph type="sldNum" sz="quarter" idx="12"/>
          </p:nvPr>
        </p:nvSpPr>
        <p:spPr/>
        <p:txBody>
          <a:bodyPr/>
          <a:lstStyle/>
          <a:p>
            <a:fld id="{4995B41A-9D18-48EF-B739-FD37193D25C0}"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queries and results, 2</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10</a:t>
            </a:fld>
            <a:endParaRPr lang="en-US"/>
          </a:p>
        </p:txBody>
      </p:sp>
      <p:sp>
        <p:nvSpPr>
          <p:cNvPr id="8" name="Rectangle 7"/>
          <p:cNvSpPr/>
          <p:nvPr/>
        </p:nvSpPr>
        <p:spPr>
          <a:xfrm>
            <a:off x="457200" y="12954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a:solidFill>
                  <a:schemeClr val="bg2">
                    <a:lumMod val="50000"/>
                  </a:schemeClr>
                </a:solidFill>
                <a:latin typeface="+mj-lt"/>
              </a:rPr>
              <a:t>Show </a:t>
            </a:r>
            <a:r>
              <a:rPr lang="en-US" sz="1700" i="1" u="sng" dirty="0">
                <a:solidFill>
                  <a:schemeClr val="bg2">
                    <a:lumMod val="50000"/>
                  </a:schemeClr>
                </a:solidFill>
                <a:latin typeface="+mj-lt"/>
              </a:rPr>
              <a:t>comparison</a:t>
            </a:r>
            <a:r>
              <a:rPr lang="en-US" sz="1700" i="1" dirty="0">
                <a:solidFill>
                  <a:schemeClr val="bg2">
                    <a:lumMod val="50000"/>
                  </a:schemeClr>
                </a:solidFill>
                <a:latin typeface="+mj-lt"/>
              </a:rPr>
              <a:t> of sales by individual stores, product by product, between year 2011 and 2010 </a:t>
            </a:r>
            <a:r>
              <a:rPr lang="en-US" sz="1700" i="1" u="sng" dirty="0">
                <a:solidFill>
                  <a:schemeClr val="bg2">
                    <a:lumMod val="50000"/>
                  </a:schemeClr>
                </a:solidFill>
                <a:latin typeface="+mj-lt"/>
              </a:rPr>
              <a:t>only for </a:t>
            </a:r>
            <a:r>
              <a:rPr lang="en-US" sz="1700" i="1" dirty="0">
                <a:solidFill>
                  <a:schemeClr val="bg2">
                    <a:lumMod val="50000"/>
                  </a:schemeClr>
                </a:solidFill>
                <a:latin typeface="+mj-lt"/>
              </a:rPr>
              <a:t>those products with reduced sales.</a:t>
            </a:r>
          </a:p>
          <a:p>
            <a:pPr>
              <a:tabLst>
                <a:tab pos="1139825" algn="l"/>
              </a:tabLst>
            </a:pPr>
            <a:r>
              <a:rPr lang="en-US" dirty="0"/>
              <a:t>Rows: 	year numbers 2011, 2010; difference; percentage increase or decrease</a:t>
            </a:r>
          </a:p>
          <a:p>
            <a:pPr>
              <a:tabLst>
                <a:tab pos="1139825" algn="l"/>
              </a:tabLst>
            </a:pPr>
            <a:r>
              <a:rPr lang="en-US" dirty="0"/>
              <a:t>Columns: 	one column per product, showing only the qualifying products</a:t>
            </a:r>
          </a:p>
          <a:p>
            <a:pPr>
              <a:tabLst>
                <a:tab pos="1139825" algn="l"/>
              </a:tabLst>
            </a:pPr>
            <a:r>
              <a:rPr lang="en-US" dirty="0"/>
              <a:t>Page: 	one store per page</a:t>
            </a:r>
          </a:p>
        </p:txBody>
      </p:sp>
      <p:sp>
        <p:nvSpPr>
          <p:cNvPr id="9" name="Rectangle 8"/>
          <p:cNvSpPr/>
          <p:nvPr/>
        </p:nvSpPr>
        <p:spPr>
          <a:xfrm>
            <a:off x="457200" y="29718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a:solidFill>
                  <a:schemeClr val="bg2">
                    <a:lumMod val="50000"/>
                  </a:schemeClr>
                </a:solidFill>
                <a:latin typeface="+mj-lt"/>
              </a:rPr>
              <a:t>Show the results of the previous query, but rotating and switching the columns with rows.</a:t>
            </a:r>
          </a:p>
          <a:p>
            <a:pPr>
              <a:tabLst>
                <a:tab pos="1139825" algn="l"/>
              </a:tabLst>
            </a:pPr>
            <a:r>
              <a:rPr lang="en-US" dirty="0"/>
              <a:t>Rows 	one row per product, showing only the qualifying products</a:t>
            </a:r>
          </a:p>
          <a:p>
            <a:pPr>
              <a:tabLst>
                <a:tab pos="1139825" algn="l"/>
              </a:tabLst>
            </a:pPr>
            <a:r>
              <a:rPr lang="en-US" dirty="0"/>
              <a:t>Columns: 	year numbers 2011, 2010; difference; percentage increase or decrease</a:t>
            </a:r>
          </a:p>
          <a:p>
            <a:pPr>
              <a:tabLst>
                <a:tab pos="1139825" algn="l"/>
              </a:tabLst>
            </a:pPr>
            <a:r>
              <a:rPr lang="en-US" dirty="0"/>
              <a:t>Page: 	one store per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Measures in the Fact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11</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2043113" y="1452563"/>
            <a:ext cx="5057775" cy="39528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Dimensions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12</a:t>
            </a:fld>
            <a:endParaRPr lang="en-US"/>
          </a:p>
        </p:txBody>
      </p:sp>
      <p:sp>
        <p:nvSpPr>
          <p:cNvPr id="4" name="Content Placeholder 3"/>
          <p:cNvSpPr>
            <a:spLocks noGrp="1"/>
          </p:cNvSpPr>
          <p:nvPr>
            <p:ph sz="quarter" idx="1"/>
          </p:nvPr>
        </p:nvSpPr>
        <p:spPr>
          <a:xfrm>
            <a:off x="457200" y="1219200"/>
            <a:ext cx="8229600" cy="685800"/>
          </a:xfrm>
        </p:spPr>
        <p:txBody>
          <a:bodyPr/>
          <a:lstStyle/>
          <a:p>
            <a:r>
              <a:rPr lang="en-US" dirty="0"/>
              <a:t>Display </a:t>
            </a:r>
            <a:r>
              <a:rPr lang="en-US" dirty="0">
                <a:solidFill>
                  <a:srgbClr val="FF0000"/>
                </a:solidFill>
              </a:rPr>
              <a:t>more than </a:t>
            </a:r>
            <a:r>
              <a:rPr lang="en-US" dirty="0"/>
              <a:t>one dimensions on an axis</a:t>
            </a:r>
          </a:p>
        </p:txBody>
      </p:sp>
      <p:pic>
        <p:nvPicPr>
          <p:cNvPr id="4098" name="Picture 2"/>
          <p:cNvPicPr>
            <a:picLocks noChangeAspect="1" noChangeArrowheads="1"/>
          </p:cNvPicPr>
          <p:nvPr/>
        </p:nvPicPr>
        <p:blipFill>
          <a:blip r:embed="rId2" cstate="print"/>
          <a:srcRect/>
          <a:stretch>
            <a:fillRect/>
          </a:stretch>
        </p:blipFill>
        <p:spPr bwMode="auto">
          <a:xfrm>
            <a:off x="1752600" y="1981200"/>
            <a:ext cx="5514975" cy="40767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Six Dimensions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13</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2105025" y="1852613"/>
            <a:ext cx="4933950" cy="31527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OLAP Operators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14</a:t>
            </a:fld>
            <a:endParaRPr lang="en-US"/>
          </a:p>
        </p:txBody>
      </p:sp>
      <p:sp>
        <p:nvSpPr>
          <p:cNvPr id="4" name="Content Placeholder 3"/>
          <p:cNvSpPr>
            <a:spLocks noGrp="1"/>
          </p:cNvSpPr>
          <p:nvPr>
            <p:ph sz="quarter" idx="1"/>
          </p:nvPr>
        </p:nvSpPr>
        <p:spPr>
          <a:xfrm>
            <a:off x="457200" y="1219200"/>
            <a:ext cx="7848600" cy="2362200"/>
          </a:xfrm>
        </p:spPr>
        <p:txBody>
          <a:bodyPr>
            <a:normAutofit/>
          </a:bodyPr>
          <a:lstStyle/>
          <a:p>
            <a:r>
              <a:rPr lang="en-US" sz="2400" dirty="0">
                <a:solidFill>
                  <a:schemeClr val="bg2">
                    <a:lumMod val="50000"/>
                  </a:schemeClr>
                </a:solidFill>
              </a:rPr>
              <a:t>Rollup</a:t>
            </a:r>
            <a:r>
              <a:rPr lang="en-US" sz="2400" dirty="0"/>
              <a:t> along a hierarchy reveals less detail</a:t>
            </a:r>
          </a:p>
          <a:p>
            <a:r>
              <a:rPr lang="en-US" sz="2400" dirty="0">
                <a:solidFill>
                  <a:schemeClr val="bg2">
                    <a:lumMod val="50000"/>
                  </a:schemeClr>
                </a:solidFill>
              </a:rPr>
              <a:t>Drill-down</a:t>
            </a:r>
            <a:r>
              <a:rPr lang="en-US" sz="2400" dirty="0"/>
              <a:t> along a hierarchy reveals more detail</a:t>
            </a:r>
          </a:p>
          <a:p>
            <a:r>
              <a:rPr lang="en-US" sz="2400" dirty="0">
                <a:solidFill>
                  <a:schemeClr val="bg2">
                    <a:lumMod val="50000"/>
                  </a:schemeClr>
                </a:solidFill>
              </a:rPr>
              <a:t>Drill-through</a:t>
            </a:r>
            <a:r>
              <a:rPr lang="en-US" sz="2400" dirty="0">
                <a:solidFill>
                  <a:srgbClr val="0070C0"/>
                </a:solidFill>
              </a:rPr>
              <a:t> </a:t>
            </a:r>
            <a:r>
              <a:rPr lang="en-US" sz="2400" dirty="0"/>
              <a:t>shows the detail transaction data</a:t>
            </a:r>
          </a:p>
          <a:p>
            <a:r>
              <a:rPr lang="en-US" sz="2400" dirty="0">
                <a:solidFill>
                  <a:schemeClr val="bg2">
                    <a:lumMod val="50000"/>
                  </a:schemeClr>
                </a:solidFill>
              </a:rPr>
              <a:t>Pivoting</a:t>
            </a:r>
            <a:r>
              <a:rPr lang="en-US" sz="2400" dirty="0"/>
              <a:t> changes the axis of the multidimensional view</a:t>
            </a:r>
          </a:p>
          <a:p>
            <a:r>
              <a:rPr lang="en-US" sz="2400" dirty="0">
                <a:solidFill>
                  <a:schemeClr val="bg2">
                    <a:lumMod val="50000"/>
                  </a:schemeClr>
                </a:solidFill>
              </a:rPr>
              <a:t>Slicing</a:t>
            </a:r>
            <a:r>
              <a:rPr lang="en-US" sz="2400" dirty="0"/>
              <a:t> restricts the data used in calculation</a:t>
            </a:r>
          </a:p>
        </p:txBody>
      </p:sp>
      <p:pic>
        <p:nvPicPr>
          <p:cNvPr id="5" name="Picture 2"/>
          <p:cNvPicPr>
            <a:picLocks noChangeAspect="1" noChangeArrowheads="1"/>
          </p:cNvPicPr>
          <p:nvPr/>
        </p:nvPicPr>
        <p:blipFill>
          <a:blip r:embed="rId2" cstate="print"/>
          <a:srcRect/>
          <a:stretch>
            <a:fillRect/>
          </a:stretch>
        </p:blipFill>
        <p:spPr bwMode="auto">
          <a:xfrm>
            <a:off x="4343400" y="3505200"/>
            <a:ext cx="3074158" cy="2590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OLAP extension in SQL-99</a:t>
            </a:r>
            <a:endParaRPr lang="en-US" dirty="0"/>
          </a:p>
        </p:txBody>
      </p:sp>
      <p:sp>
        <p:nvSpPr>
          <p:cNvPr id="3" name="Slide Number Placeholder 2"/>
          <p:cNvSpPr>
            <a:spLocks noGrp="1"/>
          </p:cNvSpPr>
          <p:nvPr>
            <p:ph type="sldNum" sz="quarter" idx="12"/>
          </p:nvPr>
        </p:nvSpPr>
        <p:spPr/>
        <p:txBody>
          <a:bodyPr/>
          <a:lstStyle/>
          <a:p>
            <a:fld id="{4995B41A-9D18-48EF-B739-FD37193D25C0}" type="slidenum">
              <a:rPr lang="en-US" smtClean="0"/>
              <a:pPr/>
              <a:t>15</a:t>
            </a:fld>
            <a:endParaRPr lang="en-US"/>
          </a:p>
        </p:txBody>
      </p:sp>
      <p:sp>
        <p:nvSpPr>
          <p:cNvPr id="4" name="Content Placeholder 3"/>
          <p:cNvSpPr>
            <a:spLocks noGrp="1"/>
          </p:cNvSpPr>
          <p:nvPr>
            <p:ph sz="quarter" idx="1"/>
          </p:nvPr>
        </p:nvSpPr>
        <p:spPr/>
        <p:txBody>
          <a:bodyPr>
            <a:normAutofit fontScale="92500"/>
          </a:bodyPr>
          <a:lstStyle/>
          <a:p>
            <a:r>
              <a:rPr lang="en-US" b="1" dirty="0"/>
              <a:t>SQL:1999</a:t>
            </a:r>
            <a:r>
              <a:rPr lang="en-US" dirty="0"/>
              <a:t> (also called SQL 3) was the fourth revision of the </a:t>
            </a:r>
            <a:r>
              <a:rPr lang="en-US" u="sng" dirty="0">
                <a:solidFill>
                  <a:srgbClr val="FF0000"/>
                </a:solidFill>
                <a:hlinkClick r:id="rId3" tooltip="SQL">
                  <a:extLst>
                    <a:ext uri="{A12FA001-AC4F-418D-AE19-62706E023703}">
                      <ahyp:hlinkClr xmlns:ahyp="http://schemas.microsoft.com/office/drawing/2018/hyperlinkcolor" val="tx"/>
                    </a:ext>
                  </a:extLst>
                </a:hlinkClick>
              </a:rPr>
              <a:t>SQL</a:t>
            </a:r>
            <a:r>
              <a:rPr lang="en-US" u="sng" dirty="0">
                <a:solidFill>
                  <a:srgbClr val="FF0000"/>
                </a:solidFill>
              </a:rPr>
              <a:t> </a:t>
            </a:r>
            <a:r>
              <a:rPr lang="en-US" u="sng" dirty="0">
                <a:solidFill>
                  <a:srgbClr val="FF0000"/>
                </a:solidFill>
                <a:hlinkClick r:id="rId4" tooltip="Database">
                  <a:extLst>
                    <a:ext uri="{A12FA001-AC4F-418D-AE19-62706E023703}">
                      <ahyp:hlinkClr xmlns:ahyp="http://schemas.microsoft.com/office/drawing/2018/hyperlinkcolor" val="tx"/>
                    </a:ext>
                  </a:extLst>
                </a:hlinkClick>
              </a:rPr>
              <a:t>database</a:t>
            </a:r>
            <a:r>
              <a:rPr lang="en-US" u="sng" dirty="0">
                <a:solidFill>
                  <a:srgbClr val="FF0000"/>
                </a:solidFill>
              </a:rPr>
              <a:t> </a:t>
            </a:r>
            <a:r>
              <a:rPr lang="en-US" u="sng" dirty="0">
                <a:solidFill>
                  <a:srgbClr val="FF0000"/>
                </a:solidFill>
                <a:hlinkClick r:id="rId5" tooltip="Query language">
                  <a:extLst>
                    <a:ext uri="{A12FA001-AC4F-418D-AE19-62706E023703}">
                      <ahyp:hlinkClr xmlns:ahyp="http://schemas.microsoft.com/office/drawing/2018/hyperlinkcolor" val="tx"/>
                    </a:ext>
                  </a:extLst>
                </a:hlinkClick>
              </a:rPr>
              <a:t>query language</a:t>
            </a:r>
            <a:r>
              <a:rPr lang="en-US" dirty="0"/>
              <a:t>.</a:t>
            </a:r>
          </a:p>
          <a:p>
            <a:r>
              <a:rPr lang="en-US" dirty="0"/>
              <a:t>Extension to GROUP BY clause</a:t>
            </a:r>
          </a:p>
          <a:p>
            <a:pPr lvl="1"/>
            <a:r>
              <a:rPr lang="en-US" dirty="0"/>
              <a:t>ROLLUP produces a result set that contains subtotal rows in addition to the regular grouped rows</a:t>
            </a:r>
          </a:p>
          <a:p>
            <a:pPr lvl="1"/>
            <a:r>
              <a:rPr lang="en-US" dirty="0"/>
              <a:t>CUBE produces a result set that contains all the subtotal rows of a ROLLUP aggregation and, in addition, contains cross-tabulation rows. </a:t>
            </a:r>
          </a:p>
          <a:p>
            <a:pPr lvl="1"/>
            <a:r>
              <a:rPr lang="en-US" dirty="0"/>
              <a:t>Both above are special cases of GROUPING SETS</a:t>
            </a:r>
          </a:p>
          <a:p>
            <a:r>
              <a:rPr lang="en-US" dirty="0"/>
              <a:t>SQL Extension of </a:t>
            </a:r>
            <a:r>
              <a:rPr lang="en-US" dirty="0">
                <a:solidFill>
                  <a:srgbClr val="FF0000"/>
                </a:solidFill>
              </a:rPr>
              <a:t>PostgreSQL</a:t>
            </a:r>
            <a:r>
              <a:rPr lang="en-US" dirty="0"/>
              <a:t> For Multidimensional Analysis</a:t>
            </a:r>
          </a:p>
          <a:p>
            <a:pPr lvl="1"/>
            <a:r>
              <a:rPr lang="en-US" dirty="0">
                <a:solidFill>
                  <a:schemeClr val="bg2">
                    <a:lumMod val="50000"/>
                  </a:schemeClr>
                </a:solidFill>
              </a:rPr>
              <a:t>GROUPING SETS</a:t>
            </a:r>
          </a:p>
          <a:p>
            <a:pPr lvl="1"/>
            <a:r>
              <a:rPr lang="en-US" dirty="0">
                <a:solidFill>
                  <a:schemeClr val="bg2">
                    <a:lumMod val="50000"/>
                  </a:schemeClr>
                </a:solidFill>
              </a:rPr>
              <a:t>CUBE</a:t>
            </a:r>
          </a:p>
          <a:p>
            <a:pPr lvl="1"/>
            <a:r>
              <a:rPr lang="en-US" dirty="0">
                <a:solidFill>
                  <a:schemeClr val="bg2">
                    <a:lumMod val="50000"/>
                  </a:schemeClr>
                </a:solidFill>
              </a:rPr>
              <a:t>ROLLUP</a:t>
            </a:r>
          </a:p>
          <a:p>
            <a:pPr lvl="1"/>
            <a:endParaRPr lang="en-US" dirty="0"/>
          </a:p>
        </p:txBody>
      </p:sp>
    </p:spTree>
    <p:extLst>
      <p:ext uri="{BB962C8B-B14F-4D97-AF65-F5344CB8AC3E}">
        <p14:creationId xmlns:p14="http://schemas.microsoft.com/office/powerpoint/2010/main" val="368480158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59A2-D12D-4577-AB92-ACFD8F7AA27D}"/>
              </a:ext>
            </a:extLst>
          </p:cNvPr>
          <p:cNvSpPr>
            <a:spLocks noGrp="1"/>
          </p:cNvSpPr>
          <p:nvPr>
            <p:ph type="title"/>
          </p:nvPr>
        </p:nvSpPr>
        <p:spPr/>
        <p:txBody>
          <a:bodyPr>
            <a:normAutofit/>
          </a:bodyPr>
          <a:lstStyle/>
          <a:p>
            <a:r>
              <a:rPr lang="en-US" dirty="0"/>
              <a:t>GROUPING SETS</a:t>
            </a:r>
          </a:p>
        </p:txBody>
      </p:sp>
      <p:sp>
        <p:nvSpPr>
          <p:cNvPr id="3" name="Slide Number Placeholder 2">
            <a:extLst>
              <a:ext uri="{FF2B5EF4-FFF2-40B4-BE49-F238E27FC236}">
                <a16:creationId xmlns:a16="http://schemas.microsoft.com/office/drawing/2014/main" id="{6DA585F8-C00A-44CC-A773-7483678434B5}"/>
              </a:ext>
            </a:extLst>
          </p:cNvPr>
          <p:cNvSpPr>
            <a:spLocks noGrp="1"/>
          </p:cNvSpPr>
          <p:nvPr>
            <p:ph type="sldNum" sz="quarter" idx="12"/>
          </p:nvPr>
        </p:nvSpPr>
        <p:spPr/>
        <p:txBody>
          <a:bodyPr/>
          <a:lstStyle/>
          <a:p>
            <a:fld id="{4995B41A-9D18-48EF-B739-FD37193D25C0}" type="slidenum">
              <a:rPr lang="en-US" smtClean="0"/>
              <a:pPr/>
              <a:t>16</a:t>
            </a:fld>
            <a:endParaRPr lang="en-US"/>
          </a:p>
        </p:txBody>
      </p:sp>
      <p:sp>
        <p:nvSpPr>
          <p:cNvPr id="4" name="Content Placeholder 3">
            <a:extLst>
              <a:ext uri="{FF2B5EF4-FFF2-40B4-BE49-F238E27FC236}">
                <a16:creationId xmlns:a16="http://schemas.microsoft.com/office/drawing/2014/main" id="{A397CB84-F6F9-467E-A59E-57FADB53C652}"/>
              </a:ext>
            </a:extLst>
          </p:cNvPr>
          <p:cNvSpPr>
            <a:spLocks noGrp="1"/>
          </p:cNvSpPr>
          <p:nvPr>
            <p:ph sz="quarter" idx="1"/>
          </p:nvPr>
        </p:nvSpPr>
        <p:spPr>
          <a:xfrm>
            <a:off x="457200" y="1219200"/>
            <a:ext cx="8229600" cy="1752600"/>
          </a:xfrm>
        </p:spPr>
        <p:txBody>
          <a:bodyPr>
            <a:normAutofit/>
          </a:bodyPr>
          <a:lstStyle/>
          <a:p>
            <a:r>
              <a:rPr lang="en-US" dirty="0"/>
              <a:t>The data selected by the FROM and WHERE clauses is grouped </a:t>
            </a:r>
            <a:r>
              <a:rPr lang="en-US" dirty="0">
                <a:solidFill>
                  <a:srgbClr val="FF0000"/>
                </a:solidFill>
              </a:rPr>
              <a:t>separately</a:t>
            </a:r>
            <a:r>
              <a:rPr lang="en-US" dirty="0"/>
              <a:t> by each specified grouping set, aggregates computed for each group </a:t>
            </a:r>
            <a:r>
              <a:rPr lang="en-US" dirty="0">
                <a:solidFill>
                  <a:srgbClr val="FF0000"/>
                </a:solidFill>
              </a:rPr>
              <a:t>just as </a:t>
            </a:r>
            <a:r>
              <a:rPr lang="en-US" dirty="0"/>
              <a:t>for simple GROUP BY clauses.</a:t>
            </a:r>
          </a:p>
        </p:txBody>
      </p:sp>
      <p:sp>
        <p:nvSpPr>
          <p:cNvPr id="7" name="TextBox 6">
            <a:extLst>
              <a:ext uri="{FF2B5EF4-FFF2-40B4-BE49-F238E27FC236}">
                <a16:creationId xmlns:a16="http://schemas.microsoft.com/office/drawing/2014/main" id="{623FA0FC-5369-47E6-A852-924E57B9667C}"/>
              </a:ext>
            </a:extLst>
          </p:cNvPr>
          <p:cNvSpPr txBox="1"/>
          <p:nvPr/>
        </p:nvSpPr>
        <p:spPr>
          <a:xfrm>
            <a:off x="853821" y="5190224"/>
            <a:ext cx="2971800" cy="369332"/>
          </a:xfrm>
          <a:prstGeom prst="rect">
            <a:avLst/>
          </a:prstGeom>
          <a:noFill/>
        </p:spPr>
        <p:txBody>
          <a:bodyPr wrap="square" rtlCol="0">
            <a:spAutoFit/>
          </a:bodyPr>
          <a:lstStyle/>
          <a:p>
            <a:r>
              <a:rPr lang="en-US" dirty="0"/>
              <a:t>SELECT * FROM </a:t>
            </a:r>
            <a:r>
              <a:rPr lang="en-US" dirty="0" err="1"/>
              <a:t>item_sold</a:t>
            </a:r>
            <a:endParaRPr lang="en-US" dirty="0"/>
          </a:p>
        </p:txBody>
      </p:sp>
      <p:sp>
        <p:nvSpPr>
          <p:cNvPr id="8" name="TextBox 7">
            <a:extLst>
              <a:ext uri="{FF2B5EF4-FFF2-40B4-BE49-F238E27FC236}">
                <a16:creationId xmlns:a16="http://schemas.microsoft.com/office/drawing/2014/main" id="{22232357-BFA7-4C79-9CC8-D82A4F331D13}"/>
              </a:ext>
            </a:extLst>
          </p:cNvPr>
          <p:cNvSpPr txBox="1"/>
          <p:nvPr/>
        </p:nvSpPr>
        <p:spPr>
          <a:xfrm>
            <a:off x="4372546" y="5190224"/>
            <a:ext cx="4771454" cy="1200329"/>
          </a:xfrm>
          <a:prstGeom prst="rect">
            <a:avLst/>
          </a:prstGeom>
          <a:noFill/>
        </p:spPr>
        <p:txBody>
          <a:bodyPr wrap="square" rtlCol="0">
            <a:spAutoFit/>
          </a:bodyPr>
          <a:lstStyle/>
          <a:p>
            <a:r>
              <a:rPr lang="en-US" dirty="0"/>
              <a:t>SELECT brand, size, sum(sales) </a:t>
            </a:r>
            <a:br>
              <a:rPr lang="en-US" dirty="0"/>
            </a:br>
            <a:r>
              <a:rPr lang="en-US" dirty="0"/>
              <a:t>FROM </a:t>
            </a:r>
            <a:r>
              <a:rPr lang="en-US" dirty="0" err="1"/>
              <a:t>item_sold</a:t>
            </a:r>
            <a:r>
              <a:rPr lang="en-US" dirty="0"/>
              <a:t> </a:t>
            </a:r>
            <a:br>
              <a:rPr lang="en-US" dirty="0"/>
            </a:br>
            <a:r>
              <a:rPr lang="en-US" dirty="0">
                <a:solidFill>
                  <a:srgbClr val="FF0000"/>
                </a:solidFill>
              </a:rPr>
              <a:t>GROUP BY GROUPING SETS </a:t>
            </a:r>
            <a:r>
              <a:rPr lang="en-US" dirty="0"/>
              <a:t>((brand), (size),())</a:t>
            </a:r>
          </a:p>
          <a:p>
            <a:endParaRPr lang="en-US" dirty="0"/>
          </a:p>
        </p:txBody>
      </p:sp>
      <p:pic>
        <p:nvPicPr>
          <p:cNvPr id="9" name="Picture 8">
            <a:extLst>
              <a:ext uri="{FF2B5EF4-FFF2-40B4-BE49-F238E27FC236}">
                <a16:creationId xmlns:a16="http://schemas.microsoft.com/office/drawing/2014/main" id="{70C01C27-3716-4BBF-BCE0-A54503AD84A2}"/>
              </a:ext>
            </a:extLst>
          </p:cNvPr>
          <p:cNvPicPr>
            <a:picLocks noChangeAspect="1"/>
          </p:cNvPicPr>
          <p:nvPr/>
        </p:nvPicPr>
        <p:blipFill>
          <a:blip r:embed="rId2"/>
          <a:stretch>
            <a:fillRect/>
          </a:stretch>
        </p:blipFill>
        <p:spPr>
          <a:xfrm>
            <a:off x="5562600" y="3199749"/>
            <a:ext cx="2276475" cy="1885950"/>
          </a:xfrm>
          <a:prstGeom prst="rect">
            <a:avLst/>
          </a:prstGeom>
        </p:spPr>
      </p:pic>
      <p:sp>
        <p:nvSpPr>
          <p:cNvPr id="11" name="Rectangle 10">
            <a:extLst>
              <a:ext uri="{FF2B5EF4-FFF2-40B4-BE49-F238E27FC236}">
                <a16:creationId xmlns:a16="http://schemas.microsoft.com/office/drawing/2014/main" id="{6A8C9649-4E93-451B-9286-FAE340AD056D}"/>
              </a:ext>
            </a:extLst>
          </p:cNvPr>
          <p:cNvSpPr/>
          <p:nvPr/>
        </p:nvSpPr>
        <p:spPr>
          <a:xfrm>
            <a:off x="5562600" y="3886200"/>
            <a:ext cx="2209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AA3C5B6-8F5F-4B60-BFC8-D36BBA7128D3}"/>
              </a:ext>
            </a:extLst>
          </p:cNvPr>
          <p:cNvPicPr>
            <a:picLocks noChangeAspect="1"/>
          </p:cNvPicPr>
          <p:nvPr/>
        </p:nvPicPr>
        <p:blipFill>
          <a:blip r:embed="rId3"/>
          <a:stretch>
            <a:fillRect/>
          </a:stretch>
        </p:blipFill>
        <p:spPr>
          <a:xfrm>
            <a:off x="729996" y="3259804"/>
            <a:ext cx="3219450" cy="1895475"/>
          </a:xfrm>
          <a:prstGeom prst="rect">
            <a:avLst/>
          </a:prstGeom>
        </p:spPr>
      </p:pic>
      <p:sp>
        <p:nvSpPr>
          <p:cNvPr id="12" name="Rectangle 11">
            <a:extLst>
              <a:ext uri="{FF2B5EF4-FFF2-40B4-BE49-F238E27FC236}">
                <a16:creationId xmlns:a16="http://schemas.microsoft.com/office/drawing/2014/main" id="{3C1845C3-7A52-43DE-91A6-C5A0D926C19C}"/>
              </a:ext>
            </a:extLst>
          </p:cNvPr>
          <p:cNvSpPr/>
          <p:nvPr/>
        </p:nvSpPr>
        <p:spPr>
          <a:xfrm>
            <a:off x="5562600" y="4179299"/>
            <a:ext cx="2209800" cy="367287"/>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204E71A-BF26-444C-AE97-8DB6B6FE15EE}"/>
              </a:ext>
            </a:extLst>
          </p:cNvPr>
          <p:cNvSpPr/>
          <p:nvPr/>
        </p:nvSpPr>
        <p:spPr>
          <a:xfrm>
            <a:off x="5562600" y="4614536"/>
            <a:ext cx="2209800" cy="47116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E25AE3D-A66E-42FD-B5F3-0FD05C9C1151}"/>
              </a:ext>
            </a:extLst>
          </p:cNvPr>
          <p:cNvSpPr txBox="1"/>
          <p:nvPr/>
        </p:nvSpPr>
        <p:spPr>
          <a:xfrm>
            <a:off x="4267200" y="4207541"/>
            <a:ext cx="1447800" cy="276999"/>
          </a:xfrm>
          <a:prstGeom prst="rect">
            <a:avLst/>
          </a:prstGeom>
          <a:noFill/>
        </p:spPr>
        <p:txBody>
          <a:bodyPr wrap="square" rtlCol="0">
            <a:spAutoFit/>
          </a:bodyPr>
          <a:lstStyle/>
          <a:p>
            <a:r>
              <a:rPr lang="en-US" sz="1200" dirty="0">
                <a:solidFill>
                  <a:schemeClr val="accent6">
                    <a:lumMod val="60000"/>
                    <a:lumOff val="40000"/>
                  </a:schemeClr>
                </a:solidFill>
              </a:rPr>
              <a:t>GROUP BY </a:t>
            </a:r>
            <a:r>
              <a:rPr lang="en-US" altLang="zh-CN" sz="1200" dirty="0">
                <a:solidFill>
                  <a:schemeClr val="accent6">
                    <a:lumMod val="60000"/>
                    <a:lumOff val="40000"/>
                  </a:schemeClr>
                </a:solidFill>
              </a:rPr>
              <a:t>brand</a:t>
            </a:r>
            <a:endParaRPr lang="en-US" sz="1200" dirty="0">
              <a:solidFill>
                <a:schemeClr val="accent6">
                  <a:lumMod val="60000"/>
                  <a:lumOff val="40000"/>
                </a:schemeClr>
              </a:solidFill>
            </a:endParaRPr>
          </a:p>
        </p:txBody>
      </p:sp>
      <p:sp>
        <p:nvSpPr>
          <p:cNvPr id="16" name="TextBox 15">
            <a:extLst>
              <a:ext uri="{FF2B5EF4-FFF2-40B4-BE49-F238E27FC236}">
                <a16:creationId xmlns:a16="http://schemas.microsoft.com/office/drawing/2014/main" id="{4550EA2E-30C3-41D0-8926-20ECEEA525FE}"/>
              </a:ext>
            </a:extLst>
          </p:cNvPr>
          <p:cNvSpPr txBox="1"/>
          <p:nvPr/>
        </p:nvSpPr>
        <p:spPr>
          <a:xfrm>
            <a:off x="4267200" y="4728973"/>
            <a:ext cx="1447800" cy="276999"/>
          </a:xfrm>
          <a:prstGeom prst="rect">
            <a:avLst/>
          </a:prstGeom>
          <a:noFill/>
        </p:spPr>
        <p:txBody>
          <a:bodyPr wrap="square" rtlCol="0">
            <a:spAutoFit/>
          </a:bodyPr>
          <a:lstStyle/>
          <a:p>
            <a:r>
              <a:rPr lang="en-US" sz="1200" dirty="0">
                <a:solidFill>
                  <a:schemeClr val="accent3">
                    <a:lumMod val="75000"/>
                  </a:schemeClr>
                </a:solidFill>
              </a:rPr>
              <a:t>GROUP BY </a:t>
            </a:r>
            <a:r>
              <a:rPr lang="en-US" altLang="zh-CN" sz="1200" dirty="0">
                <a:solidFill>
                  <a:schemeClr val="accent3">
                    <a:lumMod val="75000"/>
                  </a:schemeClr>
                </a:solidFill>
              </a:rPr>
              <a:t>size</a:t>
            </a:r>
            <a:endParaRPr lang="en-US" sz="1200" dirty="0">
              <a:solidFill>
                <a:schemeClr val="accent3">
                  <a:lumMod val="75000"/>
                </a:schemeClr>
              </a:solidFill>
            </a:endParaRPr>
          </a:p>
        </p:txBody>
      </p:sp>
      <p:sp>
        <p:nvSpPr>
          <p:cNvPr id="17" name="TextBox 16">
            <a:extLst>
              <a:ext uri="{FF2B5EF4-FFF2-40B4-BE49-F238E27FC236}">
                <a16:creationId xmlns:a16="http://schemas.microsoft.com/office/drawing/2014/main" id="{F7E35373-9746-4B6D-9289-554A8B7DEF64}"/>
              </a:ext>
            </a:extLst>
          </p:cNvPr>
          <p:cNvSpPr txBox="1"/>
          <p:nvPr/>
        </p:nvSpPr>
        <p:spPr>
          <a:xfrm>
            <a:off x="4285488" y="3855929"/>
            <a:ext cx="1447800" cy="276999"/>
          </a:xfrm>
          <a:prstGeom prst="rect">
            <a:avLst/>
          </a:prstGeom>
          <a:noFill/>
        </p:spPr>
        <p:txBody>
          <a:bodyPr wrap="square" rtlCol="0">
            <a:spAutoFit/>
          </a:bodyPr>
          <a:lstStyle/>
          <a:p>
            <a:r>
              <a:rPr lang="en-US" sz="1200" dirty="0">
                <a:solidFill>
                  <a:srgbClr val="FF0000"/>
                </a:solidFill>
              </a:rPr>
              <a:t>GROUP BY ( )</a:t>
            </a:r>
          </a:p>
        </p:txBody>
      </p:sp>
    </p:spTree>
    <p:extLst>
      <p:ext uri="{BB962C8B-B14F-4D97-AF65-F5344CB8AC3E}">
        <p14:creationId xmlns:p14="http://schemas.microsoft.com/office/powerpoint/2010/main" val="7083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8773-4570-4E57-9C5D-8BE33F4A92F6}"/>
              </a:ext>
            </a:extLst>
          </p:cNvPr>
          <p:cNvSpPr>
            <a:spLocks noGrp="1"/>
          </p:cNvSpPr>
          <p:nvPr>
            <p:ph type="title"/>
          </p:nvPr>
        </p:nvSpPr>
        <p:spPr/>
        <p:txBody>
          <a:bodyPr/>
          <a:lstStyle/>
          <a:p>
            <a:r>
              <a:rPr lang="en-US" dirty="0"/>
              <a:t>ROLLUP (1/3)</a:t>
            </a:r>
          </a:p>
        </p:txBody>
      </p:sp>
      <p:sp>
        <p:nvSpPr>
          <p:cNvPr id="3" name="Slide Number Placeholder 2">
            <a:extLst>
              <a:ext uri="{FF2B5EF4-FFF2-40B4-BE49-F238E27FC236}">
                <a16:creationId xmlns:a16="http://schemas.microsoft.com/office/drawing/2014/main" id="{4BEAA58C-696F-420E-984E-1490E52357E3}"/>
              </a:ext>
            </a:extLst>
          </p:cNvPr>
          <p:cNvSpPr>
            <a:spLocks noGrp="1"/>
          </p:cNvSpPr>
          <p:nvPr>
            <p:ph type="sldNum" sz="quarter" idx="12"/>
          </p:nvPr>
        </p:nvSpPr>
        <p:spPr/>
        <p:txBody>
          <a:bodyPr/>
          <a:lstStyle/>
          <a:p>
            <a:fld id="{4995B41A-9D18-48EF-B739-FD37193D25C0}" type="slidenum">
              <a:rPr lang="en-US" smtClean="0"/>
              <a:pPr/>
              <a:t>17</a:t>
            </a:fld>
            <a:endParaRPr lang="en-US"/>
          </a:p>
        </p:txBody>
      </p:sp>
      <p:sp>
        <p:nvSpPr>
          <p:cNvPr id="4" name="Content Placeholder 3">
            <a:extLst>
              <a:ext uri="{FF2B5EF4-FFF2-40B4-BE49-F238E27FC236}">
                <a16:creationId xmlns:a16="http://schemas.microsoft.com/office/drawing/2014/main" id="{0062B70C-7ABA-45EB-A9DF-6437EC2DDFF5}"/>
              </a:ext>
            </a:extLst>
          </p:cNvPr>
          <p:cNvSpPr>
            <a:spLocks noGrp="1"/>
          </p:cNvSpPr>
          <p:nvPr>
            <p:ph sz="quarter" idx="1"/>
          </p:nvPr>
        </p:nvSpPr>
        <p:spPr>
          <a:xfrm>
            <a:off x="457200" y="1219200"/>
            <a:ext cx="8229600" cy="5502910"/>
          </a:xfrm>
        </p:spPr>
        <p:txBody>
          <a:bodyPr>
            <a:normAutofit fontScale="92500" lnSpcReduction="10000"/>
          </a:bodyPr>
          <a:lstStyle/>
          <a:p>
            <a:r>
              <a:rPr lang="en-US" b="1" dirty="0">
                <a:solidFill>
                  <a:srgbClr val="FF0000"/>
                </a:solidFill>
              </a:rPr>
              <a:t>ROLLUP</a:t>
            </a:r>
            <a:r>
              <a:rPr lang="en-US" dirty="0"/>
              <a:t> is a shorthand notation provided for specifying two common types of grouping set. </a:t>
            </a:r>
          </a:p>
          <a:p>
            <a:r>
              <a:rPr lang="en-US" dirty="0"/>
              <a:t>A clause of the form</a:t>
            </a:r>
            <a:br>
              <a:rPr lang="en-US" dirty="0"/>
            </a:br>
            <a:r>
              <a:rPr lang="en-US" dirty="0">
                <a:solidFill>
                  <a:srgbClr val="FF0000"/>
                </a:solidFill>
              </a:rPr>
              <a:t>        </a:t>
            </a:r>
            <a:r>
              <a:rPr lang="en-US" sz="2200" dirty="0">
                <a:solidFill>
                  <a:srgbClr val="FF0000"/>
                </a:solidFill>
              </a:rPr>
              <a:t>ROLLUP (e1, e2, e3, …)</a:t>
            </a:r>
            <a:br>
              <a:rPr lang="en-US" dirty="0"/>
            </a:br>
            <a:r>
              <a:rPr lang="en-US" dirty="0"/>
              <a:t>represents the given list of expressions and all prefixes of the list including the empty list.</a:t>
            </a:r>
          </a:p>
          <a:p>
            <a:r>
              <a:rPr lang="en-US" dirty="0"/>
              <a:t>Thus, it is equivalent to </a:t>
            </a:r>
            <a:br>
              <a:rPr lang="en-US" dirty="0"/>
            </a:br>
            <a:r>
              <a:rPr lang="en-US" sz="1900" dirty="0">
                <a:solidFill>
                  <a:srgbClr val="FF0000"/>
                </a:solidFill>
              </a:rPr>
              <a:t>       </a:t>
            </a:r>
            <a:r>
              <a:rPr lang="en-US" sz="1900" dirty="0">
                <a:solidFill>
                  <a:schemeClr val="bg2">
                    <a:lumMod val="50000"/>
                  </a:schemeClr>
                </a:solidFill>
              </a:rPr>
              <a:t>GROUPING SETS (</a:t>
            </a:r>
            <a:br>
              <a:rPr lang="en-US" sz="1900" dirty="0">
                <a:solidFill>
                  <a:schemeClr val="bg2">
                    <a:lumMod val="50000"/>
                  </a:schemeClr>
                </a:solidFill>
              </a:rPr>
            </a:br>
            <a:r>
              <a:rPr lang="en-US" sz="1900" dirty="0">
                <a:solidFill>
                  <a:schemeClr val="bg2">
                    <a:lumMod val="50000"/>
                  </a:schemeClr>
                </a:solidFill>
              </a:rPr>
              <a:t>            (e1, e2, e3, …),</a:t>
            </a:r>
            <a:br>
              <a:rPr lang="en-US" sz="1900" dirty="0">
                <a:solidFill>
                  <a:schemeClr val="bg2">
                    <a:lumMod val="50000"/>
                  </a:schemeClr>
                </a:solidFill>
              </a:rPr>
            </a:br>
            <a:r>
              <a:rPr lang="en-US" sz="1900" dirty="0">
                <a:solidFill>
                  <a:schemeClr val="bg2">
                    <a:lumMod val="50000"/>
                  </a:schemeClr>
                </a:solidFill>
              </a:rPr>
              <a:t>            …</a:t>
            </a:r>
            <a:br>
              <a:rPr lang="en-US" sz="1900" dirty="0">
                <a:solidFill>
                  <a:schemeClr val="bg2">
                    <a:lumMod val="50000"/>
                  </a:schemeClr>
                </a:solidFill>
              </a:rPr>
            </a:br>
            <a:r>
              <a:rPr lang="en-US" sz="1900" dirty="0">
                <a:solidFill>
                  <a:schemeClr val="bg2">
                    <a:lumMod val="50000"/>
                  </a:schemeClr>
                </a:solidFill>
              </a:rPr>
              <a:t>            (e1, e2),</a:t>
            </a:r>
            <a:br>
              <a:rPr lang="en-US" sz="1900" dirty="0">
                <a:solidFill>
                  <a:schemeClr val="bg2">
                    <a:lumMod val="50000"/>
                  </a:schemeClr>
                </a:solidFill>
              </a:rPr>
            </a:br>
            <a:r>
              <a:rPr lang="en-US" sz="1900" dirty="0">
                <a:solidFill>
                  <a:schemeClr val="bg2">
                    <a:lumMod val="50000"/>
                  </a:schemeClr>
                </a:solidFill>
              </a:rPr>
              <a:t>            (e1),</a:t>
            </a:r>
            <a:br>
              <a:rPr lang="en-US" sz="1900" dirty="0">
                <a:solidFill>
                  <a:schemeClr val="bg2">
                    <a:lumMod val="50000"/>
                  </a:schemeClr>
                </a:solidFill>
              </a:rPr>
            </a:br>
            <a:r>
              <a:rPr lang="en-US" sz="1900" dirty="0">
                <a:solidFill>
                  <a:schemeClr val="bg2">
                    <a:lumMod val="50000"/>
                  </a:schemeClr>
                </a:solidFill>
              </a:rPr>
              <a:t>            ( )</a:t>
            </a:r>
            <a:br>
              <a:rPr lang="en-US" sz="1900" dirty="0">
                <a:solidFill>
                  <a:schemeClr val="bg2">
                    <a:lumMod val="50000"/>
                  </a:schemeClr>
                </a:solidFill>
              </a:rPr>
            </a:br>
            <a:r>
              <a:rPr lang="en-US" sz="1900" dirty="0">
                <a:solidFill>
                  <a:schemeClr val="bg2">
                    <a:lumMod val="50000"/>
                  </a:schemeClr>
                </a:solidFill>
              </a:rPr>
              <a:t>       )</a:t>
            </a:r>
          </a:p>
          <a:p>
            <a:r>
              <a:rPr lang="en-US" dirty="0"/>
              <a:t>This is commonly used for analysis over hierarchical data; e.g., total salary by department, division, and company-wide total.</a:t>
            </a:r>
            <a:endParaRPr lang="en-US" dirty="0">
              <a:solidFill>
                <a:schemeClr val="bg2">
                  <a:lumMod val="50000"/>
                </a:schemeClr>
              </a:solidFill>
            </a:endParaRPr>
          </a:p>
          <a:p>
            <a:endParaRPr lang="en-US" dirty="0"/>
          </a:p>
        </p:txBody>
      </p:sp>
    </p:spTree>
    <p:extLst>
      <p:ext uri="{BB962C8B-B14F-4D97-AF65-F5344CB8AC3E}">
        <p14:creationId xmlns:p14="http://schemas.microsoft.com/office/powerpoint/2010/main" val="1735973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CD9F-3BCC-4468-98DC-AE6D3404F28A}"/>
              </a:ext>
            </a:extLst>
          </p:cNvPr>
          <p:cNvSpPr>
            <a:spLocks noGrp="1"/>
          </p:cNvSpPr>
          <p:nvPr>
            <p:ph type="title"/>
          </p:nvPr>
        </p:nvSpPr>
        <p:spPr/>
        <p:txBody>
          <a:bodyPr/>
          <a:lstStyle/>
          <a:p>
            <a:r>
              <a:rPr lang="en-US" dirty="0"/>
              <a:t>ROLLUP (2/3)</a:t>
            </a:r>
          </a:p>
        </p:txBody>
      </p:sp>
      <p:sp>
        <p:nvSpPr>
          <p:cNvPr id="3" name="Slide Number Placeholder 2">
            <a:extLst>
              <a:ext uri="{FF2B5EF4-FFF2-40B4-BE49-F238E27FC236}">
                <a16:creationId xmlns:a16="http://schemas.microsoft.com/office/drawing/2014/main" id="{6C2FCEE0-6AD7-483E-A880-1D719822CF27}"/>
              </a:ext>
            </a:extLst>
          </p:cNvPr>
          <p:cNvSpPr>
            <a:spLocks noGrp="1"/>
          </p:cNvSpPr>
          <p:nvPr>
            <p:ph type="sldNum" sz="quarter" idx="12"/>
          </p:nvPr>
        </p:nvSpPr>
        <p:spPr/>
        <p:txBody>
          <a:bodyPr/>
          <a:lstStyle/>
          <a:p>
            <a:fld id="{4995B41A-9D18-48EF-B739-FD37193D25C0}" type="slidenum">
              <a:rPr lang="en-US" smtClean="0"/>
              <a:pPr/>
              <a:t>18</a:t>
            </a:fld>
            <a:endParaRPr lang="en-US"/>
          </a:p>
        </p:txBody>
      </p:sp>
      <p:sp>
        <p:nvSpPr>
          <p:cNvPr id="4" name="Content Placeholder 3">
            <a:extLst>
              <a:ext uri="{FF2B5EF4-FFF2-40B4-BE49-F238E27FC236}">
                <a16:creationId xmlns:a16="http://schemas.microsoft.com/office/drawing/2014/main" id="{F4E323F8-0F46-4982-8146-4DBAE2FA3794}"/>
              </a:ext>
            </a:extLst>
          </p:cNvPr>
          <p:cNvSpPr>
            <a:spLocks noGrp="1"/>
          </p:cNvSpPr>
          <p:nvPr>
            <p:ph sz="quarter" idx="1"/>
          </p:nvPr>
        </p:nvSpPr>
        <p:spPr>
          <a:xfrm>
            <a:off x="457200" y="1219200"/>
            <a:ext cx="8229600" cy="5257800"/>
          </a:xfrm>
        </p:spPr>
        <p:txBody>
          <a:bodyPr>
            <a:normAutofit lnSpcReduction="10000"/>
          </a:bodyPr>
          <a:lstStyle/>
          <a:p>
            <a:r>
              <a:rPr lang="en-US" dirty="0"/>
              <a:t>SELECT brand, size, sum(sales) FROM </a:t>
            </a:r>
            <a:r>
              <a:rPr lang="en-US" dirty="0" err="1"/>
              <a:t>item_sold</a:t>
            </a:r>
            <a:r>
              <a:rPr lang="en-US" dirty="0"/>
              <a:t> </a:t>
            </a:r>
            <a:br>
              <a:rPr lang="en-US" dirty="0"/>
            </a:br>
            <a:r>
              <a:rPr lang="en-US" dirty="0"/>
              <a:t>GROUP BY </a:t>
            </a:r>
            <a:r>
              <a:rPr lang="en-US" dirty="0">
                <a:solidFill>
                  <a:srgbClr val="FF0000"/>
                </a:solidFill>
              </a:rPr>
              <a:t>ROLLUP (brand, size)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SELECT </a:t>
            </a:r>
            <a:r>
              <a:rPr lang="en-US" altLang="zh-CN" dirty="0"/>
              <a:t>brand size sum(sales) FROM </a:t>
            </a:r>
            <a:r>
              <a:rPr lang="en-US" altLang="zh-CN" dirty="0" err="1"/>
              <a:t>item_sold</a:t>
            </a:r>
            <a:br>
              <a:rPr lang="en-US" altLang="zh-CN" dirty="0"/>
            </a:br>
            <a:r>
              <a:rPr lang="en-US" altLang="zh-CN" dirty="0">
                <a:solidFill>
                  <a:schemeClr val="bg2">
                    <a:lumMod val="50000"/>
                  </a:schemeClr>
                </a:solidFill>
              </a:rPr>
              <a:t>GROUP BY GROUPING SET ((brand, size), (brand), ())</a:t>
            </a:r>
            <a:endParaRPr lang="en-US" dirty="0">
              <a:solidFill>
                <a:schemeClr val="bg2">
                  <a:lumMod val="50000"/>
                </a:schemeClr>
              </a:solidFill>
            </a:endParaRPr>
          </a:p>
        </p:txBody>
      </p:sp>
      <p:grpSp>
        <p:nvGrpSpPr>
          <p:cNvPr id="14" name="Group 13">
            <a:extLst>
              <a:ext uri="{FF2B5EF4-FFF2-40B4-BE49-F238E27FC236}">
                <a16:creationId xmlns:a16="http://schemas.microsoft.com/office/drawing/2014/main" id="{19E1B04D-C047-4023-85DA-538306A96C40}"/>
              </a:ext>
            </a:extLst>
          </p:cNvPr>
          <p:cNvGrpSpPr/>
          <p:nvPr/>
        </p:nvGrpSpPr>
        <p:grpSpPr>
          <a:xfrm>
            <a:off x="2362200" y="2149475"/>
            <a:ext cx="5029199" cy="3276600"/>
            <a:chOff x="2743200" y="2362200"/>
            <a:chExt cx="5029199" cy="3276600"/>
          </a:xfrm>
        </p:grpSpPr>
        <p:pic>
          <p:nvPicPr>
            <p:cNvPr id="5" name="Picture 4">
              <a:extLst>
                <a:ext uri="{FF2B5EF4-FFF2-40B4-BE49-F238E27FC236}">
                  <a16:creationId xmlns:a16="http://schemas.microsoft.com/office/drawing/2014/main" id="{01416CEA-C212-40E8-BD21-44B472B9B089}"/>
                </a:ext>
              </a:extLst>
            </p:cNvPr>
            <p:cNvPicPr>
              <a:picLocks noChangeAspect="1"/>
            </p:cNvPicPr>
            <p:nvPr/>
          </p:nvPicPr>
          <p:blipFill>
            <a:blip r:embed="rId2"/>
            <a:stretch>
              <a:fillRect/>
            </a:stretch>
          </p:blipFill>
          <p:spPr>
            <a:xfrm>
              <a:off x="2743200" y="2362200"/>
              <a:ext cx="3104843" cy="3276600"/>
            </a:xfrm>
            <a:prstGeom prst="rect">
              <a:avLst/>
            </a:prstGeom>
          </p:spPr>
        </p:pic>
        <p:sp>
          <p:nvSpPr>
            <p:cNvPr id="6" name="Rectangle 5">
              <a:extLst>
                <a:ext uri="{FF2B5EF4-FFF2-40B4-BE49-F238E27FC236}">
                  <a16:creationId xmlns:a16="http://schemas.microsoft.com/office/drawing/2014/main" id="{1910F854-A8C2-485C-BDCC-B1A6586D2EC9}"/>
                </a:ext>
              </a:extLst>
            </p:cNvPr>
            <p:cNvSpPr/>
            <p:nvPr/>
          </p:nvSpPr>
          <p:spPr>
            <a:xfrm>
              <a:off x="2743200" y="4998918"/>
              <a:ext cx="3104842" cy="639882"/>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7" name="Rectangle 6">
              <a:extLst>
                <a:ext uri="{FF2B5EF4-FFF2-40B4-BE49-F238E27FC236}">
                  <a16:creationId xmlns:a16="http://schemas.microsoft.com/office/drawing/2014/main" id="{39428841-4C4D-4F55-B6AA-2621B96DDE13}"/>
                </a:ext>
              </a:extLst>
            </p:cNvPr>
            <p:cNvSpPr/>
            <p:nvPr/>
          </p:nvSpPr>
          <p:spPr>
            <a:xfrm>
              <a:off x="2743200" y="3685992"/>
              <a:ext cx="3104842" cy="1218239"/>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8" name="Rectangle 7">
              <a:extLst>
                <a:ext uri="{FF2B5EF4-FFF2-40B4-BE49-F238E27FC236}">
                  <a16:creationId xmlns:a16="http://schemas.microsoft.com/office/drawing/2014/main" id="{412C9FA3-9678-45E8-B40C-2919EA44E509}"/>
                </a:ext>
              </a:extLst>
            </p:cNvPr>
            <p:cNvSpPr/>
            <p:nvPr/>
          </p:nvSpPr>
          <p:spPr>
            <a:xfrm>
              <a:off x="2743200" y="3342132"/>
              <a:ext cx="3104842" cy="266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649BD66-0FD7-4364-A2BA-2E762CA88B47}"/>
                </a:ext>
              </a:extLst>
            </p:cNvPr>
            <p:cNvSpPr txBox="1"/>
            <p:nvPr/>
          </p:nvSpPr>
          <p:spPr>
            <a:xfrm>
              <a:off x="5848042" y="3314306"/>
              <a:ext cx="1447800" cy="276999"/>
            </a:xfrm>
            <a:prstGeom prst="rect">
              <a:avLst/>
            </a:prstGeom>
            <a:noFill/>
          </p:spPr>
          <p:txBody>
            <a:bodyPr wrap="square" rtlCol="0">
              <a:spAutoFit/>
            </a:bodyPr>
            <a:lstStyle/>
            <a:p>
              <a:r>
                <a:rPr lang="en-US" sz="1200" dirty="0">
                  <a:solidFill>
                    <a:srgbClr val="FF0000"/>
                  </a:solidFill>
                </a:rPr>
                <a:t>GROUP BY ( )</a:t>
              </a:r>
            </a:p>
          </p:txBody>
        </p:sp>
        <p:sp>
          <p:nvSpPr>
            <p:cNvPr id="11" name="TextBox 10">
              <a:extLst>
                <a:ext uri="{FF2B5EF4-FFF2-40B4-BE49-F238E27FC236}">
                  <a16:creationId xmlns:a16="http://schemas.microsoft.com/office/drawing/2014/main" id="{AC6C8661-5930-4D2D-9B79-73FB5228C877}"/>
                </a:ext>
              </a:extLst>
            </p:cNvPr>
            <p:cNvSpPr txBox="1"/>
            <p:nvPr/>
          </p:nvSpPr>
          <p:spPr>
            <a:xfrm>
              <a:off x="5819621" y="4971883"/>
              <a:ext cx="1447800" cy="276999"/>
            </a:xfrm>
            <a:prstGeom prst="rect">
              <a:avLst/>
            </a:prstGeom>
            <a:noFill/>
          </p:spPr>
          <p:txBody>
            <a:bodyPr wrap="square" rtlCol="0">
              <a:spAutoFit/>
            </a:bodyPr>
            <a:lstStyle/>
            <a:p>
              <a:r>
                <a:rPr lang="en-US" sz="1200" dirty="0">
                  <a:solidFill>
                    <a:schemeClr val="accent6">
                      <a:lumMod val="60000"/>
                      <a:lumOff val="40000"/>
                    </a:schemeClr>
                  </a:solidFill>
                </a:rPr>
                <a:t>GROUP BY </a:t>
              </a:r>
              <a:r>
                <a:rPr lang="en-US" altLang="zh-CN" sz="1200" dirty="0">
                  <a:solidFill>
                    <a:schemeClr val="accent6">
                      <a:lumMod val="60000"/>
                      <a:lumOff val="40000"/>
                    </a:schemeClr>
                  </a:solidFill>
                </a:rPr>
                <a:t>brand</a:t>
              </a:r>
              <a:endParaRPr lang="en-US" sz="1200" dirty="0">
                <a:solidFill>
                  <a:schemeClr val="accent6">
                    <a:lumMod val="60000"/>
                    <a:lumOff val="40000"/>
                  </a:schemeClr>
                </a:solidFill>
              </a:endParaRPr>
            </a:p>
          </p:txBody>
        </p:sp>
        <p:sp>
          <p:nvSpPr>
            <p:cNvPr id="13" name="TextBox 12">
              <a:extLst>
                <a:ext uri="{FF2B5EF4-FFF2-40B4-BE49-F238E27FC236}">
                  <a16:creationId xmlns:a16="http://schemas.microsoft.com/office/drawing/2014/main" id="{15D644D5-014A-4173-B95C-C88280EFF166}"/>
                </a:ext>
              </a:extLst>
            </p:cNvPr>
            <p:cNvSpPr txBox="1"/>
            <p:nvPr/>
          </p:nvSpPr>
          <p:spPr>
            <a:xfrm>
              <a:off x="5819620" y="4162411"/>
              <a:ext cx="1952779" cy="276999"/>
            </a:xfrm>
            <a:prstGeom prst="rect">
              <a:avLst/>
            </a:prstGeom>
            <a:noFill/>
          </p:spPr>
          <p:txBody>
            <a:bodyPr wrap="square" rtlCol="0">
              <a:spAutoFit/>
            </a:bodyPr>
            <a:lstStyle/>
            <a:p>
              <a:r>
                <a:rPr lang="en-US" sz="1200" dirty="0">
                  <a:solidFill>
                    <a:schemeClr val="bg2">
                      <a:lumMod val="50000"/>
                    </a:schemeClr>
                  </a:solidFill>
                </a:rPr>
                <a:t>GROUP BY </a:t>
              </a:r>
              <a:r>
                <a:rPr lang="en-US" altLang="zh-CN" sz="1200" dirty="0">
                  <a:solidFill>
                    <a:schemeClr val="bg2">
                      <a:lumMod val="50000"/>
                    </a:schemeClr>
                  </a:solidFill>
                </a:rPr>
                <a:t>brand, size</a:t>
              </a:r>
              <a:endParaRPr lang="en-US" sz="1200" dirty="0">
                <a:solidFill>
                  <a:schemeClr val="bg2">
                    <a:lumMod val="50000"/>
                  </a:schemeClr>
                </a:solidFill>
              </a:endParaRPr>
            </a:p>
          </p:txBody>
        </p:sp>
      </p:grpSp>
    </p:spTree>
    <p:extLst>
      <p:ext uri="{BB962C8B-B14F-4D97-AF65-F5344CB8AC3E}">
        <p14:creationId xmlns:p14="http://schemas.microsoft.com/office/powerpoint/2010/main" val="4186140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ROLLUP (3/3)</a:t>
            </a:r>
          </a:p>
        </p:txBody>
      </p:sp>
      <p:sp>
        <p:nvSpPr>
          <p:cNvPr id="3" name="Slide Number Placeholder 2"/>
          <p:cNvSpPr>
            <a:spLocks noGrp="1"/>
          </p:cNvSpPr>
          <p:nvPr>
            <p:ph type="sldNum" sz="quarter" idx="12"/>
          </p:nvPr>
        </p:nvSpPr>
        <p:spPr/>
        <p:txBody>
          <a:bodyPr/>
          <a:lstStyle/>
          <a:p>
            <a:fld id="{4995B41A-9D18-48EF-B739-FD37193D25C0}" type="slidenum">
              <a:rPr lang="en-US" smtClean="0"/>
              <a:pPr/>
              <a:t>19</a:t>
            </a:fld>
            <a:endParaRPr lang="en-US"/>
          </a:p>
        </p:txBody>
      </p:sp>
      <p:sp>
        <p:nvSpPr>
          <p:cNvPr id="6" name="TextBox 5"/>
          <p:cNvSpPr txBox="1"/>
          <p:nvPr/>
        </p:nvSpPr>
        <p:spPr>
          <a:xfrm>
            <a:off x="381000" y="1321475"/>
            <a:ext cx="5638800" cy="2031325"/>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P.type</a:t>
            </a:r>
            <a:r>
              <a:rPr lang="en-US" dirty="0">
                <a:solidFill>
                  <a:schemeClr val="tx1"/>
                </a:solidFill>
              </a:rPr>
              <a:t>, </a:t>
            </a:r>
            <a:r>
              <a:rPr lang="en-US" dirty="0" err="1">
                <a:solidFill>
                  <a:schemeClr val="tx1"/>
                </a:solidFill>
              </a:rPr>
              <a:t>P.product</a:t>
            </a:r>
            <a:r>
              <a:rPr lang="en-US" dirty="0">
                <a:solidFill>
                  <a:schemeClr val="tx1"/>
                </a:solidFill>
              </a:rPr>
              <a:t>, Sum(</a:t>
            </a:r>
            <a:r>
              <a:rPr lang="en-US" dirty="0" err="1">
                <a:solidFill>
                  <a:schemeClr val="tx1"/>
                </a:solidFill>
              </a:rPr>
              <a:t>F.receipts</a:t>
            </a:r>
            <a:r>
              <a:rPr lang="en-US" dirty="0">
                <a:solidFill>
                  <a:schemeClr val="tx1"/>
                </a:solidFill>
              </a:rPr>
              <a:t>) as </a:t>
            </a:r>
            <a:r>
              <a:rPr lang="en-US" dirty="0" err="1">
                <a:solidFill>
                  <a:schemeClr val="tx1"/>
                </a:solidFill>
              </a:rPr>
              <a:t>rcpt</a:t>
            </a:r>
            <a:endParaRPr lang="en-US" dirty="0">
              <a:solidFill>
                <a:schemeClr val="tx1"/>
              </a:solidFill>
            </a:endParaRP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F."</a:t>
            </a:r>
            <a:r>
              <a:rPr lang="en-US" dirty="0" err="1">
                <a:solidFill>
                  <a:schemeClr val="tx1"/>
                </a:solidFill>
              </a:rPr>
              <a:t>keyS</a:t>
            </a:r>
            <a:r>
              <a:rPr lang="en-US" dirty="0">
                <a:solidFill>
                  <a:schemeClr val="tx1"/>
                </a:solidFill>
              </a:rPr>
              <a:t>" = S."</a:t>
            </a:r>
            <a:r>
              <a:rPr lang="en-US" dirty="0" err="1">
                <a:solidFill>
                  <a:schemeClr val="tx1"/>
                </a:solidFill>
              </a:rPr>
              <a:t>keyS</a:t>
            </a:r>
            <a:r>
              <a:rPr lang="en-US" dirty="0">
                <a:solidFill>
                  <a:schemeClr val="tx1"/>
                </a:solidFill>
              </a:rPr>
              <a:t>"</a:t>
            </a:r>
          </a:p>
          <a:p>
            <a:pPr>
              <a:tabLst>
                <a:tab pos="2517775" algn="l"/>
              </a:tabLst>
            </a:pPr>
            <a:r>
              <a:rPr lang="en-US" dirty="0">
                <a:solidFill>
                  <a:schemeClr val="tx1"/>
                </a:solidFill>
              </a:rPr>
              <a:t>    JOIN DATE D 	ON F."</a:t>
            </a:r>
            <a:r>
              <a:rPr lang="en-US" dirty="0" err="1">
                <a:solidFill>
                  <a:schemeClr val="tx1"/>
                </a:solidFill>
              </a:rPr>
              <a:t>keyD</a:t>
            </a:r>
            <a:r>
              <a:rPr lang="en-US" dirty="0">
                <a:solidFill>
                  <a:schemeClr val="tx1"/>
                </a:solidFill>
              </a:rPr>
              <a:t>" = D."</a:t>
            </a:r>
            <a:r>
              <a:rPr lang="en-US" dirty="0" err="1">
                <a:solidFill>
                  <a:schemeClr val="tx1"/>
                </a:solidFill>
              </a:rPr>
              <a:t>keyD</a:t>
            </a:r>
            <a:r>
              <a:rPr lang="en-US" dirty="0">
                <a:solidFill>
                  <a:schemeClr val="tx1"/>
                </a:solidFill>
              </a:rPr>
              <a:t>"</a:t>
            </a:r>
          </a:p>
          <a:p>
            <a:pPr>
              <a:tabLst>
                <a:tab pos="2517775" algn="l"/>
              </a:tabLst>
            </a:pPr>
            <a:r>
              <a:rPr lang="en-US" dirty="0">
                <a:solidFill>
                  <a:schemeClr val="tx1"/>
                </a:solidFill>
              </a:rPr>
              <a:t>    JOIN PRODUCT P	ON F."</a:t>
            </a:r>
            <a:r>
              <a:rPr lang="en-US" dirty="0" err="1">
                <a:solidFill>
                  <a:schemeClr val="tx1"/>
                </a:solidFill>
              </a:rPr>
              <a:t>keyP</a:t>
            </a:r>
            <a:r>
              <a:rPr lang="en-US" dirty="0">
                <a:solidFill>
                  <a:schemeClr val="tx1"/>
                </a:solidFill>
              </a:rPr>
              <a:t>" = P."</a:t>
            </a:r>
            <a:r>
              <a:rPr lang="en-US" dirty="0" err="1">
                <a:solidFill>
                  <a:schemeClr val="tx1"/>
                </a:solidFill>
              </a:rPr>
              <a:t>keyP</a:t>
            </a:r>
            <a:r>
              <a:rPr lang="en-US" dirty="0">
                <a:solidFill>
                  <a:schemeClr val="tx1"/>
                </a:solidFill>
              </a:rPr>
              <a:t>"</a:t>
            </a:r>
          </a:p>
          <a:p>
            <a:pPr>
              <a:tabLst>
                <a:tab pos="2517775" algn="l"/>
              </a:tabLst>
            </a:pPr>
            <a:r>
              <a:rPr lang="en-US" dirty="0">
                <a:solidFill>
                  <a:schemeClr val="tx1"/>
                </a:solidFill>
              </a:rPr>
              <a:t>WHERE </a:t>
            </a:r>
            <a:r>
              <a:rPr lang="en-US" dirty="0" err="1">
                <a:solidFill>
                  <a:schemeClr val="tx1"/>
                </a:solidFill>
              </a:rPr>
              <a:t>D.month</a:t>
            </a:r>
            <a:r>
              <a:rPr lang="en-US" dirty="0">
                <a:solidFill>
                  <a:schemeClr val="tx1"/>
                </a:solidFill>
              </a:rPr>
              <a:t> = '2010 Jan'</a:t>
            </a:r>
          </a:p>
          <a:p>
            <a:pPr>
              <a:tabLst>
                <a:tab pos="2517775" algn="l"/>
              </a:tabLst>
            </a:pPr>
            <a:r>
              <a:rPr lang="en-US" dirty="0">
                <a:solidFill>
                  <a:schemeClr val="tx1"/>
                </a:solidFill>
              </a:rPr>
              <a:t>GROUP BY </a:t>
            </a:r>
            <a:r>
              <a:rPr lang="en-US" dirty="0">
                <a:solidFill>
                  <a:srgbClr val="FF0000"/>
                </a:solidFill>
              </a:rPr>
              <a:t>ROLLUP</a:t>
            </a:r>
            <a:r>
              <a:rPr lang="en-US" dirty="0">
                <a:solidFill>
                  <a:schemeClr val="tx1"/>
                </a:solidFill>
              </a:rPr>
              <a:t>(</a:t>
            </a:r>
            <a:r>
              <a:rPr lang="en-US" dirty="0" err="1">
                <a:solidFill>
                  <a:schemeClr val="tx1"/>
                </a:solidFill>
              </a:rPr>
              <a:t>P.type</a:t>
            </a:r>
            <a:r>
              <a:rPr lang="en-US" dirty="0">
                <a:solidFill>
                  <a:schemeClr val="tx1"/>
                </a:solidFill>
              </a:rPr>
              <a:t>, </a:t>
            </a:r>
            <a:r>
              <a:rPr lang="en-US" dirty="0" err="1">
                <a:solidFill>
                  <a:schemeClr val="tx1"/>
                </a:solidFill>
              </a:rPr>
              <a:t>P.product</a:t>
            </a:r>
            <a:r>
              <a:rPr lang="en-US" dirty="0">
                <a:solidFill>
                  <a:schemeClr val="tx1"/>
                </a:solidFill>
              </a:rPr>
              <a:t>);</a:t>
            </a:r>
          </a:p>
        </p:txBody>
      </p:sp>
      <p:graphicFrame>
        <p:nvGraphicFramePr>
          <p:cNvPr id="7" name="Table 6"/>
          <p:cNvGraphicFramePr>
            <a:graphicFrameLocks noGrp="1"/>
          </p:cNvGraphicFramePr>
          <p:nvPr/>
        </p:nvGraphicFramePr>
        <p:xfrm>
          <a:off x="1295400" y="3581400"/>
          <a:ext cx="3276600" cy="2540000"/>
        </p:xfrm>
        <a:graphic>
          <a:graphicData uri="http://schemas.openxmlformats.org/drawingml/2006/table">
            <a:tbl>
              <a:tblPr firstRow="1" bandRow="1">
                <a:tableStyleId>{5940675A-B579-460E-94D1-54222C63F5DA}</a:tableStyleId>
              </a:tblPr>
              <a:tblGrid>
                <a:gridCol w="1068961">
                  <a:extLst>
                    <a:ext uri="{9D8B030D-6E8A-4147-A177-3AD203B41FA5}">
                      <a16:colId xmlns:a16="http://schemas.microsoft.com/office/drawing/2014/main" val="20000"/>
                    </a:ext>
                  </a:extLst>
                </a:gridCol>
                <a:gridCol w="1122465">
                  <a:extLst>
                    <a:ext uri="{9D8B030D-6E8A-4147-A177-3AD203B41FA5}">
                      <a16:colId xmlns:a16="http://schemas.microsoft.com/office/drawing/2014/main" val="20001"/>
                    </a:ext>
                  </a:extLst>
                </a:gridCol>
                <a:gridCol w="1085174">
                  <a:extLst>
                    <a:ext uri="{9D8B030D-6E8A-4147-A177-3AD203B41FA5}">
                      <a16:colId xmlns:a16="http://schemas.microsoft.com/office/drawing/2014/main" val="20002"/>
                    </a:ext>
                  </a:extLst>
                </a:gridCol>
              </a:tblGrid>
              <a:tr h="31750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sz="1400" dirty="0"/>
                        <a:t>Receipts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r h="317500">
                <a:tc>
                  <a:txBody>
                    <a:bodyPr/>
                    <a:lstStyle/>
                    <a:p>
                      <a:r>
                        <a:rPr lang="en-US" sz="1400" dirty="0"/>
                        <a:t>Dairy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i="1" dirty="0">
                          <a:solidFill>
                            <a:srgbClr val="7030A0"/>
                          </a:solidFill>
                        </a:rPr>
                        <a:t>Subtotal: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dirty="0">
                          <a:solidFill>
                            <a:srgbClr val="7030A0"/>
                          </a:solidFill>
                        </a:rPr>
                        <a:t>245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Drink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335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i="1" dirty="0">
                          <a:solidFill>
                            <a:srgbClr val="7030A0"/>
                          </a:solidFill>
                        </a:rPr>
                        <a:t>Subtotal:</a:t>
                      </a:r>
                      <a:endParaRPr lang="en-US" sz="1400" dirty="0">
                        <a:solidFill>
                          <a:srgbClr val="7030A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dirty="0">
                          <a:solidFill>
                            <a:srgbClr val="7030A0"/>
                          </a:solidFill>
                        </a:rPr>
                        <a:t>640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i="1" dirty="0">
                          <a:solidFill>
                            <a:srgbClr val="7030A0"/>
                          </a:solidFill>
                        </a:rPr>
                        <a:t>Total: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i="1" dirty="0">
                          <a:solidFill>
                            <a:srgbClr val="7030A0"/>
                          </a:solidFill>
                        </a:rPr>
                        <a:t>885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285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6324600" y="1219200"/>
          <a:ext cx="2300800" cy="2540000"/>
        </p:xfrm>
        <a:graphic>
          <a:graphicData uri="http://schemas.openxmlformats.org/drawingml/2006/table">
            <a:tbl>
              <a:tblPr firstRow="1" bandRow="1">
                <a:tableStyleId>{5940675A-B579-460E-94D1-54222C63F5DA}</a:tableStyleId>
              </a:tblPr>
              <a:tblGrid>
                <a:gridCol w="750615">
                  <a:extLst>
                    <a:ext uri="{9D8B030D-6E8A-4147-A177-3AD203B41FA5}">
                      <a16:colId xmlns:a16="http://schemas.microsoft.com/office/drawing/2014/main" val="20000"/>
                    </a:ext>
                  </a:extLst>
                </a:gridCol>
                <a:gridCol w="78818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7500">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rcpt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500">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Milk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Yogurt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Coke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Juice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r>
                        <a:rPr lang="en-US" sz="1400" dirty="0">
                          <a:solidFill>
                            <a:srgbClr val="7030A0"/>
                          </a:solidFill>
                        </a:rPr>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r>
                        <a:rPr lang="en-US" sz="1400" dirty="0">
                          <a:solidFill>
                            <a:srgbClr val="7030A0"/>
                          </a:solidFill>
                        </a:rPr>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640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885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1435113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normAutofit/>
          </a:bodyPr>
          <a:lstStyle/>
          <a:p>
            <a:r>
              <a:rPr lang="en-US" dirty="0"/>
              <a:t>Sequence of queries in a typical analysis session</a:t>
            </a:r>
          </a:p>
          <a:p>
            <a:r>
              <a:rPr lang="en-US" dirty="0"/>
              <a:t>OLAP features:</a:t>
            </a:r>
          </a:p>
          <a:p>
            <a:pPr lvl="1"/>
            <a:r>
              <a:rPr lang="en-US" dirty="0"/>
              <a:t>Multidimensional data analysis</a:t>
            </a:r>
          </a:p>
          <a:p>
            <a:pPr lvl="1"/>
            <a:r>
              <a:rPr lang="en-US" dirty="0"/>
              <a:t>Complex calculation</a:t>
            </a:r>
          </a:p>
          <a:p>
            <a:pPr lvl="1"/>
            <a:r>
              <a:rPr lang="en-US" dirty="0"/>
              <a:t>Speed of thought</a:t>
            </a:r>
          </a:p>
          <a:p>
            <a:r>
              <a:rPr lang="en-US" dirty="0"/>
              <a:t>OLAP architecture</a:t>
            </a:r>
          </a:p>
          <a:p>
            <a:pPr lvl="1"/>
            <a:r>
              <a:rPr lang="en-US" dirty="0"/>
              <a:t>Client and server</a:t>
            </a:r>
          </a:p>
          <a:p>
            <a:pPr lvl="1"/>
            <a:r>
              <a:rPr lang="en-US" dirty="0"/>
              <a:t>XMLA and MDX</a:t>
            </a:r>
          </a:p>
          <a:p>
            <a:r>
              <a:rPr lang="en-US" dirty="0"/>
              <a:t>Defining a cube</a:t>
            </a:r>
          </a:p>
          <a:p>
            <a:r>
              <a:rPr lang="en-US" dirty="0"/>
              <a:t>MDX basics</a:t>
            </a:r>
          </a:p>
        </p:txBody>
      </p:sp>
      <p:sp>
        <p:nvSpPr>
          <p:cNvPr id="4" name="Slide Number Placeholder 3"/>
          <p:cNvSpPr>
            <a:spLocks noGrp="1"/>
          </p:cNvSpPr>
          <p:nvPr>
            <p:ph type="sldNum" sz="quarter" idx="12"/>
          </p:nvPr>
        </p:nvSpPr>
        <p:spPr/>
        <p:txBody>
          <a:bodyPr/>
          <a:lstStyle/>
          <a:p>
            <a:fld id="{4995B41A-9D18-48EF-B739-FD37193D25C0}"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C7EA-6391-4EFF-ABA6-C2766F990064}"/>
              </a:ext>
            </a:extLst>
          </p:cNvPr>
          <p:cNvSpPr>
            <a:spLocks noGrp="1"/>
          </p:cNvSpPr>
          <p:nvPr>
            <p:ph type="title"/>
          </p:nvPr>
        </p:nvSpPr>
        <p:spPr/>
        <p:txBody>
          <a:bodyPr/>
          <a:lstStyle/>
          <a:p>
            <a:r>
              <a:rPr lang="en-US" dirty="0"/>
              <a:t>CUBE (1/3)</a:t>
            </a:r>
          </a:p>
        </p:txBody>
      </p:sp>
      <p:sp>
        <p:nvSpPr>
          <p:cNvPr id="3" name="Slide Number Placeholder 2">
            <a:extLst>
              <a:ext uri="{FF2B5EF4-FFF2-40B4-BE49-F238E27FC236}">
                <a16:creationId xmlns:a16="http://schemas.microsoft.com/office/drawing/2014/main" id="{FD92E445-00C4-41E3-AADA-A7639C3FB0CA}"/>
              </a:ext>
            </a:extLst>
          </p:cNvPr>
          <p:cNvSpPr>
            <a:spLocks noGrp="1"/>
          </p:cNvSpPr>
          <p:nvPr>
            <p:ph type="sldNum" sz="quarter" idx="12"/>
          </p:nvPr>
        </p:nvSpPr>
        <p:spPr/>
        <p:txBody>
          <a:bodyPr/>
          <a:lstStyle/>
          <a:p>
            <a:fld id="{4995B41A-9D18-48EF-B739-FD37193D25C0}" type="slidenum">
              <a:rPr lang="en-US" smtClean="0"/>
              <a:pPr/>
              <a:t>20</a:t>
            </a:fld>
            <a:endParaRPr lang="en-US"/>
          </a:p>
        </p:txBody>
      </p:sp>
      <p:sp>
        <p:nvSpPr>
          <p:cNvPr id="4" name="Content Placeholder 3">
            <a:extLst>
              <a:ext uri="{FF2B5EF4-FFF2-40B4-BE49-F238E27FC236}">
                <a16:creationId xmlns:a16="http://schemas.microsoft.com/office/drawing/2014/main" id="{D1733A91-ECE5-4D98-A651-604DA8B12E75}"/>
              </a:ext>
            </a:extLst>
          </p:cNvPr>
          <p:cNvSpPr>
            <a:spLocks noGrp="1"/>
          </p:cNvSpPr>
          <p:nvPr>
            <p:ph sz="quarter" idx="1"/>
          </p:nvPr>
        </p:nvSpPr>
        <p:spPr>
          <a:xfrm>
            <a:off x="457200" y="1219200"/>
            <a:ext cx="8229600" cy="5257800"/>
          </a:xfrm>
        </p:spPr>
        <p:txBody>
          <a:bodyPr>
            <a:normAutofit fontScale="92500" lnSpcReduction="10000"/>
          </a:bodyPr>
          <a:lstStyle/>
          <a:p>
            <a:r>
              <a:rPr lang="en-US" b="1" dirty="0">
                <a:solidFill>
                  <a:srgbClr val="FF0000"/>
                </a:solidFill>
              </a:rPr>
              <a:t>CUBE</a:t>
            </a:r>
            <a:r>
              <a:rPr lang="en-US" dirty="0"/>
              <a:t> is a clause of the form</a:t>
            </a:r>
            <a:br>
              <a:rPr lang="en-US" dirty="0"/>
            </a:br>
            <a:r>
              <a:rPr lang="en-US" dirty="0"/>
              <a:t>    </a:t>
            </a:r>
            <a:r>
              <a:rPr lang="en-US" dirty="0">
                <a:solidFill>
                  <a:srgbClr val="FF0000"/>
                </a:solidFill>
              </a:rPr>
              <a:t>CUBE (e1, e2, …)</a:t>
            </a:r>
            <a:br>
              <a:rPr lang="en-US" dirty="0"/>
            </a:br>
            <a:r>
              <a:rPr lang="en-US" dirty="0"/>
              <a:t>represents the given list and all of its possible subsets (i.e., the power set)</a:t>
            </a:r>
          </a:p>
          <a:p>
            <a:r>
              <a:rPr lang="en-US" dirty="0"/>
              <a:t>Thus, CUBE(a, b, c) is equivalent to </a:t>
            </a:r>
            <a:br>
              <a:rPr lang="en-US" dirty="0"/>
            </a:br>
            <a:r>
              <a:rPr lang="en-US" dirty="0">
                <a:solidFill>
                  <a:schemeClr val="bg2">
                    <a:lumMod val="50000"/>
                  </a:schemeClr>
                </a:solidFill>
              </a:rPr>
              <a:t>             GROUPING SETS (</a:t>
            </a:r>
            <a:br>
              <a:rPr lang="en-US" dirty="0">
                <a:solidFill>
                  <a:schemeClr val="bg2">
                    <a:lumMod val="50000"/>
                  </a:schemeClr>
                </a:solidFill>
              </a:rPr>
            </a:br>
            <a:r>
              <a:rPr lang="en-US" dirty="0">
                <a:solidFill>
                  <a:schemeClr val="bg2">
                    <a:lumMod val="50000"/>
                  </a:schemeClr>
                </a:solidFill>
              </a:rPr>
              <a:t>			(a, b, c),</a:t>
            </a:r>
            <a:br>
              <a:rPr lang="en-US" dirty="0">
                <a:solidFill>
                  <a:schemeClr val="bg2">
                    <a:lumMod val="50000"/>
                  </a:schemeClr>
                </a:solidFill>
              </a:rPr>
            </a:br>
            <a:r>
              <a:rPr lang="en-US" dirty="0">
                <a:solidFill>
                  <a:schemeClr val="bg2">
                    <a:lumMod val="50000"/>
                  </a:schemeClr>
                </a:solidFill>
              </a:rPr>
              <a:t>			(a, b,   ),</a:t>
            </a:r>
            <a:br>
              <a:rPr lang="en-US" dirty="0">
                <a:solidFill>
                  <a:schemeClr val="bg2">
                    <a:lumMod val="50000"/>
                  </a:schemeClr>
                </a:solidFill>
              </a:rPr>
            </a:br>
            <a:r>
              <a:rPr lang="en-US" dirty="0">
                <a:solidFill>
                  <a:schemeClr val="bg2">
                    <a:lumMod val="50000"/>
                  </a:schemeClr>
                </a:solidFill>
              </a:rPr>
              <a:t>			(a,    c),</a:t>
            </a:r>
            <a:br>
              <a:rPr lang="en-US" dirty="0">
                <a:solidFill>
                  <a:schemeClr val="bg2">
                    <a:lumMod val="50000"/>
                  </a:schemeClr>
                </a:solidFill>
              </a:rPr>
            </a:br>
            <a:r>
              <a:rPr lang="en-US" dirty="0">
                <a:solidFill>
                  <a:schemeClr val="bg2">
                    <a:lumMod val="50000"/>
                  </a:schemeClr>
                </a:solidFill>
              </a:rPr>
              <a:t>			(a      ),</a:t>
            </a:r>
            <a:br>
              <a:rPr lang="en-US" dirty="0">
                <a:solidFill>
                  <a:schemeClr val="bg2">
                    <a:lumMod val="50000"/>
                  </a:schemeClr>
                </a:solidFill>
              </a:rPr>
            </a:br>
            <a:r>
              <a:rPr lang="en-US" dirty="0">
                <a:solidFill>
                  <a:schemeClr val="bg2">
                    <a:lumMod val="50000"/>
                  </a:schemeClr>
                </a:solidFill>
              </a:rPr>
              <a:t>			(   b, c),</a:t>
            </a:r>
            <a:br>
              <a:rPr lang="en-US" dirty="0">
                <a:solidFill>
                  <a:schemeClr val="bg2">
                    <a:lumMod val="50000"/>
                  </a:schemeClr>
                </a:solidFill>
              </a:rPr>
            </a:br>
            <a:r>
              <a:rPr lang="en-US" dirty="0">
                <a:solidFill>
                  <a:schemeClr val="bg2">
                    <a:lumMod val="50000"/>
                  </a:schemeClr>
                </a:solidFill>
              </a:rPr>
              <a:t>			(   b   ),</a:t>
            </a:r>
            <a:br>
              <a:rPr lang="en-US" dirty="0">
                <a:solidFill>
                  <a:schemeClr val="bg2">
                    <a:lumMod val="50000"/>
                  </a:schemeClr>
                </a:solidFill>
              </a:rPr>
            </a:br>
            <a:r>
              <a:rPr lang="en-US" dirty="0">
                <a:solidFill>
                  <a:schemeClr val="bg2">
                    <a:lumMod val="50000"/>
                  </a:schemeClr>
                </a:solidFill>
              </a:rPr>
              <a:t>			(       c),</a:t>
            </a:r>
            <a:br>
              <a:rPr lang="en-US" dirty="0">
                <a:solidFill>
                  <a:schemeClr val="bg2">
                    <a:lumMod val="50000"/>
                  </a:schemeClr>
                </a:solidFill>
              </a:rPr>
            </a:br>
            <a:r>
              <a:rPr lang="en-US" dirty="0">
                <a:solidFill>
                  <a:schemeClr val="bg2">
                    <a:lumMod val="50000"/>
                  </a:schemeClr>
                </a:solidFill>
              </a:rPr>
              <a:t>			(        )</a:t>
            </a:r>
            <a:br>
              <a:rPr lang="en-US" dirty="0">
                <a:solidFill>
                  <a:schemeClr val="bg2">
                    <a:lumMod val="50000"/>
                  </a:schemeClr>
                </a:solidFill>
              </a:rPr>
            </a:br>
            <a:r>
              <a:rPr lang="en-US" dirty="0">
                <a:solidFill>
                  <a:schemeClr val="bg2">
                    <a:lumMod val="50000"/>
                  </a:schemeClr>
                </a:solidFill>
              </a:rPr>
              <a:t>             )</a:t>
            </a:r>
          </a:p>
        </p:txBody>
      </p:sp>
    </p:spTree>
    <p:extLst>
      <p:ext uri="{BB962C8B-B14F-4D97-AF65-F5344CB8AC3E}">
        <p14:creationId xmlns:p14="http://schemas.microsoft.com/office/powerpoint/2010/main" val="129054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81C-E9E7-48D1-9BD3-38DA51DAC118}"/>
              </a:ext>
            </a:extLst>
          </p:cNvPr>
          <p:cNvSpPr>
            <a:spLocks noGrp="1"/>
          </p:cNvSpPr>
          <p:nvPr>
            <p:ph type="title"/>
          </p:nvPr>
        </p:nvSpPr>
        <p:spPr/>
        <p:txBody>
          <a:bodyPr/>
          <a:lstStyle/>
          <a:p>
            <a:r>
              <a:rPr lang="en-US" dirty="0"/>
              <a:t>CUBE (2/3)</a:t>
            </a:r>
          </a:p>
        </p:txBody>
      </p:sp>
      <p:sp>
        <p:nvSpPr>
          <p:cNvPr id="3" name="Slide Number Placeholder 2">
            <a:extLst>
              <a:ext uri="{FF2B5EF4-FFF2-40B4-BE49-F238E27FC236}">
                <a16:creationId xmlns:a16="http://schemas.microsoft.com/office/drawing/2014/main" id="{2B95394E-569C-4555-A808-FABC46E6E164}"/>
              </a:ext>
            </a:extLst>
          </p:cNvPr>
          <p:cNvSpPr>
            <a:spLocks noGrp="1"/>
          </p:cNvSpPr>
          <p:nvPr>
            <p:ph type="sldNum" sz="quarter" idx="12"/>
          </p:nvPr>
        </p:nvSpPr>
        <p:spPr/>
        <p:txBody>
          <a:bodyPr/>
          <a:lstStyle/>
          <a:p>
            <a:fld id="{4995B41A-9D18-48EF-B739-FD37193D25C0}" type="slidenum">
              <a:rPr lang="en-US" smtClean="0"/>
              <a:pPr/>
              <a:t>21</a:t>
            </a:fld>
            <a:endParaRPr lang="en-US"/>
          </a:p>
        </p:txBody>
      </p:sp>
      <p:sp>
        <p:nvSpPr>
          <p:cNvPr id="4" name="Content Placeholder 3">
            <a:extLst>
              <a:ext uri="{FF2B5EF4-FFF2-40B4-BE49-F238E27FC236}">
                <a16:creationId xmlns:a16="http://schemas.microsoft.com/office/drawing/2014/main" id="{E7AC658D-0ED7-42A7-AC99-F676B3D9E13B}"/>
              </a:ext>
            </a:extLst>
          </p:cNvPr>
          <p:cNvSpPr>
            <a:spLocks noGrp="1"/>
          </p:cNvSpPr>
          <p:nvPr>
            <p:ph sz="quarter" idx="1"/>
          </p:nvPr>
        </p:nvSpPr>
        <p:spPr>
          <a:xfrm>
            <a:off x="457200" y="1219200"/>
            <a:ext cx="8229600" cy="5334000"/>
          </a:xfrm>
        </p:spPr>
        <p:txBody>
          <a:bodyPr>
            <a:normAutofit fontScale="92500" lnSpcReduction="10000"/>
          </a:bodyPr>
          <a:lstStyle/>
          <a:p>
            <a:r>
              <a:rPr lang="en-US" dirty="0"/>
              <a:t>SELECT brand, size, sum(sales) FROM </a:t>
            </a:r>
            <a:r>
              <a:rPr lang="en-US" dirty="0" err="1"/>
              <a:t>item_sold</a:t>
            </a:r>
            <a:r>
              <a:rPr lang="en-US" dirty="0"/>
              <a:t> </a:t>
            </a:r>
            <a:br>
              <a:rPr lang="en-US" dirty="0"/>
            </a:br>
            <a:r>
              <a:rPr lang="en-US" dirty="0"/>
              <a:t>GROUP BY </a:t>
            </a:r>
            <a:r>
              <a:rPr lang="en-US" dirty="0">
                <a:solidFill>
                  <a:srgbClr val="FF0000"/>
                </a:solidFill>
              </a:rPr>
              <a:t>CUBE (brand, size)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SELECT </a:t>
            </a:r>
            <a:r>
              <a:rPr lang="en-US" altLang="zh-CN" dirty="0"/>
              <a:t>brand size sum(sales) FROM </a:t>
            </a:r>
            <a:r>
              <a:rPr lang="en-US" altLang="zh-CN" dirty="0" err="1"/>
              <a:t>item_sold</a:t>
            </a:r>
            <a:br>
              <a:rPr lang="en-US" altLang="zh-CN" dirty="0"/>
            </a:br>
            <a:r>
              <a:rPr lang="en-US" altLang="zh-CN" dirty="0">
                <a:solidFill>
                  <a:schemeClr val="bg2">
                    <a:lumMod val="50000"/>
                  </a:schemeClr>
                </a:solidFill>
              </a:rPr>
              <a:t>GROUP BY GROUPING SET ((brand, size), (brand), (size), ())</a:t>
            </a:r>
            <a:endParaRPr lang="en-US" dirty="0">
              <a:solidFill>
                <a:schemeClr val="bg2">
                  <a:lumMod val="50000"/>
                </a:schemeClr>
              </a:solidFill>
            </a:endParaRPr>
          </a:p>
          <a:p>
            <a:endParaRPr lang="en-US" dirty="0"/>
          </a:p>
        </p:txBody>
      </p:sp>
      <p:grpSp>
        <p:nvGrpSpPr>
          <p:cNvPr id="14" name="Group 13">
            <a:extLst>
              <a:ext uri="{FF2B5EF4-FFF2-40B4-BE49-F238E27FC236}">
                <a16:creationId xmlns:a16="http://schemas.microsoft.com/office/drawing/2014/main" id="{AC893AE2-D567-4D4C-B71D-900F6DC3D5AF}"/>
              </a:ext>
            </a:extLst>
          </p:cNvPr>
          <p:cNvGrpSpPr/>
          <p:nvPr/>
        </p:nvGrpSpPr>
        <p:grpSpPr>
          <a:xfrm>
            <a:off x="2895600" y="2171700"/>
            <a:ext cx="4437534" cy="3352800"/>
            <a:chOff x="2895600" y="2286000"/>
            <a:chExt cx="4784479" cy="3614936"/>
          </a:xfrm>
        </p:grpSpPr>
        <p:pic>
          <p:nvPicPr>
            <p:cNvPr id="5" name="Picture 4">
              <a:extLst>
                <a:ext uri="{FF2B5EF4-FFF2-40B4-BE49-F238E27FC236}">
                  <a16:creationId xmlns:a16="http://schemas.microsoft.com/office/drawing/2014/main" id="{ABC6347E-1D69-4DA7-9421-0B1DE21001AA}"/>
                </a:ext>
              </a:extLst>
            </p:cNvPr>
            <p:cNvPicPr>
              <a:picLocks noChangeAspect="1"/>
            </p:cNvPicPr>
            <p:nvPr/>
          </p:nvPicPr>
          <p:blipFill>
            <a:blip r:embed="rId2"/>
            <a:stretch>
              <a:fillRect/>
            </a:stretch>
          </p:blipFill>
          <p:spPr>
            <a:xfrm>
              <a:off x="2895600" y="2286000"/>
              <a:ext cx="2831700" cy="3614936"/>
            </a:xfrm>
            <a:prstGeom prst="rect">
              <a:avLst/>
            </a:prstGeom>
          </p:spPr>
        </p:pic>
        <p:sp>
          <p:nvSpPr>
            <p:cNvPr id="6" name="Rectangle 5">
              <a:extLst>
                <a:ext uri="{FF2B5EF4-FFF2-40B4-BE49-F238E27FC236}">
                  <a16:creationId xmlns:a16="http://schemas.microsoft.com/office/drawing/2014/main" id="{B69D9F33-D781-471E-95C8-CCC824067740}"/>
                </a:ext>
              </a:extLst>
            </p:cNvPr>
            <p:cNvSpPr/>
            <p:nvPr/>
          </p:nvSpPr>
          <p:spPr>
            <a:xfrm>
              <a:off x="2914958" y="3116154"/>
              <a:ext cx="2812342" cy="2995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2FB76D8-716B-42B4-AF5C-33B58836F445}"/>
                </a:ext>
              </a:extLst>
            </p:cNvPr>
            <p:cNvSpPr txBox="1"/>
            <p:nvPr/>
          </p:nvSpPr>
          <p:spPr>
            <a:xfrm>
              <a:off x="5727300" y="3128261"/>
              <a:ext cx="1447800" cy="276999"/>
            </a:xfrm>
            <a:prstGeom prst="rect">
              <a:avLst/>
            </a:prstGeom>
            <a:noFill/>
          </p:spPr>
          <p:txBody>
            <a:bodyPr wrap="square" rtlCol="0">
              <a:spAutoFit/>
            </a:bodyPr>
            <a:lstStyle/>
            <a:p>
              <a:r>
                <a:rPr lang="en-US" sz="1200" dirty="0">
                  <a:solidFill>
                    <a:srgbClr val="FF0000"/>
                  </a:solidFill>
                </a:rPr>
                <a:t>GROUP BY ( )</a:t>
              </a:r>
            </a:p>
          </p:txBody>
        </p:sp>
        <p:sp>
          <p:nvSpPr>
            <p:cNvPr id="8" name="Rectangle 7">
              <a:extLst>
                <a:ext uri="{FF2B5EF4-FFF2-40B4-BE49-F238E27FC236}">
                  <a16:creationId xmlns:a16="http://schemas.microsoft.com/office/drawing/2014/main" id="{29492387-FF49-4F5B-989D-AD22F10A2334}"/>
                </a:ext>
              </a:extLst>
            </p:cNvPr>
            <p:cNvSpPr/>
            <p:nvPr/>
          </p:nvSpPr>
          <p:spPr>
            <a:xfrm>
              <a:off x="2932045" y="3460015"/>
              <a:ext cx="2795255" cy="117493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9" name="TextBox 8">
              <a:extLst>
                <a:ext uri="{FF2B5EF4-FFF2-40B4-BE49-F238E27FC236}">
                  <a16:creationId xmlns:a16="http://schemas.microsoft.com/office/drawing/2014/main" id="{CDB012F9-2F1E-4389-991D-91D92E3A45B7}"/>
                </a:ext>
              </a:extLst>
            </p:cNvPr>
            <p:cNvSpPr txBox="1"/>
            <p:nvPr/>
          </p:nvSpPr>
          <p:spPr>
            <a:xfrm>
              <a:off x="5727300" y="3880414"/>
              <a:ext cx="1952779" cy="276999"/>
            </a:xfrm>
            <a:prstGeom prst="rect">
              <a:avLst/>
            </a:prstGeom>
            <a:noFill/>
          </p:spPr>
          <p:txBody>
            <a:bodyPr wrap="square" rtlCol="0">
              <a:spAutoFit/>
            </a:bodyPr>
            <a:lstStyle/>
            <a:p>
              <a:r>
                <a:rPr lang="en-US" sz="1200" dirty="0">
                  <a:solidFill>
                    <a:schemeClr val="bg2">
                      <a:lumMod val="50000"/>
                    </a:schemeClr>
                  </a:solidFill>
                </a:rPr>
                <a:t>GROUP BY </a:t>
              </a:r>
              <a:r>
                <a:rPr lang="en-US" altLang="zh-CN" sz="1200" dirty="0">
                  <a:solidFill>
                    <a:schemeClr val="bg2">
                      <a:lumMod val="50000"/>
                    </a:schemeClr>
                  </a:solidFill>
                </a:rPr>
                <a:t>brand, size</a:t>
              </a:r>
              <a:endParaRPr lang="en-US" sz="1200" dirty="0">
                <a:solidFill>
                  <a:schemeClr val="bg2">
                    <a:lumMod val="50000"/>
                  </a:schemeClr>
                </a:solidFill>
              </a:endParaRPr>
            </a:p>
          </p:txBody>
        </p:sp>
        <p:sp>
          <p:nvSpPr>
            <p:cNvPr id="10" name="Rectangle 9">
              <a:extLst>
                <a:ext uri="{FF2B5EF4-FFF2-40B4-BE49-F238E27FC236}">
                  <a16:creationId xmlns:a16="http://schemas.microsoft.com/office/drawing/2014/main" id="{B994AC26-0501-4643-A2A7-82821FABA453}"/>
                </a:ext>
              </a:extLst>
            </p:cNvPr>
            <p:cNvSpPr/>
            <p:nvPr/>
          </p:nvSpPr>
          <p:spPr>
            <a:xfrm>
              <a:off x="2930127" y="4694118"/>
              <a:ext cx="2831700" cy="53009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1" name="TextBox 10">
              <a:extLst>
                <a:ext uri="{FF2B5EF4-FFF2-40B4-BE49-F238E27FC236}">
                  <a16:creationId xmlns:a16="http://schemas.microsoft.com/office/drawing/2014/main" id="{0663A548-AA26-4836-A8BD-A89242085EC4}"/>
                </a:ext>
              </a:extLst>
            </p:cNvPr>
            <p:cNvSpPr txBox="1"/>
            <p:nvPr/>
          </p:nvSpPr>
          <p:spPr>
            <a:xfrm>
              <a:off x="5727300" y="4820665"/>
              <a:ext cx="1447800" cy="276999"/>
            </a:xfrm>
            <a:prstGeom prst="rect">
              <a:avLst/>
            </a:prstGeom>
            <a:noFill/>
          </p:spPr>
          <p:txBody>
            <a:bodyPr wrap="square" rtlCol="0">
              <a:spAutoFit/>
            </a:bodyPr>
            <a:lstStyle/>
            <a:p>
              <a:r>
                <a:rPr lang="en-US" sz="1200" dirty="0">
                  <a:solidFill>
                    <a:schemeClr val="accent6">
                      <a:lumMod val="60000"/>
                      <a:lumOff val="40000"/>
                    </a:schemeClr>
                  </a:solidFill>
                </a:rPr>
                <a:t>GROUP BY </a:t>
              </a:r>
              <a:r>
                <a:rPr lang="en-US" altLang="zh-CN" sz="1200" dirty="0">
                  <a:solidFill>
                    <a:schemeClr val="accent6">
                      <a:lumMod val="60000"/>
                      <a:lumOff val="40000"/>
                    </a:schemeClr>
                  </a:solidFill>
                </a:rPr>
                <a:t>brand</a:t>
              </a:r>
              <a:endParaRPr lang="en-US" sz="1200" dirty="0">
                <a:solidFill>
                  <a:schemeClr val="accent6">
                    <a:lumMod val="60000"/>
                    <a:lumOff val="40000"/>
                  </a:schemeClr>
                </a:solidFill>
              </a:endParaRPr>
            </a:p>
          </p:txBody>
        </p:sp>
        <p:sp>
          <p:nvSpPr>
            <p:cNvPr id="12" name="Rectangle 11">
              <a:extLst>
                <a:ext uri="{FF2B5EF4-FFF2-40B4-BE49-F238E27FC236}">
                  <a16:creationId xmlns:a16="http://schemas.microsoft.com/office/drawing/2014/main" id="{2FE3B1A0-D05E-4CC7-8B26-5432E0886053}"/>
                </a:ext>
              </a:extLst>
            </p:cNvPr>
            <p:cNvSpPr/>
            <p:nvPr/>
          </p:nvSpPr>
          <p:spPr>
            <a:xfrm>
              <a:off x="2930127" y="5298304"/>
              <a:ext cx="2831700" cy="530095"/>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
          <p:nvSpPr>
            <p:cNvPr id="13" name="TextBox 12">
              <a:extLst>
                <a:ext uri="{FF2B5EF4-FFF2-40B4-BE49-F238E27FC236}">
                  <a16:creationId xmlns:a16="http://schemas.microsoft.com/office/drawing/2014/main" id="{B225E284-AB95-4DC1-B9B3-C928BE5655B4}"/>
                </a:ext>
              </a:extLst>
            </p:cNvPr>
            <p:cNvSpPr txBox="1"/>
            <p:nvPr/>
          </p:nvSpPr>
          <p:spPr>
            <a:xfrm>
              <a:off x="5727300" y="5414796"/>
              <a:ext cx="1447800" cy="276999"/>
            </a:xfrm>
            <a:prstGeom prst="rect">
              <a:avLst/>
            </a:prstGeom>
            <a:noFill/>
          </p:spPr>
          <p:txBody>
            <a:bodyPr wrap="square" rtlCol="0">
              <a:spAutoFit/>
            </a:bodyPr>
            <a:lstStyle/>
            <a:p>
              <a:r>
                <a:rPr lang="en-US" sz="1200" dirty="0">
                  <a:solidFill>
                    <a:schemeClr val="accent3">
                      <a:lumMod val="75000"/>
                    </a:schemeClr>
                  </a:solidFill>
                </a:rPr>
                <a:t>GROUP BY </a:t>
              </a:r>
              <a:r>
                <a:rPr lang="en-US" altLang="zh-CN" sz="1200" dirty="0">
                  <a:solidFill>
                    <a:schemeClr val="accent3">
                      <a:lumMod val="75000"/>
                    </a:schemeClr>
                  </a:solidFill>
                </a:rPr>
                <a:t>size</a:t>
              </a:r>
              <a:endParaRPr lang="en-US" sz="1200" dirty="0">
                <a:solidFill>
                  <a:schemeClr val="accent3">
                    <a:lumMod val="75000"/>
                  </a:schemeClr>
                </a:solidFill>
              </a:endParaRPr>
            </a:p>
          </p:txBody>
        </p:sp>
      </p:grpSp>
    </p:spTree>
    <p:extLst>
      <p:ext uri="{BB962C8B-B14F-4D97-AF65-F5344CB8AC3E}">
        <p14:creationId xmlns:p14="http://schemas.microsoft.com/office/powerpoint/2010/main" val="3074541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CUBE (3/3)</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22</a:t>
            </a:fld>
            <a:endParaRPr lang="en-US"/>
          </a:p>
        </p:txBody>
      </p:sp>
      <p:sp>
        <p:nvSpPr>
          <p:cNvPr id="6" name="TextBox 5"/>
          <p:cNvSpPr txBox="1"/>
          <p:nvPr/>
        </p:nvSpPr>
        <p:spPr>
          <a:xfrm>
            <a:off x="381000" y="1321475"/>
            <a:ext cx="5638800" cy="2031325"/>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dirty="0">
                <a:solidFill>
                  <a:schemeClr val="tx1"/>
                </a:solidFill>
              </a:rPr>
              <a:t>SELECT </a:t>
            </a:r>
            <a:r>
              <a:rPr lang="en-US" dirty="0" err="1">
                <a:solidFill>
                  <a:schemeClr val="tx1"/>
                </a:solidFill>
              </a:rPr>
              <a:t>S.city</a:t>
            </a:r>
            <a:r>
              <a:rPr lang="en-US" dirty="0">
                <a:solidFill>
                  <a:schemeClr val="tx1"/>
                </a:solidFill>
              </a:rPr>
              <a:t>, </a:t>
            </a:r>
            <a:r>
              <a:rPr lang="en-US" dirty="0" err="1">
                <a:solidFill>
                  <a:schemeClr val="tx1"/>
                </a:solidFill>
              </a:rPr>
              <a:t>P.type</a:t>
            </a:r>
            <a:r>
              <a:rPr lang="en-US" dirty="0">
                <a:solidFill>
                  <a:schemeClr val="tx1"/>
                </a:solidFill>
              </a:rPr>
              <a:t>, Sum(</a:t>
            </a:r>
            <a:r>
              <a:rPr lang="en-US" dirty="0" err="1">
                <a:solidFill>
                  <a:schemeClr val="tx1"/>
                </a:solidFill>
              </a:rPr>
              <a:t>F.receipts</a:t>
            </a:r>
            <a:r>
              <a:rPr lang="en-US" dirty="0">
                <a:solidFill>
                  <a:schemeClr val="tx1"/>
                </a:solidFill>
              </a:rPr>
              <a:t>) as </a:t>
            </a:r>
            <a:r>
              <a:rPr lang="en-US" dirty="0" err="1">
                <a:solidFill>
                  <a:schemeClr val="tx1"/>
                </a:solidFill>
              </a:rPr>
              <a:t>rcpt</a:t>
            </a:r>
            <a:endParaRPr lang="en-US" dirty="0">
              <a:solidFill>
                <a:schemeClr val="tx1"/>
              </a:solidFill>
            </a:endParaRPr>
          </a:p>
          <a:p>
            <a:pPr>
              <a:tabLst>
                <a:tab pos="2517775" algn="l"/>
              </a:tabLst>
            </a:pPr>
            <a:r>
              <a:rPr lang="en-US" dirty="0">
                <a:solidFill>
                  <a:schemeClr val="tx1"/>
                </a:solidFill>
              </a:rPr>
              <a:t>FROM SALES F</a:t>
            </a:r>
          </a:p>
          <a:p>
            <a:pPr>
              <a:tabLst>
                <a:tab pos="2517775" algn="l"/>
              </a:tabLst>
            </a:pPr>
            <a:r>
              <a:rPr lang="en-US" dirty="0">
                <a:solidFill>
                  <a:schemeClr val="tx1"/>
                </a:solidFill>
              </a:rPr>
              <a:t>    JOIN STORE S 	ON F."</a:t>
            </a:r>
            <a:r>
              <a:rPr lang="en-US" dirty="0" err="1">
                <a:solidFill>
                  <a:schemeClr val="tx1"/>
                </a:solidFill>
              </a:rPr>
              <a:t>keyS</a:t>
            </a:r>
            <a:r>
              <a:rPr lang="en-US" dirty="0">
                <a:solidFill>
                  <a:schemeClr val="tx1"/>
                </a:solidFill>
              </a:rPr>
              <a:t>" = S."</a:t>
            </a:r>
            <a:r>
              <a:rPr lang="en-US" dirty="0" err="1">
                <a:solidFill>
                  <a:schemeClr val="tx1"/>
                </a:solidFill>
              </a:rPr>
              <a:t>keyS</a:t>
            </a:r>
            <a:r>
              <a:rPr lang="en-US" dirty="0">
                <a:solidFill>
                  <a:schemeClr val="tx1"/>
                </a:solidFill>
              </a:rPr>
              <a:t>"</a:t>
            </a:r>
          </a:p>
          <a:p>
            <a:pPr>
              <a:tabLst>
                <a:tab pos="2517775" algn="l"/>
              </a:tabLst>
            </a:pPr>
            <a:r>
              <a:rPr lang="en-US" dirty="0">
                <a:solidFill>
                  <a:schemeClr val="tx1"/>
                </a:solidFill>
              </a:rPr>
              <a:t>    JOIN DATE D 	ON F."</a:t>
            </a:r>
            <a:r>
              <a:rPr lang="en-US" dirty="0" err="1">
                <a:solidFill>
                  <a:schemeClr val="tx1"/>
                </a:solidFill>
              </a:rPr>
              <a:t>keyD</a:t>
            </a:r>
            <a:r>
              <a:rPr lang="en-US" dirty="0">
                <a:solidFill>
                  <a:schemeClr val="tx1"/>
                </a:solidFill>
              </a:rPr>
              <a:t>" = D."</a:t>
            </a:r>
            <a:r>
              <a:rPr lang="en-US" dirty="0" err="1">
                <a:solidFill>
                  <a:schemeClr val="tx1"/>
                </a:solidFill>
              </a:rPr>
              <a:t>keyD</a:t>
            </a:r>
            <a:r>
              <a:rPr lang="en-US" dirty="0">
                <a:solidFill>
                  <a:schemeClr val="tx1"/>
                </a:solidFill>
              </a:rPr>
              <a:t>"</a:t>
            </a:r>
          </a:p>
          <a:p>
            <a:pPr>
              <a:tabLst>
                <a:tab pos="2517775" algn="l"/>
              </a:tabLst>
            </a:pPr>
            <a:r>
              <a:rPr lang="en-US" dirty="0">
                <a:solidFill>
                  <a:schemeClr val="tx1"/>
                </a:solidFill>
              </a:rPr>
              <a:t>    JOIN PRODUCT P	ON F."</a:t>
            </a:r>
            <a:r>
              <a:rPr lang="en-US" dirty="0" err="1">
                <a:solidFill>
                  <a:schemeClr val="tx1"/>
                </a:solidFill>
              </a:rPr>
              <a:t>keyP</a:t>
            </a:r>
            <a:r>
              <a:rPr lang="en-US" dirty="0">
                <a:solidFill>
                  <a:schemeClr val="tx1"/>
                </a:solidFill>
              </a:rPr>
              <a:t>" = P."</a:t>
            </a:r>
            <a:r>
              <a:rPr lang="en-US" dirty="0" err="1">
                <a:solidFill>
                  <a:schemeClr val="tx1"/>
                </a:solidFill>
              </a:rPr>
              <a:t>keyP</a:t>
            </a:r>
            <a:r>
              <a:rPr lang="en-US" dirty="0">
                <a:solidFill>
                  <a:schemeClr val="tx1"/>
                </a:solidFill>
              </a:rPr>
              <a:t>"</a:t>
            </a:r>
          </a:p>
          <a:p>
            <a:pPr>
              <a:tabLst>
                <a:tab pos="2517775" algn="l"/>
              </a:tabLst>
            </a:pPr>
            <a:r>
              <a:rPr lang="en-US" dirty="0">
                <a:solidFill>
                  <a:schemeClr val="tx1"/>
                </a:solidFill>
              </a:rPr>
              <a:t>WHERE </a:t>
            </a:r>
            <a:r>
              <a:rPr lang="en-US" dirty="0" err="1">
                <a:solidFill>
                  <a:schemeClr val="tx1"/>
                </a:solidFill>
              </a:rPr>
              <a:t>D.month</a:t>
            </a:r>
            <a:r>
              <a:rPr lang="en-US" dirty="0">
                <a:solidFill>
                  <a:schemeClr val="tx1"/>
                </a:solidFill>
              </a:rPr>
              <a:t> = '2010 Jan'</a:t>
            </a:r>
          </a:p>
          <a:p>
            <a:pPr>
              <a:tabLst>
                <a:tab pos="2517775" algn="l"/>
              </a:tabLst>
            </a:pPr>
            <a:r>
              <a:rPr lang="en-US" dirty="0">
                <a:solidFill>
                  <a:schemeClr val="tx1"/>
                </a:solidFill>
              </a:rPr>
              <a:t>GROUP BY </a:t>
            </a:r>
            <a:r>
              <a:rPr lang="en-US" dirty="0">
                <a:solidFill>
                  <a:schemeClr val="bg2">
                    <a:lumMod val="50000"/>
                  </a:schemeClr>
                </a:solidFill>
              </a:rPr>
              <a:t>CUBE(</a:t>
            </a:r>
            <a:r>
              <a:rPr lang="en-US" dirty="0" err="1">
                <a:solidFill>
                  <a:schemeClr val="bg2">
                    <a:lumMod val="50000"/>
                  </a:schemeClr>
                </a:solidFill>
              </a:rPr>
              <a:t>S.city</a:t>
            </a:r>
            <a:r>
              <a:rPr lang="en-US" dirty="0">
                <a:solidFill>
                  <a:schemeClr val="bg2">
                    <a:lumMod val="50000"/>
                  </a:schemeClr>
                </a:solidFill>
              </a:rPr>
              <a:t>, </a:t>
            </a:r>
            <a:r>
              <a:rPr lang="en-US" dirty="0" err="1">
                <a:solidFill>
                  <a:schemeClr val="bg2">
                    <a:lumMod val="50000"/>
                  </a:schemeClr>
                </a:solidFill>
              </a:rPr>
              <a:t>P.type</a:t>
            </a:r>
            <a:r>
              <a:rPr lang="en-US" dirty="0">
                <a:solidFill>
                  <a:schemeClr val="bg2">
                    <a:lumMod val="50000"/>
                  </a:schemeClr>
                </a:solidFill>
              </a:rPr>
              <a:t>);</a:t>
            </a:r>
          </a:p>
        </p:txBody>
      </p:sp>
      <p:graphicFrame>
        <p:nvGraphicFramePr>
          <p:cNvPr id="7" name="Table 6"/>
          <p:cNvGraphicFramePr>
            <a:graphicFrameLocks noGrp="1"/>
          </p:cNvGraphicFramePr>
          <p:nvPr/>
        </p:nvGraphicFramePr>
        <p:xfrm>
          <a:off x="1295400" y="3581400"/>
          <a:ext cx="3733800" cy="1584960"/>
        </p:xfrm>
        <a:graphic>
          <a:graphicData uri="http://schemas.openxmlformats.org/drawingml/2006/table">
            <a:tbl>
              <a:tblPr firstRow="1" bandRow="1">
                <a:tableStyleId>{5940675A-B579-460E-94D1-54222C63F5DA}</a:tableStyleId>
              </a:tblPr>
              <a:tblGrid>
                <a:gridCol w="734944">
                  <a:extLst>
                    <a:ext uri="{9D8B030D-6E8A-4147-A177-3AD203B41FA5}">
                      <a16:colId xmlns:a16="http://schemas.microsoft.com/office/drawing/2014/main" val="20000"/>
                    </a:ext>
                  </a:extLst>
                </a:gridCol>
                <a:gridCol w="734944">
                  <a:extLst>
                    <a:ext uri="{9D8B030D-6E8A-4147-A177-3AD203B41FA5}">
                      <a16:colId xmlns:a16="http://schemas.microsoft.com/office/drawing/2014/main" val="20001"/>
                    </a:ext>
                  </a:extLst>
                </a:gridCol>
                <a:gridCol w="771730">
                  <a:extLst>
                    <a:ext uri="{9D8B030D-6E8A-4147-A177-3AD203B41FA5}">
                      <a16:colId xmlns:a16="http://schemas.microsoft.com/office/drawing/2014/main" val="20002"/>
                    </a:ext>
                  </a:extLst>
                </a:gridCol>
                <a:gridCol w="746091">
                  <a:extLst>
                    <a:ext uri="{9D8B030D-6E8A-4147-A177-3AD203B41FA5}">
                      <a16:colId xmlns:a16="http://schemas.microsoft.com/office/drawing/2014/main" val="20003"/>
                    </a:ext>
                  </a:extLst>
                </a:gridCol>
                <a:gridCol w="746091">
                  <a:extLst>
                    <a:ext uri="{9D8B030D-6E8A-4147-A177-3AD203B41FA5}">
                      <a16:colId xmlns:a16="http://schemas.microsoft.com/office/drawing/2014/main" val="20004"/>
                    </a:ext>
                  </a:extLst>
                </a:gridCol>
              </a:tblGrid>
              <a:tr h="162694">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4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algn="ctr"/>
                      <a:r>
                        <a:rPr lang="en-US" sz="1400" dirty="0"/>
                        <a:t>Product type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sz="1400" dirty="0"/>
                    </a:p>
                  </a:txBody>
                  <a:tcPr anchor="ctr"/>
                </a:tc>
                <a:tc hMerge="1">
                  <a:txBody>
                    <a:bodyPr/>
                    <a:lstStyle/>
                    <a:p>
                      <a:endParaRPr lang="en-US" sz="1400" dirty="0"/>
                    </a:p>
                  </a:txBody>
                  <a:tcPr anchor="ctr"/>
                </a:tc>
                <a:extLst>
                  <a:ext uri="{0D108BD9-81ED-4DB2-BD59-A6C34878D82A}">
                    <a16:rowId xmlns:a16="http://schemas.microsoft.com/office/drawing/2014/main" val="10000"/>
                  </a:ext>
                </a:extLst>
              </a:tr>
              <a:tr h="228600">
                <a:tc>
                  <a:txBody>
                    <a:bodyPr/>
                    <a:lstStyle/>
                    <a:p>
                      <a:endParaRPr 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t>Dairy</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Drink</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Total</a:t>
                      </a:r>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62694">
                <a:tc rowSpan="3">
                  <a:txBody>
                    <a:bodyPr/>
                    <a:lstStyle/>
                    <a:p>
                      <a:r>
                        <a:rPr lang="en-US" sz="1400" dirty="0"/>
                        <a:t>City</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400" dirty="0"/>
                        <a:t>Macau</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lang="en-US" sz="1400" dirty="0"/>
                        <a:t>100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dirty="0"/>
                        <a:t>150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i="1" kern="1200" dirty="0">
                          <a:solidFill>
                            <a:srgbClr val="7030A0"/>
                          </a:solidFill>
                          <a:latin typeface="+mn-lt"/>
                          <a:ea typeface="+mn-ea"/>
                          <a:cs typeface="+mn-cs"/>
                        </a:rPr>
                        <a:t>250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162694">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HK</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kern="1200" dirty="0">
                          <a:solidFill>
                            <a:schemeClr val="tx1"/>
                          </a:solidFill>
                          <a:latin typeface="+mn-lt"/>
                          <a:ea typeface="+mn-ea"/>
                          <a:cs typeface="+mn-cs"/>
                        </a:rPr>
                        <a:t>300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kern="1200" dirty="0">
                          <a:solidFill>
                            <a:schemeClr val="tx1"/>
                          </a:solidFill>
                          <a:latin typeface="+mn-lt"/>
                          <a:ea typeface="+mn-ea"/>
                          <a:cs typeface="+mn-cs"/>
                        </a:rPr>
                        <a:t>400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lang="en-US" sz="1400" i="1" dirty="0">
                          <a:solidFill>
                            <a:srgbClr val="7030A0"/>
                          </a:solidFill>
                        </a:rPr>
                        <a:t>700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162694">
                <a:tc vMerge="1">
                  <a:txBody>
                    <a:bodyPr/>
                    <a:lstStyle/>
                    <a:p>
                      <a:endParaRPr lang="en-US" sz="1400" dirty="0"/>
                    </a:p>
                  </a:txBody>
                  <a:tcPr anchor="ctr"/>
                </a:tc>
                <a:tc>
                  <a:txBody>
                    <a:bodyPr/>
                    <a:lstStyle/>
                    <a:p>
                      <a:r>
                        <a:rPr lang="en-US" sz="1400" dirty="0"/>
                        <a:t>Total</a:t>
                      </a:r>
                    </a:p>
                  </a:txBody>
                  <a:tcPr anchor="ctr">
                    <a:lnL w="12700" cmpd="sng">
                      <a:noFill/>
                    </a:lnL>
                    <a:lnR w="12700" cap="flat" cmpd="sng" algn="ctr">
                      <a:solidFill>
                        <a:schemeClr val="bg1">
                          <a:lumMod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0" lang="en-US" sz="1400" i="1" kern="1200" dirty="0">
                          <a:solidFill>
                            <a:srgbClr val="7030A0"/>
                          </a:solidFill>
                          <a:latin typeface="+mn-lt"/>
                          <a:ea typeface="+mn-ea"/>
                          <a:cs typeface="+mn-cs"/>
                        </a:rPr>
                        <a:t>400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i="1" kern="1200" dirty="0">
                          <a:solidFill>
                            <a:srgbClr val="7030A0"/>
                          </a:solidFill>
                          <a:latin typeface="+mn-lt"/>
                          <a:ea typeface="+mn-ea"/>
                          <a:cs typeface="+mn-cs"/>
                        </a:rPr>
                        <a:t>550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ctr"/>
                      <a:r>
                        <a:rPr kumimoji="0" lang="en-US" sz="1400" i="1" kern="1200" dirty="0">
                          <a:solidFill>
                            <a:srgbClr val="7030A0"/>
                          </a:solidFill>
                          <a:latin typeface="+mn-lt"/>
                          <a:ea typeface="+mn-ea"/>
                          <a:cs typeface="+mn-cs"/>
                        </a:rPr>
                        <a:t>950</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6324600" y="1219200"/>
          <a:ext cx="2300800" cy="3175000"/>
        </p:xfrm>
        <a:graphic>
          <a:graphicData uri="http://schemas.openxmlformats.org/drawingml/2006/table">
            <a:tbl>
              <a:tblPr firstRow="1" bandRow="1">
                <a:tableStyleId>{5940675A-B579-460E-94D1-54222C63F5DA}</a:tableStyleId>
              </a:tblPr>
              <a:tblGrid>
                <a:gridCol w="750615">
                  <a:extLst>
                    <a:ext uri="{9D8B030D-6E8A-4147-A177-3AD203B41FA5}">
                      <a16:colId xmlns:a16="http://schemas.microsoft.com/office/drawing/2014/main" val="20000"/>
                    </a:ext>
                  </a:extLst>
                </a:gridCol>
                <a:gridCol w="788185">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7500">
                <a:tc>
                  <a:txBody>
                    <a:bodyPr/>
                    <a:lstStyle/>
                    <a:p>
                      <a:r>
                        <a:rPr lang="en-US" sz="1400" dirty="0"/>
                        <a:t>City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Type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Rcpt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500">
                <a:tc>
                  <a:txBody>
                    <a:bodyPr/>
                    <a:lstStyle/>
                    <a:p>
                      <a:r>
                        <a:rPr lang="en-US" sz="1400" dirty="0"/>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5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500">
                <a:tc>
                  <a:txBody>
                    <a:bodyPr/>
                    <a:lstStyle/>
                    <a:p>
                      <a:r>
                        <a:rPr lang="en-US" sz="1400" dirty="0"/>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500">
                <a:tc>
                  <a:txBody>
                    <a:bodyPr/>
                    <a:lstStyle/>
                    <a:p>
                      <a:r>
                        <a:rPr lang="en-US" sz="1400" dirty="0"/>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7500">
                <a:tc>
                  <a:txBody>
                    <a:bodyPr/>
                    <a:lstStyle/>
                    <a:p>
                      <a:r>
                        <a:rPr lang="en-US" sz="1400" dirty="0">
                          <a:solidFill>
                            <a:srgbClr val="7030A0"/>
                          </a:solidFill>
                        </a:rPr>
                        <a:t>Macau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17500">
                <a:tc>
                  <a:txBody>
                    <a:bodyPr/>
                    <a:lstStyle/>
                    <a:p>
                      <a:r>
                        <a:rPr lang="en-US" sz="1400" dirty="0">
                          <a:solidFill>
                            <a:srgbClr val="7030A0"/>
                          </a:solidFill>
                        </a:rPr>
                        <a:t>HK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Dairy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Drink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550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17500">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7030A0"/>
                          </a:solidFill>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rgbClr val="7030A0"/>
                          </a:solidFill>
                        </a:rPr>
                        <a:t>950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9844524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D6-0A08-41F8-BDF5-28C7E5298862}"/>
              </a:ext>
            </a:extLst>
          </p:cNvPr>
          <p:cNvSpPr>
            <a:spLocks noGrp="1"/>
          </p:cNvSpPr>
          <p:nvPr>
            <p:ph type="title"/>
          </p:nvPr>
        </p:nvSpPr>
        <p:spPr/>
        <p:txBody>
          <a:bodyPr/>
          <a:lstStyle/>
          <a:p>
            <a:r>
              <a:rPr lang="en-US" dirty="0"/>
              <a:t>More on RULLUP and CUBE (1/2)</a:t>
            </a:r>
          </a:p>
        </p:txBody>
      </p:sp>
      <p:sp>
        <p:nvSpPr>
          <p:cNvPr id="3" name="Slide Number Placeholder 2">
            <a:extLst>
              <a:ext uri="{FF2B5EF4-FFF2-40B4-BE49-F238E27FC236}">
                <a16:creationId xmlns:a16="http://schemas.microsoft.com/office/drawing/2014/main" id="{E00FDD0D-017F-41FA-B05C-C5CEADF57AE7}"/>
              </a:ext>
            </a:extLst>
          </p:cNvPr>
          <p:cNvSpPr>
            <a:spLocks noGrp="1"/>
          </p:cNvSpPr>
          <p:nvPr>
            <p:ph type="sldNum" sz="quarter" idx="12"/>
          </p:nvPr>
        </p:nvSpPr>
        <p:spPr/>
        <p:txBody>
          <a:bodyPr/>
          <a:lstStyle/>
          <a:p>
            <a:fld id="{4995B41A-9D18-48EF-B739-FD37193D25C0}" type="slidenum">
              <a:rPr lang="en-US" smtClean="0"/>
              <a:pPr/>
              <a:t>23</a:t>
            </a:fld>
            <a:endParaRPr lang="en-US"/>
          </a:p>
        </p:txBody>
      </p:sp>
      <p:sp>
        <p:nvSpPr>
          <p:cNvPr id="4" name="Content Placeholder 3">
            <a:extLst>
              <a:ext uri="{FF2B5EF4-FFF2-40B4-BE49-F238E27FC236}">
                <a16:creationId xmlns:a16="http://schemas.microsoft.com/office/drawing/2014/main" id="{62B1A62C-6279-4621-81AA-AD47B52C0A4B}"/>
              </a:ext>
            </a:extLst>
          </p:cNvPr>
          <p:cNvSpPr txBox="1">
            <a:spLocks/>
          </p:cNvSpPr>
          <p:nvPr/>
        </p:nvSpPr>
        <p:spPr>
          <a:xfrm>
            <a:off x="457200" y="1219200"/>
            <a:ext cx="8229600" cy="550291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The </a:t>
            </a:r>
            <a:r>
              <a:rPr lang="en-US" dirty="0">
                <a:solidFill>
                  <a:srgbClr val="FF0000"/>
                </a:solidFill>
              </a:rPr>
              <a:t>individual elements </a:t>
            </a:r>
            <a:r>
              <a:rPr lang="en-US" dirty="0"/>
              <a:t>of a CUBE or ROLLUP clause may be either </a:t>
            </a:r>
            <a:r>
              <a:rPr lang="en-US" dirty="0">
                <a:solidFill>
                  <a:schemeClr val="bg2">
                    <a:lumMod val="50000"/>
                  </a:schemeClr>
                </a:solidFill>
              </a:rPr>
              <a:t>individual</a:t>
            </a:r>
            <a:r>
              <a:rPr lang="en-US" dirty="0"/>
              <a:t> expressions, or </a:t>
            </a:r>
            <a:r>
              <a:rPr lang="en-US" dirty="0" err="1">
                <a:solidFill>
                  <a:schemeClr val="bg2">
                    <a:lumMod val="50000"/>
                  </a:schemeClr>
                </a:solidFill>
              </a:rPr>
              <a:t>sublists</a:t>
            </a:r>
            <a:r>
              <a:rPr lang="en-US" dirty="0"/>
              <a:t> of elements in parentheses</a:t>
            </a:r>
          </a:p>
          <a:p>
            <a:r>
              <a:rPr lang="en-US" dirty="0"/>
              <a:t>In the latter case, the </a:t>
            </a:r>
            <a:r>
              <a:rPr lang="en-US" dirty="0" err="1">
                <a:solidFill>
                  <a:schemeClr val="bg2">
                    <a:lumMod val="50000"/>
                  </a:schemeClr>
                </a:solidFill>
              </a:rPr>
              <a:t>sublists</a:t>
            </a:r>
            <a:r>
              <a:rPr lang="en-US" dirty="0"/>
              <a:t> are </a:t>
            </a:r>
            <a:r>
              <a:rPr lang="en-US" dirty="0">
                <a:solidFill>
                  <a:schemeClr val="bg2">
                    <a:lumMod val="50000"/>
                  </a:schemeClr>
                </a:solidFill>
              </a:rPr>
              <a:t>treated</a:t>
            </a:r>
            <a:r>
              <a:rPr lang="en-US" dirty="0"/>
              <a:t> as </a:t>
            </a:r>
            <a:r>
              <a:rPr lang="en-US" dirty="0">
                <a:solidFill>
                  <a:schemeClr val="bg2">
                    <a:lumMod val="50000"/>
                  </a:schemeClr>
                </a:solidFill>
              </a:rPr>
              <a:t>single units </a:t>
            </a:r>
            <a:r>
              <a:rPr lang="en-US" dirty="0"/>
              <a:t>for the purposes of generating the individual grouping sets. </a:t>
            </a:r>
          </a:p>
          <a:p>
            <a:endParaRPr lang="en-US" dirty="0"/>
          </a:p>
        </p:txBody>
      </p:sp>
      <p:grpSp>
        <p:nvGrpSpPr>
          <p:cNvPr id="10" name="Group 9">
            <a:extLst>
              <a:ext uri="{FF2B5EF4-FFF2-40B4-BE49-F238E27FC236}">
                <a16:creationId xmlns:a16="http://schemas.microsoft.com/office/drawing/2014/main" id="{9C88262F-F501-4AE6-A612-7CFB2E15AC52}"/>
              </a:ext>
            </a:extLst>
          </p:cNvPr>
          <p:cNvGrpSpPr/>
          <p:nvPr/>
        </p:nvGrpSpPr>
        <p:grpSpPr>
          <a:xfrm>
            <a:off x="1295400" y="3770244"/>
            <a:ext cx="2667000" cy="2362200"/>
            <a:chOff x="1066800" y="3770244"/>
            <a:chExt cx="2667000" cy="2362200"/>
          </a:xfrm>
        </p:grpSpPr>
        <p:pic>
          <p:nvPicPr>
            <p:cNvPr id="5" name="Picture 4">
              <a:extLst>
                <a:ext uri="{FF2B5EF4-FFF2-40B4-BE49-F238E27FC236}">
                  <a16:creationId xmlns:a16="http://schemas.microsoft.com/office/drawing/2014/main" id="{8B4C324F-D355-43AB-A563-094296406B6A}"/>
                </a:ext>
              </a:extLst>
            </p:cNvPr>
            <p:cNvPicPr>
              <a:picLocks noChangeAspect="1"/>
            </p:cNvPicPr>
            <p:nvPr/>
          </p:nvPicPr>
          <p:blipFill>
            <a:blip r:embed="rId2"/>
            <a:stretch>
              <a:fillRect/>
            </a:stretch>
          </p:blipFill>
          <p:spPr>
            <a:xfrm>
              <a:off x="1143000" y="3810000"/>
              <a:ext cx="2581703" cy="2320925"/>
            </a:xfrm>
            <a:prstGeom prst="rect">
              <a:avLst/>
            </a:prstGeom>
          </p:spPr>
        </p:pic>
        <p:sp>
          <p:nvSpPr>
            <p:cNvPr id="6" name="Rectangle 5">
              <a:extLst>
                <a:ext uri="{FF2B5EF4-FFF2-40B4-BE49-F238E27FC236}">
                  <a16:creationId xmlns:a16="http://schemas.microsoft.com/office/drawing/2014/main" id="{272286E7-34E4-4366-98BA-8CAEDCC22758}"/>
                </a:ext>
              </a:extLst>
            </p:cNvPr>
            <p:cNvSpPr/>
            <p:nvPr/>
          </p:nvSpPr>
          <p:spPr>
            <a:xfrm>
              <a:off x="1066800" y="3770244"/>
              <a:ext cx="2667000" cy="2362200"/>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03C90B77-BA24-4FB4-8379-BDAB778DA76B}"/>
              </a:ext>
            </a:extLst>
          </p:cNvPr>
          <p:cNvGrpSpPr/>
          <p:nvPr/>
        </p:nvGrpSpPr>
        <p:grpSpPr>
          <a:xfrm>
            <a:off x="4953000" y="3770243"/>
            <a:ext cx="2667000" cy="2362200"/>
            <a:chOff x="4292824" y="3770243"/>
            <a:chExt cx="2667000" cy="2362200"/>
          </a:xfrm>
        </p:grpSpPr>
        <p:pic>
          <p:nvPicPr>
            <p:cNvPr id="7" name="Picture 6">
              <a:extLst>
                <a:ext uri="{FF2B5EF4-FFF2-40B4-BE49-F238E27FC236}">
                  <a16:creationId xmlns:a16="http://schemas.microsoft.com/office/drawing/2014/main" id="{36D0B1B2-3F73-469F-80AB-2A8D204FE971}"/>
                </a:ext>
              </a:extLst>
            </p:cNvPr>
            <p:cNvPicPr>
              <a:picLocks noChangeAspect="1"/>
            </p:cNvPicPr>
            <p:nvPr/>
          </p:nvPicPr>
          <p:blipFill>
            <a:blip r:embed="rId3"/>
            <a:stretch>
              <a:fillRect/>
            </a:stretch>
          </p:blipFill>
          <p:spPr>
            <a:xfrm>
              <a:off x="4304058" y="3770243"/>
              <a:ext cx="2655766" cy="2360681"/>
            </a:xfrm>
            <a:prstGeom prst="rect">
              <a:avLst/>
            </a:prstGeom>
          </p:spPr>
        </p:pic>
        <p:sp>
          <p:nvSpPr>
            <p:cNvPr id="8" name="Rectangle 7">
              <a:extLst>
                <a:ext uri="{FF2B5EF4-FFF2-40B4-BE49-F238E27FC236}">
                  <a16:creationId xmlns:a16="http://schemas.microsoft.com/office/drawing/2014/main" id="{E514BD8E-4716-47BE-A65B-C9D1BD383ADA}"/>
                </a:ext>
              </a:extLst>
            </p:cNvPr>
            <p:cNvSpPr/>
            <p:nvPr/>
          </p:nvSpPr>
          <p:spPr>
            <a:xfrm>
              <a:off x="4292824" y="3770243"/>
              <a:ext cx="2667000" cy="2362200"/>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3699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ACD6-0A08-41F8-BDF5-28C7E5298862}"/>
              </a:ext>
            </a:extLst>
          </p:cNvPr>
          <p:cNvSpPr>
            <a:spLocks noGrp="1"/>
          </p:cNvSpPr>
          <p:nvPr>
            <p:ph type="title"/>
          </p:nvPr>
        </p:nvSpPr>
        <p:spPr/>
        <p:txBody>
          <a:bodyPr/>
          <a:lstStyle/>
          <a:p>
            <a:r>
              <a:rPr lang="en-US" dirty="0"/>
              <a:t>More on RULLUP and CUBE (2/2)</a:t>
            </a:r>
          </a:p>
        </p:txBody>
      </p:sp>
      <p:sp>
        <p:nvSpPr>
          <p:cNvPr id="3" name="Slide Number Placeholder 2">
            <a:extLst>
              <a:ext uri="{FF2B5EF4-FFF2-40B4-BE49-F238E27FC236}">
                <a16:creationId xmlns:a16="http://schemas.microsoft.com/office/drawing/2014/main" id="{E00FDD0D-017F-41FA-B05C-C5CEADF57AE7}"/>
              </a:ext>
            </a:extLst>
          </p:cNvPr>
          <p:cNvSpPr>
            <a:spLocks noGrp="1"/>
          </p:cNvSpPr>
          <p:nvPr>
            <p:ph type="sldNum" sz="quarter" idx="12"/>
          </p:nvPr>
        </p:nvSpPr>
        <p:spPr/>
        <p:txBody>
          <a:bodyPr/>
          <a:lstStyle/>
          <a:p>
            <a:fld id="{4995B41A-9D18-48EF-B739-FD37193D25C0}" type="slidenum">
              <a:rPr lang="en-US" smtClean="0"/>
              <a:pPr/>
              <a:t>24</a:t>
            </a:fld>
            <a:endParaRPr lang="en-US"/>
          </a:p>
        </p:txBody>
      </p:sp>
      <p:sp>
        <p:nvSpPr>
          <p:cNvPr id="4" name="Content Placeholder 3">
            <a:extLst>
              <a:ext uri="{FF2B5EF4-FFF2-40B4-BE49-F238E27FC236}">
                <a16:creationId xmlns:a16="http://schemas.microsoft.com/office/drawing/2014/main" id="{62B1A62C-6279-4621-81AA-AD47B52C0A4B}"/>
              </a:ext>
            </a:extLst>
          </p:cNvPr>
          <p:cNvSpPr txBox="1">
            <a:spLocks/>
          </p:cNvSpPr>
          <p:nvPr/>
        </p:nvSpPr>
        <p:spPr>
          <a:xfrm>
            <a:off x="457200" y="1219200"/>
            <a:ext cx="8229600" cy="5502910"/>
          </a:xfrm>
          <a:prstGeom prst="rect">
            <a:avLst/>
          </a:prstGeom>
        </p:spPr>
        <p:txBody>
          <a:bodyPr>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The CUBE and ROLLUP constructs can be used either </a:t>
            </a:r>
            <a:r>
              <a:rPr lang="en-US" sz="2400" dirty="0">
                <a:solidFill>
                  <a:schemeClr val="bg2">
                    <a:lumMod val="50000"/>
                  </a:schemeClr>
                </a:solidFill>
              </a:rPr>
              <a:t>directly</a:t>
            </a:r>
            <a:r>
              <a:rPr lang="en-US" sz="2400" dirty="0"/>
              <a:t> in the </a:t>
            </a:r>
            <a:r>
              <a:rPr lang="en-US" sz="2400" dirty="0">
                <a:solidFill>
                  <a:schemeClr val="bg2">
                    <a:lumMod val="50000"/>
                  </a:schemeClr>
                </a:solidFill>
              </a:rPr>
              <a:t>GROUP BY </a:t>
            </a:r>
            <a:r>
              <a:rPr lang="en-US" sz="2400" dirty="0"/>
              <a:t>clause, or </a:t>
            </a:r>
            <a:r>
              <a:rPr lang="en-US" sz="2400" dirty="0">
                <a:solidFill>
                  <a:schemeClr val="accent6">
                    <a:lumMod val="60000"/>
                    <a:lumOff val="40000"/>
                  </a:schemeClr>
                </a:solidFill>
              </a:rPr>
              <a:t>nested inside </a:t>
            </a:r>
            <a:r>
              <a:rPr lang="en-US" sz="2400" dirty="0"/>
              <a:t>a </a:t>
            </a:r>
            <a:r>
              <a:rPr lang="en-US" sz="2400" dirty="0">
                <a:solidFill>
                  <a:schemeClr val="accent6">
                    <a:lumMod val="60000"/>
                    <a:lumOff val="40000"/>
                  </a:schemeClr>
                </a:solidFill>
              </a:rPr>
              <a:t>GROUPING SETS </a:t>
            </a:r>
            <a:r>
              <a:rPr lang="en-US" sz="2400" dirty="0"/>
              <a:t>clause.</a:t>
            </a:r>
          </a:p>
          <a:p>
            <a:r>
              <a:rPr lang="en-US" sz="2400" dirty="0"/>
              <a:t>If one </a:t>
            </a:r>
            <a:r>
              <a:rPr lang="en-US" sz="2400" dirty="0">
                <a:solidFill>
                  <a:schemeClr val="bg2">
                    <a:lumMod val="50000"/>
                  </a:schemeClr>
                </a:solidFill>
              </a:rPr>
              <a:t>GROUPING SETS </a:t>
            </a:r>
            <a:r>
              <a:rPr lang="en-US" sz="2400" dirty="0"/>
              <a:t>clause is </a:t>
            </a:r>
            <a:r>
              <a:rPr lang="en-US" sz="2400" dirty="0">
                <a:solidFill>
                  <a:schemeClr val="bg2">
                    <a:lumMod val="50000"/>
                  </a:schemeClr>
                </a:solidFill>
              </a:rPr>
              <a:t>nested inside </a:t>
            </a:r>
            <a:r>
              <a:rPr lang="en-US" sz="2400" dirty="0"/>
              <a:t>another, the effect is the </a:t>
            </a:r>
            <a:r>
              <a:rPr lang="en-US" sz="2400" dirty="0">
                <a:solidFill>
                  <a:srgbClr val="FF0000"/>
                </a:solidFill>
              </a:rPr>
              <a:t>same as </a:t>
            </a:r>
            <a:r>
              <a:rPr lang="en-US" sz="2400" dirty="0"/>
              <a:t>if all the elements of the inner clause had been written directly in the outer clause.</a:t>
            </a:r>
          </a:p>
          <a:p>
            <a:r>
              <a:rPr lang="en-US" sz="2400" dirty="0"/>
              <a:t>For example:</a:t>
            </a:r>
          </a:p>
          <a:p>
            <a:pPr lvl="1"/>
            <a:r>
              <a:rPr lang="en-US" sz="2000" dirty="0">
                <a:solidFill>
                  <a:srgbClr val="FF0000"/>
                </a:solidFill>
              </a:rPr>
              <a:t>GROUP BY a, CUBE(b, c), GROUPING SETS ((d), (e)) </a:t>
            </a:r>
            <a:r>
              <a:rPr lang="en-US" sz="2000" dirty="0"/>
              <a:t>is equivalent to</a:t>
            </a:r>
            <a:br>
              <a:rPr lang="en-US" sz="2000" dirty="0"/>
            </a:br>
            <a:r>
              <a:rPr lang="en-US" sz="2000" dirty="0">
                <a:solidFill>
                  <a:schemeClr val="bg2">
                    <a:lumMod val="50000"/>
                  </a:schemeClr>
                </a:solidFill>
              </a:rPr>
              <a:t>GROUP BY GROUPING SETS (</a:t>
            </a:r>
            <a:br>
              <a:rPr lang="en-US" sz="2000" dirty="0">
                <a:solidFill>
                  <a:schemeClr val="bg2">
                    <a:lumMod val="50000"/>
                  </a:schemeClr>
                </a:solidFill>
              </a:rPr>
            </a:br>
            <a:r>
              <a:rPr lang="en-US" sz="2000" dirty="0">
                <a:solidFill>
                  <a:schemeClr val="bg2">
                    <a:lumMod val="50000"/>
                  </a:schemeClr>
                </a:solidFill>
              </a:rPr>
              <a:t>	(a, b, c, d), (a, b, c, e),</a:t>
            </a:r>
            <a:br>
              <a:rPr lang="en-US" sz="2000" dirty="0">
                <a:solidFill>
                  <a:schemeClr val="bg2">
                    <a:lumMod val="50000"/>
                  </a:schemeClr>
                </a:solidFill>
              </a:rPr>
            </a:br>
            <a:r>
              <a:rPr lang="en-US" sz="2000" dirty="0">
                <a:solidFill>
                  <a:schemeClr val="bg2">
                    <a:lumMod val="50000"/>
                  </a:schemeClr>
                </a:solidFill>
              </a:rPr>
              <a:t>	(a, b, d),    (a, b, e),</a:t>
            </a:r>
            <a:br>
              <a:rPr lang="en-US" sz="2000" dirty="0">
                <a:solidFill>
                  <a:schemeClr val="bg2">
                    <a:lumMod val="50000"/>
                  </a:schemeClr>
                </a:solidFill>
              </a:rPr>
            </a:br>
            <a:r>
              <a:rPr lang="en-US" sz="2000" dirty="0">
                <a:solidFill>
                  <a:schemeClr val="bg2">
                    <a:lumMod val="50000"/>
                  </a:schemeClr>
                </a:solidFill>
              </a:rPr>
              <a:t>	(a, c, d),    (a, c, e),</a:t>
            </a:r>
            <a:br>
              <a:rPr lang="en-US" sz="2000" dirty="0">
                <a:solidFill>
                  <a:schemeClr val="bg2">
                    <a:lumMod val="50000"/>
                  </a:schemeClr>
                </a:solidFill>
              </a:rPr>
            </a:br>
            <a:r>
              <a:rPr lang="en-US" sz="2000" dirty="0">
                <a:solidFill>
                  <a:schemeClr val="bg2">
                    <a:lumMod val="50000"/>
                  </a:schemeClr>
                </a:solidFill>
              </a:rPr>
              <a:t>	(a, d),       (a, e)</a:t>
            </a:r>
            <a:br>
              <a:rPr lang="en-US" sz="2000" dirty="0"/>
            </a:br>
            <a:r>
              <a:rPr lang="en-US" sz="2000" dirty="0"/>
              <a:t>)</a:t>
            </a:r>
          </a:p>
          <a:p>
            <a:endParaRPr lang="en-US" dirty="0"/>
          </a:p>
        </p:txBody>
      </p:sp>
    </p:spTree>
    <p:extLst>
      <p:ext uri="{BB962C8B-B14F-4D97-AF65-F5344CB8AC3E}">
        <p14:creationId xmlns:p14="http://schemas.microsoft.com/office/powerpoint/2010/main" val="1079913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 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25</a:t>
            </a:fld>
            <a:endParaRPr lang="en-US"/>
          </a:p>
        </p:txBody>
      </p:sp>
      <p:sp>
        <p:nvSpPr>
          <p:cNvPr id="5" name="Content Placeholder 4"/>
          <p:cNvSpPr>
            <a:spLocks noGrp="1"/>
          </p:cNvSpPr>
          <p:nvPr>
            <p:ph sz="quarter" idx="1"/>
          </p:nvPr>
        </p:nvSpPr>
        <p:spPr>
          <a:xfrm>
            <a:off x="457200" y="1219200"/>
            <a:ext cx="8229600" cy="838200"/>
          </a:xfrm>
        </p:spPr>
        <p:txBody>
          <a:bodyPr>
            <a:normAutofit/>
          </a:bodyPr>
          <a:lstStyle/>
          <a:p>
            <a:r>
              <a:rPr lang="en-US" sz="2400" dirty="0"/>
              <a:t>List the sales amount by product type in the top 4 cities in sales receipts in 2011.</a:t>
            </a:r>
          </a:p>
        </p:txBody>
      </p:sp>
      <p:sp>
        <p:nvSpPr>
          <p:cNvPr id="6" name="TextBox 5"/>
          <p:cNvSpPr txBox="1"/>
          <p:nvPr/>
        </p:nvSpPr>
        <p:spPr>
          <a:xfrm>
            <a:off x="1371600" y="2051752"/>
            <a:ext cx="5638800" cy="4278094"/>
          </a:xfrm>
          <a:prstGeom prst="rect">
            <a:avLst/>
          </a:prstGeom>
          <a:ln w="9525">
            <a:solidFill>
              <a:schemeClr val="bg1">
                <a:lumMod val="5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tabLst>
                <a:tab pos="2517775" algn="l"/>
              </a:tabLst>
            </a:pPr>
            <a:r>
              <a:rPr lang="en-US" sz="1600" dirty="0">
                <a:solidFill>
                  <a:schemeClr val="tx1"/>
                </a:solidFill>
              </a:rPr>
              <a:t>SELECT </a:t>
            </a:r>
            <a:r>
              <a:rPr lang="en-US" sz="1600" dirty="0" err="1">
                <a:solidFill>
                  <a:schemeClr val="tx1"/>
                </a:solidFill>
              </a:rPr>
              <a:t>S.city</a:t>
            </a:r>
            <a:r>
              <a:rPr lang="en-US" sz="1600" dirty="0">
                <a:solidFill>
                  <a:schemeClr val="tx1"/>
                </a:solidFill>
              </a:rPr>
              <a:t>, </a:t>
            </a:r>
            <a:r>
              <a:rPr lang="en-US" sz="1600" dirty="0" err="1">
                <a:solidFill>
                  <a:schemeClr val="tx1"/>
                </a:solidFill>
              </a:rPr>
              <a:t>P.type</a:t>
            </a:r>
            <a:r>
              <a:rPr lang="en-US" sz="1600" dirty="0">
                <a:solidFill>
                  <a:schemeClr val="tx1"/>
                </a:solidFill>
              </a:rPr>
              <a:t>, Sum(</a:t>
            </a:r>
            <a:r>
              <a:rPr lang="en-US" sz="1600" dirty="0" err="1">
                <a:solidFill>
                  <a:schemeClr val="tx1"/>
                </a:solidFill>
              </a:rPr>
              <a:t>F.receipts</a:t>
            </a:r>
            <a:r>
              <a:rPr lang="en-US" sz="1600" dirty="0">
                <a:solidFill>
                  <a:schemeClr val="tx1"/>
                </a:solidFill>
              </a:rPr>
              <a:t>)</a:t>
            </a:r>
          </a:p>
          <a:p>
            <a:pPr>
              <a:tabLst>
                <a:tab pos="2517775" algn="l"/>
              </a:tabLst>
            </a:pPr>
            <a:r>
              <a:rPr lang="en-US" sz="1600" dirty="0">
                <a:solidFill>
                  <a:schemeClr val="tx1"/>
                </a:solidFill>
              </a:rPr>
              <a:t>FROM SALES F</a:t>
            </a:r>
          </a:p>
          <a:p>
            <a:pPr>
              <a:tabLst>
                <a:tab pos="2517775" algn="l"/>
              </a:tabLst>
            </a:pPr>
            <a:r>
              <a:rPr lang="en-US" sz="1600" dirty="0">
                <a:solidFill>
                  <a:schemeClr val="tx1"/>
                </a:solidFill>
              </a:rPr>
              <a:t>    JOIN STORE S 	ON F."</a:t>
            </a:r>
            <a:r>
              <a:rPr lang="en-US" sz="1600" dirty="0" err="1">
                <a:solidFill>
                  <a:schemeClr val="tx1"/>
                </a:solidFill>
              </a:rPr>
              <a:t>keyS</a:t>
            </a:r>
            <a:r>
              <a:rPr lang="en-US" sz="1600" dirty="0">
                <a:solidFill>
                  <a:schemeClr val="tx1"/>
                </a:solidFill>
              </a:rPr>
              <a:t>" = S."</a:t>
            </a:r>
            <a:r>
              <a:rPr lang="en-US" sz="1600" dirty="0" err="1">
                <a:solidFill>
                  <a:schemeClr val="tx1"/>
                </a:solidFill>
              </a:rPr>
              <a:t>keyS</a:t>
            </a:r>
            <a:r>
              <a:rPr lang="en-US" sz="1600" dirty="0">
                <a:solidFill>
                  <a:schemeClr val="tx1"/>
                </a:solidFill>
              </a:rPr>
              <a:t>"</a:t>
            </a:r>
          </a:p>
          <a:p>
            <a:pPr>
              <a:tabLst>
                <a:tab pos="2517775" algn="l"/>
              </a:tabLst>
            </a:pPr>
            <a:r>
              <a:rPr lang="en-US" sz="1600" dirty="0">
                <a:solidFill>
                  <a:schemeClr val="tx1"/>
                </a:solidFill>
              </a:rPr>
              <a:t>    JOIN DATE D 	ON F."</a:t>
            </a:r>
            <a:r>
              <a:rPr lang="en-US" sz="1600" dirty="0" err="1">
                <a:solidFill>
                  <a:schemeClr val="tx1"/>
                </a:solidFill>
              </a:rPr>
              <a:t>keyD</a:t>
            </a:r>
            <a:r>
              <a:rPr lang="en-US" sz="1600" dirty="0">
                <a:solidFill>
                  <a:schemeClr val="tx1"/>
                </a:solidFill>
              </a:rPr>
              <a:t>" = D."</a:t>
            </a:r>
            <a:r>
              <a:rPr lang="en-US" sz="1600" dirty="0" err="1">
                <a:solidFill>
                  <a:schemeClr val="tx1"/>
                </a:solidFill>
              </a:rPr>
              <a:t>keyD</a:t>
            </a:r>
            <a:r>
              <a:rPr lang="en-US" sz="1600" dirty="0">
                <a:solidFill>
                  <a:schemeClr val="tx1"/>
                </a:solidFill>
              </a:rPr>
              <a:t>"</a:t>
            </a:r>
          </a:p>
          <a:p>
            <a:pPr>
              <a:tabLst>
                <a:tab pos="2517775" algn="l"/>
              </a:tabLst>
            </a:pPr>
            <a:r>
              <a:rPr lang="en-US" sz="1600" dirty="0">
                <a:solidFill>
                  <a:schemeClr val="tx1"/>
                </a:solidFill>
              </a:rPr>
              <a:t>    JOIN PRODUCT P	ON F."</a:t>
            </a:r>
            <a:r>
              <a:rPr lang="en-US" sz="1600" dirty="0" err="1">
                <a:solidFill>
                  <a:schemeClr val="tx1"/>
                </a:solidFill>
              </a:rPr>
              <a:t>keyP</a:t>
            </a:r>
            <a:r>
              <a:rPr lang="en-US" sz="1600" dirty="0">
                <a:solidFill>
                  <a:schemeClr val="tx1"/>
                </a:solidFill>
              </a:rPr>
              <a:t>" = P."</a:t>
            </a:r>
            <a:r>
              <a:rPr lang="en-US" sz="1600" dirty="0" err="1">
                <a:solidFill>
                  <a:schemeClr val="tx1"/>
                </a:solidFill>
              </a:rPr>
              <a:t>keyP</a:t>
            </a:r>
            <a:r>
              <a:rPr lang="en-US" sz="1600" dirty="0">
                <a:solidFill>
                  <a:schemeClr val="tx1"/>
                </a:solidFill>
              </a:rPr>
              <a:t>"</a:t>
            </a:r>
          </a:p>
          <a:p>
            <a:pPr>
              <a:tabLst>
                <a:tab pos="2517775" algn="l"/>
              </a:tabLst>
            </a:pPr>
            <a:r>
              <a:rPr lang="en-US" sz="1600" dirty="0">
                <a:solidFill>
                  <a:schemeClr val="bg2">
                    <a:lumMod val="50000"/>
                  </a:schemeClr>
                </a:solidFill>
              </a:rPr>
              <a:t>    JOIN (</a:t>
            </a:r>
          </a:p>
          <a:p>
            <a:pPr>
              <a:tabLst>
                <a:tab pos="2517775" algn="l"/>
              </a:tabLst>
            </a:pPr>
            <a:r>
              <a:rPr lang="en-US" sz="1600" dirty="0">
                <a:solidFill>
                  <a:schemeClr val="bg2">
                    <a:lumMod val="50000"/>
                  </a:schemeClr>
                </a:solidFill>
              </a:rPr>
              <a:t>      SELECT </a:t>
            </a:r>
            <a:r>
              <a:rPr lang="en-US" sz="1600" dirty="0" err="1">
                <a:solidFill>
                  <a:schemeClr val="bg2">
                    <a:lumMod val="50000"/>
                  </a:schemeClr>
                </a:solidFill>
              </a:rPr>
              <a:t>S.city</a:t>
            </a:r>
            <a:r>
              <a:rPr lang="en-US" sz="1600" dirty="0">
                <a:solidFill>
                  <a:schemeClr val="bg2">
                    <a:lumMod val="50000"/>
                  </a:schemeClr>
                </a:solidFill>
              </a:rPr>
              <a:t>, Sum(</a:t>
            </a:r>
            <a:r>
              <a:rPr lang="en-US" sz="1600" dirty="0" err="1">
                <a:solidFill>
                  <a:schemeClr val="bg2">
                    <a:lumMod val="50000"/>
                  </a:schemeClr>
                </a:solidFill>
              </a:rPr>
              <a:t>F.receipts</a:t>
            </a:r>
            <a:r>
              <a:rPr lang="en-US" sz="1600" dirty="0">
                <a:solidFill>
                  <a:schemeClr val="bg2">
                    <a:lumMod val="50000"/>
                  </a:schemeClr>
                </a:solidFill>
              </a:rPr>
              <a:t>)</a:t>
            </a:r>
          </a:p>
          <a:p>
            <a:pPr>
              <a:tabLst>
                <a:tab pos="2517775" algn="l"/>
              </a:tabLst>
            </a:pPr>
            <a:r>
              <a:rPr lang="en-US" sz="1600" dirty="0">
                <a:solidFill>
                  <a:schemeClr val="bg2">
                    <a:lumMod val="50000"/>
                  </a:schemeClr>
                </a:solidFill>
              </a:rPr>
              <a:t>      FROM SALES F </a:t>
            </a:r>
            <a:br>
              <a:rPr lang="en-US" sz="1600" dirty="0">
                <a:solidFill>
                  <a:schemeClr val="bg2">
                    <a:lumMod val="50000"/>
                  </a:schemeClr>
                </a:solidFill>
              </a:rPr>
            </a:br>
            <a:r>
              <a:rPr lang="en-US" sz="1600" dirty="0">
                <a:solidFill>
                  <a:schemeClr val="bg2">
                    <a:lumMod val="50000"/>
                  </a:schemeClr>
                </a:solidFill>
              </a:rPr>
              <a:t>            JOIN STORE S 	ON F."</a:t>
            </a:r>
            <a:r>
              <a:rPr lang="en-US" sz="1600" dirty="0" err="1">
                <a:solidFill>
                  <a:schemeClr val="bg2">
                    <a:lumMod val="50000"/>
                  </a:schemeClr>
                </a:solidFill>
              </a:rPr>
              <a:t>keyS</a:t>
            </a:r>
            <a:r>
              <a:rPr lang="en-US" sz="1600" dirty="0">
                <a:solidFill>
                  <a:schemeClr val="bg2">
                    <a:lumMod val="50000"/>
                  </a:schemeClr>
                </a:solidFill>
              </a:rPr>
              <a:t>" = S."</a:t>
            </a:r>
            <a:r>
              <a:rPr lang="en-US" sz="1600" dirty="0" err="1">
                <a:solidFill>
                  <a:schemeClr val="bg2">
                    <a:lumMod val="50000"/>
                  </a:schemeClr>
                </a:solidFill>
              </a:rPr>
              <a:t>keyS</a:t>
            </a:r>
            <a:r>
              <a:rPr lang="en-US" sz="1600" dirty="0">
                <a:solidFill>
                  <a:schemeClr val="bg2">
                    <a:lumMod val="50000"/>
                  </a:schemeClr>
                </a:solidFill>
              </a:rPr>
              <a:t>“</a:t>
            </a:r>
            <a:br>
              <a:rPr lang="en-US" sz="1600" dirty="0">
                <a:solidFill>
                  <a:schemeClr val="bg2">
                    <a:lumMod val="50000"/>
                  </a:schemeClr>
                </a:solidFill>
              </a:rPr>
            </a:br>
            <a:r>
              <a:rPr lang="en-US" sz="1600" dirty="0">
                <a:solidFill>
                  <a:schemeClr val="bg2">
                    <a:lumMod val="50000"/>
                  </a:schemeClr>
                </a:solidFill>
              </a:rPr>
              <a:t>            JOIN DATE D 	ON F."</a:t>
            </a:r>
            <a:r>
              <a:rPr lang="en-US" sz="1600" dirty="0" err="1">
                <a:solidFill>
                  <a:schemeClr val="bg2">
                    <a:lumMod val="50000"/>
                  </a:schemeClr>
                </a:solidFill>
              </a:rPr>
              <a:t>keyD</a:t>
            </a:r>
            <a:r>
              <a:rPr lang="en-US" sz="1600" dirty="0">
                <a:solidFill>
                  <a:schemeClr val="bg2">
                    <a:lumMod val="50000"/>
                  </a:schemeClr>
                </a:solidFill>
              </a:rPr>
              <a:t>" = D."</a:t>
            </a:r>
            <a:r>
              <a:rPr lang="en-US" sz="1600" dirty="0" err="1">
                <a:solidFill>
                  <a:schemeClr val="bg2">
                    <a:lumMod val="50000"/>
                  </a:schemeClr>
                </a:solidFill>
              </a:rPr>
              <a:t>keyD</a:t>
            </a:r>
            <a:r>
              <a:rPr lang="en-US" sz="1600" dirty="0">
                <a:solidFill>
                  <a:schemeClr val="bg2">
                    <a:lumMod val="50000"/>
                  </a:schemeClr>
                </a:solidFill>
              </a:rPr>
              <a:t>"</a:t>
            </a:r>
          </a:p>
          <a:p>
            <a:pPr>
              <a:tabLst>
                <a:tab pos="2517775" algn="l"/>
              </a:tabLst>
            </a:pPr>
            <a:r>
              <a:rPr lang="en-US" sz="1600" dirty="0">
                <a:solidFill>
                  <a:schemeClr val="bg2">
                    <a:lumMod val="50000"/>
                  </a:schemeClr>
                </a:solidFill>
              </a:rPr>
              <a:t>      WHERE </a:t>
            </a:r>
            <a:r>
              <a:rPr lang="en-US" sz="1600" dirty="0" err="1">
                <a:solidFill>
                  <a:schemeClr val="bg2">
                    <a:lumMod val="50000"/>
                  </a:schemeClr>
                </a:solidFill>
              </a:rPr>
              <a:t>D.year</a:t>
            </a:r>
            <a:r>
              <a:rPr lang="en-US" sz="1600" dirty="0">
                <a:solidFill>
                  <a:schemeClr val="bg2">
                    <a:lumMod val="50000"/>
                  </a:schemeClr>
                </a:solidFill>
              </a:rPr>
              <a:t> = '2011’</a:t>
            </a:r>
          </a:p>
          <a:p>
            <a:pPr>
              <a:tabLst>
                <a:tab pos="2517775" algn="l"/>
              </a:tabLst>
            </a:pPr>
            <a:r>
              <a:rPr lang="en-US" sz="1600" dirty="0">
                <a:solidFill>
                  <a:schemeClr val="bg2">
                    <a:lumMod val="50000"/>
                  </a:schemeClr>
                </a:solidFill>
              </a:rPr>
              <a:t>      GROUP BY </a:t>
            </a:r>
            <a:r>
              <a:rPr lang="en-US" sz="1600" dirty="0" err="1">
                <a:solidFill>
                  <a:schemeClr val="bg2">
                    <a:lumMod val="50000"/>
                  </a:schemeClr>
                </a:solidFill>
              </a:rPr>
              <a:t>S.city</a:t>
            </a:r>
            <a:endParaRPr lang="en-US" sz="1600" dirty="0">
              <a:solidFill>
                <a:schemeClr val="bg2">
                  <a:lumMod val="50000"/>
                </a:schemeClr>
              </a:solidFill>
            </a:endParaRPr>
          </a:p>
          <a:p>
            <a:pPr>
              <a:tabLst>
                <a:tab pos="2517775" algn="l"/>
              </a:tabLst>
            </a:pPr>
            <a:r>
              <a:rPr lang="en-US" sz="1600" dirty="0">
                <a:solidFill>
                  <a:schemeClr val="bg2">
                    <a:lumMod val="50000"/>
                  </a:schemeClr>
                </a:solidFill>
              </a:rPr>
              <a:t>      </a:t>
            </a:r>
            <a:r>
              <a:rPr lang="en-US" sz="1600" dirty="0">
                <a:solidFill>
                  <a:srgbClr val="FF0000"/>
                </a:solidFill>
              </a:rPr>
              <a:t>ORDER BY Sum(</a:t>
            </a:r>
            <a:r>
              <a:rPr lang="en-US" sz="1600" dirty="0" err="1">
                <a:solidFill>
                  <a:srgbClr val="FF0000"/>
                </a:solidFill>
              </a:rPr>
              <a:t>F.receipts</a:t>
            </a:r>
            <a:r>
              <a:rPr lang="en-US" sz="1600" dirty="0">
                <a:solidFill>
                  <a:srgbClr val="FF0000"/>
                </a:solidFill>
              </a:rPr>
              <a:t>)</a:t>
            </a:r>
            <a:br>
              <a:rPr lang="en-US" sz="1600" dirty="0">
                <a:solidFill>
                  <a:srgbClr val="FF0000"/>
                </a:solidFill>
              </a:rPr>
            </a:br>
            <a:r>
              <a:rPr lang="en-US" sz="1600" dirty="0">
                <a:solidFill>
                  <a:srgbClr val="FF0000"/>
                </a:solidFill>
              </a:rPr>
              <a:t>      LIMIT 4</a:t>
            </a:r>
          </a:p>
          <a:p>
            <a:pPr>
              <a:tabLst>
                <a:tab pos="2517775" algn="l"/>
              </a:tabLst>
            </a:pPr>
            <a:r>
              <a:rPr lang="en-US" sz="1600" dirty="0">
                <a:solidFill>
                  <a:schemeClr val="bg2">
                    <a:lumMod val="50000"/>
                  </a:schemeClr>
                </a:solidFill>
              </a:rPr>
              <a:t>      ) Top4Cities 	ON </a:t>
            </a:r>
            <a:r>
              <a:rPr lang="en-US" sz="1600" dirty="0" err="1">
                <a:solidFill>
                  <a:schemeClr val="bg2">
                    <a:lumMod val="50000"/>
                  </a:schemeClr>
                </a:solidFill>
              </a:rPr>
              <a:t>S.city</a:t>
            </a:r>
            <a:r>
              <a:rPr lang="en-US" sz="1600" dirty="0">
                <a:solidFill>
                  <a:schemeClr val="bg2">
                    <a:lumMod val="50000"/>
                  </a:schemeClr>
                </a:solidFill>
              </a:rPr>
              <a:t> = Top4Cities.city</a:t>
            </a:r>
          </a:p>
          <a:p>
            <a:pPr>
              <a:tabLst>
                <a:tab pos="2517775" algn="l"/>
              </a:tabLst>
            </a:pPr>
            <a:r>
              <a:rPr lang="en-US" sz="1600" dirty="0">
                <a:solidFill>
                  <a:schemeClr val="tx1"/>
                </a:solidFill>
              </a:rPr>
              <a:t>WHERE </a:t>
            </a:r>
            <a:r>
              <a:rPr lang="en-US" sz="1600" dirty="0" err="1">
                <a:solidFill>
                  <a:schemeClr val="tx1"/>
                </a:solidFill>
              </a:rPr>
              <a:t>D.year</a:t>
            </a:r>
            <a:r>
              <a:rPr lang="en-US" sz="1600" dirty="0">
                <a:solidFill>
                  <a:schemeClr val="tx1"/>
                </a:solidFill>
              </a:rPr>
              <a:t> = '2011'</a:t>
            </a:r>
          </a:p>
          <a:p>
            <a:pPr>
              <a:tabLst>
                <a:tab pos="2517775" algn="l"/>
              </a:tabLst>
            </a:pPr>
            <a:r>
              <a:rPr lang="en-US" sz="1600" dirty="0">
                <a:solidFill>
                  <a:schemeClr val="tx1"/>
                </a:solidFill>
              </a:rPr>
              <a:t>GROUP BY </a:t>
            </a:r>
            <a:r>
              <a:rPr lang="en-US" sz="1600" dirty="0" err="1">
                <a:solidFill>
                  <a:schemeClr val="tx1"/>
                </a:solidFill>
              </a:rPr>
              <a:t>S.city</a:t>
            </a:r>
            <a:r>
              <a:rPr lang="en-US" sz="1600" dirty="0">
                <a:solidFill>
                  <a:schemeClr val="tx1"/>
                </a:solidFill>
              </a:rPr>
              <a:t>, </a:t>
            </a:r>
            <a:r>
              <a:rPr lang="en-US" sz="1600" dirty="0" err="1">
                <a:solidFill>
                  <a:schemeClr val="tx1"/>
                </a:solidFill>
              </a:rPr>
              <a:t>P.type</a:t>
            </a:r>
            <a:r>
              <a:rPr lang="en-US" sz="1600" dirty="0">
                <a:solidFill>
                  <a:schemeClr val="tx1"/>
                </a:solidFill>
              </a:rPr>
              <a:t>;</a:t>
            </a:r>
          </a:p>
        </p:txBody>
      </p:sp>
    </p:spTree>
    <p:extLst>
      <p:ext uri="{BB962C8B-B14F-4D97-AF65-F5344CB8AC3E}">
        <p14:creationId xmlns:p14="http://schemas.microsoft.com/office/powerpoint/2010/main" val="343204881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 Typical Analysis Session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447800" y="1219200"/>
            <a:ext cx="6253162" cy="496810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Queries in a Typical Analysis Session</a:t>
            </a:r>
          </a:p>
        </p:txBody>
      </p:sp>
      <p:sp>
        <p:nvSpPr>
          <p:cNvPr id="3" name="Slide Number Placeholder 2"/>
          <p:cNvSpPr>
            <a:spLocks noGrp="1"/>
          </p:cNvSpPr>
          <p:nvPr>
            <p:ph type="sldNum" sz="quarter" idx="12"/>
          </p:nvPr>
        </p:nvSpPr>
        <p:spPr/>
        <p:txBody>
          <a:bodyPr/>
          <a:lstStyle/>
          <a:p>
            <a:fld id="{4995B41A-9D18-48EF-B739-FD37193D25C0}" type="slidenum">
              <a:rPr lang="en-US" smtClean="0"/>
              <a:pPr/>
              <a:t>4</a:t>
            </a:fld>
            <a:endParaRPr lang="en-US"/>
          </a:p>
        </p:txBody>
      </p:sp>
      <p:sp>
        <p:nvSpPr>
          <p:cNvPr id="12" name="Rectangle 11"/>
          <p:cNvSpPr/>
          <p:nvPr/>
        </p:nvSpPr>
        <p:spPr>
          <a:xfrm>
            <a:off x="381000" y="1219200"/>
            <a:ext cx="8305800" cy="457200"/>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solidFill>
                  <a:schemeClr val="tx1"/>
                </a:solidFill>
              </a:rPr>
              <a:t>Why profitability dipped sharply in recent months in the entire enterprise?</a:t>
            </a:r>
          </a:p>
        </p:txBody>
      </p:sp>
      <p:sp>
        <p:nvSpPr>
          <p:cNvPr id="13" name="Rectangle 12"/>
          <p:cNvSpPr/>
          <p:nvPr/>
        </p:nvSpPr>
        <p:spPr>
          <a:xfrm>
            <a:off x="457200" y="1676400"/>
            <a:ext cx="8229600" cy="10668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a:t>What are the overall sales for the last five months for the entire company, broken down by individual months?</a:t>
            </a:r>
          </a:p>
          <a:p>
            <a:pPr marL="225425" indent="-225425">
              <a:buFont typeface="Arial" pitchFamily="34" charset="0"/>
              <a:buChar char="•"/>
            </a:pPr>
            <a:r>
              <a:rPr lang="en-US" sz="1600" dirty="0"/>
              <a:t>The sales do not show a drop, but there is a sharp reduction in profitability for the last three months.</a:t>
            </a:r>
          </a:p>
        </p:txBody>
      </p:sp>
      <p:sp>
        <p:nvSpPr>
          <p:cNvPr id="15" name="Rectangle 14"/>
          <p:cNvSpPr/>
          <p:nvPr/>
        </p:nvSpPr>
        <p:spPr>
          <a:xfrm>
            <a:off x="457200" y="2819400"/>
            <a:ext cx="8229600" cy="6096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a:t>Give me a breakdown of monthly sales by major worldwide regions.</a:t>
            </a:r>
          </a:p>
          <a:p>
            <a:pPr marL="225425" indent="-225425">
              <a:buFont typeface="Arial" pitchFamily="34" charset="0"/>
              <a:buChar char="•"/>
            </a:pPr>
            <a:r>
              <a:rPr lang="en-US" sz="1600" dirty="0"/>
              <a:t>The European region is responsible for the reduction in profitability.</a:t>
            </a:r>
          </a:p>
        </p:txBody>
      </p:sp>
      <p:sp>
        <p:nvSpPr>
          <p:cNvPr id="16" name="Rectangle 15"/>
          <p:cNvSpPr/>
          <p:nvPr/>
        </p:nvSpPr>
        <p:spPr>
          <a:xfrm>
            <a:off x="457200" y="3505200"/>
            <a:ext cx="8229600" cy="7620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a:t>Give me a breakdown of European sales by individual countries.</a:t>
            </a:r>
          </a:p>
          <a:p>
            <a:pPr marL="225425" indent="-225425">
              <a:buFont typeface="Arial" pitchFamily="34" charset="0"/>
              <a:buChar char="•"/>
            </a:pPr>
            <a:r>
              <a:rPr lang="en-US" sz="1600" dirty="0"/>
              <a:t>Profitability has increased for a few countries, decreased sharply for some other countries, and been stable for the rest.</a:t>
            </a:r>
          </a:p>
        </p:txBody>
      </p:sp>
      <p:sp>
        <p:nvSpPr>
          <p:cNvPr id="17" name="Rectangle 16"/>
          <p:cNvSpPr/>
          <p:nvPr/>
        </p:nvSpPr>
        <p:spPr>
          <a:xfrm>
            <a:off x="457200" y="4343400"/>
            <a:ext cx="8229600" cy="6096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a:t>Give me a breakdown of profitability for the European countries by country, month, and product.</a:t>
            </a:r>
          </a:p>
          <a:p>
            <a:pPr marL="225425" indent="-225425">
              <a:buFont typeface="Arial" pitchFamily="34" charset="0"/>
              <a:buChar char="•"/>
            </a:pPr>
            <a:r>
              <a:rPr lang="en-US" sz="1600" dirty="0"/>
              <a:t>Very sharp decline in profitability for the last two months for some products in the countries.</a:t>
            </a:r>
          </a:p>
        </p:txBody>
      </p:sp>
      <p:sp>
        <p:nvSpPr>
          <p:cNvPr id="18" name="Rectangle 17"/>
          <p:cNvSpPr/>
          <p:nvPr/>
        </p:nvSpPr>
        <p:spPr>
          <a:xfrm>
            <a:off x="457200" y="5029200"/>
            <a:ext cx="8229600" cy="609600"/>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marL="225425" indent="-225425">
              <a:buFont typeface="Arial" pitchFamily="34" charset="0"/>
              <a:buChar char="•"/>
            </a:pPr>
            <a:r>
              <a:rPr lang="en-US" sz="1600" i="1" dirty="0"/>
              <a:t>Display the direct and indirect costs for European countries of those products.</a:t>
            </a:r>
          </a:p>
          <a:p>
            <a:pPr marL="225425" indent="-225425">
              <a:buFont typeface="Arial" pitchFamily="34" charset="0"/>
              <a:buChar char="•"/>
            </a:pPr>
            <a:r>
              <a:rPr lang="en-US" sz="1600" dirty="0"/>
              <a:t>Direct costs (e.g. manufacturing) remain at the usual levels, but the indirect costs have shot up.</a:t>
            </a:r>
          </a:p>
        </p:txBody>
      </p:sp>
      <p:sp>
        <p:nvSpPr>
          <p:cNvPr id="19" name="Rectangle 18"/>
          <p:cNvSpPr/>
          <p:nvPr/>
        </p:nvSpPr>
        <p:spPr>
          <a:xfrm>
            <a:off x="457200" y="5638800"/>
            <a:ext cx="8305800" cy="457200"/>
          </a:xfrm>
          <a:prstGeom prst="rect">
            <a:avLst/>
          </a:prstGeom>
          <a:noFill/>
          <a:ln w="3175">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dirty="0">
                <a:solidFill>
                  <a:schemeClr val="tx1"/>
                </a:solidFill>
              </a:rPr>
              <a:t>The decline is due to additional tax levies on some products in the EU.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Analytical Processing</a:t>
            </a:r>
          </a:p>
        </p:txBody>
      </p:sp>
      <p:sp>
        <p:nvSpPr>
          <p:cNvPr id="3" name="Slide Number Placeholder 2"/>
          <p:cNvSpPr>
            <a:spLocks noGrp="1"/>
          </p:cNvSpPr>
          <p:nvPr>
            <p:ph type="sldNum" sz="quarter" idx="12"/>
          </p:nvPr>
        </p:nvSpPr>
        <p:spPr/>
        <p:txBody>
          <a:bodyPr/>
          <a:lstStyle/>
          <a:p>
            <a:fld id="{4995B41A-9D18-48EF-B739-FD37193D25C0}" type="slidenum">
              <a:rPr lang="en-US" smtClean="0"/>
              <a:pPr/>
              <a:t>5</a:t>
            </a:fld>
            <a:endParaRPr lang="en-US" dirty="0"/>
          </a:p>
        </p:txBody>
      </p:sp>
      <p:sp>
        <p:nvSpPr>
          <p:cNvPr id="4" name="Content Placeholder 3"/>
          <p:cNvSpPr>
            <a:spLocks noGrp="1"/>
          </p:cNvSpPr>
          <p:nvPr>
            <p:ph sz="quarter" idx="1"/>
          </p:nvPr>
        </p:nvSpPr>
        <p:spPr/>
        <p:txBody>
          <a:bodyPr>
            <a:normAutofit/>
          </a:bodyPr>
          <a:lstStyle/>
          <a:p>
            <a:pPr>
              <a:tabLst>
                <a:tab pos="5202238" algn="l"/>
              </a:tabLst>
            </a:pPr>
            <a:r>
              <a:rPr lang="en-US" dirty="0">
                <a:solidFill>
                  <a:srgbClr val="FF0000"/>
                </a:solidFill>
              </a:rPr>
              <a:t>Online Analytical Processing (OLAP) </a:t>
            </a:r>
            <a:r>
              <a:rPr lang="en-US" dirty="0"/>
              <a:t>is a category of software technology that enables analysts, managers and executives to </a:t>
            </a:r>
            <a:r>
              <a:rPr lang="en-US" dirty="0">
                <a:solidFill>
                  <a:schemeClr val="bg2">
                    <a:lumMod val="50000"/>
                  </a:schemeClr>
                </a:solidFill>
              </a:rPr>
              <a:t>gain insight into data </a:t>
            </a:r>
            <a:r>
              <a:rPr lang="en-US" dirty="0"/>
              <a:t>through fast, consistent, interactive access in a wide variety of possible views of information that has been transformed from raw data to reflect the real dimensionality of the enterprise as </a:t>
            </a:r>
            <a:r>
              <a:rPr lang="en-US" dirty="0">
                <a:solidFill>
                  <a:schemeClr val="bg2">
                    <a:lumMod val="50000"/>
                  </a:schemeClr>
                </a:solidFill>
              </a:rPr>
              <a:t>understood by the user</a:t>
            </a:r>
            <a:r>
              <a:rPr lang="en-US" dirty="0"/>
              <a:t>.	</a:t>
            </a:r>
            <a:r>
              <a:rPr lang="en-US" sz="2400" dirty="0">
                <a:solidFill>
                  <a:schemeClr val="bg1">
                    <a:lumMod val="50000"/>
                  </a:schemeClr>
                </a:solidFill>
              </a:rPr>
              <a:t>(from OLAP council)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Data Analysis</a:t>
            </a:r>
          </a:p>
        </p:txBody>
      </p:sp>
      <p:sp>
        <p:nvSpPr>
          <p:cNvPr id="3" name="Slide Number Placeholder 2"/>
          <p:cNvSpPr>
            <a:spLocks noGrp="1"/>
          </p:cNvSpPr>
          <p:nvPr>
            <p:ph type="sldNum" sz="quarter" idx="12"/>
          </p:nvPr>
        </p:nvSpPr>
        <p:spPr/>
        <p:txBody>
          <a:bodyPr/>
          <a:lstStyle/>
          <a:p>
            <a:fld id="{4995B41A-9D18-48EF-B739-FD37193D25C0}" type="slidenum">
              <a:rPr lang="en-US" smtClean="0"/>
              <a:pPr/>
              <a:t>6</a:t>
            </a:fld>
            <a:endParaRPr lang="en-US"/>
          </a:p>
        </p:txBody>
      </p:sp>
      <p:sp>
        <p:nvSpPr>
          <p:cNvPr id="4" name="Content Placeholder 3"/>
          <p:cNvSpPr>
            <a:spLocks noGrp="1"/>
          </p:cNvSpPr>
          <p:nvPr>
            <p:ph sz="quarter" idx="1"/>
          </p:nvPr>
        </p:nvSpPr>
        <p:spPr/>
        <p:txBody>
          <a:bodyPr/>
          <a:lstStyle/>
          <a:p>
            <a:r>
              <a:rPr lang="en-US" dirty="0">
                <a:solidFill>
                  <a:srgbClr val="FF0000"/>
                </a:solidFill>
              </a:rPr>
              <a:t>Multidimensional data analysis </a:t>
            </a:r>
            <a:r>
              <a:rPr lang="en-US" dirty="0"/>
              <a:t>supports complex analysis along several business </a:t>
            </a:r>
            <a:r>
              <a:rPr lang="en-US" dirty="0">
                <a:solidFill>
                  <a:schemeClr val="bg2">
                    <a:lumMod val="50000"/>
                  </a:schemeClr>
                </a:solidFill>
              </a:rPr>
              <a:t>dimensions</a:t>
            </a:r>
            <a:r>
              <a:rPr lang="en-US" dirty="0"/>
              <a:t>, at any </a:t>
            </a:r>
            <a:r>
              <a:rPr lang="en-US" dirty="0">
                <a:solidFill>
                  <a:schemeClr val="bg2">
                    <a:lumMod val="50000"/>
                  </a:schemeClr>
                </a:solidFill>
              </a:rPr>
              <a:t>level</a:t>
            </a:r>
            <a:r>
              <a:rPr lang="en-US" dirty="0"/>
              <a:t> of aggregation, and provide a multidimensional</a:t>
            </a:r>
            <a:r>
              <a:rPr lang="en-US" dirty="0">
                <a:solidFill>
                  <a:schemeClr val="bg2">
                    <a:lumMod val="50000"/>
                  </a:schemeClr>
                </a:solidFill>
              </a:rPr>
              <a:t> view </a:t>
            </a:r>
            <a:r>
              <a:rPr lang="en-US" dirty="0"/>
              <a:t>of data</a:t>
            </a:r>
          </a:p>
          <a:p>
            <a:pPr lvl="1"/>
            <a:r>
              <a:rPr lang="en-US" dirty="0">
                <a:solidFill>
                  <a:schemeClr val="tx1"/>
                </a:solidFill>
              </a:rPr>
              <a:t>Multidimensional data model </a:t>
            </a:r>
            <a:r>
              <a:rPr lang="en-US" dirty="0">
                <a:solidFill>
                  <a:schemeClr val="accent6">
                    <a:lumMod val="60000"/>
                    <a:lumOff val="40000"/>
                  </a:schemeClr>
                </a:solidFill>
              </a:rPr>
              <a:t>conforms to </a:t>
            </a:r>
            <a:r>
              <a:rPr lang="en-US" dirty="0"/>
              <a:t>how the users perceive business problems.</a:t>
            </a:r>
          </a:p>
          <a:p>
            <a:pPr lvl="1"/>
            <a:r>
              <a:rPr lang="en-US" dirty="0"/>
              <a:t>Able to handle </a:t>
            </a:r>
            <a:r>
              <a:rPr lang="en-US" dirty="0">
                <a:solidFill>
                  <a:schemeClr val="accent6">
                    <a:lumMod val="60000"/>
                    <a:lumOff val="40000"/>
                  </a:schemeClr>
                </a:solidFill>
              </a:rPr>
              <a:t>multidimensional query </a:t>
            </a:r>
            <a:r>
              <a:rPr lang="en-US" sz="1800" dirty="0"/>
              <a:t>(e.g., "how much revenue did the new product X generate during the last three months, broken down by individual months, in the south central territory, by individual stores, broken down by promotions, compared to estimates, and compared to the previous version of the product?")</a:t>
            </a:r>
            <a:endParaRPr lang="en-US" dirty="0"/>
          </a:p>
          <a:p>
            <a:pPr lvl="1"/>
            <a:r>
              <a:rPr lang="en-US" dirty="0">
                <a:solidFill>
                  <a:schemeClr val="accent6">
                    <a:lumMod val="60000"/>
                    <a:lumOff val="40000"/>
                  </a:schemeClr>
                </a:solidFill>
              </a:rPr>
              <a:t>OLAP operators</a:t>
            </a:r>
            <a:r>
              <a:rPr lang="en-US" dirty="0"/>
              <a:t> convert one multidimensional view to another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Example: Sales Fact</a:t>
            </a:r>
          </a:p>
        </p:txBody>
      </p:sp>
      <p:sp>
        <p:nvSpPr>
          <p:cNvPr id="3" name="Slide Number Placeholder 2"/>
          <p:cNvSpPr>
            <a:spLocks noGrp="1"/>
          </p:cNvSpPr>
          <p:nvPr>
            <p:ph type="sldNum" sz="quarter" idx="12"/>
          </p:nvPr>
        </p:nvSpPr>
        <p:spPr/>
        <p:txBody>
          <a:bodyPr/>
          <a:lstStyle/>
          <a:p>
            <a:fld id="{4995B41A-9D18-48EF-B739-FD37193D25C0}" type="slidenum">
              <a:rPr lang="en-US" smtClean="0"/>
              <a:pPr/>
              <a:t>7</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1905000" y="1981200"/>
            <a:ext cx="4848225" cy="35147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Display Multidimensional Data</a:t>
            </a:r>
          </a:p>
        </p:txBody>
      </p:sp>
      <p:sp>
        <p:nvSpPr>
          <p:cNvPr id="3" name="Slide Number Placeholder 2"/>
          <p:cNvSpPr>
            <a:spLocks noGrp="1"/>
          </p:cNvSpPr>
          <p:nvPr>
            <p:ph type="sldNum" sz="quarter" idx="12"/>
          </p:nvPr>
        </p:nvSpPr>
        <p:spPr/>
        <p:txBody>
          <a:bodyPr/>
          <a:lstStyle/>
          <a:p>
            <a:fld id="{4995B41A-9D18-48EF-B739-FD37193D25C0}" type="slidenum">
              <a:rPr lang="en-US" smtClean="0"/>
              <a:pPr/>
              <a:t>8</a:t>
            </a:fld>
            <a:endParaRPr lang="en-US"/>
          </a:p>
        </p:txBody>
      </p:sp>
      <p:sp>
        <p:nvSpPr>
          <p:cNvPr id="6" name="Content Placeholder 5"/>
          <p:cNvSpPr>
            <a:spLocks noGrp="1"/>
          </p:cNvSpPr>
          <p:nvPr>
            <p:ph sz="quarter" idx="1"/>
          </p:nvPr>
        </p:nvSpPr>
        <p:spPr>
          <a:xfrm>
            <a:off x="457200" y="1219200"/>
            <a:ext cx="8229600" cy="1447800"/>
          </a:xfrm>
        </p:spPr>
        <p:txBody>
          <a:bodyPr/>
          <a:lstStyle/>
          <a:p>
            <a:r>
              <a:rPr lang="en-US" dirty="0"/>
              <a:t>We can display the result of a query on the </a:t>
            </a:r>
            <a:r>
              <a:rPr lang="en-US" dirty="0">
                <a:solidFill>
                  <a:srgbClr val="FF0000"/>
                </a:solidFill>
              </a:rPr>
              <a:t>cube</a:t>
            </a:r>
            <a:r>
              <a:rPr lang="en-US" dirty="0"/>
              <a:t> by assigning a </a:t>
            </a:r>
            <a:r>
              <a:rPr lang="en-US" dirty="0">
                <a:solidFill>
                  <a:schemeClr val="bg2">
                    <a:lumMod val="50000"/>
                  </a:schemeClr>
                </a:solidFill>
              </a:rPr>
              <a:t>dimension</a:t>
            </a:r>
            <a:r>
              <a:rPr lang="en-US" dirty="0"/>
              <a:t> (at a chosen aggregation level) to </a:t>
            </a:r>
            <a:r>
              <a:rPr lang="en-US" dirty="0">
                <a:solidFill>
                  <a:schemeClr val="bg2">
                    <a:lumMod val="50000"/>
                  </a:schemeClr>
                </a:solidFill>
              </a:rPr>
              <a:t>columns</a:t>
            </a:r>
            <a:r>
              <a:rPr lang="en-US" dirty="0"/>
              <a:t>, </a:t>
            </a:r>
            <a:r>
              <a:rPr lang="en-US" dirty="0">
                <a:solidFill>
                  <a:schemeClr val="bg2">
                    <a:lumMod val="50000"/>
                  </a:schemeClr>
                </a:solidFill>
              </a:rPr>
              <a:t>rows</a:t>
            </a:r>
            <a:r>
              <a:rPr lang="en-US" dirty="0"/>
              <a:t> and </a:t>
            </a:r>
            <a:r>
              <a:rPr lang="en-US" dirty="0">
                <a:solidFill>
                  <a:schemeClr val="bg2">
                    <a:lumMod val="50000"/>
                  </a:schemeClr>
                </a:solidFill>
              </a:rPr>
              <a:t>pages</a:t>
            </a:r>
            <a:r>
              <a:rPr lang="en-US" dirty="0"/>
              <a:t>.</a:t>
            </a:r>
          </a:p>
        </p:txBody>
      </p:sp>
      <p:pic>
        <p:nvPicPr>
          <p:cNvPr id="2050" name="Picture 2"/>
          <p:cNvPicPr>
            <a:picLocks noChangeAspect="1" noChangeArrowheads="1"/>
          </p:cNvPicPr>
          <p:nvPr/>
        </p:nvPicPr>
        <p:blipFill>
          <a:blip r:embed="rId2" cstate="print"/>
          <a:srcRect/>
          <a:stretch>
            <a:fillRect/>
          </a:stretch>
        </p:blipFill>
        <p:spPr bwMode="auto">
          <a:xfrm>
            <a:off x="3609975" y="2895600"/>
            <a:ext cx="5153025" cy="32670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Queries and Results, 1</a:t>
            </a:r>
          </a:p>
        </p:txBody>
      </p:sp>
      <p:sp>
        <p:nvSpPr>
          <p:cNvPr id="3" name="Slide Number Placeholder 2"/>
          <p:cNvSpPr>
            <a:spLocks noGrp="1"/>
          </p:cNvSpPr>
          <p:nvPr>
            <p:ph type="sldNum" sz="quarter" idx="12"/>
          </p:nvPr>
        </p:nvSpPr>
        <p:spPr/>
        <p:txBody>
          <a:bodyPr/>
          <a:lstStyle/>
          <a:p>
            <a:fld id="{4995B41A-9D18-48EF-B739-FD37193D25C0}" type="slidenum">
              <a:rPr lang="en-US" smtClean="0"/>
              <a:pPr/>
              <a:t>9</a:t>
            </a:fld>
            <a:endParaRPr lang="en-US"/>
          </a:p>
        </p:txBody>
      </p:sp>
      <p:sp>
        <p:nvSpPr>
          <p:cNvPr id="5" name="Rectangle 4"/>
          <p:cNvSpPr/>
          <p:nvPr/>
        </p:nvSpPr>
        <p:spPr>
          <a:xfrm>
            <a:off x="457200" y="1371600"/>
            <a:ext cx="8229600" cy="12954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a:solidFill>
                  <a:schemeClr val="bg2">
                    <a:lumMod val="50000"/>
                  </a:schemeClr>
                </a:solidFill>
                <a:latin typeface="+mj-lt"/>
              </a:rPr>
              <a:t>Display the total sales of all products for past five years in all stores</a:t>
            </a:r>
          </a:p>
          <a:p>
            <a:pPr>
              <a:tabLst>
                <a:tab pos="1139825" algn="l"/>
              </a:tabLst>
            </a:pPr>
            <a:r>
              <a:rPr lang="en-US" dirty="0"/>
              <a:t>Rows: 	year numbers 2011, 2010, 2009, 2008, 2007</a:t>
            </a:r>
          </a:p>
          <a:p>
            <a:pPr>
              <a:tabLst>
                <a:tab pos="1139825" algn="l"/>
              </a:tabLst>
            </a:pPr>
            <a:r>
              <a:rPr lang="en-US" dirty="0"/>
              <a:t>Columns: 	total sales for all products </a:t>
            </a:r>
            <a:r>
              <a:rPr lang="en-US" sz="1600" dirty="0">
                <a:solidFill>
                  <a:schemeClr val="bg1">
                    <a:lumMod val="50000"/>
                  </a:schemeClr>
                </a:solidFill>
              </a:rPr>
              <a:t>(one column only)</a:t>
            </a:r>
            <a:endParaRPr lang="en-US" dirty="0">
              <a:solidFill>
                <a:schemeClr val="bg1">
                  <a:lumMod val="50000"/>
                </a:schemeClr>
              </a:solidFill>
            </a:endParaRPr>
          </a:p>
          <a:p>
            <a:pPr>
              <a:tabLst>
                <a:tab pos="1139825" algn="l"/>
              </a:tabLst>
            </a:pPr>
            <a:r>
              <a:rPr lang="en-US" dirty="0"/>
              <a:t>Page: 	 all stores </a:t>
            </a:r>
            <a:r>
              <a:rPr lang="en-US" dirty="0">
                <a:solidFill>
                  <a:schemeClr val="bg1">
                    <a:lumMod val="50000"/>
                  </a:schemeClr>
                </a:solidFill>
              </a:rPr>
              <a:t>(one page only)</a:t>
            </a:r>
            <a:endParaRPr lang="en-US" dirty="0"/>
          </a:p>
        </p:txBody>
      </p:sp>
      <p:sp>
        <p:nvSpPr>
          <p:cNvPr id="6" name="Rectangle 5"/>
          <p:cNvSpPr/>
          <p:nvPr/>
        </p:nvSpPr>
        <p:spPr>
          <a:xfrm>
            <a:off x="457200" y="28956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u="sng" dirty="0">
                <a:solidFill>
                  <a:schemeClr val="bg2">
                    <a:lumMod val="50000"/>
                  </a:schemeClr>
                </a:solidFill>
                <a:latin typeface="+mj-lt"/>
              </a:rPr>
              <a:t>Compare</a:t>
            </a:r>
            <a:r>
              <a:rPr lang="en-US" sz="1700" i="1" dirty="0">
                <a:solidFill>
                  <a:schemeClr val="bg2">
                    <a:lumMod val="50000"/>
                  </a:schemeClr>
                </a:solidFill>
                <a:latin typeface="+mj-lt"/>
              </a:rPr>
              <a:t> total sales for all stores, product by product, between year 2011 and 2010.</a:t>
            </a:r>
          </a:p>
          <a:p>
            <a:pPr>
              <a:tabLst>
                <a:tab pos="1139825" algn="l"/>
              </a:tabLst>
            </a:pPr>
            <a:r>
              <a:rPr lang="en-US" dirty="0"/>
              <a:t>Rows: 	year numbers 2011, 2010; difference; percentage increase or decrease</a:t>
            </a:r>
          </a:p>
          <a:p>
            <a:pPr>
              <a:tabLst>
                <a:tab pos="1139825" algn="l"/>
              </a:tabLst>
            </a:pPr>
            <a:r>
              <a:rPr lang="en-US" dirty="0"/>
              <a:t>Columns: 	one column per product, showing all product</a:t>
            </a:r>
          </a:p>
          <a:p>
            <a:pPr>
              <a:tabLst>
                <a:tab pos="1139825" algn="l"/>
              </a:tabLst>
            </a:pPr>
            <a:r>
              <a:rPr lang="en-US" dirty="0"/>
              <a:t>Page: 	all stores </a:t>
            </a:r>
            <a:r>
              <a:rPr lang="en-US" dirty="0">
                <a:solidFill>
                  <a:schemeClr val="bg1">
                    <a:lumMod val="50000"/>
                  </a:schemeClr>
                </a:solidFill>
              </a:rPr>
              <a:t>(one page only)</a:t>
            </a:r>
            <a:endParaRPr lang="en-US" dirty="0"/>
          </a:p>
        </p:txBody>
      </p:sp>
      <p:sp>
        <p:nvSpPr>
          <p:cNvPr id="7" name="Rectangle 6"/>
          <p:cNvSpPr/>
          <p:nvPr/>
        </p:nvSpPr>
        <p:spPr>
          <a:xfrm>
            <a:off x="457200" y="4648200"/>
            <a:ext cx="8229600" cy="1524000"/>
          </a:xfrm>
          <a:prstGeom prst="rect">
            <a:avLst/>
          </a:prstGeom>
          <a:ln w="3175">
            <a:prstDash val="sysDash"/>
          </a:ln>
        </p:spPr>
        <p:style>
          <a:lnRef idx="2">
            <a:schemeClr val="accent1"/>
          </a:lnRef>
          <a:fillRef idx="1">
            <a:schemeClr val="lt1"/>
          </a:fillRef>
          <a:effectRef idx="0">
            <a:schemeClr val="accent1"/>
          </a:effectRef>
          <a:fontRef idx="minor">
            <a:schemeClr val="dk1"/>
          </a:fontRef>
        </p:style>
        <p:txBody>
          <a:bodyPr rtlCol="0" anchor="ctr"/>
          <a:lstStyle/>
          <a:p>
            <a:r>
              <a:rPr lang="en-US" sz="1700" i="1" dirty="0">
                <a:solidFill>
                  <a:schemeClr val="bg2">
                    <a:lumMod val="50000"/>
                  </a:schemeClr>
                </a:solidFill>
                <a:latin typeface="+mj-lt"/>
              </a:rPr>
              <a:t>Show comparison of total sales for all stores, product by product, between year 2011 and 2010 </a:t>
            </a:r>
            <a:r>
              <a:rPr lang="en-US" sz="1700" i="1" u="sng" dirty="0">
                <a:solidFill>
                  <a:schemeClr val="bg2">
                    <a:lumMod val="50000"/>
                  </a:schemeClr>
                </a:solidFill>
                <a:latin typeface="+mj-lt"/>
              </a:rPr>
              <a:t>only for</a:t>
            </a:r>
            <a:r>
              <a:rPr lang="en-US" sz="1700" i="1" dirty="0">
                <a:solidFill>
                  <a:schemeClr val="bg2">
                    <a:lumMod val="50000"/>
                  </a:schemeClr>
                </a:solidFill>
                <a:latin typeface="+mj-lt"/>
              </a:rPr>
              <a:t> those products with reduced sales.</a:t>
            </a:r>
          </a:p>
          <a:p>
            <a:pPr>
              <a:tabLst>
                <a:tab pos="1139825" algn="l"/>
              </a:tabLst>
            </a:pPr>
            <a:r>
              <a:rPr lang="en-US" dirty="0"/>
              <a:t>Rows: 	year numbers 2011, 2010; difference; percentage increase or decrease</a:t>
            </a:r>
          </a:p>
          <a:p>
            <a:pPr>
              <a:tabLst>
                <a:tab pos="1139825" algn="l"/>
              </a:tabLst>
            </a:pPr>
            <a:r>
              <a:rPr lang="en-US" dirty="0"/>
              <a:t>Columns: 	one column per product, showing only the qualifying products</a:t>
            </a:r>
          </a:p>
          <a:p>
            <a:pPr>
              <a:tabLst>
                <a:tab pos="1139825" algn="l"/>
              </a:tabLst>
            </a:pPr>
            <a:r>
              <a:rPr lang="en-US" dirty="0"/>
              <a:t>Page: 	all stores </a:t>
            </a:r>
            <a:r>
              <a:rPr lang="en-US" dirty="0">
                <a:solidFill>
                  <a:schemeClr val="bg1">
                    <a:lumMod val="50000"/>
                  </a:schemeClr>
                </a:solidFill>
              </a:rPr>
              <a:t>(one page only)</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26262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3334</TotalTime>
  <Words>2147</Words>
  <Application>Microsoft Office PowerPoint</Application>
  <PresentationFormat>On-screen Show (4:3)</PresentationFormat>
  <Paragraphs>285</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华文新魏</vt:lpstr>
      <vt:lpstr>Arial</vt:lpstr>
      <vt:lpstr>Bookman Old Style</vt:lpstr>
      <vt:lpstr>Calibri</vt:lpstr>
      <vt:lpstr>Gill Sans MT</vt:lpstr>
      <vt:lpstr>Wingdings</vt:lpstr>
      <vt:lpstr>Wingdings 3</vt:lpstr>
      <vt:lpstr>Origin</vt:lpstr>
      <vt:lpstr>Online Analytic Processing</vt:lpstr>
      <vt:lpstr>Outline</vt:lpstr>
      <vt:lpstr>A Typical Analysis Session</vt:lpstr>
      <vt:lpstr>Queries in a Typical Analysis Session</vt:lpstr>
      <vt:lpstr>Online Analytical Processing</vt:lpstr>
      <vt:lpstr>Multidimensional Data Analysis</vt:lpstr>
      <vt:lpstr>Example: Sales Fact</vt:lpstr>
      <vt:lpstr>Display Multidimensional Data</vt:lpstr>
      <vt:lpstr>Sample Queries and Results, 1</vt:lpstr>
      <vt:lpstr>Sample queries and results, 2</vt:lpstr>
      <vt:lpstr>Multiple Measures in the Fact</vt:lpstr>
      <vt:lpstr>More Dimensions</vt:lpstr>
      <vt:lpstr>Example: Six Dimensions</vt:lpstr>
      <vt:lpstr>Common OLAP Operators</vt:lpstr>
      <vt:lpstr>OLAP extension in SQL-99</vt:lpstr>
      <vt:lpstr>GROUPING SETS</vt:lpstr>
      <vt:lpstr>ROLLUP (1/3)</vt:lpstr>
      <vt:lpstr>ROLLUP (2/3)</vt:lpstr>
      <vt:lpstr>ROLLUP (3/3)</vt:lpstr>
      <vt:lpstr>CUBE (1/3)</vt:lpstr>
      <vt:lpstr>CUBE (2/3)</vt:lpstr>
      <vt:lpstr>CUBE (3/3)</vt:lpstr>
      <vt:lpstr>More on RULLUP and CUBE (1/2)</vt:lpstr>
      <vt:lpstr>More on RULLUP and CUBE (2/2)</vt:lpstr>
      <vt:lpstr>TOP 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OLAP</dc:title>
  <dc:subject>Chap 4</dc:subject>
  <dc:creator>Philip Lei</dc:creator>
  <dc:description>comp323 Data Warehousing and data mining. updated 2014</dc:description>
  <cp:lastModifiedBy>LUO WUMAN</cp:lastModifiedBy>
  <cp:revision>428</cp:revision>
  <dcterms:created xsi:type="dcterms:W3CDTF">2011-12-29T04:48:02Z</dcterms:created>
  <dcterms:modified xsi:type="dcterms:W3CDTF">2021-04-14T12:07:20Z</dcterms:modified>
</cp:coreProperties>
</file>