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3" r:id="rId3"/>
    <p:sldId id="486" r:id="rId4"/>
    <p:sldId id="487" r:id="rId5"/>
    <p:sldId id="555" r:id="rId6"/>
    <p:sldId id="556" r:id="rId7"/>
    <p:sldId id="561" r:id="rId8"/>
    <p:sldId id="557" r:id="rId9"/>
    <p:sldId id="558" r:id="rId10"/>
    <p:sldId id="559" r:id="rId11"/>
    <p:sldId id="560" r:id="rId12"/>
    <p:sldId id="562" r:id="rId1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3713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90" y="2"/>
            <a:ext cx="2946400" cy="493713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>
              <a:defRPr sz="1200"/>
            </a:lvl1pPr>
          </a:lstStyle>
          <a:p>
            <a:fld id="{7D8FD6A7-1FBA-452D-817A-118CEEE15A7F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2"/>
            <a:ext cx="2946400" cy="493713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90" y="9378952"/>
            <a:ext cx="2946400" cy="493713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r">
              <a:defRPr sz="1200"/>
            </a:lvl1pPr>
          </a:lstStyle>
          <a:p>
            <a:fld id="{8808D381-2BAB-4BEF-B022-2DD6A21CA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3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3713"/>
          </a:xfrm>
          <a:prstGeom prst="rect">
            <a:avLst/>
          </a:prstGeom>
        </p:spPr>
        <p:txBody>
          <a:bodyPr vert="horz" lIns="87996" tIns="43998" rIns="87996" bIns="43998" rtlCol="0"/>
          <a:lstStyle>
            <a:lvl1pPr algn="r">
              <a:defRPr sz="1200"/>
            </a:lvl1pPr>
          </a:lstStyle>
          <a:p>
            <a:fld id="{2C4355A5-9228-44B2-AFBF-0E07919E6AD4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96" tIns="43998" rIns="87996" bIns="439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1"/>
            <a:ext cx="5438140" cy="4443413"/>
          </a:xfrm>
          <a:prstGeom prst="rect">
            <a:avLst/>
          </a:prstGeom>
        </p:spPr>
        <p:txBody>
          <a:bodyPr vert="horz" lIns="87996" tIns="43998" rIns="87996" bIns="439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3713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378826"/>
            <a:ext cx="2945659" cy="493713"/>
          </a:xfrm>
          <a:prstGeom prst="rect">
            <a:avLst/>
          </a:prstGeom>
        </p:spPr>
        <p:txBody>
          <a:bodyPr vert="horz" lIns="87996" tIns="43998" rIns="87996" bIns="43998" rtlCol="0" anchor="b"/>
          <a:lstStyle>
            <a:lvl1pPr algn="r">
              <a:defRPr sz="1200"/>
            </a:lvl1pPr>
          </a:lstStyle>
          <a:p>
            <a:fld id="{6236D1D3-581E-48A9-A32A-A96E56E66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about/how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http://coldflu.about.com/od/flu/qt/fludeathsperyear.htm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DB2FA-1490-432B-B9E7-D5066BA175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http://www.google.org/flutrends/about/how.html</a:t>
            </a:r>
            <a:endParaRPr lang="en-US" dirty="0"/>
          </a:p>
          <a:p>
            <a:r>
              <a:rPr lang="en-US" dirty="0"/>
              <a:t>Paper:</a:t>
            </a:r>
            <a:r>
              <a:rPr lang="en-US" baseline="0" dirty="0"/>
              <a:t> Detecting influenza epidemics using search engine query data</a:t>
            </a:r>
          </a:p>
          <a:p>
            <a:endParaRPr lang="en-US" baseline="0" dirty="0"/>
          </a:p>
          <a:p>
            <a:r>
              <a:rPr lang="en-US" dirty="0"/>
              <a:t>By aggregating historical logs of online web search queries </a:t>
            </a:r>
          </a:p>
          <a:p>
            <a:r>
              <a:rPr lang="en-US" dirty="0"/>
              <a:t>submitted between 2003 and 2008, we computed time series </a:t>
            </a:r>
          </a:p>
          <a:p>
            <a:r>
              <a:rPr lang="en-US" dirty="0"/>
              <a:t>of weekly counts for 50 million of the most common search </a:t>
            </a:r>
          </a:p>
          <a:p>
            <a:r>
              <a:rPr lang="en-US" dirty="0"/>
              <a:t>queries in the United States. Separate aggregate weekly </a:t>
            </a:r>
          </a:p>
          <a:p>
            <a:r>
              <a:rPr lang="en-US" dirty="0"/>
              <a:t>counts were kept for every query in each state. </a:t>
            </a:r>
          </a:p>
          <a:p>
            <a:endParaRPr lang="en-US" dirty="0"/>
          </a:p>
          <a:p>
            <a:r>
              <a:rPr lang="en-US" dirty="0"/>
              <a:t>45</a:t>
            </a:r>
            <a:r>
              <a:rPr lang="en-US" baseline="0" dirty="0"/>
              <a:t> combined search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DB2FA-1490-432B-B9E7-D5066BA175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8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9905FDE-00D9-451F-8886-7069388B25B8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CE3-AFF3-4A3C-A1C7-13514CD011BB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F6A3-988E-488B-8513-879B7A161D61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1428-3A8C-4C2D-9E3F-71FE4CCA147F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6035820-5399-49BE-9434-5DCD68670DD6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FA23-3B75-470C-AC07-B90D37E8A7BB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A255-1238-413C-B883-A7B1B5AB8EE6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722-EF83-4F16-87E8-B4BC6EB3F78B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E28C-F57E-4C81-A12B-CA5148D432B6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DA49-E21B-483F-936A-A754654337B4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BA30-1DD8-46BB-9079-B528684AE7D8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AC3DC-8C5D-4EDF-BF0B-DC17F815FB62}" type="datetime1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95B41A-9D18-48EF-B739-FD37193D25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/intl/en_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COMP323 Chapter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3A3C-7445-45B4-9924-7A8F8944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Similarity Matching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BEA68-D93B-4F28-BEE0-D9E77527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8256-80C8-4B97-BB09-232C831D52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b="1" dirty="0">
                <a:solidFill>
                  <a:srgbClr val="FF0000"/>
                </a:solidFill>
              </a:rPr>
              <a:t>Similarity matching </a:t>
            </a:r>
            <a:r>
              <a:rPr lang="en-US" sz="2471" dirty="0"/>
              <a:t>attempts to identify similar  individuals based on the data known about the  individuals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Find </a:t>
            </a:r>
            <a:r>
              <a:rPr lang="en-US" sz="2471" dirty="0">
                <a:solidFill>
                  <a:srgbClr val="2015FB"/>
                </a:solidFill>
              </a:rPr>
              <a:t>similar entities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b="1" dirty="0">
                <a:solidFill>
                  <a:srgbClr val="FF0000"/>
                </a:solidFill>
              </a:rPr>
              <a:t>Basis</a:t>
            </a:r>
            <a:r>
              <a:rPr lang="en-US" sz="2471" dirty="0"/>
              <a:t> for making product </a:t>
            </a:r>
            <a:r>
              <a:rPr lang="en-US" sz="2471" dirty="0">
                <a:solidFill>
                  <a:srgbClr val="2015FB"/>
                </a:solidFill>
              </a:rPr>
              <a:t>recommendations</a:t>
            </a:r>
          </a:p>
          <a:p>
            <a:pPr marL="952073" lvl="2" indent="-403433">
              <a:buFont typeface="Wingdings" panose="05000000000000000000" pitchFamily="2" charset="2"/>
              <a:buChar char="§"/>
            </a:pPr>
            <a:r>
              <a:rPr lang="en-US" i="1" dirty="0">
                <a:latin typeface="Bodoni MT" panose="02070603080606020203" pitchFamily="18" charset="0"/>
              </a:rPr>
              <a:t>E.g., “Find people who are similar to you in terms of the products they have liked or purchased”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>
                <a:solidFill>
                  <a:srgbClr val="FF0000"/>
                </a:solidFill>
                <a:latin typeface="Garamond"/>
              </a:rPr>
              <a:t>Similarity measures </a:t>
            </a:r>
            <a:r>
              <a:rPr lang="en-US" sz="2471" dirty="0">
                <a:solidFill>
                  <a:srgbClr val="0D0D0D"/>
                </a:solidFill>
                <a:latin typeface="Garamond"/>
              </a:rPr>
              <a:t>underlie certain solutions to other data mining tasks</a:t>
            </a:r>
            <a:endParaRPr lang="en-US" sz="1588" dirty="0"/>
          </a:p>
          <a:p>
            <a:pPr marL="806867" lvl="1" indent="-403433">
              <a:buFont typeface="Wingdings" panose="05000000000000000000" pitchFamily="2" charset="2"/>
              <a:buChar char="§"/>
            </a:pPr>
            <a:endParaRPr lang="en-US" sz="1765" i="1" dirty="0">
              <a:latin typeface="Bodoni MT" panose="02070603080606020203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「similarity matching」的圖片搜尋結果&quot;">
            <a:extLst>
              <a:ext uri="{FF2B5EF4-FFF2-40B4-BE49-F238E27FC236}">
                <a16:creationId xmlns:a16="http://schemas.microsoft.com/office/drawing/2014/main" id="{6CEA770B-98A1-4919-AC9A-7CFA4CBF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40447"/>
            <a:ext cx="2116208" cy="211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43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2704-1D2D-424C-904A-B669D3D8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Clustering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3420C-6F7C-45E1-B7A8-E5A5092E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6BA-BF94-4C24-A35F-FB66D67E5F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b="1" dirty="0">
                <a:solidFill>
                  <a:srgbClr val="FF0000"/>
                </a:solidFill>
              </a:rPr>
              <a:t>Clustering</a:t>
            </a:r>
            <a:r>
              <a:rPr lang="en-US" sz="2471" dirty="0"/>
              <a:t> attempts to </a:t>
            </a:r>
            <a:r>
              <a:rPr lang="en-US" sz="2471" dirty="0">
                <a:solidFill>
                  <a:srgbClr val="2015FB"/>
                </a:solidFill>
              </a:rPr>
              <a:t>group</a:t>
            </a:r>
            <a:r>
              <a:rPr lang="en-US" sz="2471" dirty="0"/>
              <a:t> individuals in a  population together by their </a:t>
            </a:r>
            <a:r>
              <a:rPr lang="en-US" sz="2471" dirty="0">
                <a:solidFill>
                  <a:srgbClr val="2015FB"/>
                </a:solidFill>
              </a:rPr>
              <a:t>similarity</a:t>
            </a:r>
            <a:r>
              <a:rPr lang="en-US" sz="2471" dirty="0"/>
              <a:t>, but </a:t>
            </a:r>
            <a:r>
              <a:rPr lang="en-US" sz="2471" dirty="0">
                <a:solidFill>
                  <a:srgbClr val="2015FB"/>
                </a:solidFill>
              </a:rPr>
              <a:t>without </a:t>
            </a:r>
            <a:r>
              <a:rPr lang="en-US" sz="2471" dirty="0"/>
              <a:t> regard to any </a:t>
            </a:r>
            <a:r>
              <a:rPr lang="en-US" sz="2471" dirty="0">
                <a:solidFill>
                  <a:srgbClr val="2015FB"/>
                </a:solidFill>
              </a:rPr>
              <a:t>specific purpose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1765" i="1" dirty="0">
                <a:latin typeface="Bodoni MT" panose="02070603080606020203" pitchFamily="18" charset="0"/>
              </a:rPr>
              <a:t>E.g., “Do customers form natural groups or segments?”</a:t>
            </a:r>
          </a:p>
          <a:p>
            <a:pPr lvl="1"/>
            <a:r>
              <a:rPr lang="en-US" sz="1765" i="1" dirty="0">
                <a:latin typeface="Bodoni MT" panose="02070603080606020203" pitchFamily="18" charset="0"/>
              </a:rPr>
              <a:t>	Result: groupings of the individuals of a population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Useful in </a:t>
            </a:r>
            <a:r>
              <a:rPr lang="en-US" sz="2471" dirty="0">
                <a:solidFill>
                  <a:srgbClr val="2015FB"/>
                </a:solidFill>
              </a:rPr>
              <a:t>preliminary domain exploration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575EC6-B1AC-45CD-A57D-9F0B7FF58067}"/>
              </a:ext>
            </a:extLst>
          </p:cNvPr>
          <p:cNvGrpSpPr/>
          <p:nvPr/>
        </p:nvGrpSpPr>
        <p:grpSpPr>
          <a:xfrm>
            <a:off x="2815478" y="3886200"/>
            <a:ext cx="3513044" cy="2115312"/>
            <a:chOff x="2815478" y="3810000"/>
            <a:chExt cx="3513044" cy="2115312"/>
          </a:xfrm>
        </p:grpSpPr>
        <p:pic>
          <p:nvPicPr>
            <p:cNvPr id="5" name="Picture 2" descr="「clustering」的圖片搜尋結果&quot;">
              <a:extLst>
                <a:ext uri="{FF2B5EF4-FFF2-40B4-BE49-F238E27FC236}">
                  <a16:creationId xmlns:a16="http://schemas.microsoft.com/office/drawing/2014/main" id="{AFCE3DA9-5386-4415-B151-00FD46890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5478" y="3810000"/>
              <a:ext cx="3513044" cy="2107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7AEDF1-F078-41A0-BAFC-DF40A37B26AF}"/>
                </a:ext>
              </a:extLst>
            </p:cNvPr>
            <p:cNvSpPr txBox="1"/>
            <p:nvPr/>
          </p:nvSpPr>
          <p:spPr>
            <a:xfrm>
              <a:off x="3200400" y="5694480"/>
              <a:ext cx="99060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Four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54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DA6A-D25F-43D2-BF99-932FDB6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" dirty="0"/>
              <a:t>Profiling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B5450-8A8A-4EE7-91FD-20E0E954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11CF1-870D-4C09-B4D3-36166CE430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118" dirty="0"/>
              <a:t>Attempts to </a:t>
            </a:r>
            <a:r>
              <a:rPr lang="en-US" sz="2118" dirty="0">
                <a:solidFill>
                  <a:srgbClr val="FF0000"/>
                </a:solidFill>
              </a:rPr>
              <a:t>characterize</a:t>
            </a:r>
            <a:r>
              <a:rPr lang="en-US" sz="2118" dirty="0"/>
              <a:t> the </a:t>
            </a:r>
            <a:r>
              <a:rPr lang="en-US" sz="2118" dirty="0">
                <a:solidFill>
                  <a:srgbClr val="FF0000"/>
                </a:solidFill>
              </a:rPr>
              <a:t>typical behavior </a:t>
            </a:r>
            <a:r>
              <a:rPr lang="en-US" sz="2118" dirty="0"/>
              <a:t>of a  group or population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118" dirty="0"/>
              <a:t>Aka </a:t>
            </a:r>
            <a:r>
              <a:rPr lang="en-US" sz="2118" b="1" dirty="0">
                <a:solidFill>
                  <a:srgbClr val="FF0000"/>
                </a:solidFill>
              </a:rPr>
              <a:t>behavior description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1765" i="1" dirty="0">
                <a:latin typeface="Bodoni MT" panose="02070603080606020203" pitchFamily="18" charset="0"/>
              </a:rPr>
              <a:t>E.g., “What is the typical cellphone usage of this customer segment?”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118" dirty="0"/>
              <a:t>Often used to establish </a:t>
            </a:r>
            <a:r>
              <a:rPr lang="en-US" sz="2118" dirty="0">
                <a:solidFill>
                  <a:srgbClr val="2015FB"/>
                </a:solidFill>
              </a:rPr>
              <a:t>behavioral norms </a:t>
            </a:r>
            <a:r>
              <a:rPr lang="en-US" sz="2118" dirty="0"/>
              <a:t>for  </a:t>
            </a:r>
            <a:r>
              <a:rPr lang="en-US" sz="2118" dirty="0">
                <a:solidFill>
                  <a:srgbClr val="2015FB"/>
                </a:solidFill>
              </a:rPr>
              <a:t>anomaly detection </a:t>
            </a:r>
            <a:r>
              <a:rPr lang="en-US" sz="2118" dirty="0"/>
              <a:t>(fraud detection)</a:t>
            </a:r>
          </a:p>
          <a:p>
            <a:endParaRPr lang="en-US" dirty="0"/>
          </a:p>
        </p:txBody>
      </p:sp>
      <p:pic>
        <p:nvPicPr>
          <p:cNvPr id="5" name="Picture 2" descr="「profiling」的圖片搜尋結果&quot;">
            <a:extLst>
              <a:ext uri="{FF2B5EF4-FFF2-40B4-BE49-F238E27FC236}">
                <a16:creationId xmlns:a16="http://schemas.microsoft.com/office/drawing/2014/main" id="{DB828CAF-1D66-4DF2-AC6E-3B7690120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47281"/>
            <a:ext cx="3996298" cy="21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4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A49AE-BEED-4719-86B8-BDAF7CC3E430}"/>
              </a:ext>
            </a:extLst>
          </p:cNvPr>
          <p:cNvSpPr/>
          <p:nvPr/>
        </p:nvSpPr>
        <p:spPr>
          <a:xfrm>
            <a:off x="5562600" y="3135796"/>
            <a:ext cx="3124200" cy="3124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8B8B51-4AC3-4485-B048-62D604E2EA5F}"/>
              </a:ext>
            </a:extLst>
          </p:cNvPr>
          <p:cNvSpPr/>
          <p:nvPr/>
        </p:nvSpPr>
        <p:spPr>
          <a:xfrm>
            <a:off x="838200" y="1600200"/>
            <a:ext cx="2514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works with Warehouse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8848A26-0433-4615-8117-8577C9441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789753"/>
              </p:ext>
            </p:extLst>
          </p:nvPr>
        </p:nvGraphicFramePr>
        <p:xfrm>
          <a:off x="838200" y="1600200"/>
          <a:ext cx="254158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" r:id="rId3" imgW="3216960" imgH="3951360" progId="MS_ClipArt_Gallery.2">
                  <p:embed/>
                </p:oleObj>
              </mc:Choice>
              <mc:Fallback>
                <p:oleObj name="Clip" r:id="rId3" imgW="3216960" imgH="3951360" progId="MS_ClipArt_Gallery.2">
                  <p:embed/>
                  <p:pic>
                    <p:nvPicPr>
                      <p:cNvPr id="1090564" name="Object 4">
                        <a:extLst>
                          <a:ext uri="{FF2B5EF4-FFF2-40B4-BE49-F238E27FC236}">
                            <a16:creationId xmlns:a16="http://schemas.microsoft.com/office/drawing/2014/main" id="{CA94E2D6-1535-4E76-924E-1BD4B0790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2541588" cy="3124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42F8C470-0669-4F11-9141-477D78D33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95092"/>
              </p:ext>
            </p:extLst>
          </p:nvPr>
        </p:nvGraphicFramePr>
        <p:xfrm>
          <a:off x="5562600" y="3135796"/>
          <a:ext cx="29718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5" imgW="3941280" imgH="3926880" progId="MS_ClipArt_Gallery.2">
                  <p:embed/>
                </p:oleObj>
              </mc:Choice>
              <mc:Fallback>
                <p:oleObj name="Clip" r:id="rId5" imgW="3941280" imgH="3926880" progId="MS_ClipArt_Gallery.2">
                  <p:embed/>
                  <p:pic>
                    <p:nvPicPr>
                      <p:cNvPr id="1090565" name="Object 5">
                        <a:extLst>
                          <a:ext uri="{FF2B5EF4-FFF2-40B4-BE49-F238E27FC236}">
                            <a16:creationId xmlns:a16="http://schemas.microsoft.com/office/drawing/2014/main" id="{4BA0A32F-7DB7-471E-B0DA-76DF44CE8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35796"/>
                        <a:ext cx="2971800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DB9108-0D2B-4AC5-B883-34AE2D8CE05F}"/>
              </a:ext>
            </a:extLst>
          </p:cNvPr>
          <p:cNvSpPr txBox="1">
            <a:spLocks/>
          </p:cNvSpPr>
          <p:nvPr/>
        </p:nvSpPr>
        <p:spPr>
          <a:xfrm>
            <a:off x="3690730" y="1752600"/>
            <a:ext cx="4800600" cy="1066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Data Warehousing provides the Enterprise with a memory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94C2FA-C759-48DF-A9BB-2E0D37BF4EF4}"/>
              </a:ext>
            </a:extLst>
          </p:cNvPr>
          <p:cNvSpPr txBox="1">
            <a:spLocks/>
          </p:cNvSpPr>
          <p:nvPr/>
        </p:nvSpPr>
        <p:spPr>
          <a:xfrm>
            <a:off x="639417" y="5031271"/>
            <a:ext cx="4800600" cy="1066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Data Mining provides the Enterprise with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332"/>
            <a:ext cx="8229600" cy="990600"/>
          </a:xfrm>
        </p:spPr>
        <p:txBody>
          <a:bodyPr/>
          <a:lstStyle/>
          <a:p>
            <a:r>
              <a:rPr lang="en-US" dirty="0"/>
              <a:t>Big Data in Public Health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45793"/>
            <a:ext cx="6264696" cy="553600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Flu death</a:t>
            </a:r>
            <a:r>
              <a:rPr lang="en-US" altLang="zh-CN" dirty="0">
                <a:solidFill>
                  <a:srgbClr val="FF0000"/>
                </a:solidFill>
              </a:rPr>
              <a:t>s </a:t>
            </a:r>
            <a:r>
              <a:rPr lang="en-US" altLang="zh-CN" dirty="0"/>
              <a:t>worldwide</a:t>
            </a:r>
            <a:r>
              <a:rPr lang="en-US" dirty="0"/>
              <a:t> per year: </a:t>
            </a:r>
            <a:r>
              <a:rPr lang="en-US" dirty="0">
                <a:solidFill>
                  <a:srgbClr val="0000FF"/>
                </a:solidFill>
              </a:rPr>
              <a:t>250,000 – 500,000</a:t>
            </a:r>
          </a:p>
          <a:p>
            <a:r>
              <a:rPr lang="en-US" dirty="0"/>
              <a:t>A new flu virus could cause </a:t>
            </a:r>
            <a:r>
              <a:rPr lang="en-US" dirty="0">
                <a:solidFill>
                  <a:srgbClr val="FF0000"/>
                </a:solidFill>
              </a:rPr>
              <a:t>millions </a:t>
            </a:r>
            <a:r>
              <a:rPr lang="en-US" dirty="0"/>
              <a:t>of deaths</a:t>
            </a:r>
          </a:p>
          <a:p>
            <a:r>
              <a:rPr lang="en-US" dirty="0">
                <a:solidFill>
                  <a:srgbClr val="FF0000"/>
                </a:solidFill>
              </a:rPr>
              <a:t>Early</a:t>
            </a:r>
            <a:r>
              <a:rPr lang="en-US" dirty="0"/>
              <a:t> detection and </a:t>
            </a:r>
            <a:r>
              <a:rPr lang="en-US" dirty="0">
                <a:solidFill>
                  <a:srgbClr val="FF0000"/>
                </a:solidFill>
              </a:rPr>
              <a:t>quick </a:t>
            </a:r>
            <a:r>
              <a:rPr lang="en-US" dirty="0"/>
              <a:t>response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can reduce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impact of flu</a:t>
            </a:r>
          </a:p>
          <a:p>
            <a:r>
              <a:rPr lang="en-US" dirty="0"/>
              <a:t>However…the pandemic picture was always </a:t>
            </a:r>
            <a:r>
              <a:rPr lang="en-US" dirty="0">
                <a:solidFill>
                  <a:srgbClr val="FF0000"/>
                </a:solidFill>
              </a:rPr>
              <a:t>a week or two </a:t>
            </a:r>
            <a:r>
              <a:rPr lang="en-US" dirty="0"/>
              <a:t>OUT OF DATE</a:t>
            </a:r>
          </a:p>
          <a:p>
            <a:r>
              <a:rPr lang="en-US" dirty="0"/>
              <a:t>With a rapidly spreading disease, a two-week</a:t>
            </a:r>
            <a:r>
              <a:rPr lang="en-US" dirty="0">
                <a:solidFill>
                  <a:srgbClr val="FF0000"/>
                </a:solidFill>
              </a:rPr>
              <a:t> lag </a:t>
            </a:r>
            <a:r>
              <a:rPr lang="en-US" dirty="0"/>
              <a:t>is an </a:t>
            </a:r>
            <a:r>
              <a:rPr lang="en-US" dirty="0">
                <a:solidFill>
                  <a:srgbClr val="FF0000"/>
                </a:solidFill>
              </a:rPr>
              <a:t>eternity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72" y="868647"/>
            <a:ext cx="2200313" cy="22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35" y="3088797"/>
            <a:ext cx="2446751" cy="159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www.marketoracle.co.uk/images/spanish-flu-191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70" y="4833302"/>
            <a:ext cx="2499608" cy="16920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in Public Health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7504" y="1156791"/>
            <a:ext cx="4248472" cy="547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Google flu trends</a:t>
            </a:r>
            <a:endParaRPr lang="en-US" b="0" dirty="0">
              <a:hlinkClick r:id="rId3"/>
            </a:endParaRPr>
          </a:p>
          <a:p>
            <a:r>
              <a:rPr lang="en-US" b="0" dirty="0"/>
              <a:t>Basic idea</a:t>
            </a:r>
            <a:r>
              <a:rPr lang="en-US" b="0" dirty="0">
                <a:hlinkClick r:id="rId3"/>
              </a:rPr>
              <a:t> </a:t>
            </a:r>
            <a:endParaRPr lang="en-US" b="0" dirty="0"/>
          </a:p>
          <a:p>
            <a:pPr lvl="1"/>
            <a:r>
              <a:rPr lang="en-US" dirty="0"/>
              <a:t>Identify areas infected by the flu virus by what people </a:t>
            </a:r>
            <a:r>
              <a:rPr lang="en-US" dirty="0">
                <a:solidFill>
                  <a:srgbClr val="0000FF"/>
                </a:solidFill>
              </a:rPr>
              <a:t>searched</a:t>
            </a:r>
            <a:r>
              <a:rPr lang="en-US" dirty="0"/>
              <a:t> for on the </a:t>
            </a:r>
            <a:r>
              <a:rPr lang="en-US" dirty="0">
                <a:solidFill>
                  <a:srgbClr val="0000FF"/>
                </a:solidFill>
              </a:rPr>
              <a:t>internet</a:t>
            </a:r>
          </a:p>
          <a:p>
            <a:r>
              <a:rPr lang="en-US" b="0" dirty="0"/>
              <a:t>Real-time flu estimation</a:t>
            </a:r>
          </a:p>
          <a:p>
            <a:pPr lvl="1"/>
            <a:r>
              <a:rPr lang="en-US" dirty="0"/>
              <a:t>CDC’s estimation always have two weeks’ </a:t>
            </a:r>
            <a:r>
              <a:rPr lang="en-US" dirty="0">
                <a:solidFill>
                  <a:srgbClr val="0000FF"/>
                </a:solidFill>
              </a:rPr>
              <a:t>delay</a:t>
            </a:r>
          </a:p>
          <a:p>
            <a:r>
              <a:rPr lang="en-US" b="0" dirty="0"/>
              <a:t>Nearly as </a:t>
            </a:r>
            <a:r>
              <a:rPr lang="en-US" b="0" dirty="0">
                <a:solidFill>
                  <a:srgbClr val="0000FF"/>
                </a:solidFill>
              </a:rPr>
              <a:t>accurate</a:t>
            </a:r>
            <a:r>
              <a:rPr lang="en-US" b="0" dirty="0"/>
              <a:t> as CDC’s estimation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536" y="1306170"/>
            <a:ext cx="3961576" cy="19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4487"/>
            <a:ext cx="3961576" cy="290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0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「data mining」的圖片搜尋結果&quot;">
            <a:extLst>
              <a:ext uri="{FF2B5EF4-FFF2-40B4-BE49-F238E27FC236}">
                <a16:creationId xmlns:a16="http://schemas.microsoft.com/office/drawing/2014/main" id="{F9021487-6CFE-4662-97CE-0DC8F8DF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600823" cy="20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BD91AC-644A-4389-BC87-D3789F18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ntroduction to Data Mining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F72A4-B1E4-4E11-BABF-66C916E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9D8C-F93F-4EDF-8160-1F04D384F5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Data mining </a:t>
            </a:r>
            <a:r>
              <a:rPr lang="en-US" dirty="0"/>
              <a:t>is a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process</a:t>
            </a:r>
            <a:r>
              <a:rPr lang="en-US" dirty="0"/>
              <a:t>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well-understood stages</a:t>
            </a:r>
            <a:r>
              <a:rPr lang="en-US" dirty="0"/>
              <a:t> based on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2382" dirty="0">
                <a:latin typeface="Garamond" panose="02020404030301010803" pitchFamily="18" charset="0"/>
              </a:rPr>
              <a:t>application of </a:t>
            </a:r>
            <a:r>
              <a:rPr lang="en-US" sz="2382" dirty="0">
                <a:solidFill>
                  <a:schemeClr val="accent6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information technology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2382" dirty="0">
                <a:latin typeface="Garamond" panose="02020404030301010803" pitchFamily="18" charset="0"/>
              </a:rPr>
              <a:t>analyst's </a:t>
            </a:r>
            <a:r>
              <a:rPr lang="en-US" sz="2382" dirty="0">
                <a:solidFill>
                  <a:schemeClr val="accent6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creativity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2382" dirty="0">
                <a:solidFill>
                  <a:schemeClr val="accent6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business knowledge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2382" dirty="0">
                <a:solidFill>
                  <a:schemeClr val="accent6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common sense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endParaRPr lang="en-US" sz="2382" dirty="0">
              <a:solidFill>
                <a:schemeClr val="accent6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marL="504292" indent="-504292">
              <a:buFont typeface="Wingdings" panose="05000000000000000000" pitchFamily="2" charset="2"/>
              <a:buChar char="q"/>
            </a:pPr>
            <a:r>
              <a:rPr lang="en-US" dirty="0"/>
              <a:t>We look at typical tasks and examples, then at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91AC-644A-4389-BC87-D3789F18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Business Problems to Data Mining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F72A4-B1E4-4E11-BABF-66C916E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9D8C-F93F-4EDF-8160-1F04D384F52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603"/>
            <a:ext cx="8229600" cy="4937760"/>
          </a:xfrm>
        </p:spPr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Decompose</a:t>
            </a:r>
            <a:r>
              <a:rPr lang="en-US" dirty="0"/>
              <a:t> a data analytics problem into </a:t>
            </a:r>
            <a:r>
              <a:rPr lang="en-US" dirty="0">
                <a:solidFill>
                  <a:srgbClr val="2218E6"/>
                </a:solidFill>
              </a:rPr>
              <a:t>pieces </a:t>
            </a:r>
            <a:r>
              <a:rPr lang="en-US" dirty="0"/>
              <a:t>such that you can solve </a:t>
            </a:r>
            <a:r>
              <a:rPr lang="en-US" dirty="0">
                <a:solidFill>
                  <a:srgbClr val="2218E6"/>
                </a:solidFill>
              </a:rPr>
              <a:t>a known task </a:t>
            </a:r>
            <a:r>
              <a:rPr lang="en-US" dirty="0"/>
              <a:t>with </a:t>
            </a:r>
            <a:r>
              <a:rPr lang="en-US" dirty="0">
                <a:solidFill>
                  <a:srgbClr val="2218E6"/>
                </a:solidFill>
              </a:rPr>
              <a:t>a tool</a:t>
            </a:r>
            <a:endParaRPr lang="en-US" dirty="0"/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dirty="0"/>
              <a:t>There is </a:t>
            </a:r>
            <a:r>
              <a:rPr lang="en-US" dirty="0">
                <a:solidFill>
                  <a:srgbClr val="2218E6"/>
                </a:solidFill>
              </a:rPr>
              <a:t>a large number of </a:t>
            </a:r>
            <a:r>
              <a:rPr lang="en-US" dirty="0"/>
              <a:t>data mining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  available, but only </a:t>
            </a:r>
            <a:r>
              <a:rPr lang="en-US" dirty="0">
                <a:solidFill>
                  <a:srgbClr val="2218E6"/>
                </a:solidFill>
              </a:rPr>
              <a:t>a limited number </a:t>
            </a:r>
            <a:r>
              <a:rPr lang="en-US" dirty="0"/>
              <a:t>of data mining 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endParaRPr lang="en-US" dirty="0"/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dirty="0"/>
              <a:t>We will illustrate the </a:t>
            </a:r>
            <a:r>
              <a:rPr lang="en-US" b="1" dirty="0">
                <a:solidFill>
                  <a:srgbClr val="FF0000"/>
                </a:solidFill>
              </a:rPr>
              <a:t>fundamental concepts </a:t>
            </a:r>
            <a:r>
              <a:rPr lang="en-US" dirty="0"/>
              <a:t>based on</a:t>
            </a:r>
          </a:p>
          <a:p>
            <a:pPr marL="655579" lvl="1" indent="-252146">
              <a:buFont typeface="Wingdings" panose="05000000000000000000" pitchFamily="2" charset="2"/>
              <a:buChar char="§"/>
            </a:pPr>
            <a:r>
              <a:rPr lang="en-US" sz="2559" dirty="0">
                <a:solidFill>
                  <a:srgbClr val="0D0D0D"/>
                </a:solidFill>
                <a:latin typeface="Garamond"/>
              </a:rPr>
              <a:t>Association Rule</a:t>
            </a:r>
          </a:p>
          <a:p>
            <a:pPr marL="655579" lvl="1" indent="-252146">
              <a:buFont typeface="Wingdings" panose="05000000000000000000" pitchFamily="2" charset="2"/>
              <a:buChar char="§"/>
            </a:pPr>
            <a:r>
              <a:rPr lang="en-US" sz="2559" dirty="0">
                <a:solidFill>
                  <a:srgbClr val="0D0D0D"/>
                </a:solidFill>
                <a:latin typeface="Garamond"/>
              </a:rPr>
              <a:t>Classification</a:t>
            </a:r>
          </a:p>
          <a:p>
            <a:pPr marL="655579" lvl="1" indent="-252146">
              <a:buFont typeface="Wingdings" panose="05000000000000000000" pitchFamily="2" charset="2"/>
              <a:buChar char="§"/>
            </a:pPr>
            <a:endParaRPr lang="en-US" sz="2559" dirty="0">
              <a:solidFill>
                <a:srgbClr val="0D0D0D"/>
              </a:solidFill>
              <a:latin typeface="Garamond"/>
            </a:endParaRPr>
          </a:p>
          <a:p>
            <a:endParaRPr lang="en-US" dirty="0"/>
          </a:p>
        </p:txBody>
      </p:sp>
      <p:pic>
        <p:nvPicPr>
          <p:cNvPr id="6" name="Picture 2" descr="「from business problem to data mining」的圖片搜尋結果&quot;">
            <a:extLst>
              <a:ext uri="{FF2B5EF4-FFF2-40B4-BE49-F238E27FC236}">
                <a16:creationId xmlns:a16="http://schemas.microsoft.com/office/drawing/2014/main" id="{CC68715A-F33A-4DE4-A8FE-04A26285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37" y="4298724"/>
            <a:ext cx="2510119" cy="141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12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3EE8-B18F-4BBC-A137-F597BA48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ssociation Rule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C3309-CFCB-4BDD-B6A8-3127EAE2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D8AC-1FB4-407A-90A3-D15D7EC10A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Attempts to find </a:t>
            </a:r>
            <a:r>
              <a:rPr lang="en-US" sz="2471" b="1" dirty="0">
                <a:solidFill>
                  <a:srgbClr val="FF0000"/>
                </a:solidFill>
              </a:rPr>
              <a:t>associations </a:t>
            </a:r>
            <a:r>
              <a:rPr lang="en-US" sz="2471" dirty="0"/>
              <a:t>between </a:t>
            </a:r>
            <a:r>
              <a:rPr lang="en-US" sz="2471" dirty="0">
                <a:solidFill>
                  <a:srgbClr val="2015FB"/>
                </a:solidFill>
              </a:rPr>
              <a:t>entities</a:t>
            </a:r>
            <a:r>
              <a:rPr lang="en-US" sz="2471" dirty="0"/>
              <a:t> based on transactions involving them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Aka </a:t>
            </a:r>
            <a:r>
              <a:rPr lang="en-US" sz="2471" b="1" dirty="0">
                <a:solidFill>
                  <a:srgbClr val="FF0000"/>
                </a:solidFill>
              </a:rPr>
              <a:t>association rules </a:t>
            </a:r>
            <a:r>
              <a:rPr lang="en-US" sz="2471" dirty="0"/>
              <a:t>or </a:t>
            </a:r>
            <a:r>
              <a:rPr lang="en-US" sz="2471" b="1" dirty="0">
                <a:solidFill>
                  <a:srgbClr val="FF0000"/>
                </a:solidFill>
              </a:rPr>
              <a:t>market-basket analysis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1765" i="1" dirty="0">
                <a:latin typeface="Bodoni MT" panose="02070603080606020203" pitchFamily="18" charset="0"/>
              </a:rPr>
              <a:t>E.g.,  “What items are commonly purchased together?”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Considers </a:t>
            </a:r>
            <a:r>
              <a:rPr lang="en-US" sz="2471" dirty="0">
                <a:solidFill>
                  <a:srgbClr val="FF0000"/>
                </a:solidFill>
              </a:rPr>
              <a:t>similarity</a:t>
            </a:r>
            <a:r>
              <a:rPr lang="en-US" sz="2471" dirty="0"/>
              <a:t> of objects </a:t>
            </a:r>
            <a:r>
              <a:rPr lang="en-US" sz="2471" dirty="0">
                <a:solidFill>
                  <a:srgbClr val="2015FB"/>
                </a:solidFill>
              </a:rPr>
              <a:t>based on </a:t>
            </a:r>
            <a:r>
              <a:rPr lang="en-US" sz="2471" dirty="0"/>
              <a:t>their </a:t>
            </a:r>
            <a:r>
              <a:rPr lang="en-US" sz="2471" dirty="0">
                <a:solidFill>
                  <a:srgbClr val="2015FB"/>
                </a:solidFill>
              </a:rPr>
              <a:t>appearing together in transactions </a:t>
            </a:r>
            <a:r>
              <a:rPr lang="en-US" sz="2471" dirty="0"/>
              <a:t>(compared with clustering)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Included in </a:t>
            </a:r>
            <a:r>
              <a:rPr lang="en-US" sz="2471" dirty="0">
                <a:solidFill>
                  <a:srgbClr val="2015FB"/>
                </a:solidFill>
              </a:rPr>
              <a:t>recommendation systems </a:t>
            </a:r>
            <a:r>
              <a:rPr lang="en-US" sz="2471" dirty="0"/>
              <a:t>(people who bought X also bought Y)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b="1" dirty="0">
                <a:solidFill>
                  <a:srgbClr val="FF0000"/>
                </a:solidFill>
              </a:rPr>
              <a:t>Result:</a:t>
            </a:r>
            <a:r>
              <a:rPr lang="en-US" sz="2471" dirty="0">
                <a:solidFill>
                  <a:srgbClr val="FF0000"/>
                </a:solidFill>
              </a:rPr>
              <a:t> </a:t>
            </a:r>
            <a:r>
              <a:rPr lang="en-US" sz="2471" dirty="0"/>
              <a:t>a </a:t>
            </a:r>
            <a:r>
              <a:rPr lang="en-US" sz="2471" dirty="0">
                <a:solidFill>
                  <a:srgbClr val="2015FB"/>
                </a:solidFill>
              </a:rPr>
              <a:t>description </a:t>
            </a:r>
            <a:r>
              <a:rPr lang="en-US" sz="2471" dirty="0"/>
              <a:t>of items</a:t>
            </a:r>
            <a:br>
              <a:rPr lang="en-US" sz="2471" dirty="0"/>
            </a:br>
            <a:r>
              <a:rPr lang="en-US" sz="2471" dirty="0"/>
              <a:t> that </a:t>
            </a:r>
            <a:r>
              <a:rPr lang="en-US" sz="2471" dirty="0">
                <a:solidFill>
                  <a:srgbClr val="2015FB"/>
                </a:solidFill>
              </a:rPr>
              <a:t>occur together</a:t>
            </a:r>
          </a:p>
          <a:p>
            <a:endParaRPr lang="en-US" dirty="0"/>
          </a:p>
        </p:txBody>
      </p:sp>
      <p:pic>
        <p:nvPicPr>
          <p:cNvPr id="5" name="Picture 2" descr="「association rule」的圖片搜尋結果&quot;">
            <a:extLst>
              <a:ext uri="{FF2B5EF4-FFF2-40B4-BE49-F238E27FC236}">
                <a16:creationId xmlns:a16="http://schemas.microsoft.com/office/drawing/2014/main" id="{A56FDACD-EB19-4E74-94EB-6F04178D9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329" y="4313341"/>
            <a:ext cx="3594260" cy="15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54A7-D3AA-4EC5-BCC4-CABB53A3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1BB89-14DC-4AFF-9A1D-52BD5DFE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B5C5E-9E92-4CF5-A742-118DA96272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b="1" dirty="0">
                <a:solidFill>
                  <a:srgbClr val="FF0000"/>
                </a:solidFill>
              </a:rPr>
              <a:t>Classification</a:t>
            </a:r>
            <a:r>
              <a:rPr lang="en-US" sz="2471" dirty="0"/>
              <a:t> attempts to </a:t>
            </a:r>
            <a:r>
              <a:rPr lang="en-US" sz="2471" dirty="0">
                <a:solidFill>
                  <a:srgbClr val="2218E6"/>
                </a:solidFill>
              </a:rPr>
              <a:t>predict</a:t>
            </a:r>
            <a:r>
              <a:rPr lang="en-US" sz="2471" dirty="0"/>
              <a:t>, for </a:t>
            </a:r>
            <a:r>
              <a:rPr lang="en-US" sz="2471" dirty="0">
                <a:solidFill>
                  <a:srgbClr val="2218E6"/>
                </a:solidFill>
              </a:rPr>
              <a:t>each  individual</a:t>
            </a:r>
            <a:r>
              <a:rPr lang="en-US" sz="2471" dirty="0"/>
              <a:t> in a population, which of a (small) set of  </a:t>
            </a:r>
            <a:r>
              <a:rPr lang="en-US" sz="2471" dirty="0">
                <a:solidFill>
                  <a:srgbClr val="2218E6"/>
                </a:solidFill>
              </a:rPr>
              <a:t>classes</a:t>
            </a:r>
            <a:r>
              <a:rPr lang="en-US" sz="2471" dirty="0"/>
              <a:t> that individual </a:t>
            </a:r>
            <a:r>
              <a:rPr lang="en-US" sz="2471" dirty="0">
                <a:solidFill>
                  <a:srgbClr val="2218E6"/>
                </a:solidFill>
              </a:rPr>
              <a:t>belongs to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1765" i="1" dirty="0">
                <a:latin typeface="Bodoni MT" panose="02070603080606020203" pitchFamily="18" charset="0"/>
              </a:rPr>
              <a:t>E.g., “Among all the customers of a cellphone company, which are likely to correspond to a given offer?”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Classification algorithms provide </a:t>
            </a:r>
            <a:r>
              <a:rPr lang="en-US" sz="2471" b="1" dirty="0">
                <a:solidFill>
                  <a:srgbClr val="FF0000"/>
                </a:solidFill>
              </a:rPr>
              <a:t>models </a:t>
            </a:r>
            <a:r>
              <a:rPr lang="en-US" sz="2471" dirty="0"/>
              <a:t>that  </a:t>
            </a:r>
            <a:r>
              <a:rPr lang="en-US" sz="2471" dirty="0">
                <a:solidFill>
                  <a:srgbClr val="2218E6"/>
                </a:solidFill>
              </a:rPr>
              <a:t>determine</a:t>
            </a:r>
            <a:r>
              <a:rPr lang="en-US" sz="2471" dirty="0"/>
              <a:t> which class a new individual belongs to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Classification is related to </a:t>
            </a:r>
            <a:r>
              <a:rPr lang="en-US" sz="2471" b="1" dirty="0">
                <a:solidFill>
                  <a:srgbClr val="FF0000"/>
                </a:solidFill>
              </a:rPr>
              <a:t>scoring</a:t>
            </a:r>
            <a:r>
              <a:rPr lang="en-US" sz="2471" dirty="0"/>
              <a:t> or </a:t>
            </a:r>
            <a:r>
              <a:rPr lang="en-US" sz="2471" b="1" dirty="0">
                <a:solidFill>
                  <a:srgbClr val="FF0000"/>
                </a:solidFill>
              </a:rPr>
              <a:t>class probability estimation</a:t>
            </a:r>
          </a:p>
          <a:p>
            <a:endParaRPr lang="en-US" dirty="0"/>
          </a:p>
        </p:txBody>
      </p:sp>
      <p:pic>
        <p:nvPicPr>
          <p:cNvPr id="5" name="Picture 2" descr="「classification」的圖片搜尋結果&quot;">
            <a:extLst>
              <a:ext uri="{FF2B5EF4-FFF2-40B4-BE49-F238E27FC236}">
                <a16:creationId xmlns:a16="http://schemas.microsoft.com/office/drawing/2014/main" id="{0A47DF15-DC63-4B26-A37C-333CE2A0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588" y="4706471"/>
            <a:ext cx="3078867" cy="11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9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32AB-1B9B-4716-B835-0A9ED52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131AE-6706-4764-83F4-4C80EE12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B41A-9D18-48EF-B739-FD37193D25C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810AD-9B40-4152-8A34-F382967968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b="1" dirty="0">
                <a:solidFill>
                  <a:srgbClr val="FF0000"/>
                </a:solidFill>
              </a:rPr>
              <a:t>Regression </a:t>
            </a:r>
            <a:r>
              <a:rPr lang="en-US" sz="2471" dirty="0"/>
              <a:t>(value estimation) attempts to estimate  or predict, for </a:t>
            </a:r>
            <a:r>
              <a:rPr lang="en-US" sz="2471" dirty="0">
                <a:solidFill>
                  <a:srgbClr val="2015FB"/>
                </a:solidFill>
              </a:rPr>
              <a:t>each individual</a:t>
            </a:r>
            <a:r>
              <a:rPr lang="en-US" sz="2471" dirty="0"/>
              <a:t>, the </a:t>
            </a:r>
            <a:r>
              <a:rPr lang="en-US" sz="2471" dirty="0">
                <a:solidFill>
                  <a:srgbClr val="2015FB"/>
                </a:solidFill>
              </a:rPr>
              <a:t>numerical value  </a:t>
            </a:r>
            <a:r>
              <a:rPr lang="en-US" sz="2471" dirty="0"/>
              <a:t>for that individual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1765" i="1" dirty="0">
                <a:latin typeface="Bodoni MT" panose="02070603080606020203" pitchFamily="18" charset="0"/>
              </a:rPr>
              <a:t>E.</a:t>
            </a:r>
            <a:r>
              <a:rPr lang="en-US" altLang="zh-CN" sz="1765" i="1" dirty="0">
                <a:latin typeface="Bodoni MT" panose="02070603080606020203" pitchFamily="18" charset="0"/>
              </a:rPr>
              <a:t>g., </a:t>
            </a:r>
            <a:r>
              <a:rPr lang="en-US" sz="1765" i="1" dirty="0">
                <a:latin typeface="Bodoni MT" panose="02070603080606020203" pitchFamily="18" charset="0"/>
              </a:rPr>
              <a:t>“How much will a given customer use the service?”</a:t>
            </a:r>
          </a:p>
          <a:p>
            <a:pPr marL="806867" lvl="1" indent="-403433">
              <a:buFont typeface="Wingdings" panose="05000000000000000000" pitchFamily="2" charset="2"/>
              <a:buChar char="§"/>
            </a:pPr>
            <a:r>
              <a:rPr lang="en-US" sz="1765" i="1" dirty="0">
                <a:latin typeface="Bodoni MT" panose="02070603080606020203" pitchFamily="18" charset="0"/>
              </a:rPr>
              <a:t>Predicted variable: service usage</a:t>
            </a:r>
          </a:p>
          <a:p>
            <a:pPr marL="403433" indent="-403433">
              <a:buFont typeface="Wingdings" panose="05000000000000000000" pitchFamily="2" charset="2"/>
              <a:buChar char="q"/>
            </a:pPr>
            <a:r>
              <a:rPr lang="en-US" sz="2471" dirty="0"/>
              <a:t>Generate </a:t>
            </a:r>
            <a:r>
              <a:rPr lang="en-US" sz="2471" dirty="0">
                <a:solidFill>
                  <a:srgbClr val="FF0000"/>
                </a:solidFill>
              </a:rPr>
              <a:t>regression model </a:t>
            </a:r>
            <a:r>
              <a:rPr lang="en-US" sz="2471" dirty="0"/>
              <a:t>by looking at </a:t>
            </a:r>
            <a:r>
              <a:rPr lang="en-US" sz="2471" dirty="0">
                <a:solidFill>
                  <a:srgbClr val="2015FB"/>
                </a:solidFill>
              </a:rPr>
              <a:t>other, similar </a:t>
            </a:r>
            <a:r>
              <a:rPr lang="en-US" sz="2471" dirty="0"/>
              <a:t>individuals in the population</a:t>
            </a:r>
          </a:p>
          <a:p>
            <a:endParaRPr lang="en-US" dirty="0"/>
          </a:p>
        </p:txBody>
      </p:sp>
      <p:pic>
        <p:nvPicPr>
          <p:cNvPr id="5" name="Picture 6" descr="「regression」的圖片搜尋結果&quot;">
            <a:extLst>
              <a:ext uri="{FF2B5EF4-FFF2-40B4-BE49-F238E27FC236}">
                <a16:creationId xmlns:a16="http://schemas.microsoft.com/office/drawing/2014/main" id="{D9913980-B203-4274-B651-0E5C51A7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269" y="4101353"/>
            <a:ext cx="4941379" cy="174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343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26262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3377</TotalTime>
  <Words>685</Words>
  <Application>Microsoft Office PowerPoint</Application>
  <PresentationFormat>On-screen Show (4:3)</PresentationFormat>
  <Paragraphs>91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宋体</vt:lpstr>
      <vt:lpstr>华文新魏</vt:lpstr>
      <vt:lpstr>Arial</vt:lpstr>
      <vt:lpstr>Bodoni MT</vt:lpstr>
      <vt:lpstr>Bookman Old Style</vt:lpstr>
      <vt:lpstr>Calibri</vt:lpstr>
      <vt:lpstr>Garamond</vt:lpstr>
      <vt:lpstr>Gill Sans MT</vt:lpstr>
      <vt:lpstr>Wingdings</vt:lpstr>
      <vt:lpstr>Wingdings 3</vt:lpstr>
      <vt:lpstr>Origin</vt:lpstr>
      <vt:lpstr>Clip</vt:lpstr>
      <vt:lpstr>Data Mining</vt:lpstr>
      <vt:lpstr>Data Mining works with Warehouse Data</vt:lpstr>
      <vt:lpstr>Big Data in Public Health (1)</vt:lpstr>
      <vt:lpstr>Big Data in Public Health (2)</vt:lpstr>
      <vt:lpstr>Introduction to Data Mining</vt:lpstr>
      <vt:lpstr>From Business Problems to Data Mining</vt:lpstr>
      <vt:lpstr>Association Rule</vt:lpstr>
      <vt:lpstr>Classification</vt:lpstr>
      <vt:lpstr>Regression</vt:lpstr>
      <vt:lpstr>Similarity Matching</vt:lpstr>
      <vt:lpstr>Clustering</vt:lpstr>
      <vt:lpstr>Profiling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OLAP</dc:title>
  <dc:subject>Chap 4</dc:subject>
  <dc:creator>Philip Lei</dc:creator>
  <dc:description>comp323 Data Warehousing and data mining. updated 2014</dc:description>
  <cp:lastModifiedBy>English</cp:lastModifiedBy>
  <cp:revision>435</cp:revision>
  <dcterms:created xsi:type="dcterms:W3CDTF">2011-12-29T04:48:02Z</dcterms:created>
  <dcterms:modified xsi:type="dcterms:W3CDTF">2021-04-29T03:48:42Z</dcterms:modified>
</cp:coreProperties>
</file>