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71" r:id="rId3"/>
    <p:sldId id="272" r:id="rId4"/>
    <p:sldId id="273" r:id="rId5"/>
    <p:sldId id="274" r:id="rId6"/>
    <p:sldId id="295" r:id="rId7"/>
    <p:sldId id="257" r:id="rId8"/>
    <p:sldId id="275" r:id="rId9"/>
    <p:sldId id="276" r:id="rId10"/>
    <p:sldId id="277" r:id="rId11"/>
    <p:sldId id="278" r:id="rId12"/>
    <p:sldId id="279" r:id="rId13"/>
    <p:sldId id="260" r:id="rId14"/>
    <p:sldId id="297" r:id="rId15"/>
    <p:sldId id="282" r:id="rId16"/>
    <p:sldId id="283" r:id="rId17"/>
    <p:sldId id="299" r:id="rId18"/>
    <p:sldId id="298" r:id="rId19"/>
    <p:sldId id="261" r:id="rId20"/>
    <p:sldId id="262" r:id="rId21"/>
    <p:sldId id="263" r:id="rId22"/>
    <p:sldId id="264" r:id="rId23"/>
    <p:sldId id="286" r:id="rId24"/>
    <p:sldId id="288" r:id="rId25"/>
    <p:sldId id="289" r:id="rId26"/>
    <p:sldId id="290" r:id="rId27"/>
    <p:sldId id="287" r:id="rId28"/>
    <p:sldId id="291" r:id="rId29"/>
    <p:sldId id="292" r:id="rId30"/>
  </p:sldIdLst>
  <p:sldSz cx="9144000" cy="6858000" type="screen4x3"/>
  <p:notesSz cx="9929813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E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30" autoAdjust="0"/>
  </p:normalViewPr>
  <p:slideViewPr>
    <p:cSldViewPr>
      <p:cViewPr varScale="1">
        <p:scale>
          <a:sx n="84" d="100"/>
          <a:sy n="84" d="100"/>
        </p:scale>
        <p:origin x="23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60EA9EF-10FA-480C-A149-AE71004B2A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CE0BADA-18C7-4607-A768-E9D0D0A65C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4596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3BB6D6E-096E-419D-8993-CB6DA1EDEC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95C279F-7F04-490A-9D7F-E426FFE2F6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982" y="3228896"/>
            <a:ext cx="794385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13481C5-9D19-4D1C-94E8-9F2DD9D2B6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BA057F6-ECC7-4ED3-A021-3BD63023AF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96" y="6456612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6175075-B10F-46F4-A19F-22BFA336C79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beer and diapers are placed close to each other, sales of both products will increase a lot.</a:t>
            </a:r>
            <a:endParaRPr lang="en-M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75075-B10F-46F4-A19F-22BFA336C790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99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E1AD6763-8FA9-46A0-922F-4FCE9C1DCBD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5" name="Group 3">
              <a:extLst>
                <a:ext uri="{FF2B5EF4-FFF2-40B4-BE49-F238E27FC236}">
                  <a16:creationId xmlns:a16="http://schemas.microsoft.com/office/drawing/2014/main" id="{432A182A-C187-49AC-AE84-ED1BF38DC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9E80728C-22DE-474A-BD63-8C0231D59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" name="Rectangle 5">
                <a:extLst>
                  <a:ext uri="{FF2B5EF4-FFF2-40B4-BE49-F238E27FC236}">
                    <a16:creationId xmlns:a16="http://schemas.microsoft.com/office/drawing/2014/main" id="{89430588-B0BB-4DCE-A6DF-466C46E05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8" name="Group 6">
              <a:extLst>
                <a:ext uri="{FF2B5EF4-FFF2-40B4-BE49-F238E27FC236}">
                  <a16:creationId xmlns:a16="http://schemas.microsoft.com/office/drawing/2014/main" id="{EC9845B8-9D71-4313-9746-126C58011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8EC02B19-6BC5-4564-BAAD-05B7A14E0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Rectangle 8">
                <a:extLst>
                  <a:ext uri="{FF2B5EF4-FFF2-40B4-BE49-F238E27FC236}">
                    <a16:creationId xmlns:a16="http://schemas.microsoft.com/office/drawing/2014/main" id="{66502EEC-4B3C-4A37-A6AA-62705876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41BD3E25-529C-4BA2-8D9B-59ED24C3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B41A8BB6-6BCE-4213-B981-FD848A20C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F89BEA97-EE72-4DE4-B01F-3DB73C5674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4" name="Rectangle 12">
            <a:extLst>
              <a:ext uri="{FF2B5EF4-FFF2-40B4-BE49-F238E27FC236}">
                <a16:creationId xmlns:a16="http://schemas.microsoft.com/office/drawing/2014/main" id="{3E9F0A69-E53F-4F48-8EF4-A5F61E0060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B687D880-1FCD-4906-A7C8-5A747242EA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5DB122C5-5CCD-4A4E-87FC-1604EA4915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D308E73A-E89F-4CA3-A47F-4F972B237D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C19B05CC-0577-4F98-9AB0-0D79DC7325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8F10B13-D650-4CAC-A9AE-51A8C31EB56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80B4-473D-44CE-BC57-45AA6A3B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2AEC8-9A95-421E-ADE6-5840A4C5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7579-A5AE-4624-9C21-9D4018E5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A8F9-7D4B-4597-994A-06346197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06EE-AC98-407E-A4EE-6E277030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328A8-EAD9-49CB-9907-577FE253D1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40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5D5B7-6FF0-4181-B4F6-1B2636D95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91609-AB03-446B-BF75-A1667D97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EB431-D5E7-4F9B-8559-7178685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49BF-DA6F-42D4-A2AB-664002F5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258C-D1D5-4703-B710-C44EFC0D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C946F-47F0-4711-94C1-33C147BD43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111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2E84-B57D-46A6-A844-C3BAB38BEEBB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2558-5D49-4E50-A876-B29106DF8A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47DF5-5F47-4369-BE90-BBD1ADB964E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3F479-AE31-480C-A9DD-4D9022DAC57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C830B-DFC0-4CCF-AC26-8AA95FBB8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976F3-BAC0-43E9-A784-D195088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B00C5-EA6D-4FC1-9BDC-7AAD1218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719CB-5A45-49DA-B4EA-25FC9A29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7B5109-AF40-4182-8F58-DCA78FDB70E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876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DB46-994F-43E8-822F-4BBB9895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872B17-4753-43B5-AEBA-27C7851BB27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D3E71-FC69-4D50-A603-CF4382B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41F7-6A7A-4557-9798-8CD7F095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53F2-CC89-47FB-BD6A-6ADDF562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3FAF06-BDFF-40FF-8E3D-E7AFB72B63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9084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E62-EFDD-4E34-92DB-13527297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5AD2-FB49-48C2-B0CD-D8AB8784D5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79CFD-30DE-4F8A-A6D1-699D0BFF5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8B15B-6F87-4CFB-BC6E-69168E86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B550C-6AFF-40E8-8919-63D02A8E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07BEA-CF95-4A8A-B536-B1E18EAA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31EBD57-08DB-44BA-99F7-58900405A3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764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5A8C-AB61-422A-8FEB-CA533580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47BC-4044-4D23-9159-F2EE6280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6271-91FF-4B20-BFBE-AE845A53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3C42-6716-488C-B8B7-09B00D8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D492-4574-42BF-856D-F8382EB2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C43AB-6795-466F-BC10-27B45AF42B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572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42D4-BE2F-4EFA-A245-DE590485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8389C-4589-4397-A197-2CD107C5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8D41-9331-42E2-82E2-D817F319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2525-5506-488D-8526-A1827586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880A-725A-44B6-8523-C3FDB986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048CF-3738-4938-895E-C9163B2CFE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99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C79-D609-4E02-B36B-E3C5A3FE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A7BA-A425-4981-88A6-97E7A0648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540D2-C10B-44BB-8EDF-40BDDA40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D138C-A12E-435F-99C3-7F08E3A6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BF25-27A9-47FA-8D74-35858C2B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B252-FCE1-41B9-A629-31CCF664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C6456-0B80-4C36-BC77-768FBDEE38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4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7307-2231-459C-AD98-66BE4665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1DEF-DE5F-4E33-B068-638510BE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22628-060C-4ED4-8BCB-3A4BAF7F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8EBA9-5FCE-41A2-89CD-AFD7824D5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8998C-63BC-4EAD-BE3B-2A4826726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796CE-B8D8-4797-A658-9F75983A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71E8E-E5FF-438B-AD25-F64CE3B4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36810-0CC2-4CD1-AD16-7643AD2A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63474-45E5-4938-9F0B-D130CDD44B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345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D0A7-3073-4742-BAC9-5BF6213A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E79CE-DA00-4474-94BC-6D2DB2FA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E9506-E8B6-4747-8E92-C9A01C07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9BAC-EB68-486A-B416-F4EFC4EA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8DB17-E3C9-4E3A-9694-6886B9A850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705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B7185-75D2-46B3-9999-F0EB7C31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85C68-9CE0-40CA-A26B-7E444A06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6EF37-F02B-4072-B7FF-16D7E83B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4315D-BC68-4B6B-8612-6530A1BB59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704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523E-6613-4F77-AC37-250394AC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B1E3-2E1D-4297-881F-297A9A26B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F86A5-FAAF-4B92-9D2B-D9209F555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8C3C8-B067-483B-A4CA-4354635B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40F5C-72FC-4A62-8153-D39F622B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1F33C-C95B-4464-AFCB-F570399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CEDAD-29AD-41AC-86C4-C312A974B8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94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B0F8-E990-4618-91F5-2873CE3E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AC07-3154-4440-8F48-68A8B210C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FBAF-0249-4605-BA76-AC7826366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49177-6853-4FD9-BAD5-B8640F9E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8ADF-5442-41B2-985E-3ED419A5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DC80-CA1A-416C-9BFE-829AC74F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A9618-9C97-42E5-BA24-EC2DF6909F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99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250D6C8-5123-489B-A868-A3F236B624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48FBB4-4926-4F30-B112-457DD70BD9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2B5A5C1-DB18-420F-8BA0-7FC25D8827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7B63D7C-7FEC-4590-99E3-772E491712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29AF177-09D5-4EB7-A660-9377D907E4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DFEE78DB-7B61-4187-9D98-31E3A2DD5C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41A5115C-39FD-4012-A818-269A308CFC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03504B6D-3073-4693-BBC8-CC4C47E06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1A6303E0-934A-4AD5-A902-0A5FE4FE9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82A4A25D-21F9-4FBA-B411-BFAB6BC584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8E6B42A5-FB74-4B4D-A62E-BE94DA6424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7D00DD2A-B9A5-4167-9F0C-E89087CC3B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B3D666E-405E-4E8B-AB8B-E2CAA1F6A27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>
            <a:extLst>
              <a:ext uri="{FF2B5EF4-FFF2-40B4-BE49-F238E27FC236}">
                <a16:creationId xmlns:a16="http://schemas.microsoft.com/office/drawing/2014/main" id="{757A84B6-29AC-4F28-94CA-756B06B81C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43EF3A9-1A73-473C-A61D-7ABD4D19E3D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9390FEA5-1EC7-4C63-8DA6-5A05267E0D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Analytic Processing</a:t>
            </a:r>
            <a:endParaRPr lang="en-US" altLang="zh-TW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7BDB5B7-F731-473C-AEFF-6A7C194228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8888" y="3429000"/>
            <a:ext cx="6400800" cy="1752600"/>
          </a:xfrm>
        </p:spPr>
        <p:txBody>
          <a:bodyPr/>
          <a:lstStyle/>
          <a:p>
            <a:r>
              <a:rPr lang="en-US" dirty="0"/>
              <a:t>COMP323 Chapter 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10AF96-F3D9-4548-B3B7-AC5A1E48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516563"/>
            <a:ext cx="48895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algn="ctr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algn="ctr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1400" dirty="0"/>
              <a:t>T</a:t>
            </a:r>
            <a:r>
              <a:rPr lang="en-US" altLang="zh-CN" sz="1400" dirty="0">
                <a:ea typeface="宋体" panose="02010600030101010101" pitchFamily="2" charset="-122"/>
              </a:rPr>
              <a:t>hanks to Prof. </a:t>
            </a:r>
            <a:r>
              <a:rPr lang="en-US" altLang="zh-TW" sz="1400" dirty="0"/>
              <a:t>Raymond Wong</a:t>
            </a:r>
          </a:p>
          <a:p>
            <a:pPr>
              <a:lnSpc>
                <a:spcPct val="80000"/>
              </a:lnSpc>
            </a:pPr>
            <a:endParaRPr lang="en-US" altLang="zh-TW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DD650597-DF01-46E8-B7D3-033121A6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9493-4B90-4228-B261-00C500030DC4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1B40664-E400-4966-95FD-26A00CBDD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Association Rule Mining</a:t>
            </a:r>
          </a:p>
        </p:txBody>
      </p:sp>
      <p:graphicFrame>
        <p:nvGraphicFramePr>
          <p:cNvPr id="34819" name="Group 3">
            <a:extLst>
              <a:ext uri="{FF2B5EF4-FFF2-40B4-BE49-F238E27FC236}">
                <a16:creationId xmlns:a16="http://schemas.microsoft.com/office/drawing/2014/main" id="{EA519B81-3D0F-4D41-B0B8-034B2A4611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194904055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355247243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28271799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73928176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6904907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418680744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23808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9859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711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25297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94454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56764"/>
                  </a:ext>
                </a:extLst>
              </a:tr>
            </a:tbl>
          </a:graphicData>
        </a:graphic>
      </p:graphicFrame>
      <p:sp>
        <p:nvSpPr>
          <p:cNvPr id="34870" name="Text Box 54">
            <a:extLst>
              <a:ext uri="{FF2B5EF4-FFF2-40B4-BE49-F238E27FC236}">
                <a16:creationId xmlns:a16="http://schemas.microsoft.com/office/drawing/2014/main" id="{90885433-3B2C-42CE-ABF7-1C42F8EA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884738"/>
            <a:ext cx="195103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Association rules:</a:t>
            </a:r>
            <a:endParaRPr lang="en-US" altLang="en-US"/>
          </a:p>
        </p:txBody>
      </p:sp>
      <p:sp>
        <p:nvSpPr>
          <p:cNvPr id="34871" name="Text Box 55">
            <a:extLst>
              <a:ext uri="{FF2B5EF4-FFF2-40B4-BE49-F238E27FC236}">
                <a16:creationId xmlns:a16="http://schemas.microsoft.com/office/drawing/2014/main" id="{4E22825C-7531-4E6E-AFE2-6561D63CC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868863"/>
            <a:ext cx="13208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C} </a:t>
            </a:r>
            <a:r>
              <a:rPr lang="en-US" altLang="zh-TW">
                <a:sym typeface="Wingdings" panose="05000000000000000000" pitchFamily="2" charset="2"/>
              </a:rPr>
              <a:t> E</a:t>
            </a:r>
            <a:endParaRPr lang="en-US" altLang="en-US"/>
          </a:p>
        </p:txBody>
      </p:sp>
      <p:sp>
        <p:nvSpPr>
          <p:cNvPr id="34878" name="AutoShape 62">
            <a:extLst>
              <a:ext uri="{FF2B5EF4-FFF2-40B4-BE49-F238E27FC236}">
                <a16:creationId xmlns:a16="http://schemas.microsoft.com/office/drawing/2014/main" id="{71A264D6-AE00-41F1-912E-2A144A20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357563"/>
            <a:ext cx="1728787" cy="431800"/>
          </a:xfrm>
          <a:prstGeom prst="wedgeRoundRectCallout">
            <a:avLst>
              <a:gd name="adj1" fmla="val -127870"/>
              <a:gd name="adj2" fmla="val 29081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= 2</a:t>
            </a:r>
            <a:endParaRPr lang="en-US" altLang="en-US"/>
          </a:p>
        </p:txBody>
      </p:sp>
      <p:sp>
        <p:nvSpPr>
          <p:cNvPr id="34879" name="AutoShape 63">
            <a:extLst>
              <a:ext uri="{FF2B5EF4-FFF2-40B4-BE49-F238E27FC236}">
                <a16:creationId xmlns:a16="http://schemas.microsoft.com/office/drawing/2014/main" id="{4E5FE5DF-C513-4384-A9D1-73E60589A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149725"/>
            <a:ext cx="3311525" cy="431800"/>
          </a:xfrm>
          <a:prstGeom prst="wedgeRoundRectCallout">
            <a:avLst>
              <a:gd name="adj1" fmla="val -99375"/>
              <a:gd name="adj2" fmla="val 11691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Confidence = 2/3 = 66.7%</a:t>
            </a:r>
            <a:endParaRPr lang="en-US" altLang="en-US"/>
          </a:p>
        </p:txBody>
      </p:sp>
      <p:sp>
        <p:nvSpPr>
          <p:cNvPr id="34880" name="Oval 64">
            <a:extLst>
              <a:ext uri="{FF2B5EF4-FFF2-40B4-BE49-F238E27FC236}">
                <a16:creationId xmlns:a16="http://schemas.microsoft.com/office/drawing/2014/main" id="{316B1271-0A6E-4822-9157-8D3C1B78F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213100"/>
            <a:ext cx="1439862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1" name="Oval 65">
            <a:extLst>
              <a:ext uri="{FF2B5EF4-FFF2-40B4-BE49-F238E27FC236}">
                <a16:creationId xmlns:a16="http://schemas.microsoft.com/office/drawing/2014/main" id="{1CCE4F86-6178-42BE-AF55-8A0F5AED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73463"/>
            <a:ext cx="1439862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2" name="Oval 66">
            <a:extLst>
              <a:ext uri="{FF2B5EF4-FFF2-40B4-BE49-F238E27FC236}">
                <a16:creationId xmlns:a16="http://schemas.microsoft.com/office/drawing/2014/main" id="{4F3A0578-F4E7-49B2-9D8C-AC31D9F71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005263"/>
            <a:ext cx="1439862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>
            <a:extLst>
              <a:ext uri="{FF2B5EF4-FFF2-40B4-BE49-F238E27FC236}">
                <a16:creationId xmlns:a16="http://schemas.microsoft.com/office/drawing/2014/main" id="{180AD275-33D6-401C-9913-F4AA1016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09-1425-4EFB-84A9-8A0B131178FB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CBBBAA2-7594-49B3-A486-B523D1B08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Association Rule Mining</a:t>
            </a:r>
          </a:p>
        </p:txBody>
      </p:sp>
      <p:graphicFrame>
        <p:nvGraphicFramePr>
          <p:cNvPr id="35843" name="Group 3">
            <a:extLst>
              <a:ext uri="{FF2B5EF4-FFF2-40B4-BE49-F238E27FC236}">
                <a16:creationId xmlns:a16="http://schemas.microsoft.com/office/drawing/2014/main" id="{76960D29-4260-469C-AB8D-C0F27C9A7A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3537172976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105385612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69972955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434418233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332502731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751695661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73043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40763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10058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37738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180504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340754"/>
                  </a:ext>
                </a:extLst>
              </a:tr>
            </a:tbl>
          </a:graphicData>
        </a:graphic>
      </p:graphicFrame>
      <p:sp>
        <p:nvSpPr>
          <p:cNvPr id="35894" name="Text Box 54">
            <a:extLst>
              <a:ext uri="{FF2B5EF4-FFF2-40B4-BE49-F238E27FC236}">
                <a16:creationId xmlns:a16="http://schemas.microsoft.com/office/drawing/2014/main" id="{FAEAD56E-549A-4FDA-87CB-440B7851F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884738"/>
            <a:ext cx="195103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Association rules:</a:t>
            </a:r>
            <a:endParaRPr lang="en-US" altLang="en-US"/>
          </a:p>
        </p:txBody>
      </p:sp>
      <p:sp>
        <p:nvSpPr>
          <p:cNvPr id="35895" name="Text Box 55">
            <a:extLst>
              <a:ext uri="{FF2B5EF4-FFF2-40B4-BE49-F238E27FC236}">
                <a16:creationId xmlns:a16="http://schemas.microsoft.com/office/drawing/2014/main" id="{413ED5F1-E4D3-4EAA-BB55-2B42413FE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868863"/>
            <a:ext cx="13208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C} </a:t>
            </a:r>
            <a:r>
              <a:rPr lang="en-US" altLang="zh-TW">
                <a:sym typeface="Wingdings" panose="05000000000000000000" pitchFamily="2" charset="2"/>
              </a:rPr>
              <a:t> E</a:t>
            </a:r>
            <a:endParaRPr lang="en-US" altLang="en-US"/>
          </a:p>
        </p:txBody>
      </p:sp>
      <p:sp>
        <p:nvSpPr>
          <p:cNvPr id="35896" name="AutoShape 56">
            <a:extLst>
              <a:ext uri="{FF2B5EF4-FFF2-40B4-BE49-F238E27FC236}">
                <a16:creationId xmlns:a16="http://schemas.microsoft.com/office/drawing/2014/main" id="{62B3E0B5-56EF-4693-9D6B-DB4E7F22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357563"/>
            <a:ext cx="1728787" cy="431800"/>
          </a:xfrm>
          <a:prstGeom prst="wedgeRoundRectCallout">
            <a:avLst>
              <a:gd name="adj1" fmla="val -127870"/>
              <a:gd name="adj2" fmla="val 29081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= 2</a:t>
            </a:r>
            <a:endParaRPr lang="en-US" altLang="en-US"/>
          </a:p>
        </p:txBody>
      </p:sp>
      <p:sp>
        <p:nvSpPr>
          <p:cNvPr id="35897" name="AutoShape 57">
            <a:extLst>
              <a:ext uri="{FF2B5EF4-FFF2-40B4-BE49-F238E27FC236}">
                <a16:creationId xmlns:a16="http://schemas.microsoft.com/office/drawing/2014/main" id="{A67977B6-89FC-4799-B1D5-F9614E9CA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149725"/>
            <a:ext cx="3311525" cy="431800"/>
          </a:xfrm>
          <a:prstGeom prst="wedgeRoundRectCallout">
            <a:avLst>
              <a:gd name="adj1" fmla="val -99375"/>
              <a:gd name="adj2" fmla="val 11691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Confidence = 2/3 = 66.7%</a:t>
            </a:r>
            <a:endParaRPr lang="en-US" altLang="en-US"/>
          </a:p>
        </p:txBody>
      </p:sp>
      <p:sp>
        <p:nvSpPr>
          <p:cNvPr id="35898" name="Oval 58">
            <a:extLst>
              <a:ext uri="{FF2B5EF4-FFF2-40B4-BE49-F238E27FC236}">
                <a16:creationId xmlns:a16="http://schemas.microsoft.com/office/drawing/2014/main" id="{AB280484-3105-41C7-89FD-E242C2AF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213100"/>
            <a:ext cx="1439862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9" name="Oval 59">
            <a:extLst>
              <a:ext uri="{FF2B5EF4-FFF2-40B4-BE49-F238E27FC236}">
                <a16:creationId xmlns:a16="http://schemas.microsoft.com/office/drawing/2014/main" id="{25B87C4D-7843-4173-BA55-530DD6F8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73463"/>
            <a:ext cx="1439862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0" name="Oval 60">
            <a:extLst>
              <a:ext uri="{FF2B5EF4-FFF2-40B4-BE49-F238E27FC236}">
                <a16:creationId xmlns:a16="http://schemas.microsoft.com/office/drawing/2014/main" id="{92FDCF77-E524-4640-9953-D96D6373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005263"/>
            <a:ext cx="1439862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1" name="Text Box 61">
            <a:extLst>
              <a:ext uri="{FF2B5EF4-FFF2-40B4-BE49-F238E27FC236}">
                <a16:creationId xmlns:a16="http://schemas.microsoft.com/office/drawing/2014/main" id="{B7A1B924-9E99-4F8A-8315-7091F890F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516563"/>
            <a:ext cx="8318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 </a:t>
            </a:r>
            <a:r>
              <a:rPr lang="en-US" altLang="zh-TW">
                <a:sym typeface="Wingdings" panose="05000000000000000000" pitchFamily="2" charset="2"/>
              </a:rPr>
              <a:t> C</a:t>
            </a:r>
            <a:endParaRPr lang="en-US" altLang="en-US"/>
          </a:p>
        </p:txBody>
      </p:sp>
      <p:sp>
        <p:nvSpPr>
          <p:cNvPr id="35902" name="AutoShape 62">
            <a:extLst>
              <a:ext uri="{FF2B5EF4-FFF2-40B4-BE49-F238E27FC236}">
                <a16:creationId xmlns:a16="http://schemas.microsoft.com/office/drawing/2014/main" id="{4E0DE9E3-6DBA-417D-92E3-C1C558879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84763"/>
            <a:ext cx="1728787" cy="431800"/>
          </a:xfrm>
          <a:prstGeom prst="wedgeRoundRectCallout">
            <a:avLst>
              <a:gd name="adj1" fmla="val -149722"/>
              <a:gd name="adj2" fmla="val 7389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=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1" grpId="0" animBg="1"/>
      <p:bldP spid="359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095B796A-EEAE-44EE-BD6C-CB92B6D0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2260-24DC-47C3-9C6F-CB51EA5E8BB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31A74D4-5397-4830-A5C2-086A6F4FC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Association Rule Mining</a:t>
            </a:r>
          </a:p>
        </p:txBody>
      </p:sp>
      <p:graphicFrame>
        <p:nvGraphicFramePr>
          <p:cNvPr id="36867" name="Group 3">
            <a:extLst>
              <a:ext uri="{FF2B5EF4-FFF2-40B4-BE49-F238E27FC236}">
                <a16:creationId xmlns:a16="http://schemas.microsoft.com/office/drawing/2014/main" id="{09756A6A-734D-4A77-975E-6489B87430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365355892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311293841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97794205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93974345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1861017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39662001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990928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06541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53893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61676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123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79389"/>
                  </a:ext>
                </a:extLst>
              </a:tr>
            </a:tbl>
          </a:graphicData>
        </a:graphic>
      </p:graphicFrame>
      <p:sp>
        <p:nvSpPr>
          <p:cNvPr id="36918" name="Text Box 54">
            <a:extLst>
              <a:ext uri="{FF2B5EF4-FFF2-40B4-BE49-F238E27FC236}">
                <a16:creationId xmlns:a16="http://schemas.microsoft.com/office/drawing/2014/main" id="{3AB8B712-FCB0-4430-A1FC-D883C98B4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884738"/>
            <a:ext cx="195103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Association rules:</a:t>
            </a:r>
            <a:endParaRPr lang="en-US" altLang="en-US"/>
          </a:p>
        </p:txBody>
      </p:sp>
      <p:sp>
        <p:nvSpPr>
          <p:cNvPr id="36919" name="Text Box 55">
            <a:extLst>
              <a:ext uri="{FF2B5EF4-FFF2-40B4-BE49-F238E27FC236}">
                <a16:creationId xmlns:a16="http://schemas.microsoft.com/office/drawing/2014/main" id="{3F466D21-802B-47C9-8A49-DF523C6EC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868863"/>
            <a:ext cx="13208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C} </a:t>
            </a:r>
            <a:r>
              <a:rPr lang="en-US" altLang="zh-TW">
                <a:sym typeface="Wingdings" panose="05000000000000000000" pitchFamily="2" charset="2"/>
              </a:rPr>
              <a:t> E</a:t>
            </a:r>
            <a:endParaRPr lang="en-US" altLang="en-US"/>
          </a:p>
        </p:txBody>
      </p:sp>
      <p:sp>
        <p:nvSpPr>
          <p:cNvPr id="36920" name="AutoShape 56">
            <a:extLst>
              <a:ext uri="{FF2B5EF4-FFF2-40B4-BE49-F238E27FC236}">
                <a16:creationId xmlns:a16="http://schemas.microsoft.com/office/drawing/2014/main" id="{9926EBFD-097B-442D-8EF5-AD871DAD3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357563"/>
            <a:ext cx="1728787" cy="431800"/>
          </a:xfrm>
          <a:prstGeom prst="wedgeRoundRectCallout">
            <a:avLst>
              <a:gd name="adj1" fmla="val -127870"/>
              <a:gd name="adj2" fmla="val 29081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= 2</a:t>
            </a:r>
            <a:endParaRPr lang="en-US" altLang="en-US"/>
          </a:p>
        </p:txBody>
      </p:sp>
      <p:sp>
        <p:nvSpPr>
          <p:cNvPr id="36921" name="AutoShape 57">
            <a:extLst>
              <a:ext uri="{FF2B5EF4-FFF2-40B4-BE49-F238E27FC236}">
                <a16:creationId xmlns:a16="http://schemas.microsoft.com/office/drawing/2014/main" id="{6BFCE2DA-6FF8-4E47-8536-7A519CBB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149725"/>
            <a:ext cx="3311525" cy="431800"/>
          </a:xfrm>
          <a:prstGeom prst="wedgeRoundRectCallout">
            <a:avLst>
              <a:gd name="adj1" fmla="val -99375"/>
              <a:gd name="adj2" fmla="val 11691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Confidence = 2/3 = 66.7%</a:t>
            </a:r>
            <a:endParaRPr lang="en-US" altLang="en-US"/>
          </a:p>
        </p:txBody>
      </p:sp>
      <p:sp>
        <p:nvSpPr>
          <p:cNvPr id="36922" name="Oval 58">
            <a:extLst>
              <a:ext uri="{FF2B5EF4-FFF2-40B4-BE49-F238E27FC236}">
                <a16:creationId xmlns:a16="http://schemas.microsoft.com/office/drawing/2014/main" id="{8EEC7BC2-669D-4260-8A70-2687BCD7F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213100"/>
            <a:ext cx="647700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3" name="Oval 59">
            <a:extLst>
              <a:ext uri="{FF2B5EF4-FFF2-40B4-BE49-F238E27FC236}">
                <a16:creationId xmlns:a16="http://schemas.microsoft.com/office/drawing/2014/main" id="{770C389B-E0F6-440E-A86C-115B0EBB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73463"/>
            <a:ext cx="647700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Oval 60">
            <a:extLst>
              <a:ext uri="{FF2B5EF4-FFF2-40B4-BE49-F238E27FC236}">
                <a16:creationId xmlns:a16="http://schemas.microsoft.com/office/drawing/2014/main" id="{FA102F2D-BEBA-4789-8629-AB982708B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005263"/>
            <a:ext cx="576262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5" name="Text Box 61">
            <a:extLst>
              <a:ext uri="{FF2B5EF4-FFF2-40B4-BE49-F238E27FC236}">
                <a16:creationId xmlns:a16="http://schemas.microsoft.com/office/drawing/2014/main" id="{83C51377-36B3-484A-B5AC-41C409B5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516563"/>
            <a:ext cx="8318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 </a:t>
            </a:r>
            <a:r>
              <a:rPr lang="en-US" altLang="zh-TW">
                <a:sym typeface="Wingdings" panose="05000000000000000000" pitchFamily="2" charset="2"/>
              </a:rPr>
              <a:t> C</a:t>
            </a:r>
            <a:endParaRPr lang="en-US" altLang="en-US"/>
          </a:p>
        </p:txBody>
      </p:sp>
      <p:sp>
        <p:nvSpPr>
          <p:cNvPr id="36926" name="AutoShape 62">
            <a:extLst>
              <a:ext uri="{FF2B5EF4-FFF2-40B4-BE49-F238E27FC236}">
                <a16:creationId xmlns:a16="http://schemas.microsoft.com/office/drawing/2014/main" id="{DDD49455-DC34-4281-82ED-09661C5E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84763"/>
            <a:ext cx="1728787" cy="431800"/>
          </a:xfrm>
          <a:prstGeom prst="wedgeRoundRectCallout">
            <a:avLst>
              <a:gd name="adj1" fmla="val -149722"/>
              <a:gd name="adj2" fmla="val 7389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= 3</a:t>
            </a:r>
            <a:endParaRPr lang="en-US" altLang="en-US"/>
          </a:p>
        </p:txBody>
      </p:sp>
      <p:sp>
        <p:nvSpPr>
          <p:cNvPr id="36927" name="AutoShape 63">
            <a:extLst>
              <a:ext uri="{FF2B5EF4-FFF2-40B4-BE49-F238E27FC236}">
                <a16:creationId xmlns:a16="http://schemas.microsoft.com/office/drawing/2014/main" id="{1EE92139-A141-4440-86E4-E0653F83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805488"/>
            <a:ext cx="2881312" cy="431800"/>
          </a:xfrm>
          <a:prstGeom prst="wedgeRoundRectCallout">
            <a:avLst>
              <a:gd name="adj1" fmla="val -101241"/>
              <a:gd name="adj2" fmla="val -6323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Confidence= 3/4 = 75%</a:t>
            </a:r>
            <a:endParaRPr lang="en-US" altLang="en-US"/>
          </a:p>
        </p:txBody>
      </p:sp>
      <p:sp>
        <p:nvSpPr>
          <p:cNvPr id="36928" name="Oval 64">
            <a:extLst>
              <a:ext uri="{FF2B5EF4-FFF2-40B4-BE49-F238E27FC236}">
                <a16:creationId xmlns:a16="http://schemas.microsoft.com/office/drawing/2014/main" id="{D9F4B712-8E35-47DB-AEAC-82B9A09D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781300"/>
            <a:ext cx="647700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3" name="Text Box 75">
            <a:extLst>
              <a:ext uri="{FF2B5EF4-FFF2-40B4-BE49-F238E27FC236}">
                <a16:creationId xmlns:a16="http://schemas.microsoft.com/office/drawing/2014/main" id="{C0F02377-9D8E-4BBA-B8EA-55B0FBFE5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013325"/>
            <a:ext cx="5148263" cy="18129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 b="1">
                <a:solidFill>
                  <a:schemeClr val="folHlink"/>
                </a:solidFill>
              </a:rPr>
              <a:t>Step 1</a:t>
            </a:r>
            <a:r>
              <a:rPr lang="en-US" altLang="zh-TW" sz="1600"/>
              <a:t>: to find all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</a:t>
            </a:r>
          </a:p>
          <a:p>
            <a:r>
              <a:rPr lang="en-US" altLang="zh-TW" sz="1600"/>
              <a:t>            (i.e., itemsets with support &gt;= 3)</a:t>
            </a:r>
          </a:p>
          <a:p>
            <a:r>
              <a:rPr lang="en-US" altLang="zh-TW" sz="1600"/>
              <a:t>            (e.g., itemset {B, C} has support = 3)</a:t>
            </a:r>
          </a:p>
          <a:p>
            <a:r>
              <a:rPr lang="en-US" altLang="zh-TW" sz="1600" b="1">
                <a:solidFill>
                  <a:schemeClr val="folHlink"/>
                </a:solidFill>
              </a:rPr>
              <a:t>Step 2</a:t>
            </a:r>
            <a:r>
              <a:rPr lang="en-US" altLang="zh-TW" sz="1600"/>
              <a:t>: to find all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interesting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rules after Step 1</a:t>
            </a:r>
          </a:p>
          <a:p>
            <a:r>
              <a:rPr lang="en-US" altLang="zh-TW" sz="1600"/>
              <a:t>           - from all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</a:t>
            </a:r>
          </a:p>
          <a:p>
            <a:r>
              <a:rPr lang="en-US" altLang="zh-TW" sz="1600"/>
              <a:t>                find the association rule with confidence</a:t>
            </a:r>
          </a:p>
          <a:p>
            <a:r>
              <a:rPr lang="en-US" altLang="zh-TW" sz="1600"/>
              <a:t>                &gt;= 50%</a:t>
            </a:r>
          </a:p>
        </p:txBody>
      </p:sp>
      <p:sp>
        <p:nvSpPr>
          <p:cNvPr id="68" name="Slide Number Placeholder 5">
            <a:extLst>
              <a:ext uri="{FF2B5EF4-FFF2-40B4-BE49-F238E27FC236}">
                <a16:creationId xmlns:a16="http://schemas.microsoft.com/office/drawing/2014/main" id="{09519F1F-DABB-4CC0-B407-1210070D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10CF-DEF4-4E97-80AF-3DEB4F25612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257524C-B842-4960-BF05-FB7E7E71A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Association Rule Mining</a:t>
            </a:r>
          </a:p>
        </p:txBody>
      </p:sp>
      <p:graphicFrame>
        <p:nvGraphicFramePr>
          <p:cNvPr id="12366" name="Group 78">
            <a:extLst>
              <a:ext uri="{FF2B5EF4-FFF2-40B4-BE49-F238E27FC236}">
                <a16:creationId xmlns:a16="http://schemas.microsoft.com/office/drawing/2014/main" id="{5C28E58E-0CBC-4372-8095-C796A7B8CE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348060216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2935446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41152074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353258639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74585424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28984177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0900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0594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6632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9488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8597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47681"/>
                  </a:ext>
                </a:extLst>
              </a:tr>
            </a:tbl>
          </a:graphicData>
        </a:graphic>
      </p:graphicFrame>
      <p:sp>
        <p:nvSpPr>
          <p:cNvPr id="12342" name="Text Box 54">
            <a:extLst>
              <a:ext uri="{FF2B5EF4-FFF2-40B4-BE49-F238E27FC236}">
                <a16:creationId xmlns:a16="http://schemas.microsoft.com/office/drawing/2014/main" id="{D0333156-C0B4-435D-81A7-DF934C349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003425"/>
            <a:ext cx="3705225" cy="925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folHlink"/>
                </a:solidFill>
              </a:rPr>
              <a:t>Problem:</a:t>
            </a:r>
          </a:p>
          <a:p>
            <a:r>
              <a:rPr lang="en-US" altLang="zh-TW"/>
              <a:t>We want to find some </a:t>
            </a:r>
            <a:r>
              <a:rPr lang="en-US" altLang="zh-TW">
                <a:latin typeface="Arial" panose="020B0604020202020204" pitchFamily="34" charset="0"/>
              </a:rPr>
              <a:t>“</a:t>
            </a:r>
            <a:r>
              <a:rPr lang="en-US" altLang="zh-TW"/>
              <a:t>interesting</a:t>
            </a:r>
            <a:r>
              <a:rPr lang="en-US" altLang="zh-TW">
                <a:latin typeface="Arial" panose="020B0604020202020204" pitchFamily="34" charset="0"/>
              </a:rPr>
              <a:t>”</a:t>
            </a:r>
            <a:endParaRPr lang="en-US" altLang="zh-TW"/>
          </a:p>
          <a:p>
            <a:r>
              <a:rPr lang="en-US" altLang="zh-TW"/>
              <a:t>association rules</a:t>
            </a:r>
          </a:p>
        </p:txBody>
      </p:sp>
      <p:sp>
        <p:nvSpPr>
          <p:cNvPr id="12343" name="Text Box 55">
            <a:extLst>
              <a:ext uri="{FF2B5EF4-FFF2-40B4-BE49-F238E27FC236}">
                <a16:creationId xmlns:a16="http://schemas.microsoft.com/office/drawing/2014/main" id="{847C637D-2964-46C6-9CED-82F0B2675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141663"/>
            <a:ext cx="1311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C} </a:t>
            </a:r>
            <a:r>
              <a:rPr lang="en-US" altLang="zh-TW">
                <a:sym typeface="Wingdings" panose="05000000000000000000" pitchFamily="2" charset="2"/>
              </a:rPr>
              <a:t> E</a:t>
            </a:r>
            <a:endParaRPr lang="en-US" altLang="zh-TW"/>
          </a:p>
        </p:txBody>
      </p:sp>
      <p:sp>
        <p:nvSpPr>
          <p:cNvPr id="12344" name="Text Box 56">
            <a:extLst>
              <a:ext uri="{FF2B5EF4-FFF2-40B4-BE49-F238E27FC236}">
                <a16:creationId xmlns:a16="http://schemas.microsoft.com/office/drawing/2014/main" id="{0B848696-25D3-4A79-9965-C55720E68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365625"/>
            <a:ext cx="822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 </a:t>
            </a:r>
            <a:r>
              <a:rPr lang="en-US" altLang="zh-TW">
                <a:sym typeface="Wingdings" panose="05000000000000000000" pitchFamily="2" charset="2"/>
              </a:rPr>
              <a:t> C</a:t>
            </a:r>
            <a:endParaRPr lang="en-US" altLang="zh-TW"/>
          </a:p>
        </p:txBody>
      </p:sp>
      <p:sp>
        <p:nvSpPr>
          <p:cNvPr id="12345" name="Text Box 57">
            <a:extLst>
              <a:ext uri="{FF2B5EF4-FFF2-40B4-BE49-F238E27FC236}">
                <a16:creationId xmlns:a16="http://schemas.microsoft.com/office/drawing/2014/main" id="{4FB412E3-F84B-4C63-82DC-F4201CB9A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500438"/>
            <a:ext cx="1409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Support = 2</a:t>
            </a:r>
          </a:p>
        </p:txBody>
      </p:sp>
      <p:sp>
        <p:nvSpPr>
          <p:cNvPr id="12346" name="Text Box 58">
            <a:extLst>
              <a:ext uri="{FF2B5EF4-FFF2-40B4-BE49-F238E27FC236}">
                <a16:creationId xmlns:a16="http://schemas.microsoft.com/office/drawing/2014/main" id="{3BAC57E0-A722-4A37-98AF-B6EE189D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933825"/>
            <a:ext cx="292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Confidence = 2/3 = 66.7%</a:t>
            </a:r>
          </a:p>
        </p:txBody>
      </p:sp>
      <p:sp>
        <p:nvSpPr>
          <p:cNvPr id="12347" name="Text Box 59">
            <a:extLst>
              <a:ext uri="{FF2B5EF4-FFF2-40B4-BE49-F238E27FC236}">
                <a16:creationId xmlns:a16="http://schemas.microsoft.com/office/drawing/2014/main" id="{A9942C23-CFE1-4A1C-97A5-2CD1853A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797425"/>
            <a:ext cx="1409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Support = 3</a:t>
            </a:r>
          </a:p>
        </p:txBody>
      </p:sp>
      <p:sp>
        <p:nvSpPr>
          <p:cNvPr id="12348" name="Text Box 60">
            <a:extLst>
              <a:ext uri="{FF2B5EF4-FFF2-40B4-BE49-F238E27FC236}">
                <a16:creationId xmlns:a16="http://schemas.microsoft.com/office/drawing/2014/main" id="{511F532C-0E25-4F04-977E-AAE7512A6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230813"/>
            <a:ext cx="2728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Confidence = 3/4 = 75%</a:t>
            </a:r>
          </a:p>
        </p:txBody>
      </p:sp>
      <p:sp>
        <p:nvSpPr>
          <p:cNvPr id="12349" name="Text Box 61">
            <a:extLst>
              <a:ext uri="{FF2B5EF4-FFF2-40B4-BE49-F238E27FC236}">
                <a16:creationId xmlns:a16="http://schemas.microsoft.com/office/drawing/2014/main" id="{03660F29-79E6-487D-968D-A86D9F76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665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panose="020B0604020202020204" pitchFamily="34" charset="0"/>
              </a:rPr>
              <a:t>…</a:t>
            </a:r>
            <a:endParaRPr lang="en-US" altLang="zh-TW"/>
          </a:p>
        </p:txBody>
      </p:sp>
      <p:sp>
        <p:nvSpPr>
          <p:cNvPr id="12358" name="Oval 70">
            <a:extLst>
              <a:ext uri="{FF2B5EF4-FFF2-40B4-BE49-F238E27FC236}">
                <a16:creationId xmlns:a16="http://schemas.microsoft.com/office/drawing/2014/main" id="{E6D92A42-4D28-417A-AD9A-AA43250E2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2205038"/>
            <a:ext cx="1439863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AutoShape 71">
            <a:extLst>
              <a:ext uri="{FF2B5EF4-FFF2-40B4-BE49-F238E27FC236}">
                <a16:creationId xmlns:a16="http://schemas.microsoft.com/office/drawing/2014/main" id="{A6A61452-C492-4EC1-A4A4-45B8B06A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04813"/>
            <a:ext cx="5472112" cy="1079500"/>
          </a:xfrm>
          <a:prstGeom prst="wedgeRoundRectCallout">
            <a:avLst>
              <a:gd name="adj1" fmla="val 31315"/>
              <a:gd name="adj2" fmla="val 11779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ahoma" panose="020B0604030504040204" pitchFamily="34" charset="0"/>
              </a:rPr>
              <a:t>Association rules with </a:t>
            </a:r>
          </a:p>
          <a:p>
            <a:r>
              <a:rPr lang="en-US" altLang="zh-TW">
                <a:latin typeface="Tahoma" panose="020B0604030504040204" pitchFamily="34" charset="0"/>
              </a:rPr>
              <a:t>1. Support &gt;= a threshold (e.g., 3)</a:t>
            </a:r>
          </a:p>
          <a:p>
            <a:r>
              <a:rPr lang="en-US" altLang="zh-TW">
                <a:latin typeface="Tahoma" panose="020B0604030504040204" pitchFamily="34" charset="0"/>
              </a:rPr>
              <a:t>2. Confidence &gt;= another threshold (e.g., 50%)</a:t>
            </a:r>
          </a:p>
        </p:txBody>
      </p:sp>
      <p:sp>
        <p:nvSpPr>
          <p:cNvPr id="12361" name="Text Box 73">
            <a:extLst>
              <a:ext uri="{FF2B5EF4-FFF2-40B4-BE49-F238E27FC236}">
                <a16:creationId xmlns:a16="http://schemas.microsoft.com/office/drawing/2014/main" id="{76814EA5-3E86-417F-BD14-AA289430C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52963"/>
            <a:ext cx="5148263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How can we find all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interesting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association rules?</a:t>
            </a:r>
          </a:p>
        </p:txBody>
      </p:sp>
      <p:sp>
        <p:nvSpPr>
          <p:cNvPr id="12364" name="Oval 76">
            <a:extLst>
              <a:ext uri="{FF2B5EF4-FFF2-40B4-BE49-F238E27FC236}">
                <a16:creationId xmlns:a16="http://schemas.microsoft.com/office/drawing/2014/main" id="{DBA3BB73-863E-4F12-9A79-F7C40C732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4984750"/>
            <a:ext cx="900113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3" grpId="0" animBg="1"/>
      <p:bldP spid="12342" grpId="0" animBg="1"/>
      <p:bldP spid="12343" grpId="0"/>
      <p:bldP spid="12344" grpId="0"/>
      <p:bldP spid="12345" grpId="0"/>
      <p:bldP spid="12346" grpId="0"/>
      <p:bldP spid="12347" grpId="0"/>
      <p:bldP spid="12348" grpId="0"/>
      <p:bldP spid="12349" grpId="0"/>
      <p:bldP spid="12359" grpId="0" animBg="1"/>
      <p:bldP spid="123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7D2C-02F7-4164-88EE-631A614B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B98-E56F-4E0A-9275-DE4335DE9F91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29F3C5A-8D32-4013-A2E5-C8353D90F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2C8B78D-07BB-43AF-B25D-1CFB2C5A6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Association Rule Mining</a:t>
            </a:r>
          </a:p>
          <a:p>
            <a:pPr lvl="1"/>
            <a:r>
              <a:rPr lang="en-US" altLang="zh-TW" dirty="0"/>
              <a:t>Problem Definition</a:t>
            </a:r>
          </a:p>
          <a:p>
            <a:r>
              <a:rPr lang="en-US" altLang="zh-TW" dirty="0"/>
              <a:t>Algorithm </a:t>
            </a:r>
            <a:r>
              <a:rPr lang="en-US" altLang="zh-TW" dirty="0" err="1"/>
              <a:t>Apriori</a:t>
            </a:r>
            <a:endParaRPr lang="en-US" altLang="zh-TW" dirty="0"/>
          </a:p>
          <a:p>
            <a:pPr lvl="1"/>
            <a:r>
              <a:rPr lang="en-US" altLang="zh-TW" dirty="0"/>
              <a:t>Properties</a:t>
            </a:r>
          </a:p>
          <a:p>
            <a:pPr lvl="1"/>
            <a:r>
              <a:rPr lang="en-US" altLang="zh-TW" dirty="0"/>
              <a:t>Algorithm</a:t>
            </a:r>
            <a:endParaRPr lang="en-US" altLang="en-US" dirty="0"/>
          </a:p>
        </p:txBody>
      </p:sp>
      <p:sp>
        <p:nvSpPr>
          <p:cNvPr id="56324" name="Oval 4">
            <a:extLst>
              <a:ext uri="{FF2B5EF4-FFF2-40B4-BE49-F238E27FC236}">
                <a16:creationId xmlns:a16="http://schemas.microsoft.com/office/drawing/2014/main" id="{82499B07-1185-48A2-BDF6-48ED8902F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644900"/>
            <a:ext cx="3600450" cy="576263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5D1CC4F6-15FE-4E83-A6CA-7F9D6E69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DE57-7AA5-4027-88E8-7D5E84780E55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122F513-C138-4CCC-8B88-9FDFDC6C3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Apriori</a:t>
            </a:r>
          </a:p>
        </p:txBody>
      </p:sp>
      <p:graphicFrame>
        <p:nvGraphicFramePr>
          <p:cNvPr id="39939" name="Group 3">
            <a:extLst>
              <a:ext uri="{FF2B5EF4-FFF2-40B4-BE49-F238E27FC236}">
                <a16:creationId xmlns:a16="http://schemas.microsoft.com/office/drawing/2014/main" id="{225EE93F-5447-4F8A-BD1D-B122A0057C3C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83331024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323797895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62947787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8785021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55421005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772380681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2818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2678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80243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3294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4350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84948"/>
                  </a:ext>
                </a:extLst>
              </a:tr>
            </a:tbl>
          </a:graphicData>
        </a:graphic>
      </p:graphicFrame>
      <p:sp>
        <p:nvSpPr>
          <p:cNvPr id="40018" name="Text Box 82">
            <a:extLst>
              <a:ext uri="{FF2B5EF4-FFF2-40B4-BE49-F238E27FC236}">
                <a16:creationId xmlns:a16="http://schemas.microsoft.com/office/drawing/2014/main" id="{DA345214-00D3-4BF4-88D7-AD25B5F3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765175"/>
            <a:ext cx="5148262" cy="590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Suppose we want to find all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 (e.g., itemsets with support &gt;= 3)</a:t>
            </a:r>
          </a:p>
        </p:txBody>
      </p:sp>
      <p:sp>
        <p:nvSpPr>
          <p:cNvPr id="40019" name="Text Box 83">
            <a:extLst>
              <a:ext uri="{FF2B5EF4-FFF2-40B4-BE49-F238E27FC236}">
                <a16:creationId xmlns:a16="http://schemas.microsoft.com/office/drawing/2014/main" id="{E2D85450-2604-4898-8D12-F8D53F0E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16256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C} is large</a:t>
            </a:r>
            <a:endParaRPr lang="en-US" altLang="en-US"/>
          </a:p>
        </p:txBody>
      </p:sp>
      <p:sp>
        <p:nvSpPr>
          <p:cNvPr id="40020" name="AutoShape 84">
            <a:extLst>
              <a:ext uri="{FF2B5EF4-FFF2-40B4-BE49-F238E27FC236}">
                <a16:creationId xmlns:a16="http://schemas.microsoft.com/office/drawing/2014/main" id="{5306A5E4-3B95-43A0-9053-417AF565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581525"/>
            <a:ext cx="2663825" cy="503238"/>
          </a:xfrm>
          <a:prstGeom prst="wedgeRoundRectCallout">
            <a:avLst>
              <a:gd name="adj1" fmla="val -116093"/>
              <a:gd name="adj2" fmla="val 3643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of {B, C} = 3</a:t>
            </a:r>
          </a:p>
        </p:txBody>
      </p:sp>
      <p:sp>
        <p:nvSpPr>
          <p:cNvPr id="40021" name="Text Box 85">
            <a:extLst>
              <a:ext uri="{FF2B5EF4-FFF2-40B4-BE49-F238E27FC236}">
                <a16:creationId xmlns:a16="http://schemas.microsoft.com/office/drawing/2014/main" id="{E40B5057-E141-40EF-848E-C410AFFD3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73688"/>
            <a:ext cx="171450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{B} is large?</a:t>
            </a:r>
            <a:endParaRPr lang="en-US" altLang="en-US"/>
          </a:p>
        </p:txBody>
      </p:sp>
      <p:sp>
        <p:nvSpPr>
          <p:cNvPr id="40022" name="Text Box 86">
            <a:extLst>
              <a:ext uri="{FF2B5EF4-FFF2-40B4-BE49-F238E27FC236}">
                <a16:creationId xmlns:a16="http://schemas.microsoft.com/office/drawing/2014/main" id="{794BCB58-9316-4D69-BCA3-CB44F2DC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76925"/>
            <a:ext cx="17145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{C} is large?</a:t>
            </a:r>
            <a:endParaRPr lang="en-US" altLang="en-US"/>
          </a:p>
        </p:txBody>
      </p:sp>
      <p:sp>
        <p:nvSpPr>
          <p:cNvPr id="40023" name="Text Box 87">
            <a:extLst>
              <a:ext uri="{FF2B5EF4-FFF2-40B4-BE49-F238E27FC236}">
                <a16:creationId xmlns:a16="http://schemas.microsoft.com/office/drawing/2014/main" id="{B68CA0E0-7E1A-41EA-86D0-8A9F53B1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5805488"/>
            <a:ext cx="5148263" cy="590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 b="1">
                <a:solidFill>
                  <a:schemeClr val="folHlink"/>
                </a:solidFill>
              </a:rPr>
              <a:t>Property 1: </a:t>
            </a:r>
            <a:r>
              <a:rPr lang="en-US" altLang="zh-TW" sz="1600"/>
              <a:t>If an itemset S is large, then any proper subset of S must be large.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18" grpId="0" animBg="1"/>
      <p:bldP spid="40019" grpId="0" animBg="1"/>
      <p:bldP spid="40020" grpId="0" animBg="1"/>
      <p:bldP spid="40021" grpId="0" animBg="1"/>
      <p:bldP spid="40022" grpId="0" animBg="1"/>
      <p:bldP spid="400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6B0C9843-4406-427B-9275-76363897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95A3-D83E-4330-9BEC-1DED015572A5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2F35662-D76C-4C59-9B07-27ECDBF26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Apriori</a:t>
            </a:r>
          </a:p>
        </p:txBody>
      </p:sp>
      <p:graphicFrame>
        <p:nvGraphicFramePr>
          <p:cNvPr id="40963" name="Group 3">
            <a:extLst>
              <a:ext uri="{FF2B5EF4-FFF2-40B4-BE49-F238E27FC236}">
                <a16:creationId xmlns:a16="http://schemas.microsoft.com/office/drawing/2014/main" id="{60780CB3-E7C1-4B96-A72E-1BCFBC81756E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795526639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73243702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97154871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26757716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198487705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59423871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9265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2676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66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4324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415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038424"/>
                  </a:ext>
                </a:extLst>
              </a:tr>
            </a:tbl>
          </a:graphicData>
        </a:graphic>
      </p:graphicFrame>
      <p:sp>
        <p:nvSpPr>
          <p:cNvPr id="41014" name="Text Box 54">
            <a:extLst>
              <a:ext uri="{FF2B5EF4-FFF2-40B4-BE49-F238E27FC236}">
                <a16:creationId xmlns:a16="http://schemas.microsoft.com/office/drawing/2014/main" id="{09446AAC-E91A-47A1-B3B3-40CEB5D3C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765175"/>
            <a:ext cx="5148262" cy="590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Suppose we want to find all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 (e.g., itemsets with support &gt;= 3)</a:t>
            </a:r>
          </a:p>
        </p:txBody>
      </p:sp>
      <p:sp>
        <p:nvSpPr>
          <p:cNvPr id="41015" name="Text Box 55">
            <a:extLst>
              <a:ext uri="{FF2B5EF4-FFF2-40B4-BE49-F238E27FC236}">
                <a16:creationId xmlns:a16="http://schemas.microsoft.com/office/drawing/2014/main" id="{EC7E5991-FC47-4B42-BCC1-273226659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24145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C, E} is NOT large</a:t>
            </a:r>
            <a:endParaRPr lang="en-US" altLang="en-US"/>
          </a:p>
        </p:txBody>
      </p:sp>
      <p:sp>
        <p:nvSpPr>
          <p:cNvPr id="41016" name="AutoShape 56">
            <a:extLst>
              <a:ext uri="{FF2B5EF4-FFF2-40B4-BE49-F238E27FC236}">
                <a16:creationId xmlns:a16="http://schemas.microsoft.com/office/drawing/2014/main" id="{38F83407-2278-4FB3-BD2A-8B6566D1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581525"/>
            <a:ext cx="3168650" cy="503238"/>
          </a:xfrm>
          <a:prstGeom prst="wedgeRoundRectCallout">
            <a:avLst>
              <a:gd name="adj1" fmla="val -83819"/>
              <a:gd name="adj2" fmla="val 3643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of {B, C, E} = 2</a:t>
            </a:r>
          </a:p>
        </p:txBody>
      </p:sp>
      <p:sp>
        <p:nvSpPr>
          <p:cNvPr id="41017" name="Text Box 57">
            <a:extLst>
              <a:ext uri="{FF2B5EF4-FFF2-40B4-BE49-F238E27FC236}">
                <a16:creationId xmlns:a16="http://schemas.microsoft.com/office/drawing/2014/main" id="{E5F16C37-AC37-4BE6-8C6A-3FA74AD0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73688"/>
            <a:ext cx="254000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{A, B, C, E} is large?</a:t>
            </a:r>
            <a:endParaRPr lang="en-US" altLang="en-US"/>
          </a:p>
        </p:txBody>
      </p:sp>
      <p:sp>
        <p:nvSpPr>
          <p:cNvPr id="41018" name="Text Box 58">
            <a:extLst>
              <a:ext uri="{FF2B5EF4-FFF2-40B4-BE49-F238E27FC236}">
                <a16:creationId xmlns:a16="http://schemas.microsoft.com/office/drawing/2014/main" id="{A2A85C96-74E4-4AE3-9E8B-2FA62DCEE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76925"/>
            <a:ext cx="255905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{B, C, D, E} is large?</a:t>
            </a:r>
            <a:endParaRPr lang="en-US" altLang="en-US"/>
          </a:p>
        </p:txBody>
      </p:sp>
      <p:sp>
        <p:nvSpPr>
          <p:cNvPr id="41019" name="Text Box 59">
            <a:extLst>
              <a:ext uri="{FF2B5EF4-FFF2-40B4-BE49-F238E27FC236}">
                <a16:creationId xmlns:a16="http://schemas.microsoft.com/office/drawing/2014/main" id="{9244439F-ED0E-4A91-8F2D-88A7AE31D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5805488"/>
            <a:ext cx="5148263" cy="590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 b="1">
                <a:solidFill>
                  <a:schemeClr val="folHlink"/>
                </a:solidFill>
              </a:rPr>
              <a:t>Property 2: </a:t>
            </a:r>
            <a:r>
              <a:rPr lang="en-US" altLang="zh-TW" sz="1600"/>
              <a:t>If an itemset S is NOT large, then any proper superset of S must NOT be large.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 animBg="1"/>
      <p:bldP spid="41016" grpId="0" animBg="1"/>
      <p:bldP spid="41017" grpId="0" animBg="1"/>
      <p:bldP spid="41018" grpId="0" animBg="1"/>
      <p:bldP spid="410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CE4E9E-2239-401F-AF1F-DFA53CD3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7AB1-586B-42F7-827C-33775EE1CF1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671257D-1C62-4DA5-851A-89229173E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Apriori</a:t>
            </a:r>
            <a:endParaRPr lang="en-US" altLang="en-US"/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C7C19F7E-7B87-4094-AC58-25D37879E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492375"/>
            <a:ext cx="5148263" cy="590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 b="1">
                <a:solidFill>
                  <a:schemeClr val="folHlink"/>
                </a:solidFill>
              </a:rPr>
              <a:t>Property 1: </a:t>
            </a:r>
            <a:r>
              <a:rPr lang="en-US" altLang="zh-TW" sz="1600"/>
              <a:t>If an itemset S is large, then any proper subset of S must be large. 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2B972297-1CA4-49B5-B170-982793363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213100"/>
            <a:ext cx="5148263" cy="590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 b="1">
                <a:solidFill>
                  <a:schemeClr val="folHlink"/>
                </a:solidFill>
              </a:rPr>
              <a:t>Property 2: </a:t>
            </a:r>
            <a:r>
              <a:rPr lang="en-US" altLang="zh-TW" sz="1600"/>
              <a:t>If an itemset S is NOT large, then any proper superset of S must NOT be large.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31C7-A1E2-4E64-A8A6-6B9ACEA5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DD39-5DA9-4AB1-8268-8ABFA82ED51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83FA556-E03E-4063-947A-9BB9640B7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AAE1C87-FE87-483F-975A-0FD493DD9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Association Rule Mining</a:t>
            </a:r>
          </a:p>
          <a:p>
            <a:pPr lvl="1"/>
            <a:r>
              <a:rPr lang="en-US" altLang="zh-TW" dirty="0"/>
              <a:t>Problem Definition</a:t>
            </a:r>
          </a:p>
          <a:p>
            <a:r>
              <a:rPr lang="en-US" altLang="zh-TW" dirty="0"/>
              <a:t>Algorithm </a:t>
            </a:r>
            <a:r>
              <a:rPr lang="en-US" altLang="zh-TW" dirty="0" err="1"/>
              <a:t>Apriori</a:t>
            </a:r>
            <a:endParaRPr lang="en-US" altLang="zh-TW" dirty="0"/>
          </a:p>
          <a:p>
            <a:pPr lvl="1"/>
            <a:r>
              <a:rPr lang="en-US" altLang="zh-TW" dirty="0"/>
              <a:t>Properties</a:t>
            </a:r>
          </a:p>
          <a:p>
            <a:pPr lvl="1"/>
            <a:r>
              <a:rPr lang="en-US" altLang="zh-TW" dirty="0"/>
              <a:t>Algorithm</a:t>
            </a:r>
            <a:endParaRPr lang="en-US" altLang="en-US" dirty="0"/>
          </a:p>
        </p:txBody>
      </p:sp>
      <p:sp>
        <p:nvSpPr>
          <p:cNvPr id="57348" name="Oval 4">
            <a:extLst>
              <a:ext uri="{FF2B5EF4-FFF2-40B4-BE49-F238E27FC236}">
                <a16:creationId xmlns:a16="http://schemas.microsoft.com/office/drawing/2014/main" id="{FCDB9C17-21F4-42AF-8F26-C663E2A2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21088"/>
            <a:ext cx="2160712" cy="576263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>
            <a:extLst>
              <a:ext uri="{FF2B5EF4-FFF2-40B4-BE49-F238E27FC236}">
                <a16:creationId xmlns:a16="http://schemas.microsoft.com/office/drawing/2014/main" id="{13BA9F81-AAF8-4018-8D0E-1E7679EA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6024-16E3-4266-89A1-9782E0246AE4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CC694CA-41B6-43EE-9ECF-83C2535A3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Apriori</a:t>
            </a:r>
          </a:p>
        </p:txBody>
      </p:sp>
      <p:graphicFrame>
        <p:nvGraphicFramePr>
          <p:cNvPr id="13512" name="Group 200">
            <a:extLst>
              <a:ext uri="{FF2B5EF4-FFF2-40B4-BE49-F238E27FC236}">
                <a16:creationId xmlns:a16="http://schemas.microsoft.com/office/drawing/2014/main" id="{D61CD5C5-6971-4690-B9C7-B7E46D727CD5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99760186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407609616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14628823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746680228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3049331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39089140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9993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7121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3713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18965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445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540816"/>
                  </a:ext>
                </a:extLst>
              </a:tr>
            </a:tbl>
          </a:graphicData>
        </a:graphic>
      </p:graphicFrame>
      <p:graphicFrame>
        <p:nvGraphicFramePr>
          <p:cNvPr id="13513" name="Group 201">
            <a:extLst>
              <a:ext uri="{FF2B5EF4-FFF2-40B4-BE49-F238E27FC236}">
                <a16:creationId xmlns:a16="http://schemas.microsoft.com/office/drawing/2014/main" id="{2709DC55-AC00-4458-804A-00463E8ADC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11863" y="1989138"/>
          <a:ext cx="2524125" cy="2377440"/>
        </p:xfrm>
        <a:graphic>
          <a:graphicData uri="http://schemas.openxmlformats.org/drawingml/2006/table">
            <a:tbl>
              <a:tblPr/>
              <a:tblGrid>
                <a:gridCol w="1262062">
                  <a:extLst>
                    <a:ext uri="{9D8B030D-6E8A-4147-A177-3AD203B41FA5}">
                      <a16:colId xmlns:a16="http://schemas.microsoft.com/office/drawing/2014/main" val="3484910334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859783666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63267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99070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28795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19165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2426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59515"/>
                  </a:ext>
                </a:extLst>
              </a:tr>
            </a:tbl>
          </a:graphicData>
        </a:graphic>
      </p:graphicFrame>
      <p:sp>
        <p:nvSpPr>
          <p:cNvPr id="13506" name="Oval 194">
            <a:extLst>
              <a:ext uri="{FF2B5EF4-FFF2-40B4-BE49-F238E27FC236}">
                <a16:creationId xmlns:a16="http://schemas.microsoft.com/office/drawing/2014/main" id="{A19FDE10-AED9-4C3E-9133-02AF6C85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20938"/>
            <a:ext cx="720725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07" name="Oval 195">
            <a:extLst>
              <a:ext uri="{FF2B5EF4-FFF2-40B4-BE49-F238E27FC236}">
                <a16:creationId xmlns:a16="http://schemas.microsoft.com/office/drawing/2014/main" id="{8E7593AD-F996-4541-828A-A6B53BCBA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781300"/>
            <a:ext cx="720725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08" name="Oval 196">
            <a:extLst>
              <a:ext uri="{FF2B5EF4-FFF2-40B4-BE49-F238E27FC236}">
                <a16:creationId xmlns:a16="http://schemas.microsoft.com/office/drawing/2014/main" id="{63AC1F23-F860-4752-8ED9-71FB5316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73463"/>
            <a:ext cx="720725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09" name="Text Box 197">
            <a:extLst>
              <a:ext uri="{FF2B5EF4-FFF2-40B4-BE49-F238E27FC236}">
                <a16:creationId xmlns:a16="http://schemas.microsoft.com/office/drawing/2014/main" id="{7DC3F3E0-95AB-4B46-A7D7-3F107578D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23495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8">
            <a:extLst>
              <a:ext uri="{FF2B5EF4-FFF2-40B4-BE49-F238E27FC236}">
                <a16:creationId xmlns:a16="http://schemas.microsoft.com/office/drawing/2014/main" id="{A231AFC6-F717-4540-997A-769C40D2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945-11AF-4394-85A6-875D7867255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CC2A57C-7BF9-4FE1-9C33-C38EA414AC2D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81384FDF-39C1-40B6-B260-785EDE32BDE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20938"/>
            <a:ext cx="1139825" cy="3992562"/>
            <a:chOff x="249" y="1525"/>
            <a:chExt cx="718" cy="2515"/>
          </a:xfrm>
        </p:grpSpPr>
        <p:sp>
          <p:nvSpPr>
            <p:cNvPr id="28676" name="Text Box 4">
              <a:extLst>
                <a:ext uri="{FF2B5EF4-FFF2-40B4-BE49-F238E27FC236}">
                  <a16:creationId xmlns:a16="http://schemas.microsoft.com/office/drawing/2014/main" id="{6783052A-3F9C-45F6-BDDD-DB654D652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525"/>
              <a:ext cx="718" cy="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Raymond</a:t>
              </a:r>
            </a:p>
          </p:txBody>
        </p:sp>
        <p:sp>
          <p:nvSpPr>
            <p:cNvPr id="28677" name="Text Box 5">
              <a:extLst>
                <a:ext uri="{FF2B5EF4-FFF2-40B4-BE49-F238E27FC236}">
                  <a16:creationId xmlns:a16="http://schemas.microsoft.com/office/drawing/2014/main" id="{1C82923E-AD34-4D23-80C7-BBB0655DF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202"/>
              <a:ext cx="481" cy="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David</a:t>
              </a:r>
            </a:p>
          </p:txBody>
        </p:sp>
        <p:sp>
          <p:nvSpPr>
            <p:cNvPr id="28678" name="Text Box 6">
              <a:extLst>
                <a:ext uri="{FF2B5EF4-FFF2-40B4-BE49-F238E27FC236}">
                  <a16:creationId xmlns:a16="http://schemas.microsoft.com/office/drawing/2014/main" id="{210347AF-FA3D-472C-B80C-A3A3A33F8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938"/>
              <a:ext cx="462" cy="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Emily</a:t>
              </a:r>
            </a:p>
          </p:txBody>
        </p:sp>
        <p:sp>
          <p:nvSpPr>
            <p:cNvPr id="28679" name="Text Box 7">
              <a:extLst>
                <a:ext uri="{FF2B5EF4-FFF2-40B4-BE49-F238E27FC236}">
                  <a16:creationId xmlns:a16="http://schemas.microsoft.com/office/drawing/2014/main" id="{07E034A0-C9F3-4BF7-9453-BFA475024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803"/>
              <a:ext cx="496" cy="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Derek</a:t>
              </a:r>
            </a:p>
          </p:txBody>
        </p:sp>
      </p:grpSp>
      <p:sp>
        <p:nvSpPr>
          <p:cNvPr id="28680" name="Text Box 8">
            <a:extLst>
              <a:ext uri="{FF2B5EF4-FFF2-40B4-BE49-F238E27FC236}">
                <a16:creationId xmlns:a16="http://schemas.microsoft.com/office/drawing/2014/main" id="{9521B494-B5B4-437A-8429-FFFE0E55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309562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Supermarket Application</a:t>
            </a:r>
          </a:p>
        </p:txBody>
      </p:sp>
      <p:grpSp>
        <p:nvGrpSpPr>
          <p:cNvPr id="28681" name="Group 9">
            <a:extLst>
              <a:ext uri="{FF2B5EF4-FFF2-40B4-BE49-F238E27FC236}">
                <a16:creationId xmlns:a16="http://schemas.microsoft.com/office/drawing/2014/main" id="{E6395DC9-936C-4AA3-AD6F-CC100357B31E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060575"/>
            <a:ext cx="792163" cy="1069975"/>
            <a:chOff x="1156" y="1298"/>
            <a:chExt cx="499" cy="674"/>
          </a:xfrm>
        </p:grpSpPr>
        <p:sp>
          <p:nvSpPr>
            <p:cNvPr id="28682" name="Text Box 10">
              <a:extLst>
                <a:ext uri="{FF2B5EF4-FFF2-40B4-BE49-F238E27FC236}">
                  <a16:creationId xmlns:a16="http://schemas.microsoft.com/office/drawing/2014/main" id="{03777BC3-BD47-4983-9E57-3B6A231D8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1741"/>
              <a:ext cx="4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apple</a:t>
              </a:r>
            </a:p>
          </p:txBody>
        </p:sp>
        <p:pic>
          <p:nvPicPr>
            <p:cNvPr id="28683" name="Picture 11" descr="apple">
              <a:extLst>
                <a:ext uri="{FF2B5EF4-FFF2-40B4-BE49-F238E27FC236}">
                  <a16:creationId xmlns:a16="http://schemas.microsoft.com/office/drawing/2014/main" id="{228279D5-C880-4F49-96F2-A03CFF43E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1298"/>
              <a:ext cx="499" cy="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684" name="Group 12">
            <a:extLst>
              <a:ext uri="{FF2B5EF4-FFF2-40B4-BE49-F238E27FC236}">
                <a16:creationId xmlns:a16="http://schemas.microsoft.com/office/drawing/2014/main" id="{8C6C16C0-7DFD-4D63-8DEF-FACE267E2F1A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1989138"/>
            <a:ext cx="863600" cy="1173162"/>
            <a:chOff x="1854" y="1253"/>
            <a:chExt cx="544" cy="739"/>
          </a:xfrm>
        </p:grpSpPr>
        <p:pic>
          <p:nvPicPr>
            <p:cNvPr id="28685" name="Picture 13" descr="coke">
              <a:extLst>
                <a:ext uri="{FF2B5EF4-FFF2-40B4-BE49-F238E27FC236}">
                  <a16:creationId xmlns:a16="http://schemas.microsoft.com/office/drawing/2014/main" id="{EC2F0116-A41F-4629-8832-6F07483A4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" y="1253"/>
              <a:ext cx="544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7D3AA51E-4060-4F87-BF29-4B1CEEB10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761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coke</a:t>
              </a:r>
            </a:p>
          </p:txBody>
        </p:sp>
      </p:grpSp>
      <p:grpSp>
        <p:nvGrpSpPr>
          <p:cNvPr id="28687" name="Group 15">
            <a:extLst>
              <a:ext uri="{FF2B5EF4-FFF2-40B4-BE49-F238E27FC236}">
                <a16:creationId xmlns:a16="http://schemas.microsoft.com/office/drawing/2014/main" id="{5883EEAF-AFE4-462C-9607-572D27DB73DB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1916113"/>
            <a:ext cx="1008063" cy="1246187"/>
            <a:chOff x="2472" y="1207"/>
            <a:chExt cx="635" cy="785"/>
          </a:xfrm>
        </p:grpSpPr>
        <p:pic>
          <p:nvPicPr>
            <p:cNvPr id="28688" name="Picture 16" descr="coeffee">
              <a:extLst>
                <a:ext uri="{FF2B5EF4-FFF2-40B4-BE49-F238E27FC236}">
                  <a16:creationId xmlns:a16="http://schemas.microsoft.com/office/drawing/2014/main" id="{54778ABF-CC52-4CA4-8E62-C5F7FB45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1207"/>
              <a:ext cx="635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89" name="Text Box 17">
              <a:extLst>
                <a:ext uri="{FF2B5EF4-FFF2-40B4-BE49-F238E27FC236}">
                  <a16:creationId xmlns:a16="http://schemas.microsoft.com/office/drawing/2014/main" id="{A4078B70-BD29-43CC-A14E-F0497DAA9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1761"/>
              <a:ext cx="5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coffee </a:t>
              </a:r>
            </a:p>
          </p:txBody>
        </p:sp>
      </p:grpSp>
      <p:grpSp>
        <p:nvGrpSpPr>
          <p:cNvPr id="28690" name="Group 18">
            <a:extLst>
              <a:ext uri="{FF2B5EF4-FFF2-40B4-BE49-F238E27FC236}">
                <a16:creationId xmlns:a16="http://schemas.microsoft.com/office/drawing/2014/main" id="{B3FF7494-E9B6-44EC-A4F5-761499F3ABF8}"/>
              </a:ext>
            </a:extLst>
          </p:cNvPr>
          <p:cNvGrpSpPr>
            <a:grpSpLocks/>
          </p:cNvGrpSpPr>
          <p:nvPr/>
        </p:nvGrpSpPr>
        <p:grpSpPr bwMode="auto">
          <a:xfrm>
            <a:off x="2965450" y="3262313"/>
            <a:ext cx="863600" cy="1173162"/>
            <a:chOff x="1854" y="1253"/>
            <a:chExt cx="544" cy="739"/>
          </a:xfrm>
        </p:grpSpPr>
        <p:pic>
          <p:nvPicPr>
            <p:cNvPr id="28691" name="Picture 19" descr="coke">
              <a:extLst>
                <a:ext uri="{FF2B5EF4-FFF2-40B4-BE49-F238E27FC236}">
                  <a16:creationId xmlns:a16="http://schemas.microsoft.com/office/drawing/2014/main" id="{68C4D099-BFF1-4CE1-8276-8AA70C3A3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" y="1253"/>
              <a:ext cx="54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2" name="Text Box 20">
              <a:extLst>
                <a:ext uri="{FF2B5EF4-FFF2-40B4-BE49-F238E27FC236}">
                  <a16:creationId xmlns:a16="http://schemas.microsoft.com/office/drawing/2014/main" id="{338FA965-7B76-4228-9E9A-DFA79392D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761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coke</a:t>
              </a:r>
            </a:p>
          </p:txBody>
        </p:sp>
      </p:grpSp>
      <p:grpSp>
        <p:nvGrpSpPr>
          <p:cNvPr id="28693" name="Group 21">
            <a:extLst>
              <a:ext uri="{FF2B5EF4-FFF2-40B4-BE49-F238E27FC236}">
                <a16:creationId xmlns:a16="http://schemas.microsoft.com/office/drawing/2014/main" id="{FD493193-4276-4E11-A3E2-180F32D2231C}"/>
              </a:ext>
            </a:extLst>
          </p:cNvPr>
          <p:cNvGrpSpPr>
            <a:grpSpLocks/>
          </p:cNvGrpSpPr>
          <p:nvPr/>
        </p:nvGrpSpPr>
        <p:grpSpPr bwMode="auto">
          <a:xfrm>
            <a:off x="1916113" y="3262313"/>
            <a:ext cx="866775" cy="1147762"/>
            <a:chOff x="1207" y="2055"/>
            <a:chExt cx="546" cy="723"/>
          </a:xfrm>
        </p:grpSpPr>
        <p:pic>
          <p:nvPicPr>
            <p:cNvPr id="28694" name="Picture 22" descr="diaper">
              <a:extLst>
                <a:ext uri="{FF2B5EF4-FFF2-40B4-BE49-F238E27FC236}">
                  <a16:creationId xmlns:a16="http://schemas.microsoft.com/office/drawing/2014/main" id="{CA646C46-D7D8-47C7-A9B6-FEE89E390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" y="2055"/>
              <a:ext cx="546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8695" name="Text Box 23">
              <a:extLst>
                <a:ext uri="{FF2B5EF4-FFF2-40B4-BE49-F238E27FC236}">
                  <a16:creationId xmlns:a16="http://schemas.microsoft.com/office/drawing/2014/main" id="{DCC1EFCB-6A49-40A0-95BB-88E24763F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2547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diaper</a:t>
              </a:r>
            </a:p>
          </p:txBody>
        </p:sp>
      </p:grpSp>
      <p:sp>
        <p:nvSpPr>
          <p:cNvPr id="28696" name="Text Box 24">
            <a:extLst>
              <a:ext uri="{FF2B5EF4-FFF2-40B4-BE49-F238E27FC236}">
                <a16:creationId xmlns:a16="http://schemas.microsoft.com/office/drawing/2014/main" id="{46C5164D-6B70-4DAB-BA2F-C07A829B7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35210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panose="020B0604020202020204" pitchFamily="34" charset="0"/>
              </a:rPr>
              <a:t>…</a:t>
            </a:r>
            <a:endParaRPr lang="en-US" altLang="zh-TW"/>
          </a:p>
        </p:txBody>
      </p: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E5984270-FC11-4395-98D6-4F287FF45949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365625"/>
            <a:ext cx="2867025" cy="2519363"/>
            <a:chOff x="1111" y="2750"/>
            <a:chExt cx="1806" cy="1587"/>
          </a:xfrm>
        </p:grpSpPr>
        <p:grpSp>
          <p:nvGrpSpPr>
            <p:cNvPr id="28698" name="Group 26">
              <a:extLst>
                <a:ext uri="{FF2B5EF4-FFF2-40B4-BE49-F238E27FC236}">
                  <a16:creationId xmlns:a16="http://schemas.microsoft.com/office/drawing/2014/main" id="{44C1F7D2-B66F-4E8F-B274-B6BDE46E1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750"/>
              <a:ext cx="1806" cy="1587"/>
              <a:chOff x="1111" y="2750"/>
              <a:chExt cx="1806" cy="1587"/>
            </a:xfrm>
          </p:grpSpPr>
          <p:grpSp>
            <p:nvGrpSpPr>
              <p:cNvPr id="28699" name="Group 27">
                <a:extLst>
                  <a:ext uri="{FF2B5EF4-FFF2-40B4-BE49-F238E27FC236}">
                    <a16:creationId xmlns:a16="http://schemas.microsoft.com/office/drawing/2014/main" id="{9E6876BF-5A17-4033-8D79-9F33D9C49C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1" y="2750"/>
                <a:ext cx="1361" cy="1587"/>
                <a:chOff x="1111" y="2750"/>
                <a:chExt cx="1361" cy="1587"/>
              </a:xfrm>
            </p:grpSpPr>
            <p:grpSp>
              <p:nvGrpSpPr>
                <p:cNvPr id="28700" name="Group 28">
                  <a:extLst>
                    <a:ext uri="{FF2B5EF4-FFF2-40B4-BE49-F238E27FC236}">
                      <a16:creationId xmlns:a16="http://schemas.microsoft.com/office/drawing/2014/main" id="{B349CF56-0430-40FB-810F-03EA97A0F5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6" y="3598"/>
                  <a:ext cx="544" cy="739"/>
                  <a:chOff x="1854" y="1253"/>
                  <a:chExt cx="544" cy="739"/>
                </a:xfrm>
              </p:grpSpPr>
              <p:pic>
                <p:nvPicPr>
                  <p:cNvPr id="28701" name="Picture 29" descr="coke">
                    <a:extLst>
                      <a:ext uri="{FF2B5EF4-FFF2-40B4-BE49-F238E27FC236}">
                        <a16:creationId xmlns:a16="http://schemas.microsoft.com/office/drawing/2014/main" id="{22ABAB56-73EC-4EDA-A3FE-A74D8E0EFD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54" y="1253"/>
                    <a:ext cx="544" cy="5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702" name="Text Box 30">
                    <a:extLst>
                      <a:ext uri="{FF2B5EF4-FFF2-40B4-BE49-F238E27FC236}">
                        <a16:creationId xmlns:a16="http://schemas.microsoft.com/office/drawing/2014/main" id="{D6AA8CA6-F235-4F2D-A651-E0B8DB554B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761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/>
                      <a:t>coke</a:t>
                    </a:r>
                  </a:p>
                </p:txBody>
              </p:sp>
            </p:grpSp>
            <p:grpSp>
              <p:nvGrpSpPr>
                <p:cNvPr id="28703" name="Group 31">
                  <a:extLst>
                    <a:ext uri="{FF2B5EF4-FFF2-40B4-BE49-F238E27FC236}">
                      <a16:creationId xmlns:a16="http://schemas.microsoft.com/office/drawing/2014/main" id="{0FE5333F-7935-4FDB-BA4E-06B36E1F0D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00" y="2750"/>
                  <a:ext cx="572" cy="739"/>
                  <a:chOff x="2036" y="2841"/>
                  <a:chExt cx="572" cy="739"/>
                </a:xfrm>
              </p:grpSpPr>
              <p:pic>
                <p:nvPicPr>
                  <p:cNvPr id="28704" name="Picture 32" descr="biscuit">
                    <a:extLst>
                      <a:ext uri="{FF2B5EF4-FFF2-40B4-BE49-F238E27FC236}">
                        <a16:creationId xmlns:a16="http://schemas.microsoft.com/office/drawing/2014/main" id="{0DA0D4D6-2682-45F8-A7D2-15047F926E6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36" y="2841"/>
                    <a:ext cx="572" cy="57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8705" name="Text Box 33">
                    <a:extLst>
                      <a:ext uri="{FF2B5EF4-FFF2-40B4-BE49-F238E27FC236}">
                        <a16:creationId xmlns:a16="http://schemas.microsoft.com/office/drawing/2014/main" id="{F5314577-FF06-499B-BE49-C7BCB5E267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1" y="3349"/>
                    <a:ext cx="52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/>
                      <a:t>biscuit</a:t>
                    </a:r>
                  </a:p>
                </p:txBody>
              </p:sp>
            </p:grpSp>
            <p:grpSp>
              <p:nvGrpSpPr>
                <p:cNvPr id="28706" name="Group 34">
                  <a:extLst>
                    <a:ext uri="{FF2B5EF4-FFF2-40B4-BE49-F238E27FC236}">
                      <a16:creationId xmlns:a16="http://schemas.microsoft.com/office/drawing/2014/main" id="{1C79F5F1-23A2-4E97-A6BA-7730A1F022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11" y="2795"/>
                  <a:ext cx="590" cy="754"/>
                  <a:chOff x="1111" y="2795"/>
                  <a:chExt cx="590" cy="754"/>
                </a:xfrm>
              </p:grpSpPr>
              <p:pic>
                <p:nvPicPr>
                  <p:cNvPr id="28707" name="Picture 35" descr="milk">
                    <a:extLst>
                      <a:ext uri="{FF2B5EF4-FFF2-40B4-BE49-F238E27FC236}">
                        <a16:creationId xmlns:a16="http://schemas.microsoft.com/office/drawing/2014/main" id="{41774330-5088-4591-B991-C7CCF34923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11" y="2795"/>
                    <a:ext cx="590" cy="59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8708" name="Text Box 36">
                    <a:extLst>
                      <a:ext uri="{FF2B5EF4-FFF2-40B4-BE49-F238E27FC236}">
                        <a16:creationId xmlns:a16="http://schemas.microsoft.com/office/drawing/2014/main" id="{43239CD0-3F0C-4389-AE0B-8515E536AD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30" y="3318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/>
                      <a:t>milk</a:t>
                    </a:r>
                  </a:p>
                </p:txBody>
              </p:sp>
            </p:grpSp>
            <p:grpSp>
              <p:nvGrpSpPr>
                <p:cNvPr id="28709" name="Group 37">
                  <a:extLst>
                    <a:ext uri="{FF2B5EF4-FFF2-40B4-BE49-F238E27FC236}">
                      <a16:creationId xmlns:a16="http://schemas.microsoft.com/office/drawing/2014/main" id="{EF4325CF-DC5D-4378-9F1C-4C578E2823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82" y="3566"/>
                  <a:ext cx="590" cy="754"/>
                  <a:chOff x="1111" y="2795"/>
                  <a:chExt cx="590" cy="754"/>
                </a:xfrm>
              </p:grpSpPr>
              <p:pic>
                <p:nvPicPr>
                  <p:cNvPr id="28710" name="Picture 38" descr="milk">
                    <a:extLst>
                      <a:ext uri="{FF2B5EF4-FFF2-40B4-BE49-F238E27FC236}">
                        <a16:creationId xmlns:a16="http://schemas.microsoft.com/office/drawing/2014/main" id="{97B0D6AA-233F-4417-B76D-E4413DDE03F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11" y="2795"/>
                    <a:ext cx="590" cy="5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711" name="Text Box 39">
                    <a:extLst>
                      <a:ext uri="{FF2B5EF4-FFF2-40B4-BE49-F238E27FC236}">
                        <a16:creationId xmlns:a16="http://schemas.microsoft.com/office/drawing/2014/main" id="{A928D3F9-F079-4C7E-92AC-26900E32A8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30" y="3318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/>
                      <a:t>milk</a:t>
                    </a:r>
                  </a:p>
                </p:txBody>
              </p:sp>
            </p:grpSp>
          </p:grpSp>
          <p:sp>
            <p:nvSpPr>
              <p:cNvPr id="28712" name="Text Box 40">
                <a:extLst>
                  <a:ext uri="{FF2B5EF4-FFF2-40B4-BE49-F238E27FC236}">
                    <a16:creationId xmlns:a16="http://schemas.microsoft.com/office/drawing/2014/main" id="{989BC22C-8158-45BA-8FBA-68F1BE9FF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7" y="3022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Arial" panose="020B0604020202020204" pitchFamily="34" charset="0"/>
                  </a:rPr>
                  <a:t>…</a:t>
                </a:r>
                <a:endParaRPr lang="en-US" altLang="zh-TW"/>
              </a:p>
            </p:txBody>
          </p:sp>
        </p:grpSp>
        <p:sp>
          <p:nvSpPr>
            <p:cNvPr id="28713" name="Text Box 41">
              <a:extLst>
                <a:ext uri="{FF2B5EF4-FFF2-40B4-BE49-F238E27FC236}">
                  <a16:creationId xmlns:a16="http://schemas.microsoft.com/office/drawing/2014/main" id="{594988F1-523F-4D6A-AEB3-84F9253EE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83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Arial" panose="020B0604020202020204" pitchFamily="34" charset="0"/>
                </a:rPr>
                <a:t>…</a:t>
              </a:r>
              <a:endParaRPr lang="en-US" altLang="zh-TW"/>
            </a:p>
          </p:txBody>
        </p:sp>
      </p:grpSp>
      <p:sp>
        <p:nvSpPr>
          <p:cNvPr id="28714" name="Text Box 42">
            <a:extLst>
              <a:ext uri="{FF2B5EF4-FFF2-40B4-BE49-F238E27FC236}">
                <a16:creationId xmlns:a16="http://schemas.microsoft.com/office/drawing/2014/main" id="{708D7BCB-3265-46F1-8883-962C95D2B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429000"/>
            <a:ext cx="3960812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We want to find some </a:t>
            </a:r>
            <a:r>
              <a:rPr lang="en-US" altLang="zh-TW" b="1">
                <a:solidFill>
                  <a:schemeClr val="folHlink"/>
                </a:solidFill>
              </a:rPr>
              <a:t>associations</a:t>
            </a:r>
            <a:r>
              <a:rPr lang="en-US" altLang="zh-TW"/>
              <a:t> between items. </a:t>
            </a:r>
          </a:p>
        </p:txBody>
      </p:sp>
      <p:grpSp>
        <p:nvGrpSpPr>
          <p:cNvPr id="28715" name="Group 43">
            <a:extLst>
              <a:ext uri="{FF2B5EF4-FFF2-40B4-BE49-F238E27FC236}">
                <a16:creationId xmlns:a16="http://schemas.microsoft.com/office/drawing/2014/main" id="{9A2CD110-F02A-44A0-B511-E629F1D7B996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292600"/>
            <a:ext cx="3960812" cy="2592388"/>
            <a:chOff x="3061" y="2704"/>
            <a:chExt cx="2495" cy="1633"/>
          </a:xfrm>
        </p:grpSpPr>
        <p:sp>
          <p:nvSpPr>
            <p:cNvPr id="28716" name="Text Box 44">
              <a:extLst>
                <a:ext uri="{FF2B5EF4-FFF2-40B4-BE49-F238E27FC236}">
                  <a16:creationId xmlns:a16="http://schemas.microsoft.com/office/drawing/2014/main" id="{77EE1F93-51FC-4175-878E-87E9EADA6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704"/>
              <a:ext cx="2495" cy="7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An interesting association:</a:t>
              </a:r>
            </a:p>
            <a:p>
              <a:endParaRPr lang="en-US" altLang="zh-TW"/>
            </a:p>
            <a:p>
              <a:r>
                <a:rPr lang="en-US" altLang="zh-TW" b="1">
                  <a:solidFill>
                    <a:schemeClr val="folHlink"/>
                  </a:solidFill>
                </a:rPr>
                <a:t>Diaper</a:t>
              </a:r>
              <a:r>
                <a:rPr lang="en-US" altLang="zh-TW"/>
                <a:t> and </a:t>
              </a:r>
              <a:r>
                <a:rPr lang="en-US" altLang="zh-TW" b="1">
                  <a:solidFill>
                    <a:schemeClr val="folHlink"/>
                  </a:solidFill>
                </a:rPr>
                <a:t>Beer</a:t>
              </a:r>
              <a:r>
                <a:rPr lang="en-US" altLang="zh-TW"/>
                <a:t> are usually bought together.  </a:t>
              </a:r>
            </a:p>
          </p:txBody>
        </p:sp>
        <p:grpSp>
          <p:nvGrpSpPr>
            <p:cNvPr id="28717" name="Group 45">
              <a:extLst>
                <a:ext uri="{FF2B5EF4-FFF2-40B4-BE49-F238E27FC236}">
                  <a16:creationId xmlns:a16="http://schemas.microsoft.com/office/drawing/2014/main" id="{26660B1A-D4C4-43DE-A1E3-3282F25DE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0" y="3496"/>
              <a:ext cx="628" cy="841"/>
              <a:chOff x="3833" y="3385"/>
              <a:chExt cx="628" cy="841"/>
            </a:xfrm>
          </p:grpSpPr>
          <p:pic>
            <p:nvPicPr>
              <p:cNvPr id="28718" name="Picture 46" descr="beer">
                <a:extLst>
                  <a:ext uri="{FF2B5EF4-FFF2-40B4-BE49-F238E27FC236}">
                    <a16:creationId xmlns:a16="http://schemas.microsoft.com/office/drawing/2014/main" id="{137F7039-0E9E-4845-845D-D256A1C86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3" y="3385"/>
                <a:ext cx="628" cy="7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8719" name="Text Box 47">
                <a:extLst>
                  <a:ext uri="{FF2B5EF4-FFF2-40B4-BE49-F238E27FC236}">
                    <a16:creationId xmlns:a16="http://schemas.microsoft.com/office/drawing/2014/main" id="{753F36CA-FF27-40B7-89A8-363BF5CFB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2" y="3995"/>
                <a:ext cx="4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beer</a:t>
                </a:r>
              </a:p>
            </p:txBody>
          </p:sp>
        </p:grpSp>
        <p:grpSp>
          <p:nvGrpSpPr>
            <p:cNvPr id="28720" name="Group 48">
              <a:extLst>
                <a:ext uri="{FF2B5EF4-FFF2-40B4-BE49-F238E27FC236}">
                  <a16:creationId xmlns:a16="http://schemas.microsoft.com/office/drawing/2014/main" id="{33FB495F-BDA5-4F32-943C-A5455C3E7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3583"/>
              <a:ext cx="546" cy="723"/>
              <a:chOff x="1207" y="2055"/>
              <a:chExt cx="546" cy="723"/>
            </a:xfrm>
          </p:grpSpPr>
          <p:pic>
            <p:nvPicPr>
              <p:cNvPr id="28721" name="Picture 49" descr="diaper">
                <a:extLst>
                  <a:ext uri="{FF2B5EF4-FFF2-40B4-BE49-F238E27FC236}">
                    <a16:creationId xmlns:a16="http://schemas.microsoft.com/office/drawing/2014/main" id="{8110EB86-3577-42FF-9CB9-9C6EFFEE27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7" y="2055"/>
                <a:ext cx="546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22" name="Text Box 50">
                <a:extLst>
                  <a:ext uri="{FF2B5EF4-FFF2-40B4-BE49-F238E27FC236}">
                    <a16:creationId xmlns:a16="http://schemas.microsoft.com/office/drawing/2014/main" id="{EAC44F82-49BF-4D5F-B368-41B0DD491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2" y="2547"/>
                <a:ext cx="5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diaper</a:t>
                </a:r>
              </a:p>
            </p:txBody>
          </p:sp>
        </p:grpSp>
      </p:grpSp>
      <p:sp>
        <p:nvSpPr>
          <p:cNvPr id="28723" name="Text Box 51">
            <a:extLst>
              <a:ext uri="{FF2B5EF4-FFF2-40B4-BE49-F238E27FC236}">
                <a16:creationId xmlns:a16="http://schemas.microsoft.com/office/drawing/2014/main" id="{0DF7F89A-5E89-4ADE-A567-A4ED85922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284788"/>
            <a:ext cx="2160588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Why? Is it strange?</a:t>
            </a:r>
          </a:p>
        </p:txBody>
      </p:sp>
      <p:sp>
        <p:nvSpPr>
          <p:cNvPr id="28724" name="AutoShape 52">
            <a:extLst>
              <a:ext uri="{FF2B5EF4-FFF2-40B4-BE49-F238E27FC236}">
                <a16:creationId xmlns:a16="http://schemas.microsoft.com/office/drawing/2014/main" id="{12FCCBC7-D766-4F7D-BCCF-0D595FD52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484313"/>
            <a:ext cx="936625" cy="433387"/>
          </a:xfrm>
          <a:prstGeom prst="wedgeRoundRectCallout">
            <a:avLst>
              <a:gd name="adj1" fmla="val -169491"/>
              <a:gd name="adj2" fmla="val 9175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b="1">
                <a:solidFill>
                  <a:schemeClr val="folHlink"/>
                </a:solidFill>
              </a:rPr>
              <a:t>Item</a:t>
            </a:r>
          </a:p>
        </p:txBody>
      </p:sp>
      <p:sp>
        <p:nvSpPr>
          <p:cNvPr id="28725" name="AutoShape 53">
            <a:extLst>
              <a:ext uri="{FF2B5EF4-FFF2-40B4-BE49-F238E27FC236}">
                <a16:creationId xmlns:a16="http://schemas.microsoft.com/office/drawing/2014/main" id="{71664155-C520-4D16-A330-EB68E46C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060575"/>
            <a:ext cx="2592388" cy="792163"/>
          </a:xfrm>
          <a:prstGeom prst="wedgeRoundRectCallout">
            <a:avLst>
              <a:gd name="adj1" fmla="val -103523"/>
              <a:gd name="adj2" fmla="val 7485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b="1">
                <a:solidFill>
                  <a:schemeClr val="folHlink"/>
                </a:solidFill>
              </a:rPr>
              <a:t>History</a:t>
            </a:r>
            <a:r>
              <a:rPr lang="en-US" altLang="zh-TW"/>
              <a:t> or </a:t>
            </a:r>
            <a:r>
              <a:rPr lang="en-US" altLang="zh-TW" b="1">
                <a:solidFill>
                  <a:schemeClr val="folHlink"/>
                </a:solidFill>
              </a:rPr>
              <a:t>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  <p:bldP spid="28696" grpId="0"/>
      <p:bldP spid="28714" grpId="0" animBg="1"/>
      <p:bldP spid="28723" grpId="0" animBg="1"/>
      <p:bldP spid="28724" grpId="0" animBg="1"/>
      <p:bldP spid="287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87AEC695-5A39-41B8-A3CF-5368B5C3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C5E-33CA-4BBB-8548-1EFF5885F838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56D69D1-5183-4C60-83FD-FD8A7D4D7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Apriori</a:t>
            </a:r>
          </a:p>
        </p:txBody>
      </p:sp>
      <p:graphicFrame>
        <p:nvGraphicFramePr>
          <p:cNvPr id="18521" name="Group 89">
            <a:extLst>
              <a:ext uri="{FF2B5EF4-FFF2-40B4-BE49-F238E27FC236}">
                <a16:creationId xmlns:a16="http://schemas.microsoft.com/office/drawing/2014/main" id="{A0A9D323-70EF-4795-B1CC-3DFE56F38B9F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86670557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164656518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3750271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83733524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19267915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890849068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99951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94544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9037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07274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09137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99158"/>
                  </a:ext>
                </a:extLst>
              </a:tr>
            </a:tbl>
          </a:graphicData>
        </a:graphic>
      </p:graphicFrame>
      <p:graphicFrame>
        <p:nvGraphicFramePr>
          <p:cNvPr id="18522" name="Group 90">
            <a:extLst>
              <a:ext uri="{FF2B5EF4-FFF2-40B4-BE49-F238E27FC236}">
                <a16:creationId xmlns:a16="http://schemas.microsoft.com/office/drawing/2014/main" id="{F8052D9C-A9CF-47E1-9FDA-C5204FA065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11863" y="1989138"/>
          <a:ext cx="2524125" cy="2377440"/>
        </p:xfrm>
        <a:graphic>
          <a:graphicData uri="http://schemas.openxmlformats.org/drawingml/2006/table">
            <a:tbl>
              <a:tblPr/>
              <a:tblGrid>
                <a:gridCol w="1262062">
                  <a:extLst>
                    <a:ext uri="{9D8B030D-6E8A-4147-A177-3AD203B41FA5}">
                      <a16:colId xmlns:a16="http://schemas.microsoft.com/office/drawing/2014/main" val="3080756559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95287302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21967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8710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017146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37452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3669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22942"/>
                  </a:ext>
                </a:extLst>
              </a:tr>
            </a:tbl>
          </a:graphicData>
        </a:graphic>
      </p:graphicFrame>
      <p:sp>
        <p:nvSpPr>
          <p:cNvPr id="18512" name="Text Box 80">
            <a:extLst>
              <a:ext uri="{FF2B5EF4-FFF2-40B4-BE49-F238E27FC236}">
                <a16:creationId xmlns:a16="http://schemas.microsoft.com/office/drawing/2014/main" id="{FF4FD0DD-C1A6-4842-A52C-6F147147D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765175"/>
            <a:ext cx="5148262" cy="590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Suppose we want to find all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 (e.g., itemsets with support &gt;= 3)</a:t>
            </a:r>
          </a:p>
        </p:txBody>
      </p:sp>
      <p:sp>
        <p:nvSpPr>
          <p:cNvPr id="18513" name="Oval 81">
            <a:extLst>
              <a:ext uri="{FF2B5EF4-FFF2-40B4-BE49-F238E27FC236}">
                <a16:creationId xmlns:a16="http://schemas.microsoft.com/office/drawing/2014/main" id="{843956F1-9BC5-4203-A814-2CD061B4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349500"/>
            <a:ext cx="720725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4" name="Oval 82">
            <a:extLst>
              <a:ext uri="{FF2B5EF4-FFF2-40B4-BE49-F238E27FC236}">
                <a16:creationId xmlns:a16="http://schemas.microsoft.com/office/drawing/2014/main" id="{B5B9705C-9076-4499-92D2-A19EE9D8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708275"/>
            <a:ext cx="720725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5" name="Oval 83">
            <a:extLst>
              <a:ext uri="{FF2B5EF4-FFF2-40B4-BE49-F238E27FC236}">
                <a16:creationId xmlns:a16="http://schemas.microsoft.com/office/drawing/2014/main" id="{5CB44D30-27B4-4BDF-A3C9-C9BA9758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068638"/>
            <a:ext cx="720725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6" name="Oval 84">
            <a:extLst>
              <a:ext uri="{FF2B5EF4-FFF2-40B4-BE49-F238E27FC236}">
                <a16:creationId xmlns:a16="http://schemas.microsoft.com/office/drawing/2014/main" id="{784232A6-1E1F-4C2D-9E67-7A824637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500438"/>
            <a:ext cx="720725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7" name="Oval 85">
            <a:extLst>
              <a:ext uri="{FF2B5EF4-FFF2-40B4-BE49-F238E27FC236}">
                <a16:creationId xmlns:a16="http://schemas.microsoft.com/office/drawing/2014/main" id="{F7CA8B94-158B-4662-917E-0E566199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933825"/>
            <a:ext cx="720725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8" name="Text Box 86">
            <a:extLst>
              <a:ext uri="{FF2B5EF4-FFF2-40B4-BE49-F238E27FC236}">
                <a16:creationId xmlns:a16="http://schemas.microsoft.com/office/drawing/2014/main" id="{ED7FEFB6-2976-47DD-B53B-E8DA4ECF6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724400"/>
            <a:ext cx="4860925" cy="1079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Thus, {A}, {B}, {C}, {D} and {E} are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 of size 1 (or,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1-itemsets).</a:t>
            </a:r>
          </a:p>
          <a:p>
            <a:endParaRPr lang="en-US" altLang="zh-TW" sz="1600"/>
          </a:p>
          <a:p>
            <a:r>
              <a:rPr lang="en-US" altLang="zh-TW" sz="1600"/>
              <a:t>We set L</a:t>
            </a:r>
            <a:r>
              <a:rPr lang="en-US" altLang="zh-TW" sz="1600" baseline="-25000"/>
              <a:t>1</a:t>
            </a:r>
            <a:r>
              <a:rPr lang="en-US" altLang="zh-TW" sz="1600"/>
              <a:t> = {{A}, {B}, {C}, {D}, {E}}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2" grpId="0" animBg="1"/>
      <p:bldP spid="185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6CD0139C-F999-4BE2-9925-0E1BE3EF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6226-CDEA-491F-8A34-3C76592C739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9550" name="Text Box 94">
            <a:extLst>
              <a:ext uri="{FF2B5EF4-FFF2-40B4-BE49-F238E27FC236}">
                <a16:creationId xmlns:a16="http://schemas.microsoft.com/office/drawing/2014/main" id="{E5393520-5AD9-40E2-A7D6-87D8C5531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133600"/>
            <a:ext cx="3959225" cy="2301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12D2074-7C1B-4FAB-A50A-19B0AA089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Apriori</a:t>
            </a:r>
          </a:p>
        </p:txBody>
      </p:sp>
      <p:graphicFrame>
        <p:nvGraphicFramePr>
          <p:cNvPr id="19564" name="Group 108">
            <a:extLst>
              <a:ext uri="{FF2B5EF4-FFF2-40B4-BE49-F238E27FC236}">
                <a16:creationId xmlns:a16="http://schemas.microsoft.com/office/drawing/2014/main" id="{7D194B22-0EDF-4191-BAF7-31E9C8C6D114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8695593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54256589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07449006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500773323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361555026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525714119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95239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946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1571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1671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96643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35803"/>
                  </a:ext>
                </a:extLst>
              </a:tr>
            </a:tbl>
          </a:graphicData>
        </a:graphic>
      </p:graphicFrame>
      <p:sp>
        <p:nvSpPr>
          <p:cNvPr id="19533" name="Text Box 77">
            <a:extLst>
              <a:ext uri="{FF2B5EF4-FFF2-40B4-BE49-F238E27FC236}">
                <a16:creationId xmlns:a16="http://schemas.microsoft.com/office/drawing/2014/main" id="{4C0D8E94-711D-46AB-AE91-31FE2CE92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765175"/>
            <a:ext cx="5148262" cy="590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Suppose we want to find all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 (e.g., itemsets with support &gt;= 3)</a:t>
            </a:r>
          </a:p>
        </p:txBody>
      </p:sp>
      <p:sp>
        <p:nvSpPr>
          <p:cNvPr id="19541" name="Oval 85">
            <a:extLst>
              <a:ext uri="{FF2B5EF4-FFF2-40B4-BE49-F238E27FC236}">
                <a16:creationId xmlns:a16="http://schemas.microsoft.com/office/drawing/2014/main" id="{6A0EEECB-BDEA-4B80-A258-7B9AA1BF7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557338"/>
            <a:ext cx="2303463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</a:t>
            </a:r>
            <a:r>
              <a:rPr lang="en-US" altLang="zh-TW" baseline="-25000"/>
              <a:t>1</a:t>
            </a:r>
          </a:p>
        </p:txBody>
      </p:sp>
      <p:sp>
        <p:nvSpPr>
          <p:cNvPr id="19544" name="Oval 88">
            <a:extLst>
              <a:ext uri="{FF2B5EF4-FFF2-40B4-BE49-F238E27FC236}">
                <a16:creationId xmlns:a16="http://schemas.microsoft.com/office/drawing/2014/main" id="{B28AAB57-0989-41DA-89CF-F8FD6C70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708275"/>
            <a:ext cx="331311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r>
              <a:rPr lang="en-US" altLang="zh-TW" baseline="-25000"/>
              <a:t>2</a:t>
            </a:r>
          </a:p>
        </p:txBody>
      </p:sp>
      <p:sp>
        <p:nvSpPr>
          <p:cNvPr id="19545" name="Oval 89">
            <a:extLst>
              <a:ext uri="{FF2B5EF4-FFF2-40B4-BE49-F238E27FC236}">
                <a16:creationId xmlns:a16="http://schemas.microsoft.com/office/drawing/2014/main" id="{695CE088-1DF9-4C32-8016-822F9D76A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860800"/>
            <a:ext cx="230346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</a:t>
            </a:r>
            <a:r>
              <a:rPr lang="en-US" altLang="zh-TW" baseline="-25000"/>
              <a:t>2</a:t>
            </a:r>
          </a:p>
        </p:txBody>
      </p:sp>
      <p:sp>
        <p:nvSpPr>
          <p:cNvPr id="19546" name="AutoShape 90">
            <a:extLst>
              <a:ext uri="{FF2B5EF4-FFF2-40B4-BE49-F238E27FC236}">
                <a16:creationId xmlns:a16="http://schemas.microsoft.com/office/drawing/2014/main" id="{99AC7738-2BAE-45A5-95C7-E10A7ABA6E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2150269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7" name="Text Box 91">
            <a:extLst>
              <a:ext uri="{FF2B5EF4-FFF2-40B4-BE49-F238E27FC236}">
                <a16:creationId xmlns:a16="http://schemas.microsoft.com/office/drawing/2014/main" id="{E067B9AC-3557-4F61-B6E9-CA7882AFA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2224088"/>
            <a:ext cx="1641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Candidate Generation</a:t>
            </a:r>
          </a:p>
        </p:txBody>
      </p:sp>
      <p:sp>
        <p:nvSpPr>
          <p:cNvPr id="19548" name="AutoShape 92">
            <a:extLst>
              <a:ext uri="{FF2B5EF4-FFF2-40B4-BE49-F238E27FC236}">
                <a16:creationId xmlns:a16="http://schemas.microsoft.com/office/drawing/2014/main" id="{EE6F2BA6-8D09-4D3F-BBF1-2BA1B55C1AC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3302794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9" name="Text Box 93">
            <a:extLst>
              <a:ext uri="{FF2B5EF4-FFF2-40B4-BE49-F238E27FC236}">
                <a16:creationId xmlns:a16="http://schemas.microsoft.com/office/drawing/2014/main" id="{39463748-1ABE-4D31-9169-3D59BCF22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357563"/>
            <a:ext cx="2012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panose="020B0604020202020204" pitchFamily="34" charset="0"/>
              </a:rPr>
              <a:t>“</a:t>
            </a:r>
            <a:r>
              <a:rPr lang="en-US" altLang="zh-TW" sz="1200"/>
              <a:t>Large</a:t>
            </a:r>
            <a:r>
              <a:rPr lang="en-US" altLang="zh-TW" sz="1200">
                <a:latin typeface="Arial" panose="020B0604020202020204" pitchFamily="34" charset="0"/>
              </a:rPr>
              <a:t>”</a:t>
            </a:r>
            <a:r>
              <a:rPr lang="en-US" altLang="zh-TW" sz="1200"/>
              <a:t> Itemset Generation</a:t>
            </a:r>
          </a:p>
        </p:txBody>
      </p:sp>
      <p:sp>
        <p:nvSpPr>
          <p:cNvPr id="19552" name="Text Box 96">
            <a:extLst>
              <a:ext uri="{FF2B5EF4-FFF2-40B4-BE49-F238E27FC236}">
                <a16:creationId xmlns:a16="http://schemas.microsoft.com/office/drawing/2014/main" id="{93431DA7-AD85-4C2E-9D38-7606B0D6A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724400"/>
            <a:ext cx="4860925" cy="1079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Thus, {A}, {B}, {C}, {D} and {E} are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 of size 1 (or,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1-itemsets).</a:t>
            </a:r>
          </a:p>
          <a:p>
            <a:endParaRPr lang="en-US" altLang="zh-TW" sz="1600"/>
          </a:p>
          <a:p>
            <a:r>
              <a:rPr lang="en-US" altLang="zh-TW" sz="1600"/>
              <a:t>We set L</a:t>
            </a:r>
            <a:r>
              <a:rPr lang="en-US" altLang="zh-TW" sz="1600" baseline="-25000"/>
              <a:t>1</a:t>
            </a:r>
            <a:r>
              <a:rPr lang="en-US" altLang="zh-TW" sz="1600"/>
              <a:t> = {{A}, {B}, {C}, {D}, {E}}</a:t>
            </a:r>
          </a:p>
        </p:txBody>
      </p:sp>
      <p:sp>
        <p:nvSpPr>
          <p:cNvPr id="19553" name="Text Box 97">
            <a:extLst>
              <a:ext uri="{FF2B5EF4-FFF2-40B4-BE49-F238E27FC236}">
                <a16:creationId xmlns:a16="http://schemas.microsoft.com/office/drawing/2014/main" id="{3C655455-DAC8-42A0-9C5C-510DB22D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060575"/>
            <a:ext cx="2036762" cy="2841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Large 2-itemset Generation</a:t>
            </a:r>
          </a:p>
        </p:txBody>
      </p:sp>
      <p:sp>
        <p:nvSpPr>
          <p:cNvPr id="19554" name="Text Box 98">
            <a:extLst>
              <a:ext uri="{FF2B5EF4-FFF2-40B4-BE49-F238E27FC236}">
                <a16:creationId xmlns:a16="http://schemas.microsoft.com/office/drawing/2014/main" id="{C10CC28D-283A-41B1-86D0-CFD9DB5A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438650"/>
            <a:ext cx="3959225" cy="2301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</p:txBody>
      </p:sp>
      <p:sp>
        <p:nvSpPr>
          <p:cNvPr id="19555" name="Oval 99">
            <a:extLst>
              <a:ext uri="{FF2B5EF4-FFF2-40B4-BE49-F238E27FC236}">
                <a16:creationId xmlns:a16="http://schemas.microsoft.com/office/drawing/2014/main" id="{1C8F9325-792B-40A0-B8FF-B60716A13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5013325"/>
            <a:ext cx="331311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r>
              <a:rPr lang="en-US" altLang="zh-TW" baseline="-25000"/>
              <a:t>3</a:t>
            </a:r>
          </a:p>
        </p:txBody>
      </p:sp>
      <p:sp>
        <p:nvSpPr>
          <p:cNvPr id="19556" name="Oval 100">
            <a:extLst>
              <a:ext uri="{FF2B5EF4-FFF2-40B4-BE49-F238E27FC236}">
                <a16:creationId xmlns:a16="http://schemas.microsoft.com/office/drawing/2014/main" id="{9FA7D104-43C0-4EC1-BDD0-1BBA0145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165850"/>
            <a:ext cx="230346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</a:t>
            </a:r>
            <a:r>
              <a:rPr lang="en-US" altLang="zh-TW" baseline="-25000"/>
              <a:t>3</a:t>
            </a:r>
          </a:p>
        </p:txBody>
      </p:sp>
      <p:sp>
        <p:nvSpPr>
          <p:cNvPr id="19557" name="AutoShape 101">
            <a:extLst>
              <a:ext uri="{FF2B5EF4-FFF2-40B4-BE49-F238E27FC236}">
                <a16:creationId xmlns:a16="http://schemas.microsoft.com/office/drawing/2014/main" id="{5F02DCED-C9F0-4435-8FA8-2A533F3E2E9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4455319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8" name="Text Box 102">
            <a:extLst>
              <a:ext uri="{FF2B5EF4-FFF2-40B4-BE49-F238E27FC236}">
                <a16:creationId xmlns:a16="http://schemas.microsoft.com/office/drawing/2014/main" id="{636E4181-C45A-4212-AB7F-3A4D671C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4529138"/>
            <a:ext cx="1641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Candidate Generation</a:t>
            </a:r>
          </a:p>
        </p:txBody>
      </p:sp>
      <p:sp>
        <p:nvSpPr>
          <p:cNvPr id="19559" name="AutoShape 103">
            <a:extLst>
              <a:ext uri="{FF2B5EF4-FFF2-40B4-BE49-F238E27FC236}">
                <a16:creationId xmlns:a16="http://schemas.microsoft.com/office/drawing/2014/main" id="{66A5BFDC-F8FE-473E-95EF-1C607704EF7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5607844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" name="Text Box 104">
            <a:extLst>
              <a:ext uri="{FF2B5EF4-FFF2-40B4-BE49-F238E27FC236}">
                <a16:creationId xmlns:a16="http://schemas.microsoft.com/office/drawing/2014/main" id="{A2C19818-7D40-4B3F-966B-371687CE2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662613"/>
            <a:ext cx="2012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panose="020B0604020202020204" pitchFamily="34" charset="0"/>
              </a:rPr>
              <a:t>“</a:t>
            </a:r>
            <a:r>
              <a:rPr lang="en-US" altLang="zh-TW" sz="1200"/>
              <a:t>Large</a:t>
            </a:r>
            <a:r>
              <a:rPr lang="en-US" altLang="zh-TW" sz="1200">
                <a:latin typeface="Arial" panose="020B0604020202020204" pitchFamily="34" charset="0"/>
              </a:rPr>
              <a:t>”</a:t>
            </a:r>
            <a:r>
              <a:rPr lang="en-US" altLang="zh-TW" sz="1200"/>
              <a:t> Itemset Generation</a:t>
            </a:r>
          </a:p>
        </p:txBody>
      </p:sp>
      <p:sp>
        <p:nvSpPr>
          <p:cNvPr id="19561" name="Text Box 105">
            <a:extLst>
              <a:ext uri="{FF2B5EF4-FFF2-40B4-BE49-F238E27FC236}">
                <a16:creationId xmlns:a16="http://schemas.microsoft.com/office/drawing/2014/main" id="{6C525AF7-8A60-4049-B948-9E5D45331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365625"/>
            <a:ext cx="2036762" cy="2841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Large 3-itemset Generation</a:t>
            </a:r>
          </a:p>
        </p:txBody>
      </p:sp>
      <p:sp>
        <p:nvSpPr>
          <p:cNvPr id="19562" name="Text Box 106">
            <a:extLst>
              <a:ext uri="{FF2B5EF4-FFF2-40B4-BE49-F238E27FC236}">
                <a16:creationId xmlns:a16="http://schemas.microsoft.com/office/drawing/2014/main" id="{458C4D68-CE4A-4907-9B23-C921E4FE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6573838"/>
            <a:ext cx="346075" cy="2841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panose="020B0604020202020204" pitchFamily="34" charset="0"/>
              </a:rPr>
              <a:t>…</a:t>
            </a:r>
            <a:endParaRPr lang="en-US" altLang="zh-TW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0" grpId="0" animBg="1"/>
      <p:bldP spid="19541" grpId="0" animBg="1"/>
      <p:bldP spid="19544" grpId="0" animBg="1"/>
      <p:bldP spid="19545" grpId="0" animBg="1"/>
      <p:bldP spid="19547" grpId="0"/>
      <p:bldP spid="19549" grpId="0"/>
      <p:bldP spid="19553" grpId="0" animBg="1"/>
      <p:bldP spid="19554" grpId="0" animBg="1"/>
      <p:bldP spid="19555" grpId="0" animBg="1"/>
      <p:bldP spid="19556" grpId="0" animBg="1"/>
      <p:bldP spid="19558" grpId="0"/>
      <p:bldP spid="19560" grpId="0"/>
      <p:bldP spid="19561" grpId="0" animBg="1"/>
      <p:bldP spid="195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>
            <a:extLst>
              <a:ext uri="{FF2B5EF4-FFF2-40B4-BE49-F238E27FC236}">
                <a16:creationId xmlns:a16="http://schemas.microsoft.com/office/drawing/2014/main" id="{7ED913F5-8CC8-40E8-A5A0-5C715086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EB6C-029E-4641-85A3-1388340DB5E0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2D0FDDF4-D617-40FD-9CC7-345240C7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133600"/>
            <a:ext cx="3959225" cy="2301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0E533D6-783A-4916-AE8B-5733B90E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Apriori</a:t>
            </a:r>
          </a:p>
        </p:txBody>
      </p:sp>
      <p:graphicFrame>
        <p:nvGraphicFramePr>
          <p:cNvPr id="20559" name="Group 79">
            <a:extLst>
              <a:ext uri="{FF2B5EF4-FFF2-40B4-BE49-F238E27FC236}">
                <a16:creationId xmlns:a16="http://schemas.microsoft.com/office/drawing/2014/main" id="{9A3CF728-3796-4EB3-BD4C-B1A618D62449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166109103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130907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5864536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352166845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547223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165289646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3478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3728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4289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5737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92606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718577"/>
                  </a:ext>
                </a:extLst>
              </a:tr>
            </a:tbl>
          </a:graphicData>
        </a:graphic>
      </p:graphicFrame>
      <p:sp>
        <p:nvSpPr>
          <p:cNvPr id="20535" name="Text Box 55">
            <a:extLst>
              <a:ext uri="{FF2B5EF4-FFF2-40B4-BE49-F238E27FC236}">
                <a16:creationId xmlns:a16="http://schemas.microsoft.com/office/drawing/2014/main" id="{AD374D27-5D9B-4F0B-8B98-44B0ED76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765175"/>
            <a:ext cx="5148262" cy="590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Suppose we want to find all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 (e.g., itemsets with support &gt;= 3)</a:t>
            </a:r>
          </a:p>
        </p:txBody>
      </p:sp>
      <p:sp>
        <p:nvSpPr>
          <p:cNvPr id="20536" name="Oval 56">
            <a:extLst>
              <a:ext uri="{FF2B5EF4-FFF2-40B4-BE49-F238E27FC236}">
                <a16:creationId xmlns:a16="http://schemas.microsoft.com/office/drawing/2014/main" id="{96BFCF64-5646-4877-8F40-F38481BED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557338"/>
            <a:ext cx="2303463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</a:t>
            </a:r>
            <a:r>
              <a:rPr lang="en-US" altLang="zh-TW" baseline="-25000"/>
              <a:t>1</a:t>
            </a:r>
          </a:p>
        </p:txBody>
      </p:sp>
      <p:sp>
        <p:nvSpPr>
          <p:cNvPr id="20537" name="Oval 57">
            <a:extLst>
              <a:ext uri="{FF2B5EF4-FFF2-40B4-BE49-F238E27FC236}">
                <a16:creationId xmlns:a16="http://schemas.microsoft.com/office/drawing/2014/main" id="{7510CA81-C1E9-4DC7-BCEA-A537A452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708275"/>
            <a:ext cx="331311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r>
              <a:rPr lang="en-US" altLang="zh-TW" baseline="-25000"/>
              <a:t>2</a:t>
            </a:r>
          </a:p>
        </p:txBody>
      </p:sp>
      <p:sp>
        <p:nvSpPr>
          <p:cNvPr id="20538" name="Oval 58">
            <a:extLst>
              <a:ext uri="{FF2B5EF4-FFF2-40B4-BE49-F238E27FC236}">
                <a16:creationId xmlns:a16="http://schemas.microsoft.com/office/drawing/2014/main" id="{2DA63D0B-6E02-47FD-AB34-5657DBD3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860800"/>
            <a:ext cx="230346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</a:t>
            </a:r>
            <a:r>
              <a:rPr lang="en-US" altLang="zh-TW" baseline="-25000"/>
              <a:t>2</a:t>
            </a:r>
          </a:p>
        </p:txBody>
      </p:sp>
      <p:sp>
        <p:nvSpPr>
          <p:cNvPr id="20539" name="AutoShape 59">
            <a:extLst>
              <a:ext uri="{FF2B5EF4-FFF2-40B4-BE49-F238E27FC236}">
                <a16:creationId xmlns:a16="http://schemas.microsoft.com/office/drawing/2014/main" id="{EECA1C06-5622-4038-9A74-1555C9F1C0E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2150269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0" name="Text Box 60">
            <a:extLst>
              <a:ext uri="{FF2B5EF4-FFF2-40B4-BE49-F238E27FC236}">
                <a16:creationId xmlns:a16="http://schemas.microsoft.com/office/drawing/2014/main" id="{13A601B2-A6D7-45B2-A666-5C2ECAA8C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2224088"/>
            <a:ext cx="1641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Candidate Generation</a:t>
            </a:r>
          </a:p>
        </p:txBody>
      </p:sp>
      <p:sp>
        <p:nvSpPr>
          <p:cNvPr id="20541" name="AutoShape 61">
            <a:extLst>
              <a:ext uri="{FF2B5EF4-FFF2-40B4-BE49-F238E27FC236}">
                <a16:creationId xmlns:a16="http://schemas.microsoft.com/office/drawing/2014/main" id="{1D293246-F084-4095-96D6-63674F23A44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3302794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Text Box 62">
            <a:extLst>
              <a:ext uri="{FF2B5EF4-FFF2-40B4-BE49-F238E27FC236}">
                <a16:creationId xmlns:a16="http://schemas.microsoft.com/office/drawing/2014/main" id="{53EF35B2-5DCF-4C7B-88C9-91AE40818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357563"/>
            <a:ext cx="2012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panose="020B0604020202020204" pitchFamily="34" charset="0"/>
              </a:rPr>
              <a:t>“</a:t>
            </a:r>
            <a:r>
              <a:rPr lang="en-US" altLang="zh-TW" sz="1200"/>
              <a:t>Large</a:t>
            </a:r>
            <a:r>
              <a:rPr lang="en-US" altLang="zh-TW" sz="1200">
                <a:latin typeface="Arial" panose="020B0604020202020204" pitchFamily="34" charset="0"/>
              </a:rPr>
              <a:t>”</a:t>
            </a:r>
            <a:r>
              <a:rPr lang="en-US" altLang="zh-TW" sz="1200"/>
              <a:t> Itemset Generation</a:t>
            </a:r>
          </a:p>
        </p:txBody>
      </p:sp>
      <p:sp>
        <p:nvSpPr>
          <p:cNvPr id="20543" name="Text Box 63">
            <a:extLst>
              <a:ext uri="{FF2B5EF4-FFF2-40B4-BE49-F238E27FC236}">
                <a16:creationId xmlns:a16="http://schemas.microsoft.com/office/drawing/2014/main" id="{FA1074CF-10A9-49D5-ABAF-71914702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724400"/>
            <a:ext cx="4860925" cy="1079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Thus, {A}, {B}, {C}, {D} and {E} are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 of size 1 (or,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1-itemsets).</a:t>
            </a:r>
          </a:p>
          <a:p>
            <a:endParaRPr lang="en-US" altLang="zh-TW" sz="1600"/>
          </a:p>
          <a:p>
            <a:r>
              <a:rPr lang="en-US" altLang="zh-TW" sz="1600"/>
              <a:t>We set L</a:t>
            </a:r>
            <a:r>
              <a:rPr lang="en-US" altLang="zh-TW" sz="1600" baseline="-25000"/>
              <a:t>1</a:t>
            </a:r>
            <a:r>
              <a:rPr lang="en-US" altLang="zh-TW" sz="1600"/>
              <a:t> = {{A}, {B}, {C}, {D}, {E}}</a:t>
            </a:r>
          </a:p>
        </p:txBody>
      </p:sp>
      <p:sp>
        <p:nvSpPr>
          <p:cNvPr id="20544" name="Text Box 64">
            <a:extLst>
              <a:ext uri="{FF2B5EF4-FFF2-40B4-BE49-F238E27FC236}">
                <a16:creationId xmlns:a16="http://schemas.microsoft.com/office/drawing/2014/main" id="{73CCA8C2-AD0B-4F43-96CF-2CB476DCE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060575"/>
            <a:ext cx="2036762" cy="2841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Large 2-itemset Generation</a:t>
            </a:r>
          </a:p>
        </p:txBody>
      </p:sp>
      <p:sp>
        <p:nvSpPr>
          <p:cNvPr id="20545" name="Text Box 65">
            <a:extLst>
              <a:ext uri="{FF2B5EF4-FFF2-40B4-BE49-F238E27FC236}">
                <a16:creationId xmlns:a16="http://schemas.microsoft.com/office/drawing/2014/main" id="{118CA9D3-34EC-45A5-BFFF-814B0225C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438650"/>
            <a:ext cx="3959225" cy="2301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</p:txBody>
      </p:sp>
      <p:sp>
        <p:nvSpPr>
          <p:cNvPr id="20546" name="Oval 66">
            <a:extLst>
              <a:ext uri="{FF2B5EF4-FFF2-40B4-BE49-F238E27FC236}">
                <a16:creationId xmlns:a16="http://schemas.microsoft.com/office/drawing/2014/main" id="{D6F8390F-471F-41D1-BC2B-EEFCEA9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5013325"/>
            <a:ext cx="331311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r>
              <a:rPr lang="en-US" altLang="zh-TW" baseline="-25000"/>
              <a:t>3</a:t>
            </a:r>
          </a:p>
        </p:txBody>
      </p:sp>
      <p:sp>
        <p:nvSpPr>
          <p:cNvPr id="20547" name="Oval 67">
            <a:extLst>
              <a:ext uri="{FF2B5EF4-FFF2-40B4-BE49-F238E27FC236}">
                <a16:creationId xmlns:a16="http://schemas.microsoft.com/office/drawing/2014/main" id="{E1793143-346B-4A48-9459-332D841BA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165850"/>
            <a:ext cx="230346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</a:t>
            </a:r>
            <a:r>
              <a:rPr lang="en-US" altLang="zh-TW" baseline="-25000"/>
              <a:t>3</a:t>
            </a:r>
          </a:p>
        </p:txBody>
      </p:sp>
      <p:sp>
        <p:nvSpPr>
          <p:cNvPr id="20548" name="AutoShape 68">
            <a:extLst>
              <a:ext uri="{FF2B5EF4-FFF2-40B4-BE49-F238E27FC236}">
                <a16:creationId xmlns:a16="http://schemas.microsoft.com/office/drawing/2014/main" id="{B28B4180-5BB4-4282-AFCC-8417D9A2F47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4455319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Text Box 69">
            <a:extLst>
              <a:ext uri="{FF2B5EF4-FFF2-40B4-BE49-F238E27FC236}">
                <a16:creationId xmlns:a16="http://schemas.microsoft.com/office/drawing/2014/main" id="{B3B70965-D77B-46E9-8205-6CD414F58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4529138"/>
            <a:ext cx="1641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Candidate Generation</a:t>
            </a:r>
          </a:p>
        </p:txBody>
      </p:sp>
      <p:sp>
        <p:nvSpPr>
          <p:cNvPr id="20550" name="AutoShape 70">
            <a:extLst>
              <a:ext uri="{FF2B5EF4-FFF2-40B4-BE49-F238E27FC236}">
                <a16:creationId xmlns:a16="http://schemas.microsoft.com/office/drawing/2014/main" id="{B8F91333-A2A3-4509-84BF-6A614141D5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5607844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Text Box 71">
            <a:extLst>
              <a:ext uri="{FF2B5EF4-FFF2-40B4-BE49-F238E27FC236}">
                <a16:creationId xmlns:a16="http://schemas.microsoft.com/office/drawing/2014/main" id="{EF61D619-CA95-49C9-B114-6B8A23B7B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662613"/>
            <a:ext cx="2012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panose="020B0604020202020204" pitchFamily="34" charset="0"/>
              </a:rPr>
              <a:t>“</a:t>
            </a:r>
            <a:r>
              <a:rPr lang="en-US" altLang="zh-TW" sz="1200"/>
              <a:t>Large</a:t>
            </a:r>
            <a:r>
              <a:rPr lang="en-US" altLang="zh-TW" sz="1200">
                <a:latin typeface="Arial" panose="020B0604020202020204" pitchFamily="34" charset="0"/>
              </a:rPr>
              <a:t>”</a:t>
            </a:r>
            <a:r>
              <a:rPr lang="en-US" altLang="zh-TW" sz="1200"/>
              <a:t> Itemset Generation</a:t>
            </a:r>
          </a:p>
        </p:txBody>
      </p:sp>
      <p:sp>
        <p:nvSpPr>
          <p:cNvPr id="20552" name="Text Box 72">
            <a:extLst>
              <a:ext uri="{FF2B5EF4-FFF2-40B4-BE49-F238E27FC236}">
                <a16:creationId xmlns:a16="http://schemas.microsoft.com/office/drawing/2014/main" id="{1D8FE924-777F-431A-9B14-067ECD02C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365625"/>
            <a:ext cx="2036762" cy="2841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Large 3-itemset Generation</a:t>
            </a:r>
          </a:p>
        </p:txBody>
      </p:sp>
      <p:sp>
        <p:nvSpPr>
          <p:cNvPr id="20553" name="Text Box 73">
            <a:extLst>
              <a:ext uri="{FF2B5EF4-FFF2-40B4-BE49-F238E27FC236}">
                <a16:creationId xmlns:a16="http://schemas.microsoft.com/office/drawing/2014/main" id="{7FC2CD08-D658-461D-A764-468A848BC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6573838"/>
            <a:ext cx="346075" cy="2841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panose="020B0604020202020204" pitchFamily="34" charset="0"/>
              </a:rPr>
              <a:t>…</a:t>
            </a:r>
            <a:endParaRPr lang="en-US" altLang="zh-TW" sz="1200"/>
          </a:p>
        </p:txBody>
      </p:sp>
      <p:sp>
        <p:nvSpPr>
          <p:cNvPr id="20554" name="Oval 74">
            <a:extLst>
              <a:ext uri="{FF2B5EF4-FFF2-40B4-BE49-F238E27FC236}">
                <a16:creationId xmlns:a16="http://schemas.microsoft.com/office/drawing/2014/main" id="{DD942B39-E5FA-4A00-BAE3-A41B7090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133600"/>
            <a:ext cx="1781175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5" name="Oval 75">
            <a:extLst>
              <a:ext uri="{FF2B5EF4-FFF2-40B4-BE49-F238E27FC236}">
                <a16:creationId xmlns:a16="http://schemas.microsoft.com/office/drawing/2014/main" id="{CC5A0ACD-F4F7-4E61-82A4-05AD75D56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284538"/>
            <a:ext cx="1944688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6" name="AutoShape 76">
            <a:extLst>
              <a:ext uri="{FF2B5EF4-FFF2-40B4-BE49-F238E27FC236}">
                <a16:creationId xmlns:a16="http://schemas.microsoft.com/office/drawing/2014/main" id="{9ECA8074-2B51-403B-B27A-9C5301AA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765175"/>
            <a:ext cx="1728788" cy="792163"/>
          </a:xfrm>
          <a:prstGeom prst="wedgeRoundRectCallout">
            <a:avLst>
              <a:gd name="adj1" fmla="val -21352"/>
              <a:gd name="adj2" fmla="val 12755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sz="1600">
                <a:latin typeface="Tahoma" panose="020B0604030504040204" pitchFamily="34" charset="0"/>
              </a:rPr>
              <a:t>Join Step</a:t>
            </a:r>
          </a:p>
          <a:p>
            <a:pPr>
              <a:buFontTx/>
              <a:buAutoNum type="arabicPeriod"/>
            </a:pPr>
            <a:r>
              <a:rPr lang="en-US" altLang="zh-TW" sz="1600">
                <a:latin typeface="Tahoma" panose="020B0604030504040204" pitchFamily="34" charset="0"/>
              </a:rPr>
              <a:t>Prune Step</a:t>
            </a:r>
          </a:p>
        </p:txBody>
      </p:sp>
      <p:sp>
        <p:nvSpPr>
          <p:cNvPr id="20557" name="AutoShape 77">
            <a:extLst>
              <a:ext uri="{FF2B5EF4-FFF2-40B4-BE49-F238E27FC236}">
                <a16:creationId xmlns:a16="http://schemas.microsoft.com/office/drawing/2014/main" id="{A6B9FEC5-A501-4555-A475-0088E44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149725"/>
            <a:ext cx="1943100" cy="358775"/>
          </a:xfrm>
          <a:prstGeom prst="wedgeRoundRectCallout">
            <a:avLst>
              <a:gd name="adj1" fmla="val 3023"/>
              <a:gd name="adj2" fmla="val -15752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>
                <a:latin typeface="Tahoma" panose="020B0604030504040204" pitchFamily="34" charset="0"/>
              </a:rPr>
              <a:t>Counting Step</a:t>
            </a:r>
          </a:p>
        </p:txBody>
      </p:sp>
      <p:sp>
        <p:nvSpPr>
          <p:cNvPr id="20560" name="Oval 80">
            <a:extLst>
              <a:ext uri="{FF2B5EF4-FFF2-40B4-BE49-F238E27FC236}">
                <a16:creationId xmlns:a16="http://schemas.microsoft.com/office/drawing/2014/main" id="{70276B3E-7A50-4318-8FF6-6DE6E2A42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693738"/>
            <a:ext cx="1781175" cy="790575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6" grpId="0" animBg="1"/>
      <p:bldP spid="205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1DCC32-FF75-4EEA-9AC6-BC955F36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ABD-D73E-4433-BAFB-6B45A2D71744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5D3B4C-FDF3-4EA9-B775-12F97D5D9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Candidate Generation</a:t>
            </a:r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1DC402E-8911-43E5-83D4-5730BE973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Join Step </a:t>
            </a:r>
          </a:p>
          <a:p>
            <a:r>
              <a:rPr lang="en-US" altLang="zh-TW"/>
              <a:t>Prune Step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8500AD49-8EC4-4EF4-9602-03F635FB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CA9-8858-4752-8F35-FD0F012C29E0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B2210C5-9133-48B8-BE49-E11575C17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Join Step</a:t>
            </a:r>
          </a:p>
        </p:txBody>
      </p:sp>
      <p:graphicFrame>
        <p:nvGraphicFramePr>
          <p:cNvPr id="47108" name="Group 4">
            <a:extLst>
              <a:ext uri="{FF2B5EF4-FFF2-40B4-BE49-F238E27FC236}">
                <a16:creationId xmlns:a16="http://schemas.microsoft.com/office/drawing/2014/main" id="{98FE7F49-73A1-4892-B0A1-3CFFB8A28F21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148429315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30140817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13952399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20874739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33620727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429724325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4808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3817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07614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25558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96023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998989"/>
                  </a:ext>
                </a:extLst>
              </a:tr>
            </a:tbl>
          </a:graphicData>
        </a:graphic>
      </p:graphicFrame>
      <p:sp>
        <p:nvSpPr>
          <p:cNvPr id="47182" name="Text Box 78">
            <a:extLst>
              <a:ext uri="{FF2B5EF4-FFF2-40B4-BE49-F238E27FC236}">
                <a16:creationId xmlns:a16="http://schemas.microsoft.com/office/drawing/2014/main" id="{3CF44455-902C-4F0C-855E-795DF83FB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188913"/>
            <a:ext cx="5148263" cy="590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 b="1">
                <a:solidFill>
                  <a:schemeClr val="folHlink"/>
                </a:solidFill>
              </a:rPr>
              <a:t>Property 1: </a:t>
            </a:r>
            <a:r>
              <a:rPr lang="en-US" altLang="zh-TW" sz="1600"/>
              <a:t>If an itemset S is large, then any proper subset of S must be large. </a:t>
            </a:r>
          </a:p>
        </p:txBody>
      </p:sp>
      <p:sp>
        <p:nvSpPr>
          <p:cNvPr id="47183" name="Text Box 79">
            <a:extLst>
              <a:ext uri="{FF2B5EF4-FFF2-40B4-BE49-F238E27FC236}">
                <a16:creationId xmlns:a16="http://schemas.microsoft.com/office/drawing/2014/main" id="{86362C86-461C-41CB-9660-ED5D3D93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706438"/>
            <a:ext cx="5148263" cy="590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 b="1">
                <a:solidFill>
                  <a:schemeClr val="folHlink"/>
                </a:solidFill>
              </a:rPr>
              <a:t>Property 2: </a:t>
            </a:r>
            <a:r>
              <a:rPr lang="en-US" altLang="zh-TW" sz="1600"/>
              <a:t>If an itemset S is NOT large, then any proper superset of S must NOT be large. </a:t>
            </a:r>
          </a:p>
        </p:txBody>
      </p:sp>
      <p:sp>
        <p:nvSpPr>
          <p:cNvPr id="47184" name="Text Box 80">
            <a:extLst>
              <a:ext uri="{FF2B5EF4-FFF2-40B4-BE49-F238E27FC236}">
                <a16:creationId xmlns:a16="http://schemas.microsoft.com/office/drawing/2014/main" id="{04CA9365-7204-4011-80E6-8F8AFEF84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867275"/>
            <a:ext cx="79629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we know that itemset {B, C} and itemset {B, E} are large (i.e., L</a:t>
            </a:r>
            <a:r>
              <a:rPr lang="en-US" altLang="zh-TW" baseline="-25000"/>
              <a:t>2</a:t>
            </a:r>
            <a:r>
              <a:rPr lang="en-US" altLang="zh-TW"/>
              <a:t>). </a:t>
            </a:r>
            <a:endParaRPr lang="en-US" altLang="en-US"/>
          </a:p>
        </p:txBody>
      </p:sp>
      <p:sp>
        <p:nvSpPr>
          <p:cNvPr id="47185" name="Text Box 81">
            <a:extLst>
              <a:ext uri="{FF2B5EF4-FFF2-40B4-BE49-F238E27FC236}">
                <a16:creationId xmlns:a16="http://schemas.microsoft.com/office/drawing/2014/main" id="{2A3027C3-918F-4381-9B2B-DE8D2E343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73688"/>
            <a:ext cx="604520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 is possible that itemset {B, C, E} is also large (i.e., C</a:t>
            </a:r>
            <a:r>
              <a:rPr lang="en-US" altLang="zh-TW" baseline="-25000"/>
              <a:t>3</a:t>
            </a:r>
            <a:r>
              <a:rPr lang="en-US" altLang="zh-TW"/>
              <a:t>).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82" grpId="0" animBg="1"/>
      <p:bldP spid="47183" grpId="0" animBg="1"/>
      <p:bldP spid="47184" grpId="0" animBg="1"/>
      <p:bldP spid="471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67EC6F-7003-4236-A1E9-3744CE0F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FAA6-1444-4235-B6B1-95C7F0AC40C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F30C6F9-0B94-40C7-A438-7419B7D6A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Join Step</a:t>
            </a:r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33CED6E-499C-4124-B9B6-03AE40160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506912"/>
          </a:xfrm>
        </p:spPr>
        <p:txBody>
          <a:bodyPr/>
          <a:lstStyle/>
          <a:p>
            <a:r>
              <a:rPr lang="en-US" altLang="zh-TW" sz="2800"/>
              <a:t>Join Step</a:t>
            </a:r>
          </a:p>
          <a:p>
            <a:pPr lvl="1"/>
            <a:r>
              <a:rPr lang="en-US" altLang="zh-TW" sz="2400"/>
              <a:t>Input: L</a:t>
            </a:r>
            <a:r>
              <a:rPr lang="en-US" altLang="zh-TW" sz="2400" baseline="-25000"/>
              <a:t>k-1</a:t>
            </a:r>
            <a:r>
              <a:rPr lang="en-US" altLang="zh-TW" sz="2400"/>
              <a:t>, a set of all large (k-1)-itemsets</a:t>
            </a:r>
          </a:p>
          <a:p>
            <a:pPr lvl="1"/>
            <a:r>
              <a:rPr lang="en-US" altLang="zh-TW" sz="2400"/>
              <a:t>Output: C</a:t>
            </a:r>
            <a:r>
              <a:rPr lang="en-US" altLang="zh-TW" sz="2400" baseline="-25000"/>
              <a:t>k</a:t>
            </a:r>
            <a:r>
              <a:rPr lang="en-US" altLang="zh-TW" sz="2400"/>
              <a:t>, a set of candidates k-itemsets</a:t>
            </a:r>
          </a:p>
          <a:p>
            <a:pPr lvl="1"/>
            <a:r>
              <a:rPr lang="en-US" altLang="zh-TW" sz="2400"/>
              <a:t>Algorithm:</a:t>
            </a:r>
          </a:p>
          <a:p>
            <a:pPr lvl="2"/>
            <a:r>
              <a:rPr lang="en-US" altLang="zh-TW" sz="2000"/>
              <a:t>insert into C</a:t>
            </a:r>
            <a:r>
              <a:rPr lang="en-US" altLang="zh-TW" sz="2000" baseline="-25000"/>
              <a:t>k</a:t>
            </a:r>
            <a:br>
              <a:rPr lang="en-US" altLang="zh-TW" sz="2000"/>
            </a:br>
            <a:r>
              <a:rPr lang="en-US" altLang="zh-TW" sz="2000"/>
              <a:t>select p.item</a:t>
            </a:r>
            <a:r>
              <a:rPr lang="en-US" altLang="zh-TW" sz="2000" baseline="-25000"/>
              <a:t>1</a:t>
            </a:r>
            <a:r>
              <a:rPr lang="en-US" altLang="zh-TW" sz="2000"/>
              <a:t>, p.item</a:t>
            </a:r>
            <a:r>
              <a:rPr lang="en-US" altLang="zh-TW" sz="2000" baseline="-25000"/>
              <a:t>2</a:t>
            </a:r>
            <a:r>
              <a:rPr lang="en-US" altLang="zh-TW" sz="2000"/>
              <a:t>, </a:t>
            </a:r>
            <a:r>
              <a:rPr lang="en-US" altLang="zh-TW" sz="2000">
                <a:latin typeface="Arial" panose="020B0604020202020204" pitchFamily="34" charset="0"/>
              </a:rPr>
              <a:t>…</a:t>
            </a:r>
            <a:r>
              <a:rPr lang="en-US" altLang="zh-TW" sz="2000"/>
              <a:t>, p.item</a:t>
            </a:r>
            <a:r>
              <a:rPr lang="en-US" altLang="zh-TW" sz="2000" baseline="-25000"/>
              <a:t>k-1</a:t>
            </a:r>
            <a:r>
              <a:rPr lang="en-US" altLang="zh-TW" sz="2000"/>
              <a:t>, q.item</a:t>
            </a:r>
            <a:r>
              <a:rPr lang="en-US" altLang="zh-TW" sz="2000" baseline="-25000"/>
              <a:t>k-1</a:t>
            </a:r>
            <a:br>
              <a:rPr lang="en-US" altLang="zh-TW" sz="2000"/>
            </a:br>
            <a:r>
              <a:rPr lang="en-US" altLang="zh-TW" sz="2000"/>
              <a:t>from L</a:t>
            </a:r>
            <a:r>
              <a:rPr lang="en-US" altLang="zh-TW" sz="2000" baseline="-25000"/>
              <a:t>k-1</a:t>
            </a:r>
            <a:r>
              <a:rPr lang="en-US" altLang="zh-TW" sz="2000"/>
              <a:t> p, L</a:t>
            </a:r>
            <a:r>
              <a:rPr lang="en-US" altLang="zh-TW" sz="2000" baseline="-25000"/>
              <a:t>k-1</a:t>
            </a:r>
            <a:r>
              <a:rPr lang="en-US" altLang="zh-TW" sz="2000"/>
              <a:t> q</a:t>
            </a:r>
            <a:br>
              <a:rPr lang="en-US" altLang="zh-TW" sz="2000"/>
            </a:br>
            <a:r>
              <a:rPr lang="en-US" altLang="zh-TW" sz="2000"/>
              <a:t>where p.item</a:t>
            </a:r>
            <a:r>
              <a:rPr lang="en-US" altLang="zh-TW" sz="2000" baseline="-25000"/>
              <a:t>1</a:t>
            </a:r>
            <a:r>
              <a:rPr lang="en-US" altLang="zh-TW" sz="2000"/>
              <a:t> = q.item</a:t>
            </a:r>
            <a:r>
              <a:rPr lang="en-US" altLang="zh-TW" sz="2000" baseline="-25000"/>
              <a:t>1</a:t>
            </a:r>
            <a:r>
              <a:rPr lang="en-US" altLang="zh-TW" sz="2000"/>
              <a:t>,</a:t>
            </a:r>
            <a:br>
              <a:rPr lang="en-US" altLang="zh-TW" sz="2000"/>
            </a:br>
            <a:r>
              <a:rPr lang="en-US" altLang="zh-TW" sz="2000"/>
              <a:t>          p.item</a:t>
            </a:r>
            <a:r>
              <a:rPr lang="en-US" altLang="zh-TW" sz="2000" baseline="-25000"/>
              <a:t>2</a:t>
            </a:r>
            <a:r>
              <a:rPr lang="en-US" altLang="zh-TW" sz="2000"/>
              <a:t> = q.item</a:t>
            </a:r>
            <a:r>
              <a:rPr lang="en-US" altLang="zh-TW" sz="2000" baseline="-25000"/>
              <a:t>2</a:t>
            </a:r>
            <a:r>
              <a:rPr lang="en-US" altLang="zh-TW" sz="2000"/>
              <a:t>, </a:t>
            </a:r>
            <a:br>
              <a:rPr lang="en-US" altLang="zh-TW" sz="2000"/>
            </a:br>
            <a:r>
              <a:rPr lang="en-US" altLang="zh-TW" sz="2000"/>
              <a:t>          </a:t>
            </a:r>
            <a:r>
              <a:rPr lang="en-US" altLang="zh-TW" sz="2000">
                <a:latin typeface="Arial" panose="020B0604020202020204" pitchFamily="34" charset="0"/>
              </a:rPr>
              <a:t>…</a:t>
            </a:r>
            <a:br>
              <a:rPr lang="en-US" altLang="zh-TW" sz="2000"/>
            </a:br>
            <a:r>
              <a:rPr lang="en-US" altLang="zh-TW" sz="2000"/>
              <a:t>          p.item</a:t>
            </a:r>
            <a:r>
              <a:rPr lang="en-US" altLang="zh-TW" sz="2000" baseline="-25000"/>
              <a:t>k-2</a:t>
            </a:r>
            <a:r>
              <a:rPr lang="en-US" altLang="zh-TW" sz="2000"/>
              <a:t> = q.item</a:t>
            </a:r>
            <a:r>
              <a:rPr lang="en-US" altLang="zh-TW" sz="2000" baseline="-25000"/>
              <a:t>k-2</a:t>
            </a:r>
            <a:r>
              <a:rPr lang="en-US" altLang="zh-TW" sz="2000"/>
              <a:t>,</a:t>
            </a:r>
            <a:br>
              <a:rPr lang="en-US" altLang="zh-TW" sz="2000"/>
            </a:br>
            <a:r>
              <a:rPr lang="en-US" altLang="zh-TW" sz="2000"/>
              <a:t>          p.item</a:t>
            </a:r>
            <a:r>
              <a:rPr lang="en-US" altLang="zh-TW" sz="2000" baseline="-25000"/>
              <a:t>k-1</a:t>
            </a:r>
            <a:r>
              <a:rPr lang="en-US" altLang="zh-TW" sz="2000"/>
              <a:t> &lt; q.item</a:t>
            </a:r>
            <a:r>
              <a:rPr lang="en-US" altLang="zh-TW" sz="2000" baseline="-25000"/>
              <a:t>k-1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46A252FF-C010-4603-9BFF-EFF6C682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422C-AD33-46FF-9F23-1110FFAFA860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C8B32E6-3BC4-4179-BC6F-4FB2A97AC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Prune Step</a:t>
            </a:r>
          </a:p>
        </p:txBody>
      </p:sp>
      <p:graphicFrame>
        <p:nvGraphicFramePr>
          <p:cNvPr id="49155" name="Group 3">
            <a:extLst>
              <a:ext uri="{FF2B5EF4-FFF2-40B4-BE49-F238E27FC236}">
                <a16:creationId xmlns:a16="http://schemas.microsoft.com/office/drawing/2014/main" id="{AE8F39E9-83F0-46AE-A402-0782C9B9A220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115597255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92510294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04009289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3855543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327176859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919023658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02787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170213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65649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6677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7190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03821"/>
                  </a:ext>
                </a:extLst>
              </a:tr>
            </a:tbl>
          </a:graphicData>
        </a:graphic>
      </p:graphicFrame>
      <p:sp>
        <p:nvSpPr>
          <p:cNvPr id="49206" name="Text Box 54">
            <a:extLst>
              <a:ext uri="{FF2B5EF4-FFF2-40B4-BE49-F238E27FC236}">
                <a16:creationId xmlns:a16="http://schemas.microsoft.com/office/drawing/2014/main" id="{343968C8-B637-48A3-924A-ADDB9E1B0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188913"/>
            <a:ext cx="5148263" cy="590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 b="1">
                <a:solidFill>
                  <a:schemeClr val="folHlink"/>
                </a:solidFill>
              </a:rPr>
              <a:t>Property 1: </a:t>
            </a:r>
            <a:r>
              <a:rPr lang="en-US" altLang="zh-TW" sz="1600"/>
              <a:t>If an itemset S is large, then any proper subset of S must be large. </a:t>
            </a:r>
          </a:p>
        </p:txBody>
      </p:sp>
      <p:sp>
        <p:nvSpPr>
          <p:cNvPr id="49207" name="Text Box 55">
            <a:extLst>
              <a:ext uri="{FF2B5EF4-FFF2-40B4-BE49-F238E27FC236}">
                <a16:creationId xmlns:a16="http://schemas.microsoft.com/office/drawing/2014/main" id="{3AB7DAF0-A506-4BCA-A812-FA5BE90B6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706438"/>
            <a:ext cx="5148263" cy="590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 b="1">
                <a:solidFill>
                  <a:schemeClr val="folHlink"/>
                </a:solidFill>
              </a:rPr>
              <a:t>Property 2: </a:t>
            </a:r>
            <a:r>
              <a:rPr lang="en-US" altLang="zh-TW" sz="1600"/>
              <a:t>If an itemset S is NOT large, then any proper superset of S must NOT be large. </a:t>
            </a:r>
          </a:p>
        </p:txBody>
      </p:sp>
      <p:sp>
        <p:nvSpPr>
          <p:cNvPr id="49208" name="Text Box 56">
            <a:extLst>
              <a:ext uri="{FF2B5EF4-FFF2-40B4-BE49-F238E27FC236}">
                <a16:creationId xmlns:a16="http://schemas.microsoft.com/office/drawing/2014/main" id="{AEB078F0-E38F-462B-8ACA-7AF18402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867275"/>
            <a:ext cx="79629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we know that itemset {B, C} and itemset {B, E} are large (i.e., L</a:t>
            </a:r>
            <a:r>
              <a:rPr lang="en-US" altLang="zh-TW" baseline="-25000"/>
              <a:t>2</a:t>
            </a:r>
            <a:r>
              <a:rPr lang="en-US" altLang="zh-TW"/>
              <a:t>). </a:t>
            </a:r>
            <a:endParaRPr lang="en-US" altLang="en-US"/>
          </a:p>
        </p:txBody>
      </p:sp>
      <p:sp>
        <p:nvSpPr>
          <p:cNvPr id="49209" name="Text Box 57">
            <a:extLst>
              <a:ext uri="{FF2B5EF4-FFF2-40B4-BE49-F238E27FC236}">
                <a16:creationId xmlns:a16="http://schemas.microsoft.com/office/drawing/2014/main" id="{2D139532-F19A-4044-A4FF-84B5B24A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73688"/>
            <a:ext cx="604520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 is possible that itemset {B, C, E} is also large (i.e., C</a:t>
            </a:r>
            <a:r>
              <a:rPr lang="en-US" altLang="zh-TW" baseline="-25000"/>
              <a:t>3</a:t>
            </a:r>
            <a:r>
              <a:rPr lang="en-US" altLang="zh-TW"/>
              <a:t>). </a:t>
            </a:r>
            <a:endParaRPr lang="en-US" altLang="en-US"/>
          </a:p>
        </p:txBody>
      </p:sp>
      <p:sp>
        <p:nvSpPr>
          <p:cNvPr id="49210" name="AutoShape 58">
            <a:extLst>
              <a:ext uri="{FF2B5EF4-FFF2-40B4-BE49-F238E27FC236}">
                <a16:creationId xmlns:a16="http://schemas.microsoft.com/office/drawing/2014/main" id="{75222520-0461-4D06-963B-D6F9C44C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876925"/>
            <a:ext cx="4248150" cy="792163"/>
          </a:xfrm>
          <a:prstGeom prst="wedgeRoundRectCallout">
            <a:avLst>
              <a:gd name="adj1" fmla="val -71190"/>
              <a:gd name="adj2" fmla="val -6563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>
                <a:latin typeface="Tahoma" panose="020B0604030504040204" pitchFamily="34" charset="0"/>
              </a:rPr>
              <a:t>Suppose we know that {C, E} is not large.</a:t>
            </a:r>
          </a:p>
          <a:p>
            <a:r>
              <a:rPr lang="en-US" altLang="zh-TW" sz="1600">
                <a:latin typeface="Tahoma" panose="020B0604030504040204" pitchFamily="34" charset="0"/>
              </a:rPr>
              <a:t>We can prune {B, C, E} in C</a:t>
            </a:r>
            <a:r>
              <a:rPr lang="en-US" altLang="zh-TW" sz="1600" baseline="-25000">
                <a:latin typeface="Tahoma" panose="020B0604030504040204" pitchFamily="34" charset="0"/>
              </a:rPr>
              <a:t>3</a:t>
            </a:r>
            <a:r>
              <a:rPr lang="en-US" altLang="zh-TW" sz="1600">
                <a:latin typeface="Tahoma" panose="020B060403050404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113D06-F21D-4443-9E80-C076E687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2A65-4A1F-4D48-A056-89ECD2D48C3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5F0C560-B9E1-4028-86BA-0D98CA84C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Prune Step</a:t>
            </a:r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345F4F8-C02F-43BB-9CDD-E682D211E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Prune Step</a:t>
            </a:r>
          </a:p>
          <a:p>
            <a:pPr lvl="1"/>
            <a:r>
              <a:rPr lang="en-US" altLang="zh-TW"/>
              <a:t>forall itemsets c </a:t>
            </a:r>
            <a:r>
              <a:rPr lang="en-US" altLang="zh-TW">
                <a:sym typeface="Symbol" panose="05050102010706020507" pitchFamily="18" charset="2"/>
              </a:rPr>
              <a:t></a:t>
            </a:r>
            <a:r>
              <a:rPr lang="en-US" altLang="zh-TW"/>
              <a:t>C</a:t>
            </a:r>
            <a:r>
              <a:rPr lang="en-US" altLang="zh-TW" baseline="-25000"/>
              <a:t>k</a:t>
            </a:r>
            <a:r>
              <a:rPr lang="en-US" altLang="zh-TW"/>
              <a:t> (from Join Step) do</a:t>
            </a:r>
          </a:p>
          <a:p>
            <a:pPr lvl="2"/>
            <a:r>
              <a:rPr lang="en-US" altLang="zh-TW"/>
              <a:t>for all (k-1)-subsets s of c do</a:t>
            </a:r>
          </a:p>
          <a:p>
            <a:pPr lvl="3"/>
            <a:r>
              <a:rPr lang="en-US" altLang="zh-TW"/>
              <a:t>if (s not in L</a:t>
            </a:r>
            <a:r>
              <a:rPr lang="en-US" altLang="zh-TW" baseline="-25000"/>
              <a:t>k-1</a:t>
            </a:r>
            <a:r>
              <a:rPr lang="en-US" altLang="zh-TW"/>
              <a:t>) then</a:t>
            </a:r>
          </a:p>
          <a:p>
            <a:pPr lvl="4"/>
            <a:r>
              <a:rPr lang="en-US" altLang="zh-TW"/>
              <a:t>delete c from C</a:t>
            </a:r>
            <a:r>
              <a:rPr lang="en-US" altLang="zh-TW" baseline="-25000"/>
              <a:t>k</a:t>
            </a:r>
            <a:endParaRPr lang="en-US" altLang="en-US" baseline="-2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>
            <a:extLst>
              <a:ext uri="{FF2B5EF4-FFF2-40B4-BE49-F238E27FC236}">
                <a16:creationId xmlns:a16="http://schemas.microsoft.com/office/drawing/2014/main" id="{82C4C720-9778-45DA-A694-3A5734FF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8AA3-206A-4269-A694-51081F211BF5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EF8D3B79-5ECF-4AB6-858A-60836A5A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133600"/>
            <a:ext cx="3959225" cy="2301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55D35C8-811D-4AC9-A4E7-B8B7A3FC4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Apriori</a:t>
            </a:r>
          </a:p>
        </p:txBody>
      </p:sp>
      <p:graphicFrame>
        <p:nvGraphicFramePr>
          <p:cNvPr id="50180" name="Group 4">
            <a:extLst>
              <a:ext uri="{FF2B5EF4-FFF2-40B4-BE49-F238E27FC236}">
                <a16:creationId xmlns:a16="http://schemas.microsoft.com/office/drawing/2014/main" id="{AD7BBE9A-C423-4E9E-8EC1-4ACA9AFB4BD4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735133964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107774451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24683258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70610896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333480988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255440179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3929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81226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34646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4643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92259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571421"/>
                  </a:ext>
                </a:extLst>
              </a:tr>
            </a:tbl>
          </a:graphicData>
        </a:graphic>
      </p:graphicFrame>
      <p:sp>
        <p:nvSpPr>
          <p:cNvPr id="50231" name="Text Box 55">
            <a:extLst>
              <a:ext uri="{FF2B5EF4-FFF2-40B4-BE49-F238E27FC236}">
                <a16:creationId xmlns:a16="http://schemas.microsoft.com/office/drawing/2014/main" id="{3F092ADC-7004-4965-ACE1-9A0EE36E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765175"/>
            <a:ext cx="5148262" cy="590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Suppose we want to find all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 (e.g., itemsets with support &gt;= 3)</a:t>
            </a:r>
          </a:p>
        </p:txBody>
      </p:sp>
      <p:sp>
        <p:nvSpPr>
          <p:cNvPr id="50232" name="Oval 56">
            <a:extLst>
              <a:ext uri="{FF2B5EF4-FFF2-40B4-BE49-F238E27FC236}">
                <a16:creationId xmlns:a16="http://schemas.microsoft.com/office/drawing/2014/main" id="{D266F190-812C-462F-9F51-0859EEDDA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557338"/>
            <a:ext cx="2303463" cy="5032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</a:t>
            </a:r>
            <a:r>
              <a:rPr lang="en-US" altLang="zh-TW" baseline="-25000"/>
              <a:t>1</a:t>
            </a:r>
          </a:p>
        </p:txBody>
      </p:sp>
      <p:sp>
        <p:nvSpPr>
          <p:cNvPr id="50233" name="Oval 57">
            <a:extLst>
              <a:ext uri="{FF2B5EF4-FFF2-40B4-BE49-F238E27FC236}">
                <a16:creationId xmlns:a16="http://schemas.microsoft.com/office/drawing/2014/main" id="{D0E72241-11FE-4102-B57F-B629077F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708275"/>
            <a:ext cx="331311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r>
              <a:rPr lang="en-US" altLang="zh-TW" baseline="-25000"/>
              <a:t>2</a:t>
            </a:r>
          </a:p>
        </p:txBody>
      </p:sp>
      <p:sp>
        <p:nvSpPr>
          <p:cNvPr id="50234" name="Oval 58">
            <a:extLst>
              <a:ext uri="{FF2B5EF4-FFF2-40B4-BE49-F238E27FC236}">
                <a16:creationId xmlns:a16="http://schemas.microsoft.com/office/drawing/2014/main" id="{19E046CA-784E-4CE0-A09D-787E8A8A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860800"/>
            <a:ext cx="230346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</a:t>
            </a:r>
            <a:r>
              <a:rPr lang="en-US" altLang="zh-TW" baseline="-25000"/>
              <a:t>2</a:t>
            </a:r>
          </a:p>
        </p:txBody>
      </p:sp>
      <p:sp>
        <p:nvSpPr>
          <p:cNvPr id="50235" name="AutoShape 59">
            <a:extLst>
              <a:ext uri="{FF2B5EF4-FFF2-40B4-BE49-F238E27FC236}">
                <a16:creationId xmlns:a16="http://schemas.microsoft.com/office/drawing/2014/main" id="{BA199067-4E6B-4725-97F1-B0CEC1BDFB0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2150269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6" name="Text Box 60">
            <a:extLst>
              <a:ext uri="{FF2B5EF4-FFF2-40B4-BE49-F238E27FC236}">
                <a16:creationId xmlns:a16="http://schemas.microsoft.com/office/drawing/2014/main" id="{360B2CFC-0756-4494-ADDC-34A0AEB1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2224088"/>
            <a:ext cx="1641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Candidate Generation</a:t>
            </a:r>
          </a:p>
        </p:txBody>
      </p:sp>
      <p:sp>
        <p:nvSpPr>
          <p:cNvPr id="50237" name="AutoShape 61">
            <a:extLst>
              <a:ext uri="{FF2B5EF4-FFF2-40B4-BE49-F238E27FC236}">
                <a16:creationId xmlns:a16="http://schemas.microsoft.com/office/drawing/2014/main" id="{D6C944A8-C495-4E52-8EFD-3A9C56DC4E1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3302794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Text Box 62">
            <a:extLst>
              <a:ext uri="{FF2B5EF4-FFF2-40B4-BE49-F238E27FC236}">
                <a16:creationId xmlns:a16="http://schemas.microsoft.com/office/drawing/2014/main" id="{D59076EE-AB35-46D2-971A-EE7DBC1B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357563"/>
            <a:ext cx="2012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panose="020B0604020202020204" pitchFamily="34" charset="0"/>
              </a:rPr>
              <a:t>“</a:t>
            </a:r>
            <a:r>
              <a:rPr lang="en-US" altLang="zh-TW" sz="1200"/>
              <a:t>Large</a:t>
            </a:r>
            <a:r>
              <a:rPr lang="en-US" altLang="zh-TW" sz="1200">
                <a:latin typeface="Arial" panose="020B0604020202020204" pitchFamily="34" charset="0"/>
              </a:rPr>
              <a:t>”</a:t>
            </a:r>
            <a:r>
              <a:rPr lang="en-US" altLang="zh-TW" sz="1200"/>
              <a:t> Itemset Generation</a:t>
            </a:r>
          </a:p>
        </p:txBody>
      </p:sp>
      <p:sp>
        <p:nvSpPr>
          <p:cNvPr id="50239" name="Text Box 63">
            <a:extLst>
              <a:ext uri="{FF2B5EF4-FFF2-40B4-BE49-F238E27FC236}">
                <a16:creationId xmlns:a16="http://schemas.microsoft.com/office/drawing/2014/main" id="{4D8B56DA-06FD-4CAD-880E-D0E68D95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724400"/>
            <a:ext cx="4860925" cy="1079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/>
              <a:t>Thus, {A}, {B}, {C}, {D} and {E} are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itemsets of size 1 (or, </a:t>
            </a:r>
            <a:r>
              <a:rPr lang="en-US" altLang="zh-TW" sz="1600">
                <a:latin typeface="Arial" panose="020B0604020202020204" pitchFamily="34" charset="0"/>
              </a:rPr>
              <a:t>“</a:t>
            </a:r>
            <a:r>
              <a:rPr lang="en-US" altLang="zh-TW" sz="1600"/>
              <a:t>large</a:t>
            </a:r>
            <a:r>
              <a:rPr lang="en-US" altLang="zh-TW" sz="1600">
                <a:latin typeface="Arial" panose="020B0604020202020204" pitchFamily="34" charset="0"/>
              </a:rPr>
              <a:t>”</a:t>
            </a:r>
            <a:r>
              <a:rPr lang="en-US" altLang="zh-TW" sz="1600"/>
              <a:t> 1-itemsets).</a:t>
            </a:r>
          </a:p>
          <a:p>
            <a:endParaRPr lang="en-US" altLang="zh-TW" sz="1600"/>
          </a:p>
          <a:p>
            <a:r>
              <a:rPr lang="en-US" altLang="zh-TW" sz="1600"/>
              <a:t>We set L</a:t>
            </a:r>
            <a:r>
              <a:rPr lang="en-US" altLang="zh-TW" sz="1600" baseline="-25000"/>
              <a:t>1</a:t>
            </a:r>
            <a:r>
              <a:rPr lang="en-US" altLang="zh-TW" sz="1600"/>
              <a:t> = {{A}, {B}, {C}, {D}, {E}}</a:t>
            </a:r>
          </a:p>
        </p:txBody>
      </p:sp>
      <p:sp>
        <p:nvSpPr>
          <p:cNvPr id="50240" name="Text Box 64">
            <a:extLst>
              <a:ext uri="{FF2B5EF4-FFF2-40B4-BE49-F238E27FC236}">
                <a16:creationId xmlns:a16="http://schemas.microsoft.com/office/drawing/2014/main" id="{06552A5E-8D09-49AA-8452-EDA39A20A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060575"/>
            <a:ext cx="2036762" cy="2841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Large 2-itemset Generation</a:t>
            </a:r>
          </a:p>
        </p:txBody>
      </p:sp>
      <p:sp>
        <p:nvSpPr>
          <p:cNvPr id="50241" name="Text Box 65">
            <a:extLst>
              <a:ext uri="{FF2B5EF4-FFF2-40B4-BE49-F238E27FC236}">
                <a16:creationId xmlns:a16="http://schemas.microsoft.com/office/drawing/2014/main" id="{5C968619-3364-48B0-9E6C-4778B613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438650"/>
            <a:ext cx="3959225" cy="2301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</p:txBody>
      </p:sp>
      <p:sp>
        <p:nvSpPr>
          <p:cNvPr id="50242" name="Oval 66">
            <a:extLst>
              <a:ext uri="{FF2B5EF4-FFF2-40B4-BE49-F238E27FC236}">
                <a16:creationId xmlns:a16="http://schemas.microsoft.com/office/drawing/2014/main" id="{856248AE-2E31-4077-A966-C651DF67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5013325"/>
            <a:ext cx="331311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r>
              <a:rPr lang="en-US" altLang="zh-TW" baseline="-25000"/>
              <a:t>3</a:t>
            </a:r>
          </a:p>
        </p:txBody>
      </p:sp>
      <p:sp>
        <p:nvSpPr>
          <p:cNvPr id="50243" name="Oval 67">
            <a:extLst>
              <a:ext uri="{FF2B5EF4-FFF2-40B4-BE49-F238E27FC236}">
                <a16:creationId xmlns:a16="http://schemas.microsoft.com/office/drawing/2014/main" id="{752409AA-8C78-463A-84C6-FA9F2CF0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165850"/>
            <a:ext cx="2303463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</a:t>
            </a:r>
            <a:r>
              <a:rPr lang="en-US" altLang="zh-TW" baseline="-25000"/>
              <a:t>3</a:t>
            </a:r>
          </a:p>
        </p:txBody>
      </p:sp>
      <p:sp>
        <p:nvSpPr>
          <p:cNvPr id="50244" name="AutoShape 68">
            <a:extLst>
              <a:ext uri="{FF2B5EF4-FFF2-40B4-BE49-F238E27FC236}">
                <a16:creationId xmlns:a16="http://schemas.microsoft.com/office/drawing/2014/main" id="{05BFC8EA-EA55-41CD-9AF1-1F1E81527A2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4455319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45" name="Text Box 69">
            <a:extLst>
              <a:ext uri="{FF2B5EF4-FFF2-40B4-BE49-F238E27FC236}">
                <a16:creationId xmlns:a16="http://schemas.microsoft.com/office/drawing/2014/main" id="{E203F52B-B5A6-4075-9188-A4DEB213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4529138"/>
            <a:ext cx="1641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Candidate Generation</a:t>
            </a:r>
          </a:p>
        </p:txBody>
      </p:sp>
      <p:sp>
        <p:nvSpPr>
          <p:cNvPr id="50246" name="AutoShape 70">
            <a:extLst>
              <a:ext uri="{FF2B5EF4-FFF2-40B4-BE49-F238E27FC236}">
                <a16:creationId xmlns:a16="http://schemas.microsoft.com/office/drawing/2014/main" id="{3AE8643B-90B3-4726-B11F-DAA895BD5F6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557" y="5607844"/>
            <a:ext cx="39528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47" name="Text Box 71">
            <a:extLst>
              <a:ext uri="{FF2B5EF4-FFF2-40B4-BE49-F238E27FC236}">
                <a16:creationId xmlns:a16="http://schemas.microsoft.com/office/drawing/2014/main" id="{B043FDB1-4ED1-4DB5-96F0-B4E4B6C5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662613"/>
            <a:ext cx="2012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panose="020B0604020202020204" pitchFamily="34" charset="0"/>
              </a:rPr>
              <a:t>“</a:t>
            </a:r>
            <a:r>
              <a:rPr lang="en-US" altLang="zh-TW" sz="1200"/>
              <a:t>Large</a:t>
            </a:r>
            <a:r>
              <a:rPr lang="en-US" altLang="zh-TW" sz="1200">
                <a:latin typeface="Arial" panose="020B0604020202020204" pitchFamily="34" charset="0"/>
              </a:rPr>
              <a:t>”</a:t>
            </a:r>
            <a:r>
              <a:rPr lang="en-US" altLang="zh-TW" sz="1200"/>
              <a:t> Itemset Generation</a:t>
            </a:r>
          </a:p>
        </p:txBody>
      </p:sp>
      <p:sp>
        <p:nvSpPr>
          <p:cNvPr id="50248" name="Text Box 72">
            <a:extLst>
              <a:ext uri="{FF2B5EF4-FFF2-40B4-BE49-F238E27FC236}">
                <a16:creationId xmlns:a16="http://schemas.microsoft.com/office/drawing/2014/main" id="{310FA706-BC5F-4504-85D3-253521FFF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365625"/>
            <a:ext cx="2036762" cy="2841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Large 3-itemset Generation</a:t>
            </a:r>
          </a:p>
        </p:txBody>
      </p:sp>
      <p:sp>
        <p:nvSpPr>
          <p:cNvPr id="50249" name="Text Box 73">
            <a:extLst>
              <a:ext uri="{FF2B5EF4-FFF2-40B4-BE49-F238E27FC236}">
                <a16:creationId xmlns:a16="http://schemas.microsoft.com/office/drawing/2014/main" id="{703D0DC6-C41B-4C53-844F-953A2466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6573838"/>
            <a:ext cx="346075" cy="2841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panose="020B0604020202020204" pitchFamily="34" charset="0"/>
              </a:rPr>
              <a:t>…</a:t>
            </a:r>
            <a:endParaRPr lang="en-US" altLang="zh-TW" sz="1200"/>
          </a:p>
        </p:txBody>
      </p:sp>
      <p:sp>
        <p:nvSpPr>
          <p:cNvPr id="50250" name="Oval 74">
            <a:extLst>
              <a:ext uri="{FF2B5EF4-FFF2-40B4-BE49-F238E27FC236}">
                <a16:creationId xmlns:a16="http://schemas.microsoft.com/office/drawing/2014/main" id="{9C3EF70B-9A03-407D-A74A-2DCC2D472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133600"/>
            <a:ext cx="1781175" cy="50323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51" name="Oval 75">
            <a:extLst>
              <a:ext uri="{FF2B5EF4-FFF2-40B4-BE49-F238E27FC236}">
                <a16:creationId xmlns:a16="http://schemas.microsoft.com/office/drawing/2014/main" id="{0B4416CA-1A72-4922-B03D-53F981E18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284538"/>
            <a:ext cx="1944688" cy="50323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52" name="AutoShape 76">
            <a:extLst>
              <a:ext uri="{FF2B5EF4-FFF2-40B4-BE49-F238E27FC236}">
                <a16:creationId xmlns:a16="http://schemas.microsoft.com/office/drawing/2014/main" id="{F63EADC3-C96B-4F90-82A5-ED99BED8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765175"/>
            <a:ext cx="1728788" cy="792163"/>
          </a:xfrm>
          <a:prstGeom prst="wedgeRoundRectCallout">
            <a:avLst>
              <a:gd name="adj1" fmla="val -21352"/>
              <a:gd name="adj2" fmla="val 12755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sz="1600">
                <a:latin typeface="Tahoma" panose="020B0604030504040204" pitchFamily="34" charset="0"/>
              </a:rPr>
              <a:t>Join Step</a:t>
            </a:r>
          </a:p>
          <a:p>
            <a:pPr>
              <a:buFontTx/>
              <a:buAutoNum type="arabicPeriod"/>
            </a:pPr>
            <a:r>
              <a:rPr lang="en-US" altLang="zh-TW" sz="1600">
                <a:latin typeface="Tahoma" panose="020B0604030504040204" pitchFamily="34" charset="0"/>
              </a:rPr>
              <a:t>Prune Step</a:t>
            </a:r>
          </a:p>
        </p:txBody>
      </p:sp>
      <p:sp>
        <p:nvSpPr>
          <p:cNvPr id="50253" name="AutoShape 77">
            <a:extLst>
              <a:ext uri="{FF2B5EF4-FFF2-40B4-BE49-F238E27FC236}">
                <a16:creationId xmlns:a16="http://schemas.microsoft.com/office/drawing/2014/main" id="{8067A915-3E73-45D0-BDE7-E0AC7A9A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149725"/>
            <a:ext cx="1943100" cy="358775"/>
          </a:xfrm>
          <a:prstGeom prst="wedgeRoundRectCallout">
            <a:avLst>
              <a:gd name="adj1" fmla="val 3023"/>
              <a:gd name="adj2" fmla="val -15752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>
                <a:latin typeface="Tahoma" panose="020B0604030504040204" pitchFamily="34" charset="0"/>
              </a:rPr>
              <a:t>Counting Step</a:t>
            </a:r>
          </a:p>
        </p:txBody>
      </p:sp>
      <p:sp>
        <p:nvSpPr>
          <p:cNvPr id="50254" name="Oval 78">
            <a:extLst>
              <a:ext uri="{FF2B5EF4-FFF2-40B4-BE49-F238E27FC236}">
                <a16:creationId xmlns:a16="http://schemas.microsoft.com/office/drawing/2014/main" id="{9F3DF5A5-C4C0-46A7-B0E7-322789FD6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078288"/>
            <a:ext cx="1781175" cy="503237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3DBF83-756A-416B-B2BC-5B922CF5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2582-64A4-40CD-886F-050592A7A7DB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74D7C8E-D4C1-47AC-8C4D-A663A137A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Counting Step</a:t>
            </a:r>
            <a:endParaRPr lang="en-US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D04AD79-689B-49DC-AC35-2B6F1988D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After the candidate generation (i.e., Join Step and Prune Step), we are given a set of </a:t>
            </a:r>
            <a:r>
              <a:rPr lang="en-US" altLang="zh-TW" sz="2400" b="1">
                <a:solidFill>
                  <a:schemeClr val="folHlink"/>
                </a:solidFill>
              </a:rPr>
              <a:t>candidate</a:t>
            </a:r>
            <a:r>
              <a:rPr lang="en-US" altLang="zh-TW" sz="2400"/>
              <a:t> itemsets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We need to </a:t>
            </a:r>
            <a:r>
              <a:rPr lang="en-US" altLang="zh-TW" sz="2400" b="1">
                <a:solidFill>
                  <a:schemeClr val="folHlink"/>
                </a:solidFill>
              </a:rPr>
              <a:t>verify</a:t>
            </a:r>
            <a:r>
              <a:rPr lang="en-US" altLang="zh-TW" sz="2400"/>
              <a:t> whether these candidate itemsets are large or not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We have to scan the database to obtain the count of each itemset in the candidate set. 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Algorithm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For each itmeset c in C</a:t>
            </a:r>
            <a:r>
              <a:rPr lang="en-US" altLang="zh-TW" sz="2000" baseline="-25000"/>
              <a:t>k</a:t>
            </a:r>
            <a:r>
              <a:rPr lang="en-US" altLang="zh-TW" sz="2000"/>
              <a:t>,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obtain the count of c (from the database)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If the count of c is smaller than a given threshold,</a:t>
            </a:r>
          </a:p>
          <a:p>
            <a:pPr lvl="3">
              <a:lnSpc>
                <a:spcPct val="80000"/>
              </a:lnSpc>
            </a:pPr>
            <a:r>
              <a:rPr lang="en-US" altLang="zh-TW" sz="1600"/>
              <a:t>remove it from C</a:t>
            </a:r>
            <a:r>
              <a:rPr lang="en-US" altLang="zh-TW" sz="1600" baseline="-25000"/>
              <a:t>k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The remaining itemsets in C</a:t>
            </a:r>
            <a:r>
              <a:rPr lang="en-US" altLang="zh-TW" sz="2000" baseline="-25000"/>
              <a:t>k</a:t>
            </a:r>
            <a:r>
              <a:rPr lang="en-US" altLang="zh-TW" sz="2000"/>
              <a:t> correspond to L</a:t>
            </a:r>
            <a:r>
              <a:rPr lang="en-US" altLang="zh-TW" sz="2000" baseline="-25000"/>
              <a:t>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F4E6A4B9-040C-442A-82C7-45C8B7C9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2549-C4E7-4D2A-AF9B-01B8BADE8E1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7C8AA46-1959-428C-9B1C-BED64C5738D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00A3D337-3F79-44AB-857D-CBE87539B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309562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Supermarket Application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B3F765B1-9CF7-42EF-B885-C52457CE1178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292600"/>
            <a:ext cx="3960812" cy="2592388"/>
            <a:chOff x="3061" y="2704"/>
            <a:chExt cx="2495" cy="1633"/>
          </a:xfrm>
        </p:grpSpPr>
        <p:sp>
          <p:nvSpPr>
            <p:cNvPr id="29701" name="Text Box 5">
              <a:extLst>
                <a:ext uri="{FF2B5EF4-FFF2-40B4-BE49-F238E27FC236}">
                  <a16:creationId xmlns:a16="http://schemas.microsoft.com/office/drawing/2014/main" id="{C4E1AB1F-A6C7-43C9-814B-72C8FF44C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704"/>
              <a:ext cx="2495" cy="7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An interesting association:</a:t>
              </a:r>
            </a:p>
            <a:p>
              <a:endParaRPr lang="en-US" altLang="zh-TW"/>
            </a:p>
            <a:p>
              <a:r>
                <a:rPr lang="en-US" altLang="zh-TW" b="1">
                  <a:solidFill>
                    <a:schemeClr val="folHlink"/>
                  </a:solidFill>
                </a:rPr>
                <a:t>Diaper</a:t>
              </a:r>
              <a:r>
                <a:rPr lang="en-US" altLang="zh-TW"/>
                <a:t> and </a:t>
              </a:r>
              <a:r>
                <a:rPr lang="en-US" altLang="zh-TW" b="1">
                  <a:solidFill>
                    <a:schemeClr val="folHlink"/>
                  </a:solidFill>
                </a:rPr>
                <a:t>Beer</a:t>
              </a:r>
              <a:r>
                <a:rPr lang="en-US" altLang="zh-TW"/>
                <a:t> are usually bought together.  </a:t>
              </a:r>
            </a:p>
          </p:txBody>
        </p:sp>
        <p:grpSp>
          <p:nvGrpSpPr>
            <p:cNvPr id="29702" name="Group 6">
              <a:extLst>
                <a:ext uri="{FF2B5EF4-FFF2-40B4-BE49-F238E27FC236}">
                  <a16:creationId xmlns:a16="http://schemas.microsoft.com/office/drawing/2014/main" id="{22B0A6E4-FBC0-44C4-A66E-7542974C3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0" y="3496"/>
              <a:ext cx="628" cy="841"/>
              <a:chOff x="3833" y="3385"/>
              <a:chExt cx="628" cy="841"/>
            </a:xfrm>
          </p:grpSpPr>
          <p:pic>
            <p:nvPicPr>
              <p:cNvPr id="29703" name="Picture 7" descr="beer">
                <a:extLst>
                  <a:ext uri="{FF2B5EF4-FFF2-40B4-BE49-F238E27FC236}">
                    <a16:creationId xmlns:a16="http://schemas.microsoft.com/office/drawing/2014/main" id="{22D904C7-3602-4CA3-A5A0-49BFFB3817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3" y="3385"/>
                <a:ext cx="628" cy="7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9704" name="Text Box 8">
                <a:extLst>
                  <a:ext uri="{FF2B5EF4-FFF2-40B4-BE49-F238E27FC236}">
                    <a16:creationId xmlns:a16="http://schemas.microsoft.com/office/drawing/2014/main" id="{6587A565-9AE6-45FB-AD70-F4F327164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2" y="3995"/>
                <a:ext cx="4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beer</a:t>
                </a:r>
              </a:p>
            </p:txBody>
          </p:sp>
        </p:grpSp>
        <p:grpSp>
          <p:nvGrpSpPr>
            <p:cNvPr id="29705" name="Group 9">
              <a:extLst>
                <a:ext uri="{FF2B5EF4-FFF2-40B4-BE49-F238E27FC236}">
                  <a16:creationId xmlns:a16="http://schemas.microsoft.com/office/drawing/2014/main" id="{ABDF6834-E635-407D-A89A-1AE1FAEFA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3583"/>
              <a:ext cx="546" cy="723"/>
              <a:chOff x="1207" y="2055"/>
              <a:chExt cx="546" cy="723"/>
            </a:xfrm>
          </p:grpSpPr>
          <p:pic>
            <p:nvPicPr>
              <p:cNvPr id="29706" name="Picture 10" descr="diaper">
                <a:extLst>
                  <a:ext uri="{FF2B5EF4-FFF2-40B4-BE49-F238E27FC236}">
                    <a16:creationId xmlns:a16="http://schemas.microsoft.com/office/drawing/2014/main" id="{78E5A529-FF1D-4651-B4D5-62949897B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7" y="2055"/>
                <a:ext cx="546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07" name="Text Box 11">
                <a:extLst>
                  <a:ext uri="{FF2B5EF4-FFF2-40B4-BE49-F238E27FC236}">
                    <a16:creationId xmlns:a16="http://schemas.microsoft.com/office/drawing/2014/main" id="{85243AB5-220F-45A2-B6F6-6F097C64E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2" y="2547"/>
                <a:ext cx="5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diaper</a:t>
                </a:r>
              </a:p>
            </p:txBody>
          </p:sp>
        </p:grpSp>
      </p:grpSp>
      <p:sp>
        <p:nvSpPr>
          <p:cNvPr id="29708" name="Text Box 12">
            <a:extLst>
              <a:ext uri="{FF2B5EF4-FFF2-40B4-BE49-F238E27FC236}">
                <a16:creationId xmlns:a16="http://schemas.microsoft.com/office/drawing/2014/main" id="{E0E43ECF-811E-4692-8158-CEF9F881A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284788"/>
            <a:ext cx="2160588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Why? Is it strange?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Text Box 13">
            <a:extLst>
              <a:ext uri="{FF2B5EF4-FFF2-40B4-BE49-F238E27FC236}">
                <a16:creationId xmlns:a16="http://schemas.microsoft.com/office/drawing/2014/main" id="{ECA5E46F-AED6-4863-A4DA-AE4925B5D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52738"/>
            <a:ext cx="8280400" cy="39465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sp>
        <p:nvSpPr>
          <p:cNvPr id="30735" name="Text Box 15">
            <a:extLst>
              <a:ext uri="{FF2B5EF4-FFF2-40B4-BE49-F238E27FC236}">
                <a16:creationId xmlns:a16="http://schemas.microsoft.com/office/drawing/2014/main" id="{8A3DAD25-BF6E-4AB1-A442-07278DDAB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65625"/>
            <a:ext cx="1584325" cy="22987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Office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pSp>
        <p:nvGrpSpPr>
          <p:cNvPr id="30736" name="Group 16">
            <a:extLst>
              <a:ext uri="{FF2B5EF4-FFF2-40B4-BE49-F238E27FC236}">
                <a16:creationId xmlns:a16="http://schemas.microsoft.com/office/drawing/2014/main" id="{786FF22D-8D51-47C4-9350-993819D0C083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5013325"/>
            <a:ext cx="1154112" cy="1295400"/>
            <a:chOff x="611" y="3158"/>
            <a:chExt cx="727" cy="816"/>
          </a:xfrm>
        </p:grpSpPr>
        <p:grpSp>
          <p:nvGrpSpPr>
            <p:cNvPr id="30737" name="Group 17">
              <a:extLst>
                <a:ext uri="{FF2B5EF4-FFF2-40B4-BE49-F238E27FC236}">
                  <a16:creationId xmlns:a16="http://schemas.microsoft.com/office/drawing/2014/main" id="{B2D04FC4-811B-4B5C-9E40-32D04D104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3563"/>
              <a:ext cx="408" cy="411"/>
              <a:chOff x="930" y="3563"/>
              <a:chExt cx="408" cy="411"/>
            </a:xfrm>
          </p:grpSpPr>
          <p:sp>
            <p:nvSpPr>
              <p:cNvPr id="30738" name="Rectangle 18">
                <a:extLst>
                  <a:ext uri="{FF2B5EF4-FFF2-40B4-BE49-F238E27FC236}">
                    <a16:creationId xmlns:a16="http://schemas.microsoft.com/office/drawing/2014/main" id="{BD5E142B-8BBE-4832-97C6-92AAA329A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563"/>
                <a:ext cx="408" cy="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9" name="Rectangle 19">
                <a:extLst>
                  <a:ext uri="{FF2B5EF4-FFF2-40B4-BE49-F238E27FC236}">
                    <a16:creationId xmlns:a16="http://schemas.microsoft.com/office/drawing/2014/main" id="{B0C5C506-98F2-474C-952D-49F409BF8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657"/>
                <a:ext cx="90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40" name="Group 20">
              <a:extLst>
                <a:ext uri="{FF2B5EF4-FFF2-40B4-BE49-F238E27FC236}">
                  <a16:creationId xmlns:a16="http://schemas.microsoft.com/office/drawing/2014/main" id="{3E56D63D-ED7E-4743-BC15-F2F9EC831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" y="3158"/>
              <a:ext cx="455" cy="816"/>
              <a:chOff x="611" y="3158"/>
              <a:chExt cx="455" cy="816"/>
            </a:xfrm>
          </p:grpSpPr>
          <p:sp>
            <p:nvSpPr>
              <p:cNvPr id="30741" name="Oval 21">
                <a:extLst>
                  <a:ext uri="{FF2B5EF4-FFF2-40B4-BE49-F238E27FC236}">
                    <a16:creationId xmlns:a16="http://schemas.microsoft.com/office/drawing/2014/main" id="{0C544FF6-1C3E-4EFB-9EA5-B2DF84495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3158"/>
                <a:ext cx="273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2" name="Line 22">
                <a:extLst>
                  <a:ext uri="{FF2B5EF4-FFF2-40B4-BE49-F238E27FC236}">
                    <a16:creationId xmlns:a16="http://schemas.microsoft.com/office/drawing/2014/main" id="{11041DC1-7762-429B-BE11-1E14822FD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43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Line 23">
                <a:extLst>
                  <a:ext uri="{FF2B5EF4-FFF2-40B4-BE49-F238E27FC236}">
                    <a16:creationId xmlns:a16="http://schemas.microsoft.com/office/drawing/2014/main" id="{26FCC837-160E-4824-BF03-ADEFDF9E3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430"/>
                <a:ext cx="318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Line 24">
                <a:extLst>
                  <a:ext uri="{FF2B5EF4-FFF2-40B4-BE49-F238E27FC236}">
                    <a16:creationId xmlns:a16="http://schemas.microsoft.com/office/drawing/2014/main" id="{94EC1C50-D618-4BAF-A56B-98724F132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430"/>
                <a:ext cx="22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Line 25">
                <a:extLst>
                  <a:ext uri="{FF2B5EF4-FFF2-40B4-BE49-F238E27FC236}">
                    <a16:creationId xmlns:a16="http://schemas.microsoft.com/office/drawing/2014/main" id="{0BCD3080-5168-4502-AE2B-B602E47D7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702"/>
                <a:ext cx="27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Line 26">
                <a:extLst>
                  <a:ext uri="{FF2B5EF4-FFF2-40B4-BE49-F238E27FC236}">
                    <a16:creationId xmlns:a16="http://schemas.microsoft.com/office/drawing/2014/main" id="{863ABB43-1F26-4030-A9DB-02336CC0B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70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Line 27">
                <a:extLst>
                  <a:ext uri="{FF2B5EF4-FFF2-40B4-BE49-F238E27FC236}">
                    <a16:creationId xmlns:a16="http://schemas.microsoft.com/office/drawing/2014/main" id="{94F53EB1-CBB5-4BFC-8D70-6D706B599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70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Line 28">
                <a:extLst>
                  <a:ext uri="{FF2B5EF4-FFF2-40B4-BE49-F238E27FC236}">
                    <a16:creationId xmlns:a16="http://schemas.microsoft.com/office/drawing/2014/main" id="{F337B51F-7A60-4137-9107-1091083C7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3748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49" name="Group 29">
              <a:extLst>
                <a:ext uri="{FF2B5EF4-FFF2-40B4-BE49-F238E27FC236}">
                  <a16:creationId xmlns:a16="http://schemas.microsoft.com/office/drawing/2014/main" id="{1EB561E5-60E2-4D7D-B22A-210F2A7B77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475"/>
              <a:ext cx="227" cy="499"/>
              <a:chOff x="612" y="3475"/>
              <a:chExt cx="227" cy="499"/>
            </a:xfrm>
          </p:grpSpPr>
          <p:sp>
            <p:nvSpPr>
              <p:cNvPr id="30750" name="Rectangle 30">
                <a:extLst>
                  <a:ext uri="{FF2B5EF4-FFF2-40B4-BE49-F238E27FC236}">
                    <a16:creationId xmlns:a16="http://schemas.microsoft.com/office/drawing/2014/main" id="{157261E8-4C39-4E1F-A206-86BCC0C28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3748"/>
                <a:ext cx="227" cy="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1" name="Rectangle 31">
                <a:extLst>
                  <a:ext uri="{FF2B5EF4-FFF2-40B4-BE49-F238E27FC236}">
                    <a16:creationId xmlns:a16="http://schemas.microsoft.com/office/drawing/2014/main" id="{51007D04-BD1D-4A13-99D7-8DC78C57B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93"/>
                <a:ext cx="4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2" name="Rectangle 32">
                <a:extLst>
                  <a:ext uri="{FF2B5EF4-FFF2-40B4-BE49-F238E27FC236}">
                    <a16:creationId xmlns:a16="http://schemas.microsoft.com/office/drawing/2014/main" id="{4EAC84BF-8934-4F75-BEB5-F62871DDC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793"/>
                <a:ext cx="4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3" name="Rectangle 33">
                <a:extLst>
                  <a:ext uri="{FF2B5EF4-FFF2-40B4-BE49-F238E27FC236}">
                    <a16:creationId xmlns:a16="http://schemas.microsoft.com/office/drawing/2014/main" id="{6AD7FAC0-164E-4211-928A-E911A76D4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3475"/>
                <a:ext cx="4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754" name="Text Box 34">
            <a:extLst>
              <a:ext uri="{FF2B5EF4-FFF2-40B4-BE49-F238E27FC236}">
                <a16:creationId xmlns:a16="http://schemas.microsoft.com/office/drawing/2014/main" id="{58CC6B4A-6CF0-4EE3-9D7F-E110A2244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89388"/>
            <a:ext cx="158432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Daytime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:a16="http://schemas.microsoft.com/office/drawing/2014/main" id="{0E85B05A-878B-45CF-8BC3-648595975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65296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Working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endParaRPr lang="en-US" altLang="zh-TW"/>
          </a:p>
        </p:txBody>
      </p:sp>
      <p:sp>
        <p:nvSpPr>
          <p:cNvPr id="37" name="Slide Number Placeholder 8">
            <a:extLst>
              <a:ext uri="{FF2B5EF4-FFF2-40B4-BE49-F238E27FC236}">
                <a16:creationId xmlns:a16="http://schemas.microsoft.com/office/drawing/2014/main" id="{04404090-2F6D-4122-8058-0EFEC7D3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8E4B-74FA-4802-9CF8-055B3F67EDB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F07EE3E-4EFE-40E3-A799-A0B9A0A1EB4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5E384379-E6ED-4E00-A2AE-5AD3F293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309562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Supermarket Application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6800C489-4ABC-40BD-A981-F2F6C70129A2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88913"/>
            <a:ext cx="3960812" cy="2592387"/>
            <a:chOff x="3061" y="2704"/>
            <a:chExt cx="2495" cy="1633"/>
          </a:xfrm>
        </p:grpSpPr>
        <p:sp>
          <p:nvSpPr>
            <p:cNvPr id="30725" name="Text Box 5">
              <a:extLst>
                <a:ext uri="{FF2B5EF4-FFF2-40B4-BE49-F238E27FC236}">
                  <a16:creationId xmlns:a16="http://schemas.microsoft.com/office/drawing/2014/main" id="{8006F09B-FBB4-4838-985D-6C1449CDE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704"/>
              <a:ext cx="2495" cy="7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An interesting association:</a:t>
              </a:r>
            </a:p>
            <a:p>
              <a:endParaRPr lang="en-US" altLang="zh-TW"/>
            </a:p>
            <a:p>
              <a:r>
                <a:rPr lang="en-US" altLang="zh-TW" b="1">
                  <a:solidFill>
                    <a:schemeClr val="folHlink"/>
                  </a:solidFill>
                </a:rPr>
                <a:t>Diaper</a:t>
              </a:r>
              <a:r>
                <a:rPr lang="en-US" altLang="zh-TW"/>
                <a:t> and </a:t>
              </a:r>
              <a:r>
                <a:rPr lang="en-US" altLang="zh-TW" b="1">
                  <a:solidFill>
                    <a:schemeClr val="folHlink"/>
                  </a:solidFill>
                </a:rPr>
                <a:t>Beer</a:t>
              </a:r>
              <a:r>
                <a:rPr lang="en-US" altLang="zh-TW"/>
                <a:t> are usually bought together.  </a:t>
              </a:r>
            </a:p>
          </p:txBody>
        </p:sp>
        <p:grpSp>
          <p:nvGrpSpPr>
            <p:cNvPr id="30726" name="Group 6">
              <a:extLst>
                <a:ext uri="{FF2B5EF4-FFF2-40B4-BE49-F238E27FC236}">
                  <a16:creationId xmlns:a16="http://schemas.microsoft.com/office/drawing/2014/main" id="{4E1D8657-346D-4D03-9DD4-09B0BC8D3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0" y="3496"/>
              <a:ext cx="628" cy="841"/>
              <a:chOff x="3833" y="3385"/>
              <a:chExt cx="628" cy="841"/>
            </a:xfrm>
          </p:grpSpPr>
          <p:pic>
            <p:nvPicPr>
              <p:cNvPr id="30727" name="Picture 7" descr="beer">
                <a:extLst>
                  <a:ext uri="{FF2B5EF4-FFF2-40B4-BE49-F238E27FC236}">
                    <a16:creationId xmlns:a16="http://schemas.microsoft.com/office/drawing/2014/main" id="{B869C50E-AEB5-4F24-984E-AC927747FE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3" y="3385"/>
                <a:ext cx="628" cy="7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0728" name="Text Box 8">
                <a:extLst>
                  <a:ext uri="{FF2B5EF4-FFF2-40B4-BE49-F238E27FC236}">
                    <a16:creationId xmlns:a16="http://schemas.microsoft.com/office/drawing/2014/main" id="{BF666266-87B5-41CF-B1D5-31E67478C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2" y="3995"/>
                <a:ext cx="4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beer</a:t>
                </a:r>
              </a:p>
            </p:txBody>
          </p:sp>
        </p:grpSp>
        <p:grpSp>
          <p:nvGrpSpPr>
            <p:cNvPr id="30729" name="Group 9">
              <a:extLst>
                <a:ext uri="{FF2B5EF4-FFF2-40B4-BE49-F238E27FC236}">
                  <a16:creationId xmlns:a16="http://schemas.microsoft.com/office/drawing/2014/main" id="{128D9BFD-9C6C-4A99-812D-70199A5F4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3583"/>
              <a:ext cx="546" cy="723"/>
              <a:chOff x="1207" y="2055"/>
              <a:chExt cx="546" cy="723"/>
            </a:xfrm>
          </p:grpSpPr>
          <p:pic>
            <p:nvPicPr>
              <p:cNvPr id="30730" name="Picture 10" descr="diaper">
                <a:extLst>
                  <a:ext uri="{FF2B5EF4-FFF2-40B4-BE49-F238E27FC236}">
                    <a16:creationId xmlns:a16="http://schemas.microsoft.com/office/drawing/2014/main" id="{E7A25FA4-3EFA-4963-9F34-C577FCC96E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7" y="2055"/>
                <a:ext cx="546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31" name="Text Box 11">
                <a:extLst>
                  <a:ext uri="{FF2B5EF4-FFF2-40B4-BE49-F238E27FC236}">
                    <a16:creationId xmlns:a16="http://schemas.microsoft.com/office/drawing/2014/main" id="{85C1C6E9-2C94-4A90-993D-B01999B56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2" y="2547"/>
                <a:ext cx="5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diaper</a:t>
                </a:r>
              </a:p>
            </p:txBody>
          </p:sp>
        </p:grpSp>
      </p:grpSp>
      <p:sp>
        <p:nvSpPr>
          <p:cNvPr id="30732" name="Text Box 12">
            <a:extLst>
              <a:ext uri="{FF2B5EF4-FFF2-40B4-BE49-F238E27FC236}">
                <a16:creationId xmlns:a16="http://schemas.microsoft.com/office/drawing/2014/main" id="{40C90543-0FAC-4B82-9563-F30600A0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181100"/>
            <a:ext cx="2160588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Why? Is it strange?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65DEE37B-4DC6-4720-AD8E-EF7C8E775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97200"/>
            <a:ext cx="5543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folHlink"/>
                </a:solidFill>
              </a:rPr>
              <a:t>Reasons:</a:t>
            </a:r>
          </a:p>
          <a:p>
            <a:endParaRPr lang="en-US" altLang="zh-TW" b="1"/>
          </a:p>
          <a:p>
            <a:r>
              <a:rPr lang="en-US" altLang="zh-TW"/>
              <a:t>This pattern occurs frequently in the </a:t>
            </a:r>
            <a:r>
              <a:rPr lang="en-US" altLang="zh-TW" b="1">
                <a:solidFill>
                  <a:schemeClr val="folHlink"/>
                </a:solidFill>
              </a:rPr>
              <a:t>early evening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nimBg="1"/>
      <p:bldP spid="30735" grpId="0" animBg="1"/>
      <p:bldP spid="30754" grpId="0" animBg="1"/>
      <p:bldP spid="30755" grpId="0"/>
      <p:bldP spid="30755" grpId="1"/>
      <p:bldP spid="307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6">
            <a:extLst>
              <a:ext uri="{FF2B5EF4-FFF2-40B4-BE49-F238E27FC236}">
                <a16:creationId xmlns:a16="http://schemas.microsoft.com/office/drawing/2014/main" id="{C292AF19-BCF8-4C57-81BD-415A55EC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/>
          <a:p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70" name="Slide Number Placeholder 8">
            <a:extLst>
              <a:ext uri="{FF2B5EF4-FFF2-40B4-BE49-F238E27FC236}">
                <a16:creationId xmlns:a16="http://schemas.microsoft.com/office/drawing/2014/main" id="{46BFA782-5CC7-499C-A520-78C0000A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FF7A0740-1E2C-47C5-82EB-6E2F02489AB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795342A-694D-484B-BF82-9827E7A37B9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9F64B16D-93C8-45B6-BF64-AC9BF3E0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309562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Supermarket Application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01FD8681-57F3-468B-A329-305F28563268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88913"/>
            <a:ext cx="3960812" cy="2592387"/>
            <a:chOff x="3061" y="2704"/>
            <a:chExt cx="2495" cy="1633"/>
          </a:xfrm>
        </p:grpSpPr>
        <p:sp>
          <p:nvSpPr>
            <p:cNvPr id="31749" name="Text Box 5">
              <a:extLst>
                <a:ext uri="{FF2B5EF4-FFF2-40B4-BE49-F238E27FC236}">
                  <a16:creationId xmlns:a16="http://schemas.microsoft.com/office/drawing/2014/main" id="{D6763BC0-4D73-4179-9015-34C7D5BE4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704"/>
              <a:ext cx="2495" cy="7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An interesting association:</a:t>
              </a:r>
            </a:p>
            <a:p>
              <a:endParaRPr lang="en-US" altLang="zh-TW"/>
            </a:p>
            <a:p>
              <a:r>
                <a:rPr lang="en-US" altLang="zh-TW" b="1">
                  <a:solidFill>
                    <a:schemeClr val="folHlink"/>
                  </a:solidFill>
                </a:rPr>
                <a:t>Diaper</a:t>
              </a:r>
              <a:r>
                <a:rPr lang="en-US" altLang="zh-TW"/>
                <a:t> and </a:t>
              </a:r>
              <a:r>
                <a:rPr lang="en-US" altLang="zh-TW" b="1">
                  <a:solidFill>
                    <a:schemeClr val="folHlink"/>
                  </a:solidFill>
                </a:rPr>
                <a:t>Beer</a:t>
              </a:r>
              <a:r>
                <a:rPr lang="en-US" altLang="zh-TW"/>
                <a:t> are usually bought together.  </a:t>
              </a:r>
            </a:p>
          </p:txBody>
        </p:sp>
        <p:grpSp>
          <p:nvGrpSpPr>
            <p:cNvPr id="31750" name="Group 6">
              <a:extLst>
                <a:ext uri="{FF2B5EF4-FFF2-40B4-BE49-F238E27FC236}">
                  <a16:creationId xmlns:a16="http://schemas.microsoft.com/office/drawing/2014/main" id="{A35FA99A-A750-4A0B-B56C-10EC3032B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0" y="3496"/>
              <a:ext cx="628" cy="841"/>
              <a:chOff x="3833" y="3385"/>
              <a:chExt cx="628" cy="841"/>
            </a:xfrm>
          </p:grpSpPr>
          <p:pic>
            <p:nvPicPr>
              <p:cNvPr id="31751" name="Picture 7" descr="beer">
                <a:extLst>
                  <a:ext uri="{FF2B5EF4-FFF2-40B4-BE49-F238E27FC236}">
                    <a16:creationId xmlns:a16="http://schemas.microsoft.com/office/drawing/2014/main" id="{47E6774B-FB00-4CC6-87D1-15B8DCB720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3" y="3385"/>
                <a:ext cx="628" cy="7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1752" name="Text Box 8">
                <a:extLst>
                  <a:ext uri="{FF2B5EF4-FFF2-40B4-BE49-F238E27FC236}">
                    <a16:creationId xmlns:a16="http://schemas.microsoft.com/office/drawing/2014/main" id="{8AE01D52-52FB-4C98-80FC-D3323CE9DF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2" y="3995"/>
                <a:ext cx="4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beer</a:t>
                </a:r>
              </a:p>
            </p:txBody>
          </p:sp>
        </p:grpSp>
        <p:grpSp>
          <p:nvGrpSpPr>
            <p:cNvPr id="31753" name="Group 9">
              <a:extLst>
                <a:ext uri="{FF2B5EF4-FFF2-40B4-BE49-F238E27FC236}">
                  <a16:creationId xmlns:a16="http://schemas.microsoft.com/office/drawing/2014/main" id="{3815180A-6FA8-40A7-9839-CC1C37A16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3583"/>
              <a:ext cx="546" cy="723"/>
              <a:chOff x="1207" y="2055"/>
              <a:chExt cx="546" cy="723"/>
            </a:xfrm>
          </p:grpSpPr>
          <p:pic>
            <p:nvPicPr>
              <p:cNvPr id="31754" name="Picture 10" descr="diaper">
                <a:extLst>
                  <a:ext uri="{FF2B5EF4-FFF2-40B4-BE49-F238E27FC236}">
                    <a16:creationId xmlns:a16="http://schemas.microsoft.com/office/drawing/2014/main" id="{F7D32AB2-BD78-4B00-9AB0-990932D28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7" y="2055"/>
                <a:ext cx="546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755" name="Text Box 11">
                <a:extLst>
                  <a:ext uri="{FF2B5EF4-FFF2-40B4-BE49-F238E27FC236}">
                    <a16:creationId xmlns:a16="http://schemas.microsoft.com/office/drawing/2014/main" id="{9335605D-13A4-4D7A-A3FE-BB4DBEF3F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2" y="2547"/>
                <a:ext cx="5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diaper</a:t>
                </a:r>
              </a:p>
            </p:txBody>
          </p:sp>
        </p:grpSp>
      </p:grpSp>
      <p:sp>
        <p:nvSpPr>
          <p:cNvPr id="31756" name="Text Box 12">
            <a:extLst>
              <a:ext uri="{FF2B5EF4-FFF2-40B4-BE49-F238E27FC236}">
                <a16:creationId xmlns:a16="http://schemas.microsoft.com/office/drawing/2014/main" id="{386D2C7C-6102-4509-BEA2-0FEA45E5F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181100"/>
            <a:ext cx="2160588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Why? Is it strange?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FF619E6A-6468-4B41-BBF7-CD1C02E44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52738"/>
            <a:ext cx="8280400" cy="39465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3A669064-DCFA-497A-98A1-39755D427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97200"/>
            <a:ext cx="5543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folHlink"/>
                </a:solidFill>
              </a:rPr>
              <a:t>Reasons:</a:t>
            </a:r>
          </a:p>
          <a:p>
            <a:endParaRPr lang="en-US" altLang="zh-TW" b="1"/>
          </a:p>
          <a:p>
            <a:r>
              <a:rPr lang="en-US" altLang="zh-TW"/>
              <a:t>This pattern occurs frequently in the </a:t>
            </a:r>
            <a:r>
              <a:rPr lang="en-US" altLang="zh-TW" b="1">
                <a:solidFill>
                  <a:schemeClr val="folHlink"/>
                </a:solidFill>
              </a:rPr>
              <a:t>early evening</a:t>
            </a:r>
            <a:r>
              <a:rPr lang="en-US" altLang="zh-TW"/>
              <a:t>.</a:t>
            </a: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FB0F1E81-79FE-417A-ACD4-AA64D1714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65625"/>
            <a:ext cx="1584325" cy="22987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Office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pSp>
        <p:nvGrpSpPr>
          <p:cNvPr id="31760" name="Group 16">
            <a:extLst>
              <a:ext uri="{FF2B5EF4-FFF2-40B4-BE49-F238E27FC236}">
                <a16:creationId xmlns:a16="http://schemas.microsoft.com/office/drawing/2014/main" id="{8B560533-92FB-481A-8CFB-A23E4D38BBCF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5013325"/>
            <a:ext cx="1154112" cy="1295400"/>
            <a:chOff x="611" y="3158"/>
            <a:chExt cx="727" cy="816"/>
          </a:xfrm>
        </p:grpSpPr>
        <p:grpSp>
          <p:nvGrpSpPr>
            <p:cNvPr id="31761" name="Group 17">
              <a:extLst>
                <a:ext uri="{FF2B5EF4-FFF2-40B4-BE49-F238E27FC236}">
                  <a16:creationId xmlns:a16="http://schemas.microsoft.com/office/drawing/2014/main" id="{AA6AE92F-DDB0-412B-81DA-97FF80932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3563"/>
              <a:ext cx="408" cy="411"/>
              <a:chOff x="930" y="3563"/>
              <a:chExt cx="408" cy="411"/>
            </a:xfrm>
          </p:grpSpPr>
          <p:sp>
            <p:nvSpPr>
              <p:cNvPr id="31762" name="Rectangle 18">
                <a:extLst>
                  <a:ext uri="{FF2B5EF4-FFF2-40B4-BE49-F238E27FC236}">
                    <a16:creationId xmlns:a16="http://schemas.microsoft.com/office/drawing/2014/main" id="{D6F167B3-E98E-4FE5-A52D-C4C1F289D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563"/>
                <a:ext cx="408" cy="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3" name="Rectangle 19">
                <a:extLst>
                  <a:ext uri="{FF2B5EF4-FFF2-40B4-BE49-F238E27FC236}">
                    <a16:creationId xmlns:a16="http://schemas.microsoft.com/office/drawing/2014/main" id="{7B918124-4135-405F-8377-8BCCF7E00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657"/>
                <a:ext cx="90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64" name="Group 20">
              <a:extLst>
                <a:ext uri="{FF2B5EF4-FFF2-40B4-BE49-F238E27FC236}">
                  <a16:creationId xmlns:a16="http://schemas.microsoft.com/office/drawing/2014/main" id="{E29B5CE7-797A-4844-BBD2-B52B68CA0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" y="3158"/>
              <a:ext cx="455" cy="816"/>
              <a:chOff x="611" y="3158"/>
              <a:chExt cx="455" cy="816"/>
            </a:xfrm>
          </p:grpSpPr>
          <p:sp>
            <p:nvSpPr>
              <p:cNvPr id="31765" name="Oval 21">
                <a:extLst>
                  <a:ext uri="{FF2B5EF4-FFF2-40B4-BE49-F238E27FC236}">
                    <a16:creationId xmlns:a16="http://schemas.microsoft.com/office/drawing/2014/main" id="{556A5CF6-29D6-44EF-8F3E-B40795121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3158"/>
                <a:ext cx="273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6" name="Line 22">
                <a:extLst>
                  <a:ext uri="{FF2B5EF4-FFF2-40B4-BE49-F238E27FC236}">
                    <a16:creationId xmlns:a16="http://schemas.microsoft.com/office/drawing/2014/main" id="{F2F903CA-493D-4177-BF96-46ACD0DA7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43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7" name="Line 23">
                <a:extLst>
                  <a:ext uri="{FF2B5EF4-FFF2-40B4-BE49-F238E27FC236}">
                    <a16:creationId xmlns:a16="http://schemas.microsoft.com/office/drawing/2014/main" id="{B869F184-26FF-4A83-8044-254B7E9AE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430"/>
                <a:ext cx="318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24">
                <a:extLst>
                  <a:ext uri="{FF2B5EF4-FFF2-40B4-BE49-F238E27FC236}">
                    <a16:creationId xmlns:a16="http://schemas.microsoft.com/office/drawing/2014/main" id="{51FB1A84-DE04-466E-A426-A0AD26493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430"/>
                <a:ext cx="22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9" name="Line 25">
                <a:extLst>
                  <a:ext uri="{FF2B5EF4-FFF2-40B4-BE49-F238E27FC236}">
                    <a16:creationId xmlns:a16="http://schemas.microsoft.com/office/drawing/2014/main" id="{38AF5646-2BE1-4583-A903-500B6FA1A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702"/>
                <a:ext cx="27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0" name="Line 26">
                <a:extLst>
                  <a:ext uri="{FF2B5EF4-FFF2-40B4-BE49-F238E27FC236}">
                    <a16:creationId xmlns:a16="http://schemas.microsoft.com/office/drawing/2014/main" id="{AA29B8A8-DB7A-4978-9AE6-912CA467D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70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1" name="Line 27">
                <a:extLst>
                  <a:ext uri="{FF2B5EF4-FFF2-40B4-BE49-F238E27FC236}">
                    <a16:creationId xmlns:a16="http://schemas.microsoft.com/office/drawing/2014/main" id="{0EA39AFE-CE9E-4EC0-A85F-D62F6A3E0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70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28">
                <a:extLst>
                  <a:ext uri="{FF2B5EF4-FFF2-40B4-BE49-F238E27FC236}">
                    <a16:creationId xmlns:a16="http://schemas.microsoft.com/office/drawing/2014/main" id="{E9996F76-EF42-45BA-B995-BCA71A8D1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3748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73" name="Group 29">
              <a:extLst>
                <a:ext uri="{FF2B5EF4-FFF2-40B4-BE49-F238E27FC236}">
                  <a16:creationId xmlns:a16="http://schemas.microsoft.com/office/drawing/2014/main" id="{E078B7AF-4A1D-4012-A8EE-A073BA668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475"/>
              <a:ext cx="227" cy="499"/>
              <a:chOff x="612" y="3475"/>
              <a:chExt cx="227" cy="499"/>
            </a:xfrm>
          </p:grpSpPr>
          <p:sp>
            <p:nvSpPr>
              <p:cNvPr id="31774" name="Rectangle 30">
                <a:extLst>
                  <a:ext uri="{FF2B5EF4-FFF2-40B4-BE49-F238E27FC236}">
                    <a16:creationId xmlns:a16="http://schemas.microsoft.com/office/drawing/2014/main" id="{85A56796-704E-41A8-BDE7-8B22F4A1B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3748"/>
                <a:ext cx="227" cy="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5" name="Rectangle 31">
                <a:extLst>
                  <a:ext uri="{FF2B5EF4-FFF2-40B4-BE49-F238E27FC236}">
                    <a16:creationId xmlns:a16="http://schemas.microsoft.com/office/drawing/2014/main" id="{53EEA437-8CDA-4A3D-92F6-B85690A93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793"/>
                <a:ext cx="4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6" name="Rectangle 32">
                <a:extLst>
                  <a:ext uri="{FF2B5EF4-FFF2-40B4-BE49-F238E27FC236}">
                    <a16:creationId xmlns:a16="http://schemas.microsoft.com/office/drawing/2014/main" id="{D846095F-250B-49E3-A4E6-326421F16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793"/>
                <a:ext cx="4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7" name="Rectangle 33">
                <a:extLst>
                  <a:ext uri="{FF2B5EF4-FFF2-40B4-BE49-F238E27FC236}">
                    <a16:creationId xmlns:a16="http://schemas.microsoft.com/office/drawing/2014/main" id="{EC3B3124-5FC5-4CCA-84BC-D1E78B444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3475"/>
                <a:ext cx="4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778" name="Text Box 34">
            <a:extLst>
              <a:ext uri="{FF2B5EF4-FFF2-40B4-BE49-F238E27FC236}">
                <a16:creationId xmlns:a16="http://schemas.microsoft.com/office/drawing/2014/main" id="{CBDED829-A73C-46DF-8188-EEBFFFF0E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89388"/>
            <a:ext cx="158432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Early Evening</a:t>
            </a:r>
          </a:p>
        </p:txBody>
      </p:sp>
      <p:sp>
        <p:nvSpPr>
          <p:cNvPr id="31779" name="AutoShape 35">
            <a:extLst>
              <a:ext uri="{FF2B5EF4-FFF2-40B4-BE49-F238E27FC236}">
                <a16:creationId xmlns:a16="http://schemas.microsoft.com/office/drawing/2014/main" id="{8C064C34-A46B-4280-AFAF-D4CF8023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789363"/>
            <a:ext cx="6048375" cy="3068637"/>
          </a:xfrm>
          <a:prstGeom prst="cloudCallout">
            <a:avLst>
              <a:gd name="adj1" fmla="val -66875"/>
              <a:gd name="adj2" fmla="val -10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/>
          </a:p>
        </p:txBody>
      </p:sp>
      <p:grpSp>
        <p:nvGrpSpPr>
          <p:cNvPr id="31780" name="Group 36">
            <a:extLst>
              <a:ext uri="{FF2B5EF4-FFF2-40B4-BE49-F238E27FC236}">
                <a16:creationId xmlns:a16="http://schemas.microsoft.com/office/drawing/2014/main" id="{5782F0D1-2E58-4B5F-A617-0E700C7FCF86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064000"/>
            <a:ext cx="1584325" cy="2389188"/>
            <a:chOff x="3016" y="2560"/>
            <a:chExt cx="998" cy="1505"/>
          </a:xfrm>
        </p:grpSpPr>
        <p:sp>
          <p:nvSpPr>
            <p:cNvPr id="31781" name="Text Box 37">
              <a:extLst>
                <a:ext uri="{FF2B5EF4-FFF2-40B4-BE49-F238E27FC236}">
                  <a16:creationId xmlns:a16="http://schemas.microsoft.com/office/drawing/2014/main" id="{0366A155-F43C-491B-880D-754F691C2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790"/>
              <a:ext cx="998" cy="12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Home</a:t>
              </a:r>
            </a:p>
            <a:p>
              <a:endParaRPr lang="en-US" altLang="zh-TW"/>
            </a:p>
            <a:p>
              <a:endParaRPr lang="en-US" altLang="zh-TW"/>
            </a:p>
            <a:p>
              <a:endParaRPr lang="en-US" altLang="zh-TW"/>
            </a:p>
            <a:p>
              <a:endParaRPr lang="en-US" altLang="zh-TW"/>
            </a:p>
            <a:p>
              <a:endParaRPr lang="en-US" altLang="zh-TW"/>
            </a:p>
            <a:p>
              <a:endParaRPr lang="en-US" altLang="zh-TW"/>
            </a:p>
          </p:txBody>
        </p:sp>
        <p:sp>
          <p:nvSpPr>
            <p:cNvPr id="31782" name="Text Box 38">
              <a:extLst>
                <a:ext uri="{FF2B5EF4-FFF2-40B4-BE49-F238E27FC236}">
                  <a16:creationId xmlns:a16="http://schemas.microsoft.com/office/drawing/2014/main" id="{F1E1965A-B0A4-4DCC-93C0-1FE0C1E78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560"/>
              <a:ext cx="998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Morning</a:t>
              </a:r>
            </a:p>
          </p:txBody>
        </p:sp>
        <p:grpSp>
          <p:nvGrpSpPr>
            <p:cNvPr id="31783" name="Group 39">
              <a:extLst>
                <a:ext uri="{FF2B5EF4-FFF2-40B4-BE49-F238E27FC236}">
                  <a16:creationId xmlns:a16="http://schemas.microsoft.com/office/drawing/2014/main" id="{E93949C8-B8F8-41C7-BF59-76E34CBEF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3058"/>
              <a:ext cx="454" cy="817"/>
              <a:chOff x="2426" y="2976"/>
              <a:chExt cx="454" cy="817"/>
            </a:xfrm>
          </p:grpSpPr>
          <p:sp>
            <p:nvSpPr>
              <p:cNvPr id="31784" name="Oval 40">
                <a:extLst>
                  <a:ext uri="{FF2B5EF4-FFF2-40B4-BE49-F238E27FC236}">
                    <a16:creationId xmlns:a16="http://schemas.microsoft.com/office/drawing/2014/main" id="{9604DBDD-623F-4A14-9522-B102DF44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976"/>
                <a:ext cx="273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5" name="Line 41">
                <a:extLst>
                  <a:ext uri="{FF2B5EF4-FFF2-40B4-BE49-F238E27FC236}">
                    <a16:creationId xmlns:a16="http://schemas.microsoft.com/office/drawing/2014/main" id="{76CC7FE8-B97F-4B59-BA1C-73612BBA3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3248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6" name="Line 42">
                <a:extLst>
                  <a:ext uri="{FF2B5EF4-FFF2-40B4-BE49-F238E27FC236}">
                    <a16:creationId xmlns:a16="http://schemas.microsoft.com/office/drawing/2014/main" id="{B1D67F5C-1893-4F3C-8E2F-B91EF049D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62" y="3248"/>
                <a:ext cx="91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7" name="Line 43">
                <a:extLst>
                  <a:ext uri="{FF2B5EF4-FFF2-40B4-BE49-F238E27FC236}">
                    <a16:creationId xmlns:a16="http://schemas.microsoft.com/office/drawing/2014/main" id="{68EACCA9-374A-4D59-8D15-2AEC0B624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8" y="3248"/>
                <a:ext cx="45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Line 44">
                <a:extLst>
                  <a:ext uri="{FF2B5EF4-FFF2-40B4-BE49-F238E27FC236}">
                    <a16:creationId xmlns:a16="http://schemas.microsoft.com/office/drawing/2014/main" id="{2D754BA1-04AD-4F1A-8C3B-8BAC8FB73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72" y="3430"/>
                <a:ext cx="18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9" name="Line 45">
                <a:extLst>
                  <a:ext uri="{FF2B5EF4-FFF2-40B4-BE49-F238E27FC236}">
                    <a16:creationId xmlns:a16="http://schemas.microsoft.com/office/drawing/2014/main" id="{7177247F-8BDE-461C-9C16-985646C23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3430"/>
                <a:ext cx="18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0" name="Line 46">
                <a:extLst>
                  <a:ext uri="{FF2B5EF4-FFF2-40B4-BE49-F238E27FC236}">
                    <a16:creationId xmlns:a16="http://schemas.microsoft.com/office/drawing/2014/main" id="{1F5B551F-BE13-45C8-9D88-D36392955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361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1" name="Line 47">
                <a:extLst>
                  <a:ext uri="{FF2B5EF4-FFF2-40B4-BE49-F238E27FC236}">
                    <a16:creationId xmlns:a16="http://schemas.microsoft.com/office/drawing/2014/main" id="{A63A03D8-97ED-4556-AC7E-438BA8E48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361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2" name="Line 48">
                <a:extLst>
                  <a:ext uri="{FF2B5EF4-FFF2-40B4-BE49-F238E27FC236}">
                    <a16:creationId xmlns:a16="http://schemas.microsoft.com/office/drawing/2014/main" id="{5351218A-5EB6-4E71-A09F-0772CE40A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7" y="361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3" name="Oval 49">
                <a:extLst>
                  <a:ext uri="{FF2B5EF4-FFF2-40B4-BE49-F238E27FC236}">
                    <a16:creationId xmlns:a16="http://schemas.microsoft.com/office/drawing/2014/main" id="{169E11C7-131A-4E1F-886D-CEE6C85E6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2990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Oval 50">
                <a:extLst>
                  <a:ext uri="{FF2B5EF4-FFF2-40B4-BE49-F238E27FC236}">
                    <a16:creationId xmlns:a16="http://schemas.microsoft.com/office/drawing/2014/main" id="{04AD62D4-A8D6-4176-8AD7-E2B91A3A9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3067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5" name="Oval 51">
                <a:extLst>
                  <a:ext uri="{FF2B5EF4-FFF2-40B4-BE49-F238E27FC236}">
                    <a16:creationId xmlns:a16="http://schemas.microsoft.com/office/drawing/2014/main" id="{07BC23C7-E612-45A7-A11B-1FE83D87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3158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6" name="Oval 52">
                <a:extLst>
                  <a:ext uri="{FF2B5EF4-FFF2-40B4-BE49-F238E27FC236}">
                    <a16:creationId xmlns:a16="http://schemas.microsoft.com/office/drawing/2014/main" id="{5A2239A4-3217-486B-B633-78DB3FE6C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2990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7" name="Oval 53">
                <a:extLst>
                  <a:ext uri="{FF2B5EF4-FFF2-40B4-BE49-F238E27FC236}">
                    <a16:creationId xmlns:a16="http://schemas.microsoft.com/office/drawing/2014/main" id="{5B00D3BA-72C4-494F-B624-56421753A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3067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8" name="Oval 54">
                <a:extLst>
                  <a:ext uri="{FF2B5EF4-FFF2-40B4-BE49-F238E27FC236}">
                    <a16:creationId xmlns:a16="http://schemas.microsoft.com/office/drawing/2014/main" id="{D032F695-8E1E-4C26-845C-FF4EA1BCB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3158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9" name="Line 55">
                <a:extLst>
                  <a:ext uri="{FF2B5EF4-FFF2-40B4-BE49-F238E27FC236}">
                    <a16:creationId xmlns:a16="http://schemas.microsoft.com/office/drawing/2014/main" id="{21856A2F-5715-473F-B9B7-5DA1A7544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3430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Line 56">
                <a:extLst>
                  <a:ext uri="{FF2B5EF4-FFF2-40B4-BE49-F238E27FC236}">
                    <a16:creationId xmlns:a16="http://schemas.microsoft.com/office/drawing/2014/main" id="{A2F2C2B0-F1C0-4B69-9EC7-43552F823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338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1" name="Group 57">
              <a:extLst>
                <a:ext uri="{FF2B5EF4-FFF2-40B4-BE49-F238E27FC236}">
                  <a16:creationId xmlns:a16="http://schemas.microsoft.com/office/drawing/2014/main" id="{FC29C13A-EE6A-4191-96DC-31C0F9F9FC41}"/>
                </a:ext>
              </a:extLst>
            </p:cNvPr>
            <p:cNvGrpSpPr>
              <a:grpSpLocks/>
            </p:cNvGrpSpPr>
            <p:nvPr/>
          </p:nvGrpSpPr>
          <p:grpSpPr bwMode="auto">
            <a:xfrm rot="-884614">
              <a:off x="3107" y="3421"/>
              <a:ext cx="374" cy="234"/>
              <a:chOff x="2426" y="1207"/>
              <a:chExt cx="374" cy="234"/>
            </a:xfrm>
          </p:grpSpPr>
          <p:sp>
            <p:nvSpPr>
              <p:cNvPr id="31802" name="Oval 58">
                <a:extLst>
                  <a:ext uri="{FF2B5EF4-FFF2-40B4-BE49-F238E27FC236}">
                    <a16:creationId xmlns:a16="http://schemas.microsoft.com/office/drawing/2014/main" id="{E2B6F0C9-8000-4AB2-9290-AA4557F49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207"/>
                <a:ext cx="182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3" name="Line 59">
                <a:extLst>
                  <a:ext uri="{FF2B5EF4-FFF2-40B4-BE49-F238E27FC236}">
                    <a16:creationId xmlns:a16="http://schemas.microsoft.com/office/drawing/2014/main" id="{109F62B9-3FB7-4449-B753-C9387BCCA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4" y="1365"/>
                <a:ext cx="95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4" name="Line 60">
                <a:extLst>
                  <a:ext uri="{FF2B5EF4-FFF2-40B4-BE49-F238E27FC236}">
                    <a16:creationId xmlns:a16="http://schemas.microsoft.com/office/drawing/2014/main" id="{0E144205-9BCE-4A0E-8818-5C29C885A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3" y="135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5" name="Line 61">
                <a:extLst>
                  <a:ext uri="{FF2B5EF4-FFF2-40B4-BE49-F238E27FC236}">
                    <a16:creationId xmlns:a16="http://schemas.microsoft.com/office/drawing/2014/main" id="{0B7301CF-58D4-4E6F-AE3A-3D606C990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1351"/>
                <a:ext cx="9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6" name="Line 62">
                <a:extLst>
                  <a:ext uri="{FF2B5EF4-FFF2-40B4-BE49-F238E27FC236}">
                    <a16:creationId xmlns:a16="http://schemas.microsoft.com/office/drawing/2014/main" id="{240CD5E7-0CEA-4349-BC9C-E49B75694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2" y="1365"/>
                <a:ext cx="98" cy="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7" name="Line 63">
                <a:extLst>
                  <a:ext uri="{FF2B5EF4-FFF2-40B4-BE49-F238E27FC236}">
                    <a16:creationId xmlns:a16="http://schemas.microsoft.com/office/drawing/2014/main" id="{819C782F-1715-4C12-89F1-846709EEF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389"/>
                <a:ext cx="9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8" name="Group 64">
              <a:extLst>
                <a:ext uri="{FF2B5EF4-FFF2-40B4-BE49-F238E27FC236}">
                  <a16:creationId xmlns:a16="http://schemas.microsoft.com/office/drawing/2014/main" id="{95CFA70B-6FA8-4363-9E1B-16842032D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3648"/>
              <a:ext cx="408" cy="272"/>
              <a:chOff x="2245" y="3566"/>
              <a:chExt cx="408" cy="272"/>
            </a:xfrm>
          </p:grpSpPr>
          <p:sp>
            <p:nvSpPr>
              <p:cNvPr id="31809" name="Rectangle 65">
                <a:extLst>
                  <a:ext uri="{FF2B5EF4-FFF2-40B4-BE49-F238E27FC236}">
                    <a16:creationId xmlns:a16="http://schemas.microsoft.com/office/drawing/2014/main" id="{14AABE48-B435-41E5-8050-C67373323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3566"/>
                <a:ext cx="408" cy="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0" name="Rectangle 66">
                <a:extLst>
                  <a:ext uri="{FF2B5EF4-FFF2-40B4-BE49-F238E27FC236}">
                    <a16:creationId xmlns:a16="http://schemas.microsoft.com/office/drawing/2014/main" id="{F99A8812-25D1-437D-A0E6-780341198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3657"/>
                <a:ext cx="4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1" name="Rectangle 67">
                <a:extLst>
                  <a:ext uri="{FF2B5EF4-FFF2-40B4-BE49-F238E27FC236}">
                    <a16:creationId xmlns:a16="http://schemas.microsoft.com/office/drawing/2014/main" id="{D0FB3A3F-E959-4E8D-BB0B-77F5ED2CD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3657"/>
                <a:ext cx="4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812" name="AutoShape 68">
            <a:extLst>
              <a:ext uri="{FF2B5EF4-FFF2-40B4-BE49-F238E27FC236}">
                <a16:creationId xmlns:a16="http://schemas.microsoft.com/office/drawing/2014/main" id="{18EA366D-D0EC-4983-9B00-7D52346C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508500"/>
            <a:ext cx="1368425" cy="720725"/>
          </a:xfrm>
          <a:prstGeom prst="wedgeRoundRectCallout">
            <a:avLst>
              <a:gd name="adj1" fmla="val 116588"/>
              <a:gd name="adj2" fmla="val 4757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Please buy diapers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9" grpId="0" animBg="1"/>
      <p:bldP spid="318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EC16-63B7-4146-BEC2-8B88EE9E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FA49-7547-4583-840B-A8956C37F63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523BED1-DA6D-419A-BFA5-528132121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82FB997-8E16-441B-88F6-284E80A8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Association Rule Mining</a:t>
            </a:r>
          </a:p>
          <a:p>
            <a:pPr lvl="1"/>
            <a:r>
              <a:rPr lang="en-US" altLang="zh-TW" dirty="0"/>
              <a:t>Problem Definition</a:t>
            </a:r>
          </a:p>
          <a:p>
            <a:r>
              <a:rPr lang="en-US" altLang="zh-TW" dirty="0"/>
              <a:t>Algorithm </a:t>
            </a:r>
            <a:r>
              <a:rPr lang="en-US" altLang="zh-TW" dirty="0" err="1"/>
              <a:t>Apriori</a:t>
            </a:r>
            <a:endParaRPr lang="en-US" altLang="zh-TW" dirty="0"/>
          </a:p>
          <a:p>
            <a:pPr lvl="1"/>
            <a:r>
              <a:rPr lang="en-US" altLang="zh-TW" dirty="0"/>
              <a:t>Properties</a:t>
            </a:r>
          </a:p>
          <a:p>
            <a:pPr lvl="1"/>
            <a:r>
              <a:rPr lang="en-US" altLang="zh-TW" dirty="0"/>
              <a:t>Algorithm</a:t>
            </a:r>
            <a:endParaRPr lang="en-US" altLang="en-US" dirty="0"/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589F3002-84B6-4BE7-A125-A6AC72D2B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060575"/>
            <a:ext cx="4535488" cy="576263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ED0DDD9C-B0ED-40B8-945B-669A5913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D21-FCD4-4F5E-977B-D2D4345D5C5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0B40801-6428-4E41-8AA8-638E71AAE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Association Rule Mining</a:t>
            </a:r>
          </a:p>
        </p:txBody>
      </p:sp>
      <p:graphicFrame>
        <p:nvGraphicFramePr>
          <p:cNvPr id="3199" name="Group 127">
            <a:extLst>
              <a:ext uri="{FF2B5EF4-FFF2-40B4-BE49-F238E27FC236}">
                <a16:creationId xmlns:a16="http://schemas.microsoft.com/office/drawing/2014/main" id="{12ABD13E-5A67-43D5-B088-5C67F82F46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70629963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46046947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13758684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51569248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81423808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361558535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5672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51784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69853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11774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4851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537770"/>
                  </a:ext>
                </a:extLst>
              </a:tr>
            </a:tbl>
          </a:graphicData>
        </a:graphic>
      </p:graphicFrame>
      <p:grpSp>
        <p:nvGrpSpPr>
          <p:cNvPr id="3184" name="Group 112">
            <a:extLst>
              <a:ext uri="{FF2B5EF4-FFF2-40B4-BE49-F238E27FC236}">
                <a16:creationId xmlns:a16="http://schemas.microsoft.com/office/drawing/2014/main" id="{6793E0EE-7998-4C40-96F0-E6F7060CD6CA}"/>
              </a:ext>
            </a:extLst>
          </p:cNvPr>
          <p:cNvGrpSpPr>
            <a:grpSpLocks/>
          </p:cNvGrpSpPr>
          <p:nvPr/>
        </p:nvGrpSpPr>
        <p:grpSpPr bwMode="auto">
          <a:xfrm>
            <a:off x="5272088" y="2435225"/>
            <a:ext cx="1462087" cy="2008188"/>
            <a:chOff x="3321" y="1534"/>
            <a:chExt cx="921" cy="1265"/>
          </a:xfrm>
        </p:grpSpPr>
        <p:sp>
          <p:nvSpPr>
            <p:cNvPr id="3179" name="Text Box 107">
              <a:extLst>
                <a:ext uri="{FF2B5EF4-FFF2-40B4-BE49-F238E27FC236}">
                  <a16:creationId xmlns:a16="http://schemas.microsoft.com/office/drawing/2014/main" id="{C47EBB32-12C7-492B-811A-DB9B585E7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1534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A, D</a:t>
              </a:r>
            </a:p>
          </p:txBody>
        </p:sp>
        <p:sp>
          <p:nvSpPr>
            <p:cNvPr id="3180" name="Text Box 108">
              <a:extLst>
                <a:ext uri="{FF2B5EF4-FFF2-40B4-BE49-F238E27FC236}">
                  <a16:creationId xmlns:a16="http://schemas.microsoft.com/office/drawing/2014/main" id="{10A92B72-2FB2-49C8-8BE8-470BECCA7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797"/>
              <a:ext cx="7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A, B, D, E</a:t>
              </a:r>
            </a:p>
          </p:txBody>
        </p:sp>
        <p:sp>
          <p:nvSpPr>
            <p:cNvPr id="3181" name="Text Box 109">
              <a:extLst>
                <a:ext uri="{FF2B5EF4-FFF2-40B4-BE49-F238E27FC236}">
                  <a16:creationId xmlns:a16="http://schemas.microsoft.com/office/drawing/2014/main" id="{D061A7DD-DD48-4ABE-A788-A2F8CE85D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069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B, C</a:t>
              </a:r>
            </a:p>
          </p:txBody>
        </p:sp>
        <p:sp>
          <p:nvSpPr>
            <p:cNvPr id="3182" name="Text Box 110">
              <a:extLst>
                <a:ext uri="{FF2B5EF4-FFF2-40B4-BE49-F238E27FC236}">
                  <a16:creationId xmlns:a16="http://schemas.microsoft.com/office/drawing/2014/main" id="{E06916C7-C693-4A4D-982D-C7F512369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329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A, B, C, D, E</a:t>
              </a:r>
            </a:p>
          </p:txBody>
        </p:sp>
        <p:sp>
          <p:nvSpPr>
            <p:cNvPr id="3183" name="Text Box 111">
              <a:extLst>
                <a:ext uri="{FF2B5EF4-FFF2-40B4-BE49-F238E27FC236}">
                  <a16:creationId xmlns:a16="http://schemas.microsoft.com/office/drawing/2014/main" id="{11372F8A-D39B-4961-A0F2-D603B34F9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568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B, C, E</a:t>
              </a:r>
            </a:p>
          </p:txBody>
        </p:sp>
      </p:grpSp>
      <p:sp>
        <p:nvSpPr>
          <p:cNvPr id="3185" name="Text Box 113">
            <a:extLst>
              <a:ext uri="{FF2B5EF4-FFF2-40B4-BE49-F238E27FC236}">
                <a16:creationId xmlns:a16="http://schemas.microsoft.com/office/drawing/2014/main" id="{70D34630-574A-406D-A783-6A88F55E2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884738"/>
            <a:ext cx="3306763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Single Items (or simply items):</a:t>
            </a:r>
            <a:endParaRPr lang="en-US" altLang="en-US"/>
          </a:p>
        </p:txBody>
      </p:sp>
      <p:sp>
        <p:nvSpPr>
          <p:cNvPr id="3186" name="Text Box 114">
            <a:extLst>
              <a:ext uri="{FF2B5EF4-FFF2-40B4-BE49-F238E27FC236}">
                <a16:creationId xmlns:a16="http://schemas.microsoft.com/office/drawing/2014/main" id="{5F081DA3-0C91-4A94-AA37-DC1E9E6AB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868863"/>
            <a:ext cx="3302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  <a:endParaRPr lang="en-US" altLang="en-US"/>
          </a:p>
        </p:txBody>
      </p:sp>
      <p:sp>
        <p:nvSpPr>
          <p:cNvPr id="3187" name="Text Box 115">
            <a:extLst>
              <a:ext uri="{FF2B5EF4-FFF2-40B4-BE49-F238E27FC236}">
                <a16:creationId xmlns:a16="http://schemas.microsoft.com/office/drawing/2014/main" id="{411E3C21-056A-4D09-BADD-91FF521D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868863"/>
            <a:ext cx="328612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</a:t>
            </a:r>
            <a:endParaRPr lang="en-US" altLang="en-US"/>
          </a:p>
        </p:txBody>
      </p:sp>
      <p:sp>
        <p:nvSpPr>
          <p:cNvPr id="3189" name="Text Box 117">
            <a:extLst>
              <a:ext uri="{FF2B5EF4-FFF2-40B4-BE49-F238E27FC236}">
                <a16:creationId xmlns:a16="http://schemas.microsoft.com/office/drawing/2014/main" id="{B3BA6E74-25BD-49CB-937E-052C7CDC7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868863"/>
            <a:ext cx="3302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</a:t>
            </a:r>
            <a:endParaRPr lang="en-US" altLang="en-US"/>
          </a:p>
        </p:txBody>
      </p:sp>
      <p:sp>
        <p:nvSpPr>
          <p:cNvPr id="3190" name="Text Box 118">
            <a:extLst>
              <a:ext uri="{FF2B5EF4-FFF2-40B4-BE49-F238E27FC236}">
                <a16:creationId xmlns:a16="http://schemas.microsoft.com/office/drawing/2014/main" id="{5E9CD3B9-08B7-49E9-829B-AF5BCF25D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868863"/>
            <a:ext cx="3492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</a:t>
            </a:r>
            <a:endParaRPr lang="en-US" altLang="en-US"/>
          </a:p>
        </p:txBody>
      </p:sp>
      <p:sp>
        <p:nvSpPr>
          <p:cNvPr id="3191" name="Text Box 119">
            <a:extLst>
              <a:ext uri="{FF2B5EF4-FFF2-40B4-BE49-F238E27FC236}">
                <a16:creationId xmlns:a16="http://schemas.microsoft.com/office/drawing/2014/main" id="{1E923B83-3962-45CC-B43A-F6ECD81BB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68863"/>
            <a:ext cx="3222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  <a:endParaRPr lang="en-US" altLang="en-US"/>
          </a:p>
        </p:txBody>
      </p:sp>
      <p:sp>
        <p:nvSpPr>
          <p:cNvPr id="3192" name="Text Box 120">
            <a:extLst>
              <a:ext uri="{FF2B5EF4-FFF2-40B4-BE49-F238E27FC236}">
                <a16:creationId xmlns:a16="http://schemas.microsoft.com/office/drawing/2014/main" id="{25465ED7-5CC2-435E-A82C-693FE9DED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16563"/>
            <a:ext cx="1220787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Itemsets: </a:t>
            </a:r>
            <a:endParaRPr lang="en-US" altLang="en-US"/>
          </a:p>
        </p:txBody>
      </p:sp>
      <p:sp>
        <p:nvSpPr>
          <p:cNvPr id="3194" name="Text Box 122">
            <a:extLst>
              <a:ext uri="{FF2B5EF4-FFF2-40B4-BE49-F238E27FC236}">
                <a16:creationId xmlns:a16="http://schemas.microsoft.com/office/drawing/2014/main" id="{D12477D1-B4EC-4729-86BE-9CC85D097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516563"/>
            <a:ext cx="8255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C}</a:t>
            </a:r>
            <a:endParaRPr lang="en-US" altLang="en-US"/>
          </a:p>
        </p:txBody>
      </p:sp>
      <p:sp>
        <p:nvSpPr>
          <p:cNvPr id="3195" name="Text Box 123">
            <a:extLst>
              <a:ext uri="{FF2B5EF4-FFF2-40B4-BE49-F238E27FC236}">
                <a16:creationId xmlns:a16="http://schemas.microsoft.com/office/drawing/2014/main" id="{97EFB274-13A6-4687-8F41-75B1FAE9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516563"/>
            <a:ext cx="110331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{A, B, C}</a:t>
            </a:r>
            <a:endParaRPr lang="en-US" altLang="en-US"/>
          </a:p>
        </p:txBody>
      </p:sp>
      <p:sp>
        <p:nvSpPr>
          <p:cNvPr id="3196" name="Text Box 124">
            <a:extLst>
              <a:ext uri="{FF2B5EF4-FFF2-40B4-BE49-F238E27FC236}">
                <a16:creationId xmlns:a16="http://schemas.microsoft.com/office/drawing/2014/main" id="{15322302-5625-4AC0-B5DF-308022784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516563"/>
            <a:ext cx="11223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C, D}</a:t>
            </a:r>
            <a:endParaRPr lang="en-US" altLang="en-US"/>
          </a:p>
        </p:txBody>
      </p:sp>
      <p:sp>
        <p:nvSpPr>
          <p:cNvPr id="3197" name="Text Box 125">
            <a:extLst>
              <a:ext uri="{FF2B5EF4-FFF2-40B4-BE49-F238E27FC236}">
                <a16:creationId xmlns:a16="http://schemas.microsoft.com/office/drawing/2014/main" id="{1E9D10D0-9557-4EF2-B262-0AA84B870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516563"/>
            <a:ext cx="5492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{A}</a:t>
            </a:r>
            <a:endParaRPr lang="en-US" altLang="en-US"/>
          </a:p>
        </p:txBody>
      </p:sp>
      <p:sp>
        <p:nvSpPr>
          <p:cNvPr id="3200" name="AutoShape 128">
            <a:extLst>
              <a:ext uri="{FF2B5EF4-FFF2-40B4-BE49-F238E27FC236}">
                <a16:creationId xmlns:a16="http://schemas.microsoft.com/office/drawing/2014/main" id="{654E7345-B7BB-48EC-92E8-807C7791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6308725"/>
            <a:ext cx="1223963" cy="431800"/>
          </a:xfrm>
          <a:prstGeom prst="wedgeRoundRectCallout">
            <a:avLst>
              <a:gd name="adj1" fmla="val -19259"/>
              <a:gd name="adj2" fmla="val -16066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2-itemset</a:t>
            </a:r>
            <a:endParaRPr lang="en-US" altLang="en-US"/>
          </a:p>
        </p:txBody>
      </p:sp>
      <p:sp>
        <p:nvSpPr>
          <p:cNvPr id="3201" name="AutoShape 129">
            <a:extLst>
              <a:ext uri="{FF2B5EF4-FFF2-40B4-BE49-F238E27FC236}">
                <a16:creationId xmlns:a16="http://schemas.microsoft.com/office/drawing/2014/main" id="{5564F297-6969-408A-86D2-47840E35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308725"/>
            <a:ext cx="1223963" cy="431800"/>
          </a:xfrm>
          <a:prstGeom prst="wedgeRoundRectCallout">
            <a:avLst>
              <a:gd name="adj1" fmla="val -19259"/>
              <a:gd name="adj2" fmla="val -16066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3-itemset</a:t>
            </a:r>
            <a:endParaRPr lang="en-US" altLang="en-US"/>
          </a:p>
        </p:txBody>
      </p:sp>
      <p:sp>
        <p:nvSpPr>
          <p:cNvPr id="3202" name="AutoShape 130">
            <a:extLst>
              <a:ext uri="{FF2B5EF4-FFF2-40B4-BE49-F238E27FC236}">
                <a16:creationId xmlns:a16="http://schemas.microsoft.com/office/drawing/2014/main" id="{C3E94E07-03AC-4A02-B110-5A493B1D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6308725"/>
            <a:ext cx="1223962" cy="431800"/>
          </a:xfrm>
          <a:prstGeom prst="wedgeRoundRectCallout">
            <a:avLst>
              <a:gd name="adj1" fmla="val -19259"/>
              <a:gd name="adj2" fmla="val -16066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3-itemset</a:t>
            </a:r>
            <a:endParaRPr lang="en-US" altLang="en-US"/>
          </a:p>
        </p:txBody>
      </p:sp>
      <p:sp>
        <p:nvSpPr>
          <p:cNvPr id="3203" name="AutoShape 131">
            <a:extLst>
              <a:ext uri="{FF2B5EF4-FFF2-40B4-BE49-F238E27FC236}">
                <a16:creationId xmlns:a16="http://schemas.microsoft.com/office/drawing/2014/main" id="{2CB83FD2-3DBB-42D3-A788-5E34D2BC2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6308725"/>
            <a:ext cx="1223962" cy="431800"/>
          </a:xfrm>
          <a:prstGeom prst="wedgeRoundRectCallout">
            <a:avLst>
              <a:gd name="adj1" fmla="val -48315"/>
              <a:gd name="adj2" fmla="val -16323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1-itemset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" grpId="0" animBg="1"/>
      <p:bldP spid="3186" grpId="0" animBg="1"/>
      <p:bldP spid="3187" grpId="0" animBg="1"/>
      <p:bldP spid="3189" grpId="0" animBg="1"/>
      <p:bldP spid="3190" grpId="0" animBg="1"/>
      <p:bldP spid="3191" grpId="0" animBg="1"/>
      <p:bldP spid="3192" grpId="0" animBg="1"/>
      <p:bldP spid="3194" grpId="0" animBg="1"/>
      <p:bldP spid="3195" grpId="0" animBg="1"/>
      <p:bldP spid="3196" grpId="0" animBg="1"/>
      <p:bldP spid="3197" grpId="0" animBg="1"/>
      <p:bldP spid="3200" grpId="0" animBg="1"/>
      <p:bldP spid="3201" grpId="0" animBg="1"/>
      <p:bldP spid="3202" grpId="0" animBg="1"/>
      <p:bldP spid="32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527D29EE-E8B2-44B4-B8CA-DE173CAE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F49-1EBD-40B0-B172-E842E6B7160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9EC617E-C046-4814-B84D-643F1232D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Association Rule Mining</a:t>
            </a:r>
          </a:p>
        </p:txBody>
      </p:sp>
      <p:graphicFrame>
        <p:nvGraphicFramePr>
          <p:cNvPr id="32844" name="Group 76">
            <a:extLst>
              <a:ext uri="{FF2B5EF4-FFF2-40B4-BE49-F238E27FC236}">
                <a16:creationId xmlns:a16="http://schemas.microsoft.com/office/drawing/2014/main" id="{FB8DEBEA-41C0-49F2-9B94-9AF31FCA15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30456115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5664746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13535195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94203467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9866036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027163031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6078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06321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1505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82053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38610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54400"/>
                  </a:ext>
                </a:extLst>
              </a:tr>
            </a:tbl>
          </a:graphicData>
        </a:graphic>
      </p:graphicFrame>
      <p:sp>
        <p:nvSpPr>
          <p:cNvPr id="32828" name="Text Box 60">
            <a:extLst>
              <a:ext uri="{FF2B5EF4-FFF2-40B4-BE49-F238E27FC236}">
                <a16:creationId xmlns:a16="http://schemas.microsoft.com/office/drawing/2014/main" id="{77C742B6-1B27-4D3B-B72B-DA9C22E0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884738"/>
            <a:ext cx="3306763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Single Items (or simply items):</a:t>
            </a:r>
            <a:endParaRPr lang="en-US" altLang="en-US"/>
          </a:p>
        </p:txBody>
      </p:sp>
      <p:sp>
        <p:nvSpPr>
          <p:cNvPr id="32829" name="Text Box 61">
            <a:extLst>
              <a:ext uri="{FF2B5EF4-FFF2-40B4-BE49-F238E27FC236}">
                <a16:creationId xmlns:a16="http://schemas.microsoft.com/office/drawing/2014/main" id="{4CE0364D-F3D3-466D-AD0D-9C9DC39E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868863"/>
            <a:ext cx="3302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  <a:endParaRPr lang="en-US" altLang="en-US"/>
          </a:p>
        </p:txBody>
      </p:sp>
      <p:sp>
        <p:nvSpPr>
          <p:cNvPr id="32830" name="Text Box 62">
            <a:extLst>
              <a:ext uri="{FF2B5EF4-FFF2-40B4-BE49-F238E27FC236}">
                <a16:creationId xmlns:a16="http://schemas.microsoft.com/office/drawing/2014/main" id="{3E824470-B2F1-42EB-84E3-F8A15828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868863"/>
            <a:ext cx="328612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</a:t>
            </a:r>
            <a:endParaRPr lang="en-US" altLang="en-US"/>
          </a:p>
        </p:txBody>
      </p:sp>
      <p:sp>
        <p:nvSpPr>
          <p:cNvPr id="32831" name="Text Box 63">
            <a:extLst>
              <a:ext uri="{FF2B5EF4-FFF2-40B4-BE49-F238E27FC236}">
                <a16:creationId xmlns:a16="http://schemas.microsoft.com/office/drawing/2014/main" id="{D30EEB4A-B8E6-43BF-B8A8-ABB6E13C2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868863"/>
            <a:ext cx="3302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</a:t>
            </a:r>
            <a:endParaRPr lang="en-US" altLang="en-US"/>
          </a:p>
        </p:txBody>
      </p:sp>
      <p:sp>
        <p:nvSpPr>
          <p:cNvPr id="32832" name="Text Box 64">
            <a:extLst>
              <a:ext uri="{FF2B5EF4-FFF2-40B4-BE49-F238E27FC236}">
                <a16:creationId xmlns:a16="http://schemas.microsoft.com/office/drawing/2014/main" id="{3954CEB0-2F44-40E3-A090-67584AE2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868863"/>
            <a:ext cx="3492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</a:t>
            </a:r>
            <a:endParaRPr lang="en-US" altLang="en-US"/>
          </a:p>
        </p:txBody>
      </p:sp>
      <p:sp>
        <p:nvSpPr>
          <p:cNvPr id="32833" name="Text Box 65">
            <a:extLst>
              <a:ext uri="{FF2B5EF4-FFF2-40B4-BE49-F238E27FC236}">
                <a16:creationId xmlns:a16="http://schemas.microsoft.com/office/drawing/2014/main" id="{18BD8F11-3235-4CC5-BDE0-5A722D97E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68863"/>
            <a:ext cx="3222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  <a:endParaRPr lang="en-US" altLang="en-US"/>
          </a:p>
        </p:txBody>
      </p:sp>
      <p:sp>
        <p:nvSpPr>
          <p:cNvPr id="32834" name="Text Box 66">
            <a:extLst>
              <a:ext uri="{FF2B5EF4-FFF2-40B4-BE49-F238E27FC236}">
                <a16:creationId xmlns:a16="http://schemas.microsoft.com/office/drawing/2014/main" id="{156B5F04-DB50-4946-BA25-D3BD1F8C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16563"/>
            <a:ext cx="1220787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Itemsets: </a:t>
            </a:r>
            <a:endParaRPr lang="en-US" altLang="en-US"/>
          </a:p>
        </p:txBody>
      </p:sp>
      <p:sp>
        <p:nvSpPr>
          <p:cNvPr id="32835" name="Text Box 67">
            <a:extLst>
              <a:ext uri="{FF2B5EF4-FFF2-40B4-BE49-F238E27FC236}">
                <a16:creationId xmlns:a16="http://schemas.microsoft.com/office/drawing/2014/main" id="{5EB24C05-F684-4631-8983-BAAF4C66E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516563"/>
            <a:ext cx="8255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C}</a:t>
            </a:r>
            <a:endParaRPr lang="en-US" altLang="en-US"/>
          </a:p>
        </p:txBody>
      </p:sp>
      <p:sp>
        <p:nvSpPr>
          <p:cNvPr id="32836" name="Text Box 68">
            <a:extLst>
              <a:ext uri="{FF2B5EF4-FFF2-40B4-BE49-F238E27FC236}">
                <a16:creationId xmlns:a16="http://schemas.microsoft.com/office/drawing/2014/main" id="{AE3D5881-4AE9-47C6-9665-CC59D5346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516563"/>
            <a:ext cx="110331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{A, B, C}</a:t>
            </a:r>
            <a:endParaRPr lang="en-US" altLang="en-US"/>
          </a:p>
        </p:txBody>
      </p:sp>
      <p:sp>
        <p:nvSpPr>
          <p:cNvPr id="32837" name="Text Box 69">
            <a:extLst>
              <a:ext uri="{FF2B5EF4-FFF2-40B4-BE49-F238E27FC236}">
                <a16:creationId xmlns:a16="http://schemas.microsoft.com/office/drawing/2014/main" id="{908127A1-49CF-417B-A640-AD939090C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516563"/>
            <a:ext cx="11223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C, D}</a:t>
            </a:r>
            <a:endParaRPr lang="en-US" altLang="en-US"/>
          </a:p>
        </p:txBody>
      </p:sp>
      <p:sp>
        <p:nvSpPr>
          <p:cNvPr id="32838" name="Text Box 70">
            <a:extLst>
              <a:ext uri="{FF2B5EF4-FFF2-40B4-BE49-F238E27FC236}">
                <a16:creationId xmlns:a16="http://schemas.microsoft.com/office/drawing/2014/main" id="{88400D23-0152-468F-A5BB-5903ADD6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516563"/>
            <a:ext cx="5492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{A}</a:t>
            </a:r>
            <a:endParaRPr lang="en-US" altLang="en-US"/>
          </a:p>
        </p:txBody>
      </p:sp>
      <p:sp>
        <p:nvSpPr>
          <p:cNvPr id="32839" name="AutoShape 71">
            <a:extLst>
              <a:ext uri="{FF2B5EF4-FFF2-40B4-BE49-F238E27FC236}">
                <a16:creationId xmlns:a16="http://schemas.microsoft.com/office/drawing/2014/main" id="{A0E77E85-6813-47FC-9F3C-DE2B0FEB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357563"/>
            <a:ext cx="1728787" cy="431800"/>
          </a:xfrm>
          <a:prstGeom prst="wedgeRoundRectCallout">
            <a:avLst>
              <a:gd name="adj1" fmla="val -127870"/>
              <a:gd name="adj2" fmla="val 29081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= 3</a:t>
            </a:r>
            <a:endParaRPr lang="en-US" altLang="en-US"/>
          </a:p>
        </p:txBody>
      </p:sp>
      <p:sp>
        <p:nvSpPr>
          <p:cNvPr id="32840" name="AutoShape 72">
            <a:extLst>
              <a:ext uri="{FF2B5EF4-FFF2-40B4-BE49-F238E27FC236}">
                <a16:creationId xmlns:a16="http://schemas.microsoft.com/office/drawing/2014/main" id="{ABD9D345-FF13-4D7E-A003-775F2128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933825"/>
            <a:ext cx="1728787" cy="431800"/>
          </a:xfrm>
          <a:prstGeom prst="wedgeRoundRectCallout">
            <a:avLst>
              <a:gd name="adj1" fmla="val -115380"/>
              <a:gd name="adj2" fmla="val 15735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= 4</a:t>
            </a:r>
            <a:endParaRPr lang="en-US" altLang="en-US"/>
          </a:p>
        </p:txBody>
      </p:sp>
      <p:sp>
        <p:nvSpPr>
          <p:cNvPr id="32841" name="AutoShape 73">
            <a:extLst>
              <a:ext uri="{FF2B5EF4-FFF2-40B4-BE49-F238E27FC236}">
                <a16:creationId xmlns:a16="http://schemas.microsoft.com/office/drawing/2014/main" id="{EA20446B-7CCF-4199-BB91-8FF4F9BA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6308725"/>
            <a:ext cx="1728788" cy="431800"/>
          </a:xfrm>
          <a:prstGeom prst="wedgeRoundRectCallout">
            <a:avLst>
              <a:gd name="adj1" fmla="val -28236"/>
              <a:gd name="adj2" fmla="val -16066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= 3</a:t>
            </a:r>
            <a:endParaRPr lang="en-US" altLang="en-US"/>
          </a:p>
        </p:txBody>
      </p:sp>
      <p:sp>
        <p:nvSpPr>
          <p:cNvPr id="32842" name="AutoShape 74">
            <a:extLst>
              <a:ext uri="{FF2B5EF4-FFF2-40B4-BE49-F238E27FC236}">
                <a16:creationId xmlns:a16="http://schemas.microsoft.com/office/drawing/2014/main" id="{E3CB258A-67E7-4060-95FA-754BCD22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6308725"/>
            <a:ext cx="1728787" cy="431800"/>
          </a:xfrm>
          <a:prstGeom prst="wedgeRoundRectCallout">
            <a:avLst>
              <a:gd name="adj1" fmla="val -44398"/>
              <a:gd name="adj2" fmla="val -16066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= 1</a:t>
            </a:r>
            <a:endParaRPr lang="en-US" altLang="en-US"/>
          </a:p>
        </p:txBody>
      </p:sp>
      <p:sp>
        <p:nvSpPr>
          <p:cNvPr id="32845" name="Text Box 77">
            <a:extLst>
              <a:ext uri="{FF2B5EF4-FFF2-40B4-BE49-F238E27FC236}">
                <a16:creationId xmlns:a16="http://schemas.microsoft.com/office/drawing/2014/main" id="{6F473253-968E-44EB-93FD-FBB403C5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60350"/>
            <a:ext cx="5343525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chemeClr val="folHlink"/>
                </a:solidFill>
              </a:rPr>
              <a:t>Large itemsets</a:t>
            </a:r>
            <a:r>
              <a:rPr lang="en-US" altLang="zh-TW"/>
              <a:t>:</a:t>
            </a:r>
          </a:p>
          <a:p>
            <a:r>
              <a:rPr lang="en-US" altLang="zh-TW"/>
              <a:t>itemsets with support &gt;= a threshold (e.g., 3)</a:t>
            </a:r>
          </a:p>
        </p:txBody>
      </p:sp>
      <p:sp>
        <p:nvSpPr>
          <p:cNvPr id="32846" name="AutoShape 78">
            <a:extLst>
              <a:ext uri="{FF2B5EF4-FFF2-40B4-BE49-F238E27FC236}">
                <a16:creationId xmlns:a16="http://schemas.microsoft.com/office/drawing/2014/main" id="{5F71EA38-0436-4A39-B511-C16626D1D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557338"/>
            <a:ext cx="3240087" cy="647700"/>
          </a:xfrm>
          <a:prstGeom prst="wedgeRoundRectCallout">
            <a:avLst>
              <a:gd name="adj1" fmla="val -81944"/>
              <a:gd name="adj2" fmla="val -14877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e.g., {A}, {B}, {B, C}</a:t>
            </a:r>
          </a:p>
          <a:p>
            <a:r>
              <a:rPr lang="en-US" altLang="zh-TW"/>
              <a:t>but NOT {A, B, C}</a:t>
            </a:r>
            <a:endParaRPr lang="en-US" altLang="en-US"/>
          </a:p>
        </p:txBody>
      </p:sp>
      <p:sp>
        <p:nvSpPr>
          <p:cNvPr id="32847" name="AutoShape 79">
            <a:extLst>
              <a:ext uri="{FF2B5EF4-FFF2-40B4-BE49-F238E27FC236}">
                <a16:creationId xmlns:a16="http://schemas.microsoft.com/office/drawing/2014/main" id="{8E6946E4-8440-468F-9237-FB676314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052513"/>
            <a:ext cx="2592387" cy="431800"/>
          </a:xfrm>
          <a:prstGeom prst="wedgeRoundRectCallout">
            <a:avLst>
              <a:gd name="adj1" fmla="val 49509"/>
              <a:gd name="adj2" fmla="val -19301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b="1">
                <a:solidFill>
                  <a:schemeClr val="folHlink"/>
                </a:solidFill>
              </a:rPr>
              <a:t>Frequent itemsets</a:t>
            </a:r>
            <a:endParaRPr lang="en-US" altLang="en-US" b="1">
              <a:solidFill>
                <a:schemeClr val="folHlink"/>
              </a:solidFill>
            </a:endParaRPr>
          </a:p>
        </p:txBody>
      </p:sp>
      <p:sp>
        <p:nvSpPr>
          <p:cNvPr id="32848" name="AutoShape 80">
            <a:extLst>
              <a:ext uri="{FF2B5EF4-FFF2-40B4-BE49-F238E27FC236}">
                <a16:creationId xmlns:a16="http://schemas.microsoft.com/office/drawing/2014/main" id="{3B3F9E22-4EE3-4270-99C4-8CECA8EFC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6381750"/>
            <a:ext cx="3240088" cy="431800"/>
          </a:xfrm>
          <a:prstGeom prst="wedgeRoundRectCallout">
            <a:avLst>
              <a:gd name="adj1" fmla="val -133144"/>
              <a:gd name="adj2" fmla="val -16360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3-frequent itemset of size 2</a:t>
            </a:r>
            <a:endParaRPr lang="en-US" altLang="en-US"/>
          </a:p>
        </p:txBody>
      </p:sp>
      <p:sp>
        <p:nvSpPr>
          <p:cNvPr id="32849" name="AutoShape 81">
            <a:extLst>
              <a:ext uri="{FF2B5EF4-FFF2-40B4-BE49-F238E27FC236}">
                <a16:creationId xmlns:a16="http://schemas.microsoft.com/office/drawing/2014/main" id="{54CEF567-0722-4A6D-9493-DB0530671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949950"/>
            <a:ext cx="3240087" cy="431800"/>
          </a:xfrm>
          <a:prstGeom prst="wedgeRoundRectCallout">
            <a:avLst>
              <a:gd name="adj1" fmla="val -98602"/>
              <a:gd name="adj2" fmla="val -6911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1-frequent itemset of size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39" grpId="0" animBg="1"/>
      <p:bldP spid="32840" grpId="0" animBg="1"/>
      <p:bldP spid="32841" grpId="0" animBg="1"/>
      <p:bldP spid="32842" grpId="0" animBg="1"/>
      <p:bldP spid="32845" grpId="0" animBg="1"/>
      <p:bldP spid="32846" grpId="0" animBg="1"/>
      <p:bldP spid="32847" grpId="0" animBg="1"/>
      <p:bldP spid="32848" grpId="0" animBg="1"/>
      <p:bldP spid="328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>
            <a:extLst>
              <a:ext uri="{FF2B5EF4-FFF2-40B4-BE49-F238E27FC236}">
                <a16:creationId xmlns:a16="http://schemas.microsoft.com/office/drawing/2014/main" id="{C47186B0-44D7-4F03-8355-04167A9F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A36F-8F50-4A58-BB26-1CB9C7377F3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366B54E-32CA-4971-B398-1079777CA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Association Rule Mining</a:t>
            </a:r>
          </a:p>
        </p:txBody>
      </p:sp>
      <p:graphicFrame>
        <p:nvGraphicFramePr>
          <p:cNvPr id="33795" name="Group 3">
            <a:extLst>
              <a:ext uri="{FF2B5EF4-FFF2-40B4-BE49-F238E27FC236}">
                <a16:creationId xmlns:a16="http://schemas.microsoft.com/office/drawing/2014/main" id="{71A28145-D633-4AED-B972-9152EA1A16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4397375" cy="237744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3368793039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422038361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37307881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01648485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419363933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441439721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09317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24088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750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7776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2901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19820"/>
                  </a:ext>
                </a:extLst>
              </a:tr>
            </a:tbl>
          </a:graphicData>
        </a:graphic>
      </p:graphicFrame>
      <p:sp>
        <p:nvSpPr>
          <p:cNvPr id="33846" name="Text Box 54">
            <a:extLst>
              <a:ext uri="{FF2B5EF4-FFF2-40B4-BE49-F238E27FC236}">
                <a16:creationId xmlns:a16="http://schemas.microsoft.com/office/drawing/2014/main" id="{9F81521A-26B6-403B-873C-E5488B5E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884738"/>
            <a:ext cx="195103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Association rules:</a:t>
            </a:r>
            <a:endParaRPr lang="en-US" altLang="en-US"/>
          </a:p>
        </p:txBody>
      </p:sp>
      <p:sp>
        <p:nvSpPr>
          <p:cNvPr id="33853" name="Text Box 61">
            <a:extLst>
              <a:ext uri="{FF2B5EF4-FFF2-40B4-BE49-F238E27FC236}">
                <a16:creationId xmlns:a16="http://schemas.microsoft.com/office/drawing/2014/main" id="{835F124C-1999-4850-93B0-05262635E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868863"/>
            <a:ext cx="13208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{B, C} </a:t>
            </a:r>
            <a:r>
              <a:rPr lang="en-US" altLang="zh-TW">
                <a:sym typeface="Wingdings" panose="05000000000000000000" pitchFamily="2" charset="2"/>
              </a:rPr>
              <a:t> E</a:t>
            </a:r>
            <a:endParaRPr lang="en-US" altLang="en-US"/>
          </a:p>
        </p:txBody>
      </p:sp>
      <p:grpSp>
        <p:nvGrpSpPr>
          <p:cNvPr id="33862" name="Group 70">
            <a:extLst>
              <a:ext uri="{FF2B5EF4-FFF2-40B4-BE49-F238E27FC236}">
                <a16:creationId xmlns:a16="http://schemas.microsoft.com/office/drawing/2014/main" id="{5D0D14BF-509A-4AC4-825D-D532EBA95397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573463"/>
            <a:ext cx="2879725" cy="503237"/>
            <a:chOff x="1247" y="2251"/>
            <a:chExt cx="1814" cy="317"/>
          </a:xfrm>
        </p:grpSpPr>
        <p:sp>
          <p:nvSpPr>
            <p:cNvPr id="33863" name="Oval 71">
              <a:extLst>
                <a:ext uri="{FF2B5EF4-FFF2-40B4-BE49-F238E27FC236}">
                  <a16:creationId xmlns:a16="http://schemas.microsoft.com/office/drawing/2014/main" id="{4673D695-6DB6-4423-9DCC-AAC53382B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251"/>
              <a:ext cx="907" cy="3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Oval 72">
              <a:extLst>
                <a:ext uri="{FF2B5EF4-FFF2-40B4-BE49-F238E27FC236}">
                  <a16:creationId xmlns:a16="http://schemas.microsoft.com/office/drawing/2014/main" id="{19282D74-D413-49BB-80AD-CE64B9604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51"/>
              <a:ext cx="499" cy="3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65" name="Group 73">
            <a:extLst>
              <a:ext uri="{FF2B5EF4-FFF2-40B4-BE49-F238E27FC236}">
                <a16:creationId xmlns:a16="http://schemas.microsoft.com/office/drawing/2014/main" id="{1561F958-9D9A-4A3D-BAA4-3A008F4AEF0F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4005263"/>
            <a:ext cx="2879725" cy="503237"/>
            <a:chOff x="1247" y="2251"/>
            <a:chExt cx="1814" cy="317"/>
          </a:xfrm>
        </p:grpSpPr>
        <p:sp>
          <p:nvSpPr>
            <p:cNvPr id="33866" name="Oval 74">
              <a:extLst>
                <a:ext uri="{FF2B5EF4-FFF2-40B4-BE49-F238E27FC236}">
                  <a16:creationId xmlns:a16="http://schemas.microsoft.com/office/drawing/2014/main" id="{256F3BD7-1ED5-47C4-A2B4-85C5651C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251"/>
              <a:ext cx="907" cy="3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Oval 75">
              <a:extLst>
                <a:ext uri="{FF2B5EF4-FFF2-40B4-BE49-F238E27FC236}">
                  <a16:creationId xmlns:a16="http://schemas.microsoft.com/office/drawing/2014/main" id="{05071321-3FE1-43F0-887F-FB0AFD8CF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51"/>
              <a:ext cx="499" cy="3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61" name="AutoShape 69">
            <a:extLst>
              <a:ext uri="{FF2B5EF4-FFF2-40B4-BE49-F238E27FC236}">
                <a16:creationId xmlns:a16="http://schemas.microsoft.com/office/drawing/2014/main" id="{00E5B73B-1D47-4FAC-A6A8-353F1A22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357563"/>
            <a:ext cx="1728787" cy="431800"/>
          </a:xfrm>
          <a:prstGeom prst="wedgeRoundRectCallout">
            <a:avLst>
              <a:gd name="adj1" fmla="val -127870"/>
              <a:gd name="adj2" fmla="val 29081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Support = 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6" grpId="0" animBg="1"/>
      <p:bldP spid="33853" grpId="0" animBg="1"/>
      <p:bldP spid="3386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740</TotalTime>
  <Words>2321</Words>
  <Application>Microsoft Office PowerPoint</Application>
  <PresentationFormat>On-screen Show (4:3)</PresentationFormat>
  <Paragraphs>1001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宋体</vt:lpstr>
      <vt:lpstr>新細明體</vt:lpstr>
      <vt:lpstr>Arial</vt:lpstr>
      <vt:lpstr>Symbol</vt:lpstr>
      <vt:lpstr>Tahoma</vt:lpstr>
      <vt:lpstr>Wingdings</vt:lpstr>
      <vt:lpstr>Blends</vt:lpstr>
      <vt:lpstr>Online Analytic Processing</vt:lpstr>
      <vt:lpstr>Introduction</vt:lpstr>
      <vt:lpstr>Introduction</vt:lpstr>
      <vt:lpstr>Introduction</vt:lpstr>
      <vt:lpstr>Introduction</vt:lpstr>
      <vt:lpstr>Outline</vt:lpstr>
      <vt:lpstr>Association Rule Mining</vt:lpstr>
      <vt:lpstr>Association Rule Mining</vt:lpstr>
      <vt:lpstr>Association Rule Mining</vt:lpstr>
      <vt:lpstr>Association Rule Mining</vt:lpstr>
      <vt:lpstr>Association Rule Mining</vt:lpstr>
      <vt:lpstr>Association Rule Mining</vt:lpstr>
      <vt:lpstr>Association Rule Mining</vt:lpstr>
      <vt:lpstr>Outline</vt:lpstr>
      <vt:lpstr>Apriori</vt:lpstr>
      <vt:lpstr>Apriori</vt:lpstr>
      <vt:lpstr>Apriori</vt:lpstr>
      <vt:lpstr>Outline</vt:lpstr>
      <vt:lpstr>Apriori</vt:lpstr>
      <vt:lpstr>Apriori</vt:lpstr>
      <vt:lpstr>Apriori</vt:lpstr>
      <vt:lpstr>Apriori</vt:lpstr>
      <vt:lpstr>Candidate Generation</vt:lpstr>
      <vt:lpstr>Join Step</vt:lpstr>
      <vt:lpstr>Join Step</vt:lpstr>
      <vt:lpstr>Prune Step</vt:lpstr>
      <vt:lpstr>Prune Step</vt:lpstr>
      <vt:lpstr>Apriori</vt:lpstr>
      <vt:lpstr>Counting Step</vt:lpstr>
    </vt:vector>
  </TitlesOfParts>
  <Company>Wong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Raymond2</dc:creator>
  <cp:lastModifiedBy>LUO WUMAN</cp:lastModifiedBy>
  <cp:revision>171</cp:revision>
  <cp:lastPrinted>2021-03-09T10:30:13Z</cp:lastPrinted>
  <dcterms:created xsi:type="dcterms:W3CDTF">2008-01-28T05:28:07Z</dcterms:created>
  <dcterms:modified xsi:type="dcterms:W3CDTF">2021-04-14T13:11:26Z</dcterms:modified>
</cp:coreProperties>
</file>