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358" r:id="rId3"/>
    <p:sldId id="359" r:id="rId4"/>
    <p:sldId id="360" r:id="rId5"/>
    <p:sldId id="361" r:id="rId6"/>
    <p:sldId id="3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105" d="100"/>
          <a:sy n="105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1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C384A-A3B8-4619-B64C-F6B7DB0D115A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086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30086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9E6FB-8461-4461-83B8-F30C70804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1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355A5-9228-44B2-AFBF-0E07919E6AD4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D1D3-581E-48A9-A32A-A96E56E66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905FDE-00D9-451F-8886-7069388B25B8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1239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1239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CE3-AFF3-4A3C-A1C7-13514CD011BB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F6A3-988E-488B-8513-879B7A161D61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1428-3A8C-4C2D-9E3F-71FE4CCA147F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035820-5399-49BE-9434-5DCD68670DD6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FA23-3B75-470C-AC07-B90D37E8A7BB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A255-1238-413C-B883-A7B1B5AB8EE6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722-EF83-4F16-87E8-B4BC6EB3F78B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E28C-F57E-4C81-A12B-CA5148D432B6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DA49-E21B-483F-936A-A754654337B4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BA30-1DD8-46BB-9079-B528684AE7D8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AC3DC-8C5D-4EDF-BF0B-DC17F815FB62}" type="datetime1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COMP323</a:t>
            </a:r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owuman@ipm.edu.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Warehousing and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10400" cy="13525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Wuman</a:t>
            </a:r>
            <a:r>
              <a:rPr lang="en-US" dirty="0"/>
              <a:t> Luo, Amy</a:t>
            </a:r>
          </a:p>
          <a:p>
            <a:r>
              <a:rPr lang="en-US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luowuman@ipm.edu.mo</a:t>
            </a:r>
            <a:br>
              <a:rPr lang="en-US" sz="1400" dirty="0"/>
            </a:br>
            <a:r>
              <a:rPr lang="en-US" sz="1400" dirty="0"/>
              <a:t>Office: A323</a:t>
            </a:r>
            <a:br>
              <a:rPr lang="en-US" sz="1400" dirty="0"/>
            </a:br>
            <a:r>
              <a:rPr lang="en-US" sz="1400" dirty="0"/>
              <a:t>14:30-17:30 Tuesday &amp; Thursday</a:t>
            </a:r>
            <a:br>
              <a:rPr lang="en-US" sz="1700" dirty="0"/>
            </a:br>
            <a:r>
              <a:rPr lang="en-US" sz="17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Wuman</a:t>
            </a:r>
            <a:r>
              <a:rPr lang="en-US" dirty="0"/>
              <a:t> Luo, Amy（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羅吳蔓</a:t>
            </a:r>
            <a:r>
              <a:rPr lang="zh-CN" altLang="en-US" dirty="0"/>
              <a:t>）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Associate Professor </a:t>
            </a:r>
            <a:r>
              <a:rPr lang="en-US" dirty="0"/>
              <a:t>of School of Applied Sciences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Research Interests:</a:t>
            </a:r>
          </a:p>
          <a:p>
            <a:pPr lvl="2"/>
            <a:r>
              <a:rPr lang="en-US" dirty="0"/>
              <a:t>Artificial Intelligence and Data Analysis in Big Data</a:t>
            </a:r>
          </a:p>
          <a:p>
            <a:pPr lvl="2"/>
            <a:r>
              <a:rPr lang="en-US" dirty="0"/>
              <a:t>Database System</a:t>
            </a:r>
          </a:p>
          <a:p>
            <a:pPr lvl="2"/>
            <a:r>
              <a:rPr lang="en-US" dirty="0"/>
              <a:t>Parallel Computing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Office hour</a:t>
            </a:r>
          </a:p>
          <a:p>
            <a:pPr lvl="2"/>
            <a:r>
              <a:rPr lang="en-US" dirty="0"/>
              <a:t>14:30-17:30 Tuesday &amp; Thursday</a:t>
            </a:r>
          </a:p>
          <a:p>
            <a:pPr lvl="2"/>
            <a:r>
              <a:rPr lang="en-US" dirty="0"/>
              <a:t>A323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「instructor」的圖片搜尋結果">
            <a:extLst>
              <a:ext uri="{FF2B5EF4-FFF2-40B4-BE49-F238E27FC236}">
                <a16:creationId xmlns:a16="http://schemas.microsoft.com/office/drawing/2014/main" id="{5B491A52-B409-4766-97AB-2A37AE91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83598"/>
            <a:ext cx="2133600" cy="21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0EC7-14F0-415D-9AFA-671C691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References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2C706-5BB1-497F-A823-8314C8C6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A6F54-EB21-47E2-AB4A-49B7BAFB58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 book(s)</a:t>
            </a:r>
          </a:p>
          <a:p>
            <a:r>
              <a:rPr lang="en-US" dirty="0"/>
              <a:t>M. </a:t>
            </a:r>
            <a:r>
              <a:rPr lang="en-US" dirty="0" err="1"/>
              <a:t>Golfarelli</a:t>
            </a:r>
            <a:r>
              <a:rPr lang="en-US" dirty="0"/>
              <a:t>, S. </a:t>
            </a:r>
            <a:r>
              <a:rPr lang="en-US" dirty="0" err="1"/>
              <a:t>Rizzi</a:t>
            </a:r>
            <a:r>
              <a:rPr lang="en-US" dirty="0"/>
              <a:t>. (2009). </a:t>
            </a:r>
            <a:r>
              <a:rPr lang="en-US" i="1" dirty="0">
                <a:solidFill>
                  <a:srgbClr val="FF0000"/>
                </a:solidFill>
              </a:rPr>
              <a:t>Data Warehouse Design: Modern Principles and Methodologies,</a:t>
            </a:r>
            <a:r>
              <a:rPr lang="en-US" i="1" dirty="0"/>
              <a:t> </a:t>
            </a:r>
            <a:r>
              <a:rPr lang="en-US" dirty="0"/>
              <a:t>McGraw-Hill</a:t>
            </a:r>
          </a:p>
          <a:p>
            <a:r>
              <a:rPr lang="en-US" dirty="0"/>
              <a:t>C. Adamson (2010). </a:t>
            </a:r>
            <a:r>
              <a:rPr lang="en-US" i="1" dirty="0">
                <a:solidFill>
                  <a:srgbClr val="FF0000"/>
                </a:solidFill>
              </a:rPr>
              <a:t>Star Schema The Complete Reference, </a:t>
            </a:r>
            <a:r>
              <a:rPr lang="en-US" dirty="0"/>
              <a:t>McGraw-Hill </a:t>
            </a:r>
          </a:p>
          <a:p>
            <a:r>
              <a:rPr lang="en-US" dirty="0"/>
              <a:t>P. </a:t>
            </a:r>
            <a:r>
              <a:rPr lang="en-US" dirty="0" err="1"/>
              <a:t>Ponniah</a:t>
            </a:r>
            <a:r>
              <a:rPr lang="en-US" dirty="0"/>
              <a:t>. (2010). </a:t>
            </a:r>
            <a:r>
              <a:rPr lang="en-US" i="1" dirty="0">
                <a:solidFill>
                  <a:srgbClr val="FF0000"/>
                </a:solidFill>
              </a:rPr>
              <a:t>Data Warehousing Fundamentals for IT Professionals,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Wiley</a:t>
            </a:r>
          </a:p>
          <a:p>
            <a:r>
              <a:rPr lang="en-US" dirty="0"/>
              <a:t>P.N. Tan, M. </a:t>
            </a:r>
            <a:r>
              <a:rPr lang="en-US" dirty="0" err="1"/>
              <a:t>Steinback</a:t>
            </a:r>
            <a:r>
              <a:rPr lang="en-US" dirty="0"/>
              <a:t>, V. Kumar. (2013). </a:t>
            </a:r>
            <a:r>
              <a:rPr lang="en-US" i="1" dirty="0">
                <a:solidFill>
                  <a:srgbClr val="FF0000"/>
                </a:solidFill>
              </a:rPr>
              <a:t>Introduction to Data Mining,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Pearson New International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CEBC-9576-4C93-9EDF-7918903E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712A1-5835-401F-9932-9C8E326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E690-AB90-47BA-872B-E6783D21E6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course is graded on a </a:t>
            </a:r>
            <a:r>
              <a:rPr lang="en-US" dirty="0">
                <a:solidFill>
                  <a:srgbClr val="FF0000"/>
                </a:solidFill>
              </a:rPr>
              <a:t>100 point scale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being the </a:t>
            </a:r>
            <a:r>
              <a:rPr lang="en-US" dirty="0">
                <a:solidFill>
                  <a:srgbClr val="00B050"/>
                </a:solidFill>
              </a:rPr>
              <a:t>highest</a:t>
            </a:r>
            <a:r>
              <a:rPr lang="en-US" dirty="0"/>
              <a:t> possible score and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passing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Assignments – 40%</a:t>
            </a:r>
          </a:p>
          <a:p>
            <a:pPr lvl="1"/>
            <a:r>
              <a:rPr lang="en-US" dirty="0"/>
              <a:t>Test – 20%	</a:t>
            </a:r>
          </a:p>
          <a:p>
            <a:pPr lvl="1"/>
            <a:r>
              <a:rPr lang="en-US" dirty="0"/>
              <a:t>Examination – 40%</a:t>
            </a:r>
          </a:p>
          <a:p>
            <a:pPr lvl="1"/>
            <a:endParaRPr lang="en-US" dirty="0"/>
          </a:p>
        </p:txBody>
      </p:sp>
      <p:pic>
        <p:nvPicPr>
          <p:cNvPr id="5" name="Picture 2" descr="「assessment」的圖片搜尋結果">
            <a:extLst>
              <a:ext uri="{FF2B5EF4-FFF2-40B4-BE49-F238E27FC236}">
                <a16:creationId xmlns:a16="http://schemas.microsoft.com/office/drawing/2014/main" id="{7A8F414D-33F0-4A34-B984-9BF4ECAD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582103" cy="17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ACA-BF43-4F75-8516-78B6165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28850-5507-4EFF-867D-14DB030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4722E-4086-4961-AD4D-AFF264CE34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Contrast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warehouses </a:t>
            </a:r>
            <a:r>
              <a:rPr lang="en-US" dirty="0"/>
              <a:t>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operational databases </a:t>
            </a:r>
            <a:r>
              <a:rPr lang="en-US" dirty="0"/>
              <a:t>in the aspects of design and utilization; </a:t>
            </a:r>
          </a:p>
          <a:p>
            <a:pPr lvl="0"/>
            <a:r>
              <a:rPr lang="en-US" dirty="0"/>
              <a:t>Design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conceptual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logical model </a:t>
            </a:r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data mart </a:t>
            </a:r>
            <a:r>
              <a:rPr lang="en-US" dirty="0"/>
              <a:t>that satisfies user requirements; </a:t>
            </a:r>
          </a:p>
          <a:p>
            <a:pPr lvl="0"/>
            <a:r>
              <a:rPr lang="en-US" dirty="0"/>
              <a:t>Analyze </a:t>
            </a:r>
            <a:r>
              <a:rPr lang="en-US" dirty="0">
                <a:solidFill>
                  <a:srgbClr val="FF0000"/>
                </a:solidFill>
              </a:rPr>
              <a:t>multidimensional data </a:t>
            </a:r>
            <a:r>
              <a:rPr lang="en-US" dirty="0"/>
              <a:t>using OLAP technology;</a:t>
            </a:r>
          </a:p>
          <a:p>
            <a:pPr lvl="0"/>
            <a:r>
              <a:rPr lang="en-US" dirty="0"/>
              <a:t>Apply suitable </a:t>
            </a:r>
            <a:r>
              <a:rPr lang="en-US" dirty="0">
                <a:solidFill>
                  <a:srgbClr val="FF0000"/>
                </a:solidFill>
              </a:rPr>
              <a:t>data mining </a:t>
            </a:r>
            <a:r>
              <a:rPr lang="en-US" dirty="0"/>
              <a:t>algorithms to discover patterns in data warehouses.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1FCAB-16AE-4FAC-8A6F-E4153869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Life ideas by BB: The Journey Begins">
            <a:extLst>
              <a:ext uri="{FF2B5EF4-FFF2-40B4-BE49-F238E27FC236}">
                <a16:creationId xmlns:a16="http://schemas.microsoft.com/office/drawing/2014/main" id="{D63CFE6E-1D09-40FC-A3E7-ACF21E677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9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881</TotalTime>
  <Words>245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华文新魏</vt:lpstr>
      <vt:lpstr>標楷體</vt:lpstr>
      <vt:lpstr>Bookman Old Style</vt:lpstr>
      <vt:lpstr>Calibri</vt:lpstr>
      <vt:lpstr>Gill Sans MT</vt:lpstr>
      <vt:lpstr>Wingdings</vt:lpstr>
      <vt:lpstr>Wingdings 3</vt:lpstr>
      <vt:lpstr>Origin</vt:lpstr>
      <vt:lpstr>Data Warehousing and Data Mining</vt:lpstr>
      <vt:lpstr>Introduction of Instructor</vt:lpstr>
      <vt:lpstr>Course References </vt:lpstr>
      <vt:lpstr>Assessment</vt:lpstr>
      <vt:lpstr>Learning Outcomes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 Warehousing</dc:title>
  <dc:subject>Chap 1</dc:subject>
  <dc:creator>Philip Lei</dc:creator>
  <cp:keywords/>
  <dc:description>comp323 Data Warehousing and data mining
updated Jan 2013, updated Jan 2014</dc:description>
  <cp:lastModifiedBy>LUO WUMAN</cp:lastModifiedBy>
  <cp:revision>133</cp:revision>
  <cp:lastPrinted>2019-01-07T03:38:37Z</cp:lastPrinted>
  <dcterms:created xsi:type="dcterms:W3CDTF">2011-12-29T04:48:02Z</dcterms:created>
  <dcterms:modified xsi:type="dcterms:W3CDTF">2021-01-18T08:15:54Z</dcterms:modified>
  <cp:category/>
</cp:coreProperties>
</file>