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66"/>
  </p:notesMasterIdLst>
  <p:sldIdLst>
    <p:sldId id="320" r:id="rId2"/>
    <p:sldId id="260" r:id="rId3"/>
    <p:sldId id="261" r:id="rId4"/>
    <p:sldId id="262" r:id="rId5"/>
    <p:sldId id="338" r:id="rId6"/>
    <p:sldId id="263" r:id="rId7"/>
    <p:sldId id="265" r:id="rId8"/>
    <p:sldId id="264"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339" r:id="rId23"/>
    <p:sldId id="280" r:id="rId24"/>
    <p:sldId id="281" r:id="rId25"/>
    <p:sldId id="282" r:id="rId26"/>
    <p:sldId id="283" r:id="rId27"/>
    <p:sldId id="284" r:id="rId28"/>
    <p:sldId id="285" r:id="rId29"/>
    <p:sldId id="286" r:id="rId30"/>
    <p:sldId id="287" r:id="rId31"/>
    <p:sldId id="340" r:id="rId32"/>
    <p:sldId id="288" r:id="rId33"/>
    <p:sldId id="268" r:id="rId34"/>
    <p:sldId id="289" r:id="rId35"/>
    <p:sldId id="290" r:id="rId36"/>
    <p:sldId id="341" r:id="rId37"/>
    <p:sldId id="291" r:id="rId38"/>
    <p:sldId id="292" r:id="rId39"/>
    <p:sldId id="293" r:id="rId40"/>
    <p:sldId id="294" r:id="rId41"/>
    <p:sldId id="295" r:id="rId42"/>
    <p:sldId id="296" r:id="rId43"/>
    <p:sldId id="297" r:id="rId44"/>
    <p:sldId id="342" r:id="rId45"/>
    <p:sldId id="322" r:id="rId46"/>
    <p:sldId id="323" r:id="rId47"/>
    <p:sldId id="324" r:id="rId48"/>
    <p:sldId id="325" r:id="rId49"/>
    <p:sldId id="343" r:id="rId50"/>
    <p:sldId id="326" r:id="rId51"/>
    <p:sldId id="327" r:id="rId52"/>
    <p:sldId id="328" r:id="rId53"/>
    <p:sldId id="329" r:id="rId54"/>
    <p:sldId id="344" r:id="rId55"/>
    <p:sldId id="330" r:id="rId56"/>
    <p:sldId id="345" r:id="rId57"/>
    <p:sldId id="331" r:id="rId58"/>
    <p:sldId id="332" r:id="rId59"/>
    <p:sldId id="333" r:id="rId60"/>
    <p:sldId id="346" r:id="rId61"/>
    <p:sldId id="334" r:id="rId62"/>
    <p:sldId id="335" r:id="rId63"/>
    <p:sldId id="336" r:id="rId64"/>
    <p:sldId id="337"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5"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E2768-25E7-430F-9984-632C9A224592}" type="doc">
      <dgm:prSet loTypeId="urn:microsoft.com/office/officeart/2005/8/layout/cycle1" loCatId="cycle" qsTypeId="urn:microsoft.com/office/officeart/2005/8/quickstyle/simple1" qsCatId="simple" csTypeId="urn:microsoft.com/office/officeart/2005/8/colors/colorful1" csCatId="colorful" phldr="1"/>
      <dgm:spPr/>
      <dgm:t>
        <a:bodyPr/>
        <a:lstStyle/>
        <a:p>
          <a:endParaRPr lang="en-US"/>
        </a:p>
      </dgm:t>
    </dgm:pt>
    <dgm:pt modelId="{7D66972B-1393-4C16-B1C4-5CC441643269}">
      <dgm:prSet phldrT="[Text]"/>
      <dgm:spPr/>
      <dgm:t>
        <a:bodyPr/>
        <a:lstStyle/>
        <a:p>
          <a:r>
            <a:rPr lang="en-US" dirty="0"/>
            <a:t>Increased Communication</a:t>
          </a:r>
        </a:p>
      </dgm:t>
    </dgm:pt>
    <dgm:pt modelId="{A9699E61-E17A-46B2-A510-67BE9EF7D27D}" type="parTrans" cxnId="{07DF25A5-4CE2-4291-AAE3-9449A8B640D6}">
      <dgm:prSet/>
      <dgm:spPr/>
      <dgm:t>
        <a:bodyPr/>
        <a:lstStyle/>
        <a:p>
          <a:endParaRPr lang="en-US"/>
        </a:p>
      </dgm:t>
    </dgm:pt>
    <dgm:pt modelId="{2DF44937-4257-41C0-B57E-F0A12B276574}" type="sibTrans" cxnId="{07DF25A5-4CE2-4291-AAE3-9449A8B640D6}">
      <dgm:prSet/>
      <dgm:spPr/>
      <dgm:t>
        <a:bodyPr/>
        <a:lstStyle/>
        <a:p>
          <a:endParaRPr lang="en-US"/>
        </a:p>
      </dgm:t>
    </dgm:pt>
    <dgm:pt modelId="{08F4EF64-4090-4298-BD08-4E7C43F1CABD}">
      <dgm:prSet phldrT="[Text]"/>
      <dgm:spPr/>
      <dgm:t>
        <a:bodyPr/>
        <a:lstStyle/>
        <a:p>
          <a:r>
            <a:rPr lang="en-US" dirty="0"/>
            <a:t>Implementation Success</a:t>
          </a:r>
        </a:p>
      </dgm:t>
    </dgm:pt>
    <dgm:pt modelId="{1F7172FC-C9D6-43C2-BCE7-87F8676875E7}" type="parTrans" cxnId="{9D4A6BEA-83DD-4494-BFCF-FC73243EEE00}">
      <dgm:prSet/>
      <dgm:spPr/>
      <dgm:t>
        <a:bodyPr/>
        <a:lstStyle/>
        <a:p>
          <a:endParaRPr lang="en-US"/>
        </a:p>
      </dgm:t>
    </dgm:pt>
    <dgm:pt modelId="{F3F2698D-EEE3-4883-BAA9-35B25927C900}" type="sibTrans" cxnId="{9D4A6BEA-83DD-4494-BFCF-FC73243EEE00}">
      <dgm:prSet/>
      <dgm:spPr/>
      <dgm:t>
        <a:bodyPr/>
        <a:lstStyle/>
        <a:p>
          <a:endParaRPr lang="en-US"/>
        </a:p>
      </dgm:t>
    </dgm:pt>
    <dgm:pt modelId="{41CBF6EA-A4B1-4225-82BD-7DBF65828DAD}">
      <dgm:prSet phldrT="[Text]"/>
      <dgm:spPr/>
      <dgm:t>
        <a:bodyPr/>
        <a:lstStyle/>
        <a:p>
          <a:r>
            <a:rPr lang="en-US" dirty="0"/>
            <a:t>Mutual Understanding and “Common Sense”</a:t>
          </a:r>
        </a:p>
      </dgm:t>
    </dgm:pt>
    <dgm:pt modelId="{567C2EAA-C03F-4F5C-B763-06CCC138DB4D}" type="parTrans" cxnId="{0501A6E4-CD74-45A3-94CD-CE1CF6A07A13}">
      <dgm:prSet/>
      <dgm:spPr/>
      <dgm:t>
        <a:bodyPr/>
        <a:lstStyle/>
        <a:p>
          <a:endParaRPr lang="en-US"/>
        </a:p>
      </dgm:t>
    </dgm:pt>
    <dgm:pt modelId="{EDA71FEE-8EC1-4325-9CAF-17A2771D3B24}" type="sibTrans" cxnId="{0501A6E4-CD74-45A3-94CD-CE1CF6A07A13}">
      <dgm:prSet/>
      <dgm:spPr/>
      <dgm:t>
        <a:bodyPr/>
        <a:lstStyle/>
        <a:p>
          <a:endParaRPr lang="en-US"/>
        </a:p>
      </dgm:t>
    </dgm:pt>
    <dgm:pt modelId="{D8B3863A-514E-4928-9650-D59929C0CACF}" type="pres">
      <dgm:prSet presAssocID="{DDBE2768-25E7-430F-9984-632C9A224592}" presName="cycle" presStyleCnt="0">
        <dgm:presLayoutVars>
          <dgm:dir/>
          <dgm:resizeHandles val="exact"/>
        </dgm:presLayoutVars>
      </dgm:prSet>
      <dgm:spPr/>
    </dgm:pt>
    <dgm:pt modelId="{BD67B0A0-65CF-42AE-8119-AD4BF1CF281F}" type="pres">
      <dgm:prSet presAssocID="{41CBF6EA-A4B1-4225-82BD-7DBF65828DAD}" presName="dummy" presStyleCnt="0"/>
      <dgm:spPr/>
    </dgm:pt>
    <dgm:pt modelId="{7E1FE1B2-C3D6-41D2-870B-CBFC060EFBA9}" type="pres">
      <dgm:prSet presAssocID="{41CBF6EA-A4B1-4225-82BD-7DBF65828DAD}" presName="node" presStyleLbl="revTx" presStyleIdx="0" presStyleCnt="3">
        <dgm:presLayoutVars>
          <dgm:bulletEnabled val="1"/>
        </dgm:presLayoutVars>
      </dgm:prSet>
      <dgm:spPr/>
    </dgm:pt>
    <dgm:pt modelId="{4CA2CCE2-A45E-48CD-BBD7-764CCBABA2BD}" type="pres">
      <dgm:prSet presAssocID="{EDA71FEE-8EC1-4325-9CAF-17A2771D3B24}" presName="sibTrans" presStyleLbl="node1" presStyleIdx="0" presStyleCnt="3"/>
      <dgm:spPr/>
    </dgm:pt>
    <dgm:pt modelId="{142E31E8-0559-480C-9132-1030C2DC04C5}" type="pres">
      <dgm:prSet presAssocID="{08F4EF64-4090-4298-BD08-4E7C43F1CABD}" presName="dummy" presStyleCnt="0"/>
      <dgm:spPr/>
    </dgm:pt>
    <dgm:pt modelId="{E5FBECAE-EA77-4CB0-8CA5-D0BA1D6FA893}" type="pres">
      <dgm:prSet presAssocID="{08F4EF64-4090-4298-BD08-4E7C43F1CABD}" presName="node" presStyleLbl="revTx" presStyleIdx="1" presStyleCnt="3">
        <dgm:presLayoutVars>
          <dgm:bulletEnabled val="1"/>
        </dgm:presLayoutVars>
      </dgm:prSet>
      <dgm:spPr/>
    </dgm:pt>
    <dgm:pt modelId="{28486301-0719-4341-80CF-8D352A9883FE}" type="pres">
      <dgm:prSet presAssocID="{F3F2698D-EEE3-4883-BAA9-35B25927C900}" presName="sibTrans" presStyleLbl="node1" presStyleIdx="1" presStyleCnt="3"/>
      <dgm:spPr/>
    </dgm:pt>
    <dgm:pt modelId="{F3E031C8-078A-4F7D-8320-BC8590F40EE8}" type="pres">
      <dgm:prSet presAssocID="{7D66972B-1393-4C16-B1C4-5CC441643269}" presName="dummy" presStyleCnt="0"/>
      <dgm:spPr/>
    </dgm:pt>
    <dgm:pt modelId="{E7441A50-FE5F-4F93-851D-814475011496}" type="pres">
      <dgm:prSet presAssocID="{7D66972B-1393-4C16-B1C4-5CC441643269}" presName="node" presStyleLbl="revTx" presStyleIdx="2" presStyleCnt="3">
        <dgm:presLayoutVars>
          <dgm:bulletEnabled val="1"/>
        </dgm:presLayoutVars>
      </dgm:prSet>
      <dgm:spPr/>
    </dgm:pt>
    <dgm:pt modelId="{92F016C7-80E8-4473-8F97-30127F607AAE}" type="pres">
      <dgm:prSet presAssocID="{2DF44937-4257-41C0-B57E-F0A12B276574}" presName="sibTrans" presStyleLbl="node1" presStyleIdx="2" presStyleCnt="3"/>
      <dgm:spPr/>
    </dgm:pt>
  </dgm:ptLst>
  <dgm:cxnLst>
    <dgm:cxn modelId="{AE70D504-7E4D-4A03-BE08-A8CD2C9DC65E}" type="presOf" srcId="{7D66972B-1393-4C16-B1C4-5CC441643269}" destId="{E7441A50-FE5F-4F93-851D-814475011496}" srcOrd="0" destOrd="0" presId="urn:microsoft.com/office/officeart/2005/8/layout/cycle1"/>
    <dgm:cxn modelId="{B1C60F24-06ED-4828-88E4-55F71BBF2A6A}" type="presOf" srcId="{08F4EF64-4090-4298-BD08-4E7C43F1CABD}" destId="{E5FBECAE-EA77-4CB0-8CA5-D0BA1D6FA893}" srcOrd="0" destOrd="0" presId="urn:microsoft.com/office/officeart/2005/8/layout/cycle1"/>
    <dgm:cxn modelId="{AABEF925-E61F-451B-A34A-53916AA662CB}" type="presOf" srcId="{2DF44937-4257-41C0-B57E-F0A12B276574}" destId="{92F016C7-80E8-4473-8F97-30127F607AAE}" srcOrd="0" destOrd="0" presId="urn:microsoft.com/office/officeart/2005/8/layout/cycle1"/>
    <dgm:cxn modelId="{775A5F5C-C80F-40A1-BB51-3569B16F9443}" type="presOf" srcId="{EDA71FEE-8EC1-4325-9CAF-17A2771D3B24}" destId="{4CA2CCE2-A45E-48CD-BBD7-764CCBABA2BD}" srcOrd="0" destOrd="0" presId="urn:microsoft.com/office/officeart/2005/8/layout/cycle1"/>
    <dgm:cxn modelId="{D0854765-DDD9-4499-B397-1EA2BD7405BB}" type="presOf" srcId="{DDBE2768-25E7-430F-9984-632C9A224592}" destId="{D8B3863A-514E-4928-9650-D59929C0CACF}" srcOrd="0" destOrd="0" presId="urn:microsoft.com/office/officeart/2005/8/layout/cycle1"/>
    <dgm:cxn modelId="{98FA3B93-5C43-411B-96B7-D8FD4A8F9986}" type="presOf" srcId="{41CBF6EA-A4B1-4225-82BD-7DBF65828DAD}" destId="{7E1FE1B2-C3D6-41D2-870B-CBFC060EFBA9}" srcOrd="0" destOrd="0" presId="urn:microsoft.com/office/officeart/2005/8/layout/cycle1"/>
    <dgm:cxn modelId="{D6840297-2421-4D25-A9B8-9161BBBCB7F7}" type="presOf" srcId="{F3F2698D-EEE3-4883-BAA9-35B25927C900}" destId="{28486301-0719-4341-80CF-8D352A9883FE}" srcOrd="0" destOrd="0" presId="urn:microsoft.com/office/officeart/2005/8/layout/cycle1"/>
    <dgm:cxn modelId="{07DF25A5-4CE2-4291-AAE3-9449A8B640D6}" srcId="{DDBE2768-25E7-430F-9984-632C9A224592}" destId="{7D66972B-1393-4C16-B1C4-5CC441643269}" srcOrd="2" destOrd="0" parTransId="{A9699E61-E17A-46B2-A510-67BE9EF7D27D}" sibTransId="{2DF44937-4257-41C0-B57E-F0A12B276574}"/>
    <dgm:cxn modelId="{0501A6E4-CD74-45A3-94CD-CE1CF6A07A13}" srcId="{DDBE2768-25E7-430F-9984-632C9A224592}" destId="{41CBF6EA-A4B1-4225-82BD-7DBF65828DAD}" srcOrd="0" destOrd="0" parTransId="{567C2EAA-C03F-4F5C-B763-06CCC138DB4D}" sibTransId="{EDA71FEE-8EC1-4325-9CAF-17A2771D3B24}"/>
    <dgm:cxn modelId="{9D4A6BEA-83DD-4494-BFCF-FC73243EEE00}" srcId="{DDBE2768-25E7-430F-9984-632C9A224592}" destId="{08F4EF64-4090-4298-BD08-4E7C43F1CABD}" srcOrd="1" destOrd="0" parTransId="{1F7172FC-C9D6-43C2-BCE7-87F8676875E7}" sibTransId="{F3F2698D-EEE3-4883-BAA9-35B25927C900}"/>
    <dgm:cxn modelId="{3C61313F-480D-45B4-A7D5-E219226CC58B}" type="presParOf" srcId="{D8B3863A-514E-4928-9650-D59929C0CACF}" destId="{BD67B0A0-65CF-42AE-8119-AD4BF1CF281F}" srcOrd="0" destOrd="0" presId="urn:microsoft.com/office/officeart/2005/8/layout/cycle1"/>
    <dgm:cxn modelId="{21AF1DA7-BF6C-48F1-9464-40B963045508}" type="presParOf" srcId="{D8B3863A-514E-4928-9650-D59929C0CACF}" destId="{7E1FE1B2-C3D6-41D2-870B-CBFC060EFBA9}" srcOrd="1" destOrd="0" presId="urn:microsoft.com/office/officeart/2005/8/layout/cycle1"/>
    <dgm:cxn modelId="{33935A84-9E31-40FD-99BC-915DEFC6140E}" type="presParOf" srcId="{D8B3863A-514E-4928-9650-D59929C0CACF}" destId="{4CA2CCE2-A45E-48CD-BBD7-764CCBABA2BD}" srcOrd="2" destOrd="0" presId="urn:microsoft.com/office/officeart/2005/8/layout/cycle1"/>
    <dgm:cxn modelId="{6E3BB116-9C71-432B-A743-A666E3F3601D}" type="presParOf" srcId="{D8B3863A-514E-4928-9650-D59929C0CACF}" destId="{142E31E8-0559-480C-9132-1030C2DC04C5}" srcOrd="3" destOrd="0" presId="urn:microsoft.com/office/officeart/2005/8/layout/cycle1"/>
    <dgm:cxn modelId="{239C96B5-DEB3-4223-9C41-4C22C16A2892}" type="presParOf" srcId="{D8B3863A-514E-4928-9650-D59929C0CACF}" destId="{E5FBECAE-EA77-4CB0-8CA5-D0BA1D6FA893}" srcOrd="4" destOrd="0" presId="urn:microsoft.com/office/officeart/2005/8/layout/cycle1"/>
    <dgm:cxn modelId="{BC4D6AAC-F8D1-415C-B2F2-CEEA90F0B67B}" type="presParOf" srcId="{D8B3863A-514E-4928-9650-D59929C0CACF}" destId="{28486301-0719-4341-80CF-8D352A9883FE}" srcOrd="5" destOrd="0" presId="urn:microsoft.com/office/officeart/2005/8/layout/cycle1"/>
    <dgm:cxn modelId="{9E89DD8A-127E-4060-ABFC-3AA8ED2E27A1}" type="presParOf" srcId="{D8B3863A-514E-4928-9650-D59929C0CACF}" destId="{F3E031C8-078A-4F7D-8320-BC8590F40EE8}" srcOrd="6" destOrd="0" presId="urn:microsoft.com/office/officeart/2005/8/layout/cycle1"/>
    <dgm:cxn modelId="{E6862192-5A9D-49FE-9D7A-717F88B05DDA}" type="presParOf" srcId="{D8B3863A-514E-4928-9650-D59929C0CACF}" destId="{E7441A50-FE5F-4F93-851D-814475011496}" srcOrd="7" destOrd="0" presId="urn:microsoft.com/office/officeart/2005/8/layout/cycle1"/>
    <dgm:cxn modelId="{E49BF8F9-2147-44AA-BB60-F262D42392D1}" type="presParOf" srcId="{D8B3863A-514E-4928-9650-D59929C0CACF}" destId="{92F016C7-80E8-4473-8F97-30127F607AAE}"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A19435-AF6D-4C67-892D-36EA1DD17E94}" type="doc">
      <dgm:prSet loTypeId="urn:microsoft.com/office/officeart/2005/8/layout/hierarchy4" loCatId="list" qsTypeId="urn:microsoft.com/office/officeart/2005/8/quickstyle/simple1" qsCatId="simple" csTypeId="urn:microsoft.com/office/officeart/2005/8/colors/accent5_2" csCatId="accent5" phldr="1"/>
      <dgm:spPr/>
      <dgm:t>
        <a:bodyPr/>
        <a:lstStyle/>
        <a:p>
          <a:endParaRPr lang="en-US"/>
        </a:p>
      </dgm:t>
    </dgm:pt>
    <dgm:pt modelId="{7DAAEF90-9BA7-48CF-A7DA-982ACF45D947}">
      <dgm:prSet phldrT="[Text]" custT="1"/>
      <dgm:spPr/>
      <dgm:t>
        <a:bodyPr/>
        <a:lstStyle/>
        <a:p>
          <a:r>
            <a:rPr lang="en-US" sz="2000" dirty="0"/>
            <a:t>Business Impact of Technology Issues</a:t>
          </a:r>
        </a:p>
      </dgm:t>
    </dgm:pt>
    <dgm:pt modelId="{CB90AD7A-0580-43E5-BD89-069C6ECB6B5D}" type="parTrans" cxnId="{9FD0D02E-A701-4A30-9FDA-C1DFB4283A03}">
      <dgm:prSet/>
      <dgm:spPr/>
      <dgm:t>
        <a:bodyPr/>
        <a:lstStyle/>
        <a:p>
          <a:endParaRPr lang="en-US"/>
        </a:p>
      </dgm:t>
    </dgm:pt>
    <dgm:pt modelId="{3D06547A-B575-4589-A0B2-336F9DCADD5C}" type="sibTrans" cxnId="{9FD0D02E-A701-4A30-9FDA-C1DFB4283A03}">
      <dgm:prSet/>
      <dgm:spPr/>
      <dgm:t>
        <a:bodyPr/>
        <a:lstStyle/>
        <a:p>
          <a:endParaRPr lang="en-US"/>
        </a:p>
      </dgm:t>
    </dgm:pt>
    <dgm:pt modelId="{96A5306F-C5C9-4DC9-802B-E77A858C1D28}">
      <dgm:prSet phldrT="[Text]" custT="1"/>
      <dgm:spPr/>
      <dgm:t>
        <a:bodyPr/>
        <a:lstStyle/>
        <a:p>
          <a:r>
            <a:rPr lang="en-US" sz="2000" dirty="0"/>
            <a:t>Business Solutions</a:t>
          </a:r>
        </a:p>
      </dgm:t>
    </dgm:pt>
    <dgm:pt modelId="{FA3204A9-3F0E-419D-AE63-7B024BD5636E}" type="parTrans" cxnId="{10690562-CA5F-44B3-A106-7D32684F2521}">
      <dgm:prSet/>
      <dgm:spPr/>
      <dgm:t>
        <a:bodyPr/>
        <a:lstStyle/>
        <a:p>
          <a:endParaRPr lang="en-US"/>
        </a:p>
      </dgm:t>
    </dgm:pt>
    <dgm:pt modelId="{D6862318-750D-460B-9C54-164D00F7468A}" type="sibTrans" cxnId="{10690562-CA5F-44B3-A106-7D32684F2521}">
      <dgm:prSet/>
      <dgm:spPr/>
      <dgm:t>
        <a:bodyPr/>
        <a:lstStyle/>
        <a:p>
          <a:endParaRPr lang="en-US"/>
        </a:p>
      </dgm:t>
    </dgm:pt>
    <dgm:pt modelId="{A13E6B2D-1FE8-4C03-BC18-1FADC99C12FC}">
      <dgm:prSet phldrT="[Text]" custT="1"/>
      <dgm:spPr/>
      <dgm:t>
        <a:bodyPr/>
        <a:lstStyle/>
        <a:p>
          <a:r>
            <a:rPr lang="en-US" sz="2000" dirty="0"/>
            <a:t>Technology Issues</a:t>
          </a:r>
        </a:p>
      </dgm:t>
    </dgm:pt>
    <dgm:pt modelId="{47AA2130-4B32-4841-B638-409619841A81}" type="parTrans" cxnId="{8BACF37F-CA75-41D0-B7BC-BF9CBF857E4E}">
      <dgm:prSet/>
      <dgm:spPr/>
      <dgm:t>
        <a:bodyPr/>
        <a:lstStyle/>
        <a:p>
          <a:endParaRPr lang="en-US"/>
        </a:p>
      </dgm:t>
    </dgm:pt>
    <dgm:pt modelId="{095CBD7F-84AB-407E-A081-8542D49988B7}" type="sibTrans" cxnId="{8BACF37F-CA75-41D0-B7BC-BF9CBF857E4E}">
      <dgm:prSet/>
      <dgm:spPr/>
      <dgm:t>
        <a:bodyPr/>
        <a:lstStyle/>
        <a:p>
          <a:endParaRPr lang="en-US"/>
        </a:p>
      </dgm:t>
    </dgm:pt>
    <dgm:pt modelId="{E395C83D-1F66-4734-B32F-461BA93EBE92}">
      <dgm:prSet phldrT="[Text]" custT="1"/>
      <dgm:spPr/>
      <dgm:t>
        <a:bodyPr/>
        <a:lstStyle/>
        <a:p>
          <a:r>
            <a:rPr lang="en-US" sz="2000" dirty="0"/>
            <a:t>IT Solutions</a:t>
          </a:r>
        </a:p>
      </dgm:t>
    </dgm:pt>
    <dgm:pt modelId="{A1930E46-CD55-4B59-8ECE-53F09BC70A1E}" type="parTrans" cxnId="{DCD5ABFD-210E-4A6F-A98C-8BCC39758438}">
      <dgm:prSet/>
      <dgm:spPr/>
      <dgm:t>
        <a:bodyPr/>
        <a:lstStyle/>
        <a:p>
          <a:endParaRPr lang="en-US"/>
        </a:p>
      </dgm:t>
    </dgm:pt>
    <dgm:pt modelId="{87F9905F-758C-4BBC-8B81-3464842E3689}" type="sibTrans" cxnId="{DCD5ABFD-210E-4A6F-A98C-8BCC39758438}">
      <dgm:prSet/>
      <dgm:spPr/>
      <dgm:t>
        <a:bodyPr/>
        <a:lstStyle/>
        <a:p>
          <a:endParaRPr lang="en-US"/>
        </a:p>
      </dgm:t>
    </dgm:pt>
    <dgm:pt modelId="{2D98B8FC-6A39-4DEA-AF6B-463BED3C9322}" type="pres">
      <dgm:prSet presAssocID="{99A19435-AF6D-4C67-892D-36EA1DD17E94}" presName="Name0" presStyleCnt="0">
        <dgm:presLayoutVars>
          <dgm:chPref val="1"/>
          <dgm:dir/>
          <dgm:animOne val="branch"/>
          <dgm:animLvl val="lvl"/>
          <dgm:resizeHandles/>
        </dgm:presLayoutVars>
      </dgm:prSet>
      <dgm:spPr/>
    </dgm:pt>
    <dgm:pt modelId="{719F301D-DE02-41F8-A2E9-2CBB12BF23B6}" type="pres">
      <dgm:prSet presAssocID="{7DAAEF90-9BA7-48CF-A7DA-982ACF45D947}" presName="vertOne" presStyleCnt="0"/>
      <dgm:spPr/>
    </dgm:pt>
    <dgm:pt modelId="{3B5558CB-6993-4F84-9149-A79E313F1592}" type="pres">
      <dgm:prSet presAssocID="{7DAAEF90-9BA7-48CF-A7DA-982ACF45D947}" presName="txOne" presStyleLbl="node0" presStyleIdx="0" presStyleCnt="2" custScaleX="34734" custScaleY="29308">
        <dgm:presLayoutVars>
          <dgm:chPref val="3"/>
        </dgm:presLayoutVars>
      </dgm:prSet>
      <dgm:spPr/>
    </dgm:pt>
    <dgm:pt modelId="{7A13CC0C-C855-474E-991D-6526B70805D4}" type="pres">
      <dgm:prSet presAssocID="{7DAAEF90-9BA7-48CF-A7DA-982ACF45D947}" presName="parTransOne" presStyleCnt="0"/>
      <dgm:spPr/>
    </dgm:pt>
    <dgm:pt modelId="{8E64B09F-032F-4F02-840D-67346A172740}" type="pres">
      <dgm:prSet presAssocID="{7DAAEF90-9BA7-48CF-A7DA-982ACF45D947}" presName="horzOne" presStyleCnt="0"/>
      <dgm:spPr/>
    </dgm:pt>
    <dgm:pt modelId="{7E8CA756-A414-4394-9DAB-40975BD6FAF2}" type="pres">
      <dgm:prSet presAssocID="{96A5306F-C5C9-4DC9-802B-E77A858C1D28}" presName="vertTwo" presStyleCnt="0"/>
      <dgm:spPr/>
    </dgm:pt>
    <dgm:pt modelId="{C1A3FFD5-E6F1-4019-8DB0-12B63950BD40}" type="pres">
      <dgm:prSet presAssocID="{96A5306F-C5C9-4DC9-802B-E77A858C1D28}" presName="txTwo" presStyleLbl="node2" presStyleIdx="0" presStyleCnt="2" custScaleX="34734" custScaleY="29308">
        <dgm:presLayoutVars>
          <dgm:chPref val="3"/>
        </dgm:presLayoutVars>
      </dgm:prSet>
      <dgm:spPr/>
    </dgm:pt>
    <dgm:pt modelId="{2A3CD0F3-C97E-45DC-8CDE-68E347F61BE1}" type="pres">
      <dgm:prSet presAssocID="{96A5306F-C5C9-4DC9-802B-E77A858C1D28}" presName="horzTwo" presStyleCnt="0"/>
      <dgm:spPr/>
    </dgm:pt>
    <dgm:pt modelId="{FACC9B7E-8C6C-42D5-8F9B-BB33F90F147C}" type="pres">
      <dgm:prSet presAssocID="{3D06547A-B575-4589-A0B2-336F9DCADD5C}" presName="sibSpaceOne" presStyleCnt="0"/>
      <dgm:spPr/>
    </dgm:pt>
    <dgm:pt modelId="{AA18DB8E-E43C-41AD-A669-228555015F63}" type="pres">
      <dgm:prSet presAssocID="{A13E6B2D-1FE8-4C03-BC18-1FADC99C12FC}" presName="vertOne" presStyleCnt="0"/>
      <dgm:spPr/>
    </dgm:pt>
    <dgm:pt modelId="{AA7CCA0C-CFAD-4C7C-9E74-4ECD77DB87D2}" type="pres">
      <dgm:prSet presAssocID="{A13E6B2D-1FE8-4C03-BC18-1FADC99C12FC}" presName="txOne" presStyleLbl="node0" presStyleIdx="1" presStyleCnt="2" custScaleX="33882" custScaleY="29308">
        <dgm:presLayoutVars>
          <dgm:chPref val="3"/>
        </dgm:presLayoutVars>
      </dgm:prSet>
      <dgm:spPr/>
    </dgm:pt>
    <dgm:pt modelId="{F540D25F-0437-46D0-BF59-7823FFC9ADE1}" type="pres">
      <dgm:prSet presAssocID="{A13E6B2D-1FE8-4C03-BC18-1FADC99C12FC}" presName="parTransOne" presStyleCnt="0"/>
      <dgm:spPr/>
    </dgm:pt>
    <dgm:pt modelId="{F2563E70-2E63-4E0F-93CD-69E051448BEC}" type="pres">
      <dgm:prSet presAssocID="{A13E6B2D-1FE8-4C03-BC18-1FADC99C12FC}" presName="horzOne" presStyleCnt="0"/>
      <dgm:spPr/>
    </dgm:pt>
    <dgm:pt modelId="{CADD8936-2041-4143-8F48-AA14426ED3AF}" type="pres">
      <dgm:prSet presAssocID="{E395C83D-1F66-4734-B32F-461BA93EBE92}" presName="vertTwo" presStyleCnt="0"/>
      <dgm:spPr/>
    </dgm:pt>
    <dgm:pt modelId="{FC12DC0B-4CCD-44FF-9AA4-D8E3FFC318CE}" type="pres">
      <dgm:prSet presAssocID="{E395C83D-1F66-4734-B32F-461BA93EBE92}" presName="txTwo" presStyleLbl="node2" presStyleIdx="1" presStyleCnt="2" custScaleX="33882" custScaleY="29308">
        <dgm:presLayoutVars>
          <dgm:chPref val="3"/>
        </dgm:presLayoutVars>
      </dgm:prSet>
      <dgm:spPr/>
    </dgm:pt>
    <dgm:pt modelId="{267DC158-01F3-430B-B299-3FCFCAF734D3}" type="pres">
      <dgm:prSet presAssocID="{E395C83D-1F66-4734-B32F-461BA93EBE92}" presName="horzTwo" presStyleCnt="0"/>
      <dgm:spPr/>
    </dgm:pt>
  </dgm:ptLst>
  <dgm:cxnLst>
    <dgm:cxn modelId="{8A31682B-3E1C-45F4-B2F3-CCE1F14EFE66}" type="presOf" srcId="{7DAAEF90-9BA7-48CF-A7DA-982ACF45D947}" destId="{3B5558CB-6993-4F84-9149-A79E313F1592}" srcOrd="0" destOrd="0" presId="urn:microsoft.com/office/officeart/2005/8/layout/hierarchy4"/>
    <dgm:cxn modelId="{9FD0D02E-A701-4A30-9FDA-C1DFB4283A03}" srcId="{99A19435-AF6D-4C67-892D-36EA1DD17E94}" destId="{7DAAEF90-9BA7-48CF-A7DA-982ACF45D947}" srcOrd="0" destOrd="0" parTransId="{CB90AD7A-0580-43E5-BD89-069C6ECB6B5D}" sibTransId="{3D06547A-B575-4589-A0B2-336F9DCADD5C}"/>
    <dgm:cxn modelId="{C2C4C136-85D8-475A-839F-7A5296A1F04E}" type="presOf" srcId="{96A5306F-C5C9-4DC9-802B-E77A858C1D28}" destId="{C1A3FFD5-E6F1-4019-8DB0-12B63950BD40}" srcOrd="0" destOrd="0" presId="urn:microsoft.com/office/officeart/2005/8/layout/hierarchy4"/>
    <dgm:cxn modelId="{8E1A2161-7DD0-43AA-96AD-FFB19A248D26}" type="presOf" srcId="{E395C83D-1F66-4734-B32F-461BA93EBE92}" destId="{FC12DC0B-4CCD-44FF-9AA4-D8E3FFC318CE}" srcOrd="0" destOrd="0" presId="urn:microsoft.com/office/officeart/2005/8/layout/hierarchy4"/>
    <dgm:cxn modelId="{10690562-CA5F-44B3-A106-7D32684F2521}" srcId="{7DAAEF90-9BA7-48CF-A7DA-982ACF45D947}" destId="{96A5306F-C5C9-4DC9-802B-E77A858C1D28}" srcOrd="0" destOrd="0" parTransId="{FA3204A9-3F0E-419D-AE63-7B024BD5636E}" sibTransId="{D6862318-750D-460B-9C54-164D00F7468A}"/>
    <dgm:cxn modelId="{D1511C6C-0EA3-446B-AFD1-E004BA3161F7}" type="presOf" srcId="{A13E6B2D-1FE8-4C03-BC18-1FADC99C12FC}" destId="{AA7CCA0C-CFAD-4C7C-9E74-4ECD77DB87D2}" srcOrd="0" destOrd="0" presId="urn:microsoft.com/office/officeart/2005/8/layout/hierarchy4"/>
    <dgm:cxn modelId="{8BACF37F-CA75-41D0-B7BC-BF9CBF857E4E}" srcId="{99A19435-AF6D-4C67-892D-36EA1DD17E94}" destId="{A13E6B2D-1FE8-4C03-BC18-1FADC99C12FC}" srcOrd="1" destOrd="0" parTransId="{47AA2130-4B32-4841-B638-409619841A81}" sibTransId="{095CBD7F-84AB-407E-A081-8542D49988B7}"/>
    <dgm:cxn modelId="{94AF328A-5020-4D8C-9321-0742CCB50B81}" type="presOf" srcId="{99A19435-AF6D-4C67-892D-36EA1DD17E94}" destId="{2D98B8FC-6A39-4DEA-AF6B-463BED3C9322}" srcOrd="0" destOrd="0" presId="urn:microsoft.com/office/officeart/2005/8/layout/hierarchy4"/>
    <dgm:cxn modelId="{DCD5ABFD-210E-4A6F-A98C-8BCC39758438}" srcId="{A13E6B2D-1FE8-4C03-BC18-1FADC99C12FC}" destId="{E395C83D-1F66-4734-B32F-461BA93EBE92}" srcOrd="0" destOrd="0" parTransId="{A1930E46-CD55-4B59-8ECE-53F09BC70A1E}" sibTransId="{87F9905F-758C-4BBC-8B81-3464842E3689}"/>
    <dgm:cxn modelId="{B3A7B11A-3BD2-480D-97BF-2C7A5BFEA98E}" type="presParOf" srcId="{2D98B8FC-6A39-4DEA-AF6B-463BED3C9322}" destId="{719F301D-DE02-41F8-A2E9-2CBB12BF23B6}" srcOrd="0" destOrd="0" presId="urn:microsoft.com/office/officeart/2005/8/layout/hierarchy4"/>
    <dgm:cxn modelId="{A8838E94-F66A-4647-B377-9C593A59A8E7}" type="presParOf" srcId="{719F301D-DE02-41F8-A2E9-2CBB12BF23B6}" destId="{3B5558CB-6993-4F84-9149-A79E313F1592}" srcOrd="0" destOrd="0" presId="urn:microsoft.com/office/officeart/2005/8/layout/hierarchy4"/>
    <dgm:cxn modelId="{6FBD4272-8C52-4004-AE03-8557A66496DE}" type="presParOf" srcId="{719F301D-DE02-41F8-A2E9-2CBB12BF23B6}" destId="{7A13CC0C-C855-474E-991D-6526B70805D4}" srcOrd="1" destOrd="0" presId="urn:microsoft.com/office/officeart/2005/8/layout/hierarchy4"/>
    <dgm:cxn modelId="{4F924B9D-5BC3-4A60-9FED-CC96FB964EC5}" type="presParOf" srcId="{719F301D-DE02-41F8-A2E9-2CBB12BF23B6}" destId="{8E64B09F-032F-4F02-840D-67346A172740}" srcOrd="2" destOrd="0" presId="urn:microsoft.com/office/officeart/2005/8/layout/hierarchy4"/>
    <dgm:cxn modelId="{3103B08F-5BC1-4B8D-AB79-F633265DF18D}" type="presParOf" srcId="{8E64B09F-032F-4F02-840D-67346A172740}" destId="{7E8CA756-A414-4394-9DAB-40975BD6FAF2}" srcOrd="0" destOrd="0" presId="urn:microsoft.com/office/officeart/2005/8/layout/hierarchy4"/>
    <dgm:cxn modelId="{4DB7C4FE-4BE4-45E7-95D2-6A332378E8AD}" type="presParOf" srcId="{7E8CA756-A414-4394-9DAB-40975BD6FAF2}" destId="{C1A3FFD5-E6F1-4019-8DB0-12B63950BD40}" srcOrd="0" destOrd="0" presId="urn:microsoft.com/office/officeart/2005/8/layout/hierarchy4"/>
    <dgm:cxn modelId="{A29D14D5-63DE-4FCA-BFB6-7D2DCAABBD4C}" type="presParOf" srcId="{7E8CA756-A414-4394-9DAB-40975BD6FAF2}" destId="{2A3CD0F3-C97E-45DC-8CDE-68E347F61BE1}" srcOrd="1" destOrd="0" presId="urn:microsoft.com/office/officeart/2005/8/layout/hierarchy4"/>
    <dgm:cxn modelId="{13964657-A843-4045-AC5F-2ED6CB27599C}" type="presParOf" srcId="{2D98B8FC-6A39-4DEA-AF6B-463BED3C9322}" destId="{FACC9B7E-8C6C-42D5-8F9B-BB33F90F147C}" srcOrd="1" destOrd="0" presId="urn:microsoft.com/office/officeart/2005/8/layout/hierarchy4"/>
    <dgm:cxn modelId="{CEA60D4B-E79C-4821-AA92-31DB6E564783}" type="presParOf" srcId="{2D98B8FC-6A39-4DEA-AF6B-463BED3C9322}" destId="{AA18DB8E-E43C-41AD-A669-228555015F63}" srcOrd="2" destOrd="0" presId="urn:microsoft.com/office/officeart/2005/8/layout/hierarchy4"/>
    <dgm:cxn modelId="{DAB56921-F30D-4B5B-8204-BEEBE7AF3C65}" type="presParOf" srcId="{AA18DB8E-E43C-41AD-A669-228555015F63}" destId="{AA7CCA0C-CFAD-4C7C-9E74-4ECD77DB87D2}" srcOrd="0" destOrd="0" presId="urn:microsoft.com/office/officeart/2005/8/layout/hierarchy4"/>
    <dgm:cxn modelId="{CEF818AE-3F5B-4C6E-91BB-666DB544D0AF}" type="presParOf" srcId="{AA18DB8E-E43C-41AD-A669-228555015F63}" destId="{F540D25F-0437-46D0-BF59-7823FFC9ADE1}" srcOrd="1" destOrd="0" presId="urn:microsoft.com/office/officeart/2005/8/layout/hierarchy4"/>
    <dgm:cxn modelId="{F097AE83-C10E-431E-91B6-D42AED7BE91A}" type="presParOf" srcId="{AA18DB8E-E43C-41AD-A669-228555015F63}" destId="{F2563E70-2E63-4E0F-93CD-69E051448BEC}" srcOrd="2" destOrd="0" presId="urn:microsoft.com/office/officeart/2005/8/layout/hierarchy4"/>
    <dgm:cxn modelId="{83A364C4-B735-4D09-BCE1-9CE000BF45A1}" type="presParOf" srcId="{F2563E70-2E63-4E0F-93CD-69E051448BEC}" destId="{CADD8936-2041-4143-8F48-AA14426ED3AF}" srcOrd="0" destOrd="0" presId="urn:microsoft.com/office/officeart/2005/8/layout/hierarchy4"/>
    <dgm:cxn modelId="{19FA7DB3-791B-41FF-80F9-E2D1EC71966E}" type="presParOf" srcId="{CADD8936-2041-4143-8F48-AA14426ED3AF}" destId="{FC12DC0B-4CCD-44FF-9AA4-D8E3FFC318CE}" srcOrd="0" destOrd="0" presId="urn:microsoft.com/office/officeart/2005/8/layout/hierarchy4"/>
    <dgm:cxn modelId="{4CFC7E49-3EE9-42E2-BC6C-4AD6B4C427AF}" type="presParOf" srcId="{CADD8936-2041-4143-8F48-AA14426ED3AF}" destId="{267DC158-01F3-430B-B299-3FCFCAF734D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FF08A8-D547-4B5F-9B24-74F83BC04CD3}" type="doc">
      <dgm:prSet loTypeId="urn:microsoft.com/office/officeart/2005/8/layout/radial5" loCatId="relationship" qsTypeId="urn:microsoft.com/office/officeart/2005/8/quickstyle/simple1" qsCatId="simple" csTypeId="urn:microsoft.com/office/officeart/2005/8/colors/colorful1#1" csCatId="colorful" phldr="1"/>
      <dgm:spPr/>
      <dgm:t>
        <a:bodyPr/>
        <a:lstStyle/>
        <a:p>
          <a:endParaRPr lang="en-US"/>
        </a:p>
      </dgm:t>
    </dgm:pt>
    <dgm:pt modelId="{D1F3585E-D2BF-4F08-9DF3-7BCC4F1AF6DC}">
      <dgm:prSet phldrT="[Text]"/>
      <dgm:spPr/>
      <dgm:t>
        <a:bodyPr/>
        <a:lstStyle/>
        <a:p>
          <a:r>
            <a:rPr lang="en-US"/>
            <a:t>Rivalry among Existing Firms</a:t>
          </a:r>
        </a:p>
      </dgm:t>
    </dgm:pt>
    <dgm:pt modelId="{97690497-3CF0-4DF4-938B-3357C47D3969}" type="parTrans" cxnId="{430BBF45-9B99-40C9-9B17-DD5C09A46065}">
      <dgm:prSet/>
      <dgm:spPr/>
      <dgm:t>
        <a:bodyPr/>
        <a:lstStyle/>
        <a:p>
          <a:endParaRPr lang="en-US"/>
        </a:p>
      </dgm:t>
    </dgm:pt>
    <dgm:pt modelId="{0F0EA23A-800C-4943-B66D-7923E2C4DD7D}" type="sibTrans" cxnId="{430BBF45-9B99-40C9-9B17-DD5C09A46065}">
      <dgm:prSet/>
      <dgm:spPr/>
      <dgm:t>
        <a:bodyPr/>
        <a:lstStyle/>
        <a:p>
          <a:endParaRPr lang="en-US"/>
        </a:p>
      </dgm:t>
    </dgm:pt>
    <dgm:pt modelId="{707137ED-F6B1-475D-BB27-DCDB462C515D}">
      <dgm:prSet phldrT="[Text]"/>
      <dgm:spPr/>
      <dgm:t>
        <a:bodyPr/>
        <a:lstStyle/>
        <a:p>
          <a:r>
            <a:rPr lang="en-US"/>
            <a:t>Threat of New Substitutes</a:t>
          </a:r>
        </a:p>
      </dgm:t>
    </dgm:pt>
    <dgm:pt modelId="{B552C83A-0588-4CB1-BFAA-67A98E41A9D6}" type="parTrans" cxnId="{1EE3D610-3CD2-4FF9-8887-B8B5CFCAC343}">
      <dgm:prSet/>
      <dgm:spPr/>
      <dgm:t>
        <a:bodyPr/>
        <a:lstStyle/>
        <a:p>
          <a:endParaRPr lang="en-US"/>
        </a:p>
      </dgm:t>
    </dgm:pt>
    <dgm:pt modelId="{C32C4EF4-32DA-45B5-8B9C-FC060409A501}" type="sibTrans" cxnId="{1EE3D610-3CD2-4FF9-8887-B8B5CFCAC343}">
      <dgm:prSet/>
      <dgm:spPr/>
      <dgm:t>
        <a:bodyPr/>
        <a:lstStyle/>
        <a:p>
          <a:endParaRPr lang="en-US"/>
        </a:p>
      </dgm:t>
    </dgm:pt>
    <dgm:pt modelId="{9C19AF97-0EEE-4FD7-A5D1-01C577FCBFBC}">
      <dgm:prSet phldrT="[Text]"/>
      <dgm:spPr/>
      <dgm:t>
        <a:bodyPr/>
        <a:lstStyle/>
        <a:p>
          <a:r>
            <a:rPr lang="en-US" altLang="zh-CN"/>
            <a:t>Bargaining Power of Buyers</a:t>
          </a:r>
          <a:endParaRPr lang="en-US"/>
        </a:p>
      </dgm:t>
    </dgm:pt>
    <dgm:pt modelId="{98D67247-3773-47E7-BFE4-98DE108F53B5}" type="parTrans" cxnId="{D328020C-9E10-4612-833F-B43F0AB29E46}">
      <dgm:prSet/>
      <dgm:spPr/>
      <dgm:t>
        <a:bodyPr/>
        <a:lstStyle/>
        <a:p>
          <a:endParaRPr lang="en-US"/>
        </a:p>
      </dgm:t>
    </dgm:pt>
    <dgm:pt modelId="{545CAE66-2ADC-4900-A625-5D19393D4E66}" type="sibTrans" cxnId="{D328020C-9E10-4612-833F-B43F0AB29E46}">
      <dgm:prSet/>
      <dgm:spPr/>
      <dgm:t>
        <a:bodyPr/>
        <a:lstStyle/>
        <a:p>
          <a:endParaRPr lang="en-US"/>
        </a:p>
      </dgm:t>
    </dgm:pt>
    <dgm:pt modelId="{D4391710-F091-4B6F-9911-BA6096FB860E}">
      <dgm:prSet phldrT="[Text]"/>
      <dgm:spPr/>
      <dgm:t>
        <a:bodyPr/>
        <a:lstStyle/>
        <a:p>
          <a:r>
            <a:rPr lang="en-US"/>
            <a:t>Threat of New Entrants</a:t>
          </a:r>
        </a:p>
      </dgm:t>
    </dgm:pt>
    <dgm:pt modelId="{CF0DBE49-CD0E-49B8-8BF2-1D2EE18AAB8C}" type="parTrans" cxnId="{D3B07CCC-D4F4-4A36-9156-5AD3A6E7D1E4}">
      <dgm:prSet/>
      <dgm:spPr/>
      <dgm:t>
        <a:bodyPr/>
        <a:lstStyle/>
        <a:p>
          <a:endParaRPr lang="en-US"/>
        </a:p>
      </dgm:t>
    </dgm:pt>
    <dgm:pt modelId="{296F14AB-A9E1-4C1D-B2CB-B27B480C6BB8}" type="sibTrans" cxnId="{D3B07CCC-D4F4-4A36-9156-5AD3A6E7D1E4}">
      <dgm:prSet/>
      <dgm:spPr/>
      <dgm:t>
        <a:bodyPr/>
        <a:lstStyle/>
        <a:p>
          <a:endParaRPr lang="en-US"/>
        </a:p>
      </dgm:t>
    </dgm:pt>
    <dgm:pt modelId="{8B675341-3F9C-4683-8399-9FF6BE58C986}">
      <dgm:prSet phldrT="[Text]"/>
      <dgm:spPr/>
      <dgm:t>
        <a:bodyPr/>
        <a:lstStyle/>
        <a:p>
          <a:r>
            <a:rPr lang="en-US"/>
            <a:t>Bargaining Power of Suppliers</a:t>
          </a:r>
        </a:p>
      </dgm:t>
    </dgm:pt>
    <dgm:pt modelId="{80F27A6A-A411-48E9-9F43-499452FA4DFC}" type="parTrans" cxnId="{0FE5E780-A58C-4C47-BCF9-7B3AA9DD3545}">
      <dgm:prSet/>
      <dgm:spPr/>
      <dgm:t>
        <a:bodyPr/>
        <a:lstStyle/>
        <a:p>
          <a:endParaRPr lang="en-US"/>
        </a:p>
      </dgm:t>
    </dgm:pt>
    <dgm:pt modelId="{DC32955B-8205-428D-897A-E0E5CF375479}" type="sibTrans" cxnId="{0FE5E780-A58C-4C47-BCF9-7B3AA9DD3545}">
      <dgm:prSet/>
      <dgm:spPr/>
      <dgm:t>
        <a:bodyPr/>
        <a:lstStyle/>
        <a:p>
          <a:endParaRPr lang="en-US"/>
        </a:p>
      </dgm:t>
    </dgm:pt>
    <dgm:pt modelId="{2B1F3656-445A-4120-B014-65423D71E1CB}" type="pres">
      <dgm:prSet presAssocID="{7BFF08A8-D547-4B5F-9B24-74F83BC04CD3}" presName="Name0" presStyleCnt="0">
        <dgm:presLayoutVars>
          <dgm:chMax val="1"/>
          <dgm:dir/>
          <dgm:animLvl val="ctr"/>
          <dgm:resizeHandles val="exact"/>
        </dgm:presLayoutVars>
      </dgm:prSet>
      <dgm:spPr/>
    </dgm:pt>
    <dgm:pt modelId="{6A64C088-AD27-4305-9447-69A83C7E56CB}" type="pres">
      <dgm:prSet presAssocID="{D1F3585E-D2BF-4F08-9DF3-7BCC4F1AF6DC}" presName="centerShape" presStyleLbl="node0" presStyleIdx="0" presStyleCnt="1"/>
      <dgm:spPr/>
    </dgm:pt>
    <dgm:pt modelId="{354E13F2-14CB-4986-8853-300F7E62848A}" type="pres">
      <dgm:prSet presAssocID="{B552C83A-0588-4CB1-BFAA-67A98E41A9D6}" presName="parTrans" presStyleLbl="sibTrans2D1" presStyleIdx="0" presStyleCnt="4"/>
      <dgm:spPr/>
    </dgm:pt>
    <dgm:pt modelId="{B2AA0595-F70D-4156-86A3-D7F9C8D75035}" type="pres">
      <dgm:prSet presAssocID="{B552C83A-0588-4CB1-BFAA-67A98E41A9D6}" presName="connectorText" presStyleLbl="sibTrans2D1" presStyleIdx="0" presStyleCnt="4"/>
      <dgm:spPr/>
    </dgm:pt>
    <dgm:pt modelId="{90928E22-0854-4D09-B45E-45B4C54FED24}" type="pres">
      <dgm:prSet presAssocID="{707137ED-F6B1-475D-BB27-DCDB462C515D}" presName="node" presStyleLbl="node1" presStyleIdx="0" presStyleCnt="4">
        <dgm:presLayoutVars>
          <dgm:bulletEnabled val="1"/>
        </dgm:presLayoutVars>
      </dgm:prSet>
      <dgm:spPr/>
    </dgm:pt>
    <dgm:pt modelId="{868CA7E4-7826-47A5-ABC6-5343E1388623}" type="pres">
      <dgm:prSet presAssocID="{98D67247-3773-47E7-BFE4-98DE108F53B5}" presName="parTrans" presStyleLbl="sibTrans2D1" presStyleIdx="1" presStyleCnt="4"/>
      <dgm:spPr/>
    </dgm:pt>
    <dgm:pt modelId="{4C257192-48F8-40E3-87BA-038397DCB5B3}" type="pres">
      <dgm:prSet presAssocID="{98D67247-3773-47E7-BFE4-98DE108F53B5}" presName="connectorText" presStyleLbl="sibTrans2D1" presStyleIdx="1" presStyleCnt="4"/>
      <dgm:spPr/>
    </dgm:pt>
    <dgm:pt modelId="{2CA44267-396C-4F21-9263-5A42B80A695B}" type="pres">
      <dgm:prSet presAssocID="{9C19AF97-0EEE-4FD7-A5D1-01C577FCBFBC}" presName="node" presStyleLbl="node1" presStyleIdx="1" presStyleCnt="4">
        <dgm:presLayoutVars>
          <dgm:bulletEnabled val="1"/>
        </dgm:presLayoutVars>
      </dgm:prSet>
      <dgm:spPr/>
    </dgm:pt>
    <dgm:pt modelId="{0B929E8E-2AF1-4195-91B5-D4F263FCAEDD}" type="pres">
      <dgm:prSet presAssocID="{CF0DBE49-CD0E-49B8-8BF2-1D2EE18AAB8C}" presName="parTrans" presStyleLbl="sibTrans2D1" presStyleIdx="2" presStyleCnt="4"/>
      <dgm:spPr/>
    </dgm:pt>
    <dgm:pt modelId="{4B3F50D2-9956-44F7-B1B0-7879BF52C22E}" type="pres">
      <dgm:prSet presAssocID="{CF0DBE49-CD0E-49B8-8BF2-1D2EE18AAB8C}" presName="connectorText" presStyleLbl="sibTrans2D1" presStyleIdx="2" presStyleCnt="4"/>
      <dgm:spPr/>
    </dgm:pt>
    <dgm:pt modelId="{2E96F07F-6453-4D1F-B36B-D68D15D319B3}" type="pres">
      <dgm:prSet presAssocID="{D4391710-F091-4B6F-9911-BA6096FB860E}" presName="node" presStyleLbl="node1" presStyleIdx="2" presStyleCnt="4">
        <dgm:presLayoutVars>
          <dgm:bulletEnabled val="1"/>
        </dgm:presLayoutVars>
      </dgm:prSet>
      <dgm:spPr/>
    </dgm:pt>
    <dgm:pt modelId="{8BED2D17-7FC9-49F4-A579-97078EB2A762}" type="pres">
      <dgm:prSet presAssocID="{80F27A6A-A411-48E9-9F43-499452FA4DFC}" presName="parTrans" presStyleLbl="sibTrans2D1" presStyleIdx="3" presStyleCnt="4"/>
      <dgm:spPr/>
    </dgm:pt>
    <dgm:pt modelId="{561F01B5-FBD5-447A-9342-264DE2BD0BDB}" type="pres">
      <dgm:prSet presAssocID="{80F27A6A-A411-48E9-9F43-499452FA4DFC}" presName="connectorText" presStyleLbl="sibTrans2D1" presStyleIdx="3" presStyleCnt="4"/>
      <dgm:spPr/>
    </dgm:pt>
    <dgm:pt modelId="{B9C80480-D343-45B5-8FC2-6CC5FC71469B}" type="pres">
      <dgm:prSet presAssocID="{8B675341-3F9C-4683-8399-9FF6BE58C986}" presName="node" presStyleLbl="node1" presStyleIdx="3" presStyleCnt="4">
        <dgm:presLayoutVars>
          <dgm:bulletEnabled val="1"/>
        </dgm:presLayoutVars>
      </dgm:prSet>
      <dgm:spPr/>
    </dgm:pt>
  </dgm:ptLst>
  <dgm:cxnLst>
    <dgm:cxn modelId="{B1F65000-D5CB-439C-A883-2903625A2ABB}" type="presOf" srcId="{80F27A6A-A411-48E9-9F43-499452FA4DFC}" destId="{8BED2D17-7FC9-49F4-A579-97078EB2A762}" srcOrd="0" destOrd="0" presId="urn:microsoft.com/office/officeart/2005/8/layout/radial5"/>
    <dgm:cxn modelId="{080AF009-1EF5-452A-9332-8AFDC7AED949}" type="presOf" srcId="{9C19AF97-0EEE-4FD7-A5D1-01C577FCBFBC}" destId="{2CA44267-396C-4F21-9263-5A42B80A695B}" srcOrd="0" destOrd="0" presId="urn:microsoft.com/office/officeart/2005/8/layout/radial5"/>
    <dgm:cxn modelId="{D328020C-9E10-4612-833F-B43F0AB29E46}" srcId="{D1F3585E-D2BF-4F08-9DF3-7BCC4F1AF6DC}" destId="{9C19AF97-0EEE-4FD7-A5D1-01C577FCBFBC}" srcOrd="1" destOrd="0" parTransId="{98D67247-3773-47E7-BFE4-98DE108F53B5}" sibTransId="{545CAE66-2ADC-4900-A625-5D19393D4E66}"/>
    <dgm:cxn modelId="{29BF280F-6DB2-4AC8-B60C-7B8E1876F21F}" type="presOf" srcId="{B552C83A-0588-4CB1-BFAA-67A98E41A9D6}" destId="{B2AA0595-F70D-4156-86A3-D7F9C8D75035}" srcOrd="1" destOrd="0" presId="urn:microsoft.com/office/officeart/2005/8/layout/radial5"/>
    <dgm:cxn modelId="{1EE3D610-3CD2-4FF9-8887-B8B5CFCAC343}" srcId="{D1F3585E-D2BF-4F08-9DF3-7BCC4F1AF6DC}" destId="{707137ED-F6B1-475D-BB27-DCDB462C515D}" srcOrd="0" destOrd="0" parTransId="{B552C83A-0588-4CB1-BFAA-67A98E41A9D6}" sibTransId="{C32C4EF4-32DA-45B5-8B9C-FC060409A501}"/>
    <dgm:cxn modelId="{C7EE6F28-1DE4-4A0B-99F0-81D09CD7480A}" type="presOf" srcId="{CF0DBE49-CD0E-49B8-8BF2-1D2EE18AAB8C}" destId="{0B929E8E-2AF1-4195-91B5-D4F263FCAEDD}" srcOrd="0" destOrd="0" presId="urn:microsoft.com/office/officeart/2005/8/layout/radial5"/>
    <dgm:cxn modelId="{0169163D-C338-4F25-A819-24E615622F49}" type="presOf" srcId="{CF0DBE49-CD0E-49B8-8BF2-1D2EE18AAB8C}" destId="{4B3F50D2-9956-44F7-B1B0-7879BF52C22E}" srcOrd="1" destOrd="0" presId="urn:microsoft.com/office/officeart/2005/8/layout/radial5"/>
    <dgm:cxn modelId="{430BBF45-9B99-40C9-9B17-DD5C09A46065}" srcId="{7BFF08A8-D547-4B5F-9B24-74F83BC04CD3}" destId="{D1F3585E-D2BF-4F08-9DF3-7BCC4F1AF6DC}" srcOrd="0" destOrd="0" parTransId="{97690497-3CF0-4DF4-938B-3357C47D3969}" sibTransId="{0F0EA23A-800C-4943-B66D-7923E2C4DD7D}"/>
    <dgm:cxn modelId="{55717946-C7BB-4CC1-BB76-F5B80616A6CD}" type="presOf" srcId="{80F27A6A-A411-48E9-9F43-499452FA4DFC}" destId="{561F01B5-FBD5-447A-9342-264DE2BD0BDB}" srcOrd="1" destOrd="0" presId="urn:microsoft.com/office/officeart/2005/8/layout/radial5"/>
    <dgm:cxn modelId="{08F2D948-63C1-428D-AE6F-D435A9C202F0}" type="presOf" srcId="{D1F3585E-D2BF-4F08-9DF3-7BCC4F1AF6DC}" destId="{6A64C088-AD27-4305-9447-69A83C7E56CB}" srcOrd="0" destOrd="0" presId="urn:microsoft.com/office/officeart/2005/8/layout/radial5"/>
    <dgm:cxn modelId="{D47EB659-6479-400B-A389-CEDFE3B54605}" type="presOf" srcId="{7BFF08A8-D547-4B5F-9B24-74F83BC04CD3}" destId="{2B1F3656-445A-4120-B014-65423D71E1CB}" srcOrd="0" destOrd="0" presId="urn:microsoft.com/office/officeart/2005/8/layout/radial5"/>
    <dgm:cxn modelId="{0FE5E780-A58C-4C47-BCF9-7B3AA9DD3545}" srcId="{D1F3585E-D2BF-4F08-9DF3-7BCC4F1AF6DC}" destId="{8B675341-3F9C-4683-8399-9FF6BE58C986}" srcOrd="3" destOrd="0" parTransId="{80F27A6A-A411-48E9-9F43-499452FA4DFC}" sibTransId="{DC32955B-8205-428D-897A-E0E5CF375479}"/>
    <dgm:cxn modelId="{9709F580-C819-4107-99E5-BE61610BEB26}" type="presOf" srcId="{B552C83A-0588-4CB1-BFAA-67A98E41A9D6}" destId="{354E13F2-14CB-4986-8853-300F7E62848A}" srcOrd="0" destOrd="0" presId="urn:microsoft.com/office/officeart/2005/8/layout/radial5"/>
    <dgm:cxn modelId="{E06391A0-C28A-4F44-AB8E-E5A071D3A360}" type="presOf" srcId="{D4391710-F091-4B6F-9911-BA6096FB860E}" destId="{2E96F07F-6453-4D1F-B36B-D68D15D319B3}" srcOrd="0" destOrd="0" presId="urn:microsoft.com/office/officeart/2005/8/layout/radial5"/>
    <dgm:cxn modelId="{4B657BA3-B691-4DA8-87A8-DF759133AE90}" type="presOf" srcId="{98D67247-3773-47E7-BFE4-98DE108F53B5}" destId="{868CA7E4-7826-47A5-ABC6-5343E1388623}" srcOrd="0" destOrd="0" presId="urn:microsoft.com/office/officeart/2005/8/layout/radial5"/>
    <dgm:cxn modelId="{78AC12A8-D192-41C1-9BE6-173BFEA58BC7}" type="presOf" srcId="{8B675341-3F9C-4683-8399-9FF6BE58C986}" destId="{B9C80480-D343-45B5-8FC2-6CC5FC71469B}" srcOrd="0" destOrd="0" presId="urn:microsoft.com/office/officeart/2005/8/layout/radial5"/>
    <dgm:cxn modelId="{D3B07CCC-D4F4-4A36-9156-5AD3A6E7D1E4}" srcId="{D1F3585E-D2BF-4F08-9DF3-7BCC4F1AF6DC}" destId="{D4391710-F091-4B6F-9911-BA6096FB860E}" srcOrd="2" destOrd="0" parTransId="{CF0DBE49-CD0E-49B8-8BF2-1D2EE18AAB8C}" sibTransId="{296F14AB-A9E1-4C1D-B2CB-B27B480C6BB8}"/>
    <dgm:cxn modelId="{51A009EB-87B4-412C-B073-0B4A2DC40F7D}" type="presOf" srcId="{98D67247-3773-47E7-BFE4-98DE108F53B5}" destId="{4C257192-48F8-40E3-87BA-038397DCB5B3}" srcOrd="1" destOrd="0" presId="urn:microsoft.com/office/officeart/2005/8/layout/radial5"/>
    <dgm:cxn modelId="{5DBA3BF8-B7B7-43FA-A0E9-BA4244B2E019}" type="presOf" srcId="{707137ED-F6B1-475D-BB27-DCDB462C515D}" destId="{90928E22-0854-4D09-B45E-45B4C54FED24}" srcOrd="0" destOrd="0" presId="urn:microsoft.com/office/officeart/2005/8/layout/radial5"/>
    <dgm:cxn modelId="{0532D25C-724C-45D5-A6BB-64F46019CC5B}" type="presParOf" srcId="{2B1F3656-445A-4120-B014-65423D71E1CB}" destId="{6A64C088-AD27-4305-9447-69A83C7E56CB}" srcOrd="0" destOrd="0" presId="urn:microsoft.com/office/officeart/2005/8/layout/radial5"/>
    <dgm:cxn modelId="{3A4A13DF-9BF5-4EC7-87C4-29044DF71418}" type="presParOf" srcId="{2B1F3656-445A-4120-B014-65423D71E1CB}" destId="{354E13F2-14CB-4986-8853-300F7E62848A}" srcOrd="1" destOrd="0" presId="urn:microsoft.com/office/officeart/2005/8/layout/radial5"/>
    <dgm:cxn modelId="{39DF070A-8293-4CA9-A9C6-6A25CD20A083}" type="presParOf" srcId="{354E13F2-14CB-4986-8853-300F7E62848A}" destId="{B2AA0595-F70D-4156-86A3-D7F9C8D75035}" srcOrd="0" destOrd="0" presId="urn:microsoft.com/office/officeart/2005/8/layout/radial5"/>
    <dgm:cxn modelId="{90900985-B4E7-4B3C-BC4E-C47A86B4E639}" type="presParOf" srcId="{2B1F3656-445A-4120-B014-65423D71E1CB}" destId="{90928E22-0854-4D09-B45E-45B4C54FED24}" srcOrd="2" destOrd="0" presId="urn:microsoft.com/office/officeart/2005/8/layout/radial5"/>
    <dgm:cxn modelId="{FDA22F37-53FF-4C8D-85EA-F22996E1EC02}" type="presParOf" srcId="{2B1F3656-445A-4120-B014-65423D71E1CB}" destId="{868CA7E4-7826-47A5-ABC6-5343E1388623}" srcOrd="3" destOrd="0" presId="urn:microsoft.com/office/officeart/2005/8/layout/radial5"/>
    <dgm:cxn modelId="{964E4E7C-32C1-42E3-94F2-362F2907E6D5}" type="presParOf" srcId="{868CA7E4-7826-47A5-ABC6-5343E1388623}" destId="{4C257192-48F8-40E3-87BA-038397DCB5B3}" srcOrd="0" destOrd="0" presId="urn:microsoft.com/office/officeart/2005/8/layout/radial5"/>
    <dgm:cxn modelId="{6C910654-64B7-4807-A8B6-E439453A7D72}" type="presParOf" srcId="{2B1F3656-445A-4120-B014-65423D71E1CB}" destId="{2CA44267-396C-4F21-9263-5A42B80A695B}" srcOrd="4" destOrd="0" presId="urn:microsoft.com/office/officeart/2005/8/layout/radial5"/>
    <dgm:cxn modelId="{54D4DF7B-4D35-4794-B44D-1567AE0D08BB}" type="presParOf" srcId="{2B1F3656-445A-4120-B014-65423D71E1CB}" destId="{0B929E8E-2AF1-4195-91B5-D4F263FCAEDD}" srcOrd="5" destOrd="0" presId="urn:microsoft.com/office/officeart/2005/8/layout/radial5"/>
    <dgm:cxn modelId="{C652D9A7-08F5-4FD9-B94B-392973CECE0B}" type="presParOf" srcId="{0B929E8E-2AF1-4195-91B5-D4F263FCAEDD}" destId="{4B3F50D2-9956-44F7-B1B0-7879BF52C22E}" srcOrd="0" destOrd="0" presId="urn:microsoft.com/office/officeart/2005/8/layout/radial5"/>
    <dgm:cxn modelId="{49B480A2-D150-44FA-8342-5583A6965B8A}" type="presParOf" srcId="{2B1F3656-445A-4120-B014-65423D71E1CB}" destId="{2E96F07F-6453-4D1F-B36B-D68D15D319B3}" srcOrd="6" destOrd="0" presId="urn:microsoft.com/office/officeart/2005/8/layout/radial5"/>
    <dgm:cxn modelId="{5920C253-2141-4D4E-BEE1-4C386B51DC75}" type="presParOf" srcId="{2B1F3656-445A-4120-B014-65423D71E1CB}" destId="{8BED2D17-7FC9-49F4-A579-97078EB2A762}" srcOrd="7" destOrd="0" presId="urn:microsoft.com/office/officeart/2005/8/layout/radial5"/>
    <dgm:cxn modelId="{923C6577-6C8A-4039-8B18-CD77B7F524F2}" type="presParOf" srcId="{8BED2D17-7FC9-49F4-A579-97078EB2A762}" destId="{561F01B5-FBD5-447A-9342-264DE2BD0BDB}" srcOrd="0" destOrd="0" presId="urn:microsoft.com/office/officeart/2005/8/layout/radial5"/>
    <dgm:cxn modelId="{075E9246-095A-4E3C-8DB3-C337165FAAD1}" type="presParOf" srcId="{2B1F3656-445A-4120-B014-65423D71E1CB}" destId="{B9C80480-D343-45B5-8FC2-6CC5FC71469B}"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1FE1B2-C3D6-41D2-870B-CBFC060EFBA9}">
      <dsp:nvSpPr>
        <dsp:cNvPr id="0" name=""/>
        <dsp:cNvSpPr/>
      </dsp:nvSpPr>
      <dsp:spPr>
        <a:xfrm>
          <a:off x="2425837" y="282718"/>
          <a:ext cx="1439191" cy="143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Mutual Understanding and “Common Sense”</a:t>
          </a:r>
        </a:p>
      </dsp:txBody>
      <dsp:txXfrm>
        <a:off x="2425837" y="282718"/>
        <a:ext cx="1439191" cy="1439191"/>
      </dsp:txXfrm>
    </dsp:sp>
    <dsp:sp modelId="{4CA2CCE2-A45E-48CD-BBD7-764CCBABA2BD}">
      <dsp:nvSpPr>
        <dsp:cNvPr id="0" name=""/>
        <dsp:cNvSpPr/>
      </dsp:nvSpPr>
      <dsp:spPr>
        <a:xfrm>
          <a:off x="231196" y="-1117"/>
          <a:ext cx="3405670" cy="3405670"/>
        </a:xfrm>
        <a:prstGeom prst="circularArrow">
          <a:avLst>
            <a:gd name="adj1" fmla="val 8240"/>
            <a:gd name="adj2" fmla="val 575434"/>
            <a:gd name="adj3" fmla="val 2966980"/>
            <a:gd name="adj4" fmla="val 49629"/>
            <a:gd name="adj5" fmla="val 9614"/>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FBECAE-EA77-4CB0-8CA5-D0BA1D6FA893}">
      <dsp:nvSpPr>
        <dsp:cNvPr id="0" name=""/>
        <dsp:cNvSpPr/>
      </dsp:nvSpPr>
      <dsp:spPr>
        <a:xfrm>
          <a:off x="1214436" y="2380927"/>
          <a:ext cx="1439191" cy="143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Implementation Success</a:t>
          </a:r>
        </a:p>
      </dsp:txBody>
      <dsp:txXfrm>
        <a:off x="1214436" y="2380927"/>
        <a:ext cx="1439191" cy="1439191"/>
      </dsp:txXfrm>
    </dsp:sp>
    <dsp:sp modelId="{28486301-0719-4341-80CF-8D352A9883FE}">
      <dsp:nvSpPr>
        <dsp:cNvPr id="0" name=""/>
        <dsp:cNvSpPr/>
      </dsp:nvSpPr>
      <dsp:spPr>
        <a:xfrm>
          <a:off x="231196" y="-1117"/>
          <a:ext cx="3405670" cy="3405670"/>
        </a:xfrm>
        <a:prstGeom prst="circularArrow">
          <a:avLst>
            <a:gd name="adj1" fmla="val 8240"/>
            <a:gd name="adj2" fmla="val 575434"/>
            <a:gd name="adj3" fmla="val 10174937"/>
            <a:gd name="adj4" fmla="val 7257585"/>
            <a:gd name="adj5" fmla="val 9614"/>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441A50-FE5F-4F93-851D-814475011496}">
      <dsp:nvSpPr>
        <dsp:cNvPr id="0" name=""/>
        <dsp:cNvSpPr/>
      </dsp:nvSpPr>
      <dsp:spPr>
        <a:xfrm>
          <a:off x="3034" y="282718"/>
          <a:ext cx="1439191" cy="143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Increased Communication</a:t>
          </a:r>
        </a:p>
      </dsp:txBody>
      <dsp:txXfrm>
        <a:off x="3034" y="282718"/>
        <a:ext cx="1439191" cy="1439191"/>
      </dsp:txXfrm>
    </dsp:sp>
    <dsp:sp modelId="{92F016C7-80E8-4473-8F97-30127F607AAE}">
      <dsp:nvSpPr>
        <dsp:cNvPr id="0" name=""/>
        <dsp:cNvSpPr/>
      </dsp:nvSpPr>
      <dsp:spPr>
        <a:xfrm>
          <a:off x="231196" y="-1117"/>
          <a:ext cx="3405670" cy="3405670"/>
        </a:xfrm>
        <a:prstGeom prst="circularArrow">
          <a:avLst>
            <a:gd name="adj1" fmla="val 8240"/>
            <a:gd name="adj2" fmla="val 575434"/>
            <a:gd name="adj3" fmla="val 16859640"/>
            <a:gd name="adj4" fmla="val 14964926"/>
            <a:gd name="adj5" fmla="val 9614"/>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558CB-6993-4F84-9149-A79E313F1592}">
      <dsp:nvSpPr>
        <dsp:cNvPr id="0" name=""/>
        <dsp:cNvSpPr/>
      </dsp:nvSpPr>
      <dsp:spPr>
        <a:xfrm>
          <a:off x="419471" y="743667"/>
          <a:ext cx="1984766" cy="128016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Business Impact of Technology Issues</a:t>
          </a:r>
        </a:p>
      </dsp:txBody>
      <dsp:txXfrm>
        <a:off x="456966" y="781162"/>
        <a:ext cx="1909776" cy="1205175"/>
      </dsp:txXfrm>
    </dsp:sp>
    <dsp:sp modelId="{C1A3FFD5-E6F1-4019-8DB0-12B63950BD40}">
      <dsp:nvSpPr>
        <dsp:cNvPr id="0" name=""/>
        <dsp:cNvSpPr/>
      </dsp:nvSpPr>
      <dsp:spPr>
        <a:xfrm>
          <a:off x="419471" y="2344139"/>
          <a:ext cx="1984766" cy="128016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Business Solutions</a:t>
          </a:r>
        </a:p>
      </dsp:txBody>
      <dsp:txXfrm>
        <a:off x="456966" y="2381634"/>
        <a:ext cx="1909776" cy="1205175"/>
      </dsp:txXfrm>
    </dsp:sp>
    <dsp:sp modelId="{AA7CCA0C-CFAD-4C7C-9E74-4ECD77DB87D2}">
      <dsp:nvSpPr>
        <dsp:cNvPr id="0" name=""/>
        <dsp:cNvSpPr/>
      </dsp:nvSpPr>
      <dsp:spPr>
        <a:xfrm>
          <a:off x="3364221" y="743667"/>
          <a:ext cx="1936081" cy="128016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Technology Issues</a:t>
          </a:r>
        </a:p>
      </dsp:txBody>
      <dsp:txXfrm>
        <a:off x="3401716" y="781162"/>
        <a:ext cx="1861091" cy="1205175"/>
      </dsp:txXfrm>
    </dsp:sp>
    <dsp:sp modelId="{FC12DC0B-4CCD-44FF-9AA4-D8E3FFC318CE}">
      <dsp:nvSpPr>
        <dsp:cNvPr id="0" name=""/>
        <dsp:cNvSpPr/>
      </dsp:nvSpPr>
      <dsp:spPr>
        <a:xfrm>
          <a:off x="3364221" y="2344139"/>
          <a:ext cx="1936081" cy="128016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IT Solutions</a:t>
          </a:r>
        </a:p>
      </dsp:txBody>
      <dsp:txXfrm>
        <a:off x="3401716" y="2381634"/>
        <a:ext cx="1861091" cy="12051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4C088-AD27-4305-9447-69A83C7E56CB}">
      <dsp:nvSpPr>
        <dsp:cNvPr id="0" name=""/>
        <dsp:cNvSpPr/>
      </dsp:nvSpPr>
      <dsp:spPr>
        <a:xfrm>
          <a:off x="2465039" y="1762264"/>
          <a:ext cx="1067961" cy="106796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Rivalry among Existing Firms</a:t>
          </a:r>
        </a:p>
      </dsp:txBody>
      <dsp:txXfrm>
        <a:off x="2621438" y="1918663"/>
        <a:ext cx="755163" cy="755163"/>
      </dsp:txXfrm>
    </dsp:sp>
    <dsp:sp modelId="{354E13F2-14CB-4986-8853-300F7E62848A}">
      <dsp:nvSpPr>
        <dsp:cNvPr id="0" name=""/>
        <dsp:cNvSpPr/>
      </dsp:nvSpPr>
      <dsp:spPr>
        <a:xfrm rot="16200000">
          <a:off x="2885101" y="1372219"/>
          <a:ext cx="227836" cy="36310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19277" y="1479016"/>
        <a:ext cx="159485" cy="217864"/>
      </dsp:txXfrm>
    </dsp:sp>
    <dsp:sp modelId="{90928E22-0854-4D09-B45E-45B4C54FED24}">
      <dsp:nvSpPr>
        <dsp:cNvPr id="0" name=""/>
        <dsp:cNvSpPr/>
      </dsp:nvSpPr>
      <dsp:spPr>
        <a:xfrm>
          <a:off x="2335715" y="5776"/>
          <a:ext cx="1326608" cy="1326608"/>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Threat of New Substitutes</a:t>
          </a:r>
        </a:p>
      </dsp:txBody>
      <dsp:txXfrm>
        <a:off x="2529992" y="200053"/>
        <a:ext cx="938054" cy="938054"/>
      </dsp:txXfrm>
    </dsp:sp>
    <dsp:sp modelId="{868CA7E4-7826-47A5-ABC6-5343E1388623}">
      <dsp:nvSpPr>
        <dsp:cNvPr id="0" name=""/>
        <dsp:cNvSpPr/>
      </dsp:nvSpPr>
      <dsp:spPr>
        <a:xfrm>
          <a:off x="3627574" y="2114692"/>
          <a:ext cx="227836" cy="36310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627574" y="2187313"/>
        <a:ext cx="159485" cy="217864"/>
      </dsp:txXfrm>
    </dsp:sp>
    <dsp:sp modelId="{2CA44267-396C-4F21-9263-5A42B80A695B}">
      <dsp:nvSpPr>
        <dsp:cNvPr id="0" name=""/>
        <dsp:cNvSpPr/>
      </dsp:nvSpPr>
      <dsp:spPr>
        <a:xfrm>
          <a:off x="3962880" y="1632941"/>
          <a:ext cx="1326608" cy="1326608"/>
        </a:xfrm>
        <a:prstGeom prst="ellips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altLang="zh-CN" sz="1300" kern="1200"/>
            <a:t>Bargaining Power of Buyers</a:t>
          </a:r>
          <a:endParaRPr lang="en-US" sz="1300" kern="1200"/>
        </a:p>
      </dsp:txBody>
      <dsp:txXfrm>
        <a:off x="4157157" y="1827218"/>
        <a:ext cx="938054" cy="938054"/>
      </dsp:txXfrm>
    </dsp:sp>
    <dsp:sp modelId="{0B929E8E-2AF1-4195-91B5-D4F263FCAEDD}">
      <dsp:nvSpPr>
        <dsp:cNvPr id="0" name=""/>
        <dsp:cNvSpPr/>
      </dsp:nvSpPr>
      <dsp:spPr>
        <a:xfrm rot="5400000">
          <a:off x="2885101" y="2857164"/>
          <a:ext cx="227836" cy="36310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19277" y="2895610"/>
        <a:ext cx="159485" cy="217864"/>
      </dsp:txXfrm>
    </dsp:sp>
    <dsp:sp modelId="{2E96F07F-6453-4D1F-B36B-D68D15D319B3}">
      <dsp:nvSpPr>
        <dsp:cNvPr id="0" name=""/>
        <dsp:cNvSpPr/>
      </dsp:nvSpPr>
      <dsp:spPr>
        <a:xfrm>
          <a:off x="2335715" y="3260105"/>
          <a:ext cx="1326608" cy="1326608"/>
        </a:xfrm>
        <a:prstGeom prst="ellips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Threat of New Entrants</a:t>
          </a:r>
        </a:p>
      </dsp:txBody>
      <dsp:txXfrm>
        <a:off x="2529992" y="3454382"/>
        <a:ext cx="938054" cy="938054"/>
      </dsp:txXfrm>
    </dsp:sp>
    <dsp:sp modelId="{8BED2D17-7FC9-49F4-A579-97078EB2A762}">
      <dsp:nvSpPr>
        <dsp:cNvPr id="0" name=""/>
        <dsp:cNvSpPr/>
      </dsp:nvSpPr>
      <dsp:spPr>
        <a:xfrm rot="10800000">
          <a:off x="2142629" y="2114692"/>
          <a:ext cx="227836" cy="36310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210980" y="2187313"/>
        <a:ext cx="159485" cy="217864"/>
      </dsp:txXfrm>
    </dsp:sp>
    <dsp:sp modelId="{B9C80480-D343-45B5-8FC2-6CC5FC71469B}">
      <dsp:nvSpPr>
        <dsp:cNvPr id="0" name=""/>
        <dsp:cNvSpPr/>
      </dsp:nvSpPr>
      <dsp:spPr>
        <a:xfrm>
          <a:off x="708551" y="1632941"/>
          <a:ext cx="1326608" cy="1326608"/>
        </a:xfrm>
        <a:prstGeom prst="ellipse">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Bargaining Power of Suppliers</a:t>
          </a:r>
        </a:p>
      </dsp:txBody>
      <dsp:txXfrm>
        <a:off x="902828" y="1827218"/>
        <a:ext cx="938054" cy="938054"/>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2E6F2-6B85-491A-8051-AFF4925FBEF7}" type="datetimeFigureOut">
              <a:rPr lang="en-US" smtClean="0"/>
              <a:t>12/31/2021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4788F-517C-4AEB-820E-5F54D433324C}" type="slidenum">
              <a:rPr lang="en-US" smtClean="0"/>
              <a:t>‹#›</a:t>
            </a:fld>
            <a:endParaRPr lang="en-US"/>
          </a:p>
        </p:txBody>
      </p:sp>
    </p:spTree>
    <p:extLst>
      <p:ext uri="{BB962C8B-B14F-4D97-AF65-F5344CB8AC3E}">
        <p14:creationId xmlns:p14="http://schemas.microsoft.com/office/powerpoint/2010/main" val="211380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69950" y="1257300"/>
            <a:ext cx="6032500" cy="3394075"/>
          </a:xfrm>
        </p:spPr>
      </p:sp>
      <p:sp>
        <p:nvSpPr>
          <p:cNvPr id="3" name="備忘稿版面配置區 2"/>
          <p:cNvSpPr>
            <a:spLocks noGrp="1"/>
          </p:cNvSpPr>
          <p:nvPr>
            <p:ph type="body" idx="1"/>
          </p:nvPr>
        </p:nvSpPr>
        <p:spPr/>
        <p:txBody>
          <a:bodyPr/>
          <a:lstStyle/>
          <a:p>
            <a:endParaRPr lang="zh-MO" altLang="en-US" dirty="0"/>
          </a:p>
        </p:txBody>
      </p:sp>
      <p:sp>
        <p:nvSpPr>
          <p:cNvPr id="4" name="投影片編號版面配置區 3"/>
          <p:cNvSpPr>
            <a:spLocks noGrp="1"/>
          </p:cNvSpPr>
          <p:nvPr>
            <p:ph type="sldNum" sz="quarter" idx="5"/>
          </p:nvPr>
        </p:nvSpPr>
        <p:spPr/>
        <p:txBody>
          <a:bodyPr/>
          <a:lstStyle/>
          <a:p>
            <a:fld id="{5780E19C-4A1D-4598-BFE6-8031AA4A73E7}" type="slidenum">
              <a:rPr lang="zh-MO" altLang="en-US" smtClean="0"/>
              <a:t>1</a:t>
            </a:fld>
            <a:endParaRPr lang="zh-MO" altLang="en-US"/>
          </a:p>
        </p:txBody>
      </p:sp>
    </p:spTree>
    <p:extLst>
      <p:ext uri="{BB962C8B-B14F-4D97-AF65-F5344CB8AC3E}">
        <p14:creationId xmlns:p14="http://schemas.microsoft.com/office/powerpoint/2010/main" val="3472412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2079625" y="576263"/>
            <a:ext cx="5056188" cy="2844800"/>
          </a:xfrm>
          <a:ln cap="flat"/>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dirty="0">
              <a:latin typeface="Times New Roman" panose="02020603050405020304" pitchFamily="18"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492893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4827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E116C5-578E-4C8F-9FEC-0E58D2CC8460}" type="slidenum">
              <a:rPr lang="en-US" smtClean="0"/>
              <a:t>42</a:t>
            </a:fld>
            <a:endParaRPr lang="en-US" dirty="0"/>
          </a:p>
        </p:txBody>
      </p:sp>
    </p:spTree>
    <p:extLst>
      <p:ext uri="{BB962C8B-B14F-4D97-AF65-F5344CB8AC3E}">
        <p14:creationId xmlns:p14="http://schemas.microsoft.com/office/powerpoint/2010/main" val="2680057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4788F-517C-4AEB-820E-5F54D433324C}" type="slidenum">
              <a:rPr lang="en-US" smtClean="0"/>
              <a:pPr/>
              <a:t>50</a:t>
            </a:fld>
            <a:endParaRPr lang="en-US"/>
          </a:p>
        </p:txBody>
      </p:sp>
    </p:spTree>
    <p:extLst>
      <p:ext uri="{BB962C8B-B14F-4D97-AF65-F5344CB8AC3E}">
        <p14:creationId xmlns:p14="http://schemas.microsoft.com/office/powerpoint/2010/main" val="3571333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4788F-517C-4AEB-820E-5F54D433324C}" type="slidenum">
              <a:rPr lang="en-US" smtClean="0"/>
              <a:pPr/>
              <a:t>51</a:t>
            </a:fld>
            <a:endParaRPr lang="en-US"/>
          </a:p>
        </p:txBody>
      </p:sp>
    </p:spTree>
    <p:extLst>
      <p:ext uri="{BB962C8B-B14F-4D97-AF65-F5344CB8AC3E}">
        <p14:creationId xmlns:p14="http://schemas.microsoft.com/office/powerpoint/2010/main" val="323568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AFB41D-38B5-46A4-BCCA-F03E9231C1BA}" type="datetime1">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42806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0047141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3484331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41150168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311166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62934361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48032-5F5D-4E85-8FF9-CC2979E3CD23}" type="datetime1">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205064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55BC5-F358-404B-9E44-90C573865E67}" type="datetime1">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72784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340D2-0E09-40A2-8954-059C470DD14A}" type="datetime1">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14396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E26546-B4DD-4214-993F-9F3CAFA7DAD0}" type="datetime1">
              <a:rPr lang="en-US" smtClean="0"/>
              <a:t>12/31/2021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5078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10D2F9-36B6-4133-8C89-C37B6695436A}" type="datetime1">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894487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2EBDD0-C10C-4FBF-9187-49E792465494}" type="datetime1">
              <a:rPr lang="en-US" smtClean="0"/>
              <a:t>12/31/2021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107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D8E57-4E32-4ADF-96C3-2CA2BFB29432}" type="datetime1">
              <a:rPr lang="en-US" smtClean="0"/>
              <a:t>12/31/2021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75225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EEBEC-395C-4D17-8CCB-BFCDDC89453D}" type="datetime1">
              <a:rPr lang="en-US" smtClean="0"/>
              <a:t>12/31/2021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402422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F0C208-1F00-443D-9A5A-17D07A6FC5E5}" type="datetime1">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9073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603412-6D83-48EC-95EB-B14E8478B238}" type="datetime1">
              <a:rPr lang="en-US" smtClean="0"/>
              <a:t>12/31/2021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90007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5B5269-2441-4469-A500-582B5038BEBD}" type="datetime1">
              <a:rPr lang="en-US" smtClean="0"/>
              <a:t>12/31/2021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344621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cc11101@gmail.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hyperlink" Target="http://ubiquity.acm.org/article.cfm?id=353882"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7EE023-46A3-41E5-9A9E-4541EA9D770C}"/>
              </a:ext>
            </a:extLst>
          </p:cNvPr>
          <p:cNvSpPr>
            <a:spLocks noGrp="1"/>
          </p:cNvSpPr>
          <p:nvPr>
            <p:ph type="title"/>
          </p:nvPr>
        </p:nvSpPr>
        <p:spPr>
          <a:xfrm>
            <a:off x="1219200" y="1981200"/>
            <a:ext cx="8610600" cy="4572000"/>
          </a:xfrm>
        </p:spPr>
        <p:txBody>
          <a:bodyPr>
            <a:normAutofit fontScale="90000"/>
          </a:bodyPr>
          <a:lstStyle/>
          <a:p>
            <a:pPr algn="ctr"/>
            <a:br>
              <a:rPr lang="en-US" altLang="zh-MO" sz="4400" dirty="0"/>
            </a:br>
            <a:br>
              <a:rPr lang="en-US" altLang="zh-MO" sz="4400" dirty="0"/>
            </a:br>
            <a:br>
              <a:rPr lang="en-US" altLang="zh-MO" sz="4400" dirty="0"/>
            </a:br>
            <a:br>
              <a:rPr lang="en-US" altLang="zh-MO" sz="4400" dirty="0"/>
            </a:br>
            <a:r>
              <a:rPr lang="en-US" altLang="zh-MO" sz="4400" dirty="0"/>
              <a:t>Strategic Information </a:t>
            </a:r>
            <a:br>
              <a:rPr lang="en-US" altLang="zh-MO" sz="4400" dirty="0"/>
            </a:br>
            <a:r>
              <a:rPr lang="en-US" altLang="zh-MO" sz="4400" dirty="0"/>
              <a:t>Systems Management  </a:t>
            </a:r>
            <a:br>
              <a:rPr lang="en-US" altLang="zh-MO" sz="4400" dirty="0"/>
            </a:br>
            <a:br>
              <a:rPr lang="en-US" altLang="zh-MO" dirty="0"/>
            </a:br>
            <a:r>
              <a:rPr lang="en-US" altLang="zh-MO" dirty="0"/>
              <a:t>Section 1 </a:t>
            </a:r>
            <a:br>
              <a:rPr lang="en-US" altLang="zh-MO" dirty="0"/>
            </a:br>
            <a:r>
              <a:rPr lang="en-US" altLang="zh-MO" dirty="0"/>
              <a:t>Communicating with business managers  </a:t>
            </a:r>
            <a:r>
              <a:rPr lang="en-US" altLang="zh-MO" sz="3600" dirty="0"/>
              <a:t>   </a:t>
            </a:r>
            <a:br>
              <a:rPr lang="en-US" altLang="zh-MO" sz="2046" dirty="0"/>
            </a:br>
            <a:br>
              <a:rPr lang="en-US" altLang="zh-MO" dirty="0"/>
            </a:br>
            <a:r>
              <a:rPr lang="en-US" altLang="zh-MO" sz="1841" dirty="0">
                <a:latin typeface="+mn-ea"/>
                <a:ea typeface="+mn-ea"/>
              </a:rPr>
              <a:t>Class Code: COMP423 </a:t>
            </a:r>
            <a:br>
              <a:rPr lang="en-US" altLang="zh-MO" sz="1841" dirty="0">
                <a:latin typeface="+mn-ea"/>
                <a:ea typeface="+mn-ea"/>
              </a:rPr>
            </a:br>
            <a:r>
              <a:rPr lang="en-US" altLang="zh-MO" sz="1841" dirty="0">
                <a:latin typeface="+mn-ea"/>
                <a:ea typeface="+mn-ea"/>
              </a:rPr>
              <a:t>H.Y </a:t>
            </a:r>
            <a:r>
              <a:rPr lang="en-US" altLang="zh-TW" sz="1841" dirty="0">
                <a:latin typeface="+mn-ea"/>
                <a:ea typeface="+mn-ea"/>
              </a:rPr>
              <a:t>Kan, Stanley </a:t>
            </a:r>
            <a:r>
              <a:rPr lang="en-US" altLang="zh-MO" sz="1841" dirty="0">
                <a:latin typeface="+mn-ea"/>
                <a:ea typeface="+mn-ea"/>
              </a:rPr>
              <a:t> </a:t>
            </a:r>
            <a:br>
              <a:rPr lang="en-US" altLang="zh-MO" sz="1841" dirty="0">
                <a:latin typeface="+mn-ea"/>
                <a:ea typeface="+mn-ea"/>
              </a:rPr>
            </a:br>
            <a:r>
              <a:rPr lang="en-US" altLang="zh-MO" sz="1841" dirty="0">
                <a:latin typeface="+mn-ea"/>
                <a:ea typeface="+mn-ea"/>
              </a:rPr>
              <a:t>Room: </a:t>
            </a:r>
            <a:r>
              <a:rPr lang="it-IT" sz="2200" dirty="0">
                <a:latin typeface="+mn-ea"/>
                <a:ea typeface="+mn-ea"/>
              </a:rPr>
              <a:t>(WUI CHI) - 4/F, </a:t>
            </a:r>
            <a:r>
              <a:rPr lang="en-US" altLang="zh-MO" sz="2200" dirty="0">
                <a:latin typeface="+mn-ea"/>
                <a:ea typeface="+mn-ea"/>
              </a:rPr>
              <a:t>N46B</a:t>
            </a:r>
            <a:br>
              <a:rPr lang="en-US" altLang="zh-MO" sz="1841" dirty="0">
                <a:latin typeface="+mn-ea"/>
                <a:ea typeface="+mn-ea"/>
              </a:rPr>
            </a:br>
            <a:r>
              <a:rPr lang="en-US" altLang="zh-MO" sz="1841" dirty="0">
                <a:latin typeface="+mn-ea"/>
                <a:ea typeface="+mn-ea"/>
              </a:rPr>
              <a:t> Email: hykan@ipm.edu.mo </a:t>
            </a:r>
            <a:r>
              <a:rPr lang="en-US" altLang="zh-MO" sz="1841" dirty="0">
                <a:latin typeface="+mn-ea"/>
                <a:ea typeface="+mn-ea"/>
                <a:hlinkClick r:id="rId3"/>
              </a:rPr>
              <a:t>  </a:t>
            </a:r>
            <a:r>
              <a:rPr lang="en-US" altLang="zh-MO" sz="1841" dirty="0">
                <a:latin typeface="+mn-ea"/>
                <a:ea typeface="+mn-ea"/>
              </a:rPr>
              <a:t> </a:t>
            </a:r>
            <a:br>
              <a:rPr lang="en-US" altLang="zh-MO" sz="1841" dirty="0">
                <a:latin typeface="+mn-ea"/>
                <a:ea typeface="+mn-ea"/>
              </a:rPr>
            </a:br>
            <a:r>
              <a:rPr lang="en-US" altLang="zh-MO" sz="1841" dirty="0">
                <a:latin typeface="+mn-ea"/>
                <a:ea typeface="+mn-ea"/>
              </a:rPr>
              <a:t>Tel: 8599-6883 </a:t>
            </a:r>
            <a:br>
              <a:rPr lang="en-US" altLang="zh-MO" sz="1841" dirty="0"/>
            </a:br>
            <a:br>
              <a:rPr lang="en-US" altLang="zh-MO" sz="1841" dirty="0"/>
            </a:br>
            <a:endParaRPr lang="zh-MO" altLang="en-US" sz="1841" dirty="0"/>
          </a:p>
        </p:txBody>
      </p:sp>
      <p:sp>
        <p:nvSpPr>
          <p:cNvPr id="9" name="文字版面配置區 8">
            <a:extLst>
              <a:ext uri="{FF2B5EF4-FFF2-40B4-BE49-F238E27FC236}">
                <a16:creationId xmlns:a16="http://schemas.microsoft.com/office/drawing/2014/main" id="{2914A5A6-66A9-4BB9-8AA4-B1B43C8EF130}"/>
              </a:ext>
            </a:extLst>
          </p:cNvPr>
          <p:cNvSpPr>
            <a:spLocks noGrp="1"/>
          </p:cNvSpPr>
          <p:nvPr>
            <p:ph type="body" idx="1"/>
          </p:nvPr>
        </p:nvSpPr>
        <p:spPr>
          <a:xfrm>
            <a:off x="2514601" y="4419600"/>
            <a:ext cx="5966713" cy="457200"/>
          </a:xfrm>
        </p:spPr>
        <p:txBody>
          <a:bodyPr/>
          <a:lstStyle/>
          <a:p>
            <a:endParaRPr lang="zh-MO" altLang="en-US" dirty="0"/>
          </a:p>
        </p:txBody>
      </p:sp>
      <p:pic>
        <p:nvPicPr>
          <p:cNvPr id="4" name="Picture 3">
            <a:extLst>
              <a:ext uri="{FF2B5EF4-FFF2-40B4-BE49-F238E27FC236}">
                <a16:creationId xmlns:a16="http://schemas.microsoft.com/office/drawing/2014/main" id="{53EFE6A1-F921-476A-98AA-A1A4D608AD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94597" y="5257800"/>
            <a:ext cx="1676398" cy="1600200"/>
          </a:xfrm>
          <a:prstGeom prst="rect">
            <a:avLst/>
          </a:prstGeom>
        </p:spPr>
      </p:pic>
    </p:spTree>
    <p:extLst>
      <p:ext uri="{BB962C8B-B14F-4D97-AF65-F5344CB8AC3E}">
        <p14:creationId xmlns:p14="http://schemas.microsoft.com/office/powerpoint/2010/main" val="26118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Obstacles to Effective Communication (Cont’d)</a:t>
            </a:r>
          </a:p>
        </p:txBody>
      </p:sp>
      <p:sp>
        <p:nvSpPr>
          <p:cNvPr id="3" name="Content Placeholder 2"/>
          <p:cNvSpPr>
            <a:spLocks noGrp="1"/>
          </p:cNvSpPr>
          <p:nvPr>
            <p:ph idx="1"/>
          </p:nvPr>
        </p:nvSpPr>
        <p:spPr/>
        <p:txBody>
          <a:bodyPr>
            <a:normAutofit fontScale="92500" lnSpcReduction="10000"/>
          </a:bodyPr>
          <a:lstStyle/>
          <a:p>
            <a:r>
              <a:rPr lang="en-US" dirty="0">
                <a:solidFill>
                  <a:srgbClr val="0070C0"/>
                </a:solidFill>
              </a:rPr>
              <a:t>IT and business organization structures</a:t>
            </a:r>
            <a:r>
              <a:rPr lang="en-US" dirty="0"/>
              <a:t>: Many IT functions have attempted to deal with their communication problems by creating relationship managers, who are skilled IT individuals that act as a bridge between business and IT. However, this arrangement can limit the development of shared knowledge and mutual understanding because the relationship managers often become the only contact through which business can reach IT.</a:t>
            </a:r>
          </a:p>
          <a:p>
            <a:r>
              <a:rPr lang="en-US" dirty="0">
                <a:solidFill>
                  <a:srgbClr val="0070C0"/>
                </a:solidFill>
              </a:rPr>
              <a:t>Nature and frequency of communication</a:t>
            </a:r>
            <a:r>
              <a:rPr lang="en-US" dirty="0"/>
              <a:t>: More frequent contact with business leads to improved communication, but IT’s communication is often so full of jargon, </a:t>
            </a:r>
            <a:r>
              <a:rPr lang="en-US" dirty="0" err="1"/>
              <a:t>technocentric</a:t>
            </a:r>
            <a:r>
              <a:rPr lang="en-US" dirty="0"/>
              <a:t> and inappropriate that many organizations have sought ways to limit the amount and nature of communication between the two groups. One study found that about one-third of IT staff simply did not speak to the business at all.</a:t>
            </a:r>
          </a:p>
          <a:p>
            <a:r>
              <a:rPr lang="en-US" dirty="0">
                <a:solidFill>
                  <a:srgbClr val="0070C0"/>
                </a:solidFill>
              </a:rPr>
              <a:t>Attitude</a:t>
            </a:r>
            <a:r>
              <a:rPr lang="en-US" dirty="0"/>
              <a:t>: “Our IT staff think their work is about IT. They don’t understand that we’re here to deliver business value with technology.” Many IT staff are motivated by the desire to be right rather than the desire to communicate effectively.</a:t>
            </a:r>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10</a:t>
            </a:fld>
            <a:endParaRPr lang="en-US"/>
          </a:p>
        </p:txBody>
      </p:sp>
    </p:spTree>
    <p:extLst>
      <p:ext uri="{BB962C8B-B14F-4D97-AF65-F5344CB8AC3E}">
        <p14:creationId xmlns:p14="http://schemas.microsoft.com/office/powerpoint/2010/main" val="3443939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Skills for IT Staff</a:t>
            </a:r>
          </a:p>
        </p:txBody>
      </p:sp>
      <p:sp>
        <p:nvSpPr>
          <p:cNvPr id="3" name="Content Placeholder 2"/>
          <p:cNvSpPr>
            <a:spLocks noGrp="1"/>
          </p:cNvSpPr>
          <p:nvPr>
            <p:ph idx="1"/>
          </p:nvPr>
        </p:nvSpPr>
        <p:spPr/>
        <p:txBody>
          <a:bodyPr/>
          <a:lstStyle/>
          <a:p>
            <a:r>
              <a:rPr lang="en-US" dirty="0"/>
              <a:t>As the business becomes more complex, it needs more people who are deep problem solvers in their home discipline but also capable of interacting and understanding others from a wide range of disciplines and functional areas.</a:t>
            </a:r>
          </a:p>
          <a:p>
            <a:r>
              <a:rPr lang="en-US" dirty="0"/>
              <a:t>Communication skills required in cross-disciplinary collaboration:</a:t>
            </a:r>
          </a:p>
          <a:p>
            <a:pPr lvl="1"/>
            <a:r>
              <a:rPr lang="en-US" dirty="0"/>
              <a:t>Translation</a:t>
            </a:r>
          </a:p>
          <a:p>
            <a:pPr lvl="1"/>
            <a:r>
              <a:rPr lang="en-US" dirty="0"/>
              <a:t>Tailoring</a:t>
            </a:r>
          </a:p>
          <a:p>
            <a:pPr lvl="1"/>
            <a:r>
              <a:rPr lang="en-US" dirty="0"/>
              <a:t>Transparency</a:t>
            </a:r>
          </a:p>
          <a:p>
            <a:pPr lvl="1"/>
            <a:r>
              <a:rPr lang="en-US" dirty="0"/>
              <a:t>Thinking, talking and listening</a:t>
            </a:r>
          </a:p>
        </p:txBody>
      </p:sp>
      <p:sp>
        <p:nvSpPr>
          <p:cNvPr id="4" name="Slide Number Placeholder 3"/>
          <p:cNvSpPr>
            <a:spLocks noGrp="1"/>
          </p:cNvSpPr>
          <p:nvPr>
            <p:ph type="sldNum" sz="quarter" idx="12"/>
          </p:nvPr>
        </p:nvSpPr>
        <p:spPr/>
        <p:txBody>
          <a:bodyPr/>
          <a:lstStyle/>
          <a:p>
            <a:fld id="{69E57DC2-970A-4B3E-BB1C-7A09969E49DF}" type="slidenum">
              <a:rPr lang="en-US" smtClean="0"/>
              <a:t>11</a:t>
            </a:fld>
            <a:endParaRPr lang="en-US"/>
          </a:p>
        </p:txBody>
      </p:sp>
    </p:spTree>
    <p:extLst>
      <p:ext uri="{BB962C8B-B14F-4D97-AF65-F5344CB8AC3E}">
        <p14:creationId xmlns:p14="http://schemas.microsoft.com/office/powerpoint/2010/main" val="282404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p:nvPr/>
        </p:nvCxnSpPr>
        <p:spPr>
          <a:xfrm>
            <a:off x="6617369" y="3296653"/>
            <a:ext cx="3437" cy="3221025"/>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lstStyle/>
          <a:p>
            <a:r>
              <a:rPr lang="en-US"/>
              <a:t>Communication Skills for IT Staff (Cont’d)</a:t>
            </a:r>
            <a:endParaRPr lang="en-US" dirty="0"/>
          </a:p>
        </p:txBody>
      </p:sp>
      <p:sp>
        <p:nvSpPr>
          <p:cNvPr id="3" name="Content Placeholder 2"/>
          <p:cNvSpPr>
            <a:spLocks noGrp="1"/>
          </p:cNvSpPr>
          <p:nvPr>
            <p:ph idx="1"/>
          </p:nvPr>
        </p:nvSpPr>
        <p:spPr>
          <a:xfrm>
            <a:off x="1371600" y="1540042"/>
            <a:ext cx="10330932" cy="4777360"/>
          </a:xfrm>
        </p:spPr>
        <p:txBody>
          <a:bodyPr/>
          <a:lstStyle/>
          <a:p>
            <a:r>
              <a:rPr lang="en-US" dirty="0">
                <a:solidFill>
                  <a:srgbClr val="0070C0"/>
                </a:solidFill>
              </a:rPr>
              <a:t>Translation</a:t>
            </a:r>
            <a:r>
              <a:rPr lang="en-US" dirty="0"/>
              <a:t> requires the ability to understand how IT initiatives will affect the business or deliver value to it.</a:t>
            </a:r>
          </a:p>
          <a:p>
            <a:pPr lvl="1"/>
            <a:r>
              <a:rPr lang="en-US" dirty="0"/>
              <a:t>IT managers must translate operational performance to business performance and understand that IT initiatives are business initiatives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12</a:t>
            </a:fld>
            <a:endParaRPr lang="en-US"/>
          </a:p>
        </p:txBody>
      </p:sp>
      <p:graphicFrame>
        <p:nvGraphicFramePr>
          <p:cNvPr id="6" name="Diagram 5"/>
          <p:cNvGraphicFramePr/>
          <p:nvPr>
            <p:extLst>
              <p:ext uri="{D42A27DB-BD31-4B8C-83A1-F6EECF244321}">
                <p14:modId xmlns:p14="http://schemas.microsoft.com/office/powerpoint/2010/main" val="1108195021"/>
              </p:ext>
            </p:extLst>
          </p:nvPr>
        </p:nvGraphicFramePr>
        <p:xfrm>
          <a:off x="3654543" y="2791102"/>
          <a:ext cx="5719774" cy="4367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Left Arrow 6"/>
          <p:cNvSpPr/>
          <p:nvPr/>
        </p:nvSpPr>
        <p:spPr>
          <a:xfrm>
            <a:off x="6019228" y="3901445"/>
            <a:ext cx="1024248" cy="481262"/>
          </a:xfrm>
          <a:prstGeom prst="lef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dirty="0"/>
              <a:t>Translation</a:t>
            </a:r>
          </a:p>
        </p:txBody>
      </p:sp>
      <p:sp>
        <p:nvSpPr>
          <p:cNvPr id="8" name="Left Arrow 7"/>
          <p:cNvSpPr/>
          <p:nvPr/>
        </p:nvSpPr>
        <p:spPr>
          <a:xfrm rot="16200000">
            <a:off x="4885469" y="4806645"/>
            <a:ext cx="365760" cy="336885"/>
          </a:xfrm>
          <a:prstGeom prst="lef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9" name="Left Arrow 8"/>
          <p:cNvSpPr/>
          <p:nvPr/>
        </p:nvSpPr>
        <p:spPr>
          <a:xfrm flipH="1">
            <a:off x="6063762" y="5630555"/>
            <a:ext cx="979714" cy="461786"/>
          </a:xfrm>
          <a:prstGeom prst="lef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dirty="0"/>
              <a:t>Translation</a:t>
            </a:r>
          </a:p>
        </p:txBody>
      </p:sp>
      <p:sp>
        <p:nvSpPr>
          <p:cNvPr id="13" name="TextBox 12"/>
          <p:cNvSpPr txBox="1"/>
          <p:nvPr/>
        </p:nvSpPr>
        <p:spPr>
          <a:xfrm>
            <a:off x="4533587" y="3038832"/>
            <a:ext cx="1069524" cy="369332"/>
          </a:xfrm>
          <a:prstGeom prst="rect">
            <a:avLst/>
          </a:prstGeom>
          <a:noFill/>
        </p:spPr>
        <p:txBody>
          <a:bodyPr wrap="none" rtlCol="0">
            <a:spAutoFit/>
          </a:bodyPr>
          <a:lstStyle/>
          <a:p>
            <a:r>
              <a:rPr lang="en-US" dirty="0"/>
              <a:t>Business</a:t>
            </a:r>
          </a:p>
        </p:txBody>
      </p:sp>
      <p:sp>
        <p:nvSpPr>
          <p:cNvPr id="15" name="TextBox 14"/>
          <p:cNvSpPr txBox="1"/>
          <p:nvPr/>
        </p:nvSpPr>
        <p:spPr>
          <a:xfrm>
            <a:off x="7806176" y="3038832"/>
            <a:ext cx="354584" cy="369332"/>
          </a:xfrm>
          <a:prstGeom prst="rect">
            <a:avLst/>
          </a:prstGeom>
          <a:noFill/>
        </p:spPr>
        <p:txBody>
          <a:bodyPr wrap="none" rtlCol="0">
            <a:spAutoFit/>
          </a:bodyPr>
          <a:lstStyle/>
          <a:p>
            <a:r>
              <a:rPr lang="en-US" dirty="0"/>
              <a:t>IT</a:t>
            </a:r>
          </a:p>
        </p:txBody>
      </p:sp>
    </p:spTree>
    <p:extLst>
      <p:ext uri="{BB962C8B-B14F-4D97-AF65-F5344CB8AC3E}">
        <p14:creationId xmlns:p14="http://schemas.microsoft.com/office/powerpoint/2010/main" val="3992326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Skills for IT Staff (Cont’d)</a:t>
            </a:r>
          </a:p>
        </p:txBody>
      </p:sp>
      <p:sp>
        <p:nvSpPr>
          <p:cNvPr id="3" name="Content Placeholder 2"/>
          <p:cNvSpPr>
            <a:spLocks noGrp="1"/>
          </p:cNvSpPr>
          <p:nvPr>
            <p:ph idx="1"/>
          </p:nvPr>
        </p:nvSpPr>
        <p:spPr>
          <a:xfrm>
            <a:off x="1371600" y="1650089"/>
            <a:ext cx="10330932" cy="4891651"/>
          </a:xfrm>
        </p:spPr>
        <p:txBody>
          <a:bodyPr>
            <a:normAutofit/>
          </a:bodyPr>
          <a:lstStyle/>
          <a:p>
            <a:r>
              <a:rPr lang="en-US" dirty="0">
                <a:solidFill>
                  <a:srgbClr val="0070C0"/>
                </a:solidFill>
              </a:rPr>
              <a:t>Tailoring</a:t>
            </a:r>
            <a:r>
              <a:rPr lang="en-US" dirty="0"/>
              <a:t>: IT staff needs to adapt their communication to the needs of their audience. This involve two skills. First, IT workers need to know their audience -  understanding their needs, their agendas, and their politics – so that they communicate in ways the business needs and wants to hear. Second, all IT personnel need to know how to choose communication methods appropriately, e.g., bad news is best delivered in face-to-face meetings, not in reports or emails.</a:t>
            </a:r>
          </a:p>
          <a:p>
            <a:r>
              <a:rPr lang="en-US" dirty="0">
                <a:solidFill>
                  <a:srgbClr val="0070C0"/>
                </a:solidFill>
              </a:rPr>
              <a:t>Transparency</a:t>
            </a:r>
            <a:r>
              <a:rPr lang="en-US" dirty="0"/>
              <a:t> is a cornerstone of trust in the business-IT relationship. The business needs to know what is done in IT and what it costs. Ways to promote transparent communication include checking assumptions, clarifying goals, stating intentions up front and asking for feedback on understanding.</a:t>
            </a:r>
          </a:p>
          <a:p>
            <a:r>
              <a:rPr lang="en-US" dirty="0">
                <a:solidFill>
                  <a:srgbClr val="0070C0"/>
                </a:solidFill>
              </a:rPr>
              <a:t>Thinking, talking and listening</a:t>
            </a:r>
            <a:r>
              <a:rPr lang="en-US" dirty="0"/>
              <a:t>: IT staff need to think horizontally across the enterprise in order to do what is best for the business. Communicating innovative ideas effectively involve “getting inside the head of the business.” IT managers should think and talk like a business person with a strong background in technology. Thinking also means understanding how and where to speak and how to listen to others.</a:t>
            </a:r>
          </a:p>
        </p:txBody>
      </p:sp>
      <p:sp>
        <p:nvSpPr>
          <p:cNvPr id="4" name="Slide Number Placeholder 3"/>
          <p:cNvSpPr>
            <a:spLocks noGrp="1"/>
          </p:cNvSpPr>
          <p:nvPr>
            <p:ph type="sldNum" sz="quarter" idx="12"/>
          </p:nvPr>
        </p:nvSpPr>
        <p:spPr/>
        <p:txBody>
          <a:bodyPr/>
          <a:lstStyle/>
          <a:p>
            <a:fld id="{69E57DC2-970A-4B3E-BB1C-7A09969E49DF}" type="slidenum">
              <a:rPr lang="en-US" smtClean="0"/>
              <a:t>13</a:t>
            </a:fld>
            <a:endParaRPr lang="en-US"/>
          </a:p>
        </p:txBody>
      </p:sp>
    </p:spTree>
    <p:extLst>
      <p:ext uri="{BB962C8B-B14F-4D97-AF65-F5344CB8AC3E}">
        <p14:creationId xmlns:p14="http://schemas.microsoft.com/office/powerpoint/2010/main" val="913104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Business-IT Communication</a:t>
            </a:r>
          </a:p>
        </p:txBody>
      </p:sp>
      <p:sp>
        <p:nvSpPr>
          <p:cNvPr id="3" name="Content Placeholder 2"/>
          <p:cNvSpPr>
            <a:spLocks noGrp="1"/>
          </p:cNvSpPr>
          <p:nvPr>
            <p:ph idx="1"/>
          </p:nvPr>
        </p:nvSpPr>
        <p:spPr/>
        <p:txBody>
          <a:bodyPr/>
          <a:lstStyle/>
          <a:p>
            <a:r>
              <a:rPr lang="en-US" dirty="0"/>
              <a:t>Practices that would promote the development of good communication skills among their staff:</a:t>
            </a:r>
          </a:p>
          <a:p>
            <a:pPr lvl="1"/>
            <a:r>
              <a:rPr lang="en-US" dirty="0"/>
              <a:t>Make the importance of effective communication visible</a:t>
            </a:r>
          </a:p>
          <a:p>
            <a:pPr lvl="1"/>
            <a:r>
              <a:rPr lang="en-US" dirty="0"/>
              <a:t>Work with HR to develop new skills expectation and roles</a:t>
            </a:r>
          </a:p>
          <a:p>
            <a:pPr lvl="1"/>
            <a:r>
              <a:rPr lang="en-US" dirty="0"/>
              <a:t>Develop communication skills both formally and informally</a:t>
            </a:r>
          </a:p>
          <a:p>
            <a:pPr lvl="1"/>
            <a:r>
              <a:rPr lang="en-US" dirty="0"/>
              <a:t>Increase the nature and frequency of communication</a:t>
            </a:r>
          </a:p>
          <a:p>
            <a:pPr lvl="1"/>
            <a:r>
              <a:rPr lang="en-US" dirty="0"/>
              <a:t>Spend more time on communication</a:t>
            </a:r>
          </a:p>
        </p:txBody>
      </p:sp>
      <p:sp>
        <p:nvSpPr>
          <p:cNvPr id="4" name="Slide Number Placeholder 3"/>
          <p:cNvSpPr>
            <a:spLocks noGrp="1"/>
          </p:cNvSpPr>
          <p:nvPr>
            <p:ph type="sldNum" sz="quarter" idx="12"/>
          </p:nvPr>
        </p:nvSpPr>
        <p:spPr/>
        <p:txBody>
          <a:bodyPr/>
          <a:lstStyle/>
          <a:p>
            <a:fld id="{69E57DC2-970A-4B3E-BB1C-7A09969E49DF}" type="slidenum">
              <a:rPr lang="en-US" smtClean="0"/>
              <a:t>14</a:t>
            </a:fld>
            <a:endParaRPr lang="en-US"/>
          </a:p>
        </p:txBody>
      </p:sp>
    </p:spTree>
    <p:extLst>
      <p:ext uri="{BB962C8B-B14F-4D97-AF65-F5344CB8AC3E}">
        <p14:creationId xmlns:p14="http://schemas.microsoft.com/office/powerpoint/2010/main" val="199114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Improving Business-IT Communication (Cont’d)</a:t>
            </a:r>
          </a:p>
        </p:txBody>
      </p:sp>
      <p:sp>
        <p:nvSpPr>
          <p:cNvPr id="3" name="Content Placeholder 2"/>
          <p:cNvSpPr>
            <a:spLocks noGrp="1"/>
          </p:cNvSpPr>
          <p:nvPr>
            <p:ph idx="1"/>
          </p:nvPr>
        </p:nvSpPr>
        <p:spPr/>
        <p:txBody>
          <a:bodyPr>
            <a:normAutofit lnSpcReduction="10000"/>
          </a:bodyPr>
          <a:lstStyle/>
          <a:p>
            <a:r>
              <a:rPr lang="en-US" dirty="0">
                <a:solidFill>
                  <a:srgbClr val="0070C0"/>
                </a:solidFill>
              </a:rPr>
              <a:t>Make the importance of effective communication visible</a:t>
            </a:r>
            <a:r>
              <a:rPr lang="en-US" dirty="0"/>
              <a:t>: It is well-accepted that if you want people to pay attention to something, you need to measure and incentivize for it. A effective way to get staff to pay attention is to incorporate communication skills into performance appraisals.</a:t>
            </a:r>
          </a:p>
          <a:p>
            <a:r>
              <a:rPr lang="en-US" dirty="0">
                <a:solidFill>
                  <a:srgbClr val="0070C0"/>
                </a:solidFill>
              </a:rPr>
              <a:t>Work with HR to develop new skills expectation and roles</a:t>
            </a:r>
            <a:r>
              <a:rPr lang="en-US" dirty="0"/>
              <a:t>: Some firms are incorporating specific communication competencies into staff role descriptions. Some even use job titles which reflect the types of competencies needed such as “senior business consultant,” “technology relationship manager” and “business technology specialist.”</a:t>
            </a:r>
          </a:p>
          <a:p>
            <a:r>
              <a:rPr lang="en-US" dirty="0">
                <a:solidFill>
                  <a:srgbClr val="0070C0"/>
                </a:solidFill>
              </a:rPr>
              <a:t>Develop communication skills both formally and informally</a:t>
            </a:r>
            <a:r>
              <a:rPr lang="en-US" dirty="0"/>
              <a:t>: Some firms offer formal training in communication skills in areas such as making presentations, communication styles and negotiations. More informal approaches include mentoring, lunch-and-learn sessions, and self-assessment tools.</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15</a:t>
            </a:fld>
            <a:endParaRPr lang="en-US"/>
          </a:p>
        </p:txBody>
      </p:sp>
    </p:spTree>
    <p:extLst>
      <p:ext uri="{BB962C8B-B14F-4D97-AF65-F5344CB8AC3E}">
        <p14:creationId xmlns:p14="http://schemas.microsoft.com/office/powerpoint/2010/main" val="4168681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Improving Business-IT Communication (Cont’d)</a:t>
            </a:r>
          </a:p>
        </p:txBody>
      </p:sp>
      <p:sp>
        <p:nvSpPr>
          <p:cNvPr id="3" name="Content Placeholder 2"/>
          <p:cNvSpPr>
            <a:spLocks noGrp="1"/>
          </p:cNvSpPr>
          <p:nvPr>
            <p:ph idx="1"/>
          </p:nvPr>
        </p:nvSpPr>
        <p:spPr/>
        <p:txBody>
          <a:bodyPr/>
          <a:lstStyle/>
          <a:p>
            <a:r>
              <a:rPr lang="en-US" dirty="0">
                <a:solidFill>
                  <a:srgbClr val="0070C0"/>
                </a:solidFill>
              </a:rPr>
              <a:t>Increase the nature and frequency of communication</a:t>
            </a:r>
            <a:r>
              <a:rPr lang="en-US" dirty="0"/>
              <a:t>: Create a “virtuous communication cycle” by creating shared knowledge. Priority should be given to informal communication and social interaction as these are the best ways to build up shared language and understanding. This is particularly important when face-to-face communication is irregular or impossible.</a:t>
            </a:r>
          </a:p>
          <a:p>
            <a:r>
              <a:rPr lang="en-US" dirty="0">
                <a:solidFill>
                  <a:srgbClr val="0070C0"/>
                </a:solidFill>
              </a:rPr>
              <a:t>Spend more time on communication</a:t>
            </a:r>
            <a:r>
              <a:rPr lang="en-US" dirty="0"/>
              <a:t>: IT leaders at all levels need to spend more time on communication, not only in what and how they communicate personally but rather in learning how their staff and organizations communicate.</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16</a:t>
            </a:fld>
            <a:endParaRPr lang="en-US"/>
          </a:p>
        </p:txBody>
      </p:sp>
    </p:spTree>
    <p:extLst>
      <p:ext uri="{BB962C8B-B14F-4D97-AF65-F5344CB8AC3E}">
        <p14:creationId xmlns:p14="http://schemas.microsoft.com/office/powerpoint/2010/main" val="189213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Communications Competencies</a:t>
            </a:r>
          </a:p>
        </p:txBody>
      </p:sp>
      <p:sp>
        <p:nvSpPr>
          <p:cNvPr id="3" name="Content Placeholder 2"/>
          <p:cNvSpPr>
            <a:spLocks noGrp="1"/>
          </p:cNvSpPr>
          <p:nvPr>
            <p:ph idx="1"/>
          </p:nvPr>
        </p:nvSpPr>
        <p:spPr/>
        <p:txBody>
          <a:bodyPr/>
          <a:lstStyle/>
          <a:p>
            <a:r>
              <a:rPr lang="en-US" dirty="0">
                <a:solidFill>
                  <a:srgbClr val="0070C0"/>
                </a:solidFill>
              </a:rPr>
              <a:t>Level 1: Listens and clearly presents information</a:t>
            </a:r>
          </a:p>
          <a:p>
            <a:pPr lvl="1"/>
            <a:r>
              <a:rPr lang="en-US" dirty="0"/>
              <a:t>Listens/pays attention actively and objectively (Persons with hearing impairments may lip-read.)</a:t>
            </a:r>
          </a:p>
          <a:p>
            <a:pPr lvl="1"/>
            <a:r>
              <a:rPr lang="en-US" dirty="0"/>
              <a:t>Presents information and facts in a logical manner, using appropriate phrasing and vocabulary</a:t>
            </a:r>
          </a:p>
          <a:p>
            <a:pPr lvl="1"/>
            <a:r>
              <a:rPr lang="en-US" dirty="0"/>
              <a:t>Shared information willingly and on a timely basis</a:t>
            </a:r>
          </a:p>
          <a:p>
            <a:pPr lvl="1"/>
            <a:r>
              <a:rPr lang="en-US" dirty="0"/>
              <a:t>Communicates with others honestly, respectfully, sensitively</a:t>
            </a:r>
          </a:p>
          <a:p>
            <a:pPr lvl="1"/>
            <a:r>
              <a:rPr lang="en-US" dirty="0"/>
              <a:t>Recognizes and uses nonverbal communications</a:t>
            </a:r>
          </a:p>
        </p:txBody>
      </p:sp>
      <p:sp>
        <p:nvSpPr>
          <p:cNvPr id="4" name="Slide Number Placeholder 3"/>
          <p:cNvSpPr>
            <a:spLocks noGrp="1"/>
          </p:cNvSpPr>
          <p:nvPr>
            <p:ph type="sldNum" sz="quarter" idx="12"/>
          </p:nvPr>
        </p:nvSpPr>
        <p:spPr/>
        <p:txBody>
          <a:bodyPr/>
          <a:lstStyle/>
          <a:p>
            <a:fld id="{69E57DC2-970A-4B3E-BB1C-7A09969E49DF}" type="slidenum">
              <a:rPr lang="en-US" smtClean="0"/>
              <a:t>17</a:t>
            </a:fld>
            <a:endParaRPr lang="en-US"/>
          </a:p>
        </p:txBody>
      </p:sp>
    </p:spTree>
    <p:extLst>
      <p:ext uri="{BB962C8B-B14F-4D97-AF65-F5344CB8AC3E}">
        <p14:creationId xmlns:p14="http://schemas.microsoft.com/office/powerpoint/2010/main" val="1327906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Communications Competencies (Cont’d)</a:t>
            </a:r>
          </a:p>
        </p:txBody>
      </p:sp>
      <p:sp>
        <p:nvSpPr>
          <p:cNvPr id="3" name="Content Placeholder 2"/>
          <p:cNvSpPr>
            <a:spLocks noGrp="1"/>
          </p:cNvSpPr>
          <p:nvPr>
            <p:ph idx="1"/>
          </p:nvPr>
        </p:nvSpPr>
        <p:spPr/>
        <p:txBody>
          <a:bodyPr/>
          <a:lstStyle/>
          <a:p>
            <a:r>
              <a:rPr lang="en-US" dirty="0">
                <a:solidFill>
                  <a:srgbClr val="0070C0"/>
                </a:solidFill>
              </a:rPr>
              <a:t>Level 2: Fosters two-way communication</a:t>
            </a:r>
          </a:p>
          <a:p>
            <a:pPr lvl="1"/>
            <a:r>
              <a:rPr lang="en-US" dirty="0"/>
              <a:t>Recalls others’ main points and takes them into account in own communication</a:t>
            </a:r>
          </a:p>
          <a:p>
            <a:pPr lvl="1"/>
            <a:r>
              <a:rPr lang="en-US" dirty="0"/>
              <a:t>Checks own understanding of others’ communication (e.g., paraphrases, ask questions)</a:t>
            </a:r>
          </a:p>
          <a:p>
            <a:pPr lvl="1"/>
            <a:r>
              <a:rPr lang="en-US" dirty="0"/>
              <a:t>Elicit comments or feedback on what has been said</a:t>
            </a:r>
          </a:p>
          <a:p>
            <a:pPr lvl="1"/>
            <a:r>
              <a:rPr lang="en-US" dirty="0"/>
              <a:t>Maintains continuous, open, and consistent communication with others, considering nonverbal messaging as required</a:t>
            </a:r>
          </a:p>
        </p:txBody>
      </p:sp>
      <p:sp>
        <p:nvSpPr>
          <p:cNvPr id="4" name="Slide Number Placeholder 3"/>
          <p:cNvSpPr>
            <a:spLocks noGrp="1"/>
          </p:cNvSpPr>
          <p:nvPr>
            <p:ph type="sldNum" sz="quarter" idx="12"/>
          </p:nvPr>
        </p:nvSpPr>
        <p:spPr/>
        <p:txBody>
          <a:bodyPr/>
          <a:lstStyle/>
          <a:p>
            <a:fld id="{69E57DC2-970A-4B3E-BB1C-7A09969E49DF}" type="slidenum">
              <a:rPr lang="en-US" smtClean="0"/>
              <a:t>18</a:t>
            </a:fld>
            <a:endParaRPr lang="en-US"/>
          </a:p>
        </p:txBody>
      </p:sp>
    </p:spTree>
    <p:extLst>
      <p:ext uri="{BB962C8B-B14F-4D97-AF65-F5344CB8AC3E}">
        <p14:creationId xmlns:p14="http://schemas.microsoft.com/office/powerpoint/2010/main" val="987010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Communications Competencies (Cont’d)</a:t>
            </a:r>
          </a:p>
        </p:txBody>
      </p:sp>
      <p:sp>
        <p:nvSpPr>
          <p:cNvPr id="3" name="Content Placeholder 2"/>
          <p:cNvSpPr>
            <a:spLocks noGrp="1"/>
          </p:cNvSpPr>
          <p:nvPr>
            <p:ph idx="1"/>
          </p:nvPr>
        </p:nvSpPr>
        <p:spPr/>
        <p:txBody>
          <a:bodyPr/>
          <a:lstStyle/>
          <a:p>
            <a:r>
              <a:rPr lang="en-US" dirty="0">
                <a:solidFill>
                  <a:srgbClr val="0070C0"/>
                </a:solidFill>
              </a:rPr>
              <a:t>Level 3: Adapts communication</a:t>
            </a:r>
          </a:p>
          <a:p>
            <a:pPr lvl="1"/>
            <a:r>
              <a:rPr lang="en-US" dirty="0"/>
              <a:t>Tailors communication (e.g., content, style and medium) to diverse audiences</a:t>
            </a:r>
          </a:p>
          <a:p>
            <a:pPr lvl="1"/>
            <a:r>
              <a:rPr lang="en-US" dirty="0"/>
              <a:t>Reads cues from diverse listeners to assess when and how to change planned communication approach to effectively deliver message</a:t>
            </a:r>
          </a:p>
          <a:p>
            <a:pPr lvl="1"/>
            <a:r>
              <a:rPr lang="en-US" dirty="0"/>
              <a:t>Communicates equally effectively with all organizational levels and sells ideas and concepts</a:t>
            </a:r>
          </a:p>
          <a:p>
            <a:pPr lvl="1"/>
            <a:r>
              <a:rPr lang="en-US" dirty="0"/>
              <a:t>Understands others’ complex or underlying needs, motivations, emotions, or concerns and communicates effectively despite sensitivity of the situation</a:t>
            </a:r>
          </a:p>
          <a:p>
            <a:pPr marL="530352" lvl="1"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19</a:t>
            </a:fld>
            <a:endParaRPr lang="en-US"/>
          </a:p>
        </p:txBody>
      </p:sp>
    </p:spTree>
    <p:extLst>
      <p:ext uri="{BB962C8B-B14F-4D97-AF65-F5344CB8AC3E}">
        <p14:creationId xmlns:p14="http://schemas.microsoft.com/office/powerpoint/2010/main" val="1105729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Slide Number Placeholder 3"/>
          <p:cNvSpPr>
            <a:spLocks noGrp="1"/>
          </p:cNvSpPr>
          <p:nvPr>
            <p:ph type="sldNum" sz="quarter" idx="12"/>
          </p:nvPr>
        </p:nvSpPr>
        <p:spPr/>
        <p:txBody>
          <a:bodyPr/>
          <a:lstStyle/>
          <a:p>
            <a:fld id="{69E57DC2-970A-4B3E-BB1C-7A09969E49DF}" type="slidenum">
              <a:rPr lang="en-US" smtClean="0"/>
              <a:t>2</a:t>
            </a:fld>
            <a:endParaRPr lang="en-US"/>
          </a:p>
        </p:txBody>
      </p:sp>
      <p:sp>
        <p:nvSpPr>
          <p:cNvPr id="5" name="TextBox 4"/>
          <p:cNvSpPr txBox="1"/>
          <p:nvPr/>
        </p:nvSpPr>
        <p:spPr>
          <a:xfrm>
            <a:off x="2391738" y="2284510"/>
            <a:ext cx="8387460" cy="3477875"/>
          </a:xfrm>
          <a:prstGeom prst="rect">
            <a:avLst/>
          </a:prstGeom>
          <a:noFill/>
        </p:spPr>
        <p:txBody>
          <a:bodyPr wrap="square" rtlCol="0">
            <a:spAutoFit/>
          </a:bodyPr>
          <a:lstStyle/>
          <a:p>
            <a:r>
              <a:rPr lang="en-US" sz="2000" dirty="0"/>
              <a:t>At an IT Governance meeting, attended by all our business executives, our IT architect was asked to discuss IT security and what steps needed to be taken to improve it. The architect proceeded to bombard the executives with extremely low-level details – an oversaturation of information, which they did not understand -  and he lost their attention in very short order. What he did not do was deliver information in a positive manner geared to his audience. As a result, there was diminished business interest and understanding about this topic and a slowed-down budget for needed upgrades, which also affects other projects. </a:t>
            </a:r>
          </a:p>
          <a:p>
            <a:endParaRPr lang="en-US" sz="2000" dirty="0"/>
          </a:p>
          <a:p>
            <a:pPr algn="r"/>
            <a:r>
              <a:rPr lang="en-US" sz="2000" dirty="0"/>
              <a:t>- Senior IT manager in a global retail organization</a:t>
            </a:r>
          </a:p>
        </p:txBody>
      </p:sp>
    </p:spTree>
    <p:extLst>
      <p:ext uri="{BB962C8B-B14F-4D97-AF65-F5344CB8AC3E}">
        <p14:creationId xmlns:p14="http://schemas.microsoft.com/office/powerpoint/2010/main" val="146449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Communications Competencies (Cont’d)</a:t>
            </a:r>
          </a:p>
        </p:txBody>
      </p:sp>
      <p:sp>
        <p:nvSpPr>
          <p:cNvPr id="3" name="Content Placeholder 2"/>
          <p:cNvSpPr>
            <a:spLocks noGrp="1"/>
          </p:cNvSpPr>
          <p:nvPr>
            <p:ph idx="1"/>
          </p:nvPr>
        </p:nvSpPr>
        <p:spPr/>
        <p:txBody>
          <a:bodyPr/>
          <a:lstStyle/>
          <a:p>
            <a:r>
              <a:rPr lang="en-US" dirty="0">
                <a:solidFill>
                  <a:srgbClr val="0070C0"/>
                </a:solidFill>
              </a:rPr>
              <a:t>Level 4: Communicates complex messages</a:t>
            </a:r>
          </a:p>
          <a:p>
            <a:pPr lvl="1"/>
            <a:r>
              <a:rPr lang="en-US" dirty="0"/>
              <a:t>Communicates complex issues clearly and credibly with widely varied audiences</a:t>
            </a:r>
          </a:p>
          <a:p>
            <a:pPr lvl="1"/>
            <a:r>
              <a:rPr lang="en-US" dirty="0"/>
              <a:t>Handles difficult on-the-spot questions (i.e., from senior executives, public officials, interest groups, or the media)</a:t>
            </a:r>
          </a:p>
          <a:p>
            <a:pPr lvl="1"/>
            <a:r>
              <a:rPr lang="en-US" dirty="0"/>
              <a:t>Reads nonverbal communications signs and adapts materials and approach as required</a:t>
            </a:r>
          </a:p>
          <a:p>
            <a:pPr lvl="1"/>
            <a:r>
              <a:rPr lang="en-US" dirty="0"/>
              <a:t>Overcomes resistance and secures support for ideas or initiatives through high-impact communication</a:t>
            </a:r>
          </a:p>
          <a:p>
            <a:pPr marL="530352" lvl="1"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20</a:t>
            </a:fld>
            <a:endParaRPr lang="en-US"/>
          </a:p>
        </p:txBody>
      </p:sp>
    </p:spTree>
    <p:extLst>
      <p:ext uri="{BB962C8B-B14F-4D97-AF65-F5344CB8AC3E}">
        <p14:creationId xmlns:p14="http://schemas.microsoft.com/office/powerpoint/2010/main" val="899132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Communications Competencies (Cont’d)</a:t>
            </a:r>
          </a:p>
        </p:txBody>
      </p:sp>
      <p:sp>
        <p:nvSpPr>
          <p:cNvPr id="3" name="Content Placeholder 2"/>
          <p:cNvSpPr>
            <a:spLocks noGrp="1"/>
          </p:cNvSpPr>
          <p:nvPr>
            <p:ph idx="1"/>
          </p:nvPr>
        </p:nvSpPr>
        <p:spPr/>
        <p:txBody>
          <a:bodyPr/>
          <a:lstStyle/>
          <a:p>
            <a:r>
              <a:rPr lang="en-US" dirty="0">
                <a:solidFill>
                  <a:srgbClr val="0070C0"/>
                </a:solidFill>
              </a:rPr>
              <a:t>Level 5: Communicates strategically</a:t>
            </a:r>
          </a:p>
          <a:p>
            <a:pPr lvl="1"/>
            <a:r>
              <a:rPr lang="en-US" dirty="0"/>
              <a:t>Scans the environment for key information and messages to form the development of communication strategies</a:t>
            </a:r>
          </a:p>
          <a:p>
            <a:pPr lvl="1"/>
            <a:r>
              <a:rPr lang="en-US" dirty="0"/>
              <a:t>Communicates strategically to achieve specific objectives (e.g., considers optimal “messaging” and timing of communication)</a:t>
            </a:r>
          </a:p>
          <a:p>
            <a:pPr lvl="1"/>
            <a:r>
              <a:rPr lang="en-US" dirty="0"/>
              <a:t>Uses varied communication vehicles and opportunities to promote dialogue and develop shared understanding </a:t>
            </a:r>
            <a:r>
              <a:rPr lang="en-US"/>
              <a:t>and consensus</a:t>
            </a:r>
            <a:endParaRPr lang="en-US" dirty="0"/>
          </a:p>
          <a:p>
            <a:pPr marL="530352" lvl="1"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21</a:t>
            </a:fld>
            <a:endParaRPr lang="en-US"/>
          </a:p>
        </p:txBody>
      </p:sp>
    </p:spTree>
    <p:extLst>
      <p:ext uri="{BB962C8B-B14F-4D97-AF65-F5344CB8AC3E}">
        <p14:creationId xmlns:p14="http://schemas.microsoft.com/office/powerpoint/2010/main" val="474026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C00C68-BBD9-400F-A658-DC868FB4CA70}"/>
              </a:ext>
            </a:extLst>
          </p:cNvPr>
          <p:cNvSpPr>
            <a:spLocks noGrp="1"/>
          </p:cNvSpPr>
          <p:nvPr>
            <p:ph type="title"/>
          </p:nvPr>
        </p:nvSpPr>
        <p:spPr/>
        <p:txBody>
          <a:bodyPr>
            <a:normAutofit fontScale="90000"/>
          </a:bodyPr>
          <a:lstStyle/>
          <a:p>
            <a:pPr algn="ctr"/>
            <a:br>
              <a:rPr lang="en-US" altLang="zh-MO" dirty="0"/>
            </a:br>
            <a:br>
              <a:rPr lang="en-US" altLang="zh-MO" dirty="0"/>
            </a:br>
            <a:br>
              <a:rPr lang="en-US" altLang="zh-MO" dirty="0"/>
            </a:br>
            <a:br>
              <a:rPr lang="en-US" altLang="zh-MO" dirty="0"/>
            </a:br>
            <a:br>
              <a:rPr lang="en-US" altLang="zh-MO" dirty="0"/>
            </a:br>
            <a:r>
              <a:rPr lang="en-US" altLang="zh-MO" sz="4900" dirty="0"/>
              <a:t>The Development of Strategic Management </a:t>
            </a:r>
            <a:br>
              <a:rPr lang="en-US" altLang="zh-MO" sz="5300" dirty="0"/>
            </a:br>
            <a:r>
              <a:rPr lang="en-US" altLang="zh-MO" sz="4091" dirty="0"/>
              <a:t>  </a:t>
            </a:r>
            <a:endParaRPr lang="zh-MO" altLang="en-US" sz="4091" dirty="0"/>
          </a:p>
        </p:txBody>
      </p:sp>
    </p:spTree>
    <p:extLst>
      <p:ext uri="{BB962C8B-B14F-4D97-AF65-F5344CB8AC3E}">
        <p14:creationId xmlns:p14="http://schemas.microsoft.com/office/powerpoint/2010/main" val="3476769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p:txBody>
          <a:bodyPr>
            <a:normAutofit/>
          </a:bodyPr>
          <a:lstStyle/>
          <a:p>
            <a:r>
              <a:rPr lang="en-GB" altLang="zh-TW" dirty="0"/>
              <a:t>The Development of Strategic Management</a:t>
            </a:r>
            <a:endParaRPr lang="en-US" altLang="zh-TW" dirty="0"/>
          </a:p>
        </p:txBody>
      </p:sp>
      <p:sp>
        <p:nvSpPr>
          <p:cNvPr id="14339" name="Rectangle 2"/>
          <p:cNvSpPr>
            <a:spLocks noGrp="1" noChangeArrowheads="1"/>
          </p:cNvSpPr>
          <p:nvPr>
            <p:ph idx="1"/>
          </p:nvPr>
        </p:nvSpPr>
        <p:spPr/>
        <p:txBody>
          <a:bodyPr>
            <a:normAutofit/>
          </a:bodyPr>
          <a:lstStyle/>
          <a:p>
            <a:r>
              <a:rPr lang="en-GB" altLang="zh-TW" dirty="0"/>
              <a:t>Strategy refers to a </a:t>
            </a:r>
            <a:r>
              <a:rPr lang="en-GB" altLang="zh-TW" dirty="0">
                <a:solidFill>
                  <a:srgbClr val="FF0000"/>
                </a:solidFill>
              </a:rPr>
              <a:t>long-term </a:t>
            </a:r>
            <a:r>
              <a:rPr lang="en-GB" altLang="zh-TW" dirty="0"/>
              <a:t>action plan for achieving the stated aims of an organization.</a:t>
            </a:r>
          </a:p>
          <a:p>
            <a:r>
              <a:rPr lang="en-GB" altLang="zh-TW" dirty="0"/>
              <a:t>Strategic management is expressed from a “</a:t>
            </a:r>
            <a:r>
              <a:rPr lang="en-GB" altLang="zh-TW" dirty="0">
                <a:solidFill>
                  <a:srgbClr val="FF0000"/>
                </a:solidFill>
              </a:rPr>
              <a:t>top-down</a:t>
            </a:r>
            <a:r>
              <a:rPr lang="en-GB" altLang="zh-TW" dirty="0"/>
              <a:t>” perspective of the decisions of managers in an organizations. </a:t>
            </a:r>
          </a:p>
          <a:p>
            <a:pPr lvl="1"/>
            <a:r>
              <a:rPr lang="en-GB" altLang="zh-TW" dirty="0"/>
              <a:t>It involves setting the </a:t>
            </a:r>
            <a:r>
              <a:rPr lang="en-GB" altLang="zh-TW" dirty="0">
                <a:solidFill>
                  <a:srgbClr val="FF0000"/>
                </a:solidFill>
              </a:rPr>
              <a:t>goals</a:t>
            </a:r>
            <a:r>
              <a:rPr lang="en-GB" altLang="zh-TW" dirty="0"/>
              <a:t> of the organization, choosing the most appropriate </a:t>
            </a:r>
            <a:r>
              <a:rPr lang="en-GB" altLang="zh-TW" dirty="0">
                <a:solidFill>
                  <a:srgbClr val="FF0000"/>
                </a:solidFill>
              </a:rPr>
              <a:t>actions</a:t>
            </a:r>
            <a:r>
              <a:rPr lang="en-GB" altLang="zh-TW" dirty="0"/>
              <a:t> for achieving aims, and </a:t>
            </a:r>
            <a:r>
              <a:rPr lang="en-GB" altLang="zh-TW" dirty="0">
                <a:solidFill>
                  <a:srgbClr val="FF0000"/>
                </a:solidFill>
              </a:rPr>
              <a:t>fulfilling</a:t>
            </a:r>
            <a:r>
              <a:rPr lang="en-GB" altLang="zh-TW" dirty="0"/>
              <a:t> the aims over a set of timeframe.</a:t>
            </a:r>
          </a:p>
          <a:p>
            <a:pPr lvl="1"/>
            <a:r>
              <a:rPr lang="en-GB" altLang="zh-TW" dirty="0"/>
              <a:t>Managers involved in formulating a strategy undertake a series of decisions and actions designed to achieve stated aims based on an analysis of their </a:t>
            </a:r>
            <a:r>
              <a:rPr lang="en-GB" altLang="zh-TW" dirty="0">
                <a:solidFill>
                  <a:srgbClr val="FF0000"/>
                </a:solidFill>
              </a:rPr>
              <a:t>internal</a:t>
            </a:r>
            <a:r>
              <a:rPr lang="en-GB" altLang="zh-TW" dirty="0"/>
              <a:t> and </a:t>
            </a:r>
            <a:r>
              <a:rPr lang="en-GB" altLang="zh-TW" dirty="0">
                <a:solidFill>
                  <a:srgbClr val="FF0000"/>
                </a:solidFill>
              </a:rPr>
              <a:t>external</a:t>
            </a:r>
            <a:r>
              <a:rPr lang="en-GB" altLang="zh-TW" dirty="0"/>
              <a:t> environments. </a:t>
            </a:r>
          </a:p>
          <a:p>
            <a:pPr lvl="1"/>
            <a:r>
              <a:rPr lang="en-GB" altLang="zh-TW" dirty="0"/>
              <a:t>Strategic management is by its very nature </a:t>
            </a:r>
            <a:r>
              <a:rPr lang="en-GB" altLang="zh-TW" dirty="0">
                <a:solidFill>
                  <a:srgbClr val="FF0000"/>
                </a:solidFill>
              </a:rPr>
              <a:t>iterative</a:t>
            </a:r>
            <a:r>
              <a:rPr lang="en-GB" altLang="zh-TW" dirty="0"/>
              <a:t> and therefore involves a process of feedback and learning as a means of informing future actions.</a:t>
            </a:r>
          </a:p>
        </p:txBody>
      </p:sp>
      <p:sp>
        <p:nvSpPr>
          <p:cNvPr id="4" name="Slide Number Placeholder 3"/>
          <p:cNvSpPr>
            <a:spLocks noGrp="1"/>
          </p:cNvSpPr>
          <p:nvPr>
            <p:ph type="sldNum" sz="quarter" idx="12"/>
          </p:nvPr>
        </p:nvSpPr>
        <p:spPr/>
        <p:txBody>
          <a:bodyPr/>
          <a:lstStyle/>
          <a:p>
            <a:fld id="{B3E0A1B4-6808-4E87-B67F-926C5E3572E9}" type="slidenum">
              <a:rPr lang="en-US" smtClean="0"/>
              <a:t>23</a:t>
            </a:fld>
            <a:endParaRPr lang="en-US" dirty="0"/>
          </a:p>
        </p:txBody>
      </p:sp>
    </p:spTree>
    <p:extLst>
      <p:ext uri="{BB962C8B-B14F-4D97-AF65-F5344CB8AC3E}">
        <p14:creationId xmlns:p14="http://schemas.microsoft.com/office/powerpoint/2010/main" val="12856415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zh-TW" dirty="0"/>
              <a:t>The Development of Strategic Management (Cont’d)</a:t>
            </a:r>
            <a:endParaRPr lang="en-US" dirty="0"/>
          </a:p>
        </p:txBody>
      </p:sp>
      <p:sp>
        <p:nvSpPr>
          <p:cNvPr id="3" name="Content Placeholder 2"/>
          <p:cNvSpPr>
            <a:spLocks noGrp="1"/>
          </p:cNvSpPr>
          <p:nvPr>
            <p:ph idx="1"/>
          </p:nvPr>
        </p:nvSpPr>
        <p:spPr/>
        <p:txBody>
          <a:bodyPr>
            <a:normAutofit/>
          </a:bodyPr>
          <a:lstStyle/>
          <a:p>
            <a:r>
              <a:rPr lang="en-US" dirty="0"/>
              <a:t>Peter Drucker (1954) developed the concept of management by objectives (MBO). He recognized the value of intellectual capital in organizations, and the role of “</a:t>
            </a:r>
            <a:r>
              <a:rPr lang="en-US" dirty="0">
                <a:solidFill>
                  <a:srgbClr val="FF0000"/>
                </a:solidFill>
              </a:rPr>
              <a:t>knowledge workers</a:t>
            </a:r>
            <a:r>
              <a:rPr lang="en-US" dirty="0"/>
              <a:t>” in the success of firms.</a:t>
            </a:r>
          </a:p>
          <a:p>
            <a:r>
              <a:rPr lang="en-US" dirty="0"/>
              <a:t>Philip Selznick (1957) developed the first model to match internal and external factors as basis for analyzing the strengths and weaknesses of firms.</a:t>
            </a:r>
          </a:p>
          <a:p>
            <a:r>
              <a:rPr lang="en-US" dirty="0"/>
              <a:t>Schumpeter (1934) developed the theoretical perspectives on new value creation through technological change and innovation. Sources of innovation included new products, new means of production, new markets, new sources of supply and the reorganization of industries. The concept of “</a:t>
            </a:r>
            <a:r>
              <a:rPr lang="en-US" dirty="0">
                <a:solidFill>
                  <a:srgbClr val="FF0000"/>
                </a:solidFill>
              </a:rPr>
              <a:t>creative destruction</a:t>
            </a:r>
            <a:r>
              <a:rPr lang="en-US" dirty="0"/>
              <a:t>” was arguably Schumpeter’s most significant contribution.</a:t>
            </a:r>
          </a:p>
          <a:p>
            <a:pPr lvl="1"/>
            <a:r>
              <a:rPr lang="en-US" dirty="0"/>
              <a:t>“Schumpeterian rents” -  arose from risk taking activities by knowledge entrepreneurs in a rapidly changing, uncertain and complex environment.</a:t>
            </a:r>
          </a:p>
        </p:txBody>
      </p:sp>
      <p:sp>
        <p:nvSpPr>
          <p:cNvPr id="6" name="Slide Number Placeholder 5"/>
          <p:cNvSpPr>
            <a:spLocks noGrp="1"/>
          </p:cNvSpPr>
          <p:nvPr>
            <p:ph type="sldNum" sz="quarter" idx="12"/>
          </p:nvPr>
        </p:nvSpPr>
        <p:spPr/>
        <p:txBody>
          <a:bodyPr/>
          <a:lstStyle/>
          <a:p>
            <a:fld id="{B3E0A1B4-6808-4E87-B67F-926C5E3572E9}" type="slidenum">
              <a:rPr lang="en-US" smtClean="0"/>
              <a:t>24</a:t>
            </a:fld>
            <a:endParaRPr lang="en-US" dirty="0"/>
          </a:p>
        </p:txBody>
      </p:sp>
    </p:spTree>
    <p:extLst>
      <p:ext uri="{BB962C8B-B14F-4D97-AF65-F5344CB8AC3E}">
        <p14:creationId xmlns:p14="http://schemas.microsoft.com/office/powerpoint/2010/main" val="1492784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zh-TW" dirty="0"/>
              <a:t>The Development of Strategic Management (Cont’d)</a:t>
            </a:r>
            <a:endParaRPr lang="en-US" dirty="0"/>
          </a:p>
        </p:txBody>
      </p:sp>
      <p:sp>
        <p:nvSpPr>
          <p:cNvPr id="17411" name="Content Placeholder 2"/>
          <p:cNvSpPr>
            <a:spLocks noGrp="1"/>
          </p:cNvSpPr>
          <p:nvPr>
            <p:ph idx="1"/>
          </p:nvPr>
        </p:nvSpPr>
        <p:spPr/>
        <p:txBody>
          <a:bodyPr/>
          <a:lstStyle/>
          <a:p>
            <a:r>
              <a:rPr lang="en-US" altLang="en-US" dirty="0"/>
              <a:t>The </a:t>
            </a:r>
            <a:r>
              <a:rPr lang="en-US" altLang="en-US" dirty="0">
                <a:solidFill>
                  <a:srgbClr val="FF0000"/>
                </a:solidFill>
              </a:rPr>
              <a:t>Structure-Conduct-Performance Paradigm </a:t>
            </a:r>
            <a:r>
              <a:rPr lang="en-US" altLang="en-US" dirty="0"/>
              <a:t>(Mason in 1930s, Bain 1959, Scherer 1980): </a:t>
            </a:r>
          </a:p>
          <a:p>
            <a:pPr lvl="1"/>
            <a:r>
              <a:rPr lang="en-US" altLang="en-US" dirty="0">
                <a:solidFill>
                  <a:srgbClr val="FF0000"/>
                </a:solidFill>
              </a:rPr>
              <a:t>Performance</a:t>
            </a:r>
            <a:r>
              <a:rPr lang="en-US" altLang="en-US" dirty="0"/>
              <a:t> was dependent upon the </a:t>
            </a:r>
            <a:r>
              <a:rPr lang="en-US" altLang="en-US" dirty="0">
                <a:solidFill>
                  <a:srgbClr val="FF0000"/>
                </a:solidFill>
              </a:rPr>
              <a:t>conduct</a:t>
            </a:r>
            <a:r>
              <a:rPr lang="en-US" altLang="en-US" dirty="0"/>
              <a:t> displayed by buyers and sellers in any given market based on a range of criteria such as prices, investment, advertising, technological development, firm collaboration and so on. </a:t>
            </a:r>
          </a:p>
          <a:p>
            <a:pPr lvl="1"/>
            <a:r>
              <a:rPr lang="en-US" altLang="en-US" dirty="0"/>
              <a:t>In turn, conduct was dependent on the </a:t>
            </a:r>
            <a:r>
              <a:rPr lang="en-US" altLang="en-US" dirty="0">
                <a:solidFill>
                  <a:srgbClr val="FF0000"/>
                </a:solidFill>
              </a:rPr>
              <a:t>structure</a:t>
            </a:r>
            <a:r>
              <a:rPr lang="en-US" altLang="en-US" dirty="0"/>
              <a:t> of each given market defined by the number and size distribution of sellers and buyers, the degree of product differentiation, entry barriers, cost structures, integration and diversification.</a:t>
            </a:r>
          </a:p>
          <a:p>
            <a:endParaRPr lang="en-US" altLang="en-US" dirty="0"/>
          </a:p>
        </p:txBody>
      </p:sp>
      <p:sp>
        <p:nvSpPr>
          <p:cNvPr id="9" name="Slide Number Placeholder 8"/>
          <p:cNvSpPr>
            <a:spLocks noGrp="1"/>
          </p:cNvSpPr>
          <p:nvPr>
            <p:ph type="sldNum" sz="quarter" idx="12"/>
          </p:nvPr>
        </p:nvSpPr>
        <p:spPr/>
        <p:txBody>
          <a:bodyPr/>
          <a:lstStyle/>
          <a:p>
            <a:fld id="{B3E0A1B4-6808-4E87-B67F-926C5E3572E9}" type="slidenum">
              <a:rPr lang="en-US" smtClean="0"/>
              <a:t>25</a:t>
            </a:fld>
            <a:endParaRPr lang="en-US" dirty="0"/>
          </a:p>
        </p:txBody>
      </p:sp>
      <p:sp>
        <p:nvSpPr>
          <p:cNvPr id="4" name="TextBox 3"/>
          <p:cNvSpPr txBox="1"/>
          <p:nvPr/>
        </p:nvSpPr>
        <p:spPr>
          <a:xfrm>
            <a:off x="3947447" y="5370782"/>
            <a:ext cx="1058495"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en-US" dirty="0"/>
              <a:t>Structure</a:t>
            </a:r>
          </a:p>
        </p:txBody>
      </p:sp>
      <p:sp>
        <p:nvSpPr>
          <p:cNvPr id="5" name="TextBox 4"/>
          <p:cNvSpPr txBox="1"/>
          <p:nvPr/>
        </p:nvSpPr>
        <p:spPr>
          <a:xfrm>
            <a:off x="5747672" y="5370783"/>
            <a:ext cx="969963" cy="36988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en-US" dirty="0"/>
              <a:t>Conduct</a:t>
            </a:r>
          </a:p>
        </p:txBody>
      </p:sp>
      <p:sp>
        <p:nvSpPr>
          <p:cNvPr id="6" name="TextBox 5"/>
          <p:cNvSpPr txBox="1"/>
          <p:nvPr/>
        </p:nvSpPr>
        <p:spPr>
          <a:xfrm>
            <a:off x="7409785" y="5370783"/>
            <a:ext cx="1392237" cy="36988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en-US" dirty="0"/>
              <a:t>Performance</a:t>
            </a:r>
          </a:p>
        </p:txBody>
      </p:sp>
      <p:cxnSp>
        <p:nvCxnSpPr>
          <p:cNvPr id="8" name="Straight Arrow Connector 7"/>
          <p:cNvCxnSpPr>
            <a:stCxn id="4" idx="3"/>
            <a:endCxn id="5" idx="1"/>
          </p:cNvCxnSpPr>
          <p:nvPr/>
        </p:nvCxnSpPr>
        <p:spPr>
          <a:xfrm>
            <a:off x="5005941" y="5555448"/>
            <a:ext cx="741730" cy="2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a:stCxn id="5" idx="3"/>
            <a:endCxn id="6" idx="1"/>
          </p:cNvCxnSpPr>
          <p:nvPr/>
        </p:nvCxnSpPr>
        <p:spPr>
          <a:xfrm>
            <a:off x="6717634" y="5554932"/>
            <a:ext cx="69215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89016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zh-TW" dirty="0"/>
              <a:t>The Development of Strategic Management (Cont’d)</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time, the linear relationship between the three elements in the S-C-P model was challenged and the dominance of the paradigm gave way to the </a:t>
            </a:r>
            <a:r>
              <a:rPr lang="en-US" dirty="0">
                <a:solidFill>
                  <a:srgbClr val="FF0000"/>
                </a:solidFill>
              </a:rPr>
              <a:t>Positioning</a:t>
            </a:r>
            <a:r>
              <a:rPr lang="en-US" dirty="0"/>
              <a:t> </a:t>
            </a:r>
            <a:r>
              <a:rPr lang="en-US" dirty="0">
                <a:solidFill>
                  <a:srgbClr val="FF0000"/>
                </a:solidFill>
              </a:rPr>
              <a:t>Approach</a:t>
            </a:r>
            <a:r>
              <a:rPr lang="en-US" dirty="0"/>
              <a:t>, commonly associated with the </a:t>
            </a:r>
            <a:r>
              <a:rPr lang="en-US" dirty="0">
                <a:solidFill>
                  <a:srgbClr val="0070C0"/>
                </a:solidFill>
              </a:rPr>
              <a:t>Harvard School</a:t>
            </a:r>
            <a:r>
              <a:rPr lang="en-US" dirty="0"/>
              <a:t>. </a:t>
            </a:r>
          </a:p>
          <a:p>
            <a:pPr lvl="1"/>
            <a:r>
              <a:rPr lang="en-US" dirty="0"/>
              <a:t>SWOT, five-forces model, value-chain model</a:t>
            </a:r>
          </a:p>
          <a:p>
            <a:r>
              <a:rPr lang="en-US" dirty="0"/>
              <a:t>However, the </a:t>
            </a:r>
            <a:r>
              <a:rPr lang="en-US" dirty="0">
                <a:solidFill>
                  <a:srgbClr val="0070C0"/>
                </a:solidFill>
              </a:rPr>
              <a:t>Chicago School </a:t>
            </a:r>
            <a:r>
              <a:rPr lang="en-US" dirty="0"/>
              <a:t>views two key elements of the </a:t>
            </a:r>
            <a:r>
              <a:rPr lang="en-US" dirty="0">
                <a:solidFill>
                  <a:schemeClr val="tx1"/>
                </a:solidFill>
              </a:rPr>
              <a:t>Positioning Approach </a:t>
            </a:r>
            <a:r>
              <a:rPr lang="en-US" dirty="0"/>
              <a:t>differently. </a:t>
            </a:r>
          </a:p>
          <a:p>
            <a:r>
              <a:rPr lang="en-US" dirty="0"/>
              <a:t>The Harvard School views entry barriers and industry concentration as a means of securing above average industry profits; whereas the Chicago School view entry barriers as informational and concentration because of efficiency.</a:t>
            </a:r>
          </a:p>
          <a:p>
            <a:r>
              <a:rPr lang="en-US" dirty="0"/>
              <a:t>In essence, the Chicago School views superior performance as stemming from the better use of underlying assets deployed by a firm rather than the exercising of economic power by restricting supply. This thinking can be seen in the development of the </a:t>
            </a:r>
            <a:r>
              <a:rPr lang="en-US" dirty="0">
                <a:solidFill>
                  <a:srgbClr val="FF0000"/>
                </a:solidFill>
              </a:rPr>
              <a:t>Resource-Based View (RBV) </a:t>
            </a:r>
            <a:r>
              <a:rPr lang="en-US" dirty="0"/>
              <a:t>of the firm that was destined to dominate the 1990s and beyond.</a:t>
            </a:r>
          </a:p>
          <a:p>
            <a:endParaRPr lang="en-US" dirty="0"/>
          </a:p>
        </p:txBody>
      </p:sp>
      <p:sp>
        <p:nvSpPr>
          <p:cNvPr id="6" name="Slide Number Placeholder 5"/>
          <p:cNvSpPr>
            <a:spLocks noGrp="1"/>
          </p:cNvSpPr>
          <p:nvPr>
            <p:ph type="sldNum" sz="quarter" idx="12"/>
          </p:nvPr>
        </p:nvSpPr>
        <p:spPr/>
        <p:txBody>
          <a:bodyPr/>
          <a:lstStyle/>
          <a:p>
            <a:fld id="{B3E0A1B4-6808-4E87-B67F-926C5E3572E9}" type="slidenum">
              <a:rPr lang="en-US" smtClean="0"/>
              <a:t>26</a:t>
            </a:fld>
            <a:endParaRPr lang="en-US" dirty="0"/>
          </a:p>
        </p:txBody>
      </p:sp>
    </p:spTree>
    <p:extLst>
      <p:ext uri="{BB962C8B-B14F-4D97-AF65-F5344CB8AC3E}">
        <p14:creationId xmlns:p14="http://schemas.microsoft.com/office/powerpoint/2010/main" val="2814790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zh-TW" dirty="0"/>
              <a:t>The Development of Strategic Management (Cont’d)</a:t>
            </a:r>
            <a:endParaRPr lang="en-US" dirty="0"/>
          </a:p>
        </p:txBody>
      </p:sp>
      <p:sp>
        <p:nvSpPr>
          <p:cNvPr id="3" name="Content Placeholder 2"/>
          <p:cNvSpPr>
            <a:spLocks noGrp="1"/>
          </p:cNvSpPr>
          <p:nvPr>
            <p:ph idx="1"/>
          </p:nvPr>
        </p:nvSpPr>
        <p:spPr/>
        <p:txBody>
          <a:bodyPr>
            <a:normAutofit/>
          </a:bodyPr>
          <a:lstStyle/>
          <a:p>
            <a:r>
              <a:rPr lang="en-US" dirty="0"/>
              <a:t>The Internet provides an effective medium for information gathering, storage and use and many firms have based their business models around the applications of this medium of communication. This gave rise to the concept of the </a:t>
            </a:r>
            <a:r>
              <a:rPr lang="en-US" dirty="0">
                <a:solidFill>
                  <a:srgbClr val="FF0000"/>
                </a:solidFill>
              </a:rPr>
              <a:t>virtual value chain</a:t>
            </a:r>
            <a:r>
              <a:rPr lang="en-US" dirty="0"/>
              <a:t>.</a:t>
            </a:r>
          </a:p>
          <a:p>
            <a:pPr lvl="1"/>
            <a:r>
              <a:rPr lang="en-US" dirty="0"/>
              <a:t>While the Internet can be used to share information among key stakeholders such as suppliers and customers, unlike physical goods it does not diminish through use. </a:t>
            </a:r>
          </a:p>
          <a:p>
            <a:pPr lvl="1"/>
            <a:r>
              <a:rPr lang="en-US" dirty="0"/>
              <a:t>Where the physical value chain acts as a support mechanism, the virtual value chain has a strategic function.</a:t>
            </a:r>
          </a:p>
          <a:p>
            <a:r>
              <a:rPr lang="en-US" dirty="0"/>
              <a:t>Porter’s original model was designed with a manufacturing company in mind but he latter revised the concept to offer an account of the influence of the Internet in driving added value (Porter 2001).</a:t>
            </a:r>
          </a:p>
        </p:txBody>
      </p:sp>
      <p:sp>
        <p:nvSpPr>
          <p:cNvPr id="6" name="Slide Number Placeholder 5"/>
          <p:cNvSpPr>
            <a:spLocks noGrp="1"/>
          </p:cNvSpPr>
          <p:nvPr>
            <p:ph type="sldNum" sz="quarter" idx="12"/>
          </p:nvPr>
        </p:nvSpPr>
        <p:spPr/>
        <p:txBody>
          <a:bodyPr/>
          <a:lstStyle/>
          <a:p>
            <a:fld id="{B3E0A1B4-6808-4E87-B67F-926C5E3572E9}" type="slidenum">
              <a:rPr lang="en-US" smtClean="0"/>
              <a:t>27</a:t>
            </a:fld>
            <a:endParaRPr lang="en-US" dirty="0"/>
          </a:p>
        </p:txBody>
      </p:sp>
    </p:spTree>
    <p:extLst>
      <p:ext uri="{BB962C8B-B14F-4D97-AF65-F5344CB8AC3E}">
        <p14:creationId xmlns:p14="http://schemas.microsoft.com/office/powerpoint/2010/main" val="669163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zh-TW" dirty="0"/>
              <a:t>The Development of Strategic Management (Cont’d)</a:t>
            </a:r>
            <a:endParaRPr lang="en-US" dirty="0"/>
          </a:p>
        </p:txBody>
      </p:sp>
      <p:sp>
        <p:nvSpPr>
          <p:cNvPr id="3" name="Content Placeholder 2"/>
          <p:cNvSpPr>
            <a:spLocks noGrp="1"/>
          </p:cNvSpPr>
          <p:nvPr>
            <p:ph idx="1"/>
          </p:nvPr>
        </p:nvSpPr>
        <p:spPr/>
        <p:txBody>
          <a:bodyPr/>
          <a:lstStyle/>
          <a:p>
            <a:r>
              <a:rPr lang="en-US" dirty="0"/>
              <a:t>The RBV emphasizes intangible resources and the generation and sharing of knowledge as a resource. Consequently, the RBV overlaps the Knowledge-Based View (KBV).</a:t>
            </a:r>
          </a:p>
          <a:p>
            <a:r>
              <a:rPr lang="en-US" dirty="0"/>
              <a:t>KBV emphasizes knowledge as the key resource in organizations. Competitive advantage is derived from the superior use and integration of </a:t>
            </a:r>
            <a:r>
              <a:rPr lang="en-US" dirty="0">
                <a:solidFill>
                  <a:srgbClr val="FF0000"/>
                </a:solidFill>
              </a:rPr>
              <a:t>tacit knowledge</a:t>
            </a:r>
            <a:r>
              <a:rPr lang="en-US" dirty="0"/>
              <a:t>, rather than the </a:t>
            </a:r>
            <a:r>
              <a:rPr lang="en-US" dirty="0">
                <a:solidFill>
                  <a:srgbClr val="FF0000"/>
                </a:solidFill>
              </a:rPr>
              <a:t>explicit knowledge</a:t>
            </a:r>
            <a:r>
              <a:rPr lang="en-US" dirty="0"/>
              <a:t>.</a:t>
            </a:r>
          </a:p>
          <a:p>
            <a:r>
              <a:rPr lang="en-US" dirty="0"/>
              <a:t>Information technology plays a key role in the formation of the KBV as it aids the gathering, storage, use and dissemination of knowledge both throughout the organization and to external partners.</a:t>
            </a:r>
          </a:p>
        </p:txBody>
      </p:sp>
      <p:sp>
        <p:nvSpPr>
          <p:cNvPr id="6" name="Slide Number Placeholder 5"/>
          <p:cNvSpPr>
            <a:spLocks noGrp="1"/>
          </p:cNvSpPr>
          <p:nvPr>
            <p:ph type="sldNum" sz="quarter" idx="12"/>
          </p:nvPr>
        </p:nvSpPr>
        <p:spPr/>
        <p:txBody>
          <a:bodyPr/>
          <a:lstStyle/>
          <a:p>
            <a:fld id="{B3E0A1B4-6808-4E87-B67F-926C5E3572E9}" type="slidenum">
              <a:rPr lang="en-US" smtClean="0"/>
              <a:t>28</a:t>
            </a:fld>
            <a:endParaRPr lang="en-US" dirty="0"/>
          </a:p>
        </p:txBody>
      </p:sp>
    </p:spTree>
    <p:extLst>
      <p:ext uri="{BB962C8B-B14F-4D97-AF65-F5344CB8AC3E}">
        <p14:creationId xmlns:p14="http://schemas.microsoft.com/office/powerpoint/2010/main" val="82664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zh-TW" dirty="0"/>
              <a:t>The Development of Strategic Management (Cont’d)</a:t>
            </a:r>
            <a:endParaRPr lang="en-US" dirty="0"/>
          </a:p>
        </p:txBody>
      </p:sp>
      <p:sp>
        <p:nvSpPr>
          <p:cNvPr id="3" name="Content Placeholder 2"/>
          <p:cNvSpPr>
            <a:spLocks noGrp="1"/>
          </p:cNvSpPr>
          <p:nvPr>
            <p:ph idx="1"/>
          </p:nvPr>
        </p:nvSpPr>
        <p:spPr/>
        <p:txBody>
          <a:bodyPr/>
          <a:lstStyle/>
          <a:p>
            <a:r>
              <a:rPr lang="en-US" dirty="0"/>
              <a:t>Teece et al. (1997) introduced the concept of “</a:t>
            </a:r>
            <a:r>
              <a:rPr lang="en-US" dirty="0">
                <a:solidFill>
                  <a:srgbClr val="FF0000"/>
                </a:solidFill>
              </a:rPr>
              <a:t>dynamic capabilities</a:t>
            </a:r>
            <a:r>
              <a:rPr lang="en-US" dirty="0"/>
              <a:t>.” These capabilities refer to the ability to integrate, build and reconfigure internal and external competencies with competitive environment characterized by rapid change. </a:t>
            </a:r>
          </a:p>
          <a:p>
            <a:r>
              <a:rPr lang="en-US" dirty="0"/>
              <a:t>The dynamic capabilities theory allows the fluid dimension that is lacking in the RBV by focusing attention on how resources can be developed and integrated into the firm and then released as a means of creating a competitive advantage.</a:t>
            </a:r>
          </a:p>
        </p:txBody>
      </p:sp>
      <p:sp>
        <p:nvSpPr>
          <p:cNvPr id="6" name="Slide Number Placeholder 5"/>
          <p:cNvSpPr>
            <a:spLocks noGrp="1"/>
          </p:cNvSpPr>
          <p:nvPr>
            <p:ph type="sldNum" sz="quarter" idx="12"/>
          </p:nvPr>
        </p:nvSpPr>
        <p:spPr/>
        <p:txBody>
          <a:bodyPr/>
          <a:lstStyle/>
          <a:p>
            <a:fld id="{B3E0A1B4-6808-4E87-B67F-926C5E3572E9}" type="slidenum">
              <a:rPr lang="en-US" smtClean="0"/>
              <a:t>29</a:t>
            </a:fld>
            <a:endParaRPr lang="en-US" dirty="0"/>
          </a:p>
        </p:txBody>
      </p:sp>
    </p:spTree>
    <p:extLst>
      <p:ext uri="{BB962C8B-B14F-4D97-AF65-F5344CB8AC3E}">
        <p14:creationId xmlns:p14="http://schemas.microsoft.com/office/powerpoint/2010/main" val="3760230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(Cont’d)</a:t>
            </a:r>
          </a:p>
        </p:txBody>
      </p:sp>
      <p:sp>
        <p:nvSpPr>
          <p:cNvPr id="3" name="Content Placeholder 2"/>
          <p:cNvSpPr>
            <a:spLocks noGrp="1"/>
          </p:cNvSpPr>
          <p:nvPr>
            <p:ph idx="1"/>
          </p:nvPr>
        </p:nvSpPr>
        <p:spPr/>
        <p:txBody>
          <a:bodyPr/>
          <a:lstStyle/>
          <a:p>
            <a:r>
              <a:rPr lang="en-US" dirty="0"/>
              <a:t>As IT and business grow more entwined, IT staff are going to need to be increasingly organization and possess greater business and interpersonal competencies.</a:t>
            </a:r>
          </a:p>
          <a:p>
            <a:r>
              <a:rPr lang="en-US" dirty="0"/>
              <a:t>However, IT departments tend to hire largely for technical competencies and have little budget available for “soft skills” development.</a:t>
            </a:r>
          </a:p>
          <a:p>
            <a:r>
              <a:rPr lang="en-US" dirty="0"/>
              <a:t>IT managers often forget the fact that IT-based initiatives – for example, to implement new technologies or establish a standard infrastructure -  which they believe could have significant benefits for their organizations are not funded.</a:t>
            </a:r>
          </a:p>
          <a:p>
            <a:r>
              <a:rPr lang="en-US" dirty="0"/>
              <a:t>Many of the reasons just because of the IT’s inability to explain the value of such investments in terms of the business will understand.</a:t>
            </a:r>
          </a:p>
        </p:txBody>
      </p:sp>
      <p:sp>
        <p:nvSpPr>
          <p:cNvPr id="4" name="Slide Number Placeholder 3"/>
          <p:cNvSpPr>
            <a:spLocks noGrp="1"/>
          </p:cNvSpPr>
          <p:nvPr>
            <p:ph type="sldNum" sz="quarter" idx="12"/>
          </p:nvPr>
        </p:nvSpPr>
        <p:spPr/>
        <p:txBody>
          <a:bodyPr/>
          <a:lstStyle/>
          <a:p>
            <a:fld id="{69E57DC2-970A-4B3E-BB1C-7A09969E49DF}" type="slidenum">
              <a:rPr lang="en-US" smtClean="0"/>
              <a:t>3</a:t>
            </a:fld>
            <a:endParaRPr lang="en-US"/>
          </a:p>
        </p:txBody>
      </p:sp>
    </p:spTree>
    <p:extLst>
      <p:ext uri="{BB962C8B-B14F-4D97-AF65-F5344CB8AC3E}">
        <p14:creationId xmlns:p14="http://schemas.microsoft.com/office/powerpoint/2010/main" val="304587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zh-TW" dirty="0"/>
              <a:t>The Development of Strategic Management (Cont’d)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1462686"/>
              </p:ext>
            </p:extLst>
          </p:nvPr>
        </p:nvGraphicFramePr>
        <p:xfrm>
          <a:off x="377505" y="1930400"/>
          <a:ext cx="11271416" cy="4668584"/>
        </p:xfrm>
        <a:graphic>
          <a:graphicData uri="http://schemas.openxmlformats.org/drawingml/2006/table">
            <a:tbl>
              <a:tblPr firstRow="1" bandRow="1">
                <a:tableStyleId>{5C22544A-7EE6-4342-B048-85BDC9FD1C3A}</a:tableStyleId>
              </a:tblPr>
              <a:tblGrid>
                <a:gridCol w="1471605">
                  <a:extLst>
                    <a:ext uri="{9D8B030D-6E8A-4147-A177-3AD203B41FA5}">
                      <a16:colId xmlns:a16="http://schemas.microsoft.com/office/drawing/2014/main" val="20000"/>
                    </a:ext>
                  </a:extLst>
                </a:gridCol>
                <a:gridCol w="1816232">
                  <a:extLst>
                    <a:ext uri="{9D8B030D-6E8A-4147-A177-3AD203B41FA5}">
                      <a16:colId xmlns:a16="http://schemas.microsoft.com/office/drawing/2014/main" val="20001"/>
                    </a:ext>
                  </a:extLst>
                </a:gridCol>
                <a:gridCol w="1737833">
                  <a:extLst>
                    <a:ext uri="{9D8B030D-6E8A-4147-A177-3AD203B41FA5}">
                      <a16:colId xmlns:a16="http://schemas.microsoft.com/office/drawing/2014/main" val="20002"/>
                    </a:ext>
                  </a:extLst>
                </a:gridCol>
                <a:gridCol w="1994261">
                  <a:extLst>
                    <a:ext uri="{9D8B030D-6E8A-4147-A177-3AD203B41FA5}">
                      <a16:colId xmlns:a16="http://schemas.microsoft.com/office/drawing/2014/main" val="20003"/>
                    </a:ext>
                  </a:extLst>
                </a:gridCol>
                <a:gridCol w="1754983">
                  <a:extLst>
                    <a:ext uri="{9D8B030D-6E8A-4147-A177-3AD203B41FA5}">
                      <a16:colId xmlns:a16="http://schemas.microsoft.com/office/drawing/2014/main" val="20004"/>
                    </a:ext>
                  </a:extLst>
                </a:gridCol>
                <a:gridCol w="2496502">
                  <a:extLst>
                    <a:ext uri="{9D8B030D-6E8A-4147-A177-3AD203B41FA5}">
                      <a16:colId xmlns:a16="http://schemas.microsoft.com/office/drawing/2014/main" val="20005"/>
                    </a:ext>
                  </a:extLst>
                </a:gridCol>
              </a:tblGrid>
              <a:tr h="572243">
                <a:tc>
                  <a:txBody>
                    <a:bodyPr/>
                    <a:lstStyle/>
                    <a:p>
                      <a:endParaRPr lang="en-US" sz="1600" dirty="0"/>
                    </a:p>
                  </a:txBody>
                  <a:tcPr/>
                </a:tc>
                <a:tc>
                  <a:txBody>
                    <a:bodyPr/>
                    <a:lstStyle/>
                    <a:p>
                      <a:r>
                        <a:rPr lang="en-US" sz="1600" dirty="0"/>
                        <a:t>1950s</a:t>
                      </a:r>
                    </a:p>
                  </a:txBody>
                  <a:tcPr/>
                </a:tc>
                <a:tc>
                  <a:txBody>
                    <a:bodyPr/>
                    <a:lstStyle/>
                    <a:p>
                      <a:r>
                        <a:rPr lang="en-US" sz="1600" dirty="0"/>
                        <a:t>1960s/early 1970s</a:t>
                      </a:r>
                    </a:p>
                  </a:txBody>
                  <a:tcPr/>
                </a:tc>
                <a:tc>
                  <a:txBody>
                    <a:bodyPr/>
                    <a:lstStyle/>
                    <a:p>
                      <a:r>
                        <a:rPr lang="en-US" sz="1600" dirty="0"/>
                        <a:t>Late 1970s/ 1980s</a:t>
                      </a:r>
                    </a:p>
                  </a:txBody>
                  <a:tcPr/>
                </a:tc>
                <a:tc>
                  <a:txBody>
                    <a:bodyPr/>
                    <a:lstStyle/>
                    <a:p>
                      <a:r>
                        <a:rPr lang="en-US" sz="1600" dirty="0"/>
                        <a:t>Late 1980s/ 1990s</a:t>
                      </a:r>
                    </a:p>
                  </a:txBody>
                  <a:tcPr/>
                </a:tc>
                <a:tc>
                  <a:txBody>
                    <a:bodyPr/>
                    <a:lstStyle/>
                    <a:p>
                      <a:r>
                        <a:rPr lang="en-US" sz="1600" dirty="0"/>
                        <a:t>2000s</a:t>
                      </a:r>
                    </a:p>
                  </a:txBody>
                  <a:tcPr/>
                </a:tc>
                <a:extLst>
                  <a:ext uri="{0D108BD9-81ED-4DB2-BD59-A6C34878D82A}">
                    <a16:rowId xmlns:a16="http://schemas.microsoft.com/office/drawing/2014/main" val="10000"/>
                  </a:ext>
                </a:extLst>
              </a:tr>
              <a:tr h="572243">
                <a:tc>
                  <a:txBody>
                    <a:bodyPr/>
                    <a:lstStyle/>
                    <a:p>
                      <a:r>
                        <a:rPr lang="en-US" sz="1600" dirty="0"/>
                        <a:t>Dominant Approach</a:t>
                      </a:r>
                    </a:p>
                  </a:txBody>
                  <a:tcPr/>
                </a:tc>
                <a:tc>
                  <a:txBody>
                    <a:bodyPr/>
                    <a:lstStyle/>
                    <a:p>
                      <a:r>
                        <a:rPr lang="en-US" sz="1600" dirty="0"/>
                        <a:t>Business case studies</a:t>
                      </a:r>
                    </a:p>
                  </a:txBody>
                  <a:tcPr/>
                </a:tc>
                <a:tc>
                  <a:txBody>
                    <a:bodyPr/>
                    <a:lstStyle/>
                    <a:p>
                      <a:r>
                        <a:rPr lang="en-US" sz="1600" dirty="0"/>
                        <a:t>Corporate-level</a:t>
                      </a:r>
                      <a:r>
                        <a:rPr lang="en-US" sz="1600" baseline="0" dirty="0"/>
                        <a:t> planning</a:t>
                      </a:r>
                      <a:endParaRPr lang="en-US" sz="1600" dirty="0"/>
                    </a:p>
                  </a:txBody>
                  <a:tcPr/>
                </a:tc>
                <a:tc>
                  <a:txBody>
                    <a:bodyPr/>
                    <a:lstStyle/>
                    <a:p>
                      <a:r>
                        <a:rPr lang="en-US" sz="1600" dirty="0"/>
                        <a:t>Positioning Approach</a:t>
                      </a:r>
                    </a:p>
                  </a:txBody>
                  <a:tcPr/>
                </a:tc>
                <a:tc>
                  <a:txBody>
                    <a:bodyPr/>
                    <a:lstStyle/>
                    <a:p>
                      <a:r>
                        <a:rPr lang="en-US" sz="1600" dirty="0"/>
                        <a:t>Resource-Based View</a:t>
                      </a:r>
                    </a:p>
                  </a:txBody>
                  <a:tcPr/>
                </a:tc>
                <a:tc>
                  <a:txBody>
                    <a:bodyPr/>
                    <a:lstStyle/>
                    <a:p>
                      <a:r>
                        <a:rPr lang="en-US" sz="1600" dirty="0"/>
                        <a:t>Dynamic</a:t>
                      </a:r>
                      <a:r>
                        <a:rPr lang="en-US" sz="1600" baseline="0" dirty="0"/>
                        <a:t> capabilities</a:t>
                      </a:r>
                      <a:endParaRPr lang="en-US" sz="1600" dirty="0"/>
                    </a:p>
                  </a:txBody>
                  <a:tcPr/>
                </a:tc>
                <a:extLst>
                  <a:ext uri="{0D108BD9-81ED-4DB2-BD59-A6C34878D82A}">
                    <a16:rowId xmlns:a16="http://schemas.microsoft.com/office/drawing/2014/main" val="10001"/>
                  </a:ext>
                </a:extLst>
              </a:tr>
              <a:tr h="572243">
                <a:tc>
                  <a:txBody>
                    <a:bodyPr/>
                    <a:lstStyle/>
                    <a:p>
                      <a:r>
                        <a:rPr lang="en-US" sz="1600" dirty="0"/>
                        <a:t>Themes</a:t>
                      </a:r>
                    </a:p>
                  </a:txBody>
                  <a:tcPr/>
                </a:tc>
                <a:tc>
                  <a:txBody>
                    <a:bodyPr/>
                    <a:lstStyle/>
                    <a:p>
                      <a:r>
                        <a:rPr lang="en-US" sz="1600" dirty="0"/>
                        <a:t>Planning and controlling</a:t>
                      </a:r>
                    </a:p>
                  </a:txBody>
                  <a:tcPr/>
                </a:tc>
                <a:tc>
                  <a:txBody>
                    <a:bodyPr/>
                    <a:lstStyle/>
                    <a:p>
                      <a:r>
                        <a:rPr lang="en-US" sz="1600" dirty="0"/>
                        <a:t>Company growth</a:t>
                      </a:r>
                    </a:p>
                  </a:txBody>
                  <a:tcPr/>
                </a:tc>
                <a:tc>
                  <a:txBody>
                    <a:bodyPr/>
                    <a:lstStyle/>
                    <a:p>
                      <a:r>
                        <a:rPr lang="en-US" sz="1600" dirty="0"/>
                        <a:t>Industry and market selection</a:t>
                      </a:r>
                    </a:p>
                  </a:txBody>
                  <a:tcPr/>
                </a:tc>
                <a:tc>
                  <a:txBody>
                    <a:bodyPr/>
                    <a:lstStyle/>
                    <a:p>
                      <a:r>
                        <a:rPr lang="en-US" sz="1600" dirty="0"/>
                        <a:t>Competitive advantage</a:t>
                      </a:r>
                    </a:p>
                  </a:txBody>
                  <a:tcPr/>
                </a:tc>
                <a:tc>
                  <a:txBody>
                    <a:bodyPr/>
                    <a:lstStyle/>
                    <a:p>
                      <a:r>
                        <a:rPr lang="en-US" sz="1600" dirty="0"/>
                        <a:t>Innovation, creativity,</a:t>
                      </a:r>
                      <a:r>
                        <a:rPr lang="en-US" sz="1600" baseline="0" dirty="0"/>
                        <a:t> change</a:t>
                      </a:r>
                      <a:endParaRPr lang="en-US" sz="1600" dirty="0"/>
                    </a:p>
                  </a:txBody>
                  <a:tcPr/>
                </a:tc>
                <a:extLst>
                  <a:ext uri="{0D108BD9-81ED-4DB2-BD59-A6C34878D82A}">
                    <a16:rowId xmlns:a16="http://schemas.microsoft.com/office/drawing/2014/main" val="10002"/>
                  </a:ext>
                </a:extLst>
              </a:tr>
              <a:tr h="813187">
                <a:tc>
                  <a:txBody>
                    <a:bodyPr/>
                    <a:lstStyle/>
                    <a:p>
                      <a:r>
                        <a:rPr lang="en-US" sz="1600" dirty="0"/>
                        <a:t>Key</a:t>
                      </a:r>
                      <a:r>
                        <a:rPr lang="en-US" sz="1600" baseline="0" dirty="0"/>
                        <a:t> Issues</a:t>
                      </a:r>
                      <a:endParaRPr lang="en-US" sz="1600" dirty="0"/>
                    </a:p>
                  </a:txBody>
                  <a:tcPr/>
                </a:tc>
                <a:tc>
                  <a:txBody>
                    <a:bodyPr/>
                    <a:lstStyle/>
                    <a:p>
                      <a:r>
                        <a:rPr lang="en-US" sz="1600" dirty="0"/>
                        <a:t>Budgets</a:t>
                      </a:r>
                      <a:r>
                        <a:rPr lang="en-US" sz="1600" baseline="0" dirty="0"/>
                        <a:t> and control mechanisms</a:t>
                      </a:r>
                      <a:endParaRPr lang="en-US" sz="1600" dirty="0"/>
                    </a:p>
                  </a:txBody>
                  <a:tcPr/>
                </a:tc>
                <a:tc>
                  <a:txBody>
                    <a:bodyPr/>
                    <a:lstStyle/>
                    <a:p>
                      <a:r>
                        <a:rPr lang="en-US" sz="1600" dirty="0"/>
                        <a:t>Diversification and mergers/ acquisitions</a:t>
                      </a:r>
                    </a:p>
                  </a:txBody>
                  <a:tcPr/>
                </a:tc>
                <a:tc>
                  <a:txBody>
                    <a:bodyPr/>
                    <a:lstStyle/>
                    <a:p>
                      <a:r>
                        <a:rPr lang="en-US" sz="1600" dirty="0"/>
                        <a:t>Strategies for industry leadership</a:t>
                      </a:r>
                    </a:p>
                  </a:txBody>
                  <a:tcPr/>
                </a:tc>
                <a:tc>
                  <a:txBody>
                    <a:bodyPr/>
                    <a:lstStyle/>
                    <a:p>
                      <a:r>
                        <a:rPr lang="en-US" sz="1600" dirty="0"/>
                        <a:t>Building new capabilities</a:t>
                      </a:r>
                    </a:p>
                  </a:txBody>
                  <a:tcPr/>
                </a:tc>
                <a:tc>
                  <a:txBody>
                    <a:bodyPr/>
                    <a:lstStyle/>
                    <a:p>
                      <a:r>
                        <a:rPr lang="en-US" sz="1600" dirty="0"/>
                        <a:t>Agility, opportunistic</a:t>
                      </a:r>
                      <a:r>
                        <a:rPr lang="en-US" sz="1600" baseline="0" dirty="0"/>
                        <a:t>, speed</a:t>
                      </a:r>
                      <a:endParaRPr lang="en-US" sz="1600" dirty="0"/>
                    </a:p>
                  </a:txBody>
                  <a:tcPr/>
                </a:tc>
                <a:extLst>
                  <a:ext uri="{0D108BD9-81ED-4DB2-BD59-A6C34878D82A}">
                    <a16:rowId xmlns:a16="http://schemas.microsoft.com/office/drawing/2014/main" val="10003"/>
                  </a:ext>
                </a:extLst>
              </a:tr>
              <a:tr h="1054132">
                <a:tc>
                  <a:txBody>
                    <a:bodyPr/>
                    <a:lstStyle/>
                    <a:p>
                      <a:r>
                        <a:rPr lang="en-US" sz="1600" dirty="0"/>
                        <a:t>Techniques</a:t>
                      </a:r>
                    </a:p>
                  </a:txBody>
                  <a:tcPr/>
                </a:tc>
                <a:tc>
                  <a:txBody>
                    <a:bodyPr/>
                    <a:lstStyle/>
                    <a:p>
                      <a:r>
                        <a:rPr lang="en-US" sz="1600" dirty="0"/>
                        <a:t>Operating</a:t>
                      </a:r>
                      <a:r>
                        <a:rPr lang="en-US" sz="1600" baseline="0" dirty="0"/>
                        <a:t> systems, forecasting S-C-P</a:t>
                      </a:r>
                      <a:endParaRPr lang="en-US" sz="1600" dirty="0"/>
                    </a:p>
                  </a:txBody>
                  <a:tcPr/>
                </a:tc>
                <a:tc>
                  <a:txBody>
                    <a:bodyPr/>
                    <a:lstStyle/>
                    <a:p>
                      <a:r>
                        <a:rPr lang="en-US" sz="1600" dirty="0"/>
                        <a:t>Forecasting, Identify</a:t>
                      </a:r>
                      <a:r>
                        <a:rPr lang="en-US" sz="1600" baseline="0" dirty="0"/>
                        <a:t> synergies</a:t>
                      </a:r>
                      <a:endParaRPr lang="en-US" sz="1600" dirty="0"/>
                    </a:p>
                  </a:txBody>
                  <a:tcPr/>
                </a:tc>
                <a:tc>
                  <a:txBody>
                    <a:bodyPr/>
                    <a:lstStyle/>
                    <a:p>
                      <a:r>
                        <a:rPr lang="en-US" sz="1600" dirty="0"/>
                        <a:t>Five</a:t>
                      </a:r>
                      <a:r>
                        <a:rPr lang="en-US" sz="1600" baseline="0" dirty="0"/>
                        <a:t> Forces, SWOT, Value Chain</a:t>
                      </a:r>
                      <a:endParaRPr lang="en-US" sz="1600" dirty="0"/>
                    </a:p>
                  </a:txBody>
                  <a:tcPr/>
                </a:tc>
                <a:tc>
                  <a:txBody>
                    <a:bodyPr/>
                    <a:lstStyle/>
                    <a:p>
                      <a:r>
                        <a:rPr lang="en-US" sz="1600" dirty="0"/>
                        <a:t>Knowledge management, IT/IS, learning</a:t>
                      </a:r>
                    </a:p>
                  </a:txBody>
                  <a:tcPr/>
                </a:tc>
                <a:tc>
                  <a:txBody>
                    <a:bodyPr/>
                    <a:lstStyle/>
                    <a:p>
                      <a:r>
                        <a:rPr lang="en-US" sz="1600" dirty="0"/>
                        <a:t>Collaboration,</a:t>
                      </a:r>
                      <a:r>
                        <a:rPr lang="en-US" sz="1600" baseline="0" dirty="0"/>
                        <a:t> knowledge management</a:t>
                      </a:r>
                      <a:endParaRPr lang="en-US" sz="1600" dirty="0"/>
                    </a:p>
                  </a:txBody>
                  <a:tcPr/>
                </a:tc>
                <a:extLst>
                  <a:ext uri="{0D108BD9-81ED-4DB2-BD59-A6C34878D82A}">
                    <a16:rowId xmlns:a16="http://schemas.microsoft.com/office/drawing/2014/main" val="10004"/>
                  </a:ext>
                </a:extLst>
              </a:tr>
              <a:tr h="1054132">
                <a:tc>
                  <a:txBody>
                    <a:bodyPr/>
                    <a:lstStyle/>
                    <a:p>
                      <a:r>
                        <a:rPr lang="en-US" sz="1600" dirty="0"/>
                        <a:t>Organization Effects</a:t>
                      </a:r>
                    </a:p>
                  </a:txBody>
                  <a:tcPr/>
                </a:tc>
                <a:tc>
                  <a:txBody>
                    <a:bodyPr/>
                    <a:lstStyle/>
                    <a:p>
                      <a:r>
                        <a:rPr lang="en-US" sz="1600" dirty="0"/>
                        <a:t>Controlled, hierarchical</a:t>
                      </a:r>
                    </a:p>
                  </a:txBody>
                  <a:tcPr/>
                </a:tc>
                <a:tc>
                  <a:txBody>
                    <a:bodyPr/>
                    <a:lstStyle/>
                    <a:p>
                      <a:r>
                        <a:rPr lang="en-US" sz="1600" dirty="0"/>
                        <a:t>Planning departments</a:t>
                      </a:r>
                    </a:p>
                  </a:txBody>
                  <a:tcPr/>
                </a:tc>
                <a:tc>
                  <a:txBody>
                    <a:bodyPr/>
                    <a:lstStyle/>
                    <a:p>
                      <a:r>
                        <a:rPr lang="en-US" sz="1600" dirty="0"/>
                        <a:t>Divisional, multinational</a:t>
                      </a:r>
                    </a:p>
                  </a:txBody>
                  <a:tcPr/>
                </a:tc>
                <a:tc>
                  <a:txBody>
                    <a:bodyPr/>
                    <a:lstStyle/>
                    <a:p>
                      <a:r>
                        <a:rPr lang="en-US" sz="1600" dirty="0"/>
                        <a:t>Re-engineering,</a:t>
                      </a:r>
                      <a:r>
                        <a:rPr lang="en-US" sz="1600" baseline="0" dirty="0"/>
                        <a:t> restructuring, outsourcing</a:t>
                      </a:r>
                      <a:endParaRPr lang="en-US" sz="1600" dirty="0"/>
                    </a:p>
                  </a:txBody>
                  <a:tcPr/>
                </a:tc>
                <a:tc>
                  <a:txBody>
                    <a:bodyPr/>
                    <a:lstStyle/>
                    <a:p>
                      <a:r>
                        <a:rPr lang="en-US" sz="1600" dirty="0"/>
                        <a:t>Global networks, flat structures</a:t>
                      </a:r>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a:xfrm>
            <a:off x="8590663" y="6041362"/>
            <a:ext cx="683339" cy="365125"/>
          </a:xfrm>
        </p:spPr>
        <p:txBody>
          <a:bodyPr/>
          <a:lstStyle/>
          <a:p>
            <a:fld id="{B3E0A1B4-6808-4E87-B67F-926C5E3572E9}" type="slidenum">
              <a:rPr lang="en-US" smtClean="0"/>
              <a:t>30</a:t>
            </a:fld>
            <a:endParaRPr lang="en-US" dirty="0"/>
          </a:p>
        </p:txBody>
      </p:sp>
    </p:spTree>
    <p:extLst>
      <p:ext uri="{BB962C8B-B14F-4D97-AF65-F5344CB8AC3E}">
        <p14:creationId xmlns:p14="http://schemas.microsoft.com/office/powerpoint/2010/main" val="2776456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C00C68-BBD9-400F-A658-DC868FB4CA70}"/>
              </a:ext>
            </a:extLst>
          </p:cNvPr>
          <p:cNvSpPr>
            <a:spLocks noGrp="1"/>
          </p:cNvSpPr>
          <p:nvPr>
            <p:ph type="title"/>
          </p:nvPr>
        </p:nvSpPr>
        <p:spPr/>
        <p:txBody>
          <a:bodyPr>
            <a:normAutofit fontScale="90000"/>
          </a:bodyPr>
          <a:lstStyle/>
          <a:p>
            <a:pPr algn="ctr"/>
            <a:br>
              <a:rPr lang="en-US" altLang="zh-MO" dirty="0"/>
            </a:br>
            <a:br>
              <a:rPr lang="en-US" altLang="zh-MO" dirty="0"/>
            </a:br>
            <a:br>
              <a:rPr lang="en-US" altLang="zh-MO" dirty="0"/>
            </a:br>
            <a:br>
              <a:rPr lang="en-US" altLang="zh-MO" dirty="0"/>
            </a:br>
            <a:br>
              <a:rPr lang="en-US" altLang="zh-MO" dirty="0"/>
            </a:br>
            <a:r>
              <a:rPr lang="en-US" altLang="zh-MO" sz="4900" dirty="0"/>
              <a:t>The development of the </a:t>
            </a:r>
            <a:br>
              <a:rPr lang="en-US" altLang="zh-MO" sz="4900" dirty="0"/>
            </a:br>
            <a:r>
              <a:rPr lang="en-US" altLang="zh-MO" sz="4900" dirty="0"/>
              <a:t>Digital Economy </a:t>
            </a:r>
            <a:br>
              <a:rPr lang="en-US" altLang="zh-MO" sz="4900" dirty="0"/>
            </a:br>
            <a:r>
              <a:rPr lang="en-US" altLang="zh-MO" sz="4900" dirty="0"/>
              <a:t>  </a:t>
            </a:r>
            <a:endParaRPr lang="zh-MO" altLang="en-US" sz="4900" dirty="0"/>
          </a:p>
        </p:txBody>
      </p:sp>
    </p:spTree>
    <p:extLst>
      <p:ext uri="{BB962C8B-B14F-4D97-AF65-F5344CB8AC3E}">
        <p14:creationId xmlns:p14="http://schemas.microsoft.com/office/powerpoint/2010/main" val="1904478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Development of the Digital Economy</a:t>
            </a:r>
          </a:p>
        </p:txBody>
      </p:sp>
      <p:sp>
        <p:nvSpPr>
          <p:cNvPr id="3" name="Content Placeholder 2"/>
          <p:cNvSpPr>
            <a:spLocks noGrp="1"/>
          </p:cNvSpPr>
          <p:nvPr>
            <p:ph idx="1"/>
          </p:nvPr>
        </p:nvSpPr>
        <p:spPr/>
        <p:txBody>
          <a:bodyPr>
            <a:normAutofit/>
          </a:bodyPr>
          <a:lstStyle/>
          <a:p>
            <a:r>
              <a:rPr lang="en-US" dirty="0"/>
              <a:t>Technological advances have changed the lives of people around the globe and how business is conducted.</a:t>
            </a:r>
          </a:p>
          <a:p>
            <a:r>
              <a:rPr lang="en-US" dirty="0"/>
              <a:t>The most significant event driving this change for the development of the World Wide Web in the mid 1990s. It has allowed previously disjointed computer systems to link up on a global scale and ensured the commercial viability of the Internet as a medium of communication.</a:t>
            </a:r>
          </a:p>
          <a:p>
            <a:r>
              <a:rPr lang="en-US" dirty="0"/>
              <a:t>While </a:t>
            </a:r>
            <a:r>
              <a:rPr lang="en-US" dirty="0">
                <a:solidFill>
                  <a:srgbClr val="FF0000"/>
                </a:solidFill>
              </a:rPr>
              <a:t>e-commerce</a:t>
            </a:r>
            <a:r>
              <a:rPr lang="en-US" dirty="0"/>
              <a:t> is concerned with buy-side and sell-side transactions, </a:t>
            </a:r>
            <a:r>
              <a:rPr lang="en-US" dirty="0">
                <a:solidFill>
                  <a:srgbClr val="FF0000"/>
                </a:solidFill>
              </a:rPr>
              <a:t>e-business </a:t>
            </a:r>
            <a:r>
              <a:rPr lang="en-US" dirty="0"/>
              <a:t>extends to incorporate electronic marketing, procurement, customer service, distribution, transactions fulfilment and the automation of business processes.</a:t>
            </a:r>
          </a:p>
          <a:p>
            <a:pPr marL="0" indent="0">
              <a:buNone/>
            </a:pPr>
            <a:endParaRPr lang="en-US" dirty="0"/>
          </a:p>
        </p:txBody>
      </p:sp>
      <p:sp>
        <p:nvSpPr>
          <p:cNvPr id="4" name="Slide Number Placeholder 3"/>
          <p:cNvSpPr>
            <a:spLocks noGrp="1"/>
          </p:cNvSpPr>
          <p:nvPr>
            <p:ph type="sldNum" sz="quarter" idx="12"/>
          </p:nvPr>
        </p:nvSpPr>
        <p:spPr/>
        <p:txBody>
          <a:bodyPr/>
          <a:lstStyle/>
          <a:p>
            <a:fld id="{B3E0A1B4-6808-4E87-B67F-926C5E3572E9}" type="slidenum">
              <a:rPr lang="en-US" smtClean="0"/>
              <a:t>32</a:t>
            </a:fld>
            <a:endParaRPr lang="en-US" dirty="0"/>
          </a:p>
        </p:txBody>
      </p:sp>
    </p:spTree>
    <p:extLst>
      <p:ext uri="{BB962C8B-B14F-4D97-AF65-F5344CB8AC3E}">
        <p14:creationId xmlns:p14="http://schemas.microsoft.com/office/powerpoint/2010/main" val="2406699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Development of the Digital Economy (Cont’d)</a:t>
            </a:r>
          </a:p>
        </p:txBody>
      </p:sp>
      <p:sp>
        <p:nvSpPr>
          <p:cNvPr id="3" name="Content Placeholder 2"/>
          <p:cNvSpPr>
            <a:spLocks noGrp="1"/>
          </p:cNvSpPr>
          <p:nvPr>
            <p:ph idx="1"/>
          </p:nvPr>
        </p:nvSpPr>
        <p:spPr/>
        <p:txBody>
          <a:bodyPr>
            <a:normAutofit fontScale="92500" lnSpcReduction="10000"/>
          </a:bodyPr>
          <a:lstStyle/>
          <a:p>
            <a:r>
              <a:rPr lang="en-US" dirty="0"/>
              <a:t>The Internet have played a key role in transforming business by providing the means to increase efficiency, speed and quality of delivering products and services to customers. Some of the key attributes include:</a:t>
            </a:r>
          </a:p>
          <a:p>
            <a:pPr lvl="1"/>
            <a:r>
              <a:rPr lang="en-US" dirty="0"/>
              <a:t>increasing efficiency in the process of transactions between buyers and sellers; </a:t>
            </a:r>
          </a:p>
          <a:p>
            <a:pPr lvl="1"/>
            <a:r>
              <a:rPr lang="en-US" dirty="0"/>
              <a:t>giving customers access to information on prices, availability, discounts, delivery times, sales policies and promotional material; </a:t>
            </a:r>
          </a:p>
          <a:p>
            <a:pPr lvl="1"/>
            <a:r>
              <a:rPr lang="en-US" dirty="0"/>
              <a:t>increasing collaboration between partners along the supply chain; </a:t>
            </a:r>
          </a:p>
          <a:p>
            <a:pPr lvl="1"/>
            <a:r>
              <a:rPr lang="en-US" dirty="0"/>
              <a:t>offering constant availability so that transactions can occur at any time in the connected world; </a:t>
            </a:r>
          </a:p>
          <a:p>
            <a:pPr lvl="1"/>
            <a:r>
              <a:rPr lang="en-US" dirty="0"/>
              <a:t>the removal of traditional boundaries in organizations such as time and distance; </a:t>
            </a:r>
          </a:p>
          <a:p>
            <a:pPr lvl="1"/>
            <a:r>
              <a:rPr lang="en-US" dirty="0"/>
              <a:t>the automation of internal processes to increase efficiency and speed; </a:t>
            </a:r>
          </a:p>
          <a:p>
            <a:pPr lvl="1"/>
            <a:r>
              <a:rPr lang="en-US" dirty="0"/>
              <a:t>and the building of more in-depth and longer-lasting relationships with customers through personalization and customization of products and services</a:t>
            </a:r>
          </a:p>
          <a:p>
            <a:endParaRPr lang="en-US" dirty="0"/>
          </a:p>
        </p:txBody>
      </p:sp>
      <p:sp>
        <p:nvSpPr>
          <p:cNvPr id="4" name="Slide Number Placeholder 3"/>
          <p:cNvSpPr>
            <a:spLocks noGrp="1"/>
          </p:cNvSpPr>
          <p:nvPr>
            <p:ph type="sldNum" sz="quarter" idx="12"/>
          </p:nvPr>
        </p:nvSpPr>
        <p:spPr/>
        <p:txBody>
          <a:bodyPr/>
          <a:lstStyle/>
          <a:p>
            <a:fld id="{B3E0A1B4-6808-4E87-B67F-926C5E3572E9}" type="slidenum">
              <a:rPr lang="en-US" smtClean="0"/>
              <a:t>33</a:t>
            </a:fld>
            <a:endParaRPr lang="en-US" dirty="0"/>
          </a:p>
        </p:txBody>
      </p:sp>
    </p:spTree>
    <p:extLst>
      <p:ext uri="{BB962C8B-B14F-4D97-AF65-F5344CB8AC3E}">
        <p14:creationId xmlns:p14="http://schemas.microsoft.com/office/powerpoint/2010/main" val="644810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Development of the Digital Economy (Cont’d)</a:t>
            </a:r>
          </a:p>
        </p:txBody>
      </p:sp>
      <p:sp>
        <p:nvSpPr>
          <p:cNvPr id="3" name="Content Placeholder 2"/>
          <p:cNvSpPr>
            <a:spLocks noGrp="1"/>
          </p:cNvSpPr>
          <p:nvPr>
            <p:ph idx="1"/>
          </p:nvPr>
        </p:nvSpPr>
        <p:spPr/>
        <p:txBody>
          <a:bodyPr>
            <a:normAutofit lnSpcReduction="10000"/>
          </a:bodyPr>
          <a:lstStyle/>
          <a:p>
            <a:r>
              <a:rPr lang="en-US" dirty="0"/>
              <a:t>Organizational structures have evolved from being hierarchical to networked or virtual. Many employees work remotely from the centres of business and use technology as a means of communication, collaboration and coordination in their working lives. </a:t>
            </a:r>
          </a:p>
          <a:p>
            <a:r>
              <a:rPr lang="en-US" dirty="0"/>
              <a:t>Growth is highly dependent on innovation, knowledge and creativity as firms seek to continually add value to customers.</a:t>
            </a:r>
          </a:p>
          <a:p>
            <a:r>
              <a:rPr lang="en-US" dirty="0"/>
              <a:t>Another effect of the digital revolution has been the evident convergence of industries and technologies, e.g., telecommunications, broadcasting and computing.</a:t>
            </a:r>
          </a:p>
          <a:p>
            <a:r>
              <a:rPr lang="en-US" dirty="0"/>
              <a:t>More and more market share is being vested in fewer firms, e.g., Google.</a:t>
            </a:r>
          </a:p>
          <a:p>
            <a:r>
              <a:rPr lang="en-US" dirty="0"/>
              <a:t>The key factors that can determine competitive advantage in the digital economy involve firms being flexible, opportunistic, quick to market, collaborative and specialized in their niche.</a:t>
            </a:r>
          </a:p>
        </p:txBody>
      </p:sp>
      <p:sp>
        <p:nvSpPr>
          <p:cNvPr id="4" name="Slide Number Placeholder 3"/>
          <p:cNvSpPr>
            <a:spLocks noGrp="1"/>
          </p:cNvSpPr>
          <p:nvPr>
            <p:ph type="sldNum" sz="quarter" idx="12"/>
          </p:nvPr>
        </p:nvSpPr>
        <p:spPr/>
        <p:txBody>
          <a:bodyPr/>
          <a:lstStyle/>
          <a:p>
            <a:fld id="{B3E0A1B4-6808-4E87-B67F-926C5E3572E9}" type="slidenum">
              <a:rPr lang="en-US" smtClean="0"/>
              <a:t>34</a:t>
            </a:fld>
            <a:endParaRPr lang="en-US" dirty="0"/>
          </a:p>
        </p:txBody>
      </p:sp>
    </p:spTree>
    <p:extLst>
      <p:ext uri="{BB962C8B-B14F-4D97-AF65-F5344CB8AC3E}">
        <p14:creationId xmlns:p14="http://schemas.microsoft.com/office/powerpoint/2010/main" val="2966581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Positioning Approach</a:t>
            </a:r>
          </a:p>
        </p:txBody>
      </p:sp>
      <p:sp>
        <p:nvSpPr>
          <p:cNvPr id="3" name="Content Placeholder 2"/>
          <p:cNvSpPr>
            <a:spLocks noGrp="1"/>
          </p:cNvSpPr>
          <p:nvPr>
            <p:ph idx="1"/>
          </p:nvPr>
        </p:nvSpPr>
        <p:spPr/>
        <p:txBody>
          <a:bodyPr/>
          <a:lstStyle/>
          <a:p>
            <a:r>
              <a:rPr lang="en-US" dirty="0"/>
              <a:t>The generic strategy model: applicable to many firms</a:t>
            </a:r>
          </a:p>
          <a:p>
            <a:r>
              <a:rPr lang="en-US" dirty="0"/>
              <a:t>The five forces model: applicable to many firms; focuses on competitiveness and external factors.</a:t>
            </a:r>
          </a:p>
          <a:p>
            <a:r>
              <a:rPr lang="en-US" dirty="0"/>
              <a:t>The value chain model: has an internal focus and can be applied to individual firms</a:t>
            </a:r>
          </a:p>
        </p:txBody>
      </p:sp>
      <p:sp>
        <p:nvSpPr>
          <p:cNvPr id="4" name="Slide Number Placeholder 3"/>
          <p:cNvSpPr>
            <a:spLocks noGrp="1"/>
          </p:cNvSpPr>
          <p:nvPr>
            <p:ph type="sldNum" sz="quarter" idx="12"/>
          </p:nvPr>
        </p:nvSpPr>
        <p:spPr/>
        <p:txBody>
          <a:bodyPr/>
          <a:lstStyle/>
          <a:p>
            <a:fld id="{B3E0A1B4-6808-4E87-B67F-926C5E3572E9}" type="slidenum">
              <a:rPr lang="en-US" smtClean="0"/>
              <a:t>35</a:t>
            </a:fld>
            <a:endParaRPr lang="en-US" dirty="0"/>
          </a:p>
        </p:txBody>
      </p:sp>
    </p:spTree>
    <p:extLst>
      <p:ext uri="{BB962C8B-B14F-4D97-AF65-F5344CB8AC3E}">
        <p14:creationId xmlns:p14="http://schemas.microsoft.com/office/powerpoint/2010/main" val="1691506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C00C68-BBD9-400F-A658-DC868FB4CA70}"/>
              </a:ext>
            </a:extLst>
          </p:cNvPr>
          <p:cNvSpPr>
            <a:spLocks noGrp="1"/>
          </p:cNvSpPr>
          <p:nvPr>
            <p:ph type="title"/>
          </p:nvPr>
        </p:nvSpPr>
        <p:spPr/>
        <p:txBody>
          <a:bodyPr>
            <a:normAutofit fontScale="90000"/>
          </a:bodyPr>
          <a:lstStyle/>
          <a:p>
            <a:pPr algn="ctr"/>
            <a:br>
              <a:rPr lang="en-US" altLang="zh-MO" dirty="0"/>
            </a:br>
            <a:br>
              <a:rPr lang="en-US" altLang="zh-MO" dirty="0"/>
            </a:br>
            <a:br>
              <a:rPr lang="en-US" altLang="zh-MO" dirty="0"/>
            </a:br>
            <a:br>
              <a:rPr lang="en-US" altLang="zh-MO" dirty="0"/>
            </a:br>
            <a:br>
              <a:rPr lang="en-US" altLang="zh-MO" dirty="0"/>
            </a:br>
            <a:r>
              <a:rPr lang="en-US" altLang="zh-MO" sz="4900" dirty="0"/>
              <a:t>The Positioning Approach </a:t>
            </a:r>
            <a:br>
              <a:rPr lang="en-US" altLang="zh-MO" sz="5300" dirty="0"/>
            </a:br>
            <a:r>
              <a:rPr lang="en-US" altLang="zh-MO" sz="4091" dirty="0"/>
              <a:t>  </a:t>
            </a:r>
            <a:endParaRPr lang="zh-MO" altLang="en-US" sz="4091" dirty="0"/>
          </a:p>
        </p:txBody>
      </p:sp>
    </p:spTree>
    <p:extLst>
      <p:ext uri="{BB962C8B-B14F-4D97-AF65-F5344CB8AC3E}">
        <p14:creationId xmlns:p14="http://schemas.microsoft.com/office/powerpoint/2010/main" val="3419114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Positioning Approach</a:t>
            </a:r>
          </a:p>
        </p:txBody>
      </p:sp>
      <p:sp>
        <p:nvSpPr>
          <p:cNvPr id="3" name="Content Placeholder 2"/>
          <p:cNvSpPr>
            <a:spLocks noGrp="1"/>
          </p:cNvSpPr>
          <p:nvPr>
            <p:ph idx="1"/>
          </p:nvPr>
        </p:nvSpPr>
        <p:spPr/>
        <p:txBody>
          <a:bodyPr/>
          <a:lstStyle/>
          <a:p>
            <a:r>
              <a:rPr lang="en-US" dirty="0"/>
              <a:t>Generic Strategies for E-Business</a:t>
            </a:r>
          </a:p>
          <a:p>
            <a:pPr lvl="1"/>
            <a:r>
              <a:rPr lang="en-US" dirty="0"/>
              <a:t>Developed by Porter (1980) to help firms overcome the constraints that emerge from external environments.</a:t>
            </a:r>
          </a:p>
          <a:p>
            <a:pPr lvl="1"/>
            <a:r>
              <a:rPr lang="en-US" dirty="0"/>
              <a:t>Features strategies of cost leadership, differentiation and focus, each can help firms achieve a competitive advantage.</a:t>
            </a:r>
          </a:p>
        </p:txBody>
      </p:sp>
      <p:sp>
        <p:nvSpPr>
          <p:cNvPr id="5" name="Slide Number Placeholder 4"/>
          <p:cNvSpPr>
            <a:spLocks noGrp="1"/>
          </p:cNvSpPr>
          <p:nvPr>
            <p:ph type="sldNum" sz="quarter" idx="12"/>
          </p:nvPr>
        </p:nvSpPr>
        <p:spPr/>
        <p:txBody>
          <a:bodyPr/>
          <a:lstStyle/>
          <a:p>
            <a:fld id="{B3E0A1B4-6808-4E87-B67F-926C5E3572E9}" type="slidenum">
              <a:rPr lang="en-US" smtClean="0"/>
              <a:t>37</a:t>
            </a:fld>
            <a:endParaRPr lang="en-US" dirty="0"/>
          </a:p>
        </p:txBody>
      </p:sp>
      <p:pic>
        <p:nvPicPr>
          <p:cNvPr id="1026" name="Picture 2" descr="https://upload.wikimedia.org/wikipedia/commons/thumb/0/0b/Michael_Porter%27s_Three_Generic_Strategies.svg/557px-Michael_Porter%27s_Three_Generic_Strategi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865" y="3664742"/>
            <a:ext cx="4222822" cy="28581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224292" y="6320380"/>
            <a:ext cx="2460674" cy="369332"/>
          </a:xfrm>
          <a:prstGeom prst="rect">
            <a:avLst/>
          </a:prstGeom>
          <a:noFill/>
        </p:spPr>
        <p:txBody>
          <a:bodyPr wrap="none" rtlCol="0">
            <a:spAutoFit/>
          </a:bodyPr>
          <a:lstStyle/>
          <a:p>
            <a:r>
              <a:rPr lang="en-US" dirty="0"/>
              <a:t>Source: Wikipedia.com </a:t>
            </a:r>
          </a:p>
        </p:txBody>
      </p:sp>
    </p:spTree>
    <p:extLst>
      <p:ext uri="{BB962C8B-B14F-4D97-AF65-F5344CB8AC3E}">
        <p14:creationId xmlns:p14="http://schemas.microsoft.com/office/powerpoint/2010/main" val="3687309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Positioning Approach (Cont’d)</a:t>
            </a:r>
          </a:p>
        </p:txBody>
      </p:sp>
      <p:sp>
        <p:nvSpPr>
          <p:cNvPr id="3" name="Content Placeholder 2"/>
          <p:cNvSpPr>
            <a:spLocks noGrp="1"/>
          </p:cNvSpPr>
          <p:nvPr>
            <p:ph idx="1"/>
          </p:nvPr>
        </p:nvSpPr>
        <p:spPr/>
        <p:txBody>
          <a:bodyPr>
            <a:normAutofit/>
          </a:bodyPr>
          <a:lstStyle/>
          <a:p>
            <a:r>
              <a:rPr lang="en-US" dirty="0"/>
              <a:t>Generic Strategies for E-Business (Cont’d)</a:t>
            </a:r>
          </a:p>
          <a:p>
            <a:pPr lvl="1"/>
            <a:r>
              <a:rPr lang="en-US" dirty="0">
                <a:solidFill>
                  <a:srgbClr val="FF0000"/>
                </a:solidFill>
              </a:rPr>
              <a:t>Cost leadership </a:t>
            </a:r>
            <a:r>
              <a:rPr lang="en-US" dirty="0"/>
              <a:t>refers to firms who are able to produce and sell products or services at  lower cost compared to rivals.</a:t>
            </a:r>
          </a:p>
          <a:p>
            <a:pPr lvl="2"/>
            <a:r>
              <a:rPr lang="en-US" dirty="0"/>
              <a:t>Competition is intense in the digital economy, so scope for reducing product cost is limited. More likely is the opportunity for lowering transaction costs, e.g., information-based logistics.</a:t>
            </a:r>
          </a:p>
          <a:p>
            <a:pPr lvl="1"/>
            <a:r>
              <a:rPr lang="en-US" dirty="0">
                <a:solidFill>
                  <a:srgbClr val="FF0000"/>
                </a:solidFill>
              </a:rPr>
              <a:t>Differentiation</a:t>
            </a:r>
            <a:r>
              <a:rPr lang="en-US" dirty="0"/>
              <a:t> is a strategy for competitive advantage based on a firm’s ability to make the product or service different from that produced by rivals.</a:t>
            </a:r>
          </a:p>
          <a:p>
            <a:pPr lvl="2"/>
            <a:r>
              <a:rPr lang="en-US" dirty="0"/>
              <a:t>Some prominent means of differentiating in the digital economy includes creating a strong brand and reputation; offering high quality website with ease of navigation and quick transactions and fulfilment; creating effective marketing campaigns; offering customized and personalized products and services; and offering delivery times better than rivals as part of a superior customer service.</a:t>
            </a:r>
          </a:p>
        </p:txBody>
      </p:sp>
      <p:sp>
        <p:nvSpPr>
          <p:cNvPr id="4" name="Slide Number Placeholder 3"/>
          <p:cNvSpPr>
            <a:spLocks noGrp="1"/>
          </p:cNvSpPr>
          <p:nvPr>
            <p:ph type="sldNum" sz="quarter" idx="12"/>
          </p:nvPr>
        </p:nvSpPr>
        <p:spPr/>
        <p:txBody>
          <a:bodyPr/>
          <a:lstStyle/>
          <a:p>
            <a:fld id="{B3E0A1B4-6808-4E87-B67F-926C5E3572E9}" type="slidenum">
              <a:rPr lang="en-US" smtClean="0"/>
              <a:t>38</a:t>
            </a:fld>
            <a:endParaRPr lang="en-US" dirty="0"/>
          </a:p>
        </p:txBody>
      </p:sp>
    </p:spTree>
    <p:extLst>
      <p:ext uri="{BB962C8B-B14F-4D97-AF65-F5344CB8AC3E}">
        <p14:creationId xmlns:p14="http://schemas.microsoft.com/office/powerpoint/2010/main" val="2071239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Positioning Approach (Cont’d)</a:t>
            </a:r>
          </a:p>
        </p:txBody>
      </p:sp>
      <p:sp>
        <p:nvSpPr>
          <p:cNvPr id="3" name="Content Placeholder 2"/>
          <p:cNvSpPr>
            <a:spLocks noGrp="1"/>
          </p:cNvSpPr>
          <p:nvPr>
            <p:ph idx="1"/>
          </p:nvPr>
        </p:nvSpPr>
        <p:spPr/>
        <p:txBody>
          <a:bodyPr/>
          <a:lstStyle/>
          <a:p>
            <a:r>
              <a:rPr lang="en-US" dirty="0"/>
              <a:t>Generic Strategies for E-Business (Cont’d)</a:t>
            </a:r>
          </a:p>
          <a:p>
            <a:pPr lvl="1"/>
            <a:r>
              <a:rPr lang="en-US" dirty="0"/>
              <a:t>A </a:t>
            </a:r>
            <a:r>
              <a:rPr lang="en-US" dirty="0">
                <a:solidFill>
                  <a:srgbClr val="FF0000"/>
                </a:solidFill>
              </a:rPr>
              <a:t>focus</a:t>
            </a:r>
            <a:r>
              <a:rPr lang="en-US" dirty="0"/>
              <a:t> strategy is the choice of market segment that firms aim their products or service at. The choice may entail a narrow focus, whereby the scope of the market segment is detailed and clearly identified, or a broad focus where the scope of the market is defined by a group of segments.</a:t>
            </a:r>
          </a:p>
          <a:p>
            <a:pPr lvl="2"/>
            <a:r>
              <a:rPr lang="en-US" dirty="0"/>
              <a:t>Firms may target a particular group of customers with distinct profiles based on age, incomes, geographical location, tastes, interests, and gender.</a:t>
            </a:r>
          </a:p>
          <a:p>
            <a:pPr lvl="2"/>
            <a:r>
              <a:rPr lang="en-US" dirty="0"/>
              <a:t>Personalization and customization may be features of this strategy as specialist knowledge of a market segment helps firms design and produce products and services to match the needs of the target individual or group. </a:t>
            </a:r>
          </a:p>
          <a:p>
            <a:pPr lvl="2"/>
            <a:r>
              <a:rPr lang="en-US" dirty="0"/>
              <a:t>There are also cost benefits to be gained by targeting a small number of target groups rather than spreading resources more thinly across a large number of market segments or even the whole market.</a:t>
            </a:r>
          </a:p>
        </p:txBody>
      </p:sp>
      <p:sp>
        <p:nvSpPr>
          <p:cNvPr id="4" name="Slide Number Placeholder 3"/>
          <p:cNvSpPr>
            <a:spLocks noGrp="1"/>
          </p:cNvSpPr>
          <p:nvPr>
            <p:ph type="sldNum" sz="quarter" idx="12"/>
          </p:nvPr>
        </p:nvSpPr>
        <p:spPr/>
        <p:txBody>
          <a:bodyPr/>
          <a:lstStyle/>
          <a:p>
            <a:fld id="{B3E0A1B4-6808-4E87-B67F-926C5E3572E9}" type="slidenum">
              <a:rPr lang="en-US" smtClean="0"/>
              <a:t>39</a:t>
            </a:fld>
            <a:endParaRPr lang="en-US" dirty="0"/>
          </a:p>
        </p:txBody>
      </p:sp>
    </p:spTree>
    <p:extLst>
      <p:ext uri="{BB962C8B-B14F-4D97-AF65-F5344CB8AC3E}">
        <p14:creationId xmlns:p14="http://schemas.microsoft.com/office/powerpoint/2010/main" val="43212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Communication in the Business-IT Relationship</a:t>
            </a:r>
          </a:p>
        </p:txBody>
      </p:sp>
      <p:sp>
        <p:nvSpPr>
          <p:cNvPr id="3" name="Content Placeholder 2"/>
          <p:cNvSpPr>
            <a:spLocks noGrp="1"/>
          </p:cNvSpPr>
          <p:nvPr>
            <p:ph idx="1"/>
          </p:nvPr>
        </p:nvSpPr>
        <p:spPr>
          <a:xfrm>
            <a:off x="1371600" y="1706681"/>
            <a:ext cx="10330932" cy="4610721"/>
          </a:xfrm>
        </p:spPr>
        <p:txBody>
          <a:bodyPr>
            <a:normAutofit/>
          </a:bodyPr>
          <a:lstStyle/>
          <a:p>
            <a:r>
              <a:rPr lang="en-US" dirty="0"/>
              <a:t>IT personnel are perceived to live in an “ivory tower,” disengaged from the needs of the business. This communication or cultural “gap” between business and IT is considered a major cause of systems development failures.</a:t>
            </a:r>
          </a:p>
          <a:p>
            <a:r>
              <a:rPr lang="en-US" dirty="0"/>
              <a:t>Good communication is important:</a:t>
            </a:r>
          </a:p>
          <a:p>
            <a:pPr lvl="1"/>
            <a:r>
              <a:rPr lang="en-US" dirty="0"/>
              <a:t>It is fundamental to building a strong, positive business-IT relationship.</a:t>
            </a:r>
          </a:p>
          <a:p>
            <a:pPr lvl="1"/>
            <a:r>
              <a:rPr lang="en-US" dirty="0"/>
              <a:t>It helps set sensible expectations of IT and helps IT to manage how it is perceived in business.</a:t>
            </a:r>
          </a:p>
          <a:p>
            <a:pPr lvl="1"/>
            <a:r>
              <a:rPr lang="en-US" dirty="0"/>
              <a:t>It is an essential element of building trust and partnership, which in turn help drive the delivery of business value.</a:t>
            </a:r>
          </a:p>
          <a:p>
            <a:pPr lvl="1"/>
            <a:r>
              <a:rPr lang="en-US" dirty="0"/>
              <a:t>It is essential to conveying the business value of IT</a:t>
            </a:r>
          </a:p>
          <a:p>
            <a:pPr lvl="1"/>
            <a:r>
              <a:rPr lang="en-US" dirty="0"/>
              <a:t>It is critical to understand the priorities and pressures of the business</a:t>
            </a:r>
          </a:p>
          <a:p>
            <a:r>
              <a:rPr lang="en-US" dirty="0"/>
              <a:t>In short, good communication is widely seen as being critical for IT to deliver successful projects, effective performance, and value. </a:t>
            </a:r>
          </a:p>
        </p:txBody>
      </p:sp>
      <p:sp>
        <p:nvSpPr>
          <p:cNvPr id="4" name="Slide Number Placeholder 3"/>
          <p:cNvSpPr>
            <a:spLocks noGrp="1"/>
          </p:cNvSpPr>
          <p:nvPr>
            <p:ph type="sldNum" sz="quarter" idx="12"/>
          </p:nvPr>
        </p:nvSpPr>
        <p:spPr/>
        <p:txBody>
          <a:bodyPr/>
          <a:lstStyle/>
          <a:p>
            <a:fld id="{69E57DC2-970A-4B3E-BB1C-7A09969E49DF}" type="slidenum">
              <a:rPr lang="en-US" smtClean="0"/>
              <a:t>4</a:t>
            </a:fld>
            <a:endParaRPr lang="en-US"/>
          </a:p>
        </p:txBody>
      </p:sp>
    </p:spTree>
    <p:extLst>
      <p:ext uri="{BB962C8B-B14F-4D97-AF65-F5344CB8AC3E}">
        <p14:creationId xmlns:p14="http://schemas.microsoft.com/office/powerpoint/2010/main" val="2744833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Class Exercise</a:t>
            </a:r>
          </a:p>
        </p:txBody>
      </p:sp>
      <p:sp>
        <p:nvSpPr>
          <p:cNvPr id="5" name="Subtitle 4"/>
          <p:cNvSpPr>
            <a:spLocks noGrp="1"/>
          </p:cNvSpPr>
          <p:nvPr>
            <p:ph type="subTitle" idx="1"/>
          </p:nvPr>
        </p:nvSpPr>
        <p:spPr/>
        <p:txBody>
          <a:bodyPr/>
          <a:lstStyle/>
          <a:p>
            <a:r>
              <a:rPr lang="en-US" dirty="0"/>
              <a:t>The Generic Strategy Model</a:t>
            </a:r>
          </a:p>
        </p:txBody>
      </p:sp>
    </p:spTree>
    <p:extLst>
      <p:ext uri="{BB962C8B-B14F-4D97-AF65-F5344CB8AC3E}">
        <p14:creationId xmlns:p14="http://schemas.microsoft.com/office/powerpoint/2010/main" val="3545072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Positioning Approach (Cont’d)</a:t>
            </a:r>
          </a:p>
        </p:txBody>
      </p:sp>
      <p:sp>
        <p:nvSpPr>
          <p:cNvPr id="3" name="Content Placeholder 2"/>
          <p:cNvSpPr>
            <a:spLocks noGrp="1"/>
          </p:cNvSpPr>
          <p:nvPr>
            <p:ph idx="1"/>
          </p:nvPr>
        </p:nvSpPr>
        <p:spPr/>
        <p:txBody>
          <a:bodyPr/>
          <a:lstStyle/>
          <a:p>
            <a:r>
              <a:rPr lang="en-US" dirty="0"/>
              <a:t>E-Business Value Chain</a:t>
            </a:r>
          </a:p>
          <a:p>
            <a:pPr lvl="1"/>
            <a:r>
              <a:rPr lang="en-US" dirty="0"/>
              <a:t>Business activities and transactions that are undertaken via fixed or wireless infrastructure and add value are referred to as the virtual value chain.</a:t>
            </a:r>
          </a:p>
          <a:p>
            <a:pPr lvl="1"/>
            <a:r>
              <a:rPr lang="en-US" dirty="0"/>
              <a:t>The virtual value chain differs from the traditional value chain as it is not limited by organizational boundaries such as time and distance. </a:t>
            </a:r>
          </a:p>
          <a:p>
            <a:pPr lvl="1"/>
            <a:r>
              <a:rPr lang="en-US" dirty="0"/>
              <a:t>Information is the resource that firms use to add value by creating linkages between suppliers, partners and customers.</a:t>
            </a:r>
          </a:p>
          <a:p>
            <a:pPr lvl="1"/>
            <a:r>
              <a:rPr lang="en-US" dirty="0"/>
              <a:t>Porter (1985) proposed the value chain model as a means of identifying those activities that form the basis of a firm’s strategy for achieving competitive advantage by driving down costs or differentiating the product or service.</a:t>
            </a:r>
          </a:p>
        </p:txBody>
      </p:sp>
      <p:sp>
        <p:nvSpPr>
          <p:cNvPr id="4" name="Slide Number Placeholder 3"/>
          <p:cNvSpPr>
            <a:spLocks noGrp="1"/>
          </p:cNvSpPr>
          <p:nvPr>
            <p:ph type="sldNum" sz="quarter" idx="12"/>
          </p:nvPr>
        </p:nvSpPr>
        <p:spPr/>
        <p:txBody>
          <a:bodyPr/>
          <a:lstStyle/>
          <a:p>
            <a:fld id="{B3E0A1B4-6808-4E87-B67F-926C5E3572E9}" type="slidenum">
              <a:rPr lang="en-US" smtClean="0"/>
              <a:t>41</a:t>
            </a:fld>
            <a:endParaRPr lang="en-US" dirty="0"/>
          </a:p>
        </p:txBody>
      </p:sp>
    </p:spTree>
    <p:extLst>
      <p:ext uri="{BB962C8B-B14F-4D97-AF65-F5344CB8AC3E}">
        <p14:creationId xmlns:p14="http://schemas.microsoft.com/office/powerpoint/2010/main" val="156219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Positioning Approach (Cont’d)</a:t>
            </a:r>
          </a:p>
        </p:txBody>
      </p:sp>
      <p:sp>
        <p:nvSpPr>
          <p:cNvPr id="3" name="Content Placeholder 2"/>
          <p:cNvSpPr>
            <a:spLocks noGrp="1"/>
          </p:cNvSpPr>
          <p:nvPr>
            <p:ph sz="half" idx="1"/>
          </p:nvPr>
        </p:nvSpPr>
        <p:spPr>
          <a:xfrm>
            <a:off x="1371600" y="1770362"/>
            <a:ext cx="5551714" cy="5025762"/>
          </a:xfrm>
        </p:spPr>
        <p:txBody>
          <a:bodyPr>
            <a:normAutofit/>
          </a:bodyPr>
          <a:lstStyle/>
          <a:p>
            <a:r>
              <a:rPr lang="en-US" dirty="0"/>
              <a:t>E-Business Value Chain (Cont’d)</a:t>
            </a:r>
          </a:p>
          <a:p>
            <a:pPr lvl="1"/>
            <a:r>
              <a:rPr lang="en-US" dirty="0"/>
              <a:t>The four key steps to value chain analysis include:</a:t>
            </a:r>
          </a:p>
          <a:p>
            <a:pPr lvl="2"/>
            <a:r>
              <a:rPr lang="en-US" dirty="0"/>
              <a:t>The definition of the strategic business unit under analysis</a:t>
            </a:r>
          </a:p>
          <a:p>
            <a:pPr lvl="2"/>
            <a:r>
              <a:rPr lang="en-US" dirty="0"/>
              <a:t>The identification of key activities</a:t>
            </a:r>
          </a:p>
          <a:p>
            <a:pPr lvl="2"/>
            <a:r>
              <a:rPr lang="en-US" dirty="0"/>
              <a:t>The definition of products or services</a:t>
            </a:r>
          </a:p>
          <a:p>
            <a:pPr lvl="2"/>
            <a:r>
              <a:rPr lang="en-US" dirty="0"/>
              <a:t>The determination of the value attached to each identified</a:t>
            </a:r>
          </a:p>
          <a:p>
            <a:pPr lvl="1"/>
            <a:r>
              <a:rPr lang="en-US" dirty="0"/>
              <a:t>Porter’s definition of value is determined by the amount buyers are willing to pay for a product or service.</a:t>
            </a:r>
          </a:p>
          <a:p>
            <a:pPr lvl="1"/>
            <a:r>
              <a:rPr lang="en-US" dirty="0"/>
              <a:t>Added value is measured by the total revenue after the cost of product has been met. </a:t>
            </a:r>
          </a:p>
        </p:txBody>
      </p:sp>
      <p:sp>
        <p:nvSpPr>
          <p:cNvPr id="7" name="Content Placeholder 6"/>
          <p:cNvSpPr>
            <a:spLocks noGrp="1"/>
          </p:cNvSpPr>
          <p:nvPr>
            <p:ph sz="half" idx="2"/>
          </p:nvPr>
        </p:nvSpPr>
        <p:spPr>
          <a:xfrm>
            <a:off x="6407675" y="4644784"/>
            <a:ext cx="5411351" cy="1508509"/>
          </a:xfrm>
        </p:spPr>
        <p:txBody>
          <a:bodyPr>
            <a:normAutofit/>
          </a:bodyPr>
          <a:lstStyle/>
          <a:p>
            <a:pPr lvl="2"/>
            <a:r>
              <a:rPr lang="en-US" dirty="0"/>
              <a:t>For example, one way FedEx succeeded in achieving competitive advantage was to develop and implement software that allowed customers to track the progress of their packages from sender to destination.</a:t>
            </a:r>
          </a:p>
        </p:txBody>
      </p:sp>
      <p:sp>
        <p:nvSpPr>
          <p:cNvPr id="4" name="Slide Number Placeholder 3"/>
          <p:cNvSpPr>
            <a:spLocks noGrp="1"/>
          </p:cNvSpPr>
          <p:nvPr>
            <p:ph type="sldNum" sz="quarter" idx="12"/>
          </p:nvPr>
        </p:nvSpPr>
        <p:spPr/>
        <p:txBody>
          <a:bodyPr/>
          <a:lstStyle/>
          <a:p>
            <a:fld id="{B3E0A1B4-6808-4E87-B67F-926C5E3572E9}" type="slidenum">
              <a:rPr lang="en-US" smtClean="0"/>
              <a:t>42</a:t>
            </a:fld>
            <a:endParaRPr lang="en-US" dirty="0"/>
          </a:p>
        </p:txBody>
      </p:sp>
      <p:pic>
        <p:nvPicPr>
          <p:cNvPr id="6" name="Picture 5"/>
          <p:cNvPicPr>
            <a:picLocks noChangeAspect="1"/>
          </p:cNvPicPr>
          <p:nvPr/>
        </p:nvPicPr>
        <p:blipFill>
          <a:blip r:embed="rId3"/>
          <a:stretch>
            <a:fillRect/>
          </a:stretch>
        </p:blipFill>
        <p:spPr>
          <a:xfrm>
            <a:off x="7527753" y="1612030"/>
            <a:ext cx="4342837" cy="2818827"/>
          </a:xfrm>
          <a:prstGeom prst="rect">
            <a:avLst/>
          </a:prstGeom>
        </p:spPr>
      </p:pic>
    </p:spTree>
    <p:extLst>
      <p:ext uri="{BB962C8B-B14F-4D97-AF65-F5344CB8AC3E}">
        <p14:creationId xmlns:p14="http://schemas.microsoft.com/office/powerpoint/2010/main" val="1187858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Class Exercise</a:t>
            </a:r>
          </a:p>
        </p:txBody>
      </p:sp>
      <p:sp>
        <p:nvSpPr>
          <p:cNvPr id="5" name="Subtitle 4"/>
          <p:cNvSpPr>
            <a:spLocks noGrp="1"/>
          </p:cNvSpPr>
          <p:nvPr>
            <p:ph type="subTitle" idx="1"/>
          </p:nvPr>
        </p:nvSpPr>
        <p:spPr/>
        <p:txBody>
          <a:bodyPr/>
          <a:lstStyle/>
          <a:p>
            <a:r>
              <a:rPr lang="en-US" dirty="0"/>
              <a:t>The Value Chain Model</a:t>
            </a:r>
          </a:p>
        </p:txBody>
      </p:sp>
    </p:spTree>
    <p:extLst>
      <p:ext uri="{BB962C8B-B14F-4D97-AF65-F5344CB8AC3E}">
        <p14:creationId xmlns:p14="http://schemas.microsoft.com/office/powerpoint/2010/main" val="2148745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C00C68-BBD9-400F-A658-DC868FB4CA70}"/>
              </a:ext>
            </a:extLst>
          </p:cNvPr>
          <p:cNvSpPr>
            <a:spLocks noGrp="1"/>
          </p:cNvSpPr>
          <p:nvPr>
            <p:ph type="title"/>
          </p:nvPr>
        </p:nvSpPr>
        <p:spPr/>
        <p:txBody>
          <a:bodyPr>
            <a:normAutofit fontScale="90000"/>
          </a:bodyPr>
          <a:lstStyle/>
          <a:p>
            <a:pPr algn="ctr"/>
            <a:br>
              <a:rPr lang="en-US" altLang="zh-MO" dirty="0"/>
            </a:br>
            <a:br>
              <a:rPr lang="en-US" altLang="zh-MO" dirty="0"/>
            </a:br>
            <a:br>
              <a:rPr lang="en-US" altLang="zh-MO" dirty="0"/>
            </a:br>
            <a:br>
              <a:rPr lang="en-US" altLang="zh-MO" dirty="0"/>
            </a:br>
            <a:br>
              <a:rPr lang="en-US" altLang="zh-MO" dirty="0"/>
            </a:br>
            <a:r>
              <a:rPr lang="en-US" altLang="zh-MO" sz="4900" dirty="0"/>
              <a:t>The Competitive Environment </a:t>
            </a:r>
            <a:br>
              <a:rPr lang="en-US" altLang="zh-MO" sz="5300" dirty="0"/>
            </a:br>
            <a:r>
              <a:rPr lang="en-US" altLang="zh-MO" sz="4091" dirty="0"/>
              <a:t>  </a:t>
            </a:r>
            <a:endParaRPr lang="zh-MO" altLang="en-US" sz="4091" dirty="0"/>
          </a:p>
        </p:txBody>
      </p:sp>
    </p:spTree>
    <p:extLst>
      <p:ext uri="{BB962C8B-B14F-4D97-AF65-F5344CB8AC3E}">
        <p14:creationId xmlns:p14="http://schemas.microsoft.com/office/powerpoint/2010/main" val="1446603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The Competitive Environment</a:t>
            </a:r>
            <a:endParaRPr lang="en-US"/>
          </a:p>
        </p:txBody>
      </p:sp>
      <p:sp>
        <p:nvSpPr>
          <p:cNvPr id="3" name="Content Placeholder 2"/>
          <p:cNvSpPr>
            <a:spLocks noGrp="1"/>
          </p:cNvSpPr>
          <p:nvPr>
            <p:ph idx="1"/>
          </p:nvPr>
        </p:nvSpPr>
        <p:spPr>
          <a:xfrm>
            <a:off x="1371600" y="1921134"/>
            <a:ext cx="5777070" cy="4399246"/>
          </a:xfrm>
        </p:spPr>
        <p:txBody>
          <a:bodyPr/>
          <a:lstStyle/>
          <a:p>
            <a:r>
              <a:rPr lang="en-US"/>
              <a:t>The </a:t>
            </a:r>
            <a:r>
              <a:rPr lang="en-US">
                <a:solidFill>
                  <a:srgbClr val="FF0000"/>
                </a:solidFill>
              </a:rPr>
              <a:t>five forces model </a:t>
            </a:r>
            <a:r>
              <a:rPr lang="en-US"/>
              <a:t>is an important tool for analyzing how the competitive forces affect the industry affect the average profits of industry competitors.</a:t>
            </a:r>
          </a:p>
          <a:p>
            <a:r>
              <a:rPr lang="en-US"/>
              <a:t>Each force has an effect of the firm’s ability to compete in the industry.</a:t>
            </a:r>
          </a:p>
          <a:p>
            <a:r>
              <a:rPr lang="en-US"/>
              <a:t>Analysis from the five forces model informs strategy managers whether to stay in the industry and where best to deploy their resources.</a:t>
            </a:r>
          </a:p>
          <a:p>
            <a:r>
              <a:rPr lang="en-US" altLang="zh-CN"/>
              <a:t>How does the Internet affect each of the five forces in the model?</a:t>
            </a:r>
            <a:endParaRPr lang="en-US"/>
          </a:p>
        </p:txBody>
      </p:sp>
      <p:sp>
        <p:nvSpPr>
          <p:cNvPr id="4" name="Slide Number Placeholder 3"/>
          <p:cNvSpPr>
            <a:spLocks noGrp="1"/>
          </p:cNvSpPr>
          <p:nvPr>
            <p:ph type="sldNum" sz="quarter" idx="12"/>
          </p:nvPr>
        </p:nvSpPr>
        <p:spPr/>
        <p:txBody>
          <a:bodyPr/>
          <a:lstStyle/>
          <a:p>
            <a:fld id="{B3E0A1B4-6808-4E87-B67F-926C5E3572E9}" type="slidenum">
              <a:rPr lang="en-US" smtClean="0"/>
              <a:pPr/>
              <a:t>45</a:t>
            </a:fld>
            <a:endParaRPr lang="en-US"/>
          </a:p>
        </p:txBody>
      </p:sp>
      <p:graphicFrame>
        <p:nvGraphicFramePr>
          <p:cNvPr id="5" name="Diagram 4"/>
          <p:cNvGraphicFramePr/>
          <p:nvPr/>
        </p:nvGraphicFramePr>
        <p:xfrm>
          <a:off x="6609957" y="1824511"/>
          <a:ext cx="5998040" cy="4592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1177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The Competitive Environment (Cont’d)</a:t>
            </a:r>
            <a:endParaRPr lang="en-US"/>
          </a:p>
        </p:txBody>
      </p:sp>
      <p:sp>
        <p:nvSpPr>
          <p:cNvPr id="3" name="Content Placeholder 2"/>
          <p:cNvSpPr>
            <a:spLocks noGrp="1"/>
          </p:cNvSpPr>
          <p:nvPr>
            <p:ph idx="1"/>
          </p:nvPr>
        </p:nvSpPr>
        <p:spPr>
          <a:xfrm>
            <a:off x="1371600" y="1607770"/>
            <a:ext cx="10330932" cy="4709632"/>
          </a:xfrm>
        </p:spPr>
        <p:txBody>
          <a:bodyPr>
            <a:normAutofit/>
          </a:bodyPr>
          <a:lstStyle/>
          <a:p>
            <a:r>
              <a:rPr lang="en-US"/>
              <a:t>The e-business competitive environment is characterized by a large number of competitors as costs associated with entry are relative low. However, new entrants must provide a product or service that adds value to the consumers above that which is already provided by the incumbents.</a:t>
            </a:r>
          </a:p>
          <a:p>
            <a:r>
              <a:rPr lang="en-US"/>
              <a:t>Firms can create entry barriers to reduce the threat of potential entrants. These include switching costs, economies of scale and access to distribution channels.</a:t>
            </a:r>
          </a:p>
          <a:p>
            <a:pPr lvl="1"/>
            <a:r>
              <a:rPr lang="en-US"/>
              <a:t>There may be greater risks involved when firms promote and sell products online but are required to deliver the physical product to the customers. Consumers have greater expectations regarding delivery times in the online environment. Firms who have established relationships with key distributors can create a barrier to entry for potential rivals.</a:t>
            </a:r>
          </a:p>
          <a:p>
            <a:r>
              <a:rPr lang="en-US"/>
              <a:t>Ease of entry may attract competitors and raises the likelihood of substitute products and services being made available by rivals.</a:t>
            </a:r>
          </a:p>
          <a:p>
            <a:r>
              <a:rPr lang="en-US"/>
              <a:t>The Internet empowers customers by allowing access to market information.</a:t>
            </a:r>
          </a:p>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pPr/>
              <a:t>46</a:t>
            </a:fld>
            <a:endParaRPr lang="en-US"/>
          </a:p>
        </p:txBody>
      </p:sp>
    </p:spTree>
    <p:extLst>
      <p:ext uri="{BB962C8B-B14F-4D97-AF65-F5344CB8AC3E}">
        <p14:creationId xmlns:p14="http://schemas.microsoft.com/office/powerpoint/2010/main" val="371320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The Competitive Environment (Cont’d)</a:t>
            </a:r>
            <a:endParaRPr lang="en-US"/>
          </a:p>
        </p:txBody>
      </p:sp>
      <p:sp>
        <p:nvSpPr>
          <p:cNvPr id="3" name="Content Placeholder 2"/>
          <p:cNvSpPr>
            <a:spLocks noGrp="1"/>
          </p:cNvSpPr>
          <p:nvPr>
            <p:ph idx="1"/>
          </p:nvPr>
        </p:nvSpPr>
        <p:spPr>
          <a:xfrm>
            <a:off x="1371600" y="1607770"/>
            <a:ext cx="10330932" cy="4709632"/>
          </a:xfrm>
        </p:spPr>
        <p:txBody>
          <a:bodyPr>
            <a:normAutofit/>
          </a:bodyPr>
          <a:lstStyle/>
          <a:p>
            <a:r>
              <a:rPr lang="en-US"/>
              <a:t>Suppliers can increase their bargaining power by differentiating their products or services. Technology can be used as a means of improving logistics, procurement and delivery times. However, increased bargaining power through differentiation is usually short lived for most firms as rivals will quickly imitate the successful differentiating service and erode any competitive advantage.</a:t>
            </a:r>
          </a:p>
          <a:p>
            <a:r>
              <a:rPr lang="en-US"/>
              <a:t>Porter views the Internet as a means for supporting a distinctive strategy rather than a source of competitive advantage in itself.</a:t>
            </a:r>
          </a:p>
          <a:p>
            <a:r>
              <a:rPr lang="en-US"/>
              <a:t>Porter’s models however lack a dynamic dimension capable of accounting for rapid change in a fast evolving industry.</a:t>
            </a:r>
          </a:p>
          <a:p>
            <a:r>
              <a:rPr lang="en-US"/>
              <a:t>In addition, Porter’s model is based on an assumption that all firms engage in intense rivalry. In fact, the new economy is characterized by strategic alliances, partnerships and collaboration between firms along the supply chains of industries.</a:t>
            </a:r>
          </a:p>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pPr/>
              <a:t>47</a:t>
            </a:fld>
            <a:endParaRPr lang="en-US"/>
          </a:p>
        </p:txBody>
      </p:sp>
    </p:spTree>
    <p:extLst>
      <p:ext uri="{BB962C8B-B14F-4D97-AF65-F5344CB8AC3E}">
        <p14:creationId xmlns:p14="http://schemas.microsoft.com/office/powerpoint/2010/main" val="42327853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Class Exercise</a:t>
            </a:r>
          </a:p>
        </p:txBody>
      </p:sp>
      <p:sp>
        <p:nvSpPr>
          <p:cNvPr id="6" name="Subtitle 5"/>
          <p:cNvSpPr>
            <a:spLocks noGrp="1"/>
          </p:cNvSpPr>
          <p:nvPr>
            <p:ph type="subTitle" idx="1"/>
          </p:nvPr>
        </p:nvSpPr>
        <p:spPr/>
        <p:txBody>
          <a:bodyPr/>
          <a:lstStyle/>
          <a:p>
            <a:r>
              <a:rPr lang="en-US"/>
              <a:t>The Five </a:t>
            </a:r>
            <a:r>
              <a:rPr lang="en-US" altLang="zh-CN"/>
              <a:t>Forces Model</a:t>
            </a:r>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pPr/>
              <a:t>48</a:t>
            </a:fld>
            <a:endParaRPr lang="en-US"/>
          </a:p>
        </p:txBody>
      </p:sp>
    </p:spTree>
    <p:extLst>
      <p:ext uri="{BB962C8B-B14F-4D97-AF65-F5344CB8AC3E}">
        <p14:creationId xmlns:p14="http://schemas.microsoft.com/office/powerpoint/2010/main" val="31806529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C00C68-BBD9-400F-A658-DC868FB4CA70}"/>
              </a:ext>
            </a:extLst>
          </p:cNvPr>
          <p:cNvSpPr>
            <a:spLocks noGrp="1"/>
          </p:cNvSpPr>
          <p:nvPr>
            <p:ph type="title"/>
          </p:nvPr>
        </p:nvSpPr>
        <p:spPr/>
        <p:txBody>
          <a:bodyPr>
            <a:normAutofit fontScale="90000"/>
          </a:bodyPr>
          <a:lstStyle/>
          <a:p>
            <a:pPr algn="ctr"/>
            <a:br>
              <a:rPr lang="en-US" altLang="zh-MO" dirty="0"/>
            </a:br>
            <a:br>
              <a:rPr lang="en-US" altLang="zh-MO" dirty="0"/>
            </a:br>
            <a:br>
              <a:rPr lang="en-US" altLang="zh-MO" dirty="0"/>
            </a:br>
            <a:br>
              <a:rPr lang="en-US" altLang="zh-MO" dirty="0"/>
            </a:br>
            <a:br>
              <a:rPr lang="en-US" altLang="zh-MO" dirty="0"/>
            </a:br>
            <a:r>
              <a:rPr lang="en-US" altLang="zh-MO" sz="4900" dirty="0"/>
              <a:t>The Resources-Based View  </a:t>
            </a:r>
            <a:br>
              <a:rPr lang="en-US" altLang="zh-MO" sz="5300" dirty="0"/>
            </a:br>
            <a:r>
              <a:rPr lang="en-US" altLang="zh-MO" sz="4091" dirty="0"/>
              <a:t>  </a:t>
            </a:r>
            <a:endParaRPr lang="zh-MO" altLang="en-US" sz="4091" dirty="0"/>
          </a:p>
        </p:txBody>
      </p:sp>
    </p:spTree>
    <p:extLst>
      <p:ext uri="{BB962C8B-B14F-4D97-AF65-F5344CB8AC3E}">
        <p14:creationId xmlns:p14="http://schemas.microsoft.com/office/powerpoint/2010/main" val="2762730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C00C68-BBD9-400F-A658-DC868FB4CA70}"/>
              </a:ext>
            </a:extLst>
          </p:cNvPr>
          <p:cNvSpPr>
            <a:spLocks noGrp="1"/>
          </p:cNvSpPr>
          <p:nvPr>
            <p:ph type="title"/>
          </p:nvPr>
        </p:nvSpPr>
        <p:spPr/>
        <p:txBody>
          <a:bodyPr>
            <a:normAutofit fontScale="90000"/>
          </a:bodyPr>
          <a:lstStyle/>
          <a:p>
            <a:pPr algn="ctr"/>
            <a:br>
              <a:rPr lang="en-US" altLang="zh-MO" dirty="0"/>
            </a:br>
            <a:br>
              <a:rPr lang="en-US" altLang="zh-MO" dirty="0"/>
            </a:br>
            <a:br>
              <a:rPr lang="en-US" altLang="zh-MO" dirty="0"/>
            </a:br>
            <a:br>
              <a:rPr lang="en-US" altLang="zh-MO" dirty="0"/>
            </a:br>
            <a:br>
              <a:rPr lang="en-US" altLang="zh-MO" dirty="0"/>
            </a:br>
            <a:r>
              <a:rPr lang="en-US" altLang="zh-MO" sz="5300" dirty="0"/>
              <a:t>Communication </a:t>
            </a:r>
            <a:br>
              <a:rPr lang="en-US" altLang="zh-MO" sz="5300" dirty="0"/>
            </a:br>
            <a:r>
              <a:rPr lang="en-US" altLang="zh-MO" sz="4091" dirty="0"/>
              <a:t>  </a:t>
            </a:r>
            <a:endParaRPr lang="zh-MO" altLang="en-US" sz="4091" dirty="0"/>
          </a:p>
        </p:txBody>
      </p:sp>
    </p:spTree>
    <p:extLst>
      <p:ext uri="{BB962C8B-B14F-4D97-AF65-F5344CB8AC3E}">
        <p14:creationId xmlns:p14="http://schemas.microsoft.com/office/powerpoint/2010/main" val="8360160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Resource-Based View (RBV)</a:t>
            </a:r>
          </a:p>
        </p:txBody>
      </p:sp>
      <p:sp>
        <p:nvSpPr>
          <p:cNvPr id="3" name="Content Placeholder 2"/>
          <p:cNvSpPr>
            <a:spLocks noGrp="1"/>
          </p:cNvSpPr>
          <p:nvPr>
            <p:ph idx="1"/>
          </p:nvPr>
        </p:nvSpPr>
        <p:spPr>
          <a:xfrm>
            <a:off x="1371600" y="1807950"/>
            <a:ext cx="10330932" cy="4652420"/>
          </a:xfrm>
        </p:spPr>
        <p:txBody>
          <a:bodyPr>
            <a:normAutofit fontScale="92500" lnSpcReduction="10000"/>
          </a:bodyPr>
          <a:lstStyle/>
          <a:p>
            <a:r>
              <a:rPr lang="en-US"/>
              <a:t>Grant et al. (2010) consider the resource-based view to be a more appropriate framework for understanding strategies in the digital world.</a:t>
            </a:r>
          </a:p>
          <a:p>
            <a:r>
              <a:rPr lang="en-US"/>
              <a:t>The resource-based view is more internal focused.</a:t>
            </a:r>
          </a:p>
          <a:p>
            <a:r>
              <a:rPr lang="en-US"/>
              <a:t>Internal analysis is undertaken by examining firm-specific resources and the capabilities that are developed within the firm that allow it to compete in the industry sector.</a:t>
            </a:r>
          </a:p>
          <a:p>
            <a:r>
              <a:rPr lang="en-US"/>
              <a:t>IT-specific </a:t>
            </a:r>
            <a:r>
              <a:rPr lang="en-US">
                <a:solidFill>
                  <a:srgbClr val="FF0000"/>
                </a:solidFill>
              </a:rPr>
              <a:t>tangible</a:t>
            </a:r>
            <a:r>
              <a:rPr lang="en-US"/>
              <a:t> resources can include financial (cash flow, borrowings, equity); physical (hardware, software, computers); technological (IS/IT applications) or organizational (processes, control systems) resources.</a:t>
            </a:r>
          </a:p>
          <a:p>
            <a:r>
              <a:rPr lang="en-US">
                <a:solidFill>
                  <a:srgbClr val="FF0000"/>
                </a:solidFill>
              </a:rPr>
              <a:t>Intangible</a:t>
            </a:r>
            <a:r>
              <a:rPr lang="en-US"/>
              <a:t> resources include human (IT expertise, skills, experience, knowledge); innovation (creativity, innovative ideas, technical aptitude); and reputational (quality, service, reliability, trust) resources.</a:t>
            </a:r>
          </a:p>
          <a:p>
            <a:r>
              <a:rPr lang="en-US">
                <a:solidFill>
                  <a:srgbClr val="FF0000"/>
                </a:solidFill>
              </a:rPr>
              <a:t>Organizational capabilities </a:t>
            </a:r>
            <a:r>
              <a:rPr lang="en-US"/>
              <a:t>are determine by the firm’s ability to leverage advantage from combining both tangible and intangible resources.</a:t>
            </a:r>
          </a:p>
          <a:p>
            <a:r>
              <a:rPr lang="en-US"/>
              <a:t>Barney (1991) argues that gaining competitive advantage through superior performance requires resources and capabilities to be rare, valuable, non-substitutable and non-imitable.</a:t>
            </a:r>
          </a:p>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pPr/>
              <a:t>50</a:t>
            </a:fld>
            <a:endParaRPr lang="en-US"/>
          </a:p>
        </p:txBody>
      </p:sp>
    </p:spTree>
    <p:extLst>
      <p:ext uri="{BB962C8B-B14F-4D97-AF65-F5344CB8AC3E}">
        <p14:creationId xmlns:p14="http://schemas.microsoft.com/office/powerpoint/2010/main" val="33180204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Resource-Based View (RBV) (Cont’d)</a:t>
            </a:r>
          </a:p>
        </p:txBody>
      </p:sp>
      <p:sp>
        <p:nvSpPr>
          <p:cNvPr id="3" name="Content Placeholder 2"/>
          <p:cNvSpPr>
            <a:spLocks noGrp="1"/>
          </p:cNvSpPr>
          <p:nvPr>
            <p:ph idx="1"/>
          </p:nvPr>
        </p:nvSpPr>
        <p:spPr>
          <a:xfrm>
            <a:off x="1371600" y="1807950"/>
            <a:ext cx="10330932" cy="4652420"/>
          </a:xfrm>
        </p:spPr>
        <p:txBody>
          <a:bodyPr>
            <a:normAutofit/>
          </a:bodyPr>
          <a:lstStyle/>
          <a:p>
            <a:r>
              <a:rPr lang="en-US" dirty="0"/>
              <a:t>To sustain a competitive advantage, Barney suggests two conditions under which a firm can use its resources:</a:t>
            </a:r>
          </a:p>
          <a:p>
            <a:pPr lvl="1"/>
            <a:r>
              <a:rPr lang="en-US" dirty="0">
                <a:solidFill>
                  <a:srgbClr val="FF0000"/>
                </a:solidFill>
              </a:rPr>
              <a:t>Resource heterogeneity </a:t>
            </a:r>
            <a:r>
              <a:rPr lang="en-US" dirty="0"/>
              <a:t>refers to a situation where a firm has a different mix of resources as rivals. This may allow the firm to gain a competitive advantage. </a:t>
            </a:r>
          </a:p>
          <a:p>
            <a:pPr lvl="1"/>
            <a:r>
              <a:rPr lang="en-US" dirty="0">
                <a:solidFill>
                  <a:srgbClr val="FF0000"/>
                </a:solidFill>
              </a:rPr>
              <a:t>Resource inimitability </a:t>
            </a:r>
            <a:r>
              <a:rPr lang="en-US" dirty="0"/>
              <a:t>refers to a situation where it is not the resources themselves that create the competitive advantage but rather the unique attributes created from the use to which they are employed. Inimitability refers to the uniqueness of the attributes created by using firm-specific resources.</a:t>
            </a:r>
          </a:p>
          <a:p>
            <a:r>
              <a:rPr lang="en-US" dirty="0"/>
              <a:t>A criticism by Barney is that the theory is tautological – that is, the assertions made a true by definitions rather than through empirical testing.</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51</a:t>
            </a:fld>
            <a:endParaRPr lang="en-US"/>
          </a:p>
        </p:txBody>
      </p:sp>
    </p:spTree>
    <p:extLst>
      <p:ext uri="{BB962C8B-B14F-4D97-AF65-F5344CB8AC3E}">
        <p14:creationId xmlns:p14="http://schemas.microsoft.com/office/powerpoint/2010/main" val="40321766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Class Exercise</a:t>
            </a:r>
          </a:p>
        </p:txBody>
      </p:sp>
      <p:sp>
        <p:nvSpPr>
          <p:cNvPr id="6" name="Subtitle 5"/>
          <p:cNvSpPr>
            <a:spLocks noGrp="1"/>
          </p:cNvSpPr>
          <p:nvPr>
            <p:ph type="subTitle" idx="1"/>
          </p:nvPr>
        </p:nvSpPr>
        <p:spPr/>
        <p:txBody>
          <a:bodyPr/>
          <a:lstStyle/>
          <a:p>
            <a:r>
              <a:rPr lang="en-US"/>
              <a:t>The Resource-Based View</a:t>
            </a:r>
          </a:p>
        </p:txBody>
      </p:sp>
      <p:sp>
        <p:nvSpPr>
          <p:cNvPr id="4" name="Slide Number Placeholder 3"/>
          <p:cNvSpPr>
            <a:spLocks noGrp="1"/>
          </p:cNvSpPr>
          <p:nvPr>
            <p:ph type="sldNum" sz="quarter" idx="12"/>
          </p:nvPr>
        </p:nvSpPr>
        <p:spPr/>
        <p:txBody>
          <a:bodyPr/>
          <a:lstStyle/>
          <a:p>
            <a:fld id="{69E57DC2-970A-4B3E-BB1C-7A09969E49DF}" type="slidenum">
              <a:rPr lang="en-US" smtClean="0"/>
              <a:pPr/>
              <a:t>52</a:t>
            </a:fld>
            <a:endParaRPr lang="en-US"/>
          </a:p>
        </p:txBody>
      </p:sp>
    </p:spTree>
    <p:extLst>
      <p:ext uri="{BB962C8B-B14F-4D97-AF65-F5344CB8AC3E}">
        <p14:creationId xmlns:p14="http://schemas.microsoft.com/office/powerpoint/2010/main" val="7099029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E-Business and the RBV</a:t>
            </a:r>
          </a:p>
        </p:txBody>
      </p:sp>
      <p:sp>
        <p:nvSpPr>
          <p:cNvPr id="3" name="Content Placeholder 2"/>
          <p:cNvSpPr>
            <a:spLocks noGrp="1"/>
          </p:cNvSpPr>
          <p:nvPr>
            <p:ph idx="1"/>
          </p:nvPr>
        </p:nvSpPr>
        <p:spPr>
          <a:xfrm>
            <a:off x="1371600" y="1629239"/>
            <a:ext cx="10330932" cy="4944313"/>
          </a:xfrm>
        </p:spPr>
        <p:txBody>
          <a:bodyPr>
            <a:normAutofit/>
          </a:bodyPr>
          <a:lstStyle/>
          <a:p>
            <a:r>
              <a:rPr lang="en-US" dirty="0"/>
              <a:t>The IT infrastructure represents business-critical and tangible IS resources that provide the basis for business applications designed to create a competitive advantage. </a:t>
            </a:r>
          </a:p>
          <a:p>
            <a:r>
              <a:rPr lang="en-US" dirty="0"/>
              <a:t>Byrd and Turner (2000) </a:t>
            </a:r>
            <a:r>
              <a:rPr lang="en-US" dirty="0">
                <a:solidFill>
                  <a:srgbClr val="0070C0"/>
                </a:solidFill>
              </a:rPr>
              <a:t>incorporate IT management as a further component of IT infrastructure</a:t>
            </a:r>
            <a:r>
              <a:rPr lang="en-US" dirty="0"/>
              <a:t> thereby brining the framework into the realm of the RBV by recognizing the role of controlling, coordinating and managing IT resources and capabilities in the quest for achieving competitive advantage.</a:t>
            </a:r>
          </a:p>
          <a:p>
            <a:r>
              <a:rPr lang="en-US" dirty="0"/>
              <a:t>Value can be gained through effective management of business processes in two main ways:</a:t>
            </a:r>
          </a:p>
          <a:p>
            <a:pPr lvl="1"/>
            <a:r>
              <a:rPr lang="en-US" dirty="0"/>
              <a:t>Firstly, through internal business processes along the value chain such as logistics, operations, marketing or service.</a:t>
            </a:r>
          </a:p>
          <a:p>
            <a:pPr lvl="1"/>
            <a:r>
              <a:rPr lang="en-US" dirty="0"/>
              <a:t>Secondly, through business processes that engage with other organizations.</a:t>
            </a:r>
          </a:p>
          <a:p>
            <a:r>
              <a:rPr lang="en-US" dirty="0"/>
              <a:t>To develop and implement a coherent strategy, e-business resources and capabilities need to be inextricably linked to IT infrastructure capabilities and business process capabilities. IT infrastructure capabilities revolve around technology, while business process capabilities revolve around internal functions across the value chain and inter-organizational processes.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53</a:t>
            </a:fld>
            <a:endParaRPr lang="en-US"/>
          </a:p>
        </p:txBody>
      </p:sp>
    </p:spTree>
    <p:extLst>
      <p:ext uri="{BB962C8B-B14F-4D97-AF65-F5344CB8AC3E}">
        <p14:creationId xmlns:p14="http://schemas.microsoft.com/office/powerpoint/2010/main" val="1139405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C00C68-BBD9-400F-A658-DC868FB4CA70}"/>
              </a:ext>
            </a:extLst>
          </p:cNvPr>
          <p:cNvSpPr>
            <a:spLocks noGrp="1"/>
          </p:cNvSpPr>
          <p:nvPr>
            <p:ph type="title"/>
          </p:nvPr>
        </p:nvSpPr>
        <p:spPr/>
        <p:txBody>
          <a:bodyPr>
            <a:normAutofit fontScale="90000"/>
          </a:bodyPr>
          <a:lstStyle/>
          <a:p>
            <a:pPr algn="ctr"/>
            <a:br>
              <a:rPr lang="en-US" altLang="zh-MO" dirty="0"/>
            </a:br>
            <a:br>
              <a:rPr lang="en-US" altLang="zh-MO" dirty="0"/>
            </a:br>
            <a:br>
              <a:rPr lang="en-US" altLang="zh-MO" dirty="0"/>
            </a:br>
            <a:br>
              <a:rPr lang="en-US" altLang="zh-MO" dirty="0"/>
            </a:br>
            <a:br>
              <a:rPr lang="en-US" altLang="zh-MO" dirty="0"/>
            </a:br>
            <a:r>
              <a:rPr lang="en-US" altLang="zh-MO" sz="4900" dirty="0"/>
              <a:t>The Strategic Information System and the RBV </a:t>
            </a:r>
            <a:br>
              <a:rPr lang="en-US" altLang="zh-MO" sz="5300" dirty="0"/>
            </a:br>
            <a:r>
              <a:rPr lang="en-US" altLang="zh-MO" sz="4091" dirty="0"/>
              <a:t>  </a:t>
            </a:r>
            <a:endParaRPr lang="zh-MO" altLang="en-US" sz="4091" dirty="0"/>
          </a:p>
        </p:txBody>
      </p:sp>
    </p:spTree>
    <p:extLst>
      <p:ext uri="{BB962C8B-B14F-4D97-AF65-F5344CB8AC3E}">
        <p14:creationId xmlns:p14="http://schemas.microsoft.com/office/powerpoint/2010/main" val="2461950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Information Systems and the RBV</a:t>
            </a:r>
          </a:p>
        </p:txBody>
      </p:sp>
      <p:sp>
        <p:nvSpPr>
          <p:cNvPr id="3" name="Content Placeholder 2"/>
          <p:cNvSpPr>
            <a:spLocks noGrp="1"/>
          </p:cNvSpPr>
          <p:nvPr>
            <p:ph idx="1"/>
          </p:nvPr>
        </p:nvSpPr>
        <p:spPr>
          <a:xfrm>
            <a:off x="1371600" y="1807950"/>
            <a:ext cx="8101136" cy="4509452"/>
          </a:xfrm>
        </p:spPr>
        <p:txBody>
          <a:bodyPr/>
          <a:lstStyle/>
          <a:p>
            <a:r>
              <a:rPr lang="en-US" dirty="0"/>
              <a:t>Effective contribution to strategic development and implementation requires coherent links between IS strategies and organizational strategies. That is, the IS function has to align firmly to </a:t>
            </a:r>
            <a:r>
              <a:rPr lang="en-US" altLang="zh-CN" dirty="0"/>
              <a:t>business goals rather than the traditional emphasis on user needs.</a:t>
            </a:r>
            <a:endParaRPr lang="en-US" dirty="0"/>
          </a:p>
          <a:p>
            <a:r>
              <a:rPr lang="en-US" dirty="0"/>
              <a:t>Firms need to implement strategies to acquire their information systems infrastructure. This can be done in two main ways: </a:t>
            </a:r>
          </a:p>
          <a:p>
            <a:pPr lvl="1"/>
            <a:r>
              <a:rPr lang="en-US" dirty="0">
                <a:solidFill>
                  <a:srgbClr val="0070C0"/>
                </a:solidFill>
              </a:rPr>
              <a:t>internally</a:t>
            </a:r>
            <a:r>
              <a:rPr lang="en-US" dirty="0"/>
              <a:t>, through the development of their IS function; or</a:t>
            </a:r>
          </a:p>
          <a:p>
            <a:pPr lvl="1"/>
            <a:r>
              <a:rPr lang="en-US" dirty="0">
                <a:solidFill>
                  <a:srgbClr val="0070C0"/>
                </a:solidFill>
              </a:rPr>
              <a:t>externally</a:t>
            </a:r>
            <a:r>
              <a:rPr lang="en-US" dirty="0"/>
              <a:t>, through </a:t>
            </a:r>
            <a:r>
              <a:rPr lang="en-US" dirty="0">
                <a:solidFill>
                  <a:srgbClr val="FF0000"/>
                </a:solidFill>
              </a:rPr>
              <a:t>outsourcing</a:t>
            </a:r>
            <a:r>
              <a:rPr lang="en-US" dirty="0"/>
              <a:t> all or part of the delivery of development, maintenance and operation of their systems.</a:t>
            </a:r>
          </a:p>
          <a:p>
            <a:r>
              <a:rPr lang="en-US" dirty="0"/>
              <a:t>Many firms have been tempted to outsource the IS function as a way to reduce cost and release resources to focus on core activities. IS outsourcing however is unlikely to yield a competitive advantage in itself.</a:t>
            </a:r>
          </a:p>
        </p:txBody>
      </p:sp>
      <p:sp>
        <p:nvSpPr>
          <p:cNvPr id="4" name="Slide Number Placeholder 3"/>
          <p:cNvSpPr>
            <a:spLocks noGrp="1"/>
          </p:cNvSpPr>
          <p:nvPr>
            <p:ph type="sldNum" sz="quarter" idx="12"/>
          </p:nvPr>
        </p:nvSpPr>
        <p:spPr/>
        <p:txBody>
          <a:bodyPr/>
          <a:lstStyle/>
          <a:p>
            <a:fld id="{69E57DC2-970A-4B3E-BB1C-7A09969E49DF}" type="slidenum">
              <a:rPr lang="en-US" smtClean="0"/>
              <a:pPr/>
              <a:t>55</a:t>
            </a:fld>
            <a:endParaRPr lang="en-US"/>
          </a:p>
        </p:txBody>
      </p:sp>
      <p:sp>
        <p:nvSpPr>
          <p:cNvPr id="6" name="TextBox 5"/>
          <p:cNvSpPr txBox="1"/>
          <p:nvPr/>
        </p:nvSpPr>
        <p:spPr>
          <a:xfrm>
            <a:off x="9793254" y="2913644"/>
            <a:ext cx="1682163" cy="646331"/>
          </a:xfrm>
          <a:prstGeom prst="rect">
            <a:avLst/>
          </a:prstGeom>
          <a:ln w="6350"/>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Organizational Strategy</a:t>
            </a:r>
          </a:p>
        </p:txBody>
      </p:sp>
      <p:sp>
        <p:nvSpPr>
          <p:cNvPr id="7" name="TextBox 6"/>
          <p:cNvSpPr txBox="1"/>
          <p:nvPr/>
        </p:nvSpPr>
        <p:spPr>
          <a:xfrm>
            <a:off x="9790225" y="4417802"/>
            <a:ext cx="1682163" cy="369332"/>
          </a:xfrm>
          <a:prstGeom prst="rect">
            <a:avLst/>
          </a:prstGeom>
          <a:ln w="3175"/>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dirty="0"/>
              <a:t>IS Strategy</a:t>
            </a:r>
          </a:p>
        </p:txBody>
      </p:sp>
      <p:cxnSp>
        <p:nvCxnSpPr>
          <p:cNvPr id="9" name="Straight Arrow Connector 8"/>
          <p:cNvCxnSpPr>
            <a:stCxn id="6" idx="2"/>
            <a:endCxn id="7" idx="0"/>
          </p:cNvCxnSpPr>
          <p:nvPr/>
        </p:nvCxnSpPr>
        <p:spPr>
          <a:xfrm flipH="1">
            <a:off x="10631307" y="3559975"/>
            <a:ext cx="3029" cy="8578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00431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C00C68-BBD9-400F-A658-DC868FB4CA70}"/>
              </a:ext>
            </a:extLst>
          </p:cNvPr>
          <p:cNvSpPr>
            <a:spLocks noGrp="1"/>
          </p:cNvSpPr>
          <p:nvPr>
            <p:ph type="title"/>
          </p:nvPr>
        </p:nvSpPr>
        <p:spPr/>
        <p:txBody>
          <a:bodyPr>
            <a:normAutofit fontScale="90000"/>
          </a:bodyPr>
          <a:lstStyle/>
          <a:p>
            <a:pPr algn="ctr"/>
            <a:br>
              <a:rPr lang="en-US" altLang="zh-MO" dirty="0"/>
            </a:br>
            <a:br>
              <a:rPr lang="en-US" altLang="zh-MO" dirty="0"/>
            </a:br>
            <a:br>
              <a:rPr lang="en-US" altLang="zh-MO" dirty="0"/>
            </a:br>
            <a:br>
              <a:rPr lang="en-US" altLang="zh-MO" dirty="0"/>
            </a:br>
            <a:br>
              <a:rPr lang="en-US" altLang="zh-MO" dirty="0"/>
            </a:br>
            <a:r>
              <a:rPr lang="en-US" altLang="zh-MO" sz="4900" dirty="0"/>
              <a:t>Dynamic Capabilities  </a:t>
            </a:r>
            <a:br>
              <a:rPr lang="en-US" altLang="zh-MO" sz="5300" dirty="0"/>
            </a:br>
            <a:r>
              <a:rPr lang="en-US" altLang="zh-MO" sz="4091" dirty="0"/>
              <a:t>  </a:t>
            </a:r>
            <a:endParaRPr lang="zh-MO" altLang="en-US" sz="4091" dirty="0"/>
          </a:p>
        </p:txBody>
      </p:sp>
    </p:spTree>
    <p:extLst>
      <p:ext uri="{BB962C8B-B14F-4D97-AF65-F5344CB8AC3E}">
        <p14:creationId xmlns:p14="http://schemas.microsoft.com/office/powerpoint/2010/main" val="9145031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Capabilities</a:t>
            </a:r>
          </a:p>
        </p:txBody>
      </p:sp>
      <p:sp>
        <p:nvSpPr>
          <p:cNvPr id="3" name="Content Placeholder 2"/>
          <p:cNvSpPr>
            <a:spLocks noGrp="1"/>
          </p:cNvSpPr>
          <p:nvPr>
            <p:ph idx="1"/>
          </p:nvPr>
        </p:nvSpPr>
        <p:spPr/>
        <p:txBody>
          <a:bodyPr>
            <a:normAutofit lnSpcReduction="10000"/>
          </a:bodyPr>
          <a:lstStyle/>
          <a:p>
            <a:r>
              <a:rPr lang="en-US" dirty="0" err="1"/>
              <a:t>Teece</a:t>
            </a:r>
            <a:r>
              <a:rPr lang="en-US" dirty="0"/>
              <a:t> et al. (1997) further developed the RBV by introducing the concept of dynamic capabilities. </a:t>
            </a:r>
          </a:p>
          <a:p>
            <a:r>
              <a:rPr lang="en-US" dirty="0"/>
              <a:t>Dynamic capabilities refer to firm’s capacity to </a:t>
            </a:r>
            <a:r>
              <a:rPr lang="en-US" dirty="0">
                <a:solidFill>
                  <a:srgbClr val="0070C0"/>
                </a:solidFill>
              </a:rPr>
              <a:t>renew existing competencies </a:t>
            </a:r>
            <a:r>
              <a:rPr lang="en-US" dirty="0"/>
              <a:t>within a rapidly changing and dynamic environment such as e-business.</a:t>
            </a:r>
          </a:p>
          <a:p>
            <a:r>
              <a:rPr lang="en-US" dirty="0"/>
              <a:t>Dynamic capabilities can help gain a competitive advantage by reconfiguring current resources, gaining new resources, or making better use of other resources.</a:t>
            </a:r>
          </a:p>
          <a:p>
            <a:r>
              <a:rPr lang="en-US" dirty="0"/>
              <a:t>Daniel and Wilson (2003) propose a set of dynamic capabilities:</a:t>
            </a:r>
          </a:p>
          <a:p>
            <a:pPr lvl="1"/>
            <a:r>
              <a:rPr lang="en-US" dirty="0"/>
              <a:t>Rapid strategic decision-making</a:t>
            </a:r>
          </a:p>
          <a:p>
            <a:pPr lvl="1"/>
            <a:r>
              <a:rPr lang="en-US" dirty="0"/>
              <a:t>Acceptance of the need for strategic change</a:t>
            </a:r>
          </a:p>
          <a:p>
            <a:pPr lvl="1"/>
            <a:r>
              <a:rPr lang="en-US" dirty="0"/>
              <a:t>Designing the value proposition to the e-business domain</a:t>
            </a:r>
          </a:p>
          <a:p>
            <a:pPr lvl="1"/>
            <a:r>
              <a:rPr lang="en-US" dirty="0"/>
              <a:t>Reconfiguration of the service process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57</a:t>
            </a:fld>
            <a:endParaRPr lang="en-US"/>
          </a:p>
        </p:txBody>
      </p:sp>
    </p:spTree>
    <p:extLst>
      <p:ext uri="{BB962C8B-B14F-4D97-AF65-F5344CB8AC3E}">
        <p14:creationId xmlns:p14="http://schemas.microsoft.com/office/powerpoint/2010/main" val="3824311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Capabilities (Cont’d)</a:t>
            </a:r>
          </a:p>
        </p:txBody>
      </p:sp>
      <p:sp>
        <p:nvSpPr>
          <p:cNvPr id="3" name="Content Placeholder 2"/>
          <p:cNvSpPr>
            <a:spLocks noGrp="1"/>
          </p:cNvSpPr>
          <p:nvPr>
            <p:ph idx="1"/>
          </p:nvPr>
        </p:nvSpPr>
        <p:spPr>
          <a:xfrm>
            <a:off x="1371600" y="1491917"/>
            <a:ext cx="10330932" cy="5152952"/>
          </a:xfrm>
        </p:spPr>
        <p:txBody>
          <a:bodyPr>
            <a:normAutofit/>
          </a:bodyPr>
          <a:lstStyle/>
          <a:p>
            <a:r>
              <a:rPr lang="en-US" dirty="0"/>
              <a:t>In e-business,</a:t>
            </a:r>
          </a:p>
          <a:p>
            <a:pPr lvl="1"/>
            <a:r>
              <a:rPr lang="en-US" dirty="0"/>
              <a:t>Rapid strategic decision making can be a challenge to strategic managers because in the traditional economy the development of a strategy normally entails a process over a timeframe stretching to months or years. In the e-business, </a:t>
            </a:r>
            <a:r>
              <a:rPr lang="en-US" dirty="0">
                <a:solidFill>
                  <a:srgbClr val="0070C0"/>
                </a:solidFill>
              </a:rPr>
              <a:t>this timeframe can be compressed to weeks</a:t>
            </a:r>
            <a:r>
              <a:rPr lang="en-US" dirty="0"/>
              <a:t> leading to increased risk of choosing the wrong or inappropriate strategy or failing to link strategy formulation with implementation in a coherent manner.</a:t>
            </a:r>
          </a:p>
          <a:p>
            <a:pPr lvl="1"/>
            <a:r>
              <a:rPr lang="en-US" dirty="0"/>
              <a:t>The acceptance of the need for strategic change requires identification of key benefits that accrue to each stakeholder group through participation in e-business processes and then to </a:t>
            </a:r>
            <a:r>
              <a:rPr lang="en-US" dirty="0">
                <a:solidFill>
                  <a:srgbClr val="0070C0"/>
                </a:solidFill>
              </a:rPr>
              <a:t>communicate</a:t>
            </a:r>
            <a:r>
              <a:rPr lang="en-US" dirty="0"/>
              <a:t> those benefits to each group.</a:t>
            </a:r>
          </a:p>
          <a:p>
            <a:pPr lvl="1"/>
            <a:r>
              <a:rPr lang="en-US" dirty="0"/>
              <a:t>Firms need to find ways of communicating value proposition to them within the specific environment of web-enabled promotion. Whereas traditional businesses rely on the results of market testing and research for information on how customers react to a value proposition, the e-business domain requires </a:t>
            </a:r>
            <a:r>
              <a:rPr lang="en-US" dirty="0">
                <a:solidFill>
                  <a:srgbClr val="0070C0"/>
                </a:solidFill>
              </a:rPr>
              <a:t>quicker response rates</a:t>
            </a:r>
            <a:r>
              <a:rPr lang="en-US" dirty="0"/>
              <a:t>.</a:t>
            </a:r>
          </a:p>
          <a:p>
            <a:pPr lvl="1"/>
            <a:r>
              <a:rPr lang="en-US" dirty="0">
                <a:solidFill>
                  <a:srgbClr val="0070C0"/>
                </a:solidFill>
              </a:rPr>
              <a:t>Customers can take a more proactive role </a:t>
            </a:r>
            <a:r>
              <a:rPr lang="en-US" dirty="0"/>
              <a:t>in initiating and continuing dialogue with firms. Real-time, two-way communication between a customer and an e-business may allow the firm to channel specific promotional material to that customer in response to a specific request or as part of a permission marketing strategy.</a:t>
            </a:r>
          </a:p>
        </p:txBody>
      </p:sp>
      <p:sp>
        <p:nvSpPr>
          <p:cNvPr id="4" name="Slide Number Placeholder 3"/>
          <p:cNvSpPr>
            <a:spLocks noGrp="1"/>
          </p:cNvSpPr>
          <p:nvPr>
            <p:ph type="sldNum" sz="quarter" idx="12"/>
          </p:nvPr>
        </p:nvSpPr>
        <p:spPr/>
        <p:txBody>
          <a:bodyPr/>
          <a:lstStyle/>
          <a:p>
            <a:fld id="{69E57DC2-970A-4B3E-BB1C-7A09969E49DF}" type="slidenum">
              <a:rPr lang="en-US" smtClean="0"/>
              <a:pPr/>
              <a:t>58</a:t>
            </a:fld>
            <a:endParaRPr lang="en-US"/>
          </a:p>
        </p:txBody>
      </p:sp>
    </p:spTree>
    <p:extLst>
      <p:ext uri="{BB962C8B-B14F-4D97-AF65-F5344CB8AC3E}">
        <p14:creationId xmlns:p14="http://schemas.microsoft.com/office/powerpoint/2010/main" val="40985739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Capabilities (Cont’d)</a:t>
            </a:r>
          </a:p>
        </p:txBody>
      </p:sp>
      <p:sp>
        <p:nvSpPr>
          <p:cNvPr id="3" name="Content Placeholder 2"/>
          <p:cNvSpPr>
            <a:spLocks noGrp="1"/>
          </p:cNvSpPr>
          <p:nvPr>
            <p:ph idx="1"/>
          </p:nvPr>
        </p:nvSpPr>
        <p:spPr/>
        <p:txBody>
          <a:bodyPr>
            <a:normAutofit lnSpcReduction="10000"/>
          </a:bodyPr>
          <a:lstStyle/>
          <a:p>
            <a:r>
              <a:rPr lang="en-US" dirty="0"/>
              <a:t>Key sources of dynamic capabilities:</a:t>
            </a:r>
          </a:p>
          <a:p>
            <a:pPr lvl="1"/>
            <a:r>
              <a:rPr lang="en-US" dirty="0"/>
              <a:t>Marketing sensing</a:t>
            </a:r>
          </a:p>
          <a:p>
            <a:pPr lvl="2"/>
            <a:r>
              <a:rPr lang="en-US" dirty="0"/>
              <a:t>The ability of the firm to analyze and understand the external forces that influence its ability to compete, e.g., competitor intelligence, market research, etc.</a:t>
            </a:r>
          </a:p>
          <a:p>
            <a:pPr lvl="1"/>
            <a:r>
              <a:rPr lang="en-US" dirty="0"/>
              <a:t>Organizational learning</a:t>
            </a:r>
          </a:p>
          <a:p>
            <a:pPr lvl="2"/>
            <a:r>
              <a:rPr lang="en-US" dirty="0"/>
              <a:t>The firm’s ability to gather, store, analyze, synthesize, disseminate and use information effectively and integrate that capability into their strategy, e.g., use of systems such as Enterprise Resource Planning (ERP), Customer Relationship Management (CRM) and Supply Chain Management (SCM).</a:t>
            </a:r>
          </a:p>
          <a:p>
            <a:pPr lvl="3"/>
            <a:r>
              <a:rPr lang="en-US" dirty="0"/>
              <a:t>ERP is a company-wide computer software system used to manage and coordinate resources, information and functions of a business from </a:t>
            </a:r>
            <a:r>
              <a:rPr lang="en-US"/>
              <a:t>data stores.</a:t>
            </a:r>
            <a:endParaRPr lang="en-US" dirty="0"/>
          </a:p>
          <a:p>
            <a:pPr lvl="1"/>
            <a:r>
              <a:rPr lang="en-US" dirty="0"/>
              <a:t>Coordination</a:t>
            </a:r>
          </a:p>
          <a:p>
            <a:pPr lvl="2"/>
            <a:r>
              <a:rPr lang="en-US" dirty="0"/>
              <a:t>The effectiveness with which the firm deploys its portfolio of resources to carry out activities that leads to superior performance, e.g., management of IT resources.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59</a:t>
            </a:fld>
            <a:endParaRPr lang="en-US"/>
          </a:p>
        </p:txBody>
      </p:sp>
    </p:spTree>
    <p:extLst>
      <p:ext uri="{BB962C8B-B14F-4D97-AF65-F5344CB8AC3E}">
        <p14:creationId xmlns:p14="http://schemas.microsoft.com/office/powerpoint/2010/main" val="324375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Good Communication? </a:t>
            </a:r>
          </a:p>
        </p:txBody>
      </p:sp>
      <p:sp>
        <p:nvSpPr>
          <p:cNvPr id="3" name="Content Placeholder 2"/>
          <p:cNvSpPr>
            <a:spLocks noGrp="1"/>
          </p:cNvSpPr>
          <p:nvPr>
            <p:ph idx="1"/>
          </p:nvPr>
        </p:nvSpPr>
        <p:spPr/>
        <p:txBody>
          <a:bodyPr/>
          <a:lstStyle/>
          <a:p>
            <a:r>
              <a:rPr lang="en-US" dirty="0">
                <a:solidFill>
                  <a:srgbClr val="0070C0"/>
                </a:solidFill>
              </a:rPr>
              <a:t>Principle 1</a:t>
            </a:r>
            <a:r>
              <a:rPr lang="en-US" dirty="0"/>
              <a:t>: The effectiveness of communication is measured by its outcome.</a:t>
            </a:r>
          </a:p>
          <a:p>
            <a:pPr lvl="1"/>
            <a:r>
              <a:rPr lang="en-US" dirty="0"/>
              <a:t>One study showed that although 97% of managers believed their own communication was clear, only 25% of the same people believed that the communication they received from their direct superior was clear and effective.</a:t>
            </a:r>
          </a:p>
          <a:p>
            <a:pPr lvl="1"/>
            <a:r>
              <a:rPr lang="en-US" dirty="0"/>
              <a:t>Another study showed that IT managers feel their communication is more effective than business managers feel it is.</a:t>
            </a:r>
          </a:p>
          <a:p>
            <a:r>
              <a:rPr lang="en-US" dirty="0">
                <a:solidFill>
                  <a:srgbClr val="0070C0"/>
                </a:solidFill>
              </a:rPr>
              <a:t>Principle 2</a:t>
            </a:r>
            <a:r>
              <a:rPr lang="en-US" dirty="0"/>
              <a:t>: Communication is a social behavior.</a:t>
            </a:r>
          </a:p>
          <a:p>
            <a:pPr lvl="1"/>
            <a:r>
              <a:rPr lang="en-US" dirty="0"/>
              <a:t>Communication not only transmits ideas; it also negotiates relationships.</a:t>
            </a:r>
          </a:p>
          <a:p>
            <a:pPr lvl="1"/>
            <a:r>
              <a:rPr lang="en-US" dirty="0"/>
              <a:t>Thus, how you say what you mean is just as important as what you say.</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6</a:t>
            </a:fld>
            <a:endParaRPr lang="en-US"/>
          </a:p>
        </p:txBody>
      </p:sp>
    </p:spTree>
    <p:extLst>
      <p:ext uri="{BB962C8B-B14F-4D97-AF65-F5344CB8AC3E}">
        <p14:creationId xmlns:p14="http://schemas.microsoft.com/office/powerpoint/2010/main" val="37541318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C00C68-BBD9-400F-A658-DC868FB4CA70}"/>
              </a:ext>
            </a:extLst>
          </p:cNvPr>
          <p:cNvSpPr>
            <a:spLocks noGrp="1"/>
          </p:cNvSpPr>
          <p:nvPr>
            <p:ph type="title"/>
          </p:nvPr>
        </p:nvSpPr>
        <p:spPr/>
        <p:txBody>
          <a:bodyPr>
            <a:normAutofit fontScale="90000"/>
          </a:bodyPr>
          <a:lstStyle/>
          <a:p>
            <a:pPr algn="ctr"/>
            <a:br>
              <a:rPr lang="en-US" altLang="zh-MO" dirty="0"/>
            </a:br>
            <a:br>
              <a:rPr lang="en-US" altLang="zh-MO" dirty="0"/>
            </a:br>
            <a:br>
              <a:rPr lang="en-US" altLang="zh-MO" dirty="0"/>
            </a:br>
            <a:br>
              <a:rPr lang="en-US" altLang="zh-MO" dirty="0"/>
            </a:br>
            <a:br>
              <a:rPr lang="en-US" altLang="zh-MO" dirty="0"/>
            </a:br>
            <a:r>
              <a:rPr lang="en-US" altLang="zh-MO" sz="4900" dirty="0"/>
              <a:t>M-commerce </a:t>
            </a:r>
            <a:br>
              <a:rPr lang="en-US" altLang="zh-MO" sz="5300" dirty="0"/>
            </a:br>
            <a:r>
              <a:rPr lang="en-US" altLang="zh-MO" sz="4091" dirty="0"/>
              <a:t>  </a:t>
            </a:r>
            <a:endParaRPr lang="zh-MO" altLang="en-US" sz="4091" dirty="0"/>
          </a:p>
        </p:txBody>
      </p:sp>
    </p:spTree>
    <p:extLst>
      <p:ext uri="{BB962C8B-B14F-4D97-AF65-F5344CB8AC3E}">
        <p14:creationId xmlns:p14="http://schemas.microsoft.com/office/powerpoint/2010/main" val="31630548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Commerce</a:t>
            </a:r>
          </a:p>
        </p:txBody>
      </p:sp>
      <p:sp>
        <p:nvSpPr>
          <p:cNvPr id="3" name="Content Placeholder 2"/>
          <p:cNvSpPr>
            <a:spLocks noGrp="1"/>
          </p:cNvSpPr>
          <p:nvPr>
            <p:ph idx="1"/>
          </p:nvPr>
        </p:nvSpPr>
        <p:spPr/>
        <p:txBody>
          <a:bodyPr>
            <a:normAutofit fontScale="92500" lnSpcReduction="20000"/>
          </a:bodyPr>
          <a:lstStyle/>
          <a:p>
            <a:r>
              <a:rPr lang="en-US" dirty="0"/>
              <a:t>There are many definitions of what constitute mobile commerce (m-commerce) but all feature the basic element of interactive communication for undertaking business using mobile devices.</a:t>
            </a:r>
          </a:p>
          <a:p>
            <a:r>
              <a:rPr lang="en-US" dirty="0">
                <a:hlinkClick r:id="rId2"/>
              </a:rPr>
              <a:t>Key concepts</a:t>
            </a:r>
            <a:r>
              <a:rPr lang="en-US" dirty="0"/>
              <a:t> underpinning m-commerce include:</a:t>
            </a:r>
          </a:p>
          <a:p>
            <a:pPr lvl="1"/>
            <a:r>
              <a:rPr lang="en-US" dirty="0"/>
              <a:t>Ubiquity</a:t>
            </a:r>
          </a:p>
          <a:p>
            <a:pPr lvl="1"/>
            <a:r>
              <a:rPr lang="en-US" dirty="0"/>
              <a:t>Universality</a:t>
            </a:r>
          </a:p>
          <a:p>
            <a:pPr lvl="1"/>
            <a:r>
              <a:rPr lang="en-US" dirty="0"/>
              <a:t>Uniqueness</a:t>
            </a:r>
          </a:p>
          <a:p>
            <a:pPr lvl="1"/>
            <a:r>
              <a:rPr lang="en-US" dirty="0"/>
              <a:t>Unison</a:t>
            </a:r>
          </a:p>
          <a:p>
            <a:r>
              <a:rPr lang="en-US" dirty="0"/>
              <a:t>Market penetration for mobile phone has been exponential in growth, fast-paced and global in scale. </a:t>
            </a:r>
          </a:p>
          <a:p>
            <a:r>
              <a:rPr lang="en-US" dirty="0"/>
              <a:t>As mobile telephony services reached saturation in leading markets such as the USA, Europe and Japan, so manufacturers sought competitive advantage by extending functionality and differentiating through design.</a:t>
            </a:r>
          </a:p>
        </p:txBody>
      </p:sp>
      <p:sp>
        <p:nvSpPr>
          <p:cNvPr id="4" name="Slide Number Placeholder 3"/>
          <p:cNvSpPr>
            <a:spLocks noGrp="1"/>
          </p:cNvSpPr>
          <p:nvPr>
            <p:ph type="sldNum" sz="quarter" idx="12"/>
          </p:nvPr>
        </p:nvSpPr>
        <p:spPr/>
        <p:txBody>
          <a:bodyPr/>
          <a:lstStyle/>
          <a:p>
            <a:fld id="{69E57DC2-970A-4B3E-BB1C-7A09969E49DF}" type="slidenum">
              <a:rPr lang="en-US" smtClean="0"/>
              <a:pPr/>
              <a:t>61</a:t>
            </a:fld>
            <a:endParaRPr lang="en-US"/>
          </a:p>
        </p:txBody>
      </p:sp>
    </p:spTree>
    <p:extLst>
      <p:ext uri="{BB962C8B-B14F-4D97-AF65-F5344CB8AC3E}">
        <p14:creationId xmlns:p14="http://schemas.microsoft.com/office/powerpoint/2010/main" val="3162645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Commerce (Cont’d)</a:t>
            </a:r>
          </a:p>
        </p:txBody>
      </p:sp>
      <p:sp>
        <p:nvSpPr>
          <p:cNvPr id="3" name="Content Placeholder 2"/>
          <p:cNvSpPr>
            <a:spLocks noGrp="1"/>
          </p:cNvSpPr>
          <p:nvPr>
            <p:ph idx="1"/>
          </p:nvPr>
        </p:nvSpPr>
        <p:spPr>
          <a:xfrm>
            <a:off x="1371600" y="1619107"/>
            <a:ext cx="10330932" cy="4922633"/>
          </a:xfrm>
        </p:spPr>
        <p:txBody>
          <a:bodyPr>
            <a:normAutofit/>
          </a:bodyPr>
          <a:lstStyle/>
          <a:p>
            <a:r>
              <a:rPr lang="en-US" dirty="0"/>
              <a:t>The mobile commerce value chain:</a:t>
            </a:r>
          </a:p>
          <a:p>
            <a:endParaRPr lang="en-US" dirty="0"/>
          </a:p>
          <a:p>
            <a:endParaRPr lang="en-US" dirty="0"/>
          </a:p>
          <a:p>
            <a:endParaRPr lang="en-US" dirty="0"/>
          </a:p>
          <a:p>
            <a:endParaRPr lang="en-US" dirty="0"/>
          </a:p>
          <a:p>
            <a:endParaRPr lang="en-US" dirty="0"/>
          </a:p>
          <a:p>
            <a:r>
              <a:rPr lang="en-US" dirty="0"/>
              <a:t>Strategies for m-commerce:</a:t>
            </a:r>
          </a:p>
          <a:p>
            <a:pPr lvl="1"/>
            <a:r>
              <a:rPr lang="en-US" dirty="0"/>
              <a:t>Many of the lessons learned in e-commerce can be transferred to that of m-commerce, especially strategic alliances and partnerships.</a:t>
            </a:r>
          </a:p>
          <a:p>
            <a:pPr lvl="1"/>
            <a:r>
              <a:rPr lang="en-US" dirty="0"/>
              <a:t>Strategic alliances create barriers to entry and extend the competencies of firms competing in the m-commerce domain.</a:t>
            </a:r>
          </a:p>
          <a:p>
            <a:pPr lvl="1"/>
            <a:r>
              <a:rPr lang="en-US" dirty="0"/>
              <a:t>Previously cited barriers to growth such as the lack of common standard, slow transmission, small screens and slow transaction times are being overcome.</a:t>
            </a:r>
          </a:p>
        </p:txBody>
      </p:sp>
      <p:sp>
        <p:nvSpPr>
          <p:cNvPr id="4" name="Slide Number Placeholder 3"/>
          <p:cNvSpPr>
            <a:spLocks noGrp="1"/>
          </p:cNvSpPr>
          <p:nvPr>
            <p:ph type="sldNum" sz="quarter" idx="12"/>
          </p:nvPr>
        </p:nvSpPr>
        <p:spPr/>
        <p:txBody>
          <a:bodyPr/>
          <a:lstStyle/>
          <a:p>
            <a:fld id="{69E57DC2-970A-4B3E-BB1C-7A09969E49DF}" type="slidenum">
              <a:rPr lang="en-US" smtClean="0"/>
              <a:pPr/>
              <a:t>62</a:t>
            </a:fld>
            <a:endParaRPr lang="en-US"/>
          </a:p>
        </p:txBody>
      </p:sp>
      <p:pic>
        <p:nvPicPr>
          <p:cNvPr id="5" name="Picture 4"/>
          <p:cNvPicPr>
            <a:picLocks noChangeAspect="1"/>
          </p:cNvPicPr>
          <p:nvPr/>
        </p:nvPicPr>
        <p:blipFill>
          <a:blip r:embed="rId2"/>
          <a:stretch>
            <a:fillRect/>
          </a:stretch>
        </p:blipFill>
        <p:spPr>
          <a:xfrm>
            <a:off x="3739140" y="2151846"/>
            <a:ext cx="6210176" cy="1628947"/>
          </a:xfrm>
          <a:prstGeom prst="rect">
            <a:avLst/>
          </a:prstGeom>
        </p:spPr>
      </p:pic>
    </p:spTree>
    <p:extLst>
      <p:ext uri="{BB962C8B-B14F-4D97-AF65-F5344CB8AC3E}">
        <p14:creationId xmlns:p14="http://schemas.microsoft.com/office/powerpoint/2010/main" val="18427624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Key learning points in this section:</a:t>
            </a:r>
          </a:p>
          <a:p>
            <a:pPr lvl="1"/>
            <a:r>
              <a:rPr lang="en-US" dirty="0"/>
              <a:t>Strategic management thinking has had to adapt to aid understanding of the role it plays in firms gaining and sustaining competitive advantage in the e-business domain.</a:t>
            </a:r>
          </a:p>
          <a:p>
            <a:pPr lvl="1"/>
            <a:r>
              <a:rPr lang="en-US" dirty="0"/>
              <a:t>The development of the digital economy has transformed businesses and the wider economy by providing new and better quality products and services that have global demand.</a:t>
            </a:r>
          </a:p>
          <a:p>
            <a:pPr lvl="1"/>
            <a:r>
              <a:rPr lang="en-US" dirty="0"/>
              <a:t>The Positioning Approach to strategy is a useful starting point for understanding competitive environments but does not translate well to e-business because of the static nature of the model and the lack of recognition that many modern e-business firms collaborate and establish partnerships.</a:t>
            </a:r>
          </a:p>
          <a:p>
            <a:pPr lvl="1"/>
            <a:r>
              <a:rPr lang="en-US" dirty="0"/>
              <a:t>The Resource-Based View recognizes the intangible resources and capabilities that form an important driver of competitive advantage in the e-business environment.</a:t>
            </a:r>
          </a:p>
        </p:txBody>
      </p:sp>
      <p:sp>
        <p:nvSpPr>
          <p:cNvPr id="4" name="Slide Number Placeholder 3"/>
          <p:cNvSpPr>
            <a:spLocks noGrp="1"/>
          </p:cNvSpPr>
          <p:nvPr>
            <p:ph type="sldNum" sz="quarter" idx="12"/>
          </p:nvPr>
        </p:nvSpPr>
        <p:spPr/>
        <p:txBody>
          <a:bodyPr/>
          <a:lstStyle/>
          <a:p>
            <a:fld id="{69E57DC2-970A-4B3E-BB1C-7A09969E49DF}" type="slidenum">
              <a:rPr lang="en-US" smtClean="0"/>
              <a:pPr/>
              <a:t>63</a:t>
            </a:fld>
            <a:endParaRPr lang="en-US"/>
          </a:p>
        </p:txBody>
      </p:sp>
    </p:spTree>
    <p:extLst>
      <p:ext uri="{BB962C8B-B14F-4D97-AF65-F5344CB8AC3E}">
        <p14:creationId xmlns:p14="http://schemas.microsoft.com/office/powerpoint/2010/main" val="2809830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 (Cont’d)</a:t>
            </a:r>
          </a:p>
        </p:txBody>
      </p:sp>
      <p:sp>
        <p:nvSpPr>
          <p:cNvPr id="3" name="Content Placeholder 2"/>
          <p:cNvSpPr>
            <a:spLocks noGrp="1"/>
          </p:cNvSpPr>
          <p:nvPr>
            <p:ph idx="1"/>
          </p:nvPr>
        </p:nvSpPr>
        <p:spPr/>
        <p:txBody>
          <a:bodyPr/>
          <a:lstStyle/>
          <a:p>
            <a:r>
              <a:rPr lang="en-US" dirty="0"/>
              <a:t>Key learning points in this section (Cont’d):</a:t>
            </a:r>
          </a:p>
          <a:p>
            <a:pPr lvl="1"/>
            <a:r>
              <a:rPr lang="en-US" dirty="0"/>
              <a:t>Dynamic capabilities theory is an adjunct of the RBV designed to reflect the rapidly changing and uncertain environment that characterizes e-business.</a:t>
            </a:r>
          </a:p>
          <a:p>
            <a:pPr lvl="1"/>
            <a:r>
              <a:rPr lang="en-US" dirty="0"/>
              <a:t>M-commerce is highly reliant on strategic alliances and partnerships as individual firms seek to acquire the resources and capabilities needed to, first of all, compete effectively, and then go on to gain a competitive advantage.</a:t>
            </a:r>
          </a:p>
        </p:txBody>
      </p:sp>
      <p:sp>
        <p:nvSpPr>
          <p:cNvPr id="4" name="Slide Number Placeholder 3"/>
          <p:cNvSpPr>
            <a:spLocks noGrp="1"/>
          </p:cNvSpPr>
          <p:nvPr>
            <p:ph type="sldNum" sz="quarter" idx="12"/>
          </p:nvPr>
        </p:nvSpPr>
        <p:spPr/>
        <p:txBody>
          <a:bodyPr/>
          <a:lstStyle/>
          <a:p>
            <a:fld id="{69E57DC2-970A-4B3E-BB1C-7A09969E49DF}" type="slidenum">
              <a:rPr lang="en-US" smtClean="0"/>
              <a:pPr/>
              <a:t>64</a:t>
            </a:fld>
            <a:endParaRPr lang="en-US"/>
          </a:p>
        </p:txBody>
      </p:sp>
    </p:spTree>
    <p:extLst>
      <p:ext uri="{BB962C8B-B14F-4D97-AF65-F5344CB8AC3E}">
        <p14:creationId xmlns:p14="http://schemas.microsoft.com/office/powerpoint/2010/main" val="125618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Good Communication? (Cont’d)</a:t>
            </a:r>
          </a:p>
        </p:txBody>
      </p:sp>
      <p:sp>
        <p:nvSpPr>
          <p:cNvPr id="3" name="Content Placeholder 2"/>
          <p:cNvSpPr>
            <a:spLocks noGrp="1"/>
          </p:cNvSpPr>
          <p:nvPr>
            <p:ph idx="1"/>
          </p:nvPr>
        </p:nvSpPr>
        <p:spPr>
          <a:xfrm>
            <a:off x="1371600" y="1807950"/>
            <a:ext cx="5532567" cy="4509452"/>
          </a:xfrm>
        </p:spPr>
        <p:txBody>
          <a:bodyPr/>
          <a:lstStyle/>
          <a:p>
            <a:r>
              <a:rPr lang="en-US" dirty="0">
                <a:solidFill>
                  <a:srgbClr val="0070C0"/>
                </a:solidFill>
              </a:rPr>
              <a:t>Principle 3</a:t>
            </a:r>
            <a:r>
              <a:rPr lang="en-US" dirty="0"/>
              <a:t>: Shared knowledge improve communications.</a:t>
            </a:r>
          </a:p>
          <a:p>
            <a:pPr lvl="1"/>
            <a:r>
              <a:rPr lang="en-US" dirty="0"/>
              <a:t>Studies show that the more IT staff learns about the business, the better communication becomes.</a:t>
            </a:r>
          </a:p>
          <a:p>
            <a:pPr lvl="1"/>
            <a:r>
              <a:rPr lang="en-US" dirty="0"/>
              <a:t>Shared knowledge leads to increased frequency of communication and greater understanding, both of which lead to more success in implementation, which in turn leads to more communication and improve relationships.</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7</a:t>
            </a:fld>
            <a:endParaRPr lang="en-US"/>
          </a:p>
        </p:txBody>
      </p:sp>
      <p:graphicFrame>
        <p:nvGraphicFramePr>
          <p:cNvPr id="5" name="Diagram 4"/>
          <p:cNvGraphicFramePr/>
          <p:nvPr>
            <p:extLst>
              <p:ext uri="{D42A27DB-BD31-4B8C-83A1-F6EECF244321}">
                <p14:modId xmlns:p14="http://schemas.microsoft.com/office/powerpoint/2010/main" val="249908233"/>
              </p:ext>
            </p:extLst>
          </p:nvPr>
        </p:nvGraphicFramePr>
        <p:xfrm>
          <a:off x="7874025" y="2772591"/>
          <a:ext cx="3868064" cy="38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own Arrow 5"/>
          <p:cNvSpPr/>
          <p:nvPr/>
        </p:nvSpPr>
        <p:spPr>
          <a:xfrm rot="18623849">
            <a:off x="7842041" y="2563673"/>
            <a:ext cx="545007" cy="862928"/>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nvGrpSpPr>
          <p:cNvPr id="7" name="Group 6"/>
          <p:cNvGrpSpPr/>
          <p:nvPr/>
        </p:nvGrpSpPr>
        <p:grpSpPr>
          <a:xfrm>
            <a:off x="6944812" y="1455811"/>
            <a:ext cx="1439191" cy="1439191"/>
            <a:chOff x="3034" y="282718"/>
            <a:chExt cx="1439191" cy="1439191"/>
          </a:xfrm>
        </p:grpSpPr>
        <p:sp>
          <p:nvSpPr>
            <p:cNvPr id="8" name="Rectangle 7"/>
            <p:cNvSpPr/>
            <p:nvPr/>
          </p:nvSpPr>
          <p:spPr>
            <a:xfrm>
              <a:off x="3034" y="282718"/>
              <a:ext cx="1439191" cy="143919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Rectangle 8"/>
            <p:cNvSpPr/>
            <p:nvPr/>
          </p:nvSpPr>
          <p:spPr>
            <a:xfrm>
              <a:off x="3034" y="282718"/>
              <a:ext cx="1439191" cy="143919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a:t>Shared Knowledge</a:t>
              </a:r>
            </a:p>
          </p:txBody>
        </p:sp>
      </p:grpSp>
    </p:spTree>
    <p:extLst>
      <p:ext uri="{BB962C8B-B14F-4D97-AF65-F5344CB8AC3E}">
        <p14:creationId xmlns:p14="http://schemas.microsoft.com/office/powerpoint/2010/main" val="139314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Good Communication? (Cont’d) </a:t>
            </a:r>
            <a:endParaRPr lang="en-US" dirty="0"/>
          </a:p>
        </p:txBody>
      </p:sp>
      <p:sp>
        <p:nvSpPr>
          <p:cNvPr id="3" name="Content Placeholder 2"/>
          <p:cNvSpPr>
            <a:spLocks noGrp="1"/>
          </p:cNvSpPr>
          <p:nvPr>
            <p:ph idx="1"/>
          </p:nvPr>
        </p:nvSpPr>
        <p:spPr/>
        <p:txBody>
          <a:bodyPr/>
          <a:lstStyle/>
          <a:p>
            <a:r>
              <a:rPr lang="en-US" dirty="0">
                <a:solidFill>
                  <a:srgbClr val="0070C0"/>
                </a:solidFill>
              </a:rPr>
              <a:t>Principle 4</a:t>
            </a:r>
            <a:r>
              <a:rPr lang="en-US" dirty="0"/>
              <a:t>: Matured organizations have better communication.</a:t>
            </a:r>
          </a:p>
          <a:p>
            <a:pPr lvl="1"/>
            <a:r>
              <a:rPr lang="en-US" dirty="0"/>
              <a:t>Although communication is a social process, it is also embedded within and fundamental to organization processes.</a:t>
            </a:r>
          </a:p>
          <a:p>
            <a:pPr lvl="1"/>
            <a:r>
              <a:rPr lang="en-US" dirty="0"/>
              <a:t>Strong practices support and reinforce good interpersonal communication.</a:t>
            </a:r>
          </a:p>
          <a:p>
            <a:pPr lvl="1"/>
            <a:r>
              <a:rPr lang="en-US" dirty="0"/>
              <a:t>“You can’t be a partner unless you’re a mature IT organization.”</a:t>
            </a:r>
          </a:p>
          <a:p>
            <a:pPr lvl="1"/>
            <a:r>
              <a:rPr lang="en-US" dirty="0"/>
              <a:t>Improved maturity can help communication in terms of:</a:t>
            </a:r>
          </a:p>
          <a:p>
            <a:pPr lvl="2"/>
            <a:r>
              <a:rPr lang="en-US" dirty="0"/>
              <a:t>Developing business cases</a:t>
            </a:r>
          </a:p>
          <a:p>
            <a:pPr lvl="2"/>
            <a:r>
              <a:rPr lang="en-US" dirty="0"/>
              <a:t>Risk assessments</a:t>
            </a:r>
          </a:p>
          <a:p>
            <a:pPr lvl="2"/>
            <a:r>
              <a:rPr lang="en-US" dirty="0"/>
              <a:t>Integrating with the “big picture”</a:t>
            </a:r>
          </a:p>
          <a:p>
            <a:pPr lvl="2"/>
            <a:r>
              <a:rPr lang="en-US" dirty="0"/>
              <a:t>Communicating across business silos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8</a:t>
            </a:fld>
            <a:endParaRPr lang="en-US"/>
          </a:p>
        </p:txBody>
      </p:sp>
    </p:spTree>
    <p:extLst>
      <p:ext uri="{BB962C8B-B14F-4D97-AF65-F5344CB8AC3E}">
        <p14:creationId xmlns:p14="http://schemas.microsoft.com/office/powerpoint/2010/main" val="12229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Obstacles to Effective Communication</a:t>
            </a:r>
          </a:p>
        </p:txBody>
      </p:sp>
      <p:sp>
        <p:nvSpPr>
          <p:cNvPr id="3" name="Content Placeholder 2"/>
          <p:cNvSpPr>
            <a:spLocks noGrp="1"/>
          </p:cNvSpPr>
          <p:nvPr>
            <p:ph idx="1"/>
          </p:nvPr>
        </p:nvSpPr>
        <p:spPr/>
        <p:txBody>
          <a:bodyPr/>
          <a:lstStyle/>
          <a:p>
            <a:r>
              <a:rPr lang="en-US" dirty="0">
                <a:solidFill>
                  <a:srgbClr val="0070C0"/>
                </a:solidFill>
              </a:rPr>
              <a:t>The changing nature of IT work</a:t>
            </a:r>
            <a:r>
              <a:rPr lang="en-US" dirty="0"/>
              <a:t>: Increasingly, IT staff are intermediaries between third party contract staff, global staff, or external stakeholders and vendors as well as traditional business users. When multiple cultures, different political contexts, diverse time zones and virtual relationships are added into the mix, communication simply becomes more multifaceted and challenging. Furthermore, transformation, innovation or simply bigger and more visible projects all require more communication than the norm.</a:t>
            </a:r>
          </a:p>
          <a:p>
            <a:r>
              <a:rPr lang="en-US" dirty="0">
                <a:solidFill>
                  <a:srgbClr val="0070C0"/>
                </a:solidFill>
              </a:rPr>
              <a:t>Hiring practices</a:t>
            </a:r>
            <a:r>
              <a:rPr lang="en-US" dirty="0"/>
              <a:t>: IT skills are changing to become more consultative and collaborative. “IT organizations can no longer support smart, super-talented but socially disruptive people who cannot work well with a team or with the business.” However, advertised job requirements tend emphasize formal technical training.</a:t>
            </a:r>
          </a:p>
        </p:txBody>
      </p:sp>
      <p:sp>
        <p:nvSpPr>
          <p:cNvPr id="4" name="Slide Number Placeholder 3"/>
          <p:cNvSpPr>
            <a:spLocks noGrp="1"/>
          </p:cNvSpPr>
          <p:nvPr>
            <p:ph type="sldNum" sz="quarter" idx="12"/>
          </p:nvPr>
        </p:nvSpPr>
        <p:spPr/>
        <p:txBody>
          <a:bodyPr/>
          <a:lstStyle/>
          <a:p>
            <a:fld id="{69E57DC2-970A-4B3E-BB1C-7A09969E49DF}" type="slidenum">
              <a:rPr lang="en-US" smtClean="0"/>
              <a:t>9</a:t>
            </a:fld>
            <a:endParaRPr lang="en-US"/>
          </a:p>
        </p:txBody>
      </p:sp>
    </p:spTree>
    <p:extLst>
      <p:ext uri="{BB962C8B-B14F-4D97-AF65-F5344CB8AC3E}">
        <p14:creationId xmlns:p14="http://schemas.microsoft.com/office/powerpoint/2010/main" val="8696808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2510</TotalTime>
  <Words>6102</Words>
  <Application>Microsoft Office PowerPoint</Application>
  <PresentationFormat>Widescreen</PresentationFormat>
  <Paragraphs>421</Paragraphs>
  <Slides>64</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方正姚体</vt:lpstr>
      <vt:lpstr>微軟正黑體</vt:lpstr>
      <vt:lpstr>新細明體</vt:lpstr>
      <vt:lpstr>华文新魏</vt:lpstr>
      <vt:lpstr>Arial</vt:lpstr>
      <vt:lpstr>Calibri</vt:lpstr>
      <vt:lpstr>Times New Roman</vt:lpstr>
      <vt:lpstr>Trebuchet MS</vt:lpstr>
      <vt:lpstr>Wingdings 3</vt:lpstr>
      <vt:lpstr>Facet</vt:lpstr>
      <vt:lpstr>    Strategic Information  Systems Management    Section 1  Communicating with business managers       Class Code: COMP423  H.Y Kan, Stanley   Room: (WUI CHI) - 4/F, N46B  Email: hykan@ipm.edu.mo     Tel: 8599-6883   </vt:lpstr>
      <vt:lpstr>Introduction</vt:lpstr>
      <vt:lpstr>Introduction (Cont’d)</vt:lpstr>
      <vt:lpstr>Communication in the Business-IT Relationship</vt:lpstr>
      <vt:lpstr>     Communication    </vt:lpstr>
      <vt:lpstr>What is Good Communication? </vt:lpstr>
      <vt:lpstr>What is Good Communication? (Cont’d)</vt:lpstr>
      <vt:lpstr>What is Good Communication? (Cont’d) </vt:lpstr>
      <vt:lpstr>Obstacles to Effective Communication</vt:lpstr>
      <vt:lpstr>Obstacles to Effective Communication (Cont’d)</vt:lpstr>
      <vt:lpstr>Communication Skills for IT Staff</vt:lpstr>
      <vt:lpstr>Communication Skills for IT Staff (Cont’d)</vt:lpstr>
      <vt:lpstr>Communication Skills for IT Staff (Cont’d)</vt:lpstr>
      <vt:lpstr>Improving Business-IT Communication</vt:lpstr>
      <vt:lpstr>Improving Business-IT Communication (Cont’d)</vt:lpstr>
      <vt:lpstr>Improving Business-IT Communication (Cont’d)</vt:lpstr>
      <vt:lpstr>IT Communications Competencies</vt:lpstr>
      <vt:lpstr>IT Communications Competencies (Cont’d)</vt:lpstr>
      <vt:lpstr>IT Communications Competencies (Cont’d)</vt:lpstr>
      <vt:lpstr>IT Communications Competencies (Cont’d)</vt:lpstr>
      <vt:lpstr>IT Communications Competencies (Cont’d)</vt:lpstr>
      <vt:lpstr>     The Development of Strategic Management    </vt:lpstr>
      <vt:lpstr>The Development of Strategic Management</vt:lpstr>
      <vt:lpstr>The Development of Strategic Management (Cont’d)</vt:lpstr>
      <vt:lpstr>The Development of Strategic Management (Cont’d)</vt:lpstr>
      <vt:lpstr>The Development of Strategic Management (Cont’d)</vt:lpstr>
      <vt:lpstr>The Development of Strategic Management (Cont’d)</vt:lpstr>
      <vt:lpstr>The Development of Strategic Management (Cont’d)</vt:lpstr>
      <vt:lpstr>The Development of Strategic Management (Cont’d)</vt:lpstr>
      <vt:lpstr>The Development of Strategic Management (Cont’d)</vt:lpstr>
      <vt:lpstr>     The development of the  Digital Economy    </vt:lpstr>
      <vt:lpstr>The Development of the Digital Economy</vt:lpstr>
      <vt:lpstr>The Development of the Digital Economy (Cont’d)</vt:lpstr>
      <vt:lpstr>The Development of the Digital Economy (Cont’d)</vt:lpstr>
      <vt:lpstr>The Positioning Approach</vt:lpstr>
      <vt:lpstr>     The Positioning Approach    </vt:lpstr>
      <vt:lpstr>The Positioning Approach</vt:lpstr>
      <vt:lpstr>The Positioning Approach (Cont’d)</vt:lpstr>
      <vt:lpstr>The Positioning Approach (Cont’d)</vt:lpstr>
      <vt:lpstr>Class Exercise</vt:lpstr>
      <vt:lpstr>The Positioning Approach (Cont’d)</vt:lpstr>
      <vt:lpstr>The Positioning Approach (Cont’d)</vt:lpstr>
      <vt:lpstr>Class Exercise</vt:lpstr>
      <vt:lpstr>     The Competitive Environment    </vt:lpstr>
      <vt:lpstr>The Competitive Environment</vt:lpstr>
      <vt:lpstr>The Competitive Environment (Cont’d)</vt:lpstr>
      <vt:lpstr>The Competitive Environment (Cont’d)</vt:lpstr>
      <vt:lpstr>Class Exercise</vt:lpstr>
      <vt:lpstr>     The Resources-Based View     </vt:lpstr>
      <vt:lpstr>The Resource-Based View (RBV)</vt:lpstr>
      <vt:lpstr>The Resource-Based View (RBV) (Cont’d)</vt:lpstr>
      <vt:lpstr>Class Exercise</vt:lpstr>
      <vt:lpstr>E-Business and the RBV</vt:lpstr>
      <vt:lpstr>     The Strategic Information System and the RBV    </vt:lpstr>
      <vt:lpstr>Strategic Information Systems and the RBV</vt:lpstr>
      <vt:lpstr>     Dynamic Capabilities     </vt:lpstr>
      <vt:lpstr>Dynamic Capabilities</vt:lpstr>
      <vt:lpstr>Dynamic Capabilities (Cont’d)</vt:lpstr>
      <vt:lpstr>Dynamic Capabilities (Cont’d)</vt:lpstr>
      <vt:lpstr>     M-commerce    </vt:lpstr>
      <vt:lpstr>Mobile Commerce</vt:lpstr>
      <vt:lpstr>Mobile Commerce (Cont’d)</vt:lpstr>
      <vt:lpstr>Section Summary</vt:lpstr>
      <vt:lpstr>Section Summary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Wendy Hui</dc:creator>
  <cp:lastModifiedBy>KAN HO YIN WISELY, WISELY</cp:lastModifiedBy>
  <cp:revision>136</cp:revision>
  <dcterms:created xsi:type="dcterms:W3CDTF">2017-12-19T03:17:12Z</dcterms:created>
  <dcterms:modified xsi:type="dcterms:W3CDTF">2021-12-31T01:28:53Z</dcterms:modified>
</cp:coreProperties>
</file>