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22"/>
  </p:notesMasterIdLst>
  <p:sldIdLst>
    <p:sldId id="320"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AAB60D-DB3D-4F73-A1C6-1B840F4147A1}"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n-US"/>
        </a:p>
      </dgm:t>
    </dgm:pt>
    <dgm:pt modelId="{7CC556B5-86E8-4322-8432-38195C32420C}">
      <dgm:prSet phldrT="[Text]" custT="1"/>
      <dgm:spPr/>
      <dgm:t>
        <a:bodyPr/>
        <a:lstStyle/>
        <a:p>
          <a:r>
            <a:rPr lang="en-US" sz="1800" u="sng" dirty="0"/>
            <a:t>Step 1</a:t>
          </a:r>
          <a:r>
            <a:rPr lang="en-US" sz="1800" dirty="0"/>
            <a:t>: Create a Capability Management Office</a:t>
          </a:r>
        </a:p>
      </dgm:t>
    </dgm:pt>
    <dgm:pt modelId="{E2D5DF61-8AA7-41DE-A551-4BB4B4A1204C}" type="parTrans" cxnId="{9C4F96EB-EC34-4BFC-B613-F59992E3F09F}">
      <dgm:prSet/>
      <dgm:spPr/>
      <dgm:t>
        <a:bodyPr/>
        <a:lstStyle/>
        <a:p>
          <a:endParaRPr lang="en-US" sz="1800"/>
        </a:p>
      </dgm:t>
    </dgm:pt>
    <dgm:pt modelId="{9BCB778F-A79C-47A2-A4DE-139B51F4E677}" type="sibTrans" cxnId="{9C4F96EB-EC34-4BFC-B613-F59992E3F09F}">
      <dgm:prSet/>
      <dgm:spPr/>
      <dgm:t>
        <a:bodyPr/>
        <a:lstStyle/>
        <a:p>
          <a:endParaRPr lang="en-US" sz="1800"/>
        </a:p>
      </dgm:t>
    </dgm:pt>
    <dgm:pt modelId="{39D10572-638F-4012-B7FA-ED00A89088BE}">
      <dgm:prSet phldrT="[Text]" custT="1"/>
      <dgm:spPr/>
      <dgm:t>
        <a:bodyPr/>
        <a:lstStyle/>
        <a:p>
          <a:r>
            <a:rPr lang="en-US" sz="1800" u="sng" dirty="0"/>
            <a:t>Step 2</a:t>
          </a:r>
          <a:r>
            <a:rPr lang="en-US" sz="1800" dirty="0"/>
            <a:t>: Identify Essential IT Capabilities</a:t>
          </a:r>
        </a:p>
      </dgm:t>
    </dgm:pt>
    <dgm:pt modelId="{D472FEEE-69D6-421D-A5FA-7E74D1DAA182}" type="parTrans" cxnId="{2202E25C-E38B-4F88-90C3-83ED0A64DF5D}">
      <dgm:prSet custT="1"/>
      <dgm:spPr>
        <a:ln>
          <a:tailEnd type="triangle"/>
        </a:ln>
      </dgm:spPr>
      <dgm:t>
        <a:bodyPr/>
        <a:lstStyle/>
        <a:p>
          <a:endParaRPr lang="en-US" sz="1800"/>
        </a:p>
      </dgm:t>
    </dgm:pt>
    <dgm:pt modelId="{E41E5D7C-728E-4174-8D41-7734F68EC0B1}" type="sibTrans" cxnId="{2202E25C-E38B-4F88-90C3-83ED0A64DF5D}">
      <dgm:prSet/>
      <dgm:spPr/>
      <dgm:t>
        <a:bodyPr/>
        <a:lstStyle/>
        <a:p>
          <a:endParaRPr lang="en-US" sz="1800"/>
        </a:p>
      </dgm:t>
    </dgm:pt>
    <dgm:pt modelId="{EAED88E0-BED0-4C03-A562-67E1ABC390E5}">
      <dgm:prSet phldrT="[Text]" custT="1"/>
      <dgm:spPr/>
      <dgm:t>
        <a:bodyPr/>
        <a:lstStyle/>
        <a:p>
          <a:r>
            <a:rPr lang="en-US" sz="1800" u="sng" dirty="0"/>
            <a:t>Step 3</a:t>
          </a:r>
          <a:r>
            <a:rPr lang="en-US" sz="1800" dirty="0"/>
            <a:t>: Subdivide Capabilities into Processes</a:t>
          </a:r>
        </a:p>
      </dgm:t>
    </dgm:pt>
    <dgm:pt modelId="{21CB8414-FE43-4860-8F93-305ACC91EA72}" type="parTrans" cxnId="{DE0A0A51-4E19-4F3F-9E85-3910C906C1B6}">
      <dgm:prSet custT="1"/>
      <dgm:spPr>
        <a:ln>
          <a:tailEnd type="triangle"/>
        </a:ln>
      </dgm:spPr>
      <dgm:t>
        <a:bodyPr/>
        <a:lstStyle/>
        <a:p>
          <a:endParaRPr lang="en-US" sz="1800"/>
        </a:p>
      </dgm:t>
    </dgm:pt>
    <dgm:pt modelId="{75AA5958-AA0D-4964-9013-48E4C805BB19}" type="sibTrans" cxnId="{DE0A0A51-4E19-4F3F-9E85-3910C906C1B6}">
      <dgm:prSet/>
      <dgm:spPr/>
      <dgm:t>
        <a:bodyPr/>
        <a:lstStyle/>
        <a:p>
          <a:endParaRPr lang="en-US" sz="1800"/>
        </a:p>
      </dgm:t>
    </dgm:pt>
    <dgm:pt modelId="{27215280-CE9B-4C87-ADE5-7D2A03A3750C}">
      <dgm:prSet phldrT="[Text]" custT="1"/>
      <dgm:spPr/>
      <dgm:t>
        <a:bodyPr/>
        <a:lstStyle/>
        <a:p>
          <a:r>
            <a:rPr lang="en-US" sz="1800" u="sng" dirty="0"/>
            <a:t>Step 4</a:t>
          </a:r>
          <a:r>
            <a:rPr lang="en-US" sz="1800" dirty="0"/>
            <a:t>: Assess maturity Level of IT Capabilities</a:t>
          </a:r>
        </a:p>
      </dgm:t>
    </dgm:pt>
    <dgm:pt modelId="{1AE48492-193A-4FA9-890E-D346726F753E}" type="parTrans" cxnId="{55FBD29F-FF94-4AA0-903B-D3CD8FC66885}">
      <dgm:prSet custT="1"/>
      <dgm:spPr>
        <a:ln>
          <a:tailEnd type="triangle"/>
        </a:ln>
      </dgm:spPr>
      <dgm:t>
        <a:bodyPr/>
        <a:lstStyle/>
        <a:p>
          <a:endParaRPr lang="en-US" sz="1800"/>
        </a:p>
      </dgm:t>
    </dgm:pt>
    <dgm:pt modelId="{62D6F159-247F-440A-A1E0-99FA67D73EDB}" type="sibTrans" cxnId="{55FBD29F-FF94-4AA0-903B-D3CD8FC66885}">
      <dgm:prSet/>
      <dgm:spPr/>
      <dgm:t>
        <a:bodyPr/>
        <a:lstStyle/>
        <a:p>
          <a:endParaRPr lang="en-US" sz="1800"/>
        </a:p>
      </dgm:t>
    </dgm:pt>
    <dgm:pt modelId="{83B37112-4F8C-4868-B765-D716B029FE39}">
      <dgm:prSet phldrT="[Text]" custT="1"/>
      <dgm:spPr/>
      <dgm:t>
        <a:bodyPr/>
        <a:lstStyle/>
        <a:p>
          <a:r>
            <a:rPr lang="en-US" sz="1800" u="sng" dirty="0"/>
            <a:t>Step 5</a:t>
          </a:r>
          <a:r>
            <a:rPr lang="en-US" sz="1800" dirty="0"/>
            <a:t>: Map Skills onto IT Capabilities</a:t>
          </a:r>
        </a:p>
      </dgm:t>
    </dgm:pt>
    <dgm:pt modelId="{DEE67935-A5EF-4D23-809C-B513B2C40BE3}" type="parTrans" cxnId="{7D11518B-D1D9-4820-BB78-3807417A9DBA}">
      <dgm:prSet custT="1"/>
      <dgm:spPr>
        <a:ln>
          <a:tailEnd type="triangle"/>
        </a:ln>
      </dgm:spPr>
      <dgm:t>
        <a:bodyPr/>
        <a:lstStyle/>
        <a:p>
          <a:endParaRPr lang="en-US" sz="1800"/>
        </a:p>
      </dgm:t>
    </dgm:pt>
    <dgm:pt modelId="{2FFC8124-6D92-4E81-9C11-ACF7BC298BB7}" type="sibTrans" cxnId="{7D11518B-D1D9-4820-BB78-3807417A9DBA}">
      <dgm:prSet/>
      <dgm:spPr/>
      <dgm:t>
        <a:bodyPr/>
        <a:lstStyle/>
        <a:p>
          <a:endParaRPr lang="en-US" sz="1800"/>
        </a:p>
      </dgm:t>
    </dgm:pt>
    <dgm:pt modelId="{D8C11442-1744-4A0C-ACCA-5CCE0BFFF455}" type="pres">
      <dgm:prSet presAssocID="{F0AAB60D-DB3D-4F73-A1C6-1B840F4147A1}" presName="diagram" presStyleCnt="0">
        <dgm:presLayoutVars>
          <dgm:chPref val="1"/>
          <dgm:dir/>
          <dgm:animOne val="branch"/>
          <dgm:animLvl val="lvl"/>
          <dgm:resizeHandles val="exact"/>
        </dgm:presLayoutVars>
      </dgm:prSet>
      <dgm:spPr/>
    </dgm:pt>
    <dgm:pt modelId="{A58B6190-E2B2-426B-B8D8-1FEF45ECA76B}" type="pres">
      <dgm:prSet presAssocID="{7CC556B5-86E8-4322-8432-38195C32420C}" presName="root1" presStyleCnt="0"/>
      <dgm:spPr/>
    </dgm:pt>
    <dgm:pt modelId="{A35C7618-7C03-4D8C-B6C9-BB2F6C0E08BB}" type="pres">
      <dgm:prSet presAssocID="{7CC556B5-86E8-4322-8432-38195C32420C}" presName="LevelOneTextNode" presStyleLbl="node0" presStyleIdx="0" presStyleCnt="1">
        <dgm:presLayoutVars>
          <dgm:chPref val="3"/>
        </dgm:presLayoutVars>
      </dgm:prSet>
      <dgm:spPr/>
    </dgm:pt>
    <dgm:pt modelId="{368F92CA-DA2C-463E-A586-7454B856D918}" type="pres">
      <dgm:prSet presAssocID="{7CC556B5-86E8-4322-8432-38195C32420C}" presName="level2hierChild" presStyleCnt="0"/>
      <dgm:spPr/>
    </dgm:pt>
    <dgm:pt modelId="{2DA21B8E-4EB3-4A80-B4CA-490C8F26E108}" type="pres">
      <dgm:prSet presAssocID="{D472FEEE-69D6-421D-A5FA-7E74D1DAA182}" presName="conn2-1" presStyleLbl="parChTrans1D2" presStyleIdx="0" presStyleCnt="1"/>
      <dgm:spPr/>
    </dgm:pt>
    <dgm:pt modelId="{2217A050-9BEB-4A8D-A5D8-1169B0EFE7BA}" type="pres">
      <dgm:prSet presAssocID="{D472FEEE-69D6-421D-A5FA-7E74D1DAA182}" presName="connTx" presStyleLbl="parChTrans1D2" presStyleIdx="0" presStyleCnt="1"/>
      <dgm:spPr/>
    </dgm:pt>
    <dgm:pt modelId="{52755F0C-EF4F-4F2B-AAAB-AB09A57E6589}" type="pres">
      <dgm:prSet presAssocID="{39D10572-638F-4012-B7FA-ED00A89088BE}" presName="root2" presStyleCnt="0"/>
      <dgm:spPr/>
    </dgm:pt>
    <dgm:pt modelId="{1973C19A-9A81-4D71-9142-20AA4D5F2329}" type="pres">
      <dgm:prSet presAssocID="{39D10572-638F-4012-B7FA-ED00A89088BE}" presName="LevelTwoTextNode" presStyleLbl="node2" presStyleIdx="0" presStyleCnt="1">
        <dgm:presLayoutVars>
          <dgm:chPref val="3"/>
        </dgm:presLayoutVars>
      </dgm:prSet>
      <dgm:spPr/>
    </dgm:pt>
    <dgm:pt modelId="{8DE351F1-EE62-40F7-A044-15FE0919DF52}" type="pres">
      <dgm:prSet presAssocID="{39D10572-638F-4012-B7FA-ED00A89088BE}" presName="level3hierChild" presStyleCnt="0"/>
      <dgm:spPr/>
    </dgm:pt>
    <dgm:pt modelId="{388E6354-29A0-4C39-8C96-784ACBC3EA2F}" type="pres">
      <dgm:prSet presAssocID="{21CB8414-FE43-4860-8F93-305ACC91EA72}" presName="conn2-1" presStyleLbl="parChTrans1D3" presStyleIdx="0" presStyleCnt="3"/>
      <dgm:spPr/>
    </dgm:pt>
    <dgm:pt modelId="{57258CF7-5A8C-4A1B-88C7-090851367D1E}" type="pres">
      <dgm:prSet presAssocID="{21CB8414-FE43-4860-8F93-305ACC91EA72}" presName="connTx" presStyleLbl="parChTrans1D3" presStyleIdx="0" presStyleCnt="3"/>
      <dgm:spPr/>
    </dgm:pt>
    <dgm:pt modelId="{5CABBDF1-7594-412E-A683-4288356FFE04}" type="pres">
      <dgm:prSet presAssocID="{EAED88E0-BED0-4C03-A562-67E1ABC390E5}" presName="root2" presStyleCnt="0"/>
      <dgm:spPr/>
    </dgm:pt>
    <dgm:pt modelId="{23C03262-E3FD-4F8D-96FF-D219052AFDF6}" type="pres">
      <dgm:prSet presAssocID="{EAED88E0-BED0-4C03-A562-67E1ABC390E5}" presName="LevelTwoTextNode" presStyleLbl="node3" presStyleIdx="0" presStyleCnt="3">
        <dgm:presLayoutVars>
          <dgm:chPref val="3"/>
        </dgm:presLayoutVars>
      </dgm:prSet>
      <dgm:spPr/>
    </dgm:pt>
    <dgm:pt modelId="{C4D53296-4780-45F5-8D1E-57E02BF2B1EF}" type="pres">
      <dgm:prSet presAssocID="{EAED88E0-BED0-4C03-A562-67E1ABC390E5}" presName="level3hierChild" presStyleCnt="0"/>
      <dgm:spPr/>
    </dgm:pt>
    <dgm:pt modelId="{68C918D1-2DDB-41BC-86B4-BB214F0354ED}" type="pres">
      <dgm:prSet presAssocID="{1AE48492-193A-4FA9-890E-D346726F753E}" presName="conn2-1" presStyleLbl="parChTrans1D3" presStyleIdx="1" presStyleCnt="3"/>
      <dgm:spPr/>
    </dgm:pt>
    <dgm:pt modelId="{3A63A382-CE4E-46DC-B34B-21FCB36D9C38}" type="pres">
      <dgm:prSet presAssocID="{1AE48492-193A-4FA9-890E-D346726F753E}" presName="connTx" presStyleLbl="parChTrans1D3" presStyleIdx="1" presStyleCnt="3"/>
      <dgm:spPr/>
    </dgm:pt>
    <dgm:pt modelId="{F8DBEF3A-C69B-4E18-99E5-50557A74076C}" type="pres">
      <dgm:prSet presAssocID="{27215280-CE9B-4C87-ADE5-7D2A03A3750C}" presName="root2" presStyleCnt="0"/>
      <dgm:spPr/>
    </dgm:pt>
    <dgm:pt modelId="{BC045F15-4A35-45F8-A960-E383ABE9A350}" type="pres">
      <dgm:prSet presAssocID="{27215280-CE9B-4C87-ADE5-7D2A03A3750C}" presName="LevelTwoTextNode" presStyleLbl="node3" presStyleIdx="1" presStyleCnt="3">
        <dgm:presLayoutVars>
          <dgm:chPref val="3"/>
        </dgm:presLayoutVars>
      </dgm:prSet>
      <dgm:spPr/>
    </dgm:pt>
    <dgm:pt modelId="{254CA08D-B961-4D80-A0A1-73E59CDD36A7}" type="pres">
      <dgm:prSet presAssocID="{27215280-CE9B-4C87-ADE5-7D2A03A3750C}" presName="level3hierChild" presStyleCnt="0"/>
      <dgm:spPr/>
    </dgm:pt>
    <dgm:pt modelId="{013A72DE-AAAF-42EA-85CF-362D7918DD1C}" type="pres">
      <dgm:prSet presAssocID="{DEE67935-A5EF-4D23-809C-B513B2C40BE3}" presName="conn2-1" presStyleLbl="parChTrans1D3" presStyleIdx="2" presStyleCnt="3"/>
      <dgm:spPr/>
    </dgm:pt>
    <dgm:pt modelId="{D56B2E69-244B-43B4-BF58-6D1A0C5BBD6D}" type="pres">
      <dgm:prSet presAssocID="{DEE67935-A5EF-4D23-809C-B513B2C40BE3}" presName="connTx" presStyleLbl="parChTrans1D3" presStyleIdx="2" presStyleCnt="3"/>
      <dgm:spPr/>
    </dgm:pt>
    <dgm:pt modelId="{60747E00-9905-46CE-9895-70E7AB661213}" type="pres">
      <dgm:prSet presAssocID="{83B37112-4F8C-4868-B765-D716B029FE39}" presName="root2" presStyleCnt="0"/>
      <dgm:spPr/>
    </dgm:pt>
    <dgm:pt modelId="{E2779AF9-69EA-4E3F-9650-A0CFB955BA68}" type="pres">
      <dgm:prSet presAssocID="{83B37112-4F8C-4868-B765-D716B029FE39}" presName="LevelTwoTextNode" presStyleLbl="node3" presStyleIdx="2" presStyleCnt="3">
        <dgm:presLayoutVars>
          <dgm:chPref val="3"/>
        </dgm:presLayoutVars>
      </dgm:prSet>
      <dgm:spPr/>
    </dgm:pt>
    <dgm:pt modelId="{F49459E9-573B-44F0-9688-6FC59BB3150C}" type="pres">
      <dgm:prSet presAssocID="{83B37112-4F8C-4868-B765-D716B029FE39}" presName="level3hierChild" presStyleCnt="0"/>
      <dgm:spPr/>
    </dgm:pt>
  </dgm:ptLst>
  <dgm:cxnLst>
    <dgm:cxn modelId="{BF3B7B0B-9A2F-49EA-B3EF-344FFADBED22}" type="presOf" srcId="{1AE48492-193A-4FA9-890E-D346726F753E}" destId="{3A63A382-CE4E-46DC-B34B-21FCB36D9C38}" srcOrd="1" destOrd="0" presId="urn:microsoft.com/office/officeart/2005/8/layout/hierarchy2"/>
    <dgm:cxn modelId="{7B227A28-73BC-4F1F-BEAC-7A64546E751A}" type="presOf" srcId="{21CB8414-FE43-4860-8F93-305ACC91EA72}" destId="{57258CF7-5A8C-4A1B-88C7-090851367D1E}" srcOrd="1" destOrd="0" presId="urn:microsoft.com/office/officeart/2005/8/layout/hierarchy2"/>
    <dgm:cxn modelId="{E9787738-DD9B-4496-8892-7383F652A2E9}" type="presOf" srcId="{39D10572-638F-4012-B7FA-ED00A89088BE}" destId="{1973C19A-9A81-4D71-9142-20AA4D5F2329}" srcOrd="0" destOrd="0" presId="urn:microsoft.com/office/officeart/2005/8/layout/hierarchy2"/>
    <dgm:cxn modelId="{7963B038-08E9-4258-94DA-FAD448BCEAEE}" type="presOf" srcId="{27215280-CE9B-4C87-ADE5-7D2A03A3750C}" destId="{BC045F15-4A35-45F8-A960-E383ABE9A350}" srcOrd="0" destOrd="0" presId="urn:microsoft.com/office/officeart/2005/8/layout/hierarchy2"/>
    <dgm:cxn modelId="{BCF8503F-4107-4C24-BB20-87EBEA88D103}" type="presOf" srcId="{F0AAB60D-DB3D-4F73-A1C6-1B840F4147A1}" destId="{D8C11442-1744-4A0C-ACCA-5CCE0BFFF455}" srcOrd="0" destOrd="0" presId="urn:microsoft.com/office/officeart/2005/8/layout/hierarchy2"/>
    <dgm:cxn modelId="{2202E25C-E38B-4F88-90C3-83ED0A64DF5D}" srcId="{7CC556B5-86E8-4322-8432-38195C32420C}" destId="{39D10572-638F-4012-B7FA-ED00A89088BE}" srcOrd="0" destOrd="0" parTransId="{D472FEEE-69D6-421D-A5FA-7E74D1DAA182}" sibTransId="{E41E5D7C-728E-4174-8D41-7734F68EC0B1}"/>
    <dgm:cxn modelId="{742EAD43-258D-4A27-9F36-7311C75B658A}" type="presOf" srcId="{7CC556B5-86E8-4322-8432-38195C32420C}" destId="{A35C7618-7C03-4D8C-B6C9-BB2F6C0E08BB}" srcOrd="0" destOrd="0" presId="urn:microsoft.com/office/officeart/2005/8/layout/hierarchy2"/>
    <dgm:cxn modelId="{893CA047-F7B4-420A-8AF9-B3DA3FEB0AB5}" type="presOf" srcId="{DEE67935-A5EF-4D23-809C-B513B2C40BE3}" destId="{D56B2E69-244B-43B4-BF58-6D1A0C5BBD6D}" srcOrd="1" destOrd="0" presId="urn:microsoft.com/office/officeart/2005/8/layout/hierarchy2"/>
    <dgm:cxn modelId="{D1D4966B-95E6-4166-AB46-55E8B36B3E56}" type="presOf" srcId="{D472FEEE-69D6-421D-A5FA-7E74D1DAA182}" destId="{2217A050-9BEB-4A8D-A5D8-1169B0EFE7BA}" srcOrd="1" destOrd="0" presId="urn:microsoft.com/office/officeart/2005/8/layout/hierarchy2"/>
    <dgm:cxn modelId="{DE0A0A51-4E19-4F3F-9E85-3910C906C1B6}" srcId="{39D10572-638F-4012-B7FA-ED00A89088BE}" destId="{EAED88E0-BED0-4C03-A562-67E1ABC390E5}" srcOrd="0" destOrd="0" parTransId="{21CB8414-FE43-4860-8F93-305ACC91EA72}" sibTransId="{75AA5958-AA0D-4964-9013-48E4C805BB19}"/>
    <dgm:cxn modelId="{28BA7F52-E25C-4D3C-B1B8-118AA5227BB4}" type="presOf" srcId="{1AE48492-193A-4FA9-890E-D346726F753E}" destId="{68C918D1-2DDB-41BC-86B4-BB214F0354ED}" srcOrd="0" destOrd="0" presId="urn:microsoft.com/office/officeart/2005/8/layout/hierarchy2"/>
    <dgm:cxn modelId="{CFFCD457-A54A-4C44-A024-EAD9CDD99A19}" type="presOf" srcId="{EAED88E0-BED0-4C03-A562-67E1ABC390E5}" destId="{23C03262-E3FD-4F8D-96FF-D219052AFDF6}" srcOrd="0" destOrd="0" presId="urn:microsoft.com/office/officeart/2005/8/layout/hierarchy2"/>
    <dgm:cxn modelId="{7D11518B-D1D9-4820-BB78-3807417A9DBA}" srcId="{39D10572-638F-4012-B7FA-ED00A89088BE}" destId="{83B37112-4F8C-4868-B765-D716B029FE39}" srcOrd="2" destOrd="0" parTransId="{DEE67935-A5EF-4D23-809C-B513B2C40BE3}" sibTransId="{2FFC8124-6D92-4E81-9C11-ACF7BC298BB7}"/>
    <dgm:cxn modelId="{55FBD29F-FF94-4AA0-903B-D3CD8FC66885}" srcId="{39D10572-638F-4012-B7FA-ED00A89088BE}" destId="{27215280-CE9B-4C87-ADE5-7D2A03A3750C}" srcOrd="1" destOrd="0" parTransId="{1AE48492-193A-4FA9-890E-D346726F753E}" sibTransId="{62D6F159-247F-440A-A1E0-99FA67D73EDB}"/>
    <dgm:cxn modelId="{989813B2-F250-4F33-B2D4-A84EC69E8F3B}" type="presOf" srcId="{DEE67935-A5EF-4D23-809C-B513B2C40BE3}" destId="{013A72DE-AAAF-42EA-85CF-362D7918DD1C}" srcOrd="0" destOrd="0" presId="urn:microsoft.com/office/officeart/2005/8/layout/hierarchy2"/>
    <dgm:cxn modelId="{ED6F76C8-FE77-43FD-BFC4-7A1FD39599B7}" type="presOf" srcId="{83B37112-4F8C-4868-B765-D716B029FE39}" destId="{E2779AF9-69EA-4E3F-9650-A0CFB955BA68}" srcOrd="0" destOrd="0" presId="urn:microsoft.com/office/officeart/2005/8/layout/hierarchy2"/>
    <dgm:cxn modelId="{2FAFD3E1-7A30-483B-A051-4BBA733D2299}" type="presOf" srcId="{21CB8414-FE43-4860-8F93-305ACC91EA72}" destId="{388E6354-29A0-4C39-8C96-784ACBC3EA2F}" srcOrd="0" destOrd="0" presId="urn:microsoft.com/office/officeart/2005/8/layout/hierarchy2"/>
    <dgm:cxn modelId="{9C4F96EB-EC34-4BFC-B613-F59992E3F09F}" srcId="{F0AAB60D-DB3D-4F73-A1C6-1B840F4147A1}" destId="{7CC556B5-86E8-4322-8432-38195C32420C}" srcOrd="0" destOrd="0" parTransId="{E2D5DF61-8AA7-41DE-A551-4BB4B4A1204C}" sibTransId="{9BCB778F-A79C-47A2-A4DE-139B51F4E677}"/>
    <dgm:cxn modelId="{4113E5FA-EB94-4DB8-A7EB-724D847BEFF5}" type="presOf" srcId="{D472FEEE-69D6-421D-A5FA-7E74D1DAA182}" destId="{2DA21B8E-4EB3-4A80-B4CA-490C8F26E108}" srcOrd="0" destOrd="0" presId="urn:microsoft.com/office/officeart/2005/8/layout/hierarchy2"/>
    <dgm:cxn modelId="{827C56A7-D8EB-4D29-AA7E-BC2010FD50E7}" type="presParOf" srcId="{D8C11442-1744-4A0C-ACCA-5CCE0BFFF455}" destId="{A58B6190-E2B2-426B-B8D8-1FEF45ECA76B}" srcOrd="0" destOrd="0" presId="urn:microsoft.com/office/officeart/2005/8/layout/hierarchy2"/>
    <dgm:cxn modelId="{6BF6A0D2-5CC7-4F9E-B4CF-5FC640DEBA7F}" type="presParOf" srcId="{A58B6190-E2B2-426B-B8D8-1FEF45ECA76B}" destId="{A35C7618-7C03-4D8C-B6C9-BB2F6C0E08BB}" srcOrd="0" destOrd="0" presId="urn:microsoft.com/office/officeart/2005/8/layout/hierarchy2"/>
    <dgm:cxn modelId="{76459A76-D988-47CD-83B2-7735ED4E0388}" type="presParOf" srcId="{A58B6190-E2B2-426B-B8D8-1FEF45ECA76B}" destId="{368F92CA-DA2C-463E-A586-7454B856D918}" srcOrd="1" destOrd="0" presId="urn:microsoft.com/office/officeart/2005/8/layout/hierarchy2"/>
    <dgm:cxn modelId="{136C6E95-C776-4C95-9F3B-F25708BC193B}" type="presParOf" srcId="{368F92CA-DA2C-463E-A586-7454B856D918}" destId="{2DA21B8E-4EB3-4A80-B4CA-490C8F26E108}" srcOrd="0" destOrd="0" presId="urn:microsoft.com/office/officeart/2005/8/layout/hierarchy2"/>
    <dgm:cxn modelId="{8068DA65-3F00-4679-B10F-8EAF06D22B3D}" type="presParOf" srcId="{2DA21B8E-4EB3-4A80-B4CA-490C8F26E108}" destId="{2217A050-9BEB-4A8D-A5D8-1169B0EFE7BA}" srcOrd="0" destOrd="0" presId="urn:microsoft.com/office/officeart/2005/8/layout/hierarchy2"/>
    <dgm:cxn modelId="{E76AC6E8-0BE1-4FBA-9986-406DC18029E9}" type="presParOf" srcId="{368F92CA-DA2C-463E-A586-7454B856D918}" destId="{52755F0C-EF4F-4F2B-AAAB-AB09A57E6589}" srcOrd="1" destOrd="0" presId="urn:microsoft.com/office/officeart/2005/8/layout/hierarchy2"/>
    <dgm:cxn modelId="{2E43D9D4-0065-4E27-B399-E8BCC1B35053}" type="presParOf" srcId="{52755F0C-EF4F-4F2B-AAAB-AB09A57E6589}" destId="{1973C19A-9A81-4D71-9142-20AA4D5F2329}" srcOrd="0" destOrd="0" presId="urn:microsoft.com/office/officeart/2005/8/layout/hierarchy2"/>
    <dgm:cxn modelId="{F250BAE2-3240-4C8C-8196-5FF52DF05FF1}" type="presParOf" srcId="{52755F0C-EF4F-4F2B-AAAB-AB09A57E6589}" destId="{8DE351F1-EE62-40F7-A044-15FE0919DF52}" srcOrd="1" destOrd="0" presId="urn:microsoft.com/office/officeart/2005/8/layout/hierarchy2"/>
    <dgm:cxn modelId="{546E03D0-657D-4F06-A6ED-B7FAED4A0524}" type="presParOf" srcId="{8DE351F1-EE62-40F7-A044-15FE0919DF52}" destId="{388E6354-29A0-4C39-8C96-784ACBC3EA2F}" srcOrd="0" destOrd="0" presId="urn:microsoft.com/office/officeart/2005/8/layout/hierarchy2"/>
    <dgm:cxn modelId="{CF3A9F17-EE1C-4502-A63A-76E53648B948}" type="presParOf" srcId="{388E6354-29A0-4C39-8C96-784ACBC3EA2F}" destId="{57258CF7-5A8C-4A1B-88C7-090851367D1E}" srcOrd="0" destOrd="0" presId="urn:microsoft.com/office/officeart/2005/8/layout/hierarchy2"/>
    <dgm:cxn modelId="{FF528B0C-DB1A-47BA-AC3E-5C7D72E9A706}" type="presParOf" srcId="{8DE351F1-EE62-40F7-A044-15FE0919DF52}" destId="{5CABBDF1-7594-412E-A683-4288356FFE04}" srcOrd="1" destOrd="0" presId="urn:microsoft.com/office/officeart/2005/8/layout/hierarchy2"/>
    <dgm:cxn modelId="{ECC97145-79AA-4120-B6F5-AEFC406D2E97}" type="presParOf" srcId="{5CABBDF1-7594-412E-A683-4288356FFE04}" destId="{23C03262-E3FD-4F8D-96FF-D219052AFDF6}" srcOrd="0" destOrd="0" presId="urn:microsoft.com/office/officeart/2005/8/layout/hierarchy2"/>
    <dgm:cxn modelId="{4E52685A-09F9-4A13-BC82-486AFA044479}" type="presParOf" srcId="{5CABBDF1-7594-412E-A683-4288356FFE04}" destId="{C4D53296-4780-45F5-8D1E-57E02BF2B1EF}" srcOrd="1" destOrd="0" presId="urn:microsoft.com/office/officeart/2005/8/layout/hierarchy2"/>
    <dgm:cxn modelId="{20F9B2D7-F6B2-4048-B04A-92937CF6C302}" type="presParOf" srcId="{8DE351F1-EE62-40F7-A044-15FE0919DF52}" destId="{68C918D1-2DDB-41BC-86B4-BB214F0354ED}" srcOrd="2" destOrd="0" presId="urn:microsoft.com/office/officeart/2005/8/layout/hierarchy2"/>
    <dgm:cxn modelId="{B55574CB-B625-4BC8-BAFD-2EC1B03EFD1E}" type="presParOf" srcId="{68C918D1-2DDB-41BC-86B4-BB214F0354ED}" destId="{3A63A382-CE4E-46DC-B34B-21FCB36D9C38}" srcOrd="0" destOrd="0" presId="urn:microsoft.com/office/officeart/2005/8/layout/hierarchy2"/>
    <dgm:cxn modelId="{3021825A-5D84-4DFB-BDD3-CCDDF22FD51F}" type="presParOf" srcId="{8DE351F1-EE62-40F7-A044-15FE0919DF52}" destId="{F8DBEF3A-C69B-4E18-99E5-50557A74076C}" srcOrd="3" destOrd="0" presId="urn:microsoft.com/office/officeart/2005/8/layout/hierarchy2"/>
    <dgm:cxn modelId="{193EC0C6-4CA6-4B21-9561-8360604D5863}" type="presParOf" srcId="{F8DBEF3A-C69B-4E18-99E5-50557A74076C}" destId="{BC045F15-4A35-45F8-A960-E383ABE9A350}" srcOrd="0" destOrd="0" presId="urn:microsoft.com/office/officeart/2005/8/layout/hierarchy2"/>
    <dgm:cxn modelId="{9DDD6E19-CD5B-4797-B7B2-54FC08CFA020}" type="presParOf" srcId="{F8DBEF3A-C69B-4E18-99E5-50557A74076C}" destId="{254CA08D-B961-4D80-A0A1-73E59CDD36A7}" srcOrd="1" destOrd="0" presId="urn:microsoft.com/office/officeart/2005/8/layout/hierarchy2"/>
    <dgm:cxn modelId="{A54A1992-B389-43F0-BFDB-D366E8D3D1AA}" type="presParOf" srcId="{8DE351F1-EE62-40F7-A044-15FE0919DF52}" destId="{013A72DE-AAAF-42EA-85CF-362D7918DD1C}" srcOrd="4" destOrd="0" presId="urn:microsoft.com/office/officeart/2005/8/layout/hierarchy2"/>
    <dgm:cxn modelId="{1A779774-0CC4-4A6E-B144-49066D67F060}" type="presParOf" srcId="{013A72DE-AAAF-42EA-85CF-362D7918DD1C}" destId="{D56B2E69-244B-43B4-BF58-6D1A0C5BBD6D}" srcOrd="0" destOrd="0" presId="urn:microsoft.com/office/officeart/2005/8/layout/hierarchy2"/>
    <dgm:cxn modelId="{0E6D7106-B8AD-437A-822F-A87D38F82495}" type="presParOf" srcId="{8DE351F1-EE62-40F7-A044-15FE0919DF52}" destId="{60747E00-9905-46CE-9895-70E7AB661213}" srcOrd="5" destOrd="0" presId="urn:microsoft.com/office/officeart/2005/8/layout/hierarchy2"/>
    <dgm:cxn modelId="{2143BC7C-26C9-46B0-9805-CE80CDF59785}" type="presParOf" srcId="{60747E00-9905-46CE-9895-70E7AB661213}" destId="{E2779AF9-69EA-4E3F-9650-A0CFB955BA68}" srcOrd="0" destOrd="0" presId="urn:microsoft.com/office/officeart/2005/8/layout/hierarchy2"/>
    <dgm:cxn modelId="{B229D01F-8CCA-466C-B162-5ABDAFA9E745}" type="presParOf" srcId="{60747E00-9905-46CE-9895-70E7AB661213}" destId="{F49459E9-573B-44F0-9688-6FC59BB3150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5AFD34-069D-4685-97A7-099AF9C5FF59}" type="doc">
      <dgm:prSet loTypeId="urn:microsoft.com/office/officeart/2005/8/layout/process1" loCatId="process" qsTypeId="urn:microsoft.com/office/officeart/2005/8/quickstyle/simple1" qsCatId="simple" csTypeId="urn:microsoft.com/office/officeart/2005/8/colors/colorful5" csCatId="colorful" phldr="1"/>
      <dgm:spPr/>
    </dgm:pt>
    <dgm:pt modelId="{4A8B493A-D087-4882-BB85-B2F4D55D4834}">
      <dgm:prSet phldrT="[Text]"/>
      <dgm:spPr/>
      <dgm:t>
        <a:bodyPr/>
        <a:lstStyle/>
        <a:p>
          <a:r>
            <a:rPr lang="en-AU" dirty="0"/>
            <a:t>Capability</a:t>
          </a:r>
          <a:endParaRPr lang="en-US" dirty="0"/>
        </a:p>
      </dgm:t>
    </dgm:pt>
    <dgm:pt modelId="{881D0818-5999-401E-B06F-9A283DA77A7D}" type="parTrans" cxnId="{FB9D7D6B-DA00-42A2-BA33-77B69CF753D0}">
      <dgm:prSet/>
      <dgm:spPr/>
      <dgm:t>
        <a:bodyPr/>
        <a:lstStyle/>
        <a:p>
          <a:endParaRPr lang="en-US"/>
        </a:p>
      </dgm:t>
    </dgm:pt>
    <dgm:pt modelId="{B84C9B65-75C6-44CE-8904-FA092D3EDBF3}" type="sibTrans" cxnId="{FB9D7D6B-DA00-42A2-BA33-77B69CF753D0}">
      <dgm:prSet/>
      <dgm:spPr/>
      <dgm:t>
        <a:bodyPr/>
        <a:lstStyle/>
        <a:p>
          <a:endParaRPr lang="en-US"/>
        </a:p>
      </dgm:t>
    </dgm:pt>
    <dgm:pt modelId="{A5FF0D2D-6025-463A-A084-19E662B08C59}">
      <dgm:prSet phldrT="[Text]"/>
      <dgm:spPr/>
      <dgm:t>
        <a:bodyPr/>
        <a:lstStyle/>
        <a:p>
          <a:r>
            <a:rPr lang="en-AU" dirty="0"/>
            <a:t>Processes</a:t>
          </a:r>
          <a:endParaRPr lang="en-US" dirty="0"/>
        </a:p>
      </dgm:t>
    </dgm:pt>
    <dgm:pt modelId="{6A206733-9D34-4017-9BCD-02733824DEAE}" type="parTrans" cxnId="{9EC99FD7-8B13-4CBA-A05F-0BB72D1D6D6E}">
      <dgm:prSet/>
      <dgm:spPr/>
      <dgm:t>
        <a:bodyPr/>
        <a:lstStyle/>
        <a:p>
          <a:endParaRPr lang="en-US"/>
        </a:p>
      </dgm:t>
    </dgm:pt>
    <dgm:pt modelId="{9A4528B9-5401-4275-986E-69F23721C9D0}" type="sibTrans" cxnId="{9EC99FD7-8B13-4CBA-A05F-0BB72D1D6D6E}">
      <dgm:prSet/>
      <dgm:spPr/>
      <dgm:t>
        <a:bodyPr/>
        <a:lstStyle/>
        <a:p>
          <a:endParaRPr lang="en-US"/>
        </a:p>
      </dgm:t>
    </dgm:pt>
    <dgm:pt modelId="{54726692-5C98-44C8-BE70-64DED45982F8}">
      <dgm:prSet phldrT="[Text]"/>
      <dgm:spPr/>
      <dgm:t>
        <a:bodyPr/>
        <a:lstStyle/>
        <a:p>
          <a:r>
            <a:rPr lang="en-AU" dirty="0"/>
            <a:t>Roles</a:t>
          </a:r>
          <a:endParaRPr lang="en-US" dirty="0"/>
        </a:p>
      </dgm:t>
    </dgm:pt>
    <dgm:pt modelId="{C39CB748-9FCF-43AC-9018-E30D66B3485B}" type="parTrans" cxnId="{5371ACD6-B5D1-4628-89BB-1F6D3FE667A0}">
      <dgm:prSet/>
      <dgm:spPr/>
      <dgm:t>
        <a:bodyPr/>
        <a:lstStyle/>
        <a:p>
          <a:endParaRPr lang="en-US"/>
        </a:p>
      </dgm:t>
    </dgm:pt>
    <dgm:pt modelId="{025DA2CB-5F8D-4327-9839-59735D015127}" type="sibTrans" cxnId="{5371ACD6-B5D1-4628-89BB-1F6D3FE667A0}">
      <dgm:prSet/>
      <dgm:spPr/>
      <dgm:t>
        <a:bodyPr/>
        <a:lstStyle/>
        <a:p>
          <a:endParaRPr lang="en-US"/>
        </a:p>
      </dgm:t>
    </dgm:pt>
    <dgm:pt modelId="{3C2A5E28-E56D-457B-9260-1677F1629837}" type="pres">
      <dgm:prSet presAssocID="{305AFD34-069D-4685-97A7-099AF9C5FF59}" presName="Name0" presStyleCnt="0">
        <dgm:presLayoutVars>
          <dgm:dir/>
          <dgm:resizeHandles val="exact"/>
        </dgm:presLayoutVars>
      </dgm:prSet>
      <dgm:spPr/>
    </dgm:pt>
    <dgm:pt modelId="{C6CDA646-CC2E-43AF-B468-BA7B7FEFFED5}" type="pres">
      <dgm:prSet presAssocID="{4A8B493A-D087-4882-BB85-B2F4D55D4834}" presName="node" presStyleLbl="node1" presStyleIdx="0" presStyleCnt="3">
        <dgm:presLayoutVars>
          <dgm:bulletEnabled val="1"/>
        </dgm:presLayoutVars>
      </dgm:prSet>
      <dgm:spPr/>
    </dgm:pt>
    <dgm:pt modelId="{A123C8B5-C00C-45B3-89CA-C6DC84A7B3B6}" type="pres">
      <dgm:prSet presAssocID="{B84C9B65-75C6-44CE-8904-FA092D3EDBF3}" presName="sibTrans" presStyleLbl="sibTrans2D1" presStyleIdx="0" presStyleCnt="2"/>
      <dgm:spPr/>
    </dgm:pt>
    <dgm:pt modelId="{A0553DFF-F436-4D6E-BDD4-02C0DFC53D4D}" type="pres">
      <dgm:prSet presAssocID="{B84C9B65-75C6-44CE-8904-FA092D3EDBF3}" presName="connectorText" presStyleLbl="sibTrans2D1" presStyleIdx="0" presStyleCnt="2"/>
      <dgm:spPr/>
    </dgm:pt>
    <dgm:pt modelId="{773A8080-E57D-4DB4-9F42-9EC2C9417EE8}" type="pres">
      <dgm:prSet presAssocID="{A5FF0D2D-6025-463A-A084-19E662B08C59}" presName="node" presStyleLbl="node1" presStyleIdx="1" presStyleCnt="3">
        <dgm:presLayoutVars>
          <dgm:bulletEnabled val="1"/>
        </dgm:presLayoutVars>
      </dgm:prSet>
      <dgm:spPr/>
    </dgm:pt>
    <dgm:pt modelId="{E6B963D2-D430-4B2E-BDC2-BD0ABA181DA1}" type="pres">
      <dgm:prSet presAssocID="{9A4528B9-5401-4275-986E-69F23721C9D0}" presName="sibTrans" presStyleLbl="sibTrans2D1" presStyleIdx="1" presStyleCnt="2"/>
      <dgm:spPr/>
    </dgm:pt>
    <dgm:pt modelId="{F5B8AF32-6A28-469E-87B1-3045C1DFE464}" type="pres">
      <dgm:prSet presAssocID="{9A4528B9-5401-4275-986E-69F23721C9D0}" presName="connectorText" presStyleLbl="sibTrans2D1" presStyleIdx="1" presStyleCnt="2"/>
      <dgm:spPr/>
    </dgm:pt>
    <dgm:pt modelId="{FA93F415-A147-4607-A865-ECD47CDC54EF}" type="pres">
      <dgm:prSet presAssocID="{54726692-5C98-44C8-BE70-64DED45982F8}" presName="node" presStyleLbl="node1" presStyleIdx="2" presStyleCnt="3">
        <dgm:presLayoutVars>
          <dgm:bulletEnabled val="1"/>
        </dgm:presLayoutVars>
      </dgm:prSet>
      <dgm:spPr/>
    </dgm:pt>
  </dgm:ptLst>
  <dgm:cxnLst>
    <dgm:cxn modelId="{4C82A60A-0BF6-423D-BA4F-2F3E55794B16}" type="presOf" srcId="{B84C9B65-75C6-44CE-8904-FA092D3EDBF3}" destId="{A123C8B5-C00C-45B3-89CA-C6DC84A7B3B6}" srcOrd="0" destOrd="0" presId="urn:microsoft.com/office/officeart/2005/8/layout/process1"/>
    <dgm:cxn modelId="{6C132467-AF52-46DC-B204-322F0CFAFF18}" type="presOf" srcId="{B84C9B65-75C6-44CE-8904-FA092D3EDBF3}" destId="{A0553DFF-F436-4D6E-BDD4-02C0DFC53D4D}" srcOrd="1" destOrd="0" presId="urn:microsoft.com/office/officeart/2005/8/layout/process1"/>
    <dgm:cxn modelId="{FB9D7D6B-DA00-42A2-BA33-77B69CF753D0}" srcId="{305AFD34-069D-4685-97A7-099AF9C5FF59}" destId="{4A8B493A-D087-4882-BB85-B2F4D55D4834}" srcOrd="0" destOrd="0" parTransId="{881D0818-5999-401E-B06F-9A283DA77A7D}" sibTransId="{B84C9B65-75C6-44CE-8904-FA092D3EDBF3}"/>
    <dgm:cxn modelId="{3D3C3AAC-0F52-450E-B564-531BBA403CEF}" type="presOf" srcId="{54726692-5C98-44C8-BE70-64DED45982F8}" destId="{FA93F415-A147-4607-A865-ECD47CDC54EF}" srcOrd="0" destOrd="0" presId="urn:microsoft.com/office/officeart/2005/8/layout/process1"/>
    <dgm:cxn modelId="{78FB0DC0-6063-407E-ABCD-A03980359B28}" type="presOf" srcId="{9A4528B9-5401-4275-986E-69F23721C9D0}" destId="{E6B963D2-D430-4B2E-BDC2-BD0ABA181DA1}" srcOrd="0" destOrd="0" presId="urn:microsoft.com/office/officeart/2005/8/layout/process1"/>
    <dgm:cxn modelId="{83A7A6C2-0837-4194-A18D-75269E30CFCC}" type="presOf" srcId="{305AFD34-069D-4685-97A7-099AF9C5FF59}" destId="{3C2A5E28-E56D-457B-9260-1677F1629837}" srcOrd="0" destOrd="0" presId="urn:microsoft.com/office/officeart/2005/8/layout/process1"/>
    <dgm:cxn modelId="{AACA2DC5-31FB-40B3-B3AD-B26CC3F520EE}" type="presOf" srcId="{A5FF0D2D-6025-463A-A084-19E662B08C59}" destId="{773A8080-E57D-4DB4-9F42-9EC2C9417EE8}" srcOrd="0" destOrd="0" presId="urn:microsoft.com/office/officeart/2005/8/layout/process1"/>
    <dgm:cxn modelId="{5371ACD6-B5D1-4628-89BB-1F6D3FE667A0}" srcId="{305AFD34-069D-4685-97A7-099AF9C5FF59}" destId="{54726692-5C98-44C8-BE70-64DED45982F8}" srcOrd="2" destOrd="0" parTransId="{C39CB748-9FCF-43AC-9018-E30D66B3485B}" sibTransId="{025DA2CB-5F8D-4327-9839-59735D015127}"/>
    <dgm:cxn modelId="{9EC99FD7-8B13-4CBA-A05F-0BB72D1D6D6E}" srcId="{305AFD34-069D-4685-97A7-099AF9C5FF59}" destId="{A5FF0D2D-6025-463A-A084-19E662B08C59}" srcOrd="1" destOrd="0" parTransId="{6A206733-9D34-4017-9BCD-02733824DEAE}" sibTransId="{9A4528B9-5401-4275-986E-69F23721C9D0}"/>
    <dgm:cxn modelId="{8F1260F1-01DC-4D25-AC57-88E465BFC9D6}" type="presOf" srcId="{4A8B493A-D087-4882-BB85-B2F4D55D4834}" destId="{C6CDA646-CC2E-43AF-B468-BA7B7FEFFED5}" srcOrd="0" destOrd="0" presId="urn:microsoft.com/office/officeart/2005/8/layout/process1"/>
    <dgm:cxn modelId="{A66520F5-4F6F-473F-BD92-571DB4976626}" type="presOf" srcId="{9A4528B9-5401-4275-986E-69F23721C9D0}" destId="{F5B8AF32-6A28-469E-87B1-3045C1DFE464}" srcOrd="1" destOrd="0" presId="urn:microsoft.com/office/officeart/2005/8/layout/process1"/>
    <dgm:cxn modelId="{6DAC7EC7-7D30-4C79-AD1F-8B9A7B204B41}" type="presParOf" srcId="{3C2A5E28-E56D-457B-9260-1677F1629837}" destId="{C6CDA646-CC2E-43AF-B468-BA7B7FEFFED5}" srcOrd="0" destOrd="0" presId="urn:microsoft.com/office/officeart/2005/8/layout/process1"/>
    <dgm:cxn modelId="{D3CCCF6D-3D93-443B-8FB6-D2F50CB288C7}" type="presParOf" srcId="{3C2A5E28-E56D-457B-9260-1677F1629837}" destId="{A123C8B5-C00C-45B3-89CA-C6DC84A7B3B6}" srcOrd="1" destOrd="0" presId="urn:microsoft.com/office/officeart/2005/8/layout/process1"/>
    <dgm:cxn modelId="{D24BB5F9-8720-46F1-B4E6-E4B845CC7A29}" type="presParOf" srcId="{A123C8B5-C00C-45B3-89CA-C6DC84A7B3B6}" destId="{A0553DFF-F436-4D6E-BDD4-02C0DFC53D4D}" srcOrd="0" destOrd="0" presId="urn:microsoft.com/office/officeart/2005/8/layout/process1"/>
    <dgm:cxn modelId="{4BD56AA3-5572-40B5-8584-041A55C2133F}" type="presParOf" srcId="{3C2A5E28-E56D-457B-9260-1677F1629837}" destId="{773A8080-E57D-4DB4-9F42-9EC2C9417EE8}" srcOrd="2" destOrd="0" presId="urn:microsoft.com/office/officeart/2005/8/layout/process1"/>
    <dgm:cxn modelId="{D87B405C-077F-4C5D-987A-9FDD13E29FF6}" type="presParOf" srcId="{3C2A5E28-E56D-457B-9260-1677F1629837}" destId="{E6B963D2-D430-4B2E-BDC2-BD0ABA181DA1}" srcOrd="3" destOrd="0" presId="urn:microsoft.com/office/officeart/2005/8/layout/process1"/>
    <dgm:cxn modelId="{66F99404-6720-4A7D-86E3-7D31B6216318}" type="presParOf" srcId="{E6B963D2-D430-4B2E-BDC2-BD0ABA181DA1}" destId="{F5B8AF32-6A28-469E-87B1-3045C1DFE464}" srcOrd="0" destOrd="0" presId="urn:microsoft.com/office/officeart/2005/8/layout/process1"/>
    <dgm:cxn modelId="{6F2DB6BA-EB42-43C6-B831-1B668045C064}" type="presParOf" srcId="{3C2A5E28-E56D-457B-9260-1677F1629837}" destId="{FA93F415-A147-4607-A865-ECD47CDC54EF}"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C7618-7C03-4D8C-B6C9-BB2F6C0E08BB}">
      <dsp:nvSpPr>
        <dsp:cNvPr id="0" name=""/>
        <dsp:cNvSpPr/>
      </dsp:nvSpPr>
      <dsp:spPr>
        <a:xfrm>
          <a:off x="520" y="1778296"/>
          <a:ext cx="2644217" cy="1322108"/>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u="sng" kern="1200" dirty="0"/>
            <a:t>Step 1</a:t>
          </a:r>
          <a:r>
            <a:rPr lang="en-US" sz="1800" kern="1200" dirty="0"/>
            <a:t>: Create a Capability Management Office</a:t>
          </a:r>
        </a:p>
      </dsp:txBody>
      <dsp:txXfrm>
        <a:off x="39243" y="1817019"/>
        <a:ext cx="2566771" cy="1244662"/>
      </dsp:txXfrm>
    </dsp:sp>
    <dsp:sp modelId="{2DA21B8E-4EB3-4A80-B4CA-490C8F26E108}">
      <dsp:nvSpPr>
        <dsp:cNvPr id="0" name=""/>
        <dsp:cNvSpPr/>
      </dsp:nvSpPr>
      <dsp:spPr>
        <a:xfrm>
          <a:off x="2644738" y="2414960"/>
          <a:ext cx="1057687" cy="48779"/>
        </a:xfrm>
        <a:custGeom>
          <a:avLst/>
          <a:gdLst/>
          <a:ahLst/>
          <a:cxnLst/>
          <a:rect l="0" t="0" r="0" b="0"/>
          <a:pathLst>
            <a:path>
              <a:moveTo>
                <a:pt x="0" y="24389"/>
              </a:moveTo>
              <a:lnTo>
                <a:pt x="1057687" y="24389"/>
              </a:lnTo>
            </a:path>
          </a:pathLst>
        </a:custGeom>
        <a:noFill/>
        <a:ln w="19050" cap="rnd" cmpd="sng" algn="ctr">
          <a:solidFill>
            <a:scrgbClr r="0" g="0" b="0"/>
          </a:solidFill>
          <a:prstDash val="solid"/>
          <a:tail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147139" y="2412908"/>
        <a:ext cx="52884" cy="52884"/>
      </dsp:txXfrm>
    </dsp:sp>
    <dsp:sp modelId="{1973C19A-9A81-4D71-9142-20AA4D5F2329}">
      <dsp:nvSpPr>
        <dsp:cNvPr id="0" name=""/>
        <dsp:cNvSpPr/>
      </dsp:nvSpPr>
      <dsp:spPr>
        <a:xfrm>
          <a:off x="3702425" y="1778296"/>
          <a:ext cx="2644217" cy="1322108"/>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u="sng" kern="1200" dirty="0"/>
            <a:t>Step 2</a:t>
          </a:r>
          <a:r>
            <a:rPr lang="en-US" sz="1800" kern="1200" dirty="0"/>
            <a:t>: Identify Essential IT Capabilities</a:t>
          </a:r>
        </a:p>
      </dsp:txBody>
      <dsp:txXfrm>
        <a:off x="3741148" y="1817019"/>
        <a:ext cx="2566771" cy="1244662"/>
      </dsp:txXfrm>
    </dsp:sp>
    <dsp:sp modelId="{388E6354-29A0-4C39-8C96-784ACBC3EA2F}">
      <dsp:nvSpPr>
        <dsp:cNvPr id="0" name=""/>
        <dsp:cNvSpPr/>
      </dsp:nvSpPr>
      <dsp:spPr>
        <a:xfrm rot="18289469">
          <a:off x="5949420" y="1654748"/>
          <a:ext cx="1852132" cy="48779"/>
        </a:xfrm>
        <a:custGeom>
          <a:avLst/>
          <a:gdLst/>
          <a:ahLst/>
          <a:cxnLst/>
          <a:rect l="0" t="0" r="0" b="0"/>
          <a:pathLst>
            <a:path>
              <a:moveTo>
                <a:pt x="0" y="24389"/>
              </a:moveTo>
              <a:lnTo>
                <a:pt x="1852132" y="24389"/>
              </a:lnTo>
            </a:path>
          </a:pathLst>
        </a:custGeom>
        <a:noFill/>
        <a:ln w="19050" cap="rnd" cmpd="sng" algn="ctr">
          <a:solidFill>
            <a:scrgbClr r="0" g="0" b="0"/>
          </a:solidFill>
          <a:prstDash val="solid"/>
          <a:tail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829183" y="1632834"/>
        <a:ext cx="92606" cy="92606"/>
      </dsp:txXfrm>
    </dsp:sp>
    <dsp:sp modelId="{23C03262-E3FD-4F8D-96FF-D219052AFDF6}">
      <dsp:nvSpPr>
        <dsp:cNvPr id="0" name=""/>
        <dsp:cNvSpPr/>
      </dsp:nvSpPr>
      <dsp:spPr>
        <a:xfrm>
          <a:off x="7404330" y="257870"/>
          <a:ext cx="2644217" cy="132210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u="sng" kern="1200" dirty="0"/>
            <a:t>Step 3</a:t>
          </a:r>
          <a:r>
            <a:rPr lang="en-US" sz="1800" kern="1200" dirty="0"/>
            <a:t>: Subdivide Capabilities into Processes</a:t>
          </a:r>
        </a:p>
      </dsp:txBody>
      <dsp:txXfrm>
        <a:off x="7443053" y="296593"/>
        <a:ext cx="2566771" cy="1244662"/>
      </dsp:txXfrm>
    </dsp:sp>
    <dsp:sp modelId="{68C918D1-2DDB-41BC-86B4-BB214F0354ED}">
      <dsp:nvSpPr>
        <dsp:cNvPr id="0" name=""/>
        <dsp:cNvSpPr/>
      </dsp:nvSpPr>
      <dsp:spPr>
        <a:xfrm>
          <a:off x="6346643" y="2414960"/>
          <a:ext cx="1057687" cy="48779"/>
        </a:xfrm>
        <a:custGeom>
          <a:avLst/>
          <a:gdLst/>
          <a:ahLst/>
          <a:cxnLst/>
          <a:rect l="0" t="0" r="0" b="0"/>
          <a:pathLst>
            <a:path>
              <a:moveTo>
                <a:pt x="0" y="24389"/>
              </a:moveTo>
              <a:lnTo>
                <a:pt x="1057687" y="24389"/>
              </a:lnTo>
            </a:path>
          </a:pathLst>
        </a:custGeom>
        <a:noFill/>
        <a:ln w="19050" cap="rnd" cmpd="sng" algn="ctr">
          <a:solidFill>
            <a:scrgbClr r="0" g="0" b="0"/>
          </a:solidFill>
          <a:prstDash val="solid"/>
          <a:tail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849044" y="2412908"/>
        <a:ext cx="52884" cy="52884"/>
      </dsp:txXfrm>
    </dsp:sp>
    <dsp:sp modelId="{BC045F15-4A35-45F8-A960-E383ABE9A350}">
      <dsp:nvSpPr>
        <dsp:cNvPr id="0" name=""/>
        <dsp:cNvSpPr/>
      </dsp:nvSpPr>
      <dsp:spPr>
        <a:xfrm>
          <a:off x="7404330" y="1778296"/>
          <a:ext cx="2644217" cy="132210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u="sng" kern="1200" dirty="0"/>
            <a:t>Step 4</a:t>
          </a:r>
          <a:r>
            <a:rPr lang="en-US" sz="1800" kern="1200" dirty="0"/>
            <a:t>: Assess maturity Level of IT Capabilities</a:t>
          </a:r>
        </a:p>
      </dsp:txBody>
      <dsp:txXfrm>
        <a:off x="7443053" y="1817019"/>
        <a:ext cx="2566771" cy="1244662"/>
      </dsp:txXfrm>
    </dsp:sp>
    <dsp:sp modelId="{013A72DE-AAAF-42EA-85CF-362D7918DD1C}">
      <dsp:nvSpPr>
        <dsp:cNvPr id="0" name=""/>
        <dsp:cNvSpPr/>
      </dsp:nvSpPr>
      <dsp:spPr>
        <a:xfrm rot="3310531">
          <a:off x="5949420" y="3175173"/>
          <a:ext cx="1852132" cy="48779"/>
        </a:xfrm>
        <a:custGeom>
          <a:avLst/>
          <a:gdLst/>
          <a:ahLst/>
          <a:cxnLst/>
          <a:rect l="0" t="0" r="0" b="0"/>
          <a:pathLst>
            <a:path>
              <a:moveTo>
                <a:pt x="0" y="24389"/>
              </a:moveTo>
              <a:lnTo>
                <a:pt x="1852132" y="24389"/>
              </a:lnTo>
            </a:path>
          </a:pathLst>
        </a:custGeom>
        <a:noFill/>
        <a:ln w="19050" cap="rnd" cmpd="sng" algn="ctr">
          <a:solidFill>
            <a:scrgbClr r="0" g="0" b="0"/>
          </a:solidFill>
          <a:prstDash val="solid"/>
          <a:tailEnd type="triangle"/>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829183" y="3153259"/>
        <a:ext cx="92606" cy="92606"/>
      </dsp:txXfrm>
    </dsp:sp>
    <dsp:sp modelId="{E2779AF9-69EA-4E3F-9650-A0CFB955BA68}">
      <dsp:nvSpPr>
        <dsp:cNvPr id="0" name=""/>
        <dsp:cNvSpPr/>
      </dsp:nvSpPr>
      <dsp:spPr>
        <a:xfrm>
          <a:off x="7404330" y="3298721"/>
          <a:ext cx="2644217" cy="132210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u="sng" kern="1200" dirty="0"/>
            <a:t>Step 5</a:t>
          </a:r>
          <a:r>
            <a:rPr lang="en-US" sz="1800" kern="1200" dirty="0"/>
            <a:t>: Map Skills onto IT Capabilities</a:t>
          </a:r>
        </a:p>
      </dsp:txBody>
      <dsp:txXfrm>
        <a:off x="7443053" y="3337444"/>
        <a:ext cx="2566771" cy="12446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DA646-CC2E-43AF-B468-BA7B7FEFFED5}">
      <dsp:nvSpPr>
        <dsp:cNvPr id="0" name=""/>
        <dsp:cNvSpPr/>
      </dsp:nvSpPr>
      <dsp:spPr>
        <a:xfrm>
          <a:off x="8400" y="0"/>
          <a:ext cx="2510924" cy="1320800"/>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AU" sz="3700" kern="1200" dirty="0"/>
            <a:t>Capability</a:t>
          </a:r>
          <a:endParaRPr lang="en-US" sz="3700" kern="1200" dirty="0"/>
        </a:p>
      </dsp:txBody>
      <dsp:txXfrm>
        <a:off x="47085" y="38685"/>
        <a:ext cx="2433554" cy="1243430"/>
      </dsp:txXfrm>
    </dsp:sp>
    <dsp:sp modelId="{A123C8B5-C00C-45B3-89CA-C6DC84A7B3B6}">
      <dsp:nvSpPr>
        <dsp:cNvPr id="0" name=""/>
        <dsp:cNvSpPr/>
      </dsp:nvSpPr>
      <dsp:spPr>
        <a:xfrm>
          <a:off x="2770417" y="349045"/>
          <a:ext cx="532315" cy="62270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2770417" y="473587"/>
        <a:ext cx="372621" cy="373625"/>
      </dsp:txXfrm>
    </dsp:sp>
    <dsp:sp modelId="{773A8080-E57D-4DB4-9F42-9EC2C9417EE8}">
      <dsp:nvSpPr>
        <dsp:cNvPr id="0" name=""/>
        <dsp:cNvSpPr/>
      </dsp:nvSpPr>
      <dsp:spPr>
        <a:xfrm>
          <a:off x="3523694" y="0"/>
          <a:ext cx="2510924" cy="1320800"/>
        </a:xfrm>
        <a:prstGeom prst="roundRect">
          <a:avLst>
            <a:gd name="adj" fmla="val 10000"/>
          </a:avLst>
        </a:prstGeom>
        <a:solidFill>
          <a:schemeClr val="accent5">
            <a:hueOff val="1247628"/>
            <a:satOff val="-25244"/>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AU" sz="3700" kern="1200" dirty="0"/>
            <a:t>Processes</a:t>
          </a:r>
          <a:endParaRPr lang="en-US" sz="3700" kern="1200" dirty="0"/>
        </a:p>
      </dsp:txBody>
      <dsp:txXfrm>
        <a:off x="3562379" y="38685"/>
        <a:ext cx="2433554" cy="1243430"/>
      </dsp:txXfrm>
    </dsp:sp>
    <dsp:sp modelId="{E6B963D2-D430-4B2E-BDC2-BD0ABA181DA1}">
      <dsp:nvSpPr>
        <dsp:cNvPr id="0" name=""/>
        <dsp:cNvSpPr/>
      </dsp:nvSpPr>
      <dsp:spPr>
        <a:xfrm>
          <a:off x="6285711" y="349045"/>
          <a:ext cx="532315" cy="622709"/>
        </a:xfrm>
        <a:prstGeom prst="rightArrow">
          <a:avLst>
            <a:gd name="adj1" fmla="val 60000"/>
            <a:gd name="adj2" fmla="val 50000"/>
          </a:avLst>
        </a:prstGeom>
        <a:solidFill>
          <a:schemeClr val="accent5">
            <a:hueOff val="2495256"/>
            <a:satOff val="-50489"/>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285711" y="473587"/>
        <a:ext cx="372621" cy="373625"/>
      </dsp:txXfrm>
    </dsp:sp>
    <dsp:sp modelId="{FA93F415-A147-4607-A865-ECD47CDC54EF}">
      <dsp:nvSpPr>
        <dsp:cNvPr id="0" name=""/>
        <dsp:cNvSpPr/>
      </dsp:nvSpPr>
      <dsp:spPr>
        <a:xfrm>
          <a:off x="7038988" y="0"/>
          <a:ext cx="2510924" cy="1320800"/>
        </a:xfrm>
        <a:prstGeom prst="roundRect">
          <a:avLst>
            <a:gd name="adj" fmla="val 10000"/>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AU" sz="3700" kern="1200" dirty="0"/>
            <a:t>Roles</a:t>
          </a:r>
          <a:endParaRPr lang="en-US" sz="3700" kern="1200" dirty="0"/>
        </a:p>
      </dsp:txBody>
      <dsp:txXfrm>
        <a:off x="7077673" y="38685"/>
        <a:ext cx="2433554" cy="12434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2E6F2-6B85-491A-8051-AFF4925FBEF7}" type="datetimeFigureOut">
              <a:rPr lang="en-US" smtClean="0"/>
              <a:pPr/>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4788F-517C-4AEB-820E-5F54D433324C}" type="slidenum">
              <a:rPr lang="en-US" smtClean="0"/>
              <a:pPr/>
              <a:t>‹#›</a:t>
            </a:fld>
            <a:endParaRPr lang="en-US"/>
          </a:p>
        </p:txBody>
      </p:sp>
    </p:spTree>
    <p:extLst>
      <p:ext uri="{BB962C8B-B14F-4D97-AF65-F5344CB8AC3E}">
        <p14:creationId xmlns:p14="http://schemas.microsoft.com/office/powerpoint/2010/main" val="211380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69950" y="1257300"/>
            <a:ext cx="6032500" cy="3394075"/>
          </a:xfrm>
        </p:spPr>
      </p:sp>
      <p:sp>
        <p:nvSpPr>
          <p:cNvPr id="3" name="備忘稿版面配置區 2"/>
          <p:cNvSpPr>
            <a:spLocks noGrp="1"/>
          </p:cNvSpPr>
          <p:nvPr>
            <p:ph type="body" idx="1"/>
          </p:nvPr>
        </p:nvSpPr>
        <p:spPr/>
        <p:txBody>
          <a:bodyPr/>
          <a:lstStyle/>
          <a:p>
            <a:endParaRPr lang="zh-MO" altLang="en-US" dirty="0"/>
          </a:p>
        </p:txBody>
      </p:sp>
      <p:sp>
        <p:nvSpPr>
          <p:cNvPr id="4" name="投影片編號版面配置區 3"/>
          <p:cNvSpPr>
            <a:spLocks noGrp="1"/>
          </p:cNvSpPr>
          <p:nvPr>
            <p:ph type="sldNum" sz="quarter" idx="5"/>
          </p:nvPr>
        </p:nvSpPr>
        <p:spPr/>
        <p:txBody>
          <a:bodyPr/>
          <a:lstStyle/>
          <a:p>
            <a:fld id="{5780E19C-4A1D-4598-BFE6-8031AA4A73E7}" type="slidenum">
              <a:rPr lang="zh-MO" altLang="en-US" smtClean="0"/>
              <a:t>1</a:t>
            </a:fld>
            <a:endParaRPr lang="zh-MO" altLang="en-US"/>
          </a:p>
        </p:txBody>
      </p:sp>
    </p:spTree>
    <p:extLst>
      <p:ext uri="{BB962C8B-B14F-4D97-AF65-F5344CB8AC3E}">
        <p14:creationId xmlns:p14="http://schemas.microsoft.com/office/powerpoint/2010/main" val="3472412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AFB41D-38B5-46A4-BCCA-F03E9231C1BA}" type="datetime1">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28382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6882684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072335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10033819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97506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33668171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48032-5F5D-4E85-8FF9-CC2979E3CD23}" type="datetime1">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646421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55BC5-F358-404B-9E44-90C573865E67}" type="datetime1">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3545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340D2-0E09-40A2-8954-059C470DD14A}" type="datetime1">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6776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E26546-B4DD-4214-993F-9F3CAFA7DAD0}" type="datetime1">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993231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10D2F9-36B6-4133-8C89-C37B6695436A}" type="datetime1">
              <a:rPr lang="en-US" smtClean="0"/>
              <a:pPr/>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08959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2EBDD0-C10C-4FBF-9187-49E792465494}" type="datetime1">
              <a:rPr lang="en-US" smtClean="0"/>
              <a:pPr/>
              <a:t>3/29/2022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26258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7D8E57-4E32-4ADF-96C3-2CA2BFB29432}" type="datetime1">
              <a:rPr lang="en-US" smtClean="0"/>
              <a:pPr/>
              <a:t>3/29/2022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55078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EEBEC-395C-4D17-8CCB-BFCDDC89453D}" type="datetime1">
              <a:rPr lang="en-US" smtClean="0"/>
              <a:pPr/>
              <a:t>3/29/2022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67438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F0C208-1F00-443D-9A5A-17D07A6FC5E5}" type="datetime1">
              <a:rPr lang="en-US" smtClean="0"/>
              <a:pPr/>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43126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603412-6D83-48EC-95EB-B14E8478B238}" type="datetime1">
              <a:rPr lang="en-US" smtClean="0"/>
              <a:pPr/>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879449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5B5269-2441-4469-A500-582B5038BEBD}" type="datetime1">
              <a:rPr lang="en-US" smtClean="0"/>
              <a:pPr/>
              <a:t>3/29/2022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787334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cc11101@gmail.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Capability_Maturity_Mode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7EE023-46A3-41E5-9A9E-4541EA9D770C}"/>
              </a:ext>
            </a:extLst>
          </p:cNvPr>
          <p:cNvSpPr>
            <a:spLocks noGrp="1"/>
          </p:cNvSpPr>
          <p:nvPr>
            <p:ph type="title"/>
          </p:nvPr>
        </p:nvSpPr>
        <p:spPr>
          <a:xfrm>
            <a:off x="1219200" y="1981200"/>
            <a:ext cx="8610600" cy="4572000"/>
          </a:xfrm>
        </p:spPr>
        <p:txBody>
          <a:bodyPr>
            <a:normAutofit fontScale="90000"/>
          </a:bodyPr>
          <a:lstStyle/>
          <a:p>
            <a:pPr algn="ctr"/>
            <a:br>
              <a:rPr lang="en-US" altLang="zh-MO" sz="4400" dirty="0"/>
            </a:br>
            <a:br>
              <a:rPr lang="en-US" altLang="zh-MO" sz="4400" dirty="0"/>
            </a:br>
            <a:br>
              <a:rPr lang="en-US" altLang="zh-MO" sz="4400" dirty="0"/>
            </a:br>
            <a:br>
              <a:rPr lang="en-US" altLang="zh-MO" sz="4400" dirty="0"/>
            </a:br>
            <a:r>
              <a:rPr lang="en-US" altLang="zh-MO" sz="4400" dirty="0"/>
              <a:t>Strategic Information </a:t>
            </a:r>
            <a:br>
              <a:rPr lang="en-US" altLang="zh-MO" sz="4400" dirty="0"/>
            </a:br>
            <a:r>
              <a:rPr lang="en-US" altLang="zh-MO" sz="4400" dirty="0"/>
              <a:t>Systems Management  </a:t>
            </a:r>
            <a:br>
              <a:rPr lang="en-US" altLang="zh-MO" sz="4400" dirty="0"/>
            </a:br>
            <a:br>
              <a:rPr lang="en-US" altLang="zh-MO" dirty="0"/>
            </a:br>
            <a:r>
              <a:rPr lang="en-US" altLang="zh-MO" dirty="0"/>
              <a:t>Section 10 </a:t>
            </a:r>
            <a:br>
              <a:rPr lang="en-US" altLang="zh-MO" dirty="0"/>
            </a:br>
            <a:r>
              <a:rPr lang="en-US" altLang="zh-MO" dirty="0"/>
              <a:t>Developing </a:t>
            </a:r>
            <a:r>
              <a:rPr lang="en-US" altLang="zh-MO"/>
              <a:t>IT capabilities   </a:t>
            </a:r>
            <a:r>
              <a:rPr lang="en-US" altLang="zh-MO" sz="3600"/>
              <a:t>   </a:t>
            </a:r>
            <a:br>
              <a:rPr lang="en-US" altLang="zh-MO" sz="2046" dirty="0"/>
            </a:br>
            <a:br>
              <a:rPr lang="en-US" altLang="zh-MO" dirty="0"/>
            </a:br>
            <a:r>
              <a:rPr lang="en-US" altLang="zh-MO" sz="1841" dirty="0">
                <a:latin typeface="+mn-ea"/>
                <a:ea typeface="+mn-ea"/>
              </a:rPr>
              <a:t>Class Code: COMP423 </a:t>
            </a:r>
            <a:br>
              <a:rPr lang="en-US" altLang="zh-MO" sz="1841" dirty="0">
                <a:latin typeface="+mn-ea"/>
                <a:ea typeface="+mn-ea"/>
              </a:rPr>
            </a:br>
            <a:r>
              <a:rPr lang="en-US" altLang="zh-MO" sz="1841" dirty="0">
                <a:latin typeface="+mn-ea"/>
                <a:ea typeface="+mn-ea"/>
              </a:rPr>
              <a:t>H.Y </a:t>
            </a:r>
            <a:r>
              <a:rPr lang="en-US" altLang="zh-TW" sz="1841" dirty="0">
                <a:latin typeface="+mn-ea"/>
                <a:ea typeface="+mn-ea"/>
              </a:rPr>
              <a:t>Kan, Stanley </a:t>
            </a:r>
            <a:r>
              <a:rPr lang="en-US" altLang="zh-MO" sz="1841" dirty="0">
                <a:latin typeface="+mn-ea"/>
                <a:ea typeface="+mn-ea"/>
              </a:rPr>
              <a:t> </a:t>
            </a:r>
            <a:br>
              <a:rPr lang="en-US" altLang="zh-MO" sz="1841" dirty="0">
                <a:latin typeface="+mn-ea"/>
                <a:ea typeface="+mn-ea"/>
              </a:rPr>
            </a:br>
            <a:r>
              <a:rPr lang="en-US" altLang="zh-MO" sz="1841" dirty="0">
                <a:latin typeface="+mn-ea"/>
                <a:ea typeface="+mn-ea"/>
              </a:rPr>
              <a:t>Room: </a:t>
            </a:r>
            <a:r>
              <a:rPr lang="it-IT" sz="2200" dirty="0">
                <a:latin typeface="+mn-ea"/>
                <a:ea typeface="+mn-ea"/>
              </a:rPr>
              <a:t>(WUI CHI) - 4/F, </a:t>
            </a:r>
            <a:r>
              <a:rPr lang="en-US" altLang="zh-MO" sz="2200" dirty="0">
                <a:latin typeface="+mn-ea"/>
                <a:ea typeface="+mn-ea"/>
              </a:rPr>
              <a:t>N46B</a:t>
            </a:r>
            <a:br>
              <a:rPr lang="en-US" altLang="zh-MO" sz="1841" dirty="0">
                <a:latin typeface="+mn-ea"/>
                <a:ea typeface="+mn-ea"/>
              </a:rPr>
            </a:br>
            <a:r>
              <a:rPr lang="en-US" altLang="zh-MO" sz="1841" dirty="0">
                <a:latin typeface="+mn-ea"/>
                <a:ea typeface="+mn-ea"/>
              </a:rPr>
              <a:t> Email: hykan@ipm.edu.mo </a:t>
            </a:r>
            <a:r>
              <a:rPr lang="en-US" altLang="zh-MO" sz="1841" dirty="0">
                <a:latin typeface="+mn-ea"/>
                <a:ea typeface="+mn-ea"/>
                <a:hlinkClick r:id="rId3"/>
              </a:rPr>
              <a:t>  </a:t>
            </a:r>
            <a:r>
              <a:rPr lang="en-US" altLang="zh-MO" sz="1841" dirty="0">
                <a:latin typeface="+mn-ea"/>
                <a:ea typeface="+mn-ea"/>
              </a:rPr>
              <a:t> </a:t>
            </a:r>
            <a:br>
              <a:rPr lang="en-US" altLang="zh-MO" sz="1841" dirty="0">
                <a:latin typeface="+mn-ea"/>
                <a:ea typeface="+mn-ea"/>
              </a:rPr>
            </a:br>
            <a:r>
              <a:rPr lang="en-US" altLang="zh-MO" sz="1841" dirty="0">
                <a:latin typeface="+mn-ea"/>
                <a:ea typeface="+mn-ea"/>
              </a:rPr>
              <a:t>Tel: 8599-6883 </a:t>
            </a:r>
            <a:br>
              <a:rPr lang="en-US" altLang="zh-MO" sz="1841" dirty="0"/>
            </a:br>
            <a:br>
              <a:rPr lang="en-US" altLang="zh-MO" sz="1841" dirty="0"/>
            </a:br>
            <a:endParaRPr lang="zh-MO" altLang="en-US" sz="1841" dirty="0"/>
          </a:p>
        </p:txBody>
      </p:sp>
      <p:sp>
        <p:nvSpPr>
          <p:cNvPr id="9" name="文字版面配置區 8">
            <a:extLst>
              <a:ext uri="{FF2B5EF4-FFF2-40B4-BE49-F238E27FC236}">
                <a16:creationId xmlns:a16="http://schemas.microsoft.com/office/drawing/2014/main" id="{2914A5A6-66A9-4BB9-8AA4-B1B43C8EF130}"/>
              </a:ext>
            </a:extLst>
          </p:cNvPr>
          <p:cNvSpPr>
            <a:spLocks noGrp="1"/>
          </p:cNvSpPr>
          <p:nvPr>
            <p:ph type="body" idx="1"/>
          </p:nvPr>
        </p:nvSpPr>
        <p:spPr>
          <a:xfrm>
            <a:off x="2514601" y="4419600"/>
            <a:ext cx="5966713" cy="457200"/>
          </a:xfrm>
        </p:spPr>
        <p:txBody>
          <a:bodyPr/>
          <a:lstStyle/>
          <a:p>
            <a:endParaRPr lang="zh-MO" altLang="en-US" dirty="0"/>
          </a:p>
        </p:txBody>
      </p:sp>
      <p:pic>
        <p:nvPicPr>
          <p:cNvPr id="4" name="Picture 3">
            <a:extLst>
              <a:ext uri="{FF2B5EF4-FFF2-40B4-BE49-F238E27FC236}">
                <a16:creationId xmlns:a16="http://schemas.microsoft.com/office/drawing/2014/main" id="{53EFE6A1-F921-476A-98AA-A1A4D608AD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94597" y="5257800"/>
            <a:ext cx="1676398" cy="1600200"/>
          </a:xfrm>
          <a:prstGeom prst="rect">
            <a:avLst/>
          </a:prstGeom>
        </p:spPr>
      </p:pic>
    </p:spTree>
    <p:extLst>
      <p:ext uri="{BB962C8B-B14F-4D97-AF65-F5344CB8AC3E}">
        <p14:creationId xmlns:p14="http://schemas.microsoft.com/office/powerpoint/2010/main" val="26118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799"/>
            <a:ext cx="10330933" cy="1224643"/>
          </a:xfrm>
        </p:spPr>
        <p:txBody>
          <a:bodyPr>
            <a:normAutofit/>
          </a:bodyPr>
          <a:lstStyle/>
          <a:p>
            <a:r>
              <a:rPr lang="en-AU" dirty="0"/>
              <a:t>Step 2: Identify Essential Capabilities Aligned with Business Goals (Cont’d)</a:t>
            </a:r>
            <a:endParaRPr lang="en-US" dirty="0"/>
          </a:p>
        </p:txBody>
      </p:sp>
      <p:sp>
        <p:nvSpPr>
          <p:cNvPr id="3" name="Content Placeholder 2"/>
          <p:cNvSpPr>
            <a:spLocks noGrp="1"/>
          </p:cNvSpPr>
          <p:nvPr>
            <p:ph idx="1"/>
          </p:nvPr>
        </p:nvSpPr>
        <p:spPr>
          <a:xfrm>
            <a:off x="1371600" y="2016578"/>
            <a:ext cx="10330932" cy="4300823"/>
          </a:xfrm>
        </p:spPr>
        <p:txBody>
          <a:bodyPr/>
          <a:lstStyle/>
          <a:p>
            <a:r>
              <a:rPr lang="en-AU" dirty="0">
                <a:solidFill>
                  <a:srgbClr val="0070C0"/>
                </a:solidFill>
              </a:rPr>
              <a:t>Example (Firm B)</a:t>
            </a:r>
            <a:r>
              <a:rPr lang="en-AU" dirty="0"/>
              <a:t>: A list of capabilities that devoid of IT terminology:</a:t>
            </a:r>
          </a:p>
          <a:p>
            <a:pPr lvl="1"/>
            <a:r>
              <a:rPr lang="en-AU" dirty="0"/>
              <a:t>People management</a:t>
            </a:r>
          </a:p>
          <a:p>
            <a:pPr lvl="1"/>
            <a:r>
              <a:rPr lang="en-AU" dirty="0"/>
              <a:t>Strategy and planning</a:t>
            </a:r>
          </a:p>
          <a:p>
            <a:pPr lvl="1"/>
            <a:r>
              <a:rPr lang="en-AU" dirty="0"/>
              <a:t>Portfolio management</a:t>
            </a:r>
          </a:p>
          <a:p>
            <a:pPr lvl="1"/>
            <a:r>
              <a:rPr lang="en-AU" dirty="0"/>
              <a:t>Resource management</a:t>
            </a:r>
          </a:p>
          <a:p>
            <a:pPr lvl="1"/>
            <a:r>
              <a:rPr lang="en-AU" dirty="0"/>
              <a:t>Solution delivery</a:t>
            </a:r>
          </a:p>
          <a:p>
            <a:pPr lvl="1"/>
            <a:r>
              <a:rPr lang="en-AU" dirty="0"/>
              <a:t>Service management</a:t>
            </a:r>
          </a:p>
          <a:p>
            <a:pPr lvl="1"/>
            <a:r>
              <a:rPr lang="en-AU" dirty="0"/>
              <a:t>Asset management</a:t>
            </a:r>
          </a:p>
        </p:txBody>
      </p:sp>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799"/>
            <a:ext cx="10330933" cy="1224643"/>
          </a:xfrm>
        </p:spPr>
        <p:txBody>
          <a:bodyPr>
            <a:normAutofit/>
          </a:bodyPr>
          <a:lstStyle/>
          <a:p>
            <a:r>
              <a:rPr lang="en-AU" dirty="0"/>
              <a:t>Step 2: Identify Essential Capabilities Aligned with Business Goals (Cont’d)</a:t>
            </a:r>
            <a:endParaRPr lang="en-US" dirty="0"/>
          </a:p>
        </p:txBody>
      </p:sp>
      <p:sp>
        <p:nvSpPr>
          <p:cNvPr id="3" name="Content Placeholder 2"/>
          <p:cNvSpPr>
            <a:spLocks noGrp="1"/>
          </p:cNvSpPr>
          <p:nvPr>
            <p:ph idx="1"/>
          </p:nvPr>
        </p:nvSpPr>
        <p:spPr>
          <a:xfrm>
            <a:off x="889233" y="2357306"/>
            <a:ext cx="10813299" cy="4321080"/>
          </a:xfrm>
        </p:spPr>
        <p:txBody>
          <a:bodyPr>
            <a:normAutofit/>
          </a:bodyPr>
          <a:lstStyle/>
          <a:p>
            <a:r>
              <a:rPr lang="en-AU" dirty="0">
                <a:solidFill>
                  <a:srgbClr val="0070C0"/>
                </a:solidFill>
              </a:rPr>
              <a:t>Example (Firm C)</a:t>
            </a:r>
            <a:r>
              <a:rPr lang="en-AU" dirty="0"/>
              <a:t>: The capability wheel</a:t>
            </a:r>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r>
              <a:rPr lang="en-AU" dirty="0"/>
              <a:t>The number of capabilities is typically be between seven to twelve.</a:t>
            </a:r>
          </a:p>
        </p:txBody>
      </p:sp>
      <p:sp>
        <p:nvSpPr>
          <p:cNvPr id="4" name="Slide Number Placeholder 3"/>
          <p:cNvSpPr>
            <a:spLocks noGrp="1"/>
          </p:cNvSpPr>
          <p:nvPr>
            <p:ph type="sldNum" sz="quarter" idx="12"/>
          </p:nvPr>
        </p:nvSpPr>
        <p:spPr/>
        <p:txBody>
          <a:bodyPr/>
          <a:lstStyle/>
          <a:p>
            <a:endParaRPr lang="en-US" dirty="0"/>
          </a:p>
        </p:txBody>
      </p:sp>
      <p:pic>
        <p:nvPicPr>
          <p:cNvPr id="6" name="Picture 5"/>
          <p:cNvPicPr>
            <a:picLocks noChangeAspect="1"/>
          </p:cNvPicPr>
          <p:nvPr/>
        </p:nvPicPr>
        <p:blipFill>
          <a:blip r:embed="rId2"/>
          <a:stretch>
            <a:fillRect/>
          </a:stretch>
        </p:blipFill>
        <p:spPr>
          <a:xfrm>
            <a:off x="6254875" y="2092410"/>
            <a:ext cx="3869427" cy="37968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799"/>
            <a:ext cx="10330933" cy="1224643"/>
          </a:xfrm>
        </p:spPr>
        <p:txBody>
          <a:bodyPr>
            <a:normAutofit/>
          </a:bodyPr>
          <a:lstStyle/>
          <a:p>
            <a:r>
              <a:rPr lang="en-AU" dirty="0"/>
              <a:t>Step 3: Subdivide IT Capabilities into Key Processes</a:t>
            </a:r>
            <a:endParaRPr lang="en-US" dirty="0"/>
          </a:p>
        </p:txBody>
      </p:sp>
      <p:sp>
        <p:nvSpPr>
          <p:cNvPr id="3" name="Content Placeholder 2"/>
          <p:cNvSpPr>
            <a:spLocks noGrp="1"/>
          </p:cNvSpPr>
          <p:nvPr>
            <p:ph idx="1"/>
          </p:nvPr>
        </p:nvSpPr>
        <p:spPr>
          <a:xfrm>
            <a:off x="1371600" y="2016578"/>
            <a:ext cx="10330932" cy="4300823"/>
          </a:xfrm>
        </p:spPr>
        <p:txBody>
          <a:bodyPr/>
          <a:lstStyle/>
          <a:p>
            <a:r>
              <a:rPr lang="en-AU" dirty="0"/>
              <a:t>Once key capabilities have been identified, the next step is to subdivide them into processes. </a:t>
            </a:r>
          </a:p>
          <a:p>
            <a:r>
              <a:rPr lang="en-AU" dirty="0"/>
              <a:t>The result of this step should be a st of well-defined activities that can be measured and managed. A set of well-articulated processes enables organizations to evaluate their overall performance with respect to key capabilities.</a:t>
            </a:r>
          </a:p>
          <a:p>
            <a:r>
              <a:rPr lang="en-AU" dirty="0"/>
              <a:t>For example, using the second list of capabilities (Slide #10), we can divide the capabilities into 40 processes, as shown in the following slides.</a:t>
            </a:r>
          </a:p>
        </p:txBody>
      </p:sp>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799"/>
            <a:ext cx="10330933" cy="1224643"/>
          </a:xfrm>
        </p:spPr>
        <p:txBody>
          <a:bodyPr>
            <a:normAutofit/>
          </a:bodyPr>
          <a:lstStyle/>
          <a:p>
            <a:r>
              <a:rPr lang="en-AU" dirty="0"/>
              <a:t>Step 3: Subdivide IT Capabilities into Key Processes (Cont’d)</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02727988"/>
              </p:ext>
            </p:extLst>
          </p:nvPr>
        </p:nvGraphicFramePr>
        <p:xfrm>
          <a:off x="511728" y="2013358"/>
          <a:ext cx="10125512" cy="3574423"/>
        </p:xfrm>
        <a:graphic>
          <a:graphicData uri="http://schemas.openxmlformats.org/drawingml/2006/table">
            <a:tbl>
              <a:tblPr firstRow="1" bandRow="1">
                <a:tableStyleId>{5C22544A-7EE6-4342-B048-85BDC9FD1C3A}</a:tableStyleId>
              </a:tblPr>
              <a:tblGrid>
                <a:gridCol w="5062756">
                  <a:extLst>
                    <a:ext uri="{9D8B030D-6E8A-4147-A177-3AD203B41FA5}">
                      <a16:colId xmlns:a16="http://schemas.microsoft.com/office/drawing/2014/main" val="20000"/>
                    </a:ext>
                  </a:extLst>
                </a:gridCol>
                <a:gridCol w="5062756">
                  <a:extLst>
                    <a:ext uri="{9D8B030D-6E8A-4147-A177-3AD203B41FA5}">
                      <a16:colId xmlns:a16="http://schemas.microsoft.com/office/drawing/2014/main" val="20001"/>
                    </a:ext>
                  </a:extLst>
                </a:gridCol>
              </a:tblGrid>
              <a:tr h="370198">
                <a:tc>
                  <a:txBody>
                    <a:bodyPr/>
                    <a:lstStyle/>
                    <a:p>
                      <a:r>
                        <a:rPr lang="en-AU" dirty="0"/>
                        <a:t>Capabilities</a:t>
                      </a:r>
                      <a:endParaRPr lang="en-US" dirty="0"/>
                    </a:p>
                  </a:txBody>
                  <a:tcPr/>
                </a:tc>
                <a:tc>
                  <a:txBody>
                    <a:bodyPr/>
                    <a:lstStyle/>
                    <a:p>
                      <a:r>
                        <a:rPr lang="en-AU" dirty="0"/>
                        <a:t>Processes</a:t>
                      </a:r>
                      <a:endParaRPr lang="en-US" dirty="0"/>
                    </a:p>
                  </a:txBody>
                  <a:tcPr/>
                </a:tc>
                <a:extLst>
                  <a:ext uri="{0D108BD9-81ED-4DB2-BD59-A6C34878D82A}">
                    <a16:rowId xmlns:a16="http://schemas.microsoft.com/office/drawing/2014/main" val="10000"/>
                  </a:ext>
                </a:extLst>
              </a:tr>
              <a:tr h="1460508">
                <a:tc>
                  <a:txBody>
                    <a:bodyPr/>
                    <a:lstStyle/>
                    <a:p>
                      <a:r>
                        <a:rPr lang="en-AU" dirty="0"/>
                        <a:t>1. People Management</a:t>
                      </a:r>
                      <a:endParaRPr lang="en-US" dirty="0"/>
                    </a:p>
                  </a:txBody>
                  <a:tcPr/>
                </a:tc>
                <a:tc>
                  <a:txBody>
                    <a:bodyPr/>
                    <a:lstStyle/>
                    <a:p>
                      <a:pPr marL="342900" indent="-342900">
                        <a:buFont typeface="+mj-lt"/>
                        <a:buAutoNum type="arabicPeriod"/>
                      </a:pPr>
                      <a:r>
                        <a:rPr lang="en-AU" dirty="0"/>
                        <a:t>Recruiting</a:t>
                      </a:r>
                      <a:r>
                        <a:rPr lang="en-AU" baseline="0" dirty="0"/>
                        <a:t> and hiring</a:t>
                      </a:r>
                    </a:p>
                    <a:p>
                      <a:pPr marL="342900" indent="-342900">
                        <a:buFont typeface="+mj-lt"/>
                        <a:buAutoNum type="arabicPeriod"/>
                      </a:pPr>
                      <a:r>
                        <a:rPr lang="en-AU" baseline="0" dirty="0"/>
                        <a:t>Coaching and motivating</a:t>
                      </a:r>
                    </a:p>
                    <a:p>
                      <a:pPr marL="342900" indent="-342900">
                        <a:buFont typeface="+mj-lt"/>
                        <a:buAutoNum type="arabicPeriod"/>
                      </a:pPr>
                      <a:r>
                        <a:rPr lang="en-AU" baseline="0" dirty="0"/>
                        <a:t>Performance management and career planning</a:t>
                      </a:r>
                    </a:p>
                    <a:p>
                      <a:pPr marL="342900" indent="-342900">
                        <a:buFont typeface="+mj-lt"/>
                        <a:buAutoNum type="arabicPeriod"/>
                      </a:pPr>
                      <a:r>
                        <a:rPr lang="en-AU" baseline="0" dirty="0"/>
                        <a:t>Identifying and developing talent</a:t>
                      </a:r>
                      <a:endParaRPr lang="en-US" dirty="0"/>
                    </a:p>
                  </a:txBody>
                  <a:tcPr/>
                </a:tc>
                <a:extLst>
                  <a:ext uri="{0D108BD9-81ED-4DB2-BD59-A6C34878D82A}">
                    <a16:rowId xmlns:a16="http://schemas.microsoft.com/office/drawing/2014/main" val="10001"/>
                  </a:ext>
                </a:extLst>
              </a:tr>
              <a:tr h="1741185">
                <a:tc>
                  <a:txBody>
                    <a:bodyPr/>
                    <a:lstStyle/>
                    <a:p>
                      <a:r>
                        <a:rPr lang="en-AU" dirty="0"/>
                        <a:t>2. Strategy</a:t>
                      </a:r>
                      <a:r>
                        <a:rPr lang="en-AU" baseline="0" dirty="0"/>
                        <a:t> and Planning</a:t>
                      </a:r>
                      <a:endParaRPr lang="en-US" dirty="0"/>
                    </a:p>
                  </a:txBody>
                  <a:tcPr/>
                </a:tc>
                <a:tc>
                  <a:txBody>
                    <a:bodyPr/>
                    <a:lstStyle/>
                    <a:p>
                      <a:pPr marL="342900" indent="-342900">
                        <a:buFont typeface="+mj-lt"/>
                        <a:buAutoNum type="arabicPeriod" startAt="5"/>
                      </a:pPr>
                      <a:r>
                        <a:rPr lang="en-AU" dirty="0"/>
                        <a:t>Account</a:t>
                      </a:r>
                      <a:r>
                        <a:rPr lang="en-AU" baseline="0" dirty="0"/>
                        <a:t> management</a:t>
                      </a:r>
                    </a:p>
                    <a:p>
                      <a:pPr marL="342900" indent="-342900">
                        <a:buFont typeface="+mj-lt"/>
                        <a:buAutoNum type="arabicPeriod" startAt="5"/>
                      </a:pPr>
                      <a:r>
                        <a:rPr lang="en-AU" baseline="0" dirty="0"/>
                        <a:t>External benchmarking</a:t>
                      </a:r>
                    </a:p>
                    <a:p>
                      <a:pPr marL="342900" indent="-342900">
                        <a:buFont typeface="+mj-lt"/>
                        <a:buAutoNum type="arabicPeriod" startAt="5"/>
                      </a:pPr>
                      <a:r>
                        <a:rPr lang="en-AU" baseline="0" dirty="0"/>
                        <a:t>Strategy development</a:t>
                      </a:r>
                    </a:p>
                    <a:p>
                      <a:pPr marL="342900" indent="-342900">
                        <a:buFont typeface="+mj-lt"/>
                        <a:buAutoNum type="arabicPeriod" startAt="5"/>
                      </a:pPr>
                      <a:r>
                        <a:rPr lang="en-AU" baseline="0" dirty="0"/>
                        <a:t>Architecture development</a:t>
                      </a:r>
                    </a:p>
                    <a:p>
                      <a:pPr marL="342900" indent="-342900">
                        <a:buFont typeface="+mj-lt"/>
                        <a:buAutoNum type="arabicPeriod" startAt="5"/>
                      </a:pPr>
                      <a:r>
                        <a:rPr lang="en-AU" baseline="0" dirty="0"/>
                        <a:t>Business process influence/enabling</a:t>
                      </a:r>
                    </a:p>
                    <a:p>
                      <a:pPr marL="342900" indent="-342900">
                        <a:buFont typeface="+mj-lt"/>
                        <a:buAutoNum type="arabicPeriod" startAt="5"/>
                      </a:pPr>
                      <a:r>
                        <a:rPr lang="en-AU" baseline="0" dirty="0"/>
                        <a:t>IT marketing</a:t>
                      </a:r>
                      <a:endParaRPr lang="en-US" dirty="0"/>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799"/>
            <a:ext cx="10330933" cy="1224643"/>
          </a:xfrm>
        </p:spPr>
        <p:txBody>
          <a:bodyPr>
            <a:normAutofit/>
          </a:bodyPr>
          <a:lstStyle/>
          <a:p>
            <a:r>
              <a:rPr lang="en-AU" dirty="0"/>
              <a:t>Step 3: Subdivide IT Capabilities into Key Processes (Cont’d)</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86538798"/>
              </p:ext>
            </p:extLst>
          </p:nvPr>
        </p:nvGraphicFramePr>
        <p:xfrm>
          <a:off x="578840" y="2021345"/>
          <a:ext cx="9773176" cy="3566160"/>
        </p:xfrm>
        <a:graphic>
          <a:graphicData uri="http://schemas.openxmlformats.org/drawingml/2006/table">
            <a:tbl>
              <a:tblPr firstRow="1" bandRow="1">
                <a:tableStyleId>{5C22544A-7EE6-4342-B048-85BDC9FD1C3A}</a:tableStyleId>
              </a:tblPr>
              <a:tblGrid>
                <a:gridCol w="4886588">
                  <a:extLst>
                    <a:ext uri="{9D8B030D-6E8A-4147-A177-3AD203B41FA5}">
                      <a16:colId xmlns:a16="http://schemas.microsoft.com/office/drawing/2014/main" val="20000"/>
                    </a:ext>
                  </a:extLst>
                </a:gridCol>
                <a:gridCol w="4886588">
                  <a:extLst>
                    <a:ext uri="{9D8B030D-6E8A-4147-A177-3AD203B41FA5}">
                      <a16:colId xmlns:a16="http://schemas.microsoft.com/office/drawing/2014/main" val="20001"/>
                    </a:ext>
                  </a:extLst>
                </a:gridCol>
              </a:tblGrid>
              <a:tr h="321949">
                <a:tc>
                  <a:txBody>
                    <a:bodyPr/>
                    <a:lstStyle/>
                    <a:p>
                      <a:r>
                        <a:rPr lang="en-AU" dirty="0"/>
                        <a:t>Capabilities</a:t>
                      </a:r>
                      <a:endParaRPr lang="en-US" dirty="0"/>
                    </a:p>
                  </a:txBody>
                  <a:tcPr/>
                </a:tc>
                <a:tc>
                  <a:txBody>
                    <a:bodyPr/>
                    <a:lstStyle/>
                    <a:p>
                      <a:r>
                        <a:rPr lang="en-AU" dirty="0"/>
                        <a:t>Processes</a:t>
                      </a:r>
                      <a:endParaRPr lang="en-US" dirty="0"/>
                    </a:p>
                  </a:txBody>
                  <a:tcPr/>
                </a:tc>
                <a:extLst>
                  <a:ext uri="{0D108BD9-81ED-4DB2-BD59-A6C34878D82A}">
                    <a16:rowId xmlns:a16="http://schemas.microsoft.com/office/drawing/2014/main" val="10000"/>
                  </a:ext>
                </a:extLst>
              </a:tr>
              <a:tr h="1528670">
                <a:tc>
                  <a:txBody>
                    <a:bodyPr/>
                    <a:lstStyle/>
                    <a:p>
                      <a:r>
                        <a:rPr lang="en-AU" dirty="0"/>
                        <a:t>3. Portfolio Management</a:t>
                      </a:r>
                      <a:endParaRPr lang="en-US" dirty="0"/>
                    </a:p>
                  </a:txBody>
                  <a:tcPr/>
                </a:tc>
                <a:tc>
                  <a:txBody>
                    <a:bodyPr/>
                    <a:lstStyle/>
                    <a:p>
                      <a:pPr marL="342900" indent="-342900">
                        <a:buFont typeface="+mj-lt"/>
                        <a:buAutoNum type="arabicPeriod" startAt="11"/>
                      </a:pPr>
                      <a:r>
                        <a:rPr lang="en-AU" dirty="0"/>
                        <a:t>Business case development</a:t>
                      </a:r>
                    </a:p>
                    <a:p>
                      <a:pPr marL="342900" indent="-342900">
                        <a:buFont typeface="+mj-lt"/>
                        <a:buAutoNum type="arabicPeriod" startAt="11"/>
                      </a:pPr>
                      <a:r>
                        <a:rPr lang="en-AU" dirty="0"/>
                        <a:t>Project/service</a:t>
                      </a:r>
                      <a:r>
                        <a:rPr lang="en-AU" baseline="0" dirty="0"/>
                        <a:t> prioritization</a:t>
                      </a:r>
                    </a:p>
                    <a:p>
                      <a:pPr marL="342900" indent="-342900">
                        <a:buFont typeface="+mj-lt"/>
                        <a:buAutoNum type="arabicPeriod" startAt="11"/>
                      </a:pPr>
                      <a:r>
                        <a:rPr lang="en-AU" baseline="0" dirty="0"/>
                        <a:t>Portfolio investment determination</a:t>
                      </a:r>
                    </a:p>
                    <a:p>
                      <a:pPr marL="342900" indent="-342900">
                        <a:buFont typeface="+mj-lt"/>
                        <a:buAutoNum type="arabicPeriod" startAt="11"/>
                      </a:pPr>
                      <a:r>
                        <a:rPr lang="en-AU" baseline="0" dirty="0"/>
                        <a:t>Resource investment/allocation</a:t>
                      </a:r>
                    </a:p>
                    <a:p>
                      <a:pPr marL="342900" indent="-342900">
                        <a:buFont typeface="+mj-lt"/>
                        <a:buAutoNum type="arabicPeriod" startAt="11"/>
                      </a:pPr>
                      <a:r>
                        <a:rPr lang="en-AU" baseline="0" dirty="0"/>
                        <a:t>Performance benchmarking</a:t>
                      </a:r>
                    </a:p>
                    <a:p>
                      <a:pPr marL="342900" indent="-342900">
                        <a:buFont typeface="+mj-lt"/>
                        <a:buAutoNum type="arabicPeriod" startAt="11"/>
                      </a:pPr>
                      <a:r>
                        <a:rPr lang="en-AU" baseline="0" dirty="0"/>
                        <a:t>Portfolio analysis</a:t>
                      </a:r>
                      <a:endParaRPr lang="en-US" dirty="0"/>
                    </a:p>
                  </a:txBody>
                  <a:tcPr/>
                </a:tc>
                <a:extLst>
                  <a:ext uri="{0D108BD9-81ED-4DB2-BD59-A6C34878D82A}">
                    <a16:rowId xmlns:a16="http://schemas.microsoft.com/office/drawing/2014/main" val="10001"/>
                  </a:ext>
                </a:extLst>
              </a:tr>
              <a:tr h="1287301">
                <a:tc>
                  <a:txBody>
                    <a:bodyPr/>
                    <a:lstStyle/>
                    <a:p>
                      <a:r>
                        <a:rPr lang="en-AU" dirty="0"/>
                        <a:t>4. Resource Management</a:t>
                      </a:r>
                      <a:endParaRPr lang="en-US" dirty="0"/>
                    </a:p>
                  </a:txBody>
                  <a:tcPr/>
                </a:tc>
                <a:tc>
                  <a:txBody>
                    <a:bodyPr/>
                    <a:lstStyle/>
                    <a:p>
                      <a:pPr marL="342900" indent="-342900">
                        <a:buFont typeface="+mj-lt"/>
                        <a:buAutoNum type="arabicPeriod" startAt="17"/>
                      </a:pPr>
                      <a:r>
                        <a:rPr lang="en-AU" dirty="0"/>
                        <a:t>Staff strategy development</a:t>
                      </a:r>
                    </a:p>
                    <a:p>
                      <a:pPr marL="342900" indent="-342900">
                        <a:buFont typeface="+mj-lt"/>
                        <a:buAutoNum type="arabicPeriod" startAt="17"/>
                      </a:pPr>
                      <a:r>
                        <a:rPr lang="en-AU" dirty="0"/>
                        <a:t>Resource capacity management</a:t>
                      </a:r>
                    </a:p>
                    <a:p>
                      <a:pPr marL="342900" indent="-342900">
                        <a:buFont typeface="+mj-lt"/>
                        <a:buAutoNum type="arabicPeriod" startAt="17"/>
                      </a:pPr>
                      <a:r>
                        <a:rPr lang="en-AU" dirty="0"/>
                        <a:t>Staff sourcing</a:t>
                      </a:r>
                    </a:p>
                    <a:p>
                      <a:pPr marL="342900" indent="-342900">
                        <a:buFont typeface="+mj-lt"/>
                        <a:buAutoNum type="arabicPeriod" startAt="17"/>
                      </a:pPr>
                      <a:r>
                        <a:rPr lang="en-AU" dirty="0"/>
                        <a:t>Resource assignment</a:t>
                      </a:r>
                    </a:p>
                    <a:p>
                      <a:pPr marL="342900" indent="-342900">
                        <a:buFont typeface="+mj-lt"/>
                        <a:buAutoNum type="arabicPeriod" startAt="17"/>
                      </a:pPr>
                      <a:r>
                        <a:rPr lang="en-AU" dirty="0"/>
                        <a:t>Budget management</a:t>
                      </a:r>
                      <a:endParaRPr lang="en-US" dirty="0"/>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799"/>
            <a:ext cx="10330933" cy="1224643"/>
          </a:xfrm>
        </p:spPr>
        <p:txBody>
          <a:bodyPr>
            <a:normAutofit/>
          </a:bodyPr>
          <a:lstStyle/>
          <a:p>
            <a:r>
              <a:rPr lang="en-AU" dirty="0"/>
              <a:t>Step 3: Subdivide IT Capabilities into Key Processes (Cont’d)</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88064844"/>
              </p:ext>
            </p:extLst>
          </p:nvPr>
        </p:nvGraphicFramePr>
        <p:xfrm>
          <a:off x="645952" y="2021204"/>
          <a:ext cx="9647340" cy="3840480"/>
        </p:xfrm>
        <a:graphic>
          <a:graphicData uri="http://schemas.openxmlformats.org/drawingml/2006/table">
            <a:tbl>
              <a:tblPr firstRow="1" bandRow="1">
                <a:tableStyleId>{5C22544A-7EE6-4342-B048-85BDC9FD1C3A}</a:tableStyleId>
              </a:tblPr>
              <a:tblGrid>
                <a:gridCol w="4823848">
                  <a:extLst>
                    <a:ext uri="{9D8B030D-6E8A-4147-A177-3AD203B41FA5}">
                      <a16:colId xmlns:a16="http://schemas.microsoft.com/office/drawing/2014/main" val="20000"/>
                    </a:ext>
                  </a:extLst>
                </a:gridCol>
                <a:gridCol w="4823492">
                  <a:extLst>
                    <a:ext uri="{9D8B030D-6E8A-4147-A177-3AD203B41FA5}">
                      <a16:colId xmlns:a16="http://schemas.microsoft.com/office/drawing/2014/main" val="20001"/>
                    </a:ext>
                  </a:extLst>
                </a:gridCol>
              </a:tblGrid>
              <a:tr h="356920">
                <a:tc>
                  <a:txBody>
                    <a:bodyPr/>
                    <a:lstStyle/>
                    <a:p>
                      <a:r>
                        <a:rPr lang="en-AU" dirty="0"/>
                        <a:t>Capabilities</a:t>
                      </a:r>
                      <a:endParaRPr lang="en-US" dirty="0"/>
                    </a:p>
                  </a:txBody>
                  <a:tcPr/>
                </a:tc>
                <a:tc>
                  <a:txBody>
                    <a:bodyPr/>
                    <a:lstStyle/>
                    <a:p>
                      <a:r>
                        <a:rPr lang="en-AU" dirty="0"/>
                        <a:t>Processes</a:t>
                      </a:r>
                      <a:endParaRPr lang="en-US" dirty="0"/>
                    </a:p>
                  </a:txBody>
                  <a:tcPr/>
                </a:tc>
                <a:extLst>
                  <a:ext uri="{0D108BD9-81ED-4DB2-BD59-A6C34878D82A}">
                    <a16:rowId xmlns:a16="http://schemas.microsoft.com/office/drawing/2014/main" val="10000"/>
                  </a:ext>
                </a:extLst>
              </a:tr>
              <a:tr h="1427680">
                <a:tc>
                  <a:txBody>
                    <a:bodyPr/>
                    <a:lstStyle/>
                    <a:p>
                      <a:r>
                        <a:rPr lang="en-AU" dirty="0"/>
                        <a:t>5. Solution Delivery</a:t>
                      </a:r>
                      <a:endParaRPr lang="en-US" dirty="0"/>
                    </a:p>
                  </a:txBody>
                  <a:tcPr/>
                </a:tc>
                <a:tc>
                  <a:txBody>
                    <a:bodyPr/>
                    <a:lstStyle/>
                    <a:p>
                      <a:pPr marL="342900" indent="-342900">
                        <a:buFont typeface="+mj-lt"/>
                        <a:buAutoNum type="arabicPeriod" startAt="22"/>
                      </a:pPr>
                      <a:r>
                        <a:rPr lang="en-AU" dirty="0"/>
                        <a:t>Project</a:t>
                      </a:r>
                      <a:r>
                        <a:rPr lang="en-AU" baseline="0" dirty="0"/>
                        <a:t> management</a:t>
                      </a:r>
                    </a:p>
                    <a:p>
                      <a:pPr marL="342900" indent="-342900">
                        <a:buFont typeface="+mj-lt"/>
                        <a:buAutoNum type="arabicPeriod" startAt="22"/>
                      </a:pPr>
                      <a:r>
                        <a:rPr lang="en-AU" baseline="0" dirty="0"/>
                        <a:t>Solution configuration</a:t>
                      </a:r>
                    </a:p>
                    <a:p>
                      <a:pPr marL="342900" indent="-342900">
                        <a:buFont typeface="+mj-lt"/>
                        <a:buAutoNum type="arabicPeriod" startAt="22"/>
                      </a:pPr>
                      <a:r>
                        <a:rPr lang="en-AU" baseline="0" dirty="0"/>
                        <a:t>Solution development and integration</a:t>
                      </a:r>
                    </a:p>
                    <a:p>
                      <a:pPr marL="342900" indent="-342900">
                        <a:buFont typeface="+mj-lt"/>
                        <a:buAutoNum type="arabicPeriod" startAt="22"/>
                      </a:pPr>
                      <a:r>
                        <a:rPr lang="en-AU" baseline="0" dirty="0"/>
                        <a:t>Architecture implementation</a:t>
                      </a:r>
                    </a:p>
                    <a:p>
                      <a:pPr marL="342900" indent="-342900">
                        <a:buFont typeface="+mj-lt"/>
                        <a:buAutoNum type="arabicPeriod" startAt="22"/>
                      </a:pPr>
                      <a:r>
                        <a:rPr lang="en-AU" baseline="0" dirty="0"/>
                        <a:t>Solution verification and validation</a:t>
                      </a:r>
                    </a:p>
                  </a:txBody>
                  <a:tcPr/>
                </a:tc>
                <a:extLst>
                  <a:ext uri="{0D108BD9-81ED-4DB2-BD59-A6C34878D82A}">
                    <a16:rowId xmlns:a16="http://schemas.microsoft.com/office/drawing/2014/main" val="10001"/>
                  </a:ext>
                </a:extLst>
              </a:tr>
              <a:tr h="1963059">
                <a:tc>
                  <a:txBody>
                    <a:bodyPr/>
                    <a:lstStyle/>
                    <a:p>
                      <a:r>
                        <a:rPr lang="en-AU" dirty="0"/>
                        <a:t>6. Service</a:t>
                      </a:r>
                      <a:r>
                        <a:rPr lang="en-AU" baseline="0" dirty="0"/>
                        <a:t> </a:t>
                      </a:r>
                      <a:r>
                        <a:rPr lang="en-AU" dirty="0"/>
                        <a:t>Management</a:t>
                      </a:r>
                      <a:endParaRPr lang="en-US" dirty="0"/>
                    </a:p>
                  </a:txBody>
                  <a:tcPr/>
                </a:tc>
                <a:tc>
                  <a:txBody>
                    <a:bodyPr/>
                    <a:lstStyle/>
                    <a:p>
                      <a:pPr marL="342900" indent="-342900">
                        <a:buFont typeface="+mj-lt"/>
                        <a:buAutoNum type="arabicPeriod" startAt="27"/>
                      </a:pPr>
                      <a:r>
                        <a:rPr lang="en-AU" dirty="0"/>
                        <a:t>Solution release</a:t>
                      </a:r>
                    </a:p>
                    <a:p>
                      <a:pPr marL="342900" indent="-342900">
                        <a:buFont typeface="+mj-lt"/>
                        <a:buAutoNum type="arabicPeriod" startAt="27"/>
                      </a:pPr>
                      <a:r>
                        <a:rPr lang="en-AU" dirty="0"/>
                        <a:t>Service-level management</a:t>
                      </a:r>
                    </a:p>
                    <a:p>
                      <a:pPr marL="342900" indent="-342900">
                        <a:buFont typeface="+mj-lt"/>
                        <a:buAutoNum type="arabicPeriod" startAt="27"/>
                      </a:pPr>
                      <a:r>
                        <a:rPr lang="en-AU" dirty="0"/>
                        <a:t>Asset availability management</a:t>
                      </a:r>
                    </a:p>
                    <a:p>
                      <a:pPr marL="342900" indent="-342900">
                        <a:buFont typeface="+mj-lt"/>
                        <a:buAutoNum type="arabicPeriod" startAt="27"/>
                      </a:pPr>
                      <a:r>
                        <a:rPr lang="en-AU" dirty="0"/>
                        <a:t>Asset capacity management</a:t>
                      </a:r>
                    </a:p>
                    <a:p>
                      <a:pPr marL="342900" indent="-342900">
                        <a:buFont typeface="+mj-lt"/>
                        <a:buAutoNum type="arabicPeriod" startAt="27"/>
                      </a:pPr>
                      <a:r>
                        <a:rPr lang="en-AU" dirty="0"/>
                        <a:t>Incident management</a:t>
                      </a:r>
                    </a:p>
                    <a:p>
                      <a:pPr marL="342900" indent="-342900">
                        <a:buFont typeface="+mj-lt"/>
                        <a:buAutoNum type="arabicPeriod" startAt="27"/>
                      </a:pPr>
                      <a:r>
                        <a:rPr lang="en-AU" dirty="0"/>
                        <a:t>Problem management</a:t>
                      </a:r>
                    </a:p>
                    <a:p>
                      <a:pPr marL="342900" indent="-342900">
                        <a:buFont typeface="+mj-lt"/>
                        <a:buAutoNum type="arabicPeriod" startAt="27"/>
                      </a:pPr>
                      <a:r>
                        <a:rPr lang="en-AU" dirty="0"/>
                        <a:t>Change</a:t>
                      </a:r>
                      <a:r>
                        <a:rPr lang="en-AU" baseline="0" dirty="0"/>
                        <a:t> management</a:t>
                      </a:r>
                      <a:endParaRPr lang="en-US" dirty="0"/>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799"/>
            <a:ext cx="10330933" cy="1224643"/>
          </a:xfrm>
        </p:spPr>
        <p:txBody>
          <a:bodyPr>
            <a:normAutofit/>
          </a:bodyPr>
          <a:lstStyle/>
          <a:p>
            <a:r>
              <a:rPr lang="en-AU" dirty="0"/>
              <a:t>Step 3: Subdivide IT Capabilities into Key Processes (Cont’d)</a:t>
            </a:r>
            <a:endParaRPr lang="en-US" dirty="0"/>
          </a:p>
        </p:txBody>
      </p:sp>
      <p:graphicFrame>
        <p:nvGraphicFramePr>
          <p:cNvPr id="5" name="Content Placeholder 4"/>
          <p:cNvGraphicFramePr>
            <a:graphicFrameLocks noGrp="1"/>
          </p:cNvGraphicFramePr>
          <p:nvPr>
            <p:ph idx="1"/>
          </p:nvPr>
        </p:nvGraphicFramePr>
        <p:xfrm>
          <a:off x="1371600" y="2016125"/>
          <a:ext cx="10331450" cy="2382520"/>
        </p:xfrm>
        <a:graphic>
          <a:graphicData uri="http://schemas.openxmlformats.org/drawingml/2006/table">
            <a:tbl>
              <a:tblPr firstRow="1" bandRow="1">
                <a:tableStyleId>{5C22544A-7EE6-4342-B048-85BDC9FD1C3A}</a:tableStyleId>
              </a:tblPr>
              <a:tblGrid>
                <a:gridCol w="5165725">
                  <a:extLst>
                    <a:ext uri="{9D8B030D-6E8A-4147-A177-3AD203B41FA5}">
                      <a16:colId xmlns:a16="http://schemas.microsoft.com/office/drawing/2014/main" val="20000"/>
                    </a:ext>
                  </a:extLst>
                </a:gridCol>
                <a:gridCol w="5165725">
                  <a:extLst>
                    <a:ext uri="{9D8B030D-6E8A-4147-A177-3AD203B41FA5}">
                      <a16:colId xmlns:a16="http://schemas.microsoft.com/office/drawing/2014/main" val="20001"/>
                    </a:ext>
                  </a:extLst>
                </a:gridCol>
              </a:tblGrid>
              <a:tr h="370840">
                <a:tc>
                  <a:txBody>
                    <a:bodyPr/>
                    <a:lstStyle/>
                    <a:p>
                      <a:r>
                        <a:rPr lang="en-AU" dirty="0"/>
                        <a:t>Capabilities</a:t>
                      </a:r>
                      <a:endParaRPr lang="en-US" dirty="0"/>
                    </a:p>
                  </a:txBody>
                  <a:tcPr/>
                </a:tc>
                <a:tc>
                  <a:txBody>
                    <a:bodyPr/>
                    <a:lstStyle/>
                    <a:p>
                      <a:r>
                        <a:rPr lang="en-AU" dirty="0"/>
                        <a:t>Processes</a:t>
                      </a:r>
                      <a:endParaRPr lang="en-US" dirty="0"/>
                    </a:p>
                  </a:txBody>
                  <a:tcPr/>
                </a:tc>
                <a:extLst>
                  <a:ext uri="{0D108BD9-81ED-4DB2-BD59-A6C34878D82A}">
                    <a16:rowId xmlns:a16="http://schemas.microsoft.com/office/drawing/2014/main" val="10000"/>
                  </a:ext>
                </a:extLst>
              </a:tr>
              <a:tr h="370840">
                <a:tc>
                  <a:txBody>
                    <a:bodyPr/>
                    <a:lstStyle/>
                    <a:p>
                      <a:r>
                        <a:rPr lang="en-AU" dirty="0"/>
                        <a:t>7. Asset Management</a:t>
                      </a:r>
                      <a:endParaRPr lang="en-US" dirty="0"/>
                    </a:p>
                  </a:txBody>
                  <a:tcPr/>
                </a:tc>
                <a:tc>
                  <a:txBody>
                    <a:bodyPr/>
                    <a:lstStyle/>
                    <a:p>
                      <a:pPr marL="342900" indent="-342900">
                        <a:buFont typeface="+mj-lt"/>
                        <a:buAutoNum type="arabicPeriod" startAt="34"/>
                      </a:pPr>
                      <a:r>
                        <a:rPr lang="en-AU" baseline="0" dirty="0"/>
                        <a:t>Asset inventory management</a:t>
                      </a:r>
                    </a:p>
                    <a:p>
                      <a:pPr marL="342900" indent="-342900">
                        <a:buFont typeface="+mj-lt"/>
                        <a:buAutoNum type="arabicPeriod" startAt="34"/>
                      </a:pPr>
                      <a:r>
                        <a:rPr lang="en-AU" baseline="0" dirty="0"/>
                        <a:t>Asset affiliation management</a:t>
                      </a:r>
                    </a:p>
                    <a:p>
                      <a:pPr marL="342900" indent="-342900">
                        <a:buFont typeface="+mj-lt"/>
                        <a:buAutoNum type="arabicPeriod" startAt="34"/>
                      </a:pPr>
                      <a:r>
                        <a:rPr lang="en-AU" baseline="0" dirty="0"/>
                        <a:t>Asset life cycle management</a:t>
                      </a:r>
                    </a:p>
                    <a:p>
                      <a:pPr marL="342900" indent="-342900">
                        <a:buFont typeface="+mj-lt"/>
                        <a:buAutoNum type="arabicPeriod" startAt="34"/>
                      </a:pPr>
                      <a:r>
                        <a:rPr lang="en-AU" baseline="0" dirty="0"/>
                        <a:t>Security/permeability enforcement</a:t>
                      </a:r>
                    </a:p>
                    <a:p>
                      <a:pPr marL="342900" indent="-342900">
                        <a:buFont typeface="+mj-lt"/>
                        <a:buAutoNum type="arabicPeriod" startAt="34"/>
                      </a:pPr>
                      <a:r>
                        <a:rPr lang="en-AU" baseline="0" dirty="0"/>
                        <a:t>Supplier relationship management</a:t>
                      </a:r>
                    </a:p>
                    <a:p>
                      <a:pPr marL="342900" indent="-342900">
                        <a:buFont typeface="+mj-lt"/>
                        <a:buAutoNum type="arabicPeriod" startAt="34"/>
                      </a:pPr>
                      <a:r>
                        <a:rPr lang="en-AU" baseline="0" dirty="0"/>
                        <a:t>Lease/contract management</a:t>
                      </a:r>
                    </a:p>
                    <a:p>
                      <a:pPr marL="342900" indent="-342900">
                        <a:buFont typeface="+mj-lt"/>
                        <a:buAutoNum type="arabicPeriod" startAt="34"/>
                      </a:pPr>
                      <a:r>
                        <a:rPr lang="en-AU" baseline="0" dirty="0"/>
                        <a:t>Knowledge management</a:t>
                      </a:r>
                    </a:p>
                  </a:txBody>
                  <a:tcPr/>
                </a:tc>
                <a:extLst>
                  <a:ext uri="{0D108BD9-81ED-4DB2-BD59-A6C34878D82A}">
                    <a16:rowId xmlns:a16="http://schemas.microsoft.com/office/drawing/2014/main" val="10001"/>
                  </a:ext>
                </a:extLst>
              </a:tr>
            </a:tbl>
          </a:graphicData>
        </a:graphic>
      </p:graphicFrame>
      <p:sp>
        <p:nvSpPr>
          <p:cNvPr id="4" name="Slide Number Placeholder 3"/>
          <p:cNvSpPr>
            <a:spLocks noGrp="1"/>
          </p:cNvSpPr>
          <p:nvPr>
            <p:ph type="sldNum" sz="quarter" idx="12"/>
          </p:nvPr>
        </p:nvSpPr>
        <p:spPr/>
        <p:txBody>
          <a:bodyPr/>
          <a:lstStyle/>
          <a:p>
            <a:endParaRPr lang="en-US" dirty="0"/>
          </a:p>
        </p:txBody>
      </p:sp>
      <p:sp>
        <p:nvSpPr>
          <p:cNvPr id="6" name="Content Placeholder 2"/>
          <p:cNvSpPr txBox="1">
            <a:spLocks/>
          </p:cNvSpPr>
          <p:nvPr/>
        </p:nvSpPr>
        <p:spPr>
          <a:xfrm>
            <a:off x="1371600" y="4531179"/>
            <a:ext cx="10330932" cy="1786222"/>
          </a:xfrm>
          <a:prstGeom prst="rect">
            <a:avLst/>
          </a:prstGeom>
        </p:spPr>
        <p:txBody>
          <a:bodyPr vert="horz" lIns="91440" tIns="45720" rIns="91440" bIns="45720" rtlCol="0">
            <a:normAutofit/>
          </a:bodyPr>
          <a:lstStyle/>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kumimoji="0" lang="en-AU" sz="2000" b="0" i="0" u="none" strike="noStrike" kern="1200" cap="none" spc="0" normalizeH="0" baseline="0" noProof="0" dirty="0">
                <a:ln>
                  <a:noFill/>
                </a:ln>
                <a:solidFill>
                  <a:schemeClr val="tx2"/>
                </a:solidFill>
                <a:effectLst/>
                <a:uLnTx/>
                <a:uFillTx/>
                <a:latin typeface="+mn-lt"/>
                <a:ea typeface="+mn-ea"/>
                <a:cs typeface="+mn-cs"/>
              </a:rPr>
              <a:t>Popular</a:t>
            </a:r>
            <a:r>
              <a:rPr kumimoji="0" lang="en-AU" sz="2000" b="0" i="0" u="none" strike="noStrike" kern="1200" cap="none" spc="0" normalizeH="0" noProof="0" dirty="0">
                <a:ln>
                  <a:noFill/>
                </a:ln>
                <a:solidFill>
                  <a:schemeClr val="tx2"/>
                </a:solidFill>
                <a:effectLst/>
                <a:uLnTx/>
                <a:uFillTx/>
                <a:latin typeface="+mn-lt"/>
                <a:ea typeface="+mn-ea"/>
                <a:cs typeface="+mn-cs"/>
              </a:rPr>
              <a:t> process frameworks include IT Infrastructure Library (</a:t>
            </a:r>
            <a:r>
              <a:rPr kumimoji="0" lang="en-AU" sz="2000" b="0" i="0" u="none" strike="noStrike" kern="1200" cap="none" spc="0" normalizeH="0" noProof="0" dirty="0">
                <a:ln>
                  <a:noFill/>
                </a:ln>
                <a:solidFill>
                  <a:srgbClr val="0070C0"/>
                </a:solidFill>
                <a:effectLst/>
                <a:uLnTx/>
                <a:uFillTx/>
                <a:latin typeface="+mn-lt"/>
                <a:ea typeface="+mn-ea"/>
                <a:cs typeface="+mn-cs"/>
              </a:rPr>
              <a:t>ITIL</a:t>
            </a:r>
            <a:r>
              <a:rPr kumimoji="0" lang="en-AU" sz="2000" b="0" i="0" u="none" strike="noStrike" kern="1200" cap="none" spc="0" normalizeH="0" noProof="0" dirty="0">
                <a:ln>
                  <a:noFill/>
                </a:ln>
                <a:solidFill>
                  <a:schemeClr val="tx2"/>
                </a:solidFill>
                <a:effectLst/>
                <a:uLnTx/>
                <a:uFillTx/>
                <a:latin typeface="+mn-lt"/>
                <a:ea typeface="+mn-ea"/>
                <a:cs typeface="+mn-cs"/>
              </a:rPr>
              <a:t>) and Control Objectives for Information and Related Technology (</a:t>
            </a:r>
            <a:r>
              <a:rPr kumimoji="0" lang="en-AU" sz="2000" b="0" i="0" u="none" strike="noStrike" kern="1200" cap="none" spc="0" normalizeH="0" noProof="0" dirty="0">
                <a:ln>
                  <a:noFill/>
                </a:ln>
                <a:solidFill>
                  <a:srgbClr val="0070C0"/>
                </a:solidFill>
                <a:effectLst/>
                <a:uLnTx/>
                <a:uFillTx/>
                <a:latin typeface="+mn-lt"/>
                <a:ea typeface="+mn-ea"/>
                <a:cs typeface="+mn-cs"/>
              </a:rPr>
              <a:t>COBIT</a:t>
            </a:r>
            <a:r>
              <a:rPr kumimoji="0" lang="en-AU" sz="2000" b="0" i="0" u="none" strike="noStrike" kern="1200" cap="none" spc="0" normalizeH="0" noProof="0" dirty="0">
                <a:ln>
                  <a:noFill/>
                </a:ln>
                <a:solidFill>
                  <a:schemeClr val="tx2"/>
                </a:solidFill>
                <a:effectLst/>
                <a:uLnTx/>
                <a:uFillTx/>
                <a:latin typeface="+mn-lt"/>
                <a:ea typeface="+mn-ea"/>
                <a:cs typeface="+mn-cs"/>
              </a:rPr>
              <a:t>).</a:t>
            </a: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en-AU" sz="2000" baseline="0" dirty="0">
                <a:solidFill>
                  <a:schemeClr val="tx2"/>
                </a:solidFill>
              </a:rPr>
              <a:t>However, adopting</a:t>
            </a:r>
            <a:r>
              <a:rPr lang="en-AU" sz="2000" dirty="0">
                <a:solidFill>
                  <a:schemeClr val="tx2"/>
                </a:solidFill>
              </a:rPr>
              <a:t> externally defined processes runs the risk of appearing foreign to IT staff, making it more difficult for them to develop an understanding and to foster feelings of ownership.</a:t>
            </a:r>
            <a:endParaRPr kumimoji="0" lang="en-AU" sz="20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799"/>
            <a:ext cx="10330933" cy="1224643"/>
          </a:xfrm>
        </p:spPr>
        <p:txBody>
          <a:bodyPr>
            <a:normAutofit/>
          </a:bodyPr>
          <a:lstStyle/>
          <a:p>
            <a:r>
              <a:rPr lang="en-AU" dirty="0"/>
              <a:t>Step 4: Assess the Maturity Level of IT Capabilities</a:t>
            </a:r>
            <a:endParaRPr lang="en-US" dirty="0"/>
          </a:p>
        </p:txBody>
      </p:sp>
      <p:sp>
        <p:nvSpPr>
          <p:cNvPr id="3" name="Content Placeholder 2"/>
          <p:cNvSpPr>
            <a:spLocks noGrp="1"/>
          </p:cNvSpPr>
          <p:nvPr>
            <p:ph idx="1"/>
          </p:nvPr>
        </p:nvSpPr>
        <p:spPr>
          <a:xfrm>
            <a:off x="1371600" y="2016578"/>
            <a:ext cx="10330932" cy="4300823"/>
          </a:xfrm>
        </p:spPr>
        <p:txBody>
          <a:bodyPr/>
          <a:lstStyle/>
          <a:p>
            <a:r>
              <a:rPr lang="en-AU" dirty="0"/>
              <a:t>The </a:t>
            </a:r>
            <a:r>
              <a:rPr lang="en-AU" dirty="0">
                <a:solidFill>
                  <a:srgbClr val="0070C0"/>
                </a:solidFill>
              </a:rPr>
              <a:t>Capability Maturity Model (CMM) </a:t>
            </a:r>
            <a:r>
              <a:rPr lang="en-AU" dirty="0"/>
              <a:t>is arguably the most widely accepted (</a:t>
            </a:r>
            <a:r>
              <a:rPr lang="en-AU" dirty="0">
                <a:hlinkClick r:id="rId2"/>
              </a:rPr>
              <a:t>https://en.wikipedia.org/wiki/Capability_Maturity_Model</a:t>
            </a:r>
            <a:r>
              <a:rPr lang="en-AU" dirty="0"/>
              <a:t>).</a:t>
            </a:r>
          </a:p>
          <a:p>
            <a:r>
              <a:rPr lang="en-AU" dirty="0"/>
              <a:t>The model has five levels:</a:t>
            </a:r>
          </a:p>
          <a:p>
            <a:pPr lvl="1"/>
            <a:r>
              <a:rPr lang="en-AU" dirty="0">
                <a:solidFill>
                  <a:srgbClr val="0070C0"/>
                </a:solidFill>
              </a:rPr>
              <a:t>Level 1 (initial)</a:t>
            </a:r>
            <a:r>
              <a:rPr lang="en-AU" dirty="0"/>
              <a:t>: Software development follows few rules. The project may go from one crisis to the next. The success of the project depends on the skills of individual developers. They may need to finish the project in a heroic effort.</a:t>
            </a:r>
          </a:p>
          <a:p>
            <a:pPr lvl="1"/>
            <a:r>
              <a:rPr lang="en-AU" dirty="0">
                <a:solidFill>
                  <a:srgbClr val="0070C0"/>
                </a:solidFill>
              </a:rPr>
              <a:t>Level 2 (repeatable)</a:t>
            </a:r>
            <a:r>
              <a:rPr lang="en-AU" dirty="0"/>
              <a:t>: Software development successes are repeatable. The organization may use some basic project management to track cost and schedule. The precise implementation differs from project to project within the organization. </a:t>
            </a:r>
          </a:p>
        </p:txBody>
      </p:sp>
      <p:sp>
        <p:nvSpPr>
          <p:cNvPr id="4" name="Slide Number Placeholder 3"/>
          <p:cNvSpPr>
            <a:spLocks noGrp="1"/>
          </p:cNvSpPr>
          <p:nvPr>
            <p:ph type="sldNum" sz="quarter" idx="12"/>
          </p:nvPr>
        </p:nvSpPr>
        <p:spPr>
          <a:xfrm>
            <a:off x="8590663" y="6066529"/>
            <a:ext cx="683339" cy="365125"/>
          </a:xfrm>
        </p:spPr>
        <p:txBody>
          <a:bodyPr/>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799"/>
            <a:ext cx="10330933" cy="1224643"/>
          </a:xfrm>
        </p:spPr>
        <p:txBody>
          <a:bodyPr>
            <a:normAutofit/>
          </a:bodyPr>
          <a:lstStyle/>
          <a:p>
            <a:r>
              <a:rPr lang="en-AU" dirty="0"/>
              <a:t>Step 4: Assess the Maturity Level of IT Capabilities (Cont’d)</a:t>
            </a:r>
            <a:endParaRPr lang="en-US" dirty="0"/>
          </a:p>
        </p:txBody>
      </p:sp>
      <p:sp>
        <p:nvSpPr>
          <p:cNvPr id="3" name="Content Placeholder 2"/>
          <p:cNvSpPr>
            <a:spLocks noGrp="1"/>
          </p:cNvSpPr>
          <p:nvPr>
            <p:ph idx="1"/>
          </p:nvPr>
        </p:nvSpPr>
        <p:spPr>
          <a:xfrm>
            <a:off x="1371600" y="2016578"/>
            <a:ext cx="10330932" cy="4300823"/>
          </a:xfrm>
        </p:spPr>
        <p:txBody>
          <a:bodyPr/>
          <a:lstStyle/>
          <a:p>
            <a:pPr lvl="1"/>
            <a:r>
              <a:rPr lang="en-AU" dirty="0">
                <a:solidFill>
                  <a:srgbClr val="0070C0"/>
                </a:solidFill>
              </a:rPr>
              <a:t>Level 3 (defined)</a:t>
            </a:r>
            <a:r>
              <a:rPr lang="en-AU" dirty="0"/>
              <a:t>: Software development across the organization uses the same rules and events for project management. Crucially, the organization follows the same process even under schedule pressures, ideally because management recognizes that it is the fastest way to finish.</a:t>
            </a:r>
          </a:p>
          <a:p>
            <a:pPr lvl="1"/>
            <a:r>
              <a:rPr lang="en-AU" dirty="0">
                <a:solidFill>
                  <a:srgbClr val="0070C0"/>
                </a:solidFill>
              </a:rPr>
              <a:t>Level 4 (managed)</a:t>
            </a:r>
            <a:r>
              <a:rPr lang="en-AU" dirty="0"/>
              <a:t>: Using precise measurements, management can effectively control the software development effort. In particular, management can identify ways to adjust and adapt the process to particular projects without measurable losses of quality or deviations from specifications.</a:t>
            </a:r>
          </a:p>
          <a:p>
            <a:pPr lvl="1"/>
            <a:r>
              <a:rPr lang="en-AU" dirty="0">
                <a:solidFill>
                  <a:srgbClr val="0070C0"/>
                </a:solidFill>
              </a:rPr>
              <a:t>Level 5 (Optimizing)</a:t>
            </a:r>
            <a:r>
              <a:rPr lang="en-AU" dirty="0"/>
              <a:t>: Quantitative feedback from previous projects is used to improve project management, using the measurement skills shown in Level 4.</a:t>
            </a:r>
          </a:p>
          <a:p>
            <a:r>
              <a:rPr lang="en-AU" dirty="0"/>
              <a:t>Organizations can create their own levels, e.g., no capability, aware, developing, practicing, optimizing, leading.</a:t>
            </a:r>
          </a:p>
        </p:txBody>
      </p:sp>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Step 5: Link IT Skills to </a:t>
            </a:r>
            <a:r>
              <a:rPr lang="en-AU"/>
              <a:t>IT Capabilities</a:t>
            </a:r>
            <a:endParaRPr lang="en-US"/>
          </a:p>
        </p:txBody>
      </p:sp>
      <p:sp>
        <p:nvSpPr>
          <p:cNvPr id="3" name="Content Placeholder 2"/>
          <p:cNvSpPr>
            <a:spLocks noGrp="1"/>
          </p:cNvSpPr>
          <p:nvPr>
            <p:ph idx="1"/>
          </p:nvPr>
        </p:nvSpPr>
        <p:spPr/>
        <p:txBody>
          <a:bodyPr>
            <a:normAutofit fontScale="92500" lnSpcReduction="10000"/>
          </a:bodyPr>
          <a:lstStyle/>
          <a:p>
            <a:r>
              <a:rPr lang="en-AU" dirty="0"/>
              <a:t>The final part of the framework for IT capability development is the link between skills and capabilities. Failure to do this results in a significant disconnect between individuals and capabilities and </a:t>
            </a:r>
            <a:r>
              <a:rPr lang="en-AU" dirty="0">
                <a:solidFill>
                  <a:srgbClr val="0070C0"/>
                </a:solidFill>
              </a:rPr>
              <a:t>a belief that individuals have little to do with capability maturity beyond that of following the dictates of established procedures</a:t>
            </a:r>
            <a:r>
              <a:rPr lang="en-AU" dirty="0"/>
              <a:t>.</a:t>
            </a:r>
          </a:p>
          <a:p>
            <a:r>
              <a:rPr lang="en-AU" dirty="0"/>
              <a:t>In the previous table of processes, we can see that the processes are very closely related to individual skills. </a:t>
            </a:r>
          </a:p>
          <a:p>
            <a:r>
              <a:rPr lang="en-AU" dirty="0"/>
              <a:t>Typically, there are three types of IT skills: (1) business, (2) technical, and (3) interpersonal, differing in terms of level of expertise.</a:t>
            </a:r>
          </a:p>
          <a:p>
            <a:r>
              <a:rPr lang="en-AU" dirty="0"/>
              <a:t>For example, IT leadership capability</a:t>
            </a:r>
            <a:r>
              <a:rPr lang="en-US" dirty="0"/>
              <a:t> requires</a:t>
            </a:r>
          </a:p>
          <a:p>
            <a:pPr lvl="1"/>
            <a:r>
              <a:rPr lang="en-US" dirty="0"/>
              <a:t>A high level of business skills</a:t>
            </a:r>
          </a:p>
          <a:p>
            <a:pPr lvl="1"/>
            <a:r>
              <a:rPr lang="en-US" dirty="0"/>
              <a:t>A medium level of technical skills</a:t>
            </a:r>
          </a:p>
          <a:p>
            <a:pPr lvl="1"/>
            <a:r>
              <a:rPr lang="en-US" dirty="0"/>
              <a:t>A high level of interpersonal skills</a:t>
            </a:r>
            <a:endParaRPr lang="en-AU" dirty="0"/>
          </a:p>
        </p:txBody>
      </p:sp>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Today’s competitive environment is driving IT departments to provide </a:t>
            </a:r>
            <a:r>
              <a:rPr lang="en-US" b="1" dirty="0"/>
              <a:t>guaranteed levels</a:t>
            </a:r>
            <a:r>
              <a:rPr lang="en-US" dirty="0"/>
              <a:t> of service at </a:t>
            </a:r>
            <a:r>
              <a:rPr lang="en-US" u="sng" dirty="0"/>
              <a:t>reduced costs</a:t>
            </a:r>
            <a:r>
              <a:rPr lang="en-US" dirty="0"/>
              <a:t>. This can only be achieved by enhancing the way in which IT work is done.</a:t>
            </a:r>
          </a:p>
          <a:p>
            <a:r>
              <a:rPr lang="en-US" dirty="0"/>
              <a:t>As a result, IT executives are investigating revamping their internal IT capabilities as a vehicle to reduce IT costs, gain efficiencies, and improve the quality of their service in order to reap enhanced benefits from the IT investment.</a:t>
            </a:r>
          </a:p>
          <a:p>
            <a:r>
              <a:rPr lang="en-US" dirty="0"/>
              <a:t>This section explores how companies are </a:t>
            </a:r>
            <a:r>
              <a:rPr lang="en-US" u="sng" dirty="0"/>
              <a:t>managing and developing</a:t>
            </a:r>
            <a:r>
              <a:rPr lang="en-US" dirty="0"/>
              <a:t> their internal IT capabilities and looks at how IT capabilities are identified, how people’s skills are mapped onto these capabilities, and how outcomes can be expected from a focus on capabilities</a:t>
            </a:r>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27659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Step 5: Link IT Skills to IT Capabilities (Cont’d)</a:t>
            </a:r>
            <a:endParaRPr lang="en-US" dirty="0"/>
          </a:p>
        </p:txBody>
      </p:sp>
      <p:sp>
        <p:nvSpPr>
          <p:cNvPr id="3" name="Content Placeholder 2"/>
          <p:cNvSpPr>
            <a:spLocks noGrp="1"/>
          </p:cNvSpPr>
          <p:nvPr>
            <p:ph idx="1"/>
          </p:nvPr>
        </p:nvSpPr>
        <p:spPr/>
        <p:txBody>
          <a:bodyPr/>
          <a:lstStyle/>
          <a:p>
            <a:r>
              <a:rPr lang="en-US" dirty="0"/>
              <a:t>When roles are mapped to processes and processes are mapped to capabilities, it is possible to connect individuals to the capabilities that have been identified as being critical for the IT organization. </a:t>
            </a:r>
          </a:p>
          <a:p>
            <a:r>
              <a:rPr lang="en-US" dirty="0"/>
              <a:t>Furthermore, these matrices make the progression between levels within roles explicit (business analyst </a:t>
            </a:r>
            <a:r>
              <a:rPr lang="en-US" dirty="0">
                <a:sym typeface="Wingdings" panose="05000000000000000000" pitchFamily="2" charset="2"/>
              </a:rPr>
              <a:t> senior business analyst) and</a:t>
            </a:r>
            <a:r>
              <a:rPr lang="en-US" dirty="0"/>
              <a:t>, therefore, the focus of annual performance reviews and career advancement discussions. </a:t>
            </a:r>
          </a:p>
          <a:p>
            <a:r>
              <a:rPr lang="en-US" dirty="0"/>
              <a:t>The process skills can be included in </a:t>
            </a:r>
            <a:r>
              <a:rPr lang="en-US" dirty="0">
                <a:solidFill>
                  <a:srgbClr val="0070C0"/>
                </a:solidFill>
              </a:rPr>
              <a:t>internal training programs </a:t>
            </a:r>
            <a:r>
              <a:rPr lang="en-US" dirty="0"/>
              <a:t>for job roles. This ensures awareness and knowledge of key processes across the IT department.</a:t>
            </a:r>
            <a:endParaRPr lang="en-AU" dirty="0"/>
          </a:p>
        </p:txBody>
      </p:sp>
      <p:sp>
        <p:nvSpPr>
          <p:cNvPr id="4" name="Slide Number Placeholder 3"/>
          <p:cNvSpPr>
            <a:spLocks noGrp="1"/>
          </p:cNvSpPr>
          <p:nvPr>
            <p:ph type="sldNum" sz="quarter" idx="12"/>
          </p:nvPr>
        </p:nvSpPr>
        <p:spPr/>
        <p:txBody>
          <a:bodyPr/>
          <a:lstStyle/>
          <a:p>
            <a:endParaRPr lang="en-US" dirty="0"/>
          </a:p>
        </p:txBody>
      </p:sp>
      <p:graphicFrame>
        <p:nvGraphicFramePr>
          <p:cNvPr id="5" name="Diagram 4"/>
          <p:cNvGraphicFramePr/>
          <p:nvPr>
            <p:extLst>
              <p:ext uri="{D42A27DB-BD31-4B8C-83A1-F6EECF244321}">
                <p14:modId xmlns:p14="http://schemas.microsoft.com/office/powerpoint/2010/main" val="2193208707"/>
              </p:ext>
            </p:extLst>
          </p:nvPr>
        </p:nvGraphicFramePr>
        <p:xfrm>
          <a:off x="822122" y="5085687"/>
          <a:ext cx="9558314"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972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Focus on IT Capabilities?</a:t>
            </a:r>
          </a:p>
        </p:txBody>
      </p:sp>
      <p:sp>
        <p:nvSpPr>
          <p:cNvPr id="3" name="Content Placeholder 2"/>
          <p:cNvSpPr>
            <a:spLocks noGrp="1"/>
          </p:cNvSpPr>
          <p:nvPr>
            <p:ph idx="1"/>
          </p:nvPr>
        </p:nvSpPr>
        <p:spPr>
          <a:xfrm>
            <a:off x="453007" y="1635853"/>
            <a:ext cx="11249526" cy="4995607"/>
          </a:xfrm>
        </p:spPr>
        <p:txBody>
          <a:bodyPr>
            <a:normAutofit/>
          </a:bodyPr>
          <a:lstStyle/>
          <a:p>
            <a:r>
              <a:rPr lang="en-US" dirty="0"/>
              <a:t>In Information Technology, terms such as competencies, capabilities, skills, resources, services, experiences, processes, attitudes, procedures, and even methods are often used interchangeably. Therefore, it is important to clarify the terminology surrounding capability management:</a:t>
            </a:r>
          </a:p>
          <a:p>
            <a:pPr lvl="1"/>
            <a:r>
              <a:rPr lang="en-US" dirty="0">
                <a:solidFill>
                  <a:srgbClr val="0070C0"/>
                </a:solidFill>
              </a:rPr>
              <a:t>Capability</a:t>
            </a:r>
            <a:r>
              <a:rPr lang="en-US" dirty="0"/>
              <a:t>: This is </a:t>
            </a:r>
            <a:r>
              <a:rPr lang="en-US" b="1" dirty="0"/>
              <a:t>the ability </a:t>
            </a:r>
            <a:r>
              <a:rPr lang="en-US" dirty="0"/>
              <a:t>to </a:t>
            </a:r>
            <a:r>
              <a:rPr lang="en-US" u="sng" dirty="0"/>
              <a:t>marshal resources</a:t>
            </a:r>
            <a:r>
              <a:rPr lang="en-US" dirty="0"/>
              <a:t> to affect a </a:t>
            </a:r>
            <a:r>
              <a:rPr lang="en-US" u="sng" dirty="0"/>
              <a:t>predetermined outcome</a:t>
            </a:r>
            <a:r>
              <a:rPr lang="en-US" dirty="0"/>
              <a:t>. Portfolio management, for instance, is the capability to manage a set of IT applications as a logical whole.</a:t>
            </a:r>
          </a:p>
          <a:p>
            <a:pPr lvl="1"/>
            <a:r>
              <a:rPr lang="en-US" dirty="0">
                <a:solidFill>
                  <a:srgbClr val="0070C0"/>
                </a:solidFill>
              </a:rPr>
              <a:t>Competency</a:t>
            </a:r>
            <a:r>
              <a:rPr lang="en-US" dirty="0"/>
              <a:t>: this is </a:t>
            </a:r>
            <a:r>
              <a:rPr lang="en-US" b="1" dirty="0"/>
              <a:t>the degree </a:t>
            </a:r>
            <a:r>
              <a:rPr lang="en-US" dirty="0"/>
              <a:t>of proficiency in marshalling resources to affect a predetermined outcome. Thus, a capability indicates your </a:t>
            </a:r>
            <a:r>
              <a:rPr lang="en-US" u="sng" dirty="0"/>
              <a:t>ability to do something</a:t>
            </a:r>
            <a:r>
              <a:rPr lang="en-US" dirty="0"/>
              <a:t>, whereas competency reflects </a:t>
            </a:r>
            <a:r>
              <a:rPr lang="en-US" u="sng" dirty="0"/>
              <a:t>how good you are at doing it</a:t>
            </a:r>
            <a:r>
              <a:rPr lang="en-US" dirty="0"/>
              <a:t>.</a:t>
            </a:r>
          </a:p>
          <a:p>
            <a:pPr lvl="1"/>
            <a:r>
              <a:rPr lang="en-US" dirty="0">
                <a:solidFill>
                  <a:srgbClr val="0070C0"/>
                </a:solidFill>
              </a:rPr>
              <a:t>Processes</a:t>
            </a:r>
            <a:r>
              <a:rPr lang="en-US" dirty="0"/>
              <a:t>: These are </a:t>
            </a:r>
            <a:r>
              <a:rPr lang="en-US" b="1" dirty="0"/>
              <a:t>well-defined activities </a:t>
            </a:r>
            <a:r>
              <a:rPr lang="en-US" dirty="0"/>
              <a:t>within capabilities. Portfolio management, for instance, includes the following processes: business case development, project prioritization, resource allocation, performance benchmarking, and portfolio analysis.</a:t>
            </a:r>
          </a:p>
          <a:p>
            <a:pPr lvl="1"/>
            <a:r>
              <a:rPr lang="en-US" dirty="0">
                <a:solidFill>
                  <a:srgbClr val="0070C0"/>
                </a:solidFill>
              </a:rPr>
              <a:t>Procedures and methods</a:t>
            </a:r>
            <a:r>
              <a:rPr lang="en-US" dirty="0"/>
              <a:t>: These are “how to” or step-by-step instructions for implementing a process.</a:t>
            </a:r>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78562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Focus on IT Capabilities? (Cont’d)</a:t>
            </a:r>
          </a:p>
        </p:txBody>
      </p:sp>
      <p:sp>
        <p:nvSpPr>
          <p:cNvPr id="3" name="Content Placeholder 2"/>
          <p:cNvSpPr>
            <a:spLocks noGrp="1"/>
          </p:cNvSpPr>
          <p:nvPr>
            <p:ph idx="1"/>
          </p:nvPr>
        </p:nvSpPr>
        <p:spPr/>
        <p:txBody>
          <a:bodyPr>
            <a:normAutofit lnSpcReduction="10000"/>
          </a:bodyPr>
          <a:lstStyle/>
          <a:p>
            <a:r>
              <a:rPr lang="en-US" dirty="0"/>
              <a:t>Researchers believe that there is a direct linkage between IT capabilities and organizational value/long-term competitiveness.</a:t>
            </a:r>
          </a:p>
          <a:p>
            <a:r>
              <a:rPr lang="en-US" dirty="0"/>
              <a:t>The development of N</a:t>
            </a:r>
            <a:r>
              <a:rPr lang="en-US" b="1" dirty="0"/>
              <a:t>ine Core </a:t>
            </a:r>
            <a:r>
              <a:rPr lang="en-US" dirty="0"/>
              <a:t>IT capabilities is necessary for IT organizations to meet three enduring challenges of uniting business and IT vision, delivering IT services, and designing an IT architecture:</a:t>
            </a:r>
          </a:p>
          <a:p>
            <a:pPr lvl="1"/>
            <a:r>
              <a:rPr lang="en-US" dirty="0">
                <a:solidFill>
                  <a:srgbClr val="0070C0"/>
                </a:solidFill>
              </a:rPr>
              <a:t>Leadership</a:t>
            </a:r>
            <a:r>
              <a:rPr lang="en-US" dirty="0"/>
              <a:t>: Integrating IT effort with business purpose and activities.</a:t>
            </a:r>
          </a:p>
          <a:p>
            <a:pPr lvl="1"/>
            <a:r>
              <a:rPr lang="en-US" dirty="0">
                <a:solidFill>
                  <a:srgbClr val="0070C0"/>
                </a:solidFill>
              </a:rPr>
              <a:t>Business systems thinking</a:t>
            </a:r>
            <a:r>
              <a:rPr lang="en-US" dirty="0"/>
              <a:t>: Envisioning the business process that technology makes possible.</a:t>
            </a:r>
          </a:p>
          <a:p>
            <a:pPr lvl="1"/>
            <a:r>
              <a:rPr lang="en-US" dirty="0">
                <a:solidFill>
                  <a:srgbClr val="0070C0"/>
                </a:solidFill>
              </a:rPr>
              <a:t>Relationship building</a:t>
            </a:r>
            <a:r>
              <a:rPr lang="en-US" dirty="0"/>
              <a:t>: Getting the business constructively engaged in IT issues.</a:t>
            </a:r>
          </a:p>
          <a:p>
            <a:pPr lvl="1"/>
            <a:r>
              <a:rPr lang="en-US" dirty="0">
                <a:solidFill>
                  <a:srgbClr val="0070C0"/>
                </a:solidFill>
              </a:rPr>
              <a:t>Architecture planning</a:t>
            </a:r>
            <a:r>
              <a:rPr lang="en-US" dirty="0"/>
              <a:t>: Creating a coherent blueprint for a technical platform that responds to current and future business needs.</a:t>
            </a:r>
          </a:p>
          <a:p>
            <a:pPr lvl="1"/>
            <a:r>
              <a:rPr lang="en-US" dirty="0">
                <a:solidFill>
                  <a:srgbClr val="0070C0"/>
                </a:solidFill>
              </a:rPr>
              <a:t>Making technology work</a:t>
            </a:r>
            <a:r>
              <a:rPr lang="en-US" dirty="0"/>
              <a:t>: Rapidly achieving technical progress by one means or another.</a:t>
            </a:r>
          </a:p>
          <a:p>
            <a:pPr lvl="1"/>
            <a:endParaRPr lang="en-US" dirty="0"/>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986808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Focus on IT Capabilities? (Cont’d)</a:t>
            </a:r>
          </a:p>
        </p:txBody>
      </p:sp>
      <p:sp>
        <p:nvSpPr>
          <p:cNvPr id="3" name="Content Placeholder 2"/>
          <p:cNvSpPr>
            <a:spLocks noGrp="1"/>
          </p:cNvSpPr>
          <p:nvPr>
            <p:ph idx="1"/>
          </p:nvPr>
        </p:nvSpPr>
        <p:spPr/>
        <p:txBody>
          <a:bodyPr/>
          <a:lstStyle/>
          <a:p>
            <a:pPr lvl="1"/>
            <a:r>
              <a:rPr lang="en-US" dirty="0">
                <a:solidFill>
                  <a:srgbClr val="0070C0"/>
                </a:solidFill>
              </a:rPr>
              <a:t>Informed buying</a:t>
            </a:r>
            <a:r>
              <a:rPr lang="en-US" dirty="0"/>
              <a:t>: Developing and managing an IT sourcing strategy that meets the interests of the business.</a:t>
            </a:r>
          </a:p>
          <a:p>
            <a:pPr lvl="1"/>
            <a:r>
              <a:rPr lang="en-US" dirty="0">
                <a:solidFill>
                  <a:srgbClr val="0070C0"/>
                </a:solidFill>
              </a:rPr>
              <a:t>Contract facilitation</a:t>
            </a:r>
            <a:r>
              <a:rPr lang="en-US" dirty="0"/>
              <a:t>: Ensuring the success of existing contracts for IT services.</a:t>
            </a:r>
          </a:p>
          <a:p>
            <a:pPr lvl="1"/>
            <a:r>
              <a:rPr lang="en-US" dirty="0">
                <a:solidFill>
                  <a:srgbClr val="0070C0"/>
                </a:solidFill>
              </a:rPr>
              <a:t>Contract monitoring</a:t>
            </a:r>
            <a:r>
              <a:rPr lang="en-US" dirty="0"/>
              <a:t>: Protecting the business’s contractual position, current and future.</a:t>
            </a:r>
          </a:p>
          <a:p>
            <a:pPr lvl="1"/>
            <a:r>
              <a:rPr lang="en-US" dirty="0">
                <a:solidFill>
                  <a:srgbClr val="0070C0"/>
                </a:solidFill>
              </a:rPr>
              <a:t>Vendor development</a:t>
            </a:r>
            <a:r>
              <a:rPr lang="en-US" dirty="0"/>
              <a:t>: Identifying the potential added value of IT service suppliers.</a:t>
            </a:r>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58912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Framework for Developing Key IT Capabilities</a:t>
            </a:r>
          </a:p>
        </p:txBody>
      </p:sp>
      <p:sp>
        <p:nvSpPr>
          <p:cNvPr id="4" name="Slide Number Placeholder 3"/>
          <p:cNvSpPr>
            <a:spLocks noGrp="1"/>
          </p:cNvSpPr>
          <p:nvPr>
            <p:ph type="sldNum" sz="quarter" idx="12"/>
          </p:nvPr>
        </p:nvSpPr>
        <p:spPr/>
        <p:txBody>
          <a:bodyPr/>
          <a:lstStyle/>
          <a:p>
            <a:endParaRPr lang="en-US" dirty="0"/>
          </a:p>
        </p:txBody>
      </p:sp>
      <p:graphicFrame>
        <p:nvGraphicFramePr>
          <p:cNvPr id="5" name="Diagram 4"/>
          <p:cNvGraphicFramePr/>
          <p:nvPr>
            <p:extLst>
              <p:ext uri="{D42A27DB-BD31-4B8C-83A1-F6EECF244321}">
                <p14:modId xmlns:p14="http://schemas.microsoft.com/office/powerpoint/2010/main" val="1283566560"/>
              </p:ext>
            </p:extLst>
          </p:nvPr>
        </p:nvGraphicFramePr>
        <p:xfrm>
          <a:off x="677334" y="1162661"/>
          <a:ext cx="10049069" cy="4878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313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Step 1: Create a Capability Management Office</a:t>
            </a:r>
            <a:endParaRPr lang="en-US" dirty="0"/>
          </a:p>
        </p:txBody>
      </p:sp>
      <p:sp>
        <p:nvSpPr>
          <p:cNvPr id="3" name="Content Placeholder 2"/>
          <p:cNvSpPr>
            <a:spLocks noGrp="1"/>
          </p:cNvSpPr>
          <p:nvPr>
            <p:ph idx="1"/>
          </p:nvPr>
        </p:nvSpPr>
        <p:spPr/>
        <p:txBody>
          <a:bodyPr>
            <a:normAutofit fontScale="85000" lnSpcReduction="20000"/>
          </a:bodyPr>
          <a:lstStyle/>
          <a:p>
            <a:r>
              <a:rPr lang="en-AU" dirty="0"/>
              <a:t>The capability management office is the focal point for capability development and management (i.e., Step 2). </a:t>
            </a:r>
          </a:p>
          <a:p>
            <a:r>
              <a:rPr lang="en-AU" dirty="0"/>
              <a:t>Its creation also </a:t>
            </a:r>
            <a:r>
              <a:rPr lang="en-AU" dirty="0">
                <a:solidFill>
                  <a:srgbClr val="0070C0"/>
                </a:solidFill>
              </a:rPr>
              <a:t>signals the importance </a:t>
            </a:r>
            <a:r>
              <a:rPr lang="en-AU" dirty="0"/>
              <a:t>IT senior management attaches to this activity.</a:t>
            </a:r>
          </a:p>
          <a:p>
            <a:r>
              <a:rPr lang="en-AU" dirty="0"/>
              <a:t>In reality, it may operate under the name of “capability support group” or “capability council.”</a:t>
            </a:r>
          </a:p>
          <a:p>
            <a:r>
              <a:rPr lang="en-AU" dirty="0"/>
              <a:t>Responsibilities of this office:</a:t>
            </a:r>
          </a:p>
          <a:p>
            <a:pPr lvl="1"/>
            <a:r>
              <a:rPr lang="en-AU" dirty="0"/>
              <a:t>Define and assign responsibility for all capabilities</a:t>
            </a:r>
          </a:p>
          <a:p>
            <a:pPr lvl="1"/>
            <a:r>
              <a:rPr lang="en-AU" dirty="0"/>
              <a:t>Develop strategies for the development of these capabilities.</a:t>
            </a:r>
          </a:p>
          <a:p>
            <a:pPr lvl="1"/>
            <a:r>
              <a:rPr lang="en-AU" dirty="0"/>
              <a:t>Ensure that adequate resources and funding are provided to develop them.</a:t>
            </a:r>
          </a:p>
          <a:p>
            <a:pPr lvl="1"/>
            <a:r>
              <a:rPr lang="en-AU" dirty="0"/>
              <a:t>Secure software support for these activities.</a:t>
            </a:r>
          </a:p>
          <a:p>
            <a:pPr lvl="1"/>
            <a:r>
              <a:rPr lang="en-AU" dirty="0"/>
              <a:t>Adopt a continuous capability improvement approach.</a:t>
            </a:r>
          </a:p>
          <a:p>
            <a:pPr lvl="1"/>
            <a:r>
              <a:rPr lang="en-AU" dirty="0"/>
              <a:t>Develop organizational training plans.</a:t>
            </a:r>
          </a:p>
          <a:p>
            <a:pPr lvl="1"/>
            <a:r>
              <a:rPr lang="en-AU" dirty="0"/>
              <a:t>Report the status of organizational capability performance.</a:t>
            </a:r>
          </a:p>
        </p:txBody>
      </p:sp>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799"/>
            <a:ext cx="10330933" cy="1224643"/>
          </a:xfrm>
        </p:spPr>
        <p:txBody>
          <a:bodyPr>
            <a:normAutofit/>
          </a:bodyPr>
          <a:lstStyle/>
          <a:p>
            <a:r>
              <a:rPr lang="en-AU" dirty="0"/>
              <a:t>Step 2: Identify Essential Capabilities Aligned with Business Goals</a:t>
            </a:r>
            <a:endParaRPr lang="en-US" dirty="0"/>
          </a:p>
        </p:txBody>
      </p:sp>
      <p:sp>
        <p:nvSpPr>
          <p:cNvPr id="3" name="Content Placeholder 2"/>
          <p:cNvSpPr>
            <a:spLocks noGrp="1"/>
          </p:cNvSpPr>
          <p:nvPr>
            <p:ph idx="1"/>
          </p:nvPr>
        </p:nvSpPr>
        <p:spPr>
          <a:xfrm>
            <a:off x="1371600" y="2016578"/>
            <a:ext cx="10330932" cy="4300823"/>
          </a:xfrm>
        </p:spPr>
        <p:txBody>
          <a:bodyPr/>
          <a:lstStyle/>
          <a:p>
            <a:r>
              <a:rPr lang="en-AU" dirty="0"/>
              <a:t>Each IT organization should go through the exercise of identifying its essential capabilities and linking them with business goals.</a:t>
            </a:r>
          </a:p>
          <a:p>
            <a:r>
              <a:rPr lang="en-AU" dirty="0"/>
              <a:t>However, these capabilities shouldn’t be aligned too closely with current business practices. Capabilities should be less functional and focus more on the outcomes that the organizations need to be able to create.</a:t>
            </a:r>
          </a:p>
          <a:p>
            <a:r>
              <a:rPr lang="en-AU" dirty="0"/>
              <a:t>Identifying essential capabilities is largely an internal IT exercise. We need to make sure that the list of capabilities is not too IT-oriented.</a:t>
            </a:r>
            <a:endParaRPr lang="en-US" dirty="0"/>
          </a:p>
        </p:txBody>
      </p:sp>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799"/>
            <a:ext cx="10330933" cy="1224643"/>
          </a:xfrm>
        </p:spPr>
        <p:txBody>
          <a:bodyPr>
            <a:normAutofit/>
          </a:bodyPr>
          <a:lstStyle/>
          <a:p>
            <a:r>
              <a:rPr lang="en-AU" dirty="0"/>
              <a:t>Step 2: Identify Essential Capabilities Aligned with Business Goals (Cont’d)</a:t>
            </a:r>
            <a:endParaRPr lang="en-US" dirty="0"/>
          </a:p>
        </p:txBody>
      </p:sp>
      <p:sp>
        <p:nvSpPr>
          <p:cNvPr id="3" name="Content Placeholder 2"/>
          <p:cNvSpPr>
            <a:spLocks noGrp="1"/>
          </p:cNvSpPr>
          <p:nvPr>
            <p:ph idx="1"/>
          </p:nvPr>
        </p:nvSpPr>
        <p:spPr>
          <a:xfrm>
            <a:off x="1371600" y="2016578"/>
            <a:ext cx="10330932" cy="4300823"/>
          </a:xfrm>
        </p:spPr>
        <p:txBody>
          <a:bodyPr/>
          <a:lstStyle/>
          <a:p>
            <a:r>
              <a:rPr lang="en-AU" dirty="0">
                <a:solidFill>
                  <a:srgbClr val="0070C0"/>
                </a:solidFill>
              </a:rPr>
              <a:t>Example (Firm A)</a:t>
            </a:r>
            <a:r>
              <a:rPr lang="en-AU" dirty="0"/>
              <a:t>: A list of capabilities that involve IT terminology:</a:t>
            </a:r>
          </a:p>
          <a:p>
            <a:pPr lvl="1"/>
            <a:r>
              <a:rPr lang="en-AU" dirty="0"/>
              <a:t>Skills regeneration</a:t>
            </a:r>
          </a:p>
          <a:p>
            <a:pPr lvl="1"/>
            <a:r>
              <a:rPr lang="en-AU" dirty="0"/>
              <a:t>Enterprise architecture</a:t>
            </a:r>
          </a:p>
          <a:p>
            <a:pPr lvl="1"/>
            <a:r>
              <a:rPr lang="en-AU" dirty="0"/>
              <a:t>Shared services governance and development</a:t>
            </a:r>
          </a:p>
          <a:p>
            <a:pPr lvl="1"/>
            <a:r>
              <a:rPr lang="en-AU" dirty="0"/>
              <a:t>Development methodology</a:t>
            </a:r>
          </a:p>
          <a:p>
            <a:pPr lvl="1"/>
            <a:r>
              <a:rPr lang="en-AU" dirty="0"/>
              <a:t>Project initiation and investment management</a:t>
            </a:r>
          </a:p>
          <a:p>
            <a:pPr lvl="1"/>
            <a:r>
              <a:rPr lang="en-AU" dirty="0"/>
              <a:t>Business process definition and change management</a:t>
            </a:r>
          </a:p>
          <a:p>
            <a:pPr lvl="1"/>
            <a:r>
              <a:rPr lang="en-AU" dirty="0"/>
              <a:t>Infrastructure alignment and crisis control</a:t>
            </a:r>
          </a:p>
          <a:p>
            <a:pPr lvl="1"/>
            <a:r>
              <a:rPr lang="en-AU" dirty="0"/>
              <a:t>Partner management and outsourcing</a:t>
            </a:r>
            <a:endParaRPr lang="en-US" dirty="0"/>
          </a:p>
        </p:txBody>
      </p:sp>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14518</TotalTime>
  <Words>1832</Words>
  <Application>Microsoft Office PowerPoint</Application>
  <PresentationFormat>Widescreen</PresentationFormat>
  <Paragraphs>167</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微軟正黑體</vt:lpstr>
      <vt:lpstr>新細明體</vt:lpstr>
      <vt:lpstr>Arial</vt:lpstr>
      <vt:lpstr>Calibri</vt:lpstr>
      <vt:lpstr>Franklin Gothic Book</vt:lpstr>
      <vt:lpstr>Trebuchet MS</vt:lpstr>
      <vt:lpstr>Wingdings</vt:lpstr>
      <vt:lpstr>Wingdings 3</vt:lpstr>
      <vt:lpstr>Facet</vt:lpstr>
      <vt:lpstr>    Strategic Information  Systems Management    Section 10  Developing IT capabilities        Class Code: COMP423  H.Y Kan, Stanley   Room: (WUI CHI) - 4/F, N46B  Email: hykan@ipm.edu.mo     Tel: 8599-6883   </vt:lpstr>
      <vt:lpstr>Introduction</vt:lpstr>
      <vt:lpstr>Why Focus on IT Capabilities?</vt:lpstr>
      <vt:lpstr>Why Focus on IT Capabilities? (Cont’d)</vt:lpstr>
      <vt:lpstr>Why Focus on IT Capabilities? (Cont’d)</vt:lpstr>
      <vt:lpstr>A Framework for Developing Key IT Capabilities</vt:lpstr>
      <vt:lpstr>Step 1: Create a Capability Management Office</vt:lpstr>
      <vt:lpstr>Step 2: Identify Essential Capabilities Aligned with Business Goals</vt:lpstr>
      <vt:lpstr>Step 2: Identify Essential Capabilities Aligned with Business Goals (Cont’d)</vt:lpstr>
      <vt:lpstr>Step 2: Identify Essential Capabilities Aligned with Business Goals (Cont’d)</vt:lpstr>
      <vt:lpstr>Step 2: Identify Essential Capabilities Aligned with Business Goals (Cont’d)</vt:lpstr>
      <vt:lpstr>Step 3: Subdivide IT Capabilities into Key Processes</vt:lpstr>
      <vt:lpstr>Step 3: Subdivide IT Capabilities into Key Processes (Cont’d)</vt:lpstr>
      <vt:lpstr>Step 3: Subdivide IT Capabilities into Key Processes (Cont’d)</vt:lpstr>
      <vt:lpstr>Step 3: Subdivide IT Capabilities into Key Processes (Cont’d)</vt:lpstr>
      <vt:lpstr>Step 3: Subdivide IT Capabilities into Key Processes (Cont’d)</vt:lpstr>
      <vt:lpstr>Step 4: Assess the Maturity Level of IT Capabilities</vt:lpstr>
      <vt:lpstr>Step 4: Assess the Maturity Level of IT Capabilities (Cont’d)</vt:lpstr>
      <vt:lpstr>Step 5: Link IT Skills to IT Capabilities</vt:lpstr>
      <vt:lpstr>Step 5: Link IT Skills to IT Capabilities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Wendy Hui</dc:creator>
  <cp:lastModifiedBy>KAN HO YIN WISELY, STANLEY</cp:lastModifiedBy>
  <cp:revision>344</cp:revision>
  <dcterms:created xsi:type="dcterms:W3CDTF">2017-12-19T03:17:12Z</dcterms:created>
  <dcterms:modified xsi:type="dcterms:W3CDTF">2022-03-29T10:13:28Z</dcterms:modified>
</cp:coreProperties>
</file>