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44"/>
  </p:notesMasterIdLst>
  <p:sldIdLst>
    <p:sldId id="320" r:id="rId2"/>
    <p:sldId id="284" r:id="rId3"/>
    <p:sldId id="260" r:id="rId4"/>
    <p:sldId id="285" r:id="rId5"/>
    <p:sldId id="323" r:id="rId6"/>
    <p:sldId id="286" r:id="rId7"/>
    <p:sldId id="287" r:id="rId8"/>
    <p:sldId id="288" r:id="rId9"/>
    <p:sldId id="289" r:id="rId10"/>
    <p:sldId id="291" r:id="rId11"/>
    <p:sldId id="290" r:id="rId12"/>
    <p:sldId id="292" r:id="rId13"/>
    <p:sldId id="293" r:id="rId14"/>
    <p:sldId id="304" r:id="rId15"/>
    <p:sldId id="305" r:id="rId16"/>
    <p:sldId id="294" r:id="rId17"/>
    <p:sldId id="296" r:id="rId18"/>
    <p:sldId id="300" r:id="rId19"/>
    <p:sldId id="298" r:id="rId20"/>
    <p:sldId id="299" r:id="rId21"/>
    <p:sldId id="301" r:id="rId22"/>
    <p:sldId id="302" r:id="rId23"/>
    <p:sldId id="303" r:id="rId24"/>
    <p:sldId id="258" r:id="rId25"/>
    <p:sldId id="321" r:id="rId26"/>
    <p:sldId id="322" r:id="rId27"/>
    <p:sldId id="261" r:id="rId28"/>
    <p:sldId id="262" r:id="rId29"/>
    <p:sldId id="263" r:id="rId30"/>
    <p:sldId id="264" r:id="rId31"/>
    <p:sldId id="265" r:id="rId32"/>
    <p:sldId id="266" r:id="rId33"/>
    <p:sldId id="267" r:id="rId34"/>
    <p:sldId id="268" r:id="rId35"/>
    <p:sldId id="269" r:id="rId36"/>
    <p:sldId id="271" r:id="rId37"/>
    <p:sldId id="270" r:id="rId38"/>
    <p:sldId id="272" r:id="rId39"/>
    <p:sldId id="273" r:id="rId40"/>
    <p:sldId id="274" r:id="rId41"/>
    <p:sldId id="275"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autoAdjust="0"/>
  </p:normalViewPr>
  <p:slideViewPr>
    <p:cSldViewPr snapToGrid="0">
      <p:cViewPr varScale="1">
        <p:scale>
          <a:sx n="114" d="100"/>
          <a:sy n="114" d="100"/>
        </p:scale>
        <p:origin x="47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392AE-A8B7-4A0E-A05A-FF6F59F3B0D7}" type="doc">
      <dgm:prSet loTypeId="urn:microsoft.com/office/officeart/2005/8/layout/pyramid2" loCatId="list" qsTypeId="urn:microsoft.com/office/officeart/2005/8/quickstyle/simple1#3" qsCatId="simple" csTypeId="urn:microsoft.com/office/officeart/2005/8/colors/accent1_2#3" csCatId="accent1" phldr="1"/>
      <dgm:spPr/>
    </dgm:pt>
    <dgm:pt modelId="{CE2F3768-AB90-4A10-B6A5-1246C7B32A6F}">
      <dgm:prSet phldrT="[Text]"/>
      <dgm:spPr/>
      <dgm:t>
        <a:bodyPr/>
        <a:lstStyle/>
        <a:p>
          <a:r>
            <a:rPr lang="en-US" b="1" dirty="0"/>
            <a:t>Little Pressure to Change</a:t>
          </a:r>
        </a:p>
      </dgm:t>
    </dgm:pt>
    <dgm:pt modelId="{9D01CB4B-A1CA-4CA5-B855-0D133B6BCBA5}" type="parTrans" cxnId="{442BF2E4-5111-474D-8A84-BD29EDE8450F}">
      <dgm:prSet/>
      <dgm:spPr/>
    </dgm:pt>
    <dgm:pt modelId="{C86A4BBA-5AAC-458A-8342-A9ECB4B19B2B}" type="sibTrans" cxnId="{442BF2E4-5111-474D-8A84-BD29EDE8450F}">
      <dgm:prSet/>
      <dgm:spPr/>
    </dgm:pt>
    <dgm:pt modelId="{F11F39EF-AD7E-49B1-B0B2-1DCA2101A037}">
      <dgm:prSet phldrT="[Text]"/>
      <dgm:spPr/>
      <dgm:t>
        <a:bodyPr/>
        <a:lstStyle/>
        <a:p>
          <a:r>
            <a:rPr lang="en-US" b="1" dirty="0"/>
            <a:t>Organization that IT is a Part of is Hierarchical</a:t>
          </a:r>
        </a:p>
      </dgm:t>
    </dgm:pt>
    <dgm:pt modelId="{A032B20A-0CF0-43DD-8226-B6F1BAF1D7DF}" type="parTrans" cxnId="{127F32A7-DCCB-4371-AE32-80D7FC1BBEFF}">
      <dgm:prSet/>
      <dgm:spPr/>
    </dgm:pt>
    <dgm:pt modelId="{44B573DB-39C0-4CB1-929B-3CEE3D461D6B}" type="sibTrans" cxnId="{127F32A7-DCCB-4371-AE32-80D7FC1BBEFF}">
      <dgm:prSet/>
      <dgm:spPr/>
    </dgm:pt>
    <dgm:pt modelId="{DC18B73D-F661-4A73-9300-B8700062B4D2}">
      <dgm:prSet phldrT="[Text]"/>
      <dgm:spPr/>
      <dgm:t>
        <a:bodyPr/>
        <a:lstStyle/>
        <a:p>
          <a:r>
            <a:rPr lang="en-US" b="1" dirty="0"/>
            <a:t>Senior Executives have Difficulty Relinquishing Control</a:t>
          </a:r>
        </a:p>
      </dgm:t>
    </dgm:pt>
    <dgm:pt modelId="{C872E738-9245-4B71-8D80-D569F53E3568}" type="parTrans" cxnId="{F0115FA0-4C31-4D90-9198-20C5F27CFE2C}">
      <dgm:prSet/>
      <dgm:spPr/>
    </dgm:pt>
    <dgm:pt modelId="{FB512D9A-7859-4A3C-AE9C-1FB8AE7F9D46}" type="sibTrans" cxnId="{F0115FA0-4C31-4D90-9198-20C5F27CFE2C}">
      <dgm:prSet/>
      <dgm:spPr/>
    </dgm:pt>
    <dgm:pt modelId="{02786C60-46C7-4CC8-8A1B-867E3D09EC2A}" type="pres">
      <dgm:prSet presAssocID="{EE2392AE-A8B7-4A0E-A05A-FF6F59F3B0D7}" presName="compositeShape" presStyleCnt="0">
        <dgm:presLayoutVars>
          <dgm:dir/>
          <dgm:resizeHandles/>
        </dgm:presLayoutVars>
      </dgm:prSet>
      <dgm:spPr/>
    </dgm:pt>
    <dgm:pt modelId="{ABE92C32-3196-409F-AC6A-7206C406C403}" type="pres">
      <dgm:prSet presAssocID="{EE2392AE-A8B7-4A0E-A05A-FF6F59F3B0D7}" presName="pyramid" presStyleLbl="node1" presStyleIdx="0" presStyleCnt="1" custLinFactNeighborX="-153" custLinFactNeighborY="-480"/>
      <dgm:spPr>
        <a:solidFill>
          <a:srgbClr val="FF3300"/>
        </a:solidFill>
        <a:scene3d>
          <a:camera prst="orthographicFront"/>
          <a:lightRig rig="sunset" dir="t"/>
        </a:scene3d>
        <a:sp3d contourW="38100">
          <a:bevelT w="165100" h="165100" prst="angle"/>
          <a:bevelB w="165100" h="165100" prst="angle"/>
        </a:sp3d>
      </dgm:spPr>
    </dgm:pt>
    <dgm:pt modelId="{36B62DF3-BDA9-4895-817E-2B0718294CD7}" type="pres">
      <dgm:prSet presAssocID="{EE2392AE-A8B7-4A0E-A05A-FF6F59F3B0D7}" presName="theList" presStyleCnt="0"/>
      <dgm:spPr/>
    </dgm:pt>
    <dgm:pt modelId="{9F7D0D4B-903A-4619-B616-87F62677397D}" type="pres">
      <dgm:prSet presAssocID="{CE2F3768-AB90-4A10-B6A5-1246C7B32A6F}" presName="aNode" presStyleLbl="fgAcc1" presStyleIdx="0" presStyleCnt="3">
        <dgm:presLayoutVars>
          <dgm:bulletEnabled val="1"/>
        </dgm:presLayoutVars>
      </dgm:prSet>
      <dgm:spPr/>
    </dgm:pt>
    <dgm:pt modelId="{702DC934-2B96-41DB-9180-4CCADC329B88}" type="pres">
      <dgm:prSet presAssocID="{CE2F3768-AB90-4A10-B6A5-1246C7B32A6F}" presName="aSpace" presStyleCnt="0"/>
      <dgm:spPr/>
    </dgm:pt>
    <dgm:pt modelId="{FC313374-9379-46A0-9634-9428C50F0EF9}" type="pres">
      <dgm:prSet presAssocID="{F11F39EF-AD7E-49B1-B0B2-1DCA2101A037}" presName="aNode" presStyleLbl="fgAcc1" presStyleIdx="1" presStyleCnt="3">
        <dgm:presLayoutVars>
          <dgm:bulletEnabled val="1"/>
        </dgm:presLayoutVars>
      </dgm:prSet>
      <dgm:spPr/>
    </dgm:pt>
    <dgm:pt modelId="{5FD4EE34-7124-4104-A6CE-9AC410DB0DF7}" type="pres">
      <dgm:prSet presAssocID="{F11F39EF-AD7E-49B1-B0B2-1DCA2101A037}" presName="aSpace" presStyleCnt="0"/>
      <dgm:spPr/>
    </dgm:pt>
    <dgm:pt modelId="{D2F3B99D-B32C-4A38-BF51-8D6CECEC7A75}" type="pres">
      <dgm:prSet presAssocID="{DC18B73D-F661-4A73-9300-B8700062B4D2}" presName="aNode" presStyleLbl="fgAcc1" presStyleIdx="2" presStyleCnt="3">
        <dgm:presLayoutVars>
          <dgm:bulletEnabled val="1"/>
        </dgm:presLayoutVars>
      </dgm:prSet>
      <dgm:spPr/>
    </dgm:pt>
    <dgm:pt modelId="{6AD3D32F-EE25-4ECB-8B52-1343654CC61A}" type="pres">
      <dgm:prSet presAssocID="{DC18B73D-F661-4A73-9300-B8700062B4D2}" presName="aSpace" presStyleCnt="0"/>
      <dgm:spPr/>
    </dgm:pt>
  </dgm:ptLst>
  <dgm:cxnLst>
    <dgm:cxn modelId="{35FD5301-9371-4A72-A17E-82E074C07AC7}" type="presOf" srcId="{DC18B73D-F661-4A73-9300-B8700062B4D2}" destId="{D2F3B99D-B32C-4A38-BF51-8D6CECEC7A75}" srcOrd="0" destOrd="0" presId="urn:microsoft.com/office/officeart/2005/8/layout/pyramid2"/>
    <dgm:cxn modelId="{F0115FA0-4C31-4D90-9198-20C5F27CFE2C}" srcId="{EE2392AE-A8B7-4A0E-A05A-FF6F59F3B0D7}" destId="{DC18B73D-F661-4A73-9300-B8700062B4D2}" srcOrd="2" destOrd="0" parTransId="{C872E738-9245-4B71-8D80-D569F53E3568}" sibTransId="{FB512D9A-7859-4A3C-AE9C-1FB8AE7F9D46}"/>
    <dgm:cxn modelId="{127F32A7-DCCB-4371-AE32-80D7FC1BBEFF}" srcId="{EE2392AE-A8B7-4A0E-A05A-FF6F59F3B0D7}" destId="{F11F39EF-AD7E-49B1-B0B2-1DCA2101A037}" srcOrd="1" destOrd="0" parTransId="{A032B20A-0CF0-43DD-8226-B6F1BAF1D7DF}" sibTransId="{44B573DB-39C0-4CB1-929B-3CEE3D461D6B}"/>
    <dgm:cxn modelId="{C2BC72C9-F111-4809-95A8-2C3D4F41DA76}" type="presOf" srcId="{CE2F3768-AB90-4A10-B6A5-1246C7B32A6F}" destId="{9F7D0D4B-903A-4619-B616-87F62677397D}" srcOrd="0" destOrd="0" presId="urn:microsoft.com/office/officeart/2005/8/layout/pyramid2"/>
    <dgm:cxn modelId="{A954AED1-51F0-4DC5-B109-F763101BCDB2}" type="presOf" srcId="{EE2392AE-A8B7-4A0E-A05A-FF6F59F3B0D7}" destId="{02786C60-46C7-4CC8-8A1B-867E3D09EC2A}" srcOrd="0" destOrd="0" presId="urn:microsoft.com/office/officeart/2005/8/layout/pyramid2"/>
    <dgm:cxn modelId="{442BF2E4-5111-474D-8A84-BD29EDE8450F}" srcId="{EE2392AE-A8B7-4A0E-A05A-FF6F59F3B0D7}" destId="{CE2F3768-AB90-4A10-B6A5-1246C7B32A6F}" srcOrd="0" destOrd="0" parTransId="{9D01CB4B-A1CA-4CA5-B855-0D133B6BCBA5}" sibTransId="{C86A4BBA-5AAC-458A-8342-A9ECB4B19B2B}"/>
    <dgm:cxn modelId="{AFD3DCED-14FB-4EC3-8127-3A287D47ABD8}" type="presOf" srcId="{F11F39EF-AD7E-49B1-B0B2-1DCA2101A037}" destId="{FC313374-9379-46A0-9634-9428C50F0EF9}" srcOrd="0" destOrd="0" presId="urn:microsoft.com/office/officeart/2005/8/layout/pyramid2"/>
    <dgm:cxn modelId="{7B04CE96-D3F2-46C7-B7AA-D5F4C5F314AE}" type="presParOf" srcId="{02786C60-46C7-4CC8-8A1B-867E3D09EC2A}" destId="{ABE92C32-3196-409F-AC6A-7206C406C403}" srcOrd="0" destOrd="0" presId="urn:microsoft.com/office/officeart/2005/8/layout/pyramid2"/>
    <dgm:cxn modelId="{C88AABFB-17A1-490B-9BB0-4B364C50B04E}" type="presParOf" srcId="{02786C60-46C7-4CC8-8A1B-867E3D09EC2A}" destId="{36B62DF3-BDA9-4895-817E-2B0718294CD7}" srcOrd="1" destOrd="0" presId="urn:microsoft.com/office/officeart/2005/8/layout/pyramid2"/>
    <dgm:cxn modelId="{680A271E-0DBB-4DEC-9828-7FD817C4E3A1}" type="presParOf" srcId="{36B62DF3-BDA9-4895-817E-2B0718294CD7}" destId="{9F7D0D4B-903A-4619-B616-87F62677397D}" srcOrd="0" destOrd="0" presId="urn:microsoft.com/office/officeart/2005/8/layout/pyramid2"/>
    <dgm:cxn modelId="{45E0A964-573B-4F26-BFB4-904E8629F68C}" type="presParOf" srcId="{36B62DF3-BDA9-4895-817E-2B0718294CD7}" destId="{702DC934-2B96-41DB-9180-4CCADC329B88}" srcOrd="1" destOrd="0" presId="urn:microsoft.com/office/officeart/2005/8/layout/pyramid2"/>
    <dgm:cxn modelId="{152CB40D-A8EB-402F-8F30-C24FC52DC993}" type="presParOf" srcId="{36B62DF3-BDA9-4895-817E-2B0718294CD7}" destId="{FC313374-9379-46A0-9634-9428C50F0EF9}" srcOrd="2" destOrd="0" presId="urn:microsoft.com/office/officeart/2005/8/layout/pyramid2"/>
    <dgm:cxn modelId="{65BC0A9B-719E-4502-9974-2E61B831F5C9}" type="presParOf" srcId="{36B62DF3-BDA9-4895-817E-2B0718294CD7}" destId="{5FD4EE34-7124-4104-A6CE-9AC410DB0DF7}" srcOrd="3" destOrd="0" presId="urn:microsoft.com/office/officeart/2005/8/layout/pyramid2"/>
    <dgm:cxn modelId="{E2DD2CE9-580E-4466-A357-DFDA9639D94C}" type="presParOf" srcId="{36B62DF3-BDA9-4895-817E-2B0718294CD7}" destId="{D2F3B99D-B32C-4A38-BF51-8D6CECEC7A75}" srcOrd="4" destOrd="0" presId="urn:microsoft.com/office/officeart/2005/8/layout/pyramid2"/>
    <dgm:cxn modelId="{B1CA5F07-67CF-4BAF-9345-6926A520A8BA}" type="presParOf" srcId="{36B62DF3-BDA9-4895-817E-2B0718294CD7}" destId="{6AD3D32F-EE25-4ECB-8B52-1343654CC61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FDE397-AA79-4E92-A1D4-82C2EA497BC5}" type="doc">
      <dgm:prSet loTypeId="urn:microsoft.com/office/officeart/2005/8/layout/vList6" loCatId="list" qsTypeId="urn:microsoft.com/office/officeart/2005/8/quickstyle/simple1#4" qsCatId="simple" csTypeId="urn:microsoft.com/office/officeart/2005/8/colors/accent1_2#4" csCatId="accent1" phldr="1"/>
      <dgm:spPr/>
      <dgm:t>
        <a:bodyPr/>
        <a:lstStyle/>
        <a:p>
          <a:endParaRPr lang="en-US"/>
        </a:p>
      </dgm:t>
    </dgm:pt>
    <dgm:pt modelId="{D6F98475-E5F0-4E94-943E-30A377FD4122}">
      <dgm:prSet phldrT="[Text]" custT="1"/>
      <dgm:spPr>
        <a:solidFill>
          <a:srgbClr val="CC0099"/>
        </a:solidFill>
        <a:scene3d>
          <a:camera prst="orthographicFront"/>
          <a:lightRig rig="threePt" dir="t"/>
        </a:scene3d>
        <a:sp3d>
          <a:bevelT w="177800" h="127000" prst="riblet"/>
        </a:sp3d>
      </dgm:spPr>
      <dgm:t>
        <a:bodyPr/>
        <a:lstStyle/>
        <a:p>
          <a:r>
            <a:rPr lang="en-US" sz="3200" b="1" dirty="0"/>
            <a:t>Personal Mastery</a:t>
          </a:r>
        </a:p>
      </dgm:t>
    </dgm:pt>
    <dgm:pt modelId="{AD43ACBB-DAC5-4B66-B774-55E4516E91DD}" type="parTrans" cxnId="{158824DC-42E7-4EA9-A8C4-B80FAB34E9F8}">
      <dgm:prSet/>
      <dgm:spPr/>
      <dgm:t>
        <a:bodyPr/>
        <a:lstStyle/>
        <a:p>
          <a:endParaRPr lang="en-US"/>
        </a:p>
      </dgm:t>
    </dgm:pt>
    <dgm:pt modelId="{6F241A5D-2BB7-4B09-99D9-7DBD5FB06BA8}" type="sibTrans" cxnId="{158824DC-42E7-4EA9-A8C4-B80FAB34E9F8}">
      <dgm:prSet/>
      <dgm:spPr/>
      <dgm:t>
        <a:bodyPr/>
        <a:lstStyle/>
        <a:p>
          <a:endParaRPr lang="en-US"/>
        </a:p>
      </dgm:t>
    </dgm:pt>
    <dgm:pt modelId="{59DFC298-5F98-4C24-8A5E-8AB52FB321C6}">
      <dgm:prSet phldrT="[Text]"/>
      <dgm:spPr>
        <a:solidFill>
          <a:srgbClr val="FFFF66">
            <a:alpha val="89804"/>
          </a:srgbClr>
        </a:solidFill>
        <a:scene3d>
          <a:camera prst="orthographicFront"/>
          <a:lightRig rig="sunset" dir="t"/>
        </a:scene3d>
        <a:sp3d contourW="12700" prstMaterial="flat">
          <a:bevelT w="177800" prst="artDeco"/>
          <a:contourClr>
            <a:schemeClr val="tx1"/>
          </a:contourClr>
        </a:sp3d>
      </dgm:spPr>
      <dgm:t>
        <a:bodyPr/>
        <a:lstStyle/>
        <a:p>
          <a:r>
            <a:rPr lang="en-US" b="1" dirty="0"/>
            <a:t>Self-knowledge</a:t>
          </a:r>
        </a:p>
      </dgm:t>
    </dgm:pt>
    <dgm:pt modelId="{DC220021-9109-4CE7-AE5A-EB3B1D7B9B5F}" type="parTrans" cxnId="{A18E7DCA-7775-4F28-808C-E704799081A2}">
      <dgm:prSet/>
      <dgm:spPr/>
      <dgm:t>
        <a:bodyPr/>
        <a:lstStyle/>
        <a:p>
          <a:endParaRPr lang="en-US"/>
        </a:p>
      </dgm:t>
    </dgm:pt>
    <dgm:pt modelId="{407DCB87-A4DF-4367-89AC-5F02613A6086}" type="sibTrans" cxnId="{A18E7DCA-7775-4F28-808C-E704799081A2}">
      <dgm:prSet/>
      <dgm:spPr/>
      <dgm:t>
        <a:bodyPr/>
        <a:lstStyle/>
        <a:p>
          <a:endParaRPr lang="en-US"/>
        </a:p>
      </dgm:t>
    </dgm:pt>
    <dgm:pt modelId="{AF61CC8B-929C-45D5-9D7C-A26F58DA877C}">
      <dgm:prSet phldrT="[Text]" custT="1"/>
      <dgm:spPr>
        <a:solidFill>
          <a:srgbClr val="0099CC"/>
        </a:solidFill>
        <a:scene3d>
          <a:camera prst="orthographicFront"/>
          <a:lightRig rig="threePt" dir="t"/>
        </a:scene3d>
        <a:sp3d>
          <a:bevelT w="177800" h="127000" prst="riblet"/>
        </a:sp3d>
      </dgm:spPr>
      <dgm:t>
        <a:bodyPr/>
        <a:lstStyle/>
        <a:p>
          <a:r>
            <a:rPr lang="en-US" sz="3200" b="1" dirty="0"/>
            <a:t>Leadership Skill Mastery</a:t>
          </a:r>
        </a:p>
      </dgm:t>
    </dgm:pt>
    <dgm:pt modelId="{1DEAFB5F-8EAD-492D-851D-D4B03B828C69}" type="parTrans" cxnId="{B2657B64-3363-44CB-ADA2-C1C762E12B39}">
      <dgm:prSet/>
      <dgm:spPr/>
      <dgm:t>
        <a:bodyPr/>
        <a:lstStyle/>
        <a:p>
          <a:endParaRPr lang="en-US"/>
        </a:p>
      </dgm:t>
    </dgm:pt>
    <dgm:pt modelId="{1B2FDE7D-C750-4776-B4E9-1F2D47336FA0}" type="sibTrans" cxnId="{B2657B64-3363-44CB-ADA2-C1C762E12B39}">
      <dgm:prSet/>
      <dgm:spPr/>
      <dgm:t>
        <a:bodyPr/>
        <a:lstStyle/>
        <a:p>
          <a:endParaRPr lang="en-US"/>
        </a:p>
      </dgm:t>
    </dgm:pt>
    <dgm:pt modelId="{3EBADA63-7212-4EF6-A4A2-1E5AAB45520F}">
      <dgm:prSet phldrT="[Text]"/>
      <dgm:spPr>
        <a:solidFill>
          <a:srgbClr val="000066">
            <a:alpha val="89804"/>
          </a:srgbClr>
        </a:solidFill>
        <a:scene3d>
          <a:camera prst="orthographicFront"/>
          <a:lightRig rig="threePt" dir="t"/>
        </a:scene3d>
        <a:sp3d extrusionH="139700" contourW="50800" prstMaterial="dkEdge">
          <a:bevelT w="177800" prst="artDeco"/>
          <a:extrusionClr>
            <a:srgbClr val="FFFF66"/>
          </a:extrusionClr>
          <a:contourClr>
            <a:srgbClr val="FF3300"/>
          </a:contourClr>
        </a:sp3d>
      </dgm:spPr>
      <dgm:t>
        <a:bodyPr/>
        <a:lstStyle/>
        <a:p>
          <a:r>
            <a:rPr lang="en-US" b="1" dirty="0">
              <a:solidFill>
                <a:srgbClr val="FFFF00"/>
              </a:solidFill>
            </a:rPr>
            <a:t>Motivation &amp; Team Building</a:t>
          </a:r>
        </a:p>
      </dgm:t>
    </dgm:pt>
    <dgm:pt modelId="{0FA90B8F-CF5D-4B24-98D3-F6B693DCA250}" type="parTrans" cxnId="{D768E3E4-5234-4337-94DE-8D526437127E}">
      <dgm:prSet/>
      <dgm:spPr/>
      <dgm:t>
        <a:bodyPr/>
        <a:lstStyle/>
        <a:p>
          <a:endParaRPr lang="en-US"/>
        </a:p>
      </dgm:t>
    </dgm:pt>
    <dgm:pt modelId="{E4344886-0435-4FCA-8394-B0DA9D013994}" type="sibTrans" cxnId="{D768E3E4-5234-4337-94DE-8D526437127E}">
      <dgm:prSet/>
      <dgm:spPr/>
      <dgm:t>
        <a:bodyPr/>
        <a:lstStyle/>
        <a:p>
          <a:endParaRPr lang="en-US"/>
        </a:p>
      </dgm:t>
    </dgm:pt>
    <dgm:pt modelId="{22983EDB-F436-4AEB-B327-3FD44C68CFF8}">
      <dgm:prSet phldrT="[Text]"/>
      <dgm:spPr>
        <a:solidFill>
          <a:srgbClr val="FFFF66">
            <a:alpha val="89804"/>
          </a:srgbClr>
        </a:solidFill>
        <a:scene3d>
          <a:camera prst="orthographicFront"/>
          <a:lightRig rig="sunset" dir="t"/>
        </a:scene3d>
        <a:sp3d contourW="12700" prstMaterial="flat">
          <a:bevelT w="177800" prst="artDeco"/>
          <a:contourClr>
            <a:schemeClr val="tx1"/>
          </a:contourClr>
        </a:sp3d>
      </dgm:spPr>
      <dgm:t>
        <a:bodyPr/>
        <a:lstStyle/>
        <a:p>
          <a:r>
            <a:rPr lang="en-US" b="1" dirty="0"/>
            <a:t>Awareness of individuals approaches to work</a:t>
          </a:r>
        </a:p>
      </dgm:t>
    </dgm:pt>
    <dgm:pt modelId="{23F5C68C-0295-473B-80B0-E723BDF9A292}" type="parTrans" cxnId="{4C151955-6C3D-4878-81C9-E997AE133946}">
      <dgm:prSet/>
      <dgm:spPr/>
      <dgm:t>
        <a:bodyPr/>
        <a:lstStyle/>
        <a:p>
          <a:endParaRPr lang="en-US"/>
        </a:p>
      </dgm:t>
    </dgm:pt>
    <dgm:pt modelId="{092B4F14-0E40-4462-8603-C2713170A04A}" type="sibTrans" cxnId="{4C151955-6C3D-4878-81C9-E997AE133946}">
      <dgm:prSet/>
      <dgm:spPr/>
      <dgm:t>
        <a:bodyPr/>
        <a:lstStyle/>
        <a:p>
          <a:endParaRPr lang="en-US"/>
        </a:p>
      </dgm:t>
    </dgm:pt>
    <dgm:pt modelId="{1B7B345A-9CEE-4553-8880-788A86D5077B}">
      <dgm:prSet phldrT="[Text]"/>
      <dgm:spPr>
        <a:solidFill>
          <a:srgbClr val="FFFF66">
            <a:alpha val="89804"/>
          </a:srgbClr>
        </a:solidFill>
        <a:scene3d>
          <a:camera prst="orthographicFront"/>
          <a:lightRig rig="sunset" dir="t"/>
        </a:scene3d>
        <a:sp3d contourW="12700" prstMaterial="flat">
          <a:bevelT w="177800" prst="artDeco"/>
          <a:contourClr>
            <a:schemeClr val="tx1"/>
          </a:contourClr>
        </a:sp3d>
      </dgm:spPr>
      <dgm:t>
        <a:bodyPr/>
        <a:lstStyle/>
        <a:p>
          <a:r>
            <a:rPr lang="en-US" b="1" dirty="0"/>
            <a:t>Adapt to different situations</a:t>
          </a:r>
        </a:p>
      </dgm:t>
    </dgm:pt>
    <dgm:pt modelId="{64B20BF7-F9DE-48F8-8771-C4A6C5D1A4DA}" type="parTrans" cxnId="{10ED9191-C812-432F-80D6-5CD8CC0A7774}">
      <dgm:prSet/>
      <dgm:spPr/>
      <dgm:t>
        <a:bodyPr/>
        <a:lstStyle/>
        <a:p>
          <a:endParaRPr lang="en-US"/>
        </a:p>
      </dgm:t>
    </dgm:pt>
    <dgm:pt modelId="{38E40161-D540-473D-9969-BA12F91EC54C}" type="sibTrans" cxnId="{10ED9191-C812-432F-80D6-5CD8CC0A7774}">
      <dgm:prSet/>
      <dgm:spPr/>
      <dgm:t>
        <a:bodyPr/>
        <a:lstStyle/>
        <a:p>
          <a:endParaRPr lang="en-US"/>
        </a:p>
      </dgm:t>
    </dgm:pt>
    <dgm:pt modelId="{90584DEA-F50D-4998-8374-8CEAD5C4EB9B}">
      <dgm:prSet phldrT="[Text]"/>
      <dgm:spPr>
        <a:solidFill>
          <a:srgbClr val="000066">
            <a:alpha val="89804"/>
          </a:srgbClr>
        </a:solidFill>
        <a:scene3d>
          <a:camera prst="orthographicFront"/>
          <a:lightRig rig="threePt" dir="t"/>
        </a:scene3d>
        <a:sp3d extrusionH="139700" contourW="50800" prstMaterial="dkEdge">
          <a:bevelT w="177800" prst="artDeco"/>
          <a:extrusionClr>
            <a:srgbClr val="FFFF66"/>
          </a:extrusionClr>
          <a:contourClr>
            <a:srgbClr val="FF3300"/>
          </a:contourClr>
        </a:sp3d>
      </dgm:spPr>
      <dgm:t>
        <a:bodyPr/>
        <a:lstStyle/>
        <a:p>
          <a:r>
            <a:rPr lang="en-US" b="1" dirty="0">
              <a:solidFill>
                <a:srgbClr val="FFFF00"/>
              </a:solidFill>
            </a:rPr>
            <a:t>Collaboration &amp; Communication</a:t>
          </a:r>
        </a:p>
      </dgm:t>
    </dgm:pt>
    <dgm:pt modelId="{C63467A2-9FBC-45B5-8F82-9151E29F57CB}" type="parTrans" cxnId="{9B6357C4-5BC5-46E7-BB91-694B5119F331}">
      <dgm:prSet/>
      <dgm:spPr/>
      <dgm:t>
        <a:bodyPr/>
        <a:lstStyle/>
        <a:p>
          <a:endParaRPr lang="en-US"/>
        </a:p>
      </dgm:t>
    </dgm:pt>
    <dgm:pt modelId="{A346D7C1-20C7-41AD-8354-D3E1DD4FBD0D}" type="sibTrans" cxnId="{9B6357C4-5BC5-46E7-BB91-694B5119F331}">
      <dgm:prSet/>
      <dgm:spPr/>
      <dgm:t>
        <a:bodyPr/>
        <a:lstStyle/>
        <a:p>
          <a:endParaRPr lang="en-US"/>
        </a:p>
      </dgm:t>
    </dgm:pt>
    <dgm:pt modelId="{CBA4D0AB-4335-45C0-A23D-011B3ECBD58D}">
      <dgm:prSet phldrT="[Text]"/>
      <dgm:spPr>
        <a:solidFill>
          <a:srgbClr val="000066">
            <a:alpha val="89804"/>
          </a:srgbClr>
        </a:solidFill>
        <a:scene3d>
          <a:camera prst="orthographicFront"/>
          <a:lightRig rig="threePt" dir="t"/>
        </a:scene3d>
        <a:sp3d extrusionH="139700" contourW="50800" prstMaterial="dkEdge">
          <a:bevelT w="177800" prst="artDeco"/>
          <a:extrusionClr>
            <a:srgbClr val="FFFF66"/>
          </a:extrusionClr>
          <a:contourClr>
            <a:srgbClr val="FF3300"/>
          </a:contourClr>
        </a:sp3d>
      </dgm:spPr>
      <dgm:t>
        <a:bodyPr/>
        <a:lstStyle/>
        <a:p>
          <a:r>
            <a:rPr lang="en-US" b="1" dirty="0">
              <a:solidFill>
                <a:srgbClr val="FFFF00"/>
              </a:solidFill>
            </a:rPr>
            <a:t>Risk Assessment &amp; Problem Solving</a:t>
          </a:r>
        </a:p>
      </dgm:t>
    </dgm:pt>
    <dgm:pt modelId="{4A2945BD-A7A3-48CD-B667-1D8492303FEA}" type="parTrans" cxnId="{CDC076F6-2A54-4ECC-8FF5-9FF05C28D540}">
      <dgm:prSet/>
      <dgm:spPr/>
      <dgm:t>
        <a:bodyPr/>
        <a:lstStyle/>
        <a:p>
          <a:endParaRPr lang="en-US"/>
        </a:p>
      </dgm:t>
    </dgm:pt>
    <dgm:pt modelId="{704112B4-860D-4018-98D4-52FE1CB0CB07}" type="sibTrans" cxnId="{CDC076F6-2A54-4ECC-8FF5-9FF05C28D540}">
      <dgm:prSet/>
      <dgm:spPr/>
      <dgm:t>
        <a:bodyPr/>
        <a:lstStyle/>
        <a:p>
          <a:endParaRPr lang="en-US"/>
        </a:p>
      </dgm:t>
    </dgm:pt>
    <dgm:pt modelId="{8B4E3FD1-7E18-465C-B55E-984F533A9FB6}">
      <dgm:prSet phldrT="[Text]"/>
      <dgm:spPr>
        <a:solidFill>
          <a:srgbClr val="000066">
            <a:alpha val="89804"/>
          </a:srgbClr>
        </a:solidFill>
        <a:scene3d>
          <a:camera prst="orthographicFront"/>
          <a:lightRig rig="threePt" dir="t"/>
        </a:scene3d>
        <a:sp3d extrusionH="139700" contourW="50800" prstMaterial="dkEdge">
          <a:bevelT w="177800" prst="artDeco"/>
          <a:extrusionClr>
            <a:srgbClr val="FFFF66"/>
          </a:extrusionClr>
          <a:contourClr>
            <a:srgbClr val="FF3300"/>
          </a:contourClr>
        </a:sp3d>
      </dgm:spPr>
      <dgm:t>
        <a:bodyPr/>
        <a:lstStyle/>
        <a:p>
          <a:r>
            <a:rPr lang="en-US" b="1" dirty="0">
              <a:solidFill>
                <a:srgbClr val="FFFF00"/>
              </a:solidFill>
            </a:rPr>
            <a:t>Coaching &amp; Mentoring</a:t>
          </a:r>
        </a:p>
      </dgm:t>
    </dgm:pt>
    <dgm:pt modelId="{706F3B1D-B54E-4945-8D7A-719C256450E1}" type="parTrans" cxnId="{5A192A05-56AD-40BA-AAE4-5257C5EAF70A}">
      <dgm:prSet/>
      <dgm:spPr/>
      <dgm:t>
        <a:bodyPr/>
        <a:lstStyle/>
        <a:p>
          <a:endParaRPr lang="en-US"/>
        </a:p>
      </dgm:t>
    </dgm:pt>
    <dgm:pt modelId="{8EAF824F-2DEA-4B0B-B001-B55D6B1BBF72}" type="sibTrans" cxnId="{5A192A05-56AD-40BA-AAE4-5257C5EAF70A}">
      <dgm:prSet/>
      <dgm:spPr/>
      <dgm:t>
        <a:bodyPr/>
        <a:lstStyle/>
        <a:p>
          <a:endParaRPr lang="en-US"/>
        </a:p>
      </dgm:t>
    </dgm:pt>
    <dgm:pt modelId="{E6D7185A-C8CD-4AF4-A8E5-3EFBA6AB9A29}" type="pres">
      <dgm:prSet presAssocID="{93FDE397-AA79-4E92-A1D4-82C2EA497BC5}" presName="Name0" presStyleCnt="0">
        <dgm:presLayoutVars>
          <dgm:dir/>
          <dgm:animLvl val="lvl"/>
          <dgm:resizeHandles/>
        </dgm:presLayoutVars>
      </dgm:prSet>
      <dgm:spPr/>
    </dgm:pt>
    <dgm:pt modelId="{B2D97763-A3B6-4A23-8908-D0150F33D1E1}" type="pres">
      <dgm:prSet presAssocID="{D6F98475-E5F0-4E94-943E-30A377FD4122}" presName="linNode" presStyleCnt="0"/>
      <dgm:spPr/>
    </dgm:pt>
    <dgm:pt modelId="{C1140304-1B08-457E-9A4A-3D48119816C3}" type="pres">
      <dgm:prSet presAssocID="{D6F98475-E5F0-4E94-943E-30A377FD4122}" presName="parentShp" presStyleLbl="node1" presStyleIdx="0" presStyleCnt="2">
        <dgm:presLayoutVars>
          <dgm:bulletEnabled val="1"/>
        </dgm:presLayoutVars>
      </dgm:prSet>
      <dgm:spPr/>
    </dgm:pt>
    <dgm:pt modelId="{2B779108-B65E-4CD9-9DE8-C7E6FC6A9F3C}" type="pres">
      <dgm:prSet presAssocID="{D6F98475-E5F0-4E94-943E-30A377FD4122}" presName="childShp" presStyleLbl="bgAccFollowNode1" presStyleIdx="0" presStyleCnt="2" custLinFactNeighborX="-463" custLinFactNeighborY="2425">
        <dgm:presLayoutVars>
          <dgm:bulletEnabled val="1"/>
        </dgm:presLayoutVars>
      </dgm:prSet>
      <dgm:spPr/>
    </dgm:pt>
    <dgm:pt modelId="{98F69C1B-EEE3-4A53-BA5D-6578586FAD5C}" type="pres">
      <dgm:prSet presAssocID="{6F241A5D-2BB7-4B09-99D9-7DBD5FB06BA8}" presName="spacing" presStyleCnt="0"/>
      <dgm:spPr/>
    </dgm:pt>
    <dgm:pt modelId="{BF23F02B-8DDB-4EF6-A98B-AAA6E3CC9D78}" type="pres">
      <dgm:prSet presAssocID="{AF61CC8B-929C-45D5-9D7C-A26F58DA877C}" presName="linNode" presStyleCnt="0"/>
      <dgm:spPr/>
    </dgm:pt>
    <dgm:pt modelId="{4BC36490-04F5-4DB8-87B6-F76CD6BBF973}" type="pres">
      <dgm:prSet presAssocID="{AF61CC8B-929C-45D5-9D7C-A26F58DA877C}" presName="parentShp" presStyleLbl="node1" presStyleIdx="1" presStyleCnt="2">
        <dgm:presLayoutVars>
          <dgm:bulletEnabled val="1"/>
        </dgm:presLayoutVars>
      </dgm:prSet>
      <dgm:spPr/>
    </dgm:pt>
    <dgm:pt modelId="{A8ACD099-1403-43D1-9169-2C6A56645C7C}" type="pres">
      <dgm:prSet presAssocID="{AF61CC8B-929C-45D5-9D7C-A26F58DA877C}" presName="childShp" presStyleLbl="bgAccFollowNode1" presStyleIdx="1" presStyleCnt="2" custLinFactNeighborX="-463" custLinFactNeighborY="-315">
        <dgm:presLayoutVars>
          <dgm:bulletEnabled val="1"/>
        </dgm:presLayoutVars>
      </dgm:prSet>
      <dgm:spPr/>
    </dgm:pt>
  </dgm:ptLst>
  <dgm:cxnLst>
    <dgm:cxn modelId="{5A192A05-56AD-40BA-AAE4-5257C5EAF70A}" srcId="{AF61CC8B-929C-45D5-9D7C-A26F58DA877C}" destId="{8B4E3FD1-7E18-465C-B55E-984F533A9FB6}" srcOrd="3" destOrd="0" parTransId="{706F3B1D-B54E-4945-8D7A-719C256450E1}" sibTransId="{8EAF824F-2DEA-4B0B-B001-B55D6B1BBF72}"/>
    <dgm:cxn modelId="{43FCE92F-C776-4EA0-BC41-D1A359E9E50A}" type="presOf" srcId="{CBA4D0AB-4335-45C0-A23D-011B3ECBD58D}" destId="{A8ACD099-1403-43D1-9169-2C6A56645C7C}" srcOrd="0" destOrd="2" presId="urn:microsoft.com/office/officeart/2005/8/layout/vList6"/>
    <dgm:cxn modelId="{B2657B64-3363-44CB-ADA2-C1C762E12B39}" srcId="{93FDE397-AA79-4E92-A1D4-82C2EA497BC5}" destId="{AF61CC8B-929C-45D5-9D7C-A26F58DA877C}" srcOrd="1" destOrd="0" parTransId="{1DEAFB5F-8EAD-492D-851D-D4B03B828C69}" sibTransId="{1B2FDE7D-C750-4776-B4E9-1F2D47336FA0}"/>
    <dgm:cxn modelId="{D6FC6E65-141D-4D37-9ADE-6C72DC7AFA3A}" type="presOf" srcId="{8B4E3FD1-7E18-465C-B55E-984F533A9FB6}" destId="{A8ACD099-1403-43D1-9169-2C6A56645C7C}" srcOrd="0" destOrd="3" presId="urn:microsoft.com/office/officeart/2005/8/layout/vList6"/>
    <dgm:cxn modelId="{C6145669-4FE7-4AB1-95EC-A8A39020AA5D}" type="presOf" srcId="{90584DEA-F50D-4998-8374-8CEAD5C4EB9B}" destId="{A8ACD099-1403-43D1-9169-2C6A56645C7C}" srcOrd="0" destOrd="1" presId="urn:microsoft.com/office/officeart/2005/8/layout/vList6"/>
    <dgm:cxn modelId="{34C3964C-A68B-43F9-AAAB-9A2C91F44845}" type="presOf" srcId="{59DFC298-5F98-4C24-8A5E-8AB52FB321C6}" destId="{2B779108-B65E-4CD9-9DE8-C7E6FC6A9F3C}" srcOrd="0" destOrd="0" presId="urn:microsoft.com/office/officeart/2005/8/layout/vList6"/>
    <dgm:cxn modelId="{BCCC236E-778C-4FED-8E56-31F7BC747BC4}" type="presOf" srcId="{22983EDB-F436-4AEB-B327-3FD44C68CFF8}" destId="{2B779108-B65E-4CD9-9DE8-C7E6FC6A9F3C}" srcOrd="0" destOrd="1" presId="urn:microsoft.com/office/officeart/2005/8/layout/vList6"/>
    <dgm:cxn modelId="{4C151955-6C3D-4878-81C9-E997AE133946}" srcId="{D6F98475-E5F0-4E94-943E-30A377FD4122}" destId="{22983EDB-F436-4AEB-B327-3FD44C68CFF8}" srcOrd="1" destOrd="0" parTransId="{23F5C68C-0295-473B-80B0-E723BDF9A292}" sibTransId="{092B4F14-0E40-4462-8603-C2713170A04A}"/>
    <dgm:cxn modelId="{AF10BF75-F5DA-4B02-8543-1127D0D138CC}" type="presOf" srcId="{93FDE397-AA79-4E92-A1D4-82C2EA497BC5}" destId="{E6D7185A-C8CD-4AF4-A8E5-3EFBA6AB9A29}" srcOrd="0" destOrd="0" presId="urn:microsoft.com/office/officeart/2005/8/layout/vList6"/>
    <dgm:cxn modelId="{10ED9191-C812-432F-80D6-5CD8CC0A7774}" srcId="{D6F98475-E5F0-4E94-943E-30A377FD4122}" destId="{1B7B345A-9CEE-4553-8880-788A86D5077B}" srcOrd="2" destOrd="0" parTransId="{64B20BF7-F9DE-48F8-8771-C4A6C5D1A4DA}" sibTransId="{38E40161-D540-473D-9969-BA12F91EC54C}"/>
    <dgm:cxn modelId="{31B887A5-794C-4E98-A091-EE7B8CD45277}" type="presOf" srcId="{AF61CC8B-929C-45D5-9D7C-A26F58DA877C}" destId="{4BC36490-04F5-4DB8-87B6-F76CD6BBF973}" srcOrd="0" destOrd="0" presId="urn:microsoft.com/office/officeart/2005/8/layout/vList6"/>
    <dgm:cxn modelId="{316C73A9-8A7E-4F32-A4F3-E794F22332F1}" type="presOf" srcId="{3EBADA63-7212-4EF6-A4A2-1E5AAB45520F}" destId="{A8ACD099-1403-43D1-9169-2C6A56645C7C}" srcOrd="0" destOrd="0" presId="urn:microsoft.com/office/officeart/2005/8/layout/vList6"/>
    <dgm:cxn modelId="{C857EEAF-B3A6-416C-ABCF-AEBEF870548D}" type="presOf" srcId="{D6F98475-E5F0-4E94-943E-30A377FD4122}" destId="{C1140304-1B08-457E-9A4A-3D48119816C3}" srcOrd="0" destOrd="0" presId="urn:microsoft.com/office/officeart/2005/8/layout/vList6"/>
    <dgm:cxn modelId="{9B6357C4-5BC5-46E7-BB91-694B5119F331}" srcId="{AF61CC8B-929C-45D5-9D7C-A26F58DA877C}" destId="{90584DEA-F50D-4998-8374-8CEAD5C4EB9B}" srcOrd="1" destOrd="0" parTransId="{C63467A2-9FBC-45B5-8F82-9151E29F57CB}" sibTransId="{A346D7C1-20C7-41AD-8354-D3E1DD4FBD0D}"/>
    <dgm:cxn modelId="{6134E4C8-1509-4177-B5E7-163C76983047}" type="presOf" srcId="{1B7B345A-9CEE-4553-8880-788A86D5077B}" destId="{2B779108-B65E-4CD9-9DE8-C7E6FC6A9F3C}" srcOrd="0" destOrd="2" presId="urn:microsoft.com/office/officeart/2005/8/layout/vList6"/>
    <dgm:cxn modelId="{A18E7DCA-7775-4F28-808C-E704799081A2}" srcId="{D6F98475-E5F0-4E94-943E-30A377FD4122}" destId="{59DFC298-5F98-4C24-8A5E-8AB52FB321C6}" srcOrd="0" destOrd="0" parTransId="{DC220021-9109-4CE7-AE5A-EB3B1D7B9B5F}" sibTransId="{407DCB87-A4DF-4367-89AC-5F02613A6086}"/>
    <dgm:cxn modelId="{158824DC-42E7-4EA9-A8C4-B80FAB34E9F8}" srcId="{93FDE397-AA79-4E92-A1D4-82C2EA497BC5}" destId="{D6F98475-E5F0-4E94-943E-30A377FD4122}" srcOrd="0" destOrd="0" parTransId="{AD43ACBB-DAC5-4B66-B774-55E4516E91DD}" sibTransId="{6F241A5D-2BB7-4B09-99D9-7DBD5FB06BA8}"/>
    <dgm:cxn modelId="{D768E3E4-5234-4337-94DE-8D526437127E}" srcId="{AF61CC8B-929C-45D5-9D7C-A26F58DA877C}" destId="{3EBADA63-7212-4EF6-A4A2-1E5AAB45520F}" srcOrd="0" destOrd="0" parTransId="{0FA90B8F-CF5D-4B24-98D3-F6B693DCA250}" sibTransId="{E4344886-0435-4FCA-8394-B0DA9D013994}"/>
    <dgm:cxn modelId="{CDC076F6-2A54-4ECC-8FF5-9FF05C28D540}" srcId="{AF61CC8B-929C-45D5-9D7C-A26F58DA877C}" destId="{CBA4D0AB-4335-45C0-A23D-011B3ECBD58D}" srcOrd="2" destOrd="0" parTransId="{4A2945BD-A7A3-48CD-B667-1D8492303FEA}" sibTransId="{704112B4-860D-4018-98D4-52FE1CB0CB07}"/>
    <dgm:cxn modelId="{EC8059C3-0AD2-4724-9D17-EFF1062620AB}" type="presParOf" srcId="{E6D7185A-C8CD-4AF4-A8E5-3EFBA6AB9A29}" destId="{B2D97763-A3B6-4A23-8908-D0150F33D1E1}" srcOrd="0" destOrd="0" presId="urn:microsoft.com/office/officeart/2005/8/layout/vList6"/>
    <dgm:cxn modelId="{21CA3625-5DA3-4AF0-BE50-70FE779CB373}" type="presParOf" srcId="{B2D97763-A3B6-4A23-8908-D0150F33D1E1}" destId="{C1140304-1B08-457E-9A4A-3D48119816C3}" srcOrd="0" destOrd="0" presId="urn:microsoft.com/office/officeart/2005/8/layout/vList6"/>
    <dgm:cxn modelId="{B199A155-72E8-49F6-B494-704442C203EB}" type="presParOf" srcId="{B2D97763-A3B6-4A23-8908-D0150F33D1E1}" destId="{2B779108-B65E-4CD9-9DE8-C7E6FC6A9F3C}" srcOrd="1" destOrd="0" presId="urn:microsoft.com/office/officeart/2005/8/layout/vList6"/>
    <dgm:cxn modelId="{32BD15F0-EA33-4BAD-94E7-DA0A5B65D429}" type="presParOf" srcId="{E6D7185A-C8CD-4AF4-A8E5-3EFBA6AB9A29}" destId="{98F69C1B-EEE3-4A53-BA5D-6578586FAD5C}" srcOrd="1" destOrd="0" presId="urn:microsoft.com/office/officeart/2005/8/layout/vList6"/>
    <dgm:cxn modelId="{C74F9489-0824-4D74-ABFF-F90D44C98A09}" type="presParOf" srcId="{E6D7185A-C8CD-4AF4-A8E5-3EFBA6AB9A29}" destId="{BF23F02B-8DDB-4EF6-A98B-AAA6E3CC9D78}" srcOrd="2" destOrd="0" presId="urn:microsoft.com/office/officeart/2005/8/layout/vList6"/>
    <dgm:cxn modelId="{2698B4A3-8B79-403E-9D4F-F4413252E30F}" type="presParOf" srcId="{BF23F02B-8DDB-4EF6-A98B-AAA6E3CC9D78}" destId="{4BC36490-04F5-4DB8-87B6-F76CD6BBF973}" srcOrd="0" destOrd="0" presId="urn:microsoft.com/office/officeart/2005/8/layout/vList6"/>
    <dgm:cxn modelId="{A68FC2AC-AD32-4368-A059-B48B475F16A8}" type="presParOf" srcId="{BF23F02B-8DDB-4EF6-A98B-AAA6E3CC9D78}" destId="{A8ACD099-1403-43D1-9169-2C6A56645C7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92C32-3196-409F-AC6A-7206C406C403}">
      <dsp:nvSpPr>
        <dsp:cNvPr id="0" name=""/>
        <dsp:cNvSpPr/>
      </dsp:nvSpPr>
      <dsp:spPr>
        <a:xfrm>
          <a:off x="1447786" y="0"/>
          <a:ext cx="4625975" cy="4625975"/>
        </a:xfrm>
        <a:prstGeom prst="triangle">
          <a:avLst/>
        </a:prstGeom>
        <a:solidFill>
          <a:srgbClr val="FF3300"/>
        </a:solidFill>
        <a:ln w="19050" cap="rnd" cmpd="sng" algn="ctr">
          <a:solidFill>
            <a:schemeClr val="lt1">
              <a:hueOff val="0"/>
              <a:satOff val="0"/>
              <a:lumOff val="0"/>
              <a:alphaOff val="0"/>
            </a:schemeClr>
          </a:solidFill>
          <a:prstDash val="solid"/>
        </a:ln>
        <a:effectLst/>
        <a:scene3d>
          <a:camera prst="orthographicFront"/>
          <a:lightRig rig="sunset" dir="t"/>
        </a:scene3d>
        <a:sp3d contourW="38100">
          <a:bevelT w="165100" h="165100" prst="angle"/>
          <a:bevelB w="165100" h="165100" prst="angle"/>
        </a:sp3d>
      </dsp:spPr>
      <dsp:style>
        <a:lnRef idx="2">
          <a:scrgbClr r="0" g="0" b="0"/>
        </a:lnRef>
        <a:fillRef idx="1">
          <a:scrgbClr r="0" g="0" b="0"/>
        </a:fillRef>
        <a:effectRef idx="0">
          <a:scrgbClr r="0" g="0" b="0"/>
        </a:effectRef>
        <a:fontRef idx="minor">
          <a:schemeClr val="lt1"/>
        </a:fontRef>
      </dsp:style>
    </dsp:sp>
    <dsp:sp modelId="{9F7D0D4B-903A-4619-B616-87F62677397D}">
      <dsp:nvSpPr>
        <dsp:cNvPr id="0" name=""/>
        <dsp:cNvSpPr/>
      </dsp:nvSpPr>
      <dsp:spPr>
        <a:xfrm>
          <a:off x="3767851" y="465082"/>
          <a:ext cx="3006883" cy="10950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Little Pressure to Change</a:t>
          </a:r>
        </a:p>
      </dsp:txBody>
      <dsp:txXfrm>
        <a:off x="3821307" y="518538"/>
        <a:ext cx="2899971" cy="988143"/>
      </dsp:txXfrm>
    </dsp:sp>
    <dsp:sp modelId="{FC313374-9379-46A0-9634-9428C50F0EF9}">
      <dsp:nvSpPr>
        <dsp:cNvPr id="0" name=""/>
        <dsp:cNvSpPr/>
      </dsp:nvSpPr>
      <dsp:spPr>
        <a:xfrm>
          <a:off x="3767851" y="1697019"/>
          <a:ext cx="3006883" cy="10950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Organization that IT is a Part of is Hierarchical</a:t>
          </a:r>
        </a:p>
      </dsp:txBody>
      <dsp:txXfrm>
        <a:off x="3821307" y="1750475"/>
        <a:ext cx="2899971" cy="988143"/>
      </dsp:txXfrm>
    </dsp:sp>
    <dsp:sp modelId="{D2F3B99D-B32C-4A38-BF51-8D6CECEC7A75}">
      <dsp:nvSpPr>
        <dsp:cNvPr id="0" name=""/>
        <dsp:cNvSpPr/>
      </dsp:nvSpPr>
      <dsp:spPr>
        <a:xfrm>
          <a:off x="3767851" y="2928955"/>
          <a:ext cx="3006883" cy="1095055"/>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Senior Executives have Difficulty Relinquishing Control</a:t>
          </a:r>
        </a:p>
      </dsp:txBody>
      <dsp:txXfrm>
        <a:off x="3821307" y="2982411"/>
        <a:ext cx="2899971" cy="988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79108-B65E-4CD9-9DE8-C7E6FC6A9F3C}">
      <dsp:nvSpPr>
        <dsp:cNvPr id="0" name=""/>
        <dsp:cNvSpPr/>
      </dsp:nvSpPr>
      <dsp:spPr>
        <a:xfrm>
          <a:off x="3276598" y="53970"/>
          <a:ext cx="4937760" cy="2202307"/>
        </a:xfrm>
        <a:prstGeom prst="rightArrow">
          <a:avLst>
            <a:gd name="adj1" fmla="val 75000"/>
            <a:gd name="adj2" fmla="val 50000"/>
          </a:avLst>
        </a:prstGeom>
        <a:solidFill>
          <a:srgbClr val="FFFF66">
            <a:alpha val="89804"/>
          </a:srgbClr>
        </a:solidFill>
        <a:ln w="19050" cap="rnd" cmpd="sng" algn="ctr">
          <a:solidFill>
            <a:schemeClr val="accent1">
              <a:alpha val="90000"/>
              <a:tint val="40000"/>
              <a:hueOff val="0"/>
              <a:satOff val="0"/>
              <a:lumOff val="0"/>
              <a:alphaOff val="0"/>
            </a:schemeClr>
          </a:solidFill>
          <a:prstDash val="solid"/>
        </a:ln>
        <a:effectLst/>
        <a:scene3d>
          <a:camera prst="orthographicFront"/>
          <a:lightRig rig="sunset" dir="t"/>
        </a:scene3d>
        <a:sp3d contourW="12700" prstMaterial="flat">
          <a:bevelT w="177800" prst="artDeco"/>
          <a:contourClr>
            <a:schemeClr val="tx1"/>
          </a:contourClr>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Self-knowledge</a:t>
          </a:r>
        </a:p>
        <a:p>
          <a:pPr marL="228600" lvl="1" indent="-228600" algn="l" defTabSz="889000">
            <a:lnSpc>
              <a:spcPct val="90000"/>
            </a:lnSpc>
            <a:spcBef>
              <a:spcPct val="0"/>
            </a:spcBef>
            <a:spcAft>
              <a:spcPct val="15000"/>
            </a:spcAft>
            <a:buChar char="•"/>
          </a:pPr>
          <a:r>
            <a:rPr lang="en-US" sz="2000" b="1" kern="1200" dirty="0"/>
            <a:t>Awareness of individuals approaches to work</a:t>
          </a:r>
        </a:p>
        <a:p>
          <a:pPr marL="228600" lvl="1" indent="-228600" algn="l" defTabSz="889000">
            <a:lnSpc>
              <a:spcPct val="90000"/>
            </a:lnSpc>
            <a:spcBef>
              <a:spcPct val="0"/>
            </a:spcBef>
            <a:spcAft>
              <a:spcPct val="15000"/>
            </a:spcAft>
            <a:buChar char="•"/>
          </a:pPr>
          <a:r>
            <a:rPr lang="en-US" sz="2000" b="1" kern="1200" dirty="0"/>
            <a:t>Adapt to different situations</a:t>
          </a:r>
        </a:p>
      </dsp:txBody>
      <dsp:txXfrm>
        <a:off x="3276598" y="329258"/>
        <a:ext cx="4111895" cy="1651731"/>
      </dsp:txXfrm>
    </dsp:sp>
    <dsp:sp modelId="{C1140304-1B08-457E-9A4A-3D48119816C3}">
      <dsp:nvSpPr>
        <dsp:cNvPr id="0" name=""/>
        <dsp:cNvSpPr/>
      </dsp:nvSpPr>
      <dsp:spPr>
        <a:xfrm>
          <a:off x="0" y="564"/>
          <a:ext cx="3291840" cy="2202307"/>
        </a:xfrm>
        <a:prstGeom prst="roundRect">
          <a:avLst/>
        </a:prstGeom>
        <a:solidFill>
          <a:srgbClr val="CC0099"/>
        </a:solidFill>
        <a:ln w="19050" cap="rnd" cmpd="sng" algn="ctr">
          <a:solidFill>
            <a:schemeClr val="lt1">
              <a:hueOff val="0"/>
              <a:satOff val="0"/>
              <a:lumOff val="0"/>
              <a:alphaOff val="0"/>
            </a:schemeClr>
          </a:solidFill>
          <a:prstDash val="solid"/>
        </a:ln>
        <a:effectLst/>
        <a:scene3d>
          <a:camera prst="orthographicFront"/>
          <a:lightRig rig="threePt" dir="t"/>
        </a:scene3d>
        <a:sp3d>
          <a:bevelT w="177800" h="127000" prst="riblet"/>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Personal Mastery</a:t>
          </a:r>
        </a:p>
      </dsp:txBody>
      <dsp:txXfrm>
        <a:off x="107508" y="108072"/>
        <a:ext cx="3076824" cy="1987291"/>
      </dsp:txXfrm>
    </dsp:sp>
    <dsp:sp modelId="{A8ACD099-1403-43D1-9169-2C6A56645C7C}">
      <dsp:nvSpPr>
        <dsp:cNvPr id="0" name=""/>
        <dsp:cNvSpPr/>
      </dsp:nvSpPr>
      <dsp:spPr>
        <a:xfrm>
          <a:off x="3276598" y="2416165"/>
          <a:ext cx="4937760" cy="2202307"/>
        </a:xfrm>
        <a:prstGeom prst="rightArrow">
          <a:avLst>
            <a:gd name="adj1" fmla="val 75000"/>
            <a:gd name="adj2" fmla="val 50000"/>
          </a:avLst>
        </a:prstGeom>
        <a:solidFill>
          <a:srgbClr val="000066">
            <a:alpha val="89804"/>
          </a:srgbClr>
        </a:solidFill>
        <a:ln w="19050" cap="rnd" cmpd="sng" algn="ctr">
          <a:solidFill>
            <a:schemeClr val="accent1">
              <a:alpha val="90000"/>
              <a:tint val="40000"/>
              <a:hueOff val="0"/>
              <a:satOff val="0"/>
              <a:lumOff val="0"/>
              <a:alphaOff val="0"/>
            </a:schemeClr>
          </a:solidFill>
          <a:prstDash val="solid"/>
        </a:ln>
        <a:effectLst/>
        <a:scene3d>
          <a:camera prst="orthographicFront"/>
          <a:lightRig rig="threePt" dir="t"/>
        </a:scene3d>
        <a:sp3d extrusionH="139700" contourW="50800" prstMaterial="dkEdge">
          <a:bevelT w="177800" prst="artDeco"/>
          <a:extrusionClr>
            <a:srgbClr val="FFFF66"/>
          </a:extrusionClr>
          <a:contourClr>
            <a:srgbClr val="FF3300"/>
          </a:contourClr>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solidFill>
                <a:srgbClr val="FFFF00"/>
              </a:solidFill>
            </a:rPr>
            <a:t>Motivation &amp; Team Building</a:t>
          </a:r>
        </a:p>
        <a:p>
          <a:pPr marL="228600" lvl="1" indent="-228600" algn="l" defTabSz="889000">
            <a:lnSpc>
              <a:spcPct val="90000"/>
            </a:lnSpc>
            <a:spcBef>
              <a:spcPct val="0"/>
            </a:spcBef>
            <a:spcAft>
              <a:spcPct val="15000"/>
            </a:spcAft>
            <a:buChar char="•"/>
          </a:pPr>
          <a:r>
            <a:rPr lang="en-US" sz="2000" b="1" kern="1200" dirty="0">
              <a:solidFill>
                <a:srgbClr val="FFFF00"/>
              </a:solidFill>
            </a:rPr>
            <a:t>Collaboration &amp; Communication</a:t>
          </a:r>
        </a:p>
        <a:p>
          <a:pPr marL="228600" lvl="1" indent="-228600" algn="l" defTabSz="889000">
            <a:lnSpc>
              <a:spcPct val="90000"/>
            </a:lnSpc>
            <a:spcBef>
              <a:spcPct val="0"/>
            </a:spcBef>
            <a:spcAft>
              <a:spcPct val="15000"/>
            </a:spcAft>
            <a:buChar char="•"/>
          </a:pPr>
          <a:r>
            <a:rPr lang="en-US" sz="2000" b="1" kern="1200" dirty="0">
              <a:solidFill>
                <a:srgbClr val="FFFF00"/>
              </a:solidFill>
            </a:rPr>
            <a:t>Risk Assessment &amp; Problem Solving</a:t>
          </a:r>
        </a:p>
        <a:p>
          <a:pPr marL="228600" lvl="1" indent="-228600" algn="l" defTabSz="889000">
            <a:lnSpc>
              <a:spcPct val="90000"/>
            </a:lnSpc>
            <a:spcBef>
              <a:spcPct val="0"/>
            </a:spcBef>
            <a:spcAft>
              <a:spcPct val="15000"/>
            </a:spcAft>
            <a:buChar char="•"/>
          </a:pPr>
          <a:r>
            <a:rPr lang="en-US" sz="2000" b="1" kern="1200" dirty="0">
              <a:solidFill>
                <a:srgbClr val="FFFF00"/>
              </a:solidFill>
            </a:rPr>
            <a:t>Coaching &amp; Mentoring</a:t>
          </a:r>
        </a:p>
      </dsp:txBody>
      <dsp:txXfrm>
        <a:off x="3276598" y="2691453"/>
        <a:ext cx="4111895" cy="1651731"/>
      </dsp:txXfrm>
    </dsp:sp>
    <dsp:sp modelId="{4BC36490-04F5-4DB8-87B6-F76CD6BBF973}">
      <dsp:nvSpPr>
        <dsp:cNvPr id="0" name=""/>
        <dsp:cNvSpPr/>
      </dsp:nvSpPr>
      <dsp:spPr>
        <a:xfrm>
          <a:off x="0" y="2423102"/>
          <a:ext cx="3291840" cy="2202307"/>
        </a:xfrm>
        <a:prstGeom prst="roundRect">
          <a:avLst/>
        </a:prstGeom>
        <a:solidFill>
          <a:srgbClr val="0099CC"/>
        </a:solidFill>
        <a:ln w="19050" cap="rnd" cmpd="sng" algn="ctr">
          <a:solidFill>
            <a:schemeClr val="lt1">
              <a:hueOff val="0"/>
              <a:satOff val="0"/>
              <a:lumOff val="0"/>
              <a:alphaOff val="0"/>
            </a:schemeClr>
          </a:solidFill>
          <a:prstDash val="solid"/>
        </a:ln>
        <a:effectLst/>
        <a:scene3d>
          <a:camera prst="orthographicFront"/>
          <a:lightRig rig="threePt" dir="t"/>
        </a:scene3d>
        <a:sp3d>
          <a:bevelT w="177800" h="127000" prst="riblet"/>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t>Leadership Skill Mastery</a:t>
          </a:r>
        </a:p>
      </dsp:txBody>
      <dsp:txXfrm>
        <a:off x="107508" y="2530610"/>
        <a:ext cx="3076824" cy="19872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pPr/>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dirty="0"/>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1124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565613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676798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49287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96449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9143258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42897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606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644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669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8182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20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5131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5924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913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7583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4/7/2022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11525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hk01.com/%E7%A4%BE%E6%9C%83%E6%96%B0%E8%81%9E/162109/%E5%9B%9B%E9%9B%BB%E4%B8%80%E8%85%A6-%E5%BB%A2%E9%9B%BB%E5%99%A8%E8%A8%88%E5%8A%83%E7%94%9F%E6%95%88%E5%85%AC%E5%91%8A%E5%91%A8%E4%BA%94%E5%88%8A%E6%86%B2-%E4%BB%8A%E5%B9%B4%E9%80%90%E6%AD%A5%E5%85%A8%E9%9D%A2%E5%AF%A6%E6%96%B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acm.org/about-acm/acm-code-of-ethics-and-professional-condu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11 </a:t>
            </a:r>
            <a:br>
              <a:rPr lang="en-US" altLang="zh-MO" dirty="0"/>
            </a:br>
            <a:r>
              <a:rPr lang="en-US" altLang="zh-MO" dirty="0"/>
              <a:t>Managing IT-based risk, Building better IT leaders from </a:t>
            </a:r>
            <a:r>
              <a:rPr lang="en-US" altLang="zh-MO"/>
              <a:t>the bottom</a:t>
            </a:r>
            <a:br>
              <a:rPr lang="en-US" altLang="zh-MO"/>
            </a:b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Holistic Risk Management: A Portrait (Cont’d)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dirty="0"/>
          </a:p>
        </p:txBody>
      </p:sp>
      <p:sp>
        <p:nvSpPr>
          <p:cNvPr id="5" name="Rectangle 6"/>
          <p:cNvSpPr>
            <a:spLocks noChangeArrowheads="1"/>
          </p:cNvSpPr>
          <p:nvPr/>
        </p:nvSpPr>
        <p:spPr bwMode="auto">
          <a:xfrm>
            <a:off x="2647387" y="6232216"/>
            <a:ext cx="415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A40000"/>
                </a:solidFill>
              </a:rPr>
              <a:t>FIGURE 10-1 Risk management model</a:t>
            </a:r>
          </a:p>
        </p:txBody>
      </p:sp>
      <p:sp>
        <p:nvSpPr>
          <p:cNvPr id="6" name="TextBox 5"/>
          <p:cNvSpPr txBox="1"/>
          <p:nvPr/>
        </p:nvSpPr>
        <p:spPr>
          <a:xfrm rot="16200000">
            <a:off x="9393376" y="5376452"/>
            <a:ext cx="1399742" cy="215444"/>
          </a:xfrm>
          <a:prstGeom prst="rect">
            <a:avLst/>
          </a:prstGeom>
          <a:noFill/>
        </p:spPr>
        <p:txBody>
          <a:bodyPr wrap="none" rtlCol="0">
            <a:spAutoFit/>
          </a:bodyPr>
          <a:lstStyle/>
          <a:p>
            <a:r>
              <a:rPr lang="en-US" sz="800" dirty="0"/>
              <a:t>© Cengage Learning 2017</a:t>
            </a:r>
          </a:p>
        </p:txBody>
      </p:sp>
      <p:pic>
        <p:nvPicPr>
          <p:cNvPr id="3" name="Picture 2"/>
          <p:cNvPicPr>
            <a:picLocks noChangeAspect="1"/>
          </p:cNvPicPr>
          <p:nvPr/>
        </p:nvPicPr>
        <p:blipFill>
          <a:blip r:embed="rId2"/>
          <a:stretch>
            <a:fillRect/>
          </a:stretch>
        </p:blipFill>
        <p:spPr>
          <a:xfrm>
            <a:off x="2401444" y="1537889"/>
            <a:ext cx="7584081" cy="4694327"/>
          </a:xfrm>
          <a:prstGeom prst="rect">
            <a:avLst/>
          </a:prstGeom>
        </p:spPr>
      </p:pic>
    </p:spTree>
    <p:extLst>
      <p:ext uri="{BB962C8B-B14F-4D97-AF65-F5344CB8AC3E}">
        <p14:creationId xmlns:p14="http://schemas.microsoft.com/office/powerpoint/2010/main" val="198306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a Risk Management Framework</a:t>
            </a:r>
          </a:p>
        </p:txBody>
      </p:sp>
      <p:sp>
        <p:nvSpPr>
          <p:cNvPr id="3" name="Content Placeholder 2"/>
          <p:cNvSpPr>
            <a:spLocks noGrp="1"/>
          </p:cNvSpPr>
          <p:nvPr>
            <p:ph idx="1"/>
          </p:nvPr>
        </p:nvSpPr>
        <p:spPr/>
        <p:txBody>
          <a:bodyPr>
            <a:normAutofit lnSpcReduction="10000"/>
          </a:bodyPr>
          <a:lstStyle/>
          <a:p>
            <a:r>
              <a:rPr lang="en-US" dirty="0"/>
              <a:t>With the big picture in mind, organizations can begin to develop a framework for filling in the details. The objective of a </a:t>
            </a:r>
            <a:r>
              <a:rPr lang="en-US" dirty="0">
                <a:solidFill>
                  <a:srgbClr val="FF0000"/>
                </a:solidFill>
              </a:rPr>
              <a:t>Risk Management Framework (RMF) </a:t>
            </a:r>
            <a:r>
              <a:rPr lang="en-US" dirty="0"/>
              <a:t>is to create a common understanding around risk, to ensure the right risks are being addressed at the </a:t>
            </a:r>
            <a:r>
              <a:rPr lang="en-US" u="sng" dirty="0"/>
              <a:t>right levels</a:t>
            </a:r>
            <a:r>
              <a:rPr lang="en-US" dirty="0"/>
              <a:t>, and to involve the </a:t>
            </a:r>
            <a:r>
              <a:rPr lang="en-US" u="sng" dirty="0"/>
              <a:t>right people</a:t>
            </a:r>
            <a:r>
              <a:rPr lang="en-US" dirty="0"/>
              <a:t> in making risk decisions.</a:t>
            </a:r>
          </a:p>
          <a:p>
            <a:r>
              <a:rPr lang="en-US" dirty="0"/>
              <a:t>A basic RMF includes the following:</a:t>
            </a:r>
          </a:p>
          <a:p>
            <a:pPr lvl="1"/>
            <a:r>
              <a:rPr lang="en-US" dirty="0">
                <a:solidFill>
                  <a:srgbClr val="0070C0"/>
                </a:solidFill>
              </a:rPr>
              <a:t>Policies and standards</a:t>
            </a:r>
            <a:r>
              <a:rPr lang="en-US" dirty="0"/>
              <a:t>: These state the general principles for guiding risk decisions and identify any informal corporate, industry, national, or international standards that should apply to each risk category.</a:t>
            </a:r>
          </a:p>
          <a:p>
            <a:pPr lvl="1"/>
            <a:r>
              <a:rPr lang="en-US" dirty="0">
                <a:solidFill>
                  <a:srgbClr val="0070C0"/>
                </a:solidFill>
              </a:rPr>
              <a:t>Risk category</a:t>
            </a:r>
            <a:r>
              <a:rPr lang="en-US" dirty="0"/>
              <a:t>: The general area of enterprise risk involved (e.g., criminal, operations, third party, etc.)</a:t>
            </a:r>
          </a:p>
          <a:p>
            <a:pPr lvl="1"/>
            <a:r>
              <a:rPr lang="en-US" dirty="0">
                <a:solidFill>
                  <a:srgbClr val="0070C0"/>
                </a:solidFill>
              </a:rPr>
              <a:t>Risk type</a:t>
            </a:r>
            <a:r>
              <a:rPr lang="en-US" dirty="0"/>
              <a:t>: Each type of risk associated with each category. Each type should have a generic name and definition, ideally linked to a business impact.</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2346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a Risk Management Framework (Cont’d)</a:t>
            </a:r>
          </a:p>
        </p:txBody>
      </p:sp>
      <p:sp>
        <p:nvSpPr>
          <p:cNvPr id="3" name="Content Placeholder 2"/>
          <p:cNvSpPr>
            <a:spLocks noGrp="1"/>
          </p:cNvSpPr>
          <p:nvPr>
            <p:ph idx="1"/>
          </p:nvPr>
        </p:nvSpPr>
        <p:spPr>
          <a:xfrm>
            <a:off x="1371600" y="2084172"/>
            <a:ext cx="10330932" cy="4233229"/>
          </a:xfrm>
        </p:spPr>
        <p:txBody>
          <a:bodyPr/>
          <a:lstStyle/>
          <a:p>
            <a:r>
              <a:rPr lang="en-US" dirty="0"/>
              <a:t>A basic RMF includes the following (cont’d):</a:t>
            </a:r>
          </a:p>
          <a:p>
            <a:pPr lvl="1"/>
            <a:r>
              <a:rPr lang="en-US" dirty="0">
                <a:solidFill>
                  <a:srgbClr val="0070C0"/>
                </a:solidFill>
              </a:rPr>
              <a:t>Risk ownership</a:t>
            </a:r>
            <a:r>
              <a:rPr lang="en-US" dirty="0"/>
              <a:t>: Each type of risk should have an owner, either in IT or in the business. The risk owner makes decisions related to the risk.</a:t>
            </a:r>
          </a:p>
          <a:p>
            <a:pPr lvl="1"/>
            <a:r>
              <a:rPr lang="en-US" dirty="0">
                <a:solidFill>
                  <a:srgbClr val="0070C0"/>
                </a:solidFill>
              </a:rPr>
              <a:t>Risk mitigation</a:t>
            </a:r>
            <a:r>
              <a:rPr lang="en-US" dirty="0"/>
              <a:t>: Each type of risk should be associated with controls, practices and tools for addressing it effectively.</a:t>
            </a:r>
          </a:p>
          <a:p>
            <a:pPr lvl="1"/>
            <a:r>
              <a:rPr lang="en-US" dirty="0">
                <a:solidFill>
                  <a:srgbClr val="0070C0"/>
                </a:solidFill>
              </a:rPr>
              <a:t>Risk reporting and monitoring</a:t>
            </a:r>
            <a:r>
              <a:rPr lang="en-US" dirty="0"/>
              <a:t>: Risk and its management should be made more visible in the organization. However, tracking and reporting risk can make organizations highly risk averse.</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98497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Risk Management Capabilities</a:t>
            </a:r>
          </a:p>
        </p:txBody>
      </p:sp>
      <p:sp>
        <p:nvSpPr>
          <p:cNvPr id="3" name="Content Placeholder 2"/>
          <p:cNvSpPr>
            <a:spLocks noGrp="1"/>
          </p:cNvSpPr>
          <p:nvPr>
            <p:ph idx="1"/>
          </p:nvPr>
        </p:nvSpPr>
        <p:spPr/>
        <p:txBody>
          <a:bodyPr/>
          <a:lstStyle/>
          <a:p>
            <a:r>
              <a:rPr lang="en-US" dirty="0"/>
              <a:t>Several actions that could lead to effective risk management capabilities:</a:t>
            </a:r>
          </a:p>
          <a:p>
            <a:pPr lvl="1"/>
            <a:r>
              <a:rPr lang="en-US" dirty="0"/>
              <a:t>Look beyond technical risk</a:t>
            </a:r>
          </a:p>
          <a:p>
            <a:pPr lvl="1"/>
            <a:r>
              <a:rPr lang="en-US" dirty="0"/>
              <a:t>Develop a common language of risk</a:t>
            </a:r>
          </a:p>
          <a:p>
            <a:pPr lvl="1"/>
            <a:r>
              <a:rPr lang="en-US" dirty="0"/>
              <a:t>Simplify the presentation </a:t>
            </a:r>
          </a:p>
          <a:p>
            <a:pPr lvl="1"/>
            <a:r>
              <a:rPr lang="en-US" dirty="0"/>
              <a:t>Right size</a:t>
            </a:r>
          </a:p>
          <a:p>
            <a:pPr lvl="1"/>
            <a:r>
              <a:rPr lang="en-US" dirty="0"/>
              <a:t>Standardize the technology base</a:t>
            </a:r>
          </a:p>
          <a:p>
            <a:pPr lvl="1"/>
            <a:r>
              <a:rPr lang="en-US" dirty="0"/>
              <a:t>Rehearse (“security drilling”)</a:t>
            </a:r>
          </a:p>
          <a:p>
            <a:pPr lvl="1"/>
            <a:r>
              <a:rPr lang="en-US" dirty="0"/>
              <a:t>Clarify roles and responsibilities</a:t>
            </a:r>
          </a:p>
          <a:p>
            <a:pPr lvl="1"/>
            <a:r>
              <a:rPr lang="en-US" dirty="0"/>
              <a:t>Automate where appropriate</a:t>
            </a:r>
          </a:p>
          <a:p>
            <a:pPr lvl="1"/>
            <a:r>
              <a:rPr lang="en-US" dirty="0"/>
              <a:t>Educate and communicate</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58240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Security Threats</a:t>
            </a:r>
          </a:p>
        </p:txBody>
      </p:sp>
      <p:sp>
        <p:nvSpPr>
          <p:cNvPr id="3" name="Content Placeholder 2"/>
          <p:cNvSpPr>
            <a:spLocks noGrp="1"/>
          </p:cNvSpPr>
          <p:nvPr>
            <p:ph idx="1"/>
          </p:nvPr>
        </p:nvSpPr>
        <p:spPr/>
        <p:txBody>
          <a:bodyPr/>
          <a:lstStyle/>
          <a:p>
            <a:r>
              <a:rPr lang="en-US" dirty="0"/>
              <a:t>Key aspects of information security</a:t>
            </a:r>
            <a:r>
              <a:rPr lang="en-US"/>
              <a:t>: Confidentiality, Integrity and Availability </a:t>
            </a:r>
            <a:r>
              <a:rPr lang="en-US" dirty="0"/>
              <a:t>(the “CIA”)</a:t>
            </a:r>
          </a:p>
          <a:p>
            <a:r>
              <a:rPr lang="en-US" dirty="0"/>
              <a:t>Types of security threats:</a:t>
            </a:r>
          </a:p>
          <a:p>
            <a:pPr lvl="1"/>
            <a:r>
              <a:rPr lang="en-US" dirty="0"/>
              <a:t>Human errors</a:t>
            </a:r>
          </a:p>
          <a:p>
            <a:pPr lvl="1"/>
            <a:r>
              <a:rPr lang="en-US" dirty="0"/>
              <a:t>Denial of service or distributed denial of service attacks</a:t>
            </a:r>
          </a:p>
          <a:p>
            <a:pPr lvl="1"/>
            <a:r>
              <a:rPr lang="en-US" dirty="0"/>
              <a:t>Malware (e.g., spyware, Trojan horses, viruses and worms)</a:t>
            </a:r>
          </a:p>
          <a:p>
            <a:pPr lvl="1"/>
            <a:r>
              <a:rPr lang="en-US" dirty="0"/>
              <a:t>Social engineering</a:t>
            </a:r>
          </a:p>
          <a:p>
            <a:pPr lvl="2"/>
            <a:r>
              <a:rPr lang="en-US" dirty="0"/>
              <a:t>Spam</a:t>
            </a:r>
          </a:p>
          <a:p>
            <a:pPr lvl="2"/>
            <a:r>
              <a:rPr lang="en-US" dirty="0"/>
              <a:t>Phishing</a:t>
            </a:r>
          </a:p>
          <a:p>
            <a:pPr lvl="1"/>
            <a:endParaRPr lang="en-US" dirty="0"/>
          </a:p>
        </p:txBody>
      </p:sp>
    </p:spTree>
    <p:extLst>
      <p:ext uri="{BB962C8B-B14F-4D97-AF65-F5344CB8AC3E}">
        <p14:creationId xmlns:p14="http://schemas.microsoft.com/office/powerpoint/2010/main" val="79390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measures</a:t>
            </a:r>
          </a:p>
        </p:txBody>
      </p:sp>
      <p:sp>
        <p:nvSpPr>
          <p:cNvPr id="3" name="Content Placeholder 2"/>
          <p:cNvSpPr>
            <a:spLocks noGrp="1"/>
          </p:cNvSpPr>
          <p:nvPr>
            <p:ph idx="1"/>
          </p:nvPr>
        </p:nvSpPr>
        <p:spPr/>
        <p:txBody>
          <a:bodyPr/>
          <a:lstStyle/>
          <a:p>
            <a:r>
              <a:rPr lang="en-US" dirty="0"/>
              <a:t>Access control:</a:t>
            </a:r>
          </a:p>
          <a:p>
            <a:pPr lvl="1"/>
            <a:r>
              <a:rPr lang="en-US" dirty="0"/>
              <a:t>Password, security tokens, biometrics, physical controls</a:t>
            </a:r>
          </a:p>
          <a:p>
            <a:r>
              <a:rPr lang="en-US" dirty="0"/>
              <a:t>Authorization: controls a specific user’s right to access information systems.</a:t>
            </a:r>
          </a:p>
          <a:p>
            <a:r>
              <a:rPr lang="en-US" dirty="0"/>
              <a:t>Encryption</a:t>
            </a:r>
          </a:p>
          <a:p>
            <a:r>
              <a:rPr lang="en-US" dirty="0"/>
              <a:t>Firewall </a:t>
            </a:r>
          </a:p>
          <a:p>
            <a:r>
              <a:rPr lang="en-US" dirty="0"/>
              <a:t>Intrusion detection systems</a:t>
            </a:r>
          </a:p>
          <a:p>
            <a:r>
              <a:rPr lang="en-US" dirty="0"/>
              <a:t>Security policies</a:t>
            </a:r>
          </a:p>
          <a:p>
            <a:r>
              <a:rPr lang="en-US" dirty="0">
                <a:solidFill>
                  <a:srgbClr val="0070C0"/>
                </a:solidFill>
              </a:rPr>
              <a:t>Risk management</a:t>
            </a:r>
          </a:p>
          <a:p>
            <a:r>
              <a:rPr lang="en-US" dirty="0"/>
              <a:t>Education, Awareness, Training</a:t>
            </a:r>
          </a:p>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19465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Behavior in IT/IS</a:t>
            </a:r>
          </a:p>
        </p:txBody>
      </p:sp>
      <p:sp>
        <p:nvSpPr>
          <p:cNvPr id="3" name="Content Placeholder 2"/>
          <p:cNvSpPr>
            <a:spLocks noGrp="1"/>
          </p:cNvSpPr>
          <p:nvPr>
            <p:ph idx="1"/>
          </p:nvPr>
        </p:nvSpPr>
        <p:spPr/>
        <p:txBody>
          <a:bodyPr/>
          <a:lstStyle/>
          <a:p>
            <a:r>
              <a:rPr lang="en-US" dirty="0"/>
              <a:t>A past survey has reported that 57% of the IT workers have been asked to do something “unethical” by their supervisors, e.g., </a:t>
            </a:r>
          </a:p>
          <a:p>
            <a:pPr lvl="1"/>
            <a:r>
              <a:rPr lang="en-US" dirty="0"/>
              <a:t>using unlicensed software, </a:t>
            </a:r>
          </a:p>
          <a:p>
            <a:pPr lvl="1"/>
            <a:r>
              <a:rPr lang="en-US" dirty="0"/>
              <a:t>accessing personal information, and </a:t>
            </a:r>
          </a:p>
          <a:p>
            <a:pPr lvl="1"/>
            <a:r>
              <a:rPr lang="en-US" dirty="0"/>
              <a:t>divulging trade secrets to competitors.</a:t>
            </a:r>
          </a:p>
          <a:p>
            <a:r>
              <a:rPr lang="en-US" dirty="0"/>
              <a:t>Ethics is about the </a:t>
            </a:r>
            <a:r>
              <a:rPr lang="en-US" u="sng" dirty="0"/>
              <a:t>personal and public judgement </a:t>
            </a:r>
            <a:r>
              <a:rPr lang="en-US" dirty="0"/>
              <a:t>as to what is desirable and undesirable, right and wrong and what we ought and ought not do.</a:t>
            </a:r>
          </a:p>
        </p:txBody>
      </p:sp>
    </p:spTree>
    <p:extLst>
      <p:ext uri="{BB962C8B-B14F-4D97-AF65-F5344CB8AC3E}">
        <p14:creationId xmlns:p14="http://schemas.microsoft.com/office/powerpoint/2010/main" val="419179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Behavior in IT/IS (Cont’d)</a:t>
            </a:r>
          </a:p>
        </p:txBody>
      </p:sp>
      <p:sp>
        <p:nvSpPr>
          <p:cNvPr id="3" name="Content Placeholder 2"/>
          <p:cNvSpPr>
            <a:spLocks noGrp="1"/>
          </p:cNvSpPr>
          <p:nvPr>
            <p:ph idx="1"/>
          </p:nvPr>
        </p:nvSpPr>
        <p:spPr>
          <a:xfrm>
            <a:off x="1371600" y="1650091"/>
            <a:ext cx="10330932" cy="4923704"/>
          </a:xfrm>
        </p:spPr>
        <p:txBody>
          <a:bodyPr>
            <a:normAutofit/>
          </a:bodyPr>
          <a:lstStyle/>
          <a:p>
            <a:r>
              <a:rPr lang="en-US" dirty="0"/>
              <a:t>Ethical management tends to be more devolved with style varied according to sector and purpose.</a:t>
            </a:r>
          </a:p>
          <a:p>
            <a:r>
              <a:rPr lang="en-US" dirty="0">
                <a:solidFill>
                  <a:srgbClr val="FF0000"/>
                </a:solidFill>
              </a:rPr>
              <a:t>Deontic ethics </a:t>
            </a:r>
            <a:r>
              <a:rPr lang="en-US" dirty="0"/>
              <a:t>– the theory that denies consequences as the sole source of moral value and refers instead to absolute rules or principles of virtue, right or duty, e.g., Immanuel Kant.</a:t>
            </a:r>
          </a:p>
          <a:p>
            <a:r>
              <a:rPr lang="en-US" dirty="0">
                <a:solidFill>
                  <a:srgbClr val="FF0000"/>
                </a:solidFill>
              </a:rPr>
              <a:t>Utilitarian ethics </a:t>
            </a:r>
            <a:r>
              <a:rPr lang="en-US" dirty="0"/>
              <a:t>– the theory that claims that the only legitimate principle upon which to judge an action as ethical is that it has beneficial consequences: namely, that it reduces harms and promotes the greatest happiness of the greatest number, e.g., John S Mill. “</a:t>
            </a:r>
            <a:r>
              <a:rPr lang="en-US" dirty="0">
                <a:solidFill>
                  <a:srgbClr val="0070C0"/>
                </a:solidFill>
              </a:rPr>
              <a:t>The greatest happiness principle</a:t>
            </a:r>
            <a:r>
              <a:rPr lang="en-US" dirty="0"/>
              <a:t>.” What is right and wrong is determined solely on the outcomes/consequences of one action/policy over others.</a:t>
            </a:r>
          </a:p>
          <a:p>
            <a:r>
              <a:rPr lang="en-US" dirty="0">
                <a:solidFill>
                  <a:srgbClr val="FF0000"/>
                </a:solidFill>
              </a:rPr>
              <a:t>Virtue ethics </a:t>
            </a:r>
            <a:r>
              <a:rPr lang="en-US" dirty="0"/>
              <a:t>– the theory that ethical conduct should be directed by ideals of the virtues higher than conformity to standards set by duty and law.  </a:t>
            </a:r>
          </a:p>
          <a:p>
            <a:r>
              <a:rPr lang="en-US" dirty="0">
                <a:solidFill>
                  <a:srgbClr val="FF0000"/>
                </a:solidFill>
              </a:rPr>
              <a:t>Morals</a:t>
            </a:r>
            <a:r>
              <a:rPr lang="en-US" dirty="0"/>
              <a:t> are the actual </a:t>
            </a:r>
            <a:r>
              <a:rPr lang="en-US" dirty="0">
                <a:solidFill>
                  <a:srgbClr val="FF0000"/>
                </a:solidFill>
              </a:rPr>
              <a:t>values</a:t>
            </a:r>
            <a:r>
              <a:rPr lang="en-US" dirty="0"/>
              <a:t> (ethical preferences) and </a:t>
            </a:r>
            <a:r>
              <a:rPr lang="en-US" dirty="0">
                <a:solidFill>
                  <a:srgbClr val="FF0000"/>
                </a:solidFill>
              </a:rPr>
              <a:t>norms</a:t>
            </a:r>
            <a:r>
              <a:rPr lang="en-US" dirty="0"/>
              <a:t> (rules and principles) that an individual or body accepts as guidance for their practices.</a:t>
            </a:r>
          </a:p>
        </p:txBody>
      </p:sp>
    </p:spTree>
    <p:extLst>
      <p:ext uri="{BB962C8B-B14F-4D97-AF65-F5344CB8AC3E}">
        <p14:creationId xmlns:p14="http://schemas.microsoft.com/office/powerpoint/2010/main" val="318631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Moral Behavior</a:t>
            </a:r>
          </a:p>
        </p:txBody>
      </p:sp>
      <p:sp>
        <p:nvSpPr>
          <p:cNvPr id="3" name="Content Placeholder 2"/>
          <p:cNvSpPr>
            <a:spLocks noGrp="1"/>
          </p:cNvSpPr>
          <p:nvPr>
            <p:ph idx="1"/>
          </p:nvPr>
        </p:nvSpPr>
        <p:spPr/>
        <p:txBody>
          <a:bodyPr/>
          <a:lstStyle/>
          <a:p>
            <a:r>
              <a:rPr lang="en-US" dirty="0"/>
              <a:t>Social norms</a:t>
            </a:r>
          </a:p>
          <a:p>
            <a:pPr lvl="1"/>
            <a:r>
              <a:rPr lang="en-US" dirty="0"/>
              <a:t>E.g., piracy rates are different in different countries partly because of culture.</a:t>
            </a:r>
          </a:p>
          <a:p>
            <a:pPr lvl="1"/>
            <a:r>
              <a:rPr lang="en-US" dirty="0"/>
              <a:t>Related to IT: professional organizations and codes of ethics</a:t>
            </a:r>
          </a:p>
          <a:p>
            <a:r>
              <a:rPr lang="en-US" dirty="0"/>
              <a:t>Law: </a:t>
            </a:r>
          </a:p>
          <a:p>
            <a:pPr lvl="1"/>
            <a:r>
              <a:rPr lang="en-US" dirty="0"/>
              <a:t>E.g., stealing is punished by the law.</a:t>
            </a:r>
          </a:p>
          <a:p>
            <a:pPr lvl="1"/>
            <a:r>
              <a:rPr lang="en-US" dirty="0"/>
              <a:t>Related to IT: Copyright law, privacy law, etc.</a:t>
            </a:r>
          </a:p>
          <a:p>
            <a:r>
              <a:rPr lang="en-US" dirty="0"/>
              <a:t>Economics:</a:t>
            </a:r>
          </a:p>
          <a:p>
            <a:pPr lvl="1"/>
            <a:r>
              <a:rPr lang="en-US" dirty="0"/>
              <a:t>E.g., shoppers need to pay for plastic bags in Hong Kong.</a:t>
            </a:r>
          </a:p>
          <a:p>
            <a:pPr lvl="1"/>
            <a:r>
              <a:rPr lang="en-US" altLang="zh-CN" dirty="0"/>
              <a:t>Related to IT: </a:t>
            </a:r>
            <a:r>
              <a:rPr lang="zh-TW" altLang="en-US" dirty="0">
                <a:hlinkClick r:id="rId2"/>
              </a:rPr>
              <a:t>四電一腦 </a:t>
            </a:r>
            <a:r>
              <a:rPr lang="en-US" altLang="zh-TW" dirty="0">
                <a:hlinkClick r:id="rId2"/>
              </a:rPr>
              <a:t>- </a:t>
            </a:r>
            <a:r>
              <a:rPr lang="zh-TW" altLang="en-US" dirty="0">
                <a:hlinkClick r:id="rId2"/>
              </a:rPr>
              <a:t>廢電器計劃</a:t>
            </a:r>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67159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Professional Organizations and Codes of Ethics</a:t>
            </a:r>
          </a:p>
        </p:txBody>
      </p:sp>
      <p:sp>
        <p:nvSpPr>
          <p:cNvPr id="3" name="Content Placeholder 2"/>
          <p:cNvSpPr>
            <a:spLocks noGrp="1"/>
          </p:cNvSpPr>
          <p:nvPr>
            <p:ph idx="1"/>
          </p:nvPr>
        </p:nvSpPr>
        <p:spPr/>
        <p:txBody>
          <a:bodyPr/>
          <a:lstStyle/>
          <a:p>
            <a:r>
              <a:rPr lang="en-US" dirty="0"/>
              <a:t>An effort to affect behavior by social norms.</a:t>
            </a:r>
          </a:p>
          <a:p>
            <a:r>
              <a:rPr lang="en-US" dirty="0"/>
              <a:t>Many professional organizations have a code of ethics that all members pledge to uphold, e.g., Code of Ethics and Professional Conduct by ACM (Lecture 13).</a:t>
            </a:r>
          </a:p>
          <a:p>
            <a:r>
              <a:rPr lang="en-US" dirty="0"/>
              <a:t>The </a:t>
            </a:r>
            <a:r>
              <a:rPr lang="en-US" dirty="0">
                <a:hlinkClick r:id="rId2"/>
              </a:rPr>
              <a:t>Code of Ethics and Professional Conduct</a:t>
            </a:r>
            <a:r>
              <a:rPr lang="en-US" dirty="0"/>
              <a:t> consists of 24 statements of personal responsibilities in four main categories:</a:t>
            </a:r>
          </a:p>
          <a:p>
            <a:pPr lvl="1"/>
            <a:r>
              <a:rPr lang="en-US" dirty="0"/>
              <a:t>Fundamental ethical considerations</a:t>
            </a:r>
          </a:p>
          <a:p>
            <a:pPr lvl="1"/>
            <a:r>
              <a:rPr lang="en-US" dirty="0"/>
              <a:t>Specific considerations of professional conduct</a:t>
            </a:r>
          </a:p>
          <a:p>
            <a:pPr lvl="1"/>
            <a:r>
              <a:rPr lang="en-US" dirty="0"/>
              <a:t>Considerations for individuals in leadership roles</a:t>
            </a:r>
          </a:p>
          <a:p>
            <a:pPr lvl="1"/>
            <a:r>
              <a:rPr lang="en-US" dirty="0"/>
              <a:t>Compliance with the code</a:t>
            </a:r>
          </a:p>
        </p:txBody>
      </p:sp>
    </p:spTree>
    <p:extLst>
      <p:ext uri="{BB962C8B-B14F-4D97-AF65-F5344CB8AC3E}">
        <p14:creationId xmlns:p14="http://schemas.microsoft.com/office/powerpoint/2010/main" val="201295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section will focus on the following issues:</a:t>
            </a:r>
          </a:p>
          <a:p>
            <a:pPr lvl="1"/>
            <a:r>
              <a:rPr lang="en-US" dirty="0"/>
              <a:t>IT governance</a:t>
            </a:r>
          </a:p>
          <a:p>
            <a:pPr lvl="1"/>
            <a:r>
              <a:rPr lang="en-US" dirty="0"/>
              <a:t>Holistic risk management</a:t>
            </a:r>
          </a:p>
          <a:p>
            <a:pPr lvl="1"/>
            <a:r>
              <a:rPr lang="en-US" dirty="0"/>
              <a:t>Risk management framework</a:t>
            </a:r>
          </a:p>
          <a:p>
            <a:pPr lvl="1"/>
            <a:r>
              <a:rPr lang="en-US" dirty="0"/>
              <a:t>Ethics</a:t>
            </a:r>
          </a:p>
          <a:p>
            <a:pPr lvl="1"/>
            <a:r>
              <a:rPr lang="en-US" dirty="0"/>
              <a:t>Security</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907212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Legislation</a:t>
            </a:r>
          </a:p>
        </p:txBody>
      </p:sp>
      <p:sp>
        <p:nvSpPr>
          <p:cNvPr id="3" name="Content Placeholder 2"/>
          <p:cNvSpPr>
            <a:spLocks noGrp="1"/>
          </p:cNvSpPr>
          <p:nvPr>
            <p:ph idx="1"/>
          </p:nvPr>
        </p:nvSpPr>
        <p:spPr/>
        <p:txBody>
          <a:bodyPr/>
          <a:lstStyle/>
          <a:p>
            <a:r>
              <a:rPr lang="en-US" dirty="0"/>
              <a:t>Examples:</a:t>
            </a:r>
          </a:p>
          <a:p>
            <a:pPr lvl="1"/>
            <a:r>
              <a:rPr lang="en-US" dirty="0"/>
              <a:t>The European Union (EU) Directive on Data Protection of 1995</a:t>
            </a:r>
          </a:p>
          <a:p>
            <a:pPr lvl="1"/>
            <a:r>
              <a:rPr lang="en-US" dirty="0"/>
              <a:t>The United Kingdom’s Data Protection Act of 1998</a:t>
            </a:r>
          </a:p>
          <a:p>
            <a:pPr lvl="1"/>
            <a:r>
              <a:rPr lang="en-US" dirty="0"/>
              <a:t>The Computer Misuse Act 1990</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55263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r>
              <a:rPr lang="en-US" dirty="0">
                <a:solidFill>
                  <a:srgbClr val="FF0000"/>
                </a:solidFill>
              </a:rPr>
              <a:t>Copyright</a:t>
            </a:r>
            <a:r>
              <a:rPr lang="en-US" dirty="0"/>
              <a:t>: is a right granted by government to the author (creator) of literary or artistic work</a:t>
            </a:r>
          </a:p>
          <a:p>
            <a:pPr lvl="1"/>
            <a:r>
              <a:rPr lang="en-US" dirty="0"/>
              <a:t>Gives author (creator) sole and exclusive right to the work (print, publish, sell) for a specific length of time</a:t>
            </a:r>
          </a:p>
          <a:p>
            <a:pPr lvl="1"/>
            <a:r>
              <a:rPr lang="en-US" dirty="0"/>
              <a:t>Includes virtually all forms of artistic or intellectual expression</a:t>
            </a:r>
          </a:p>
          <a:p>
            <a:pPr lvl="1"/>
            <a:r>
              <a:rPr lang="en-US" dirty="0"/>
              <a:t>Idea contained in an expression cannot be copyrighted (for example, mathematical calculations)</a:t>
            </a:r>
          </a:p>
          <a:p>
            <a:pPr lvl="1"/>
            <a:r>
              <a:rPr lang="en-US" dirty="0"/>
              <a:t>Collection of facts can be copyrighted if arrangement rises to level of an original work</a:t>
            </a:r>
          </a:p>
          <a:p>
            <a:pPr lvl="2"/>
            <a:r>
              <a:rPr lang="en-US" dirty="0"/>
              <a:t>Example: Yahoo! Web Directory</a:t>
            </a:r>
          </a:p>
        </p:txBody>
      </p:sp>
    </p:spTree>
    <p:extLst>
      <p:ext uri="{BB962C8B-B14F-4D97-AF65-F5344CB8AC3E}">
        <p14:creationId xmlns:p14="http://schemas.microsoft.com/office/powerpoint/2010/main" val="2313251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(Cont’d)</a:t>
            </a:r>
          </a:p>
        </p:txBody>
      </p:sp>
      <p:sp>
        <p:nvSpPr>
          <p:cNvPr id="3" name="Content Placeholder 2"/>
          <p:cNvSpPr>
            <a:spLocks noGrp="1"/>
          </p:cNvSpPr>
          <p:nvPr>
            <p:ph idx="1"/>
          </p:nvPr>
        </p:nvSpPr>
        <p:spPr/>
        <p:txBody>
          <a:bodyPr/>
          <a:lstStyle/>
          <a:p>
            <a:r>
              <a:rPr lang="en-US" dirty="0">
                <a:solidFill>
                  <a:srgbClr val="FF0000"/>
                </a:solidFill>
              </a:rPr>
              <a:t>Patent</a:t>
            </a:r>
            <a:r>
              <a:rPr lang="en-US" dirty="0"/>
              <a:t> is an exclusive right granted by government to an individual to make, use, and sell an invention</a:t>
            </a:r>
          </a:p>
          <a:p>
            <a:pPr lvl="1"/>
            <a:r>
              <a:rPr lang="en-US" dirty="0"/>
              <a:t>Protection for 20 years in the United States or inventor can patent the design for 14 year</a:t>
            </a:r>
          </a:p>
          <a:p>
            <a:pPr lvl="1"/>
            <a:r>
              <a:rPr lang="en-US" dirty="0"/>
              <a:t>Invention must be genuine, novel, and useful</a:t>
            </a:r>
          </a:p>
          <a:p>
            <a:pPr lvl="2"/>
            <a:r>
              <a:rPr lang="en-US" dirty="0"/>
              <a:t>Not obvious given current technology state</a:t>
            </a:r>
          </a:p>
          <a:p>
            <a:pPr lvl="1"/>
            <a:r>
              <a:rPr lang="en-US" dirty="0"/>
              <a:t>Software patents not considered useful because technology obsolete before patent protection secured</a:t>
            </a:r>
          </a:p>
          <a:p>
            <a:pPr lvl="2"/>
            <a:r>
              <a:rPr lang="en-US" dirty="0"/>
              <a:t>Process is expensive and takes several years</a:t>
            </a:r>
          </a:p>
          <a:p>
            <a:endParaRPr lang="en-US" dirty="0"/>
          </a:p>
        </p:txBody>
      </p:sp>
    </p:spTree>
    <p:extLst>
      <p:ext uri="{BB962C8B-B14F-4D97-AF65-F5344CB8AC3E}">
        <p14:creationId xmlns:p14="http://schemas.microsoft.com/office/powerpoint/2010/main" val="107775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(Cont’d)</a:t>
            </a:r>
          </a:p>
        </p:txBody>
      </p:sp>
      <p:sp>
        <p:nvSpPr>
          <p:cNvPr id="3" name="Content Placeholder 2"/>
          <p:cNvSpPr>
            <a:spLocks noGrp="1"/>
          </p:cNvSpPr>
          <p:nvPr>
            <p:ph idx="1"/>
          </p:nvPr>
        </p:nvSpPr>
        <p:spPr/>
        <p:txBody>
          <a:bodyPr/>
          <a:lstStyle/>
          <a:p>
            <a:r>
              <a:rPr lang="en-US" dirty="0">
                <a:solidFill>
                  <a:srgbClr val="FF0000"/>
                </a:solidFill>
              </a:rPr>
              <a:t>Trademark</a:t>
            </a:r>
            <a:r>
              <a:rPr lang="en-US" dirty="0"/>
              <a:t> is a distinctive mark, device, motto, or implement that a company affixes to goods it produces for identification purposes</a:t>
            </a:r>
          </a:p>
          <a:p>
            <a:pPr lvl="1"/>
            <a:r>
              <a:rPr lang="en-US" dirty="0"/>
              <a:t>Service mark identifies the services provided</a:t>
            </a:r>
          </a:p>
          <a:p>
            <a:pPr lvl="1"/>
            <a:r>
              <a:rPr lang="en-US" dirty="0"/>
              <a:t>Registered with governments (state and/or federal)</a:t>
            </a:r>
          </a:p>
          <a:p>
            <a:r>
              <a:rPr lang="en-US" dirty="0"/>
              <a:t>Web site designers must not use any trademarked name, logo, or other mark without permission.</a:t>
            </a:r>
          </a:p>
          <a:p>
            <a:pPr marL="0" indent="0">
              <a:buNone/>
            </a:pPr>
            <a:endParaRPr lang="en-US" dirty="0"/>
          </a:p>
        </p:txBody>
      </p:sp>
    </p:spTree>
    <p:extLst>
      <p:ext uri="{BB962C8B-B14F-4D97-AF65-F5344CB8AC3E}">
        <p14:creationId xmlns:p14="http://schemas.microsoft.com/office/powerpoint/2010/main" val="234194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Leadership Is Everyone’s Job</a:t>
            </a:r>
          </a:p>
        </p:txBody>
      </p:sp>
      <p:sp>
        <p:nvSpPr>
          <p:cNvPr id="4" name="Slide Number Placeholder 3"/>
          <p:cNvSpPr>
            <a:spLocks noGrp="1"/>
          </p:cNvSpPr>
          <p:nvPr>
            <p:ph type="sldNum" sz="quarter" idx="10"/>
          </p:nvPr>
        </p:nvSpPr>
        <p:spPr/>
        <p:txBody>
          <a:bodyPr/>
          <a:lstStyle/>
          <a:p>
            <a:pPr>
              <a:defRPr/>
            </a:pPr>
            <a:r>
              <a:rPr lang="en-US" dirty="0"/>
              <a:t>		</a:t>
            </a:r>
          </a:p>
        </p:txBody>
      </p:sp>
      <p:sp>
        <p:nvSpPr>
          <p:cNvPr id="5" name="Rectangle 4"/>
          <p:cNvSpPr/>
          <p:nvPr/>
        </p:nvSpPr>
        <p:spPr>
          <a:xfrm>
            <a:off x="1634758" y="2209800"/>
            <a:ext cx="8880842" cy="3077766"/>
          </a:xfrm>
          <a:prstGeom prst="rect">
            <a:avLst/>
          </a:prstGeom>
          <a:solidFill>
            <a:srgbClr val="0000FF"/>
          </a:solidFill>
          <a:ln w="25400">
            <a:solidFill>
              <a:schemeClr val="tx1"/>
            </a:solidFill>
          </a:ln>
          <a:scene3d>
            <a:camera prst="orthographicFront"/>
            <a:lightRig rig="threePt" dir="t"/>
          </a:scene3d>
          <a:sp3d>
            <a:bevelT/>
          </a:sp3d>
        </p:spPr>
        <p:txBody>
          <a:bodyPr>
            <a:spAutoFit/>
          </a:bodyPr>
          <a:lstStyle/>
          <a:p>
            <a:pP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“Effective leadership has enormous </a:t>
            </a:r>
          </a:p>
          <a:p>
            <a:pP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benefits. To realize these benefits, </a:t>
            </a:r>
          </a:p>
          <a:p>
            <a:pP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leadership qualities should be explicitly </a:t>
            </a:r>
          </a:p>
          <a:p>
            <a:pP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recognized, reinforced, and rewarded </a:t>
            </a:r>
          </a:p>
          <a:p>
            <a:pPr>
              <a:defRPr/>
            </a:pP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all levels of the IT organization.” </a:t>
            </a:r>
            <a:r>
              <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sz="14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McKeen</a:t>
            </a:r>
            <a:r>
              <a:rPr lang="en-US"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and Smith, 2003)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Why Is the IT Organization a Hierarchy?</a:t>
            </a:r>
          </a:p>
        </p:txBody>
      </p:sp>
      <p:graphicFrame>
        <p:nvGraphicFramePr>
          <p:cNvPr id="5" name="Content Placeholder 4"/>
          <p:cNvGraphicFramePr>
            <a:graphicFrameLocks noGrp="1"/>
          </p:cNvGraphicFramePr>
          <p:nvPr>
            <p:ph idx="1"/>
          </p:nvPr>
        </p:nvGraphicFramePr>
        <p:xfrm>
          <a:off x="1981200" y="1774826"/>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5448"/>
            <a:ext cx="8382000" cy="1252728"/>
          </a:xfrm>
        </p:spPr>
        <p:txBody>
          <a:bodyPr>
            <a:normAutofit/>
          </a:bodyPr>
          <a:lstStyle/>
          <a:p>
            <a:pPr eaLnBrk="1" hangingPunct="1">
              <a:defRPr/>
            </a:pPr>
            <a:r>
              <a:rPr lang="en-US" dirty="0"/>
              <a:t>Transformational IT Leadership Requires …</a:t>
            </a:r>
          </a:p>
        </p:txBody>
      </p:sp>
      <p:sp>
        <p:nvSpPr>
          <p:cNvPr id="17410" name="Content Placeholder 2"/>
          <p:cNvSpPr>
            <a:spLocks noGrp="1"/>
          </p:cNvSpPr>
          <p:nvPr>
            <p:ph idx="1"/>
          </p:nvPr>
        </p:nvSpPr>
        <p:spPr/>
        <p:txBody>
          <a:bodyPr/>
          <a:lstStyle/>
          <a:p>
            <a:pPr eaLnBrk="1" hangingPunct="1">
              <a:buFontTx/>
              <a:buBlip>
                <a:blip r:embed="rId2"/>
              </a:buBlip>
            </a:pPr>
            <a:r>
              <a:rPr lang="en-US" b="1"/>
              <a:t>Top-Line Focus </a:t>
            </a:r>
            <a:r>
              <a:rPr lang="en-US"/>
              <a:t>– New technologies and applications drive the enterprise to differentiation and transformation strategies to deliver top line growth. Strong IT leadership teams are needed to take on roles to influence business leaders.</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Transformational IT Leadership Requires … Continued</a:t>
            </a:r>
          </a:p>
        </p:txBody>
      </p:sp>
      <p:sp>
        <p:nvSpPr>
          <p:cNvPr id="18434" name="Content Placeholder 2"/>
          <p:cNvSpPr>
            <a:spLocks noGrp="1"/>
          </p:cNvSpPr>
          <p:nvPr>
            <p:ph idx="1"/>
          </p:nvPr>
        </p:nvSpPr>
        <p:spPr/>
        <p:txBody>
          <a:bodyPr/>
          <a:lstStyle/>
          <a:p>
            <a:pPr eaLnBrk="1" hangingPunct="1">
              <a:buFontTx/>
              <a:buBlip>
                <a:blip r:embed="rId2"/>
              </a:buBlip>
            </a:pPr>
            <a:r>
              <a:rPr lang="en-US" b="1"/>
              <a:t>Credibility</a:t>
            </a:r>
            <a:r>
              <a:rPr lang="en-US"/>
              <a:t> – IT must consistently deliver on results. IT must demonstrate the skills and competencies to deliver what it says it will do.</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Transformational IT Leadership Requires … Continued</a:t>
            </a:r>
          </a:p>
        </p:txBody>
      </p:sp>
      <p:sp>
        <p:nvSpPr>
          <p:cNvPr id="19458" name="Content Placeholder 2"/>
          <p:cNvSpPr>
            <a:spLocks noGrp="1"/>
          </p:cNvSpPr>
          <p:nvPr>
            <p:ph idx="1"/>
          </p:nvPr>
        </p:nvSpPr>
        <p:spPr/>
        <p:txBody>
          <a:bodyPr/>
          <a:lstStyle/>
          <a:p>
            <a:pPr eaLnBrk="1" hangingPunct="1">
              <a:buFontTx/>
              <a:buBlip>
                <a:blip r:embed="rId2"/>
              </a:buBlip>
            </a:pPr>
            <a:r>
              <a:rPr lang="en-US" b="1"/>
              <a:t>Impact </a:t>
            </a:r>
            <a:r>
              <a:rPr lang="en-US"/>
              <a:t>– IT staff must have stronger organizational perspectives, decision-making, entrepreneurialism, and risk-assessment capabilities at lower levels because even small IT decisions can have a major impact on the organization.</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Transformational IT Leadership Requires … Continued</a:t>
            </a:r>
          </a:p>
        </p:txBody>
      </p:sp>
      <p:sp>
        <p:nvSpPr>
          <p:cNvPr id="20482" name="Content Placeholder 2"/>
          <p:cNvSpPr>
            <a:spLocks noGrp="1"/>
          </p:cNvSpPr>
          <p:nvPr>
            <p:ph idx="1"/>
          </p:nvPr>
        </p:nvSpPr>
        <p:spPr/>
        <p:txBody>
          <a:bodyPr/>
          <a:lstStyle/>
          <a:p>
            <a:pPr eaLnBrk="1" hangingPunct="1">
              <a:buFontTx/>
              <a:buBlip>
                <a:blip r:embed="rId2"/>
              </a:buBlip>
            </a:pPr>
            <a:r>
              <a:rPr lang="en-US" b="1"/>
              <a:t>Flexibility</a:t>
            </a:r>
            <a:r>
              <a:rPr lang="en-US"/>
              <a:t> – IT staff and organizations are expected to be responsive to changing business needs.  IT staffs must be proactive, have strong technical skills and the ability to quickly act in the best interests of the organization when the need arises. </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Governance</a:t>
            </a:r>
          </a:p>
        </p:txBody>
      </p:sp>
      <p:sp>
        <p:nvSpPr>
          <p:cNvPr id="3" name="Content Placeholder 2"/>
          <p:cNvSpPr>
            <a:spLocks noGrp="1"/>
          </p:cNvSpPr>
          <p:nvPr>
            <p:ph idx="1"/>
          </p:nvPr>
        </p:nvSpPr>
        <p:spPr>
          <a:xfrm>
            <a:off x="1371600" y="1616529"/>
            <a:ext cx="10330932" cy="4931228"/>
          </a:xfrm>
        </p:spPr>
        <p:txBody>
          <a:bodyPr>
            <a:normAutofit/>
          </a:bodyPr>
          <a:lstStyle/>
          <a:p>
            <a:r>
              <a:rPr lang="en-US" dirty="0"/>
              <a:t>One of the key duties of the CIO is </a:t>
            </a:r>
            <a:r>
              <a:rPr lang="en-US" dirty="0">
                <a:solidFill>
                  <a:srgbClr val="FF0000"/>
                </a:solidFill>
              </a:rPr>
              <a:t>IT governance</a:t>
            </a:r>
            <a:r>
              <a:rPr lang="en-US" dirty="0"/>
              <a:t>.</a:t>
            </a:r>
          </a:p>
          <a:p>
            <a:r>
              <a:rPr lang="en-US" dirty="0"/>
              <a:t>According to </a:t>
            </a:r>
            <a:r>
              <a:rPr lang="en-US" dirty="0">
                <a:solidFill>
                  <a:srgbClr val="0070C0"/>
                </a:solidFill>
              </a:rPr>
              <a:t>IT Governance Institute</a:t>
            </a:r>
            <a:r>
              <a:rPr lang="en-US" dirty="0"/>
              <a:t>, IT governance is a board or senior management responsibility, in relation to IT, to ensure that:</a:t>
            </a:r>
          </a:p>
          <a:p>
            <a:pPr lvl="1"/>
            <a:r>
              <a:rPr lang="en-US" dirty="0"/>
              <a:t>IT is </a:t>
            </a:r>
            <a:r>
              <a:rPr lang="en-US" dirty="0">
                <a:solidFill>
                  <a:srgbClr val="0070C0"/>
                </a:solidFill>
              </a:rPr>
              <a:t>aligned with the business strategy</a:t>
            </a:r>
            <a:r>
              <a:rPr lang="en-US" dirty="0"/>
              <a:t>, or in other words, IT delivers the functionality and services in line with the organization’s needs, so the organization can do what it wants to do;</a:t>
            </a:r>
          </a:p>
          <a:p>
            <a:pPr lvl="1"/>
            <a:r>
              <a:rPr lang="en-US" dirty="0"/>
              <a:t>IT and new technologies enable the organization to do new things that were never possible before;</a:t>
            </a:r>
          </a:p>
          <a:p>
            <a:pPr lvl="1"/>
            <a:r>
              <a:rPr lang="en-US" dirty="0"/>
              <a:t>IT-related services and functionality are delivered at the maximum economical value or in the most efficient manner. In other words, </a:t>
            </a:r>
            <a:r>
              <a:rPr lang="en-US" dirty="0">
                <a:solidFill>
                  <a:srgbClr val="0070C0"/>
                </a:solidFill>
              </a:rPr>
              <a:t>resources are used responsibly</a:t>
            </a:r>
            <a:r>
              <a:rPr lang="en-US" dirty="0"/>
              <a:t>; and</a:t>
            </a:r>
          </a:p>
          <a:p>
            <a:pPr lvl="1"/>
            <a:r>
              <a:rPr lang="en-US" u="sng" dirty="0"/>
              <a:t>All risks related to IT are known and managed and IT resources are secured</a:t>
            </a:r>
            <a:r>
              <a:rPr lang="en-US" dirty="0"/>
              <a:t>.</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947631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Transformational IT Leadership Requires … Continued</a:t>
            </a:r>
          </a:p>
        </p:txBody>
      </p:sp>
      <p:sp>
        <p:nvSpPr>
          <p:cNvPr id="21506" name="Content Placeholder 2"/>
          <p:cNvSpPr>
            <a:spLocks noGrp="1"/>
          </p:cNvSpPr>
          <p:nvPr>
            <p:ph idx="1"/>
          </p:nvPr>
        </p:nvSpPr>
        <p:spPr/>
        <p:txBody>
          <a:bodyPr/>
          <a:lstStyle/>
          <a:p>
            <a:pPr eaLnBrk="1" hangingPunct="1">
              <a:buFontTx/>
              <a:buBlip>
                <a:blip r:embed="rId2"/>
              </a:buBlip>
            </a:pPr>
            <a:r>
              <a:rPr lang="en-US" b="1"/>
              <a:t>Complexity</a:t>
            </a:r>
            <a:r>
              <a:rPr lang="en-US"/>
              <a:t> – IT is expected to offer change and innovation leadership, low-cost services and lead the way through ever changing new technology opportunities.</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Transformational IT Leadership Requires … Continued</a:t>
            </a:r>
          </a:p>
        </p:txBody>
      </p:sp>
      <p:sp>
        <p:nvSpPr>
          <p:cNvPr id="22530" name="Content Placeholder 2"/>
          <p:cNvSpPr>
            <a:spLocks noGrp="1"/>
          </p:cNvSpPr>
          <p:nvPr>
            <p:ph idx="1"/>
          </p:nvPr>
        </p:nvSpPr>
        <p:spPr/>
        <p:txBody>
          <a:bodyPr/>
          <a:lstStyle/>
          <a:p>
            <a:pPr eaLnBrk="1" hangingPunct="1">
              <a:buFontTx/>
              <a:buBlip>
                <a:blip r:embed="rId2"/>
              </a:buBlip>
            </a:pPr>
            <a:r>
              <a:rPr lang="en-US" b="1"/>
              <a:t>New Technology </a:t>
            </a:r>
            <a:r>
              <a:rPr lang="en-US"/>
              <a:t>– Staffs are increasingly mobile and their interactions with their managers are mediated by technology.  New technologies change how information is acquired and disseminated, how communication takes place, how people are influenced and decisions made.</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What Makes a Good IT Leader?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24355678"/>
              </p:ext>
            </p:extLst>
          </p:nvPr>
        </p:nvGraphicFramePr>
        <p:xfrm>
          <a:off x="1981200" y="1774826"/>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What Makes a Good IT Leader? Continued</a:t>
            </a:r>
          </a:p>
        </p:txBody>
      </p:sp>
      <p:sp>
        <p:nvSpPr>
          <p:cNvPr id="4" name="Slide Number Placeholder 3"/>
          <p:cNvSpPr>
            <a:spLocks noGrp="1"/>
          </p:cNvSpPr>
          <p:nvPr>
            <p:ph type="sldNum" sz="quarter" idx="10"/>
          </p:nvPr>
        </p:nvSpPr>
        <p:spPr/>
        <p:txBody>
          <a:bodyPr/>
          <a:lstStyle/>
          <a:p>
            <a:pPr>
              <a:defRPr/>
            </a:pPr>
            <a:r>
              <a:rPr lang="en-US" dirty="0"/>
              <a:t>				</a:t>
            </a:r>
          </a:p>
        </p:txBody>
      </p:sp>
      <p:grpSp>
        <p:nvGrpSpPr>
          <p:cNvPr id="5" name="Group 4"/>
          <p:cNvGrpSpPr/>
          <p:nvPr/>
        </p:nvGrpSpPr>
        <p:grpSpPr>
          <a:xfrm>
            <a:off x="5410198" y="1729807"/>
            <a:ext cx="4937760" cy="2202307"/>
            <a:chOff x="3276598" y="53970"/>
            <a:chExt cx="4937760" cy="2202307"/>
          </a:xfrm>
          <a:scene3d>
            <a:camera prst="orthographicFront"/>
            <a:lightRig rig="sunset" dir="t"/>
          </a:scene3d>
        </p:grpSpPr>
        <p:sp>
          <p:nvSpPr>
            <p:cNvPr id="15" name="Right Arrow 14"/>
            <p:cNvSpPr/>
            <p:nvPr/>
          </p:nvSpPr>
          <p:spPr>
            <a:xfrm>
              <a:off x="3276598" y="53970"/>
              <a:ext cx="4937760" cy="2202307"/>
            </a:xfrm>
            <a:prstGeom prst="rightArrow">
              <a:avLst>
                <a:gd name="adj1" fmla="val 75000"/>
                <a:gd name="adj2" fmla="val 50000"/>
              </a:avLst>
            </a:prstGeom>
            <a:solidFill>
              <a:srgbClr val="FFFF66">
                <a:alpha val="89804"/>
              </a:srgbClr>
            </a:solidFill>
            <a:sp3d contourW="12700" prstMaterial="flat">
              <a:bevelT w="177800" prst="artDeco"/>
              <a:contourClr>
                <a:schemeClr val="tx1"/>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ight Arrow 4"/>
            <p:cNvSpPr/>
            <p:nvPr/>
          </p:nvSpPr>
          <p:spPr>
            <a:xfrm>
              <a:off x="3276598" y="329258"/>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b="1" dirty="0"/>
                <a:t>Strategic Vision</a:t>
              </a:r>
            </a:p>
            <a:p>
              <a:pPr marL="228600" lvl="1" indent="-228600" defTabSz="933450">
                <a:lnSpc>
                  <a:spcPct val="90000"/>
                </a:lnSpc>
                <a:spcAft>
                  <a:spcPct val="15000"/>
                </a:spcAft>
                <a:buFontTx/>
                <a:buChar char="••"/>
                <a:defRPr/>
              </a:pPr>
              <a:r>
                <a:rPr lang="en-US" b="1" dirty="0"/>
                <a:t>Solid Understanding of Current Operations</a:t>
              </a:r>
            </a:p>
            <a:p>
              <a:pPr marL="228600" lvl="1" indent="-228600" defTabSz="933450">
                <a:lnSpc>
                  <a:spcPct val="90000"/>
                </a:lnSpc>
                <a:spcAft>
                  <a:spcPct val="15000"/>
                </a:spcAft>
                <a:buFontTx/>
                <a:buChar char="••"/>
                <a:defRPr/>
              </a:pPr>
              <a:r>
                <a:rPr lang="en-US" b="1" dirty="0"/>
                <a:t>Solid Understanding of Future Direction</a:t>
              </a:r>
            </a:p>
          </p:txBody>
        </p:sp>
      </p:grpSp>
      <p:grpSp>
        <p:nvGrpSpPr>
          <p:cNvPr id="6" name="Group 5"/>
          <p:cNvGrpSpPr/>
          <p:nvPr/>
        </p:nvGrpSpPr>
        <p:grpSpPr>
          <a:xfrm>
            <a:off x="2133600" y="1676401"/>
            <a:ext cx="3291840" cy="2202307"/>
            <a:chOff x="0" y="564"/>
            <a:chExt cx="3291840" cy="2202307"/>
          </a:xfrm>
          <a:scene3d>
            <a:camera prst="orthographicFront"/>
            <a:lightRig rig="threePt" dir="t"/>
          </a:scene3d>
        </p:grpSpPr>
        <p:sp>
          <p:nvSpPr>
            <p:cNvPr id="13" name="Rounded Rectangle 12"/>
            <p:cNvSpPr/>
            <p:nvPr/>
          </p:nvSpPr>
          <p:spPr>
            <a:xfrm>
              <a:off x="0" y="564"/>
              <a:ext cx="3291840" cy="2202307"/>
            </a:xfrm>
            <a:prstGeom prst="roundRect">
              <a:avLst/>
            </a:prstGeom>
            <a:solidFill>
              <a:srgbClr val="00FFFF"/>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107508" y="108072"/>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2800" b="1" dirty="0">
                  <a:solidFill>
                    <a:schemeClr val="tx1"/>
                  </a:solidFill>
                </a:rPr>
                <a:t>Business Understanding</a:t>
              </a:r>
            </a:p>
          </p:txBody>
        </p:sp>
      </p:grpSp>
      <p:grpSp>
        <p:nvGrpSpPr>
          <p:cNvPr id="7" name="Group 6"/>
          <p:cNvGrpSpPr/>
          <p:nvPr/>
        </p:nvGrpSpPr>
        <p:grpSpPr>
          <a:xfrm>
            <a:off x="5410198" y="4092002"/>
            <a:ext cx="4937760" cy="2202307"/>
            <a:chOff x="3276598" y="2416165"/>
            <a:chExt cx="4937760" cy="2202307"/>
          </a:xfrm>
          <a:scene3d>
            <a:camera prst="orthographicFront"/>
            <a:lightRig rig="threePt" dir="t"/>
          </a:scene3d>
        </p:grpSpPr>
        <p:sp>
          <p:nvSpPr>
            <p:cNvPr id="11" name="Right Arrow 10"/>
            <p:cNvSpPr/>
            <p:nvPr/>
          </p:nvSpPr>
          <p:spPr>
            <a:xfrm>
              <a:off x="3276598" y="2416165"/>
              <a:ext cx="4937760" cy="2202307"/>
            </a:xfrm>
            <a:prstGeom prst="rightArrow">
              <a:avLst>
                <a:gd name="adj1" fmla="val 75000"/>
                <a:gd name="adj2" fmla="val 50000"/>
              </a:avLst>
            </a:prstGeom>
            <a:solidFill>
              <a:srgbClr val="000066">
                <a:alpha val="89804"/>
              </a:srgbClr>
            </a:solidFill>
            <a:sp3d extrusionH="139700" contourW="50800" prstMaterial="dkEdge">
              <a:bevelT w="177800" prst="artDeco"/>
              <a:extrusionClr>
                <a:srgbClr val="FFFF66"/>
              </a:extrusionClr>
              <a:contourClr>
                <a:srgbClr val="FF3300"/>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Right Arrow 8"/>
            <p:cNvSpPr/>
            <p:nvPr/>
          </p:nvSpPr>
          <p:spPr>
            <a:xfrm>
              <a:off x="3276598" y="2691453"/>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b="1" dirty="0">
                  <a:solidFill>
                    <a:srgbClr val="FFFF00"/>
                  </a:solidFill>
                </a:rPr>
                <a:t>Ability to Execute Enterprise Transformation</a:t>
              </a:r>
            </a:p>
            <a:p>
              <a:pPr marL="228600" lvl="1" indent="-228600" defTabSz="933450">
                <a:lnSpc>
                  <a:spcPct val="90000"/>
                </a:lnSpc>
                <a:spcAft>
                  <a:spcPct val="15000"/>
                </a:spcAft>
                <a:buFontTx/>
                <a:buChar char="••"/>
                <a:defRPr/>
              </a:pPr>
              <a:r>
                <a:rPr lang="en-US" b="1" dirty="0">
                  <a:solidFill>
                    <a:srgbClr val="FFFF00"/>
                  </a:solidFill>
                </a:rPr>
                <a:t>Ability to Integrate Technology with People &amp; Processes</a:t>
              </a:r>
            </a:p>
            <a:p>
              <a:pPr marL="228600" lvl="1" indent="-228600" defTabSz="933450">
                <a:lnSpc>
                  <a:spcPct val="90000"/>
                </a:lnSpc>
                <a:spcAft>
                  <a:spcPct val="15000"/>
                </a:spcAft>
                <a:buFontTx/>
                <a:buChar char="••"/>
                <a:defRPr/>
              </a:pPr>
              <a:r>
                <a:rPr lang="en-US" b="1" dirty="0">
                  <a:solidFill>
                    <a:srgbClr val="FFFF00"/>
                  </a:solidFill>
                </a:rPr>
                <a:t>Political Savvy &amp; Effective Use of Governance Structures</a:t>
              </a:r>
            </a:p>
          </p:txBody>
        </p:sp>
      </p:grpSp>
      <p:grpSp>
        <p:nvGrpSpPr>
          <p:cNvPr id="8" name="Group 7"/>
          <p:cNvGrpSpPr/>
          <p:nvPr/>
        </p:nvGrpSpPr>
        <p:grpSpPr>
          <a:xfrm>
            <a:off x="2133600" y="4098939"/>
            <a:ext cx="3291840" cy="2202307"/>
            <a:chOff x="0" y="2423102"/>
            <a:chExt cx="3291840" cy="2202307"/>
          </a:xfrm>
          <a:scene3d>
            <a:camera prst="orthographicFront"/>
            <a:lightRig rig="threePt" dir="t"/>
          </a:scene3d>
        </p:grpSpPr>
        <p:sp>
          <p:nvSpPr>
            <p:cNvPr id="9" name="Rounded Rectangle 8"/>
            <p:cNvSpPr/>
            <p:nvPr/>
          </p:nvSpPr>
          <p:spPr>
            <a:xfrm>
              <a:off x="0" y="2423102"/>
              <a:ext cx="3291840" cy="2202307"/>
            </a:xfrm>
            <a:prstGeom prst="roundRect">
              <a:avLst/>
            </a:prstGeom>
            <a:solidFill>
              <a:srgbClr val="FF9966"/>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10"/>
            <p:cNvSpPr/>
            <p:nvPr/>
          </p:nvSpPr>
          <p:spPr>
            <a:xfrm>
              <a:off x="107508" y="2530610"/>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2800" b="1" dirty="0">
                  <a:solidFill>
                    <a:schemeClr val="tx1"/>
                  </a:solidFill>
                </a:rPr>
                <a:t>Organizational Understanding</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What Makes a Good IT Leader? Continued</a:t>
            </a:r>
          </a:p>
        </p:txBody>
      </p:sp>
      <p:sp>
        <p:nvSpPr>
          <p:cNvPr id="4" name="Slide Number Placeholder 3"/>
          <p:cNvSpPr>
            <a:spLocks noGrp="1"/>
          </p:cNvSpPr>
          <p:nvPr>
            <p:ph type="sldNum" sz="quarter" idx="10"/>
          </p:nvPr>
        </p:nvSpPr>
        <p:spPr/>
        <p:txBody>
          <a:bodyPr/>
          <a:lstStyle/>
          <a:p>
            <a:pPr>
              <a:defRPr/>
            </a:pPr>
            <a:r>
              <a:rPr lang="en-US" dirty="0"/>
              <a:t>				</a:t>
            </a:r>
          </a:p>
        </p:txBody>
      </p:sp>
      <p:grpSp>
        <p:nvGrpSpPr>
          <p:cNvPr id="20" name="Group 19"/>
          <p:cNvGrpSpPr/>
          <p:nvPr/>
        </p:nvGrpSpPr>
        <p:grpSpPr>
          <a:xfrm>
            <a:off x="5456750" y="1622995"/>
            <a:ext cx="4815010" cy="2255713"/>
            <a:chOff x="3276598" y="53970"/>
            <a:chExt cx="4937760" cy="2202307"/>
          </a:xfrm>
          <a:scene3d>
            <a:camera prst="orthographicFront"/>
            <a:lightRig rig="sunset" dir="t"/>
          </a:scene3d>
        </p:grpSpPr>
        <p:sp>
          <p:nvSpPr>
            <p:cNvPr id="30" name="Right Arrow 29"/>
            <p:cNvSpPr/>
            <p:nvPr/>
          </p:nvSpPr>
          <p:spPr>
            <a:xfrm>
              <a:off x="3276598" y="53970"/>
              <a:ext cx="4937760" cy="2202307"/>
            </a:xfrm>
            <a:prstGeom prst="rightArrow">
              <a:avLst>
                <a:gd name="adj1" fmla="val 75000"/>
                <a:gd name="adj2" fmla="val 50000"/>
              </a:avLst>
            </a:prstGeom>
            <a:solidFill>
              <a:srgbClr val="FFFF66">
                <a:alpha val="89804"/>
              </a:srgbClr>
            </a:solidFill>
            <a:sp3d contourW="12700" prstMaterial="flat">
              <a:bevelT w="177800" prst="artDeco"/>
              <a:contourClr>
                <a:schemeClr val="tx1"/>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ight Arrow 4"/>
            <p:cNvSpPr/>
            <p:nvPr/>
          </p:nvSpPr>
          <p:spPr>
            <a:xfrm>
              <a:off x="3276598" y="329258"/>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b="1" dirty="0"/>
                <a:t>Create an Environment of Trust</a:t>
              </a:r>
            </a:p>
            <a:p>
              <a:pPr marL="228600" lvl="1" indent="-228600" defTabSz="933450">
                <a:lnSpc>
                  <a:spcPct val="90000"/>
                </a:lnSpc>
                <a:spcAft>
                  <a:spcPct val="15000"/>
                </a:spcAft>
                <a:buFontTx/>
                <a:buChar char="••"/>
                <a:defRPr/>
              </a:pPr>
              <a:r>
                <a:rPr lang="en-US" b="1" dirty="0"/>
                <a:t>Create an Environment of Accountability</a:t>
              </a:r>
            </a:p>
            <a:p>
              <a:pPr marL="228600" lvl="1" indent="-228600" defTabSz="933450">
                <a:lnSpc>
                  <a:spcPct val="90000"/>
                </a:lnSpc>
                <a:spcAft>
                  <a:spcPct val="15000"/>
                </a:spcAft>
                <a:buFontTx/>
                <a:buChar char="••"/>
                <a:defRPr/>
              </a:pPr>
              <a:r>
                <a:rPr lang="en-US" b="1" dirty="0"/>
                <a:t>Create an Environment of Empowerment</a:t>
              </a:r>
            </a:p>
          </p:txBody>
        </p:sp>
      </p:grpSp>
      <p:grpSp>
        <p:nvGrpSpPr>
          <p:cNvPr id="21" name="Group 20"/>
          <p:cNvGrpSpPr/>
          <p:nvPr/>
        </p:nvGrpSpPr>
        <p:grpSpPr>
          <a:xfrm>
            <a:off x="2057402" y="1622995"/>
            <a:ext cx="3291840" cy="2202307"/>
            <a:chOff x="0" y="564"/>
            <a:chExt cx="3291840" cy="2202307"/>
          </a:xfrm>
          <a:scene3d>
            <a:camera prst="orthographicFront"/>
            <a:lightRig rig="threePt" dir="t"/>
          </a:scene3d>
        </p:grpSpPr>
        <p:sp>
          <p:nvSpPr>
            <p:cNvPr id="28" name="Rounded Rectangle 27"/>
            <p:cNvSpPr/>
            <p:nvPr/>
          </p:nvSpPr>
          <p:spPr>
            <a:xfrm>
              <a:off x="0" y="564"/>
              <a:ext cx="3291840" cy="2202307"/>
            </a:xfrm>
            <a:prstGeom prst="roundRect">
              <a:avLst/>
            </a:prstGeom>
            <a:solidFill>
              <a:srgbClr val="CC99FF"/>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6"/>
            <p:cNvSpPr/>
            <p:nvPr/>
          </p:nvSpPr>
          <p:spPr>
            <a:xfrm>
              <a:off x="107508" y="108072"/>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3200" b="1" dirty="0">
                  <a:solidFill>
                    <a:schemeClr val="tx1"/>
                  </a:solidFill>
                </a:rPr>
                <a:t>Creating a Supportive Working Environment</a:t>
              </a:r>
            </a:p>
          </p:txBody>
        </p:sp>
      </p:grpSp>
      <p:grpSp>
        <p:nvGrpSpPr>
          <p:cNvPr id="22" name="Group 21"/>
          <p:cNvGrpSpPr/>
          <p:nvPr/>
        </p:nvGrpSpPr>
        <p:grpSpPr>
          <a:xfrm>
            <a:off x="5456750" y="3985190"/>
            <a:ext cx="4815010" cy="2255713"/>
            <a:chOff x="3276598" y="2416165"/>
            <a:chExt cx="4937760" cy="2202307"/>
          </a:xfrm>
          <a:scene3d>
            <a:camera prst="orthographicFront"/>
            <a:lightRig rig="threePt" dir="t"/>
          </a:scene3d>
        </p:grpSpPr>
        <p:sp>
          <p:nvSpPr>
            <p:cNvPr id="26" name="Right Arrow 25"/>
            <p:cNvSpPr/>
            <p:nvPr/>
          </p:nvSpPr>
          <p:spPr>
            <a:xfrm>
              <a:off x="3276598" y="2416165"/>
              <a:ext cx="4937760" cy="2202307"/>
            </a:xfrm>
            <a:prstGeom prst="rightArrow">
              <a:avLst>
                <a:gd name="adj1" fmla="val 75000"/>
                <a:gd name="adj2" fmla="val 50000"/>
              </a:avLst>
            </a:prstGeom>
            <a:solidFill>
              <a:srgbClr val="000066">
                <a:alpha val="89804"/>
              </a:srgbClr>
            </a:solidFill>
            <a:sp3d extrusionH="139700" contourW="50800" prstMaterial="dkEdge">
              <a:bevelT w="177800" prst="artDeco"/>
              <a:extrusionClr>
                <a:srgbClr val="FFFF66"/>
              </a:extrusionClr>
              <a:contourClr>
                <a:srgbClr val="FF3300"/>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Right Arrow 8"/>
            <p:cNvSpPr/>
            <p:nvPr/>
          </p:nvSpPr>
          <p:spPr>
            <a:xfrm>
              <a:off x="3276598" y="2691453"/>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b="1" dirty="0">
                  <a:solidFill>
                    <a:srgbClr val="FFFF00"/>
                  </a:solidFill>
                </a:rPr>
                <a:t>Ability to Concentrate on Biggest Payoff Areas</a:t>
              </a:r>
            </a:p>
            <a:p>
              <a:pPr marL="228600" lvl="1" indent="-228600" defTabSz="933450">
                <a:lnSpc>
                  <a:spcPct val="90000"/>
                </a:lnSpc>
                <a:spcAft>
                  <a:spcPct val="15000"/>
                </a:spcAft>
                <a:buFontTx/>
                <a:buChar char="••"/>
                <a:defRPr/>
              </a:pPr>
              <a:r>
                <a:rPr lang="en-US" b="1" dirty="0">
                  <a:solidFill>
                    <a:srgbClr val="FFFF00"/>
                  </a:solidFill>
                </a:rPr>
                <a:t>Recognize where Resources Should Not be Used</a:t>
              </a:r>
            </a:p>
            <a:p>
              <a:pPr marL="228600" lvl="1" indent="-228600" defTabSz="933450">
                <a:lnSpc>
                  <a:spcPct val="90000"/>
                </a:lnSpc>
                <a:spcAft>
                  <a:spcPct val="15000"/>
                </a:spcAft>
                <a:buFontTx/>
                <a:buChar char="••"/>
                <a:defRPr/>
              </a:pPr>
              <a:r>
                <a:rPr lang="en-US" b="1" dirty="0">
                  <a:solidFill>
                    <a:srgbClr val="FFFF00"/>
                  </a:solidFill>
                </a:rPr>
                <a:t>Enhance People’s Abilities</a:t>
              </a:r>
            </a:p>
          </p:txBody>
        </p:sp>
      </p:grpSp>
      <p:grpSp>
        <p:nvGrpSpPr>
          <p:cNvPr id="23" name="Group 22"/>
          <p:cNvGrpSpPr/>
          <p:nvPr/>
        </p:nvGrpSpPr>
        <p:grpSpPr>
          <a:xfrm>
            <a:off x="2057402" y="4045533"/>
            <a:ext cx="3291840" cy="2202307"/>
            <a:chOff x="0" y="2423102"/>
            <a:chExt cx="3291840" cy="2202307"/>
          </a:xfrm>
          <a:scene3d>
            <a:camera prst="orthographicFront"/>
            <a:lightRig rig="threePt" dir="t"/>
          </a:scene3d>
        </p:grpSpPr>
        <p:sp>
          <p:nvSpPr>
            <p:cNvPr id="24" name="Rounded Rectangle 23"/>
            <p:cNvSpPr/>
            <p:nvPr/>
          </p:nvSpPr>
          <p:spPr>
            <a:xfrm>
              <a:off x="0" y="2423102"/>
              <a:ext cx="3291840" cy="2202307"/>
            </a:xfrm>
            <a:prstGeom prst="roundRect">
              <a:avLst/>
            </a:prstGeom>
            <a:solidFill>
              <a:srgbClr val="99FF99"/>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10"/>
            <p:cNvSpPr/>
            <p:nvPr/>
          </p:nvSpPr>
          <p:spPr>
            <a:xfrm>
              <a:off x="107508" y="2530610"/>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3200" b="1" dirty="0">
                  <a:solidFill>
                    <a:schemeClr val="tx1"/>
                  </a:solidFill>
                </a:rPr>
                <a:t>Effective Use of Resources</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What Makes a Good IT Leader? Continued</a:t>
            </a:r>
          </a:p>
        </p:txBody>
      </p:sp>
      <p:sp>
        <p:nvSpPr>
          <p:cNvPr id="4" name="Slide Number Placeholder 3"/>
          <p:cNvSpPr>
            <a:spLocks noGrp="1"/>
          </p:cNvSpPr>
          <p:nvPr>
            <p:ph type="sldNum" sz="quarter" idx="10"/>
          </p:nvPr>
        </p:nvSpPr>
        <p:spPr/>
        <p:txBody>
          <a:bodyPr/>
          <a:lstStyle/>
          <a:p>
            <a:pPr>
              <a:defRPr/>
            </a:pPr>
            <a:r>
              <a:rPr lang="en-US" dirty="0"/>
              <a:t>				</a:t>
            </a:r>
          </a:p>
        </p:txBody>
      </p:sp>
      <p:grpSp>
        <p:nvGrpSpPr>
          <p:cNvPr id="17" name="Group 16"/>
          <p:cNvGrpSpPr/>
          <p:nvPr/>
        </p:nvGrpSpPr>
        <p:grpSpPr>
          <a:xfrm>
            <a:off x="5257798" y="1653607"/>
            <a:ext cx="4937760" cy="2202307"/>
            <a:chOff x="3276598" y="53970"/>
            <a:chExt cx="4937760" cy="2202307"/>
          </a:xfrm>
          <a:scene3d>
            <a:camera prst="orthographicFront"/>
            <a:lightRig rig="sunset" dir="t"/>
          </a:scene3d>
        </p:grpSpPr>
        <p:sp>
          <p:nvSpPr>
            <p:cNvPr id="27" name="Right Arrow 26"/>
            <p:cNvSpPr/>
            <p:nvPr/>
          </p:nvSpPr>
          <p:spPr>
            <a:xfrm>
              <a:off x="3276598" y="53970"/>
              <a:ext cx="4937760" cy="2202307"/>
            </a:xfrm>
            <a:prstGeom prst="rightArrow">
              <a:avLst>
                <a:gd name="adj1" fmla="val 75000"/>
                <a:gd name="adj2" fmla="val 50000"/>
              </a:avLst>
            </a:prstGeom>
            <a:solidFill>
              <a:srgbClr val="FFFF66">
                <a:alpha val="89804"/>
              </a:srgbClr>
            </a:solidFill>
            <a:sp3d contourW="12700" prstMaterial="flat">
              <a:bevelT w="177800" prst="artDeco"/>
              <a:contourClr>
                <a:schemeClr val="tx1"/>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Right Arrow 4"/>
            <p:cNvSpPr/>
            <p:nvPr/>
          </p:nvSpPr>
          <p:spPr>
            <a:xfrm>
              <a:off x="3276598" y="329258"/>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sz="1600" b="1" dirty="0"/>
                <a:t>Know where and how to exercise leadership</a:t>
              </a:r>
            </a:p>
            <a:p>
              <a:pPr marL="228600" lvl="1" indent="-228600" defTabSz="933450">
                <a:lnSpc>
                  <a:spcPct val="90000"/>
                </a:lnSpc>
                <a:spcAft>
                  <a:spcPct val="15000"/>
                </a:spcAft>
                <a:buFontTx/>
                <a:buChar char="••"/>
                <a:defRPr/>
              </a:pPr>
              <a:r>
                <a:rPr lang="en-US" sz="1600" b="1" dirty="0"/>
                <a:t>Adjust style to suit the situation</a:t>
              </a:r>
            </a:p>
          </p:txBody>
        </p:sp>
      </p:grpSp>
      <p:grpSp>
        <p:nvGrpSpPr>
          <p:cNvPr id="18" name="Group 17"/>
          <p:cNvGrpSpPr/>
          <p:nvPr/>
        </p:nvGrpSpPr>
        <p:grpSpPr>
          <a:xfrm>
            <a:off x="1981200" y="1600201"/>
            <a:ext cx="3291840" cy="2202307"/>
            <a:chOff x="0" y="564"/>
            <a:chExt cx="3291840" cy="2202307"/>
          </a:xfrm>
          <a:scene3d>
            <a:camera prst="orthographicFront"/>
            <a:lightRig rig="threePt" dir="t"/>
          </a:scene3d>
        </p:grpSpPr>
        <p:sp>
          <p:nvSpPr>
            <p:cNvPr id="25" name="Rounded Rectangle 24"/>
            <p:cNvSpPr/>
            <p:nvPr/>
          </p:nvSpPr>
          <p:spPr>
            <a:xfrm>
              <a:off x="0" y="564"/>
              <a:ext cx="3291840" cy="2202307"/>
            </a:xfrm>
            <a:prstGeom prst="roundRect">
              <a:avLst/>
            </a:prstGeom>
            <a:solidFill>
              <a:srgbClr val="FF0000"/>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107508" y="108072"/>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2800" b="1" dirty="0"/>
                <a:t>Flexibility of Approach</a:t>
              </a:r>
            </a:p>
          </p:txBody>
        </p:sp>
      </p:grpSp>
      <p:grpSp>
        <p:nvGrpSpPr>
          <p:cNvPr id="19" name="Group 18"/>
          <p:cNvGrpSpPr/>
          <p:nvPr/>
        </p:nvGrpSpPr>
        <p:grpSpPr>
          <a:xfrm>
            <a:off x="5257798" y="4015802"/>
            <a:ext cx="4937760" cy="2202307"/>
            <a:chOff x="3276598" y="2416165"/>
            <a:chExt cx="4937760" cy="2202307"/>
          </a:xfrm>
          <a:scene3d>
            <a:camera prst="orthographicFront"/>
            <a:lightRig rig="threePt" dir="t"/>
          </a:scene3d>
        </p:grpSpPr>
        <p:sp>
          <p:nvSpPr>
            <p:cNvPr id="23" name="Right Arrow 22"/>
            <p:cNvSpPr/>
            <p:nvPr/>
          </p:nvSpPr>
          <p:spPr>
            <a:xfrm>
              <a:off x="3276598" y="2416165"/>
              <a:ext cx="4937760" cy="2202307"/>
            </a:xfrm>
            <a:prstGeom prst="rightArrow">
              <a:avLst>
                <a:gd name="adj1" fmla="val 75000"/>
                <a:gd name="adj2" fmla="val 50000"/>
              </a:avLst>
            </a:prstGeom>
            <a:solidFill>
              <a:srgbClr val="000066">
                <a:alpha val="89804"/>
              </a:srgbClr>
            </a:solidFill>
            <a:sp3d extrusionH="139700" contourW="50800" prstMaterial="dkEdge">
              <a:bevelT w="177800" prst="artDeco"/>
              <a:extrusionClr>
                <a:srgbClr val="FFFF66"/>
              </a:extrusionClr>
              <a:contourClr>
                <a:srgbClr val="FF3300"/>
              </a:contourClr>
            </a:sp3d>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ight Arrow 8"/>
            <p:cNvSpPr/>
            <p:nvPr/>
          </p:nvSpPr>
          <p:spPr>
            <a:xfrm>
              <a:off x="3276598" y="2691453"/>
              <a:ext cx="4111895" cy="1651731"/>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3335" tIns="13335" rIns="13335" bIns="13335" spcCol="1270"/>
            <a:lstStyle/>
            <a:p>
              <a:pPr marL="228600" lvl="1" indent="-228600" defTabSz="933450">
                <a:lnSpc>
                  <a:spcPct val="90000"/>
                </a:lnSpc>
                <a:spcAft>
                  <a:spcPct val="15000"/>
                </a:spcAft>
                <a:buFontTx/>
                <a:buChar char="••"/>
                <a:defRPr/>
              </a:pPr>
              <a:r>
                <a:rPr lang="en-US" sz="1600" b="1" dirty="0">
                  <a:solidFill>
                    <a:srgbClr val="FFFF00"/>
                  </a:solidFill>
                </a:rPr>
                <a:t>Ability to articulate contributions in business terms</a:t>
              </a:r>
            </a:p>
            <a:p>
              <a:pPr marL="228600" lvl="1" indent="-228600" defTabSz="933450">
                <a:lnSpc>
                  <a:spcPct val="90000"/>
                </a:lnSpc>
                <a:spcAft>
                  <a:spcPct val="15000"/>
                </a:spcAft>
                <a:buFontTx/>
                <a:buChar char="••"/>
                <a:defRPr/>
              </a:pPr>
              <a:r>
                <a:rPr lang="en-US" sz="1600" b="1" dirty="0">
                  <a:solidFill>
                    <a:srgbClr val="FFFF00"/>
                  </a:solidFill>
                </a:rPr>
                <a:t>Ability to interact with business leaders</a:t>
              </a:r>
            </a:p>
            <a:p>
              <a:pPr marL="228600" lvl="1" indent="-228600" defTabSz="933450">
                <a:lnSpc>
                  <a:spcPct val="90000"/>
                </a:lnSpc>
                <a:spcAft>
                  <a:spcPct val="15000"/>
                </a:spcAft>
                <a:buFontTx/>
                <a:buChar char="••"/>
                <a:defRPr/>
              </a:pPr>
              <a:r>
                <a:rPr lang="en-US" sz="1600" b="1" dirty="0">
                  <a:solidFill>
                    <a:srgbClr val="FFFF00"/>
                  </a:solidFill>
                </a:rPr>
                <a:t>Ability to educate and guide business leaders in the use of technology</a:t>
              </a:r>
            </a:p>
          </p:txBody>
        </p:sp>
      </p:grpSp>
      <p:grpSp>
        <p:nvGrpSpPr>
          <p:cNvPr id="20" name="Group 19"/>
          <p:cNvGrpSpPr/>
          <p:nvPr/>
        </p:nvGrpSpPr>
        <p:grpSpPr>
          <a:xfrm>
            <a:off x="1981200" y="4022739"/>
            <a:ext cx="3291840" cy="2202307"/>
            <a:chOff x="0" y="2423102"/>
            <a:chExt cx="3291840" cy="2202307"/>
          </a:xfrm>
          <a:scene3d>
            <a:camera prst="orthographicFront"/>
            <a:lightRig rig="threePt" dir="t"/>
          </a:scene3d>
        </p:grpSpPr>
        <p:sp>
          <p:nvSpPr>
            <p:cNvPr id="21" name="Rounded Rectangle 20"/>
            <p:cNvSpPr/>
            <p:nvPr/>
          </p:nvSpPr>
          <p:spPr>
            <a:xfrm>
              <a:off x="0" y="2423102"/>
              <a:ext cx="3291840" cy="2202307"/>
            </a:xfrm>
            <a:prstGeom prst="roundRect">
              <a:avLst/>
            </a:prstGeom>
            <a:solidFill>
              <a:srgbClr val="00CC99"/>
            </a:solidFill>
            <a:sp3d>
              <a:bevelT w="177800" h="127000" prst="rible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ounded Rectangle 10"/>
            <p:cNvSpPr/>
            <p:nvPr/>
          </p:nvSpPr>
          <p:spPr>
            <a:xfrm>
              <a:off x="107508" y="2530610"/>
              <a:ext cx="3076824" cy="1987291"/>
            </a:xfrm>
            <a:prstGeom prst="rect">
              <a:avLst/>
            </a:prstGeom>
            <a:sp3d/>
          </p:spPr>
          <p:style>
            <a:lnRef idx="0">
              <a:scrgbClr r="0" g="0" b="0"/>
            </a:lnRef>
            <a:fillRef idx="0">
              <a:scrgbClr r="0" g="0" b="0"/>
            </a:fillRef>
            <a:effectRef idx="0">
              <a:scrgbClr r="0" g="0" b="0"/>
            </a:effectRef>
            <a:fontRef idx="minor">
              <a:schemeClr val="lt1"/>
            </a:fontRef>
          </p:style>
          <p:txBody>
            <a:bodyPr lIns="163830" tIns="81915" rIns="163830" bIns="81915" spcCol="1270" anchor="ctr"/>
            <a:lstStyle/>
            <a:p>
              <a:pPr algn="ctr" defTabSz="1911350">
                <a:lnSpc>
                  <a:spcPct val="90000"/>
                </a:lnSpc>
                <a:spcAft>
                  <a:spcPct val="35000"/>
                </a:spcAft>
                <a:defRPr/>
              </a:pPr>
              <a:r>
                <a:rPr lang="en-US" sz="2800" b="1" dirty="0"/>
                <a:t>Ability to Gain Business Attention</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t>Flexible Leadership Styles </a:t>
            </a:r>
            <a:r>
              <a:rPr lang="en-US" sz="1600" dirty="0"/>
              <a:t>(Roberts and </a:t>
            </a:r>
            <a:r>
              <a:rPr lang="en-US" sz="1600" dirty="0" err="1"/>
              <a:t>Mingay</a:t>
            </a:r>
            <a:r>
              <a:rPr lang="en-US" sz="1600" dirty="0"/>
              <a:t>, 2004)</a:t>
            </a:r>
          </a:p>
        </p:txBody>
      </p:sp>
      <p:sp>
        <p:nvSpPr>
          <p:cNvPr id="27650" name="Content Placeholder 5"/>
          <p:cNvSpPr>
            <a:spLocks noGrp="1"/>
          </p:cNvSpPr>
          <p:nvPr>
            <p:ph sz="half" idx="1"/>
          </p:nvPr>
        </p:nvSpPr>
        <p:spPr>
          <a:xfrm>
            <a:off x="1981200" y="1773239"/>
            <a:ext cx="4038600" cy="4624387"/>
          </a:xfrm>
        </p:spPr>
        <p:txBody>
          <a:bodyPr/>
          <a:lstStyle/>
          <a:p>
            <a:pPr eaLnBrk="1" hangingPunct="1">
              <a:buFontTx/>
              <a:buBlip>
                <a:blip r:embed="rId2"/>
              </a:buBlip>
            </a:pPr>
            <a:r>
              <a:rPr lang="en-US" b="1"/>
              <a:t>Commanding – </a:t>
            </a:r>
            <a:r>
              <a:rPr lang="en-US"/>
              <a:t>“Do What I Tell You”</a:t>
            </a:r>
            <a:br>
              <a:rPr lang="en-US" b="1"/>
            </a:br>
            <a:endParaRPr lang="en-US" b="1"/>
          </a:p>
          <a:p>
            <a:pPr eaLnBrk="1" hangingPunct="1">
              <a:buFontTx/>
              <a:buBlip>
                <a:blip r:embed="rId2"/>
              </a:buBlip>
            </a:pPr>
            <a:r>
              <a:rPr lang="en-US" b="1"/>
              <a:t>Pacesetting – </a:t>
            </a:r>
            <a:r>
              <a:rPr lang="en-US"/>
              <a:t>“Do as I Do Now”</a:t>
            </a:r>
            <a:br>
              <a:rPr lang="en-US" b="1"/>
            </a:br>
            <a:endParaRPr lang="en-US" b="1"/>
          </a:p>
          <a:p>
            <a:pPr eaLnBrk="1" hangingPunct="1">
              <a:buFontTx/>
              <a:buBlip>
                <a:blip r:embed="rId2"/>
              </a:buBlip>
            </a:pPr>
            <a:r>
              <a:rPr lang="en-US" b="1"/>
              <a:t>Visionary – </a:t>
            </a:r>
            <a:r>
              <a:rPr lang="en-US"/>
              <a:t>“Come with Me”</a:t>
            </a:r>
          </a:p>
        </p:txBody>
      </p:sp>
      <p:sp>
        <p:nvSpPr>
          <p:cNvPr id="27651" name="Content Placeholder 6"/>
          <p:cNvSpPr>
            <a:spLocks noGrp="1"/>
          </p:cNvSpPr>
          <p:nvPr>
            <p:ph sz="half" idx="2"/>
          </p:nvPr>
        </p:nvSpPr>
        <p:spPr>
          <a:xfrm>
            <a:off x="6172200" y="1773239"/>
            <a:ext cx="4038600" cy="4624387"/>
          </a:xfrm>
        </p:spPr>
        <p:txBody>
          <a:bodyPr/>
          <a:lstStyle/>
          <a:p>
            <a:pPr eaLnBrk="1" hangingPunct="1">
              <a:buFontTx/>
              <a:buBlip>
                <a:blip r:embed="rId2"/>
              </a:buBlip>
            </a:pPr>
            <a:r>
              <a:rPr lang="en-US" b="1"/>
              <a:t>Affiliate </a:t>
            </a:r>
            <a:r>
              <a:rPr lang="en-US"/>
              <a:t>– “People come First”</a:t>
            </a:r>
            <a:br>
              <a:rPr lang="en-US" b="1"/>
            </a:br>
            <a:endParaRPr lang="en-US" b="1"/>
          </a:p>
          <a:p>
            <a:pPr eaLnBrk="1" hangingPunct="1">
              <a:buFontTx/>
              <a:buBlip>
                <a:blip r:embed="rId2"/>
              </a:buBlip>
            </a:pPr>
            <a:r>
              <a:rPr lang="en-US" b="1"/>
              <a:t>Coaching – </a:t>
            </a:r>
            <a:r>
              <a:rPr lang="en-US"/>
              <a:t>“Try This”</a:t>
            </a:r>
            <a:br>
              <a:rPr lang="en-US" b="1"/>
            </a:br>
            <a:endParaRPr lang="en-US" b="1"/>
          </a:p>
          <a:p>
            <a:pPr eaLnBrk="1" hangingPunct="1">
              <a:buFontTx/>
              <a:buBlip>
                <a:blip r:embed="rId2"/>
              </a:buBlip>
            </a:pPr>
            <a:r>
              <a:rPr lang="en-US" b="1"/>
              <a:t>Democratic – </a:t>
            </a:r>
            <a:r>
              <a:rPr lang="en-US"/>
              <a:t>“What do You Think”</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Effective Leadership Development Requires…</a:t>
            </a:r>
          </a:p>
        </p:txBody>
      </p:sp>
      <p:pic>
        <p:nvPicPr>
          <p:cNvPr id="28674" name="Content Placeholder 4" descr="Fig18.1.jpg"/>
          <p:cNvPicPr>
            <a:picLocks noGrp="1" noChangeAspect="1"/>
          </p:cNvPicPr>
          <p:nvPr>
            <p:ph idx="1"/>
          </p:nvPr>
        </p:nvPicPr>
        <p:blipFill>
          <a:blip r:embed="rId2"/>
          <a:srcRect/>
          <a:stretch>
            <a:fillRect/>
          </a:stretch>
        </p:blipFill>
        <p:spPr>
          <a:xfrm>
            <a:off x="4572000" y="1600200"/>
            <a:ext cx="5194300" cy="4902200"/>
          </a:xfrm>
        </p:spPr>
      </p:pic>
      <p:sp>
        <p:nvSpPr>
          <p:cNvPr id="4" name="Slide Number Placeholder 3"/>
          <p:cNvSpPr>
            <a:spLocks noGrp="1"/>
          </p:cNvSpPr>
          <p:nvPr>
            <p:ph type="sldNum" sz="quarter" idx="10"/>
          </p:nvPr>
        </p:nvSpPr>
        <p:spPr/>
        <p:txBody>
          <a:bodyPr/>
          <a:lstStyle/>
          <a:p>
            <a:pPr>
              <a:defRPr/>
            </a:pPr>
            <a:r>
              <a:rPr lang="en-US" dirty="0"/>
              <a:t>				</a:t>
            </a:r>
          </a:p>
        </p:txBody>
      </p:sp>
      <p:sp>
        <p:nvSpPr>
          <p:cNvPr id="28676" name="Text Box 5"/>
          <p:cNvSpPr txBox="1">
            <a:spLocks noChangeArrowheads="1"/>
          </p:cNvSpPr>
          <p:nvPr/>
        </p:nvSpPr>
        <p:spPr bwMode="auto">
          <a:xfrm>
            <a:off x="2514600" y="1676401"/>
            <a:ext cx="1676400" cy="366713"/>
          </a:xfrm>
          <a:prstGeom prst="rect">
            <a:avLst/>
          </a:prstGeom>
          <a:noFill/>
          <a:ln w="9525">
            <a:noFill/>
            <a:miter lim="800000"/>
            <a:headEnd/>
            <a:tailEnd/>
          </a:ln>
        </p:spPr>
        <p:txBody>
          <a:bodyPr>
            <a:spAutoFit/>
          </a:bodyPr>
          <a:lstStyle/>
          <a:p>
            <a:pPr>
              <a:spcBef>
                <a:spcPct val="50000"/>
              </a:spcBef>
            </a:pPr>
            <a:r>
              <a:rPr lang="en-US"/>
              <a:t>Figure 18.1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Elements of a Supportive Environment Include</a:t>
            </a:r>
          </a:p>
        </p:txBody>
      </p:sp>
      <p:sp>
        <p:nvSpPr>
          <p:cNvPr id="29698" name="Content Placeholder 2"/>
          <p:cNvSpPr>
            <a:spLocks noGrp="1"/>
          </p:cNvSpPr>
          <p:nvPr>
            <p:ph idx="1"/>
          </p:nvPr>
        </p:nvSpPr>
        <p:spPr>
          <a:xfrm>
            <a:off x="1124125" y="2239860"/>
            <a:ext cx="8477075" cy="3932339"/>
          </a:xfrm>
        </p:spPr>
        <p:txBody>
          <a:bodyPr/>
          <a:lstStyle/>
          <a:p>
            <a:pPr eaLnBrk="1" hangingPunct="1">
              <a:buFontTx/>
              <a:buBlip>
                <a:blip r:embed="rId2"/>
              </a:buBlip>
            </a:pPr>
            <a:r>
              <a:rPr lang="en-US" dirty="0"/>
              <a:t>Well articulated and instantiated values</a:t>
            </a:r>
            <a:br>
              <a:rPr lang="en-US" dirty="0"/>
            </a:br>
            <a:endParaRPr lang="en-US" dirty="0"/>
          </a:p>
          <a:p>
            <a:pPr eaLnBrk="1" hangingPunct="1">
              <a:buFontTx/>
              <a:buBlip>
                <a:blip r:embed="rId2"/>
              </a:buBlip>
            </a:pPr>
            <a:r>
              <a:rPr lang="en-US" dirty="0"/>
              <a:t>A climate of trust</a:t>
            </a:r>
            <a:br>
              <a:rPr lang="en-US" dirty="0"/>
            </a:br>
            <a:endParaRPr lang="en-US" dirty="0"/>
          </a:p>
          <a:p>
            <a:pPr eaLnBrk="1" hangingPunct="1">
              <a:buFontTx/>
              <a:buBlip>
                <a:blip r:embed="rId2"/>
              </a:buBlip>
            </a:pPr>
            <a:r>
              <a:rPr lang="en-US" dirty="0"/>
              <a:t>Empowerment</a:t>
            </a:r>
            <a:br>
              <a:rPr lang="en-US" dirty="0"/>
            </a:br>
            <a:endParaRPr lang="en-US" dirty="0"/>
          </a:p>
          <a:p>
            <a:pPr eaLnBrk="1" hangingPunct="1">
              <a:buFontTx/>
              <a:buBlip>
                <a:blip r:embed="rId2"/>
              </a:buBlip>
            </a:pPr>
            <a:r>
              <a:rPr lang="en-US" dirty="0"/>
              <a:t>Clear and frequent communication</a:t>
            </a:r>
            <a:br>
              <a:rPr lang="en-US" dirty="0"/>
            </a:br>
            <a:endParaRPr lang="en-US" dirty="0"/>
          </a:p>
          <a:p>
            <a:pPr eaLnBrk="1" hangingPunct="1">
              <a:buFontTx/>
              <a:buBlip>
                <a:blip r:embed="rId2"/>
              </a:buBlip>
            </a:pPr>
            <a:r>
              <a:rPr lang="en-US" dirty="0"/>
              <a:t>Accountability</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Process &amp; Practices</a:t>
            </a:r>
          </a:p>
        </p:txBody>
      </p:sp>
      <p:sp>
        <p:nvSpPr>
          <p:cNvPr id="30722" name="Content Placeholder 2"/>
          <p:cNvSpPr>
            <a:spLocks noGrp="1"/>
          </p:cNvSpPr>
          <p:nvPr>
            <p:ph idx="1"/>
          </p:nvPr>
        </p:nvSpPr>
        <p:spPr/>
        <p:txBody>
          <a:bodyPr/>
          <a:lstStyle/>
          <a:p>
            <a:pPr eaLnBrk="1" hangingPunct="1">
              <a:buFontTx/>
              <a:buBlip>
                <a:blip r:embed="rId2"/>
              </a:buBlip>
            </a:pPr>
            <a:r>
              <a:rPr lang="en-US"/>
              <a:t>Activities such as planning, budgeting, conflict resolution, service delivery, and financial reviews should be well defined and documented</a:t>
            </a:r>
            <a:br>
              <a:rPr lang="en-US"/>
            </a:br>
            <a:endParaRPr lang="en-US"/>
          </a:p>
          <a:p>
            <a:pPr eaLnBrk="1" hangingPunct="1">
              <a:buFontTx/>
              <a:buBlip>
                <a:blip r:embed="rId2"/>
              </a:buBlip>
            </a:pPr>
            <a:r>
              <a:rPr lang="en-US"/>
              <a:t>Establish job rotations and mentoring programs</a:t>
            </a:r>
            <a:br>
              <a:rPr lang="en-US"/>
            </a:br>
            <a:endParaRPr lang="en-US"/>
          </a:p>
          <a:p>
            <a:pPr eaLnBrk="1" hangingPunct="1">
              <a:buFontTx/>
              <a:buNone/>
            </a:pPr>
            <a:endParaRPr lang="en-US"/>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Managing IT-based Risk</a:t>
            </a:r>
          </a:p>
        </p:txBody>
      </p:sp>
      <p:sp>
        <p:nvSpPr>
          <p:cNvPr id="3" name="Content Placeholder 2"/>
          <p:cNvSpPr>
            <a:spLocks noGrp="1"/>
          </p:cNvSpPr>
          <p:nvPr>
            <p:ph idx="1"/>
          </p:nvPr>
        </p:nvSpPr>
        <p:spPr/>
        <p:txBody>
          <a:bodyPr/>
          <a:lstStyle/>
          <a:p>
            <a:r>
              <a:rPr lang="en-US" dirty="0"/>
              <a:t>IT is now affecting almost every aspect of a business. It is important to manage IT-based risks to </a:t>
            </a:r>
            <a:r>
              <a:rPr lang="en-US" u="sng" dirty="0"/>
              <a:t>avoid service disruption</a:t>
            </a:r>
            <a:r>
              <a:rPr lang="en-US" dirty="0"/>
              <a:t>, </a:t>
            </a:r>
            <a:r>
              <a:rPr lang="en-US" u="sng" dirty="0"/>
              <a:t>loss of reputation </a:t>
            </a:r>
            <a:r>
              <a:rPr lang="en-US" dirty="0"/>
              <a:t>or </a:t>
            </a:r>
            <a:r>
              <a:rPr lang="en-US" u="sng" dirty="0"/>
              <a:t>legal liabilities</a:t>
            </a:r>
            <a:r>
              <a:rPr lang="en-US" dirty="0"/>
              <a:t>.</a:t>
            </a:r>
          </a:p>
          <a:p>
            <a:r>
              <a:rPr lang="en-US" dirty="0"/>
              <a:t>Not every risk affecting an enterprise with be an IT-based risk, but a large number of risks affecting the enterprise have an IT-based component.</a:t>
            </a:r>
          </a:p>
          <a:p>
            <a:r>
              <a:rPr lang="en-US" b="1" dirty="0"/>
              <a:t>Risk management</a:t>
            </a:r>
            <a:r>
              <a:rPr lang="en-US" dirty="0"/>
              <a:t> is perennially the </a:t>
            </a:r>
            <a:r>
              <a:rPr lang="en-US" u="sng" dirty="0"/>
              <a:t>top ten priorities</a:t>
            </a:r>
            <a:r>
              <a:rPr lang="en-US" dirty="0"/>
              <a:t> for CIOs and efforts are being made to put effective capabilities and processes in place in IT organizations.</a:t>
            </a:r>
          </a:p>
        </p:txBody>
      </p:sp>
    </p:spTree>
    <p:extLst>
      <p:ext uri="{BB962C8B-B14F-4D97-AF65-F5344CB8AC3E}">
        <p14:creationId xmlns:p14="http://schemas.microsoft.com/office/powerpoint/2010/main" val="1058162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Formal Training</a:t>
            </a:r>
          </a:p>
        </p:txBody>
      </p:sp>
      <p:sp>
        <p:nvSpPr>
          <p:cNvPr id="31746" name="Content Placeholder 2"/>
          <p:cNvSpPr>
            <a:spLocks noGrp="1"/>
          </p:cNvSpPr>
          <p:nvPr>
            <p:ph idx="1"/>
          </p:nvPr>
        </p:nvSpPr>
        <p:spPr/>
        <p:txBody>
          <a:bodyPr/>
          <a:lstStyle/>
          <a:p>
            <a:pPr eaLnBrk="1" hangingPunct="1">
              <a:buFontTx/>
              <a:buBlip>
                <a:blip r:embed="rId2"/>
              </a:buBlip>
            </a:pPr>
            <a:r>
              <a:rPr lang="en-US"/>
              <a:t>Can be internally developed or externally purchased</a:t>
            </a:r>
            <a:br>
              <a:rPr lang="en-US"/>
            </a:br>
            <a:endParaRPr lang="en-US"/>
          </a:p>
          <a:p>
            <a:pPr eaLnBrk="1" hangingPunct="1">
              <a:buFontTx/>
              <a:buBlip>
                <a:blip r:embed="rId2"/>
              </a:buBlip>
            </a:pPr>
            <a:r>
              <a:rPr lang="en-US"/>
              <a:t>Requires a time commitment to ensure staff can take advantage of training</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IT Value Proposition Leadership Development Rubric</a:t>
            </a:r>
          </a:p>
        </p:txBody>
      </p:sp>
      <p:sp>
        <p:nvSpPr>
          <p:cNvPr id="32770" name="Content Placeholder 2"/>
          <p:cNvSpPr>
            <a:spLocks noGrp="1"/>
          </p:cNvSpPr>
          <p:nvPr>
            <p:ph idx="1"/>
          </p:nvPr>
        </p:nvSpPr>
        <p:spPr/>
        <p:txBody>
          <a:bodyPr/>
          <a:lstStyle/>
          <a:p>
            <a:pPr eaLnBrk="1" hangingPunct="1">
              <a:buFontTx/>
              <a:buBlip>
                <a:blip r:embed="rId2"/>
              </a:buBlip>
            </a:pPr>
            <a:r>
              <a:rPr lang="en-US"/>
              <a:t>What is the value?</a:t>
            </a:r>
            <a:br>
              <a:rPr lang="en-US"/>
            </a:br>
            <a:endParaRPr lang="en-US"/>
          </a:p>
          <a:p>
            <a:pPr eaLnBrk="1" hangingPunct="1">
              <a:buFontTx/>
              <a:buBlip>
                <a:blip r:embed="rId2"/>
              </a:buBlip>
            </a:pPr>
            <a:r>
              <a:rPr lang="en-US"/>
              <a:t>Who will deliver the value?</a:t>
            </a:r>
            <a:br>
              <a:rPr lang="en-US"/>
            </a:br>
            <a:endParaRPr lang="en-US"/>
          </a:p>
          <a:p>
            <a:pPr eaLnBrk="1" hangingPunct="1">
              <a:buFontTx/>
              <a:buBlip>
                <a:blip r:embed="rId2"/>
              </a:buBlip>
            </a:pPr>
            <a:r>
              <a:rPr lang="en-US"/>
              <a:t>When will the value be realized?</a:t>
            </a:r>
            <a:br>
              <a:rPr lang="en-US"/>
            </a:br>
            <a:endParaRPr lang="en-US"/>
          </a:p>
          <a:p>
            <a:pPr eaLnBrk="1" hangingPunct="1">
              <a:buFontTx/>
              <a:buBlip>
                <a:blip r:embed="rId2"/>
              </a:buBlip>
            </a:pPr>
            <a:r>
              <a:rPr lang="en-US"/>
              <a:t>How will the value be delivered?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Conclusion</a:t>
            </a:r>
          </a:p>
        </p:txBody>
      </p:sp>
      <p:sp>
        <p:nvSpPr>
          <p:cNvPr id="33794" name="Content Placeholder 2"/>
          <p:cNvSpPr>
            <a:spLocks noGrp="1"/>
          </p:cNvSpPr>
          <p:nvPr>
            <p:ph idx="1"/>
          </p:nvPr>
        </p:nvSpPr>
        <p:spPr/>
        <p:txBody>
          <a:bodyPr/>
          <a:lstStyle/>
          <a:p>
            <a:pPr>
              <a:buFontTx/>
              <a:buBlip>
                <a:blip r:embed="rId2"/>
              </a:buBlip>
            </a:pPr>
            <a:r>
              <a:rPr lang="en-US"/>
              <a:t>Senior IT leaders must make IT leadership development a priority if IT is going to contribute to business strategy.</a:t>
            </a:r>
            <a:br>
              <a:rPr lang="en-US"/>
            </a:br>
            <a:endParaRPr lang="en-US"/>
          </a:p>
          <a:p>
            <a:pPr>
              <a:buFontTx/>
              <a:buBlip>
                <a:blip r:embed="rId2"/>
              </a:buBlip>
            </a:pPr>
            <a:r>
              <a:rPr lang="en-US"/>
              <a:t>Management must take a comprehensive approach to integrate culture, behavior, processes, and training to deliver business value.</a:t>
            </a:r>
          </a:p>
        </p:txBody>
      </p:sp>
      <p:sp>
        <p:nvSpPr>
          <p:cNvPr id="4" name="Slide Number Placeholder 3"/>
          <p:cNvSpPr>
            <a:spLocks noGrp="1"/>
          </p:cNvSpPr>
          <p:nvPr>
            <p:ph type="sldNum" sz="quarter" idx="10"/>
          </p:nvPr>
        </p:nvSpPr>
        <p:spPr/>
        <p:txBody>
          <a:bodyPr/>
          <a:lstStyle/>
          <a:p>
            <a:pPr>
              <a:defRPr/>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Managing IT-based Risk</a:t>
            </a:r>
          </a:p>
        </p:txBody>
      </p:sp>
      <p:sp>
        <p:nvSpPr>
          <p:cNvPr id="3" name="Content Placeholder 2"/>
          <p:cNvSpPr>
            <a:spLocks noGrp="1"/>
          </p:cNvSpPr>
          <p:nvPr>
            <p:ph idx="1"/>
          </p:nvPr>
        </p:nvSpPr>
        <p:spPr/>
        <p:txBody>
          <a:bodyPr/>
          <a:lstStyle/>
          <a:p>
            <a:r>
              <a:rPr lang="en-US" dirty="0"/>
              <a:t>The </a:t>
            </a:r>
            <a:r>
              <a:rPr lang="en-US" u="sng" dirty="0"/>
              <a:t>top ten priorities</a:t>
            </a:r>
            <a:r>
              <a:rPr lang="en-US" dirty="0"/>
              <a:t> for CIOs:</a:t>
            </a:r>
          </a:p>
          <a:p>
            <a:pPr lvl="2"/>
            <a:r>
              <a:rPr lang="en-US" dirty="0"/>
              <a:t>Cybersecurity &amp; risk management </a:t>
            </a:r>
          </a:p>
          <a:p>
            <a:pPr lvl="2"/>
            <a:r>
              <a:rPr lang="en-US" dirty="0"/>
              <a:t>Digital Government / Digital Services </a:t>
            </a:r>
          </a:p>
          <a:p>
            <a:pPr lvl="2"/>
            <a:r>
              <a:rPr lang="en-US" dirty="0"/>
              <a:t>Cloud Services </a:t>
            </a:r>
          </a:p>
          <a:p>
            <a:pPr lvl="2"/>
            <a:r>
              <a:rPr lang="en-US" dirty="0"/>
              <a:t>Broadband / Wireless Connectivity</a:t>
            </a:r>
          </a:p>
          <a:p>
            <a:pPr lvl="2"/>
            <a:r>
              <a:rPr lang="en-US" dirty="0"/>
              <a:t>Budget, Cost control, Fiscal management </a:t>
            </a:r>
          </a:p>
          <a:p>
            <a:pPr lvl="2"/>
            <a:r>
              <a:rPr lang="en-US" dirty="0"/>
              <a:t>Data management and analytics </a:t>
            </a:r>
          </a:p>
          <a:p>
            <a:pPr lvl="2"/>
            <a:r>
              <a:rPr lang="en-US" dirty="0"/>
              <a:t>Consolidation / Optimization </a:t>
            </a:r>
          </a:p>
          <a:p>
            <a:pPr lvl="2"/>
            <a:r>
              <a:rPr lang="en-US" dirty="0"/>
              <a:t>Identify and access management </a:t>
            </a:r>
          </a:p>
          <a:p>
            <a:pPr lvl="2"/>
            <a:r>
              <a:rPr lang="en-US" dirty="0"/>
              <a:t>Workforce </a:t>
            </a:r>
          </a:p>
          <a:p>
            <a:pPr lvl="2"/>
            <a:r>
              <a:rPr lang="en-US" dirty="0"/>
              <a:t>Customer Relationship Management    </a:t>
            </a:r>
          </a:p>
          <a:p>
            <a:endParaRPr lang="en-US" dirty="0"/>
          </a:p>
        </p:txBody>
      </p:sp>
    </p:spTree>
    <p:extLst>
      <p:ext uri="{BB962C8B-B14F-4D97-AF65-F5344CB8AC3E}">
        <p14:creationId xmlns:p14="http://schemas.microsoft.com/office/powerpoint/2010/main" val="199534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 of IT-based Risk</a:t>
            </a:r>
          </a:p>
        </p:txBody>
      </p:sp>
      <p:sp>
        <p:nvSpPr>
          <p:cNvPr id="3" name="Content Placeholder 2"/>
          <p:cNvSpPr>
            <a:spLocks noGrp="1"/>
          </p:cNvSpPr>
          <p:nvPr>
            <p:ph idx="1"/>
          </p:nvPr>
        </p:nvSpPr>
        <p:spPr/>
        <p:txBody>
          <a:bodyPr/>
          <a:lstStyle/>
          <a:p>
            <a:r>
              <a:rPr lang="en-US" b="1" dirty="0"/>
              <a:t>IT leaders agree </a:t>
            </a:r>
            <a:r>
              <a:rPr lang="en-US" dirty="0"/>
              <a:t>that IT-based risk must be dealt with holistically. However, it can be difficult because…</a:t>
            </a:r>
          </a:p>
          <a:p>
            <a:r>
              <a:rPr lang="en-US" dirty="0"/>
              <a:t>Every category of risk has a different vocabulary – financial, software, information security, disaster recovery planning, governance legal.</a:t>
            </a:r>
          </a:p>
          <a:p>
            <a:r>
              <a:rPr lang="en-US" dirty="0"/>
              <a:t>Risk is often managed in </a:t>
            </a:r>
            <a:r>
              <a:rPr lang="en-US" b="1" dirty="0"/>
              <a:t>silos</a:t>
            </a:r>
            <a:r>
              <a:rPr lang="en-US" dirty="0"/>
              <a:t> in organizations, resulting in uncoordinated approaches to its management and to decision-making incorporating risk.</a:t>
            </a:r>
          </a:p>
          <a:p>
            <a:r>
              <a:rPr lang="en-US" dirty="0"/>
              <a:t>The connection among all of the different risk perspectives is the enterprise. A holistic view must put the enterprise front and center in any framework. </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24085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 of IT-based Risk (Cont’d)</a:t>
            </a:r>
          </a:p>
        </p:txBody>
      </p:sp>
      <p:sp>
        <p:nvSpPr>
          <p:cNvPr id="3" name="Content Placeholder 2"/>
          <p:cNvSpPr>
            <a:spLocks noGrp="1"/>
          </p:cNvSpPr>
          <p:nvPr>
            <p:ph idx="1"/>
          </p:nvPr>
        </p:nvSpPr>
        <p:spPr/>
        <p:txBody>
          <a:bodyPr/>
          <a:lstStyle/>
          <a:p>
            <a:r>
              <a:rPr lang="en-US" dirty="0"/>
              <a:t>A risk to the enterprise include anything that affects its:</a:t>
            </a:r>
          </a:p>
          <a:p>
            <a:pPr lvl="1"/>
            <a:r>
              <a:rPr lang="en-US" dirty="0"/>
              <a:t>Brand</a:t>
            </a:r>
          </a:p>
          <a:p>
            <a:pPr lvl="1"/>
            <a:r>
              <a:rPr lang="en-US" dirty="0"/>
              <a:t>Reputation</a:t>
            </a:r>
          </a:p>
          <a:p>
            <a:pPr lvl="1"/>
            <a:r>
              <a:rPr lang="en-US" dirty="0"/>
              <a:t>Competitiveness</a:t>
            </a:r>
          </a:p>
          <a:p>
            <a:pPr lvl="1"/>
            <a:r>
              <a:rPr lang="en-US" dirty="0"/>
              <a:t>Financial value</a:t>
            </a:r>
          </a:p>
          <a:p>
            <a:pPr lvl="1"/>
            <a:r>
              <a:rPr lang="en-US" dirty="0"/>
              <a:t>End state (i.e., its overall effectiveness, efficiency, and success)</a:t>
            </a:r>
          </a:p>
          <a:p>
            <a:endParaRPr lang="en-US" dirty="0"/>
          </a:p>
        </p:txBody>
      </p:sp>
    </p:spTree>
    <p:extLst>
      <p:ext uri="{BB962C8B-B14F-4D97-AF65-F5344CB8AC3E}">
        <p14:creationId xmlns:p14="http://schemas.microsoft.com/office/powerpoint/2010/main" val="53031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064570" y="1786111"/>
            <a:ext cx="788393" cy="4667275"/>
          </a:xfrm>
          <a:prstGeom prst="rect">
            <a:avLst/>
          </a:prstGeom>
          <a:ln w="63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 Holistic View of IT-based Risk (Cont’d)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dirty="0"/>
          </a:p>
        </p:txBody>
      </p:sp>
      <p:sp>
        <p:nvSpPr>
          <p:cNvPr id="6" name="Rectangle 5"/>
          <p:cNvSpPr/>
          <p:nvPr/>
        </p:nvSpPr>
        <p:spPr>
          <a:xfrm>
            <a:off x="3063240" y="1786111"/>
            <a:ext cx="7068312" cy="685800"/>
          </a:xfrm>
          <a:prstGeom prst="rect">
            <a:avLst/>
          </a:prstGeom>
          <a:ln w="6350"/>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t>Legal/Regulatory                       Hazards                                Third Parties</a:t>
            </a:r>
          </a:p>
        </p:txBody>
      </p:sp>
      <p:sp>
        <p:nvSpPr>
          <p:cNvPr id="7" name="Rectangle 6"/>
          <p:cNvSpPr/>
          <p:nvPr/>
        </p:nvSpPr>
        <p:spPr>
          <a:xfrm>
            <a:off x="3063240" y="4754880"/>
            <a:ext cx="7068312" cy="685800"/>
          </a:xfrm>
          <a:prstGeom prst="rect">
            <a:avLst/>
          </a:prstGeom>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Operations                            Information                   System Development</a:t>
            </a:r>
          </a:p>
        </p:txBody>
      </p:sp>
      <p:sp>
        <p:nvSpPr>
          <p:cNvPr id="8" name="Rectangle 7"/>
          <p:cNvSpPr/>
          <p:nvPr/>
        </p:nvSpPr>
        <p:spPr>
          <a:xfrm>
            <a:off x="3063240" y="5604133"/>
            <a:ext cx="7068312" cy="685800"/>
          </a:xfrm>
          <a:prstGeom prst="rect">
            <a:avLst/>
          </a:prstGeom>
          <a:ln w="6350"/>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People          Processes           Controls            Culture            Governance</a:t>
            </a:r>
          </a:p>
        </p:txBody>
      </p:sp>
      <p:sp>
        <p:nvSpPr>
          <p:cNvPr id="9" name="Explosion 2 8"/>
          <p:cNvSpPr/>
          <p:nvPr/>
        </p:nvSpPr>
        <p:spPr>
          <a:xfrm>
            <a:off x="5074920" y="2843214"/>
            <a:ext cx="3447288" cy="1567794"/>
          </a:xfrm>
          <a:prstGeom prst="irregularSeal2">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Risk</a:t>
            </a:r>
          </a:p>
        </p:txBody>
      </p:sp>
      <p:sp>
        <p:nvSpPr>
          <p:cNvPr id="10" name="Down Arrow 9"/>
          <p:cNvSpPr/>
          <p:nvPr/>
        </p:nvSpPr>
        <p:spPr>
          <a:xfrm>
            <a:off x="6464360" y="2471911"/>
            <a:ext cx="266071" cy="445025"/>
          </a:xfrm>
          <a:prstGeom prst="downArrow">
            <a:avLst/>
          </a:prstGeom>
          <a:ln w="63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Down Arrow 10"/>
          <p:cNvSpPr/>
          <p:nvPr/>
        </p:nvSpPr>
        <p:spPr>
          <a:xfrm flipV="1">
            <a:off x="6532493" y="4194597"/>
            <a:ext cx="266071" cy="445025"/>
          </a:xfrm>
          <a:prstGeom prst="downArrow">
            <a:avLst/>
          </a:prstGeom>
          <a:ln w="63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TextBox 11"/>
          <p:cNvSpPr txBox="1"/>
          <p:nvPr/>
        </p:nvSpPr>
        <p:spPr>
          <a:xfrm>
            <a:off x="3063240" y="1424535"/>
            <a:ext cx="1445460" cy="369332"/>
          </a:xfrm>
          <a:prstGeom prst="rect">
            <a:avLst/>
          </a:prstGeom>
          <a:noFill/>
        </p:spPr>
        <p:txBody>
          <a:bodyPr wrap="none" rtlCol="0">
            <a:spAutoFit/>
          </a:bodyPr>
          <a:lstStyle/>
          <a:p>
            <a:r>
              <a:rPr lang="en-US" dirty="0"/>
              <a:t>External Risk</a:t>
            </a:r>
          </a:p>
        </p:txBody>
      </p:sp>
      <p:sp>
        <p:nvSpPr>
          <p:cNvPr id="13" name="TextBox 12"/>
          <p:cNvSpPr txBox="1"/>
          <p:nvPr/>
        </p:nvSpPr>
        <p:spPr>
          <a:xfrm>
            <a:off x="3063240" y="4267829"/>
            <a:ext cx="1403782" cy="369332"/>
          </a:xfrm>
          <a:prstGeom prst="rect">
            <a:avLst/>
          </a:prstGeom>
          <a:noFill/>
        </p:spPr>
        <p:txBody>
          <a:bodyPr wrap="none" rtlCol="0">
            <a:spAutoFit/>
          </a:bodyPr>
          <a:lstStyle/>
          <a:p>
            <a:r>
              <a:rPr lang="en-US" dirty="0"/>
              <a:t>Internal Risk</a:t>
            </a:r>
          </a:p>
        </p:txBody>
      </p:sp>
      <p:sp>
        <p:nvSpPr>
          <p:cNvPr id="14" name="Rectangle 13"/>
          <p:cNvSpPr/>
          <p:nvPr/>
        </p:nvSpPr>
        <p:spPr>
          <a:xfrm>
            <a:off x="2953512" y="4637161"/>
            <a:ext cx="7315200" cy="18162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10800000">
            <a:off x="2224509" y="2984010"/>
            <a:ext cx="461665" cy="2135456"/>
          </a:xfrm>
          <a:prstGeom prst="rect">
            <a:avLst/>
          </a:prstGeom>
          <a:noFill/>
        </p:spPr>
        <p:txBody>
          <a:bodyPr vert="eaVert" wrap="none" rtlCol="0">
            <a:spAutoFit/>
          </a:bodyPr>
          <a:lstStyle/>
          <a:p>
            <a:r>
              <a:rPr lang="en-US" dirty="0">
                <a:solidFill>
                  <a:schemeClr val="bg1"/>
                </a:solidFill>
              </a:rPr>
              <a:t>Criminal Interference</a:t>
            </a:r>
          </a:p>
        </p:txBody>
      </p:sp>
      <p:sp>
        <p:nvSpPr>
          <p:cNvPr id="18" name="Down Arrow 17"/>
          <p:cNvSpPr/>
          <p:nvPr/>
        </p:nvSpPr>
        <p:spPr>
          <a:xfrm rot="16200000">
            <a:off x="3737446" y="2650939"/>
            <a:ext cx="313925" cy="2096591"/>
          </a:xfrm>
          <a:prstGeom prst="downArrow">
            <a:avLst/>
          </a:prstGeom>
          <a:ln w="63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69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Holistic Risk Management: A Portrait</a:t>
            </a:r>
          </a:p>
        </p:txBody>
      </p:sp>
      <p:sp>
        <p:nvSpPr>
          <p:cNvPr id="3" name="Content Placeholder 2"/>
          <p:cNvSpPr>
            <a:spLocks noGrp="1"/>
          </p:cNvSpPr>
          <p:nvPr>
            <p:ph idx="1"/>
          </p:nvPr>
        </p:nvSpPr>
        <p:spPr/>
        <p:txBody>
          <a:bodyPr>
            <a:normAutofit fontScale="92500"/>
          </a:bodyPr>
          <a:lstStyle/>
          <a:p>
            <a:r>
              <a:rPr lang="en-US" dirty="0"/>
              <a:t>Characteristics and components of a portrait of effective, holistic risk management:</a:t>
            </a:r>
          </a:p>
          <a:p>
            <a:pPr lvl="1"/>
            <a:r>
              <a:rPr lang="en-US" dirty="0">
                <a:solidFill>
                  <a:srgbClr val="0070C0"/>
                </a:solidFill>
              </a:rPr>
              <a:t>Focus on what is important</a:t>
            </a:r>
            <a:r>
              <a:rPr lang="en-US" dirty="0"/>
              <a:t>: Risk management is not about </a:t>
            </a:r>
            <a:r>
              <a:rPr lang="en-US" u="sng" dirty="0"/>
              <a:t>anticipating all risks</a:t>
            </a:r>
            <a:r>
              <a:rPr lang="en-US" dirty="0"/>
              <a:t> but about attempting to </a:t>
            </a:r>
            <a:r>
              <a:rPr lang="en-US" u="sng" dirty="0"/>
              <a:t>reduce significant risks</a:t>
            </a:r>
            <a:r>
              <a:rPr lang="en-US" dirty="0"/>
              <a:t> to a </a:t>
            </a:r>
            <a:r>
              <a:rPr lang="en-US" b="1" dirty="0"/>
              <a:t>Manageable Level</a:t>
            </a:r>
            <a:r>
              <a:rPr lang="en-US" dirty="0"/>
              <a:t> </a:t>
            </a:r>
            <a:r>
              <a:rPr lang="en-US" b="1" dirty="0"/>
              <a:t>(ML) </a:t>
            </a:r>
            <a:r>
              <a:rPr lang="en-US" dirty="0"/>
              <a:t>and knowing how to assess and respond to it.</a:t>
            </a:r>
          </a:p>
          <a:p>
            <a:pPr lvl="1"/>
            <a:r>
              <a:rPr lang="en-US" dirty="0">
                <a:solidFill>
                  <a:srgbClr val="0070C0"/>
                </a:solidFill>
              </a:rPr>
              <a:t>Expect the risk management approach to change over time</a:t>
            </a:r>
            <a:r>
              <a:rPr lang="en-US" dirty="0"/>
              <a:t>: Since IT is evolving, risk management should also be </a:t>
            </a:r>
            <a:r>
              <a:rPr lang="en-US" u="sng" dirty="0"/>
              <a:t>continuous and iterative</a:t>
            </a:r>
            <a:r>
              <a:rPr lang="en-US" dirty="0"/>
              <a:t>. When incidents occur, there should always be a process for evaluating what happened, assessing its impact and determining if controls or other management processes need to be adapted.</a:t>
            </a:r>
          </a:p>
          <a:p>
            <a:pPr lvl="1"/>
            <a:r>
              <a:rPr lang="en-US" dirty="0">
                <a:solidFill>
                  <a:srgbClr val="0070C0"/>
                </a:solidFill>
              </a:rPr>
              <a:t>View risk from multiple levels and perspective</a:t>
            </a:r>
            <a:r>
              <a:rPr lang="en-US" dirty="0"/>
              <a:t>: Enterprises should not only focus on the </a:t>
            </a:r>
            <a:r>
              <a:rPr lang="en-US" u="sng" dirty="0"/>
              <a:t>Operational and Tactical Levels </a:t>
            </a:r>
            <a:r>
              <a:rPr lang="en-US" dirty="0"/>
              <a:t>of risk management. Risk management should also be viewed in a strategic way. “We need to </a:t>
            </a:r>
            <a:r>
              <a:rPr lang="en-US" b="1" dirty="0"/>
              <a:t>assess risk trends </a:t>
            </a:r>
            <a:r>
              <a:rPr lang="en-US" dirty="0"/>
              <a:t>and develop strategies for dealing with them.” “We must aim for </a:t>
            </a:r>
            <a:r>
              <a:rPr lang="en-US" u="sng" dirty="0"/>
              <a:t>redundancy of protection </a:t>
            </a:r>
            <a:r>
              <a:rPr lang="en-US" dirty="0"/>
              <a:t>– that is, multiple layers, to ensure that if one layer fails, others will catch any problems.”</a:t>
            </a:r>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5552372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14339</TotalTime>
  <Words>2633</Words>
  <Application>Microsoft Office PowerPoint</Application>
  <PresentationFormat>Widescreen</PresentationFormat>
  <Paragraphs>262</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华文新魏</vt:lpstr>
      <vt:lpstr>微軟正黑體</vt:lpstr>
      <vt:lpstr>新細明體</vt:lpstr>
      <vt:lpstr>Arial</vt:lpstr>
      <vt:lpstr>Calibri</vt:lpstr>
      <vt:lpstr>Trebuchet MS</vt:lpstr>
      <vt:lpstr>Wingdings 3</vt:lpstr>
      <vt:lpstr>Facet</vt:lpstr>
      <vt:lpstr>    Strategic Information  Systems Management    Section 11  Managing IT-based risk, Building better IT leaders from the bottom   Class Code: COMP423  H.Y Kan, Stanley   Room: (WUI CHI) - 4/F, N46B  Email: hykan@ipm.edu.mo     Tel: 8599-6883   </vt:lpstr>
      <vt:lpstr>Introduction</vt:lpstr>
      <vt:lpstr>IT Governance</vt:lpstr>
      <vt:lpstr>Importance of Managing IT-based Risk</vt:lpstr>
      <vt:lpstr>Importance of Managing IT-based Risk</vt:lpstr>
      <vt:lpstr>A Holistic View of IT-based Risk</vt:lpstr>
      <vt:lpstr>A Holistic View of IT-based Risk (Cont’d)</vt:lpstr>
      <vt:lpstr>A Holistic View of IT-based Risk (Cont’d)</vt:lpstr>
      <vt:lpstr>Holistic Risk Management: A Portrait</vt:lpstr>
      <vt:lpstr>Holistic Risk Management: A Portrait (Cont’d)</vt:lpstr>
      <vt:lpstr>Developing a Risk Management Framework</vt:lpstr>
      <vt:lpstr>Developing a Risk Management Framework (Cont’d)</vt:lpstr>
      <vt:lpstr>Improving Risk Management Capabilities</vt:lpstr>
      <vt:lpstr>Types of Security Threats</vt:lpstr>
      <vt:lpstr>Counter measures</vt:lpstr>
      <vt:lpstr>Ethical Behavior in IT/IS</vt:lpstr>
      <vt:lpstr>Ethical Behavior in IT/IS (Cont’d)</vt:lpstr>
      <vt:lpstr>Factors Affecting Moral Behavior</vt:lpstr>
      <vt:lpstr>Professional Organizations and Codes of Ethics</vt:lpstr>
      <vt:lpstr>Legislation</vt:lpstr>
      <vt:lpstr>Intellectual Property</vt:lpstr>
      <vt:lpstr>Intellectual Property (Cont’d)</vt:lpstr>
      <vt:lpstr>Intellectual Property (Cont’d)</vt:lpstr>
      <vt:lpstr>Leadership Is Everyone’s Job</vt:lpstr>
      <vt:lpstr>Why Is the IT Organization a Hierarchy?</vt:lpstr>
      <vt:lpstr>Transformational IT Leadership Requires …</vt:lpstr>
      <vt:lpstr>Transformational IT Leadership Requires … Continued</vt:lpstr>
      <vt:lpstr>Transformational IT Leadership Requires … Continued</vt:lpstr>
      <vt:lpstr>Transformational IT Leadership Requires … Continued</vt:lpstr>
      <vt:lpstr>Transformational IT Leadership Requires … Continued</vt:lpstr>
      <vt:lpstr>Transformational IT Leadership Requires … Continued</vt:lpstr>
      <vt:lpstr>What Makes a Good IT Leader?</vt:lpstr>
      <vt:lpstr>What Makes a Good IT Leader? Continued</vt:lpstr>
      <vt:lpstr>What Makes a Good IT Leader? Continued</vt:lpstr>
      <vt:lpstr>What Makes a Good IT Leader? Continued</vt:lpstr>
      <vt:lpstr>Flexible Leadership Styles (Roberts and Mingay, 2004)</vt:lpstr>
      <vt:lpstr>Effective Leadership Development Requires…</vt:lpstr>
      <vt:lpstr>Elements of a Supportive Environment Include</vt:lpstr>
      <vt:lpstr>Process &amp; Practices</vt:lpstr>
      <vt:lpstr>Formal Training</vt:lpstr>
      <vt:lpstr>IT Value Proposition Leadership Development Rubric</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STANLEY</cp:lastModifiedBy>
  <cp:revision>339</cp:revision>
  <dcterms:created xsi:type="dcterms:W3CDTF">2017-12-19T03:17:12Z</dcterms:created>
  <dcterms:modified xsi:type="dcterms:W3CDTF">2022-04-07T04:48:20Z</dcterms:modified>
</cp:coreProperties>
</file>