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1"/>
  </p:sldMasterIdLst>
  <p:notesMasterIdLst>
    <p:notesMasterId r:id="rId23"/>
  </p:notesMasterIdLst>
  <p:sldIdLst>
    <p:sldId id="320" r:id="rId2"/>
    <p:sldId id="322" r:id="rId3"/>
    <p:sldId id="260" r:id="rId4"/>
    <p:sldId id="261" r:id="rId5"/>
    <p:sldId id="262" r:id="rId6"/>
    <p:sldId id="264" r:id="rId7"/>
    <p:sldId id="263" r:id="rId8"/>
    <p:sldId id="266" r:id="rId9"/>
    <p:sldId id="282" r:id="rId10"/>
    <p:sldId id="265" r:id="rId11"/>
    <p:sldId id="267" r:id="rId12"/>
    <p:sldId id="268" r:id="rId13"/>
    <p:sldId id="269" r:id="rId14"/>
    <p:sldId id="273" r:id="rId15"/>
    <p:sldId id="280" r:id="rId16"/>
    <p:sldId id="281" r:id="rId17"/>
    <p:sldId id="283" r:id="rId18"/>
    <p:sldId id="285" r:id="rId19"/>
    <p:sldId id="279"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autoAdjust="0"/>
  </p:normalViewPr>
  <p:slideViewPr>
    <p:cSldViewPr snapToGrid="0">
      <p:cViewPr varScale="1">
        <p:scale>
          <a:sx n="72" d="100"/>
          <a:sy n="72" d="100"/>
        </p:scale>
        <p:origin x="840" y="54"/>
      </p:cViewPr>
      <p:guideLst>
        <p:guide orient="horz" pos="2160"/>
        <p:guide pos="3840"/>
      </p:guideLst>
    </p:cSldViewPr>
  </p:slideViewPr>
  <p:outlineViewPr>
    <p:cViewPr>
      <p:scale>
        <a:sx n="33" d="100"/>
        <a:sy n="33" d="100"/>
      </p:scale>
      <p:origin x="0" y="143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4723B5-8AEE-41A9-8B59-C3CAA9253C32}" type="doc">
      <dgm:prSet loTypeId="urn:microsoft.com/office/officeart/2005/8/layout/process1" loCatId="process" qsTypeId="urn:microsoft.com/office/officeart/2005/8/quickstyle/simple1" qsCatId="simple" csTypeId="urn:microsoft.com/office/officeart/2005/8/colors/colorful5" csCatId="colorful" phldr="1"/>
      <dgm:spPr/>
    </dgm:pt>
    <dgm:pt modelId="{F0123053-03C9-4856-A151-7BC63354CECB}">
      <dgm:prSet phldrT="[Text]" custT="1"/>
      <dgm:spPr/>
      <dgm:t>
        <a:bodyPr/>
        <a:lstStyle/>
        <a:p>
          <a:r>
            <a:rPr lang="en-US" sz="1600" dirty="0"/>
            <a:t>Core Capabilities</a:t>
          </a:r>
        </a:p>
      </dgm:t>
    </dgm:pt>
    <dgm:pt modelId="{178F2DC7-DF5D-42DE-9D8F-86DFC6EF54E3}" type="parTrans" cxnId="{610B89A0-39DB-4579-894B-3C54AAF9BB29}">
      <dgm:prSet/>
      <dgm:spPr/>
      <dgm:t>
        <a:bodyPr/>
        <a:lstStyle/>
        <a:p>
          <a:endParaRPr lang="en-US" sz="1600"/>
        </a:p>
      </dgm:t>
    </dgm:pt>
    <dgm:pt modelId="{64B25DEC-158F-4CB2-A217-A6F36D3DA026}" type="sibTrans" cxnId="{610B89A0-39DB-4579-894B-3C54AAF9BB29}">
      <dgm:prSet custT="1"/>
      <dgm:spPr/>
      <dgm:t>
        <a:bodyPr/>
        <a:lstStyle/>
        <a:p>
          <a:endParaRPr lang="en-US" sz="1200"/>
        </a:p>
      </dgm:t>
    </dgm:pt>
    <dgm:pt modelId="{14969984-DBFE-413D-BC3E-E36316520088}">
      <dgm:prSet phldrT="[Text]" custT="1"/>
      <dgm:spPr/>
      <dgm:t>
        <a:bodyPr/>
        <a:lstStyle/>
        <a:p>
          <a:r>
            <a:rPr lang="en-US" sz="1600" dirty="0"/>
            <a:t>Goods and/or Services</a:t>
          </a:r>
        </a:p>
      </dgm:t>
    </dgm:pt>
    <dgm:pt modelId="{43D9D153-E9BF-4FD7-9FBE-B5E8CDCCBC3E}" type="parTrans" cxnId="{2CD030D5-28EF-4B6A-828D-E0940D86751E}">
      <dgm:prSet/>
      <dgm:spPr/>
      <dgm:t>
        <a:bodyPr/>
        <a:lstStyle/>
        <a:p>
          <a:endParaRPr lang="en-US" sz="1600"/>
        </a:p>
      </dgm:t>
    </dgm:pt>
    <dgm:pt modelId="{C4111CD9-DA12-4E52-BC79-97A8635895A0}" type="sibTrans" cxnId="{2CD030D5-28EF-4B6A-828D-E0940D86751E}">
      <dgm:prSet custT="1"/>
      <dgm:spPr/>
      <dgm:t>
        <a:bodyPr/>
        <a:lstStyle/>
        <a:p>
          <a:endParaRPr lang="en-US" sz="1200"/>
        </a:p>
      </dgm:t>
    </dgm:pt>
    <dgm:pt modelId="{375C8669-C919-42BB-8645-CFF971F3A0C3}">
      <dgm:prSet phldrT="[Text]" custT="1"/>
      <dgm:spPr/>
      <dgm:t>
        <a:bodyPr/>
        <a:lstStyle/>
        <a:p>
          <a:r>
            <a:rPr lang="en-US" sz="1600" dirty="0"/>
            <a:t>Channels to market</a:t>
          </a:r>
        </a:p>
      </dgm:t>
    </dgm:pt>
    <dgm:pt modelId="{D6514144-8959-441C-90C9-B42029541AB9}" type="parTrans" cxnId="{387355FA-ADF6-4B55-A1B3-5415CE8E278B}">
      <dgm:prSet/>
      <dgm:spPr/>
      <dgm:t>
        <a:bodyPr/>
        <a:lstStyle/>
        <a:p>
          <a:endParaRPr lang="en-US" sz="1600"/>
        </a:p>
      </dgm:t>
    </dgm:pt>
    <dgm:pt modelId="{0E64C0F8-4EA7-4249-AFD4-F9D07E7060D9}" type="sibTrans" cxnId="{387355FA-ADF6-4B55-A1B3-5415CE8E278B}">
      <dgm:prSet custT="1"/>
      <dgm:spPr/>
      <dgm:t>
        <a:bodyPr/>
        <a:lstStyle/>
        <a:p>
          <a:endParaRPr lang="en-US" sz="1200"/>
        </a:p>
      </dgm:t>
    </dgm:pt>
    <dgm:pt modelId="{4527DB30-11DB-4750-8B25-F086CE022A8A}">
      <dgm:prSet phldrT="[Text]" custT="1"/>
      <dgm:spPr/>
      <dgm:t>
        <a:bodyPr/>
        <a:lstStyle/>
        <a:p>
          <a:r>
            <a:rPr lang="en-US" sz="1600" dirty="0"/>
            <a:t>The Customers</a:t>
          </a:r>
        </a:p>
      </dgm:t>
    </dgm:pt>
    <dgm:pt modelId="{AEE96186-D556-4EE5-9F5F-48581D6521A2}" type="parTrans" cxnId="{A9F11A2B-E815-45B5-AEB0-1D8DC425E796}">
      <dgm:prSet/>
      <dgm:spPr/>
      <dgm:t>
        <a:bodyPr/>
        <a:lstStyle/>
        <a:p>
          <a:endParaRPr lang="en-US" sz="1600"/>
        </a:p>
      </dgm:t>
    </dgm:pt>
    <dgm:pt modelId="{C7888FBC-7CF4-409F-9E5F-EAD7A87233C0}" type="sibTrans" cxnId="{A9F11A2B-E815-45B5-AEB0-1D8DC425E796}">
      <dgm:prSet/>
      <dgm:spPr/>
      <dgm:t>
        <a:bodyPr/>
        <a:lstStyle/>
        <a:p>
          <a:endParaRPr lang="en-US" sz="1600"/>
        </a:p>
      </dgm:t>
    </dgm:pt>
    <dgm:pt modelId="{A5B38615-7397-48D5-A0B9-4E1871406DFE}" type="pres">
      <dgm:prSet presAssocID="{F94723B5-8AEE-41A9-8B59-C3CAA9253C32}" presName="Name0" presStyleCnt="0">
        <dgm:presLayoutVars>
          <dgm:dir/>
          <dgm:resizeHandles val="exact"/>
        </dgm:presLayoutVars>
      </dgm:prSet>
      <dgm:spPr/>
    </dgm:pt>
    <dgm:pt modelId="{51EF9C32-52C0-48CB-AC09-1B2AD90B3C65}" type="pres">
      <dgm:prSet presAssocID="{F0123053-03C9-4856-A151-7BC63354CECB}" presName="node" presStyleLbl="node1" presStyleIdx="0" presStyleCnt="4">
        <dgm:presLayoutVars>
          <dgm:bulletEnabled val="1"/>
        </dgm:presLayoutVars>
      </dgm:prSet>
      <dgm:spPr/>
    </dgm:pt>
    <dgm:pt modelId="{6CFD3B00-8917-47D4-ABC8-E35A7C0A1038}" type="pres">
      <dgm:prSet presAssocID="{64B25DEC-158F-4CB2-A217-A6F36D3DA026}" presName="sibTrans" presStyleLbl="sibTrans2D1" presStyleIdx="0" presStyleCnt="3"/>
      <dgm:spPr/>
    </dgm:pt>
    <dgm:pt modelId="{47B39D20-23EF-497F-AD03-A6AF30E19B43}" type="pres">
      <dgm:prSet presAssocID="{64B25DEC-158F-4CB2-A217-A6F36D3DA026}" presName="connectorText" presStyleLbl="sibTrans2D1" presStyleIdx="0" presStyleCnt="3"/>
      <dgm:spPr/>
    </dgm:pt>
    <dgm:pt modelId="{36721948-C625-40DA-8A56-78F54F96B724}" type="pres">
      <dgm:prSet presAssocID="{14969984-DBFE-413D-BC3E-E36316520088}" presName="node" presStyleLbl="node1" presStyleIdx="1" presStyleCnt="4">
        <dgm:presLayoutVars>
          <dgm:bulletEnabled val="1"/>
        </dgm:presLayoutVars>
      </dgm:prSet>
      <dgm:spPr/>
    </dgm:pt>
    <dgm:pt modelId="{8E843CD0-12A0-4D7C-A83B-3683ACA78B66}" type="pres">
      <dgm:prSet presAssocID="{C4111CD9-DA12-4E52-BC79-97A8635895A0}" presName="sibTrans" presStyleLbl="sibTrans2D1" presStyleIdx="1" presStyleCnt="3"/>
      <dgm:spPr/>
    </dgm:pt>
    <dgm:pt modelId="{3CC93748-3CB8-4A35-B1B1-EBA2411EF655}" type="pres">
      <dgm:prSet presAssocID="{C4111CD9-DA12-4E52-BC79-97A8635895A0}" presName="connectorText" presStyleLbl="sibTrans2D1" presStyleIdx="1" presStyleCnt="3"/>
      <dgm:spPr/>
    </dgm:pt>
    <dgm:pt modelId="{647337B1-0D6C-461B-BAC3-0E860A3995B8}" type="pres">
      <dgm:prSet presAssocID="{375C8669-C919-42BB-8645-CFF971F3A0C3}" presName="node" presStyleLbl="node1" presStyleIdx="2" presStyleCnt="4">
        <dgm:presLayoutVars>
          <dgm:bulletEnabled val="1"/>
        </dgm:presLayoutVars>
      </dgm:prSet>
      <dgm:spPr/>
    </dgm:pt>
    <dgm:pt modelId="{D6E65228-DA26-49C4-9310-09F519F9E62B}" type="pres">
      <dgm:prSet presAssocID="{0E64C0F8-4EA7-4249-AFD4-F9D07E7060D9}" presName="sibTrans" presStyleLbl="sibTrans2D1" presStyleIdx="2" presStyleCnt="3"/>
      <dgm:spPr/>
    </dgm:pt>
    <dgm:pt modelId="{9DA84237-3CDB-4A43-889B-D5DE7E390943}" type="pres">
      <dgm:prSet presAssocID="{0E64C0F8-4EA7-4249-AFD4-F9D07E7060D9}" presName="connectorText" presStyleLbl="sibTrans2D1" presStyleIdx="2" presStyleCnt="3"/>
      <dgm:spPr/>
    </dgm:pt>
    <dgm:pt modelId="{72175B80-4FD6-46B9-85C6-D34FB8954DCD}" type="pres">
      <dgm:prSet presAssocID="{4527DB30-11DB-4750-8B25-F086CE022A8A}" presName="node" presStyleLbl="node1" presStyleIdx="3" presStyleCnt="4">
        <dgm:presLayoutVars>
          <dgm:bulletEnabled val="1"/>
        </dgm:presLayoutVars>
      </dgm:prSet>
      <dgm:spPr/>
    </dgm:pt>
  </dgm:ptLst>
  <dgm:cxnLst>
    <dgm:cxn modelId="{24F40E00-197A-45E5-8C3C-23CB637F2678}" type="presOf" srcId="{0E64C0F8-4EA7-4249-AFD4-F9D07E7060D9}" destId="{9DA84237-3CDB-4A43-889B-D5DE7E390943}" srcOrd="1" destOrd="0" presId="urn:microsoft.com/office/officeart/2005/8/layout/process1"/>
    <dgm:cxn modelId="{7209B30F-BA95-45AB-91A6-91788C5B1E6E}" type="presOf" srcId="{0E64C0F8-4EA7-4249-AFD4-F9D07E7060D9}" destId="{D6E65228-DA26-49C4-9310-09F519F9E62B}" srcOrd="0" destOrd="0" presId="urn:microsoft.com/office/officeart/2005/8/layout/process1"/>
    <dgm:cxn modelId="{718D8D1B-8519-4DD9-80DE-F5EE76EF67FD}" type="presOf" srcId="{C4111CD9-DA12-4E52-BC79-97A8635895A0}" destId="{8E843CD0-12A0-4D7C-A83B-3683ACA78B66}" srcOrd="0" destOrd="0" presId="urn:microsoft.com/office/officeart/2005/8/layout/process1"/>
    <dgm:cxn modelId="{A9F11A2B-E815-45B5-AEB0-1D8DC425E796}" srcId="{F94723B5-8AEE-41A9-8B59-C3CAA9253C32}" destId="{4527DB30-11DB-4750-8B25-F086CE022A8A}" srcOrd="3" destOrd="0" parTransId="{AEE96186-D556-4EE5-9F5F-48581D6521A2}" sibTransId="{C7888FBC-7CF4-409F-9E5F-EAD7A87233C0}"/>
    <dgm:cxn modelId="{5063B936-8CD0-439E-883C-234B3D44F219}" type="presOf" srcId="{C4111CD9-DA12-4E52-BC79-97A8635895A0}" destId="{3CC93748-3CB8-4A35-B1B1-EBA2411EF655}" srcOrd="1" destOrd="0" presId="urn:microsoft.com/office/officeart/2005/8/layout/process1"/>
    <dgm:cxn modelId="{A508B264-0C3C-4E91-8E80-88711CD93A94}" type="presOf" srcId="{F94723B5-8AEE-41A9-8B59-C3CAA9253C32}" destId="{A5B38615-7397-48D5-A0B9-4E1871406DFE}" srcOrd="0" destOrd="0" presId="urn:microsoft.com/office/officeart/2005/8/layout/process1"/>
    <dgm:cxn modelId="{FAABD04D-8A5F-4C4C-BF12-542346EE4643}" type="presOf" srcId="{375C8669-C919-42BB-8645-CFF971F3A0C3}" destId="{647337B1-0D6C-461B-BAC3-0E860A3995B8}" srcOrd="0" destOrd="0" presId="urn:microsoft.com/office/officeart/2005/8/layout/process1"/>
    <dgm:cxn modelId="{F053EF53-AD19-4316-8300-8DB78D8BFBA1}" type="presOf" srcId="{14969984-DBFE-413D-BC3E-E36316520088}" destId="{36721948-C625-40DA-8A56-78F54F96B724}" srcOrd="0" destOrd="0" presId="urn:microsoft.com/office/officeart/2005/8/layout/process1"/>
    <dgm:cxn modelId="{6D74A755-C06A-49AF-9488-F704A12DA04C}" type="presOf" srcId="{4527DB30-11DB-4750-8B25-F086CE022A8A}" destId="{72175B80-4FD6-46B9-85C6-D34FB8954DCD}" srcOrd="0" destOrd="0" presId="urn:microsoft.com/office/officeart/2005/8/layout/process1"/>
    <dgm:cxn modelId="{610B89A0-39DB-4579-894B-3C54AAF9BB29}" srcId="{F94723B5-8AEE-41A9-8B59-C3CAA9253C32}" destId="{F0123053-03C9-4856-A151-7BC63354CECB}" srcOrd="0" destOrd="0" parTransId="{178F2DC7-DF5D-42DE-9D8F-86DFC6EF54E3}" sibTransId="{64B25DEC-158F-4CB2-A217-A6F36D3DA026}"/>
    <dgm:cxn modelId="{F8C58FAA-CB71-41A9-941F-9DC274219D52}" type="presOf" srcId="{64B25DEC-158F-4CB2-A217-A6F36D3DA026}" destId="{6CFD3B00-8917-47D4-ABC8-E35A7C0A1038}" srcOrd="0" destOrd="0" presId="urn:microsoft.com/office/officeart/2005/8/layout/process1"/>
    <dgm:cxn modelId="{49DA4DBD-97FC-48BA-8190-F29B6B48748C}" type="presOf" srcId="{64B25DEC-158F-4CB2-A217-A6F36D3DA026}" destId="{47B39D20-23EF-497F-AD03-A6AF30E19B43}" srcOrd="1" destOrd="0" presId="urn:microsoft.com/office/officeart/2005/8/layout/process1"/>
    <dgm:cxn modelId="{04F102C1-4872-4DD3-9E44-62D9288E5DCC}" type="presOf" srcId="{F0123053-03C9-4856-A151-7BC63354CECB}" destId="{51EF9C32-52C0-48CB-AC09-1B2AD90B3C65}" srcOrd="0" destOrd="0" presId="urn:microsoft.com/office/officeart/2005/8/layout/process1"/>
    <dgm:cxn modelId="{2CD030D5-28EF-4B6A-828D-E0940D86751E}" srcId="{F94723B5-8AEE-41A9-8B59-C3CAA9253C32}" destId="{14969984-DBFE-413D-BC3E-E36316520088}" srcOrd="1" destOrd="0" parTransId="{43D9D153-E9BF-4FD7-9FBE-B5E8CDCCBC3E}" sibTransId="{C4111CD9-DA12-4E52-BC79-97A8635895A0}"/>
    <dgm:cxn modelId="{387355FA-ADF6-4B55-A1B3-5415CE8E278B}" srcId="{F94723B5-8AEE-41A9-8B59-C3CAA9253C32}" destId="{375C8669-C919-42BB-8645-CFF971F3A0C3}" srcOrd="2" destOrd="0" parTransId="{D6514144-8959-441C-90C9-B42029541AB9}" sibTransId="{0E64C0F8-4EA7-4249-AFD4-F9D07E7060D9}"/>
    <dgm:cxn modelId="{6D835083-6057-40E7-B27D-105610671EED}" type="presParOf" srcId="{A5B38615-7397-48D5-A0B9-4E1871406DFE}" destId="{51EF9C32-52C0-48CB-AC09-1B2AD90B3C65}" srcOrd="0" destOrd="0" presId="urn:microsoft.com/office/officeart/2005/8/layout/process1"/>
    <dgm:cxn modelId="{24F47E9C-F8A6-44C2-AA2F-B0C5C49D3C2C}" type="presParOf" srcId="{A5B38615-7397-48D5-A0B9-4E1871406DFE}" destId="{6CFD3B00-8917-47D4-ABC8-E35A7C0A1038}" srcOrd="1" destOrd="0" presId="urn:microsoft.com/office/officeart/2005/8/layout/process1"/>
    <dgm:cxn modelId="{0AD43AF2-881F-47C3-B62A-7D52E7D2E329}" type="presParOf" srcId="{6CFD3B00-8917-47D4-ABC8-E35A7C0A1038}" destId="{47B39D20-23EF-497F-AD03-A6AF30E19B43}" srcOrd="0" destOrd="0" presId="urn:microsoft.com/office/officeart/2005/8/layout/process1"/>
    <dgm:cxn modelId="{8A85F51B-49AF-4D9D-B2D8-5A59B4C6EB5B}" type="presParOf" srcId="{A5B38615-7397-48D5-A0B9-4E1871406DFE}" destId="{36721948-C625-40DA-8A56-78F54F96B724}" srcOrd="2" destOrd="0" presId="urn:microsoft.com/office/officeart/2005/8/layout/process1"/>
    <dgm:cxn modelId="{C6E5AAA0-0056-46A6-92A3-BE00D25A718F}" type="presParOf" srcId="{A5B38615-7397-48D5-A0B9-4E1871406DFE}" destId="{8E843CD0-12A0-4D7C-A83B-3683ACA78B66}" srcOrd="3" destOrd="0" presId="urn:microsoft.com/office/officeart/2005/8/layout/process1"/>
    <dgm:cxn modelId="{3A386789-2477-440A-9475-85E88FE7DE44}" type="presParOf" srcId="{8E843CD0-12A0-4D7C-A83B-3683ACA78B66}" destId="{3CC93748-3CB8-4A35-B1B1-EBA2411EF655}" srcOrd="0" destOrd="0" presId="urn:microsoft.com/office/officeart/2005/8/layout/process1"/>
    <dgm:cxn modelId="{19A41D2E-5A39-4929-89A9-DB1758DC369D}" type="presParOf" srcId="{A5B38615-7397-48D5-A0B9-4E1871406DFE}" destId="{647337B1-0D6C-461B-BAC3-0E860A3995B8}" srcOrd="4" destOrd="0" presId="urn:microsoft.com/office/officeart/2005/8/layout/process1"/>
    <dgm:cxn modelId="{6A71E11D-BCF6-45B0-A1C7-3BC7A12BB06F}" type="presParOf" srcId="{A5B38615-7397-48D5-A0B9-4E1871406DFE}" destId="{D6E65228-DA26-49C4-9310-09F519F9E62B}" srcOrd="5" destOrd="0" presId="urn:microsoft.com/office/officeart/2005/8/layout/process1"/>
    <dgm:cxn modelId="{808B13D9-0CD8-45D6-B173-41D67F25D3A8}" type="presParOf" srcId="{D6E65228-DA26-49C4-9310-09F519F9E62B}" destId="{9DA84237-3CDB-4A43-889B-D5DE7E390943}" srcOrd="0" destOrd="0" presId="urn:microsoft.com/office/officeart/2005/8/layout/process1"/>
    <dgm:cxn modelId="{6D3368B3-8D53-4865-B60E-A9795E329B9B}" type="presParOf" srcId="{A5B38615-7397-48D5-A0B9-4E1871406DFE}" destId="{72175B80-4FD6-46B9-85C6-D34FB8954DCD}"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EDA667-EE53-4456-9A17-5FD25723C079}" type="doc">
      <dgm:prSet loTypeId="urn:microsoft.com/office/officeart/2005/8/layout/cycle5" loCatId="cycle" qsTypeId="urn:microsoft.com/office/officeart/2005/8/quickstyle/simple1" qsCatId="simple" csTypeId="urn:microsoft.com/office/officeart/2005/8/colors/colorful1#1" csCatId="colorful" phldr="1"/>
      <dgm:spPr/>
      <dgm:t>
        <a:bodyPr/>
        <a:lstStyle/>
        <a:p>
          <a:endParaRPr lang="en-US"/>
        </a:p>
      </dgm:t>
    </dgm:pt>
    <dgm:pt modelId="{00A48479-3B1C-4479-BE11-A05240A490E2}">
      <dgm:prSet phldrT="[Text]"/>
      <dgm:spPr/>
      <dgm:t>
        <a:bodyPr/>
        <a:lstStyle/>
        <a:p>
          <a:r>
            <a:rPr lang="en-US" dirty="0"/>
            <a:t>Customer Needs and Expectations</a:t>
          </a:r>
        </a:p>
      </dgm:t>
    </dgm:pt>
    <dgm:pt modelId="{E42E5644-F343-4D6D-B694-E969E0EFF5A6}" type="parTrans" cxnId="{5C879C4B-6EBC-4B90-A613-55F53B771B13}">
      <dgm:prSet/>
      <dgm:spPr/>
      <dgm:t>
        <a:bodyPr/>
        <a:lstStyle/>
        <a:p>
          <a:endParaRPr lang="en-US"/>
        </a:p>
      </dgm:t>
    </dgm:pt>
    <dgm:pt modelId="{D8368DEA-BAAE-4BEF-B6E6-949DE849ACBF}" type="sibTrans" cxnId="{5C879C4B-6EBC-4B90-A613-55F53B771B13}">
      <dgm:prSet/>
      <dgm:spPr/>
      <dgm:t>
        <a:bodyPr/>
        <a:lstStyle/>
        <a:p>
          <a:endParaRPr lang="en-US"/>
        </a:p>
      </dgm:t>
    </dgm:pt>
    <dgm:pt modelId="{980AD10A-9F1D-49E7-BF14-6ADDD32B1BAE}">
      <dgm:prSet phldrT="[Text]"/>
      <dgm:spPr/>
      <dgm:t>
        <a:bodyPr/>
        <a:lstStyle/>
        <a:p>
          <a:r>
            <a:rPr lang="en-US" dirty="0"/>
            <a:t>Channels to Market</a:t>
          </a:r>
        </a:p>
      </dgm:t>
    </dgm:pt>
    <dgm:pt modelId="{F8D830B7-50E5-4DBC-B948-8974E0074D9F}" type="parTrans" cxnId="{08F83593-3D6C-455D-9B57-D0D60C599B8C}">
      <dgm:prSet/>
      <dgm:spPr/>
      <dgm:t>
        <a:bodyPr/>
        <a:lstStyle/>
        <a:p>
          <a:endParaRPr lang="en-US"/>
        </a:p>
      </dgm:t>
    </dgm:pt>
    <dgm:pt modelId="{098B8DC8-C2C0-4EA7-A9E6-98F5DD469E08}" type="sibTrans" cxnId="{08F83593-3D6C-455D-9B57-D0D60C599B8C}">
      <dgm:prSet/>
      <dgm:spPr/>
      <dgm:t>
        <a:bodyPr/>
        <a:lstStyle/>
        <a:p>
          <a:endParaRPr lang="en-US"/>
        </a:p>
      </dgm:t>
    </dgm:pt>
    <dgm:pt modelId="{C5548E89-3C9D-4C65-BF7C-59BF3E44C4E1}">
      <dgm:prSet phldrT="[Text]"/>
      <dgm:spPr/>
      <dgm:t>
        <a:bodyPr/>
        <a:lstStyle/>
        <a:p>
          <a:r>
            <a:rPr lang="en-US" dirty="0"/>
            <a:t>Goods and/or Services</a:t>
          </a:r>
        </a:p>
      </dgm:t>
    </dgm:pt>
    <dgm:pt modelId="{4B5E5CCE-62FC-4844-A692-B8BE0B0DA29D}" type="parTrans" cxnId="{1F8EADE6-925C-4171-9059-B07D9939BBF1}">
      <dgm:prSet/>
      <dgm:spPr/>
      <dgm:t>
        <a:bodyPr/>
        <a:lstStyle/>
        <a:p>
          <a:endParaRPr lang="en-US"/>
        </a:p>
      </dgm:t>
    </dgm:pt>
    <dgm:pt modelId="{C8FE6C6D-86E4-40B5-ABBA-EB65E170BBA9}" type="sibTrans" cxnId="{1F8EADE6-925C-4171-9059-B07D9939BBF1}">
      <dgm:prSet/>
      <dgm:spPr/>
      <dgm:t>
        <a:bodyPr/>
        <a:lstStyle/>
        <a:p>
          <a:endParaRPr lang="en-US"/>
        </a:p>
      </dgm:t>
    </dgm:pt>
    <dgm:pt modelId="{5D7D19C9-DC59-4451-A89D-8EAB626AAF8E}">
      <dgm:prSet phldrT="[Text]"/>
      <dgm:spPr/>
      <dgm:t>
        <a:bodyPr/>
        <a:lstStyle/>
        <a:p>
          <a:r>
            <a:rPr lang="en-US" dirty="0"/>
            <a:t>Core Capabilities</a:t>
          </a:r>
        </a:p>
      </dgm:t>
    </dgm:pt>
    <dgm:pt modelId="{73895F9A-7ED2-430A-BA7E-6262E9A4A269}" type="parTrans" cxnId="{E8357918-2936-455F-904F-78DD6575AFE2}">
      <dgm:prSet/>
      <dgm:spPr/>
      <dgm:t>
        <a:bodyPr/>
        <a:lstStyle/>
        <a:p>
          <a:endParaRPr lang="en-US"/>
        </a:p>
      </dgm:t>
    </dgm:pt>
    <dgm:pt modelId="{3422E437-30A9-4828-A2A1-DC06315D773E}" type="sibTrans" cxnId="{E8357918-2936-455F-904F-78DD6575AFE2}">
      <dgm:prSet/>
      <dgm:spPr/>
      <dgm:t>
        <a:bodyPr/>
        <a:lstStyle/>
        <a:p>
          <a:endParaRPr lang="en-US"/>
        </a:p>
      </dgm:t>
    </dgm:pt>
    <dgm:pt modelId="{954B1911-00DE-42E7-A996-5D485FA82AED}" type="pres">
      <dgm:prSet presAssocID="{B9EDA667-EE53-4456-9A17-5FD25723C079}" presName="cycle" presStyleCnt="0">
        <dgm:presLayoutVars>
          <dgm:dir/>
          <dgm:resizeHandles val="exact"/>
        </dgm:presLayoutVars>
      </dgm:prSet>
      <dgm:spPr/>
    </dgm:pt>
    <dgm:pt modelId="{7F6F752D-D9B7-4589-8017-EE272A5E7C72}" type="pres">
      <dgm:prSet presAssocID="{00A48479-3B1C-4479-BE11-A05240A490E2}" presName="node" presStyleLbl="node1" presStyleIdx="0" presStyleCnt="4">
        <dgm:presLayoutVars>
          <dgm:bulletEnabled val="1"/>
        </dgm:presLayoutVars>
      </dgm:prSet>
      <dgm:spPr/>
    </dgm:pt>
    <dgm:pt modelId="{4A8582F9-C5BB-49D6-AAC0-8668443C7B7A}" type="pres">
      <dgm:prSet presAssocID="{00A48479-3B1C-4479-BE11-A05240A490E2}" presName="spNode" presStyleCnt="0"/>
      <dgm:spPr/>
    </dgm:pt>
    <dgm:pt modelId="{F2FE26ED-00AB-463D-8810-619CB0C24BA6}" type="pres">
      <dgm:prSet presAssocID="{D8368DEA-BAAE-4BEF-B6E6-949DE849ACBF}" presName="sibTrans" presStyleLbl="sibTrans1D1" presStyleIdx="0" presStyleCnt="4"/>
      <dgm:spPr/>
    </dgm:pt>
    <dgm:pt modelId="{E029A9E7-0E89-493E-8D5D-FB16CCCC01F9}" type="pres">
      <dgm:prSet presAssocID="{980AD10A-9F1D-49E7-BF14-6ADDD32B1BAE}" presName="node" presStyleLbl="node1" presStyleIdx="1" presStyleCnt="4">
        <dgm:presLayoutVars>
          <dgm:bulletEnabled val="1"/>
        </dgm:presLayoutVars>
      </dgm:prSet>
      <dgm:spPr/>
    </dgm:pt>
    <dgm:pt modelId="{D9B9D5B2-7CB1-4B5D-888C-76978820D53F}" type="pres">
      <dgm:prSet presAssocID="{980AD10A-9F1D-49E7-BF14-6ADDD32B1BAE}" presName="spNode" presStyleCnt="0"/>
      <dgm:spPr/>
    </dgm:pt>
    <dgm:pt modelId="{0365F7EB-D206-48FA-8E93-79F036CDFDB6}" type="pres">
      <dgm:prSet presAssocID="{098B8DC8-C2C0-4EA7-A9E6-98F5DD469E08}" presName="sibTrans" presStyleLbl="sibTrans1D1" presStyleIdx="1" presStyleCnt="4"/>
      <dgm:spPr/>
    </dgm:pt>
    <dgm:pt modelId="{D0FF2415-FCF7-463B-91F7-413919C410F4}" type="pres">
      <dgm:prSet presAssocID="{C5548E89-3C9D-4C65-BF7C-59BF3E44C4E1}" presName="node" presStyleLbl="node1" presStyleIdx="2" presStyleCnt="4">
        <dgm:presLayoutVars>
          <dgm:bulletEnabled val="1"/>
        </dgm:presLayoutVars>
      </dgm:prSet>
      <dgm:spPr/>
    </dgm:pt>
    <dgm:pt modelId="{02E81D10-0599-4014-8FF4-3005BEAAEAC7}" type="pres">
      <dgm:prSet presAssocID="{C5548E89-3C9D-4C65-BF7C-59BF3E44C4E1}" presName="spNode" presStyleCnt="0"/>
      <dgm:spPr/>
    </dgm:pt>
    <dgm:pt modelId="{5B97271B-398E-4E79-9ECB-E377B0B4FB97}" type="pres">
      <dgm:prSet presAssocID="{C8FE6C6D-86E4-40B5-ABBA-EB65E170BBA9}" presName="sibTrans" presStyleLbl="sibTrans1D1" presStyleIdx="2" presStyleCnt="4"/>
      <dgm:spPr/>
    </dgm:pt>
    <dgm:pt modelId="{E9ED0AE7-E3DA-4F3E-91F4-508276E9EF30}" type="pres">
      <dgm:prSet presAssocID="{5D7D19C9-DC59-4451-A89D-8EAB626AAF8E}" presName="node" presStyleLbl="node1" presStyleIdx="3" presStyleCnt="4">
        <dgm:presLayoutVars>
          <dgm:bulletEnabled val="1"/>
        </dgm:presLayoutVars>
      </dgm:prSet>
      <dgm:spPr/>
    </dgm:pt>
    <dgm:pt modelId="{F45F2CC7-E966-4AB9-973B-23FA7E299F0D}" type="pres">
      <dgm:prSet presAssocID="{5D7D19C9-DC59-4451-A89D-8EAB626AAF8E}" presName="spNode" presStyleCnt="0"/>
      <dgm:spPr/>
    </dgm:pt>
    <dgm:pt modelId="{AAB1976B-BCF6-4A10-B053-9BCB417CAFEC}" type="pres">
      <dgm:prSet presAssocID="{3422E437-30A9-4828-A2A1-DC06315D773E}" presName="sibTrans" presStyleLbl="sibTrans1D1" presStyleIdx="3" presStyleCnt="4"/>
      <dgm:spPr/>
    </dgm:pt>
  </dgm:ptLst>
  <dgm:cxnLst>
    <dgm:cxn modelId="{E8357918-2936-455F-904F-78DD6575AFE2}" srcId="{B9EDA667-EE53-4456-9A17-5FD25723C079}" destId="{5D7D19C9-DC59-4451-A89D-8EAB626AAF8E}" srcOrd="3" destOrd="0" parTransId="{73895F9A-7ED2-430A-BA7E-6262E9A4A269}" sibTransId="{3422E437-30A9-4828-A2A1-DC06315D773E}"/>
    <dgm:cxn modelId="{3581965F-A64B-4D1D-9C8A-AE0A040CA438}" type="presOf" srcId="{098B8DC8-C2C0-4EA7-A9E6-98F5DD469E08}" destId="{0365F7EB-D206-48FA-8E93-79F036CDFDB6}" srcOrd="0" destOrd="0" presId="urn:microsoft.com/office/officeart/2005/8/layout/cycle5"/>
    <dgm:cxn modelId="{BCB88C67-AA1C-420E-B806-8729C6FDD8FA}" type="presOf" srcId="{C8FE6C6D-86E4-40B5-ABBA-EB65E170BBA9}" destId="{5B97271B-398E-4E79-9ECB-E377B0B4FB97}" srcOrd="0" destOrd="0" presId="urn:microsoft.com/office/officeart/2005/8/layout/cycle5"/>
    <dgm:cxn modelId="{5C879C4B-6EBC-4B90-A613-55F53B771B13}" srcId="{B9EDA667-EE53-4456-9A17-5FD25723C079}" destId="{00A48479-3B1C-4479-BE11-A05240A490E2}" srcOrd="0" destOrd="0" parTransId="{E42E5644-F343-4D6D-B694-E969E0EFF5A6}" sibTransId="{D8368DEA-BAAE-4BEF-B6E6-949DE849ACBF}"/>
    <dgm:cxn modelId="{3AAA2E4F-5381-4F8E-9D5F-D588DDE2BD7A}" type="presOf" srcId="{B9EDA667-EE53-4456-9A17-5FD25723C079}" destId="{954B1911-00DE-42E7-A996-5D485FA82AED}" srcOrd="0" destOrd="0" presId="urn:microsoft.com/office/officeart/2005/8/layout/cycle5"/>
    <dgm:cxn modelId="{08F83593-3D6C-455D-9B57-D0D60C599B8C}" srcId="{B9EDA667-EE53-4456-9A17-5FD25723C079}" destId="{980AD10A-9F1D-49E7-BF14-6ADDD32B1BAE}" srcOrd="1" destOrd="0" parTransId="{F8D830B7-50E5-4DBC-B948-8974E0074D9F}" sibTransId="{098B8DC8-C2C0-4EA7-A9E6-98F5DD469E08}"/>
    <dgm:cxn modelId="{2853DBA7-74E5-41FE-82BC-997BC9563F84}" type="presOf" srcId="{D8368DEA-BAAE-4BEF-B6E6-949DE849ACBF}" destId="{F2FE26ED-00AB-463D-8810-619CB0C24BA6}" srcOrd="0" destOrd="0" presId="urn:microsoft.com/office/officeart/2005/8/layout/cycle5"/>
    <dgm:cxn modelId="{A1E2E8AD-F73F-4C8B-B92D-BCE5F46BB7A2}" type="presOf" srcId="{5D7D19C9-DC59-4451-A89D-8EAB626AAF8E}" destId="{E9ED0AE7-E3DA-4F3E-91F4-508276E9EF30}" srcOrd="0" destOrd="0" presId="urn:microsoft.com/office/officeart/2005/8/layout/cycle5"/>
    <dgm:cxn modelId="{DE18B2CB-2AF6-4460-AD5A-033FC09E3502}" type="presOf" srcId="{980AD10A-9F1D-49E7-BF14-6ADDD32B1BAE}" destId="{E029A9E7-0E89-493E-8D5D-FB16CCCC01F9}" srcOrd="0" destOrd="0" presId="urn:microsoft.com/office/officeart/2005/8/layout/cycle5"/>
    <dgm:cxn modelId="{860224DB-5572-4445-9DFD-BCA46EFAB6C9}" type="presOf" srcId="{00A48479-3B1C-4479-BE11-A05240A490E2}" destId="{7F6F752D-D9B7-4589-8017-EE272A5E7C72}" srcOrd="0" destOrd="0" presId="urn:microsoft.com/office/officeart/2005/8/layout/cycle5"/>
    <dgm:cxn modelId="{1F8EADE6-925C-4171-9059-B07D9939BBF1}" srcId="{B9EDA667-EE53-4456-9A17-5FD25723C079}" destId="{C5548E89-3C9D-4C65-BF7C-59BF3E44C4E1}" srcOrd="2" destOrd="0" parTransId="{4B5E5CCE-62FC-4844-A692-B8BE0B0DA29D}" sibTransId="{C8FE6C6D-86E4-40B5-ABBA-EB65E170BBA9}"/>
    <dgm:cxn modelId="{EF2130F8-F934-4B02-BF40-C26CF2273189}" type="presOf" srcId="{3422E437-30A9-4828-A2A1-DC06315D773E}" destId="{AAB1976B-BCF6-4A10-B053-9BCB417CAFEC}" srcOrd="0" destOrd="0" presId="urn:microsoft.com/office/officeart/2005/8/layout/cycle5"/>
    <dgm:cxn modelId="{F58589FB-B23A-475E-BF8C-831E60E1E1FB}" type="presOf" srcId="{C5548E89-3C9D-4C65-BF7C-59BF3E44C4E1}" destId="{D0FF2415-FCF7-463B-91F7-413919C410F4}" srcOrd="0" destOrd="0" presId="urn:microsoft.com/office/officeart/2005/8/layout/cycle5"/>
    <dgm:cxn modelId="{4B4559CB-77D3-432F-AEB3-87664C8AFFE4}" type="presParOf" srcId="{954B1911-00DE-42E7-A996-5D485FA82AED}" destId="{7F6F752D-D9B7-4589-8017-EE272A5E7C72}" srcOrd="0" destOrd="0" presId="urn:microsoft.com/office/officeart/2005/8/layout/cycle5"/>
    <dgm:cxn modelId="{A6229BD7-EDC0-47DF-9FB6-B031A1479B63}" type="presParOf" srcId="{954B1911-00DE-42E7-A996-5D485FA82AED}" destId="{4A8582F9-C5BB-49D6-AAC0-8668443C7B7A}" srcOrd="1" destOrd="0" presId="urn:microsoft.com/office/officeart/2005/8/layout/cycle5"/>
    <dgm:cxn modelId="{B0A706A8-E2BE-40F0-8887-F5D86F4461DA}" type="presParOf" srcId="{954B1911-00DE-42E7-A996-5D485FA82AED}" destId="{F2FE26ED-00AB-463D-8810-619CB0C24BA6}" srcOrd="2" destOrd="0" presId="urn:microsoft.com/office/officeart/2005/8/layout/cycle5"/>
    <dgm:cxn modelId="{4D9A97F4-F878-42C4-8D97-2AE2668E51D1}" type="presParOf" srcId="{954B1911-00DE-42E7-A996-5D485FA82AED}" destId="{E029A9E7-0E89-493E-8D5D-FB16CCCC01F9}" srcOrd="3" destOrd="0" presId="urn:microsoft.com/office/officeart/2005/8/layout/cycle5"/>
    <dgm:cxn modelId="{8A91FA21-AF4A-4A33-BD15-34563C1F820A}" type="presParOf" srcId="{954B1911-00DE-42E7-A996-5D485FA82AED}" destId="{D9B9D5B2-7CB1-4B5D-888C-76978820D53F}" srcOrd="4" destOrd="0" presId="urn:microsoft.com/office/officeart/2005/8/layout/cycle5"/>
    <dgm:cxn modelId="{BA67B768-D98A-4E6D-89AD-D1D36BC8F57D}" type="presParOf" srcId="{954B1911-00DE-42E7-A996-5D485FA82AED}" destId="{0365F7EB-D206-48FA-8E93-79F036CDFDB6}" srcOrd="5" destOrd="0" presId="urn:microsoft.com/office/officeart/2005/8/layout/cycle5"/>
    <dgm:cxn modelId="{AC9CDB56-446A-4BFB-9BF5-3ADE1AA170A9}" type="presParOf" srcId="{954B1911-00DE-42E7-A996-5D485FA82AED}" destId="{D0FF2415-FCF7-463B-91F7-413919C410F4}" srcOrd="6" destOrd="0" presId="urn:microsoft.com/office/officeart/2005/8/layout/cycle5"/>
    <dgm:cxn modelId="{C89E9A12-7522-476B-AC41-9021B6D9428A}" type="presParOf" srcId="{954B1911-00DE-42E7-A996-5D485FA82AED}" destId="{02E81D10-0599-4014-8FF4-3005BEAAEAC7}" srcOrd="7" destOrd="0" presId="urn:microsoft.com/office/officeart/2005/8/layout/cycle5"/>
    <dgm:cxn modelId="{8991B2DC-98D3-4E1C-9A95-5C72770EE776}" type="presParOf" srcId="{954B1911-00DE-42E7-A996-5D485FA82AED}" destId="{5B97271B-398E-4E79-9ECB-E377B0B4FB97}" srcOrd="8" destOrd="0" presId="urn:microsoft.com/office/officeart/2005/8/layout/cycle5"/>
    <dgm:cxn modelId="{007E97C6-8FBE-4713-A02C-6F3AA68E09F2}" type="presParOf" srcId="{954B1911-00DE-42E7-A996-5D485FA82AED}" destId="{E9ED0AE7-E3DA-4F3E-91F4-508276E9EF30}" srcOrd="9" destOrd="0" presId="urn:microsoft.com/office/officeart/2005/8/layout/cycle5"/>
    <dgm:cxn modelId="{E69BB80F-9605-4A82-9E1C-0F08F4FFA812}" type="presParOf" srcId="{954B1911-00DE-42E7-A996-5D485FA82AED}" destId="{F45F2CC7-E966-4AB9-973B-23FA7E299F0D}" srcOrd="10" destOrd="0" presId="urn:microsoft.com/office/officeart/2005/8/layout/cycle5"/>
    <dgm:cxn modelId="{12262A4E-0264-4C64-A16F-83DDAF9377AD}" type="presParOf" srcId="{954B1911-00DE-42E7-A996-5D485FA82AED}" destId="{AAB1976B-BCF6-4A10-B053-9BCB417CAFEC}" srcOrd="11" destOrd="0" presId="urn:microsoft.com/office/officeart/2005/8/layout/cycle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EF9C32-52C0-48CB-AC09-1B2AD90B3C65}">
      <dsp:nvSpPr>
        <dsp:cNvPr id="0" name=""/>
        <dsp:cNvSpPr/>
      </dsp:nvSpPr>
      <dsp:spPr>
        <a:xfrm>
          <a:off x="3571" y="187658"/>
          <a:ext cx="1561703" cy="937021"/>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Core Capabilities</a:t>
          </a:r>
        </a:p>
      </dsp:txBody>
      <dsp:txXfrm>
        <a:off x="31015" y="215102"/>
        <a:ext cx="1506815" cy="882133"/>
      </dsp:txXfrm>
    </dsp:sp>
    <dsp:sp modelId="{6CFD3B00-8917-47D4-ABC8-E35A7C0A1038}">
      <dsp:nvSpPr>
        <dsp:cNvPr id="0" name=""/>
        <dsp:cNvSpPr/>
      </dsp:nvSpPr>
      <dsp:spPr>
        <a:xfrm>
          <a:off x="1721445" y="462518"/>
          <a:ext cx="331081" cy="38730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721445" y="539978"/>
        <a:ext cx="231757" cy="232382"/>
      </dsp:txXfrm>
    </dsp:sp>
    <dsp:sp modelId="{36721948-C625-40DA-8A56-78F54F96B724}">
      <dsp:nvSpPr>
        <dsp:cNvPr id="0" name=""/>
        <dsp:cNvSpPr/>
      </dsp:nvSpPr>
      <dsp:spPr>
        <a:xfrm>
          <a:off x="2189956" y="187658"/>
          <a:ext cx="1561703" cy="937021"/>
        </a:xfrm>
        <a:prstGeom prst="roundRect">
          <a:avLst>
            <a:gd name="adj" fmla="val 10000"/>
          </a:avLst>
        </a:prstGeom>
        <a:solidFill>
          <a:schemeClr val="accent5">
            <a:hueOff val="831752"/>
            <a:satOff val="-16830"/>
            <a:lumOff val="52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Goods and/or Services</a:t>
          </a:r>
        </a:p>
      </dsp:txBody>
      <dsp:txXfrm>
        <a:off x="2217400" y="215102"/>
        <a:ext cx="1506815" cy="882133"/>
      </dsp:txXfrm>
    </dsp:sp>
    <dsp:sp modelId="{8E843CD0-12A0-4D7C-A83B-3683ACA78B66}">
      <dsp:nvSpPr>
        <dsp:cNvPr id="0" name=""/>
        <dsp:cNvSpPr/>
      </dsp:nvSpPr>
      <dsp:spPr>
        <a:xfrm>
          <a:off x="3907829" y="462518"/>
          <a:ext cx="331081" cy="387302"/>
        </a:xfrm>
        <a:prstGeom prst="rightArrow">
          <a:avLst>
            <a:gd name="adj1" fmla="val 60000"/>
            <a:gd name="adj2" fmla="val 50000"/>
          </a:avLst>
        </a:prstGeom>
        <a:solidFill>
          <a:schemeClr val="accent5">
            <a:hueOff val="1247628"/>
            <a:satOff val="-25244"/>
            <a:lumOff val="7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907829" y="539978"/>
        <a:ext cx="231757" cy="232382"/>
      </dsp:txXfrm>
    </dsp:sp>
    <dsp:sp modelId="{647337B1-0D6C-461B-BAC3-0E860A3995B8}">
      <dsp:nvSpPr>
        <dsp:cNvPr id="0" name=""/>
        <dsp:cNvSpPr/>
      </dsp:nvSpPr>
      <dsp:spPr>
        <a:xfrm>
          <a:off x="4376340" y="187658"/>
          <a:ext cx="1561703" cy="937021"/>
        </a:xfrm>
        <a:prstGeom prst="roundRect">
          <a:avLst>
            <a:gd name="adj" fmla="val 10000"/>
          </a:avLst>
        </a:prstGeom>
        <a:solidFill>
          <a:schemeClr val="accent5">
            <a:hueOff val="1663504"/>
            <a:satOff val="-33659"/>
            <a:lumOff val="104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Channels to market</a:t>
          </a:r>
        </a:p>
      </dsp:txBody>
      <dsp:txXfrm>
        <a:off x="4403784" y="215102"/>
        <a:ext cx="1506815" cy="882133"/>
      </dsp:txXfrm>
    </dsp:sp>
    <dsp:sp modelId="{D6E65228-DA26-49C4-9310-09F519F9E62B}">
      <dsp:nvSpPr>
        <dsp:cNvPr id="0" name=""/>
        <dsp:cNvSpPr/>
      </dsp:nvSpPr>
      <dsp:spPr>
        <a:xfrm>
          <a:off x="6094214" y="462518"/>
          <a:ext cx="331081" cy="387302"/>
        </a:xfrm>
        <a:prstGeom prst="rightArrow">
          <a:avLst>
            <a:gd name="adj1" fmla="val 60000"/>
            <a:gd name="adj2" fmla="val 50000"/>
          </a:avLst>
        </a:prstGeom>
        <a:solidFill>
          <a:schemeClr val="accent5">
            <a:hueOff val="2495256"/>
            <a:satOff val="-50489"/>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094214" y="539978"/>
        <a:ext cx="231757" cy="232382"/>
      </dsp:txXfrm>
    </dsp:sp>
    <dsp:sp modelId="{72175B80-4FD6-46B9-85C6-D34FB8954DCD}">
      <dsp:nvSpPr>
        <dsp:cNvPr id="0" name=""/>
        <dsp:cNvSpPr/>
      </dsp:nvSpPr>
      <dsp:spPr>
        <a:xfrm>
          <a:off x="6562724" y="187658"/>
          <a:ext cx="1561703" cy="937021"/>
        </a:xfrm>
        <a:prstGeom prst="roundRect">
          <a:avLst>
            <a:gd name="adj" fmla="val 10000"/>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Customers</a:t>
          </a:r>
        </a:p>
      </dsp:txBody>
      <dsp:txXfrm>
        <a:off x="6590168" y="215102"/>
        <a:ext cx="1506815" cy="88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F752D-D9B7-4589-8017-EE272A5E7C72}">
      <dsp:nvSpPr>
        <dsp:cNvPr id="0" name=""/>
        <dsp:cNvSpPr/>
      </dsp:nvSpPr>
      <dsp:spPr>
        <a:xfrm>
          <a:off x="1888855" y="1406"/>
          <a:ext cx="1189705" cy="773308"/>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Customer Needs and Expectations</a:t>
          </a:r>
        </a:p>
      </dsp:txBody>
      <dsp:txXfrm>
        <a:off x="1926605" y="39156"/>
        <a:ext cx="1114205" cy="697808"/>
      </dsp:txXfrm>
    </dsp:sp>
    <dsp:sp modelId="{F2FE26ED-00AB-463D-8810-619CB0C24BA6}">
      <dsp:nvSpPr>
        <dsp:cNvPr id="0" name=""/>
        <dsp:cNvSpPr/>
      </dsp:nvSpPr>
      <dsp:spPr>
        <a:xfrm>
          <a:off x="1206913" y="388060"/>
          <a:ext cx="2553588" cy="2553588"/>
        </a:xfrm>
        <a:custGeom>
          <a:avLst/>
          <a:gdLst/>
          <a:ahLst/>
          <a:cxnLst/>
          <a:rect l="0" t="0" r="0" b="0"/>
          <a:pathLst>
            <a:path>
              <a:moveTo>
                <a:pt x="2035641" y="249976"/>
              </a:moveTo>
              <a:arcTo wR="1276794" hR="1276794" stAng="18387927" swAng="1632572"/>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029A9E7-0E89-493E-8D5D-FB16CCCC01F9}">
      <dsp:nvSpPr>
        <dsp:cNvPr id="0" name=""/>
        <dsp:cNvSpPr/>
      </dsp:nvSpPr>
      <dsp:spPr>
        <a:xfrm>
          <a:off x="3165649" y="1278200"/>
          <a:ext cx="1189705" cy="773308"/>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Channels to Market</a:t>
          </a:r>
        </a:p>
      </dsp:txBody>
      <dsp:txXfrm>
        <a:off x="3203399" y="1315950"/>
        <a:ext cx="1114205" cy="697808"/>
      </dsp:txXfrm>
    </dsp:sp>
    <dsp:sp modelId="{0365F7EB-D206-48FA-8E93-79F036CDFDB6}">
      <dsp:nvSpPr>
        <dsp:cNvPr id="0" name=""/>
        <dsp:cNvSpPr/>
      </dsp:nvSpPr>
      <dsp:spPr>
        <a:xfrm>
          <a:off x="1206913" y="388060"/>
          <a:ext cx="2553588" cy="2553588"/>
        </a:xfrm>
        <a:custGeom>
          <a:avLst/>
          <a:gdLst/>
          <a:ahLst/>
          <a:cxnLst/>
          <a:rect l="0" t="0" r="0" b="0"/>
          <a:pathLst>
            <a:path>
              <a:moveTo>
                <a:pt x="2421175" y="1843004"/>
              </a:moveTo>
              <a:arcTo wR="1276794" hR="1276794" stAng="1579502" swAng="1632572"/>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0FF2415-FCF7-463B-91F7-413919C410F4}">
      <dsp:nvSpPr>
        <dsp:cNvPr id="0" name=""/>
        <dsp:cNvSpPr/>
      </dsp:nvSpPr>
      <dsp:spPr>
        <a:xfrm>
          <a:off x="1888855" y="2554994"/>
          <a:ext cx="1189705" cy="773308"/>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Goods and/or Services</a:t>
          </a:r>
        </a:p>
      </dsp:txBody>
      <dsp:txXfrm>
        <a:off x="1926605" y="2592744"/>
        <a:ext cx="1114205" cy="697808"/>
      </dsp:txXfrm>
    </dsp:sp>
    <dsp:sp modelId="{5B97271B-398E-4E79-9ECB-E377B0B4FB97}">
      <dsp:nvSpPr>
        <dsp:cNvPr id="0" name=""/>
        <dsp:cNvSpPr/>
      </dsp:nvSpPr>
      <dsp:spPr>
        <a:xfrm>
          <a:off x="1206913" y="388060"/>
          <a:ext cx="2553588" cy="2553588"/>
        </a:xfrm>
        <a:custGeom>
          <a:avLst/>
          <a:gdLst/>
          <a:ahLst/>
          <a:cxnLst/>
          <a:rect l="0" t="0" r="0" b="0"/>
          <a:pathLst>
            <a:path>
              <a:moveTo>
                <a:pt x="517947" y="2303611"/>
              </a:moveTo>
              <a:arcTo wR="1276794" hR="1276794" stAng="7587927" swAng="1632572"/>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9ED0AE7-E3DA-4F3E-91F4-508276E9EF30}">
      <dsp:nvSpPr>
        <dsp:cNvPr id="0" name=""/>
        <dsp:cNvSpPr/>
      </dsp:nvSpPr>
      <dsp:spPr>
        <a:xfrm>
          <a:off x="612060" y="1278200"/>
          <a:ext cx="1189705" cy="773308"/>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Core Capabilities</a:t>
          </a:r>
        </a:p>
      </dsp:txBody>
      <dsp:txXfrm>
        <a:off x="649810" y="1315950"/>
        <a:ext cx="1114205" cy="697808"/>
      </dsp:txXfrm>
    </dsp:sp>
    <dsp:sp modelId="{AAB1976B-BCF6-4A10-B053-9BCB417CAFEC}">
      <dsp:nvSpPr>
        <dsp:cNvPr id="0" name=""/>
        <dsp:cNvSpPr/>
      </dsp:nvSpPr>
      <dsp:spPr>
        <a:xfrm>
          <a:off x="1206913" y="388060"/>
          <a:ext cx="2553588" cy="2553588"/>
        </a:xfrm>
        <a:custGeom>
          <a:avLst/>
          <a:gdLst/>
          <a:ahLst/>
          <a:cxnLst/>
          <a:rect l="0" t="0" r="0" b="0"/>
          <a:pathLst>
            <a:path>
              <a:moveTo>
                <a:pt x="132412" y="710583"/>
              </a:moveTo>
              <a:arcTo wR="1276794" hR="1276794" stAng="12379502" swAng="1632572"/>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2E6F2-6B85-491A-8051-AFF4925FBEF7}" type="datetimeFigureOut">
              <a:rPr lang="en-US" smtClean="0"/>
              <a:pPr/>
              <a:t>3/10/2022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4788F-517C-4AEB-820E-5F54D433324C}" type="slidenum">
              <a:rPr lang="en-US" smtClean="0"/>
              <a:pPr/>
              <a:t>‹#›</a:t>
            </a:fld>
            <a:endParaRPr lang="en-US"/>
          </a:p>
        </p:txBody>
      </p:sp>
    </p:spTree>
    <p:extLst>
      <p:ext uri="{BB962C8B-B14F-4D97-AF65-F5344CB8AC3E}">
        <p14:creationId xmlns:p14="http://schemas.microsoft.com/office/powerpoint/2010/main" val="211380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69950" y="1257300"/>
            <a:ext cx="6032500" cy="3394075"/>
          </a:xfrm>
        </p:spPr>
      </p:sp>
      <p:sp>
        <p:nvSpPr>
          <p:cNvPr id="3" name="備忘稿版面配置區 2"/>
          <p:cNvSpPr>
            <a:spLocks noGrp="1"/>
          </p:cNvSpPr>
          <p:nvPr>
            <p:ph type="body" idx="1"/>
          </p:nvPr>
        </p:nvSpPr>
        <p:spPr/>
        <p:txBody>
          <a:bodyPr/>
          <a:lstStyle/>
          <a:p>
            <a:endParaRPr lang="zh-MO" altLang="en-US" dirty="0"/>
          </a:p>
        </p:txBody>
      </p:sp>
      <p:sp>
        <p:nvSpPr>
          <p:cNvPr id="4" name="投影片編號版面配置區 3"/>
          <p:cNvSpPr>
            <a:spLocks noGrp="1"/>
          </p:cNvSpPr>
          <p:nvPr>
            <p:ph type="sldNum" sz="quarter" idx="5"/>
          </p:nvPr>
        </p:nvSpPr>
        <p:spPr/>
        <p:txBody>
          <a:bodyPr/>
          <a:lstStyle/>
          <a:p>
            <a:fld id="{5780E19C-4A1D-4598-BFE6-8031AA4A73E7}" type="slidenum">
              <a:rPr lang="zh-MO" altLang="en-US" smtClean="0"/>
              <a:t>1</a:t>
            </a:fld>
            <a:endParaRPr lang="zh-MO" altLang="en-US"/>
          </a:p>
        </p:txBody>
      </p:sp>
    </p:spTree>
    <p:extLst>
      <p:ext uri="{BB962C8B-B14F-4D97-AF65-F5344CB8AC3E}">
        <p14:creationId xmlns:p14="http://schemas.microsoft.com/office/powerpoint/2010/main" val="3472412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CBEC0-F754-4B33-A377-B8C9CD70C72E}" type="slidenum">
              <a:rPr lang="en-US" smtClean="0"/>
              <a:pPr/>
              <a:t>2</a:t>
            </a:fld>
            <a:endParaRPr lang="en-US" dirty="0"/>
          </a:p>
        </p:txBody>
      </p:sp>
    </p:spTree>
    <p:extLst>
      <p:ext uri="{BB962C8B-B14F-4D97-AF65-F5344CB8AC3E}">
        <p14:creationId xmlns:p14="http://schemas.microsoft.com/office/powerpoint/2010/main" val="1252891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AFB41D-38B5-46A4-BCCA-F03E9231C1BA}"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9103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10315406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8189006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7275415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137198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80511882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48032-5F5D-4E85-8FF9-CC2979E3CD23}"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567068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55BC5-F358-404B-9E44-90C573865E67}"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678354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12192000" cy="1195450"/>
          </a:xfrm>
          <a:prstGeom prst="rect">
            <a:avLst/>
          </a:prstGeom>
        </p:spPr>
        <p:txBody>
          <a:bodyPr anchor="ctr"/>
          <a:lstStyle>
            <a:lvl1pPr>
              <a:defRPr sz="4000" b="1">
                <a:solidFill>
                  <a:srgbClr val="AC363A"/>
                </a:solidFill>
                <a:latin typeface="Helvetica" pitchFamily="2" charset="0"/>
              </a:defRPr>
            </a:lvl1pPr>
          </a:lstStyle>
          <a:p>
            <a:r>
              <a:rPr lang="en-US" dirty="0"/>
              <a:t>Click to edit Master title style</a:t>
            </a:r>
          </a:p>
        </p:txBody>
      </p:sp>
      <p:sp>
        <p:nvSpPr>
          <p:cNvPr id="3" name="Content Placeholder 1"/>
          <p:cNvSpPr>
            <a:spLocks noGrp="1"/>
          </p:cNvSpPr>
          <p:nvPr>
            <p:ph idx="1"/>
          </p:nvPr>
        </p:nvSpPr>
        <p:spPr>
          <a:xfrm>
            <a:off x="609600" y="1447800"/>
            <a:ext cx="10972800" cy="5105400"/>
          </a:xfrm>
          <a:prstGeom prst="rect">
            <a:avLst/>
          </a:prstGeom>
        </p:spPr>
        <p:txBody>
          <a:bodyPr/>
          <a:lstStyle>
            <a:lvl1pPr marL="0" indent="0">
              <a:spcAft>
                <a:spcPts val="800"/>
              </a:spcAft>
              <a:buNone/>
              <a:defRPr sz="3200" b="1">
                <a:solidFill>
                  <a:schemeClr val="tx1"/>
                </a:solidFill>
                <a:latin typeface="Helvetica" pitchFamily="2" charset="0"/>
              </a:defRPr>
            </a:lvl1pPr>
            <a:lvl2pPr marL="742950" indent="-285750">
              <a:spcAft>
                <a:spcPts val="800"/>
              </a:spcAft>
              <a:buFont typeface="Arial" panose="020B0604020202020204" pitchFamily="34" charset="0"/>
              <a:buChar char="•"/>
              <a:defRPr sz="2800">
                <a:solidFill>
                  <a:schemeClr val="tx1"/>
                </a:solidFill>
                <a:latin typeface="Helvetica" pitchFamily="2" charset="0"/>
              </a:defRPr>
            </a:lvl2pPr>
            <a:lvl3pPr marL="1143000" indent="-228600">
              <a:spcAft>
                <a:spcPts val="800"/>
              </a:spcAft>
              <a:buFont typeface="Arial" panose="020B0604020202020204" pitchFamily="34" charset="0"/>
              <a:buChar char="•"/>
              <a:defRPr sz="2000">
                <a:solidFill>
                  <a:schemeClr val="tx1"/>
                </a:solidFill>
                <a:latin typeface="Helvetica" pitchFamily="2" charset="0"/>
              </a:defRPr>
            </a:lvl3pPr>
            <a:lvl4pPr marL="1600200" indent="-228600">
              <a:spcAft>
                <a:spcPts val="800"/>
              </a:spcAft>
              <a:buFont typeface="Arial" panose="020B0604020202020204" pitchFamily="34" charset="0"/>
              <a:buChar char="•"/>
              <a:defRPr sz="1800">
                <a:solidFill>
                  <a:schemeClr val="tx1"/>
                </a:solidFill>
                <a:latin typeface="Helvetica" pitchFamily="2" charset="0"/>
              </a:defRPr>
            </a:lvl4pPr>
            <a:lvl5pPr marL="2057400" indent="-228600">
              <a:spcAft>
                <a:spcPts val="800"/>
              </a:spcAft>
              <a:buFont typeface="Arial" panose="020B0604020202020204" pitchFamily="34" charset="0"/>
              <a:buChar char="•"/>
              <a:defRPr sz="1600">
                <a:solidFill>
                  <a:schemeClr val="tx1"/>
                </a:solidFill>
                <a:latin typeface="Helvetica"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5181600" y="6553200"/>
            <a:ext cx="18288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7315200" y="6705600"/>
            <a:ext cx="48768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cxnSp>
        <p:nvCxnSpPr>
          <p:cNvPr id="4" name="Straight Connector 3"/>
          <p:cNvCxnSpPr/>
          <p:nvPr userDrawn="1"/>
        </p:nvCxnSpPr>
        <p:spPr>
          <a:xfrm>
            <a:off x="0" y="1295400"/>
            <a:ext cx="12192000" cy="0"/>
          </a:xfrm>
          <a:prstGeom prst="line">
            <a:avLst/>
          </a:prstGeom>
          <a:ln>
            <a:solidFill>
              <a:srgbClr val="A22F33"/>
            </a:solidFill>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4235520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340D2-0E09-40A2-8954-059C470DD14A}"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281205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E26546-B4DD-4214-993F-9F3CAFA7DAD0}"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94077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10D2F9-36B6-4133-8C89-C37B6695436A}" type="datetime1">
              <a:rPr lang="en-US" smtClean="0"/>
              <a:pPr/>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73596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2EBDD0-C10C-4FBF-9187-49E792465494}" type="datetime1">
              <a:rPr lang="en-US" smtClean="0"/>
              <a:pPr/>
              <a:t>3/10/2022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27557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7D8E57-4E32-4ADF-96C3-2CA2BFB29432}" type="datetime1">
              <a:rPr lang="en-US" smtClean="0"/>
              <a:pPr/>
              <a:t>3/10/2022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29748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EEBEC-395C-4D17-8CCB-BFCDDC89453D}" type="datetime1">
              <a:rPr lang="en-US" smtClean="0"/>
              <a:pPr/>
              <a:t>3/10/2022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001775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F0C208-1F00-443D-9A5A-17D07A6FC5E5}" type="datetime1">
              <a:rPr lang="en-US" smtClean="0"/>
              <a:pPr/>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153880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603412-6D83-48EC-95EB-B14E8478B238}" type="datetime1">
              <a:rPr lang="en-US" smtClean="0"/>
              <a:pPr/>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52650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5B5269-2441-4469-A500-582B5038BEBD}" type="datetime1">
              <a:rPr lang="en-US" smtClean="0"/>
              <a:pPr/>
              <a:t>3/10/2022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366842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cc11101@gmail.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youtube.com/watch?v=3K2-pejrD2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PEST_analysi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7EE023-46A3-41E5-9A9E-4541EA9D770C}"/>
              </a:ext>
            </a:extLst>
          </p:cNvPr>
          <p:cNvSpPr>
            <a:spLocks noGrp="1"/>
          </p:cNvSpPr>
          <p:nvPr>
            <p:ph type="title"/>
          </p:nvPr>
        </p:nvSpPr>
        <p:spPr>
          <a:xfrm>
            <a:off x="1219200" y="1981200"/>
            <a:ext cx="8610600" cy="4572000"/>
          </a:xfrm>
        </p:spPr>
        <p:txBody>
          <a:bodyPr>
            <a:normAutofit fontScale="90000"/>
          </a:bodyPr>
          <a:lstStyle/>
          <a:p>
            <a:pPr algn="ctr"/>
            <a:br>
              <a:rPr lang="en-US" altLang="zh-MO" sz="4400" dirty="0"/>
            </a:br>
            <a:br>
              <a:rPr lang="en-US" altLang="zh-MO" sz="4400" dirty="0"/>
            </a:br>
            <a:br>
              <a:rPr lang="en-US" altLang="zh-MO" sz="4400" dirty="0"/>
            </a:br>
            <a:br>
              <a:rPr lang="en-US" altLang="zh-MO" sz="4400" dirty="0"/>
            </a:br>
            <a:r>
              <a:rPr lang="en-US" altLang="zh-MO" sz="4400" dirty="0"/>
              <a:t>Strategic Planning for Information </a:t>
            </a:r>
            <a:br>
              <a:rPr lang="en-US" altLang="zh-MO" sz="4400" dirty="0"/>
            </a:br>
            <a:r>
              <a:rPr lang="en-US" altLang="zh-MO" sz="4400" dirty="0"/>
              <a:t>Systems   </a:t>
            </a:r>
            <a:br>
              <a:rPr lang="en-US" altLang="zh-MO" sz="4400" dirty="0"/>
            </a:br>
            <a:br>
              <a:rPr lang="en-US" altLang="zh-MO" dirty="0"/>
            </a:br>
            <a:r>
              <a:rPr lang="en-US" altLang="zh-MO" dirty="0"/>
              <a:t>Section 12  </a:t>
            </a:r>
            <a:br>
              <a:rPr lang="en-US" altLang="zh-MO" dirty="0"/>
            </a:br>
            <a:r>
              <a:rPr lang="en-US" altLang="zh-MO" dirty="0"/>
              <a:t>Organizational Change, Culture and Strategic IS/IT Led Change   </a:t>
            </a:r>
            <a:r>
              <a:rPr lang="en-US" altLang="zh-MO" sz="3600" dirty="0"/>
              <a:t>   </a:t>
            </a:r>
            <a:br>
              <a:rPr lang="en-US" altLang="zh-MO" sz="2046" dirty="0"/>
            </a:br>
            <a:br>
              <a:rPr lang="en-US" altLang="zh-MO" dirty="0"/>
            </a:br>
            <a:r>
              <a:rPr lang="en-US" altLang="zh-MO" sz="1841" dirty="0">
                <a:latin typeface="+mn-ea"/>
                <a:ea typeface="+mn-ea"/>
              </a:rPr>
              <a:t>Class Code: COMP423 </a:t>
            </a:r>
            <a:br>
              <a:rPr lang="en-US" altLang="zh-MO" sz="1841" dirty="0">
                <a:latin typeface="+mn-ea"/>
                <a:ea typeface="+mn-ea"/>
              </a:rPr>
            </a:br>
            <a:r>
              <a:rPr lang="en-US" altLang="zh-MO" sz="1841" dirty="0">
                <a:latin typeface="+mn-ea"/>
                <a:ea typeface="+mn-ea"/>
              </a:rPr>
              <a:t>H.Y </a:t>
            </a:r>
            <a:r>
              <a:rPr lang="en-US" altLang="zh-TW" sz="1841" dirty="0">
                <a:latin typeface="+mn-ea"/>
                <a:ea typeface="+mn-ea"/>
              </a:rPr>
              <a:t>Kan, Stanley </a:t>
            </a:r>
            <a:r>
              <a:rPr lang="en-US" altLang="zh-MO" sz="1841" dirty="0">
                <a:latin typeface="+mn-ea"/>
                <a:ea typeface="+mn-ea"/>
              </a:rPr>
              <a:t> </a:t>
            </a:r>
            <a:br>
              <a:rPr lang="en-US" altLang="zh-MO" sz="1841" dirty="0">
                <a:latin typeface="+mn-ea"/>
                <a:ea typeface="+mn-ea"/>
              </a:rPr>
            </a:br>
            <a:r>
              <a:rPr lang="en-US" altLang="zh-MO" sz="1841" dirty="0">
                <a:latin typeface="+mn-ea"/>
                <a:ea typeface="+mn-ea"/>
              </a:rPr>
              <a:t>Room: </a:t>
            </a:r>
            <a:r>
              <a:rPr lang="it-IT" sz="2200" dirty="0">
                <a:latin typeface="+mn-ea"/>
                <a:ea typeface="+mn-ea"/>
              </a:rPr>
              <a:t>(WUI CHI) - 4/F, </a:t>
            </a:r>
            <a:r>
              <a:rPr lang="en-US" altLang="zh-MO" sz="2200" dirty="0">
                <a:latin typeface="+mn-ea"/>
                <a:ea typeface="+mn-ea"/>
              </a:rPr>
              <a:t>N46B</a:t>
            </a:r>
            <a:br>
              <a:rPr lang="en-US" altLang="zh-MO" sz="1841" dirty="0">
                <a:latin typeface="+mn-ea"/>
                <a:ea typeface="+mn-ea"/>
              </a:rPr>
            </a:br>
            <a:r>
              <a:rPr lang="en-US" altLang="zh-MO" sz="1841" dirty="0">
                <a:latin typeface="+mn-ea"/>
                <a:ea typeface="+mn-ea"/>
              </a:rPr>
              <a:t> Email: hykan@ipm.edu.mo </a:t>
            </a:r>
            <a:r>
              <a:rPr lang="en-US" altLang="zh-MO" sz="1841" dirty="0">
                <a:latin typeface="+mn-ea"/>
                <a:ea typeface="+mn-ea"/>
                <a:hlinkClick r:id="rId3"/>
              </a:rPr>
              <a:t>  </a:t>
            </a:r>
            <a:r>
              <a:rPr lang="en-US" altLang="zh-MO" sz="1841" dirty="0">
                <a:latin typeface="+mn-ea"/>
                <a:ea typeface="+mn-ea"/>
              </a:rPr>
              <a:t> </a:t>
            </a:r>
            <a:br>
              <a:rPr lang="en-US" altLang="zh-MO" sz="1841" dirty="0">
                <a:latin typeface="+mn-ea"/>
                <a:ea typeface="+mn-ea"/>
              </a:rPr>
            </a:br>
            <a:r>
              <a:rPr lang="en-US" altLang="zh-MO" sz="1841" dirty="0">
                <a:latin typeface="+mn-ea"/>
                <a:ea typeface="+mn-ea"/>
              </a:rPr>
              <a:t>Tel: 8599-6883 </a:t>
            </a:r>
            <a:br>
              <a:rPr lang="en-US" altLang="zh-MO" sz="1841" dirty="0"/>
            </a:br>
            <a:br>
              <a:rPr lang="en-US" altLang="zh-MO" sz="1841" dirty="0"/>
            </a:br>
            <a:endParaRPr lang="zh-MO" altLang="en-US" sz="1841" dirty="0"/>
          </a:p>
        </p:txBody>
      </p:sp>
      <p:sp>
        <p:nvSpPr>
          <p:cNvPr id="9" name="文字版面配置區 8">
            <a:extLst>
              <a:ext uri="{FF2B5EF4-FFF2-40B4-BE49-F238E27FC236}">
                <a16:creationId xmlns:a16="http://schemas.microsoft.com/office/drawing/2014/main" id="{2914A5A6-66A9-4BB9-8AA4-B1B43C8EF130}"/>
              </a:ext>
            </a:extLst>
          </p:cNvPr>
          <p:cNvSpPr>
            <a:spLocks noGrp="1"/>
          </p:cNvSpPr>
          <p:nvPr>
            <p:ph type="body" idx="1"/>
          </p:nvPr>
        </p:nvSpPr>
        <p:spPr>
          <a:xfrm>
            <a:off x="2514601" y="4419600"/>
            <a:ext cx="5966713" cy="457200"/>
          </a:xfrm>
        </p:spPr>
        <p:txBody>
          <a:bodyPr>
            <a:normAutofit/>
          </a:bodyPr>
          <a:lstStyle/>
          <a:p>
            <a:endParaRPr lang="zh-MO" altLang="en-US" dirty="0"/>
          </a:p>
        </p:txBody>
      </p:sp>
    </p:spTree>
    <p:extLst>
      <p:ext uri="{BB962C8B-B14F-4D97-AF65-F5344CB8AC3E}">
        <p14:creationId xmlns:p14="http://schemas.microsoft.com/office/powerpoint/2010/main" val="26118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Human Behavior</a:t>
            </a:r>
          </a:p>
        </p:txBody>
      </p:sp>
      <p:sp>
        <p:nvSpPr>
          <p:cNvPr id="3" name="Content Placeholder 2"/>
          <p:cNvSpPr>
            <a:spLocks noGrp="1"/>
          </p:cNvSpPr>
          <p:nvPr>
            <p:ph idx="1"/>
          </p:nvPr>
        </p:nvSpPr>
        <p:spPr>
          <a:xfrm>
            <a:off x="1371600" y="1515762"/>
            <a:ext cx="10330932" cy="5000368"/>
          </a:xfrm>
        </p:spPr>
        <p:txBody>
          <a:bodyPr>
            <a:normAutofit fontScale="92500" lnSpcReduction="10000"/>
          </a:bodyPr>
          <a:lstStyle/>
          <a:p>
            <a:r>
              <a:rPr lang="en-US" dirty="0"/>
              <a:t>An individual’s behavior is to an extent shaped by the set of inherent, personal, social and organizational values that are acquired through upbringing, education, observations and experiences, including social influences. </a:t>
            </a:r>
          </a:p>
          <a:p>
            <a:r>
              <a:rPr lang="en-US" dirty="0"/>
              <a:t>These values are the enduring beliefs individuals hold to be true and important. As such, they affect an individual’s perceptions and govern their decisions and action.</a:t>
            </a:r>
          </a:p>
          <a:p>
            <a:r>
              <a:rPr lang="en-US" dirty="0"/>
              <a:t>People engage in </a:t>
            </a:r>
            <a:r>
              <a:rPr lang="en-US" dirty="0">
                <a:solidFill>
                  <a:srgbClr val="0070C0"/>
                </a:solidFill>
              </a:rPr>
              <a:t>saying one thing but doing something else </a:t>
            </a:r>
            <a:r>
              <a:rPr lang="en-US" dirty="0"/>
              <a:t>more often than they are aware of or care to admit to. The reason is that this behavior is governed by a universal set of four values (inherited from our pre-human ancestors as a means to deal with threats):</a:t>
            </a:r>
          </a:p>
          <a:p>
            <a:pPr lvl="1"/>
            <a:r>
              <a:rPr lang="en-US" dirty="0"/>
              <a:t>Win and not lose the current situation at hand</a:t>
            </a:r>
          </a:p>
          <a:p>
            <a:pPr lvl="1"/>
            <a:r>
              <a:rPr lang="en-US" dirty="0"/>
              <a:t>Remain in control of the situation</a:t>
            </a:r>
          </a:p>
          <a:p>
            <a:pPr lvl="1"/>
            <a:r>
              <a:rPr lang="en-US" dirty="0"/>
              <a:t>Avoid any kind of embarrassment</a:t>
            </a:r>
          </a:p>
          <a:p>
            <a:pPr lvl="1"/>
            <a:r>
              <a:rPr lang="en-US" dirty="0"/>
              <a:t>Stay rational throughout the situation</a:t>
            </a:r>
          </a:p>
          <a:p>
            <a:r>
              <a:rPr lang="en-US" dirty="0">
                <a:solidFill>
                  <a:srgbClr val="FF0000"/>
                </a:solidFill>
              </a:rPr>
              <a:t>Fear of failure </a:t>
            </a:r>
            <a:r>
              <a:rPr lang="en-US" dirty="0"/>
              <a:t>leads to defensive reasoning (in accordance with the four governing values) and thus saying one thing but doing something else.</a:t>
            </a:r>
          </a:p>
          <a:p>
            <a:r>
              <a:rPr lang="en-US" dirty="0"/>
              <a:t>The plus side is that defensive reasoning enables </a:t>
            </a:r>
            <a:r>
              <a:rPr lang="en-US" dirty="0">
                <a:solidFill>
                  <a:srgbClr val="0070C0"/>
                </a:solidFill>
              </a:rPr>
              <a:t>quick yet safe decision-making </a:t>
            </a:r>
            <a:r>
              <a:rPr lang="en-US" dirty="0"/>
              <a:t>in cases where we are familiar with the situation at hand and the expected outcome.</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10</a:t>
            </a:fld>
            <a:endParaRPr lang="en-US" dirty="0"/>
          </a:p>
        </p:txBody>
      </p:sp>
    </p:spTree>
    <p:extLst>
      <p:ext uri="{BB962C8B-B14F-4D97-AF65-F5344CB8AC3E}">
        <p14:creationId xmlns:p14="http://schemas.microsoft.com/office/powerpoint/2010/main" val="3467007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Organizational Culture</a:t>
            </a:r>
          </a:p>
        </p:txBody>
      </p:sp>
      <p:sp>
        <p:nvSpPr>
          <p:cNvPr id="3" name="Content Placeholder 2"/>
          <p:cNvSpPr>
            <a:spLocks noGrp="1"/>
          </p:cNvSpPr>
          <p:nvPr>
            <p:ph idx="1"/>
          </p:nvPr>
        </p:nvSpPr>
        <p:spPr/>
        <p:txBody>
          <a:bodyPr>
            <a:normAutofit lnSpcReduction="10000"/>
          </a:bodyPr>
          <a:lstStyle/>
          <a:p>
            <a:r>
              <a:rPr lang="en-US" dirty="0"/>
              <a:t>People live and work in communities – social, geographical, professional, organizational or industrial.</a:t>
            </a:r>
          </a:p>
          <a:p>
            <a:r>
              <a:rPr lang="en-US" dirty="0"/>
              <a:t>Therefore, communities have values; but also </a:t>
            </a:r>
            <a:r>
              <a:rPr lang="en-US" dirty="0">
                <a:solidFill>
                  <a:srgbClr val="FF0000"/>
                </a:solidFill>
              </a:rPr>
              <a:t>norms</a:t>
            </a:r>
            <a:r>
              <a:rPr lang="en-US" dirty="0"/>
              <a:t>.</a:t>
            </a:r>
          </a:p>
          <a:p>
            <a:r>
              <a:rPr lang="en-US" dirty="0"/>
              <a:t>Norms are unwritten roles people use and follow to guide their behavior.</a:t>
            </a:r>
          </a:p>
          <a:p>
            <a:r>
              <a:rPr lang="en-US" dirty="0"/>
              <a:t>Typically, norms refer to such aspects of behavior as</a:t>
            </a:r>
          </a:p>
          <a:p>
            <a:pPr lvl="1"/>
            <a:r>
              <a:rPr lang="en-US" dirty="0"/>
              <a:t>Treatment of others</a:t>
            </a:r>
          </a:p>
          <a:p>
            <a:pPr lvl="1"/>
            <a:r>
              <a:rPr lang="en-US" dirty="0"/>
              <a:t>Conduct in certain company or circumstances</a:t>
            </a:r>
          </a:p>
          <a:p>
            <a:pPr lvl="1"/>
            <a:r>
              <a:rPr lang="en-US" dirty="0"/>
              <a:t>Importance attached to certain symbols or objects</a:t>
            </a:r>
          </a:p>
          <a:p>
            <a:r>
              <a:rPr lang="en-US" dirty="0"/>
              <a:t>To reinforce their values and norms, communities use stories, images, symbols (including language) and </a:t>
            </a:r>
            <a:r>
              <a:rPr lang="en-US" dirty="0">
                <a:solidFill>
                  <a:srgbClr val="FF0000"/>
                </a:solidFill>
              </a:rPr>
              <a:t>rituals</a:t>
            </a:r>
            <a:r>
              <a:rPr lang="en-US" dirty="0"/>
              <a:t> such as processes, organizational structures and control systems. </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11</a:t>
            </a:fld>
            <a:endParaRPr lang="en-US"/>
          </a:p>
        </p:txBody>
      </p:sp>
    </p:spTree>
    <p:extLst>
      <p:ext uri="{BB962C8B-B14F-4D97-AF65-F5344CB8AC3E}">
        <p14:creationId xmlns:p14="http://schemas.microsoft.com/office/powerpoint/2010/main" val="3723638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Organizational Culture (Cont’d)</a:t>
            </a:r>
          </a:p>
        </p:txBody>
      </p:sp>
      <p:sp>
        <p:nvSpPr>
          <p:cNvPr id="3" name="Content Placeholder 2"/>
          <p:cNvSpPr>
            <a:spLocks noGrp="1"/>
          </p:cNvSpPr>
          <p:nvPr>
            <p:ph idx="1"/>
          </p:nvPr>
        </p:nvSpPr>
        <p:spPr/>
        <p:txBody>
          <a:bodyPr>
            <a:normAutofit lnSpcReduction="10000"/>
          </a:bodyPr>
          <a:lstStyle/>
          <a:p>
            <a:r>
              <a:rPr lang="en-US" dirty="0"/>
              <a:t>The combination of values, norms, beliefs and assumptions people commonly share with a community, take for granted and use to shape how they think and act is generally referred to as “</a:t>
            </a:r>
            <a:r>
              <a:rPr lang="en-US" dirty="0">
                <a:solidFill>
                  <a:srgbClr val="FF0000"/>
                </a:solidFill>
              </a:rPr>
              <a:t>culture</a:t>
            </a:r>
            <a:r>
              <a:rPr lang="en-US" dirty="0"/>
              <a:t>.” </a:t>
            </a:r>
          </a:p>
          <a:p>
            <a:r>
              <a:rPr lang="en-US" dirty="0"/>
              <a:t>Culture fulfills four important needs people have, namely:</a:t>
            </a:r>
          </a:p>
          <a:p>
            <a:pPr lvl="1"/>
            <a:r>
              <a:rPr lang="en-US" dirty="0"/>
              <a:t>It provides a sense of stability as values hardly change over time</a:t>
            </a:r>
          </a:p>
          <a:p>
            <a:pPr lvl="1"/>
            <a:r>
              <a:rPr lang="en-US" dirty="0"/>
              <a:t>It provides a sense of identity</a:t>
            </a:r>
          </a:p>
          <a:p>
            <a:pPr lvl="1"/>
            <a:r>
              <a:rPr lang="en-US" dirty="0"/>
              <a:t>It acts as a filter, enabling sense-making</a:t>
            </a:r>
          </a:p>
          <a:p>
            <a:pPr lvl="1"/>
            <a:r>
              <a:rPr lang="en-US" dirty="0"/>
              <a:t>It communicates values to others</a:t>
            </a:r>
          </a:p>
          <a:p>
            <a:r>
              <a:rPr lang="en-US" dirty="0"/>
              <a:t>Many people are members of multiple communities. So, people typically have multiple “cultural frames of reference”. Views and expectations from different cultural frames may oppose each other.</a:t>
            </a:r>
          </a:p>
          <a:p>
            <a:r>
              <a:rPr lang="en-US" dirty="0"/>
              <a:t>This is important to keep in mind when initiating strategic change. </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12</a:t>
            </a:fld>
            <a:endParaRPr lang="en-US"/>
          </a:p>
        </p:txBody>
      </p:sp>
    </p:spTree>
    <p:extLst>
      <p:ext uri="{BB962C8B-B14F-4D97-AF65-F5344CB8AC3E}">
        <p14:creationId xmlns:p14="http://schemas.microsoft.com/office/powerpoint/2010/main" val="3085536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Characterizing Organizational Culture</a:t>
            </a:r>
          </a:p>
        </p:txBody>
      </p:sp>
      <p:sp>
        <p:nvSpPr>
          <p:cNvPr id="3" name="Content Placeholder 2"/>
          <p:cNvSpPr>
            <a:spLocks noGrp="1"/>
          </p:cNvSpPr>
          <p:nvPr>
            <p:ph idx="1"/>
          </p:nvPr>
        </p:nvSpPr>
        <p:spPr/>
        <p:txBody>
          <a:bodyPr>
            <a:normAutofit fontScale="92500" lnSpcReduction="20000"/>
          </a:bodyPr>
          <a:lstStyle/>
          <a:p>
            <a:r>
              <a:rPr lang="en-US" dirty="0"/>
              <a:t>An organization’s culture is intrinsically </a:t>
            </a:r>
            <a:r>
              <a:rPr lang="en-US" dirty="0">
                <a:solidFill>
                  <a:srgbClr val="FF0000"/>
                </a:solidFill>
              </a:rPr>
              <a:t>tacit</a:t>
            </a:r>
            <a:r>
              <a:rPr lang="en-US" dirty="0"/>
              <a:t>, making culture as a concept abstract.</a:t>
            </a:r>
          </a:p>
          <a:p>
            <a:r>
              <a:rPr lang="en-US" dirty="0"/>
              <a:t>Characterizing an organization’s culture is therefore not straightforward and requires an indirect approach that uses a culture’s explicit manifestations, i.e., “</a:t>
            </a:r>
            <a:r>
              <a:rPr lang="en-US" dirty="0">
                <a:solidFill>
                  <a:srgbClr val="FF0000"/>
                </a:solidFill>
              </a:rPr>
              <a:t>cultural </a:t>
            </a:r>
            <a:r>
              <a:rPr lang="en-US" dirty="0" err="1">
                <a:solidFill>
                  <a:srgbClr val="FF0000"/>
                </a:solidFill>
              </a:rPr>
              <a:t>artefacts</a:t>
            </a:r>
            <a:r>
              <a:rPr lang="en-US" dirty="0">
                <a:solidFill>
                  <a:srgbClr val="FF0000"/>
                </a:solidFill>
              </a:rPr>
              <a:t>,</a:t>
            </a:r>
            <a:r>
              <a:rPr lang="en-US" dirty="0"/>
              <a:t>” to infer the take for granted values, beliefs and assumptions. </a:t>
            </a:r>
          </a:p>
          <a:p>
            <a:r>
              <a:rPr lang="en-US" dirty="0"/>
              <a:t>In other words, one has to observe how the organization actually operates via:</a:t>
            </a:r>
          </a:p>
          <a:p>
            <a:pPr lvl="1"/>
            <a:r>
              <a:rPr lang="en-US" dirty="0"/>
              <a:t>The stories told</a:t>
            </a:r>
          </a:p>
          <a:p>
            <a:pPr lvl="1"/>
            <a:r>
              <a:rPr lang="en-US" dirty="0"/>
              <a:t>The symbols used, including language</a:t>
            </a:r>
          </a:p>
          <a:p>
            <a:pPr lvl="1"/>
            <a:r>
              <a:rPr lang="en-US" dirty="0"/>
              <a:t>The rituals and routines followed</a:t>
            </a:r>
          </a:p>
          <a:p>
            <a:pPr lvl="1"/>
            <a:r>
              <a:rPr lang="en-US" dirty="0"/>
              <a:t>The organizational and power structures present</a:t>
            </a:r>
          </a:p>
          <a:p>
            <a:pPr lvl="1"/>
            <a:r>
              <a:rPr lang="en-US" dirty="0"/>
              <a:t>The control systems used</a:t>
            </a:r>
          </a:p>
          <a:p>
            <a:r>
              <a:rPr lang="en-US" dirty="0"/>
              <a:t>Analysis of cultural </a:t>
            </a:r>
            <a:r>
              <a:rPr lang="en-US" dirty="0" err="1"/>
              <a:t>artefacts</a:t>
            </a:r>
            <a:r>
              <a:rPr lang="en-US" dirty="0"/>
              <a:t> provides an indication of the effort required to change the organization’s culture.</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13</a:t>
            </a:fld>
            <a:endParaRPr lang="en-US"/>
          </a:p>
        </p:txBody>
      </p:sp>
    </p:spTree>
    <p:extLst>
      <p:ext uri="{BB962C8B-B14F-4D97-AF65-F5344CB8AC3E}">
        <p14:creationId xmlns:p14="http://schemas.microsoft.com/office/powerpoint/2010/main" val="3526618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Getting the Organization Ready to Accept Strategic IS/IT Led Change</a:t>
            </a:r>
          </a:p>
        </p:txBody>
      </p:sp>
      <p:sp>
        <p:nvSpPr>
          <p:cNvPr id="3" name="Content Placeholder 2"/>
          <p:cNvSpPr>
            <a:spLocks noGrp="1"/>
          </p:cNvSpPr>
          <p:nvPr>
            <p:ph idx="1"/>
          </p:nvPr>
        </p:nvSpPr>
        <p:spPr>
          <a:xfrm>
            <a:off x="1371600" y="2075934"/>
            <a:ext cx="10330932" cy="4489623"/>
          </a:xfrm>
        </p:spPr>
        <p:txBody>
          <a:bodyPr>
            <a:normAutofit/>
          </a:bodyPr>
          <a:lstStyle/>
          <a:p>
            <a:r>
              <a:rPr lang="en-US" dirty="0"/>
              <a:t>In order to succeed, change leaders need to overcome several challenges. Some are:</a:t>
            </a:r>
          </a:p>
          <a:p>
            <a:pPr lvl="1"/>
            <a:r>
              <a:rPr lang="en-US" dirty="0"/>
              <a:t>Change leaders must be </a:t>
            </a:r>
            <a:r>
              <a:rPr lang="en-US" dirty="0">
                <a:solidFill>
                  <a:srgbClr val="0070C0"/>
                </a:solidFill>
              </a:rPr>
              <a:t>respected</a:t>
            </a:r>
            <a:r>
              <a:rPr lang="en-US" dirty="0"/>
              <a:t> and perceived by others as individuals with </a:t>
            </a:r>
            <a:r>
              <a:rPr lang="en-US" dirty="0">
                <a:solidFill>
                  <a:srgbClr val="0070C0"/>
                </a:solidFill>
              </a:rPr>
              <a:t>proven ability of delivering results</a:t>
            </a:r>
            <a:r>
              <a:rPr lang="en-US" dirty="0"/>
              <a:t> that meet at least their basic expectation.</a:t>
            </a:r>
          </a:p>
          <a:p>
            <a:pPr lvl="1"/>
            <a:r>
              <a:rPr lang="en-US" dirty="0"/>
              <a:t>Change leaders must formulate a clear and compelling </a:t>
            </a:r>
            <a:r>
              <a:rPr lang="en-US" dirty="0">
                <a:solidFill>
                  <a:srgbClr val="0070C0"/>
                </a:solidFill>
              </a:rPr>
              <a:t>change message</a:t>
            </a:r>
            <a:r>
              <a:rPr lang="en-US" dirty="0"/>
              <a:t>.</a:t>
            </a:r>
          </a:p>
          <a:p>
            <a:pPr lvl="1"/>
            <a:r>
              <a:rPr lang="en-US" dirty="0"/>
              <a:t>Change leaders have to overcome the </a:t>
            </a:r>
            <a:r>
              <a:rPr lang="en-US" dirty="0">
                <a:solidFill>
                  <a:srgbClr val="0070C0"/>
                </a:solidFill>
              </a:rPr>
              <a:t>perception of key managers</a:t>
            </a:r>
            <a:r>
              <a:rPr lang="en-US" dirty="0"/>
              <a:t>, i.e., assisting them in identifying the underlying causes, acknowledging the need for change and buying into the change message.</a:t>
            </a:r>
          </a:p>
          <a:p>
            <a:pPr lvl="1"/>
            <a:r>
              <a:rPr lang="en-US" dirty="0"/>
              <a:t>Change leaders must keep the change message </a:t>
            </a:r>
            <a:r>
              <a:rPr lang="en-US" dirty="0">
                <a:solidFill>
                  <a:srgbClr val="0070C0"/>
                </a:solidFill>
              </a:rPr>
              <a:t>top of mind </a:t>
            </a:r>
            <a:r>
              <a:rPr lang="en-US" dirty="0"/>
              <a:t>by frequently communicating, using all means possible what they set out to achieve, the underpinning reasons and urgency.</a:t>
            </a:r>
          </a:p>
          <a:p>
            <a:r>
              <a:rPr lang="en-US" dirty="0">
                <a:solidFill>
                  <a:srgbClr val="FF0000"/>
                </a:solidFill>
              </a:rPr>
              <a:t>Organizational politics </a:t>
            </a:r>
            <a:r>
              <a:rPr lang="en-US" dirty="0"/>
              <a:t>may be one major obstacle to change.</a:t>
            </a:r>
          </a:p>
          <a:p>
            <a:r>
              <a:rPr lang="en-US" dirty="0">
                <a:solidFill>
                  <a:srgbClr val="FF0000"/>
                </a:solidFill>
              </a:rPr>
              <a:t>Top management support </a:t>
            </a:r>
            <a:r>
              <a:rPr lang="en-US" dirty="0"/>
              <a:t>is the key success factor of change management.</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14</a:t>
            </a:fld>
            <a:endParaRPr lang="en-US"/>
          </a:p>
        </p:txBody>
      </p:sp>
    </p:spTree>
    <p:extLst>
      <p:ext uri="{BB962C8B-B14F-4D97-AF65-F5344CB8AC3E}">
        <p14:creationId xmlns:p14="http://schemas.microsoft.com/office/powerpoint/2010/main" val="3912146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Stakeholder Engagement</a:t>
            </a:r>
            <a:endParaRPr lang="en-US" dirty="0"/>
          </a:p>
        </p:txBody>
      </p:sp>
      <p:sp>
        <p:nvSpPr>
          <p:cNvPr id="3" name="Content Placeholder 2"/>
          <p:cNvSpPr>
            <a:spLocks noGrp="1"/>
          </p:cNvSpPr>
          <p:nvPr>
            <p:ph idx="1"/>
          </p:nvPr>
        </p:nvSpPr>
        <p:spPr/>
        <p:txBody>
          <a:bodyPr/>
          <a:lstStyle/>
          <a:p>
            <a:r>
              <a:rPr lang="en-AU" dirty="0"/>
              <a:t>Top management support is not sufficient…</a:t>
            </a:r>
          </a:p>
          <a:p>
            <a:r>
              <a:rPr lang="en-AU" dirty="0"/>
              <a:t>Ways to ensure harmonious stakeholder engagement:</a:t>
            </a:r>
          </a:p>
          <a:p>
            <a:pPr lvl="1"/>
            <a:r>
              <a:rPr lang="en-AU" dirty="0">
                <a:solidFill>
                  <a:srgbClr val="0070C0"/>
                </a:solidFill>
              </a:rPr>
              <a:t>Communication</a:t>
            </a:r>
          </a:p>
          <a:p>
            <a:pPr lvl="2"/>
            <a:r>
              <a:rPr lang="en-AU" dirty="0"/>
              <a:t>Regular newsletters</a:t>
            </a:r>
          </a:p>
          <a:p>
            <a:pPr lvl="2"/>
            <a:r>
              <a:rPr lang="en-AU" dirty="0"/>
              <a:t>Annual report</a:t>
            </a:r>
          </a:p>
          <a:p>
            <a:pPr lvl="2"/>
            <a:r>
              <a:rPr lang="en-AU" dirty="0"/>
              <a:t>Periodic updates regarding key developments</a:t>
            </a:r>
          </a:p>
          <a:p>
            <a:pPr lvl="2"/>
            <a:r>
              <a:rPr lang="en-AU" dirty="0"/>
              <a:t>Circulation of publications or publication list</a:t>
            </a:r>
          </a:p>
          <a:p>
            <a:pPr lvl="2"/>
            <a:r>
              <a:rPr lang="en-AU" dirty="0"/>
              <a:t>Dynamic and static websites</a:t>
            </a:r>
          </a:p>
          <a:p>
            <a:pPr lvl="2"/>
            <a:r>
              <a:rPr lang="en-AU" dirty="0"/>
              <a:t>Articles in sector press or local newspapers or in the academic literature</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Stakeholder Engagement (Cont’d)</a:t>
            </a:r>
            <a:endParaRPr lang="en-US" dirty="0"/>
          </a:p>
        </p:txBody>
      </p:sp>
      <p:sp>
        <p:nvSpPr>
          <p:cNvPr id="3" name="Content Placeholder 2"/>
          <p:cNvSpPr>
            <a:spLocks noGrp="1"/>
          </p:cNvSpPr>
          <p:nvPr>
            <p:ph idx="1"/>
          </p:nvPr>
        </p:nvSpPr>
        <p:spPr/>
        <p:txBody>
          <a:bodyPr/>
          <a:lstStyle/>
          <a:p>
            <a:r>
              <a:rPr lang="en-AU" dirty="0"/>
              <a:t>Ways to ensure harmonious stakeholder engagement (Cont’d):</a:t>
            </a:r>
          </a:p>
          <a:p>
            <a:pPr lvl="1"/>
            <a:r>
              <a:rPr lang="en-AU" dirty="0">
                <a:solidFill>
                  <a:srgbClr val="0070C0"/>
                </a:solidFill>
              </a:rPr>
              <a:t>Consultation/dialogue</a:t>
            </a:r>
          </a:p>
          <a:p>
            <a:pPr lvl="2"/>
            <a:r>
              <a:rPr lang="en-AU" dirty="0"/>
              <a:t>Hold consultation meetings for the change</a:t>
            </a:r>
          </a:p>
          <a:p>
            <a:pPr lvl="2"/>
            <a:r>
              <a:rPr lang="en-AU" dirty="0"/>
              <a:t>Hold open meetings to discuss policy or operational issues</a:t>
            </a:r>
          </a:p>
          <a:p>
            <a:pPr lvl="2"/>
            <a:r>
              <a:rPr lang="en-AU" dirty="0"/>
              <a:t>Promote mechanism whereby stakeholders can provide </a:t>
            </a:r>
            <a:r>
              <a:rPr lang="en-AU" dirty="0">
                <a:solidFill>
                  <a:srgbClr val="FF0000"/>
                </a:solidFill>
              </a:rPr>
              <a:t>feedback</a:t>
            </a:r>
            <a:r>
              <a:rPr lang="en-AU" dirty="0"/>
              <a:t> and </a:t>
            </a:r>
            <a:r>
              <a:rPr lang="en-AU" dirty="0" err="1">
                <a:solidFill>
                  <a:srgbClr val="FF0000"/>
                </a:solidFill>
              </a:rPr>
              <a:t>feedforward</a:t>
            </a:r>
            <a:r>
              <a:rPr lang="en-AU" dirty="0"/>
              <a:t> to the change programme office on its services or activities</a:t>
            </a:r>
          </a:p>
          <a:p>
            <a:pPr lvl="1"/>
            <a:r>
              <a:rPr lang="en-AU" dirty="0">
                <a:solidFill>
                  <a:srgbClr val="0070C0"/>
                </a:solidFill>
              </a:rPr>
              <a:t>Involvement</a:t>
            </a:r>
          </a:p>
          <a:p>
            <a:pPr lvl="2"/>
            <a:r>
              <a:rPr lang="en-AU" dirty="0"/>
              <a:t>Consider how key stakeholders can be represented on the management/steering committee</a:t>
            </a:r>
          </a:p>
          <a:p>
            <a:pPr lvl="2"/>
            <a:r>
              <a:rPr lang="en-AU" dirty="0"/>
              <a:t>Create advisory, policy and interest groups to involve stakeholders more closely in the organization’s planning and decision-making of the change</a:t>
            </a:r>
          </a:p>
          <a:p>
            <a:pPr lvl="2"/>
            <a:r>
              <a:rPr lang="en-AU" dirty="0"/>
              <a:t>Co-opt individuals onto the management committee for specific periods or purposes</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AU" dirty="0"/>
              <a:t>Objectives of Change Management</a:t>
            </a:r>
          </a:p>
        </p:txBody>
      </p:sp>
      <p:cxnSp>
        <p:nvCxnSpPr>
          <p:cNvPr id="6" name="Straight Connector 5"/>
          <p:cNvCxnSpPr/>
          <p:nvPr/>
        </p:nvCxnSpPr>
        <p:spPr>
          <a:xfrm>
            <a:off x="2303842" y="6088970"/>
            <a:ext cx="897890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2303841" y="2518682"/>
            <a:ext cx="0" cy="3570288"/>
          </a:xfrm>
          <a:prstGeom prst="line">
            <a:avLst/>
          </a:prstGeom>
        </p:spPr>
        <p:style>
          <a:lnRef idx="1">
            <a:schemeClr val="dk1"/>
          </a:lnRef>
          <a:fillRef idx="0">
            <a:schemeClr val="dk1"/>
          </a:fillRef>
          <a:effectRef idx="0">
            <a:schemeClr val="dk1"/>
          </a:effectRef>
          <a:fontRef idx="minor">
            <a:schemeClr val="tx1"/>
          </a:fontRef>
        </p:style>
      </p:cxnSp>
      <p:sp>
        <p:nvSpPr>
          <p:cNvPr id="8198" name="TextBox 8"/>
          <p:cNvSpPr txBox="1">
            <a:spLocks noChangeArrowheads="1"/>
          </p:cNvSpPr>
          <p:nvPr/>
        </p:nvSpPr>
        <p:spPr bwMode="auto">
          <a:xfrm>
            <a:off x="6638775" y="6263595"/>
            <a:ext cx="657552" cy="369332"/>
          </a:xfrm>
          <a:prstGeom prst="rect">
            <a:avLst/>
          </a:prstGeom>
          <a:noFill/>
          <a:ln w="9525">
            <a:noFill/>
            <a:miter lim="800000"/>
            <a:headEnd/>
            <a:tailEnd/>
          </a:ln>
        </p:spPr>
        <p:txBody>
          <a:bodyPr wrap="none">
            <a:spAutoFit/>
          </a:bodyPr>
          <a:lstStyle/>
          <a:p>
            <a:r>
              <a:rPr lang="en-AU" b="1"/>
              <a:t>Time</a:t>
            </a:r>
          </a:p>
        </p:txBody>
      </p:sp>
      <p:sp>
        <p:nvSpPr>
          <p:cNvPr id="8199" name="TextBox 9"/>
          <p:cNvSpPr txBox="1">
            <a:spLocks noChangeArrowheads="1"/>
          </p:cNvSpPr>
          <p:nvPr/>
        </p:nvSpPr>
        <p:spPr bwMode="auto">
          <a:xfrm rot="-5400000">
            <a:off x="820013" y="4009056"/>
            <a:ext cx="2381036" cy="369332"/>
          </a:xfrm>
          <a:prstGeom prst="rect">
            <a:avLst/>
          </a:prstGeom>
          <a:noFill/>
          <a:ln w="9525">
            <a:noFill/>
            <a:miter lim="800000"/>
            <a:headEnd/>
            <a:tailEnd/>
          </a:ln>
        </p:spPr>
        <p:txBody>
          <a:bodyPr wrap="none">
            <a:spAutoFit/>
          </a:bodyPr>
          <a:lstStyle/>
          <a:p>
            <a:r>
              <a:rPr lang="en-AU" b="1" dirty="0"/>
              <a:t>Business Performance</a:t>
            </a:r>
          </a:p>
        </p:txBody>
      </p:sp>
      <p:sp>
        <p:nvSpPr>
          <p:cNvPr id="11" name="Freeform 10"/>
          <p:cNvSpPr/>
          <p:nvPr/>
        </p:nvSpPr>
        <p:spPr>
          <a:xfrm>
            <a:off x="3309258" y="3772808"/>
            <a:ext cx="7025217" cy="1928813"/>
          </a:xfrm>
          <a:custGeom>
            <a:avLst/>
            <a:gdLst>
              <a:gd name="connsiteX0" fmla="*/ 0 w 5268686"/>
              <a:gd name="connsiteY0" fmla="*/ 1485295 h 2752876"/>
              <a:gd name="connsiteX1" fmla="*/ 899886 w 5268686"/>
              <a:gd name="connsiteY1" fmla="*/ 1485295 h 2752876"/>
              <a:gd name="connsiteX2" fmla="*/ 1291771 w 5268686"/>
              <a:gd name="connsiteY2" fmla="*/ 1673981 h 2752876"/>
              <a:gd name="connsiteX3" fmla="*/ 1654628 w 5268686"/>
              <a:gd name="connsiteY3" fmla="*/ 2327124 h 2752876"/>
              <a:gd name="connsiteX4" fmla="*/ 1959428 w 5268686"/>
              <a:gd name="connsiteY4" fmla="*/ 2617409 h 2752876"/>
              <a:gd name="connsiteX5" fmla="*/ 2249714 w 5268686"/>
              <a:gd name="connsiteY5" fmla="*/ 2733524 h 2752876"/>
              <a:gd name="connsiteX6" fmla="*/ 2467428 w 5268686"/>
              <a:gd name="connsiteY6" fmla="*/ 2733524 h 2752876"/>
              <a:gd name="connsiteX7" fmla="*/ 2656114 w 5268686"/>
              <a:gd name="connsiteY7" fmla="*/ 2704495 h 2752876"/>
              <a:gd name="connsiteX8" fmla="*/ 2873828 w 5268686"/>
              <a:gd name="connsiteY8" fmla="*/ 2602895 h 2752876"/>
              <a:gd name="connsiteX9" fmla="*/ 3149600 w 5268686"/>
              <a:gd name="connsiteY9" fmla="*/ 2341638 h 2752876"/>
              <a:gd name="connsiteX10" fmla="*/ 3846286 w 5268686"/>
              <a:gd name="connsiteY10" fmla="*/ 1456266 h 2752876"/>
              <a:gd name="connsiteX11" fmla="*/ 4122057 w 5268686"/>
              <a:gd name="connsiteY11" fmla="*/ 1078895 h 2752876"/>
              <a:gd name="connsiteX12" fmla="*/ 4586514 w 5268686"/>
              <a:gd name="connsiteY12" fmla="*/ 440266 h 2752876"/>
              <a:gd name="connsiteX13" fmla="*/ 4847771 w 5268686"/>
              <a:gd name="connsiteY13" fmla="*/ 120952 h 2752876"/>
              <a:gd name="connsiteX14" fmla="*/ 5065486 w 5268686"/>
              <a:gd name="connsiteY14" fmla="*/ 19352 h 2752876"/>
              <a:gd name="connsiteX15" fmla="*/ 5268686 w 5268686"/>
              <a:gd name="connsiteY15" fmla="*/ 4838 h 27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68686" h="2752876">
                <a:moveTo>
                  <a:pt x="0" y="1485295"/>
                </a:moveTo>
                <a:cubicBezTo>
                  <a:pt x="342295" y="1469571"/>
                  <a:pt x="684591" y="1453847"/>
                  <a:pt x="899886" y="1485295"/>
                </a:cubicBezTo>
                <a:cubicBezTo>
                  <a:pt x="1115181" y="1516743"/>
                  <a:pt x="1165981" y="1533676"/>
                  <a:pt x="1291771" y="1673981"/>
                </a:cubicBezTo>
                <a:cubicBezTo>
                  <a:pt x="1417561" y="1814286"/>
                  <a:pt x="1543352" y="2169886"/>
                  <a:pt x="1654628" y="2327124"/>
                </a:cubicBezTo>
                <a:cubicBezTo>
                  <a:pt x="1765904" y="2484362"/>
                  <a:pt x="1860247" y="2549676"/>
                  <a:pt x="1959428" y="2617409"/>
                </a:cubicBezTo>
                <a:cubicBezTo>
                  <a:pt x="2058609" y="2685142"/>
                  <a:pt x="2165047" y="2714172"/>
                  <a:pt x="2249714" y="2733524"/>
                </a:cubicBezTo>
                <a:cubicBezTo>
                  <a:pt x="2334381" y="2752876"/>
                  <a:pt x="2399695" y="2738362"/>
                  <a:pt x="2467428" y="2733524"/>
                </a:cubicBezTo>
                <a:cubicBezTo>
                  <a:pt x="2535161" y="2728686"/>
                  <a:pt x="2588381" y="2726267"/>
                  <a:pt x="2656114" y="2704495"/>
                </a:cubicBezTo>
                <a:cubicBezTo>
                  <a:pt x="2723847" y="2682724"/>
                  <a:pt x="2791580" y="2663371"/>
                  <a:pt x="2873828" y="2602895"/>
                </a:cubicBezTo>
                <a:cubicBezTo>
                  <a:pt x="2956076" y="2542419"/>
                  <a:pt x="2987524" y="2532743"/>
                  <a:pt x="3149600" y="2341638"/>
                </a:cubicBezTo>
                <a:cubicBezTo>
                  <a:pt x="3311676" y="2150533"/>
                  <a:pt x="3684210" y="1666723"/>
                  <a:pt x="3846286" y="1456266"/>
                </a:cubicBezTo>
                <a:cubicBezTo>
                  <a:pt x="4008362" y="1245809"/>
                  <a:pt x="4122057" y="1078895"/>
                  <a:pt x="4122057" y="1078895"/>
                </a:cubicBezTo>
                <a:cubicBezTo>
                  <a:pt x="4245428" y="909562"/>
                  <a:pt x="4465562" y="599923"/>
                  <a:pt x="4586514" y="440266"/>
                </a:cubicBezTo>
                <a:cubicBezTo>
                  <a:pt x="4707466" y="280609"/>
                  <a:pt x="4767942" y="191104"/>
                  <a:pt x="4847771" y="120952"/>
                </a:cubicBezTo>
                <a:cubicBezTo>
                  <a:pt x="4927600" y="50800"/>
                  <a:pt x="4995334" y="38704"/>
                  <a:pt x="5065486" y="19352"/>
                </a:cubicBezTo>
                <a:cubicBezTo>
                  <a:pt x="5135638" y="0"/>
                  <a:pt x="5202162" y="2419"/>
                  <a:pt x="5268686" y="4838"/>
                </a:cubicBezTo>
              </a:path>
            </a:pathLst>
          </a:cu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AU"/>
          </a:p>
        </p:txBody>
      </p:sp>
      <p:sp>
        <p:nvSpPr>
          <p:cNvPr id="13" name="Freeform 12"/>
          <p:cNvSpPr/>
          <p:nvPr/>
        </p:nvSpPr>
        <p:spPr>
          <a:xfrm>
            <a:off x="3328308" y="2823482"/>
            <a:ext cx="6949016" cy="2495550"/>
          </a:xfrm>
          <a:custGeom>
            <a:avLst/>
            <a:gdLst>
              <a:gd name="connsiteX0" fmla="*/ 0 w 5210628"/>
              <a:gd name="connsiteY0" fmla="*/ 2721429 h 3563257"/>
              <a:gd name="connsiteX1" fmla="*/ 914400 w 5210628"/>
              <a:gd name="connsiteY1" fmla="*/ 2721429 h 3563257"/>
              <a:gd name="connsiteX2" fmla="*/ 1306285 w 5210628"/>
              <a:gd name="connsiteY2" fmla="*/ 2852058 h 3563257"/>
              <a:gd name="connsiteX3" fmla="*/ 1582057 w 5210628"/>
              <a:gd name="connsiteY3" fmla="*/ 3316515 h 3563257"/>
              <a:gd name="connsiteX4" fmla="*/ 1828800 w 5210628"/>
              <a:gd name="connsiteY4" fmla="*/ 3534229 h 3563257"/>
              <a:gd name="connsiteX5" fmla="*/ 2206171 w 5210628"/>
              <a:gd name="connsiteY5" fmla="*/ 3490686 h 3563257"/>
              <a:gd name="connsiteX6" fmla="*/ 2438400 w 5210628"/>
              <a:gd name="connsiteY6" fmla="*/ 3185886 h 3563257"/>
              <a:gd name="connsiteX7" fmla="*/ 2612571 w 5210628"/>
              <a:gd name="connsiteY7" fmla="*/ 2823029 h 3563257"/>
              <a:gd name="connsiteX8" fmla="*/ 3251200 w 5210628"/>
              <a:gd name="connsiteY8" fmla="*/ 1371601 h 3563257"/>
              <a:gd name="connsiteX9" fmla="*/ 3846285 w 5210628"/>
              <a:gd name="connsiteY9" fmla="*/ 428172 h 3563257"/>
              <a:gd name="connsiteX10" fmla="*/ 4499428 w 5210628"/>
              <a:gd name="connsiteY10" fmla="*/ 79829 h 3563257"/>
              <a:gd name="connsiteX11" fmla="*/ 5210628 w 5210628"/>
              <a:gd name="connsiteY11" fmla="*/ 36286 h 356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10628" h="3563257">
                <a:moveTo>
                  <a:pt x="0" y="2721429"/>
                </a:moveTo>
                <a:cubicBezTo>
                  <a:pt x="348343" y="2710543"/>
                  <a:pt x="696686" y="2699658"/>
                  <a:pt x="914400" y="2721429"/>
                </a:cubicBezTo>
                <a:cubicBezTo>
                  <a:pt x="1132114" y="2743200"/>
                  <a:pt x="1195009" y="2752877"/>
                  <a:pt x="1306285" y="2852058"/>
                </a:cubicBezTo>
                <a:cubicBezTo>
                  <a:pt x="1417561" y="2951239"/>
                  <a:pt x="1494971" y="3202820"/>
                  <a:pt x="1582057" y="3316515"/>
                </a:cubicBezTo>
                <a:cubicBezTo>
                  <a:pt x="1669143" y="3430210"/>
                  <a:pt x="1724781" y="3505201"/>
                  <a:pt x="1828800" y="3534229"/>
                </a:cubicBezTo>
                <a:cubicBezTo>
                  <a:pt x="1932819" y="3563257"/>
                  <a:pt x="2104571" y="3548743"/>
                  <a:pt x="2206171" y="3490686"/>
                </a:cubicBezTo>
                <a:cubicBezTo>
                  <a:pt x="2307771" y="3432629"/>
                  <a:pt x="2370667" y="3297162"/>
                  <a:pt x="2438400" y="3185886"/>
                </a:cubicBezTo>
                <a:cubicBezTo>
                  <a:pt x="2506133" y="3074610"/>
                  <a:pt x="2477104" y="3125410"/>
                  <a:pt x="2612571" y="2823029"/>
                </a:cubicBezTo>
                <a:cubicBezTo>
                  <a:pt x="2748038" y="2520648"/>
                  <a:pt x="3045581" y="1770744"/>
                  <a:pt x="3251200" y="1371601"/>
                </a:cubicBezTo>
                <a:cubicBezTo>
                  <a:pt x="3456819" y="972458"/>
                  <a:pt x="3638247" y="643467"/>
                  <a:pt x="3846285" y="428172"/>
                </a:cubicBezTo>
                <a:cubicBezTo>
                  <a:pt x="4054323" y="212877"/>
                  <a:pt x="4272038" y="145143"/>
                  <a:pt x="4499428" y="79829"/>
                </a:cubicBezTo>
                <a:cubicBezTo>
                  <a:pt x="4726819" y="14515"/>
                  <a:pt x="5121123" y="0"/>
                  <a:pt x="5210628" y="36286"/>
                </a:cubicBezTo>
              </a:path>
            </a:pathLst>
          </a:custGeom>
          <a:ln w="38100">
            <a:prstDash val="dashDot"/>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AU"/>
          </a:p>
        </p:txBody>
      </p:sp>
      <p:sp>
        <p:nvSpPr>
          <p:cNvPr id="8202" name="TextBox 14"/>
          <p:cNvSpPr txBox="1">
            <a:spLocks noChangeArrowheads="1"/>
          </p:cNvSpPr>
          <p:nvPr/>
        </p:nvSpPr>
        <p:spPr bwMode="auto">
          <a:xfrm>
            <a:off x="3715657" y="4012521"/>
            <a:ext cx="2787651" cy="585787"/>
          </a:xfrm>
          <a:prstGeom prst="rect">
            <a:avLst/>
          </a:prstGeom>
          <a:noFill/>
          <a:ln w="9525">
            <a:noFill/>
            <a:miter lim="800000"/>
            <a:headEnd/>
            <a:tailEnd/>
          </a:ln>
        </p:spPr>
        <p:txBody>
          <a:bodyPr>
            <a:spAutoFit/>
          </a:bodyPr>
          <a:lstStyle/>
          <a:p>
            <a:pPr algn="ctr"/>
            <a:r>
              <a:rPr lang="en-AU" sz="1600"/>
              <a:t>How to minimize the performance dip?</a:t>
            </a:r>
          </a:p>
        </p:txBody>
      </p:sp>
      <p:sp>
        <p:nvSpPr>
          <p:cNvPr id="8203" name="TextBox 15"/>
          <p:cNvSpPr txBox="1">
            <a:spLocks noChangeArrowheads="1"/>
          </p:cNvSpPr>
          <p:nvPr/>
        </p:nvSpPr>
        <p:spPr bwMode="auto">
          <a:xfrm>
            <a:off x="5381475" y="2967945"/>
            <a:ext cx="2592916" cy="584775"/>
          </a:xfrm>
          <a:prstGeom prst="rect">
            <a:avLst/>
          </a:prstGeom>
          <a:noFill/>
          <a:ln w="9525">
            <a:noFill/>
            <a:miter lim="800000"/>
            <a:headEnd/>
            <a:tailEnd/>
          </a:ln>
        </p:spPr>
        <p:txBody>
          <a:bodyPr>
            <a:spAutoFit/>
          </a:bodyPr>
          <a:lstStyle/>
          <a:p>
            <a:pPr algn="ctr"/>
            <a:r>
              <a:rPr lang="en-AU" sz="1600"/>
              <a:t>How to accelerate performance improvement?</a:t>
            </a:r>
          </a:p>
        </p:txBody>
      </p:sp>
      <p:sp>
        <p:nvSpPr>
          <p:cNvPr id="17" name="TextBox 16"/>
          <p:cNvSpPr txBox="1"/>
          <p:nvPr/>
        </p:nvSpPr>
        <p:spPr>
          <a:xfrm>
            <a:off x="2171700" y="1605643"/>
            <a:ext cx="8809265"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defRPr/>
            </a:pPr>
            <a:r>
              <a:rPr lang="en-AU" dirty="0"/>
              <a:t>Change management helps minimize the performance dip and accelerate performance improvement.</a:t>
            </a:r>
          </a:p>
        </p:txBody>
      </p:sp>
      <p:sp>
        <p:nvSpPr>
          <p:cNvPr id="8207" name="TextBox 19"/>
          <p:cNvSpPr txBox="1">
            <a:spLocks noChangeArrowheads="1"/>
          </p:cNvSpPr>
          <p:nvPr/>
        </p:nvSpPr>
        <p:spPr bwMode="auto">
          <a:xfrm>
            <a:off x="2593824" y="4898346"/>
            <a:ext cx="806631" cy="369332"/>
          </a:xfrm>
          <a:prstGeom prst="rect">
            <a:avLst/>
          </a:prstGeom>
          <a:noFill/>
          <a:ln w="9525">
            <a:noFill/>
            <a:miter lim="800000"/>
            <a:headEnd/>
            <a:tailEnd/>
          </a:ln>
        </p:spPr>
        <p:txBody>
          <a:bodyPr wrap="none">
            <a:spAutoFit/>
          </a:bodyPr>
          <a:lstStyle/>
          <a:p>
            <a:r>
              <a:rPr lang="en-AU" b="1">
                <a:solidFill>
                  <a:srgbClr val="C00000"/>
                </a:solidFill>
              </a:rPr>
              <a:t>Denial</a:t>
            </a:r>
          </a:p>
        </p:txBody>
      </p:sp>
      <p:sp>
        <p:nvSpPr>
          <p:cNvPr id="8208" name="TextBox 20"/>
          <p:cNvSpPr txBox="1">
            <a:spLocks noChangeArrowheads="1"/>
          </p:cNvSpPr>
          <p:nvPr/>
        </p:nvSpPr>
        <p:spPr bwMode="auto">
          <a:xfrm>
            <a:off x="3755874" y="5319032"/>
            <a:ext cx="1254702" cy="369332"/>
          </a:xfrm>
          <a:prstGeom prst="rect">
            <a:avLst/>
          </a:prstGeom>
          <a:noFill/>
          <a:ln w="9525">
            <a:noFill/>
            <a:miter lim="800000"/>
            <a:headEnd/>
            <a:tailEnd/>
          </a:ln>
        </p:spPr>
        <p:txBody>
          <a:bodyPr wrap="none">
            <a:spAutoFit/>
          </a:bodyPr>
          <a:lstStyle/>
          <a:p>
            <a:r>
              <a:rPr lang="en-AU" b="1">
                <a:solidFill>
                  <a:srgbClr val="C00000"/>
                </a:solidFill>
              </a:rPr>
              <a:t>Resistance</a:t>
            </a:r>
          </a:p>
        </p:txBody>
      </p:sp>
      <p:sp>
        <p:nvSpPr>
          <p:cNvPr id="8209" name="TextBox 21"/>
          <p:cNvSpPr txBox="1">
            <a:spLocks noChangeArrowheads="1"/>
          </p:cNvSpPr>
          <p:nvPr/>
        </p:nvSpPr>
        <p:spPr bwMode="auto">
          <a:xfrm>
            <a:off x="8245324" y="4912632"/>
            <a:ext cx="1273105" cy="369332"/>
          </a:xfrm>
          <a:prstGeom prst="rect">
            <a:avLst/>
          </a:prstGeom>
          <a:noFill/>
          <a:ln w="9525">
            <a:noFill/>
            <a:miter lim="800000"/>
            <a:headEnd/>
            <a:tailEnd/>
          </a:ln>
        </p:spPr>
        <p:txBody>
          <a:bodyPr wrap="none">
            <a:spAutoFit/>
          </a:bodyPr>
          <a:lstStyle/>
          <a:p>
            <a:r>
              <a:rPr lang="en-AU" b="1">
                <a:solidFill>
                  <a:srgbClr val="C00000"/>
                </a:solidFill>
              </a:rPr>
              <a:t>Exploration</a:t>
            </a:r>
          </a:p>
        </p:txBody>
      </p:sp>
      <p:sp>
        <p:nvSpPr>
          <p:cNvPr id="8210" name="TextBox 22"/>
          <p:cNvSpPr txBox="1">
            <a:spLocks noChangeArrowheads="1"/>
          </p:cNvSpPr>
          <p:nvPr/>
        </p:nvSpPr>
        <p:spPr bwMode="auto">
          <a:xfrm>
            <a:off x="10006391" y="3941082"/>
            <a:ext cx="1284069" cy="369332"/>
          </a:xfrm>
          <a:prstGeom prst="rect">
            <a:avLst/>
          </a:prstGeom>
          <a:noFill/>
          <a:ln w="9525">
            <a:noFill/>
            <a:miter lim="800000"/>
            <a:headEnd/>
            <a:tailEnd/>
          </a:ln>
        </p:spPr>
        <p:txBody>
          <a:bodyPr wrap="none">
            <a:spAutoFit/>
          </a:bodyPr>
          <a:lstStyle/>
          <a:p>
            <a:r>
              <a:rPr lang="en-AU" b="1">
                <a:solidFill>
                  <a:srgbClr val="C00000"/>
                </a:solidFill>
              </a:rPr>
              <a:t>Confidence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7"/>
          <p:cNvSpPr>
            <a:spLocks noGrp="1"/>
          </p:cNvSpPr>
          <p:nvPr>
            <p:ph type="title"/>
          </p:nvPr>
        </p:nvSpPr>
        <p:spPr/>
        <p:txBody>
          <a:bodyPr/>
          <a:lstStyle/>
          <a:p>
            <a:r>
              <a:rPr lang="en-AU" sz="3600" dirty="0"/>
              <a:t>Four-Phase Model of Managing Change</a:t>
            </a:r>
          </a:p>
        </p:txBody>
      </p:sp>
      <p:sp>
        <p:nvSpPr>
          <p:cNvPr id="5" name="Content Placeholder 4"/>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1D4F27F-8D07-4B16-9DCB-0B9D9DE39CD1}" type="slidenum">
              <a:rPr lang="en-AU"/>
              <a:pPr/>
              <a:t>18</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2419189422"/>
              </p:ext>
            </p:extLst>
          </p:nvPr>
        </p:nvGraphicFramePr>
        <p:xfrm>
          <a:off x="677334" y="1930400"/>
          <a:ext cx="10499572" cy="4150995"/>
        </p:xfrm>
        <a:graphic>
          <a:graphicData uri="http://schemas.openxmlformats.org/drawingml/2006/table">
            <a:tbl>
              <a:tblPr/>
              <a:tblGrid>
                <a:gridCol w="479543">
                  <a:extLst>
                    <a:ext uri="{9D8B030D-6E8A-4147-A177-3AD203B41FA5}">
                      <a16:colId xmlns:a16="http://schemas.microsoft.com/office/drawing/2014/main" val="20000"/>
                    </a:ext>
                  </a:extLst>
                </a:gridCol>
                <a:gridCol w="1805338">
                  <a:extLst>
                    <a:ext uri="{9D8B030D-6E8A-4147-A177-3AD203B41FA5}">
                      <a16:colId xmlns:a16="http://schemas.microsoft.com/office/drawing/2014/main" val="20001"/>
                    </a:ext>
                  </a:extLst>
                </a:gridCol>
                <a:gridCol w="2192196">
                  <a:extLst>
                    <a:ext uri="{9D8B030D-6E8A-4147-A177-3AD203B41FA5}">
                      <a16:colId xmlns:a16="http://schemas.microsoft.com/office/drawing/2014/main" val="20002"/>
                    </a:ext>
                  </a:extLst>
                </a:gridCol>
                <a:gridCol w="6022495">
                  <a:extLst>
                    <a:ext uri="{9D8B030D-6E8A-4147-A177-3AD203B41FA5}">
                      <a16:colId xmlns:a16="http://schemas.microsoft.com/office/drawing/2014/main" val="20003"/>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AU" sz="1600" b="1" i="0" u="none" strike="noStrike" cap="none" normalizeH="0" baseline="0" dirty="0">
                        <a:ln>
                          <a:noFill/>
                        </a:ln>
                        <a:solidFill>
                          <a:srgbClr val="FFFFFF"/>
                        </a:solidFill>
                        <a:effectLst/>
                        <a:latin typeface="Georgia" pitchFamily="18" charset="0"/>
                        <a:cs typeface="Arial"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600" b="1" i="0" u="none" strike="noStrike" cap="none" normalizeH="0" baseline="0">
                          <a:ln>
                            <a:noFill/>
                          </a:ln>
                          <a:solidFill>
                            <a:srgbClr val="FFFFFF"/>
                          </a:solidFill>
                          <a:effectLst/>
                          <a:latin typeface="Georgia" pitchFamily="18" charset="0"/>
                          <a:cs typeface="Arial" charset="0"/>
                        </a:rPr>
                        <a:t>Users</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600" b="1" i="0" u="none" strike="noStrike" cap="none" normalizeH="0" baseline="0">
                          <a:ln>
                            <a:noFill/>
                          </a:ln>
                          <a:solidFill>
                            <a:srgbClr val="FFFFFF"/>
                          </a:solidFill>
                          <a:effectLst/>
                          <a:latin typeface="Georgia" pitchFamily="18" charset="0"/>
                          <a:cs typeface="Arial" charset="0"/>
                        </a:rPr>
                        <a:t>Stage</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600" b="1" i="0" u="none" strike="noStrike" cap="none" normalizeH="0" baseline="0">
                          <a:ln>
                            <a:noFill/>
                          </a:ln>
                          <a:solidFill>
                            <a:srgbClr val="FFFFFF"/>
                          </a:solidFill>
                          <a:effectLst/>
                          <a:latin typeface="Georgia" pitchFamily="18" charset="0"/>
                          <a:cs typeface="Arial" charset="0"/>
                        </a:rPr>
                        <a:t>Activities</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600" b="0" i="0" u="none" strike="noStrike" cap="none" normalizeH="0" baseline="0">
                          <a:ln>
                            <a:noFill/>
                          </a:ln>
                          <a:solidFill>
                            <a:srgbClr val="000000"/>
                          </a:solidFill>
                          <a:effectLst/>
                          <a:latin typeface="Georgia" pitchFamily="18" charset="0"/>
                          <a:cs typeface="Arial" charset="0"/>
                        </a:rPr>
                        <a:t>1</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600" b="0" i="0" u="none" strike="noStrike" cap="none" normalizeH="0" baseline="0">
                          <a:ln>
                            <a:noFill/>
                          </a:ln>
                          <a:solidFill>
                            <a:srgbClr val="000000"/>
                          </a:solidFill>
                          <a:effectLst/>
                          <a:latin typeface="Georgia" pitchFamily="18" charset="0"/>
                          <a:cs typeface="Arial" charset="0"/>
                        </a:rPr>
                        <a:t>Denial</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600" b="0" i="0" u="none" strike="noStrike" cap="none" normalizeH="0" baseline="0">
                          <a:ln>
                            <a:noFill/>
                          </a:ln>
                          <a:solidFill>
                            <a:srgbClr val="000000"/>
                          </a:solidFill>
                          <a:effectLst/>
                          <a:latin typeface="Georgia" pitchFamily="18" charset="0"/>
                          <a:cs typeface="Arial" charset="0"/>
                        </a:rPr>
                        <a:t>Launch: start as you mean to go on</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174625" marR="0" lvl="0" indent="-174625" algn="l" defTabSz="914400" rtl="0" eaLnBrk="1" fontAlgn="base" latinLnBrk="0" hangingPunct="1">
                        <a:lnSpc>
                          <a:spcPct val="100000"/>
                        </a:lnSpc>
                        <a:spcBef>
                          <a:spcPct val="0"/>
                        </a:spcBef>
                        <a:spcAft>
                          <a:spcPct val="0"/>
                        </a:spcAft>
                        <a:buClrTx/>
                        <a:buSzTx/>
                        <a:buFont typeface="Arial" charset="0"/>
                        <a:buChar char="•"/>
                        <a:tabLst/>
                      </a:pPr>
                      <a:r>
                        <a:rPr kumimoji="0" lang="en-AU" sz="1600" b="0" i="0" u="none" strike="noStrike" cap="none" normalizeH="0" baseline="0">
                          <a:ln>
                            <a:noFill/>
                          </a:ln>
                          <a:solidFill>
                            <a:srgbClr val="000000"/>
                          </a:solidFill>
                          <a:effectLst/>
                          <a:latin typeface="Georgia" pitchFamily="18" charset="0"/>
                          <a:cs typeface="Arial" charset="0"/>
                        </a:rPr>
                        <a:t>Establish a partnership with your sponsor</a:t>
                      </a:r>
                    </a:p>
                    <a:p>
                      <a:pPr marL="174625" marR="0" lvl="0" indent="-174625" algn="l" defTabSz="914400" rtl="0" eaLnBrk="1" fontAlgn="base" latinLnBrk="0" hangingPunct="1">
                        <a:lnSpc>
                          <a:spcPct val="100000"/>
                        </a:lnSpc>
                        <a:spcBef>
                          <a:spcPct val="0"/>
                        </a:spcBef>
                        <a:spcAft>
                          <a:spcPct val="0"/>
                        </a:spcAft>
                        <a:buClrTx/>
                        <a:buSzTx/>
                        <a:buFont typeface="Arial" charset="0"/>
                        <a:buChar char="•"/>
                        <a:tabLst/>
                      </a:pPr>
                      <a:r>
                        <a:rPr kumimoji="0" lang="en-AU" sz="1600" b="0" i="0" u="none" strike="noStrike" cap="none" normalizeH="0" baseline="0">
                          <a:ln>
                            <a:noFill/>
                          </a:ln>
                          <a:solidFill>
                            <a:srgbClr val="000000"/>
                          </a:solidFill>
                          <a:effectLst/>
                          <a:latin typeface="Georgia" pitchFamily="18" charset="0"/>
                          <a:cs typeface="Arial" charset="0"/>
                        </a:rPr>
                        <a:t>Build the user team</a:t>
                      </a:r>
                    </a:p>
                    <a:p>
                      <a:pPr marL="174625" marR="0" lvl="0" indent="-174625" algn="l" defTabSz="914400" rtl="0" eaLnBrk="1" fontAlgn="base" latinLnBrk="0" hangingPunct="1">
                        <a:lnSpc>
                          <a:spcPct val="100000"/>
                        </a:lnSpc>
                        <a:spcBef>
                          <a:spcPct val="0"/>
                        </a:spcBef>
                        <a:spcAft>
                          <a:spcPct val="0"/>
                        </a:spcAft>
                        <a:buClrTx/>
                        <a:buSzTx/>
                        <a:buFont typeface="Arial" charset="0"/>
                        <a:buChar char="•"/>
                        <a:tabLst/>
                      </a:pPr>
                      <a:r>
                        <a:rPr kumimoji="0" lang="en-AU" sz="1600" b="0" i="0" u="none" strike="noStrike" cap="none" normalizeH="0" baseline="0">
                          <a:ln>
                            <a:noFill/>
                          </a:ln>
                          <a:solidFill>
                            <a:srgbClr val="000000"/>
                          </a:solidFill>
                          <a:effectLst/>
                          <a:latin typeface="Georgia" pitchFamily="18" charset="0"/>
                          <a:cs typeface="Arial" charset="0"/>
                        </a:rPr>
                        <a:t>Create a project branding</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600" b="0" i="0" u="none" strike="noStrike" cap="none" normalizeH="0" baseline="0">
                          <a:ln>
                            <a:noFill/>
                          </a:ln>
                          <a:solidFill>
                            <a:srgbClr val="000000"/>
                          </a:solidFill>
                          <a:effectLst/>
                          <a:latin typeface="Georgia" pitchFamily="18" charset="0"/>
                          <a:cs typeface="Arial" charset="0"/>
                        </a:rPr>
                        <a:t>2</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600" b="0" i="0" u="none" strike="noStrike" cap="none" normalizeH="0" baseline="0">
                          <a:ln>
                            <a:noFill/>
                          </a:ln>
                          <a:solidFill>
                            <a:srgbClr val="000000"/>
                          </a:solidFill>
                          <a:effectLst/>
                          <a:latin typeface="Georgia" pitchFamily="18" charset="0"/>
                          <a:cs typeface="Arial" charset="0"/>
                        </a:rPr>
                        <a:t>Resistance</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600" b="0" i="0" u="none" strike="noStrike" cap="none" normalizeH="0" baseline="0">
                          <a:ln>
                            <a:noFill/>
                          </a:ln>
                          <a:solidFill>
                            <a:srgbClr val="000000"/>
                          </a:solidFill>
                          <a:effectLst/>
                          <a:latin typeface="Georgia" pitchFamily="18" charset="0"/>
                          <a:cs typeface="Arial" charset="0"/>
                        </a:rPr>
                        <a:t>Communication:  win hearts and minds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AU" sz="1600" b="0" i="0" u="none" strike="noStrike" cap="none" normalizeH="0" baseline="0">
                        <a:ln>
                          <a:noFill/>
                        </a:ln>
                        <a:solidFill>
                          <a:srgbClr val="000000"/>
                        </a:solidFill>
                        <a:effectLst/>
                        <a:latin typeface="Georgia" pitchFamily="18" charset="0"/>
                        <a:cs typeface="Arial"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174625" marR="0" lvl="0" indent="-174625" algn="l" defTabSz="914400" rtl="0" eaLnBrk="1" fontAlgn="base" latinLnBrk="0" hangingPunct="1">
                        <a:lnSpc>
                          <a:spcPct val="100000"/>
                        </a:lnSpc>
                        <a:spcBef>
                          <a:spcPct val="0"/>
                        </a:spcBef>
                        <a:spcAft>
                          <a:spcPct val="0"/>
                        </a:spcAft>
                        <a:buClrTx/>
                        <a:buSzTx/>
                        <a:buFont typeface="Arial" charset="0"/>
                        <a:buChar char="•"/>
                        <a:tabLst/>
                      </a:pPr>
                      <a:r>
                        <a:rPr kumimoji="0" lang="en-AU" sz="1600" b="0" i="0" u="none" strike="noStrike" cap="none" normalizeH="0" baseline="0" dirty="0">
                          <a:ln>
                            <a:noFill/>
                          </a:ln>
                          <a:solidFill>
                            <a:srgbClr val="000000"/>
                          </a:solidFill>
                          <a:effectLst/>
                          <a:latin typeface="Georgia" pitchFamily="18" charset="0"/>
                          <a:cs typeface="Arial" charset="0"/>
                        </a:rPr>
                        <a:t>Define a communication plan</a:t>
                      </a:r>
                    </a:p>
                    <a:p>
                      <a:pPr marL="174625" marR="0" lvl="0" indent="-174625" algn="l" defTabSz="914400" rtl="0" eaLnBrk="1" fontAlgn="base" latinLnBrk="0" hangingPunct="1">
                        <a:lnSpc>
                          <a:spcPct val="100000"/>
                        </a:lnSpc>
                        <a:spcBef>
                          <a:spcPct val="0"/>
                        </a:spcBef>
                        <a:spcAft>
                          <a:spcPct val="0"/>
                        </a:spcAft>
                        <a:buClrTx/>
                        <a:buSzTx/>
                        <a:buFont typeface="Arial" charset="0"/>
                        <a:buChar char="•"/>
                        <a:tabLst/>
                      </a:pPr>
                      <a:r>
                        <a:rPr kumimoji="0" lang="en-AU" sz="1600" b="0" i="0" u="none" strike="noStrike" cap="none" normalizeH="0" baseline="0" dirty="0">
                          <a:ln>
                            <a:noFill/>
                          </a:ln>
                          <a:solidFill>
                            <a:srgbClr val="000000"/>
                          </a:solidFill>
                          <a:effectLst/>
                          <a:latin typeface="Georgia" pitchFamily="18" charset="0"/>
                          <a:cs typeface="Arial" charset="0"/>
                        </a:rPr>
                        <a:t>Gather feedback</a:t>
                      </a:r>
                    </a:p>
                    <a:p>
                      <a:pPr marL="174625" marR="0" lvl="0" indent="-174625" algn="l" defTabSz="914400" rtl="0" eaLnBrk="1" fontAlgn="base" latinLnBrk="0" hangingPunct="1">
                        <a:lnSpc>
                          <a:spcPct val="100000"/>
                        </a:lnSpc>
                        <a:spcBef>
                          <a:spcPct val="0"/>
                        </a:spcBef>
                        <a:spcAft>
                          <a:spcPct val="0"/>
                        </a:spcAft>
                        <a:buClrTx/>
                        <a:buSzTx/>
                        <a:buFont typeface="Arial" charset="0"/>
                        <a:buChar char="•"/>
                        <a:tabLst/>
                      </a:pPr>
                      <a:r>
                        <a:rPr kumimoji="0" lang="en-AU" sz="1600" b="0" i="0" u="none" strike="noStrike" cap="none" normalizeH="0" baseline="0" dirty="0">
                          <a:ln>
                            <a:noFill/>
                          </a:ln>
                          <a:solidFill>
                            <a:srgbClr val="000000"/>
                          </a:solidFill>
                          <a:effectLst/>
                          <a:latin typeface="Georgia" pitchFamily="18" charset="0"/>
                          <a:cs typeface="Arial" charset="0"/>
                        </a:rPr>
                        <a:t>Surface resistance</a:t>
                      </a:r>
                    </a:p>
                    <a:p>
                      <a:pPr marL="174625" marR="0" lvl="0" indent="-174625" algn="l" defTabSz="914400" rtl="0" eaLnBrk="1" fontAlgn="base" latinLnBrk="0" hangingPunct="1">
                        <a:lnSpc>
                          <a:spcPct val="100000"/>
                        </a:lnSpc>
                        <a:spcBef>
                          <a:spcPct val="0"/>
                        </a:spcBef>
                        <a:spcAft>
                          <a:spcPct val="0"/>
                        </a:spcAft>
                        <a:buClrTx/>
                        <a:buSzTx/>
                        <a:buFont typeface="Arial" charset="0"/>
                        <a:buChar char="•"/>
                        <a:tabLst/>
                      </a:pPr>
                      <a:r>
                        <a:rPr kumimoji="0" lang="en-AU" sz="1600" b="0" i="0" u="none" strike="noStrike" cap="none" normalizeH="0" baseline="0" dirty="0">
                          <a:ln>
                            <a:noFill/>
                          </a:ln>
                          <a:solidFill>
                            <a:srgbClr val="000000"/>
                          </a:solidFill>
                          <a:effectLst/>
                          <a:latin typeface="Georgia" pitchFamily="18" charset="0"/>
                          <a:cs typeface="Arial" charset="0"/>
                        </a:rPr>
                        <a:t>Build communication skills</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600" b="0" i="0" u="none" strike="noStrike" cap="none" normalizeH="0" baseline="0">
                          <a:ln>
                            <a:noFill/>
                          </a:ln>
                          <a:solidFill>
                            <a:srgbClr val="000000"/>
                          </a:solidFill>
                          <a:effectLst/>
                          <a:latin typeface="Georgia" pitchFamily="18" charset="0"/>
                          <a:cs typeface="Arial" charset="0"/>
                        </a:rPr>
                        <a:t>3</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600" b="0" i="0" u="none" strike="noStrike" cap="none" normalizeH="0" baseline="0">
                          <a:ln>
                            <a:noFill/>
                          </a:ln>
                          <a:solidFill>
                            <a:srgbClr val="000000"/>
                          </a:solidFill>
                          <a:effectLst/>
                          <a:latin typeface="Georgia" pitchFamily="18" charset="0"/>
                          <a:cs typeface="Arial" charset="0"/>
                        </a:rPr>
                        <a:t>Exploration</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600" b="0" i="0" u="none" strike="noStrike" cap="none" normalizeH="0" baseline="0">
                          <a:ln>
                            <a:noFill/>
                          </a:ln>
                          <a:solidFill>
                            <a:srgbClr val="000000"/>
                          </a:solidFill>
                          <a:effectLst/>
                          <a:latin typeface="Georgia" pitchFamily="18" charset="0"/>
                          <a:cs typeface="Arial" charset="0"/>
                        </a:rPr>
                        <a:t>Education: skilling the end users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AU" sz="1600" b="0" i="0" u="none" strike="noStrike" cap="none" normalizeH="0" baseline="0">
                        <a:ln>
                          <a:noFill/>
                        </a:ln>
                        <a:solidFill>
                          <a:srgbClr val="000000"/>
                        </a:solidFill>
                        <a:effectLst/>
                        <a:latin typeface="Georgia" pitchFamily="18" charset="0"/>
                        <a:cs typeface="Arial"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tc>
                  <a:txBody>
                    <a:bodyPr/>
                    <a:lstStyle/>
                    <a:p>
                      <a:pPr marL="174625" marR="0" lvl="0" indent="-174625" algn="l" defTabSz="914400" rtl="0" eaLnBrk="1" fontAlgn="base" latinLnBrk="0" hangingPunct="1">
                        <a:lnSpc>
                          <a:spcPct val="100000"/>
                        </a:lnSpc>
                        <a:spcBef>
                          <a:spcPct val="0"/>
                        </a:spcBef>
                        <a:spcAft>
                          <a:spcPct val="0"/>
                        </a:spcAft>
                        <a:buClrTx/>
                        <a:buSzTx/>
                        <a:buFont typeface="Arial" charset="0"/>
                        <a:buChar char="•"/>
                        <a:tabLst/>
                      </a:pPr>
                      <a:r>
                        <a:rPr kumimoji="0" lang="en-AU" sz="1600" b="0" i="0" u="none" strike="noStrike" cap="none" normalizeH="0" baseline="0">
                          <a:ln>
                            <a:noFill/>
                          </a:ln>
                          <a:solidFill>
                            <a:srgbClr val="000000"/>
                          </a:solidFill>
                          <a:effectLst/>
                          <a:latin typeface="Georgia" pitchFamily="18" charset="0"/>
                          <a:cs typeface="Arial" charset="0"/>
                        </a:rPr>
                        <a:t>Design safe learning situations, e.g., pilots</a:t>
                      </a:r>
                    </a:p>
                    <a:p>
                      <a:pPr marL="174625" marR="0" lvl="0" indent="-174625" algn="l" defTabSz="914400" rtl="0" eaLnBrk="1" fontAlgn="base" latinLnBrk="0" hangingPunct="1">
                        <a:lnSpc>
                          <a:spcPct val="100000"/>
                        </a:lnSpc>
                        <a:spcBef>
                          <a:spcPct val="0"/>
                        </a:spcBef>
                        <a:spcAft>
                          <a:spcPct val="0"/>
                        </a:spcAft>
                        <a:buClrTx/>
                        <a:buSzTx/>
                        <a:buFont typeface="Arial" charset="0"/>
                        <a:buChar char="•"/>
                        <a:tabLst/>
                      </a:pPr>
                      <a:r>
                        <a:rPr kumimoji="0" lang="en-AU" sz="1600" b="0" i="0" u="none" strike="noStrike" cap="none" normalizeH="0" baseline="0">
                          <a:ln>
                            <a:noFill/>
                          </a:ln>
                          <a:solidFill>
                            <a:srgbClr val="000000"/>
                          </a:solidFill>
                          <a:effectLst/>
                          <a:latin typeface="Georgia" pitchFamily="18" charset="0"/>
                          <a:cs typeface="Arial" charset="0"/>
                        </a:rPr>
                        <a:t>Develop task-based training with real data</a:t>
                      </a:r>
                    </a:p>
                    <a:p>
                      <a:pPr marL="174625" marR="0" lvl="0" indent="-174625" algn="l" defTabSz="914400" rtl="0" eaLnBrk="1" fontAlgn="base" latinLnBrk="0" hangingPunct="1">
                        <a:lnSpc>
                          <a:spcPct val="100000"/>
                        </a:lnSpc>
                        <a:spcBef>
                          <a:spcPct val="0"/>
                        </a:spcBef>
                        <a:spcAft>
                          <a:spcPct val="0"/>
                        </a:spcAft>
                        <a:buClrTx/>
                        <a:buSzTx/>
                        <a:buFont typeface="Arial" charset="0"/>
                        <a:buChar char="•"/>
                        <a:tabLst/>
                      </a:pPr>
                      <a:r>
                        <a:rPr kumimoji="0" lang="en-AU" sz="1600" b="0" i="0" u="none" strike="noStrike" cap="none" normalizeH="0" baseline="0">
                          <a:ln>
                            <a:noFill/>
                          </a:ln>
                          <a:solidFill>
                            <a:srgbClr val="000000"/>
                          </a:solidFill>
                          <a:effectLst/>
                          <a:latin typeface="Georgia" pitchFamily="18" charset="0"/>
                          <a:cs typeface="Arial" charset="0"/>
                        </a:rPr>
                        <a:t>Build support mechanisms</a:t>
                      </a:r>
                    </a:p>
                    <a:p>
                      <a:pPr marL="174625" marR="0" lvl="0" indent="-174625" algn="l" defTabSz="914400" rtl="0" eaLnBrk="1" fontAlgn="base" latinLnBrk="0" hangingPunct="1">
                        <a:lnSpc>
                          <a:spcPct val="100000"/>
                        </a:lnSpc>
                        <a:spcBef>
                          <a:spcPct val="0"/>
                        </a:spcBef>
                        <a:spcAft>
                          <a:spcPct val="0"/>
                        </a:spcAft>
                        <a:buClrTx/>
                        <a:buSzTx/>
                        <a:buFont typeface="Arial" charset="0"/>
                        <a:buChar char="•"/>
                        <a:tabLst/>
                      </a:pPr>
                      <a:r>
                        <a:rPr kumimoji="0" lang="en-AU" sz="1600" b="0" i="0" u="none" strike="noStrike" cap="none" normalizeH="0" baseline="0">
                          <a:ln>
                            <a:noFill/>
                          </a:ln>
                          <a:solidFill>
                            <a:srgbClr val="000000"/>
                          </a:solidFill>
                          <a:effectLst/>
                          <a:latin typeface="Georgia" pitchFamily="18" charset="0"/>
                          <a:cs typeface="Arial" charset="0"/>
                        </a:rPr>
                        <a:t>Train key users</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1DA"/>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600" b="0" i="0" u="none" strike="noStrike" cap="none" normalizeH="0" baseline="0">
                          <a:ln>
                            <a:noFill/>
                          </a:ln>
                          <a:solidFill>
                            <a:srgbClr val="000000"/>
                          </a:solidFill>
                          <a:effectLst/>
                          <a:latin typeface="Georgia" pitchFamily="18" charset="0"/>
                          <a:cs typeface="Arial" charset="0"/>
                        </a:rPr>
                        <a:t>4</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600" b="0" i="0" u="none" strike="noStrike" cap="none" normalizeH="0" baseline="0">
                          <a:ln>
                            <a:noFill/>
                          </a:ln>
                          <a:solidFill>
                            <a:srgbClr val="000000"/>
                          </a:solidFill>
                          <a:effectLst/>
                          <a:latin typeface="Georgia" pitchFamily="18" charset="0"/>
                          <a:cs typeface="Arial" charset="0"/>
                        </a:rPr>
                        <a:t>Confidence</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600" b="0" i="0" u="none" strike="noStrike" cap="none" normalizeH="0" baseline="0">
                          <a:ln>
                            <a:noFill/>
                          </a:ln>
                          <a:solidFill>
                            <a:srgbClr val="000000"/>
                          </a:solidFill>
                          <a:effectLst/>
                          <a:latin typeface="Georgia" pitchFamily="18" charset="0"/>
                          <a:cs typeface="Arial" charset="0"/>
                        </a:rPr>
                        <a:t>After go-live: build on success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AU" sz="1600" b="0" i="0" u="none" strike="noStrike" cap="none" normalizeH="0" baseline="0">
                        <a:ln>
                          <a:noFill/>
                        </a:ln>
                        <a:solidFill>
                          <a:srgbClr val="000000"/>
                        </a:solidFill>
                        <a:effectLst/>
                        <a:latin typeface="Georgia" pitchFamily="18" charset="0"/>
                        <a:cs typeface="Arial"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tc>
                  <a:txBody>
                    <a:bodyPr/>
                    <a:lstStyle/>
                    <a:p>
                      <a:pPr marL="174625" marR="0" lvl="0" indent="-174625" algn="l" defTabSz="914400" rtl="0" eaLnBrk="1" fontAlgn="base" latinLnBrk="0" hangingPunct="1">
                        <a:lnSpc>
                          <a:spcPct val="100000"/>
                        </a:lnSpc>
                        <a:spcBef>
                          <a:spcPct val="0"/>
                        </a:spcBef>
                        <a:spcAft>
                          <a:spcPct val="0"/>
                        </a:spcAft>
                        <a:buClrTx/>
                        <a:buSzTx/>
                        <a:buFont typeface="Arial" charset="0"/>
                        <a:buChar char="•"/>
                        <a:tabLst/>
                      </a:pPr>
                      <a:r>
                        <a:rPr kumimoji="0" lang="en-AU" sz="1600" b="0" i="0" u="none" strike="noStrike" cap="none" normalizeH="0" baseline="0" dirty="0">
                          <a:ln>
                            <a:noFill/>
                          </a:ln>
                          <a:solidFill>
                            <a:srgbClr val="000000"/>
                          </a:solidFill>
                          <a:effectLst/>
                          <a:latin typeface="Georgia" pitchFamily="18" charset="0"/>
                          <a:cs typeface="Arial" charset="0"/>
                        </a:rPr>
                        <a:t>Catch problems early</a:t>
                      </a:r>
                    </a:p>
                    <a:p>
                      <a:pPr marL="174625" marR="0" lvl="0" indent="-174625" algn="l" defTabSz="914400" rtl="0" eaLnBrk="1" fontAlgn="base" latinLnBrk="0" hangingPunct="1">
                        <a:lnSpc>
                          <a:spcPct val="100000"/>
                        </a:lnSpc>
                        <a:spcBef>
                          <a:spcPct val="0"/>
                        </a:spcBef>
                        <a:spcAft>
                          <a:spcPct val="0"/>
                        </a:spcAft>
                        <a:buClrTx/>
                        <a:buSzTx/>
                        <a:buFont typeface="Arial" charset="0"/>
                        <a:buChar char="•"/>
                        <a:tabLst/>
                      </a:pPr>
                      <a:r>
                        <a:rPr kumimoji="0" lang="en-AU" sz="1600" b="0" i="0" u="none" strike="noStrike" cap="none" normalizeH="0" baseline="0" dirty="0">
                          <a:ln>
                            <a:noFill/>
                          </a:ln>
                          <a:solidFill>
                            <a:srgbClr val="000000"/>
                          </a:solidFill>
                          <a:effectLst/>
                          <a:latin typeface="Georgia" pitchFamily="18" charset="0"/>
                          <a:cs typeface="Arial" charset="0"/>
                        </a:rPr>
                        <a:t>Stop and review, measure success</a:t>
                      </a:r>
                    </a:p>
                    <a:p>
                      <a:pPr marL="174625" marR="0" lvl="0" indent="-174625" algn="l" defTabSz="914400" rtl="0" eaLnBrk="1" fontAlgn="base" latinLnBrk="0" hangingPunct="1">
                        <a:lnSpc>
                          <a:spcPct val="100000"/>
                        </a:lnSpc>
                        <a:spcBef>
                          <a:spcPct val="0"/>
                        </a:spcBef>
                        <a:spcAft>
                          <a:spcPct val="0"/>
                        </a:spcAft>
                        <a:buClrTx/>
                        <a:buSzTx/>
                        <a:buFont typeface="Arial" charset="0"/>
                        <a:buChar char="•"/>
                        <a:tabLst/>
                      </a:pPr>
                      <a:r>
                        <a:rPr kumimoji="0" lang="en-AU" sz="1600" b="0" i="0" u="none" strike="noStrike" cap="none" normalizeH="0" baseline="0" dirty="0">
                          <a:ln>
                            <a:noFill/>
                          </a:ln>
                          <a:solidFill>
                            <a:srgbClr val="000000"/>
                          </a:solidFill>
                          <a:effectLst/>
                          <a:latin typeface="Georgia" pitchFamily="18" charset="0"/>
                          <a:cs typeface="Arial" charset="0"/>
                        </a:rPr>
                        <a:t>Encourage ‘model’ </a:t>
                      </a:r>
                      <a:r>
                        <a:rPr kumimoji="0" lang="en-AU" sz="1600" b="0" i="0" u="none" strike="noStrike" cap="none" normalizeH="0" baseline="0" dirty="0" err="1">
                          <a:ln>
                            <a:noFill/>
                          </a:ln>
                          <a:solidFill>
                            <a:srgbClr val="000000"/>
                          </a:solidFill>
                          <a:effectLst/>
                          <a:latin typeface="Georgia" pitchFamily="18" charset="0"/>
                          <a:cs typeface="Arial" charset="0"/>
                        </a:rPr>
                        <a:t>behavior</a:t>
                      </a:r>
                      <a:r>
                        <a:rPr kumimoji="0" lang="en-AU" sz="1600" b="0" i="0" u="none" strike="noStrike" cap="none" normalizeH="0" baseline="0" dirty="0">
                          <a:ln>
                            <a:noFill/>
                          </a:ln>
                          <a:solidFill>
                            <a:srgbClr val="000000"/>
                          </a:solidFill>
                          <a:effectLst/>
                          <a:latin typeface="Georgia" pitchFamily="18" charset="0"/>
                          <a:cs typeface="Arial" charset="0"/>
                        </a:rPr>
                        <a:t> and build on the best practice</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9ED"/>
                    </a:solid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Kotter's</a:t>
            </a:r>
            <a:r>
              <a:rPr lang="en-US" dirty="0"/>
              <a:t> 8 Step Change Model</a:t>
            </a:r>
            <a:br>
              <a:rPr lang="en-US" dirty="0"/>
            </a:br>
            <a:endParaRPr lang="en-US" dirty="0"/>
          </a:p>
        </p:txBody>
      </p:sp>
      <p:pic>
        <p:nvPicPr>
          <p:cNvPr id="1026" name="Picture 2" descr="https://www.kotterinc.com/wp-content/uploads/2016/12/8-steps-2-e1508515045824.png"/>
          <p:cNvPicPr>
            <a:picLocks noGrp="1" noChangeAspect="1" noChangeArrowheads="1"/>
          </p:cNvPicPr>
          <p:nvPr>
            <p:ph idx="1"/>
          </p:nvPr>
        </p:nvPicPr>
        <p:blipFill>
          <a:blip r:embed="rId2"/>
          <a:srcRect/>
          <a:stretch>
            <a:fillRect/>
          </a:stretch>
        </p:blipFill>
        <p:spPr bwMode="auto">
          <a:xfrm>
            <a:off x="1243240" y="1695675"/>
            <a:ext cx="4482096" cy="3962173"/>
          </a:xfrm>
          <a:prstGeom prst="rect">
            <a:avLst/>
          </a:prstGeom>
          <a:noFill/>
        </p:spPr>
      </p:pic>
      <p:sp>
        <p:nvSpPr>
          <p:cNvPr id="4" name="Slide Number Placeholder 3"/>
          <p:cNvSpPr>
            <a:spLocks noGrp="1"/>
          </p:cNvSpPr>
          <p:nvPr>
            <p:ph type="sldNum" sz="quarter" idx="12"/>
          </p:nvPr>
        </p:nvSpPr>
        <p:spPr/>
        <p:txBody>
          <a:bodyPr/>
          <a:lstStyle/>
          <a:p>
            <a:fld id="{69E57DC2-970A-4B3E-BB1C-7A09969E49DF}" type="slidenum">
              <a:rPr lang="en-US" smtClean="0"/>
              <a:pPr/>
              <a:t>19</a:t>
            </a:fld>
            <a:endParaRPr lang="en-US"/>
          </a:p>
        </p:txBody>
      </p:sp>
      <p:sp>
        <p:nvSpPr>
          <p:cNvPr id="6" name="TextBox 5"/>
          <p:cNvSpPr txBox="1"/>
          <p:nvPr/>
        </p:nvSpPr>
        <p:spPr>
          <a:xfrm>
            <a:off x="1167494" y="5698672"/>
            <a:ext cx="4855560" cy="276999"/>
          </a:xfrm>
          <a:prstGeom prst="rect">
            <a:avLst/>
          </a:prstGeom>
          <a:noFill/>
        </p:spPr>
        <p:txBody>
          <a:bodyPr wrap="none" rtlCol="0">
            <a:spAutoFit/>
          </a:bodyPr>
          <a:lstStyle/>
          <a:p>
            <a:r>
              <a:rPr lang="en-AU" sz="1200" dirty="0"/>
              <a:t>Source: https://www.kotterinc.com/8-steps-process-for-leading-change/</a:t>
            </a:r>
            <a:endParaRPr lang="en-US" sz="1200" dirty="0"/>
          </a:p>
        </p:txBody>
      </p:sp>
      <p:pic>
        <p:nvPicPr>
          <p:cNvPr id="1027" name="Picture 3"/>
          <p:cNvPicPr>
            <a:picLocks noChangeAspect="1" noChangeArrowheads="1"/>
          </p:cNvPicPr>
          <p:nvPr/>
        </p:nvPicPr>
        <p:blipFill>
          <a:blip r:embed="rId3"/>
          <a:srcRect/>
          <a:stretch>
            <a:fillRect/>
          </a:stretch>
        </p:blipFill>
        <p:spPr bwMode="auto">
          <a:xfrm>
            <a:off x="6172503" y="2490754"/>
            <a:ext cx="5545666" cy="3208522"/>
          </a:xfrm>
          <a:prstGeom prst="rect">
            <a:avLst/>
          </a:prstGeom>
          <a:noFill/>
          <a:ln w="9525">
            <a:noFill/>
            <a:miter lim="800000"/>
            <a:headEnd/>
            <a:tailEnd/>
          </a:ln>
        </p:spPr>
      </p:pic>
      <p:sp>
        <p:nvSpPr>
          <p:cNvPr id="8" name="TextBox 7"/>
          <p:cNvSpPr txBox="1"/>
          <p:nvPr/>
        </p:nvSpPr>
        <p:spPr>
          <a:xfrm>
            <a:off x="6188527" y="1771649"/>
            <a:ext cx="2637065" cy="523220"/>
          </a:xfrm>
          <a:prstGeom prst="rect">
            <a:avLst/>
          </a:prstGeom>
          <a:noFill/>
        </p:spPr>
        <p:txBody>
          <a:bodyPr wrap="square" rtlCol="0">
            <a:spAutoFit/>
          </a:bodyPr>
          <a:lstStyle/>
          <a:p>
            <a:r>
              <a:rPr lang="en-AU" sz="2800" dirty="0">
                <a:hlinkClick r:id="rId4"/>
              </a:rPr>
              <a:t>YouTube Video</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DB6ED-2F04-334B-957A-DBA1E6FE615C}"/>
              </a:ext>
            </a:extLst>
          </p:cNvPr>
          <p:cNvSpPr>
            <a:spLocks noGrp="1"/>
          </p:cNvSpPr>
          <p:nvPr>
            <p:ph type="title"/>
          </p:nvPr>
        </p:nvSpPr>
        <p:spPr/>
        <p:txBody>
          <a:bodyPr/>
          <a:lstStyle/>
          <a:p>
            <a:r>
              <a:rPr lang="en-US" dirty="0"/>
              <a:t>    Learning Objectives </a:t>
            </a:r>
          </a:p>
        </p:txBody>
      </p:sp>
      <p:sp>
        <p:nvSpPr>
          <p:cNvPr id="9" name="Content Placeholder 8">
            <a:extLst>
              <a:ext uri="{FF2B5EF4-FFF2-40B4-BE49-F238E27FC236}">
                <a16:creationId xmlns:a16="http://schemas.microsoft.com/office/drawing/2014/main" id="{C4026C15-0D40-5C4A-9A35-98DA712B370B}"/>
              </a:ext>
            </a:extLst>
          </p:cNvPr>
          <p:cNvSpPr>
            <a:spLocks noGrp="1"/>
          </p:cNvSpPr>
          <p:nvPr>
            <p:ph idx="1"/>
          </p:nvPr>
        </p:nvSpPr>
        <p:spPr/>
        <p:txBody>
          <a:bodyPr>
            <a:normAutofit/>
          </a:bodyPr>
          <a:lstStyle/>
          <a:p>
            <a:pPr marL="458788" indent="-458788">
              <a:buFont typeface="+mj-lt"/>
              <a:buAutoNum type="arabicPeriod"/>
              <a:defRPr/>
            </a:pPr>
            <a:r>
              <a:rPr lang="en-US" sz="2400" b="0" dirty="0"/>
              <a:t>Develop an understanding of the need for organizational change, the key influence of human behavior and organizational culture in making it happen, and how to characterize organizational culture </a:t>
            </a:r>
          </a:p>
          <a:p>
            <a:pPr marL="458788" indent="-458788">
              <a:buFont typeface="+mj-lt"/>
              <a:buAutoNum type="arabicPeriod"/>
              <a:defRPr/>
            </a:pPr>
            <a:r>
              <a:rPr lang="en-US" sz="2400" b="0" dirty="0"/>
              <a:t>Develop a critical awareness between tactical and strategic change and the organizational implications </a:t>
            </a:r>
          </a:p>
          <a:p>
            <a:pPr marL="458788" indent="-458788">
              <a:buFont typeface="+mj-lt"/>
              <a:buAutoNum type="arabicPeriod"/>
              <a:defRPr/>
            </a:pPr>
            <a:r>
              <a:rPr lang="en-US" sz="2400" b="0" dirty="0"/>
              <a:t>Develop an awareness and critical understanding of how perceptions are formed and the approaches for changing these to effect strategic </a:t>
            </a:r>
            <a:r>
              <a:rPr lang="en-US" sz="2400" b="0" dirty="0" err="1"/>
              <a:t>chanwg</a:t>
            </a:r>
            <a:r>
              <a:rPr lang="en-US" sz="2400" b="0" dirty="0"/>
              <a:t> and manage resistance </a:t>
            </a:r>
            <a:endParaRPr lang="en-US" sz="2400" dirty="0"/>
          </a:p>
        </p:txBody>
      </p:sp>
    </p:spTree>
    <p:extLst>
      <p:ext uri="{BB962C8B-B14F-4D97-AF65-F5344CB8AC3E}">
        <p14:creationId xmlns:p14="http://schemas.microsoft.com/office/powerpoint/2010/main" val="2594383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Factors Behind Failure of Change Initiatives</a:t>
            </a:r>
          </a:p>
        </p:txBody>
      </p:sp>
      <p:sp>
        <p:nvSpPr>
          <p:cNvPr id="3" name="Content Placeholder 2"/>
          <p:cNvSpPr>
            <a:spLocks noGrp="1"/>
          </p:cNvSpPr>
          <p:nvPr>
            <p:ph idx="1"/>
          </p:nvPr>
        </p:nvSpPr>
        <p:spPr/>
        <p:txBody>
          <a:bodyPr/>
          <a:lstStyle/>
          <a:p>
            <a:r>
              <a:rPr lang="en-AU" dirty="0"/>
              <a:t>Failure of change initiatives is sometimes because communication of the change message, underpinning reasons and urgency by change leaders is limited both in frequency and actionable content. This may be due to “</a:t>
            </a:r>
            <a:r>
              <a:rPr lang="en-AU" dirty="0">
                <a:solidFill>
                  <a:srgbClr val="FF0000"/>
                </a:solidFill>
              </a:rPr>
              <a:t>curse of knowledge</a:t>
            </a:r>
            <a:r>
              <a:rPr lang="en-AU" dirty="0"/>
              <a:t>.”</a:t>
            </a:r>
          </a:p>
          <a:p>
            <a:pPr lvl="1"/>
            <a:r>
              <a:rPr lang="en-AU" dirty="0"/>
              <a:t>Once we know something, we find it hard to imagine not knowing it. We forgot that it took us (and will probably take others) a lot of time to understand the reasons for change.</a:t>
            </a:r>
          </a:p>
          <a:p>
            <a:r>
              <a:rPr lang="en-AU" dirty="0"/>
              <a:t>Another reason for failure is that once change leaders have persuaded key managers of the need for strategic change and to buy into the change message, progress is slowed because of apparent </a:t>
            </a:r>
            <a:r>
              <a:rPr lang="en-AU" dirty="0">
                <a:solidFill>
                  <a:srgbClr val="0070C0"/>
                </a:solidFill>
              </a:rPr>
              <a:t>lack of necessary resources</a:t>
            </a:r>
            <a:r>
              <a:rPr lang="en-AU" dirty="0"/>
              <a:t>.</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20</a:t>
            </a:fld>
            <a:endParaRPr lang="en-US"/>
          </a:p>
        </p:txBody>
      </p:sp>
    </p:spTree>
    <p:extLst>
      <p:ext uri="{BB962C8B-B14F-4D97-AF65-F5344CB8AC3E}">
        <p14:creationId xmlns:p14="http://schemas.microsoft.com/office/powerpoint/2010/main" val="2116539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Factors Behind Failure of Change Initiatives (Cont’d)</a:t>
            </a:r>
          </a:p>
        </p:txBody>
      </p:sp>
      <p:sp>
        <p:nvSpPr>
          <p:cNvPr id="3" name="Content Placeholder 2"/>
          <p:cNvSpPr>
            <a:spLocks noGrp="1"/>
          </p:cNvSpPr>
          <p:nvPr>
            <p:ph idx="1"/>
          </p:nvPr>
        </p:nvSpPr>
        <p:spPr>
          <a:xfrm>
            <a:off x="1371600" y="2114550"/>
            <a:ext cx="10330932" cy="4202852"/>
          </a:xfrm>
        </p:spPr>
        <p:txBody>
          <a:bodyPr/>
          <a:lstStyle/>
          <a:p>
            <a:r>
              <a:rPr lang="en-AU" dirty="0"/>
              <a:t>A third reason is that necessary changes have not been comprehensively identified, planned and/or executed.</a:t>
            </a:r>
            <a:endParaRPr lang="en-US" dirty="0"/>
          </a:p>
          <a:p>
            <a:r>
              <a:rPr lang="en-AU" dirty="0"/>
              <a:t>The fourth factor that contributes to the failure of strategic change initiatives is that people will say they buy into the change message but their </a:t>
            </a:r>
            <a:r>
              <a:rPr lang="en-AU" dirty="0" err="1"/>
              <a:t>behavior</a:t>
            </a:r>
            <a:r>
              <a:rPr lang="en-AU" dirty="0"/>
              <a:t> and actions suggest otherwise.</a:t>
            </a:r>
          </a:p>
          <a:p>
            <a:pPr lvl="1"/>
            <a:r>
              <a:rPr lang="en-AU" dirty="0"/>
              <a:t>This may be because reward schemes are tied strongly to today’s performance.</a:t>
            </a:r>
          </a:p>
          <a:p>
            <a:pPr lvl="1"/>
            <a:r>
              <a:rPr lang="en-AU" dirty="0"/>
              <a:t>It may be a good idea to </a:t>
            </a:r>
            <a:r>
              <a:rPr lang="en-AU" dirty="0">
                <a:solidFill>
                  <a:srgbClr val="0070C0"/>
                </a:solidFill>
              </a:rPr>
              <a:t>incentivize those who can persuade others to change</a:t>
            </a:r>
            <a:r>
              <a:rPr lang="en-AU" dirty="0"/>
              <a:t>.</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Change led by IS/IT or other business functions, begins with </a:t>
            </a:r>
            <a:r>
              <a:rPr lang="en-US" dirty="0">
                <a:solidFill>
                  <a:srgbClr val="FF0000"/>
                </a:solidFill>
              </a:rPr>
              <a:t>perception</a:t>
            </a:r>
            <a:r>
              <a:rPr lang="en-US" dirty="0"/>
              <a:t>, which is shaped by one’s value, experiences, knowledge and interests.</a:t>
            </a:r>
          </a:p>
          <a:p>
            <a:r>
              <a:rPr lang="en-US" dirty="0"/>
              <a:t>Making organizational change happen is thus concerned with changing others’ perceptions of the operating environment so that they become supportive of and committed to creating the changes necessary for achieving the organization’s new goals and objectives.</a:t>
            </a:r>
          </a:p>
        </p:txBody>
      </p:sp>
      <p:sp>
        <p:nvSpPr>
          <p:cNvPr id="4" name="Slide Number Placeholder 3"/>
          <p:cNvSpPr>
            <a:spLocks noGrp="1"/>
          </p:cNvSpPr>
          <p:nvPr>
            <p:ph type="sldNum" sz="quarter" idx="12"/>
          </p:nvPr>
        </p:nvSpPr>
        <p:spPr/>
        <p:txBody>
          <a:bodyPr/>
          <a:lstStyle/>
          <a:p>
            <a:fld id="{69E57DC2-970A-4B3E-BB1C-7A09969E49DF}" type="slidenum">
              <a:rPr lang="en-US" smtClean="0"/>
              <a:pPr/>
              <a:t>3</a:t>
            </a:fld>
            <a:endParaRPr lang="en-US"/>
          </a:p>
        </p:txBody>
      </p:sp>
    </p:spTree>
    <p:extLst>
      <p:ext uri="{BB962C8B-B14F-4D97-AF65-F5344CB8AC3E}">
        <p14:creationId xmlns:p14="http://schemas.microsoft.com/office/powerpoint/2010/main" val="206798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Organizational Change</a:t>
            </a:r>
          </a:p>
        </p:txBody>
      </p:sp>
      <p:sp>
        <p:nvSpPr>
          <p:cNvPr id="3" name="Content Placeholder 2"/>
          <p:cNvSpPr>
            <a:spLocks noGrp="1"/>
          </p:cNvSpPr>
          <p:nvPr>
            <p:ph idx="1"/>
          </p:nvPr>
        </p:nvSpPr>
        <p:spPr/>
        <p:txBody>
          <a:bodyPr>
            <a:normAutofit/>
          </a:bodyPr>
          <a:lstStyle/>
          <a:p>
            <a:r>
              <a:rPr lang="en-US" dirty="0"/>
              <a:t>To understand the importance of human behavior and organizational culture in affecting strategic change, it is necessary to briefly look at the evolution of organizational change.</a:t>
            </a:r>
          </a:p>
          <a:p>
            <a:r>
              <a:rPr lang="en-US" dirty="0"/>
              <a:t>Change is not something new. A Greek philosopher in the 6</a:t>
            </a:r>
            <a:r>
              <a:rPr lang="en-US" baseline="30000" dirty="0"/>
              <a:t>th</a:t>
            </a:r>
            <a:r>
              <a:rPr lang="en-US" dirty="0"/>
              <a:t> century B.C. said “</a:t>
            </a:r>
            <a:r>
              <a:rPr lang="en-US" dirty="0">
                <a:solidFill>
                  <a:srgbClr val="0070C0"/>
                </a:solidFill>
              </a:rPr>
              <a:t>Nothing</a:t>
            </a:r>
            <a:r>
              <a:rPr lang="en-US" dirty="0"/>
              <a:t> </a:t>
            </a:r>
            <a:r>
              <a:rPr lang="en-US" dirty="0">
                <a:solidFill>
                  <a:srgbClr val="0070C0"/>
                </a:solidFill>
              </a:rPr>
              <a:t>endures but change</a:t>
            </a:r>
            <a:r>
              <a:rPr lang="en-US" dirty="0"/>
              <a:t>.”</a:t>
            </a:r>
          </a:p>
          <a:p>
            <a:r>
              <a:rPr lang="en-US" dirty="0"/>
              <a:t>However, recent ICT development has led to </a:t>
            </a:r>
            <a:r>
              <a:rPr lang="en-US" dirty="0">
                <a:solidFill>
                  <a:srgbClr val="0070C0"/>
                </a:solidFill>
              </a:rPr>
              <a:t>more rapid changes</a:t>
            </a:r>
            <a:r>
              <a:rPr lang="en-US" dirty="0"/>
              <a:t>, creating operating environments that are increasingly unpredictable and discontinuous.</a:t>
            </a:r>
          </a:p>
          <a:p>
            <a:r>
              <a:rPr lang="en-US" dirty="0">
                <a:solidFill>
                  <a:srgbClr val="0070C0"/>
                </a:solidFill>
              </a:rPr>
              <a:t>Business and product life cycles </a:t>
            </a:r>
            <a:r>
              <a:rPr lang="en-US" dirty="0"/>
              <a:t>are reduced from years and months to weeks and days, where competitive rules can change quickly and significantly, and in which consumers are better informed and more demanding.</a:t>
            </a:r>
          </a:p>
        </p:txBody>
      </p:sp>
      <p:sp>
        <p:nvSpPr>
          <p:cNvPr id="4" name="Slide Number Placeholder 3"/>
          <p:cNvSpPr>
            <a:spLocks noGrp="1"/>
          </p:cNvSpPr>
          <p:nvPr>
            <p:ph type="sldNum" sz="quarter" idx="12"/>
          </p:nvPr>
        </p:nvSpPr>
        <p:spPr/>
        <p:txBody>
          <a:bodyPr/>
          <a:lstStyle/>
          <a:p>
            <a:fld id="{69E57DC2-970A-4B3E-BB1C-7A09969E49DF}" type="slidenum">
              <a:rPr lang="en-US" smtClean="0"/>
              <a:pPr/>
              <a:t>4</a:t>
            </a:fld>
            <a:endParaRPr lang="en-US"/>
          </a:p>
        </p:txBody>
      </p:sp>
    </p:spTree>
    <p:extLst>
      <p:ext uri="{BB962C8B-B14F-4D97-AF65-F5344CB8AC3E}">
        <p14:creationId xmlns:p14="http://schemas.microsoft.com/office/powerpoint/2010/main" val="258895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Evolution of Organizational Change (Cont’d)</a:t>
            </a:r>
          </a:p>
        </p:txBody>
      </p:sp>
      <p:sp>
        <p:nvSpPr>
          <p:cNvPr id="3" name="Content Placeholder 2"/>
          <p:cNvSpPr>
            <a:spLocks noGrp="1"/>
          </p:cNvSpPr>
          <p:nvPr>
            <p:ph idx="1"/>
          </p:nvPr>
        </p:nvSpPr>
        <p:spPr/>
        <p:txBody>
          <a:bodyPr>
            <a:normAutofit/>
          </a:bodyPr>
          <a:lstStyle/>
          <a:p>
            <a:r>
              <a:rPr lang="en-US" dirty="0"/>
              <a:t>The implications of these developments are far-reaching, particularly for </a:t>
            </a:r>
            <a:r>
              <a:rPr lang="en-US" dirty="0">
                <a:solidFill>
                  <a:srgbClr val="0070C0"/>
                </a:solidFill>
              </a:rPr>
              <a:t>incumbents</a:t>
            </a:r>
            <a:r>
              <a:rPr lang="en-US" dirty="0"/>
              <a:t>.</a:t>
            </a:r>
          </a:p>
          <a:p>
            <a:pPr lvl="1"/>
            <a:r>
              <a:rPr lang="en-US" dirty="0"/>
              <a:t>Incumbents not used to the rapidly changing environment have geared towards efficiently and effectively managing the continuous improvement of their existing approach to making and selling goods and services.</a:t>
            </a:r>
          </a:p>
          <a:p>
            <a:pPr lvl="1"/>
            <a:r>
              <a:rPr lang="en-US" dirty="0"/>
              <a:t>This is reflected in their strategy, structure, and governance of people’s actions.</a:t>
            </a:r>
          </a:p>
          <a:p>
            <a:pPr lvl="1"/>
            <a:r>
              <a:rPr lang="en-US" dirty="0"/>
              <a:t>This approach however tends to result in corporate </a:t>
            </a:r>
            <a:r>
              <a:rPr lang="en-US" dirty="0">
                <a:solidFill>
                  <a:srgbClr val="FF0000"/>
                </a:solidFill>
              </a:rPr>
              <a:t>rigidity</a:t>
            </a:r>
            <a:r>
              <a:rPr lang="en-US" dirty="0"/>
              <a:t>, inertia in thinking and operating, and under-performance when the organization gets out of sync with the market.</a:t>
            </a:r>
          </a:p>
        </p:txBody>
      </p:sp>
      <p:sp>
        <p:nvSpPr>
          <p:cNvPr id="4" name="Slide Number Placeholder 3"/>
          <p:cNvSpPr>
            <a:spLocks noGrp="1"/>
          </p:cNvSpPr>
          <p:nvPr>
            <p:ph type="sldNum" sz="quarter" idx="12"/>
          </p:nvPr>
        </p:nvSpPr>
        <p:spPr/>
        <p:txBody>
          <a:bodyPr/>
          <a:lstStyle/>
          <a:p>
            <a:fld id="{69E57DC2-970A-4B3E-BB1C-7A09969E49DF}" type="slidenum">
              <a:rPr lang="en-US" smtClean="0"/>
              <a:pPr/>
              <a:t>5</a:t>
            </a:fld>
            <a:endParaRPr lang="en-US"/>
          </a:p>
        </p:txBody>
      </p:sp>
    </p:spTree>
    <p:extLst>
      <p:ext uri="{BB962C8B-B14F-4D97-AF65-F5344CB8AC3E}">
        <p14:creationId xmlns:p14="http://schemas.microsoft.com/office/powerpoint/2010/main" val="139392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Evolution of Organizational Change (Cont’d)</a:t>
            </a:r>
          </a:p>
        </p:txBody>
      </p:sp>
      <p:sp>
        <p:nvSpPr>
          <p:cNvPr id="3" name="Content Placeholder 2"/>
          <p:cNvSpPr>
            <a:spLocks noGrp="1"/>
          </p:cNvSpPr>
          <p:nvPr>
            <p:ph idx="1"/>
          </p:nvPr>
        </p:nvSpPr>
        <p:spPr/>
        <p:txBody>
          <a:bodyPr/>
          <a:lstStyle/>
          <a:p>
            <a:r>
              <a:rPr lang="en-US" dirty="0"/>
              <a:t>Traditional strategy tools such as SWOT, five forces, </a:t>
            </a:r>
            <a:r>
              <a:rPr lang="en-US" dirty="0">
                <a:hlinkClick r:id="rId2"/>
              </a:rPr>
              <a:t>PEST </a:t>
            </a:r>
            <a:r>
              <a:rPr lang="en-US" dirty="0"/>
              <a:t>and </a:t>
            </a:r>
            <a:r>
              <a:rPr lang="en-US" dirty="0">
                <a:solidFill>
                  <a:srgbClr val="0070C0"/>
                </a:solidFill>
              </a:rPr>
              <a:t>Net Present Value </a:t>
            </a:r>
            <a:r>
              <a:rPr lang="en-US" dirty="0"/>
              <a:t>analyses, and even the concept of sustainable competitive advantage, may be losing their relevance for all but the short-term as they are based on the ability to predict a path to the future through rigorous analysis.</a:t>
            </a:r>
          </a:p>
          <a:p>
            <a:r>
              <a:rPr lang="en-US" dirty="0"/>
              <a:t>Applying these tools can lead to the exclusion of key threats and opportunities from the strategic analysis, doing potentially more harm than good to the organization’s fortune.</a:t>
            </a:r>
          </a:p>
          <a:p>
            <a:r>
              <a:rPr lang="en-US" dirty="0">
                <a:solidFill>
                  <a:srgbClr val="0070C0"/>
                </a:solidFill>
              </a:rPr>
              <a:t>Different strategic tools </a:t>
            </a:r>
            <a:r>
              <a:rPr lang="en-US" dirty="0"/>
              <a:t>are thus needed, such as:</a:t>
            </a:r>
          </a:p>
          <a:p>
            <a:pPr lvl="1"/>
            <a:r>
              <a:rPr lang="en-US" dirty="0"/>
              <a:t>Scenario planning</a:t>
            </a:r>
          </a:p>
          <a:p>
            <a:pPr lvl="1"/>
            <a:r>
              <a:rPr lang="en-US" dirty="0"/>
              <a:t>Real options analysis</a:t>
            </a:r>
          </a:p>
        </p:txBody>
      </p:sp>
      <p:sp>
        <p:nvSpPr>
          <p:cNvPr id="4" name="Slide Number Placeholder 3"/>
          <p:cNvSpPr>
            <a:spLocks noGrp="1"/>
          </p:cNvSpPr>
          <p:nvPr>
            <p:ph type="sldNum" sz="quarter" idx="12"/>
          </p:nvPr>
        </p:nvSpPr>
        <p:spPr/>
        <p:txBody>
          <a:bodyPr/>
          <a:lstStyle/>
          <a:p>
            <a:fld id="{69E57DC2-970A-4B3E-BB1C-7A09969E49DF}" type="slidenum">
              <a:rPr lang="en-US" smtClean="0"/>
              <a:pPr/>
              <a:t>6</a:t>
            </a:fld>
            <a:endParaRPr lang="en-US"/>
          </a:p>
        </p:txBody>
      </p:sp>
    </p:spTree>
    <p:extLst>
      <p:ext uri="{BB962C8B-B14F-4D97-AF65-F5344CB8AC3E}">
        <p14:creationId xmlns:p14="http://schemas.microsoft.com/office/powerpoint/2010/main" val="877666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Evolution of Organizational Change (Cont’d)</a:t>
            </a:r>
          </a:p>
        </p:txBody>
      </p:sp>
      <p:sp>
        <p:nvSpPr>
          <p:cNvPr id="4" name="Slide Number Placeholder 3"/>
          <p:cNvSpPr>
            <a:spLocks noGrp="1"/>
          </p:cNvSpPr>
          <p:nvPr>
            <p:ph type="sldNum" sz="quarter" idx="12"/>
          </p:nvPr>
        </p:nvSpPr>
        <p:spPr/>
        <p:txBody>
          <a:bodyPr/>
          <a:lstStyle/>
          <a:p>
            <a:fld id="{69E57DC2-970A-4B3E-BB1C-7A09969E49DF}" type="slidenum">
              <a:rPr lang="en-US" smtClean="0"/>
              <a:pPr/>
              <a:t>7</a:t>
            </a:fld>
            <a:endParaRPr lang="en-US"/>
          </a:p>
        </p:txBody>
      </p:sp>
      <p:graphicFrame>
        <p:nvGraphicFramePr>
          <p:cNvPr id="5" name="Diagram 4"/>
          <p:cNvGraphicFramePr/>
          <p:nvPr>
            <p:extLst>
              <p:ext uri="{D42A27DB-BD31-4B8C-83A1-F6EECF244321}">
                <p14:modId xmlns:p14="http://schemas.microsoft.com/office/powerpoint/2010/main" val="420923637"/>
              </p:ext>
            </p:extLst>
          </p:nvPr>
        </p:nvGraphicFramePr>
        <p:xfrm>
          <a:off x="2473065" y="1898022"/>
          <a:ext cx="8128000" cy="1312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735159489"/>
              </p:ext>
            </p:extLst>
          </p:nvPr>
        </p:nvGraphicFramePr>
        <p:xfrm>
          <a:off x="5136632" y="3417688"/>
          <a:ext cx="4967416" cy="33297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6"/>
          <p:cNvSpPr txBox="1"/>
          <p:nvPr/>
        </p:nvSpPr>
        <p:spPr>
          <a:xfrm>
            <a:off x="1371599" y="1589902"/>
            <a:ext cx="4559710" cy="369332"/>
          </a:xfrm>
          <a:prstGeom prst="rect">
            <a:avLst/>
          </a:prstGeom>
          <a:noFill/>
        </p:spPr>
        <p:txBody>
          <a:bodyPr wrap="none" rtlCol="0">
            <a:spAutoFit/>
          </a:bodyPr>
          <a:lstStyle/>
          <a:p>
            <a:r>
              <a:rPr lang="en-US" dirty="0"/>
              <a:t>The Traditional Linear, Supply-Push Approach</a:t>
            </a:r>
          </a:p>
        </p:txBody>
      </p:sp>
      <p:sp>
        <p:nvSpPr>
          <p:cNvPr id="8" name="TextBox 7"/>
          <p:cNvSpPr txBox="1"/>
          <p:nvPr/>
        </p:nvSpPr>
        <p:spPr>
          <a:xfrm>
            <a:off x="1371599" y="3497740"/>
            <a:ext cx="3630161" cy="369332"/>
          </a:xfrm>
          <a:prstGeom prst="rect">
            <a:avLst/>
          </a:prstGeom>
          <a:noFill/>
        </p:spPr>
        <p:txBody>
          <a:bodyPr wrap="none" rtlCol="0">
            <a:spAutoFit/>
          </a:bodyPr>
          <a:lstStyle/>
          <a:p>
            <a:r>
              <a:rPr lang="en-US" dirty="0"/>
              <a:t>The Modern Demand-Led Approach</a:t>
            </a:r>
          </a:p>
        </p:txBody>
      </p:sp>
    </p:spTree>
    <p:extLst>
      <p:ext uri="{BB962C8B-B14F-4D97-AF65-F5344CB8AC3E}">
        <p14:creationId xmlns:p14="http://schemas.microsoft.com/office/powerpoint/2010/main" val="469282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Evolution of Organizational Change (Cont’d)</a:t>
            </a:r>
          </a:p>
        </p:txBody>
      </p:sp>
      <p:sp>
        <p:nvSpPr>
          <p:cNvPr id="3" name="Content Placeholder 2"/>
          <p:cNvSpPr>
            <a:spLocks noGrp="1"/>
          </p:cNvSpPr>
          <p:nvPr>
            <p:ph idx="1"/>
          </p:nvPr>
        </p:nvSpPr>
        <p:spPr/>
        <p:txBody>
          <a:bodyPr/>
          <a:lstStyle/>
          <a:p>
            <a:r>
              <a:rPr lang="en-US" dirty="0"/>
              <a:t>In order to be more responsive to change, </a:t>
            </a:r>
            <a:r>
              <a:rPr lang="en-US" dirty="0">
                <a:solidFill>
                  <a:srgbClr val="0070C0"/>
                </a:solidFill>
              </a:rPr>
              <a:t>organizational decision-making</a:t>
            </a:r>
            <a:r>
              <a:rPr lang="en-US" dirty="0"/>
              <a:t> authority and responsibility need to become </a:t>
            </a:r>
            <a:r>
              <a:rPr lang="en-US" dirty="0">
                <a:solidFill>
                  <a:srgbClr val="0070C0"/>
                </a:solidFill>
              </a:rPr>
              <a:t>decentralized</a:t>
            </a:r>
            <a:r>
              <a:rPr lang="en-US" dirty="0"/>
              <a:t> where relevant.</a:t>
            </a:r>
          </a:p>
          <a:p>
            <a:r>
              <a:rPr lang="en-US" dirty="0"/>
              <a:t>The role of the strategic leader thus shifts from being a decision-maker to becoming a </a:t>
            </a:r>
            <a:r>
              <a:rPr lang="en-US" dirty="0">
                <a:solidFill>
                  <a:srgbClr val="0070C0"/>
                </a:solidFill>
              </a:rPr>
              <a:t>communicator</a:t>
            </a:r>
            <a:r>
              <a:rPr lang="en-US" dirty="0"/>
              <a:t> who shapes the interactions between people and creates shared perceptions, purpose and meaning.</a:t>
            </a:r>
          </a:p>
        </p:txBody>
      </p:sp>
      <p:sp>
        <p:nvSpPr>
          <p:cNvPr id="4" name="Slide Number Placeholder 3"/>
          <p:cNvSpPr>
            <a:spLocks noGrp="1"/>
          </p:cNvSpPr>
          <p:nvPr>
            <p:ph type="sldNum" sz="quarter" idx="12"/>
          </p:nvPr>
        </p:nvSpPr>
        <p:spPr/>
        <p:txBody>
          <a:bodyPr/>
          <a:lstStyle/>
          <a:p>
            <a:fld id="{69E57DC2-970A-4B3E-BB1C-7A09969E49DF}" type="slidenum">
              <a:rPr lang="en-US" smtClean="0"/>
              <a:pPr/>
              <a:t>8</a:t>
            </a:fld>
            <a:endParaRPr lang="en-US"/>
          </a:p>
        </p:txBody>
      </p:sp>
    </p:spTree>
    <p:extLst>
      <p:ext uri="{BB962C8B-B14F-4D97-AF65-F5344CB8AC3E}">
        <p14:creationId xmlns:p14="http://schemas.microsoft.com/office/powerpoint/2010/main" val="1756486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AU" dirty="0"/>
              <a:t>Class Exercise</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9</a:t>
            </a:fld>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8372</TotalTime>
  <Words>1851</Words>
  <Application>Microsoft Office PowerPoint</Application>
  <PresentationFormat>Widescreen</PresentationFormat>
  <Paragraphs>177</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微軟正黑體</vt:lpstr>
      <vt:lpstr>新細明體</vt:lpstr>
      <vt:lpstr>Arial</vt:lpstr>
      <vt:lpstr>Calibri</vt:lpstr>
      <vt:lpstr>Georgia</vt:lpstr>
      <vt:lpstr>Helvetica</vt:lpstr>
      <vt:lpstr>Trebuchet MS</vt:lpstr>
      <vt:lpstr>Wingdings 3</vt:lpstr>
      <vt:lpstr>Facet</vt:lpstr>
      <vt:lpstr>    Strategic Planning for Information  Systems     Section 12   Organizational Change, Culture and Strategic IS/IT Led Change        Class Code: COMP423  H.Y Kan, Stanley   Room: (WUI CHI) - 4/F, N46B  Email: hykan@ipm.edu.mo     Tel: 8599-6883   </vt:lpstr>
      <vt:lpstr>    Learning Objectives </vt:lpstr>
      <vt:lpstr>Introduction</vt:lpstr>
      <vt:lpstr>Evolution of Organizational Change</vt:lpstr>
      <vt:lpstr>Evolution of Organizational Change (Cont’d)</vt:lpstr>
      <vt:lpstr>Evolution of Organizational Change (Cont’d)</vt:lpstr>
      <vt:lpstr>Evolution of Organizational Change (Cont’d)</vt:lpstr>
      <vt:lpstr>Evolution of Organizational Change (Cont’d)</vt:lpstr>
      <vt:lpstr>Class Exercise</vt:lpstr>
      <vt:lpstr>Human Behavior</vt:lpstr>
      <vt:lpstr>Organizational Culture</vt:lpstr>
      <vt:lpstr>Organizational Culture (Cont’d)</vt:lpstr>
      <vt:lpstr>Characterizing Organizational Culture</vt:lpstr>
      <vt:lpstr>Getting the Organization Ready to Accept Strategic IS/IT Led Change</vt:lpstr>
      <vt:lpstr>Stakeholder Engagement</vt:lpstr>
      <vt:lpstr>Stakeholder Engagement (Cont’d)</vt:lpstr>
      <vt:lpstr>Objectives of Change Management</vt:lpstr>
      <vt:lpstr>Four-Phase Model of Managing Change</vt:lpstr>
      <vt:lpstr>Kotter's 8 Step Change Model </vt:lpstr>
      <vt:lpstr>Factors Behind Failure of Change Initiatives</vt:lpstr>
      <vt:lpstr>Factors Behind Failure of Change Initiatives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Wendy Hui</dc:creator>
  <cp:lastModifiedBy>KAN HO YIN WISELY, WISELY</cp:lastModifiedBy>
  <cp:revision>263</cp:revision>
  <dcterms:created xsi:type="dcterms:W3CDTF">2017-12-19T03:17:12Z</dcterms:created>
  <dcterms:modified xsi:type="dcterms:W3CDTF">2022-03-10T06:55:25Z</dcterms:modified>
</cp:coreProperties>
</file>