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15"/>
  </p:notesMasterIdLst>
  <p:sldIdLst>
    <p:sldId id="320" r:id="rId2"/>
    <p:sldId id="260" r:id="rId3"/>
    <p:sldId id="261" r:id="rId4"/>
    <p:sldId id="262" r:id="rId5"/>
    <p:sldId id="263" r:id="rId6"/>
    <p:sldId id="267" r:id="rId7"/>
    <p:sldId id="270" r:id="rId8"/>
    <p:sldId id="272"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5"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E05716-A1F8-4D0F-BF8C-2356E1535ACF}" type="doc">
      <dgm:prSet loTypeId="urn:microsoft.com/office/officeart/2005/8/layout/hChevron3" loCatId="process" qsTypeId="urn:microsoft.com/office/officeart/2005/8/quickstyle/simple1" qsCatId="simple" csTypeId="urn:microsoft.com/office/officeart/2005/8/colors/colorful5" csCatId="colorful" phldr="1"/>
      <dgm:spPr/>
    </dgm:pt>
    <dgm:pt modelId="{F2CE3952-9FD7-432A-89E1-3774FC2A7AEC}">
      <dgm:prSet phldrT="[Text]"/>
      <dgm:spPr/>
      <dgm:t>
        <a:bodyPr/>
        <a:lstStyle/>
        <a:p>
          <a:r>
            <a:rPr lang="en-US" dirty="0"/>
            <a:t>Competence</a:t>
          </a:r>
        </a:p>
      </dgm:t>
    </dgm:pt>
    <dgm:pt modelId="{B24319C4-7EEE-4AE2-87C5-E10528993085}" type="parTrans" cxnId="{C23E8103-AF24-4638-B1C2-4726D9B63934}">
      <dgm:prSet/>
      <dgm:spPr/>
      <dgm:t>
        <a:bodyPr/>
        <a:lstStyle/>
        <a:p>
          <a:endParaRPr lang="en-US"/>
        </a:p>
      </dgm:t>
    </dgm:pt>
    <dgm:pt modelId="{7814C502-8513-4FF9-B649-4B753D3041DB}" type="sibTrans" cxnId="{C23E8103-AF24-4638-B1C2-4726D9B63934}">
      <dgm:prSet/>
      <dgm:spPr/>
      <dgm:t>
        <a:bodyPr/>
        <a:lstStyle/>
        <a:p>
          <a:endParaRPr lang="en-US"/>
        </a:p>
      </dgm:t>
    </dgm:pt>
    <dgm:pt modelId="{1920710E-1133-4E30-8399-E827CAC8AEBD}">
      <dgm:prSet phldrT="[Text]"/>
      <dgm:spPr/>
      <dgm:t>
        <a:bodyPr/>
        <a:lstStyle/>
        <a:p>
          <a:r>
            <a:rPr lang="en-US" dirty="0"/>
            <a:t>Credibillity</a:t>
          </a:r>
        </a:p>
      </dgm:t>
    </dgm:pt>
    <dgm:pt modelId="{24C9C59D-9DB5-485B-A780-6639B8829D4B}" type="parTrans" cxnId="{A2939E05-1E3E-4896-90BD-6D5DF01B0D78}">
      <dgm:prSet/>
      <dgm:spPr/>
      <dgm:t>
        <a:bodyPr/>
        <a:lstStyle/>
        <a:p>
          <a:endParaRPr lang="en-US"/>
        </a:p>
      </dgm:t>
    </dgm:pt>
    <dgm:pt modelId="{4BC81B9A-E3D0-4E67-B767-24C53F977D06}" type="sibTrans" cxnId="{A2939E05-1E3E-4896-90BD-6D5DF01B0D78}">
      <dgm:prSet/>
      <dgm:spPr/>
      <dgm:t>
        <a:bodyPr/>
        <a:lstStyle/>
        <a:p>
          <a:endParaRPr lang="en-US"/>
        </a:p>
      </dgm:t>
    </dgm:pt>
    <dgm:pt modelId="{3F1C720A-F4C8-448C-9B35-4092BBADE5F2}">
      <dgm:prSet phldrT="[Text]"/>
      <dgm:spPr/>
      <dgm:t>
        <a:bodyPr/>
        <a:lstStyle/>
        <a:p>
          <a:r>
            <a:rPr lang="en-US" dirty="0"/>
            <a:t>Interpersonal Interaction</a:t>
          </a:r>
        </a:p>
      </dgm:t>
    </dgm:pt>
    <dgm:pt modelId="{1F96BCA6-77E8-4879-AF08-C5887EBFFFC5}" type="parTrans" cxnId="{242AC1F5-36B0-4D86-A55E-6BE171416F53}">
      <dgm:prSet/>
      <dgm:spPr/>
      <dgm:t>
        <a:bodyPr/>
        <a:lstStyle/>
        <a:p>
          <a:endParaRPr lang="en-US"/>
        </a:p>
      </dgm:t>
    </dgm:pt>
    <dgm:pt modelId="{C9284352-6E67-431A-A602-F0BA5AC200C3}" type="sibTrans" cxnId="{242AC1F5-36B0-4D86-A55E-6BE171416F53}">
      <dgm:prSet/>
      <dgm:spPr/>
      <dgm:t>
        <a:bodyPr/>
        <a:lstStyle/>
        <a:p>
          <a:endParaRPr lang="en-US"/>
        </a:p>
      </dgm:t>
    </dgm:pt>
    <dgm:pt modelId="{61361C7F-7983-4051-BB9F-BF075A227510}">
      <dgm:prSet phldrT="[Text]"/>
      <dgm:spPr/>
      <dgm:t>
        <a:bodyPr/>
        <a:lstStyle/>
        <a:p>
          <a:r>
            <a:rPr lang="en-US" dirty="0"/>
            <a:t>Trust</a:t>
          </a:r>
        </a:p>
      </dgm:t>
    </dgm:pt>
    <dgm:pt modelId="{B141CA03-C6E0-402D-B21F-8EDE146D2EAB}" type="parTrans" cxnId="{858503F8-D10F-4952-864F-C258EEF21E6C}">
      <dgm:prSet/>
      <dgm:spPr/>
      <dgm:t>
        <a:bodyPr/>
        <a:lstStyle/>
        <a:p>
          <a:endParaRPr lang="en-US"/>
        </a:p>
      </dgm:t>
    </dgm:pt>
    <dgm:pt modelId="{A128B182-2017-4899-94AC-6A172A9DE92A}" type="sibTrans" cxnId="{858503F8-D10F-4952-864F-C258EEF21E6C}">
      <dgm:prSet/>
      <dgm:spPr/>
      <dgm:t>
        <a:bodyPr/>
        <a:lstStyle/>
        <a:p>
          <a:endParaRPr lang="en-US"/>
        </a:p>
      </dgm:t>
    </dgm:pt>
    <dgm:pt modelId="{AE86CCD7-1248-46CC-86C1-7E851DDF55DA}" type="pres">
      <dgm:prSet presAssocID="{1CE05716-A1F8-4D0F-BF8C-2356E1535ACF}" presName="Name0" presStyleCnt="0">
        <dgm:presLayoutVars>
          <dgm:dir/>
          <dgm:resizeHandles val="exact"/>
        </dgm:presLayoutVars>
      </dgm:prSet>
      <dgm:spPr/>
    </dgm:pt>
    <dgm:pt modelId="{244B22FC-236A-490B-B569-F7C74923A7D6}" type="pres">
      <dgm:prSet presAssocID="{F2CE3952-9FD7-432A-89E1-3774FC2A7AEC}" presName="parTxOnly" presStyleLbl="node1" presStyleIdx="0" presStyleCnt="4">
        <dgm:presLayoutVars>
          <dgm:bulletEnabled val="1"/>
        </dgm:presLayoutVars>
      </dgm:prSet>
      <dgm:spPr/>
    </dgm:pt>
    <dgm:pt modelId="{4491E206-2CEC-4C99-AAEA-02B901783F42}" type="pres">
      <dgm:prSet presAssocID="{7814C502-8513-4FF9-B649-4B753D3041DB}" presName="parSpace" presStyleCnt="0"/>
      <dgm:spPr/>
    </dgm:pt>
    <dgm:pt modelId="{2FB873C8-9815-40C2-BD76-58D3BF849287}" type="pres">
      <dgm:prSet presAssocID="{1920710E-1133-4E30-8399-E827CAC8AEBD}" presName="parTxOnly" presStyleLbl="node1" presStyleIdx="1" presStyleCnt="4">
        <dgm:presLayoutVars>
          <dgm:bulletEnabled val="1"/>
        </dgm:presLayoutVars>
      </dgm:prSet>
      <dgm:spPr/>
    </dgm:pt>
    <dgm:pt modelId="{C8E8DF20-0A41-4EAC-85D9-D79B768831C5}" type="pres">
      <dgm:prSet presAssocID="{4BC81B9A-E3D0-4E67-B767-24C53F977D06}" presName="parSpace" presStyleCnt="0"/>
      <dgm:spPr/>
    </dgm:pt>
    <dgm:pt modelId="{5444BBD3-49EF-4129-87FC-40898C8571B0}" type="pres">
      <dgm:prSet presAssocID="{3F1C720A-F4C8-448C-9B35-4092BBADE5F2}" presName="parTxOnly" presStyleLbl="node1" presStyleIdx="2" presStyleCnt="4">
        <dgm:presLayoutVars>
          <dgm:bulletEnabled val="1"/>
        </dgm:presLayoutVars>
      </dgm:prSet>
      <dgm:spPr/>
    </dgm:pt>
    <dgm:pt modelId="{9778CFA0-ACEF-40EC-BA55-844D368C66AC}" type="pres">
      <dgm:prSet presAssocID="{C9284352-6E67-431A-A602-F0BA5AC200C3}" presName="parSpace" presStyleCnt="0"/>
      <dgm:spPr/>
    </dgm:pt>
    <dgm:pt modelId="{846007A0-A002-4770-86F5-9E2605CD19DD}" type="pres">
      <dgm:prSet presAssocID="{61361C7F-7983-4051-BB9F-BF075A227510}" presName="parTxOnly" presStyleLbl="node1" presStyleIdx="3" presStyleCnt="4">
        <dgm:presLayoutVars>
          <dgm:bulletEnabled val="1"/>
        </dgm:presLayoutVars>
      </dgm:prSet>
      <dgm:spPr/>
    </dgm:pt>
  </dgm:ptLst>
  <dgm:cxnLst>
    <dgm:cxn modelId="{C23E8103-AF24-4638-B1C2-4726D9B63934}" srcId="{1CE05716-A1F8-4D0F-BF8C-2356E1535ACF}" destId="{F2CE3952-9FD7-432A-89E1-3774FC2A7AEC}" srcOrd="0" destOrd="0" parTransId="{B24319C4-7EEE-4AE2-87C5-E10528993085}" sibTransId="{7814C502-8513-4FF9-B649-4B753D3041DB}"/>
    <dgm:cxn modelId="{A2939E05-1E3E-4896-90BD-6D5DF01B0D78}" srcId="{1CE05716-A1F8-4D0F-BF8C-2356E1535ACF}" destId="{1920710E-1133-4E30-8399-E827CAC8AEBD}" srcOrd="1" destOrd="0" parTransId="{24C9C59D-9DB5-485B-A780-6639B8829D4B}" sibTransId="{4BC81B9A-E3D0-4E67-B767-24C53F977D06}"/>
    <dgm:cxn modelId="{0259289C-2C0E-444D-BC39-A0D50402C658}" type="presOf" srcId="{1CE05716-A1F8-4D0F-BF8C-2356E1535ACF}" destId="{AE86CCD7-1248-46CC-86C1-7E851DDF55DA}" srcOrd="0" destOrd="0" presId="urn:microsoft.com/office/officeart/2005/8/layout/hChevron3"/>
    <dgm:cxn modelId="{B3E0DAB2-AC9F-4354-85D9-FB26C5D0C9BA}" type="presOf" srcId="{61361C7F-7983-4051-BB9F-BF075A227510}" destId="{846007A0-A002-4770-86F5-9E2605CD19DD}" srcOrd="0" destOrd="0" presId="urn:microsoft.com/office/officeart/2005/8/layout/hChevron3"/>
    <dgm:cxn modelId="{49926CB8-4CD0-4199-AE46-7AE68B8D6249}" type="presOf" srcId="{F2CE3952-9FD7-432A-89E1-3774FC2A7AEC}" destId="{244B22FC-236A-490B-B569-F7C74923A7D6}" srcOrd="0" destOrd="0" presId="urn:microsoft.com/office/officeart/2005/8/layout/hChevron3"/>
    <dgm:cxn modelId="{6F5509C9-E24F-4CD3-9CC2-85599385F0B1}" type="presOf" srcId="{1920710E-1133-4E30-8399-E827CAC8AEBD}" destId="{2FB873C8-9815-40C2-BD76-58D3BF849287}" srcOrd="0" destOrd="0" presId="urn:microsoft.com/office/officeart/2005/8/layout/hChevron3"/>
    <dgm:cxn modelId="{A84105CD-DC6D-440C-A974-AAC60EDC0BAE}" type="presOf" srcId="{3F1C720A-F4C8-448C-9B35-4092BBADE5F2}" destId="{5444BBD3-49EF-4129-87FC-40898C8571B0}" srcOrd="0" destOrd="0" presId="urn:microsoft.com/office/officeart/2005/8/layout/hChevron3"/>
    <dgm:cxn modelId="{242AC1F5-36B0-4D86-A55E-6BE171416F53}" srcId="{1CE05716-A1F8-4D0F-BF8C-2356E1535ACF}" destId="{3F1C720A-F4C8-448C-9B35-4092BBADE5F2}" srcOrd="2" destOrd="0" parTransId="{1F96BCA6-77E8-4879-AF08-C5887EBFFFC5}" sibTransId="{C9284352-6E67-431A-A602-F0BA5AC200C3}"/>
    <dgm:cxn modelId="{858503F8-D10F-4952-864F-C258EEF21E6C}" srcId="{1CE05716-A1F8-4D0F-BF8C-2356E1535ACF}" destId="{61361C7F-7983-4051-BB9F-BF075A227510}" srcOrd="3" destOrd="0" parTransId="{B141CA03-C6E0-402D-B21F-8EDE146D2EAB}" sibTransId="{A128B182-2017-4899-94AC-6A172A9DE92A}"/>
    <dgm:cxn modelId="{AFEB8532-621A-4930-975D-FFA4A7B6DC83}" type="presParOf" srcId="{AE86CCD7-1248-46CC-86C1-7E851DDF55DA}" destId="{244B22FC-236A-490B-B569-F7C74923A7D6}" srcOrd="0" destOrd="0" presId="urn:microsoft.com/office/officeart/2005/8/layout/hChevron3"/>
    <dgm:cxn modelId="{75E9248F-11B9-4C32-BB2F-D57CD0DABFBF}" type="presParOf" srcId="{AE86CCD7-1248-46CC-86C1-7E851DDF55DA}" destId="{4491E206-2CEC-4C99-AAEA-02B901783F42}" srcOrd="1" destOrd="0" presId="urn:microsoft.com/office/officeart/2005/8/layout/hChevron3"/>
    <dgm:cxn modelId="{43EEC365-5EC8-4B0B-AF86-B63E57FC0B18}" type="presParOf" srcId="{AE86CCD7-1248-46CC-86C1-7E851DDF55DA}" destId="{2FB873C8-9815-40C2-BD76-58D3BF849287}" srcOrd="2" destOrd="0" presId="urn:microsoft.com/office/officeart/2005/8/layout/hChevron3"/>
    <dgm:cxn modelId="{A0006C3D-D03C-41C0-96F8-368C3D2ABB33}" type="presParOf" srcId="{AE86CCD7-1248-46CC-86C1-7E851DDF55DA}" destId="{C8E8DF20-0A41-4EAC-85D9-D79B768831C5}" srcOrd="3" destOrd="0" presId="urn:microsoft.com/office/officeart/2005/8/layout/hChevron3"/>
    <dgm:cxn modelId="{B05813D0-7770-4954-A5D6-4214074FDA96}" type="presParOf" srcId="{AE86CCD7-1248-46CC-86C1-7E851DDF55DA}" destId="{5444BBD3-49EF-4129-87FC-40898C8571B0}" srcOrd="4" destOrd="0" presId="urn:microsoft.com/office/officeart/2005/8/layout/hChevron3"/>
    <dgm:cxn modelId="{84A61D60-9BC4-4C7A-B965-936F919208B3}" type="presParOf" srcId="{AE86CCD7-1248-46CC-86C1-7E851DDF55DA}" destId="{9778CFA0-ACEF-40EC-BA55-844D368C66AC}" srcOrd="5" destOrd="0" presId="urn:microsoft.com/office/officeart/2005/8/layout/hChevron3"/>
    <dgm:cxn modelId="{9C5D5A22-5619-43FF-920C-CBB621F8A48A}" type="presParOf" srcId="{AE86CCD7-1248-46CC-86C1-7E851DDF55DA}" destId="{846007A0-A002-4770-86F5-9E2605CD19DD}"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B22FC-236A-490B-B569-F7C74923A7D6}">
      <dsp:nvSpPr>
        <dsp:cNvPr id="0" name=""/>
        <dsp:cNvSpPr/>
      </dsp:nvSpPr>
      <dsp:spPr>
        <a:xfrm>
          <a:off x="2032" y="468896"/>
          <a:ext cx="2039516" cy="815806"/>
        </a:xfrm>
        <a:prstGeom prst="homePlat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Competence</a:t>
          </a:r>
        </a:p>
      </dsp:txBody>
      <dsp:txXfrm>
        <a:off x="2032" y="468896"/>
        <a:ext cx="1835565" cy="815806"/>
      </dsp:txXfrm>
    </dsp:sp>
    <dsp:sp modelId="{2FB873C8-9815-40C2-BD76-58D3BF849287}">
      <dsp:nvSpPr>
        <dsp:cNvPr id="0" name=""/>
        <dsp:cNvSpPr/>
      </dsp:nvSpPr>
      <dsp:spPr>
        <a:xfrm>
          <a:off x="1633645" y="468896"/>
          <a:ext cx="2039516" cy="815806"/>
        </a:xfrm>
        <a:prstGeom prst="chevron">
          <a:avLst/>
        </a:prstGeom>
        <a:solidFill>
          <a:schemeClr val="accent5">
            <a:hueOff val="831752"/>
            <a:satOff val="-16830"/>
            <a:lumOff val="5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Credibillity</a:t>
          </a:r>
        </a:p>
      </dsp:txBody>
      <dsp:txXfrm>
        <a:off x="2041548" y="468896"/>
        <a:ext cx="1223710" cy="815806"/>
      </dsp:txXfrm>
    </dsp:sp>
    <dsp:sp modelId="{5444BBD3-49EF-4129-87FC-40898C8571B0}">
      <dsp:nvSpPr>
        <dsp:cNvPr id="0" name=""/>
        <dsp:cNvSpPr/>
      </dsp:nvSpPr>
      <dsp:spPr>
        <a:xfrm>
          <a:off x="3265258" y="468896"/>
          <a:ext cx="2039516" cy="815806"/>
        </a:xfrm>
        <a:prstGeom prst="chevron">
          <a:avLst/>
        </a:prstGeom>
        <a:solidFill>
          <a:schemeClr val="accent5">
            <a:hueOff val="1663504"/>
            <a:satOff val="-33659"/>
            <a:lumOff val="10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Interpersonal Interaction</a:t>
          </a:r>
        </a:p>
      </dsp:txBody>
      <dsp:txXfrm>
        <a:off x="3673161" y="468896"/>
        <a:ext cx="1223710" cy="815806"/>
      </dsp:txXfrm>
    </dsp:sp>
    <dsp:sp modelId="{846007A0-A002-4770-86F5-9E2605CD19DD}">
      <dsp:nvSpPr>
        <dsp:cNvPr id="0" name=""/>
        <dsp:cNvSpPr/>
      </dsp:nvSpPr>
      <dsp:spPr>
        <a:xfrm>
          <a:off x="4896871" y="468896"/>
          <a:ext cx="2039516" cy="815806"/>
        </a:xfrm>
        <a:prstGeom prst="chevron">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Trust</a:t>
          </a:r>
        </a:p>
      </dsp:txBody>
      <dsp:txXfrm>
        <a:off x="5304774" y="468896"/>
        <a:ext cx="1223710" cy="81580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2E6F2-6B85-491A-8051-AFF4925FBEF7}" type="datetimeFigureOut">
              <a:rPr lang="en-US" smtClean="0"/>
              <a:pPr/>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4788F-517C-4AEB-820E-5F54D433324C}" type="slidenum">
              <a:rPr lang="en-US" smtClean="0"/>
              <a:pPr/>
              <a:t>‹#›</a:t>
            </a:fld>
            <a:endParaRPr lang="en-US"/>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1226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7685593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98810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4345259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5568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6624563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700640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31152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8400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5380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41928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pPr/>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7818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pPr/>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0512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pPr/>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65007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5506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7681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pPr/>
              <a:t>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61012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Information </a:t>
            </a:r>
            <a:br>
              <a:rPr lang="en-US" altLang="zh-MO" sz="4400" dirty="0"/>
            </a:br>
            <a:r>
              <a:rPr lang="en-US" altLang="zh-MO" sz="4400" dirty="0"/>
              <a:t>Systems Management  </a:t>
            </a:r>
            <a:br>
              <a:rPr lang="en-US" altLang="zh-MO" sz="4400" dirty="0"/>
            </a:br>
            <a:br>
              <a:rPr lang="en-US" altLang="zh-MO" dirty="0"/>
            </a:br>
            <a:r>
              <a:rPr lang="en-US" altLang="zh-MO" dirty="0"/>
              <a:t>Section 2  </a:t>
            </a:r>
            <a:br>
              <a:rPr lang="en-US" altLang="zh-MO" dirty="0"/>
            </a:br>
            <a:r>
              <a:rPr lang="en-US" altLang="zh-MO" dirty="0"/>
              <a:t>Building a strong relationship with </a:t>
            </a:r>
            <a:r>
              <a:rPr lang="en-US" altLang="zh-MO"/>
              <a:t>the business   </a:t>
            </a:r>
            <a:r>
              <a:rPr lang="en-US" altLang="zh-MO" sz="3600"/>
              <a:t>   </a:t>
            </a:r>
            <a:br>
              <a:rPr lang="en-US" altLang="zh-MO" sz="2046" dirty="0"/>
            </a:b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lstStyle/>
          <a:p>
            <a:endParaRPr lang="zh-MO" altLang="en-US" dirty="0"/>
          </a:p>
        </p:txBody>
      </p:sp>
      <p:pic>
        <p:nvPicPr>
          <p:cNvPr id="4" name="Picture 3">
            <a:extLst>
              <a:ext uri="{FF2B5EF4-FFF2-40B4-BE49-F238E27FC236}">
                <a16:creationId xmlns:a16="http://schemas.microsoft.com/office/drawing/2014/main" id="{53EFE6A1-F921-476A-98AA-A1A4D608AD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94597" y="5257800"/>
            <a:ext cx="1676398" cy="1600200"/>
          </a:xfrm>
          <a:prstGeom prst="rect">
            <a:avLst/>
          </a:prstGeom>
        </p:spPr>
      </p:pic>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Foundation of a Strong Business-IT Relationship (Cont’d)</a:t>
            </a:r>
          </a:p>
        </p:txBody>
      </p:sp>
      <p:sp>
        <p:nvSpPr>
          <p:cNvPr id="3" name="Content Placeholder 2"/>
          <p:cNvSpPr>
            <a:spLocks noGrp="1"/>
          </p:cNvSpPr>
          <p:nvPr>
            <p:ph idx="1"/>
          </p:nvPr>
        </p:nvSpPr>
        <p:spPr>
          <a:xfrm>
            <a:off x="1371600" y="2105800"/>
            <a:ext cx="10330932" cy="4711990"/>
          </a:xfrm>
        </p:spPr>
        <p:txBody>
          <a:bodyPr>
            <a:normAutofit/>
          </a:bodyPr>
          <a:lstStyle/>
          <a:p>
            <a:r>
              <a:rPr lang="en-US" dirty="0">
                <a:solidFill>
                  <a:srgbClr val="0070C0"/>
                </a:solidFill>
              </a:rPr>
              <a:t>Competence</a:t>
            </a:r>
          </a:p>
          <a:p>
            <a:pPr lvl="1"/>
            <a:r>
              <a:rPr lang="en-US" dirty="0"/>
              <a:t>IT staff need </a:t>
            </a:r>
            <a:r>
              <a:rPr lang="en-US" dirty="0">
                <a:solidFill>
                  <a:srgbClr val="0070C0"/>
                </a:solidFill>
              </a:rPr>
              <a:t>business knowledge </a:t>
            </a:r>
            <a:r>
              <a:rPr lang="en-US" dirty="0"/>
              <a:t>and help the organization to visualize the ways in which IT can contribute to organizational performance.</a:t>
            </a:r>
          </a:p>
          <a:p>
            <a:pPr lvl="1"/>
            <a:r>
              <a:rPr lang="en-US" dirty="0"/>
              <a:t>Specific competencies that IT people should cultivate:</a:t>
            </a:r>
          </a:p>
          <a:p>
            <a:pPr lvl="2"/>
            <a:r>
              <a:rPr lang="en-US" dirty="0">
                <a:solidFill>
                  <a:srgbClr val="0070C0"/>
                </a:solidFill>
              </a:rPr>
              <a:t>Expertise in IT</a:t>
            </a:r>
            <a:r>
              <a:rPr lang="en-US" dirty="0"/>
              <a:t>: To be able to provide technical recommendations</a:t>
            </a:r>
          </a:p>
          <a:p>
            <a:pPr lvl="2"/>
            <a:r>
              <a:rPr lang="en-US" dirty="0">
                <a:solidFill>
                  <a:srgbClr val="0070C0"/>
                </a:solidFill>
              </a:rPr>
              <a:t>Financial Awareness</a:t>
            </a:r>
            <a:r>
              <a:rPr lang="en-US" dirty="0"/>
              <a:t>: To be aware of how IT delivers value</a:t>
            </a:r>
          </a:p>
          <a:p>
            <a:pPr lvl="2"/>
            <a:r>
              <a:rPr lang="en-US" dirty="0">
                <a:solidFill>
                  <a:srgbClr val="0070C0"/>
                </a:solidFill>
              </a:rPr>
              <a:t>Execution</a:t>
            </a:r>
            <a:r>
              <a:rPr lang="en-US" dirty="0"/>
              <a:t>: To be able to deliver IT solutions</a:t>
            </a:r>
          </a:p>
          <a:p>
            <a:pPr lvl="1"/>
            <a:r>
              <a:rPr lang="en-US" dirty="0"/>
              <a:t>Strengthening competence:</a:t>
            </a:r>
          </a:p>
          <a:p>
            <a:pPr lvl="2"/>
            <a:r>
              <a:rPr lang="en-US" dirty="0"/>
              <a:t>Find ways to develop business knowledge in all IT staff</a:t>
            </a:r>
          </a:p>
          <a:p>
            <a:pPr lvl="2"/>
            <a:r>
              <a:rPr lang="en-US" dirty="0"/>
              <a:t>Link IT’s success criteria to business metrics</a:t>
            </a:r>
          </a:p>
          <a:p>
            <a:pPr lvl="2"/>
            <a:r>
              <a:rPr lang="en-US" dirty="0"/>
              <a:t>Make business value an explicit criteria in all IT decisions</a:t>
            </a:r>
          </a:p>
          <a:p>
            <a:pPr lvl="2"/>
            <a:r>
              <a:rPr lang="en-US" dirty="0"/>
              <a:t>Ensure effective execution in all IT activities</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10</a:t>
            </a:fld>
            <a:endParaRPr lang="en-US"/>
          </a:p>
        </p:txBody>
      </p:sp>
    </p:spTree>
    <p:extLst>
      <p:ext uri="{BB962C8B-B14F-4D97-AF65-F5344CB8AC3E}">
        <p14:creationId xmlns:p14="http://schemas.microsoft.com/office/powerpoint/2010/main" val="142794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The Foundation of a Strong Business-IT Relationship (Cont’d)</a:t>
            </a:r>
            <a:endParaRPr lang="en-US" dirty="0"/>
          </a:p>
        </p:txBody>
      </p:sp>
      <p:sp>
        <p:nvSpPr>
          <p:cNvPr id="3" name="Content Placeholder 2"/>
          <p:cNvSpPr>
            <a:spLocks noGrp="1"/>
          </p:cNvSpPr>
          <p:nvPr>
            <p:ph idx="1"/>
          </p:nvPr>
        </p:nvSpPr>
        <p:spPr>
          <a:xfrm>
            <a:off x="1371600" y="2105800"/>
            <a:ext cx="10330932" cy="4667313"/>
          </a:xfrm>
        </p:spPr>
        <p:txBody>
          <a:bodyPr>
            <a:normAutofit/>
          </a:bodyPr>
          <a:lstStyle/>
          <a:p>
            <a:r>
              <a:rPr lang="en-US" dirty="0">
                <a:solidFill>
                  <a:srgbClr val="0070C0"/>
                </a:solidFill>
              </a:rPr>
              <a:t>Credibility</a:t>
            </a:r>
          </a:p>
          <a:p>
            <a:pPr lvl="1"/>
            <a:r>
              <a:rPr lang="en-US" dirty="0"/>
              <a:t>It is the belief that others </a:t>
            </a:r>
            <a:r>
              <a:rPr lang="en-US" dirty="0">
                <a:solidFill>
                  <a:srgbClr val="0070C0"/>
                </a:solidFill>
              </a:rPr>
              <a:t>can be counted on </a:t>
            </a:r>
            <a:r>
              <a:rPr lang="en-US" dirty="0"/>
              <a:t>to do what they say they will do.</a:t>
            </a:r>
          </a:p>
          <a:p>
            <a:pPr lvl="1"/>
            <a:r>
              <a:rPr lang="en-US" dirty="0"/>
              <a:t>Keeping agreements and acting with </a:t>
            </a:r>
            <a:r>
              <a:rPr lang="en-US" dirty="0">
                <a:solidFill>
                  <a:srgbClr val="0070C0"/>
                </a:solidFill>
              </a:rPr>
              <a:t>integrity, honesty, and openness </a:t>
            </a:r>
            <a:r>
              <a:rPr lang="en-US" dirty="0"/>
              <a:t>are essential behaviors, whereas lack of timely and substantive responses and failures to observe deadlines can undermine it.</a:t>
            </a:r>
          </a:p>
          <a:p>
            <a:pPr lvl="1"/>
            <a:r>
              <a:rPr lang="en-US" dirty="0"/>
              <a:t>Strengthening credibility:</a:t>
            </a:r>
          </a:p>
          <a:p>
            <a:pPr lvl="2"/>
            <a:r>
              <a:rPr lang="en-US" dirty="0"/>
              <a:t>Communicate frequently and explicitly</a:t>
            </a:r>
          </a:p>
          <a:p>
            <a:pPr lvl="2"/>
            <a:r>
              <a:rPr lang="en-US" dirty="0"/>
              <a:t>Pay attention to the “little things”</a:t>
            </a:r>
          </a:p>
          <a:p>
            <a:pPr lvl="2"/>
            <a:r>
              <a:rPr lang="en-US" dirty="0"/>
              <a:t>Utilize external cues to credibility</a:t>
            </a:r>
          </a:p>
          <a:p>
            <a:pPr lvl="2"/>
            <a:r>
              <a:rPr lang="en-US" dirty="0"/>
              <a:t>Assess all business touch points</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11</a:t>
            </a:fld>
            <a:endParaRPr lang="en-US"/>
          </a:p>
        </p:txBody>
      </p:sp>
    </p:spTree>
    <p:extLst>
      <p:ext uri="{BB962C8B-B14F-4D97-AF65-F5344CB8AC3E}">
        <p14:creationId xmlns:p14="http://schemas.microsoft.com/office/powerpoint/2010/main" val="13095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The Foundation of a Strong Business-IT Relationship (Cont’d)</a:t>
            </a:r>
            <a:endParaRPr lang="en-US" dirty="0"/>
          </a:p>
        </p:txBody>
      </p:sp>
      <p:sp>
        <p:nvSpPr>
          <p:cNvPr id="3" name="Content Placeholder 2"/>
          <p:cNvSpPr>
            <a:spLocks noGrp="1"/>
          </p:cNvSpPr>
          <p:nvPr>
            <p:ph idx="1"/>
          </p:nvPr>
        </p:nvSpPr>
        <p:spPr>
          <a:xfrm>
            <a:off x="1371600" y="2105800"/>
            <a:ext cx="10330932" cy="4667313"/>
          </a:xfrm>
        </p:spPr>
        <p:txBody>
          <a:bodyPr>
            <a:normAutofit/>
          </a:bodyPr>
          <a:lstStyle/>
          <a:p>
            <a:r>
              <a:rPr lang="en-US" dirty="0">
                <a:solidFill>
                  <a:srgbClr val="0070C0"/>
                </a:solidFill>
              </a:rPr>
              <a:t>Interpersonal Interaction</a:t>
            </a:r>
            <a:endParaRPr lang="en-US" dirty="0"/>
          </a:p>
          <a:p>
            <a:pPr lvl="1"/>
            <a:r>
              <a:rPr lang="en-US" dirty="0"/>
              <a:t>The business-IT relationship is shaped by the development of </a:t>
            </a:r>
            <a:r>
              <a:rPr lang="en-US" dirty="0">
                <a:solidFill>
                  <a:srgbClr val="0070C0"/>
                </a:solidFill>
              </a:rPr>
              <a:t>mutual understanding</a:t>
            </a:r>
            <a:r>
              <a:rPr lang="en-US" dirty="0"/>
              <a:t>, interests, and expectations, which are formed and shaped during a wide variety of interpersonal interactions.</a:t>
            </a:r>
          </a:p>
          <a:p>
            <a:pPr lvl="1"/>
            <a:r>
              <a:rPr lang="en-US" dirty="0"/>
              <a:t>Four significant dimensions of interpersonal interaction: professionalism, nontechnical communication, social skills and management of politics and conflict.</a:t>
            </a:r>
          </a:p>
          <a:p>
            <a:pPr lvl="1"/>
            <a:r>
              <a:rPr lang="en-US" dirty="0"/>
              <a:t>Strengthening interpersonal interactions</a:t>
            </a:r>
          </a:p>
          <a:p>
            <a:pPr lvl="2"/>
            <a:r>
              <a:rPr lang="en-US" dirty="0"/>
              <a:t>Expect professionalism</a:t>
            </a:r>
          </a:p>
          <a:p>
            <a:pPr lvl="2"/>
            <a:r>
              <a:rPr lang="en-US" dirty="0"/>
              <a:t>Promote a wide variety of social interactions at all levels</a:t>
            </a:r>
          </a:p>
          <a:p>
            <a:pPr lvl="2"/>
            <a:r>
              <a:rPr lang="en-US" dirty="0"/>
              <a:t>Develop “soft skills” in IT staff</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12</a:t>
            </a:fld>
            <a:endParaRPr lang="en-US"/>
          </a:p>
        </p:txBody>
      </p:sp>
    </p:spTree>
    <p:extLst>
      <p:ext uri="{BB962C8B-B14F-4D97-AF65-F5344CB8AC3E}">
        <p14:creationId xmlns:p14="http://schemas.microsoft.com/office/powerpoint/2010/main" val="28157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The Foundation of a Strong Business-IT Relationship (Cont’d)</a:t>
            </a:r>
            <a:endParaRPr lang="en-US" dirty="0"/>
          </a:p>
        </p:txBody>
      </p:sp>
      <p:sp>
        <p:nvSpPr>
          <p:cNvPr id="3" name="Content Placeholder 2"/>
          <p:cNvSpPr>
            <a:spLocks noGrp="1"/>
          </p:cNvSpPr>
          <p:nvPr>
            <p:ph idx="1"/>
          </p:nvPr>
        </p:nvSpPr>
        <p:spPr>
          <a:xfrm>
            <a:off x="1371600" y="2105800"/>
            <a:ext cx="10330932" cy="4667313"/>
          </a:xfrm>
        </p:spPr>
        <p:txBody>
          <a:bodyPr>
            <a:normAutofit/>
          </a:bodyPr>
          <a:lstStyle/>
          <a:p>
            <a:r>
              <a:rPr lang="en-US" dirty="0">
                <a:solidFill>
                  <a:srgbClr val="0070C0"/>
                </a:solidFill>
              </a:rPr>
              <a:t>Trust</a:t>
            </a:r>
          </a:p>
          <a:p>
            <a:pPr lvl="1"/>
            <a:r>
              <a:rPr lang="en-US" dirty="0"/>
              <a:t>The most important way to build trust is through </a:t>
            </a:r>
            <a:r>
              <a:rPr lang="en-US" dirty="0">
                <a:solidFill>
                  <a:srgbClr val="0070C0"/>
                </a:solidFill>
              </a:rPr>
              <a:t>effective governance </a:t>
            </a:r>
            <a:r>
              <a:rPr lang="en-US" dirty="0"/>
              <a:t>(e.g., integrated planning, defined </a:t>
            </a:r>
            <a:r>
              <a:rPr lang="en-US" dirty="0">
                <a:solidFill>
                  <a:srgbClr val="0070C0"/>
                </a:solidFill>
              </a:rPr>
              <a:t>accountabilities</a:t>
            </a:r>
            <a:r>
              <a:rPr lang="en-US" dirty="0"/>
              <a:t>, a clear picture of mandates and authorities and clarity around how work gets done).</a:t>
            </a:r>
          </a:p>
          <a:p>
            <a:pPr lvl="1"/>
            <a:r>
              <a:rPr lang="en-US" dirty="0"/>
              <a:t>Effective governance should be designed to build common business goals and establish a good decision processes. Mature processes in IT and transparency about  costs develop trust.</a:t>
            </a:r>
          </a:p>
          <a:p>
            <a:pPr lvl="1"/>
            <a:r>
              <a:rPr lang="en-US" dirty="0"/>
              <a:t>Strengthening trust:</a:t>
            </a:r>
          </a:p>
          <a:p>
            <a:pPr lvl="2"/>
            <a:r>
              <a:rPr lang="en-US" dirty="0"/>
              <a:t>Design governance for clarity and transparency</a:t>
            </a:r>
          </a:p>
          <a:p>
            <a:pPr lvl="2"/>
            <a:r>
              <a:rPr lang="en-US" dirty="0"/>
              <a:t>Mandate the relationship</a:t>
            </a:r>
          </a:p>
          <a:p>
            <a:pPr lvl="2"/>
            <a:r>
              <a:rPr lang="en-US" dirty="0"/>
              <a:t>Design IT for business expectations</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13</a:t>
            </a:fld>
            <a:endParaRPr lang="en-US"/>
          </a:p>
        </p:txBody>
      </p:sp>
    </p:spTree>
    <p:extLst>
      <p:ext uri="{BB962C8B-B14F-4D97-AF65-F5344CB8AC3E}">
        <p14:creationId xmlns:p14="http://schemas.microsoft.com/office/powerpoint/2010/main" val="93545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IT’s ability to deliver value is closely linked with the nature of its relationship with a large number of business stakeholders. </a:t>
            </a:r>
          </a:p>
          <a:p>
            <a:r>
              <a:rPr lang="en-US" dirty="0"/>
              <a:t>A strong business-IT relationship is now critical to the success of an organization’s use of IT.</a:t>
            </a:r>
          </a:p>
          <a:p>
            <a:r>
              <a:rPr lang="en-US" dirty="0"/>
              <a:t>IT managers tend to be somewhat naive about how relationships work in business and that interpersonal interaction and clear communication are often missing between the groups.</a:t>
            </a:r>
          </a:p>
          <a:p>
            <a:r>
              <a:rPr lang="en-US" dirty="0"/>
              <a:t>This chapter looks at that nature of the business-IT relationship and how an effective relationship could be characterized. It also examines four foundational elements of a strong, positive relationship, making suggestions for how IT managers could strengthen them.</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a:t>
            </a:fld>
            <a:endParaRPr lang="en-US"/>
          </a:p>
        </p:txBody>
      </p:sp>
    </p:spTree>
    <p:extLst>
      <p:ext uri="{BB962C8B-B14F-4D97-AF65-F5344CB8AC3E}">
        <p14:creationId xmlns:p14="http://schemas.microsoft.com/office/powerpoint/2010/main" val="9264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Nature of the Business-IT Relationship</a:t>
            </a:r>
          </a:p>
        </p:txBody>
      </p:sp>
      <p:sp>
        <p:nvSpPr>
          <p:cNvPr id="3" name="Content Placeholder 2"/>
          <p:cNvSpPr>
            <a:spLocks noGrp="1"/>
          </p:cNvSpPr>
          <p:nvPr>
            <p:ph idx="1"/>
          </p:nvPr>
        </p:nvSpPr>
        <p:spPr/>
        <p:txBody>
          <a:bodyPr>
            <a:normAutofit lnSpcReduction="10000"/>
          </a:bodyPr>
          <a:lstStyle/>
          <a:p>
            <a:r>
              <a:rPr lang="en-US" dirty="0"/>
              <a:t>“The IT-business relationship is a set of beliefs that one party holds about the other and how these beliefs are formed from the interactions of… individuals as they engage in tasks associated with an IT service.”</a:t>
            </a:r>
          </a:p>
          <a:p>
            <a:r>
              <a:rPr lang="en-US" dirty="0"/>
              <a:t>The business expects IT to:</a:t>
            </a:r>
          </a:p>
          <a:p>
            <a:pPr lvl="1"/>
            <a:r>
              <a:rPr lang="en-US" dirty="0"/>
              <a:t>Better understand the fundamentals of business and aim to satisfy the “right” customers</a:t>
            </a:r>
          </a:p>
          <a:p>
            <a:pPr lvl="1"/>
            <a:r>
              <a:rPr lang="en-US" dirty="0"/>
              <a:t>Acts as a knowledge broker to satisfy the “right” customers</a:t>
            </a:r>
          </a:p>
          <a:p>
            <a:pPr lvl="1"/>
            <a:r>
              <a:rPr lang="en-US" dirty="0"/>
              <a:t>Get involved in business and be skilled marketers </a:t>
            </a:r>
          </a:p>
          <a:p>
            <a:pPr lvl="1"/>
            <a:r>
              <a:rPr lang="en-US" dirty="0"/>
              <a:t>Manage expectations</a:t>
            </a:r>
          </a:p>
          <a:p>
            <a:pPr lvl="1"/>
            <a:r>
              <a:rPr lang="en-US" dirty="0"/>
              <a:t>Convince the business that it understands its goals and concerns and communicate in business language</a:t>
            </a:r>
          </a:p>
          <a:p>
            <a:pPr lvl="1"/>
            <a:r>
              <a:rPr lang="en-US" dirty="0"/>
              <a:t>Demonstrate its competencies</a:t>
            </a:r>
          </a:p>
          <a:p>
            <a:pPr lvl="1"/>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3</a:t>
            </a:fld>
            <a:endParaRPr lang="en-US"/>
          </a:p>
        </p:txBody>
      </p:sp>
    </p:spTree>
    <p:extLst>
      <p:ext uri="{BB962C8B-B14F-4D97-AF65-F5344CB8AC3E}">
        <p14:creationId xmlns:p14="http://schemas.microsoft.com/office/powerpoint/2010/main" val="30092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Nature of the Business-IT Relationship (Cont’d)</a:t>
            </a:r>
          </a:p>
        </p:txBody>
      </p:sp>
      <p:sp>
        <p:nvSpPr>
          <p:cNvPr id="3" name="Content Placeholder 2"/>
          <p:cNvSpPr>
            <a:spLocks noGrp="1"/>
          </p:cNvSpPr>
          <p:nvPr>
            <p:ph idx="1"/>
          </p:nvPr>
        </p:nvSpPr>
        <p:spPr>
          <a:xfrm>
            <a:off x="1371600" y="2174306"/>
            <a:ext cx="10330932" cy="4143096"/>
          </a:xfrm>
        </p:spPr>
        <p:txBody>
          <a:bodyPr/>
          <a:lstStyle/>
          <a:p>
            <a:r>
              <a:rPr lang="en-US" dirty="0"/>
              <a:t>On the business side of the relationship…</a:t>
            </a:r>
          </a:p>
          <a:p>
            <a:pPr lvl="1"/>
            <a:r>
              <a:rPr lang="en-US" dirty="0"/>
              <a:t>Business managers are often disengaged from IT work. For example, in some cases, IT staff have taken on business roles in projects in order to get them done.</a:t>
            </a:r>
          </a:p>
          <a:p>
            <a:pPr lvl="1"/>
            <a:r>
              <a:rPr lang="en-US" dirty="0"/>
              <a:t>What business wants from the relationship is continually changing. “The business-IT relationship is cyclical. The business goes back and forth about whether it wants IT to be an order taker or an innovator. Every time the business changes what it wants, the relationship goes sour.”</a:t>
            </a:r>
          </a:p>
          <a:p>
            <a:pPr lvl="1"/>
            <a:r>
              <a:rPr lang="en-US" dirty="0"/>
              <a:t>Different assumptions: (1) IT is a necessary evil; (2) IT is a support, not a partner; (3) IT rules; (4) business can do IT better; (5) business and IT are equal partners.</a:t>
            </a:r>
          </a:p>
          <a:p>
            <a:r>
              <a:rPr lang="en-US" dirty="0"/>
              <a:t>In short, the relationship is a multifaceted interaction of people and processes. It is complex and often lacks clarity around expectations and accountabilities. This, in turn, leads to lack of trust.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4</a:t>
            </a:fld>
            <a:endParaRPr lang="en-US"/>
          </a:p>
        </p:txBody>
      </p:sp>
    </p:spTree>
    <p:extLst>
      <p:ext uri="{BB962C8B-B14F-4D97-AF65-F5344CB8AC3E}">
        <p14:creationId xmlns:p14="http://schemas.microsoft.com/office/powerpoint/2010/main" val="230515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Nature of the Business-IT Relationship (Cont’d)</a:t>
            </a:r>
          </a:p>
        </p:txBody>
      </p:sp>
      <p:sp>
        <p:nvSpPr>
          <p:cNvPr id="3" name="Content Placeholder 2"/>
          <p:cNvSpPr>
            <a:spLocks noGrp="1"/>
          </p:cNvSpPr>
          <p:nvPr>
            <p:ph idx="1"/>
          </p:nvPr>
        </p:nvSpPr>
        <p:spPr>
          <a:xfrm>
            <a:off x="1371600" y="2174306"/>
            <a:ext cx="10330932" cy="4143096"/>
          </a:xfrm>
        </p:spPr>
        <p:txBody>
          <a:bodyPr/>
          <a:lstStyle/>
          <a:p>
            <a:r>
              <a:rPr lang="en-US" dirty="0"/>
              <a:t>Success factors for a strong business-IT relationship:</a:t>
            </a:r>
          </a:p>
          <a:p>
            <a:pPr lvl="1"/>
            <a:r>
              <a:rPr lang="en-US" dirty="0"/>
              <a:t>Clearly defined expectations, governance models and accountabilities</a:t>
            </a:r>
          </a:p>
          <a:p>
            <a:pPr lvl="1"/>
            <a:r>
              <a:rPr lang="en-US" dirty="0"/>
              <a:t>Trust between the two groups</a:t>
            </a:r>
          </a:p>
          <a:p>
            <a:pPr lvl="1"/>
            <a:r>
              <a:rPr lang="en-US" dirty="0"/>
              <a:t>Articulation and incorporation of corporate and client values and priorities in all IT work</a:t>
            </a:r>
          </a:p>
          <a:p>
            <a:pPr lvl="1"/>
            <a:r>
              <a:rPr lang="en-US" dirty="0"/>
              <a:t>A blurred line between business and IT (i.e., no “us vs. them”)</a:t>
            </a:r>
          </a:p>
          <a:p>
            <a:pPr lvl="1"/>
            <a:r>
              <a:rPr lang="en-US" dirty="0"/>
              <a:t>IT dedicated to business success</a:t>
            </a:r>
          </a:p>
          <a:p>
            <a:pPr lvl="1"/>
            <a:r>
              <a:rPr lang="en-US" dirty="0"/>
              <a:t>IT serving as a trusted advisor to business</a:t>
            </a:r>
          </a:p>
          <a:p>
            <a:pPr lvl="1"/>
            <a:r>
              <a:rPr lang="en-US" dirty="0"/>
              <a:t>Mutual recognition of IT value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a:t>
            </a:fld>
            <a:endParaRPr lang="en-US"/>
          </a:p>
        </p:txBody>
      </p:sp>
    </p:spTree>
    <p:extLst>
      <p:ext uri="{BB962C8B-B14F-4D97-AF65-F5344CB8AC3E}">
        <p14:creationId xmlns:p14="http://schemas.microsoft.com/office/powerpoint/2010/main" val="277957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Five IT Value Profiles</a:t>
            </a:r>
          </a:p>
        </p:txBody>
      </p:sp>
      <p:sp>
        <p:nvSpPr>
          <p:cNvPr id="3" name="Content Placeholder 2"/>
          <p:cNvSpPr>
            <a:spLocks noGrp="1"/>
          </p:cNvSpPr>
          <p:nvPr>
            <p:ph idx="1"/>
          </p:nvPr>
        </p:nvSpPr>
        <p:spPr>
          <a:xfrm>
            <a:off x="1371600" y="1617327"/>
            <a:ext cx="10330932" cy="5179614"/>
          </a:xfrm>
        </p:spPr>
        <p:txBody>
          <a:bodyPr>
            <a:normAutofit/>
          </a:bodyPr>
          <a:lstStyle/>
          <a:p>
            <a:r>
              <a:rPr lang="en-US" dirty="0"/>
              <a:t>Each of the following profiles is a unique way for IT to contribute to an organization. One is not “better” than the other, nor is one profile more or less mature than any other. Each represents a different, consistent way of organizing IT to deliver value.</a:t>
            </a:r>
          </a:p>
          <a:p>
            <a:r>
              <a:rPr lang="en-US" dirty="0"/>
              <a:t>Each is different in five ways: main activities, dominant skills and knowledge, the business-IT relationship, governance and decision-making, and accountabilities.</a:t>
            </a:r>
          </a:p>
          <a:p>
            <a:r>
              <a:rPr lang="en-US" dirty="0">
                <a:solidFill>
                  <a:srgbClr val="0070C0"/>
                </a:solidFill>
              </a:rPr>
              <a:t>Profile A (Project Coordinator)</a:t>
            </a:r>
            <a:r>
              <a:rPr lang="en-US" dirty="0"/>
              <a:t>: </a:t>
            </a:r>
          </a:p>
          <a:p>
            <a:pPr lvl="1"/>
            <a:r>
              <a:rPr lang="en-US" dirty="0"/>
              <a:t>Coordinates IT activities between the business and </a:t>
            </a:r>
            <a:r>
              <a:rPr lang="en-US" dirty="0">
                <a:solidFill>
                  <a:srgbClr val="0070C0"/>
                </a:solidFill>
              </a:rPr>
              <a:t>outsourcers</a:t>
            </a:r>
            <a:r>
              <a:rPr lang="en-US" dirty="0"/>
              <a:t>. </a:t>
            </a:r>
          </a:p>
          <a:p>
            <a:pPr lvl="1"/>
            <a:r>
              <a:rPr lang="en-US" dirty="0"/>
              <a:t>The primary value is organizational flexibility through the IT outsourcing strategy it establishes and through promoting informed IT decision making in the business units. </a:t>
            </a:r>
          </a:p>
          <a:p>
            <a:pPr lvl="1"/>
            <a:r>
              <a:rPr lang="en-US" dirty="0"/>
              <a:t>IT helps the business formalize their </a:t>
            </a:r>
            <a:r>
              <a:rPr lang="en-US" dirty="0">
                <a:solidFill>
                  <a:srgbClr val="0070C0"/>
                </a:solidFill>
              </a:rPr>
              <a:t>requirements</a:t>
            </a:r>
            <a:r>
              <a:rPr lang="en-US" dirty="0"/>
              <a:t>, and then find an outsourcer to develop and implement what is needed. </a:t>
            </a:r>
          </a:p>
          <a:p>
            <a:pPr lvl="1"/>
            <a:r>
              <a:rPr lang="en-US" dirty="0"/>
              <a:t>The Project Coordinator also manages the </a:t>
            </a:r>
            <a:r>
              <a:rPr lang="en-US" dirty="0">
                <a:solidFill>
                  <a:srgbClr val="0070C0"/>
                </a:solidFill>
              </a:rPr>
              <a:t>relationships between vendors and business units</a:t>
            </a:r>
            <a:r>
              <a:rPr lang="en-US" dirty="0"/>
              <a:t>, not only with the organization current activities but also in planning for the future by developing strategic partnership.</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a:t>
            </a:fld>
            <a:endParaRPr lang="en-US"/>
          </a:p>
        </p:txBody>
      </p:sp>
    </p:spTree>
    <p:extLst>
      <p:ext uri="{BB962C8B-B14F-4D97-AF65-F5344CB8AC3E}">
        <p14:creationId xmlns:p14="http://schemas.microsoft.com/office/powerpoint/2010/main" val="369923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Five IT Value Profiles (Cont’d)</a:t>
            </a:r>
          </a:p>
        </p:txBody>
      </p:sp>
      <p:sp>
        <p:nvSpPr>
          <p:cNvPr id="3" name="Content Placeholder 2"/>
          <p:cNvSpPr>
            <a:spLocks noGrp="1"/>
          </p:cNvSpPr>
          <p:nvPr>
            <p:ph idx="1"/>
          </p:nvPr>
        </p:nvSpPr>
        <p:spPr/>
        <p:txBody>
          <a:bodyPr>
            <a:normAutofit fontScale="92500" lnSpcReduction="10000"/>
          </a:bodyPr>
          <a:lstStyle/>
          <a:p>
            <a:r>
              <a:rPr lang="en-US" dirty="0">
                <a:solidFill>
                  <a:srgbClr val="0070C0"/>
                </a:solidFill>
              </a:rPr>
              <a:t>Profile B (Systems Provider):</a:t>
            </a:r>
          </a:p>
          <a:p>
            <a:pPr lvl="1"/>
            <a:r>
              <a:rPr lang="en-US" dirty="0"/>
              <a:t>The primary mission is to provide the organization with quality information systems at the lowest possible cost.</a:t>
            </a:r>
          </a:p>
          <a:p>
            <a:pPr lvl="1"/>
            <a:r>
              <a:rPr lang="en-US" dirty="0"/>
              <a:t>Uses the organization’s business plans to set IT’s goals, prepare budgets, and determine the resources needed to implement the organization’s strategy for the required systems development projects.</a:t>
            </a:r>
          </a:p>
          <a:p>
            <a:r>
              <a:rPr lang="en-US" dirty="0">
                <a:solidFill>
                  <a:srgbClr val="0070C0"/>
                </a:solidFill>
              </a:rPr>
              <a:t>Profile C (Architecture Builder):</a:t>
            </a:r>
          </a:p>
          <a:p>
            <a:pPr lvl="1"/>
            <a:r>
              <a:rPr lang="en-US" dirty="0"/>
              <a:t>The primary mission is to link the firm’s various business units by integrating computerized systems, data and technological platforms.</a:t>
            </a:r>
          </a:p>
          <a:p>
            <a:pPr lvl="1"/>
            <a:r>
              <a:rPr lang="en-US" dirty="0"/>
              <a:t>Seeks to design a flexible architecture and infrastructure that will meet the company’s needs.</a:t>
            </a:r>
          </a:p>
          <a:p>
            <a:pPr lvl="1"/>
            <a:r>
              <a:rPr lang="en-US" dirty="0"/>
              <a:t>Receives broad strategic direction from the organization and designs an architecture and infrastructure with which the organization can implement its strategy.</a:t>
            </a:r>
          </a:p>
        </p:txBody>
      </p:sp>
      <p:sp>
        <p:nvSpPr>
          <p:cNvPr id="4" name="Slide Number Placeholder 3"/>
          <p:cNvSpPr>
            <a:spLocks noGrp="1"/>
          </p:cNvSpPr>
          <p:nvPr>
            <p:ph type="sldNum" sz="quarter" idx="12"/>
          </p:nvPr>
        </p:nvSpPr>
        <p:spPr/>
        <p:txBody>
          <a:bodyPr/>
          <a:lstStyle/>
          <a:p>
            <a:fld id="{69E57DC2-970A-4B3E-BB1C-7A09969E49DF}" type="slidenum">
              <a:rPr lang="en-US" smtClean="0"/>
              <a:pPr/>
              <a:t>7</a:t>
            </a:fld>
            <a:endParaRPr lang="en-US"/>
          </a:p>
        </p:txBody>
      </p:sp>
    </p:spTree>
    <p:extLst>
      <p:ext uri="{BB962C8B-B14F-4D97-AF65-F5344CB8AC3E}">
        <p14:creationId xmlns:p14="http://schemas.microsoft.com/office/powerpoint/2010/main" val="388630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Five IT Value Profiles  (Cont’d)</a:t>
            </a:r>
          </a:p>
        </p:txBody>
      </p:sp>
      <p:sp>
        <p:nvSpPr>
          <p:cNvPr id="3" name="Content Placeholder 2"/>
          <p:cNvSpPr>
            <a:spLocks noGrp="1"/>
          </p:cNvSpPr>
          <p:nvPr>
            <p:ph idx="1"/>
          </p:nvPr>
        </p:nvSpPr>
        <p:spPr/>
        <p:txBody>
          <a:bodyPr>
            <a:normAutofit/>
          </a:bodyPr>
          <a:lstStyle/>
          <a:p>
            <a:r>
              <a:rPr lang="en-US" dirty="0">
                <a:solidFill>
                  <a:srgbClr val="0070C0"/>
                </a:solidFill>
              </a:rPr>
              <a:t>Profile D (Partner):</a:t>
            </a:r>
          </a:p>
          <a:p>
            <a:pPr lvl="1"/>
            <a:r>
              <a:rPr lang="en-US" dirty="0"/>
              <a:t>The main objective of the Partner is to create IT-enabled business capabilities to support current business strategies.</a:t>
            </a:r>
          </a:p>
          <a:p>
            <a:pPr lvl="1"/>
            <a:r>
              <a:rPr lang="en-US" dirty="0"/>
              <a:t>IT and the business collaborate to achieve a two-way strategic alignment that is developed iteratively and reciprocally over time.</a:t>
            </a:r>
          </a:p>
          <a:p>
            <a:pPr lvl="1"/>
            <a:r>
              <a:rPr lang="en-US" dirty="0"/>
              <a:t>The partner is a catalyst for change in business processes and seeks to improve organizational efficiency.</a:t>
            </a:r>
          </a:p>
          <a:p>
            <a:r>
              <a:rPr lang="en-US" dirty="0">
                <a:solidFill>
                  <a:srgbClr val="0070C0"/>
                </a:solidFill>
              </a:rPr>
              <a:t>Profile E (Technological Leader):</a:t>
            </a:r>
            <a:r>
              <a:rPr lang="en-US" dirty="0"/>
              <a:t> </a:t>
            </a:r>
          </a:p>
          <a:p>
            <a:pPr lvl="1"/>
            <a:r>
              <a:rPr lang="en-US" dirty="0"/>
              <a:t>Tries to use innovation to transform the organization’s strategy. </a:t>
            </a:r>
          </a:p>
          <a:p>
            <a:pPr lvl="1"/>
            <a:r>
              <a:rPr lang="en-US" dirty="0"/>
              <a:t>IT’s main objective is to identify opportunities, find innovative organizational applications that will enable the organization to secure a significant competitive advantage, and then implement such applications.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8</a:t>
            </a:fld>
            <a:endParaRPr lang="en-US"/>
          </a:p>
        </p:txBody>
      </p:sp>
    </p:spTree>
    <p:extLst>
      <p:ext uri="{BB962C8B-B14F-4D97-AF65-F5344CB8AC3E}">
        <p14:creationId xmlns:p14="http://schemas.microsoft.com/office/powerpoint/2010/main" val="365073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Foundation of a Strong Business-IT Relationship</a:t>
            </a:r>
          </a:p>
        </p:txBody>
      </p:sp>
      <p:sp>
        <p:nvSpPr>
          <p:cNvPr id="10" name="Content Placeholder 9"/>
          <p:cNvSpPr>
            <a:spLocks noGrp="1"/>
          </p:cNvSpPr>
          <p:nvPr>
            <p:ph idx="1"/>
          </p:nvPr>
        </p:nvSpPr>
        <p:spPr>
          <a:xfrm>
            <a:off x="1371600" y="2350038"/>
            <a:ext cx="10330932" cy="3967363"/>
          </a:xfrm>
        </p:spPr>
        <p:txBody>
          <a:bodyPr/>
          <a:lstStyle/>
          <a:p>
            <a:r>
              <a:rPr lang="en-US" dirty="0"/>
              <a:t>There are four building blocks of a strong business-IT relationship</a:t>
            </a:r>
          </a:p>
          <a:p>
            <a:pPr lvl="1"/>
            <a:r>
              <a:rPr lang="en-US" dirty="0"/>
              <a:t>Competence</a:t>
            </a:r>
          </a:p>
          <a:p>
            <a:pPr lvl="1"/>
            <a:r>
              <a:rPr lang="en-US" altLang="zh-CN" dirty="0"/>
              <a:t>Credibility </a:t>
            </a:r>
          </a:p>
          <a:p>
            <a:pPr lvl="1"/>
            <a:r>
              <a:rPr lang="en-US" dirty="0"/>
              <a:t>Interpersonal Interaction</a:t>
            </a:r>
          </a:p>
          <a:p>
            <a:pPr lvl="1"/>
            <a:r>
              <a:rPr lang="en-US" dirty="0"/>
              <a:t>Trust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9</a:t>
            </a:fld>
            <a:endParaRPr lang="en-US"/>
          </a:p>
        </p:txBody>
      </p:sp>
      <p:graphicFrame>
        <p:nvGraphicFramePr>
          <p:cNvPr id="11" name="Content Placeholder 4"/>
          <p:cNvGraphicFramePr>
            <a:graphicFrameLocks/>
          </p:cNvGraphicFramePr>
          <p:nvPr>
            <p:extLst>
              <p:ext uri="{D42A27DB-BD31-4B8C-83A1-F6EECF244321}">
                <p14:modId xmlns:p14="http://schemas.microsoft.com/office/powerpoint/2010/main" val="3853702119"/>
              </p:ext>
            </p:extLst>
          </p:nvPr>
        </p:nvGraphicFramePr>
        <p:xfrm>
          <a:off x="2131117" y="4455837"/>
          <a:ext cx="6938420" cy="175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9242772" y="4823315"/>
            <a:ext cx="179606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Value</a:t>
            </a:r>
          </a:p>
        </p:txBody>
      </p:sp>
    </p:spTree>
    <p:extLst>
      <p:ext uri="{BB962C8B-B14F-4D97-AF65-F5344CB8AC3E}">
        <p14:creationId xmlns:p14="http://schemas.microsoft.com/office/powerpoint/2010/main" val="11867811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2799</TotalTime>
  <Words>1378</Words>
  <Application>Microsoft Office PowerPoint</Application>
  <PresentationFormat>Widescreen</PresentationFormat>
  <Paragraphs>115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微軟正黑體</vt:lpstr>
      <vt:lpstr>新細明體</vt:lpstr>
      <vt:lpstr>华文新魏</vt:lpstr>
      <vt:lpstr>Arial</vt:lpstr>
      <vt:lpstr>Calibri</vt:lpstr>
      <vt:lpstr>Trebuchet MS</vt:lpstr>
      <vt:lpstr>Wingdings 3</vt:lpstr>
      <vt:lpstr>Facet</vt:lpstr>
      <vt:lpstr>    Strategic Information  Systems Management    Section 2   Building a strong relationship with the business        Class Code: COMP423  H.Y Kan, Stanley   Room: (WUI CHI) - 4/F, N46B  Email: hykan@ipm.edu.mo     Tel: 8599-6883   </vt:lpstr>
      <vt:lpstr>Introduction</vt:lpstr>
      <vt:lpstr>The Nature of the Business-IT Relationship</vt:lpstr>
      <vt:lpstr>The Nature of the Business-IT Relationship (Cont’d)</vt:lpstr>
      <vt:lpstr>The Nature of the Business-IT Relationship (Cont’d)</vt:lpstr>
      <vt:lpstr>The Five IT Value Profiles</vt:lpstr>
      <vt:lpstr>The Five IT Value Profiles (Cont’d)</vt:lpstr>
      <vt:lpstr>The Five IT Value Profiles  (Cont’d)</vt:lpstr>
      <vt:lpstr>The Foundation of a Strong Business-IT Relationship</vt:lpstr>
      <vt:lpstr>The Foundation of a Strong Business-IT Relationship (Cont’d)</vt:lpstr>
      <vt:lpstr>The Foundation of a Strong Business-IT Relationship (Cont’d)</vt:lpstr>
      <vt:lpstr>The Foundation of a Strong Business-IT Relationship (Cont’d)</vt:lpstr>
      <vt:lpstr>The Foundation of a Strong Business-IT Relationship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KAN HO YIN WISELY, WISELY</cp:lastModifiedBy>
  <cp:revision>151</cp:revision>
  <dcterms:created xsi:type="dcterms:W3CDTF">2017-12-19T03:17:12Z</dcterms:created>
  <dcterms:modified xsi:type="dcterms:W3CDTF">2022-01-05T06:54:29Z</dcterms:modified>
</cp:coreProperties>
</file>