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74" r:id="rId1"/>
  </p:sldMasterIdLst>
  <p:notesMasterIdLst>
    <p:notesMasterId r:id="rId7"/>
  </p:notesMasterIdLst>
  <p:handoutMasterIdLst>
    <p:handoutMasterId r:id="rId8"/>
  </p:handoutMasterIdLst>
  <p:sldIdLst>
    <p:sldId id="320" r:id="rId2"/>
    <p:sldId id="370" r:id="rId3"/>
    <p:sldId id="372" r:id="rId4"/>
    <p:sldId id="373" r:id="rId5"/>
    <p:sldId id="374" r:id="rId6"/>
  </p:sldIdLst>
  <p:sldSz cx="9144000" cy="6858000" type="screen4x3"/>
  <p:notesSz cx="6854825" cy="9237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D0E8D2"/>
    <a:srgbClr val="A8D4AC"/>
    <a:srgbClr val="9DDFA0"/>
    <a:srgbClr val="309035"/>
    <a:srgbClr val="427E50"/>
    <a:srgbClr val="EEC100"/>
    <a:srgbClr val="FFCC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9" autoAdjust="0"/>
    <p:restoredTop sz="91872" autoAdjust="0"/>
  </p:normalViewPr>
  <p:slideViewPr>
    <p:cSldViewPr>
      <p:cViewPr varScale="1">
        <p:scale>
          <a:sx n="105" d="100"/>
          <a:sy n="105" d="100"/>
        </p:scale>
        <p:origin x="1524" y="10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8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52"/>
    </p:cViewPr>
  </p:sorterViewPr>
  <p:notesViewPr>
    <p:cSldViewPr>
      <p:cViewPr varScale="1">
        <p:scale>
          <a:sx n="57" d="100"/>
          <a:sy n="57" d="100"/>
        </p:scale>
        <p:origin x="-1098" y="-90"/>
      </p:cViewPr>
      <p:guideLst>
        <p:guide orient="horz" pos="2910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15917BC-2F03-45DA-B344-BE3F15D09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09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850"/>
            <a:ext cx="54832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C234315-F58C-4CF1-9E04-7887D670DB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95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4375" cy="33940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E19C-4A1D-4598-BFE6-8031AA4A73E7}" type="slidenum">
              <a:rPr lang="zh-MO" altLang="en-US" smtClean="0"/>
              <a:t>1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47241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1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6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234315-F58C-4CF1-9E04-7887D670D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3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2610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0573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0520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43179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0974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7175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6168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0028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9888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BC2A6-FBF6-4F42-AB1A-9AEAB3F6BD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AE13D-E45F-4364-AF20-BF00C2390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132873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45C3A0-18A2-43D4-A200-2864A930E726}"/>
              </a:ext>
            </a:extLst>
          </p:cNvPr>
          <p:cNvCxnSpPr/>
          <p:nvPr userDrawn="1"/>
        </p:nvCxnSpPr>
        <p:spPr>
          <a:xfrm>
            <a:off x="0" y="1236811"/>
            <a:ext cx="9144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6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E915-D7B3-4316-A607-47A96A8CA582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A1B4-6808-4E87-B67F-926C5E3572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2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5781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0703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0933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FA9F7-D61B-4DB1-A6F6-732593FF9D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4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7611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694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399349-BC41-4FBA-B028-7251202A2E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3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  <p:sldLayoutId id="214748396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c1110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EE023-46A3-41E5-9A9E-4541EA9D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0800"/>
            <a:ext cx="6457950" cy="35814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MO" sz="3300" dirty="0"/>
            </a:br>
            <a:br>
              <a:rPr lang="en-US" altLang="zh-MO" sz="3300" dirty="0"/>
            </a:br>
            <a:br>
              <a:rPr lang="en-US" altLang="zh-MO" sz="3300" dirty="0"/>
            </a:br>
            <a:br>
              <a:rPr lang="en-US" altLang="zh-MO" sz="3300" dirty="0"/>
            </a:br>
            <a:r>
              <a:rPr lang="en-US" altLang="zh-MO" sz="4400" dirty="0"/>
              <a:t>Strategic Information </a:t>
            </a:r>
            <a:br>
              <a:rPr lang="en-US" altLang="zh-MO" sz="4400" dirty="0"/>
            </a:br>
            <a:r>
              <a:rPr lang="en-US" altLang="zh-MO" sz="4400" dirty="0"/>
              <a:t>Systems Management  </a:t>
            </a:r>
            <a:br>
              <a:rPr lang="en-US" altLang="zh-MO" sz="3300" dirty="0"/>
            </a:br>
            <a:br>
              <a:rPr lang="en-US" altLang="zh-MO" dirty="0"/>
            </a:br>
            <a:r>
              <a:rPr lang="en-US" altLang="zh-MO"/>
              <a:t>Section 2a </a:t>
            </a:r>
            <a:br>
              <a:rPr lang="en-US" altLang="zh-MO" dirty="0"/>
            </a:br>
            <a:r>
              <a:rPr lang="en-US" altLang="zh-MO" dirty="0"/>
              <a:t>SWOT Analysis      </a:t>
            </a:r>
            <a:br>
              <a:rPr lang="en-US" altLang="zh-MO" sz="1535" dirty="0"/>
            </a:br>
            <a:br>
              <a:rPr lang="en-US" altLang="zh-MO" dirty="0"/>
            </a:br>
            <a:r>
              <a:rPr lang="en-US" altLang="zh-MO" sz="1900" dirty="0">
                <a:latin typeface="+mn-ea"/>
                <a:ea typeface="+mn-ea"/>
              </a:rPr>
              <a:t>Class Code: COMP423 </a:t>
            </a:r>
            <a:br>
              <a:rPr lang="en-US" altLang="zh-MO" sz="1900" dirty="0">
                <a:latin typeface="+mn-ea"/>
                <a:ea typeface="+mn-ea"/>
              </a:rPr>
            </a:br>
            <a:r>
              <a:rPr lang="en-US" altLang="zh-MO" sz="1900" dirty="0">
                <a:latin typeface="+mn-ea"/>
                <a:ea typeface="+mn-ea"/>
              </a:rPr>
              <a:t>H.Y </a:t>
            </a:r>
            <a:r>
              <a:rPr lang="en-US" altLang="zh-TW" sz="1900" dirty="0">
                <a:latin typeface="+mn-ea"/>
                <a:ea typeface="+mn-ea"/>
              </a:rPr>
              <a:t>Kan, Stanley </a:t>
            </a:r>
            <a:r>
              <a:rPr lang="en-US" altLang="zh-MO" sz="1900" dirty="0">
                <a:latin typeface="+mn-ea"/>
                <a:ea typeface="+mn-ea"/>
              </a:rPr>
              <a:t> </a:t>
            </a:r>
            <a:br>
              <a:rPr lang="en-US" altLang="zh-MO" sz="1900" dirty="0">
                <a:latin typeface="+mn-ea"/>
                <a:ea typeface="+mn-ea"/>
              </a:rPr>
            </a:br>
            <a:r>
              <a:rPr lang="en-US" altLang="zh-MO" sz="1900" dirty="0">
                <a:latin typeface="+mn-ea"/>
                <a:ea typeface="+mn-ea"/>
              </a:rPr>
              <a:t>Room: </a:t>
            </a:r>
            <a:r>
              <a:rPr lang="it-IT" sz="1900" dirty="0">
                <a:latin typeface="+mn-ea"/>
                <a:ea typeface="+mn-ea"/>
              </a:rPr>
              <a:t>(</a:t>
            </a:r>
            <a:r>
              <a:rPr lang="it-IT" sz="1800" dirty="0">
                <a:latin typeface="+mn-ea"/>
                <a:ea typeface="+mn-ea"/>
              </a:rPr>
              <a:t>WUI CHI</a:t>
            </a:r>
            <a:r>
              <a:rPr lang="it-IT" sz="1900" dirty="0">
                <a:latin typeface="+mn-ea"/>
                <a:ea typeface="+mn-ea"/>
              </a:rPr>
              <a:t>) - 4/F, </a:t>
            </a:r>
            <a:r>
              <a:rPr lang="en-US" altLang="zh-MO" sz="1900" dirty="0">
                <a:latin typeface="+mn-ea"/>
                <a:ea typeface="+mn-ea"/>
              </a:rPr>
              <a:t>N46B</a:t>
            </a:r>
            <a:br>
              <a:rPr lang="en-US" altLang="zh-MO" sz="1900" dirty="0">
                <a:latin typeface="+mn-ea"/>
                <a:ea typeface="+mn-ea"/>
              </a:rPr>
            </a:br>
            <a:r>
              <a:rPr lang="en-US" altLang="zh-MO" sz="1900" dirty="0">
                <a:latin typeface="+mn-ea"/>
                <a:ea typeface="+mn-ea"/>
              </a:rPr>
              <a:t> Email: hykan@ipm.edu.mo </a:t>
            </a:r>
            <a:r>
              <a:rPr lang="en-US" altLang="zh-MO" sz="1900" dirty="0">
                <a:latin typeface="+mn-ea"/>
                <a:ea typeface="+mn-ea"/>
                <a:hlinkClick r:id="rId3"/>
              </a:rPr>
              <a:t>  </a:t>
            </a:r>
            <a:r>
              <a:rPr lang="en-US" altLang="zh-MO" sz="1900" dirty="0">
                <a:latin typeface="+mn-ea"/>
                <a:ea typeface="+mn-ea"/>
              </a:rPr>
              <a:t> </a:t>
            </a:r>
            <a:br>
              <a:rPr lang="en-US" altLang="zh-MO" sz="1900" dirty="0">
                <a:latin typeface="+mn-ea"/>
                <a:ea typeface="+mn-ea"/>
              </a:rPr>
            </a:br>
            <a:r>
              <a:rPr lang="en-US" altLang="zh-MO" sz="1900" dirty="0">
                <a:latin typeface="+mn-ea"/>
                <a:ea typeface="+mn-ea"/>
              </a:rPr>
              <a:t>Tel: 8599-6883 </a:t>
            </a:r>
            <a:br>
              <a:rPr lang="en-US" altLang="zh-MO" sz="1381" dirty="0"/>
            </a:br>
            <a:br>
              <a:rPr lang="en-US" altLang="zh-MO" sz="1381" dirty="0"/>
            </a:br>
            <a:endParaRPr lang="zh-MO" altLang="en-US" sz="1381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2914A5A6-66A9-4BB9-8AA4-B1B43C8E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1" y="4171950"/>
            <a:ext cx="4475035" cy="342900"/>
          </a:xfrm>
        </p:spPr>
        <p:txBody>
          <a:bodyPr>
            <a:normAutofit fontScale="92500" lnSpcReduction="20000"/>
          </a:bodyPr>
          <a:lstStyle/>
          <a:p>
            <a:endParaRPr lang="zh-MO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FE6A1-F921-476A-98AA-A1A4D608AD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562600"/>
            <a:ext cx="1371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2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SWOT Analysis: Evaluating Business Unit Opportunities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SWOT (strengths, weaknesses, opportunities, and threats)</a:t>
            </a:r>
          </a:p>
          <a:p>
            <a:r>
              <a:rPr lang="en-US" dirty="0"/>
              <a:t>First look into business unit</a:t>
            </a:r>
          </a:p>
          <a:p>
            <a:pPr lvl="1"/>
            <a:r>
              <a:rPr lang="en-US" dirty="0"/>
              <a:t>Identify strengths and weaknesses</a:t>
            </a:r>
          </a:p>
          <a:p>
            <a:r>
              <a:rPr lang="en-US" dirty="0"/>
              <a:t>Then review operating environment</a:t>
            </a:r>
          </a:p>
          <a:p>
            <a:pPr lvl="1"/>
            <a:r>
              <a:rPr lang="en-US" dirty="0"/>
              <a:t>Identify opportunities and threats presented</a:t>
            </a:r>
          </a:p>
          <a:p>
            <a:r>
              <a:rPr lang="en-US" dirty="0"/>
              <a:t>Take advantage of opportunities</a:t>
            </a:r>
          </a:p>
          <a:p>
            <a:pPr lvl="1"/>
            <a:r>
              <a:rPr lang="en-US" dirty="0"/>
              <a:t>Build on strengths</a:t>
            </a:r>
          </a:p>
          <a:p>
            <a:pPr lvl="1"/>
            <a:r>
              <a:rPr lang="en-US" dirty="0"/>
              <a:t>Avoid threats</a:t>
            </a:r>
          </a:p>
          <a:p>
            <a:pPr lvl="1"/>
            <a:r>
              <a:rPr lang="en-US" dirty="0"/>
              <a:t>Compensate for weaknesses</a:t>
            </a:r>
          </a:p>
        </p:txBody>
      </p:sp>
      <p:sp>
        <p:nvSpPr>
          <p:cNvPr id="6349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245225"/>
            <a:ext cx="77724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</a:t>
            </a:r>
            <a:endParaRPr lang="en-US" dirty="0"/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FD8FD0-8C6D-43E6-B08B-023C30330A14}" type="slidenum">
              <a:rPr lang="en-US" smtClean="0">
                <a:solidFill>
                  <a:srgbClr val="A40000"/>
                </a:solidFill>
              </a:rPr>
              <a:pPr/>
              <a:t>2</a:t>
            </a:fld>
            <a:endParaRPr lang="en-US" dirty="0">
              <a:solidFill>
                <a:srgbClr val="A4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245225"/>
            <a:ext cx="7848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</a:t>
            </a:r>
            <a:endParaRPr lang="en-US" dirty="0"/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D6C156-63D5-4B6F-A07B-2247025BB264}" type="slidenum">
              <a:rPr lang="en-US" smtClean="0">
                <a:solidFill>
                  <a:srgbClr val="A40000"/>
                </a:solidFill>
              </a:rPr>
              <a:pPr eaLnBrk="1" hangingPunct="1"/>
              <a:t>3</a:t>
            </a:fld>
            <a:endParaRPr lang="en-US" dirty="0">
              <a:solidFill>
                <a:srgbClr val="A40000"/>
              </a:solidFill>
            </a:endParaRPr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1219200" y="5409651"/>
            <a:ext cx="424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FIGURE 1-11 SWOT analysis questions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7485051" y="4597576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Cengage Learning 2017</a:t>
            </a:r>
          </a:p>
        </p:txBody>
      </p:sp>
      <p:pic>
        <p:nvPicPr>
          <p:cNvPr id="5122" name="Picture 2" descr="C:\Users\peterson\chimbo temp\Schneider2014\artwork\C8757_ch01_no callouts\Fig1-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0199"/>
            <a:ext cx="7391400" cy="49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245225"/>
            <a:ext cx="792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</a:t>
            </a:r>
            <a:endParaRPr lang="en-US" dirty="0"/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0A1883-6BC5-49C5-A020-FB1D36377523}" type="slidenum">
              <a:rPr lang="en-US" smtClean="0">
                <a:solidFill>
                  <a:srgbClr val="A40000"/>
                </a:solidFill>
              </a:rPr>
              <a:pPr eaLnBrk="1" hangingPunct="1"/>
              <a:t>4</a:t>
            </a:fld>
            <a:endParaRPr lang="en-US" dirty="0">
              <a:solidFill>
                <a:srgbClr val="A40000"/>
              </a:solidFill>
            </a:endParaRP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935037" y="5537200"/>
            <a:ext cx="6472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40000"/>
                </a:solidFill>
              </a:rPr>
              <a:t>FIGURE 1-12 Results of Dell’s SWOT analysis (in mid 1990s)</a:t>
            </a:r>
          </a:p>
        </p:txBody>
      </p:sp>
      <p:pic>
        <p:nvPicPr>
          <p:cNvPr id="6146" name="Picture 2" descr="C:\Users\peterson\chimbo temp\Schneider2014\artwork\C8757_ch01_no callouts\Fig1-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4" y="388856"/>
            <a:ext cx="7498432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16200000">
            <a:off x="7511654" y="4648563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Cengage Learning 2017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After the SWOT analysis, Dell decided to offer customized computers built to order and sold over the phone, and eventually, over the Internet.</a:t>
            </a:r>
          </a:p>
          <a:p>
            <a:r>
              <a:rPr lang="en-US" sz="2400" dirty="0"/>
              <a:t>Dell’s strategy capitalized on its strengths and avoided relying on a dealer network.</a:t>
            </a:r>
          </a:p>
          <a:p>
            <a:r>
              <a:rPr lang="en-US" sz="2400" dirty="0"/>
              <a:t>The brand and quality threats posed by Compaq and IBM were lessened by Dell’s ability to deliver higher perceived quality because each computer was custom made for each buyer.</a:t>
            </a:r>
          </a:p>
          <a:p>
            <a:r>
              <a:rPr lang="en-US" sz="2400" dirty="0"/>
              <a:t>Ten years later, Dell observed that the environment of personal computer sales had changed and did start selling computers through dealers.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EC100"/>
                </a:solidFill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</a:t>
            </a:r>
            <a:endParaRPr lang="en-US" dirty="0">
              <a:solidFill>
                <a:srgbClr val="EEC1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FA9F7-D61B-4DB1-A6F6-732593FF9D7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9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464</Words>
  <Application>Microsoft Office PowerPoint</Application>
  <PresentationFormat>On-screen Show (4:3)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Trebuchet MS</vt:lpstr>
      <vt:lpstr>Wingdings 3</vt:lpstr>
      <vt:lpstr>Facet</vt:lpstr>
      <vt:lpstr>    Strategic Information  Systems Management    Section 2a  SWOT Analysis        Class Code: COMP423  H.Y Kan, Stanley   Room: (WUI CHI) - 4/F, N46B  Email: hykan@ipm.edu.mo     Tel: 8599-6883   </vt:lpstr>
      <vt:lpstr>SWOT Analysis: Evaluating Business Unit Opportunities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496</cp:revision>
  <dcterms:created xsi:type="dcterms:W3CDTF">2007-11-29T08:48:42Z</dcterms:created>
  <dcterms:modified xsi:type="dcterms:W3CDTF">2021-12-23T07:37:39Z</dcterms:modified>
</cp:coreProperties>
</file>