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37"/>
  </p:notesMasterIdLst>
  <p:sldIdLst>
    <p:sldId id="320" r:id="rId2"/>
    <p:sldId id="260" r:id="rId3"/>
    <p:sldId id="261" r:id="rId4"/>
    <p:sldId id="262" r:id="rId5"/>
    <p:sldId id="263" r:id="rId6"/>
    <p:sldId id="264" r:id="rId7"/>
    <p:sldId id="265" r:id="rId8"/>
    <p:sldId id="266" r:id="rId9"/>
    <p:sldId id="267" r:id="rId10"/>
    <p:sldId id="268" r:id="rId11"/>
    <p:sldId id="270" r:id="rId12"/>
    <p:sldId id="271" r:id="rId13"/>
    <p:sldId id="272" r:id="rId14"/>
    <p:sldId id="273" r:id="rId15"/>
    <p:sldId id="274" r:id="rId16"/>
    <p:sldId id="257" r:id="rId17"/>
    <p:sldId id="258" r:id="rId18"/>
    <p:sldId id="321" r:id="rId19"/>
    <p:sldId id="322" r:id="rId20"/>
    <p:sldId id="323" r:id="rId21"/>
    <p:sldId id="324" r:id="rId22"/>
    <p:sldId id="325" r:id="rId23"/>
    <p:sldId id="326" r:id="rId24"/>
    <p:sldId id="327" r:id="rId25"/>
    <p:sldId id="328" r:id="rId26"/>
    <p:sldId id="329" r:id="rId27"/>
    <p:sldId id="330" r:id="rId28"/>
    <p:sldId id="269" r:id="rId29"/>
    <p:sldId id="331" r:id="rId30"/>
    <p:sldId id="332" r:id="rId31"/>
    <p:sldId id="333" r:id="rId32"/>
    <p:sldId id="334" r:id="rId33"/>
    <p:sldId id="276" r:id="rId34"/>
    <p:sldId id="277" r:id="rId35"/>
    <p:sldId id="27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5"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9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C12731-00A4-47B5-AB98-452B69761C7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B8DE9C0-B2B5-4797-828D-DA611025DAEE}">
      <dgm:prSet phldrT="[Text]"/>
      <dgm:spPr/>
      <dgm:t>
        <a:bodyPr/>
        <a:lstStyle/>
        <a:p>
          <a:r>
            <a:rPr lang="en-US" dirty="0"/>
            <a:t>Principle 1</a:t>
          </a:r>
        </a:p>
      </dgm:t>
    </dgm:pt>
    <dgm:pt modelId="{E302AA3C-5D8A-4F29-AF86-C8383CD9B02D}" type="parTrans" cxnId="{07A9A996-B76F-42A1-9004-F561BD00C452}">
      <dgm:prSet/>
      <dgm:spPr/>
      <dgm:t>
        <a:bodyPr/>
        <a:lstStyle/>
        <a:p>
          <a:endParaRPr lang="en-US"/>
        </a:p>
      </dgm:t>
    </dgm:pt>
    <dgm:pt modelId="{2996FA5A-F542-4EDC-A935-83201538CAD5}" type="sibTrans" cxnId="{07A9A996-B76F-42A1-9004-F561BD00C452}">
      <dgm:prSet/>
      <dgm:spPr/>
      <dgm:t>
        <a:bodyPr/>
        <a:lstStyle/>
        <a:p>
          <a:endParaRPr lang="en-US"/>
        </a:p>
      </dgm:t>
    </dgm:pt>
    <dgm:pt modelId="{8BF30756-A7ED-4AF9-A9BE-2E1A1DD3A21C}">
      <dgm:prSet phldrT="[Text]"/>
      <dgm:spPr/>
      <dgm:t>
        <a:bodyPr/>
        <a:lstStyle/>
        <a:p>
          <a:r>
            <a:rPr lang="en-US" dirty="0"/>
            <a:t>An IT worker’s professionalism is often judged by his or her dress and manner toward others.</a:t>
          </a:r>
        </a:p>
      </dgm:t>
    </dgm:pt>
    <dgm:pt modelId="{EE2029D6-E13A-4C55-91D4-F9824858461A}" type="parTrans" cxnId="{0DA21E91-BB86-44B3-BA39-60EF7A33EA6D}">
      <dgm:prSet/>
      <dgm:spPr/>
      <dgm:t>
        <a:bodyPr/>
        <a:lstStyle/>
        <a:p>
          <a:endParaRPr lang="en-US"/>
        </a:p>
      </dgm:t>
    </dgm:pt>
    <dgm:pt modelId="{AC8D621C-0C60-4EE0-BAA2-FD815914861E}" type="sibTrans" cxnId="{0DA21E91-BB86-44B3-BA39-60EF7A33EA6D}">
      <dgm:prSet/>
      <dgm:spPr/>
      <dgm:t>
        <a:bodyPr/>
        <a:lstStyle/>
        <a:p>
          <a:endParaRPr lang="en-US"/>
        </a:p>
      </dgm:t>
    </dgm:pt>
    <dgm:pt modelId="{88035DA9-6701-4089-8BBA-04D03C88663F}">
      <dgm:prSet phldrT="[Text]"/>
      <dgm:spPr/>
      <dgm:t>
        <a:bodyPr/>
        <a:lstStyle/>
        <a:p>
          <a:r>
            <a:rPr lang="en-US" dirty="0"/>
            <a:t>Tip</a:t>
          </a:r>
        </a:p>
      </dgm:t>
    </dgm:pt>
    <dgm:pt modelId="{674A4BC0-357D-4BD8-9A46-835FB3A246A7}" type="parTrans" cxnId="{3CD59B49-FEF3-4A67-8DBD-5733503CA69F}">
      <dgm:prSet/>
      <dgm:spPr/>
      <dgm:t>
        <a:bodyPr/>
        <a:lstStyle/>
        <a:p>
          <a:endParaRPr lang="en-US"/>
        </a:p>
      </dgm:t>
    </dgm:pt>
    <dgm:pt modelId="{2E40D553-3668-4105-9608-47EB39AAB391}" type="sibTrans" cxnId="{3CD59B49-FEF3-4A67-8DBD-5733503CA69F}">
      <dgm:prSet/>
      <dgm:spPr/>
      <dgm:t>
        <a:bodyPr/>
        <a:lstStyle/>
        <a:p>
          <a:endParaRPr lang="en-US"/>
        </a:p>
      </dgm:t>
    </dgm:pt>
    <dgm:pt modelId="{C4C0F5D2-A383-4623-9B11-72BD0F05BE45}">
      <dgm:prSet phldrT="[Text]"/>
      <dgm:spPr/>
      <dgm:t>
        <a:bodyPr/>
        <a:lstStyle/>
        <a:p>
          <a:r>
            <a:rPr lang="en-US" dirty="0"/>
            <a:t>When in doubt, an IT worker should model the comportment of the best exemplar in the office and dress as well as one’s immediate supervisor.</a:t>
          </a:r>
        </a:p>
      </dgm:t>
    </dgm:pt>
    <dgm:pt modelId="{F68489F4-DD55-4F5B-9364-6033E76CC105}" type="parTrans" cxnId="{F532E127-6D99-44D2-9765-2BE364FAF1C1}">
      <dgm:prSet/>
      <dgm:spPr/>
      <dgm:t>
        <a:bodyPr/>
        <a:lstStyle/>
        <a:p>
          <a:endParaRPr lang="en-US"/>
        </a:p>
      </dgm:t>
    </dgm:pt>
    <dgm:pt modelId="{38ED1AE1-65CB-45C5-A492-05AE29E0434C}" type="sibTrans" cxnId="{F532E127-6D99-44D2-9765-2BE364FAF1C1}">
      <dgm:prSet/>
      <dgm:spPr/>
      <dgm:t>
        <a:bodyPr/>
        <a:lstStyle/>
        <a:p>
          <a:endParaRPr lang="en-US"/>
        </a:p>
      </dgm:t>
    </dgm:pt>
    <dgm:pt modelId="{029C83AE-4577-4DAC-8612-4F891EC47893}" type="pres">
      <dgm:prSet presAssocID="{9CC12731-00A4-47B5-AB98-452B69761C7B}" presName="Name0" presStyleCnt="0">
        <dgm:presLayoutVars>
          <dgm:dir/>
          <dgm:animLvl val="lvl"/>
          <dgm:resizeHandles val="exact"/>
        </dgm:presLayoutVars>
      </dgm:prSet>
      <dgm:spPr/>
    </dgm:pt>
    <dgm:pt modelId="{05EFE399-3EE3-4886-8BE0-4137C70AF64B}" type="pres">
      <dgm:prSet presAssocID="{4B8DE9C0-B2B5-4797-828D-DA611025DAEE}" presName="composite" presStyleCnt="0"/>
      <dgm:spPr/>
    </dgm:pt>
    <dgm:pt modelId="{4B5C9B8D-3FCB-490F-BC02-B56AE1BC50D5}" type="pres">
      <dgm:prSet presAssocID="{4B8DE9C0-B2B5-4797-828D-DA611025DAEE}" presName="parTx" presStyleLbl="alignNode1" presStyleIdx="0" presStyleCnt="2">
        <dgm:presLayoutVars>
          <dgm:chMax val="0"/>
          <dgm:chPref val="0"/>
          <dgm:bulletEnabled val="1"/>
        </dgm:presLayoutVars>
      </dgm:prSet>
      <dgm:spPr/>
    </dgm:pt>
    <dgm:pt modelId="{CEF0E1F6-F0AB-4701-9D0E-170DDA95D89E}" type="pres">
      <dgm:prSet presAssocID="{4B8DE9C0-B2B5-4797-828D-DA611025DAEE}" presName="desTx" presStyleLbl="alignAccFollowNode1" presStyleIdx="0" presStyleCnt="2">
        <dgm:presLayoutVars>
          <dgm:bulletEnabled val="1"/>
        </dgm:presLayoutVars>
      </dgm:prSet>
      <dgm:spPr/>
    </dgm:pt>
    <dgm:pt modelId="{4AE1FDC4-3E43-4EFF-B6A1-788754723AFC}" type="pres">
      <dgm:prSet presAssocID="{2996FA5A-F542-4EDC-A935-83201538CAD5}" presName="space" presStyleCnt="0"/>
      <dgm:spPr/>
    </dgm:pt>
    <dgm:pt modelId="{E497B6EC-4D81-44C0-8C3F-755E207F1347}" type="pres">
      <dgm:prSet presAssocID="{88035DA9-6701-4089-8BBA-04D03C88663F}" presName="composite" presStyleCnt="0"/>
      <dgm:spPr/>
    </dgm:pt>
    <dgm:pt modelId="{91DC8D14-57F4-4478-9111-A93C7991CDB5}" type="pres">
      <dgm:prSet presAssocID="{88035DA9-6701-4089-8BBA-04D03C88663F}" presName="parTx" presStyleLbl="alignNode1" presStyleIdx="1" presStyleCnt="2">
        <dgm:presLayoutVars>
          <dgm:chMax val="0"/>
          <dgm:chPref val="0"/>
          <dgm:bulletEnabled val="1"/>
        </dgm:presLayoutVars>
      </dgm:prSet>
      <dgm:spPr/>
    </dgm:pt>
    <dgm:pt modelId="{ECCCC481-6F02-4391-AFEE-8BD5B6CD81C3}" type="pres">
      <dgm:prSet presAssocID="{88035DA9-6701-4089-8BBA-04D03C88663F}" presName="desTx" presStyleLbl="alignAccFollowNode1" presStyleIdx="1" presStyleCnt="2">
        <dgm:presLayoutVars>
          <dgm:bulletEnabled val="1"/>
        </dgm:presLayoutVars>
      </dgm:prSet>
      <dgm:spPr/>
    </dgm:pt>
  </dgm:ptLst>
  <dgm:cxnLst>
    <dgm:cxn modelId="{0AED680D-BDDA-4408-B890-36304F68249F}" type="presOf" srcId="{4B8DE9C0-B2B5-4797-828D-DA611025DAEE}" destId="{4B5C9B8D-3FCB-490F-BC02-B56AE1BC50D5}" srcOrd="0" destOrd="0" presId="urn:microsoft.com/office/officeart/2005/8/layout/hList1"/>
    <dgm:cxn modelId="{F532E127-6D99-44D2-9765-2BE364FAF1C1}" srcId="{88035DA9-6701-4089-8BBA-04D03C88663F}" destId="{C4C0F5D2-A383-4623-9B11-72BD0F05BE45}" srcOrd="0" destOrd="0" parTransId="{F68489F4-DD55-4F5B-9364-6033E76CC105}" sibTransId="{38ED1AE1-65CB-45C5-A492-05AE29E0434C}"/>
    <dgm:cxn modelId="{D76E7261-F797-40EC-B42B-04FC5BF65223}" type="presOf" srcId="{C4C0F5D2-A383-4623-9B11-72BD0F05BE45}" destId="{ECCCC481-6F02-4391-AFEE-8BD5B6CD81C3}" srcOrd="0" destOrd="0" presId="urn:microsoft.com/office/officeart/2005/8/layout/hList1"/>
    <dgm:cxn modelId="{3CD59B49-FEF3-4A67-8DBD-5733503CA69F}" srcId="{9CC12731-00A4-47B5-AB98-452B69761C7B}" destId="{88035DA9-6701-4089-8BBA-04D03C88663F}" srcOrd="1" destOrd="0" parTransId="{674A4BC0-357D-4BD8-9A46-835FB3A246A7}" sibTransId="{2E40D553-3668-4105-9608-47EB39AAB391}"/>
    <dgm:cxn modelId="{0DA21E91-BB86-44B3-BA39-60EF7A33EA6D}" srcId="{4B8DE9C0-B2B5-4797-828D-DA611025DAEE}" destId="{8BF30756-A7ED-4AF9-A9BE-2E1A1DD3A21C}" srcOrd="0" destOrd="0" parTransId="{EE2029D6-E13A-4C55-91D4-F9824858461A}" sibTransId="{AC8D621C-0C60-4EE0-BAA2-FD815914861E}"/>
    <dgm:cxn modelId="{07A9A996-B76F-42A1-9004-F561BD00C452}" srcId="{9CC12731-00A4-47B5-AB98-452B69761C7B}" destId="{4B8DE9C0-B2B5-4797-828D-DA611025DAEE}" srcOrd="0" destOrd="0" parTransId="{E302AA3C-5D8A-4F29-AF86-C8383CD9B02D}" sibTransId="{2996FA5A-F542-4EDC-A935-83201538CAD5}"/>
    <dgm:cxn modelId="{E063DFB2-45D6-41DA-A145-6E8C20EA34F0}" type="presOf" srcId="{8BF30756-A7ED-4AF9-A9BE-2E1A1DD3A21C}" destId="{CEF0E1F6-F0AB-4701-9D0E-170DDA95D89E}" srcOrd="0" destOrd="0" presId="urn:microsoft.com/office/officeart/2005/8/layout/hList1"/>
    <dgm:cxn modelId="{E38981D2-AED9-404A-849D-B5935AC8CFF2}" type="presOf" srcId="{88035DA9-6701-4089-8BBA-04D03C88663F}" destId="{91DC8D14-57F4-4478-9111-A93C7991CDB5}" srcOrd="0" destOrd="0" presId="urn:microsoft.com/office/officeart/2005/8/layout/hList1"/>
    <dgm:cxn modelId="{18B293E9-76FA-4070-A9B5-7EEFBDB85E87}" type="presOf" srcId="{9CC12731-00A4-47B5-AB98-452B69761C7B}" destId="{029C83AE-4577-4DAC-8612-4F891EC47893}" srcOrd="0" destOrd="0" presId="urn:microsoft.com/office/officeart/2005/8/layout/hList1"/>
    <dgm:cxn modelId="{817B92E7-CD9E-4596-A2DB-CA9E5153112D}" type="presParOf" srcId="{029C83AE-4577-4DAC-8612-4F891EC47893}" destId="{05EFE399-3EE3-4886-8BE0-4137C70AF64B}" srcOrd="0" destOrd="0" presId="urn:microsoft.com/office/officeart/2005/8/layout/hList1"/>
    <dgm:cxn modelId="{7C0271D3-5470-4098-9DAD-B7B773CFA44D}" type="presParOf" srcId="{05EFE399-3EE3-4886-8BE0-4137C70AF64B}" destId="{4B5C9B8D-3FCB-490F-BC02-B56AE1BC50D5}" srcOrd="0" destOrd="0" presId="urn:microsoft.com/office/officeart/2005/8/layout/hList1"/>
    <dgm:cxn modelId="{ED79719C-2505-49DF-AF70-FD54797F3E1B}" type="presParOf" srcId="{05EFE399-3EE3-4886-8BE0-4137C70AF64B}" destId="{CEF0E1F6-F0AB-4701-9D0E-170DDA95D89E}" srcOrd="1" destOrd="0" presId="urn:microsoft.com/office/officeart/2005/8/layout/hList1"/>
    <dgm:cxn modelId="{6EB79E4F-AE62-423E-9D91-3CBF09C6DA68}" type="presParOf" srcId="{029C83AE-4577-4DAC-8612-4F891EC47893}" destId="{4AE1FDC4-3E43-4EFF-B6A1-788754723AFC}" srcOrd="1" destOrd="0" presId="urn:microsoft.com/office/officeart/2005/8/layout/hList1"/>
    <dgm:cxn modelId="{1A02E8B5-284A-441D-AF35-06C3CB5969D9}" type="presParOf" srcId="{029C83AE-4577-4DAC-8612-4F891EC47893}" destId="{E497B6EC-4D81-44C0-8C3F-755E207F1347}" srcOrd="2" destOrd="0" presId="urn:microsoft.com/office/officeart/2005/8/layout/hList1"/>
    <dgm:cxn modelId="{6C1BF473-E6C1-421A-B78B-55D64675AAA3}" type="presParOf" srcId="{E497B6EC-4D81-44C0-8C3F-755E207F1347}" destId="{91DC8D14-57F4-4478-9111-A93C7991CDB5}" srcOrd="0" destOrd="0" presId="urn:microsoft.com/office/officeart/2005/8/layout/hList1"/>
    <dgm:cxn modelId="{3EBD18F4-927E-4CBA-836D-E269F40AB61C}" type="presParOf" srcId="{E497B6EC-4D81-44C0-8C3F-755E207F1347}" destId="{ECCCC481-6F02-4391-AFEE-8BD5B6CD81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C12731-00A4-47B5-AB98-452B69761C7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B8DE9C0-B2B5-4797-828D-DA611025DAEE}">
      <dgm:prSet phldrT="[Text]"/>
      <dgm:spPr/>
      <dgm:t>
        <a:bodyPr/>
        <a:lstStyle/>
        <a:p>
          <a:r>
            <a:rPr lang="en-US" dirty="0"/>
            <a:t>Principle 2</a:t>
          </a:r>
        </a:p>
      </dgm:t>
    </dgm:pt>
    <dgm:pt modelId="{E302AA3C-5D8A-4F29-AF86-C8383CD9B02D}" type="parTrans" cxnId="{07A9A996-B76F-42A1-9004-F561BD00C452}">
      <dgm:prSet/>
      <dgm:spPr/>
      <dgm:t>
        <a:bodyPr/>
        <a:lstStyle/>
        <a:p>
          <a:endParaRPr lang="en-US"/>
        </a:p>
      </dgm:t>
    </dgm:pt>
    <dgm:pt modelId="{2996FA5A-F542-4EDC-A935-83201538CAD5}" type="sibTrans" cxnId="{07A9A996-B76F-42A1-9004-F561BD00C452}">
      <dgm:prSet/>
      <dgm:spPr/>
      <dgm:t>
        <a:bodyPr/>
        <a:lstStyle/>
        <a:p>
          <a:endParaRPr lang="en-US"/>
        </a:p>
      </dgm:t>
    </dgm:pt>
    <dgm:pt modelId="{8BF30756-A7ED-4AF9-A9BE-2E1A1DD3A21C}">
      <dgm:prSet phldrT="[Text]"/>
      <dgm:spPr/>
      <dgm:t>
        <a:bodyPr/>
        <a:lstStyle/>
        <a:p>
          <a:r>
            <a:rPr lang="en-US" dirty="0"/>
            <a:t>Professionalism means that others can trust what an IT worker says and does. This comes from being prepared and organized.</a:t>
          </a:r>
        </a:p>
      </dgm:t>
    </dgm:pt>
    <dgm:pt modelId="{EE2029D6-E13A-4C55-91D4-F9824858461A}" type="parTrans" cxnId="{0DA21E91-BB86-44B3-BA39-60EF7A33EA6D}">
      <dgm:prSet/>
      <dgm:spPr/>
      <dgm:t>
        <a:bodyPr/>
        <a:lstStyle/>
        <a:p>
          <a:endParaRPr lang="en-US"/>
        </a:p>
      </dgm:t>
    </dgm:pt>
    <dgm:pt modelId="{AC8D621C-0C60-4EE0-BAA2-FD815914861E}" type="sibTrans" cxnId="{0DA21E91-BB86-44B3-BA39-60EF7A33EA6D}">
      <dgm:prSet/>
      <dgm:spPr/>
      <dgm:t>
        <a:bodyPr/>
        <a:lstStyle/>
        <a:p>
          <a:endParaRPr lang="en-US"/>
        </a:p>
      </dgm:t>
    </dgm:pt>
    <dgm:pt modelId="{88035DA9-6701-4089-8BBA-04D03C88663F}">
      <dgm:prSet phldrT="[Text]"/>
      <dgm:spPr/>
      <dgm:t>
        <a:bodyPr/>
        <a:lstStyle/>
        <a:p>
          <a:r>
            <a:rPr lang="en-US" dirty="0"/>
            <a:t>Tips</a:t>
          </a:r>
        </a:p>
      </dgm:t>
    </dgm:pt>
    <dgm:pt modelId="{674A4BC0-357D-4BD8-9A46-835FB3A246A7}" type="parTrans" cxnId="{3CD59B49-FEF3-4A67-8DBD-5733503CA69F}">
      <dgm:prSet/>
      <dgm:spPr/>
      <dgm:t>
        <a:bodyPr/>
        <a:lstStyle/>
        <a:p>
          <a:endParaRPr lang="en-US"/>
        </a:p>
      </dgm:t>
    </dgm:pt>
    <dgm:pt modelId="{2E40D553-3668-4105-9608-47EB39AAB391}" type="sibTrans" cxnId="{3CD59B49-FEF3-4A67-8DBD-5733503CA69F}">
      <dgm:prSet/>
      <dgm:spPr/>
      <dgm:t>
        <a:bodyPr/>
        <a:lstStyle/>
        <a:p>
          <a:endParaRPr lang="en-US"/>
        </a:p>
      </dgm:t>
    </dgm:pt>
    <dgm:pt modelId="{C4C0F5D2-A383-4623-9B11-72BD0F05BE45}">
      <dgm:prSet phldrT="[Text]"/>
      <dgm:spPr/>
      <dgm:t>
        <a:bodyPr/>
        <a:lstStyle/>
        <a:p>
          <a:r>
            <a:rPr lang="en-US" dirty="0"/>
            <a:t>Take time to interact informally with users and “pick their brains” about how the business operates. </a:t>
          </a:r>
        </a:p>
      </dgm:t>
    </dgm:pt>
    <dgm:pt modelId="{F68489F4-DD55-4F5B-9364-6033E76CC105}" type="parTrans" cxnId="{F532E127-6D99-44D2-9765-2BE364FAF1C1}">
      <dgm:prSet/>
      <dgm:spPr/>
      <dgm:t>
        <a:bodyPr/>
        <a:lstStyle/>
        <a:p>
          <a:endParaRPr lang="en-US"/>
        </a:p>
      </dgm:t>
    </dgm:pt>
    <dgm:pt modelId="{38ED1AE1-65CB-45C5-A492-05AE29E0434C}" type="sibTrans" cxnId="{F532E127-6D99-44D2-9765-2BE364FAF1C1}">
      <dgm:prSet/>
      <dgm:spPr/>
      <dgm:t>
        <a:bodyPr/>
        <a:lstStyle/>
        <a:p>
          <a:endParaRPr lang="en-US"/>
        </a:p>
      </dgm:t>
    </dgm:pt>
    <dgm:pt modelId="{C6718F56-FF9F-4630-8614-451CC6FE2AF2}">
      <dgm:prSet phldrT="[Text]"/>
      <dgm:spPr/>
      <dgm:t>
        <a:bodyPr/>
        <a:lstStyle/>
        <a:p>
          <a:r>
            <a:rPr lang="en-US" dirty="0"/>
            <a:t>When starting a new project, take time to get to know the business. </a:t>
          </a:r>
        </a:p>
      </dgm:t>
    </dgm:pt>
    <dgm:pt modelId="{0428D013-DED8-47F0-B416-7A40AA8AB1BC}" type="parTrans" cxnId="{B27D6A96-D6E6-43F4-8E70-6DAAE24CBC1A}">
      <dgm:prSet/>
      <dgm:spPr/>
      <dgm:t>
        <a:bodyPr/>
        <a:lstStyle/>
        <a:p>
          <a:endParaRPr lang="en-US"/>
        </a:p>
      </dgm:t>
    </dgm:pt>
    <dgm:pt modelId="{CA4DC725-4CE7-4742-A862-DD628DD87693}" type="sibTrans" cxnId="{B27D6A96-D6E6-43F4-8E70-6DAAE24CBC1A}">
      <dgm:prSet/>
      <dgm:spPr/>
      <dgm:t>
        <a:bodyPr/>
        <a:lstStyle/>
        <a:p>
          <a:endParaRPr lang="en-US"/>
        </a:p>
      </dgm:t>
    </dgm:pt>
    <dgm:pt modelId="{7A2C4C40-2528-4DAF-9D97-EA1516360D81}">
      <dgm:prSet phldrT="[Text]"/>
      <dgm:spPr/>
      <dgm:t>
        <a:bodyPr/>
        <a:lstStyle/>
        <a:p>
          <a:r>
            <a:rPr lang="en-US" dirty="0"/>
            <a:t>Seek out and make use of any resources that will help better organize your work.</a:t>
          </a:r>
        </a:p>
      </dgm:t>
    </dgm:pt>
    <dgm:pt modelId="{44344C7D-4E76-451D-8570-1351DA18F18E}" type="parTrans" cxnId="{23092689-FC77-4769-9874-0E1B346C1820}">
      <dgm:prSet/>
      <dgm:spPr/>
      <dgm:t>
        <a:bodyPr/>
        <a:lstStyle/>
        <a:p>
          <a:endParaRPr lang="en-US"/>
        </a:p>
      </dgm:t>
    </dgm:pt>
    <dgm:pt modelId="{178A040F-EF6C-4F0A-AE8A-EE69E82E896E}" type="sibTrans" cxnId="{23092689-FC77-4769-9874-0E1B346C1820}">
      <dgm:prSet/>
      <dgm:spPr/>
      <dgm:t>
        <a:bodyPr/>
        <a:lstStyle/>
        <a:p>
          <a:endParaRPr lang="en-US"/>
        </a:p>
      </dgm:t>
    </dgm:pt>
    <dgm:pt modelId="{029C83AE-4577-4DAC-8612-4F891EC47893}" type="pres">
      <dgm:prSet presAssocID="{9CC12731-00A4-47B5-AB98-452B69761C7B}" presName="Name0" presStyleCnt="0">
        <dgm:presLayoutVars>
          <dgm:dir/>
          <dgm:animLvl val="lvl"/>
          <dgm:resizeHandles val="exact"/>
        </dgm:presLayoutVars>
      </dgm:prSet>
      <dgm:spPr/>
    </dgm:pt>
    <dgm:pt modelId="{05EFE399-3EE3-4886-8BE0-4137C70AF64B}" type="pres">
      <dgm:prSet presAssocID="{4B8DE9C0-B2B5-4797-828D-DA611025DAEE}" presName="composite" presStyleCnt="0"/>
      <dgm:spPr/>
    </dgm:pt>
    <dgm:pt modelId="{4B5C9B8D-3FCB-490F-BC02-B56AE1BC50D5}" type="pres">
      <dgm:prSet presAssocID="{4B8DE9C0-B2B5-4797-828D-DA611025DAEE}" presName="parTx" presStyleLbl="alignNode1" presStyleIdx="0" presStyleCnt="2">
        <dgm:presLayoutVars>
          <dgm:chMax val="0"/>
          <dgm:chPref val="0"/>
          <dgm:bulletEnabled val="1"/>
        </dgm:presLayoutVars>
      </dgm:prSet>
      <dgm:spPr/>
    </dgm:pt>
    <dgm:pt modelId="{CEF0E1F6-F0AB-4701-9D0E-170DDA95D89E}" type="pres">
      <dgm:prSet presAssocID="{4B8DE9C0-B2B5-4797-828D-DA611025DAEE}" presName="desTx" presStyleLbl="alignAccFollowNode1" presStyleIdx="0" presStyleCnt="2">
        <dgm:presLayoutVars>
          <dgm:bulletEnabled val="1"/>
        </dgm:presLayoutVars>
      </dgm:prSet>
      <dgm:spPr/>
    </dgm:pt>
    <dgm:pt modelId="{4AE1FDC4-3E43-4EFF-B6A1-788754723AFC}" type="pres">
      <dgm:prSet presAssocID="{2996FA5A-F542-4EDC-A935-83201538CAD5}" presName="space" presStyleCnt="0"/>
      <dgm:spPr/>
    </dgm:pt>
    <dgm:pt modelId="{E497B6EC-4D81-44C0-8C3F-755E207F1347}" type="pres">
      <dgm:prSet presAssocID="{88035DA9-6701-4089-8BBA-04D03C88663F}" presName="composite" presStyleCnt="0"/>
      <dgm:spPr/>
    </dgm:pt>
    <dgm:pt modelId="{91DC8D14-57F4-4478-9111-A93C7991CDB5}" type="pres">
      <dgm:prSet presAssocID="{88035DA9-6701-4089-8BBA-04D03C88663F}" presName="parTx" presStyleLbl="alignNode1" presStyleIdx="1" presStyleCnt="2">
        <dgm:presLayoutVars>
          <dgm:chMax val="0"/>
          <dgm:chPref val="0"/>
          <dgm:bulletEnabled val="1"/>
        </dgm:presLayoutVars>
      </dgm:prSet>
      <dgm:spPr/>
    </dgm:pt>
    <dgm:pt modelId="{ECCCC481-6F02-4391-AFEE-8BD5B6CD81C3}" type="pres">
      <dgm:prSet presAssocID="{88035DA9-6701-4089-8BBA-04D03C88663F}" presName="desTx" presStyleLbl="alignAccFollowNode1" presStyleIdx="1" presStyleCnt="2">
        <dgm:presLayoutVars>
          <dgm:bulletEnabled val="1"/>
        </dgm:presLayoutVars>
      </dgm:prSet>
      <dgm:spPr/>
    </dgm:pt>
  </dgm:ptLst>
  <dgm:cxnLst>
    <dgm:cxn modelId="{78AA190F-C60A-4F33-AB92-4FE551CC3045}" type="presOf" srcId="{C6718F56-FF9F-4630-8614-451CC6FE2AF2}" destId="{ECCCC481-6F02-4391-AFEE-8BD5B6CD81C3}" srcOrd="0" destOrd="1" presId="urn:microsoft.com/office/officeart/2005/8/layout/hList1"/>
    <dgm:cxn modelId="{03312420-2FCB-42AD-8898-DA48C8165B10}" type="presOf" srcId="{8BF30756-A7ED-4AF9-A9BE-2E1A1DD3A21C}" destId="{CEF0E1F6-F0AB-4701-9D0E-170DDA95D89E}" srcOrd="0" destOrd="0" presId="urn:microsoft.com/office/officeart/2005/8/layout/hList1"/>
    <dgm:cxn modelId="{F532E127-6D99-44D2-9765-2BE364FAF1C1}" srcId="{88035DA9-6701-4089-8BBA-04D03C88663F}" destId="{C4C0F5D2-A383-4623-9B11-72BD0F05BE45}" srcOrd="0" destOrd="0" parTransId="{F68489F4-DD55-4F5B-9364-6033E76CC105}" sibTransId="{38ED1AE1-65CB-45C5-A492-05AE29E0434C}"/>
    <dgm:cxn modelId="{3733C13A-B3A6-40C4-BD14-A3D58E5356E5}" type="presOf" srcId="{7A2C4C40-2528-4DAF-9D97-EA1516360D81}" destId="{ECCCC481-6F02-4391-AFEE-8BD5B6CD81C3}" srcOrd="0" destOrd="2" presId="urn:microsoft.com/office/officeart/2005/8/layout/hList1"/>
    <dgm:cxn modelId="{0FB55A5D-E7AA-4FA4-B5A8-9DE63DF6ECB1}" type="presOf" srcId="{9CC12731-00A4-47B5-AB98-452B69761C7B}" destId="{029C83AE-4577-4DAC-8612-4F891EC47893}" srcOrd="0" destOrd="0" presId="urn:microsoft.com/office/officeart/2005/8/layout/hList1"/>
    <dgm:cxn modelId="{3CD59B49-FEF3-4A67-8DBD-5733503CA69F}" srcId="{9CC12731-00A4-47B5-AB98-452B69761C7B}" destId="{88035DA9-6701-4089-8BBA-04D03C88663F}" srcOrd="1" destOrd="0" parTransId="{674A4BC0-357D-4BD8-9A46-835FB3A246A7}" sibTransId="{2E40D553-3668-4105-9608-47EB39AAB391}"/>
    <dgm:cxn modelId="{23092689-FC77-4769-9874-0E1B346C1820}" srcId="{88035DA9-6701-4089-8BBA-04D03C88663F}" destId="{7A2C4C40-2528-4DAF-9D97-EA1516360D81}" srcOrd="2" destOrd="0" parTransId="{44344C7D-4E76-451D-8570-1351DA18F18E}" sibTransId="{178A040F-EF6C-4F0A-AE8A-EE69E82E896E}"/>
    <dgm:cxn modelId="{692E1891-270C-4907-819C-C003A5EC6BDB}" type="presOf" srcId="{4B8DE9C0-B2B5-4797-828D-DA611025DAEE}" destId="{4B5C9B8D-3FCB-490F-BC02-B56AE1BC50D5}" srcOrd="0" destOrd="0" presId="urn:microsoft.com/office/officeart/2005/8/layout/hList1"/>
    <dgm:cxn modelId="{0DA21E91-BB86-44B3-BA39-60EF7A33EA6D}" srcId="{4B8DE9C0-B2B5-4797-828D-DA611025DAEE}" destId="{8BF30756-A7ED-4AF9-A9BE-2E1A1DD3A21C}" srcOrd="0" destOrd="0" parTransId="{EE2029D6-E13A-4C55-91D4-F9824858461A}" sibTransId="{AC8D621C-0C60-4EE0-BAA2-FD815914861E}"/>
    <dgm:cxn modelId="{B27D6A96-D6E6-43F4-8E70-6DAAE24CBC1A}" srcId="{88035DA9-6701-4089-8BBA-04D03C88663F}" destId="{C6718F56-FF9F-4630-8614-451CC6FE2AF2}" srcOrd="1" destOrd="0" parTransId="{0428D013-DED8-47F0-B416-7A40AA8AB1BC}" sibTransId="{CA4DC725-4CE7-4742-A862-DD628DD87693}"/>
    <dgm:cxn modelId="{07A9A996-B76F-42A1-9004-F561BD00C452}" srcId="{9CC12731-00A4-47B5-AB98-452B69761C7B}" destId="{4B8DE9C0-B2B5-4797-828D-DA611025DAEE}" srcOrd="0" destOrd="0" parTransId="{E302AA3C-5D8A-4F29-AF86-C8383CD9B02D}" sibTransId="{2996FA5A-F542-4EDC-A935-83201538CAD5}"/>
    <dgm:cxn modelId="{0AA18FB3-20F6-40F4-BED6-7AE0146271FF}" type="presOf" srcId="{88035DA9-6701-4089-8BBA-04D03C88663F}" destId="{91DC8D14-57F4-4478-9111-A93C7991CDB5}" srcOrd="0" destOrd="0" presId="urn:microsoft.com/office/officeart/2005/8/layout/hList1"/>
    <dgm:cxn modelId="{0EB029BC-8A3A-4172-B9C8-53883D61B8C8}" type="presOf" srcId="{C4C0F5D2-A383-4623-9B11-72BD0F05BE45}" destId="{ECCCC481-6F02-4391-AFEE-8BD5B6CD81C3}" srcOrd="0" destOrd="0" presId="urn:microsoft.com/office/officeart/2005/8/layout/hList1"/>
    <dgm:cxn modelId="{7E8152C6-F14B-4112-9527-9B78D06BDB97}" type="presParOf" srcId="{029C83AE-4577-4DAC-8612-4F891EC47893}" destId="{05EFE399-3EE3-4886-8BE0-4137C70AF64B}" srcOrd="0" destOrd="0" presId="urn:microsoft.com/office/officeart/2005/8/layout/hList1"/>
    <dgm:cxn modelId="{686E9FE4-CEEF-4545-8510-9C77F024B13E}" type="presParOf" srcId="{05EFE399-3EE3-4886-8BE0-4137C70AF64B}" destId="{4B5C9B8D-3FCB-490F-BC02-B56AE1BC50D5}" srcOrd="0" destOrd="0" presId="urn:microsoft.com/office/officeart/2005/8/layout/hList1"/>
    <dgm:cxn modelId="{5472C1DC-E47C-469E-8260-8EEC9638E98A}" type="presParOf" srcId="{05EFE399-3EE3-4886-8BE0-4137C70AF64B}" destId="{CEF0E1F6-F0AB-4701-9D0E-170DDA95D89E}" srcOrd="1" destOrd="0" presId="urn:microsoft.com/office/officeart/2005/8/layout/hList1"/>
    <dgm:cxn modelId="{68640602-5719-42FC-A2A8-987537F4F307}" type="presParOf" srcId="{029C83AE-4577-4DAC-8612-4F891EC47893}" destId="{4AE1FDC4-3E43-4EFF-B6A1-788754723AFC}" srcOrd="1" destOrd="0" presId="urn:microsoft.com/office/officeart/2005/8/layout/hList1"/>
    <dgm:cxn modelId="{F3DFAD11-DE42-4F85-8565-E2FDA6267AF0}" type="presParOf" srcId="{029C83AE-4577-4DAC-8612-4F891EC47893}" destId="{E497B6EC-4D81-44C0-8C3F-755E207F1347}" srcOrd="2" destOrd="0" presId="urn:microsoft.com/office/officeart/2005/8/layout/hList1"/>
    <dgm:cxn modelId="{9404BEBA-E4A4-4302-948D-F897BE174F30}" type="presParOf" srcId="{E497B6EC-4D81-44C0-8C3F-755E207F1347}" destId="{91DC8D14-57F4-4478-9111-A93C7991CDB5}" srcOrd="0" destOrd="0" presId="urn:microsoft.com/office/officeart/2005/8/layout/hList1"/>
    <dgm:cxn modelId="{993CE200-EF23-48C9-AD7A-C1C6259B075B}" type="presParOf" srcId="{E497B6EC-4D81-44C0-8C3F-755E207F1347}" destId="{ECCCC481-6F02-4391-AFEE-8BD5B6CD81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C12731-00A4-47B5-AB98-452B69761C7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B8DE9C0-B2B5-4797-828D-DA611025DAEE}">
      <dgm:prSet phldrT="[Text]"/>
      <dgm:spPr/>
      <dgm:t>
        <a:bodyPr/>
        <a:lstStyle/>
        <a:p>
          <a:r>
            <a:rPr lang="en-US" dirty="0"/>
            <a:t>Principle 3</a:t>
          </a:r>
        </a:p>
      </dgm:t>
    </dgm:pt>
    <dgm:pt modelId="{E302AA3C-5D8A-4F29-AF86-C8383CD9B02D}" type="parTrans" cxnId="{07A9A996-B76F-42A1-9004-F561BD00C452}">
      <dgm:prSet/>
      <dgm:spPr/>
      <dgm:t>
        <a:bodyPr/>
        <a:lstStyle/>
        <a:p>
          <a:endParaRPr lang="en-US"/>
        </a:p>
      </dgm:t>
    </dgm:pt>
    <dgm:pt modelId="{2996FA5A-F542-4EDC-A935-83201538CAD5}" type="sibTrans" cxnId="{07A9A996-B76F-42A1-9004-F561BD00C452}">
      <dgm:prSet/>
      <dgm:spPr/>
      <dgm:t>
        <a:bodyPr/>
        <a:lstStyle/>
        <a:p>
          <a:endParaRPr lang="en-US"/>
        </a:p>
      </dgm:t>
    </dgm:pt>
    <dgm:pt modelId="{8BF30756-A7ED-4AF9-A9BE-2E1A1DD3A21C}">
      <dgm:prSet phldrT="[Text]"/>
      <dgm:spPr/>
      <dgm:t>
        <a:bodyPr/>
        <a:lstStyle/>
        <a:p>
          <a:r>
            <a:rPr lang="en-US" dirty="0"/>
            <a:t>Good communication skills are essential to building professional relationships.</a:t>
          </a:r>
        </a:p>
      </dgm:t>
    </dgm:pt>
    <dgm:pt modelId="{EE2029D6-E13A-4C55-91D4-F9824858461A}" type="parTrans" cxnId="{0DA21E91-BB86-44B3-BA39-60EF7A33EA6D}">
      <dgm:prSet/>
      <dgm:spPr/>
      <dgm:t>
        <a:bodyPr/>
        <a:lstStyle/>
        <a:p>
          <a:endParaRPr lang="en-US"/>
        </a:p>
      </dgm:t>
    </dgm:pt>
    <dgm:pt modelId="{AC8D621C-0C60-4EE0-BAA2-FD815914861E}" type="sibTrans" cxnId="{0DA21E91-BB86-44B3-BA39-60EF7A33EA6D}">
      <dgm:prSet/>
      <dgm:spPr/>
      <dgm:t>
        <a:bodyPr/>
        <a:lstStyle/>
        <a:p>
          <a:endParaRPr lang="en-US"/>
        </a:p>
      </dgm:t>
    </dgm:pt>
    <dgm:pt modelId="{88035DA9-6701-4089-8BBA-04D03C88663F}">
      <dgm:prSet phldrT="[Text]"/>
      <dgm:spPr/>
      <dgm:t>
        <a:bodyPr/>
        <a:lstStyle/>
        <a:p>
          <a:r>
            <a:rPr lang="en-US" dirty="0"/>
            <a:t>Tips</a:t>
          </a:r>
        </a:p>
      </dgm:t>
    </dgm:pt>
    <dgm:pt modelId="{674A4BC0-357D-4BD8-9A46-835FB3A246A7}" type="parTrans" cxnId="{3CD59B49-FEF3-4A67-8DBD-5733503CA69F}">
      <dgm:prSet/>
      <dgm:spPr/>
      <dgm:t>
        <a:bodyPr/>
        <a:lstStyle/>
        <a:p>
          <a:endParaRPr lang="en-US"/>
        </a:p>
      </dgm:t>
    </dgm:pt>
    <dgm:pt modelId="{2E40D553-3668-4105-9608-47EB39AAB391}" type="sibTrans" cxnId="{3CD59B49-FEF3-4A67-8DBD-5733503CA69F}">
      <dgm:prSet/>
      <dgm:spPr/>
      <dgm:t>
        <a:bodyPr/>
        <a:lstStyle/>
        <a:p>
          <a:endParaRPr lang="en-US"/>
        </a:p>
      </dgm:t>
    </dgm:pt>
    <dgm:pt modelId="{C4C0F5D2-A383-4623-9B11-72BD0F05BE45}">
      <dgm:prSet phldrT="[Text]"/>
      <dgm:spPr/>
      <dgm:t>
        <a:bodyPr/>
        <a:lstStyle/>
        <a:p>
          <a:r>
            <a:rPr lang="en-US" dirty="0"/>
            <a:t>Seek advice from others who are viewed as being highly professional about how they communicate.</a:t>
          </a:r>
        </a:p>
      </dgm:t>
    </dgm:pt>
    <dgm:pt modelId="{F68489F4-DD55-4F5B-9364-6033E76CC105}" type="parTrans" cxnId="{F532E127-6D99-44D2-9765-2BE364FAF1C1}">
      <dgm:prSet/>
      <dgm:spPr/>
      <dgm:t>
        <a:bodyPr/>
        <a:lstStyle/>
        <a:p>
          <a:endParaRPr lang="en-US"/>
        </a:p>
      </dgm:t>
    </dgm:pt>
    <dgm:pt modelId="{38ED1AE1-65CB-45C5-A492-05AE29E0434C}" type="sibTrans" cxnId="{F532E127-6D99-44D2-9765-2BE364FAF1C1}">
      <dgm:prSet/>
      <dgm:spPr/>
      <dgm:t>
        <a:bodyPr/>
        <a:lstStyle/>
        <a:p>
          <a:endParaRPr lang="en-US"/>
        </a:p>
      </dgm:t>
    </dgm:pt>
    <dgm:pt modelId="{3C521602-FC32-4128-A3C0-D4F34B5D49FC}">
      <dgm:prSet phldrT="[Text]"/>
      <dgm:spPr/>
      <dgm:t>
        <a:bodyPr/>
        <a:lstStyle/>
        <a:p>
          <a:r>
            <a:rPr lang="en-US" dirty="0"/>
            <a:t>Find out about and use resources that are available to assist with written communication (e.g., spell-checkers.)</a:t>
          </a:r>
        </a:p>
      </dgm:t>
    </dgm:pt>
    <dgm:pt modelId="{D4166F7F-46B8-4082-8AB1-33591E12F793}" type="parTrans" cxnId="{BDBA3F5C-9F81-4EB2-AB2E-08236F1AC59D}">
      <dgm:prSet/>
      <dgm:spPr/>
      <dgm:t>
        <a:bodyPr/>
        <a:lstStyle/>
        <a:p>
          <a:endParaRPr lang="en-US"/>
        </a:p>
      </dgm:t>
    </dgm:pt>
    <dgm:pt modelId="{DDAD9126-E6B8-4EE7-BE12-5F56E06AABB3}" type="sibTrans" cxnId="{BDBA3F5C-9F81-4EB2-AB2E-08236F1AC59D}">
      <dgm:prSet/>
      <dgm:spPr/>
      <dgm:t>
        <a:bodyPr/>
        <a:lstStyle/>
        <a:p>
          <a:endParaRPr lang="en-US"/>
        </a:p>
      </dgm:t>
    </dgm:pt>
    <dgm:pt modelId="{A6828E6F-814E-4835-828E-9E79DD27D776}">
      <dgm:prSet phldrT="[Text]"/>
      <dgm:spPr/>
      <dgm:t>
        <a:bodyPr/>
        <a:lstStyle/>
        <a:p>
          <a:r>
            <a:rPr lang="en-US" dirty="0"/>
            <a:t>Document any commitments and promises and make sure they are met.</a:t>
          </a:r>
        </a:p>
      </dgm:t>
    </dgm:pt>
    <dgm:pt modelId="{1B429823-B426-4F63-8A55-C8588E67814F}" type="parTrans" cxnId="{C4D90BD1-0C7A-4AF0-B789-4ED9C992ADED}">
      <dgm:prSet/>
      <dgm:spPr/>
      <dgm:t>
        <a:bodyPr/>
        <a:lstStyle/>
        <a:p>
          <a:endParaRPr lang="en-US"/>
        </a:p>
      </dgm:t>
    </dgm:pt>
    <dgm:pt modelId="{DBDB4A96-E137-4C2D-9F05-F4925146EA34}" type="sibTrans" cxnId="{C4D90BD1-0C7A-4AF0-B789-4ED9C992ADED}">
      <dgm:prSet/>
      <dgm:spPr/>
      <dgm:t>
        <a:bodyPr/>
        <a:lstStyle/>
        <a:p>
          <a:endParaRPr lang="en-US"/>
        </a:p>
      </dgm:t>
    </dgm:pt>
    <dgm:pt modelId="{029C83AE-4577-4DAC-8612-4F891EC47893}" type="pres">
      <dgm:prSet presAssocID="{9CC12731-00A4-47B5-AB98-452B69761C7B}" presName="Name0" presStyleCnt="0">
        <dgm:presLayoutVars>
          <dgm:dir/>
          <dgm:animLvl val="lvl"/>
          <dgm:resizeHandles val="exact"/>
        </dgm:presLayoutVars>
      </dgm:prSet>
      <dgm:spPr/>
    </dgm:pt>
    <dgm:pt modelId="{05EFE399-3EE3-4886-8BE0-4137C70AF64B}" type="pres">
      <dgm:prSet presAssocID="{4B8DE9C0-B2B5-4797-828D-DA611025DAEE}" presName="composite" presStyleCnt="0"/>
      <dgm:spPr/>
    </dgm:pt>
    <dgm:pt modelId="{4B5C9B8D-3FCB-490F-BC02-B56AE1BC50D5}" type="pres">
      <dgm:prSet presAssocID="{4B8DE9C0-B2B5-4797-828D-DA611025DAEE}" presName="parTx" presStyleLbl="alignNode1" presStyleIdx="0" presStyleCnt="2">
        <dgm:presLayoutVars>
          <dgm:chMax val="0"/>
          <dgm:chPref val="0"/>
          <dgm:bulletEnabled val="1"/>
        </dgm:presLayoutVars>
      </dgm:prSet>
      <dgm:spPr/>
    </dgm:pt>
    <dgm:pt modelId="{CEF0E1F6-F0AB-4701-9D0E-170DDA95D89E}" type="pres">
      <dgm:prSet presAssocID="{4B8DE9C0-B2B5-4797-828D-DA611025DAEE}" presName="desTx" presStyleLbl="alignAccFollowNode1" presStyleIdx="0" presStyleCnt="2">
        <dgm:presLayoutVars>
          <dgm:bulletEnabled val="1"/>
        </dgm:presLayoutVars>
      </dgm:prSet>
      <dgm:spPr/>
    </dgm:pt>
    <dgm:pt modelId="{4AE1FDC4-3E43-4EFF-B6A1-788754723AFC}" type="pres">
      <dgm:prSet presAssocID="{2996FA5A-F542-4EDC-A935-83201538CAD5}" presName="space" presStyleCnt="0"/>
      <dgm:spPr/>
    </dgm:pt>
    <dgm:pt modelId="{E497B6EC-4D81-44C0-8C3F-755E207F1347}" type="pres">
      <dgm:prSet presAssocID="{88035DA9-6701-4089-8BBA-04D03C88663F}" presName="composite" presStyleCnt="0"/>
      <dgm:spPr/>
    </dgm:pt>
    <dgm:pt modelId="{91DC8D14-57F4-4478-9111-A93C7991CDB5}" type="pres">
      <dgm:prSet presAssocID="{88035DA9-6701-4089-8BBA-04D03C88663F}" presName="parTx" presStyleLbl="alignNode1" presStyleIdx="1" presStyleCnt="2">
        <dgm:presLayoutVars>
          <dgm:chMax val="0"/>
          <dgm:chPref val="0"/>
          <dgm:bulletEnabled val="1"/>
        </dgm:presLayoutVars>
      </dgm:prSet>
      <dgm:spPr/>
    </dgm:pt>
    <dgm:pt modelId="{ECCCC481-6F02-4391-AFEE-8BD5B6CD81C3}" type="pres">
      <dgm:prSet presAssocID="{88035DA9-6701-4089-8BBA-04D03C88663F}" presName="desTx" presStyleLbl="alignAccFollowNode1" presStyleIdx="1" presStyleCnt="2">
        <dgm:presLayoutVars>
          <dgm:bulletEnabled val="1"/>
        </dgm:presLayoutVars>
      </dgm:prSet>
      <dgm:spPr/>
    </dgm:pt>
  </dgm:ptLst>
  <dgm:cxnLst>
    <dgm:cxn modelId="{835E1522-79AC-4CA3-9072-D2E05E1EADFC}" type="presOf" srcId="{A6828E6F-814E-4835-828E-9E79DD27D776}" destId="{ECCCC481-6F02-4391-AFEE-8BD5B6CD81C3}" srcOrd="0" destOrd="2" presId="urn:microsoft.com/office/officeart/2005/8/layout/hList1"/>
    <dgm:cxn modelId="{F532E127-6D99-44D2-9765-2BE364FAF1C1}" srcId="{88035DA9-6701-4089-8BBA-04D03C88663F}" destId="{C4C0F5D2-A383-4623-9B11-72BD0F05BE45}" srcOrd="0" destOrd="0" parTransId="{F68489F4-DD55-4F5B-9364-6033E76CC105}" sibTransId="{38ED1AE1-65CB-45C5-A492-05AE29E0434C}"/>
    <dgm:cxn modelId="{BDBA3F5C-9F81-4EB2-AB2E-08236F1AC59D}" srcId="{88035DA9-6701-4089-8BBA-04D03C88663F}" destId="{3C521602-FC32-4128-A3C0-D4F34B5D49FC}" srcOrd="1" destOrd="0" parTransId="{D4166F7F-46B8-4082-8AB1-33591E12F793}" sibTransId="{DDAD9126-E6B8-4EE7-BE12-5F56E06AABB3}"/>
    <dgm:cxn modelId="{E53E1047-3CC2-41EA-BF08-F307F4D20448}" type="presOf" srcId="{88035DA9-6701-4089-8BBA-04D03C88663F}" destId="{91DC8D14-57F4-4478-9111-A93C7991CDB5}" srcOrd="0" destOrd="0" presId="urn:microsoft.com/office/officeart/2005/8/layout/hList1"/>
    <dgm:cxn modelId="{3CD59B49-FEF3-4A67-8DBD-5733503CA69F}" srcId="{9CC12731-00A4-47B5-AB98-452B69761C7B}" destId="{88035DA9-6701-4089-8BBA-04D03C88663F}" srcOrd="1" destOrd="0" parTransId="{674A4BC0-357D-4BD8-9A46-835FB3A246A7}" sibTransId="{2E40D553-3668-4105-9608-47EB39AAB391}"/>
    <dgm:cxn modelId="{C870E070-0AE0-4E23-8537-E7D8B8693D9E}" type="presOf" srcId="{C4C0F5D2-A383-4623-9B11-72BD0F05BE45}" destId="{ECCCC481-6F02-4391-AFEE-8BD5B6CD81C3}" srcOrd="0" destOrd="0" presId="urn:microsoft.com/office/officeart/2005/8/layout/hList1"/>
    <dgm:cxn modelId="{8DB98C59-DAB9-4F17-A279-A40BE728EB05}" type="presOf" srcId="{4B8DE9C0-B2B5-4797-828D-DA611025DAEE}" destId="{4B5C9B8D-3FCB-490F-BC02-B56AE1BC50D5}" srcOrd="0" destOrd="0" presId="urn:microsoft.com/office/officeart/2005/8/layout/hList1"/>
    <dgm:cxn modelId="{C1853987-90BC-4434-9DA6-8F41BB790657}" type="presOf" srcId="{8BF30756-A7ED-4AF9-A9BE-2E1A1DD3A21C}" destId="{CEF0E1F6-F0AB-4701-9D0E-170DDA95D89E}" srcOrd="0" destOrd="0" presId="urn:microsoft.com/office/officeart/2005/8/layout/hList1"/>
    <dgm:cxn modelId="{0DA21E91-BB86-44B3-BA39-60EF7A33EA6D}" srcId="{4B8DE9C0-B2B5-4797-828D-DA611025DAEE}" destId="{8BF30756-A7ED-4AF9-A9BE-2E1A1DD3A21C}" srcOrd="0" destOrd="0" parTransId="{EE2029D6-E13A-4C55-91D4-F9824858461A}" sibTransId="{AC8D621C-0C60-4EE0-BAA2-FD815914861E}"/>
    <dgm:cxn modelId="{07A9A996-B76F-42A1-9004-F561BD00C452}" srcId="{9CC12731-00A4-47B5-AB98-452B69761C7B}" destId="{4B8DE9C0-B2B5-4797-828D-DA611025DAEE}" srcOrd="0" destOrd="0" parTransId="{E302AA3C-5D8A-4F29-AF86-C8383CD9B02D}" sibTransId="{2996FA5A-F542-4EDC-A935-83201538CAD5}"/>
    <dgm:cxn modelId="{BC469AB5-2072-49DF-80E2-51988A52ACAE}" type="presOf" srcId="{3C521602-FC32-4128-A3C0-D4F34B5D49FC}" destId="{ECCCC481-6F02-4391-AFEE-8BD5B6CD81C3}" srcOrd="0" destOrd="1" presId="urn:microsoft.com/office/officeart/2005/8/layout/hList1"/>
    <dgm:cxn modelId="{C4D90BD1-0C7A-4AF0-B789-4ED9C992ADED}" srcId="{88035DA9-6701-4089-8BBA-04D03C88663F}" destId="{A6828E6F-814E-4835-828E-9E79DD27D776}" srcOrd="2" destOrd="0" parTransId="{1B429823-B426-4F63-8A55-C8588E67814F}" sibTransId="{DBDB4A96-E137-4C2D-9F05-F4925146EA34}"/>
    <dgm:cxn modelId="{2AF85BE7-4491-483A-9B63-8276C2BA7DD5}" type="presOf" srcId="{9CC12731-00A4-47B5-AB98-452B69761C7B}" destId="{029C83AE-4577-4DAC-8612-4F891EC47893}" srcOrd="0" destOrd="0" presId="urn:microsoft.com/office/officeart/2005/8/layout/hList1"/>
    <dgm:cxn modelId="{7DBE6C9E-DA01-494D-BB47-5A885D4C6BCF}" type="presParOf" srcId="{029C83AE-4577-4DAC-8612-4F891EC47893}" destId="{05EFE399-3EE3-4886-8BE0-4137C70AF64B}" srcOrd="0" destOrd="0" presId="urn:microsoft.com/office/officeart/2005/8/layout/hList1"/>
    <dgm:cxn modelId="{76B35095-3D84-4BCE-952F-D3DFFE8E5B3E}" type="presParOf" srcId="{05EFE399-3EE3-4886-8BE0-4137C70AF64B}" destId="{4B5C9B8D-3FCB-490F-BC02-B56AE1BC50D5}" srcOrd="0" destOrd="0" presId="urn:microsoft.com/office/officeart/2005/8/layout/hList1"/>
    <dgm:cxn modelId="{593DB9C3-D6E7-4AF7-962C-B971088D8A63}" type="presParOf" srcId="{05EFE399-3EE3-4886-8BE0-4137C70AF64B}" destId="{CEF0E1F6-F0AB-4701-9D0E-170DDA95D89E}" srcOrd="1" destOrd="0" presId="urn:microsoft.com/office/officeart/2005/8/layout/hList1"/>
    <dgm:cxn modelId="{2440A2D3-5261-41B7-855E-1E0FAE199DB8}" type="presParOf" srcId="{029C83AE-4577-4DAC-8612-4F891EC47893}" destId="{4AE1FDC4-3E43-4EFF-B6A1-788754723AFC}" srcOrd="1" destOrd="0" presId="urn:microsoft.com/office/officeart/2005/8/layout/hList1"/>
    <dgm:cxn modelId="{F7D8AF41-CC15-4363-A663-BAB0EB361AD3}" type="presParOf" srcId="{029C83AE-4577-4DAC-8612-4F891EC47893}" destId="{E497B6EC-4D81-44C0-8C3F-755E207F1347}" srcOrd="2" destOrd="0" presId="urn:microsoft.com/office/officeart/2005/8/layout/hList1"/>
    <dgm:cxn modelId="{8640F0E4-E409-4AA9-9087-3379A2A48B4F}" type="presParOf" srcId="{E497B6EC-4D81-44C0-8C3F-755E207F1347}" destId="{91DC8D14-57F4-4478-9111-A93C7991CDB5}" srcOrd="0" destOrd="0" presId="urn:microsoft.com/office/officeart/2005/8/layout/hList1"/>
    <dgm:cxn modelId="{1F5C3ACA-17A5-46B6-9259-A9B67DE5D9B8}" type="presParOf" srcId="{E497B6EC-4D81-44C0-8C3F-755E207F1347}" destId="{ECCCC481-6F02-4391-AFEE-8BD5B6CD81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12731-00A4-47B5-AB98-452B69761C7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B8DE9C0-B2B5-4797-828D-DA611025DAEE}">
      <dgm:prSet phldrT="[Text]"/>
      <dgm:spPr/>
      <dgm:t>
        <a:bodyPr/>
        <a:lstStyle/>
        <a:p>
          <a:r>
            <a:rPr lang="en-US" dirty="0"/>
            <a:t>Principle 4</a:t>
          </a:r>
        </a:p>
      </dgm:t>
    </dgm:pt>
    <dgm:pt modelId="{E302AA3C-5D8A-4F29-AF86-C8383CD9B02D}" type="parTrans" cxnId="{07A9A996-B76F-42A1-9004-F561BD00C452}">
      <dgm:prSet/>
      <dgm:spPr/>
      <dgm:t>
        <a:bodyPr/>
        <a:lstStyle/>
        <a:p>
          <a:endParaRPr lang="en-US"/>
        </a:p>
      </dgm:t>
    </dgm:pt>
    <dgm:pt modelId="{2996FA5A-F542-4EDC-A935-83201538CAD5}" type="sibTrans" cxnId="{07A9A996-B76F-42A1-9004-F561BD00C452}">
      <dgm:prSet/>
      <dgm:spPr/>
      <dgm:t>
        <a:bodyPr/>
        <a:lstStyle/>
        <a:p>
          <a:endParaRPr lang="en-US"/>
        </a:p>
      </dgm:t>
    </dgm:pt>
    <dgm:pt modelId="{8BF30756-A7ED-4AF9-A9BE-2E1A1DD3A21C}">
      <dgm:prSet phldrT="[Text]"/>
      <dgm:spPr/>
      <dgm:t>
        <a:bodyPr/>
        <a:lstStyle/>
        <a:p>
          <a:r>
            <a:rPr lang="en-US" dirty="0"/>
            <a:t>Professionalism means making the right choices for the organization as a whole, not just a specific area.</a:t>
          </a:r>
        </a:p>
      </dgm:t>
    </dgm:pt>
    <dgm:pt modelId="{EE2029D6-E13A-4C55-91D4-F9824858461A}" type="parTrans" cxnId="{0DA21E91-BB86-44B3-BA39-60EF7A33EA6D}">
      <dgm:prSet/>
      <dgm:spPr/>
      <dgm:t>
        <a:bodyPr/>
        <a:lstStyle/>
        <a:p>
          <a:endParaRPr lang="en-US"/>
        </a:p>
      </dgm:t>
    </dgm:pt>
    <dgm:pt modelId="{AC8D621C-0C60-4EE0-BAA2-FD815914861E}" type="sibTrans" cxnId="{0DA21E91-BB86-44B3-BA39-60EF7A33EA6D}">
      <dgm:prSet/>
      <dgm:spPr/>
      <dgm:t>
        <a:bodyPr/>
        <a:lstStyle/>
        <a:p>
          <a:endParaRPr lang="en-US"/>
        </a:p>
      </dgm:t>
    </dgm:pt>
    <dgm:pt modelId="{88035DA9-6701-4089-8BBA-04D03C88663F}">
      <dgm:prSet phldrT="[Text]"/>
      <dgm:spPr/>
      <dgm:t>
        <a:bodyPr/>
        <a:lstStyle/>
        <a:p>
          <a:r>
            <a:rPr lang="en-US" dirty="0"/>
            <a:t>Tips</a:t>
          </a:r>
        </a:p>
      </dgm:t>
    </dgm:pt>
    <dgm:pt modelId="{674A4BC0-357D-4BD8-9A46-835FB3A246A7}" type="parTrans" cxnId="{3CD59B49-FEF3-4A67-8DBD-5733503CA69F}">
      <dgm:prSet/>
      <dgm:spPr/>
      <dgm:t>
        <a:bodyPr/>
        <a:lstStyle/>
        <a:p>
          <a:endParaRPr lang="en-US"/>
        </a:p>
      </dgm:t>
    </dgm:pt>
    <dgm:pt modelId="{2E40D553-3668-4105-9608-47EB39AAB391}" type="sibTrans" cxnId="{3CD59B49-FEF3-4A67-8DBD-5733503CA69F}">
      <dgm:prSet/>
      <dgm:spPr/>
      <dgm:t>
        <a:bodyPr/>
        <a:lstStyle/>
        <a:p>
          <a:endParaRPr lang="en-US"/>
        </a:p>
      </dgm:t>
    </dgm:pt>
    <dgm:pt modelId="{C4C0F5D2-A383-4623-9B11-72BD0F05BE45}">
      <dgm:prSet phldrT="[Text]"/>
      <dgm:spPr/>
      <dgm:t>
        <a:bodyPr/>
        <a:lstStyle/>
        <a:p>
          <a:r>
            <a:rPr lang="en-US" dirty="0"/>
            <a:t>Be sure of all the facts before making a decision. Don’t get pressured into it.</a:t>
          </a:r>
        </a:p>
      </dgm:t>
    </dgm:pt>
    <dgm:pt modelId="{F68489F4-DD55-4F5B-9364-6033E76CC105}" type="parTrans" cxnId="{F532E127-6D99-44D2-9765-2BE364FAF1C1}">
      <dgm:prSet/>
      <dgm:spPr/>
      <dgm:t>
        <a:bodyPr/>
        <a:lstStyle/>
        <a:p>
          <a:endParaRPr lang="en-US"/>
        </a:p>
      </dgm:t>
    </dgm:pt>
    <dgm:pt modelId="{38ED1AE1-65CB-45C5-A492-05AE29E0434C}" type="sibTrans" cxnId="{F532E127-6D99-44D2-9765-2BE364FAF1C1}">
      <dgm:prSet/>
      <dgm:spPr/>
      <dgm:t>
        <a:bodyPr/>
        <a:lstStyle/>
        <a:p>
          <a:endParaRPr lang="en-US"/>
        </a:p>
      </dgm:t>
    </dgm:pt>
    <dgm:pt modelId="{B0DC0C86-E27F-48D5-8F58-233B606FCD62}">
      <dgm:prSet phldrT="[Text]"/>
      <dgm:spPr/>
      <dgm:t>
        <a:bodyPr/>
        <a:lstStyle/>
        <a:p>
          <a:r>
            <a:rPr lang="en-US" dirty="0"/>
            <a:t>Always maintain a service orientation.</a:t>
          </a:r>
        </a:p>
      </dgm:t>
    </dgm:pt>
    <dgm:pt modelId="{48BA696D-FFFF-4828-AC32-BA21B979491A}" type="parTrans" cxnId="{4177C250-CE46-4E2C-8A4D-AE062EAF9824}">
      <dgm:prSet/>
      <dgm:spPr/>
      <dgm:t>
        <a:bodyPr/>
        <a:lstStyle/>
        <a:p>
          <a:endParaRPr lang="en-US"/>
        </a:p>
      </dgm:t>
    </dgm:pt>
    <dgm:pt modelId="{1CBC188A-7245-4F49-B963-E95139827926}" type="sibTrans" cxnId="{4177C250-CE46-4E2C-8A4D-AE062EAF9824}">
      <dgm:prSet/>
      <dgm:spPr/>
      <dgm:t>
        <a:bodyPr/>
        <a:lstStyle/>
        <a:p>
          <a:endParaRPr lang="en-US"/>
        </a:p>
      </dgm:t>
    </dgm:pt>
    <dgm:pt modelId="{F0070DB7-BD98-47CE-987D-96C2A6637C22}">
      <dgm:prSet phldrT="[Text]"/>
      <dgm:spPr/>
      <dgm:t>
        <a:bodyPr/>
        <a:lstStyle/>
        <a:p>
          <a:r>
            <a:rPr lang="en-US" dirty="0"/>
            <a:t>Become familiar with corporate standards and changing laws regarding computing.</a:t>
          </a:r>
        </a:p>
      </dgm:t>
    </dgm:pt>
    <dgm:pt modelId="{972F610E-575E-43F0-BD21-A9B78A311B1B}" type="parTrans" cxnId="{8A533220-7D9E-45CB-AB52-09C64FCB6C4E}">
      <dgm:prSet/>
      <dgm:spPr/>
      <dgm:t>
        <a:bodyPr/>
        <a:lstStyle/>
        <a:p>
          <a:endParaRPr lang="en-US"/>
        </a:p>
      </dgm:t>
    </dgm:pt>
    <dgm:pt modelId="{4E305F6B-D96F-49EE-9766-884D4C8AA1AE}" type="sibTrans" cxnId="{8A533220-7D9E-45CB-AB52-09C64FCB6C4E}">
      <dgm:prSet/>
      <dgm:spPr/>
      <dgm:t>
        <a:bodyPr/>
        <a:lstStyle/>
        <a:p>
          <a:endParaRPr lang="en-US"/>
        </a:p>
      </dgm:t>
    </dgm:pt>
    <dgm:pt modelId="{E7BE73DB-24D7-47A3-9173-5CE32AD42533}">
      <dgm:prSet phldrT="[Text]"/>
      <dgm:spPr/>
      <dgm:t>
        <a:bodyPr/>
        <a:lstStyle/>
        <a:p>
          <a:r>
            <a:rPr lang="en-US" dirty="0"/>
            <a:t>Don’t be inflexible; try to find a negotiated way forward that everyone can accept.</a:t>
          </a:r>
        </a:p>
      </dgm:t>
    </dgm:pt>
    <dgm:pt modelId="{82BBE5FA-4DBD-47BC-A7A1-90282E25E788}" type="parTrans" cxnId="{A5DF7D12-BE0B-4D8E-87E9-EC0EF13DA9DE}">
      <dgm:prSet/>
      <dgm:spPr/>
      <dgm:t>
        <a:bodyPr/>
        <a:lstStyle/>
        <a:p>
          <a:endParaRPr lang="en-US"/>
        </a:p>
      </dgm:t>
    </dgm:pt>
    <dgm:pt modelId="{3930D5D2-9BBA-4BB6-BB3F-3B32E851A2D5}" type="sibTrans" cxnId="{A5DF7D12-BE0B-4D8E-87E9-EC0EF13DA9DE}">
      <dgm:prSet/>
      <dgm:spPr/>
      <dgm:t>
        <a:bodyPr/>
        <a:lstStyle/>
        <a:p>
          <a:endParaRPr lang="en-US"/>
        </a:p>
      </dgm:t>
    </dgm:pt>
    <dgm:pt modelId="{029C83AE-4577-4DAC-8612-4F891EC47893}" type="pres">
      <dgm:prSet presAssocID="{9CC12731-00A4-47B5-AB98-452B69761C7B}" presName="Name0" presStyleCnt="0">
        <dgm:presLayoutVars>
          <dgm:dir/>
          <dgm:animLvl val="lvl"/>
          <dgm:resizeHandles val="exact"/>
        </dgm:presLayoutVars>
      </dgm:prSet>
      <dgm:spPr/>
    </dgm:pt>
    <dgm:pt modelId="{05EFE399-3EE3-4886-8BE0-4137C70AF64B}" type="pres">
      <dgm:prSet presAssocID="{4B8DE9C0-B2B5-4797-828D-DA611025DAEE}" presName="composite" presStyleCnt="0"/>
      <dgm:spPr/>
    </dgm:pt>
    <dgm:pt modelId="{4B5C9B8D-3FCB-490F-BC02-B56AE1BC50D5}" type="pres">
      <dgm:prSet presAssocID="{4B8DE9C0-B2B5-4797-828D-DA611025DAEE}" presName="parTx" presStyleLbl="alignNode1" presStyleIdx="0" presStyleCnt="2">
        <dgm:presLayoutVars>
          <dgm:chMax val="0"/>
          <dgm:chPref val="0"/>
          <dgm:bulletEnabled val="1"/>
        </dgm:presLayoutVars>
      </dgm:prSet>
      <dgm:spPr/>
    </dgm:pt>
    <dgm:pt modelId="{CEF0E1F6-F0AB-4701-9D0E-170DDA95D89E}" type="pres">
      <dgm:prSet presAssocID="{4B8DE9C0-B2B5-4797-828D-DA611025DAEE}" presName="desTx" presStyleLbl="alignAccFollowNode1" presStyleIdx="0" presStyleCnt="2">
        <dgm:presLayoutVars>
          <dgm:bulletEnabled val="1"/>
        </dgm:presLayoutVars>
      </dgm:prSet>
      <dgm:spPr/>
    </dgm:pt>
    <dgm:pt modelId="{4AE1FDC4-3E43-4EFF-B6A1-788754723AFC}" type="pres">
      <dgm:prSet presAssocID="{2996FA5A-F542-4EDC-A935-83201538CAD5}" presName="space" presStyleCnt="0"/>
      <dgm:spPr/>
    </dgm:pt>
    <dgm:pt modelId="{E497B6EC-4D81-44C0-8C3F-755E207F1347}" type="pres">
      <dgm:prSet presAssocID="{88035DA9-6701-4089-8BBA-04D03C88663F}" presName="composite" presStyleCnt="0"/>
      <dgm:spPr/>
    </dgm:pt>
    <dgm:pt modelId="{91DC8D14-57F4-4478-9111-A93C7991CDB5}" type="pres">
      <dgm:prSet presAssocID="{88035DA9-6701-4089-8BBA-04D03C88663F}" presName="parTx" presStyleLbl="alignNode1" presStyleIdx="1" presStyleCnt="2">
        <dgm:presLayoutVars>
          <dgm:chMax val="0"/>
          <dgm:chPref val="0"/>
          <dgm:bulletEnabled val="1"/>
        </dgm:presLayoutVars>
      </dgm:prSet>
      <dgm:spPr/>
    </dgm:pt>
    <dgm:pt modelId="{ECCCC481-6F02-4391-AFEE-8BD5B6CD81C3}" type="pres">
      <dgm:prSet presAssocID="{88035DA9-6701-4089-8BBA-04D03C88663F}" presName="desTx" presStyleLbl="alignAccFollowNode1" presStyleIdx="1" presStyleCnt="2">
        <dgm:presLayoutVars>
          <dgm:bulletEnabled val="1"/>
        </dgm:presLayoutVars>
      </dgm:prSet>
      <dgm:spPr/>
    </dgm:pt>
  </dgm:ptLst>
  <dgm:cxnLst>
    <dgm:cxn modelId="{A5DF7D12-BE0B-4D8E-87E9-EC0EF13DA9DE}" srcId="{88035DA9-6701-4089-8BBA-04D03C88663F}" destId="{E7BE73DB-24D7-47A3-9173-5CE32AD42533}" srcOrd="3" destOrd="0" parTransId="{82BBE5FA-4DBD-47BC-A7A1-90282E25E788}" sibTransId="{3930D5D2-9BBA-4BB6-BB3F-3B32E851A2D5}"/>
    <dgm:cxn modelId="{FF6E411D-A010-4B56-84D5-87CC5B5E03AB}" type="presOf" srcId="{4B8DE9C0-B2B5-4797-828D-DA611025DAEE}" destId="{4B5C9B8D-3FCB-490F-BC02-B56AE1BC50D5}" srcOrd="0" destOrd="0" presId="urn:microsoft.com/office/officeart/2005/8/layout/hList1"/>
    <dgm:cxn modelId="{8A533220-7D9E-45CB-AB52-09C64FCB6C4E}" srcId="{88035DA9-6701-4089-8BBA-04D03C88663F}" destId="{F0070DB7-BD98-47CE-987D-96C2A6637C22}" srcOrd="2" destOrd="0" parTransId="{972F610E-575E-43F0-BD21-A9B78A311B1B}" sibTransId="{4E305F6B-D96F-49EE-9766-884D4C8AA1AE}"/>
    <dgm:cxn modelId="{F532E127-6D99-44D2-9765-2BE364FAF1C1}" srcId="{88035DA9-6701-4089-8BBA-04D03C88663F}" destId="{C4C0F5D2-A383-4623-9B11-72BD0F05BE45}" srcOrd="0" destOrd="0" parTransId="{F68489F4-DD55-4F5B-9364-6033E76CC105}" sibTransId="{38ED1AE1-65CB-45C5-A492-05AE29E0434C}"/>
    <dgm:cxn modelId="{8B909739-31DE-4FD6-913F-20C9E118FCC8}" type="presOf" srcId="{8BF30756-A7ED-4AF9-A9BE-2E1A1DD3A21C}" destId="{CEF0E1F6-F0AB-4701-9D0E-170DDA95D89E}" srcOrd="0" destOrd="0" presId="urn:microsoft.com/office/officeart/2005/8/layout/hList1"/>
    <dgm:cxn modelId="{DACF2F3B-2DCB-41D2-A616-92563554B7B0}" type="presOf" srcId="{9CC12731-00A4-47B5-AB98-452B69761C7B}" destId="{029C83AE-4577-4DAC-8612-4F891EC47893}" srcOrd="0" destOrd="0" presId="urn:microsoft.com/office/officeart/2005/8/layout/hList1"/>
    <dgm:cxn modelId="{9C0F663B-CE96-4F65-85A2-7A4B389ECF06}" type="presOf" srcId="{C4C0F5D2-A383-4623-9B11-72BD0F05BE45}" destId="{ECCCC481-6F02-4391-AFEE-8BD5B6CD81C3}" srcOrd="0" destOrd="0" presId="urn:microsoft.com/office/officeart/2005/8/layout/hList1"/>
    <dgm:cxn modelId="{42FCDF43-1083-44A9-BE01-1AA37CC46A52}" type="presOf" srcId="{B0DC0C86-E27F-48D5-8F58-233B606FCD62}" destId="{ECCCC481-6F02-4391-AFEE-8BD5B6CD81C3}" srcOrd="0" destOrd="1" presId="urn:microsoft.com/office/officeart/2005/8/layout/hList1"/>
    <dgm:cxn modelId="{3CD59B49-FEF3-4A67-8DBD-5733503CA69F}" srcId="{9CC12731-00A4-47B5-AB98-452B69761C7B}" destId="{88035DA9-6701-4089-8BBA-04D03C88663F}" srcOrd="1" destOrd="0" parTransId="{674A4BC0-357D-4BD8-9A46-835FB3A246A7}" sibTransId="{2E40D553-3668-4105-9608-47EB39AAB391}"/>
    <dgm:cxn modelId="{4177C250-CE46-4E2C-8A4D-AE062EAF9824}" srcId="{88035DA9-6701-4089-8BBA-04D03C88663F}" destId="{B0DC0C86-E27F-48D5-8F58-233B606FCD62}" srcOrd="1" destOrd="0" parTransId="{48BA696D-FFFF-4828-AC32-BA21B979491A}" sibTransId="{1CBC188A-7245-4F49-B963-E95139827926}"/>
    <dgm:cxn modelId="{2CA13B58-CE6C-4684-B754-4079B7432C7E}" type="presOf" srcId="{F0070DB7-BD98-47CE-987D-96C2A6637C22}" destId="{ECCCC481-6F02-4391-AFEE-8BD5B6CD81C3}" srcOrd="0" destOrd="2" presId="urn:microsoft.com/office/officeart/2005/8/layout/hList1"/>
    <dgm:cxn modelId="{0DA21E91-BB86-44B3-BA39-60EF7A33EA6D}" srcId="{4B8DE9C0-B2B5-4797-828D-DA611025DAEE}" destId="{8BF30756-A7ED-4AF9-A9BE-2E1A1DD3A21C}" srcOrd="0" destOrd="0" parTransId="{EE2029D6-E13A-4C55-91D4-F9824858461A}" sibTransId="{AC8D621C-0C60-4EE0-BAA2-FD815914861E}"/>
    <dgm:cxn modelId="{07A9A996-B76F-42A1-9004-F561BD00C452}" srcId="{9CC12731-00A4-47B5-AB98-452B69761C7B}" destId="{4B8DE9C0-B2B5-4797-828D-DA611025DAEE}" srcOrd="0" destOrd="0" parTransId="{E302AA3C-5D8A-4F29-AF86-C8383CD9B02D}" sibTransId="{2996FA5A-F542-4EDC-A935-83201538CAD5}"/>
    <dgm:cxn modelId="{39B988B1-574D-480D-A89F-0D623EEB6AFF}" type="presOf" srcId="{E7BE73DB-24D7-47A3-9173-5CE32AD42533}" destId="{ECCCC481-6F02-4391-AFEE-8BD5B6CD81C3}" srcOrd="0" destOrd="3" presId="urn:microsoft.com/office/officeart/2005/8/layout/hList1"/>
    <dgm:cxn modelId="{81178FBD-9920-4A5D-B615-AB2090298047}" type="presOf" srcId="{88035DA9-6701-4089-8BBA-04D03C88663F}" destId="{91DC8D14-57F4-4478-9111-A93C7991CDB5}" srcOrd="0" destOrd="0" presId="urn:microsoft.com/office/officeart/2005/8/layout/hList1"/>
    <dgm:cxn modelId="{8101C0B0-E835-48CD-81B0-54CCAEC9B08E}" type="presParOf" srcId="{029C83AE-4577-4DAC-8612-4F891EC47893}" destId="{05EFE399-3EE3-4886-8BE0-4137C70AF64B}" srcOrd="0" destOrd="0" presId="urn:microsoft.com/office/officeart/2005/8/layout/hList1"/>
    <dgm:cxn modelId="{97D8CBF2-F868-48BA-954D-38262331457F}" type="presParOf" srcId="{05EFE399-3EE3-4886-8BE0-4137C70AF64B}" destId="{4B5C9B8D-3FCB-490F-BC02-B56AE1BC50D5}" srcOrd="0" destOrd="0" presId="urn:microsoft.com/office/officeart/2005/8/layout/hList1"/>
    <dgm:cxn modelId="{EC541F1F-DF23-44B0-BBE5-4B87479454AD}" type="presParOf" srcId="{05EFE399-3EE3-4886-8BE0-4137C70AF64B}" destId="{CEF0E1F6-F0AB-4701-9D0E-170DDA95D89E}" srcOrd="1" destOrd="0" presId="urn:microsoft.com/office/officeart/2005/8/layout/hList1"/>
    <dgm:cxn modelId="{1C4DE16F-1B6C-49C1-8B18-5EFD102E463D}" type="presParOf" srcId="{029C83AE-4577-4DAC-8612-4F891EC47893}" destId="{4AE1FDC4-3E43-4EFF-B6A1-788754723AFC}" srcOrd="1" destOrd="0" presId="urn:microsoft.com/office/officeart/2005/8/layout/hList1"/>
    <dgm:cxn modelId="{B2C85EAB-99F1-43CB-A4AE-D106DF15D000}" type="presParOf" srcId="{029C83AE-4577-4DAC-8612-4F891EC47893}" destId="{E497B6EC-4D81-44C0-8C3F-755E207F1347}" srcOrd="2" destOrd="0" presId="urn:microsoft.com/office/officeart/2005/8/layout/hList1"/>
    <dgm:cxn modelId="{A1BAF5D8-542B-4D1B-AAC8-EFC26C770D74}" type="presParOf" srcId="{E497B6EC-4D81-44C0-8C3F-755E207F1347}" destId="{91DC8D14-57F4-4478-9111-A93C7991CDB5}" srcOrd="0" destOrd="0" presId="urn:microsoft.com/office/officeart/2005/8/layout/hList1"/>
    <dgm:cxn modelId="{54383319-49C9-45D8-AD42-DEBCAFBC0A8E}" type="presParOf" srcId="{E497B6EC-4D81-44C0-8C3F-755E207F1347}" destId="{ECCCC481-6F02-4391-AFEE-8BD5B6CD81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C12731-00A4-47B5-AB98-452B69761C7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B8DE9C0-B2B5-4797-828D-DA611025DAEE}">
      <dgm:prSet phldrT="[Text]"/>
      <dgm:spPr/>
      <dgm:t>
        <a:bodyPr/>
        <a:lstStyle/>
        <a:p>
          <a:r>
            <a:rPr lang="en-US" dirty="0"/>
            <a:t>Principle 4</a:t>
          </a:r>
        </a:p>
      </dgm:t>
    </dgm:pt>
    <dgm:pt modelId="{E302AA3C-5D8A-4F29-AF86-C8383CD9B02D}" type="parTrans" cxnId="{07A9A996-B76F-42A1-9004-F561BD00C452}">
      <dgm:prSet/>
      <dgm:spPr/>
      <dgm:t>
        <a:bodyPr/>
        <a:lstStyle/>
        <a:p>
          <a:endParaRPr lang="en-US"/>
        </a:p>
      </dgm:t>
    </dgm:pt>
    <dgm:pt modelId="{2996FA5A-F542-4EDC-A935-83201538CAD5}" type="sibTrans" cxnId="{07A9A996-B76F-42A1-9004-F561BD00C452}">
      <dgm:prSet/>
      <dgm:spPr/>
      <dgm:t>
        <a:bodyPr/>
        <a:lstStyle/>
        <a:p>
          <a:endParaRPr lang="en-US"/>
        </a:p>
      </dgm:t>
    </dgm:pt>
    <dgm:pt modelId="{8BF30756-A7ED-4AF9-A9BE-2E1A1DD3A21C}">
      <dgm:prSet phldrT="[Text]"/>
      <dgm:spPr/>
      <dgm:t>
        <a:bodyPr/>
        <a:lstStyle/>
        <a:p>
          <a:r>
            <a:rPr lang="en-US" dirty="0"/>
            <a:t>Professionalism means positive attitude toward work, other people and one’s employer.</a:t>
          </a:r>
        </a:p>
      </dgm:t>
    </dgm:pt>
    <dgm:pt modelId="{EE2029D6-E13A-4C55-91D4-F9824858461A}" type="parTrans" cxnId="{0DA21E91-BB86-44B3-BA39-60EF7A33EA6D}">
      <dgm:prSet/>
      <dgm:spPr/>
      <dgm:t>
        <a:bodyPr/>
        <a:lstStyle/>
        <a:p>
          <a:endParaRPr lang="en-US"/>
        </a:p>
      </dgm:t>
    </dgm:pt>
    <dgm:pt modelId="{AC8D621C-0C60-4EE0-BAA2-FD815914861E}" type="sibTrans" cxnId="{0DA21E91-BB86-44B3-BA39-60EF7A33EA6D}">
      <dgm:prSet/>
      <dgm:spPr/>
      <dgm:t>
        <a:bodyPr/>
        <a:lstStyle/>
        <a:p>
          <a:endParaRPr lang="en-US"/>
        </a:p>
      </dgm:t>
    </dgm:pt>
    <dgm:pt modelId="{88035DA9-6701-4089-8BBA-04D03C88663F}">
      <dgm:prSet phldrT="[Text]"/>
      <dgm:spPr/>
      <dgm:t>
        <a:bodyPr/>
        <a:lstStyle/>
        <a:p>
          <a:r>
            <a:rPr lang="en-US" dirty="0"/>
            <a:t>Tips</a:t>
          </a:r>
        </a:p>
      </dgm:t>
    </dgm:pt>
    <dgm:pt modelId="{674A4BC0-357D-4BD8-9A46-835FB3A246A7}" type="parTrans" cxnId="{3CD59B49-FEF3-4A67-8DBD-5733503CA69F}">
      <dgm:prSet/>
      <dgm:spPr/>
      <dgm:t>
        <a:bodyPr/>
        <a:lstStyle/>
        <a:p>
          <a:endParaRPr lang="en-US"/>
        </a:p>
      </dgm:t>
    </dgm:pt>
    <dgm:pt modelId="{2E40D553-3668-4105-9608-47EB39AAB391}" type="sibTrans" cxnId="{3CD59B49-FEF3-4A67-8DBD-5733503CA69F}">
      <dgm:prSet/>
      <dgm:spPr/>
      <dgm:t>
        <a:bodyPr/>
        <a:lstStyle/>
        <a:p>
          <a:endParaRPr lang="en-US"/>
        </a:p>
      </dgm:t>
    </dgm:pt>
    <dgm:pt modelId="{C4C0F5D2-A383-4623-9B11-72BD0F05BE45}">
      <dgm:prSet phldrT="[Text]"/>
      <dgm:spPr/>
      <dgm:t>
        <a:bodyPr/>
        <a:lstStyle/>
        <a:p>
          <a:r>
            <a:rPr lang="en-US" dirty="0"/>
            <a:t>Seek opportunities for personal growth – courses, coaching, or new experiences.</a:t>
          </a:r>
        </a:p>
      </dgm:t>
    </dgm:pt>
    <dgm:pt modelId="{F68489F4-DD55-4F5B-9364-6033E76CC105}" type="parTrans" cxnId="{F532E127-6D99-44D2-9765-2BE364FAF1C1}">
      <dgm:prSet/>
      <dgm:spPr/>
      <dgm:t>
        <a:bodyPr/>
        <a:lstStyle/>
        <a:p>
          <a:endParaRPr lang="en-US"/>
        </a:p>
      </dgm:t>
    </dgm:pt>
    <dgm:pt modelId="{38ED1AE1-65CB-45C5-A492-05AE29E0434C}" type="sibTrans" cxnId="{F532E127-6D99-44D2-9765-2BE364FAF1C1}">
      <dgm:prSet/>
      <dgm:spPr/>
      <dgm:t>
        <a:bodyPr/>
        <a:lstStyle/>
        <a:p>
          <a:endParaRPr lang="en-US"/>
        </a:p>
      </dgm:t>
    </dgm:pt>
    <dgm:pt modelId="{555286DC-A65C-453B-90B6-EE6F5AD836AA}">
      <dgm:prSet phldrT="[Text]"/>
      <dgm:spPr/>
      <dgm:t>
        <a:bodyPr/>
        <a:lstStyle/>
        <a:p>
          <a:r>
            <a:rPr lang="en-US" dirty="0"/>
            <a:t>Save highly critical remarks for private communication.</a:t>
          </a:r>
        </a:p>
      </dgm:t>
    </dgm:pt>
    <dgm:pt modelId="{C7D6F439-5239-4C23-8071-E607530218FF}" type="parTrans" cxnId="{802C014E-54C8-4119-876E-E5DC347C46FF}">
      <dgm:prSet/>
      <dgm:spPr/>
      <dgm:t>
        <a:bodyPr/>
        <a:lstStyle/>
        <a:p>
          <a:endParaRPr lang="en-US"/>
        </a:p>
      </dgm:t>
    </dgm:pt>
    <dgm:pt modelId="{E4962681-CC72-4E61-97CA-74454990E09B}" type="sibTrans" cxnId="{802C014E-54C8-4119-876E-E5DC347C46FF}">
      <dgm:prSet/>
      <dgm:spPr/>
      <dgm:t>
        <a:bodyPr/>
        <a:lstStyle/>
        <a:p>
          <a:endParaRPr lang="en-US"/>
        </a:p>
      </dgm:t>
    </dgm:pt>
    <dgm:pt modelId="{740ADCB7-EE27-43E2-ADE3-BDB7B6941468}">
      <dgm:prSet phldrT="[Text]"/>
      <dgm:spPr/>
      <dgm:t>
        <a:bodyPr/>
        <a:lstStyle/>
        <a:p>
          <a:r>
            <a:rPr lang="en-US" dirty="0"/>
            <a:t>Recognize that you, your department and your employer will be judged by your attitude and demeanor.</a:t>
          </a:r>
        </a:p>
      </dgm:t>
    </dgm:pt>
    <dgm:pt modelId="{6A03D1BB-51CF-45E7-A302-1F80097B9823}" type="parTrans" cxnId="{92F17AC8-7BAD-43E1-A373-08DB9F3302DD}">
      <dgm:prSet/>
      <dgm:spPr/>
      <dgm:t>
        <a:bodyPr/>
        <a:lstStyle/>
        <a:p>
          <a:endParaRPr lang="en-US"/>
        </a:p>
      </dgm:t>
    </dgm:pt>
    <dgm:pt modelId="{B38F4E55-10F5-4891-8D2C-6F8815840F8E}" type="sibTrans" cxnId="{92F17AC8-7BAD-43E1-A373-08DB9F3302DD}">
      <dgm:prSet/>
      <dgm:spPr/>
      <dgm:t>
        <a:bodyPr/>
        <a:lstStyle/>
        <a:p>
          <a:endParaRPr lang="en-US"/>
        </a:p>
      </dgm:t>
    </dgm:pt>
    <dgm:pt modelId="{029C83AE-4577-4DAC-8612-4F891EC47893}" type="pres">
      <dgm:prSet presAssocID="{9CC12731-00A4-47B5-AB98-452B69761C7B}" presName="Name0" presStyleCnt="0">
        <dgm:presLayoutVars>
          <dgm:dir/>
          <dgm:animLvl val="lvl"/>
          <dgm:resizeHandles val="exact"/>
        </dgm:presLayoutVars>
      </dgm:prSet>
      <dgm:spPr/>
    </dgm:pt>
    <dgm:pt modelId="{05EFE399-3EE3-4886-8BE0-4137C70AF64B}" type="pres">
      <dgm:prSet presAssocID="{4B8DE9C0-B2B5-4797-828D-DA611025DAEE}" presName="composite" presStyleCnt="0"/>
      <dgm:spPr/>
    </dgm:pt>
    <dgm:pt modelId="{4B5C9B8D-3FCB-490F-BC02-B56AE1BC50D5}" type="pres">
      <dgm:prSet presAssocID="{4B8DE9C0-B2B5-4797-828D-DA611025DAEE}" presName="parTx" presStyleLbl="alignNode1" presStyleIdx="0" presStyleCnt="2">
        <dgm:presLayoutVars>
          <dgm:chMax val="0"/>
          <dgm:chPref val="0"/>
          <dgm:bulletEnabled val="1"/>
        </dgm:presLayoutVars>
      </dgm:prSet>
      <dgm:spPr/>
    </dgm:pt>
    <dgm:pt modelId="{CEF0E1F6-F0AB-4701-9D0E-170DDA95D89E}" type="pres">
      <dgm:prSet presAssocID="{4B8DE9C0-B2B5-4797-828D-DA611025DAEE}" presName="desTx" presStyleLbl="alignAccFollowNode1" presStyleIdx="0" presStyleCnt="2">
        <dgm:presLayoutVars>
          <dgm:bulletEnabled val="1"/>
        </dgm:presLayoutVars>
      </dgm:prSet>
      <dgm:spPr/>
    </dgm:pt>
    <dgm:pt modelId="{4AE1FDC4-3E43-4EFF-B6A1-788754723AFC}" type="pres">
      <dgm:prSet presAssocID="{2996FA5A-F542-4EDC-A935-83201538CAD5}" presName="space" presStyleCnt="0"/>
      <dgm:spPr/>
    </dgm:pt>
    <dgm:pt modelId="{E497B6EC-4D81-44C0-8C3F-755E207F1347}" type="pres">
      <dgm:prSet presAssocID="{88035DA9-6701-4089-8BBA-04D03C88663F}" presName="composite" presStyleCnt="0"/>
      <dgm:spPr/>
    </dgm:pt>
    <dgm:pt modelId="{91DC8D14-57F4-4478-9111-A93C7991CDB5}" type="pres">
      <dgm:prSet presAssocID="{88035DA9-6701-4089-8BBA-04D03C88663F}" presName="parTx" presStyleLbl="alignNode1" presStyleIdx="1" presStyleCnt="2">
        <dgm:presLayoutVars>
          <dgm:chMax val="0"/>
          <dgm:chPref val="0"/>
          <dgm:bulletEnabled val="1"/>
        </dgm:presLayoutVars>
      </dgm:prSet>
      <dgm:spPr/>
    </dgm:pt>
    <dgm:pt modelId="{ECCCC481-6F02-4391-AFEE-8BD5B6CD81C3}" type="pres">
      <dgm:prSet presAssocID="{88035DA9-6701-4089-8BBA-04D03C88663F}" presName="desTx" presStyleLbl="alignAccFollowNode1" presStyleIdx="1" presStyleCnt="2">
        <dgm:presLayoutVars>
          <dgm:bulletEnabled val="1"/>
        </dgm:presLayoutVars>
      </dgm:prSet>
      <dgm:spPr/>
    </dgm:pt>
  </dgm:ptLst>
  <dgm:cxnLst>
    <dgm:cxn modelId="{B08C8E09-2B31-41CE-B350-74660D2C83BA}" type="presOf" srcId="{9CC12731-00A4-47B5-AB98-452B69761C7B}" destId="{029C83AE-4577-4DAC-8612-4F891EC47893}" srcOrd="0" destOrd="0" presId="urn:microsoft.com/office/officeart/2005/8/layout/hList1"/>
    <dgm:cxn modelId="{F532E127-6D99-44D2-9765-2BE364FAF1C1}" srcId="{88035DA9-6701-4089-8BBA-04D03C88663F}" destId="{C4C0F5D2-A383-4623-9B11-72BD0F05BE45}" srcOrd="0" destOrd="0" parTransId="{F68489F4-DD55-4F5B-9364-6033E76CC105}" sibTransId="{38ED1AE1-65CB-45C5-A492-05AE29E0434C}"/>
    <dgm:cxn modelId="{3CD59B49-FEF3-4A67-8DBD-5733503CA69F}" srcId="{9CC12731-00A4-47B5-AB98-452B69761C7B}" destId="{88035DA9-6701-4089-8BBA-04D03C88663F}" srcOrd="1" destOrd="0" parTransId="{674A4BC0-357D-4BD8-9A46-835FB3A246A7}" sibTransId="{2E40D553-3668-4105-9608-47EB39AAB391}"/>
    <dgm:cxn modelId="{802C014E-54C8-4119-876E-E5DC347C46FF}" srcId="{88035DA9-6701-4089-8BBA-04D03C88663F}" destId="{555286DC-A65C-453B-90B6-EE6F5AD836AA}" srcOrd="1" destOrd="0" parTransId="{C7D6F439-5239-4C23-8071-E607530218FF}" sibTransId="{E4962681-CC72-4E61-97CA-74454990E09B}"/>
    <dgm:cxn modelId="{58635051-F7C3-4B25-BA50-D024A518823E}" type="presOf" srcId="{555286DC-A65C-453B-90B6-EE6F5AD836AA}" destId="{ECCCC481-6F02-4391-AFEE-8BD5B6CD81C3}" srcOrd="0" destOrd="1" presId="urn:microsoft.com/office/officeart/2005/8/layout/hList1"/>
    <dgm:cxn modelId="{0DA21E91-BB86-44B3-BA39-60EF7A33EA6D}" srcId="{4B8DE9C0-B2B5-4797-828D-DA611025DAEE}" destId="{8BF30756-A7ED-4AF9-A9BE-2E1A1DD3A21C}" srcOrd="0" destOrd="0" parTransId="{EE2029D6-E13A-4C55-91D4-F9824858461A}" sibTransId="{AC8D621C-0C60-4EE0-BAA2-FD815914861E}"/>
    <dgm:cxn modelId="{07A9A996-B76F-42A1-9004-F561BD00C452}" srcId="{9CC12731-00A4-47B5-AB98-452B69761C7B}" destId="{4B8DE9C0-B2B5-4797-828D-DA611025DAEE}" srcOrd="0" destOrd="0" parTransId="{E302AA3C-5D8A-4F29-AF86-C8383CD9B02D}" sibTransId="{2996FA5A-F542-4EDC-A935-83201538CAD5}"/>
    <dgm:cxn modelId="{44FBF298-F41C-4979-B6BC-199E4FDF8AAD}" type="presOf" srcId="{8BF30756-A7ED-4AF9-A9BE-2E1A1DD3A21C}" destId="{CEF0E1F6-F0AB-4701-9D0E-170DDA95D89E}" srcOrd="0" destOrd="0" presId="urn:microsoft.com/office/officeart/2005/8/layout/hList1"/>
    <dgm:cxn modelId="{EA5F81AF-0E0E-46F3-858F-B87F4E526798}" type="presOf" srcId="{88035DA9-6701-4089-8BBA-04D03C88663F}" destId="{91DC8D14-57F4-4478-9111-A93C7991CDB5}" srcOrd="0" destOrd="0" presId="urn:microsoft.com/office/officeart/2005/8/layout/hList1"/>
    <dgm:cxn modelId="{2118F7B4-B8C9-4C4B-8D7B-A80D8DBC75D1}" type="presOf" srcId="{C4C0F5D2-A383-4623-9B11-72BD0F05BE45}" destId="{ECCCC481-6F02-4391-AFEE-8BD5B6CD81C3}" srcOrd="0" destOrd="0" presId="urn:microsoft.com/office/officeart/2005/8/layout/hList1"/>
    <dgm:cxn modelId="{92F17AC8-7BAD-43E1-A373-08DB9F3302DD}" srcId="{88035DA9-6701-4089-8BBA-04D03C88663F}" destId="{740ADCB7-EE27-43E2-ADE3-BDB7B6941468}" srcOrd="2" destOrd="0" parTransId="{6A03D1BB-51CF-45E7-A302-1F80097B9823}" sibTransId="{B38F4E55-10F5-4891-8D2C-6F8815840F8E}"/>
    <dgm:cxn modelId="{E97AFDD8-21FB-4036-A3FD-9B92F283C264}" type="presOf" srcId="{740ADCB7-EE27-43E2-ADE3-BDB7B6941468}" destId="{ECCCC481-6F02-4391-AFEE-8BD5B6CD81C3}" srcOrd="0" destOrd="2" presId="urn:microsoft.com/office/officeart/2005/8/layout/hList1"/>
    <dgm:cxn modelId="{B962E0E1-32B4-46C2-BCC4-29C1C3229917}" type="presOf" srcId="{4B8DE9C0-B2B5-4797-828D-DA611025DAEE}" destId="{4B5C9B8D-3FCB-490F-BC02-B56AE1BC50D5}" srcOrd="0" destOrd="0" presId="urn:microsoft.com/office/officeart/2005/8/layout/hList1"/>
    <dgm:cxn modelId="{CDB5BE16-A576-4FE5-AEEF-FAA079F23439}" type="presParOf" srcId="{029C83AE-4577-4DAC-8612-4F891EC47893}" destId="{05EFE399-3EE3-4886-8BE0-4137C70AF64B}" srcOrd="0" destOrd="0" presId="urn:microsoft.com/office/officeart/2005/8/layout/hList1"/>
    <dgm:cxn modelId="{2FE7BE5C-A020-4B0D-BFB3-018F00CE0DE4}" type="presParOf" srcId="{05EFE399-3EE3-4886-8BE0-4137C70AF64B}" destId="{4B5C9B8D-3FCB-490F-BC02-B56AE1BC50D5}" srcOrd="0" destOrd="0" presId="urn:microsoft.com/office/officeart/2005/8/layout/hList1"/>
    <dgm:cxn modelId="{16CB5C5E-F4BB-45CD-82AF-514DF67EFB2E}" type="presParOf" srcId="{05EFE399-3EE3-4886-8BE0-4137C70AF64B}" destId="{CEF0E1F6-F0AB-4701-9D0E-170DDA95D89E}" srcOrd="1" destOrd="0" presId="urn:microsoft.com/office/officeart/2005/8/layout/hList1"/>
    <dgm:cxn modelId="{48CC3E53-66E8-40AE-9DCE-910392D4784E}" type="presParOf" srcId="{029C83AE-4577-4DAC-8612-4F891EC47893}" destId="{4AE1FDC4-3E43-4EFF-B6A1-788754723AFC}" srcOrd="1" destOrd="0" presId="urn:microsoft.com/office/officeart/2005/8/layout/hList1"/>
    <dgm:cxn modelId="{EDDCB344-FEDC-4A06-AF36-F264B6678EA3}" type="presParOf" srcId="{029C83AE-4577-4DAC-8612-4F891EC47893}" destId="{E497B6EC-4D81-44C0-8C3F-755E207F1347}" srcOrd="2" destOrd="0" presId="urn:microsoft.com/office/officeart/2005/8/layout/hList1"/>
    <dgm:cxn modelId="{43798BE9-53B5-46B8-BDC5-E4A1C8038A2D}" type="presParOf" srcId="{E497B6EC-4D81-44C0-8C3F-755E207F1347}" destId="{91DC8D14-57F4-4478-9111-A93C7991CDB5}" srcOrd="0" destOrd="0" presId="urn:microsoft.com/office/officeart/2005/8/layout/hList1"/>
    <dgm:cxn modelId="{3E34AAED-4BA4-4C9F-BD3E-4D336A10B6FE}" type="presParOf" srcId="{E497B6EC-4D81-44C0-8C3F-755E207F1347}" destId="{ECCCC481-6F02-4391-AFEE-8BD5B6CD81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C9B8D-3FCB-490F-BC02-B56AE1BC50D5}">
      <dsp:nvSpPr>
        <dsp:cNvPr id="0" name=""/>
        <dsp:cNvSpPr/>
      </dsp:nvSpPr>
      <dsp:spPr>
        <a:xfrm>
          <a:off x="45" y="31803"/>
          <a:ext cx="4311516"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Principle 1</a:t>
          </a:r>
        </a:p>
      </dsp:txBody>
      <dsp:txXfrm>
        <a:off x="45" y="31803"/>
        <a:ext cx="4311516" cy="576000"/>
      </dsp:txXfrm>
    </dsp:sp>
    <dsp:sp modelId="{CEF0E1F6-F0AB-4701-9D0E-170DDA95D89E}">
      <dsp:nvSpPr>
        <dsp:cNvPr id="0" name=""/>
        <dsp:cNvSpPr/>
      </dsp:nvSpPr>
      <dsp:spPr>
        <a:xfrm>
          <a:off x="45" y="607803"/>
          <a:ext cx="4311516" cy="160582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An IT worker’s professionalism is often judged by his or her dress and manner toward others.</a:t>
          </a:r>
        </a:p>
      </dsp:txBody>
      <dsp:txXfrm>
        <a:off x="45" y="607803"/>
        <a:ext cx="4311516" cy="1605824"/>
      </dsp:txXfrm>
    </dsp:sp>
    <dsp:sp modelId="{91DC8D14-57F4-4478-9111-A93C7991CDB5}">
      <dsp:nvSpPr>
        <dsp:cNvPr id="0" name=""/>
        <dsp:cNvSpPr/>
      </dsp:nvSpPr>
      <dsp:spPr>
        <a:xfrm>
          <a:off x="4915174" y="31803"/>
          <a:ext cx="4311516"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Tip</a:t>
          </a:r>
        </a:p>
      </dsp:txBody>
      <dsp:txXfrm>
        <a:off x="4915174" y="31803"/>
        <a:ext cx="4311516" cy="576000"/>
      </dsp:txXfrm>
    </dsp:sp>
    <dsp:sp modelId="{ECCCC481-6F02-4391-AFEE-8BD5B6CD81C3}">
      <dsp:nvSpPr>
        <dsp:cNvPr id="0" name=""/>
        <dsp:cNvSpPr/>
      </dsp:nvSpPr>
      <dsp:spPr>
        <a:xfrm>
          <a:off x="4915174" y="607803"/>
          <a:ext cx="4311516" cy="160582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When in doubt, an IT worker should model the comportment of the best exemplar in the office and dress as well as one’s immediate supervisor.</a:t>
          </a:r>
        </a:p>
      </dsp:txBody>
      <dsp:txXfrm>
        <a:off x="4915174" y="607803"/>
        <a:ext cx="4311516" cy="1605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C9B8D-3FCB-490F-BC02-B56AE1BC50D5}">
      <dsp:nvSpPr>
        <dsp:cNvPr id="0" name=""/>
        <dsp:cNvSpPr/>
      </dsp:nvSpPr>
      <dsp:spPr>
        <a:xfrm>
          <a:off x="45" y="157591"/>
          <a:ext cx="4311516"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Principle 2</a:t>
          </a:r>
        </a:p>
      </dsp:txBody>
      <dsp:txXfrm>
        <a:off x="45" y="157591"/>
        <a:ext cx="4311516" cy="460800"/>
      </dsp:txXfrm>
    </dsp:sp>
    <dsp:sp modelId="{CEF0E1F6-F0AB-4701-9D0E-170DDA95D89E}">
      <dsp:nvSpPr>
        <dsp:cNvPr id="0" name=""/>
        <dsp:cNvSpPr/>
      </dsp:nvSpPr>
      <dsp:spPr>
        <a:xfrm>
          <a:off x="45" y="618391"/>
          <a:ext cx="4311516" cy="178219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Professionalism means that others can trust what an IT worker says and does. This comes from being prepared and organized.</a:t>
          </a:r>
        </a:p>
      </dsp:txBody>
      <dsp:txXfrm>
        <a:off x="45" y="618391"/>
        <a:ext cx="4311516" cy="1782191"/>
      </dsp:txXfrm>
    </dsp:sp>
    <dsp:sp modelId="{91DC8D14-57F4-4478-9111-A93C7991CDB5}">
      <dsp:nvSpPr>
        <dsp:cNvPr id="0" name=""/>
        <dsp:cNvSpPr/>
      </dsp:nvSpPr>
      <dsp:spPr>
        <a:xfrm>
          <a:off x="4915174" y="157591"/>
          <a:ext cx="4311516"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Tips</a:t>
          </a:r>
        </a:p>
      </dsp:txBody>
      <dsp:txXfrm>
        <a:off x="4915174" y="157591"/>
        <a:ext cx="4311516" cy="460800"/>
      </dsp:txXfrm>
    </dsp:sp>
    <dsp:sp modelId="{ECCCC481-6F02-4391-AFEE-8BD5B6CD81C3}">
      <dsp:nvSpPr>
        <dsp:cNvPr id="0" name=""/>
        <dsp:cNvSpPr/>
      </dsp:nvSpPr>
      <dsp:spPr>
        <a:xfrm>
          <a:off x="4915174" y="618391"/>
          <a:ext cx="4311516" cy="178219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Take time to interact informally with users and “pick their brains” about how the business operates. </a:t>
          </a:r>
        </a:p>
        <a:p>
          <a:pPr marL="171450" lvl="1" indent="-171450" algn="l" defTabSz="711200">
            <a:lnSpc>
              <a:spcPct val="90000"/>
            </a:lnSpc>
            <a:spcBef>
              <a:spcPct val="0"/>
            </a:spcBef>
            <a:spcAft>
              <a:spcPct val="15000"/>
            </a:spcAft>
            <a:buChar char="•"/>
          </a:pPr>
          <a:r>
            <a:rPr lang="en-US" sz="1600" kern="1200" dirty="0"/>
            <a:t>When starting a new project, take time to get to know the business. </a:t>
          </a:r>
        </a:p>
        <a:p>
          <a:pPr marL="171450" lvl="1" indent="-171450" algn="l" defTabSz="711200">
            <a:lnSpc>
              <a:spcPct val="90000"/>
            </a:lnSpc>
            <a:spcBef>
              <a:spcPct val="0"/>
            </a:spcBef>
            <a:spcAft>
              <a:spcPct val="15000"/>
            </a:spcAft>
            <a:buChar char="•"/>
          </a:pPr>
          <a:r>
            <a:rPr lang="en-US" sz="1600" kern="1200" dirty="0"/>
            <a:t>Seek out and make use of any resources that will help better organize your work.</a:t>
          </a:r>
        </a:p>
      </dsp:txBody>
      <dsp:txXfrm>
        <a:off x="4915174" y="618391"/>
        <a:ext cx="4311516" cy="17821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C9B8D-3FCB-490F-BC02-B56AE1BC50D5}">
      <dsp:nvSpPr>
        <dsp:cNvPr id="0" name=""/>
        <dsp:cNvSpPr/>
      </dsp:nvSpPr>
      <dsp:spPr>
        <a:xfrm>
          <a:off x="45" y="7159"/>
          <a:ext cx="4311516"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Principle 3</a:t>
          </a:r>
        </a:p>
      </dsp:txBody>
      <dsp:txXfrm>
        <a:off x="45" y="7159"/>
        <a:ext cx="4311516" cy="489600"/>
      </dsp:txXfrm>
    </dsp:sp>
    <dsp:sp modelId="{CEF0E1F6-F0AB-4701-9D0E-170DDA95D89E}">
      <dsp:nvSpPr>
        <dsp:cNvPr id="0" name=""/>
        <dsp:cNvSpPr/>
      </dsp:nvSpPr>
      <dsp:spPr>
        <a:xfrm>
          <a:off x="45" y="496759"/>
          <a:ext cx="4311516" cy="214659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Good communication skills are essential to building professional relationships.</a:t>
          </a:r>
        </a:p>
      </dsp:txBody>
      <dsp:txXfrm>
        <a:off x="45" y="496759"/>
        <a:ext cx="4311516" cy="2146590"/>
      </dsp:txXfrm>
    </dsp:sp>
    <dsp:sp modelId="{91DC8D14-57F4-4478-9111-A93C7991CDB5}">
      <dsp:nvSpPr>
        <dsp:cNvPr id="0" name=""/>
        <dsp:cNvSpPr/>
      </dsp:nvSpPr>
      <dsp:spPr>
        <a:xfrm>
          <a:off x="4915174" y="7159"/>
          <a:ext cx="4311516"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Tips</a:t>
          </a:r>
        </a:p>
      </dsp:txBody>
      <dsp:txXfrm>
        <a:off x="4915174" y="7159"/>
        <a:ext cx="4311516" cy="489600"/>
      </dsp:txXfrm>
    </dsp:sp>
    <dsp:sp modelId="{ECCCC481-6F02-4391-AFEE-8BD5B6CD81C3}">
      <dsp:nvSpPr>
        <dsp:cNvPr id="0" name=""/>
        <dsp:cNvSpPr/>
      </dsp:nvSpPr>
      <dsp:spPr>
        <a:xfrm>
          <a:off x="4915174" y="496759"/>
          <a:ext cx="4311516" cy="214659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Seek advice from others who are viewed as being highly professional about how they communicate.</a:t>
          </a:r>
        </a:p>
        <a:p>
          <a:pPr marL="171450" lvl="1" indent="-171450" algn="l" defTabSz="755650">
            <a:lnSpc>
              <a:spcPct val="90000"/>
            </a:lnSpc>
            <a:spcBef>
              <a:spcPct val="0"/>
            </a:spcBef>
            <a:spcAft>
              <a:spcPct val="15000"/>
            </a:spcAft>
            <a:buChar char="•"/>
          </a:pPr>
          <a:r>
            <a:rPr lang="en-US" sz="1700" kern="1200" dirty="0"/>
            <a:t>Find out about and use resources that are available to assist with written communication (e.g., spell-checkers.)</a:t>
          </a:r>
        </a:p>
        <a:p>
          <a:pPr marL="171450" lvl="1" indent="-171450" algn="l" defTabSz="755650">
            <a:lnSpc>
              <a:spcPct val="90000"/>
            </a:lnSpc>
            <a:spcBef>
              <a:spcPct val="0"/>
            </a:spcBef>
            <a:spcAft>
              <a:spcPct val="15000"/>
            </a:spcAft>
            <a:buChar char="•"/>
          </a:pPr>
          <a:r>
            <a:rPr lang="en-US" sz="1700" kern="1200" dirty="0"/>
            <a:t>Document any commitments and promises and make sure they are met.</a:t>
          </a:r>
        </a:p>
      </dsp:txBody>
      <dsp:txXfrm>
        <a:off x="4915174" y="496759"/>
        <a:ext cx="4311516" cy="2146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C9B8D-3FCB-490F-BC02-B56AE1BC50D5}">
      <dsp:nvSpPr>
        <dsp:cNvPr id="0" name=""/>
        <dsp:cNvSpPr/>
      </dsp:nvSpPr>
      <dsp:spPr>
        <a:xfrm>
          <a:off x="45" y="110594"/>
          <a:ext cx="4311516"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Principle 4</a:t>
          </a:r>
        </a:p>
      </dsp:txBody>
      <dsp:txXfrm>
        <a:off x="45" y="110594"/>
        <a:ext cx="4311516" cy="460800"/>
      </dsp:txXfrm>
    </dsp:sp>
    <dsp:sp modelId="{CEF0E1F6-F0AB-4701-9D0E-170DDA95D89E}">
      <dsp:nvSpPr>
        <dsp:cNvPr id="0" name=""/>
        <dsp:cNvSpPr/>
      </dsp:nvSpPr>
      <dsp:spPr>
        <a:xfrm>
          <a:off x="45" y="571395"/>
          <a:ext cx="4311516" cy="203404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Professionalism means making the right choices for the organization as a whole, not just a specific area.</a:t>
          </a:r>
        </a:p>
      </dsp:txBody>
      <dsp:txXfrm>
        <a:off x="45" y="571395"/>
        <a:ext cx="4311516" cy="2034045"/>
      </dsp:txXfrm>
    </dsp:sp>
    <dsp:sp modelId="{91DC8D14-57F4-4478-9111-A93C7991CDB5}">
      <dsp:nvSpPr>
        <dsp:cNvPr id="0" name=""/>
        <dsp:cNvSpPr/>
      </dsp:nvSpPr>
      <dsp:spPr>
        <a:xfrm>
          <a:off x="4915174" y="110594"/>
          <a:ext cx="4311516"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Tips</a:t>
          </a:r>
        </a:p>
      </dsp:txBody>
      <dsp:txXfrm>
        <a:off x="4915174" y="110594"/>
        <a:ext cx="4311516" cy="460800"/>
      </dsp:txXfrm>
    </dsp:sp>
    <dsp:sp modelId="{ECCCC481-6F02-4391-AFEE-8BD5B6CD81C3}">
      <dsp:nvSpPr>
        <dsp:cNvPr id="0" name=""/>
        <dsp:cNvSpPr/>
      </dsp:nvSpPr>
      <dsp:spPr>
        <a:xfrm>
          <a:off x="4915174" y="571395"/>
          <a:ext cx="4311516" cy="203404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Be sure of all the facts before making a decision. Don’t get pressured into it.</a:t>
          </a:r>
        </a:p>
        <a:p>
          <a:pPr marL="171450" lvl="1" indent="-171450" algn="l" defTabSz="711200">
            <a:lnSpc>
              <a:spcPct val="90000"/>
            </a:lnSpc>
            <a:spcBef>
              <a:spcPct val="0"/>
            </a:spcBef>
            <a:spcAft>
              <a:spcPct val="15000"/>
            </a:spcAft>
            <a:buChar char="•"/>
          </a:pPr>
          <a:r>
            <a:rPr lang="en-US" sz="1600" kern="1200" dirty="0"/>
            <a:t>Always maintain a service orientation.</a:t>
          </a:r>
        </a:p>
        <a:p>
          <a:pPr marL="171450" lvl="1" indent="-171450" algn="l" defTabSz="711200">
            <a:lnSpc>
              <a:spcPct val="90000"/>
            </a:lnSpc>
            <a:spcBef>
              <a:spcPct val="0"/>
            </a:spcBef>
            <a:spcAft>
              <a:spcPct val="15000"/>
            </a:spcAft>
            <a:buChar char="•"/>
          </a:pPr>
          <a:r>
            <a:rPr lang="en-US" sz="1600" kern="1200" dirty="0"/>
            <a:t>Become familiar with corporate standards and changing laws regarding computing.</a:t>
          </a:r>
        </a:p>
        <a:p>
          <a:pPr marL="171450" lvl="1" indent="-171450" algn="l" defTabSz="711200">
            <a:lnSpc>
              <a:spcPct val="90000"/>
            </a:lnSpc>
            <a:spcBef>
              <a:spcPct val="0"/>
            </a:spcBef>
            <a:spcAft>
              <a:spcPct val="15000"/>
            </a:spcAft>
            <a:buChar char="•"/>
          </a:pPr>
          <a:r>
            <a:rPr lang="en-US" sz="1600" kern="1200" dirty="0"/>
            <a:t>Don’t be inflexible; try to find a negotiated way forward that everyone can accept.</a:t>
          </a:r>
        </a:p>
      </dsp:txBody>
      <dsp:txXfrm>
        <a:off x="4915174" y="571395"/>
        <a:ext cx="4311516" cy="20340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C9B8D-3FCB-490F-BC02-B56AE1BC50D5}">
      <dsp:nvSpPr>
        <dsp:cNvPr id="0" name=""/>
        <dsp:cNvSpPr/>
      </dsp:nvSpPr>
      <dsp:spPr>
        <a:xfrm>
          <a:off x="45" y="146377"/>
          <a:ext cx="4311516"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Principle 4</a:t>
          </a:r>
        </a:p>
      </dsp:txBody>
      <dsp:txXfrm>
        <a:off x="45" y="146377"/>
        <a:ext cx="4311516" cy="489600"/>
      </dsp:txXfrm>
    </dsp:sp>
    <dsp:sp modelId="{CEF0E1F6-F0AB-4701-9D0E-170DDA95D89E}">
      <dsp:nvSpPr>
        <dsp:cNvPr id="0" name=""/>
        <dsp:cNvSpPr/>
      </dsp:nvSpPr>
      <dsp:spPr>
        <a:xfrm>
          <a:off x="45" y="635977"/>
          <a:ext cx="4311516" cy="19336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Professionalism means positive attitude toward work, other people and one’s employer.</a:t>
          </a:r>
        </a:p>
      </dsp:txBody>
      <dsp:txXfrm>
        <a:off x="45" y="635977"/>
        <a:ext cx="4311516" cy="1933680"/>
      </dsp:txXfrm>
    </dsp:sp>
    <dsp:sp modelId="{91DC8D14-57F4-4478-9111-A93C7991CDB5}">
      <dsp:nvSpPr>
        <dsp:cNvPr id="0" name=""/>
        <dsp:cNvSpPr/>
      </dsp:nvSpPr>
      <dsp:spPr>
        <a:xfrm>
          <a:off x="4915174" y="146377"/>
          <a:ext cx="4311516"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Tips</a:t>
          </a:r>
        </a:p>
      </dsp:txBody>
      <dsp:txXfrm>
        <a:off x="4915174" y="146377"/>
        <a:ext cx="4311516" cy="489600"/>
      </dsp:txXfrm>
    </dsp:sp>
    <dsp:sp modelId="{ECCCC481-6F02-4391-AFEE-8BD5B6CD81C3}">
      <dsp:nvSpPr>
        <dsp:cNvPr id="0" name=""/>
        <dsp:cNvSpPr/>
      </dsp:nvSpPr>
      <dsp:spPr>
        <a:xfrm>
          <a:off x="4915174" y="635977"/>
          <a:ext cx="4311516" cy="19336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Seek opportunities for personal growth – courses, coaching, or new experiences.</a:t>
          </a:r>
        </a:p>
        <a:p>
          <a:pPr marL="171450" lvl="1" indent="-171450" algn="l" defTabSz="755650">
            <a:lnSpc>
              <a:spcPct val="90000"/>
            </a:lnSpc>
            <a:spcBef>
              <a:spcPct val="0"/>
            </a:spcBef>
            <a:spcAft>
              <a:spcPct val="15000"/>
            </a:spcAft>
            <a:buChar char="•"/>
          </a:pPr>
          <a:r>
            <a:rPr lang="en-US" sz="1700" kern="1200" dirty="0"/>
            <a:t>Save highly critical remarks for private communication.</a:t>
          </a:r>
        </a:p>
        <a:p>
          <a:pPr marL="171450" lvl="1" indent="-171450" algn="l" defTabSz="755650">
            <a:lnSpc>
              <a:spcPct val="90000"/>
            </a:lnSpc>
            <a:spcBef>
              <a:spcPct val="0"/>
            </a:spcBef>
            <a:spcAft>
              <a:spcPct val="15000"/>
            </a:spcAft>
            <a:buChar char="•"/>
          </a:pPr>
          <a:r>
            <a:rPr lang="en-US" sz="1700" kern="1200" dirty="0"/>
            <a:t>Recognize that you, your department and your employer will be judged by your attitude and demeanor.</a:t>
          </a:r>
        </a:p>
      </dsp:txBody>
      <dsp:txXfrm>
        <a:off x="4915174" y="635977"/>
        <a:ext cx="4311516" cy="19336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2E6F2-6B85-491A-8051-AFF4925FBEF7}" type="datetimeFigureOut">
              <a:rPr lang="en-US" smtClean="0"/>
              <a:pPr/>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4788F-517C-4AEB-820E-5F54D433324C}" type="slidenum">
              <a:rPr lang="en-US" smtClean="0"/>
              <a:pPr/>
              <a:t>‹#›</a:t>
            </a:fld>
            <a:endParaRPr lang="en-US"/>
          </a:p>
        </p:txBody>
      </p:sp>
    </p:spTree>
    <p:extLst>
      <p:ext uri="{BB962C8B-B14F-4D97-AF65-F5344CB8AC3E}">
        <p14:creationId xmlns:p14="http://schemas.microsoft.com/office/powerpoint/2010/main" val="211380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69950" y="1257300"/>
            <a:ext cx="6032500" cy="3394075"/>
          </a:xfrm>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5"/>
          </p:nvPr>
        </p:nvSpPr>
        <p:spPr/>
        <p:txBody>
          <a:bodyPr/>
          <a:lstStyle/>
          <a:p>
            <a:fld id="{5780E19C-4A1D-4598-BFE6-8031AA4A73E7}" type="slidenum">
              <a:rPr lang="zh-MO" altLang="en-US" smtClean="0"/>
              <a:t>1</a:t>
            </a:fld>
            <a:endParaRPr lang="zh-MO" altLang="en-US"/>
          </a:p>
        </p:txBody>
      </p:sp>
    </p:spTree>
    <p:extLst>
      <p:ext uri="{BB962C8B-B14F-4D97-AF65-F5344CB8AC3E}">
        <p14:creationId xmlns:p14="http://schemas.microsoft.com/office/powerpoint/2010/main" val="347241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a:t>bizarre : strange manner/clothes/appearance</a:t>
            </a:r>
          </a:p>
        </p:txBody>
      </p:sp>
      <p:sp>
        <p:nvSpPr>
          <p:cNvPr id="4" name="投影片編號版面配置區 3"/>
          <p:cNvSpPr>
            <a:spLocks noGrp="1"/>
          </p:cNvSpPr>
          <p:nvPr>
            <p:ph type="sldNum" sz="quarter" idx="10"/>
          </p:nvPr>
        </p:nvSpPr>
        <p:spPr/>
        <p:txBody>
          <a:bodyPr/>
          <a:lstStyle/>
          <a:p>
            <a:pPr>
              <a:defRPr/>
            </a:pPr>
            <a:fld id="{442D452D-C554-4B94-8E0E-555DBE03E79F}" type="slidenum">
              <a:rPr lang="en-US" smtClean="0"/>
              <a:pPr>
                <a:defRPr/>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a:t>Comportment: appearance &amp; manner on the job; action/behavior</a:t>
            </a:r>
          </a:p>
        </p:txBody>
      </p:sp>
      <p:sp>
        <p:nvSpPr>
          <p:cNvPr id="4" name="投影片編號版面配置區 3"/>
          <p:cNvSpPr>
            <a:spLocks noGrp="1"/>
          </p:cNvSpPr>
          <p:nvPr>
            <p:ph type="sldNum" sz="quarter" idx="10"/>
          </p:nvPr>
        </p:nvSpPr>
        <p:spPr/>
        <p:txBody>
          <a:bodyPr/>
          <a:lstStyle/>
          <a:p>
            <a:pPr>
              <a:defRPr/>
            </a:pPr>
            <a:fld id="{442D452D-C554-4B94-8E0E-555DBE03E79F}" type="slidenum">
              <a:rPr lang="en-US" smtClean="0"/>
              <a:pPr>
                <a:defRPr/>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a:t>Preparation (display</a:t>
            </a:r>
            <a:r>
              <a:rPr lang="en-US" baseline="0" dirty="0"/>
              <a:t> competence &amp; good organization)</a:t>
            </a:r>
            <a:endParaRPr lang="en-US" dirty="0"/>
          </a:p>
        </p:txBody>
      </p:sp>
      <p:sp>
        <p:nvSpPr>
          <p:cNvPr id="4" name="投影片編號版面配置區 3"/>
          <p:cNvSpPr>
            <a:spLocks noGrp="1"/>
          </p:cNvSpPr>
          <p:nvPr>
            <p:ph type="sldNum" sz="quarter" idx="10"/>
          </p:nvPr>
        </p:nvSpPr>
        <p:spPr/>
        <p:txBody>
          <a:bodyPr/>
          <a:lstStyle/>
          <a:p>
            <a:pPr>
              <a:defRPr/>
            </a:pPr>
            <a:fld id="{442D452D-C554-4B94-8E0E-555DBE03E79F}" type="slidenum">
              <a:rPr lang="en-US" smtClean="0"/>
              <a:pPr>
                <a:defRPr/>
              </a:pPr>
              <a:t>24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a:t>Communication (clarity &amp;</a:t>
            </a:r>
            <a:r>
              <a:rPr lang="en-US" baseline="0" dirty="0"/>
              <a:t> etiquette)</a:t>
            </a:r>
            <a:endParaRPr lang="en-US" dirty="0"/>
          </a:p>
        </p:txBody>
      </p:sp>
      <p:sp>
        <p:nvSpPr>
          <p:cNvPr id="4" name="投影片編號版面配置區 3"/>
          <p:cNvSpPr>
            <a:spLocks noGrp="1"/>
          </p:cNvSpPr>
          <p:nvPr>
            <p:ph type="sldNum" sz="quarter" idx="10"/>
          </p:nvPr>
        </p:nvSpPr>
        <p:spPr/>
        <p:txBody>
          <a:bodyPr/>
          <a:lstStyle/>
          <a:p>
            <a:pPr>
              <a:defRPr/>
            </a:pPr>
            <a:fld id="{442D452D-C554-4B94-8E0E-555DBE03E79F}" type="slidenum">
              <a:rPr lang="en-US" smtClean="0"/>
              <a:pPr>
                <a:defRPr/>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a:t>Attitude: caring about doing a job well &amp; about doing the right thing for the company</a:t>
            </a:r>
          </a:p>
          <a:p>
            <a:r>
              <a:rPr lang="en-US" dirty="0"/>
              <a:t>demeanor :attitude &amp; behavior</a:t>
            </a:r>
          </a:p>
        </p:txBody>
      </p:sp>
      <p:sp>
        <p:nvSpPr>
          <p:cNvPr id="4" name="投影片編號版面配置區 3"/>
          <p:cNvSpPr>
            <a:spLocks noGrp="1"/>
          </p:cNvSpPr>
          <p:nvPr>
            <p:ph type="sldNum" sz="quarter" idx="10"/>
          </p:nvPr>
        </p:nvSpPr>
        <p:spPr/>
        <p:txBody>
          <a:bodyPr/>
          <a:lstStyle/>
          <a:p>
            <a:pPr>
              <a:defRPr/>
            </a:pPr>
            <a:fld id="{442D452D-C554-4B94-8E0E-555DBE03E79F}" type="slidenum">
              <a:rPr lang="en-US" smtClean="0"/>
              <a:pPr>
                <a:defRPr/>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FB41D-38B5-46A4-BCCA-F03E9231C1BA}" type="datetime1">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16215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446161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53243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8862636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94128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5857825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48032-5F5D-4E85-8FF9-CC2979E3CD23}" type="datetime1">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660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5BC5-F358-404B-9E44-90C573865E67}" type="datetime1">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86547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340D2-0E09-40A2-8954-059C470DD14A}" type="datetime1">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197332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26546-B4DD-4214-993F-9F3CAFA7DAD0}" type="datetime1">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4104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0D2F9-36B6-4133-8C89-C37B6695436A}" type="datetime1">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19729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EBDD0-C10C-4FBF-9187-49E792465494}" type="datetime1">
              <a:rPr lang="en-US" smtClean="0"/>
              <a:pPr/>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8807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D8E57-4E32-4ADF-96C3-2CA2BFB29432}" type="datetime1">
              <a:rPr lang="en-US" smtClean="0"/>
              <a:pPr/>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95694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EBEC-395C-4D17-8CCB-BFCDDC89453D}" type="datetime1">
              <a:rPr lang="en-US" smtClean="0"/>
              <a:pPr/>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2761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0C208-1F00-443D-9A5A-17D07A6FC5E5}" type="datetime1">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4277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03412-6D83-48EC-95EB-B14E8478B238}" type="datetime1">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52807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B5269-2441-4469-A500-582B5038BEBD}" type="datetime1">
              <a:rPr lang="en-US" smtClean="0"/>
              <a:pPr/>
              <a:t>1/12/2022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233014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cc11101@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EE023-46A3-41E5-9A9E-4541EA9D770C}"/>
              </a:ext>
            </a:extLst>
          </p:cNvPr>
          <p:cNvSpPr>
            <a:spLocks noGrp="1"/>
          </p:cNvSpPr>
          <p:nvPr>
            <p:ph type="title"/>
          </p:nvPr>
        </p:nvSpPr>
        <p:spPr>
          <a:xfrm>
            <a:off x="1219200" y="1981200"/>
            <a:ext cx="8610600" cy="4572000"/>
          </a:xfrm>
        </p:spPr>
        <p:txBody>
          <a:bodyPr>
            <a:normAutofit fontScale="90000"/>
          </a:bodyPr>
          <a:lstStyle/>
          <a:p>
            <a:pPr algn="ctr"/>
            <a:br>
              <a:rPr lang="en-US" altLang="zh-MO" sz="4400" dirty="0"/>
            </a:br>
            <a:br>
              <a:rPr lang="en-US" altLang="zh-MO" sz="4400" dirty="0"/>
            </a:br>
            <a:br>
              <a:rPr lang="en-US" altLang="zh-MO" sz="4400" dirty="0"/>
            </a:br>
            <a:br>
              <a:rPr lang="en-US" altLang="zh-MO" sz="4400" dirty="0"/>
            </a:br>
            <a:r>
              <a:rPr lang="en-US" altLang="zh-MO" sz="4400" dirty="0"/>
              <a:t>Strategic Information </a:t>
            </a:r>
            <a:br>
              <a:rPr lang="en-US" altLang="zh-MO" sz="4400" dirty="0"/>
            </a:br>
            <a:r>
              <a:rPr lang="en-US" altLang="zh-MO" sz="4400" dirty="0"/>
              <a:t>Systems Management  </a:t>
            </a:r>
            <a:br>
              <a:rPr lang="en-US" altLang="zh-MO" sz="4400" dirty="0"/>
            </a:br>
            <a:br>
              <a:rPr lang="en-US" altLang="zh-MO" dirty="0"/>
            </a:br>
            <a:r>
              <a:rPr lang="en-US" altLang="zh-MO" dirty="0"/>
              <a:t>Section 3</a:t>
            </a:r>
            <a:br>
              <a:rPr lang="en-US" altLang="zh-MO" dirty="0"/>
            </a:br>
            <a:r>
              <a:rPr lang="en-US" altLang="zh-MO" dirty="0"/>
              <a:t>Developing </a:t>
            </a:r>
            <a:r>
              <a:rPr lang="en-US" altLang="zh-MO"/>
              <a:t>IT professionalism </a:t>
            </a:r>
            <a:br>
              <a:rPr lang="en-US" altLang="zh-MO" dirty="0"/>
            </a:br>
            <a:r>
              <a:rPr lang="en-US" altLang="zh-MO"/>
              <a:t>  </a:t>
            </a:r>
            <a:r>
              <a:rPr lang="en-US" altLang="zh-MO" sz="3600"/>
              <a:t>   </a:t>
            </a:r>
            <a:br>
              <a:rPr lang="en-US" altLang="zh-MO" dirty="0"/>
            </a:br>
            <a:r>
              <a:rPr lang="en-US" altLang="zh-MO" sz="1841" dirty="0">
                <a:latin typeface="+mn-ea"/>
                <a:ea typeface="+mn-ea"/>
              </a:rPr>
              <a:t>Class Code: COMP423 </a:t>
            </a:r>
            <a:br>
              <a:rPr lang="en-US" altLang="zh-MO" sz="1841" dirty="0">
                <a:latin typeface="+mn-ea"/>
                <a:ea typeface="+mn-ea"/>
              </a:rPr>
            </a:br>
            <a:r>
              <a:rPr lang="en-US" altLang="zh-MO" sz="1841" dirty="0">
                <a:latin typeface="+mn-ea"/>
                <a:ea typeface="+mn-ea"/>
              </a:rPr>
              <a:t>H.Y </a:t>
            </a:r>
            <a:r>
              <a:rPr lang="en-US" altLang="zh-TW" sz="1841" dirty="0">
                <a:latin typeface="+mn-ea"/>
                <a:ea typeface="+mn-ea"/>
              </a:rPr>
              <a:t>Kan, Stanley </a:t>
            </a:r>
            <a:r>
              <a:rPr lang="en-US" altLang="zh-MO" sz="1841" dirty="0">
                <a:latin typeface="+mn-ea"/>
                <a:ea typeface="+mn-ea"/>
              </a:rPr>
              <a:t> </a:t>
            </a:r>
            <a:br>
              <a:rPr lang="en-US" altLang="zh-MO" sz="1841" dirty="0">
                <a:latin typeface="+mn-ea"/>
                <a:ea typeface="+mn-ea"/>
              </a:rPr>
            </a:br>
            <a:r>
              <a:rPr lang="en-US" altLang="zh-MO" sz="1841" dirty="0">
                <a:latin typeface="+mn-ea"/>
                <a:ea typeface="+mn-ea"/>
              </a:rPr>
              <a:t>Room: </a:t>
            </a:r>
            <a:r>
              <a:rPr lang="it-IT" sz="2200" dirty="0">
                <a:latin typeface="+mn-ea"/>
                <a:ea typeface="+mn-ea"/>
              </a:rPr>
              <a:t>(WUI CHI) - 4/F, </a:t>
            </a:r>
            <a:r>
              <a:rPr lang="en-US" altLang="zh-MO" sz="2200" dirty="0">
                <a:latin typeface="+mn-ea"/>
                <a:ea typeface="+mn-ea"/>
              </a:rPr>
              <a:t>N46B</a:t>
            </a:r>
            <a:br>
              <a:rPr lang="en-US" altLang="zh-MO" sz="1841" dirty="0">
                <a:latin typeface="+mn-ea"/>
                <a:ea typeface="+mn-ea"/>
              </a:rPr>
            </a:br>
            <a:r>
              <a:rPr lang="en-US" altLang="zh-MO" sz="1841" dirty="0">
                <a:latin typeface="+mn-ea"/>
                <a:ea typeface="+mn-ea"/>
              </a:rPr>
              <a:t> Email: hykan@ipm.edu.mo </a:t>
            </a:r>
            <a:r>
              <a:rPr lang="en-US" altLang="zh-MO" sz="1841" dirty="0">
                <a:latin typeface="+mn-ea"/>
                <a:ea typeface="+mn-ea"/>
                <a:hlinkClick r:id="rId3"/>
              </a:rPr>
              <a:t>  </a:t>
            </a:r>
            <a:r>
              <a:rPr lang="en-US" altLang="zh-MO" sz="1841" dirty="0">
                <a:latin typeface="+mn-ea"/>
                <a:ea typeface="+mn-ea"/>
              </a:rPr>
              <a:t> </a:t>
            </a:r>
            <a:br>
              <a:rPr lang="en-US" altLang="zh-MO" sz="1841" dirty="0">
                <a:latin typeface="+mn-ea"/>
                <a:ea typeface="+mn-ea"/>
              </a:rPr>
            </a:br>
            <a:r>
              <a:rPr lang="en-US" altLang="zh-MO" sz="1841" dirty="0">
                <a:latin typeface="+mn-ea"/>
                <a:ea typeface="+mn-ea"/>
              </a:rPr>
              <a:t>Tel: 8599-6883 </a:t>
            </a:r>
            <a:br>
              <a:rPr lang="en-US" altLang="zh-MO" sz="1841" dirty="0"/>
            </a:br>
            <a:br>
              <a:rPr lang="en-US" altLang="zh-MO" sz="1841" dirty="0"/>
            </a:br>
            <a:endParaRPr lang="zh-MO" altLang="en-US" sz="1841" dirty="0"/>
          </a:p>
        </p:txBody>
      </p:sp>
      <p:sp>
        <p:nvSpPr>
          <p:cNvPr id="9" name="文字版面配置區 8">
            <a:extLst>
              <a:ext uri="{FF2B5EF4-FFF2-40B4-BE49-F238E27FC236}">
                <a16:creationId xmlns:a16="http://schemas.microsoft.com/office/drawing/2014/main" id="{2914A5A6-66A9-4BB9-8AA4-B1B43C8EF130}"/>
              </a:ext>
            </a:extLst>
          </p:cNvPr>
          <p:cNvSpPr>
            <a:spLocks noGrp="1"/>
          </p:cNvSpPr>
          <p:nvPr>
            <p:ph type="body" idx="1"/>
          </p:nvPr>
        </p:nvSpPr>
        <p:spPr>
          <a:xfrm>
            <a:off x="2514601" y="4419600"/>
            <a:ext cx="5966713" cy="457200"/>
          </a:xfrm>
        </p:spPr>
        <p:txBody>
          <a:bodyPr/>
          <a:lstStyle/>
          <a:p>
            <a:endParaRPr lang="zh-MO" altLang="en-US" dirty="0"/>
          </a:p>
        </p:txBody>
      </p:sp>
      <p:pic>
        <p:nvPicPr>
          <p:cNvPr id="4" name="Picture 3">
            <a:extLst>
              <a:ext uri="{FF2B5EF4-FFF2-40B4-BE49-F238E27FC236}">
                <a16:creationId xmlns:a16="http://schemas.microsoft.com/office/drawing/2014/main" id="{53EFE6A1-F921-476A-98AA-A1A4D608AD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94597" y="5257800"/>
            <a:ext cx="1676398" cy="1600200"/>
          </a:xfrm>
          <a:prstGeom prst="rect">
            <a:avLst/>
          </a:prstGeom>
        </p:spPr>
      </p:pic>
    </p:spTree>
    <p:extLst>
      <p:ext uri="{BB962C8B-B14F-4D97-AF65-F5344CB8AC3E}">
        <p14:creationId xmlns:p14="http://schemas.microsoft.com/office/powerpoint/2010/main" val="26118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Principles of Professionalism for IT Workers (Cont’d)</a:t>
            </a:r>
          </a:p>
        </p:txBody>
      </p:sp>
      <p:sp>
        <p:nvSpPr>
          <p:cNvPr id="3" name="Content Placeholder 2"/>
          <p:cNvSpPr>
            <a:spLocks noGrp="1"/>
          </p:cNvSpPr>
          <p:nvPr>
            <p:ph idx="1"/>
          </p:nvPr>
        </p:nvSpPr>
        <p:spPr>
          <a:xfrm>
            <a:off x="1371600" y="2081972"/>
            <a:ext cx="10330932" cy="4235429"/>
          </a:xfrm>
        </p:spPr>
        <p:txBody>
          <a:bodyPr/>
          <a:lstStyle/>
          <a:p>
            <a:pPr lvl="1"/>
            <a:r>
              <a:rPr lang="en-US" dirty="0">
                <a:solidFill>
                  <a:srgbClr val="0070C0"/>
                </a:solidFill>
              </a:rPr>
              <a:t>Preparation</a:t>
            </a:r>
            <a:r>
              <a:rPr lang="en-US" dirty="0"/>
              <a:t>: People are perceived as more professional if they are well organized and proactive. Good organizational skills involve anticipating problems and dealing with them before they become bigger, careful planning of meetings and schedules and a disciplined approach to work. Adequate preparation for work is required to show respect for other people whose efforts must be integrated with those of the IT worker.</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10</a:t>
            </a:fld>
            <a:endParaRPr lang="en-US"/>
          </a:p>
        </p:txBody>
      </p:sp>
      <p:graphicFrame>
        <p:nvGraphicFramePr>
          <p:cNvPr id="5" name="Diagram 4"/>
          <p:cNvGraphicFramePr/>
          <p:nvPr>
            <p:extLst>
              <p:ext uri="{D42A27DB-BD31-4B8C-83A1-F6EECF244321}">
                <p14:modId xmlns:p14="http://schemas.microsoft.com/office/powerpoint/2010/main" val="168878711"/>
              </p:ext>
            </p:extLst>
          </p:nvPr>
        </p:nvGraphicFramePr>
        <p:xfrm>
          <a:off x="2052850" y="3848224"/>
          <a:ext cx="9226736" cy="255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50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330933" cy="1122150"/>
          </a:xfrm>
        </p:spPr>
        <p:txBody>
          <a:bodyPr>
            <a:normAutofit fontScale="90000"/>
          </a:bodyPr>
          <a:lstStyle/>
          <a:p>
            <a:r>
              <a:rPr lang="en-US" dirty="0"/>
              <a:t>Principles of Professionalism for IT Workers (Cont’d)</a:t>
            </a:r>
          </a:p>
        </p:txBody>
      </p:sp>
      <p:sp>
        <p:nvSpPr>
          <p:cNvPr id="3" name="Content Placeholder 2"/>
          <p:cNvSpPr>
            <a:spLocks noGrp="1"/>
          </p:cNvSpPr>
          <p:nvPr>
            <p:ph idx="1"/>
          </p:nvPr>
        </p:nvSpPr>
        <p:spPr>
          <a:xfrm>
            <a:off x="1371600" y="1992618"/>
            <a:ext cx="10330932" cy="4324784"/>
          </a:xfrm>
        </p:spPr>
        <p:txBody>
          <a:bodyPr/>
          <a:lstStyle/>
          <a:p>
            <a:pPr lvl="1"/>
            <a:r>
              <a:rPr lang="en-US" dirty="0">
                <a:solidFill>
                  <a:srgbClr val="0070C0"/>
                </a:solidFill>
              </a:rPr>
              <a:t>Communication</a:t>
            </a:r>
            <a:r>
              <a:rPr lang="en-US" dirty="0"/>
              <a:t>: Good communication skills are a fundamental aspect of all professional relationships and contribute strongly to the effectiveness of IT work. IT workers need to know how to write professionally, have a routine for managing media of communication (e.g., responding to voice-mail messages promptly). IT workers should also be able to communicate bad news and cultivate good listening skills.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11</a:t>
            </a:fld>
            <a:endParaRPr lang="en-US"/>
          </a:p>
        </p:txBody>
      </p:sp>
      <p:graphicFrame>
        <p:nvGraphicFramePr>
          <p:cNvPr id="5" name="Diagram 4"/>
          <p:cNvGraphicFramePr/>
          <p:nvPr>
            <p:extLst>
              <p:ext uri="{D42A27DB-BD31-4B8C-83A1-F6EECF244321}">
                <p14:modId xmlns:p14="http://schemas.microsoft.com/office/powerpoint/2010/main" val="2870262843"/>
              </p:ext>
            </p:extLst>
          </p:nvPr>
        </p:nvGraphicFramePr>
        <p:xfrm>
          <a:off x="2097527" y="3851561"/>
          <a:ext cx="9226736" cy="2650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254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Principles of Professionalism for IT Workers (Cont’d)</a:t>
            </a:r>
          </a:p>
        </p:txBody>
      </p:sp>
      <p:sp>
        <p:nvSpPr>
          <p:cNvPr id="3" name="Content Placeholder 2"/>
          <p:cNvSpPr>
            <a:spLocks noGrp="1"/>
          </p:cNvSpPr>
          <p:nvPr>
            <p:ph idx="1"/>
          </p:nvPr>
        </p:nvSpPr>
        <p:spPr>
          <a:xfrm>
            <a:off x="1371600" y="2058144"/>
            <a:ext cx="10330932" cy="4259257"/>
          </a:xfrm>
        </p:spPr>
        <p:txBody>
          <a:bodyPr/>
          <a:lstStyle/>
          <a:p>
            <a:pPr lvl="1"/>
            <a:r>
              <a:rPr lang="en-US" dirty="0">
                <a:solidFill>
                  <a:srgbClr val="0070C0"/>
                </a:solidFill>
              </a:rPr>
              <a:t>Judgment</a:t>
            </a:r>
            <a:r>
              <a:rPr lang="en-US" dirty="0"/>
              <a:t>: IT workers need to know how to make the right choices for the organization as a whole, which means being able to take a strategic view of what they are being asked to do. For example, they must know when they must do something (such as fixing a serous problem for the business), even if it means taking time away from another job.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12</a:t>
            </a:fld>
            <a:endParaRPr lang="en-US"/>
          </a:p>
        </p:txBody>
      </p:sp>
      <p:graphicFrame>
        <p:nvGraphicFramePr>
          <p:cNvPr id="5" name="Diagram 4"/>
          <p:cNvGraphicFramePr/>
          <p:nvPr>
            <p:extLst>
              <p:ext uri="{D42A27DB-BD31-4B8C-83A1-F6EECF244321}">
                <p14:modId xmlns:p14="http://schemas.microsoft.com/office/powerpoint/2010/main" val="3724521946"/>
              </p:ext>
            </p:extLst>
          </p:nvPr>
        </p:nvGraphicFramePr>
        <p:xfrm>
          <a:off x="2032000" y="3601366"/>
          <a:ext cx="9226736" cy="2716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78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Principles of Professionalism for IT Workers (Cont’d)</a:t>
            </a:r>
          </a:p>
        </p:txBody>
      </p:sp>
      <p:sp>
        <p:nvSpPr>
          <p:cNvPr id="3" name="Content Placeholder 2"/>
          <p:cNvSpPr>
            <a:spLocks noGrp="1"/>
          </p:cNvSpPr>
          <p:nvPr>
            <p:ph idx="1"/>
          </p:nvPr>
        </p:nvSpPr>
        <p:spPr>
          <a:xfrm>
            <a:off x="1371600" y="2037294"/>
            <a:ext cx="10330932" cy="4280107"/>
          </a:xfrm>
        </p:spPr>
        <p:txBody>
          <a:bodyPr/>
          <a:lstStyle/>
          <a:p>
            <a:pPr lvl="1"/>
            <a:r>
              <a:rPr lang="en-US" dirty="0">
                <a:solidFill>
                  <a:srgbClr val="0070C0"/>
                </a:solidFill>
              </a:rPr>
              <a:t>Attitude</a:t>
            </a:r>
            <a:r>
              <a:rPr lang="en-US" dirty="0"/>
              <a:t>: People often believe that their skills qualify them as professionals when it is actually attitude that most believe is the distinguishing feature of a true professional. Professionalism is about caring – about doing a job to the best of one’s ability and about doing the right thing for the company. Other characteristics of a positive attitude include calmness, stability, and self-control.</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13</a:t>
            </a:fld>
            <a:endParaRPr lang="en-US"/>
          </a:p>
        </p:txBody>
      </p:sp>
      <p:graphicFrame>
        <p:nvGraphicFramePr>
          <p:cNvPr id="5" name="Diagram 4"/>
          <p:cNvGraphicFramePr/>
          <p:nvPr>
            <p:extLst>
              <p:ext uri="{D42A27DB-BD31-4B8C-83A1-F6EECF244321}">
                <p14:modId xmlns:p14="http://schemas.microsoft.com/office/powerpoint/2010/main" val="2542613010"/>
              </p:ext>
            </p:extLst>
          </p:nvPr>
        </p:nvGraphicFramePr>
        <p:xfrm>
          <a:off x="2032000" y="3601366"/>
          <a:ext cx="9226736" cy="2716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523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Developing Professionalism: Advice to IT Managers</a:t>
            </a:r>
          </a:p>
        </p:txBody>
      </p:sp>
      <p:sp>
        <p:nvSpPr>
          <p:cNvPr id="3" name="Content Placeholder 2"/>
          <p:cNvSpPr>
            <a:spLocks noGrp="1"/>
          </p:cNvSpPr>
          <p:nvPr>
            <p:ph idx="1"/>
          </p:nvPr>
        </p:nvSpPr>
        <p:spPr>
          <a:xfrm>
            <a:off x="1371600" y="2081972"/>
            <a:ext cx="10330932" cy="4235429"/>
          </a:xfrm>
        </p:spPr>
        <p:txBody>
          <a:bodyPr>
            <a:normAutofit/>
          </a:bodyPr>
          <a:lstStyle/>
          <a:p>
            <a:r>
              <a:rPr lang="en-US" dirty="0">
                <a:solidFill>
                  <a:srgbClr val="0070C0"/>
                </a:solidFill>
              </a:rPr>
              <a:t>Get consensus on the meaning of professionalism</a:t>
            </a:r>
            <a:r>
              <a:rPr lang="en-US" dirty="0"/>
              <a:t>: Helps clarify expectations and develop group values around these behaviors.</a:t>
            </a:r>
          </a:p>
          <a:p>
            <a:r>
              <a:rPr lang="en-US" dirty="0">
                <a:solidFill>
                  <a:srgbClr val="0070C0"/>
                </a:solidFill>
              </a:rPr>
              <a:t>Articulate values</a:t>
            </a:r>
            <a:r>
              <a:rPr lang="en-US" dirty="0"/>
              <a:t>: Corporate values should be consistently upheld through the company. Where they are not, try to articulate where they differ and help IT workers make effective judgments.</a:t>
            </a:r>
          </a:p>
          <a:p>
            <a:r>
              <a:rPr lang="en-US" dirty="0">
                <a:solidFill>
                  <a:srgbClr val="0070C0"/>
                </a:solidFill>
              </a:rPr>
              <a:t>Provide resources to support professionalism</a:t>
            </a:r>
            <a:r>
              <a:rPr lang="en-US" dirty="0"/>
              <a:t>: Training, books or speakers, document templates, editors, and guidelines for email</a:t>
            </a:r>
          </a:p>
          <a:p>
            <a:r>
              <a:rPr lang="en-US" dirty="0">
                <a:solidFill>
                  <a:srgbClr val="0070C0"/>
                </a:solidFill>
              </a:rPr>
              <a:t>Grow professionalism in small steps</a:t>
            </a:r>
            <a:r>
              <a:rPr lang="en-US" dirty="0"/>
              <a:t>: Managers should work with individuals in their groups on specific areas of professionalism, then provide them with the coaching and support they need.</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14</a:t>
            </a:fld>
            <a:endParaRPr lang="en-US"/>
          </a:p>
        </p:txBody>
      </p:sp>
    </p:spTree>
    <p:extLst>
      <p:ext uri="{BB962C8B-B14F-4D97-AF65-F5344CB8AC3E}">
        <p14:creationId xmlns:p14="http://schemas.microsoft.com/office/powerpoint/2010/main" val="4223809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Developing Professionalism: Advice to IT Managers (Cont’d)</a:t>
            </a:r>
          </a:p>
        </p:txBody>
      </p:sp>
      <p:sp>
        <p:nvSpPr>
          <p:cNvPr id="3" name="Content Placeholder 2"/>
          <p:cNvSpPr>
            <a:spLocks noGrp="1"/>
          </p:cNvSpPr>
          <p:nvPr>
            <p:ph idx="1"/>
          </p:nvPr>
        </p:nvSpPr>
        <p:spPr>
          <a:xfrm>
            <a:off x="1371600" y="2081972"/>
            <a:ext cx="10330932" cy="4235429"/>
          </a:xfrm>
        </p:spPr>
        <p:txBody>
          <a:bodyPr>
            <a:normAutofit/>
          </a:bodyPr>
          <a:lstStyle/>
          <a:p>
            <a:r>
              <a:rPr lang="en-US" dirty="0">
                <a:solidFill>
                  <a:srgbClr val="0070C0"/>
                </a:solidFill>
              </a:rPr>
              <a:t>Offer intensive mentoring for staff who are willing to change</a:t>
            </a:r>
            <a:r>
              <a:rPr lang="en-US" dirty="0"/>
              <a:t>: Employees who appear to be more malleable and willing to listen should be given attention from a manager.</a:t>
            </a:r>
          </a:p>
          <a:p>
            <a:r>
              <a:rPr lang="en-US" dirty="0">
                <a:solidFill>
                  <a:srgbClr val="0070C0"/>
                </a:solidFill>
              </a:rPr>
              <a:t>Help people find their niche: no employee should be sidelines</a:t>
            </a:r>
            <a:r>
              <a:rPr lang="en-US" dirty="0"/>
              <a:t>: doing so will only leave the employee increasingly further behind in a rapidly evolving workplace. Help employees identify where they feel they can best make a contribution and to help them develop the particular professional skills they will need.</a:t>
            </a:r>
          </a:p>
          <a:p>
            <a:r>
              <a:rPr lang="en-US" dirty="0">
                <a:solidFill>
                  <a:srgbClr val="0070C0"/>
                </a:solidFill>
              </a:rPr>
              <a:t>Weed out people whose attitude are destructive</a:t>
            </a:r>
            <a:r>
              <a:rPr lang="en-US" dirty="0"/>
              <a:t>: If people are consistently negative about change, managers must try to get rid of them or at least contain them in the short term. This is to prevent them from poisoning the whole team.</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15</a:t>
            </a:fld>
            <a:endParaRPr lang="en-US"/>
          </a:p>
        </p:txBody>
      </p:sp>
    </p:spTree>
    <p:extLst>
      <p:ext uri="{BB962C8B-B14F-4D97-AF65-F5344CB8AC3E}">
        <p14:creationId xmlns:p14="http://schemas.microsoft.com/office/powerpoint/2010/main" val="46027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Professional vs. </a:t>
            </a:r>
            <a:r>
              <a:rPr lang="en-US" dirty="0" err="1"/>
              <a:t>Peofessionalism</a:t>
            </a:r>
            <a:endParaRPr lang="en-US" dirty="0"/>
          </a:p>
        </p:txBody>
      </p:sp>
      <p:sp>
        <p:nvSpPr>
          <p:cNvPr id="15362" name="Content Placeholder 2"/>
          <p:cNvSpPr>
            <a:spLocks noGrp="1"/>
          </p:cNvSpPr>
          <p:nvPr>
            <p:ph idx="1"/>
          </p:nvPr>
        </p:nvSpPr>
        <p:spPr>
          <a:xfrm>
            <a:off x="1981200" y="1600201"/>
            <a:ext cx="8229600" cy="4625975"/>
          </a:xfrm>
        </p:spPr>
        <p:txBody>
          <a:bodyPr/>
          <a:lstStyle/>
          <a:p>
            <a:pPr eaLnBrk="1" hangingPunct="1">
              <a:buFontTx/>
              <a:buBlip>
                <a:blip r:embed="rId2"/>
              </a:buBlip>
            </a:pPr>
            <a:r>
              <a:rPr lang="en-US" b="1"/>
              <a:t>Profession</a:t>
            </a:r>
            <a:r>
              <a:rPr lang="en-US"/>
              <a:t> – characterized by a systematic body of theory, recognized professional authority, community sanctions, a regulative code of ethics; and a culture of norms, values, and symbols. </a:t>
            </a:r>
            <a:r>
              <a:rPr lang="en-US" sz="1400"/>
              <a:t>(Greenwood, 1965, Caplow, 1966)</a:t>
            </a:r>
            <a:endParaRPr lang="en-US"/>
          </a:p>
          <a:p>
            <a:pPr eaLnBrk="1" hangingPunct="1">
              <a:buFontTx/>
              <a:buBlip>
                <a:blip r:embed="rId2"/>
              </a:buBlip>
            </a:pPr>
            <a:r>
              <a:rPr lang="en-US" b="1"/>
              <a:t>Professionalism </a:t>
            </a:r>
            <a:r>
              <a:rPr lang="en-US"/>
              <a:t>– refers to a person’s attitude to, behavior on, and capabilities in the job.</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FA823ED8-6F14-44B2-894E-044C0864C9E4}" type="slidenum">
              <a:rPr lang="en-US" smtClean="0">
                <a:solidFill>
                  <a:srgbClr val="3F3F3F"/>
                </a:solidFill>
                <a:cs typeface="Arial" charset="0"/>
              </a:rPr>
              <a:pPr/>
              <a:t>16</a:t>
            </a:fld>
            <a:endParaRPr lang="en-US">
              <a:solidFill>
                <a:srgbClr val="3F3F3F"/>
              </a:solidFill>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Professional Behaviors Include … </a:t>
            </a:r>
            <a:r>
              <a:rPr lang="en-US" sz="1600" dirty="0"/>
              <a:t>(</a:t>
            </a:r>
            <a:r>
              <a:rPr lang="en-US" sz="1600" dirty="0" err="1"/>
              <a:t>Belilos</a:t>
            </a:r>
            <a:r>
              <a:rPr lang="en-US" sz="1600" dirty="0"/>
              <a:t>, 1998; </a:t>
            </a:r>
            <a:r>
              <a:rPr lang="en-US" sz="1600" dirty="0" err="1"/>
              <a:t>Boushka</a:t>
            </a:r>
            <a:r>
              <a:rPr lang="en-US" sz="1600" dirty="0"/>
              <a:t>, 1998, </a:t>
            </a:r>
            <a:r>
              <a:rPr lang="en-US" sz="1600" dirty="0" err="1"/>
              <a:t>Chial</a:t>
            </a:r>
            <a:r>
              <a:rPr lang="en-US" sz="1600" dirty="0"/>
              <a:t>, 1998)</a:t>
            </a:r>
          </a:p>
        </p:txBody>
      </p:sp>
      <p:sp>
        <p:nvSpPr>
          <p:cNvPr id="16386" name="Content Placeholder 2"/>
          <p:cNvSpPr>
            <a:spLocks noGrp="1"/>
          </p:cNvSpPr>
          <p:nvPr>
            <p:ph idx="1"/>
          </p:nvPr>
        </p:nvSpPr>
        <p:spPr/>
        <p:txBody>
          <a:bodyPr/>
          <a:lstStyle/>
          <a:p>
            <a:pPr eaLnBrk="1" hangingPunct="1">
              <a:buFontTx/>
              <a:buBlip>
                <a:blip r:embed="rId3"/>
              </a:buBlip>
            </a:pPr>
            <a:r>
              <a:rPr lang="en-US" dirty="0"/>
              <a:t>“Treat your peers with </a:t>
            </a:r>
            <a:r>
              <a:rPr lang="en-US" u="sng" dirty="0"/>
              <a:t>respect</a:t>
            </a:r>
            <a:r>
              <a:rPr lang="en-US" dirty="0"/>
              <a:t> and </a:t>
            </a:r>
            <a:r>
              <a:rPr lang="en-US" u="sng" dirty="0"/>
              <a:t>consideration</a:t>
            </a:r>
            <a:r>
              <a:rPr lang="en-US" dirty="0"/>
              <a:t>”</a:t>
            </a:r>
          </a:p>
          <a:p>
            <a:pPr eaLnBrk="1" hangingPunct="1">
              <a:buFontTx/>
              <a:buBlip>
                <a:blip r:embed="rId3"/>
              </a:buBlip>
            </a:pPr>
            <a:r>
              <a:rPr lang="en-US" dirty="0"/>
              <a:t>“Behave with integrity at all times”</a:t>
            </a:r>
          </a:p>
          <a:p>
            <a:pPr eaLnBrk="1" hangingPunct="1">
              <a:buFontTx/>
              <a:buBlip>
                <a:blip r:embed="rId3"/>
              </a:buBlip>
            </a:pPr>
            <a:r>
              <a:rPr lang="en-US" dirty="0"/>
              <a:t>“A professional does not make hateful or threatening statements about others”</a:t>
            </a:r>
          </a:p>
          <a:p>
            <a:pPr eaLnBrk="1" hangingPunct="1">
              <a:buFontTx/>
              <a:buBlip>
                <a:blip r:embed="rId3"/>
              </a:buBlip>
            </a:pPr>
            <a:r>
              <a:rPr lang="en-US" dirty="0"/>
              <a:t>“A professional does not behave in a bizarre manner”</a:t>
            </a:r>
          </a:p>
          <a:p>
            <a:pPr eaLnBrk="1" hangingPunct="1">
              <a:buFontTx/>
              <a:buBlip>
                <a:blip r:embed="rId3"/>
              </a:buBlip>
            </a:pPr>
            <a:r>
              <a:rPr lang="en-US" dirty="0"/>
              <a:t>“A professional shows up </a:t>
            </a:r>
            <a:r>
              <a:rPr lang="en-US" u="sng" dirty="0"/>
              <a:t>on time </a:t>
            </a:r>
            <a:r>
              <a:rPr lang="en-US" dirty="0"/>
              <a:t>and is </a:t>
            </a:r>
            <a:r>
              <a:rPr lang="en-US" u="sng" dirty="0"/>
              <a:t>prepared</a:t>
            </a:r>
            <a:r>
              <a:rPr lang="en-US" dirty="0"/>
              <a:t>”</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0EEB8EE1-A6C2-428A-95AE-6BCFBF5DC663}" type="slidenum">
              <a:rPr lang="en-US" smtClean="0">
                <a:solidFill>
                  <a:srgbClr val="3F3F3F"/>
                </a:solidFill>
                <a:cs typeface="Arial" charset="0"/>
              </a:rPr>
              <a:pPr/>
              <a:t>17</a:t>
            </a:fld>
            <a:endParaRPr lang="en-US">
              <a:solidFill>
                <a:srgbClr val="3F3F3F"/>
              </a:solidFill>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Professionalism Involves…</a:t>
            </a:r>
          </a:p>
        </p:txBody>
      </p:sp>
      <p:sp>
        <p:nvSpPr>
          <p:cNvPr id="17410" name="Content Placeholder 2"/>
          <p:cNvSpPr>
            <a:spLocks noGrp="1"/>
          </p:cNvSpPr>
          <p:nvPr>
            <p:ph idx="1"/>
          </p:nvPr>
        </p:nvSpPr>
        <p:spPr/>
        <p:txBody>
          <a:bodyPr/>
          <a:lstStyle/>
          <a:p>
            <a:pPr eaLnBrk="1" hangingPunct="1">
              <a:buFontTx/>
              <a:buBlip>
                <a:blip r:embed="rId2"/>
              </a:buBlip>
            </a:pPr>
            <a:r>
              <a:rPr lang="en-US"/>
              <a:t>Behaviors towards an employer</a:t>
            </a:r>
          </a:p>
          <a:p>
            <a:pPr eaLnBrk="1" hangingPunct="1">
              <a:buFontTx/>
              <a:buBlip>
                <a:blip r:embed="rId2"/>
              </a:buBlip>
            </a:pPr>
            <a:r>
              <a:rPr lang="en-US"/>
              <a:t>Behaviors towards clients</a:t>
            </a:r>
          </a:p>
          <a:p>
            <a:pPr eaLnBrk="1" hangingPunct="1">
              <a:buFontTx/>
              <a:buBlip>
                <a:blip r:embed="rId2"/>
              </a:buBlip>
            </a:pPr>
            <a:r>
              <a:rPr lang="en-US"/>
              <a:t>Behaviors towards peer groups</a:t>
            </a:r>
          </a:p>
          <a:p>
            <a:pPr eaLnBrk="1" hangingPunct="1">
              <a:buFontTx/>
              <a:buBlip>
                <a:blip r:embed="rId2"/>
              </a:buBlip>
            </a:pPr>
            <a:r>
              <a:rPr lang="en-US"/>
              <a:t>Adherence to ethical standards</a:t>
            </a:r>
          </a:p>
          <a:p>
            <a:pPr eaLnBrk="1" hangingPunct="1">
              <a:buFontTx/>
              <a:buBlip>
                <a:blip r:embed="rId2"/>
              </a:buBlip>
            </a:pPr>
            <a:r>
              <a:rPr lang="en-US"/>
              <a:t>Ability to manage job commitments</a:t>
            </a:r>
          </a:p>
          <a:p>
            <a:pPr eaLnBrk="1" hangingPunct="1">
              <a:buFontTx/>
              <a:buBlip>
                <a:blip r:embed="rId2"/>
              </a:buBlip>
            </a:pPr>
            <a:r>
              <a:rPr lang="en-US"/>
              <a:t>Ability to deal with cultural diversity</a:t>
            </a:r>
          </a:p>
          <a:p>
            <a:pPr eaLnBrk="1" hangingPunct="1">
              <a:buFontTx/>
              <a:buBlip>
                <a:blip r:embed="rId2"/>
              </a:buBlip>
            </a:pPr>
            <a:r>
              <a:rPr lang="en-US"/>
              <a:t>Ability to cope with change</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9F7FBAA8-575A-433C-926C-D7454BF2D8CB}" type="slidenum">
              <a:rPr lang="en-US" smtClean="0">
                <a:solidFill>
                  <a:srgbClr val="3F3F3F"/>
                </a:solidFill>
                <a:cs typeface="Arial" charset="0"/>
              </a:rPr>
              <a:pPr/>
              <a:t>18</a:t>
            </a:fld>
            <a:endParaRPr lang="en-US">
              <a:solidFill>
                <a:srgbClr val="3F3F3F"/>
              </a:solidFill>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Imperatives of the ACM Code of Ethics and Professional Conduct</a:t>
            </a:r>
          </a:p>
        </p:txBody>
      </p:sp>
      <p:sp>
        <p:nvSpPr>
          <p:cNvPr id="18434" name="Content Placeholder 2"/>
          <p:cNvSpPr>
            <a:spLocks noGrp="1"/>
          </p:cNvSpPr>
          <p:nvPr>
            <p:ph idx="1"/>
          </p:nvPr>
        </p:nvSpPr>
        <p:spPr/>
        <p:txBody>
          <a:bodyPr/>
          <a:lstStyle/>
          <a:p>
            <a:pPr eaLnBrk="1" hangingPunct="1">
              <a:buFontTx/>
              <a:buBlip>
                <a:blip r:embed="rId2"/>
              </a:buBlip>
            </a:pPr>
            <a:r>
              <a:rPr lang="en-US"/>
              <a:t>General moral imperatives</a:t>
            </a:r>
            <a:br>
              <a:rPr lang="en-US"/>
            </a:br>
            <a:endParaRPr lang="en-US"/>
          </a:p>
          <a:p>
            <a:pPr eaLnBrk="1" hangingPunct="1">
              <a:buFontTx/>
              <a:buBlip>
                <a:blip r:embed="rId2"/>
              </a:buBlip>
            </a:pPr>
            <a:r>
              <a:rPr lang="en-US"/>
              <a:t>Specific professional imperatives</a:t>
            </a:r>
            <a:br>
              <a:rPr lang="en-US"/>
            </a:br>
            <a:endParaRPr lang="en-US"/>
          </a:p>
          <a:p>
            <a:pPr eaLnBrk="1" hangingPunct="1">
              <a:buFontTx/>
              <a:buBlip>
                <a:blip r:embed="rId2"/>
              </a:buBlip>
            </a:pPr>
            <a:r>
              <a:rPr lang="en-US"/>
              <a:t>Organizational leadership imperatives</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F56DE78C-A250-4E91-B961-9646813C6076}" type="slidenum">
              <a:rPr lang="en-US" smtClean="0">
                <a:solidFill>
                  <a:srgbClr val="3F3F3F"/>
                </a:solidFill>
                <a:cs typeface="Arial" charset="0"/>
              </a:rPr>
              <a:pPr/>
              <a:t>19</a:t>
            </a:fld>
            <a:endParaRPr lang="en-US">
              <a:solidFill>
                <a:srgbClr val="3F3F3F"/>
              </a:solidFill>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t>“We had visitors from overseas meeting with us. At four o’clock pm, Jack, our senior technician, just got up and left and didn’t come back. We were all left floundering. The next day, when I asked him where he’d gone, he said he’d had to catch his regular train home!”</a:t>
            </a:r>
          </a:p>
          <a:p>
            <a:r>
              <a:rPr lang="en-US" dirty="0"/>
              <a:t>Managers are frustrated that many of their newer employees simply don’t understand what it means to “be professional” in their jobs. And older staff are sometimes stuck in a comfort zone, doing a job that was acceptable fifteen years ago and not recognizing that standards of working behavior have been ratcheted up since.</a:t>
            </a:r>
          </a:p>
          <a:p>
            <a:r>
              <a:rPr lang="en-US" dirty="0"/>
              <a:t>Colleges and universities do not normally teach professionalism. It remains an unarticulated set of working behaviors, attitudes, and expectations.</a:t>
            </a:r>
          </a:p>
          <a:p>
            <a:r>
              <a:rPr lang="en-US" dirty="0"/>
              <a:t>IT professionalism has never been more important. The days when IT workers were </a:t>
            </a:r>
            <a:r>
              <a:rPr lang="en-US" dirty="0" err="1"/>
              <a:t>hiden</a:t>
            </a:r>
            <a:r>
              <a:rPr lang="en-US" dirty="0"/>
              <a:t> away in a “glass house” or ivory tower somewhere are long gone.</a:t>
            </a:r>
          </a:p>
          <a:p>
            <a:r>
              <a:rPr lang="en-US" dirty="0"/>
              <a:t>Teamwork is the name of the game today.</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a:t>
            </a:fld>
            <a:endParaRPr lang="en-US"/>
          </a:p>
        </p:txBody>
      </p:sp>
    </p:spTree>
    <p:extLst>
      <p:ext uri="{BB962C8B-B14F-4D97-AF65-F5344CB8AC3E}">
        <p14:creationId xmlns:p14="http://schemas.microsoft.com/office/powerpoint/2010/main" val="92649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eaLnBrk="1" hangingPunct="1">
              <a:defRPr/>
            </a:pPr>
            <a:r>
              <a:rPr lang="en-US" dirty="0"/>
              <a:t>Principles of Managing for Professionalism</a:t>
            </a:r>
          </a:p>
        </p:txBody>
      </p:sp>
      <p:sp>
        <p:nvSpPr>
          <p:cNvPr id="19458" name="Content Placeholder 5"/>
          <p:cNvSpPr>
            <a:spLocks noGrp="1"/>
          </p:cNvSpPr>
          <p:nvPr>
            <p:ph sz="half" idx="1"/>
          </p:nvPr>
        </p:nvSpPr>
        <p:spPr/>
        <p:txBody>
          <a:bodyPr/>
          <a:lstStyle/>
          <a:p>
            <a:pPr eaLnBrk="1" hangingPunct="1">
              <a:buFontTx/>
              <a:buBlip>
                <a:blip r:embed="rId2"/>
              </a:buBlip>
            </a:pPr>
            <a:r>
              <a:rPr lang="en-US" b="1" dirty="0"/>
              <a:t>Corporate values and behavior can promote or discourage professionalism.</a:t>
            </a:r>
            <a:br>
              <a:rPr lang="en-US" b="1" dirty="0"/>
            </a:br>
            <a:endParaRPr lang="en-US" b="1" dirty="0"/>
          </a:p>
          <a:p>
            <a:pPr eaLnBrk="1" hangingPunct="1">
              <a:buFontTx/>
              <a:buBlip>
                <a:blip r:embed="rId2"/>
              </a:buBlip>
            </a:pPr>
            <a:r>
              <a:rPr lang="en-US" b="1" dirty="0"/>
              <a:t>Companies get the behavior they actually expect, not the behavior they say they want.</a:t>
            </a:r>
          </a:p>
          <a:p>
            <a:pPr eaLnBrk="1" hangingPunct="1">
              <a:buFontTx/>
              <a:buNone/>
            </a:pPr>
            <a:endParaRPr lang="en-US" dirty="0"/>
          </a:p>
        </p:txBody>
      </p:sp>
      <p:sp>
        <p:nvSpPr>
          <p:cNvPr id="19459" name="Content Placeholder 6"/>
          <p:cNvSpPr>
            <a:spLocks noGrp="1"/>
          </p:cNvSpPr>
          <p:nvPr>
            <p:ph sz="half" idx="2"/>
          </p:nvPr>
        </p:nvSpPr>
        <p:spPr>
          <a:xfrm>
            <a:off x="4861369" y="2160590"/>
            <a:ext cx="5349431" cy="4392610"/>
          </a:xfrm>
        </p:spPr>
        <p:txBody>
          <a:bodyPr/>
          <a:lstStyle/>
          <a:p>
            <a:pPr eaLnBrk="1" hangingPunct="1">
              <a:buFontTx/>
              <a:buBlip>
                <a:blip r:embed="rId2"/>
              </a:buBlip>
            </a:pPr>
            <a:r>
              <a:rPr lang="en-US" b="1" dirty="0"/>
              <a:t>Expectations of professionalism should be consistent from the top down and through all parts of the organization.</a:t>
            </a:r>
            <a:br>
              <a:rPr lang="en-US" b="1" dirty="0"/>
            </a:br>
            <a:endParaRPr lang="en-US" b="1" dirty="0"/>
          </a:p>
          <a:p>
            <a:pPr eaLnBrk="1" hangingPunct="1">
              <a:buFontTx/>
              <a:buBlip>
                <a:blip r:embed="rId2"/>
              </a:buBlip>
            </a:pPr>
            <a:r>
              <a:rPr lang="en-US" b="1" dirty="0"/>
              <a:t>Much professional behavior is </a:t>
            </a:r>
            <a:r>
              <a:rPr lang="en-US" b="1" i="1" dirty="0"/>
              <a:t>caught</a:t>
            </a:r>
            <a:r>
              <a:rPr lang="en-US" b="1" dirty="0"/>
              <a:t> not taught. </a:t>
            </a:r>
            <a:br>
              <a:rPr lang="en-US" dirty="0"/>
            </a:br>
            <a:endParaRPr lang="en-US" dirty="0"/>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FBA26740-586C-471A-9442-13753CFD9D12}" type="slidenum">
              <a:rPr lang="en-US" smtClean="0">
                <a:solidFill>
                  <a:srgbClr val="3F3F3F"/>
                </a:solidFill>
                <a:cs typeface="Arial" charset="0"/>
              </a:rPr>
              <a:pPr/>
              <a:t>20</a:t>
            </a:fld>
            <a:endParaRPr lang="en-US">
              <a:solidFill>
                <a:srgbClr val="3F3F3F"/>
              </a:solidFill>
              <a:cs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eaLnBrk="1" hangingPunct="1">
              <a:defRPr/>
            </a:pPr>
            <a:r>
              <a:rPr lang="en-US" dirty="0"/>
              <a:t>Tips for IT Managers</a:t>
            </a:r>
          </a:p>
        </p:txBody>
      </p:sp>
      <p:sp>
        <p:nvSpPr>
          <p:cNvPr id="20482" name="Content Placeholder 8"/>
          <p:cNvSpPr>
            <a:spLocks noGrp="1"/>
          </p:cNvSpPr>
          <p:nvPr>
            <p:ph sz="half" idx="1"/>
          </p:nvPr>
        </p:nvSpPr>
        <p:spPr>
          <a:xfrm>
            <a:off x="1905000" y="1600200"/>
            <a:ext cx="4038600" cy="4624388"/>
          </a:xfrm>
        </p:spPr>
        <p:txBody>
          <a:bodyPr/>
          <a:lstStyle/>
          <a:p>
            <a:pPr eaLnBrk="1" hangingPunct="1">
              <a:buFontTx/>
              <a:buBlip>
                <a:blip r:embed="rId2"/>
              </a:buBlip>
            </a:pPr>
            <a:r>
              <a:rPr lang="en-US"/>
              <a:t>Identify your corporate values and </a:t>
            </a:r>
            <a:r>
              <a:rPr lang="en-US" i="1"/>
              <a:t>live them</a:t>
            </a:r>
            <a:r>
              <a:rPr lang="en-US"/>
              <a:t>.</a:t>
            </a:r>
            <a:br>
              <a:rPr lang="en-US"/>
            </a:br>
            <a:endParaRPr lang="en-US"/>
          </a:p>
          <a:p>
            <a:pPr eaLnBrk="1" hangingPunct="1">
              <a:buFontTx/>
              <a:buBlip>
                <a:blip r:embed="rId2"/>
              </a:buBlip>
            </a:pPr>
            <a:r>
              <a:rPr lang="en-US"/>
              <a:t>Measure and reward what you value.</a:t>
            </a:r>
            <a:br>
              <a:rPr lang="en-US"/>
            </a:br>
            <a:endParaRPr lang="en-US"/>
          </a:p>
          <a:p>
            <a:pPr eaLnBrk="1" hangingPunct="1">
              <a:buFontTx/>
              <a:buBlip>
                <a:blip r:embed="rId2"/>
              </a:buBlip>
            </a:pPr>
            <a:r>
              <a:rPr lang="en-US"/>
              <a:t>Model professionalism for your staff.</a:t>
            </a:r>
          </a:p>
        </p:txBody>
      </p:sp>
      <p:sp>
        <p:nvSpPr>
          <p:cNvPr id="20483" name="Content Placeholder 9"/>
          <p:cNvSpPr>
            <a:spLocks noGrp="1"/>
          </p:cNvSpPr>
          <p:nvPr>
            <p:ph sz="half" idx="2"/>
          </p:nvPr>
        </p:nvSpPr>
        <p:spPr>
          <a:xfrm>
            <a:off x="6172200" y="1600200"/>
            <a:ext cx="4038600" cy="4724400"/>
          </a:xfrm>
        </p:spPr>
        <p:txBody>
          <a:bodyPr/>
          <a:lstStyle/>
          <a:p>
            <a:pPr eaLnBrk="1" hangingPunct="1">
              <a:buFontTx/>
              <a:buBlip>
                <a:blip r:embed="rId2"/>
              </a:buBlip>
            </a:pPr>
            <a:r>
              <a:rPr lang="en-US"/>
              <a:t>Seek out and eliminate inconsistencies between espoused company values and actual HR and management practices.</a:t>
            </a:r>
            <a:br>
              <a:rPr lang="en-US"/>
            </a:br>
            <a:endParaRPr lang="en-US"/>
          </a:p>
          <a:p>
            <a:pPr eaLnBrk="1" hangingPunct="1">
              <a:buFontTx/>
              <a:buBlip>
                <a:blip r:embed="rId2"/>
              </a:buBlip>
            </a:pPr>
            <a:r>
              <a:rPr lang="en-US"/>
              <a:t>Provide mentoring and training in professional attitudes and behavior.</a:t>
            </a:r>
          </a:p>
        </p:txBody>
      </p:sp>
      <p:sp>
        <p:nvSpPr>
          <p:cNvPr id="5" name="Slide Number Placeholder 4"/>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5-</a:t>
            </a:r>
            <a:fld id="{DCF4D3AE-EB2F-40BB-B96B-8EBE157CB2F7}" type="slidenum">
              <a:rPr lang="en-US" smtClean="0">
                <a:solidFill>
                  <a:srgbClr val="3F3F3F"/>
                </a:solidFill>
                <a:cs typeface="Arial" charset="0"/>
              </a:rPr>
              <a:pPr/>
              <a:t>21</a:t>
            </a:fld>
            <a:endParaRPr lang="en-US">
              <a:solidFill>
                <a:srgbClr val="3F3F3F"/>
              </a:solidFill>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eaLnBrk="1" hangingPunct="1">
              <a:defRPr/>
            </a:pPr>
            <a:r>
              <a:rPr lang="en-US" dirty="0"/>
              <a:t>Principles of Professionalism for IT Workers</a:t>
            </a:r>
          </a:p>
        </p:txBody>
      </p:sp>
      <p:sp>
        <p:nvSpPr>
          <p:cNvPr id="21506" name="Content Placeholder 6"/>
          <p:cNvSpPr>
            <a:spLocks noGrp="1"/>
          </p:cNvSpPr>
          <p:nvPr>
            <p:ph idx="1"/>
          </p:nvPr>
        </p:nvSpPr>
        <p:spPr/>
        <p:txBody>
          <a:bodyPr>
            <a:normAutofit/>
          </a:bodyPr>
          <a:lstStyle/>
          <a:p>
            <a:pPr marL="631825" indent="-514350">
              <a:buClr>
                <a:schemeClr val="tx1"/>
              </a:buClr>
              <a:buSzPct val="90000"/>
              <a:buFont typeface="Corbel" pitchFamily="34" charset="0"/>
              <a:buAutoNum type="arabicPeriod"/>
            </a:pPr>
            <a:r>
              <a:rPr lang="en-US" sz="2000" b="1" dirty="0"/>
              <a:t>Comportment</a:t>
            </a:r>
            <a:br>
              <a:rPr lang="en-US" sz="2000" b="1" dirty="0"/>
            </a:br>
            <a:endParaRPr lang="en-US" sz="2000" b="1" dirty="0"/>
          </a:p>
          <a:p>
            <a:pPr marL="631825" indent="-514350">
              <a:buClr>
                <a:schemeClr val="tx1"/>
              </a:buClr>
              <a:buSzPct val="90000"/>
              <a:buFont typeface="Corbel" pitchFamily="34" charset="0"/>
              <a:buAutoNum type="arabicPeriod"/>
            </a:pPr>
            <a:r>
              <a:rPr lang="en-US" sz="2000" b="1" dirty="0"/>
              <a:t>Preparation</a:t>
            </a:r>
            <a:br>
              <a:rPr lang="en-US" sz="2000" b="1" dirty="0"/>
            </a:br>
            <a:endParaRPr lang="en-US" sz="2000" b="1" dirty="0"/>
          </a:p>
          <a:p>
            <a:pPr marL="631825" indent="-514350">
              <a:buClr>
                <a:schemeClr val="tx1"/>
              </a:buClr>
              <a:buSzPct val="90000"/>
              <a:buFont typeface="Corbel" pitchFamily="34" charset="0"/>
              <a:buAutoNum type="arabicPeriod"/>
            </a:pPr>
            <a:r>
              <a:rPr lang="en-US" sz="2000" b="1" dirty="0"/>
              <a:t>Communication</a:t>
            </a:r>
            <a:br>
              <a:rPr lang="en-US" sz="2000" b="1" dirty="0"/>
            </a:br>
            <a:endParaRPr lang="en-US" sz="2000" b="1" dirty="0"/>
          </a:p>
          <a:p>
            <a:pPr marL="631825" indent="-514350">
              <a:buClr>
                <a:schemeClr val="tx1"/>
              </a:buClr>
              <a:buSzPct val="90000"/>
              <a:buFont typeface="Corbel" pitchFamily="34" charset="0"/>
              <a:buAutoNum type="arabicPeriod"/>
            </a:pPr>
            <a:r>
              <a:rPr lang="en-US" sz="2000" b="1" dirty="0"/>
              <a:t>Judgment</a:t>
            </a:r>
            <a:br>
              <a:rPr lang="en-US" sz="2000" b="1" dirty="0"/>
            </a:br>
            <a:endParaRPr lang="en-US" sz="2000" b="1" dirty="0"/>
          </a:p>
          <a:p>
            <a:pPr marL="631825" indent="-514350">
              <a:buClr>
                <a:schemeClr val="tx1"/>
              </a:buClr>
              <a:buSzPct val="90000"/>
              <a:buFont typeface="Corbel" pitchFamily="34" charset="0"/>
              <a:buAutoNum type="arabicPeriod"/>
            </a:pPr>
            <a:r>
              <a:rPr lang="en-US" sz="2000" b="1" dirty="0"/>
              <a:t>Attitude</a:t>
            </a:r>
          </a:p>
        </p:txBody>
      </p:sp>
      <p:sp>
        <p:nvSpPr>
          <p:cNvPr id="5" name="Slide Number Placeholder 4"/>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5-</a:t>
            </a:r>
            <a:fld id="{E0ECAF23-3A05-4543-8283-6803809D4B47}" type="slidenum">
              <a:rPr lang="en-US" smtClean="0">
                <a:solidFill>
                  <a:srgbClr val="3F3F3F"/>
                </a:solidFill>
                <a:cs typeface="Arial" charset="0"/>
              </a:rPr>
              <a:pPr/>
              <a:t>22</a:t>
            </a:fld>
            <a:endParaRPr lang="en-US">
              <a:solidFill>
                <a:srgbClr val="3F3F3F"/>
              </a:solidFill>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Comportment</a:t>
            </a:r>
          </a:p>
        </p:txBody>
      </p:sp>
      <p:sp>
        <p:nvSpPr>
          <p:cNvPr id="22530" name="Content Placeholder 2"/>
          <p:cNvSpPr>
            <a:spLocks noGrp="1"/>
          </p:cNvSpPr>
          <p:nvPr>
            <p:ph sz="half" idx="1"/>
          </p:nvPr>
        </p:nvSpPr>
        <p:spPr/>
        <p:txBody>
          <a:bodyPr/>
          <a:lstStyle/>
          <a:p>
            <a:pPr eaLnBrk="1" hangingPunct="1">
              <a:buFontTx/>
              <a:buBlip>
                <a:blip r:embed="rId3"/>
              </a:buBlip>
            </a:pPr>
            <a:r>
              <a:rPr lang="en-US" b="1" dirty="0"/>
              <a:t>Principle 1:</a:t>
            </a:r>
            <a:br>
              <a:rPr lang="en-US" dirty="0"/>
            </a:br>
            <a:r>
              <a:rPr lang="en-US" dirty="0"/>
              <a:t>An IT worker’s professionalism is often judged by his or her </a:t>
            </a:r>
            <a:r>
              <a:rPr lang="en-US" u="sng" dirty="0"/>
              <a:t>dress</a:t>
            </a:r>
            <a:r>
              <a:rPr lang="en-US" dirty="0"/>
              <a:t> and </a:t>
            </a:r>
            <a:r>
              <a:rPr lang="en-US" u="sng" dirty="0"/>
              <a:t>manner</a:t>
            </a:r>
            <a:r>
              <a:rPr lang="en-US" dirty="0"/>
              <a:t> towards others.</a:t>
            </a:r>
          </a:p>
        </p:txBody>
      </p:sp>
      <p:sp>
        <p:nvSpPr>
          <p:cNvPr id="22531" name="Content Placeholder 4"/>
          <p:cNvSpPr>
            <a:spLocks noGrp="1"/>
          </p:cNvSpPr>
          <p:nvPr>
            <p:ph sz="half" idx="2"/>
          </p:nvPr>
        </p:nvSpPr>
        <p:spPr/>
        <p:txBody>
          <a:bodyPr/>
          <a:lstStyle/>
          <a:p>
            <a:pPr eaLnBrk="1" hangingPunct="1">
              <a:buFontTx/>
              <a:buBlip>
                <a:blip r:embed="rId3"/>
              </a:buBlip>
            </a:pPr>
            <a:r>
              <a:rPr lang="en-US" b="1" dirty="0"/>
              <a:t>Tip:</a:t>
            </a:r>
            <a:br>
              <a:rPr lang="en-US" dirty="0"/>
            </a:br>
            <a:r>
              <a:rPr lang="en-US" dirty="0"/>
              <a:t>When in doubt, an IT worker should model the comportment of the best </a:t>
            </a:r>
            <a:r>
              <a:rPr lang="en-US" u="sng" dirty="0"/>
              <a:t>exemplar in the office </a:t>
            </a:r>
            <a:r>
              <a:rPr lang="en-US" dirty="0"/>
              <a:t>and dress as well as one’s </a:t>
            </a:r>
            <a:r>
              <a:rPr lang="en-US" u="sng" dirty="0"/>
              <a:t>immediate supervisor.</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C64165FB-5A20-4DE6-BA49-7274C0EDFDD8}" type="slidenum">
              <a:rPr lang="en-US" smtClean="0">
                <a:solidFill>
                  <a:srgbClr val="3F3F3F"/>
                </a:solidFill>
                <a:cs typeface="Arial" charset="0"/>
              </a:rPr>
              <a:pPr/>
              <a:t>23</a:t>
            </a:fld>
            <a:endParaRPr lang="en-US">
              <a:solidFill>
                <a:srgbClr val="3F3F3F"/>
              </a:solidFill>
              <a:cs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Preparation</a:t>
            </a:r>
          </a:p>
        </p:txBody>
      </p:sp>
      <p:sp>
        <p:nvSpPr>
          <p:cNvPr id="23554" name="Content Placeholder 2"/>
          <p:cNvSpPr>
            <a:spLocks noGrp="1"/>
          </p:cNvSpPr>
          <p:nvPr>
            <p:ph sz="half" idx="1"/>
          </p:nvPr>
        </p:nvSpPr>
        <p:spPr/>
        <p:txBody>
          <a:bodyPr/>
          <a:lstStyle/>
          <a:p>
            <a:pPr eaLnBrk="1" hangingPunct="1">
              <a:buFontTx/>
              <a:buBlip>
                <a:blip r:embed="rId3"/>
              </a:buBlip>
            </a:pPr>
            <a:r>
              <a:rPr lang="en-US" b="1" dirty="0"/>
              <a:t>Principle 2:</a:t>
            </a:r>
            <a:br>
              <a:rPr lang="en-US" dirty="0"/>
            </a:br>
            <a:r>
              <a:rPr lang="en-US" dirty="0"/>
              <a:t>Professionalism means that </a:t>
            </a:r>
            <a:r>
              <a:rPr lang="en-US" u="sng" dirty="0"/>
              <a:t>others can trust what an IT worker says and does. </a:t>
            </a:r>
            <a:r>
              <a:rPr lang="en-US" dirty="0"/>
              <a:t>This comes from being </a:t>
            </a:r>
            <a:r>
              <a:rPr lang="en-US" u="sng" dirty="0"/>
              <a:t>prepared</a:t>
            </a:r>
            <a:r>
              <a:rPr lang="en-US" dirty="0"/>
              <a:t> and </a:t>
            </a:r>
            <a:r>
              <a:rPr lang="en-US" u="sng" dirty="0"/>
              <a:t>organized</a:t>
            </a:r>
            <a:r>
              <a:rPr lang="en-US" dirty="0"/>
              <a:t>.</a:t>
            </a:r>
          </a:p>
        </p:txBody>
      </p:sp>
      <p:sp>
        <p:nvSpPr>
          <p:cNvPr id="23555" name="Content Placeholder 3"/>
          <p:cNvSpPr>
            <a:spLocks noGrp="1"/>
          </p:cNvSpPr>
          <p:nvPr>
            <p:ph sz="half" idx="2"/>
          </p:nvPr>
        </p:nvSpPr>
        <p:spPr/>
        <p:txBody>
          <a:bodyPr/>
          <a:lstStyle/>
          <a:p>
            <a:pPr eaLnBrk="1" hangingPunct="1">
              <a:buFontTx/>
              <a:buBlip>
                <a:blip r:embed="rId3"/>
              </a:buBlip>
            </a:pPr>
            <a:r>
              <a:rPr lang="en-US" b="1" dirty="0"/>
              <a:t>Tips:</a:t>
            </a:r>
            <a:br>
              <a:rPr lang="en-US" dirty="0"/>
            </a:br>
            <a:r>
              <a:rPr lang="en-US" dirty="0"/>
              <a:t>Take time to </a:t>
            </a:r>
            <a:r>
              <a:rPr lang="en-US" u="sng" dirty="0"/>
              <a:t>interact informally</a:t>
            </a:r>
            <a:r>
              <a:rPr lang="en-US" dirty="0"/>
              <a:t> with users</a:t>
            </a:r>
            <a:br>
              <a:rPr lang="en-US" dirty="0"/>
            </a:br>
            <a:br>
              <a:rPr lang="en-US" dirty="0"/>
            </a:br>
            <a:r>
              <a:rPr lang="en-US" dirty="0"/>
              <a:t>Take time to get to </a:t>
            </a:r>
            <a:r>
              <a:rPr lang="en-US" u="sng" dirty="0"/>
              <a:t>know the business</a:t>
            </a:r>
            <a:br>
              <a:rPr lang="en-US" dirty="0"/>
            </a:br>
            <a:br>
              <a:rPr lang="en-US" dirty="0"/>
            </a:br>
            <a:r>
              <a:rPr lang="en-US" dirty="0"/>
              <a:t>Seek out and utilize any resources that help you get organized</a:t>
            </a:r>
          </a:p>
        </p:txBody>
      </p:sp>
      <p:sp>
        <p:nvSpPr>
          <p:cNvPr id="5" name="Slide Number Placeholder 4"/>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5-</a:t>
            </a:r>
            <a:fld id="{093FFEC5-E6F6-45CA-B03C-E9AA5F7EC73E}" type="slidenum">
              <a:rPr lang="en-US" smtClean="0">
                <a:solidFill>
                  <a:srgbClr val="3F3F3F"/>
                </a:solidFill>
                <a:cs typeface="Arial" charset="0"/>
              </a:rPr>
              <a:pPr/>
              <a:t>24</a:t>
            </a:fld>
            <a:endParaRPr lang="en-US">
              <a:solidFill>
                <a:srgbClr val="3F3F3F"/>
              </a:solidFill>
              <a:cs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Communication</a:t>
            </a:r>
          </a:p>
        </p:txBody>
      </p:sp>
      <p:sp>
        <p:nvSpPr>
          <p:cNvPr id="24578" name="Content Placeholder 2"/>
          <p:cNvSpPr>
            <a:spLocks noGrp="1"/>
          </p:cNvSpPr>
          <p:nvPr>
            <p:ph sz="half" idx="1"/>
          </p:nvPr>
        </p:nvSpPr>
        <p:spPr/>
        <p:txBody>
          <a:bodyPr/>
          <a:lstStyle/>
          <a:p>
            <a:pPr eaLnBrk="1" hangingPunct="1">
              <a:buFontTx/>
              <a:buBlip>
                <a:blip r:embed="rId3"/>
              </a:buBlip>
            </a:pPr>
            <a:r>
              <a:rPr lang="en-US" b="1" dirty="0"/>
              <a:t>Principle 3:</a:t>
            </a:r>
            <a:br>
              <a:rPr lang="en-US" dirty="0"/>
            </a:br>
            <a:r>
              <a:rPr lang="en-US" u="sng" dirty="0"/>
              <a:t>Good communication </a:t>
            </a:r>
            <a:r>
              <a:rPr lang="en-US" dirty="0"/>
              <a:t>skills are essential to building professional relationships.</a:t>
            </a:r>
          </a:p>
        </p:txBody>
      </p:sp>
      <p:sp>
        <p:nvSpPr>
          <p:cNvPr id="24579" name="Content Placeholder 3"/>
          <p:cNvSpPr>
            <a:spLocks noGrp="1"/>
          </p:cNvSpPr>
          <p:nvPr>
            <p:ph sz="half" idx="2"/>
          </p:nvPr>
        </p:nvSpPr>
        <p:spPr/>
        <p:txBody>
          <a:bodyPr/>
          <a:lstStyle/>
          <a:p>
            <a:pPr eaLnBrk="1" hangingPunct="1">
              <a:buFontTx/>
              <a:buBlip>
                <a:blip r:embed="rId3"/>
              </a:buBlip>
            </a:pPr>
            <a:r>
              <a:rPr lang="en-US" b="1" dirty="0"/>
              <a:t>Tips:</a:t>
            </a:r>
            <a:br>
              <a:rPr lang="en-US" dirty="0"/>
            </a:br>
            <a:r>
              <a:rPr lang="en-US" dirty="0"/>
              <a:t>Seek advice from other  professionals.</a:t>
            </a:r>
            <a:br>
              <a:rPr lang="en-US" dirty="0"/>
            </a:br>
            <a:br>
              <a:rPr lang="en-US" dirty="0"/>
            </a:br>
            <a:r>
              <a:rPr lang="en-US" dirty="0"/>
              <a:t>Use resources that will improve written communications.</a:t>
            </a:r>
            <a:br>
              <a:rPr lang="en-US" dirty="0"/>
            </a:br>
            <a:br>
              <a:rPr lang="en-US" dirty="0"/>
            </a:br>
            <a:r>
              <a:rPr lang="en-US" dirty="0"/>
              <a:t>Document commitments and promises and ensure they are met.</a:t>
            </a:r>
          </a:p>
        </p:txBody>
      </p:sp>
      <p:sp>
        <p:nvSpPr>
          <p:cNvPr id="5" name="Slide Number Placeholder 4"/>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5-</a:t>
            </a:r>
            <a:fld id="{A17AAFAB-7902-4241-B819-85745C8C9452}" type="slidenum">
              <a:rPr lang="en-US" smtClean="0">
                <a:solidFill>
                  <a:srgbClr val="3F3F3F"/>
                </a:solidFill>
                <a:cs typeface="Arial" charset="0"/>
              </a:rPr>
              <a:pPr/>
              <a:t>25</a:t>
            </a:fld>
            <a:endParaRPr lang="en-US">
              <a:solidFill>
                <a:srgbClr val="3F3F3F"/>
              </a:solidFill>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Judgment</a:t>
            </a:r>
          </a:p>
        </p:txBody>
      </p:sp>
      <p:sp>
        <p:nvSpPr>
          <p:cNvPr id="25602" name="Content Placeholder 2"/>
          <p:cNvSpPr>
            <a:spLocks noGrp="1"/>
          </p:cNvSpPr>
          <p:nvPr>
            <p:ph sz="half" idx="1"/>
          </p:nvPr>
        </p:nvSpPr>
        <p:spPr/>
        <p:txBody>
          <a:bodyPr/>
          <a:lstStyle/>
          <a:p>
            <a:pPr eaLnBrk="1" hangingPunct="1">
              <a:buFontTx/>
              <a:buBlip>
                <a:blip r:embed="rId2"/>
              </a:buBlip>
            </a:pPr>
            <a:r>
              <a:rPr lang="en-US" b="1" dirty="0"/>
              <a:t>Principle 4:</a:t>
            </a:r>
            <a:br>
              <a:rPr lang="en-US" dirty="0"/>
            </a:br>
            <a:r>
              <a:rPr lang="en-US" dirty="0"/>
              <a:t>Professionalism means </a:t>
            </a:r>
            <a:r>
              <a:rPr lang="en-US" u="sng" dirty="0"/>
              <a:t>making the right choices for the organization as a whole, </a:t>
            </a:r>
            <a:r>
              <a:rPr lang="en-US" dirty="0"/>
              <a:t>not just a specific area.</a:t>
            </a:r>
          </a:p>
        </p:txBody>
      </p:sp>
      <p:sp>
        <p:nvSpPr>
          <p:cNvPr id="25603" name="Content Placeholder 3"/>
          <p:cNvSpPr>
            <a:spLocks noGrp="1"/>
          </p:cNvSpPr>
          <p:nvPr>
            <p:ph sz="half" idx="2"/>
          </p:nvPr>
        </p:nvSpPr>
        <p:spPr/>
        <p:txBody>
          <a:bodyPr/>
          <a:lstStyle/>
          <a:p>
            <a:pPr eaLnBrk="1" hangingPunct="1">
              <a:buFontTx/>
              <a:buBlip>
                <a:blip r:embed="rId2"/>
              </a:buBlip>
            </a:pPr>
            <a:r>
              <a:rPr lang="en-US" b="1" dirty="0"/>
              <a:t>Tips:</a:t>
            </a:r>
            <a:br>
              <a:rPr lang="en-US" dirty="0"/>
            </a:br>
            <a:r>
              <a:rPr lang="en-US" dirty="0"/>
              <a:t>Make sure of all facts first.</a:t>
            </a:r>
            <a:br>
              <a:rPr lang="en-US" dirty="0"/>
            </a:br>
            <a:br>
              <a:rPr lang="en-US" dirty="0"/>
            </a:br>
            <a:r>
              <a:rPr lang="en-US" dirty="0"/>
              <a:t>Maintain a service orientation.</a:t>
            </a:r>
            <a:br>
              <a:rPr lang="en-US" dirty="0"/>
            </a:br>
            <a:br>
              <a:rPr lang="en-US" dirty="0"/>
            </a:br>
            <a:r>
              <a:rPr lang="en-US" dirty="0"/>
              <a:t>Be familiar with corporate standards and laws regarding computing.</a:t>
            </a:r>
            <a:br>
              <a:rPr lang="en-US" dirty="0"/>
            </a:br>
            <a:br>
              <a:rPr lang="en-US" dirty="0"/>
            </a:br>
            <a:r>
              <a:rPr lang="en-US" dirty="0"/>
              <a:t>Be flexible, find a negotiated way forward.</a:t>
            </a:r>
          </a:p>
        </p:txBody>
      </p:sp>
      <p:sp>
        <p:nvSpPr>
          <p:cNvPr id="5" name="Slide Number Placeholder 4"/>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dirty="0">
                <a:solidFill>
                  <a:srgbClr val="3F3F3F"/>
                </a:solidFill>
                <a:cs typeface="Arial" charset="0"/>
              </a:rPr>
              <a:t>5-</a:t>
            </a:r>
            <a:fld id="{B0EA5253-EC7E-44F2-8CE9-BA2BECC055AB}" type="slidenum">
              <a:rPr lang="en-US" smtClean="0">
                <a:solidFill>
                  <a:srgbClr val="3F3F3F"/>
                </a:solidFill>
                <a:cs typeface="Arial" charset="0"/>
              </a:rPr>
              <a:pPr/>
              <a:t>26</a:t>
            </a:fld>
            <a:endParaRPr lang="en-US" dirty="0">
              <a:solidFill>
                <a:srgbClr val="3F3F3F"/>
              </a:solidFill>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Attitude</a:t>
            </a:r>
          </a:p>
        </p:txBody>
      </p:sp>
      <p:sp>
        <p:nvSpPr>
          <p:cNvPr id="26626" name="Content Placeholder 2"/>
          <p:cNvSpPr>
            <a:spLocks noGrp="1"/>
          </p:cNvSpPr>
          <p:nvPr>
            <p:ph sz="half" idx="1"/>
          </p:nvPr>
        </p:nvSpPr>
        <p:spPr/>
        <p:txBody>
          <a:bodyPr/>
          <a:lstStyle/>
          <a:p>
            <a:pPr eaLnBrk="1" hangingPunct="1">
              <a:buFontTx/>
              <a:buBlip>
                <a:blip r:embed="rId3"/>
              </a:buBlip>
            </a:pPr>
            <a:r>
              <a:rPr lang="en-US" b="1" dirty="0"/>
              <a:t>Principle 5:</a:t>
            </a:r>
            <a:br>
              <a:rPr lang="en-US" dirty="0"/>
            </a:br>
            <a:r>
              <a:rPr lang="en-US" dirty="0"/>
              <a:t>Professionalism means </a:t>
            </a:r>
            <a:r>
              <a:rPr lang="en-US" u="sng" dirty="0"/>
              <a:t>a positive attitude toward work, other people, and one’s employer</a:t>
            </a:r>
            <a:r>
              <a:rPr lang="en-US" dirty="0"/>
              <a:t>.</a:t>
            </a:r>
          </a:p>
        </p:txBody>
      </p:sp>
      <p:sp>
        <p:nvSpPr>
          <p:cNvPr id="26627" name="Content Placeholder 3"/>
          <p:cNvSpPr>
            <a:spLocks noGrp="1"/>
          </p:cNvSpPr>
          <p:nvPr>
            <p:ph sz="half" idx="2"/>
          </p:nvPr>
        </p:nvSpPr>
        <p:spPr/>
        <p:txBody>
          <a:bodyPr/>
          <a:lstStyle/>
          <a:p>
            <a:pPr eaLnBrk="1" hangingPunct="1">
              <a:buFontTx/>
              <a:buBlip>
                <a:blip r:embed="rId3"/>
              </a:buBlip>
            </a:pPr>
            <a:r>
              <a:rPr lang="en-US" b="1" dirty="0"/>
              <a:t>Tips:</a:t>
            </a:r>
            <a:br>
              <a:rPr lang="en-US" dirty="0"/>
            </a:br>
            <a:r>
              <a:rPr lang="en-US" dirty="0"/>
              <a:t>Seek opportunities for personal growth.</a:t>
            </a:r>
            <a:br>
              <a:rPr lang="en-US" dirty="0"/>
            </a:br>
            <a:br>
              <a:rPr lang="en-US" dirty="0"/>
            </a:br>
            <a:r>
              <a:rPr lang="en-US" dirty="0"/>
              <a:t>Save highly critical remarks for private communication.</a:t>
            </a:r>
            <a:br>
              <a:rPr lang="en-US" dirty="0"/>
            </a:br>
            <a:br>
              <a:rPr lang="en-US" dirty="0"/>
            </a:br>
            <a:r>
              <a:rPr lang="en-US" dirty="0"/>
              <a:t>Attitude and demeanor will be used to judge.</a:t>
            </a:r>
          </a:p>
        </p:txBody>
      </p:sp>
      <p:sp>
        <p:nvSpPr>
          <p:cNvPr id="5" name="Slide Number Placeholder 4"/>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5-</a:t>
            </a:r>
            <a:fld id="{85BEEE5C-B2A0-4C8E-B7DD-AE0908EE5B53}" type="slidenum">
              <a:rPr lang="en-US" smtClean="0">
                <a:solidFill>
                  <a:srgbClr val="3F3F3F"/>
                </a:solidFill>
                <a:cs typeface="Arial" charset="0"/>
              </a:rPr>
              <a:pPr/>
              <a:t>27</a:t>
            </a:fld>
            <a:endParaRPr lang="en-US">
              <a:solidFill>
                <a:srgbClr val="3F3F3F"/>
              </a:solidFill>
              <a:cs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dirty="0"/>
              <a:t>Advice for IT Managers</a:t>
            </a:r>
          </a:p>
        </p:txBody>
      </p:sp>
      <p:sp>
        <p:nvSpPr>
          <p:cNvPr id="27650" name="Content Placeholder 6"/>
          <p:cNvSpPr>
            <a:spLocks noGrp="1"/>
          </p:cNvSpPr>
          <p:nvPr>
            <p:ph idx="1"/>
          </p:nvPr>
        </p:nvSpPr>
        <p:spPr/>
        <p:txBody>
          <a:bodyPr/>
          <a:lstStyle/>
          <a:p>
            <a:pPr eaLnBrk="1" hangingPunct="1">
              <a:buFontTx/>
              <a:buBlip>
                <a:blip r:embed="rId2"/>
              </a:buBlip>
            </a:pPr>
            <a:r>
              <a:rPr lang="en-US" dirty="0"/>
              <a:t>Get consensus on the meaning of professionalism.</a:t>
            </a:r>
            <a:br>
              <a:rPr lang="en-US" dirty="0"/>
            </a:br>
            <a:endParaRPr lang="en-US" dirty="0"/>
          </a:p>
          <a:p>
            <a:pPr eaLnBrk="1" hangingPunct="1">
              <a:buFontTx/>
              <a:buBlip>
                <a:blip r:embed="rId2"/>
              </a:buBlip>
            </a:pPr>
            <a:r>
              <a:rPr lang="en-US" dirty="0"/>
              <a:t>Articulate values.</a:t>
            </a:r>
            <a:br>
              <a:rPr lang="en-US" dirty="0"/>
            </a:br>
            <a:endParaRPr lang="en-US" dirty="0"/>
          </a:p>
          <a:p>
            <a:pPr eaLnBrk="1" hangingPunct="1">
              <a:buFontTx/>
              <a:buBlip>
                <a:blip r:embed="rId2"/>
              </a:buBlip>
            </a:pPr>
            <a:r>
              <a:rPr lang="en-US" dirty="0"/>
              <a:t>Provide resources to support professionalism.</a:t>
            </a:r>
          </a:p>
        </p:txBody>
      </p:sp>
      <p:sp>
        <p:nvSpPr>
          <p:cNvPr id="5" name="Slide Number Placeholder 4"/>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5-</a:t>
            </a:r>
            <a:fld id="{3E27FCBC-0886-4CAB-80F2-96C02C126F07}" type="slidenum">
              <a:rPr lang="en-US" smtClean="0">
                <a:solidFill>
                  <a:srgbClr val="3F3F3F"/>
                </a:solidFill>
                <a:cs typeface="Arial" charset="0"/>
              </a:rPr>
              <a:pPr/>
              <a:t>28</a:t>
            </a:fld>
            <a:endParaRPr lang="en-US">
              <a:solidFill>
                <a:srgbClr val="3F3F3F"/>
              </a:solidFill>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Advice for IT Managers Continued</a:t>
            </a:r>
          </a:p>
        </p:txBody>
      </p:sp>
      <p:sp>
        <p:nvSpPr>
          <p:cNvPr id="28674" name="Content Placeholder 2"/>
          <p:cNvSpPr>
            <a:spLocks noGrp="1"/>
          </p:cNvSpPr>
          <p:nvPr>
            <p:ph idx="1"/>
          </p:nvPr>
        </p:nvSpPr>
        <p:spPr/>
        <p:txBody>
          <a:bodyPr/>
          <a:lstStyle/>
          <a:p>
            <a:pPr eaLnBrk="1" hangingPunct="1">
              <a:buFontTx/>
              <a:buBlip>
                <a:blip r:embed="rId2"/>
              </a:buBlip>
            </a:pPr>
            <a:r>
              <a:rPr lang="en-US"/>
              <a:t>Grow professionalism in small steps.</a:t>
            </a:r>
            <a:br>
              <a:rPr lang="en-US"/>
            </a:br>
            <a:endParaRPr lang="en-US"/>
          </a:p>
          <a:p>
            <a:pPr eaLnBrk="1" hangingPunct="1">
              <a:buFontTx/>
              <a:buBlip>
                <a:blip r:embed="rId2"/>
              </a:buBlip>
            </a:pPr>
            <a:r>
              <a:rPr lang="en-US"/>
              <a:t>Offer intensive mentoring for staff who are willing to change.</a:t>
            </a:r>
            <a:br>
              <a:rPr lang="en-US"/>
            </a:br>
            <a:endParaRPr lang="en-US"/>
          </a:p>
          <a:p>
            <a:pPr eaLnBrk="1" hangingPunct="1">
              <a:buFontTx/>
              <a:buBlip>
                <a:blip r:embed="rId2"/>
              </a:buBlip>
            </a:pPr>
            <a:r>
              <a:rPr lang="en-US"/>
              <a:t>Help people find their niche.</a:t>
            </a:r>
            <a:br>
              <a:rPr lang="en-US"/>
            </a:br>
            <a:endParaRPr lang="en-US"/>
          </a:p>
          <a:p>
            <a:pPr eaLnBrk="1" hangingPunct="1">
              <a:buFontTx/>
              <a:buBlip>
                <a:blip r:embed="rId2"/>
              </a:buBlip>
            </a:pPr>
            <a:r>
              <a:rPr lang="en-US"/>
              <a:t>Weed out people whose attitudes are destructive.</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2AE5EA8A-21EB-46E6-AA5A-A877DBCBCC5E}" type="slidenum">
              <a:rPr lang="en-US" smtClean="0">
                <a:solidFill>
                  <a:srgbClr val="3F3F3F"/>
                </a:solidFill>
                <a:cs typeface="Arial" charset="0"/>
              </a:rPr>
              <a:pPr/>
              <a:t>29</a:t>
            </a:fld>
            <a:endParaRPr lang="en-US">
              <a:solidFill>
                <a:srgbClr val="3F3F3F"/>
              </a:solidFill>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vs. Professionalism</a:t>
            </a:r>
          </a:p>
        </p:txBody>
      </p:sp>
      <p:sp>
        <p:nvSpPr>
          <p:cNvPr id="3" name="Content Placeholder 2"/>
          <p:cNvSpPr>
            <a:spLocks noGrp="1"/>
          </p:cNvSpPr>
          <p:nvPr>
            <p:ph idx="1"/>
          </p:nvPr>
        </p:nvSpPr>
        <p:spPr/>
        <p:txBody>
          <a:bodyPr/>
          <a:lstStyle/>
          <a:p>
            <a:r>
              <a:rPr lang="en-US" dirty="0"/>
              <a:t>A classic profession is characterized by a systematic body of theory; recognized professional authority; community sanctions; a regulative code of ethics; and a culture of norms, values, and symbols.</a:t>
            </a:r>
          </a:p>
          <a:p>
            <a:pPr lvl="1"/>
            <a:r>
              <a:rPr lang="en-US" dirty="0"/>
              <a:t>Examples: accountants, doctors, engineers</a:t>
            </a:r>
          </a:p>
          <a:p>
            <a:r>
              <a:rPr lang="en-US" dirty="0"/>
              <a:t>IT workers have a systemic body of theory, but they meet none of the other criteria for an established professional group.</a:t>
            </a:r>
          </a:p>
          <a:p>
            <a:r>
              <a:rPr lang="en-US" dirty="0"/>
              <a:t>Professionalism refers to a person’s attitude to, behavior on, and capabilities in the job. </a:t>
            </a:r>
          </a:p>
          <a:p>
            <a:r>
              <a:rPr lang="en-US" dirty="0"/>
              <a:t>Many occupational groups and business use the term professional to refer to this aspect of their work, rather than to its more traditional meaning.</a:t>
            </a:r>
          </a:p>
        </p:txBody>
      </p:sp>
      <p:sp>
        <p:nvSpPr>
          <p:cNvPr id="4" name="Slide Number Placeholder 3"/>
          <p:cNvSpPr>
            <a:spLocks noGrp="1"/>
          </p:cNvSpPr>
          <p:nvPr>
            <p:ph type="sldNum" sz="quarter" idx="12"/>
          </p:nvPr>
        </p:nvSpPr>
        <p:spPr/>
        <p:txBody>
          <a:bodyPr/>
          <a:lstStyle/>
          <a:p>
            <a:fld id="{69E57DC2-970A-4B3E-BB1C-7A09969E49DF}" type="slidenum">
              <a:rPr lang="en-US" smtClean="0"/>
              <a:pPr/>
              <a:t>3</a:t>
            </a:fld>
            <a:endParaRPr lang="en-US"/>
          </a:p>
        </p:txBody>
      </p:sp>
    </p:spTree>
    <p:extLst>
      <p:ext uri="{BB962C8B-B14F-4D97-AF65-F5344CB8AC3E}">
        <p14:creationId xmlns:p14="http://schemas.microsoft.com/office/powerpoint/2010/main" val="2703099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ACM Code of Ethics and Professional Conduct 1992</a:t>
            </a:r>
          </a:p>
        </p:txBody>
      </p:sp>
      <p:sp>
        <p:nvSpPr>
          <p:cNvPr id="29698" name="Content Placeholder 2"/>
          <p:cNvSpPr>
            <a:spLocks noGrp="1"/>
          </p:cNvSpPr>
          <p:nvPr>
            <p:ph idx="1"/>
          </p:nvPr>
        </p:nvSpPr>
        <p:spPr>
          <a:xfrm>
            <a:off x="677334" y="1635853"/>
            <a:ext cx="8596668" cy="4405509"/>
          </a:xfrm>
        </p:spPr>
        <p:txBody>
          <a:bodyPr>
            <a:normAutofit/>
          </a:bodyPr>
          <a:lstStyle/>
          <a:p>
            <a:pPr marL="631825" indent="-514350">
              <a:buClrTx/>
              <a:buFont typeface="Corbel" pitchFamily="34" charset="0"/>
              <a:buAutoNum type="arabicPeriod"/>
            </a:pPr>
            <a:r>
              <a:rPr lang="en-US" b="1" dirty="0"/>
              <a:t>General Moral Imperatives</a:t>
            </a:r>
            <a:br>
              <a:rPr lang="en-US" dirty="0"/>
            </a:br>
            <a:br>
              <a:rPr lang="en-US" dirty="0"/>
            </a:br>
            <a:r>
              <a:rPr lang="en-US" sz="2400" dirty="0"/>
              <a:t>1.1 contribute to society and human well-being.</a:t>
            </a:r>
            <a:br>
              <a:rPr lang="en-US" sz="2400" dirty="0"/>
            </a:br>
            <a:r>
              <a:rPr lang="en-US" sz="2400" dirty="0"/>
              <a:t>1.2 avoid harm to others.</a:t>
            </a:r>
            <a:br>
              <a:rPr lang="en-US" sz="2400" dirty="0"/>
            </a:br>
            <a:r>
              <a:rPr lang="en-US" sz="2400" dirty="0"/>
              <a:t>1.3 be honest and trustworthy.</a:t>
            </a:r>
            <a:br>
              <a:rPr lang="en-US" sz="2400" dirty="0"/>
            </a:br>
            <a:r>
              <a:rPr lang="en-US" sz="2400" dirty="0"/>
              <a:t>1.4 be fair and take action not to discriminate.</a:t>
            </a:r>
            <a:br>
              <a:rPr lang="en-US" sz="2400" dirty="0"/>
            </a:br>
            <a:r>
              <a:rPr lang="en-US" sz="2400" dirty="0"/>
              <a:t>1.5 honor property rights including copyrights and                              patents.</a:t>
            </a:r>
            <a:br>
              <a:rPr lang="en-US" sz="2400" dirty="0"/>
            </a:br>
            <a:r>
              <a:rPr lang="en-US" sz="2400" dirty="0"/>
              <a:t>1.6 give proper credit for intellectual property.</a:t>
            </a:r>
            <a:br>
              <a:rPr lang="en-US" sz="2400" dirty="0"/>
            </a:br>
            <a:r>
              <a:rPr lang="en-US" sz="2400" dirty="0"/>
              <a:t>1.7 respect the privacy of others.</a:t>
            </a:r>
            <a:br>
              <a:rPr lang="en-US" sz="2400" dirty="0"/>
            </a:br>
            <a:r>
              <a:rPr lang="en-US" sz="2400" dirty="0"/>
              <a:t>1.8 honor confidentiality.</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D1653D32-8336-45D1-AE33-F5F99A5AA394}" type="slidenum">
              <a:rPr lang="en-US" smtClean="0">
                <a:solidFill>
                  <a:srgbClr val="3F3F3F"/>
                </a:solidFill>
                <a:cs typeface="Arial" charset="0"/>
              </a:rPr>
              <a:pPr/>
              <a:t>30</a:t>
            </a:fld>
            <a:endParaRPr lang="en-US">
              <a:solidFill>
                <a:srgbClr val="3F3F3F"/>
              </a:solidFill>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200" dirty="0"/>
              <a:t>ACM Code of Ethics and Professional Conduct 1992 Continued</a:t>
            </a:r>
          </a:p>
        </p:txBody>
      </p:sp>
      <p:sp>
        <p:nvSpPr>
          <p:cNvPr id="30722" name="Content Placeholder 2"/>
          <p:cNvSpPr>
            <a:spLocks noGrp="1"/>
          </p:cNvSpPr>
          <p:nvPr>
            <p:ph idx="1"/>
          </p:nvPr>
        </p:nvSpPr>
        <p:spPr>
          <a:xfrm>
            <a:off x="677334" y="1774826"/>
            <a:ext cx="9533466" cy="4702175"/>
          </a:xfrm>
        </p:spPr>
        <p:txBody>
          <a:bodyPr/>
          <a:lstStyle/>
          <a:p>
            <a:pPr marL="631825" indent="-514350">
              <a:buClrTx/>
              <a:buFont typeface="Corbel" pitchFamily="34" charset="0"/>
              <a:buAutoNum type="arabicPeriod" startAt="2"/>
            </a:pPr>
            <a:r>
              <a:rPr lang="en-US" b="1" dirty="0"/>
              <a:t>Personal Responsibilities</a:t>
            </a:r>
            <a:br>
              <a:rPr lang="en-US" dirty="0"/>
            </a:br>
            <a:br>
              <a:rPr lang="en-US" dirty="0"/>
            </a:br>
            <a:r>
              <a:rPr lang="en-US" sz="2000" dirty="0"/>
              <a:t>2.1 strive to achieve the highest quality, effectiveness, and dignity in both the process and products of professional work.</a:t>
            </a:r>
            <a:br>
              <a:rPr lang="en-US" sz="2000" dirty="0"/>
            </a:br>
            <a:r>
              <a:rPr lang="en-US" sz="2000" dirty="0"/>
              <a:t>2.2 acquire and maintain professional competence.</a:t>
            </a:r>
            <a:br>
              <a:rPr lang="en-US" sz="2000" dirty="0"/>
            </a:br>
            <a:r>
              <a:rPr lang="en-US" sz="2000" dirty="0"/>
              <a:t>2.3 know and respect existing laws, pertaining to professional work.</a:t>
            </a:r>
            <a:br>
              <a:rPr lang="en-US" sz="2000" dirty="0"/>
            </a:br>
            <a:r>
              <a:rPr lang="en-US" sz="2000" dirty="0"/>
              <a:t>2.4 accept and provide appropriate professional review.</a:t>
            </a:r>
            <a:br>
              <a:rPr lang="en-US" sz="2000" dirty="0"/>
            </a:br>
            <a:r>
              <a:rPr lang="en-US" sz="2000" dirty="0"/>
              <a:t>2.5 give comprehensive and thorough evaluations of computer systems and their impacts including analysis of possible risks.</a:t>
            </a:r>
            <a:br>
              <a:rPr lang="en-US" sz="2000" dirty="0"/>
            </a:br>
            <a:r>
              <a:rPr lang="en-US" sz="2000" dirty="0"/>
              <a:t>2.6 honor contracts, agreements, and assigned responsibilities.</a:t>
            </a:r>
            <a:br>
              <a:rPr lang="en-US" sz="2000" dirty="0"/>
            </a:br>
            <a:r>
              <a:rPr lang="en-US" sz="2000" dirty="0"/>
              <a:t>2.7 improve public understanding of computing and its consequences.</a:t>
            </a:r>
            <a:br>
              <a:rPr lang="en-US" sz="2000" dirty="0"/>
            </a:br>
            <a:r>
              <a:rPr lang="en-US" sz="2000" dirty="0"/>
              <a:t>2.8 access computing and communication resources only when authorized to do so.</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40E9C8F3-A38E-49DE-A85C-3060797FAE35}" type="slidenum">
              <a:rPr lang="en-US" smtClean="0">
                <a:solidFill>
                  <a:srgbClr val="3F3F3F"/>
                </a:solidFill>
                <a:cs typeface="Arial" charset="0"/>
              </a:rPr>
              <a:pPr/>
              <a:t>31</a:t>
            </a:fld>
            <a:endParaRPr lang="en-US">
              <a:solidFill>
                <a:srgbClr val="3F3F3F"/>
              </a:solidFill>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200" dirty="0"/>
              <a:t>ACM Code of Ethics and Professional Conduct 1992 Continued</a:t>
            </a:r>
          </a:p>
        </p:txBody>
      </p:sp>
      <p:sp>
        <p:nvSpPr>
          <p:cNvPr id="31746" name="Content Placeholder 2"/>
          <p:cNvSpPr>
            <a:spLocks noGrp="1"/>
          </p:cNvSpPr>
          <p:nvPr>
            <p:ph idx="1"/>
          </p:nvPr>
        </p:nvSpPr>
        <p:spPr>
          <a:xfrm>
            <a:off x="815802" y="1672894"/>
            <a:ext cx="8458200" cy="4625975"/>
          </a:xfrm>
        </p:spPr>
        <p:txBody>
          <a:bodyPr/>
          <a:lstStyle/>
          <a:p>
            <a:pPr marL="631825" indent="-514350">
              <a:buClrTx/>
              <a:buFont typeface="Corbel" pitchFamily="34" charset="0"/>
              <a:buAutoNum type="arabicPeriod" startAt="3"/>
            </a:pPr>
            <a:r>
              <a:rPr lang="en-US" b="1" dirty="0"/>
              <a:t>Organizational Leadership Imperatives</a:t>
            </a:r>
            <a:br>
              <a:rPr lang="en-US" dirty="0"/>
            </a:br>
            <a:br>
              <a:rPr lang="en-US" dirty="0"/>
            </a:br>
            <a:r>
              <a:rPr lang="en-US" sz="2200" dirty="0"/>
              <a:t>3.1 articulate social responsibilities of members of an organizational unit and encourage full acceptance of those responsibilities.</a:t>
            </a:r>
            <a:br>
              <a:rPr lang="en-US" sz="2200" dirty="0"/>
            </a:br>
            <a:r>
              <a:rPr lang="en-US" sz="2200" dirty="0"/>
              <a:t>3.2 manage personnel and resources to design and build information systems that enhance the quality of working life.</a:t>
            </a:r>
            <a:br>
              <a:rPr lang="en-US" sz="2200" dirty="0"/>
            </a:br>
            <a:r>
              <a:rPr lang="en-US" sz="2200" dirty="0"/>
              <a:t>3.3 acknowledge and support proper and authorized users of an organization’s computing and communication resources.</a:t>
            </a:r>
            <a:br>
              <a:rPr lang="en-US" sz="2000" dirty="0"/>
            </a:br>
            <a:br>
              <a:rPr lang="en-US" sz="2000" dirty="0"/>
            </a:br>
            <a:endParaRPr lang="en-US" sz="2000" dirty="0"/>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4423FA0A-023E-4DC6-B7B8-FEB2D0981336}" type="slidenum">
              <a:rPr lang="en-US" smtClean="0">
                <a:solidFill>
                  <a:srgbClr val="3F3F3F"/>
                </a:solidFill>
                <a:cs typeface="Arial" charset="0"/>
              </a:rPr>
              <a:pPr/>
              <a:t>32</a:t>
            </a:fld>
            <a:endParaRPr lang="en-US">
              <a:solidFill>
                <a:srgbClr val="3F3F3F"/>
              </a:solidFill>
              <a:cs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200" dirty="0"/>
              <a:t>ACM Code of Ethics and Professional Conduct 1992 Continued</a:t>
            </a:r>
          </a:p>
        </p:txBody>
      </p:sp>
      <p:sp>
        <p:nvSpPr>
          <p:cNvPr id="32770" name="Content Placeholder 2"/>
          <p:cNvSpPr>
            <a:spLocks noGrp="1"/>
          </p:cNvSpPr>
          <p:nvPr>
            <p:ph idx="1"/>
          </p:nvPr>
        </p:nvSpPr>
        <p:spPr>
          <a:xfrm>
            <a:off x="780176" y="1774826"/>
            <a:ext cx="9659224" cy="4168775"/>
          </a:xfrm>
        </p:spPr>
        <p:txBody>
          <a:bodyPr/>
          <a:lstStyle/>
          <a:p>
            <a:pPr marL="631825" indent="-514350">
              <a:buClrTx/>
              <a:buFont typeface="Corbel" pitchFamily="34" charset="0"/>
              <a:buAutoNum type="arabicPeriod" startAt="3"/>
              <a:tabLst>
                <a:tab pos="1371600" algn="l"/>
              </a:tabLst>
            </a:pPr>
            <a:r>
              <a:rPr lang="en-US" b="1" dirty="0"/>
              <a:t>Organizational Leadership Imperatives</a:t>
            </a:r>
            <a:br>
              <a:rPr lang="en-US" dirty="0"/>
            </a:br>
            <a:br>
              <a:rPr lang="en-US" dirty="0"/>
            </a:br>
            <a:r>
              <a:rPr lang="en-US" sz="2200" dirty="0"/>
              <a:t>3.4 ensure that users and those who will be affected by a system have their needs clearly articulated during the assessment and design of requirements; later the system must be validated to meet requirements. </a:t>
            </a:r>
            <a:br>
              <a:rPr lang="en-US" sz="2200" dirty="0"/>
            </a:br>
            <a:r>
              <a:rPr lang="en-US" sz="2200" dirty="0"/>
              <a:t>3.5 articulate and support policies that protect the dignity of users and others affected by a computing system.</a:t>
            </a:r>
            <a:br>
              <a:rPr lang="en-US" sz="2200" dirty="0"/>
            </a:br>
            <a:r>
              <a:rPr lang="en-US" sz="2200" dirty="0"/>
              <a:t>3.6 create opportunities for members of the organization to learn the principles and limitations of computer systems.</a:t>
            </a:r>
            <a:br>
              <a:rPr lang="en-US" sz="2200" dirty="0"/>
            </a:br>
            <a:br>
              <a:rPr lang="en-US" sz="2200" dirty="0"/>
            </a:br>
            <a:endParaRPr lang="en-US" sz="2200" dirty="0"/>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F5005A12-6173-4610-AC11-7236FDD37A1A}" type="slidenum">
              <a:rPr lang="en-US" smtClean="0">
                <a:solidFill>
                  <a:srgbClr val="3F3F3F"/>
                </a:solidFill>
                <a:cs typeface="Arial" charset="0"/>
              </a:rPr>
              <a:pPr/>
              <a:t>33</a:t>
            </a:fld>
            <a:endParaRPr lang="en-US">
              <a:solidFill>
                <a:srgbClr val="3F3F3F"/>
              </a:solidFill>
              <a:cs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IT Professional Standards and Professionalism </a:t>
            </a:r>
            <a:r>
              <a:rPr lang="en-US" sz="1600" dirty="0"/>
              <a:t>[Department of Computer Science, University of Virginia]</a:t>
            </a:r>
          </a:p>
        </p:txBody>
      </p:sp>
      <p:sp>
        <p:nvSpPr>
          <p:cNvPr id="33794" name="Content Placeholder 2"/>
          <p:cNvSpPr>
            <a:spLocks noGrp="1"/>
          </p:cNvSpPr>
          <p:nvPr>
            <p:ph sz="half" idx="1"/>
          </p:nvPr>
        </p:nvSpPr>
        <p:spPr>
          <a:xfrm>
            <a:off x="327171" y="1981200"/>
            <a:ext cx="4908231" cy="4572000"/>
          </a:xfrm>
        </p:spPr>
        <p:txBody>
          <a:bodyPr>
            <a:normAutofit/>
          </a:bodyPr>
          <a:lstStyle/>
          <a:p>
            <a:pPr eaLnBrk="1" hangingPunct="1">
              <a:buFontTx/>
              <a:buBlip>
                <a:blip r:embed="rId2"/>
              </a:buBlip>
            </a:pPr>
            <a:r>
              <a:rPr lang="en-US" sz="1600" dirty="0"/>
              <a:t>Censorship</a:t>
            </a:r>
          </a:p>
          <a:p>
            <a:pPr eaLnBrk="1" hangingPunct="1">
              <a:buFontTx/>
              <a:buBlip>
                <a:blip r:embed="rId2"/>
              </a:buBlip>
            </a:pPr>
            <a:r>
              <a:rPr lang="en-US" sz="1600" dirty="0"/>
              <a:t>Community values</a:t>
            </a:r>
          </a:p>
          <a:p>
            <a:pPr eaLnBrk="1" hangingPunct="1">
              <a:buFontTx/>
              <a:buBlip>
                <a:blip r:embed="rId2"/>
              </a:buBlip>
            </a:pPr>
            <a:r>
              <a:rPr lang="en-US" sz="1600" dirty="0"/>
              <a:t>Computer ethics and social impact in schools</a:t>
            </a:r>
          </a:p>
          <a:p>
            <a:pPr eaLnBrk="1" hangingPunct="1">
              <a:buFontTx/>
              <a:buBlip>
                <a:blip r:embed="rId2"/>
              </a:buBlip>
            </a:pPr>
            <a:r>
              <a:rPr lang="en-US" sz="1600" dirty="0"/>
              <a:t>Copyrights, patents, trademarks, intellectual property</a:t>
            </a:r>
          </a:p>
          <a:p>
            <a:pPr eaLnBrk="1" hangingPunct="1">
              <a:buFontTx/>
              <a:buBlip>
                <a:blip r:embed="rId2"/>
              </a:buBlip>
            </a:pPr>
            <a:r>
              <a:rPr lang="en-US" sz="1600" dirty="0"/>
              <a:t>Crime</a:t>
            </a:r>
          </a:p>
          <a:p>
            <a:pPr eaLnBrk="1" hangingPunct="1">
              <a:buFontTx/>
              <a:buBlip>
                <a:blip r:embed="rId2"/>
              </a:buBlip>
            </a:pPr>
            <a:r>
              <a:rPr lang="en-US" sz="1600" dirty="0"/>
              <a:t>Disabilities</a:t>
            </a:r>
          </a:p>
          <a:p>
            <a:pPr eaLnBrk="1" hangingPunct="1">
              <a:buFontTx/>
              <a:buBlip>
                <a:blip r:embed="rId2"/>
              </a:buBlip>
            </a:pPr>
            <a:r>
              <a:rPr lang="en-US" sz="1600" dirty="0"/>
              <a:t>Discrimination and harassment</a:t>
            </a:r>
          </a:p>
          <a:p>
            <a:pPr eaLnBrk="1" hangingPunct="1">
              <a:buFontTx/>
              <a:buBlip>
                <a:blip r:embed="rId2"/>
              </a:buBlip>
            </a:pPr>
            <a:r>
              <a:rPr lang="en-US" sz="1600" dirty="0"/>
              <a:t>Ethics</a:t>
            </a:r>
          </a:p>
          <a:p>
            <a:pPr eaLnBrk="1" hangingPunct="1">
              <a:buFontTx/>
              <a:buBlip>
                <a:blip r:embed="rId2"/>
              </a:buBlip>
            </a:pPr>
            <a:r>
              <a:rPr lang="en-US" sz="1600" dirty="0"/>
              <a:t>Fraud and dishonesty in business</a:t>
            </a:r>
          </a:p>
        </p:txBody>
      </p:sp>
      <p:sp>
        <p:nvSpPr>
          <p:cNvPr id="33795" name="Content Placeholder 5"/>
          <p:cNvSpPr>
            <a:spLocks noGrp="1"/>
          </p:cNvSpPr>
          <p:nvPr>
            <p:ph sz="half" idx="2"/>
          </p:nvPr>
        </p:nvSpPr>
        <p:spPr>
          <a:xfrm>
            <a:off x="5301841" y="1981201"/>
            <a:ext cx="5410899" cy="4416425"/>
          </a:xfrm>
        </p:spPr>
        <p:txBody>
          <a:bodyPr>
            <a:noAutofit/>
          </a:bodyPr>
          <a:lstStyle/>
          <a:p>
            <a:pPr eaLnBrk="1" hangingPunct="1">
              <a:buFontTx/>
              <a:buBlip>
                <a:blip r:embed="rId2"/>
              </a:buBlip>
            </a:pPr>
            <a:r>
              <a:rPr lang="en-US" sz="1600" dirty="0"/>
              <a:t>Freedom of speech</a:t>
            </a:r>
          </a:p>
          <a:p>
            <a:pPr eaLnBrk="1" hangingPunct="1">
              <a:buFontTx/>
              <a:buBlip>
                <a:blip r:embed="rId2"/>
              </a:buBlip>
            </a:pPr>
            <a:r>
              <a:rPr lang="en-US" sz="1600" dirty="0"/>
              <a:t>Green machines</a:t>
            </a:r>
          </a:p>
          <a:p>
            <a:pPr eaLnBrk="1" hangingPunct="1">
              <a:buFontTx/>
              <a:buBlip>
                <a:blip r:embed="rId2"/>
              </a:buBlip>
            </a:pPr>
            <a:r>
              <a:rPr lang="en-US" sz="1600" dirty="0"/>
              <a:t>Hacking</a:t>
            </a:r>
          </a:p>
          <a:p>
            <a:pPr eaLnBrk="1" hangingPunct="1">
              <a:buFontTx/>
              <a:buBlip>
                <a:blip r:embed="rId2"/>
              </a:buBlip>
            </a:pPr>
            <a:r>
              <a:rPr lang="en-US" sz="1600" dirty="0"/>
              <a:t>History of computing</a:t>
            </a:r>
          </a:p>
          <a:p>
            <a:pPr eaLnBrk="1" hangingPunct="1">
              <a:buFontTx/>
              <a:buBlip>
                <a:blip r:embed="rId2"/>
              </a:buBlip>
            </a:pPr>
            <a:r>
              <a:rPr lang="en-US" sz="1600" dirty="0"/>
              <a:t>Impact</a:t>
            </a:r>
          </a:p>
          <a:p>
            <a:pPr eaLnBrk="1" hangingPunct="1">
              <a:buFontTx/>
              <a:buBlip>
                <a:blip r:embed="rId2"/>
              </a:buBlip>
            </a:pPr>
            <a:r>
              <a:rPr lang="en-US" sz="1600" dirty="0"/>
              <a:t>Liabilities</a:t>
            </a:r>
          </a:p>
          <a:p>
            <a:pPr eaLnBrk="1" hangingPunct="1">
              <a:buFontTx/>
              <a:buBlip>
                <a:blip r:embed="rId2"/>
              </a:buBlip>
            </a:pPr>
            <a:r>
              <a:rPr lang="en-US" sz="1600" dirty="0"/>
              <a:t>Netiquette</a:t>
            </a:r>
          </a:p>
          <a:p>
            <a:pPr eaLnBrk="1" hangingPunct="1">
              <a:buFontTx/>
              <a:buBlip>
                <a:blip r:embed="rId2"/>
              </a:buBlip>
            </a:pPr>
            <a:r>
              <a:rPr lang="en-US" sz="1600" dirty="0"/>
              <a:t>Privacy</a:t>
            </a:r>
          </a:p>
          <a:p>
            <a:pPr eaLnBrk="1" hangingPunct="1">
              <a:buFontTx/>
              <a:buBlip>
                <a:blip r:embed="rId2"/>
              </a:buBlip>
            </a:pPr>
            <a:r>
              <a:rPr lang="en-US" sz="1600" dirty="0"/>
              <a:t>Relationships</a:t>
            </a:r>
          </a:p>
          <a:p>
            <a:pPr eaLnBrk="1" hangingPunct="1">
              <a:buFontTx/>
              <a:buBlip>
                <a:blip r:embed="rId2"/>
              </a:buBlip>
            </a:pPr>
            <a:r>
              <a:rPr lang="en-US" sz="1600" dirty="0"/>
              <a:t>Responsibilities</a:t>
            </a:r>
          </a:p>
          <a:p>
            <a:pPr eaLnBrk="1" hangingPunct="1">
              <a:buFontTx/>
              <a:buBlip>
                <a:blip r:embed="rId2"/>
              </a:buBlip>
            </a:pPr>
            <a:r>
              <a:rPr lang="en-US" sz="1600" dirty="0"/>
              <a:t>Safety critical systems</a:t>
            </a:r>
          </a:p>
          <a:p>
            <a:pPr eaLnBrk="1" hangingPunct="1">
              <a:buFontTx/>
              <a:buBlip>
                <a:blip r:embed="rId2"/>
              </a:buBlip>
            </a:pPr>
            <a:r>
              <a:rPr lang="en-US" sz="1600" dirty="0"/>
              <a:t>Viruses</a:t>
            </a:r>
          </a:p>
          <a:p>
            <a:pPr eaLnBrk="1" hangingPunct="1">
              <a:buFontTx/>
              <a:buBlip>
                <a:blip r:embed="rId2"/>
              </a:buBlip>
            </a:pPr>
            <a:r>
              <a:rPr lang="en-US" sz="1600" dirty="0"/>
              <a:t>World codes</a:t>
            </a:r>
          </a:p>
        </p:txBody>
      </p:sp>
      <p:sp>
        <p:nvSpPr>
          <p:cNvPr id="4" name="Slide Number Placeholder 3"/>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				5-</a:t>
            </a:r>
            <a:fld id="{D1680C27-BD8A-4D0A-BBB4-B0736F607DA9}" type="slidenum">
              <a:rPr lang="en-US" smtClean="0">
                <a:solidFill>
                  <a:srgbClr val="3F3F3F"/>
                </a:solidFill>
                <a:cs typeface="Arial" charset="0"/>
              </a:rPr>
              <a:pPr/>
              <a:t>34</a:t>
            </a:fld>
            <a:endParaRPr lang="en-US">
              <a:solidFill>
                <a:srgbClr val="3F3F3F"/>
              </a:solidFill>
              <a:cs typeface="Arial" charset="0"/>
            </a:endParaRPr>
          </a:p>
        </p:txBody>
      </p:sp>
      <p:sp>
        <p:nvSpPr>
          <p:cNvPr id="33797" name="TextBox 6"/>
          <p:cNvSpPr txBox="1">
            <a:spLocks noChangeArrowheads="1"/>
          </p:cNvSpPr>
          <p:nvPr/>
        </p:nvSpPr>
        <p:spPr bwMode="auto">
          <a:xfrm>
            <a:off x="2057400" y="1600200"/>
            <a:ext cx="8458200" cy="369888"/>
          </a:xfrm>
          <a:prstGeom prst="rect">
            <a:avLst/>
          </a:prstGeom>
          <a:noFill/>
          <a:ln w="9525">
            <a:noFill/>
            <a:miter lim="800000"/>
            <a:headEnd/>
            <a:tailEnd/>
          </a:ln>
        </p:spPr>
        <p:txBody>
          <a:bodyPr>
            <a:spAutoFit/>
          </a:bodyPr>
          <a:lstStyle/>
          <a:p>
            <a:r>
              <a:rPr lang="en-US" b="1"/>
              <a:t>Professionalism and Standards should be exercised in the following areas: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a:t>Conclusion</a:t>
            </a:r>
          </a:p>
        </p:txBody>
      </p:sp>
      <p:sp>
        <p:nvSpPr>
          <p:cNvPr id="34818" name="Content Placeholder 6"/>
          <p:cNvSpPr>
            <a:spLocks noGrp="1"/>
          </p:cNvSpPr>
          <p:nvPr>
            <p:ph idx="1"/>
          </p:nvPr>
        </p:nvSpPr>
        <p:spPr/>
        <p:txBody>
          <a:bodyPr/>
          <a:lstStyle/>
          <a:p>
            <a:pPr>
              <a:buFontTx/>
              <a:buBlip>
                <a:blip r:embed="rId2"/>
              </a:buBlip>
            </a:pPr>
            <a:r>
              <a:rPr lang="en-US" dirty="0"/>
              <a:t>Professionalism constitutes a set of behaviors over and above the technical requirements of the job.</a:t>
            </a:r>
          </a:p>
          <a:p>
            <a:pPr>
              <a:buFontTx/>
              <a:buBlip>
                <a:blip r:embed="rId2"/>
              </a:buBlip>
            </a:pPr>
            <a:r>
              <a:rPr lang="en-US" dirty="0"/>
              <a:t>Comportment, preparation, communication, judgment, and attitude are as important to getting a job done as technical skill.</a:t>
            </a:r>
          </a:p>
          <a:p>
            <a:pPr>
              <a:buFontTx/>
              <a:buBlip>
                <a:blip r:embed="rId2"/>
              </a:buBlip>
            </a:pPr>
            <a:r>
              <a:rPr lang="en-US" u="sng" dirty="0"/>
              <a:t>Professionalism of the IT staff will impact the effectiveness of the IT department.</a:t>
            </a:r>
          </a:p>
        </p:txBody>
      </p:sp>
      <p:sp>
        <p:nvSpPr>
          <p:cNvPr id="5" name="Slide Number Placeholder 4"/>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r>
              <a:rPr lang="en-US">
                <a:solidFill>
                  <a:srgbClr val="3F3F3F"/>
                </a:solidFill>
                <a:cs typeface="Arial" charset="0"/>
              </a:rPr>
              <a:t>5-</a:t>
            </a:r>
            <a:fld id="{B3E4AE6D-F890-450F-B7C2-328E8269CD98}" type="slidenum">
              <a:rPr lang="en-US" smtClean="0">
                <a:solidFill>
                  <a:srgbClr val="3F3F3F"/>
                </a:solidFill>
                <a:cs typeface="Arial" charset="0"/>
              </a:rPr>
              <a:pPr/>
              <a:t>35</a:t>
            </a:fld>
            <a:endParaRPr lang="en-US">
              <a:solidFill>
                <a:srgbClr val="3F3F3F"/>
              </a:solidFill>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vs. Professionalism (Cont’d)</a:t>
            </a:r>
          </a:p>
        </p:txBody>
      </p:sp>
      <p:sp>
        <p:nvSpPr>
          <p:cNvPr id="3" name="Content Placeholder 2"/>
          <p:cNvSpPr>
            <a:spLocks noGrp="1"/>
          </p:cNvSpPr>
          <p:nvPr>
            <p:ph idx="1"/>
          </p:nvPr>
        </p:nvSpPr>
        <p:spPr/>
        <p:txBody>
          <a:bodyPr/>
          <a:lstStyle/>
          <a:p>
            <a:r>
              <a:rPr lang="en-US" dirty="0"/>
              <a:t>Professionalism actually involves several different sets of behaviors, such as those oriented towards:</a:t>
            </a:r>
          </a:p>
          <a:p>
            <a:pPr lvl="1"/>
            <a:r>
              <a:rPr lang="en-US" dirty="0"/>
              <a:t>An employer (e.g., loyalty, identification with company values)</a:t>
            </a:r>
          </a:p>
          <a:p>
            <a:pPr lvl="1"/>
            <a:r>
              <a:rPr lang="en-US" dirty="0"/>
              <a:t>Clients (e.g., commitment and enthusiasm, capacity to solve problems)</a:t>
            </a:r>
          </a:p>
          <a:p>
            <a:pPr lvl="1"/>
            <a:r>
              <a:rPr lang="en-US" dirty="0"/>
              <a:t>A peer group (e.g., maintaining skills)</a:t>
            </a:r>
          </a:p>
          <a:p>
            <a:r>
              <a:rPr lang="en-US" dirty="0"/>
              <a:t>In addition, professionalism also involves adherence to certain ethical standards – of an employer, the state and one’s occupational group.</a:t>
            </a:r>
          </a:p>
          <a:p>
            <a:r>
              <a:rPr lang="en-US" dirty="0"/>
              <a:t>More recently, professionalism is also being widely used in business to refer to a broad set of job capabilities such as ability to manage commitments, ability to deal with cultural diversity and ability to cope with change.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4</a:t>
            </a:fld>
            <a:endParaRPr lang="en-US"/>
          </a:p>
        </p:txBody>
      </p:sp>
    </p:spTree>
    <p:extLst>
      <p:ext uri="{BB962C8B-B14F-4D97-AF65-F5344CB8AC3E}">
        <p14:creationId xmlns:p14="http://schemas.microsoft.com/office/powerpoint/2010/main" val="245865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vs. Professionalism (Cont’d)</a:t>
            </a:r>
          </a:p>
        </p:txBody>
      </p:sp>
      <p:sp>
        <p:nvSpPr>
          <p:cNvPr id="3" name="Content Placeholder 2"/>
          <p:cNvSpPr>
            <a:spLocks noGrp="1"/>
          </p:cNvSpPr>
          <p:nvPr>
            <p:ph idx="1"/>
          </p:nvPr>
        </p:nvSpPr>
        <p:spPr/>
        <p:txBody>
          <a:bodyPr/>
          <a:lstStyle/>
          <a:p>
            <a:r>
              <a:rPr lang="en-US" dirty="0"/>
              <a:t>The Association for Computing Machinery (ACM) established a Code of Ethics and Professional Conduct, which outlines three main sets of imperatives:</a:t>
            </a:r>
          </a:p>
          <a:p>
            <a:pPr lvl="1"/>
            <a:r>
              <a:rPr lang="en-US" dirty="0">
                <a:solidFill>
                  <a:srgbClr val="0070C0"/>
                </a:solidFill>
              </a:rPr>
              <a:t>General moral imperatives </a:t>
            </a:r>
            <a:r>
              <a:rPr lang="en-US" dirty="0"/>
              <a:t>(e.g., I will give proper credit for intellectual property and honor confidentiality.)</a:t>
            </a:r>
          </a:p>
          <a:p>
            <a:pPr lvl="1"/>
            <a:r>
              <a:rPr lang="en-US" dirty="0">
                <a:solidFill>
                  <a:srgbClr val="0070C0"/>
                </a:solidFill>
              </a:rPr>
              <a:t>Specific professional responsibilities </a:t>
            </a:r>
            <a:r>
              <a:rPr lang="en-US" dirty="0"/>
              <a:t>(e.g., I will acquire and maintain professional competence; I will accept and provide appropriate professional review.)</a:t>
            </a:r>
          </a:p>
          <a:p>
            <a:pPr lvl="1"/>
            <a:r>
              <a:rPr lang="en-US" dirty="0">
                <a:solidFill>
                  <a:srgbClr val="0070C0"/>
                </a:solidFill>
              </a:rPr>
              <a:t>Organizational leadership imperatives </a:t>
            </a:r>
            <a:r>
              <a:rPr lang="en-US" dirty="0"/>
              <a:t>(e.g., I will manage personnel and resources to design and build information systems enhance the quality of working life; I will ensure that users and those who will be affected by a system have their needs clearly articulated during the assessment and design of requirements.)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a:t>
            </a:fld>
            <a:endParaRPr lang="en-US"/>
          </a:p>
        </p:txBody>
      </p:sp>
    </p:spTree>
    <p:extLst>
      <p:ext uri="{BB962C8B-B14F-4D97-AF65-F5344CB8AC3E}">
        <p14:creationId xmlns:p14="http://schemas.microsoft.com/office/powerpoint/2010/main" val="356354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vs. Professionalism (Cont’d)</a:t>
            </a:r>
          </a:p>
        </p:txBody>
      </p:sp>
      <p:sp>
        <p:nvSpPr>
          <p:cNvPr id="3" name="Content Placeholder 2"/>
          <p:cNvSpPr>
            <a:spLocks noGrp="1"/>
          </p:cNvSpPr>
          <p:nvPr>
            <p:ph idx="1"/>
          </p:nvPr>
        </p:nvSpPr>
        <p:spPr/>
        <p:txBody>
          <a:bodyPr/>
          <a:lstStyle/>
          <a:p>
            <a:r>
              <a:rPr lang="en-US" dirty="0"/>
              <a:t>Tom DeMarco describes four key characteristics of IT professionalism in </a:t>
            </a:r>
            <a:r>
              <a:rPr lang="en-US" i="1" dirty="0"/>
              <a:t>The Responsible Software Engineer</a:t>
            </a:r>
            <a:r>
              <a:rPr lang="en-US" dirty="0"/>
              <a:t>:</a:t>
            </a:r>
          </a:p>
          <a:p>
            <a:pPr lvl="1"/>
            <a:r>
              <a:rPr lang="en-US" dirty="0">
                <a:solidFill>
                  <a:srgbClr val="0070C0"/>
                </a:solidFill>
              </a:rPr>
              <a:t>Proficient</a:t>
            </a:r>
            <a:r>
              <a:rPr lang="en-US" dirty="0"/>
              <a:t>: IT work is done with deftness, agility and skill</a:t>
            </a:r>
          </a:p>
          <a:p>
            <a:pPr lvl="1"/>
            <a:r>
              <a:rPr lang="en-US" dirty="0">
                <a:solidFill>
                  <a:srgbClr val="0070C0"/>
                </a:solidFill>
              </a:rPr>
              <a:t>Permanent</a:t>
            </a:r>
            <a:r>
              <a:rPr lang="en-US" dirty="0"/>
              <a:t>: IT professionals are permanently dedicated to IT work.</a:t>
            </a:r>
          </a:p>
          <a:p>
            <a:pPr lvl="1"/>
            <a:r>
              <a:rPr lang="en-US" dirty="0">
                <a:solidFill>
                  <a:srgbClr val="0070C0"/>
                </a:solidFill>
              </a:rPr>
              <a:t>Professing</a:t>
            </a:r>
            <a:r>
              <a:rPr lang="en-US" dirty="0"/>
              <a:t>: IT workers declare themselves to be part of the IT profession.</a:t>
            </a:r>
          </a:p>
          <a:p>
            <a:pPr lvl="1"/>
            <a:r>
              <a:rPr lang="en-US" dirty="0">
                <a:solidFill>
                  <a:srgbClr val="0070C0"/>
                </a:solidFill>
              </a:rPr>
              <a:t>Promise keeping</a:t>
            </a:r>
            <a:r>
              <a:rPr lang="en-US" dirty="0"/>
              <a:t>: IT workers make and keep promises to themselves about what they will and won’t do.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6</a:t>
            </a:fld>
            <a:endParaRPr lang="en-US"/>
          </a:p>
        </p:txBody>
      </p:sp>
    </p:spTree>
    <p:extLst>
      <p:ext uri="{BB962C8B-B14F-4D97-AF65-F5344CB8AC3E}">
        <p14:creationId xmlns:p14="http://schemas.microsoft.com/office/powerpoint/2010/main" val="3251526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vs. Professionalism (Cont’d)</a:t>
            </a:r>
          </a:p>
        </p:txBody>
      </p:sp>
      <p:sp>
        <p:nvSpPr>
          <p:cNvPr id="3" name="Content Placeholder 2"/>
          <p:cNvSpPr>
            <a:spLocks noGrp="1"/>
          </p:cNvSpPr>
          <p:nvPr>
            <p:ph idx="1"/>
          </p:nvPr>
        </p:nvSpPr>
        <p:spPr/>
        <p:txBody>
          <a:bodyPr/>
          <a:lstStyle/>
          <a:p>
            <a:r>
              <a:rPr lang="en-US" dirty="0"/>
              <a:t>Other specific tactical behaviors:</a:t>
            </a:r>
          </a:p>
          <a:p>
            <a:pPr lvl="1"/>
            <a:r>
              <a:rPr lang="en-US" dirty="0"/>
              <a:t>A professional makes a reasonable investment in the tools of the trade, such as a PC or laptop with current technology.</a:t>
            </a:r>
          </a:p>
          <a:p>
            <a:pPr lvl="1"/>
            <a:r>
              <a:rPr lang="en-US" dirty="0"/>
              <a:t>A professional makes himself available to support his work in an on-call situation with reasonable reliability and frequency.</a:t>
            </a:r>
          </a:p>
          <a:p>
            <a:pPr lvl="1"/>
            <a:r>
              <a:rPr lang="en-US" dirty="0"/>
              <a:t>A professional does not overcommit his personal time in a manner that conflicts with his responsibilities.</a:t>
            </a:r>
          </a:p>
          <a:p>
            <a:pPr lvl="1"/>
            <a:r>
              <a:rPr lang="en-US" dirty="0"/>
              <a:t>A professional should not criticize his employer or his employer’s industry</a:t>
            </a:r>
          </a:p>
          <a:p>
            <a:r>
              <a:rPr lang="en-US" dirty="0"/>
              <a:t>However, some of the above statements may be too specific and fail to apply in many situations.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7</a:t>
            </a:fld>
            <a:endParaRPr lang="en-US"/>
          </a:p>
        </p:txBody>
      </p:sp>
    </p:spTree>
    <p:extLst>
      <p:ext uri="{BB962C8B-B14F-4D97-AF65-F5344CB8AC3E}">
        <p14:creationId xmlns:p14="http://schemas.microsoft.com/office/powerpoint/2010/main" val="247059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072" y="262853"/>
            <a:ext cx="10330933" cy="964290"/>
          </a:xfrm>
        </p:spPr>
        <p:txBody>
          <a:bodyPr>
            <a:normAutofit/>
          </a:bodyPr>
          <a:lstStyle/>
          <a:p>
            <a:r>
              <a:rPr lang="en-US" dirty="0"/>
              <a:t>Principles of Professionalism for IT Management</a:t>
            </a:r>
          </a:p>
        </p:txBody>
      </p:sp>
      <p:sp>
        <p:nvSpPr>
          <p:cNvPr id="3" name="Content Placeholder 2"/>
          <p:cNvSpPr>
            <a:spLocks noGrp="1"/>
          </p:cNvSpPr>
          <p:nvPr>
            <p:ph idx="1"/>
          </p:nvPr>
        </p:nvSpPr>
        <p:spPr>
          <a:xfrm>
            <a:off x="1371600" y="1548820"/>
            <a:ext cx="10330932" cy="4768581"/>
          </a:xfrm>
        </p:spPr>
        <p:txBody>
          <a:bodyPr>
            <a:normAutofit/>
          </a:bodyPr>
          <a:lstStyle/>
          <a:p>
            <a:r>
              <a:rPr lang="en-US" dirty="0"/>
              <a:t>Corporate values and behavior can promote or discourage professionalism.</a:t>
            </a:r>
          </a:p>
          <a:p>
            <a:r>
              <a:rPr lang="en-US" dirty="0"/>
              <a:t>Much professional behavior is “caught,” not taught.</a:t>
            </a:r>
          </a:p>
          <a:p>
            <a:r>
              <a:rPr lang="en-US" dirty="0"/>
              <a:t>Expectations of professionalism should be consistent from the top down and through all parts of the organization.</a:t>
            </a:r>
          </a:p>
          <a:p>
            <a:r>
              <a:rPr lang="en-US" dirty="0"/>
              <a:t>Companies get the behavior they actually expect, not the behavior they say they want.</a:t>
            </a:r>
          </a:p>
          <a:p>
            <a:r>
              <a:rPr lang="en-US" dirty="0"/>
              <a:t>Tips for IT managers:</a:t>
            </a:r>
          </a:p>
          <a:p>
            <a:pPr lvl="1"/>
            <a:r>
              <a:rPr lang="en-US" dirty="0"/>
              <a:t>Identify your corporate values and live them.</a:t>
            </a:r>
          </a:p>
          <a:p>
            <a:pPr lvl="1"/>
            <a:r>
              <a:rPr lang="en-US" dirty="0"/>
              <a:t>Measure and reward what you value.</a:t>
            </a:r>
          </a:p>
          <a:p>
            <a:pPr lvl="1"/>
            <a:r>
              <a:rPr lang="en-US" dirty="0"/>
              <a:t>Model professionalism of your staff.</a:t>
            </a:r>
          </a:p>
          <a:p>
            <a:pPr lvl="1"/>
            <a:r>
              <a:rPr lang="en-US" dirty="0"/>
              <a:t>Seek out and eliminate inconsistencies between espoused company values and actual HR and management practices.</a:t>
            </a:r>
          </a:p>
          <a:p>
            <a:pPr lvl="1"/>
            <a:r>
              <a:rPr lang="en-US" dirty="0"/>
              <a:t>Provide mentoring and training (if possible) in professional attitudes and behavior.</a:t>
            </a:r>
          </a:p>
        </p:txBody>
      </p:sp>
      <p:sp>
        <p:nvSpPr>
          <p:cNvPr id="4" name="Slide Number Placeholder 3"/>
          <p:cNvSpPr>
            <a:spLocks noGrp="1"/>
          </p:cNvSpPr>
          <p:nvPr>
            <p:ph type="sldNum" sz="quarter" idx="12"/>
          </p:nvPr>
        </p:nvSpPr>
        <p:spPr/>
        <p:txBody>
          <a:bodyPr/>
          <a:lstStyle/>
          <a:p>
            <a:fld id="{69E57DC2-970A-4B3E-BB1C-7A09969E49DF}" type="slidenum">
              <a:rPr lang="en-US" smtClean="0"/>
              <a:pPr/>
              <a:t>8</a:t>
            </a:fld>
            <a:endParaRPr lang="en-US"/>
          </a:p>
        </p:txBody>
      </p:sp>
    </p:spTree>
    <p:extLst>
      <p:ext uri="{BB962C8B-B14F-4D97-AF65-F5344CB8AC3E}">
        <p14:creationId xmlns:p14="http://schemas.microsoft.com/office/powerpoint/2010/main" val="425189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Professionalism for IT Workers</a:t>
            </a:r>
          </a:p>
        </p:txBody>
      </p:sp>
      <p:sp>
        <p:nvSpPr>
          <p:cNvPr id="3" name="Content Placeholder 2"/>
          <p:cNvSpPr>
            <a:spLocks noGrp="1"/>
          </p:cNvSpPr>
          <p:nvPr>
            <p:ph idx="1"/>
          </p:nvPr>
        </p:nvSpPr>
        <p:spPr/>
        <p:txBody>
          <a:bodyPr/>
          <a:lstStyle/>
          <a:p>
            <a:r>
              <a:rPr lang="en-US" dirty="0"/>
              <a:t>Five sets of behaviors can be considered indicative of IT professionalism:</a:t>
            </a:r>
          </a:p>
          <a:p>
            <a:pPr lvl="1"/>
            <a:r>
              <a:rPr lang="en-US" dirty="0">
                <a:solidFill>
                  <a:srgbClr val="0070C0"/>
                </a:solidFill>
              </a:rPr>
              <a:t>Comportment</a:t>
            </a:r>
            <a:r>
              <a:rPr lang="en-US" dirty="0"/>
              <a:t>: This old-fashioned word covers one’s appearance and manners on the job. Although technically neither attribute should make a difference to one’s job performance, practically they do. IT workers would be wise to be aware that perceptions of professionalism are sometimes equally as important as actual behavior on the job. It is not professional to take disagreement personally.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9</a:t>
            </a:fld>
            <a:endParaRPr lang="en-US"/>
          </a:p>
        </p:txBody>
      </p:sp>
      <p:graphicFrame>
        <p:nvGraphicFramePr>
          <p:cNvPr id="5" name="Diagram 4"/>
          <p:cNvGraphicFramePr/>
          <p:nvPr>
            <p:extLst>
              <p:ext uri="{D42A27DB-BD31-4B8C-83A1-F6EECF244321}">
                <p14:modId xmlns:p14="http://schemas.microsoft.com/office/powerpoint/2010/main" val="855996173"/>
              </p:ext>
            </p:extLst>
          </p:nvPr>
        </p:nvGraphicFramePr>
        <p:xfrm>
          <a:off x="2032000" y="3892902"/>
          <a:ext cx="9226736" cy="2245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88550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3026</TotalTime>
  <Words>3144</Words>
  <Application>Microsoft Office PowerPoint</Application>
  <PresentationFormat>Widescreen</PresentationFormat>
  <Paragraphs>242</Paragraphs>
  <Slides>35</Slides>
  <Notes>6</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微軟正黑體</vt:lpstr>
      <vt:lpstr>新細明體</vt:lpstr>
      <vt:lpstr>Arial</vt:lpstr>
      <vt:lpstr>Calibri</vt:lpstr>
      <vt:lpstr>Corbel</vt:lpstr>
      <vt:lpstr>Trebuchet MS</vt:lpstr>
      <vt:lpstr>Wingdings 3</vt:lpstr>
      <vt:lpstr>Facet</vt:lpstr>
      <vt:lpstr>    Strategic Information  Systems Management    Section 3 Developing IT professionalism        Class Code: COMP423  H.Y Kan, Stanley   Room: (WUI CHI) - 4/F, N46B  Email: hykan@ipm.edu.mo     Tel: 8599-6883   </vt:lpstr>
      <vt:lpstr>Introduction</vt:lpstr>
      <vt:lpstr>Professional vs. Professionalism</vt:lpstr>
      <vt:lpstr>Professional vs. Professionalism (Cont’d)</vt:lpstr>
      <vt:lpstr>Professional vs. Professionalism (Cont’d)</vt:lpstr>
      <vt:lpstr>Professional vs. Professionalism (Cont’d)</vt:lpstr>
      <vt:lpstr>Professional vs. Professionalism (Cont’d)</vt:lpstr>
      <vt:lpstr>Principles of Professionalism for IT Management</vt:lpstr>
      <vt:lpstr>Principles of Professionalism for IT Workers</vt:lpstr>
      <vt:lpstr>Principles of Professionalism for IT Workers (Cont’d)</vt:lpstr>
      <vt:lpstr>Principles of Professionalism for IT Workers (Cont’d)</vt:lpstr>
      <vt:lpstr>Principles of Professionalism for IT Workers (Cont’d)</vt:lpstr>
      <vt:lpstr>Principles of Professionalism for IT Workers (Cont’d)</vt:lpstr>
      <vt:lpstr>Developing Professionalism: Advice to IT Managers</vt:lpstr>
      <vt:lpstr>Developing Professionalism: Advice to IT Managers (Cont’d)</vt:lpstr>
      <vt:lpstr>Professional vs. Peofessionalism</vt:lpstr>
      <vt:lpstr>Professional Behaviors Include … (Belilos, 1998; Boushka, 1998, Chial, 1998)</vt:lpstr>
      <vt:lpstr>Professionalism Involves…</vt:lpstr>
      <vt:lpstr>Imperatives of the ACM Code of Ethics and Professional Conduct</vt:lpstr>
      <vt:lpstr>Principles of Managing for Professionalism</vt:lpstr>
      <vt:lpstr>Tips for IT Managers</vt:lpstr>
      <vt:lpstr>Principles of Professionalism for IT Workers</vt:lpstr>
      <vt:lpstr>Comportment</vt:lpstr>
      <vt:lpstr>Preparation</vt:lpstr>
      <vt:lpstr>Communication</vt:lpstr>
      <vt:lpstr>Judgment</vt:lpstr>
      <vt:lpstr>Attitude</vt:lpstr>
      <vt:lpstr>Advice for IT Managers</vt:lpstr>
      <vt:lpstr>Advice for IT Managers Continued</vt:lpstr>
      <vt:lpstr>ACM Code of Ethics and Professional Conduct 1992</vt:lpstr>
      <vt:lpstr>ACM Code of Ethics and Professional Conduct 1992 Continued</vt:lpstr>
      <vt:lpstr>ACM Code of Ethics and Professional Conduct 1992 Continued</vt:lpstr>
      <vt:lpstr>ACM Code of Ethics and Professional Conduct 1992 Continued</vt:lpstr>
      <vt:lpstr>IT Professional Standards and Professionalism [Department of Computer Science, University of Virginia]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Wendy Hui</dc:creator>
  <cp:lastModifiedBy>KAN HO YIN WISELY, WISELY</cp:lastModifiedBy>
  <cp:revision>169</cp:revision>
  <dcterms:created xsi:type="dcterms:W3CDTF">2017-12-19T03:17:12Z</dcterms:created>
  <dcterms:modified xsi:type="dcterms:W3CDTF">2022-01-12T08:14:09Z</dcterms:modified>
</cp:coreProperties>
</file>