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24"/>
  </p:notesMasterIdLst>
  <p:sldIdLst>
    <p:sldId id="320" r:id="rId2"/>
    <p:sldId id="321" r:id="rId3"/>
    <p:sldId id="260" r:id="rId4"/>
    <p:sldId id="261" r:id="rId5"/>
    <p:sldId id="262" r:id="rId6"/>
    <p:sldId id="263" r:id="rId7"/>
    <p:sldId id="264" r:id="rId8"/>
    <p:sldId id="265" r:id="rId9"/>
    <p:sldId id="266" r:id="rId10"/>
    <p:sldId id="269" r:id="rId11"/>
    <p:sldId id="271" r:id="rId12"/>
    <p:sldId id="270" r:id="rId13"/>
    <p:sldId id="267" r:id="rId14"/>
    <p:sldId id="272" r:id="rId15"/>
    <p:sldId id="273" r:id="rId16"/>
    <p:sldId id="274" r:id="rId17"/>
    <p:sldId id="275" r:id="rId18"/>
    <p:sldId id="277" r:id="rId19"/>
    <p:sldId id="276" r:id="rId20"/>
    <p:sldId id="268"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5"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915B1E-9DCD-4F9E-8C55-18CBE3F6672B}" type="doc">
      <dgm:prSet loTypeId="urn:microsoft.com/office/officeart/2005/8/layout/radial1" loCatId="relationship" qsTypeId="urn:microsoft.com/office/officeart/2005/8/quickstyle/simple1" qsCatId="simple" csTypeId="urn:microsoft.com/office/officeart/2005/8/colors/colorful5" csCatId="colorful" phldr="1"/>
      <dgm:spPr/>
      <dgm:t>
        <a:bodyPr/>
        <a:lstStyle/>
        <a:p>
          <a:endParaRPr lang="en-US"/>
        </a:p>
      </dgm:t>
    </dgm:pt>
    <dgm:pt modelId="{9452F815-D938-4EF9-AF51-836C8D631790}">
      <dgm:prSet phldrT="[Text]"/>
      <dgm:spPr/>
      <dgm:t>
        <a:bodyPr/>
        <a:lstStyle/>
        <a:p>
          <a:r>
            <a:rPr lang="en-US" dirty="0"/>
            <a:t>Overall Business Strategy</a:t>
          </a:r>
        </a:p>
      </dgm:t>
    </dgm:pt>
    <dgm:pt modelId="{47785AC4-4D18-4093-9B81-AFCDD82C7DEC}" type="parTrans" cxnId="{8B23BAA7-5675-4FFA-9CEC-CA1DF61AA2CC}">
      <dgm:prSet/>
      <dgm:spPr/>
      <dgm:t>
        <a:bodyPr/>
        <a:lstStyle/>
        <a:p>
          <a:endParaRPr lang="en-US"/>
        </a:p>
      </dgm:t>
    </dgm:pt>
    <dgm:pt modelId="{2A863720-015D-4E4E-A58B-6D7EF1B3F612}" type="sibTrans" cxnId="{8B23BAA7-5675-4FFA-9CEC-CA1DF61AA2CC}">
      <dgm:prSet/>
      <dgm:spPr/>
      <dgm:t>
        <a:bodyPr/>
        <a:lstStyle/>
        <a:p>
          <a:endParaRPr lang="en-US"/>
        </a:p>
      </dgm:t>
    </dgm:pt>
    <dgm:pt modelId="{64B83649-71A4-44C0-89FA-01A25AD4F981}">
      <dgm:prSet phldrT="[Text]"/>
      <dgm:spPr/>
      <dgm:t>
        <a:bodyPr/>
        <a:lstStyle/>
        <a:p>
          <a:r>
            <a:rPr lang="en-US" dirty="0"/>
            <a:t>Operation</a:t>
          </a:r>
        </a:p>
      </dgm:t>
    </dgm:pt>
    <dgm:pt modelId="{FD317312-D02C-46E0-8F44-CC7F3F12AFBF}" type="parTrans" cxnId="{F9F071E6-4B9E-49B6-BD20-BBFA911AEE93}">
      <dgm:prSet/>
      <dgm:spPr/>
      <dgm:t>
        <a:bodyPr/>
        <a:lstStyle/>
        <a:p>
          <a:endParaRPr lang="en-US"/>
        </a:p>
      </dgm:t>
    </dgm:pt>
    <dgm:pt modelId="{4B36308C-B660-4D94-8D02-82E2B998CE65}" type="sibTrans" cxnId="{F9F071E6-4B9E-49B6-BD20-BBFA911AEE93}">
      <dgm:prSet/>
      <dgm:spPr/>
      <dgm:t>
        <a:bodyPr/>
        <a:lstStyle/>
        <a:p>
          <a:endParaRPr lang="en-US"/>
        </a:p>
      </dgm:t>
    </dgm:pt>
    <dgm:pt modelId="{F7986D93-5796-4FCD-A857-4EFECCAA7FA8}">
      <dgm:prSet phldrT="[Text]"/>
      <dgm:spPr/>
      <dgm:t>
        <a:bodyPr/>
        <a:lstStyle/>
        <a:p>
          <a:r>
            <a:rPr lang="en-US" dirty="0"/>
            <a:t>Marketing</a:t>
          </a:r>
        </a:p>
      </dgm:t>
    </dgm:pt>
    <dgm:pt modelId="{023A8334-1277-4092-8464-B394E64262E0}" type="parTrans" cxnId="{E315C083-E422-46D4-B6DD-2026659FA929}">
      <dgm:prSet/>
      <dgm:spPr/>
      <dgm:t>
        <a:bodyPr/>
        <a:lstStyle/>
        <a:p>
          <a:endParaRPr lang="en-US"/>
        </a:p>
      </dgm:t>
    </dgm:pt>
    <dgm:pt modelId="{3AC749E0-1C51-4744-B013-14A220A330B7}" type="sibTrans" cxnId="{E315C083-E422-46D4-B6DD-2026659FA929}">
      <dgm:prSet/>
      <dgm:spPr/>
      <dgm:t>
        <a:bodyPr/>
        <a:lstStyle/>
        <a:p>
          <a:endParaRPr lang="en-US"/>
        </a:p>
      </dgm:t>
    </dgm:pt>
    <dgm:pt modelId="{0A1E25AF-5E49-4B25-B861-F4967B661E94}">
      <dgm:prSet phldrT="[Text]"/>
      <dgm:spPr/>
      <dgm:t>
        <a:bodyPr/>
        <a:lstStyle/>
        <a:p>
          <a:r>
            <a:rPr lang="en-US" dirty="0"/>
            <a:t>Sales</a:t>
          </a:r>
        </a:p>
      </dgm:t>
    </dgm:pt>
    <dgm:pt modelId="{46D91BF0-A945-4884-BA98-995F6BB7F7BB}" type="parTrans" cxnId="{64C225DB-03D3-41F4-B865-ADC4DD90A41A}">
      <dgm:prSet/>
      <dgm:spPr/>
      <dgm:t>
        <a:bodyPr/>
        <a:lstStyle/>
        <a:p>
          <a:endParaRPr lang="en-US"/>
        </a:p>
      </dgm:t>
    </dgm:pt>
    <dgm:pt modelId="{798BDDF9-0C56-4645-9D21-3DD6063D025E}" type="sibTrans" cxnId="{64C225DB-03D3-41F4-B865-ADC4DD90A41A}">
      <dgm:prSet/>
      <dgm:spPr/>
      <dgm:t>
        <a:bodyPr/>
        <a:lstStyle/>
        <a:p>
          <a:endParaRPr lang="en-US"/>
        </a:p>
      </dgm:t>
    </dgm:pt>
    <dgm:pt modelId="{EE015945-A773-4ABF-872B-4E47C3567391}">
      <dgm:prSet phldrT="[Text]"/>
      <dgm:spPr/>
      <dgm:t>
        <a:bodyPr/>
        <a:lstStyle/>
        <a:p>
          <a:r>
            <a:rPr lang="en-US" dirty="0"/>
            <a:t>Finance</a:t>
          </a:r>
        </a:p>
      </dgm:t>
    </dgm:pt>
    <dgm:pt modelId="{596A9EC5-1D88-4391-A66B-8A10B83052FC}" type="parTrans" cxnId="{790C168A-92D6-48EF-AEF6-1444CD531A0F}">
      <dgm:prSet/>
      <dgm:spPr/>
      <dgm:t>
        <a:bodyPr/>
        <a:lstStyle/>
        <a:p>
          <a:endParaRPr lang="en-US"/>
        </a:p>
      </dgm:t>
    </dgm:pt>
    <dgm:pt modelId="{6237CFF2-8BF5-49FA-BE22-7EB00830C391}" type="sibTrans" cxnId="{790C168A-92D6-48EF-AEF6-1444CD531A0F}">
      <dgm:prSet/>
      <dgm:spPr/>
      <dgm:t>
        <a:bodyPr/>
        <a:lstStyle/>
        <a:p>
          <a:endParaRPr lang="en-US"/>
        </a:p>
      </dgm:t>
    </dgm:pt>
    <dgm:pt modelId="{65603D21-62E2-4B6A-A59A-B91BE972843F}">
      <dgm:prSet phldrT="[Text]"/>
      <dgm:spPr/>
      <dgm:t>
        <a:bodyPr/>
        <a:lstStyle/>
        <a:p>
          <a:r>
            <a:rPr lang="en-US" dirty="0"/>
            <a:t>HR</a:t>
          </a:r>
        </a:p>
      </dgm:t>
    </dgm:pt>
    <dgm:pt modelId="{32568568-F05B-4914-BF7C-D6563B5DF8B9}" type="parTrans" cxnId="{0158577C-51F8-4AEA-BC85-9B14D74B8CA8}">
      <dgm:prSet/>
      <dgm:spPr/>
      <dgm:t>
        <a:bodyPr/>
        <a:lstStyle/>
        <a:p>
          <a:endParaRPr lang="en-US"/>
        </a:p>
      </dgm:t>
    </dgm:pt>
    <dgm:pt modelId="{6A526865-5D50-485C-94E9-348EC2233086}" type="sibTrans" cxnId="{0158577C-51F8-4AEA-BC85-9B14D74B8CA8}">
      <dgm:prSet/>
      <dgm:spPr/>
      <dgm:t>
        <a:bodyPr/>
        <a:lstStyle/>
        <a:p>
          <a:endParaRPr lang="en-US"/>
        </a:p>
      </dgm:t>
    </dgm:pt>
    <dgm:pt modelId="{F74ADCBF-1547-43AE-A7BE-4C95EA54A48F}">
      <dgm:prSet phldrT="[Text]"/>
      <dgm:spPr/>
      <dgm:t>
        <a:bodyPr/>
        <a:lstStyle/>
        <a:p>
          <a:r>
            <a:rPr lang="en-US" dirty="0"/>
            <a:t>Information Systems</a:t>
          </a:r>
        </a:p>
      </dgm:t>
    </dgm:pt>
    <dgm:pt modelId="{16F55508-BA45-4011-B16F-5B929D1AAD23}" type="parTrans" cxnId="{0941C8D8-D91F-4553-A5EF-4FF9A277931E}">
      <dgm:prSet/>
      <dgm:spPr/>
      <dgm:t>
        <a:bodyPr/>
        <a:lstStyle/>
        <a:p>
          <a:endParaRPr lang="en-US"/>
        </a:p>
      </dgm:t>
    </dgm:pt>
    <dgm:pt modelId="{275784F6-A92E-47E9-B4E4-BEA0E3B01802}" type="sibTrans" cxnId="{0941C8D8-D91F-4553-A5EF-4FF9A277931E}">
      <dgm:prSet/>
      <dgm:spPr/>
      <dgm:t>
        <a:bodyPr/>
        <a:lstStyle/>
        <a:p>
          <a:endParaRPr lang="en-US"/>
        </a:p>
      </dgm:t>
    </dgm:pt>
    <dgm:pt modelId="{260C7E89-A4E7-4119-832C-293C9D36AA08}" type="pres">
      <dgm:prSet presAssocID="{E1915B1E-9DCD-4F9E-8C55-18CBE3F6672B}" presName="cycle" presStyleCnt="0">
        <dgm:presLayoutVars>
          <dgm:chMax val="1"/>
          <dgm:dir/>
          <dgm:animLvl val="ctr"/>
          <dgm:resizeHandles val="exact"/>
        </dgm:presLayoutVars>
      </dgm:prSet>
      <dgm:spPr/>
    </dgm:pt>
    <dgm:pt modelId="{664930DA-D6B4-4F14-B540-ED4D7260E1BF}" type="pres">
      <dgm:prSet presAssocID="{9452F815-D938-4EF9-AF51-836C8D631790}" presName="centerShape" presStyleLbl="node0" presStyleIdx="0" presStyleCnt="1"/>
      <dgm:spPr/>
    </dgm:pt>
    <dgm:pt modelId="{13E95970-A3A0-42FA-B9BE-B118195FF2C1}" type="pres">
      <dgm:prSet presAssocID="{16F55508-BA45-4011-B16F-5B929D1AAD23}" presName="Name9" presStyleLbl="parChTrans1D2" presStyleIdx="0" presStyleCnt="6"/>
      <dgm:spPr/>
    </dgm:pt>
    <dgm:pt modelId="{C1096886-BAD9-4414-BE93-11E58E3B87D6}" type="pres">
      <dgm:prSet presAssocID="{16F55508-BA45-4011-B16F-5B929D1AAD23}" presName="connTx" presStyleLbl="parChTrans1D2" presStyleIdx="0" presStyleCnt="6"/>
      <dgm:spPr/>
    </dgm:pt>
    <dgm:pt modelId="{A5859D1D-B666-43D9-BBA3-6B6A17A54F71}" type="pres">
      <dgm:prSet presAssocID="{F74ADCBF-1547-43AE-A7BE-4C95EA54A48F}" presName="node" presStyleLbl="node1" presStyleIdx="0" presStyleCnt="6">
        <dgm:presLayoutVars>
          <dgm:bulletEnabled val="1"/>
        </dgm:presLayoutVars>
      </dgm:prSet>
      <dgm:spPr/>
    </dgm:pt>
    <dgm:pt modelId="{6C0D146F-E7AF-4D28-832C-1635705AD985}" type="pres">
      <dgm:prSet presAssocID="{FD317312-D02C-46E0-8F44-CC7F3F12AFBF}" presName="Name9" presStyleLbl="parChTrans1D2" presStyleIdx="1" presStyleCnt="6"/>
      <dgm:spPr/>
    </dgm:pt>
    <dgm:pt modelId="{1A30B293-EDD1-454D-84BE-1368C0F97E43}" type="pres">
      <dgm:prSet presAssocID="{FD317312-D02C-46E0-8F44-CC7F3F12AFBF}" presName="connTx" presStyleLbl="parChTrans1D2" presStyleIdx="1" presStyleCnt="6"/>
      <dgm:spPr/>
    </dgm:pt>
    <dgm:pt modelId="{3CCB48DF-7984-4085-B029-2639469F2EC7}" type="pres">
      <dgm:prSet presAssocID="{64B83649-71A4-44C0-89FA-01A25AD4F981}" presName="node" presStyleLbl="node1" presStyleIdx="1" presStyleCnt="6">
        <dgm:presLayoutVars>
          <dgm:bulletEnabled val="1"/>
        </dgm:presLayoutVars>
      </dgm:prSet>
      <dgm:spPr/>
    </dgm:pt>
    <dgm:pt modelId="{4A0788F5-BD58-4AC0-97C0-365A57285D12}" type="pres">
      <dgm:prSet presAssocID="{023A8334-1277-4092-8464-B394E64262E0}" presName="Name9" presStyleLbl="parChTrans1D2" presStyleIdx="2" presStyleCnt="6"/>
      <dgm:spPr/>
    </dgm:pt>
    <dgm:pt modelId="{8243CAB0-9BE3-4609-862F-E236CD2925BC}" type="pres">
      <dgm:prSet presAssocID="{023A8334-1277-4092-8464-B394E64262E0}" presName="connTx" presStyleLbl="parChTrans1D2" presStyleIdx="2" presStyleCnt="6"/>
      <dgm:spPr/>
    </dgm:pt>
    <dgm:pt modelId="{1D8FE4E4-CE4F-471C-AF4A-960E2AFDA026}" type="pres">
      <dgm:prSet presAssocID="{F7986D93-5796-4FCD-A857-4EFECCAA7FA8}" presName="node" presStyleLbl="node1" presStyleIdx="2" presStyleCnt="6">
        <dgm:presLayoutVars>
          <dgm:bulletEnabled val="1"/>
        </dgm:presLayoutVars>
      </dgm:prSet>
      <dgm:spPr/>
    </dgm:pt>
    <dgm:pt modelId="{754731DF-4C6E-4EA0-97E9-A8FE1CC0834A}" type="pres">
      <dgm:prSet presAssocID="{46D91BF0-A945-4884-BA98-995F6BB7F7BB}" presName="Name9" presStyleLbl="parChTrans1D2" presStyleIdx="3" presStyleCnt="6"/>
      <dgm:spPr/>
    </dgm:pt>
    <dgm:pt modelId="{0E239F48-BD77-442E-A4F8-36289F0B3820}" type="pres">
      <dgm:prSet presAssocID="{46D91BF0-A945-4884-BA98-995F6BB7F7BB}" presName="connTx" presStyleLbl="parChTrans1D2" presStyleIdx="3" presStyleCnt="6"/>
      <dgm:spPr/>
    </dgm:pt>
    <dgm:pt modelId="{1D3E585A-D76E-418A-9048-002FF7D8CCB3}" type="pres">
      <dgm:prSet presAssocID="{0A1E25AF-5E49-4B25-B861-F4967B661E94}" presName="node" presStyleLbl="node1" presStyleIdx="3" presStyleCnt="6">
        <dgm:presLayoutVars>
          <dgm:bulletEnabled val="1"/>
        </dgm:presLayoutVars>
      </dgm:prSet>
      <dgm:spPr/>
    </dgm:pt>
    <dgm:pt modelId="{54A32239-DB80-42DE-845A-05D9D4CB8E7B}" type="pres">
      <dgm:prSet presAssocID="{596A9EC5-1D88-4391-A66B-8A10B83052FC}" presName="Name9" presStyleLbl="parChTrans1D2" presStyleIdx="4" presStyleCnt="6"/>
      <dgm:spPr/>
    </dgm:pt>
    <dgm:pt modelId="{00B4E493-AD71-4909-B8BC-C61A2C997A26}" type="pres">
      <dgm:prSet presAssocID="{596A9EC5-1D88-4391-A66B-8A10B83052FC}" presName="connTx" presStyleLbl="parChTrans1D2" presStyleIdx="4" presStyleCnt="6"/>
      <dgm:spPr/>
    </dgm:pt>
    <dgm:pt modelId="{320DEB36-F25F-4061-A7EC-76033C555149}" type="pres">
      <dgm:prSet presAssocID="{EE015945-A773-4ABF-872B-4E47C3567391}" presName="node" presStyleLbl="node1" presStyleIdx="4" presStyleCnt="6">
        <dgm:presLayoutVars>
          <dgm:bulletEnabled val="1"/>
        </dgm:presLayoutVars>
      </dgm:prSet>
      <dgm:spPr/>
    </dgm:pt>
    <dgm:pt modelId="{20663C95-1C69-4A71-8C49-BCAF0F2EA608}" type="pres">
      <dgm:prSet presAssocID="{32568568-F05B-4914-BF7C-D6563B5DF8B9}" presName="Name9" presStyleLbl="parChTrans1D2" presStyleIdx="5" presStyleCnt="6"/>
      <dgm:spPr/>
    </dgm:pt>
    <dgm:pt modelId="{7596243F-3FEF-4DD7-B13A-0146504A223D}" type="pres">
      <dgm:prSet presAssocID="{32568568-F05B-4914-BF7C-D6563B5DF8B9}" presName="connTx" presStyleLbl="parChTrans1D2" presStyleIdx="5" presStyleCnt="6"/>
      <dgm:spPr/>
    </dgm:pt>
    <dgm:pt modelId="{4706AAAF-8AA1-4BCB-A61C-D33831C774B9}" type="pres">
      <dgm:prSet presAssocID="{65603D21-62E2-4B6A-A59A-B91BE972843F}" presName="node" presStyleLbl="node1" presStyleIdx="5" presStyleCnt="6">
        <dgm:presLayoutVars>
          <dgm:bulletEnabled val="1"/>
        </dgm:presLayoutVars>
      </dgm:prSet>
      <dgm:spPr/>
    </dgm:pt>
  </dgm:ptLst>
  <dgm:cxnLst>
    <dgm:cxn modelId="{2752C328-5B63-4108-9AC2-2F98D8BB7C19}" type="presOf" srcId="{023A8334-1277-4092-8464-B394E64262E0}" destId="{4A0788F5-BD58-4AC0-97C0-365A57285D12}" srcOrd="0" destOrd="0" presId="urn:microsoft.com/office/officeart/2005/8/layout/radial1"/>
    <dgm:cxn modelId="{2365572C-6FC5-4802-9EB1-D014C175A52F}" type="presOf" srcId="{16F55508-BA45-4011-B16F-5B929D1AAD23}" destId="{13E95970-A3A0-42FA-B9BE-B118195FF2C1}" srcOrd="0" destOrd="0" presId="urn:microsoft.com/office/officeart/2005/8/layout/radial1"/>
    <dgm:cxn modelId="{6010292F-7ADA-49FF-8B4D-BE164A01FE2A}" type="presOf" srcId="{FD317312-D02C-46E0-8F44-CC7F3F12AFBF}" destId="{6C0D146F-E7AF-4D28-832C-1635705AD985}" srcOrd="0" destOrd="0" presId="urn:microsoft.com/office/officeart/2005/8/layout/radial1"/>
    <dgm:cxn modelId="{DA6B2540-FF16-4E76-9962-7F87F9A25609}" type="presOf" srcId="{E1915B1E-9DCD-4F9E-8C55-18CBE3F6672B}" destId="{260C7E89-A4E7-4119-832C-293C9D36AA08}" srcOrd="0" destOrd="0" presId="urn:microsoft.com/office/officeart/2005/8/layout/radial1"/>
    <dgm:cxn modelId="{088C0D60-6D88-41E6-850F-9AE9BBC842E0}" type="presOf" srcId="{46D91BF0-A945-4884-BA98-995F6BB7F7BB}" destId="{0E239F48-BD77-442E-A4F8-36289F0B3820}" srcOrd="1" destOrd="0" presId="urn:microsoft.com/office/officeart/2005/8/layout/radial1"/>
    <dgm:cxn modelId="{085AFD64-63D1-4387-8716-0705EBC89F5F}" type="presOf" srcId="{F74ADCBF-1547-43AE-A7BE-4C95EA54A48F}" destId="{A5859D1D-B666-43D9-BBA3-6B6A17A54F71}" srcOrd="0" destOrd="0" presId="urn:microsoft.com/office/officeart/2005/8/layout/radial1"/>
    <dgm:cxn modelId="{D98AB065-4A8A-4054-8036-C2B8BF560ECA}" type="presOf" srcId="{596A9EC5-1D88-4391-A66B-8A10B83052FC}" destId="{54A32239-DB80-42DE-845A-05D9D4CB8E7B}" srcOrd="0" destOrd="0" presId="urn:microsoft.com/office/officeart/2005/8/layout/radial1"/>
    <dgm:cxn modelId="{4464F247-29EE-41DC-ACDB-1CFA1A111D8E}" type="presOf" srcId="{46D91BF0-A945-4884-BA98-995F6BB7F7BB}" destId="{754731DF-4C6E-4EA0-97E9-A8FE1CC0834A}" srcOrd="0" destOrd="0" presId="urn:microsoft.com/office/officeart/2005/8/layout/radial1"/>
    <dgm:cxn modelId="{DF71876B-7CC4-4CCA-8A42-006D0F61590D}" type="presOf" srcId="{023A8334-1277-4092-8464-B394E64262E0}" destId="{8243CAB0-9BE3-4609-862F-E236CD2925BC}" srcOrd="1" destOrd="0" presId="urn:microsoft.com/office/officeart/2005/8/layout/radial1"/>
    <dgm:cxn modelId="{4A714673-F112-4B8B-B7C8-A579E222FFFD}" type="presOf" srcId="{9452F815-D938-4EF9-AF51-836C8D631790}" destId="{664930DA-D6B4-4F14-B540-ED4D7260E1BF}" srcOrd="0" destOrd="0" presId="urn:microsoft.com/office/officeart/2005/8/layout/radial1"/>
    <dgm:cxn modelId="{EB2FB875-78A0-4DC4-BEF2-EB4DC18F2507}" type="presOf" srcId="{0A1E25AF-5E49-4B25-B861-F4967B661E94}" destId="{1D3E585A-D76E-418A-9048-002FF7D8CCB3}" srcOrd="0" destOrd="0" presId="urn:microsoft.com/office/officeart/2005/8/layout/radial1"/>
    <dgm:cxn modelId="{050C6E76-BDC6-4FBC-AE74-A2ADDE56065C}" type="presOf" srcId="{65603D21-62E2-4B6A-A59A-B91BE972843F}" destId="{4706AAAF-8AA1-4BCB-A61C-D33831C774B9}" srcOrd="0" destOrd="0" presId="urn:microsoft.com/office/officeart/2005/8/layout/radial1"/>
    <dgm:cxn modelId="{0158577C-51F8-4AEA-BC85-9B14D74B8CA8}" srcId="{9452F815-D938-4EF9-AF51-836C8D631790}" destId="{65603D21-62E2-4B6A-A59A-B91BE972843F}" srcOrd="5" destOrd="0" parTransId="{32568568-F05B-4914-BF7C-D6563B5DF8B9}" sibTransId="{6A526865-5D50-485C-94E9-348EC2233086}"/>
    <dgm:cxn modelId="{65C93B82-E68C-495D-B952-A22587E31F03}" type="presOf" srcId="{32568568-F05B-4914-BF7C-D6563B5DF8B9}" destId="{7596243F-3FEF-4DD7-B13A-0146504A223D}" srcOrd="1" destOrd="0" presId="urn:microsoft.com/office/officeart/2005/8/layout/radial1"/>
    <dgm:cxn modelId="{E315C083-E422-46D4-B6DD-2026659FA929}" srcId="{9452F815-D938-4EF9-AF51-836C8D631790}" destId="{F7986D93-5796-4FCD-A857-4EFECCAA7FA8}" srcOrd="2" destOrd="0" parTransId="{023A8334-1277-4092-8464-B394E64262E0}" sibTransId="{3AC749E0-1C51-4744-B013-14A220A330B7}"/>
    <dgm:cxn modelId="{790C168A-92D6-48EF-AEF6-1444CD531A0F}" srcId="{9452F815-D938-4EF9-AF51-836C8D631790}" destId="{EE015945-A773-4ABF-872B-4E47C3567391}" srcOrd="4" destOrd="0" parTransId="{596A9EC5-1D88-4391-A66B-8A10B83052FC}" sibTransId="{6237CFF2-8BF5-49FA-BE22-7EB00830C391}"/>
    <dgm:cxn modelId="{D53E118B-85FB-4432-A586-64218F7FA6D9}" type="presOf" srcId="{32568568-F05B-4914-BF7C-D6563B5DF8B9}" destId="{20663C95-1C69-4A71-8C49-BCAF0F2EA608}" srcOrd="0" destOrd="0" presId="urn:microsoft.com/office/officeart/2005/8/layout/radial1"/>
    <dgm:cxn modelId="{0FC87791-527C-45B6-A44D-74DB251EFE01}" type="presOf" srcId="{596A9EC5-1D88-4391-A66B-8A10B83052FC}" destId="{00B4E493-AD71-4909-B8BC-C61A2C997A26}" srcOrd="1" destOrd="0" presId="urn:microsoft.com/office/officeart/2005/8/layout/radial1"/>
    <dgm:cxn modelId="{7100A29D-4712-42FB-ABFF-8D1A41153A3B}" type="presOf" srcId="{64B83649-71A4-44C0-89FA-01A25AD4F981}" destId="{3CCB48DF-7984-4085-B029-2639469F2EC7}" srcOrd="0" destOrd="0" presId="urn:microsoft.com/office/officeart/2005/8/layout/radial1"/>
    <dgm:cxn modelId="{4E5F9DA0-6878-4658-9583-A20FF677F851}" type="presOf" srcId="{F7986D93-5796-4FCD-A857-4EFECCAA7FA8}" destId="{1D8FE4E4-CE4F-471C-AF4A-960E2AFDA026}" srcOrd="0" destOrd="0" presId="urn:microsoft.com/office/officeart/2005/8/layout/radial1"/>
    <dgm:cxn modelId="{8B23BAA7-5675-4FFA-9CEC-CA1DF61AA2CC}" srcId="{E1915B1E-9DCD-4F9E-8C55-18CBE3F6672B}" destId="{9452F815-D938-4EF9-AF51-836C8D631790}" srcOrd="0" destOrd="0" parTransId="{47785AC4-4D18-4093-9B81-AFCDD82C7DEC}" sibTransId="{2A863720-015D-4E4E-A58B-6D7EF1B3F612}"/>
    <dgm:cxn modelId="{74BAA2AA-96A6-4020-AC7D-6ABB45ACDF17}" type="presOf" srcId="{EE015945-A773-4ABF-872B-4E47C3567391}" destId="{320DEB36-F25F-4061-A7EC-76033C555149}" srcOrd="0" destOrd="0" presId="urn:microsoft.com/office/officeart/2005/8/layout/radial1"/>
    <dgm:cxn modelId="{028A61AF-1C39-4579-A4E8-F7F4A85856B2}" type="presOf" srcId="{16F55508-BA45-4011-B16F-5B929D1AAD23}" destId="{C1096886-BAD9-4414-BE93-11E58E3B87D6}" srcOrd="1" destOrd="0" presId="urn:microsoft.com/office/officeart/2005/8/layout/radial1"/>
    <dgm:cxn modelId="{9145E3BE-67A9-4352-BC8C-726529ECB8DF}" type="presOf" srcId="{FD317312-D02C-46E0-8F44-CC7F3F12AFBF}" destId="{1A30B293-EDD1-454D-84BE-1368C0F97E43}" srcOrd="1" destOrd="0" presId="urn:microsoft.com/office/officeart/2005/8/layout/radial1"/>
    <dgm:cxn modelId="{0941C8D8-D91F-4553-A5EF-4FF9A277931E}" srcId="{9452F815-D938-4EF9-AF51-836C8D631790}" destId="{F74ADCBF-1547-43AE-A7BE-4C95EA54A48F}" srcOrd="0" destOrd="0" parTransId="{16F55508-BA45-4011-B16F-5B929D1AAD23}" sibTransId="{275784F6-A92E-47E9-B4E4-BEA0E3B01802}"/>
    <dgm:cxn modelId="{64C225DB-03D3-41F4-B865-ADC4DD90A41A}" srcId="{9452F815-D938-4EF9-AF51-836C8D631790}" destId="{0A1E25AF-5E49-4B25-B861-F4967B661E94}" srcOrd="3" destOrd="0" parTransId="{46D91BF0-A945-4884-BA98-995F6BB7F7BB}" sibTransId="{798BDDF9-0C56-4645-9D21-3DD6063D025E}"/>
    <dgm:cxn modelId="{F9F071E6-4B9E-49B6-BD20-BBFA911AEE93}" srcId="{9452F815-D938-4EF9-AF51-836C8D631790}" destId="{64B83649-71A4-44C0-89FA-01A25AD4F981}" srcOrd="1" destOrd="0" parTransId="{FD317312-D02C-46E0-8F44-CC7F3F12AFBF}" sibTransId="{4B36308C-B660-4D94-8D02-82E2B998CE65}"/>
    <dgm:cxn modelId="{EC98CC0D-ADEC-47CA-AC5C-413C23D67ABA}" type="presParOf" srcId="{260C7E89-A4E7-4119-832C-293C9D36AA08}" destId="{664930DA-D6B4-4F14-B540-ED4D7260E1BF}" srcOrd="0" destOrd="0" presId="urn:microsoft.com/office/officeart/2005/8/layout/radial1"/>
    <dgm:cxn modelId="{F5E3D610-19D2-4F0A-B3FA-379C9E5944B4}" type="presParOf" srcId="{260C7E89-A4E7-4119-832C-293C9D36AA08}" destId="{13E95970-A3A0-42FA-B9BE-B118195FF2C1}" srcOrd="1" destOrd="0" presId="urn:microsoft.com/office/officeart/2005/8/layout/radial1"/>
    <dgm:cxn modelId="{55AFB788-B8DD-4EE1-8A1C-CD44822F53DB}" type="presParOf" srcId="{13E95970-A3A0-42FA-B9BE-B118195FF2C1}" destId="{C1096886-BAD9-4414-BE93-11E58E3B87D6}" srcOrd="0" destOrd="0" presId="urn:microsoft.com/office/officeart/2005/8/layout/radial1"/>
    <dgm:cxn modelId="{75F52B3B-7797-4D3E-A58D-915D6C860C4F}" type="presParOf" srcId="{260C7E89-A4E7-4119-832C-293C9D36AA08}" destId="{A5859D1D-B666-43D9-BBA3-6B6A17A54F71}" srcOrd="2" destOrd="0" presId="urn:microsoft.com/office/officeart/2005/8/layout/radial1"/>
    <dgm:cxn modelId="{E8D8C2C1-EFE8-4163-9035-D13D38ACD787}" type="presParOf" srcId="{260C7E89-A4E7-4119-832C-293C9D36AA08}" destId="{6C0D146F-E7AF-4D28-832C-1635705AD985}" srcOrd="3" destOrd="0" presId="urn:microsoft.com/office/officeart/2005/8/layout/radial1"/>
    <dgm:cxn modelId="{308F71C6-9B21-451E-AD3A-5443B93C8B94}" type="presParOf" srcId="{6C0D146F-E7AF-4D28-832C-1635705AD985}" destId="{1A30B293-EDD1-454D-84BE-1368C0F97E43}" srcOrd="0" destOrd="0" presId="urn:microsoft.com/office/officeart/2005/8/layout/radial1"/>
    <dgm:cxn modelId="{8D1050EF-F0F5-4093-8949-C48C773149D0}" type="presParOf" srcId="{260C7E89-A4E7-4119-832C-293C9D36AA08}" destId="{3CCB48DF-7984-4085-B029-2639469F2EC7}" srcOrd="4" destOrd="0" presId="urn:microsoft.com/office/officeart/2005/8/layout/radial1"/>
    <dgm:cxn modelId="{B58B6D3D-7B24-4242-BEEF-AAEC87E17881}" type="presParOf" srcId="{260C7E89-A4E7-4119-832C-293C9D36AA08}" destId="{4A0788F5-BD58-4AC0-97C0-365A57285D12}" srcOrd="5" destOrd="0" presId="urn:microsoft.com/office/officeart/2005/8/layout/radial1"/>
    <dgm:cxn modelId="{59BC711B-7A60-4A65-BCB6-921E4B5BB582}" type="presParOf" srcId="{4A0788F5-BD58-4AC0-97C0-365A57285D12}" destId="{8243CAB0-9BE3-4609-862F-E236CD2925BC}" srcOrd="0" destOrd="0" presId="urn:microsoft.com/office/officeart/2005/8/layout/radial1"/>
    <dgm:cxn modelId="{F995BBE1-3CB6-49E8-8264-97090A84572D}" type="presParOf" srcId="{260C7E89-A4E7-4119-832C-293C9D36AA08}" destId="{1D8FE4E4-CE4F-471C-AF4A-960E2AFDA026}" srcOrd="6" destOrd="0" presId="urn:microsoft.com/office/officeart/2005/8/layout/radial1"/>
    <dgm:cxn modelId="{A3A65488-E967-43D6-B346-A51201EE2A5C}" type="presParOf" srcId="{260C7E89-A4E7-4119-832C-293C9D36AA08}" destId="{754731DF-4C6E-4EA0-97E9-A8FE1CC0834A}" srcOrd="7" destOrd="0" presId="urn:microsoft.com/office/officeart/2005/8/layout/radial1"/>
    <dgm:cxn modelId="{79C429CC-AA00-42EE-9C8A-7A2FA1BCB158}" type="presParOf" srcId="{754731DF-4C6E-4EA0-97E9-A8FE1CC0834A}" destId="{0E239F48-BD77-442E-A4F8-36289F0B3820}" srcOrd="0" destOrd="0" presId="urn:microsoft.com/office/officeart/2005/8/layout/radial1"/>
    <dgm:cxn modelId="{B20866CB-98ED-445F-8357-ED4889D39082}" type="presParOf" srcId="{260C7E89-A4E7-4119-832C-293C9D36AA08}" destId="{1D3E585A-D76E-418A-9048-002FF7D8CCB3}" srcOrd="8" destOrd="0" presId="urn:microsoft.com/office/officeart/2005/8/layout/radial1"/>
    <dgm:cxn modelId="{F2390C61-4E0A-44BD-93A8-2345066A4788}" type="presParOf" srcId="{260C7E89-A4E7-4119-832C-293C9D36AA08}" destId="{54A32239-DB80-42DE-845A-05D9D4CB8E7B}" srcOrd="9" destOrd="0" presId="urn:microsoft.com/office/officeart/2005/8/layout/radial1"/>
    <dgm:cxn modelId="{91F5B685-FFB2-4E4E-B19F-CCDCA688ED7B}" type="presParOf" srcId="{54A32239-DB80-42DE-845A-05D9D4CB8E7B}" destId="{00B4E493-AD71-4909-B8BC-C61A2C997A26}" srcOrd="0" destOrd="0" presId="urn:microsoft.com/office/officeart/2005/8/layout/radial1"/>
    <dgm:cxn modelId="{2CE0613C-1034-41DD-A23F-8FCC34C72250}" type="presParOf" srcId="{260C7E89-A4E7-4119-832C-293C9D36AA08}" destId="{320DEB36-F25F-4061-A7EC-76033C555149}" srcOrd="10" destOrd="0" presId="urn:microsoft.com/office/officeart/2005/8/layout/radial1"/>
    <dgm:cxn modelId="{510919D0-0A0B-495A-9092-78367015DC3C}" type="presParOf" srcId="{260C7E89-A4E7-4119-832C-293C9D36AA08}" destId="{20663C95-1C69-4A71-8C49-BCAF0F2EA608}" srcOrd="11" destOrd="0" presId="urn:microsoft.com/office/officeart/2005/8/layout/radial1"/>
    <dgm:cxn modelId="{C62B3739-9551-4CBB-A7EA-82D6552508BB}" type="presParOf" srcId="{20663C95-1C69-4A71-8C49-BCAF0F2EA608}" destId="{7596243F-3FEF-4DD7-B13A-0146504A223D}" srcOrd="0" destOrd="0" presId="urn:microsoft.com/office/officeart/2005/8/layout/radial1"/>
    <dgm:cxn modelId="{A4559DF3-597B-4E07-87AC-A46E74A96D4A}" type="presParOf" srcId="{260C7E89-A4E7-4119-832C-293C9D36AA08}" destId="{4706AAAF-8AA1-4BCB-A61C-D33831C774B9}"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930DA-D6B4-4F14-B540-ED4D7260E1BF}">
      <dsp:nvSpPr>
        <dsp:cNvPr id="0" name=""/>
        <dsp:cNvSpPr/>
      </dsp:nvSpPr>
      <dsp:spPr>
        <a:xfrm>
          <a:off x="1436297" y="1930980"/>
          <a:ext cx="1259026" cy="1259026"/>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Overall Business Strategy</a:t>
          </a:r>
        </a:p>
      </dsp:txBody>
      <dsp:txXfrm>
        <a:off x="1620677" y="2115360"/>
        <a:ext cx="890266" cy="890266"/>
      </dsp:txXfrm>
    </dsp:sp>
    <dsp:sp modelId="{13E95970-A3A0-42FA-B9BE-B118195FF2C1}">
      <dsp:nvSpPr>
        <dsp:cNvPr id="0" name=""/>
        <dsp:cNvSpPr/>
      </dsp:nvSpPr>
      <dsp:spPr>
        <a:xfrm rot="16200000">
          <a:off x="1875386" y="1713130"/>
          <a:ext cx="380847" cy="54851"/>
        </a:xfrm>
        <a:custGeom>
          <a:avLst/>
          <a:gdLst/>
          <a:ahLst/>
          <a:cxnLst/>
          <a:rect l="0" t="0" r="0" b="0"/>
          <a:pathLst>
            <a:path>
              <a:moveTo>
                <a:pt x="0" y="27425"/>
              </a:moveTo>
              <a:lnTo>
                <a:pt x="380847" y="27425"/>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6289" y="1731035"/>
        <a:ext cx="19042" cy="19042"/>
      </dsp:txXfrm>
    </dsp:sp>
    <dsp:sp modelId="{A5859D1D-B666-43D9-BBA3-6B6A17A54F71}">
      <dsp:nvSpPr>
        <dsp:cNvPr id="0" name=""/>
        <dsp:cNvSpPr/>
      </dsp:nvSpPr>
      <dsp:spPr>
        <a:xfrm>
          <a:off x="1436297" y="291105"/>
          <a:ext cx="1259026" cy="1259026"/>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Information Systems</a:t>
          </a:r>
        </a:p>
      </dsp:txBody>
      <dsp:txXfrm>
        <a:off x="1620677" y="475485"/>
        <a:ext cx="890266" cy="890266"/>
      </dsp:txXfrm>
    </dsp:sp>
    <dsp:sp modelId="{6C0D146F-E7AF-4D28-832C-1635705AD985}">
      <dsp:nvSpPr>
        <dsp:cNvPr id="0" name=""/>
        <dsp:cNvSpPr/>
      </dsp:nvSpPr>
      <dsp:spPr>
        <a:xfrm rot="19800000">
          <a:off x="2585473" y="2123099"/>
          <a:ext cx="380847" cy="54851"/>
        </a:xfrm>
        <a:custGeom>
          <a:avLst/>
          <a:gdLst/>
          <a:ahLst/>
          <a:cxnLst/>
          <a:rect l="0" t="0" r="0" b="0"/>
          <a:pathLst>
            <a:path>
              <a:moveTo>
                <a:pt x="0" y="27425"/>
              </a:moveTo>
              <a:lnTo>
                <a:pt x="380847" y="27425"/>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6375" y="2141003"/>
        <a:ext cx="19042" cy="19042"/>
      </dsp:txXfrm>
    </dsp:sp>
    <dsp:sp modelId="{3CCB48DF-7984-4085-B029-2639469F2EC7}">
      <dsp:nvSpPr>
        <dsp:cNvPr id="0" name=""/>
        <dsp:cNvSpPr/>
      </dsp:nvSpPr>
      <dsp:spPr>
        <a:xfrm>
          <a:off x="2856470" y="1111042"/>
          <a:ext cx="1259026" cy="1259026"/>
        </a:xfrm>
        <a:prstGeom prst="ellipse">
          <a:avLst/>
        </a:prstGeom>
        <a:solidFill>
          <a:schemeClr val="accent5">
            <a:hueOff val="499051"/>
            <a:satOff val="-10098"/>
            <a:lumOff val="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Operation</a:t>
          </a:r>
        </a:p>
      </dsp:txBody>
      <dsp:txXfrm>
        <a:off x="3040850" y="1295422"/>
        <a:ext cx="890266" cy="890266"/>
      </dsp:txXfrm>
    </dsp:sp>
    <dsp:sp modelId="{4A0788F5-BD58-4AC0-97C0-365A57285D12}">
      <dsp:nvSpPr>
        <dsp:cNvPr id="0" name=""/>
        <dsp:cNvSpPr/>
      </dsp:nvSpPr>
      <dsp:spPr>
        <a:xfrm rot="1800000">
          <a:off x="2585473" y="2943036"/>
          <a:ext cx="380847" cy="54851"/>
        </a:xfrm>
        <a:custGeom>
          <a:avLst/>
          <a:gdLst/>
          <a:ahLst/>
          <a:cxnLst/>
          <a:rect l="0" t="0" r="0" b="0"/>
          <a:pathLst>
            <a:path>
              <a:moveTo>
                <a:pt x="0" y="27425"/>
              </a:moveTo>
              <a:lnTo>
                <a:pt x="380847" y="27425"/>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6375" y="2960940"/>
        <a:ext cx="19042" cy="19042"/>
      </dsp:txXfrm>
    </dsp:sp>
    <dsp:sp modelId="{1D8FE4E4-CE4F-471C-AF4A-960E2AFDA026}">
      <dsp:nvSpPr>
        <dsp:cNvPr id="0" name=""/>
        <dsp:cNvSpPr/>
      </dsp:nvSpPr>
      <dsp:spPr>
        <a:xfrm>
          <a:off x="2856470" y="2750917"/>
          <a:ext cx="1259026" cy="1259026"/>
        </a:xfrm>
        <a:prstGeom prst="ellipse">
          <a:avLst/>
        </a:prstGeom>
        <a:solidFill>
          <a:schemeClr val="accent5">
            <a:hueOff val="998102"/>
            <a:satOff val="-20196"/>
            <a:lumOff val="6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Marketing</a:t>
          </a:r>
        </a:p>
      </dsp:txBody>
      <dsp:txXfrm>
        <a:off x="3040850" y="2935297"/>
        <a:ext cx="890266" cy="890266"/>
      </dsp:txXfrm>
    </dsp:sp>
    <dsp:sp modelId="{754731DF-4C6E-4EA0-97E9-A8FE1CC0834A}">
      <dsp:nvSpPr>
        <dsp:cNvPr id="0" name=""/>
        <dsp:cNvSpPr/>
      </dsp:nvSpPr>
      <dsp:spPr>
        <a:xfrm rot="5400000">
          <a:off x="1875386" y="3353005"/>
          <a:ext cx="380847" cy="54851"/>
        </a:xfrm>
        <a:custGeom>
          <a:avLst/>
          <a:gdLst/>
          <a:ahLst/>
          <a:cxnLst/>
          <a:rect l="0" t="0" r="0" b="0"/>
          <a:pathLst>
            <a:path>
              <a:moveTo>
                <a:pt x="0" y="27425"/>
              </a:moveTo>
              <a:lnTo>
                <a:pt x="380847" y="27425"/>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6289" y="3370909"/>
        <a:ext cx="19042" cy="19042"/>
      </dsp:txXfrm>
    </dsp:sp>
    <dsp:sp modelId="{1D3E585A-D76E-418A-9048-002FF7D8CCB3}">
      <dsp:nvSpPr>
        <dsp:cNvPr id="0" name=""/>
        <dsp:cNvSpPr/>
      </dsp:nvSpPr>
      <dsp:spPr>
        <a:xfrm>
          <a:off x="1436297" y="3570854"/>
          <a:ext cx="1259026" cy="1259026"/>
        </a:xfrm>
        <a:prstGeom prst="ellipse">
          <a:avLst/>
        </a:prstGeom>
        <a:solidFill>
          <a:schemeClr val="accent5">
            <a:hueOff val="1497154"/>
            <a:satOff val="-30293"/>
            <a:lumOff val="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Sales</a:t>
          </a:r>
        </a:p>
      </dsp:txBody>
      <dsp:txXfrm>
        <a:off x="1620677" y="3755234"/>
        <a:ext cx="890266" cy="890266"/>
      </dsp:txXfrm>
    </dsp:sp>
    <dsp:sp modelId="{54A32239-DB80-42DE-845A-05D9D4CB8E7B}">
      <dsp:nvSpPr>
        <dsp:cNvPr id="0" name=""/>
        <dsp:cNvSpPr/>
      </dsp:nvSpPr>
      <dsp:spPr>
        <a:xfrm rot="9000000">
          <a:off x="1165300" y="2943036"/>
          <a:ext cx="380847" cy="54851"/>
        </a:xfrm>
        <a:custGeom>
          <a:avLst/>
          <a:gdLst/>
          <a:ahLst/>
          <a:cxnLst/>
          <a:rect l="0" t="0" r="0" b="0"/>
          <a:pathLst>
            <a:path>
              <a:moveTo>
                <a:pt x="0" y="27425"/>
              </a:moveTo>
              <a:lnTo>
                <a:pt x="380847" y="27425"/>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346202" y="2960940"/>
        <a:ext cx="19042" cy="19042"/>
      </dsp:txXfrm>
    </dsp:sp>
    <dsp:sp modelId="{320DEB36-F25F-4061-A7EC-76033C555149}">
      <dsp:nvSpPr>
        <dsp:cNvPr id="0" name=""/>
        <dsp:cNvSpPr/>
      </dsp:nvSpPr>
      <dsp:spPr>
        <a:xfrm>
          <a:off x="16124" y="2750917"/>
          <a:ext cx="1259026" cy="1259026"/>
        </a:xfrm>
        <a:prstGeom prst="ellipse">
          <a:avLst/>
        </a:prstGeom>
        <a:solidFill>
          <a:schemeClr val="accent5">
            <a:hueOff val="1996205"/>
            <a:satOff val="-40391"/>
            <a:lumOff val="1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Finance</a:t>
          </a:r>
        </a:p>
      </dsp:txBody>
      <dsp:txXfrm>
        <a:off x="200504" y="2935297"/>
        <a:ext cx="890266" cy="890266"/>
      </dsp:txXfrm>
    </dsp:sp>
    <dsp:sp modelId="{20663C95-1C69-4A71-8C49-BCAF0F2EA608}">
      <dsp:nvSpPr>
        <dsp:cNvPr id="0" name=""/>
        <dsp:cNvSpPr/>
      </dsp:nvSpPr>
      <dsp:spPr>
        <a:xfrm rot="12600000">
          <a:off x="1165300" y="2123099"/>
          <a:ext cx="380847" cy="54851"/>
        </a:xfrm>
        <a:custGeom>
          <a:avLst/>
          <a:gdLst/>
          <a:ahLst/>
          <a:cxnLst/>
          <a:rect l="0" t="0" r="0" b="0"/>
          <a:pathLst>
            <a:path>
              <a:moveTo>
                <a:pt x="0" y="27425"/>
              </a:moveTo>
              <a:lnTo>
                <a:pt x="380847" y="27425"/>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346202" y="2141003"/>
        <a:ext cx="19042" cy="19042"/>
      </dsp:txXfrm>
    </dsp:sp>
    <dsp:sp modelId="{4706AAAF-8AA1-4BCB-A61C-D33831C774B9}">
      <dsp:nvSpPr>
        <dsp:cNvPr id="0" name=""/>
        <dsp:cNvSpPr/>
      </dsp:nvSpPr>
      <dsp:spPr>
        <a:xfrm>
          <a:off x="16124" y="1111042"/>
          <a:ext cx="1259026" cy="1259026"/>
        </a:xfrm>
        <a:prstGeom prst="ellipse">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HR</a:t>
          </a:r>
        </a:p>
      </dsp:txBody>
      <dsp:txXfrm>
        <a:off x="200504" y="1295422"/>
        <a:ext cx="890266" cy="89026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2E6F2-6B85-491A-8051-AFF4925FBEF7}"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4788F-517C-4AEB-820E-5F54D433324C}" type="slidenum">
              <a:rPr lang="en-US" smtClean="0"/>
              <a:t>‹#›</a:t>
            </a:fld>
            <a:endParaRPr lang="en-US"/>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CBEC0-F754-4B33-A377-B8C9CD70C72E}" type="slidenum">
              <a:rPr lang="en-US" smtClean="0"/>
              <a:pPr/>
              <a:t>2</a:t>
            </a:fld>
            <a:endParaRPr lang="en-US" dirty="0"/>
          </a:p>
        </p:txBody>
      </p:sp>
    </p:spTree>
    <p:extLst>
      <p:ext uri="{BB962C8B-B14F-4D97-AF65-F5344CB8AC3E}">
        <p14:creationId xmlns:p14="http://schemas.microsoft.com/office/powerpoint/2010/main" val="253631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78419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79987844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260630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694028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385512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7078882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95035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15295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12192000" cy="1195450"/>
          </a:xfrm>
          <a:prstGeom prst="rect">
            <a:avLst/>
          </a:prstGeom>
        </p:spPr>
        <p:txBody>
          <a:bodyPr anchor="ctr"/>
          <a:lstStyle>
            <a:lvl1pPr>
              <a:defRPr sz="4000" b="1">
                <a:solidFill>
                  <a:srgbClr val="AC363A"/>
                </a:solidFill>
                <a:latin typeface="Helvetica" pitchFamily="2" charset="0"/>
              </a:defRPr>
            </a:lvl1pPr>
          </a:lstStyle>
          <a:p>
            <a:r>
              <a:rPr lang="en-US" dirty="0"/>
              <a:t>Click to edit Master title style</a:t>
            </a:r>
          </a:p>
        </p:txBody>
      </p:sp>
      <p:sp>
        <p:nvSpPr>
          <p:cNvPr id="3" name="Content Placeholder 1"/>
          <p:cNvSpPr>
            <a:spLocks noGrp="1"/>
          </p:cNvSpPr>
          <p:nvPr>
            <p:ph idx="1"/>
          </p:nvPr>
        </p:nvSpPr>
        <p:spPr>
          <a:xfrm>
            <a:off x="609600" y="1447800"/>
            <a:ext cx="10972800" cy="5105400"/>
          </a:xfrm>
          <a:prstGeom prst="rect">
            <a:avLst/>
          </a:prstGeom>
        </p:spPr>
        <p:txBody>
          <a:bodyPr/>
          <a:lstStyle>
            <a:lvl1pPr marL="0" indent="0">
              <a:spcAft>
                <a:spcPts val="800"/>
              </a:spcAft>
              <a:buNone/>
              <a:defRPr sz="3200" b="1">
                <a:solidFill>
                  <a:schemeClr val="tx1"/>
                </a:solidFill>
                <a:latin typeface="Helvetica" pitchFamily="2" charset="0"/>
              </a:defRPr>
            </a:lvl1pPr>
            <a:lvl2pPr marL="742950" indent="-285750">
              <a:spcAft>
                <a:spcPts val="800"/>
              </a:spcAft>
              <a:buFont typeface="Arial" panose="020B0604020202020204" pitchFamily="34" charset="0"/>
              <a:buChar char="•"/>
              <a:defRPr sz="2800">
                <a:solidFill>
                  <a:schemeClr val="tx1"/>
                </a:solidFill>
                <a:latin typeface="Helvetica" pitchFamily="2" charset="0"/>
              </a:defRPr>
            </a:lvl2pPr>
            <a:lvl3pPr marL="1143000" indent="-228600">
              <a:spcAft>
                <a:spcPts val="800"/>
              </a:spcAft>
              <a:buFont typeface="Arial" panose="020B0604020202020204" pitchFamily="34" charset="0"/>
              <a:buChar char="•"/>
              <a:defRPr sz="2000">
                <a:solidFill>
                  <a:schemeClr val="tx1"/>
                </a:solidFill>
                <a:latin typeface="Helvetica" pitchFamily="2" charset="0"/>
              </a:defRPr>
            </a:lvl3pPr>
            <a:lvl4pPr marL="1600200" indent="-228600">
              <a:spcAft>
                <a:spcPts val="800"/>
              </a:spcAft>
              <a:buFont typeface="Arial" panose="020B0604020202020204" pitchFamily="34" charset="0"/>
              <a:buChar char="•"/>
              <a:defRPr sz="1800">
                <a:solidFill>
                  <a:schemeClr val="tx1"/>
                </a:solidFill>
                <a:latin typeface="Helvetica" pitchFamily="2" charset="0"/>
              </a:defRPr>
            </a:lvl4pPr>
            <a:lvl5pPr marL="2057400" indent="-228600">
              <a:spcAft>
                <a:spcPts val="800"/>
              </a:spcAft>
              <a:buFont typeface="Arial" panose="020B0604020202020204" pitchFamily="34" charset="0"/>
              <a:buChar char="•"/>
              <a:defRPr sz="1600">
                <a:solidFill>
                  <a:schemeClr val="tx1"/>
                </a:solidFill>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5181600" y="6553200"/>
            <a:ext cx="18288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7315200" y="6705600"/>
            <a:ext cx="48768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cxnSp>
        <p:nvCxnSpPr>
          <p:cNvPr id="4" name="Straight Connector 3"/>
          <p:cNvCxnSpPr/>
          <p:nvPr userDrawn="1"/>
        </p:nvCxnSpPr>
        <p:spPr>
          <a:xfrm>
            <a:off x="0" y="1295400"/>
            <a:ext cx="12192000" cy="0"/>
          </a:xfrm>
          <a:prstGeom prst="line">
            <a:avLst/>
          </a:prstGeom>
          <a:ln>
            <a:solidFill>
              <a:srgbClr val="A22F33"/>
            </a:solidFill>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400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3842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9983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186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190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8884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4517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57556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2627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t>1/12/2022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504897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bm.com/support/knowledgecenter/en/SS6RBX_11.4.2/com.ibm.sa.togaf9.doc/topics/c_Introduction_to_TOGAF.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Information </a:t>
            </a:r>
            <a:br>
              <a:rPr lang="en-US" altLang="zh-MO" sz="4400" dirty="0"/>
            </a:br>
            <a:r>
              <a:rPr lang="en-US" altLang="zh-MO" sz="4400" dirty="0"/>
              <a:t>Systems Management  </a:t>
            </a:r>
            <a:br>
              <a:rPr lang="en-US" altLang="zh-MO" sz="4400" dirty="0"/>
            </a:br>
            <a:br>
              <a:rPr lang="en-US" altLang="zh-MO"/>
            </a:br>
            <a:r>
              <a:rPr lang="en-US" altLang="zh-MO"/>
              <a:t>Section 4 </a:t>
            </a:r>
            <a:br>
              <a:rPr lang="en-US" altLang="zh-MO" dirty="0"/>
            </a:br>
            <a:r>
              <a:rPr lang="en-US" altLang="zh-MO" dirty="0"/>
              <a:t>Business IT / IS Alignment   </a:t>
            </a:r>
            <a:r>
              <a:rPr lang="en-US" altLang="zh-MO" sz="3600" dirty="0"/>
              <a:t>   </a:t>
            </a:r>
            <a:br>
              <a:rPr lang="en-US" altLang="zh-MO" sz="2046" dirty="0"/>
            </a:b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normAutofit/>
          </a:bodyPr>
          <a:lstStyle/>
          <a:p>
            <a:endParaRPr lang="zh-MO" altLang="en-US" dirty="0"/>
          </a:p>
        </p:txBody>
      </p:sp>
      <p:pic>
        <p:nvPicPr>
          <p:cNvPr id="4" name="Picture 3">
            <a:extLst>
              <a:ext uri="{FF2B5EF4-FFF2-40B4-BE49-F238E27FC236}">
                <a16:creationId xmlns:a16="http://schemas.microsoft.com/office/drawing/2014/main" id="{53EFE6A1-F921-476A-98AA-A1A4D608AD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7818" y="5257800"/>
            <a:ext cx="1676398" cy="1600200"/>
          </a:xfrm>
          <a:prstGeom prst="rect">
            <a:avLst/>
          </a:prstGeom>
        </p:spPr>
      </p:pic>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IT/IS Alignment and Enterprise Architecture</a:t>
            </a:r>
          </a:p>
        </p:txBody>
      </p:sp>
      <p:sp>
        <p:nvSpPr>
          <p:cNvPr id="3" name="Content Placeholder 2"/>
          <p:cNvSpPr>
            <a:spLocks noGrp="1"/>
          </p:cNvSpPr>
          <p:nvPr>
            <p:ph idx="1"/>
          </p:nvPr>
        </p:nvSpPr>
        <p:spPr/>
        <p:txBody>
          <a:bodyPr>
            <a:normAutofit fontScale="92500" lnSpcReduction="20000"/>
          </a:bodyPr>
          <a:lstStyle/>
          <a:p>
            <a:r>
              <a:rPr lang="en-US" dirty="0" err="1"/>
              <a:t>Osterwalder</a:t>
            </a:r>
            <a:r>
              <a:rPr lang="en-US" dirty="0"/>
              <a:t> et al. (2005) recommend the use of Enterprise Architecture modeling to achieve IT/IS alignment,</a:t>
            </a:r>
          </a:p>
          <a:p>
            <a:r>
              <a:rPr lang="en-US" dirty="0">
                <a:solidFill>
                  <a:srgbClr val="FF0000"/>
                </a:solidFill>
              </a:rPr>
              <a:t>Enterprise architecture (EA) </a:t>
            </a:r>
            <a:r>
              <a:rPr lang="en-US" dirty="0"/>
              <a:t>has in the past been used for different purposes. Lately, the term has more prominently been used to indicate the planned integration of strategic IS planning and organizational strategy.</a:t>
            </a:r>
          </a:p>
          <a:p>
            <a:r>
              <a:rPr lang="en-US" dirty="0"/>
              <a:t>Enterprise architecture is the practice of applying a comprehensive and rigorous method for describing a current or future structure for an organization’s processes, information systems, personnel and organizational sub-units so that they align with the organization’s core goals and strategic direction.</a:t>
            </a:r>
          </a:p>
          <a:p>
            <a:r>
              <a:rPr lang="en-US" dirty="0"/>
              <a:t>It promotes the use of modeling and planning at different levels and from different perspectives to ensure the overarching impact of decisions and changes are understood.</a:t>
            </a:r>
          </a:p>
          <a:p>
            <a:r>
              <a:rPr lang="en-US" dirty="0"/>
              <a:t>Two of the best known enterprise architecture approaches are the </a:t>
            </a:r>
            <a:r>
              <a:rPr lang="en-US" dirty="0" err="1"/>
              <a:t>Zachman</a:t>
            </a:r>
            <a:r>
              <a:rPr lang="en-US" dirty="0"/>
              <a:t> framework and </a:t>
            </a:r>
            <a:r>
              <a:rPr lang="en-US" dirty="0">
                <a:solidFill>
                  <a:srgbClr val="FF0000"/>
                </a:solidFill>
              </a:rPr>
              <a:t>The Open Group Architecture Framework (TOGAF) </a:t>
            </a:r>
            <a:r>
              <a:rPr lang="en-US" dirty="0"/>
              <a:t>(currently the most popular framework).</a:t>
            </a:r>
          </a:p>
        </p:txBody>
      </p:sp>
      <p:sp>
        <p:nvSpPr>
          <p:cNvPr id="4" name="Slide Number Placeholder 3"/>
          <p:cNvSpPr>
            <a:spLocks noGrp="1"/>
          </p:cNvSpPr>
          <p:nvPr>
            <p:ph type="sldNum" sz="quarter" idx="12"/>
          </p:nvPr>
        </p:nvSpPr>
        <p:spPr/>
        <p:txBody>
          <a:bodyPr/>
          <a:lstStyle/>
          <a:p>
            <a:fld id="{69E57DC2-970A-4B3E-BB1C-7A09969E49DF}" type="slidenum">
              <a:rPr lang="en-US" smtClean="0"/>
              <a:t>10</a:t>
            </a:fld>
            <a:endParaRPr lang="en-US"/>
          </a:p>
        </p:txBody>
      </p:sp>
    </p:spTree>
    <p:extLst>
      <p:ext uri="{BB962C8B-B14F-4D97-AF65-F5344CB8AC3E}">
        <p14:creationId xmlns:p14="http://schemas.microsoft.com/office/powerpoint/2010/main" val="375532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Zachman</a:t>
            </a:r>
            <a:r>
              <a:rPr lang="en-US" dirty="0"/>
              <a:t> Framework</a:t>
            </a:r>
          </a:p>
        </p:txBody>
      </p:sp>
      <p:sp>
        <p:nvSpPr>
          <p:cNvPr id="3" name="Content Placeholder 2"/>
          <p:cNvSpPr>
            <a:spLocks noGrp="1"/>
          </p:cNvSpPr>
          <p:nvPr>
            <p:ph idx="1"/>
          </p:nvPr>
        </p:nvSpPr>
        <p:spPr>
          <a:xfrm>
            <a:off x="1371600" y="1807950"/>
            <a:ext cx="4365744" cy="4509452"/>
          </a:xfrm>
        </p:spPr>
        <p:txBody>
          <a:bodyPr>
            <a:normAutofit/>
          </a:bodyPr>
          <a:lstStyle/>
          <a:p>
            <a:r>
              <a:rPr lang="en-US" dirty="0"/>
              <a:t>First developed by John </a:t>
            </a:r>
            <a:r>
              <a:rPr lang="en-US" dirty="0" err="1"/>
              <a:t>Zachman</a:t>
            </a:r>
            <a:r>
              <a:rPr lang="en-US" dirty="0"/>
              <a:t> in 1980s.</a:t>
            </a:r>
          </a:p>
          <a:p>
            <a:r>
              <a:rPr lang="en-US" dirty="0"/>
              <a:t>It is an enterprise ontology and is a fundamental structure for Enterprise Architecture which provides a formal and structured way of viewing and defining an enterprise. </a:t>
            </a:r>
          </a:p>
          <a:p>
            <a:r>
              <a:rPr lang="en-US" dirty="0"/>
              <a:t>The ontology has 2 dimensions: </a:t>
            </a:r>
          </a:p>
          <a:p>
            <a:pPr lvl="1"/>
            <a:r>
              <a:rPr lang="en-US" dirty="0"/>
              <a:t>Six basic interrogatives</a:t>
            </a:r>
          </a:p>
          <a:p>
            <a:pPr lvl="1"/>
            <a:r>
              <a:rPr lang="en-US" dirty="0"/>
              <a:t>Six distinct perspectives (Planner, Owner, Designer, Builder and Worker)</a:t>
            </a:r>
          </a:p>
        </p:txBody>
      </p:sp>
      <p:sp>
        <p:nvSpPr>
          <p:cNvPr id="4" name="Slide Number Placeholder 3"/>
          <p:cNvSpPr>
            <a:spLocks noGrp="1"/>
          </p:cNvSpPr>
          <p:nvPr>
            <p:ph type="sldNum" sz="quarter" idx="12"/>
          </p:nvPr>
        </p:nvSpPr>
        <p:spPr/>
        <p:txBody>
          <a:bodyPr/>
          <a:lstStyle/>
          <a:p>
            <a:fld id="{69E57DC2-970A-4B3E-BB1C-7A09969E49DF}" type="slidenum">
              <a:rPr lang="en-US" smtClean="0"/>
              <a:t>11</a:t>
            </a:fld>
            <a:endParaRPr lang="en-US"/>
          </a:p>
        </p:txBody>
      </p:sp>
      <p:pic>
        <p:nvPicPr>
          <p:cNvPr id="6" name="Picture 2" descr="https://upload.wikimedia.org/wikipedia/commons/5/5c/The_Zachman_Framework_of_Enterprise_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745" y="2188979"/>
            <a:ext cx="5806640" cy="374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81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TOGAF</a:t>
            </a:r>
          </a:p>
        </p:txBody>
      </p:sp>
      <p:sp>
        <p:nvSpPr>
          <p:cNvPr id="3" name="Content Placeholder 2"/>
          <p:cNvSpPr>
            <a:spLocks noGrp="1"/>
          </p:cNvSpPr>
          <p:nvPr>
            <p:ph idx="1"/>
          </p:nvPr>
        </p:nvSpPr>
        <p:spPr>
          <a:xfrm>
            <a:off x="1371600" y="1567543"/>
            <a:ext cx="10330932" cy="5077326"/>
          </a:xfrm>
        </p:spPr>
        <p:txBody>
          <a:bodyPr>
            <a:normAutofit/>
          </a:bodyPr>
          <a:lstStyle/>
          <a:p>
            <a:r>
              <a:rPr lang="en-US" dirty="0"/>
              <a:t>The Open Group Architecture Framework (TOGAF) is a framework for enterprise architecture that provides an approach for designing, planning, implementing, and governing an enterprise information technology architecture. TOGAF is a high level approach to design (Wikipedia.com).</a:t>
            </a:r>
          </a:p>
          <a:p>
            <a:r>
              <a:rPr lang="en-US" dirty="0"/>
              <a:t>It is typically modeled at four levels: </a:t>
            </a:r>
          </a:p>
          <a:p>
            <a:pPr lvl="1"/>
            <a:r>
              <a:rPr lang="en-US" dirty="0">
                <a:solidFill>
                  <a:srgbClr val="FF0000"/>
                </a:solidFill>
              </a:rPr>
              <a:t>Business architecture</a:t>
            </a:r>
            <a:r>
              <a:rPr lang="en-US" dirty="0"/>
              <a:t>: defines the business strategy, governance, organization and key business processes or the organization</a:t>
            </a:r>
          </a:p>
          <a:p>
            <a:pPr lvl="1"/>
            <a:r>
              <a:rPr lang="en-US" dirty="0">
                <a:solidFill>
                  <a:srgbClr val="FF0000"/>
                </a:solidFill>
              </a:rPr>
              <a:t>Application architecture</a:t>
            </a:r>
            <a:r>
              <a:rPr lang="en-US" dirty="0"/>
              <a:t>: provides a blueprint for the individual application systems to be deployed, the interactions between the application systems and their relationships to the core business processes of the organization</a:t>
            </a:r>
          </a:p>
          <a:p>
            <a:pPr lvl="1"/>
            <a:r>
              <a:rPr lang="en-US" dirty="0">
                <a:solidFill>
                  <a:srgbClr val="FF0000"/>
                </a:solidFill>
              </a:rPr>
              <a:t>Data architecture</a:t>
            </a:r>
            <a:r>
              <a:rPr lang="en-US" dirty="0"/>
              <a:t>: describes the structure of an organization’s logical and physical data assets and the associated data management resources</a:t>
            </a:r>
          </a:p>
          <a:p>
            <a:pPr lvl="1"/>
            <a:r>
              <a:rPr lang="en-US" dirty="0">
                <a:solidFill>
                  <a:srgbClr val="FF0000"/>
                </a:solidFill>
              </a:rPr>
              <a:t>Technology architecture</a:t>
            </a:r>
            <a:r>
              <a:rPr lang="en-US" dirty="0"/>
              <a:t>: describes the hardware, software and network infrastructure needed to support the deployment of core, mission-critical applications.</a:t>
            </a:r>
          </a:p>
          <a:p>
            <a:r>
              <a:rPr lang="en-US" dirty="0">
                <a:hlinkClick r:id="rId2"/>
              </a:rPr>
              <a:t>An introduction</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12</a:t>
            </a:fld>
            <a:endParaRPr lang="en-US"/>
          </a:p>
        </p:txBody>
      </p:sp>
    </p:spTree>
    <p:extLst>
      <p:ext uri="{BB962C8B-B14F-4D97-AF65-F5344CB8AC3E}">
        <p14:creationId xmlns:p14="http://schemas.microsoft.com/office/powerpoint/2010/main" val="230102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Academically-Based Toolkits for IT/IS Alignment</a:t>
            </a:r>
          </a:p>
        </p:txBody>
      </p:sp>
      <p:sp>
        <p:nvSpPr>
          <p:cNvPr id="3" name="Content Placeholder 2"/>
          <p:cNvSpPr>
            <a:spLocks noGrp="1"/>
          </p:cNvSpPr>
          <p:nvPr>
            <p:ph idx="1"/>
          </p:nvPr>
        </p:nvSpPr>
        <p:spPr/>
        <p:txBody>
          <a:bodyPr/>
          <a:lstStyle/>
          <a:p>
            <a:r>
              <a:rPr lang="en-US" dirty="0"/>
              <a:t>Grant et al. discussed four toolkits four academically-based toolkits for IT/IS Alignment</a:t>
            </a:r>
          </a:p>
          <a:p>
            <a:pPr lvl="1"/>
            <a:r>
              <a:rPr lang="en-US" dirty="0"/>
              <a:t>Earl’s Multiple Methodology</a:t>
            </a:r>
          </a:p>
          <a:p>
            <a:pPr lvl="1"/>
            <a:r>
              <a:rPr lang="en-US" dirty="0"/>
              <a:t>Henderson and </a:t>
            </a:r>
            <a:r>
              <a:rPr lang="en-US" dirty="0" err="1"/>
              <a:t>Venkatraman’s</a:t>
            </a:r>
            <a:r>
              <a:rPr lang="en-US" dirty="0"/>
              <a:t> Strategic Alignment Model</a:t>
            </a:r>
          </a:p>
          <a:p>
            <a:pPr lvl="1"/>
            <a:r>
              <a:rPr lang="en-US" dirty="0" err="1"/>
              <a:t>Luftman’s</a:t>
            </a:r>
            <a:r>
              <a:rPr lang="en-US" dirty="0"/>
              <a:t> Maturity (IT/IS) Assessment Model</a:t>
            </a:r>
          </a:p>
          <a:p>
            <a:pPr lvl="1"/>
            <a:r>
              <a:rPr lang="en-US" dirty="0"/>
              <a:t>Capability Maturity Model Integration</a:t>
            </a:r>
          </a:p>
          <a:p>
            <a:r>
              <a:rPr lang="en-US" dirty="0"/>
              <a:t>Here, we will only go through the first two toolkits</a:t>
            </a:r>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13</a:t>
            </a:fld>
            <a:endParaRPr lang="en-US"/>
          </a:p>
        </p:txBody>
      </p:sp>
    </p:spTree>
    <p:extLst>
      <p:ext uri="{BB962C8B-B14F-4D97-AF65-F5344CB8AC3E}">
        <p14:creationId xmlns:p14="http://schemas.microsoft.com/office/powerpoint/2010/main" val="187129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Earl’s Multiple Methodology (1993)</a:t>
            </a:r>
          </a:p>
        </p:txBody>
      </p:sp>
      <p:sp>
        <p:nvSpPr>
          <p:cNvPr id="3" name="Content Placeholder 2"/>
          <p:cNvSpPr>
            <a:spLocks noGrp="1"/>
          </p:cNvSpPr>
          <p:nvPr>
            <p:ph idx="1"/>
          </p:nvPr>
        </p:nvSpPr>
        <p:spPr/>
        <p:txBody>
          <a:bodyPr/>
          <a:lstStyle/>
          <a:p>
            <a:r>
              <a:rPr lang="en-US" dirty="0"/>
              <a:t>The key ideological stance taken by Earl is based not on internal but external or outward looking activities so that business objectives can be met fully.</a:t>
            </a:r>
          </a:p>
          <a:p>
            <a:r>
              <a:rPr lang="en-US" dirty="0"/>
              <a:t>Earl pioneered a multiple methodology with three approaches:</a:t>
            </a:r>
          </a:p>
          <a:p>
            <a:pPr lvl="1"/>
            <a:r>
              <a:rPr lang="en-US" dirty="0">
                <a:solidFill>
                  <a:srgbClr val="FF0000"/>
                </a:solidFill>
              </a:rPr>
              <a:t>Top-down</a:t>
            </a:r>
            <a:r>
              <a:rPr lang="en-US" dirty="0"/>
              <a:t>: is concerned with identifying and agreeing business objectives and the drivers of business value through interviews, debate, existing business strategy and policies. Critical success factors are then developed for areas where success is necessary for survival, and subsequently information systems that support/enable/deliver these critical success factors need to be found.</a:t>
            </a:r>
          </a:p>
          <a:p>
            <a:pPr lvl="1"/>
            <a:r>
              <a:rPr lang="en-US" dirty="0">
                <a:solidFill>
                  <a:srgbClr val="FF0000"/>
                </a:solidFill>
              </a:rPr>
              <a:t>Bottom-up</a:t>
            </a:r>
            <a:r>
              <a:rPr lang="en-US" dirty="0"/>
              <a:t>: is about exploring what currently exist in terms of hardware, software, IT and IS applications and determining their functions, and how they work and add value. This activity also requires an understanding of any capacity limits or constraints of current systems, which might act as a barrier to future needs.</a:t>
            </a:r>
          </a:p>
        </p:txBody>
      </p:sp>
      <p:sp>
        <p:nvSpPr>
          <p:cNvPr id="4" name="Slide Number Placeholder 3"/>
          <p:cNvSpPr>
            <a:spLocks noGrp="1"/>
          </p:cNvSpPr>
          <p:nvPr>
            <p:ph type="sldNum" sz="quarter" idx="12"/>
          </p:nvPr>
        </p:nvSpPr>
        <p:spPr/>
        <p:txBody>
          <a:bodyPr/>
          <a:lstStyle/>
          <a:p>
            <a:fld id="{69E57DC2-970A-4B3E-BB1C-7A09969E49DF}" type="slidenum">
              <a:rPr lang="en-US" smtClean="0"/>
              <a:t>14</a:t>
            </a:fld>
            <a:endParaRPr lang="en-US"/>
          </a:p>
        </p:txBody>
      </p:sp>
    </p:spTree>
    <p:extLst>
      <p:ext uri="{BB962C8B-B14F-4D97-AF65-F5344CB8AC3E}">
        <p14:creationId xmlns:p14="http://schemas.microsoft.com/office/powerpoint/2010/main" val="3122286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Earl’s Multiple Methodology (1993) (Cont’d)</a:t>
            </a:r>
          </a:p>
        </p:txBody>
      </p:sp>
      <p:sp>
        <p:nvSpPr>
          <p:cNvPr id="3" name="Content Placeholder 2"/>
          <p:cNvSpPr>
            <a:spLocks noGrp="1"/>
          </p:cNvSpPr>
          <p:nvPr>
            <p:ph idx="1"/>
          </p:nvPr>
        </p:nvSpPr>
        <p:spPr/>
        <p:txBody>
          <a:bodyPr/>
          <a:lstStyle/>
          <a:p>
            <a:pPr lvl="1"/>
            <a:r>
              <a:rPr lang="en-US" dirty="0">
                <a:solidFill>
                  <a:srgbClr val="FF0000"/>
                </a:solidFill>
              </a:rPr>
              <a:t>Inside-out</a:t>
            </a:r>
            <a:r>
              <a:rPr lang="en-US" dirty="0"/>
              <a:t>: is about being innovative and finding novel ways of giving the business an advantage. Usually, this needs strategic thinking into state of the art knowledge of other sectors/companies and spotting potential technologies or application of technologies, which will be ground-breaking in the near future.</a:t>
            </a:r>
          </a:p>
          <a:p>
            <a:r>
              <a:rPr lang="en-US" dirty="0"/>
              <a:t>Earl suggests that both top-down and bottom-up methods should be used for IT/IS strategic planning and alignment since this gives a comprehensive overview of the situation from all angles.</a:t>
            </a:r>
          </a:p>
          <a:p>
            <a:r>
              <a:rPr lang="en-US" dirty="0"/>
              <a:t>The inside-out methods imply designing an organizational and technological environment which enables innovations to happen, thus making it possible to gain competitive advantage from IT/IS.</a:t>
            </a:r>
          </a:p>
        </p:txBody>
      </p:sp>
      <p:sp>
        <p:nvSpPr>
          <p:cNvPr id="4" name="Slide Number Placeholder 3"/>
          <p:cNvSpPr>
            <a:spLocks noGrp="1"/>
          </p:cNvSpPr>
          <p:nvPr>
            <p:ph type="sldNum" sz="quarter" idx="12"/>
          </p:nvPr>
        </p:nvSpPr>
        <p:spPr/>
        <p:txBody>
          <a:bodyPr/>
          <a:lstStyle/>
          <a:p>
            <a:fld id="{69E57DC2-970A-4B3E-BB1C-7A09969E49DF}" type="slidenum">
              <a:rPr lang="en-US" smtClean="0"/>
              <a:t>15</a:t>
            </a:fld>
            <a:endParaRPr lang="en-US"/>
          </a:p>
        </p:txBody>
      </p:sp>
    </p:spTree>
    <p:extLst>
      <p:ext uri="{BB962C8B-B14F-4D97-AF65-F5344CB8AC3E}">
        <p14:creationId xmlns:p14="http://schemas.microsoft.com/office/powerpoint/2010/main" val="190541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Earl’s Multiple Methodology (1993) (Cont’d)</a:t>
            </a:r>
          </a:p>
        </p:txBody>
      </p:sp>
      <p:sp>
        <p:nvSpPr>
          <p:cNvPr id="4" name="Slide Number Placeholder 3"/>
          <p:cNvSpPr>
            <a:spLocks noGrp="1"/>
          </p:cNvSpPr>
          <p:nvPr>
            <p:ph type="sldNum" sz="quarter" idx="12"/>
          </p:nvPr>
        </p:nvSpPr>
        <p:spPr/>
        <p:txBody>
          <a:bodyPr/>
          <a:lstStyle/>
          <a:p>
            <a:fld id="{69E57DC2-970A-4B3E-BB1C-7A09969E49DF}"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427" y="1849424"/>
            <a:ext cx="8582151" cy="4040549"/>
          </a:xfrm>
          <a:prstGeom prst="rect">
            <a:avLst/>
          </a:prstGeom>
        </p:spPr>
      </p:pic>
    </p:spTree>
    <p:extLst>
      <p:ext uri="{BB962C8B-B14F-4D97-AF65-F5344CB8AC3E}">
        <p14:creationId xmlns:p14="http://schemas.microsoft.com/office/powerpoint/2010/main" val="300275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Alignment Model</a:t>
            </a:r>
          </a:p>
        </p:txBody>
      </p:sp>
      <p:sp>
        <p:nvSpPr>
          <p:cNvPr id="3" name="Content Placeholder 2"/>
          <p:cNvSpPr>
            <a:spLocks noGrp="1"/>
          </p:cNvSpPr>
          <p:nvPr>
            <p:ph idx="1"/>
          </p:nvPr>
        </p:nvSpPr>
        <p:spPr/>
        <p:txBody>
          <a:bodyPr/>
          <a:lstStyle/>
          <a:p>
            <a:r>
              <a:rPr lang="en-US" dirty="0"/>
              <a:t>Developed by Henderson and </a:t>
            </a:r>
            <a:r>
              <a:rPr lang="en-US" dirty="0" err="1"/>
              <a:t>Venkatraman</a:t>
            </a:r>
            <a:r>
              <a:rPr lang="en-US" dirty="0"/>
              <a:t> (1993)</a:t>
            </a:r>
          </a:p>
          <a:p>
            <a:r>
              <a:rPr lang="en-US" dirty="0"/>
              <a:t>Focuses on four main components</a:t>
            </a:r>
          </a:p>
          <a:p>
            <a:pPr lvl="1"/>
            <a:r>
              <a:rPr lang="en-US" dirty="0"/>
              <a:t>Business </a:t>
            </a:r>
          </a:p>
          <a:p>
            <a:pPr lvl="1"/>
            <a:r>
              <a:rPr lang="en-US" dirty="0"/>
              <a:t>Business Strategy</a:t>
            </a:r>
          </a:p>
          <a:p>
            <a:pPr lvl="1"/>
            <a:r>
              <a:rPr lang="en-US" dirty="0"/>
              <a:t>IT</a:t>
            </a:r>
          </a:p>
          <a:p>
            <a:pPr lvl="1"/>
            <a:r>
              <a:rPr lang="en-US" dirty="0"/>
              <a:t>IT Strategy</a:t>
            </a:r>
          </a:p>
          <a:p>
            <a:r>
              <a:rPr lang="en-US" dirty="0"/>
              <a:t>The model allows users to conceptualize strategic alignment in terms of two dimensions:</a:t>
            </a:r>
          </a:p>
          <a:p>
            <a:pPr lvl="1"/>
            <a:r>
              <a:rPr lang="en-US" dirty="0"/>
              <a:t>Strategic fit (between the internal and external domain)</a:t>
            </a:r>
          </a:p>
          <a:p>
            <a:pPr lvl="1"/>
            <a:r>
              <a:rPr lang="en-US" dirty="0"/>
              <a:t>Functional integration (between the business and IT domain)</a:t>
            </a:r>
          </a:p>
        </p:txBody>
      </p:sp>
      <p:sp>
        <p:nvSpPr>
          <p:cNvPr id="4" name="Slide Number Placeholder 3"/>
          <p:cNvSpPr>
            <a:spLocks noGrp="1"/>
          </p:cNvSpPr>
          <p:nvPr>
            <p:ph type="sldNum" sz="quarter" idx="12"/>
          </p:nvPr>
        </p:nvSpPr>
        <p:spPr/>
        <p:txBody>
          <a:bodyPr/>
          <a:lstStyle/>
          <a:p>
            <a:fld id="{69E57DC2-970A-4B3E-BB1C-7A09969E49DF}" type="slidenum">
              <a:rPr lang="en-US" smtClean="0"/>
              <a:t>17</a:t>
            </a:fld>
            <a:endParaRPr lang="en-US"/>
          </a:p>
        </p:txBody>
      </p:sp>
    </p:spTree>
    <p:extLst>
      <p:ext uri="{BB962C8B-B14F-4D97-AF65-F5344CB8AC3E}">
        <p14:creationId xmlns:p14="http://schemas.microsoft.com/office/powerpoint/2010/main" val="4056999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Alignment Model (Cont’d)</a:t>
            </a:r>
          </a:p>
        </p:txBody>
      </p:sp>
      <p:sp>
        <p:nvSpPr>
          <p:cNvPr id="4" name="Slide Number Placeholder 3"/>
          <p:cNvSpPr>
            <a:spLocks noGrp="1"/>
          </p:cNvSpPr>
          <p:nvPr>
            <p:ph type="sldNum" sz="quarter" idx="12"/>
          </p:nvPr>
        </p:nvSpPr>
        <p:spPr/>
        <p:txBody>
          <a:bodyPr/>
          <a:lstStyle/>
          <a:p>
            <a:fld id="{69E57DC2-970A-4B3E-BB1C-7A09969E49DF}" type="slidenum">
              <a:rPr lang="en-US" smtClean="0"/>
              <a:t>18</a:t>
            </a:fld>
            <a:endParaRPr lang="en-US"/>
          </a:p>
        </p:txBody>
      </p:sp>
      <p:pic>
        <p:nvPicPr>
          <p:cNvPr id="3" name="Picture 2"/>
          <p:cNvPicPr>
            <a:picLocks noChangeAspect="1"/>
          </p:cNvPicPr>
          <p:nvPr/>
        </p:nvPicPr>
        <p:blipFill>
          <a:blip r:embed="rId2"/>
          <a:stretch>
            <a:fillRect/>
          </a:stretch>
        </p:blipFill>
        <p:spPr>
          <a:xfrm>
            <a:off x="2040521" y="1934341"/>
            <a:ext cx="7940640" cy="4034576"/>
          </a:xfrm>
          <a:prstGeom prst="rect">
            <a:avLst/>
          </a:prstGeom>
        </p:spPr>
      </p:pic>
    </p:spTree>
    <p:extLst>
      <p:ext uri="{BB962C8B-B14F-4D97-AF65-F5344CB8AC3E}">
        <p14:creationId xmlns:p14="http://schemas.microsoft.com/office/powerpoint/2010/main" val="415410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Alignment Model (Cont’d)</a:t>
            </a:r>
          </a:p>
        </p:txBody>
      </p:sp>
      <p:sp>
        <p:nvSpPr>
          <p:cNvPr id="3" name="Content Placeholder 2"/>
          <p:cNvSpPr>
            <a:spLocks noGrp="1"/>
          </p:cNvSpPr>
          <p:nvPr>
            <p:ph idx="1"/>
          </p:nvPr>
        </p:nvSpPr>
        <p:spPr/>
        <p:txBody>
          <a:bodyPr/>
          <a:lstStyle/>
          <a:p>
            <a:r>
              <a:rPr lang="en-US" dirty="0"/>
              <a:t>The hypothesis of the model is that in order to generate value, all four quadrants must be coordinated.</a:t>
            </a:r>
          </a:p>
          <a:p>
            <a:r>
              <a:rPr lang="en-US" dirty="0"/>
              <a:t>The strategic alignment model makes two significant contributions to the area of IT/IS alignment:</a:t>
            </a:r>
          </a:p>
          <a:p>
            <a:pPr lvl="1"/>
            <a:r>
              <a:rPr lang="en-US" dirty="0"/>
              <a:t>Recognition that it is not just the business strategies that need to fit with the environment, but also the IT strategy.</a:t>
            </a:r>
          </a:p>
          <a:p>
            <a:pPr lvl="1"/>
            <a:r>
              <a:rPr lang="en-US" dirty="0"/>
              <a:t>Recognition that strategic alignment is not only concerned with the alignment of strategies but also with the alignment of business and IT infrastructure.</a:t>
            </a:r>
          </a:p>
        </p:txBody>
      </p:sp>
      <p:sp>
        <p:nvSpPr>
          <p:cNvPr id="4" name="Slide Number Placeholder 3"/>
          <p:cNvSpPr>
            <a:spLocks noGrp="1"/>
          </p:cNvSpPr>
          <p:nvPr>
            <p:ph type="sldNum" sz="quarter" idx="12"/>
          </p:nvPr>
        </p:nvSpPr>
        <p:spPr/>
        <p:txBody>
          <a:bodyPr/>
          <a:lstStyle/>
          <a:p>
            <a:fld id="{69E57DC2-970A-4B3E-BB1C-7A09969E49DF}" type="slidenum">
              <a:rPr lang="en-US" smtClean="0"/>
              <a:t>19</a:t>
            </a:fld>
            <a:endParaRPr lang="en-US"/>
          </a:p>
        </p:txBody>
      </p:sp>
    </p:spTree>
    <p:extLst>
      <p:ext uri="{BB962C8B-B14F-4D97-AF65-F5344CB8AC3E}">
        <p14:creationId xmlns:p14="http://schemas.microsoft.com/office/powerpoint/2010/main" val="75079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DB6ED-2F04-334B-957A-DBA1E6FE615C}"/>
              </a:ext>
            </a:extLst>
          </p:cNvPr>
          <p:cNvSpPr>
            <a:spLocks noGrp="1"/>
          </p:cNvSpPr>
          <p:nvPr>
            <p:ph type="title"/>
          </p:nvPr>
        </p:nvSpPr>
        <p:spPr/>
        <p:txBody>
          <a:bodyPr/>
          <a:lstStyle/>
          <a:p>
            <a:r>
              <a:rPr lang="en-US" dirty="0"/>
              <a:t>    Learning Objectives </a:t>
            </a:r>
          </a:p>
        </p:txBody>
      </p:sp>
      <p:sp>
        <p:nvSpPr>
          <p:cNvPr id="9" name="Content Placeholder 8">
            <a:extLst>
              <a:ext uri="{FF2B5EF4-FFF2-40B4-BE49-F238E27FC236}">
                <a16:creationId xmlns:a16="http://schemas.microsoft.com/office/drawing/2014/main" id="{C4026C15-0D40-5C4A-9A35-98DA712B370B}"/>
              </a:ext>
            </a:extLst>
          </p:cNvPr>
          <p:cNvSpPr>
            <a:spLocks noGrp="1"/>
          </p:cNvSpPr>
          <p:nvPr>
            <p:ph idx="1"/>
          </p:nvPr>
        </p:nvSpPr>
        <p:spPr/>
        <p:txBody>
          <a:bodyPr/>
          <a:lstStyle/>
          <a:p>
            <a:pPr marL="458788" indent="-458788">
              <a:buFont typeface="+mj-lt"/>
              <a:buAutoNum type="arabicPeriod"/>
              <a:defRPr/>
            </a:pPr>
            <a:r>
              <a:rPr lang="en-US" sz="2400" b="0" dirty="0"/>
              <a:t>Understand the concepts of business alignment and IT/IS alignment from both an academic and practitioner perspective</a:t>
            </a:r>
          </a:p>
          <a:p>
            <a:pPr marL="458788" indent="-458788">
              <a:buFont typeface="+mj-lt"/>
              <a:buAutoNum type="arabicPeriod"/>
              <a:defRPr/>
            </a:pPr>
            <a:r>
              <a:rPr lang="en-US" sz="2400" b="0" dirty="0"/>
              <a:t>Understand the concept of the value of business/IT architecture (re)alignment</a:t>
            </a:r>
          </a:p>
          <a:p>
            <a:pPr marL="458788" indent="-458788">
              <a:buFont typeface="+mj-lt"/>
              <a:buAutoNum type="arabicPeriod"/>
              <a:defRPr/>
            </a:pPr>
            <a:r>
              <a:rPr lang="en-US" sz="2400" b="0" dirty="0"/>
              <a:t>Appreciate the key frameworks/approaches for architecture-driven modernization of IT architecture </a:t>
            </a:r>
          </a:p>
          <a:p>
            <a:pPr marL="458788" indent="-458788">
              <a:buFont typeface="+mj-lt"/>
              <a:buAutoNum type="arabicPeriod"/>
              <a:defRPr/>
            </a:pPr>
            <a:r>
              <a:rPr lang="en-US" sz="2400" b="0" dirty="0"/>
              <a:t>Develop a practical approach to supporting organizations to achieve symmetry in their IT/IS alignment </a:t>
            </a:r>
            <a:r>
              <a:rPr lang="en-US" sz="2400" b="0" dirty="0" err="1"/>
              <a:t>endeavours</a:t>
            </a:r>
            <a:r>
              <a:rPr lang="en-US" sz="2400" b="0"/>
              <a:t>   </a:t>
            </a:r>
            <a:endParaRPr lang="en-US" sz="2400" dirty="0"/>
          </a:p>
        </p:txBody>
      </p:sp>
    </p:spTree>
    <p:extLst>
      <p:ext uri="{BB962C8B-B14F-4D97-AF65-F5344CB8AC3E}">
        <p14:creationId xmlns:p14="http://schemas.microsoft.com/office/powerpoint/2010/main" val="629734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Practitioner’s Challenges</a:t>
            </a:r>
          </a:p>
        </p:txBody>
      </p:sp>
      <p:sp>
        <p:nvSpPr>
          <p:cNvPr id="3" name="Content Placeholder 2"/>
          <p:cNvSpPr>
            <a:spLocks noGrp="1"/>
          </p:cNvSpPr>
          <p:nvPr>
            <p:ph idx="1"/>
          </p:nvPr>
        </p:nvSpPr>
        <p:spPr/>
        <p:txBody>
          <a:bodyPr>
            <a:normAutofit lnSpcReduction="10000"/>
          </a:bodyPr>
          <a:lstStyle/>
          <a:p>
            <a:r>
              <a:rPr lang="en-US" dirty="0"/>
              <a:t>The following are some challenges and areas meriting focus in achieving IT/IS alignment:</a:t>
            </a:r>
          </a:p>
          <a:p>
            <a:pPr lvl="1"/>
            <a:r>
              <a:rPr lang="en-US" dirty="0">
                <a:solidFill>
                  <a:srgbClr val="FF0000"/>
                </a:solidFill>
              </a:rPr>
              <a:t>Business context</a:t>
            </a:r>
            <a:r>
              <a:rPr lang="en-US" dirty="0"/>
              <a:t>: The first step in aligning IT with business is to understand that business. The goals, systems and processes of the target organization need to be researched, as does the environment in which these exist. The capabilities and strategies of competitors are equally important, as are those business partners. Alignment needs to be forward looking and consider the future business context.</a:t>
            </a:r>
          </a:p>
          <a:p>
            <a:pPr lvl="1"/>
            <a:r>
              <a:rPr lang="en-US" dirty="0">
                <a:solidFill>
                  <a:srgbClr val="FF0000"/>
                </a:solidFill>
              </a:rPr>
              <a:t>Scope</a:t>
            </a:r>
            <a:r>
              <a:rPr lang="en-US" dirty="0"/>
              <a:t>: The scope and boundaries of the organization and IT under consideration must be clearly defined. Many large organizations have complex functional and geographical boundaries that divide different stakeholder groups with conflicting commercial or technological interests. </a:t>
            </a:r>
          </a:p>
          <a:p>
            <a:pPr lvl="1"/>
            <a:r>
              <a:rPr lang="en-US" dirty="0">
                <a:solidFill>
                  <a:srgbClr val="FF0000"/>
                </a:solidFill>
              </a:rPr>
              <a:t>Level of depth</a:t>
            </a:r>
            <a:r>
              <a:rPr lang="en-US" dirty="0"/>
              <a:t>: Another key consideration is the level of depth to which business and IT alignment will be addressed. Scope and depth are key to determining who needs to be consulted and the amount of data gathering required.</a:t>
            </a:r>
          </a:p>
        </p:txBody>
      </p:sp>
      <p:sp>
        <p:nvSpPr>
          <p:cNvPr id="4" name="Slide Number Placeholder 3"/>
          <p:cNvSpPr>
            <a:spLocks noGrp="1"/>
          </p:cNvSpPr>
          <p:nvPr>
            <p:ph type="sldNum" sz="quarter" idx="12"/>
          </p:nvPr>
        </p:nvSpPr>
        <p:spPr/>
        <p:txBody>
          <a:bodyPr/>
          <a:lstStyle/>
          <a:p>
            <a:fld id="{69E57DC2-970A-4B3E-BB1C-7A09969E49DF}" type="slidenum">
              <a:rPr lang="en-US" smtClean="0"/>
              <a:t>20</a:t>
            </a:fld>
            <a:endParaRPr lang="en-US"/>
          </a:p>
        </p:txBody>
      </p:sp>
    </p:spTree>
    <p:extLst>
      <p:ext uri="{BB962C8B-B14F-4D97-AF65-F5344CB8AC3E}">
        <p14:creationId xmlns:p14="http://schemas.microsoft.com/office/powerpoint/2010/main" val="1311204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Practitioner’s Challenges (Cont’d)</a:t>
            </a:r>
          </a:p>
        </p:txBody>
      </p:sp>
      <p:sp>
        <p:nvSpPr>
          <p:cNvPr id="3" name="Content Placeholder 2"/>
          <p:cNvSpPr>
            <a:spLocks noGrp="1"/>
          </p:cNvSpPr>
          <p:nvPr>
            <p:ph idx="1"/>
          </p:nvPr>
        </p:nvSpPr>
        <p:spPr>
          <a:xfrm>
            <a:off x="1371600" y="1807949"/>
            <a:ext cx="10330932" cy="4706291"/>
          </a:xfrm>
        </p:spPr>
        <p:txBody>
          <a:bodyPr/>
          <a:lstStyle/>
          <a:p>
            <a:pPr lvl="1"/>
            <a:r>
              <a:rPr lang="en-US" dirty="0">
                <a:solidFill>
                  <a:srgbClr val="FF0000"/>
                </a:solidFill>
              </a:rPr>
              <a:t>Hypothesis and anticipation</a:t>
            </a:r>
            <a:r>
              <a:rPr lang="en-US" dirty="0"/>
              <a:t>: Alignment may be achieved by different ways. Practitioners should explore and test possible options at as early a stage as possible. With early hypothesizing and visioning of future state, analysis and research can be focused on validating or disproving key candidate options, resulting in a more robust and supportable outcome.</a:t>
            </a:r>
          </a:p>
          <a:p>
            <a:pPr lvl="1"/>
            <a:r>
              <a:rPr lang="en-US" dirty="0">
                <a:solidFill>
                  <a:srgbClr val="FF0000"/>
                </a:solidFill>
              </a:rPr>
              <a:t>The human dimension</a:t>
            </a:r>
            <a:r>
              <a:rPr lang="en-US" dirty="0"/>
              <a:t>: there are many factors that may cause people to behave in ways that are seemingly dysfunctional to the needs of business/IT alignment. Humans are resistant to change and may develop strong, yet seemingly illogical attachments to failing projects and organizational structures.</a:t>
            </a:r>
          </a:p>
          <a:p>
            <a:pPr lvl="1"/>
            <a:r>
              <a:rPr lang="en-US" dirty="0">
                <a:solidFill>
                  <a:srgbClr val="FF0000"/>
                </a:solidFill>
              </a:rPr>
              <a:t>Flexibility and pragmatism</a:t>
            </a:r>
            <a:r>
              <a:rPr lang="en-US" dirty="0"/>
              <a:t>: Different techniques for achieving alignment have their own advantages and disadvantages that may affect their utility in different circumstances. If the business strategy has not been defined, simple Strengths, Weaknesses, Opportunities and Threats (SWOT) and critical success factors analysis may be more effective than more complex alignment models.</a:t>
            </a:r>
          </a:p>
        </p:txBody>
      </p:sp>
      <p:sp>
        <p:nvSpPr>
          <p:cNvPr id="4" name="Slide Number Placeholder 3"/>
          <p:cNvSpPr>
            <a:spLocks noGrp="1"/>
          </p:cNvSpPr>
          <p:nvPr>
            <p:ph type="sldNum" sz="quarter" idx="12"/>
          </p:nvPr>
        </p:nvSpPr>
        <p:spPr/>
        <p:txBody>
          <a:bodyPr/>
          <a:lstStyle/>
          <a:p>
            <a:fld id="{69E57DC2-970A-4B3E-BB1C-7A09969E49DF}" type="slidenum">
              <a:rPr lang="en-US" smtClean="0"/>
              <a:t>21</a:t>
            </a:fld>
            <a:endParaRPr lang="en-US"/>
          </a:p>
        </p:txBody>
      </p:sp>
    </p:spTree>
    <p:extLst>
      <p:ext uri="{BB962C8B-B14F-4D97-AF65-F5344CB8AC3E}">
        <p14:creationId xmlns:p14="http://schemas.microsoft.com/office/powerpoint/2010/main" val="1970503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r>
              <a:rPr lang="en-US" dirty="0"/>
              <a:t>Key learning points from Grant et al. Chapter 5:</a:t>
            </a:r>
          </a:p>
          <a:p>
            <a:pPr lvl="1"/>
            <a:r>
              <a:rPr lang="en-US" dirty="0"/>
              <a:t>Business alignment is concerned with linking and configuring strategic elements, key organization systems, processes and structure in such a way that their implementation achieves the organization’s shared vision.</a:t>
            </a:r>
          </a:p>
          <a:p>
            <a:pPr lvl="1"/>
            <a:r>
              <a:rPr lang="en-US" dirty="0"/>
              <a:t>IT/IS alignment </a:t>
            </a:r>
            <a:r>
              <a:rPr lang="en-US" dirty="0" err="1"/>
              <a:t>centres</a:t>
            </a:r>
            <a:r>
              <a:rPr lang="en-US" dirty="0"/>
              <a:t> on three arguments: organizational performance depends on structures and capabilities that support the successful realization of strategic decisions; alignment is a two-way process, where business and IS strategies act as mutual drivers. </a:t>
            </a:r>
          </a:p>
          <a:p>
            <a:pPr lvl="1"/>
            <a:r>
              <a:rPr lang="en-US" dirty="0"/>
              <a:t>The benefits of having IT/IS alignment are organizational agility, operational efficiency, IT cost reduction and risk management.</a:t>
            </a:r>
          </a:p>
          <a:p>
            <a:pPr lvl="1"/>
            <a:r>
              <a:rPr lang="en-US" dirty="0"/>
              <a:t>“Enterprise Architecture” is used as a process by which the planned integration of information, the information architecture, IT and IS to and with organizational strategy happens.</a:t>
            </a:r>
          </a:p>
        </p:txBody>
      </p:sp>
      <p:sp>
        <p:nvSpPr>
          <p:cNvPr id="4" name="Slide Number Placeholder 3"/>
          <p:cNvSpPr>
            <a:spLocks noGrp="1"/>
          </p:cNvSpPr>
          <p:nvPr>
            <p:ph type="sldNum" sz="quarter" idx="12"/>
          </p:nvPr>
        </p:nvSpPr>
        <p:spPr/>
        <p:txBody>
          <a:bodyPr/>
          <a:lstStyle/>
          <a:p>
            <a:fld id="{69E57DC2-970A-4B3E-BB1C-7A09969E49DF}" type="slidenum">
              <a:rPr lang="en-US" smtClean="0"/>
              <a:t>22</a:t>
            </a:fld>
            <a:endParaRPr lang="en-US"/>
          </a:p>
        </p:txBody>
      </p:sp>
    </p:spTree>
    <p:extLst>
      <p:ext uri="{BB962C8B-B14F-4D97-AF65-F5344CB8AC3E}">
        <p14:creationId xmlns:p14="http://schemas.microsoft.com/office/powerpoint/2010/main" val="181331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We understand that a lot of the contents are related to </a:t>
            </a:r>
            <a:r>
              <a:rPr lang="en-US" dirty="0">
                <a:solidFill>
                  <a:srgbClr val="0070C0"/>
                </a:solidFill>
              </a:rPr>
              <a:t>e-commerce</a:t>
            </a:r>
            <a:r>
              <a:rPr lang="en-US" dirty="0"/>
              <a:t>. We now turn to strategic implications and planning of information systems in </a:t>
            </a:r>
            <a:r>
              <a:rPr lang="en-US" dirty="0">
                <a:solidFill>
                  <a:srgbClr val="0070C0"/>
                </a:solidFill>
              </a:rPr>
              <a:t>e-business</a:t>
            </a:r>
            <a:r>
              <a:rPr lang="en-US" dirty="0"/>
              <a:t>, where firms may not be in the IT sector and information systems tend to play a more supportive role in the business.</a:t>
            </a:r>
          </a:p>
          <a:p>
            <a:r>
              <a:rPr lang="en-US" dirty="0">
                <a:solidFill>
                  <a:srgbClr val="FF0000"/>
                </a:solidFill>
              </a:rPr>
              <a:t>Strategic information systems </a:t>
            </a:r>
            <a:r>
              <a:rPr lang="en-US" dirty="0"/>
              <a:t>include any information that can change, support and inform strategic goals and objectives of a business, or can influence its ability to manipulate the environmental relationships it has (for example, with customers or suppliers).</a:t>
            </a:r>
          </a:p>
          <a:p>
            <a:r>
              <a:rPr lang="en-US" dirty="0">
                <a:solidFill>
                  <a:srgbClr val="FF0000"/>
                </a:solidFill>
              </a:rPr>
              <a:t>IT/IS alignment </a:t>
            </a:r>
            <a:r>
              <a:rPr lang="en-US" dirty="0">
                <a:solidFill>
                  <a:schemeClr val="tx1"/>
                </a:solidFill>
              </a:rPr>
              <a:t>focuses </a:t>
            </a:r>
            <a:r>
              <a:rPr lang="en-US" dirty="0"/>
              <a:t>on how to fuse the capability of technology, systems and information with the needs and aspiration of the business.</a:t>
            </a:r>
          </a:p>
        </p:txBody>
      </p:sp>
      <p:sp>
        <p:nvSpPr>
          <p:cNvPr id="4" name="Slide Number Placeholder 3"/>
          <p:cNvSpPr>
            <a:spLocks noGrp="1"/>
          </p:cNvSpPr>
          <p:nvPr>
            <p:ph type="sldNum" sz="quarter" idx="12"/>
          </p:nvPr>
        </p:nvSpPr>
        <p:spPr/>
        <p:txBody>
          <a:bodyPr/>
          <a:lstStyle/>
          <a:p>
            <a:fld id="{69E57DC2-970A-4B3E-BB1C-7A09969E49DF}" type="slidenum">
              <a:rPr lang="en-US" smtClean="0"/>
              <a:t>3</a:t>
            </a:fld>
            <a:endParaRPr lang="en-US"/>
          </a:p>
        </p:txBody>
      </p:sp>
    </p:spTree>
    <p:extLst>
      <p:ext uri="{BB962C8B-B14F-4D97-AF65-F5344CB8AC3E}">
        <p14:creationId xmlns:p14="http://schemas.microsoft.com/office/powerpoint/2010/main" val="2064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Alignment</a:t>
            </a:r>
          </a:p>
        </p:txBody>
      </p:sp>
      <p:sp>
        <p:nvSpPr>
          <p:cNvPr id="3" name="Content Placeholder 2"/>
          <p:cNvSpPr>
            <a:spLocks noGrp="1"/>
          </p:cNvSpPr>
          <p:nvPr>
            <p:ph idx="1"/>
          </p:nvPr>
        </p:nvSpPr>
        <p:spPr>
          <a:xfrm>
            <a:off x="1371600" y="1807950"/>
            <a:ext cx="5618943" cy="4509452"/>
          </a:xfrm>
        </p:spPr>
        <p:txBody>
          <a:bodyPr/>
          <a:lstStyle/>
          <a:p>
            <a:r>
              <a:rPr lang="en-US" dirty="0">
                <a:solidFill>
                  <a:srgbClr val="FF0000"/>
                </a:solidFill>
              </a:rPr>
              <a:t>Business alignment </a:t>
            </a:r>
            <a:r>
              <a:rPr lang="en-US" dirty="0"/>
              <a:t>is concerned with “linking and configuring the strategic elements, key organization systems, processes and structure in such a way that their implementation achieves the organization’s shared vision and results beyond expectations.”</a:t>
            </a:r>
          </a:p>
          <a:p>
            <a:r>
              <a:rPr lang="en-US" dirty="0"/>
              <a:t>Business alignment helps to improve business processes, reduces operational costs, and promotes real-time visibility in business performance.</a:t>
            </a:r>
          </a:p>
          <a:p>
            <a:r>
              <a:rPr lang="en-US" dirty="0"/>
              <a:t>In general terms, business alignment crosses through all major business functions: operation, marketing, sales, finance, human resources, research and development, etc.</a:t>
            </a:r>
          </a:p>
        </p:txBody>
      </p:sp>
      <p:sp>
        <p:nvSpPr>
          <p:cNvPr id="4" name="Slide Number Placeholder 3"/>
          <p:cNvSpPr>
            <a:spLocks noGrp="1"/>
          </p:cNvSpPr>
          <p:nvPr>
            <p:ph type="sldNum" sz="quarter" idx="12"/>
          </p:nvPr>
        </p:nvSpPr>
        <p:spPr/>
        <p:txBody>
          <a:bodyPr/>
          <a:lstStyle/>
          <a:p>
            <a:fld id="{69E57DC2-970A-4B3E-BB1C-7A09969E49DF}" type="slidenum">
              <a:rPr lang="en-US" smtClean="0"/>
              <a:t>4</a:t>
            </a:fld>
            <a:endParaRPr lang="en-US"/>
          </a:p>
        </p:txBody>
      </p:sp>
      <p:graphicFrame>
        <p:nvGraphicFramePr>
          <p:cNvPr id="5" name="Diagram 4"/>
          <p:cNvGraphicFramePr/>
          <p:nvPr>
            <p:extLst>
              <p:ext uri="{D42A27DB-BD31-4B8C-83A1-F6EECF244321}">
                <p14:modId xmlns:p14="http://schemas.microsoft.com/office/powerpoint/2010/main" val="775807602"/>
              </p:ext>
            </p:extLst>
          </p:nvPr>
        </p:nvGraphicFramePr>
        <p:xfrm>
          <a:off x="7366672" y="1423073"/>
          <a:ext cx="4131621" cy="512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Arrow Connector 8"/>
          <p:cNvCxnSpPr/>
          <p:nvPr/>
        </p:nvCxnSpPr>
        <p:spPr>
          <a:xfrm flipH="1">
            <a:off x="9472736" y="2149748"/>
            <a:ext cx="1233616" cy="102340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 name="TextBox 9"/>
          <p:cNvSpPr txBox="1"/>
          <p:nvPr/>
        </p:nvSpPr>
        <p:spPr>
          <a:xfrm>
            <a:off x="10297598" y="1736448"/>
            <a:ext cx="16770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b="1" dirty="0">
                <a:solidFill>
                  <a:schemeClr val="accent3">
                    <a:lumMod val="75000"/>
                  </a:schemeClr>
                </a:solidFill>
              </a:rPr>
              <a:t>IT/IS Alignment</a:t>
            </a:r>
          </a:p>
        </p:txBody>
      </p:sp>
    </p:spTree>
    <p:extLst>
      <p:ext uri="{BB962C8B-B14F-4D97-AF65-F5344CB8AC3E}">
        <p14:creationId xmlns:p14="http://schemas.microsoft.com/office/powerpoint/2010/main" val="135862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Alignment (Cont’d)</a:t>
            </a:r>
          </a:p>
        </p:txBody>
      </p:sp>
      <p:sp>
        <p:nvSpPr>
          <p:cNvPr id="3" name="Content Placeholder 2"/>
          <p:cNvSpPr>
            <a:spLocks noGrp="1"/>
          </p:cNvSpPr>
          <p:nvPr>
            <p:ph idx="1"/>
          </p:nvPr>
        </p:nvSpPr>
        <p:spPr/>
        <p:txBody>
          <a:bodyPr/>
          <a:lstStyle/>
          <a:p>
            <a:r>
              <a:rPr lang="en-US" dirty="0"/>
              <a:t>Strategic alignment is not just focused on the inside of the company, but also on its external environment, competitors, suppliers and customers. </a:t>
            </a:r>
          </a:p>
          <a:p>
            <a:r>
              <a:rPr lang="en-US" dirty="0"/>
              <a:t>In the past, information systems planning was typically a subsequent activity when the business direction has already be set, without consideration of the IT/IS perspectives.</a:t>
            </a:r>
          </a:p>
          <a:p>
            <a:r>
              <a:rPr lang="en-US" dirty="0"/>
              <a:t>However, to be effective, the strategy should be robust but also agile, able to accommodate a rapidly changing business environment and respond to new challenges.</a:t>
            </a:r>
          </a:p>
        </p:txBody>
      </p:sp>
      <p:sp>
        <p:nvSpPr>
          <p:cNvPr id="4" name="Slide Number Placeholder 3"/>
          <p:cNvSpPr>
            <a:spLocks noGrp="1"/>
          </p:cNvSpPr>
          <p:nvPr>
            <p:ph type="sldNum" sz="quarter" idx="12"/>
          </p:nvPr>
        </p:nvSpPr>
        <p:spPr/>
        <p:txBody>
          <a:bodyPr/>
          <a:lstStyle/>
          <a:p>
            <a:fld id="{69E57DC2-970A-4B3E-BB1C-7A09969E49DF}" type="slidenum">
              <a:rPr lang="en-US" smtClean="0"/>
              <a:t>5</a:t>
            </a:fld>
            <a:endParaRPr lang="en-US"/>
          </a:p>
        </p:txBody>
      </p:sp>
      <p:sp>
        <p:nvSpPr>
          <p:cNvPr id="5" name="TextBox 4"/>
          <p:cNvSpPr txBox="1"/>
          <p:nvPr/>
        </p:nvSpPr>
        <p:spPr>
          <a:xfrm>
            <a:off x="1804576" y="4826332"/>
            <a:ext cx="1453351"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Business Strategy</a:t>
            </a:r>
          </a:p>
        </p:txBody>
      </p:sp>
      <p:sp>
        <p:nvSpPr>
          <p:cNvPr id="6" name="TextBox 5"/>
          <p:cNvSpPr txBox="1"/>
          <p:nvPr/>
        </p:nvSpPr>
        <p:spPr>
          <a:xfrm>
            <a:off x="4190495" y="4826333"/>
            <a:ext cx="1171791"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IS Planning</a:t>
            </a:r>
          </a:p>
        </p:txBody>
      </p:sp>
      <p:cxnSp>
        <p:nvCxnSpPr>
          <p:cNvPr id="8" name="Straight Arrow Connector 7"/>
          <p:cNvCxnSpPr>
            <a:cxnSpLocks/>
            <a:stCxn id="5" idx="3"/>
            <a:endCxn id="6" idx="1"/>
          </p:cNvCxnSpPr>
          <p:nvPr/>
        </p:nvCxnSpPr>
        <p:spPr>
          <a:xfrm>
            <a:off x="3257927" y="5149498"/>
            <a:ext cx="932568"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7711843" y="4826336"/>
            <a:ext cx="1453351"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Business Strategy</a:t>
            </a:r>
          </a:p>
        </p:txBody>
      </p:sp>
      <p:sp>
        <p:nvSpPr>
          <p:cNvPr id="10" name="TextBox 9"/>
          <p:cNvSpPr txBox="1"/>
          <p:nvPr/>
        </p:nvSpPr>
        <p:spPr>
          <a:xfrm>
            <a:off x="10065336" y="4826335"/>
            <a:ext cx="1159668"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IS Planning</a:t>
            </a:r>
          </a:p>
        </p:txBody>
      </p:sp>
      <p:cxnSp>
        <p:nvCxnSpPr>
          <p:cNvPr id="11" name="Straight Arrow Connector 10"/>
          <p:cNvCxnSpPr>
            <a:cxnSpLocks/>
            <a:stCxn id="9" idx="3"/>
            <a:endCxn id="10" idx="1"/>
          </p:cNvCxnSpPr>
          <p:nvPr/>
        </p:nvCxnSpPr>
        <p:spPr>
          <a:xfrm flipV="1">
            <a:off x="9165194" y="5149501"/>
            <a:ext cx="900142" cy="1"/>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281990" y="5687282"/>
            <a:ext cx="659476" cy="400110"/>
          </a:xfrm>
          <a:prstGeom prst="rect">
            <a:avLst/>
          </a:prstGeom>
          <a:noFill/>
        </p:spPr>
        <p:txBody>
          <a:bodyPr wrap="none" rtlCol="0">
            <a:spAutoFit/>
          </a:bodyPr>
          <a:lstStyle/>
          <a:p>
            <a:r>
              <a:rPr lang="en-US" sz="2000" dirty="0"/>
              <a:t>Past</a:t>
            </a:r>
          </a:p>
        </p:txBody>
      </p:sp>
      <p:sp>
        <p:nvSpPr>
          <p:cNvPr id="17" name="TextBox 16"/>
          <p:cNvSpPr txBox="1"/>
          <p:nvPr/>
        </p:nvSpPr>
        <p:spPr>
          <a:xfrm>
            <a:off x="9107754" y="5687282"/>
            <a:ext cx="1015021" cy="400110"/>
          </a:xfrm>
          <a:prstGeom prst="rect">
            <a:avLst/>
          </a:prstGeom>
          <a:noFill/>
        </p:spPr>
        <p:txBody>
          <a:bodyPr wrap="none" rtlCol="0">
            <a:spAutoFit/>
          </a:bodyPr>
          <a:lstStyle/>
          <a:p>
            <a:r>
              <a:rPr lang="en-US" sz="2000" dirty="0"/>
              <a:t>Present</a:t>
            </a:r>
          </a:p>
        </p:txBody>
      </p:sp>
      <p:sp>
        <p:nvSpPr>
          <p:cNvPr id="18" name="Right Arrow 17"/>
          <p:cNvSpPr/>
          <p:nvPr/>
        </p:nvSpPr>
        <p:spPr>
          <a:xfrm>
            <a:off x="5957830" y="4826332"/>
            <a:ext cx="1158470" cy="646268"/>
          </a:xfrm>
          <a:prstGeom prst="right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IT/IS Alignment</a:t>
            </a:r>
          </a:p>
        </p:txBody>
      </p:sp>
      <p:sp>
        <p:nvSpPr>
          <p:cNvPr id="3" name="Content Placeholder 2"/>
          <p:cNvSpPr>
            <a:spLocks noGrp="1"/>
          </p:cNvSpPr>
          <p:nvPr>
            <p:ph idx="1"/>
          </p:nvPr>
        </p:nvSpPr>
        <p:spPr/>
        <p:txBody>
          <a:bodyPr/>
          <a:lstStyle/>
          <a:p>
            <a:r>
              <a:rPr lang="en-US" dirty="0"/>
              <a:t>Henderson and </a:t>
            </a:r>
            <a:r>
              <a:rPr lang="en-US" dirty="0" err="1"/>
              <a:t>Venkatraman</a:t>
            </a:r>
            <a:r>
              <a:rPr lang="en-US" dirty="0"/>
              <a:t> (1993) describe IT/IS alignment as the degree of “fit” or the “support” to ensure the integration of IT into the business strategy by alignment between and within four domains:</a:t>
            </a:r>
          </a:p>
          <a:p>
            <a:pPr lvl="1"/>
            <a:r>
              <a:rPr lang="en-US" dirty="0"/>
              <a:t>Business strategy </a:t>
            </a:r>
          </a:p>
          <a:p>
            <a:pPr lvl="1"/>
            <a:r>
              <a:rPr lang="en-US" dirty="0"/>
              <a:t>IT strategy</a:t>
            </a:r>
          </a:p>
          <a:p>
            <a:pPr lvl="1"/>
            <a:r>
              <a:rPr lang="en-US" dirty="0"/>
              <a:t>Organizational infrastructure</a:t>
            </a:r>
          </a:p>
          <a:p>
            <a:pPr lvl="1"/>
            <a:r>
              <a:rPr lang="en-US" dirty="0"/>
              <a:t>IS infrastructure and processes</a:t>
            </a:r>
          </a:p>
          <a:p>
            <a:r>
              <a:rPr lang="en-US" dirty="0"/>
              <a:t>Ward and </a:t>
            </a:r>
            <a:r>
              <a:rPr lang="en-US" dirty="0" err="1"/>
              <a:t>Peppard</a:t>
            </a:r>
            <a:r>
              <a:rPr lang="en-US" dirty="0"/>
              <a:t> (2003) and Bannister and </a:t>
            </a:r>
            <a:r>
              <a:rPr lang="en-US" dirty="0" err="1"/>
              <a:t>Remenyi</a:t>
            </a:r>
            <a:r>
              <a:rPr lang="en-US" dirty="0"/>
              <a:t> (2005) argue that alignment is about achieving a purposeful connection between strategy, organization, processes, technology and people.</a:t>
            </a:r>
          </a:p>
        </p:txBody>
      </p:sp>
      <p:sp>
        <p:nvSpPr>
          <p:cNvPr id="4" name="Slide Number Placeholder 3"/>
          <p:cNvSpPr>
            <a:spLocks noGrp="1"/>
          </p:cNvSpPr>
          <p:nvPr>
            <p:ph type="sldNum" sz="quarter" idx="12"/>
          </p:nvPr>
        </p:nvSpPr>
        <p:spPr/>
        <p:txBody>
          <a:bodyPr/>
          <a:lstStyle/>
          <a:p>
            <a:fld id="{69E57DC2-970A-4B3E-BB1C-7A09969E49DF}" type="slidenum">
              <a:rPr lang="en-US" smtClean="0"/>
              <a:t>6</a:t>
            </a:fld>
            <a:endParaRPr lang="en-US"/>
          </a:p>
        </p:txBody>
      </p:sp>
    </p:spTree>
    <p:extLst>
      <p:ext uri="{BB962C8B-B14F-4D97-AF65-F5344CB8AC3E}">
        <p14:creationId xmlns:p14="http://schemas.microsoft.com/office/powerpoint/2010/main" val="20243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IT/IS Alignment (Cont’d)</a:t>
            </a:r>
          </a:p>
        </p:txBody>
      </p:sp>
      <p:sp>
        <p:nvSpPr>
          <p:cNvPr id="3" name="Content Placeholder 2"/>
          <p:cNvSpPr>
            <a:spLocks noGrp="1"/>
          </p:cNvSpPr>
          <p:nvPr>
            <p:ph idx="1"/>
          </p:nvPr>
        </p:nvSpPr>
        <p:spPr/>
        <p:txBody>
          <a:bodyPr>
            <a:normAutofit/>
          </a:bodyPr>
          <a:lstStyle/>
          <a:p>
            <a:r>
              <a:rPr lang="en-US" dirty="0"/>
              <a:t>IT/IS Alignment can be assessed in five dimensions</a:t>
            </a:r>
          </a:p>
          <a:p>
            <a:pPr lvl="1"/>
            <a:r>
              <a:rPr lang="en-US" dirty="0">
                <a:solidFill>
                  <a:srgbClr val="FF0000"/>
                </a:solidFill>
              </a:rPr>
              <a:t>Strategic and intellectual dimension</a:t>
            </a:r>
            <a:r>
              <a:rPr lang="en-US" dirty="0"/>
              <a:t>: The state in which IT and business objectives are consistent, valid, and working in harmony. It requires IT/IS staff to know about the business and the business to know about the capacity and capability of IT/IS.</a:t>
            </a:r>
          </a:p>
          <a:p>
            <a:pPr lvl="1"/>
            <a:r>
              <a:rPr lang="en-US" dirty="0">
                <a:solidFill>
                  <a:srgbClr val="FF0000"/>
                </a:solidFill>
              </a:rPr>
              <a:t>Structural dimension</a:t>
            </a:r>
            <a:r>
              <a:rPr lang="en-US" dirty="0"/>
              <a:t>: Refers to the degree of structural fit between the technology, business processes and those who use or are served by technology. </a:t>
            </a:r>
            <a:r>
              <a:rPr lang="en-US" altLang="zh-CN" dirty="0"/>
              <a:t>This degree of fit is influenced by the power and political base and the location of the key players who decide on IT/IS issues.</a:t>
            </a:r>
            <a:endParaRPr lang="en-US" dirty="0"/>
          </a:p>
          <a:p>
            <a:pPr lvl="1"/>
            <a:r>
              <a:rPr lang="en-US" dirty="0">
                <a:solidFill>
                  <a:srgbClr val="FF0000"/>
                </a:solidFill>
              </a:rPr>
              <a:t>Informal structural dimension</a:t>
            </a:r>
            <a:r>
              <a:rPr lang="en-US" dirty="0"/>
              <a:t>: It refers to the relationship-based structure that cuts across the formal structural boundaries that exist for the management of functional work activity. These informal networks include the social networks, communities of practice, cross departmental relationships, unofficial agreed-on processes and flexible divisions of work that are present within the organization.</a:t>
            </a:r>
          </a:p>
        </p:txBody>
      </p:sp>
      <p:sp>
        <p:nvSpPr>
          <p:cNvPr id="4" name="Slide Number Placeholder 3"/>
          <p:cNvSpPr>
            <a:spLocks noGrp="1"/>
          </p:cNvSpPr>
          <p:nvPr>
            <p:ph type="sldNum" sz="quarter" idx="12"/>
          </p:nvPr>
        </p:nvSpPr>
        <p:spPr/>
        <p:txBody>
          <a:bodyPr/>
          <a:lstStyle/>
          <a:p>
            <a:fld id="{69E57DC2-970A-4B3E-BB1C-7A09969E49DF}" type="slidenum">
              <a:rPr lang="en-US" smtClean="0"/>
              <a:t>7</a:t>
            </a:fld>
            <a:endParaRPr lang="en-US"/>
          </a:p>
        </p:txBody>
      </p:sp>
    </p:spTree>
    <p:extLst>
      <p:ext uri="{BB962C8B-B14F-4D97-AF65-F5344CB8AC3E}">
        <p14:creationId xmlns:p14="http://schemas.microsoft.com/office/powerpoint/2010/main" val="139442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IT/IS Alignment (Cont’d)</a:t>
            </a:r>
          </a:p>
        </p:txBody>
      </p:sp>
      <p:sp>
        <p:nvSpPr>
          <p:cNvPr id="3" name="Content Placeholder 2"/>
          <p:cNvSpPr>
            <a:spLocks noGrp="1"/>
          </p:cNvSpPr>
          <p:nvPr>
            <p:ph idx="1"/>
          </p:nvPr>
        </p:nvSpPr>
        <p:spPr/>
        <p:txBody>
          <a:bodyPr/>
          <a:lstStyle/>
          <a:p>
            <a:pPr lvl="1"/>
            <a:r>
              <a:rPr lang="en-US" dirty="0">
                <a:solidFill>
                  <a:srgbClr val="FF0000"/>
                </a:solidFill>
              </a:rPr>
              <a:t>Social dimension</a:t>
            </a:r>
            <a:r>
              <a:rPr lang="en-US" dirty="0"/>
              <a:t>: Refers to the state in which business and IT executives in an organizational unit understand and are committed to each other’s mission and plans; in other words, how well committed are people to one another and to the collective ambition/aspiration of the “tribe.”</a:t>
            </a:r>
          </a:p>
          <a:p>
            <a:pPr lvl="1"/>
            <a:r>
              <a:rPr lang="en-US" dirty="0">
                <a:solidFill>
                  <a:srgbClr val="FF0000"/>
                </a:solidFill>
              </a:rPr>
              <a:t>Cultural dimension</a:t>
            </a:r>
            <a:r>
              <a:rPr lang="en-US" dirty="0"/>
              <a:t>: It is the degree to which the corporate culture promotes the future between IT/IS function and the business.</a:t>
            </a:r>
          </a:p>
        </p:txBody>
      </p:sp>
      <p:sp>
        <p:nvSpPr>
          <p:cNvPr id="4" name="Slide Number Placeholder 3"/>
          <p:cNvSpPr>
            <a:spLocks noGrp="1"/>
          </p:cNvSpPr>
          <p:nvPr>
            <p:ph type="sldNum" sz="quarter" idx="12"/>
          </p:nvPr>
        </p:nvSpPr>
        <p:spPr/>
        <p:txBody>
          <a:bodyPr/>
          <a:lstStyle/>
          <a:p>
            <a:fld id="{69E57DC2-970A-4B3E-BB1C-7A09969E49DF}" type="slidenum">
              <a:rPr lang="en-US" smtClean="0"/>
              <a:t>8</a:t>
            </a:fld>
            <a:endParaRPr lang="en-US"/>
          </a:p>
        </p:txBody>
      </p:sp>
    </p:spTree>
    <p:extLst>
      <p:ext uri="{BB962C8B-B14F-4D97-AF65-F5344CB8AC3E}">
        <p14:creationId xmlns:p14="http://schemas.microsoft.com/office/powerpoint/2010/main" val="304661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Benefits of IT/IS Alignment</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Organizational agility</a:t>
            </a:r>
            <a:r>
              <a:rPr lang="en-US" dirty="0"/>
              <a:t>: if IT/IS develops in an iterative manner without holistic consideration of current or future business needs, systems are likely to become diverse and incapable of scaling or adapting over time.</a:t>
            </a:r>
          </a:p>
          <a:p>
            <a:r>
              <a:rPr lang="en-US" dirty="0">
                <a:solidFill>
                  <a:srgbClr val="FF0000"/>
                </a:solidFill>
              </a:rPr>
              <a:t>Operational efficiency</a:t>
            </a:r>
            <a:r>
              <a:rPr lang="en-US" dirty="0"/>
              <a:t>: modern business relationships are complex, involving a blend of customers, suppliers, service providers and other third parties. By effective alignment of IT/IS to the needs of these relationships, business can improve their operational efficiency with consequent competitive advantage.</a:t>
            </a:r>
          </a:p>
          <a:p>
            <a:r>
              <a:rPr lang="en-US" dirty="0">
                <a:solidFill>
                  <a:srgbClr val="FF0000"/>
                </a:solidFill>
              </a:rPr>
              <a:t>IT cost reduction</a:t>
            </a:r>
            <a:r>
              <a:rPr lang="en-US" dirty="0"/>
              <a:t>: where IT/IS </a:t>
            </a:r>
            <a:r>
              <a:rPr lang="en-US" dirty="0" err="1"/>
              <a:t>is</a:t>
            </a:r>
            <a:r>
              <a:rPr lang="en-US" dirty="0"/>
              <a:t> developed in an iterative manner without focus on the organization’s wider alignment needs, multiple solutions may be developed or procured to similar business needs, increasing IT capital costs and providing fragmented solutions that are more difficult and expensive to support.</a:t>
            </a:r>
          </a:p>
          <a:p>
            <a:r>
              <a:rPr lang="en-US" dirty="0">
                <a:solidFill>
                  <a:srgbClr val="FF0000"/>
                </a:solidFill>
              </a:rPr>
              <a:t>Risk management</a:t>
            </a:r>
            <a:r>
              <a:rPr lang="en-US" dirty="0"/>
              <a:t>: the discipline of alignment planning forces an organization to consider the effectiveness of its systems against a diverse range of factors. This highlights potential commercial or legal compliance risks and promotes thorough system revisions.</a:t>
            </a:r>
          </a:p>
        </p:txBody>
      </p:sp>
      <p:sp>
        <p:nvSpPr>
          <p:cNvPr id="4" name="Slide Number Placeholder 3"/>
          <p:cNvSpPr>
            <a:spLocks noGrp="1"/>
          </p:cNvSpPr>
          <p:nvPr>
            <p:ph type="sldNum" sz="quarter" idx="12"/>
          </p:nvPr>
        </p:nvSpPr>
        <p:spPr/>
        <p:txBody>
          <a:bodyPr/>
          <a:lstStyle/>
          <a:p>
            <a:fld id="{69E57DC2-970A-4B3E-BB1C-7A09969E49DF}" type="slidenum">
              <a:rPr lang="en-US" smtClean="0"/>
              <a:t>9</a:t>
            </a:fld>
            <a:endParaRPr lang="en-US"/>
          </a:p>
        </p:txBody>
      </p:sp>
    </p:spTree>
    <p:extLst>
      <p:ext uri="{BB962C8B-B14F-4D97-AF65-F5344CB8AC3E}">
        <p14:creationId xmlns:p14="http://schemas.microsoft.com/office/powerpoint/2010/main" val="32530373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1012</TotalTime>
  <Words>2356</Words>
  <Application>Microsoft Office PowerPoint</Application>
  <PresentationFormat>Widescreen</PresentationFormat>
  <Paragraphs>142</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微軟正黑體</vt:lpstr>
      <vt:lpstr>新細明體</vt:lpstr>
      <vt:lpstr>华文新魏</vt:lpstr>
      <vt:lpstr>Arial</vt:lpstr>
      <vt:lpstr>Calibri</vt:lpstr>
      <vt:lpstr>Helvetica</vt:lpstr>
      <vt:lpstr>Trebuchet MS</vt:lpstr>
      <vt:lpstr>Wingdings 3</vt:lpstr>
      <vt:lpstr>Facet</vt:lpstr>
      <vt:lpstr>    Strategic Information  Systems Management    Section 4  Business IT / IS Alignment        Class Code: COMP423  H.Y Kan, Stanley   Room: (WUI CHI) - 4/F, N46B  Email: hykan@ipm.edu.mo     Tel: 8599-6883   </vt:lpstr>
      <vt:lpstr>    Learning Objectives </vt:lpstr>
      <vt:lpstr>Introduction</vt:lpstr>
      <vt:lpstr>Business Alignment</vt:lpstr>
      <vt:lpstr>Business Alignment (Cont’d)</vt:lpstr>
      <vt:lpstr>IT/IS Alignment</vt:lpstr>
      <vt:lpstr>IT/IS Alignment (Cont’d)</vt:lpstr>
      <vt:lpstr>IT/IS Alignment (Cont’d)</vt:lpstr>
      <vt:lpstr>Business Benefits of IT/IS Alignment</vt:lpstr>
      <vt:lpstr>IT/IS Alignment and Enterprise Architecture</vt:lpstr>
      <vt:lpstr>The Zachman Framework</vt:lpstr>
      <vt:lpstr>TOGAF</vt:lpstr>
      <vt:lpstr>Academically-Based Toolkits for IT/IS Alignment</vt:lpstr>
      <vt:lpstr>Earl’s Multiple Methodology (1993)</vt:lpstr>
      <vt:lpstr>Earl’s Multiple Methodology (1993) (Cont’d)</vt:lpstr>
      <vt:lpstr>Earl’s Multiple Methodology (1993) (Cont’d)</vt:lpstr>
      <vt:lpstr>Strategic Alignment Model</vt:lpstr>
      <vt:lpstr>Strategic Alignment Model (Cont’d)</vt:lpstr>
      <vt:lpstr>Strategic Alignment Model (Cont’d)</vt:lpstr>
      <vt:lpstr>Practitioner’s Challenges</vt:lpstr>
      <vt:lpstr>Practitioner’s Challenges (Cont’d)</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KAN HO YIN WISELY, WISELY</cp:lastModifiedBy>
  <cp:revision>102</cp:revision>
  <dcterms:created xsi:type="dcterms:W3CDTF">2017-12-19T03:17:12Z</dcterms:created>
  <dcterms:modified xsi:type="dcterms:W3CDTF">2022-01-12T08:16:28Z</dcterms:modified>
</cp:coreProperties>
</file>