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46"/>
  </p:notesMasterIdLst>
  <p:handoutMasterIdLst>
    <p:handoutMasterId r:id="rId47"/>
  </p:handoutMasterIdLst>
  <p:sldIdLst>
    <p:sldId id="320" r:id="rId2"/>
    <p:sldId id="260" r:id="rId3"/>
    <p:sldId id="261" r:id="rId4"/>
    <p:sldId id="265" r:id="rId5"/>
    <p:sldId id="262" r:id="rId6"/>
    <p:sldId id="270" r:id="rId7"/>
    <p:sldId id="271" r:id="rId8"/>
    <p:sldId id="266" r:id="rId9"/>
    <p:sldId id="272" r:id="rId10"/>
    <p:sldId id="263" r:id="rId11"/>
    <p:sldId id="267" r:id="rId12"/>
    <p:sldId id="274" r:id="rId13"/>
    <p:sldId id="273" r:id="rId14"/>
    <p:sldId id="275" r:id="rId15"/>
    <p:sldId id="276" r:id="rId16"/>
    <p:sldId id="277" r:id="rId17"/>
    <p:sldId id="278" r:id="rId18"/>
    <p:sldId id="264" r:id="rId19"/>
    <p:sldId id="268" r:id="rId20"/>
    <p:sldId id="269"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279" r:id="rId39"/>
    <p:sldId id="257" r:id="rId40"/>
    <p:sldId id="258" r:id="rId41"/>
    <p:sldId id="338" r:id="rId42"/>
    <p:sldId id="339" r:id="rId43"/>
    <p:sldId id="340" r:id="rId44"/>
    <p:sldId id="280" r:id="rId45"/>
  </p:sldIdLst>
  <p:sldSz cx="12192000" cy="6858000"/>
  <p:notesSz cx="6797675"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60"/>
  </p:normalViewPr>
  <p:slideViewPr>
    <p:cSldViewPr snapToGrid="0">
      <p:cViewPr varScale="1">
        <p:scale>
          <a:sx n="110" d="100"/>
          <a:sy n="110" d="100"/>
        </p:scale>
        <p:origin x="57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215"/>
          </a:xfrm>
          <a:prstGeom prst="rect">
            <a:avLst/>
          </a:prstGeom>
        </p:spPr>
        <p:txBody>
          <a:bodyPr vert="horz" lIns="91440" tIns="45720" rIns="91440" bIns="45720" rtlCol="0"/>
          <a:lstStyle>
            <a:lvl1pPr algn="r">
              <a:defRPr sz="1200"/>
            </a:lvl1pPr>
          </a:lstStyle>
          <a:p>
            <a:fld id="{881E2C30-F20B-4ED2-8C45-0F5E81235475}" type="datetimeFigureOut">
              <a:rPr lang="en-US" smtClean="0"/>
              <a:t>3/10/2022</a:t>
            </a:fld>
            <a:endParaRPr lang="en-US"/>
          </a:p>
        </p:txBody>
      </p:sp>
      <p:sp>
        <p:nvSpPr>
          <p:cNvPr id="4" name="Footer Placeholder 3"/>
          <p:cNvSpPr>
            <a:spLocks noGrp="1"/>
          </p:cNvSpPr>
          <p:nvPr>
            <p:ph type="ftr" sz="quarter" idx="2"/>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1600"/>
            <a:ext cx="2945659" cy="498214"/>
          </a:xfrm>
          <a:prstGeom prst="rect">
            <a:avLst/>
          </a:prstGeom>
        </p:spPr>
        <p:txBody>
          <a:bodyPr vert="horz" lIns="91440" tIns="45720" rIns="91440" bIns="45720" rtlCol="0" anchor="b"/>
          <a:lstStyle>
            <a:lvl1pPr algn="r">
              <a:defRPr sz="1200"/>
            </a:lvl1pPr>
          </a:lstStyle>
          <a:p>
            <a:fld id="{24D413E1-5AD5-4911-964C-305CA655F416}" type="slidenum">
              <a:rPr lang="en-US" smtClean="0"/>
              <a:t>‹#›</a:t>
            </a:fld>
            <a:endParaRPr lang="en-US"/>
          </a:p>
        </p:txBody>
      </p:sp>
    </p:spTree>
    <p:extLst>
      <p:ext uri="{BB962C8B-B14F-4D97-AF65-F5344CB8AC3E}">
        <p14:creationId xmlns:p14="http://schemas.microsoft.com/office/powerpoint/2010/main" val="1595693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5AA2E6F2-6B85-491A-8051-AFF4925FBEF7}" type="datetimeFigureOut">
              <a:rPr lang="en-US" smtClean="0"/>
              <a:pPr/>
              <a:t>3/10/2022</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8F89FD0E-51FA-4A50-BE68-16FB35985809}" type="slidenum">
              <a:rPr lang="en-US" smtClean="0"/>
              <a:pPr>
                <a:defRPr/>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71206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156210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4545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8398412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30719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9202185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73099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0217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6468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95521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57672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6750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88649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52660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61995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9821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3/10/2022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297743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Information </a:t>
            </a:r>
            <a:br>
              <a:rPr lang="en-US" altLang="zh-MO" sz="4400" dirty="0"/>
            </a:br>
            <a:r>
              <a:rPr lang="en-US" altLang="zh-MO" sz="4400" dirty="0"/>
              <a:t>Systems Management  </a:t>
            </a:r>
            <a:br>
              <a:rPr lang="en-US" altLang="zh-MO" sz="4400" dirty="0"/>
            </a:br>
            <a:br>
              <a:rPr lang="en-US" altLang="zh-MO" dirty="0"/>
            </a:br>
            <a:r>
              <a:rPr lang="en-US" altLang="zh-MO" dirty="0"/>
              <a:t>Section 6 </a:t>
            </a:r>
            <a:br>
              <a:rPr lang="en-US" altLang="zh-MO" dirty="0"/>
            </a:br>
            <a:r>
              <a:rPr lang="en-US" altLang="zh-MO" dirty="0"/>
              <a:t>Creating and evolving a </a:t>
            </a:r>
            <a:r>
              <a:rPr lang="en-US" altLang="zh-MO"/>
              <a:t>technology roadmap  </a:t>
            </a:r>
            <a:r>
              <a:rPr lang="en-US" altLang="zh-MO" sz="360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pic>
        <p:nvPicPr>
          <p:cNvPr id="4" name="Picture 3">
            <a:extLst>
              <a:ext uri="{FF2B5EF4-FFF2-40B4-BE49-F238E27FC236}">
                <a16:creationId xmlns:a16="http://schemas.microsoft.com/office/drawing/2014/main" id="{53EFE6A1-F921-476A-98AA-A1A4D608AD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4597" y="5257800"/>
            <a:ext cx="1676398" cy="1600200"/>
          </a:xfrm>
          <a:prstGeom prst="rect">
            <a:avLst/>
          </a:prstGeom>
        </p:spPr>
      </p:pic>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the Technology Roadmap</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a:p>
        </p:txBody>
      </p:sp>
      <p:sp>
        <p:nvSpPr>
          <p:cNvPr id="5" name="Cloud 4"/>
          <p:cNvSpPr/>
          <p:nvPr/>
        </p:nvSpPr>
        <p:spPr>
          <a:xfrm>
            <a:off x="2948717" y="2531726"/>
            <a:ext cx="2364930" cy="13611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State of Technology</a:t>
            </a:r>
          </a:p>
        </p:txBody>
      </p:sp>
      <p:sp>
        <p:nvSpPr>
          <p:cNvPr id="6" name="Cloud 5"/>
          <p:cNvSpPr/>
          <p:nvPr/>
        </p:nvSpPr>
        <p:spPr>
          <a:xfrm>
            <a:off x="7526674" y="2043252"/>
            <a:ext cx="2364930" cy="13611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Initiatives and Drivers</a:t>
            </a:r>
          </a:p>
        </p:txBody>
      </p:sp>
      <p:sp>
        <p:nvSpPr>
          <p:cNvPr id="7" name="Cloud 6"/>
          <p:cNvSpPr/>
          <p:nvPr/>
        </p:nvSpPr>
        <p:spPr>
          <a:xfrm>
            <a:off x="5540013" y="4703054"/>
            <a:ext cx="2364930" cy="13611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Technology Roadmap</a:t>
            </a:r>
          </a:p>
        </p:txBody>
      </p:sp>
      <p:sp>
        <p:nvSpPr>
          <p:cNvPr id="8" name="TextBox 7"/>
          <p:cNvSpPr txBox="1"/>
          <p:nvPr/>
        </p:nvSpPr>
        <p:spPr>
          <a:xfrm>
            <a:off x="5691917" y="3474424"/>
            <a:ext cx="1834757" cy="646331"/>
          </a:xfrm>
          <a:prstGeom prst="rect">
            <a:avLst/>
          </a:prstGeom>
          <a:noFill/>
        </p:spPr>
        <p:txBody>
          <a:bodyPr wrap="square" rtlCol="0">
            <a:spAutoFit/>
          </a:bodyPr>
          <a:lstStyle/>
          <a:p>
            <a:r>
              <a:rPr lang="en-US" dirty="0"/>
              <a:t>This Gap Drives the Roadmap</a:t>
            </a:r>
          </a:p>
        </p:txBody>
      </p:sp>
      <p:cxnSp>
        <p:nvCxnSpPr>
          <p:cNvPr id="10" name="Straight Arrow Connector 9"/>
          <p:cNvCxnSpPr/>
          <p:nvPr/>
        </p:nvCxnSpPr>
        <p:spPr>
          <a:xfrm>
            <a:off x="5401031" y="3210867"/>
            <a:ext cx="359391" cy="257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7461147" y="3246567"/>
            <a:ext cx="402097" cy="357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p:cNvCxnSpPr>
          <p:nvPr/>
        </p:nvCxnSpPr>
        <p:spPr>
          <a:xfrm flipH="1">
            <a:off x="6609295" y="4120755"/>
            <a:ext cx="1" cy="5822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7" idx="2"/>
            <a:endCxn id="5" idx="1"/>
          </p:cNvCxnSpPr>
          <p:nvPr/>
        </p:nvCxnSpPr>
        <p:spPr>
          <a:xfrm rot="10800000">
            <a:off x="4131183" y="3891454"/>
            <a:ext cx="1416167" cy="1492189"/>
          </a:xfrm>
          <a:prstGeom prst="bentConnector2">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131182" y="4065659"/>
            <a:ext cx="1834757" cy="1200329"/>
          </a:xfrm>
          <a:prstGeom prst="rect">
            <a:avLst/>
          </a:prstGeom>
          <a:noFill/>
        </p:spPr>
        <p:txBody>
          <a:bodyPr wrap="square" rtlCol="0">
            <a:spAutoFit/>
          </a:bodyPr>
          <a:lstStyle/>
          <a:p>
            <a:r>
              <a:rPr lang="en-US" dirty="0"/>
              <a:t>Future State Becomes Current State Over Time</a:t>
            </a:r>
          </a:p>
        </p:txBody>
      </p:sp>
      <p:sp>
        <p:nvSpPr>
          <p:cNvPr id="18" name="Left Brace 17"/>
          <p:cNvSpPr/>
          <p:nvPr/>
        </p:nvSpPr>
        <p:spPr>
          <a:xfrm>
            <a:off x="8040464" y="4384354"/>
            <a:ext cx="512302" cy="18734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8617502" y="4284580"/>
            <a:ext cx="2732864" cy="2031325"/>
          </a:xfrm>
          <a:prstGeom prst="rect">
            <a:avLst/>
          </a:prstGeom>
          <a:noFill/>
        </p:spPr>
        <p:txBody>
          <a:bodyPr wrap="none" rtlCol="0">
            <a:spAutoFit/>
          </a:bodyPr>
          <a:lstStyle/>
          <a:p>
            <a:pPr marL="342900" indent="-342900">
              <a:buAutoNum type="arabicPeriod"/>
            </a:pPr>
            <a:r>
              <a:rPr lang="en-US" dirty="0"/>
              <a:t>Guiding Principles</a:t>
            </a:r>
          </a:p>
          <a:p>
            <a:pPr marL="342900" indent="-342900">
              <a:buAutoNum type="arabicPeriod"/>
            </a:pPr>
            <a:r>
              <a:rPr lang="en-US" dirty="0"/>
              <a:t>Current Technology</a:t>
            </a:r>
          </a:p>
          <a:p>
            <a:pPr marL="342900" indent="-342900">
              <a:buAutoNum type="arabicPeriod"/>
            </a:pPr>
            <a:r>
              <a:rPr lang="en-US" dirty="0"/>
              <a:t>Gap Analysis</a:t>
            </a:r>
          </a:p>
          <a:p>
            <a:pPr marL="342900" indent="-342900">
              <a:buAutoNum type="arabicPeriod"/>
            </a:pPr>
            <a:r>
              <a:rPr lang="en-US" dirty="0"/>
              <a:t>Technology Landscape</a:t>
            </a:r>
          </a:p>
          <a:p>
            <a:pPr marL="342900" indent="-342900">
              <a:buAutoNum type="arabicPeriod"/>
            </a:pPr>
            <a:r>
              <a:rPr lang="en-US" dirty="0"/>
              <a:t>Future Technology</a:t>
            </a:r>
          </a:p>
          <a:p>
            <a:pPr marL="342900" indent="-342900">
              <a:buAutoNum type="arabicPeriod"/>
            </a:pPr>
            <a:r>
              <a:rPr lang="en-US" dirty="0"/>
              <a:t>Migration Strategy</a:t>
            </a:r>
          </a:p>
          <a:p>
            <a:pPr marL="342900" indent="-342900">
              <a:buAutoNum type="arabicPeriod"/>
            </a:pPr>
            <a:r>
              <a:rPr lang="en-US" dirty="0"/>
              <a:t>Governance</a:t>
            </a:r>
          </a:p>
        </p:txBody>
      </p:sp>
    </p:spTree>
    <p:extLst>
      <p:ext uri="{BB962C8B-B14F-4D97-AF65-F5344CB8AC3E}">
        <p14:creationId xmlns:p14="http://schemas.microsoft.com/office/powerpoint/2010/main" val="380995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the Technology Roadmap</a:t>
            </a:r>
          </a:p>
        </p:txBody>
      </p:sp>
      <p:sp>
        <p:nvSpPr>
          <p:cNvPr id="3" name="Content Placeholder 2"/>
          <p:cNvSpPr>
            <a:spLocks noGrp="1"/>
          </p:cNvSpPr>
          <p:nvPr>
            <p:ph idx="1"/>
          </p:nvPr>
        </p:nvSpPr>
        <p:spPr>
          <a:xfrm>
            <a:off x="1371600" y="1593498"/>
            <a:ext cx="10330932" cy="4723904"/>
          </a:xfrm>
        </p:spPr>
        <p:txBody>
          <a:bodyPr>
            <a:normAutofit/>
          </a:bodyPr>
          <a:lstStyle/>
          <a:p>
            <a:r>
              <a:rPr lang="en-US" dirty="0">
                <a:solidFill>
                  <a:srgbClr val="0070C0"/>
                </a:solidFill>
              </a:rPr>
              <a:t>Activity #1: Guiding Principles</a:t>
            </a:r>
          </a:p>
          <a:p>
            <a:pPr lvl="1"/>
            <a:r>
              <a:rPr lang="en-US" dirty="0"/>
              <a:t>Establish a set of principles that will guide the development and enhancement of the roadmap. It is a statement about the role and purpose of technology within the business that should clearly convey aspirations and purpose. It outlines how technology will support the business, stipulating the envisioned role for technology to play. For example, contrast</a:t>
            </a:r>
          </a:p>
          <a:p>
            <a:pPr lvl="2"/>
            <a:r>
              <a:rPr lang="en-US" dirty="0"/>
              <a:t>“We will provide technology that is proven, reliable and cost-effective.”</a:t>
            </a:r>
          </a:p>
          <a:p>
            <a:pPr lvl="2"/>
            <a:r>
              <a:rPr lang="en-US" dirty="0"/>
              <a:t>“We will provide leading-edge technology.”</a:t>
            </a:r>
          </a:p>
          <a:p>
            <a:pPr lvl="1"/>
            <a:r>
              <a:rPr lang="en-US" dirty="0"/>
              <a:t>Other examples:</a:t>
            </a:r>
          </a:p>
          <a:p>
            <a:pPr lvl="2"/>
            <a:r>
              <a:rPr lang="en-US" dirty="0"/>
              <a:t>Establish investment boundaries: “We will invest in technology at a rate necessary to sustain our business growth.”</a:t>
            </a:r>
          </a:p>
          <a:p>
            <a:pPr lvl="2"/>
            <a:r>
              <a:rPr lang="en-US" dirty="0"/>
              <a:t>Outline the role of technology for the organization: “We will adopt a ‘fast follower’ strategy, aggressively adopting proven, architecturally compliant technologies.”</a:t>
            </a:r>
          </a:p>
          <a:p>
            <a:pPr lvl="2"/>
            <a:r>
              <a:rPr lang="en-US" dirty="0"/>
              <a:t>Outline development preference: “We will buy first, build second.”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11</a:t>
            </a:fld>
            <a:endParaRPr lang="en-US"/>
          </a:p>
        </p:txBody>
      </p:sp>
    </p:spTree>
    <p:extLst>
      <p:ext uri="{BB962C8B-B14F-4D97-AF65-F5344CB8AC3E}">
        <p14:creationId xmlns:p14="http://schemas.microsoft.com/office/powerpoint/2010/main" val="179349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the Technology Roadmap (Cont’d)</a:t>
            </a:r>
          </a:p>
        </p:txBody>
      </p:sp>
      <p:sp>
        <p:nvSpPr>
          <p:cNvPr id="3" name="Content Placeholder 2"/>
          <p:cNvSpPr>
            <a:spLocks noGrp="1"/>
          </p:cNvSpPr>
          <p:nvPr>
            <p:ph idx="1"/>
          </p:nvPr>
        </p:nvSpPr>
        <p:spPr/>
        <p:txBody>
          <a:bodyPr>
            <a:normAutofit/>
          </a:bodyPr>
          <a:lstStyle/>
          <a:p>
            <a:r>
              <a:rPr lang="en-US" dirty="0">
                <a:solidFill>
                  <a:srgbClr val="0070C0"/>
                </a:solidFill>
              </a:rPr>
              <a:t>Activity #2: Assess Current Technology</a:t>
            </a:r>
          </a:p>
          <a:p>
            <a:pPr lvl="1"/>
            <a:r>
              <a:rPr lang="en-US" dirty="0"/>
              <a:t>This is basically an inventory. It should outline what technologies the business currently has and describe their status (i.e., standard, unsupported, discontinued). </a:t>
            </a:r>
          </a:p>
          <a:p>
            <a:pPr lvl="2"/>
            <a:r>
              <a:rPr lang="en-AU" dirty="0"/>
              <a:t>Related to the topic “Application Portfolio Management”</a:t>
            </a:r>
            <a:endParaRPr lang="en-US" dirty="0"/>
          </a:p>
          <a:p>
            <a:pPr lvl="1"/>
            <a:r>
              <a:rPr lang="en-US" dirty="0"/>
              <a:t>A classification scheme needs to be developed to manage the inventory.</a:t>
            </a:r>
          </a:p>
          <a:p>
            <a:pPr lvl="1"/>
            <a:r>
              <a:rPr lang="en-US" dirty="0"/>
              <a:t>Each technology domain needs a technology </a:t>
            </a:r>
            <a:r>
              <a:rPr lang="en-US" dirty="0">
                <a:solidFill>
                  <a:srgbClr val="FF0000"/>
                </a:solidFill>
              </a:rPr>
              <a:t>custodian/owner</a:t>
            </a:r>
            <a:r>
              <a:rPr lang="en-US" dirty="0"/>
              <a:t> so someone within the firm is responsible for it.</a:t>
            </a:r>
          </a:p>
          <a:p>
            <a:pPr lvl="1"/>
            <a:r>
              <a:rPr lang="en-US" dirty="0"/>
              <a:t>The technology inventory can also provide input to other processes such as risk management, team development and skills planning.</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12</a:t>
            </a:fld>
            <a:endParaRPr lang="en-US"/>
          </a:p>
        </p:txBody>
      </p:sp>
    </p:spTree>
    <p:extLst>
      <p:ext uri="{BB962C8B-B14F-4D97-AF65-F5344CB8AC3E}">
        <p14:creationId xmlns:p14="http://schemas.microsoft.com/office/powerpoint/2010/main" val="140693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the Technology Roadmap (Cont’d)</a:t>
            </a:r>
          </a:p>
        </p:txBody>
      </p:sp>
      <p:sp>
        <p:nvSpPr>
          <p:cNvPr id="3" name="Content Placeholder 2"/>
          <p:cNvSpPr>
            <a:spLocks noGrp="1"/>
          </p:cNvSpPr>
          <p:nvPr>
            <p:ph idx="1"/>
          </p:nvPr>
        </p:nvSpPr>
        <p:spPr>
          <a:xfrm>
            <a:off x="1371600" y="1548821"/>
            <a:ext cx="10330932" cy="4768581"/>
          </a:xfrm>
        </p:spPr>
        <p:txBody>
          <a:bodyPr>
            <a:normAutofit/>
          </a:bodyPr>
          <a:lstStyle/>
          <a:p>
            <a:r>
              <a:rPr lang="en-US" dirty="0">
                <a:solidFill>
                  <a:srgbClr val="0070C0"/>
                </a:solidFill>
              </a:rPr>
              <a:t>Activity #3: Analyze Gaps</a:t>
            </a:r>
          </a:p>
          <a:p>
            <a:pPr lvl="1"/>
            <a:r>
              <a:rPr lang="en-US" dirty="0"/>
              <a:t>With a technology inventory in place, organizations can then perform a gap analysis between the technology that is currently available that that which is required. The first step is to identify the required technology. This ties the technology roadmap directly to the business and is perhaps the most crucial step in developing an effective plan.</a:t>
            </a:r>
          </a:p>
          <a:p>
            <a:pPr lvl="1"/>
            <a:r>
              <a:rPr lang="en-US" dirty="0"/>
              <a:t>“Get this wrong and the roadmap is junk.”</a:t>
            </a:r>
          </a:p>
          <a:p>
            <a:pPr lvl="1"/>
            <a:r>
              <a:rPr lang="en-US" dirty="0"/>
              <a:t>Simply asking business leaders for their future requirements will not work for a number of reasons:</a:t>
            </a:r>
          </a:p>
          <a:p>
            <a:pPr lvl="2"/>
            <a:r>
              <a:rPr lang="en-US" dirty="0"/>
              <a:t>Business leaders do not think in terms of requirements</a:t>
            </a:r>
          </a:p>
          <a:p>
            <a:pPr lvl="2"/>
            <a:r>
              <a:rPr lang="en-US" dirty="0"/>
              <a:t>Business leaders tend to prefer differentiation while IT benefits from standards and common features.</a:t>
            </a:r>
          </a:p>
          <a:p>
            <a:pPr lvl="2"/>
            <a:r>
              <a:rPr lang="en-US" dirty="0"/>
              <a:t>The roadmap needs to stay ahead of business and build technology in anticipation of business change and growth.</a:t>
            </a:r>
          </a:p>
          <a:p>
            <a:pPr lvl="1"/>
            <a:r>
              <a:rPr lang="en-US" dirty="0"/>
              <a:t>The CIO plays an important role in the gap analysis.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13</a:t>
            </a:fld>
            <a:endParaRPr lang="en-US"/>
          </a:p>
        </p:txBody>
      </p:sp>
    </p:spTree>
    <p:extLst>
      <p:ext uri="{BB962C8B-B14F-4D97-AF65-F5344CB8AC3E}">
        <p14:creationId xmlns:p14="http://schemas.microsoft.com/office/powerpoint/2010/main" val="4139951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the Technology Roadmap (Cont’d)</a:t>
            </a:r>
          </a:p>
        </p:txBody>
      </p:sp>
      <p:sp>
        <p:nvSpPr>
          <p:cNvPr id="3" name="Content Placeholder 2"/>
          <p:cNvSpPr>
            <a:spLocks noGrp="1"/>
          </p:cNvSpPr>
          <p:nvPr>
            <p:ph idx="1"/>
          </p:nvPr>
        </p:nvSpPr>
        <p:spPr/>
        <p:txBody>
          <a:bodyPr/>
          <a:lstStyle/>
          <a:p>
            <a:r>
              <a:rPr lang="en-US" dirty="0">
                <a:solidFill>
                  <a:srgbClr val="0070C0"/>
                </a:solidFill>
              </a:rPr>
              <a:t>Activity #4: Evaluate Technology Landscape</a:t>
            </a:r>
          </a:p>
          <a:p>
            <a:pPr lvl="1"/>
            <a:r>
              <a:rPr lang="en-US" dirty="0"/>
              <a:t>The firm must continue to invest in research and development if they are to keep abreast of technology. The size of this investment differs depending on how critical IT is to the firm.</a:t>
            </a:r>
          </a:p>
          <a:p>
            <a:pPr lvl="1"/>
            <a:r>
              <a:rPr lang="en-US" dirty="0"/>
              <a:t>The roadmap should articulate how large this investment will be, how it will be enacted, who is responsible, and what guidelines are in place to assist this initiative.</a:t>
            </a:r>
          </a:p>
          <a:p>
            <a:pPr lvl="1"/>
            <a:r>
              <a:rPr lang="en-US" dirty="0"/>
              <a:t>It is important to make R&amp;D transparent to the organization so that business leaders understand the need for reinvestment in IT.</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14</a:t>
            </a:fld>
            <a:endParaRPr lang="en-US"/>
          </a:p>
        </p:txBody>
      </p:sp>
    </p:spTree>
    <p:extLst>
      <p:ext uri="{BB962C8B-B14F-4D97-AF65-F5344CB8AC3E}">
        <p14:creationId xmlns:p14="http://schemas.microsoft.com/office/powerpoint/2010/main" val="55165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the Technology Roadmap (Cont’d)</a:t>
            </a:r>
          </a:p>
        </p:txBody>
      </p:sp>
      <p:sp>
        <p:nvSpPr>
          <p:cNvPr id="3" name="Content Placeholder 2"/>
          <p:cNvSpPr>
            <a:spLocks noGrp="1"/>
          </p:cNvSpPr>
          <p:nvPr>
            <p:ph idx="1"/>
          </p:nvPr>
        </p:nvSpPr>
        <p:spPr/>
        <p:txBody>
          <a:bodyPr>
            <a:normAutofit/>
          </a:bodyPr>
          <a:lstStyle/>
          <a:p>
            <a:r>
              <a:rPr lang="en-US" dirty="0">
                <a:solidFill>
                  <a:srgbClr val="0070C0"/>
                </a:solidFill>
              </a:rPr>
              <a:t>Activity #5: Describe Future Technology</a:t>
            </a:r>
          </a:p>
          <a:p>
            <a:pPr lvl="1"/>
            <a:r>
              <a:rPr lang="en-US" dirty="0">
                <a:solidFill>
                  <a:schemeClr val="tx1"/>
                </a:solidFill>
              </a:rPr>
              <a:t>This part of the roadmap should contain a description of the technologies to be adopted in the future.</a:t>
            </a:r>
          </a:p>
          <a:p>
            <a:pPr lvl="1"/>
            <a:r>
              <a:rPr lang="en-US" dirty="0">
                <a:solidFill>
                  <a:schemeClr val="tx1"/>
                </a:solidFill>
              </a:rPr>
              <a:t>These future technology roadmaps should not be simple lists. They should include the logic that was used in the decision to follow a certain path.</a:t>
            </a:r>
          </a:p>
          <a:p>
            <a:pPr lvl="2"/>
            <a:r>
              <a:rPr lang="en-US" dirty="0">
                <a:solidFill>
                  <a:schemeClr val="tx1"/>
                </a:solidFill>
              </a:rPr>
              <a:t>For example, if the technology roadmap depicts a preferred vendor strategy, equally if not more important is the reasoning that was used in selecting this strategy. </a:t>
            </a:r>
          </a:p>
          <a:p>
            <a:pPr lvl="1"/>
            <a:r>
              <a:rPr lang="en-US" dirty="0">
                <a:solidFill>
                  <a:schemeClr val="tx1"/>
                </a:solidFill>
              </a:rPr>
              <a:t>Making this explicit within the roadmap permits others to challenge the logic without challenging the actual decision. This is essential if you wish to obtain constructive input from business managers when creating your technology roadmap.</a:t>
            </a:r>
          </a:p>
          <a:p>
            <a:pPr lvl="1"/>
            <a:r>
              <a:rPr lang="en-US" dirty="0">
                <a:solidFill>
                  <a:schemeClr val="tx1"/>
                </a:solidFill>
              </a:rPr>
              <a:t>Assumptions that reflect trends in the competitive marketplace, the general environment, specific technologies, or general trends should also be made explicit.</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15</a:t>
            </a:fld>
            <a:endParaRPr lang="en-US"/>
          </a:p>
        </p:txBody>
      </p:sp>
    </p:spTree>
    <p:extLst>
      <p:ext uri="{BB962C8B-B14F-4D97-AF65-F5344CB8AC3E}">
        <p14:creationId xmlns:p14="http://schemas.microsoft.com/office/powerpoint/2010/main" val="311273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the Technology Roadmap (Cont’d)</a:t>
            </a:r>
          </a:p>
        </p:txBody>
      </p:sp>
      <p:sp>
        <p:nvSpPr>
          <p:cNvPr id="3" name="Content Placeholder 2"/>
          <p:cNvSpPr>
            <a:spLocks noGrp="1"/>
          </p:cNvSpPr>
          <p:nvPr>
            <p:ph idx="1"/>
          </p:nvPr>
        </p:nvSpPr>
        <p:spPr/>
        <p:txBody>
          <a:bodyPr/>
          <a:lstStyle/>
          <a:p>
            <a:r>
              <a:rPr lang="en-US" dirty="0">
                <a:solidFill>
                  <a:srgbClr val="0070C0"/>
                </a:solidFill>
              </a:rPr>
              <a:t>Activity #6: Outline Migration Strategy</a:t>
            </a:r>
          </a:p>
          <a:p>
            <a:pPr lvl="1"/>
            <a:r>
              <a:rPr lang="en-US" dirty="0"/>
              <a:t>A technology roadmap should also outline a migration strategy to get you from today’s technology platforms to tomorrow’s.</a:t>
            </a:r>
          </a:p>
          <a:p>
            <a:pPr lvl="1"/>
            <a:r>
              <a:rPr lang="en-US" dirty="0"/>
              <a:t>There are two dominant migration strategies: “gradual” and “big bang.”</a:t>
            </a:r>
          </a:p>
          <a:p>
            <a:pPr lvl="1"/>
            <a:r>
              <a:rPr lang="en-US" dirty="0"/>
              <a:t>The gradual strategy focuses on the application (i.e., as new applications are implemented or reworked, their technology is updated to fall in line with the new technology directions).</a:t>
            </a:r>
          </a:p>
          <a:p>
            <a:pPr lvl="1"/>
            <a:r>
              <a:rPr lang="en-US" dirty="0"/>
              <a:t>The big bang strategy emphasizes the technology (i.e., all instances of a given technology are updated across all applications). </a:t>
            </a:r>
          </a:p>
          <a:p>
            <a:pPr lvl="1"/>
            <a:r>
              <a:rPr lang="en-US" dirty="0"/>
              <a:t>The choice is dictated by the business.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16</a:t>
            </a:fld>
            <a:endParaRPr lang="en-US"/>
          </a:p>
        </p:txBody>
      </p:sp>
    </p:spTree>
    <p:extLst>
      <p:ext uri="{BB962C8B-B14F-4D97-AF65-F5344CB8AC3E}">
        <p14:creationId xmlns:p14="http://schemas.microsoft.com/office/powerpoint/2010/main" val="194493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the Technology Roadmap (Cont’d)</a:t>
            </a:r>
          </a:p>
        </p:txBody>
      </p:sp>
      <p:sp>
        <p:nvSpPr>
          <p:cNvPr id="3" name="Content Placeholder 2"/>
          <p:cNvSpPr>
            <a:spLocks noGrp="1"/>
          </p:cNvSpPr>
          <p:nvPr>
            <p:ph idx="1"/>
          </p:nvPr>
        </p:nvSpPr>
        <p:spPr/>
        <p:txBody>
          <a:bodyPr/>
          <a:lstStyle/>
          <a:p>
            <a:r>
              <a:rPr lang="en-US" dirty="0">
                <a:solidFill>
                  <a:srgbClr val="0070C0"/>
                </a:solidFill>
              </a:rPr>
              <a:t>Activity #7: Establish Governance</a:t>
            </a:r>
          </a:p>
          <a:p>
            <a:pPr lvl="1"/>
            <a:r>
              <a:rPr lang="en-US" dirty="0">
                <a:solidFill>
                  <a:schemeClr val="tx1"/>
                </a:solidFill>
              </a:rPr>
              <a:t>Every organization should have an established process in place to articulate who is responsible for creating the technology roadmap, how and on what basis, by whom it is updated and enhanced, and finally who approves the technology roadmap.</a:t>
            </a:r>
          </a:p>
          <a:p>
            <a:pPr lvl="1"/>
            <a:r>
              <a:rPr lang="en-US" dirty="0">
                <a:solidFill>
                  <a:schemeClr val="tx1"/>
                </a:solidFill>
              </a:rPr>
              <a:t>There is a need for two distinct levels of architecture governance:	</a:t>
            </a:r>
          </a:p>
          <a:p>
            <a:pPr lvl="2"/>
            <a:r>
              <a:rPr lang="en-US" dirty="0">
                <a:solidFill>
                  <a:srgbClr val="FF0000"/>
                </a:solidFill>
              </a:rPr>
              <a:t>Strategic</a:t>
            </a:r>
            <a:r>
              <a:rPr lang="en-US" dirty="0">
                <a:solidFill>
                  <a:schemeClr val="tx1"/>
                </a:solidFill>
              </a:rPr>
              <a:t>: Individuals and groups at this level (typically senior executives from IT and the business) set the overall architecture direction and strategy and ensure alignment with business objectives. They set standards and approve deviations from these standards. In addition they monitor the overall attainment of the goals as articulated within the technology roadmap.</a:t>
            </a:r>
          </a:p>
          <a:p>
            <a:pPr lvl="2"/>
            <a:r>
              <a:rPr lang="en-US" dirty="0">
                <a:solidFill>
                  <a:srgbClr val="FF0000"/>
                </a:solidFill>
              </a:rPr>
              <a:t>Tactical</a:t>
            </a:r>
            <a:r>
              <a:rPr lang="en-US" dirty="0">
                <a:solidFill>
                  <a:schemeClr val="tx1"/>
                </a:solidFill>
              </a:rPr>
              <a:t>: Members of this tactical group tend to be from the IT ranks, including architects, analysts, managers. They typically work across lines of business as well as within lines of business with responsibility for the execution of the strategy.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17</a:t>
            </a:fld>
            <a:endParaRPr lang="en-US"/>
          </a:p>
        </p:txBody>
      </p:sp>
    </p:spTree>
    <p:extLst>
      <p:ext uri="{BB962C8B-B14F-4D97-AF65-F5344CB8AC3E}">
        <p14:creationId xmlns:p14="http://schemas.microsoft.com/office/powerpoint/2010/main" val="317347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Practical Steps for Delivering a Technology Roadmap</a:t>
            </a:r>
          </a:p>
        </p:txBody>
      </p:sp>
      <p:sp>
        <p:nvSpPr>
          <p:cNvPr id="3" name="Content Placeholder 2"/>
          <p:cNvSpPr>
            <a:spLocks noGrp="1"/>
          </p:cNvSpPr>
          <p:nvPr>
            <p:ph idx="1"/>
          </p:nvPr>
        </p:nvSpPr>
        <p:spPr>
          <a:xfrm>
            <a:off x="1371600" y="2102822"/>
            <a:ext cx="10330932" cy="4214580"/>
          </a:xfrm>
        </p:spPr>
        <p:txBody>
          <a:bodyPr>
            <a:normAutofit/>
          </a:bodyPr>
          <a:lstStyle/>
          <a:p>
            <a:pPr marL="457200" indent="-457200">
              <a:buFont typeface="+mj-lt"/>
              <a:buAutoNum type="arabicPeriod"/>
            </a:pPr>
            <a:r>
              <a:rPr lang="en-US" dirty="0">
                <a:solidFill>
                  <a:srgbClr val="0070C0"/>
                </a:solidFill>
              </a:rPr>
              <a:t>Be bold and innovative when planning the roadmap.</a:t>
            </a:r>
          </a:p>
          <a:p>
            <a:pPr lvl="1"/>
            <a:r>
              <a:rPr lang="en-US" dirty="0"/>
              <a:t>What you have done should not be the gauge by which you determine what you should do.</a:t>
            </a:r>
          </a:p>
          <a:p>
            <a:pPr lvl="1"/>
            <a:r>
              <a:rPr lang="en-US" dirty="0"/>
              <a:t>Innovation is key; start with a blank piece of paper.</a:t>
            </a:r>
          </a:p>
          <a:p>
            <a:pPr lvl="1"/>
            <a:r>
              <a:rPr lang="en-US" dirty="0"/>
              <a:t>Invent your future. Inspire others to help you build it.</a:t>
            </a:r>
          </a:p>
          <a:p>
            <a:pPr marL="457200" indent="-457200">
              <a:buFont typeface="+mj-lt"/>
              <a:buAutoNum type="arabicPeriod"/>
            </a:pPr>
            <a:r>
              <a:rPr lang="en-US" dirty="0">
                <a:solidFill>
                  <a:srgbClr val="0070C0"/>
                </a:solidFill>
              </a:rPr>
              <a:t>Align technology with the business.</a:t>
            </a:r>
          </a:p>
          <a:p>
            <a:pPr lvl="1"/>
            <a:r>
              <a:rPr lang="en-US" dirty="0"/>
              <a:t>Determine what role technology will play in satisfying the business vision.</a:t>
            </a:r>
          </a:p>
          <a:p>
            <a:pPr lvl="1"/>
            <a:r>
              <a:rPr lang="en-US" dirty="0"/>
              <a:t>Focus on using technology to solve business problems and deliver business value.</a:t>
            </a:r>
          </a:p>
          <a:p>
            <a:pPr lvl="1"/>
            <a:r>
              <a:rPr lang="en-US" dirty="0"/>
              <a:t>Know when it is appropriate to choose leading-edge technology over being a late adopter/quick second.</a:t>
            </a:r>
          </a:p>
          <a:p>
            <a:pPr lvl="1"/>
            <a:r>
              <a:rPr lang="en-US" dirty="0"/>
              <a:t>Ensure that the roadmap is flexible, extensible, and attainable to change with the business.</a:t>
            </a:r>
          </a:p>
          <a:p>
            <a:pPr lvl="1"/>
            <a:r>
              <a:rPr lang="en-US" dirty="0"/>
              <a:t>Ensure that the organizational structure supports the delivery of a technology roadmap.</a:t>
            </a:r>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18</a:t>
            </a:fld>
            <a:endParaRPr lang="en-US"/>
          </a:p>
        </p:txBody>
      </p:sp>
    </p:spTree>
    <p:extLst>
      <p:ext uri="{BB962C8B-B14F-4D97-AF65-F5344CB8AC3E}">
        <p14:creationId xmlns:p14="http://schemas.microsoft.com/office/powerpoint/2010/main" val="303616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Practical Steps for Delivering a Technology Roadmap (Cont’d)</a:t>
            </a:r>
          </a:p>
        </p:txBody>
      </p:sp>
      <p:sp>
        <p:nvSpPr>
          <p:cNvPr id="3" name="Content Placeholder 2"/>
          <p:cNvSpPr>
            <a:spLocks noGrp="1"/>
          </p:cNvSpPr>
          <p:nvPr>
            <p:ph idx="1"/>
          </p:nvPr>
        </p:nvSpPr>
        <p:spPr>
          <a:xfrm>
            <a:off x="1371600" y="2129628"/>
            <a:ext cx="10330932" cy="4187773"/>
          </a:xfrm>
        </p:spPr>
        <p:txBody>
          <a:bodyPr/>
          <a:lstStyle/>
          <a:p>
            <a:pPr marL="457200" indent="-457200">
              <a:buFont typeface="+mj-lt"/>
              <a:buAutoNum type="arabicPeriod" startAt="3"/>
            </a:pPr>
            <a:r>
              <a:rPr lang="en-US" dirty="0">
                <a:solidFill>
                  <a:srgbClr val="0070C0"/>
                </a:solidFill>
              </a:rPr>
              <a:t>Secure support for the people.</a:t>
            </a:r>
          </a:p>
          <a:p>
            <a:pPr lvl="1"/>
            <a:r>
              <a:rPr lang="en-US" dirty="0"/>
              <a:t>Ensure that the funding model supports a technology roadmap.</a:t>
            </a:r>
          </a:p>
          <a:p>
            <a:pPr lvl="1"/>
            <a:r>
              <a:rPr lang="en-US" dirty="0"/>
              <a:t>A migration strategy and roadmap require an executive sponsor, ownership, and accountability. Ensure that strategic decisions are made at the right level.</a:t>
            </a:r>
          </a:p>
          <a:p>
            <a:pPr lvl="1"/>
            <a:r>
              <a:rPr lang="en-US" dirty="0"/>
              <a:t>Stay the course!</a:t>
            </a:r>
          </a:p>
          <a:p>
            <a:pPr marL="457200" indent="-457200">
              <a:buFont typeface="+mj-lt"/>
              <a:buAutoNum type="arabicPeriod" startAt="3"/>
            </a:pPr>
            <a:r>
              <a:rPr lang="en-US" dirty="0">
                <a:solidFill>
                  <a:srgbClr val="0070C0"/>
                </a:solidFill>
              </a:rPr>
              <a:t>Don’t forget the people.</a:t>
            </a:r>
          </a:p>
          <a:p>
            <a:pPr lvl="1"/>
            <a:r>
              <a:rPr lang="en-US" dirty="0"/>
              <a:t>Every technology change requires changes in people’s skills.</a:t>
            </a:r>
          </a:p>
          <a:p>
            <a:pPr lvl="1"/>
            <a:r>
              <a:rPr lang="en-US" dirty="0"/>
              <a:t>Map new technologies to required skill acquisition.</a:t>
            </a:r>
          </a:p>
          <a:p>
            <a:pPr lvl="1"/>
            <a:r>
              <a:rPr lang="en-US" dirty="0"/>
              <a:t>Take stapes to ensure that IT personnel understand the technology roadmap and its logic, ramifications, and time frame.</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19</a:t>
            </a:fld>
            <a:endParaRPr lang="en-US"/>
          </a:p>
        </p:txBody>
      </p:sp>
    </p:spTree>
    <p:extLst>
      <p:ext uri="{BB962C8B-B14F-4D97-AF65-F5344CB8AC3E}">
        <p14:creationId xmlns:p14="http://schemas.microsoft.com/office/powerpoint/2010/main" val="21055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163" y="226422"/>
            <a:ext cx="8596668" cy="1320800"/>
          </a:xfrm>
        </p:spPr>
        <p:txBody>
          <a:bodyPr/>
          <a:lstStyle/>
          <a:p>
            <a:r>
              <a:rPr lang="en-US" dirty="0"/>
              <a:t>Introduction</a:t>
            </a:r>
          </a:p>
        </p:txBody>
      </p:sp>
      <p:sp>
        <p:nvSpPr>
          <p:cNvPr id="3" name="Content Placeholder 2"/>
          <p:cNvSpPr>
            <a:spLocks noGrp="1"/>
          </p:cNvSpPr>
          <p:nvPr>
            <p:ph idx="1"/>
          </p:nvPr>
        </p:nvSpPr>
        <p:spPr>
          <a:xfrm>
            <a:off x="755711" y="757646"/>
            <a:ext cx="8596668" cy="6100354"/>
          </a:xfrm>
        </p:spPr>
        <p:txBody>
          <a:bodyPr>
            <a:normAutofit/>
          </a:bodyPr>
          <a:lstStyle/>
          <a:p>
            <a:r>
              <a:rPr lang="en-US" i="1" dirty="0"/>
              <a:t>There are many reasons why IT solutions do not address company needs despite conscientious effort.</a:t>
            </a:r>
            <a:r>
              <a:rPr lang="zh-CN" altLang="en-US" i="1" dirty="0"/>
              <a:t>尽管认真努力，但</a:t>
            </a:r>
            <a:r>
              <a:rPr lang="en-US" altLang="zh-CN" i="1" dirty="0"/>
              <a:t>IT</a:t>
            </a:r>
            <a:r>
              <a:rPr lang="zh-CN" altLang="en-US" i="1" dirty="0"/>
              <a:t>解决方案仍不能满足公司的需求，原因有很多。</a:t>
            </a:r>
            <a:endParaRPr lang="en-US" i="1" dirty="0"/>
          </a:p>
          <a:p>
            <a:r>
              <a:rPr lang="en-US" i="1" dirty="0"/>
              <a:t>IT managers believe that without the guidance of a </a:t>
            </a:r>
            <a:r>
              <a:rPr lang="en-US" i="1" dirty="0">
                <a:solidFill>
                  <a:srgbClr val="FF0000"/>
                </a:solidFill>
              </a:rPr>
              <a:t>roadmap</a:t>
            </a:r>
            <a:r>
              <a:rPr lang="en-US" i="1" dirty="0"/>
              <a:t>, their companies run the risk of making suboptimal decisions – technology choices that make sense today but position the company poorly for the future.</a:t>
            </a:r>
          </a:p>
          <a:p>
            <a:pPr marL="0" indent="0">
              <a:buNone/>
            </a:pPr>
            <a:r>
              <a:rPr lang="en-US" altLang="zh-CN" i="1" dirty="0"/>
              <a:t>IT</a:t>
            </a:r>
            <a:r>
              <a:rPr lang="zh-CN" altLang="en-US" i="1" dirty="0"/>
              <a:t>经理们认为，如果没有路线图的指导，他们的公司就会冒着做出次优决策的风险</a:t>
            </a:r>
            <a:r>
              <a:rPr lang="en-US" altLang="zh-CN" i="1" dirty="0"/>
              <a:t>——</a:t>
            </a:r>
            <a:r>
              <a:rPr lang="zh-CN" altLang="en-US" i="1" dirty="0"/>
              <a:t>技术选择在今天是有意义的，但对公司的未来却很不利。</a:t>
            </a:r>
            <a:endParaRPr lang="en-US" i="1" dirty="0"/>
          </a:p>
          <a:p>
            <a:r>
              <a:rPr lang="en-US" i="1" dirty="0"/>
              <a:t>There is also a strong sense that the exercise of developing a technology roadmap is valuable even if the actual roadmap is subject to change.</a:t>
            </a:r>
          </a:p>
          <a:p>
            <a:pPr lvl="1"/>
            <a:r>
              <a:rPr lang="en-US" i="1" dirty="0"/>
              <a:t>The firm’s target may evolve, which means that development of a technology roadmap should be an ongoing process. </a:t>
            </a:r>
          </a:p>
          <a:p>
            <a:pPr lvl="1"/>
            <a:r>
              <a:rPr lang="zh-CN" altLang="en-US" i="1" dirty="0"/>
              <a:t>还有一种强烈的感觉是，即使实际的路线图可能会发生变化，开发技术路线图的实践也是有价值的。公司的目标可能会发展，这意味着技术路线图的开发应该是一个持续的过程。</a:t>
            </a:r>
            <a:endParaRPr lang="en-US" i="1" dirty="0"/>
          </a:p>
          <a:p>
            <a:r>
              <a:rPr lang="en-US" i="1" dirty="0"/>
              <a:t>A roadmap limits the range of technology options and reduces the decision-making effort compared to facing one-off decisions repeated over time.</a:t>
            </a:r>
          </a:p>
          <a:p>
            <a:r>
              <a:rPr lang="zh-CN" altLang="en-US" i="1" dirty="0"/>
              <a:t>路线图限制了技术选择的范围，与面对随时间重复的一次性决策相比，它减少了决策的工作量。</a:t>
            </a:r>
            <a:endParaRPr lang="en-US" i="1" dirty="0"/>
          </a:p>
          <a:p>
            <a:endParaRPr lang="en-US" i="1" dirty="0"/>
          </a:p>
          <a:p>
            <a:endParaRPr lang="en-US" i="1"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2</a:t>
            </a:fld>
            <a:endParaRPr lang="en-US"/>
          </a:p>
        </p:txBody>
      </p:sp>
    </p:spTree>
    <p:extLst>
      <p:ext uri="{BB962C8B-B14F-4D97-AF65-F5344CB8AC3E}">
        <p14:creationId xmlns:p14="http://schemas.microsoft.com/office/powerpoint/2010/main" val="9264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Practical Steps for Delivering a Technology Roadmap (Cont’d)</a:t>
            </a:r>
          </a:p>
        </p:txBody>
      </p:sp>
      <p:sp>
        <p:nvSpPr>
          <p:cNvPr id="3" name="Content Placeholder 2"/>
          <p:cNvSpPr>
            <a:spLocks noGrp="1"/>
          </p:cNvSpPr>
          <p:nvPr>
            <p:ph idx="1"/>
          </p:nvPr>
        </p:nvSpPr>
        <p:spPr>
          <a:xfrm>
            <a:off x="1371600" y="2040274"/>
            <a:ext cx="10330932" cy="4277128"/>
          </a:xfrm>
        </p:spPr>
        <p:txBody>
          <a:bodyPr/>
          <a:lstStyle/>
          <a:p>
            <a:pPr marL="457200" indent="-457200">
              <a:buFont typeface="+mj-lt"/>
              <a:buAutoNum type="arabicPeriod" startAt="5"/>
            </a:pPr>
            <a:r>
              <a:rPr lang="en-US" dirty="0">
                <a:solidFill>
                  <a:srgbClr val="0070C0"/>
                </a:solidFill>
              </a:rPr>
              <a:t>Control, measure and communicate progress.</a:t>
            </a:r>
          </a:p>
          <a:p>
            <a:pPr lvl="1"/>
            <a:r>
              <a:rPr lang="en-US" dirty="0"/>
              <a:t>Measure progress along the way; use leading indicators.</a:t>
            </a:r>
          </a:p>
          <a:p>
            <a:pPr lvl="1"/>
            <a:r>
              <a:rPr lang="en-US" dirty="0"/>
              <a:t>A successful roadmap must be measurable and updated at appropriate checkpoints.</a:t>
            </a:r>
          </a:p>
          <a:p>
            <a:pPr lvl="1"/>
            <a:r>
              <a:rPr lang="en-US" dirty="0"/>
              <a:t>Communication of the roadmap is essential to success.</a:t>
            </a:r>
          </a:p>
          <a:p>
            <a:pPr lvl="1"/>
            <a:r>
              <a:rPr lang="en-US" dirty="0"/>
              <a:t>Establish a governance process to manage technology and vendor choices.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20</a:t>
            </a:fld>
            <a:endParaRPr lang="en-US"/>
          </a:p>
        </p:txBody>
      </p:sp>
    </p:spTree>
    <p:extLst>
      <p:ext uri="{BB962C8B-B14F-4D97-AF65-F5344CB8AC3E}">
        <p14:creationId xmlns:p14="http://schemas.microsoft.com/office/powerpoint/2010/main" val="998181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The Challenges in Building a Technology Roadmap</a:t>
            </a:r>
          </a:p>
        </p:txBody>
      </p:sp>
      <p:sp>
        <p:nvSpPr>
          <p:cNvPr id="15362" name="Content Placeholder 2"/>
          <p:cNvSpPr>
            <a:spLocks noGrp="1"/>
          </p:cNvSpPr>
          <p:nvPr>
            <p:ph idx="1"/>
          </p:nvPr>
        </p:nvSpPr>
        <p:spPr>
          <a:xfrm>
            <a:off x="1981200" y="1600201"/>
            <a:ext cx="8229600" cy="4625975"/>
          </a:xfrm>
        </p:spPr>
        <p:txBody>
          <a:bodyPr/>
          <a:lstStyle/>
          <a:p>
            <a:pPr eaLnBrk="1" hangingPunct="1">
              <a:buFontTx/>
              <a:buBlip>
                <a:blip r:embed="rId2"/>
              </a:buBlip>
            </a:pPr>
            <a:r>
              <a:rPr lang="en-US"/>
              <a:t>The target architecture continuously evolves, so the technology roadmap must be an ongoing process.</a:t>
            </a:r>
            <a:br>
              <a:rPr lang="en-US"/>
            </a:br>
            <a:endParaRPr lang="en-US"/>
          </a:p>
          <a:p>
            <a:pPr eaLnBrk="1" hangingPunct="1">
              <a:buFontTx/>
              <a:buBlip>
                <a:blip r:embed="rId2"/>
              </a:buBlip>
            </a:pPr>
            <a:r>
              <a:rPr lang="en-US"/>
              <a:t>Technology has many masters, such as vendors, standards-setting boards, and trading partners.</a:t>
            </a:r>
            <a:br>
              <a:rPr lang="en-US"/>
            </a:br>
            <a:endParaRPr lang="en-US"/>
          </a:p>
          <a:p>
            <a:pPr eaLnBrk="1" hangingPunct="1">
              <a:buFontTx/>
              <a:buBlip>
                <a:blip r:embed="rId2"/>
              </a:buBlip>
            </a:pPr>
            <a:r>
              <a:rPr lang="en-US"/>
              <a:t>Unexpected roadblocks may occur.</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942B0B6C-1878-4C7C-B47D-D7B00724003A}" type="slidenum">
              <a:rPr lang="en-US" smtClean="0">
                <a:solidFill>
                  <a:srgbClr val="3F3F3F"/>
                </a:solidFill>
                <a:cs typeface="Arial" charset="0"/>
              </a:rPr>
              <a:pPr/>
              <a:t>21</a:t>
            </a:fld>
            <a:endParaRPr lang="en-US">
              <a:solidFill>
                <a:srgbClr val="3F3F3F"/>
              </a:solidFill>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Why Do We Need a Technology Roadmap?</a:t>
            </a:r>
          </a:p>
        </p:txBody>
      </p:sp>
      <p:sp>
        <p:nvSpPr>
          <p:cNvPr id="16386" name="Content Placeholder 2"/>
          <p:cNvSpPr>
            <a:spLocks noGrp="1"/>
          </p:cNvSpPr>
          <p:nvPr>
            <p:ph idx="1"/>
          </p:nvPr>
        </p:nvSpPr>
        <p:spPr/>
        <p:txBody>
          <a:bodyPr/>
          <a:lstStyle/>
          <a:p>
            <a:pPr eaLnBrk="1" hangingPunct="1">
              <a:buFontTx/>
              <a:buBlip>
                <a:blip r:embed="rId2"/>
              </a:buBlip>
            </a:pPr>
            <a:r>
              <a:rPr lang="en-US"/>
              <a:t>Without it companies run the risk of making sub-optimal technology decisions.</a:t>
            </a:r>
          </a:p>
          <a:p>
            <a:pPr eaLnBrk="1" hangingPunct="1">
              <a:buFontTx/>
              <a:buBlip>
                <a:blip r:embed="rId2"/>
              </a:buBlip>
            </a:pPr>
            <a:r>
              <a:rPr lang="en-US"/>
              <a:t>“Plans are nothing, planning is everything”.</a:t>
            </a:r>
          </a:p>
          <a:p>
            <a:pPr eaLnBrk="1" hangingPunct="1">
              <a:buFontTx/>
              <a:buBlip>
                <a:blip r:embed="rId2"/>
              </a:buBlip>
            </a:pPr>
            <a:r>
              <a:rPr lang="en-US"/>
              <a:t>The planning process tells an organization what they did where, where they failed, and how to improve.</a:t>
            </a:r>
          </a:p>
          <a:p>
            <a:pPr eaLnBrk="1" hangingPunct="1">
              <a:buFontTx/>
              <a:buBlip>
                <a:blip r:embed="rId2"/>
              </a:buBlip>
            </a:pPr>
            <a:r>
              <a:rPr lang="en-US"/>
              <a:t>A technology roadmap limits the range of technology decisions.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670CB003-874B-420F-8E21-62F648418821}" type="slidenum">
              <a:rPr lang="en-US" smtClean="0">
                <a:solidFill>
                  <a:srgbClr val="3F3F3F"/>
                </a:solidFill>
                <a:cs typeface="Arial" charset="0"/>
              </a:rPr>
              <a:pPr/>
              <a:t>22</a:t>
            </a:fld>
            <a:endParaRPr lang="en-US">
              <a:solidFill>
                <a:srgbClr val="3F3F3F"/>
              </a:solidFill>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What Is A Technology Roadmap?</a:t>
            </a:r>
          </a:p>
        </p:txBody>
      </p:sp>
      <p:sp>
        <p:nvSpPr>
          <p:cNvPr id="17410" name="Content Placeholder 2"/>
          <p:cNvSpPr>
            <a:spLocks noGrp="1"/>
          </p:cNvSpPr>
          <p:nvPr>
            <p:ph idx="1"/>
          </p:nvPr>
        </p:nvSpPr>
        <p:spPr/>
        <p:txBody>
          <a:bodyPr/>
          <a:lstStyle/>
          <a:p>
            <a:pPr eaLnBrk="1" hangingPunct="1">
              <a:buFontTx/>
              <a:buBlip>
                <a:blip r:embed="rId2"/>
              </a:buBlip>
            </a:pPr>
            <a:r>
              <a:rPr lang="en-US"/>
              <a:t>A technology roadmap is the collective vision of the opportunities for technology to serve a business.</a:t>
            </a:r>
            <a:br>
              <a:rPr lang="en-US"/>
            </a:br>
            <a:endParaRPr lang="en-US"/>
          </a:p>
          <a:p>
            <a:pPr eaLnBrk="1" hangingPunct="1">
              <a:buFontTx/>
              <a:buBlip>
                <a:blip r:embed="rId2"/>
              </a:buBlip>
            </a:pPr>
            <a:r>
              <a:rPr lang="en-US"/>
              <a:t>A technology roadmap is a mechanism for the identification, justification, planned evolution, and orchestration of technology to enhance business performance.</a:t>
            </a:r>
          </a:p>
          <a:p>
            <a:pPr eaLnBrk="1" hangingPunct="1">
              <a:buFontTx/>
              <a:buBlip>
                <a:blip r:embed="rId2"/>
              </a:buBlip>
            </a:pPr>
            <a:endParaRPr lang="en-US"/>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595E0350-C411-4AC3-91D6-3E93CF7BBAFB}" type="slidenum">
              <a:rPr lang="en-US" smtClean="0">
                <a:solidFill>
                  <a:srgbClr val="3F3F3F"/>
                </a:solidFill>
                <a:cs typeface="Arial" charset="0"/>
              </a:rPr>
              <a:pPr/>
              <a:t>23</a:t>
            </a:fld>
            <a:endParaRPr lang="en-US">
              <a:solidFill>
                <a:srgbClr val="3F3F3F"/>
              </a:solidFill>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External Benefits of a Technology Roadmap</a:t>
            </a:r>
          </a:p>
        </p:txBody>
      </p:sp>
      <p:sp>
        <p:nvSpPr>
          <p:cNvPr id="18434" name="Content Placeholder 2"/>
          <p:cNvSpPr>
            <a:spLocks noGrp="1"/>
          </p:cNvSpPr>
          <p:nvPr>
            <p:ph idx="1"/>
          </p:nvPr>
        </p:nvSpPr>
        <p:spPr/>
        <p:txBody>
          <a:bodyPr/>
          <a:lstStyle/>
          <a:p>
            <a:pPr eaLnBrk="1" hangingPunct="1">
              <a:buFontTx/>
              <a:buBlip>
                <a:blip r:embed="rId2"/>
              </a:buBlip>
            </a:pPr>
            <a:r>
              <a:rPr lang="en-US"/>
              <a:t>Achieves business goals by identifying the gap between the business plan and the current technological environment.</a:t>
            </a:r>
          </a:p>
          <a:p>
            <a:pPr eaLnBrk="1" hangingPunct="1">
              <a:buFontTx/>
              <a:buBlip>
                <a:blip r:embed="rId2"/>
              </a:buBlip>
            </a:pPr>
            <a:r>
              <a:rPr lang="en-US"/>
              <a:t>Reduces complexity by reducing the number and variety of technological choices.</a:t>
            </a:r>
          </a:p>
          <a:p>
            <a:pPr eaLnBrk="1" hangingPunct="1">
              <a:buFontTx/>
              <a:buBlip>
                <a:blip r:embed="rId2"/>
              </a:buBlip>
            </a:pPr>
            <a:r>
              <a:rPr lang="en-US"/>
              <a:t>Enhances interoperability of business functionality across lines of business.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7824ADD3-FE8B-42FA-B1F1-FAAC791EDA47}" type="slidenum">
              <a:rPr lang="en-US" smtClean="0">
                <a:solidFill>
                  <a:srgbClr val="3F3F3F"/>
                </a:solidFill>
                <a:cs typeface="Arial" charset="0"/>
              </a:rPr>
              <a:pPr/>
              <a:t>24</a:t>
            </a:fld>
            <a:endParaRPr lang="en-US">
              <a:solidFill>
                <a:srgbClr val="3F3F3F"/>
              </a:solidFill>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External Benefits of a Technology Roadmap Continued</a:t>
            </a:r>
          </a:p>
        </p:txBody>
      </p:sp>
      <p:sp>
        <p:nvSpPr>
          <p:cNvPr id="19458" name="Content Placeholder 2"/>
          <p:cNvSpPr>
            <a:spLocks noGrp="1"/>
          </p:cNvSpPr>
          <p:nvPr>
            <p:ph idx="1"/>
          </p:nvPr>
        </p:nvSpPr>
        <p:spPr/>
        <p:txBody>
          <a:bodyPr/>
          <a:lstStyle/>
          <a:p>
            <a:pPr eaLnBrk="1" hangingPunct="1">
              <a:buFontTx/>
              <a:buBlip>
                <a:blip r:embed="rId2"/>
              </a:buBlip>
            </a:pPr>
            <a:r>
              <a:rPr lang="en-US"/>
              <a:t>Increases flexibility</a:t>
            </a:r>
          </a:p>
          <a:p>
            <a:pPr eaLnBrk="1" hangingPunct="1">
              <a:buFontTx/>
              <a:buBlip>
                <a:blip r:embed="rId2"/>
              </a:buBlip>
            </a:pPr>
            <a:r>
              <a:rPr lang="en-US"/>
              <a:t>Increases speed of implementation through common standards, methodologies and technology platforms.</a:t>
            </a:r>
          </a:p>
          <a:p>
            <a:pPr eaLnBrk="1" hangingPunct="1">
              <a:buFontTx/>
              <a:buBlip>
                <a:blip r:embed="rId2"/>
              </a:buBlip>
            </a:pPr>
            <a:r>
              <a:rPr lang="en-US"/>
              <a:t>Preserves investments in new and existing systems by basing them on long-term considerations.</a:t>
            </a:r>
          </a:p>
          <a:p>
            <a:pPr eaLnBrk="1" hangingPunct="1">
              <a:buFontTx/>
              <a:buBlip>
                <a:blip r:embed="rId2"/>
              </a:buBlip>
            </a:pPr>
            <a:r>
              <a:rPr lang="en-US"/>
              <a:t>Responds to market changes by building from an established framework.</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418A8A3D-973B-453B-B6D9-E3F45C80E270}" type="slidenum">
              <a:rPr lang="en-US" smtClean="0">
                <a:solidFill>
                  <a:srgbClr val="3F3F3F"/>
                </a:solidFill>
                <a:cs typeface="Arial" charset="0"/>
              </a:rPr>
              <a:pPr/>
              <a:t>25</a:t>
            </a:fld>
            <a:endParaRPr lang="en-US">
              <a:solidFill>
                <a:srgbClr val="3F3F3F"/>
              </a:solidFill>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External Benefits of a Technology Roadmap Continued</a:t>
            </a:r>
          </a:p>
        </p:txBody>
      </p:sp>
      <p:sp>
        <p:nvSpPr>
          <p:cNvPr id="20482" name="Content Placeholder 2"/>
          <p:cNvSpPr>
            <a:spLocks noGrp="1"/>
          </p:cNvSpPr>
          <p:nvPr>
            <p:ph idx="1"/>
          </p:nvPr>
        </p:nvSpPr>
        <p:spPr>
          <a:xfrm>
            <a:off x="1981200" y="1774826"/>
            <a:ext cx="8229600" cy="3940175"/>
          </a:xfrm>
        </p:spPr>
        <p:txBody>
          <a:bodyPr/>
          <a:lstStyle/>
          <a:p>
            <a:pPr eaLnBrk="1" hangingPunct="1">
              <a:buFontTx/>
              <a:buBlip>
                <a:blip r:embed="rId2"/>
              </a:buBlip>
            </a:pPr>
            <a:r>
              <a:rPr lang="en-US"/>
              <a:t>Focuses IT investment dollars</a:t>
            </a:r>
          </a:p>
          <a:p>
            <a:pPr eaLnBrk="1" hangingPunct="1">
              <a:buFontTx/>
              <a:buBlip>
                <a:blip r:embed="rId2"/>
              </a:buBlip>
            </a:pPr>
            <a:r>
              <a:rPr lang="en-US"/>
              <a:t>Simplifies the response to new legislation</a:t>
            </a:r>
          </a:p>
          <a:p>
            <a:pPr eaLnBrk="1" hangingPunct="1">
              <a:buFontTx/>
              <a:buBlip>
                <a:blip r:embed="rId2"/>
              </a:buBlip>
            </a:pPr>
            <a:r>
              <a:rPr lang="en-US"/>
              <a:t>Reduces difficulties associated with deployment of new technologies by utilizing fewer technologies, common platforms, and similar development approaches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B54FC062-A095-49F6-9BCA-6E9E68D009C9}" type="slidenum">
              <a:rPr lang="en-US" smtClean="0">
                <a:solidFill>
                  <a:srgbClr val="3F3F3F"/>
                </a:solidFill>
                <a:cs typeface="Arial" charset="0"/>
              </a:rPr>
              <a:pPr/>
              <a:t>26</a:t>
            </a:fld>
            <a:endParaRPr lang="en-US">
              <a:solidFill>
                <a:srgbClr val="3F3F3F"/>
              </a:solidFill>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Internal Benefits of a Technology Roadmap</a:t>
            </a:r>
          </a:p>
        </p:txBody>
      </p:sp>
      <p:sp>
        <p:nvSpPr>
          <p:cNvPr id="21506" name="Content Placeholder 2"/>
          <p:cNvSpPr>
            <a:spLocks noGrp="1"/>
          </p:cNvSpPr>
          <p:nvPr>
            <p:ph idx="1"/>
          </p:nvPr>
        </p:nvSpPr>
        <p:spPr/>
        <p:txBody>
          <a:bodyPr/>
          <a:lstStyle/>
          <a:p>
            <a:pPr eaLnBrk="1" hangingPunct="1">
              <a:buFontTx/>
              <a:buBlip>
                <a:blip r:embed="rId2"/>
              </a:buBlip>
            </a:pPr>
            <a:r>
              <a:rPr lang="en-US"/>
              <a:t>Provides a common design point that facilitates end-to-end integration of reusable components and applications.</a:t>
            </a:r>
            <a:br>
              <a:rPr lang="en-US"/>
            </a:br>
            <a:endParaRPr lang="en-US"/>
          </a:p>
          <a:p>
            <a:pPr eaLnBrk="1" hangingPunct="1">
              <a:buFontTx/>
              <a:buBlip>
                <a:blip r:embed="rId2"/>
              </a:buBlip>
            </a:pPr>
            <a:r>
              <a:rPr lang="en-US"/>
              <a:t>Builds a consistent and cohesive technology base that can create a critical mass of skills dedicated to select technologies.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262D8123-E3DD-4624-9B54-8EDD7978D17B}" type="slidenum">
              <a:rPr lang="en-US" smtClean="0">
                <a:solidFill>
                  <a:srgbClr val="3F3F3F"/>
                </a:solidFill>
                <a:cs typeface="Arial" charset="0"/>
              </a:rPr>
              <a:pPr/>
              <a:t>27</a:t>
            </a:fld>
            <a:endParaRPr lang="en-US">
              <a:solidFill>
                <a:srgbClr val="3F3F3F"/>
              </a:solidFill>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Internal Benefits of a Technology Roadmap Continued</a:t>
            </a:r>
          </a:p>
        </p:txBody>
      </p:sp>
      <p:sp>
        <p:nvSpPr>
          <p:cNvPr id="22530" name="Content Placeholder 2"/>
          <p:cNvSpPr>
            <a:spLocks noGrp="1"/>
          </p:cNvSpPr>
          <p:nvPr>
            <p:ph idx="1"/>
          </p:nvPr>
        </p:nvSpPr>
        <p:spPr>
          <a:xfrm>
            <a:off x="1905000" y="1447800"/>
            <a:ext cx="8229600" cy="4953000"/>
          </a:xfrm>
        </p:spPr>
        <p:txBody>
          <a:bodyPr/>
          <a:lstStyle/>
          <a:p>
            <a:pPr eaLnBrk="1" hangingPunct="1">
              <a:buFontTx/>
              <a:buBlip>
                <a:blip r:embed="rId2"/>
              </a:buBlip>
            </a:pPr>
            <a:r>
              <a:rPr lang="en-US"/>
              <a:t>Provides the ability to move forward in planned phases by providing an orderly evolution of each technology through a life cycle approach</a:t>
            </a:r>
          </a:p>
          <a:p>
            <a:pPr eaLnBrk="1" hangingPunct="1">
              <a:buFontTx/>
              <a:buBlip>
                <a:blip r:embed="rId2"/>
              </a:buBlip>
            </a:pPr>
            <a:r>
              <a:rPr lang="en-US"/>
              <a:t>Consolidates global solutions by synchronizing local technologies into the global roadmap</a:t>
            </a:r>
          </a:p>
          <a:p>
            <a:pPr eaLnBrk="1" hangingPunct="1">
              <a:buFontTx/>
              <a:buBlip>
                <a:blip r:embed="rId2"/>
              </a:buBlip>
            </a:pPr>
            <a:r>
              <a:rPr lang="en-US"/>
              <a:t>Lowers the cost of development and maintenance by increasing reusability of components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F02CD599-B1CB-4244-B374-BCA75017F926}" type="slidenum">
              <a:rPr lang="en-US" smtClean="0">
                <a:solidFill>
                  <a:srgbClr val="3F3F3F"/>
                </a:solidFill>
                <a:cs typeface="Arial" charset="0"/>
              </a:rPr>
              <a:pPr/>
              <a:t>28</a:t>
            </a:fld>
            <a:endParaRPr lang="en-US">
              <a:solidFill>
                <a:srgbClr val="3F3F3F"/>
              </a:solidFill>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The Process of Developing a Technology Roadmap</a:t>
            </a:r>
          </a:p>
        </p:txBody>
      </p:sp>
      <p:sp>
        <p:nvSpPr>
          <p:cNvPr id="23554" name="Content Placeholder 2"/>
          <p:cNvSpPr>
            <a:spLocks noGrp="1"/>
          </p:cNvSpPr>
          <p:nvPr>
            <p:ph idx="1"/>
          </p:nvPr>
        </p:nvSpPr>
        <p:spPr>
          <a:xfrm>
            <a:off x="1981200" y="1524000"/>
            <a:ext cx="8229600" cy="4648200"/>
          </a:xfrm>
        </p:spPr>
        <p:txBody>
          <a:bodyPr/>
          <a:lstStyle/>
          <a:p>
            <a:pPr eaLnBrk="1" hangingPunct="1">
              <a:buFontTx/>
              <a:buBlip>
                <a:blip r:embed="rId2"/>
              </a:buBlip>
            </a:pPr>
            <a:r>
              <a:rPr lang="en-US" sz="2800"/>
              <a:t>Seven Important Activities are derived from the Gap between the Current Technology and the Business Plan:</a:t>
            </a:r>
            <a:br>
              <a:rPr lang="en-US" sz="2800"/>
            </a:br>
            <a:r>
              <a:rPr lang="en-US" sz="2800"/>
              <a:t>1. Guiding Principles</a:t>
            </a:r>
            <a:br>
              <a:rPr lang="en-US" sz="2800"/>
            </a:br>
            <a:r>
              <a:rPr lang="en-US" sz="2800"/>
              <a:t>2. Current Technology</a:t>
            </a:r>
            <a:br>
              <a:rPr lang="en-US" sz="2800"/>
            </a:br>
            <a:r>
              <a:rPr lang="en-US" sz="2800"/>
              <a:t>3. Gap Analysis</a:t>
            </a:r>
            <a:br>
              <a:rPr lang="en-US" sz="2800"/>
            </a:br>
            <a:r>
              <a:rPr lang="en-US" sz="2800"/>
              <a:t>4. Technology Landscape</a:t>
            </a:r>
            <a:br>
              <a:rPr lang="en-US" sz="2800"/>
            </a:br>
            <a:r>
              <a:rPr lang="en-US" sz="2800"/>
              <a:t>5. Future Technology</a:t>
            </a:r>
            <a:br>
              <a:rPr lang="en-US" sz="2800"/>
            </a:br>
            <a:r>
              <a:rPr lang="en-US" sz="2800"/>
              <a:t>6. Migration Strategy</a:t>
            </a:r>
            <a:br>
              <a:rPr lang="en-US" sz="2800"/>
            </a:br>
            <a:r>
              <a:rPr lang="en-US" sz="2800"/>
              <a:t>7. Governance</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59EF998A-C470-4053-A14B-A9EBDBEAC010}" type="slidenum">
              <a:rPr lang="en-US" smtClean="0">
                <a:solidFill>
                  <a:srgbClr val="3F3F3F"/>
                </a:solidFill>
                <a:cs typeface="Arial" charset="0"/>
              </a:rPr>
              <a:pPr/>
              <a:t>29</a:t>
            </a:fld>
            <a:endParaRPr lang="en-US">
              <a:solidFill>
                <a:srgbClr val="3F3F3F"/>
              </a:solidFill>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Technology Roadmap?</a:t>
            </a:r>
          </a:p>
        </p:txBody>
      </p:sp>
      <p:sp>
        <p:nvSpPr>
          <p:cNvPr id="3" name="Content Placeholder 2"/>
          <p:cNvSpPr>
            <a:spLocks noGrp="1"/>
          </p:cNvSpPr>
          <p:nvPr>
            <p:ph idx="1"/>
          </p:nvPr>
        </p:nvSpPr>
        <p:spPr>
          <a:xfrm>
            <a:off x="546705" y="1270000"/>
            <a:ext cx="8596668" cy="5496560"/>
          </a:xfrm>
        </p:spPr>
        <p:txBody>
          <a:bodyPr>
            <a:normAutofit fontScale="92500" lnSpcReduction="10000"/>
          </a:bodyPr>
          <a:lstStyle/>
          <a:p>
            <a:r>
              <a:rPr lang="en-US" dirty="0"/>
              <a:t>A travel map is a guide that tells you where you are now by positioning you within the greater environs and highlights existing options to get you where you want to go.</a:t>
            </a:r>
          </a:p>
          <a:p>
            <a:pPr marL="0" indent="0">
              <a:buNone/>
            </a:pPr>
            <a:r>
              <a:rPr lang="zh-CN" altLang="en-US" dirty="0"/>
              <a:t>旅游地图是一种指南，它会告诉你你现在所处的环境，并突出显示现有的选项，让你去你想去的地方。</a:t>
            </a:r>
            <a:endParaRPr lang="en-US" dirty="0"/>
          </a:p>
          <a:p>
            <a:r>
              <a:rPr lang="en-US" dirty="0"/>
              <a:t>In offering directions, it can suggest travel times, routes, and scenic alternatives, but it’s about as far as it goes.</a:t>
            </a:r>
          </a:p>
          <a:p>
            <a:pPr marL="0" indent="0">
              <a:buNone/>
            </a:pPr>
            <a:r>
              <a:rPr lang="zh-CN" altLang="en-US" dirty="0"/>
              <a:t>在提供方向时，它可以建议旅行时间、路线和其他景点，但也就这么多了。</a:t>
            </a:r>
            <a:endParaRPr lang="en-US" dirty="0"/>
          </a:p>
          <a:p>
            <a:r>
              <a:rPr lang="en-US" altLang="zh-CN" dirty="0"/>
              <a:t>Travel maps accommodate travel regardless of destination or purpose. Technology roadmaps must also entertain external factors such as industry trends, the competitive landscape, and vendor strategies and offerings. Furthermore, alternative technology options are not self-evident and must be identified through research and exploration (and sometimes experimentation)</a:t>
            </a:r>
          </a:p>
          <a:p>
            <a:pPr marL="0" indent="0">
              <a:buNone/>
            </a:pPr>
            <a:r>
              <a:rPr lang="zh-CN" altLang="en-US" dirty="0"/>
              <a:t>旅行地图适用于无论目的地或目的的旅行。技术路线图还必须考虑外部因素，如行业趋势、竞争格局、供应商战略和产品。此外，替代技术的选择并非不言自明，必须通过研究和探索</a:t>
            </a:r>
            <a:r>
              <a:rPr lang="en-US" altLang="zh-CN" dirty="0"/>
              <a:t>(</a:t>
            </a:r>
            <a:r>
              <a:rPr lang="zh-CN" altLang="en-US" dirty="0"/>
              <a:t>有时是实验</a:t>
            </a:r>
            <a:r>
              <a:rPr lang="en-US" altLang="zh-CN" dirty="0"/>
              <a:t>)</a:t>
            </a:r>
            <a:r>
              <a:rPr lang="zh-CN" altLang="en-US" dirty="0"/>
              <a:t>来确定</a:t>
            </a:r>
            <a:endParaRPr lang="en-US" altLang="zh-CN" dirty="0"/>
          </a:p>
          <a:p>
            <a:r>
              <a:rPr lang="en-US" dirty="0"/>
              <a:t>Thus, each option bears a different cost and time structure.</a:t>
            </a:r>
          </a:p>
          <a:p>
            <a:r>
              <a:rPr lang="zh-CN" altLang="en-US" dirty="0"/>
              <a:t>因此，每个选项都有不同的成本和时间结构。</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a:p>
        </p:txBody>
      </p:sp>
    </p:spTree>
    <p:extLst>
      <p:ext uri="{BB962C8B-B14F-4D97-AF65-F5344CB8AC3E}">
        <p14:creationId xmlns:p14="http://schemas.microsoft.com/office/powerpoint/2010/main" val="3454246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The Process of Developing a Technology Roadmap Continued</a:t>
            </a:r>
          </a:p>
        </p:txBody>
      </p:sp>
      <p:pic>
        <p:nvPicPr>
          <p:cNvPr id="24578" name="Content Placeholder 4" descr="Fig6.1.JPG"/>
          <p:cNvPicPr>
            <a:picLocks noGrp="1" noChangeAspect="1"/>
          </p:cNvPicPr>
          <p:nvPr>
            <p:ph idx="1"/>
          </p:nvPr>
        </p:nvPicPr>
        <p:blipFill>
          <a:blip r:embed="rId2"/>
          <a:srcRect/>
          <a:stretch>
            <a:fillRect/>
          </a:stretch>
        </p:blipFill>
        <p:spPr>
          <a:xfrm>
            <a:off x="3505201" y="1600201"/>
            <a:ext cx="6873875" cy="4303713"/>
          </a:xfrm>
        </p:spPr>
      </p:pic>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54D00905-1396-4791-A598-F3EA010E3C1A}" type="slidenum">
              <a:rPr lang="en-US" smtClean="0">
                <a:solidFill>
                  <a:srgbClr val="3F3F3F"/>
                </a:solidFill>
                <a:cs typeface="Arial" charset="0"/>
              </a:rPr>
              <a:pPr/>
              <a:t>30</a:t>
            </a:fld>
            <a:endParaRPr lang="en-US">
              <a:solidFill>
                <a:srgbClr val="3F3F3F"/>
              </a:solidFill>
              <a:cs typeface="Arial" charset="0"/>
            </a:endParaRPr>
          </a:p>
        </p:txBody>
      </p:sp>
      <p:sp>
        <p:nvSpPr>
          <p:cNvPr id="24580" name="Text Box 5"/>
          <p:cNvSpPr txBox="1">
            <a:spLocks noChangeArrowheads="1"/>
          </p:cNvSpPr>
          <p:nvPr/>
        </p:nvSpPr>
        <p:spPr bwMode="auto">
          <a:xfrm>
            <a:off x="1828800" y="1752601"/>
            <a:ext cx="1524000" cy="366713"/>
          </a:xfrm>
          <a:prstGeom prst="rect">
            <a:avLst/>
          </a:prstGeom>
          <a:noFill/>
          <a:ln w="9525">
            <a:noFill/>
            <a:miter lim="800000"/>
            <a:headEnd/>
            <a:tailEnd/>
          </a:ln>
        </p:spPr>
        <p:txBody>
          <a:bodyPr>
            <a:spAutoFit/>
          </a:bodyPr>
          <a:lstStyle/>
          <a:p>
            <a:pPr>
              <a:spcBef>
                <a:spcPct val="50000"/>
              </a:spcBef>
            </a:pPr>
            <a:r>
              <a:rPr lang="en-US"/>
              <a:t>Figure 8.1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Guiding Principles</a:t>
            </a:r>
          </a:p>
        </p:txBody>
      </p:sp>
      <p:sp>
        <p:nvSpPr>
          <p:cNvPr id="25602" name="Content Placeholder 2"/>
          <p:cNvSpPr>
            <a:spLocks noGrp="1"/>
          </p:cNvSpPr>
          <p:nvPr>
            <p:ph idx="1"/>
          </p:nvPr>
        </p:nvSpPr>
        <p:spPr/>
        <p:txBody>
          <a:bodyPr/>
          <a:lstStyle/>
          <a:p>
            <a:pPr eaLnBrk="1" hangingPunct="1">
              <a:buFontTx/>
              <a:buBlip>
                <a:blip r:embed="rId2"/>
              </a:buBlip>
            </a:pPr>
            <a:r>
              <a:rPr lang="en-US"/>
              <a:t>Establish a statement of the role and purpose of technology within the business.</a:t>
            </a:r>
          </a:p>
          <a:p>
            <a:pPr eaLnBrk="1" hangingPunct="1">
              <a:buFontTx/>
              <a:buBlip>
                <a:blip r:embed="rId2"/>
              </a:buBlip>
            </a:pPr>
            <a:r>
              <a:rPr lang="en-US"/>
              <a:t>Define how technology supports the business.</a:t>
            </a:r>
          </a:p>
          <a:p>
            <a:pPr eaLnBrk="1" hangingPunct="1">
              <a:buFontTx/>
              <a:buBlip>
                <a:blip r:embed="rId2"/>
              </a:buBlip>
            </a:pPr>
            <a:r>
              <a:rPr lang="en-US"/>
              <a:t>Define the overall type of technology support to be delivered with a sense of performance.</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36CB86F1-75A7-41DF-95C5-16A937ACAB36}" type="slidenum">
              <a:rPr lang="en-US" smtClean="0">
                <a:solidFill>
                  <a:srgbClr val="3F3F3F"/>
                </a:solidFill>
                <a:cs typeface="Arial" charset="0"/>
              </a:rPr>
              <a:pPr/>
              <a:t>31</a:t>
            </a:fld>
            <a:endParaRPr lang="en-US">
              <a:solidFill>
                <a:srgbClr val="3F3F3F"/>
              </a:solidFill>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Current Technology</a:t>
            </a:r>
          </a:p>
        </p:txBody>
      </p:sp>
      <p:sp>
        <p:nvSpPr>
          <p:cNvPr id="26626" name="Content Placeholder 2"/>
          <p:cNvSpPr>
            <a:spLocks noGrp="1"/>
          </p:cNvSpPr>
          <p:nvPr>
            <p:ph idx="1"/>
          </p:nvPr>
        </p:nvSpPr>
        <p:spPr>
          <a:xfrm>
            <a:off x="1905000" y="1447800"/>
            <a:ext cx="8229600" cy="4953000"/>
          </a:xfrm>
        </p:spPr>
        <p:txBody>
          <a:bodyPr/>
          <a:lstStyle/>
          <a:p>
            <a:pPr eaLnBrk="1" hangingPunct="1">
              <a:buFontTx/>
              <a:buBlip>
                <a:blip r:embed="rId2"/>
              </a:buBlip>
            </a:pPr>
            <a:r>
              <a:rPr lang="en-US"/>
              <a:t>Outline the current technologies and their state.</a:t>
            </a:r>
          </a:p>
          <a:p>
            <a:pPr eaLnBrk="1" hangingPunct="1">
              <a:buFontTx/>
              <a:buBlip>
                <a:blip r:embed="rId2"/>
              </a:buBlip>
            </a:pPr>
            <a:r>
              <a:rPr lang="en-US"/>
              <a:t>At a minimum indentify the business process area, vendor, level of support, dependencies, criticality, and life cycle. </a:t>
            </a:r>
          </a:p>
          <a:p>
            <a:pPr eaLnBrk="1" hangingPunct="1">
              <a:buFontTx/>
              <a:buBlip>
                <a:blip r:embed="rId2"/>
              </a:buBlip>
            </a:pPr>
            <a:r>
              <a:rPr lang="en-US"/>
              <a:t>Assign a technology owner who is responsible for each technology domain including acquisition, maintenance, vendor relationship management, training, and documentation.</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F1320D18-5855-4AE5-9E5A-3CC6E01D41AA}" type="slidenum">
              <a:rPr lang="en-US" smtClean="0">
                <a:solidFill>
                  <a:srgbClr val="3F3F3F"/>
                </a:solidFill>
                <a:cs typeface="Arial" charset="0"/>
              </a:rPr>
              <a:pPr/>
              <a:t>32</a:t>
            </a:fld>
            <a:endParaRPr lang="en-US">
              <a:solidFill>
                <a:srgbClr val="3F3F3F"/>
              </a:solidFill>
              <a:cs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Gap Analysis </a:t>
            </a:r>
          </a:p>
        </p:txBody>
      </p:sp>
      <p:sp>
        <p:nvSpPr>
          <p:cNvPr id="27650" name="Content Placeholder 2"/>
          <p:cNvSpPr>
            <a:spLocks noGrp="1"/>
          </p:cNvSpPr>
          <p:nvPr>
            <p:ph idx="1"/>
          </p:nvPr>
        </p:nvSpPr>
        <p:spPr/>
        <p:txBody>
          <a:bodyPr/>
          <a:lstStyle/>
          <a:p>
            <a:pPr eaLnBrk="1" hangingPunct="1">
              <a:buFontTx/>
              <a:buBlip>
                <a:blip r:embed="rId2"/>
              </a:buBlip>
            </a:pPr>
            <a:r>
              <a:rPr lang="en-US"/>
              <a:t>Perform a gap analysis between the current technology and what is needed.</a:t>
            </a:r>
          </a:p>
          <a:p>
            <a:pPr eaLnBrk="1" hangingPunct="1">
              <a:buFontTx/>
              <a:buBlip>
                <a:blip r:embed="rId2"/>
              </a:buBlip>
            </a:pPr>
            <a:r>
              <a:rPr lang="en-US"/>
              <a:t>Identify the required technology.</a:t>
            </a:r>
          </a:p>
          <a:p>
            <a:pPr eaLnBrk="1" hangingPunct="1">
              <a:buFontTx/>
              <a:buBlip>
                <a:blip r:embed="rId2"/>
              </a:buBlip>
            </a:pPr>
            <a:r>
              <a:rPr lang="en-US"/>
              <a:t>Build technology in anticipation of business change and growth.</a:t>
            </a:r>
          </a:p>
          <a:p>
            <a:pPr eaLnBrk="1" hangingPunct="1">
              <a:buFontTx/>
              <a:buBlip>
                <a:blip r:embed="rId2"/>
              </a:buBlip>
            </a:pPr>
            <a:r>
              <a:rPr lang="en-US"/>
              <a:t>Bridge the gap between business being driven by innovation and growth and IT benefits being derived from standards and reusability.</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052F2A48-A421-4810-A837-C4E82786DB49}" type="slidenum">
              <a:rPr lang="en-US" smtClean="0">
                <a:solidFill>
                  <a:srgbClr val="3F3F3F"/>
                </a:solidFill>
                <a:cs typeface="Arial" charset="0"/>
              </a:rPr>
              <a:pPr/>
              <a:t>33</a:t>
            </a:fld>
            <a:endParaRPr lang="en-US">
              <a:solidFill>
                <a:srgbClr val="3F3F3F"/>
              </a:solidFill>
              <a:cs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Technology Landscape</a:t>
            </a:r>
          </a:p>
        </p:txBody>
      </p:sp>
      <p:sp>
        <p:nvSpPr>
          <p:cNvPr id="28674" name="Content Placeholder 2"/>
          <p:cNvSpPr>
            <a:spLocks noGrp="1"/>
          </p:cNvSpPr>
          <p:nvPr>
            <p:ph idx="1"/>
          </p:nvPr>
        </p:nvSpPr>
        <p:spPr/>
        <p:txBody>
          <a:bodyPr/>
          <a:lstStyle/>
          <a:p>
            <a:pPr eaLnBrk="1" hangingPunct="1">
              <a:buFontTx/>
              <a:buBlip>
                <a:blip r:embed="rId2"/>
              </a:buBlip>
            </a:pPr>
            <a:r>
              <a:rPr lang="en-US"/>
              <a:t>Firms must invest in R &amp; D to keep abreast of new technologies.</a:t>
            </a:r>
          </a:p>
          <a:p>
            <a:pPr eaLnBrk="1" hangingPunct="1">
              <a:buFontTx/>
              <a:buBlip>
                <a:blip r:embed="rId2"/>
              </a:buBlip>
            </a:pPr>
            <a:r>
              <a:rPr lang="en-US"/>
              <a:t>The size of this investment should be driven by how critical IT is to the business. </a:t>
            </a:r>
          </a:p>
          <a:p>
            <a:pPr eaLnBrk="1" hangingPunct="1">
              <a:buFontTx/>
              <a:buBlip>
                <a:blip r:embed="rId2"/>
              </a:buBlip>
            </a:pPr>
            <a:r>
              <a:rPr lang="en-US"/>
              <a:t>The roadmap should articulate how large this investment will be, how it will be enacted, who is responsible, and provide guidelines to assist this initiative.</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372820AF-53E5-45FC-B1E8-5A5585C4E3AB}" type="slidenum">
              <a:rPr lang="en-US" smtClean="0">
                <a:solidFill>
                  <a:srgbClr val="3F3F3F"/>
                </a:solidFill>
                <a:cs typeface="Arial" charset="0"/>
              </a:rPr>
              <a:pPr/>
              <a:t>34</a:t>
            </a:fld>
            <a:endParaRPr lang="en-US">
              <a:solidFill>
                <a:srgbClr val="3F3F3F"/>
              </a:solidFill>
              <a:cs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Future Technology</a:t>
            </a:r>
          </a:p>
        </p:txBody>
      </p:sp>
      <p:sp>
        <p:nvSpPr>
          <p:cNvPr id="29698" name="Content Placeholder 2"/>
          <p:cNvSpPr>
            <a:spLocks noGrp="1"/>
          </p:cNvSpPr>
          <p:nvPr>
            <p:ph idx="1"/>
          </p:nvPr>
        </p:nvSpPr>
        <p:spPr/>
        <p:txBody>
          <a:bodyPr/>
          <a:lstStyle/>
          <a:p>
            <a:pPr eaLnBrk="1" hangingPunct="1">
              <a:buFontTx/>
              <a:buBlip>
                <a:blip r:embed="rId3"/>
              </a:buBlip>
            </a:pPr>
            <a:r>
              <a:rPr lang="en-US"/>
              <a:t>Describe the technologies to be adopted in the future.</a:t>
            </a:r>
          </a:p>
          <a:p>
            <a:pPr eaLnBrk="1" hangingPunct="1">
              <a:buFontTx/>
              <a:buBlip>
                <a:blip r:embed="rId3"/>
              </a:buBlip>
            </a:pPr>
            <a:r>
              <a:rPr lang="en-US"/>
              <a:t>The roadmap should include the logic that was used to recommend these technologies to permit constructive input from business managers to challenge these recommendations.</a:t>
            </a:r>
          </a:p>
          <a:p>
            <a:pPr eaLnBrk="1" hangingPunct="1">
              <a:buFontTx/>
              <a:buBlip>
                <a:blip r:embed="rId3"/>
              </a:buBlip>
            </a:pPr>
            <a:r>
              <a:rPr lang="en-US"/>
              <a:t>The roadmap should include all assumptions.</a:t>
            </a:r>
          </a:p>
          <a:p>
            <a:pPr eaLnBrk="1" hangingPunct="1">
              <a:buFontTx/>
              <a:buBlip>
                <a:blip r:embed="rId3"/>
              </a:buBlip>
            </a:pPr>
            <a:endParaRPr lang="en-US"/>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85CD1596-2AE8-4C9F-A9CD-1E97A6622A5D}" type="slidenum">
              <a:rPr lang="en-US" smtClean="0">
                <a:solidFill>
                  <a:srgbClr val="3F3F3F"/>
                </a:solidFill>
                <a:cs typeface="Arial" charset="0"/>
              </a:rPr>
              <a:pPr/>
              <a:t>35</a:t>
            </a:fld>
            <a:endParaRPr lang="en-US">
              <a:solidFill>
                <a:srgbClr val="3F3F3F"/>
              </a:solidFill>
              <a:cs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Migration Strategy</a:t>
            </a:r>
          </a:p>
        </p:txBody>
      </p:sp>
      <p:sp>
        <p:nvSpPr>
          <p:cNvPr id="31746" name="Content Placeholder 2"/>
          <p:cNvSpPr>
            <a:spLocks noGrp="1"/>
          </p:cNvSpPr>
          <p:nvPr>
            <p:ph idx="1"/>
          </p:nvPr>
        </p:nvSpPr>
        <p:spPr/>
        <p:txBody>
          <a:bodyPr/>
          <a:lstStyle/>
          <a:p>
            <a:pPr eaLnBrk="1" hangingPunct="1">
              <a:buFontTx/>
              <a:buBlip>
                <a:blip r:embed="rId2"/>
              </a:buBlip>
            </a:pPr>
            <a:r>
              <a:rPr lang="en-US"/>
              <a:t>Outline a Migration Strategy to get from the current technology to the future technology platform.</a:t>
            </a:r>
          </a:p>
          <a:p>
            <a:pPr eaLnBrk="1" hangingPunct="1">
              <a:buFontTx/>
              <a:buBlip>
                <a:blip r:embed="rId2"/>
              </a:buBlip>
            </a:pPr>
            <a:r>
              <a:rPr lang="en-US"/>
              <a:t>Two common strategies are the </a:t>
            </a:r>
            <a:r>
              <a:rPr lang="en-US" i="1"/>
              <a:t>gradual evolution</a:t>
            </a:r>
            <a:r>
              <a:rPr lang="en-US"/>
              <a:t> and the </a:t>
            </a:r>
            <a:r>
              <a:rPr lang="en-US" i="1"/>
              <a:t>big-bang</a:t>
            </a:r>
            <a:r>
              <a:rPr lang="en-US"/>
              <a:t>.</a:t>
            </a:r>
          </a:p>
          <a:p>
            <a:pPr eaLnBrk="1" hangingPunct="1">
              <a:buFontTx/>
              <a:buBlip>
                <a:blip r:embed="rId2"/>
              </a:buBlip>
            </a:pPr>
            <a:r>
              <a:rPr lang="en-US"/>
              <a:t>A major challenge is to assign priorities to technology components that need to be changed.</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69AE8D6E-9326-4DAB-881A-99C60215832B}" type="slidenum">
              <a:rPr lang="en-US" smtClean="0">
                <a:solidFill>
                  <a:srgbClr val="3F3F3F"/>
                </a:solidFill>
                <a:cs typeface="Arial" charset="0"/>
              </a:rPr>
              <a:pPr/>
              <a:t>36</a:t>
            </a:fld>
            <a:endParaRPr lang="en-US">
              <a:solidFill>
                <a:srgbClr val="3F3F3F"/>
              </a:solidFill>
              <a:cs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Governance</a:t>
            </a:r>
          </a:p>
        </p:txBody>
      </p:sp>
      <p:sp>
        <p:nvSpPr>
          <p:cNvPr id="32770" name="Content Placeholder 2"/>
          <p:cNvSpPr>
            <a:spLocks noGrp="1"/>
          </p:cNvSpPr>
          <p:nvPr>
            <p:ph idx="1"/>
          </p:nvPr>
        </p:nvSpPr>
        <p:spPr/>
        <p:txBody>
          <a:bodyPr/>
          <a:lstStyle/>
          <a:p>
            <a:pPr eaLnBrk="1" hangingPunct="1">
              <a:buFontTx/>
              <a:buBlip>
                <a:blip r:embed="rId2"/>
              </a:buBlip>
            </a:pPr>
            <a:r>
              <a:rPr lang="en-US"/>
              <a:t>Define an established process to determine who is responsible for creating/updating the technology roadmap and who approves changes to the roadmap.</a:t>
            </a:r>
          </a:p>
          <a:p>
            <a:pPr eaLnBrk="1" hangingPunct="1">
              <a:buFontTx/>
              <a:buBlip>
                <a:blip r:embed="rId2"/>
              </a:buBlip>
            </a:pPr>
            <a:r>
              <a:rPr lang="en-US"/>
              <a:t>Distinguish between </a:t>
            </a:r>
            <a:r>
              <a:rPr lang="en-US" i="1"/>
              <a:t>strategic architecture governance</a:t>
            </a:r>
            <a:r>
              <a:rPr lang="en-US"/>
              <a:t> and </a:t>
            </a:r>
            <a:r>
              <a:rPr lang="en-US" i="1"/>
              <a:t>tactical architecture governance</a:t>
            </a:r>
            <a:r>
              <a:rPr lang="en-US"/>
              <a:t>.</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866EBAD8-5C49-4FDB-B693-A47340E06CD4}" type="slidenum">
              <a:rPr lang="en-US" smtClean="0">
                <a:solidFill>
                  <a:srgbClr val="3F3F3F"/>
                </a:solidFill>
                <a:cs typeface="Arial" charset="0"/>
              </a:rPr>
              <a:pPr/>
              <a:t>37</a:t>
            </a:fld>
            <a:endParaRPr lang="en-US">
              <a:solidFill>
                <a:srgbClr val="3F3F3F"/>
              </a:solidFill>
              <a:cs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458200" cy="1252728"/>
          </a:xfrm>
        </p:spPr>
        <p:txBody>
          <a:bodyPr/>
          <a:lstStyle/>
          <a:p>
            <a:pPr eaLnBrk="1" hangingPunct="1">
              <a:defRPr/>
            </a:pPr>
            <a:r>
              <a:rPr lang="en-US" sz="3200" i="1" dirty="0"/>
              <a:t>Roadmap Consultant </a:t>
            </a:r>
            <a:r>
              <a:rPr lang="en-US" sz="3200" dirty="0"/>
              <a:t>Recommendations</a:t>
            </a:r>
          </a:p>
        </p:txBody>
      </p:sp>
      <p:sp>
        <p:nvSpPr>
          <p:cNvPr id="33794" name="Content Placeholder 2"/>
          <p:cNvSpPr>
            <a:spLocks noGrp="1"/>
          </p:cNvSpPr>
          <p:nvPr>
            <p:ph idx="1"/>
          </p:nvPr>
        </p:nvSpPr>
        <p:spPr/>
        <p:txBody>
          <a:bodyPr/>
          <a:lstStyle/>
          <a:p>
            <a:pPr marL="631825" indent="-514350">
              <a:buClrTx/>
              <a:buFont typeface="Corbel" pitchFamily="34" charset="0"/>
              <a:buAutoNum type="arabicPeriod"/>
            </a:pPr>
            <a:r>
              <a:rPr lang="en-US"/>
              <a:t>Be bold and innovative when planning the roadmap.</a:t>
            </a:r>
          </a:p>
          <a:p>
            <a:pPr marL="631825" indent="-514350">
              <a:buClrTx/>
              <a:buFont typeface="Corbel" pitchFamily="34" charset="0"/>
              <a:buAutoNum type="arabicPeriod"/>
            </a:pPr>
            <a:r>
              <a:rPr lang="en-US"/>
              <a:t>Align technology with the business.</a:t>
            </a:r>
          </a:p>
          <a:p>
            <a:pPr marL="631825" indent="-514350">
              <a:buClrTx/>
              <a:buFont typeface="Corbel" pitchFamily="34" charset="0"/>
              <a:buAutoNum type="arabicPeriod"/>
            </a:pPr>
            <a:r>
              <a:rPr lang="en-US"/>
              <a:t>Secure support for the roadmap.</a:t>
            </a:r>
          </a:p>
          <a:p>
            <a:pPr marL="631825" indent="-514350">
              <a:buClrTx/>
              <a:buFont typeface="Corbel" pitchFamily="34" charset="0"/>
              <a:buAutoNum type="arabicPeriod"/>
            </a:pPr>
            <a:r>
              <a:rPr lang="en-US"/>
              <a:t>Don’t forget the people.</a:t>
            </a:r>
          </a:p>
          <a:p>
            <a:pPr marL="631825" indent="-514350">
              <a:buClrTx/>
              <a:buFont typeface="Corbel" pitchFamily="34" charset="0"/>
              <a:buAutoNum type="arabicPeriod"/>
            </a:pPr>
            <a:r>
              <a:rPr lang="en-US"/>
              <a:t>Control, measure, and communicate progress. </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CF817386-ECBE-4E77-83ED-0A6FA54A90EB}" type="slidenum">
              <a:rPr lang="en-US" smtClean="0">
                <a:solidFill>
                  <a:srgbClr val="3F3F3F"/>
                </a:solidFill>
                <a:cs typeface="Arial" charset="0"/>
              </a:rPr>
              <a:pPr/>
              <a:t>38</a:t>
            </a:fld>
            <a:endParaRPr lang="en-US">
              <a:solidFill>
                <a:srgbClr val="3F3F3F"/>
              </a:solidFill>
              <a:cs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Migration Strategy Principles</a:t>
            </a:r>
          </a:p>
        </p:txBody>
      </p:sp>
      <p:sp>
        <p:nvSpPr>
          <p:cNvPr id="34818" name="Content Placeholder 2"/>
          <p:cNvSpPr>
            <a:spLocks noGrp="1"/>
          </p:cNvSpPr>
          <p:nvPr>
            <p:ph idx="1"/>
          </p:nvPr>
        </p:nvSpPr>
        <p:spPr>
          <a:xfrm>
            <a:off x="1981200" y="1524000"/>
            <a:ext cx="8229600" cy="4800600"/>
          </a:xfrm>
        </p:spPr>
        <p:txBody>
          <a:bodyPr/>
          <a:lstStyle/>
          <a:p>
            <a:pPr eaLnBrk="1" hangingPunct="1">
              <a:buFontTx/>
              <a:buBlip>
                <a:blip r:embed="rId2"/>
              </a:buBlip>
            </a:pPr>
            <a:r>
              <a:rPr lang="en-US"/>
              <a:t>Migrate from production-centric to process-centric applications architecture using service-based architecture.</a:t>
            </a:r>
          </a:p>
          <a:p>
            <a:pPr eaLnBrk="1" hangingPunct="1">
              <a:buFontTx/>
              <a:buBlip>
                <a:blip r:embed="rId2"/>
              </a:buBlip>
            </a:pPr>
            <a:r>
              <a:rPr lang="en-US"/>
              <a:t>Deploy component-based applications to minimize costs.</a:t>
            </a:r>
          </a:p>
          <a:p>
            <a:pPr eaLnBrk="1" hangingPunct="1">
              <a:buFontTx/>
              <a:buBlip>
                <a:blip r:embed="rId2"/>
              </a:buBlip>
            </a:pPr>
            <a:r>
              <a:rPr lang="en-US"/>
              <a:t>Utilize components based on industry standards.</a:t>
            </a:r>
          </a:p>
          <a:p>
            <a:pPr eaLnBrk="1" hangingPunct="1">
              <a:buFontTx/>
              <a:buBlip>
                <a:blip r:embed="rId2"/>
              </a:buBlip>
            </a:pPr>
            <a:r>
              <a:rPr lang="en-US"/>
              <a:t>Utilize middleware to minimize application changes.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246F0DF7-C02B-4030-AAAF-359291DA387A}" type="slidenum">
              <a:rPr lang="en-US" smtClean="0">
                <a:solidFill>
                  <a:srgbClr val="3F3F3F"/>
                </a:solidFill>
                <a:cs typeface="Arial" charset="0"/>
              </a:rPr>
              <a:pPr/>
              <a:t>39</a:t>
            </a:fld>
            <a:endParaRPr lang="en-US">
              <a:solidFill>
                <a:srgbClr val="3F3F3F"/>
              </a:solidFill>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Technology Roadmap? (Cont’d)</a:t>
            </a:r>
          </a:p>
        </p:txBody>
      </p:sp>
      <p:sp>
        <p:nvSpPr>
          <p:cNvPr id="3" name="Content Placeholder 2"/>
          <p:cNvSpPr>
            <a:spLocks noGrp="1"/>
          </p:cNvSpPr>
          <p:nvPr>
            <p:ph idx="1"/>
          </p:nvPr>
        </p:nvSpPr>
        <p:spPr>
          <a:xfrm>
            <a:off x="816671" y="1270000"/>
            <a:ext cx="9102392" cy="5200469"/>
          </a:xfrm>
        </p:spPr>
        <p:txBody>
          <a:bodyPr>
            <a:normAutofit/>
          </a:bodyPr>
          <a:lstStyle/>
          <a:p>
            <a:r>
              <a:rPr lang="en-US" dirty="0"/>
              <a:t>The main purpose of a technology roadmap is to establish the technology direction for the organization. It has two objectives:</a:t>
            </a:r>
          </a:p>
          <a:p>
            <a:pPr lvl="1"/>
            <a:r>
              <a:rPr lang="en-US" dirty="0"/>
              <a:t>To </a:t>
            </a:r>
            <a:r>
              <a:rPr lang="en-US" dirty="0">
                <a:solidFill>
                  <a:srgbClr val="FF0000"/>
                </a:solidFill>
              </a:rPr>
              <a:t>articulate</a:t>
            </a:r>
            <a:r>
              <a:rPr lang="en-US" dirty="0"/>
              <a:t> how technology will support the enterprise’s overall vision, strategy, and objectives.</a:t>
            </a:r>
          </a:p>
          <a:p>
            <a:pPr lvl="1"/>
            <a:r>
              <a:rPr lang="en-US" dirty="0"/>
              <a:t>To </a:t>
            </a:r>
            <a:r>
              <a:rPr lang="en-US" dirty="0">
                <a:solidFill>
                  <a:srgbClr val="FF0000"/>
                </a:solidFill>
              </a:rPr>
              <a:t>frame and constrain </a:t>
            </a:r>
            <a:r>
              <a:rPr lang="en-US" dirty="0"/>
              <a:t>technology solutions to provide coherence and integration among these solutions across the enterprise and to define target architectures to implementers.</a:t>
            </a:r>
          </a:p>
          <a:p>
            <a:pPr lvl="1"/>
            <a:r>
              <a:rPr lang="zh-CN" altLang="en-US" dirty="0"/>
              <a:t>技术路线图的主要目的是为组织建立技术方向。它有两个目标</a:t>
            </a:r>
            <a:r>
              <a:rPr lang="en-US" altLang="zh-CN" dirty="0"/>
              <a:t>:</a:t>
            </a:r>
          </a:p>
          <a:p>
            <a:pPr lvl="1"/>
            <a:r>
              <a:rPr lang="zh-CN" altLang="en-US" dirty="0"/>
              <a:t>阐明技术将如何支持企业的总体远景、战略和目标。</a:t>
            </a:r>
            <a:endParaRPr lang="en-US" altLang="zh-CN" dirty="0"/>
          </a:p>
          <a:p>
            <a:pPr lvl="1"/>
            <a:r>
              <a:rPr lang="zh-CN" altLang="en-US" dirty="0"/>
              <a:t>框架和约束技术解决方案，在企业中提供这些解决方案之间的一致性和集成，并为实现者定义目标体系结构。</a:t>
            </a:r>
            <a:endParaRPr lang="en-US" dirty="0"/>
          </a:p>
          <a:p>
            <a:r>
              <a:rPr lang="en-US" dirty="0">
                <a:solidFill>
                  <a:srgbClr val="0070C0"/>
                </a:solidFill>
              </a:rPr>
              <a:t>Definition</a:t>
            </a:r>
            <a:r>
              <a:rPr lang="en-US" dirty="0"/>
              <a:t>: A technology roadmap is a mechanism for the identification, justification, planned evolution, and orchestration of technologies to enhance business performance.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a:p>
        </p:txBody>
      </p:sp>
    </p:spTree>
    <p:extLst>
      <p:ext uri="{BB962C8B-B14F-4D97-AF65-F5344CB8AC3E}">
        <p14:creationId xmlns:p14="http://schemas.microsoft.com/office/powerpoint/2010/main" val="1804471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Process-Centric Architecture</a:t>
            </a:r>
          </a:p>
        </p:txBody>
      </p:sp>
      <p:sp>
        <p:nvSpPr>
          <p:cNvPr id="35842" name="Content Placeholder 2"/>
          <p:cNvSpPr>
            <a:spLocks noGrp="1"/>
          </p:cNvSpPr>
          <p:nvPr>
            <p:ph idx="1"/>
          </p:nvPr>
        </p:nvSpPr>
        <p:spPr/>
        <p:txBody>
          <a:bodyPr/>
          <a:lstStyle/>
          <a:p>
            <a:pPr eaLnBrk="1" hangingPunct="1">
              <a:buFontTx/>
              <a:buBlip>
                <a:blip r:embed="rId2"/>
              </a:buBlip>
            </a:pPr>
            <a:r>
              <a:rPr lang="en-US"/>
              <a:t>Develop strategic systems in-house.</a:t>
            </a:r>
            <a:br>
              <a:rPr lang="en-US"/>
            </a:br>
            <a:endParaRPr lang="en-US"/>
          </a:p>
          <a:p>
            <a:pPr eaLnBrk="1" hangingPunct="1">
              <a:buFontTx/>
              <a:buBlip>
                <a:blip r:embed="rId2"/>
              </a:buBlip>
            </a:pPr>
            <a:r>
              <a:rPr lang="en-US"/>
              <a:t>Maintain critical technologies skills base.</a:t>
            </a:r>
            <a:br>
              <a:rPr lang="en-US"/>
            </a:br>
            <a:endParaRPr lang="en-US"/>
          </a:p>
          <a:p>
            <a:pPr eaLnBrk="1" hangingPunct="1">
              <a:buFontTx/>
              <a:buBlip>
                <a:blip r:embed="rId2"/>
              </a:buBlip>
            </a:pPr>
            <a:r>
              <a:rPr lang="en-US"/>
              <a:t>Utilize strategic partnerships to bring in leading-edge technology skills and transfer that knowledge to your staff.</a:t>
            </a:r>
          </a:p>
          <a:p>
            <a:pPr eaLnBrk="1" hangingPunct="1">
              <a:buFontTx/>
              <a:buBlip>
                <a:blip r:embed="rId2"/>
              </a:buBlip>
            </a:pPr>
            <a:endParaRPr lang="en-US"/>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945ACEB8-D983-4A7E-BC97-3B945C402177}" type="slidenum">
              <a:rPr lang="en-US" smtClean="0">
                <a:solidFill>
                  <a:srgbClr val="3F3F3F"/>
                </a:solidFill>
                <a:cs typeface="Arial" charset="0"/>
              </a:rPr>
              <a:pPr/>
              <a:t>40</a:t>
            </a:fld>
            <a:endParaRPr lang="en-US">
              <a:solidFill>
                <a:srgbClr val="3F3F3F"/>
              </a:solidFill>
              <a:cs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Deploy Component-based Applications</a:t>
            </a:r>
          </a:p>
        </p:txBody>
      </p:sp>
      <p:sp>
        <p:nvSpPr>
          <p:cNvPr id="36866" name="Content Placeholder 2"/>
          <p:cNvSpPr>
            <a:spLocks noGrp="1"/>
          </p:cNvSpPr>
          <p:nvPr>
            <p:ph idx="1"/>
          </p:nvPr>
        </p:nvSpPr>
        <p:spPr>
          <a:xfrm>
            <a:off x="1981200" y="1447800"/>
            <a:ext cx="8229600" cy="5181600"/>
          </a:xfrm>
        </p:spPr>
        <p:txBody>
          <a:bodyPr/>
          <a:lstStyle/>
          <a:p>
            <a:pPr eaLnBrk="1" hangingPunct="1">
              <a:buFontTx/>
              <a:buBlip>
                <a:blip r:embed="rId2"/>
              </a:buBlip>
            </a:pPr>
            <a:r>
              <a:rPr lang="en-US"/>
              <a:t>Adhere to component-based and layered architectures with standardized generic interfaces.</a:t>
            </a:r>
            <a:br>
              <a:rPr lang="en-US"/>
            </a:br>
            <a:endParaRPr lang="en-US"/>
          </a:p>
          <a:p>
            <a:pPr eaLnBrk="1" hangingPunct="1">
              <a:buFontTx/>
              <a:buBlip>
                <a:blip r:embed="rId2"/>
              </a:buBlip>
            </a:pPr>
            <a:r>
              <a:rPr lang="en-US"/>
              <a:t>Engineer application quality by conforming to logical architecture specifications.</a:t>
            </a:r>
            <a:br>
              <a:rPr lang="en-US"/>
            </a:br>
            <a:endParaRPr lang="en-US"/>
          </a:p>
          <a:p>
            <a:pPr eaLnBrk="1" hangingPunct="1">
              <a:buFontTx/>
              <a:buBlip>
                <a:blip r:embed="rId2"/>
              </a:buBlip>
            </a:pPr>
            <a:r>
              <a:rPr lang="en-US"/>
              <a:t>Allow end users to establish and change business rules.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B7DF1864-ECD2-424F-BEC4-84AAEE2E72CB}" type="slidenum">
              <a:rPr lang="en-US" smtClean="0">
                <a:solidFill>
                  <a:srgbClr val="3F3F3F"/>
                </a:solidFill>
                <a:cs typeface="Arial" charset="0"/>
              </a:rPr>
              <a:pPr/>
              <a:t>41</a:t>
            </a:fld>
            <a:endParaRPr lang="en-US">
              <a:solidFill>
                <a:srgbClr val="3F3F3F"/>
              </a:solidFill>
              <a:cs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Utilize Industry Standards</a:t>
            </a:r>
          </a:p>
        </p:txBody>
      </p:sp>
      <p:sp>
        <p:nvSpPr>
          <p:cNvPr id="37890" name="Content Placeholder 2"/>
          <p:cNvSpPr>
            <a:spLocks noGrp="1"/>
          </p:cNvSpPr>
          <p:nvPr>
            <p:ph idx="1"/>
          </p:nvPr>
        </p:nvSpPr>
        <p:spPr>
          <a:xfrm>
            <a:off x="1981200" y="1600201"/>
            <a:ext cx="8229600" cy="4625975"/>
          </a:xfrm>
        </p:spPr>
        <p:txBody>
          <a:bodyPr/>
          <a:lstStyle/>
          <a:p>
            <a:pPr eaLnBrk="1" hangingPunct="1">
              <a:buFontTx/>
              <a:buBlip>
                <a:blip r:embed="rId2"/>
              </a:buBlip>
            </a:pPr>
            <a:r>
              <a:rPr lang="en-US"/>
              <a:t>Adhere to industry accepted-standards and methodologies.</a:t>
            </a:r>
            <a:br>
              <a:rPr lang="en-US"/>
            </a:br>
            <a:endParaRPr lang="en-US"/>
          </a:p>
          <a:p>
            <a:pPr eaLnBrk="1" hangingPunct="1">
              <a:buFontTx/>
              <a:buBlip>
                <a:blip r:embed="rId2"/>
              </a:buBlip>
            </a:pPr>
            <a:r>
              <a:rPr lang="en-US"/>
              <a:t>Adopt flexible data interface standards.</a:t>
            </a:r>
            <a:br>
              <a:rPr lang="en-US"/>
            </a:br>
            <a:endParaRPr lang="en-US"/>
          </a:p>
          <a:p>
            <a:pPr eaLnBrk="1" hangingPunct="1">
              <a:buFontTx/>
              <a:buBlip>
                <a:blip r:embed="rId2"/>
              </a:buBlip>
            </a:pPr>
            <a:r>
              <a:rPr lang="en-US"/>
              <a:t>Adhere to corporate technology and development standards to improve efficiency, effectiveness, and timeliness of applications development.</a:t>
            </a:r>
          </a:p>
          <a:p>
            <a:pPr eaLnBrk="1" hangingPunct="1">
              <a:buFontTx/>
              <a:buBlip>
                <a:blip r:embed="rId2"/>
              </a:buBlip>
            </a:pPr>
            <a:endParaRPr lang="en-US"/>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96B1023A-236E-4DDA-B680-73E3EC3B50E6}" type="slidenum">
              <a:rPr lang="en-US" smtClean="0">
                <a:solidFill>
                  <a:srgbClr val="3F3F3F"/>
                </a:solidFill>
                <a:cs typeface="Arial" charset="0"/>
              </a:rPr>
              <a:pPr/>
              <a:t>42</a:t>
            </a:fld>
            <a:endParaRPr lang="en-US">
              <a:solidFill>
                <a:srgbClr val="3F3F3F"/>
              </a:solidFill>
              <a:cs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Utilize Middleware</a:t>
            </a:r>
          </a:p>
        </p:txBody>
      </p:sp>
      <p:sp>
        <p:nvSpPr>
          <p:cNvPr id="38914" name="Content Placeholder 2"/>
          <p:cNvSpPr>
            <a:spLocks noGrp="1"/>
          </p:cNvSpPr>
          <p:nvPr>
            <p:ph idx="1"/>
          </p:nvPr>
        </p:nvSpPr>
        <p:spPr>
          <a:xfrm>
            <a:off x="1981200" y="1524001"/>
            <a:ext cx="8229600" cy="4625975"/>
          </a:xfrm>
        </p:spPr>
        <p:txBody>
          <a:bodyPr/>
          <a:lstStyle/>
          <a:p>
            <a:pPr eaLnBrk="1" hangingPunct="1">
              <a:buFontTx/>
              <a:buBlip>
                <a:blip r:embed="rId2"/>
              </a:buBlip>
            </a:pPr>
            <a:r>
              <a:rPr lang="en-US" sz="3000"/>
              <a:t>Utilize middleware to integrate application services across and within business domains.</a:t>
            </a:r>
          </a:p>
          <a:p>
            <a:pPr eaLnBrk="1" hangingPunct="1">
              <a:buFontTx/>
              <a:buBlip>
                <a:blip r:embed="rId2"/>
              </a:buBlip>
            </a:pPr>
            <a:r>
              <a:rPr lang="en-US" sz="3000"/>
              <a:t>Utilize metadata to define and document application interfaces.</a:t>
            </a:r>
          </a:p>
          <a:p>
            <a:pPr eaLnBrk="1" hangingPunct="1">
              <a:buFontTx/>
              <a:buBlip>
                <a:blip r:embed="rId2"/>
              </a:buBlip>
            </a:pPr>
            <a:r>
              <a:rPr lang="en-US" sz="3000"/>
              <a:t>Include both application interface services and workflow integration services.</a:t>
            </a:r>
          </a:p>
          <a:p>
            <a:pPr eaLnBrk="1" hangingPunct="1">
              <a:buFontTx/>
              <a:buBlip>
                <a:blip r:embed="rId2"/>
              </a:buBlip>
            </a:pPr>
            <a:r>
              <a:rPr lang="en-US" sz="3000"/>
              <a:t>Increase the degree of information and workflow integration across customer and vendor-facing processes. </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161BCBA2-9C17-43A3-BD7F-0680D06E7AFB}" type="slidenum">
              <a:rPr lang="en-US" smtClean="0">
                <a:solidFill>
                  <a:srgbClr val="3F3F3F"/>
                </a:solidFill>
                <a:cs typeface="Arial" charset="0"/>
              </a:rPr>
              <a:pPr/>
              <a:t>43</a:t>
            </a:fld>
            <a:endParaRPr lang="en-US">
              <a:solidFill>
                <a:srgbClr val="3F3F3F"/>
              </a:solidFill>
              <a:cs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Conclusion</a:t>
            </a:r>
          </a:p>
        </p:txBody>
      </p:sp>
      <p:sp>
        <p:nvSpPr>
          <p:cNvPr id="39938" name="Content Placeholder 2"/>
          <p:cNvSpPr>
            <a:spLocks noGrp="1"/>
          </p:cNvSpPr>
          <p:nvPr>
            <p:ph idx="1"/>
          </p:nvPr>
        </p:nvSpPr>
        <p:spPr/>
        <p:txBody>
          <a:bodyPr/>
          <a:lstStyle/>
          <a:p>
            <a:pPr>
              <a:buFontTx/>
              <a:buBlip>
                <a:blip r:embed="rId2"/>
              </a:buBlip>
            </a:pPr>
            <a:r>
              <a:rPr lang="en-US"/>
              <a:t>The purpose of the technology roadmap is to guide the development of technology in an organization.</a:t>
            </a:r>
            <a:br>
              <a:rPr lang="en-US"/>
            </a:br>
            <a:endParaRPr lang="en-US"/>
          </a:p>
          <a:p>
            <a:pPr>
              <a:buFontTx/>
              <a:buBlip>
                <a:blip r:embed="rId2"/>
              </a:buBlip>
            </a:pPr>
            <a:r>
              <a:rPr lang="en-US"/>
              <a:t>The technology roadmap communicates the role that technology will play in advancing business goals.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8-</a:t>
            </a:r>
            <a:fld id="{08B28E48-76D1-49E7-96BC-27362F139CE2}" type="slidenum">
              <a:rPr lang="en-US" smtClean="0">
                <a:solidFill>
                  <a:srgbClr val="3F3F3F"/>
                </a:solidFill>
                <a:cs typeface="Arial" charset="0"/>
              </a:rPr>
              <a:pPr/>
              <a:t>44</a:t>
            </a:fld>
            <a:endParaRPr lang="en-US">
              <a:solidFill>
                <a:srgbClr val="3F3F3F"/>
              </a:solidFill>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a Technology Roadmap</a:t>
            </a:r>
          </a:p>
        </p:txBody>
      </p:sp>
      <p:sp>
        <p:nvSpPr>
          <p:cNvPr id="3" name="Content Placeholder 2"/>
          <p:cNvSpPr>
            <a:spLocks noGrp="1"/>
          </p:cNvSpPr>
          <p:nvPr>
            <p:ph idx="1"/>
          </p:nvPr>
        </p:nvSpPr>
        <p:spPr/>
        <p:txBody>
          <a:bodyPr>
            <a:normAutofit/>
          </a:bodyPr>
          <a:lstStyle/>
          <a:p>
            <a:r>
              <a:rPr lang="en-US" dirty="0"/>
              <a:t>External Benefits (Effectiveness)</a:t>
            </a:r>
          </a:p>
          <a:p>
            <a:pPr lvl="1"/>
            <a:r>
              <a:rPr lang="en-US" dirty="0">
                <a:solidFill>
                  <a:srgbClr val="0070C0"/>
                </a:solidFill>
              </a:rPr>
              <a:t>Achieving business goals</a:t>
            </a:r>
            <a:r>
              <a:rPr lang="en-US" dirty="0"/>
              <a:t>: A technology roadmap compares the business plan with the current technological environment to identify gaps. To the extent that the technology roadmap effectively addresses these gaps, business goals should be supported by technology.</a:t>
            </a:r>
          </a:p>
          <a:p>
            <a:pPr lvl="1"/>
            <a:r>
              <a:rPr lang="en-US" dirty="0">
                <a:solidFill>
                  <a:srgbClr val="0070C0"/>
                </a:solidFill>
              </a:rPr>
              <a:t>Reducing complexity</a:t>
            </a:r>
            <a:r>
              <a:rPr lang="en-US" dirty="0"/>
              <a:t>: The adoption of a technology roadmap typically reduces the number and variety of technological choices, thereby simplifying things. For examples, just getting single versions of applications, such as one email program, greatly reduces complexity.</a:t>
            </a:r>
          </a:p>
          <a:p>
            <a:pPr lvl="1"/>
            <a:r>
              <a:rPr lang="en-US" dirty="0">
                <a:solidFill>
                  <a:srgbClr val="0070C0"/>
                </a:solidFill>
              </a:rPr>
              <a:t>Enhancing </a:t>
            </a:r>
            <a:r>
              <a:rPr lang="en-US" dirty="0">
                <a:solidFill>
                  <a:srgbClr val="FF0000"/>
                </a:solidFill>
              </a:rPr>
              <a:t>interoperability</a:t>
            </a:r>
            <a:r>
              <a:rPr lang="en-US" dirty="0">
                <a:solidFill>
                  <a:srgbClr val="0070C0"/>
                </a:solidFill>
              </a:rPr>
              <a:t> of business functionality across lines of business (LOBs)</a:t>
            </a:r>
            <a:r>
              <a:rPr lang="en-US" dirty="0"/>
              <a:t>: Identifying the technology that supports different LOBs is the first step toward integration. The degree of integration and interoperability is first and foremost a business decision. The technology should be designed to support this vision.</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a:t>
            </a:fld>
            <a:endParaRPr lang="en-US"/>
          </a:p>
        </p:txBody>
      </p:sp>
    </p:spTree>
    <p:extLst>
      <p:ext uri="{BB962C8B-B14F-4D97-AF65-F5344CB8AC3E}">
        <p14:creationId xmlns:p14="http://schemas.microsoft.com/office/powerpoint/2010/main" val="46760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Benefits of a Technology Roadmap (Cont’d)</a:t>
            </a:r>
          </a:p>
        </p:txBody>
      </p:sp>
      <p:sp>
        <p:nvSpPr>
          <p:cNvPr id="3" name="Content Placeholder 2"/>
          <p:cNvSpPr>
            <a:spLocks noGrp="1"/>
          </p:cNvSpPr>
          <p:nvPr>
            <p:ph idx="1"/>
          </p:nvPr>
        </p:nvSpPr>
        <p:spPr/>
        <p:txBody>
          <a:bodyPr>
            <a:normAutofit lnSpcReduction="10000"/>
          </a:bodyPr>
          <a:lstStyle/>
          <a:p>
            <a:r>
              <a:rPr lang="en-US" dirty="0"/>
              <a:t>External Benefits (Effectiveness) (Cont’d)</a:t>
            </a:r>
          </a:p>
          <a:p>
            <a:pPr lvl="1"/>
            <a:r>
              <a:rPr lang="en-US" dirty="0">
                <a:solidFill>
                  <a:srgbClr val="0070C0"/>
                </a:solidFill>
              </a:rPr>
              <a:t>Increasing flexibility</a:t>
            </a:r>
            <a:r>
              <a:rPr lang="en-US" dirty="0"/>
              <a:t>: This begs the question of whether differentiation or integration enables flexibility. With respect to technology the argument is usually won by commonalities.</a:t>
            </a:r>
          </a:p>
          <a:p>
            <a:pPr lvl="1"/>
            <a:r>
              <a:rPr lang="en-US" dirty="0">
                <a:solidFill>
                  <a:srgbClr val="0070C0"/>
                </a:solidFill>
              </a:rPr>
              <a:t>Increasing speed of implementation</a:t>
            </a:r>
            <a:r>
              <a:rPr lang="en-US" dirty="0"/>
              <a:t>: Common standards, methodologies, and technology platforms relieve the learning burden and thereby increase the time to market with new systems.</a:t>
            </a:r>
          </a:p>
          <a:p>
            <a:pPr lvl="1"/>
            <a:r>
              <a:rPr lang="en-US" dirty="0">
                <a:solidFill>
                  <a:srgbClr val="0070C0"/>
                </a:solidFill>
              </a:rPr>
              <a:t>Preserving investments in new and existing systems</a:t>
            </a:r>
            <a:r>
              <a:rPr lang="en-US" dirty="0"/>
              <a:t>: Mapping technologies on an evolutionary trajectory means that IT investments are based on long-term considerations.</a:t>
            </a:r>
          </a:p>
          <a:p>
            <a:pPr lvl="1"/>
            <a:r>
              <a:rPr lang="en-US" dirty="0">
                <a:solidFill>
                  <a:srgbClr val="0070C0"/>
                </a:solidFill>
              </a:rPr>
              <a:t>Responding to market changes</a:t>
            </a:r>
            <a:r>
              <a:rPr lang="en-US" dirty="0"/>
              <a:t>: Having an up-to-date technology roadmap means that IT can respond accurately and appropriately to market changes. Organizations without the benefit of a technology roadmap are forced to build decisions “from the ground up” as opposed to building from an established framework.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a:p>
        </p:txBody>
      </p:sp>
    </p:spTree>
    <p:extLst>
      <p:ext uri="{BB962C8B-B14F-4D97-AF65-F5344CB8AC3E}">
        <p14:creationId xmlns:p14="http://schemas.microsoft.com/office/powerpoint/2010/main" val="227244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Benefits of a Technology Roadmap (Cont’d)</a:t>
            </a:r>
          </a:p>
        </p:txBody>
      </p:sp>
      <p:sp>
        <p:nvSpPr>
          <p:cNvPr id="3" name="Content Placeholder 2"/>
          <p:cNvSpPr>
            <a:spLocks noGrp="1"/>
          </p:cNvSpPr>
          <p:nvPr>
            <p:ph idx="1"/>
          </p:nvPr>
        </p:nvSpPr>
        <p:spPr/>
        <p:txBody>
          <a:bodyPr/>
          <a:lstStyle/>
          <a:p>
            <a:r>
              <a:rPr lang="en-US" dirty="0"/>
              <a:t>External Benefits (Effectiveness) (Cont’d)</a:t>
            </a:r>
          </a:p>
          <a:p>
            <a:pPr lvl="1"/>
            <a:r>
              <a:rPr lang="en-US" dirty="0">
                <a:solidFill>
                  <a:srgbClr val="0070C0"/>
                </a:solidFill>
              </a:rPr>
              <a:t>Focusing investment dollars</a:t>
            </a:r>
            <a:r>
              <a:rPr lang="en-US" dirty="0"/>
              <a:t>: Having a technology roadmap means that investments in IT can be much more focused. Fewer dollars, better targeted, produce enhanced results.</a:t>
            </a:r>
          </a:p>
          <a:p>
            <a:pPr lvl="1"/>
            <a:r>
              <a:rPr lang="en-US" dirty="0">
                <a:solidFill>
                  <a:srgbClr val="0070C0"/>
                </a:solidFill>
              </a:rPr>
              <a:t>Responding to new legislation</a:t>
            </a:r>
            <a:r>
              <a:rPr lang="en-US" dirty="0"/>
              <a:t>: Compliance with new legislation (e.g., the Sarbanes-Oxley Act, privacy, environmental programs) is greatly simplified with a rationalized technology roadmap.</a:t>
            </a:r>
          </a:p>
          <a:p>
            <a:pPr lvl="1"/>
            <a:r>
              <a:rPr lang="en-US" dirty="0">
                <a:solidFill>
                  <a:srgbClr val="0070C0"/>
                </a:solidFill>
              </a:rPr>
              <a:t>Reducing difficulties associated with deployment of new technologies</a:t>
            </a:r>
            <a:r>
              <a:rPr lang="en-US" dirty="0"/>
              <a:t>: New technologies require learning and change. Therefore, fewer technologies, common platforms, and similar approaches effectively relieve this burden.</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7</a:t>
            </a:fld>
            <a:endParaRPr lang="en-US"/>
          </a:p>
        </p:txBody>
      </p:sp>
    </p:spTree>
    <p:extLst>
      <p:ext uri="{BB962C8B-B14F-4D97-AF65-F5344CB8AC3E}">
        <p14:creationId xmlns:p14="http://schemas.microsoft.com/office/powerpoint/2010/main" val="137634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Benefits of a Technology Roadmap (Cont’d)</a:t>
            </a:r>
          </a:p>
        </p:txBody>
      </p:sp>
      <p:sp>
        <p:nvSpPr>
          <p:cNvPr id="3" name="Content Placeholder 2"/>
          <p:cNvSpPr>
            <a:spLocks noGrp="1"/>
          </p:cNvSpPr>
          <p:nvPr>
            <p:ph idx="1"/>
          </p:nvPr>
        </p:nvSpPr>
        <p:spPr/>
        <p:txBody>
          <a:bodyPr/>
          <a:lstStyle/>
          <a:p>
            <a:r>
              <a:rPr lang="en-US" dirty="0"/>
              <a:t>Internal Benefits (Efficiency)</a:t>
            </a:r>
          </a:p>
          <a:p>
            <a:pPr lvl="1"/>
            <a:r>
              <a:rPr lang="en-US" dirty="0">
                <a:solidFill>
                  <a:srgbClr val="0070C0"/>
                </a:solidFill>
              </a:rPr>
              <a:t>Providing a common design point</a:t>
            </a:r>
            <a:r>
              <a:rPr lang="en-US" dirty="0"/>
              <a:t>: This facilitates the end-to-end integration of reusable components and applications.</a:t>
            </a:r>
          </a:p>
          <a:p>
            <a:pPr lvl="1"/>
            <a:r>
              <a:rPr lang="en-US" dirty="0">
                <a:solidFill>
                  <a:srgbClr val="0070C0"/>
                </a:solidFill>
              </a:rPr>
              <a:t>Building a consistent an cohesive technology base</a:t>
            </a:r>
            <a:r>
              <a:rPr lang="en-US" dirty="0"/>
              <a:t>: Without the proliferation of haphazard technology, one can create a critical mass of skills dedicated to selected technologies.</a:t>
            </a:r>
          </a:p>
          <a:p>
            <a:pPr lvl="1"/>
            <a:r>
              <a:rPr lang="en-US" dirty="0">
                <a:solidFill>
                  <a:srgbClr val="0070C0"/>
                </a:solidFill>
              </a:rPr>
              <a:t>Ability to move forward in planned phases</a:t>
            </a:r>
            <a:r>
              <a:rPr lang="en-US" dirty="0"/>
              <a:t>: With technologies mapped onto a life cycle, there is an orderly evolution for each technology, which creates synergies</a:t>
            </a:r>
          </a:p>
          <a:p>
            <a:pPr lvl="1"/>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a:p>
        </p:txBody>
      </p:sp>
    </p:spTree>
    <p:extLst>
      <p:ext uri="{BB962C8B-B14F-4D97-AF65-F5344CB8AC3E}">
        <p14:creationId xmlns:p14="http://schemas.microsoft.com/office/powerpoint/2010/main" val="388860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Benefits of a Technology Roadmap (Cont’d)</a:t>
            </a:r>
          </a:p>
        </p:txBody>
      </p:sp>
      <p:sp>
        <p:nvSpPr>
          <p:cNvPr id="3" name="Content Placeholder 2"/>
          <p:cNvSpPr>
            <a:spLocks noGrp="1"/>
          </p:cNvSpPr>
          <p:nvPr>
            <p:ph idx="1"/>
          </p:nvPr>
        </p:nvSpPr>
        <p:spPr/>
        <p:txBody>
          <a:bodyPr/>
          <a:lstStyle/>
          <a:p>
            <a:r>
              <a:rPr lang="en-US" dirty="0"/>
              <a:t>Internal Benefits (Efficiency) (Cont’d)</a:t>
            </a:r>
          </a:p>
          <a:p>
            <a:pPr lvl="1"/>
            <a:r>
              <a:rPr lang="en-US" dirty="0">
                <a:solidFill>
                  <a:srgbClr val="0070C0"/>
                </a:solidFill>
              </a:rPr>
              <a:t>Consolidating global solutions</a:t>
            </a:r>
            <a:r>
              <a:rPr lang="en-US" dirty="0"/>
              <a:t>: for global companies, the local in-country technologies are synched to the global technology roadmap, which introduces even greater consistency across business processes, reducing overall IT expenditure.</a:t>
            </a:r>
          </a:p>
          <a:p>
            <a:pPr lvl="1"/>
            <a:r>
              <a:rPr lang="en-US" dirty="0">
                <a:solidFill>
                  <a:srgbClr val="0070C0"/>
                </a:solidFill>
              </a:rPr>
              <a:t>Lowering the cost of development and maintenance</a:t>
            </a:r>
            <a:r>
              <a:rPr lang="en-US" dirty="0"/>
              <a:t>: Technology roadmaps provide an inventory of technology, and thus they make it possible to increase the reusability of system components, leverage commodity components available in the marketplace, standardize techniques across multiple applications, and prevent the “disintegration” and proliferation of execution, development, and operations architectures.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a:p>
        </p:txBody>
      </p:sp>
    </p:spTree>
    <p:extLst>
      <p:ext uri="{BB962C8B-B14F-4D97-AF65-F5344CB8AC3E}">
        <p14:creationId xmlns:p14="http://schemas.microsoft.com/office/powerpoint/2010/main" val="779655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4522</TotalTime>
  <Words>3794</Words>
  <Application>Microsoft Office PowerPoint</Application>
  <PresentationFormat>宽屏</PresentationFormat>
  <Paragraphs>281</Paragraphs>
  <Slides>44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微軟正黑體</vt:lpstr>
      <vt:lpstr>Arial</vt:lpstr>
      <vt:lpstr>Calibri</vt:lpstr>
      <vt:lpstr>Corbel</vt:lpstr>
      <vt:lpstr>Trebuchet MS</vt:lpstr>
      <vt:lpstr>Wingdings 3</vt:lpstr>
      <vt:lpstr>Facet</vt:lpstr>
      <vt:lpstr>    Strategic Information  Systems Management    Section 6  Creating and evolving a technology roadmap       Class Code: COMP423  H.Y Kan, Stanley   Room: (WUI CHI) - 4/F, N46B  Email: hykan@ipm.edu.mo     Tel: 8599-6883   </vt:lpstr>
      <vt:lpstr>Introduction</vt:lpstr>
      <vt:lpstr>What is a Technology Roadmap?</vt:lpstr>
      <vt:lpstr>What is a Technology Roadmap? (Cont’d)</vt:lpstr>
      <vt:lpstr>The Benefits of a Technology Roadmap</vt:lpstr>
      <vt:lpstr>The Benefits of a Technology Roadmap (Cont’d)</vt:lpstr>
      <vt:lpstr>The Benefits of a Technology Roadmap (Cont’d)</vt:lpstr>
      <vt:lpstr>The Benefits of a Technology Roadmap (Cont’d)</vt:lpstr>
      <vt:lpstr>The Benefits of a Technology Roadmap (Cont’d)</vt:lpstr>
      <vt:lpstr>Elements of the Technology Roadmap</vt:lpstr>
      <vt:lpstr>Elements of the Technology Roadmap</vt:lpstr>
      <vt:lpstr>Elements of the Technology Roadmap (Cont’d)</vt:lpstr>
      <vt:lpstr>Elements of the Technology Roadmap (Cont’d)</vt:lpstr>
      <vt:lpstr>Elements of the Technology Roadmap (Cont’d)</vt:lpstr>
      <vt:lpstr>Elements of the Technology Roadmap (Cont’d)</vt:lpstr>
      <vt:lpstr>Elements of the Technology Roadmap (Cont’d)</vt:lpstr>
      <vt:lpstr>Elements of the Technology Roadmap (Cont’d)</vt:lpstr>
      <vt:lpstr>Practical Steps for Delivering a Technology Roadmap</vt:lpstr>
      <vt:lpstr>Practical Steps for Delivering a Technology Roadmap (Cont’d)</vt:lpstr>
      <vt:lpstr>Practical Steps for Delivering a Technology Roadmap (Cont’d)</vt:lpstr>
      <vt:lpstr>The Challenges in Building a Technology Roadmap</vt:lpstr>
      <vt:lpstr>Why Do We Need a Technology Roadmap?</vt:lpstr>
      <vt:lpstr>What Is A Technology Roadmap?</vt:lpstr>
      <vt:lpstr>External Benefits of a Technology Roadmap</vt:lpstr>
      <vt:lpstr>External Benefits of a Technology Roadmap Continued</vt:lpstr>
      <vt:lpstr>External Benefits of a Technology Roadmap Continued</vt:lpstr>
      <vt:lpstr>Internal Benefits of a Technology Roadmap</vt:lpstr>
      <vt:lpstr>Internal Benefits of a Technology Roadmap Continued</vt:lpstr>
      <vt:lpstr>The Process of Developing a Technology Roadmap</vt:lpstr>
      <vt:lpstr>The Process of Developing a Technology Roadmap Continued</vt:lpstr>
      <vt:lpstr>Guiding Principles</vt:lpstr>
      <vt:lpstr>Current Technology</vt:lpstr>
      <vt:lpstr>Gap Analysis </vt:lpstr>
      <vt:lpstr>Technology Landscape</vt:lpstr>
      <vt:lpstr>Future Technology</vt:lpstr>
      <vt:lpstr>Migration Strategy</vt:lpstr>
      <vt:lpstr>Governance</vt:lpstr>
      <vt:lpstr>Roadmap Consultant Recommendations</vt:lpstr>
      <vt:lpstr>Migration Strategy Principles</vt:lpstr>
      <vt:lpstr>Process-Centric Architecture</vt:lpstr>
      <vt:lpstr>Deploy Component-based Applications</vt:lpstr>
      <vt:lpstr>Utilize Industry Standards</vt:lpstr>
      <vt:lpstr>Utilize Middleware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陈 家杰</cp:lastModifiedBy>
  <cp:revision>205</cp:revision>
  <cp:lastPrinted>2018-03-06T05:02:29Z</cp:lastPrinted>
  <dcterms:created xsi:type="dcterms:W3CDTF">2017-12-19T03:17:12Z</dcterms:created>
  <dcterms:modified xsi:type="dcterms:W3CDTF">2022-03-10T15:37:48Z</dcterms:modified>
</cp:coreProperties>
</file>