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0" r:id="rId1"/>
  </p:sldMasterIdLst>
  <p:notesMasterIdLst>
    <p:notesMasterId r:id="rId17"/>
  </p:notesMasterIdLst>
  <p:sldIdLst>
    <p:sldId id="320" r:id="rId2"/>
    <p:sldId id="260" r:id="rId3"/>
    <p:sldId id="261" r:id="rId4"/>
    <p:sldId id="262" r:id="rId5"/>
    <p:sldId id="263" r:id="rId6"/>
    <p:sldId id="264" r:id="rId7"/>
    <p:sldId id="265" r:id="rId8"/>
    <p:sldId id="266" r:id="rId9"/>
    <p:sldId id="267" r:id="rId10"/>
    <p:sldId id="269" r:id="rId11"/>
    <p:sldId id="270" r:id="rId12"/>
    <p:sldId id="273" r:id="rId13"/>
    <p:sldId id="274" r:id="rId14"/>
    <p:sldId id="275"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72" d="100"/>
          <a:sy n="72" d="100"/>
        </p:scale>
        <p:origin x="840"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A2E6F2-6B85-491A-8051-AFF4925FBEF7}" type="datetimeFigureOut">
              <a:rPr lang="en-US" smtClean="0"/>
              <a:pPr/>
              <a:t>3/10/2022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44788F-517C-4AEB-820E-5F54D433324C}" type="slidenum">
              <a:rPr lang="en-US" smtClean="0"/>
              <a:pPr/>
              <a:t>‹#›</a:t>
            </a:fld>
            <a:endParaRPr lang="en-US"/>
          </a:p>
        </p:txBody>
      </p:sp>
    </p:spTree>
    <p:extLst>
      <p:ext uri="{BB962C8B-B14F-4D97-AF65-F5344CB8AC3E}">
        <p14:creationId xmlns:p14="http://schemas.microsoft.com/office/powerpoint/2010/main" val="2113809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869950" y="1257300"/>
            <a:ext cx="6032500" cy="3394075"/>
          </a:xfrm>
        </p:spPr>
      </p:sp>
      <p:sp>
        <p:nvSpPr>
          <p:cNvPr id="3" name="備忘稿版面配置區 2"/>
          <p:cNvSpPr>
            <a:spLocks noGrp="1"/>
          </p:cNvSpPr>
          <p:nvPr>
            <p:ph type="body" idx="1"/>
          </p:nvPr>
        </p:nvSpPr>
        <p:spPr/>
        <p:txBody>
          <a:bodyPr/>
          <a:lstStyle/>
          <a:p>
            <a:endParaRPr lang="zh-MO" altLang="en-US" dirty="0"/>
          </a:p>
        </p:txBody>
      </p:sp>
      <p:sp>
        <p:nvSpPr>
          <p:cNvPr id="4" name="投影片編號版面配置區 3"/>
          <p:cNvSpPr>
            <a:spLocks noGrp="1"/>
          </p:cNvSpPr>
          <p:nvPr>
            <p:ph type="sldNum" sz="quarter" idx="5"/>
          </p:nvPr>
        </p:nvSpPr>
        <p:spPr/>
        <p:txBody>
          <a:bodyPr/>
          <a:lstStyle/>
          <a:p>
            <a:fld id="{5780E19C-4A1D-4598-BFE6-8031AA4A73E7}" type="slidenum">
              <a:rPr lang="zh-MO" altLang="en-US" smtClean="0"/>
              <a:t>1</a:t>
            </a:fld>
            <a:endParaRPr lang="zh-MO" altLang="en-US"/>
          </a:p>
        </p:txBody>
      </p:sp>
    </p:spTree>
    <p:extLst>
      <p:ext uri="{BB962C8B-B14F-4D97-AF65-F5344CB8AC3E}">
        <p14:creationId xmlns:p14="http://schemas.microsoft.com/office/powerpoint/2010/main" val="3472412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AFB41D-38B5-46A4-BCCA-F03E9231C1BA}"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51937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85058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9844039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29572621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585170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66958913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948032-5F5D-4E85-8FF9-CC2979E3CD23}"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743418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355BC5-F358-404B-9E44-90C573865E67}"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239013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9340D2-0E09-40A2-8954-059C470DD14A}"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698967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E26546-B4DD-4214-993F-9F3CAFA7DAD0}"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188311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10D2F9-36B6-4133-8C89-C37B6695436A}" type="datetime1">
              <a:rPr lang="en-US" smtClean="0"/>
              <a:pPr/>
              <a:t>3/10/2022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68995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2EBDD0-C10C-4FBF-9187-49E792465494}" type="datetime1">
              <a:rPr lang="en-US" smtClean="0"/>
              <a:pPr/>
              <a:t>3/10/2022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657408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7D8E57-4E32-4ADF-96C3-2CA2BFB29432}" type="datetime1">
              <a:rPr lang="en-US" smtClean="0"/>
              <a:pPr/>
              <a:t>3/10/2022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529920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7EEBEC-395C-4D17-8CCB-BFCDDC89453D}" type="datetime1">
              <a:rPr lang="en-US" smtClean="0"/>
              <a:pPr/>
              <a:t>3/10/2022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789026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F0C208-1F00-443D-9A5A-17D07A6FC5E5}" type="datetime1">
              <a:rPr lang="en-US" smtClean="0"/>
              <a:pPr/>
              <a:t>3/10/2022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414349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E603412-6D83-48EC-95EB-B14E8478B238}" type="datetime1">
              <a:rPr lang="en-US" smtClean="0"/>
              <a:pPr/>
              <a:t>3/10/2022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050834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5B5269-2441-4469-A500-582B5038BEBD}" type="datetime1">
              <a:rPr lang="en-US" smtClean="0"/>
              <a:pPr/>
              <a:t>3/10/2022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17457803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scc11101@gmail.com"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7EE023-46A3-41E5-9A9E-4541EA9D770C}"/>
              </a:ext>
            </a:extLst>
          </p:cNvPr>
          <p:cNvSpPr>
            <a:spLocks noGrp="1"/>
          </p:cNvSpPr>
          <p:nvPr>
            <p:ph type="title"/>
          </p:nvPr>
        </p:nvSpPr>
        <p:spPr>
          <a:xfrm>
            <a:off x="1219200" y="1981200"/>
            <a:ext cx="8610600" cy="4572000"/>
          </a:xfrm>
        </p:spPr>
        <p:txBody>
          <a:bodyPr>
            <a:normAutofit fontScale="90000"/>
          </a:bodyPr>
          <a:lstStyle/>
          <a:p>
            <a:pPr algn="ctr"/>
            <a:br>
              <a:rPr lang="en-US" altLang="zh-MO" sz="4400" dirty="0"/>
            </a:br>
            <a:br>
              <a:rPr lang="en-US" altLang="zh-MO" sz="4400" dirty="0"/>
            </a:br>
            <a:br>
              <a:rPr lang="en-US" altLang="zh-MO" sz="4400" dirty="0"/>
            </a:br>
            <a:br>
              <a:rPr lang="en-US" altLang="zh-MO" sz="4400" dirty="0"/>
            </a:br>
            <a:r>
              <a:rPr lang="en-US" altLang="zh-MO" sz="4400" dirty="0"/>
              <a:t>Strategic Planning for Information Systems  </a:t>
            </a:r>
            <a:br>
              <a:rPr lang="en-US" altLang="zh-MO" sz="4400" dirty="0"/>
            </a:br>
            <a:br>
              <a:rPr lang="en-US" altLang="zh-MO" sz="4400"/>
            </a:br>
            <a:r>
              <a:rPr lang="en-US" altLang="zh-MO"/>
              <a:t>Section </a:t>
            </a:r>
            <a:r>
              <a:rPr lang="en-US" altLang="zh-MO" dirty="0"/>
              <a:t>7 </a:t>
            </a:r>
            <a:br>
              <a:rPr lang="en-US" altLang="zh-MO" dirty="0"/>
            </a:br>
            <a:r>
              <a:rPr lang="en-US" altLang="zh-MO" dirty="0"/>
              <a:t>IT Sourcing </a:t>
            </a:r>
            <a:r>
              <a:rPr lang="en-US" altLang="zh-MO" sz="3600" dirty="0"/>
              <a:t>   </a:t>
            </a:r>
            <a:br>
              <a:rPr lang="en-US" altLang="zh-MO" sz="2046" dirty="0"/>
            </a:br>
            <a:br>
              <a:rPr lang="en-US" altLang="zh-MO" dirty="0"/>
            </a:br>
            <a:r>
              <a:rPr lang="en-US" altLang="zh-MO" sz="1841" dirty="0">
                <a:latin typeface="+mn-ea"/>
                <a:ea typeface="+mn-ea"/>
              </a:rPr>
              <a:t>Class Code: COMP423 </a:t>
            </a:r>
            <a:br>
              <a:rPr lang="en-US" altLang="zh-MO" sz="1841" dirty="0">
                <a:latin typeface="+mn-ea"/>
                <a:ea typeface="+mn-ea"/>
              </a:rPr>
            </a:br>
            <a:r>
              <a:rPr lang="en-US" altLang="zh-MO" sz="1841" dirty="0">
                <a:latin typeface="+mn-ea"/>
                <a:ea typeface="+mn-ea"/>
              </a:rPr>
              <a:t>H.Y </a:t>
            </a:r>
            <a:r>
              <a:rPr lang="en-US" altLang="zh-TW" sz="1841" dirty="0">
                <a:latin typeface="+mn-ea"/>
                <a:ea typeface="+mn-ea"/>
              </a:rPr>
              <a:t>Kan, Stanley </a:t>
            </a:r>
            <a:r>
              <a:rPr lang="en-US" altLang="zh-MO" sz="1841" dirty="0">
                <a:latin typeface="+mn-ea"/>
                <a:ea typeface="+mn-ea"/>
              </a:rPr>
              <a:t> </a:t>
            </a:r>
            <a:br>
              <a:rPr lang="en-US" altLang="zh-MO" sz="1841" dirty="0">
                <a:latin typeface="+mn-ea"/>
                <a:ea typeface="+mn-ea"/>
              </a:rPr>
            </a:br>
            <a:r>
              <a:rPr lang="en-US" altLang="zh-MO" sz="1841" dirty="0">
                <a:latin typeface="+mn-ea"/>
                <a:ea typeface="+mn-ea"/>
              </a:rPr>
              <a:t>Room: </a:t>
            </a:r>
            <a:r>
              <a:rPr lang="it-IT" sz="2200" dirty="0">
                <a:latin typeface="+mn-ea"/>
                <a:ea typeface="+mn-ea"/>
              </a:rPr>
              <a:t>(WUI CHI) - 4/F, </a:t>
            </a:r>
            <a:r>
              <a:rPr lang="en-US" altLang="zh-MO" sz="2200" dirty="0">
                <a:latin typeface="+mn-ea"/>
                <a:ea typeface="+mn-ea"/>
              </a:rPr>
              <a:t>N46B</a:t>
            </a:r>
            <a:br>
              <a:rPr lang="en-US" altLang="zh-MO" sz="1841" dirty="0">
                <a:latin typeface="+mn-ea"/>
                <a:ea typeface="+mn-ea"/>
              </a:rPr>
            </a:br>
            <a:r>
              <a:rPr lang="en-US" altLang="zh-MO" sz="1841" dirty="0">
                <a:latin typeface="+mn-ea"/>
                <a:ea typeface="+mn-ea"/>
              </a:rPr>
              <a:t> Email: hykan@ipm.edu.mo </a:t>
            </a:r>
            <a:r>
              <a:rPr lang="en-US" altLang="zh-MO" sz="1841" dirty="0">
                <a:latin typeface="+mn-ea"/>
                <a:ea typeface="+mn-ea"/>
                <a:hlinkClick r:id="rId3"/>
              </a:rPr>
              <a:t>  </a:t>
            </a:r>
            <a:r>
              <a:rPr lang="en-US" altLang="zh-MO" sz="1841" dirty="0">
                <a:latin typeface="+mn-ea"/>
                <a:ea typeface="+mn-ea"/>
              </a:rPr>
              <a:t> </a:t>
            </a:r>
            <a:br>
              <a:rPr lang="en-US" altLang="zh-MO" sz="1841" dirty="0">
                <a:latin typeface="+mn-ea"/>
                <a:ea typeface="+mn-ea"/>
              </a:rPr>
            </a:br>
            <a:r>
              <a:rPr lang="en-US" altLang="zh-MO" sz="1841" dirty="0">
                <a:latin typeface="+mn-ea"/>
                <a:ea typeface="+mn-ea"/>
              </a:rPr>
              <a:t>Tel: 8599-6883 </a:t>
            </a:r>
            <a:br>
              <a:rPr lang="en-US" altLang="zh-MO" sz="1841" dirty="0"/>
            </a:br>
            <a:br>
              <a:rPr lang="en-US" altLang="zh-MO" sz="1841" dirty="0"/>
            </a:br>
            <a:endParaRPr lang="zh-MO" altLang="en-US" sz="1841" dirty="0"/>
          </a:p>
        </p:txBody>
      </p:sp>
      <p:sp>
        <p:nvSpPr>
          <p:cNvPr id="9" name="文字版面配置區 8">
            <a:extLst>
              <a:ext uri="{FF2B5EF4-FFF2-40B4-BE49-F238E27FC236}">
                <a16:creationId xmlns:a16="http://schemas.microsoft.com/office/drawing/2014/main" id="{2914A5A6-66A9-4BB9-8AA4-B1B43C8EF130}"/>
              </a:ext>
            </a:extLst>
          </p:cNvPr>
          <p:cNvSpPr>
            <a:spLocks noGrp="1"/>
          </p:cNvSpPr>
          <p:nvPr>
            <p:ph type="body" idx="1"/>
          </p:nvPr>
        </p:nvSpPr>
        <p:spPr>
          <a:xfrm>
            <a:off x="2514601" y="4419600"/>
            <a:ext cx="5966713" cy="457200"/>
          </a:xfrm>
        </p:spPr>
        <p:txBody>
          <a:bodyPr/>
          <a:lstStyle/>
          <a:p>
            <a:endParaRPr lang="zh-MO" altLang="en-US" dirty="0"/>
          </a:p>
        </p:txBody>
      </p:sp>
    </p:spTree>
    <p:extLst>
      <p:ext uri="{BB962C8B-B14F-4D97-AF65-F5344CB8AC3E}">
        <p14:creationId xmlns:p14="http://schemas.microsoft.com/office/powerpoint/2010/main" val="261182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Offshore and Nearshore Outsourcing: Emerging Sourcing Models (Cont’d)</a:t>
            </a:r>
          </a:p>
        </p:txBody>
      </p:sp>
      <p:sp>
        <p:nvSpPr>
          <p:cNvPr id="3" name="Content Placeholder 2"/>
          <p:cNvSpPr>
            <a:spLocks noGrp="1"/>
          </p:cNvSpPr>
          <p:nvPr>
            <p:ph idx="1"/>
          </p:nvPr>
        </p:nvSpPr>
        <p:spPr>
          <a:xfrm>
            <a:off x="1371600" y="2105800"/>
            <a:ext cx="10330932" cy="4211601"/>
          </a:xfrm>
        </p:spPr>
        <p:txBody>
          <a:bodyPr/>
          <a:lstStyle/>
          <a:p>
            <a:r>
              <a:rPr lang="en-US" dirty="0"/>
              <a:t>Variations in Offshore Outsourcing Models:</a:t>
            </a:r>
          </a:p>
          <a:p>
            <a:pPr lvl="1"/>
            <a:r>
              <a:rPr lang="en-US" dirty="0"/>
              <a:t>Some outsourcers are setting up offices in Canada to be closer to their clients</a:t>
            </a:r>
          </a:p>
          <a:p>
            <a:pPr lvl="1"/>
            <a:r>
              <a:rPr lang="en-US" dirty="0"/>
              <a:t>Some firms are adopting </a:t>
            </a:r>
            <a:r>
              <a:rPr lang="en-US" dirty="0">
                <a:solidFill>
                  <a:srgbClr val="FF0000"/>
                </a:solidFill>
              </a:rPr>
              <a:t>nearshoring</a:t>
            </a:r>
            <a:r>
              <a:rPr lang="en-US" dirty="0"/>
              <a:t> to move development work to lower cost areas of their country.</a:t>
            </a:r>
          </a:p>
          <a:p>
            <a:pPr lvl="1"/>
            <a:r>
              <a:rPr lang="en-US" dirty="0"/>
              <a:t>Some firms work with a major vendor who will undertake to manage the offshore work and relationships.</a:t>
            </a:r>
          </a:p>
        </p:txBody>
      </p:sp>
      <p:sp>
        <p:nvSpPr>
          <p:cNvPr id="4" name="Slide Number Placeholder 3"/>
          <p:cNvSpPr>
            <a:spLocks noGrp="1"/>
          </p:cNvSpPr>
          <p:nvPr>
            <p:ph type="sldNum" sz="quarter" idx="12"/>
          </p:nvPr>
        </p:nvSpPr>
        <p:spPr/>
        <p:txBody>
          <a:bodyPr/>
          <a:lstStyle/>
          <a:p>
            <a:fld id="{69E57DC2-970A-4B3E-BB1C-7A09969E49DF}" type="slidenum">
              <a:rPr lang="en-US" smtClean="0"/>
              <a:pPr/>
              <a:t>10</a:t>
            </a:fld>
            <a:endParaRPr lang="en-US"/>
          </a:p>
        </p:txBody>
      </p:sp>
    </p:spTree>
    <p:extLst>
      <p:ext uri="{BB962C8B-B14F-4D97-AF65-F5344CB8AC3E}">
        <p14:creationId xmlns:p14="http://schemas.microsoft.com/office/powerpoint/2010/main" val="3544109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Effective Sourcing Management</a:t>
            </a:r>
          </a:p>
        </p:txBody>
      </p:sp>
      <p:sp>
        <p:nvSpPr>
          <p:cNvPr id="3" name="Content Placeholder 2"/>
          <p:cNvSpPr>
            <a:spLocks noGrp="1"/>
          </p:cNvSpPr>
          <p:nvPr>
            <p:ph idx="1"/>
          </p:nvPr>
        </p:nvSpPr>
        <p:spPr/>
        <p:txBody>
          <a:bodyPr>
            <a:normAutofit lnSpcReduction="10000"/>
          </a:bodyPr>
          <a:lstStyle/>
          <a:p>
            <a:r>
              <a:rPr lang="en-US" dirty="0">
                <a:solidFill>
                  <a:srgbClr val="0070C0"/>
                </a:solidFill>
              </a:rPr>
              <a:t>Sourcing Strategy</a:t>
            </a:r>
            <a:r>
              <a:rPr lang="en-US" dirty="0"/>
              <a:t>: </a:t>
            </a:r>
          </a:p>
          <a:p>
            <a:pPr lvl="1"/>
            <a:r>
              <a:rPr lang="en-US" dirty="0"/>
              <a:t>Whether a company uses sourcing strategically or not, every organization should have an overall sourcing strategy. What is right for one organization is not necessarily right for another. </a:t>
            </a:r>
          </a:p>
          <a:p>
            <a:pPr lvl="1"/>
            <a:r>
              <a:rPr lang="en-US" dirty="0"/>
              <a:t>Companies should consider the following:</a:t>
            </a:r>
          </a:p>
          <a:p>
            <a:pPr lvl="2"/>
            <a:r>
              <a:rPr lang="en-US" dirty="0"/>
              <a:t>Develop an in-depth understanding of business drivers and strategy before developing a sourcing strategy</a:t>
            </a:r>
          </a:p>
          <a:p>
            <a:pPr lvl="2"/>
            <a:r>
              <a:rPr lang="en-US" dirty="0"/>
              <a:t>Then IT managers should develop a detailed understanding of the IT functions, processes, and overall portfolio. Without this, it is possible that too much or too little could be outsourced leading to significant problems.</a:t>
            </a:r>
          </a:p>
          <a:p>
            <a:pPr lvl="2"/>
            <a:r>
              <a:rPr lang="en-US" dirty="0"/>
              <a:t>Then they should apply their particular sourcing criteria to IT activities to determine which parts of IT can be successfully sourced.</a:t>
            </a:r>
          </a:p>
          <a:p>
            <a:pPr lvl="2"/>
            <a:r>
              <a:rPr lang="en-US" dirty="0"/>
              <a:t>Finally, the sourcing strategy must be continually tested and reevaluated as the industry, business industry and sourcing possibilities change frequently.</a:t>
            </a:r>
          </a:p>
        </p:txBody>
      </p:sp>
      <p:sp>
        <p:nvSpPr>
          <p:cNvPr id="4" name="Slide Number Placeholder 3"/>
          <p:cNvSpPr>
            <a:spLocks noGrp="1"/>
          </p:cNvSpPr>
          <p:nvPr>
            <p:ph type="sldNum" sz="quarter" idx="12"/>
          </p:nvPr>
        </p:nvSpPr>
        <p:spPr/>
        <p:txBody>
          <a:bodyPr/>
          <a:lstStyle/>
          <a:p>
            <a:fld id="{69E57DC2-970A-4B3E-BB1C-7A09969E49DF}" type="slidenum">
              <a:rPr lang="en-US" smtClean="0"/>
              <a:pPr/>
              <a:t>11</a:t>
            </a:fld>
            <a:endParaRPr lang="en-US"/>
          </a:p>
        </p:txBody>
      </p:sp>
    </p:spTree>
    <p:extLst>
      <p:ext uri="{BB962C8B-B14F-4D97-AF65-F5344CB8AC3E}">
        <p14:creationId xmlns:p14="http://schemas.microsoft.com/office/powerpoint/2010/main" val="341668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3"/>
          <p:cNvSpPr>
            <a:spLocks noGrp="1"/>
          </p:cNvSpPr>
          <p:nvPr>
            <p:ph type="title"/>
          </p:nvPr>
        </p:nvSpPr>
        <p:spPr/>
        <p:txBody>
          <a:bodyPr/>
          <a:lstStyle/>
          <a:p>
            <a:r>
              <a:rPr lang="en-US" dirty="0"/>
              <a:t>Effective Sourcing Management (Cont’d)</a:t>
            </a:r>
            <a:endParaRPr lang="en-US" altLang="en-US" dirty="0"/>
          </a:p>
        </p:txBody>
      </p:sp>
      <p:sp>
        <p:nvSpPr>
          <p:cNvPr id="5" name="Content Placeholder 4"/>
          <p:cNvSpPr>
            <a:spLocks noGrp="1"/>
          </p:cNvSpPr>
          <p:nvPr>
            <p:ph idx="1"/>
          </p:nvPr>
        </p:nvSpPr>
        <p:spPr/>
        <p:txBody>
          <a:bodyPr rtlCol="0">
            <a:normAutofit fontScale="92500"/>
          </a:bodyPr>
          <a:lstStyle/>
          <a:p>
            <a:pPr>
              <a:spcAft>
                <a:spcPts val="0"/>
              </a:spcAft>
              <a:defRPr/>
            </a:pPr>
            <a:r>
              <a:rPr lang="en-AU" dirty="0">
                <a:solidFill>
                  <a:srgbClr val="0070C0"/>
                </a:solidFill>
              </a:rPr>
              <a:t>Risk Management/Mitigation</a:t>
            </a:r>
            <a:r>
              <a:rPr lang="en-US" dirty="0"/>
              <a:t>:</a:t>
            </a:r>
            <a:endParaRPr lang="en-AU" dirty="0">
              <a:solidFill>
                <a:srgbClr val="0070C0"/>
              </a:solidFill>
            </a:endParaRPr>
          </a:p>
          <a:p>
            <a:pPr lvl="1">
              <a:spcAft>
                <a:spcPts val="0"/>
              </a:spcAft>
              <a:defRPr/>
            </a:pPr>
            <a:r>
              <a:rPr lang="en-AU" dirty="0"/>
              <a:t>Sourcing introduces new levels of risk to the organization. Loss of control, security and privacy problems, poor-quality work, hidden costs, lack of standards, unmet expectations, and bad publicity are just some of the problems that have been experienced.</a:t>
            </a:r>
          </a:p>
          <a:p>
            <a:pPr lvl="1">
              <a:spcAft>
                <a:spcPts val="0"/>
              </a:spcAft>
              <a:defRPr/>
            </a:pPr>
            <a:r>
              <a:rPr lang="en-AU" dirty="0"/>
              <a:t>It is important to consider risk management and mitigation when considering sourcing:</a:t>
            </a:r>
          </a:p>
          <a:p>
            <a:pPr lvl="2">
              <a:spcAft>
                <a:spcPts val="0"/>
              </a:spcAft>
              <a:defRPr/>
            </a:pPr>
            <a:r>
              <a:rPr lang="en-AU" dirty="0"/>
              <a:t>Detailed planning: Precise definitions of roles, responsibilities and expectations must be developed.</a:t>
            </a:r>
          </a:p>
          <a:p>
            <a:pPr lvl="2">
              <a:spcAft>
                <a:spcPts val="0"/>
              </a:spcAft>
              <a:defRPr/>
            </a:pPr>
            <a:r>
              <a:rPr lang="en-AU" dirty="0"/>
              <a:t>Monitoring and an audit trail must be incorporated into the contract.</a:t>
            </a:r>
          </a:p>
          <a:p>
            <a:pPr lvl="2">
              <a:spcAft>
                <a:spcPts val="0"/>
              </a:spcAft>
              <a:defRPr/>
            </a:pPr>
            <a:r>
              <a:rPr lang="en-AU" dirty="0"/>
              <a:t>All potential risks should be rated as to both the likelihood of occurrence and their impact if they do occur.</a:t>
            </a:r>
          </a:p>
          <a:p>
            <a:pPr lvl="2">
              <a:spcAft>
                <a:spcPts val="0"/>
              </a:spcAft>
              <a:defRPr/>
            </a:pPr>
            <a:r>
              <a:rPr lang="en-AU" dirty="0"/>
              <a:t>An exit strategy must be devised.</a:t>
            </a:r>
          </a:p>
          <a:p>
            <a:pPr lvl="2">
              <a:spcAft>
                <a:spcPts val="0"/>
              </a:spcAft>
              <a:defRPr/>
            </a:pPr>
            <a:r>
              <a:rPr lang="en-AU" dirty="0"/>
              <a:t>Exercise caution when moving into new avenues of sourcing.</a:t>
            </a:r>
            <a:endParaRPr lang="en-US" dirty="0"/>
          </a:p>
        </p:txBody>
      </p:sp>
    </p:spTree>
    <p:extLst>
      <p:ext uri="{BB962C8B-B14F-4D97-AF65-F5344CB8AC3E}">
        <p14:creationId xmlns:p14="http://schemas.microsoft.com/office/powerpoint/2010/main" val="1759184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dirty="0"/>
              <a:t>Effective Sourcing Management (Cont’d)</a:t>
            </a:r>
            <a:endParaRPr lang="en-US" altLang="en-US" dirty="0"/>
          </a:p>
        </p:txBody>
      </p:sp>
      <p:sp>
        <p:nvSpPr>
          <p:cNvPr id="3075" name="Content Placeholder 2"/>
          <p:cNvSpPr>
            <a:spLocks noGrp="1"/>
          </p:cNvSpPr>
          <p:nvPr>
            <p:ph idx="1"/>
          </p:nvPr>
        </p:nvSpPr>
        <p:spPr/>
        <p:txBody>
          <a:bodyPr/>
          <a:lstStyle/>
          <a:p>
            <a:r>
              <a:rPr lang="en-AU" altLang="en-US" dirty="0">
                <a:solidFill>
                  <a:srgbClr val="0070C0"/>
                </a:solidFill>
              </a:rPr>
              <a:t>Governance</a:t>
            </a:r>
            <a:r>
              <a:rPr lang="en-US" dirty="0"/>
              <a:t>:</a:t>
            </a:r>
            <a:endParaRPr lang="en-AU" altLang="en-US" dirty="0">
              <a:solidFill>
                <a:srgbClr val="0070C0"/>
              </a:solidFill>
            </a:endParaRPr>
          </a:p>
          <a:p>
            <a:pPr lvl="1" eaLnBrk="1" hangingPunct="1"/>
            <a:r>
              <a:rPr lang="en-AU" altLang="en-US" dirty="0"/>
              <a:t>“When the relationship between the client and the vendor is adversarial, the vendor will take advantage of gaps in the agreement. When there is mutual trust, vendors often work hard to deal fairly with the gaps.”</a:t>
            </a:r>
          </a:p>
          <a:p>
            <a:pPr lvl="1" eaLnBrk="1" hangingPunct="1"/>
            <a:r>
              <a:rPr lang="en-AU" altLang="en-US" dirty="0"/>
              <a:t>Ideally, an outsourcing relationship should be structured to ensure shared risk so both parties are incentivised to make it work.</a:t>
            </a:r>
            <a:endParaRPr lang="en-US" altLang="en-US" dirty="0"/>
          </a:p>
        </p:txBody>
      </p:sp>
    </p:spTree>
    <p:extLst>
      <p:ext uri="{BB962C8B-B14F-4D97-AF65-F5344CB8AC3E}">
        <p14:creationId xmlns:p14="http://schemas.microsoft.com/office/powerpoint/2010/main" val="2485183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Effective Sourcing Management (Cont’d)</a:t>
            </a:r>
            <a:endParaRPr lang="en-US" altLang="en-US" dirty="0"/>
          </a:p>
        </p:txBody>
      </p:sp>
      <p:sp>
        <p:nvSpPr>
          <p:cNvPr id="4099" name="Content Placeholder 2"/>
          <p:cNvSpPr>
            <a:spLocks noGrp="1"/>
          </p:cNvSpPr>
          <p:nvPr>
            <p:ph idx="1"/>
          </p:nvPr>
        </p:nvSpPr>
        <p:spPr/>
        <p:txBody>
          <a:bodyPr/>
          <a:lstStyle/>
          <a:p>
            <a:pPr eaLnBrk="1" hangingPunct="1"/>
            <a:r>
              <a:rPr lang="en-AU" altLang="en-US" dirty="0">
                <a:solidFill>
                  <a:srgbClr val="0070C0"/>
                </a:solidFill>
              </a:rPr>
              <a:t>Cost structure</a:t>
            </a:r>
            <a:r>
              <a:rPr lang="en-AU" altLang="en-US" dirty="0"/>
              <a:t>:</a:t>
            </a:r>
          </a:p>
          <a:p>
            <a:pPr lvl="1" eaLnBrk="1" hangingPunct="1"/>
            <a:r>
              <a:rPr lang="en-US" altLang="zh-CN" dirty="0"/>
              <a:t>Previously, vendors have profited from their ability to squeeze value from outsourced activities because they had a better and more detailed appreciation of their costs. Further, they were able to apply service-level agreements to their work, which IT organizations were often prohibited from doing.</a:t>
            </a:r>
          </a:p>
          <a:p>
            <a:pPr lvl="1" eaLnBrk="1" hangingPunct="1"/>
            <a:r>
              <a:rPr lang="en-US" altLang="en-US" dirty="0"/>
              <a:t>Nowadays, firms have a better understanding of the costs of outsourcing, including relationship management and contract management, which have frequently been underestimated in the past.</a:t>
            </a:r>
          </a:p>
          <a:p>
            <a:pPr lvl="1" eaLnBrk="1" hangingPunct="1"/>
            <a:r>
              <a:rPr lang="en-US" altLang="en-US" dirty="0"/>
              <a:t>Firms can now make more appropriate comparisons between the costs of doing an activity in-house and outsourcing.</a:t>
            </a:r>
            <a:endParaRPr lang="en-AU" altLang="en-US" dirty="0"/>
          </a:p>
          <a:p>
            <a:pPr lvl="1" eaLnBrk="1" hangingPunct="1"/>
            <a:endParaRPr lang="en-US" altLang="en-US" dirty="0"/>
          </a:p>
        </p:txBody>
      </p:sp>
    </p:spTree>
    <p:extLst>
      <p:ext uri="{BB962C8B-B14F-4D97-AF65-F5344CB8AC3E}">
        <p14:creationId xmlns:p14="http://schemas.microsoft.com/office/powerpoint/2010/main" val="4159501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en-US"/>
              <a:t>The Changing Role of IT</a:t>
            </a:r>
          </a:p>
        </p:txBody>
      </p:sp>
      <p:sp>
        <p:nvSpPr>
          <p:cNvPr id="5123" name="Content Placeholder 2"/>
          <p:cNvSpPr>
            <a:spLocks noGrp="1"/>
          </p:cNvSpPr>
          <p:nvPr>
            <p:ph idx="1"/>
          </p:nvPr>
        </p:nvSpPr>
        <p:spPr/>
        <p:txBody>
          <a:bodyPr/>
          <a:lstStyle/>
          <a:p>
            <a:pPr eaLnBrk="1" hangingPunct="1"/>
            <a:r>
              <a:rPr lang="en-US" altLang="en-US"/>
              <a:t>Solution delivery</a:t>
            </a:r>
          </a:p>
          <a:p>
            <a:pPr eaLnBrk="1" hangingPunct="1"/>
            <a:r>
              <a:rPr lang="en-US" altLang="en-US"/>
              <a:t>Task decomposition</a:t>
            </a:r>
          </a:p>
          <a:p>
            <a:pPr eaLnBrk="1" hangingPunct="1"/>
            <a:r>
              <a:rPr lang="en-US" altLang="en-US"/>
              <a:t>Task costing analysis</a:t>
            </a:r>
          </a:p>
          <a:p>
            <a:pPr eaLnBrk="1" hangingPunct="1"/>
            <a:r>
              <a:rPr lang="en-US" altLang="en-US"/>
              <a:t>Right-sourcing decision making</a:t>
            </a:r>
          </a:p>
          <a:p>
            <a:pPr eaLnBrk="1" hangingPunct="1"/>
            <a:r>
              <a:rPr lang="en-US" altLang="en-US"/>
              <a:t>Designing for collaboration and connectivity</a:t>
            </a:r>
          </a:p>
          <a:p>
            <a:pPr eaLnBrk="1" hangingPunct="1"/>
            <a:r>
              <a:rPr lang="en-US" altLang="en-US"/>
              <a:t>Supplier relationship management</a:t>
            </a:r>
          </a:p>
          <a:p>
            <a:pPr eaLnBrk="1" hangingPunct="1"/>
            <a:r>
              <a:rPr lang="en-US" altLang="en-US"/>
              <a:t>Contract management and monitoring</a:t>
            </a:r>
          </a:p>
          <a:p>
            <a:pPr eaLnBrk="1" hangingPunct="1"/>
            <a:r>
              <a:rPr lang="en-US" altLang="en-US"/>
              <a:t>Sourcing marketplace analysis</a:t>
            </a:r>
          </a:p>
        </p:txBody>
      </p:sp>
    </p:spTree>
    <p:extLst>
      <p:ext uri="{BB962C8B-B14F-4D97-AF65-F5344CB8AC3E}">
        <p14:creationId xmlns:p14="http://schemas.microsoft.com/office/powerpoint/2010/main" val="1488374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IT outsourcing is common nowadays.</a:t>
            </a:r>
          </a:p>
          <a:p>
            <a:r>
              <a:rPr lang="en-US" dirty="0"/>
              <a:t>Drivers behind IT outsourcing:</a:t>
            </a:r>
          </a:p>
          <a:p>
            <a:pPr lvl="1"/>
            <a:r>
              <a:rPr lang="en-US" dirty="0"/>
              <a:t>Access to a wider range of skilled resources (Professional)</a:t>
            </a:r>
          </a:p>
          <a:p>
            <a:pPr lvl="1"/>
            <a:r>
              <a:rPr lang="en-US" dirty="0"/>
              <a:t>Focus on their core strengths (Focus)</a:t>
            </a:r>
          </a:p>
          <a:p>
            <a:pPr lvl="1"/>
            <a:r>
              <a:rPr lang="en-US" dirty="0"/>
              <a:t>Speeds the time to market products and services (Timely)  </a:t>
            </a:r>
          </a:p>
          <a:p>
            <a:pPr lvl="1"/>
            <a:r>
              <a:rPr lang="en-US" dirty="0"/>
              <a:t>Lower operational cost, reduced up-front investment and the ability to convert fixed to variable cost (Cost) </a:t>
            </a:r>
          </a:p>
          <a:p>
            <a:r>
              <a:rPr lang="en-US" dirty="0"/>
              <a:t>As IT organizations have gained experience with outsourcing, they have learned to do it more effectively. The danger now is complacency.</a:t>
            </a:r>
          </a:p>
        </p:txBody>
      </p:sp>
      <p:sp>
        <p:nvSpPr>
          <p:cNvPr id="4" name="Slide Number Placeholder 3"/>
          <p:cNvSpPr>
            <a:spLocks noGrp="1"/>
          </p:cNvSpPr>
          <p:nvPr>
            <p:ph type="sldNum" sz="quarter" idx="12"/>
          </p:nvPr>
        </p:nvSpPr>
        <p:spPr/>
        <p:txBody>
          <a:bodyPr/>
          <a:lstStyle/>
          <a:p>
            <a:fld id="{69E57DC2-970A-4B3E-BB1C-7A09969E49DF}" type="slidenum">
              <a:rPr lang="en-US" smtClean="0"/>
              <a:pPr/>
              <a:t>2</a:t>
            </a:fld>
            <a:endParaRPr lang="en-US"/>
          </a:p>
        </p:txBody>
      </p:sp>
    </p:spTree>
    <p:extLst>
      <p:ext uri="{BB962C8B-B14F-4D97-AF65-F5344CB8AC3E}">
        <p14:creationId xmlns:p14="http://schemas.microsoft.com/office/powerpoint/2010/main" val="2067980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Evolution of Sourcing</a:t>
            </a:r>
          </a:p>
        </p:txBody>
      </p:sp>
      <p:sp>
        <p:nvSpPr>
          <p:cNvPr id="3" name="Content Placeholder 2"/>
          <p:cNvSpPr>
            <a:spLocks noGrp="1"/>
          </p:cNvSpPr>
          <p:nvPr>
            <p:ph idx="1"/>
          </p:nvPr>
        </p:nvSpPr>
        <p:spPr>
          <a:xfrm>
            <a:off x="1371600" y="1679875"/>
            <a:ext cx="10330932" cy="4825173"/>
          </a:xfrm>
        </p:spPr>
        <p:txBody>
          <a:bodyPr>
            <a:normAutofit/>
          </a:bodyPr>
          <a:lstStyle/>
          <a:p>
            <a:r>
              <a:rPr lang="en-US" dirty="0">
                <a:solidFill>
                  <a:srgbClr val="FF0000"/>
                </a:solidFill>
              </a:rPr>
              <a:t>* Outsourcing</a:t>
            </a:r>
            <a:r>
              <a:rPr lang="en-US" dirty="0"/>
              <a:t>: The transfer of some or all of a company’s IT activities to a third party that performs them on behalf of the enterprise.</a:t>
            </a:r>
          </a:p>
          <a:p>
            <a:r>
              <a:rPr lang="en-US" dirty="0"/>
              <a:t>* Three distinct but complementary approaches have emerged:</a:t>
            </a:r>
          </a:p>
          <a:p>
            <a:pPr lvl="1"/>
            <a:r>
              <a:rPr lang="en-US" dirty="0">
                <a:solidFill>
                  <a:srgbClr val="0070C0"/>
                </a:solidFill>
              </a:rPr>
              <a:t>Outsourcing for operational efficiency</a:t>
            </a:r>
            <a:r>
              <a:rPr lang="en-US" dirty="0"/>
              <a:t>: “Utility” functions of IT are transferred to an outsourcer, often along with company staff. The objective is to save money by sharing staff and resources with other companies in areas that do not make the company distinct that that have become routinized.</a:t>
            </a:r>
          </a:p>
          <a:p>
            <a:pPr lvl="1"/>
            <a:r>
              <a:rPr lang="en-US" dirty="0">
                <a:solidFill>
                  <a:srgbClr val="0070C0"/>
                </a:solidFill>
              </a:rPr>
              <a:t>Outsourcing for tactical support</a:t>
            </a:r>
            <a:r>
              <a:rPr lang="en-US" dirty="0"/>
              <a:t>: Used to help free up their own IT staff to perform selected support and development work and eliminate some of the peaks and valleys of the IT staffing cycle. The primary purpose is to become more flexible.</a:t>
            </a:r>
          </a:p>
          <a:p>
            <a:pPr lvl="1"/>
            <a:r>
              <a:rPr lang="en-US" dirty="0">
                <a:solidFill>
                  <a:srgbClr val="0070C0"/>
                </a:solidFill>
              </a:rPr>
              <a:t>Outsourcing for strategic impact</a:t>
            </a:r>
            <a:r>
              <a:rPr lang="en-US" dirty="0"/>
              <a:t>: Sourcing is increasingly recognized as a tool for achieving an organization’s strategic objectives as well as driving costs down and adding capacity. Outsourcing can give companies access to world-class capabilities, disciplines, quality and innovation. To this end, some have established strategic alliances with a few vendors.</a:t>
            </a:r>
          </a:p>
          <a:p>
            <a:pPr lvl="1"/>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3</a:t>
            </a:fld>
            <a:endParaRPr lang="en-US"/>
          </a:p>
        </p:txBody>
      </p:sp>
    </p:spTree>
    <p:extLst>
      <p:ext uri="{BB962C8B-B14F-4D97-AF65-F5344CB8AC3E}">
        <p14:creationId xmlns:p14="http://schemas.microsoft.com/office/powerpoint/2010/main" val="22966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Evolution of Sourcing (Cont’d)</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10718278"/>
              </p:ext>
            </p:extLst>
          </p:nvPr>
        </p:nvGraphicFramePr>
        <p:xfrm>
          <a:off x="1699247" y="2886400"/>
          <a:ext cx="9708428" cy="2565400"/>
        </p:xfrm>
        <a:graphic>
          <a:graphicData uri="http://schemas.openxmlformats.org/drawingml/2006/table">
            <a:tbl>
              <a:tblPr firstRow="1" bandRow="1">
                <a:tableStyleId>{5C22544A-7EE6-4342-B048-85BDC9FD1C3A}</a:tableStyleId>
              </a:tblPr>
              <a:tblGrid>
                <a:gridCol w="2427107">
                  <a:extLst>
                    <a:ext uri="{9D8B030D-6E8A-4147-A177-3AD203B41FA5}">
                      <a16:colId xmlns:a16="http://schemas.microsoft.com/office/drawing/2014/main" val="20000"/>
                    </a:ext>
                  </a:extLst>
                </a:gridCol>
                <a:gridCol w="2427107">
                  <a:extLst>
                    <a:ext uri="{9D8B030D-6E8A-4147-A177-3AD203B41FA5}">
                      <a16:colId xmlns:a16="http://schemas.microsoft.com/office/drawing/2014/main" val="20001"/>
                    </a:ext>
                  </a:extLst>
                </a:gridCol>
                <a:gridCol w="2427107">
                  <a:extLst>
                    <a:ext uri="{9D8B030D-6E8A-4147-A177-3AD203B41FA5}">
                      <a16:colId xmlns:a16="http://schemas.microsoft.com/office/drawing/2014/main" val="20002"/>
                    </a:ext>
                  </a:extLst>
                </a:gridCol>
                <a:gridCol w="2427107">
                  <a:extLst>
                    <a:ext uri="{9D8B030D-6E8A-4147-A177-3AD203B41FA5}">
                      <a16:colId xmlns:a16="http://schemas.microsoft.com/office/drawing/2014/main" val="20003"/>
                    </a:ext>
                  </a:extLst>
                </a:gridCol>
              </a:tblGrid>
              <a:tr h="370840">
                <a:tc>
                  <a:txBody>
                    <a:bodyPr/>
                    <a:lstStyle/>
                    <a:p>
                      <a:pPr algn="ctr"/>
                      <a:r>
                        <a:rPr lang="en-US" b="1" dirty="0"/>
                        <a:t>Approach</a:t>
                      </a:r>
                    </a:p>
                  </a:txBody>
                  <a:tcPr/>
                </a:tc>
                <a:tc>
                  <a:txBody>
                    <a:bodyPr/>
                    <a:lstStyle/>
                    <a:p>
                      <a:pPr algn="ctr"/>
                      <a:r>
                        <a:rPr lang="en-US" b="1" dirty="0"/>
                        <a:t>Driver</a:t>
                      </a:r>
                    </a:p>
                  </a:txBody>
                  <a:tcPr/>
                </a:tc>
                <a:tc>
                  <a:txBody>
                    <a:bodyPr/>
                    <a:lstStyle/>
                    <a:p>
                      <a:pPr algn="ctr"/>
                      <a:r>
                        <a:rPr lang="en-US" b="1" dirty="0"/>
                        <a:t>Activities</a:t>
                      </a:r>
                    </a:p>
                  </a:txBody>
                  <a:tcPr/>
                </a:tc>
                <a:tc>
                  <a:txBody>
                    <a:bodyPr/>
                    <a:lstStyle/>
                    <a:p>
                      <a:pPr algn="ctr"/>
                      <a:r>
                        <a:rPr lang="en-US" b="1" dirty="0"/>
                        <a:t>Relationship</a:t>
                      </a:r>
                    </a:p>
                  </a:txBody>
                  <a:tcPr/>
                </a:tc>
                <a:extLst>
                  <a:ext uri="{0D108BD9-81ED-4DB2-BD59-A6C34878D82A}">
                    <a16:rowId xmlns:a16="http://schemas.microsoft.com/office/drawing/2014/main" val="10000"/>
                  </a:ext>
                </a:extLst>
              </a:tr>
              <a:tr h="370840">
                <a:tc>
                  <a:txBody>
                    <a:bodyPr/>
                    <a:lstStyle/>
                    <a:p>
                      <a:r>
                        <a:rPr lang="en-US" dirty="0"/>
                        <a:t>Operational Effectiveness</a:t>
                      </a:r>
                    </a:p>
                  </a:txBody>
                  <a:tcPr/>
                </a:tc>
                <a:tc>
                  <a:txBody>
                    <a:bodyPr/>
                    <a:lstStyle/>
                    <a:p>
                      <a:r>
                        <a:rPr lang="en-US" dirty="0"/>
                        <a:t>Cost reduction</a:t>
                      </a:r>
                    </a:p>
                  </a:txBody>
                  <a:tcPr/>
                </a:tc>
                <a:tc>
                  <a:txBody>
                    <a:bodyPr/>
                    <a:lstStyle/>
                    <a:p>
                      <a:r>
                        <a:rPr lang="en-US" dirty="0"/>
                        <a:t>Infrastructure, operations, support</a:t>
                      </a:r>
                    </a:p>
                  </a:txBody>
                  <a:tcPr/>
                </a:tc>
                <a:tc>
                  <a:txBody>
                    <a:bodyPr/>
                    <a:lstStyle/>
                    <a:p>
                      <a:r>
                        <a:rPr lang="en-US" dirty="0"/>
                        <a:t>Fee-for-service</a:t>
                      </a:r>
                    </a:p>
                  </a:txBody>
                  <a:tcPr/>
                </a:tc>
                <a:extLst>
                  <a:ext uri="{0D108BD9-81ED-4DB2-BD59-A6C34878D82A}">
                    <a16:rowId xmlns:a16="http://schemas.microsoft.com/office/drawing/2014/main" val="10001"/>
                  </a:ext>
                </a:extLst>
              </a:tr>
              <a:tr h="370840">
                <a:tc>
                  <a:txBody>
                    <a:bodyPr/>
                    <a:lstStyle/>
                    <a:p>
                      <a:r>
                        <a:rPr lang="en-US" dirty="0"/>
                        <a:t>Tactical</a:t>
                      </a:r>
                      <a:r>
                        <a:rPr lang="en-US" baseline="0" dirty="0"/>
                        <a:t> Support</a:t>
                      </a:r>
                      <a:endParaRPr lang="en-US" dirty="0"/>
                    </a:p>
                  </a:txBody>
                  <a:tcPr/>
                </a:tc>
                <a:tc>
                  <a:txBody>
                    <a:bodyPr/>
                    <a:lstStyle/>
                    <a:p>
                      <a:r>
                        <a:rPr lang="en-US" dirty="0"/>
                        <a:t>Capacity, flexibility</a:t>
                      </a:r>
                    </a:p>
                  </a:txBody>
                  <a:tcPr/>
                </a:tc>
                <a:tc>
                  <a:txBody>
                    <a:bodyPr/>
                    <a:lstStyle/>
                    <a:p>
                      <a:r>
                        <a:rPr lang="en-US" dirty="0"/>
                        <a:t>Mature technology, new technology</a:t>
                      </a:r>
                    </a:p>
                  </a:txBody>
                  <a:tcPr/>
                </a:tc>
                <a:tc>
                  <a:txBody>
                    <a:bodyPr/>
                    <a:lstStyle/>
                    <a:p>
                      <a:r>
                        <a:rPr lang="en-US" dirty="0"/>
                        <a:t>Partnership</a:t>
                      </a:r>
                    </a:p>
                  </a:txBody>
                  <a:tcPr/>
                </a:tc>
                <a:extLst>
                  <a:ext uri="{0D108BD9-81ED-4DB2-BD59-A6C34878D82A}">
                    <a16:rowId xmlns:a16="http://schemas.microsoft.com/office/drawing/2014/main" val="10002"/>
                  </a:ext>
                </a:extLst>
              </a:tr>
              <a:tr h="370840">
                <a:tc>
                  <a:txBody>
                    <a:bodyPr/>
                    <a:lstStyle/>
                    <a:p>
                      <a:r>
                        <a:rPr lang="en-US" dirty="0"/>
                        <a:t>Strategic Impact</a:t>
                      </a:r>
                    </a:p>
                  </a:txBody>
                  <a:tcPr/>
                </a:tc>
                <a:tc>
                  <a:txBody>
                    <a:bodyPr/>
                    <a:lstStyle/>
                    <a:p>
                      <a:r>
                        <a:rPr lang="en-US" dirty="0"/>
                        <a:t>Focus, business value</a:t>
                      </a:r>
                    </a:p>
                  </a:txBody>
                  <a:tcPr/>
                </a:tc>
                <a:tc>
                  <a:txBody>
                    <a:bodyPr/>
                    <a:lstStyle/>
                    <a:p>
                      <a:r>
                        <a:rPr lang="en-US" dirty="0"/>
                        <a:t>Process, transformation, innovation</a:t>
                      </a:r>
                    </a:p>
                  </a:txBody>
                  <a:tcPr/>
                </a:tc>
                <a:tc>
                  <a:txBody>
                    <a:bodyPr/>
                    <a:lstStyle/>
                    <a:p>
                      <a:r>
                        <a:rPr lang="en-US" dirty="0"/>
                        <a:t>Strategic alliance</a:t>
                      </a:r>
                    </a:p>
                  </a:txBody>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12"/>
          </p:nvPr>
        </p:nvSpPr>
        <p:spPr/>
        <p:txBody>
          <a:bodyPr/>
          <a:lstStyle/>
          <a:p>
            <a:fld id="{69E57DC2-970A-4B3E-BB1C-7A09969E49DF}" type="slidenum">
              <a:rPr lang="en-US" smtClean="0"/>
              <a:pPr/>
              <a:t>4</a:t>
            </a:fld>
            <a:endParaRPr lang="en-US"/>
          </a:p>
        </p:txBody>
      </p:sp>
      <p:sp>
        <p:nvSpPr>
          <p:cNvPr id="6" name="TextBox 5"/>
          <p:cNvSpPr txBox="1"/>
          <p:nvPr/>
        </p:nvSpPr>
        <p:spPr>
          <a:xfrm>
            <a:off x="4080238" y="2308339"/>
            <a:ext cx="4913653" cy="369332"/>
          </a:xfrm>
          <a:prstGeom prst="rect">
            <a:avLst/>
          </a:prstGeom>
          <a:noFill/>
        </p:spPr>
        <p:txBody>
          <a:bodyPr wrap="none" rtlCol="0">
            <a:spAutoFit/>
          </a:bodyPr>
          <a:lstStyle/>
          <a:p>
            <a:r>
              <a:rPr lang="en-US" b="1" dirty="0"/>
              <a:t>Three Complementary Approaches to IT Sourcing</a:t>
            </a:r>
          </a:p>
        </p:txBody>
      </p:sp>
    </p:spTree>
    <p:extLst>
      <p:ext uri="{BB962C8B-B14F-4D97-AF65-F5344CB8AC3E}">
        <p14:creationId xmlns:p14="http://schemas.microsoft.com/office/powerpoint/2010/main" val="2558382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Evolution of Sourcing (Cont’d)</a:t>
            </a:r>
          </a:p>
        </p:txBody>
      </p:sp>
      <p:sp>
        <p:nvSpPr>
          <p:cNvPr id="3" name="Content Placeholder 2"/>
          <p:cNvSpPr>
            <a:spLocks noGrp="1"/>
          </p:cNvSpPr>
          <p:nvPr>
            <p:ph idx="1"/>
          </p:nvPr>
        </p:nvSpPr>
        <p:spPr>
          <a:xfrm>
            <a:off x="1371600" y="1593498"/>
            <a:ext cx="10330932" cy="5114088"/>
          </a:xfrm>
        </p:spPr>
        <p:txBody>
          <a:bodyPr>
            <a:normAutofit/>
          </a:bodyPr>
          <a:lstStyle/>
          <a:p>
            <a:r>
              <a:rPr lang="en-US" dirty="0"/>
              <a:t>** Success factors of outsourcing:</a:t>
            </a:r>
          </a:p>
          <a:p>
            <a:pPr lvl="1"/>
            <a:r>
              <a:rPr lang="en-US" dirty="0">
                <a:solidFill>
                  <a:srgbClr val="0070C0"/>
                </a:solidFill>
              </a:rPr>
              <a:t>Use selective sourcing</a:t>
            </a:r>
            <a:r>
              <a:rPr lang="en-US" dirty="0"/>
              <a:t>: Careful selection of what to outsource and what to retain in-house is a demonstrably more effective approach than total outsourcing or total insourcing.</a:t>
            </a:r>
          </a:p>
          <a:p>
            <a:pPr lvl="1"/>
            <a:r>
              <a:rPr lang="en-US" dirty="0">
                <a:solidFill>
                  <a:srgbClr val="0070C0"/>
                </a:solidFill>
              </a:rPr>
              <a:t>Have joint business-IT sponsorship</a:t>
            </a:r>
            <a:r>
              <a:rPr lang="en-US" dirty="0"/>
              <a:t>: When both business and IT executives are involved in making outsourcing decisions, the results are far more likely to meet expectations than when either group acts alone.</a:t>
            </a:r>
          </a:p>
          <a:p>
            <a:pPr lvl="1"/>
            <a:r>
              <a:rPr lang="en-US" dirty="0">
                <a:solidFill>
                  <a:srgbClr val="0070C0"/>
                </a:solidFill>
              </a:rPr>
              <a:t>Ensure a thorough comparison with internal operations</a:t>
            </a:r>
            <a:r>
              <a:rPr lang="en-US" dirty="0"/>
              <a:t>: Too often companies don’t get expected savings because they forget to include or identify the hidden costs involved in outsourcing when problems such as extra maintenance or consulting fees arise.</a:t>
            </a:r>
          </a:p>
          <a:p>
            <a:pPr lvl="1"/>
            <a:r>
              <a:rPr lang="en-US" dirty="0">
                <a:solidFill>
                  <a:srgbClr val="0070C0"/>
                </a:solidFill>
              </a:rPr>
              <a:t>Develop a detailed contract</a:t>
            </a:r>
            <a:r>
              <a:rPr lang="en-US" dirty="0"/>
              <a:t>: Tight contracts with carefully thought-out flexibility, evolution, and reversibility clauses lead to more successful sourcing.</a:t>
            </a:r>
          </a:p>
          <a:p>
            <a:pPr lvl="1"/>
            <a:r>
              <a:rPr lang="en-US" dirty="0">
                <a:solidFill>
                  <a:srgbClr val="0070C0"/>
                </a:solidFill>
              </a:rPr>
              <a:t>Limit the length of the contract</a:t>
            </a:r>
            <a:r>
              <a:rPr lang="en-US" dirty="0"/>
              <a:t>: short-term contracts (one to three years) are more likely to be successful than mid- or long-term contracts. This is because they involve less uncertainty, motivate supplier performance, help ensure a fair market price for services and enable recovery from mistakes more quickly. </a:t>
            </a:r>
          </a:p>
        </p:txBody>
      </p:sp>
      <p:sp>
        <p:nvSpPr>
          <p:cNvPr id="4" name="Slide Number Placeholder 3"/>
          <p:cNvSpPr>
            <a:spLocks noGrp="1"/>
          </p:cNvSpPr>
          <p:nvPr>
            <p:ph type="sldNum" sz="quarter" idx="12"/>
          </p:nvPr>
        </p:nvSpPr>
        <p:spPr/>
        <p:txBody>
          <a:bodyPr/>
          <a:lstStyle/>
          <a:p>
            <a:fld id="{69E57DC2-970A-4B3E-BB1C-7A09969E49DF}" type="slidenum">
              <a:rPr lang="en-US" smtClean="0"/>
              <a:pPr/>
              <a:t>5</a:t>
            </a:fld>
            <a:endParaRPr lang="en-US"/>
          </a:p>
        </p:txBody>
      </p:sp>
    </p:spTree>
    <p:extLst>
      <p:ext uri="{BB962C8B-B14F-4D97-AF65-F5344CB8AC3E}">
        <p14:creationId xmlns:p14="http://schemas.microsoft.com/office/powerpoint/2010/main" val="2216466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Offshore and Nearshore Outsourcing: Emerging Sourcing Models</a:t>
            </a:r>
          </a:p>
        </p:txBody>
      </p:sp>
      <p:sp>
        <p:nvSpPr>
          <p:cNvPr id="3" name="Content Placeholder 2"/>
          <p:cNvSpPr>
            <a:spLocks noGrp="1"/>
          </p:cNvSpPr>
          <p:nvPr>
            <p:ph idx="1"/>
          </p:nvPr>
        </p:nvSpPr>
        <p:spPr>
          <a:xfrm>
            <a:off x="1371600" y="2016446"/>
            <a:ext cx="10330932" cy="4780495"/>
          </a:xfrm>
        </p:spPr>
        <p:txBody>
          <a:bodyPr>
            <a:normAutofit/>
          </a:bodyPr>
          <a:lstStyle/>
          <a:p>
            <a:r>
              <a:rPr lang="en-US" dirty="0">
                <a:solidFill>
                  <a:srgbClr val="FF0000"/>
                </a:solidFill>
              </a:rPr>
              <a:t>* Offshoring outsourcing</a:t>
            </a:r>
            <a:r>
              <a:rPr lang="en-US" dirty="0"/>
              <a:t> (or </a:t>
            </a:r>
            <a:r>
              <a:rPr lang="en-US" dirty="0">
                <a:solidFill>
                  <a:srgbClr val="FF0000"/>
                </a:solidFill>
              </a:rPr>
              <a:t>offshoring</a:t>
            </a:r>
            <a:r>
              <a:rPr lang="en-US" dirty="0"/>
              <a:t>): Companies working with vendors in other countries.</a:t>
            </a:r>
          </a:p>
          <a:p>
            <a:r>
              <a:rPr lang="en-US" dirty="0"/>
              <a:t>More than 44% of Fortune 1000 companies are offshoring some activities.</a:t>
            </a:r>
          </a:p>
          <a:p>
            <a:r>
              <a:rPr lang="en-US" dirty="0"/>
              <a:t>Offshoring benefits: It is cheaper to do IT work outside the US. In developing countries, salaries are 40% to 60% lower than in the US. Even with additional travel and connectivity charges, companies are expecting to save 20% to 40% on costs. US vendors have to lower their prices or even set up centers in these developing countries.</a:t>
            </a:r>
          </a:p>
          <a:p>
            <a:r>
              <a:rPr lang="en-US" dirty="0"/>
              <a:t>Typical activities that are outsourced: helpdesk, personal computer repair, disaster recovery, back office processes, application maintenance, network management and operations, application and IT support, and problem resolution.</a:t>
            </a:r>
          </a:p>
          <a:p>
            <a:pPr lvl="1"/>
            <a:r>
              <a:rPr lang="en-US" dirty="0"/>
              <a:t>Typically </a:t>
            </a:r>
            <a:r>
              <a:rPr lang="en-US" dirty="0">
                <a:solidFill>
                  <a:srgbClr val="0070C0"/>
                </a:solidFill>
              </a:rPr>
              <a:t>routine</a:t>
            </a:r>
            <a:r>
              <a:rPr lang="en-US" dirty="0"/>
              <a:t> and </a:t>
            </a:r>
            <a:r>
              <a:rPr lang="en-US" dirty="0">
                <a:solidFill>
                  <a:srgbClr val="0070C0"/>
                </a:solidFill>
              </a:rPr>
              <a:t>straightforward</a:t>
            </a:r>
            <a:r>
              <a:rPr lang="en-US" dirty="0"/>
              <a:t> utility types of functions that most companies feel very comfortable outsourcing.</a:t>
            </a:r>
          </a:p>
          <a:p>
            <a:r>
              <a:rPr lang="en-US" dirty="0"/>
              <a:t>However, many outsourcers in India are also scaling up. </a:t>
            </a:r>
            <a:r>
              <a:rPr lang="en-US" dirty="0">
                <a:solidFill>
                  <a:srgbClr val="0070C0"/>
                </a:solidFill>
              </a:rPr>
              <a:t>Quality standards </a:t>
            </a:r>
            <a:r>
              <a:rPr lang="en-US" dirty="0"/>
              <a:t>are often higher than in North America. They are seeking a larger presence in the </a:t>
            </a:r>
            <a:r>
              <a:rPr lang="en-US" dirty="0">
                <a:solidFill>
                  <a:srgbClr val="0070C0"/>
                </a:solidFill>
              </a:rPr>
              <a:t>high-end software development</a:t>
            </a:r>
            <a:r>
              <a:rPr lang="en-US" dirty="0"/>
              <a:t> and </a:t>
            </a:r>
            <a:r>
              <a:rPr lang="en-US" dirty="0">
                <a:solidFill>
                  <a:srgbClr val="0070C0"/>
                </a:solidFill>
              </a:rPr>
              <a:t>consulting</a:t>
            </a:r>
            <a:r>
              <a:rPr lang="en-US" dirty="0"/>
              <a:t> areas of the market.</a:t>
            </a:r>
          </a:p>
        </p:txBody>
      </p:sp>
      <p:sp>
        <p:nvSpPr>
          <p:cNvPr id="4" name="Slide Number Placeholder 3"/>
          <p:cNvSpPr>
            <a:spLocks noGrp="1"/>
          </p:cNvSpPr>
          <p:nvPr>
            <p:ph type="sldNum" sz="quarter" idx="12"/>
          </p:nvPr>
        </p:nvSpPr>
        <p:spPr/>
        <p:txBody>
          <a:bodyPr/>
          <a:lstStyle/>
          <a:p>
            <a:fld id="{69E57DC2-970A-4B3E-BB1C-7A09969E49DF}" type="slidenum">
              <a:rPr lang="en-US" smtClean="0"/>
              <a:pPr/>
              <a:t>6</a:t>
            </a:fld>
            <a:endParaRPr lang="en-US"/>
          </a:p>
        </p:txBody>
      </p:sp>
    </p:spTree>
    <p:extLst>
      <p:ext uri="{BB962C8B-B14F-4D97-AF65-F5344CB8AC3E}">
        <p14:creationId xmlns:p14="http://schemas.microsoft.com/office/powerpoint/2010/main" val="3792246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Offshore and Nearshore Outsourcing: Emerging Sourcing Models (Cont’d)</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42634469"/>
              </p:ext>
            </p:extLst>
          </p:nvPr>
        </p:nvGraphicFramePr>
        <p:xfrm>
          <a:off x="1371599" y="2725542"/>
          <a:ext cx="10331448" cy="3510280"/>
        </p:xfrm>
        <a:graphic>
          <a:graphicData uri="http://schemas.openxmlformats.org/drawingml/2006/table">
            <a:tbl>
              <a:tblPr firstRow="1" bandRow="1">
                <a:tableStyleId>{5C22544A-7EE6-4342-B048-85BDC9FD1C3A}</a:tableStyleId>
              </a:tblPr>
              <a:tblGrid>
                <a:gridCol w="1291431">
                  <a:extLst>
                    <a:ext uri="{9D8B030D-6E8A-4147-A177-3AD203B41FA5}">
                      <a16:colId xmlns:a16="http://schemas.microsoft.com/office/drawing/2014/main" val="20000"/>
                    </a:ext>
                  </a:extLst>
                </a:gridCol>
                <a:gridCol w="1291431">
                  <a:extLst>
                    <a:ext uri="{9D8B030D-6E8A-4147-A177-3AD203B41FA5}">
                      <a16:colId xmlns:a16="http://schemas.microsoft.com/office/drawing/2014/main" val="20001"/>
                    </a:ext>
                  </a:extLst>
                </a:gridCol>
                <a:gridCol w="1159626">
                  <a:extLst>
                    <a:ext uri="{9D8B030D-6E8A-4147-A177-3AD203B41FA5}">
                      <a16:colId xmlns:a16="http://schemas.microsoft.com/office/drawing/2014/main" val="20002"/>
                    </a:ext>
                  </a:extLst>
                </a:gridCol>
                <a:gridCol w="1316498">
                  <a:extLst>
                    <a:ext uri="{9D8B030D-6E8A-4147-A177-3AD203B41FA5}">
                      <a16:colId xmlns:a16="http://schemas.microsoft.com/office/drawing/2014/main" val="20003"/>
                    </a:ext>
                  </a:extLst>
                </a:gridCol>
                <a:gridCol w="1119917">
                  <a:extLst>
                    <a:ext uri="{9D8B030D-6E8A-4147-A177-3AD203B41FA5}">
                      <a16:colId xmlns:a16="http://schemas.microsoft.com/office/drawing/2014/main" val="20004"/>
                    </a:ext>
                  </a:extLst>
                </a:gridCol>
                <a:gridCol w="1569683">
                  <a:extLst>
                    <a:ext uri="{9D8B030D-6E8A-4147-A177-3AD203B41FA5}">
                      <a16:colId xmlns:a16="http://schemas.microsoft.com/office/drawing/2014/main" val="20005"/>
                    </a:ext>
                  </a:extLst>
                </a:gridCol>
                <a:gridCol w="1200323">
                  <a:extLst>
                    <a:ext uri="{9D8B030D-6E8A-4147-A177-3AD203B41FA5}">
                      <a16:colId xmlns:a16="http://schemas.microsoft.com/office/drawing/2014/main" val="20006"/>
                    </a:ext>
                  </a:extLst>
                </a:gridCol>
                <a:gridCol w="1382539">
                  <a:extLst>
                    <a:ext uri="{9D8B030D-6E8A-4147-A177-3AD203B41FA5}">
                      <a16:colId xmlns:a16="http://schemas.microsoft.com/office/drawing/2014/main" val="20007"/>
                    </a:ext>
                  </a:extLst>
                </a:gridCol>
              </a:tblGrid>
              <a:tr h="370840">
                <a:tc>
                  <a:txBody>
                    <a:bodyPr/>
                    <a:lstStyle/>
                    <a:p>
                      <a:r>
                        <a:rPr lang="en-US" sz="1600" dirty="0"/>
                        <a:t>Country</a:t>
                      </a:r>
                    </a:p>
                  </a:txBody>
                  <a:tcPr/>
                </a:tc>
                <a:tc>
                  <a:txBody>
                    <a:bodyPr/>
                    <a:lstStyle/>
                    <a:p>
                      <a:r>
                        <a:rPr lang="en-US" sz="1600" dirty="0"/>
                        <a:t>Language</a:t>
                      </a:r>
                    </a:p>
                  </a:txBody>
                  <a:tcPr/>
                </a:tc>
                <a:tc>
                  <a:txBody>
                    <a:bodyPr/>
                    <a:lstStyle/>
                    <a:p>
                      <a:r>
                        <a:rPr lang="en-US" sz="1600" dirty="0"/>
                        <a:t>Cultural</a:t>
                      </a:r>
                      <a:r>
                        <a:rPr lang="en-US" sz="1600" baseline="0" dirty="0"/>
                        <a:t> Similarity</a:t>
                      </a:r>
                      <a:endParaRPr lang="en-US" sz="1600" dirty="0"/>
                    </a:p>
                  </a:txBody>
                  <a:tcPr/>
                </a:tc>
                <a:tc>
                  <a:txBody>
                    <a:bodyPr/>
                    <a:lstStyle/>
                    <a:p>
                      <a:r>
                        <a:rPr lang="en-US" sz="1600" dirty="0"/>
                        <a:t>Time Differential</a:t>
                      </a:r>
                    </a:p>
                  </a:txBody>
                  <a:tcPr/>
                </a:tc>
                <a:tc>
                  <a:txBody>
                    <a:bodyPr/>
                    <a:lstStyle/>
                    <a:p>
                      <a:r>
                        <a:rPr lang="en-US" sz="1600" dirty="0"/>
                        <a:t>Political Stability</a:t>
                      </a:r>
                    </a:p>
                  </a:txBody>
                  <a:tcPr/>
                </a:tc>
                <a:tc>
                  <a:txBody>
                    <a:bodyPr/>
                    <a:lstStyle/>
                    <a:p>
                      <a:r>
                        <a:rPr lang="en-US" sz="1600" dirty="0"/>
                        <a:t>Project Management Skills</a:t>
                      </a:r>
                    </a:p>
                  </a:txBody>
                  <a:tcPr/>
                </a:tc>
                <a:tc>
                  <a:txBody>
                    <a:bodyPr/>
                    <a:lstStyle/>
                    <a:p>
                      <a:r>
                        <a:rPr lang="en-US" sz="1600" dirty="0"/>
                        <a:t>Education</a:t>
                      </a:r>
                    </a:p>
                  </a:txBody>
                  <a:tcPr/>
                </a:tc>
                <a:tc>
                  <a:txBody>
                    <a:bodyPr/>
                    <a:lstStyle/>
                    <a:p>
                      <a:r>
                        <a:rPr lang="en-US" sz="1600" dirty="0"/>
                        <a:t>Infrastructure</a:t>
                      </a:r>
                    </a:p>
                  </a:txBody>
                  <a:tcPr/>
                </a:tc>
                <a:extLst>
                  <a:ext uri="{0D108BD9-81ED-4DB2-BD59-A6C34878D82A}">
                    <a16:rowId xmlns:a16="http://schemas.microsoft.com/office/drawing/2014/main" val="10000"/>
                  </a:ext>
                </a:extLst>
              </a:tr>
              <a:tr h="370840">
                <a:tc>
                  <a:txBody>
                    <a:bodyPr/>
                    <a:lstStyle/>
                    <a:p>
                      <a:r>
                        <a:rPr lang="en-US" sz="1600" dirty="0"/>
                        <a:t>Canada</a:t>
                      </a:r>
                    </a:p>
                  </a:txBody>
                  <a:tcPr/>
                </a:tc>
                <a:tc>
                  <a:txBody>
                    <a:bodyPr/>
                    <a:lstStyle/>
                    <a:p>
                      <a:r>
                        <a:rPr lang="en-US" sz="1600" dirty="0"/>
                        <a:t>English</a:t>
                      </a:r>
                    </a:p>
                  </a:txBody>
                  <a:tcPr/>
                </a:tc>
                <a:tc>
                  <a:txBody>
                    <a:bodyPr/>
                    <a:lstStyle/>
                    <a:p>
                      <a:r>
                        <a:rPr lang="en-US" sz="1600" dirty="0"/>
                        <a:t>Many</a:t>
                      </a:r>
                    </a:p>
                  </a:txBody>
                  <a:tcPr/>
                </a:tc>
                <a:tc>
                  <a:txBody>
                    <a:bodyPr/>
                    <a:lstStyle/>
                    <a:p>
                      <a:r>
                        <a:rPr lang="en-US" sz="1600" dirty="0"/>
                        <a:t>None</a:t>
                      </a:r>
                    </a:p>
                  </a:txBody>
                  <a:tcPr/>
                </a:tc>
                <a:tc>
                  <a:txBody>
                    <a:bodyPr/>
                    <a:lstStyle/>
                    <a:p>
                      <a:r>
                        <a:rPr lang="en-US" sz="1600" dirty="0"/>
                        <a:t>Excellent</a:t>
                      </a:r>
                    </a:p>
                  </a:txBody>
                  <a:tcPr/>
                </a:tc>
                <a:tc>
                  <a:txBody>
                    <a:bodyPr/>
                    <a:lstStyle/>
                    <a:p>
                      <a:r>
                        <a:rPr lang="en-US" sz="1600" dirty="0"/>
                        <a:t>Very good</a:t>
                      </a:r>
                    </a:p>
                  </a:txBody>
                  <a:tcPr/>
                </a:tc>
                <a:tc>
                  <a:txBody>
                    <a:bodyPr/>
                    <a:lstStyle/>
                    <a:p>
                      <a:r>
                        <a:rPr lang="en-US" sz="1600" dirty="0"/>
                        <a:t>Excellent</a:t>
                      </a:r>
                    </a:p>
                  </a:txBody>
                  <a:tcPr/>
                </a:tc>
                <a:tc>
                  <a:txBody>
                    <a:bodyPr/>
                    <a:lstStyle/>
                    <a:p>
                      <a:r>
                        <a:rPr lang="en-US" sz="1600" dirty="0"/>
                        <a:t>Excellent</a:t>
                      </a:r>
                    </a:p>
                  </a:txBody>
                  <a:tcPr/>
                </a:tc>
                <a:extLst>
                  <a:ext uri="{0D108BD9-81ED-4DB2-BD59-A6C34878D82A}">
                    <a16:rowId xmlns:a16="http://schemas.microsoft.com/office/drawing/2014/main" val="10001"/>
                  </a:ext>
                </a:extLst>
              </a:tr>
              <a:tr h="370840">
                <a:tc>
                  <a:txBody>
                    <a:bodyPr/>
                    <a:lstStyle/>
                    <a:p>
                      <a:r>
                        <a:rPr lang="en-US" sz="1600" dirty="0"/>
                        <a:t>India</a:t>
                      </a:r>
                    </a:p>
                  </a:txBody>
                  <a:tcPr/>
                </a:tc>
                <a:tc>
                  <a:txBody>
                    <a:bodyPr/>
                    <a:lstStyle/>
                    <a:p>
                      <a:r>
                        <a:rPr lang="en-US" sz="1600" dirty="0"/>
                        <a:t>Good English</a:t>
                      </a:r>
                    </a:p>
                  </a:txBody>
                  <a:tcPr/>
                </a:tc>
                <a:tc>
                  <a:txBody>
                    <a:bodyPr/>
                    <a:lstStyle/>
                    <a:p>
                      <a:r>
                        <a:rPr lang="en-US" sz="1600" dirty="0"/>
                        <a:t>Some</a:t>
                      </a:r>
                    </a:p>
                  </a:txBody>
                  <a:tcPr/>
                </a:tc>
                <a:tc>
                  <a:txBody>
                    <a:bodyPr/>
                    <a:lstStyle/>
                    <a:p>
                      <a:r>
                        <a:rPr lang="en-US" sz="1600" dirty="0"/>
                        <a:t>Large</a:t>
                      </a:r>
                    </a:p>
                  </a:txBody>
                  <a:tcPr/>
                </a:tc>
                <a:tc>
                  <a:txBody>
                    <a:bodyPr/>
                    <a:lstStyle/>
                    <a:p>
                      <a:r>
                        <a:rPr lang="en-US" sz="1600" dirty="0"/>
                        <a:t>Good</a:t>
                      </a:r>
                    </a:p>
                  </a:txBody>
                  <a:tcPr/>
                </a:tc>
                <a:tc>
                  <a:txBody>
                    <a:bodyPr/>
                    <a:lstStyle/>
                    <a:p>
                      <a:r>
                        <a:rPr lang="en-US" sz="1600" dirty="0"/>
                        <a:t>Excellent</a:t>
                      </a:r>
                    </a:p>
                  </a:txBody>
                  <a:tcPr/>
                </a:tc>
                <a:tc>
                  <a:txBody>
                    <a:bodyPr/>
                    <a:lstStyle/>
                    <a:p>
                      <a:r>
                        <a:rPr lang="en-US" sz="1600" dirty="0"/>
                        <a:t>Excellent</a:t>
                      </a:r>
                    </a:p>
                  </a:txBody>
                  <a:tcPr/>
                </a:tc>
                <a:tc>
                  <a:txBody>
                    <a:bodyPr/>
                    <a:lstStyle/>
                    <a:p>
                      <a:r>
                        <a:rPr lang="en-US" sz="1600" dirty="0"/>
                        <a:t>Improving</a:t>
                      </a:r>
                    </a:p>
                  </a:txBody>
                  <a:tcPr/>
                </a:tc>
                <a:extLst>
                  <a:ext uri="{0D108BD9-81ED-4DB2-BD59-A6C34878D82A}">
                    <a16:rowId xmlns:a16="http://schemas.microsoft.com/office/drawing/2014/main" val="10002"/>
                  </a:ext>
                </a:extLst>
              </a:tr>
              <a:tr h="370840">
                <a:tc>
                  <a:txBody>
                    <a:bodyPr/>
                    <a:lstStyle/>
                    <a:p>
                      <a:r>
                        <a:rPr lang="en-US" sz="1600" dirty="0"/>
                        <a:t>China</a:t>
                      </a:r>
                    </a:p>
                  </a:txBody>
                  <a:tcPr/>
                </a:tc>
                <a:tc>
                  <a:txBody>
                    <a:bodyPr/>
                    <a:lstStyle/>
                    <a:p>
                      <a:r>
                        <a:rPr lang="en-US" sz="1600" dirty="0"/>
                        <a:t>Limited English</a:t>
                      </a:r>
                    </a:p>
                  </a:txBody>
                  <a:tcPr/>
                </a:tc>
                <a:tc>
                  <a:txBody>
                    <a:bodyPr/>
                    <a:lstStyle/>
                    <a:p>
                      <a:r>
                        <a:rPr lang="en-US" sz="1600" dirty="0"/>
                        <a:t>Few</a:t>
                      </a:r>
                    </a:p>
                  </a:txBody>
                  <a:tcPr/>
                </a:tc>
                <a:tc>
                  <a:txBody>
                    <a:bodyPr/>
                    <a:lstStyle/>
                    <a:p>
                      <a:r>
                        <a:rPr lang="en-US" sz="1600" dirty="0"/>
                        <a:t>Large</a:t>
                      </a:r>
                    </a:p>
                  </a:txBody>
                  <a:tcPr/>
                </a:tc>
                <a:tc>
                  <a:txBody>
                    <a:bodyPr/>
                    <a:lstStyle/>
                    <a:p>
                      <a:r>
                        <a:rPr lang="en-US" sz="1600" dirty="0"/>
                        <a:t>Good</a:t>
                      </a:r>
                    </a:p>
                  </a:txBody>
                  <a:tcPr/>
                </a:tc>
                <a:tc>
                  <a:txBody>
                    <a:bodyPr/>
                    <a:lstStyle/>
                    <a:p>
                      <a:r>
                        <a:rPr lang="en-US" sz="1600" dirty="0"/>
                        <a:t>Unknown</a:t>
                      </a:r>
                    </a:p>
                  </a:txBody>
                  <a:tcPr/>
                </a:tc>
                <a:tc>
                  <a:txBody>
                    <a:bodyPr/>
                    <a:lstStyle/>
                    <a:p>
                      <a:r>
                        <a:rPr lang="en-US" sz="1600" dirty="0"/>
                        <a:t>Good</a:t>
                      </a:r>
                    </a:p>
                  </a:txBody>
                  <a:tcPr/>
                </a:tc>
                <a:tc>
                  <a:txBody>
                    <a:bodyPr/>
                    <a:lstStyle/>
                    <a:p>
                      <a:r>
                        <a:rPr lang="en-US" sz="1600" dirty="0"/>
                        <a:t>Good</a:t>
                      </a:r>
                    </a:p>
                  </a:txBody>
                  <a:tcPr/>
                </a:tc>
                <a:extLst>
                  <a:ext uri="{0D108BD9-81ED-4DB2-BD59-A6C34878D82A}">
                    <a16:rowId xmlns:a16="http://schemas.microsoft.com/office/drawing/2014/main" val="10003"/>
                  </a:ext>
                </a:extLst>
              </a:tr>
              <a:tr h="370840">
                <a:tc>
                  <a:txBody>
                    <a:bodyPr/>
                    <a:lstStyle/>
                    <a:p>
                      <a:r>
                        <a:rPr lang="en-US" sz="1600" dirty="0"/>
                        <a:t>Philippines</a:t>
                      </a:r>
                    </a:p>
                  </a:txBody>
                  <a:tcPr/>
                </a:tc>
                <a:tc>
                  <a:txBody>
                    <a:bodyPr/>
                    <a:lstStyle/>
                    <a:p>
                      <a:r>
                        <a:rPr lang="en-US" sz="1600" dirty="0"/>
                        <a:t>Good English</a:t>
                      </a:r>
                    </a:p>
                  </a:txBody>
                  <a:tcPr/>
                </a:tc>
                <a:tc>
                  <a:txBody>
                    <a:bodyPr/>
                    <a:lstStyle/>
                    <a:p>
                      <a:r>
                        <a:rPr lang="en-US" sz="1600" dirty="0"/>
                        <a:t>Some</a:t>
                      </a:r>
                    </a:p>
                  </a:txBody>
                  <a:tcPr/>
                </a:tc>
                <a:tc>
                  <a:txBody>
                    <a:bodyPr/>
                    <a:lstStyle/>
                    <a:p>
                      <a:r>
                        <a:rPr lang="en-US" sz="1600" dirty="0"/>
                        <a:t>Large</a:t>
                      </a:r>
                    </a:p>
                  </a:txBody>
                  <a:tcPr/>
                </a:tc>
                <a:tc>
                  <a:txBody>
                    <a:bodyPr/>
                    <a:lstStyle/>
                    <a:p>
                      <a:r>
                        <a:rPr lang="en-US" sz="1600" dirty="0"/>
                        <a:t>Good</a:t>
                      </a:r>
                    </a:p>
                  </a:txBody>
                  <a:tcPr/>
                </a:tc>
                <a:tc>
                  <a:txBody>
                    <a:bodyPr/>
                    <a:lstStyle/>
                    <a:p>
                      <a:r>
                        <a:rPr lang="en-US" sz="1600" dirty="0"/>
                        <a:t>Unknown</a:t>
                      </a:r>
                    </a:p>
                  </a:txBody>
                  <a:tcPr/>
                </a:tc>
                <a:tc>
                  <a:txBody>
                    <a:bodyPr/>
                    <a:lstStyle/>
                    <a:p>
                      <a:r>
                        <a:rPr lang="en-US" sz="1600" dirty="0"/>
                        <a:t>Good</a:t>
                      </a:r>
                    </a:p>
                  </a:txBody>
                  <a:tcPr/>
                </a:tc>
                <a:tc>
                  <a:txBody>
                    <a:bodyPr/>
                    <a:lstStyle/>
                    <a:p>
                      <a:r>
                        <a:rPr lang="en-US" sz="1600" dirty="0"/>
                        <a:t>Very good</a:t>
                      </a:r>
                    </a:p>
                  </a:txBody>
                  <a:tcPr/>
                </a:tc>
                <a:extLst>
                  <a:ext uri="{0D108BD9-81ED-4DB2-BD59-A6C34878D82A}">
                    <a16:rowId xmlns:a16="http://schemas.microsoft.com/office/drawing/2014/main" val="10004"/>
                  </a:ext>
                </a:extLst>
              </a:tr>
              <a:tr h="370840">
                <a:tc>
                  <a:txBody>
                    <a:bodyPr/>
                    <a:lstStyle/>
                    <a:p>
                      <a:r>
                        <a:rPr lang="en-US" sz="1600" dirty="0"/>
                        <a:t>Russia</a:t>
                      </a:r>
                    </a:p>
                  </a:txBody>
                  <a:tcPr/>
                </a:tc>
                <a:tc>
                  <a:txBody>
                    <a:bodyPr/>
                    <a:lstStyle/>
                    <a:p>
                      <a:r>
                        <a:rPr lang="en-US" sz="1600" dirty="0"/>
                        <a:t>Limited English</a:t>
                      </a:r>
                    </a:p>
                  </a:txBody>
                  <a:tcPr/>
                </a:tc>
                <a:tc>
                  <a:txBody>
                    <a:bodyPr/>
                    <a:lstStyle/>
                    <a:p>
                      <a:r>
                        <a:rPr lang="en-US" sz="1600" dirty="0"/>
                        <a:t>Few</a:t>
                      </a:r>
                    </a:p>
                  </a:txBody>
                  <a:tcPr/>
                </a:tc>
                <a:tc>
                  <a:txBody>
                    <a:bodyPr/>
                    <a:lstStyle/>
                    <a:p>
                      <a:r>
                        <a:rPr lang="en-US" sz="1600" dirty="0"/>
                        <a:t>Large</a:t>
                      </a:r>
                    </a:p>
                  </a:txBody>
                  <a:tcPr/>
                </a:tc>
                <a:tc>
                  <a:txBody>
                    <a:bodyPr/>
                    <a:lstStyle/>
                    <a:p>
                      <a:r>
                        <a:rPr lang="en-US" sz="1600" dirty="0"/>
                        <a:t>Fair</a:t>
                      </a:r>
                    </a:p>
                  </a:txBody>
                  <a:tcPr/>
                </a:tc>
                <a:tc>
                  <a:txBody>
                    <a:bodyPr/>
                    <a:lstStyle/>
                    <a:p>
                      <a:r>
                        <a:rPr lang="en-US" sz="1600" dirty="0"/>
                        <a:t>Poor</a:t>
                      </a:r>
                    </a:p>
                  </a:txBody>
                  <a:tcPr/>
                </a:tc>
                <a:tc>
                  <a:txBody>
                    <a:bodyPr/>
                    <a:lstStyle/>
                    <a:p>
                      <a:r>
                        <a:rPr lang="en-US" sz="1600" dirty="0"/>
                        <a:t>Good</a:t>
                      </a:r>
                    </a:p>
                  </a:txBody>
                  <a:tcPr/>
                </a:tc>
                <a:tc>
                  <a:txBody>
                    <a:bodyPr/>
                    <a:lstStyle/>
                    <a:p>
                      <a:r>
                        <a:rPr lang="en-US" sz="1600" dirty="0"/>
                        <a:t>Unknown</a:t>
                      </a:r>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69E57DC2-970A-4B3E-BB1C-7A09969E49DF}" type="slidenum">
              <a:rPr lang="en-US" smtClean="0"/>
              <a:pPr/>
              <a:t>7</a:t>
            </a:fld>
            <a:endParaRPr lang="en-US"/>
          </a:p>
        </p:txBody>
      </p:sp>
      <p:sp>
        <p:nvSpPr>
          <p:cNvPr id="6" name="TextBox 5"/>
          <p:cNvSpPr txBox="1"/>
          <p:nvPr/>
        </p:nvSpPr>
        <p:spPr>
          <a:xfrm>
            <a:off x="1298627" y="2323312"/>
            <a:ext cx="3652667" cy="369332"/>
          </a:xfrm>
          <a:prstGeom prst="rect">
            <a:avLst/>
          </a:prstGeom>
          <a:noFill/>
        </p:spPr>
        <p:txBody>
          <a:bodyPr wrap="none" rtlCol="0">
            <a:spAutoFit/>
          </a:bodyPr>
          <a:lstStyle/>
          <a:p>
            <a:r>
              <a:rPr lang="en-US" dirty="0"/>
              <a:t>A Comparison of Offshoring Nations</a:t>
            </a:r>
          </a:p>
        </p:txBody>
      </p:sp>
    </p:spTree>
    <p:extLst>
      <p:ext uri="{BB962C8B-B14F-4D97-AF65-F5344CB8AC3E}">
        <p14:creationId xmlns:p14="http://schemas.microsoft.com/office/powerpoint/2010/main" val="1338020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Offshore and Nearshore Outsourcing: Emerging Sourcing Models (Cont’d)</a:t>
            </a:r>
          </a:p>
        </p:txBody>
      </p:sp>
      <p:sp>
        <p:nvSpPr>
          <p:cNvPr id="3" name="Content Placeholder 2"/>
          <p:cNvSpPr>
            <a:spLocks noGrp="1"/>
          </p:cNvSpPr>
          <p:nvPr>
            <p:ph idx="1"/>
          </p:nvPr>
        </p:nvSpPr>
        <p:spPr>
          <a:xfrm>
            <a:off x="1371600" y="2081972"/>
            <a:ext cx="10330932" cy="4235429"/>
          </a:xfrm>
        </p:spPr>
        <p:txBody>
          <a:bodyPr>
            <a:normAutofit/>
          </a:bodyPr>
          <a:lstStyle/>
          <a:p>
            <a:r>
              <a:rPr lang="en-US" dirty="0"/>
              <a:t>Offshoring Risks: </a:t>
            </a:r>
          </a:p>
          <a:p>
            <a:pPr lvl="1">
              <a:tabLst>
                <a:tab pos="2001838" algn="l"/>
              </a:tabLst>
            </a:pPr>
            <a:r>
              <a:rPr lang="en-US" dirty="0">
                <a:solidFill>
                  <a:srgbClr val="0070C0"/>
                </a:solidFill>
              </a:rPr>
              <a:t>Hidden costs</a:t>
            </a:r>
            <a:r>
              <a:rPr lang="en-US" dirty="0"/>
              <a:t>: These include the cost of finding a vendor, drafting the contract, and managing the effort, as well as the cost of transitioning to a new vendor if the first doesn’t work out. </a:t>
            </a:r>
          </a:p>
          <a:p>
            <a:pPr lvl="1"/>
            <a:r>
              <a:rPr lang="en-US" dirty="0">
                <a:solidFill>
                  <a:srgbClr val="0070C0"/>
                </a:solidFill>
              </a:rPr>
              <a:t>Reduced control</a:t>
            </a:r>
            <a:r>
              <a:rPr lang="en-US" dirty="0"/>
              <a:t>: Although outsourcing in general reduces an organization’s control over how its services are delivered, offshore sourcing can greatly increase these risk </a:t>
            </a:r>
          </a:p>
          <a:p>
            <a:pPr lvl="1"/>
            <a:r>
              <a:rPr lang="en-US" dirty="0">
                <a:solidFill>
                  <a:srgbClr val="0070C0"/>
                </a:solidFill>
              </a:rPr>
              <a:t>Legal and political uncertainties</a:t>
            </a:r>
            <a:r>
              <a:rPr lang="en-US" dirty="0"/>
              <a:t>: Working in other countries means dealing with a wide variety of unfamiliar government regulations and restrictions, legal systems that may be unable to cope with the types of disputes that may arise between companies or between companies and the government, and weak intellectual property rights.</a:t>
            </a:r>
          </a:p>
        </p:txBody>
      </p:sp>
      <p:sp>
        <p:nvSpPr>
          <p:cNvPr id="4" name="Slide Number Placeholder 3"/>
          <p:cNvSpPr>
            <a:spLocks noGrp="1"/>
          </p:cNvSpPr>
          <p:nvPr>
            <p:ph type="sldNum" sz="quarter" idx="12"/>
          </p:nvPr>
        </p:nvSpPr>
        <p:spPr/>
        <p:txBody>
          <a:bodyPr/>
          <a:lstStyle/>
          <a:p>
            <a:fld id="{69E57DC2-970A-4B3E-BB1C-7A09969E49DF}" type="slidenum">
              <a:rPr lang="en-US" smtClean="0"/>
              <a:pPr/>
              <a:t>8</a:t>
            </a:fld>
            <a:endParaRPr lang="en-US"/>
          </a:p>
        </p:txBody>
      </p:sp>
    </p:spTree>
    <p:extLst>
      <p:ext uri="{BB962C8B-B14F-4D97-AF65-F5344CB8AC3E}">
        <p14:creationId xmlns:p14="http://schemas.microsoft.com/office/powerpoint/2010/main" val="807285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Offshore and Nearshore Outsourcing: Emerging Sourcing Models (Cont’d)</a:t>
            </a:r>
          </a:p>
        </p:txBody>
      </p:sp>
      <p:sp>
        <p:nvSpPr>
          <p:cNvPr id="3" name="Content Placeholder 2"/>
          <p:cNvSpPr>
            <a:spLocks noGrp="1"/>
          </p:cNvSpPr>
          <p:nvPr>
            <p:ph idx="1"/>
          </p:nvPr>
        </p:nvSpPr>
        <p:spPr>
          <a:xfrm>
            <a:off x="1371600" y="2195156"/>
            <a:ext cx="10330932" cy="4122246"/>
          </a:xfrm>
        </p:spPr>
        <p:txBody>
          <a:bodyPr/>
          <a:lstStyle/>
          <a:p>
            <a:r>
              <a:rPr lang="en-US" dirty="0"/>
              <a:t>Offshoring Risks: </a:t>
            </a:r>
          </a:p>
          <a:p>
            <a:pPr lvl="1"/>
            <a:r>
              <a:rPr lang="en-US" dirty="0">
                <a:solidFill>
                  <a:srgbClr val="0070C0"/>
                </a:solidFill>
              </a:rPr>
              <a:t>Cultural differences</a:t>
            </a:r>
            <a:r>
              <a:rPr lang="en-US" dirty="0"/>
              <a:t>: Different cultural backgrounds can cause numerous difficulties. In addition to language problems, such as mattes as the pace of daily life, employees’ relationship to authority, attitudes to security, and adherence to socialist principles can lead to misunderstandings that can be daunting.</a:t>
            </a:r>
          </a:p>
          <a:p>
            <a:pPr lvl="1"/>
            <a:r>
              <a:rPr lang="en-US" dirty="0">
                <a:solidFill>
                  <a:srgbClr val="0070C0"/>
                </a:solidFill>
              </a:rPr>
              <a:t>Social justice</a:t>
            </a:r>
            <a:r>
              <a:rPr lang="en-US" dirty="0"/>
              <a:t>: Practicing IT managers were also very aware of the “optics” of offshoring. Government organizations in particular are especially sensitive to the issues of moving jobs out of the country. </a:t>
            </a:r>
          </a:p>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9</a:t>
            </a:fld>
            <a:endParaRPr lang="en-US"/>
          </a:p>
        </p:txBody>
      </p:sp>
    </p:spTree>
    <p:extLst>
      <p:ext uri="{BB962C8B-B14F-4D97-AF65-F5344CB8AC3E}">
        <p14:creationId xmlns:p14="http://schemas.microsoft.com/office/powerpoint/2010/main" val="1572917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6586</TotalTime>
  <Words>1643</Words>
  <Application>Microsoft Office PowerPoint</Application>
  <PresentationFormat>Widescreen</PresentationFormat>
  <Paragraphs>157</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微軟正黑體</vt:lpstr>
      <vt:lpstr>新細明體</vt:lpstr>
      <vt:lpstr>华文新魏</vt:lpstr>
      <vt:lpstr>Arial</vt:lpstr>
      <vt:lpstr>Calibri</vt:lpstr>
      <vt:lpstr>Trebuchet MS</vt:lpstr>
      <vt:lpstr>Wingdings 3</vt:lpstr>
      <vt:lpstr>Facet</vt:lpstr>
      <vt:lpstr>    Strategic Planning for Information Systems    Section 7  IT Sourcing      Class Code: COMP423  H.Y Kan, Stanley   Room: (WUI CHI) - 4/F, N46B  Email: hykan@ipm.edu.mo     Tel: 8599-6883   </vt:lpstr>
      <vt:lpstr>Introduction</vt:lpstr>
      <vt:lpstr>The Evolution of Sourcing</vt:lpstr>
      <vt:lpstr>The Evolution of Sourcing (Cont’d)</vt:lpstr>
      <vt:lpstr>The Evolution of Sourcing (Cont’d)</vt:lpstr>
      <vt:lpstr>Offshore and Nearshore Outsourcing: Emerging Sourcing Models</vt:lpstr>
      <vt:lpstr>Offshore and Nearshore Outsourcing: Emerging Sourcing Models (Cont’d)</vt:lpstr>
      <vt:lpstr>Offshore and Nearshore Outsourcing: Emerging Sourcing Models (Cont’d)</vt:lpstr>
      <vt:lpstr>Offshore and Nearshore Outsourcing: Emerging Sourcing Models (Cont’d)</vt:lpstr>
      <vt:lpstr>Offshore and Nearshore Outsourcing: Emerging Sourcing Models (Cont’d)</vt:lpstr>
      <vt:lpstr>*** Effective Sourcing Management</vt:lpstr>
      <vt:lpstr>Effective Sourcing Management (Cont’d)</vt:lpstr>
      <vt:lpstr>Effective Sourcing Management (Cont’d)</vt:lpstr>
      <vt:lpstr>Effective Sourcing Management (Cont’d)</vt:lpstr>
      <vt:lpstr>The Changing Role of 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dc:title>
  <dc:creator>Wendy Hui</dc:creator>
  <cp:lastModifiedBy>KAN HO YIN WISELY, WISELY</cp:lastModifiedBy>
  <cp:revision>225</cp:revision>
  <dcterms:created xsi:type="dcterms:W3CDTF">2017-12-19T03:17:12Z</dcterms:created>
  <dcterms:modified xsi:type="dcterms:W3CDTF">2022-03-10T06:53:42Z</dcterms:modified>
</cp:coreProperties>
</file>