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49"/>
  </p:notesMasterIdLst>
  <p:handoutMasterIdLst>
    <p:handoutMasterId r:id="rId50"/>
  </p:handoutMasterIdLst>
  <p:sldIdLst>
    <p:sldId id="320" r:id="rId2"/>
    <p:sldId id="260" r:id="rId3"/>
    <p:sldId id="261" r:id="rId4"/>
    <p:sldId id="262" r:id="rId5"/>
    <p:sldId id="263" r:id="rId6"/>
    <p:sldId id="264" r:id="rId7"/>
    <p:sldId id="265" r:id="rId8"/>
    <p:sldId id="266" r:id="rId9"/>
    <p:sldId id="267" r:id="rId10"/>
    <p:sldId id="268" r:id="rId11"/>
    <p:sldId id="270" r:id="rId12"/>
    <p:sldId id="269" r:id="rId13"/>
    <p:sldId id="273" r:id="rId14"/>
    <p:sldId id="275" r:id="rId15"/>
    <p:sldId id="276" r:id="rId16"/>
    <p:sldId id="271" r:id="rId17"/>
    <p:sldId id="277" r:id="rId18"/>
    <p:sldId id="278" r:id="rId19"/>
    <p:sldId id="279" r:id="rId20"/>
    <p:sldId id="272" r:id="rId21"/>
    <p:sldId id="280" r:id="rId22"/>
    <p:sldId id="281" r:id="rId23"/>
    <p:sldId id="282" r:id="rId24"/>
    <p:sldId id="283" r:id="rId25"/>
    <p:sldId id="302" r:id="rId26"/>
    <p:sldId id="258" r:id="rId27"/>
    <p:sldId id="321" r:id="rId28"/>
    <p:sldId id="322" r:id="rId29"/>
    <p:sldId id="323" r:id="rId30"/>
    <p:sldId id="324" r:id="rId31"/>
    <p:sldId id="284" r:id="rId32"/>
    <p:sldId id="285" r:id="rId33"/>
    <p:sldId id="286" r:id="rId34"/>
    <p:sldId id="287" r:id="rId35"/>
    <p:sldId id="288" r:id="rId36"/>
    <p:sldId id="289" r:id="rId37"/>
    <p:sldId id="291" r:id="rId38"/>
    <p:sldId id="292" r:id="rId39"/>
    <p:sldId id="293" r:id="rId40"/>
    <p:sldId id="294" r:id="rId41"/>
    <p:sldId id="296" r:id="rId42"/>
    <p:sldId id="297" r:id="rId43"/>
    <p:sldId id="298" r:id="rId44"/>
    <p:sldId id="299" r:id="rId45"/>
    <p:sldId id="300" r:id="rId46"/>
    <p:sldId id="301" r:id="rId47"/>
    <p:sldId id="325" r:id="rId48"/>
  </p:sldIdLst>
  <p:sldSz cx="12192000" cy="6858000"/>
  <p:notesSz cx="6797675" cy="9929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79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42FF0-1BE1-4B02-9480-75F4F9D02D1B}" type="doc">
      <dgm:prSet loTypeId="urn:microsoft.com/office/officeart/2005/8/layout/default#1" loCatId="list" qsTypeId="urn:microsoft.com/office/officeart/2005/8/quickstyle/simple1#10" qsCatId="simple" csTypeId="urn:microsoft.com/office/officeart/2005/8/colors/accent1_3" csCatId="accent1" phldr="1"/>
      <dgm:spPr/>
      <dgm:t>
        <a:bodyPr/>
        <a:lstStyle/>
        <a:p>
          <a:endParaRPr lang="en-US"/>
        </a:p>
      </dgm:t>
    </dgm:pt>
    <dgm:pt modelId="{6677DB91-C1D1-4063-97F1-EE98B2F27599}">
      <dgm:prSet phldrT="[Text]"/>
      <dgm:spPr>
        <a:solidFill>
          <a:srgbClr val="002060"/>
        </a:solidFill>
      </dgm:spPr>
      <dgm:t>
        <a:bodyPr/>
        <a:lstStyle/>
        <a:p>
          <a:r>
            <a:rPr lang="en-US" dirty="0"/>
            <a:t>Top-line value</a:t>
          </a:r>
        </a:p>
      </dgm:t>
    </dgm:pt>
    <dgm:pt modelId="{F5D4BC1F-1B60-46E4-BD14-D117B31087B4}" type="parTrans" cxnId="{7E7027F5-6BC7-4D5F-9D36-EC37D542FC9D}">
      <dgm:prSet/>
      <dgm:spPr/>
      <dgm:t>
        <a:bodyPr/>
        <a:lstStyle/>
        <a:p>
          <a:endParaRPr lang="en-US"/>
        </a:p>
      </dgm:t>
    </dgm:pt>
    <dgm:pt modelId="{B68D273C-9304-475E-8E10-FC94FE154410}" type="sibTrans" cxnId="{7E7027F5-6BC7-4D5F-9D36-EC37D542FC9D}">
      <dgm:prSet/>
      <dgm:spPr/>
      <dgm:t>
        <a:bodyPr/>
        <a:lstStyle/>
        <a:p>
          <a:endParaRPr lang="en-US"/>
        </a:p>
      </dgm:t>
    </dgm:pt>
    <dgm:pt modelId="{5EDC8A3D-FD03-4857-A9F7-DFC84E303211}">
      <dgm:prSet phldrT="[Text]"/>
      <dgm:spPr>
        <a:solidFill>
          <a:srgbClr val="002060"/>
        </a:solidFill>
      </dgm:spPr>
      <dgm:t>
        <a:bodyPr/>
        <a:lstStyle/>
        <a:p>
          <a:r>
            <a:rPr lang="en-US" dirty="0"/>
            <a:t>Cost savings</a:t>
          </a:r>
        </a:p>
      </dgm:t>
    </dgm:pt>
    <dgm:pt modelId="{63FEE9A3-ECDD-42C9-9EF4-E7AFFDBDC573}" type="parTrans" cxnId="{26A6F475-477A-468A-8B5A-28A973D011DC}">
      <dgm:prSet/>
      <dgm:spPr/>
      <dgm:t>
        <a:bodyPr/>
        <a:lstStyle/>
        <a:p>
          <a:endParaRPr lang="en-US"/>
        </a:p>
      </dgm:t>
    </dgm:pt>
    <dgm:pt modelId="{B6CFA0A9-3FA1-418C-B07D-C72898B88B27}" type="sibTrans" cxnId="{26A6F475-477A-468A-8B5A-28A973D011DC}">
      <dgm:prSet/>
      <dgm:spPr/>
      <dgm:t>
        <a:bodyPr/>
        <a:lstStyle/>
        <a:p>
          <a:endParaRPr lang="en-US"/>
        </a:p>
      </dgm:t>
    </dgm:pt>
    <dgm:pt modelId="{22103AE2-A304-4AE3-B36A-69B7F7762702}">
      <dgm:prSet phldrT="[Text]"/>
      <dgm:spPr>
        <a:solidFill>
          <a:srgbClr val="002060"/>
        </a:solidFill>
      </dgm:spPr>
      <dgm:t>
        <a:bodyPr/>
        <a:lstStyle/>
        <a:p>
          <a:r>
            <a:rPr lang="en-US" dirty="0"/>
            <a:t>Effectiveness</a:t>
          </a:r>
        </a:p>
      </dgm:t>
    </dgm:pt>
    <dgm:pt modelId="{8A21B5D1-1FD5-4744-991A-FC5047F1151A}" type="parTrans" cxnId="{7544F711-2687-4CBA-B896-81F7102E192B}">
      <dgm:prSet/>
      <dgm:spPr/>
      <dgm:t>
        <a:bodyPr/>
        <a:lstStyle/>
        <a:p>
          <a:endParaRPr lang="en-US"/>
        </a:p>
      </dgm:t>
    </dgm:pt>
    <dgm:pt modelId="{8158455C-09F3-4DB8-83EF-68AAD3013C97}" type="sibTrans" cxnId="{7544F711-2687-4CBA-B896-81F7102E192B}">
      <dgm:prSet/>
      <dgm:spPr/>
      <dgm:t>
        <a:bodyPr/>
        <a:lstStyle/>
        <a:p>
          <a:endParaRPr lang="en-US"/>
        </a:p>
      </dgm:t>
    </dgm:pt>
    <dgm:pt modelId="{E650ECE2-792B-46D2-B8CC-D37C2D8FCAB9}">
      <dgm:prSet phldrT="[Text]"/>
      <dgm:spPr>
        <a:solidFill>
          <a:srgbClr val="002060"/>
        </a:solidFill>
      </dgm:spPr>
      <dgm:t>
        <a:bodyPr/>
        <a:lstStyle/>
        <a:p>
          <a:r>
            <a:rPr lang="en-US" dirty="0"/>
            <a:t>Accessibility of people</a:t>
          </a:r>
        </a:p>
      </dgm:t>
    </dgm:pt>
    <dgm:pt modelId="{0531FB41-C1B1-42EE-A847-F1099388112B}" type="parTrans" cxnId="{C9B9A76A-1758-4079-ABCE-75D9221A99E8}">
      <dgm:prSet/>
      <dgm:spPr/>
      <dgm:t>
        <a:bodyPr/>
        <a:lstStyle/>
        <a:p>
          <a:endParaRPr lang="en-US"/>
        </a:p>
      </dgm:t>
    </dgm:pt>
    <dgm:pt modelId="{99F219A5-5456-490C-A531-718524702EBB}" type="sibTrans" cxnId="{C9B9A76A-1758-4079-ABCE-75D9221A99E8}">
      <dgm:prSet/>
      <dgm:spPr/>
      <dgm:t>
        <a:bodyPr/>
        <a:lstStyle/>
        <a:p>
          <a:endParaRPr lang="en-US"/>
        </a:p>
      </dgm:t>
    </dgm:pt>
    <dgm:pt modelId="{BC017F2F-4D75-4DF8-AB72-4138F2A5A372}">
      <dgm:prSet phldrT="[Text]"/>
      <dgm:spPr>
        <a:solidFill>
          <a:srgbClr val="002060"/>
        </a:solidFill>
      </dgm:spPr>
      <dgm:t>
        <a:bodyPr/>
        <a:lstStyle/>
        <a:p>
          <a:r>
            <a:rPr lang="en-US" dirty="0"/>
            <a:t>Accessibility of information</a:t>
          </a:r>
        </a:p>
      </dgm:t>
    </dgm:pt>
    <dgm:pt modelId="{3F837274-6856-43AB-A7D9-14BDE2E491C3}" type="parTrans" cxnId="{C8CD10AA-6553-47F7-9B4E-C56AE1686C75}">
      <dgm:prSet/>
      <dgm:spPr/>
      <dgm:t>
        <a:bodyPr/>
        <a:lstStyle/>
        <a:p>
          <a:endParaRPr lang="en-US"/>
        </a:p>
      </dgm:t>
    </dgm:pt>
    <dgm:pt modelId="{76E2CE64-B313-4654-811C-E8A777DF98BB}" type="sibTrans" cxnId="{C8CD10AA-6553-47F7-9B4E-C56AE1686C75}">
      <dgm:prSet/>
      <dgm:spPr/>
      <dgm:t>
        <a:bodyPr/>
        <a:lstStyle/>
        <a:p>
          <a:endParaRPr lang="en-US"/>
        </a:p>
      </dgm:t>
    </dgm:pt>
    <dgm:pt modelId="{E2150A36-3719-4526-8606-40A5EBBF315D}">
      <dgm:prSet phldrT="[Text]"/>
      <dgm:spPr>
        <a:solidFill>
          <a:srgbClr val="002060"/>
        </a:solidFill>
      </dgm:spPr>
      <dgm:t>
        <a:bodyPr/>
        <a:lstStyle/>
        <a:p>
          <a:r>
            <a:rPr lang="en-US" dirty="0"/>
            <a:t>Flexibility</a:t>
          </a:r>
        </a:p>
      </dgm:t>
    </dgm:pt>
    <dgm:pt modelId="{F0D10C49-7DE4-4FC0-BE5E-D341673968E0}" type="parTrans" cxnId="{F543E79F-3D59-405E-838B-47733030894F}">
      <dgm:prSet/>
      <dgm:spPr/>
      <dgm:t>
        <a:bodyPr/>
        <a:lstStyle/>
        <a:p>
          <a:endParaRPr lang="en-US"/>
        </a:p>
      </dgm:t>
    </dgm:pt>
    <dgm:pt modelId="{4B4FEC71-9BCA-434B-BD30-9D2D0234A898}" type="sibTrans" cxnId="{F543E79F-3D59-405E-838B-47733030894F}">
      <dgm:prSet/>
      <dgm:spPr/>
      <dgm:t>
        <a:bodyPr/>
        <a:lstStyle/>
        <a:p>
          <a:endParaRPr lang="en-US"/>
        </a:p>
      </dgm:t>
    </dgm:pt>
    <dgm:pt modelId="{4C191366-4209-402A-9E80-32C1393A8533}">
      <dgm:prSet phldrT="[Text]"/>
      <dgm:spPr>
        <a:ln>
          <a:solidFill>
            <a:srgbClr val="002060"/>
          </a:solidFill>
        </a:ln>
      </dgm:spPr>
      <dgm:t>
        <a:bodyPr/>
        <a:lstStyle/>
        <a:p>
          <a:r>
            <a:rPr lang="en-US" b="1" i="1" dirty="0">
              <a:solidFill>
                <a:srgbClr val="002060"/>
              </a:solidFill>
            </a:rPr>
            <a:t>Potential business value from collaboration</a:t>
          </a:r>
        </a:p>
      </dgm:t>
    </dgm:pt>
    <dgm:pt modelId="{8BC7A8D7-FE7A-485C-96E5-55577BC6FDB6}" type="parTrans" cxnId="{3B390594-C27E-4693-A77B-A8A99D09BB39}">
      <dgm:prSet/>
      <dgm:spPr/>
      <dgm:t>
        <a:bodyPr/>
        <a:lstStyle/>
        <a:p>
          <a:endParaRPr lang="en-US"/>
        </a:p>
      </dgm:t>
    </dgm:pt>
    <dgm:pt modelId="{9BD5092C-14F1-4580-B8CD-B2942045A742}" type="sibTrans" cxnId="{3B390594-C27E-4693-A77B-A8A99D09BB39}">
      <dgm:prSet/>
      <dgm:spPr/>
      <dgm:t>
        <a:bodyPr/>
        <a:lstStyle/>
        <a:p>
          <a:endParaRPr lang="en-US"/>
        </a:p>
      </dgm:t>
    </dgm:pt>
    <dgm:pt modelId="{2C6B8E3C-4325-44B8-AED0-903E46AAA607}" type="pres">
      <dgm:prSet presAssocID="{01942FF0-1BE1-4B02-9480-75F4F9D02D1B}" presName="diagram" presStyleCnt="0">
        <dgm:presLayoutVars>
          <dgm:dir/>
          <dgm:resizeHandles val="exact"/>
        </dgm:presLayoutVars>
      </dgm:prSet>
      <dgm:spPr/>
    </dgm:pt>
    <dgm:pt modelId="{4755E554-85F3-4598-8C77-9E4148AB1826}" type="pres">
      <dgm:prSet presAssocID="{6677DB91-C1D1-4063-97F1-EE98B2F27599}" presName="node" presStyleLbl="node1" presStyleIdx="0" presStyleCnt="7" custScaleX="101000" custLinFactNeighborY="2020">
        <dgm:presLayoutVars>
          <dgm:bulletEnabled val="1"/>
        </dgm:presLayoutVars>
      </dgm:prSet>
      <dgm:spPr/>
    </dgm:pt>
    <dgm:pt modelId="{ACCB32F8-1C5F-462B-8C70-C349D63B2C55}" type="pres">
      <dgm:prSet presAssocID="{B68D273C-9304-475E-8E10-FC94FE154410}" presName="sibTrans" presStyleCnt="0"/>
      <dgm:spPr/>
    </dgm:pt>
    <dgm:pt modelId="{DF9EC04F-6C2F-4AF4-8606-95989E66980A}" type="pres">
      <dgm:prSet presAssocID="{5EDC8A3D-FD03-4857-A9F7-DFC84E303211}" presName="node" presStyleLbl="node1" presStyleIdx="1" presStyleCnt="7">
        <dgm:presLayoutVars>
          <dgm:bulletEnabled val="1"/>
        </dgm:presLayoutVars>
      </dgm:prSet>
      <dgm:spPr/>
    </dgm:pt>
    <dgm:pt modelId="{6265F16C-2A8E-40D9-A3B5-3695C371E69D}" type="pres">
      <dgm:prSet presAssocID="{B6CFA0A9-3FA1-418C-B07D-C72898B88B27}" presName="sibTrans" presStyleCnt="0"/>
      <dgm:spPr/>
    </dgm:pt>
    <dgm:pt modelId="{555DBCD9-A40B-4563-9D2F-27453B82AF80}" type="pres">
      <dgm:prSet presAssocID="{22103AE2-A304-4AE3-B36A-69B7F7762702}" presName="node" presStyleLbl="node1" presStyleIdx="2" presStyleCnt="7">
        <dgm:presLayoutVars>
          <dgm:bulletEnabled val="1"/>
        </dgm:presLayoutVars>
      </dgm:prSet>
      <dgm:spPr/>
    </dgm:pt>
    <dgm:pt modelId="{C232F667-4104-43BC-9ABB-FDCFA7E41153}" type="pres">
      <dgm:prSet presAssocID="{8158455C-09F3-4DB8-83EF-68AAD3013C97}" presName="sibTrans" presStyleCnt="0"/>
      <dgm:spPr/>
    </dgm:pt>
    <dgm:pt modelId="{1632F251-6DEE-40F5-9E9C-6A7CC71568B4}" type="pres">
      <dgm:prSet presAssocID="{E650ECE2-792B-46D2-B8CC-D37C2D8FCAB9}" presName="node" presStyleLbl="node1" presStyleIdx="3" presStyleCnt="7">
        <dgm:presLayoutVars>
          <dgm:bulletEnabled val="1"/>
        </dgm:presLayoutVars>
      </dgm:prSet>
      <dgm:spPr/>
    </dgm:pt>
    <dgm:pt modelId="{9CFCA232-06E1-48EA-8DBF-028A3E637A1C}" type="pres">
      <dgm:prSet presAssocID="{99F219A5-5456-490C-A531-718524702EBB}" presName="sibTrans" presStyleCnt="0"/>
      <dgm:spPr/>
    </dgm:pt>
    <dgm:pt modelId="{6B4E1EC6-B442-4567-8914-22706B02774E}" type="pres">
      <dgm:prSet presAssocID="{BC017F2F-4D75-4DF8-AB72-4138F2A5A372}" presName="node" presStyleLbl="node1" presStyleIdx="4" presStyleCnt="7">
        <dgm:presLayoutVars>
          <dgm:bulletEnabled val="1"/>
        </dgm:presLayoutVars>
      </dgm:prSet>
      <dgm:spPr/>
    </dgm:pt>
    <dgm:pt modelId="{BE031368-F68D-4B4B-B256-9326276D4F53}" type="pres">
      <dgm:prSet presAssocID="{76E2CE64-B313-4654-811C-E8A777DF98BB}" presName="sibTrans" presStyleCnt="0"/>
      <dgm:spPr/>
    </dgm:pt>
    <dgm:pt modelId="{F32B2780-1FB4-4F62-9FC6-409288957D44}" type="pres">
      <dgm:prSet presAssocID="{E2150A36-3719-4526-8606-40A5EBBF315D}" presName="node" presStyleLbl="node1" presStyleIdx="5" presStyleCnt="7">
        <dgm:presLayoutVars>
          <dgm:bulletEnabled val="1"/>
        </dgm:presLayoutVars>
      </dgm:prSet>
      <dgm:spPr/>
    </dgm:pt>
    <dgm:pt modelId="{C073C601-CF24-4725-87D4-81E3E069944F}" type="pres">
      <dgm:prSet presAssocID="{4B4FEC71-9BCA-434B-BD30-9D2D0234A898}" presName="sibTrans" presStyleCnt="0"/>
      <dgm:spPr/>
    </dgm:pt>
    <dgm:pt modelId="{5CAA84B4-7BD5-4187-9230-B5F28947EE7C}" type="pres">
      <dgm:prSet presAssocID="{4C191366-4209-402A-9E80-32C1393A8533}" presName="node" presStyleLbl="node1" presStyleIdx="6" presStyleCnt="7" custScaleX="304000">
        <dgm:presLayoutVars>
          <dgm:bulletEnabled val="1"/>
        </dgm:presLayoutVars>
      </dgm:prSet>
      <dgm:spPr/>
    </dgm:pt>
  </dgm:ptLst>
  <dgm:cxnLst>
    <dgm:cxn modelId="{23AEE00E-7E75-426B-9832-97F068A91A62}" type="presOf" srcId="{E650ECE2-792B-46D2-B8CC-D37C2D8FCAB9}" destId="{1632F251-6DEE-40F5-9E9C-6A7CC71568B4}" srcOrd="0" destOrd="0" presId="urn:microsoft.com/office/officeart/2005/8/layout/default#1"/>
    <dgm:cxn modelId="{44D60A0F-40CB-46F6-8E32-0A5495C95559}" type="presOf" srcId="{6677DB91-C1D1-4063-97F1-EE98B2F27599}" destId="{4755E554-85F3-4598-8C77-9E4148AB1826}" srcOrd="0" destOrd="0" presId="urn:microsoft.com/office/officeart/2005/8/layout/default#1"/>
    <dgm:cxn modelId="{7544F711-2687-4CBA-B896-81F7102E192B}" srcId="{01942FF0-1BE1-4B02-9480-75F4F9D02D1B}" destId="{22103AE2-A304-4AE3-B36A-69B7F7762702}" srcOrd="2" destOrd="0" parTransId="{8A21B5D1-1FD5-4744-991A-FC5047F1151A}" sibTransId="{8158455C-09F3-4DB8-83EF-68AAD3013C97}"/>
    <dgm:cxn modelId="{DD7BC548-8639-4A9D-A365-E08582B2FFE4}" type="presOf" srcId="{4C191366-4209-402A-9E80-32C1393A8533}" destId="{5CAA84B4-7BD5-4187-9230-B5F28947EE7C}" srcOrd="0" destOrd="0" presId="urn:microsoft.com/office/officeart/2005/8/layout/default#1"/>
    <dgm:cxn modelId="{C9B9A76A-1758-4079-ABCE-75D9221A99E8}" srcId="{01942FF0-1BE1-4B02-9480-75F4F9D02D1B}" destId="{E650ECE2-792B-46D2-B8CC-D37C2D8FCAB9}" srcOrd="3" destOrd="0" parTransId="{0531FB41-C1B1-42EE-A847-F1099388112B}" sibTransId="{99F219A5-5456-490C-A531-718524702EBB}"/>
    <dgm:cxn modelId="{26A6F475-477A-468A-8B5A-28A973D011DC}" srcId="{01942FF0-1BE1-4B02-9480-75F4F9D02D1B}" destId="{5EDC8A3D-FD03-4857-A9F7-DFC84E303211}" srcOrd="1" destOrd="0" parTransId="{63FEE9A3-ECDD-42C9-9EF4-E7AFFDBDC573}" sibTransId="{B6CFA0A9-3FA1-418C-B07D-C72898B88B27}"/>
    <dgm:cxn modelId="{CB76378B-6B93-40A5-AC57-C06EBA4CB501}" type="presOf" srcId="{01942FF0-1BE1-4B02-9480-75F4F9D02D1B}" destId="{2C6B8E3C-4325-44B8-AED0-903E46AAA607}" srcOrd="0" destOrd="0" presId="urn:microsoft.com/office/officeart/2005/8/layout/default#1"/>
    <dgm:cxn modelId="{6D019391-550F-45CE-9BAE-589796797A9C}" type="presOf" srcId="{22103AE2-A304-4AE3-B36A-69B7F7762702}" destId="{555DBCD9-A40B-4563-9D2F-27453B82AF80}" srcOrd="0" destOrd="0" presId="urn:microsoft.com/office/officeart/2005/8/layout/default#1"/>
    <dgm:cxn modelId="{3B390594-C27E-4693-A77B-A8A99D09BB39}" srcId="{01942FF0-1BE1-4B02-9480-75F4F9D02D1B}" destId="{4C191366-4209-402A-9E80-32C1393A8533}" srcOrd="6" destOrd="0" parTransId="{8BC7A8D7-FE7A-485C-96E5-55577BC6FDB6}" sibTransId="{9BD5092C-14F1-4580-B8CD-B2942045A742}"/>
    <dgm:cxn modelId="{34AA599D-DA7B-4CBE-A42B-D0F724C04DF0}" type="presOf" srcId="{E2150A36-3719-4526-8606-40A5EBBF315D}" destId="{F32B2780-1FB4-4F62-9FC6-409288957D44}" srcOrd="0" destOrd="0" presId="urn:microsoft.com/office/officeart/2005/8/layout/default#1"/>
    <dgm:cxn modelId="{F543E79F-3D59-405E-838B-47733030894F}" srcId="{01942FF0-1BE1-4B02-9480-75F4F9D02D1B}" destId="{E2150A36-3719-4526-8606-40A5EBBF315D}" srcOrd="5" destOrd="0" parTransId="{F0D10C49-7DE4-4FC0-BE5E-D341673968E0}" sibTransId="{4B4FEC71-9BCA-434B-BD30-9D2D0234A898}"/>
    <dgm:cxn modelId="{32F91CA1-38B9-4DA5-AAB1-28444F3DCBB7}" type="presOf" srcId="{5EDC8A3D-FD03-4857-A9F7-DFC84E303211}" destId="{DF9EC04F-6C2F-4AF4-8606-95989E66980A}" srcOrd="0" destOrd="0" presId="urn:microsoft.com/office/officeart/2005/8/layout/default#1"/>
    <dgm:cxn modelId="{9F8FBDA2-A42D-4A5B-86DF-F75D5B015EDB}" type="presOf" srcId="{BC017F2F-4D75-4DF8-AB72-4138F2A5A372}" destId="{6B4E1EC6-B442-4567-8914-22706B02774E}" srcOrd="0" destOrd="0" presId="urn:microsoft.com/office/officeart/2005/8/layout/default#1"/>
    <dgm:cxn modelId="{C8CD10AA-6553-47F7-9B4E-C56AE1686C75}" srcId="{01942FF0-1BE1-4B02-9480-75F4F9D02D1B}" destId="{BC017F2F-4D75-4DF8-AB72-4138F2A5A372}" srcOrd="4" destOrd="0" parTransId="{3F837274-6856-43AB-A7D9-14BDE2E491C3}" sibTransId="{76E2CE64-B313-4654-811C-E8A777DF98BB}"/>
    <dgm:cxn modelId="{7E7027F5-6BC7-4D5F-9D36-EC37D542FC9D}" srcId="{01942FF0-1BE1-4B02-9480-75F4F9D02D1B}" destId="{6677DB91-C1D1-4063-97F1-EE98B2F27599}" srcOrd="0" destOrd="0" parTransId="{F5D4BC1F-1B60-46E4-BD14-D117B31087B4}" sibTransId="{B68D273C-9304-475E-8E10-FC94FE154410}"/>
    <dgm:cxn modelId="{8EC08CA2-98D8-479F-975B-F7840C0A4ECD}" type="presParOf" srcId="{2C6B8E3C-4325-44B8-AED0-903E46AAA607}" destId="{4755E554-85F3-4598-8C77-9E4148AB1826}" srcOrd="0" destOrd="0" presId="urn:microsoft.com/office/officeart/2005/8/layout/default#1"/>
    <dgm:cxn modelId="{FED1A89C-C552-4DAE-AD2E-2AB485878E89}" type="presParOf" srcId="{2C6B8E3C-4325-44B8-AED0-903E46AAA607}" destId="{ACCB32F8-1C5F-462B-8C70-C349D63B2C55}" srcOrd="1" destOrd="0" presId="urn:microsoft.com/office/officeart/2005/8/layout/default#1"/>
    <dgm:cxn modelId="{D68E1FAB-9825-4630-B924-98EC67085AFB}" type="presParOf" srcId="{2C6B8E3C-4325-44B8-AED0-903E46AAA607}" destId="{DF9EC04F-6C2F-4AF4-8606-95989E66980A}" srcOrd="2" destOrd="0" presId="urn:microsoft.com/office/officeart/2005/8/layout/default#1"/>
    <dgm:cxn modelId="{2059698B-57C9-4083-90D5-CBA3EF1A92D7}" type="presParOf" srcId="{2C6B8E3C-4325-44B8-AED0-903E46AAA607}" destId="{6265F16C-2A8E-40D9-A3B5-3695C371E69D}" srcOrd="3" destOrd="0" presId="urn:microsoft.com/office/officeart/2005/8/layout/default#1"/>
    <dgm:cxn modelId="{D4543EA3-7D98-49CF-A890-78D6FA83FFAD}" type="presParOf" srcId="{2C6B8E3C-4325-44B8-AED0-903E46AAA607}" destId="{555DBCD9-A40B-4563-9D2F-27453B82AF80}" srcOrd="4" destOrd="0" presId="urn:microsoft.com/office/officeart/2005/8/layout/default#1"/>
    <dgm:cxn modelId="{DFE92F7D-09D2-44FC-9E8A-52958CFB56EF}" type="presParOf" srcId="{2C6B8E3C-4325-44B8-AED0-903E46AAA607}" destId="{C232F667-4104-43BC-9ABB-FDCFA7E41153}" srcOrd="5" destOrd="0" presId="urn:microsoft.com/office/officeart/2005/8/layout/default#1"/>
    <dgm:cxn modelId="{BFE88D05-B37F-4328-8636-05732597326B}" type="presParOf" srcId="{2C6B8E3C-4325-44B8-AED0-903E46AAA607}" destId="{1632F251-6DEE-40F5-9E9C-6A7CC71568B4}" srcOrd="6" destOrd="0" presId="urn:microsoft.com/office/officeart/2005/8/layout/default#1"/>
    <dgm:cxn modelId="{94A9C715-4BFF-43FA-AC94-94952757F2DE}" type="presParOf" srcId="{2C6B8E3C-4325-44B8-AED0-903E46AAA607}" destId="{9CFCA232-06E1-48EA-8DBF-028A3E637A1C}" srcOrd="7" destOrd="0" presId="urn:microsoft.com/office/officeart/2005/8/layout/default#1"/>
    <dgm:cxn modelId="{FC422798-A9FE-4B06-B93D-6BAC8461BF88}" type="presParOf" srcId="{2C6B8E3C-4325-44B8-AED0-903E46AAA607}" destId="{6B4E1EC6-B442-4567-8914-22706B02774E}" srcOrd="8" destOrd="0" presId="urn:microsoft.com/office/officeart/2005/8/layout/default#1"/>
    <dgm:cxn modelId="{C6628D78-D53C-4E41-9EF5-2A500D305F3B}" type="presParOf" srcId="{2C6B8E3C-4325-44B8-AED0-903E46AAA607}" destId="{BE031368-F68D-4B4B-B256-9326276D4F53}" srcOrd="9" destOrd="0" presId="urn:microsoft.com/office/officeart/2005/8/layout/default#1"/>
    <dgm:cxn modelId="{DD91B0BF-E5B6-44A4-AC71-8555CE80E859}" type="presParOf" srcId="{2C6B8E3C-4325-44B8-AED0-903E46AAA607}" destId="{F32B2780-1FB4-4F62-9FC6-409288957D44}" srcOrd="10" destOrd="0" presId="urn:microsoft.com/office/officeart/2005/8/layout/default#1"/>
    <dgm:cxn modelId="{3295AC83-0433-4B5B-89FA-70C31D9FA487}" type="presParOf" srcId="{2C6B8E3C-4325-44B8-AED0-903E46AAA607}" destId="{C073C601-CF24-4725-87D4-81E3E069944F}" srcOrd="11" destOrd="0" presId="urn:microsoft.com/office/officeart/2005/8/layout/default#1"/>
    <dgm:cxn modelId="{8EB0AE73-25BD-4395-B075-D9294A6BF7A7}" type="presParOf" srcId="{2C6B8E3C-4325-44B8-AED0-903E46AAA607}" destId="{5CAA84B4-7BD5-4187-9230-B5F28947EE7C}" srcOrd="12" destOrd="0" presId="urn:microsoft.com/office/officeart/2005/8/layout/defaul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75C55E-E9D3-486D-A115-5B18465B9FCE}" type="doc">
      <dgm:prSet loTypeId="urn:diagrams.loki3.com/BracketList+Icon" loCatId="list" qsTypeId="urn:microsoft.com/office/officeart/2005/8/quickstyle/simple1#11" qsCatId="simple" csTypeId="urn:microsoft.com/office/officeart/2005/8/colors/accent1_2#9" csCatId="accent1" phldr="1"/>
      <dgm:spPr/>
      <dgm:t>
        <a:bodyPr/>
        <a:lstStyle/>
        <a:p>
          <a:endParaRPr lang="en-US"/>
        </a:p>
      </dgm:t>
    </dgm:pt>
    <dgm:pt modelId="{C76539E1-DE6B-421E-B889-E2D1C799DC9E}">
      <dgm:prSet phldrT="[Text]"/>
      <dgm:spPr/>
      <dgm:t>
        <a:bodyPr/>
        <a:lstStyle/>
        <a:p>
          <a:r>
            <a:rPr lang="en-US" b="1" dirty="0"/>
            <a:t>People</a:t>
          </a:r>
        </a:p>
      </dgm:t>
    </dgm:pt>
    <dgm:pt modelId="{3B48614C-374D-41F8-880F-2183487493DF}" type="parTrans" cxnId="{8AD25520-4845-404A-8781-DD7D66FB6D65}">
      <dgm:prSet/>
      <dgm:spPr/>
      <dgm:t>
        <a:bodyPr/>
        <a:lstStyle/>
        <a:p>
          <a:endParaRPr lang="en-US"/>
        </a:p>
      </dgm:t>
    </dgm:pt>
    <dgm:pt modelId="{6AA580C2-66BD-4C3C-B40A-F02241880CF6}" type="sibTrans" cxnId="{8AD25520-4845-404A-8781-DD7D66FB6D65}">
      <dgm:prSet/>
      <dgm:spPr/>
      <dgm:t>
        <a:bodyPr/>
        <a:lstStyle/>
        <a:p>
          <a:endParaRPr lang="en-US"/>
        </a:p>
      </dgm:t>
    </dgm:pt>
    <dgm:pt modelId="{9CE8AE2C-0A71-483A-AB5A-96097B1BADA4}">
      <dgm:prSet phldrT="[Text]"/>
      <dgm:spPr>
        <a:solidFill>
          <a:srgbClr val="002060"/>
        </a:solidFill>
      </dgm:spPr>
      <dgm:t>
        <a:bodyPr/>
        <a:lstStyle/>
        <a:p>
          <a:r>
            <a:rPr lang="en-US" dirty="0"/>
            <a:t>Strong communication skills are essential.  Managers should create a collaborative environment, instead of solely monitoring productivity.</a:t>
          </a:r>
        </a:p>
      </dgm:t>
    </dgm:pt>
    <dgm:pt modelId="{A1AEBEA8-C0EF-4CF6-95A8-66BAFCDE7617}" type="parTrans" cxnId="{58EE2DF7-A50B-4122-AA48-BAADAB18A6E5}">
      <dgm:prSet/>
      <dgm:spPr/>
      <dgm:t>
        <a:bodyPr/>
        <a:lstStyle/>
        <a:p>
          <a:endParaRPr lang="en-US"/>
        </a:p>
      </dgm:t>
    </dgm:pt>
    <dgm:pt modelId="{A193D9FB-43F8-43A5-99A4-17F5A0F7BF10}" type="sibTrans" cxnId="{58EE2DF7-A50B-4122-AA48-BAADAB18A6E5}">
      <dgm:prSet/>
      <dgm:spPr/>
      <dgm:t>
        <a:bodyPr/>
        <a:lstStyle/>
        <a:p>
          <a:endParaRPr lang="en-US"/>
        </a:p>
      </dgm:t>
    </dgm:pt>
    <dgm:pt modelId="{038387B0-0BF4-4233-B5AA-A15278C93EE3}">
      <dgm:prSet phldrT="[Text]"/>
      <dgm:spPr/>
      <dgm:t>
        <a:bodyPr/>
        <a:lstStyle/>
        <a:p>
          <a:r>
            <a:rPr lang="en-US" b="1" dirty="0"/>
            <a:t>Program</a:t>
          </a:r>
        </a:p>
      </dgm:t>
    </dgm:pt>
    <dgm:pt modelId="{1E5B0BF4-9053-4537-880E-E3B7AA6845DA}" type="parTrans" cxnId="{9FB9887A-FA61-4332-B379-E12E880D5582}">
      <dgm:prSet/>
      <dgm:spPr/>
      <dgm:t>
        <a:bodyPr/>
        <a:lstStyle/>
        <a:p>
          <a:endParaRPr lang="en-US"/>
        </a:p>
      </dgm:t>
    </dgm:pt>
    <dgm:pt modelId="{29E23975-CAEB-4257-A7EA-B4E7E105B60C}" type="sibTrans" cxnId="{9FB9887A-FA61-4332-B379-E12E880D5582}">
      <dgm:prSet/>
      <dgm:spPr/>
      <dgm:t>
        <a:bodyPr/>
        <a:lstStyle/>
        <a:p>
          <a:endParaRPr lang="en-US"/>
        </a:p>
      </dgm:t>
    </dgm:pt>
    <dgm:pt modelId="{9AD232E4-3E4A-4A47-A89A-F8ED40DFEA4E}">
      <dgm:prSet phldrT="[Text]"/>
      <dgm:spPr>
        <a:solidFill>
          <a:srgbClr val="002060"/>
        </a:solidFill>
      </dgm:spPr>
      <dgm:t>
        <a:bodyPr/>
        <a:lstStyle/>
        <a:p>
          <a:r>
            <a:rPr lang="en-US" dirty="0"/>
            <a:t>Collaboration needs to be part of a coherent program to create and capture value, not just a series of stand-alone efforts.</a:t>
          </a:r>
        </a:p>
      </dgm:t>
    </dgm:pt>
    <dgm:pt modelId="{8C1EBDD9-3C3A-4553-A750-51EF3FB4C4C4}" type="parTrans" cxnId="{D15F33B7-AA93-4732-9702-4D880FA94E37}">
      <dgm:prSet/>
      <dgm:spPr/>
      <dgm:t>
        <a:bodyPr/>
        <a:lstStyle/>
        <a:p>
          <a:endParaRPr lang="en-US"/>
        </a:p>
      </dgm:t>
    </dgm:pt>
    <dgm:pt modelId="{7D313CF2-0697-468B-9064-F4845546E0D0}" type="sibTrans" cxnId="{D15F33B7-AA93-4732-9702-4D880FA94E37}">
      <dgm:prSet/>
      <dgm:spPr/>
      <dgm:t>
        <a:bodyPr/>
        <a:lstStyle/>
        <a:p>
          <a:endParaRPr lang="en-US"/>
        </a:p>
      </dgm:t>
    </dgm:pt>
    <dgm:pt modelId="{621FDED7-944D-418F-B13A-5A65A27D0932}">
      <dgm:prSet phldrT="[Text]"/>
      <dgm:spPr/>
      <dgm:t>
        <a:bodyPr/>
        <a:lstStyle/>
        <a:p>
          <a:r>
            <a:rPr lang="en-US" b="1" dirty="0"/>
            <a:t>Processes</a:t>
          </a:r>
        </a:p>
      </dgm:t>
    </dgm:pt>
    <dgm:pt modelId="{3E2065A5-248F-49DE-B7E0-163DA47797F7}" type="parTrans" cxnId="{FE976104-02A6-40BF-BA4A-99219A42B907}">
      <dgm:prSet/>
      <dgm:spPr/>
      <dgm:t>
        <a:bodyPr/>
        <a:lstStyle/>
        <a:p>
          <a:endParaRPr lang="en-US"/>
        </a:p>
      </dgm:t>
    </dgm:pt>
    <dgm:pt modelId="{67D341C5-F9ED-403A-A27E-9A5752BD48D1}" type="sibTrans" cxnId="{FE976104-02A6-40BF-BA4A-99219A42B907}">
      <dgm:prSet/>
      <dgm:spPr/>
      <dgm:t>
        <a:bodyPr/>
        <a:lstStyle/>
        <a:p>
          <a:endParaRPr lang="en-US"/>
        </a:p>
      </dgm:t>
    </dgm:pt>
    <dgm:pt modelId="{788EB249-1E92-4817-AA92-F3E02AE55DB2}">
      <dgm:prSet phldrT="[Text]"/>
      <dgm:spPr>
        <a:solidFill>
          <a:srgbClr val="002060"/>
        </a:solidFill>
      </dgm:spPr>
      <dgm:t>
        <a:bodyPr/>
        <a:lstStyle/>
        <a:p>
          <a:r>
            <a:rPr lang="en-US" dirty="0"/>
            <a:t>Processes that support innovations and collaborative teams need to be developed.</a:t>
          </a:r>
        </a:p>
      </dgm:t>
    </dgm:pt>
    <dgm:pt modelId="{158A2DB1-203C-4C6B-8458-ECD0A8E2CEC6}" type="parTrans" cxnId="{FBE5BD1F-D01E-46D6-8BEF-24A7D63A25D0}">
      <dgm:prSet/>
      <dgm:spPr/>
      <dgm:t>
        <a:bodyPr/>
        <a:lstStyle/>
        <a:p>
          <a:endParaRPr lang="en-US"/>
        </a:p>
      </dgm:t>
    </dgm:pt>
    <dgm:pt modelId="{4077206D-6A61-4413-AFF9-CAEA7ED6B1B0}" type="sibTrans" cxnId="{FBE5BD1F-D01E-46D6-8BEF-24A7D63A25D0}">
      <dgm:prSet/>
      <dgm:spPr/>
      <dgm:t>
        <a:bodyPr/>
        <a:lstStyle/>
        <a:p>
          <a:endParaRPr lang="en-US"/>
        </a:p>
      </dgm:t>
    </dgm:pt>
    <dgm:pt modelId="{E93086C1-96A3-4686-8328-F8C628BCF081}">
      <dgm:prSet phldrT="[Text]"/>
      <dgm:spPr/>
      <dgm:t>
        <a:bodyPr/>
        <a:lstStyle/>
        <a:p>
          <a:r>
            <a:rPr lang="en-US" b="1" dirty="0"/>
            <a:t>Platforms</a:t>
          </a:r>
        </a:p>
      </dgm:t>
    </dgm:pt>
    <dgm:pt modelId="{B25A8EBA-7060-4A80-A490-7331AA71BF99}" type="parTrans" cxnId="{419E52FC-2CB7-4842-B8D0-81D2BAE6A2F1}">
      <dgm:prSet/>
      <dgm:spPr/>
      <dgm:t>
        <a:bodyPr/>
        <a:lstStyle/>
        <a:p>
          <a:endParaRPr lang="en-US"/>
        </a:p>
      </dgm:t>
    </dgm:pt>
    <dgm:pt modelId="{65348BD7-EA2F-4D8D-A639-B2C5199A3039}" type="sibTrans" cxnId="{419E52FC-2CB7-4842-B8D0-81D2BAE6A2F1}">
      <dgm:prSet/>
      <dgm:spPr/>
      <dgm:t>
        <a:bodyPr/>
        <a:lstStyle/>
        <a:p>
          <a:endParaRPr lang="en-US"/>
        </a:p>
      </dgm:t>
    </dgm:pt>
    <dgm:pt modelId="{84F65DB8-E669-4EE1-A514-D5825E54B222}">
      <dgm:prSet phldrT="[Text]"/>
      <dgm:spPr>
        <a:solidFill>
          <a:srgbClr val="002060"/>
        </a:solidFill>
      </dgm:spPr>
      <dgm:t>
        <a:bodyPr/>
        <a:lstStyle/>
        <a:p>
          <a:r>
            <a:rPr lang="en-US" dirty="0"/>
            <a:t>These are the tools, technologies, and standards that enable people to share data and to work together.</a:t>
          </a:r>
        </a:p>
      </dgm:t>
    </dgm:pt>
    <dgm:pt modelId="{F0F7C7EB-B1DF-4113-80EF-C76FB85BD1E0}" type="parTrans" cxnId="{86A7DD15-CD51-45EF-8F6D-55852C841428}">
      <dgm:prSet/>
      <dgm:spPr/>
      <dgm:t>
        <a:bodyPr/>
        <a:lstStyle/>
        <a:p>
          <a:endParaRPr lang="en-US"/>
        </a:p>
      </dgm:t>
    </dgm:pt>
    <dgm:pt modelId="{0B806594-91CF-41AB-AC09-6448F805DCD3}" type="sibTrans" cxnId="{86A7DD15-CD51-45EF-8F6D-55852C841428}">
      <dgm:prSet/>
      <dgm:spPr/>
      <dgm:t>
        <a:bodyPr/>
        <a:lstStyle/>
        <a:p>
          <a:endParaRPr lang="en-US"/>
        </a:p>
      </dgm:t>
    </dgm:pt>
    <dgm:pt modelId="{1809C36E-2D29-4F5E-94D8-213943FA00F2}" type="pres">
      <dgm:prSet presAssocID="{5175C55E-E9D3-486D-A115-5B18465B9FCE}" presName="Name0" presStyleCnt="0">
        <dgm:presLayoutVars>
          <dgm:dir/>
          <dgm:animLvl val="lvl"/>
          <dgm:resizeHandles val="exact"/>
        </dgm:presLayoutVars>
      </dgm:prSet>
      <dgm:spPr/>
    </dgm:pt>
    <dgm:pt modelId="{A0C27FA0-E9D7-468E-9E34-E93B1DCF6358}" type="pres">
      <dgm:prSet presAssocID="{C76539E1-DE6B-421E-B889-E2D1C799DC9E}" presName="linNode" presStyleCnt="0"/>
      <dgm:spPr/>
    </dgm:pt>
    <dgm:pt modelId="{F7BAD9A5-14F4-4C5E-9324-B630DDD5B6A9}" type="pres">
      <dgm:prSet presAssocID="{C76539E1-DE6B-421E-B889-E2D1C799DC9E}" presName="parTx" presStyleLbl="revTx" presStyleIdx="0" presStyleCnt="4">
        <dgm:presLayoutVars>
          <dgm:chMax val="1"/>
          <dgm:bulletEnabled val="1"/>
        </dgm:presLayoutVars>
      </dgm:prSet>
      <dgm:spPr/>
    </dgm:pt>
    <dgm:pt modelId="{2C215AF9-CBDC-4F31-A826-11A7C3330EB4}" type="pres">
      <dgm:prSet presAssocID="{C76539E1-DE6B-421E-B889-E2D1C799DC9E}" presName="bracket" presStyleLbl="parChTrans1D1" presStyleIdx="0" presStyleCnt="4"/>
      <dgm:spPr/>
    </dgm:pt>
    <dgm:pt modelId="{B196F306-C4FC-427D-B3EC-0EFB7EEEF20D}" type="pres">
      <dgm:prSet presAssocID="{C76539E1-DE6B-421E-B889-E2D1C799DC9E}" presName="spH" presStyleCnt="0"/>
      <dgm:spPr/>
    </dgm:pt>
    <dgm:pt modelId="{0BE32E0E-98C7-4997-AAF7-814CB543C5C0}" type="pres">
      <dgm:prSet presAssocID="{C76539E1-DE6B-421E-B889-E2D1C799DC9E}" presName="desTx" presStyleLbl="node1" presStyleIdx="0" presStyleCnt="4">
        <dgm:presLayoutVars>
          <dgm:bulletEnabled val="1"/>
        </dgm:presLayoutVars>
      </dgm:prSet>
      <dgm:spPr/>
    </dgm:pt>
    <dgm:pt modelId="{15EA2EE9-452A-499A-A2C6-F4B6BFE61BC8}" type="pres">
      <dgm:prSet presAssocID="{6AA580C2-66BD-4C3C-B40A-F02241880CF6}" presName="spV" presStyleCnt="0"/>
      <dgm:spPr/>
    </dgm:pt>
    <dgm:pt modelId="{F7727D02-C091-4485-ACA4-938B38A8C6CE}" type="pres">
      <dgm:prSet presAssocID="{038387B0-0BF4-4233-B5AA-A15278C93EE3}" presName="linNode" presStyleCnt="0"/>
      <dgm:spPr/>
    </dgm:pt>
    <dgm:pt modelId="{64BB4666-E9FC-44DC-BE37-FCCA268FD370}" type="pres">
      <dgm:prSet presAssocID="{038387B0-0BF4-4233-B5AA-A15278C93EE3}" presName="parTx" presStyleLbl="revTx" presStyleIdx="1" presStyleCnt="4">
        <dgm:presLayoutVars>
          <dgm:chMax val="1"/>
          <dgm:bulletEnabled val="1"/>
        </dgm:presLayoutVars>
      </dgm:prSet>
      <dgm:spPr/>
    </dgm:pt>
    <dgm:pt modelId="{E8879201-FE57-4C94-8AA4-5C3ACB0F1601}" type="pres">
      <dgm:prSet presAssocID="{038387B0-0BF4-4233-B5AA-A15278C93EE3}" presName="bracket" presStyleLbl="parChTrans1D1" presStyleIdx="1" presStyleCnt="4"/>
      <dgm:spPr/>
    </dgm:pt>
    <dgm:pt modelId="{70F57AF6-2428-4B29-B819-C146517664DC}" type="pres">
      <dgm:prSet presAssocID="{038387B0-0BF4-4233-B5AA-A15278C93EE3}" presName="spH" presStyleCnt="0"/>
      <dgm:spPr/>
    </dgm:pt>
    <dgm:pt modelId="{6652D503-E19A-46DB-B22A-60C15CAE77BF}" type="pres">
      <dgm:prSet presAssocID="{038387B0-0BF4-4233-B5AA-A15278C93EE3}" presName="desTx" presStyleLbl="node1" presStyleIdx="1" presStyleCnt="4">
        <dgm:presLayoutVars>
          <dgm:bulletEnabled val="1"/>
        </dgm:presLayoutVars>
      </dgm:prSet>
      <dgm:spPr/>
    </dgm:pt>
    <dgm:pt modelId="{707EBF60-B2E5-497E-9519-361E5D331532}" type="pres">
      <dgm:prSet presAssocID="{29E23975-CAEB-4257-A7EA-B4E7E105B60C}" presName="spV" presStyleCnt="0"/>
      <dgm:spPr/>
    </dgm:pt>
    <dgm:pt modelId="{D2610FC3-992B-456F-AD65-9F9ED7A65532}" type="pres">
      <dgm:prSet presAssocID="{621FDED7-944D-418F-B13A-5A65A27D0932}" presName="linNode" presStyleCnt="0"/>
      <dgm:spPr/>
    </dgm:pt>
    <dgm:pt modelId="{A347F3EA-F983-4ED8-843C-1736CEF83194}" type="pres">
      <dgm:prSet presAssocID="{621FDED7-944D-418F-B13A-5A65A27D0932}" presName="parTx" presStyleLbl="revTx" presStyleIdx="2" presStyleCnt="4">
        <dgm:presLayoutVars>
          <dgm:chMax val="1"/>
          <dgm:bulletEnabled val="1"/>
        </dgm:presLayoutVars>
      </dgm:prSet>
      <dgm:spPr/>
    </dgm:pt>
    <dgm:pt modelId="{0A74F1AE-4999-486E-9D9A-B7A1B47005DA}" type="pres">
      <dgm:prSet presAssocID="{621FDED7-944D-418F-B13A-5A65A27D0932}" presName="bracket" presStyleLbl="parChTrans1D1" presStyleIdx="2" presStyleCnt="4"/>
      <dgm:spPr/>
    </dgm:pt>
    <dgm:pt modelId="{F660D694-BC46-43A5-AC13-51A681588EB3}" type="pres">
      <dgm:prSet presAssocID="{621FDED7-944D-418F-B13A-5A65A27D0932}" presName="spH" presStyleCnt="0"/>
      <dgm:spPr/>
    </dgm:pt>
    <dgm:pt modelId="{0C4BAF01-0B09-41B7-8179-E47E91F2B58E}" type="pres">
      <dgm:prSet presAssocID="{621FDED7-944D-418F-B13A-5A65A27D0932}" presName="desTx" presStyleLbl="node1" presStyleIdx="2" presStyleCnt="4">
        <dgm:presLayoutVars>
          <dgm:bulletEnabled val="1"/>
        </dgm:presLayoutVars>
      </dgm:prSet>
      <dgm:spPr/>
    </dgm:pt>
    <dgm:pt modelId="{1DFB4DE4-158E-4B1E-9138-D0A33D501B9D}" type="pres">
      <dgm:prSet presAssocID="{67D341C5-F9ED-403A-A27E-9A5752BD48D1}" presName="spV" presStyleCnt="0"/>
      <dgm:spPr/>
    </dgm:pt>
    <dgm:pt modelId="{A301128F-EA32-419B-82DE-C0399DA055D0}" type="pres">
      <dgm:prSet presAssocID="{E93086C1-96A3-4686-8328-F8C628BCF081}" presName="linNode" presStyleCnt="0"/>
      <dgm:spPr/>
    </dgm:pt>
    <dgm:pt modelId="{ED0D4F6F-1AAD-4FC2-BC2F-9E4065A0B324}" type="pres">
      <dgm:prSet presAssocID="{E93086C1-96A3-4686-8328-F8C628BCF081}" presName="parTx" presStyleLbl="revTx" presStyleIdx="3" presStyleCnt="4">
        <dgm:presLayoutVars>
          <dgm:chMax val="1"/>
          <dgm:bulletEnabled val="1"/>
        </dgm:presLayoutVars>
      </dgm:prSet>
      <dgm:spPr/>
    </dgm:pt>
    <dgm:pt modelId="{B853DBDE-CA93-4294-94B8-E52AB29A6529}" type="pres">
      <dgm:prSet presAssocID="{E93086C1-96A3-4686-8328-F8C628BCF081}" presName="bracket" presStyleLbl="parChTrans1D1" presStyleIdx="3" presStyleCnt="4"/>
      <dgm:spPr/>
    </dgm:pt>
    <dgm:pt modelId="{02507DFD-C58F-46AD-9A24-DE79A6D80F7D}" type="pres">
      <dgm:prSet presAssocID="{E93086C1-96A3-4686-8328-F8C628BCF081}" presName="spH" presStyleCnt="0"/>
      <dgm:spPr/>
    </dgm:pt>
    <dgm:pt modelId="{EF5AED18-8920-4C7A-A24D-AAF0DDC37C16}" type="pres">
      <dgm:prSet presAssocID="{E93086C1-96A3-4686-8328-F8C628BCF081}" presName="desTx" presStyleLbl="node1" presStyleIdx="3" presStyleCnt="4">
        <dgm:presLayoutVars>
          <dgm:bulletEnabled val="1"/>
        </dgm:presLayoutVars>
      </dgm:prSet>
      <dgm:spPr/>
    </dgm:pt>
  </dgm:ptLst>
  <dgm:cxnLst>
    <dgm:cxn modelId="{FE976104-02A6-40BF-BA4A-99219A42B907}" srcId="{5175C55E-E9D3-486D-A115-5B18465B9FCE}" destId="{621FDED7-944D-418F-B13A-5A65A27D0932}" srcOrd="2" destOrd="0" parTransId="{3E2065A5-248F-49DE-B7E0-163DA47797F7}" sibTransId="{67D341C5-F9ED-403A-A27E-9A5752BD48D1}"/>
    <dgm:cxn modelId="{5D7ABB11-8A2C-4D61-954D-877819B1E782}" type="presOf" srcId="{038387B0-0BF4-4233-B5AA-A15278C93EE3}" destId="{64BB4666-E9FC-44DC-BE37-FCCA268FD370}" srcOrd="0" destOrd="0" presId="urn:diagrams.loki3.com/BracketList+Icon"/>
    <dgm:cxn modelId="{1E622012-0A15-49E1-A82F-DBF3204133FE}" type="presOf" srcId="{84F65DB8-E669-4EE1-A514-D5825E54B222}" destId="{EF5AED18-8920-4C7A-A24D-AAF0DDC37C16}" srcOrd="0" destOrd="0" presId="urn:diagrams.loki3.com/BracketList+Icon"/>
    <dgm:cxn modelId="{86A7DD15-CD51-45EF-8F6D-55852C841428}" srcId="{E93086C1-96A3-4686-8328-F8C628BCF081}" destId="{84F65DB8-E669-4EE1-A514-D5825E54B222}" srcOrd="0" destOrd="0" parTransId="{F0F7C7EB-B1DF-4113-80EF-C76FB85BD1E0}" sibTransId="{0B806594-91CF-41AB-AC09-6448F805DCD3}"/>
    <dgm:cxn modelId="{B3C1011A-F43D-4511-8842-1378B05C999C}" type="presOf" srcId="{9CE8AE2C-0A71-483A-AB5A-96097B1BADA4}" destId="{0BE32E0E-98C7-4997-AAF7-814CB543C5C0}" srcOrd="0" destOrd="0" presId="urn:diagrams.loki3.com/BracketList+Icon"/>
    <dgm:cxn modelId="{EEE1591E-095C-4B72-896F-7245F9AF5D83}" type="presOf" srcId="{E93086C1-96A3-4686-8328-F8C628BCF081}" destId="{ED0D4F6F-1AAD-4FC2-BC2F-9E4065A0B324}" srcOrd="0" destOrd="0" presId="urn:diagrams.loki3.com/BracketList+Icon"/>
    <dgm:cxn modelId="{FBE5BD1F-D01E-46D6-8BEF-24A7D63A25D0}" srcId="{621FDED7-944D-418F-B13A-5A65A27D0932}" destId="{788EB249-1E92-4817-AA92-F3E02AE55DB2}" srcOrd="0" destOrd="0" parTransId="{158A2DB1-203C-4C6B-8458-ECD0A8E2CEC6}" sibTransId="{4077206D-6A61-4413-AFF9-CAEA7ED6B1B0}"/>
    <dgm:cxn modelId="{8AD25520-4845-404A-8781-DD7D66FB6D65}" srcId="{5175C55E-E9D3-486D-A115-5B18465B9FCE}" destId="{C76539E1-DE6B-421E-B889-E2D1C799DC9E}" srcOrd="0" destOrd="0" parTransId="{3B48614C-374D-41F8-880F-2183487493DF}" sibTransId="{6AA580C2-66BD-4C3C-B40A-F02241880CF6}"/>
    <dgm:cxn modelId="{2EF2FE4B-3188-45BC-BBF7-CDCA7EEE50A5}" type="presOf" srcId="{9AD232E4-3E4A-4A47-A89A-F8ED40DFEA4E}" destId="{6652D503-E19A-46DB-B22A-60C15CAE77BF}" srcOrd="0" destOrd="0" presId="urn:diagrams.loki3.com/BracketList+Icon"/>
    <dgm:cxn modelId="{921C464C-136D-4EE8-8F82-18365E9A079B}" type="presOf" srcId="{788EB249-1E92-4817-AA92-F3E02AE55DB2}" destId="{0C4BAF01-0B09-41B7-8179-E47E91F2B58E}" srcOrd="0" destOrd="0" presId="urn:diagrams.loki3.com/BracketList+Icon"/>
    <dgm:cxn modelId="{9FB9887A-FA61-4332-B379-E12E880D5582}" srcId="{5175C55E-E9D3-486D-A115-5B18465B9FCE}" destId="{038387B0-0BF4-4233-B5AA-A15278C93EE3}" srcOrd="1" destOrd="0" parTransId="{1E5B0BF4-9053-4537-880E-E3B7AA6845DA}" sibTransId="{29E23975-CAEB-4257-A7EA-B4E7E105B60C}"/>
    <dgm:cxn modelId="{FFA4BA7A-8E81-487F-8694-323EE7D481C2}" type="presOf" srcId="{5175C55E-E9D3-486D-A115-5B18465B9FCE}" destId="{1809C36E-2D29-4F5E-94D8-213943FA00F2}" srcOrd="0" destOrd="0" presId="urn:diagrams.loki3.com/BracketList+Icon"/>
    <dgm:cxn modelId="{F691777D-EBD9-4F1C-89A0-756FE797C7C5}" type="presOf" srcId="{C76539E1-DE6B-421E-B889-E2D1C799DC9E}" destId="{F7BAD9A5-14F4-4C5E-9324-B630DDD5B6A9}" srcOrd="0" destOrd="0" presId="urn:diagrams.loki3.com/BracketList+Icon"/>
    <dgm:cxn modelId="{D15F33B7-AA93-4732-9702-4D880FA94E37}" srcId="{038387B0-0BF4-4233-B5AA-A15278C93EE3}" destId="{9AD232E4-3E4A-4A47-A89A-F8ED40DFEA4E}" srcOrd="0" destOrd="0" parTransId="{8C1EBDD9-3C3A-4553-A750-51EF3FB4C4C4}" sibTransId="{7D313CF2-0697-468B-9064-F4845546E0D0}"/>
    <dgm:cxn modelId="{ADEE41C7-EBEB-48F7-A418-2AD2E1A9F7EF}" type="presOf" srcId="{621FDED7-944D-418F-B13A-5A65A27D0932}" destId="{A347F3EA-F983-4ED8-843C-1736CEF83194}" srcOrd="0" destOrd="0" presId="urn:diagrams.loki3.com/BracketList+Icon"/>
    <dgm:cxn modelId="{58EE2DF7-A50B-4122-AA48-BAADAB18A6E5}" srcId="{C76539E1-DE6B-421E-B889-E2D1C799DC9E}" destId="{9CE8AE2C-0A71-483A-AB5A-96097B1BADA4}" srcOrd="0" destOrd="0" parTransId="{A1AEBEA8-C0EF-4CF6-95A8-66BAFCDE7617}" sibTransId="{A193D9FB-43F8-43A5-99A4-17F5A0F7BF10}"/>
    <dgm:cxn modelId="{419E52FC-2CB7-4842-B8D0-81D2BAE6A2F1}" srcId="{5175C55E-E9D3-486D-A115-5B18465B9FCE}" destId="{E93086C1-96A3-4686-8328-F8C628BCF081}" srcOrd="3" destOrd="0" parTransId="{B25A8EBA-7060-4A80-A490-7331AA71BF99}" sibTransId="{65348BD7-EA2F-4D8D-A639-B2C5199A3039}"/>
    <dgm:cxn modelId="{BAC45DC4-8FF1-4F64-8040-D1DFB8F9E310}" type="presParOf" srcId="{1809C36E-2D29-4F5E-94D8-213943FA00F2}" destId="{A0C27FA0-E9D7-468E-9E34-E93B1DCF6358}" srcOrd="0" destOrd="0" presId="urn:diagrams.loki3.com/BracketList+Icon"/>
    <dgm:cxn modelId="{5C1BB814-9B19-471F-9902-C7C34ED519EA}" type="presParOf" srcId="{A0C27FA0-E9D7-468E-9E34-E93B1DCF6358}" destId="{F7BAD9A5-14F4-4C5E-9324-B630DDD5B6A9}" srcOrd="0" destOrd="0" presId="urn:diagrams.loki3.com/BracketList+Icon"/>
    <dgm:cxn modelId="{01207655-98CE-41B5-AC3C-35F8ED582117}" type="presParOf" srcId="{A0C27FA0-E9D7-468E-9E34-E93B1DCF6358}" destId="{2C215AF9-CBDC-4F31-A826-11A7C3330EB4}" srcOrd="1" destOrd="0" presId="urn:diagrams.loki3.com/BracketList+Icon"/>
    <dgm:cxn modelId="{FCC25F75-D0AB-431A-B4A3-95EEE25ED93D}" type="presParOf" srcId="{A0C27FA0-E9D7-468E-9E34-E93B1DCF6358}" destId="{B196F306-C4FC-427D-B3EC-0EFB7EEEF20D}" srcOrd="2" destOrd="0" presId="urn:diagrams.loki3.com/BracketList+Icon"/>
    <dgm:cxn modelId="{4CA3C78A-9BE5-4BD5-A798-16C5D9302E22}" type="presParOf" srcId="{A0C27FA0-E9D7-468E-9E34-E93B1DCF6358}" destId="{0BE32E0E-98C7-4997-AAF7-814CB543C5C0}" srcOrd="3" destOrd="0" presId="urn:diagrams.loki3.com/BracketList+Icon"/>
    <dgm:cxn modelId="{BC978F77-85F7-438D-981D-FD883C5629E5}" type="presParOf" srcId="{1809C36E-2D29-4F5E-94D8-213943FA00F2}" destId="{15EA2EE9-452A-499A-A2C6-F4B6BFE61BC8}" srcOrd="1" destOrd="0" presId="urn:diagrams.loki3.com/BracketList+Icon"/>
    <dgm:cxn modelId="{35484697-86A4-49F7-8B73-6EF79750E647}" type="presParOf" srcId="{1809C36E-2D29-4F5E-94D8-213943FA00F2}" destId="{F7727D02-C091-4485-ACA4-938B38A8C6CE}" srcOrd="2" destOrd="0" presId="urn:diagrams.loki3.com/BracketList+Icon"/>
    <dgm:cxn modelId="{C6F9B358-FE62-4459-B4A8-5E436CD745E5}" type="presParOf" srcId="{F7727D02-C091-4485-ACA4-938B38A8C6CE}" destId="{64BB4666-E9FC-44DC-BE37-FCCA268FD370}" srcOrd="0" destOrd="0" presId="urn:diagrams.loki3.com/BracketList+Icon"/>
    <dgm:cxn modelId="{E74F39F2-696C-4E3E-A1F6-8219045AA245}" type="presParOf" srcId="{F7727D02-C091-4485-ACA4-938B38A8C6CE}" destId="{E8879201-FE57-4C94-8AA4-5C3ACB0F1601}" srcOrd="1" destOrd="0" presId="urn:diagrams.loki3.com/BracketList+Icon"/>
    <dgm:cxn modelId="{C1238B05-BDF3-4138-8D83-B8DC2C49BAE4}" type="presParOf" srcId="{F7727D02-C091-4485-ACA4-938B38A8C6CE}" destId="{70F57AF6-2428-4B29-B819-C146517664DC}" srcOrd="2" destOrd="0" presId="urn:diagrams.loki3.com/BracketList+Icon"/>
    <dgm:cxn modelId="{5E610D6F-986D-448A-A7E8-6B5A2EB443E1}" type="presParOf" srcId="{F7727D02-C091-4485-ACA4-938B38A8C6CE}" destId="{6652D503-E19A-46DB-B22A-60C15CAE77BF}" srcOrd="3" destOrd="0" presId="urn:diagrams.loki3.com/BracketList+Icon"/>
    <dgm:cxn modelId="{1A8A1237-54F8-4A3D-B0BA-58D87CA84483}" type="presParOf" srcId="{1809C36E-2D29-4F5E-94D8-213943FA00F2}" destId="{707EBF60-B2E5-497E-9519-361E5D331532}" srcOrd="3" destOrd="0" presId="urn:diagrams.loki3.com/BracketList+Icon"/>
    <dgm:cxn modelId="{32D44EFF-F65D-432D-B063-16FDE4DBB8E9}" type="presParOf" srcId="{1809C36E-2D29-4F5E-94D8-213943FA00F2}" destId="{D2610FC3-992B-456F-AD65-9F9ED7A65532}" srcOrd="4" destOrd="0" presId="urn:diagrams.loki3.com/BracketList+Icon"/>
    <dgm:cxn modelId="{7628D20B-D694-402C-8012-B6D571015984}" type="presParOf" srcId="{D2610FC3-992B-456F-AD65-9F9ED7A65532}" destId="{A347F3EA-F983-4ED8-843C-1736CEF83194}" srcOrd="0" destOrd="0" presId="urn:diagrams.loki3.com/BracketList+Icon"/>
    <dgm:cxn modelId="{8DC305F1-E1C1-4C86-BA7A-241CD2FEB617}" type="presParOf" srcId="{D2610FC3-992B-456F-AD65-9F9ED7A65532}" destId="{0A74F1AE-4999-486E-9D9A-B7A1B47005DA}" srcOrd="1" destOrd="0" presId="urn:diagrams.loki3.com/BracketList+Icon"/>
    <dgm:cxn modelId="{C64B8160-6280-4A40-8F71-8ADE2B1471AF}" type="presParOf" srcId="{D2610FC3-992B-456F-AD65-9F9ED7A65532}" destId="{F660D694-BC46-43A5-AC13-51A681588EB3}" srcOrd="2" destOrd="0" presId="urn:diagrams.loki3.com/BracketList+Icon"/>
    <dgm:cxn modelId="{A64C3A8D-81A3-444C-8953-0F8769A4C289}" type="presParOf" srcId="{D2610FC3-992B-456F-AD65-9F9ED7A65532}" destId="{0C4BAF01-0B09-41B7-8179-E47E91F2B58E}" srcOrd="3" destOrd="0" presId="urn:diagrams.loki3.com/BracketList+Icon"/>
    <dgm:cxn modelId="{E84565BF-E9C9-4B4F-8ECF-36F23D56FC6A}" type="presParOf" srcId="{1809C36E-2D29-4F5E-94D8-213943FA00F2}" destId="{1DFB4DE4-158E-4B1E-9138-D0A33D501B9D}" srcOrd="5" destOrd="0" presId="urn:diagrams.loki3.com/BracketList+Icon"/>
    <dgm:cxn modelId="{10996687-1271-43E0-92F5-52B54B32AF32}" type="presParOf" srcId="{1809C36E-2D29-4F5E-94D8-213943FA00F2}" destId="{A301128F-EA32-419B-82DE-C0399DA055D0}" srcOrd="6" destOrd="0" presId="urn:diagrams.loki3.com/BracketList+Icon"/>
    <dgm:cxn modelId="{78964843-2B59-45A7-9508-9A5240E53711}" type="presParOf" srcId="{A301128F-EA32-419B-82DE-C0399DA055D0}" destId="{ED0D4F6F-1AAD-4FC2-BC2F-9E4065A0B324}" srcOrd="0" destOrd="0" presId="urn:diagrams.loki3.com/BracketList+Icon"/>
    <dgm:cxn modelId="{D29728BF-7909-441B-9E1B-309C90CA9B40}" type="presParOf" srcId="{A301128F-EA32-419B-82DE-C0399DA055D0}" destId="{B853DBDE-CA93-4294-94B8-E52AB29A6529}" srcOrd="1" destOrd="0" presId="urn:diagrams.loki3.com/BracketList+Icon"/>
    <dgm:cxn modelId="{67B285A0-76C7-4624-9417-396BCBB8961B}" type="presParOf" srcId="{A301128F-EA32-419B-82DE-C0399DA055D0}" destId="{02507DFD-C58F-46AD-9A24-DE79A6D80F7D}" srcOrd="2" destOrd="0" presId="urn:diagrams.loki3.com/BracketList+Icon"/>
    <dgm:cxn modelId="{868207FD-85D2-4685-B119-74C71000BDBB}" type="presParOf" srcId="{A301128F-EA32-419B-82DE-C0399DA055D0}" destId="{EF5AED18-8920-4C7A-A24D-AAF0DDC37C16}"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5E554-85F3-4598-8C77-9E4148AB1826}">
      <dsp:nvSpPr>
        <dsp:cNvPr id="0" name=""/>
        <dsp:cNvSpPr/>
      </dsp:nvSpPr>
      <dsp:spPr>
        <a:xfrm>
          <a:off x="29" y="155969"/>
          <a:ext cx="1918037" cy="1139428"/>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Top-line value</a:t>
          </a:r>
        </a:p>
      </dsp:txBody>
      <dsp:txXfrm>
        <a:off x="29" y="155969"/>
        <a:ext cx="1918037" cy="1139428"/>
      </dsp:txXfrm>
    </dsp:sp>
    <dsp:sp modelId="{DF9EC04F-6C2F-4AF4-8606-95989E66980A}">
      <dsp:nvSpPr>
        <dsp:cNvPr id="0" name=""/>
        <dsp:cNvSpPr/>
      </dsp:nvSpPr>
      <dsp:spPr>
        <a:xfrm>
          <a:off x="2107971" y="132953"/>
          <a:ext cx="1899046" cy="1139428"/>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Cost savings</a:t>
          </a:r>
        </a:p>
      </dsp:txBody>
      <dsp:txXfrm>
        <a:off x="2107971" y="132953"/>
        <a:ext cx="1899046" cy="1139428"/>
      </dsp:txXfrm>
    </dsp:sp>
    <dsp:sp modelId="{555DBCD9-A40B-4563-9D2F-27453B82AF80}">
      <dsp:nvSpPr>
        <dsp:cNvPr id="0" name=""/>
        <dsp:cNvSpPr/>
      </dsp:nvSpPr>
      <dsp:spPr>
        <a:xfrm>
          <a:off x="4196923" y="132953"/>
          <a:ext cx="1899046" cy="1139428"/>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Effectiveness</a:t>
          </a:r>
        </a:p>
      </dsp:txBody>
      <dsp:txXfrm>
        <a:off x="4196923" y="132953"/>
        <a:ext cx="1899046" cy="1139428"/>
      </dsp:txXfrm>
    </dsp:sp>
    <dsp:sp modelId="{1632F251-6DEE-40F5-9E9C-6A7CC71568B4}">
      <dsp:nvSpPr>
        <dsp:cNvPr id="0" name=""/>
        <dsp:cNvSpPr/>
      </dsp:nvSpPr>
      <dsp:spPr>
        <a:xfrm>
          <a:off x="9525" y="1462285"/>
          <a:ext cx="1899046" cy="1139428"/>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Accessibility of people</a:t>
          </a:r>
        </a:p>
      </dsp:txBody>
      <dsp:txXfrm>
        <a:off x="9525" y="1462285"/>
        <a:ext cx="1899046" cy="1139428"/>
      </dsp:txXfrm>
    </dsp:sp>
    <dsp:sp modelId="{6B4E1EC6-B442-4567-8914-22706B02774E}">
      <dsp:nvSpPr>
        <dsp:cNvPr id="0" name=""/>
        <dsp:cNvSpPr/>
      </dsp:nvSpPr>
      <dsp:spPr>
        <a:xfrm>
          <a:off x="2098476" y="1462285"/>
          <a:ext cx="1899046" cy="1139428"/>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Accessibility of information</a:t>
          </a:r>
        </a:p>
      </dsp:txBody>
      <dsp:txXfrm>
        <a:off x="2098476" y="1462285"/>
        <a:ext cx="1899046" cy="1139428"/>
      </dsp:txXfrm>
    </dsp:sp>
    <dsp:sp modelId="{F32B2780-1FB4-4F62-9FC6-409288957D44}">
      <dsp:nvSpPr>
        <dsp:cNvPr id="0" name=""/>
        <dsp:cNvSpPr/>
      </dsp:nvSpPr>
      <dsp:spPr>
        <a:xfrm>
          <a:off x="4187428" y="1462285"/>
          <a:ext cx="1899046" cy="1139428"/>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Flexibility</a:t>
          </a:r>
        </a:p>
      </dsp:txBody>
      <dsp:txXfrm>
        <a:off x="4187428" y="1462285"/>
        <a:ext cx="1899046" cy="1139428"/>
      </dsp:txXfrm>
    </dsp:sp>
    <dsp:sp modelId="{5CAA84B4-7BD5-4187-9230-B5F28947EE7C}">
      <dsp:nvSpPr>
        <dsp:cNvPr id="0" name=""/>
        <dsp:cNvSpPr/>
      </dsp:nvSpPr>
      <dsp:spPr>
        <a:xfrm>
          <a:off x="161448" y="2791618"/>
          <a:ext cx="5773102" cy="1139428"/>
        </a:xfrm>
        <a:prstGeom prst="rect">
          <a:avLst/>
        </a:prstGeom>
        <a:solidFill>
          <a:schemeClr val="accent1">
            <a:shade val="80000"/>
            <a:hueOff val="451889"/>
            <a:satOff val="-24226"/>
            <a:lumOff val="30929"/>
            <a:alphaOff val="0"/>
          </a:schemeClr>
        </a:solidFill>
        <a:ln w="19050" cap="rnd"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i="1" kern="1200" dirty="0">
              <a:solidFill>
                <a:srgbClr val="002060"/>
              </a:solidFill>
            </a:rPr>
            <a:t>Potential business value from collaboration</a:t>
          </a:r>
        </a:p>
      </dsp:txBody>
      <dsp:txXfrm>
        <a:off x="161448" y="2791618"/>
        <a:ext cx="5773102" cy="11394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AD9A5-14F4-4C5E-9324-B630DDD5B6A9}">
      <dsp:nvSpPr>
        <dsp:cNvPr id="0" name=""/>
        <dsp:cNvSpPr/>
      </dsp:nvSpPr>
      <dsp:spPr>
        <a:xfrm>
          <a:off x="4353" y="503737"/>
          <a:ext cx="2226673"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b="1" kern="1200" dirty="0"/>
            <a:t>People</a:t>
          </a:r>
        </a:p>
      </dsp:txBody>
      <dsp:txXfrm>
        <a:off x="4353" y="503737"/>
        <a:ext cx="2226673" cy="435600"/>
      </dsp:txXfrm>
    </dsp:sp>
    <dsp:sp modelId="{2C215AF9-CBDC-4F31-A826-11A7C3330EB4}">
      <dsp:nvSpPr>
        <dsp:cNvPr id="0" name=""/>
        <dsp:cNvSpPr/>
      </dsp:nvSpPr>
      <dsp:spPr>
        <a:xfrm>
          <a:off x="2231026" y="13687"/>
          <a:ext cx="445334" cy="141570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E32E0E-98C7-4997-AAF7-814CB543C5C0}">
      <dsp:nvSpPr>
        <dsp:cNvPr id="0" name=""/>
        <dsp:cNvSpPr/>
      </dsp:nvSpPr>
      <dsp:spPr>
        <a:xfrm>
          <a:off x="2854495" y="13687"/>
          <a:ext cx="6056551" cy="1415700"/>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Strong communication skills are essential.  Managers should create a collaborative environment, instead of solely monitoring productivity.</a:t>
          </a:r>
        </a:p>
      </dsp:txBody>
      <dsp:txXfrm>
        <a:off x="2854495" y="13687"/>
        <a:ext cx="6056551" cy="1415700"/>
      </dsp:txXfrm>
    </dsp:sp>
    <dsp:sp modelId="{64BB4666-E9FC-44DC-BE37-FCCA268FD370}">
      <dsp:nvSpPr>
        <dsp:cNvPr id="0" name=""/>
        <dsp:cNvSpPr/>
      </dsp:nvSpPr>
      <dsp:spPr>
        <a:xfrm>
          <a:off x="4353" y="1835287"/>
          <a:ext cx="2226673"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b="1" kern="1200" dirty="0"/>
            <a:t>Program</a:t>
          </a:r>
        </a:p>
      </dsp:txBody>
      <dsp:txXfrm>
        <a:off x="4353" y="1835287"/>
        <a:ext cx="2226673" cy="435600"/>
      </dsp:txXfrm>
    </dsp:sp>
    <dsp:sp modelId="{E8879201-FE57-4C94-8AA4-5C3ACB0F1601}">
      <dsp:nvSpPr>
        <dsp:cNvPr id="0" name=""/>
        <dsp:cNvSpPr/>
      </dsp:nvSpPr>
      <dsp:spPr>
        <a:xfrm>
          <a:off x="2231026" y="1508587"/>
          <a:ext cx="445334" cy="108900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52D503-E19A-46DB-B22A-60C15CAE77BF}">
      <dsp:nvSpPr>
        <dsp:cNvPr id="0" name=""/>
        <dsp:cNvSpPr/>
      </dsp:nvSpPr>
      <dsp:spPr>
        <a:xfrm>
          <a:off x="2854495" y="1508587"/>
          <a:ext cx="6056551" cy="1089000"/>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Collaboration needs to be part of a coherent program to create and capture value, not just a series of stand-alone efforts.</a:t>
          </a:r>
        </a:p>
      </dsp:txBody>
      <dsp:txXfrm>
        <a:off x="2854495" y="1508587"/>
        <a:ext cx="6056551" cy="1089000"/>
      </dsp:txXfrm>
    </dsp:sp>
    <dsp:sp modelId="{A347F3EA-F983-4ED8-843C-1736CEF83194}">
      <dsp:nvSpPr>
        <dsp:cNvPr id="0" name=""/>
        <dsp:cNvSpPr/>
      </dsp:nvSpPr>
      <dsp:spPr>
        <a:xfrm>
          <a:off x="4353" y="2853750"/>
          <a:ext cx="2226673"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b="1" kern="1200" dirty="0"/>
            <a:t>Processes</a:t>
          </a:r>
        </a:p>
      </dsp:txBody>
      <dsp:txXfrm>
        <a:off x="4353" y="2853750"/>
        <a:ext cx="2226673" cy="435600"/>
      </dsp:txXfrm>
    </dsp:sp>
    <dsp:sp modelId="{0A74F1AE-4999-486E-9D9A-B7A1B47005DA}">
      <dsp:nvSpPr>
        <dsp:cNvPr id="0" name=""/>
        <dsp:cNvSpPr/>
      </dsp:nvSpPr>
      <dsp:spPr>
        <a:xfrm>
          <a:off x="2231026" y="2676787"/>
          <a:ext cx="445334" cy="789525"/>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4BAF01-0B09-41B7-8179-E47E91F2B58E}">
      <dsp:nvSpPr>
        <dsp:cNvPr id="0" name=""/>
        <dsp:cNvSpPr/>
      </dsp:nvSpPr>
      <dsp:spPr>
        <a:xfrm>
          <a:off x="2854495" y="2676787"/>
          <a:ext cx="6056551" cy="789525"/>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Processes that support innovations and collaborative teams need to be developed.</a:t>
          </a:r>
        </a:p>
      </dsp:txBody>
      <dsp:txXfrm>
        <a:off x="2854495" y="2676787"/>
        <a:ext cx="6056551" cy="789525"/>
      </dsp:txXfrm>
    </dsp:sp>
    <dsp:sp modelId="{ED0D4F6F-1AAD-4FC2-BC2F-9E4065A0B324}">
      <dsp:nvSpPr>
        <dsp:cNvPr id="0" name=""/>
        <dsp:cNvSpPr/>
      </dsp:nvSpPr>
      <dsp:spPr>
        <a:xfrm>
          <a:off x="4353" y="3872212"/>
          <a:ext cx="2226673"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b="1" kern="1200" dirty="0"/>
            <a:t>Platforms</a:t>
          </a:r>
        </a:p>
      </dsp:txBody>
      <dsp:txXfrm>
        <a:off x="4353" y="3872212"/>
        <a:ext cx="2226673" cy="435600"/>
      </dsp:txXfrm>
    </dsp:sp>
    <dsp:sp modelId="{B853DBDE-CA93-4294-94B8-E52AB29A6529}">
      <dsp:nvSpPr>
        <dsp:cNvPr id="0" name=""/>
        <dsp:cNvSpPr/>
      </dsp:nvSpPr>
      <dsp:spPr>
        <a:xfrm>
          <a:off x="2231026" y="3545512"/>
          <a:ext cx="445334" cy="1089000"/>
        </a:xfrm>
        <a:prstGeom prst="leftBrace">
          <a:avLst>
            <a:gd name="adj1" fmla="val 35000"/>
            <a:gd name="adj2" fmla="val 5000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5AED18-8920-4C7A-A24D-AAF0DDC37C16}">
      <dsp:nvSpPr>
        <dsp:cNvPr id="0" name=""/>
        <dsp:cNvSpPr/>
      </dsp:nvSpPr>
      <dsp:spPr>
        <a:xfrm>
          <a:off x="2854495" y="3545512"/>
          <a:ext cx="6056551" cy="1089000"/>
        </a:xfrm>
        <a:prstGeom prst="rect">
          <a:avLst/>
        </a:prstGeom>
        <a:solidFill>
          <a:srgbClr val="00206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These are the tools, technologies, and standards that enable people to share data and to work together.</a:t>
          </a:r>
        </a:p>
      </dsp:txBody>
      <dsp:txXfrm>
        <a:off x="2854495" y="3545512"/>
        <a:ext cx="6056551" cy="1089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215"/>
          </a:xfrm>
          <a:prstGeom prst="rect">
            <a:avLst/>
          </a:prstGeom>
        </p:spPr>
        <p:txBody>
          <a:bodyPr vert="horz" lIns="91440" tIns="45720" rIns="91440" bIns="45720" rtlCol="0"/>
          <a:lstStyle>
            <a:lvl1pPr algn="r">
              <a:defRPr sz="1200"/>
            </a:lvl1pPr>
          </a:lstStyle>
          <a:p>
            <a:fld id="{4219106A-E413-462D-B4E8-819A6E839E8F}" type="datetimeFigureOut">
              <a:rPr lang="en-US" smtClean="0"/>
              <a:pPr/>
              <a:t>3/10/2022</a:t>
            </a:fld>
            <a:endParaRPr lang="en-US"/>
          </a:p>
        </p:txBody>
      </p:sp>
      <p:sp>
        <p:nvSpPr>
          <p:cNvPr id="4" name="Footer Placeholder 3"/>
          <p:cNvSpPr>
            <a:spLocks noGrp="1"/>
          </p:cNvSpPr>
          <p:nvPr>
            <p:ph type="ftr" sz="quarter" idx="2"/>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1600"/>
            <a:ext cx="2945659" cy="498214"/>
          </a:xfrm>
          <a:prstGeom prst="rect">
            <a:avLst/>
          </a:prstGeom>
        </p:spPr>
        <p:txBody>
          <a:bodyPr vert="horz" lIns="91440" tIns="45720" rIns="91440" bIns="45720" rtlCol="0" anchor="b"/>
          <a:lstStyle>
            <a:lvl1pPr algn="r">
              <a:defRPr sz="1200"/>
            </a:lvl1pPr>
          </a:lstStyle>
          <a:p>
            <a:fld id="{B7D03B78-B724-430B-8899-C3A68556F8B7}" type="slidenum">
              <a:rPr lang="en-US" smtClean="0"/>
              <a:pPr/>
              <a:t>‹#›</a:t>
            </a:fld>
            <a:endParaRPr lang="en-US"/>
          </a:p>
        </p:txBody>
      </p:sp>
    </p:spTree>
    <p:extLst>
      <p:ext uri="{BB962C8B-B14F-4D97-AF65-F5344CB8AC3E}">
        <p14:creationId xmlns:p14="http://schemas.microsoft.com/office/powerpoint/2010/main" val="187630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5AA2E6F2-6B85-491A-8051-AFF4925FBEF7}" type="datetimeFigureOut">
              <a:rPr lang="en-US" smtClean="0"/>
              <a:pPr/>
              <a:t>3/10/2022</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3044788F-517C-4AEB-820E-5F54D433324C}" type="slidenum">
              <a:rPr lang="en-US" smtClean="0"/>
              <a:pPr/>
              <a:t>‹#›</a:t>
            </a:fld>
            <a:endParaRPr lang="en-US"/>
          </a:p>
        </p:txBody>
      </p:sp>
    </p:spTree>
    <p:extLst>
      <p:ext uri="{BB962C8B-B14F-4D97-AF65-F5344CB8AC3E}">
        <p14:creationId xmlns:p14="http://schemas.microsoft.com/office/powerpoint/2010/main" val="2113809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869950" y="1257300"/>
            <a:ext cx="6032500" cy="3394075"/>
          </a:xfrm>
        </p:spPr>
      </p:sp>
      <p:sp>
        <p:nvSpPr>
          <p:cNvPr id="3" name="備忘稿版面配置區 2"/>
          <p:cNvSpPr>
            <a:spLocks noGrp="1"/>
          </p:cNvSpPr>
          <p:nvPr>
            <p:ph type="body" idx="1"/>
          </p:nvPr>
        </p:nvSpPr>
        <p:spPr/>
        <p:txBody>
          <a:bodyPr/>
          <a:lstStyle/>
          <a:p>
            <a:endParaRPr lang="zh-MO" altLang="en-US" dirty="0"/>
          </a:p>
        </p:txBody>
      </p:sp>
      <p:sp>
        <p:nvSpPr>
          <p:cNvPr id="4" name="投影片編號版面配置區 3"/>
          <p:cNvSpPr>
            <a:spLocks noGrp="1"/>
          </p:cNvSpPr>
          <p:nvPr>
            <p:ph type="sldNum" sz="quarter" idx="5"/>
          </p:nvPr>
        </p:nvSpPr>
        <p:spPr/>
        <p:txBody>
          <a:bodyPr/>
          <a:lstStyle/>
          <a:p>
            <a:fld id="{5780E19C-4A1D-4598-BFE6-8031AA4A73E7}" type="slidenum">
              <a:rPr lang="zh-MO" altLang="en-US" smtClean="0"/>
              <a:t>1</a:t>
            </a:fld>
            <a:endParaRPr lang="zh-MO" altLang="en-US"/>
          </a:p>
        </p:txBody>
      </p:sp>
    </p:spTree>
    <p:extLst>
      <p:ext uri="{BB962C8B-B14F-4D97-AF65-F5344CB8AC3E}">
        <p14:creationId xmlns:p14="http://schemas.microsoft.com/office/powerpoint/2010/main" val="347241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granular </a:t>
            </a:r>
            <a:endParaRPr lang="zh-TW" altLang="en-US" dirty="0"/>
          </a:p>
        </p:txBody>
      </p:sp>
      <p:sp>
        <p:nvSpPr>
          <p:cNvPr id="4" name="Slide Number Placeholder 3"/>
          <p:cNvSpPr>
            <a:spLocks noGrp="1"/>
          </p:cNvSpPr>
          <p:nvPr>
            <p:ph type="sldNum" sz="quarter" idx="10"/>
          </p:nvPr>
        </p:nvSpPr>
        <p:spPr/>
        <p:txBody>
          <a:bodyPr/>
          <a:lstStyle/>
          <a:p>
            <a:pPr>
              <a:defRPr/>
            </a:pPr>
            <a:fld id="{7525F5CE-F534-4F34-9D9D-674EEE0CD6FB}" type="slidenum">
              <a:rPr lang="en-US" smtClean="0"/>
              <a:pPr>
                <a:defRPr/>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AFB41D-38B5-46A4-BCCA-F03E9231C1BA}"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3194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121954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3402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96876109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549282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5B5269-2441-4469-A500-582B5038BEBD}"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97671971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48032-5F5D-4E85-8FF9-CC2979E3CD23}"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25697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355BC5-F358-404B-9E44-90C573865E67}"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8810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340D2-0E09-40A2-8954-059C470DD14A}"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42995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E26546-B4DD-4214-993F-9F3CAFA7DAD0}" type="datetime1">
              <a:rPr lang="en-US" smtClean="0"/>
              <a:pPr/>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35139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0D2F9-36B6-4133-8C89-C37B6695436A}"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24343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2EBDD0-C10C-4FBF-9187-49E792465494}" type="datetime1">
              <a:rPr lang="en-US" smtClean="0"/>
              <a:pPr/>
              <a:t>3/10/2022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3368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D8E57-4E32-4ADF-96C3-2CA2BFB29432}" type="datetime1">
              <a:rPr lang="en-US" smtClean="0"/>
              <a:pPr/>
              <a:t>3/10/2022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7898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EEBEC-395C-4D17-8CCB-BFCDDC89453D}" type="datetime1">
              <a:rPr lang="en-US" smtClean="0"/>
              <a:pPr/>
              <a:t>3/10/2022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05629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F0C208-1F00-443D-9A5A-17D07A6FC5E5}"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9611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603412-6D83-48EC-95EB-B14E8478B238}" type="datetime1">
              <a:rPr lang="en-US" smtClean="0"/>
              <a:pPr/>
              <a:t>3/10/2022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79853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5B5269-2441-4469-A500-582B5038BEBD}" type="datetime1">
              <a:rPr lang="en-US" smtClean="0"/>
              <a:pPr/>
              <a:t>3/10/2022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217586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cc11101@gmail.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7EE023-46A3-41E5-9A9E-4541EA9D770C}"/>
              </a:ext>
            </a:extLst>
          </p:cNvPr>
          <p:cNvSpPr>
            <a:spLocks noGrp="1"/>
          </p:cNvSpPr>
          <p:nvPr>
            <p:ph type="title"/>
          </p:nvPr>
        </p:nvSpPr>
        <p:spPr>
          <a:xfrm>
            <a:off x="1219200" y="1981200"/>
            <a:ext cx="8610600" cy="4572000"/>
          </a:xfrm>
        </p:spPr>
        <p:txBody>
          <a:bodyPr>
            <a:normAutofit fontScale="90000"/>
          </a:bodyPr>
          <a:lstStyle/>
          <a:p>
            <a:pPr algn="ctr"/>
            <a:br>
              <a:rPr lang="en-US" altLang="zh-MO" sz="4400" dirty="0"/>
            </a:br>
            <a:br>
              <a:rPr lang="en-US" altLang="zh-MO" sz="4400" dirty="0"/>
            </a:br>
            <a:br>
              <a:rPr lang="en-US" altLang="zh-MO" sz="4400" dirty="0"/>
            </a:br>
            <a:br>
              <a:rPr lang="en-US" altLang="zh-MO" sz="4400" dirty="0"/>
            </a:br>
            <a:r>
              <a:rPr lang="en-US" altLang="zh-MO" sz="4400" dirty="0"/>
              <a:t>Strategic Planning for Information Systems  </a:t>
            </a:r>
            <a:br>
              <a:rPr lang="en-US" altLang="zh-MO" sz="4400" dirty="0"/>
            </a:br>
            <a:br>
              <a:rPr lang="en-US" altLang="zh-MO" sz="4400"/>
            </a:br>
            <a:r>
              <a:rPr lang="en-US" altLang="zh-MO"/>
              <a:t>Section </a:t>
            </a:r>
            <a:r>
              <a:rPr lang="en-US" altLang="zh-MO" dirty="0"/>
              <a:t>8 </a:t>
            </a:r>
            <a:br>
              <a:rPr lang="en-US" altLang="zh-MO" dirty="0"/>
            </a:br>
            <a:r>
              <a:rPr lang="en-US" altLang="zh-MO" dirty="0"/>
              <a:t>Enabling collaboration with IT  </a:t>
            </a:r>
            <a:r>
              <a:rPr lang="en-US" altLang="zh-MO" sz="3600" dirty="0"/>
              <a:t>   </a:t>
            </a:r>
            <a:br>
              <a:rPr lang="en-US" altLang="zh-MO" sz="2046" dirty="0"/>
            </a:br>
            <a:br>
              <a:rPr lang="en-US" altLang="zh-MO" dirty="0"/>
            </a:br>
            <a:r>
              <a:rPr lang="en-US" altLang="zh-MO" sz="1841" dirty="0">
                <a:latin typeface="+mn-ea"/>
                <a:ea typeface="+mn-ea"/>
              </a:rPr>
              <a:t>Class Code: COMP423 </a:t>
            </a:r>
            <a:br>
              <a:rPr lang="en-US" altLang="zh-MO" sz="1841" dirty="0">
                <a:latin typeface="+mn-ea"/>
                <a:ea typeface="+mn-ea"/>
              </a:rPr>
            </a:br>
            <a:r>
              <a:rPr lang="en-US" altLang="zh-MO" sz="1841" dirty="0">
                <a:latin typeface="+mn-ea"/>
                <a:ea typeface="+mn-ea"/>
              </a:rPr>
              <a:t>H.Y </a:t>
            </a:r>
            <a:r>
              <a:rPr lang="en-US" altLang="zh-TW" sz="1841" dirty="0">
                <a:latin typeface="+mn-ea"/>
                <a:ea typeface="+mn-ea"/>
              </a:rPr>
              <a:t>Kan, Stanley </a:t>
            </a:r>
            <a:r>
              <a:rPr lang="en-US" altLang="zh-MO" sz="1841" dirty="0">
                <a:latin typeface="+mn-ea"/>
                <a:ea typeface="+mn-ea"/>
              </a:rPr>
              <a:t> </a:t>
            </a:r>
            <a:br>
              <a:rPr lang="en-US" altLang="zh-MO" sz="1841" dirty="0">
                <a:latin typeface="+mn-ea"/>
                <a:ea typeface="+mn-ea"/>
              </a:rPr>
            </a:br>
            <a:r>
              <a:rPr lang="en-US" altLang="zh-MO" sz="1841" dirty="0">
                <a:latin typeface="+mn-ea"/>
                <a:ea typeface="+mn-ea"/>
              </a:rPr>
              <a:t>Room: </a:t>
            </a:r>
            <a:r>
              <a:rPr lang="it-IT" sz="2200" dirty="0">
                <a:latin typeface="+mn-ea"/>
                <a:ea typeface="+mn-ea"/>
              </a:rPr>
              <a:t>(WUI CHI) - 4/F, </a:t>
            </a:r>
            <a:r>
              <a:rPr lang="en-US" altLang="zh-MO" sz="2200" dirty="0">
                <a:latin typeface="+mn-ea"/>
                <a:ea typeface="+mn-ea"/>
              </a:rPr>
              <a:t>N46B</a:t>
            </a:r>
            <a:br>
              <a:rPr lang="en-US" altLang="zh-MO" sz="1841" dirty="0">
                <a:latin typeface="+mn-ea"/>
                <a:ea typeface="+mn-ea"/>
              </a:rPr>
            </a:br>
            <a:r>
              <a:rPr lang="en-US" altLang="zh-MO" sz="1841" dirty="0">
                <a:latin typeface="+mn-ea"/>
                <a:ea typeface="+mn-ea"/>
              </a:rPr>
              <a:t> Email: hykan@ipm.edu.mo </a:t>
            </a:r>
            <a:r>
              <a:rPr lang="en-US" altLang="zh-MO" sz="1841" dirty="0">
                <a:latin typeface="+mn-ea"/>
                <a:ea typeface="+mn-ea"/>
                <a:hlinkClick r:id="rId3"/>
              </a:rPr>
              <a:t>  </a:t>
            </a:r>
            <a:r>
              <a:rPr lang="en-US" altLang="zh-MO" sz="1841" dirty="0">
                <a:latin typeface="+mn-ea"/>
                <a:ea typeface="+mn-ea"/>
              </a:rPr>
              <a:t> </a:t>
            </a:r>
            <a:br>
              <a:rPr lang="en-US" altLang="zh-MO" sz="1841" dirty="0">
                <a:latin typeface="+mn-ea"/>
                <a:ea typeface="+mn-ea"/>
              </a:rPr>
            </a:br>
            <a:r>
              <a:rPr lang="en-US" altLang="zh-MO" sz="1841" dirty="0">
                <a:latin typeface="+mn-ea"/>
                <a:ea typeface="+mn-ea"/>
              </a:rPr>
              <a:t>Tel: 8599-6883 </a:t>
            </a:r>
            <a:br>
              <a:rPr lang="en-US" altLang="zh-MO" sz="1841" dirty="0"/>
            </a:br>
            <a:br>
              <a:rPr lang="en-US" altLang="zh-MO" sz="1841" dirty="0"/>
            </a:br>
            <a:endParaRPr lang="zh-MO" altLang="en-US" sz="1841" dirty="0"/>
          </a:p>
        </p:txBody>
      </p:sp>
      <p:sp>
        <p:nvSpPr>
          <p:cNvPr id="9" name="文字版面配置區 8">
            <a:extLst>
              <a:ext uri="{FF2B5EF4-FFF2-40B4-BE49-F238E27FC236}">
                <a16:creationId xmlns:a16="http://schemas.microsoft.com/office/drawing/2014/main" id="{2914A5A6-66A9-4BB9-8AA4-B1B43C8EF130}"/>
              </a:ext>
            </a:extLst>
          </p:cNvPr>
          <p:cNvSpPr>
            <a:spLocks noGrp="1"/>
          </p:cNvSpPr>
          <p:nvPr>
            <p:ph type="body" idx="1"/>
          </p:nvPr>
        </p:nvSpPr>
        <p:spPr>
          <a:xfrm>
            <a:off x="2514601" y="4419600"/>
            <a:ext cx="5966713" cy="457200"/>
          </a:xfrm>
        </p:spPr>
        <p:txBody>
          <a:bodyPr/>
          <a:lstStyle/>
          <a:p>
            <a:endParaRPr lang="zh-MO" altLang="en-US" dirty="0"/>
          </a:p>
        </p:txBody>
      </p:sp>
    </p:spTree>
    <p:extLst>
      <p:ext uri="{BB962C8B-B14F-4D97-AF65-F5344CB8AC3E}">
        <p14:creationId xmlns:p14="http://schemas.microsoft.com/office/powerpoint/2010/main" val="26118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of Collaboration (Cont’d)</a:t>
            </a:r>
          </a:p>
        </p:txBody>
      </p:sp>
      <p:sp>
        <p:nvSpPr>
          <p:cNvPr id="3" name="Content Placeholder 2"/>
          <p:cNvSpPr>
            <a:spLocks noGrp="1"/>
          </p:cNvSpPr>
          <p:nvPr>
            <p:ph idx="1"/>
          </p:nvPr>
        </p:nvSpPr>
        <p:spPr/>
        <p:txBody>
          <a:bodyPr/>
          <a:lstStyle/>
          <a:p>
            <a:r>
              <a:rPr lang="en-US" dirty="0">
                <a:solidFill>
                  <a:srgbClr val="0070C0"/>
                </a:solidFill>
              </a:rPr>
              <a:t>How are they collaborating?</a:t>
            </a:r>
          </a:p>
          <a:p>
            <a:pPr lvl="1"/>
            <a:r>
              <a:rPr lang="en-US" dirty="0">
                <a:solidFill>
                  <a:schemeClr val="tx1"/>
                </a:solidFill>
              </a:rPr>
              <a:t>Collaborative technology comprises the tools that are used to facilitate the work of collaboration. These fall into four main categories: </a:t>
            </a:r>
            <a:r>
              <a:rPr lang="en-US" dirty="0">
                <a:solidFill>
                  <a:srgbClr val="0070C0"/>
                </a:solidFill>
              </a:rPr>
              <a:t>electronic communication </a:t>
            </a:r>
            <a:r>
              <a:rPr lang="en-US" dirty="0">
                <a:solidFill>
                  <a:schemeClr val="tx1"/>
                </a:solidFill>
              </a:rPr>
              <a:t>(such as e-mail, instant messaging, blogs), </a:t>
            </a:r>
            <a:r>
              <a:rPr lang="en-US" dirty="0">
                <a:solidFill>
                  <a:srgbClr val="0070C0"/>
                </a:solidFill>
              </a:rPr>
              <a:t>electronic conferencing </a:t>
            </a:r>
            <a:r>
              <a:rPr lang="en-US" dirty="0">
                <a:solidFill>
                  <a:schemeClr val="tx1"/>
                </a:solidFill>
              </a:rPr>
              <a:t>(e.g., video conferencing, meeting software), </a:t>
            </a:r>
            <a:r>
              <a:rPr lang="en-US" dirty="0">
                <a:solidFill>
                  <a:srgbClr val="0070C0"/>
                </a:solidFill>
              </a:rPr>
              <a:t>electronic management </a:t>
            </a:r>
            <a:r>
              <a:rPr lang="en-US" dirty="0">
                <a:solidFill>
                  <a:schemeClr val="tx1"/>
                </a:solidFill>
              </a:rPr>
              <a:t>(e.g., file sharing, activity assignment, task management) and </a:t>
            </a:r>
            <a:r>
              <a:rPr lang="en-US" dirty="0">
                <a:solidFill>
                  <a:srgbClr val="0070C0"/>
                </a:solidFill>
              </a:rPr>
              <a:t>electronic content creation and management </a:t>
            </a:r>
            <a:r>
              <a:rPr lang="en-US" dirty="0">
                <a:solidFill>
                  <a:schemeClr val="tx1"/>
                </a:solidFill>
              </a:rPr>
              <a:t>(e.g., publishing tools, enterprise directions).</a:t>
            </a:r>
          </a:p>
          <a:p>
            <a:pPr lvl="1"/>
            <a:r>
              <a:rPr lang="en-US" dirty="0">
                <a:solidFill>
                  <a:schemeClr val="tx1"/>
                </a:solidFill>
              </a:rPr>
              <a:t>New applications, such as social networking applications, tend to fall into multiple categories depending on how they are used (e.g., for communication or information creation). As a result, the boundaries between the categories are </a:t>
            </a:r>
            <a:r>
              <a:rPr lang="en-US" dirty="0">
                <a:solidFill>
                  <a:srgbClr val="0070C0"/>
                </a:solidFill>
              </a:rPr>
              <a:t>blurring</a:t>
            </a:r>
            <a:r>
              <a:rPr lang="en-US" dirty="0">
                <a:solidFill>
                  <a:schemeClr val="tx1"/>
                </a:solidFill>
              </a:rPr>
              <a:t> with the rapid evolution of this technology.</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10</a:t>
            </a:fld>
            <a:endParaRPr lang="en-US"/>
          </a:p>
        </p:txBody>
      </p:sp>
    </p:spTree>
    <p:extLst>
      <p:ext uri="{BB962C8B-B14F-4D97-AF65-F5344CB8AC3E}">
        <p14:creationId xmlns:p14="http://schemas.microsoft.com/office/powerpoint/2010/main" val="25185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of Collaboration (Cont’d)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11</a:t>
            </a:fld>
            <a:endParaRPr lang="en-US"/>
          </a:p>
        </p:txBody>
      </p:sp>
      <p:cxnSp>
        <p:nvCxnSpPr>
          <p:cNvPr id="6" name="Straight Connector 5"/>
          <p:cNvCxnSpPr/>
          <p:nvPr/>
        </p:nvCxnSpPr>
        <p:spPr>
          <a:xfrm>
            <a:off x="2192867" y="2184400"/>
            <a:ext cx="862753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Down Arrow 6"/>
          <p:cNvSpPr/>
          <p:nvPr/>
        </p:nvSpPr>
        <p:spPr>
          <a:xfrm>
            <a:off x="1507067" y="2197538"/>
            <a:ext cx="762000" cy="3708400"/>
          </a:xfrm>
          <a:prstGeom prst="downArrow">
            <a:avLst/>
          </a:prstGeom>
          <a:ln w="6350"/>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COMPLEXITY</a:t>
            </a:r>
          </a:p>
        </p:txBody>
      </p:sp>
      <p:sp>
        <p:nvSpPr>
          <p:cNvPr id="8" name="TextBox 7"/>
          <p:cNvSpPr txBox="1"/>
          <p:nvPr/>
        </p:nvSpPr>
        <p:spPr>
          <a:xfrm>
            <a:off x="2421467" y="2362200"/>
            <a:ext cx="1650999" cy="3785652"/>
          </a:xfrm>
          <a:prstGeom prst="rect">
            <a:avLst/>
          </a:prstGeom>
          <a:noFill/>
          <a:ln>
            <a:solidFill>
              <a:schemeClr val="tx1"/>
            </a:solidFill>
          </a:ln>
        </p:spPr>
        <p:txBody>
          <a:bodyPr wrap="square" rtlCol="0">
            <a:spAutoFit/>
          </a:bodyPr>
          <a:lstStyle/>
          <a:p>
            <a:r>
              <a:rPr lang="en-US" sz="1600" dirty="0"/>
              <a:t>Individuals</a:t>
            </a:r>
          </a:p>
          <a:p>
            <a:endParaRPr lang="en-US" sz="1600" dirty="0"/>
          </a:p>
          <a:p>
            <a:endParaRPr lang="en-US" sz="1600" dirty="0"/>
          </a:p>
          <a:p>
            <a:r>
              <a:rPr lang="en-US" sz="1600" dirty="0"/>
              <a:t>Internal Teams</a:t>
            </a:r>
          </a:p>
          <a:p>
            <a:endParaRPr lang="en-US" sz="1600" dirty="0"/>
          </a:p>
          <a:p>
            <a:endParaRPr lang="en-US" sz="1600" dirty="0"/>
          </a:p>
          <a:p>
            <a:r>
              <a:rPr lang="en-US" sz="1600" dirty="0"/>
              <a:t>Communities of Interest</a:t>
            </a:r>
          </a:p>
          <a:p>
            <a:endParaRPr lang="en-US" sz="1600" dirty="0"/>
          </a:p>
          <a:p>
            <a:r>
              <a:rPr lang="en-US" sz="1600" dirty="0"/>
              <a:t>Organizations</a:t>
            </a:r>
          </a:p>
          <a:p>
            <a:endParaRPr lang="en-US" sz="1600" dirty="0"/>
          </a:p>
          <a:p>
            <a:endParaRPr lang="en-US" sz="1600" dirty="0"/>
          </a:p>
          <a:p>
            <a:r>
              <a:rPr lang="en-US" sz="1600" dirty="0"/>
              <a:t>Customers and Others</a:t>
            </a:r>
          </a:p>
          <a:p>
            <a:endParaRPr lang="en-US" sz="1600" dirty="0"/>
          </a:p>
        </p:txBody>
      </p:sp>
      <p:sp>
        <p:nvSpPr>
          <p:cNvPr id="9" name="TextBox 8"/>
          <p:cNvSpPr txBox="1"/>
          <p:nvPr/>
        </p:nvSpPr>
        <p:spPr>
          <a:xfrm>
            <a:off x="4580467" y="2362200"/>
            <a:ext cx="2006600" cy="3785652"/>
          </a:xfrm>
          <a:prstGeom prst="rect">
            <a:avLst/>
          </a:prstGeom>
          <a:noFill/>
          <a:ln>
            <a:solidFill>
              <a:schemeClr val="tx1"/>
            </a:solidFill>
          </a:ln>
        </p:spPr>
        <p:txBody>
          <a:bodyPr wrap="square" rtlCol="0">
            <a:spAutoFit/>
          </a:bodyPr>
          <a:lstStyle/>
          <a:p>
            <a:r>
              <a:rPr lang="en-US" sz="1600" dirty="0"/>
              <a:t>Transactions</a:t>
            </a:r>
          </a:p>
          <a:p>
            <a:endParaRPr lang="en-US" sz="1600" dirty="0"/>
          </a:p>
          <a:p>
            <a:endParaRPr lang="en-US" sz="1600" dirty="0"/>
          </a:p>
          <a:p>
            <a:r>
              <a:rPr lang="en-US" sz="1600" dirty="0"/>
              <a:t>Routine Activities</a:t>
            </a:r>
          </a:p>
          <a:p>
            <a:endParaRPr lang="en-US" sz="1600" dirty="0"/>
          </a:p>
          <a:p>
            <a:endParaRPr lang="en-US" sz="1600" dirty="0"/>
          </a:p>
          <a:p>
            <a:r>
              <a:rPr lang="en-US" sz="1600" dirty="0"/>
              <a:t>Ad hoc, Unstructured Initiatives</a:t>
            </a:r>
          </a:p>
          <a:p>
            <a:endParaRPr lang="en-US" sz="1600" dirty="0"/>
          </a:p>
          <a:p>
            <a:r>
              <a:rPr lang="en-US" sz="1600" dirty="0"/>
              <a:t>Innovation</a:t>
            </a:r>
          </a:p>
          <a:p>
            <a:endParaRPr lang="en-US" sz="1600" dirty="0"/>
          </a:p>
          <a:p>
            <a:endParaRPr lang="en-US" sz="1600" dirty="0"/>
          </a:p>
          <a:p>
            <a:r>
              <a:rPr lang="en-US" sz="1600" dirty="0"/>
              <a:t>Dynamic, real-time strategies</a:t>
            </a:r>
          </a:p>
          <a:p>
            <a:endParaRPr lang="en-US" sz="1600" dirty="0"/>
          </a:p>
        </p:txBody>
      </p:sp>
      <p:sp>
        <p:nvSpPr>
          <p:cNvPr id="10" name="TextBox 9"/>
          <p:cNvSpPr txBox="1"/>
          <p:nvPr/>
        </p:nvSpPr>
        <p:spPr>
          <a:xfrm>
            <a:off x="7095068" y="2362200"/>
            <a:ext cx="1650999" cy="3785652"/>
          </a:xfrm>
          <a:prstGeom prst="rect">
            <a:avLst/>
          </a:prstGeom>
          <a:noFill/>
          <a:ln>
            <a:solidFill>
              <a:schemeClr val="tx1"/>
            </a:solidFill>
          </a:ln>
        </p:spPr>
        <p:txBody>
          <a:bodyPr wrap="square" rtlCol="0">
            <a:spAutoFit/>
          </a:bodyPr>
          <a:lstStyle/>
          <a:p>
            <a:pPr algn="ctr"/>
            <a:endParaRPr lang="en-US" sz="1600" dirty="0"/>
          </a:p>
          <a:p>
            <a:pPr algn="ctr"/>
            <a:endParaRPr lang="en-US" sz="1600" dirty="0"/>
          </a:p>
          <a:p>
            <a:pPr algn="ctr"/>
            <a:r>
              <a:rPr lang="en-US" sz="1600" dirty="0"/>
              <a:t>On-site</a:t>
            </a:r>
          </a:p>
          <a:p>
            <a:pPr algn="ctr"/>
            <a:endParaRPr lang="en-US" sz="1600" dirty="0"/>
          </a:p>
          <a:p>
            <a:pPr algn="ctr"/>
            <a:endParaRPr lang="en-US" sz="1600" dirty="0"/>
          </a:p>
          <a:p>
            <a:pPr algn="ctr"/>
            <a:r>
              <a:rPr lang="en-US" sz="1600" dirty="0"/>
              <a:t>Virtual</a:t>
            </a:r>
          </a:p>
          <a:p>
            <a:pPr algn="ctr"/>
            <a:endParaRPr lang="en-US" sz="1600" dirty="0"/>
          </a:p>
          <a:p>
            <a:pPr algn="ctr"/>
            <a:endParaRPr lang="en-US" sz="1600" dirty="0"/>
          </a:p>
          <a:p>
            <a:pPr algn="ctr"/>
            <a:r>
              <a:rPr lang="en-US" sz="1600" dirty="0"/>
              <a:t>Mobile</a:t>
            </a:r>
          </a:p>
          <a:p>
            <a:pPr algn="ctr"/>
            <a:endParaRPr lang="en-US" sz="1600" dirty="0"/>
          </a:p>
          <a:p>
            <a:pPr algn="ctr"/>
            <a:endParaRPr lang="en-US" sz="1600" dirty="0"/>
          </a:p>
          <a:p>
            <a:pPr algn="ctr"/>
            <a:r>
              <a:rPr lang="en-US" sz="1600" dirty="0"/>
              <a:t>Global</a:t>
            </a:r>
          </a:p>
          <a:p>
            <a:pPr algn="ctr"/>
            <a:endParaRPr lang="en-US" sz="1600" dirty="0"/>
          </a:p>
          <a:p>
            <a:pPr algn="ctr"/>
            <a:endParaRPr lang="en-US" sz="1600" dirty="0"/>
          </a:p>
          <a:p>
            <a:pPr algn="ctr"/>
            <a:endParaRPr lang="en-US" sz="1600" dirty="0"/>
          </a:p>
        </p:txBody>
      </p:sp>
      <p:sp>
        <p:nvSpPr>
          <p:cNvPr id="11" name="TextBox 10"/>
          <p:cNvSpPr txBox="1"/>
          <p:nvPr/>
        </p:nvSpPr>
        <p:spPr>
          <a:xfrm>
            <a:off x="9287936" y="2362200"/>
            <a:ext cx="1650999" cy="3785652"/>
          </a:xfrm>
          <a:prstGeom prst="rect">
            <a:avLst/>
          </a:prstGeom>
          <a:noFill/>
          <a:ln>
            <a:solidFill>
              <a:schemeClr val="tx1"/>
            </a:solidFill>
          </a:ln>
        </p:spPr>
        <p:txBody>
          <a:bodyPr wrap="square" rtlCol="0">
            <a:spAutoFit/>
          </a:bodyPr>
          <a:lstStyle/>
          <a:p>
            <a:endParaRPr lang="en-US" sz="1600" dirty="0"/>
          </a:p>
          <a:p>
            <a:r>
              <a:rPr lang="en-US" sz="1600" dirty="0"/>
              <a:t>Electronic Communication</a:t>
            </a:r>
          </a:p>
          <a:p>
            <a:endParaRPr lang="en-US" sz="1600" dirty="0"/>
          </a:p>
          <a:p>
            <a:r>
              <a:rPr lang="en-US" sz="1600" dirty="0"/>
              <a:t>Electronic Conferencing</a:t>
            </a:r>
          </a:p>
          <a:p>
            <a:endParaRPr lang="en-US" sz="1600" dirty="0"/>
          </a:p>
          <a:p>
            <a:endParaRPr lang="en-US" sz="1600" dirty="0"/>
          </a:p>
          <a:p>
            <a:r>
              <a:rPr lang="en-US" sz="1600" dirty="0"/>
              <a:t>Electronic Management</a:t>
            </a:r>
          </a:p>
          <a:p>
            <a:endParaRPr lang="en-US" sz="1600" dirty="0"/>
          </a:p>
          <a:p>
            <a:r>
              <a:rPr lang="en-US" sz="1600" dirty="0"/>
              <a:t>Electronic Content Creation &amp; Management</a:t>
            </a:r>
          </a:p>
          <a:p>
            <a:pPr algn="ctr"/>
            <a:endParaRPr lang="en-US" sz="1600" dirty="0"/>
          </a:p>
        </p:txBody>
      </p:sp>
      <p:sp>
        <p:nvSpPr>
          <p:cNvPr id="13" name="Left-Right Arrow 12"/>
          <p:cNvSpPr/>
          <p:nvPr/>
        </p:nvSpPr>
        <p:spPr>
          <a:xfrm>
            <a:off x="4072466" y="4051738"/>
            <a:ext cx="508001" cy="317062"/>
          </a:xfrm>
          <a:prstGeom prst="lef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sp>
        <p:nvSpPr>
          <p:cNvPr id="14" name="Left-Right Arrow 13"/>
          <p:cNvSpPr/>
          <p:nvPr/>
        </p:nvSpPr>
        <p:spPr>
          <a:xfrm>
            <a:off x="6587067" y="4051738"/>
            <a:ext cx="508001" cy="317062"/>
          </a:xfrm>
          <a:prstGeom prst="lef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sp>
        <p:nvSpPr>
          <p:cNvPr id="15" name="Left-Right Arrow 14"/>
          <p:cNvSpPr/>
          <p:nvPr/>
        </p:nvSpPr>
        <p:spPr>
          <a:xfrm>
            <a:off x="8763001" y="4096495"/>
            <a:ext cx="508001" cy="317062"/>
          </a:xfrm>
          <a:prstGeom prst="lef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sp>
        <p:nvSpPr>
          <p:cNvPr id="16" name="TextBox 15"/>
          <p:cNvSpPr txBox="1"/>
          <p:nvPr/>
        </p:nvSpPr>
        <p:spPr>
          <a:xfrm>
            <a:off x="2310295" y="1471993"/>
            <a:ext cx="1762172" cy="646331"/>
          </a:xfrm>
          <a:prstGeom prst="rect">
            <a:avLst/>
          </a:prstGeom>
          <a:noFill/>
        </p:spPr>
        <p:txBody>
          <a:bodyPr wrap="square" rtlCol="0">
            <a:spAutoFit/>
          </a:bodyPr>
          <a:lstStyle/>
          <a:p>
            <a:r>
              <a:rPr lang="en-US" b="1" dirty="0"/>
              <a:t>Who is collaborating?</a:t>
            </a:r>
          </a:p>
        </p:txBody>
      </p:sp>
      <p:sp>
        <p:nvSpPr>
          <p:cNvPr id="17" name="TextBox 16"/>
          <p:cNvSpPr txBox="1"/>
          <p:nvPr/>
        </p:nvSpPr>
        <p:spPr>
          <a:xfrm>
            <a:off x="4580467" y="1471993"/>
            <a:ext cx="1905000" cy="646331"/>
          </a:xfrm>
          <a:prstGeom prst="rect">
            <a:avLst/>
          </a:prstGeom>
          <a:noFill/>
        </p:spPr>
        <p:txBody>
          <a:bodyPr wrap="square" rtlCol="0">
            <a:spAutoFit/>
          </a:bodyPr>
          <a:lstStyle/>
          <a:p>
            <a:r>
              <a:rPr lang="en-US" b="1" dirty="0"/>
              <a:t>What are they collaborating on?</a:t>
            </a:r>
          </a:p>
        </p:txBody>
      </p:sp>
      <p:sp>
        <p:nvSpPr>
          <p:cNvPr id="18" name="TextBox 17"/>
          <p:cNvSpPr txBox="1"/>
          <p:nvPr/>
        </p:nvSpPr>
        <p:spPr>
          <a:xfrm>
            <a:off x="7095068" y="1449169"/>
            <a:ext cx="1762172" cy="646331"/>
          </a:xfrm>
          <a:prstGeom prst="rect">
            <a:avLst/>
          </a:prstGeom>
          <a:noFill/>
        </p:spPr>
        <p:txBody>
          <a:bodyPr wrap="square" rtlCol="0">
            <a:spAutoFit/>
          </a:bodyPr>
          <a:lstStyle/>
          <a:p>
            <a:r>
              <a:rPr lang="en-US" b="1" dirty="0"/>
              <a:t>Where are they collaborating?</a:t>
            </a:r>
          </a:p>
        </p:txBody>
      </p:sp>
      <p:sp>
        <p:nvSpPr>
          <p:cNvPr id="19" name="TextBox 18"/>
          <p:cNvSpPr txBox="1"/>
          <p:nvPr/>
        </p:nvSpPr>
        <p:spPr>
          <a:xfrm>
            <a:off x="9271002" y="1449169"/>
            <a:ext cx="1762172" cy="646331"/>
          </a:xfrm>
          <a:prstGeom prst="rect">
            <a:avLst/>
          </a:prstGeom>
          <a:noFill/>
        </p:spPr>
        <p:txBody>
          <a:bodyPr wrap="square" rtlCol="0">
            <a:spAutoFit/>
          </a:bodyPr>
          <a:lstStyle/>
          <a:p>
            <a:r>
              <a:rPr lang="en-US" b="1" dirty="0"/>
              <a:t>How are they collaborating?</a:t>
            </a:r>
          </a:p>
        </p:txBody>
      </p:sp>
    </p:spTree>
    <p:extLst>
      <p:ext uri="{BB962C8B-B14F-4D97-AF65-F5344CB8AC3E}">
        <p14:creationId xmlns:p14="http://schemas.microsoft.com/office/powerpoint/2010/main" val="1104613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Successful Collaboration</a:t>
            </a:r>
          </a:p>
        </p:txBody>
      </p:sp>
      <p:sp>
        <p:nvSpPr>
          <p:cNvPr id="3" name="Content Placeholder 2"/>
          <p:cNvSpPr>
            <a:spLocks noGrp="1"/>
          </p:cNvSpPr>
          <p:nvPr>
            <p:ph idx="1"/>
          </p:nvPr>
        </p:nvSpPr>
        <p:spPr/>
        <p:txBody>
          <a:bodyPr>
            <a:normAutofit/>
          </a:bodyPr>
          <a:lstStyle/>
          <a:p>
            <a:r>
              <a:rPr lang="en-US" dirty="0"/>
              <a:t>Four components of collaboration must work together to ensure successful collaboration of any type:</a:t>
            </a:r>
          </a:p>
          <a:p>
            <a:pPr lvl="1"/>
            <a:r>
              <a:rPr lang="en-US" dirty="0">
                <a:solidFill>
                  <a:srgbClr val="0070C0"/>
                </a:solidFill>
              </a:rPr>
              <a:t>People</a:t>
            </a:r>
          </a:p>
          <a:p>
            <a:pPr lvl="2"/>
            <a:r>
              <a:rPr lang="en-US" dirty="0">
                <a:solidFill>
                  <a:schemeClr val="tx1"/>
                </a:solidFill>
              </a:rPr>
              <a:t>Collaborative work requires different skills than more traditional forms of work. In particular, strong </a:t>
            </a:r>
            <a:r>
              <a:rPr lang="en-US" dirty="0">
                <a:solidFill>
                  <a:srgbClr val="0070C0"/>
                </a:solidFill>
              </a:rPr>
              <a:t>communication skills </a:t>
            </a:r>
            <a:r>
              <a:rPr lang="en-US" dirty="0">
                <a:solidFill>
                  <a:schemeClr val="tx1"/>
                </a:solidFill>
              </a:rPr>
              <a:t>are essential. This is especially true the more work is mediated through technology, virtual, and cross organizational and cultural boundaries. </a:t>
            </a:r>
          </a:p>
          <a:p>
            <a:pPr lvl="2"/>
            <a:r>
              <a:rPr lang="en-US" dirty="0">
                <a:solidFill>
                  <a:schemeClr val="tx1"/>
                </a:solidFill>
              </a:rPr>
              <a:t>Inexperienced teams, lack of </a:t>
            </a:r>
            <a:r>
              <a:rPr lang="en-US" dirty="0">
                <a:solidFill>
                  <a:srgbClr val="0070C0"/>
                </a:solidFill>
              </a:rPr>
              <a:t>management attention</a:t>
            </a:r>
            <a:r>
              <a:rPr lang="en-US" dirty="0">
                <a:solidFill>
                  <a:schemeClr val="tx1"/>
                </a:solidFill>
              </a:rPr>
              <a:t>, and different expectations of partners are some of the major reasons why collaboration initiatives can fail. Thus when implementing collaboration, managers should be aware that it is not “business as usual” and should pay more attention to the social and behavioral changes that will be necessary</a:t>
            </a:r>
            <a:endParaRPr lang="en-US" dirty="0">
              <a:solidFill>
                <a:srgbClr val="0070C0"/>
              </a:solidFill>
            </a:endParaRPr>
          </a:p>
        </p:txBody>
      </p:sp>
      <p:sp>
        <p:nvSpPr>
          <p:cNvPr id="4" name="Slide Number Placeholder 3"/>
          <p:cNvSpPr>
            <a:spLocks noGrp="1"/>
          </p:cNvSpPr>
          <p:nvPr>
            <p:ph type="sldNum" sz="quarter" idx="12"/>
          </p:nvPr>
        </p:nvSpPr>
        <p:spPr/>
        <p:txBody>
          <a:bodyPr/>
          <a:lstStyle/>
          <a:p>
            <a:fld id="{69E57DC2-970A-4B3E-BB1C-7A09969E49DF}" type="slidenum">
              <a:rPr lang="en-US" smtClean="0"/>
              <a:pPr/>
              <a:t>12</a:t>
            </a:fld>
            <a:endParaRPr lang="en-US"/>
          </a:p>
        </p:txBody>
      </p:sp>
    </p:spTree>
    <p:extLst>
      <p:ext uri="{BB962C8B-B14F-4D97-AF65-F5344CB8AC3E}">
        <p14:creationId xmlns:p14="http://schemas.microsoft.com/office/powerpoint/2010/main" val="87777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Successful Collaboration (Cont’d)</a:t>
            </a:r>
          </a:p>
        </p:txBody>
      </p:sp>
      <p:sp>
        <p:nvSpPr>
          <p:cNvPr id="3" name="Content Placeholder 2"/>
          <p:cNvSpPr>
            <a:spLocks noGrp="1"/>
          </p:cNvSpPr>
          <p:nvPr>
            <p:ph idx="1"/>
          </p:nvPr>
        </p:nvSpPr>
        <p:spPr>
          <a:xfrm>
            <a:off x="1371600" y="2032000"/>
            <a:ext cx="10330932" cy="4285402"/>
          </a:xfrm>
        </p:spPr>
        <p:txBody>
          <a:bodyPr>
            <a:normAutofit/>
          </a:bodyPr>
          <a:lstStyle/>
          <a:p>
            <a:pPr lvl="1"/>
            <a:r>
              <a:rPr lang="en-US" dirty="0">
                <a:solidFill>
                  <a:srgbClr val="0070C0"/>
                </a:solidFill>
              </a:rPr>
              <a:t>Program</a:t>
            </a:r>
          </a:p>
          <a:p>
            <a:pPr lvl="2"/>
            <a:r>
              <a:rPr lang="en-US" dirty="0"/>
              <a:t>Collaboration needs to be part of a </a:t>
            </a:r>
            <a:r>
              <a:rPr lang="en-US" dirty="0">
                <a:solidFill>
                  <a:srgbClr val="0070C0"/>
                </a:solidFill>
              </a:rPr>
              <a:t>coherent program </a:t>
            </a:r>
            <a:r>
              <a:rPr lang="en-US" dirty="0"/>
              <a:t>to create and capture value, not a series of stand-alone efforts. It is highly unlikely that collaboration initiatives will achieve an organization’s goals unless they are managed holistically. </a:t>
            </a:r>
          </a:p>
          <a:p>
            <a:pPr lvl="2"/>
            <a:r>
              <a:rPr lang="en-US" dirty="0"/>
              <a:t>Furthermore, it is essential that managers understand the </a:t>
            </a:r>
            <a:r>
              <a:rPr lang="en-US" dirty="0">
                <a:solidFill>
                  <a:srgbClr val="0070C0"/>
                </a:solidFill>
              </a:rPr>
              <a:t>strategic trade-offs </a:t>
            </a:r>
            <a:r>
              <a:rPr lang="en-US" dirty="0"/>
              <a:t>involved in collaboration and make conscious decisions about how to structure and govern it. This is especially true </a:t>
            </a:r>
            <a:r>
              <a:rPr lang="en-US" dirty="0">
                <a:solidFill>
                  <a:srgbClr val="0070C0"/>
                </a:solidFill>
              </a:rPr>
              <a:t>when external partners are involved</a:t>
            </a:r>
            <a:r>
              <a:rPr lang="en-US" dirty="0"/>
              <a:t>. </a:t>
            </a:r>
          </a:p>
          <a:p>
            <a:pPr lvl="2"/>
            <a:endParaRPr lang="en-US" dirty="0"/>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13</a:t>
            </a:fld>
            <a:endParaRPr lang="en-US"/>
          </a:p>
        </p:txBody>
      </p:sp>
    </p:spTree>
    <p:extLst>
      <p:ext uri="{BB962C8B-B14F-4D97-AF65-F5344CB8AC3E}">
        <p14:creationId xmlns:p14="http://schemas.microsoft.com/office/powerpoint/2010/main" val="737484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Successful Collaboration (Cont’d)</a:t>
            </a:r>
          </a:p>
        </p:txBody>
      </p:sp>
      <p:sp>
        <p:nvSpPr>
          <p:cNvPr id="3" name="Content Placeholder 2"/>
          <p:cNvSpPr>
            <a:spLocks noGrp="1"/>
          </p:cNvSpPr>
          <p:nvPr>
            <p:ph idx="1"/>
          </p:nvPr>
        </p:nvSpPr>
        <p:spPr>
          <a:xfrm>
            <a:off x="1371600" y="2032000"/>
            <a:ext cx="10330932" cy="4285402"/>
          </a:xfrm>
        </p:spPr>
        <p:txBody>
          <a:bodyPr>
            <a:normAutofit/>
          </a:bodyPr>
          <a:lstStyle/>
          <a:p>
            <a:pPr lvl="1"/>
            <a:r>
              <a:rPr lang="en-US" dirty="0">
                <a:solidFill>
                  <a:srgbClr val="0070C0"/>
                </a:solidFill>
              </a:rPr>
              <a:t>Processes</a:t>
            </a:r>
          </a:p>
          <a:p>
            <a:pPr lvl="2"/>
            <a:r>
              <a:rPr lang="en-US" dirty="0"/>
              <a:t>Within a strategic and holistic approach to collaboration, it is important to develop processes that </a:t>
            </a:r>
            <a:r>
              <a:rPr lang="en-US" dirty="0">
                <a:solidFill>
                  <a:srgbClr val="0070C0"/>
                </a:solidFill>
              </a:rPr>
              <a:t>support</a:t>
            </a:r>
            <a:r>
              <a:rPr lang="en-US" dirty="0"/>
              <a:t> or help manage this type of work. Since collaboration is a moving target in the modern enterprise, managers need ways to rapidly learn what is working and what isn’t and to make changes as the work unfolds.</a:t>
            </a:r>
          </a:p>
          <a:p>
            <a:pPr lvl="2"/>
            <a:r>
              <a:rPr lang="en-US" dirty="0"/>
              <a:t>Managers also need a process to take advantage of successful innovations and a way of recognizing failures and killing them off quickly.</a:t>
            </a:r>
          </a:p>
          <a:p>
            <a:pPr lvl="2"/>
            <a:r>
              <a:rPr lang="en-US" dirty="0"/>
              <a:t>Effective processes are also required to support collaborative teams and partnerships, to help them know what they know and coordinate their thinking.</a:t>
            </a:r>
          </a:p>
          <a:p>
            <a:pPr lvl="3"/>
            <a:r>
              <a:rPr lang="en-US" dirty="0"/>
              <a:t>E.g., administrative practices that recognize the convergence of many different types of communication, content management processes, the ability to identity a “</a:t>
            </a:r>
            <a:r>
              <a:rPr lang="en-US" dirty="0">
                <a:solidFill>
                  <a:srgbClr val="0070C0"/>
                </a:solidFill>
              </a:rPr>
              <a:t>single source of truth</a:t>
            </a:r>
            <a:r>
              <a:rPr lang="en-US" dirty="0"/>
              <a:t>”, and the creation of parameters to help staff understand how and under what conditions they can collaborate.</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14</a:t>
            </a:fld>
            <a:endParaRPr lang="en-US"/>
          </a:p>
        </p:txBody>
      </p:sp>
    </p:spTree>
    <p:extLst>
      <p:ext uri="{BB962C8B-B14F-4D97-AF65-F5344CB8AC3E}">
        <p14:creationId xmlns:p14="http://schemas.microsoft.com/office/powerpoint/2010/main" val="131840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Successful Collaboration (Cont’d)</a:t>
            </a:r>
          </a:p>
        </p:txBody>
      </p:sp>
      <p:sp>
        <p:nvSpPr>
          <p:cNvPr id="3" name="Content Placeholder 2"/>
          <p:cNvSpPr>
            <a:spLocks noGrp="1"/>
          </p:cNvSpPr>
          <p:nvPr>
            <p:ph idx="1"/>
          </p:nvPr>
        </p:nvSpPr>
        <p:spPr>
          <a:xfrm>
            <a:off x="1371600" y="2032000"/>
            <a:ext cx="10330932" cy="4285402"/>
          </a:xfrm>
        </p:spPr>
        <p:txBody>
          <a:bodyPr>
            <a:normAutofit/>
          </a:bodyPr>
          <a:lstStyle/>
          <a:p>
            <a:pPr lvl="1"/>
            <a:r>
              <a:rPr lang="en-US" dirty="0">
                <a:solidFill>
                  <a:srgbClr val="0070C0"/>
                </a:solidFill>
              </a:rPr>
              <a:t>Platforms</a:t>
            </a:r>
          </a:p>
          <a:p>
            <a:pPr lvl="2"/>
            <a:r>
              <a:rPr lang="en-US" dirty="0"/>
              <a:t>These are the tools, technologies, and standards that enable people to share data and to work together seamlessly from a variety of locations. The advent of cheap connectivity has been the driving force behind many new ways of collaborating in recent years.</a:t>
            </a:r>
          </a:p>
          <a:p>
            <a:pPr lvl="2"/>
            <a:r>
              <a:rPr lang="en-US" dirty="0"/>
              <a:t>Although technology is a key resource in enabling collaboration, it must be designed to achieve the organization’s goals and fit with its </a:t>
            </a:r>
            <a:r>
              <a:rPr lang="en-US" dirty="0">
                <a:solidFill>
                  <a:srgbClr val="0070C0"/>
                </a:solidFill>
              </a:rPr>
              <a:t>culture and practices</a:t>
            </a:r>
            <a:r>
              <a:rPr lang="en-US" dirty="0"/>
              <a:t>.</a:t>
            </a:r>
          </a:p>
          <a:p>
            <a:pPr lvl="2"/>
            <a:r>
              <a:rPr lang="en-US" dirty="0"/>
              <a:t>An effective technology platform should support plug-and-play communications, provide access to information, and enable the transformation of information into knowledge. It should also provide tools for the </a:t>
            </a:r>
            <a:r>
              <a:rPr lang="en-US" dirty="0">
                <a:solidFill>
                  <a:srgbClr val="0070C0"/>
                </a:solidFill>
              </a:rPr>
              <a:t>rapid creation of communities, teams, and networks</a:t>
            </a:r>
            <a:r>
              <a:rPr lang="en-US" dirty="0"/>
              <a:t>, be based on open standards, and be flexible and adaptive.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15</a:t>
            </a:fld>
            <a:endParaRPr lang="en-US" dirty="0"/>
          </a:p>
        </p:txBody>
      </p:sp>
    </p:spTree>
    <p:extLst>
      <p:ext uri="{BB962C8B-B14F-4D97-AF65-F5344CB8AC3E}">
        <p14:creationId xmlns:p14="http://schemas.microsoft.com/office/powerpoint/2010/main" val="1297572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IT in Collaboration</a:t>
            </a:r>
          </a:p>
        </p:txBody>
      </p:sp>
      <p:sp>
        <p:nvSpPr>
          <p:cNvPr id="3" name="Content Placeholder 2"/>
          <p:cNvSpPr>
            <a:spLocks noGrp="1"/>
          </p:cNvSpPr>
          <p:nvPr>
            <p:ph idx="1"/>
          </p:nvPr>
        </p:nvSpPr>
        <p:spPr/>
        <p:txBody>
          <a:bodyPr>
            <a:normAutofit/>
          </a:bodyPr>
          <a:lstStyle/>
          <a:p>
            <a:pPr marL="0" indent="0">
              <a:buNone/>
            </a:pPr>
            <a:r>
              <a:rPr lang="en-US" dirty="0"/>
              <a:t>Four major areas IT managers need to address:</a:t>
            </a:r>
          </a:p>
          <a:p>
            <a:r>
              <a:rPr lang="en-US" dirty="0">
                <a:solidFill>
                  <a:srgbClr val="0070C0"/>
                </a:solidFill>
              </a:rPr>
              <a:t>Communication</a:t>
            </a:r>
          </a:p>
          <a:p>
            <a:pPr lvl="1"/>
            <a:r>
              <a:rPr lang="en-US" dirty="0"/>
              <a:t>A significant and growing area of collaborative technology is enabling a wide spectrum of communications options, from voice mail to video and everything in between. Users increasingly see communications and collaboration </a:t>
            </a:r>
            <a:r>
              <a:rPr lang="en-US" dirty="0">
                <a:solidFill>
                  <a:srgbClr val="0070C0"/>
                </a:solidFill>
              </a:rPr>
              <a:t>not as separate activities but as a smooth continuum of modalities </a:t>
            </a:r>
            <a:r>
              <a:rPr lang="en-US" dirty="0"/>
              <a:t>where the difference between talking on the phone and posting on a wiki becomes a matter of choice and preference. </a:t>
            </a:r>
          </a:p>
          <a:p>
            <a:pPr lvl="1"/>
            <a:r>
              <a:rPr lang="en-US" dirty="0"/>
              <a:t>As such unified communications become a technological reality, IT leaders will need to develop an architecture that supports them as a single technology spectrum rather than as separate components. Ultimately, communications technology will be embedded in all business applications and will need to be ubiquitous, reliable, secure, and integrated.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16</a:t>
            </a:fld>
            <a:endParaRPr lang="en-US"/>
          </a:p>
        </p:txBody>
      </p:sp>
    </p:spTree>
    <p:extLst>
      <p:ext uri="{BB962C8B-B14F-4D97-AF65-F5344CB8AC3E}">
        <p14:creationId xmlns:p14="http://schemas.microsoft.com/office/powerpoint/2010/main" val="362901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IT in Collaboration (Cont’d)</a:t>
            </a:r>
          </a:p>
        </p:txBody>
      </p:sp>
      <p:sp>
        <p:nvSpPr>
          <p:cNvPr id="3" name="Content Placeholder 2"/>
          <p:cNvSpPr>
            <a:spLocks noGrp="1"/>
          </p:cNvSpPr>
          <p:nvPr>
            <p:ph idx="1"/>
          </p:nvPr>
        </p:nvSpPr>
        <p:spPr/>
        <p:txBody>
          <a:bodyPr>
            <a:normAutofit/>
          </a:bodyPr>
          <a:lstStyle/>
          <a:p>
            <a:r>
              <a:rPr lang="en-US" dirty="0">
                <a:solidFill>
                  <a:srgbClr val="0070C0"/>
                </a:solidFill>
              </a:rPr>
              <a:t>Information Access and Management</a:t>
            </a:r>
          </a:p>
          <a:p>
            <a:pPr lvl="1"/>
            <a:r>
              <a:rPr lang="en-US" dirty="0">
                <a:solidFill>
                  <a:schemeClr val="tx1"/>
                </a:solidFill>
              </a:rPr>
              <a:t>Developing an improved information processing capability including accurate and visible information, manipulability, exchangeability, and ease of information transfer is a primary goal for all IT functions in support collaboration.</a:t>
            </a:r>
          </a:p>
          <a:p>
            <a:pPr lvl="1"/>
            <a:r>
              <a:rPr lang="en-US" dirty="0">
                <a:solidFill>
                  <a:schemeClr val="tx1"/>
                </a:solidFill>
              </a:rPr>
              <a:t>To achieve this goal, this is important for organizations to </a:t>
            </a:r>
            <a:r>
              <a:rPr lang="en-US" dirty="0">
                <a:solidFill>
                  <a:srgbClr val="0070C0"/>
                </a:solidFill>
              </a:rPr>
              <a:t>reduce the number of databases and data management platforms</a:t>
            </a:r>
            <a:r>
              <a:rPr lang="en-US" dirty="0">
                <a:solidFill>
                  <a:schemeClr val="tx1"/>
                </a:solidFill>
              </a:rPr>
              <a:t> they maintain and to develop the intranet into a robust information sharing platform. </a:t>
            </a:r>
          </a:p>
          <a:p>
            <a:pPr lvl="1"/>
            <a:r>
              <a:rPr lang="en-US" dirty="0">
                <a:solidFill>
                  <a:schemeClr val="tx1"/>
                </a:solidFill>
              </a:rPr>
              <a:t>Typically, organizations also need a document management system with proper </a:t>
            </a:r>
            <a:r>
              <a:rPr lang="en-US" dirty="0">
                <a:solidFill>
                  <a:srgbClr val="0070C0"/>
                </a:solidFill>
              </a:rPr>
              <a:t>versioning and access controls</a:t>
            </a:r>
            <a:r>
              <a:rPr lang="en-US" dirty="0">
                <a:solidFill>
                  <a:schemeClr val="tx1"/>
                </a:solidFill>
              </a:rPr>
              <a:t>, although these systems are notoriously difficult to integrate with other information management tools.</a:t>
            </a:r>
          </a:p>
          <a:p>
            <a:pPr lvl="1"/>
            <a:r>
              <a:rPr lang="en-US" dirty="0">
                <a:solidFill>
                  <a:srgbClr val="0070C0"/>
                </a:solidFill>
              </a:rPr>
              <a:t>Content management</a:t>
            </a:r>
            <a:r>
              <a:rPr lang="en-US" dirty="0">
                <a:solidFill>
                  <a:schemeClr val="tx1"/>
                </a:solidFill>
              </a:rPr>
              <a:t>, particularly at the business unit and team levels is also challenging as the use of many separate tools tends to replicate information in a relatively unmanaged fashion. </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17</a:t>
            </a:fld>
            <a:endParaRPr lang="en-US"/>
          </a:p>
        </p:txBody>
      </p:sp>
    </p:spTree>
    <p:extLst>
      <p:ext uri="{BB962C8B-B14F-4D97-AF65-F5344CB8AC3E}">
        <p14:creationId xmlns:p14="http://schemas.microsoft.com/office/powerpoint/2010/main" val="248496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IT in Collaboration (Cont’d)</a:t>
            </a:r>
          </a:p>
        </p:txBody>
      </p:sp>
      <p:sp>
        <p:nvSpPr>
          <p:cNvPr id="3" name="Content Placeholder 2"/>
          <p:cNvSpPr>
            <a:spLocks noGrp="1"/>
          </p:cNvSpPr>
          <p:nvPr>
            <p:ph idx="1"/>
          </p:nvPr>
        </p:nvSpPr>
        <p:spPr/>
        <p:txBody>
          <a:bodyPr/>
          <a:lstStyle/>
          <a:p>
            <a:r>
              <a:rPr lang="en-US" dirty="0">
                <a:solidFill>
                  <a:srgbClr val="0070C0"/>
                </a:solidFill>
              </a:rPr>
              <a:t>Security and Risk</a:t>
            </a:r>
          </a:p>
          <a:p>
            <a:pPr lvl="1"/>
            <a:r>
              <a:rPr lang="en-US" dirty="0"/>
              <a:t>It is a primary responsibility of the IT function to protect the integrity of its systems and data. </a:t>
            </a:r>
            <a:r>
              <a:rPr lang="en-US" altLang="zh-CN" dirty="0"/>
              <a:t>This is becoming increasingly more challenging as both internal and external organizational boundaries break down and new forms of collaboration are introduced.</a:t>
            </a:r>
          </a:p>
          <a:p>
            <a:pPr lvl="1"/>
            <a:r>
              <a:rPr lang="en-US" dirty="0"/>
              <a:t>IT managers recognize that removing the traditional layers of separation between departments and enterprises </a:t>
            </a:r>
            <a:r>
              <a:rPr lang="en-US" dirty="0">
                <a:solidFill>
                  <a:srgbClr val="0070C0"/>
                </a:solidFill>
              </a:rPr>
              <a:t>makes the organization more vulnerable </a:t>
            </a:r>
            <a:r>
              <a:rPr lang="en-US" dirty="0"/>
              <a:t>and their job more difficult. Therefore, IT departments can often be viewed as obstacles to collaboration.</a:t>
            </a:r>
          </a:p>
          <a:p>
            <a:pPr lvl="1"/>
            <a:r>
              <a:rPr lang="en-US" dirty="0"/>
              <a:t>IT functions must improve security architectures and infrastructures and continually </a:t>
            </a:r>
            <a:r>
              <a:rPr lang="en-US" dirty="0">
                <a:solidFill>
                  <a:srgbClr val="0070C0"/>
                </a:solidFill>
              </a:rPr>
              <a:t>assess the balance between the openness required by collaboration and the risks involved</a:t>
            </a:r>
            <a:r>
              <a:rPr lang="en-US" dirty="0"/>
              <a:t>.</a:t>
            </a:r>
          </a:p>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18</a:t>
            </a:fld>
            <a:endParaRPr lang="en-US"/>
          </a:p>
        </p:txBody>
      </p:sp>
    </p:spTree>
    <p:extLst>
      <p:ext uri="{BB962C8B-B14F-4D97-AF65-F5344CB8AC3E}">
        <p14:creationId xmlns:p14="http://schemas.microsoft.com/office/powerpoint/2010/main" val="1375993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IT in Collaboration (Cont’d)</a:t>
            </a:r>
          </a:p>
        </p:txBody>
      </p:sp>
      <p:sp>
        <p:nvSpPr>
          <p:cNvPr id="3" name="Content Placeholder 2"/>
          <p:cNvSpPr>
            <a:spLocks noGrp="1"/>
          </p:cNvSpPr>
          <p:nvPr>
            <p:ph idx="1"/>
          </p:nvPr>
        </p:nvSpPr>
        <p:spPr/>
        <p:txBody>
          <a:bodyPr/>
          <a:lstStyle/>
          <a:p>
            <a:r>
              <a:rPr lang="en-US" dirty="0">
                <a:solidFill>
                  <a:srgbClr val="0070C0"/>
                </a:solidFill>
              </a:rPr>
              <a:t>Technology Integration</a:t>
            </a:r>
          </a:p>
          <a:p>
            <a:pPr lvl="1"/>
            <a:r>
              <a:rPr lang="en-US" dirty="0"/>
              <a:t>The more IT can achieve integration of data, applications, hardware, and software, the easier it will be to provide the information and tools needed to facilitate collaboration. Thus, massive simplification and rationalization of applications, databases, and software is recommended as a precursor to any significant collaboration initiative.</a:t>
            </a:r>
          </a:p>
          <a:p>
            <a:pPr lvl="1"/>
            <a:r>
              <a:rPr lang="en-US" dirty="0"/>
              <a:t>The drive to collaboration is behind the increasing interest in industry neutral and global </a:t>
            </a:r>
            <a:r>
              <a:rPr lang="en-US" dirty="0">
                <a:solidFill>
                  <a:srgbClr val="0070C0"/>
                </a:solidFill>
              </a:rPr>
              <a:t>IT standards </a:t>
            </a:r>
            <a:r>
              <a:rPr lang="en-US" dirty="0"/>
              <a:t>of all types.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19</a:t>
            </a:fld>
            <a:endParaRPr lang="en-US"/>
          </a:p>
        </p:txBody>
      </p:sp>
    </p:spTree>
    <p:extLst>
      <p:ext uri="{BB962C8B-B14F-4D97-AF65-F5344CB8AC3E}">
        <p14:creationId xmlns:p14="http://schemas.microsoft.com/office/powerpoint/2010/main" val="425290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a:t>
            </a:r>
            <a:endParaRPr lang="en-US" dirty="0"/>
          </a:p>
        </p:txBody>
      </p:sp>
      <p:sp>
        <p:nvSpPr>
          <p:cNvPr id="3" name="Content Placeholder 2"/>
          <p:cNvSpPr>
            <a:spLocks noGrp="1"/>
          </p:cNvSpPr>
          <p:nvPr>
            <p:ph idx="1"/>
          </p:nvPr>
        </p:nvSpPr>
        <p:spPr/>
        <p:txBody>
          <a:bodyPr>
            <a:normAutofit/>
          </a:bodyPr>
          <a:lstStyle/>
          <a:p>
            <a:r>
              <a:rPr lang="en-US" dirty="0"/>
              <a:t>IT is an important facilitator of collaboration.</a:t>
            </a:r>
          </a:p>
          <a:p>
            <a:pPr lvl="1"/>
            <a:r>
              <a:rPr lang="en-US" dirty="0"/>
              <a:t>Examples: virtual worlds, Web 2.0 applications, social networking, content management, blogs, wikis, instant messages, tweets, etc.</a:t>
            </a:r>
          </a:p>
          <a:p>
            <a:r>
              <a:rPr lang="en-US" dirty="0"/>
              <a:t>How new applications are implemented is often as important as the technology itself in delivering business value.</a:t>
            </a:r>
          </a:p>
          <a:p>
            <a:r>
              <a:rPr lang="en-US" dirty="0"/>
              <a:t>If organizations commit to a technology without thinking through the strategy and tactics involved, deployment of collaboration could be less than optimal.</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Steps for Facilitating Effective Collaboration</a:t>
            </a:r>
          </a:p>
        </p:txBody>
      </p:sp>
      <p:sp>
        <p:nvSpPr>
          <p:cNvPr id="3" name="Content Placeholder 2"/>
          <p:cNvSpPr>
            <a:spLocks noGrp="1"/>
          </p:cNvSpPr>
          <p:nvPr>
            <p:ph idx="1"/>
          </p:nvPr>
        </p:nvSpPr>
        <p:spPr>
          <a:xfrm>
            <a:off x="1371600" y="2159000"/>
            <a:ext cx="10330932" cy="4158402"/>
          </a:xfrm>
        </p:spPr>
        <p:txBody>
          <a:bodyPr/>
          <a:lstStyle/>
          <a:p>
            <a:r>
              <a:rPr lang="en-US" dirty="0">
                <a:solidFill>
                  <a:srgbClr val="0070C0"/>
                </a:solidFill>
              </a:rPr>
              <a:t>Developing a coherent vision</a:t>
            </a:r>
          </a:p>
          <a:p>
            <a:pPr lvl="1"/>
            <a:r>
              <a:rPr lang="en-US" altLang="zh-CN" dirty="0"/>
              <a:t>Effective collaboration requires </a:t>
            </a:r>
            <a:r>
              <a:rPr lang="en-US" altLang="zh-CN" dirty="0">
                <a:solidFill>
                  <a:srgbClr val="0070C0"/>
                </a:solidFill>
              </a:rPr>
              <a:t>multidisciplinary approach </a:t>
            </a:r>
            <a:r>
              <a:rPr lang="en-US" altLang="zh-CN" dirty="0"/>
              <a:t>and a shared business-IT vision. It is essential that such a vision begin with understanding the organization’s values, legal requirements, and core intellectual property. From this, a strategic perspective can be developed about what the business wants to accomplish with collaboration and what types of technology should best support it. </a:t>
            </a:r>
          </a:p>
          <a:p>
            <a:pPr lvl="1"/>
            <a:r>
              <a:rPr lang="en-US" dirty="0"/>
              <a:t>The vision’s ultimate goal should be to nurture an internal working environment that will enable productive collaboration to emerge. </a:t>
            </a:r>
          </a:p>
          <a:p>
            <a:pPr lvl="1"/>
            <a:r>
              <a:rPr lang="en-US" dirty="0">
                <a:solidFill>
                  <a:srgbClr val="0070C0"/>
                </a:solidFill>
              </a:rPr>
              <a:t>Both business and IT leaders should play a key role </a:t>
            </a:r>
            <a:r>
              <a:rPr lang="en-US" dirty="0"/>
              <a:t>in articulating a collaboration vision and in connecting it to the right people who can make it happen.</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20</a:t>
            </a:fld>
            <a:endParaRPr lang="en-US" dirty="0"/>
          </a:p>
        </p:txBody>
      </p:sp>
    </p:spTree>
    <p:extLst>
      <p:ext uri="{BB962C8B-B14F-4D97-AF65-F5344CB8AC3E}">
        <p14:creationId xmlns:p14="http://schemas.microsoft.com/office/powerpoint/2010/main" val="29364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Steps for Facilitating Effective Collaboration (Cont’d)</a:t>
            </a:r>
          </a:p>
        </p:txBody>
      </p:sp>
      <p:sp>
        <p:nvSpPr>
          <p:cNvPr id="3" name="Content Placeholder 2"/>
          <p:cNvSpPr>
            <a:spLocks noGrp="1"/>
          </p:cNvSpPr>
          <p:nvPr>
            <p:ph idx="1"/>
          </p:nvPr>
        </p:nvSpPr>
        <p:spPr>
          <a:xfrm>
            <a:off x="1371600" y="2159000"/>
            <a:ext cx="10330932" cy="4158402"/>
          </a:xfrm>
        </p:spPr>
        <p:txBody>
          <a:bodyPr/>
          <a:lstStyle/>
          <a:p>
            <a:r>
              <a:rPr lang="en-US" dirty="0">
                <a:solidFill>
                  <a:srgbClr val="0070C0"/>
                </a:solidFill>
              </a:rPr>
              <a:t>Plan for adaptation</a:t>
            </a:r>
          </a:p>
          <a:p>
            <a:pPr lvl="1"/>
            <a:r>
              <a:rPr lang="en-US" dirty="0"/>
              <a:t>If there’s one aspect of collaboration about which everyone agrees, it’s that collaboration is evolving and complex and will require significant and ongoing management attention. Organizations, and particularly IT functions, therefore need to develop the “</a:t>
            </a:r>
            <a:r>
              <a:rPr lang="en-US" dirty="0">
                <a:solidFill>
                  <a:srgbClr val="0070C0"/>
                </a:solidFill>
              </a:rPr>
              <a:t>flexible skills</a:t>
            </a:r>
            <a:r>
              <a:rPr lang="en-US" dirty="0"/>
              <a:t>” needed to cope with the rapid development of collaboration and its associated technologies. </a:t>
            </a:r>
          </a:p>
          <a:p>
            <a:pPr lvl="1"/>
            <a:r>
              <a:rPr lang="en-US" dirty="0"/>
              <a:t>The management of collaboration needs to be multidisciplinary and </a:t>
            </a:r>
            <a:r>
              <a:rPr lang="en-US" dirty="0">
                <a:solidFill>
                  <a:srgbClr val="0070C0"/>
                </a:solidFill>
              </a:rPr>
              <a:t>responsive to change</a:t>
            </a:r>
            <a:r>
              <a:rPr lang="en-US" dirty="0"/>
              <a: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21</a:t>
            </a:fld>
            <a:endParaRPr lang="en-US"/>
          </a:p>
        </p:txBody>
      </p:sp>
    </p:spTree>
    <p:extLst>
      <p:ext uri="{BB962C8B-B14F-4D97-AF65-F5344CB8AC3E}">
        <p14:creationId xmlns:p14="http://schemas.microsoft.com/office/powerpoint/2010/main" val="4195472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Steps for Facilitating Effective Collaboration (Cont’d)</a:t>
            </a:r>
          </a:p>
        </p:txBody>
      </p:sp>
      <p:sp>
        <p:nvSpPr>
          <p:cNvPr id="3" name="Content Placeholder 2"/>
          <p:cNvSpPr>
            <a:spLocks noGrp="1"/>
          </p:cNvSpPr>
          <p:nvPr>
            <p:ph idx="1"/>
          </p:nvPr>
        </p:nvSpPr>
        <p:spPr>
          <a:xfrm>
            <a:off x="1371600" y="2159000"/>
            <a:ext cx="10330932" cy="4158402"/>
          </a:xfrm>
        </p:spPr>
        <p:txBody>
          <a:bodyPr/>
          <a:lstStyle/>
          <a:p>
            <a:r>
              <a:rPr lang="en-US" dirty="0">
                <a:solidFill>
                  <a:srgbClr val="0070C0"/>
                </a:solidFill>
              </a:rPr>
              <a:t>Start with specific fundamentals</a:t>
            </a:r>
          </a:p>
          <a:p>
            <a:pPr lvl="1"/>
            <a:r>
              <a:rPr lang="en-US" dirty="0"/>
              <a:t>Facilitating effective collaboration will take time—both to build a strategy and to get the technology fundamentals in place. Many organizations have specific “</a:t>
            </a:r>
            <a:r>
              <a:rPr lang="en-US" dirty="0">
                <a:solidFill>
                  <a:srgbClr val="0070C0"/>
                </a:solidFill>
              </a:rPr>
              <a:t>pain points</a:t>
            </a:r>
            <a:r>
              <a:rPr lang="en-US" dirty="0"/>
              <a:t>” that could be worthwhile places to start putting energy into collaboration. </a:t>
            </a:r>
          </a:p>
          <a:p>
            <a:pPr lvl="2"/>
            <a:r>
              <a:rPr lang="en-AU" dirty="0"/>
              <a:t>Example: T-Mobile’s “T-Community”</a:t>
            </a:r>
            <a:endParaRPr lang="en-US" dirty="0"/>
          </a:p>
          <a:p>
            <a:pPr lvl="1"/>
            <a:r>
              <a:rPr lang="en-US" dirty="0"/>
              <a:t>A simple assessment of existing gaps and some management attention could lead to a great improvement in how people are able to collaborate.</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22</a:t>
            </a:fld>
            <a:endParaRPr lang="en-US"/>
          </a:p>
        </p:txBody>
      </p:sp>
    </p:spTree>
    <p:extLst>
      <p:ext uri="{BB962C8B-B14F-4D97-AF65-F5344CB8AC3E}">
        <p14:creationId xmlns:p14="http://schemas.microsoft.com/office/powerpoint/2010/main" val="675358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Steps for Facilitating Effective Collaboration (Cont’d)</a:t>
            </a:r>
          </a:p>
        </p:txBody>
      </p:sp>
      <p:sp>
        <p:nvSpPr>
          <p:cNvPr id="3" name="Content Placeholder 2"/>
          <p:cNvSpPr>
            <a:spLocks noGrp="1"/>
          </p:cNvSpPr>
          <p:nvPr>
            <p:ph idx="1"/>
          </p:nvPr>
        </p:nvSpPr>
        <p:spPr>
          <a:xfrm>
            <a:off x="1371600" y="2159000"/>
            <a:ext cx="10330932" cy="4158402"/>
          </a:xfrm>
        </p:spPr>
        <p:txBody>
          <a:bodyPr/>
          <a:lstStyle/>
          <a:p>
            <a:r>
              <a:rPr lang="en-US" dirty="0">
                <a:solidFill>
                  <a:srgbClr val="0070C0"/>
                </a:solidFill>
              </a:rPr>
              <a:t>Establish principles of behavior</a:t>
            </a:r>
          </a:p>
          <a:p>
            <a:pPr lvl="1"/>
            <a:r>
              <a:rPr lang="en-US" dirty="0"/>
              <a:t>A big fear is that providing improved communication will enable employees and customers to post negative comments about the organization. </a:t>
            </a:r>
          </a:p>
          <a:p>
            <a:pPr lvl="1"/>
            <a:r>
              <a:rPr lang="en-US" dirty="0"/>
              <a:t>One way to allaying these fears is to </a:t>
            </a:r>
            <a:r>
              <a:rPr lang="en-US" dirty="0">
                <a:solidFill>
                  <a:srgbClr val="0070C0"/>
                </a:solidFill>
              </a:rPr>
              <a:t>eliminate online anonymity</a:t>
            </a:r>
            <a:r>
              <a:rPr lang="en-US" dirty="0"/>
              <a:t>.</a:t>
            </a:r>
          </a:p>
          <a:p>
            <a:pPr lvl="1"/>
            <a:r>
              <a:rPr lang="en-US" dirty="0"/>
              <a:t>As social networking takes hold in our culture, and organizations explore ways they can use it to connect with their customers, they are realizing that establishing </a:t>
            </a:r>
            <a:r>
              <a:rPr lang="en-US" dirty="0">
                <a:solidFill>
                  <a:srgbClr val="0070C0"/>
                </a:solidFill>
              </a:rPr>
              <a:t>rules</a:t>
            </a:r>
            <a:r>
              <a:rPr lang="en-US" dirty="0"/>
              <a:t> of etiquette for how to do this is important.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23</a:t>
            </a:fld>
            <a:endParaRPr lang="en-US"/>
          </a:p>
        </p:txBody>
      </p:sp>
    </p:spTree>
    <p:extLst>
      <p:ext uri="{BB962C8B-B14F-4D97-AF65-F5344CB8AC3E}">
        <p14:creationId xmlns:p14="http://schemas.microsoft.com/office/powerpoint/2010/main" val="4006195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Steps for Facilitating Effective Collaboration (Cont’d)</a:t>
            </a:r>
          </a:p>
        </p:txBody>
      </p:sp>
      <p:sp>
        <p:nvSpPr>
          <p:cNvPr id="3" name="Content Placeholder 2"/>
          <p:cNvSpPr>
            <a:spLocks noGrp="1"/>
          </p:cNvSpPr>
          <p:nvPr>
            <p:ph idx="1"/>
          </p:nvPr>
        </p:nvSpPr>
        <p:spPr>
          <a:xfrm>
            <a:off x="1371600" y="2159000"/>
            <a:ext cx="10330932" cy="4158402"/>
          </a:xfrm>
        </p:spPr>
        <p:txBody>
          <a:bodyPr/>
          <a:lstStyle/>
          <a:p>
            <a:r>
              <a:rPr lang="en-US" dirty="0">
                <a:solidFill>
                  <a:srgbClr val="0070C0"/>
                </a:solidFill>
              </a:rPr>
              <a:t>Gradually move beyond the firewall</a:t>
            </a:r>
          </a:p>
          <a:p>
            <a:pPr lvl="1"/>
            <a:r>
              <a:rPr lang="en-US" dirty="0"/>
              <a:t>Most organizations don’t feel comfortable extending collaboration beyond their firewalls, unless in very tightly controlled circumstances (e.g., with vendors or third-party service providers).</a:t>
            </a:r>
          </a:p>
          <a:p>
            <a:pPr lvl="1"/>
            <a:r>
              <a:rPr lang="en-US" dirty="0"/>
              <a:t>Major concerns about risk, privacy, and corporate liability remain. These issues need to be discussed and managed so that the power of collaboration can be realized.</a:t>
            </a:r>
          </a:p>
        </p:txBody>
      </p:sp>
      <p:sp>
        <p:nvSpPr>
          <p:cNvPr id="4" name="Slide Number Placeholder 3"/>
          <p:cNvSpPr>
            <a:spLocks noGrp="1"/>
          </p:cNvSpPr>
          <p:nvPr>
            <p:ph type="sldNum" sz="quarter" idx="12"/>
          </p:nvPr>
        </p:nvSpPr>
        <p:spPr/>
        <p:txBody>
          <a:bodyPr/>
          <a:lstStyle/>
          <a:p>
            <a:fld id="{69E57DC2-970A-4B3E-BB1C-7A09969E49DF}" type="slidenum">
              <a:rPr lang="en-US" smtClean="0"/>
              <a:pPr/>
              <a:t>24</a:t>
            </a:fld>
            <a:endParaRPr lang="en-US"/>
          </a:p>
        </p:txBody>
      </p:sp>
    </p:spTree>
    <p:extLst>
      <p:ext uri="{BB962C8B-B14F-4D97-AF65-F5344CB8AC3E}">
        <p14:creationId xmlns:p14="http://schemas.microsoft.com/office/powerpoint/2010/main" val="432724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Discussion</a:t>
            </a:r>
            <a:endParaRPr lang="zh-TW" altLang="en-US" dirty="0"/>
          </a:p>
        </p:txBody>
      </p:sp>
      <p:sp>
        <p:nvSpPr>
          <p:cNvPr id="3" name="Content Placeholder 2"/>
          <p:cNvSpPr>
            <a:spLocks noGrp="1"/>
          </p:cNvSpPr>
          <p:nvPr>
            <p:ph idx="1"/>
          </p:nvPr>
        </p:nvSpPr>
        <p:spPr/>
        <p:txBody>
          <a:bodyPr/>
          <a:lstStyle/>
          <a:p>
            <a:r>
              <a:rPr lang="en-US" altLang="zh-TW" dirty="0"/>
              <a:t>Why collaboration needed ?</a:t>
            </a:r>
          </a:p>
          <a:p>
            <a:r>
              <a:rPr lang="en-US" altLang="zh-TW" dirty="0"/>
              <a:t>How do you think about collaboration ? Is it easy to do or not ?</a:t>
            </a:r>
            <a:endParaRPr lang="zh-TW" altLang="en-US" dirty="0"/>
          </a:p>
        </p:txBody>
      </p:sp>
      <p:sp>
        <p:nvSpPr>
          <p:cNvPr id="4" name="Slide Number Placeholder 3"/>
          <p:cNvSpPr>
            <a:spLocks noGrp="1"/>
          </p:cNvSpPr>
          <p:nvPr>
            <p:ph type="sldNum" sz="quarter" idx="10"/>
          </p:nvPr>
        </p:nvSpPr>
        <p:spPr/>
        <p:txBody>
          <a:bodyPr/>
          <a:lstStyle/>
          <a:p>
            <a:pPr>
              <a:defRPr/>
            </a:pPr>
            <a:r>
              <a:rPr lang="en-US"/>
              <a:t>			13-</a:t>
            </a:r>
            <a:fld id="{2A99DF34-8859-493F-B302-A76DA65CB19D}"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Collaboration and IT</a:t>
            </a:r>
          </a:p>
        </p:txBody>
      </p:sp>
      <p:sp>
        <p:nvSpPr>
          <p:cNvPr id="15362"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4DF497D4-2E53-4E14-8623-7962817DD861}" type="slidenum">
              <a:rPr lang="en-US">
                <a:solidFill>
                  <a:srgbClr val="3F3F3F"/>
                </a:solidFill>
                <a:cs typeface="Arial" charset="0"/>
              </a:rPr>
              <a:pPr fontAlgn="base">
                <a:spcBef>
                  <a:spcPct val="0"/>
                </a:spcBef>
                <a:spcAft>
                  <a:spcPct val="0"/>
                </a:spcAft>
              </a:pPr>
              <a:t>26</a:t>
            </a:fld>
            <a:endParaRPr lang="en-US">
              <a:solidFill>
                <a:srgbClr val="3F3F3F"/>
              </a:solidFill>
              <a:cs typeface="Arial" charset="0"/>
            </a:endParaRPr>
          </a:p>
        </p:txBody>
      </p:sp>
      <p:sp>
        <p:nvSpPr>
          <p:cNvPr id="15363" name="Content Placeholder 1"/>
          <p:cNvSpPr txBox="1">
            <a:spLocks/>
          </p:cNvSpPr>
          <p:nvPr/>
        </p:nvSpPr>
        <p:spPr bwMode="auto">
          <a:xfrm>
            <a:off x="1828800" y="1676400"/>
            <a:ext cx="8382000" cy="4648200"/>
          </a:xfrm>
          <a:prstGeom prst="rect">
            <a:avLst/>
          </a:prstGeom>
          <a:noFill/>
          <a:ln w="9525">
            <a:noFill/>
            <a:miter lim="800000"/>
            <a:headEnd/>
            <a:tailEnd/>
          </a:ln>
        </p:spPr>
        <p:txBody>
          <a:bodyPr lIns="54864" tIns="91440"/>
          <a:lstStyle/>
          <a:p>
            <a:pPr marL="438150" indent="-319088" eaLnBrk="0" hangingPunct="0">
              <a:buClr>
                <a:srgbClr val="DDDDDD"/>
              </a:buClr>
              <a:buSzPct val="80000"/>
              <a:buBlip>
                <a:blip r:embed="rId2"/>
              </a:buBlip>
            </a:pPr>
            <a:r>
              <a:rPr lang="en-US" sz="3200">
                <a:solidFill>
                  <a:srgbClr val="000000"/>
                </a:solidFill>
                <a:latin typeface="Tahoma" pitchFamily="34" charset="0"/>
                <a:cs typeface="Tahoma" pitchFamily="34" charset="0"/>
              </a:rPr>
              <a:t>Virtual interaction is becoming the rule of today’s workplace.</a:t>
            </a: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r>
              <a:rPr lang="en-US" sz="3200">
                <a:solidFill>
                  <a:srgbClr val="000000"/>
                </a:solidFill>
                <a:latin typeface="Tahoma" pitchFamily="34" charset="0"/>
                <a:cs typeface="Tahoma" pitchFamily="34" charset="0"/>
              </a:rPr>
              <a:t>Today, a large percentage of employees accomplish their daily work done through collaboration technology (e.g., e-mail, instant messaging, video conferencing, Twitter, Facebook).</a:t>
            </a: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p:txBody>
      </p:sp>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Collaboration and IT Continued</a:t>
            </a:r>
          </a:p>
        </p:txBody>
      </p:sp>
      <p:sp>
        <p:nvSpPr>
          <p:cNvPr id="16386"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A9D209D2-3502-4A67-9049-70B97867F112}" type="slidenum">
              <a:rPr lang="en-US">
                <a:solidFill>
                  <a:srgbClr val="3F3F3F"/>
                </a:solidFill>
                <a:cs typeface="Arial" charset="0"/>
              </a:rPr>
              <a:pPr fontAlgn="base">
                <a:spcBef>
                  <a:spcPct val="0"/>
                </a:spcBef>
                <a:spcAft>
                  <a:spcPct val="0"/>
                </a:spcAft>
              </a:pPr>
              <a:t>27</a:t>
            </a:fld>
            <a:endParaRPr lang="en-US">
              <a:solidFill>
                <a:srgbClr val="3F3F3F"/>
              </a:solidFill>
              <a:cs typeface="Arial" charset="0"/>
            </a:endParaRPr>
          </a:p>
        </p:txBody>
      </p:sp>
      <p:sp>
        <p:nvSpPr>
          <p:cNvPr id="8" name="Content Placeholder 1"/>
          <p:cNvSpPr txBox="1">
            <a:spLocks/>
          </p:cNvSpPr>
          <p:nvPr/>
        </p:nvSpPr>
        <p:spPr bwMode="auto">
          <a:xfrm>
            <a:off x="1828800" y="1676400"/>
            <a:ext cx="8382000" cy="4648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DDDDDD"/>
              </a:buClr>
              <a:defRPr/>
            </a:pPr>
            <a:r>
              <a:rPr lang="en-US" dirty="0">
                <a:solidFill>
                  <a:prstClr val="black"/>
                </a:solidFill>
              </a:rPr>
              <a:t>Business and IT managers struggle to quantify the real value of collaboration.</a:t>
            </a:r>
          </a:p>
          <a:p>
            <a:pPr>
              <a:buClr>
                <a:srgbClr val="DDDDDD"/>
              </a:buClr>
              <a:defRPr/>
            </a:pPr>
            <a:endParaRPr lang="en-US" dirty="0">
              <a:solidFill>
                <a:prstClr val="black"/>
              </a:solidFill>
            </a:endParaRPr>
          </a:p>
          <a:p>
            <a:pPr>
              <a:buClr>
                <a:srgbClr val="DDDDDD"/>
              </a:buClr>
              <a:defRPr/>
            </a:pPr>
            <a:r>
              <a:rPr lang="en-US" dirty="0">
                <a:solidFill>
                  <a:prstClr val="black"/>
                </a:solidFill>
              </a:rPr>
              <a:t>Collaborative software represents one-fifth of most organizations’ technology budgets, but business leaders are still uncertain of its business value.</a:t>
            </a:r>
          </a:p>
          <a:p>
            <a:pPr>
              <a:buClr>
                <a:srgbClr val="DDDDDD"/>
              </a:buClr>
              <a:defRPr/>
            </a:pPr>
            <a:endParaRPr lang="en-US" dirty="0">
              <a:solidFill>
                <a:prstClr val="black"/>
              </a:solidFill>
            </a:endParaRPr>
          </a:p>
          <a:p>
            <a:pPr>
              <a:buClr>
                <a:srgbClr val="DDDDDD"/>
              </a:buClr>
              <a:defRPr/>
            </a:pPr>
            <a:endParaRPr lang="en-US" dirty="0">
              <a:solidFill>
                <a:prstClr val="black"/>
              </a:solidFill>
            </a:endParaRPr>
          </a:p>
          <a:p>
            <a:pPr marL="119062" indent="0">
              <a:buClr>
                <a:srgbClr val="DDDDDD"/>
              </a:buClr>
              <a:buNone/>
              <a:defRPr/>
            </a:pPr>
            <a:endParaRPr lang="en-US" dirty="0">
              <a:solidFill>
                <a:prstClr val="black"/>
              </a:solidFill>
            </a:endParaRPr>
          </a:p>
        </p:txBody>
      </p:sp>
    </p:spTree>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Why Collaborate?</a:t>
            </a:r>
          </a:p>
        </p:txBody>
      </p:sp>
      <p:sp>
        <p:nvSpPr>
          <p:cNvPr id="17410"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73E6DC78-8A43-4AAB-A59A-DB224B0B8E20}" type="slidenum">
              <a:rPr lang="en-US">
                <a:solidFill>
                  <a:srgbClr val="3F3F3F"/>
                </a:solidFill>
                <a:cs typeface="Arial" charset="0"/>
              </a:rPr>
              <a:pPr fontAlgn="base">
                <a:spcBef>
                  <a:spcPct val="0"/>
                </a:spcBef>
                <a:spcAft>
                  <a:spcPct val="0"/>
                </a:spcAft>
              </a:pPr>
              <a:t>28</a:t>
            </a:fld>
            <a:endParaRPr lang="en-US">
              <a:solidFill>
                <a:srgbClr val="3F3F3F"/>
              </a:solidFill>
              <a:cs typeface="Arial" charset="0"/>
            </a:endParaRPr>
          </a:p>
        </p:txBody>
      </p:sp>
      <p:graphicFrame>
        <p:nvGraphicFramePr>
          <p:cNvPr id="2" name="Diagram 1"/>
          <p:cNvGraphicFramePr/>
          <p:nvPr/>
        </p:nvGraphicFramePr>
        <p:xfrm>
          <a:off x="3124200" y="17526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Why Collaborate? Continued</a:t>
            </a:r>
          </a:p>
        </p:txBody>
      </p:sp>
      <p:sp>
        <p:nvSpPr>
          <p:cNvPr id="18434"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B94EA080-9469-4FBB-80F0-3B914B8616BF}" type="slidenum">
              <a:rPr lang="en-US">
                <a:solidFill>
                  <a:srgbClr val="3F3F3F"/>
                </a:solidFill>
                <a:cs typeface="Arial" charset="0"/>
              </a:rPr>
              <a:pPr fontAlgn="base">
                <a:spcBef>
                  <a:spcPct val="0"/>
                </a:spcBef>
                <a:spcAft>
                  <a:spcPct val="0"/>
                </a:spcAft>
              </a:pPr>
              <a:t>29</a:t>
            </a:fld>
            <a:endParaRPr lang="en-US">
              <a:solidFill>
                <a:srgbClr val="3F3F3F"/>
              </a:solidFill>
              <a:cs typeface="Arial" charset="0"/>
            </a:endParaRPr>
          </a:p>
        </p:txBody>
      </p:sp>
      <p:sp>
        <p:nvSpPr>
          <p:cNvPr id="18435" name="Content Placeholder 1"/>
          <p:cNvSpPr txBox="1">
            <a:spLocks/>
          </p:cNvSpPr>
          <p:nvPr/>
        </p:nvSpPr>
        <p:spPr bwMode="auto">
          <a:xfrm>
            <a:off x="1828800" y="1676400"/>
            <a:ext cx="8382000" cy="4648200"/>
          </a:xfrm>
          <a:prstGeom prst="rect">
            <a:avLst/>
          </a:prstGeom>
          <a:noFill/>
          <a:ln w="9525">
            <a:noFill/>
            <a:miter lim="800000"/>
            <a:headEnd/>
            <a:tailEnd/>
          </a:ln>
        </p:spPr>
        <p:txBody>
          <a:bodyPr lIns="54864" tIns="91440"/>
          <a:lstStyle/>
          <a:p>
            <a:pPr marL="438150" indent="-319088" eaLnBrk="0" hangingPunct="0">
              <a:buClr>
                <a:srgbClr val="DDDDDD"/>
              </a:buClr>
              <a:buSzPct val="80000"/>
              <a:buBlip>
                <a:blip r:embed="rId2"/>
              </a:buBlip>
            </a:pPr>
            <a:r>
              <a:rPr lang="en-US" sz="3200" b="1" i="1">
                <a:solidFill>
                  <a:srgbClr val="000000"/>
                </a:solidFill>
                <a:latin typeface="Tahoma" pitchFamily="34" charset="0"/>
                <a:cs typeface="Tahoma" pitchFamily="34" charset="0"/>
              </a:rPr>
              <a:t>Top-line value</a:t>
            </a:r>
            <a:br>
              <a:rPr lang="en-US" sz="3200">
                <a:solidFill>
                  <a:srgbClr val="000000"/>
                </a:solidFill>
                <a:latin typeface="Tahoma" pitchFamily="34" charset="0"/>
                <a:cs typeface="Tahoma" pitchFamily="34" charset="0"/>
              </a:rPr>
            </a:br>
            <a:br>
              <a:rPr lang="en-US" sz="3200">
                <a:solidFill>
                  <a:srgbClr val="000000"/>
                </a:solidFill>
                <a:latin typeface="Tahoma" pitchFamily="34" charset="0"/>
                <a:cs typeface="Tahoma" pitchFamily="34" charset="0"/>
              </a:rPr>
            </a:br>
            <a:r>
              <a:rPr lang="en-US" sz="3200">
                <a:solidFill>
                  <a:srgbClr val="000000"/>
                </a:solidFill>
                <a:latin typeface="Tahoma" pitchFamily="34" charset="0"/>
                <a:cs typeface="Tahoma" pitchFamily="34" charset="0"/>
              </a:rPr>
              <a:t>The collaboration across an organization and with customers, suppliers, and other third parties, that will strengthen the ability to identify new business opportunities.</a:t>
            </a: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Collaborate?</a:t>
            </a:r>
          </a:p>
        </p:txBody>
      </p:sp>
      <p:sp>
        <p:nvSpPr>
          <p:cNvPr id="3" name="Content Placeholder 2"/>
          <p:cNvSpPr>
            <a:spLocks noGrp="1"/>
          </p:cNvSpPr>
          <p:nvPr>
            <p:ph idx="1"/>
          </p:nvPr>
        </p:nvSpPr>
        <p:spPr/>
        <p:txBody>
          <a:bodyPr/>
          <a:lstStyle/>
          <a:p>
            <a:r>
              <a:rPr lang="en-US" dirty="0"/>
              <a:t>Technologies such as email, Google, mobile phones have changed forever how we interact with each other both personally and professionally, how we share information, and where work gets done.</a:t>
            </a:r>
          </a:p>
          <a:p>
            <a:r>
              <a:rPr lang="en-US" dirty="0"/>
              <a:t>From past experience with </a:t>
            </a:r>
            <a:r>
              <a:rPr lang="en-US" dirty="0">
                <a:solidFill>
                  <a:srgbClr val="0070C0"/>
                </a:solidFill>
              </a:rPr>
              <a:t>groupware</a:t>
            </a:r>
            <a:r>
              <a:rPr lang="en-US" dirty="0"/>
              <a:t>, </a:t>
            </a:r>
            <a:r>
              <a:rPr lang="en-US" dirty="0">
                <a:solidFill>
                  <a:srgbClr val="0070C0"/>
                </a:solidFill>
              </a:rPr>
              <a:t>knowledge management </a:t>
            </a:r>
            <a:r>
              <a:rPr lang="en-US" dirty="0"/>
              <a:t>and collaboration investments, organizations have learned that achieving positive results is not always easy.</a:t>
            </a:r>
          </a:p>
          <a:p>
            <a:r>
              <a:rPr lang="en-US" dirty="0"/>
              <a:t>Spending on collaboration software represents one-fifth of most organizations’ technology budgets, but business leaders are still uncertain if these investments are improving either collaboration or the quality of work.</a:t>
            </a:r>
          </a:p>
        </p:txBody>
      </p:sp>
      <p:sp>
        <p:nvSpPr>
          <p:cNvPr id="4" name="Slide Number Placeholder 3"/>
          <p:cNvSpPr>
            <a:spLocks noGrp="1"/>
          </p:cNvSpPr>
          <p:nvPr>
            <p:ph type="sldNum" sz="quarter" idx="12"/>
          </p:nvPr>
        </p:nvSpPr>
        <p:spPr/>
        <p:txBody>
          <a:bodyPr/>
          <a:lstStyle/>
          <a:p>
            <a:fld id="{69E57DC2-970A-4B3E-BB1C-7A09969E49DF}" type="slidenum">
              <a:rPr lang="en-US" smtClean="0"/>
              <a:pPr/>
              <a:t>3</a:t>
            </a:fld>
            <a:endParaRPr lang="en-US"/>
          </a:p>
        </p:txBody>
      </p:sp>
    </p:spTree>
    <p:extLst>
      <p:ext uri="{BB962C8B-B14F-4D97-AF65-F5344CB8AC3E}">
        <p14:creationId xmlns:p14="http://schemas.microsoft.com/office/powerpoint/2010/main" val="152925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Why Collaborate? Continued</a:t>
            </a:r>
          </a:p>
        </p:txBody>
      </p:sp>
      <p:sp>
        <p:nvSpPr>
          <p:cNvPr id="19458"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39857595-8F50-4C67-B8B3-EA77750F7F56}" type="slidenum">
              <a:rPr lang="en-US">
                <a:solidFill>
                  <a:srgbClr val="3F3F3F"/>
                </a:solidFill>
                <a:cs typeface="Arial" charset="0"/>
              </a:rPr>
              <a:pPr fontAlgn="base">
                <a:spcBef>
                  <a:spcPct val="0"/>
                </a:spcBef>
                <a:spcAft>
                  <a:spcPct val="0"/>
                </a:spcAft>
              </a:pPr>
              <a:t>30</a:t>
            </a:fld>
            <a:endParaRPr lang="en-US">
              <a:solidFill>
                <a:srgbClr val="3F3F3F"/>
              </a:solidFill>
              <a:cs typeface="Arial" charset="0"/>
            </a:endParaRPr>
          </a:p>
        </p:txBody>
      </p:sp>
      <p:sp>
        <p:nvSpPr>
          <p:cNvPr id="19459" name="Content Placeholder 1"/>
          <p:cNvSpPr txBox="1">
            <a:spLocks/>
          </p:cNvSpPr>
          <p:nvPr/>
        </p:nvSpPr>
        <p:spPr bwMode="auto">
          <a:xfrm>
            <a:off x="1828800" y="1676400"/>
            <a:ext cx="8534400" cy="4648200"/>
          </a:xfrm>
          <a:prstGeom prst="rect">
            <a:avLst/>
          </a:prstGeom>
          <a:noFill/>
          <a:ln w="9525">
            <a:noFill/>
            <a:miter lim="800000"/>
            <a:headEnd/>
            <a:tailEnd/>
          </a:ln>
        </p:spPr>
        <p:txBody>
          <a:bodyPr lIns="54864" tIns="91440"/>
          <a:lstStyle/>
          <a:p>
            <a:pPr marL="438150" indent="-319088" eaLnBrk="0" hangingPunct="0">
              <a:buClr>
                <a:srgbClr val="DDDDDD"/>
              </a:buClr>
              <a:buSzPct val="80000"/>
              <a:buBlip>
                <a:blip r:embed="rId2"/>
              </a:buBlip>
            </a:pPr>
            <a:r>
              <a:rPr lang="en-US" sz="3200" b="1" i="1">
                <a:solidFill>
                  <a:srgbClr val="000000"/>
                </a:solidFill>
                <a:latin typeface="Tahoma" pitchFamily="34" charset="0"/>
                <a:cs typeface="Tahoma" pitchFamily="34" charset="0"/>
              </a:rPr>
              <a:t>Cost savings</a:t>
            </a:r>
            <a:r>
              <a:rPr lang="en-US" sz="3200">
                <a:solidFill>
                  <a:srgbClr val="000000"/>
                </a:solidFill>
                <a:latin typeface="Tahoma" pitchFamily="34" charset="0"/>
                <a:cs typeface="Tahoma" pitchFamily="34" charset="0"/>
              </a:rPr>
              <a:t> </a:t>
            </a:r>
            <a:br>
              <a:rPr lang="en-US" sz="3200">
                <a:solidFill>
                  <a:srgbClr val="000000"/>
                </a:solidFill>
                <a:latin typeface="Tahoma" pitchFamily="34" charset="0"/>
                <a:cs typeface="Tahoma" pitchFamily="34" charset="0"/>
              </a:rPr>
            </a:br>
            <a:br>
              <a:rPr lang="en-US" sz="3200">
                <a:solidFill>
                  <a:srgbClr val="000000"/>
                </a:solidFill>
                <a:latin typeface="Tahoma" pitchFamily="34" charset="0"/>
                <a:cs typeface="Tahoma" pitchFamily="34" charset="0"/>
              </a:rPr>
            </a:br>
            <a:r>
              <a:rPr lang="en-US" sz="3200">
                <a:solidFill>
                  <a:srgbClr val="000000"/>
                </a:solidFill>
                <a:latin typeface="Tahoma" pitchFamily="34" charset="0"/>
                <a:cs typeface="Tahoma" pitchFamily="34" charset="0"/>
              </a:rPr>
              <a:t>Collaborative technology facilitates the work of global and virtual teams by compressing work flows, reducing development costs, increasing communication and improving coordination.</a:t>
            </a: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p:txBody>
      </p:sp>
    </p:spTree>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Why Collaborate? Continued</a:t>
            </a:r>
          </a:p>
        </p:txBody>
      </p:sp>
      <p:sp>
        <p:nvSpPr>
          <p:cNvPr id="20482"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4D07DE6B-5DA9-4B7F-A2AE-93323E08F4D2}" type="slidenum">
              <a:rPr lang="en-US">
                <a:solidFill>
                  <a:srgbClr val="3F3F3F"/>
                </a:solidFill>
                <a:cs typeface="Arial" charset="0"/>
              </a:rPr>
              <a:pPr fontAlgn="base">
                <a:spcBef>
                  <a:spcPct val="0"/>
                </a:spcBef>
                <a:spcAft>
                  <a:spcPct val="0"/>
                </a:spcAft>
              </a:pPr>
              <a:t>31</a:t>
            </a:fld>
            <a:endParaRPr lang="en-US">
              <a:solidFill>
                <a:srgbClr val="3F3F3F"/>
              </a:solidFill>
              <a:cs typeface="Arial" charset="0"/>
            </a:endParaRPr>
          </a:p>
        </p:txBody>
      </p:sp>
      <p:sp>
        <p:nvSpPr>
          <p:cNvPr id="20483" name="Content Placeholder 1"/>
          <p:cNvSpPr txBox="1">
            <a:spLocks/>
          </p:cNvSpPr>
          <p:nvPr/>
        </p:nvSpPr>
        <p:spPr bwMode="auto">
          <a:xfrm>
            <a:off x="1828800" y="1676400"/>
            <a:ext cx="8229600" cy="4648200"/>
          </a:xfrm>
          <a:prstGeom prst="rect">
            <a:avLst/>
          </a:prstGeom>
          <a:noFill/>
          <a:ln w="9525">
            <a:noFill/>
            <a:miter lim="800000"/>
            <a:headEnd/>
            <a:tailEnd/>
          </a:ln>
        </p:spPr>
        <p:txBody>
          <a:bodyPr lIns="54864" tIns="91440"/>
          <a:lstStyle/>
          <a:p>
            <a:pPr marL="438150" indent="-319088" eaLnBrk="0" hangingPunct="0">
              <a:buClr>
                <a:srgbClr val="DDDDDD"/>
              </a:buClr>
              <a:buSzPct val="80000"/>
              <a:buBlip>
                <a:blip r:embed="rId2"/>
              </a:buBlip>
            </a:pPr>
            <a:r>
              <a:rPr lang="en-US" sz="3200" b="1" i="1" dirty="0">
                <a:solidFill>
                  <a:srgbClr val="000000"/>
                </a:solidFill>
                <a:latin typeface="Tahoma" pitchFamily="34" charset="0"/>
                <a:cs typeface="Tahoma" pitchFamily="34" charset="0"/>
              </a:rPr>
              <a:t>Effectiveness</a:t>
            </a:r>
            <a:r>
              <a:rPr lang="en-US" sz="3200" dirty="0">
                <a:solidFill>
                  <a:srgbClr val="000000"/>
                </a:solidFill>
                <a:latin typeface="Tahoma" pitchFamily="34" charset="0"/>
                <a:cs typeface="Tahoma" pitchFamily="34" charset="0"/>
              </a:rPr>
              <a:t> </a:t>
            </a:r>
            <a:br>
              <a:rPr lang="en-US" sz="3200" dirty="0">
                <a:solidFill>
                  <a:srgbClr val="000000"/>
                </a:solidFill>
                <a:latin typeface="Tahoma" pitchFamily="34" charset="0"/>
                <a:cs typeface="Tahoma" pitchFamily="34" charset="0"/>
              </a:rPr>
            </a:br>
            <a:br>
              <a:rPr lang="en-US" sz="3200" dirty="0">
                <a:solidFill>
                  <a:srgbClr val="000000"/>
                </a:solidFill>
                <a:latin typeface="Tahoma" pitchFamily="34" charset="0"/>
                <a:cs typeface="Tahoma" pitchFamily="34" charset="0"/>
              </a:rPr>
            </a:br>
            <a:r>
              <a:rPr lang="en-US" sz="3200" dirty="0">
                <a:solidFill>
                  <a:srgbClr val="000000"/>
                </a:solidFill>
                <a:latin typeface="Tahoma" pitchFamily="34" charset="0"/>
                <a:cs typeface="Tahoma" pitchFamily="34" charset="0"/>
              </a:rPr>
              <a:t>Collaborative technology is useful in integrating remote and mobile workers seamlessly into a team. </a:t>
            </a:r>
            <a:br>
              <a:rPr lang="en-US" sz="3200" dirty="0">
                <a:solidFill>
                  <a:srgbClr val="000000"/>
                </a:solidFill>
                <a:latin typeface="Tahoma" pitchFamily="34" charset="0"/>
                <a:cs typeface="Tahoma" pitchFamily="34" charset="0"/>
              </a:rPr>
            </a:br>
            <a:br>
              <a:rPr lang="en-US" sz="3200" dirty="0">
                <a:solidFill>
                  <a:srgbClr val="000000"/>
                </a:solidFill>
                <a:latin typeface="Tahoma" pitchFamily="34" charset="0"/>
                <a:cs typeface="Tahoma" pitchFamily="34" charset="0"/>
              </a:rPr>
            </a:br>
            <a:r>
              <a:rPr lang="en-US" sz="3200" dirty="0">
                <a:solidFill>
                  <a:srgbClr val="000000"/>
                </a:solidFill>
                <a:latin typeface="Tahoma" pitchFamily="34" charset="0"/>
                <a:cs typeface="Tahoma" pitchFamily="34" charset="0"/>
              </a:rPr>
              <a:t>It enables them to more effectively juggle a variety of commitments.</a:t>
            </a:r>
          </a:p>
          <a:p>
            <a:pPr marL="438150" indent="-319088" eaLnBrk="0" hangingPunct="0">
              <a:buClr>
                <a:srgbClr val="DDDDDD"/>
              </a:buClr>
              <a:buSzPct val="80000"/>
              <a:buBlip>
                <a:blip r:embed="rId2"/>
              </a:buBlip>
            </a:pPr>
            <a:endParaRPr lang="en-US" sz="3200" dirty="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dirty="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dirty="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dirty="0">
              <a:solidFill>
                <a:srgbClr val="000000"/>
              </a:solidFill>
              <a:latin typeface="Tahoma" pitchFamily="34" charset="0"/>
              <a:cs typeface="Tahoma" pitchFamily="34" charset="0"/>
            </a:endParaRPr>
          </a:p>
        </p:txBody>
      </p:sp>
    </p:spTree>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Why Collaborate? Continued</a:t>
            </a:r>
          </a:p>
        </p:txBody>
      </p:sp>
      <p:sp>
        <p:nvSpPr>
          <p:cNvPr id="21506"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2866C400-B840-4D45-9D81-F131B7F901AF}" type="slidenum">
              <a:rPr lang="en-US">
                <a:solidFill>
                  <a:srgbClr val="3F3F3F"/>
                </a:solidFill>
                <a:cs typeface="Arial" charset="0"/>
              </a:rPr>
              <a:pPr fontAlgn="base">
                <a:spcBef>
                  <a:spcPct val="0"/>
                </a:spcBef>
                <a:spcAft>
                  <a:spcPct val="0"/>
                </a:spcAft>
              </a:pPr>
              <a:t>32</a:t>
            </a:fld>
            <a:endParaRPr lang="en-US">
              <a:solidFill>
                <a:srgbClr val="3F3F3F"/>
              </a:solidFill>
              <a:cs typeface="Arial" charset="0"/>
            </a:endParaRPr>
          </a:p>
        </p:txBody>
      </p:sp>
      <p:sp>
        <p:nvSpPr>
          <p:cNvPr id="21507" name="Content Placeholder 1"/>
          <p:cNvSpPr txBox="1">
            <a:spLocks/>
          </p:cNvSpPr>
          <p:nvPr/>
        </p:nvSpPr>
        <p:spPr bwMode="auto">
          <a:xfrm>
            <a:off x="1828800" y="1676400"/>
            <a:ext cx="8382000" cy="4648200"/>
          </a:xfrm>
          <a:prstGeom prst="rect">
            <a:avLst/>
          </a:prstGeom>
          <a:noFill/>
          <a:ln w="9525">
            <a:noFill/>
            <a:miter lim="800000"/>
            <a:headEnd/>
            <a:tailEnd/>
          </a:ln>
        </p:spPr>
        <p:txBody>
          <a:bodyPr lIns="54864" tIns="91440"/>
          <a:lstStyle/>
          <a:p>
            <a:pPr marL="438150" indent="-319088" eaLnBrk="0" hangingPunct="0">
              <a:buClr>
                <a:srgbClr val="DDDDDD"/>
              </a:buClr>
              <a:buSzPct val="80000"/>
              <a:buBlip>
                <a:blip r:embed="rId2"/>
              </a:buBlip>
            </a:pPr>
            <a:r>
              <a:rPr lang="en-US" sz="3200" b="1" i="1">
                <a:solidFill>
                  <a:srgbClr val="000000"/>
                </a:solidFill>
                <a:latin typeface="Tahoma" pitchFamily="34" charset="0"/>
                <a:cs typeface="Tahoma" pitchFamily="34" charset="0"/>
              </a:rPr>
              <a:t>Accessibility of people</a:t>
            </a:r>
            <a:r>
              <a:rPr lang="en-US" sz="3200">
                <a:solidFill>
                  <a:srgbClr val="000000"/>
                </a:solidFill>
                <a:latin typeface="Tahoma" pitchFamily="34" charset="0"/>
                <a:cs typeface="Tahoma" pitchFamily="34" charset="0"/>
              </a:rPr>
              <a:t> </a:t>
            </a:r>
            <a:br>
              <a:rPr lang="en-US" sz="3200">
                <a:solidFill>
                  <a:srgbClr val="000000"/>
                </a:solidFill>
                <a:latin typeface="Tahoma" pitchFamily="34" charset="0"/>
                <a:cs typeface="Tahoma" pitchFamily="34" charset="0"/>
              </a:rPr>
            </a:br>
            <a:br>
              <a:rPr lang="en-US" sz="3200">
                <a:solidFill>
                  <a:srgbClr val="000000"/>
                </a:solidFill>
                <a:latin typeface="Tahoma" pitchFamily="34" charset="0"/>
                <a:cs typeface="Tahoma" pitchFamily="34" charset="0"/>
              </a:rPr>
            </a:br>
            <a:r>
              <a:rPr lang="en-US" sz="3200">
                <a:solidFill>
                  <a:srgbClr val="000000"/>
                </a:solidFill>
                <a:latin typeface="Tahoma" pitchFamily="34" charset="0"/>
                <a:cs typeface="Tahoma" pitchFamily="34" charset="0"/>
              </a:rPr>
              <a:t>Collaborative technology facilitates the access to a broader range of skills, capabilities, resources and services.</a:t>
            </a: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p:txBody>
      </p:sp>
    </p:spTree>
  </p:cSld>
  <p:clrMapOvr>
    <a:masterClrMapping/>
  </p:clrMapOvr>
  <p:transition>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Why Collaborate? Continued</a:t>
            </a:r>
          </a:p>
        </p:txBody>
      </p:sp>
      <p:sp>
        <p:nvSpPr>
          <p:cNvPr id="22530"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35FAEB65-F19A-4E2E-A2B7-036127D71384}" type="slidenum">
              <a:rPr lang="en-US">
                <a:solidFill>
                  <a:srgbClr val="3F3F3F"/>
                </a:solidFill>
                <a:cs typeface="Arial" charset="0"/>
              </a:rPr>
              <a:pPr fontAlgn="base">
                <a:spcBef>
                  <a:spcPct val="0"/>
                </a:spcBef>
                <a:spcAft>
                  <a:spcPct val="0"/>
                </a:spcAft>
              </a:pPr>
              <a:t>33</a:t>
            </a:fld>
            <a:endParaRPr lang="en-US">
              <a:solidFill>
                <a:srgbClr val="3F3F3F"/>
              </a:solidFill>
              <a:cs typeface="Arial" charset="0"/>
            </a:endParaRPr>
          </a:p>
        </p:txBody>
      </p:sp>
      <p:sp>
        <p:nvSpPr>
          <p:cNvPr id="22531" name="Content Placeholder 1"/>
          <p:cNvSpPr txBox="1">
            <a:spLocks/>
          </p:cNvSpPr>
          <p:nvPr/>
        </p:nvSpPr>
        <p:spPr bwMode="auto">
          <a:xfrm>
            <a:off x="1828800" y="1676400"/>
            <a:ext cx="8382000" cy="4648200"/>
          </a:xfrm>
          <a:prstGeom prst="rect">
            <a:avLst/>
          </a:prstGeom>
          <a:noFill/>
          <a:ln w="9525">
            <a:noFill/>
            <a:miter lim="800000"/>
            <a:headEnd/>
            <a:tailEnd/>
          </a:ln>
        </p:spPr>
        <p:txBody>
          <a:bodyPr lIns="54864" tIns="91440"/>
          <a:lstStyle/>
          <a:p>
            <a:pPr marL="438150" indent="-319088" eaLnBrk="0" hangingPunct="0">
              <a:buClr>
                <a:srgbClr val="DDDDDD"/>
              </a:buClr>
              <a:buSzPct val="80000"/>
              <a:buBlip>
                <a:blip r:embed="rId2"/>
              </a:buBlip>
            </a:pPr>
            <a:r>
              <a:rPr lang="en-US" sz="3200" b="1" i="1">
                <a:solidFill>
                  <a:srgbClr val="000000"/>
                </a:solidFill>
                <a:latin typeface="Tahoma" pitchFamily="34" charset="0"/>
                <a:cs typeface="Tahoma" pitchFamily="34" charset="0"/>
              </a:rPr>
              <a:t>Accessibility of information</a:t>
            </a:r>
            <a:r>
              <a:rPr lang="en-US" sz="3200">
                <a:solidFill>
                  <a:srgbClr val="000000"/>
                </a:solidFill>
                <a:latin typeface="Tahoma" pitchFamily="34" charset="0"/>
                <a:cs typeface="Tahoma" pitchFamily="34" charset="0"/>
              </a:rPr>
              <a:t> </a:t>
            </a:r>
            <a:br>
              <a:rPr lang="en-US" sz="3200">
                <a:solidFill>
                  <a:srgbClr val="000000"/>
                </a:solidFill>
                <a:latin typeface="Tahoma" pitchFamily="34" charset="0"/>
                <a:cs typeface="Tahoma" pitchFamily="34" charset="0"/>
              </a:rPr>
            </a:br>
            <a:br>
              <a:rPr lang="en-US" sz="3200">
                <a:solidFill>
                  <a:srgbClr val="000000"/>
                </a:solidFill>
                <a:latin typeface="Tahoma" pitchFamily="34" charset="0"/>
                <a:cs typeface="Tahoma" pitchFamily="34" charset="0"/>
              </a:rPr>
            </a:br>
            <a:r>
              <a:rPr lang="en-US" sz="3200">
                <a:solidFill>
                  <a:srgbClr val="000000"/>
                </a:solidFill>
                <a:latin typeface="Tahoma" pitchFamily="34" charset="0"/>
                <a:cs typeface="Tahoma" pitchFamily="34" charset="0"/>
              </a:rPr>
              <a:t>Collaboration and its associated technology makes information much more accessible than before (e.g., information repositories).</a:t>
            </a: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a:solidFill>
                <a:srgbClr val="000000"/>
              </a:solidFill>
              <a:latin typeface="Tahoma" pitchFamily="34" charset="0"/>
              <a:cs typeface="Tahoma" pitchFamily="34" charset="0"/>
            </a:endParaRPr>
          </a:p>
        </p:txBody>
      </p:sp>
    </p:spTree>
  </p:cSld>
  <p:clrMapOvr>
    <a:masterClrMapping/>
  </p:clrMapOvr>
  <p:transition>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Why Collaborate? Continued</a:t>
            </a:r>
          </a:p>
        </p:txBody>
      </p:sp>
      <p:sp>
        <p:nvSpPr>
          <p:cNvPr id="23554"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3523DC76-EFFE-49C2-BBE4-225022F64B39}" type="slidenum">
              <a:rPr lang="en-US">
                <a:solidFill>
                  <a:srgbClr val="3F3F3F"/>
                </a:solidFill>
                <a:cs typeface="Arial" charset="0"/>
              </a:rPr>
              <a:pPr fontAlgn="base">
                <a:spcBef>
                  <a:spcPct val="0"/>
                </a:spcBef>
                <a:spcAft>
                  <a:spcPct val="0"/>
                </a:spcAft>
              </a:pPr>
              <a:t>34</a:t>
            </a:fld>
            <a:endParaRPr lang="en-US">
              <a:solidFill>
                <a:srgbClr val="3F3F3F"/>
              </a:solidFill>
              <a:cs typeface="Arial" charset="0"/>
            </a:endParaRPr>
          </a:p>
        </p:txBody>
      </p:sp>
      <p:sp>
        <p:nvSpPr>
          <p:cNvPr id="23555" name="Content Placeholder 1"/>
          <p:cNvSpPr txBox="1">
            <a:spLocks/>
          </p:cNvSpPr>
          <p:nvPr/>
        </p:nvSpPr>
        <p:spPr bwMode="auto">
          <a:xfrm>
            <a:off x="1828800" y="1676400"/>
            <a:ext cx="8382000" cy="4648200"/>
          </a:xfrm>
          <a:prstGeom prst="rect">
            <a:avLst/>
          </a:prstGeom>
          <a:noFill/>
          <a:ln w="9525">
            <a:noFill/>
            <a:miter lim="800000"/>
            <a:headEnd/>
            <a:tailEnd/>
          </a:ln>
        </p:spPr>
        <p:txBody>
          <a:bodyPr lIns="54864" tIns="91440"/>
          <a:lstStyle/>
          <a:p>
            <a:pPr marL="438150" indent="-319088" eaLnBrk="0" hangingPunct="0">
              <a:buClr>
                <a:srgbClr val="DDDDDD"/>
              </a:buClr>
              <a:buSzPct val="80000"/>
              <a:buBlip>
                <a:blip r:embed="rId2"/>
              </a:buBlip>
            </a:pPr>
            <a:r>
              <a:rPr lang="en-US" sz="3200" b="1" i="1" dirty="0">
                <a:solidFill>
                  <a:srgbClr val="000000"/>
                </a:solidFill>
                <a:latin typeface="Tahoma" pitchFamily="34" charset="0"/>
                <a:cs typeface="Tahoma" pitchFamily="34" charset="0"/>
              </a:rPr>
              <a:t>Flexibility</a:t>
            </a:r>
            <a:r>
              <a:rPr lang="en-US" sz="3200" dirty="0">
                <a:solidFill>
                  <a:srgbClr val="000000"/>
                </a:solidFill>
                <a:latin typeface="Tahoma" pitchFamily="34" charset="0"/>
                <a:cs typeface="Tahoma" pitchFamily="34" charset="0"/>
              </a:rPr>
              <a:t> </a:t>
            </a:r>
            <a:br>
              <a:rPr lang="en-US" sz="3200" dirty="0">
                <a:solidFill>
                  <a:srgbClr val="000000"/>
                </a:solidFill>
                <a:latin typeface="Tahoma" pitchFamily="34" charset="0"/>
                <a:cs typeface="Tahoma" pitchFamily="34" charset="0"/>
              </a:rPr>
            </a:br>
            <a:br>
              <a:rPr lang="en-US" sz="3200" dirty="0">
                <a:solidFill>
                  <a:srgbClr val="000000"/>
                </a:solidFill>
                <a:latin typeface="Tahoma" pitchFamily="34" charset="0"/>
                <a:cs typeface="Tahoma" pitchFamily="34" charset="0"/>
              </a:rPr>
            </a:br>
            <a:r>
              <a:rPr lang="en-US" sz="3200" dirty="0">
                <a:solidFill>
                  <a:srgbClr val="000000"/>
                </a:solidFill>
                <a:latin typeface="Tahoma" pitchFamily="34" charset="0"/>
                <a:cs typeface="Tahoma" pitchFamily="34" charset="0"/>
              </a:rPr>
              <a:t>Flatter, more networked, and collaborative structures create a leadership environment that facilitates </a:t>
            </a:r>
            <a:r>
              <a:rPr lang="en-US" sz="3200" u="sng" dirty="0">
                <a:solidFill>
                  <a:srgbClr val="000000"/>
                </a:solidFill>
                <a:latin typeface="Tahoma" pitchFamily="34" charset="0"/>
                <a:cs typeface="Tahoma" pitchFamily="34" charset="0"/>
              </a:rPr>
              <a:t>timely decision making and fluid workforces.</a:t>
            </a:r>
          </a:p>
          <a:p>
            <a:pPr marL="438150" indent="-319088" eaLnBrk="0" hangingPunct="0">
              <a:buClr>
                <a:srgbClr val="DDDDDD"/>
              </a:buClr>
              <a:buSzPct val="80000"/>
              <a:buBlip>
                <a:blip r:embed="rId2"/>
              </a:buBlip>
            </a:pPr>
            <a:endParaRPr lang="en-US" sz="3200" dirty="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dirty="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dirty="0">
              <a:solidFill>
                <a:srgbClr val="000000"/>
              </a:solidFill>
              <a:latin typeface="Tahoma" pitchFamily="34" charset="0"/>
              <a:cs typeface="Tahoma" pitchFamily="34" charset="0"/>
            </a:endParaRPr>
          </a:p>
          <a:p>
            <a:pPr marL="438150" indent="-319088" eaLnBrk="0" hangingPunct="0">
              <a:buClr>
                <a:srgbClr val="DDDDDD"/>
              </a:buClr>
              <a:buSzPct val="80000"/>
              <a:buBlip>
                <a:blip r:embed="rId2"/>
              </a:buBlip>
            </a:pPr>
            <a:endParaRPr lang="en-US" sz="3200" dirty="0">
              <a:solidFill>
                <a:srgbClr val="000000"/>
              </a:solidFill>
              <a:latin typeface="Tahoma" pitchFamily="34" charset="0"/>
              <a:cs typeface="Tahoma" pitchFamily="34" charset="0"/>
            </a:endParaRPr>
          </a:p>
        </p:txBody>
      </p:sp>
    </p:spTree>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The Range and Scope of Collaboration</a:t>
            </a:r>
          </a:p>
        </p:txBody>
      </p:sp>
      <p:sp>
        <p:nvSpPr>
          <p:cNvPr id="24578"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2F32AF5E-3FD0-48A3-8C29-AB5154CFA4C5}" type="slidenum">
              <a:rPr lang="en-US">
                <a:solidFill>
                  <a:srgbClr val="3F3F3F"/>
                </a:solidFill>
                <a:cs typeface="Arial" charset="0"/>
              </a:rPr>
              <a:pPr fontAlgn="base">
                <a:spcBef>
                  <a:spcPct val="0"/>
                </a:spcBef>
                <a:spcAft>
                  <a:spcPct val="0"/>
                </a:spcAft>
              </a:pPr>
              <a:t>35</a:t>
            </a:fld>
            <a:endParaRPr lang="en-US">
              <a:solidFill>
                <a:srgbClr val="3F3F3F"/>
              </a:solidFill>
              <a:cs typeface="Arial" charset="0"/>
            </a:endParaRPr>
          </a:p>
        </p:txBody>
      </p:sp>
      <p:sp>
        <p:nvSpPr>
          <p:cNvPr id="24579" name="TextBox 5"/>
          <p:cNvSpPr txBox="1">
            <a:spLocks noChangeArrowheads="1"/>
          </p:cNvSpPr>
          <p:nvPr/>
        </p:nvSpPr>
        <p:spPr bwMode="auto">
          <a:xfrm>
            <a:off x="2357439" y="1590675"/>
            <a:ext cx="1571625" cy="585788"/>
          </a:xfrm>
          <a:prstGeom prst="rect">
            <a:avLst/>
          </a:prstGeom>
          <a:noFill/>
          <a:ln w="9525">
            <a:noFill/>
            <a:miter lim="800000"/>
            <a:headEnd/>
            <a:tailEnd/>
          </a:ln>
        </p:spPr>
        <p:txBody>
          <a:bodyPr>
            <a:spAutoFit/>
          </a:bodyPr>
          <a:lstStyle/>
          <a:p>
            <a:r>
              <a:rPr lang="en-US" sz="1600" b="1">
                <a:latin typeface="Corbel" pitchFamily="34" charset="0"/>
              </a:rPr>
              <a:t>Who is Collaborating?</a:t>
            </a:r>
          </a:p>
        </p:txBody>
      </p:sp>
      <p:sp>
        <p:nvSpPr>
          <p:cNvPr id="24580" name="TextBox 6"/>
          <p:cNvSpPr txBox="1">
            <a:spLocks noChangeArrowheads="1"/>
          </p:cNvSpPr>
          <p:nvPr/>
        </p:nvSpPr>
        <p:spPr bwMode="auto">
          <a:xfrm>
            <a:off x="4500564" y="1590675"/>
            <a:ext cx="1571625" cy="831850"/>
          </a:xfrm>
          <a:prstGeom prst="rect">
            <a:avLst/>
          </a:prstGeom>
          <a:noFill/>
          <a:ln w="9525">
            <a:noFill/>
            <a:miter lim="800000"/>
            <a:headEnd/>
            <a:tailEnd/>
          </a:ln>
        </p:spPr>
        <p:txBody>
          <a:bodyPr>
            <a:spAutoFit/>
          </a:bodyPr>
          <a:lstStyle/>
          <a:p>
            <a:r>
              <a:rPr lang="en-US" sz="1600" b="1">
                <a:latin typeface="Corbel" pitchFamily="34" charset="0"/>
              </a:rPr>
              <a:t>What are they Collaborating on?</a:t>
            </a:r>
          </a:p>
        </p:txBody>
      </p:sp>
      <p:sp>
        <p:nvSpPr>
          <p:cNvPr id="24581" name="TextBox 7"/>
          <p:cNvSpPr txBox="1">
            <a:spLocks noChangeArrowheads="1"/>
          </p:cNvSpPr>
          <p:nvPr/>
        </p:nvSpPr>
        <p:spPr bwMode="auto">
          <a:xfrm>
            <a:off x="8715376" y="1662114"/>
            <a:ext cx="1571625" cy="585787"/>
          </a:xfrm>
          <a:prstGeom prst="rect">
            <a:avLst/>
          </a:prstGeom>
          <a:noFill/>
          <a:ln w="9525">
            <a:noFill/>
            <a:miter lim="800000"/>
            <a:headEnd/>
            <a:tailEnd/>
          </a:ln>
        </p:spPr>
        <p:txBody>
          <a:bodyPr>
            <a:spAutoFit/>
          </a:bodyPr>
          <a:lstStyle/>
          <a:p>
            <a:r>
              <a:rPr lang="en-US" sz="1600" b="1">
                <a:latin typeface="Corbel" pitchFamily="34" charset="0"/>
              </a:rPr>
              <a:t>How are they  Collaborating?</a:t>
            </a:r>
          </a:p>
        </p:txBody>
      </p:sp>
      <p:sp>
        <p:nvSpPr>
          <p:cNvPr id="24582" name="TextBox 8"/>
          <p:cNvSpPr txBox="1">
            <a:spLocks noChangeArrowheads="1"/>
          </p:cNvSpPr>
          <p:nvPr/>
        </p:nvSpPr>
        <p:spPr bwMode="auto">
          <a:xfrm>
            <a:off x="6858001" y="1447800"/>
            <a:ext cx="1571625" cy="585788"/>
          </a:xfrm>
          <a:prstGeom prst="rect">
            <a:avLst/>
          </a:prstGeom>
          <a:noFill/>
          <a:ln w="9525">
            <a:noFill/>
            <a:miter lim="800000"/>
            <a:headEnd/>
            <a:tailEnd/>
          </a:ln>
        </p:spPr>
        <p:txBody>
          <a:bodyPr>
            <a:spAutoFit/>
          </a:bodyPr>
          <a:lstStyle/>
          <a:p>
            <a:r>
              <a:rPr lang="en-US" sz="1600" b="1">
                <a:latin typeface="Corbel" pitchFamily="34" charset="0"/>
              </a:rPr>
              <a:t>Where are they  Collaborating?</a:t>
            </a:r>
          </a:p>
        </p:txBody>
      </p:sp>
      <p:cxnSp>
        <p:nvCxnSpPr>
          <p:cNvPr id="10" name="Straight Connector 9"/>
          <p:cNvCxnSpPr/>
          <p:nvPr/>
        </p:nvCxnSpPr>
        <p:spPr>
          <a:xfrm>
            <a:off x="2171700" y="2360614"/>
            <a:ext cx="8001000" cy="1587"/>
          </a:xfrm>
          <a:prstGeom prst="line">
            <a:avLst/>
          </a:prstGeom>
          <a:ln>
            <a:solidFill>
              <a:srgbClr val="4F6FF7"/>
            </a:solidFill>
          </a:ln>
        </p:spPr>
        <p:style>
          <a:lnRef idx="1">
            <a:schemeClr val="accent1"/>
          </a:lnRef>
          <a:fillRef idx="0">
            <a:schemeClr val="accent1"/>
          </a:fillRef>
          <a:effectRef idx="0">
            <a:schemeClr val="accent1"/>
          </a:effectRef>
          <a:fontRef idx="minor">
            <a:schemeClr val="tx1"/>
          </a:fontRef>
        </p:style>
      </p:cxnSp>
      <p:sp>
        <p:nvSpPr>
          <p:cNvPr id="11" name="Down Arrow 10"/>
          <p:cNvSpPr/>
          <p:nvPr/>
        </p:nvSpPr>
        <p:spPr>
          <a:xfrm>
            <a:off x="1598614" y="1652588"/>
            <a:ext cx="611187" cy="4824412"/>
          </a:xfrm>
          <a:prstGeom prst="downArrow">
            <a:avLst/>
          </a:prstGeom>
          <a:solidFill>
            <a:srgbClr val="4F6FF7">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000" b="1" dirty="0">
                <a:solidFill>
                  <a:schemeClr val="tx1"/>
                </a:solidFill>
              </a:rPr>
              <a:t>COMPLEXITY</a:t>
            </a:r>
          </a:p>
        </p:txBody>
      </p:sp>
      <p:sp>
        <p:nvSpPr>
          <p:cNvPr id="12" name="Rectangle 11"/>
          <p:cNvSpPr/>
          <p:nvPr/>
        </p:nvSpPr>
        <p:spPr>
          <a:xfrm>
            <a:off x="2362201" y="2514601"/>
            <a:ext cx="1571625" cy="3605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13" name="Rectangle 12"/>
          <p:cNvSpPr/>
          <p:nvPr/>
        </p:nvSpPr>
        <p:spPr>
          <a:xfrm>
            <a:off x="4433889" y="2514601"/>
            <a:ext cx="2071687" cy="3605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14" name="Rectangle 13"/>
          <p:cNvSpPr/>
          <p:nvPr/>
        </p:nvSpPr>
        <p:spPr>
          <a:xfrm>
            <a:off x="8720138" y="2514601"/>
            <a:ext cx="1643062" cy="3605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15" name="Rectangle 14"/>
          <p:cNvSpPr/>
          <p:nvPr/>
        </p:nvSpPr>
        <p:spPr>
          <a:xfrm>
            <a:off x="6862763" y="2514601"/>
            <a:ext cx="1428750" cy="36052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16" name="Left-Right Arrow 15"/>
          <p:cNvSpPr/>
          <p:nvPr/>
        </p:nvSpPr>
        <p:spPr>
          <a:xfrm>
            <a:off x="3900488" y="4057651"/>
            <a:ext cx="500062" cy="214313"/>
          </a:xfrm>
          <a:prstGeom prst="leftRightArrow">
            <a:avLst/>
          </a:prstGeom>
          <a:solidFill>
            <a:srgbClr val="4F6FF7"/>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17" name="Left-Right Arrow 16"/>
          <p:cNvSpPr/>
          <p:nvPr/>
        </p:nvSpPr>
        <p:spPr>
          <a:xfrm>
            <a:off x="6472239" y="4052888"/>
            <a:ext cx="357187" cy="214312"/>
          </a:xfrm>
          <a:prstGeom prst="leftRightArrow">
            <a:avLst/>
          </a:prstGeom>
          <a:solidFill>
            <a:srgbClr val="4F6FF7"/>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18" name="Left-Right Arrow 17"/>
          <p:cNvSpPr/>
          <p:nvPr/>
        </p:nvSpPr>
        <p:spPr>
          <a:xfrm>
            <a:off x="8258176" y="4129088"/>
            <a:ext cx="428625" cy="214312"/>
          </a:xfrm>
          <a:prstGeom prst="leftRightArrow">
            <a:avLst/>
          </a:prstGeom>
          <a:solidFill>
            <a:srgbClr val="4F6FF7"/>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p>
        </p:txBody>
      </p:sp>
      <p:sp>
        <p:nvSpPr>
          <p:cNvPr id="24592" name="TextBox 14"/>
          <p:cNvSpPr txBox="1">
            <a:spLocks noChangeArrowheads="1"/>
          </p:cNvSpPr>
          <p:nvPr/>
        </p:nvSpPr>
        <p:spPr bwMode="auto">
          <a:xfrm>
            <a:off x="2438400" y="2663825"/>
            <a:ext cx="1093788" cy="338138"/>
          </a:xfrm>
          <a:prstGeom prst="rect">
            <a:avLst/>
          </a:prstGeom>
          <a:noFill/>
          <a:ln w="9525">
            <a:noFill/>
            <a:miter lim="800000"/>
            <a:headEnd/>
            <a:tailEnd/>
          </a:ln>
        </p:spPr>
        <p:txBody>
          <a:bodyPr wrap="none">
            <a:spAutoFit/>
          </a:bodyPr>
          <a:lstStyle/>
          <a:p>
            <a:r>
              <a:rPr lang="en-US" sz="1600">
                <a:latin typeface="Corbel" pitchFamily="34" charset="0"/>
              </a:rPr>
              <a:t>Individuals</a:t>
            </a:r>
          </a:p>
        </p:txBody>
      </p:sp>
      <p:sp>
        <p:nvSpPr>
          <p:cNvPr id="24593" name="TextBox 15"/>
          <p:cNvSpPr txBox="1">
            <a:spLocks noChangeArrowheads="1"/>
          </p:cNvSpPr>
          <p:nvPr/>
        </p:nvSpPr>
        <p:spPr bwMode="auto">
          <a:xfrm>
            <a:off x="2438401" y="3425825"/>
            <a:ext cx="1571625" cy="338138"/>
          </a:xfrm>
          <a:prstGeom prst="rect">
            <a:avLst/>
          </a:prstGeom>
          <a:noFill/>
          <a:ln w="9525">
            <a:noFill/>
            <a:miter lim="800000"/>
            <a:headEnd/>
            <a:tailEnd/>
          </a:ln>
        </p:spPr>
        <p:txBody>
          <a:bodyPr>
            <a:spAutoFit/>
          </a:bodyPr>
          <a:lstStyle/>
          <a:p>
            <a:r>
              <a:rPr lang="en-US" sz="1600">
                <a:latin typeface="Corbel" pitchFamily="34" charset="0"/>
              </a:rPr>
              <a:t>Internal Teams</a:t>
            </a:r>
          </a:p>
        </p:txBody>
      </p:sp>
      <p:sp>
        <p:nvSpPr>
          <p:cNvPr id="24594" name="TextBox 17"/>
          <p:cNvSpPr txBox="1">
            <a:spLocks noChangeArrowheads="1"/>
          </p:cNvSpPr>
          <p:nvPr/>
        </p:nvSpPr>
        <p:spPr bwMode="auto">
          <a:xfrm>
            <a:off x="2438401" y="4114800"/>
            <a:ext cx="1363663" cy="584200"/>
          </a:xfrm>
          <a:prstGeom prst="rect">
            <a:avLst/>
          </a:prstGeom>
          <a:noFill/>
          <a:ln w="9525">
            <a:noFill/>
            <a:miter lim="800000"/>
            <a:headEnd/>
            <a:tailEnd/>
          </a:ln>
        </p:spPr>
        <p:txBody>
          <a:bodyPr wrap="none">
            <a:spAutoFit/>
          </a:bodyPr>
          <a:lstStyle/>
          <a:p>
            <a:r>
              <a:rPr lang="en-US" sz="1600">
                <a:latin typeface="Corbel" pitchFamily="34" charset="0"/>
              </a:rPr>
              <a:t>Communities </a:t>
            </a:r>
          </a:p>
          <a:p>
            <a:r>
              <a:rPr lang="en-US" sz="1600">
                <a:latin typeface="Corbel" pitchFamily="34" charset="0"/>
              </a:rPr>
              <a:t>of Interest</a:t>
            </a:r>
          </a:p>
        </p:txBody>
      </p:sp>
      <p:sp>
        <p:nvSpPr>
          <p:cNvPr id="24595" name="TextBox 18"/>
          <p:cNvSpPr txBox="1">
            <a:spLocks noChangeArrowheads="1"/>
          </p:cNvSpPr>
          <p:nvPr/>
        </p:nvSpPr>
        <p:spPr bwMode="auto">
          <a:xfrm>
            <a:off x="2438400" y="4953000"/>
            <a:ext cx="1500188" cy="338138"/>
          </a:xfrm>
          <a:prstGeom prst="rect">
            <a:avLst/>
          </a:prstGeom>
          <a:noFill/>
          <a:ln w="9525">
            <a:noFill/>
            <a:miter lim="800000"/>
            <a:headEnd/>
            <a:tailEnd/>
          </a:ln>
        </p:spPr>
        <p:txBody>
          <a:bodyPr>
            <a:spAutoFit/>
          </a:bodyPr>
          <a:lstStyle/>
          <a:p>
            <a:r>
              <a:rPr lang="en-US" sz="1600">
                <a:latin typeface="Corbel" pitchFamily="34" charset="0"/>
              </a:rPr>
              <a:t>Organizations</a:t>
            </a:r>
          </a:p>
        </p:txBody>
      </p:sp>
      <p:sp>
        <p:nvSpPr>
          <p:cNvPr id="24596" name="TextBox 19"/>
          <p:cNvSpPr txBox="1">
            <a:spLocks noChangeArrowheads="1"/>
          </p:cNvSpPr>
          <p:nvPr/>
        </p:nvSpPr>
        <p:spPr bwMode="auto">
          <a:xfrm>
            <a:off x="2514601" y="5545138"/>
            <a:ext cx="1139825" cy="584200"/>
          </a:xfrm>
          <a:prstGeom prst="rect">
            <a:avLst/>
          </a:prstGeom>
          <a:noFill/>
          <a:ln w="9525">
            <a:noFill/>
            <a:miter lim="800000"/>
            <a:headEnd/>
            <a:tailEnd/>
          </a:ln>
        </p:spPr>
        <p:txBody>
          <a:bodyPr wrap="none">
            <a:spAutoFit/>
          </a:bodyPr>
          <a:lstStyle/>
          <a:p>
            <a:r>
              <a:rPr lang="en-US" sz="1600">
                <a:latin typeface="Corbel" pitchFamily="34" charset="0"/>
              </a:rPr>
              <a:t>Customers </a:t>
            </a:r>
          </a:p>
          <a:p>
            <a:r>
              <a:rPr lang="en-US" sz="1600">
                <a:latin typeface="Corbel" pitchFamily="34" charset="0"/>
              </a:rPr>
              <a:t>and others</a:t>
            </a:r>
          </a:p>
        </p:txBody>
      </p:sp>
      <p:sp>
        <p:nvSpPr>
          <p:cNvPr id="24597" name="TextBox 20"/>
          <p:cNvSpPr txBox="1">
            <a:spLocks noChangeArrowheads="1"/>
          </p:cNvSpPr>
          <p:nvPr/>
        </p:nvSpPr>
        <p:spPr bwMode="auto">
          <a:xfrm>
            <a:off x="4572001" y="2633664"/>
            <a:ext cx="1357313" cy="338137"/>
          </a:xfrm>
          <a:prstGeom prst="rect">
            <a:avLst/>
          </a:prstGeom>
          <a:noFill/>
          <a:ln w="9525">
            <a:noFill/>
            <a:miter lim="800000"/>
            <a:headEnd/>
            <a:tailEnd/>
          </a:ln>
        </p:spPr>
        <p:txBody>
          <a:bodyPr>
            <a:spAutoFit/>
          </a:bodyPr>
          <a:lstStyle/>
          <a:p>
            <a:r>
              <a:rPr lang="en-US" sz="1600">
                <a:latin typeface="Corbel" pitchFamily="34" charset="0"/>
              </a:rPr>
              <a:t>Transactions</a:t>
            </a:r>
          </a:p>
        </p:txBody>
      </p:sp>
      <p:sp>
        <p:nvSpPr>
          <p:cNvPr id="24598" name="TextBox 21"/>
          <p:cNvSpPr txBox="1">
            <a:spLocks noChangeArrowheads="1"/>
          </p:cNvSpPr>
          <p:nvPr/>
        </p:nvSpPr>
        <p:spPr bwMode="auto">
          <a:xfrm>
            <a:off x="4495800" y="3395664"/>
            <a:ext cx="1665288" cy="338137"/>
          </a:xfrm>
          <a:prstGeom prst="rect">
            <a:avLst/>
          </a:prstGeom>
          <a:noFill/>
          <a:ln w="9525">
            <a:noFill/>
            <a:miter lim="800000"/>
            <a:headEnd/>
            <a:tailEnd/>
          </a:ln>
        </p:spPr>
        <p:txBody>
          <a:bodyPr wrap="none">
            <a:spAutoFit/>
          </a:bodyPr>
          <a:lstStyle/>
          <a:p>
            <a:r>
              <a:rPr lang="en-US" sz="1600">
                <a:latin typeface="Corbel" pitchFamily="34" charset="0"/>
              </a:rPr>
              <a:t>Routine Activities</a:t>
            </a:r>
          </a:p>
        </p:txBody>
      </p:sp>
      <p:sp>
        <p:nvSpPr>
          <p:cNvPr id="24599" name="TextBox 22"/>
          <p:cNvSpPr txBox="1">
            <a:spLocks noChangeArrowheads="1"/>
          </p:cNvSpPr>
          <p:nvPr/>
        </p:nvSpPr>
        <p:spPr bwMode="auto">
          <a:xfrm>
            <a:off x="4519614" y="3987800"/>
            <a:ext cx="1924325" cy="584776"/>
          </a:xfrm>
          <a:prstGeom prst="rect">
            <a:avLst/>
          </a:prstGeom>
          <a:noFill/>
          <a:ln w="9525">
            <a:noFill/>
            <a:miter lim="800000"/>
            <a:headEnd/>
            <a:tailEnd/>
          </a:ln>
        </p:spPr>
        <p:txBody>
          <a:bodyPr wrap="none">
            <a:spAutoFit/>
          </a:bodyPr>
          <a:lstStyle/>
          <a:p>
            <a:r>
              <a:rPr lang="en-US" sz="1600" dirty="0">
                <a:latin typeface="Corbel" pitchFamily="34" charset="0"/>
              </a:rPr>
              <a:t>Ad hoc, un-</a:t>
            </a:r>
          </a:p>
          <a:p>
            <a:r>
              <a:rPr lang="en-US" sz="1600" dirty="0">
                <a:latin typeface="Corbel" pitchFamily="34" charset="0"/>
              </a:rPr>
              <a:t>structured initiatives</a:t>
            </a:r>
          </a:p>
        </p:txBody>
      </p:sp>
      <p:sp>
        <p:nvSpPr>
          <p:cNvPr id="24600" name="TextBox 23"/>
          <p:cNvSpPr txBox="1">
            <a:spLocks noChangeArrowheads="1"/>
          </p:cNvSpPr>
          <p:nvPr/>
        </p:nvSpPr>
        <p:spPr bwMode="auto">
          <a:xfrm>
            <a:off x="4572000" y="4843464"/>
            <a:ext cx="1093788" cy="338137"/>
          </a:xfrm>
          <a:prstGeom prst="rect">
            <a:avLst/>
          </a:prstGeom>
          <a:noFill/>
          <a:ln w="9525">
            <a:noFill/>
            <a:miter lim="800000"/>
            <a:headEnd/>
            <a:tailEnd/>
          </a:ln>
        </p:spPr>
        <p:txBody>
          <a:bodyPr wrap="none">
            <a:spAutoFit/>
          </a:bodyPr>
          <a:lstStyle/>
          <a:p>
            <a:r>
              <a:rPr lang="en-US" sz="1600">
                <a:latin typeface="Corbel" pitchFamily="34" charset="0"/>
              </a:rPr>
              <a:t>Innovation</a:t>
            </a:r>
          </a:p>
        </p:txBody>
      </p:sp>
      <p:sp>
        <p:nvSpPr>
          <p:cNvPr id="24601" name="TextBox 24"/>
          <p:cNvSpPr txBox="1">
            <a:spLocks noChangeArrowheads="1"/>
          </p:cNvSpPr>
          <p:nvPr/>
        </p:nvSpPr>
        <p:spPr bwMode="auto">
          <a:xfrm>
            <a:off x="4495801" y="5511800"/>
            <a:ext cx="1787525" cy="584200"/>
          </a:xfrm>
          <a:prstGeom prst="rect">
            <a:avLst/>
          </a:prstGeom>
          <a:noFill/>
          <a:ln w="9525">
            <a:noFill/>
            <a:miter lim="800000"/>
            <a:headEnd/>
            <a:tailEnd/>
          </a:ln>
        </p:spPr>
        <p:txBody>
          <a:bodyPr wrap="none">
            <a:spAutoFit/>
          </a:bodyPr>
          <a:lstStyle/>
          <a:p>
            <a:r>
              <a:rPr lang="en-US" sz="1600" dirty="0">
                <a:latin typeface="Corbel" pitchFamily="34" charset="0"/>
              </a:rPr>
              <a:t>Dynamic, real time</a:t>
            </a:r>
          </a:p>
          <a:p>
            <a:r>
              <a:rPr lang="en-US" sz="1600" dirty="0">
                <a:latin typeface="Corbel" pitchFamily="34" charset="0"/>
              </a:rPr>
              <a:t>strategies</a:t>
            </a:r>
          </a:p>
        </p:txBody>
      </p:sp>
      <p:sp>
        <p:nvSpPr>
          <p:cNvPr id="24602" name="TextBox 31"/>
          <p:cNvSpPr txBox="1">
            <a:spLocks noChangeArrowheads="1"/>
          </p:cNvSpPr>
          <p:nvPr/>
        </p:nvSpPr>
        <p:spPr bwMode="auto">
          <a:xfrm>
            <a:off x="7143751" y="2609850"/>
            <a:ext cx="817563" cy="338138"/>
          </a:xfrm>
          <a:prstGeom prst="rect">
            <a:avLst/>
          </a:prstGeom>
          <a:noFill/>
          <a:ln w="9525">
            <a:noFill/>
            <a:miter lim="800000"/>
            <a:headEnd/>
            <a:tailEnd/>
          </a:ln>
        </p:spPr>
        <p:txBody>
          <a:bodyPr wrap="none">
            <a:spAutoFit/>
          </a:bodyPr>
          <a:lstStyle/>
          <a:p>
            <a:r>
              <a:rPr lang="en-US" sz="1600">
                <a:latin typeface="Corbel" pitchFamily="34" charset="0"/>
              </a:rPr>
              <a:t>On-site</a:t>
            </a:r>
          </a:p>
        </p:txBody>
      </p:sp>
      <p:sp>
        <p:nvSpPr>
          <p:cNvPr id="24603" name="TextBox 34"/>
          <p:cNvSpPr txBox="1">
            <a:spLocks noChangeArrowheads="1"/>
          </p:cNvSpPr>
          <p:nvPr/>
        </p:nvSpPr>
        <p:spPr bwMode="auto">
          <a:xfrm>
            <a:off x="7143751" y="3467100"/>
            <a:ext cx="752475" cy="338138"/>
          </a:xfrm>
          <a:prstGeom prst="rect">
            <a:avLst/>
          </a:prstGeom>
          <a:noFill/>
          <a:ln w="9525">
            <a:noFill/>
            <a:miter lim="800000"/>
            <a:headEnd/>
            <a:tailEnd/>
          </a:ln>
        </p:spPr>
        <p:txBody>
          <a:bodyPr wrap="none">
            <a:spAutoFit/>
          </a:bodyPr>
          <a:lstStyle/>
          <a:p>
            <a:r>
              <a:rPr lang="en-US" sz="1600">
                <a:latin typeface="Corbel" pitchFamily="34" charset="0"/>
              </a:rPr>
              <a:t>Virtual</a:t>
            </a:r>
          </a:p>
        </p:txBody>
      </p:sp>
      <p:sp>
        <p:nvSpPr>
          <p:cNvPr id="24604" name="TextBox 35"/>
          <p:cNvSpPr txBox="1">
            <a:spLocks noChangeArrowheads="1"/>
          </p:cNvSpPr>
          <p:nvPr/>
        </p:nvSpPr>
        <p:spPr bwMode="auto">
          <a:xfrm>
            <a:off x="7143750" y="4572000"/>
            <a:ext cx="857250" cy="338138"/>
          </a:xfrm>
          <a:prstGeom prst="rect">
            <a:avLst/>
          </a:prstGeom>
          <a:noFill/>
          <a:ln w="9525">
            <a:noFill/>
            <a:miter lim="800000"/>
            <a:headEnd/>
            <a:tailEnd/>
          </a:ln>
        </p:spPr>
        <p:txBody>
          <a:bodyPr>
            <a:spAutoFit/>
          </a:bodyPr>
          <a:lstStyle/>
          <a:p>
            <a:r>
              <a:rPr lang="en-US" sz="1600">
                <a:latin typeface="Corbel" pitchFamily="34" charset="0"/>
              </a:rPr>
              <a:t>Mobile</a:t>
            </a:r>
          </a:p>
        </p:txBody>
      </p:sp>
      <p:sp>
        <p:nvSpPr>
          <p:cNvPr id="24605" name="TextBox 36"/>
          <p:cNvSpPr txBox="1">
            <a:spLocks noChangeArrowheads="1"/>
          </p:cNvSpPr>
          <p:nvPr/>
        </p:nvSpPr>
        <p:spPr bwMode="auto">
          <a:xfrm>
            <a:off x="7215189" y="5681664"/>
            <a:ext cx="739775" cy="338137"/>
          </a:xfrm>
          <a:prstGeom prst="rect">
            <a:avLst/>
          </a:prstGeom>
          <a:noFill/>
          <a:ln w="9525">
            <a:noFill/>
            <a:miter lim="800000"/>
            <a:headEnd/>
            <a:tailEnd/>
          </a:ln>
        </p:spPr>
        <p:txBody>
          <a:bodyPr wrap="none">
            <a:spAutoFit/>
          </a:bodyPr>
          <a:lstStyle/>
          <a:p>
            <a:r>
              <a:rPr lang="en-US" sz="1600">
                <a:latin typeface="Corbel" pitchFamily="34" charset="0"/>
              </a:rPr>
              <a:t>Global</a:t>
            </a:r>
          </a:p>
        </p:txBody>
      </p:sp>
      <p:sp>
        <p:nvSpPr>
          <p:cNvPr id="24606" name="TextBox 25"/>
          <p:cNvSpPr txBox="1">
            <a:spLocks noChangeArrowheads="1"/>
          </p:cNvSpPr>
          <p:nvPr/>
        </p:nvSpPr>
        <p:spPr bwMode="auto">
          <a:xfrm>
            <a:off x="8724900" y="2540000"/>
            <a:ext cx="1714500" cy="584200"/>
          </a:xfrm>
          <a:prstGeom prst="rect">
            <a:avLst/>
          </a:prstGeom>
          <a:noFill/>
          <a:ln w="9525">
            <a:noFill/>
            <a:miter lim="800000"/>
            <a:headEnd/>
            <a:tailEnd/>
          </a:ln>
        </p:spPr>
        <p:txBody>
          <a:bodyPr>
            <a:spAutoFit/>
          </a:bodyPr>
          <a:lstStyle/>
          <a:p>
            <a:r>
              <a:rPr lang="en-US" sz="1600">
                <a:latin typeface="Corbel" pitchFamily="34" charset="0"/>
              </a:rPr>
              <a:t>Electronic </a:t>
            </a:r>
          </a:p>
          <a:p>
            <a:r>
              <a:rPr lang="en-US" sz="1600">
                <a:latin typeface="Corbel" pitchFamily="34" charset="0"/>
              </a:rPr>
              <a:t>communication</a:t>
            </a:r>
          </a:p>
        </p:txBody>
      </p:sp>
      <p:sp>
        <p:nvSpPr>
          <p:cNvPr id="24607" name="TextBox 26"/>
          <p:cNvSpPr txBox="1">
            <a:spLocks noChangeArrowheads="1"/>
          </p:cNvSpPr>
          <p:nvPr/>
        </p:nvSpPr>
        <p:spPr bwMode="auto">
          <a:xfrm>
            <a:off x="8796339" y="3429000"/>
            <a:ext cx="1296987" cy="584200"/>
          </a:xfrm>
          <a:prstGeom prst="rect">
            <a:avLst/>
          </a:prstGeom>
          <a:noFill/>
          <a:ln w="9525">
            <a:noFill/>
            <a:miter lim="800000"/>
            <a:headEnd/>
            <a:tailEnd/>
          </a:ln>
        </p:spPr>
        <p:txBody>
          <a:bodyPr wrap="none">
            <a:spAutoFit/>
          </a:bodyPr>
          <a:lstStyle/>
          <a:p>
            <a:r>
              <a:rPr lang="en-US" sz="1600">
                <a:latin typeface="Corbel" pitchFamily="34" charset="0"/>
              </a:rPr>
              <a:t>Electronic </a:t>
            </a:r>
          </a:p>
          <a:p>
            <a:r>
              <a:rPr lang="en-US" sz="1600">
                <a:latin typeface="Corbel" pitchFamily="34" charset="0"/>
              </a:rPr>
              <a:t>conferencing</a:t>
            </a:r>
          </a:p>
        </p:txBody>
      </p:sp>
      <p:sp>
        <p:nvSpPr>
          <p:cNvPr id="24608" name="TextBox 27"/>
          <p:cNvSpPr txBox="1">
            <a:spLocks noChangeArrowheads="1"/>
          </p:cNvSpPr>
          <p:nvPr/>
        </p:nvSpPr>
        <p:spPr bwMode="auto">
          <a:xfrm>
            <a:off x="8724900" y="5265738"/>
            <a:ext cx="1627188" cy="830262"/>
          </a:xfrm>
          <a:prstGeom prst="rect">
            <a:avLst/>
          </a:prstGeom>
          <a:noFill/>
          <a:ln w="9525">
            <a:noFill/>
            <a:miter lim="800000"/>
            <a:headEnd/>
            <a:tailEnd/>
          </a:ln>
        </p:spPr>
        <p:txBody>
          <a:bodyPr wrap="none">
            <a:spAutoFit/>
          </a:bodyPr>
          <a:lstStyle/>
          <a:p>
            <a:r>
              <a:rPr lang="en-US" sz="1600">
                <a:latin typeface="Corbel" pitchFamily="34" charset="0"/>
              </a:rPr>
              <a:t>Electronic </a:t>
            </a:r>
          </a:p>
          <a:p>
            <a:r>
              <a:rPr lang="en-US" sz="1600">
                <a:latin typeface="Corbel" pitchFamily="34" charset="0"/>
              </a:rPr>
              <a:t>content creation </a:t>
            </a:r>
          </a:p>
          <a:p>
            <a:r>
              <a:rPr lang="en-US" sz="1600">
                <a:latin typeface="Corbel" pitchFamily="34" charset="0"/>
              </a:rPr>
              <a:t>&amp; management</a:t>
            </a:r>
          </a:p>
        </p:txBody>
      </p:sp>
      <p:sp>
        <p:nvSpPr>
          <p:cNvPr id="24609" name="TextBox 30"/>
          <p:cNvSpPr txBox="1">
            <a:spLocks noChangeArrowheads="1"/>
          </p:cNvSpPr>
          <p:nvPr/>
        </p:nvSpPr>
        <p:spPr bwMode="auto">
          <a:xfrm>
            <a:off x="8796339" y="4445000"/>
            <a:ext cx="1328737" cy="584200"/>
          </a:xfrm>
          <a:prstGeom prst="rect">
            <a:avLst/>
          </a:prstGeom>
          <a:noFill/>
          <a:ln w="9525">
            <a:noFill/>
            <a:miter lim="800000"/>
            <a:headEnd/>
            <a:tailEnd/>
          </a:ln>
        </p:spPr>
        <p:txBody>
          <a:bodyPr wrap="none">
            <a:spAutoFit/>
          </a:bodyPr>
          <a:lstStyle/>
          <a:p>
            <a:r>
              <a:rPr lang="en-US" sz="1600">
                <a:latin typeface="Corbel" pitchFamily="34" charset="0"/>
              </a:rPr>
              <a:t>Electronic </a:t>
            </a:r>
          </a:p>
          <a:p>
            <a:r>
              <a:rPr lang="en-US" sz="1600">
                <a:latin typeface="Corbel" pitchFamily="34" charset="0"/>
              </a:rPr>
              <a:t>management</a:t>
            </a:r>
          </a:p>
        </p:txBody>
      </p:sp>
    </p:spTree>
  </p:cSld>
  <p:clrMapOvr>
    <a:masterClrMapping/>
  </p:clrMapOvr>
  <p:transition>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Components of Successful Collaboration</a:t>
            </a:r>
          </a:p>
        </p:txBody>
      </p:sp>
      <p:sp>
        <p:nvSpPr>
          <p:cNvPr id="25602"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8993FDD0-1ED7-4B29-963E-072A8DF315DF}" type="slidenum">
              <a:rPr lang="en-US">
                <a:solidFill>
                  <a:srgbClr val="3F3F3F"/>
                </a:solidFill>
                <a:cs typeface="Arial" charset="0"/>
              </a:rPr>
              <a:pPr fontAlgn="base">
                <a:spcBef>
                  <a:spcPct val="0"/>
                </a:spcBef>
                <a:spcAft>
                  <a:spcPct val="0"/>
                </a:spcAft>
              </a:pPr>
              <a:t>36</a:t>
            </a:fld>
            <a:endParaRPr lang="en-US">
              <a:solidFill>
                <a:srgbClr val="3F3F3F"/>
              </a:solidFill>
              <a:cs typeface="Arial" charset="0"/>
            </a:endParaRPr>
          </a:p>
        </p:txBody>
      </p:sp>
      <p:sp>
        <p:nvSpPr>
          <p:cNvPr id="5" name="Content Placeholder 1"/>
          <p:cNvSpPr txBox="1">
            <a:spLocks/>
          </p:cNvSpPr>
          <p:nvPr/>
        </p:nvSpPr>
        <p:spPr bwMode="auto">
          <a:xfrm>
            <a:off x="1828800" y="1676400"/>
            <a:ext cx="8382000" cy="4648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119062" indent="0">
              <a:buClr>
                <a:srgbClr val="DDDDDD"/>
              </a:buClr>
              <a:buNone/>
              <a:defRPr/>
            </a:pPr>
            <a:endParaRPr lang="en-US" dirty="0">
              <a:solidFill>
                <a:prstClr val="black"/>
              </a:solidFill>
            </a:endParaRPr>
          </a:p>
          <a:p>
            <a:pPr>
              <a:buClr>
                <a:srgbClr val="DDDDDD"/>
              </a:buClr>
              <a:defRPr/>
            </a:pPr>
            <a:endParaRPr lang="en-US" dirty="0">
              <a:solidFill>
                <a:prstClr val="black"/>
              </a:solidFill>
            </a:endParaRPr>
          </a:p>
          <a:p>
            <a:pPr>
              <a:buClr>
                <a:srgbClr val="DDDDDD"/>
              </a:buClr>
              <a:defRPr/>
            </a:pPr>
            <a:endParaRPr lang="en-US" dirty="0">
              <a:solidFill>
                <a:prstClr val="black"/>
              </a:solidFill>
            </a:endParaRPr>
          </a:p>
          <a:p>
            <a:pPr>
              <a:buClr>
                <a:srgbClr val="DDDDDD"/>
              </a:buClr>
              <a:defRPr/>
            </a:pPr>
            <a:endParaRPr lang="en-US" dirty="0">
              <a:solidFill>
                <a:prstClr val="black"/>
              </a:solidFill>
            </a:endParaRPr>
          </a:p>
          <a:p>
            <a:pPr>
              <a:buClr>
                <a:srgbClr val="DDDDDD"/>
              </a:buClr>
              <a:defRPr/>
            </a:pPr>
            <a:endParaRPr lang="en-US" dirty="0">
              <a:solidFill>
                <a:prstClr val="black"/>
              </a:solidFill>
            </a:endParaRPr>
          </a:p>
        </p:txBody>
      </p:sp>
      <p:graphicFrame>
        <p:nvGraphicFramePr>
          <p:cNvPr id="2" name="Diagram 1"/>
          <p:cNvGraphicFramePr/>
          <p:nvPr/>
        </p:nvGraphicFramePr>
        <p:xfrm>
          <a:off x="1295400" y="1676400"/>
          <a:ext cx="8915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defRPr/>
            </a:pPr>
            <a:r>
              <a:rPr lang="en-US" dirty="0"/>
              <a:t>The Role of IT in Collaboration</a:t>
            </a:r>
          </a:p>
        </p:txBody>
      </p:sp>
      <p:sp>
        <p:nvSpPr>
          <p:cNvPr id="26626"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8B54F2F2-D00D-40A1-986D-EDD686E25776}" type="slidenum">
              <a:rPr lang="en-US">
                <a:solidFill>
                  <a:srgbClr val="3F3F3F"/>
                </a:solidFill>
                <a:cs typeface="Arial" charset="0"/>
              </a:rPr>
              <a:pPr fontAlgn="base">
                <a:spcBef>
                  <a:spcPct val="0"/>
                </a:spcBef>
                <a:spcAft>
                  <a:spcPct val="0"/>
                </a:spcAft>
              </a:pPr>
              <a:t>37</a:t>
            </a:fld>
            <a:endParaRPr lang="en-US">
              <a:solidFill>
                <a:srgbClr val="3F3F3F"/>
              </a:solidFill>
              <a:cs typeface="Arial" charset="0"/>
            </a:endParaRPr>
          </a:p>
        </p:txBody>
      </p:sp>
      <p:sp>
        <p:nvSpPr>
          <p:cNvPr id="7" name="Content Placeholder 1"/>
          <p:cNvSpPr txBox="1">
            <a:spLocks/>
          </p:cNvSpPr>
          <p:nvPr/>
        </p:nvSpPr>
        <p:spPr bwMode="auto">
          <a:xfrm>
            <a:off x="1600200" y="1676400"/>
            <a:ext cx="9067800" cy="4648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DDDDDD"/>
              </a:buClr>
              <a:defRPr/>
            </a:pPr>
            <a:r>
              <a:rPr lang="en-US" b="1" i="1" dirty="0">
                <a:solidFill>
                  <a:prstClr val="black"/>
                </a:solidFill>
              </a:rPr>
              <a:t>Communication</a:t>
            </a:r>
            <a:r>
              <a:rPr lang="en-US" dirty="0">
                <a:solidFill>
                  <a:prstClr val="black"/>
                </a:solidFill>
              </a:rPr>
              <a:t> </a:t>
            </a:r>
          </a:p>
          <a:p>
            <a:pPr marL="119062" indent="0">
              <a:buClr>
                <a:srgbClr val="DDDDDD"/>
              </a:buClr>
              <a:buNone/>
              <a:defRPr/>
            </a:pPr>
            <a:endParaRPr lang="en-US" dirty="0">
              <a:solidFill>
                <a:prstClr val="black"/>
              </a:solidFill>
            </a:endParaRPr>
          </a:p>
          <a:p>
            <a:pPr marL="118872" indent="0">
              <a:buNone/>
              <a:defRPr/>
            </a:pPr>
            <a:r>
              <a:rPr lang="en-US" dirty="0">
                <a:solidFill>
                  <a:prstClr val="black"/>
                </a:solidFill>
              </a:rPr>
              <a:t> --	</a:t>
            </a:r>
            <a:r>
              <a:rPr lang="en-US" dirty="0"/>
              <a:t>Collaborative technology (i.e., from voice    </a:t>
            </a:r>
          </a:p>
          <a:p>
            <a:pPr marL="118872" indent="0">
              <a:buNone/>
              <a:defRPr/>
            </a:pPr>
            <a:r>
              <a:rPr lang="en-US" dirty="0"/>
              <a:t>	mail to video) enables communication.</a:t>
            </a:r>
          </a:p>
          <a:p>
            <a:pPr marL="119062" indent="0">
              <a:buNone/>
              <a:defRPr/>
            </a:pPr>
            <a:r>
              <a:rPr lang="en-US" dirty="0"/>
              <a:t> --	A single technology spectrum should 	support communication rather than 	separate components.</a:t>
            </a:r>
          </a:p>
          <a:p>
            <a:pPr marL="119062" indent="0">
              <a:buNone/>
              <a:defRPr/>
            </a:pPr>
            <a:r>
              <a:rPr lang="en-US" dirty="0"/>
              <a:t> --	Communication technology should be 	ubiquitous, reliable, secure, and integrated.</a:t>
            </a:r>
          </a:p>
          <a:p>
            <a:pPr marL="119062" indent="0">
              <a:buClr>
                <a:srgbClr val="DDDDDD"/>
              </a:buClr>
              <a:buNone/>
              <a:defRPr/>
            </a:pPr>
            <a:endParaRPr lang="en-US" dirty="0">
              <a:solidFill>
                <a:prstClr val="black"/>
              </a:solidFill>
            </a:endParaRPr>
          </a:p>
          <a:p>
            <a:pPr>
              <a:buClr>
                <a:srgbClr val="DDDDDD"/>
              </a:buClr>
              <a:defRPr/>
            </a:pPr>
            <a:endParaRPr lang="en-US" dirty="0">
              <a:solidFill>
                <a:prstClr val="black"/>
              </a:solidFill>
            </a:endParaRPr>
          </a:p>
        </p:txBody>
      </p:sp>
    </p:spTree>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The Role of IT in Collaboration Continued</a:t>
            </a:r>
          </a:p>
        </p:txBody>
      </p:sp>
      <p:sp>
        <p:nvSpPr>
          <p:cNvPr id="27650"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CF6B613E-FDEE-40EE-8602-C1FEE6CCB207}" type="slidenum">
              <a:rPr lang="en-US">
                <a:solidFill>
                  <a:srgbClr val="3F3F3F"/>
                </a:solidFill>
                <a:cs typeface="Arial" charset="0"/>
              </a:rPr>
              <a:pPr fontAlgn="base">
                <a:spcBef>
                  <a:spcPct val="0"/>
                </a:spcBef>
                <a:spcAft>
                  <a:spcPct val="0"/>
                </a:spcAft>
              </a:pPr>
              <a:t>38</a:t>
            </a:fld>
            <a:endParaRPr lang="en-US">
              <a:solidFill>
                <a:srgbClr val="3F3F3F"/>
              </a:solidFill>
              <a:cs typeface="Arial" charset="0"/>
            </a:endParaRPr>
          </a:p>
        </p:txBody>
      </p:sp>
      <p:sp>
        <p:nvSpPr>
          <p:cNvPr id="7" name="Content Placeholder 1"/>
          <p:cNvSpPr txBox="1">
            <a:spLocks/>
          </p:cNvSpPr>
          <p:nvPr/>
        </p:nvSpPr>
        <p:spPr bwMode="auto">
          <a:xfrm>
            <a:off x="1524000" y="1447800"/>
            <a:ext cx="9144000" cy="4648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DDDDDD"/>
              </a:buClr>
              <a:defRPr/>
            </a:pPr>
            <a:r>
              <a:rPr lang="en-US" b="1" i="1" dirty="0">
                <a:solidFill>
                  <a:prstClr val="black"/>
                </a:solidFill>
              </a:rPr>
              <a:t>Information access and management</a:t>
            </a:r>
          </a:p>
          <a:p>
            <a:pPr marL="119062" indent="0">
              <a:buClr>
                <a:srgbClr val="DDDDDD"/>
              </a:buClr>
              <a:buNone/>
              <a:defRPr/>
            </a:pPr>
            <a:endParaRPr lang="en-US" dirty="0">
              <a:solidFill>
                <a:prstClr val="black"/>
              </a:solidFill>
            </a:endParaRPr>
          </a:p>
          <a:p>
            <a:pPr marL="119062" indent="0">
              <a:buNone/>
              <a:defRPr/>
            </a:pPr>
            <a:r>
              <a:rPr lang="en-US" dirty="0">
                <a:solidFill>
                  <a:prstClr val="black"/>
                </a:solidFill>
              </a:rPr>
              <a:t> --	</a:t>
            </a:r>
            <a:r>
              <a:rPr lang="en-US" dirty="0"/>
              <a:t>An improved information processing 	capability includes accurate and visible 	information, manipulability,</a:t>
            </a:r>
          </a:p>
          <a:p>
            <a:pPr marL="119062" indent="0">
              <a:buNone/>
              <a:defRPr/>
            </a:pPr>
            <a:r>
              <a:rPr lang="en-US" dirty="0"/>
              <a:t>      exchangeability and ease of information           	transfer.</a:t>
            </a:r>
          </a:p>
          <a:p>
            <a:pPr marL="119062" indent="0">
              <a:buNone/>
              <a:defRPr/>
            </a:pPr>
            <a:r>
              <a:rPr lang="en-US" dirty="0"/>
              <a:t> --	An optimal number of databases, data 	management platforms, and intranets 	support this access.</a:t>
            </a:r>
          </a:p>
          <a:p>
            <a:pPr marL="119062" indent="0">
              <a:buClr>
                <a:srgbClr val="DDDDDD"/>
              </a:buClr>
              <a:buNone/>
              <a:defRPr/>
            </a:pPr>
            <a:endParaRPr lang="en-US" dirty="0">
              <a:solidFill>
                <a:prstClr val="black"/>
              </a:solidFill>
            </a:endParaRPr>
          </a:p>
          <a:p>
            <a:pPr>
              <a:buClr>
                <a:srgbClr val="DDDDDD"/>
              </a:buClr>
              <a:defRPr/>
            </a:pPr>
            <a:endParaRPr lang="en-US" dirty="0">
              <a:solidFill>
                <a:prstClr val="black"/>
              </a:solidFill>
            </a:endParaRPr>
          </a:p>
          <a:p>
            <a:pPr>
              <a:buClr>
                <a:srgbClr val="DDDDDD"/>
              </a:buClr>
              <a:defRPr/>
            </a:pPr>
            <a:endParaRPr lang="en-US" dirty="0">
              <a:solidFill>
                <a:prstClr val="black"/>
              </a:solidFill>
            </a:endParaRPr>
          </a:p>
        </p:txBody>
      </p:sp>
    </p:spTree>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The Role of IT in Collaboration Continued</a:t>
            </a:r>
          </a:p>
        </p:txBody>
      </p:sp>
      <p:sp>
        <p:nvSpPr>
          <p:cNvPr id="28674"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084A129C-D705-4B55-8639-6B2A7B134070}" type="slidenum">
              <a:rPr lang="en-US">
                <a:solidFill>
                  <a:srgbClr val="3F3F3F"/>
                </a:solidFill>
                <a:cs typeface="Arial" charset="0"/>
              </a:rPr>
              <a:pPr fontAlgn="base">
                <a:spcBef>
                  <a:spcPct val="0"/>
                </a:spcBef>
                <a:spcAft>
                  <a:spcPct val="0"/>
                </a:spcAft>
              </a:pPr>
              <a:t>39</a:t>
            </a:fld>
            <a:endParaRPr lang="en-US">
              <a:solidFill>
                <a:srgbClr val="3F3F3F"/>
              </a:solidFill>
              <a:cs typeface="Arial" charset="0"/>
            </a:endParaRPr>
          </a:p>
        </p:txBody>
      </p:sp>
      <p:sp>
        <p:nvSpPr>
          <p:cNvPr id="7" name="Content Placeholder 1"/>
          <p:cNvSpPr txBox="1">
            <a:spLocks/>
          </p:cNvSpPr>
          <p:nvPr/>
        </p:nvSpPr>
        <p:spPr bwMode="auto">
          <a:xfrm>
            <a:off x="1752600" y="1447800"/>
            <a:ext cx="8839200" cy="4648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3"/>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3"/>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DDDDDD"/>
              </a:buClr>
              <a:defRPr/>
            </a:pPr>
            <a:r>
              <a:rPr lang="en-US" b="1" i="1" dirty="0">
                <a:solidFill>
                  <a:prstClr val="black"/>
                </a:solidFill>
              </a:rPr>
              <a:t>Security and risk</a:t>
            </a:r>
            <a:br>
              <a:rPr lang="en-US" b="1" i="1" dirty="0">
                <a:solidFill>
                  <a:prstClr val="black"/>
                </a:solidFill>
              </a:rPr>
            </a:br>
            <a:endParaRPr lang="en-US" dirty="0">
              <a:solidFill>
                <a:prstClr val="black"/>
              </a:solidFill>
            </a:endParaRPr>
          </a:p>
          <a:p>
            <a:pPr marL="119062" indent="0">
              <a:buNone/>
              <a:defRPr/>
            </a:pPr>
            <a:r>
              <a:rPr lang="en-US" dirty="0">
                <a:solidFill>
                  <a:prstClr val="black"/>
                </a:solidFill>
              </a:rPr>
              <a:t> --	</a:t>
            </a:r>
            <a:r>
              <a:rPr lang="en-US" dirty="0"/>
              <a:t>IT function should ensure the balance 	between the openness required by 	collaboration and the risks involved.</a:t>
            </a:r>
          </a:p>
          <a:p>
            <a:pPr marL="119062" indent="0">
              <a:buNone/>
              <a:defRPr/>
            </a:pPr>
            <a:endParaRPr lang="en-US" dirty="0"/>
          </a:p>
          <a:p>
            <a:pPr marL="119062" indent="0">
              <a:buNone/>
              <a:defRPr/>
            </a:pPr>
            <a:r>
              <a:rPr lang="en-US" dirty="0"/>
              <a:t> --	Security must become more granular and 	principles based (i.e., developing policy   	on how to use social networking).</a:t>
            </a:r>
          </a:p>
          <a:p>
            <a:pPr marL="119062" indent="0">
              <a:buClr>
                <a:srgbClr val="DDDDDD"/>
              </a:buClr>
              <a:buNone/>
              <a:defRPr/>
            </a:pPr>
            <a:endParaRPr lang="en-US" dirty="0">
              <a:solidFill>
                <a:prstClr val="black"/>
              </a:solidFill>
            </a:endParaRPr>
          </a:p>
          <a:p>
            <a:pPr>
              <a:buClr>
                <a:srgbClr val="DDDDDD"/>
              </a:buClr>
              <a:defRPr/>
            </a:pPr>
            <a:endParaRPr lang="en-US" dirty="0">
              <a:solidFill>
                <a:prstClr val="black"/>
              </a:solidFill>
            </a:endParaRPr>
          </a:p>
          <a:p>
            <a:pPr marL="119062" indent="0">
              <a:buClr>
                <a:srgbClr val="DDDDDD"/>
              </a:buClr>
              <a:buNone/>
              <a:defRPr/>
            </a:pPr>
            <a:endParaRPr lang="en-US" dirty="0">
              <a:solidFill>
                <a:prstClr val="black"/>
              </a:solidFill>
            </a:endParaRPr>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Collaborate? (Cont’d)</a:t>
            </a:r>
          </a:p>
        </p:txBody>
      </p:sp>
      <p:sp>
        <p:nvSpPr>
          <p:cNvPr id="3" name="Content Placeholder 2"/>
          <p:cNvSpPr>
            <a:spLocks noGrp="1"/>
          </p:cNvSpPr>
          <p:nvPr>
            <p:ph idx="1"/>
          </p:nvPr>
        </p:nvSpPr>
        <p:spPr/>
        <p:txBody>
          <a:bodyPr>
            <a:normAutofit/>
          </a:bodyPr>
          <a:lstStyle/>
          <a:p>
            <a:r>
              <a:rPr lang="en-US" dirty="0"/>
              <a:t>Five main categories of potential business value:</a:t>
            </a:r>
          </a:p>
          <a:p>
            <a:pPr lvl="1"/>
            <a:r>
              <a:rPr lang="en-US" dirty="0">
                <a:solidFill>
                  <a:srgbClr val="0070C0"/>
                </a:solidFill>
              </a:rPr>
              <a:t>Top-line value</a:t>
            </a:r>
            <a:r>
              <a:rPr lang="en-US" dirty="0"/>
              <a:t>: Collaboration across an organization and with customers, suppliers and other third parties will strengthen the organization’s ability to identify </a:t>
            </a:r>
            <a:r>
              <a:rPr lang="en-US" dirty="0">
                <a:solidFill>
                  <a:srgbClr val="0070C0"/>
                </a:solidFill>
              </a:rPr>
              <a:t>new business opportunities </a:t>
            </a:r>
            <a:r>
              <a:rPr lang="en-US" dirty="0"/>
              <a:t>and formulate </a:t>
            </a:r>
            <a:r>
              <a:rPr lang="en-US" dirty="0">
                <a:solidFill>
                  <a:srgbClr val="0070C0"/>
                </a:solidFill>
              </a:rPr>
              <a:t>creative solutions</a:t>
            </a:r>
            <a:r>
              <a:rPr lang="en-US" dirty="0"/>
              <a:t>. This type of value is especially important in highly dynamic and competitive industries where the generation of a large number of new, good ideas is critical to </a:t>
            </a:r>
            <a:r>
              <a:rPr lang="en-US" dirty="0">
                <a:solidFill>
                  <a:srgbClr val="0070C0"/>
                </a:solidFill>
              </a:rPr>
              <a:t>competitive advantage</a:t>
            </a:r>
            <a:r>
              <a:rPr lang="en-US" dirty="0"/>
              <a:t>.</a:t>
            </a:r>
          </a:p>
          <a:p>
            <a:pPr lvl="1"/>
            <a:r>
              <a:rPr lang="en-US" dirty="0">
                <a:solidFill>
                  <a:srgbClr val="0070C0"/>
                </a:solidFill>
              </a:rPr>
              <a:t>Cost savings</a:t>
            </a:r>
            <a:r>
              <a:rPr lang="en-US" dirty="0"/>
              <a:t>: Reducing </a:t>
            </a:r>
            <a:r>
              <a:rPr lang="en-US" dirty="0">
                <a:solidFill>
                  <a:srgbClr val="0070C0"/>
                </a:solidFill>
              </a:rPr>
              <a:t>travel costs </a:t>
            </a:r>
            <a:r>
              <a:rPr lang="en-US" dirty="0"/>
              <a:t>through virtual meetings, improving communications, and enabling remote access to documents. Improvement in coordination between groups and enabling linkages with vendors, suppliers, and customers help </a:t>
            </a:r>
            <a:r>
              <a:rPr lang="en-US" dirty="0">
                <a:solidFill>
                  <a:srgbClr val="0070C0"/>
                </a:solidFill>
              </a:rPr>
              <a:t>speed</a:t>
            </a:r>
            <a:r>
              <a:rPr lang="en-US" dirty="0"/>
              <a:t> up the supply chain and other work processes.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4</a:t>
            </a:fld>
            <a:endParaRPr lang="en-US"/>
          </a:p>
        </p:txBody>
      </p:sp>
    </p:spTree>
    <p:extLst>
      <p:ext uri="{BB962C8B-B14F-4D97-AF65-F5344CB8AC3E}">
        <p14:creationId xmlns:p14="http://schemas.microsoft.com/office/powerpoint/2010/main" val="3942455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The Role of IT in Collaboration Continued</a:t>
            </a:r>
          </a:p>
        </p:txBody>
      </p:sp>
      <p:sp>
        <p:nvSpPr>
          <p:cNvPr id="29698"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2ACC616B-6168-470C-A27A-140C972F98EE}" type="slidenum">
              <a:rPr lang="en-US">
                <a:solidFill>
                  <a:srgbClr val="3F3F3F"/>
                </a:solidFill>
                <a:cs typeface="Arial" charset="0"/>
              </a:rPr>
              <a:pPr fontAlgn="base">
                <a:spcBef>
                  <a:spcPct val="0"/>
                </a:spcBef>
                <a:spcAft>
                  <a:spcPct val="0"/>
                </a:spcAft>
              </a:pPr>
              <a:t>40</a:t>
            </a:fld>
            <a:endParaRPr lang="en-US">
              <a:solidFill>
                <a:srgbClr val="3F3F3F"/>
              </a:solidFill>
              <a:cs typeface="Arial" charset="0"/>
            </a:endParaRPr>
          </a:p>
        </p:txBody>
      </p:sp>
      <p:sp>
        <p:nvSpPr>
          <p:cNvPr id="7" name="Content Placeholder 1"/>
          <p:cNvSpPr txBox="1">
            <a:spLocks/>
          </p:cNvSpPr>
          <p:nvPr/>
        </p:nvSpPr>
        <p:spPr bwMode="auto">
          <a:xfrm>
            <a:off x="1752600" y="1447800"/>
            <a:ext cx="8839200" cy="46482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a:buClr>
                <a:srgbClr val="DDDDDD"/>
              </a:buClr>
              <a:defRPr/>
            </a:pPr>
            <a:r>
              <a:rPr lang="en-US" b="1" i="1" dirty="0">
                <a:solidFill>
                  <a:prstClr val="black"/>
                </a:solidFill>
              </a:rPr>
              <a:t>Technology integration</a:t>
            </a:r>
          </a:p>
          <a:p>
            <a:pPr marL="119062" indent="0">
              <a:buClr>
                <a:srgbClr val="DDDDDD"/>
              </a:buClr>
              <a:buNone/>
              <a:defRPr/>
            </a:pPr>
            <a:endParaRPr lang="en-US" dirty="0">
              <a:solidFill>
                <a:prstClr val="black"/>
              </a:solidFill>
            </a:endParaRPr>
          </a:p>
          <a:p>
            <a:pPr marL="119062" indent="0">
              <a:buNone/>
              <a:defRPr/>
            </a:pPr>
            <a:r>
              <a:rPr lang="en-US" dirty="0">
                <a:solidFill>
                  <a:prstClr val="black"/>
                </a:solidFill>
              </a:rPr>
              <a:t> --	The more IT can achieve integration 	 	of data, applications, hardware, and 	software, the easier it will be to provide 	the information and tools needed to 	facilitate collaboration.</a:t>
            </a:r>
            <a:r>
              <a:rPr lang="en-US" dirty="0"/>
              <a:t> </a:t>
            </a:r>
            <a:endParaRPr lang="en-US" dirty="0">
              <a:solidFill>
                <a:prstClr val="black"/>
              </a:solidFill>
            </a:endParaRPr>
          </a:p>
          <a:p>
            <a:pPr marL="119062" indent="0">
              <a:buClr>
                <a:srgbClr val="DDDDDD"/>
              </a:buClr>
              <a:buNone/>
              <a:defRPr/>
            </a:pPr>
            <a:endParaRPr lang="en-US" dirty="0">
              <a:solidFill>
                <a:prstClr val="black"/>
              </a:solidFill>
            </a:endParaRPr>
          </a:p>
          <a:p>
            <a:pPr>
              <a:buClr>
                <a:srgbClr val="DDDDDD"/>
              </a:buClr>
              <a:defRPr/>
            </a:pPr>
            <a:endParaRPr lang="en-US" dirty="0">
              <a:solidFill>
                <a:prstClr val="black"/>
              </a:solidFill>
            </a:endParaRPr>
          </a:p>
        </p:txBody>
      </p:sp>
    </p:spTree>
  </p:cSld>
  <p:clrMapOvr>
    <a:masterClrMapping/>
  </p:clrMapOvr>
  <p:transition>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First Steps for Facilitating Effective Collaboration</a:t>
            </a:r>
          </a:p>
        </p:txBody>
      </p:sp>
      <p:sp>
        <p:nvSpPr>
          <p:cNvPr id="30722"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29C70805-FD63-46E0-AD28-0E65D1DC479A}" type="slidenum">
              <a:rPr lang="en-US">
                <a:solidFill>
                  <a:srgbClr val="3F3F3F"/>
                </a:solidFill>
                <a:cs typeface="Arial" charset="0"/>
              </a:rPr>
              <a:pPr fontAlgn="base">
                <a:spcBef>
                  <a:spcPct val="0"/>
                </a:spcBef>
                <a:spcAft>
                  <a:spcPct val="0"/>
                </a:spcAft>
              </a:pPr>
              <a:t>41</a:t>
            </a:fld>
            <a:endParaRPr lang="en-US">
              <a:solidFill>
                <a:srgbClr val="3F3F3F"/>
              </a:solidFill>
              <a:cs typeface="Arial" charset="0"/>
            </a:endParaRPr>
          </a:p>
        </p:txBody>
      </p:sp>
      <p:sp>
        <p:nvSpPr>
          <p:cNvPr id="7" name="Content Placeholder 1"/>
          <p:cNvSpPr txBox="1">
            <a:spLocks/>
          </p:cNvSpPr>
          <p:nvPr/>
        </p:nvSpPr>
        <p:spPr bwMode="auto">
          <a:xfrm>
            <a:off x="1752600" y="1905000"/>
            <a:ext cx="8839200" cy="44958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633412" indent="-514350">
              <a:lnSpc>
                <a:spcPct val="150000"/>
              </a:lnSpc>
              <a:buClr>
                <a:srgbClr val="7030A0"/>
              </a:buClr>
              <a:buFontTx/>
              <a:buAutoNum type="arabicPeriod"/>
              <a:defRPr/>
            </a:pPr>
            <a:r>
              <a:rPr lang="en-US" dirty="0">
                <a:solidFill>
                  <a:prstClr val="black"/>
                </a:solidFill>
              </a:rPr>
              <a:t>Develop a coherent vision</a:t>
            </a:r>
          </a:p>
          <a:p>
            <a:pPr marL="633412" indent="-514350">
              <a:lnSpc>
                <a:spcPct val="150000"/>
              </a:lnSpc>
              <a:buClr>
                <a:srgbClr val="7030A0"/>
              </a:buClr>
              <a:buFontTx/>
              <a:buAutoNum type="arabicPeriod"/>
              <a:defRPr/>
            </a:pPr>
            <a:r>
              <a:rPr lang="en-US" dirty="0">
                <a:solidFill>
                  <a:prstClr val="black"/>
                </a:solidFill>
              </a:rPr>
              <a:t>Plan for adaptation</a:t>
            </a:r>
          </a:p>
          <a:p>
            <a:pPr marL="633412" indent="-514350">
              <a:lnSpc>
                <a:spcPct val="150000"/>
              </a:lnSpc>
              <a:buClr>
                <a:srgbClr val="7030A0"/>
              </a:buClr>
              <a:buFontTx/>
              <a:buAutoNum type="arabicPeriod"/>
              <a:defRPr/>
            </a:pPr>
            <a:r>
              <a:rPr lang="en-US" dirty="0">
                <a:solidFill>
                  <a:prstClr val="black"/>
                </a:solidFill>
              </a:rPr>
              <a:t>Start with specific fundamentals</a:t>
            </a:r>
          </a:p>
          <a:p>
            <a:pPr marL="633412" indent="-514350">
              <a:lnSpc>
                <a:spcPct val="150000"/>
              </a:lnSpc>
              <a:buClr>
                <a:srgbClr val="7030A0"/>
              </a:buClr>
              <a:buFontTx/>
              <a:buAutoNum type="arabicPeriod"/>
              <a:defRPr/>
            </a:pPr>
            <a:r>
              <a:rPr lang="en-US" dirty="0">
                <a:solidFill>
                  <a:prstClr val="black"/>
                </a:solidFill>
              </a:rPr>
              <a:t>Establish principles of behavior</a:t>
            </a:r>
          </a:p>
          <a:p>
            <a:pPr marL="633412" indent="-514350">
              <a:lnSpc>
                <a:spcPct val="150000"/>
              </a:lnSpc>
              <a:buClr>
                <a:srgbClr val="7030A0"/>
              </a:buClr>
              <a:buFontTx/>
              <a:buAutoNum type="arabicPeriod"/>
              <a:defRPr/>
            </a:pPr>
            <a:r>
              <a:rPr lang="en-US" dirty="0">
                <a:solidFill>
                  <a:prstClr val="black"/>
                </a:solidFill>
              </a:rPr>
              <a:t>Gradually move beyond the firewall</a:t>
            </a:r>
            <a:r>
              <a:rPr lang="en-US" dirty="0"/>
              <a:t> </a:t>
            </a:r>
            <a:endParaRPr lang="en-US" dirty="0">
              <a:solidFill>
                <a:prstClr val="black"/>
              </a:solidFill>
            </a:endParaRPr>
          </a:p>
          <a:p>
            <a:pPr marL="119062" indent="0">
              <a:buClr>
                <a:srgbClr val="DDDDDD"/>
              </a:buClr>
              <a:buNone/>
              <a:defRPr/>
            </a:pPr>
            <a:endParaRPr lang="en-US" dirty="0">
              <a:solidFill>
                <a:prstClr val="black"/>
              </a:solidFill>
            </a:endParaRPr>
          </a:p>
          <a:p>
            <a:pPr marL="119062" indent="0">
              <a:buClr>
                <a:srgbClr val="DDDDDD"/>
              </a:buClr>
              <a:buNone/>
              <a:defRPr/>
            </a:pPr>
            <a:endParaRPr lang="en-US" dirty="0">
              <a:solidFill>
                <a:prstClr val="black"/>
              </a:solidFill>
            </a:endParaRPr>
          </a:p>
        </p:txBody>
      </p:sp>
    </p:spTree>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First Steps for Facilitating Effective Collaboration Continued</a:t>
            </a:r>
          </a:p>
        </p:txBody>
      </p:sp>
      <p:sp>
        <p:nvSpPr>
          <p:cNvPr id="31746"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69C0B731-222B-408A-B875-804764F5D9C0}" type="slidenum">
              <a:rPr lang="en-US">
                <a:solidFill>
                  <a:srgbClr val="3F3F3F"/>
                </a:solidFill>
                <a:cs typeface="Arial" charset="0"/>
              </a:rPr>
              <a:pPr fontAlgn="base">
                <a:spcBef>
                  <a:spcPct val="0"/>
                </a:spcBef>
                <a:spcAft>
                  <a:spcPct val="0"/>
                </a:spcAft>
              </a:pPr>
              <a:t>42</a:t>
            </a:fld>
            <a:endParaRPr lang="en-US">
              <a:solidFill>
                <a:srgbClr val="3F3F3F"/>
              </a:solidFill>
              <a:cs typeface="Arial" charset="0"/>
            </a:endParaRPr>
          </a:p>
        </p:txBody>
      </p:sp>
      <p:sp>
        <p:nvSpPr>
          <p:cNvPr id="7" name="Content Placeholder 1"/>
          <p:cNvSpPr txBox="1">
            <a:spLocks/>
          </p:cNvSpPr>
          <p:nvPr/>
        </p:nvSpPr>
        <p:spPr bwMode="auto">
          <a:xfrm>
            <a:off x="1752600" y="1524000"/>
            <a:ext cx="8839200" cy="4495800"/>
          </a:xfrm>
          <a:prstGeom prst="rect">
            <a:avLst/>
          </a:prstGeom>
          <a:noFill/>
          <a:ln w="9525">
            <a:noFill/>
            <a:miter lim="800000"/>
            <a:headEnd/>
            <a:tailEnd/>
          </a:ln>
        </p:spPr>
        <p:txBody>
          <a:bodyPr lIns="54864" tIns="91440"/>
          <a:lstStyle>
            <a:lvl1pPr marL="438150" indent="-319088" algn="l" rtl="0" eaLnBrk="0" fontAlgn="base" hangingPunct="0">
              <a:spcBef>
                <a:spcPct val="0"/>
              </a:spcBef>
              <a:spcAft>
                <a:spcPct val="0"/>
              </a:spcAft>
              <a:buClr>
                <a:schemeClr val="accent1"/>
              </a:buClr>
              <a:buSzPct val="80000"/>
              <a:buFontTx/>
              <a:buBlip>
                <a:blip r:embed="rId2"/>
              </a:buBlip>
              <a:defRPr sz="3200" kern="1200">
                <a:solidFill>
                  <a:schemeClr val="tx1"/>
                </a:solidFill>
                <a:latin typeface="Tahoma" pitchFamily="34" charset="0"/>
                <a:ea typeface="+mn-ea"/>
                <a:cs typeface="Tahoma" pitchFamily="34" charset="0"/>
              </a:defRPr>
            </a:lvl1pPr>
            <a:lvl2pPr marL="730250" indent="-273050" algn="l" rtl="0" eaLnBrk="0" fontAlgn="base" hangingPunct="0">
              <a:spcBef>
                <a:spcPct val="20000"/>
              </a:spcBef>
              <a:spcAft>
                <a:spcPct val="0"/>
              </a:spcAft>
              <a:buClr>
                <a:schemeClr val="accent2"/>
              </a:buClr>
              <a:buSzPct val="75000"/>
              <a:buFontTx/>
              <a:buBlip>
                <a:blip r:embed="rId2"/>
              </a:buBlip>
              <a:defRPr sz="2400" kern="1200">
                <a:solidFill>
                  <a:schemeClr val="tx1"/>
                </a:solidFill>
                <a:latin typeface="Tahoma" pitchFamily="34" charset="0"/>
                <a:ea typeface="+mn-ea"/>
                <a:cs typeface="Tahoma" pitchFamily="34" charset="0"/>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633412" indent="-514350">
              <a:buClr>
                <a:srgbClr val="7030A0"/>
              </a:buClr>
              <a:buFontTx/>
              <a:buAutoNum type="arabicPeriod"/>
              <a:defRPr/>
            </a:pPr>
            <a:r>
              <a:rPr lang="en-US" b="1" i="1" dirty="0">
                <a:solidFill>
                  <a:prstClr val="black"/>
                </a:solidFill>
              </a:rPr>
              <a:t>Develop a coherent vision </a:t>
            </a:r>
          </a:p>
          <a:p>
            <a:pPr marL="119062" indent="0">
              <a:buClr>
                <a:srgbClr val="7030A0"/>
              </a:buClr>
              <a:buNone/>
              <a:defRPr/>
            </a:pPr>
            <a:endParaRPr lang="en-US" b="1" i="1" dirty="0">
              <a:solidFill>
                <a:prstClr val="black"/>
              </a:solidFill>
            </a:endParaRPr>
          </a:p>
          <a:p>
            <a:pPr marL="119062" indent="0">
              <a:buClr>
                <a:srgbClr val="7030A0"/>
              </a:buClr>
              <a:buNone/>
              <a:defRPr/>
            </a:pPr>
            <a:r>
              <a:rPr lang="en-US" b="1" i="1" dirty="0">
                <a:solidFill>
                  <a:prstClr val="black"/>
                </a:solidFill>
              </a:rPr>
              <a:t>--	</a:t>
            </a:r>
            <a:r>
              <a:rPr lang="en-US" dirty="0">
                <a:solidFill>
                  <a:prstClr val="black"/>
                </a:solidFill>
              </a:rPr>
              <a:t>Includes what the business wants to 	accomplish with collaboration and what 	types of technology would best support it.</a:t>
            </a:r>
          </a:p>
          <a:p>
            <a:pPr marL="119062" indent="0">
              <a:buClr>
                <a:srgbClr val="7030A0"/>
              </a:buClr>
              <a:buNone/>
              <a:defRPr/>
            </a:pPr>
            <a:endParaRPr lang="en-US" dirty="0">
              <a:solidFill>
                <a:prstClr val="black"/>
              </a:solidFill>
            </a:endParaRPr>
          </a:p>
          <a:p>
            <a:pPr marL="119062" indent="0">
              <a:buClr>
                <a:srgbClr val="7030A0"/>
              </a:buClr>
              <a:buNone/>
              <a:defRPr/>
            </a:pPr>
            <a:r>
              <a:rPr lang="en-US" dirty="0">
                <a:solidFill>
                  <a:prstClr val="black"/>
                </a:solidFill>
              </a:rPr>
              <a:t>--	Includes a unified strategy and business 	models, tools and experiments.</a:t>
            </a:r>
            <a:r>
              <a:rPr lang="en-US" dirty="0"/>
              <a:t> </a:t>
            </a:r>
            <a:endParaRPr lang="en-US" dirty="0">
              <a:solidFill>
                <a:prstClr val="black"/>
              </a:solidFill>
            </a:endParaRPr>
          </a:p>
          <a:p>
            <a:pPr marL="119062" indent="0">
              <a:buClr>
                <a:srgbClr val="DDDDDD"/>
              </a:buClr>
              <a:buNone/>
              <a:defRPr/>
            </a:pPr>
            <a:endParaRPr lang="en-US" dirty="0">
              <a:solidFill>
                <a:prstClr val="black"/>
              </a:solidFill>
            </a:endParaRPr>
          </a:p>
          <a:p>
            <a:pPr marL="119062" indent="0">
              <a:buClr>
                <a:srgbClr val="DDDDDD"/>
              </a:buClr>
              <a:buNone/>
              <a:defRPr/>
            </a:pPr>
            <a:endParaRPr lang="en-US" dirty="0">
              <a:solidFill>
                <a:prstClr val="black"/>
              </a:solidFill>
            </a:endParaRPr>
          </a:p>
        </p:txBody>
      </p:sp>
    </p:spTree>
  </p:cSld>
  <p:clrMapOvr>
    <a:masterClrMapping/>
  </p:clrMapOvr>
  <p:transition>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First Steps for Facilitating Effective Collaboration Continued</a:t>
            </a:r>
          </a:p>
        </p:txBody>
      </p:sp>
      <p:sp>
        <p:nvSpPr>
          <p:cNvPr id="32770"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0CA236AF-7B43-4176-8554-2BAF40863586}" type="slidenum">
              <a:rPr lang="en-US">
                <a:solidFill>
                  <a:srgbClr val="3F3F3F"/>
                </a:solidFill>
                <a:cs typeface="Arial" charset="0"/>
              </a:rPr>
              <a:pPr fontAlgn="base">
                <a:spcBef>
                  <a:spcPct val="0"/>
                </a:spcBef>
                <a:spcAft>
                  <a:spcPct val="0"/>
                </a:spcAft>
              </a:pPr>
              <a:t>43</a:t>
            </a:fld>
            <a:endParaRPr lang="en-US">
              <a:solidFill>
                <a:srgbClr val="3F3F3F"/>
              </a:solidFill>
              <a:cs typeface="Arial" charset="0"/>
            </a:endParaRPr>
          </a:p>
        </p:txBody>
      </p:sp>
      <p:sp>
        <p:nvSpPr>
          <p:cNvPr id="32771" name="Content Placeholder 1"/>
          <p:cNvSpPr txBox="1">
            <a:spLocks/>
          </p:cNvSpPr>
          <p:nvPr/>
        </p:nvSpPr>
        <p:spPr bwMode="auto">
          <a:xfrm>
            <a:off x="1752600" y="1524000"/>
            <a:ext cx="8839200" cy="4495800"/>
          </a:xfrm>
          <a:prstGeom prst="rect">
            <a:avLst/>
          </a:prstGeom>
          <a:noFill/>
          <a:ln w="9525">
            <a:noFill/>
            <a:miter lim="800000"/>
            <a:headEnd/>
            <a:tailEnd/>
          </a:ln>
        </p:spPr>
        <p:txBody>
          <a:bodyPr lIns="54864" tIns="91440"/>
          <a:lstStyle/>
          <a:p>
            <a:pPr marL="117475" eaLnBrk="0" hangingPunct="0">
              <a:buClr>
                <a:srgbClr val="7030A0"/>
              </a:buClr>
              <a:buSzPct val="80000"/>
            </a:pPr>
            <a:r>
              <a:rPr lang="en-US" sz="3200" b="1" i="1" dirty="0">
                <a:solidFill>
                  <a:srgbClr val="7030A0"/>
                </a:solidFill>
                <a:latin typeface="Tahoma" pitchFamily="34" charset="0"/>
                <a:cs typeface="Tahoma" pitchFamily="34" charset="0"/>
              </a:rPr>
              <a:t>2.</a:t>
            </a:r>
            <a:r>
              <a:rPr lang="en-US" sz="3200" b="1" i="1" dirty="0">
                <a:solidFill>
                  <a:srgbClr val="000000"/>
                </a:solidFill>
                <a:latin typeface="Tahoma" pitchFamily="34" charset="0"/>
                <a:cs typeface="Tahoma" pitchFamily="34" charset="0"/>
              </a:rPr>
              <a:t>	Plan for adaptation </a:t>
            </a:r>
          </a:p>
          <a:p>
            <a:pPr marL="117475" eaLnBrk="0" hangingPunct="0">
              <a:buClr>
                <a:srgbClr val="7030A0"/>
              </a:buClr>
              <a:buSzPct val="80000"/>
            </a:pPr>
            <a:endParaRPr lang="en-US" sz="3200" b="1" i="1" dirty="0">
              <a:solidFill>
                <a:srgbClr val="000000"/>
              </a:solidFill>
              <a:latin typeface="Tahoma" pitchFamily="34" charset="0"/>
              <a:cs typeface="Tahoma" pitchFamily="34" charset="0"/>
            </a:endParaRPr>
          </a:p>
          <a:p>
            <a:pPr marL="117475" eaLnBrk="0" hangingPunct="0">
              <a:buClr>
                <a:srgbClr val="7030A0"/>
              </a:buClr>
              <a:buSzPct val="80000"/>
            </a:pPr>
            <a:r>
              <a:rPr lang="en-US" sz="3200" b="1" i="1" dirty="0">
                <a:solidFill>
                  <a:srgbClr val="000000"/>
                </a:solidFill>
                <a:latin typeface="Tahoma" pitchFamily="34" charset="0"/>
                <a:cs typeface="Tahoma" pitchFamily="34" charset="0"/>
              </a:rPr>
              <a:t>--	</a:t>
            </a:r>
            <a:r>
              <a:rPr lang="en-US" sz="3200" dirty="0">
                <a:solidFill>
                  <a:srgbClr val="000000"/>
                </a:solidFill>
                <a:latin typeface="Tahoma" pitchFamily="34" charset="0"/>
                <a:cs typeface="Tahoma" pitchFamily="34" charset="0"/>
              </a:rPr>
              <a:t>IT function needs to develop the “flexing 	skills” to cope with dynamic collaboration.	</a:t>
            </a:r>
          </a:p>
          <a:p>
            <a:pPr marL="117475" eaLnBrk="0" hangingPunct="0">
              <a:buClr>
                <a:srgbClr val="7030A0"/>
              </a:buClr>
              <a:buSzPct val="80000"/>
            </a:pPr>
            <a:r>
              <a:rPr lang="en-US" sz="3200" dirty="0">
                <a:solidFill>
                  <a:srgbClr val="000000"/>
                </a:solidFill>
                <a:latin typeface="Tahoma" pitchFamily="34" charset="0"/>
                <a:cs typeface="Tahoma" pitchFamily="34" charset="0"/>
              </a:rPr>
              <a:t>--	The management of collaboration needs to 	be </a:t>
            </a:r>
            <a:r>
              <a:rPr lang="en-US" sz="3200" u="sng" dirty="0">
                <a:solidFill>
                  <a:srgbClr val="000000"/>
                </a:solidFill>
                <a:latin typeface="Tahoma" pitchFamily="34" charset="0"/>
                <a:cs typeface="Tahoma" pitchFamily="34" charset="0"/>
              </a:rPr>
              <a:t>multidisciplinary</a:t>
            </a:r>
            <a:r>
              <a:rPr lang="en-US" sz="3200" dirty="0">
                <a:solidFill>
                  <a:srgbClr val="000000"/>
                </a:solidFill>
                <a:latin typeface="Tahoma" pitchFamily="34" charset="0"/>
                <a:cs typeface="Tahoma" pitchFamily="34" charset="0"/>
              </a:rPr>
              <a:t> and responsive to </a:t>
            </a:r>
          </a:p>
          <a:p>
            <a:pPr marL="117475" eaLnBrk="0" hangingPunct="0">
              <a:buClr>
                <a:srgbClr val="7030A0"/>
              </a:buClr>
              <a:buSzPct val="80000"/>
            </a:pPr>
            <a:r>
              <a:rPr lang="en-US" sz="3200" dirty="0">
                <a:solidFill>
                  <a:srgbClr val="000000"/>
                </a:solidFill>
                <a:latin typeface="Tahoma" pitchFamily="34" charset="0"/>
                <a:cs typeface="Tahoma" pitchFamily="34" charset="0"/>
              </a:rPr>
              <a:t>	change.</a:t>
            </a:r>
            <a:r>
              <a:rPr lang="en-US" sz="3200" dirty="0">
                <a:latin typeface="Tahoma" pitchFamily="34" charset="0"/>
                <a:cs typeface="Tahoma" pitchFamily="34" charset="0"/>
              </a:rPr>
              <a:t> </a:t>
            </a:r>
            <a:endParaRPr lang="en-US" sz="3200" dirty="0">
              <a:solidFill>
                <a:srgbClr val="000000"/>
              </a:solidFill>
              <a:latin typeface="Tahoma" pitchFamily="34" charset="0"/>
              <a:cs typeface="Tahoma" pitchFamily="34" charset="0"/>
            </a:endParaRPr>
          </a:p>
        </p:txBody>
      </p:sp>
    </p:spTree>
  </p:cSld>
  <p:clrMapOvr>
    <a:masterClrMapping/>
  </p:clrMapOvr>
  <p:transition>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First Steps for Facilitating Effective Collaboration Continued</a:t>
            </a:r>
          </a:p>
        </p:txBody>
      </p:sp>
      <p:sp>
        <p:nvSpPr>
          <p:cNvPr id="33794"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94BDF51E-951E-4871-94FE-95775378A6F7}" type="slidenum">
              <a:rPr lang="en-US">
                <a:solidFill>
                  <a:srgbClr val="3F3F3F"/>
                </a:solidFill>
                <a:cs typeface="Arial" charset="0"/>
              </a:rPr>
              <a:pPr fontAlgn="base">
                <a:spcBef>
                  <a:spcPct val="0"/>
                </a:spcBef>
                <a:spcAft>
                  <a:spcPct val="0"/>
                </a:spcAft>
              </a:pPr>
              <a:t>44</a:t>
            </a:fld>
            <a:endParaRPr lang="en-US">
              <a:solidFill>
                <a:srgbClr val="3F3F3F"/>
              </a:solidFill>
              <a:cs typeface="Arial" charset="0"/>
            </a:endParaRPr>
          </a:p>
        </p:txBody>
      </p:sp>
      <p:sp>
        <p:nvSpPr>
          <p:cNvPr id="33795" name="Content Placeholder 1"/>
          <p:cNvSpPr txBox="1">
            <a:spLocks/>
          </p:cNvSpPr>
          <p:nvPr/>
        </p:nvSpPr>
        <p:spPr bwMode="auto">
          <a:xfrm>
            <a:off x="1752600" y="1524000"/>
            <a:ext cx="8839200" cy="4495800"/>
          </a:xfrm>
          <a:prstGeom prst="rect">
            <a:avLst/>
          </a:prstGeom>
          <a:noFill/>
          <a:ln w="9525">
            <a:noFill/>
            <a:miter lim="800000"/>
            <a:headEnd/>
            <a:tailEnd/>
          </a:ln>
        </p:spPr>
        <p:txBody>
          <a:bodyPr lIns="54864" tIns="91440"/>
          <a:lstStyle/>
          <a:p>
            <a:pPr marL="117475" eaLnBrk="0" hangingPunct="0">
              <a:buClr>
                <a:srgbClr val="7030A0"/>
              </a:buClr>
              <a:buSzPct val="80000"/>
            </a:pPr>
            <a:r>
              <a:rPr lang="en-US" sz="3200" b="1" i="1" dirty="0">
                <a:solidFill>
                  <a:srgbClr val="7030A0"/>
                </a:solidFill>
                <a:latin typeface="Tahoma" pitchFamily="34" charset="0"/>
                <a:cs typeface="Tahoma" pitchFamily="34" charset="0"/>
              </a:rPr>
              <a:t>3.</a:t>
            </a:r>
            <a:r>
              <a:rPr lang="en-US" sz="3200" b="1" i="1" dirty="0">
                <a:solidFill>
                  <a:srgbClr val="000000"/>
                </a:solidFill>
                <a:latin typeface="Tahoma" pitchFamily="34" charset="0"/>
                <a:cs typeface="Tahoma" pitchFamily="34" charset="0"/>
              </a:rPr>
              <a:t>	Start with specific fundamentals </a:t>
            </a:r>
          </a:p>
          <a:p>
            <a:pPr marL="117475" eaLnBrk="0" hangingPunct="0">
              <a:buClr>
                <a:srgbClr val="7030A0"/>
              </a:buClr>
              <a:buSzPct val="80000"/>
            </a:pPr>
            <a:endParaRPr lang="en-US" sz="3200" b="1" i="1" dirty="0">
              <a:solidFill>
                <a:srgbClr val="000000"/>
              </a:solidFill>
              <a:latin typeface="Tahoma" pitchFamily="34" charset="0"/>
              <a:cs typeface="Tahoma" pitchFamily="34" charset="0"/>
            </a:endParaRPr>
          </a:p>
          <a:p>
            <a:pPr marL="117475" eaLnBrk="0" hangingPunct="0">
              <a:buClr>
                <a:srgbClr val="7030A0"/>
              </a:buClr>
              <a:buSzPct val="80000"/>
            </a:pPr>
            <a:r>
              <a:rPr lang="en-US" sz="3200" b="1" i="1" dirty="0">
                <a:solidFill>
                  <a:srgbClr val="000000"/>
                </a:solidFill>
                <a:latin typeface="Tahoma" pitchFamily="34" charset="0"/>
                <a:cs typeface="Tahoma" pitchFamily="34" charset="0"/>
              </a:rPr>
              <a:t>--	</a:t>
            </a:r>
            <a:r>
              <a:rPr lang="en-US" sz="3200" dirty="0">
                <a:solidFill>
                  <a:srgbClr val="000000"/>
                </a:solidFill>
                <a:latin typeface="Tahoma" pitchFamily="34" charset="0"/>
                <a:cs typeface="Tahoma" pitchFamily="34" charset="0"/>
              </a:rPr>
              <a:t>The start point for collaboration often lies 	in two specific fundamentals, 	</a:t>
            </a:r>
            <a:r>
              <a:rPr lang="en-US" sz="3200" i="1" dirty="0">
                <a:solidFill>
                  <a:srgbClr val="000000"/>
                </a:solidFill>
                <a:latin typeface="Tahoma" pitchFamily="34" charset="0"/>
                <a:cs typeface="Tahoma" pitchFamily="34" charset="0"/>
              </a:rPr>
              <a:t>information 	management </a:t>
            </a:r>
            <a:r>
              <a:rPr lang="en-US" sz="3200" dirty="0">
                <a:solidFill>
                  <a:srgbClr val="000000"/>
                </a:solidFill>
                <a:latin typeface="Tahoma" pitchFamily="34" charset="0"/>
                <a:cs typeface="Tahoma" pitchFamily="34" charset="0"/>
              </a:rPr>
              <a:t>and </a:t>
            </a:r>
            <a:r>
              <a:rPr lang="en-US" sz="3200" i="1" dirty="0">
                <a:solidFill>
                  <a:srgbClr val="000000"/>
                </a:solidFill>
                <a:latin typeface="Tahoma" pitchFamily="34" charset="0"/>
                <a:cs typeface="Tahoma" pitchFamily="34" charset="0"/>
              </a:rPr>
              <a:t>access</a:t>
            </a:r>
            <a:r>
              <a:rPr lang="en-US" sz="3200" dirty="0">
                <a:solidFill>
                  <a:srgbClr val="000000"/>
                </a:solidFill>
                <a:latin typeface="Tahoma" pitchFamily="34" charset="0"/>
                <a:cs typeface="Tahoma" pitchFamily="34" charset="0"/>
              </a:rPr>
              <a:t>. The organization 	should assess the existing gaps that hinder 	these fundamentals (e.g., office spaces).</a:t>
            </a:r>
            <a:r>
              <a:rPr lang="en-US" sz="3200" dirty="0">
                <a:latin typeface="Tahoma" pitchFamily="34" charset="0"/>
                <a:cs typeface="Tahoma" pitchFamily="34" charset="0"/>
              </a:rPr>
              <a:t> </a:t>
            </a:r>
            <a:endParaRPr lang="en-US" sz="3200" dirty="0">
              <a:solidFill>
                <a:srgbClr val="000000"/>
              </a:solidFill>
              <a:latin typeface="Tahoma" pitchFamily="34" charset="0"/>
              <a:cs typeface="Tahoma" pitchFamily="34" charset="0"/>
            </a:endParaRPr>
          </a:p>
          <a:p>
            <a:pPr marL="117475" eaLnBrk="0" hangingPunct="0">
              <a:buClr>
                <a:srgbClr val="DDDDDD"/>
              </a:buClr>
              <a:buSzPct val="80000"/>
            </a:pPr>
            <a:endParaRPr lang="en-US" sz="3200" dirty="0">
              <a:solidFill>
                <a:srgbClr val="000000"/>
              </a:solidFill>
              <a:latin typeface="Tahoma" pitchFamily="34" charset="0"/>
              <a:cs typeface="Tahoma" pitchFamily="34" charset="0"/>
            </a:endParaRPr>
          </a:p>
          <a:p>
            <a:pPr marL="117475" eaLnBrk="0" hangingPunct="0">
              <a:buClr>
                <a:srgbClr val="DDDDDD"/>
              </a:buClr>
              <a:buSzPct val="80000"/>
            </a:pPr>
            <a:endParaRPr lang="en-US" sz="3200" dirty="0">
              <a:solidFill>
                <a:srgbClr val="000000"/>
              </a:solidFill>
              <a:latin typeface="Tahoma" pitchFamily="34" charset="0"/>
              <a:cs typeface="Tahoma" pitchFamily="34" charset="0"/>
            </a:endParaRPr>
          </a:p>
        </p:txBody>
      </p:sp>
    </p:spTree>
  </p:cSld>
  <p:clrMapOvr>
    <a:masterClrMapping/>
  </p:clrMapOvr>
  <p:transition>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First Steps for Facilitating Effective Collaboration Continued</a:t>
            </a:r>
          </a:p>
        </p:txBody>
      </p:sp>
      <p:sp>
        <p:nvSpPr>
          <p:cNvPr id="34818"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FF7F3099-8A64-4D70-A0D6-174307A96AB9}" type="slidenum">
              <a:rPr lang="en-US">
                <a:solidFill>
                  <a:srgbClr val="3F3F3F"/>
                </a:solidFill>
                <a:cs typeface="Arial" charset="0"/>
              </a:rPr>
              <a:pPr fontAlgn="base">
                <a:spcBef>
                  <a:spcPct val="0"/>
                </a:spcBef>
                <a:spcAft>
                  <a:spcPct val="0"/>
                </a:spcAft>
              </a:pPr>
              <a:t>45</a:t>
            </a:fld>
            <a:endParaRPr lang="en-US">
              <a:solidFill>
                <a:srgbClr val="3F3F3F"/>
              </a:solidFill>
              <a:cs typeface="Arial" charset="0"/>
            </a:endParaRPr>
          </a:p>
        </p:txBody>
      </p:sp>
      <p:sp>
        <p:nvSpPr>
          <p:cNvPr id="34819" name="Content Placeholder 1"/>
          <p:cNvSpPr txBox="1">
            <a:spLocks/>
          </p:cNvSpPr>
          <p:nvPr/>
        </p:nvSpPr>
        <p:spPr bwMode="auto">
          <a:xfrm>
            <a:off x="1752600" y="1524000"/>
            <a:ext cx="8839200" cy="4495800"/>
          </a:xfrm>
          <a:prstGeom prst="rect">
            <a:avLst/>
          </a:prstGeom>
          <a:noFill/>
          <a:ln w="9525">
            <a:noFill/>
            <a:miter lim="800000"/>
            <a:headEnd/>
            <a:tailEnd/>
          </a:ln>
        </p:spPr>
        <p:txBody>
          <a:bodyPr lIns="54864" tIns="91440"/>
          <a:lstStyle/>
          <a:p>
            <a:pPr marL="117475" eaLnBrk="0" hangingPunct="0">
              <a:buClr>
                <a:srgbClr val="7030A0"/>
              </a:buClr>
              <a:buSzPct val="80000"/>
            </a:pPr>
            <a:r>
              <a:rPr lang="en-US" sz="3200" b="1" i="1">
                <a:solidFill>
                  <a:srgbClr val="7030A0"/>
                </a:solidFill>
                <a:latin typeface="Tahoma" pitchFamily="34" charset="0"/>
                <a:cs typeface="Tahoma" pitchFamily="34" charset="0"/>
              </a:rPr>
              <a:t>4.</a:t>
            </a:r>
            <a:r>
              <a:rPr lang="en-US" sz="3200" b="1" i="1">
                <a:solidFill>
                  <a:srgbClr val="000000"/>
                </a:solidFill>
                <a:latin typeface="Tahoma" pitchFamily="34" charset="0"/>
                <a:cs typeface="Tahoma" pitchFamily="34" charset="0"/>
              </a:rPr>
              <a:t>	Establish principles of behavior</a:t>
            </a:r>
          </a:p>
          <a:p>
            <a:pPr marL="117475" eaLnBrk="0" hangingPunct="0">
              <a:buClr>
                <a:srgbClr val="7030A0"/>
              </a:buClr>
              <a:buSzPct val="80000"/>
            </a:pPr>
            <a:endParaRPr lang="en-US" sz="3200" b="1" i="1">
              <a:solidFill>
                <a:srgbClr val="000000"/>
              </a:solidFill>
              <a:latin typeface="Tahoma" pitchFamily="34" charset="0"/>
              <a:cs typeface="Tahoma" pitchFamily="34" charset="0"/>
            </a:endParaRPr>
          </a:p>
          <a:p>
            <a:pPr marL="117475" eaLnBrk="0" hangingPunct="0">
              <a:buClr>
                <a:srgbClr val="7030A0"/>
              </a:buClr>
              <a:buSzPct val="80000"/>
            </a:pPr>
            <a:r>
              <a:rPr lang="en-US" sz="3200" b="1" i="1">
                <a:solidFill>
                  <a:srgbClr val="000000"/>
                </a:solidFill>
                <a:latin typeface="Tahoma" pitchFamily="34" charset="0"/>
                <a:cs typeface="Tahoma" pitchFamily="34" charset="0"/>
              </a:rPr>
              <a:t>--	</a:t>
            </a:r>
            <a:r>
              <a:rPr lang="en-US" sz="3200">
                <a:solidFill>
                  <a:srgbClr val="000000"/>
                </a:solidFill>
                <a:latin typeface="Tahoma" pitchFamily="34" charset="0"/>
                <a:cs typeface="Tahoma" pitchFamily="34" charset="0"/>
              </a:rPr>
              <a:t>Includes the development of a code </a:t>
            </a:r>
            <a:br>
              <a:rPr lang="en-US" sz="3200">
                <a:solidFill>
                  <a:srgbClr val="000000"/>
                </a:solidFill>
                <a:latin typeface="Tahoma" pitchFamily="34" charset="0"/>
                <a:cs typeface="Tahoma" pitchFamily="34" charset="0"/>
              </a:rPr>
            </a:br>
            <a:r>
              <a:rPr lang="en-US" sz="3200">
                <a:solidFill>
                  <a:srgbClr val="000000"/>
                </a:solidFill>
                <a:latin typeface="Tahoma" pitchFamily="34" charset="0"/>
                <a:cs typeface="Tahoma" pitchFamily="34" charset="0"/>
              </a:rPr>
              <a:t>	of conduct to govern electronic 	communication and collaboration </a:t>
            </a:r>
            <a:br>
              <a:rPr lang="en-US" sz="3200">
                <a:solidFill>
                  <a:srgbClr val="000000"/>
                </a:solidFill>
                <a:latin typeface="Tahoma" pitchFamily="34" charset="0"/>
                <a:cs typeface="Tahoma" pitchFamily="34" charset="0"/>
              </a:rPr>
            </a:br>
            <a:r>
              <a:rPr lang="en-US" sz="3200">
                <a:solidFill>
                  <a:srgbClr val="000000"/>
                </a:solidFill>
                <a:latin typeface="Tahoma" pitchFamily="34" charset="0"/>
                <a:cs typeface="Tahoma" pitchFamily="34" charset="0"/>
              </a:rPr>
              <a:t>	(e.g., policies and practices to achieve </a:t>
            </a:r>
          </a:p>
          <a:p>
            <a:pPr marL="117475" eaLnBrk="0" hangingPunct="0">
              <a:buClr>
                <a:srgbClr val="7030A0"/>
              </a:buClr>
              <a:buSzPct val="80000"/>
            </a:pPr>
            <a:r>
              <a:rPr lang="en-US" sz="3200">
                <a:solidFill>
                  <a:srgbClr val="000000"/>
                </a:solidFill>
                <a:latin typeface="Tahoma" pitchFamily="34" charset="0"/>
                <a:cs typeface="Tahoma" pitchFamily="34" charset="0"/>
              </a:rPr>
              <a:t>	an effective work-life balance).</a:t>
            </a:r>
            <a:r>
              <a:rPr lang="en-US" sz="3200">
                <a:latin typeface="Tahoma" pitchFamily="34" charset="0"/>
                <a:cs typeface="Tahoma" pitchFamily="34" charset="0"/>
              </a:rPr>
              <a:t> </a:t>
            </a:r>
            <a:endParaRPr lang="en-US" sz="3200">
              <a:solidFill>
                <a:srgbClr val="000000"/>
              </a:solidFill>
              <a:latin typeface="Tahoma" pitchFamily="34" charset="0"/>
              <a:cs typeface="Tahoma" pitchFamily="34" charset="0"/>
            </a:endParaRPr>
          </a:p>
          <a:p>
            <a:pPr marL="117475" eaLnBrk="0" hangingPunct="0">
              <a:buClr>
                <a:srgbClr val="DDDDDD"/>
              </a:buClr>
              <a:buSzPct val="80000"/>
            </a:pPr>
            <a:endParaRPr lang="en-US" sz="3200">
              <a:solidFill>
                <a:srgbClr val="000000"/>
              </a:solidFill>
              <a:latin typeface="Tahoma" pitchFamily="34" charset="0"/>
              <a:cs typeface="Tahoma" pitchFamily="34" charset="0"/>
            </a:endParaRPr>
          </a:p>
          <a:p>
            <a:pPr marL="117475" eaLnBrk="0" hangingPunct="0">
              <a:buClr>
                <a:srgbClr val="DDDDDD"/>
              </a:buClr>
              <a:buSzPct val="80000"/>
            </a:pPr>
            <a:endParaRPr lang="en-US" sz="3200">
              <a:solidFill>
                <a:srgbClr val="000000"/>
              </a:solidFill>
              <a:latin typeface="Tahoma" pitchFamily="34" charset="0"/>
              <a:cs typeface="Tahoma" pitchFamily="34" charset="0"/>
            </a:endParaRPr>
          </a:p>
        </p:txBody>
      </p:sp>
    </p:spTree>
  </p:cSld>
  <p:clrMapOvr>
    <a:masterClrMapping/>
  </p:clrMapOvr>
  <p:transition>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dirty="0"/>
              <a:t>First Steps for Facilitating Effective Collaboration Continued</a:t>
            </a:r>
          </a:p>
        </p:txBody>
      </p:sp>
      <p:sp>
        <p:nvSpPr>
          <p:cNvPr id="35842" name="Slide Number Placeholder 3"/>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3DDB5549-EDDE-46CC-B81B-676915018C1D}" type="slidenum">
              <a:rPr lang="en-US">
                <a:solidFill>
                  <a:srgbClr val="3F3F3F"/>
                </a:solidFill>
                <a:cs typeface="Arial" charset="0"/>
              </a:rPr>
              <a:pPr fontAlgn="base">
                <a:spcBef>
                  <a:spcPct val="0"/>
                </a:spcBef>
                <a:spcAft>
                  <a:spcPct val="0"/>
                </a:spcAft>
              </a:pPr>
              <a:t>46</a:t>
            </a:fld>
            <a:endParaRPr lang="en-US">
              <a:solidFill>
                <a:srgbClr val="3F3F3F"/>
              </a:solidFill>
              <a:cs typeface="Arial" charset="0"/>
            </a:endParaRPr>
          </a:p>
        </p:txBody>
      </p:sp>
      <p:sp>
        <p:nvSpPr>
          <p:cNvPr id="35843" name="Content Placeholder 1"/>
          <p:cNvSpPr txBox="1">
            <a:spLocks/>
          </p:cNvSpPr>
          <p:nvPr/>
        </p:nvSpPr>
        <p:spPr bwMode="auto">
          <a:xfrm>
            <a:off x="1752600" y="1524000"/>
            <a:ext cx="8839200" cy="4495800"/>
          </a:xfrm>
          <a:prstGeom prst="rect">
            <a:avLst/>
          </a:prstGeom>
          <a:noFill/>
          <a:ln w="9525">
            <a:noFill/>
            <a:miter lim="800000"/>
            <a:headEnd/>
            <a:tailEnd/>
          </a:ln>
        </p:spPr>
        <p:txBody>
          <a:bodyPr lIns="54864" tIns="91440"/>
          <a:lstStyle/>
          <a:p>
            <a:pPr marL="117475" eaLnBrk="0" hangingPunct="0">
              <a:buClr>
                <a:srgbClr val="7030A0"/>
              </a:buClr>
              <a:buSzPct val="80000"/>
            </a:pPr>
            <a:r>
              <a:rPr lang="en-US" sz="3200" b="1" i="1" dirty="0">
                <a:solidFill>
                  <a:srgbClr val="7030A0"/>
                </a:solidFill>
                <a:latin typeface="Tahoma" pitchFamily="34" charset="0"/>
                <a:cs typeface="Tahoma" pitchFamily="34" charset="0"/>
              </a:rPr>
              <a:t>5.</a:t>
            </a:r>
            <a:r>
              <a:rPr lang="en-US" sz="3200" b="1" i="1" dirty="0">
                <a:solidFill>
                  <a:srgbClr val="000000"/>
                </a:solidFill>
                <a:latin typeface="Tahoma" pitchFamily="34" charset="0"/>
                <a:cs typeface="Tahoma" pitchFamily="34" charset="0"/>
              </a:rPr>
              <a:t>	Gradually move beyond the firewall</a:t>
            </a:r>
          </a:p>
          <a:p>
            <a:pPr marL="117475" eaLnBrk="0" hangingPunct="0">
              <a:buClr>
                <a:srgbClr val="7030A0"/>
              </a:buClr>
              <a:buSzPct val="80000"/>
            </a:pPr>
            <a:endParaRPr lang="en-US" sz="3200" b="1" i="1" dirty="0">
              <a:solidFill>
                <a:srgbClr val="000000"/>
              </a:solidFill>
              <a:latin typeface="Tahoma" pitchFamily="34" charset="0"/>
              <a:cs typeface="Tahoma" pitchFamily="34" charset="0"/>
            </a:endParaRPr>
          </a:p>
          <a:p>
            <a:pPr marL="117475" eaLnBrk="0" hangingPunct="0">
              <a:buClr>
                <a:srgbClr val="7030A0"/>
              </a:buClr>
              <a:buSzPct val="80000"/>
            </a:pPr>
            <a:r>
              <a:rPr lang="en-US" sz="3200" b="1" i="1" dirty="0">
                <a:solidFill>
                  <a:srgbClr val="000000"/>
                </a:solidFill>
                <a:latin typeface="Tahoma" pitchFamily="34" charset="0"/>
                <a:cs typeface="Tahoma" pitchFamily="34" charset="0"/>
              </a:rPr>
              <a:t>--	</a:t>
            </a:r>
            <a:r>
              <a:rPr lang="en-US" sz="3200" dirty="0">
                <a:solidFill>
                  <a:srgbClr val="000000"/>
                </a:solidFill>
                <a:latin typeface="Tahoma" pitchFamily="34" charset="0"/>
                <a:cs typeface="Tahoma" pitchFamily="34" charset="0"/>
              </a:rPr>
              <a:t>Includes the identification of </a:t>
            </a:r>
            <a:r>
              <a:rPr lang="en-US" sz="3200" u="sng" dirty="0">
                <a:solidFill>
                  <a:srgbClr val="000000"/>
                </a:solidFill>
                <a:latin typeface="Tahoma" pitchFamily="34" charset="0"/>
                <a:cs typeface="Tahoma" pitchFamily="34" charset="0"/>
              </a:rPr>
              <a:t>what</a:t>
            </a:r>
            <a:r>
              <a:rPr lang="en-US" sz="3200" dirty="0">
                <a:solidFill>
                  <a:srgbClr val="000000"/>
                </a:solidFill>
                <a:latin typeface="Tahoma" pitchFamily="34" charset="0"/>
                <a:cs typeface="Tahoma" pitchFamily="34" charset="0"/>
              </a:rPr>
              <a:t> 	information can and cannot be </a:t>
            </a:r>
            <a:r>
              <a:rPr lang="en-US" sz="3200" u="sng" dirty="0">
                <a:solidFill>
                  <a:srgbClr val="000000"/>
                </a:solidFill>
                <a:latin typeface="Tahoma" pitchFamily="34" charset="0"/>
                <a:cs typeface="Tahoma" pitchFamily="34" charset="0"/>
              </a:rPr>
              <a:t>shared</a:t>
            </a:r>
            <a:r>
              <a:rPr lang="en-US" sz="3200" dirty="0">
                <a:solidFill>
                  <a:srgbClr val="000000"/>
                </a:solidFill>
                <a:latin typeface="Tahoma" pitchFamily="34" charset="0"/>
                <a:cs typeface="Tahoma" pitchFamily="34" charset="0"/>
              </a:rPr>
              <a:t> 	outside the organization’s boundaries.</a:t>
            </a:r>
          </a:p>
          <a:p>
            <a:pPr marL="117475" eaLnBrk="0" hangingPunct="0">
              <a:buClr>
                <a:srgbClr val="DDDDDD"/>
              </a:buClr>
              <a:buSzPct val="80000"/>
            </a:pPr>
            <a:endParaRPr lang="en-US" sz="3200" dirty="0">
              <a:solidFill>
                <a:srgbClr val="000000"/>
              </a:solidFill>
              <a:latin typeface="Tahoma" pitchFamily="34" charset="0"/>
              <a:cs typeface="Tahoma" pitchFamily="34" charset="0"/>
            </a:endParaRPr>
          </a:p>
          <a:p>
            <a:pPr marL="117475" eaLnBrk="0" hangingPunct="0">
              <a:buClr>
                <a:srgbClr val="DDDDDD"/>
              </a:buClr>
              <a:buSzPct val="80000"/>
            </a:pPr>
            <a:endParaRPr lang="en-US" sz="3200" dirty="0">
              <a:solidFill>
                <a:srgbClr val="000000"/>
              </a:solidFill>
              <a:latin typeface="Tahoma" pitchFamily="34" charset="0"/>
              <a:cs typeface="Tahoma" pitchFamily="34" charset="0"/>
            </a:endParaRPr>
          </a:p>
        </p:txBody>
      </p:sp>
    </p:spTree>
  </p:cSld>
  <p:clrMapOvr>
    <a:masterClrMapping/>
  </p:clrMapOvr>
  <p:transition>
    <p:pull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Conclusions</a:t>
            </a:r>
          </a:p>
        </p:txBody>
      </p:sp>
      <p:sp>
        <p:nvSpPr>
          <p:cNvPr id="36866" name="Content Placeholder 2"/>
          <p:cNvSpPr>
            <a:spLocks noGrp="1"/>
          </p:cNvSpPr>
          <p:nvPr>
            <p:ph idx="1"/>
          </p:nvPr>
        </p:nvSpPr>
        <p:spPr>
          <a:xfrm>
            <a:off x="1981200" y="1774826"/>
            <a:ext cx="8305800" cy="4625975"/>
          </a:xfrm>
        </p:spPr>
        <p:txBody>
          <a:bodyPr/>
          <a:lstStyle/>
          <a:p>
            <a:pPr marL="117475" indent="0">
              <a:buClr>
                <a:srgbClr val="7030A0"/>
              </a:buClr>
              <a:buNone/>
            </a:pPr>
            <a:br>
              <a:rPr lang="en-US"/>
            </a:br>
            <a:endParaRPr lang="en-US"/>
          </a:p>
        </p:txBody>
      </p:sp>
      <p:sp>
        <p:nvSpPr>
          <p:cNvPr id="36867" name="Slide Number Placeholder 14"/>
          <p:cNvSpPr>
            <a:spLocks noGrp="1"/>
          </p:cNvSpPr>
          <p:nvPr>
            <p:ph type="sldNum" sz="quarter" idx="10"/>
          </p:nvPr>
        </p:nvSpPr>
        <p:spPr bwMode="auto">
          <a:noFill/>
          <a:ln>
            <a:miter lim="800000"/>
            <a:headEnd/>
            <a:tailEnd/>
          </a:ln>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a:solidFill>
                  <a:srgbClr val="3F3F3F"/>
                </a:solidFill>
                <a:cs typeface="Arial" charset="0"/>
              </a:rPr>
              <a:t>13-</a:t>
            </a:r>
            <a:fld id="{3C6FA68E-B29C-4B37-A434-06F2CC215F9C}" type="slidenum">
              <a:rPr lang="en-US">
                <a:solidFill>
                  <a:srgbClr val="3F3F3F"/>
                </a:solidFill>
                <a:cs typeface="Arial" charset="0"/>
              </a:rPr>
              <a:pPr fontAlgn="base">
                <a:spcBef>
                  <a:spcPct val="0"/>
                </a:spcBef>
                <a:spcAft>
                  <a:spcPct val="0"/>
                </a:spcAft>
              </a:pPr>
              <a:t>47</a:t>
            </a:fld>
            <a:endParaRPr lang="en-US">
              <a:solidFill>
                <a:srgbClr val="3F3F3F"/>
              </a:solidFill>
              <a:cs typeface="Arial" charset="0"/>
            </a:endParaRPr>
          </a:p>
        </p:txBody>
      </p:sp>
      <p:sp>
        <p:nvSpPr>
          <p:cNvPr id="36868" name="Content Placeholder 2"/>
          <p:cNvSpPr txBox="1">
            <a:spLocks/>
          </p:cNvSpPr>
          <p:nvPr/>
        </p:nvSpPr>
        <p:spPr bwMode="auto">
          <a:xfrm>
            <a:off x="1736725" y="1752600"/>
            <a:ext cx="8458200" cy="4419600"/>
          </a:xfrm>
          <a:prstGeom prst="rect">
            <a:avLst/>
          </a:prstGeom>
          <a:noFill/>
          <a:ln w="9525">
            <a:noFill/>
            <a:miter lim="800000"/>
            <a:headEnd/>
            <a:tailEnd/>
          </a:ln>
        </p:spPr>
        <p:txBody>
          <a:bodyPr lIns="54864" tIns="91440"/>
          <a:lstStyle/>
          <a:p>
            <a:pPr marL="438150" indent="-319088">
              <a:buClr>
                <a:srgbClr val="DDDDDD"/>
              </a:buClr>
              <a:buSzPct val="80000"/>
              <a:buBlip>
                <a:blip r:embed="rId2"/>
              </a:buBlip>
            </a:pPr>
            <a:r>
              <a:rPr lang="en-US" sz="3200">
                <a:solidFill>
                  <a:srgbClr val="000000"/>
                </a:solidFill>
                <a:latin typeface="Tahoma" pitchFamily="34" charset="0"/>
                <a:cs typeface="Tahoma" pitchFamily="34" charset="0"/>
              </a:rPr>
              <a:t>Collaboration is a complex concept with uncertain benefits and requires major organizational changes.</a:t>
            </a:r>
          </a:p>
          <a:p>
            <a:pPr marL="438150" indent="-319088">
              <a:buClr>
                <a:srgbClr val="DDDDDD"/>
              </a:buClr>
              <a:buSzPct val="80000"/>
              <a:buBlip>
                <a:blip r:embed="rId2"/>
              </a:buBlip>
            </a:pPr>
            <a:endParaRPr lang="en-US" sz="3200">
              <a:solidFill>
                <a:srgbClr val="000000"/>
              </a:solidFill>
              <a:latin typeface="Tahoma" pitchFamily="34" charset="0"/>
              <a:cs typeface="Tahoma" pitchFamily="34" charset="0"/>
            </a:endParaRPr>
          </a:p>
          <a:p>
            <a:pPr marL="438150" indent="-319088">
              <a:buClr>
                <a:srgbClr val="DDDDDD"/>
              </a:buClr>
              <a:buSzPct val="80000"/>
              <a:buBlip>
                <a:blip r:embed="rId2"/>
              </a:buBlip>
            </a:pPr>
            <a:r>
              <a:rPr lang="en-US" sz="3200">
                <a:solidFill>
                  <a:srgbClr val="000000"/>
                </a:solidFill>
                <a:latin typeface="Tahoma" pitchFamily="34" charset="0"/>
                <a:cs typeface="Tahoma" pitchFamily="34" charset="0"/>
              </a:rPr>
              <a:t>Effective collaboration does not depend solely on implementing more collaborative software, but it requires a proactive and holistic strategy that integrates business goals and technology potential.</a:t>
            </a:r>
          </a:p>
          <a:p>
            <a:pPr marL="438150" indent="-319088">
              <a:buClr>
                <a:srgbClr val="DDDDDD"/>
              </a:buClr>
              <a:buSzPct val="80000"/>
              <a:buBlip>
                <a:blip r:embed="rId2"/>
              </a:buBlip>
            </a:pPr>
            <a:endParaRPr lang="en-US" sz="3200">
              <a:solidFill>
                <a:srgbClr val="000000"/>
              </a:solidFill>
              <a:latin typeface="Tahoma" pitchFamily="34" charset="0"/>
              <a:cs typeface="Tahoma" pitchFamily="34" charset="0"/>
            </a:endParaRPr>
          </a:p>
          <a:p>
            <a:pPr marL="730250" lvl="1" indent="-273050">
              <a:spcBef>
                <a:spcPct val="20000"/>
              </a:spcBef>
              <a:buClr>
                <a:srgbClr val="DDDDDD"/>
              </a:buClr>
              <a:buSzPct val="75000"/>
              <a:buFont typeface="Wingdings" pitchFamily="2" charset="2"/>
              <a:buChar char="ü"/>
            </a:pPr>
            <a:endParaRPr lang="en-US" sz="2400">
              <a:solidFill>
                <a:srgbClr val="000000"/>
              </a:solidFill>
              <a:latin typeface="Tahoma" pitchFamily="34" charset="0"/>
              <a:cs typeface="Tahoma" pitchFamily="34" charset="0"/>
            </a:endParaRPr>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Collaborate? (Cont’d)</a:t>
            </a:r>
          </a:p>
        </p:txBody>
      </p:sp>
      <p:sp>
        <p:nvSpPr>
          <p:cNvPr id="3" name="Content Placeholder 2"/>
          <p:cNvSpPr>
            <a:spLocks noGrp="1"/>
          </p:cNvSpPr>
          <p:nvPr>
            <p:ph idx="1"/>
          </p:nvPr>
        </p:nvSpPr>
        <p:spPr/>
        <p:txBody>
          <a:bodyPr>
            <a:normAutofit/>
          </a:bodyPr>
          <a:lstStyle/>
          <a:p>
            <a:pPr lvl="1"/>
            <a:r>
              <a:rPr lang="en-US" dirty="0">
                <a:solidFill>
                  <a:srgbClr val="0070C0"/>
                </a:solidFill>
              </a:rPr>
              <a:t>Effectiveness</a:t>
            </a:r>
            <a:r>
              <a:rPr lang="en-US" dirty="0"/>
              <a:t>: When used properly, collaboration technologies can make group work more effective. This is particularly true for virtual teams. For example, a firm may have their own social network (behind its firewall) to enable team members from around the world to learn about each other, have fun events, and understand each others’ customs and culture. This helps building a strong global team.</a:t>
            </a:r>
          </a:p>
          <a:p>
            <a:pPr lvl="1"/>
            <a:r>
              <a:rPr lang="en-US" dirty="0">
                <a:solidFill>
                  <a:srgbClr val="0070C0"/>
                </a:solidFill>
              </a:rPr>
              <a:t>Accessibility of people</a:t>
            </a:r>
            <a:r>
              <a:rPr lang="en-US" dirty="0"/>
              <a:t>: Collaboration provides a company with access to a much broader range of skills, capabilities, resources and services than have been traditionally available. Collaboration technology should facilitate </a:t>
            </a:r>
            <a:r>
              <a:rPr lang="en-US" dirty="0">
                <a:solidFill>
                  <a:srgbClr val="0070C0"/>
                </a:solidFill>
              </a:rPr>
              <a:t>access to both internal and external expertise</a:t>
            </a:r>
            <a:r>
              <a:rPr lang="en-US" dirty="0"/>
              <a:t>.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5</a:t>
            </a:fld>
            <a:endParaRPr lang="en-US"/>
          </a:p>
        </p:txBody>
      </p:sp>
    </p:spTree>
    <p:extLst>
      <p:ext uri="{BB962C8B-B14F-4D97-AF65-F5344CB8AC3E}">
        <p14:creationId xmlns:p14="http://schemas.microsoft.com/office/powerpoint/2010/main" val="232104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Collaborate? (Cont’d)</a:t>
            </a:r>
          </a:p>
        </p:txBody>
      </p:sp>
      <p:sp>
        <p:nvSpPr>
          <p:cNvPr id="3" name="Content Placeholder 2"/>
          <p:cNvSpPr>
            <a:spLocks noGrp="1"/>
          </p:cNvSpPr>
          <p:nvPr>
            <p:ph idx="1"/>
          </p:nvPr>
        </p:nvSpPr>
        <p:spPr/>
        <p:txBody>
          <a:bodyPr/>
          <a:lstStyle/>
          <a:p>
            <a:pPr lvl="1"/>
            <a:r>
              <a:rPr lang="en-US" dirty="0">
                <a:solidFill>
                  <a:srgbClr val="0070C0"/>
                </a:solidFill>
              </a:rPr>
              <a:t>Accessibility of information</a:t>
            </a:r>
            <a:r>
              <a:rPr lang="en-US" dirty="0"/>
              <a:t>: Collaboration technologies also make information more accessible. Information repositories, such as the intranet, enable the </a:t>
            </a:r>
            <a:r>
              <a:rPr lang="en-US" dirty="0">
                <a:solidFill>
                  <a:srgbClr val="0070C0"/>
                </a:solidFill>
              </a:rPr>
              <a:t>management and sharing of digital contents on an as needed basis</a:t>
            </a:r>
            <a:r>
              <a:rPr lang="en-US" dirty="0"/>
              <a:t>. However, it is not uncommon for the intranet to have multiple versions of the same documents. At the corporate level, contents may be well-managed but they tend to </a:t>
            </a:r>
            <a:r>
              <a:rPr lang="en-US" dirty="0">
                <a:solidFill>
                  <a:srgbClr val="0070C0"/>
                </a:solidFill>
              </a:rPr>
              <a:t>get messier lower down </a:t>
            </a:r>
            <a:r>
              <a:rPr lang="en-US" dirty="0"/>
              <a:t>in the organization.</a:t>
            </a:r>
          </a:p>
          <a:p>
            <a:pPr lvl="1"/>
            <a:r>
              <a:rPr lang="en-US" dirty="0">
                <a:solidFill>
                  <a:srgbClr val="0070C0"/>
                </a:solidFill>
              </a:rPr>
              <a:t>Flexibility</a:t>
            </a:r>
            <a:r>
              <a:rPr lang="en-US" dirty="0"/>
              <a:t>: The world is becoming increasingly volatile, uncertain, complex and ambiguous and this is creating a highly dynamic business environment for many companies. </a:t>
            </a:r>
            <a:r>
              <a:rPr lang="en-US" dirty="0">
                <a:solidFill>
                  <a:srgbClr val="0070C0"/>
                </a:solidFill>
              </a:rPr>
              <a:t>Flatter, more networked, and collaborative structures tend to be better able to cope with these challenges</a:t>
            </a:r>
            <a:r>
              <a:rPr lang="en-US" dirty="0"/>
              <a:t>. Flexibility facilitated by collaboration technologies allows the organization to make speedy decisions and provide transparency of information and capabilities.</a:t>
            </a:r>
          </a:p>
        </p:txBody>
      </p:sp>
      <p:sp>
        <p:nvSpPr>
          <p:cNvPr id="4" name="Slide Number Placeholder 3"/>
          <p:cNvSpPr>
            <a:spLocks noGrp="1"/>
          </p:cNvSpPr>
          <p:nvPr>
            <p:ph type="sldNum" sz="quarter" idx="12"/>
          </p:nvPr>
        </p:nvSpPr>
        <p:spPr/>
        <p:txBody>
          <a:bodyPr/>
          <a:lstStyle/>
          <a:p>
            <a:fld id="{69E57DC2-970A-4B3E-BB1C-7A09969E49DF}" type="slidenum">
              <a:rPr lang="en-US" smtClean="0"/>
              <a:pPr/>
              <a:t>6</a:t>
            </a:fld>
            <a:endParaRPr lang="en-US"/>
          </a:p>
        </p:txBody>
      </p:sp>
    </p:spTree>
    <p:extLst>
      <p:ext uri="{BB962C8B-B14F-4D97-AF65-F5344CB8AC3E}">
        <p14:creationId xmlns:p14="http://schemas.microsoft.com/office/powerpoint/2010/main" val="148692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Collaboration</a:t>
            </a:r>
          </a:p>
        </p:txBody>
      </p:sp>
      <p:sp>
        <p:nvSpPr>
          <p:cNvPr id="3" name="Content Placeholder 2"/>
          <p:cNvSpPr>
            <a:spLocks noGrp="1"/>
          </p:cNvSpPr>
          <p:nvPr>
            <p:ph idx="1"/>
          </p:nvPr>
        </p:nvSpPr>
        <p:spPr/>
        <p:txBody>
          <a:bodyPr/>
          <a:lstStyle/>
          <a:p>
            <a:r>
              <a:rPr lang="en-US" dirty="0">
                <a:solidFill>
                  <a:srgbClr val="0070C0"/>
                </a:solidFill>
              </a:rPr>
              <a:t>Who is collaborating?</a:t>
            </a:r>
          </a:p>
          <a:p>
            <a:pPr lvl="1"/>
            <a:r>
              <a:rPr lang="en-US" dirty="0"/>
              <a:t>At its simplest, collaboration describes work that is done jointly with others. In organizations, collaboration can be between two individuals working together, between teams (both formal and ad hoc), between business units, and within communities of interest.</a:t>
            </a:r>
          </a:p>
          <a:p>
            <a:pPr lvl="1"/>
            <a:r>
              <a:rPr lang="en-US" dirty="0"/>
              <a:t>Collaboration can also occur </a:t>
            </a:r>
            <a:r>
              <a:rPr lang="en-US" dirty="0">
                <a:solidFill>
                  <a:srgbClr val="0070C0"/>
                </a:solidFill>
              </a:rPr>
              <a:t>beyond a firm’s boundaries</a:t>
            </a:r>
            <a:r>
              <a:rPr lang="en-US" dirty="0"/>
              <a:t>, including between an organization and its </a:t>
            </a:r>
            <a:r>
              <a:rPr lang="en-US" dirty="0">
                <a:solidFill>
                  <a:srgbClr val="0070C0"/>
                </a:solidFill>
              </a:rPr>
              <a:t>customers</a:t>
            </a:r>
            <a:r>
              <a:rPr lang="en-US" dirty="0"/>
              <a:t>, between one or more organizations (as in a supply chain or an innovative partnership), and, as we are beginning to see, with the world at large. As organizations have become more comfortable with collaborative work, they are extending it in new ways and to more and more types of participants. </a:t>
            </a:r>
          </a:p>
        </p:txBody>
      </p:sp>
      <p:sp>
        <p:nvSpPr>
          <p:cNvPr id="4" name="Slide Number Placeholder 3"/>
          <p:cNvSpPr>
            <a:spLocks noGrp="1"/>
          </p:cNvSpPr>
          <p:nvPr>
            <p:ph type="sldNum" sz="quarter" idx="12"/>
          </p:nvPr>
        </p:nvSpPr>
        <p:spPr/>
        <p:txBody>
          <a:bodyPr/>
          <a:lstStyle/>
          <a:p>
            <a:fld id="{69E57DC2-970A-4B3E-BB1C-7A09969E49DF}" type="slidenum">
              <a:rPr lang="en-US" smtClean="0"/>
              <a:pPr/>
              <a:t>7</a:t>
            </a:fld>
            <a:endParaRPr lang="en-US"/>
          </a:p>
        </p:txBody>
      </p:sp>
    </p:spTree>
    <p:extLst>
      <p:ext uri="{BB962C8B-B14F-4D97-AF65-F5344CB8AC3E}">
        <p14:creationId xmlns:p14="http://schemas.microsoft.com/office/powerpoint/2010/main" val="90295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of Collaboration (Cont’d)</a:t>
            </a:r>
          </a:p>
        </p:txBody>
      </p:sp>
      <p:sp>
        <p:nvSpPr>
          <p:cNvPr id="3" name="Content Placeholder 2"/>
          <p:cNvSpPr>
            <a:spLocks noGrp="1"/>
          </p:cNvSpPr>
          <p:nvPr>
            <p:ph idx="1"/>
          </p:nvPr>
        </p:nvSpPr>
        <p:spPr/>
        <p:txBody>
          <a:bodyPr/>
          <a:lstStyle/>
          <a:p>
            <a:r>
              <a:rPr lang="en-US" dirty="0">
                <a:solidFill>
                  <a:srgbClr val="0070C0"/>
                </a:solidFill>
              </a:rPr>
              <a:t>What are they collaborating on?</a:t>
            </a:r>
          </a:p>
          <a:p>
            <a:pPr lvl="1"/>
            <a:r>
              <a:rPr lang="en-US" dirty="0"/>
              <a:t>Collaboration can take many forms. The early wins in organizations were </a:t>
            </a:r>
            <a:r>
              <a:rPr lang="en-US" dirty="0">
                <a:solidFill>
                  <a:srgbClr val="0070C0"/>
                </a:solidFill>
              </a:rPr>
              <a:t>simple transactions</a:t>
            </a:r>
            <a:r>
              <a:rPr lang="en-US" dirty="0"/>
              <a:t>. These included e-mails, conferencing, extranets with partners, and basic workflow.</a:t>
            </a:r>
          </a:p>
          <a:p>
            <a:pPr lvl="1"/>
            <a:r>
              <a:rPr lang="en-US" dirty="0"/>
              <a:t>Next came collaboration around </a:t>
            </a:r>
            <a:r>
              <a:rPr lang="en-US" dirty="0">
                <a:solidFill>
                  <a:srgbClr val="0070C0"/>
                </a:solidFill>
              </a:rPr>
              <a:t>routine activities </a:t>
            </a:r>
            <a:r>
              <a:rPr lang="en-US" dirty="0"/>
              <a:t>such as access to information and its reuse, ease of information creation and publishing; coordination of experts to solve common problems and to reduce the work involved in mundane tasks, such as coordination and planning.</a:t>
            </a:r>
          </a:p>
          <a:p>
            <a:pPr lvl="1"/>
            <a:r>
              <a:rPr lang="en-US" dirty="0"/>
              <a:t>Collaboration </a:t>
            </a:r>
            <a:r>
              <a:rPr lang="en-US" dirty="0">
                <a:solidFill>
                  <a:srgbClr val="0070C0"/>
                </a:solidFill>
              </a:rPr>
              <a:t>unstructured</a:t>
            </a:r>
            <a:r>
              <a:rPr lang="en-US" dirty="0"/>
              <a:t> in nature including the development of communities for various purposes, creating collaborative work environments where innovation can occur, and collaboration for issue and information management.</a:t>
            </a:r>
          </a:p>
        </p:txBody>
      </p:sp>
      <p:sp>
        <p:nvSpPr>
          <p:cNvPr id="4" name="Slide Number Placeholder 3"/>
          <p:cNvSpPr>
            <a:spLocks noGrp="1"/>
          </p:cNvSpPr>
          <p:nvPr>
            <p:ph type="sldNum" sz="quarter" idx="12"/>
          </p:nvPr>
        </p:nvSpPr>
        <p:spPr/>
        <p:txBody>
          <a:bodyPr/>
          <a:lstStyle/>
          <a:p>
            <a:fld id="{69E57DC2-970A-4B3E-BB1C-7A09969E49DF}" type="slidenum">
              <a:rPr lang="en-US" smtClean="0"/>
              <a:pPr/>
              <a:t>8</a:t>
            </a:fld>
            <a:endParaRPr lang="en-US"/>
          </a:p>
        </p:txBody>
      </p:sp>
    </p:spTree>
    <p:extLst>
      <p:ext uri="{BB962C8B-B14F-4D97-AF65-F5344CB8AC3E}">
        <p14:creationId xmlns:p14="http://schemas.microsoft.com/office/powerpoint/2010/main" val="402768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of Collaboration (Cont’d)</a:t>
            </a:r>
          </a:p>
        </p:txBody>
      </p:sp>
      <p:sp>
        <p:nvSpPr>
          <p:cNvPr id="3" name="Content Placeholder 2"/>
          <p:cNvSpPr>
            <a:spLocks noGrp="1"/>
          </p:cNvSpPr>
          <p:nvPr>
            <p:ph idx="1"/>
          </p:nvPr>
        </p:nvSpPr>
        <p:spPr/>
        <p:txBody>
          <a:bodyPr/>
          <a:lstStyle/>
          <a:p>
            <a:r>
              <a:rPr lang="en-US" dirty="0">
                <a:solidFill>
                  <a:srgbClr val="0070C0"/>
                </a:solidFill>
              </a:rPr>
              <a:t>Where are they collaborating?</a:t>
            </a:r>
          </a:p>
          <a:p>
            <a:pPr lvl="1"/>
            <a:r>
              <a:rPr lang="en-US" dirty="0"/>
              <a:t>Increasingly, collaboration needs to take place on an </a:t>
            </a:r>
            <a:r>
              <a:rPr lang="en-US" dirty="0">
                <a:solidFill>
                  <a:srgbClr val="0070C0"/>
                </a:solidFill>
              </a:rPr>
              <a:t>anywhere, anytime </a:t>
            </a:r>
            <a:r>
              <a:rPr lang="en-US" dirty="0"/>
              <a:t>basis. Inside organizations, members noted the need for more meeting spaces and meeting rooms as well as “touch down” areas where contractors and outside staff can temporarily set up office. </a:t>
            </a:r>
          </a:p>
          <a:p>
            <a:pPr lvl="1"/>
            <a:r>
              <a:rPr lang="en-US" dirty="0"/>
              <a:t>Many organizations already support </a:t>
            </a:r>
            <a:r>
              <a:rPr lang="en-US" dirty="0">
                <a:solidFill>
                  <a:srgbClr val="0070C0"/>
                </a:solidFill>
              </a:rPr>
              <a:t>virtual and mobile work </a:t>
            </a:r>
            <a:r>
              <a:rPr lang="en-US" dirty="0"/>
              <a:t>and utilize international teams where collaboration takes place across time zones, national boundaries, cultures and language groups.</a:t>
            </a:r>
          </a:p>
          <a:p>
            <a:pPr lvl="1"/>
            <a:r>
              <a:rPr lang="en-US" dirty="0"/>
              <a:t>Some are experimenting with different forms of collaboration with individuals and enterprises beyond their </a:t>
            </a:r>
            <a:r>
              <a:rPr lang="en-US" dirty="0">
                <a:solidFill>
                  <a:srgbClr val="0070C0"/>
                </a:solidFill>
              </a:rPr>
              <a:t>organizational boundaries</a:t>
            </a:r>
            <a:r>
              <a:rPr lang="en-US" dirty="0"/>
              <a:t>, which requires dealing with different organizational cultures, practices, processes, systems and data.</a:t>
            </a:r>
          </a:p>
        </p:txBody>
      </p:sp>
      <p:sp>
        <p:nvSpPr>
          <p:cNvPr id="4" name="Slide Number Placeholder 3"/>
          <p:cNvSpPr>
            <a:spLocks noGrp="1"/>
          </p:cNvSpPr>
          <p:nvPr>
            <p:ph type="sldNum" sz="quarter" idx="12"/>
          </p:nvPr>
        </p:nvSpPr>
        <p:spPr/>
        <p:txBody>
          <a:bodyPr/>
          <a:lstStyle/>
          <a:p>
            <a:fld id="{69E57DC2-970A-4B3E-BB1C-7A09969E49DF}" type="slidenum">
              <a:rPr lang="en-US" smtClean="0"/>
              <a:pPr/>
              <a:t>9</a:t>
            </a:fld>
            <a:endParaRPr lang="en-US"/>
          </a:p>
        </p:txBody>
      </p:sp>
    </p:spTree>
    <p:extLst>
      <p:ext uri="{BB962C8B-B14F-4D97-AF65-F5344CB8AC3E}">
        <p14:creationId xmlns:p14="http://schemas.microsoft.com/office/powerpoint/2010/main" val="22012007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14472</TotalTime>
  <Words>3666</Words>
  <Application>Microsoft Office PowerPoint</Application>
  <PresentationFormat>Widescreen</PresentationFormat>
  <Paragraphs>352</Paragraphs>
  <Slides>47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微軟正黑體</vt:lpstr>
      <vt:lpstr>新細明體</vt:lpstr>
      <vt:lpstr>华文新魏</vt:lpstr>
      <vt:lpstr>Arial</vt:lpstr>
      <vt:lpstr>Calibri</vt:lpstr>
      <vt:lpstr>Corbel</vt:lpstr>
      <vt:lpstr>Tahoma</vt:lpstr>
      <vt:lpstr>Trebuchet MS</vt:lpstr>
      <vt:lpstr>Wingdings</vt:lpstr>
      <vt:lpstr>Wingdings 3</vt:lpstr>
      <vt:lpstr>Facet</vt:lpstr>
      <vt:lpstr>    Strategic Planning for Information Systems    Section 8  Enabling collaboration with IT       Class Code: COMP423  H.Y Kan, Stanley   Room: (WUI CHI) - 4/F, N46B  Email: hykan@ipm.edu.mo     Tel: 8599-6883   </vt:lpstr>
      <vt:lpstr>Introduction</vt:lpstr>
      <vt:lpstr>Why Collaborate?</vt:lpstr>
      <vt:lpstr>Why Collaborate? (Cont’d)</vt:lpstr>
      <vt:lpstr>Why Collaborate? (Cont’d)</vt:lpstr>
      <vt:lpstr>Why Collaborate? (Cont’d)</vt:lpstr>
      <vt:lpstr>Characteristics of Collaboration</vt:lpstr>
      <vt:lpstr>Characteristics of Collaboration (Cont’d)</vt:lpstr>
      <vt:lpstr>Characteristics of Collaboration (Cont’d)</vt:lpstr>
      <vt:lpstr>Characteristics of Collaboration (Cont’d)</vt:lpstr>
      <vt:lpstr>Characteristics of Collaboration (Cont’d)</vt:lpstr>
      <vt:lpstr>Components of Successful Collaboration</vt:lpstr>
      <vt:lpstr>Components of Successful Collaboration (Cont’d)</vt:lpstr>
      <vt:lpstr>Components of Successful Collaboration (Cont’d)</vt:lpstr>
      <vt:lpstr>Components of Successful Collaboration (Cont’d)</vt:lpstr>
      <vt:lpstr>The Role of IT in Collaboration</vt:lpstr>
      <vt:lpstr>The Role of IT in Collaboration (Cont’d)</vt:lpstr>
      <vt:lpstr>The Role of IT in Collaboration (Cont’d)</vt:lpstr>
      <vt:lpstr>The Role of IT in Collaboration (Cont’d)</vt:lpstr>
      <vt:lpstr>First Steps for Facilitating Effective Collaboration</vt:lpstr>
      <vt:lpstr>First Steps for Facilitating Effective Collaboration (Cont’d)</vt:lpstr>
      <vt:lpstr>First Steps for Facilitating Effective Collaboration (Cont’d)</vt:lpstr>
      <vt:lpstr>First Steps for Facilitating Effective Collaboration (Cont’d)</vt:lpstr>
      <vt:lpstr>First Steps for Facilitating Effective Collaboration (Cont’d)</vt:lpstr>
      <vt:lpstr>Discussion</vt:lpstr>
      <vt:lpstr>Collaboration and IT</vt:lpstr>
      <vt:lpstr>Collaboration and IT Continued</vt:lpstr>
      <vt:lpstr>Why Collaborate?</vt:lpstr>
      <vt:lpstr>Why Collaborate? Continued</vt:lpstr>
      <vt:lpstr>Why Collaborate? Continued</vt:lpstr>
      <vt:lpstr>Why Collaborate? Continued</vt:lpstr>
      <vt:lpstr>Why Collaborate? Continued</vt:lpstr>
      <vt:lpstr>Why Collaborate? Continued</vt:lpstr>
      <vt:lpstr>Why Collaborate? Continued</vt:lpstr>
      <vt:lpstr>The Range and Scope of Collaboration</vt:lpstr>
      <vt:lpstr>Components of Successful Collaboration</vt:lpstr>
      <vt:lpstr>The Role of IT in Collaboration</vt:lpstr>
      <vt:lpstr>The Role of IT in Collaboration Continued</vt:lpstr>
      <vt:lpstr>The Role of IT in Collaboration Continued</vt:lpstr>
      <vt:lpstr>The Role of IT in Collaboration Continued</vt:lpstr>
      <vt:lpstr>First Steps for Facilitating Effective Collaboration</vt:lpstr>
      <vt:lpstr>First Steps for Facilitating Effective Collaboration Continued</vt:lpstr>
      <vt:lpstr>First Steps for Facilitating Effective Collaboration Continued</vt:lpstr>
      <vt:lpstr>First Steps for Facilitating Effective Collaboration Continued</vt:lpstr>
      <vt:lpstr>First Steps for Facilitating Effective Collaboration Continued</vt:lpstr>
      <vt:lpstr>First Steps for Facilitating Effective Collaboration Continued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Wendy Hui</dc:creator>
  <cp:lastModifiedBy>KAN HO YIN WISELY, WISELY</cp:lastModifiedBy>
  <cp:revision>323</cp:revision>
  <cp:lastPrinted>2018-03-13T01:54:15Z</cp:lastPrinted>
  <dcterms:created xsi:type="dcterms:W3CDTF">2017-12-19T03:17:12Z</dcterms:created>
  <dcterms:modified xsi:type="dcterms:W3CDTF">2022-03-10T06:53:54Z</dcterms:modified>
</cp:coreProperties>
</file>