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30"/>
  </p:notesMasterIdLst>
  <p:sldIdLst>
    <p:sldId id="320" r:id="rId2"/>
    <p:sldId id="260" r:id="rId3"/>
    <p:sldId id="258" r:id="rId4"/>
    <p:sldId id="321" r:id="rId5"/>
    <p:sldId id="263" r:id="rId6"/>
    <p:sldId id="322" r:id="rId7"/>
    <p:sldId id="282" r:id="rId8"/>
    <p:sldId id="272" r:id="rId9"/>
    <p:sldId id="274" r:id="rId10"/>
    <p:sldId id="281" r:id="rId11"/>
    <p:sldId id="264" r:id="rId12"/>
    <p:sldId id="266" r:id="rId13"/>
    <p:sldId id="265" r:id="rId14"/>
    <p:sldId id="267" r:id="rId15"/>
    <p:sldId id="268" r:id="rId16"/>
    <p:sldId id="273" r:id="rId17"/>
    <p:sldId id="275" r:id="rId18"/>
    <p:sldId id="278" r:id="rId19"/>
    <p:sldId id="276" r:id="rId20"/>
    <p:sldId id="277" r:id="rId21"/>
    <p:sldId id="279" r:id="rId22"/>
    <p:sldId id="280" r:id="rId23"/>
    <p:sldId id="269" r:id="rId24"/>
    <p:sldId id="270" r:id="rId25"/>
    <p:sldId id="271" r:id="rId26"/>
    <p:sldId id="286" r:id="rId27"/>
    <p:sldId id="292" r:id="rId28"/>
    <p:sldId id="32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sorterViewPr>
    <p:cViewPr>
      <p:scale>
        <a:sx n="100" d="100"/>
        <a:sy n="100" d="100"/>
      </p:scale>
      <p:origin x="0" y="-47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E8855-8CAD-43F4-91FB-3E96835EB32A}" type="doc">
      <dgm:prSet loTypeId="urn:microsoft.com/office/officeart/2005/8/layout/cycle4#1" loCatId="cycle" qsTypeId="urn:microsoft.com/office/officeart/2005/8/quickstyle/simple1#12" qsCatId="simple" csTypeId="urn:microsoft.com/office/officeart/2005/8/colors/accent1_2#10" csCatId="accent1" phldr="1"/>
      <dgm:spPr/>
      <dgm:t>
        <a:bodyPr/>
        <a:lstStyle/>
        <a:p>
          <a:endParaRPr lang="en-US"/>
        </a:p>
      </dgm:t>
    </dgm:pt>
    <dgm:pt modelId="{AA2A79D2-5CB2-4F2F-9546-071B6E9B2B30}">
      <dgm:prSet phldrT="[Text]" custT="1"/>
      <dgm:spPr>
        <a:solidFill>
          <a:srgbClr val="0066CC">
            <a:alpha val="50196"/>
          </a:srgbClr>
        </a:solidFill>
        <a:ln>
          <a:solidFill>
            <a:schemeClr val="tx1"/>
          </a:solidFill>
        </a:ln>
      </dgm:spPr>
      <dgm:t>
        <a:bodyPr/>
        <a:lstStyle/>
        <a:p>
          <a:pPr algn="ctr"/>
          <a:r>
            <a:rPr lang="en-US" sz="1800" b="1" dirty="0">
              <a:solidFill>
                <a:schemeClr val="tx1"/>
              </a:solidFill>
            </a:rPr>
            <a:t>Cheap connectivity devices</a:t>
          </a:r>
        </a:p>
      </dgm:t>
    </dgm:pt>
    <dgm:pt modelId="{B5817CFE-ACAD-4539-9F98-7C3F29DE7181}" type="parTrans" cxnId="{18CB2AE4-071B-4337-9F92-F960B75CE757}">
      <dgm:prSet/>
      <dgm:spPr/>
      <dgm:t>
        <a:bodyPr/>
        <a:lstStyle/>
        <a:p>
          <a:endParaRPr lang="en-US"/>
        </a:p>
      </dgm:t>
    </dgm:pt>
    <dgm:pt modelId="{6DB6807E-75E4-43BD-9E5C-71963C623FCE}" type="sibTrans" cxnId="{18CB2AE4-071B-4337-9F92-F960B75CE757}">
      <dgm:prSet/>
      <dgm:spPr/>
      <dgm:t>
        <a:bodyPr/>
        <a:lstStyle/>
        <a:p>
          <a:endParaRPr lang="en-US"/>
        </a:p>
      </dgm:t>
    </dgm:pt>
    <dgm:pt modelId="{B3C24738-D591-4E3D-8B3F-0A4843ACA288}">
      <dgm:prSet phldrT="[Text]" custT="1"/>
      <dgm:spPr/>
      <dgm:t>
        <a:bodyPr/>
        <a:lstStyle/>
        <a:p>
          <a:r>
            <a:rPr lang="en-US" sz="1600" b="1" dirty="0"/>
            <a:t>Cellphones, Blackberries, iPods, laptops</a:t>
          </a:r>
        </a:p>
      </dgm:t>
    </dgm:pt>
    <dgm:pt modelId="{73E3BF3E-E7E0-41FD-A4CF-DCEEC079DA24}" type="parTrans" cxnId="{75E71559-1DF7-4C92-8EA0-BD19D9286922}">
      <dgm:prSet/>
      <dgm:spPr/>
      <dgm:t>
        <a:bodyPr/>
        <a:lstStyle/>
        <a:p>
          <a:endParaRPr lang="en-US"/>
        </a:p>
      </dgm:t>
    </dgm:pt>
    <dgm:pt modelId="{7415A368-510F-4100-8AEA-EE7EA30CEF70}" type="sibTrans" cxnId="{75E71559-1DF7-4C92-8EA0-BD19D9286922}">
      <dgm:prSet/>
      <dgm:spPr/>
      <dgm:t>
        <a:bodyPr/>
        <a:lstStyle/>
        <a:p>
          <a:endParaRPr lang="en-US"/>
        </a:p>
      </dgm:t>
    </dgm:pt>
    <dgm:pt modelId="{F1EDD58A-5340-447A-A050-54974D1BA058}">
      <dgm:prSet phldrT="[Text]" custT="1"/>
      <dgm:spPr>
        <a:solidFill>
          <a:srgbClr val="0066CC">
            <a:alpha val="50196"/>
          </a:srgbClr>
        </a:solidFill>
        <a:ln>
          <a:solidFill>
            <a:schemeClr val="tx1"/>
          </a:solidFill>
        </a:ln>
      </dgm:spPr>
      <dgm:t>
        <a:bodyPr/>
        <a:lstStyle/>
        <a:p>
          <a:pPr algn="ctr"/>
          <a:r>
            <a:rPr lang="en-US" sz="1800" b="1" dirty="0">
              <a:solidFill>
                <a:schemeClr val="tx1"/>
              </a:solidFill>
            </a:rPr>
            <a:t>P2P communication</a:t>
          </a:r>
        </a:p>
      </dgm:t>
    </dgm:pt>
    <dgm:pt modelId="{37464E35-DD00-4C76-93BC-B57D8C1BE485}" type="parTrans" cxnId="{F479AE4C-4CCD-4A3E-9846-D35A3465AF86}">
      <dgm:prSet/>
      <dgm:spPr/>
      <dgm:t>
        <a:bodyPr/>
        <a:lstStyle/>
        <a:p>
          <a:endParaRPr lang="en-US"/>
        </a:p>
      </dgm:t>
    </dgm:pt>
    <dgm:pt modelId="{061B9F12-D3C2-461F-95B3-ECCE293FE8AA}" type="sibTrans" cxnId="{F479AE4C-4CCD-4A3E-9846-D35A3465AF86}">
      <dgm:prSet/>
      <dgm:spPr/>
      <dgm:t>
        <a:bodyPr/>
        <a:lstStyle/>
        <a:p>
          <a:endParaRPr lang="en-US"/>
        </a:p>
      </dgm:t>
    </dgm:pt>
    <dgm:pt modelId="{C2A02824-643D-482A-B18B-17C4E3A85873}">
      <dgm:prSet phldrT="[Text]" custT="1"/>
      <dgm:spPr/>
      <dgm:t>
        <a:bodyPr/>
        <a:lstStyle/>
        <a:p>
          <a:r>
            <a:rPr lang="en-US" sz="1600" b="1" dirty="0"/>
            <a:t>Direct connectivity between two or more users, without mediation</a:t>
          </a:r>
        </a:p>
      </dgm:t>
    </dgm:pt>
    <dgm:pt modelId="{98C76516-AA8D-492D-BFE8-D87FFF9A2253}" type="parTrans" cxnId="{865865BD-6C36-4754-8C72-5BCCAAFD2DD8}">
      <dgm:prSet/>
      <dgm:spPr/>
      <dgm:t>
        <a:bodyPr/>
        <a:lstStyle/>
        <a:p>
          <a:endParaRPr lang="en-US"/>
        </a:p>
      </dgm:t>
    </dgm:pt>
    <dgm:pt modelId="{72AC2053-B57F-4D15-8881-547AD4D7822C}" type="sibTrans" cxnId="{865865BD-6C36-4754-8C72-5BCCAAFD2DD8}">
      <dgm:prSet/>
      <dgm:spPr/>
      <dgm:t>
        <a:bodyPr/>
        <a:lstStyle/>
        <a:p>
          <a:endParaRPr lang="en-US"/>
        </a:p>
      </dgm:t>
    </dgm:pt>
    <dgm:pt modelId="{F013F74F-80E6-4B79-BD94-1E1E9E9E4B60}">
      <dgm:prSet phldrT="[Text]" custT="1"/>
      <dgm:spPr>
        <a:solidFill>
          <a:srgbClr val="0066CC">
            <a:alpha val="50196"/>
          </a:srgbClr>
        </a:solidFill>
        <a:ln>
          <a:solidFill>
            <a:schemeClr val="tx1"/>
          </a:solidFill>
        </a:ln>
      </dgm:spPr>
      <dgm:t>
        <a:bodyPr/>
        <a:lstStyle/>
        <a:p>
          <a:r>
            <a:rPr lang="en-US" sz="1800" b="1" dirty="0">
              <a:solidFill>
                <a:schemeClr val="tx1"/>
              </a:solidFill>
            </a:rPr>
            <a:t>Web 2.0 applications</a:t>
          </a:r>
        </a:p>
      </dgm:t>
    </dgm:pt>
    <dgm:pt modelId="{15449697-9C5C-439E-9F0C-59B136775D70}" type="parTrans" cxnId="{4B89214C-08A9-44FB-BBB6-D2F8A02A5294}">
      <dgm:prSet/>
      <dgm:spPr/>
      <dgm:t>
        <a:bodyPr/>
        <a:lstStyle/>
        <a:p>
          <a:endParaRPr lang="en-US"/>
        </a:p>
      </dgm:t>
    </dgm:pt>
    <dgm:pt modelId="{4BE711FB-FB1B-4621-B535-93FD74A047D0}" type="sibTrans" cxnId="{4B89214C-08A9-44FB-BBB6-D2F8A02A5294}">
      <dgm:prSet/>
      <dgm:spPr/>
      <dgm:t>
        <a:bodyPr/>
        <a:lstStyle/>
        <a:p>
          <a:endParaRPr lang="en-US"/>
        </a:p>
      </dgm:t>
    </dgm:pt>
    <dgm:pt modelId="{A7B32541-A084-4E85-BA6C-8CE34151F08B}">
      <dgm:prSet phldrT="[Text]" custT="1"/>
      <dgm:spPr/>
      <dgm:t>
        <a:bodyPr/>
        <a:lstStyle/>
        <a:p>
          <a:r>
            <a:rPr lang="en-US" sz="1600" b="1" dirty="0"/>
            <a:t> Platforms </a:t>
          </a:r>
          <a:r>
            <a:rPr lang="en-US" sz="1600" b="1"/>
            <a:t>that stress   </a:t>
          </a:r>
          <a:r>
            <a:rPr lang="en-US" sz="1600" b="1" dirty="0"/>
            <a:t>interaction and mass participation (e.g., wikis, Facebook, MySpace)</a:t>
          </a:r>
        </a:p>
      </dgm:t>
    </dgm:pt>
    <dgm:pt modelId="{85B0C4B4-F165-43E1-8F1F-07FBB202D88F}" type="parTrans" cxnId="{9EFB9B23-F6AC-4CD3-BD11-59B90E0FCF13}">
      <dgm:prSet/>
      <dgm:spPr/>
      <dgm:t>
        <a:bodyPr/>
        <a:lstStyle/>
        <a:p>
          <a:endParaRPr lang="en-US"/>
        </a:p>
      </dgm:t>
    </dgm:pt>
    <dgm:pt modelId="{FDE45495-9E2A-452A-95A2-3B2223755A51}" type="sibTrans" cxnId="{9EFB9B23-F6AC-4CD3-BD11-59B90E0FCF13}">
      <dgm:prSet/>
      <dgm:spPr/>
      <dgm:t>
        <a:bodyPr/>
        <a:lstStyle/>
        <a:p>
          <a:endParaRPr lang="en-US"/>
        </a:p>
      </dgm:t>
    </dgm:pt>
    <dgm:pt modelId="{9C78BF57-7080-4676-AD40-E13CE552EC23}">
      <dgm:prSet phldrT="[Text]" custT="1"/>
      <dgm:spPr>
        <a:solidFill>
          <a:srgbClr val="0066CC">
            <a:alpha val="49804"/>
          </a:srgbClr>
        </a:solidFill>
        <a:ln>
          <a:solidFill>
            <a:schemeClr val="tx1"/>
          </a:solidFill>
        </a:ln>
      </dgm:spPr>
      <dgm:t>
        <a:bodyPr/>
        <a:lstStyle/>
        <a:p>
          <a:r>
            <a:rPr lang="en-US" sz="1800" b="1" dirty="0">
              <a:solidFill>
                <a:schemeClr val="tx1"/>
              </a:solidFill>
            </a:rPr>
            <a:t>Computing behavior</a:t>
          </a:r>
        </a:p>
      </dgm:t>
    </dgm:pt>
    <dgm:pt modelId="{271534F7-E71F-4D58-A836-2BEF19F167DF}" type="parTrans" cxnId="{3C31248E-2AC1-4B57-A70C-91D31B81EAE6}">
      <dgm:prSet/>
      <dgm:spPr/>
      <dgm:t>
        <a:bodyPr/>
        <a:lstStyle/>
        <a:p>
          <a:endParaRPr lang="en-US"/>
        </a:p>
      </dgm:t>
    </dgm:pt>
    <dgm:pt modelId="{DDCB46B2-39F0-492E-8A5B-D6FB5778E619}" type="sibTrans" cxnId="{3C31248E-2AC1-4B57-A70C-91D31B81EAE6}">
      <dgm:prSet/>
      <dgm:spPr/>
      <dgm:t>
        <a:bodyPr/>
        <a:lstStyle/>
        <a:p>
          <a:endParaRPr lang="en-US"/>
        </a:p>
      </dgm:t>
    </dgm:pt>
    <dgm:pt modelId="{4A2ED7D9-442B-4841-8DB5-263D83027959}">
      <dgm:prSet phldrT="[Text]" custT="1"/>
      <dgm:spPr/>
      <dgm:t>
        <a:bodyPr/>
        <a:lstStyle/>
        <a:p>
          <a:r>
            <a:rPr lang="en-US" sz="1600" b="1" dirty="0"/>
            <a:t>It’s creating new                     relationships and power  structures</a:t>
          </a:r>
        </a:p>
      </dgm:t>
    </dgm:pt>
    <dgm:pt modelId="{ABD351F0-0739-4CE5-BA24-CC8BDB09D396}" type="parTrans" cxnId="{B9999336-C4A1-4B66-9D82-C769DFCD6E75}">
      <dgm:prSet/>
      <dgm:spPr/>
      <dgm:t>
        <a:bodyPr/>
        <a:lstStyle/>
        <a:p>
          <a:endParaRPr lang="en-US"/>
        </a:p>
      </dgm:t>
    </dgm:pt>
    <dgm:pt modelId="{5A7F49A0-71DA-4D64-BE7C-DC3DE6EB2858}" type="sibTrans" cxnId="{B9999336-C4A1-4B66-9D82-C769DFCD6E75}">
      <dgm:prSet/>
      <dgm:spPr/>
      <dgm:t>
        <a:bodyPr/>
        <a:lstStyle/>
        <a:p>
          <a:endParaRPr lang="en-US"/>
        </a:p>
      </dgm:t>
    </dgm:pt>
    <dgm:pt modelId="{831884E0-EF53-4B99-A202-9206B4B2D3E0}" type="pres">
      <dgm:prSet presAssocID="{488E8855-8CAD-43F4-91FB-3E96835EB32A}" presName="cycleMatrixDiagram" presStyleCnt="0">
        <dgm:presLayoutVars>
          <dgm:chMax val="1"/>
          <dgm:dir/>
          <dgm:animLvl val="lvl"/>
          <dgm:resizeHandles val="exact"/>
        </dgm:presLayoutVars>
      </dgm:prSet>
      <dgm:spPr/>
    </dgm:pt>
    <dgm:pt modelId="{96C26DD9-E1DF-4DA1-BE0F-543D5B4D8D5B}" type="pres">
      <dgm:prSet presAssocID="{488E8855-8CAD-43F4-91FB-3E96835EB32A}" presName="children" presStyleCnt="0"/>
      <dgm:spPr/>
    </dgm:pt>
    <dgm:pt modelId="{A1F37875-F72D-41B1-9448-FCD4F1E1FD6F}" type="pres">
      <dgm:prSet presAssocID="{488E8855-8CAD-43F4-91FB-3E96835EB32A}" presName="child1group" presStyleCnt="0"/>
      <dgm:spPr/>
    </dgm:pt>
    <dgm:pt modelId="{1265739A-8894-4979-8704-C18B9688D8AC}" type="pres">
      <dgm:prSet presAssocID="{488E8855-8CAD-43F4-91FB-3E96835EB32A}" presName="child1" presStyleLbl="bgAcc1" presStyleIdx="0" presStyleCnt="4" custScaleX="133115" custLinFactNeighborX="-17834"/>
      <dgm:spPr/>
    </dgm:pt>
    <dgm:pt modelId="{FF079505-0FBE-4AF1-84DB-647D8DC6DE0B}" type="pres">
      <dgm:prSet presAssocID="{488E8855-8CAD-43F4-91FB-3E96835EB32A}" presName="child1Text" presStyleLbl="bgAcc1" presStyleIdx="0" presStyleCnt="4">
        <dgm:presLayoutVars>
          <dgm:bulletEnabled val="1"/>
        </dgm:presLayoutVars>
      </dgm:prSet>
      <dgm:spPr/>
    </dgm:pt>
    <dgm:pt modelId="{57CCCBEE-4AB2-4D2F-8AF1-306AC9BEC6F9}" type="pres">
      <dgm:prSet presAssocID="{488E8855-8CAD-43F4-91FB-3E96835EB32A}" presName="child2group" presStyleCnt="0"/>
      <dgm:spPr/>
    </dgm:pt>
    <dgm:pt modelId="{B4BBB96C-069A-4030-AAEA-2C9D8DEFEC9D}" type="pres">
      <dgm:prSet presAssocID="{488E8855-8CAD-43F4-91FB-3E96835EB32A}" presName="child2" presStyleLbl="bgAcc1" presStyleIdx="1" presStyleCnt="4" custScaleX="146264" custScaleY="102080" custLinFactNeighborX="14892" custLinFactNeighborY="260"/>
      <dgm:spPr/>
    </dgm:pt>
    <dgm:pt modelId="{756CA52F-28DC-4EE3-A552-1643459B07BB}" type="pres">
      <dgm:prSet presAssocID="{488E8855-8CAD-43F4-91FB-3E96835EB32A}" presName="child2Text" presStyleLbl="bgAcc1" presStyleIdx="1" presStyleCnt="4">
        <dgm:presLayoutVars>
          <dgm:bulletEnabled val="1"/>
        </dgm:presLayoutVars>
      </dgm:prSet>
      <dgm:spPr/>
    </dgm:pt>
    <dgm:pt modelId="{3BFF1D35-5364-4BAB-977A-89583220D14D}" type="pres">
      <dgm:prSet presAssocID="{488E8855-8CAD-43F4-91FB-3E96835EB32A}" presName="child3group" presStyleCnt="0"/>
      <dgm:spPr/>
    </dgm:pt>
    <dgm:pt modelId="{22ECFBB6-5892-4BA2-A6CB-5D2044547A09}" type="pres">
      <dgm:prSet presAssocID="{488E8855-8CAD-43F4-91FB-3E96835EB32A}" presName="child3" presStyleLbl="bgAcc1" presStyleIdx="2" presStyleCnt="4" custScaleX="143471" custLinFactNeighborX="18765" custLinFactNeighborY="-962"/>
      <dgm:spPr/>
    </dgm:pt>
    <dgm:pt modelId="{D19FCB3A-B472-4810-8769-6D55CB246A09}" type="pres">
      <dgm:prSet presAssocID="{488E8855-8CAD-43F4-91FB-3E96835EB32A}" presName="child3Text" presStyleLbl="bgAcc1" presStyleIdx="2" presStyleCnt="4">
        <dgm:presLayoutVars>
          <dgm:bulletEnabled val="1"/>
        </dgm:presLayoutVars>
      </dgm:prSet>
      <dgm:spPr/>
    </dgm:pt>
    <dgm:pt modelId="{FB1A6A81-77AB-4269-BF58-07243366EF4B}" type="pres">
      <dgm:prSet presAssocID="{488E8855-8CAD-43F4-91FB-3E96835EB32A}" presName="child4group" presStyleCnt="0"/>
      <dgm:spPr/>
    </dgm:pt>
    <dgm:pt modelId="{3BDF8A72-D6AC-475C-A0AB-EE75482ADD05}" type="pres">
      <dgm:prSet presAssocID="{488E8855-8CAD-43F4-91FB-3E96835EB32A}" presName="child4" presStyleLbl="bgAcc1" presStyleIdx="3" presStyleCnt="4" custScaleX="116789" custLinFactNeighborX="-23354" custLinFactNeighborY="-7248"/>
      <dgm:spPr/>
    </dgm:pt>
    <dgm:pt modelId="{2720F520-B8B3-4831-B33F-72EC041CE8CC}" type="pres">
      <dgm:prSet presAssocID="{488E8855-8CAD-43F4-91FB-3E96835EB32A}" presName="child4Text" presStyleLbl="bgAcc1" presStyleIdx="3" presStyleCnt="4">
        <dgm:presLayoutVars>
          <dgm:bulletEnabled val="1"/>
        </dgm:presLayoutVars>
      </dgm:prSet>
      <dgm:spPr/>
    </dgm:pt>
    <dgm:pt modelId="{DB377557-BF2C-476C-B124-CE649C7B5E6E}" type="pres">
      <dgm:prSet presAssocID="{488E8855-8CAD-43F4-91FB-3E96835EB32A}" presName="childPlaceholder" presStyleCnt="0"/>
      <dgm:spPr/>
    </dgm:pt>
    <dgm:pt modelId="{35D473BA-587B-4348-8C91-B652061BD15A}" type="pres">
      <dgm:prSet presAssocID="{488E8855-8CAD-43F4-91FB-3E96835EB32A}" presName="circle" presStyleCnt="0"/>
      <dgm:spPr/>
    </dgm:pt>
    <dgm:pt modelId="{B25E0B5E-F601-4C80-9CC4-27313F6D604B}" type="pres">
      <dgm:prSet presAssocID="{488E8855-8CAD-43F4-91FB-3E96835EB32A}" presName="quadrant1" presStyleLbl="node1" presStyleIdx="0" presStyleCnt="4" custScaleX="126685" custScaleY="99679" custLinFactNeighborX="-18614" custLinFactNeighborY="691">
        <dgm:presLayoutVars>
          <dgm:chMax val="1"/>
          <dgm:bulletEnabled val="1"/>
        </dgm:presLayoutVars>
      </dgm:prSet>
      <dgm:spPr/>
    </dgm:pt>
    <dgm:pt modelId="{198A0D22-A8D5-40C1-9CE6-57C79A5F3D67}" type="pres">
      <dgm:prSet presAssocID="{488E8855-8CAD-43F4-91FB-3E96835EB32A}" presName="quadrant2" presStyleLbl="node1" presStyleIdx="1" presStyleCnt="4" custScaleX="130554" custLinFactNeighborX="8377" custLinFactNeighborY="530">
        <dgm:presLayoutVars>
          <dgm:chMax val="1"/>
          <dgm:bulletEnabled val="1"/>
        </dgm:presLayoutVars>
      </dgm:prSet>
      <dgm:spPr/>
    </dgm:pt>
    <dgm:pt modelId="{7177E18D-6FB7-4F37-97FF-2081AAAE6C54}" type="pres">
      <dgm:prSet presAssocID="{488E8855-8CAD-43F4-91FB-3E96835EB32A}" presName="quadrant3" presStyleLbl="node1" presStyleIdx="2" presStyleCnt="4" custScaleX="130733" custLinFactNeighborX="8731" custLinFactNeighborY="814">
        <dgm:presLayoutVars>
          <dgm:chMax val="1"/>
          <dgm:bulletEnabled val="1"/>
        </dgm:presLayoutVars>
      </dgm:prSet>
      <dgm:spPr/>
    </dgm:pt>
    <dgm:pt modelId="{2E7FB8D5-093C-40BA-8D12-C2E5A418C10E}" type="pres">
      <dgm:prSet presAssocID="{488E8855-8CAD-43F4-91FB-3E96835EB32A}" presName="quadrant4" presStyleLbl="node1" presStyleIdx="3" presStyleCnt="4" custScaleX="125079" custLinFactNeighborX="-18115" custLinFactNeighborY="778">
        <dgm:presLayoutVars>
          <dgm:chMax val="1"/>
          <dgm:bulletEnabled val="1"/>
        </dgm:presLayoutVars>
      </dgm:prSet>
      <dgm:spPr/>
    </dgm:pt>
    <dgm:pt modelId="{B1887D95-5885-404C-B7BD-70F860D75DA4}" type="pres">
      <dgm:prSet presAssocID="{488E8855-8CAD-43F4-91FB-3E96835EB32A}" presName="quadrantPlaceholder" presStyleCnt="0"/>
      <dgm:spPr/>
    </dgm:pt>
    <dgm:pt modelId="{5F26A9A4-C22F-414F-8D32-51CAE0CAA006}" type="pres">
      <dgm:prSet presAssocID="{488E8855-8CAD-43F4-91FB-3E96835EB32A}" presName="center1" presStyleLbl="fgShp" presStyleIdx="0" presStyleCnt="2" custLinFactNeighborX="-17001"/>
      <dgm:spPr>
        <a:solidFill>
          <a:srgbClr val="FFC000"/>
        </a:solidFill>
        <a:ln>
          <a:solidFill>
            <a:schemeClr val="tx1"/>
          </a:solidFill>
        </a:ln>
      </dgm:spPr>
    </dgm:pt>
    <dgm:pt modelId="{B4593185-F193-4746-99C1-4B63DA551D0B}" type="pres">
      <dgm:prSet presAssocID="{488E8855-8CAD-43F4-91FB-3E96835EB32A}" presName="center2" presStyleLbl="fgShp" presStyleIdx="1" presStyleCnt="2" custLinFactNeighborX="-17001"/>
      <dgm:spPr>
        <a:solidFill>
          <a:srgbClr val="FFC000"/>
        </a:solidFill>
        <a:ln>
          <a:solidFill>
            <a:schemeClr val="tx1"/>
          </a:solidFill>
        </a:ln>
      </dgm:spPr>
    </dgm:pt>
  </dgm:ptLst>
  <dgm:cxnLst>
    <dgm:cxn modelId="{9FB1AB14-CF58-45F4-8E58-83B274E4F304}" type="presOf" srcId="{488E8855-8CAD-43F4-91FB-3E96835EB32A}" destId="{831884E0-EF53-4B99-A202-9206B4B2D3E0}" srcOrd="0" destOrd="0" presId="urn:microsoft.com/office/officeart/2005/8/layout/cycle4#1"/>
    <dgm:cxn modelId="{42771023-384A-447E-BA86-14EC565E16AB}" type="presOf" srcId="{4A2ED7D9-442B-4841-8DB5-263D83027959}" destId="{3BDF8A72-D6AC-475C-A0AB-EE75482ADD05}" srcOrd="0" destOrd="0" presId="urn:microsoft.com/office/officeart/2005/8/layout/cycle4#1"/>
    <dgm:cxn modelId="{9EFB9B23-F6AC-4CD3-BD11-59B90E0FCF13}" srcId="{F013F74F-80E6-4B79-BD94-1E1E9E9E4B60}" destId="{A7B32541-A084-4E85-BA6C-8CE34151F08B}" srcOrd="0" destOrd="0" parTransId="{85B0C4B4-F165-43E1-8F1F-07FBB202D88F}" sibTransId="{FDE45495-9E2A-452A-95A2-3B2223755A51}"/>
    <dgm:cxn modelId="{4FEFB525-90F3-4BFF-808D-967EB5C61334}" type="presOf" srcId="{B3C24738-D591-4E3D-8B3F-0A4843ACA288}" destId="{1265739A-8894-4979-8704-C18B9688D8AC}" srcOrd="0" destOrd="0" presId="urn:microsoft.com/office/officeart/2005/8/layout/cycle4#1"/>
    <dgm:cxn modelId="{ADACDC32-63CF-4A9C-80EA-E0A1CA5F55E6}" type="presOf" srcId="{C2A02824-643D-482A-B18B-17C4E3A85873}" destId="{756CA52F-28DC-4EE3-A552-1643459B07BB}" srcOrd="1" destOrd="0" presId="urn:microsoft.com/office/officeart/2005/8/layout/cycle4#1"/>
    <dgm:cxn modelId="{B9999336-C4A1-4B66-9D82-C769DFCD6E75}" srcId="{9C78BF57-7080-4676-AD40-E13CE552EC23}" destId="{4A2ED7D9-442B-4841-8DB5-263D83027959}" srcOrd="0" destOrd="0" parTransId="{ABD351F0-0739-4CE5-BA24-CC8BDB09D396}" sibTransId="{5A7F49A0-71DA-4D64-BE7C-DC3DE6EB2858}"/>
    <dgm:cxn modelId="{01C75044-240B-445D-9BB6-248E9736CFE3}" type="presOf" srcId="{9C78BF57-7080-4676-AD40-E13CE552EC23}" destId="{2E7FB8D5-093C-40BA-8D12-C2E5A418C10E}" srcOrd="0" destOrd="0" presId="urn:microsoft.com/office/officeart/2005/8/layout/cycle4#1"/>
    <dgm:cxn modelId="{27FC7148-84D3-49E3-AA20-30F7413C65F1}" type="presOf" srcId="{B3C24738-D591-4E3D-8B3F-0A4843ACA288}" destId="{FF079505-0FBE-4AF1-84DB-647D8DC6DE0B}" srcOrd="1" destOrd="0" presId="urn:microsoft.com/office/officeart/2005/8/layout/cycle4#1"/>
    <dgm:cxn modelId="{A5E75C6B-3DE6-46C6-B44E-F91E1598CABC}" type="presOf" srcId="{4A2ED7D9-442B-4841-8DB5-263D83027959}" destId="{2720F520-B8B3-4831-B33F-72EC041CE8CC}" srcOrd="1" destOrd="0" presId="urn:microsoft.com/office/officeart/2005/8/layout/cycle4#1"/>
    <dgm:cxn modelId="{4B89214C-08A9-44FB-BBB6-D2F8A02A5294}" srcId="{488E8855-8CAD-43F4-91FB-3E96835EB32A}" destId="{F013F74F-80E6-4B79-BD94-1E1E9E9E4B60}" srcOrd="2" destOrd="0" parTransId="{15449697-9C5C-439E-9F0C-59B136775D70}" sibTransId="{4BE711FB-FB1B-4621-B535-93FD74A047D0}"/>
    <dgm:cxn modelId="{F479AE4C-4CCD-4A3E-9846-D35A3465AF86}" srcId="{488E8855-8CAD-43F4-91FB-3E96835EB32A}" destId="{F1EDD58A-5340-447A-A050-54974D1BA058}" srcOrd="1" destOrd="0" parTransId="{37464E35-DD00-4C76-93BC-B57D8C1BE485}" sibTransId="{061B9F12-D3C2-461F-95B3-ECCE293FE8AA}"/>
    <dgm:cxn modelId="{FDCC2E53-0611-4FBA-94E9-5A2A1C8678C0}" type="presOf" srcId="{A7B32541-A084-4E85-BA6C-8CE34151F08B}" destId="{D19FCB3A-B472-4810-8769-6D55CB246A09}" srcOrd="1" destOrd="0" presId="urn:microsoft.com/office/officeart/2005/8/layout/cycle4#1"/>
    <dgm:cxn modelId="{4B39D153-543F-447C-BE0A-D4B7A1BD06AC}" type="presOf" srcId="{A7B32541-A084-4E85-BA6C-8CE34151F08B}" destId="{22ECFBB6-5892-4BA2-A6CB-5D2044547A09}" srcOrd="0" destOrd="0" presId="urn:microsoft.com/office/officeart/2005/8/layout/cycle4#1"/>
    <dgm:cxn modelId="{75E71559-1DF7-4C92-8EA0-BD19D9286922}" srcId="{AA2A79D2-5CB2-4F2F-9546-071B6E9B2B30}" destId="{B3C24738-D591-4E3D-8B3F-0A4843ACA288}" srcOrd="0" destOrd="0" parTransId="{73E3BF3E-E7E0-41FD-A4CF-DCEEC079DA24}" sibTransId="{7415A368-510F-4100-8AEA-EE7EA30CEF70}"/>
    <dgm:cxn modelId="{3C31248E-2AC1-4B57-A70C-91D31B81EAE6}" srcId="{488E8855-8CAD-43F4-91FB-3E96835EB32A}" destId="{9C78BF57-7080-4676-AD40-E13CE552EC23}" srcOrd="3" destOrd="0" parTransId="{271534F7-E71F-4D58-A836-2BEF19F167DF}" sibTransId="{DDCB46B2-39F0-492E-8A5B-D6FB5778E619}"/>
    <dgm:cxn modelId="{1E51A0A2-B3BE-468F-99A2-77E2F3B1EC0B}" type="presOf" srcId="{AA2A79D2-5CB2-4F2F-9546-071B6E9B2B30}" destId="{B25E0B5E-F601-4C80-9CC4-27313F6D604B}" srcOrd="0" destOrd="0" presId="urn:microsoft.com/office/officeart/2005/8/layout/cycle4#1"/>
    <dgm:cxn modelId="{865865BD-6C36-4754-8C72-5BCCAAFD2DD8}" srcId="{F1EDD58A-5340-447A-A050-54974D1BA058}" destId="{C2A02824-643D-482A-B18B-17C4E3A85873}" srcOrd="0" destOrd="0" parTransId="{98C76516-AA8D-492D-BFE8-D87FFF9A2253}" sibTransId="{72AC2053-B57F-4D15-8881-547AD4D7822C}"/>
    <dgm:cxn modelId="{F8ADF6CE-44AD-459D-86FD-C0243C93CEF6}" type="presOf" srcId="{F1EDD58A-5340-447A-A050-54974D1BA058}" destId="{198A0D22-A8D5-40C1-9CE6-57C79A5F3D67}" srcOrd="0" destOrd="0" presId="urn:microsoft.com/office/officeart/2005/8/layout/cycle4#1"/>
    <dgm:cxn modelId="{18CB2AE4-071B-4337-9F92-F960B75CE757}" srcId="{488E8855-8CAD-43F4-91FB-3E96835EB32A}" destId="{AA2A79D2-5CB2-4F2F-9546-071B6E9B2B30}" srcOrd="0" destOrd="0" parTransId="{B5817CFE-ACAD-4539-9F98-7C3F29DE7181}" sibTransId="{6DB6807E-75E4-43BD-9E5C-71963C623FCE}"/>
    <dgm:cxn modelId="{DE32E6EB-A4A1-4492-8E85-85A4514BBA02}" type="presOf" srcId="{F013F74F-80E6-4B79-BD94-1E1E9E9E4B60}" destId="{7177E18D-6FB7-4F37-97FF-2081AAAE6C54}" srcOrd="0" destOrd="0" presId="urn:microsoft.com/office/officeart/2005/8/layout/cycle4#1"/>
    <dgm:cxn modelId="{791230F0-B2AE-48B7-8322-CDFB2B99F6CF}" type="presOf" srcId="{C2A02824-643D-482A-B18B-17C4E3A85873}" destId="{B4BBB96C-069A-4030-AAEA-2C9D8DEFEC9D}" srcOrd="0" destOrd="0" presId="urn:microsoft.com/office/officeart/2005/8/layout/cycle4#1"/>
    <dgm:cxn modelId="{91C499CD-1E43-48A8-B9C5-879D78D8EB48}" type="presParOf" srcId="{831884E0-EF53-4B99-A202-9206B4B2D3E0}" destId="{96C26DD9-E1DF-4DA1-BE0F-543D5B4D8D5B}" srcOrd="0" destOrd="0" presId="urn:microsoft.com/office/officeart/2005/8/layout/cycle4#1"/>
    <dgm:cxn modelId="{AD88740C-F261-48CA-84C5-5FD518225D72}" type="presParOf" srcId="{96C26DD9-E1DF-4DA1-BE0F-543D5B4D8D5B}" destId="{A1F37875-F72D-41B1-9448-FCD4F1E1FD6F}" srcOrd="0" destOrd="0" presId="urn:microsoft.com/office/officeart/2005/8/layout/cycle4#1"/>
    <dgm:cxn modelId="{6BA6F35E-6EB9-4034-9EDD-E19F9186F497}" type="presParOf" srcId="{A1F37875-F72D-41B1-9448-FCD4F1E1FD6F}" destId="{1265739A-8894-4979-8704-C18B9688D8AC}" srcOrd="0" destOrd="0" presId="urn:microsoft.com/office/officeart/2005/8/layout/cycle4#1"/>
    <dgm:cxn modelId="{BF4ABC96-70D6-4B0A-9EF8-ED0D8F50825A}" type="presParOf" srcId="{A1F37875-F72D-41B1-9448-FCD4F1E1FD6F}" destId="{FF079505-0FBE-4AF1-84DB-647D8DC6DE0B}" srcOrd="1" destOrd="0" presId="urn:microsoft.com/office/officeart/2005/8/layout/cycle4#1"/>
    <dgm:cxn modelId="{971682D7-FE78-4C25-B204-65BA3A82603B}" type="presParOf" srcId="{96C26DD9-E1DF-4DA1-BE0F-543D5B4D8D5B}" destId="{57CCCBEE-4AB2-4D2F-8AF1-306AC9BEC6F9}" srcOrd="1" destOrd="0" presId="urn:microsoft.com/office/officeart/2005/8/layout/cycle4#1"/>
    <dgm:cxn modelId="{AEB7D78D-9CA1-45A0-9504-18442E881789}" type="presParOf" srcId="{57CCCBEE-4AB2-4D2F-8AF1-306AC9BEC6F9}" destId="{B4BBB96C-069A-4030-AAEA-2C9D8DEFEC9D}" srcOrd="0" destOrd="0" presId="urn:microsoft.com/office/officeart/2005/8/layout/cycle4#1"/>
    <dgm:cxn modelId="{3781F9A7-B625-4A2B-A68B-06A82096D03C}" type="presParOf" srcId="{57CCCBEE-4AB2-4D2F-8AF1-306AC9BEC6F9}" destId="{756CA52F-28DC-4EE3-A552-1643459B07BB}" srcOrd="1" destOrd="0" presId="urn:microsoft.com/office/officeart/2005/8/layout/cycle4#1"/>
    <dgm:cxn modelId="{E682F287-CEAA-4106-B285-5926ABFFE1DE}" type="presParOf" srcId="{96C26DD9-E1DF-4DA1-BE0F-543D5B4D8D5B}" destId="{3BFF1D35-5364-4BAB-977A-89583220D14D}" srcOrd="2" destOrd="0" presId="urn:microsoft.com/office/officeart/2005/8/layout/cycle4#1"/>
    <dgm:cxn modelId="{76E30994-0855-413A-8EA5-6121EECC5E11}" type="presParOf" srcId="{3BFF1D35-5364-4BAB-977A-89583220D14D}" destId="{22ECFBB6-5892-4BA2-A6CB-5D2044547A09}" srcOrd="0" destOrd="0" presId="urn:microsoft.com/office/officeart/2005/8/layout/cycle4#1"/>
    <dgm:cxn modelId="{6ACD8D37-6C90-4970-BE2D-0E6A4E1E3F20}" type="presParOf" srcId="{3BFF1D35-5364-4BAB-977A-89583220D14D}" destId="{D19FCB3A-B472-4810-8769-6D55CB246A09}" srcOrd="1" destOrd="0" presId="urn:microsoft.com/office/officeart/2005/8/layout/cycle4#1"/>
    <dgm:cxn modelId="{A3350BFC-7210-47DE-8151-0849508B7B4F}" type="presParOf" srcId="{96C26DD9-E1DF-4DA1-BE0F-543D5B4D8D5B}" destId="{FB1A6A81-77AB-4269-BF58-07243366EF4B}" srcOrd="3" destOrd="0" presId="urn:microsoft.com/office/officeart/2005/8/layout/cycle4#1"/>
    <dgm:cxn modelId="{F2583181-D7A4-4789-9F93-E4E55E947296}" type="presParOf" srcId="{FB1A6A81-77AB-4269-BF58-07243366EF4B}" destId="{3BDF8A72-D6AC-475C-A0AB-EE75482ADD05}" srcOrd="0" destOrd="0" presId="urn:microsoft.com/office/officeart/2005/8/layout/cycle4#1"/>
    <dgm:cxn modelId="{D2975CD8-513B-4752-BA1E-5EB5D3E85397}" type="presParOf" srcId="{FB1A6A81-77AB-4269-BF58-07243366EF4B}" destId="{2720F520-B8B3-4831-B33F-72EC041CE8CC}" srcOrd="1" destOrd="0" presId="urn:microsoft.com/office/officeart/2005/8/layout/cycle4#1"/>
    <dgm:cxn modelId="{E597DA86-D07C-4DFD-9523-C294DCEF7AD1}" type="presParOf" srcId="{96C26DD9-E1DF-4DA1-BE0F-543D5B4D8D5B}" destId="{DB377557-BF2C-476C-B124-CE649C7B5E6E}" srcOrd="4" destOrd="0" presId="urn:microsoft.com/office/officeart/2005/8/layout/cycle4#1"/>
    <dgm:cxn modelId="{C0F5BE36-E823-4A20-B330-85AF16281B18}" type="presParOf" srcId="{831884E0-EF53-4B99-A202-9206B4B2D3E0}" destId="{35D473BA-587B-4348-8C91-B652061BD15A}" srcOrd="1" destOrd="0" presId="urn:microsoft.com/office/officeart/2005/8/layout/cycle4#1"/>
    <dgm:cxn modelId="{DCB9BED8-8DDB-430C-B46D-C59A0CB82578}" type="presParOf" srcId="{35D473BA-587B-4348-8C91-B652061BD15A}" destId="{B25E0B5E-F601-4C80-9CC4-27313F6D604B}" srcOrd="0" destOrd="0" presId="urn:microsoft.com/office/officeart/2005/8/layout/cycle4#1"/>
    <dgm:cxn modelId="{14736265-F933-44FE-9B41-B77ED307873E}" type="presParOf" srcId="{35D473BA-587B-4348-8C91-B652061BD15A}" destId="{198A0D22-A8D5-40C1-9CE6-57C79A5F3D67}" srcOrd="1" destOrd="0" presId="urn:microsoft.com/office/officeart/2005/8/layout/cycle4#1"/>
    <dgm:cxn modelId="{9FA063FF-3AB7-42AE-80F5-F34563DEAA2B}" type="presParOf" srcId="{35D473BA-587B-4348-8C91-B652061BD15A}" destId="{7177E18D-6FB7-4F37-97FF-2081AAAE6C54}" srcOrd="2" destOrd="0" presId="urn:microsoft.com/office/officeart/2005/8/layout/cycle4#1"/>
    <dgm:cxn modelId="{230A3A8C-7FEA-49EC-B0EE-3504CA1BDD17}" type="presParOf" srcId="{35D473BA-587B-4348-8C91-B652061BD15A}" destId="{2E7FB8D5-093C-40BA-8D12-C2E5A418C10E}" srcOrd="3" destOrd="0" presId="urn:microsoft.com/office/officeart/2005/8/layout/cycle4#1"/>
    <dgm:cxn modelId="{55A124FD-28E0-4C14-8BF3-03E795A454F2}" type="presParOf" srcId="{35D473BA-587B-4348-8C91-B652061BD15A}" destId="{B1887D95-5885-404C-B7BD-70F860D75DA4}" srcOrd="4" destOrd="0" presId="urn:microsoft.com/office/officeart/2005/8/layout/cycle4#1"/>
    <dgm:cxn modelId="{91646891-86E7-438A-BA5B-9CB2D841796C}" type="presParOf" srcId="{831884E0-EF53-4B99-A202-9206B4B2D3E0}" destId="{5F26A9A4-C22F-414F-8D32-51CAE0CAA006}" srcOrd="2" destOrd="0" presId="urn:microsoft.com/office/officeart/2005/8/layout/cycle4#1"/>
    <dgm:cxn modelId="{50A7F15B-DD3A-4A90-8687-34D8A32FF863}" type="presParOf" srcId="{831884E0-EF53-4B99-A202-9206B4B2D3E0}" destId="{B4593185-F193-4746-99C1-4B63DA551D0B}"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FBB6-5892-4BA2-A6CB-5D2044547A09}">
      <dsp:nvSpPr>
        <dsp:cNvPr id="0" name=""/>
        <dsp:cNvSpPr/>
      </dsp:nvSpPr>
      <dsp:spPr>
        <a:xfrm>
          <a:off x="4648809" y="3359565"/>
          <a:ext cx="3504590" cy="158232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 Platforms </a:t>
          </a:r>
          <a:r>
            <a:rPr lang="en-US" sz="1600" b="1" kern="1200"/>
            <a:t>that stress   </a:t>
          </a:r>
          <a:r>
            <a:rPr lang="en-US" sz="1600" b="1" kern="1200" dirty="0"/>
            <a:t>interaction and mass participation (e.g., wikis, Facebook, MySpace)</a:t>
          </a:r>
        </a:p>
      </dsp:txBody>
      <dsp:txXfrm>
        <a:off x="5734945" y="3789905"/>
        <a:ext cx="2383695" cy="1117227"/>
      </dsp:txXfrm>
    </dsp:sp>
    <dsp:sp modelId="{3BDF8A72-D6AC-475C-A0AB-EE75482ADD05}">
      <dsp:nvSpPr>
        <dsp:cNvPr id="0" name=""/>
        <dsp:cNvSpPr/>
      </dsp:nvSpPr>
      <dsp:spPr>
        <a:xfrm>
          <a:off x="6773" y="3260099"/>
          <a:ext cx="2852825" cy="158232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It’s creating new                     relationships and power  structures</a:t>
          </a:r>
        </a:p>
      </dsp:txBody>
      <dsp:txXfrm>
        <a:off x="41532" y="3690440"/>
        <a:ext cx="1927459" cy="1117227"/>
      </dsp:txXfrm>
    </dsp:sp>
    <dsp:sp modelId="{B4BBB96C-069A-4030-AAEA-2C9D8DEFEC9D}">
      <dsp:nvSpPr>
        <dsp:cNvPr id="0" name=""/>
        <dsp:cNvSpPr/>
      </dsp:nvSpPr>
      <dsp:spPr>
        <a:xfrm>
          <a:off x="4566506" y="0"/>
          <a:ext cx="3572816" cy="16152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Direct connectivity between two or more users, without mediation</a:t>
          </a:r>
        </a:p>
      </dsp:txBody>
      <dsp:txXfrm>
        <a:off x="5673833" y="35482"/>
        <a:ext cx="2430007" cy="1140465"/>
      </dsp:txXfrm>
    </dsp:sp>
    <dsp:sp modelId="{1265739A-8894-4979-8704-C18B9688D8AC}">
      <dsp:nvSpPr>
        <dsp:cNvPr id="0" name=""/>
        <dsp:cNvSpPr/>
      </dsp:nvSpPr>
      <dsp:spPr>
        <a:xfrm>
          <a:off x="0" y="12342"/>
          <a:ext cx="3251623" cy="158232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Cellphones, Blackberries, iPods, laptops</a:t>
          </a:r>
        </a:p>
      </dsp:txBody>
      <dsp:txXfrm>
        <a:off x="34759" y="47101"/>
        <a:ext cx="2206618" cy="1117227"/>
      </dsp:txXfrm>
    </dsp:sp>
    <dsp:sp modelId="{B25E0B5E-F601-4C80-9CC4-27313F6D604B}">
      <dsp:nvSpPr>
        <dsp:cNvPr id="0" name=""/>
        <dsp:cNvSpPr/>
      </dsp:nvSpPr>
      <dsp:spPr>
        <a:xfrm>
          <a:off x="1180282" y="304197"/>
          <a:ext cx="2712435" cy="2134213"/>
        </a:xfrm>
        <a:prstGeom prst="pieWedge">
          <a:avLst/>
        </a:prstGeom>
        <a:solidFill>
          <a:srgbClr val="0066CC">
            <a:alpha val="50196"/>
          </a:srgb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Cheap connectivity devices</a:t>
          </a:r>
        </a:p>
      </dsp:txBody>
      <dsp:txXfrm>
        <a:off x="1974736" y="929294"/>
        <a:ext cx="1917981" cy="1509116"/>
      </dsp:txXfrm>
    </dsp:sp>
    <dsp:sp modelId="{198A0D22-A8D5-40C1-9CE6-57C79A5F3D67}">
      <dsp:nvSpPr>
        <dsp:cNvPr id="0" name=""/>
        <dsp:cNvSpPr/>
      </dsp:nvSpPr>
      <dsp:spPr>
        <a:xfrm rot="5400000">
          <a:off x="4283838" y="-29779"/>
          <a:ext cx="2141086" cy="2795273"/>
        </a:xfrm>
        <a:prstGeom prst="pieWedge">
          <a:avLst/>
        </a:prstGeom>
        <a:solidFill>
          <a:srgbClr val="0066CC">
            <a:alpha val="50196"/>
          </a:srgb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P2P communication</a:t>
          </a:r>
        </a:p>
      </dsp:txBody>
      <dsp:txXfrm rot="-5400000">
        <a:off x="3956745" y="924425"/>
        <a:ext cx="1976556" cy="1513976"/>
      </dsp:txXfrm>
    </dsp:sp>
    <dsp:sp modelId="{7177E18D-6FB7-4F37-97FF-2081AAAE6C54}">
      <dsp:nvSpPr>
        <dsp:cNvPr id="0" name=""/>
        <dsp:cNvSpPr/>
      </dsp:nvSpPr>
      <dsp:spPr>
        <a:xfrm rot="10800000">
          <a:off x="3962408" y="2543376"/>
          <a:ext cx="2799106" cy="2141086"/>
        </a:xfrm>
        <a:prstGeom prst="pieWedge">
          <a:avLst/>
        </a:prstGeom>
        <a:solidFill>
          <a:srgbClr val="0066CC">
            <a:alpha val="50196"/>
          </a:srgb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Web 2.0 applications</a:t>
          </a:r>
        </a:p>
      </dsp:txBody>
      <dsp:txXfrm rot="10800000">
        <a:off x="3962408" y="2543376"/>
        <a:ext cx="1979267" cy="1513976"/>
      </dsp:txXfrm>
    </dsp:sp>
    <dsp:sp modelId="{2E7FB8D5-093C-40BA-8D12-C2E5A418C10E}">
      <dsp:nvSpPr>
        <dsp:cNvPr id="0" name=""/>
        <dsp:cNvSpPr/>
      </dsp:nvSpPr>
      <dsp:spPr>
        <a:xfrm rot="16200000">
          <a:off x="1476640" y="2274123"/>
          <a:ext cx="2141086" cy="2678049"/>
        </a:xfrm>
        <a:prstGeom prst="pieWedge">
          <a:avLst/>
        </a:prstGeom>
        <a:solidFill>
          <a:srgbClr val="0066CC">
            <a:alpha val="49804"/>
          </a:srgb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Computing behavior</a:t>
          </a:r>
        </a:p>
      </dsp:txBody>
      <dsp:txXfrm rot="5400000">
        <a:off x="1992541" y="2542604"/>
        <a:ext cx="1893667" cy="1513976"/>
      </dsp:txXfrm>
    </dsp:sp>
    <dsp:sp modelId="{5F26A9A4-C22F-414F-8D32-51CAE0CAA006}">
      <dsp:nvSpPr>
        <dsp:cNvPr id="0" name=""/>
        <dsp:cNvSpPr/>
      </dsp:nvSpPr>
      <dsp:spPr>
        <a:xfrm>
          <a:off x="3581399" y="2031470"/>
          <a:ext cx="739243" cy="642820"/>
        </a:xfrm>
        <a:prstGeom prst="circularArrow">
          <a:avLst/>
        </a:prstGeom>
        <a:solidFill>
          <a:srgbClr val="FFC000"/>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4593185-F193-4746-99C1-4B63DA551D0B}">
      <dsp:nvSpPr>
        <dsp:cNvPr id="0" name=""/>
        <dsp:cNvSpPr/>
      </dsp:nvSpPr>
      <dsp:spPr>
        <a:xfrm rot="10800000">
          <a:off x="3581399" y="2278709"/>
          <a:ext cx="739243" cy="642820"/>
        </a:xfrm>
        <a:prstGeom prst="circularArrow">
          <a:avLst/>
        </a:prstGeom>
        <a:solidFill>
          <a:srgbClr val="FFC000"/>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2E6F2-6B85-491A-8051-AFF4925FBEF7}" type="datetimeFigureOut">
              <a:rPr lang="en-US" smtClean="0"/>
              <a:pPr/>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4788F-517C-4AEB-820E-5F54D433324C}" type="slidenum">
              <a:rPr lang="en-US" smtClean="0"/>
              <a:pPr/>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Social computing denotes the hardware, software, and applications (including social network and web 2.0 software</a:t>
            </a:r>
            <a:r>
              <a:rPr lang="en-US" sz="1200" kern="1200">
                <a:solidFill>
                  <a:schemeClr val="tx1"/>
                </a:solidFill>
                <a:latin typeface="+mn-lt"/>
                <a:ea typeface="+mn-ea"/>
                <a:cs typeface="+mn-cs"/>
              </a:rPr>
              <a:t>) to support </a:t>
            </a:r>
            <a:r>
              <a:rPr lang="en-US" sz="1200" kern="1200" dirty="0">
                <a:solidFill>
                  <a:schemeClr val="tx1"/>
                </a:solidFill>
                <a:latin typeface="+mn-lt"/>
                <a:ea typeface="+mn-ea"/>
                <a:cs typeface="+mn-cs"/>
              </a:rPr>
              <a:t>any sort of social behavior and enables people to us computing devices to interact with one another or communicate through .</a:t>
            </a:r>
          </a:p>
        </p:txBody>
      </p:sp>
      <p:sp>
        <p:nvSpPr>
          <p:cNvPr id="4" name="Slide Number Placeholder 3"/>
          <p:cNvSpPr>
            <a:spLocks noGrp="1"/>
          </p:cNvSpPr>
          <p:nvPr>
            <p:ph type="sldNum" sz="quarter" idx="10"/>
          </p:nvPr>
        </p:nvSpPr>
        <p:spPr/>
        <p:txBody>
          <a:bodyPr/>
          <a:lstStyle/>
          <a:p>
            <a:pPr>
              <a:defRPr/>
            </a:pPr>
            <a:fld id="{53D6CA56-058C-48B2-AB9A-82811F1BAC87}"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3D6CA56-058C-48B2-AB9A-82811F1BAC87}"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79095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411458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966815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69324710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9218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9342729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650960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1060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79792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92783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7713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pPr/>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3020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46102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pPr/>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0318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88289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59080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pPr/>
              <a:t>3/22/2022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2356849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Information </a:t>
            </a:r>
            <a:br>
              <a:rPr lang="en-US" altLang="zh-MO" sz="4400" dirty="0"/>
            </a:br>
            <a:r>
              <a:rPr lang="en-US" altLang="zh-MO" sz="4400" dirty="0"/>
              <a:t>Systems Management  </a:t>
            </a:r>
            <a:br>
              <a:rPr lang="en-US" altLang="zh-MO" sz="4400" dirty="0"/>
            </a:br>
            <a:br>
              <a:rPr lang="en-US" altLang="zh-MO" dirty="0"/>
            </a:br>
            <a:r>
              <a:rPr lang="en-US" altLang="zh-MO" dirty="0"/>
              <a:t>Section 9 </a:t>
            </a:r>
            <a:br>
              <a:rPr lang="en-US" altLang="zh-MO" dirty="0"/>
            </a:br>
            <a:r>
              <a:rPr lang="en-US" altLang="zh-MO" dirty="0"/>
              <a:t>Social Computing: How should it be </a:t>
            </a:r>
            <a:r>
              <a:rPr lang="en-US" altLang="zh-MO"/>
              <a:t>managed?  </a:t>
            </a:r>
            <a:r>
              <a:rPr lang="en-US" altLang="zh-MO" sz="3600"/>
              <a:t>   </a:t>
            </a: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lstStyle/>
          <a:p>
            <a:endParaRPr lang="zh-MO" altLang="en-US" dirty="0"/>
          </a:p>
        </p:txBody>
      </p:sp>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t>Case Studies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707676"/>
            <a:ext cx="10330933" cy="964290"/>
          </a:xfrm>
        </p:spPr>
        <p:txBody>
          <a:bodyPr/>
          <a:lstStyle/>
          <a:p>
            <a:r>
              <a:rPr lang="en-US" dirty="0"/>
              <a:t>Organizational Implications</a:t>
            </a:r>
          </a:p>
        </p:txBody>
      </p:sp>
      <p:sp>
        <p:nvSpPr>
          <p:cNvPr id="3" name="Content Placeholder 2"/>
          <p:cNvSpPr>
            <a:spLocks noGrp="1"/>
          </p:cNvSpPr>
          <p:nvPr>
            <p:ph idx="1"/>
          </p:nvPr>
        </p:nvSpPr>
        <p:spPr/>
        <p:txBody>
          <a:bodyPr>
            <a:normAutofit/>
          </a:bodyPr>
          <a:lstStyle/>
          <a:p>
            <a:r>
              <a:rPr lang="en-US" dirty="0">
                <a:solidFill>
                  <a:srgbClr val="0070C0"/>
                </a:solidFill>
              </a:rPr>
              <a:t>More flexible organizational behavior</a:t>
            </a:r>
            <a:r>
              <a:rPr lang="en-US" dirty="0"/>
              <a:t>: Most social computing applications share the following characteristics:</a:t>
            </a:r>
          </a:p>
          <a:p>
            <a:pPr lvl="1"/>
            <a:r>
              <a:rPr lang="en-US" b="1" dirty="0"/>
              <a:t>Dynamic Participation </a:t>
            </a:r>
            <a:r>
              <a:rPr lang="en-US" dirty="0"/>
              <a:t>- through contribution and feedback</a:t>
            </a:r>
          </a:p>
          <a:p>
            <a:pPr lvl="1"/>
            <a:r>
              <a:rPr lang="en-US" b="1" dirty="0"/>
              <a:t>Openness</a:t>
            </a:r>
            <a:r>
              <a:rPr lang="en-US" dirty="0"/>
              <a:t> in a variety of ways, such as voting, feedback, sharing information and comments</a:t>
            </a:r>
          </a:p>
          <a:p>
            <a:pPr lvl="1"/>
            <a:r>
              <a:rPr lang="en-US" b="1" dirty="0"/>
              <a:t>Conversation</a:t>
            </a:r>
          </a:p>
          <a:p>
            <a:pPr lvl="1"/>
            <a:r>
              <a:rPr lang="en-US" b="1" dirty="0"/>
              <a:t>Community building </a:t>
            </a:r>
            <a:r>
              <a:rPr lang="en-US" dirty="0"/>
              <a:t>by enabling those with a common interest to connect and communicate effectively</a:t>
            </a:r>
          </a:p>
        </p:txBody>
      </p:sp>
    </p:spTree>
    <p:extLst>
      <p:ext uri="{BB962C8B-B14F-4D97-AF65-F5344CB8AC3E}">
        <p14:creationId xmlns:p14="http://schemas.microsoft.com/office/powerpoint/2010/main" val="231316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Implications (Cont’d)</a:t>
            </a:r>
          </a:p>
        </p:txBody>
      </p:sp>
      <p:sp>
        <p:nvSpPr>
          <p:cNvPr id="3" name="Content Placeholder 2"/>
          <p:cNvSpPr>
            <a:spLocks noGrp="1"/>
          </p:cNvSpPr>
          <p:nvPr>
            <p:ph idx="1"/>
          </p:nvPr>
        </p:nvSpPr>
        <p:spPr/>
        <p:txBody>
          <a:bodyPr/>
          <a:lstStyle/>
          <a:p>
            <a:r>
              <a:rPr lang="en-US" dirty="0">
                <a:solidFill>
                  <a:srgbClr val="0070C0"/>
                </a:solidFill>
              </a:rPr>
              <a:t>New ways to manage digital contents</a:t>
            </a:r>
            <a:r>
              <a:rPr lang="en-US" dirty="0"/>
              <a:t>: </a:t>
            </a:r>
          </a:p>
          <a:p>
            <a:pPr lvl="1"/>
            <a:r>
              <a:rPr lang="en-US" dirty="0"/>
              <a:t>Social computing applications offer new ways of searching, managing, and effectively utilizing digital contents. </a:t>
            </a:r>
          </a:p>
          <a:p>
            <a:pPr lvl="1"/>
            <a:r>
              <a:rPr lang="en-US" dirty="0"/>
              <a:t>A variety of social computing applications are designed for improved information management. RSS feeds, improved search tools, tagging, blogs, personal home pages, and virtual worlds are some of the tools that will give information context and make it easier to find and use in the future.</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91856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Implications (Cont’d)</a:t>
            </a:r>
          </a:p>
        </p:txBody>
      </p:sp>
      <p:sp>
        <p:nvSpPr>
          <p:cNvPr id="3" name="Content Placeholder 2"/>
          <p:cNvSpPr>
            <a:spLocks noGrp="1"/>
          </p:cNvSpPr>
          <p:nvPr>
            <p:ph idx="1"/>
          </p:nvPr>
        </p:nvSpPr>
        <p:spPr/>
        <p:txBody>
          <a:bodyPr/>
          <a:lstStyle/>
          <a:p>
            <a:r>
              <a:rPr lang="en-US" dirty="0">
                <a:solidFill>
                  <a:srgbClr val="0070C0"/>
                </a:solidFill>
              </a:rPr>
              <a:t>New styles of management</a:t>
            </a:r>
            <a:r>
              <a:rPr lang="en-US" dirty="0"/>
              <a:t>: </a:t>
            </a:r>
          </a:p>
          <a:p>
            <a:pPr lvl="1"/>
            <a:r>
              <a:rPr lang="en-US" dirty="0"/>
              <a:t>In the past, organizations have forbidden the personal use of such technologies as telephones and the Internet and, now, social computing, the trend is toward an environment where we are always available to both our work and personal lives. This will necessitate a change of management style and metrics.</a:t>
            </a:r>
          </a:p>
          <a:p>
            <a:pPr lvl="1"/>
            <a:r>
              <a:rPr lang="en-US" dirty="0"/>
              <a:t>“ </a:t>
            </a:r>
            <a:r>
              <a:rPr lang="en-US" dirty="0">
                <a:solidFill>
                  <a:srgbClr val="0070C0"/>
                </a:solidFill>
              </a:rPr>
              <a:t>We need to focus more on people’s outputs</a:t>
            </a:r>
            <a:r>
              <a:rPr lang="en-US" dirty="0"/>
              <a:t>. We don’t live in a clocking-in environment anymore. We should care about what people deliver and their accountabilities.”</a:t>
            </a:r>
          </a:p>
          <a:p>
            <a:pPr lvl="1"/>
            <a:r>
              <a:rPr lang="en-US" dirty="0"/>
              <a:t>This suggests that </a:t>
            </a:r>
            <a:r>
              <a:rPr lang="en-US" dirty="0">
                <a:solidFill>
                  <a:srgbClr val="0070C0"/>
                </a:solidFill>
              </a:rPr>
              <a:t>employers will have to trust their staff </a:t>
            </a:r>
            <a:r>
              <a:rPr lang="en-US" dirty="0"/>
              <a:t>in situations where they are unsupervised and that employees will have to inculcate organizational values and expectations and be expected to apply them appropriately wherever they are.</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981718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Implications (Cont’d)</a:t>
            </a:r>
          </a:p>
        </p:txBody>
      </p:sp>
      <p:sp>
        <p:nvSpPr>
          <p:cNvPr id="3" name="Content Placeholder 2"/>
          <p:cNvSpPr>
            <a:spLocks noGrp="1"/>
          </p:cNvSpPr>
          <p:nvPr>
            <p:ph idx="1"/>
          </p:nvPr>
        </p:nvSpPr>
        <p:spPr>
          <a:xfrm>
            <a:off x="1371600" y="1650090"/>
            <a:ext cx="10330932" cy="5039034"/>
          </a:xfrm>
        </p:spPr>
        <p:txBody>
          <a:bodyPr>
            <a:normAutofit/>
          </a:bodyPr>
          <a:lstStyle/>
          <a:p>
            <a:r>
              <a:rPr lang="en-US" dirty="0">
                <a:solidFill>
                  <a:srgbClr val="0070C0"/>
                </a:solidFill>
              </a:rPr>
              <a:t>Adaptive organizational designs</a:t>
            </a:r>
            <a:r>
              <a:rPr lang="en-US" dirty="0">
                <a:solidFill>
                  <a:schemeClr val="tx1"/>
                </a:solidFill>
              </a:rPr>
              <a:t>:</a:t>
            </a:r>
          </a:p>
          <a:p>
            <a:pPr lvl="1"/>
            <a:r>
              <a:rPr lang="en-US" dirty="0"/>
              <a:t>The effect of the above changes will mean a shift in how organizations function. </a:t>
            </a:r>
          </a:p>
          <a:p>
            <a:pPr lvl="1"/>
            <a:r>
              <a:rPr lang="en-US" dirty="0"/>
              <a:t>Organizations will become more open and flexible. Many traditional organizational boundaries will be broken down and that there will be less structure and greater agility in a variety of areas:</a:t>
            </a:r>
          </a:p>
          <a:p>
            <a:pPr lvl="2"/>
            <a:r>
              <a:rPr lang="en-US" dirty="0"/>
              <a:t>Roles people play will tend to be situational rather than fixed.</a:t>
            </a:r>
          </a:p>
          <a:p>
            <a:pPr lvl="2"/>
            <a:r>
              <a:rPr lang="en-US" dirty="0"/>
              <a:t>Flatter structures with fewer layers of control.</a:t>
            </a:r>
          </a:p>
          <a:p>
            <a:pPr lvl="2"/>
            <a:r>
              <a:rPr lang="en-US" dirty="0"/>
              <a:t>More reliance on other forms of control (e.g., deliverables, accountabilities, ethics and audits)</a:t>
            </a:r>
          </a:p>
          <a:p>
            <a:pPr lvl="2"/>
            <a:r>
              <a:rPr lang="en-US" dirty="0"/>
              <a:t>The breaking down of traditional internal boundaries between business units.</a:t>
            </a:r>
          </a:p>
          <a:p>
            <a:pPr lvl="2"/>
            <a:r>
              <a:rPr lang="en-US" dirty="0"/>
              <a:t>Continuously evolving business models and sources of value.</a:t>
            </a:r>
          </a:p>
          <a:p>
            <a:pPr lvl="1"/>
            <a:r>
              <a:rPr lang="en-US" dirty="0"/>
              <a:t>It is likely that new organizational designs will combine the best of traditional approaches to management and value creation with new control, accountability, and decision-making mechanisms.</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372016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Implications (Cont’d)</a:t>
            </a:r>
          </a:p>
        </p:txBody>
      </p:sp>
      <p:sp>
        <p:nvSpPr>
          <p:cNvPr id="3" name="Content Placeholder 2"/>
          <p:cNvSpPr>
            <a:spLocks noGrp="1"/>
          </p:cNvSpPr>
          <p:nvPr>
            <p:ph idx="1"/>
          </p:nvPr>
        </p:nvSpPr>
        <p:spPr/>
        <p:txBody>
          <a:bodyPr/>
          <a:lstStyle/>
          <a:p>
            <a:r>
              <a:rPr lang="en-US"/>
              <a:t>Most companies currently have no policies governing the acceptable use of social computing and some even deny their employees access to these tools.</a:t>
            </a:r>
          </a:p>
          <a:p>
            <a:r>
              <a:rPr lang="en-US"/>
              <a:t>Major changes anticipated:</a:t>
            </a:r>
          </a:p>
          <a:p>
            <a:pPr lvl="1"/>
            <a:r>
              <a:rPr lang="en-US"/>
              <a:t>Innovation will move from a top-down to a bottom-up model</a:t>
            </a:r>
          </a:p>
          <a:p>
            <a:pPr lvl="1"/>
            <a:r>
              <a:rPr lang="en-US"/>
              <a:t>Value will move from ownership to experiences</a:t>
            </a:r>
          </a:p>
          <a:p>
            <a:pPr lvl="1"/>
            <a:r>
              <a:rPr lang="en-US"/>
              <a:t>Power will shift from institutions to communities</a:t>
            </a:r>
            <a:endParaRPr lang="en-US" dirty="0"/>
          </a:p>
        </p:txBody>
      </p:sp>
    </p:spTree>
    <p:extLst>
      <p:ext uri="{BB962C8B-B14F-4D97-AF65-F5344CB8AC3E}">
        <p14:creationId xmlns:p14="http://schemas.microsoft.com/office/powerpoint/2010/main" val="11196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Social Computing Strategy</a:t>
            </a:r>
          </a:p>
        </p:txBody>
      </p:sp>
      <p:sp>
        <p:nvSpPr>
          <p:cNvPr id="4" name="Slide Number Placeholder 3"/>
          <p:cNvSpPr>
            <a:spLocks noGrp="1"/>
          </p:cNvSpPr>
          <p:nvPr>
            <p:ph type="sldNum" sz="quarter" idx="12"/>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820635" y="1756681"/>
            <a:ext cx="8847365" cy="4423683"/>
          </a:xfrm>
          <a:prstGeom prst="rect">
            <a:avLst/>
          </a:prstGeom>
          <a:noFill/>
          <a:ln w="9525">
            <a:noFill/>
            <a:miter lim="800000"/>
            <a:headEnd/>
            <a:tailEnd/>
          </a:ln>
        </p:spPr>
      </p:pic>
    </p:spTree>
    <p:extLst>
      <p:ext uri="{BB962C8B-B14F-4D97-AF65-F5344CB8AC3E}">
        <p14:creationId xmlns:p14="http://schemas.microsoft.com/office/powerpoint/2010/main" val="272467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Social Computing Strategy (Cont’d)</a:t>
            </a:r>
          </a:p>
        </p:txBody>
      </p:sp>
      <p:sp>
        <p:nvSpPr>
          <p:cNvPr id="3" name="Content Placeholder 2"/>
          <p:cNvSpPr>
            <a:spLocks noGrp="1"/>
          </p:cNvSpPr>
          <p:nvPr>
            <p:ph idx="1"/>
          </p:nvPr>
        </p:nvSpPr>
        <p:spPr/>
        <p:txBody>
          <a:bodyPr/>
          <a:lstStyle/>
          <a:p>
            <a:r>
              <a:rPr lang="en-AU" dirty="0">
                <a:solidFill>
                  <a:srgbClr val="0070C0"/>
                </a:solidFill>
              </a:rPr>
              <a:t>Strategy Rationalization</a:t>
            </a:r>
            <a:r>
              <a:rPr lang="en-AU" dirty="0"/>
              <a:t>:</a:t>
            </a:r>
          </a:p>
          <a:p>
            <a:pPr lvl="1"/>
            <a:r>
              <a:rPr lang="en-AU" dirty="0"/>
              <a:t>Different industries and departments may have different implementation focus and strategy.</a:t>
            </a:r>
          </a:p>
          <a:p>
            <a:pPr lvl="1"/>
            <a:r>
              <a:rPr lang="en-AU" dirty="0"/>
              <a:t>Defining the scope of a social initiative helps craft a focused and effective </a:t>
            </a:r>
            <a:r>
              <a:rPr lang="en-AU" dirty="0">
                <a:solidFill>
                  <a:srgbClr val="FF0000"/>
                </a:solidFill>
              </a:rPr>
              <a:t>vision</a:t>
            </a:r>
            <a:r>
              <a:rPr lang="en-AU" dirty="0"/>
              <a:t>, which provides </a:t>
            </a:r>
            <a:r>
              <a:rPr lang="en-AU" dirty="0" err="1"/>
              <a:t>aspirational</a:t>
            </a:r>
            <a:r>
              <a:rPr lang="en-AU" dirty="0"/>
              <a:t> statements of positive outcomes that will come from investing in social computing.</a:t>
            </a:r>
          </a:p>
          <a:p>
            <a:pPr lvl="1"/>
            <a:r>
              <a:rPr lang="en-AU" dirty="0"/>
              <a:t>The vision statement should clearly define who will benefit from the initiative, describe the social activities and behaviours that are desired, and detail the benefits that the organization hopes to gain from it.</a:t>
            </a:r>
            <a:endParaRPr lang="en-US" dirty="0"/>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Social Computing Strategy (Cont’d)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18</a:t>
            </a:fld>
            <a:endParaRPr lang="en-US"/>
          </a:p>
        </p:txBody>
      </p:sp>
      <p:pic>
        <p:nvPicPr>
          <p:cNvPr id="2050" name="Picture 2"/>
          <p:cNvPicPr>
            <a:picLocks noChangeAspect="1" noChangeArrowheads="1"/>
          </p:cNvPicPr>
          <p:nvPr/>
        </p:nvPicPr>
        <p:blipFill>
          <a:blip r:embed="rId2"/>
          <a:srcRect/>
          <a:stretch>
            <a:fillRect/>
          </a:stretch>
        </p:blipFill>
        <p:spPr bwMode="auto">
          <a:xfrm>
            <a:off x="986068" y="1898363"/>
            <a:ext cx="8667750" cy="48450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Social Computing Strategy (Cont’d)</a:t>
            </a:r>
          </a:p>
        </p:txBody>
      </p:sp>
      <p:sp>
        <p:nvSpPr>
          <p:cNvPr id="3" name="Content Placeholder 2"/>
          <p:cNvSpPr>
            <a:spLocks noGrp="1"/>
          </p:cNvSpPr>
          <p:nvPr>
            <p:ph idx="1"/>
          </p:nvPr>
        </p:nvSpPr>
        <p:spPr>
          <a:xfrm>
            <a:off x="1371600" y="1518557"/>
            <a:ext cx="10330932" cy="4602902"/>
          </a:xfrm>
        </p:spPr>
        <p:txBody>
          <a:bodyPr/>
          <a:lstStyle/>
          <a:p>
            <a:endParaRPr lang="en-AU" dirty="0">
              <a:solidFill>
                <a:srgbClr val="0070C0"/>
              </a:solidFill>
            </a:endParaRPr>
          </a:p>
          <a:p>
            <a:r>
              <a:rPr lang="en-AU" dirty="0">
                <a:solidFill>
                  <a:srgbClr val="0070C0"/>
                </a:solidFill>
              </a:rPr>
              <a:t>Social valuation</a:t>
            </a:r>
            <a:r>
              <a:rPr lang="en-AU" dirty="0"/>
              <a: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19</a:t>
            </a:fld>
            <a:endParaRPr lang="en-US"/>
          </a:p>
        </p:txBody>
      </p:sp>
      <p:pic>
        <p:nvPicPr>
          <p:cNvPr id="3074" name="Picture 2"/>
          <p:cNvPicPr>
            <a:picLocks noChangeAspect="1" noChangeArrowheads="1"/>
          </p:cNvPicPr>
          <p:nvPr/>
        </p:nvPicPr>
        <p:blipFill>
          <a:blip r:embed="rId2"/>
          <a:srcRect/>
          <a:stretch>
            <a:fillRect/>
          </a:stretch>
        </p:blipFill>
        <p:spPr bwMode="auto">
          <a:xfrm>
            <a:off x="578841" y="2295465"/>
            <a:ext cx="8808440" cy="432531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a:t>
            </a:r>
            <a:endParaRPr lang="en-US" dirty="0"/>
          </a:p>
        </p:txBody>
      </p:sp>
      <p:sp>
        <p:nvSpPr>
          <p:cNvPr id="3" name="Content Placeholder 2"/>
          <p:cNvSpPr>
            <a:spLocks noGrp="1"/>
          </p:cNvSpPr>
          <p:nvPr>
            <p:ph idx="1"/>
          </p:nvPr>
        </p:nvSpPr>
        <p:spPr/>
        <p:txBody>
          <a:bodyPr>
            <a:normAutofit/>
          </a:bodyPr>
          <a:lstStyle/>
          <a:p>
            <a:r>
              <a:rPr lang="en-US" dirty="0"/>
              <a:t>For the past several decades, large organizations have been in the forefront of deploying new technologies, but in recent years, some IT managers have noticed that they are no longer on the leading edge of technology usage.</a:t>
            </a:r>
          </a:p>
          <a:p>
            <a:r>
              <a:rPr lang="en-US" dirty="0"/>
              <a:t>With the mutual maturation of the personal computer and the Internet, the “bleeding edge” has been taken over by individuals who are persistently finding new and different ways to use technology for their personal benefit.</a:t>
            </a:r>
          </a:p>
          <a:p>
            <a:r>
              <a:rPr lang="en-US" dirty="0"/>
              <a:t>Interpersonal computing applications enabled by the Internet have considerable strategic potential if they can be effectively managed.</a:t>
            </a:r>
          </a:p>
          <a:p>
            <a:r>
              <a:rPr lang="en-US" dirty="0"/>
              <a:t>To examines our current understanding of social computing in organizations, describes the concept and provide a brief introduction to the different computing that can be referred to by this label.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Social Computing Strategy (Cont’d)</a:t>
            </a:r>
          </a:p>
        </p:txBody>
      </p:sp>
      <p:sp>
        <p:nvSpPr>
          <p:cNvPr id="3" name="Content Placeholder 2"/>
          <p:cNvSpPr>
            <a:spLocks noGrp="1"/>
          </p:cNvSpPr>
          <p:nvPr>
            <p:ph idx="1"/>
          </p:nvPr>
        </p:nvSpPr>
        <p:spPr/>
        <p:txBody>
          <a:bodyPr/>
          <a:lstStyle/>
          <a:p>
            <a:r>
              <a:rPr lang="en-AU" dirty="0">
                <a:solidFill>
                  <a:srgbClr val="0070C0"/>
                </a:solidFill>
              </a:rPr>
              <a:t>Social valuation (cont’d)</a:t>
            </a:r>
            <a:r>
              <a:rPr lang="en-AU" dirty="0"/>
              <a:t>:</a:t>
            </a:r>
          </a:p>
          <a:p>
            <a:pPr lvl="1"/>
            <a:r>
              <a:rPr lang="en-AU" dirty="0"/>
              <a:t>Different organizations may focus on different benefit areas but the key is to tie the targeted benefits to the organization’s business objectives and then to tie the business objectives to the business drivers that affect the organization.</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20</a:t>
            </a:fld>
            <a:endParaRPr lang="en-US"/>
          </a:p>
        </p:txBody>
      </p:sp>
      <p:pic>
        <p:nvPicPr>
          <p:cNvPr id="4098" name="Picture 2"/>
          <p:cNvPicPr>
            <a:picLocks noChangeAspect="1" noChangeArrowheads="1"/>
          </p:cNvPicPr>
          <p:nvPr/>
        </p:nvPicPr>
        <p:blipFill>
          <a:blip r:embed="rId2"/>
          <a:srcRect/>
          <a:stretch>
            <a:fillRect/>
          </a:stretch>
        </p:blipFill>
        <p:spPr bwMode="auto">
          <a:xfrm>
            <a:off x="604008" y="3355596"/>
            <a:ext cx="8472880" cy="31019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Social Computing Strategy (Cont’d)</a:t>
            </a:r>
          </a:p>
        </p:txBody>
      </p:sp>
      <p:sp>
        <p:nvSpPr>
          <p:cNvPr id="3" name="Content Placeholder 2"/>
          <p:cNvSpPr>
            <a:spLocks noGrp="1"/>
          </p:cNvSpPr>
          <p:nvPr>
            <p:ph idx="1"/>
          </p:nvPr>
        </p:nvSpPr>
        <p:spPr/>
        <p:txBody>
          <a:bodyPr/>
          <a:lstStyle/>
          <a:p>
            <a:r>
              <a:rPr lang="en-AU" dirty="0">
                <a:solidFill>
                  <a:srgbClr val="0070C0"/>
                </a:solidFill>
              </a:rPr>
              <a:t>Business transformation planning</a:t>
            </a:r>
            <a:r>
              <a:rPr lang="en-AU" dirty="0"/>
              <a:t>:</a:t>
            </a:r>
          </a:p>
          <a:p>
            <a:pPr lvl="1"/>
            <a:r>
              <a:rPr lang="en-AU" dirty="0">
                <a:solidFill>
                  <a:schemeClr val="tx1"/>
                </a:solidFill>
              </a:rPr>
              <a:t>Understand how individuals start out as consumers and gradually become a co-</a:t>
            </a:r>
            <a:r>
              <a:rPr lang="en-AU" dirty="0" err="1">
                <a:solidFill>
                  <a:schemeClr val="tx1"/>
                </a:solidFill>
              </a:rPr>
              <a:t>creater</a:t>
            </a:r>
            <a:r>
              <a:rPr lang="en-AU" dirty="0">
                <a:solidFill>
                  <a:schemeClr val="tx1"/>
                </a:solidFill>
              </a:rPr>
              <a:t>. The phases involved are:</a:t>
            </a:r>
          </a:p>
          <a:p>
            <a:pPr lvl="2"/>
            <a:r>
              <a:rPr lang="en-AU" dirty="0">
                <a:solidFill>
                  <a:schemeClr val="tx1"/>
                </a:solidFill>
              </a:rPr>
              <a:t>Consume: Weak connection to the community, success is when something is found that’s useful, largely monitoring incoming information.</a:t>
            </a:r>
          </a:p>
          <a:p>
            <a:pPr lvl="2"/>
            <a:r>
              <a:rPr lang="en-AU" dirty="0">
                <a:solidFill>
                  <a:schemeClr val="tx1"/>
                </a:solidFill>
              </a:rPr>
              <a:t>Convey: Early blogs, micro-blogs, and posts to express and share interests, opinions and trends.</a:t>
            </a:r>
          </a:p>
          <a:p>
            <a:pPr lvl="2"/>
            <a:r>
              <a:rPr lang="en-AU" dirty="0">
                <a:solidFill>
                  <a:schemeClr val="tx1"/>
                </a:solidFill>
              </a:rPr>
              <a:t>Connect: Discover and share with others who have a common interest.</a:t>
            </a:r>
          </a:p>
          <a:p>
            <a:pPr lvl="2"/>
            <a:r>
              <a:rPr lang="en-AU" dirty="0">
                <a:solidFill>
                  <a:schemeClr val="tx1"/>
                </a:solidFill>
              </a:rPr>
              <a:t>Cooperate: Form affiliations and align actions toward a common goal.</a:t>
            </a:r>
          </a:p>
          <a:p>
            <a:pPr lvl="2"/>
            <a:r>
              <a:rPr lang="en-AU" dirty="0">
                <a:solidFill>
                  <a:schemeClr val="tx1"/>
                </a:solidFill>
              </a:rPr>
              <a:t>Co-create: Shape and joint solution or creation.</a:t>
            </a: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Social Computing Strategy (Cont’d)</a:t>
            </a:r>
          </a:p>
        </p:txBody>
      </p:sp>
      <p:sp>
        <p:nvSpPr>
          <p:cNvPr id="3" name="Content Placeholder 2"/>
          <p:cNvSpPr>
            <a:spLocks noGrp="1"/>
          </p:cNvSpPr>
          <p:nvPr>
            <p:ph idx="1"/>
          </p:nvPr>
        </p:nvSpPr>
        <p:spPr/>
        <p:txBody>
          <a:bodyPr/>
          <a:lstStyle/>
          <a:p>
            <a:r>
              <a:rPr lang="en-AU" dirty="0">
                <a:solidFill>
                  <a:srgbClr val="0070C0"/>
                </a:solidFill>
              </a:rPr>
              <a:t>Business transformation planning (cont’d)</a:t>
            </a:r>
            <a:r>
              <a:rPr lang="en-AU" dirty="0"/>
              <a:t>:</a:t>
            </a:r>
          </a:p>
          <a:p>
            <a:pPr lvl="1"/>
            <a:r>
              <a:rPr lang="en-AU" dirty="0">
                <a:solidFill>
                  <a:schemeClr val="tx1"/>
                </a:solidFill>
              </a:rPr>
              <a:t>Create </a:t>
            </a:r>
            <a:r>
              <a:rPr lang="en-AU" dirty="0">
                <a:solidFill>
                  <a:srgbClr val="FF0000"/>
                </a:solidFill>
              </a:rPr>
              <a:t>usage scenarios </a:t>
            </a:r>
            <a:r>
              <a:rPr lang="en-AU" dirty="0">
                <a:solidFill>
                  <a:schemeClr val="tx1"/>
                </a:solidFill>
              </a:rPr>
              <a:t>to bring vision to life and to assess the people, business and technology capabilities that are required to enable them.</a:t>
            </a:r>
          </a:p>
          <a:p>
            <a:pPr lvl="1"/>
            <a:r>
              <a:rPr lang="en-AU" dirty="0">
                <a:solidFill>
                  <a:schemeClr val="tx1"/>
                </a:solidFill>
              </a:rPr>
              <a:t>Assess the current state of the computing environment and perform a </a:t>
            </a:r>
            <a:r>
              <a:rPr lang="en-AU" dirty="0">
                <a:solidFill>
                  <a:srgbClr val="FF0000"/>
                </a:solidFill>
              </a:rPr>
              <a:t>gap analysis</a:t>
            </a:r>
            <a:r>
              <a:rPr lang="en-AU" dirty="0">
                <a:solidFill>
                  <a:schemeClr val="tx1"/>
                </a:solidFill>
              </a:rPr>
              <a:t>.</a:t>
            </a:r>
          </a:p>
          <a:p>
            <a:pPr lvl="1"/>
            <a:r>
              <a:rPr lang="en-AU" dirty="0"/>
              <a:t>Be aware of organization </a:t>
            </a:r>
            <a:r>
              <a:rPr lang="en-AU" dirty="0">
                <a:solidFill>
                  <a:srgbClr val="FF0000"/>
                </a:solidFill>
              </a:rPr>
              <a:t>cultural issues</a:t>
            </a:r>
            <a:r>
              <a:rPr lang="en-AU" dirty="0"/>
              <a:t>.</a:t>
            </a:r>
          </a:p>
          <a:p>
            <a:pPr lvl="1"/>
            <a:r>
              <a:rPr lang="en-AU" dirty="0"/>
              <a:t>Establish </a:t>
            </a:r>
            <a:r>
              <a:rPr lang="en-AU" dirty="0">
                <a:solidFill>
                  <a:srgbClr val="FF0000"/>
                </a:solidFill>
              </a:rPr>
              <a:t>policies</a:t>
            </a:r>
            <a:r>
              <a:rPr lang="en-AU" dirty="0"/>
              <a:t> and </a:t>
            </a:r>
            <a:r>
              <a:rPr lang="en-AU" dirty="0">
                <a:solidFill>
                  <a:srgbClr val="FF0000"/>
                </a:solidFill>
              </a:rPr>
              <a:t>incentives</a:t>
            </a:r>
            <a:r>
              <a:rPr lang="en-AU" dirty="0"/>
              <a:t> to motivate sharing of knowledge.</a:t>
            </a:r>
          </a:p>
          <a:p>
            <a:pPr lvl="2"/>
            <a:r>
              <a:rPr lang="en-AU" dirty="0"/>
              <a:t>Examples: </a:t>
            </a:r>
            <a:r>
              <a:rPr lang="en-AU" dirty="0" err="1">
                <a:solidFill>
                  <a:srgbClr val="FF0000"/>
                </a:solidFill>
              </a:rPr>
              <a:t>gamification</a:t>
            </a:r>
            <a:r>
              <a:rPr lang="en-AU" dirty="0"/>
              <a:t>, social rewards such as badges and employee recognition.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 for IT Managers</a:t>
            </a:r>
          </a:p>
        </p:txBody>
      </p:sp>
      <p:sp>
        <p:nvSpPr>
          <p:cNvPr id="3" name="Content Placeholder 2"/>
          <p:cNvSpPr>
            <a:spLocks noGrp="1"/>
          </p:cNvSpPr>
          <p:nvPr>
            <p:ph idx="1"/>
          </p:nvPr>
        </p:nvSpPr>
        <p:spPr/>
        <p:txBody>
          <a:bodyPr>
            <a:normAutofit/>
          </a:bodyPr>
          <a:lstStyle/>
          <a:p>
            <a:r>
              <a:rPr lang="en-US" dirty="0"/>
              <a:t>“Social computing is a challenge in our locked down environment. Our information security principles conflict with social computing.”</a:t>
            </a:r>
          </a:p>
          <a:p>
            <a:r>
              <a:rPr lang="en-US" dirty="0"/>
              <a:t>“We need to change but we also need to protect our corporate assets. We really need to be developing policies for how to do this.”</a:t>
            </a:r>
          </a:p>
          <a:p>
            <a:r>
              <a:rPr lang="en-US" dirty="0">
                <a:solidFill>
                  <a:srgbClr val="0070C0"/>
                </a:solidFill>
              </a:rPr>
              <a:t>Short business horizons</a:t>
            </a:r>
            <a:r>
              <a:rPr lang="en-US" dirty="0"/>
              <a:t>: As has often seen in the past, business leaders have a much shorter time horizon in their thinking than IT and are often not prepared to anticipate or explore new technologies and their implications. Then, when the technology hits public awareness, they want it yesterday!</a:t>
            </a:r>
          </a:p>
          <a:p>
            <a:r>
              <a:rPr lang="en-US" dirty="0">
                <a:solidFill>
                  <a:srgbClr val="0070C0"/>
                </a:solidFill>
              </a:rPr>
              <a:t>Resources</a:t>
            </a:r>
            <a:r>
              <a:rPr lang="en-US" dirty="0"/>
              <a:t>: Social computing is touted as an effective collaboration and innovation tool but using it for this purpose requires support and facilitation.</a:t>
            </a:r>
          </a:p>
        </p:txBody>
      </p:sp>
    </p:spTree>
    <p:extLst>
      <p:ext uri="{BB962C8B-B14F-4D97-AF65-F5344CB8AC3E}">
        <p14:creationId xmlns:p14="http://schemas.microsoft.com/office/powerpoint/2010/main" val="2240007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 for IT Managers (Cont’d)</a:t>
            </a:r>
          </a:p>
        </p:txBody>
      </p:sp>
      <p:sp>
        <p:nvSpPr>
          <p:cNvPr id="3" name="Content Placeholder 2"/>
          <p:cNvSpPr>
            <a:spLocks noGrp="1"/>
          </p:cNvSpPr>
          <p:nvPr>
            <p:ph idx="1"/>
          </p:nvPr>
        </p:nvSpPr>
        <p:spPr/>
        <p:txBody>
          <a:bodyPr>
            <a:normAutofit/>
          </a:bodyPr>
          <a:lstStyle/>
          <a:p>
            <a:r>
              <a:rPr lang="en-US" dirty="0">
                <a:solidFill>
                  <a:srgbClr val="0070C0"/>
                </a:solidFill>
              </a:rPr>
              <a:t>Changing the culture</a:t>
            </a:r>
            <a:r>
              <a:rPr lang="en-US" dirty="0"/>
              <a:t>: IT managers recognize that organizational behavior must change if the value of social computing is to be realized. However, changing embedded cultural practices is often extremely difficult. Even where there is a strong emphasis on making information and people more accessible, social computing needs a </a:t>
            </a:r>
            <a:r>
              <a:rPr lang="en-US" dirty="0">
                <a:solidFill>
                  <a:srgbClr val="FF0000"/>
                </a:solidFill>
              </a:rPr>
              <a:t>champion</a:t>
            </a:r>
            <a:r>
              <a:rPr lang="en-US" dirty="0"/>
              <a:t> to make sure “we don’t slip back into our comfortable ways of behaving.”</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00404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Future</a:t>
            </a:r>
          </a:p>
        </p:txBody>
      </p:sp>
      <p:sp>
        <p:nvSpPr>
          <p:cNvPr id="3" name="Content Placeholder 2"/>
          <p:cNvSpPr>
            <a:spLocks noGrp="1"/>
          </p:cNvSpPr>
          <p:nvPr>
            <p:ph idx="1"/>
          </p:nvPr>
        </p:nvSpPr>
        <p:spPr/>
        <p:txBody>
          <a:bodyPr>
            <a:normAutofit lnSpcReduction="10000"/>
          </a:bodyPr>
          <a:lstStyle/>
          <a:p>
            <a:r>
              <a:rPr lang="en-US" dirty="0"/>
              <a:t>Preparing to embrace social computing:</a:t>
            </a:r>
          </a:p>
          <a:p>
            <a:pPr lvl="1"/>
            <a:r>
              <a:rPr lang="en-US" dirty="0">
                <a:solidFill>
                  <a:srgbClr val="0070C0"/>
                </a:solidFill>
              </a:rPr>
              <a:t>Experimentation</a:t>
            </a:r>
            <a:r>
              <a:rPr lang="en-US" dirty="0"/>
              <a:t>: Work on small-scale social computing experiments to gain experience and better understand their implications. These experiments include internal wikis and blogs to a corporate presence in Second Life to support instant massaging.</a:t>
            </a:r>
          </a:p>
          <a:p>
            <a:pPr lvl="1"/>
            <a:r>
              <a:rPr lang="en-US" dirty="0">
                <a:solidFill>
                  <a:srgbClr val="0070C0"/>
                </a:solidFill>
              </a:rPr>
              <a:t>Practice evolution</a:t>
            </a:r>
            <a:r>
              <a:rPr lang="en-US" dirty="0"/>
              <a:t>: One goal of experimentation is to figure out how to manage social computing effectively based on experience. For example, existing codes of conduct for Internet usage can be adapted to social computing.</a:t>
            </a:r>
          </a:p>
          <a:p>
            <a:pPr lvl="1"/>
            <a:r>
              <a:rPr lang="en-US" dirty="0">
                <a:solidFill>
                  <a:srgbClr val="0070C0"/>
                </a:solidFill>
              </a:rPr>
              <a:t>Vision</a:t>
            </a:r>
            <a:r>
              <a:rPr lang="en-US" dirty="0"/>
              <a:t>: It is important to work toward a common vision for social computing in a particular organization. Some factors that may affect the vision include demographics of the workforce, company partners, suppliers and customers; the degree to which the industry is regulated; the importance of creativity and innovation in the business; the organization’s capability for change and management’s willingness to champion, source, and support new ways of working.</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56927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828800" y="155448"/>
            <a:ext cx="8382000" cy="1252728"/>
          </a:xfrm>
        </p:spPr>
        <p:txBody>
          <a:bodyPr>
            <a:noAutofit/>
          </a:bodyPr>
          <a:lstStyle/>
          <a:p>
            <a:pPr>
              <a:defRPr/>
            </a:pPr>
            <a:r>
              <a:rPr lang="en-US" dirty="0"/>
              <a:t>The Challenge of Social Computing: IT Manager’s Perspective</a:t>
            </a:r>
            <a:endParaRPr lang="en-US" i="1" dirty="0"/>
          </a:p>
        </p:txBody>
      </p:sp>
      <p:sp>
        <p:nvSpPr>
          <p:cNvPr id="23554"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14-</a:t>
            </a:r>
            <a:fld id="{EFC022EE-F7AE-4BFD-B6C0-739409283993}" type="slidenum">
              <a:rPr lang="en-US">
                <a:solidFill>
                  <a:srgbClr val="3F3F3F"/>
                </a:solidFill>
                <a:cs typeface="Arial" charset="0"/>
              </a:rPr>
              <a:pPr fontAlgn="base">
                <a:spcBef>
                  <a:spcPct val="0"/>
                </a:spcBef>
                <a:spcAft>
                  <a:spcPct val="0"/>
                </a:spcAft>
              </a:pPr>
              <a:t>26</a:t>
            </a:fld>
            <a:endParaRPr lang="en-US">
              <a:solidFill>
                <a:srgbClr val="3F3F3F"/>
              </a:solidFill>
              <a:cs typeface="Arial" charset="0"/>
            </a:endParaRPr>
          </a:p>
        </p:txBody>
      </p:sp>
      <p:graphicFrame>
        <p:nvGraphicFramePr>
          <p:cNvPr id="2" name="Table 1"/>
          <p:cNvGraphicFramePr>
            <a:graphicFrameLocks noGrp="1"/>
          </p:cNvGraphicFramePr>
          <p:nvPr/>
        </p:nvGraphicFramePr>
        <p:xfrm>
          <a:off x="2057400" y="1600200"/>
          <a:ext cx="8077200" cy="4851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dirty="0"/>
                        <a:t>The Vision</a:t>
                      </a:r>
                    </a:p>
                  </a:txBody>
                  <a:tcPr>
                    <a:solidFill>
                      <a:srgbClr val="0066CC"/>
                    </a:solidFill>
                  </a:tcPr>
                </a:tc>
                <a:tc>
                  <a:txBody>
                    <a:bodyPr/>
                    <a:lstStyle/>
                    <a:p>
                      <a:r>
                        <a:rPr lang="en-US" dirty="0"/>
                        <a:t>The IT Manager’s  Challenge</a:t>
                      </a:r>
                    </a:p>
                  </a:txBody>
                  <a:tcPr>
                    <a:solidFill>
                      <a:srgbClr val="0066CC"/>
                    </a:solidFill>
                  </a:tcPr>
                </a:tc>
                <a:extLst>
                  <a:ext uri="{0D108BD9-81ED-4DB2-BD59-A6C34878D82A}">
                    <a16:rowId xmlns:a16="http://schemas.microsoft.com/office/drawing/2014/main" val="10000"/>
                  </a:ext>
                </a:extLst>
              </a:tr>
              <a:tr h="370840">
                <a:tc>
                  <a:txBody>
                    <a:bodyPr/>
                    <a:lstStyle/>
                    <a:p>
                      <a:r>
                        <a:rPr lang="en-US" dirty="0"/>
                        <a:t>Blurred boundaries</a:t>
                      </a:r>
                    </a:p>
                    <a:p>
                      <a:r>
                        <a:rPr lang="en-US" dirty="0"/>
                        <a:t>Collaboration and sharing</a:t>
                      </a:r>
                    </a:p>
                    <a:p>
                      <a:r>
                        <a:rPr lang="en-US" dirty="0"/>
                        <a:t>Situational applications</a:t>
                      </a:r>
                    </a:p>
                    <a:p>
                      <a:endParaRPr lang="en-US" dirty="0"/>
                    </a:p>
                    <a:p>
                      <a:r>
                        <a:rPr lang="en-US" dirty="0"/>
                        <a:t>Mass participation and accessibility</a:t>
                      </a:r>
                    </a:p>
                    <a:p>
                      <a:r>
                        <a:rPr lang="en-US" dirty="0"/>
                        <a:t>Transient information</a:t>
                      </a:r>
                    </a:p>
                    <a:p>
                      <a:r>
                        <a:rPr lang="en-US" dirty="0"/>
                        <a:t>Supports social behavior</a:t>
                      </a:r>
                    </a:p>
                    <a:p>
                      <a:r>
                        <a:rPr lang="en-US" dirty="0"/>
                        <a:t>Innovation and creativity</a:t>
                      </a:r>
                    </a:p>
                    <a:p>
                      <a:r>
                        <a:rPr lang="en-US" dirty="0"/>
                        <a:t>Viral</a:t>
                      </a:r>
                    </a:p>
                    <a:p>
                      <a:r>
                        <a:rPr lang="en-US" dirty="0"/>
                        <a:t>Dynamic</a:t>
                      </a:r>
                    </a:p>
                    <a:p>
                      <a:r>
                        <a:rPr lang="en-US" dirty="0"/>
                        <a:t>Situational roles</a:t>
                      </a:r>
                    </a:p>
                    <a:p>
                      <a:r>
                        <a:rPr lang="en-US" dirty="0"/>
                        <a:t>Social governance and etiquette</a:t>
                      </a:r>
                    </a:p>
                    <a:p>
                      <a:r>
                        <a:rPr lang="en-US" dirty="0"/>
                        <a:t>Collective intelligence; bottom-up innovation</a:t>
                      </a:r>
                    </a:p>
                    <a:p>
                      <a:r>
                        <a:rPr lang="en-US" dirty="0"/>
                        <a:t>Anywhere/anytime</a:t>
                      </a:r>
                      <a:r>
                        <a:rPr lang="en-US" baseline="0" dirty="0"/>
                        <a:t> connectivity</a:t>
                      </a:r>
                      <a:endParaRPr lang="en-US" dirty="0"/>
                    </a:p>
                  </a:txBody>
                  <a:tcPr/>
                </a:tc>
                <a:tc>
                  <a:txBody>
                    <a:bodyPr/>
                    <a:lstStyle/>
                    <a:p>
                      <a:r>
                        <a:rPr lang="en-US" dirty="0"/>
                        <a:t>Firewalls</a:t>
                      </a:r>
                    </a:p>
                    <a:p>
                      <a:r>
                        <a:rPr lang="en-US" dirty="0"/>
                        <a:t>Intellectual property and privacy protection</a:t>
                      </a:r>
                    </a:p>
                    <a:p>
                      <a:r>
                        <a:rPr lang="en-US" dirty="0"/>
                        <a:t>Maintaining</a:t>
                      </a:r>
                      <a:r>
                        <a:rPr lang="en-US" baseline="0" dirty="0"/>
                        <a:t> transactional applications and operational integrity</a:t>
                      </a:r>
                    </a:p>
                    <a:p>
                      <a:r>
                        <a:rPr lang="en-US" baseline="0" dirty="0"/>
                        <a:t>Authentication and authorization</a:t>
                      </a:r>
                    </a:p>
                    <a:p>
                      <a:r>
                        <a:rPr lang="en-US" baseline="0" dirty="0"/>
                        <a:t>Creating a permanent record</a:t>
                      </a:r>
                    </a:p>
                    <a:p>
                      <a:r>
                        <a:rPr lang="en-US" baseline="0" dirty="0"/>
                        <a:t>Support business behavior</a:t>
                      </a:r>
                    </a:p>
                    <a:p>
                      <a:r>
                        <a:rPr lang="en-US" baseline="0" dirty="0"/>
                        <a:t>Efficient use of resources</a:t>
                      </a:r>
                    </a:p>
                    <a:p>
                      <a:r>
                        <a:rPr lang="en-US" baseline="0" dirty="0"/>
                        <a:t>Secure</a:t>
                      </a:r>
                    </a:p>
                    <a:p>
                      <a:r>
                        <a:rPr lang="en-US" baseline="0" dirty="0"/>
                        <a:t>Backup</a:t>
                      </a:r>
                    </a:p>
                    <a:p>
                      <a:r>
                        <a:rPr lang="en-US" baseline="0" dirty="0"/>
                        <a:t>Regulatory accountabilities</a:t>
                      </a:r>
                    </a:p>
                    <a:p>
                      <a:r>
                        <a:rPr lang="en-US" baseline="0" dirty="0"/>
                        <a:t>Organizational governance and policy</a:t>
                      </a:r>
                    </a:p>
                    <a:p>
                      <a:r>
                        <a:rPr lang="en-US" baseline="0" dirty="0"/>
                        <a:t>Top-down business strategy</a:t>
                      </a:r>
                    </a:p>
                    <a:p>
                      <a:endParaRPr lang="en-US" baseline="0" dirty="0"/>
                    </a:p>
                    <a:p>
                      <a:r>
                        <a:rPr lang="en-US" dirty="0"/>
                        <a:t>Controlled communication</a:t>
                      </a:r>
                    </a:p>
                  </a:txBody>
                  <a:tcPr/>
                </a:tc>
                <a:extLst>
                  <a:ext uri="{0D108BD9-81ED-4DB2-BD59-A6C34878D82A}">
                    <a16:rowId xmlns:a16="http://schemas.microsoft.com/office/drawing/2014/main" val="10001"/>
                  </a:ext>
                </a:extLst>
              </a:tr>
            </a:tbl>
          </a:graphicData>
        </a:graphic>
      </p:graphicFrame>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828800" y="155448"/>
            <a:ext cx="8382000" cy="1252728"/>
          </a:xfrm>
        </p:spPr>
        <p:txBody>
          <a:bodyPr>
            <a:noAutofit/>
          </a:bodyPr>
          <a:lstStyle/>
          <a:p>
            <a:pPr>
              <a:defRPr/>
            </a:pPr>
            <a:r>
              <a:rPr lang="en-US" dirty="0"/>
              <a:t>Three Constant Questions about Social Computing </a:t>
            </a:r>
            <a:endParaRPr lang="en-US" i="1" dirty="0"/>
          </a:p>
        </p:txBody>
      </p:sp>
      <p:sp>
        <p:nvSpPr>
          <p:cNvPr id="29698"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dirty="0">
              <a:solidFill>
                <a:srgbClr val="3F3F3F"/>
              </a:solidFill>
              <a:cs typeface="Arial" charset="0"/>
            </a:endParaRPr>
          </a:p>
        </p:txBody>
      </p:sp>
      <p:sp>
        <p:nvSpPr>
          <p:cNvPr id="8" name="Content Placeholder 1"/>
          <p:cNvSpPr txBox="1">
            <a:spLocks/>
          </p:cNvSpPr>
          <p:nvPr/>
        </p:nvSpPr>
        <p:spPr bwMode="auto">
          <a:xfrm>
            <a:off x="1828800" y="1676400"/>
            <a:ext cx="9236279" cy="4648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DDDDDD"/>
              </a:buClr>
              <a:defRPr/>
            </a:pPr>
            <a:r>
              <a:rPr lang="en-US" dirty="0">
                <a:solidFill>
                  <a:prstClr val="black"/>
                </a:solidFill>
              </a:rPr>
              <a:t>What is the value of these tools?</a:t>
            </a:r>
          </a:p>
          <a:p>
            <a:pPr>
              <a:buClr>
                <a:srgbClr val="DDDDDD"/>
              </a:buClr>
              <a:defRPr/>
            </a:pPr>
            <a:endParaRPr lang="en-US" dirty="0">
              <a:solidFill>
                <a:prstClr val="black"/>
              </a:solidFill>
            </a:endParaRPr>
          </a:p>
          <a:p>
            <a:pPr>
              <a:buClr>
                <a:srgbClr val="DDDDDD"/>
              </a:buClr>
              <a:defRPr/>
            </a:pPr>
            <a:r>
              <a:rPr lang="en-US" dirty="0">
                <a:solidFill>
                  <a:prstClr val="black"/>
                </a:solidFill>
              </a:rPr>
              <a:t>How can we pick the right ones?</a:t>
            </a:r>
          </a:p>
          <a:p>
            <a:pPr>
              <a:buClr>
                <a:srgbClr val="DDDDDD"/>
              </a:buClr>
              <a:defRPr/>
            </a:pPr>
            <a:endParaRPr lang="en-US" dirty="0">
              <a:solidFill>
                <a:prstClr val="black"/>
              </a:solidFill>
            </a:endParaRPr>
          </a:p>
          <a:p>
            <a:pPr>
              <a:buClr>
                <a:srgbClr val="DDDDDD"/>
              </a:buClr>
              <a:defRPr/>
            </a:pPr>
            <a:r>
              <a:rPr lang="en-US" dirty="0">
                <a:solidFill>
                  <a:prstClr val="black"/>
                </a:solidFill>
              </a:rPr>
              <a:t>What is the management playbook for using them effectively?</a:t>
            </a:r>
          </a:p>
          <a:p>
            <a:pPr marL="119062" indent="0">
              <a:buClr>
                <a:srgbClr val="DDDDDD"/>
              </a:buClr>
              <a:buNone/>
              <a:defRPr/>
            </a:pPr>
            <a:endParaRPr lang="en-US" dirty="0">
              <a:solidFill>
                <a:prstClr val="black"/>
              </a:solidFill>
            </a:endParaRPr>
          </a:p>
          <a:p>
            <a:pPr marL="119062" indent="0">
              <a:buClr>
                <a:srgbClr val="DDDDDD"/>
              </a:buClr>
              <a:buNone/>
              <a:defRPr/>
            </a:pPr>
            <a:r>
              <a:rPr lang="en-US" i="1" u="sng" dirty="0">
                <a:solidFill>
                  <a:prstClr val="black"/>
                </a:solidFill>
              </a:rPr>
              <a:t>There are no final answers yet but:</a:t>
            </a:r>
            <a:endParaRPr lang="en-US" dirty="0">
              <a:solidFill>
                <a:prstClr val="black"/>
              </a:solidFill>
            </a:endParaRPr>
          </a:p>
          <a:p>
            <a:pPr marL="119062" indent="0">
              <a:buClr>
                <a:srgbClr val="DDDDDD"/>
              </a:buClr>
              <a:buNone/>
              <a:defRPr/>
            </a:pPr>
            <a:r>
              <a:rPr lang="en-US" dirty="0">
                <a:solidFill>
                  <a:prstClr val="black"/>
                </a:solidFill>
              </a:rPr>
              <a:t>Experimenting, practicing, and visioning.</a:t>
            </a:r>
          </a:p>
        </p:txBody>
      </p:sp>
    </p:spTree>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Conclusions</a:t>
            </a:r>
          </a:p>
        </p:txBody>
      </p:sp>
      <p:sp>
        <p:nvSpPr>
          <p:cNvPr id="30722" name="Content Placeholder 2"/>
          <p:cNvSpPr>
            <a:spLocks noGrp="1"/>
          </p:cNvSpPr>
          <p:nvPr>
            <p:ph idx="1"/>
          </p:nvPr>
        </p:nvSpPr>
        <p:spPr>
          <a:xfrm>
            <a:off x="109057" y="1510018"/>
            <a:ext cx="11039912" cy="4890783"/>
          </a:xfrm>
        </p:spPr>
        <p:txBody>
          <a:bodyPr/>
          <a:lstStyle/>
          <a:p>
            <a:pPr marL="117475" indent="0">
              <a:buClr>
                <a:srgbClr val="7030A0"/>
              </a:buClr>
              <a:buNone/>
            </a:pPr>
            <a:br>
              <a:rPr lang="en-US" dirty="0"/>
            </a:br>
            <a:endParaRPr lang="en-US" dirty="0"/>
          </a:p>
        </p:txBody>
      </p:sp>
      <p:sp>
        <p:nvSpPr>
          <p:cNvPr id="30723" name="Slide Number Placeholder 14"/>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dirty="0">
              <a:solidFill>
                <a:srgbClr val="3F3F3F"/>
              </a:solidFill>
              <a:cs typeface="Arial" charset="0"/>
            </a:endParaRPr>
          </a:p>
        </p:txBody>
      </p:sp>
      <p:sp>
        <p:nvSpPr>
          <p:cNvPr id="30724" name="Content Placeholder 2"/>
          <p:cNvSpPr txBox="1">
            <a:spLocks/>
          </p:cNvSpPr>
          <p:nvPr/>
        </p:nvSpPr>
        <p:spPr bwMode="auto">
          <a:xfrm>
            <a:off x="1736726" y="1905000"/>
            <a:ext cx="8036448" cy="4419600"/>
          </a:xfrm>
          <a:prstGeom prst="rect">
            <a:avLst/>
          </a:prstGeom>
          <a:noFill/>
          <a:ln w="9525">
            <a:noFill/>
            <a:miter lim="800000"/>
            <a:headEnd/>
            <a:tailEnd/>
          </a:ln>
        </p:spPr>
        <p:txBody>
          <a:bodyPr lIns="54864" tIns="91440"/>
          <a:lstStyle/>
          <a:p>
            <a:pPr marL="438150" indent="-319088">
              <a:buClr>
                <a:srgbClr val="DDDDDD"/>
              </a:buClr>
              <a:buSzPct val="80000"/>
              <a:buBlip>
                <a:blip r:embed="rId2"/>
              </a:buBlip>
            </a:pPr>
            <a:r>
              <a:rPr lang="en-US" sz="2400" dirty="0">
                <a:solidFill>
                  <a:srgbClr val="000000"/>
                </a:solidFill>
                <a:latin typeface="Tahoma" pitchFamily="34" charset="0"/>
                <a:cs typeface="Tahoma" pitchFamily="34" charset="0"/>
              </a:rPr>
              <a:t>Social computing is a powerful set of technologies, tools, and behaviors, but whether or not that power will be perceived as “valuable” is yet to be seen.</a:t>
            </a:r>
          </a:p>
          <a:p>
            <a:pPr marL="438150" indent="-319088">
              <a:buClr>
                <a:srgbClr val="DDDDDD"/>
              </a:buClr>
              <a:buSzPct val="80000"/>
              <a:buBlip>
                <a:blip r:embed="rId2"/>
              </a:buBlip>
            </a:pPr>
            <a:endParaRPr lang="en-US" sz="2400" dirty="0">
              <a:solidFill>
                <a:srgbClr val="000000"/>
              </a:solidFill>
              <a:latin typeface="Tahoma" pitchFamily="34" charset="0"/>
              <a:cs typeface="Tahoma" pitchFamily="34" charset="0"/>
            </a:endParaRPr>
          </a:p>
          <a:p>
            <a:pPr marL="438150" indent="-319088">
              <a:buClr>
                <a:srgbClr val="DDDDDD"/>
              </a:buClr>
              <a:buSzPct val="80000"/>
              <a:buBlip>
                <a:blip r:embed="rId2"/>
              </a:buBlip>
            </a:pPr>
            <a:r>
              <a:rPr lang="en-US" sz="2400" dirty="0">
                <a:solidFill>
                  <a:srgbClr val="000000"/>
                </a:solidFill>
                <a:latin typeface="Tahoma" pitchFamily="34" charset="0"/>
                <a:cs typeface="Tahoma" pitchFamily="34" charset="0"/>
              </a:rPr>
              <a:t>The impact of social computing will result from the deep and close connections created by people and technology.</a:t>
            </a:r>
          </a:p>
          <a:p>
            <a:pPr marL="438150" indent="-319088">
              <a:buClr>
                <a:srgbClr val="DDDDDD"/>
              </a:buClr>
              <a:buSzPct val="80000"/>
              <a:buBlip>
                <a:blip r:embed="rId2"/>
              </a:buBlip>
            </a:pPr>
            <a:endParaRPr lang="en-US" sz="2400" dirty="0">
              <a:solidFill>
                <a:srgbClr val="000000"/>
              </a:solidFill>
              <a:latin typeface="Tahoma" pitchFamily="34" charset="0"/>
              <a:cs typeface="Tahoma" pitchFamily="34" charset="0"/>
            </a:endParaRPr>
          </a:p>
          <a:p>
            <a:pPr marL="730250" lvl="1" indent="-273050">
              <a:spcBef>
                <a:spcPct val="20000"/>
              </a:spcBef>
              <a:buClr>
                <a:srgbClr val="DDDDDD"/>
              </a:buClr>
              <a:buSzPct val="75000"/>
              <a:buFont typeface="Wingdings" pitchFamily="2" charset="2"/>
              <a:buChar char="ü"/>
            </a:pPr>
            <a:endParaRPr lang="en-US" sz="2400" dirty="0">
              <a:solidFill>
                <a:srgbClr val="000000"/>
              </a:solidFill>
              <a:latin typeface="Tahoma" pitchFamily="34" charset="0"/>
              <a:cs typeface="Tahoma" pitchFamily="34" charset="0"/>
            </a:endParaRPr>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What is Social Computing?</a:t>
            </a:r>
          </a:p>
        </p:txBody>
      </p:sp>
      <p:sp>
        <p:nvSpPr>
          <p:cNvPr id="16386"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dirty="0">
              <a:solidFill>
                <a:srgbClr val="3F3F3F"/>
              </a:solidFill>
              <a:cs typeface="Arial" charset="0"/>
            </a:endParaRPr>
          </a:p>
        </p:txBody>
      </p:sp>
      <p:sp>
        <p:nvSpPr>
          <p:cNvPr id="8" name="Content Placeholder 1"/>
          <p:cNvSpPr txBox="1">
            <a:spLocks/>
          </p:cNvSpPr>
          <p:nvPr/>
        </p:nvSpPr>
        <p:spPr bwMode="auto">
          <a:xfrm>
            <a:off x="872455" y="1676400"/>
            <a:ext cx="9034943" cy="4648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3"/>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3"/>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DDDDDD"/>
              </a:buClr>
              <a:defRPr/>
            </a:pPr>
            <a:r>
              <a:rPr lang="en-US" dirty="0">
                <a:solidFill>
                  <a:prstClr val="black"/>
                </a:solidFill>
              </a:rPr>
              <a:t>Social computing denotes the hardware, software, and applications that support </a:t>
            </a:r>
            <a:br>
              <a:rPr lang="en-US" dirty="0">
                <a:solidFill>
                  <a:prstClr val="black"/>
                </a:solidFill>
              </a:rPr>
            </a:br>
            <a:r>
              <a:rPr lang="en-US" dirty="0">
                <a:solidFill>
                  <a:prstClr val="black"/>
                </a:solidFill>
              </a:rPr>
              <a:t>any sort of social behavior.</a:t>
            </a:r>
          </a:p>
          <a:p>
            <a:pPr marL="119062" indent="0">
              <a:buClr>
                <a:srgbClr val="DDDDDD"/>
              </a:buClr>
              <a:buNone/>
              <a:defRPr/>
            </a:pPr>
            <a:endParaRPr lang="en-US" dirty="0">
              <a:solidFill>
                <a:prstClr val="black"/>
              </a:solidFill>
            </a:endParaRPr>
          </a:p>
          <a:p>
            <a:pPr>
              <a:buClr>
                <a:srgbClr val="DDDDDD"/>
              </a:buClr>
              <a:defRPr/>
            </a:pPr>
            <a:r>
              <a:rPr lang="en-US" dirty="0">
                <a:solidFill>
                  <a:prstClr val="black"/>
                </a:solidFill>
              </a:rPr>
              <a:t>Social computing is designed to create or re-create “social conventions and social contexts”.</a:t>
            </a:r>
          </a:p>
          <a:p>
            <a:pPr>
              <a:buClr>
                <a:srgbClr val="DDDDDD"/>
              </a:buClr>
              <a:defRPr/>
            </a:pPr>
            <a:endParaRPr lang="en-US" dirty="0">
              <a:solidFill>
                <a:prstClr val="black"/>
              </a:solidFill>
            </a:endParaRPr>
          </a:p>
          <a:p>
            <a:pPr>
              <a:buClr>
                <a:srgbClr val="DDDDDD"/>
              </a:buClr>
              <a:defRPr/>
            </a:pPr>
            <a:endParaRPr lang="en-US" dirty="0">
              <a:solidFill>
                <a:prstClr val="black"/>
              </a:solidFill>
            </a:endParaRPr>
          </a:p>
          <a:p>
            <a:pPr marL="119062" indent="0">
              <a:buClr>
                <a:srgbClr val="DDDDDD"/>
              </a:buClr>
              <a:buNone/>
              <a:defRPr/>
            </a:pPr>
            <a:endParaRPr lang="en-US" dirty="0">
              <a:solidFill>
                <a:prstClr val="black"/>
              </a:solidFill>
            </a:endParaRPr>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What is Social Computing? Continued</a:t>
            </a:r>
          </a:p>
        </p:txBody>
      </p:sp>
      <p:sp>
        <p:nvSpPr>
          <p:cNvPr id="17410"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14-</a:t>
            </a:r>
            <a:fld id="{BACE934D-EC47-45C5-9FE0-9046A3EE56E1}" type="slidenum">
              <a:rPr lang="en-US">
                <a:solidFill>
                  <a:srgbClr val="3F3F3F"/>
                </a:solidFill>
                <a:cs typeface="Arial" charset="0"/>
              </a:rPr>
              <a:pPr fontAlgn="base">
                <a:spcBef>
                  <a:spcPct val="0"/>
                </a:spcBef>
                <a:spcAft>
                  <a:spcPct val="0"/>
                </a:spcAft>
              </a:pPr>
              <a:t>4</a:t>
            </a:fld>
            <a:endParaRPr lang="en-US">
              <a:solidFill>
                <a:srgbClr val="3F3F3F"/>
              </a:solidFill>
              <a:cs typeface="Arial" charset="0"/>
            </a:endParaRPr>
          </a:p>
        </p:txBody>
      </p:sp>
      <p:sp>
        <p:nvSpPr>
          <p:cNvPr id="17411" name="Content Placeholder 1"/>
          <p:cNvSpPr txBox="1">
            <a:spLocks/>
          </p:cNvSpPr>
          <p:nvPr/>
        </p:nvSpPr>
        <p:spPr bwMode="auto">
          <a:xfrm>
            <a:off x="1981200" y="1600200"/>
            <a:ext cx="8382000" cy="4648200"/>
          </a:xfrm>
          <a:prstGeom prst="rect">
            <a:avLst/>
          </a:prstGeom>
          <a:noFill/>
          <a:ln w="9525">
            <a:noFill/>
            <a:miter lim="800000"/>
            <a:headEnd/>
            <a:tailEnd/>
          </a:ln>
        </p:spPr>
        <p:txBody>
          <a:bodyPr lIns="54864" tIns="91440"/>
          <a:lstStyle/>
          <a:p>
            <a:pPr marL="117475" eaLnBrk="0" hangingPunct="0">
              <a:buClr>
                <a:srgbClr val="DDDDDD"/>
              </a:buClr>
              <a:buSzPct val="80000"/>
            </a:pPr>
            <a:endParaRPr lang="en-US" sz="3200">
              <a:solidFill>
                <a:srgbClr val="000000"/>
              </a:solidFill>
              <a:latin typeface="Tahoma" pitchFamily="34" charset="0"/>
              <a:cs typeface="Tahoma" pitchFamily="34" charset="0"/>
            </a:endParaRPr>
          </a:p>
        </p:txBody>
      </p:sp>
      <p:graphicFrame>
        <p:nvGraphicFramePr>
          <p:cNvPr id="2" name="Diagram 1"/>
          <p:cNvGraphicFramePr/>
          <p:nvPr/>
        </p:nvGraphicFramePr>
        <p:xfrm>
          <a:off x="2209800" y="1447800"/>
          <a:ext cx="8153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553995"/>
            <a:ext cx="10330933" cy="964290"/>
          </a:xfrm>
        </p:spPr>
        <p:txBody>
          <a:bodyPr>
            <a:normAutofit fontScale="90000"/>
          </a:bodyPr>
          <a:lstStyle/>
          <a:p>
            <a:r>
              <a:rPr lang="en-US"/>
              <a:t>What’s Driving Social Computing In Organizations? </a:t>
            </a:r>
            <a:endParaRPr lang="en-US" dirty="0"/>
          </a:p>
        </p:txBody>
      </p:sp>
      <p:sp>
        <p:nvSpPr>
          <p:cNvPr id="3" name="Content Placeholder 2"/>
          <p:cNvSpPr>
            <a:spLocks noGrp="1"/>
          </p:cNvSpPr>
          <p:nvPr>
            <p:ph idx="1"/>
          </p:nvPr>
        </p:nvSpPr>
        <p:spPr>
          <a:xfrm>
            <a:off x="1371600" y="2024743"/>
            <a:ext cx="10330932" cy="4524337"/>
          </a:xfrm>
        </p:spPr>
        <p:txBody>
          <a:bodyPr>
            <a:normAutofit/>
          </a:bodyPr>
          <a:lstStyle/>
          <a:p>
            <a:r>
              <a:rPr lang="en-US" dirty="0"/>
              <a:t>Some companies are approaching social computing very cautiously “because they have been fooled in the past by promises of collaboration tools.”</a:t>
            </a:r>
          </a:p>
          <a:p>
            <a:r>
              <a:rPr lang="en-US" dirty="0"/>
              <a:t>Drivers behind social computing in organizations:</a:t>
            </a:r>
          </a:p>
          <a:p>
            <a:pPr lvl="1"/>
            <a:r>
              <a:rPr lang="en-US" dirty="0">
                <a:solidFill>
                  <a:srgbClr val="0070C0"/>
                </a:solidFill>
              </a:rPr>
              <a:t>Today’s reality</a:t>
            </a:r>
            <a:r>
              <a:rPr lang="en-US" dirty="0"/>
              <a:t>: Cheap devices, anywhere/anytime connectivity, and Web 2.0 applications are already here and spreading rapidly. Because of its viral nature and network effects, social computing is leaking daily into organizations in a variety of forms. </a:t>
            </a:r>
          </a:p>
          <a:p>
            <a:pPr lvl="2"/>
            <a:r>
              <a:rPr lang="en-US" dirty="0"/>
              <a:t>A natural result is an overlap or blurring of our work and personal worlds.</a:t>
            </a:r>
          </a:p>
          <a:p>
            <a:pPr lvl="1"/>
            <a:r>
              <a:rPr lang="en-US" dirty="0">
                <a:solidFill>
                  <a:srgbClr val="0070C0"/>
                </a:solidFill>
              </a:rPr>
              <a:t>Tomorrow’s potential</a:t>
            </a:r>
            <a:r>
              <a:rPr lang="en-US" dirty="0"/>
              <a:t>: What is unclear is how new computing behaviors and the capabilities enabled by new technology will affect the nature of work and shape consumer behavior. </a:t>
            </a:r>
          </a:p>
        </p:txBody>
      </p:sp>
    </p:spTree>
    <p:extLst>
      <p:ext uri="{BB962C8B-B14F-4D97-AF65-F5344CB8AC3E}">
        <p14:creationId xmlns:p14="http://schemas.microsoft.com/office/powerpoint/2010/main" val="426639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What’s Driving Social Computing in Organizations?  </a:t>
            </a:r>
            <a:r>
              <a:rPr lang="en-US" i="1" dirty="0"/>
              <a:t>Today’s Reality</a:t>
            </a:r>
          </a:p>
        </p:txBody>
      </p:sp>
      <p:sp>
        <p:nvSpPr>
          <p:cNvPr id="18434"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dirty="0">
              <a:solidFill>
                <a:srgbClr val="3F3F3F"/>
              </a:solidFill>
              <a:cs typeface="Arial" charset="0"/>
            </a:endParaRPr>
          </a:p>
        </p:txBody>
      </p:sp>
      <p:sp>
        <p:nvSpPr>
          <p:cNvPr id="8" name="Content Placeholder 1"/>
          <p:cNvSpPr txBox="1">
            <a:spLocks/>
          </p:cNvSpPr>
          <p:nvPr/>
        </p:nvSpPr>
        <p:spPr bwMode="auto">
          <a:xfrm>
            <a:off x="855676" y="1930400"/>
            <a:ext cx="9001387" cy="4394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DDDDDD"/>
              </a:buClr>
              <a:defRPr/>
            </a:pPr>
            <a:r>
              <a:rPr lang="en-US" dirty="0">
                <a:solidFill>
                  <a:prstClr val="black"/>
                </a:solidFill>
              </a:rPr>
              <a:t>Globalization and outsourcing are driving new demands of collaboration.</a:t>
            </a:r>
          </a:p>
          <a:p>
            <a:pPr>
              <a:buClr>
                <a:srgbClr val="DDDDDD"/>
              </a:buClr>
              <a:defRPr/>
            </a:pPr>
            <a:endParaRPr lang="en-US" dirty="0">
              <a:solidFill>
                <a:prstClr val="black"/>
              </a:solidFill>
            </a:endParaRPr>
          </a:p>
          <a:p>
            <a:pPr>
              <a:buClr>
                <a:srgbClr val="DDDDDD"/>
              </a:buClr>
              <a:defRPr/>
            </a:pPr>
            <a:r>
              <a:rPr lang="en-US" dirty="0">
                <a:solidFill>
                  <a:prstClr val="black"/>
                </a:solidFill>
              </a:rPr>
              <a:t>A mobile, customer-facing and virtual workforce expects appropriated collaborative technology.</a:t>
            </a:r>
          </a:p>
          <a:p>
            <a:pPr>
              <a:buClr>
                <a:srgbClr val="DDDDDD"/>
              </a:buClr>
              <a:defRPr/>
            </a:pPr>
            <a:endParaRPr lang="en-US" dirty="0">
              <a:solidFill>
                <a:prstClr val="black"/>
              </a:solidFill>
            </a:endParaRPr>
          </a:p>
          <a:p>
            <a:pPr>
              <a:buClr>
                <a:srgbClr val="DDDDDD"/>
              </a:buClr>
              <a:defRPr/>
            </a:pPr>
            <a:r>
              <a:rPr lang="en-US" dirty="0">
                <a:solidFill>
                  <a:prstClr val="black"/>
                </a:solidFill>
              </a:rPr>
              <a:t>Wikis and blogs are rewriting the rules of corporate communication </a:t>
            </a:r>
            <a:r>
              <a:rPr lang="en-US" sz="2400" dirty="0">
                <a:solidFill>
                  <a:prstClr val="black"/>
                </a:solidFill>
              </a:rPr>
              <a:t>(Mayfield 2008)</a:t>
            </a:r>
            <a:r>
              <a:rPr lang="en-US" dirty="0">
                <a:solidFill>
                  <a:prstClr val="black"/>
                </a:solidFill>
              </a:rPr>
              <a:t>. </a:t>
            </a:r>
          </a:p>
          <a:p>
            <a:pPr>
              <a:buClr>
                <a:srgbClr val="DDDDDD"/>
              </a:buClr>
              <a:defRPr/>
            </a:pPr>
            <a:endParaRPr lang="en-US" dirty="0">
              <a:solidFill>
                <a:prstClr val="black"/>
              </a:solidFill>
            </a:endParaRPr>
          </a:p>
          <a:p>
            <a:pPr marL="119062" indent="0">
              <a:buClr>
                <a:srgbClr val="DDDDDD"/>
              </a:buClr>
              <a:buNone/>
              <a:defRPr/>
            </a:pPr>
            <a:endParaRPr lang="en-US" dirty="0">
              <a:solidFill>
                <a:prstClr val="black"/>
              </a:solidFill>
            </a:endParaRP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897622" y="155448"/>
            <a:ext cx="9617978" cy="1252728"/>
          </a:xfrm>
        </p:spPr>
        <p:txBody>
          <a:bodyPr>
            <a:noAutofit/>
          </a:bodyPr>
          <a:lstStyle/>
          <a:p>
            <a:pPr>
              <a:defRPr/>
            </a:pPr>
            <a:r>
              <a:rPr lang="en-US" sz="3500" dirty="0"/>
              <a:t>What’s Driving Social Computing in Organizations?  </a:t>
            </a:r>
            <a:r>
              <a:rPr lang="en-US" sz="3500" i="1" dirty="0"/>
              <a:t>Tomorrow’s Potential</a:t>
            </a:r>
          </a:p>
        </p:txBody>
      </p:sp>
      <p:sp>
        <p:nvSpPr>
          <p:cNvPr id="19458"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dirty="0">
              <a:solidFill>
                <a:srgbClr val="3F3F3F"/>
              </a:solidFill>
              <a:cs typeface="Arial" charset="0"/>
            </a:endParaRPr>
          </a:p>
        </p:txBody>
      </p:sp>
      <p:sp>
        <p:nvSpPr>
          <p:cNvPr id="8" name="Content Placeholder 1"/>
          <p:cNvSpPr txBox="1">
            <a:spLocks/>
          </p:cNvSpPr>
          <p:nvPr/>
        </p:nvSpPr>
        <p:spPr bwMode="auto">
          <a:xfrm>
            <a:off x="897621" y="1676400"/>
            <a:ext cx="8951053" cy="4648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DDDDDD"/>
              </a:buClr>
              <a:defRPr/>
            </a:pPr>
            <a:r>
              <a:rPr lang="en-US" b="1" i="1" dirty="0">
                <a:solidFill>
                  <a:prstClr val="black"/>
                </a:solidFill>
              </a:rPr>
              <a:t>Innovation</a:t>
            </a:r>
            <a:r>
              <a:rPr lang="en-US" dirty="0">
                <a:solidFill>
                  <a:prstClr val="black"/>
                </a:solidFill>
              </a:rPr>
              <a:t>. Social computing is engaging employees, customers, and suppliers, which may lead to new ways of innovating.</a:t>
            </a:r>
          </a:p>
          <a:p>
            <a:pPr>
              <a:buClr>
                <a:srgbClr val="DDDDDD"/>
              </a:buClr>
              <a:defRPr/>
            </a:pPr>
            <a:endParaRPr lang="en-US" dirty="0">
              <a:solidFill>
                <a:prstClr val="black"/>
              </a:solidFill>
            </a:endParaRPr>
          </a:p>
          <a:p>
            <a:pPr>
              <a:buClr>
                <a:srgbClr val="DDDDDD"/>
              </a:buClr>
              <a:defRPr/>
            </a:pPr>
            <a:r>
              <a:rPr lang="en-US" b="1" i="1" dirty="0">
                <a:solidFill>
                  <a:prstClr val="black"/>
                </a:solidFill>
              </a:rPr>
              <a:t>Training</a:t>
            </a:r>
            <a:r>
              <a:rPr lang="en-US" dirty="0">
                <a:solidFill>
                  <a:prstClr val="black"/>
                </a:solidFill>
              </a:rPr>
              <a:t>. Virtual worlds (e.g., Second Life) create effective distance learning environments and make work more fun.</a:t>
            </a:r>
          </a:p>
          <a:p>
            <a:pPr marL="119062" indent="0">
              <a:buClr>
                <a:srgbClr val="DDDDDD"/>
              </a:buClr>
              <a:buNone/>
              <a:defRPr/>
            </a:pPr>
            <a:endParaRPr lang="en-US" dirty="0">
              <a:solidFill>
                <a:prstClr val="black"/>
              </a:solidFill>
            </a:endParaRPr>
          </a:p>
          <a:p>
            <a:pPr marL="119062" indent="0">
              <a:buClr>
                <a:srgbClr val="DDDDDD"/>
              </a:buClr>
              <a:buNone/>
              <a:defRPr/>
            </a:pPr>
            <a:endParaRPr lang="en-US" dirty="0">
              <a:solidFill>
                <a:prstClr val="black"/>
              </a:solidFill>
            </a:endParaRPr>
          </a:p>
          <a:p>
            <a:pPr marL="119062" indent="0">
              <a:buClr>
                <a:srgbClr val="DDDDDD"/>
              </a:buClr>
              <a:buNone/>
              <a:defRPr/>
            </a:pPr>
            <a:endParaRPr lang="en-US" dirty="0">
              <a:solidFill>
                <a:prstClr val="black"/>
              </a:solidFill>
            </a:endParaRPr>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Social Computing</a:t>
            </a:r>
          </a:p>
        </p:txBody>
      </p:sp>
      <p:sp>
        <p:nvSpPr>
          <p:cNvPr id="3" name="Content Placeholder 2"/>
          <p:cNvSpPr>
            <a:spLocks noGrp="1"/>
          </p:cNvSpPr>
          <p:nvPr>
            <p:ph idx="1"/>
          </p:nvPr>
        </p:nvSpPr>
        <p:spPr/>
        <p:txBody>
          <a:bodyPr>
            <a:normAutofit lnSpcReduction="10000"/>
          </a:bodyPr>
          <a:lstStyle/>
          <a:p>
            <a:r>
              <a:rPr lang="en-AU" dirty="0">
                <a:solidFill>
                  <a:srgbClr val="0070C0"/>
                </a:solidFill>
              </a:rPr>
              <a:t>Finding the person who knows the answer</a:t>
            </a:r>
            <a:r>
              <a:rPr lang="en-AU" dirty="0"/>
              <a:t>: Social computing can reduce the time and cost required to find the right person. Social computing offers a </a:t>
            </a:r>
            <a:r>
              <a:rPr lang="en-AU" dirty="0">
                <a:solidFill>
                  <a:srgbClr val="FF0000"/>
                </a:solidFill>
              </a:rPr>
              <a:t>profile</a:t>
            </a:r>
            <a:r>
              <a:rPr lang="en-AU" dirty="0"/>
              <a:t> service for people to publish their expert knowledge and organizational information. They may even include their hobbies and provide links to published contents and current projects.</a:t>
            </a:r>
          </a:p>
          <a:p>
            <a:r>
              <a:rPr lang="en-AU" dirty="0">
                <a:solidFill>
                  <a:srgbClr val="0070C0"/>
                </a:solidFill>
              </a:rPr>
              <a:t>Working within communities to get things done</a:t>
            </a:r>
            <a:r>
              <a:rPr lang="en-AU" dirty="0"/>
              <a:t>: Social computing builds business communities that cut across departments and geographies. Within communities, people can find and learn from each other quickly.</a:t>
            </a:r>
          </a:p>
          <a:p>
            <a:r>
              <a:rPr lang="en-AU" dirty="0">
                <a:solidFill>
                  <a:srgbClr val="0070C0"/>
                </a:solidFill>
              </a:rPr>
              <a:t>Increasing organizational memory</a:t>
            </a:r>
            <a:r>
              <a:rPr lang="en-AU" dirty="0"/>
              <a:t>: Social computing lets organizations preserve </a:t>
            </a:r>
            <a:r>
              <a:rPr lang="en-AU" dirty="0">
                <a:solidFill>
                  <a:srgbClr val="FF0000"/>
                </a:solidFill>
              </a:rPr>
              <a:t>tacit knowledge</a:t>
            </a:r>
            <a:r>
              <a:rPr lang="en-AU" dirty="0"/>
              <a:t> and share it through various communities. It also gives new team members instant access to documented knowledge and to previous communications, team-member profiles, and timelines of social interactions that have occurred.</a:t>
            </a:r>
          </a:p>
          <a:p>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50441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Social Computing (Cont’d)</a:t>
            </a:r>
          </a:p>
        </p:txBody>
      </p:sp>
      <p:sp>
        <p:nvSpPr>
          <p:cNvPr id="3" name="Content Placeholder 2"/>
          <p:cNvSpPr>
            <a:spLocks noGrp="1"/>
          </p:cNvSpPr>
          <p:nvPr>
            <p:ph idx="1"/>
          </p:nvPr>
        </p:nvSpPr>
        <p:spPr/>
        <p:txBody>
          <a:bodyPr/>
          <a:lstStyle/>
          <a:p>
            <a:r>
              <a:rPr lang="en-AU" dirty="0">
                <a:solidFill>
                  <a:srgbClr val="0070C0"/>
                </a:solidFill>
              </a:rPr>
              <a:t>Attracting and retaining talents</a:t>
            </a:r>
            <a:r>
              <a:rPr lang="en-AU" dirty="0"/>
              <a:t>: In a social organization, communities are fluid and self-governing; that is, communities form around relevant interests and objectives of employees, who can choose to what degree they want to participate. These kinds of learning opportunities and dynamic channels of engagement attract top talent. And employees are more likely to stay longer at an organization that provides means and ways for enhanced participation and stronger engagement within the organization.</a:t>
            </a:r>
          </a:p>
          <a:p>
            <a:r>
              <a:rPr lang="en-AU" dirty="0">
                <a:solidFill>
                  <a:srgbClr val="0070C0"/>
                </a:solidFill>
              </a:rPr>
              <a:t>Improving sales and service</a:t>
            </a:r>
            <a:r>
              <a:rPr lang="en-AU" dirty="0"/>
              <a:t>: Basically, there are two core capabilities that social computing can influence within sales and service: listening for </a:t>
            </a:r>
            <a:r>
              <a:rPr lang="en-AU" dirty="0">
                <a:solidFill>
                  <a:srgbClr val="FF0000"/>
                </a:solidFill>
              </a:rPr>
              <a:t>brand</a:t>
            </a:r>
            <a:r>
              <a:rPr lang="en-AU" dirty="0"/>
              <a:t> sentiment and amplifying an organization’s message. </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14522</TotalTime>
  <Words>2218</Words>
  <Application>Microsoft Office PowerPoint</Application>
  <PresentationFormat>Widescreen</PresentationFormat>
  <Paragraphs>170</Paragraphs>
  <Slides>28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微軟正黑體</vt:lpstr>
      <vt:lpstr>新細明體</vt:lpstr>
      <vt:lpstr>Arial</vt:lpstr>
      <vt:lpstr>Calibri</vt:lpstr>
      <vt:lpstr>Tahoma</vt:lpstr>
      <vt:lpstr>Trebuchet MS</vt:lpstr>
      <vt:lpstr>Wingdings</vt:lpstr>
      <vt:lpstr>Wingdings 3</vt:lpstr>
      <vt:lpstr>Facet</vt:lpstr>
      <vt:lpstr>    Strategic Information  Systems Management    Section 9  Social Computing: How should it be managed?       Class Code: COMP423  H.Y Kan, Stanley   Room: (WUI CHI) - 4/F, N46B  Email: hykan@ipm.edu.mo     Tel: 8599-6883   </vt:lpstr>
      <vt:lpstr>Introduction</vt:lpstr>
      <vt:lpstr>What is Social Computing?</vt:lpstr>
      <vt:lpstr>What is Social Computing? Continued</vt:lpstr>
      <vt:lpstr>What’s Driving Social Computing In Organizations? </vt:lpstr>
      <vt:lpstr>What’s Driving Social Computing in Organizations?  Today’s Reality</vt:lpstr>
      <vt:lpstr>What’s Driving Social Computing in Organizations?  Tomorrow’s Potential</vt:lpstr>
      <vt:lpstr>The Value of Social Computing</vt:lpstr>
      <vt:lpstr>The Value of Social Computing (Cont’d)</vt:lpstr>
      <vt:lpstr>Case Studies</vt:lpstr>
      <vt:lpstr>Organizational Implications</vt:lpstr>
      <vt:lpstr>Organizational Implications (Cont’d)</vt:lpstr>
      <vt:lpstr>Organizational Implications (Cont’d)</vt:lpstr>
      <vt:lpstr>Organizational Implications (Cont’d)</vt:lpstr>
      <vt:lpstr>Organizational Implications (Cont’d)</vt:lpstr>
      <vt:lpstr>Creating a Social Computing Strategy</vt:lpstr>
      <vt:lpstr>Creating a Social Computing Strategy (Cont’d)</vt:lpstr>
      <vt:lpstr>Creating a Social Computing Strategy (Cont’d)</vt:lpstr>
      <vt:lpstr>Creating a Social Computing Strategy (Cont’d)</vt:lpstr>
      <vt:lpstr>Creating a Social Computing Strategy (Cont’d)</vt:lpstr>
      <vt:lpstr>Creating a Social Computing Strategy (Cont’d)</vt:lpstr>
      <vt:lpstr>Creating a Social Computing Strategy (Cont’d)</vt:lpstr>
      <vt:lpstr>The Challenge for IT Managers</vt:lpstr>
      <vt:lpstr>The Challenge for IT Managers (Cont’d)</vt:lpstr>
      <vt:lpstr>Preparing for the Future</vt:lpstr>
      <vt:lpstr>The Challenge of Social Computing: IT Manager’s Perspective</vt:lpstr>
      <vt:lpstr>Three Constant Questions about Social Computing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STANLEY</cp:lastModifiedBy>
  <cp:revision>352</cp:revision>
  <dcterms:created xsi:type="dcterms:W3CDTF">2017-12-19T03:17:12Z</dcterms:created>
  <dcterms:modified xsi:type="dcterms:W3CDTF">2022-03-22T02:15:17Z</dcterms:modified>
</cp:coreProperties>
</file>