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1"/>
  </p:sldMasterIdLst>
  <p:notesMasterIdLst>
    <p:notesMasterId r:id="rId82"/>
  </p:notesMasterIdLst>
  <p:handoutMasterIdLst>
    <p:handoutMasterId r:id="rId83"/>
  </p:handoutMasterIdLst>
  <p:sldIdLst>
    <p:sldId id="256" r:id="rId2"/>
    <p:sldId id="266" r:id="rId3"/>
    <p:sldId id="329" r:id="rId4"/>
    <p:sldId id="318" r:id="rId5"/>
    <p:sldId id="312" r:id="rId6"/>
    <p:sldId id="267" r:id="rId7"/>
    <p:sldId id="319" r:id="rId8"/>
    <p:sldId id="268" r:id="rId9"/>
    <p:sldId id="269" r:id="rId10"/>
    <p:sldId id="270" r:id="rId11"/>
    <p:sldId id="271" r:id="rId12"/>
    <p:sldId id="272" r:id="rId13"/>
    <p:sldId id="273" r:id="rId14"/>
    <p:sldId id="320" r:id="rId15"/>
    <p:sldId id="336" r:id="rId16"/>
    <p:sldId id="258" r:id="rId17"/>
    <p:sldId id="274" r:id="rId18"/>
    <p:sldId id="275" r:id="rId19"/>
    <p:sldId id="334" r:id="rId20"/>
    <p:sldId id="259" r:id="rId21"/>
    <p:sldId id="276" r:id="rId22"/>
    <p:sldId id="277" r:id="rId23"/>
    <p:sldId id="335" r:id="rId24"/>
    <p:sldId id="260" r:id="rId25"/>
    <p:sldId id="321" r:id="rId26"/>
    <p:sldId id="278" r:id="rId27"/>
    <p:sldId id="279" r:id="rId28"/>
    <p:sldId id="337" r:id="rId29"/>
    <p:sldId id="315" r:id="rId30"/>
    <p:sldId id="316" r:id="rId31"/>
    <p:sldId id="317" r:id="rId32"/>
    <p:sldId id="338" r:id="rId33"/>
    <p:sldId id="285" r:id="rId34"/>
    <p:sldId id="280" r:id="rId35"/>
    <p:sldId id="281" r:id="rId36"/>
    <p:sldId id="282" r:id="rId37"/>
    <p:sldId id="322" r:id="rId38"/>
    <p:sldId id="286" r:id="rId39"/>
    <p:sldId id="288" r:id="rId40"/>
    <p:sldId id="287" r:id="rId41"/>
    <p:sldId id="283" r:id="rId42"/>
    <p:sldId id="333" r:id="rId43"/>
    <p:sldId id="284" r:id="rId44"/>
    <p:sldId id="330" r:id="rId45"/>
    <p:sldId id="262" r:id="rId46"/>
    <p:sldId id="292" r:id="rId47"/>
    <p:sldId id="323" r:id="rId48"/>
    <p:sldId id="293" r:id="rId49"/>
    <p:sldId id="294" r:id="rId50"/>
    <p:sldId id="291" r:id="rId51"/>
    <p:sldId id="295" r:id="rId52"/>
    <p:sldId id="289" r:id="rId53"/>
    <p:sldId id="290" r:id="rId54"/>
    <p:sldId id="339" r:id="rId55"/>
    <p:sldId id="263" r:id="rId56"/>
    <p:sldId id="296" r:id="rId57"/>
    <p:sldId id="297" r:id="rId58"/>
    <p:sldId id="298" r:id="rId59"/>
    <p:sldId id="300" r:id="rId60"/>
    <p:sldId id="340" r:id="rId61"/>
    <p:sldId id="264" r:id="rId62"/>
    <p:sldId id="301" r:id="rId63"/>
    <p:sldId id="302" r:id="rId64"/>
    <p:sldId id="314" r:id="rId65"/>
    <p:sldId id="303" r:id="rId66"/>
    <p:sldId id="324" r:id="rId67"/>
    <p:sldId id="325" r:id="rId68"/>
    <p:sldId id="304" r:id="rId69"/>
    <p:sldId id="305" r:id="rId70"/>
    <p:sldId id="306" r:id="rId71"/>
    <p:sldId id="307" r:id="rId72"/>
    <p:sldId id="331" r:id="rId73"/>
    <p:sldId id="308" r:id="rId74"/>
    <p:sldId id="309" r:id="rId75"/>
    <p:sldId id="341" r:id="rId76"/>
    <p:sldId id="344" r:id="rId77"/>
    <p:sldId id="345" r:id="rId78"/>
    <p:sldId id="346" r:id="rId79"/>
    <p:sldId id="327" r:id="rId80"/>
    <p:sldId id="328" r:id="rId81"/>
  </p:sldIdLst>
  <p:sldSz cx="9144000" cy="6858000" type="screen4x3"/>
  <p:notesSz cx="9874250" cy="67976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48" charset="-128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48" charset="-128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48" charset="-128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48" charset="-128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48" charset="-128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48" charset="-128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48" charset="-128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48" charset="-128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48" charset="-128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18A6C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374" y="-114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PT" altLang="zh-TW" smtClean="0"/>
              <a:t>Chapter 2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TW" smtClean="0"/>
              <a:t>COMP422 Ethics and Professional Issues in Computing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913FD-CDBA-41A1-B4E8-AD155D1EAE5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8842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-48" charset="0"/>
              </a:defRPr>
            </a:lvl1pPr>
          </a:lstStyle>
          <a:p>
            <a:r>
              <a:rPr lang="pt-PT" altLang="zh-TW" smtClean="0"/>
              <a:t>Chapter 2</a:t>
            </a:r>
            <a:endParaRPr lang="zh-TW" altLang="zh-TW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95408" y="0"/>
            <a:ext cx="4278842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-48" charset="0"/>
              </a:defRPr>
            </a:lvl1pPr>
          </a:lstStyle>
          <a:p>
            <a:endParaRPr lang="zh-TW" altLang="zh-TW"/>
          </a:p>
        </p:txBody>
      </p:sp>
      <p:sp>
        <p:nvSpPr>
          <p:cNvPr id="87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36913" y="509588"/>
            <a:ext cx="34004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16567" y="3228896"/>
            <a:ext cx="7241117" cy="3058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11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791"/>
            <a:ext cx="4278842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-48" charset="0"/>
              </a:defRPr>
            </a:lvl1pPr>
          </a:lstStyle>
          <a:p>
            <a:r>
              <a:rPr lang="en-US" altLang="zh-TW" smtClean="0"/>
              <a:t>COMP422 Ethics and Professional Issues in Computing</a:t>
            </a:r>
            <a:endParaRPr lang="zh-TW" altLang="zh-TW"/>
          </a:p>
        </p:txBody>
      </p:sp>
      <p:sp>
        <p:nvSpPr>
          <p:cNvPr id="911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5408" y="6457791"/>
            <a:ext cx="4278842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-48" charset="0"/>
              </a:defRPr>
            </a:lvl1pPr>
          </a:lstStyle>
          <a:p>
            <a:fld id="{5B30DA04-5960-47F7-AD18-DD7393CA14D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0DA04-5960-47F7-AD18-DD7393CA14DF}" type="slidenum">
              <a:rPr lang="en-US" altLang="zh-TW" smtClean="0"/>
              <a:pPr/>
              <a:t>1</a:t>
            </a:fld>
            <a:endParaRPr lang="en-US" altLang="zh-TW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zh-TW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 smtClean="0"/>
              <a:t>COMP422 Ethics and Professional Issues in Computing</a:t>
            </a:r>
            <a:endParaRPr lang="zh-TW" altLang="zh-TW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pt-PT" altLang="zh-TW" smtClean="0"/>
              <a:t>Chapter 2</a:t>
            </a:r>
            <a:endParaRPr lang="zh-TW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18A6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 descr="Pink tissue paper"/>
          <p:cNvSpPr>
            <a:spLocks noChangeArrowheads="1"/>
          </p:cNvSpPr>
          <p:nvPr userDrawn="1"/>
        </p:nvSpPr>
        <p:spPr bwMode="auto">
          <a:xfrm>
            <a:off x="2286000" y="2895600"/>
            <a:ext cx="4549775" cy="2282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/>
              <a:t>Ethics for the Information Age</a:t>
            </a:r>
            <a:br>
              <a:rPr lang="en-US" altLang="zh-TW" b="1"/>
            </a:br>
            <a:r>
              <a:rPr lang="en-US" altLang="zh-TW" b="1"/>
              <a:t>Fifth Edition</a:t>
            </a:r>
            <a:br>
              <a:rPr lang="en-US" altLang="zh-TW" b="1"/>
            </a:br>
            <a:r>
              <a:rPr lang="en-US" altLang="zh-TW" b="1"/>
              <a:t/>
            </a:r>
            <a:br>
              <a:rPr lang="en-US" altLang="zh-TW" b="1"/>
            </a:br>
            <a:r>
              <a:rPr lang="en-US" altLang="zh-TW" b="1"/>
              <a:t>by </a:t>
            </a:r>
            <a:br>
              <a:rPr lang="en-US" altLang="zh-TW" b="1"/>
            </a:br>
            <a:r>
              <a:rPr lang="en-US" altLang="zh-TW" b="1"/>
              <a:t>Michael J. Quinn</a:t>
            </a:r>
            <a:br>
              <a:rPr lang="en-US" altLang="zh-TW" b="1"/>
            </a:br>
            <a:endParaRPr lang="en-US" altLang="zh-TW" b="1"/>
          </a:p>
        </p:txBody>
      </p:sp>
      <p:pic>
        <p:nvPicPr>
          <p:cNvPr id="4" name="Picture 8" descr="DG_Bar_Blue_USLetter_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Pink tissue paper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5800" y="0"/>
            <a:ext cx="3378200" cy="21463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248837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381000"/>
            <a:ext cx="7467600" cy="914400"/>
          </a:xfrm>
        </p:spPr>
        <p:txBody>
          <a:bodyPr wrap="none" anchor="t"/>
          <a:lstStyle>
            <a:lvl1pPr algn="ctr">
              <a:defRPr sz="32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1-</a:t>
            </a:r>
            <a:fld id="{414D1E57-49CC-48B3-AC45-D592C0CE72F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07645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7695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1-</a:t>
            </a:r>
            <a:fld id="{391E45CC-809E-4E83-9DDF-041BB3AE25A3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3058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1-</a:t>
            </a:r>
            <a:fld id="{C7319FFC-827D-4384-8CBE-475C81DCB98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1-</a:t>
            </a:r>
            <a:fld id="{B7805C96-FF47-4153-A422-3548F3D17E0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1-</a:t>
            </a:r>
            <a:fld id="{97726484-337F-484E-B255-EE111E74A67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1-</a:t>
            </a:r>
            <a:fld id="{1A4BC3E2-4E40-47E0-9E83-A313C602712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1-</a:t>
            </a:r>
            <a:fld id="{73793964-0195-4100-A141-9972B415D79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1-</a:t>
            </a:r>
            <a:fld id="{7AC9EE27-4463-490A-8F8D-E92195E85832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1-</a:t>
            </a:r>
            <a:fld id="{076D557C-1EDC-4F1D-8F6F-A10FA1F574F0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1-</a:t>
            </a:r>
            <a:fld id="{B862F8CD-42FB-461B-B984-1D2C8A3BAA2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1-</a:t>
            </a:r>
            <a:fld id="{99FB9170-E7DF-4813-86F1-A9050FD07433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 flipH="1">
            <a:off x="0" y="0"/>
            <a:ext cx="9144000" cy="1295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18A6C1">
                  <a:alpha val="78000"/>
                </a:srgbClr>
              </a:gs>
              <a:gs pos="100000">
                <a:srgbClr val="18A6C1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 baseline="-25000">
              <a:latin typeface="Times New Roman" pitchFamily="18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3976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000"/>
            </a:lvl1pPr>
          </a:lstStyle>
          <a:p>
            <a:r>
              <a:rPr lang="en-US" altLang="zh-TW"/>
              <a:t>1-</a:t>
            </a:r>
            <a:fld id="{3ED239A7-BAA2-468C-B670-2465F7E238E5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7086600" y="5867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r>
              <a:rPr lang="en-US" altLang="zh-TW" sz="1200">
                <a:solidFill>
                  <a:schemeClr val="bg1"/>
                </a:solidFill>
              </a:rPr>
              <a:t>1-</a:t>
            </a:r>
            <a:fld id="{4B20F8C2-A43E-4E55-A6BB-1B3E8B62D34C}" type="slidenum">
              <a:rPr lang="en-US" altLang="zh-TW" sz="1200">
                <a:solidFill>
                  <a:schemeClr val="bg1"/>
                </a:solidFill>
              </a:rPr>
              <a:pPr algn="r" eaLnBrk="0" hangingPunct="0"/>
              <a:t>‹#›</a:t>
            </a:fld>
            <a:endParaRPr lang="en-US" altLang="zh-TW" sz="1200">
              <a:solidFill>
                <a:schemeClr val="bg1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286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>
              <a:spcBef>
                <a:spcPct val="50000"/>
              </a:spcBef>
            </a:pPr>
            <a:r>
              <a:rPr lang="en-US" altLang="zh-TW" sz="1200">
                <a:latin typeface="Times New Roman" pitchFamily="18" charset="0"/>
              </a:rPr>
              <a:t>Copyright © 2013 Pearson Education, Inc. Publishing as Pearson Addison-Wesley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69" r:id="rId2"/>
    <p:sldLayoutId id="2147483768" r:id="rId3"/>
    <p:sldLayoutId id="2147483767" r:id="rId4"/>
    <p:sldLayoutId id="2147483766" r:id="rId5"/>
    <p:sldLayoutId id="2147483765" r:id="rId6"/>
    <p:sldLayoutId id="2147483764" r:id="rId7"/>
    <p:sldLayoutId id="2147483763" r:id="rId8"/>
    <p:sldLayoutId id="2147483762" r:id="rId9"/>
    <p:sldLayoutId id="2147483761" r:id="rId10"/>
    <p:sldLayoutId id="2147483760" r:id="rId11"/>
    <p:sldLayoutId id="2147483759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Times" pitchFamily="-4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457200"/>
            <a:ext cx="5791200" cy="990600"/>
          </a:xfrm>
        </p:spPr>
        <p:txBody>
          <a:bodyPr/>
          <a:lstStyle/>
          <a:p>
            <a:pPr eaLnBrk="1" hangingPunct="1"/>
            <a:r>
              <a:rPr lang="en-US" altLang="zh-TW" smtClean="0"/>
              <a:t>Chapter 2:</a:t>
            </a:r>
            <a:br>
              <a:rPr lang="en-US" altLang="zh-TW" smtClean="0"/>
            </a:br>
            <a:r>
              <a:rPr lang="en-US" altLang="zh-TW" smtClean="0"/>
              <a:t> Introduction to Ethics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1F7E3B4F-C15C-4F7E-9349-75AF72EE64EF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Scenario 2 (P. 55)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Did the anti-spam organization do anything wrong?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Did the ISPs that refused to accept email from the blacklisted ISPs do anything wrong?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Who benefited from the organization’s action?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Who was hurt by the organization’s action?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Could the organization have achieved its goals through a better course of action?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What additional information, if any, would help you answer the previous question?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62DCCAD7-7278-49C8-81D3-52A71604122C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Scenario 3 (PP. 55-6)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400" smtClean="0"/>
              <a:t>Did the East Dakota State Police do anything wrong?</a:t>
            </a:r>
          </a:p>
          <a:p>
            <a:pPr eaLnBrk="1" hangingPunct="1"/>
            <a:r>
              <a:rPr lang="en-US" altLang="zh-TW" sz="2400" smtClean="0"/>
              <a:t>Who benefited from the actions of the EDSP?</a:t>
            </a:r>
          </a:p>
          <a:p>
            <a:pPr eaLnBrk="1" hangingPunct="1"/>
            <a:r>
              <a:rPr lang="en-US" altLang="zh-TW" sz="2400" smtClean="0"/>
              <a:t>Who was harmed by the actions of the EDSP?</a:t>
            </a:r>
          </a:p>
          <a:p>
            <a:pPr eaLnBrk="1" hangingPunct="1"/>
            <a:r>
              <a:rPr lang="en-US" altLang="zh-TW" sz="2400" smtClean="0"/>
              <a:t>What other courses of action could the EDSP have taken to achieve its objectives?</a:t>
            </a:r>
          </a:p>
          <a:p>
            <a:pPr eaLnBrk="1" hangingPunct="1"/>
            <a:r>
              <a:rPr lang="en-US" altLang="zh-TW" sz="2400" smtClean="0"/>
              <a:t>What additional information, if any, would help you answer the previous question?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032638BD-0B15-4A36-8D01-893F9DA75532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Scenario 4 (P. 56)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Should you recommend release of the product next week?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Who will benefit if the company follows your recommendation?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Who will be harmed if the company follows your recommendation?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Do you have an obligation to any group of people that may be affected by your decision?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What additional information, if any, would help you answer the previous question?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6E124897-20EB-44AB-8077-0E7502E004E2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More on Ethics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Ethics: rational, systematic analysis</a:t>
            </a:r>
          </a:p>
          <a:p>
            <a:pPr lvl="1" eaLnBrk="1" hangingPunct="1"/>
            <a:r>
              <a:rPr lang="en-US" altLang="zh-TW" dirty="0" smtClean="0"/>
              <a:t>“Doing ethics”: answers need explanations</a:t>
            </a:r>
          </a:p>
          <a:p>
            <a:pPr lvl="1" eaLnBrk="1" hangingPunct="1"/>
            <a:r>
              <a:rPr lang="en-US" altLang="zh-TW" dirty="0" smtClean="0"/>
              <a:t>Explanations: facts, shared values, logic</a:t>
            </a:r>
          </a:p>
          <a:p>
            <a:pPr eaLnBrk="1" hangingPunct="1"/>
            <a:r>
              <a:rPr lang="en-US" altLang="zh-TW" dirty="0" smtClean="0"/>
              <a:t>Ethics: voluntary, moral choices</a:t>
            </a:r>
          </a:p>
          <a:p>
            <a:pPr eaLnBrk="1" hangingPunct="1"/>
            <a:r>
              <a:rPr lang="en-US" altLang="zh-TW" dirty="0" smtClean="0"/>
              <a:t>Workable ethical theory:</a:t>
            </a:r>
            <a:r>
              <a:rPr lang="en-US" altLang="zh-TW" dirty="0" smtClean="0">
                <a:sym typeface="Symbol" pitchFamily="18" charset="2"/>
              </a:rPr>
              <a:t> produces explanations that might be persuasive to a skeptical, yet open-minded audience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8288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Good Ethical Theory Supports Persuasive, Logical Arguments</a:t>
            </a:r>
          </a:p>
        </p:txBody>
      </p:sp>
      <p:sp>
        <p:nvSpPr>
          <p:cNvPr id="1536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9AA1410D-9218-4069-9E78-39E7F139D029}" type="slidenum">
              <a:rPr lang="en-US" altLang="zh-TW"/>
              <a:pPr/>
              <a:t>14</a:t>
            </a:fld>
            <a:endParaRPr lang="en-US" altLang="zh-TW"/>
          </a:p>
        </p:txBody>
      </p:sp>
      <p:pic>
        <p:nvPicPr>
          <p:cNvPr id="16388" name="Picture 6" descr="qui02f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905000"/>
            <a:ext cx="708660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6172200"/>
          </a:xfrm>
        </p:spPr>
        <p:txBody>
          <a:bodyPr/>
          <a:lstStyle/>
          <a:p>
            <a:r>
              <a:rPr lang="en-US" altLang="zh-TW" smtClean="0"/>
              <a:t>2.2 Subjective Relativism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246C0814-6BEA-4E81-8BA7-AA1C3AE5B829}" type="slidenum">
              <a:rPr lang="en-US" altLang="zh-TW"/>
              <a:pPr/>
              <a:t>15</a:t>
            </a:fld>
            <a:endParaRPr lang="en-US" altLang="zh-TW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279B0519-5EE2-40F1-9B2D-7E64DB2C3938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Is Relativism?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zh-TW" smtClean="0"/>
              <a:t>Relativism</a:t>
            </a:r>
          </a:p>
          <a:p>
            <a:pPr lvl="1" eaLnBrk="1" hangingPunct="1"/>
            <a:r>
              <a:rPr lang="en-US" altLang="zh-TW" smtClean="0"/>
              <a:t>No universal norms of right and wrong</a:t>
            </a:r>
          </a:p>
          <a:p>
            <a:pPr lvl="1" eaLnBrk="1" hangingPunct="1"/>
            <a:r>
              <a:rPr lang="en-US" altLang="zh-TW" smtClean="0"/>
              <a:t>One person can say “X is right,” another can say “X is wrong,” and both can be right</a:t>
            </a:r>
          </a:p>
          <a:p>
            <a:pPr eaLnBrk="1" hangingPunct="1"/>
            <a:r>
              <a:rPr lang="en-US" altLang="zh-TW" smtClean="0"/>
              <a:t>Subjective relativism</a:t>
            </a:r>
          </a:p>
          <a:p>
            <a:pPr lvl="1" eaLnBrk="1" hangingPunct="1"/>
            <a:r>
              <a:rPr lang="en-US" altLang="zh-TW" smtClean="0"/>
              <a:t>Each person decides right and wrong for himself or herself</a:t>
            </a:r>
          </a:p>
          <a:p>
            <a:pPr lvl="1" eaLnBrk="1" hangingPunct="1"/>
            <a:r>
              <a:rPr lang="en-US" altLang="zh-TW" smtClean="0"/>
              <a:t>“What’s right for you may not be right for me”</a:t>
            </a:r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E5AB3D9E-12E8-437F-9CEA-6B31AAD10879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Case for Subjective Relativism (PP. 58-59)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Well-meaning and intelligent people disagree on moral issues (e.g. legalized abortion)</a:t>
            </a:r>
          </a:p>
          <a:p>
            <a:pPr eaLnBrk="1" hangingPunct="1"/>
            <a:r>
              <a:rPr lang="en-US" altLang="zh-TW" dirty="0" smtClean="0"/>
              <a:t>Ethical debates are disagreeable and pointless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A690F29E-466B-46D4-8184-EE07C2D89BFA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Case Against Subjective Relativism (PP. 59-60)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Blurs distinction between doing what you think is right and doing what you want to do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Makes no moral distinction between the actions of different people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SR and tolerance are two different things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Decisions may not be based on reason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sym typeface="Symbol" pitchFamily="18" charset="2"/>
              </a:rPr>
              <a:t>Not a workable ethical theory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6172200"/>
          </a:xfrm>
        </p:spPr>
        <p:txBody>
          <a:bodyPr/>
          <a:lstStyle/>
          <a:p>
            <a:r>
              <a:rPr lang="en-US" altLang="zh-TW" smtClean="0"/>
              <a:t>2.3 Cultural Relativism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DEC6153A-1293-46CF-A5F4-4ED5BEAE7234}" type="slidenum">
              <a:rPr lang="en-US" altLang="zh-TW"/>
              <a:pPr/>
              <a:t>19</a:t>
            </a:fld>
            <a:endParaRPr lang="en-US" altLang="zh-TW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855F2719-B363-41D1-A85C-1F74EC641D88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Chapter Overview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Introduction</a:t>
            </a:r>
          </a:p>
          <a:p>
            <a:pPr eaLnBrk="1" hangingPunct="1"/>
            <a:r>
              <a:rPr lang="en-US" altLang="zh-TW" smtClean="0"/>
              <a:t>Review of eight ethical theories</a:t>
            </a:r>
          </a:p>
          <a:p>
            <a:pPr eaLnBrk="1" hangingPunct="1"/>
            <a:r>
              <a:rPr lang="en-US" altLang="zh-TW" smtClean="0"/>
              <a:t>Comparing workable ethical theories</a:t>
            </a:r>
          </a:p>
          <a:p>
            <a:pPr eaLnBrk="1" hangingPunct="1"/>
            <a:r>
              <a:rPr lang="en-US" altLang="zh-TW" smtClean="0"/>
              <a:t>Morality of breaking the law</a:t>
            </a:r>
          </a:p>
          <a:p>
            <a:pPr lvl="1" eaLnBrk="1" hangingPunct="1"/>
            <a:endParaRPr lang="en-US" altLang="zh-TW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CFA42C3D-63DA-4AC1-B528-F1F3DF796139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Cultural Relativism in a Nutshell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is “right” and “wrong” depends upon a society’s actual moral guidelines</a:t>
            </a:r>
          </a:p>
          <a:p>
            <a:pPr eaLnBrk="1" hangingPunct="1"/>
            <a:r>
              <a:rPr lang="en-US" altLang="zh-TW" smtClean="0"/>
              <a:t>These guidelines vary from place to place and from time to time</a:t>
            </a:r>
          </a:p>
          <a:p>
            <a:pPr eaLnBrk="1" hangingPunct="1"/>
            <a:r>
              <a:rPr lang="en-US" altLang="zh-TW" smtClean="0"/>
              <a:t>A particular action may be right in one society at one time and wrong in other society or at another time</a:t>
            </a:r>
          </a:p>
        </p:txBody>
      </p:sp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9EAFA09C-C2EB-41EA-8061-9781EE61AB6D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Case for Cultural Relativism (PP. 61-62)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Different social contexts demand different moral guidelines</a:t>
            </a:r>
          </a:p>
          <a:p>
            <a:pPr eaLnBrk="1" hangingPunct="1"/>
            <a:r>
              <a:rPr lang="en-US" altLang="zh-TW" smtClean="0"/>
              <a:t>It is arrogant for one society to judge another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48742C3A-2EE8-4647-9DF1-C71A79B818AD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Case Against Cultural Relativism (PP. 62-64)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500" dirty="0" smtClean="0"/>
              <a:t>Because two societies </a:t>
            </a:r>
            <a:r>
              <a:rPr lang="en-US" altLang="zh-TW" sz="2500" b="1" i="1" dirty="0" smtClean="0"/>
              <a:t>do</a:t>
            </a:r>
            <a:r>
              <a:rPr lang="en-US" altLang="zh-TW" sz="2500" dirty="0" smtClean="0"/>
              <a:t> have different moral views doesn’t mean they </a:t>
            </a:r>
            <a:r>
              <a:rPr lang="en-US" altLang="zh-TW" sz="2500" b="1" i="1" dirty="0" smtClean="0"/>
              <a:t>ought to</a:t>
            </a:r>
            <a:r>
              <a:rPr lang="en-US" altLang="zh-TW" sz="2500" dirty="0" smtClean="0"/>
              <a:t> have different views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500" dirty="0" smtClean="0"/>
              <a:t>It doesn’t explain how moral guidelines are determined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500" dirty="0" smtClean="0"/>
              <a:t>What if there are no cultural norms?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500" dirty="0" smtClean="0"/>
              <a:t>It doesn’t account for evolution of moral guidelines.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500" dirty="0" smtClean="0"/>
              <a:t>It provides no way out for cultures in conflict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500" dirty="0" smtClean="0"/>
              <a:t>Existence of many acceptable practices does not imply all practices are acceptable (many/any fallacy)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500" dirty="0" smtClean="0"/>
              <a:t>Societies do, in fact, share certain core values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500" dirty="0" smtClean="0"/>
              <a:t>Only indirectly based on reason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500" dirty="0" smtClean="0"/>
              <a:t>Not a workable ethical theory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6172200"/>
          </a:xfrm>
        </p:spPr>
        <p:txBody>
          <a:bodyPr/>
          <a:lstStyle/>
          <a:p>
            <a:r>
              <a:rPr lang="en-US" altLang="zh-TW" smtClean="0"/>
              <a:t>2.4 Divine Command Theory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F79F862F-7316-4237-B537-1133DF593B92}" type="slidenum">
              <a:rPr lang="en-US" altLang="zh-TW"/>
              <a:pPr/>
              <a:t>23</a:t>
            </a:fld>
            <a:endParaRPr lang="en-US" altLang="zh-TW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8186B6B1-9C8C-46C5-B193-2F04EF20AE86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Overview of Divine Command Theory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7924800" cy="41148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Good actions: those aligned with God’s will</a:t>
            </a:r>
          </a:p>
          <a:p>
            <a:pPr eaLnBrk="1" hangingPunct="1"/>
            <a:r>
              <a:rPr lang="en-US" altLang="zh-TW" dirty="0" smtClean="0"/>
              <a:t>Bad actions: those contrary to God’s will</a:t>
            </a:r>
          </a:p>
          <a:p>
            <a:pPr eaLnBrk="1" hangingPunct="1"/>
            <a:r>
              <a:rPr lang="en-US" altLang="zh-TW" dirty="0" smtClean="0"/>
              <a:t>Holy books reveal God’s will</a:t>
            </a:r>
          </a:p>
          <a:p>
            <a:pPr eaLnBrk="1" hangingPunct="1"/>
            <a:r>
              <a:rPr lang="en-US" altLang="zh-TW" dirty="0" smtClean="0"/>
              <a:t>We should use holy books as moral decision-making guides</a:t>
            </a:r>
          </a:p>
        </p:txBody>
      </p:sp>
    </p:spTree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Divine Command Theory in Action</a:t>
            </a:r>
          </a:p>
        </p:txBody>
      </p:sp>
      <p:sp>
        <p:nvSpPr>
          <p:cNvPr id="2355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B0110452-0CC8-40EE-8500-903719E629F3}" type="slidenum">
              <a:rPr lang="en-US" altLang="zh-TW"/>
              <a:pPr/>
              <a:t>25</a:t>
            </a:fld>
            <a:endParaRPr lang="en-US" altLang="zh-TW"/>
          </a:p>
        </p:txBody>
      </p:sp>
      <p:pic>
        <p:nvPicPr>
          <p:cNvPr id="27652" name="Picture 6" descr="qui02f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295400"/>
            <a:ext cx="412115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8A009C30-8D12-4A06-B3F1-AFCAB2717F61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Case for Divine Command Theory (P. 65)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We owe obedience to our Creator</a:t>
            </a:r>
          </a:p>
          <a:p>
            <a:pPr eaLnBrk="1" hangingPunct="1"/>
            <a:r>
              <a:rPr lang="en-US" altLang="zh-TW" smtClean="0"/>
              <a:t>God is all-good and all-knowing</a:t>
            </a:r>
          </a:p>
          <a:p>
            <a:pPr eaLnBrk="1" hangingPunct="1"/>
            <a:r>
              <a:rPr lang="en-US" altLang="zh-TW" smtClean="0"/>
              <a:t>God is the ultimate authority</a:t>
            </a:r>
          </a:p>
          <a:p>
            <a:pPr eaLnBrk="1" hangingPunct="1"/>
            <a:endParaRPr lang="en-US" altLang="zh-TW" smtClean="0"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0C12C87A-3CF5-45DB-9525-DAC1948373D7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dirty="0" smtClean="0"/>
              <a:t>Case Against Divine Command Theory (PP. 66-67)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Different holy books disagree</a:t>
            </a:r>
          </a:p>
          <a:p>
            <a:pPr eaLnBrk="1" hangingPunct="1"/>
            <a:r>
              <a:rPr lang="en-US" altLang="zh-TW" dirty="0" smtClean="0"/>
              <a:t>Society is multicultural, secular</a:t>
            </a:r>
          </a:p>
          <a:p>
            <a:pPr eaLnBrk="1" hangingPunct="1"/>
            <a:r>
              <a:rPr lang="en-US" altLang="zh-TW" dirty="0" smtClean="0"/>
              <a:t>Some modern moral problems not addressed in scripture</a:t>
            </a:r>
          </a:p>
          <a:p>
            <a:pPr eaLnBrk="1" hangingPunct="1"/>
            <a:r>
              <a:rPr lang="en-US" altLang="zh-TW" dirty="0" smtClean="0"/>
              <a:t>“The good” ≠ “God” (equivalence fallacy)</a:t>
            </a:r>
          </a:p>
          <a:p>
            <a:pPr eaLnBrk="1" hangingPunct="1"/>
            <a:r>
              <a:rPr lang="en-US" altLang="zh-TW" dirty="0" smtClean="0"/>
              <a:t>Based on obedience, not reason</a:t>
            </a:r>
          </a:p>
          <a:p>
            <a:pPr eaLnBrk="1" hangingPunct="1"/>
            <a:r>
              <a:rPr lang="en-US" altLang="zh-TW" dirty="0" smtClean="0"/>
              <a:t>Not a workable ethical theory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6172200"/>
          </a:xfrm>
        </p:spPr>
        <p:txBody>
          <a:bodyPr/>
          <a:lstStyle/>
          <a:p>
            <a:r>
              <a:rPr lang="en-US" altLang="zh-TW" smtClean="0"/>
              <a:t>2.5 Ethical Egoism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D8447F58-533F-4A32-A38D-2427297DFAFA}" type="slidenum">
              <a:rPr lang="en-US" altLang="zh-TW"/>
              <a:pPr/>
              <a:t>28</a:t>
            </a:fld>
            <a:endParaRPr lang="en-US" altLang="zh-TW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Definition of Ethical Egoism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Each person should focus exclusively on his or her self-interest</a:t>
            </a:r>
          </a:p>
          <a:p>
            <a:pPr eaLnBrk="1" hangingPunct="1"/>
            <a:r>
              <a:rPr lang="en-US" altLang="zh-TW" dirty="0" smtClean="0"/>
              <a:t>Morally right action: that action that provides self with maximum long-term benefit</a:t>
            </a:r>
          </a:p>
          <a:p>
            <a:pPr eaLnBrk="1" hangingPunct="1"/>
            <a:r>
              <a:rPr lang="en-US" altLang="zh-TW" dirty="0" smtClean="0"/>
              <a:t>A version of this philosophy espoused by </a:t>
            </a:r>
            <a:r>
              <a:rPr lang="en-US" altLang="zh-TW" dirty="0" err="1" smtClean="0"/>
              <a:t>Ayn</a:t>
            </a:r>
            <a:r>
              <a:rPr lang="en-US" altLang="zh-TW" dirty="0" smtClean="0"/>
              <a:t> Rand, author of </a:t>
            </a:r>
            <a:r>
              <a:rPr lang="en-US" altLang="zh-TW" i="1" dirty="0" smtClean="0"/>
              <a:t>The Fountainhead </a:t>
            </a:r>
            <a:r>
              <a:rPr lang="en-US" altLang="zh-TW" dirty="0" smtClean="0"/>
              <a:t>and </a:t>
            </a:r>
            <a:r>
              <a:rPr lang="en-US" altLang="zh-TW" i="1" dirty="0" smtClean="0"/>
              <a:t>Atlas Shrugged</a:t>
            </a:r>
            <a:r>
              <a:rPr lang="en-US" altLang="zh-TW" dirty="0" smtClean="0"/>
              <a:t> (P. 67)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051B2A99-3B7F-4303-B4FA-ED98012E8DF1}" type="slidenum">
              <a:rPr lang="en-US" altLang="zh-TW"/>
              <a:pPr/>
              <a:t>29</a:t>
            </a:fld>
            <a:endParaRPr lang="en-US" altLang="zh-TW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6172200"/>
          </a:xfrm>
        </p:spPr>
        <p:txBody>
          <a:bodyPr/>
          <a:lstStyle/>
          <a:p>
            <a:r>
              <a:rPr lang="en-US" altLang="zh-TW" smtClean="0"/>
              <a:t>2.1 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7E54B719-380B-4F9C-B502-17D42899AEB3}" type="slidenum">
              <a:rPr lang="en-US" altLang="zh-TW"/>
              <a:pPr/>
              <a:t>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Case for Ethical Egoism (P. 68)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/>
              <a:t>It is practical since we are already inclined to do what’s best for ourselves</a:t>
            </a:r>
          </a:p>
          <a:p>
            <a:pPr eaLnBrk="1" hangingPunct="1"/>
            <a:r>
              <a:rPr lang="en-US" altLang="zh-TW" sz="2800" smtClean="0"/>
              <a:t>It’s better to let other people take care of themselves</a:t>
            </a:r>
          </a:p>
          <a:p>
            <a:pPr eaLnBrk="1" hangingPunct="1"/>
            <a:r>
              <a:rPr lang="en-US" altLang="zh-TW" sz="2800" smtClean="0"/>
              <a:t>The community can benefit when individuals put their well-being first</a:t>
            </a:r>
          </a:p>
          <a:p>
            <a:pPr eaLnBrk="1" hangingPunct="1"/>
            <a:r>
              <a:rPr lang="en-US" altLang="zh-TW" sz="2800" smtClean="0"/>
              <a:t>Other moral principles are rooted in the principle of self-interest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61D40124-7EC6-4DA7-AB9F-0B89DA88C052}" type="slidenum">
              <a:rPr lang="en-US" altLang="zh-TW"/>
              <a:pPr/>
              <a:t>30</a:t>
            </a:fld>
            <a:endParaRPr lang="en-US" altLang="zh-TW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Case Against Ethical Egoism (PP. 68-70)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400" dirty="0" smtClean="0"/>
              <a:t>An easy moral philosophy may not be the best moral philosophy</a:t>
            </a:r>
          </a:p>
          <a:p>
            <a:pPr eaLnBrk="1" hangingPunct="1"/>
            <a:r>
              <a:rPr lang="en-US" altLang="zh-TW" sz="2400" dirty="0" smtClean="0"/>
              <a:t>We know a lot about what is good for someone else</a:t>
            </a:r>
          </a:p>
          <a:p>
            <a:pPr eaLnBrk="1" hangingPunct="1"/>
            <a:r>
              <a:rPr lang="en-US" altLang="zh-TW" sz="2400" dirty="0" smtClean="0"/>
              <a:t>Self-interest can lead to blatantly immoral behavior</a:t>
            </a:r>
          </a:p>
          <a:p>
            <a:pPr eaLnBrk="1" hangingPunct="1"/>
            <a:r>
              <a:rPr lang="en-US" altLang="zh-TW" sz="2400" dirty="0" smtClean="0"/>
              <a:t>Other moral principles are superior to principle of self-interest</a:t>
            </a:r>
          </a:p>
          <a:p>
            <a:pPr eaLnBrk="1" hangingPunct="1"/>
            <a:r>
              <a:rPr lang="en-US" altLang="zh-TW" sz="2400" dirty="0" smtClean="0"/>
              <a:t>People who take the good of others into account lead happier lives</a:t>
            </a:r>
          </a:p>
          <a:p>
            <a:pPr eaLnBrk="1" hangingPunct="1"/>
            <a:r>
              <a:rPr lang="en-US" altLang="zh-TW" sz="2400" dirty="0" smtClean="0"/>
              <a:t>By definition, does not respect the ethical point of view</a:t>
            </a:r>
          </a:p>
          <a:p>
            <a:pPr eaLnBrk="1" hangingPunct="1"/>
            <a:r>
              <a:rPr lang="en-US" altLang="zh-TW" sz="2400" dirty="0" smtClean="0"/>
              <a:t>Not a workable ethical theory</a:t>
            </a:r>
          </a:p>
          <a:p>
            <a:pPr eaLnBrk="1" hangingPunct="1"/>
            <a:endParaRPr lang="en-US" altLang="zh-TW" dirty="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BC79EB7F-88A5-4740-BF49-9B22BE35EB03}" type="slidenum">
              <a:rPr lang="en-US" altLang="zh-TW"/>
              <a:pPr/>
              <a:t>31</a:t>
            </a:fld>
            <a:endParaRPr lang="en-US" altLang="zh-TW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6172200"/>
          </a:xfrm>
        </p:spPr>
        <p:txBody>
          <a:bodyPr/>
          <a:lstStyle/>
          <a:p>
            <a:r>
              <a:rPr lang="en-US" altLang="zh-TW" dirty="0" smtClean="0"/>
              <a:t>2.6 Kantianism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A2234026-D2CF-492A-AA94-9381EA0C295A}" type="slidenum">
              <a:rPr lang="en-US" altLang="zh-TW"/>
              <a:pPr/>
              <a:t>32</a:t>
            </a:fld>
            <a:endParaRPr lang="en-US" altLang="zh-TW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2DF36D07-89A1-44DF-AAF2-4B3CF6178994}" type="slidenum">
              <a:rPr lang="en-US" altLang="zh-TW"/>
              <a:pPr/>
              <a:t>33</a:t>
            </a:fld>
            <a:endParaRPr lang="en-US" altLang="zh-TW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Critical Importance of Good Will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Good will: the desire to do the right thing</a:t>
            </a:r>
          </a:p>
          <a:p>
            <a:pPr eaLnBrk="1" hangingPunct="1"/>
            <a:r>
              <a:rPr lang="en-US" altLang="zh-TW" dirty="0" smtClean="0"/>
              <a:t>Immanuel Kant (1724-1804): Only thing in the world that is good without qualification is a good will</a:t>
            </a:r>
          </a:p>
          <a:p>
            <a:pPr eaLnBrk="1" hangingPunct="1"/>
            <a:r>
              <a:rPr lang="en-US" altLang="zh-TW" dirty="0" smtClean="0"/>
              <a:t>Reason should cultivate desire to do right thing</a:t>
            </a:r>
          </a:p>
          <a:p>
            <a:pPr eaLnBrk="1" hangingPunct="1"/>
            <a:endParaRPr lang="en-US" altLang="zh-TW" dirty="0" smtClean="0"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E4F0297B-FD29-4DC3-A81C-A9C2F968C0D7}" type="slidenum">
              <a:rPr lang="en-US" altLang="zh-TW"/>
              <a:pPr/>
              <a:t>34</a:t>
            </a:fld>
            <a:endParaRPr lang="en-US" altLang="zh-TW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dirty="0" smtClean="0"/>
              <a:t>Categorical Imperative (1</a:t>
            </a:r>
            <a:r>
              <a:rPr lang="en-US" altLang="zh-TW" sz="3200" baseline="30000" dirty="0" smtClean="0"/>
              <a:t>st</a:t>
            </a:r>
            <a:r>
              <a:rPr lang="en-US" altLang="zh-TW" sz="3200" dirty="0" smtClean="0"/>
              <a:t> Formulation)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842963" y="1981200"/>
            <a:ext cx="71405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800"/>
              <a:t>Act only from moral rules that you can at the</a:t>
            </a:r>
          </a:p>
          <a:p>
            <a:pPr algn="ctr" eaLnBrk="0" hangingPunct="0"/>
            <a:r>
              <a:rPr lang="en-US" altLang="zh-TW" sz="2800"/>
              <a:t>same time will to be universal moral laws.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F013E936-1F59-4A06-8E6A-C57306DC59BF}" type="slidenum">
              <a:rPr lang="en-US" altLang="zh-TW"/>
              <a:pPr/>
              <a:t>35</a:t>
            </a:fld>
            <a:endParaRPr lang="en-US" altLang="zh-TW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Illustration of 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 Formulation (P. 71)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153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 smtClean="0"/>
              <a:t>Question: Can a person in dire straits make a promise with the intention of breaking it later?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/>
              <a:t>Proposed rule: “I may make promises with the intention of later breaking them.”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/>
              <a:t>The person in trouble wants his promise to be believed so he can get what he needs.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/>
              <a:t>Universalize rule: Everyone may make &amp; break promises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/>
              <a:t>Everyone breaking promises </a:t>
            </a:r>
            <a:r>
              <a:rPr lang="en-US" altLang="zh-TW" sz="2400" dirty="0" smtClean="0">
                <a:sym typeface="Symbol" pitchFamily="18" charset="2"/>
              </a:rPr>
              <a:t>would make </a:t>
            </a:r>
            <a:r>
              <a:rPr lang="en-US" altLang="zh-TW" sz="2400" dirty="0" smtClean="0"/>
              <a:t>promises unbelievable, contradicting desire to have promise believed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/>
              <a:t>The rule is flawed. The answer is “No.”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6A4A6DDC-8F3E-4AAA-BB01-2D8F06031EA2}" type="slidenum">
              <a:rPr lang="en-US" altLang="zh-TW"/>
              <a:pPr/>
              <a:t>36</a:t>
            </a:fld>
            <a:endParaRPr lang="en-US" altLang="zh-TW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/>
              <a:t>Categorical Imperative (2</a:t>
            </a:r>
            <a:r>
              <a:rPr lang="en-US" altLang="zh-TW" sz="3200" baseline="30000" smtClean="0"/>
              <a:t>nd</a:t>
            </a:r>
            <a:r>
              <a:rPr lang="en-US" altLang="zh-TW" sz="3200" smtClean="0"/>
              <a:t> Formulation)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1227138" y="1701800"/>
            <a:ext cx="647065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800" dirty="0"/>
              <a:t>Act so that you treat both yourself</a:t>
            </a:r>
          </a:p>
          <a:p>
            <a:pPr algn="ctr" eaLnBrk="0" hangingPunct="0"/>
            <a:r>
              <a:rPr lang="en-US" altLang="zh-TW" sz="2800" dirty="0"/>
              <a:t>and other people as ends in themselves</a:t>
            </a:r>
          </a:p>
          <a:p>
            <a:pPr algn="ctr" eaLnBrk="0" hangingPunct="0"/>
            <a:r>
              <a:rPr lang="en-US" altLang="zh-TW" sz="2800" dirty="0"/>
              <a:t>and never only as a means to an end.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1143000" y="35052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8918" name="Text Box 8"/>
          <p:cNvSpPr txBox="1">
            <a:spLocks noChangeArrowheads="1"/>
          </p:cNvSpPr>
          <p:nvPr/>
        </p:nvSpPr>
        <p:spPr bwMode="auto">
          <a:xfrm>
            <a:off x="1143000" y="3810000"/>
            <a:ext cx="6096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/>
              <a:t>This is usually an easier formulation to work</a:t>
            </a:r>
          </a:p>
          <a:p>
            <a:pPr eaLnBrk="0" hangingPunct="0"/>
            <a:r>
              <a:rPr lang="en-US" altLang="zh-TW"/>
              <a:t>with than the first formulation of the</a:t>
            </a:r>
          </a:p>
          <a:p>
            <a:pPr eaLnBrk="0" hangingPunct="0"/>
            <a:r>
              <a:rPr lang="en-US" altLang="zh-TW"/>
              <a:t>Categorical Imperative.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752600"/>
          </a:xfrm>
        </p:spPr>
        <p:txBody>
          <a:bodyPr/>
          <a:lstStyle/>
          <a:p>
            <a:pPr eaLnBrk="1" hangingPunct="1"/>
            <a:r>
              <a:rPr lang="en-US" altLang="zh-TW" smtClean="0"/>
              <a:t>2</a:t>
            </a:r>
            <a:r>
              <a:rPr lang="en-US" altLang="zh-TW" baseline="30000" smtClean="0"/>
              <a:t>nd</a:t>
            </a:r>
            <a:r>
              <a:rPr lang="en-US" altLang="zh-TW" smtClean="0"/>
              <a:t> Formulation of Categorical Imperative</a:t>
            </a:r>
          </a:p>
        </p:txBody>
      </p:sp>
      <p:sp>
        <p:nvSpPr>
          <p:cNvPr id="3379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656BD79A-2431-42FD-B3AD-C6080155B009}" type="slidenum">
              <a:rPr lang="en-US" altLang="zh-TW"/>
              <a:pPr/>
              <a:t>37</a:t>
            </a:fld>
            <a:endParaRPr lang="en-US" altLang="zh-TW"/>
          </a:p>
        </p:txBody>
      </p:sp>
      <p:pic>
        <p:nvPicPr>
          <p:cNvPr id="39940" name="Picture 6" descr="qui02f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905000"/>
            <a:ext cx="6324600" cy="3827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A9BE9BD8-19E1-495E-A2F2-F73B38FFF621}" type="slidenum">
              <a:rPr lang="en-US" altLang="zh-TW"/>
              <a:pPr/>
              <a:t>38</a:t>
            </a:fld>
            <a:endParaRPr lang="en-US" altLang="zh-TW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Plagiarism Scenario (PP. 72-73)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Carla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Single mother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Works full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Takes two evening courses/semester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History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Requires more work than normal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Carla earning an “A” on all work so far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Carla doesn’t have time to write final report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Carla purchases report and submits it as her own work</a:t>
            </a:r>
          </a:p>
          <a:p>
            <a:pPr eaLnBrk="1" hangingPunct="1">
              <a:lnSpc>
                <a:spcPct val="90000"/>
              </a:lnSpc>
            </a:pPr>
            <a:endParaRPr lang="en-US" altLang="zh-TW" sz="2800" smtClean="0"/>
          </a:p>
          <a:p>
            <a:pPr eaLnBrk="1" hangingPunct="1">
              <a:lnSpc>
                <a:spcPct val="90000"/>
              </a:lnSpc>
            </a:pPr>
            <a:endParaRPr lang="en-US" altLang="zh-TW" sz="2800" smtClean="0"/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5E36EB53-CA9C-4C71-BEEF-0E1FE0A86BD4}" type="slidenum">
              <a:rPr lang="en-US" altLang="zh-TW"/>
              <a:pPr/>
              <a:t>39</a:t>
            </a:fld>
            <a:endParaRPr lang="en-US" altLang="zh-TW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Kantian Evaluation (1</a:t>
            </a:r>
            <a:r>
              <a:rPr lang="en-US" altLang="zh-TW" baseline="30000" smtClean="0"/>
              <a:t>st</a:t>
            </a:r>
            <a:r>
              <a:rPr lang="en-US" altLang="zh-TW" smtClean="0"/>
              <a:t> Formulation)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/>
              <a:t>Carla wants credit for plagiarized report</a:t>
            </a:r>
          </a:p>
          <a:p>
            <a:pPr eaLnBrk="1" hangingPunct="1"/>
            <a:r>
              <a:rPr lang="en-US" altLang="zh-TW" sz="2800" smtClean="0"/>
              <a:t>Rule: “You may claim credit for work performed by someone else”</a:t>
            </a:r>
          </a:p>
          <a:p>
            <a:pPr eaLnBrk="1" hangingPunct="1"/>
            <a:r>
              <a:rPr lang="en-US" altLang="zh-TW" sz="2800" smtClean="0"/>
              <a:t>If rule universalized, reports would no longer be credible indicator’s of student’s knowledge, and professors would not give credit for reports</a:t>
            </a:r>
          </a:p>
          <a:p>
            <a:pPr eaLnBrk="1" hangingPunct="1"/>
            <a:r>
              <a:rPr lang="en-US" altLang="zh-TW" sz="2800" smtClean="0"/>
              <a:t>Proposal moral rule is self-defeating</a:t>
            </a:r>
          </a:p>
          <a:p>
            <a:pPr eaLnBrk="1" hangingPunct="1"/>
            <a:r>
              <a:rPr lang="en-US" altLang="zh-TW" sz="2800" smtClean="0"/>
              <a:t>It is wrong for Carla to turn in a purchased report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6002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We Live in Communities</a:t>
            </a:r>
            <a:br>
              <a:rPr lang="en-US" altLang="zh-TW" dirty="0" smtClean="0"/>
            </a:br>
            <a:endParaRPr lang="en-US" altLang="zh-TW" sz="2400" dirty="0" smtClean="0"/>
          </a:p>
        </p:txBody>
      </p:sp>
      <p:sp>
        <p:nvSpPr>
          <p:cNvPr id="512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CB9FD790-BE59-4AEE-AC2E-6DF5872B59D3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6400800" y="5942013"/>
            <a:ext cx="1143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900" dirty="0"/>
              <a:t>Courtesy of NASA</a:t>
            </a:r>
          </a:p>
        </p:txBody>
      </p:sp>
      <p:pic>
        <p:nvPicPr>
          <p:cNvPr id="6149" name="Picture 6" descr="qui02f01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447800" y="1828800"/>
            <a:ext cx="6172200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57800" y="1219200"/>
            <a:ext cx="8305200" cy="46166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b="1" dirty="0"/>
              <a:t>(London, England at night from space)</a:t>
            </a:r>
            <a:endParaRPr lang="zh-TW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1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49"/>
                  </p:tgtEl>
                </p:cond>
              </p:nextCondLst>
            </p:seq>
          </p:childTnLst>
        </p:cTn>
      </p:par>
    </p:tnLst>
    <p:bldLst>
      <p:bldP spid="6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BAA8F3A0-3191-48FB-829E-392EBA61F7ED}" type="slidenum">
              <a:rPr lang="en-US" altLang="zh-TW"/>
              <a:pPr/>
              <a:t>40</a:t>
            </a:fld>
            <a:endParaRPr lang="en-US" altLang="zh-TW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Kantian Evaluation (2</a:t>
            </a:r>
            <a:r>
              <a:rPr lang="en-US" altLang="zh-TW" baseline="30000" smtClean="0"/>
              <a:t>nd</a:t>
            </a:r>
            <a:r>
              <a:rPr lang="en-US" altLang="zh-TW" smtClean="0"/>
              <a:t> Formulation)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Carla submitted another person’s work as her own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She attempted to deceive professor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She treated professor as a means to an end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End: passing the course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Means: professor issues grade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What Carla did was wrong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799DE783-6131-4DA1-80B1-F80A6CC02DF1}" type="slidenum">
              <a:rPr lang="en-US" altLang="zh-TW"/>
              <a:pPr/>
              <a:t>41</a:t>
            </a:fld>
            <a:endParaRPr lang="en-US" altLang="zh-TW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Case for Kantianism (PP. 74-75)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Rational</a:t>
            </a:r>
          </a:p>
          <a:p>
            <a:pPr eaLnBrk="1" hangingPunct="1"/>
            <a:r>
              <a:rPr lang="en-US" altLang="zh-TW" smtClean="0"/>
              <a:t>Produces universal moral guidelines</a:t>
            </a:r>
          </a:p>
          <a:p>
            <a:pPr eaLnBrk="1" hangingPunct="1"/>
            <a:r>
              <a:rPr lang="en-US" altLang="zh-TW" smtClean="0"/>
              <a:t>Treats all persons as moral equals</a:t>
            </a:r>
          </a:p>
          <a:p>
            <a:pPr eaLnBrk="1" hangingPunct="1"/>
            <a:r>
              <a:rPr lang="en-US" altLang="zh-TW" smtClean="0"/>
              <a:t>Workable ethical theory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Perfect and Imperfect Duties (P. 74)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Perfect duty: duty obliged to fulfill without exception</a:t>
            </a:r>
          </a:p>
          <a:p>
            <a:pPr lvl="1"/>
            <a:r>
              <a:rPr lang="en-US" altLang="zh-TW" smtClean="0"/>
              <a:t>Example: Telling the truth</a:t>
            </a:r>
          </a:p>
          <a:p>
            <a:r>
              <a:rPr lang="en-US" altLang="zh-TW" smtClean="0"/>
              <a:t>Imperfect duty: duty obliged to fulfill in general but not in every instance</a:t>
            </a:r>
          </a:p>
          <a:p>
            <a:pPr lvl="1"/>
            <a:r>
              <a:rPr lang="en-US" altLang="zh-TW" smtClean="0"/>
              <a:t>Example: Helping others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A522DDF8-76E4-4BFA-B1E5-E7EC99A7A502}" type="slidenum">
              <a:rPr lang="en-US" altLang="zh-TW"/>
              <a:pPr/>
              <a:t>42</a:t>
            </a:fld>
            <a:endParaRPr lang="en-US" altLang="zh-TW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70CB8B3D-FF25-4968-A3BE-6FD52434CD32}" type="slidenum">
              <a:rPr lang="en-US" altLang="zh-TW"/>
              <a:pPr/>
              <a:t>43</a:t>
            </a:fld>
            <a:endParaRPr lang="en-US" altLang="zh-TW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Case Against Kantianism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648200"/>
          </a:xfrm>
        </p:spPr>
        <p:txBody>
          <a:bodyPr/>
          <a:lstStyle/>
          <a:p>
            <a:pPr eaLnBrk="1" hangingPunct="1"/>
            <a:r>
              <a:rPr lang="en-US" altLang="zh-TW" sz="2800" dirty="0" smtClean="0"/>
              <a:t>Sometimes no rule adequately characterizes an action</a:t>
            </a:r>
          </a:p>
          <a:p>
            <a:pPr eaLnBrk="1" hangingPunct="1"/>
            <a:r>
              <a:rPr lang="en-US" altLang="zh-TW" sz="2800" dirty="0" smtClean="0"/>
              <a:t>Sometimes there is no way to resolve a conflict between rules</a:t>
            </a:r>
          </a:p>
          <a:p>
            <a:pPr lvl="1" eaLnBrk="1" hangingPunct="1"/>
            <a:r>
              <a:rPr lang="en-US" altLang="zh-TW" sz="2400" dirty="0" smtClean="0"/>
              <a:t>In a conflict between a perfect duty and an imperfect duty, perfect duty prevails</a:t>
            </a:r>
          </a:p>
          <a:p>
            <a:pPr lvl="1" eaLnBrk="1" hangingPunct="1"/>
            <a:r>
              <a:rPr lang="en-US" altLang="zh-TW" sz="2400" dirty="0" smtClean="0"/>
              <a:t>In a conflict between two perfect duties, no solution</a:t>
            </a:r>
          </a:p>
          <a:p>
            <a:pPr eaLnBrk="1" hangingPunct="1"/>
            <a:r>
              <a:rPr lang="en-US" altLang="zh-TW" sz="2800" dirty="0" smtClean="0"/>
              <a:t>Kantianism allows no exceptions to perfect duties (see PP. 74-75 for an example)</a:t>
            </a:r>
          </a:p>
          <a:p>
            <a:pPr eaLnBrk="1" hangingPunct="1"/>
            <a:r>
              <a:rPr lang="en-US" altLang="zh-TW" sz="2800" dirty="0" smtClean="0"/>
              <a:t>Despite weaknesses, a workable ethical theory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6096000"/>
          </a:xfrm>
        </p:spPr>
        <p:txBody>
          <a:bodyPr/>
          <a:lstStyle/>
          <a:p>
            <a:r>
              <a:rPr lang="en-US" altLang="zh-TW" smtClean="0"/>
              <a:t>2.7 Act Utilitarianism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489B0E2D-9140-40E1-8747-6FD2B713BA49}" type="slidenum">
              <a:rPr lang="en-US" altLang="zh-TW"/>
              <a:pPr/>
              <a:t>44</a:t>
            </a:fld>
            <a:endParaRPr lang="en-US" altLang="zh-TW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C19FCD1E-B16A-4589-8345-EC925186C1C8}" type="slidenum">
              <a:rPr lang="en-US" altLang="zh-TW"/>
              <a:pPr/>
              <a:t>45</a:t>
            </a:fld>
            <a:endParaRPr lang="en-US" altLang="zh-TW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Principle of Utility (P.75)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7772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Jeremy Bentham and John Stuart Mill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An action is good if it benefits someone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An action is bad if it harms someone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Utility: tendency of an object to produce happiness or prevent unhappiness for an individual or a community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Happiness = advantage = benefit = good = pleasure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Unhappiness = disadvantage = cost = evil = pain</a:t>
            </a:r>
          </a:p>
        </p:txBody>
      </p:sp>
    </p:spTree>
  </p:cSld>
  <p:clrMapOvr>
    <a:masterClrMapping/>
  </p:clrMapOvr>
  <p:transition spd="med"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7485C11C-2D63-43B3-A3F7-F5E6A9381B18}" type="slidenum">
              <a:rPr lang="en-US" altLang="zh-TW"/>
              <a:pPr/>
              <a:t>46</a:t>
            </a:fld>
            <a:endParaRPr lang="en-US" altLang="zh-TW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1676400"/>
          </a:xfrm>
        </p:spPr>
        <p:txBody>
          <a:bodyPr/>
          <a:lstStyle/>
          <a:p>
            <a:pPr eaLnBrk="1" hangingPunct="1"/>
            <a:r>
              <a:rPr lang="en-US" altLang="zh-TW" smtClean="0"/>
              <a:t>Principle of Utility</a:t>
            </a:r>
            <a:br>
              <a:rPr lang="en-US" altLang="zh-TW" smtClean="0"/>
            </a:br>
            <a:r>
              <a:rPr lang="en-US" altLang="zh-TW" smtClean="0"/>
              <a:t>(Greatest Happiness Principle)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1376363" y="2133600"/>
            <a:ext cx="6588125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800"/>
              <a:t>An action is right (or wrong) to the extent</a:t>
            </a:r>
          </a:p>
          <a:p>
            <a:pPr algn="ctr" eaLnBrk="0" hangingPunct="0"/>
            <a:r>
              <a:rPr lang="en-US" altLang="zh-TW" sz="2800"/>
              <a:t>that it increases (or decreases) the</a:t>
            </a:r>
          </a:p>
          <a:p>
            <a:pPr algn="ctr" eaLnBrk="0" hangingPunct="0"/>
            <a:r>
              <a:rPr lang="en-US" altLang="zh-TW" sz="2800"/>
              <a:t>total happiness of the affected parties.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Principle of Utility</a:t>
            </a:r>
          </a:p>
        </p:txBody>
      </p:sp>
      <p:sp>
        <p:nvSpPr>
          <p:cNvPr id="4198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CDE1F94C-F132-414F-A2D3-ABCA0C725B41}" type="slidenum">
              <a:rPr lang="en-US" altLang="zh-TW"/>
              <a:pPr/>
              <a:t>47</a:t>
            </a:fld>
            <a:endParaRPr lang="en-US" altLang="zh-TW"/>
          </a:p>
        </p:txBody>
      </p:sp>
      <p:pic>
        <p:nvPicPr>
          <p:cNvPr id="50180" name="Picture 6" descr="qui02f0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371600"/>
            <a:ext cx="73152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9901D6FA-984B-4C6E-9D1A-F1231A075BBE}" type="slidenum">
              <a:rPr lang="en-US" altLang="zh-TW"/>
              <a:pPr/>
              <a:t>48</a:t>
            </a:fld>
            <a:endParaRPr lang="en-US" altLang="zh-TW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Act Utilitarianism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/>
              <a:t>Utilitarianism</a:t>
            </a:r>
          </a:p>
          <a:p>
            <a:pPr lvl="1" eaLnBrk="1" hangingPunct="1"/>
            <a:r>
              <a:rPr lang="en-US" altLang="zh-TW" sz="2400" smtClean="0"/>
              <a:t>Morality of an action has nothing to do with intent</a:t>
            </a:r>
          </a:p>
          <a:p>
            <a:pPr lvl="1" eaLnBrk="1" hangingPunct="1"/>
            <a:r>
              <a:rPr lang="en-US" altLang="zh-TW" sz="2400" smtClean="0"/>
              <a:t>Focuses on the consequences</a:t>
            </a:r>
          </a:p>
          <a:p>
            <a:pPr lvl="1" eaLnBrk="1" hangingPunct="1"/>
            <a:r>
              <a:rPr lang="en-US" altLang="zh-TW" sz="2400" smtClean="0"/>
              <a:t>A consequentialist theory</a:t>
            </a:r>
          </a:p>
          <a:p>
            <a:pPr eaLnBrk="1" hangingPunct="1"/>
            <a:r>
              <a:rPr lang="en-US" altLang="zh-TW" sz="2800" smtClean="0"/>
              <a:t>Act utilitarianism</a:t>
            </a:r>
          </a:p>
          <a:p>
            <a:pPr lvl="1" eaLnBrk="1" hangingPunct="1"/>
            <a:r>
              <a:rPr lang="en-US" altLang="zh-TW" sz="2400" smtClean="0"/>
              <a:t>Add up change in happiness of all affected beings</a:t>
            </a:r>
          </a:p>
          <a:p>
            <a:pPr lvl="1" eaLnBrk="1" hangingPunct="1"/>
            <a:r>
              <a:rPr lang="en-US" altLang="zh-TW" sz="2400" smtClean="0"/>
              <a:t>Sum &gt; 0, action is good</a:t>
            </a:r>
          </a:p>
          <a:p>
            <a:pPr lvl="1" eaLnBrk="1" hangingPunct="1"/>
            <a:r>
              <a:rPr lang="en-US" altLang="zh-TW" sz="2400" smtClean="0"/>
              <a:t>Sum &lt; 0, action is bad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130696D7-CB76-402B-8C36-9EE1B94129FA}" type="slidenum">
              <a:rPr lang="en-US" altLang="zh-TW"/>
              <a:pPr/>
              <a:t>49</a:t>
            </a:fld>
            <a:endParaRPr lang="en-US" altLang="zh-TW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 smtClean="0"/>
              <a:t>Bentham: Weighing Pleasure/Pain (PP. 77-78)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05800" cy="5029200"/>
          </a:xfrm>
        </p:spPr>
        <p:txBody>
          <a:bodyPr/>
          <a:lstStyle/>
          <a:p>
            <a:pPr eaLnBrk="1" hangingPunct="1"/>
            <a:r>
              <a:rPr lang="en-US" altLang="zh-TW" sz="2800" dirty="0" smtClean="0"/>
              <a:t>Intensity: magnitude of the experience</a:t>
            </a:r>
          </a:p>
          <a:p>
            <a:pPr eaLnBrk="1" hangingPunct="1"/>
            <a:r>
              <a:rPr lang="en-US" altLang="zh-TW" sz="2800" dirty="0" smtClean="0"/>
              <a:t>Duration: how long the experience lasts</a:t>
            </a:r>
          </a:p>
          <a:p>
            <a:pPr eaLnBrk="1" hangingPunct="1"/>
            <a:r>
              <a:rPr lang="en-US" altLang="zh-TW" sz="2800" dirty="0" smtClean="0"/>
              <a:t>Certainty: probability it will actually happen</a:t>
            </a:r>
          </a:p>
          <a:p>
            <a:pPr eaLnBrk="1" hangingPunct="1"/>
            <a:r>
              <a:rPr lang="en-US" altLang="zh-TW" sz="2800" dirty="0" smtClean="0"/>
              <a:t>Propinquity: how close the experience is in space and time</a:t>
            </a:r>
          </a:p>
          <a:p>
            <a:pPr eaLnBrk="1" hangingPunct="1"/>
            <a:r>
              <a:rPr lang="en-US" altLang="zh-TW" sz="2800" dirty="0" smtClean="0"/>
              <a:t>Fecundity: its ability to produce more experiences of the same kind</a:t>
            </a:r>
          </a:p>
          <a:p>
            <a:pPr eaLnBrk="1" hangingPunct="1"/>
            <a:r>
              <a:rPr lang="en-US" altLang="zh-TW" sz="2800" dirty="0" smtClean="0"/>
              <a:t>Purity: extent to which pleasure is not diluted by pain, or vice versa</a:t>
            </a:r>
          </a:p>
          <a:p>
            <a:pPr eaLnBrk="1" hangingPunct="1"/>
            <a:r>
              <a:rPr lang="en-US" altLang="zh-TW" sz="2800" dirty="0" smtClean="0"/>
              <a:t>Extent: number of people affected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36E4BFEF-CF85-470E-81BC-E1112F5A1A9D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zh-TW" smtClean="0"/>
              <a:t>The Ethical Point of View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/>
              <a:t>Most everyone shares “core values”, desiring:</a:t>
            </a:r>
          </a:p>
          <a:p>
            <a:pPr lvl="1" eaLnBrk="1" hangingPunct="1"/>
            <a:r>
              <a:rPr lang="en-US" altLang="zh-TW" sz="2400" smtClean="0"/>
              <a:t>Life</a:t>
            </a:r>
          </a:p>
          <a:p>
            <a:pPr lvl="1" eaLnBrk="1" hangingPunct="1"/>
            <a:r>
              <a:rPr lang="en-US" altLang="zh-TW" sz="2400" smtClean="0"/>
              <a:t>Happiness</a:t>
            </a:r>
          </a:p>
          <a:p>
            <a:pPr lvl="1" eaLnBrk="1" hangingPunct="1"/>
            <a:r>
              <a:rPr lang="en-US" altLang="zh-TW" sz="2400" smtClean="0"/>
              <a:t>Ability to accomplish goals</a:t>
            </a:r>
          </a:p>
          <a:p>
            <a:pPr eaLnBrk="1" hangingPunct="1"/>
            <a:r>
              <a:rPr lang="en-US" altLang="zh-TW" sz="2800" smtClean="0"/>
              <a:t>Two ways to view world</a:t>
            </a:r>
          </a:p>
          <a:p>
            <a:pPr lvl="1" eaLnBrk="1" hangingPunct="1"/>
            <a:r>
              <a:rPr lang="en-US" altLang="zh-TW" sz="2400" smtClean="0"/>
              <a:t>Selfish point of view: consider only own self and its core values</a:t>
            </a:r>
          </a:p>
          <a:p>
            <a:pPr lvl="1" eaLnBrk="1" hangingPunct="1"/>
            <a:r>
              <a:rPr lang="en-US" altLang="zh-TW" sz="2400" smtClean="0"/>
              <a:t>Ethical point of view: respect other people and their core values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6B098C6F-58CE-4C90-A691-3AC7B0B32212}" type="slidenum">
              <a:rPr lang="en-US" altLang="zh-TW"/>
              <a:pPr/>
              <a:t>50</a:t>
            </a:fld>
            <a:endParaRPr lang="en-US" altLang="zh-TW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Highway Routing Scenario (PP. 76-77)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State may replace a curvy stretch of highway</a:t>
            </a:r>
          </a:p>
          <a:p>
            <a:pPr eaLnBrk="1" hangingPunct="1"/>
            <a:r>
              <a:rPr lang="en-US" altLang="zh-TW" smtClean="0"/>
              <a:t>New highway segment 1 mile shorter</a:t>
            </a:r>
          </a:p>
          <a:p>
            <a:pPr eaLnBrk="1" hangingPunct="1"/>
            <a:r>
              <a:rPr lang="en-US" altLang="zh-TW" smtClean="0"/>
              <a:t>150 houses would have to be removed</a:t>
            </a:r>
          </a:p>
          <a:p>
            <a:pPr eaLnBrk="1" hangingPunct="1"/>
            <a:r>
              <a:rPr lang="en-US" altLang="zh-TW" smtClean="0"/>
              <a:t>Some wildlife habitat would be destroyed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481B9431-1AD3-453A-AE47-DFAEABA631CC}" type="slidenum">
              <a:rPr lang="en-US" altLang="zh-TW"/>
              <a:pPr/>
              <a:t>51</a:t>
            </a:fld>
            <a:endParaRPr lang="en-US" altLang="zh-TW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Evaluation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Costs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$20 million to compensate homeowners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$10 million to construct new highway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Lost wildlife habitat worth $1 million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Benefits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$39 million savings in automobile driving costs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Conclusion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Benefits exceed costs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Building highway is a good action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D572D0F6-6D08-4330-BEE3-6E795E9BD1B0}" type="slidenum">
              <a:rPr lang="en-US" altLang="zh-TW"/>
              <a:pPr/>
              <a:t>52</a:t>
            </a:fld>
            <a:endParaRPr lang="en-US" altLang="zh-TW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Case for Act Utilitarianism (P. 78)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Focuses on happiness</a:t>
            </a:r>
          </a:p>
          <a:p>
            <a:pPr eaLnBrk="1" hangingPunct="1"/>
            <a:r>
              <a:rPr lang="en-US" altLang="zh-TW" smtClean="0"/>
              <a:t>Down-to-earth (practical)</a:t>
            </a:r>
          </a:p>
          <a:p>
            <a:pPr eaLnBrk="1" hangingPunct="1"/>
            <a:r>
              <a:rPr lang="en-US" altLang="zh-TW" smtClean="0"/>
              <a:t>Comprehensive</a:t>
            </a:r>
          </a:p>
          <a:p>
            <a:pPr eaLnBrk="1" hangingPunct="1"/>
            <a:r>
              <a:rPr lang="en-US" altLang="zh-TW" smtClean="0"/>
              <a:t>Workable ethical theory</a:t>
            </a: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BB9FF40A-09E6-4B36-940B-321479E53EED}" type="slidenum">
              <a:rPr lang="en-US" altLang="zh-TW"/>
              <a:pPr/>
              <a:t>53</a:t>
            </a:fld>
            <a:endParaRPr lang="en-US" altLang="zh-TW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Case Against Act Utilitarianism (PP. 78-80)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Unclear whom to include in calculations</a:t>
            </a:r>
          </a:p>
          <a:p>
            <a:pPr eaLnBrk="1" hangingPunct="1"/>
            <a:r>
              <a:rPr lang="en-US" altLang="zh-TW" dirty="0" smtClean="0"/>
              <a:t>Too much work</a:t>
            </a:r>
          </a:p>
          <a:p>
            <a:pPr eaLnBrk="1" hangingPunct="1"/>
            <a:r>
              <a:rPr lang="en-US" altLang="zh-TW" dirty="0" smtClean="0"/>
              <a:t>Ignores our innate sense of duty</a:t>
            </a:r>
          </a:p>
          <a:p>
            <a:pPr eaLnBrk="1" hangingPunct="1"/>
            <a:r>
              <a:rPr lang="en-US" altLang="zh-TW" dirty="0" smtClean="0"/>
              <a:t>Consequences of an action cannot be predicted</a:t>
            </a:r>
          </a:p>
          <a:p>
            <a:pPr eaLnBrk="1" hangingPunct="1"/>
            <a:r>
              <a:rPr lang="en-US" altLang="zh-TW" dirty="0" smtClean="0"/>
              <a:t>Susceptible to the problem of moral luck (see P. 80 for an example)</a:t>
            </a: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6172200"/>
          </a:xfrm>
        </p:spPr>
        <p:txBody>
          <a:bodyPr/>
          <a:lstStyle/>
          <a:p>
            <a:r>
              <a:rPr lang="en-US" altLang="zh-TW" smtClean="0"/>
              <a:t>2.8 Rule Utilitarianism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096B3E63-96E4-47C9-A4F0-5A551D707794}" type="slidenum">
              <a:rPr lang="en-US" altLang="zh-TW"/>
              <a:pPr/>
              <a:t>54</a:t>
            </a:fld>
            <a:endParaRPr lang="en-US" altLang="zh-TW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F970FBD5-3B6D-4F46-B2CE-856AB988CD31}" type="slidenum">
              <a:rPr lang="en-US" altLang="zh-TW"/>
              <a:pPr/>
              <a:t>55</a:t>
            </a:fld>
            <a:endParaRPr lang="en-US" altLang="zh-TW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Applying Principle of Utility to Rules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We ought to adopt moral rules which, if followed by everyone, will lead to the greatest increase in total happiness</a:t>
            </a:r>
          </a:p>
          <a:p>
            <a:pPr eaLnBrk="1" hangingPunct="1"/>
            <a:r>
              <a:rPr lang="en-US" altLang="zh-TW" smtClean="0"/>
              <a:t>Act utilitarianism applies Principle of Utility to individual actions</a:t>
            </a:r>
          </a:p>
          <a:p>
            <a:pPr eaLnBrk="1" hangingPunct="1"/>
            <a:r>
              <a:rPr lang="en-US" altLang="zh-TW" smtClean="0"/>
              <a:t>Rule utilitarianism applies Principle of Utility to moral rules</a:t>
            </a:r>
          </a:p>
        </p:txBody>
      </p:sp>
    </p:spTree>
  </p:cSld>
  <p:clrMapOvr>
    <a:masterClrMapping/>
  </p:clrMapOvr>
  <p:transition spd="med">
    <p:wipe dir="r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DD217B54-FB47-43D3-B9B9-74F6EDB611C4}" type="slidenum">
              <a:rPr lang="en-US" altLang="zh-TW"/>
              <a:pPr/>
              <a:t>56</a:t>
            </a:fld>
            <a:endParaRPr lang="en-US" altLang="zh-TW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Anti-Worm Scenario (P. 81)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343400"/>
          </a:xfrm>
        </p:spPr>
        <p:txBody>
          <a:bodyPr/>
          <a:lstStyle/>
          <a:p>
            <a:pPr eaLnBrk="1" hangingPunct="1"/>
            <a:r>
              <a:rPr lang="en-US" altLang="zh-TW" sz="2800" dirty="0" smtClean="0"/>
              <a:t>August 2003: Blaster worm infected thousands of Windows computers</a:t>
            </a:r>
          </a:p>
          <a:p>
            <a:pPr eaLnBrk="1" hangingPunct="1"/>
            <a:r>
              <a:rPr lang="en-US" altLang="zh-TW" sz="2800" dirty="0" smtClean="0"/>
              <a:t>Soon after, </a:t>
            </a:r>
            <a:r>
              <a:rPr lang="en-US" altLang="zh-TW" sz="2800" dirty="0" err="1" smtClean="0"/>
              <a:t>Nachi</a:t>
            </a:r>
            <a:r>
              <a:rPr lang="en-US" altLang="zh-TW" sz="2800" dirty="0" smtClean="0"/>
              <a:t> worm appeared</a:t>
            </a:r>
          </a:p>
          <a:p>
            <a:pPr lvl="1" eaLnBrk="1" hangingPunct="1"/>
            <a:r>
              <a:rPr lang="en-US" altLang="zh-TW" sz="2400" dirty="0" smtClean="0"/>
              <a:t>Took control of vulnerable computer</a:t>
            </a:r>
          </a:p>
          <a:p>
            <a:pPr lvl="1" eaLnBrk="1" hangingPunct="1"/>
            <a:r>
              <a:rPr lang="en-US" altLang="zh-TW" sz="2400" dirty="0" smtClean="0"/>
              <a:t>Located and destroyed copies of Blaster</a:t>
            </a:r>
          </a:p>
          <a:p>
            <a:pPr lvl="1" eaLnBrk="1" hangingPunct="1"/>
            <a:r>
              <a:rPr lang="en-US" altLang="zh-TW" sz="2400" dirty="0" smtClean="0"/>
              <a:t>Downloaded software patch to fix security problem</a:t>
            </a:r>
          </a:p>
          <a:p>
            <a:pPr lvl="1" eaLnBrk="1" hangingPunct="1"/>
            <a:r>
              <a:rPr lang="en-US" altLang="zh-TW" sz="2400" dirty="0" smtClean="0"/>
              <a:t>Used computer as launching pad to try to “infect” other vulnerable PCs</a:t>
            </a:r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3DDC07BB-0963-48C8-A62B-60814E255699}" type="slidenum">
              <a:rPr lang="en-US" altLang="zh-TW"/>
              <a:pPr/>
              <a:t>57</a:t>
            </a:fld>
            <a:endParaRPr lang="en-US" altLang="zh-TW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Evaluation using Rule Utilitarianism (PP. 81-82)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600" smtClean="0"/>
              <a:t>Proposed rule: If I can write a helpful worm that removes a harmful worm from infected computers and shields them from future attacks, I should do so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600" smtClean="0"/>
              <a:t>Who would benefit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People who do not keep their systems updated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600" smtClean="0"/>
              <a:t>Who would be harmed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People who use networks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People who’s computers are invaded by buggy anti-worms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System administrators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600" smtClean="0"/>
              <a:t>Conclusion: Harm outweighs benefits. Releasing anti-worm is wrong.</a:t>
            </a: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10C7FFD6-18B8-47D9-9A7E-6FCDE78E41C4}" type="slidenum">
              <a:rPr lang="en-US" altLang="zh-TW"/>
              <a:pPr/>
              <a:t>58</a:t>
            </a:fld>
            <a:endParaRPr lang="en-US" altLang="zh-TW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Case for Rule Utilitarianism (PP. 82-83)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Compared to act utilitarianism, it is easier to perform the utilitarian calculus.</a:t>
            </a:r>
          </a:p>
          <a:p>
            <a:pPr eaLnBrk="1" hangingPunct="1"/>
            <a:r>
              <a:rPr lang="en-US" altLang="zh-TW" smtClean="0"/>
              <a:t>Not every moral decision requires performing utilitarian calculus.</a:t>
            </a:r>
          </a:p>
          <a:p>
            <a:pPr eaLnBrk="1" hangingPunct="1"/>
            <a:r>
              <a:rPr lang="en-US" altLang="zh-TW" smtClean="0"/>
              <a:t>Moral rules survive exceptional situations</a:t>
            </a:r>
          </a:p>
          <a:p>
            <a:pPr eaLnBrk="1" hangingPunct="1"/>
            <a:r>
              <a:rPr lang="en-US" altLang="zh-TW" smtClean="0"/>
              <a:t>Avoids the problem of moral luck</a:t>
            </a:r>
          </a:p>
          <a:p>
            <a:pPr eaLnBrk="1" hangingPunct="1"/>
            <a:r>
              <a:rPr lang="en-US" altLang="zh-TW" smtClean="0"/>
              <a:t>Workable ethical theory</a:t>
            </a:r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7DDDB270-A5B5-46F0-A42C-E11C8F532F40}" type="slidenum">
              <a:rPr lang="en-US" altLang="zh-TW"/>
              <a:pPr/>
              <a:t>59</a:t>
            </a:fld>
            <a:endParaRPr lang="en-US" altLang="zh-TW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dirty="0" smtClean="0"/>
              <a:t>Case Against Utilitarianism in General (PP. </a:t>
            </a:r>
            <a:r>
              <a:rPr lang="en-US" altLang="zh-TW" sz="3200" smtClean="0"/>
              <a:t>83-84)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058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All consequences must be measured on a single scale.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All units must be the same in order to do the sum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In certain circumstances utilitarians must quantify the value of a human life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Utilitarianism ignores the problem of an unjust distribution of good consequences.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Utilitarianism does </a:t>
            </a:r>
            <a:r>
              <a:rPr lang="en-US" altLang="zh-TW" sz="2000" b="1" smtClean="0"/>
              <a:t>not</a:t>
            </a:r>
            <a:r>
              <a:rPr lang="en-US" altLang="zh-TW" sz="2000" smtClean="0"/>
              <a:t> mean “the greatest good of the greatest number”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That requires a principle of justice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What happens when a conflict arises between the Principle of Utility and a principle of justice?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Despite weaknesses, both act utilitarianism and rule utilitarianism are workable ethical theories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FE82BE58-3A85-4C42-BAE9-CEB25F4E6AB4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Defining Terms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Society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Association of people organized under a system of rules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Rules: advance the good of members over 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Morality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A society’s rules of conduct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What people ought / ought not to do in various situations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Ethics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Rational examination of morality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Evaluation of people’s behavior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6172200"/>
          </a:xfrm>
        </p:spPr>
        <p:txBody>
          <a:bodyPr/>
          <a:lstStyle/>
          <a:p>
            <a:r>
              <a:rPr lang="en-US" altLang="zh-TW" smtClean="0"/>
              <a:t>2.9 Social Contract Theory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1F89FB22-369F-46FF-B7BD-B8B38A311307}" type="slidenum">
              <a:rPr lang="en-US" altLang="zh-TW"/>
              <a:pPr/>
              <a:t>60</a:t>
            </a:fld>
            <a:endParaRPr lang="en-US" altLang="zh-TW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D80BA2F4-5B8A-48DD-A254-DB2F4AA06268}" type="slidenum">
              <a:rPr lang="en-US" altLang="zh-TW"/>
              <a:pPr/>
              <a:t>61</a:t>
            </a:fld>
            <a:endParaRPr lang="en-US" altLang="zh-TW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Basis of Social Contract Theory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Thomas Hobbes (1603-1679)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“State of nature” (P.84)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We implicitly accept a social contract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dirty="0" smtClean="0"/>
              <a:t>Establishment of moral rules to govern relations among citizens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dirty="0" smtClean="0"/>
              <a:t>Government capable of enforcing these rules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Jean-Jacques Rousseau (1712-1778)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In ideal society, no one above rules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That prevents society from enacting bad rules</a:t>
            </a:r>
          </a:p>
          <a:p>
            <a:pPr eaLnBrk="1" hangingPunct="1">
              <a:lnSpc>
                <a:spcPct val="90000"/>
              </a:lnSpc>
            </a:pPr>
            <a:endParaRPr lang="en-US" altLang="zh-TW" sz="2800" dirty="0" smtClean="0"/>
          </a:p>
        </p:txBody>
      </p:sp>
    </p:spTree>
  </p:cSld>
  <p:clrMapOvr>
    <a:masterClrMapping/>
  </p:clrMapOvr>
  <p:transition spd="med">
    <p:wipe dir="r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8035C32E-A3B6-4D83-A604-C88F54D3354B}" type="slidenum">
              <a:rPr lang="en-US" altLang="zh-TW"/>
              <a:pPr/>
              <a:t>62</a:t>
            </a:fld>
            <a:endParaRPr lang="en-US" altLang="zh-TW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305800" cy="13716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James </a:t>
            </a:r>
            <a:r>
              <a:rPr lang="en-US" altLang="zh-TW" dirty="0" err="1" smtClean="0"/>
              <a:t>Rachels’s</a:t>
            </a:r>
            <a:r>
              <a:rPr lang="en-US" altLang="zh-TW" dirty="0" smtClean="0"/>
              <a:t> Definition of Social Contract Theory (P.85)</a:t>
            </a: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1681163" y="1917700"/>
            <a:ext cx="5835650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800" dirty="0"/>
              <a:t>“Morality consists in the set of rules,</a:t>
            </a:r>
          </a:p>
          <a:p>
            <a:pPr algn="ctr" eaLnBrk="0" hangingPunct="0"/>
            <a:r>
              <a:rPr lang="en-US" altLang="zh-TW" sz="2800" dirty="0"/>
              <a:t>governing how people are to</a:t>
            </a:r>
          </a:p>
          <a:p>
            <a:pPr algn="ctr" eaLnBrk="0" hangingPunct="0"/>
            <a:r>
              <a:rPr lang="en-US" altLang="zh-TW" sz="2800" dirty="0"/>
              <a:t>treat one another, that rational</a:t>
            </a:r>
          </a:p>
          <a:p>
            <a:pPr algn="ctr" eaLnBrk="0" hangingPunct="0"/>
            <a:r>
              <a:rPr lang="en-US" altLang="zh-TW" sz="2800" dirty="0"/>
              <a:t>people will agree to accept, for their</a:t>
            </a:r>
          </a:p>
          <a:p>
            <a:pPr algn="ctr" eaLnBrk="0" hangingPunct="0"/>
            <a:r>
              <a:rPr lang="en-US" altLang="zh-TW" sz="2800" dirty="0"/>
              <a:t>mutual benefit, on the condition that</a:t>
            </a:r>
          </a:p>
          <a:p>
            <a:pPr algn="ctr" eaLnBrk="0" hangingPunct="0"/>
            <a:r>
              <a:rPr lang="en-US" altLang="zh-TW" sz="2800" dirty="0"/>
              <a:t>others follow those rules as well.”</a:t>
            </a:r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578C72E5-92C4-4612-90F0-1F9421C3CC0E}" type="slidenum">
              <a:rPr lang="en-US" altLang="zh-TW"/>
              <a:pPr/>
              <a:t>63</a:t>
            </a:fld>
            <a:endParaRPr lang="en-US" altLang="zh-TW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Kinds of Rights (PP.85-86)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Negative right: A right that another can guarantee by leaving you alone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Positive right: A right obligating others to do something on your behalf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Absolute right: A right guaranteed without exception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Limited right: A right that may be restricted based on the circumstances</a:t>
            </a:r>
          </a:p>
        </p:txBody>
      </p:sp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92BDCF33-7210-49F0-B742-7A5861612BD7}" type="slidenum">
              <a:rPr lang="en-US" altLang="zh-TW"/>
              <a:pPr/>
              <a:t>64</a:t>
            </a:fld>
            <a:endParaRPr lang="en-US" altLang="zh-TW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305800" cy="13716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Correlation between Types of Rights (P.86)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05800" cy="41148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Positive rights tend to be more limited</a:t>
            </a:r>
          </a:p>
          <a:p>
            <a:pPr eaLnBrk="1" hangingPunct="1"/>
            <a:r>
              <a:rPr lang="en-US" altLang="zh-TW" dirty="0" smtClean="0"/>
              <a:t>Negative rights tends to be more absolute</a:t>
            </a:r>
          </a:p>
        </p:txBody>
      </p: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8FF54FD3-0EF8-4615-AB0A-5CBBE6CEC966}" type="slidenum">
              <a:rPr lang="en-US" altLang="zh-TW"/>
              <a:pPr/>
              <a:t>65</a:t>
            </a:fld>
            <a:endParaRPr lang="en-US" altLang="zh-TW"/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305800" cy="13716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John Rawls’s Principles of Justice (P.86)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05800" cy="4114800"/>
          </a:xfrm>
        </p:spPr>
        <p:txBody>
          <a:bodyPr/>
          <a:lstStyle/>
          <a:p>
            <a:pPr eaLnBrk="1" hangingPunct="1"/>
            <a:r>
              <a:rPr lang="en-US" altLang="zh-TW" sz="2800" dirty="0" smtClean="0"/>
              <a:t>Each person may claim a “fully adequate” number of basic rights and liberties, so long as these claims are consistent with everyone else having a claim to the same rights and liberties</a:t>
            </a:r>
          </a:p>
          <a:p>
            <a:pPr eaLnBrk="1" hangingPunct="1"/>
            <a:r>
              <a:rPr lang="en-US" altLang="zh-TW" sz="2800" dirty="0" smtClean="0"/>
              <a:t>Any social and economic inequalities must</a:t>
            </a:r>
          </a:p>
          <a:p>
            <a:pPr lvl="1" eaLnBrk="1" hangingPunct="1"/>
            <a:r>
              <a:rPr lang="en-US" altLang="zh-TW" sz="2400" dirty="0" smtClean="0"/>
              <a:t>Be associated with positions that everyone has a fair and equal opportunity to achieve</a:t>
            </a:r>
          </a:p>
          <a:p>
            <a:pPr lvl="1" eaLnBrk="1" hangingPunct="1"/>
            <a:r>
              <a:rPr lang="en-US" altLang="zh-TW" sz="2400" dirty="0" smtClean="0"/>
              <a:t>Be to the greatest benefit of the least-advantaged members of society (the difference principle)</a:t>
            </a:r>
          </a:p>
        </p:txBody>
      </p:sp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66800"/>
          </a:xfrm>
        </p:spPr>
        <p:txBody>
          <a:bodyPr/>
          <a:lstStyle/>
          <a:p>
            <a:pPr eaLnBrk="1" hangingPunct="1"/>
            <a:r>
              <a:rPr lang="en-US" altLang="zh-TW" smtClean="0"/>
              <a:t>Rawls’s First Principle of Justice</a:t>
            </a:r>
          </a:p>
        </p:txBody>
      </p:sp>
      <p:sp>
        <p:nvSpPr>
          <p:cNvPr id="5939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55275E78-0D32-47BF-83F5-6AD2EE6F8C2F}" type="slidenum">
              <a:rPr lang="en-US" altLang="zh-TW"/>
              <a:pPr/>
              <a:t>66</a:t>
            </a:fld>
            <a:endParaRPr lang="en-US" altLang="zh-TW"/>
          </a:p>
        </p:txBody>
      </p:sp>
      <p:pic>
        <p:nvPicPr>
          <p:cNvPr id="69636" name="Picture 6" descr="qui02f0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4000"/>
            <a:ext cx="8305800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668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Rawls’s Difference Principle</a:t>
            </a:r>
          </a:p>
        </p:txBody>
      </p:sp>
      <p:sp>
        <p:nvSpPr>
          <p:cNvPr id="60419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6541DE1B-073B-47C1-8504-BB27DB14367B}" type="slidenum">
              <a:rPr lang="en-US" altLang="zh-TW"/>
              <a:pPr/>
              <a:t>67</a:t>
            </a:fld>
            <a:endParaRPr lang="en-US" altLang="zh-TW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274850" y="3289321"/>
            <a:ext cx="4564350" cy="2578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04800" y="1143000"/>
            <a:ext cx="8534400" cy="1828800"/>
          </a:xfrm>
          <a:prstGeom prst="rect">
            <a:avLst/>
          </a:prstGeom>
        </p:spPr>
        <p:txBody>
          <a:bodyPr/>
          <a:lstStyle/>
          <a:p>
            <a:pPr marL="216000" marR="0" lvl="0" indent="-2160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Times" pitchFamily="-48" charset="0"/>
              <a:buChar char="•"/>
              <a:tabLst/>
              <a:defRPr/>
            </a:pPr>
            <a:r>
              <a:rPr kumimoji="0" lang="en-US" altLang="zh-TW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Social and economic inequalities must be justified</a:t>
            </a:r>
          </a:p>
          <a:p>
            <a:pPr marL="216000" lvl="0" indent="-2160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Times" pitchFamily="-48" charset="0"/>
              <a:buChar char="•"/>
            </a:pPr>
            <a:r>
              <a:rPr kumimoji="0" lang="en-US" altLang="zh-TW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only way to justify a social </a:t>
            </a:r>
            <a:r>
              <a:rPr lang="en-US" altLang="zh-TW" sz="2600" kern="0" dirty="0" smtClean="0"/>
              <a:t>or economic inequality is to show that its overall effect is to provide the most benefit to the least advantaged</a:t>
            </a:r>
            <a:endParaRPr kumimoji="0" lang="en-US" altLang="zh-TW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3432181"/>
            <a:ext cx="3810000" cy="2292358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en-US" altLang="zh-TW" sz="2000" dirty="0" smtClean="0"/>
              <a:t>Rawls’s difference principle is illustrated by Plan B shown in the right figure. Plan B does not treat every citizen equally, but the inequality is justified because it is of greatest benefit to the most disadvantaged</a:t>
            </a:r>
            <a:endParaRPr lang="zh-TW" altLang="en-US" sz="2000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50522CCF-DBF6-4197-B14A-9A7585CED72A}" type="slidenum">
              <a:rPr lang="en-US" altLang="zh-TW"/>
              <a:pPr/>
              <a:t>68</a:t>
            </a:fld>
            <a:endParaRPr lang="en-US" altLang="zh-TW"/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DVD Rental Scenario (P.88)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Bill owns chain of DVD rental stores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Collects information about rentals from customers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Constructs profiles of customers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Sells profiles to direct marketing firms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Some customers happy to receive more mail order catalogs; others unhappy at increase in “junk mail”</a:t>
            </a:r>
          </a:p>
        </p:txBody>
      </p:sp>
    </p:spTree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886695E5-841E-4BC4-8725-C0C3CE2FB1F9}" type="slidenum">
              <a:rPr lang="en-US" altLang="zh-TW"/>
              <a:pPr/>
              <a:t>69</a:t>
            </a:fld>
            <a:endParaRPr lang="en-US" altLang="zh-TW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Evaluation (Social Contract Theory)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4582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600" dirty="0" smtClean="0"/>
              <a:t>Consider rights of Bill, customers, and mail order companies.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600" dirty="0" smtClean="0"/>
              <a:t>Does customer have right to expect name, address to be kept confidential?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600" dirty="0" smtClean="0"/>
              <a:t>If customer rents DVD from Bill, who owns information about transaction?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600" dirty="0" smtClean="0"/>
              <a:t>If Bill and customer have equal rights to information, Bill did nothing wrong to sell information.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600" dirty="0" smtClean="0"/>
              <a:t>If customers have right to expect name and address or transaction to be confidential without giving permission, then Bill was wrong to sell information without asking for permission.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600200"/>
          </a:xfrm>
        </p:spPr>
        <p:txBody>
          <a:bodyPr/>
          <a:lstStyle/>
          <a:p>
            <a:pPr eaLnBrk="1" hangingPunct="1"/>
            <a:r>
              <a:rPr lang="en-US" altLang="zh-TW" smtClean="0"/>
              <a:t>Analogy Showing Difference between Morality and Ethics</a:t>
            </a:r>
          </a:p>
        </p:txBody>
      </p:sp>
      <p:sp>
        <p:nvSpPr>
          <p:cNvPr id="819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10ABE48B-21B5-4F4A-9DD1-0660F90EF62F}" type="slidenum">
              <a:rPr lang="en-US" altLang="zh-TW"/>
              <a:pPr/>
              <a:t>7</a:t>
            </a:fld>
            <a:endParaRPr lang="en-US" altLang="zh-TW"/>
          </a:p>
        </p:txBody>
      </p:sp>
      <p:pic>
        <p:nvPicPr>
          <p:cNvPr id="9220" name="Picture 6" descr="qui02f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484313"/>
            <a:ext cx="6324600" cy="477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971D2023-6BEE-418F-B0B5-7709ABA9DC76}" type="slidenum">
              <a:rPr lang="en-US" altLang="zh-TW"/>
              <a:pPr/>
              <a:t>70</a:t>
            </a:fld>
            <a:endParaRPr lang="en-US" altLang="zh-TW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Case for Social Contract Theory (PP. 89-90)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Framed in language of rights</a:t>
            </a:r>
          </a:p>
          <a:p>
            <a:pPr eaLnBrk="1" hangingPunct="1"/>
            <a:r>
              <a:rPr lang="en-US" altLang="zh-TW" smtClean="0"/>
              <a:t>Explains why people act in self-interest without common agreement</a:t>
            </a:r>
          </a:p>
          <a:p>
            <a:pPr eaLnBrk="1" hangingPunct="1"/>
            <a:r>
              <a:rPr lang="en-US" altLang="zh-TW" smtClean="0"/>
              <a:t>Provides clear analysis of certain citizen/government problems</a:t>
            </a:r>
          </a:p>
          <a:p>
            <a:pPr eaLnBrk="1" hangingPunct="1"/>
            <a:r>
              <a:rPr lang="en-US" altLang="zh-TW" smtClean="0"/>
              <a:t>Workable ethical theory</a:t>
            </a:r>
          </a:p>
        </p:txBody>
      </p:sp>
    </p:spTree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BB17363B-B9C8-4BAD-ABE5-57488543B1A7}" type="slidenum">
              <a:rPr lang="en-US" altLang="zh-TW"/>
              <a:pPr/>
              <a:t>71</a:t>
            </a:fld>
            <a:endParaRPr lang="en-US" altLang="zh-TW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Case Against Social Contract Theory (PP. 90-91)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No one signed contract</a:t>
            </a:r>
          </a:p>
          <a:p>
            <a:pPr eaLnBrk="1" hangingPunct="1"/>
            <a:r>
              <a:rPr lang="en-US" altLang="zh-TW" smtClean="0"/>
              <a:t>Some actions have multiple characterizations</a:t>
            </a:r>
          </a:p>
          <a:p>
            <a:pPr eaLnBrk="1" hangingPunct="1"/>
            <a:r>
              <a:rPr lang="en-US" altLang="zh-TW" smtClean="0"/>
              <a:t>Conflicting rights problem</a:t>
            </a:r>
          </a:p>
          <a:p>
            <a:pPr eaLnBrk="1" hangingPunct="1"/>
            <a:r>
              <a:rPr lang="en-US" altLang="zh-TW" smtClean="0"/>
              <a:t>May unjustly treat people who cannot uphold contract</a:t>
            </a:r>
          </a:p>
          <a:p>
            <a:pPr eaLnBrk="1" hangingPunct="1"/>
            <a:r>
              <a:rPr lang="en-US" altLang="zh-TW" smtClean="0"/>
              <a:t>Despite weaknesses, a workable theory</a:t>
            </a:r>
          </a:p>
        </p:txBody>
      </p:sp>
    </p:spTree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6096000"/>
          </a:xfrm>
        </p:spPr>
        <p:txBody>
          <a:bodyPr/>
          <a:lstStyle/>
          <a:p>
            <a:r>
              <a:rPr lang="en-US" altLang="zh-TW" smtClean="0"/>
              <a:t>2.10 Comparing Workable Ethical 	Theories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760884A6-B546-4B10-8296-141798AD7ECE}" type="slidenum">
              <a:rPr lang="en-US" altLang="zh-TW"/>
              <a:pPr/>
              <a:t>72</a:t>
            </a:fld>
            <a:endParaRPr lang="en-US" altLang="zh-TW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5410BFBA-9198-454F-BDD6-94DA62DA8D72}" type="slidenum">
              <a:rPr lang="en-US" altLang="zh-TW"/>
              <a:pPr/>
              <a:t>73</a:t>
            </a:fld>
            <a:endParaRPr lang="en-US" altLang="zh-TW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Objectivism vs. Relativism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Objectivism: Morality has an existence outside the human mind</a:t>
            </a:r>
          </a:p>
          <a:p>
            <a:pPr eaLnBrk="1" hangingPunct="1"/>
            <a:r>
              <a:rPr lang="en-US" altLang="zh-TW" dirty="0" smtClean="0"/>
              <a:t>Relativism: Morality is a human invention</a:t>
            </a:r>
          </a:p>
          <a:p>
            <a:pPr eaLnBrk="1" hangingPunct="1"/>
            <a:r>
              <a:rPr lang="en-US" altLang="zh-TW" dirty="0" smtClean="0"/>
              <a:t>Kantianism, utilitarianism, and social contract theory are examples of objectivism</a:t>
            </a:r>
          </a:p>
          <a:p>
            <a:pPr eaLnBrk="1" hangingPunct="1"/>
            <a:endParaRPr lang="en-US" altLang="zh-TW" dirty="0" smtClean="0"/>
          </a:p>
        </p:txBody>
      </p:sp>
    </p:spTree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7AEF7DDD-D0FB-4BF2-A007-011D17BEE38C}" type="slidenum">
              <a:rPr lang="en-US" altLang="zh-TW"/>
              <a:pPr/>
              <a:t>74</a:t>
            </a:fld>
            <a:endParaRPr lang="en-US" altLang="zh-TW"/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dirty="0" smtClean="0"/>
              <a:t>Comparing Workable Ethical Theories (P.92)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914400" y="1392238"/>
            <a:ext cx="6242050" cy="4679950"/>
            <a:chOff x="1450975" y="1392238"/>
            <a:chExt cx="6242050" cy="4679950"/>
          </a:xfrm>
        </p:grpSpPr>
        <p:sp>
          <p:nvSpPr>
            <p:cNvPr id="1028" name="Rectangle 4"/>
            <p:cNvSpPr>
              <a:spLocks noChangeArrowheads="1"/>
            </p:cNvSpPr>
            <p:nvPr/>
          </p:nvSpPr>
          <p:spPr bwMode="auto">
            <a:xfrm>
              <a:off x="3049107" y="1392238"/>
              <a:ext cx="1186694" cy="627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54000" tIns="54000" rIns="54000" bIns="5400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  <a:ea typeface="新細明體" pitchFamily="18" charset="-120"/>
                </a:rPr>
                <a:t>What makes an action morally right?</a:t>
              </a:r>
              <a:endParaRPr kumimoji="1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1029" name="Rectangle 5"/>
            <p:cNvSpPr>
              <a:spLocks noChangeArrowheads="1"/>
            </p:cNvSpPr>
            <p:nvPr/>
          </p:nvSpPr>
          <p:spPr bwMode="auto">
            <a:xfrm>
              <a:off x="2035115" y="2667318"/>
              <a:ext cx="1358762" cy="8547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54000" tIns="54000" rIns="54000" bIns="5400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  <a:ea typeface="新細明體" pitchFamily="18" charset="-120"/>
                </a:rPr>
                <a:t>It results in an increase in the total good of the affected parties. (</a:t>
              </a:r>
              <a:r>
                <a:rPr kumimoji="1" lang="en-US" altLang="zh-TW" sz="1100" b="1" i="0" u="none" strike="noStrike" cap="none" normalizeH="0" baseline="0" dirty="0" smtClean="0">
                  <a:ln>
                    <a:noFill/>
                  </a:ln>
                  <a:solidFill>
                    <a:srgbClr val="18A6C1"/>
                  </a:solidFill>
                  <a:effectLst/>
                  <a:latin typeface="Arial Narrow" pitchFamily="34" charset="0"/>
                  <a:ea typeface="新細明體" pitchFamily="18" charset="-120"/>
                </a:rPr>
                <a:t>ACT UTILITARIANISM</a:t>
              </a:r>
              <a:r>
                <a:rPr kumimoji="1" lang="en-US" altLang="zh-TW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  <a:ea typeface="新細明體" pitchFamily="18" charset="-120"/>
                </a:rPr>
                <a:t>)</a:t>
              </a:r>
              <a:endParaRPr kumimoji="1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1030" name="Rectangle 6"/>
            <p:cNvSpPr>
              <a:spLocks noChangeArrowheads="1"/>
            </p:cNvSpPr>
            <p:nvPr/>
          </p:nvSpPr>
          <p:spPr bwMode="auto">
            <a:xfrm>
              <a:off x="3932303" y="2667318"/>
              <a:ext cx="1278125" cy="6007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54000" tIns="54000" rIns="54000" bIns="5400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  <a:ea typeface="新細明體" pitchFamily="18" charset="-120"/>
                </a:rPr>
                <a:t>It is in accord with a correct moral rule.</a:t>
              </a:r>
              <a:endParaRPr kumimoji="1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3933572" y="3915728"/>
              <a:ext cx="1276855" cy="60134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54000" tIns="54000" rIns="54000" bIns="5400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  <a:ea typeface="新細明體" pitchFamily="18" charset="-120"/>
                </a:rPr>
                <a:t>What makes a moral rule correct?</a:t>
              </a:r>
              <a:endParaRPr kumimoji="1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1032" name="Rectangle 8"/>
            <p:cNvSpPr>
              <a:spLocks noChangeArrowheads="1"/>
            </p:cNvSpPr>
            <p:nvPr/>
          </p:nvSpPr>
          <p:spPr bwMode="auto">
            <a:xfrm>
              <a:off x="3606581" y="5164773"/>
              <a:ext cx="1931474" cy="9074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54000" tIns="54000" rIns="54000" bIns="5400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  <a:ea typeface="新細明體" pitchFamily="18" charset="-120"/>
                </a:rPr>
                <a:t>The effect of everyone following this rule all the time would be the greatest increase in the total good. (</a:t>
              </a:r>
              <a:r>
                <a:rPr kumimoji="1" lang="en-US" altLang="zh-TW" sz="1100" b="1" i="0" u="none" strike="noStrike" cap="none" normalizeH="0" baseline="0" dirty="0" smtClean="0">
                  <a:ln>
                    <a:noFill/>
                  </a:ln>
                  <a:solidFill>
                    <a:srgbClr val="18A6C1"/>
                  </a:solidFill>
                  <a:effectLst/>
                  <a:latin typeface="Arial Narrow" pitchFamily="34" charset="0"/>
                  <a:ea typeface="新細明體" pitchFamily="18" charset="-120"/>
                </a:rPr>
                <a:t>RULE UTILITARIANISM</a:t>
              </a:r>
              <a:r>
                <a:rPr kumimoji="1" lang="en-US" altLang="zh-TW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  <a:ea typeface="新細明體" pitchFamily="18" charset="-120"/>
                </a:rPr>
                <a:t>)</a:t>
              </a:r>
              <a:endParaRPr kumimoji="1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1033" name="Rectangle 9"/>
            <p:cNvSpPr>
              <a:spLocks noChangeArrowheads="1"/>
            </p:cNvSpPr>
            <p:nvPr/>
          </p:nvSpPr>
          <p:spPr bwMode="auto">
            <a:xfrm>
              <a:off x="5655517" y="5164773"/>
              <a:ext cx="2037508" cy="9074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54000" tIns="54000" rIns="54000" bIns="5400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  <a:ea typeface="新細明體" pitchFamily="18" charset="-120"/>
                </a:rPr>
                <a:t>Rational people would collectively accept it as binding because of the resulting benefits to the community. (</a:t>
              </a:r>
              <a:r>
                <a:rPr kumimoji="1" lang="en-US" altLang="zh-TW" sz="1100" b="1" i="0" u="none" strike="noStrike" cap="none" normalizeH="0" baseline="0" dirty="0" smtClean="0">
                  <a:ln>
                    <a:noFill/>
                  </a:ln>
                  <a:solidFill>
                    <a:srgbClr val="18A6C1"/>
                  </a:solidFill>
                  <a:effectLst/>
                  <a:latin typeface="Arial Narrow" pitchFamily="34" charset="0"/>
                  <a:ea typeface="新細明體" pitchFamily="18" charset="-120"/>
                </a:rPr>
                <a:t>SOCIAL CONTRACT THEORY</a:t>
              </a:r>
              <a:r>
                <a:rPr kumimoji="1" lang="en-US" altLang="zh-TW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  <a:ea typeface="新細明體" pitchFamily="18" charset="-120"/>
                </a:rPr>
                <a:t>)</a:t>
              </a:r>
              <a:endParaRPr kumimoji="1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1034" name="Rectangle 10"/>
            <p:cNvSpPr>
              <a:spLocks noChangeArrowheads="1"/>
            </p:cNvSpPr>
            <p:nvPr/>
          </p:nvSpPr>
          <p:spPr bwMode="auto">
            <a:xfrm>
              <a:off x="1450975" y="5164773"/>
              <a:ext cx="2038143" cy="9074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54000" tIns="54000" rIns="54000" bIns="5400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  <a:ea typeface="新細明體" pitchFamily="18" charset="-120"/>
                </a:rPr>
                <a:t>We can imagine everyone following this rule all the time without producing a logical contradiction that undermines the rule. (</a:t>
              </a:r>
              <a:r>
                <a:rPr kumimoji="1" lang="en-US" altLang="zh-TW" sz="1100" b="1" i="0" u="none" strike="noStrike" cap="none" normalizeH="0" baseline="0" dirty="0" smtClean="0">
                  <a:ln>
                    <a:noFill/>
                  </a:ln>
                  <a:solidFill>
                    <a:srgbClr val="18A6C1"/>
                  </a:solidFill>
                  <a:effectLst/>
                  <a:latin typeface="Arial Narrow" pitchFamily="34" charset="0"/>
                  <a:ea typeface="新細明體" pitchFamily="18" charset="-120"/>
                </a:rPr>
                <a:t>KANTIANISM</a:t>
              </a:r>
              <a:r>
                <a:rPr kumimoji="1" lang="en-US" altLang="zh-TW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  <a:ea typeface="新細明體" pitchFamily="18" charset="-120"/>
                </a:rPr>
                <a:t>)</a:t>
              </a:r>
              <a:endParaRPr kumimoji="1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1035" name="Line 11"/>
            <p:cNvSpPr>
              <a:spLocks noChangeShapeType="1"/>
            </p:cNvSpPr>
            <p:nvPr/>
          </p:nvSpPr>
          <p:spPr bwMode="auto">
            <a:xfrm flipH="1">
              <a:off x="2714496" y="2019618"/>
              <a:ext cx="513663" cy="6477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36" name="Line 12"/>
            <p:cNvSpPr>
              <a:spLocks noChangeShapeType="1"/>
            </p:cNvSpPr>
            <p:nvPr/>
          </p:nvSpPr>
          <p:spPr bwMode="auto">
            <a:xfrm>
              <a:off x="4058020" y="2019618"/>
              <a:ext cx="513663" cy="6477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37" name="Line 13"/>
            <p:cNvSpPr>
              <a:spLocks noChangeShapeType="1"/>
            </p:cNvSpPr>
            <p:nvPr/>
          </p:nvSpPr>
          <p:spPr bwMode="auto">
            <a:xfrm>
              <a:off x="4571683" y="3268028"/>
              <a:ext cx="0" cy="6477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38" name="Line 14"/>
            <p:cNvSpPr>
              <a:spLocks noChangeShapeType="1"/>
            </p:cNvSpPr>
            <p:nvPr/>
          </p:nvSpPr>
          <p:spPr bwMode="auto">
            <a:xfrm>
              <a:off x="4571683" y="4517073"/>
              <a:ext cx="635" cy="6477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39" name="Line 15"/>
            <p:cNvSpPr>
              <a:spLocks noChangeShapeType="1"/>
            </p:cNvSpPr>
            <p:nvPr/>
          </p:nvSpPr>
          <p:spPr bwMode="auto">
            <a:xfrm flipH="1">
              <a:off x="2470681" y="4517073"/>
              <a:ext cx="1630514" cy="6477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40" name="Line 16"/>
            <p:cNvSpPr>
              <a:spLocks noChangeShapeType="1"/>
            </p:cNvSpPr>
            <p:nvPr/>
          </p:nvSpPr>
          <p:spPr bwMode="auto">
            <a:xfrm>
              <a:off x="5044709" y="4517073"/>
              <a:ext cx="1629879" cy="6477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410200" y="1828800"/>
            <a:ext cx="3352800" cy="2438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dirty="0" smtClean="0"/>
              <a:t>All these theories take other people into consideration, and rely upon reasoning from facts and commonly held values</a:t>
            </a:r>
            <a:endParaRPr lang="zh-TW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172200"/>
          </a:xfrm>
        </p:spPr>
        <p:txBody>
          <a:bodyPr/>
          <a:lstStyle/>
          <a:p>
            <a:r>
              <a:rPr lang="en-US" altLang="zh-TW" dirty="0" smtClean="0"/>
              <a:t>2.11 Morality of Breaking the Law (P. 93)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08FF686A-286B-4F0C-BDC7-1A707A32661A}" type="slidenum">
              <a:rPr lang="en-US" altLang="zh-TW"/>
              <a:pPr/>
              <a:t>75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Social Contract Theory Perspective</a:t>
            </a:r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Everyone in society bears certain burdens in order to receive certain benefits</a:t>
            </a:r>
          </a:p>
          <a:p>
            <a:r>
              <a:rPr lang="en-US" altLang="zh-TW" sz="2800" dirty="0" smtClean="0"/>
              <a:t>Legal system supposed to guarantee people’s rights are protected</a:t>
            </a:r>
          </a:p>
          <a:p>
            <a:r>
              <a:rPr lang="en-US" altLang="zh-TW" sz="2800" dirty="0" smtClean="0"/>
              <a:t>We have a </a:t>
            </a:r>
            <a:r>
              <a:rPr lang="en-US" altLang="zh-TW" sz="2800" i="1" dirty="0" smtClean="0"/>
              <a:t>prima facie</a:t>
            </a:r>
            <a:r>
              <a:rPr lang="en-US" altLang="zh-TW" sz="2800" dirty="0" smtClean="0"/>
              <a:t> obligation to obey the law, i.e., everything else being equal, we should be law-abiding</a:t>
            </a:r>
          </a:p>
          <a:p>
            <a:r>
              <a:rPr lang="en-US" altLang="zh-TW" sz="2800" dirty="0" smtClean="0"/>
              <a:t>Should only break law if compelled to follow a higher-order moral obligation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FB0DC017-82DB-4D97-848F-E09C33E6610D}" type="slidenum">
              <a:rPr lang="en-US" altLang="zh-TW"/>
              <a:pPr/>
              <a:t>76</a:t>
            </a:fld>
            <a:endParaRPr lang="en-US" altLang="zh-TW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Kantian Perspective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Everyone wants to be treated justly</a:t>
            </a:r>
          </a:p>
          <a:p>
            <a:r>
              <a:rPr lang="en-US" altLang="zh-TW" dirty="0" smtClean="0"/>
              <a:t>Imagine rule: “I may break a law I believe to be unjust”</a:t>
            </a:r>
          </a:p>
          <a:p>
            <a:r>
              <a:rPr lang="en-US" altLang="zh-TW" dirty="0" smtClean="0"/>
              <a:t>If everyone acted according to this rule, then laws would be subverted</a:t>
            </a:r>
          </a:p>
          <a:p>
            <a:r>
              <a:rPr lang="en-US" altLang="zh-TW" dirty="0" smtClean="0"/>
              <a:t>Contradiction: Cannot both wish to be treated justly and allow laws to be subverted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68DF2185-095B-49D7-8AA2-CF778947174D}" type="slidenum">
              <a:rPr lang="en-US" altLang="zh-TW"/>
              <a:pPr/>
              <a:t>77</a:t>
            </a:fld>
            <a:endParaRPr lang="en-US" altLang="zh-TW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Rule Utilitarian Perspective</a:t>
            </a:r>
          </a:p>
        </p:txBody>
      </p:sp>
      <p:sp>
        <p:nvSpPr>
          <p:cNvPr id="829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smtClean="0"/>
              <a:t>What would be consequences of people ignoring laws they felt to be unjust?</a:t>
            </a:r>
          </a:p>
          <a:p>
            <a:r>
              <a:rPr lang="en-US" altLang="zh-TW" sz="2800" smtClean="0"/>
              <a:t>Beneficial consequence: Happiness of people who are doing what they please</a:t>
            </a:r>
          </a:p>
          <a:p>
            <a:r>
              <a:rPr lang="en-US" altLang="zh-TW" sz="2800" smtClean="0"/>
              <a:t>Harmful consequences: Harm to people directly affected by lawless actions, general loss of respect for laws, increased burden on criminal justice system</a:t>
            </a:r>
          </a:p>
          <a:p>
            <a:r>
              <a:rPr lang="en-US" altLang="zh-TW" sz="2800" smtClean="0"/>
              <a:t>Harms greater than benefits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72D33A35-79FE-4A56-A30A-396FEACA3F57}" type="slidenum">
              <a:rPr lang="en-US" altLang="zh-TW"/>
              <a:pPr/>
              <a:t>78</a:t>
            </a:fld>
            <a:endParaRPr lang="en-US" altLang="zh-TW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9050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dirty="0" smtClean="0"/>
              <a:t>Summary (PP. 95-98)</a:t>
            </a:r>
            <a:br>
              <a:rPr lang="en-US" altLang="zh-TW" dirty="0" smtClean="0"/>
            </a:br>
            <a:r>
              <a:rPr lang="en-US" altLang="zh-TW" dirty="0" smtClean="0"/>
              <a:t>Insights Offered by Various Theories</a:t>
            </a:r>
          </a:p>
        </p:txBody>
      </p:sp>
      <p:sp>
        <p:nvSpPr>
          <p:cNvPr id="84995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305800" cy="4191000"/>
          </a:xfrm>
        </p:spPr>
        <p:txBody>
          <a:bodyPr/>
          <a:lstStyle/>
          <a:p>
            <a:pPr eaLnBrk="1" hangingPunct="1"/>
            <a:r>
              <a:rPr lang="en-US" altLang="zh-TW" sz="2800" dirty="0" smtClean="0"/>
              <a:t>Kantianism: Interactions with other people should respect them as rational beings</a:t>
            </a:r>
          </a:p>
          <a:p>
            <a:pPr eaLnBrk="1" hangingPunct="1"/>
            <a:r>
              <a:rPr lang="en-US" altLang="zh-TW" sz="2800" dirty="0" smtClean="0"/>
              <a:t>Utilitarianism: You should consider the consequences of an action before deciding whether it’s right or wrong</a:t>
            </a:r>
          </a:p>
          <a:p>
            <a:pPr eaLnBrk="1" hangingPunct="1"/>
            <a:r>
              <a:rPr lang="en-US" altLang="zh-TW" sz="2800" dirty="0" smtClean="0"/>
              <a:t>Social contract theory: We should promote collective rights, such as the rights to life, liberty, and property</a:t>
            </a: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EF1D1BF0-8A3F-4680-9A07-A8D1C5B8DD80}" type="slidenum">
              <a:rPr lang="en-US" altLang="zh-TW"/>
              <a:pPr/>
              <a:t>79</a:t>
            </a:fld>
            <a:endParaRPr lang="en-US" altLang="zh-TW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7EC599B0-402B-4BFC-B85C-D1C52CFBE517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Why Study Ethics?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Ethics: a way to decide the best thing to do</a:t>
            </a:r>
          </a:p>
          <a:p>
            <a:pPr eaLnBrk="1" hangingPunct="1"/>
            <a:r>
              <a:rPr lang="en-US" altLang="zh-TW" smtClean="0"/>
              <a:t>New problems accompany new technologies</a:t>
            </a:r>
          </a:p>
          <a:p>
            <a:pPr eaLnBrk="1" hangingPunct="1"/>
            <a:r>
              <a:rPr lang="en-US" altLang="zh-TW" smtClean="0"/>
              <a:t>“Common wisdom” may not exist for novel situations brought about by new technologies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Mixing Theories</a:t>
            </a:r>
          </a:p>
        </p:txBody>
      </p:sp>
      <p:sp>
        <p:nvSpPr>
          <p:cNvPr id="860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/>
              <a:t>You </a:t>
            </a:r>
            <a:r>
              <a:rPr lang="en-US" altLang="zh-TW" sz="2800" i="1" smtClean="0"/>
              <a:t>can</a:t>
            </a:r>
            <a:r>
              <a:rPr lang="en-US" altLang="zh-TW" sz="2800" smtClean="0"/>
              <a:t> consider duties </a:t>
            </a:r>
            <a:r>
              <a:rPr lang="en-US" altLang="zh-TW" sz="2800" i="1" smtClean="0"/>
              <a:t>and </a:t>
            </a:r>
            <a:r>
              <a:rPr lang="en-US" altLang="zh-TW" sz="2800" smtClean="0"/>
              <a:t>rights </a:t>
            </a:r>
            <a:r>
              <a:rPr lang="en-US" altLang="zh-TW" sz="2800" i="1" smtClean="0"/>
              <a:t>and </a:t>
            </a:r>
            <a:r>
              <a:rPr lang="en-US" altLang="zh-TW" sz="2800" smtClean="0"/>
              <a:t>consequences when making moral decisions</a:t>
            </a:r>
          </a:p>
          <a:p>
            <a:pPr eaLnBrk="1" hangingPunct="1"/>
            <a:r>
              <a:rPr lang="en-US" altLang="zh-TW" sz="2800" smtClean="0"/>
              <a:t>But what will you do when you can’t respect rights absolutely and still maximize the total beneficial consequences?</a:t>
            </a:r>
          </a:p>
          <a:p>
            <a:pPr eaLnBrk="1" hangingPunct="1"/>
            <a:r>
              <a:rPr lang="en-US" altLang="zh-TW" sz="2800" smtClean="0"/>
              <a:t>Contemplation of what it means to be a person of good character leads to a discussion of virtue ethics (to be discussed in Chapter 9)</a:t>
            </a: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05C4BA77-CA5A-4F25-8C3A-C6262ABEBDD1}" type="slidenum">
              <a:rPr lang="en-US" altLang="zh-TW"/>
              <a:pPr/>
              <a:t>80</a:t>
            </a:fld>
            <a:endParaRPr lang="en-US" altLang="zh-TW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F6B5818A-3A18-4DAC-8AF0-F4ADAE653EAE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Scenario 1 (P. 54)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Did Alexis do anything wrong?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Who benefited from Alexis’s course of action?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Who was hurt by Alexis’s course of action?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Did Alexis have an unfair advantage over her high school classmates?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Would any of your answers change if it turns out Alexis did not win a college scholarship after all?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Are there better ways Alexis could have achieved her objective?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What additional information, if any, would help you answer the previous question?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h01">
  <a:themeElements>
    <a:clrScheme name="1_ch0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h01">
      <a:majorFont>
        <a:latin typeface="Arial"/>
        <a:ea typeface="ヒラギノ角ゴ Pro W3"/>
        <a:cs typeface="Arial"/>
      </a:majorFont>
      <a:minorFont>
        <a:latin typeface="Arial"/>
        <a:ea typeface="ヒラギノ角ゴ Pro W3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h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0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0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0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0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0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0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1216</TotalTime>
  <Words>3475</Words>
  <Application>Microsoft Office PowerPoint</Application>
  <PresentationFormat>On-screen Show (4:3)</PresentationFormat>
  <Paragraphs>471</Paragraphs>
  <Slides>80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1" baseType="lpstr">
      <vt:lpstr>1_ch01</vt:lpstr>
      <vt:lpstr>Chapter 2:  Introduction to Ethics</vt:lpstr>
      <vt:lpstr>Chapter Overview</vt:lpstr>
      <vt:lpstr>2.1 Introduction</vt:lpstr>
      <vt:lpstr>We Live in Communities </vt:lpstr>
      <vt:lpstr>The Ethical Point of View</vt:lpstr>
      <vt:lpstr>Defining Terms</vt:lpstr>
      <vt:lpstr>Analogy Showing Difference between Morality and Ethics</vt:lpstr>
      <vt:lpstr>Why Study Ethics?</vt:lpstr>
      <vt:lpstr>Scenario 1 (P. 54)</vt:lpstr>
      <vt:lpstr>Scenario 2 (P. 55)</vt:lpstr>
      <vt:lpstr>Scenario 3 (PP. 55-6)</vt:lpstr>
      <vt:lpstr>Scenario 4 (P. 56)</vt:lpstr>
      <vt:lpstr>More on Ethics</vt:lpstr>
      <vt:lpstr>Good Ethical Theory Supports Persuasive, Logical Arguments</vt:lpstr>
      <vt:lpstr>2.2 Subjective Relativism</vt:lpstr>
      <vt:lpstr>What Is Relativism?</vt:lpstr>
      <vt:lpstr>Case for Subjective Relativism (PP. 58-59)</vt:lpstr>
      <vt:lpstr>Case Against Subjective Relativism (PP. 59-60)</vt:lpstr>
      <vt:lpstr>2.3 Cultural Relativism</vt:lpstr>
      <vt:lpstr>Cultural Relativism in a Nutshell</vt:lpstr>
      <vt:lpstr>Case for Cultural Relativism (PP. 61-62)</vt:lpstr>
      <vt:lpstr>Case Against Cultural Relativism (PP. 62-64)</vt:lpstr>
      <vt:lpstr>2.4 Divine Command Theory</vt:lpstr>
      <vt:lpstr>Overview of Divine Command Theory</vt:lpstr>
      <vt:lpstr>Divine Command Theory in Action</vt:lpstr>
      <vt:lpstr>Case for Divine Command Theory (P. 65)</vt:lpstr>
      <vt:lpstr>Case Against Divine Command Theory (PP. 66-67)</vt:lpstr>
      <vt:lpstr>2.5 Ethical Egoism</vt:lpstr>
      <vt:lpstr>Definition of Ethical Egoism</vt:lpstr>
      <vt:lpstr>Case for Ethical Egoism (P. 68)</vt:lpstr>
      <vt:lpstr>Case Against Ethical Egoism (PP. 68-70)</vt:lpstr>
      <vt:lpstr>2.6 Kantianism</vt:lpstr>
      <vt:lpstr>Critical Importance of Good Will</vt:lpstr>
      <vt:lpstr>Categorical Imperative (1st Formulation)</vt:lpstr>
      <vt:lpstr>Illustration of 1st Formulation (P. 71)</vt:lpstr>
      <vt:lpstr>Categorical Imperative (2nd Formulation)</vt:lpstr>
      <vt:lpstr>2nd Formulation of Categorical Imperative</vt:lpstr>
      <vt:lpstr>Plagiarism Scenario (PP. 72-73)</vt:lpstr>
      <vt:lpstr>Kantian Evaluation (1st Formulation)</vt:lpstr>
      <vt:lpstr>Kantian Evaluation (2nd Formulation)</vt:lpstr>
      <vt:lpstr>Case for Kantianism (PP. 74-75)</vt:lpstr>
      <vt:lpstr>Perfect and Imperfect Duties (P. 74)</vt:lpstr>
      <vt:lpstr>Case Against Kantianism</vt:lpstr>
      <vt:lpstr>2.7 Act Utilitarianism</vt:lpstr>
      <vt:lpstr>Principle of Utility (P.75)</vt:lpstr>
      <vt:lpstr>Principle of Utility (Greatest Happiness Principle)</vt:lpstr>
      <vt:lpstr>Principle of Utility</vt:lpstr>
      <vt:lpstr>Act Utilitarianism</vt:lpstr>
      <vt:lpstr>Bentham: Weighing Pleasure/Pain (PP. 77-78)</vt:lpstr>
      <vt:lpstr>Highway Routing Scenario (PP. 76-77)</vt:lpstr>
      <vt:lpstr>Evaluation</vt:lpstr>
      <vt:lpstr>Case for Act Utilitarianism (P. 78)</vt:lpstr>
      <vt:lpstr>Case Against Act Utilitarianism (PP. 78-80)</vt:lpstr>
      <vt:lpstr>2.8 Rule Utilitarianism</vt:lpstr>
      <vt:lpstr>Applying Principle of Utility to Rules</vt:lpstr>
      <vt:lpstr>Anti-Worm Scenario (P. 81)</vt:lpstr>
      <vt:lpstr>Evaluation using Rule Utilitarianism (PP. 81-82)</vt:lpstr>
      <vt:lpstr>Case for Rule Utilitarianism (PP. 82-83)</vt:lpstr>
      <vt:lpstr>Case Against Utilitarianism in General (PP. 83-84)</vt:lpstr>
      <vt:lpstr>2.9 Social Contract Theory</vt:lpstr>
      <vt:lpstr>Basis of Social Contract Theory</vt:lpstr>
      <vt:lpstr>James Rachels’s Definition of Social Contract Theory (P.85)</vt:lpstr>
      <vt:lpstr>Kinds of Rights (PP.85-86)</vt:lpstr>
      <vt:lpstr>Correlation between Types of Rights (P.86)</vt:lpstr>
      <vt:lpstr>John Rawls’s Principles of Justice (P.86)</vt:lpstr>
      <vt:lpstr>Rawls’s First Principle of Justice</vt:lpstr>
      <vt:lpstr>Rawls’s Difference Principle</vt:lpstr>
      <vt:lpstr>DVD Rental Scenario (P.88)</vt:lpstr>
      <vt:lpstr>Evaluation (Social Contract Theory)</vt:lpstr>
      <vt:lpstr>Case for Social Contract Theory (PP. 89-90)</vt:lpstr>
      <vt:lpstr>Case Against Social Contract Theory (PP. 90-91)</vt:lpstr>
      <vt:lpstr>2.10 Comparing Workable Ethical  Theories</vt:lpstr>
      <vt:lpstr>Objectivism vs. Relativism</vt:lpstr>
      <vt:lpstr>Comparing Workable Ethical Theories (P.92)</vt:lpstr>
      <vt:lpstr>2.11 Morality of Breaking the Law (P. 93)</vt:lpstr>
      <vt:lpstr>Social Contract Theory Perspective</vt:lpstr>
      <vt:lpstr>Kantian Perspective</vt:lpstr>
      <vt:lpstr>Rule Utilitarian Perspective</vt:lpstr>
      <vt:lpstr>Summary (PP. 95-98) Insights Offered by Various Theories</vt:lpstr>
      <vt:lpstr>Mixing Theories</vt:lpstr>
    </vt:vector>
  </TitlesOfParts>
  <Company>©2009 Pearson Addison-Wesley. All rights reserved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subject>Introduction to Ethics</dc:subject>
  <dc:creator>Michael J. Quinn</dc:creator>
  <cp:lastModifiedBy>L. W. Yip</cp:lastModifiedBy>
  <cp:revision>141</cp:revision>
  <dcterms:created xsi:type="dcterms:W3CDTF">2004-07-01T03:12:43Z</dcterms:created>
  <dcterms:modified xsi:type="dcterms:W3CDTF">2014-01-14T05:46:49Z</dcterms:modified>
</cp:coreProperties>
</file>