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89"/>
  </p:notesMasterIdLst>
  <p:handoutMasterIdLst>
    <p:handoutMasterId r:id="rId90"/>
  </p:handoutMasterIdLst>
  <p:sldIdLst>
    <p:sldId id="320" r:id="rId2"/>
    <p:sldId id="268" r:id="rId3"/>
    <p:sldId id="269" r:id="rId4"/>
    <p:sldId id="356" r:id="rId5"/>
    <p:sldId id="257" r:id="rId6"/>
    <p:sldId id="322" r:id="rId7"/>
    <p:sldId id="321" r:id="rId8"/>
    <p:sldId id="270" r:id="rId9"/>
    <p:sldId id="271" r:id="rId10"/>
    <p:sldId id="323" r:id="rId11"/>
    <p:sldId id="272" r:id="rId12"/>
    <p:sldId id="273" r:id="rId13"/>
    <p:sldId id="274" r:id="rId14"/>
    <p:sldId id="275" r:id="rId15"/>
    <p:sldId id="324" r:id="rId16"/>
    <p:sldId id="259" r:id="rId17"/>
    <p:sldId id="276" r:id="rId18"/>
    <p:sldId id="277" r:id="rId19"/>
    <p:sldId id="325" r:id="rId20"/>
    <p:sldId id="278" r:id="rId21"/>
    <p:sldId id="279" r:id="rId22"/>
    <p:sldId id="310" r:id="rId23"/>
    <p:sldId id="327" r:id="rId24"/>
    <p:sldId id="313" r:id="rId25"/>
    <p:sldId id="348" r:id="rId26"/>
    <p:sldId id="280" r:id="rId27"/>
    <p:sldId id="281" r:id="rId28"/>
    <p:sldId id="329" r:id="rId29"/>
    <p:sldId id="314" r:id="rId30"/>
    <p:sldId id="315" r:id="rId31"/>
    <p:sldId id="282" r:id="rId32"/>
    <p:sldId id="330" r:id="rId33"/>
    <p:sldId id="328" r:id="rId34"/>
    <p:sldId id="332" r:id="rId35"/>
    <p:sldId id="333" r:id="rId36"/>
    <p:sldId id="334" r:id="rId37"/>
    <p:sldId id="351" r:id="rId38"/>
    <p:sldId id="335" r:id="rId39"/>
    <p:sldId id="336" r:id="rId40"/>
    <p:sldId id="284" r:id="rId41"/>
    <p:sldId id="285" r:id="rId42"/>
    <p:sldId id="286" r:id="rId43"/>
    <p:sldId id="316" r:id="rId44"/>
    <p:sldId id="287" r:id="rId45"/>
    <p:sldId id="317" r:id="rId46"/>
    <p:sldId id="289" r:id="rId47"/>
    <p:sldId id="318" r:id="rId48"/>
    <p:sldId id="337" r:id="rId49"/>
    <p:sldId id="355" r:id="rId50"/>
    <p:sldId id="319" r:id="rId51"/>
    <p:sldId id="338" r:id="rId52"/>
    <p:sldId id="290" r:id="rId53"/>
    <p:sldId id="291" r:id="rId54"/>
    <p:sldId id="339" r:id="rId55"/>
    <p:sldId id="311" r:id="rId56"/>
    <p:sldId id="340" r:id="rId57"/>
    <p:sldId id="292" r:id="rId58"/>
    <p:sldId id="352" r:id="rId59"/>
    <p:sldId id="312" r:id="rId60"/>
    <p:sldId id="341" r:id="rId61"/>
    <p:sldId id="295" r:id="rId62"/>
    <p:sldId id="342" r:id="rId63"/>
    <p:sldId id="296" r:id="rId64"/>
    <p:sldId id="297" r:id="rId65"/>
    <p:sldId id="343" r:id="rId66"/>
    <p:sldId id="298" r:id="rId67"/>
    <p:sldId id="349" r:id="rId68"/>
    <p:sldId id="350" r:id="rId69"/>
    <p:sldId id="299" r:id="rId70"/>
    <p:sldId id="264" r:id="rId71"/>
    <p:sldId id="300" r:id="rId72"/>
    <p:sldId id="301" r:id="rId73"/>
    <p:sldId id="302" r:id="rId74"/>
    <p:sldId id="303" r:id="rId75"/>
    <p:sldId id="344" r:id="rId76"/>
    <p:sldId id="304" r:id="rId77"/>
    <p:sldId id="305" r:id="rId78"/>
    <p:sldId id="306" r:id="rId79"/>
    <p:sldId id="354" r:id="rId80"/>
    <p:sldId id="265" r:id="rId81"/>
    <p:sldId id="307" r:id="rId82"/>
    <p:sldId id="345" r:id="rId83"/>
    <p:sldId id="308" r:id="rId84"/>
    <p:sldId id="309" r:id="rId85"/>
    <p:sldId id="353" r:id="rId86"/>
    <p:sldId id="267" r:id="rId87"/>
    <p:sldId id="346" r:id="rId88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3C3"/>
    <a:srgbClr val="BEBEBE"/>
    <a:srgbClr val="18A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620" y="9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625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 altLang="zh-TW" smtClean="0"/>
              <a:t>Chapter 4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378"/>
            <a:ext cx="4302625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TW" smtClean="0"/>
              <a:t>COMP422 Ethics and Professional Issues in Computing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6" y="6456378"/>
            <a:ext cx="4302625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3F9A7-D14A-40D5-B8F9-4BA8EB7F9B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86250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" pitchFamily="-48" charset="0"/>
                <a:cs typeface="Arial" charset="0"/>
              </a:defRPr>
            </a:lvl1pPr>
          </a:lstStyle>
          <a:p>
            <a:pPr>
              <a:defRPr/>
            </a:pPr>
            <a:r>
              <a:rPr lang="pt-PT" altLang="zh-TW" smtClean="0"/>
              <a:t>Chapter 4</a:t>
            </a:r>
            <a:endParaRPr lang="zh-TW" altLang="zh-TW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097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" pitchFamily="-48" charset="0"/>
                <a:cs typeface="Arial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553" y="3228896"/>
            <a:ext cx="7279535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792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" pitchFamily="-4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zh-TW" smtClean="0"/>
              <a:t>COMP422 Ethics and Professional Issues in Computing</a:t>
            </a:r>
            <a:endParaRPr lang="zh-TW" altLang="zh-TW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097" y="6457792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" pitchFamily="-48" charset="0"/>
                <a:cs typeface="Arial" charset="0"/>
              </a:defRPr>
            </a:lvl1pPr>
          </a:lstStyle>
          <a:p>
            <a:pPr>
              <a:defRPr/>
            </a:pPr>
            <a:fld id="{DA0E0834-0DB3-4508-A030-BBE3CBCB150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155445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0E0834-0DB3-4508-A030-BBE3CBCB150C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zh-TW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COMP422 Ethics and Professional Issues in Computing</a:t>
            </a:r>
            <a:endParaRPr lang="zh-TW" altLang="zh-TW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pt-PT" altLang="zh-TW" smtClean="0"/>
              <a:t>Chapter 4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9289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8A6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 descr="Pink tissue paper"/>
          <p:cNvSpPr>
            <a:spLocks noChangeArrowheads="1"/>
          </p:cNvSpPr>
          <p:nvPr userDrawn="1"/>
        </p:nvSpPr>
        <p:spPr bwMode="auto">
          <a:xfrm>
            <a:off x="2286000" y="2895600"/>
            <a:ext cx="4549775" cy="228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b="1"/>
              <a:t>Ethics for the Information Age</a:t>
            </a:r>
            <a:br>
              <a:rPr lang="en-US" altLang="zh-TW" b="1"/>
            </a:br>
            <a:r>
              <a:rPr lang="en-US" altLang="zh-TW" b="1"/>
              <a:t>Fifth Edition</a:t>
            </a:r>
            <a:br>
              <a:rPr lang="en-US" altLang="zh-TW" b="1"/>
            </a:br>
            <a:r>
              <a:rPr lang="en-US" altLang="zh-TW" b="1"/>
              <a:t/>
            </a:r>
            <a:br>
              <a:rPr lang="en-US" altLang="zh-TW" b="1"/>
            </a:br>
            <a:r>
              <a:rPr lang="en-US" altLang="zh-TW" b="1"/>
              <a:t>by </a:t>
            </a:r>
            <a:br>
              <a:rPr lang="en-US" altLang="zh-TW" b="1"/>
            </a:br>
            <a:r>
              <a:rPr lang="en-US" altLang="zh-TW" b="1"/>
              <a:t>Michael J. Quinn</a:t>
            </a:r>
            <a:br>
              <a:rPr lang="en-US" altLang="zh-TW" b="1"/>
            </a:br>
            <a:endParaRPr lang="en-US" altLang="zh-TW" b="1"/>
          </a:p>
        </p:txBody>
      </p:sp>
      <p:pic>
        <p:nvPicPr>
          <p:cNvPr id="4" name="Picture 8" descr="DG_Bar_Blue_USLetter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Pink tissue pape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5800" y="0"/>
            <a:ext cx="3378200" cy="2146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7376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381000"/>
            <a:ext cx="7467600" cy="914400"/>
          </a:xfrm>
        </p:spPr>
        <p:txBody>
          <a:bodyPr wrap="none" anchor="t"/>
          <a:lstStyle>
            <a:lvl1pPr algn="ctr">
              <a:defRPr sz="3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35021599-0F52-4052-81E2-30DEBF9A53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98437A75-2874-4534-B53E-ED3B0B5F79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4BA756D5-AED3-40D7-97E4-6EB90F188D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2659CBAC-C6E8-4DAA-8E0A-F62F69E342F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EA26D90A-274D-4686-B2B7-54F91F9075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1D79006B-4093-4419-B5A3-23CD75FBEF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4D96C550-CAF3-4A69-8ADB-398418624B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F2686190-4A12-4301-B371-FE35D11B5D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47368B25-8D10-427A-8F96-92FA571E27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7A85658B-BF76-46C6-9B64-621B537FEB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8A6C1">
                  <a:alpha val="78999"/>
                </a:srgbClr>
              </a:gs>
              <a:gs pos="100000">
                <a:srgbClr val="18A6C1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zh-TW" baseline="-25000"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 smtClean="0"/>
            </a:lvl1pPr>
          </a:lstStyle>
          <a:p>
            <a:pPr>
              <a:defRPr/>
            </a:pPr>
            <a:r>
              <a:rPr lang="en-US" altLang="zh-TW"/>
              <a:t>1-</a:t>
            </a:r>
            <a:fld id="{87DC294B-6DF8-4E6D-8DB5-0801389599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r>
              <a:rPr lang="en-US" altLang="zh-TW" sz="1200">
                <a:solidFill>
                  <a:schemeClr val="bg1"/>
                </a:solidFill>
              </a:rPr>
              <a:t>1-</a:t>
            </a:r>
            <a:fld id="{33BD2DD6-B8B9-45D9-A097-B710B2A80505}" type="slidenum">
              <a:rPr lang="en-US" altLang="zh-TW" sz="1200">
                <a:solidFill>
                  <a:schemeClr val="bg1"/>
                </a:solidFill>
              </a:rPr>
              <a:pPr algn="r" eaLnBrk="0" hangingPunct="0">
                <a:defRPr/>
              </a:pPr>
              <a:t>‹#›</a:t>
            </a:fld>
            <a:endParaRPr lang="en-US" altLang="zh-TW" sz="1200">
              <a:solidFill>
                <a:schemeClr val="bg1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TW" sz="1200">
                <a:latin typeface="Times New Roman" pitchFamily="18" charset="0"/>
              </a:rPr>
              <a:t>Copyright © 2013 Pearson Education, Inc. Publishing as Pearson Addison-Wesley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Times" pitchFamily="-4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iaeklvp6_i4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youtube.com/watch?v=Cc6LztUH4G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eff.org/copyright" TargetMode="Externa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pyleft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openoffice.org/" TargetMode="Externa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reative_Commons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creativecommons.org/about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4800600" cy="990600"/>
          </a:xfrm>
        </p:spPr>
        <p:txBody>
          <a:bodyPr/>
          <a:lstStyle/>
          <a:p>
            <a:pPr eaLnBrk="1" hangingPunct="1"/>
            <a:r>
              <a:rPr lang="en-US" altLang="zh-TW" smtClean="0"/>
              <a:t>Chapter 4:</a:t>
            </a:r>
            <a:br>
              <a:rPr lang="en-US" altLang="zh-TW" smtClean="0"/>
            </a:br>
            <a:r>
              <a:rPr lang="en-US" altLang="zh-TW" smtClean="0"/>
              <a:t> Intellectual Property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Locke’s Notion of Property Rights</a:t>
            </a:r>
          </a:p>
        </p:txBody>
      </p:sp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74E5308D-7182-45E4-9EE0-04FA5D68EA99}" type="slidenum">
              <a:rPr lang="en-US" altLang="zh-TW"/>
              <a:pPr/>
              <a:t>10</a:t>
            </a:fld>
            <a:endParaRPr lang="en-US" altLang="zh-TW"/>
          </a:p>
        </p:txBody>
      </p:sp>
      <p:pic>
        <p:nvPicPr>
          <p:cNvPr id="12292" name="Picture 6" descr="qui04f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447800"/>
            <a:ext cx="53340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BA3572EF-3BCC-49A9-85D4-B54FD86FCAB4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524000"/>
          </a:xfrm>
        </p:spPr>
        <p:txBody>
          <a:bodyPr/>
          <a:lstStyle/>
          <a:p>
            <a:pPr eaLnBrk="1" hangingPunct="1"/>
            <a:r>
              <a:rPr lang="en-US" altLang="zh-TW" smtClean="0"/>
              <a:t>Expanding the Argument to Intellectual Property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153400" cy="3771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Writing a play akin to making a belt buckle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Belt buckle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Mine 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Smelt it 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Cast 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Writing a play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“Mine” words from English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“Smelt” them into prose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“Cast” them into a complete play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725FE01D-4149-4528-9455-EC7B113584D3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Analogy Is Imperfect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91000"/>
            <a:ext cx="8305800" cy="16764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If Ben Jonson and William Shakespeare simultaneously write down </a:t>
            </a:r>
            <a:r>
              <a:rPr lang="en-US" altLang="zh-TW" sz="2800" i="1" smtClean="0"/>
              <a:t>Hamlet</a:t>
            </a:r>
            <a:r>
              <a:rPr lang="en-US" altLang="zh-TW" sz="2800" smtClean="0"/>
              <a:t>, who owns it?</a:t>
            </a:r>
            <a:endParaRPr lang="en-US" altLang="zh-TW" sz="2800" smtClean="0">
              <a:sym typeface="Symbol" pitchFamily="18" charset="2"/>
            </a:endParaRPr>
          </a:p>
          <a:p>
            <a:pPr eaLnBrk="1" hangingPunct="1"/>
            <a:r>
              <a:rPr lang="en-US" altLang="zh-TW" sz="2800" smtClean="0"/>
              <a:t>If Ben “steals” the play from Will, both have it</a:t>
            </a:r>
            <a:endParaRPr lang="en-US" altLang="zh-TW" sz="2800" smtClean="0">
              <a:sym typeface="Symbol" pitchFamily="18" charset="2"/>
            </a:endParaRPr>
          </a:p>
        </p:txBody>
      </p:sp>
      <p:sp>
        <p:nvSpPr>
          <p:cNvPr id="14342" name="AutoShape 8"/>
          <p:cNvSpPr>
            <a:spLocks noChangeAspect="1" noChangeArrowheads="1" noTextEdit="1"/>
          </p:cNvSpPr>
          <p:nvPr/>
        </p:nvSpPr>
        <p:spPr bwMode="auto">
          <a:xfrm>
            <a:off x="2209800" y="1143000"/>
            <a:ext cx="4648200" cy="300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209800" y="1154113"/>
            <a:ext cx="4643438" cy="2990850"/>
            <a:chOff x="2209800" y="1154113"/>
            <a:chExt cx="4643438" cy="2990850"/>
          </a:xfrm>
        </p:grpSpPr>
        <p:pic>
          <p:nvPicPr>
            <p:cNvPr id="14344" name="Picture 1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09800" y="1155700"/>
              <a:ext cx="1616075" cy="2330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5" name="Picture 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03813" y="1154113"/>
              <a:ext cx="1749425" cy="2330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" name="Freeform 31"/>
            <p:cNvSpPr>
              <a:spLocks/>
            </p:cNvSpPr>
            <p:nvPr/>
          </p:nvSpPr>
          <p:spPr bwMode="auto">
            <a:xfrm>
              <a:off x="3217863" y="2820988"/>
              <a:ext cx="2459038" cy="1323975"/>
            </a:xfrm>
            <a:custGeom>
              <a:avLst/>
              <a:gdLst>
                <a:gd name="T0" fmla="*/ 2853 w 3098"/>
                <a:gd name="T1" fmla="*/ 1656 h 1667"/>
                <a:gd name="T2" fmla="*/ 2779 w 3098"/>
                <a:gd name="T3" fmla="*/ 1605 h 1667"/>
                <a:gd name="T4" fmla="*/ 2684 w 3098"/>
                <a:gd name="T5" fmla="*/ 1571 h 1667"/>
                <a:gd name="T6" fmla="*/ 2553 w 3098"/>
                <a:gd name="T7" fmla="*/ 1614 h 1667"/>
                <a:gd name="T8" fmla="*/ 2493 w 3098"/>
                <a:gd name="T9" fmla="*/ 1656 h 1667"/>
                <a:gd name="T10" fmla="*/ 2413 w 3098"/>
                <a:gd name="T11" fmla="*/ 1605 h 1667"/>
                <a:gd name="T12" fmla="*/ 2267 w 3098"/>
                <a:gd name="T13" fmla="*/ 1571 h 1667"/>
                <a:gd name="T14" fmla="*/ 2145 w 3098"/>
                <a:gd name="T15" fmla="*/ 1589 h 1667"/>
                <a:gd name="T16" fmla="*/ 1932 w 3098"/>
                <a:gd name="T17" fmla="*/ 1610 h 1667"/>
                <a:gd name="T18" fmla="*/ 1680 w 3098"/>
                <a:gd name="T19" fmla="*/ 1601 h 1667"/>
                <a:gd name="T20" fmla="*/ 1581 w 3098"/>
                <a:gd name="T21" fmla="*/ 1607 h 1667"/>
                <a:gd name="T22" fmla="*/ 1543 w 3098"/>
                <a:gd name="T23" fmla="*/ 1614 h 1667"/>
                <a:gd name="T24" fmla="*/ 1574 w 3098"/>
                <a:gd name="T25" fmla="*/ 1610 h 1667"/>
                <a:gd name="T26" fmla="*/ 1501 w 3098"/>
                <a:gd name="T27" fmla="*/ 1582 h 1667"/>
                <a:gd name="T28" fmla="*/ 1362 w 3098"/>
                <a:gd name="T29" fmla="*/ 1552 h 1667"/>
                <a:gd name="T30" fmla="*/ 1235 w 3098"/>
                <a:gd name="T31" fmla="*/ 1573 h 1667"/>
                <a:gd name="T32" fmla="*/ 1176 w 3098"/>
                <a:gd name="T33" fmla="*/ 1603 h 1667"/>
                <a:gd name="T34" fmla="*/ 1100 w 3098"/>
                <a:gd name="T35" fmla="*/ 1640 h 1667"/>
                <a:gd name="T36" fmla="*/ 960 w 3098"/>
                <a:gd name="T37" fmla="*/ 1665 h 1667"/>
                <a:gd name="T38" fmla="*/ 834 w 3098"/>
                <a:gd name="T39" fmla="*/ 1628 h 1667"/>
                <a:gd name="T40" fmla="*/ 427 w 3098"/>
                <a:gd name="T41" fmla="*/ 1566 h 1667"/>
                <a:gd name="T42" fmla="*/ 67 w 3098"/>
                <a:gd name="T43" fmla="*/ 1222 h 1667"/>
                <a:gd name="T44" fmla="*/ 92 w 3098"/>
                <a:gd name="T45" fmla="*/ 1124 h 1667"/>
                <a:gd name="T46" fmla="*/ 99 w 3098"/>
                <a:gd name="T47" fmla="*/ 977 h 1667"/>
                <a:gd name="T48" fmla="*/ 39 w 3098"/>
                <a:gd name="T49" fmla="*/ 861 h 1667"/>
                <a:gd name="T50" fmla="*/ 0 w 3098"/>
                <a:gd name="T51" fmla="*/ 639 h 1667"/>
                <a:gd name="T52" fmla="*/ 246 w 3098"/>
                <a:gd name="T53" fmla="*/ 14 h 1667"/>
                <a:gd name="T54" fmla="*/ 999 w 3098"/>
                <a:gd name="T55" fmla="*/ 103 h 1667"/>
                <a:gd name="T56" fmla="*/ 1130 w 3098"/>
                <a:gd name="T57" fmla="*/ 96 h 1667"/>
                <a:gd name="T58" fmla="*/ 1260 w 3098"/>
                <a:gd name="T59" fmla="*/ 68 h 1667"/>
                <a:gd name="T60" fmla="*/ 1332 w 3098"/>
                <a:gd name="T61" fmla="*/ 18 h 1667"/>
                <a:gd name="T62" fmla="*/ 1423 w 3098"/>
                <a:gd name="T63" fmla="*/ 23 h 1667"/>
                <a:gd name="T64" fmla="*/ 1527 w 3098"/>
                <a:gd name="T65" fmla="*/ 94 h 1667"/>
                <a:gd name="T66" fmla="*/ 1682 w 3098"/>
                <a:gd name="T67" fmla="*/ 100 h 1667"/>
                <a:gd name="T68" fmla="*/ 1749 w 3098"/>
                <a:gd name="T69" fmla="*/ 91 h 1667"/>
                <a:gd name="T70" fmla="*/ 2312 w 3098"/>
                <a:gd name="T71" fmla="*/ 57 h 1667"/>
                <a:gd name="T72" fmla="*/ 2385 w 3098"/>
                <a:gd name="T73" fmla="*/ 30 h 1667"/>
                <a:gd name="T74" fmla="*/ 2502 w 3098"/>
                <a:gd name="T75" fmla="*/ 0 h 1667"/>
                <a:gd name="T76" fmla="*/ 2590 w 3098"/>
                <a:gd name="T77" fmla="*/ 29 h 1667"/>
                <a:gd name="T78" fmla="*/ 2670 w 3098"/>
                <a:gd name="T79" fmla="*/ 77 h 1667"/>
                <a:gd name="T80" fmla="*/ 3041 w 3098"/>
                <a:gd name="T81" fmla="*/ 75 h 1667"/>
                <a:gd name="T82" fmla="*/ 3025 w 3098"/>
                <a:gd name="T83" fmla="*/ 462 h 1667"/>
                <a:gd name="T84" fmla="*/ 3077 w 3098"/>
                <a:gd name="T85" fmla="*/ 600 h 1667"/>
                <a:gd name="T86" fmla="*/ 3084 w 3098"/>
                <a:gd name="T87" fmla="*/ 684 h 1667"/>
                <a:gd name="T88" fmla="*/ 3055 w 3098"/>
                <a:gd name="T89" fmla="*/ 829 h 1667"/>
                <a:gd name="T90" fmla="*/ 3041 w 3098"/>
                <a:gd name="T91" fmla="*/ 898 h 1667"/>
                <a:gd name="T92" fmla="*/ 3025 w 3098"/>
                <a:gd name="T93" fmla="*/ 1009 h 1667"/>
                <a:gd name="T94" fmla="*/ 3041 w 3098"/>
                <a:gd name="T95" fmla="*/ 1120 h 1667"/>
                <a:gd name="T96" fmla="*/ 3062 w 3098"/>
                <a:gd name="T97" fmla="*/ 1250 h 1667"/>
                <a:gd name="T98" fmla="*/ 3030 w 3098"/>
                <a:gd name="T99" fmla="*/ 1371 h 1667"/>
                <a:gd name="T100" fmla="*/ 3027 w 3098"/>
                <a:gd name="T101" fmla="*/ 1454 h 1667"/>
                <a:gd name="T102" fmla="*/ 3075 w 3098"/>
                <a:gd name="T103" fmla="*/ 1591 h 1667"/>
                <a:gd name="T104" fmla="*/ 3098 w 3098"/>
                <a:gd name="T105" fmla="*/ 1648 h 166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098"/>
                <a:gd name="T160" fmla="*/ 0 h 1667"/>
                <a:gd name="T161" fmla="*/ 3098 w 3098"/>
                <a:gd name="T162" fmla="*/ 1667 h 166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098" h="1667">
                  <a:moveTo>
                    <a:pt x="3098" y="1648"/>
                  </a:moveTo>
                  <a:lnTo>
                    <a:pt x="2865" y="1665"/>
                  </a:lnTo>
                  <a:lnTo>
                    <a:pt x="2862" y="1664"/>
                  </a:lnTo>
                  <a:lnTo>
                    <a:pt x="2853" y="1656"/>
                  </a:lnTo>
                  <a:lnTo>
                    <a:pt x="2841" y="1646"/>
                  </a:lnTo>
                  <a:lnTo>
                    <a:pt x="2823" y="1633"/>
                  </a:lnTo>
                  <a:lnTo>
                    <a:pt x="2802" y="1619"/>
                  </a:lnTo>
                  <a:lnTo>
                    <a:pt x="2779" y="1605"/>
                  </a:lnTo>
                  <a:lnTo>
                    <a:pt x="2755" y="1593"/>
                  </a:lnTo>
                  <a:lnTo>
                    <a:pt x="2731" y="1582"/>
                  </a:lnTo>
                  <a:lnTo>
                    <a:pt x="2708" y="1575"/>
                  </a:lnTo>
                  <a:lnTo>
                    <a:pt x="2684" y="1571"/>
                  </a:lnTo>
                  <a:lnTo>
                    <a:pt x="2658" y="1573"/>
                  </a:lnTo>
                  <a:lnTo>
                    <a:pt x="2629" y="1580"/>
                  </a:lnTo>
                  <a:lnTo>
                    <a:pt x="2603" y="1589"/>
                  </a:lnTo>
                  <a:lnTo>
                    <a:pt x="2553" y="1614"/>
                  </a:lnTo>
                  <a:lnTo>
                    <a:pt x="2532" y="1626"/>
                  </a:lnTo>
                  <a:lnTo>
                    <a:pt x="2514" y="1639"/>
                  </a:lnTo>
                  <a:lnTo>
                    <a:pt x="2502" y="1649"/>
                  </a:lnTo>
                  <a:lnTo>
                    <a:pt x="2493" y="1656"/>
                  </a:lnTo>
                  <a:lnTo>
                    <a:pt x="2489" y="1658"/>
                  </a:lnTo>
                  <a:lnTo>
                    <a:pt x="2477" y="1646"/>
                  </a:lnTo>
                  <a:lnTo>
                    <a:pt x="2440" y="1621"/>
                  </a:lnTo>
                  <a:lnTo>
                    <a:pt x="2413" y="1605"/>
                  </a:lnTo>
                  <a:lnTo>
                    <a:pt x="2383" y="1591"/>
                  </a:lnTo>
                  <a:lnTo>
                    <a:pt x="2347" y="1580"/>
                  </a:lnTo>
                  <a:lnTo>
                    <a:pt x="2308" y="1573"/>
                  </a:lnTo>
                  <a:lnTo>
                    <a:pt x="2267" y="1571"/>
                  </a:lnTo>
                  <a:lnTo>
                    <a:pt x="2232" y="1573"/>
                  </a:lnTo>
                  <a:lnTo>
                    <a:pt x="2198" y="1577"/>
                  </a:lnTo>
                  <a:lnTo>
                    <a:pt x="2170" y="1582"/>
                  </a:lnTo>
                  <a:lnTo>
                    <a:pt x="2145" y="1589"/>
                  </a:lnTo>
                  <a:lnTo>
                    <a:pt x="2127" y="1594"/>
                  </a:lnTo>
                  <a:lnTo>
                    <a:pt x="2117" y="1598"/>
                  </a:lnTo>
                  <a:lnTo>
                    <a:pt x="2113" y="1600"/>
                  </a:lnTo>
                  <a:lnTo>
                    <a:pt x="1932" y="1610"/>
                  </a:lnTo>
                  <a:lnTo>
                    <a:pt x="1737" y="1598"/>
                  </a:lnTo>
                  <a:lnTo>
                    <a:pt x="1721" y="1598"/>
                  </a:lnTo>
                  <a:lnTo>
                    <a:pt x="1703" y="1600"/>
                  </a:lnTo>
                  <a:lnTo>
                    <a:pt x="1680" y="1601"/>
                  </a:lnTo>
                  <a:lnTo>
                    <a:pt x="1655" y="1601"/>
                  </a:lnTo>
                  <a:lnTo>
                    <a:pt x="1629" y="1603"/>
                  </a:lnTo>
                  <a:lnTo>
                    <a:pt x="1604" y="1605"/>
                  </a:lnTo>
                  <a:lnTo>
                    <a:pt x="1581" y="1607"/>
                  </a:lnTo>
                  <a:lnTo>
                    <a:pt x="1561" y="1609"/>
                  </a:lnTo>
                  <a:lnTo>
                    <a:pt x="1547" y="1610"/>
                  </a:lnTo>
                  <a:lnTo>
                    <a:pt x="1542" y="1612"/>
                  </a:lnTo>
                  <a:lnTo>
                    <a:pt x="1543" y="1614"/>
                  </a:lnTo>
                  <a:lnTo>
                    <a:pt x="1556" y="1616"/>
                  </a:lnTo>
                  <a:lnTo>
                    <a:pt x="1570" y="1616"/>
                  </a:lnTo>
                  <a:lnTo>
                    <a:pt x="1575" y="1614"/>
                  </a:lnTo>
                  <a:lnTo>
                    <a:pt x="1574" y="1610"/>
                  </a:lnTo>
                  <a:lnTo>
                    <a:pt x="1563" y="1605"/>
                  </a:lnTo>
                  <a:lnTo>
                    <a:pt x="1547" y="1598"/>
                  </a:lnTo>
                  <a:lnTo>
                    <a:pt x="1526" y="1589"/>
                  </a:lnTo>
                  <a:lnTo>
                    <a:pt x="1501" y="1582"/>
                  </a:lnTo>
                  <a:lnTo>
                    <a:pt x="1472" y="1573"/>
                  </a:lnTo>
                  <a:lnTo>
                    <a:pt x="1444" y="1566"/>
                  </a:lnTo>
                  <a:lnTo>
                    <a:pt x="1387" y="1555"/>
                  </a:lnTo>
                  <a:lnTo>
                    <a:pt x="1362" y="1552"/>
                  </a:lnTo>
                  <a:lnTo>
                    <a:pt x="1327" y="1552"/>
                  </a:lnTo>
                  <a:lnTo>
                    <a:pt x="1293" y="1555"/>
                  </a:lnTo>
                  <a:lnTo>
                    <a:pt x="1261" y="1564"/>
                  </a:lnTo>
                  <a:lnTo>
                    <a:pt x="1235" y="1573"/>
                  </a:lnTo>
                  <a:lnTo>
                    <a:pt x="1212" y="1584"/>
                  </a:lnTo>
                  <a:lnTo>
                    <a:pt x="1194" y="1593"/>
                  </a:lnTo>
                  <a:lnTo>
                    <a:pt x="1183" y="1600"/>
                  </a:lnTo>
                  <a:lnTo>
                    <a:pt x="1176" y="1603"/>
                  </a:lnTo>
                  <a:lnTo>
                    <a:pt x="1164" y="1610"/>
                  </a:lnTo>
                  <a:lnTo>
                    <a:pt x="1148" y="1619"/>
                  </a:lnTo>
                  <a:lnTo>
                    <a:pt x="1125" y="1628"/>
                  </a:lnTo>
                  <a:lnTo>
                    <a:pt x="1100" y="1640"/>
                  </a:lnTo>
                  <a:lnTo>
                    <a:pt x="1043" y="1658"/>
                  </a:lnTo>
                  <a:lnTo>
                    <a:pt x="1013" y="1665"/>
                  </a:lnTo>
                  <a:lnTo>
                    <a:pt x="986" y="1667"/>
                  </a:lnTo>
                  <a:lnTo>
                    <a:pt x="960" y="1665"/>
                  </a:lnTo>
                  <a:lnTo>
                    <a:pt x="931" y="1662"/>
                  </a:lnTo>
                  <a:lnTo>
                    <a:pt x="903" y="1655"/>
                  </a:lnTo>
                  <a:lnTo>
                    <a:pt x="853" y="1637"/>
                  </a:lnTo>
                  <a:lnTo>
                    <a:pt x="834" y="1628"/>
                  </a:lnTo>
                  <a:lnTo>
                    <a:pt x="818" y="1621"/>
                  </a:lnTo>
                  <a:lnTo>
                    <a:pt x="803" y="1614"/>
                  </a:lnTo>
                  <a:lnTo>
                    <a:pt x="610" y="1585"/>
                  </a:lnTo>
                  <a:lnTo>
                    <a:pt x="427" y="1566"/>
                  </a:lnTo>
                  <a:lnTo>
                    <a:pt x="234" y="1569"/>
                  </a:lnTo>
                  <a:lnTo>
                    <a:pt x="30" y="1630"/>
                  </a:lnTo>
                  <a:lnTo>
                    <a:pt x="87" y="1415"/>
                  </a:lnTo>
                  <a:lnTo>
                    <a:pt x="67" y="1222"/>
                  </a:lnTo>
                  <a:lnTo>
                    <a:pt x="69" y="1216"/>
                  </a:lnTo>
                  <a:lnTo>
                    <a:pt x="78" y="1181"/>
                  </a:lnTo>
                  <a:lnTo>
                    <a:pt x="85" y="1154"/>
                  </a:lnTo>
                  <a:lnTo>
                    <a:pt x="92" y="1124"/>
                  </a:lnTo>
                  <a:lnTo>
                    <a:pt x="102" y="1060"/>
                  </a:lnTo>
                  <a:lnTo>
                    <a:pt x="106" y="1028"/>
                  </a:lnTo>
                  <a:lnTo>
                    <a:pt x="104" y="1003"/>
                  </a:lnTo>
                  <a:lnTo>
                    <a:pt x="99" y="977"/>
                  </a:lnTo>
                  <a:lnTo>
                    <a:pt x="90" y="950"/>
                  </a:lnTo>
                  <a:lnTo>
                    <a:pt x="65" y="900"/>
                  </a:lnTo>
                  <a:lnTo>
                    <a:pt x="51" y="879"/>
                  </a:lnTo>
                  <a:lnTo>
                    <a:pt x="39" y="861"/>
                  </a:lnTo>
                  <a:lnTo>
                    <a:pt x="28" y="847"/>
                  </a:lnTo>
                  <a:lnTo>
                    <a:pt x="21" y="838"/>
                  </a:lnTo>
                  <a:lnTo>
                    <a:pt x="19" y="835"/>
                  </a:lnTo>
                  <a:lnTo>
                    <a:pt x="0" y="639"/>
                  </a:lnTo>
                  <a:lnTo>
                    <a:pt x="65" y="446"/>
                  </a:lnTo>
                  <a:lnTo>
                    <a:pt x="74" y="252"/>
                  </a:lnTo>
                  <a:lnTo>
                    <a:pt x="46" y="52"/>
                  </a:lnTo>
                  <a:lnTo>
                    <a:pt x="246" y="14"/>
                  </a:lnTo>
                  <a:lnTo>
                    <a:pt x="427" y="78"/>
                  </a:lnTo>
                  <a:lnTo>
                    <a:pt x="622" y="78"/>
                  </a:lnTo>
                  <a:lnTo>
                    <a:pt x="803" y="87"/>
                  </a:lnTo>
                  <a:lnTo>
                    <a:pt x="999" y="103"/>
                  </a:lnTo>
                  <a:lnTo>
                    <a:pt x="1022" y="103"/>
                  </a:lnTo>
                  <a:lnTo>
                    <a:pt x="1050" y="101"/>
                  </a:lnTo>
                  <a:lnTo>
                    <a:pt x="1086" y="100"/>
                  </a:lnTo>
                  <a:lnTo>
                    <a:pt x="1130" y="96"/>
                  </a:lnTo>
                  <a:lnTo>
                    <a:pt x="1180" y="93"/>
                  </a:lnTo>
                  <a:lnTo>
                    <a:pt x="1212" y="87"/>
                  </a:lnTo>
                  <a:lnTo>
                    <a:pt x="1238" y="78"/>
                  </a:lnTo>
                  <a:lnTo>
                    <a:pt x="1260" y="68"/>
                  </a:lnTo>
                  <a:lnTo>
                    <a:pt x="1279" y="53"/>
                  </a:lnTo>
                  <a:lnTo>
                    <a:pt x="1297" y="41"/>
                  </a:lnTo>
                  <a:lnTo>
                    <a:pt x="1313" y="29"/>
                  </a:lnTo>
                  <a:lnTo>
                    <a:pt x="1332" y="18"/>
                  </a:lnTo>
                  <a:lnTo>
                    <a:pt x="1352" y="11"/>
                  </a:lnTo>
                  <a:lnTo>
                    <a:pt x="1375" y="9"/>
                  </a:lnTo>
                  <a:lnTo>
                    <a:pt x="1401" y="14"/>
                  </a:lnTo>
                  <a:lnTo>
                    <a:pt x="1423" y="23"/>
                  </a:lnTo>
                  <a:lnTo>
                    <a:pt x="1444" y="38"/>
                  </a:lnTo>
                  <a:lnTo>
                    <a:pt x="1483" y="69"/>
                  </a:lnTo>
                  <a:lnTo>
                    <a:pt x="1504" y="84"/>
                  </a:lnTo>
                  <a:lnTo>
                    <a:pt x="1527" y="94"/>
                  </a:lnTo>
                  <a:lnTo>
                    <a:pt x="1556" y="101"/>
                  </a:lnTo>
                  <a:lnTo>
                    <a:pt x="1620" y="105"/>
                  </a:lnTo>
                  <a:lnTo>
                    <a:pt x="1652" y="103"/>
                  </a:lnTo>
                  <a:lnTo>
                    <a:pt x="1682" y="100"/>
                  </a:lnTo>
                  <a:lnTo>
                    <a:pt x="1708" y="96"/>
                  </a:lnTo>
                  <a:lnTo>
                    <a:pt x="1730" y="94"/>
                  </a:lnTo>
                  <a:lnTo>
                    <a:pt x="1744" y="93"/>
                  </a:lnTo>
                  <a:lnTo>
                    <a:pt x="1749" y="91"/>
                  </a:lnTo>
                  <a:lnTo>
                    <a:pt x="1932" y="57"/>
                  </a:lnTo>
                  <a:lnTo>
                    <a:pt x="2125" y="75"/>
                  </a:lnTo>
                  <a:lnTo>
                    <a:pt x="2308" y="59"/>
                  </a:lnTo>
                  <a:lnTo>
                    <a:pt x="2312" y="57"/>
                  </a:lnTo>
                  <a:lnTo>
                    <a:pt x="2322" y="53"/>
                  </a:lnTo>
                  <a:lnTo>
                    <a:pt x="2340" y="46"/>
                  </a:lnTo>
                  <a:lnTo>
                    <a:pt x="2361" y="39"/>
                  </a:lnTo>
                  <a:lnTo>
                    <a:pt x="2385" y="30"/>
                  </a:lnTo>
                  <a:lnTo>
                    <a:pt x="2411" y="22"/>
                  </a:lnTo>
                  <a:lnTo>
                    <a:pt x="2461" y="7"/>
                  </a:lnTo>
                  <a:lnTo>
                    <a:pt x="2484" y="2"/>
                  </a:lnTo>
                  <a:lnTo>
                    <a:pt x="2502" y="0"/>
                  </a:lnTo>
                  <a:lnTo>
                    <a:pt x="2519" y="2"/>
                  </a:lnTo>
                  <a:lnTo>
                    <a:pt x="2542" y="9"/>
                  </a:lnTo>
                  <a:lnTo>
                    <a:pt x="2566" y="18"/>
                  </a:lnTo>
                  <a:lnTo>
                    <a:pt x="2590" y="29"/>
                  </a:lnTo>
                  <a:lnTo>
                    <a:pt x="2613" y="43"/>
                  </a:lnTo>
                  <a:lnTo>
                    <a:pt x="2637" y="55"/>
                  </a:lnTo>
                  <a:lnTo>
                    <a:pt x="2656" y="66"/>
                  </a:lnTo>
                  <a:lnTo>
                    <a:pt x="2670" y="77"/>
                  </a:lnTo>
                  <a:lnTo>
                    <a:pt x="2681" y="84"/>
                  </a:lnTo>
                  <a:lnTo>
                    <a:pt x="2684" y="85"/>
                  </a:lnTo>
                  <a:lnTo>
                    <a:pt x="2878" y="75"/>
                  </a:lnTo>
                  <a:lnTo>
                    <a:pt x="3041" y="75"/>
                  </a:lnTo>
                  <a:lnTo>
                    <a:pt x="3011" y="252"/>
                  </a:lnTo>
                  <a:lnTo>
                    <a:pt x="3018" y="446"/>
                  </a:lnTo>
                  <a:lnTo>
                    <a:pt x="3020" y="449"/>
                  </a:lnTo>
                  <a:lnTo>
                    <a:pt x="3025" y="462"/>
                  </a:lnTo>
                  <a:lnTo>
                    <a:pt x="3032" y="478"/>
                  </a:lnTo>
                  <a:lnTo>
                    <a:pt x="3050" y="524"/>
                  </a:lnTo>
                  <a:lnTo>
                    <a:pt x="3068" y="577"/>
                  </a:lnTo>
                  <a:lnTo>
                    <a:pt x="3077" y="600"/>
                  </a:lnTo>
                  <a:lnTo>
                    <a:pt x="3082" y="622"/>
                  </a:lnTo>
                  <a:lnTo>
                    <a:pt x="3086" y="639"/>
                  </a:lnTo>
                  <a:lnTo>
                    <a:pt x="3086" y="659"/>
                  </a:lnTo>
                  <a:lnTo>
                    <a:pt x="3084" y="684"/>
                  </a:lnTo>
                  <a:lnTo>
                    <a:pt x="3080" y="712"/>
                  </a:lnTo>
                  <a:lnTo>
                    <a:pt x="3070" y="769"/>
                  </a:lnTo>
                  <a:lnTo>
                    <a:pt x="3064" y="794"/>
                  </a:lnTo>
                  <a:lnTo>
                    <a:pt x="3055" y="829"/>
                  </a:lnTo>
                  <a:lnTo>
                    <a:pt x="3052" y="840"/>
                  </a:lnTo>
                  <a:lnTo>
                    <a:pt x="3050" y="852"/>
                  </a:lnTo>
                  <a:lnTo>
                    <a:pt x="3046" y="874"/>
                  </a:lnTo>
                  <a:lnTo>
                    <a:pt x="3041" y="898"/>
                  </a:lnTo>
                  <a:lnTo>
                    <a:pt x="3038" y="927"/>
                  </a:lnTo>
                  <a:lnTo>
                    <a:pt x="3032" y="955"/>
                  </a:lnTo>
                  <a:lnTo>
                    <a:pt x="3029" y="984"/>
                  </a:lnTo>
                  <a:lnTo>
                    <a:pt x="3025" y="1009"/>
                  </a:lnTo>
                  <a:lnTo>
                    <a:pt x="3023" y="1028"/>
                  </a:lnTo>
                  <a:lnTo>
                    <a:pt x="3025" y="1056"/>
                  </a:lnTo>
                  <a:lnTo>
                    <a:pt x="3032" y="1087"/>
                  </a:lnTo>
                  <a:lnTo>
                    <a:pt x="3041" y="1120"/>
                  </a:lnTo>
                  <a:lnTo>
                    <a:pt x="3052" y="1154"/>
                  </a:lnTo>
                  <a:lnTo>
                    <a:pt x="3059" y="1188"/>
                  </a:lnTo>
                  <a:lnTo>
                    <a:pt x="3064" y="1222"/>
                  </a:lnTo>
                  <a:lnTo>
                    <a:pt x="3062" y="1250"/>
                  </a:lnTo>
                  <a:lnTo>
                    <a:pt x="3057" y="1280"/>
                  </a:lnTo>
                  <a:lnTo>
                    <a:pt x="3048" y="1312"/>
                  </a:lnTo>
                  <a:lnTo>
                    <a:pt x="3039" y="1342"/>
                  </a:lnTo>
                  <a:lnTo>
                    <a:pt x="3030" y="1371"/>
                  </a:lnTo>
                  <a:lnTo>
                    <a:pt x="3023" y="1397"/>
                  </a:lnTo>
                  <a:lnTo>
                    <a:pt x="3020" y="1419"/>
                  </a:lnTo>
                  <a:lnTo>
                    <a:pt x="3022" y="1435"/>
                  </a:lnTo>
                  <a:lnTo>
                    <a:pt x="3027" y="1454"/>
                  </a:lnTo>
                  <a:lnTo>
                    <a:pt x="3034" y="1479"/>
                  </a:lnTo>
                  <a:lnTo>
                    <a:pt x="3043" y="1507"/>
                  </a:lnTo>
                  <a:lnTo>
                    <a:pt x="3064" y="1564"/>
                  </a:lnTo>
                  <a:lnTo>
                    <a:pt x="3075" y="1591"/>
                  </a:lnTo>
                  <a:lnTo>
                    <a:pt x="3084" y="1614"/>
                  </a:lnTo>
                  <a:lnTo>
                    <a:pt x="3091" y="1632"/>
                  </a:lnTo>
                  <a:lnTo>
                    <a:pt x="3096" y="1644"/>
                  </a:lnTo>
                  <a:lnTo>
                    <a:pt x="3098" y="1648"/>
                  </a:lnTo>
                </a:path>
              </a:pathLst>
            </a:custGeom>
            <a:gradFill>
              <a:gsLst>
                <a:gs pos="0">
                  <a:srgbClr val="C3C3C3">
                    <a:alpha val="90000"/>
                  </a:srgbClr>
                </a:gs>
                <a:gs pos="50000">
                  <a:schemeClr val="bg2">
                    <a:lumMod val="40000"/>
                    <a:lumOff val="60000"/>
                    <a:alpha val="90000"/>
                  </a:schemeClr>
                </a:gs>
                <a:gs pos="100000">
                  <a:srgbClr val="C3C3C3">
                    <a:alpha val="90000"/>
                  </a:srgbClr>
                </a:gs>
              </a:gsLst>
              <a:lin ang="5400000" scaled="0"/>
            </a:gradFill>
            <a:ln w="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" name="Freeform 5"/>
            <p:cNvSpPr>
              <a:spLocks noEditPoints="1"/>
            </p:cNvSpPr>
            <p:nvPr/>
          </p:nvSpPr>
          <p:spPr bwMode="auto">
            <a:xfrm>
              <a:off x="3411021" y="3200400"/>
              <a:ext cx="2107506" cy="609600"/>
            </a:xfrm>
            <a:custGeom>
              <a:avLst/>
              <a:gdLst/>
              <a:ahLst/>
              <a:cxnLst>
                <a:cxn ang="0">
                  <a:pos x="254" y="39"/>
                </a:cxn>
                <a:cxn ang="0">
                  <a:pos x="598" y="504"/>
                </a:cxn>
                <a:cxn ang="0">
                  <a:pos x="908" y="877"/>
                </a:cxn>
                <a:cxn ang="0">
                  <a:pos x="1684" y="953"/>
                </a:cxn>
                <a:cxn ang="0">
                  <a:pos x="2431" y="125"/>
                </a:cxn>
                <a:cxn ang="0">
                  <a:pos x="2644" y="916"/>
                </a:cxn>
                <a:cxn ang="0">
                  <a:pos x="3314" y="917"/>
                </a:cxn>
                <a:cxn ang="0">
                  <a:pos x="3077" y="1031"/>
                </a:cxn>
                <a:cxn ang="0">
                  <a:pos x="4092" y="398"/>
                </a:cxn>
                <a:cxn ang="0">
                  <a:pos x="4404" y="1094"/>
                </a:cxn>
                <a:cxn ang="0">
                  <a:pos x="4727" y="496"/>
                </a:cxn>
                <a:cxn ang="0">
                  <a:pos x="5366" y="465"/>
                </a:cxn>
                <a:cxn ang="0">
                  <a:pos x="5800" y="903"/>
                </a:cxn>
                <a:cxn ang="0">
                  <a:pos x="5406" y="1086"/>
                </a:cxn>
                <a:cxn ang="0">
                  <a:pos x="6388" y="930"/>
                </a:cxn>
                <a:cxn ang="0">
                  <a:pos x="6908" y="413"/>
                </a:cxn>
                <a:cxn ang="0">
                  <a:pos x="6727" y="875"/>
                </a:cxn>
                <a:cxn ang="0">
                  <a:pos x="7682" y="459"/>
                </a:cxn>
                <a:cxn ang="0">
                  <a:pos x="7943" y="880"/>
                </a:cxn>
                <a:cxn ang="0">
                  <a:pos x="8058" y="846"/>
                </a:cxn>
                <a:cxn ang="0">
                  <a:pos x="9020" y="750"/>
                </a:cxn>
                <a:cxn ang="0">
                  <a:pos x="9329" y="587"/>
                </a:cxn>
                <a:cxn ang="0">
                  <a:pos x="9959" y="435"/>
                </a:cxn>
                <a:cxn ang="0">
                  <a:pos x="9641" y="783"/>
                </a:cxn>
                <a:cxn ang="0">
                  <a:pos x="127" y="2004"/>
                </a:cxn>
                <a:cxn ang="0">
                  <a:pos x="323" y="2574"/>
                </a:cxn>
                <a:cxn ang="0">
                  <a:pos x="894" y="1660"/>
                </a:cxn>
                <a:cxn ang="0">
                  <a:pos x="1149" y="2490"/>
                </a:cxn>
                <a:cxn ang="0">
                  <a:pos x="1606" y="2341"/>
                </a:cxn>
                <a:cxn ang="0">
                  <a:pos x="1859" y="2547"/>
                </a:cxn>
                <a:cxn ang="0">
                  <a:pos x="1657" y="2093"/>
                </a:cxn>
                <a:cxn ang="0">
                  <a:pos x="2095" y="2475"/>
                </a:cxn>
                <a:cxn ang="0">
                  <a:pos x="2780" y="2599"/>
                </a:cxn>
                <a:cxn ang="0">
                  <a:pos x="3071" y="2490"/>
                </a:cxn>
                <a:cxn ang="0">
                  <a:pos x="3259" y="2356"/>
                </a:cxn>
                <a:cxn ang="0">
                  <a:pos x="3375" y="2326"/>
                </a:cxn>
                <a:cxn ang="0">
                  <a:pos x="4343" y="2004"/>
                </a:cxn>
                <a:cxn ang="0">
                  <a:pos x="4035" y="2050"/>
                </a:cxn>
                <a:cxn ang="0">
                  <a:pos x="4560" y="2341"/>
                </a:cxn>
                <a:cxn ang="0">
                  <a:pos x="4784" y="2494"/>
                </a:cxn>
                <a:cxn ang="0">
                  <a:pos x="5232" y="2143"/>
                </a:cxn>
                <a:cxn ang="0">
                  <a:pos x="5422" y="2051"/>
                </a:cxn>
                <a:cxn ang="0">
                  <a:pos x="6433" y="2744"/>
                </a:cxn>
                <a:cxn ang="0">
                  <a:pos x="6143" y="2601"/>
                </a:cxn>
                <a:cxn ang="0">
                  <a:pos x="6618" y="2192"/>
                </a:cxn>
                <a:cxn ang="0">
                  <a:pos x="7246" y="2188"/>
                </a:cxn>
                <a:cxn ang="0">
                  <a:pos x="7591" y="2693"/>
                </a:cxn>
                <a:cxn ang="0">
                  <a:pos x="7536" y="2374"/>
                </a:cxn>
                <a:cxn ang="0">
                  <a:pos x="8148" y="2356"/>
                </a:cxn>
                <a:cxn ang="0">
                  <a:pos x="8264" y="2326"/>
                </a:cxn>
                <a:cxn ang="0">
                  <a:pos x="8947" y="2004"/>
                </a:cxn>
                <a:cxn ang="0">
                  <a:pos x="8638" y="2050"/>
                </a:cxn>
                <a:cxn ang="0">
                  <a:pos x="9238" y="2188"/>
                </a:cxn>
                <a:cxn ang="0">
                  <a:pos x="9414" y="2471"/>
                </a:cxn>
                <a:cxn ang="0">
                  <a:pos x="9529" y="2438"/>
                </a:cxn>
                <a:cxn ang="0">
                  <a:pos x="10251" y="2341"/>
                </a:cxn>
                <a:cxn ang="0">
                  <a:pos x="10471" y="2599"/>
                </a:cxn>
                <a:cxn ang="0">
                  <a:pos x="10914" y="1889"/>
                </a:cxn>
              </a:cxnLst>
              <a:rect l="0" t="0" r="r" b="b"/>
              <a:pathLst>
                <a:path w="11309" h="3091">
                  <a:moveTo>
                    <a:pt x="459" y="261"/>
                  </a:moveTo>
                  <a:lnTo>
                    <a:pt x="376" y="337"/>
                  </a:lnTo>
                  <a:lnTo>
                    <a:pt x="313" y="236"/>
                  </a:lnTo>
                  <a:cubicBezTo>
                    <a:pt x="323" y="79"/>
                    <a:pt x="387" y="0"/>
                    <a:pt x="503" y="0"/>
                  </a:cubicBezTo>
                  <a:lnTo>
                    <a:pt x="481" y="39"/>
                  </a:lnTo>
                  <a:cubicBezTo>
                    <a:pt x="430" y="50"/>
                    <a:pt x="401" y="93"/>
                    <a:pt x="394" y="167"/>
                  </a:cubicBezTo>
                  <a:lnTo>
                    <a:pt x="459" y="261"/>
                  </a:lnTo>
                  <a:close/>
                  <a:moveTo>
                    <a:pt x="233" y="261"/>
                  </a:moveTo>
                  <a:lnTo>
                    <a:pt x="150" y="337"/>
                  </a:lnTo>
                  <a:lnTo>
                    <a:pt x="86" y="236"/>
                  </a:lnTo>
                  <a:cubicBezTo>
                    <a:pt x="97" y="79"/>
                    <a:pt x="160" y="0"/>
                    <a:pt x="277" y="0"/>
                  </a:cubicBezTo>
                  <a:lnTo>
                    <a:pt x="254" y="39"/>
                  </a:lnTo>
                  <a:cubicBezTo>
                    <a:pt x="203" y="50"/>
                    <a:pt x="175" y="93"/>
                    <a:pt x="168" y="167"/>
                  </a:cubicBezTo>
                  <a:lnTo>
                    <a:pt x="233" y="261"/>
                  </a:lnTo>
                  <a:close/>
                  <a:moveTo>
                    <a:pt x="590" y="1086"/>
                  </a:moveTo>
                  <a:lnTo>
                    <a:pt x="668" y="995"/>
                  </a:lnTo>
                  <a:lnTo>
                    <a:pt x="676" y="997"/>
                  </a:lnTo>
                  <a:cubicBezTo>
                    <a:pt x="680" y="998"/>
                    <a:pt x="690" y="998"/>
                    <a:pt x="706" y="998"/>
                  </a:cubicBezTo>
                  <a:cubicBezTo>
                    <a:pt x="745" y="998"/>
                    <a:pt x="774" y="982"/>
                    <a:pt x="792" y="949"/>
                  </a:cubicBezTo>
                  <a:cubicBezTo>
                    <a:pt x="811" y="917"/>
                    <a:pt x="828" y="853"/>
                    <a:pt x="844" y="758"/>
                  </a:cubicBezTo>
                  <a:lnTo>
                    <a:pt x="928" y="261"/>
                  </a:lnTo>
                  <a:lnTo>
                    <a:pt x="795" y="261"/>
                  </a:lnTo>
                  <a:cubicBezTo>
                    <a:pt x="661" y="261"/>
                    <a:pt x="593" y="323"/>
                    <a:pt x="593" y="449"/>
                  </a:cubicBezTo>
                  <a:cubicBezTo>
                    <a:pt x="593" y="464"/>
                    <a:pt x="595" y="482"/>
                    <a:pt x="598" y="504"/>
                  </a:cubicBezTo>
                  <a:lnTo>
                    <a:pt x="489" y="564"/>
                  </a:lnTo>
                  <a:cubicBezTo>
                    <a:pt x="504" y="443"/>
                    <a:pt x="548" y="347"/>
                    <a:pt x="623" y="275"/>
                  </a:cubicBezTo>
                  <a:cubicBezTo>
                    <a:pt x="697" y="204"/>
                    <a:pt x="791" y="169"/>
                    <a:pt x="904" y="169"/>
                  </a:cubicBezTo>
                  <a:lnTo>
                    <a:pt x="1126" y="169"/>
                  </a:lnTo>
                  <a:cubicBezTo>
                    <a:pt x="1227" y="169"/>
                    <a:pt x="1293" y="161"/>
                    <a:pt x="1325" y="145"/>
                  </a:cubicBezTo>
                  <a:cubicBezTo>
                    <a:pt x="1358" y="129"/>
                    <a:pt x="1380" y="94"/>
                    <a:pt x="1392" y="40"/>
                  </a:cubicBezTo>
                  <a:lnTo>
                    <a:pt x="1470" y="3"/>
                  </a:lnTo>
                  <a:cubicBezTo>
                    <a:pt x="1446" y="79"/>
                    <a:pt x="1399" y="142"/>
                    <a:pt x="1329" y="189"/>
                  </a:cubicBezTo>
                  <a:cubicBezTo>
                    <a:pt x="1259" y="237"/>
                    <a:pt x="1179" y="261"/>
                    <a:pt x="1090" y="261"/>
                  </a:cubicBezTo>
                  <a:lnTo>
                    <a:pt x="1038" y="261"/>
                  </a:lnTo>
                  <a:lnTo>
                    <a:pt x="965" y="693"/>
                  </a:lnTo>
                  <a:cubicBezTo>
                    <a:pt x="952" y="770"/>
                    <a:pt x="933" y="832"/>
                    <a:pt x="908" y="877"/>
                  </a:cubicBezTo>
                  <a:cubicBezTo>
                    <a:pt x="882" y="921"/>
                    <a:pt x="842" y="964"/>
                    <a:pt x="788" y="1005"/>
                  </a:cubicBezTo>
                  <a:lnTo>
                    <a:pt x="991" y="1010"/>
                  </a:lnTo>
                  <a:lnTo>
                    <a:pt x="918" y="1102"/>
                  </a:lnTo>
                  <a:lnTo>
                    <a:pt x="590" y="1086"/>
                  </a:lnTo>
                  <a:close/>
                  <a:moveTo>
                    <a:pt x="1429" y="1102"/>
                  </a:moveTo>
                  <a:cubicBezTo>
                    <a:pt x="1383" y="1102"/>
                    <a:pt x="1344" y="1081"/>
                    <a:pt x="1314" y="1038"/>
                  </a:cubicBezTo>
                  <a:cubicBezTo>
                    <a:pt x="1283" y="996"/>
                    <a:pt x="1268" y="943"/>
                    <a:pt x="1268" y="880"/>
                  </a:cubicBezTo>
                  <a:cubicBezTo>
                    <a:pt x="1268" y="761"/>
                    <a:pt x="1306" y="651"/>
                    <a:pt x="1382" y="550"/>
                  </a:cubicBezTo>
                  <a:cubicBezTo>
                    <a:pt x="1459" y="449"/>
                    <a:pt x="1542" y="398"/>
                    <a:pt x="1631" y="398"/>
                  </a:cubicBezTo>
                  <a:cubicBezTo>
                    <a:pt x="1680" y="398"/>
                    <a:pt x="1720" y="419"/>
                    <a:pt x="1752" y="460"/>
                  </a:cubicBezTo>
                  <a:cubicBezTo>
                    <a:pt x="1783" y="501"/>
                    <a:pt x="1799" y="554"/>
                    <a:pt x="1799" y="618"/>
                  </a:cubicBezTo>
                  <a:cubicBezTo>
                    <a:pt x="1799" y="742"/>
                    <a:pt x="1761" y="853"/>
                    <a:pt x="1684" y="953"/>
                  </a:cubicBezTo>
                  <a:cubicBezTo>
                    <a:pt x="1608" y="1052"/>
                    <a:pt x="1523" y="1102"/>
                    <a:pt x="1429" y="1102"/>
                  </a:cubicBezTo>
                  <a:close/>
                  <a:moveTo>
                    <a:pt x="1488" y="1048"/>
                  </a:moveTo>
                  <a:cubicBezTo>
                    <a:pt x="1540" y="1048"/>
                    <a:pt x="1586" y="1009"/>
                    <a:pt x="1625" y="930"/>
                  </a:cubicBezTo>
                  <a:cubicBezTo>
                    <a:pt x="1664" y="851"/>
                    <a:pt x="1684" y="760"/>
                    <a:pt x="1684" y="656"/>
                  </a:cubicBezTo>
                  <a:cubicBezTo>
                    <a:pt x="1684" y="519"/>
                    <a:pt x="1649" y="450"/>
                    <a:pt x="1578" y="450"/>
                  </a:cubicBezTo>
                  <a:cubicBezTo>
                    <a:pt x="1528" y="450"/>
                    <a:pt x="1483" y="491"/>
                    <a:pt x="1443" y="572"/>
                  </a:cubicBezTo>
                  <a:cubicBezTo>
                    <a:pt x="1403" y="653"/>
                    <a:pt x="1383" y="745"/>
                    <a:pt x="1383" y="846"/>
                  </a:cubicBezTo>
                  <a:cubicBezTo>
                    <a:pt x="1383" y="981"/>
                    <a:pt x="1418" y="1048"/>
                    <a:pt x="1488" y="1048"/>
                  </a:cubicBezTo>
                  <a:close/>
                  <a:moveTo>
                    <a:pt x="2179" y="1086"/>
                  </a:moveTo>
                  <a:lnTo>
                    <a:pt x="2216" y="903"/>
                  </a:lnTo>
                  <a:lnTo>
                    <a:pt x="2288" y="474"/>
                  </a:lnTo>
                  <a:cubicBezTo>
                    <a:pt x="2313" y="325"/>
                    <a:pt x="2361" y="208"/>
                    <a:pt x="2431" y="125"/>
                  </a:cubicBezTo>
                  <a:cubicBezTo>
                    <a:pt x="2500" y="42"/>
                    <a:pt x="2585" y="0"/>
                    <a:pt x="2685" y="0"/>
                  </a:cubicBezTo>
                  <a:cubicBezTo>
                    <a:pt x="2720" y="0"/>
                    <a:pt x="2751" y="4"/>
                    <a:pt x="2780" y="13"/>
                  </a:cubicBezTo>
                  <a:lnTo>
                    <a:pt x="2707" y="102"/>
                  </a:lnTo>
                  <a:cubicBezTo>
                    <a:pt x="2667" y="80"/>
                    <a:pt x="2632" y="69"/>
                    <a:pt x="2602" y="69"/>
                  </a:cubicBezTo>
                  <a:cubicBezTo>
                    <a:pt x="2547" y="69"/>
                    <a:pt x="2505" y="93"/>
                    <a:pt x="2477" y="140"/>
                  </a:cubicBezTo>
                  <a:cubicBezTo>
                    <a:pt x="2450" y="188"/>
                    <a:pt x="2424" y="279"/>
                    <a:pt x="2402" y="413"/>
                  </a:cubicBezTo>
                  <a:lnTo>
                    <a:pt x="2345" y="750"/>
                  </a:lnTo>
                  <a:lnTo>
                    <a:pt x="2354" y="750"/>
                  </a:lnTo>
                  <a:cubicBezTo>
                    <a:pt x="2395" y="646"/>
                    <a:pt x="2442" y="561"/>
                    <a:pt x="2498" y="496"/>
                  </a:cubicBezTo>
                  <a:cubicBezTo>
                    <a:pt x="2553" y="431"/>
                    <a:pt x="2605" y="398"/>
                    <a:pt x="2654" y="398"/>
                  </a:cubicBezTo>
                  <a:cubicBezTo>
                    <a:pt x="2728" y="398"/>
                    <a:pt x="2765" y="453"/>
                    <a:pt x="2765" y="562"/>
                  </a:cubicBezTo>
                  <a:cubicBezTo>
                    <a:pt x="2765" y="683"/>
                    <a:pt x="2724" y="801"/>
                    <a:pt x="2644" y="916"/>
                  </a:cubicBezTo>
                  <a:cubicBezTo>
                    <a:pt x="2561" y="1035"/>
                    <a:pt x="2459" y="1094"/>
                    <a:pt x="2339" y="1094"/>
                  </a:cubicBezTo>
                  <a:cubicBezTo>
                    <a:pt x="2321" y="1094"/>
                    <a:pt x="2299" y="1093"/>
                    <a:pt x="2272" y="1092"/>
                  </a:cubicBezTo>
                  <a:lnTo>
                    <a:pt x="2179" y="1086"/>
                  </a:lnTo>
                  <a:close/>
                  <a:moveTo>
                    <a:pt x="2303" y="999"/>
                  </a:moveTo>
                  <a:cubicBezTo>
                    <a:pt x="2347" y="1022"/>
                    <a:pt x="2390" y="1033"/>
                    <a:pt x="2435" y="1033"/>
                  </a:cubicBezTo>
                  <a:cubicBezTo>
                    <a:pt x="2498" y="1033"/>
                    <a:pt x="2548" y="986"/>
                    <a:pt x="2587" y="890"/>
                  </a:cubicBezTo>
                  <a:cubicBezTo>
                    <a:pt x="2632" y="778"/>
                    <a:pt x="2654" y="677"/>
                    <a:pt x="2654" y="587"/>
                  </a:cubicBezTo>
                  <a:cubicBezTo>
                    <a:pt x="2654" y="522"/>
                    <a:pt x="2638" y="490"/>
                    <a:pt x="2606" y="490"/>
                  </a:cubicBezTo>
                  <a:cubicBezTo>
                    <a:pt x="2576" y="490"/>
                    <a:pt x="2533" y="527"/>
                    <a:pt x="2476" y="602"/>
                  </a:cubicBezTo>
                  <a:cubicBezTo>
                    <a:pt x="2420" y="676"/>
                    <a:pt x="2370" y="762"/>
                    <a:pt x="2327" y="858"/>
                  </a:cubicBezTo>
                  <a:lnTo>
                    <a:pt x="2303" y="999"/>
                  </a:lnTo>
                  <a:close/>
                  <a:moveTo>
                    <a:pt x="3314" y="917"/>
                  </a:moveTo>
                  <a:lnTo>
                    <a:pt x="3306" y="965"/>
                  </a:lnTo>
                  <a:cubicBezTo>
                    <a:pt x="3195" y="1056"/>
                    <a:pt x="3100" y="1102"/>
                    <a:pt x="3021" y="1102"/>
                  </a:cubicBezTo>
                  <a:cubicBezTo>
                    <a:pt x="2972" y="1102"/>
                    <a:pt x="2932" y="1081"/>
                    <a:pt x="2901" y="1040"/>
                  </a:cubicBezTo>
                  <a:cubicBezTo>
                    <a:pt x="2870" y="999"/>
                    <a:pt x="2854" y="946"/>
                    <a:pt x="2854" y="881"/>
                  </a:cubicBezTo>
                  <a:cubicBezTo>
                    <a:pt x="2854" y="764"/>
                    <a:pt x="2892" y="654"/>
                    <a:pt x="2968" y="552"/>
                  </a:cubicBezTo>
                  <a:cubicBezTo>
                    <a:pt x="3043" y="449"/>
                    <a:pt x="3124" y="398"/>
                    <a:pt x="3209" y="398"/>
                  </a:cubicBezTo>
                  <a:cubicBezTo>
                    <a:pt x="3240" y="398"/>
                    <a:pt x="3265" y="410"/>
                    <a:pt x="3285" y="435"/>
                  </a:cubicBezTo>
                  <a:cubicBezTo>
                    <a:pt x="3304" y="460"/>
                    <a:pt x="3314" y="492"/>
                    <a:pt x="3314" y="532"/>
                  </a:cubicBezTo>
                  <a:cubicBezTo>
                    <a:pt x="3314" y="611"/>
                    <a:pt x="3279" y="679"/>
                    <a:pt x="3211" y="736"/>
                  </a:cubicBezTo>
                  <a:cubicBezTo>
                    <a:pt x="3142" y="793"/>
                    <a:pt x="3060" y="822"/>
                    <a:pt x="2965" y="822"/>
                  </a:cubicBezTo>
                  <a:lnTo>
                    <a:pt x="2965" y="850"/>
                  </a:lnTo>
                  <a:cubicBezTo>
                    <a:pt x="2965" y="970"/>
                    <a:pt x="3002" y="1031"/>
                    <a:pt x="3077" y="1031"/>
                  </a:cubicBezTo>
                  <a:cubicBezTo>
                    <a:pt x="3142" y="1031"/>
                    <a:pt x="3221" y="993"/>
                    <a:pt x="3314" y="917"/>
                  </a:cubicBezTo>
                  <a:close/>
                  <a:moveTo>
                    <a:pt x="2966" y="783"/>
                  </a:moveTo>
                  <a:cubicBezTo>
                    <a:pt x="3045" y="776"/>
                    <a:pt x="3106" y="752"/>
                    <a:pt x="3150" y="712"/>
                  </a:cubicBezTo>
                  <a:cubicBezTo>
                    <a:pt x="3194" y="671"/>
                    <a:pt x="3216" y="619"/>
                    <a:pt x="3216" y="555"/>
                  </a:cubicBezTo>
                  <a:cubicBezTo>
                    <a:pt x="3216" y="492"/>
                    <a:pt x="3197" y="460"/>
                    <a:pt x="3158" y="460"/>
                  </a:cubicBezTo>
                  <a:cubicBezTo>
                    <a:pt x="3116" y="460"/>
                    <a:pt x="3075" y="493"/>
                    <a:pt x="3036" y="559"/>
                  </a:cubicBezTo>
                  <a:cubicBezTo>
                    <a:pt x="2997" y="625"/>
                    <a:pt x="2974" y="700"/>
                    <a:pt x="2966" y="783"/>
                  </a:cubicBezTo>
                  <a:close/>
                  <a:moveTo>
                    <a:pt x="3889" y="1102"/>
                  </a:moveTo>
                  <a:cubicBezTo>
                    <a:pt x="3843" y="1102"/>
                    <a:pt x="3805" y="1081"/>
                    <a:pt x="3774" y="1038"/>
                  </a:cubicBezTo>
                  <a:cubicBezTo>
                    <a:pt x="3744" y="996"/>
                    <a:pt x="3729" y="943"/>
                    <a:pt x="3729" y="880"/>
                  </a:cubicBezTo>
                  <a:cubicBezTo>
                    <a:pt x="3729" y="761"/>
                    <a:pt x="3767" y="651"/>
                    <a:pt x="3843" y="550"/>
                  </a:cubicBezTo>
                  <a:cubicBezTo>
                    <a:pt x="3919" y="449"/>
                    <a:pt x="4002" y="398"/>
                    <a:pt x="4092" y="398"/>
                  </a:cubicBezTo>
                  <a:cubicBezTo>
                    <a:pt x="4141" y="398"/>
                    <a:pt x="4181" y="419"/>
                    <a:pt x="4212" y="460"/>
                  </a:cubicBezTo>
                  <a:cubicBezTo>
                    <a:pt x="4244" y="501"/>
                    <a:pt x="4260" y="554"/>
                    <a:pt x="4260" y="618"/>
                  </a:cubicBezTo>
                  <a:cubicBezTo>
                    <a:pt x="4260" y="742"/>
                    <a:pt x="4221" y="853"/>
                    <a:pt x="4145" y="953"/>
                  </a:cubicBezTo>
                  <a:cubicBezTo>
                    <a:pt x="4069" y="1052"/>
                    <a:pt x="3984" y="1102"/>
                    <a:pt x="3889" y="1102"/>
                  </a:cubicBezTo>
                  <a:close/>
                  <a:moveTo>
                    <a:pt x="3949" y="1048"/>
                  </a:moveTo>
                  <a:cubicBezTo>
                    <a:pt x="4001" y="1048"/>
                    <a:pt x="4046" y="1009"/>
                    <a:pt x="4086" y="930"/>
                  </a:cubicBezTo>
                  <a:cubicBezTo>
                    <a:pt x="4125" y="851"/>
                    <a:pt x="4145" y="760"/>
                    <a:pt x="4145" y="656"/>
                  </a:cubicBezTo>
                  <a:cubicBezTo>
                    <a:pt x="4145" y="519"/>
                    <a:pt x="4109" y="450"/>
                    <a:pt x="4039" y="450"/>
                  </a:cubicBezTo>
                  <a:cubicBezTo>
                    <a:pt x="3989" y="450"/>
                    <a:pt x="3944" y="491"/>
                    <a:pt x="3904" y="572"/>
                  </a:cubicBezTo>
                  <a:cubicBezTo>
                    <a:pt x="3864" y="653"/>
                    <a:pt x="3844" y="745"/>
                    <a:pt x="3844" y="846"/>
                  </a:cubicBezTo>
                  <a:cubicBezTo>
                    <a:pt x="3844" y="981"/>
                    <a:pt x="3879" y="1048"/>
                    <a:pt x="3949" y="1048"/>
                  </a:cubicBezTo>
                  <a:close/>
                  <a:moveTo>
                    <a:pt x="4404" y="1094"/>
                  </a:moveTo>
                  <a:lnTo>
                    <a:pt x="4443" y="903"/>
                  </a:lnTo>
                  <a:lnTo>
                    <a:pt x="4494" y="600"/>
                  </a:lnTo>
                  <a:cubicBezTo>
                    <a:pt x="4499" y="569"/>
                    <a:pt x="4502" y="543"/>
                    <a:pt x="4502" y="520"/>
                  </a:cubicBezTo>
                  <a:cubicBezTo>
                    <a:pt x="4502" y="485"/>
                    <a:pt x="4491" y="467"/>
                    <a:pt x="4471" y="467"/>
                  </a:cubicBezTo>
                  <a:cubicBezTo>
                    <a:pt x="4433" y="467"/>
                    <a:pt x="4380" y="514"/>
                    <a:pt x="4312" y="607"/>
                  </a:cubicBezTo>
                  <a:lnTo>
                    <a:pt x="4321" y="552"/>
                  </a:lnTo>
                  <a:cubicBezTo>
                    <a:pt x="4402" y="449"/>
                    <a:pt x="4472" y="398"/>
                    <a:pt x="4531" y="398"/>
                  </a:cubicBezTo>
                  <a:cubicBezTo>
                    <a:pt x="4582" y="398"/>
                    <a:pt x="4607" y="432"/>
                    <a:pt x="4607" y="500"/>
                  </a:cubicBezTo>
                  <a:cubicBezTo>
                    <a:pt x="4607" y="530"/>
                    <a:pt x="4604" y="563"/>
                    <a:pt x="4597" y="600"/>
                  </a:cubicBezTo>
                  <a:lnTo>
                    <a:pt x="4572" y="750"/>
                  </a:lnTo>
                  <a:lnTo>
                    <a:pt x="4579" y="750"/>
                  </a:lnTo>
                  <a:cubicBezTo>
                    <a:pt x="4621" y="646"/>
                    <a:pt x="4670" y="562"/>
                    <a:pt x="4727" y="496"/>
                  </a:cubicBezTo>
                  <a:cubicBezTo>
                    <a:pt x="4784" y="431"/>
                    <a:pt x="4836" y="398"/>
                    <a:pt x="4883" y="398"/>
                  </a:cubicBezTo>
                  <a:cubicBezTo>
                    <a:pt x="4907" y="398"/>
                    <a:pt x="4929" y="405"/>
                    <a:pt x="4948" y="417"/>
                  </a:cubicBezTo>
                  <a:lnTo>
                    <a:pt x="4879" y="529"/>
                  </a:lnTo>
                  <a:cubicBezTo>
                    <a:pt x="4858" y="513"/>
                    <a:pt x="4841" y="505"/>
                    <a:pt x="4826" y="505"/>
                  </a:cubicBezTo>
                  <a:cubicBezTo>
                    <a:pt x="4758" y="505"/>
                    <a:pt x="4667" y="623"/>
                    <a:pt x="4554" y="860"/>
                  </a:cubicBezTo>
                  <a:lnTo>
                    <a:pt x="4516" y="1086"/>
                  </a:lnTo>
                  <a:lnTo>
                    <a:pt x="4404" y="1094"/>
                  </a:lnTo>
                  <a:close/>
                  <a:moveTo>
                    <a:pt x="5295" y="1094"/>
                  </a:moveTo>
                  <a:lnTo>
                    <a:pt x="5334" y="903"/>
                  </a:lnTo>
                  <a:lnTo>
                    <a:pt x="5385" y="596"/>
                  </a:lnTo>
                  <a:cubicBezTo>
                    <a:pt x="5393" y="549"/>
                    <a:pt x="5397" y="518"/>
                    <a:pt x="5397" y="504"/>
                  </a:cubicBezTo>
                  <a:cubicBezTo>
                    <a:pt x="5397" y="478"/>
                    <a:pt x="5387" y="465"/>
                    <a:pt x="5366" y="465"/>
                  </a:cubicBezTo>
                  <a:cubicBezTo>
                    <a:pt x="5332" y="465"/>
                    <a:pt x="5280" y="510"/>
                    <a:pt x="5210" y="601"/>
                  </a:cubicBezTo>
                  <a:lnTo>
                    <a:pt x="5219" y="544"/>
                  </a:lnTo>
                  <a:cubicBezTo>
                    <a:pt x="5296" y="447"/>
                    <a:pt x="5364" y="398"/>
                    <a:pt x="5426" y="398"/>
                  </a:cubicBezTo>
                  <a:cubicBezTo>
                    <a:pt x="5476" y="398"/>
                    <a:pt x="5501" y="429"/>
                    <a:pt x="5501" y="491"/>
                  </a:cubicBezTo>
                  <a:cubicBezTo>
                    <a:pt x="5501" y="512"/>
                    <a:pt x="5497" y="547"/>
                    <a:pt x="5489" y="597"/>
                  </a:cubicBezTo>
                  <a:lnTo>
                    <a:pt x="5463" y="750"/>
                  </a:lnTo>
                  <a:lnTo>
                    <a:pt x="5471" y="750"/>
                  </a:lnTo>
                  <a:cubicBezTo>
                    <a:pt x="5515" y="644"/>
                    <a:pt x="5564" y="559"/>
                    <a:pt x="5619" y="495"/>
                  </a:cubicBezTo>
                  <a:cubicBezTo>
                    <a:pt x="5674" y="430"/>
                    <a:pt x="5726" y="398"/>
                    <a:pt x="5773" y="398"/>
                  </a:cubicBezTo>
                  <a:cubicBezTo>
                    <a:pt x="5831" y="398"/>
                    <a:pt x="5859" y="436"/>
                    <a:pt x="5859" y="511"/>
                  </a:cubicBezTo>
                  <a:cubicBezTo>
                    <a:pt x="5859" y="535"/>
                    <a:pt x="5856" y="565"/>
                    <a:pt x="5850" y="600"/>
                  </a:cubicBezTo>
                  <a:lnTo>
                    <a:pt x="5800" y="903"/>
                  </a:lnTo>
                  <a:cubicBezTo>
                    <a:pt x="5792" y="951"/>
                    <a:pt x="5788" y="982"/>
                    <a:pt x="5788" y="996"/>
                  </a:cubicBezTo>
                  <a:cubicBezTo>
                    <a:pt x="5788" y="1022"/>
                    <a:pt x="5798" y="1035"/>
                    <a:pt x="5819" y="1035"/>
                  </a:cubicBezTo>
                  <a:cubicBezTo>
                    <a:pt x="5853" y="1035"/>
                    <a:pt x="5906" y="990"/>
                    <a:pt x="5975" y="899"/>
                  </a:cubicBezTo>
                  <a:lnTo>
                    <a:pt x="5965" y="956"/>
                  </a:lnTo>
                  <a:cubicBezTo>
                    <a:pt x="5889" y="1053"/>
                    <a:pt x="5820" y="1102"/>
                    <a:pt x="5759" y="1102"/>
                  </a:cubicBezTo>
                  <a:cubicBezTo>
                    <a:pt x="5709" y="1102"/>
                    <a:pt x="5684" y="1071"/>
                    <a:pt x="5684" y="1008"/>
                  </a:cubicBezTo>
                  <a:cubicBezTo>
                    <a:pt x="5684" y="988"/>
                    <a:pt x="5688" y="953"/>
                    <a:pt x="5696" y="903"/>
                  </a:cubicBezTo>
                  <a:lnTo>
                    <a:pt x="5747" y="599"/>
                  </a:lnTo>
                  <a:cubicBezTo>
                    <a:pt x="5751" y="576"/>
                    <a:pt x="5753" y="556"/>
                    <a:pt x="5753" y="540"/>
                  </a:cubicBezTo>
                  <a:cubicBezTo>
                    <a:pt x="5753" y="506"/>
                    <a:pt x="5743" y="489"/>
                    <a:pt x="5722" y="489"/>
                  </a:cubicBezTo>
                  <a:cubicBezTo>
                    <a:pt x="5655" y="489"/>
                    <a:pt x="5563" y="615"/>
                    <a:pt x="5444" y="865"/>
                  </a:cubicBezTo>
                  <a:lnTo>
                    <a:pt x="5406" y="1086"/>
                  </a:lnTo>
                  <a:lnTo>
                    <a:pt x="5295" y="1094"/>
                  </a:lnTo>
                  <a:close/>
                  <a:moveTo>
                    <a:pt x="6191" y="1102"/>
                  </a:moveTo>
                  <a:cubicBezTo>
                    <a:pt x="6145" y="1102"/>
                    <a:pt x="6107" y="1081"/>
                    <a:pt x="6076" y="1038"/>
                  </a:cubicBezTo>
                  <a:cubicBezTo>
                    <a:pt x="6046" y="996"/>
                    <a:pt x="6031" y="943"/>
                    <a:pt x="6031" y="880"/>
                  </a:cubicBezTo>
                  <a:cubicBezTo>
                    <a:pt x="6031" y="761"/>
                    <a:pt x="6069" y="651"/>
                    <a:pt x="6145" y="550"/>
                  </a:cubicBezTo>
                  <a:cubicBezTo>
                    <a:pt x="6221" y="449"/>
                    <a:pt x="6304" y="398"/>
                    <a:pt x="6394" y="398"/>
                  </a:cubicBezTo>
                  <a:cubicBezTo>
                    <a:pt x="6443" y="398"/>
                    <a:pt x="6483" y="419"/>
                    <a:pt x="6514" y="460"/>
                  </a:cubicBezTo>
                  <a:cubicBezTo>
                    <a:pt x="6546" y="501"/>
                    <a:pt x="6561" y="554"/>
                    <a:pt x="6561" y="618"/>
                  </a:cubicBezTo>
                  <a:cubicBezTo>
                    <a:pt x="6561" y="742"/>
                    <a:pt x="6523" y="853"/>
                    <a:pt x="6447" y="953"/>
                  </a:cubicBezTo>
                  <a:cubicBezTo>
                    <a:pt x="6371" y="1052"/>
                    <a:pt x="6286" y="1102"/>
                    <a:pt x="6191" y="1102"/>
                  </a:cubicBezTo>
                  <a:close/>
                  <a:moveTo>
                    <a:pt x="6251" y="1048"/>
                  </a:moveTo>
                  <a:cubicBezTo>
                    <a:pt x="6303" y="1048"/>
                    <a:pt x="6348" y="1009"/>
                    <a:pt x="6388" y="930"/>
                  </a:cubicBezTo>
                  <a:cubicBezTo>
                    <a:pt x="6427" y="851"/>
                    <a:pt x="6447" y="760"/>
                    <a:pt x="6447" y="656"/>
                  </a:cubicBezTo>
                  <a:cubicBezTo>
                    <a:pt x="6447" y="519"/>
                    <a:pt x="6411" y="450"/>
                    <a:pt x="6341" y="450"/>
                  </a:cubicBezTo>
                  <a:cubicBezTo>
                    <a:pt x="6291" y="450"/>
                    <a:pt x="6246" y="491"/>
                    <a:pt x="6206" y="572"/>
                  </a:cubicBezTo>
                  <a:cubicBezTo>
                    <a:pt x="6166" y="653"/>
                    <a:pt x="6146" y="745"/>
                    <a:pt x="6146" y="846"/>
                  </a:cubicBezTo>
                  <a:cubicBezTo>
                    <a:pt x="6146" y="981"/>
                    <a:pt x="6181" y="1048"/>
                    <a:pt x="6251" y="1048"/>
                  </a:cubicBezTo>
                  <a:close/>
                  <a:moveTo>
                    <a:pt x="6797" y="459"/>
                  </a:moveTo>
                  <a:lnTo>
                    <a:pt x="6677" y="459"/>
                  </a:lnTo>
                  <a:lnTo>
                    <a:pt x="6713" y="413"/>
                  </a:lnTo>
                  <a:lnTo>
                    <a:pt x="6804" y="413"/>
                  </a:lnTo>
                  <a:lnTo>
                    <a:pt x="6834" y="237"/>
                  </a:lnTo>
                  <a:lnTo>
                    <a:pt x="6943" y="206"/>
                  </a:lnTo>
                  <a:lnTo>
                    <a:pt x="6908" y="413"/>
                  </a:lnTo>
                  <a:lnTo>
                    <a:pt x="7106" y="413"/>
                  </a:lnTo>
                  <a:lnTo>
                    <a:pt x="7063" y="468"/>
                  </a:lnTo>
                  <a:cubicBezTo>
                    <a:pt x="7018" y="462"/>
                    <a:pt x="6978" y="459"/>
                    <a:pt x="6943" y="459"/>
                  </a:cubicBezTo>
                  <a:lnTo>
                    <a:pt x="6900" y="459"/>
                  </a:lnTo>
                  <a:lnTo>
                    <a:pt x="6829" y="884"/>
                  </a:lnTo>
                  <a:cubicBezTo>
                    <a:pt x="6822" y="928"/>
                    <a:pt x="6818" y="958"/>
                    <a:pt x="6818" y="976"/>
                  </a:cubicBezTo>
                  <a:cubicBezTo>
                    <a:pt x="6818" y="1009"/>
                    <a:pt x="6830" y="1025"/>
                    <a:pt x="6855" y="1025"/>
                  </a:cubicBezTo>
                  <a:cubicBezTo>
                    <a:pt x="6892" y="1025"/>
                    <a:pt x="6944" y="992"/>
                    <a:pt x="7009" y="926"/>
                  </a:cubicBezTo>
                  <a:lnTo>
                    <a:pt x="7000" y="983"/>
                  </a:lnTo>
                  <a:cubicBezTo>
                    <a:pt x="6932" y="1062"/>
                    <a:pt x="6867" y="1102"/>
                    <a:pt x="6804" y="1102"/>
                  </a:cubicBezTo>
                  <a:cubicBezTo>
                    <a:pt x="6745" y="1102"/>
                    <a:pt x="6715" y="1063"/>
                    <a:pt x="6715" y="985"/>
                  </a:cubicBezTo>
                  <a:cubicBezTo>
                    <a:pt x="6715" y="958"/>
                    <a:pt x="6719" y="921"/>
                    <a:pt x="6727" y="875"/>
                  </a:cubicBezTo>
                  <a:lnTo>
                    <a:pt x="6797" y="459"/>
                  </a:lnTo>
                  <a:close/>
                  <a:moveTo>
                    <a:pt x="7579" y="459"/>
                  </a:moveTo>
                  <a:lnTo>
                    <a:pt x="7459" y="459"/>
                  </a:lnTo>
                  <a:lnTo>
                    <a:pt x="7495" y="413"/>
                  </a:lnTo>
                  <a:lnTo>
                    <a:pt x="7586" y="413"/>
                  </a:lnTo>
                  <a:lnTo>
                    <a:pt x="7616" y="237"/>
                  </a:lnTo>
                  <a:lnTo>
                    <a:pt x="7725" y="206"/>
                  </a:lnTo>
                  <a:lnTo>
                    <a:pt x="7690" y="413"/>
                  </a:lnTo>
                  <a:lnTo>
                    <a:pt x="7888" y="413"/>
                  </a:lnTo>
                  <a:lnTo>
                    <a:pt x="7845" y="468"/>
                  </a:lnTo>
                  <a:cubicBezTo>
                    <a:pt x="7800" y="462"/>
                    <a:pt x="7760" y="459"/>
                    <a:pt x="7725" y="459"/>
                  </a:cubicBezTo>
                  <a:lnTo>
                    <a:pt x="7682" y="459"/>
                  </a:lnTo>
                  <a:lnTo>
                    <a:pt x="7611" y="884"/>
                  </a:lnTo>
                  <a:cubicBezTo>
                    <a:pt x="7604" y="928"/>
                    <a:pt x="7600" y="958"/>
                    <a:pt x="7600" y="976"/>
                  </a:cubicBezTo>
                  <a:cubicBezTo>
                    <a:pt x="7600" y="1009"/>
                    <a:pt x="7612" y="1025"/>
                    <a:pt x="7637" y="1025"/>
                  </a:cubicBezTo>
                  <a:cubicBezTo>
                    <a:pt x="7674" y="1025"/>
                    <a:pt x="7726" y="992"/>
                    <a:pt x="7791" y="926"/>
                  </a:cubicBezTo>
                  <a:lnTo>
                    <a:pt x="7782" y="983"/>
                  </a:lnTo>
                  <a:cubicBezTo>
                    <a:pt x="7714" y="1062"/>
                    <a:pt x="7649" y="1102"/>
                    <a:pt x="7586" y="1102"/>
                  </a:cubicBezTo>
                  <a:cubicBezTo>
                    <a:pt x="7527" y="1102"/>
                    <a:pt x="7497" y="1063"/>
                    <a:pt x="7497" y="985"/>
                  </a:cubicBezTo>
                  <a:cubicBezTo>
                    <a:pt x="7497" y="958"/>
                    <a:pt x="7501" y="921"/>
                    <a:pt x="7509" y="875"/>
                  </a:cubicBezTo>
                  <a:lnTo>
                    <a:pt x="7579" y="459"/>
                  </a:lnTo>
                  <a:close/>
                  <a:moveTo>
                    <a:pt x="8103" y="1102"/>
                  </a:moveTo>
                  <a:cubicBezTo>
                    <a:pt x="8057" y="1102"/>
                    <a:pt x="8019" y="1081"/>
                    <a:pt x="7988" y="1038"/>
                  </a:cubicBezTo>
                  <a:cubicBezTo>
                    <a:pt x="7958" y="996"/>
                    <a:pt x="7943" y="943"/>
                    <a:pt x="7943" y="880"/>
                  </a:cubicBezTo>
                  <a:cubicBezTo>
                    <a:pt x="7943" y="761"/>
                    <a:pt x="7981" y="651"/>
                    <a:pt x="8057" y="550"/>
                  </a:cubicBezTo>
                  <a:cubicBezTo>
                    <a:pt x="8133" y="449"/>
                    <a:pt x="8216" y="398"/>
                    <a:pt x="8306" y="398"/>
                  </a:cubicBezTo>
                  <a:cubicBezTo>
                    <a:pt x="8355" y="398"/>
                    <a:pt x="8395" y="419"/>
                    <a:pt x="8426" y="460"/>
                  </a:cubicBezTo>
                  <a:cubicBezTo>
                    <a:pt x="8458" y="501"/>
                    <a:pt x="8473" y="554"/>
                    <a:pt x="8473" y="618"/>
                  </a:cubicBezTo>
                  <a:cubicBezTo>
                    <a:pt x="8473" y="742"/>
                    <a:pt x="8435" y="853"/>
                    <a:pt x="8359" y="953"/>
                  </a:cubicBezTo>
                  <a:cubicBezTo>
                    <a:pt x="8283" y="1052"/>
                    <a:pt x="8198" y="1102"/>
                    <a:pt x="8103" y="1102"/>
                  </a:cubicBezTo>
                  <a:close/>
                  <a:moveTo>
                    <a:pt x="8163" y="1048"/>
                  </a:moveTo>
                  <a:cubicBezTo>
                    <a:pt x="8215" y="1048"/>
                    <a:pt x="8260" y="1009"/>
                    <a:pt x="8300" y="930"/>
                  </a:cubicBezTo>
                  <a:cubicBezTo>
                    <a:pt x="8339" y="851"/>
                    <a:pt x="8359" y="760"/>
                    <a:pt x="8359" y="656"/>
                  </a:cubicBezTo>
                  <a:cubicBezTo>
                    <a:pt x="8359" y="519"/>
                    <a:pt x="8323" y="450"/>
                    <a:pt x="8253" y="450"/>
                  </a:cubicBezTo>
                  <a:cubicBezTo>
                    <a:pt x="8203" y="450"/>
                    <a:pt x="8158" y="491"/>
                    <a:pt x="8118" y="572"/>
                  </a:cubicBezTo>
                  <a:cubicBezTo>
                    <a:pt x="8078" y="653"/>
                    <a:pt x="8058" y="745"/>
                    <a:pt x="8058" y="846"/>
                  </a:cubicBezTo>
                  <a:cubicBezTo>
                    <a:pt x="8058" y="981"/>
                    <a:pt x="8093" y="1048"/>
                    <a:pt x="8163" y="1048"/>
                  </a:cubicBezTo>
                  <a:close/>
                  <a:moveTo>
                    <a:pt x="8853" y="1086"/>
                  </a:moveTo>
                  <a:lnTo>
                    <a:pt x="8890" y="903"/>
                  </a:lnTo>
                  <a:lnTo>
                    <a:pt x="8963" y="474"/>
                  </a:lnTo>
                  <a:cubicBezTo>
                    <a:pt x="8988" y="325"/>
                    <a:pt x="9035" y="208"/>
                    <a:pt x="9105" y="125"/>
                  </a:cubicBezTo>
                  <a:cubicBezTo>
                    <a:pt x="9175" y="42"/>
                    <a:pt x="9260" y="0"/>
                    <a:pt x="9360" y="0"/>
                  </a:cubicBezTo>
                  <a:cubicBezTo>
                    <a:pt x="9394" y="0"/>
                    <a:pt x="9426" y="4"/>
                    <a:pt x="9454" y="13"/>
                  </a:cubicBezTo>
                  <a:lnTo>
                    <a:pt x="9382" y="102"/>
                  </a:lnTo>
                  <a:cubicBezTo>
                    <a:pt x="9341" y="80"/>
                    <a:pt x="9306" y="69"/>
                    <a:pt x="9277" y="69"/>
                  </a:cubicBezTo>
                  <a:cubicBezTo>
                    <a:pt x="9221" y="69"/>
                    <a:pt x="9180" y="93"/>
                    <a:pt x="9152" y="140"/>
                  </a:cubicBezTo>
                  <a:cubicBezTo>
                    <a:pt x="9124" y="188"/>
                    <a:pt x="9099" y="279"/>
                    <a:pt x="9077" y="413"/>
                  </a:cubicBezTo>
                  <a:lnTo>
                    <a:pt x="9020" y="750"/>
                  </a:lnTo>
                  <a:lnTo>
                    <a:pt x="9029" y="750"/>
                  </a:lnTo>
                  <a:cubicBezTo>
                    <a:pt x="9069" y="646"/>
                    <a:pt x="9117" y="561"/>
                    <a:pt x="9172" y="496"/>
                  </a:cubicBezTo>
                  <a:cubicBezTo>
                    <a:pt x="9228" y="431"/>
                    <a:pt x="9280" y="398"/>
                    <a:pt x="9328" y="398"/>
                  </a:cubicBezTo>
                  <a:cubicBezTo>
                    <a:pt x="9403" y="398"/>
                    <a:pt x="9440" y="453"/>
                    <a:pt x="9440" y="562"/>
                  </a:cubicBezTo>
                  <a:cubicBezTo>
                    <a:pt x="9440" y="683"/>
                    <a:pt x="9399" y="801"/>
                    <a:pt x="9318" y="916"/>
                  </a:cubicBezTo>
                  <a:cubicBezTo>
                    <a:pt x="9235" y="1035"/>
                    <a:pt x="9134" y="1094"/>
                    <a:pt x="9014" y="1094"/>
                  </a:cubicBezTo>
                  <a:cubicBezTo>
                    <a:pt x="8996" y="1094"/>
                    <a:pt x="8973" y="1093"/>
                    <a:pt x="8946" y="1092"/>
                  </a:cubicBezTo>
                  <a:lnTo>
                    <a:pt x="8853" y="1086"/>
                  </a:lnTo>
                  <a:close/>
                  <a:moveTo>
                    <a:pt x="8978" y="999"/>
                  </a:moveTo>
                  <a:cubicBezTo>
                    <a:pt x="9021" y="1022"/>
                    <a:pt x="9065" y="1033"/>
                    <a:pt x="9109" y="1033"/>
                  </a:cubicBezTo>
                  <a:cubicBezTo>
                    <a:pt x="9172" y="1033"/>
                    <a:pt x="9223" y="986"/>
                    <a:pt x="9261" y="890"/>
                  </a:cubicBezTo>
                  <a:cubicBezTo>
                    <a:pt x="9306" y="778"/>
                    <a:pt x="9329" y="677"/>
                    <a:pt x="9329" y="587"/>
                  </a:cubicBezTo>
                  <a:cubicBezTo>
                    <a:pt x="9329" y="522"/>
                    <a:pt x="9313" y="490"/>
                    <a:pt x="9280" y="490"/>
                  </a:cubicBezTo>
                  <a:cubicBezTo>
                    <a:pt x="9251" y="490"/>
                    <a:pt x="9207" y="527"/>
                    <a:pt x="9151" y="602"/>
                  </a:cubicBezTo>
                  <a:cubicBezTo>
                    <a:pt x="9094" y="676"/>
                    <a:pt x="9045" y="762"/>
                    <a:pt x="9002" y="858"/>
                  </a:cubicBezTo>
                  <a:lnTo>
                    <a:pt x="8978" y="999"/>
                  </a:lnTo>
                  <a:close/>
                  <a:moveTo>
                    <a:pt x="9988" y="917"/>
                  </a:moveTo>
                  <a:lnTo>
                    <a:pt x="9980" y="965"/>
                  </a:lnTo>
                  <a:cubicBezTo>
                    <a:pt x="9869" y="1056"/>
                    <a:pt x="9774" y="1102"/>
                    <a:pt x="9696" y="1102"/>
                  </a:cubicBezTo>
                  <a:cubicBezTo>
                    <a:pt x="9646" y="1102"/>
                    <a:pt x="9606" y="1081"/>
                    <a:pt x="9575" y="1040"/>
                  </a:cubicBezTo>
                  <a:cubicBezTo>
                    <a:pt x="9544" y="999"/>
                    <a:pt x="9529" y="946"/>
                    <a:pt x="9529" y="881"/>
                  </a:cubicBezTo>
                  <a:cubicBezTo>
                    <a:pt x="9529" y="764"/>
                    <a:pt x="9567" y="654"/>
                    <a:pt x="9642" y="552"/>
                  </a:cubicBezTo>
                  <a:cubicBezTo>
                    <a:pt x="9718" y="449"/>
                    <a:pt x="9798" y="398"/>
                    <a:pt x="9884" y="398"/>
                  </a:cubicBezTo>
                  <a:cubicBezTo>
                    <a:pt x="9915" y="398"/>
                    <a:pt x="9940" y="410"/>
                    <a:pt x="9959" y="435"/>
                  </a:cubicBezTo>
                  <a:cubicBezTo>
                    <a:pt x="9979" y="460"/>
                    <a:pt x="9988" y="492"/>
                    <a:pt x="9988" y="532"/>
                  </a:cubicBezTo>
                  <a:cubicBezTo>
                    <a:pt x="9988" y="611"/>
                    <a:pt x="9954" y="679"/>
                    <a:pt x="9885" y="736"/>
                  </a:cubicBezTo>
                  <a:cubicBezTo>
                    <a:pt x="9817" y="793"/>
                    <a:pt x="9735" y="822"/>
                    <a:pt x="9640" y="822"/>
                  </a:cubicBezTo>
                  <a:lnTo>
                    <a:pt x="9639" y="850"/>
                  </a:lnTo>
                  <a:cubicBezTo>
                    <a:pt x="9639" y="970"/>
                    <a:pt x="9677" y="1031"/>
                    <a:pt x="9752" y="1031"/>
                  </a:cubicBezTo>
                  <a:cubicBezTo>
                    <a:pt x="9816" y="1031"/>
                    <a:pt x="9895" y="993"/>
                    <a:pt x="9988" y="917"/>
                  </a:cubicBezTo>
                  <a:close/>
                  <a:moveTo>
                    <a:pt x="9641" y="783"/>
                  </a:moveTo>
                  <a:cubicBezTo>
                    <a:pt x="9719" y="776"/>
                    <a:pt x="9781" y="752"/>
                    <a:pt x="9825" y="712"/>
                  </a:cubicBezTo>
                  <a:cubicBezTo>
                    <a:pt x="9869" y="671"/>
                    <a:pt x="9891" y="619"/>
                    <a:pt x="9891" y="555"/>
                  </a:cubicBezTo>
                  <a:cubicBezTo>
                    <a:pt x="9891" y="492"/>
                    <a:pt x="9871" y="460"/>
                    <a:pt x="9832" y="460"/>
                  </a:cubicBezTo>
                  <a:cubicBezTo>
                    <a:pt x="9791" y="460"/>
                    <a:pt x="9750" y="493"/>
                    <a:pt x="9711" y="559"/>
                  </a:cubicBezTo>
                  <a:cubicBezTo>
                    <a:pt x="9672" y="625"/>
                    <a:pt x="9648" y="700"/>
                    <a:pt x="9641" y="783"/>
                  </a:cubicBezTo>
                  <a:close/>
                  <a:moveTo>
                    <a:pt x="10088" y="977"/>
                  </a:moveTo>
                  <a:lnTo>
                    <a:pt x="10192" y="887"/>
                  </a:lnTo>
                  <a:lnTo>
                    <a:pt x="10270" y="1009"/>
                  </a:lnTo>
                  <a:cubicBezTo>
                    <a:pt x="10266" y="1092"/>
                    <a:pt x="10244" y="1157"/>
                    <a:pt x="10204" y="1202"/>
                  </a:cubicBezTo>
                  <a:cubicBezTo>
                    <a:pt x="10164" y="1247"/>
                    <a:pt x="10109" y="1270"/>
                    <a:pt x="10039" y="1270"/>
                  </a:cubicBezTo>
                  <a:lnTo>
                    <a:pt x="10068" y="1231"/>
                  </a:lnTo>
                  <a:cubicBezTo>
                    <a:pt x="10123" y="1225"/>
                    <a:pt x="10155" y="1182"/>
                    <a:pt x="10166" y="1102"/>
                  </a:cubicBezTo>
                  <a:lnTo>
                    <a:pt x="10088" y="977"/>
                  </a:lnTo>
                  <a:close/>
                  <a:moveTo>
                    <a:pt x="120" y="2050"/>
                  </a:moveTo>
                  <a:lnTo>
                    <a:pt x="0" y="2050"/>
                  </a:lnTo>
                  <a:lnTo>
                    <a:pt x="36" y="2004"/>
                  </a:lnTo>
                  <a:lnTo>
                    <a:pt x="127" y="2004"/>
                  </a:lnTo>
                  <a:lnTo>
                    <a:pt x="157" y="1828"/>
                  </a:lnTo>
                  <a:lnTo>
                    <a:pt x="266" y="1797"/>
                  </a:lnTo>
                  <a:lnTo>
                    <a:pt x="231" y="2004"/>
                  </a:lnTo>
                  <a:lnTo>
                    <a:pt x="429" y="2004"/>
                  </a:lnTo>
                  <a:lnTo>
                    <a:pt x="386" y="2059"/>
                  </a:lnTo>
                  <a:cubicBezTo>
                    <a:pt x="341" y="2053"/>
                    <a:pt x="301" y="2050"/>
                    <a:pt x="266" y="2050"/>
                  </a:cubicBezTo>
                  <a:lnTo>
                    <a:pt x="223" y="2050"/>
                  </a:lnTo>
                  <a:lnTo>
                    <a:pt x="152" y="2475"/>
                  </a:lnTo>
                  <a:cubicBezTo>
                    <a:pt x="145" y="2519"/>
                    <a:pt x="141" y="2550"/>
                    <a:pt x="141" y="2567"/>
                  </a:cubicBezTo>
                  <a:cubicBezTo>
                    <a:pt x="141" y="2600"/>
                    <a:pt x="153" y="2616"/>
                    <a:pt x="178" y="2616"/>
                  </a:cubicBezTo>
                  <a:cubicBezTo>
                    <a:pt x="216" y="2616"/>
                    <a:pt x="267" y="2583"/>
                    <a:pt x="333" y="2517"/>
                  </a:cubicBezTo>
                  <a:lnTo>
                    <a:pt x="323" y="2574"/>
                  </a:lnTo>
                  <a:cubicBezTo>
                    <a:pt x="255" y="2653"/>
                    <a:pt x="190" y="2693"/>
                    <a:pt x="127" y="2693"/>
                  </a:cubicBezTo>
                  <a:cubicBezTo>
                    <a:pt x="68" y="2693"/>
                    <a:pt x="38" y="2654"/>
                    <a:pt x="38" y="2576"/>
                  </a:cubicBezTo>
                  <a:cubicBezTo>
                    <a:pt x="38" y="2549"/>
                    <a:pt x="42" y="2512"/>
                    <a:pt x="50" y="2466"/>
                  </a:cubicBezTo>
                  <a:lnTo>
                    <a:pt x="120" y="2050"/>
                  </a:lnTo>
                  <a:close/>
                  <a:moveTo>
                    <a:pt x="469" y="2685"/>
                  </a:moveTo>
                  <a:lnTo>
                    <a:pt x="508" y="2494"/>
                  </a:lnTo>
                  <a:lnTo>
                    <a:pt x="580" y="2065"/>
                  </a:lnTo>
                  <a:cubicBezTo>
                    <a:pt x="605" y="1916"/>
                    <a:pt x="652" y="1799"/>
                    <a:pt x="722" y="1716"/>
                  </a:cubicBezTo>
                  <a:cubicBezTo>
                    <a:pt x="792" y="1633"/>
                    <a:pt x="877" y="1591"/>
                    <a:pt x="977" y="1591"/>
                  </a:cubicBezTo>
                  <a:cubicBezTo>
                    <a:pt x="1011" y="1591"/>
                    <a:pt x="1043" y="1596"/>
                    <a:pt x="1071" y="1604"/>
                  </a:cubicBezTo>
                  <a:lnTo>
                    <a:pt x="999" y="1693"/>
                  </a:lnTo>
                  <a:cubicBezTo>
                    <a:pt x="958" y="1671"/>
                    <a:pt x="923" y="1660"/>
                    <a:pt x="894" y="1660"/>
                  </a:cubicBezTo>
                  <a:cubicBezTo>
                    <a:pt x="839" y="1660"/>
                    <a:pt x="797" y="1684"/>
                    <a:pt x="769" y="1731"/>
                  </a:cubicBezTo>
                  <a:cubicBezTo>
                    <a:pt x="741" y="1779"/>
                    <a:pt x="716" y="1870"/>
                    <a:pt x="694" y="2004"/>
                  </a:cubicBezTo>
                  <a:lnTo>
                    <a:pt x="637" y="2341"/>
                  </a:lnTo>
                  <a:lnTo>
                    <a:pt x="645" y="2341"/>
                  </a:lnTo>
                  <a:cubicBezTo>
                    <a:pt x="689" y="2235"/>
                    <a:pt x="738" y="2150"/>
                    <a:pt x="793" y="2086"/>
                  </a:cubicBezTo>
                  <a:cubicBezTo>
                    <a:pt x="848" y="2021"/>
                    <a:pt x="900" y="1989"/>
                    <a:pt x="947" y="1989"/>
                  </a:cubicBezTo>
                  <a:cubicBezTo>
                    <a:pt x="1005" y="1989"/>
                    <a:pt x="1033" y="2027"/>
                    <a:pt x="1033" y="2102"/>
                  </a:cubicBezTo>
                  <a:cubicBezTo>
                    <a:pt x="1033" y="2127"/>
                    <a:pt x="1030" y="2157"/>
                    <a:pt x="1024" y="2191"/>
                  </a:cubicBezTo>
                  <a:lnTo>
                    <a:pt x="974" y="2494"/>
                  </a:lnTo>
                  <a:cubicBezTo>
                    <a:pt x="965" y="2542"/>
                    <a:pt x="962" y="2573"/>
                    <a:pt x="962" y="2587"/>
                  </a:cubicBezTo>
                  <a:cubicBezTo>
                    <a:pt x="962" y="2613"/>
                    <a:pt x="972" y="2626"/>
                    <a:pt x="993" y="2626"/>
                  </a:cubicBezTo>
                  <a:cubicBezTo>
                    <a:pt x="1027" y="2626"/>
                    <a:pt x="1080" y="2581"/>
                    <a:pt x="1149" y="2490"/>
                  </a:cubicBezTo>
                  <a:lnTo>
                    <a:pt x="1139" y="2547"/>
                  </a:lnTo>
                  <a:cubicBezTo>
                    <a:pt x="1063" y="2645"/>
                    <a:pt x="994" y="2693"/>
                    <a:pt x="933" y="2693"/>
                  </a:cubicBezTo>
                  <a:cubicBezTo>
                    <a:pt x="883" y="2693"/>
                    <a:pt x="858" y="2662"/>
                    <a:pt x="858" y="2599"/>
                  </a:cubicBezTo>
                  <a:cubicBezTo>
                    <a:pt x="858" y="2579"/>
                    <a:pt x="862" y="2544"/>
                    <a:pt x="870" y="2494"/>
                  </a:cubicBezTo>
                  <a:lnTo>
                    <a:pt x="921" y="2190"/>
                  </a:lnTo>
                  <a:cubicBezTo>
                    <a:pt x="925" y="2167"/>
                    <a:pt x="927" y="2147"/>
                    <a:pt x="927" y="2131"/>
                  </a:cubicBezTo>
                  <a:cubicBezTo>
                    <a:pt x="927" y="2097"/>
                    <a:pt x="916" y="2080"/>
                    <a:pt x="895" y="2080"/>
                  </a:cubicBezTo>
                  <a:cubicBezTo>
                    <a:pt x="829" y="2080"/>
                    <a:pt x="736" y="2206"/>
                    <a:pt x="617" y="2456"/>
                  </a:cubicBezTo>
                  <a:lnTo>
                    <a:pt x="580" y="2678"/>
                  </a:lnTo>
                  <a:lnTo>
                    <a:pt x="469" y="2685"/>
                  </a:lnTo>
                  <a:close/>
                  <a:moveTo>
                    <a:pt x="1615" y="2341"/>
                  </a:moveTo>
                  <a:lnTo>
                    <a:pt x="1606" y="2341"/>
                  </a:lnTo>
                  <a:cubicBezTo>
                    <a:pt x="1566" y="2445"/>
                    <a:pt x="1519" y="2529"/>
                    <a:pt x="1463" y="2595"/>
                  </a:cubicBezTo>
                  <a:cubicBezTo>
                    <a:pt x="1407" y="2660"/>
                    <a:pt x="1355" y="2693"/>
                    <a:pt x="1307" y="2693"/>
                  </a:cubicBezTo>
                  <a:cubicBezTo>
                    <a:pt x="1233" y="2693"/>
                    <a:pt x="1196" y="2638"/>
                    <a:pt x="1196" y="2529"/>
                  </a:cubicBezTo>
                  <a:cubicBezTo>
                    <a:pt x="1196" y="2409"/>
                    <a:pt x="1237" y="2291"/>
                    <a:pt x="1318" y="2176"/>
                  </a:cubicBezTo>
                  <a:cubicBezTo>
                    <a:pt x="1402" y="2056"/>
                    <a:pt x="1504" y="1997"/>
                    <a:pt x="1625" y="1997"/>
                  </a:cubicBezTo>
                  <a:cubicBezTo>
                    <a:pt x="1675" y="1997"/>
                    <a:pt x="1727" y="1999"/>
                    <a:pt x="1782" y="2004"/>
                  </a:cubicBezTo>
                  <a:lnTo>
                    <a:pt x="1744" y="2188"/>
                  </a:lnTo>
                  <a:lnTo>
                    <a:pt x="1693" y="2494"/>
                  </a:lnTo>
                  <a:cubicBezTo>
                    <a:pt x="1685" y="2542"/>
                    <a:pt x="1681" y="2573"/>
                    <a:pt x="1681" y="2587"/>
                  </a:cubicBezTo>
                  <a:cubicBezTo>
                    <a:pt x="1681" y="2613"/>
                    <a:pt x="1692" y="2626"/>
                    <a:pt x="1712" y="2626"/>
                  </a:cubicBezTo>
                  <a:cubicBezTo>
                    <a:pt x="1747" y="2626"/>
                    <a:pt x="1799" y="2581"/>
                    <a:pt x="1868" y="2490"/>
                  </a:cubicBezTo>
                  <a:lnTo>
                    <a:pt x="1859" y="2547"/>
                  </a:lnTo>
                  <a:cubicBezTo>
                    <a:pt x="1783" y="2645"/>
                    <a:pt x="1714" y="2693"/>
                    <a:pt x="1653" y="2693"/>
                  </a:cubicBezTo>
                  <a:cubicBezTo>
                    <a:pt x="1602" y="2693"/>
                    <a:pt x="1577" y="2662"/>
                    <a:pt x="1577" y="2599"/>
                  </a:cubicBezTo>
                  <a:cubicBezTo>
                    <a:pt x="1577" y="2579"/>
                    <a:pt x="1581" y="2544"/>
                    <a:pt x="1589" y="2494"/>
                  </a:cubicBezTo>
                  <a:lnTo>
                    <a:pt x="1615" y="2341"/>
                  </a:lnTo>
                  <a:close/>
                  <a:moveTo>
                    <a:pt x="1657" y="2093"/>
                  </a:moveTo>
                  <a:cubicBezTo>
                    <a:pt x="1613" y="2070"/>
                    <a:pt x="1569" y="2058"/>
                    <a:pt x="1527" y="2058"/>
                  </a:cubicBezTo>
                  <a:cubicBezTo>
                    <a:pt x="1463" y="2058"/>
                    <a:pt x="1412" y="2106"/>
                    <a:pt x="1374" y="2201"/>
                  </a:cubicBezTo>
                  <a:cubicBezTo>
                    <a:pt x="1329" y="2313"/>
                    <a:pt x="1307" y="2414"/>
                    <a:pt x="1307" y="2504"/>
                  </a:cubicBezTo>
                  <a:cubicBezTo>
                    <a:pt x="1307" y="2569"/>
                    <a:pt x="1323" y="2601"/>
                    <a:pt x="1355" y="2601"/>
                  </a:cubicBezTo>
                  <a:cubicBezTo>
                    <a:pt x="1385" y="2601"/>
                    <a:pt x="1428" y="2564"/>
                    <a:pt x="1485" y="2489"/>
                  </a:cubicBezTo>
                  <a:cubicBezTo>
                    <a:pt x="1541" y="2415"/>
                    <a:pt x="1591" y="2329"/>
                    <a:pt x="1633" y="2234"/>
                  </a:cubicBezTo>
                  <a:lnTo>
                    <a:pt x="1657" y="2093"/>
                  </a:lnTo>
                  <a:close/>
                  <a:moveTo>
                    <a:pt x="2063" y="2050"/>
                  </a:moveTo>
                  <a:lnTo>
                    <a:pt x="1943" y="2050"/>
                  </a:lnTo>
                  <a:lnTo>
                    <a:pt x="1979" y="2004"/>
                  </a:lnTo>
                  <a:lnTo>
                    <a:pt x="2071" y="2004"/>
                  </a:lnTo>
                  <a:lnTo>
                    <a:pt x="2100" y="1828"/>
                  </a:lnTo>
                  <a:lnTo>
                    <a:pt x="2209" y="1797"/>
                  </a:lnTo>
                  <a:lnTo>
                    <a:pt x="2174" y="2004"/>
                  </a:lnTo>
                  <a:lnTo>
                    <a:pt x="2372" y="2004"/>
                  </a:lnTo>
                  <a:lnTo>
                    <a:pt x="2329" y="2059"/>
                  </a:lnTo>
                  <a:cubicBezTo>
                    <a:pt x="2284" y="2053"/>
                    <a:pt x="2244" y="2050"/>
                    <a:pt x="2209" y="2050"/>
                  </a:cubicBezTo>
                  <a:lnTo>
                    <a:pt x="2166" y="2050"/>
                  </a:lnTo>
                  <a:lnTo>
                    <a:pt x="2095" y="2475"/>
                  </a:lnTo>
                  <a:cubicBezTo>
                    <a:pt x="2088" y="2519"/>
                    <a:pt x="2084" y="2550"/>
                    <a:pt x="2084" y="2567"/>
                  </a:cubicBezTo>
                  <a:cubicBezTo>
                    <a:pt x="2084" y="2600"/>
                    <a:pt x="2096" y="2616"/>
                    <a:pt x="2121" y="2616"/>
                  </a:cubicBezTo>
                  <a:cubicBezTo>
                    <a:pt x="2159" y="2616"/>
                    <a:pt x="2210" y="2583"/>
                    <a:pt x="2276" y="2517"/>
                  </a:cubicBezTo>
                  <a:lnTo>
                    <a:pt x="2266" y="2574"/>
                  </a:lnTo>
                  <a:cubicBezTo>
                    <a:pt x="2198" y="2653"/>
                    <a:pt x="2133" y="2693"/>
                    <a:pt x="2071" y="2693"/>
                  </a:cubicBezTo>
                  <a:cubicBezTo>
                    <a:pt x="2011" y="2693"/>
                    <a:pt x="1981" y="2654"/>
                    <a:pt x="1981" y="2576"/>
                  </a:cubicBezTo>
                  <a:cubicBezTo>
                    <a:pt x="1981" y="2549"/>
                    <a:pt x="1985" y="2512"/>
                    <a:pt x="1993" y="2466"/>
                  </a:cubicBezTo>
                  <a:lnTo>
                    <a:pt x="2063" y="2050"/>
                  </a:lnTo>
                  <a:close/>
                  <a:moveTo>
                    <a:pt x="3071" y="2490"/>
                  </a:moveTo>
                  <a:lnTo>
                    <a:pt x="3062" y="2547"/>
                  </a:lnTo>
                  <a:cubicBezTo>
                    <a:pt x="2985" y="2645"/>
                    <a:pt x="2917" y="2693"/>
                    <a:pt x="2856" y="2693"/>
                  </a:cubicBezTo>
                  <a:cubicBezTo>
                    <a:pt x="2806" y="2693"/>
                    <a:pt x="2780" y="2662"/>
                    <a:pt x="2780" y="2599"/>
                  </a:cubicBezTo>
                  <a:cubicBezTo>
                    <a:pt x="2780" y="2578"/>
                    <a:pt x="2784" y="2544"/>
                    <a:pt x="2792" y="2495"/>
                  </a:cubicBezTo>
                  <a:lnTo>
                    <a:pt x="2829" y="2279"/>
                  </a:lnTo>
                  <a:cubicBezTo>
                    <a:pt x="2838" y="2218"/>
                    <a:pt x="2843" y="2178"/>
                    <a:pt x="2843" y="2157"/>
                  </a:cubicBezTo>
                  <a:cubicBezTo>
                    <a:pt x="2843" y="2123"/>
                    <a:pt x="2832" y="2105"/>
                    <a:pt x="2809" y="2105"/>
                  </a:cubicBezTo>
                  <a:cubicBezTo>
                    <a:pt x="2793" y="2105"/>
                    <a:pt x="2765" y="2112"/>
                    <a:pt x="2725" y="2127"/>
                  </a:cubicBezTo>
                  <a:lnTo>
                    <a:pt x="2731" y="2089"/>
                  </a:lnTo>
                  <a:lnTo>
                    <a:pt x="2987" y="1989"/>
                  </a:lnTo>
                  <a:lnTo>
                    <a:pt x="2948" y="2188"/>
                  </a:lnTo>
                  <a:lnTo>
                    <a:pt x="2896" y="2494"/>
                  </a:lnTo>
                  <a:cubicBezTo>
                    <a:pt x="2888" y="2542"/>
                    <a:pt x="2884" y="2573"/>
                    <a:pt x="2884" y="2586"/>
                  </a:cubicBezTo>
                  <a:cubicBezTo>
                    <a:pt x="2884" y="2613"/>
                    <a:pt x="2894" y="2626"/>
                    <a:pt x="2915" y="2626"/>
                  </a:cubicBezTo>
                  <a:cubicBezTo>
                    <a:pt x="2950" y="2626"/>
                    <a:pt x="3002" y="2581"/>
                    <a:pt x="3071" y="2490"/>
                  </a:cubicBezTo>
                  <a:close/>
                  <a:moveTo>
                    <a:pt x="2879" y="1881"/>
                  </a:moveTo>
                  <a:lnTo>
                    <a:pt x="2914" y="1797"/>
                  </a:lnTo>
                  <a:lnTo>
                    <a:pt x="3062" y="1683"/>
                  </a:lnTo>
                  <a:lnTo>
                    <a:pt x="3017" y="1797"/>
                  </a:lnTo>
                  <a:lnTo>
                    <a:pt x="2879" y="1881"/>
                  </a:lnTo>
                  <a:close/>
                  <a:moveTo>
                    <a:pt x="3055" y="2656"/>
                  </a:moveTo>
                  <a:lnTo>
                    <a:pt x="3123" y="2573"/>
                  </a:lnTo>
                  <a:cubicBezTo>
                    <a:pt x="3169" y="2612"/>
                    <a:pt x="3215" y="2632"/>
                    <a:pt x="3262" y="2632"/>
                  </a:cubicBezTo>
                  <a:cubicBezTo>
                    <a:pt x="3292" y="2632"/>
                    <a:pt x="3316" y="2623"/>
                    <a:pt x="3336" y="2605"/>
                  </a:cubicBezTo>
                  <a:cubicBezTo>
                    <a:pt x="3356" y="2587"/>
                    <a:pt x="3366" y="2565"/>
                    <a:pt x="3366" y="2538"/>
                  </a:cubicBezTo>
                  <a:cubicBezTo>
                    <a:pt x="3366" y="2509"/>
                    <a:pt x="3346" y="2469"/>
                    <a:pt x="3307" y="2418"/>
                  </a:cubicBezTo>
                  <a:lnTo>
                    <a:pt x="3259" y="2356"/>
                  </a:lnTo>
                  <a:cubicBezTo>
                    <a:pt x="3212" y="2295"/>
                    <a:pt x="3189" y="2245"/>
                    <a:pt x="3189" y="2205"/>
                  </a:cubicBezTo>
                  <a:cubicBezTo>
                    <a:pt x="3189" y="2148"/>
                    <a:pt x="3211" y="2098"/>
                    <a:pt x="3257" y="2055"/>
                  </a:cubicBezTo>
                  <a:cubicBezTo>
                    <a:pt x="3302" y="2011"/>
                    <a:pt x="3353" y="1989"/>
                    <a:pt x="3411" y="1989"/>
                  </a:cubicBezTo>
                  <a:cubicBezTo>
                    <a:pt x="3443" y="1989"/>
                    <a:pt x="3479" y="1997"/>
                    <a:pt x="3518" y="2013"/>
                  </a:cubicBezTo>
                  <a:lnTo>
                    <a:pt x="3495" y="2150"/>
                  </a:lnTo>
                  <a:lnTo>
                    <a:pt x="3462" y="2150"/>
                  </a:lnTo>
                  <a:lnTo>
                    <a:pt x="3464" y="2139"/>
                  </a:lnTo>
                  <a:cubicBezTo>
                    <a:pt x="3464" y="2136"/>
                    <a:pt x="3465" y="2131"/>
                    <a:pt x="3465" y="2126"/>
                  </a:cubicBezTo>
                  <a:cubicBezTo>
                    <a:pt x="3465" y="2071"/>
                    <a:pt x="3434" y="2043"/>
                    <a:pt x="3374" y="2043"/>
                  </a:cubicBezTo>
                  <a:cubicBezTo>
                    <a:pt x="3305" y="2043"/>
                    <a:pt x="3271" y="2075"/>
                    <a:pt x="3271" y="2139"/>
                  </a:cubicBezTo>
                  <a:cubicBezTo>
                    <a:pt x="3271" y="2172"/>
                    <a:pt x="3292" y="2215"/>
                    <a:pt x="3332" y="2270"/>
                  </a:cubicBezTo>
                  <a:lnTo>
                    <a:pt x="3375" y="2326"/>
                  </a:lnTo>
                  <a:cubicBezTo>
                    <a:pt x="3422" y="2388"/>
                    <a:pt x="3445" y="2440"/>
                    <a:pt x="3445" y="2480"/>
                  </a:cubicBezTo>
                  <a:cubicBezTo>
                    <a:pt x="3445" y="2535"/>
                    <a:pt x="3421" y="2584"/>
                    <a:pt x="3371" y="2628"/>
                  </a:cubicBezTo>
                  <a:cubicBezTo>
                    <a:pt x="3321" y="2671"/>
                    <a:pt x="3265" y="2693"/>
                    <a:pt x="3201" y="2693"/>
                  </a:cubicBezTo>
                  <a:cubicBezTo>
                    <a:pt x="3157" y="2693"/>
                    <a:pt x="3108" y="2681"/>
                    <a:pt x="3055" y="2656"/>
                  </a:cubicBezTo>
                  <a:close/>
                  <a:moveTo>
                    <a:pt x="4035" y="2050"/>
                  </a:moveTo>
                  <a:lnTo>
                    <a:pt x="3914" y="2050"/>
                  </a:lnTo>
                  <a:lnTo>
                    <a:pt x="3951" y="2004"/>
                  </a:lnTo>
                  <a:lnTo>
                    <a:pt x="4042" y="2004"/>
                  </a:lnTo>
                  <a:lnTo>
                    <a:pt x="4072" y="1828"/>
                  </a:lnTo>
                  <a:lnTo>
                    <a:pt x="4180" y="1797"/>
                  </a:lnTo>
                  <a:lnTo>
                    <a:pt x="4146" y="2004"/>
                  </a:lnTo>
                  <a:lnTo>
                    <a:pt x="4343" y="2004"/>
                  </a:lnTo>
                  <a:lnTo>
                    <a:pt x="4300" y="2059"/>
                  </a:lnTo>
                  <a:cubicBezTo>
                    <a:pt x="4255" y="2053"/>
                    <a:pt x="4215" y="2050"/>
                    <a:pt x="4180" y="2050"/>
                  </a:cubicBezTo>
                  <a:lnTo>
                    <a:pt x="4138" y="2050"/>
                  </a:lnTo>
                  <a:lnTo>
                    <a:pt x="4067" y="2475"/>
                  </a:lnTo>
                  <a:cubicBezTo>
                    <a:pt x="4059" y="2519"/>
                    <a:pt x="4055" y="2550"/>
                    <a:pt x="4055" y="2567"/>
                  </a:cubicBezTo>
                  <a:cubicBezTo>
                    <a:pt x="4055" y="2600"/>
                    <a:pt x="4068" y="2616"/>
                    <a:pt x="4092" y="2616"/>
                  </a:cubicBezTo>
                  <a:cubicBezTo>
                    <a:pt x="4130" y="2616"/>
                    <a:pt x="4182" y="2583"/>
                    <a:pt x="4247" y="2517"/>
                  </a:cubicBezTo>
                  <a:lnTo>
                    <a:pt x="4237" y="2574"/>
                  </a:lnTo>
                  <a:cubicBezTo>
                    <a:pt x="4170" y="2653"/>
                    <a:pt x="4104" y="2693"/>
                    <a:pt x="4042" y="2693"/>
                  </a:cubicBezTo>
                  <a:cubicBezTo>
                    <a:pt x="3982" y="2693"/>
                    <a:pt x="3953" y="2654"/>
                    <a:pt x="3953" y="2576"/>
                  </a:cubicBezTo>
                  <a:cubicBezTo>
                    <a:pt x="3953" y="2549"/>
                    <a:pt x="3956" y="2512"/>
                    <a:pt x="3964" y="2466"/>
                  </a:cubicBezTo>
                  <a:lnTo>
                    <a:pt x="4035" y="2050"/>
                  </a:lnTo>
                  <a:close/>
                  <a:moveTo>
                    <a:pt x="4383" y="2685"/>
                  </a:moveTo>
                  <a:lnTo>
                    <a:pt x="4422" y="2494"/>
                  </a:lnTo>
                  <a:lnTo>
                    <a:pt x="4494" y="2065"/>
                  </a:lnTo>
                  <a:cubicBezTo>
                    <a:pt x="4519" y="1916"/>
                    <a:pt x="4567" y="1799"/>
                    <a:pt x="4636" y="1716"/>
                  </a:cubicBezTo>
                  <a:cubicBezTo>
                    <a:pt x="4706" y="1633"/>
                    <a:pt x="4791" y="1591"/>
                    <a:pt x="4891" y="1591"/>
                  </a:cubicBezTo>
                  <a:cubicBezTo>
                    <a:pt x="4926" y="1591"/>
                    <a:pt x="4957" y="1596"/>
                    <a:pt x="4986" y="1604"/>
                  </a:cubicBezTo>
                  <a:lnTo>
                    <a:pt x="4914" y="1693"/>
                  </a:lnTo>
                  <a:cubicBezTo>
                    <a:pt x="4873" y="1671"/>
                    <a:pt x="4838" y="1660"/>
                    <a:pt x="4809" y="1660"/>
                  </a:cubicBezTo>
                  <a:cubicBezTo>
                    <a:pt x="4753" y="1660"/>
                    <a:pt x="4711" y="1684"/>
                    <a:pt x="4683" y="1731"/>
                  </a:cubicBezTo>
                  <a:cubicBezTo>
                    <a:pt x="4656" y="1779"/>
                    <a:pt x="4630" y="1870"/>
                    <a:pt x="4608" y="2004"/>
                  </a:cubicBezTo>
                  <a:lnTo>
                    <a:pt x="4551" y="2341"/>
                  </a:lnTo>
                  <a:lnTo>
                    <a:pt x="4560" y="2341"/>
                  </a:lnTo>
                  <a:cubicBezTo>
                    <a:pt x="4603" y="2235"/>
                    <a:pt x="4652" y="2150"/>
                    <a:pt x="4707" y="2086"/>
                  </a:cubicBezTo>
                  <a:cubicBezTo>
                    <a:pt x="4763" y="2021"/>
                    <a:pt x="4814" y="1989"/>
                    <a:pt x="4861" y="1989"/>
                  </a:cubicBezTo>
                  <a:cubicBezTo>
                    <a:pt x="4919" y="1989"/>
                    <a:pt x="4948" y="2027"/>
                    <a:pt x="4948" y="2102"/>
                  </a:cubicBezTo>
                  <a:cubicBezTo>
                    <a:pt x="4948" y="2127"/>
                    <a:pt x="4945" y="2157"/>
                    <a:pt x="4939" y="2191"/>
                  </a:cubicBezTo>
                  <a:lnTo>
                    <a:pt x="4888" y="2494"/>
                  </a:lnTo>
                  <a:cubicBezTo>
                    <a:pt x="4880" y="2542"/>
                    <a:pt x="4876" y="2573"/>
                    <a:pt x="4876" y="2587"/>
                  </a:cubicBezTo>
                  <a:cubicBezTo>
                    <a:pt x="4876" y="2613"/>
                    <a:pt x="4886" y="2626"/>
                    <a:pt x="4907" y="2626"/>
                  </a:cubicBezTo>
                  <a:cubicBezTo>
                    <a:pt x="4942" y="2626"/>
                    <a:pt x="4994" y="2581"/>
                    <a:pt x="5063" y="2490"/>
                  </a:cubicBezTo>
                  <a:lnTo>
                    <a:pt x="5054" y="2547"/>
                  </a:lnTo>
                  <a:cubicBezTo>
                    <a:pt x="4977" y="2645"/>
                    <a:pt x="4909" y="2693"/>
                    <a:pt x="4848" y="2693"/>
                  </a:cubicBezTo>
                  <a:cubicBezTo>
                    <a:pt x="4797" y="2693"/>
                    <a:pt x="4772" y="2662"/>
                    <a:pt x="4772" y="2599"/>
                  </a:cubicBezTo>
                  <a:cubicBezTo>
                    <a:pt x="4772" y="2579"/>
                    <a:pt x="4776" y="2544"/>
                    <a:pt x="4784" y="2494"/>
                  </a:cubicBezTo>
                  <a:lnTo>
                    <a:pt x="4835" y="2190"/>
                  </a:lnTo>
                  <a:cubicBezTo>
                    <a:pt x="4839" y="2167"/>
                    <a:pt x="4841" y="2147"/>
                    <a:pt x="4841" y="2131"/>
                  </a:cubicBezTo>
                  <a:cubicBezTo>
                    <a:pt x="4841" y="2097"/>
                    <a:pt x="4831" y="2080"/>
                    <a:pt x="4810" y="2080"/>
                  </a:cubicBezTo>
                  <a:cubicBezTo>
                    <a:pt x="4743" y="2080"/>
                    <a:pt x="4651" y="2206"/>
                    <a:pt x="4532" y="2456"/>
                  </a:cubicBezTo>
                  <a:lnTo>
                    <a:pt x="4494" y="2678"/>
                  </a:lnTo>
                  <a:lnTo>
                    <a:pt x="4383" y="2685"/>
                  </a:lnTo>
                  <a:close/>
                  <a:moveTo>
                    <a:pt x="5578" y="2508"/>
                  </a:moveTo>
                  <a:lnTo>
                    <a:pt x="5570" y="2556"/>
                  </a:lnTo>
                  <a:cubicBezTo>
                    <a:pt x="5459" y="2647"/>
                    <a:pt x="5364" y="2693"/>
                    <a:pt x="5286" y="2693"/>
                  </a:cubicBezTo>
                  <a:cubicBezTo>
                    <a:pt x="5236" y="2693"/>
                    <a:pt x="5196" y="2673"/>
                    <a:pt x="5165" y="2631"/>
                  </a:cubicBezTo>
                  <a:cubicBezTo>
                    <a:pt x="5134" y="2590"/>
                    <a:pt x="5119" y="2537"/>
                    <a:pt x="5119" y="2472"/>
                  </a:cubicBezTo>
                  <a:cubicBezTo>
                    <a:pt x="5119" y="2355"/>
                    <a:pt x="5157" y="2245"/>
                    <a:pt x="5232" y="2143"/>
                  </a:cubicBezTo>
                  <a:cubicBezTo>
                    <a:pt x="5308" y="2040"/>
                    <a:pt x="5388" y="1989"/>
                    <a:pt x="5474" y="1989"/>
                  </a:cubicBezTo>
                  <a:cubicBezTo>
                    <a:pt x="5505" y="1989"/>
                    <a:pt x="5530" y="2001"/>
                    <a:pt x="5549" y="2026"/>
                  </a:cubicBezTo>
                  <a:cubicBezTo>
                    <a:pt x="5569" y="2051"/>
                    <a:pt x="5578" y="2083"/>
                    <a:pt x="5578" y="2123"/>
                  </a:cubicBezTo>
                  <a:cubicBezTo>
                    <a:pt x="5578" y="2202"/>
                    <a:pt x="5544" y="2270"/>
                    <a:pt x="5475" y="2327"/>
                  </a:cubicBezTo>
                  <a:cubicBezTo>
                    <a:pt x="5407" y="2384"/>
                    <a:pt x="5325" y="2413"/>
                    <a:pt x="5230" y="2413"/>
                  </a:cubicBezTo>
                  <a:lnTo>
                    <a:pt x="5229" y="2441"/>
                  </a:lnTo>
                  <a:cubicBezTo>
                    <a:pt x="5229" y="2561"/>
                    <a:pt x="5267" y="2622"/>
                    <a:pt x="5342" y="2622"/>
                  </a:cubicBezTo>
                  <a:cubicBezTo>
                    <a:pt x="5406" y="2622"/>
                    <a:pt x="5485" y="2584"/>
                    <a:pt x="5578" y="2508"/>
                  </a:cubicBezTo>
                  <a:close/>
                  <a:moveTo>
                    <a:pt x="5231" y="2374"/>
                  </a:moveTo>
                  <a:cubicBezTo>
                    <a:pt x="5309" y="2367"/>
                    <a:pt x="5371" y="2343"/>
                    <a:pt x="5415" y="2303"/>
                  </a:cubicBezTo>
                  <a:cubicBezTo>
                    <a:pt x="5459" y="2262"/>
                    <a:pt x="5481" y="2210"/>
                    <a:pt x="5481" y="2146"/>
                  </a:cubicBezTo>
                  <a:cubicBezTo>
                    <a:pt x="5481" y="2083"/>
                    <a:pt x="5461" y="2051"/>
                    <a:pt x="5422" y="2051"/>
                  </a:cubicBezTo>
                  <a:cubicBezTo>
                    <a:pt x="5381" y="2051"/>
                    <a:pt x="5340" y="2084"/>
                    <a:pt x="5301" y="2150"/>
                  </a:cubicBezTo>
                  <a:cubicBezTo>
                    <a:pt x="5262" y="2216"/>
                    <a:pt x="5238" y="2291"/>
                    <a:pt x="5231" y="2374"/>
                  </a:cubicBezTo>
                  <a:close/>
                  <a:moveTo>
                    <a:pt x="6398" y="2341"/>
                  </a:moveTo>
                  <a:lnTo>
                    <a:pt x="6390" y="2341"/>
                  </a:lnTo>
                  <a:cubicBezTo>
                    <a:pt x="6351" y="2444"/>
                    <a:pt x="6304" y="2529"/>
                    <a:pt x="6249" y="2594"/>
                  </a:cubicBezTo>
                  <a:cubicBezTo>
                    <a:pt x="6193" y="2660"/>
                    <a:pt x="6142" y="2693"/>
                    <a:pt x="6094" y="2693"/>
                  </a:cubicBezTo>
                  <a:cubicBezTo>
                    <a:pt x="6021" y="2693"/>
                    <a:pt x="5985" y="2638"/>
                    <a:pt x="5985" y="2529"/>
                  </a:cubicBezTo>
                  <a:cubicBezTo>
                    <a:pt x="5985" y="2409"/>
                    <a:pt x="6025" y="2292"/>
                    <a:pt x="6106" y="2176"/>
                  </a:cubicBezTo>
                  <a:cubicBezTo>
                    <a:pt x="6189" y="2056"/>
                    <a:pt x="6291" y="1997"/>
                    <a:pt x="6412" y="1997"/>
                  </a:cubicBezTo>
                  <a:cubicBezTo>
                    <a:pt x="6453" y="1997"/>
                    <a:pt x="6504" y="1999"/>
                    <a:pt x="6564" y="2004"/>
                  </a:cubicBezTo>
                  <a:lnTo>
                    <a:pt x="6527" y="2188"/>
                  </a:lnTo>
                  <a:lnTo>
                    <a:pt x="6433" y="2744"/>
                  </a:lnTo>
                  <a:cubicBezTo>
                    <a:pt x="6419" y="2830"/>
                    <a:pt x="6412" y="2889"/>
                    <a:pt x="6412" y="2921"/>
                  </a:cubicBezTo>
                  <a:cubicBezTo>
                    <a:pt x="6412" y="2958"/>
                    <a:pt x="6424" y="2976"/>
                    <a:pt x="6448" y="2976"/>
                  </a:cubicBezTo>
                  <a:cubicBezTo>
                    <a:pt x="6469" y="2976"/>
                    <a:pt x="6497" y="2969"/>
                    <a:pt x="6534" y="2955"/>
                  </a:cubicBezTo>
                  <a:lnTo>
                    <a:pt x="6527" y="2998"/>
                  </a:lnTo>
                  <a:lnTo>
                    <a:pt x="6265" y="3091"/>
                  </a:lnTo>
                  <a:lnTo>
                    <a:pt x="6305" y="2891"/>
                  </a:lnTo>
                  <a:lnTo>
                    <a:pt x="6398" y="2341"/>
                  </a:lnTo>
                  <a:close/>
                  <a:moveTo>
                    <a:pt x="6440" y="2093"/>
                  </a:moveTo>
                  <a:cubicBezTo>
                    <a:pt x="6401" y="2070"/>
                    <a:pt x="6359" y="2058"/>
                    <a:pt x="6312" y="2058"/>
                  </a:cubicBezTo>
                  <a:cubicBezTo>
                    <a:pt x="6250" y="2058"/>
                    <a:pt x="6200" y="2106"/>
                    <a:pt x="6163" y="2201"/>
                  </a:cubicBezTo>
                  <a:cubicBezTo>
                    <a:pt x="6118" y="2314"/>
                    <a:pt x="6095" y="2415"/>
                    <a:pt x="6095" y="2504"/>
                  </a:cubicBezTo>
                  <a:cubicBezTo>
                    <a:pt x="6095" y="2569"/>
                    <a:pt x="6111" y="2601"/>
                    <a:pt x="6143" y="2601"/>
                  </a:cubicBezTo>
                  <a:cubicBezTo>
                    <a:pt x="6181" y="2601"/>
                    <a:pt x="6230" y="2554"/>
                    <a:pt x="6290" y="2460"/>
                  </a:cubicBezTo>
                  <a:cubicBezTo>
                    <a:pt x="6359" y="2351"/>
                    <a:pt x="6400" y="2276"/>
                    <a:pt x="6415" y="2234"/>
                  </a:cubicBezTo>
                  <a:lnTo>
                    <a:pt x="6440" y="2093"/>
                  </a:lnTo>
                  <a:close/>
                  <a:moveTo>
                    <a:pt x="7117" y="2341"/>
                  </a:moveTo>
                  <a:lnTo>
                    <a:pt x="7108" y="2341"/>
                  </a:lnTo>
                  <a:cubicBezTo>
                    <a:pt x="7009" y="2576"/>
                    <a:pt x="6912" y="2693"/>
                    <a:pt x="6817" y="2693"/>
                  </a:cubicBezTo>
                  <a:cubicBezTo>
                    <a:pt x="6761" y="2693"/>
                    <a:pt x="6734" y="2654"/>
                    <a:pt x="6734" y="2576"/>
                  </a:cubicBezTo>
                  <a:cubicBezTo>
                    <a:pt x="6734" y="2554"/>
                    <a:pt x="6736" y="2526"/>
                    <a:pt x="6742" y="2492"/>
                  </a:cubicBezTo>
                  <a:lnTo>
                    <a:pt x="6793" y="2188"/>
                  </a:lnTo>
                  <a:cubicBezTo>
                    <a:pt x="6801" y="2140"/>
                    <a:pt x="6805" y="2109"/>
                    <a:pt x="6805" y="2095"/>
                  </a:cubicBezTo>
                  <a:cubicBezTo>
                    <a:pt x="6805" y="2069"/>
                    <a:pt x="6795" y="2056"/>
                    <a:pt x="6774" y="2056"/>
                  </a:cubicBezTo>
                  <a:cubicBezTo>
                    <a:pt x="6740" y="2056"/>
                    <a:pt x="6688" y="2101"/>
                    <a:pt x="6618" y="2192"/>
                  </a:cubicBezTo>
                  <a:lnTo>
                    <a:pt x="6627" y="2135"/>
                  </a:lnTo>
                  <a:cubicBezTo>
                    <a:pt x="6703" y="2038"/>
                    <a:pt x="6772" y="1989"/>
                    <a:pt x="6833" y="1989"/>
                  </a:cubicBezTo>
                  <a:cubicBezTo>
                    <a:pt x="6884" y="1989"/>
                    <a:pt x="6909" y="2020"/>
                    <a:pt x="6909" y="2082"/>
                  </a:cubicBezTo>
                  <a:cubicBezTo>
                    <a:pt x="6909" y="2103"/>
                    <a:pt x="6905" y="2138"/>
                    <a:pt x="6897" y="2188"/>
                  </a:cubicBezTo>
                  <a:lnTo>
                    <a:pt x="6845" y="2493"/>
                  </a:lnTo>
                  <a:cubicBezTo>
                    <a:pt x="6841" y="2520"/>
                    <a:pt x="6838" y="2539"/>
                    <a:pt x="6838" y="2551"/>
                  </a:cubicBezTo>
                  <a:cubicBezTo>
                    <a:pt x="6838" y="2584"/>
                    <a:pt x="6849" y="2601"/>
                    <a:pt x="6869" y="2601"/>
                  </a:cubicBezTo>
                  <a:cubicBezTo>
                    <a:pt x="6896" y="2601"/>
                    <a:pt x="6935" y="2564"/>
                    <a:pt x="6989" y="2489"/>
                  </a:cubicBezTo>
                  <a:cubicBezTo>
                    <a:pt x="7042" y="2414"/>
                    <a:pt x="7091" y="2326"/>
                    <a:pt x="7136" y="2227"/>
                  </a:cubicBezTo>
                  <a:lnTo>
                    <a:pt x="7174" y="2004"/>
                  </a:lnTo>
                  <a:lnTo>
                    <a:pt x="7285" y="1997"/>
                  </a:lnTo>
                  <a:lnTo>
                    <a:pt x="7246" y="2188"/>
                  </a:lnTo>
                  <a:lnTo>
                    <a:pt x="7195" y="2494"/>
                  </a:lnTo>
                  <a:cubicBezTo>
                    <a:pt x="7186" y="2542"/>
                    <a:pt x="7183" y="2573"/>
                    <a:pt x="7183" y="2587"/>
                  </a:cubicBezTo>
                  <a:cubicBezTo>
                    <a:pt x="7183" y="2613"/>
                    <a:pt x="7193" y="2626"/>
                    <a:pt x="7214" y="2626"/>
                  </a:cubicBezTo>
                  <a:cubicBezTo>
                    <a:pt x="7248" y="2626"/>
                    <a:pt x="7300" y="2581"/>
                    <a:pt x="7370" y="2490"/>
                  </a:cubicBezTo>
                  <a:lnTo>
                    <a:pt x="7360" y="2547"/>
                  </a:lnTo>
                  <a:cubicBezTo>
                    <a:pt x="7284" y="2645"/>
                    <a:pt x="7215" y="2693"/>
                    <a:pt x="7154" y="2693"/>
                  </a:cubicBezTo>
                  <a:cubicBezTo>
                    <a:pt x="7104" y="2693"/>
                    <a:pt x="7078" y="2662"/>
                    <a:pt x="7078" y="2599"/>
                  </a:cubicBezTo>
                  <a:cubicBezTo>
                    <a:pt x="7078" y="2578"/>
                    <a:pt x="7082" y="2543"/>
                    <a:pt x="7091" y="2494"/>
                  </a:cubicBezTo>
                  <a:lnTo>
                    <a:pt x="7117" y="2341"/>
                  </a:lnTo>
                  <a:close/>
                  <a:moveTo>
                    <a:pt x="7883" y="2508"/>
                  </a:moveTo>
                  <a:lnTo>
                    <a:pt x="7876" y="2556"/>
                  </a:lnTo>
                  <a:cubicBezTo>
                    <a:pt x="7764" y="2647"/>
                    <a:pt x="7670" y="2693"/>
                    <a:pt x="7591" y="2693"/>
                  </a:cubicBezTo>
                  <a:cubicBezTo>
                    <a:pt x="7542" y="2693"/>
                    <a:pt x="7501" y="2673"/>
                    <a:pt x="7470" y="2631"/>
                  </a:cubicBezTo>
                  <a:cubicBezTo>
                    <a:pt x="7439" y="2590"/>
                    <a:pt x="7424" y="2537"/>
                    <a:pt x="7424" y="2472"/>
                  </a:cubicBezTo>
                  <a:cubicBezTo>
                    <a:pt x="7424" y="2355"/>
                    <a:pt x="7462" y="2245"/>
                    <a:pt x="7537" y="2143"/>
                  </a:cubicBezTo>
                  <a:cubicBezTo>
                    <a:pt x="7613" y="2040"/>
                    <a:pt x="7693" y="1989"/>
                    <a:pt x="7779" y="1989"/>
                  </a:cubicBezTo>
                  <a:cubicBezTo>
                    <a:pt x="7810" y="1989"/>
                    <a:pt x="7835" y="2001"/>
                    <a:pt x="7855" y="2026"/>
                  </a:cubicBezTo>
                  <a:cubicBezTo>
                    <a:pt x="7874" y="2051"/>
                    <a:pt x="7883" y="2083"/>
                    <a:pt x="7883" y="2123"/>
                  </a:cubicBezTo>
                  <a:cubicBezTo>
                    <a:pt x="7883" y="2202"/>
                    <a:pt x="7849" y="2270"/>
                    <a:pt x="7781" y="2327"/>
                  </a:cubicBezTo>
                  <a:cubicBezTo>
                    <a:pt x="7712" y="2384"/>
                    <a:pt x="7630" y="2413"/>
                    <a:pt x="7535" y="2413"/>
                  </a:cubicBezTo>
                  <a:lnTo>
                    <a:pt x="7535" y="2441"/>
                  </a:lnTo>
                  <a:cubicBezTo>
                    <a:pt x="7535" y="2561"/>
                    <a:pt x="7572" y="2622"/>
                    <a:pt x="7647" y="2622"/>
                  </a:cubicBezTo>
                  <a:cubicBezTo>
                    <a:pt x="7712" y="2622"/>
                    <a:pt x="7790" y="2584"/>
                    <a:pt x="7883" y="2508"/>
                  </a:cubicBezTo>
                  <a:close/>
                  <a:moveTo>
                    <a:pt x="7536" y="2374"/>
                  </a:moveTo>
                  <a:cubicBezTo>
                    <a:pt x="7614" y="2367"/>
                    <a:pt x="7676" y="2343"/>
                    <a:pt x="7720" y="2303"/>
                  </a:cubicBezTo>
                  <a:cubicBezTo>
                    <a:pt x="7764" y="2262"/>
                    <a:pt x="7786" y="2210"/>
                    <a:pt x="7786" y="2146"/>
                  </a:cubicBezTo>
                  <a:cubicBezTo>
                    <a:pt x="7786" y="2083"/>
                    <a:pt x="7766" y="2051"/>
                    <a:pt x="7728" y="2051"/>
                  </a:cubicBezTo>
                  <a:cubicBezTo>
                    <a:pt x="7686" y="2051"/>
                    <a:pt x="7645" y="2084"/>
                    <a:pt x="7606" y="2150"/>
                  </a:cubicBezTo>
                  <a:cubicBezTo>
                    <a:pt x="7567" y="2216"/>
                    <a:pt x="7544" y="2291"/>
                    <a:pt x="7536" y="2374"/>
                  </a:cubicBezTo>
                  <a:close/>
                  <a:moveTo>
                    <a:pt x="7944" y="2656"/>
                  </a:moveTo>
                  <a:lnTo>
                    <a:pt x="8013" y="2573"/>
                  </a:lnTo>
                  <a:cubicBezTo>
                    <a:pt x="8058" y="2612"/>
                    <a:pt x="8104" y="2632"/>
                    <a:pt x="8152" y="2632"/>
                  </a:cubicBezTo>
                  <a:cubicBezTo>
                    <a:pt x="8181" y="2632"/>
                    <a:pt x="8205" y="2623"/>
                    <a:pt x="8225" y="2605"/>
                  </a:cubicBezTo>
                  <a:cubicBezTo>
                    <a:pt x="8245" y="2587"/>
                    <a:pt x="8255" y="2565"/>
                    <a:pt x="8255" y="2538"/>
                  </a:cubicBezTo>
                  <a:cubicBezTo>
                    <a:pt x="8255" y="2509"/>
                    <a:pt x="8235" y="2469"/>
                    <a:pt x="8196" y="2418"/>
                  </a:cubicBezTo>
                  <a:lnTo>
                    <a:pt x="8148" y="2356"/>
                  </a:lnTo>
                  <a:cubicBezTo>
                    <a:pt x="8101" y="2295"/>
                    <a:pt x="8078" y="2245"/>
                    <a:pt x="8078" y="2205"/>
                  </a:cubicBezTo>
                  <a:cubicBezTo>
                    <a:pt x="8078" y="2148"/>
                    <a:pt x="8101" y="2098"/>
                    <a:pt x="8146" y="2055"/>
                  </a:cubicBezTo>
                  <a:cubicBezTo>
                    <a:pt x="8191" y="2011"/>
                    <a:pt x="8242" y="1989"/>
                    <a:pt x="8300" y="1989"/>
                  </a:cubicBezTo>
                  <a:cubicBezTo>
                    <a:pt x="8332" y="1989"/>
                    <a:pt x="8368" y="1997"/>
                    <a:pt x="8408" y="2013"/>
                  </a:cubicBezTo>
                  <a:lnTo>
                    <a:pt x="8384" y="2150"/>
                  </a:lnTo>
                  <a:lnTo>
                    <a:pt x="8351" y="2150"/>
                  </a:lnTo>
                  <a:lnTo>
                    <a:pt x="8353" y="2139"/>
                  </a:lnTo>
                  <a:cubicBezTo>
                    <a:pt x="8354" y="2136"/>
                    <a:pt x="8354" y="2131"/>
                    <a:pt x="8354" y="2126"/>
                  </a:cubicBezTo>
                  <a:cubicBezTo>
                    <a:pt x="8354" y="2071"/>
                    <a:pt x="8324" y="2043"/>
                    <a:pt x="8263" y="2043"/>
                  </a:cubicBezTo>
                  <a:cubicBezTo>
                    <a:pt x="8194" y="2043"/>
                    <a:pt x="8160" y="2075"/>
                    <a:pt x="8160" y="2139"/>
                  </a:cubicBezTo>
                  <a:cubicBezTo>
                    <a:pt x="8160" y="2172"/>
                    <a:pt x="8181" y="2215"/>
                    <a:pt x="8221" y="2270"/>
                  </a:cubicBezTo>
                  <a:lnTo>
                    <a:pt x="8264" y="2326"/>
                  </a:lnTo>
                  <a:cubicBezTo>
                    <a:pt x="8311" y="2388"/>
                    <a:pt x="8335" y="2440"/>
                    <a:pt x="8335" y="2480"/>
                  </a:cubicBezTo>
                  <a:cubicBezTo>
                    <a:pt x="8335" y="2535"/>
                    <a:pt x="8310" y="2584"/>
                    <a:pt x="8260" y="2628"/>
                  </a:cubicBezTo>
                  <a:cubicBezTo>
                    <a:pt x="8211" y="2671"/>
                    <a:pt x="8154" y="2693"/>
                    <a:pt x="8091" y="2693"/>
                  </a:cubicBezTo>
                  <a:cubicBezTo>
                    <a:pt x="8046" y="2693"/>
                    <a:pt x="7997" y="2681"/>
                    <a:pt x="7944" y="2656"/>
                  </a:cubicBezTo>
                  <a:close/>
                  <a:moveTo>
                    <a:pt x="8638" y="2050"/>
                  </a:moveTo>
                  <a:lnTo>
                    <a:pt x="8518" y="2050"/>
                  </a:lnTo>
                  <a:lnTo>
                    <a:pt x="8554" y="2004"/>
                  </a:lnTo>
                  <a:lnTo>
                    <a:pt x="8646" y="2004"/>
                  </a:lnTo>
                  <a:lnTo>
                    <a:pt x="8676" y="1828"/>
                  </a:lnTo>
                  <a:lnTo>
                    <a:pt x="8784" y="1797"/>
                  </a:lnTo>
                  <a:lnTo>
                    <a:pt x="8750" y="2004"/>
                  </a:lnTo>
                  <a:lnTo>
                    <a:pt x="8947" y="2004"/>
                  </a:lnTo>
                  <a:lnTo>
                    <a:pt x="8904" y="2059"/>
                  </a:lnTo>
                  <a:cubicBezTo>
                    <a:pt x="8859" y="2053"/>
                    <a:pt x="8819" y="2050"/>
                    <a:pt x="8784" y="2050"/>
                  </a:cubicBezTo>
                  <a:lnTo>
                    <a:pt x="8742" y="2050"/>
                  </a:lnTo>
                  <a:lnTo>
                    <a:pt x="8670" y="2475"/>
                  </a:lnTo>
                  <a:cubicBezTo>
                    <a:pt x="8663" y="2519"/>
                    <a:pt x="8659" y="2550"/>
                    <a:pt x="8659" y="2567"/>
                  </a:cubicBezTo>
                  <a:cubicBezTo>
                    <a:pt x="8659" y="2600"/>
                    <a:pt x="8672" y="2616"/>
                    <a:pt x="8696" y="2616"/>
                  </a:cubicBezTo>
                  <a:cubicBezTo>
                    <a:pt x="8734" y="2616"/>
                    <a:pt x="8785" y="2583"/>
                    <a:pt x="8851" y="2517"/>
                  </a:cubicBezTo>
                  <a:lnTo>
                    <a:pt x="8841" y="2574"/>
                  </a:lnTo>
                  <a:cubicBezTo>
                    <a:pt x="8773" y="2653"/>
                    <a:pt x="8708" y="2693"/>
                    <a:pt x="8646" y="2693"/>
                  </a:cubicBezTo>
                  <a:cubicBezTo>
                    <a:pt x="8586" y="2693"/>
                    <a:pt x="8557" y="2654"/>
                    <a:pt x="8557" y="2576"/>
                  </a:cubicBezTo>
                  <a:cubicBezTo>
                    <a:pt x="8557" y="2549"/>
                    <a:pt x="8560" y="2512"/>
                    <a:pt x="8568" y="2466"/>
                  </a:cubicBezTo>
                  <a:lnTo>
                    <a:pt x="8638" y="2050"/>
                  </a:lnTo>
                  <a:close/>
                  <a:moveTo>
                    <a:pt x="9361" y="2490"/>
                  </a:moveTo>
                  <a:lnTo>
                    <a:pt x="9352" y="2547"/>
                  </a:lnTo>
                  <a:cubicBezTo>
                    <a:pt x="9275" y="2645"/>
                    <a:pt x="9207" y="2693"/>
                    <a:pt x="9146" y="2693"/>
                  </a:cubicBezTo>
                  <a:cubicBezTo>
                    <a:pt x="9095" y="2693"/>
                    <a:pt x="9070" y="2662"/>
                    <a:pt x="9070" y="2599"/>
                  </a:cubicBezTo>
                  <a:cubicBezTo>
                    <a:pt x="9070" y="2578"/>
                    <a:pt x="9074" y="2544"/>
                    <a:pt x="9082" y="2495"/>
                  </a:cubicBezTo>
                  <a:lnTo>
                    <a:pt x="9118" y="2279"/>
                  </a:lnTo>
                  <a:cubicBezTo>
                    <a:pt x="9128" y="2218"/>
                    <a:pt x="9133" y="2178"/>
                    <a:pt x="9133" y="2157"/>
                  </a:cubicBezTo>
                  <a:cubicBezTo>
                    <a:pt x="9133" y="2123"/>
                    <a:pt x="9122" y="2105"/>
                    <a:pt x="9099" y="2105"/>
                  </a:cubicBezTo>
                  <a:cubicBezTo>
                    <a:pt x="9083" y="2105"/>
                    <a:pt x="9055" y="2112"/>
                    <a:pt x="9014" y="2127"/>
                  </a:cubicBezTo>
                  <a:lnTo>
                    <a:pt x="9021" y="2089"/>
                  </a:lnTo>
                  <a:lnTo>
                    <a:pt x="9277" y="1989"/>
                  </a:lnTo>
                  <a:lnTo>
                    <a:pt x="9238" y="2188"/>
                  </a:lnTo>
                  <a:lnTo>
                    <a:pt x="9186" y="2494"/>
                  </a:lnTo>
                  <a:cubicBezTo>
                    <a:pt x="9178" y="2542"/>
                    <a:pt x="9174" y="2573"/>
                    <a:pt x="9174" y="2586"/>
                  </a:cubicBezTo>
                  <a:cubicBezTo>
                    <a:pt x="9174" y="2613"/>
                    <a:pt x="9184" y="2626"/>
                    <a:pt x="9205" y="2626"/>
                  </a:cubicBezTo>
                  <a:cubicBezTo>
                    <a:pt x="9240" y="2626"/>
                    <a:pt x="9292" y="2581"/>
                    <a:pt x="9361" y="2490"/>
                  </a:cubicBezTo>
                  <a:close/>
                  <a:moveTo>
                    <a:pt x="9169" y="1881"/>
                  </a:moveTo>
                  <a:lnTo>
                    <a:pt x="9204" y="1797"/>
                  </a:lnTo>
                  <a:lnTo>
                    <a:pt x="9352" y="1683"/>
                  </a:lnTo>
                  <a:lnTo>
                    <a:pt x="9307" y="1797"/>
                  </a:lnTo>
                  <a:lnTo>
                    <a:pt x="9169" y="1881"/>
                  </a:lnTo>
                  <a:close/>
                  <a:moveTo>
                    <a:pt x="9574" y="2693"/>
                  </a:moveTo>
                  <a:cubicBezTo>
                    <a:pt x="9529" y="2693"/>
                    <a:pt x="9490" y="2672"/>
                    <a:pt x="9460" y="2630"/>
                  </a:cubicBezTo>
                  <a:cubicBezTo>
                    <a:pt x="9429" y="2587"/>
                    <a:pt x="9414" y="2534"/>
                    <a:pt x="9414" y="2471"/>
                  </a:cubicBezTo>
                  <a:cubicBezTo>
                    <a:pt x="9414" y="2352"/>
                    <a:pt x="9452" y="2242"/>
                    <a:pt x="9528" y="2141"/>
                  </a:cubicBezTo>
                  <a:cubicBezTo>
                    <a:pt x="9604" y="2040"/>
                    <a:pt x="9687" y="1989"/>
                    <a:pt x="9777" y="1989"/>
                  </a:cubicBezTo>
                  <a:cubicBezTo>
                    <a:pt x="9826" y="1989"/>
                    <a:pt x="9866" y="2010"/>
                    <a:pt x="9897" y="2051"/>
                  </a:cubicBezTo>
                  <a:cubicBezTo>
                    <a:pt x="9929" y="2093"/>
                    <a:pt x="9945" y="2145"/>
                    <a:pt x="9945" y="2209"/>
                  </a:cubicBezTo>
                  <a:cubicBezTo>
                    <a:pt x="9945" y="2333"/>
                    <a:pt x="9907" y="2445"/>
                    <a:pt x="9830" y="2544"/>
                  </a:cubicBezTo>
                  <a:cubicBezTo>
                    <a:pt x="9754" y="2643"/>
                    <a:pt x="9669" y="2693"/>
                    <a:pt x="9574" y="2693"/>
                  </a:cubicBezTo>
                  <a:close/>
                  <a:moveTo>
                    <a:pt x="9634" y="2639"/>
                  </a:moveTo>
                  <a:cubicBezTo>
                    <a:pt x="9686" y="2639"/>
                    <a:pt x="9731" y="2600"/>
                    <a:pt x="9771" y="2521"/>
                  </a:cubicBezTo>
                  <a:cubicBezTo>
                    <a:pt x="9810" y="2442"/>
                    <a:pt x="9830" y="2351"/>
                    <a:pt x="9830" y="2247"/>
                  </a:cubicBezTo>
                  <a:cubicBezTo>
                    <a:pt x="9830" y="2110"/>
                    <a:pt x="9794" y="2041"/>
                    <a:pt x="9724" y="2041"/>
                  </a:cubicBezTo>
                  <a:cubicBezTo>
                    <a:pt x="9674" y="2041"/>
                    <a:pt x="9629" y="2082"/>
                    <a:pt x="9589" y="2163"/>
                  </a:cubicBezTo>
                  <a:cubicBezTo>
                    <a:pt x="9549" y="2244"/>
                    <a:pt x="9529" y="2336"/>
                    <a:pt x="9529" y="2438"/>
                  </a:cubicBezTo>
                  <a:cubicBezTo>
                    <a:pt x="9529" y="2572"/>
                    <a:pt x="9564" y="2639"/>
                    <a:pt x="9634" y="2639"/>
                  </a:cubicBezTo>
                  <a:close/>
                  <a:moveTo>
                    <a:pt x="10083" y="2685"/>
                  </a:moveTo>
                  <a:lnTo>
                    <a:pt x="10121" y="2494"/>
                  </a:lnTo>
                  <a:lnTo>
                    <a:pt x="10173" y="2188"/>
                  </a:lnTo>
                  <a:cubicBezTo>
                    <a:pt x="10181" y="2140"/>
                    <a:pt x="10185" y="2109"/>
                    <a:pt x="10185" y="2095"/>
                  </a:cubicBezTo>
                  <a:cubicBezTo>
                    <a:pt x="10185" y="2069"/>
                    <a:pt x="10174" y="2056"/>
                    <a:pt x="10154" y="2056"/>
                  </a:cubicBezTo>
                  <a:cubicBezTo>
                    <a:pt x="10120" y="2056"/>
                    <a:pt x="10068" y="2101"/>
                    <a:pt x="9998" y="2192"/>
                  </a:cubicBezTo>
                  <a:lnTo>
                    <a:pt x="10007" y="2135"/>
                  </a:lnTo>
                  <a:cubicBezTo>
                    <a:pt x="10083" y="2038"/>
                    <a:pt x="10152" y="1989"/>
                    <a:pt x="10213" y="1989"/>
                  </a:cubicBezTo>
                  <a:cubicBezTo>
                    <a:pt x="10263" y="1989"/>
                    <a:pt x="10289" y="2020"/>
                    <a:pt x="10289" y="2082"/>
                  </a:cubicBezTo>
                  <a:cubicBezTo>
                    <a:pt x="10289" y="2103"/>
                    <a:pt x="10285" y="2138"/>
                    <a:pt x="10277" y="2188"/>
                  </a:cubicBezTo>
                  <a:lnTo>
                    <a:pt x="10251" y="2341"/>
                  </a:lnTo>
                  <a:lnTo>
                    <a:pt x="10259" y="2341"/>
                  </a:lnTo>
                  <a:cubicBezTo>
                    <a:pt x="10302" y="2235"/>
                    <a:pt x="10352" y="2150"/>
                    <a:pt x="10407" y="2086"/>
                  </a:cubicBezTo>
                  <a:cubicBezTo>
                    <a:pt x="10462" y="2021"/>
                    <a:pt x="10513" y="1989"/>
                    <a:pt x="10561" y="1989"/>
                  </a:cubicBezTo>
                  <a:cubicBezTo>
                    <a:pt x="10618" y="1989"/>
                    <a:pt x="10647" y="2027"/>
                    <a:pt x="10647" y="2102"/>
                  </a:cubicBezTo>
                  <a:cubicBezTo>
                    <a:pt x="10647" y="2126"/>
                    <a:pt x="10644" y="2156"/>
                    <a:pt x="10638" y="2191"/>
                  </a:cubicBezTo>
                  <a:lnTo>
                    <a:pt x="10587" y="2494"/>
                  </a:lnTo>
                  <a:cubicBezTo>
                    <a:pt x="10579" y="2542"/>
                    <a:pt x="10575" y="2573"/>
                    <a:pt x="10575" y="2587"/>
                  </a:cubicBezTo>
                  <a:cubicBezTo>
                    <a:pt x="10575" y="2613"/>
                    <a:pt x="10586" y="2626"/>
                    <a:pt x="10606" y="2626"/>
                  </a:cubicBezTo>
                  <a:cubicBezTo>
                    <a:pt x="10641" y="2626"/>
                    <a:pt x="10693" y="2581"/>
                    <a:pt x="10763" y="2490"/>
                  </a:cubicBezTo>
                  <a:lnTo>
                    <a:pt x="10753" y="2547"/>
                  </a:lnTo>
                  <a:cubicBezTo>
                    <a:pt x="10677" y="2645"/>
                    <a:pt x="10608" y="2693"/>
                    <a:pt x="10547" y="2693"/>
                  </a:cubicBezTo>
                  <a:cubicBezTo>
                    <a:pt x="10497" y="2693"/>
                    <a:pt x="10471" y="2662"/>
                    <a:pt x="10471" y="2599"/>
                  </a:cubicBezTo>
                  <a:cubicBezTo>
                    <a:pt x="10471" y="2579"/>
                    <a:pt x="10475" y="2544"/>
                    <a:pt x="10484" y="2494"/>
                  </a:cubicBezTo>
                  <a:lnTo>
                    <a:pt x="10535" y="2190"/>
                  </a:lnTo>
                  <a:cubicBezTo>
                    <a:pt x="10539" y="2167"/>
                    <a:pt x="10541" y="2147"/>
                    <a:pt x="10541" y="2131"/>
                  </a:cubicBezTo>
                  <a:cubicBezTo>
                    <a:pt x="10541" y="2097"/>
                    <a:pt x="10530" y="2080"/>
                    <a:pt x="10509" y="2080"/>
                  </a:cubicBezTo>
                  <a:cubicBezTo>
                    <a:pt x="10443" y="2080"/>
                    <a:pt x="10350" y="2206"/>
                    <a:pt x="10232" y="2456"/>
                  </a:cubicBezTo>
                  <a:lnTo>
                    <a:pt x="10193" y="2678"/>
                  </a:lnTo>
                  <a:lnTo>
                    <a:pt x="10083" y="2685"/>
                  </a:lnTo>
                  <a:close/>
                  <a:moveTo>
                    <a:pt x="10936" y="1666"/>
                  </a:moveTo>
                  <a:lnTo>
                    <a:pt x="11019" y="1591"/>
                  </a:lnTo>
                  <a:lnTo>
                    <a:pt x="11082" y="1689"/>
                  </a:lnTo>
                  <a:cubicBezTo>
                    <a:pt x="11072" y="1848"/>
                    <a:pt x="11009" y="1928"/>
                    <a:pt x="10892" y="1928"/>
                  </a:cubicBezTo>
                  <a:lnTo>
                    <a:pt x="10914" y="1889"/>
                  </a:lnTo>
                  <a:cubicBezTo>
                    <a:pt x="10965" y="1877"/>
                    <a:pt x="10994" y="1834"/>
                    <a:pt x="11001" y="1759"/>
                  </a:cubicBezTo>
                  <a:lnTo>
                    <a:pt x="10936" y="1666"/>
                  </a:lnTo>
                  <a:close/>
                  <a:moveTo>
                    <a:pt x="11162" y="1666"/>
                  </a:moveTo>
                  <a:lnTo>
                    <a:pt x="11246" y="1591"/>
                  </a:lnTo>
                  <a:lnTo>
                    <a:pt x="11309" y="1689"/>
                  </a:lnTo>
                  <a:cubicBezTo>
                    <a:pt x="11299" y="1848"/>
                    <a:pt x="11236" y="1928"/>
                    <a:pt x="11119" y="1928"/>
                  </a:cubicBezTo>
                  <a:lnTo>
                    <a:pt x="11141" y="1889"/>
                  </a:lnTo>
                  <a:cubicBezTo>
                    <a:pt x="11191" y="1877"/>
                    <a:pt x="11220" y="1834"/>
                    <a:pt x="11227" y="1759"/>
                  </a:cubicBezTo>
                  <a:lnTo>
                    <a:pt x="11162" y="166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23EE075A-734E-4B34-AD32-FDC2C7A49763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Benefits of Intellectual Property Protection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Some people are altruistic; some are not</a:t>
            </a:r>
          </a:p>
          <a:p>
            <a:pPr eaLnBrk="1" hangingPunct="1"/>
            <a:r>
              <a:rPr lang="en-US" altLang="zh-TW" dirty="0" smtClean="0"/>
              <a:t>Allure of wealth can be an incentive for speculative work</a:t>
            </a:r>
          </a:p>
          <a:p>
            <a:pPr eaLnBrk="1" hangingPunct="1"/>
            <a:r>
              <a:rPr lang="en-US" altLang="zh-TW" dirty="0" smtClean="0"/>
              <a:t>Authors of U.S. Constitution recognized benefits to </a:t>
            </a:r>
            <a:r>
              <a:rPr lang="en-US" altLang="zh-TW" i="1" dirty="0" smtClean="0"/>
              <a:t>limited</a:t>
            </a:r>
            <a:r>
              <a:rPr lang="en-US" altLang="zh-TW" dirty="0" smtClean="0"/>
              <a:t> intellectual property protection</a:t>
            </a:r>
          </a:p>
          <a:p>
            <a:pPr eaLnBrk="1" hangingPunct="1"/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FDCBAADA-37AF-4BA0-A617-74FFDCAF0625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Limits to Intellectual Property Protection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Giving creators rights to their inventions stimulates creativity</a:t>
            </a:r>
          </a:p>
          <a:p>
            <a:pPr eaLnBrk="1" hangingPunct="1"/>
            <a:r>
              <a:rPr lang="en-US" altLang="zh-TW" dirty="0" smtClean="0"/>
              <a:t>Society benefits most when inventions in public domain</a:t>
            </a:r>
          </a:p>
          <a:p>
            <a:pPr eaLnBrk="1" hangingPunct="1"/>
            <a:r>
              <a:rPr lang="en-US" altLang="zh-TW" dirty="0" smtClean="0"/>
              <a:t>Congress has struck compromise by giving authors and inventors rights for a limited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524000"/>
          </a:xfrm>
        </p:spPr>
        <p:txBody>
          <a:bodyPr/>
          <a:lstStyle/>
          <a:p>
            <a:pPr eaLnBrk="1" hangingPunct="1"/>
            <a:r>
              <a:rPr lang="en-US" altLang="zh-TW" smtClean="0"/>
              <a:t>Prices Fall When Works Become Public Domain</a:t>
            </a:r>
          </a:p>
        </p:txBody>
      </p:sp>
      <p:sp>
        <p:nvSpPr>
          <p:cNvPr id="1741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E7CA14DD-E5F3-4FE5-952C-91D3F13BF3BE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3016250" y="5776913"/>
            <a:ext cx="5410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TW" sz="900"/>
              <a:t>Table from “Letter to The Honorable Senator Spencer Abraham,” by Randolph P. Luck from LUCK’S MUSIC LIBRARY. Copyright © 1996 by Randolph P. Luck. Reprinted with permission. </a:t>
            </a:r>
          </a:p>
        </p:txBody>
      </p:sp>
      <p:pic>
        <p:nvPicPr>
          <p:cNvPr id="17413" name="Picture 8" descr="Table_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7924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>
            <a:hlinkClick r:id="rId3" tooltip="Ravel's Daphnis et Chloe Suite no.1"/>
          </p:cNvPr>
          <p:cNvSpPr/>
          <p:nvPr/>
        </p:nvSpPr>
        <p:spPr bwMode="auto">
          <a:xfrm>
            <a:off x="1545770" y="2449003"/>
            <a:ext cx="2569029" cy="252000"/>
          </a:xfrm>
          <a:prstGeom prst="roundRect">
            <a:avLst/>
          </a:prstGeom>
          <a:solidFill>
            <a:schemeClr val="bg1">
              <a:alpha val="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>
            <a:hlinkClick r:id="rId4" tooltip="Ravel's Mother Goose Suite"/>
          </p:cNvPr>
          <p:cNvSpPr/>
          <p:nvPr/>
        </p:nvSpPr>
        <p:spPr bwMode="auto">
          <a:xfrm>
            <a:off x="1545770" y="2743200"/>
            <a:ext cx="2569029" cy="252000"/>
          </a:xfrm>
          <a:prstGeom prst="roundRect">
            <a:avLst/>
          </a:prstGeom>
          <a:solidFill>
            <a:schemeClr val="bg1">
              <a:alpha val="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479FEBC5-7484-430A-9380-C79DB73C18B3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6096000"/>
          </a:xfrm>
        </p:spPr>
        <p:txBody>
          <a:bodyPr/>
          <a:lstStyle/>
          <a:p>
            <a:pPr eaLnBrk="1" hangingPunct="1"/>
            <a:r>
              <a:rPr lang="en-US" altLang="zh-TW" smtClean="0"/>
              <a:t>4.3 Protecting Intellectual Property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048627AE-8D8B-4503-AE65-3424845B4697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Trade Secret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Confidential piece of intellectual property that gives company a competitive advantage</a:t>
            </a:r>
          </a:p>
          <a:p>
            <a:pPr eaLnBrk="1" hangingPunct="1"/>
            <a:r>
              <a:rPr lang="en-US" altLang="zh-TW" sz="2800" smtClean="0"/>
              <a:t>Never expires</a:t>
            </a:r>
          </a:p>
          <a:p>
            <a:pPr eaLnBrk="1" hangingPunct="1"/>
            <a:r>
              <a:rPr lang="en-US" altLang="zh-TW" sz="2800" smtClean="0"/>
              <a:t>Not appropriate for all intellectual properties</a:t>
            </a:r>
          </a:p>
          <a:p>
            <a:pPr eaLnBrk="1" hangingPunct="1"/>
            <a:r>
              <a:rPr lang="en-US" altLang="zh-TW" sz="2800" smtClean="0"/>
              <a:t>Reverse engineering allowed</a:t>
            </a:r>
          </a:p>
          <a:p>
            <a:pPr eaLnBrk="1" hangingPunct="1"/>
            <a:r>
              <a:rPr lang="en-US" altLang="zh-TW" sz="2800" smtClean="0"/>
              <a:t>May be compromised when employees leave firm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6C00EAB7-B955-4144-A34B-49DA368E10C2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Trademark,  Service Mark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Trademark: Identifies goods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Service mark: Identifies services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Company can establish a “brand name”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Does not expire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If brand name becomes common noun, trademark may be lost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Companies advertise to protect their trademarks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Companies also protect trademarks by contacting those who misuse them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F3C0E84F-676A-4CE5-A181-B9B3EC4AED5E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2590800" y="5289550"/>
            <a:ext cx="59436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900"/>
              <a:t>Screenshot by Xerox. Copyright © 2012 by Xerox Corporation. All rights reserved. Reprinted with permission.</a:t>
            </a:r>
          </a:p>
        </p:txBody>
      </p:sp>
      <p:pic>
        <p:nvPicPr>
          <p:cNvPr id="21508" name="Picture 4" descr="Fig-4.0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762000"/>
            <a:ext cx="702945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762000" y="5638800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/>
              <a:t>Xerox Corporation ran this advertisement as part of its campaign to protect its trademark</a:t>
            </a:r>
            <a:endParaRPr lang="zh-TW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2F88C498-C005-4D35-8183-5943068D15CC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Chapter Overview (1/2)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zh-TW" smtClean="0"/>
              <a:t>Introduction</a:t>
            </a:r>
          </a:p>
          <a:p>
            <a:pPr eaLnBrk="1" hangingPunct="1"/>
            <a:r>
              <a:rPr lang="en-US" altLang="zh-TW" smtClean="0"/>
              <a:t>Intellectual property rights</a:t>
            </a:r>
          </a:p>
          <a:p>
            <a:pPr eaLnBrk="1" hangingPunct="1"/>
            <a:r>
              <a:rPr lang="en-US" altLang="zh-TW" smtClean="0"/>
              <a:t>Protecting intellectual property</a:t>
            </a:r>
          </a:p>
          <a:p>
            <a:pPr eaLnBrk="1" hangingPunct="1"/>
            <a:r>
              <a:rPr lang="en-US" altLang="zh-TW" smtClean="0"/>
              <a:t>Fair use</a:t>
            </a:r>
          </a:p>
          <a:p>
            <a:pPr eaLnBrk="1" hangingPunct="1"/>
            <a:r>
              <a:rPr lang="en-US" altLang="zh-TW" smtClean="0"/>
              <a:t>New restrictions on use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C91904C5-AAEE-4B53-BA18-D58640A948C8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Patent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public document that provides detailed description of invention</a:t>
            </a:r>
          </a:p>
          <a:p>
            <a:pPr eaLnBrk="1" hangingPunct="1"/>
            <a:r>
              <a:rPr lang="en-US" altLang="zh-TW" smtClean="0"/>
              <a:t>Provides owner with exclusive right to the invention</a:t>
            </a:r>
          </a:p>
          <a:p>
            <a:pPr eaLnBrk="1" hangingPunct="1"/>
            <a:r>
              <a:rPr lang="en-US" altLang="zh-TW" smtClean="0"/>
              <a:t>Owner can prevent others from making, using, or selling invention for 20 years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7E4477A6-2E5B-45AC-88B2-5418691AB504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Copyright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Provides owner of an original work five rights</a:t>
            </a:r>
          </a:p>
          <a:p>
            <a:pPr lvl="1" eaLnBrk="1" hangingPunct="1"/>
            <a:r>
              <a:rPr lang="en-US" altLang="zh-TW" sz="2600" smtClean="0"/>
              <a:t>Reproduction</a:t>
            </a:r>
          </a:p>
          <a:p>
            <a:pPr lvl="1" eaLnBrk="1" hangingPunct="1"/>
            <a:r>
              <a:rPr lang="en-US" altLang="zh-TW" sz="2600" smtClean="0"/>
              <a:t>Distribution</a:t>
            </a:r>
          </a:p>
          <a:p>
            <a:pPr lvl="1" eaLnBrk="1" hangingPunct="1"/>
            <a:r>
              <a:rPr lang="en-US" altLang="zh-TW" sz="2600" smtClean="0"/>
              <a:t>Public display</a:t>
            </a:r>
          </a:p>
          <a:p>
            <a:pPr lvl="1" eaLnBrk="1" hangingPunct="1"/>
            <a:r>
              <a:rPr lang="en-US" altLang="zh-TW" sz="2600" smtClean="0"/>
              <a:t>Public performance</a:t>
            </a:r>
          </a:p>
          <a:p>
            <a:pPr lvl="1" eaLnBrk="1" hangingPunct="1"/>
            <a:r>
              <a:rPr lang="en-US" altLang="zh-TW" sz="2600" smtClean="0"/>
              <a:t>Production of derivative works</a:t>
            </a:r>
          </a:p>
          <a:p>
            <a:pPr eaLnBrk="1" hangingPunct="1"/>
            <a:r>
              <a:rPr lang="en-US" altLang="zh-TW" sz="2800" smtClean="0"/>
              <a:t>Copyright-related industries represent 5% of U.S. gross domestic product (&gt; $500 billion/yr)</a:t>
            </a:r>
          </a:p>
          <a:p>
            <a:pPr eaLnBrk="1" hangingPunct="1"/>
            <a:r>
              <a:rPr lang="en-US" altLang="zh-TW" sz="2800" smtClean="0"/>
              <a:t>Copyright protection has expanded greatly since 1790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AB65871E-A418-4657-BC60-6BE146C58DBC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Key Court Cases and Legislation (PP. 173-174)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495800"/>
          </a:xfrm>
        </p:spPr>
        <p:txBody>
          <a:bodyPr/>
          <a:lstStyle/>
          <a:p>
            <a:pPr eaLnBrk="1" hangingPunct="1"/>
            <a:r>
              <a:rPr lang="en-US" altLang="zh-TW" i="1" dirty="0" smtClean="0"/>
              <a:t>Gershwin Publishing Corporation v. Columbia Artists Management, Inc.</a:t>
            </a:r>
          </a:p>
          <a:p>
            <a:pPr eaLnBrk="1" hangingPunct="1"/>
            <a:r>
              <a:rPr lang="en-US" altLang="zh-TW" i="1" dirty="0" smtClean="0"/>
              <a:t>Basic Books v. Kinko’s Graphics Corporation</a:t>
            </a:r>
            <a:r>
              <a:rPr lang="zh-TW" altLang="en-US" sz="2800" dirty="0" smtClean="0">
                <a:solidFill>
                  <a:srgbClr val="18A6C1"/>
                </a:solidFill>
              </a:rPr>
              <a:t> </a:t>
            </a:r>
            <a:r>
              <a:rPr lang="en-US" altLang="zh-TW" sz="2800" dirty="0" smtClean="0">
                <a:solidFill>
                  <a:srgbClr val="18A6C1"/>
                </a:solidFill>
              </a:rPr>
              <a:t>(</a:t>
            </a:r>
            <a:r>
              <a:rPr lang="en-US" altLang="zh-TW" sz="2800" dirty="0" err="1" smtClean="0">
                <a:solidFill>
                  <a:srgbClr val="18A6C1"/>
                </a:solidFill>
              </a:rPr>
              <a:t>Kinko</a:t>
            </a:r>
            <a:r>
              <a:rPr lang="en-US" altLang="zh-TW" sz="2800" dirty="0" smtClean="0">
                <a:solidFill>
                  <a:srgbClr val="18A6C1"/>
                </a:solidFill>
              </a:rPr>
              <a:t> needed to pay US$510,000 to a group of 8 publishers. </a:t>
            </a:r>
            <a:r>
              <a:rPr lang="en-US" altLang="zh-TW" sz="2800" dirty="0" err="1" smtClean="0">
                <a:solidFill>
                  <a:srgbClr val="18A6C1"/>
                </a:solidFill>
              </a:rPr>
              <a:t>Kinko</a:t>
            </a:r>
            <a:r>
              <a:rPr lang="en-US" altLang="zh-TW" sz="2800" dirty="0" smtClean="0">
                <a:solidFill>
                  <a:srgbClr val="18A6C1"/>
                </a:solidFill>
              </a:rPr>
              <a:t> got out of the “Professor Publishing” business)</a:t>
            </a:r>
          </a:p>
          <a:p>
            <a:pPr eaLnBrk="1" hangingPunct="1"/>
            <a:r>
              <a:rPr lang="en-US" altLang="zh-TW" dirty="0" smtClean="0"/>
              <a:t>Davey Jones Locker</a:t>
            </a:r>
          </a:p>
          <a:p>
            <a:pPr eaLnBrk="1" hangingPunct="1"/>
            <a:r>
              <a:rPr lang="en-US" altLang="zh-TW" dirty="0" smtClean="0"/>
              <a:t>No Electronic Theft Act (1994)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群組 110"/>
          <p:cNvGrpSpPr/>
          <p:nvPr/>
        </p:nvGrpSpPr>
        <p:grpSpPr>
          <a:xfrm>
            <a:off x="784162" y="2173288"/>
            <a:ext cx="7775576" cy="2438400"/>
            <a:chOff x="784162" y="2173288"/>
            <a:chExt cx="7775576" cy="2438400"/>
          </a:xfrm>
        </p:grpSpPr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784162" y="4110038"/>
              <a:ext cx="1473200" cy="501650"/>
            </a:xfrm>
            <a:custGeom>
              <a:avLst/>
              <a:gdLst/>
              <a:ahLst/>
              <a:cxnLst>
                <a:cxn ang="0">
                  <a:pos x="0" y="316"/>
                </a:cxn>
                <a:cxn ang="0">
                  <a:pos x="928" y="316"/>
                </a:cxn>
                <a:cxn ang="0">
                  <a:pos x="928" y="0"/>
                </a:cxn>
              </a:cxnLst>
              <a:rect l="0" t="0" r="r" b="b"/>
              <a:pathLst>
                <a:path w="928" h="316">
                  <a:moveTo>
                    <a:pt x="0" y="316"/>
                  </a:moveTo>
                  <a:lnTo>
                    <a:pt x="928" y="316"/>
                  </a:lnTo>
                  <a:lnTo>
                    <a:pt x="928" y="0"/>
                  </a:lnTo>
                </a:path>
              </a:pathLst>
            </a:custGeom>
            <a:noFill/>
            <a:ln w="22225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2257362" y="3598863"/>
              <a:ext cx="2781300" cy="511175"/>
            </a:xfrm>
            <a:custGeom>
              <a:avLst/>
              <a:gdLst/>
              <a:ahLst/>
              <a:cxnLst>
                <a:cxn ang="0">
                  <a:pos x="0" y="322"/>
                </a:cxn>
                <a:cxn ang="0">
                  <a:pos x="1752" y="322"/>
                </a:cxn>
                <a:cxn ang="0">
                  <a:pos x="1752" y="0"/>
                </a:cxn>
              </a:cxnLst>
              <a:rect l="0" t="0" r="r" b="b"/>
              <a:pathLst>
                <a:path w="1752" h="322">
                  <a:moveTo>
                    <a:pt x="0" y="322"/>
                  </a:moveTo>
                  <a:lnTo>
                    <a:pt x="1752" y="322"/>
                  </a:lnTo>
                  <a:lnTo>
                    <a:pt x="1752" y="0"/>
                  </a:lnTo>
                </a:path>
              </a:pathLst>
            </a:custGeom>
            <a:noFill/>
            <a:ln w="22225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38662" y="2901950"/>
              <a:ext cx="2398713" cy="696913"/>
            </a:xfrm>
            <a:custGeom>
              <a:avLst/>
              <a:gdLst/>
              <a:ahLst/>
              <a:cxnLst>
                <a:cxn ang="0">
                  <a:pos x="0" y="439"/>
                </a:cxn>
                <a:cxn ang="0">
                  <a:pos x="1511" y="439"/>
                </a:cxn>
                <a:cxn ang="0">
                  <a:pos x="1511" y="0"/>
                </a:cxn>
              </a:cxnLst>
              <a:rect l="0" t="0" r="r" b="b"/>
              <a:pathLst>
                <a:path w="1511" h="439">
                  <a:moveTo>
                    <a:pt x="0" y="439"/>
                  </a:moveTo>
                  <a:lnTo>
                    <a:pt x="1511" y="439"/>
                  </a:lnTo>
                  <a:lnTo>
                    <a:pt x="1511" y="0"/>
                  </a:lnTo>
                </a:path>
              </a:pathLst>
            </a:custGeom>
            <a:noFill/>
            <a:ln w="22225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7437375" y="2173288"/>
              <a:ext cx="1122363" cy="727075"/>
            </a:xfrm>
            <a:custGeom>
              <a:avLst/>
              <a:gdLst/>
              <a:ahLst/>
              <a:cxnLst>
                <a:cxn ang="0">
                  <a:pos x="0" y="458"/>
                </a:cxn>
                <a:cxn ang="0">
                  <a:pos x="496" y="458"/>
                </a:cxn>
                <a:cxn ang="0">
                  <a:pos x="496" y="0"/>
                </a:cxn>
                <a:cxn ang="0">
                  <a:pos x="707" y="0"/>
                </a:cxn>
              </a:cxnLst>
              <a:rect l="0" t="0" r="r" b="b"/>
              <a:pathLst>
                <a:path w="707" h="458">
                  <a:moveTo>
                    <a:pt x="0" y="458"/>
                  </a:moveTo>
                  <a:lnTo>
                    <a:pt x="496" y="458"/>
                  </a:lnTo>
                  <a:lnTo>
                    <a:pt x="496" y="0"/>
                  </a:lnTo>
                  <a:lnTo>
                    <a:pt x="707" y="0"/>
                  </a:lnTo>
                </a:path>
              </a:pathLst>
            </a:custGeom>
            <a:noFill/>
            <a:ln w="22225" cap="flat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Copyright Creep</a:t>
            </a: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90F7B31D-4EC5-4624-A1E6-E98065420C6B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1028" name="AutoShape 4"/>
          <p:cNvSpPr>
            <a:spLocks noChangeAspect="1" noChangeArrowheads="1" noTextEdit="1"/>
          </p:cNvSpPr>
          <p:nvPr/>
        </p:nvSpPr>
        <p:spPr bwMode="auto">
          <a:xfrm>
            <a:off x="276162" y="1905000"/>
            <a:ext cx="83851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58725" y="1939925"/>
            <a:ext cx="11588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93662" y="4521200"/>
            <a:ext cx="236538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28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50825" y="4581525"/>
            <a:ext cx="1111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593662" y="4021138"/>
            <a:ext cx="236538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42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750825" y="4081463"/>
            <a:ext cx="1111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593662" y="3508375"/>
            <a:ext cx="236538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56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750825" y="3568700"/>
            <a:ext cx="1111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593662" y="2813050"/>
            <a:ext cx="236538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75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750825" y="2873375"/>
            <a:ext cx="1111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93662" y="2085975"/>
            <a:ext cx="236538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95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750825" y="2146300"/>
            <a:ext cx="1111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 rot="16200000">
            <a:off x="-333090" y="3626629"/>
            <a:ext cx="152330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3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Years of Protection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 rot="16200000">
            <a:off x="361887" y="2452688"/>
            <a:ext cx="127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3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7388162" y="3759200"/>
            <a:ext cx="13176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Automatic renewal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8548625" y="3759200"/>
            <a:ext cx="1111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45" name="Line 21"/>
          <p:cNvSpPr>
            <a:spLocks noChangeShapeType="1"/>
          </p:cNvSpPr>
          <p:nvPr/>
        </p:nvSpPr>
        <p:spPr bwMode="auto">
          <a:xfrm>
            <a:off x="2255775" y="5446713"/>
            <a:ext cx="1588" cy="85725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>
            <a:off x="5038662" y="5446713"/>
            <a:ext cx="1588" cy="85725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auto">
          <a:xfrm>
            <a:off x="7435787" y="5446713"/>
            <a:ext cx="1588" cy="85725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48" name="Line 24"/>
          <p:cNvSpPr>
            <a:spLocks noChangeShapeType="1"/>
          </p:cNvSpPr>
          <p:nvPr/>
        </p:nvSpPr>
        <p:spPr bwMode="auto">
          <a:xfrm>
            <a:off x="8224775" y="5446713"/>
            <a:ext cx="1588" cy="85725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49" name="Line 25"/>
          <p:cNvSpPr>
            <a:spLocks noChangeShapeType="1"/>
          </p:cNvSpPr>
          <p:nvPr/>
        </p:nvSpPr>
        <p:spPr bwMode="auto">
          <a:xfrm flipH="1" flipV="1">
            <a:off x="782575" y="2171700"/>
            <a:ext cx="87313" cy="1588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 flipH="1" flipV="1">
            <a:off x="782575" y="2900363"/>
            <a:ext cx="87313" cy="1588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51" name="Line 27"/>
          <p:cNvSpPr>
            <a:spLocks noChangeShapeType="1"/>
          </p:cNvSpPr>
          <p:nvPr/>
        </p:nvSpPr>
        <p:spPr bwMode="auto">
          <a:xfrm flipH="1">
            <a:off x="782575" y="3598863"/>
            <a:ext cx="87313" cy="1588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 flipH="1">
            <a:off x="782575" y="4110038"/>
            <a:ext cx="87313" cy="1588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 flipH="1" flipV="1">
            <a:off x="782575" y="4611688"/>
            <a:ext cx="119063" cy="1588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>
            <a:off x="779400" y="5532438"/>
            <a:ext cx="8064000" cy="0"/>
          </a:xfrm>
          <a:prstGeom prst="line">
            <a:avLst/>
          </a:prstGeom>
          <a:noFill/>
          <a:ln w="17463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55" name="Line 31"/>
          <p:cNvSpPr>
            <a:spLocks noChangeShapeType="1"/>
          </p:cNvSpPr>
          <p:nvPr/>
        </p:nvSpPr>
        <p:spPr bwMode="auto">
          <a:xfrm flipV="1">
            <a:off x="782575" y="1914525"/>
            <a:ext cx="1588" cy="3624263"/>
          </a:xfrm>
          <a:prstGeom prst="line">
            <a:avLst/>
          </a:prstGeom>
          <a:noFill/>
          <a:ln w="17463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6611875" y="4025900"/>
            <a:ext cx="1354138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Computer software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7800912" y="4025900"/>
            <a:ext cx="1111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auto">
          <a:xfrm>
            <a:off x="5907025" y="4352925"/>
            <a:ext cx="1096963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Motion pictures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59" name="Rectangle 35"/>
          <p:cNvSpPr>
            <a:spLocks noChangeArrowheads="1"/>
          </p:cNvSpPr>
          <p:nvPr/>
        </p:nvSpPr>
        <p:spPr bwMode="auto">
          <a:xfrm>
            <a:off x="6864287" y="4352925"/>
            <a:ext cx="1111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auto">
          <a:xfrm>
            <a:off x="5662550" y="4554538"/>
            <a:ext cx="12573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Sound recordings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61" name="Rectangle 37"/>
          <p:cNvSpPr>
            <a:spLocks noChangeArrowheads="1"/>
          </p:cNvSpPr>
          <p:nvPr/>
        </p:nvSpPr>
        <p:spPr bwMode="auto">
          <a:xfrm>
            <a:off x="6767450" y="4554538"/>
            <a:ext cx="1111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62" name="Rectangle 38"/>
          <p:cNvSpPr>
            <a:spLocks noChangeArrowheads="1"/>
          </p:cNvSpPr>
          <p:nvPr/>
        </p:nvSpPr>
        <p:spPr bwMode="auto">
          <a:xfrm>
            <a:off x="5289487" y="4752975"/>
            <a:ext cx="1493838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Corporate authorship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63" name="Rectangle 39"/>
          <p:cNvSpPr>
            <a:spLocks noChangeArrowheads="1"/>
          </p:cNvSpPr>
          <p:nvPr/>
        </p:nvSpPr>
        <p:spPr bwMode="auto">
          <a:xfrm>
            <a:off x="6615050" y="4752975"/>
            <a:ext cx="1111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4495737" y="5049838"/>
            <a:ext cx="169863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A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4589400" y="5049838"/>
            <a:ext cx="1068388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ll literary works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5522850" y="5049838"/>
            <a:ext cx="1111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67" name="Rectangle 43"/>
          <p:cNvSpPr>
            <a:spLocks noChangeArrowheads="1"/>
          </p:cNvSpPr>
          <p:nvPr/>
        </p:nvSpPr>
        <p:spPr bwMode="auto">
          <a:xfrm>
            <a:off x="3459100" y="4660900"/>
            <a:ext cx="928688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Photographs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auto">
          <a:xfrm>
            <a:off x="4259200" y="4660900"/>
            <a:ext cx="1111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auto">
          <a:xfrm>
            <a:off x="2376425" y="4897438"/>
            <a:ext cx="90805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Sheet music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auto">
          <a:xfrm>
            <a:off x="3151125" y="4897438"/>
            <a:ext cx="1111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1365187" y="5014913"/>
            <a:ext cx="4572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Prints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auto">
          <a:xfrm>
            <a:off x="1723962" y="5014913"/>
            <a:ext cx="1111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auto">
          <a:xfrm>
            <a:off x="1019112" y="5299075"/>
            <a:ext cx="48895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Books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1411225" y="5299075"/>
            <a:ext cx="1111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75" name="Rectangle 51"/>
          <p:cNvSpPr>
            <a:spLocks noChangeArrowheads="1"/>
          </p:cNvSpPr>
          <p:nvPr/>
        </p:nvSpPr>
        <p:spPr bwMode="auto">
          <a:xfrm>
            <a:off x="627000" y="5562600"/>
            <a:ext cx="404813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1790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auto">
          <a:xfrm>
            <a:off x="941325" y="5562600"/>
            <a:ext cx="1111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2097025" y="5562600"/>
            <a:ext cx="404813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1831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78" name="Rectangle 54"/>
          <p:cNvSpPr>
            <a:spLocks noChangeArrowheads="1"/>
          </p:cNvSpPr>
          <p:nvPr/>
        </p:nvSpPr>
        <p:spPr bwMode="auto">
          <a:xfrm>
            <a:off x="2411350" y="5562600"/>
            <a:ext cx="1111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auto">
          <a:xfrm>
            <a:off x="4878325" y="5562600"/>
            <a:ext cx="404813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1909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auto">
          <a:xfrm>
            <a:off x="5192650" y="5562600"/>
            <a:ext cx="1111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81" name="Rectangle 57"/>
          <p:cNvSpPr>
            <a:spLocks noChangeArrowheads="1"/>
          </p:cNvSpPr>
          <p:nvPr/>
        </p:nvSpPr>
        <p:spPr bwMode="auto">
          <a:xfrm>
            <a:off x="7277037" y="5562600"/>
            <a:ext cx="404813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1976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82" name="Rectangle 58"/>
          <p:cNvSpPr>
            <a:spLocks noChangeArrowheads="1"/>
          </p:cNvSpPr>
          <p:nvPr/>
        </p:nvSpPr>
        <p:spPr bwMode="auto">
          <a:xfrm>
            <a:off x="7591362" y="5562600"/>
            <a:ext cx="1111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83" name="Rectangle 59"/>
          <p:cNvSpPr>
            <a:spLocks noChangeArrowheads="1"/>
          </p:cNvSpPr>
          <p:nvPr/>
        </p:nvSpPr>
        <p:spPr bwMode="auto">
          <a:xfrm>
            <a:off x="8069200" y="5562600"/>
            <a:ext cx="404813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1998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auto">
          <a:xfrm>
            <a:off x="8383525" y="5562600"/>
            <a:ext cx="1111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79" name="直線單箭頭接點 78"/>
          <p:cNvCxnSpPr/>
          <p:nvPr/>
        </p:nvCxnSpPr>
        <p:spPr bwMode="auto">
          <a:xfrm flipH="1" flipV="1">
            <a:off x="7886700" y="2907506"/>
            <a:ext cx="173831" cy="842964"/>
          </a:xfrm>
          <a:prstGeom prst="straightConnector1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80" name="直線單箭頭接點 79"/>
          <p:cNvCxnSpPr/>
          <p:nvPr/>
        </p:nvCxnSpPr>
        <p:spPr bwMode="auto">
          <a:xfrm flipH="1" flipV="1">
            <a:off x="6879432" y="3602831"/>
            <a:ext cx="116681" cy="426244"/>
          </a:xfrm>
          <a:prstGeom prst="straightConnector1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85" name="直線單箭頭接點 84"/>
          <p:cNvCxnSpPr/>
          <p:nvPr/>
        </p:nvCxnSpPr>
        <p:spPr bwMode="auto">
          <a:xfrm flipV="1">
            <a:off x="5038662" y="4114800"/>
            <a:ext cx="0" cy="914400"/>
          </a:xfrm>
          <a:prstGeom prst="straightConnector1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75" name="直線單箭頭接點 74"/>
          <p:cNvCxnSpPr/>
          <p:nvPr/>
        </p:nvCxnSpPr>
        <p:spPr bwMode="auto">
          <a:xfrm flipH="1" flipV="1">
            <a:off x="5043488" y="4121944"/>
            <a:ext cx="261937" cy="645319"/>
          </a:xfrm>
          <a:prstGeom prst="straightConnector1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76" name="直線單箭頭接點 75"/>
          <p:cNvCxnSpPr/>
          <p:nvPr/>
        </p:nvCxnSpPr>
        <p:spPr bwMode="auto">
          <a:xfrm flipH="1" flipV="1">
            <a:off x="5045869" y="4119563"/>
            <a:ext cx="838200" cy="254794"/>
          </a:xfrm>
          <a:prstGeom prst="straightConnector1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84" name="直線單箭頭接點 83"/>
          <p:cNvCxnSpPr/>
          <p:nvPr/>
        </p:nvCxnSpPr>
        <p:spPr bwMode="auto">
          <a:xfrm flipH="1" flipV="1">
            <a:off x="5041107" y="4119563"/>
            <a:ext cx="595312" cy="492918"/>
          </a:xfrm>
          <a:prstGeom prst="straightConnector1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89" name="直線單箭頭接點 88"/>
          <p:cNvCxnSpPr/>
          <p:nvPr/>
        </p:nvCxnSpPr>
        <p:spPr bwMode="auto">
          <a:xfrm flipV="1">
            <a:off x="3843338" y="4119563"/>
            <a:ext cx="466725" cy="519113"/>
          </a:xfrm>
          <a:prstGeom prst="straightConnector1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90" name="直線單箭頭接點 89"/>
          <p:cNvCxnSpPr/>
          <p:nvPr/>
        </p:nvCxnSpPr>
        <p:spPr bwMode="auto">
          <a:xfrm flipH="1" flipV="1">
            <a:off x="2374106" y="4117181"/>
            <a:ext cx="240507" cy="766764"/>
          </a:xfrm>
          <a:prstGeom prst="straightConnector1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91" name="直線單箭頭接點 90"/>
          <p:cNvCxnSpPr/>
          <p:nvPr/>
        </p:nvCxnSpPr>
        <p:spPr bwMode="auto">
          <a:xfrm flipH="1" flipV="1">
            <a:off x="995363" y="4629150"/>
            <a:ext cx="347662" cy="385763"/>
          </a:xfrm>
          <a:prstGeom prst="straightConnector1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92" name="直線單箭頭接點 91"/>
          <p:cNvCxnSpPr/>
          <p:nvPr/>
        </p:nvCxnSpPr>
        <p:spPr bwMode="auto">
          <a:xfrm flipH="1" flipV="1">
            <a:off x="797719" y="4633913"/>
            <a:ext cx="328612" cy="654843"/>
          </a:xfrm>
          <a:prstGeom prst="straightConnector1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sp>
        <p:nvSpPr>
          <p:cNvPr id="113" name="Freeform 71"/>
          <p:cNvSpPr>
            <a:spLocks/>
          </p:cNvSpPr>
          <p:nvPr/>
        </p:nvSpPr>
        <p:spPr bwMode="auto">
          <a:xfrm>
            <a:off x="784162" y="4102894"/>
            <a:ext cx="1473200" cy="508794"/>
          </a:xfrm>
          <a:custGeom>
            <a:avLst/>
            <a:gdLst/>
            <a:ahLst/>
            <a:cxnLst>
              <a:cxn ang="0">
                <a:pos x="0" y="316"/>
              </a:cxn>
              <a:cxn ang="0">
                <a:pos x="928" y="316"/>
              </a:cxn>
              <a:cxn ang="0">
                <a:pos x="928" y="0"/>
              </a:cxn>
            </a:cxnLst>
            <a:rect l="0" t="0" r="r" b="b"/>
            <a:pathLst>
              <a:path w="928" h="316">
                <a:moveTo>
                  <a:pt x="0" y="316"/>
                </a:moveTo>
                <a:lnTo>
                  <a:pt x="928" y="316"/>
                </a:lnTo>
                <a:lnTo>
                  <a:pt x="928" y="0"/>
                </a:lnTo>
              </a:path>
            </a:pathLst>
          </a:custGeom>
          <a:noFill/>
          <a:ln w="22225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14" name="Freeform 72"/>
          <p:cNvSpPr>
            <a:spLocks/>
          </p:cNvSpPr>
          <p:nvPr/>
        </p:nvSpPr>
        <p:spPr bwMode="auto">
          <a:xfrm>
            <a:off x="2257362" y="3590925"/>
            <a:ext cx="2781300" cy="519113"/>
          </a:xfrm>
          <a:custGeom>
            <a:avLst/>
            <a:gdLst/>
            <a:ahLst/>
            <a:cxnLst>
              <a:cxn ang="0">
                <a:pos x="0" y="322"/>
              </a:cxn>
              <a:cxn ang="0">
                <a:pos x="1752" y="322"/>
              </a:cxn>
              <a:cxn ang="0">
                <a:pos x="1752" y="0"/>
              </a:cxn>
            </a:cxnLst>
            <a:rect l="0" t="0" r="r" b="b"/>
            <a:pathLst>
              <a:path w="1752" h="322">
                <a:moveTo>
                  <a:pt x="0" y="322"/>
                </a:moveTo>
                <a:lnTo>
                  <a:pt x="1752" y="322"/>
                </a:lnTo>
                <a:lnTo>
                  <a:pt x="1752" y="0"/>
                </a:lnTo>
              </a:path>
            </a:pathLst>
          </a:custGeom>
          <a:noFill/>
          <a:ln w="22225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15" name="Freeform 73"/>
          <p:cNvSpPr>
            <a:spLocks/>
          </p:cNvSpPr>
          <p:nvPr/>
        </p:nvSpPr>
        <p:spPr bwMode="auto">
          <a:xfrm>
            <a:off x="5038662" y="2893220"/>
            <a:ext cx="2398713" cy="705644"/>
          </a:xfrm>
          <a:custGeom>
            <a:avLst/>
            <a:gdLst/>
            <a:ahLst/>
            <a:cxnLst>
              <a:cxn ang="0">
                <a:pos x="0" y="439"/>
              </a:cxn>
              <a:cxn ang="0">
                <a:pos x="1511" y="439"/>
              </a:cxn>
              <a:cxn ang="0">
                <a:pos x="1511" y="0"/>
              </a:cxn>
            </a:cxnLst>
            <a:rect l="0" t="0" r="r" b="b"/>
            <a:pathLst>
              <a:path w="1511" h="439">
                <a:moveTo>
                  <a:pt x="0" y="439"/>
                </a:moveTo>
                <a:lnTo>
                  <a:pt x="1511" y="439"/>
                </a:lnTo>
                <a:lnTo>
                  <a:pt x="1511" y="0"/>
                </a:lnTo>
              </a:path>
            </a:pathLst>
          </a:custGeom>
          <a:noFill/>
          <a:ln w="22225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6" name="Freeform 74"/>
          <p:cNvSpPr>
            <a:spLocks/>
          </p:cNvSpPr>
          <p:nvPr/>
        </p:nvSpPr>
        <p:spPr bwMode="auto">
          <a:xfrm>
            <a:off x="7437375" y="2173288"/>
            <a:ext cx="1122363" cy="727075"/>
          </a:xfrm>
          <a:custGeom>
            <a:avLst/>
            <a:gdLst/>
            <a:ahLst/>
            <a:cxnLst>
              <a:cxn ang="0">
                <a:pos x="0" y="458"/>
              </a:cxn>
              <a:cxn ang="0">
                <a:pos x="496" y="458"/>
              </a:cxn>
              <a:cxn ang="0">
                <a:pos x="496" y="0"/>
              </a:cxn>
              <a:cxn ang="0">
                <a:pos x="707" y="0"/>
              </a:cxn>
            </a:cxnLst>
            <a:rect l="0" t="0" r="r" b="b"/>
            <a:pathLst>
              <a:path w="707" h="458">
                <a:moveTo>
                  <a:pt x="0" y="458"/>
                </a:moveTo>
                <a:lnTo>
                  <a:pt x="496" y="458"/>
                </a:lnTo>
                <a:lnTo>
                  <a:pt x="496" y="0"/>
                </a:lnTo>
                <a:lnTo>
                  <a:pt x="707" y="0"/>
                </a:lnTo>
              </a:path>
            </a:pathLst>
          </a:custGeom>
          <a:noFill/>
          <a:ln w="22225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  <p:bldP spid="115" grpId="0" animBg="1"/>
      <p:bldP spid="1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3828B76D-2B04-4B2E-BF75-0574C2DA8651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Copyright Creep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Since 1790, protection for books extended from 28 years to 95 years or more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Some suggested latest extension done to prevent Disney characters from becoming public domain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Group of petitioners challenged the Copyright Term Extension Act of 1998, arguing Congress exceeded Constitutional power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U.S. Supreme Court</a:t>
            </a:r>
            <a:r>
              <a:rPr lang="en-US" altLang="zh-TW" sz="2400" dirty="0" smtClean="0"/>
              <a:t> (Copyright Term Extension Act)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CTEA does not create perpetual copyrights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CTEA is constitutional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096000"/>
          </a:xfrm>
        </p:spPr>
        <p:txBody>
          <a:bodyPr/>
          <a:lstStyle/>
          <a:p>
            <a:pPr eaLnBrk="1" hangingPunct="1"/>
            <a:r>
              <a:rPr lang="en-US" altLang="zh-TW" smtClean="0"/>
              <a:t>4.4 Fair Use</a:t>
            </a:r>
          </a:p>
        </p:txBody>
      </p:sp>
      <p:sp>
        <p:nvSpPr>
          <p:cNvPr id="2765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9246B485-A8A8-4F7B-9F5A-B416A653AF42}" type="slidenum">
              <a:rPr lang="en-US" altLang="zh-TW"/>
              <a:pPr/>
              <a:t>25</a:t>
            </a:fld>
            <a:endParaRPr lang="en-US" altLang="zh-TW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74D89B16-0F00-405A-B127-DEF4187A8796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Fair Use Concept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Sometimes legal to reproduce a copyrighted work without permission</a:t>
            </a:r>
          </a:p>
          <a:p>
            <a:pPr eaLnBrk="1" hangingPunct="1"/>
            <a:r>
              <a:rPr lang="en-US" altLang="zh-TW" smtClean="0"/>
              <a:t>Courts consider four factors</a:t>
            </a:r>
          </a:p>
          <a:p>
            <a:pPr lvl="1" eaLnBrk="1" hangingPunct="1"/>
            <a:r>
              <a:rPr lang="en-US" altLang="zh-TW" smtClean="0"/>
              <a:t>Purpose and character of use</a:t>
            </a:r>
          </a:p>
          <a:p>
            <a:pPr lvl="1" eaLnBrk="1" hangingPunct="1"/>
            <a:r>
              <a:rPr lang="en-US" altLang="zh-TW" smtClean="0"/>
              <a:t>Nature of work</a:t>
            </a:r>
          </a:p>
          <a:p>
            <a:pPr lvl="1" eaLnBrk="1" hangingPunct="1"/>
            <a:r>
              <a:rPr lang="en-US" altLang="zh-TW" smtClean="0"/>
              <a:t>Amount of work being copied</a:t>
            </a:r>
          </a:p>
          <a:p>
            <a:pPr lvl="1" eaLnBrk="1" hangingPunct="1"/>
            <a:r>
              <a:rPr lang="en-US" altLang="zh-TW" smtClean="0"/>
              <a:t>Affect on market for work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997BF835-A4F8-49FD-B718-2BAF392664E2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i="1" smtClean="0"/>
              <a:t>Sony v. Universal City Studios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Sony introduces </a:t>
            </a:r>
            <a:r>
              <a:rPr lang="en-US" altLang="zh-TW" dirty="0" err="1" smtClean="0"/>
              <a:t>Betamax</a:t>
            </a:r>
            <a:r>
              <a:rPr lang="en-US" altLang="zh-TW" dirty="0" smtClean="0"/>
              <a:t> VCR (1975)</a:t>
            </a:r>
          </a:p>
          <a:p>
            <a:pPr eaLnBrk="1" hangingPunct="1"/>
            <a:r>
              <a:rPr lang="en-US" altLang="zh-TW" dirty="0" smtClean="0"/>
              <a:t>People start time shifting TV shows</a:t>
            </a:r>
          </a:p>
          <a:p>
            <a:pPr eaLnBrk="1" hangingPunct="1"/>
            <a:r>
              <a:rPr lang="en-US" altLang="zh-TW" dirty="0" smtClean="0"/>
              <a:t>Movie studios sue Sony for copyright infringements</a:t>
            </a:r>
          </a:p>
          <a:p>
            <a:pPr eaLnBrk="1" hangingPunct="1"/>
            <a:r>
              <a:rPr lang="en-US" altLang="zh-TW" dirty="0" smtClean="0"/>
              <a:t>U.S. Supreme Court rules (5-4) that time shifting is fair use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Time Shifting</a:t>
            </a:r>
          </a:p>
        </p:txBody>
      </p:sp>
      <p:sp>
        <p:nvSpPr>
          <p:cNvPr id="3072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7671919A-BA9F-42B6-89E6-A13FA7E0C055}" type="slidenum">
              <a:rPr lang="en-US" altLang="zh-TW"/>
              <a:pPr/>
              <a:t>28</a:t>
            </a:fld>
            <a:endParaRPr lang="en-US" altLang="zh-TW"/>
          </a:p>
        </p:txBody>
      </p:sp>
      <p:pic>
        <p:nvPicPr>
          <p:cNvPr id="30724" name="Picture 6" descr="qui04f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54380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026C49E2-C2DF-41E1-85D2-CCB37C0C5352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Digital Recording Technology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/>
              <a:t>Copying from vinyl records to cassette tapes introduced hiss and distortions</a:t>
            </a:r>
          </a:p>
          <a:p>
            <a:pPr eaLnBrk="1" hangingPunct="1"/>
            <a:r>
              <a:rPr lang="en-US" altLang="zh-TW" sz="2800" dirty="0" smtClean="0"/>
              <a:t>Introduction of compact disc a boon for music industry</a:t>
            </a:r>
          </a:p>
          <a:p>
            <a:pPr lvl="1" eaLnBrk="1" hangingPunct="1"/>
            <a:r>
              <a:rPr lang="en-US" altLang="zh-TW" sz="2400" dirty="0" smtClean="0"/>
              <a:t>Cheaper to produce than vinyl records</a:t>
            </a:r>
          </a:p>
          <a:p>
            <a:pPr lvl="1" eaLnBrk="1" hangingPunct="1"/>
            <a:r>
              <a:rPr lang="en-US" altLang="zh-TW" sz="2400" dirty="0" smtClean="0"/>
              <a:t>Higher quality</a:t>
            </a:r>
          </a:p>
          <a:p>
            <a:pPr lvl="1" eaLnBrk="1" hangingPunct="1"/>
            <a:r>
              <a:rPr lang="en-US" altLang="zh-TW" sz="2400" dirty="0" smtClean="0"/>
              <a:t>Higher price </a:t>
            </a:r>
            <a:r>
              <a:rPr lang="en-US" altLang="zh-TW" sz="2400" dirty="0" smtClean="0">
                <a:sym typeface="Symbol" pitchFamily="18" charset="2"/>
              </a:rPr>
              <a:t> higher profits</a:t>
            </a:r>
          </a:p>
          <a:p>
            <a:pPr eaLnBrk="1" hangingPunct="1"/>
            <a:r>
              <a:rPr lang="en-US" altLang="zh-TW" sz="2800" dirty="0" smtClean="0">
                <a:sym typeface="Symbol" pitchFamily="18" charset="2"/>
              </a:rPr>
              <a:t>BUT it’s possible to make a perfect copy of a CD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3F57ABB4-C1FC-477B-843B-12CAFA1CC3B3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Chapter Overview (2/2)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Peer-to-peer networks</a:t>
            </a:r>
          </a:p>
          <a:p>
            <a:pPr eaLnBrk="1" hangingPunct="1"/>
            <a:r>
              <a:rPr lang="en-US" altLang="zh-TW" smtClean="0"/>
              <a:t>Protections for software</a:t>
            </a:r>
          </a:p>
          <a:p>
            <a:pPr eaLnBrk="1" hangingPunct="1"/>
            <a:r>
              <a:rPr lang="en-US" altLang="zh-TW" smtClean="0"/>
              <a:t>Open-source software</a:t>
            </a:r>
          </a:p>
          <a:p>
            <a:pPr eaLnBrk="1" hangingPunct="1"/>
            <a:r>
              <a:rPr lang="en-US" altLang="zh-TW" smtClean="0"/>
              <a:t>Legitimacy of intellectual property protection for software</a:t>
            </a:r>
          </a:p>
          <a:p>
            <a:pPr eaLnBrk="1" hangingPunct="1"/>
            <a:r>
              <a:rPr lang="en-US" altLang="zh-TW" smtClean="0"/>
              <a:t>Creative Commons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F3BCF310-F783-40D3-AE7A-D105C845BFD3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Audio Home Recording Act of 1992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Protects rights of consumers to make copies of analog or digital recordings for personal, noncommercial use</a:t>
            </a:r>
          </a:p>
          <a:p>
            <a:pPr lvl="1" eaLnBrk="1" hangingPunct="1"/>
            <a:r>
              <a:rPr lang="en-US" altLang="zh-TW" sz="2400" smtClean="0"/>
              <a:t>Backup copy</a:t>
            </a:r>
          </a:p>
          <a:p>
            <a:pPr lvl="1" eaLnBrk="1" hangingPunct="1"/>
            <a:r>
              <a:rPr lang="en-US" altLang="zh-TW" sz="2400" smtClean="0"/>
              <a:t>Give to family member</a:t>
            </a:r>
          </a:p>
          <a:p>
            <a:pPr eaLnBrk="1" hangingPunct="1"/>
            <a:r>
              <a:rPr lang="en-US" altLang="zh-TW" sz="2800" smtClean="0"/>
              <a:t>Digital audio recorders must incorporate Serial Copyright Management System (SCMS), so consumers can’t make a copy of a copy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9A4B0F0B-CE11-490F-9442-6E98CE34C175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i="1" smtClean="0"/>
              <a:t>RIAA v. Diamond Multimedia Systems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MP3 compression allows songs to be stored in 10% of the space, with little degradation</a:t>
            </a:r>
          </a:p>
          <a:p>
            <a:pPr eaLnBrk="1" hangingPunct="1"/>
            <a:r>
              <a:rPr lang="en-US" altLang="zh-TW" sz="2800" smtClean="0"/>
              <a:t>Diamond introduces Rio MP3 player (1998)</a:t>
            </a:r>
          </a:p>
          <a:p>
            <a:pPr eaLnBrk="1" hangingPunct="1"/>
            <a:r>
              <a:rPr lang="en-US" altLang="zh-TW" sz="2800" smtClean="0"/>
              <a:t>People start space shifting their music</a:t>
            </a:r>
          </a:p>
          <a:p>
            <a:pPr eaLnBrk="1" hangingPunct="1"/>
            <a:r>
              <a:rPr lang="en-US" altLang="zh-TW" sz="2800" smtClean="0"/>
              <a:t>RIAA starts legal action against Diamond for violation of the Audio Home Recording Act</a:t>
            </a:r>
          </a:p>
          <a:p>
            <a:pPr eaLnBrk="1" hangingPunct="1"/>
            <a:r>
              <a:rPr lang="en-US" altLang="zh-TW" sz="2800" smtClean="0"/>
              <a:t>U.S. Court of Appeals, 9</a:t>
            </a:r>
            <a:r>
              <a:rPr lang="en-US" altLang="zh-TW" sz="2800" baseline="30000" smtClean="0"/>
              <a:t>th</a:t>
            </a:r>
            <a:r>
              <a:rPr lang="en-US" altLang="zh-TW" sz="2800" smtClean="0"/>
              <a:t> Circuit, affirms that space shifting is consistent with copyright law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Space Shifting</a:t>
            </a:r>
          </a:p>
        </p:txBody>
      </p:sp>
      <p:sp>
        <p:nvSpPr>
          <p:cNvPr id="3481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03E4F8AD-5D8C-4E29-9793-21F3137C0E42}" type="slidenum">
              <a:rPr lang="en-US" altLang="zh-TW"/>
              <a:pPr/>
              <a:t>32</a:t>
            </a:fld>
            <a:endParaRPr lang="en-US" altLang="zh-TW"/>
          </a:p>
        </p:txBody>
      </p:sp>
      <p:pic>
        <p:nvPicPr>
          <p:cNvPr id="34820" name="Picture 6" descr="qui04f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391400" cy="396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i="1" dirty="0" smtClean="0"/>
              <a:t>Kelly v. Arriba Soft Corporation</a:t>
            </a:r>
            <a:r>
              <a:rPr lang="en-US" altLang="zh-TW" dirty="0" smtClean="0"/>
              <a:t> (PP. 180-181)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Kelly: Photographer maintaining Web site with copyrighted photos</a:t>
            </a:r>
          </a:p>
          <a:p>
            <a:pPr eaLnBrk="1" hangingPunct="1"/>
            <a:r>
              <a:rPr lang="en-US" altLang="zh-TW" smtClean="0"/>
              <a:t>Arriba Soft: Creates search engine that returned thumbnail images</a:t>
            </a:r>
          </a:p>
          <a:p>
            <a:pPr eaLnBrk="1" hangingPunct="1"/>
            <a:r>
              <a:rPr lang="en-US" altLang="zh-TW" smtClean="0"/>
              <a:t>Kelly sues Arriba Soft for copyright infringement</a:t>
            </a:r>
          </a:p>
          <a:p>
            <a:pPr eaLnBrk="1" hangingPunct="1"/>
            <a:r>
              <a:rPr lang="en-US" altLang="zh-TW" smtClean="0"/>
              <a:t>U.S. Court of Appeals, 9</a:t>
            </a:r>
            <a:r>
              <a:rPr lang="en-US" altLang="zh-TW" baseline="30000" smtClean="0"/>
              <a:t>th</a:t>
            </a:r>
            <a:r>
              <a:rPr lang="en-US" altLang="zh-TW" smtClean="0"/>
              <a:t> Circuit, affirms that use of images is a fair use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6B400E3D-C8C9-4D49-AB85-BBD7554268A1}" type="slidenum">
              <a:rPr lang="en-US" altLang="zh-TW"/>
              <a:pPr/>
              <a:t>33</a:t>
            </a:fld>
            <a:endParaRPr lang="en-US" altLang="zh-TW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Google Books (PP. 181-183)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 smtClean="0"/>
              <a:t>Google announced plan to scan millions of books held by several huge libraries, creating searchable database of all words</a:t>
            </a:r>
          </a:p>
          <a:p>
            <a:pPr eaLnBrk="1" hangingPunct="1"/>
            <a:r>
              <a:rPr lang="en-US" altLang="zh-TW" sz="2400" dirty="0" smtClean="0"/>
              <a:t>If public domain book, system returns PDF</a:t>
            </a:r>
          </a:p>
          <a:p>
            <a:pPr eaLnBrk="1" hangingPunct="1"/>
            <a:r>
              <a:rPr lang="en-US" altLang="zh-TW" sz="2400" dirty="0" smtClean="0"/>
              <a:t>If under copyright, user can see a few sentences; system provides links to libraries and online booksellers</a:t>
            </a:r>
          </a:p>
          <a:p>
            <a:pPr eaLnBrk="1" hangingPunct="1"/>
            <a:r>
              <a:rPr lang="en-US" altLang="zh-TW" sz="2400" dirty="0" smtClean="0"/>
              <a:t>Authors Guild and publishers sued Google for copyright infringement</a:t>
            </a:r>
          </a:p>
          <a:p>
            <a:pPr eaLnBrk="1" hangingPunct="1"/>
            <a:r>
              <a:rPr lang="en-US" altLang="zh-TW" sz="2400" dirty="0" smtClean="0"/>
              <a:t>Out-of-court settlement under review by U.S. District Court for Southern District of New York</a:t>
            </a:r>
          </a:p>
          <a:p>
            <a:pPr eaLnBrk="1" hangingPunct="1">
              <a:buFont typeface="Times" pitchFamily="-48" charset="0"/>
              <a:buNone/>
            </a:pPr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9155FA2A-F7F4-40C1-BB9A-8B8972F5F873}" type="slidenum">
              <a:rPr lang="en-US" altLang="zh-TW"/>
              <a:pPr/>
              <a:t>34</a:t>
            </a:fld>
            <a:endParaRPr lang="en-US" altLang="zh-TW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Benefits of Proposed Settlement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/>
              <a:t>Google would pay $125 million to resolve legal claims of authors and publishers and establish Book Rights Registry</a:t>
            </a:r>
          </a:p>
          <a:p>
            <a:pPr eaLnBrk="1" hangingPunct="1"/>
            <a:r>
              <a:rPr lang="en-US" altLang="zh-TW" sz="2400" smtClean="0"/>
              <a:t>Readers would have much easier access to out-of-print books at U.S. public libraries and university libraries</a:t>
            </a:r>
          </a:p>
          <a:p>
            <a:pPr eaLnBrk="1" hangingPunct="1"/>
            <a:r>
              <a:rPr lang="en-US" altLang="zh-TW" sz="2400" smtClean="0"/>
              <a:t>University libraries could purchase subscriptions giving their students access to collections of some of world’s greatest libraries</a:t>
            </a:r>
          </a:p>
          <a:p>
            <a:pPr eaLnBrk="1" hangingPunct="1"/>
            <a:r>
              <a:rPr lang="en-US" altLang="zh-TW" sz="2400" smtClean="0"/>
              <a:t>Authors and publishers would receive payments earned from online access of their books, plus share of advertising revenues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2EB8CC01-7C89-4F8B-864A-3A53D6AF71D2}" type="slidenum">
              <a:rPr lang="en-US" altLang="zh-TW"/>
              <a:pPr/>
              <a:t>35</a:t>
            </a:fld>
            <a:endParaRPr lang="en-US" altLang="zh-TW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Criticisms of Proposed Settlement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Google should have gone to court</a:t>
            </a:r>
          </a:p>
          <a:p>
            <a:pPr lvl="1" eaLnBrk="1" hangingPunct="1"/>
            <a:r>
              <a:rPr lang="en-US" altLang="zh-TW" sz="2400" smtClean="0"/>
              <a:t>Google had a good case that its use was a fair use, based on precedent of </a:t>
            </a:r>
            <a:r>
              <a:rPr lang="en-US" altLang="zh-TW" sz="2400" i="1" smtClean="0"/>
              <a:t>Kelly v. Arriba Soft</a:t>
            </a:r>
          </a:p>
          <a:p>
            <a:pPr lvl="1" eaLnBrk="1" hangingPunct="1"/>
            <a:r>
              <a:rPr lang="en-US" altLang="zh-TW" sz="2400" smtClean="0"/>
              <a:t>If Google had been found not guilty of copyright infringement, it could have given public access to books at lower rates</a:t>
            </a:r>
          </a:p>
          <a:p>
            <a:pPr eaLnBrk="1" hangingPunct="1"/>
            <a:r>
              <a:rPr lang="en-US" altLang="zh-TW" sz="2800" smtClean="0"/>
              <a:t>Agreement gives Google a virtual monopoly over orphaned works</a:t>
            </a:r>
          </a:p>
          <a:p>
            <a:pPr eaLnBrk="1" hangingPunct="1"/>
            <a:r>
              <a:rPr lang="en-US" altLang="zh-TW" sz="2800" smtClean="0"/>
              <a:t>Potential chilling effect of Google tracking the pages that people are viewing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82C43EC4-79CA-4EF0-8D9C-4B39B7D46D62}" type="slidenum">
              <a:rPr lang="en-US" altLang="zh-TW"/>
              <a:pPr/>
              <a:t>36</a:t>
            </a:fld>
            <a:endParaRPr lang="en-US" altLang="zh-TW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Court Rejects Proposed Settlement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March 2011: U.S. District Court for Southern District of New York rejected proposed settlement</a:t>
            </a:r>
          </a:p>
          <a:p>
            <a:r>
              <a:rPr lang="en-US" altLang="zh-TW" smtClean="0"/>
              <a:t>Judge ruled agreement would have:</a:t>
            </a:r>
          </a:p>
          <a:p>
            <a:pPr lvl="1"/>
            <a:r>
              <a:rPr lang="en-US" altLang="zh-TW" sz="2400" smtClean="0"/>
              <a:t>Given Google significant advantage over competitors</a:t>
            </a:r>
          </a:p>
          <a:p>
            <a:pPr lvl="1"/>
            <a:r>
              <a:rPr lang="en-US" altLang="zh-TW" sz="2400" smtClean="0"/>
              <a:t>Rewarded Google for “wholesale copying of copyrighted words without permission”</a:t>
            </a:r>
          </a:p>
          <a:p>
            <a:pPr lvl="1"/>
            <a:r>
              <a:rPr lang="en-US" altLang="zh-TW" sz="2400" smtClean="0"/>
              <a:t>Given Google liberal rights over orphaned works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90A96BEF-2D6E-42F1-97D1-4790CA01DC3D}" type="slidenum">
              <a:rPr lang="en-US" altLang="zh-TW"/>
              <a:pPr/>
              <a:t>37</a:t>
            </a:fld>
            <a:endParaRPr lang="en-US" altLang="zh-TW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096000"/>
          </a:xfrm>
        </p:spPr>
        <p:txBody>
          <a:bodyPr/>
          <a:lstStyle/>
          <a:p>
            <a:pPr eaLnBrk="1" hangingPunct="1"/>
            <a:r>
              <a:rPr lang="en-US" altLang="zh-TW" smtClean="0"/>
              <a:t>4.5 New Restrictions on Use</a:t>
            </a:r>
          </a:p>
        </p:txBody>
      </p:sp>
      <p:sp>
        <p:nvSpPr>
          <p:cNvPr id="4096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14AAE077-C2C2-4FA1-BBD7-EBBB98F37151}" type="slidenum">
              <a:rPr lang="en-US" altLang="zh-TW"/>
              <a:pPr/>
              <a:t>38</a:t>
            </a:fld>
            <a:endParaRPr lang="en-US" altLang="zh-TW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Counterfeit CDs Means Lost Profits</a:t>
            </a:r>
          </a:p>
        </p:txBody>
      </p:sp>
      <p:sp>
        <p:nvSpPr>
          <p:cNvPr id="4198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C547421D-A260-49DA-A599-BDB791EA98D1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41988" name="TextBox 3"/>
          <p:cNvSpPr txBox="1">
            <a:spLocks noChangeArrowheads="1"/>
          </p:cNvSpPr>
          <p:nvPr/>
        </p:nvSpPr>
        <p:spPr bwMode="auto">
          <a:xfrm>
            <a:off x="4800600" y="5715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TW" sz="900"/>
              <a:t>© Reuters/CORBIS</a:t>
            </a:r>
          </a:p>
        </p:txBody>
      </p:sp>
      <p:pic>
        <p:nvPicPr>
          <p:cNvPr id="41989" name="Picture 6" descr="qui04f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6988" y="1263650"/>
            <a:ext cx="6397625" cy="445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172200"/>
          </a:xfrm>
        </p:spPr>
        <p:txBody>
          <a:bodyPr/>
          <a:lstStyle/>
          <a:p>
            <a:pPr eaLnBrk="1" hangingPunct="1"/>
            <a:r>
              <a:rPr lang="en-US" altLang="zh-TW" smtClean="0"/>
              <a:t>4.1 Introduction</a:t>
            </a:r>
          </a:p>
        </p:txBody>
      </p:sp>
      <p:sp>
        <p:nvSpPr>
          <p:cNvPr id="614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BC0CCAD1-77BC-41DD-882E-55E1D9A3F21D}" type="slidenum">
              <a:rPr lang="en-US" altLang="zh-TW"/>
              <a:pPr/>
              <a:t>4</a:t>
            </a:fld>
            <a:endParaRPr lang="en-US" altLang="zh-TW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B103884E-2CDB-49C7-98C3-2E143CCEB974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Digital Millennium Copyright Act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Passed by Congress in 1998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First big revision of copyright law since 1976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Brought U.S. into compliance with Europe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Extended length of copyright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Extended copyright protection to music broadcast over Internet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Made it illegal for anyone 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Circumvent encryption schemes placed on digital media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Circumvent copy controls, even for fair use purposes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8477F41C-943F-4CC5-89EF-8635FD36A469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Digital Rights Management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Actions owners of intellectual property take to protect their rights</a:t>
            </a:r>
          </a:p>
          <a:p>
            <a:pPr eaLnBrk="1" hangingPunct="1"/>
            <a:r>
              <a:rPr lang="en-US" altLang="zh-TW" smtClean="0"/>
              <a:t>Approaches</a:t>
            </a:r>
          </a:p>
          <a:p>
            <a:pPr lvl="1" eaLnBrk="1" hangingPunct="1"/>
            <a:r>
              <a:rPr lang="en-US" altLang="zh-TW" smtClean="0"/>
              <a:t>Encrypt digital content</a:t>
            </a:r>
          </a:p>
          <a:p>
            <a:pPr lvl="1" eaLnBrk="1" hangingPunct="1"/>
            <a:r>
              <a:rPr lang="en-US" altLang="zh-TW" smtClean="0"/>
              <a:t>Digital marking so devices can recognize content as copy-protected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ACD6FF6D-0268-40F2-B3CD-DAE08B6CBF5C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Secure Digital Music Initiative (1998)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Goals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Create copy-protected CDs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Secure digital music downloads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Consortium of 200 companies developed “digital watermarking” scheme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Failed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Internet copying became huge before SDMI ready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Some SDMI sponsors were electronics companies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Digital watermarking encryption cracked (2000)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AC5F31BE-51DE-4D76-9BD5-F78002B90DD9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Sony BMG Music Entertainment Rootkit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Millions of audio CDs shipped with Extended Copy Protection, a DRM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Prevented users from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Ripping audio tracks into MP3 format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Making more than 3 backup copies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Relied upon Windows “rootkit” that hid files and processes; usually only hackers use rootkits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Huge public outcry once secret uncovered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Sony BMG stopped production and compensated consumers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1525ACC3-ED15-4675-9137-8C5DC30EC6F1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Encrypting DVDs (P. 186)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000" dirty="0" smtClean="0"/>
              <a:t>Contents of DVDs encrypted using Content Scramble System (CSS)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000" dirty="0" smtClean="0"/>
              <a:t>Need decryption keys to view a DVD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000" dirty="0" smtClean="0"/>
              <a:t>In 1999, Jon Johansen wrote a decryption program for Linux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000" i="1" dirty="0" smtClean="0"/>
              <a:t>2600 Magazine</a:t>
            </a:r>
            <a:r>
              <a:rPr lang="en-US" altLang="zh-TW" sz="3000" dirty="0" smtClean="0"/>
              <a:t> published the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000" dirty="0" smtClean="0"/>
              <a:t>Motion picture studios sued </a:t>
            </a:r>
            <a:r>
              <a:rPr lang="en-US" altLang="zh-TW" sz="3000" i="1" dirty="0" smtClean="0"/>
              <a:t>2600 Magazine</a:t>
            </a:r>
            <a:r>
              <a:rPr lang="en-US" altLang="zh-TW" sz="3000" dirty="0" smtClean="0"/>
              <a:t> and won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000" dirty="0" smtClean="0"/>
              <a:t>Johansen tried in Norway (2003) and found not guilty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275DF6D0-EC87-42F1-A45A-E4644FEDE99D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Foiling HD-DVD Encryption (PP. 186-187)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Hardware, software, and entertainment companies created Advanced Access Content System to encrypt HD-DVDs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Encryption key posted on Digg.com (2007)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AACS leaned on Digg.com to censor postings containing key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err="1" smtClean="0"/>
              <a:t>Digg</a:t>
            </a:r>
            <a:r>
              <a:rPr lang="en-US" altLang="zh-TW" sz="2800" dirty="0" smtClean="0"/>
              <a:t> users fought back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AACS “expired” the key and issued a new one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A month later, a </a:t>
            </a:r>
            <a:r>
              <a:rPr lang="en-US" altLang="zh-TW" sz="2800" dirty="0" err="1" smtClean="0"/>
              <a:t>Digg</a:t>
            </a:r>
            <a:r>
              <a:rPr lang="en-US" altLang="zh-TW" sz="2800" dirty="0" smtClean="0"/>
              <a:t> user posted the new key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07D90B7F-0644-4E3E-9F8A-702EE055678A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Criticisms of Digital Rights Management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Any technological “fix” is bound to fail</a:t>
            </a:r>
          </a:p>
          <a:p>
            <a:pPr eaLnBrk="1" hangingPunct="1"/>
            <a:r>
              <a:rPr lang="en-US" altLang="zh-TW" dirty="0" smtClean="0"/>
              <a:t>DRM undermines fair use</a:t>
            </a:r>
          </a:p>
          <a:p>
            <a:pPr eaLnBrk="1" hangingPunct="1"/>
            <a:r>
              <a:rPr lang="en-US" altLang="zh-TW" dirty="0" smtClean="0"/>
              <a:t>DRM could reduce competition</a:t>
            </a:r>
          </a:p>
          <a:p>
            <a:pPr eaLnBrk="1" hangingPunct="1"/>
            <a:r>
              <a:rPr lang="en-US" altLang="zh-TW" dirty="0" smtClean="0"/>
              <a:t>Some schemes make anonymous access impossible (Microsoft’s Windows Media Player keeps track of all the contents the user views)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71977760-02F1-4B8A-AD66-5D6CE8707FFB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447800"/>
          </a:xfrm>
        </p:spPr>
        <p:txBody>
          <a:bodyPr/>
          <a:lstStyle/>
          <a:p>
            <a:pPr eaLnBrk="1" hangingPunct="1"/>
            <a:r>
              <a:rPr lang="en-US" altLang="zh-TW" smtClean="0"/>
              <a:t>Online Music Stores Employed Digital Rights Management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 smtClean="0"/>
              <a:t>When iTunes Music Store opened in 2003, all music was protected with a DRM scheme called </a:t>
            </a:r>
            <a:r>
              <a:rPr lang="en-US" altLang="zh-TW" sz="2400" dirty="0" err="1" smtClean="0"/>
              <a:t>FairPlay</a:t>
            </a:r>
            <a:endParaRPr lang="en-US" altLang="zh-TW" sz="2400" dirty="0" smtClean="0"/>
          </a:p>
          <a:p>
            <a:pPr eaLnBrk="1" hangingPunct="1"/>
            <a:r>
              <a:rPr lang="en-US" altLang="zh-TW" sz="2400" dirty="0" err="1" smtClean="0"/>
              <a:t>FairPlay</a:t>
            </a:r>
            <a:r>
              <a:rPr lang="en-US" altLang="zh-TW" sz="2400" dirty="0" smtClean="0"/>
              <a:t> blocked users from freely exchanging purchased music</a:t>
            </a:r>
          </a:p>
          <a:p>
            <a:pPr lvl="1" eaLnBrk="1" hangingPunct="1"/>
            <a:r>
              <a:rPr lang="en-US" altLang="zh-TW" sz="2000" dirty="0" smtClean="0"/>
              <a:t>Songs couldn’t be played on more than 5 different computers</a:t>
            </a:r>
          </a:p>
          <a:p>
            <a:pPr lvl="1" eaLnBrk="1" hangingPunct="1"/>
            <a:r>
              <a:rPr lang="en-US" altLang="zh-TW" sz="2000" dirty="0" smtClean="0"/>
              <a:t>Songs couldn’t be copied onto CDs more than 7 times</a:t>
            </a:r>
          </a:p>
          <a:p>
            <a:pPr eaLnBrk="1" hangingPunct="1"/>
            <a:r>
              <a:rPr lang="en-US" altLang="zh-TW" sz="2400" dirty="0" smtClean="0"/>
              <a:t>Songs purchased from iTunes Store wouldn’t play on non-Apple devices</a:t>
            </a:r>
          </a:p>
          <a:p>
            <a:pPr eaLnBrk="1" hangingPunct="1"/>
            <a:r>
              <a:rPr lang="en-US" altLang="zh-TW" sz="2400" dirty="0" smtClean="0"/>
              <a:t>DRM-protected music purchased from other online retailers couldn’t be played on iPod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747CAC3A-A260-4AE3-A721-AB6A81023A0C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524000"/>
          </a:xfrm>
        </p:spPr>
        <p:txBody>
          <a:bodyPr/>
          <a:lstStyle/>
          <a:p>
            <a:pPr eaLnBrk="1" hangingPunct="1"/>
            <a:r>
              <a:rPr lang="en-US" altLang="zh-TW" smtClean="0"/>
              <a:t>Online Music Stores Drop Digital Rights Management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Consumers complained about restrictions associated with DRM</a:t>
            </a:r>
          </a:p>
          <a:p>
            <a:pPr eaLnBrk="1" hangingPunct="1"/>
            <a:r>
              <a:rPr lang="en-US" altLang="zh-TW" sz="2800" dirty="0" smtClean="0"/>
              <a:t>European governments put pressure on Apple to license </a:t>
            </a:r>
            <a:r>
              <a:rPr lang="en-US" altLang="zh-TW" sz="2800" dirty="0" err="1" smtClean="0"/>
              <a:t>FairPlay</a:t>
            </a:r>
            <a:r>
              <a:rPr lang="en-US" altLang="zh-TW" sz="2800" dirty="0" smtClean="0"/>
              <a:t> or stop using DRM</a:t>
            </a:r>
          </a:p>
          <a:p>
            <a:pPr eaLnBrk="1" hangingPunct="1"/>
            <a:r>
              <a:rPr lang="en-US" altLang="zh-TW" sz="2800" dirty="0" smtClean="0"/>
              <a:t>Amazon reached an agreement with all four major music labels (Universal Music Group, Sony BMG, Warner Music Group, &amp; EMI) to sell DRM-free music</a:t>
            </a:r>
          </a:p>
          <a:p>
            <a:pPr eaLnBrk="1" hangingPunct="1"/>
            <a:r>
              <a:rPr lang="en-US" altLang="zh-TW" sz="2800" dirty="0" smtClean="0"/>
              <a:t>Apple followed suit in 2009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172200"/>
          </a:xfrm>
        </p:spPr>
        <p:txBody>
          <a:bodyPr/>
          <a:lstStyle/>
          <a:p>
            <a:pPr eaLnBrk="1" hangingPunct="1"/>
            <a:r>
              <a:rPr lang="en-US" altLang="zh-TW" smtClean="0"/>
              <a:t>4.6 Peer-to-Peer Networks</a:t>
            </a:r>
          </a:p>
        </p:txBody>
      </p:sp>
      <p:sp>
        <p:nvSpPr>
          <p:cNvPr id="5222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130697EF-3FCB-4BCD-82B5-EBB35048711A}" type="slidenum">
              <a:rPr lang="en-US" altLang="zh-TW"/>
              <a:pPr/>
              <a:t>49</a:t>
            </a:fld>
            <a:endParaRPr lang="en-US" altLang="zh-T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FED24D47-CFC9-408E-A878-D62FFCBE7E37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371600"/>
          </a:xfrm>
        </p:spPr>
        <p:txBody>
          <a:bodyPr/>
          <a:lstStyle/>
          <a:p>
            <a:pPr eaLnBrk="1" hangingPunct="1"/>
            <a:r>
              <a:rPr lang="en-US" altLang="zh-TW" smtClean="0"/>
              <a:t>Information Technology Changing Intellectual Property Landscape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sym typeface="Symbol" pitchFamily="18" charset="2"/>
              </a:rPr>
              <a:t>Value of intellectual properties much greater than value of media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sym typeface="Symbol" pitchFamily="18" charset="2"/>
              </a:rPr>
              <a:t>Creating first copy is costly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sym typeface="Symbol" pitchFamily="18" charset="2"/>
              </a:rPr>
              <a:t>Duplicates cost almost nothing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sym typeface="Symbol" pitchFamily="18" charset="2"/>
              </a:rPr>
              <a:t>Illegal copying pervasive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sym typeface="Symbol" pitchFamily="18" charset="2"/>
              </a:rPr>
              <a:t>Internet allows copies to spread quickly and widely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sym typeface="Symbol" pitchFamily="18" charset="2"/>
              </a:rPr>
              <a:t>In light of advances in information technology, how should we treat intellectual property?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800" dirty="0" smtClean="0"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3D7C00D8-5B78-4F47-A5CB-FCCBCBBE042F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371600"/>
          </a:xfrm>
        </p:spPr>
        <p:txBody>
          <a:bodyPr/>
          <a:lstStyle/>
          <a:p>
            <a:pPr eaLnBrk="1" hangingPunct="1"/>
            <a:r>
              <a:rPr lang="en-US" altLang="zh-TW" smtClean="0"/>
              <a:t>Peer-to-Peer Networks Facilitate Data Exchange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Peer-to-peer network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Transient network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Connects computers running same networking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Computers can access files stored on each other’s hard drives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How P2P networks facilitate data exchange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Give each user access to data stored in many other computers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Support simultaneous file transfers among arbitrary pairs of computers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Allow users to identify systems with faster file exchange speeds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Peer-to-Peer Network</a:t>
            </a:r>
          </a:p>
        </p:txBody>
      </p:sp>
      <p:sp>
        <p:nvSpPr>
          <p:cNvPr id="5427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B6666B29-4B96-44F3-865E-D59EE58EEA4D}" type="slidenum">
              <a:rPr lang="en-US" altLang="zh-TW"/>
              <a:pPr/>
              <a:t>51</a:t>
            </a:fld>
            <a:endParaRPr lang="en-US" altLang="zh-TW"/>
          </a:p>
        </p:txBody>
      </p:sp>
      <p:pic>
        <p:nvPicPr>
          <p:cNvPr id="54276" name="Picture 6" descr="qui04f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524000"/>
            <a:ext cx="4876800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53340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A peer-to-peer network connects computers running the same networking program. Computers can access files stored on each other’s hard drives.</a:t>
            </a:r>
            <a:endParaRPr lang="zh-TW" altLang="en-US" sz="16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275CCA6B-C70E-4A9D-8828-0F061B97AA6A}" type="slidenum">
              <a:rPr lang="en-US" altLang="zh-TW"/>
              <a:pPr/>
              <a:t>52</a:t>
            </a:fld>
            <a:endParaRPr lang="en-US" altLang="zh-TW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Napster (P. 189)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Peer-to-peer music exchange network</a:t>
            </a:r>
          </a:p>
          <a:p>
            <a:pPr eaLnBrk="1" hangingPunct="1"/>
            <a:r>
              <a:rPr lang="en-US" altLang="zh-TW" smtClean="0"/>
              <a:t>Began operation in 1999</a:t>
            </a:r>
          </a:p>
          <a:p>
            <a:pPr eaLnBrk="1" hangingPunct="1"/>
            <a:r>
              <a:rPr lang="en-US" altLang="zh-TW" smtClean="0"/>
              <a:t>Sued by RIAA for copyright violations</a:t>
            </a:r>
          </a:p>
          <a:p>
            <a:pPr eaLnBrk="1" hangingPunct="1"/>
            <a:r>
              <a:rPr lang="en-US" altLang="zh-TW" smtClean="0"/>
              <a:t>Courts ruled in favor of RIAA</a:t>
            </a:r>
          </a:p>
          <a:p>
            <a:pPr eaLnBrk="1" hangingPunct="1"/>
            <a:r>
              <a:rPr lang="en-US" altLang="zh-TW" smtClean="0"/>
              <a:t>Went off-line in July 2001</a:t>
            </a:r>
          </a:p>
          <a:p>
            <a:pPr eaLnBrk="1" hangingPunct="1"/>
            <a:r>
              <a:rPr lang="en-US" altLang="zh-TW" smtClean="0"/>
              <a:t>Re-emerged in 2003 as a subscription music service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9F251514-3B39-4B8B-82C4-349DE2EBCC60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/>
              <a:t>FastTrack</a:t>
            </a:r>
            <a:r>
              <a:rPr lang="en-US" altLang="zh-TW" dirty="0" smtClean="0"/>
              <a:t> (P. 189)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Second-generation peer-to-peer network technology introduced in 2001</a:t>
            </a:r>
          </a:p>
          <a:p>
            <a:pPr eaLnBrk="1" hangingPunct="1"/>
            <a:r>
              <a:rPr lang="en-US" altLang="zh-TW" dirty="0" smtClean="0"/>
              <a:t>Used by </a:t>
            </a:r>
            <a:r>
              <a:rPr lang="en-US" altLang="zh-TW" dirty="0" err="1" smtClean="0"/>
              <a:t>KaZaA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Grokster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Distributes index among large number of “supernodes”</a:t>
            </a:r>
          </a:p>
          <a:p>
            <a:pPr eaLnBrk="1" hangingPunct="1"/>
            <a:r>
              <a:rPr lang="en-US" altLang="zh-TW" dirty="0" smtClean="0"/>
              <a:t>Cannot be shut down as easily as Napster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Comparing Napster and FastTrack</a:t>
            </a:r>
          </a:p>
        </p:txBody>
      </p:sp>
      <p:sp>
        <p:nvSpPr>
          <p:cNvPr id="5734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1FE4226B-B1A3-4FA7-8EF1-0EE331D40F02}" type="slidenum">
              <a:rPr lang="en-US" altLang="zh-TW"/>
              <a:pPr/>
              <a:t>54</a:t>
            </a:fld>
            <a:endParaRPr lang="en-US" altLang="zh-TW"/>
          </a:p>
        </p:txBody>
      </p:sp>
      <p:pic>
        <p:nvPicPr>
          <p:cNvPr id="57348" name="Picture 6" descr="qui04f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6781800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4343400"/>
            <a:ext cx="8305800" cy="1828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altLang="zh-TW" sz="1600" dirty="0" smtClean="0"/>
              <a:t>In Napster, a central server maintains the index of all files available for sharing. Retrieving a file in 3 steps: (1) make the request to the central server, (2) establish a connection between the sending &amp; receiving computers, (3) transfer the file.</a:t>
            </a:r>
          </a:p>
          <a:p>
            <a:pPr marL="342900" indent="-342900">
              <a:spcBef>
                <a:spcPts val="1200"/>
              </a:spcBef>
              <a:buFont typeface="+mj-lt"/>
              <a:buAutoNum type="alphaLcParenR"/>
            </a:pPr>
            <a:r>
              <a:rPr lang="en-US" altLang="zh-TW" sz="1600" dirty="0" smtClean="0"/>
              <a:t>In </a:t>
            </a:r>
            <a:r>
              <a:rPr lang="en-US" altLang="zh-TW" sz="1600" dirty="0" err="1" smtClean="0"/>
              <a:t>FastTrack</a:t>
            </a:r>
            <a:r>
              <a:rPr lang="en-US" altLang="zh-TW" sz="1600" dirty="0" smtClean="0"/>
              <a:t>, the index of available files is distributed among many “supernodes”. Each supernode has information about available files on “nearby” computers. Different users connect with different supernodes.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720FD351-E7EA-4384-9492-D38976567E48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BitTorrent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Broadband connections: download much faster than upload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BitTorrent speeds downloading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Files broken into pieces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Different pieces downloaded from different computers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Used for downloading large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Computer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Television shows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Movies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Concept Behind BitTorrent</a:t>
            </a:r>
          </a:p>
        </p:txBody>
      </p:sp>
      <p:sp>
        <p:nvSpPr>
          <p:cNvPr id="5939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C84D1A27-52A5-40C6-8CDC-38968D34FA1F}" type="slidenum">
              <a:rPr lang="en-US" altLang="zh-TW"/>
              <a:pPr/>
              <a:t>56</a:t>
            </a:fld>
            <a:endParaRPr lang="en-US" altLang="zh-TW"/>
          </a:p>
        </p:txBody>
      </p:sp>
      <p:pic>
        <p:nvPicPr>
          <p:cNvPr id="59396" name="Picture 6" descr="qui04f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315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4953000"/>
            <a:ext cx="8229600" cy="1295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altLang="zh-TW" sz="1600" dirty="0" smtClean="0"/>
              <a:t>Broadband Internet connections provide higher speeds for downloading  than for uploading.</a:t>
            </a:r>
          </a:p>
          <a:p>
            <a:pPr marL="342900" indent="-342900">
              <a:spcBef>
                <a:spcPts val="1200"/>
              </a:spcBef>
              <a:buFont typeface="+mj-lt"/>
              <a:buAutoNum type="alphaLcParenR"/>
            </a:pPr>
            <a:r>
              <a:rPr lang="en-US" altLang="zh-TW" sz="1600" dirty="0" smtClean="0"/>
              <a:t>BitTorrent reduces downloading timed by enabling a computer to download different pieces of a file simultaneously from many different peers.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0C088CF1-1918-4757-80D2-29A435E95BC4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RIAA Lawsuits (PP. 190-192)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April 2003: RIAA warned file swappers they could face legal penalties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RIAA subpoenaed Verizon for identities of people suspected of running supernodes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Judge ruled in favor of RIAA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September 2003: RIAA sued 261 individuals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December 2003: U.S. Court of Appeals ruled Verizon did not have to give customer names to RIAA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Huge Jury Judgments Overturned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smtClean="0"/>
              <a:t>Jammie Thomas-Rassert</a:t>
            </a:r>
          </a:p>
          <a:p>
            <a:pPr lvl="1"/>
            <a:r>
              <a:rPr lang="en-US" altLang="zh-TW" sz="2000" smtClean="0"/>
              <a:t>Federal jury ordered her to pay $1.92 million</a:t>
            </a:r>
          </a:p>
          <a:p>
            <a:pPr lvl="1"/>
            <a:r>
              <a:rPr lang="en-US" altLang="zh-TW" sz="2000" smtClean="0"/>
              <a:t>Damages reduced to $54,000</a:t>
            </a:r>
          </a:p>
          <a:p>
            <a:r>
              <a:rPr lang="en-US" altLang="zh-TW" sz="2400" smtClean="0"/>
              <a:t>Joel Tenenbaum</a:t>
            </a:r>
          </a:p>
          <a:p>
            <a:pPr lvl="1"/>
            <a:r>
              <a:rPr lang="en-US" altLang="zh-TW" sz="2000" smtClean="0"/>
              <a:t>Jury ordered him to pay $675,000</a:t>
            </a:r>
          </a:p>
          <a:p>
            <a:pPr lvl="1"/>
            <a:r>
              <a:rPr lang="en-US" altLang="zh-TW" sz="2000" smtClean="0"/>
              <a:t>Judge reduced award to $67,500</a:t>
            </a:r>
          </a:p>
          <a:p>
            <a:r>
              <a:rPr lang="en-US" altLang="zh-TW" sz="2400" smtClean="0"/>
              <a:t>Does RIAA have to prove someone actually copied the songs that people made available on Kazaa?</a:t>
            </a:r>
          </a:p>
          <a:p>
            <a:pPr lvl="1"/>
            <a:r>
              <a:rPr lang="en-US" altLang="zh-TW" sz="2000" smtClean="0"/>
              <a:t>New York decision: No</a:t>
            </a:r>
          </a:p>
          <a:p>
            <a:pPr lvl="1"/>
            <a:r>
              <a:rPr lang="en-US" altLang="zh-TW" sz="2000" smtClean="0"/>
              <a:t>Massachusetts, Arizona decisions: Yes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9AD0FD37-96A2-41D0-996F-C41C745AC75F}" type="slidenum">
              <a:rPr lang="en-US" altLang="zh-TW"/>
              <a:pPr/>
              <a:t>58</a:t>
            </a:fld>
            <a:endParaRPr lang="en-US" altLang="zh-TW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097F95DD-7A41-419B-AFD1-55DDF4F9FFC3}" type="slidenum">
              <a:rPr lang="en-US" altLang="zh-TW"/>
              <a:pPr/>
              <a:t>59</a:t>
            </a:fld>
            <a:endParaRPr lang="en-US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i="1" dirty="0" smtClean="0"/>
              <a:t>MGM v. </a:t>
            </a:r>
            <a:r>
              <a:rPr lang="en-US" altLang="zh-TW" i="1" dirty="0" err="1" smtClean="0"/>
              <a:t>Grokster</a:t>
            </a:r>
            <a:r>
              <a:rPr lang="en-US" altLang="zh-TW" dirty="0" smtClean="0"/>
              <a:t> (PP. 192-194)</a:t>
            </a:r>
            <a:endParaRPr lang="en-US" altLang="zh-TW" i="1" dirty="0" smtClean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Entertainment industry interests sued </a:t>
            </a:r>
            <a:r>
              <a:rPr lang="en-US" altLang="zh-TW" sz="2800" dirty="0" err="1" smtClean="0"/>
              <a:t>Grokster</a:t>
            </a:r>
            <a:r>
              <a:rPr lang="en-US" altLang="zh-TW" sz="2800" dirty="0" smtClean="0"/>
              <a:t> and </a:t>
            </a:r>
            <a:r>
              <a:rPr lang="en-US" altLang="zh-TW" sz="2800" dirty="0" err="1" smtClean="0"/>
              <a:t>StreamCast</a:t>
            </a:r>
            <a:r>
              <a:rPr lang="en-US" altLang="zh-TW" sz="2800" dirty="0" smtClean="0"/>
              <a:t> for the copyright infringements of their users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Lower courts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Granted </a:t>
            </a:r>
            <a:r>
              <a:rPr lang="en-US" altLang="zh-TW" sz="2400" dirty="0" err="1" smtClean="0"/>
              <a:t>Grokster</a:t>
            </a:r>
            <a:r>
              <a:rPr lang="en-US" altLang="zh-TW" sz="2400" dirty="0" smtClean="0"/>
              <a:t> and </a:t>
            </a:r>
            <a:r>
              <a:rPr lang="en-US" altLang="zh-TW" sz="2400" dirty="0" err="1" smtClean="0"/>
              <a:t>StreamCast</a:t>
            </a:r>
            <a:r>
              <a:rPr lang="en-US" altLang="zh-TW" sz="2400" dirty="0" smtClean="0"/>
              <a:t> a summary </a:t>
            </a:r>
            <a:r>
              <a:rPr lang="en-US" altLang="zh-TW" sz="2400" dirty="0" err="1" smtClean="0"/>
              <a:t>judgement</a:t>
            </a:r>
            <a:endParaRPr lang="en-US" altLang="zh-TW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Cited </a:t>
            </a:r>
            <a:r>
              <a:rPr lang="en-US" altLang="zh-TW" sz="2400" i="1" dirty="0" smtClean="0"/>
              <a:t>Sony v. Universal City Studios</a:t>
            </a:r>
            <a:r>
              <a:rPr lang="en-US" altLang="zh-TW" sz="2400" dirty="0" smtClean="0"/>
              <a:t> as a precedent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U.S. Supreme Court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Reversed the lower court ruling in June 2005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Proper precedent </a:t>
            </a:r>
            <a:r>
              <a:rPr lang="en-US" altLang="zh-TW" sz="2400" i="1" dirty="0" smtClean="0"/>
              <a:t>Gershwin Publishing Corporation v. Columbia Artists Management</a:t>
            </a:r>
            <a:endParaRPr lang="en-US" altLang="zh-TW" sz="2400" dirty="0" smtClean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1BAD25AB-5FA4-4DC6-A79D-59C895641B2A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8195" name="TextBox 3"/>
          <p:cNvSpPr txBox="1">
            <a:spLocks noChangeArrowheads="1"/>
          </p:cNvSpPr>
          <p:nvPr/>
        </p:nvSpPr>
        <p:spPr bwMode="auto">
          <a:xfrm>
            <a:off x="7162800" y="4343400"/>
            <a:ext cx="1981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900" dirty="0"/>
              <a:t>Reproduced by permission of Electronic Frontier Foundation via Creative Commons Attribution License 3.0. Go to </a:t>
            </a:r>
            <a:r>
              <a:rPr lang="en-US" altLang="zh-TW" sz="900" dirty="0">
                <a:hlinkClick r:id="rId2"/>
              </a:rPr>
              <a:t>www.eff.org/copyright</a:t>
            </a:r>
            <a:r>
              <a:rPr lang="en-US" altLang="zh-TW" sz="900" dirty="0"/>
              <a:t> for redistribution information. To access the original work, go to w2.eff.org/IP/P2P/?f=music-to-our-ears.html </a:t>
            </a:r>
          </a:p>
          <a:p>
            <a:endParaRPr lang="en-US" altLang="zh-TW" sz="900" dirty="0"/>
          </a:p>
        </p:txBody>
      </p:sp>
      <p:pic>
        <p:nvPicPr>
          <p:cNvPr id="8196" name="Picture 5" descr="qui04f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3200" y="76200"/>
            <a:ext cx="5661025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Legal Action Against The Pirate Bay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 smtClean="0"/>
              <a:t>The Pirate Bay located in Stockholm, Sweden</a:t>
            </a:r>
          </a:p>
          <a:p>
            <a:pPr eaLnBrk="1" hangingPunct="1"/>
            <a:r>
              <a:rPr lang="en-US" altLang="zh-TW" sz="2400" dirty="0" smtClean="0"/>
              <a:t>One of world’s biggest BitTorrent file-sharing sites</a:t>
            </a:r>
          </a:p>
          <a:p>
            <a:pPr eaLnBrk="1" hangingPunct="1"/>
            <a:r>
              <a:rPr lang="en-US" altLang="zh-TW" sz="2400" dirty="0" smtClean="0"/>
              <a:t>People download songs, movies, TV shows, etc.</a:t>
            </a:r>
          </a:p>
          <a:p>
            <a:pPr eaLnBrk="1" hangingPunct="1"/>
            <a:r>
              <a:rPr lang="en-US" altLang="zh-TW" sz="2400" dirty="0" smtClean="0"/>
              <a:t>After 2006 raid by police, popularity increased</a:t>
            </a:r>
          </a:p>
          <a:p>
            <a:pPr eaLnBrk="1" hangingPunct="1"/>
            <a:r>
              <a:rPr lang="en-US" altLang="zh-TW" sz="2400" dirty="0" smtClean="0"/>
              <a:t>In 2008 the International Federation of the Phonographic Industry sued four individuals connected with site</a:t>
            </a:r>
          </a:p>
          <a:p>
            <a:pPr eaLnBrk="1" hangingPunct="1"/>
            <a:r>
              <a:rPr lang="en-US" altLang="zh-TW" sz="2400" dirty="0" smtClean="0"/>
              <a:t>Defendants said The Pirate Bay just a search engine</a:t>
            </a:r>
          </a:p>
          <a:p>
            <a:pPr eaLnBrk="1" hangingPunct="1"/>
            <a:r>
              <a:rPr lang="en-US" altLang="zh-TW" sz="2400" dirty="0" smtClean="0"/>
              <a:t>Found guilty; sentence to prison and fined $6.5 million</a:t>
            </a:r>
          </a:p>
          <a:p>
            <a:pPr eaLnBrk="1" hangingPunct="1"/>
            <a:r>
              <a:rPr lang="en-US" altLang="zh-TW" sz="2400" dirty="0" smtClean="0"/>
              <a:t>Meanwhile, The Pirate Bay still operational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77B16E81-4967-4F28-9803-42BE361E9FB8}" type="slidenum">
              <a:rPr lang="en-US" altLang="zh-TW"/>
              <a:pPr/>
              <a:t>60</a:t>
            </a:fld>
            <a:endParaRPr lang="en-US" altLang="zh-TW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87D64C4F-ADE4-41FC-8884-B2A6AD441979}" type="slidenum">
              <a:rPr lang="en-US" altLang="zh-TW"/>
              <a:pPr/>
              <a:t>61</a:t>
            </a:fld>
            <a:endParaRPr lang="en-US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Legal Music Services on the Internet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Subscription services for legal downloading</a:t>
            </a:r>
          </a:p>
          <a:p>
            <a:pPr eaLnBrk="1" hangingPunct="1"/>
            <a:r>
              <a:rPr lang="en-US" altLang="zh-TW" sz="2800" smtClean="0"/>
              <a:t>Some based on monthly fee; some free</a:t>
            </a:r>
          </a:p>
          <a:p>
            <a:pPr eaLnBrk="1" hangingPunct="1"/>
            <a:r>
              <a:rPr lang="en-US" altLang="zh-TW" sz="2800" smtClean="0"/>
              <a:t>Consumers pay for each download</a:t>
            </a:r>
          </a:p>
          <a:p>
            <a:pPr eaLnBrk="1" hangingPunct="1"/>
            <a:r>
              <a:rPr lang="en-US" altLang="zh-TW" sz="2800" smtClean="0"/>
              <a:t>Apple’s iTunes Music Store leading service, surpassing WalMart as top music retailer in United States</a:t>
            </a:r>
          </a:p>
          <a:p>
            <a:pPr eaLnBrk="1" hangingPunct="1"/>
            <a:r>
              <a:rPr lang="en-US" altLang="zh-TW" sz="2800" smtClean="0"/>
              <a:t>Still, illegal downloading far more popular than legal music services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096000"/>
          </a:xfrm>
        </p:spPr>
        <p:txBody>
          <a:bodyPr/>
          <a:lstStyle/>
          <a:p>
            <a:pPr eaLnBrk="1" hangingPunct="1"/>
            <a:r>
              <a:rPr lang="en-US" altLang="zh-TW" smtClean="0"/>
              <a:t>4.7 Protections for Software</a:t>
            </a:r>
          </a:p>
        </p:txBody>
      </p:sp>
      <p:sp>
        <p:nvSpPr>
          <p:cNvPr id="6553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8F1DAD82-FC45-4E8C-9C2B-7A1077818F99}" type="slidenum">
              <a:rPr lang="en-US" altLang="zh-TW"/>
              <a:pPr/>
              <a:t>62</a:t>
            </a:fld>
            <a:endParaRPr lang="en-US" altLang="zh-TW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2C8AD8A1-9263-4597-99D7-B78FA3173C9D}" type="slidenum">
              <a:rPr lang="en-US" altLang="zh-TW"/>
              <a:pPr/>
              <a:t>63</a:t>
            </a:fld>
            <a:endParaRPr lang="en-US" altLang="zh-TW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Software Copyrights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Copyright protection began 1964</a:t>
            </a:r>
          </a:p>
          <a:p>
            <a:pPr eaLnBrk="1" hangingPunct="1"/>
            <a:r>
              <a:rPr lang="en-US" altLang="zh-TW" smtClean="0"/>
              <a:t>What gets copyrighted?</a:t>
            </a:r>
          </a:p>
          <a:p>
            <a:pPr lvl="1" eaLnBrk="1" hangingPunct="1"/>
            <a:r>
              <a:rPr lang="en-US" altLang="zh-TW" smtClean="0"/>
              <a:t>Expression of idea, not idea itself</a:t>
            </a:r>
          </a:p>
          <a:p>
            <a:pPr lvl="1" eaLnBrk="1" hangingPunct="1"/>
            <a:r>
              <a:rPr lang="en-US" altLang="zh-TW" smtClean="0"/>
              <a:t>Object program, not source program</a:t>
            </a:r>
          </a:p>
          <a:p>
            <a:pPr eaLnBrk="1" hangingPunct="1"/>
            <a:r>
              <a:rPr lang="en-US" altLang="zh-TW" smtClean="0"/>
              <a:t>Companies treat source code as a trade secret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4C44332F-9DF7-4B30-8CAF-776562CD0B4A}" type="slidenum">
              <a:rPr lang="en-US" altLang="zh-TW"/>
              <a:pPr/>
              <a:t>64</a:t>
            </a:fld>
            <a:endParaRPr lang="en-US" altLang="zh-TW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Violations of Software Copyrights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Copying a program to give or sell to someone else</a:t>
            </a:r>
          </a:p>
          <a:p>
            <a:pPr eaLnBrk="1" hangingPunct="1"/>
            <a:r>
              <a:rPr lang="en-US" altLang="zh-TW" smtClean="0"/>
              <a:t>Preloading a program onto the hard disk of a computer being sold</a:t>
            </a:r>
          </a:p>
          <a:p>
            <a:pPr eaLnBrk="1" hangingPunct="1"/>
            <a:r>
              <a:rPr lang="en-US" altLang="zh-TW" smtClean="0"/>
              <a:t>Distributing a program over the Internet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Important Court Cases (P. 196)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i="1" dirty="0" smtClean="0"/>
              <a:t>Apple Computer v. Franklin Computer</a:t>
            </a:r>
          </a:p>
          <a:p>
            <a:pPr lvl="1" eaLnBrk="1" hangingPunct="1"/>
            <a:r>
              <a:rPr lang="en-US" altLang="zh-TW" dirty="0" smtClean="0"/>
              <a:t>Established that object programs are copyrightable</a:t>
            </a:r>
          </a:p>
          <a:p>
            <a:pPr eaLnBrk="1" hangingPunct="1"/>
            <a:r>
              <a:rPr lang="en-US" altLang="zh-TW" i="1" dirty="0" smtClean="0"/>
              <a:t>Sega v. </a:t>
            </a:r>
            <a:r>
              <a:rPr lang="en-US" altLang="zh-TW" i="1" smtClean="0"/>
              <a:t>Accolade</a:t>
            </a:r>
            <a:endParaRPr lang="en-US" altLang="zh-TW" i="1" dirty="0" smtClean="0"/>
          </a:p>
          <a:p>
            <a:pPr lvl="1" eaLnBrk="1" hangingPunct="1"/>
            <a:r>
              <a:rPr lang="en-US" altLang="zh-TW" dirty="0" smtClean="0"/>
              <a:t>Established that disassembling object code to determine technical specifications is fair use</a:t>
            </a: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7FFEF8C3-0F2E-447B-BBF8-746012D1C274}" type="slidenum">
              <a:rPr lang="en-US" altLang="zh-TW"/>
              <a:pPr/>
              <a:t>65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23AEEE43-0702-46E4-98D1-599B085E9E1D}" type="slidenum">
              <a:rPr lang="en-US" altLang="zh-TW"/>
              <a:pPr/>
              <a:t>66</a:t>
            </a:fld>
            <a:endParaRPr lang="en-US" altLang="zh-TW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Software Patents (1/3)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Until 1981, Patent Office refused to grant software patents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Saw programs as mathematical algorithms, not processes or machines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U.S. Supreme Court decision led to first software patent in 1981 (PP. 196-197)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Further court rulings led to patents being granted for wider range of software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Software Patents (2/3)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Thousands of software patents now exist</a:t>
            </a:r>
          </a:p>
          <a:p>
            <a:pPr lvl="1"/>
            <a:r>
              <a:rPr lang="en-US" altLang="zh-TW" sz="2400" dirty="0" smtClean="0"/>
              <a:t>Microsoft files ~3,000 applications annually</a:t>
            </a:r>
          </a:p>
          <a:p>
            <a:pPr lvl="1"/>
            <a:r>
              <a:rPr lang="en-US" altLang="zh-TW" sz="2400" dirty="0" smtClean="0"/>
              <a:t>Licensing patents a source of revenue</a:t>
            </a:r>
          </a:p>
          <a:p>
            <a:r>
              <a:rPr lang="en-US" altLang="zh-TW" dirty="0" smtClean="0"/>
              <a:t>Secondary market for software patents</a:t>
            </a:r>
          </a:p>
          <a:p>
            <a:pPr lvl="1"/>
            <a:r>
              <a:rPr lang="en-US" altLang="zh-TW" sz="2400" dirty="0" smtClean="0"/>
              <a:t>Patent trolls: Companies that specialize in buying patents and enforcing patent rights (P.197)</a:t>
            </a:r>
          </a:p>
          <a:p>
            <a:pPr lvl="1"/>
            <a:r>
              <a:rPr lang="en-US" altLang="zh-TW" sz="2400" dirty="0" smtClean="0"/>
              <a:t>Companies would rather settle out of court than spend time and money going to trial</a:t>
            </a:r>
          </a:p>
          <a:p>
            <a:pPr lvl="1"/>
            <a:r>
              <a:rPr lang="en-US" altLang="zh-TW" sz="2400" dirty="0" smtClean="0"/>
              <a:t>RIM didn’t settle quickly; ended up paying $612 million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4AB16754-1267-4F40-8F20-D411F8CF1418}" type="slidenum">
              <a:rPr lang="en-US" altLang="zh-TW"/>
              <a:pPr/>
              <a:t>67</a:t>
            </a:fld>
            <a:endParaRPr lang="en-US" altLang="zh-TW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Software Patents (3/3)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572000"/>
          </a:xfrm>
        </p:spPr>
        <p:txBody>
          <a:bodyPr/>
          <a:lstStyle/>
          <a:p>
            <a:r>
              <a:rPr lang="en-US" altLang="zh-TW" sz="2800" smtClean="0"/>
              <a:t>Critics say too many patents have been issued</a:t>
            </a:r>
          </a:p>
          <a:p>
            <a:pPr lvl="1"/>
            <a:r>
              <a:rPr lang="en-US" altLang="zh-TW" sz="2400" smtClean="0"/>
              <a:t>Patent Office doesn’t know about prior art, so it issues bad software patents</a:t>
            </a:r>
          </a:p>
          <a:p>
            <a:pPr lvl="1"/>
            <a:r>
              <a:rPr lang="en-US" altLang="zh-TW" sz="2400" smtClean="0"/>
              <a:t>Obvious inventions get patents</a:t>
            </a:r>
          </a:p>
          <a:p>
            <a:r>
              <a:rPr lang="en-US" altLang="zh-TW" sz="2800" smtClean="0"/>
              <a:t>Companies with new products fear getting sued for patent infringement</a:t>
            </a:r>
          </a:p>
          <a:p>
            <a:pPr lvl="1"/>
            <a:r>
              <a:rPr lang="en-US" altLang="zh-TW" sz="2400" smtClean="0"/>
              <a:t>Build stockpiles of patents as defense mechanism</a:t>
            </a:r>
          </a:p>
          <a:p>
            <a:pPr lvl="1"/>
            <a:r>
              <a:rPr lang="en-US" altLang="zh-TW" sz="2400" smtClean="0"/>
              <a:t>Software patents used as legal weapons</a:t>
            </a:r>
          </a:p>
          <a:p>
            <a:r>
              <a:rPr lang="en-US" altLang="zh-TW" sz="2800" smtClean="0"/>
              <a:t>Bezos: software patents should expire in 3-5 years</a:t>
            </a:r>
            <a:endParaRPr lang="en-US" altLang="zh-TW" smtClean="0"/>
          </a:p>
          <a:p>
            <a:endParaRPr lang="en-US" altLang="zh-TW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E0AD92C4-C798-45FB-A43E-8AFF95AC7174}" type="slidenum">
              <a:rPr lang="en-US" altLang="zh-TW"/>
              <a:pPr/>
              <a:t>68</a:t>
            </a:fld>
            <a:endParaRPr lang="en-US" altLang="zh-TW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FAFC7AEF-2578-4F81-A9DD-82C112AB79F4}" type="slidenum">
              <a:rPr lang="en-US" altLang="zh-TW"/>
              <a:pPr/>
              <a:t>69</a:t>
            </a:fld>
            <a:endParaRPr lang="en-US" altLang="zh-TW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Safe Software Development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Reverse engineering okay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Companies must protect against unconscious copying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Solution: “clean room” software development strategy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Team 1 analyzes competitor’s program and writes specification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Team 2 uses specification to develop software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172200"/>
          </a:xfrm>
        </p:spPr>
        <p:txBody>
          <a:bodyPr/>
          <a:lstStyle/>
          <a:p>
            <a:pPr eaLnBrk="1" hangingPunct="1"/>
            <a:r>
              <a:rPr lang="en-US" altLang="zh-TW" smtClean="0"/>
              <a:t>4.2 Intellectual Property Rights</a:t>
            </a:r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07AE7E79-0E3C-4AA6-BC45-DF0BB1949B2A}" type="slidenum">
              <a:rPr lang="en-US" altLang="zh-TW"/>
              <a:pPr/>
              <a:t>7</a:t>
            </a:fld>
            <a:endParaRPr lang="en-US" altLang="zh-TW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BEDEB32C-85DC-4A94-B2FC-86B0F436FF35}" type="slidenum">
              <a:rPr lang="en-US" altLang="zh-TW"/>
              <a:pPr/>
              <a:t>70</a:t>
            </a:fld>
            <a:endParaRPr lang="en-US" altLang="zh-TW"/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6096000"/>
          </a:xfrm>
        </p:spPr>
        <p:txBody>
          <a:bodyPr/>
          <a:lstStyle/>
          <a:p>
            <a:pPr eaLnBrk="1" hangingPunct="1"/>
            <a:r>
              <a:rPr lang="en-US" altLang="zh-TW" smtClean="0"/>
              <a:t>4.8 Open-Source Software</a:t>
            </a:r>
          </a:p>
        </p:txBody>
      </p:sp>
    </p:spTree>
  </p:cSld>
  <p:clrMapOvr>
    <a:masterClrMapping/>
  </p:clrMapOvr>
  <p:transition spd="med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011E99C8-5E16-4FB0-816E-ADC548E0F98E}" type="slidenum">
              <a:rPr lang="en-US" altLang="zh-TW"/>
              <a:pPr/>
              <a:t>71</a:t>
            </a:fld>
            <a:endParaRPr lang="en-US" altLang="zh-TW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Consequences of Proprietary Software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Increasingly harsh measures being taken to enforce copyrights</a:t>
            </a:r>
          </a:p>
          <a:p>
            <a:pPr eaLnBrk="1" hangingPunct="1"/>
            <a:r>
              <a:rPr lang="en-US" altLang="zh-TW" smtClean="0"/>
              <a:t>Copyrights are not serving their purpose of promoting progress</a:t>
            </a:r>
          </a:p>
          <a:p>
            <a:pPr eaLnBrk="1" hangingPunct="1"/>
            <a:r>
              <a:rPr lang="en-US" altLang="zh-TW" smtClean="0"/>
              <a:t>It is wrong to allow someone to “own” a piece of intellectual property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27BFFD48-4C02-4FF6-8C67-04DDF647070A}" type="slidenum">
              <a:rPr lang="en-US" altLang="zh-TW"/>
              <a:pPr/>
              <a:t>72</a:t>
            </a:fld>
            <a:endParaRPr lang="en-US" altLang="zh-TW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Open-Source Definition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No restrictions preventing others from selling or giving away 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Source code included in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No restrictions preventing others from modifying source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No restrictions regarding how people can use 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Same rights apply to everyone receiving redistributions of the software (</a:t>
            </a:r>
            <a:r>
              <a:rPr lang="en-US" altLang="zh-TW" sz="2800" dirty="0" err="1" smtClean="0">
                <a:hlinkClick r:id="rId2"/>
              </a:rPr>
              <a:t>copyleft</a:t>
            </a:r>
            <a:r>
              <a:rPr lang="en-US" altLang="zh-TW" sz="2800" dirty="0" smtClean="0"/>
              <a:t>)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5E94E0E7-4CD1-49FC-B0A6-816573A38EAB}" type="slidenum">
              <a:rPr lang="en-US" altLang="zh-TW"/>
              <a:pPr/>
              <a:t>73</a:t>
            </a:fld>
            <a:endParaRPr lang="en-US" altLang="zh-TW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371600"/>
          </a:xfrm>
        </p:spPr>
        <p:txBody>
          <a:bodyPr/>
          <a:lstStyle/>
          <a:p>
            <a:pPr eaLnBrk="1" hangingPunct="1"/>
            <a:r>
              <a:rPr lang="en-US" altLang="zh-TW" smtClean="0"/>
              <a:t>Beneficial Consequences of Open-Source Software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Gives everyone opportunity to improve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New versions of programs appear more frequently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Eliminates tension between obeying law and helping others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Programs belong to entire community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Shifts focus from manufacturing to service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0BB7936A-9C29-4344-806B-0CC58F5D8A37}" type="slidenum">
              <a:rPr lang="en-US" altLang="zh-TW"/>
              <a:pPr/>
              <a:t>74</a:t>
            </a:fld>
            <a:endParaRPr lang="en-US" altLang="zh-TW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Examples of Open-Source Software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/>
              <a:t>BIND</a:t>
            </a:r>
          </a:p>
          <a:p>
            <a:pPr eaLnBrk="1" hangingPunct="1"/>
            <a:r>
              <a:rPr lang="en-US" altLang="zh-TW" sz="2400" smtClean="0"/>
              <a:t>Apache</a:t>
            </a:r>
          </a:p>
          <a:p>
            <a:pPr eaLnBrk="1" hangingPunct="1"/>
            <a:r>
              <a:rPr lang="en-US" altLang="zh-TW" sz="2400" smtClean="0"/>
              <a:t>Sendmail</a:t>
            </a:r>
          </a:p>
          <a:p>
            <a:pPr eaLnBrk="1" hangingPunct="1"/>
            <a:r>
              <a:rPr lang="en-US" altLang="zh-TW" sz="2400" smtClean="0"/>
              <a:t>Android operating system for smartphones</a:t>
            </a:r>
          </a:p>
          <a:p>
            <a:pPr eaLnBrk="1" hangingPunct="1"/>
            <a:r>
              <a:rPr lang="en-US" altLang="zh-TW" sz="2400" smtClean="0"/>
              <a:t>Firefox</a:t>
            </a:r>
          </a:p>
          <a:p>
            <a:pPr eaLnBrk="1" hangingPunct="1"/>
            <a:r>
              <a:rPr lang="en-US" altLang="zh-TW" sz="2400" smtClean="0"/>
              <a:t>OpenOffice.org</a:t>
            </a:r>
          </a:p>
          <a:p>
            <a:pPr eaLnBrk="1" hangingPunct="1"/>
            <a:r>
              <a:rPr lang="en-US" altLang="zh-TW" sz="2400" smtClean="0"/>
              <a:t>Perl, Python, Ruby, TCL/TK, PHP, Zope</a:t>
            </a:r>
          </a:p>
          <a:p>
            <a:pPr eaLnBrk="1" hangingPunct="1"/>
            <a:r>
              <a:rPr lang="en-US" altLang="zh-TW" sz="2400" smtClean="0"/>
              <a:t>GNU compilers for C, C++, Objective-C, Fortran, Java, and Ada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4A85D29B-FD62-44BE-87D7-FAAB63BA3DD0}" type="slidenum">
              <a:rPr lang="en-US" altLang="zh-TW"/>
              <a:pPr/>
              <a:t>75</a:t>
            </a:fld>
            <a:endParaRPr lang="en-US" altLang="zh-TW"/>
          </a:p>
        </p:txBody>
      </p:sp>
      <p:pic>
        <p:nvPicPr>
          <p:cNvPr id="79876" name="Picture 5" descr="qui04f1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9438" y="417513"/>
            <a:ext cx="7985125" cy="552132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C97DE9BA-734A-4B79-B6CF-97C43B3179C2}" type="slidenum">
              <a:rPr lang="en-US" altLang="zh-TW"/>
              <a:pPr/>
              <a:t>76</a:t>
            </a:fld>
            <a:endParaRPr lang="en-US" altLang="zh-TW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GNU Project and Linux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GNU Project</a:t>
            </a:r>
          </a:p>
          <a:p>
            <a:pPr lvl="1" eaLnBrk="1" hangingPunct="1"/>
            <a:r>
              <a:rPr lang="en-US" altLang="zh-TW" sz="2400" smtClean="0"/>
              <a:t>Begun by Richard Stallman in 1984</a:t>
            </a:r>
          </a:p>
          <a:p>
            <a:pPr lvl="1" eaLnBrk="1" hangingPunct="1"/>
            <a:r>
              <a:rPr lang="en-US" altLang="zh-TW" sz="2400" smtClean="0"/>
              <a:t>Goal: Develop open-source, Unix-like operating system</a:t>
            </a:r>
          </a:p>
          <a:p>
            <a:pPr lvl="1" eaLnBrk="1" hangingPunct="1"/>
            <a:r>
              <a:rPr lang="en-US" altLang="zh-TW" sz="2400" smtClean="0"/>
              <a:t>Most components developed in late 1980s</a:t>
            </a:r>
          </a:p>
          <a:p>
            <a:pPr eaLnBrk="1" hangingPunct="1"/>
            <a:r>
              <a:rPr lang="en-US" altLang="zh-TW" sz="2800" smtClean="0"/>
              <a:t>Linux</a:t>
            </a:r>
          </a:p>
          <a:p>
            <a:pPr lvl="1" eaLnBrk="1" hangingPunct="1"/>
            <a:r>
              <a:rPr lang="en-US" altLang="zh-TW" sz="2400" smtClean="0"/>
              <a:t>Linus Torvalds wrote Unix-like kernel in 1991</a:t>
            </a:r>
          </a:p>
          <a:p>
            <a:pPr lvl="1" eaLnBrk="1" hangingPunct="1"/>
            <a:r>
              <a:rPr lang="en-US" altLang="zh-TW" sz="2400" smtClean="0"/>
              <a:t>Combined with GNU components to make an O.S.</a:t>
            </a:r>
          </a:p>
          <a:p>
            <a:pPr lvl="1" eaLnBrk="1" hangingPunct="1"/>
            <a:r>
              <a:rPr lang="en-US" altLang="zh-TW" sz="2400" smtClean="0"/>
              <a:t>Commonly called Linux</a:t>
            </a: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D741126E-C8D4-4300-8F49-4DAED42775D9}" type="slidenum">
              <a:rPr lang="en-US" altLang="zh-TW"/>
              <a:pPr/>
              <a:t>77</a:t>
            </a:fld>
            <a:endParaRPr lang="en-US" altLang="zh-TW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Impact of Open-Source Software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Linux putting pressure on companies selling proprietary versions of Unix</a:t>
            </a:r>
          </a:p>
          <a:p>
            <a:pPr eaLnBrk="1" hangingPunct="1"/>
            <a:r>
              <a:rPr lang="en-US" altLang="zh-TW" smtClean="0"/>
              <a:t>Linux putting pressure on Microsoft and Apple desktops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A2066062-1015-4114-9BBA-3824C987C08F}" type="slidenum">
              <a:rPr lang="en-US" altLang="zh-TW"/>
              <a:pPr/>
              <a:t>78</a:t>
            </a:fld>
            <a:endParaRPr lang="en-US" altLang="zh-TW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524000"/>
          </a:xfrm>
        </p:spPr>
        <p:txBody>
          <a:bodyPr/>
          <a:lstStyle/>
          <a:p>
            <a:pPr eaLnBrk="1" hangingPunct="1"/>
            <a:r>
              <a:rPr lang="en-US" altLang="zh-TW" smtClean="0"/>
              <a:t>Crititique of the Open-Source Software Movement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058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Without critical mass of developers, quality can be poor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Without an “owner,” incompatible versions may arise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Relatively weak graphical user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Poor mechanism for stimulating innovation (no companies will spend billions on new programs)</a:t>
            </a:r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096000"/>
          </a:xfrm>
        </p:spPr>
        <p:txBody>
          <a:bodyPr/>
          <a:lstStyle/>
          <a:p>
            <a:pPr eaLnBrk="1" hangingPunct="1"/>
            <a:r>
              <a:rPr lang="en-US" altLang="zh-TW" smtClean="0"/>
              <a:t>4.9 Legitimacy of Intellectual 	Property Protection for Software</a:t>
            </a:r>
          </a:p>
        </p:txBody>
      </p:sp>
      <p:sp>
        <p:nvSpPr>
          <p:cNvPr id="8294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F5241287-E0C2-4585-8419-FB84604E740D}" type="slidenum">
              <a:rPr lang="en-US" altLang="zh-TW"/>
              <a:pPr/>
              <a:t>79</a:t>
            </a:fld>
            <a:endParaRPr lang="en-US" altLang="zh-TW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09FA2443-47BD-434D-ADD2-2CD73ADEAD9A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Intellectual Property?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1148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Intellectual property: any unique product of the human intellect that has commercial value</a:t>
            </a:r>
          </a:p>
          <a:p>
            <a:pPr lvl="1" eaLnBrk="1" hangingPunct="1"/>
            <a:r>
              <a:rPr lang="en-US" altLang="zh-TW" sz="2400" dirty="0" smtClean="0"/>
              <a:t>Books, songs, movies</a:t>
            </a:r>
          </a:p>
          <a:p>
            <a:pPr lvl="1" eaLnBrk="1" hangingPunct="1"/>
            <a:r>
              <a:rPr lang="en-US" altLang="zh-TW" sz="2400" dirty="0" smtClean="0"/>
              <a:t>Paintings, drawings</a:t>
            </a:r>
          </a:p>
          <a:p>
            <a:pPr lvl="1" eaLnBrk="1" hangingPunct="1"/>
            <a:r>
              <a:rPr lang="en-US" altLang="zh-TW" sz="2400" dirty="0" smtClean="0"/>
              <a:t>Inventions, chemical formulas, computer programs</a:t>
            </a:r>
          </a:p>
          <a:p>
            <a:pPr eaLnBrk="1" hangingPunct="1"/>
            <a:r>
              <a:rPr lang="en-US" altLang="zh-TW" sz="2800" dirty="0" smtClean="0"/>
              <a:t>Intellectual property ≠ physical manifestation</a:t>
            </a:r>
          </a:p>
          <a:p>
            <a:pPr eaLnBrk="1" hangingPunct="1">
              <a:buFont typeface="Times" pitchFamily="-48" charset="0"/>
              <a:buNone/>
            </a:pPr>
            <a:endParaRPr lang="en-US" altLang="zh-TW" sz="2800" dirty="0" smtClean="0"/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75C46C63-7761-463D-ACE8-E1B36825ECC7}" type="slidenum">
              <a:rPr lang="en-US" altLang="zh-TW"/>
              <a:pPr/>
              <a:t>80</a:t>
            </a:fld>
            <a:endParaRPr lang="en-US" altLang="zh-TW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8305800" cy="1449387"/>
          </a:xfrm>
        </p:spPr>
        <p:txBody>
          <a:bodyPr/>
          <a:lstStyle/>
          <a:p>
            <a:pPr eaLnBrk="1" hangingPunct="1"/>
            <a:r>
              <a:rPr lang="en-US" altLang="zh-TW" sz="3200" smtClean="0"/>
              <a:t>Do We Have the Right System in Place?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1363"/>
            <a:ext cx="8305800" cy="37036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Software licenses typically prevent you from making copies of software to sell or give away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Software licenses are legal agreements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Not discussing morality of breaking the law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Discussing whether society </a:t>
            </a:r>
            <a:r>
              <a:rPr lang="en-US" altLang="zh-TW" i="1" smtClean="0"/>
              <a:t>should</a:t>
            </a:r>
            <a:r>
              <a:rPr lang="en-US" altLang="zh-TW" smtClean="0"/>
              <a:t> give intellectual property protection to software</a:t>
            </a:r>
          </a:p>
        </p:txBody>
      </p:sp>
    </p:spTree>
  </p:cSld>
  <p:clrMapOvr>
    <a:masterClrMapping/>
  </p:clrMapOvr>
  <p:transition spd="med"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9A39DCCF-8A4D-4C38-8134-E6B7B475BC75}" type="slidenum">
              <a:rPr lang="en-US" altLang="zh-TW"/>
              <a:pPr/>
              <a:t>81</a:t>
            </a:fld>
            <a:endParaRPr lang="en-US" altLang="zh-TW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Rights-based Analysis (PP. 204-205)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“Just deserts” argument</a:t>
            </a:r>
          </a:p>
          <a:p>
            <a:pPr lvl="1" eaLnBrk="1" hangingPunct="1"/>
            <a:r>
              <a:rPr lang="en-US" altLang="zh-TW" sz="2400" smtClean="0"/>
              <a:t>Programming is hard work that only a few can do</a:t>
            </a:r>
          </a:p>
          <a:p>
            <a:pPr lvl="1" eaLnBrk="1" hangingPunct="1"/>
            <a:r>
              <a:rPr lang="en-US" altLang="zh-TW" sz="2400" smtClean="0"/>
              <a:t>Programmers should be rewarded for their labor</a:t>
            </a:r>
          </a:p>
          <a:p>
            <a:pPr lvl="1" eaLnBrk="1" hangingPunct="1"/>
            <a:r>
              <a:rPr lang="en-US" altLang="zh-TW" sz="2400" smtClean="0"/>
              <a:t>They ought to be able to own their programs</a:t>
            </a:r>
          </a:p>
          <a:p>
            <a:pPr eaLnBrk="1" hangingPunct="1"/>
            <a:r>
              <a:rPr lang="en-US" altLang="zh-TW" sz="2800" smtClean="0"/>
              <a:t>Criticism of “just deserts” argument</a:t>
            </a:r>
          </a:p>
          <a:p>
            <a:pPr lvl="1" eaLnBrk="1" hangingPunct="1"/>
            <a:r>
              <a:rPr lang="en-US" altLang="zh-TW" sz="2400" smtClean="0"/>
              <a:t>Why does labor imply ownership?</a:t>
            </a:r>
          </a:p>
          <a:p>
            <a:pPr lvl="1" eaLnBrk="1" hangingPunct="1"/>
            <a:r>
              <a:rPr lang="en-US" altLang="zh-TW" sz="2400" smtClean="0"/>
              <a:t>Can imagine a just society in which all labor went to common good</a:t>
            </a:r>
          </a:p>
          <a:p>
            <a:pPr lvl="1" eaLnBrk="1" hangingPunct="1"/>
            <a:r>
              <a:rPr lang="en-US" altLang="zh-TW" sz="2400" smtClean="0"/>
              <a:t>Intellectual property not like physical property</a:t>
            </a:r>
          </a:p>
        </p:txBody>
      </p: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524000"/>
          </a:xfrm>
        </p:spPr>
        <p:txBody>
          <a:bodyPr/>
          <a:lstStyle/>
          <a:p>
            <a:pPr eaLnBrk="1" hangingPunct="1"/>
            <a:r>
              <a:rPr lang="en-US" altLang="zh-TW" smtClean="0"/>
              <a:t>A Consequentialist Argument Why Software Copying Is Bad</a:t>
            </a:r>
          </a:p>
        </p:txBody>
      </p:sp>
      <p:sp>
        <p:nvSpPr>
          <p:cNvPr id="8601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086EF5E5-7AD1-4007-B25B-673E795940AB}" type="slidenum">
              <a:rPr lang="en-US" altLang="zh-TW"/>
              <a:pPr/>
              <a:t>82</a:t>
            </a:fld>
            <a:endParaRPr lang="en-US" altLang="zh-TW"/>
          </a:p>
        </p:txBody>
      </p:sp>
      <p:sp>
        <p:nvSpPr>
          <p:cNvPr id="86020" name="TextBox 3"/>
          <p:cNvSpPr txBox="1">
            <a:spLocks noChangeArrowheads="1"/>
          </p:cNvSpPr>
          <p:nvPr/>
        </p:nvSpPr>
        <p:spPr bwMode="auto">
          <a:xfrm>
            <a:off x="5562600" y="44958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TW" sz="900"/>
              <a:t>Beth Anderson</a:t>
            </a:r>
          </a:p>
        </p:txBody>
      </p:sp>
      <p:pic>
        <p:nvPicPr>
          <p:cNvPr id="86021" name="Picture 6" descr="qui04f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590800"/>
            <a:ext cx="7670800" cy="176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BC98272F-374E-4FEF-B2EF-855753345D1C}" type="slidenum">
              <a:rPr lang="en-US" altLang="zh-TW"/>
              <a:pPr/>
              <a:t>83</a:t>
            </a:fld>
            <a:endParaRPr lang="en-US" altLang="zh-TW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Utilitarian Analysis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Argument against copying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Copying software reduces software purchases…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Leading to less income for software makers…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Leading to lower production of new software…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Leading to fewer benefits to society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Each of these claims can be debated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Not all who get free copies can afford to buy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Open-source movement demonstrates many people are willing to donate their software-writing skills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Hardware industry wants to stimulate software industry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Difficult to quantify how much society would be harmed if certain software packages not released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</p:txBody>
      </p:sp>
    </p:spTree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9ACAA031-75A1-47B9-9702-7D8664B2BCF1}" type="slidenum">
              <a:rPr lang="en-US" altLang="zh-TW"/>
              <a:pPr/>
              <a:t>84</a:t>
            </a:fld>
            <a:endParaRPr lang="en-US" altLang="zh-TW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Conclusion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Natural rights argument weak</a:t>
            </a:r>
          </a:p>
          <a:p>
            <a:pPr eaLnBrk="1" hangingPunct="1"/>
            <a:r>
              <a:rPr lang="en-US" altLang="zh-TW" smtClean="0"/>
              <a:t>Utilitarian argument not strong, either</a:t>
            </a:r>
          </a:p>
          <a:p>
            <a:pPr eaLnBrk="1" hangingPunct="1"/>
            <a:r>
              <a:rPr lang="en-US" altLang="zh-TW" smtClean="0"/>
              <a:t>Nevertheless, society has granted copyright protection to owners of computer programs</a:t>
            </a:r>
          </a:p>
          <a:p>
            <a:pPr eaLnBrk="1" hangingPunct="1"/>
            <a:r>
              <a:rPr lang="en-US" altLang="zh-TW" smtClean="0"/>
              <a:t>Breaking the law is wrong unless there is a strong overriding moral obligation or consequence</a:t>
            </a:r>
          </a:p>
        </p:txBody>
      </p:sp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096000"/>
          </a:xfrm>
        </p:spPr>
        <p:txBody>
          <a:bodyPr/>
          <a:lstStyle/>
          <a:p>
            <a:pPr eaLnBrk="1" hangingPunct="1"/>
            <a:r>
              <a:rPr lang="en-US" altLang="zh-TW" smtClean="0"/>
              <a:t>4.10 Creative Commons</a:t>
            </a:r>
          </a:p>
        </p:txBody>
      </p:sp>
      <p:sp>
        <p:nvSpPr>
          <p:cNvPr id="8909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7176D376-CD93-45FD-88B4-15EAFDDFC7D4}" type="slidenum">
              <a:rPr lang="en-US" altLang="zh-TW"/>
              <a:pPr/>
              <a:t>85</a:t>
            </a:fld>
            <a:endParaRPr lang="en-US" altLang="zh-TW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B1DFA457-C814-4F41-9823-78425368CE23}" type="slidenum">
              <a:rPr lang="en-US" altLang="zh-TW"/>
              <a:pPr/>
              <a:t>86</a:t>
            </a:fld>
            <a:endParaRPr lang="en-US" altLang="zh-TW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Streamlining Creative Re-use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Under current copyright law, eligible works are copyrighted the moment they are created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No copyright notice </a:t>
            </a:r>
            <a:r>
              <a:rPr lang="en-US" altLang="zh-TW" sz="2800" dirty="0" smtClean="0">
                <a:sym typeface="Symbol" pitchFamily="18" charset="2"/>
              </a:rPr>
              <a:t>does not mean </a:t>
            </a:r>
            <a:r>
              <a:rPr lang="en-US" altLang="zh-TW" sz="2800" dirty="0" smtClean="0"/>
              <a:t>it’s okay to copy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Must contact people before using work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That slows down creative re-use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Free </a:t>
            </a:r>
            <a:r>
              <a:rPr lang="en-US" altLang="zh-TW" sz="2800" dirty="0" smtClean="0">
                <a:hlinkClick r:id="rId2"/>
              </a:rPr>
              <a:t>Creative Commons</a:t>
            </a:r>
            <a:r>
              <a:rPr lang="en-US" altLang="zh-TW" sz="2800" dirty="0" smtClean="0"/>
              <a:t> license indicates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Which kinds of copying are okay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Which rights are being retained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err="1" smtClean="0"/>
              <a:t>Flickr</a:t>
            </a:r>
            <a:r>
              <a:rPr lang="en-US" altLang="zh-TW" sz="2800" dirty="0" smtClean="0"/>
              <a:t> and </a:t>
            </a:r>
            <a:r>
              <a:rPr lang="en-US" altLang="zh-TW" sz="2800" dirty="0" err="1" smtClean="0"/>
              <a:t>Magnatune</a:t>
            </a:r>
            <a:r>
              <a:rPr lang="en-US" altLang="zh-TW" sz="2800" dirty="0" smtClean="0"/>
              <a:t> two well-known sites using Creative Commons licenses</a:t>
            </a:r>
          </a:p>
        </p:txBody>
      </p:sp>
    </p:spTree>
  </p:cSld>
  <p:clrMapOvr>
    <a:masterClrMapping/>
  </p:clrMapOvr>
  <p:transition spd="med"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32A91273-EFC1-4DB6-9C11-7F6E92D5A989}" type="slidenum">
              <a:rPr lang="en-US" altLang="zh-TW"/>
              <a:pPr/>
              <a:t>87</a:t>
            </a:fld>
            <a:endParaRPr lang="en-US" altLang="zh-TW"/>
          </a:p>
        </p:txBody>
      </p:sp>
      <p:pic>
        <p:nvPicPr>
          <p:cNvPr id="92164" name="Picture 5" descr="qui04f14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b="410"/>
          <a:stretch>
            <a:fillRect/>
          </a:stretch>
        </p:blipFill>
        <p:spPr bwMode="auto">
          <a:xfrm>
            <a:off x="793750" y="641350"/>
            <a:ext cx="7556500" cy="5205413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5E962763-98D1-4B2A-B5CD-63274F090B19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Property Rights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51816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Locke: </a:t>
            </a:r>
            <a:r>
              <a:rPr lang="en-US" altLang="zh-TW" sz="2800" i="1" dirty="0" smtClean="0"/>
              <a:t>The Second Treatise of Government</a:t>
            </a:r>
          </a:p>
          <a:p>
            <a:pPr eaLnBrk="1" hangingPunct="1"/>
            <a:r>
              <a:rPr lang="en-US" altLang="zh-TW" sz="2800" dirty="0" smtClean="0"/>
              <a:t>People have a right…</a:t>
            </a:r>
          </a:p>
          <a:p>
            <a:pPr lvl="1" eaLnBrk="1" hangingPunct="1"/>
            <a:r>
              <a:rPr lang="en-US" altLang="zh-TW" sz="2600" dirty="0" smtClean="0"/>
              <a:t>to property in their own person</a:t>
            </a:r>
          </a:p>
          <a:p>
            <a:pPr lvl="1" eaLnBrk="1" hangingPunct="1"/>
            <a:r>
              <a:rPr lang="en-US" altLang="zh-TW" sz="2600" dirty="0" smtClean="0"/>
              <a:t>to their own labor</a:t>
            </a:r>
          </a:p>
          <a:p>
            <a:pPr lvl="1" eaLnBrk="1" hangingPunct="1"/>
            <a:r>
              <a:rPr lang="en-US" altLang="zh-TW" sz="2600" dirty="0" smtClean="0"/>
              <a:t>to things which they remove from Nature through their labor</a:t>
            </a:r>
          </a:p>
          <a:p>
            <a:pPr eaLnBrk="1" hangingPunct="1"/>
            <a:r>
              <a:rPr lang="en-US" altLang="zh-TW" sz="2800" dirty="0" smtClean="0"/>
              <a:t>As long as…</a:t>
            </a:r>
          </a:p>
          <a:p>
            <a:pPr lvl="1" eaLnBrk="1" hangingPunct="1"/>
            <a:r>
              <a:rPr lang="en-US" altLang="zh-TW" sz="2600" dirty="0" smtClean="0"/>
              <a:t>nobody claims more property than they can use</a:t>
            </a:r>
          </a:p>
          <a:p>
            <a:pPr lvl="1" eaLnBrk="1" hangingPunct="1"/>
            <a:r>
              <a:rPr lang="en-US" altLang="zh-TW" sz="2600" dirty="0" smtClean="0"/>
              <a:t>after someone removes something from common state, there is plenty left over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h01">
  <a:themeElements>
    <a:clrScheme name="1_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h01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1925</TotalTime>
  <Words>3558</Words>
  <Application>Microsoft Office PowerPoint</Application>
  <PresentationFormat>On-screen Show (4:3)</PresentationFormat>
  <Paragraphs>572</Paragraphs>
  <Slides>87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4" baseType="lpstr">
      <vt:lpstr>ヒラギノ角ゴ Pro W3</vt:lpstr>
      <vt:lpstr>新細明體</vt:lpstr>
      <vt:lpstr>Arial</vt:lpstr>
      <vt:lpstr>Symbol</vt:lpstr>
      <vt:lpstr>Times</vt:lpstr>
      <vt:lpstr>Times New Roman</vt:lpstr>
      <vt:lpstr>1_ch01</vt:lpstr>
      <vt:lpstr>Chapter 4:  Intellectual Property</vt:lpstr>
      <vt:lpstr>Chapter Overview (1/2)</vt:lpstr>
      <vt:lpstr>Chapter Overview (2/2)</vt:lpstr>
      <vt:lpstr>4.1 Introduction</vt:lpstr>
      <vt:lpstr>Information Technology Changing Intellectual Property Landscape</vt:lpstr>
      <vt:lpstr>PowerPoint Presentation</vt:lpstr>
      <vt:lpstr>4.2 Intellectual Property Rights</vt:lpstr>
      <vt:lpstr>What Is Intellectual Property?</vt:lpstr>
      <vt:lpstr>Property Rights</vt:lpstr>
      <vt:lpstr>Locke’s Notion of Property Rights</vt:lpstr>
      <vt:lpstr>Expanding the Argument to Intellectual Property</vt:lpstr>
      <vt:lpstr>Analogy Is Imperfect</vt:lpstr>
      <vt:lpstr>Benefits of Intellectual Property Protection</vt:lpstr>
      <vt:lpstr>Limits to Intellectual Property Protection</vt:lpstr>
      <vt:lpstr>Prices Fall When Works Become Public Domain</vt:lpstr>
      <vt:lpstr>4.3 Protecting Intellectual Property</vt:lpstr>
      <vt:lpstr>Trade Secret</vt:lpstr>
      <vt:lpstr>Trademark,  Service Mark</vt:lpstr>
      <vt:lpstr>PowerPoint Presentation</vt:lpstr>
      <vt:lpstr>Patent</vt:lpstr>
      <vt:lpstr>Copyright</vt:lpstr>
      <vt:lpstr>Key Court Cases and Legislation (PP. 173-174)</vt:lpstr>
      <vt:lpstr>Copyright Creep</vt:lpstr>
      <vt:lpstr>Copyright Creep</vt:lpstr>
      <vt:lpstr>4.4 Fair Use</vt:lpstr>
      <vt:lpstr>Fair Use Concept</vt:lpstr>
      <vt:lpstr>Sony v. Universal City Studios</vt:lpstr>
      <vt:lpstr>Time Shifting</vt:lpstr>
      <vt:lpstr>Digital Recording Technology</vt:lpstr>
      <vt:lpstr>Audio Home Recording Act of 1992</vt:lpstr>
      <vt:lpstr>RIAA v. Diamond Multimedia Systems</vt:lpstr>
      <vt:lpstr>Space Shifting</vt:lpstr>
      <vt:lpstr>Kelly v. Arriba Soft Corporation (PP. 180-181)</vt:lpstr>
      <vt:lpstr>Google Books (PP. 181-183)</vt:lpstr>
      <vt:lpstr>Benefits of Proposed Settlement</vt:lpstr>
      <vt:lpstr>Criticisms of Proposed Settlement</vt:lpstr>
      <vt:lpstr>Court Rejects Proposed Settlement</vt:lpstr>
      <vt:lpstr>4.5 New Restrictions on Use</vt:lpstr>
      <vt:lpstr>Counterfeit CDs Means Lost Profits</vt:lpstr>
      <vt:lpstr>Digital Millennium Copyright Act</vt:lpstr>
      <vt:lpstr>Digital Rights Management</vt:lpstr>
      <vt:lpstr>Secure Digital Music Initiative (1998)</vt:lpstr>
      <vt:lpstr>Sony BMG Music Entertainment Rootkit</vt:lpstr>
      <vt:lpstr>Encrypting DVDs (P. 186)</vt:lpstr>
      <vt:lpstr>Foiling HD-DVD Encryption (PP. 186-187)</vt:lpstr>
      <vt:lpstr>Criticisms of Digital Rights Management</vt:lpstr>
      <vt:lpstr>Online Music Stores Employed Digital Rights Management</vt:lpstr>
      <vt:lpstr>Online Music Stores Drop Digital Rights Management</vt:lpstr>
      <vt:lpstr>4.6 Peer-to-Peer Networks</vt:lpstr>
      <vt:lpstr>Peer-to-Peer Networks Facilitate Data Exchange</vt:lpstr>
      <vt:lpstr>A Peer-to-Peer Network</vt:lpstr>
      <vt:lpstr>Napster (P. 189)</vt:lpstr>
      <vt:lpstr>FastTrack (P. 189)</vt:lpstr>
      <vt:lpstr>Comparing Napster and FastTrack</vt:lpstr>
      <vt:lpstr>BitTorrent</vt:lpstr>
      <vt:lpstr>Concept Behind BitTorrent</vt:lpstr>
      <vt:lpstr>RIAA Lawsuits (PP. 190-192)</vt:lpstr>
      <vt:lpstr>Huge Jury Judgments Overturned</vt:lpstr>
      <vt:lpstr>MGM v. Grokster (PP. 192-194)</vt:lpstr>
      <vt:lpstr>Legal Action Against The Pirate Bay</vt:lpstr>
      <vt:lpstr>Legal Music Services on the Internet</vt:lpstr>
      <vt:lpstr>4.7 Protections for Software</vt:lpstr>
      <vt:lpstr>Software Copyrights</vt:lpstr>
      <vt:lpstr>Violations of Software Copyrights</vt:lpstr>
      <vt:lpstr>Important Court Cases (P. 196)</vt:lpstr>
      <vt:lpstr>Software Patents (1/3)</vt:lpstr>
      <vt:lpstr>Software Patents (2/3)</vt:lpstr>
      <vt:lpstr>Software Patents (3/3)</vt:lpstr>
      <vt:lpstr>Safe Software Development</vt:lpstr>
      <vt:lpstr>4.8 Open-Source Software</vt:lpstr>
      <vt:lpstr>Consequences of Proprietary Software</vt:lpstr>
      <vt:lpstr>Open-Source Definition</vt:lpstr>
      <vt:lpstr>Beneficial Consequences of Open-Source Software</vt:lpstr>
      <vt:lpstr>Examples of Open-Source Software</vt:lpstr>
      <vt:lpstr>PowerPoint Presentation</vt:lpstr>
      <vt:lpstr>GNU Project and Linux</vt:lpstr>
      <vt:lpstr>Impact of Open-Source Software</vt:lpstr>
      <vt:lpstr>Crititique of the Open-Source Software Movement</vt:lpstr>
      <vt:lpstr>4.9 Legitimacy of Intellectual  Property Protection for Software</vt:lpstr>
      <vt:lpstr>Do We Have the Right System in Place?</vt:lpstr>
      <vt:lpstr>Rights-based Analysis (PP. 204-205)</vt:lpstr>
      <vt:lpstr>A Consequentialist Argument Why Software Copying Is Bad</vt:lpstr>
      <vt:lpstr>Utilitarian Analysis</vt:lpstr>
      <vt:lpstr>Conclusion</vt:lpstr>
      <vt:lpstr>4.10 Creative Commons</vt:lpstr>
      <vt:lpstr>Streamlining Creative Re-use</vt:lpstr>
      <vt:lpstr>PowerPoint Presentation</vt:lpstr>
    </vt:vector>
  </TitlesOfParts>
  <Company>©2009 Pearson Addison-Wesley. All rights reserved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subject>Intellectual Property</dc:subject>
  <dc:creator>Michael J. Quinn</dc:creator>
  <cp:lastModifiedBy>YIP LEE WAH</cp:lastModifiedBy>
  <cp:revision>168</cp:revision>
  <dcterms:created xsi:type="dcterms:W3CDTF">2004-07-01T03:12:43Z</dcterms:created>
  <dcterms:modified xsi:type="dcterms:W3CDTF">2017-02-06T02:53:01Z</dcterms:modified>
</cp:coreProperties>
</file>