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50"/>
  </p:notesMasterIdLst>
  <p:handoutMasterIdLst>
    <p:handoutMasterId r:id="rId51"/>
  </p:handoutMasterIdLst>
  <p:sldIdLst>
    <p:sldId id="291" r:id="rId2"/>
    <p:sldId id="262" r:id="rId3"/>
    <p:sldId id="257" r:id="rId4"/>
    <p:sldId id="292" r:id="rId5"/>
    <p:sldId id="309" r:id="rId6"/>
    <p:sldId id="310" r:id="rId7"/>
    <p:sldId id="311" r:id="rId8"/>
    <p:sldId id="312" r:id="rId9"/>
    <p:sldId id="326" r:id="rId10"/>
    <p:sldId id="327" r:id="rId11"/>
    <p:sldId id="328" r:id="rId12"/>
    <p:sldId id="313" r:id="rId13"/>
    <p:sldId id="263" r:id="rId14"/>
    <p:sldId id="293" r:id="rId15"/>
    <p:sldId id="297" r:id="rId16"/>
    <p:sldId id="264" r:id="rId17"/>
    <p:sldId id="265" r:id="rId18"/>
    <p:sldId id="298" r:id="rId19"/>
    <p:sldId id="266" r:id="rId20"/>
    <p:sldId id="267" r:id="rId21"/>
    <p:sldId id="314" r:id="rId22"/>
    <p:sldId id="315" r:id="rId23"/>
    <p:sldId id="268" r:id="rId24"/>
    <p:sldId id="316" r:id="rId25"/>
    <p:sldId id="317" r:id="rId26"/>
    <p:sldId id="290" r:id="rId27"/>
    <p:sldId id="318" r:id="rId28"/>
    <p:sldId id="269" r:id="rId29"/>
    <p:sldId id="299" r:id="rId30"/>
    <p:sldId id="270" r:id="rId31"/>
    <p:sldId id="319" r:id="rId32"/>
    <p:sldId id="320" r:id="rId33"/>
    <p:sldId id="321" r:id="rId34"/>
    <p:sldId id="303" r:id="rId35"/>
    <p:sldId id="304" r:id="rId36"/>
    <p:sldId id="322" r:id="rId37"/>
    <p:sldId id="306" r:id="rId38"/>
    <p:sldId id="305" r:id="rId39"/>
    <p:sldId id="323" r:id="rId40"/>
    <p:sldId id="324" r:id="rId41"/>
    <p:sldId id="307" r:id="rId42"/>
    <p:sldId id="284" r:id="rId43"/>
    <p:sldId id="308" r:id="rId44"/>
    <p:sldId id="285" r:id="rId45"/>
    <p:sldId id="286" r:id="rId46"/>
    <p:sldId id="288" r:id="rId47"/>
    <p:sldId id="289" r:id="rId48"/>
    <p:sldId id="287" r:id="rId49"/>
  </p:sldIdLst>
  <p:sldSz cx="9144000" cy="6858000" type="screen4x3"/>
  <p:notesSz cx="9926638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100"/>
    <a:srgbClr val="FFCC66"/>
    <a:srgbClr val="18A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620" y="9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92" cy="339936"/>
          </a:xfrm>
          <a:prstGeom prst="rect">
            <a:avLst/>
          </a:prstGeom>
        </p:spPr>
        <p:txBody>
          <a:bodyPr vert="horz" lIns="86429" tIns="43215" rIns="86429" bIns="43215" rtlCol="0"/>
          <a:lstStyle>
            <a:lvl1pPr algn="l">
              <a:defRPr sz="1100"/>
            </a:lvl1pPr>
          </a:lstStyle>
          <a:p>
            <a:r>
              <a:rPr lang="pt-PT" altLang="zh-TW" smtClean="0"/>
              <a:t>Chapter 7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281" y="0"/>
            <a:ext cx="4302192" cy="339936"/>
          </a:xfrm>
          <a:prstGeom prst="rect">
            <a:avLst/>
          </a:prstGeom>
        </p:spPr>
        <p:txBody>
          <a:bodyPr vert="horz" lIns="86429" tIns="43215" rIns="86429" bIns="43215" rtlCol="0"/>
          <a:lstStyle>
            <a:lvl1pPr algn="r">
              <a:defRPr sz="1100"/>
            </a:lvl1pPr>
          </a:lstStyle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703"/>
            <a:ext cx="4302192" cy="339936"/>
          </a:xfrm>
          <a:prstGeom prst="rect">
            <a:avLst/>
          </a:prstGeom>
        </p:spPr>
        <p:txBody>
          <a:bodyPr vert="horz" lIns="86429" tIns="43215" rIns="86429" bIns="43215" rtlCol="0" anchor="b"/>
          <a:lstStyle>
            <a:lvl1pPr algn="l">
              <a:defRPr sz="1100"/>
            </a:lvl1pPr>
          </a:lstStyle>
          <a:p>
            <a:r>
              <a:rPr lang="en-US" altLang="zh-TW" smtClean="0"/>
              <a:t>COMP422 Ethics and Professional Issues in Computing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281" y="6456703"/>
            <a:ext cx="4302192" cy="339936"/>
          </a:xfrm>
          <a:prstGeom prst="rect">
            <a:avLst/>
          </a:prstGeom>
        </p:spPr>
        <p:txBody>
          <a:bodyPr vert="horz" lIns="86429" tIns="43215" rIns="86429" bIns="43215" rtlCol="0" anchor="b"/>
          <a:lstStyle>
            <a:lvl1pPr algn="r">
              <a:defRPr sz="1100"/>
            </a:lvl1pPr>
          </a:lstStyle>
          <a:p>
            <a:fld id="{709B3888-6E48-4092-8360-A9AD56AA1C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29442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3" rIns="95564" bIns="47783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48" charset="0"/>
              </a:defRPr>
            </a:lvl1pPr>
          </a:lstStyle>
          <a:p>
            <a:r>
              <a:rPr lang="pt-PT" altLang="zh-TW" smtClean="0"/>
              <a:t>Chapter 7</a:t>
            </a:r>
            <a:endParaRPr lang="zh-TW" altLang="zh-TW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095" y="1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3" rIns="95564" bIns="4778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48" charset="0"/>
              </a:defRPr>
            </a:lvl1pPr>
          </a:lstStyle>
          <a:p>
            <a:endParaRPr lang="zh-TW" altLang="zh-TW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09588"/>
            <a:ext cx="3397250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552" y="3228897"/>
            <a:ext cx="7279535" cy="3058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3" rIns="95564" bIns="477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7792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3" rIns="95564" bIns="47783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48" charset="0"/>
              </a:defRPr>
            </a:lvl1pPr>
          </a:lstStyle>
          <a:p>
            <a:r>
              <a:rPr lang="en-US" altLang="zh-TW" smtClean="0"/>
              <a:t>COMP422 Ethics and Professional Issues in Computing</a:t>
            </a:r>
            <a:endParaRPr lang="zh-TW" altLang="zh-TW"/>
          </a:p>
        </p:txBody>
      </p:sp>
      <p:sp>
        <p:nvSpPr>
          <p:cNvPr id="911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095" y="6457792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3" rIns="95564" bIns="4778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48" charset="0"/>
              </a:defRPr>
            </a:lvl1pPr>
          </a:lstStyle>
          <a:p>
            <a:fld id="{1D0393D8-3189-48C6-9649-5AAB20DA0B4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555354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393D8-3189-48C6-9649-5AAB20DA0B4A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zh-TW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 smtClean="0"/>
              <a:t>COMP422 Ethics and Professional Issues in Computing</a:t>
            </a:r>
            <a:endParaRPr lang="zh-TW" altLang="zh-TW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pt-PT" altLang="zh-TW" smtClean="0"/>
              <a:t>Chapter 7</a:t>
            </a: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87085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8A6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 descr="Pink tissue paper"/>
          <p:cNvSpPr>
            <a:spLocks noChangeArrowheads="1"/>
          </p:cNvSpPr>
          <p:nvPr userDrawn="1"/>
        </p:nvSpPr>
        <p:spPr bwMode="auto">
          <a:xfrm>
            <a:off x="2286000" y="2895600"/>
            <a:ext cx="4549775" cy="2282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/>
              <a:t>Ethics for the Information Age</a:t>
            </a:r>
            <a:br>
              <a:rPr lang="en-US" altLang="zh-TW" b="1"/>
            </a:br>
            <a:r>
              <a:rPr lang="en-US" altLang="zh-TW" b="1"/>
              <a:t>Fifth Edition</a:t>
            </a:r>
            <a:br>
              <a:rPr lang="en-US" altLang="zh-TW" b="1"/>
            </a:br>
            <a:r>
              <a:rPr lang="en-US" altLang="zh-TW" b="1"/>
              <a:t/>
            </a:r>
            <a:br>
              <a:rPr lang="en-US" altLang="zh-TW" b="1"/>
            </a:br>
            <a:r>
              <a:rPr lang="en-US" altLang="zh-TW" b="1"/>
              <a:t>by </a:t>
            </a:r>
            <a:br>
              <a:rPr lang="en-US" altLang="zh-TW" b="1"/>
            </a:br>
            <a:r>
              <a:rPr lang="en-US" altLang="zh-TW" b="1"/>
              <a:t>Michael J. Quinn</a:t>
            </a:r>
            <a:br>
              <a:rPr lang="en-US" altLang="zh-TW" b="1"/>
            </a:br>
            <a:endParaRPr lang="en-US" altLang="zh-TW" b="1"/>
          </a:p>
        </p:txBody>
      </p:sp>
      <p:pic>
        <p:nvPicPr>
          <p:cNvPr id="4" name="Picture 8" descr="DG_Bar_Blue_USLetter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Pink tissue pape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5800" y="0"/>
            <a:ext cx="3378200" cy="2146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42086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381000"/>
            <a:ext cx="7467600" cy="914400"/>
          </a:xfrm>
        </p:spPr>
        <p:txBody>
          <a:bodyPr wrap="none" anchor="t"/>
          <a:lstStyle>
            <a:lvl1pPr algn="ctr">
              <a:defRPr sz="32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E3D390BC-4FFD-4A13-8CCE-B461D69C532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AD8186E3-E585-4DAD-A867-F564A4014BD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9D71A186-8A60-4755-B4DC-094A31D4560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DDED71BF-927D-4F83-AD80-45CFC1C8501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1F620736-C9EF-46FB-815F-5BD9C91B970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A1BCA38E-0F2D-498D-9248-B6ADA7A811A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E94A463C-DC88-495F-8796-6E62B6A43C3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4554BB2B-FA79-4437-ADDB-19DECDC9825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1524155F-5878-4CAD-B2E9-D0EBF9748D9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433FA9E0-B670-452A-AEDD-79B5C21E7B0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8A6C1">
                  <a:alpha val="78000"/>
                </a:srgbClr>
              </a:gs>
              <a:gs pos="100000">
                <a:srgbClr val="18A6C1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 baseline="-25000">
              <a:latin typeface="Times New Roman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4198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/>
            </a:lvl1pPr>
          </a:lstStyle>
          <a:p>
            <a:r>
              <a:rPr lang="en-US" altLang="zh-TW"/>
              <a:t>1-</a:t>
            </a:r>
            <a:fld id="{8C431B57-7ED9-4F52-BBB1-CE885A6BC558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r>
              <a:rPr lang="en-US" altLang="zh-TW" sz="1200">
                <a:solidFill>
                  <a:schemeClr val="bg1"/>
                </a:solidFill>
              </a:rPr>
              <a:t>1-</a:t>
            </a:r>
            <a:fld id="{857A2174-A39D-4617-99B6-8A643E3D9CA9}" type="slidenum">
              <a:rPr lang="en-US" altLang="zh-TW" sz="1200">
                <a:solidFill>
                  <a:schemeClr val="bg1"/>
                </a:solidFill>
              </a:rPr>
              <a:pPr algn="r" eaLnBrk="0" hangingPunct="0"/>
              <a:t>‹#›</a:t>
            </a:fld>
            <a:endParaRPr lang="en-US" altLang="zh-TW" sz="1200">
              <a:solidFill>
                <a:schemeClr val="bg1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altLang="zh-TW" sz="1200">
                <a:latin typeface="Times New Roman" pitchFamily="18" charset="0"/>
              </a:rPr>
              <a:t>Copyright © 2013 Pearson Education, Inc. Publishing as Pearson Addison-Wesley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6" r:id="rId2"/>
    <p:sldLayoutId id="2147483735" r:id="rId3"/>
    <p:sldLayoutId id="2147483734" r:id="rId4"/>
    <p:sldLayoutId id="2147483733" r:id="rId5"/>
    <p:sldLayoutId id="2147483732" r:id="rId6"/>
    <p:sldLayoutId id="2147483731" r:id="rId7"/>
    <p:sldLayoutId id="2147483730" r:id="rId8"/>
    <p:sldLayoutId id="2147483729" r:id="rId9"/>
    <p:sldLayoutId id="2147483728" r:id="rId10"/>
    <p:sldLayoutId id="214748372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Times" pitchFamily="-4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Chapter_007_excerpt.pdf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Chapter_007_excerpt.pdf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8600"/>
            <a:ext cx="5562600" cy="1447800"/>
          </a:xfrm>
        </p:spPr>
        <p:txBody>
          <a:bodyPr/>
          <a:lstStyle/>
          <a:p>
            <a:pPr eaLnBrk="1" hangingPunct="1"/>
            <a:r>
              <a:rPr lang="en-US" altLang="zh-TW" smtClean="0"/>
              <a:t>Chapter 7:</a:t>
            </a:r>
            <a:br>
              <a:rPr lang="en-US" altLang="zh-TW" smtClean="0"/>
            </a:br>
            <a:r>
              <a:rPr lang="en-US" altLang="zh-TW" smtClean="0"/>
              <a:t> Computer and Network </a:t>
            </a:r>
            <a:br>
              <a:rPr lang="en-US" altLang="zh-TW" smtClean="0"/>
            </a:br>
            <a:r>
              <a:rPr lang="en-US" altLang="zh-TW" smtClean="0"/>
              <a:t>Security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Utilitarian Analysis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smtClean="0"/>
              <a:t>Release of Firesheep led media to focus on security problem</a:t>
            </a:r>
          </a:p>
          <a:p>
            <a:r>
              <a:rPr lang="en-US" altLang="zh-TW" sz="2800" smtClean="0"/>
              <a:t>Benefits were high: a few months later Facebook and Twitter made their sites more secure</a:t>
            </a:r>
          </a:p>
          <a:p>
            <a:r>
              <a:rPr lang="en-US" altLang="zh-TW" sz="2800" smtClean="0"/>
              <a:t>Harms were minimal: no evidence that release of Firesheep caused big increase in identity theft or malicious pranks</a:t>
            </a:r>
          </a:p>
          <a:p>
            <a:r>
              <a:rPr lang="en-US" altLang="zh-TW" sz="2800" smtClean="0"/>
              <a:t>Conclusion: Release of Firesheep was good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DA1DF1C9-AF8B-4E2C-A4BA-D9F85081276E}" type="slidenum">
              <a:rPr lang="en-US" altLang="zh-TW"/>
              <a:pPr/>
              <a:t>10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Kantian Analysis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smtClean="0"/>
              <a:t>Accessing someone else’s user account is an invasion of their privacy and is wrong</a:t>
            </a:r>
          </a:p>
          <a:p>
            <a:r>
              <a:rPr lang="en-US" altLang="zh-TW" sz="2400" smtClean="0"/>
              <a:t>Butler provided a tool that made it much simpler for people to do something that is wrong, so he has some moral accountability for their misdeeds</a:t>
            </a:r>
          </a:p>
          <a:p>
            <a:r>
              <a:rPr lang="en-US" altLang="zh-TW" sz="2400" smtClean="0"/>
              <a:t>Butler was willing to tolerate short-term increase in privacy violations in hope that media pressure would force Web retailers to add security</a:t>
            </a:r>
          </a:p>
          <a:p>
            <a:r>
              <a:rPr lang="en-US" altLang="zh-TW" sz="2400" smtClean="0"/>
              <a:t>He treated victims of Firesheep as a means to his end</a:t>
            </a:r>
          </a:p>
          <a:p>
            <a:r>
              <a:rPr lang="en-US" altLang="zh-TW" sz="2400" smtClean="0"/>
              <a:t>It was wrong for Butler to release Firesheep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6E873822-10F1-4802-B777-54EADAC737B3}" type="slidenum">
              <a:rPr lang="en-US" altLang="zh-TW"/>
              <a:pPr/>
              <a:t>11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6096000"/>
          </a:xfrm>
        </p:spPr>
        <p:txBody>
          <a:bodyPr/>
          <a:lstStyle/>
          <a:p>
            <a:pPr eaLnBrk="1" hangingPunct="1"/>
            <a:r>
              <a:rPr lang="en-US" altLang="zh-TW" smtClean="0"/>
              <a:t>7.3 Malware</a:t>
            </a:r>
          </a:p>
        </p:txBody>
      </p:sp>
      <p:sp>
        <p:nvSpPr>
          <p:cNvPr id="61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A966827D-DB68-4C9C-8C97-93DE10DD90F8}" type="slidenum">
              <a:rPr lang="en-US" altLang="zh-TW"/>
              <a:pPr/>
              <a:t>12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5CBE3A5A-B256-4071-ADE8-FEFA42364963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Viruses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Virus: Piece of self-replicating code embedded within another program (host)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Viruses associated with program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Hard disks, floppy disks, CD-ROMS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Email attachments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How viruses spread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Diskettes or CDs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Email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Files downloaded from Internet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Virus Replicates</a:t>
            </a:r>
          </a:p>
        </p:txBody>
      </p:sp>
      <p:sp>
        <p:nvSpPr>
          <p:cNvPr id="819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EDD7C0A2-6343-42E6-AE15-695F9557814D}" type="slidenum">
              <a:rPr lang="en-US" altLang="zh-TW"/>
              <a:pPr/>
              <a:t>14</a:t>
            </a:fld>
            <a:endParaRPr lang="en-US" altLang="zh-TW"/>
          </a:p>
        </p:txBody>
      </p:sp>
      <p:pic>
        <p:nvPicPr>
          <p:cNvPr id="16388" name="Picture 6" descr="qui06f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990600"/>
            <a:ext cx="2854325" cy="549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495800" y="1295400"/>
            <a:ext cx="3962400" cy="5105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altLang="zh-TW" dirty="0" smtClean="0"/>
              <a:t>Program P, which is infected with a virus, is executed</a:t>
            </a:r>
          </a:p>
          <a:p>
            <a:pPr marL="457200" indent="-457200">
              <a:spcBef>
                <a:spcPts val="1200"/>
              </a:spcBef>
              <a:buFont typeface="+mj-lt"/>
              <a:buAutoNum type="alphaLcParenR"/>
            </a:pPr>
            <a:r>
              <a:rPr lang="en-US" altLang="zh-TW" dirty="0" smtClean="0"/>
              <a:t>The virus code executes. It finds another program Q and creates a new version of Q infected with the virus</a:t>
            </a:r>
          </a:p>
          <a:p>
            <a:pPr marL="457200" indent="-457200">
              <a:spcBef>
                <a:spcPts val="1200"/>
              </a:spcBef>
              <a:buFont typeface="+mj-lt"/>
              <a:buAutoNum type="alphaLcParenR"/>
            </a:pPr>
            <a:r>
              <a:rPr lang="en-US" altLang="zh-TW" dirty="0" smtClean="0"/>
              <a:t>The virus passes control to program P. The user is unaware of the presence of the virus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an Email Virus Spreads</a:t>
            </a:r>
          </a:p>
        </p:txBody>
      </p:sp>
      <p:sp>
        <p:nvSpPr>
          <p:cNvPr id="1024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CB82CF2D-D234-407C-8AB3-4E4AB8CFD712}" type="slidenum">
              <a:rPr lang="en-US" altLang="zh-TW"/>
              <a:pPr/>
              <a:t>15</a:t>
            </a:fld>
            <a:endParaRPr lang="en-US" altLang="zh-TW"/>
          </a:p>
        </p:txBody>
      </p:sp>
      <p:pic>
        <p:nvPicPr>
          <p:cNvPr id="18436" name="Picture 6" descr="qui06f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143000"/>
            <a:ext cx="67056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qui06f0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78311" y="4191000"/>
            <a:ext cx="306297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5772835"/>
            <a:ext cx="3352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 smtClean="0"/>
              <a:t>Email Attachment with Possible Virus</a:t>
            </a:r>
            <a:endParaRPr lang="zh-TW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E9886D92-F977-47E1-8F2F-B14AAD738C5C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Antivirus Software Packages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Allow computer users to detect and destroy viruses</a:t>
            </a:r>
          </a:p>
          <a:p>
            <a:pPr eaLnBrk="1" hangingPunct="1"/>
            <a:r>
              <a:rPr lang="en-US" altLang="zh-TW" smtClean="0"/>
              <a:t>Must be kept up-to-date to be most effective</a:t>
            </a:r>
          </a:p>
          <a:p>
            <a:pPr eaLnBrk="1" hangingPunct="1"/>
            <a:r>
              <a:rPr lang="en-US" altLang="zh-TW" smtClean="0"/>
              <a:t>Many people do not keep their antivirus software packages up-to-date</a:t>
            </a:r>
          </a:p>
          <a:p>
            <a:pPr eaLnBrk="1" hangingPunct="1"/>
            <a:r>
              <a:rPr lang="en-US" altLang="zh-TW" smtClean="0"/>
              <a:t>Consumers need to beware of fake antivirus applications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75E24F35-EF94-4417-94B2-9E44761A6306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Worm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Self-contained program</a:t>
            </a:r>
          </a:p>
          <a:p>
            <a:pPr eaLnBrk="1" hangingPunct="1"/>
            <a:r>
              <a:rPr lang="en-US" altLang="zh-TW" smtClean="0"/>
              <a:t>Spreads through a computer network</a:t>
            </a:r>
          </a:p>
          <a:p>
            <a:pPr eaLnBrk="1" hangingPunct="1"/>
            <a:r>
              <a:rPr lang="en-US" altLang="zh-TW" smtClean="0"/>
              <a:t>Exploits security holes in networked computers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Worm Spreads</a:t>
            </a:r>
          </a:p>
        </p:txBody>
      </p:sp>
      <p:sp>
        <p:nvSpPr>
          <p:cNvPr id="1331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C8D74E81-0E94-4665-A500-3B46AF80C1A2}" type="slidenum">
              <a:rPr lang="en-US" altLang="zh-TW"/>
              <a:pPr/>
              <a:t>18</a:t>
            </a:fld>
            <a:endParaRPr lang="en-US" altLang="zh-TW"/>
          </a:p>
        </p:txBody>
      </p:sp>
      <p:pic>
        <p:nvPicPr>
          <p:cNvPr id="21508" name="Picture 6" descr="qui06f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219200"/>
            <a:ext cx="525780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41F296B7-8E17-43EA-89D5-7C46738D34AB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Internet Worm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Robert Tappan Morris, Jr.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Graduate student at Cornell (1988)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Released worm onto Internet from MIT computer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Effect of worm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Spread to significant numbers of Unix computers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Infected computers kept crashing or became unresponsive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Took a day for fixes to be published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Impact on Morris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Suspended from Cornell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3 years’ probation + 400 hours community service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$150,000 in legal fees and fines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CFA1BF98-7167-41E2-8BC1-A8662D8FB229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Chapter Overview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Introduction</a:t>
            </a:r>
          </a:p>
          <a:p>
            <a:pPr eaLnBrk="1" hangingPunct="1"/>
            <a:r>
              <a:rPr lang="en-US" altLang="zh-TW" smtClean="0"/>
              <a:t>Hacking</a:t>
            </a:r>
            <a:endParaRPr lang="en-US" altLang="zh-TW" smtClean="0"/>
          </a:p>
          <a:p>
            <a:pPr eaLnBrk="1" hangingPunct="1"/>
            <a:r>
              <a:rPr lang="en-US" altLang="zh-TW" dirty="0" smtClean="0"/>
              <a:t>Malware</a:t>
            </a:r>
          </a:p>
          <a:p>
            <a:pPr eaLnBrk="1" hangingPunct="1"/>
            <a:r>
              <a:rPr lang="en-US" altLang="zh-TW" dirty="0" smtClean="0"/>
              <a:t>Cyber crime and cyber attacks</a:t>
            </a:r>
          </a:p>
          <a:p>
            <a:pPr eaLnBrk="1" hangingPunct="1"/>
            <a:r>
              <a:rPr lang="en-US" altLang="zh-TW" dirty="0" smtClean="0"/>
              <a:t>Online voting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01FED175-52EB-4F93-8159-A33046AA2668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Ethical Evaluation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86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Kantian evaluation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Morris used others by gaining access to their computers without permission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Social contract theory evaluation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Morris violated property rights of organizations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Utilitarian evaluation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Benefits: Organizations learned of security flaws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Harms: Time spent by those fighting worm, unavailable computers, disrupted network traffic, Morris’s punishments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Morris was wrong to have released the Internet worm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Cross-site Scripting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Another way malware may be downloaded without user’s knowledge</a:t>
            </a:r>
          </a:p>
          <a:p>
            <a:r>
              <a:rPr lang="en-US" altLang="zh-TW" sz="2800" dirty="0" smtClean="0"/>
              <a:t>Problem appears on Web sites that allow people to read what others have posted</a:t>
            </a:r>
          </a:p>
          <a:p>
            <a:r>
              <a:rPr lang="en-US" altLang="zh-TW" sz="2800" dirty="0" smtClean="0"/>
              <a:t>Attacker injects client-side script into a Web site</a:t>
            </a:r>
          </a:p>
          <a:p>
            <a:r>
              <a:rPr lang="en-US" altLang="zh-TW" sz="2800" dirty="0" smtClean="0"/>
              <a:t>Victim’s browser executes script, which may steal cookies, track user’s activity, or perform another malicious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40E92797-E820-4E1F-BF95-6B2D235FFE3F}" type="slidenum">
              <a:rPr lang="en-US" altLang="zh-TW"/>
              <a:pPr/>
              <a:t>21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Drive-by Downloads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Unintentional downloading of malware caused by visiting a compromised Web site</a:t>
            </a:r>
          </a:p>
          <a:p>
            <a:r>
              <a:rPr lang="en-US" altLang="zh-TW" sz="2800" dirty="0" smtClean="0"/>
              <a:t>Also happens when Web surfer sees pop-up window asking permission to download software and clicks “Okay”</a:t>
            </a:r>
          </a:p>
          <a:p>
            <a:r>
              <a:rPr lang="en-US" altLang="zh-TW" sz="2800" dirty="0" smtClean="0"/>
              <a:t>Google Anti-Malware Team says 1.3 percent of queries to Google’s search engine return a malicious URL somewhere on results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E2A07F56-846C-46E2-8F65-102E5DBA679D}" type="slidenum">
              <a:rPr lang="en-US" altLang="zh-TW"/>
              <a:pPr/>
              <a:t>22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8F326157-54B0-4BC5-9FBF-C60482BD30B9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Trojan Horses and Backdoor Trojans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Trojan horse: Program with benign capability that masks a sinister purpose</a:t>
            </a:r>
          </a:p>
          <a:p>
            <a:pPr eaLnBrk="1" hangingPunct="1"/>
            <a:r>
              <a:rPr lang="en-US" altLang="zh-TW" dirty="0" smtClean="0"/>
              <a:t>Backdoor Trojan: Trojan horse that gives attack access to victim’s computer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Rootkits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Rootkit: A set of programs that provides privileged access to a computer</a:t>
            </a:r>
          </a:p>
          <a:p>
            <a:r>
              <a:rPr lang="en-US" altLang="zh-TW" smtClean="0"/>
              <a:t>Activated every time computer is booted</a:t>
            </a:r>
          </a:p>
          <a:p>
            <a:r>
              <a:rPr lang="en-US" altLang="zh-TW" smtClean="0"/>
              <a:t>Uses security privileges to mask its presence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FFE0FAC0-095A-4F79-A273-D2DCB633F49D}" type="slidenum">
              <a:rPr lang="en-US" altLang="zh-TW"/>
              <a:pPr/>
              <a:t>24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Spyware and Adware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smtClean="0"/>
              <a:t>Spyware: Program that communicates over an Internet connection without user’s knowledge or consent</a:t>
            </a:r>
          </a:p>
          <a:p>
            <a:pPr lvl="1"/>
            <a:r>
              <a:rPr lang="en-US" altLang="zh-TW" sz="2000" smtClean="0"/>
              <a:t>Monitor Web surfing</a:t>
            </a:r>
          </a:p>
          <a:p>
            <a:pPr lvl="1"/>
            <a:r>
              <a:rPr lang="en-US" altLang="zh-TW" sz="2000" smtClean="0"/>
              <a:t>Log keystrokes</a:t>
            </a:r>
          </a:p>
          <a:p>
            <a:pPr lvl="1"/>
            <a:r>
              <a:rPr lang="en-US" altLang="zh-TW" sz="2000" smtClean="0"/>
              <a:t>Take snapshots of computer screen</a:t>
            </a:r>
          </a:p>
          <a:p>
            <a:pPr lvl="1"/>
            <a:r>
              <a:rPr lang="en-US" altLang="zh-TW" sz="2000" smtClean="0"/>
              <a:t>Send reports back to host computer</a:t>
            </a:r>
          </a:p>
          <a:p>
            <a:r>
              <a:rPr lang="en-US" altLang="zh-TW" sz="2400" smtClean="0"/>
              <a:t>Adware: Type of spyware that displays pop-up advertisements related to user’s activity</a:t>
            </a:r>
          </a:p>
          <a:p>
            <a:r>
              <a:rPr lang="en-US" altLang="zh-TW" sz="2400" smtClean="0"/>
              <a:t>Backdoor Trojans often used to deliver spyware and adware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EE7FF70E-11EA-4990-A618-93ECC5E86EBE}" type="slidenum">
              <a:rPr lang="en-US" altLang="zh-TW"/>
              <a:pPr/>
              <a:t>25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A3F4749E-9A3F-454A-A83B-9753F6EC0641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Bots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82000" cy="47244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Bot: A kind of backdoor Trojan that responds to commands sent by a command-and-control program on another computer</a:t>
            </a:r>
          </a:p>
          <a:p>
            <a:pPr eaLnBrk="1" hangingPunct="1"/>
            <a:r>
              <a:rPr lang="en-US" altLang="zh-TW" sz="2800" smtClean="0"/>
              <a:t>First bots supported legitimate activities</a:t>
            </a:r>
          </a:p>
          <a:p>
            <a:pPr lvl="1" eaLnBrk="1" hangingPunct="1"/>
            <a:r>
              <a:rPr lang="en-US" altLang="zh-TW" sz="2400" smtClean="0"/>
              <a:t>Internet Relay Chat</a:t>
            </a:r>
          </a:p>
          <a:p>
            <a:pPr lvl="1" eaLnBrk="1" hangingPunct="1"/>
            <a:r>
              <a:rPr lang="en-US" altLang="zh-TW" sz="2400" smtClean="0"/>
              <a:t>Multiplayer Internet games</a:t>
            </a:r>
          </a:p>
          <a:p>
            <a:pPr eaLnBrk="1" hangingPunct="1"/>
            <a:r>
              <a:rPr lang="en-US" altLang="zh-TW" sz="2800" smtClean="0"/>
              <a:t>Other bots support illegal activities</a:t>
            </a:r>
          </a:p>
          <a:p>
            <a:pPr lvl="1" eaLnBrk="1" hangingPunct="1"/>
            <a:r>
              <a:rPr lang="en-US" altLang="zh-TW" sz="2400" smtClean="0"/>
              <a:t>Distributing spam</a:t>
            </a:r>
          </a:p>
          <a:p>
            <a:pPr lvl="1" eaLnBrk="1" hangingPunct="1"/>
            <a:r>
              <a:rPr lang="en-US" altLang="zh-TW" sz="2400" smtClean="0"/>
              <a:t>Collecting person information for ID theft</a:t>
            </a:r>
          </a:p>
          <a:p>
            <a:pPr lvl="1" eaLnBrk="1" hangingPunct="1"/>
            <a:r>
              <a:rPr lang="en-US" altLang="zh-TW" sz="2400" smtClean="0"/>
              <a:t>Denial-of-service attacks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Botnets and Bot Herders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Botnet: Collection of bot-infected computers controlled by the same command-and-control program</a:t>
            </a:r>
          </a:p>
          <a:p>
            <a:r>
              <a:rPr lang="en-US" altLang="zh-TW" smtClean="0"/>
              <a:t>Some botnets have over a million computers in them</a:t>
            </a:r>
          </a:p>
          <a:p>
            <a:r>
              <a:rPr lang="en-US" altLang="zh-TW" smtClean="0"/>
              <a:t>Bot herder: Someone who controls a botnet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EFAE0ADA-E04F-4F42-BC5F-044BD53DB38B}" type="slidenum">
              <a:rPr lang="en-US" altLang="zh-TW"/>
              <a:pPr/>
              <a:t>27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C2966ABD-96A1-4B0D-83D0-C10E4B5F2EEE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Defensive Measures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Security patches: Code updates to remove security vulnerabilities</a:t>
            </a:r>
          </a:p>
          <a:p>
            <a:pPr eaLnBrk="1" hangingPunct="1"/>
            <a:r>
              <a:rPr lang="en-US" altLang="zh-TW" sz="2800" smtClean="0"/>
              <a:t>Anti-malware tools: Software to scan hard drives, detect files that contain viruses or spyware, and delete these files</a:t>
            </a:r>
          </a:p>
          <a:p>
            <a:pPr eaLnBrk="1" hangingPunct="1"/>
            <a:r>
              <a:rPr lang="en-US" altLang="zh-TW" sz="2800" smtClean="0"/>
              <a:t>Firewall: A software application installed on a single computer that can selectively block network traffic to and from that computer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6172200"/>
          </a:xfrm>
        </p:spPr>
        <p:txBody>
          <a:bodyPr/>
          <a:lstStyle/>
          <a:p>
            <a:pPr eaLnBrk="1" hangingPunct="1"/>
            <a:r>
              <a:rPr lang="en-US" altLang="zh-TW" smtClean="0"/>
              <a:t>7.4 Cyber Crime and Cyber Attacks</a:t>
            </a:r>
          </a:p>
        </p:txBody>
      </p:sp>
      <p:sp>
        <p:nvSpPr>
          <p:cNvPr id="2150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998F7D3F-F4E3-44E1-8576-79F3DC8E9CEE}" type="slidenum">
              <a:rPr lang="en-US" altLang="zh-TW"/>
              <a:pPr/>
              <a:t>29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84BA3451-44B0-4AFF-BB36-714EF2602ED3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7.1 Introduction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Computers getting faster and less expensive</a:t>
            </a:r>
          </a:p>
          <a:p>
            <a:pPr eaLnBrk="1" hangingPunct="1"/>
            <a:r>
              <a:rPr lang="en-US" altLang="zh-TW" sz="2800" smtClean="0"/>
              <a:t>Utility of networked computers increasing</a:t>
            </a:r>
          </a:p>
          <a:p>
            <a:pPr lvl="1" eaLnBrk="1" hangingPunct="1"/>
            <a:r>
              <a:rPr lang="en-US" altLang="zh-TW" sz="2400" smtClean="0"/>
              <a:t>Shopping and banking</a:t>
            </a:r>
          </a:p>
          <a:p>
            <a:pPr lvl="1" eaLnBrk="1" hangingPunct="1"/>
            <a:r>
              <a:rPr lang="en-US" altLang="zh-TW" sz="2400" smtClean="0"/>
              <a:t>Managing personal information</a:t>
            </a:r>
          </a:p>
          <a:p>
            <a:pPr lvl="1" eaLnBrk="1" hangingPunct="1"/>
            <a:r>
              <a:rPr lang="en-US" altLang="zh-TW" sz="2400" smtClean="0"/>
              <a:t>Controlling industrial processes</a:t>
            </a:r>
          </a:p>
          <a:p>
            <a:pPr eaLnBrk="1" hangingPunct="1"/>
            <a:r>
              <a:rPr lang="en-US" altLang="zh-TW" sz="2800" smtClean="0"/>
              <a:t>Increasing use of computers </a:t>
            </a:r>
            <a:r>
              <a:rPr lang="en-US" altLang="zh-TW" sz="2800" smtClean="0">
                <a:sym typeface="Symbol" pitchFamily="18" charset="2"/>
              </a:rPr>
              <a:t> growing importance of computer security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567D81BA-328B-4819-A25F-3E0D4173D92E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Phishing and Spear-phishing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Phishing: Large-scale effort to gain sensitive information from gullible computer users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At least 67,000 phishing attacks globally in second half of 2010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New development: increase in phishing attacks on Chinese e-commerce sites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Spear-phishing: Variant of phishing in which email addresses chosen selectively to target particular group of recipients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SQL Injection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Method of attacking a database-driven Web application with improper security</a:t>
            </a:r>
          </a:p>
          <a:p>
            <a:r>
              <a:rPr lang="en-US" altLang="zh-TW" smtClean="0"/>
              <a:t>Attack inserts (injects) SQL query into text string from client to application</a:t>
            </a:r>
          </a:p>
          <a:p>
            <a:r>
              <a:rPr lang="en-US" altLang="zh-TW" smtClean="0"/>
              <a:t>Application returns sensitive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571B5645-F8EA-443D-8801-E3C0E687B262}" type="slidenum">
              <a:rPr lang="en-US" altLang="zh-TW"/>
              <a:pPr/>
              <a:t>31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524000"/>
          </a:xfrm>
        </p:spPr>
        <p:txBody>
          <a:bodyPr/>
          <a:lstStyle/>
          <a:p>
            <a:r>
              <a:rPr lang="en-US" altLang="zh-TW" smtClean="0"/>
              <a:t>Denial-of-service and Distributed Denial-of-service Attacks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smtClean="0"/>
              <a:t>Denial-of-service attack: Intentional action designed to prevent legitimate users from making use of a computer service</a:t>
            </a:r>
          </a:p>
          <a:p>
            <a:r>
              <a:rPr lang="en-US" altLang="zh-TW" sz="2800" smtClean="0"/>
              <a:t>Aim of a DoS attack is not to steal information but to disrupt a server’s ability to respond to its clients</a:t>
            </a:r>
          </a:p>
          <a:p>
            <a:r>
              <a:rPr lang="en-US" altLang="zh-TW" sz="2800" smtClean="0"/>
              <a:t>Distributed denial-of-service attack: DoS attack launched from many computers, such as a botnet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A4FCB303-135E-4C7B-A4C1-0CE6243709AA}" type="slidenum">
              <a:rPr lang="en-US" altLang="zh-TW"/>
              <a:pPr/>
              <a:t>32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Cyber Crime </a:t>
            </a:r>
            <a:r>
              <a:rPr lang="en-US" altLang="zh-TW" dirty="0" smtClean="0">
                <a:hlinkClick r:id="rId2" action="ppaction://hlinkfile" tooltip="PP. 332-334"/>
              </a:rPr>
              <a:t>(PP. 332-334)</a:t>
            </a:r>
            <a:endParaRPr lang="en-US" altLang="zh-TW" dirty="0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Criminal organizations making significant amounts of money from malware</a:t>
            </a:r>
          </a:p>
          <a:p>
            <a:r>
              <a:rPr lang="en-US" altLang="zh-TW" dirty="0" err="1" smtClean="0"/>
              <a:t>Jeanson</a:t>
            </a:r>
            <a:r>
              <a:rPr lang="en-US" altLang="zh-TW" dirty="0" smtClean="0"/>
              <a:t> James </a:t>
            </a:r>
            <a:r>
              <a:rPr lang="en-US" altLang="zh-TW" dirty="0" err="1" smtClean="0"/>
              <a:t>Ancheta</a:t>
            </a:r>
            <a:endParaRPr lang="en-US" altLang="zh-TW" dirty="0" smtClean="0"/>
          </a:p>
          <a:p>
            <a:r>
              <a:rPr lang="en-US" altLang="zh-TW" dirty="0" err="1" smtClean="0"/>
              <a:t>Pharmamaster</a:t>
            </a:r>
            <a:endParaRPr lang="en-US" altLang="zh-TW" dirty="0" smtClean="0"/>
          </a:p>
          <a:p>
            <a:r>
              <a:rPr lang="en-US" altLang="zh-TW" dirty="0" smtClean="0"/>
              <a:t>Albert Gonzalez</a:t>
            </a:r>
          </a:p>
          <a:p>
            <a:r>
              <a:rPr lang="en-US" altLang="zh-TW" dirty="0" smtClean="0"/>
              <a:t>Avalanche Gang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C875476F-3AA1-4B10-BB96-3B47AAD80102}" type="slidenum">
              <a:rPr lang="en-US" altLang="zh-TW"/>
              <a:pPr/>
              <a:t>33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Rise and Fall of Blue Security Part I: The Rise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Blue Security: An Israeli company selling a spam deterrence system</a:t>
            </a:r>
          </a:p>
          <a:p>
            <a:pPr eaLnBrk="1" hangingPunct="1"/>
            <a:r>
              <a:rPr lang="en-US" altLang="zh-TW" sz="2800" smtClean="0"/>
              <a:t>Blue Frog bot would automatically respond to each spam message with an opt-out message</a:t>
            </a:r>
          </a:p>
          <a:p>
            <a:pPr eaLnBrk="1" hangingPunct="1"/>
            <a:r>
              <a:rPr lang="en-US" altLang="zh-TW" sz="2800" smtClean="0"/>
              <a:t>Spammers started receiving hundreds of thousands of opt-out messages, disrupting their operations</a:t>
            </a:r>
          </a:p>
          <a:p>
            <a:pPr eaLnBrk="1" hangingPunct="1"/>
            <a:r>
              <a:rPr lang="en-US" altLang="zh-TW" sz="2800" smtClean="0"/>
              <a:t>6 of 10 of world’s top spammers agreed to stop sending spam to users of Blue Frog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13E7E8F7-C894-4532-B95C-A4678E75A831}" type="slidenum">
              <a:rPr lang="en-US" altLang="zh-TW"/>
              <a:pPr/>
              <a:t>34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Rise and Fall of Blue Security Part II: The Fall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One spammer (PharmaMaster) started sending Blue Frog users 10-20 times more spam</a:t>
            </a:r>
          </a:p>
          <a:p>
            <a:pPr eaLnBrk="1" hangingPunct="1"/>
            <a:r>
              <a:rPr lang="en-US" altLang="zh-TW" sz="2800" smtClean="0"/>
              <a:t>PharmaMaster then launched DDoS attacks on Blue Security and its business customers</a:t>
            </a:r>
          </a:p>
          <a:p>
            <a:pPr eaLnBrk="1" hangingPunct="1"/>
            <a:r>
              <a:rPr lang="en-US" altLang="zh-TW" sz="2800" smtClean="0"/>
              <a:t>Blue Security could not protect its customers from DDoS attacks and virus-laced emails</a:t>
            </a:r>
          </a:p>
          <a:p>
            <a:pPr eaLnBrk="1" hangingPunct="1"/>
            <a:r>
              <a:rPr lang="en-US" altLang="zh-TW" sz="2800" smtClean="0"/>
              <a:t>Blue Security reluctantly terminated its anti-spam activities</a:t>
            </a:r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4856A689-78F2-45E9-8C37-18B26C2B6B93}" type="slidenum">
              <a:rPr lang="en-US" altLang="zh-TW"/>
              <a:pPr/>
              <a:t>35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Politically Motivated Cyber Attacks </a:t>
            </a:r>
            <a:r>
              <a:rPr lang="en-US" altLang="zh-TW" dirty="0" smtClean="0">
                <a:hlinkClick r:id="rId2" action="ppaction://hlinkfile" tooltip="PP. 334-337"/>
              </a:rPr>
              <a:t>(PP. 334-337)</a:t>
            </a:r>
            <a:endParaRPr lang="en-US" altLang="zh-TW" dirty="0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Estonia (2007)</a:t>
            </a:r>
          </a:p>
          <a:p>
            <a:r>
              <a:rPr lang="en-US" altLang="zh-TW" dirty="0" smtClean="0"/>
              <a:t>Georgia (2008)</a:t>
            </a:r>
          </a:p>
          <a:p>
            <a:r>
              <a:rPr lang="en-US" altLang="zh-TW" dirty="0" smtClean="0"/>
              <a:t>Georgia (2009)</a:t>
            </a:r>
          </a:p>
          <a:p>
            <a:r>
              <a:rPr lang="en-US" altLang="zh-TW" dirty="0" smtClean="0"/>
              <a:t>Exiled Tibetan Government (2009)</a:t>
            </a:r>
          </a:p>
          <a:p>
            <a:r>
              <a:rPr lang="en-US" altLang="zh-TW" dirty="0" smtClean="0"/>
              <a:t>United States and South Korea (2009)</a:t>
            </a:r>
          </a:p>
          <a:p>
            <a:r>
              <a:rPr lang="en-US" altLang="zh-TW" dirty="0" err="1" smtClean="0"/>
              <a:t>Stuxnet</a:t>
            </a:r>
            <a:r>
              <a:rPr lang="en-US" altLang="zh-TW" dirty="0" smtClean="0"/>
              <a:t> Worm (2009)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CF02DED6-6834-44A6-A9BF-0C1B26EB130A}" type="slidenum">
              <a:rPr lang="en-US" altLang="zh-TW"/>
              <a:pPr/>
              <a:t>36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Attacks on Twitter and Other Social Networking Sites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Massive DDoS attack made Twitter service unavailable for several hours on August 6, 2009</a:t>
            </a:r>
          </a:p>
          <a:p>
            <a:pPr eaLnBrk="1" hangingPunct="1"/>
            <a:r>
              <a:rPr lang="en-US" altLang="zh-TW" sz="2800" smtClean="0"/>
              <a:t>Three other sites attacked at same time: Facebook, LiveJournal, and Google</a:t>
            </a:r>
          </a:p>
          <a:p>
            <a:pPr eaLnBrk="1" hangingPunct="1"/>
            <a:r>
              <a:rPr lang="en-US" altLang="zh-TW" sz="2800" smtClean="0"/>
              <a:t>All sites used by a political blogger from the Republic of Georgia</a:t>
            </a:r>
          </a:p>
          <a:p>
            <a:pPr eaLnBrk="1" hangingPunct="1"/>
            <a:r>
              <a:rPr lang="en-US" altLang="zh-TW" sz="2800" smtClean="0"/>
              <a:t>Attacks occurred on first anniversary of war between Georgia and Russia over South Ossetia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943C7651-0FE3-4F35-9DD8-C78987A5B600}" type="slidenum">
              <a:rPr lang="en-US" altLang="zh-TW"/>
              <a:pPr/>
              <a:t>37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Fourth of July Attacks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4</a:t>
            </a:r>
            <a:r>
              <a:rPr lang="en-US" altLang="zh-TW" baseline="30000" smtClean="0"/>
              <a:t>th</a:t>
            </a:r>
            <a:r>
              <a:rPr lang="en-US" altLang="zh-TW" smtClean="0"/>
              <a:t> of July weekend in 2009: DDoS attack on governmental agencies and commercial Web sites in United States and South Korea</a:t>
            </a:r>
          </a:p>
          <a:p>
            <a:pPr eaLnBrk="1" hangingPunct="1"/>
            <a:r>
              <a:rPr lang="en-US" altLang="zh-TW" smtClean="0"/>
              <a:t>Attack may have been launched by North Korea in retaliation for United Nations sanctions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97733DFA-494E-4B2A-93CC-5AA88879BFC8}" type="slidenum">
              <a:rPr lang="en-US" altLang="zh-TW"/>
              <a:pPr/>
              <a:t>38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295400"/>
          </a:xfrm>
        </p:spPr>
        <p:txBody>
          <a:bodyPr/>
          <a:lstStyle/>
          <a:p>
            <a:r>
              <a:rPr lang="en-US" altLang="zh-TW" sz="3200" dirty="0" smtClean="0"/>
              <a:t>Supervisory Control and Data Acquisition (SCADA) Systems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724400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Industrial processes require constant monitoring</a:t>
            </a:r>
          </a:p>
          <a:p>
            <a:r>
              <a:rPr lang="en-US" altLang="zh-TW" sz="2800" dirty="0" smtClean="0"/>
              <a:t>Computers allow automation and centralization of monitoring</a:t>
            </a:r>
          </a:p>
          <a:p>
            <a:r>
              <a:rPr lang="en-US" altLang="zh-TW" sz="2800" dirty="0" smtClean="0"/>
              <a:t>Today, </a:t>
            </a:r>
            <a:r>
              <a:rPr lang="en-US" altLang="zh-TW" sz="2800" dirty="0" smtClean="0">
                <a:solidFill>
                  <a:srgbClr val="F2A100"/>
                </a:solidFill>
              </a:rPr>
              <a:t>SCADA system</a:t>
            </a:r>
            <a:r>
              <a:rPr lang="en-US" altLang="zh-TW" sz="2800" dirty="0" smtClean="0"/>
              <a:t>s are open systems based on Internet Protocol</a:t>
            </a:r>
          </a:p>
          <a:p>
            <a:pPr lvl="1"/>
            <a:r>
              <a:rPr lang="en-US" altLang="zh-TW" sz="2400" dirty="0" smtClean="0"/>
              <a:t>Less expensive than proprietary systems</a:t>
            </a:r>
          </a:p>
          <a:p>
            <a:pPr lvl="1"/>
            <a:r>
              <a:rPr lang="en-US" altLang="zh-TW" sz="2400" dirty="0" smtClean="0"/>
              <a:t>Easier to maintain than proprietary systems</a:t>
            </a:r>
          </a:p>
          <a:p>
            <a:pPr lvl="1"/>
            <a:r>
              <a:rPr lang="en-US" altLang="zh-TW" sz="2400" dirty="0" smtClean="0"/>
              <a:t>Allow remote diagnostics</a:t>
            </a:r>
          </a:p>
          <a:p>
            <a:r>
              <a:rPr lang="en-US" altLang="zh-TW" sz="2800" dirty="0" smtClean="0"/>
              <a:t>Allowing remote diagnostics creates security risk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20DFE4AB-62D2-4DEC-ADDB-51781BB9BB4C}" type="slidenum">
              <a:rPr lang="en-US" altLang="zh-TW"/>
              <a:pPr/>
              <a:t>39</a:t>
            </a:fld>
            <a:endParaRPr lang="en-US" altLang="zh-TW"/>
          </a:p>
        </p:txBody>
      </p:sp>
      <p:pic>
        <p:nvPicPr>
          <p:cNvPr id="5" name="Picture 4" descr="Fig-7.05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900" y="-5697537"/>
            <a:ext cx="8458200" cy="5638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2057400" y="2971800"/>
            <a:ext cx="2619375" cy="422275"/>
          </a:xfrm>
          <a:prstGeom prst="rect">
            <a:avLst/>
          </a:prstGeom>
          <a:solidFill>
            <a:schemeClr val="bg1">
              <a:alpha val="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1111 L 0 1.00857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6096000"/>
          </a:xfrm>
        </p:spPr>
        <p:txBody>
          <a:bodyPr/>
          <a:lstStyle/>
          <a:p>
            <a:pPr eaLnBrk="1" hangingPunct="1"/>
            <a:r>
              <a:rPr lang="en-US" altLang="zh-TW" smtClean="0"/>
              <a:t>7.2 Hacking</a:t>
            </a:r>
          </a:p>
        </p:txBody>
      </p:sp>
      <p:sp>
        <p:nvSpPr>
          <p:cNvPr id="61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5CFD5BAF-16C5-4BF9-A72A-A6B4154B3D43}" type="slidenum">
              <a:rPr lang="en-US" altLang="zh-TW"/>
              <a:pPr/>
              <a:t>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Stuxnet Worm (2009)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Attacked SCADA systems running Siemens software</a:t>
            </a:r>
          </a:p>
          <a:p>
            <a:r>
              <a:rPr lang="en-US" altLang="zh-TW" smtClean="0"/>
              <a:t>Targeted five industrial facilities in Iran that were using centrifuges to enrich uranium</a:t>
            </a:r>
          </a:p>
          <a:p>
            <a:r>
              <a:rPr lang="en-US" altLang="zh-TW" smtClean="0"/>
              <a:t>Caused temporary shutdown of Iran’s nuclear program</a:t>
            </a:r>
          </a:p>
          <a:p>
            <a:r>
              <a:rPr lang="en-US" altLang="zh-TW" smtClean="0"/>
              <a:t>Worm may have been created by Israeli Defense Forces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3CAC7144-FE45-4966-8E22-D254D3A36B1B}" type="slidenum">
              <a:rPr lang="en-US" altLang="zh-TW"/>
              <a:pPr/>
              <a:t>40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6172200"/>
          </a:xfrm>
        </p:spPr>
        <p:txBody>
          <a:bodyPr/>
          <a:lstStyle/>
          <a:p>
            <a:pPr eaLnBrk="1" hangingPunct="1"/>
            <a:r>
              <a:rPr lang="en-US" altLang="zh-TW" smtClean="0"/>
              <a:t>7.5 Online Voting</a:t>
            </a:r>
          </a:p>
        </p:txBody>
      </p:sp>
      <p:sp>
        <p:nvSpPr>
          <p:cNvPr id="4403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496AFF9A-DCA9-4177-9C77-975A1DDD0C95}" type="slidenum">
              <a:rPr lang="en-US" altLang="zh-TW"/>
              <a:pPr/>
              <a:t>41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2B15875E-759B-4F37-8C65-21B735774AB2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Motivation for Online Voting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2000 U.S. Presidential election closely contested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Florida pivotal state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Most Florida counties used keypunch voting machines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Two voting irregularities traced to these machines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Hanging </a:t>
            </a:r>
            <a:r>
              <a:rPr lang="en-US" altLang="zh-TW" sz="2400" dirty="0" err="1" smtClean="0"/>
              <a:t>chad</a:t>
            </a:r>
            <a:endParaRPr lang="en-US" altLang="zh-TW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“Butterfly ballot” in Palm Beach County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The Infamous “Butterfly Ballot”</a:t>
            </a:r>
          </a:p>
        </p:txBody>
      </p:sp>
      <p:sp>
        <p:nvSpPr>
          <p:cNvPr id="4608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0DC883C5-1F0D-40E1-9E45-EF05DFC52BD6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6500813" y="5943600"/>
            <a:ext cx="1570037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TW" sz="900">
                <a:sym typeface="Symbol" pitchFamily="18" charset="2"/>
              </a:rPr>
              <a:t>AP Photo/Gary I. Rothstein</a:t>
            </a:r>
            <a:endParaRPr lang="en-US" altLang="zh-TW" sz="900"/>
          </a:p>
        </p:txBody>
      </p:sp>
      <p:pic>
        <p:nvPicPr>
          <p:cNvPr id="48133" name="Picture 6" descr="qui06f09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91166" y="1140250"/>
            <a:ext cx="7609268" cy="480335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3B7E26E4-544A-4C72-ADF7-8D7CAAE9D2F4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Benefits of Online Voting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More people would vote</a:t>
            </a:r>
            <a:endParaRPr lang="en-US" altLang="zh-TW" sz="2800" smtClean="0">
              <a:sym typeface="Symbol" pitchFamily="18" charset="2"/>
            </a:endParaRPr>
          </a:p>
          <a:p>
            <a:pPr eaLnBrk="1" hangingPunct="1"/>
            <a:r>
              <a:rPr lang="en-US" altLang="zh-TW" sz="2800" smtClean="0"/>
              <a:t>Votes would be counted more quickly</a:t>
            </a:r>
          </a:p>
          <a:p>
            <a:pPr eaLnBrk="1" hangingPunct="1"/>
            <a:r>
              <a:rPr lang="en-US" altLang="zh-TW" sz="2800" smtClean="0"/>
              <a:t>No ambiguity with electronic votes</a:t>
            </a:r>
          </a:p>
          <a:p>
            <a:pPr eaLnBrk="1" hangingPunct="1"/>
            <a:r>
              <a:rPr lang="en-US" altLang="zh-TW" sz="2800" smtClean="0"/>
              <a:t>Cost less money</a:t>
            </a:r>
          </a:p>
          <a:p>
            <a:pPr eaLnBrk="1" hangingPunct="1"/>
            <a:r>
              <a:rPr lang="en-US" altLang="zh-TW" sz="2800" smtClean="0"/>
              <a:t>Eliminate ballot box tampering</a:t>
            </a:r>
          </a:p>
          <a:p>
            <a:pPr eaLnBrk="1" hangingPunct="1"/>
            <a:r>
              <a:rPr lang="en-US" altLang="zh-TW" sz="2800" smtClean="0"/>
              <a:t>Software can prevent accidental over-voting</a:t>
            </a:r>
          </a:p>
          <a:p>
            <a:pPr eaLnBrk="1" hangingPunct="1"/>
            <a:r>
              <a:rPr lang="en-US" altLang="zh-TW" sz="2800" smtClean="0"/>
              <a:t>Software can prevent under-voting 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62A2BBD2-F860-4FC7-846F-CAF59B62DF94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Risks of Online Voting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Gives unfair advantage to those with home computers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More difficult to preserve voter privacy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More opportunities for vote selling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Obvious target for a </a:t>
            </a:r>
            <a:r>
              <a:rPr lang="en-US" altLang="zh-TW" sz="2400" dirty="0" err="1" smtClean="0"/>
              <a:t>DDoS</a:t>
            </a:r>
            <a:r>
              <a:rPr lang="en-US" altLang="zh-TW" sz="2400" dirty="0" smtClean="0"/>
              <a:t> attack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Security of election depends on security of home computers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Susceptible to </a:t>
            </a:r>
            <a:r>
              <a:rPr lang="en-US" altLang="zh-TW" sz="2400" smtClean="0"/>
              <a:t>vote-changing virus</a:t>
            </a:r>
            <a:endParaRPr lang="en-US" altLang="zh-TW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Susceptible to phony vote servers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No paper copies of ballots for auditing or recounts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C0381049-4E94-49C6-AE8E-3B534D83068C}" type="slidenum">
              <a:rPr lang="en-US" altLang="zh-TW"/>
              <a:pPr/>
              <a:t>46</a:t>
            </a:fld>
            <a:endParaRPr lang="en-US" altLang="zh-TW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Utilitarian Analysis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Suppose online voting replaced traditional voting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Benefit: Time savings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Assume 50% of adults actually vote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Suppose voter saves 1 hour by voting online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Average pay in U.S. is $18.00 / hour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Time savings worth $9 per adult American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Harm of DDoS attack difficult to determine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What is probability of a DDoS attack?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What is the probability an attack would succeed?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What is the probability a successful attack would change the outcome of the election?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C9A78156-F6BD-4996-9DF1-384DAE08D295}" type="slidenum">
              <a:rPr lang="en-US" altLang="zh-TW"/>
              <a:pPr/>
              <a:t>47</a:t>
            </a:fld>
            <a:endParaRPr lang="en-US" altLang="zh-TW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Kantian Analysis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The will of each voter should be reflected in that voter’s ballot</a:t>
            </a:r>
          </a:p>
          <a:p>
            <a:pPr eaLnBrk="1" hangingPunct="1"/>
            <a:r>
              <a:rPr lang="en-US" altLang="zh-TW" sz="2800" smtClean="0"/>
              <a:t>The integrity of each ballot is paramount</a:t>
            </a:r>
          </a:p>
          <a:p>
            <a:pPr eaLnBrk="1" hangingPunct="1"/>
            <a:r>
              <a:rPr lang="en-US" altLang="zh-TW" sz="2800" smtClean="0"/>
              <a:t>Ability to do a recount necessary to guarantee integrity of each ballot</a:t>
            </a:r>
          </a:p>
          <a:p>
            <a:pPr eaLnBrk="1" hangingPunct="1"/>
            <a:r>
              <a:rPr lang="en-US" altLang="zh-TW" sz="2800" smtClean="0"/>
              <a:t>There should be a paper record of every vote</a:t>
            </a:r>
          </a:p>
          <a:p>
            <a:pPr eaLnBrk="1" hangingPunct="1"/>
            <a:r>
              <a:rPr lang="en-US" altLang="zh-TW" sz="2800" smtClean="0"/>
              <a:t>Eliminating paper records to save time and/or money is wrong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96AB60C4-FD5D-469D-A947-8A257C40A07B}" type="slidenum">
              <a:rPr lang="en-US" altLang="zh-TW"/>
              <a:pPr/>
              <a:t>48</a:t>
            </a:fld>
            <a:endParaRPr lang="en-US" altLang="zh-TW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Conclusions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Existing systems are highly localized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Widespread tainting more possible with online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No paper records with online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Evidence of tampering with online elections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Relying on security of home computers means system vulnerable to fraud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Strong case for not allowing online voting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Hackers, Past and Present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smtClean="0"/>
              <a:t>Original meaning of hacker: explorer, risk taker, system innovator</a:t>
            </a:r>
          </a:p>
          <a:p>
            <a:pPr lvl="1"/>
            <a:r>
              <a:rPr lang="en-US" altLang="zh-TW" sz="2400" smtClean="0"/>
              <a:t>MIT’s Tech Model Railroad Club in 1950s</a:t>
            </a:r>
          </a:p>
          <a:p>
            <a:r>
              <a:rPr lang="en-US" altLang="zh-TW" sz="2800" smtClean="0"/>
              <a:t>1960s-1980s: Focus shifted from electronics to computers and networks</a:t>
            </a:r>
          </a:p>
          <a:p>
            <a:pPr lvl="1"/>
            <a:r>
              <a:rPr lang="en-US" altLang="zh-TW" sz="2400" smtClean="0"/>
              <a:t>1983 movie </a:t>
            </a:r>
            <a:r>
              <a:rPr lang="en-US" altLang="zh-TW" sz="2400" i="1" smtClean="0"/>
              <a:t>WarGames</a:t>
            </a:r>
          </a:p>
          <a:p>
            <a:r>
              <a:rPr lang="en-US" altLang="zh-TW" sz="2800" smtClean="0"/>
              <a:t>Modern meaning of hacker: someone who gains unauthorized access to computers and computer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5BDB3581-0F34-48EC-B74B-BF0E139DAF1B}" type="slidenum">
              <a:rPr lang="en-US" altLang="zh-TW"/>
              <a:pPr/>
              <a:t>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smtClean="0"/>
              <a:t>Obtaining Login Names and Passwords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343400"/>
          </a:xfrm>
        </p:spPr>
        <p:txBody>
          <a:bodyPr/>
          <a:lstStyle/>
          <a:p>
            <a:r>
              <a:rPr lang="en-US" altLang="zh-TW" dirty="0" smtClean="0"/>
              <a:t>Eavesdropping</a:t>
            </a:r>
          </a:p>
          <a:p>
            <a:pPr lvl="1"/>
            <a:r>
              <a:rPr lang="en-US" altLang="zh-TW" sz="2400" dirty="0" smtClean="0"/>
              <a:t>looking over the shoulder of a legitimate user to learn his login name and password</a:t>
            </a:r>
          </a:p>
          <a:p>
            <a:r>
              <a:rPr lang="en-US" altLang="zh-TW" dirty="0" smtClean="0"/>
              <a:t>Dumpster diving</a:t>
            </a:r>
          </a:p>
          <a:p>
            <a:pPr lvl="1"/>
            <a:r>
              <a:rPr lang="en-US" altLang="zh-TW" sz="2400" dirty="0" smtClean="0"/>
              <a:t>looking through garbage for interesting information</a:t>
            </a:r>
          </a:p>
          <a:p>
            <a:r>
              <a:rPr lang="en-US" altLang="zh-TW" dirty="0" smtClean="0"/>
              <a:t>Social engineering</a:t>
            </a:r>
          </a:p>
          <a:p>
            <a:pPr lvl="1"/>
            <a:r>
              <a:rPr lang="en-US" altLang="zh-TW" sz="2400" dirty="0" smtClean="0"/>
              <a:t>manipulation of a person inside the organization to gain access to confidential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2EA2DF6B-50FB-48E1-955A-F16328439E68}" type="slidenum">
              <a:rPr lang="en-US" altLang="zh-TW"/>
              <a:pPr/>
              <a:t>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Computer Fraud and Abuse Act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Criminalizes wide variety of hacker-related activities</a:t>
            </a:r>
          </a:p>
          <a:p>
            <a:pPr lvl="1"/>
            <a:r>
              <a:rPr lang="en-US" altLang="zh-TW" sz="2000" dirty="0" smtClean="0"/>
              <a:t>Transmitting code that damages a computer</a:t>
            </a:r>
          </a:p>
          <a:p>
            <a:pPr lvl="1"/>
            <a:r>
              <a:rPr lang="en-US" altLang="zh-TW" sz="2000" dirty="0" smtClean="0"/>
              <a:t>Accessing any Internet-connected computer without authorization</a:t>
            </a:r>
          </a:p>
          <a:p>
            <a:pPr lvl="1"/>
            <a:r>
              <a:rPr lang="en-US" altLang="zh-TW" sz="2000" dirty="0" smtClean="0"/>
              <a:t>Transmitting classified government information</a:t>
            </a:r>
          </a:p>
          <a:p>
            <a:pPr lvl="1"/>
            <a:r>
              <a:rPr lang="en-US" altLang="zh-TW" sz="2000" dirty="0" smtClean="0"/>
              <a:t>Trafficking in computer passwords</a:t>
            </a:r>
          </a:p>
          <a:p>
            <a:pPr lvl="1"/>
            <a:r>
              <a:rPr lang="en-US" altLang="zh-TW" sz="2000" dirty="0" smtClean="0"/>
              <a:t>Computer fraud</a:t>
            </a:r>
          </a:p>
          <a:p>
            <a:pPr lvl="1"/>
            <a:r>
              <a:rPr lang="en-US" altLang="zh-TW" sz="2000" dirty="0" smtClean="0"/>
              <a:t>Computer extortion</a:t>
            </a:r>
          </a:p>
          <a:p>
            <a:r>
              <a:rPr lang="en-US" altLang="zh-TW" sz="2800" dirty="0" smtClean="0"/>
              <a:t>Maximum penalty: 20 years in prison and $250,000 fine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CE87DD06-3549-4F59-A75C-CA466943D5F2}" type="slidenum">
              <a:rPr lang="en-US" altLang="zh-TW"/>
              <a:pPr/>
              <a:t>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Sidejacking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smtClean="0"/>
              <a:t>Sidejacking: hijacking of an open Web session by capturing a user’s cookie</a:t>
            </a:r>
          </a:p>
          <a:p>
            <a:r>
              <a:rPr lang="en-US" altLang="zh-TW" sz="2800" smtClean="0"/>
              <a:t>Sidejacking possible on unencrypted wireless networks because many sites send cookies “in the clear”</a:t>
            </a:r>
          </a:p>
          <a:p>
            <a:r>
              <a:rPr lang="en-US" altLang="zh-TW" sz="2800" smtClean="0"/>
              <a:t>Internet security community complained about sidejacking vulnerability for years, but ecommerce sites did not change practices</a:t>
            </a:r>
          </a:p>
          <a:p>
            <a:pPr lvl="1"/>
            <a:endParaRPr lang="en-US" altLang="zh-TW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05130BD8-D552-4F9C-95D1-B692244910A0}" type="slidenum">
              <a:rPr lang="en-US" altLang="zh-TW"/>
              <a:pPr/>
              <a:t>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Case Study: Firesheep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smtClean="0"/>
              <a:t>October 2010: Eric Butler released Firesheep extension to Firefox browser</a:t>
            </a:r>
          </a:p>
          <a:p>
            <a:r>
              <a:rPr lang="en-US" altLang="zh-TW" sz="2800" smtClean="0"/>
              <a:t>Firesheep made it possible for ordinary computer users to easily sidejack Web sessions</a:t>
            </a:r>
          </a:p>
          <a:p>
            <a:r>
              <a:rPr lang="en-US" altLang="zh-TW" sz="2800" smtClean="0"/>
              <a:t>More than 500,000 downloads in first week</a:t>
            </a:r>
          </a:p>
          <a:p>
            <a:r>
              <a:rPr lang="en-US" altLang="zh-TW" sz="2800" smtClean="0"/>
              <a:t>Attracted great deal of media attention</a:t>
            </a:r>
          </a:p>
          <a:p>
            <a:r>
              <a:rPr lang="en-US" altLang="zh-TW" sz="2800" smtClean="0"/>
              <a:t>Early 2011: Facebook and Twitter announced options to use their sites securely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F1D440E4-8EC0-47E0-A0F6-CA403E7AE2FB}" type="slidenum">
              <a:rPr lang="en-US" altLang="zh-TW"/>
              <a:pPr/>
              <a:t>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h01">
  <a:themeElements>
    <a:clrScheme name="1_ch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h01">
      <a:majorFont>
        <a:latin typeface="Arial"/>
        <a:ea typeface="ヒラギノ角ゴ Pro W3"/>
        <a:cs typeface="Arial"/>
      </a:majorFont>
      <a:minorFont>
        <a:latin typeface="Arial"/>
        <a:ea typeface="ヒラギノ角ゴ Pro W3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</TotalTime>
  <Words>1979</Words>
  <Application>Microsoft Office PowerPoint</Application>
  <PresentationFormat>On-screen Show (4:3)</PresentationFormat>
  <Paragraphs>306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ヒラギノ角ゴ Pro W3</vt:lpstr>
      <vt:lpstr>新細明體</vt:lpstr>
      <vt:lpstr>Arial</vt:lpstr>
      <vt:lpstr>Symbol</vt:lpstr>
      <vt:lpstr>Times</vt:lpstr>
      <vt:lpstr>Times New Roman</vt:lpstr>
      <vt:lpstr>1_ch01</vt:lpstr>
      <vt:lpstr>Chapter 7:  Computer and Network  Security</vt:lpstr>
      <vt:lpstr>Chapter Overview</vt:lpstr>
      <vt:lpstr>7.1 Introduction</vt:lpstr>
      <vt:lpstr>7.2 Hacking</vt:lpstr>
      <vt:lpstr>Hackers, Past and Present</vt:lpstr>
      <vt:lpstr>Obtaining Login Names and Passwords</vt:lpstr>
      <vt:lpstr>Computer Fraud and Abuse Act</vt:lpstr>
      <vt:lpstr>Sidejacking</vt:lpstr>
      <vt:lpstr>Case Study: Firesheep</vt:lpstr>
      <vt:lpstr>Utilitarian Analysis</vt:lpstr>
      <vt:lpstr>Kantian Analysis</vt:lpstr>
      <vt:lpstr>7.3 Malware</vt:lpstr>
      <vt:lpstr>Viruses</vt:lpstr>
      <vt:lpstr>How a Virus Replicates</vt:lpstr>
      <vt:lpstr>How an Email Virus Spreads</vt:lpstr>
      <vt:lpstr>Antivirus Software Packages</vt:lpstr>
      <vt:lpstr>Worm</vt:lpstr>
      <vt:lpstr>How a Worm Spreads</vt:lpstr>
      <vt:lpstr>The Internet Worm</vt:lpstr>
      <vt:lpstr>Ethical Evaluation</vt:lpstr>
      <vt:lpstr>Cross-site Scripting</vt:lpstr>
      <vt:lpstr>Drive-by Downloads</vt:lpstr>
      <vt:lpstr>Trojan Horses and Backdoor Trojans</vt:lpstr>
      <vt:lpstr>Rootkits</vt:lpstr>
      <vt:lpstr>Spyware and Adware</vt:lpstr>
      <vt:lpstr>Bots</vt:lpstr>
      <vt:lpstr>Botnets and Bot Herders</vt:lpstr>
      <vt:lpstr>Defensive Measures</vt:lpstr>
      <vt:lpstr>7.4 Cyber Crime and Cyber Attacks</vt:lpstr>
      <vt:lpstr>Phishing and Spear-phishing</vt:lpstr>
      <vt:lpstr>SQL Injection</vt:lpstr>
      <vt:lpstr>Denial-of-service and Distributed Denial-of-service Attacks</vt:lpstr>
      <vt:lpstr>Cyber Crime (PP. 332-334)</vt:lpstr>
      <vt:lpstr>The Rise and Fall of Blue Security Part I: The Rise</vt:lpstr>
      <vt:lpstr>The Rise and Fall of Blue Security Part II: The Fall</vt:lpstr>
      <vt:lpstr>Politically Motivated Cyber Attacks (PP. 334-337)</vt:lpstr>
      <vt:lpstr>Attacks on Twitter and Other Social Networking Sites</vt:lpstr>
      <vt:lpstr>Fourth of July Attacks</vt:lpstr>
      <vt:lpstr>Supervisory Control and Data Acquisition (SCADA) Systems</vt:lpstr>
      <vt:lpstr>Stuxnet Worm (2009)</vt:lpstr>
      <vt:lpstr>7.5 Online Voting</vt:lpstr>
      <vt:lpstr>Motivation for Online Voting</vt:lpstr>
      <vt:lpstr>The Infamous “Butterfly Ballot”</vt:lpstr>
      <vt:lpstr>Benefits of Online Voting</vt:lpstr>
      <vt:lpstr>Risks of Online Voting</vt:lpstr>
      <vt:lpstr>Utilitarian Analysis</vt:lpstr>
      <vt:lpstr>Kantian Analysis</vt:lpstr>
      <vt:lpstr>Conclusions</vt:lpstr>
    </vt:vector>
  </TitlesOfParts>
  <Company>©2009 Pearson Addison-Wesley. All rights reserved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subject>Computer and Network Security</dc:subject>
  <dc:creator>Michael J. Quinn</dc:creator>
  <cp:lastModifiedBy>YIP LEE WAH</cp:lastModifiedBy>
  <cp:revision>109</cp:revision>
  <cp:lastPrinted>2015-03-02T07:29:15Z</cp:lastPrinted>
  <dcterms:created xsi:type="dcterms:W3CDTF">2004-07-01T03:12:43Z</dcterms:created>
  <dcterms:modified xsi:type="dcterms:W3CDTF">2017-02-27T02:52:29Z</dcterms:modified>
</cp:coreProperties>
</file>