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62"/>
  </p:notesMasterIdLst>
  <p:handoutMasterIdLst>
    <p:handoutMasterId r:id="rId63"/>
  </p:handoutMasterIdLst>
  <p:sldIdLst>
    <p:sldId id="256" r:id="rId2"/>
    <p:sldId id="263" r:id="rId3"/>
    <p:sldId id="257" r:id="rId4"/>
    <p:sldId id="295" r:id="rId5"/>
    <p:sldId id="264" r:id="rId6"/>
    <p:sldId id="296" r:id="rId7"/>
    <p:sldId id="266" r:id="rId8"/>
    <p:sldId id="267" r:id="rId9"/>
    <p:sldId id="297" r:id="rId10"/>
    <p:sldId id="268" r:id="rId11"/>
    <p:sldId id="269" r:id="rId12"/>
    <p:sldId id="298" r:id="rId13"/>
    <p:sldId id="312" r:id="rId14"/>
    <p:sldId id="299" r:id="rId15"/>
    <p:sldId id="313" r:id="rId16"/>
    <p:sldId id="300" r:id="rId17"/>
    <p:sldId id="314" r:id="rId18"/>
    <p:sldId id="311" r:id="rId19"/>
    <p:sldId id="302" r:id="rId20"/>
    <p:sldId id="310" r:id="rId21"/>
    <p:sldId id="303" r:id="rId22"/>
    <p:sldId id="308" r:id="rId23"/>
    <p:sldId id="315" r:id="rId24"/>
    <p:sldId id="309" r:id="rId25"/>
    <p:sldId id="305" r:id="rId26"/>
    <p:sldId id="306" r:id="rId27"/>
    <p:sldId id="316" r:id="rId28"/>
    <p:sldId id="317" r:id="rId29"/>
    <p:sldId id="270" r:id="rId30"/>
    <p:sldId id="272" r:id="rId31"/>
    <p:sldId id="318" r:id="rId32"/>
    <p:sldId id="273" r:id="rId33"/>
    <p:sldId id="275" r:id="rId34"/>
    <p:sldId id="277" r:id="rId35"/>
    <p:sldId id="319" r:id="rId36"/>
    <p:sldId id="276" r:id="rId37"/>
    <p:sldId id="279" r:id="rId38"/>
    <p:sldId id="324" r:id="rId39"/>
    <p:sldId id="280" r:id="rId40"/>
    <p:sldId id="281" r:id="rId41"/>
    <p:sldId id="282" r:id="rId42"/>
    <p:sldId id="325" r:id="rId43"/>
    <p:sldId id="283" r:id="rId44"/>
    <p:sldId id="284" r:id="rId45"/>
    <p:sldId id="285" r:id="rId46"/>
    <p:sldId id="326" r:id="rId47"/>
    <p:sldId id="320" r:id="rId48"/>
    <p:sldId id="322" r:id="rId49"/>
    <p:sldId id="323" r:id="rId50"/>
    <p:sldId id="327" r:id="rId51"/>
    <p:sldId id="328" r:id="rId52"/>
    <p:sldId id="286" r:id="rId53"/>
    <p:sldId id="329" r:id="rId54"/>
    <p:sldId id="287" r:id="rId55"/>
    <p:sldId id="288" r:id="rId56"/>
    <p:sldId id="290" r:id="rId57"/>
    <p:sldId id="291" r:id="rId58"/>
    <p:sldId id="292" r:id="rId59"/>
    <p:sldId id="293" r:id="rId60"/>
    <p:sldId id="294" r:id="rId61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48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20" y="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altLang="zh-TW" smtClean="0"/>
              <a:t>Chapter 9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EDD55-CE9A-4AA7-B79A-1B4385A159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7879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pt-PT" altLang="zh-TW" smtClean="0"/>
              <a:t>Chapter 9</a:t>
            </a:r>
            <a:endParaRPr lang="zh-TW" altLang="zh-TW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endParaRPr lang="zh-TW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2" y="3228895"/>
            <a:ext cx="7279534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48" charset="0"/>
              </a:defRPr>
            </a:lvl1pPr>
          </a:lstStyle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48" charset="0"/>
              </a:defRPr>
            </a:lvl1pPr>
          </a:lstStyle>
          <a:p>
            <a:fld id="{8A21F618-E68E-4240-9F39-AEF548AAFE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186076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1F618-E68E-4240-9F39-AEF548AAFEC6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COMP422 Ethics and Professional Issues in Computing</a:t>
            </a:r>
            <a:endParaRPr lang="zh-TW" altLang="zh-TW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pt-PT" altLang="zh-TW" smtClean="0"/>
              <a:t>Chapter 9</a:t>
            </a: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7763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8A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Pink tissue paper"/>
          <p:cNvSpPr>
            <a:spLocks noChangeArrowheads="1"/>
          </p:cNvSpPr>
          <p:nvPr userDrawn="1"/>
        </p:nvSpPr>
        <p:spPr bwMode="auto">
          <a:xfrm>
            <a:off x="2286000" y="2895600"/>
            <a:ext cx="4549775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/>
              <a:t>Ethics for the Information Age</a:t>
            </a:r>
            <a:br>
              <a:rPr lang="en-US" altLang="zh-TW" b="1"/>
            </a:br>
            <a:r>
              <a:rPr lang="en-US" altLang="zh-TW" b="1"/>
              <a:t>Fifth Edition</a:t>
            </a:r>
            <a:br>
              <a:rPr lang="en-US" altLang="zh-TW" b="1"/>
            </a:br>
            <a:r>
              <a:rPr lang="en-US" altLang="zh-TW" b="1"/>
              <a:t/>
            </a:r>
            <a:br>
              <a:rPr lang="en-US" altLang="zh-TW" b="1"/>
            </a:br>
            <a:r>
              <a:rPr lang="en-US" altLang="zh-TW" b="1"/>
              <a:t>by </a:t>
            </a:r>
            <a:br>
              <a:rPr lang="en-US" altLang="zh-TW" b="1"/>
            </a:br>
            <a:r>
              <a:rPr lang="en-US" altLang="zh-TW" b="1"/>
              <a:t>Michael J. Quinn</a:t>
            </a:r>
            <a:br>
              <a:rPr lang="en-US" altLang="zh-TW" b="1"/>
            </a:br>
            <a:endParaRPr lang="en-US" altLang="zh-TW" b="1"/>
          </a:p>
        </p:txBody>
      </p:sp>
      <p:pic>
        <p:nvPicPr>
          <p:cNvPr id="4" name="Picture 8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ink tissue pap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5800" y="0"/>
            <a:ext cx="3378200" cy="214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730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381000"/>
            <a:ext cx="74676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F1C7AF93-9946-4142-8B08-38F0C482D60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7921F7AE-B3E9-4A92-A23D-EECF752248E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4A680C04-BDC2-49C2-A15E-E2E1C6A3B0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FB953B66-258B-45B9-A09E-A5A0B6F31AA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1C469397-12C3-4EC8-B226-9EAD1AD43BA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1ED53382-5A4A-404C-A8F2-1A6B15E5B05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ECE9EC8A-269B-4964-BCF9-12AACFC397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708B3CCF-ABF3-4E48-8EBE-CA0C932A5D7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52F89C81-E77C-42EF-B91A-280824F30D5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41897A46-DD9B-4159-A963-B59E63354A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8A6C1">
                  <a:alpha val="78000"/>
                </a:srgbClr>
              </a:gs>
              <a:gs pos="100000">
                <a:srgbClr val="18A6C1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 baseline="-250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720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/>
            </a:lvl1pPr>
          </a:lstStyle>
          <a:p>
            <a:r>
              <a:rPr lang="en-US" altLang="zh-TW"/>
              <a:t>1-</a:t>
            </a:r>
            <a:fld id="{2C990038-938A-427D-B05F-9266679F568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r>
              <a:rPr lang="en-US" altLang="zh-TW" sz="1200">
                <a:solidFill>
                  <a:schemeClr val="bg1"/>
                </a:solidFill>
              </a:rPr>
              <a:t>1-</a:t>
            </a:r>
            <a:fld id="{62AB820B-9292-44FC-95DD-432B1B83FF89}" type="slidenum">
              <a:rPr lang="en-US" altLang="zh-TW" sz="1200">
                <a:solidFill>
                  <a:schemeClr val="bg1"/>
                </a:solidFill>
              </a:rPr>
              <a:pPr algn="r" eaLnBrk="0" hangingPunct="0"/>
              <a:t>‹#›</a:t>
            </a:fld>
            <a:endParaRPr lang="en-US" altLang="zh-TW" sz="1200">
              <a:solidFill>
                <a:schemeClr val="bg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zh-TW" sz="1200">
                <a:latin typeface="Times New Roman" pitchFamily="18" charset="0"/>
              </a:rPr>
              <a:t>Copyright © 2013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8" r:id="rId2"/>
    <p:sldLayoutId id="2147483747" r:id="rId3"/>
    <p:sldLayoutId id="2147483746" r:id="rId4"/>
    <p:sldLayoutId id="2147483745" r:id="rId5"/>
    <p:sldLayoutId id="2147483744" r:id="rId6"/>
    <p:sldLayoutId id="2147483743" r:id="rId7"/>
    <p:sldLayoutId id="2147483742" r:id="rId8"/>
    <p:sldLayoutId id="2147483741" r:id="rId9"/>
    <p:sldLayoutId id="2147483740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pitchFamily="-48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-4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ipm.edu.mo/~lwyip/Chapter_009_excerpt.pdf#page=1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ipm.edu.mo/~lwyip/Chapter_009_excerpt.pdf#page=1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ipm.edu.mo/~lwyip/Chapter_009_excerpt.pdf#page=1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ipm.edu.mo/~lwyip/Chapter_009_excerpt.pdf#page=13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about/se-code" TargetMode="External"/><Relationship Id="rId2" Type="http://schemas.openxmlformats.org/officeDocument/2006/relationships/hyperlink" Target="http://staff.ipm.edu.mo/~lwyip/Chapter_009_excerpt.pdf#page=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50292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Chapter 9</a:t>
            </a:r>
            <a:br>
              <a:rPr lang="en-US" altLang="zh-TW" smtClean="0"/>
            </a:br>
            <a:r>
              <a:rPr lang="en-US" altLang="zh-TW" smtClean="0"/>
              <a:t>Professional Ethics</a:t>
            </a:r>
            <a:r>
              <a:rPr lang="en-US" altLang="zh-TW" sz="4000" smtClean="0">
                <a:latin typeface="Times" pitchFamily="-48" charset="0"/>
              </a:rPr>
              <a:t/>
            </a:r>
            <a:br>
              <a:rPr lang="en-US" altLang="zh-TW" sz="4000" smtClean="0">
                <a:latin typeface="Times" pitchFamily="-48" charset="0"/>
              </a:rPr>
            </a:br>
            <a:endParaRPr lang="en-US" altLang="zh-TW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8EEA10A-50EE-4019-A997-261BB4B401F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Preamble of Code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Software engineers have opportunities to do good or do harm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Software engineers ought to be committed to doing good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Eight principles identify key ethical relationships and obligations within these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Code should be seen as a whole, not a collection of parts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Concern for the public interest is paramount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0BB507D-F0EE-45E3-AC3D-A069945AA32C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Eight Principles Identify Morally Responsible Relationships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Public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Client and employer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Judgment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Profession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Colleagues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Self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Act Consistently with Public Interest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itchFamily="-48" charset="0"/>
              <a:buNone/>
            </a:pPr>
            <a:r>
              <a:rPr lang="en-US" altLang="zh-TW" sz="2400" b="1" dirty="0" smtClean="0"/>
              <a:t>1.01</a:t>
            </a:r>
            <a:r>
              <a:rPr lang="en-US" altLang="zh-TW" sz="2400" dirty="0" smtClean="0"/>
              <a:t> “Accept full responsibility for own work”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dirty="0" smtClean="0"/>
              <a:t>1.02</a:t>
            </a:r>
            <a:r>
              <a:rPr lang="en-US" altLang="zh-TW" sz="2400" dirty="0" smtClean="0"/>
              <a:t> Balance competing interests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dirty="0" smtClean="0"/>
              <a:t>1.03</a:t>
            </a:r>
            <a:r>
              <a:rPr lang="en-US" altLang="zh-TW" sz="2400" dirty="0" smtClean="0"/>
              <a:t> Approve software only if it is safe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dirty="0" smtClean="0"/>
              <a:t>1.04</a:t>
            </a:r>
            <a:r>
              <a:rPr lang="en-US" altLang="zh-TW" sz="2400" dirty="0" smtClean="0"/>
              <a:t> Disclose actual/potential dangers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dirty="0" smtClean="0"/>
              <a:t>1.05</a:t>
            </a:r>
            <a:r>
              <a:rPr lang="en-US" altLang="zh-TW" sz="2400" dirty="0" smtClean="0"/>
              <a:t> “Cooperate in efforts to address” public concerns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dirty="0" smtClean="0"/>
              <a:t>1.06</a:t>
            </a:r>
            <a:r>
              <a:rPr lang="en-US" altLang="zh-TW" sz="2400" dirty="0" smtClean="0"/>
              <a:t> “Be fair and avoid deception in all statements”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dirty="0" smtClean="0"/>
              <a:t>1.07</a:t>
            </a:r>
            <a:r>
              <a:rPr lang="en-US" altLang="zh-TW" sz="2400" dirty="0" smtClean="0"/>
              <a:t> Consider factors that diminish access to software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dirty="0" smtClean="0"/>
              <a:t>1.08</a:t>
            </a:r>
            <a:r>
              <a:rPr lang="en-US" altLang="zh-TW" sz="2400" dirty="0" smtClean="0"/>
              <a:t> “Volunteer professional skills to good causes”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6C2A085-66B3-4A09-9C7E-D621AC382544}" type="slidenum">
              <a:rPr lang="en-US" altLang="zh-TW"/>
              <a:pPr/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447800"/>
          </a:xfrm>
        </p:spPr>
        <p:txBody>
          <a:bodyPr/>
          <a:lstStyle/>
          <a:p>
            <a:r>
              <a:rPr lang="en-US" altLang="zh-TW" smtClean="0"/>
              <a:t>Clause 1.03</a:t>
            </a:r>
            <a:br>
              <a:rPr lang="en-US" altLang="zh-TW" smtClean="0"/>
            </a:br>
            <a:r>
              <a:rPr lang="en-US" altLang="zh-TW" smtClean="0"/>
              <a:t>Approve Software Only If It Is Safe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0F06491-47E8-4C0F-A603-856322E16946}" type="slidenum">
              <a:rPr lang="en-US" altLang="zh-TW"/>
              <a:pPr/>
              <a:t>13</a:t>
            </a:fld>
            <a:endParaRPr lang="en-US" altLang="zh-TW"/>
          </a:p>
        </p:txBody>
      </p:sp>
      <p:pic>
        <p:nvPicPr>
          <p:cNvPr id="15364" name="Picture 6" descr="qui08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057400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Act in Best Interest of Client, Employer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2.01</a:t>
            </a:r>
            <a:r>
              <a:rPr lang="en-US" altLang="zh-TW" sz="2400" smtClean="0"/>
              <a:t> Act within areas of competence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2.02</a:t>
            </a:r>
            <a:r>
              <a:rPr lang="en-US" altLang="zh-TW" sz="2400" smtClean="0"/>
              <a:t> Don’t use software obtained illegally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2.03</a:t>
            </a:r>
            <a:r>
              <a:rPr lang="en-US" altLang="zh-TW" sz="2400" smtClean="0"/>
              <a:t> Only use property in authorized ways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2.04</a:t>
            </a:r>
            <a:r>
              <a:rPr lang="en-US" altLang="zh-TW" sz="2400" smtClean="0"/>
              <a:t> Ensure documents are approved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2.05</a:t>
            </a:r>
            <a:r>
              <a:rPr lang="en-US" altLang="zh-TW" sz="2400" smtClean="0"/>
              <a:t> Respect confidentiality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2.06</a:t>
            </a:r>
            <a:r>
              <a:rPr lang="en-US" altLang="zh-TW" sz="2400" smtClean="0"/>
              <a:t> Promptly report problems with project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2.07</a:t>
            </a:r>
            <a:r>
              <a:rPr lang="en-US" altLang="zh-TW" sz="2400" smtClean="0"/>
              <a:t> Report issues of social concern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2.08</a:t>
            </a:r>
            <a:r>
              <a:rPr lang="en-US" altLang="zh-TW" sz="2400" smtClean="0"/>
              <a:t> Refuse outside work detrimental to job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2.09</a:t>
            </a:r>
            <a:r>
              <a:rPr lang="en-US" altLang="zh-TW" sz="2400" smtClean="0"/>
              <a:t> Put employer’s/client’s interests first, unless overriding moral concern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23436DA-AA97-4E57-9A03-D098EDD36A4D}" type="slidenum">
              <a:rPr lang="en-US" altLang="zh-TW"/>
              <a:pPr/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295400"/>
          </a:xfrm>
        </p:spPr>
        <p:txBody>
          <a:bodyPr/>
          <a:lstStyle/>
          <a:p>
            <a:r>
              <a:rPr lang="en-US" altLang="zh-TW" smtClean="0"/>
              <a:t>Clause 2.02</a:t>
            </a:r>
            <a:br>
              <a:rPr lang="en-US" altLang="zh-TW" smtClean="0"/>
            </a:br>
            <a:r>
              <a:rPr lang="en-US" altLang="zh-TW" smtClean="0"/>
              <a:t>Don’t Use Software Obtained Illegally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ADFDFBE-4897-4250-B6A8-7F7CCBDA0A06}" type="slidenum">
              <a:rPr lang="en-US" altLang="zh-TW"/>
              <a:pPr/>
              <a:t>15</a:t>
            </a:fld>
            <a:endParaRPr lang="en-US" altLang="zh-TW"/>
          </a:p>
        </p:txBody>
      </p:sp>
      <p:pic>
        <p:nvPicPr>
          <p:cNvPr id="17412" name="Picture 6" descr="qui08f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05000"/>
            <a:ext cx="39624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Ensure Products Meet Highest Standards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3.01</a:t>
            </a:r>
            <a:r>
              <a:rPr lang="en-US" altLang="zh-TW" sz="2400" smtClean="0"/>
              <a:t> Aim for “high quality, acceptable cost and a reasonable schedule,” making trade-offs clear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3.02</a:t>
            </a:r>
            <a:r>
              <a:rPr lang="en-US" altLang="zh-TW" sz="2400" smtClean="0"/>
              <a:t> “Ensure proper and achievable goals”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3.03</a:t>
            </a:r>
            <a:r>
              <a:rPr lang="en-US" altLang="zh-TW" sz="2400" smtClean="0"/>
              <a:t> Face up to “ethical, economic, cultural, legal and environmental” issues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3.04</a:t>
            </a:r>
            <a:r>
              <a:rPr lang="en-US" altLang="zh-TW" sz="2400" smtClean="0"/>
              <a:t> Ensure you are qualified for proposed work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3.05</a:t>
            </a:r>
            <a:r>
              <a:rPr lang="en-US" altLang="zh-TW" sz="2400" smtClean="0"/>
              <a:t> Use appropriate project methodologies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3.06</a:t>
            </a:r>
            <a:r>
              <a:rPr lang="en-US" altLang="zh-TW" sz="2400" smtClean="0"/>
              <a:t> Follow the most appropriate professional standards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3.07</a:t>
            </a:r>
            <a:r>
              <a:rPr lang="en-US" altLang="zh-TW" sz="2400" smtClean="0"/>
              <a:t> “Strive to fully understand the specifications”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3.08</a:t>
            </a:r>
            <a:r>
              <a:rPr lang="en-US" altLang="zh-TW" sz="2400" smtClean="0"/>
              <a:t> Ensure the specifications are correct and approved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C21EE6B-B85B-414C-8245-A95FEBDE7E78}" type="slidenum">
              <a:rPr lang="en-US" altLang="zh-TW"/>
              <a:pPr/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447800"/>
          </a:xfrm>
        </p:spPr>
        <p:txBody>
          <a:bodyPr/>
          <a:lstStyle/>
          <a:p>
            <a:r>
              <a:rPr lang="en-US" altLang="zh-TW" smtClean="0"/>
              <a:t>Clause 3.02</a:t>
            </a:r>
            <a:br>
              <a:rPr lang="en-US" altLang="zh-TW" smtClean="0"/>
            </a:br>
            <a:r>
              <a:rPr lang="en-US" altLang="zh-TW" sz="3200" smtClean="0"/>
              <a:t>“Ensure Proper and Achievable Goals”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F9F090C-148F-43CD-AFD4-E8CDFABB9A37}" type="slidenum">
              <a:rPr lang="en-US" altLang="zh-TW"/>
              <a:pPr/>
              <a:t>17</a:t>
            </a:fld>
            <a:endParaRPr lang="en-US" altLang="zh-TW"/>
          </a:p>
        </p:txBody>
      </p:sp>
      <p:pic>
        <p:nvPicPr>
          <p:cNvPr id="19460" name="Picture 6" descr="qui08f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828800"/>
            <a:ext cx="3873500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pPr eaLnBrk="1" hangingPunct="1"/>
            <a:r>
              <a:rPr lang="en-US" altLang="zh-TW" smtClean="0"/>
              <a:t>Ensure Products Meet Highest Standards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648200"/>
          </a:xfrm>
        </p:spPr>
        <p:txBody>
          <a:bodyPr/>
          <a:lstStyle/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3.09 </a:t>
            </a:r>
            <a:r>
              <a:rPr lang="en-US" altLang="zh-TW" sz="2400" smtClean="0"/>
              <a:t>“Ensure realistic quantitative estimates of cost, scheduling, personnel, quality and outcomes”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3.10</a:t>
            </a:r>
            <a:r>
              <a:rPr lang="en-US" altLang="zh-TW" sz="2400" smtClean="0"/>
              <a:t> “Ensure adequate testing, debugging, and review of software and related documents”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3.11</a:t>
            </a:r>
            <a:r>
              <a:rPr lang="en-US" altLang="zh-TW" sz="2400" smtClean="0"/>
              <a:t> “Ensure adequate documentation”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3.12</a:t>
            </a:r>
            <a:r>
              <a:rPr lang="en-US" altLang="zh-TW" sz="2400" smtClean="0"/>
              <a:t> Develop software and documents that respect privacy of those affected by software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3.13</a:t>
            </a:r>
            <a:r>
              <a:rPr lang="en-US" altLang="zh-TW" sz="2400" smtClean="0"/>
              <a:t> Use only accurate data appropriately acquired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3.14</a:t>
            </a:r>
            <a:r>
              <a:rPr lang="en-US" altLang="zh-TW" sz="2400" smtClean="0"/>
              <a:t> Maintain data integrity</a:t>
            </a:r>
          </a:p>
          <a:p>
            <a:pPr eaLnBrk="1" hangingPunct="1">
              <a:buFont typeface="Times" pitchFamily="-48" charset="0"/>
              <a:buNone/>
            </a:pPr>
            <a:r>
              <a:rPr lang="en-US" altLang="zh-TW" sz="2400" b="1" smtClean="0"/>
              <a:t>3.15</a:t>
            </a:r>
            <a:r>
              <a:rPr lang="en-US" altLang="zh-TW" sz="2400" smtClean="0"/>
              <a:t> Use same standards for software maintenance as software development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F4268A6-0722-4EC9-B9B2-F31430134D91}" type="slidenum">
              <a:rPr lang="en-US" altLang="zh-TW"/>
              <a:pPr/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Maintain Integrity in Professional Judgment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267200"/>
          </a:xfrm>
        </p:spPr>
        <p:txBody>
          <a:bodyPr/>
          <a:lstStyle/>
          <a:p>
            <a:pPr>
              <a:buFont typeface="Times" pitchFamily="-48" charset="0"/>
              <a:buNone/>
            </a:pPr>
            <a:r>
              <a:rPr lang="en-US" altLang="zh-TW" sz="2400" b="1" smtClean="0"/>
              <a:t>4.01</a:t>
            </a:r>
            <a:r>
              <a:rPr lang="en-US" altLang="zh-TW" sz="2400" smtClean="0"/>
              <a:t> “Temper all technical judgments by the need to support and maintain human values”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4.02</a:t>
            </a:r>
            <a:r>
              <a:rPr lang="en-US" altLang="zh-TW" sz="2400" smtClean="0"/>
              <a:t> Understand and agree with documents before endorsing them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4.03</a:t>
            </a:r>
            <a:r>
              <a:rPr lang="en-US" altLang="zh-TW" sz="2400" smtClean="0"/>
              <a:t> Remain objective when evaluating software or related documents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4.04</a:t>
            </a:r>
            <a:r>
              <a:rPr lang="en-US" altLang="zh-TW" sz="2400" smtClean="0"/>
              <a:t> Do not engage in deceptive financial practices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4.05</a:t>
            </a:r>
            <a:r>
              <a:rPr lang="en-US" altLang="zh-TW" sz="2400" smtClean="0"/>
              <a:t> Disclose conflicts of interest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4.06</a:t>
            </a:r>
            <a:r>
              <a:rPr lang="en-US" altLang="zh-TW" sz="2400" smtClean="0"/>
              <a:t> Do not participate in decisions in which you, your employer, or your client has a potential conflict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11E2310-EF6B-4209-A755-C57BA356173B}" type="slidenum">
              <a:rPr lang="en-US" altLang="zh-TW"/>
              <a:pPr/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63F1190-8D62-4CFF-B3F4-03432C95BFC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Introduction</a:t>
            </a:r>
          </a:p>
          <a:p>
            <a:pPr eaLnBrk="1" hangingPunct="1"/>
            <a:r>
              <a:rPr lang="en-US" altLang="zh-TW" dirty="0" smtClean="0"/>
              <a:t>Is software engineering a profession?</a:t>
            </a:r>
          </a:p>
          <a:p>
            <a:pPr eaLnBrk="1" hangingPunct="1"/>
            <a:r>
              <a:rPr lang="en-US" altLang="zh-TW" dirty="0" smtClean="0"/>
              <a:t>Software engineering code of ethics</a:t>
            </a:r>
          </a:p>
          <a:p>
            <a:pPr eaLnBrk="1" hangingPunct="1"/>
            <a:r>
              <a:rPr lang="en-US" altLang="zh-TW" dirty="0" smtClean="0"/>
              <a:t>Analysis of the code</a:t>
            </a:r>
          </a:p>
          <a:p>
            <a:pPr eaLnBrk="1" hangingPunct="1"/>
            <a:r>
              <a:rPr lang="en-US" altLang="zh-TW" smtClean="0"/>
              <a:t>Case </a:t>
            </a:r>
            <a:r>
              <a:rPr lang="en-US" altLang="zh-TW" smtClean="0"/>
              <a:t>studies</a:t>
            </a:r>
            <a:endParaRPr lang="en-US" altLang="zh-TW" smtClean="0"/>
          </a:p>
          <a:p>
            <a:pPr eaLnBrk="1" hangingPunct="1"/>
            <a:r>
              <a:rPr lang="en-US" altLang="zh-TW" dirty="0" smtClean="0"/>
              <a:t>Whistleblowing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Promote Effective Project Management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267200"/>
          </a:xfrm>
        </p:spPr>
        <p:txBody>
          <a:bodyPr/>
          <a:lstStyle/>
          <a:p>
            <a:pPr>
              <a:buFont typeface="Times" pitchFamily="-48" charset="0"/>
              <a:buNone/>
            </a:pPr>
            <a:r>
              <a:rPr lang="en-US" altLang="zh-TW" sz="2400" b="1" smtClean="0"/>
              <a:t>5.01</a:t>
            </a:r>
            <a:r>
              <a:rPr lang="en-US" altLang="zh-TW" sz="2400" smtClean="0"/>
              <a:t> Ensure good project management procedures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5.02</a:t>
            </a:r>
            <a:r>
              <a:rPr lang="en-US" altLang="zh-TW" sz="2400" smtClean="0"/>
              <a:t> Ensure software engineers know standards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5.03</a:t>
            </a:r>
            <a:r>
              <a:rPr lang="en-US" altLang="zh-TW" sz="2400" smtClean="0"/>
              <a:t> Ensure software engineers know policies and procedures for protecting confidential information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5.04</a:t>
            </a:r>
            <a:r>
              <a:rPr lang="en-US" altLang="zh-TW" sz="2400" smtClean="0"/>
              <a:t> Take employees’ abilities into account before assigning work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5.05</a:t>
            </a:r>
            <a:r>
              <a:rPr lang="en-US" altLang="zh-TW" sz="2400" smtClean="0"/>
              <a:t> Ensure reasonable estimates are made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5.06</a:t>
            </a:r>
            <a:r>
              <a:rPr lang="en-US" altLang="zh-TW" sz="2400" smtClean="0"/>
              <a:t> Give full and accurate information to potential employees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920948A-34F6-4B3F-B70C-D0F5D337616A}" type="slidenum">
              <a:rPr lang="en-US" altLang="zh-TW"/>
              <a:pPr/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Promote Effective Project Management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buFont typeface="Times" pitchFamily="-48" charset="0"/>
              <a:buNone/>
            </a:pPr>
            <a:r>
              <a:rPr lang="en-US" altLang="zh-TW" sz="2400" b="1" smtClean="0"/>
              <a:t>5.07</a:t>
            </a:r>
            <a:r>
              <a:rPr lang="en-US" altLang="zh-TW" sz="2400" smtClean="0"/>
              <a:t> Pay employees fairly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5.08</a:t>
            </a:r>
            <a:r>
              <a:rPr lang="en-US" altLang="zh-TW" sz="2400" smtClean="0"/>
              <a:t> Do not unjustly prevent a qualified person from taking a job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5.09</a:t>
            </a:r>
            <a:r>
              <a:rPr lang="en-US" altLang="zh-TW" sz="2400" smtClean="0"/>
              <a:t> Work out fair intellectual property agreements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5.10</a:t>
            </a:r>
            <a:r>
              <a:rPr lang="en-US" altLang="zh-TW" sz="2400" smtClean="0"/>
              <a:t> Provide employees charged with misconduct due process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5.11</a:t>
            </a:r>
            <a:r>
              <a:rPr lang="en-US" altLang="zh-TW" sz="2400" smtClean="0"/>
              <a:t> Do not ask someone to do anything violating the Code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5.12</a:t>
            </a:r>
            <a:r>
              <a:rPr lang="en-US" altLang="zh-TW" sz="2400" smtClean="0"/>
              <a:t> “Do not punish anyone for expressing ethical concerns about a project”</a:t>
            </a:r>
          </a:p>
          <a:p>
            <a:endParaRPr lang="en-US" altLang="zh-TW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D6BDC63-5C93-4CB7-A0BA-308631423470}" type="slidenum">
              <a:rPr lang="en-US" altLang="zh-TW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Advance the Profession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495800"/>
          </a:xfrm>
        </p:spPr>
        <p:txBody>
          <a:bodyPr/>
          <a:lstStyle/>
          <a:p>
            <a:pPr>
              <a:buFont typeface="Times" pitchFamily="-48" charset="0"/>
              <a:buNone/>
            </a:pPr>
            <a:r>
              <a:rPr lang="en-US" altLang="zh-TW" sz="2400" b="1" smtClean="0"/>
              <a:t>6.01</a:t>
            </a:r>
            <a:r>
              <a:rPr lang="en-US" altLang="zh-TW" sz="2400" smtClean="0"/>
              <a:t> Help create an environment supporting ethical conduct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6.02</a:t>
            </a:r>
            <a:r>
              <a:rPr lang="en-US" altLang="zh-TW" sz="2400" smtClean="0"/>
              <a:t> “Promote public knowledge of software engineering”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6.03</a:t>
            </a:r>
            <a:r>
              <a:rPr lang="en-US" altLang="zh-TW" sz="2400" smtClean="0"/>
              <a:t> Participate in professional activities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6.04</a:t>
            </a:r>
            <a:r>
              <a:rPr lang="en-US" altLang="zh-TW" sz="2400" smtClean="0"/>
              <a:t> Support others who are trying to follow this Code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6.05</a:t>
            </a:r>
            <a:r>
              <a:rPr lang="en-US" altLang="zh-TW" sz="2400" smtClean="0"/>
              <a:t> Do not promote self-interest at expense of profession, client, or employer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6.06</a:t>
            </a:r>
            <a:r>
              <a:rPr lang="en-US" altLang="zh-TW" sz="2400" smtClean="0"/>
              <a:t> Obey all laws unless there is an overriding public interest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6.07</a:t>
            </a:r>
            <a:r>
              <a:rPr lang="en-US" altLang="zh-TW" sz="2400" smtClean="0"/>
              <a:t> Do not deceive others regarding the characteristics of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B538D28-DC5B-4616-986E-F9F30ED5F40C}" type="slidenum">
              <a:rPr lang="en-US" altLang="zh-TW"/>
              <a:pPr/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447800"/>
          </a:xfrm>
        </p:spPr>
        <p:txBody>
          <a:bodyPr/>
          <a:lstStyle/>
          <a:p>
            <a:r>
              <a:rPr lang="en-US" altLang="zh-TW" sz="3200" smtClean="0"/>
              <a:t>Clause 6.01   Help Create An Environment Supporting Ethical Conduct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A9FE498-FAD3-491D-BAA0-0557D6087F90}" type="slidenum">
              <a:rPr lang="en-US" altLang="zh-TW"/>
              <a:pPr/>
              <a:t>23</a:t>
            </a:fld>
            <a:endParaRPr lang="en-US" altLang="zh-TW"/>
          </a:p>
        </p:txBody>
      </p:sp>
      <p:pic>
        <p:nvPicPr>
          <p:cNvPr id="25604" name="Picture 6" descr="qui08f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4889500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Advance the Profession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495800"/>
          </a:xfrm>
        </p:spPr>
        <p:txBody>
          <a:bodyPr/>
          <a:lstStyle/>
          <a:p>
            <a:pPr>
              <a:buFont typeface="Times" pitchFamily="-48" charset="0"/>
              <a:buNone/>
            </a:pPr>
            <a:r>
              <a:rPr lang="en-US" altLang="zh-TW" sz="2400" b="1" smtClean="0"/>
              <a:t>6.08</a:t>
            </a:r>
            <a:r>
              <a:rPr lang="en-US" altLang="zh-TW" sz="2400" smtClean="0"/>
              <a:t> Take responsibility for finding, correcting, and reporting errors in software and documentation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6.09</a:t>
            </a:r>
            <a:r>
              <a:rPr lang="en-US" altLang="zh-TW" sz="2400" smtClean="0"/>
              <a:t> Ensure others know you are committed to the Code and what that means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6.10 </a:t>
            </a:r>
            <a:r>
              <a:rPr lang="en-US" altLang="zh-TW" sz="2400" smtClean="0"/>
              <a:t>Do not associate with businesses and organizations that are in conflict with Code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6.11</a:t>
            </a:r>
            <a:r>
              <a:rPr lang="en-US" altLang="zh-TW" sz="2400" smtClean="0"/>
              <a:t> Understand violating the Code is inconsistent with being a professional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6.12</a:t>
            </a:r>
            <a:r>
              <a:rPr lang="en-US" altLang="zh-TW" sz="2400" smtClean="0"/>
              <a:t> Share concerns about Code violations with the people involved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6.13</a:t>
            </a:r>
            <a:r>
              <a:rPr lang="en-US" altLang="zh-TW" sz="2400" smtClean="0"/>
              <a:t> “Blow the whistle” when no alternative to reporting significant Code violations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2E7CAA3-D471-4E3F-84F9-EFC5332D2CA7}" type="slidenum">
              <a:rPr lang="en-US" altLang="zh-TW"/>
              <a:pPr/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295400"/>
          </a:xfrm>
        </p:spPr>
        <p:txBody>
          <a:bodyPr/>
          <a:lstStyle/>
          <a:p>
            <a:r>
              <a:rPr lang="en-US" altLang="zh-TW" smtClean="0"/>
              <a:t>Be Fair to and Supportive of Colleagues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495800"/>
          </a:xfrm>
        </p:spPr>
        <p:txBody>
          <a:bodyPr/>
          <a:lstStyle/>
          <a:p>
            <a:pPr indent="-914400">
              <a:buFont typeface="Times" pitchFamily="-48" charset="0"/>
              <a:buNone/>
            </a:pPr>
            <a:r>
              <a:rPr lang="en-US" altLang="zh-TW" sz="2400" b="1" smtClean="0"/>
              <a:t>7.01</a:t>
            </a:r>
            <a:r>
              <a:rPr lang="en-US" altLang="zh-TW" sz="2400" smtClean="0"/>
              <a:t> “Encourage colleagues to adhere to this Code”</a:t>
            </a:r>
          </a:p>
          <a:p>
            <a:pPr indent="-914400">
              <a:buFont typeface="Times" pitchFamily="-48" charset="0"/>
              <a:buNone/>
            </a:pPr>
            <a:r>
              <a:rPr lang="en-US" altLang="zh-TW" sz="2400" b="1" smtClean="0"/>
              <a:t>7.02</a:t>
            </a:r>
            <a:r>
              <a:rPr lang="en-US" altLang="zh-TW" sz="2400" smtClean="0"/>
              <a:t> “Assist colleagues in professional development”</a:t>
            </a:r>
          </a:p>
          <a:p>
            <a:pPr indent="-914400">
              <a:buFont typeface="Times" pitchFamily="-48" charset="0"/>
              <a:buNone/>
            </a:pPr>
            <a:r>
              <a:rPr lang="en-US" altLang="zh-TW" sz="2400" b="1" smtClean="0"/>
              <a:t>7.03</a:t>
            </a:r>
            <a:r>
              <a:rPr lang="en-US" altLang="zh-TW" sz="2400" smtClean="0"/>
              <a:t> Give others the credit they deserve</a:t>
            </a:r>
          </a:p>
          <a:p>
            <a:pPr indent="-914400">
              <a:buFont typeface="Times" pitchFamily="-48" charset="0"/>
              <a:buNone/>
            </a:pPr>
            <a:r>
              <a:rPr lang="en-US" altLang="zh-TW" sz="2400" b="1" smtClean="0"/>
              <a:t>7.04</a:t>
            </a:r>
            <a:r>
              <a:rPr lang="en-US" altLang="zh-TW" sz="2400" smtClean="0"/>
              <a:t> Be objective when reviewing the work of others</a:t>
            </a:r>
          </a:p>
          <a:p>
            <a:pPr indent="-914400">
              <a:buFont typeface="Times" pitchFamily="-48" charset="0"/>
              <a:buNone/>
            </a:pPr>
            <a:r>
              <a:rPr lang="en-US" altLang="zh-TW" sz="2400" b="1" smtClean="0"/>
              <a:t>7.05</a:t>
            </a:r>
            <a:r>
              <a:rPr lang="en-US" altLang="zh-TW" sz="2400" smtClean="0"/>
              <a:t> Give colleagues a fair hearing</a:t>
            </a:r>
          </a:p>
          <a:p>
            <a:pPr indent="-914400">
              <a:buFont typeface="Times" pitchFamily="-48" charset="0"/>
              <a:buNone/>
            </a:pPr>
            <a:r>
              <a:rPr lang="en-US" altLang="zh-TW" sz="2400" b="1" smtClean="0"/>
              <a:t>7.06</a:t>
            </a:r>
            <a:r>
              <a:rPr lang="en-US" altLang="zh-TW" sz="2400" smtClean="0"/>
              <a:t> Help colleagues remain aware of work practices</a:t>
            </a:r>
          </a:p>
          <a:p>
            <a:pPr indent="-914400">
              <a:buFont typeface="Times" pitchFamily="-48" charset="0"/>
              <a:buNone/>
            </a:pPr>
            <a:r>
              <a:rPr lang="en-US" altLang="zh-TW" sz="2400" b="1" smtClean="0"/>
              <a:t>7.07</a:t>
            </a:r>
            <a:r>
              <a:rPr lang="en-US" altLang="zh-TW" sz="2400" smtClean="0"/>
              <a:t> Do not unfairly interfere with another’s career, but protect the public interest</a:t>
            </a:r>
          </a:p>
          <a:p>
            <a:pPr indent="-914400">
              <a:buFont typeface="Times" pitchFamily="-48" charset="0"/>
              <a:buNone/>
            </a:pPr>
            <a:r>
              <a:rPr lang="en-US" altLang="zh-TW" sz="2400" b="1" smtClean="0"/>
              <a:t>7.08</a:t>
            </a:r>
            <a:r>
              <a:rPr lang="en-US" altLang="zh-TW" sz="2400" smtClean="0"/>
              <a:t> Bring in experts for situations outside your own area of competence.</a:t>
            </a:r>
          </a:p>
          <a:p>
            <a:pPr indent="-914400">
              <a:buFont typeface="Times" pitchFamily="-48" charset="0"/>
              <a:buNone/>
            </a:pPr>
            <a:endParaRPr lang="en-US" altLang="zh-TW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98811CF-722E-46DE-8674-B1328102ACE2}" type="slidenum">
              <a:rPr lang="en-US" altLang="zh-TW"/>
              <a:pPr/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Participate in Lifelong Learning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648200"/>
          </a:xfrm>
        </p:spPr>
        <p:txBody>
          <a:bodyPr/>
          <a:lstStyle/>
          <a:p>
            <a:pPr>
              <a:buFont typeface="Times" pitchFamily="-48" charset="0"/>
              <a:buNone/>
            </a:pPr>
            <a:r>
              <a:rPr lang="en-US" altLang="zh-TW" sz="2400" b="1" smtClean="0"/>
              <a:t>8.01</a:t>
            </a:r>
            <a:r>
              <a:rPr lang="en-US" altLang="zh-TW" sz="2400" smtClean="0"/>
              <a:t> Stay current with developments in field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8.02</a:t>
            </a:r>
            <a:r>
              <a:rPr lang="en-US" altLang="zh-TW" sz="2400" smtClean="0"/>
              <a:t> Improve ability to create high quality software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8.03</a:t>
            </a:r>
            <a:r>
              <a:rPr lang="en-US" altLang="zh-TW" sz="2400" smtClean="0"/>
              <a:t> Improve ability to produce high quality documentation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8.04</a:t>
            </a:r>
            <a:r>
              <a:rPr lang="en-US" altLang="zh-TW" sz="2400" smtClean="0"/>
              <a:t> Improve understanding of software and documentation used in work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8.05</a:t>
            </a:r>
            <a:r>
              <a:rPr lang="en-US" altLang="zh-TW" sz="2400" smtClean="0"/>
              <a:t> Improve knowledge of relevant standards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8.06</a:t>
            </a:r>
            <a:r>
              <a:rPr lang="en-US" altLang="zh-TW" sz="2400" smtClean="0"/>
              <a:t> Improve knowledge of this Code and its application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8.07</a:t>
            </a:r>
            <a:r>
              <a:rPr lang="en-US" altLang="zh-TW" sz="2400" smtClean="0"/>
              <a:t> Do not treat others unfairly because of prejudices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8.08</a:t>
            </a:r>
            <a:r>
              <a:rPr lang="en-US" altLang="zh-TW" sz="2400" smtClean="0"/>
              <a:t> Do not influence others to break the Code</a:t>
            </a:r>
          </a:p>
          <a:p>
            <a:pPr>
              <a:buFont typeface="Times" pitchFamily="-48" charset="0"/>
              <a:buNone/>
            </a:pPr>
            <a:r>
              <a:rPr lang="en-US" altLang="zh-TW" sz="2400" b="1" smtClean="0"/>
              <a:t>8.09</a:t>
            </a:r>
            <a:r>
              <a:rPr lang="en-US" altLang="zh-TW" sz="2400" smtClean="0"/>
              <a:t> “Recognize that personal violations of this Code are inconsistent with being a professional software engineer”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87C435E-489D-48DC-AB19-31E742334AC3}" type="slidenum">
              <a:rPr lang="en-US" altLang="zh-TW"/>
              <a:pPr/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447800"/>
          </a:xfrm>
        </p:spPr>
        <p:txBody>
          <a:bodyPr/>
          <a:lstStyle/>
          <a:p>
            <a:r>
              <a:rPr lang="en-US" altLang="zh-TW" smtClean="0"/>
              <a:t>Clause 8.02   Improve Ability to Create High Quality 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BD0066A-CDA6-4AD3-BB21-2FB7B111C989}" type="slidenum">
              <a:rPr lang="en-US" altLang="zh-TW"/>
              <a:pPr/>
              <a:t>27</a:t>
            </a:fld>
            <a:endParaRPr lang="en-US" altLang="zh-TW"/>
          </a:p>
        </p:txBody>
      </p:sp>
      <p:pic>
        <p:nvPicPr>
          <p:cNvPr id="29700" name="Picture 6" descr="qui08f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752600"/>
            <a:ext cx="2832100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r>
              <a:rPr lang="en-US" altLang="zh-TW" smtClean="0"/>
              <a:t>9.4 Analysis of the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98735D2D-30CC-435F-9276-00D0842E6AD0}" type="slidenum">
              <a:rPr lang="en-US" altLang="zh-TW"/>
              <a:pPr/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0F96684-29BF-411F-A176-D9F7A353CBEE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of Preamble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No mechanical process for determining if an action is right or wrong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Should not take an overly legalistic view of the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Code doesn’t forbid something, that doesn’t mean it is morally acceptable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Judgment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Code reflects principles drawn from multiple ethical theories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659D031-D964-4E53-8BC3-B810A7578F7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9.1 Introduction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Informally, profession a vocation requiring…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High level of education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Practical experience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We pay professionals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Doctors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Lawyers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We trust professionals to…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Correctly ascertain and treat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Take actions for the good of their clients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2F84CC3-8498-4B1A-9375-EB0570FF3514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Origin of Virtue Ethics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1066800"/>
            <a:ext cx="8077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-48" charset="0"/>
              <a:buChar char="•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Aristotle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Happiness results from living a life of virtue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Intellectual virtue: developed through education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Moral virtue: developed by repeating appropriate acts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Deriving pleasure from a virtuous act is a sign that the virtue has been acquired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-48" charset="0"/>
              <a:buChar char="•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virtues: Benevolence, courage, fairness, generosity, honesty, loyalty, patience, tolerance (see 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P. 417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more examples)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Times" pitchFamily="-48" charset="0"/>
              <a:buChar char="•"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person of strong moral character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possesses many virtues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knows right thing to do in each situation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447800"/>
          </a:xfrm>
        </p:spPr>
        <p:txBody>
          <a:bodyPr/>
          <a:lstStyle/>
          <a:p>
            <a:r>
              <a:rPr lang="en-US" altLang="zh-TW" smtClean="0"/>
              <a:t>Aristotle Believed Happiness Derives from Living a Life of Virtue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E623F2A-0B5B-4B77-A254-F3D26BB08560}" type="slidenum">
              <a:rPr lang="en-US" altLang="zh-TW"/>
              <a:pPr/>
              <a:t>31</a:t>
            </a:fld>
            <a:endParaRPr lang="en-US" altLang="zh-TW"/>
          </a:p>
        </p:txBody>
      </p:sp>
      <p:pic>
        <p:nvPicPr>
          <p:cNvPr id="33796" name="Picture 6" descr="qui08f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125" y="1752600"/>
            <a:ext cx="3406775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D5E977C-118B-42AB-85AF-F9BB6472D2E6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Strengths of Virtue Ethics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Provides a motivation for good behavior</a:t>
            </a:r>
          </a:p>
          <a:p>
            <a:pPr eaLnBrk="1" hangingPunct="1"/>
            <a:r>
              <a:rPr lang="en-US" altLang="zh-TW" smtClean="0"/>
              <a:t>Provides a solution to the problem of impartiality</a:t>
            </a:r>
          </a:p>
          <a:p>
            <a:pPr lvl="1" eaLnBrk="1" hangingPunct="1"/>
            <a:r>
              <a:rPr lang="en-US" altLang="zh-TW" smtClean="0"/>
              <a:t>Some virtues are partial (e.g., generosity)</a:t>
            </a:r>
          </a:p>
          <a:p>
            <a:pPr lvl="1" eaLnBrk="1" hangingPunct="1"/>
            <a:r>
              <a:rPr lang="en-US" altLang="zh-TW" smtClean="0"/>
              <a:t>Other virtues must be impartial (e.g., honesty)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87AD2C6-F198-4960-8CFE-A1F9BFAD8C7B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zh-TW" smtClean="0"/>
              <a:t>Virtue Ethics Complements</a:t>
            </a:r>
            <a:br>
              <a:rPr lang="en-US" altLang="zh-TW" smtClean="0"/>
            </a:br>
            <a:r>
              <a:rPr lang="en-US" altLang="zh-TW" smtClean="0"/>
              <a:t>Other Theories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3962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Virtue ethics may not work as a stand-alone theory</a:t>
            </a:r>
          </a:p>
          <a:p>
            <a:pPr eaLnBrk="1" hangingPunct="1"/>
            <a:r>
              <a:rPr lang="en-US" altLang="zh-TW" dirty="0" smtClean="0"/>
              <a:t>It may be a good complement to utilitarianism</a:t>
            </a:r>
          </a:p>
          <a:p>
            <a:pPr eaLnBrk="1" hangingPunct="1"/>
            <a:r>
              <a:rPr lang="en-US" altLang="zh-TW" dirty="0" smtClean="0"/>
              <a:t>Allows rationale for action to be considered</a:t>
            </a:r>
          </a:p>
          <a:p>
            <a:pPr eaLnBrk="1" hangingPunct="1"/>
            <a:r>
              <a:rPr lang="en-US" altLang="zh-TW" dirty="0" smtClean="0"/>
              <a:t>Solves problem of moral luck that plagued act utilitarianism (</a:t>
            </a:r>
            <a:r>
              <a:rPr lang="en-US" altLang="zh-TW" dirty="0" smtClean="0">
                <a:hlinkClick r:id="rId2"/>
              </a:rPr>
              <a:t>P.419</a:t>
            </a:r>
            <a:r>
              <a:rPr lang="en-US" altLang="zh-TW" dirty="0" smtClean="0"/>
              <a:t>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68C4BB4-6A8B-4612-9972-DB43ECD767B2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1600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Alternative, Discipline-Independent List of Fundamental Principles (</a:t>
            </a:r>
            <a:r>
              <a:rPr lang="en-US" altLang="zh-TW" dirty="0" smtClean="0">
                <a:hlinkClick r:id="rId2"/>
              </a:rPr>
              <a:t>PP. 419-420</a:t>
            </a:r>
            <a:r>
              <a:rPr lang="en-US" altLang="zh-TW" dirty="0" smtClean="0"/>
              <a:t>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400" dirty="0" smtClean="0"/>
              <a:t>Be impartial.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400" dirty="0" smtClean="0"/>
              <a:t>Disclose information that others ought to know.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400" dirty="0" smtClean="0"/>
              <a:t>Respect the rights of others.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400" dirty="0" smtClean="0"/>
              <a:t>Treat others justly.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400" dirty="0" smtClean="0"/>
              <a:t>Take responsibility for your actions and inactions.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400" dirty="0" smtClean="0"/>
              <a:t>Take responsibility for the actions of those you supervise.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400" dirty="0" smtClean="0"/>
              <a:t>Maintain your integrity.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400" dirty="0" smtClean="0"/>
              <a:t>Continually improve your abilities.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400" dirty="0" smtClean="0"/>
              <a:t>Share your knowledge, expertise, and values.</a:t>
            </a:r>
          </a:p>
          <a:p>
            <a:pPr eaLnBrk="1" hangingPunct="1"/>
            <a:endParaRPr lang="en-US" altLang="zh-TW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r>
              <a:rPr lang="en-US" altLang="zh-TW" dirty="0" smtClean="0"/>
              <a:t>9.5 Case Studies (</a:t>
            </a:r>
            <a:r>
              <a:rPr lang="en-US" altLang="zh-TW" dirty="0" smtClean="0">
                <a:hlinkClick r:id="rId2"/>
              </a:rPr>
              <a:t>PP. 421-427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5AEBF0C-D768-4972-8933-58CFACE84473}" type="slidenum">
              <a:rPr lang="en-US" altLang="zh-TW"/>
              <a:pPr/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4183F02-6D20-4C89-A84C-A9D14A4E9A61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1: Software Recommendation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Sam Shaw asks for free advice on LAN security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Prof. Smith answers questions and recommends top-ranked package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Prof. Smith does not disclose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She has financial interest in company producing top-ranked 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Another package was given a “best buy” rating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Did Prof. Smith do anything wrong?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1BACA9E-CD5B-4905-880C-B13C2527C0D2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Most relevant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Be impartial.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Disclose information others ought to know.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Share your knowledge, expertise, and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Clause 1.06: Prof. Smith was deceptive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Clauses 1.08, 6.02: Prof. Smith freely gave valuable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Clauses 4.05, 6.05: Prof. Smith did not reveal conflict of interest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Conclusion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Professor Smith should have revealed her conflict of interest to Mr. Shaw.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AB05B5CD-ED4C-4BC3-BABB-2B6F78536679}" type="slidenum">
              <a:rPr lang="en-US" altLang="zh-TW"/>
              <a:pPr/>
              <a:t>38</a:t>
            </a:fld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53F8735-DB1B-42E5-9B0B-23A3CEDE15BD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2: Child Pornography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Joe Green a system administrator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Asked to install new software package on Chuck Dennis’s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Green not authorized to read other people’s emails or personal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Green sees suspicious-looking file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He opens some of Dennis’s files and discovers child pornography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What should he do?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172200"/>
          </a:xfrm>
        </p:spPr>
        <p:txBody>
          <a:bodyPr/>
          <a:lstStyle/>
          <a:p>
            <a:pPr eaLnBrk="1" hangingPunct="1"/>
            <a:r>
              <a:rPr lang="en-US" altLang="zh-TW" smtClean="0"/>
              <a:t>9.2 Are Computer Experts 	Professionals?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0F86129F-F6D4-4861-9DD0-AC44A97501D4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42AE1A5-14A4-4BB9-B4BA-EBEAD707F353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(1/2)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Most relevant principles</a:t>
            </a:r>
          </a:p>
          <a:p>
            <a:pPr lvl="1" eaLnBrk="1" hangingPunct="1"/>
            <a:r>
              <a:rPr lang="en-US" altLang="zh-TW" smtClean="0"/>
              <a:t>Be impartial</a:t>
            </a:r>
          </a:p>
          <a:p>
            <a:pPr lvl="1" eaLnBrk="1" hangingPunct="1"/>
            <a:r>
              <a:rPr lang="en-US" altLang="zh-TW" smtClean="0"/>
              <a:t>Respect the rights of others</a:t>
            </a:r>
          </a:p>
          <a:p>
            <a:pPr lvl="1" eaLnBrk="1" hangingPunct="1"/>
            <a:r>
              <a:rPr lang="en-US" altLang="zh-TW" smtClean="0"/>
              <a:t>Treat others justly</a:t>
            </a:r>
          </a:p>
          <a:p>
            <a:pPr lvl="1" eaLnBrk="1" hangingPunct="1"/>
            <a:r>
              <a:rPr lang="en-US" altLang="zh-TW" smtClean="0"/>
              <a:t>Maintain your integrity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E7AE7D2-9738-4970-BD86-329D1251992D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(2/2)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Most relevant clauses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2.03: Somebody has misused the company PC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2.09: Someone is using the PC for a purpose not in the employer’s interest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3.13: Joe violated the policy against opening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5.10: Someone else may have planted the files on Chuck’s computer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Conclusions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Joe was wrong to violate company policy to uncover child pornography</a:t>
            </a:r>
          </a:p>
          <a:p>
            <a:r>
              <a:rPr lang="en-US" altLang="zh-TW" smtClean="0"/>
              <a:t>Once he has this knowledge, however, he is obliged to share it with company authorities</a:t>
            </a:r>
          </a:p>
          <a:p>
            <a:r>
              <a:rPr lang="en-US" altLang="zh-TW" smtClean="0"/>
              <a:t>Joe should be discreet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48005A1-B1AC-4D13-B73D-29C8E08CC478}" type="slidenum">
              <a:rPr lang="en-US" altLang="zh-TW"/>
              <a:pPr/>
              <a:t>42</a:t>
            </a:fld>
            <a:endParaRPr lang="en-US" altLang="zh-TW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591FEB17-B3DA-4EBF-A484-F51C884A543A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Case 3: Anti-Worm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Internet plagued by new worm that exploits hole in popular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Tim Smart creates anti-worm that exploits same security hole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Tim’s anti-worm fixes PCs it infects. It also uses these PCs as launch pad to reach new PCs.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Tim launches anti-worm, taking pains to keep it from being traced back to him.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anti-worm quickly spreads through Internet, infecting millions of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System administrators around the world combat the anti-worm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229B570-0D40-4206-9A71-0ECFD12D2C17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(1/2)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Most relevant principles</a:t>
            </a:r>
          </a:p>
          <a:p>
            <a:pPr lvl="1" eaLnBrk="1" hangingPunct="1"/>
            <a:r>
              <a:rPr lang="en-US" altLang="zh-TW" smtClean="0"/>
              <a:t>Continually improve your abilities.</a:t>
            </a:r>
          </a:p>
          <a:p>
            <a:pPr lvl="1" eaLnBrk="1" hangingPunct="1"/>
            <a:r>
              <a:rPr lang="en-US" altLang="zh-TW" smtClean="0"/>
              <a:t>Share your knowledge, expertise, and values.</a:t>
            </a:r>
          </a:p>
          <a:p>
            <a:pPr lvl="1" eaLnBrk="1" hangingPunct="1"/>
            <a:r>
              <a:rPr lang="en-US" altLang="zh-TW" smtClean="0"/>
              <a:t>Respect the rights of others.</a:t>
            </a:r>
          </a:p>
          <a:p>
            <a:pPr lvl="1" eaLnBrk="1" hangingPunct="1"/>
            <a:r>
              <a:rPr lang="en-US" altLang="zh-TW" smtClean="0"/>
              <a:t>Take responsibility for your actions and inactions.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CE5C0A1-F6AD-40F4-B62F-ECC318BACD00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(2/2)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Most relevant clauses: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1.01: Tim did not accept responsibility for his action.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1.08: The worm was free, but cost system administrators a lot of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2.03: The anti-worm entered computers without permission of their owners.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8.01, 8.02, 8.06: Tim improved his knowledge and skills by creating the anti-worm.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Conclusions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Tim’s welfare is less important than the public good</a:t>
            </a:r>
          </a:p>
          <a:p>
            <a:r>
              <a:rPr lang="en-US" altLang="zh-TW" sz="2800" smtClean="0"/>
              <a:t>By attempting to hide his identity, Tim refused to accept responsibility for his actions</a:t>
            </a:r>
          </a:p>
          <a:p>
            <a:r>
              <a:rPr lang="en-US" altLang="zh-TW" sz="2800" smtClean="0"/>
              <a:t>Tim violated the property rights of the PC owners whose systems were infected by his anti-worm</a:t>
            </a:r>
          </a:p>
          <a:p>
            <a:r>
              <a:rPr lang="en-US" altLang="zh-TW" sz="2800" smtClean="0"/>
              <a:t>Tim violated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BD7602E8-CD74-4B7E-996E-C6A7B315CF96}" type="slidenum">
              <a:rPr lang="en-US" altLang="zh-TW"/>
              <a:pPr/>
              <a:t>46</a:t>
            </a:fld>
            <a:endParaRPr lang="en-US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4: Consulting Opportunity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343400"/>
          </a:xfrm>
        </p:spPr>
        <p:txBody>
          <a:bodyPr/>
          <a:lstStyle/>
          <a:p>
            <a:r>
              <a:rPr lang="en-US" altLang="zh-TW" sz="2800" smtClean="0"/>
              <a:t>Jean works in support organization for Acme Corporation</a:t>
            </a:r>
          </a:p>
          <a:p>
            <a:r>
              <a:rPr lang="en-US" altLang="zh-TW" sz="2800" smtClean="0"/>
              <a:t>Many Acme customers downgrading their level of support</a:t>
            </a:r>
          </a:p>
          <a:p>
            <a:r>
              <a:rPr lang="en-US" altLang="zh-TW" sz="2800" smtClean="0"/>
              <a:t>East Dakota gives Jean opportunity to run a training class similar to that provided by Acme</a:t>
            </a:r>
          </a:p>
          <a:p>
            <a:r>
              <a:rPr lang="en-US" altLang="zh-TW" sz="2800" smtClean="0"/>
              <a:t>Jean tells no one at Acme</a:t>
            </a:r>
          </a:p>
          <a:p>
            <a:r>
              <a:rPr lang="en-US" altLang="zh-TW" sz="2800" smtClean="0"/>
              <a:t>Jean develops materials at home on own time</a:t>
            </a:r>
          </a:p>
          <a:p>
            <a:r>
              <a:rPr lang="en-US" altLang="zh-TW" sz="2800" smtClean="0"/>
              <a:t>Jean takes paid vacation to teach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6731AE3-F76E-4A8B-88E6-C1FB669D10CC}" type="slidenum">
              <a:rPr lang="en-US" altLang="zh-TW"/>
              <a:pPr/>
              <a:t>47</a:t>
            </a:fld>
            <a:endParaRPr lang="en-US" altLang="zh-TW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Analysis (1/2)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Most relevant principles</a:t>
            </a:r>
          </a:p>
          <a:p>
            <a:pPr lvl="1"/>
            <a:r>
              <a:rPr lang="en-US" altLang="zh-TW" smtClean="0"/>
              <a:t>Be impartial.</a:t>
            </a:r>
          </a:p>
          <a:p>
            <a:pPr lvl="1"/>
            <a:r>
              <a:rPr lang="en-US" altLang="zh-TW" smtClean="0"/>
              <a:t>Take responsibility for your actions and inactions.</a:t>
            </a:r>
          </a:p>
          <a:p>
            <a:pPr lvl="1"/>
            <a:r>
              <a:rPr lang="en-US" altLang="zh-TW" smtClean="0"/>
              <a:t>Disclose information that others ought to know.</a:t>
            </a:r>
          </a:p>
          <a:p>
            <a:pPr lvl="1"/>
            <a:r>
              <a:rPr lang="en-US" altLang="zh-TW" smtClean="0"/>
              <a:t>Maintain your integrity.</a:t>
            </a:r>
          </a:p>
          <a:p>
            <a:pPr lvl="1"/>
            <a:r>
              <a:rPr lang="en-US" altLang="zh-TW" smtClean="0"/>
              <a:t>Continually improve your 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4F042231-7DED-476A-A74E-ED0A7FC3870D}" type="slidenum">
              <a:rPr lang="en-US" altLang="zh-TW"/>
              <a:pPr/>
              <a:t>48</a:t>
            </a:fld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Analysis (2/2)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Most relevant clauses</a:t>
            </a:r>
          </a:p>
          <a:p>
            <a:pPr lvl="1"/>
            <a:r>
              <a:rPr lang="en-US" altLang="zh-TW" sz="2400" smtClean="0"/>
              <a:t>3.04: Jean was well qualified to develop materials and teach class</a:t>
            </a:r>
          </a:p>
          <a:p>
            <a:pPr lvl="1"/>
            <a:r>
              <a:rPr lang="en-US" altLang="zh-TW" sz="2400" smtClean="0"/>
              <a:t>8.04: By creating materials, Jean became even more familiar with Acme’s package and its capabilities</a:t>
            </a:r>
          </a:p>
          <a:p>
            <a:pPr lvl="1"/>
            <a:r>
              <a:rPr lang="en-US" altLang="zh-TW" sz="2400" smtClean="0"/>
              <a:t>4.05: Jean didn’t disclose his conflict of interest with his employer</a:t>
            </a:r>
          </a:p>
          <a:p>
            <a:pPr lvl="1"/>
            <a:r>
              <a:rPr lang="en-US" altLang="zh-TW" sz="2400" smtClean="0"/>
              <a:t>2.08: Jean deprived himself of “time off” needed to do his best work at Acme</a:t>
            </a:r>
          </a:p>
          <a:p>
            <a:pPr lvl="1"/>
            <a:r>
              <a:rPr lang="en-US" altLang="zh-TW" sz="2400" smtClean="0"/>
              <a:t>6.05: Jean put his own interest above that of his employer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1CE55F2-BE20-465D-8212-D18B6FCD4D01}" type="slidenum">
              <a:rPr lang="en-US" altLang="zh-TW"/>
              <a:pPr/>
              <a:t>49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12AF6D6-9BF5-4B56-A76D-72CC0DA906D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Characteristics of a Profession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Initial professional education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Accreditation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Skills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Certification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Licensing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Professional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Code of ethics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Professional society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Conclusions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Jean did not disclose East Dakota’s offer or his decision to Acme’s management</a:t>
            </a:r>
          </a:p>
          <a:p>
            <a:r>
              <a:rPr lang="en-US" altLang="zh-TW" smtClean="0"/>
              <a:t>Acme’s management is likely to question Jean’s loyalty to the company</a:t>
            </a:r>
          </a:p>
          <a:p>
            <a:r>
              <a:rPr lang="en-US" altLang="zh-TW" smtClean="0"/>
              <a:t>Jean’s actions were wrong and unwise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E454444-0B55-4DE0-9A6C-887D9858F147}" type="slidenum">
              <a:rPr lang="en-US" altLang="zh-TW"/>
              <a:pPr/>
              <a:t>50</a:t>
            </a:fld>
            <a:endParaRPr lang="en-US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0"/>
          </a:xfrm>
        </p:spPr>
        <p:txBody>
          <a:bodyPr/>
          <a:lstStyle/>
          <a:p>
            <a:r>
              <a:rPr lang="en-US" altLang="zh-TW" smtClean="0"/>
              <a:t>9.6 Whistleblowing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221C6E0-5EA4-4046-B82D-CB540D9DC7AC}" type="slidenum">
              <a:rPr lang="en-US" altLang="zh-TW"/>
              <a:pPr/>
              <a:t>51</a:t>
            </a:fld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8D3C927-EB04-4C7E-B495-7019CB84DF4C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Whistleblowing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Whistleblower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Tries to report harmful situation through authorized 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Rebuffed by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Makes disclosure through unauthorized channels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Whistleblowers punished for their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Lose job or all chances of advancement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Financial and emotional hardship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False Claims 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Whistleblower Protection Act</a:t>
            </a: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371600"/>
          </a:xfrm>
        </p:spPr>
        <p:txBody>
          <a:bodyPr/>
          <a:lstStyle/>
          <a:p>
            <a:r>
              <a:rPr lang="en-US" altLang="zh-TW" smtClean="0"/>
              <a:t>The </a:t>
            </a:r>
            <a:r>
              <a:rPr lang="en-US" altLang="zh-TW" i="1" smtClean="0"/>
              <a:t>Challenger</a:t>
            </a:r>
            <a:r>
              <a:rPr lang="en-US" altLang="zh-TW" smtClean="0"/>
              <a:t> Explosion Killed Seven Astronauts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C7886F8C-B77F-4172-8C11-6F639F76AF08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4495800" y="5791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TW" sz="900"/>
              <a:t>Courtesy of NASA</a:t>
            </a:r>
          </a:p>
        </p:txBody>
      </p:sp>
      <p:pic>
        <p:nvPicPr>
          <p:cNvPr id="56325" name="Picture 6" descr="qui08f0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55700" y="1540779"/>
            <a:ext cx="5234243" cy="425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63E9E37-A7A6-4BC3-BDF5-E99E1A300471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Case: Morton Thiokol/NASA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i="1" smtClean="0"/>
              <a:t>Challenger</a:t>
            </a:r>
            <a:r>
              <a:rPr lang="en-US" altLang="zh-TW" sz="2800" smtClean="0"/>
              <a:t> explosion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Roger Boisjoly and Morton Thiokol engineers documented dangers of low-temperature launches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Morton Thiokol executives and NASA officials overrode and hid concerns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Boisjoly shared information with Presidential commission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Morton Thiokol retaliated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Boisjoly took medical leave for stress, then quit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Found job as a consultant two years later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8EC4F4F-2BF6-4CC4-B5C4-3135B6BAC4C9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Case: Hughes Aircraft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Factory for military-grade hybrid chips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Some defective chips being approved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Ruth Goodearl reported incidents to upper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Consequences for Goodearl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Harassed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Fired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Unemployment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Bankruptcy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Divorce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Goodearl and Ruth Aldred sued Hughes Aircraft under False Claims Act and won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305892E6-4B35-4770-BEFC-FF4D82F7C9A0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Motives of Whistleblowers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People become whistleblowers for different reasons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Morality of action may depend on motives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Good motive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Desire to help the public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Questionable motives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Retaliation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Avoiding punishment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DBA4E9F6-0DFC-4B44-850B-2BC8CC257F12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Corporate Response to Whistleblowing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Whistleblowers are disloyal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Whistleblowing has many harms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Bad publicity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Disruption of organization’s social fabric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Makes it hard for people to work as team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If company causes harm, public can use legal remedies to seek damages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Critique: Overly legalistic view of public harm?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883D74AA-EE9E-4221-8536-E5DDE97A6C94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Whistleblowing as Organizational Failure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Whistleblowing harms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Bad publicity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Ruined careers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Erodes team spirit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Whistleblowing harms whistleblower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Retaliation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Estrangement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Organizations should improve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Critique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Is this realistic?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Robert Spitzer: Organizations should return to using principle-based ethics in decision making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1717D129-7DE8-45C6-93DA-3E270EDA5E3C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Whistleblowing as Moral Duty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876800"/>
          </a:xfrm>
        </p:spPr>
        <p:txBody>
          <a:bodyPr/>
          <a:lstStyle/>
          <a:p>
            <a:pPr marL="533400" indent="-533400" eaLnBrk="1" hangingPunct="1">
              <a:buFont typeface="Times" pitchFamily="-48" charset="0"/>
              <a:buNone/>
            </a:pPr>
            <a:r>
              <a:rPr lang="en-US" altLang="zh-TW" sz="2400" smtClean="0"/>
              <a:t>Richard DeGeorge’s questions for whistleblowing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TW" sz="2400" smtClean="0"/>
              <a:t>Is serious harm to the public at stake?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TW" sz="2400" smtClean="0"/>
              <a:t>Have you told your manager?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TW" sz="2400" smtClean="0"/>
              <a:t>Have you tried every possible inside channel?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TW" sz="2400" smtClean="0"/>
              <a:t>Do you have persuasive documented evidence?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TW" sz="2400" smtClean="0"/>
              <a:t>Are you sure whistleblowing will work?</a:t>
            </a:r>
          </a:p>
          <a:p>
            <a:pPr marL="533400" indent="-533400" eaLnBrk="1" hangingPunct="1">
              <a:buFont typeface="Times" pitchFamily="-48" charset="0"/>
              <a:buNone/>
            </a:pPr>
            <a:r>
              <a:rPr lang="en-US" altLang="zh-TW" sz="2400" smtClean="0"/>
              <a:t>Under what conditions must you blow the whistle?</a:t>
            </a:r>
          </a:p>
          <a:p>
            <a:pPr marL="914400" lvl="1" indent="-457200" eaLnBrk="1" hangingPunct="1"/>
            <a:r>
              <a:rPr lang="en-US" altLang="zh-TW" sz="2400" smtClean="0"/>
              <a:t>DeGeorge: If all five conditions are met</a:t>
            </a:r>
          </a:p>
          <a:p>
            <a:pPr marL="914400" lvl="1" indent="-457200" eaLnBrk="1" hangingPunct="1"/>
            <a:r>
              <a:rPr lang="en-US" altLang="zh-TW" sz="2400" smtClean="0"/>
              <a:t>Others: If conditions 1-3 are met</a:t>
            </a:r>
          </a:p>
          <a:p>
            <a:pPr marL="914400" lvl="1" indent="-457200" eaLnBrk="1" hangingPunct="1"/>
            <a:r>
              <a:rPr lang="en-US" altLang="zh-TW" sz="2400" smtClean="0"/>
              <a:t>Still others: Whistleblowing is </a:t>
            </a:r>
            <a:r>
              <a:rPr lang="en-US" altLang="zh-TW" sz="2400" i="1" smtClean="0"/>
              <a:t>never</a:t>
            </a:r>
            <a:r>
              <a:rPr lang="en-US" altLang="zh-TW" sz="2400" smtClean="0"/>
              <a:t> morally required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Mature Profession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C5D0DE6-DB7B-489F-80EC-34968EED3F80}" type="slidenum">
              <a:rPr lang="en-US" altLang="zh-TW"/>
              <a:pPr/>
              <a:t>6</a:t>
            </a:fld>
            <a:endParaRPr lang="en-US" altLang="zh-TW"/>
          </a:p>
        </p:txBody>
      </p:sp>
      <p:pic>
        <p:nvPicPr>
          <p:cNvPr id="8196" name="Picture 6" descr="qui08f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03325"/>
            <a:ext cx="5943600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730BE582-F4AB-4877-BA2A-40E5749B3518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Moral Responsibility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Exclusive Responsibilities</a:t>
            </a:r>
          </a:p>
          <a:p>
            <a:pPr lvl="1" eaLnBrk="1" hangingPunct="1"/>
            <a:r>
              <a:rPr lang="en-US" altLang="zh-TW" sz="2400" smtClean="0"/>
              <a:t>Role responsibility</a:t>
            </a:r>
          </a:p>
          <a:p>
            <a:pPr lvl="1" eaLnBrk="1" hangingPunct="1"/>
            <a:r>
              <a:rPr lang="en-US" altLang="zh-TW" sz="2400" smtClean="0"/>
              <a:t>Causal responsibility</a:t>
            </a:r>
          </a:p>
          <a:p>
            <a:pPr lvl="1" eaLnBrk="1" hangingPunct="1"/>
            <a:r>
              <a:rPr lang="en-US" altLang="zh-TW" sz="2400" smtClean="0"/>
              <a:t>Legal responsibility</a:t>
            </a:r>
          </a:p>
          <a:p>
            <a:pPr eaLnBrk="1" hangingPunct="1"/>
            <a:r>
              <a:rPr lang="en-US" altLang="zh-TW" sz="2800" smtClean="0"/>
              <a:t>Moral responsibility</a:t>
            </a:r>
          </a:p>
          <a:p>
            <a:pPr lvl="1" eaLnBrk="1" hangingPunct="1"/>
            <a:r>
              <a:rPr lang="en-US" altLang="zh-TW" sz="2400" smtClean="0"/>
              <a:t>Must be borne by people</a:t>
            </a:r>
          </a:p>
          <a:p>
            <a:pPr lvl="1" eaLnBrk="1" hangingPunct="1"/>
            <a:r>
              <a:rPr lang="en-US" altLang="zh-TW" sz="2400" smtClean="0"/>
              <a:t>Is not exclusive</a:t>
            </a:r>
          </a:p>
          <a:p>
            <a:pPr eaLnBrk="1" hangingPunct="1"/>
            <a:r>
              <a:rPr lang="en-US" altLang="zh-TW" sz="2800" smtClean="0"/>
              <a:t>Michael McFarland: A team should be held to a higher level of moral responsibility than any of its members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E8980B3E-6277-4613-855A-80D35FC22CC8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Certified Public Accountants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Bachelor’s degree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150+ semester hours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24+ hours of accounting-related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Two years’ experience working under supervision of a CPA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CPA exam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To retain certification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Continuing education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Follow code of ethics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F1672C58-D585-4D63-B99C-ABEF7E4723AA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Computer-Related Careers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Certification and licensing not required</a:t>
            </a:r>
          </a:p>
          <a:p>
            <a:pPr eaLnBrk="1" hangingPunct="1"/>
            <a:r>
              <a:rPr lang="en-US" altLang="zh-TW" sz="2800" smtClean="0"/>
              <a:t>College degree not required</a:t>
            </a:r>
          </a:p>
          <a:p>
            <a:pPr eaLnBrk="1" hangingPunct="1"/>
            <a:r>
              <a:rPr lang="en-US" altLang="zh-TW" sz="2800" smtClean="0"/>
              <a:t>Apprenticeship not required</a:t>
            </a:r>
          </a:p>
          <a:p>
            <a:pPr eaLnBrk="1" hangingPunct="1"/>
            <a:r>
              <a:rPr lang="en-US" altLang="zh-TW" sz="2800" smtClean="0"/>
              <a:t>Membership in professional society optional</a:t>
            </a:r>
          </a:p>
          <a:p>
            <a:pPr eaLnBrk="1" hangingPunct="1"/>
            <a:r>
              <a:rPr lang="en-US" altLang="zh-TW" sz="2800" smtClean="0"/>
              <a:t>No specific requirements for continuing education</a:t>
            </a:r>
          </a:p>
          <a:p>
            <a:pPr eaLnBrk="1" hangingPunct="1"/>
            <a:r>
              <a:rPr lang="en-US" altLang="zh-TW" sz="2800" smtClean="0"/>
              <a:t>Most computer programmers, system analysts, etc. are part of teams</a:t>
            </a:r>
          </a:p>
          <a:p>
            <a:pPr eaLnBrk="1" hangingPunct="1"/>
            <a:r>
              <a:rPr lang="en-US" altLang="zh-TW" sz="2800" b="1" i="1" smtClean="0"/>
              <a:t>Ability to harm public can be similar to members of mature professions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2133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9.3 Software Engineering Code of 	Ethics </a:t>
            </a:r>
            <a:r>
              <a:rPr lang="en-US" altLang="zh-TW" dirty="0" smtClean="0">
                <a:hlinkClick r:id="rId2"/>
              </a:rPr>
              <a:t>(PP. 408-416)</a:t>
            </a:r>
            <a:endParaRPr lang="en-US" altLang="zh-TW" dirty="0" smtClean="0"/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2DE370D9-3937-4E5A-8D9E-1B31D48634F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362200"/>
            <a:ext cx="8001000" cy="38862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Times" pitchFamily="-48" charset="0"/>
              <a:buChar char="•"/>
            </a:pPr>
            <a:r>
              <a:rPr lang="en-US" altLang="zh-TW" sz="2800" kern="0" dirty="0" smtClean="0">
                <a:latin typeface="+mn-lt"/>
                <a:ea typeface="+mn-ea"/>
                <a:cs typeface="+mn-cs"/>
              </a:rPr>
              <a:t>The “Software Engineering Code of Ethics and Professional Practice” was developed and approved by the two largest organizations supporting the computing field – the “</a:t>
            </a:r>
            <a:r>
              <a:rPr lang="en-US" altLang="zh-TW" sz="2800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IEEE Computer Society</a:t>
            </a:r>
            <a:r>
              <a:rPr lang="en-US" altLang="zh-TW" sz="2800" kern="0" dirty="0" smtClean="0">
                <a:latin typeface="+mn-lt"/>
                <a:ea typeface="+mn-ea"/>
                <a:cs typeface="+mn-cs"/>
              </a:rPr>
              <a:t>” (IEEE-CS) and the “</a:t>
            </a:r>
            <a:r>
              <a:rPr lang="en-US" altLang="zh-TW" sz="2800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Association for Computing Machinery</a:t>
            </a:r>
            <a:r>
              <a:rPr lang="en-US" altLang="zh-TW" sz="2800" kern="0" dirty="0" smtClean="0">
                <a:latin typeface="+mn-lt"/>
                <a:ea typeface="+mn-ea"/>
                <a:cs typeface="+mn-cs"/>
              </a:rPr>
              <a:t>”  (ACM)</a:t>
            </a:r>
          </a:p>
          <a:p>
            <a:pPr marL="342900" lvl="0" indent="-342900">
              <a:lnSpc>
                <a:spcPct val="90000"/>
              </a:lnSpc>
              <a:spcBef>
                <a:spcPts val="1200"/>
              </a:spcBef>
              <a:buClr>
                <a:schemeClr val="bg2"/>
              </a:buClr>
              <a:buFont typeface="Times" pitchFamily="-48" charset="0"/>
              <a:buChar char="•"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the web version of “</a:t>
            </a:r>
            <a:r>
              <a:rPr lang="en-US" altLang="zh-TW" sz="2800" kern="0" dirty="0" smtClean="0"/>
              <a:t>Software Engineering Code of Ethics and Professional Practice”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click 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tooltip="Software Engineering Code of Ethics and Professional Practice"/>
              </a:rPr>
              <a:t>here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">
  <a:themeElements>
    <a:clrScheme name="1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01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2602</Words>
  <Application>Microsoft Office PowerPoint</Application>
  <PresentationFormat>On-screen Show (4:3)</PresentationFormat>
  <Paragraphs>430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ヒラギノ角ゴ Pro W3</vt:lpstr>
      <vt:lpstr>新細明體</vt:lpstr>
      <vt:lpstr>Arial</vt:lpstr>
      <vt:lpstr>Times</vt:lpstr>
      <vt:lpstr>Times New Roman</vt:lpstr>
      <vt:lpstr>1_ch01</vt:lpstr>
      <vt:lpstr>Chapter 9 Professional Ethics </vt:lpstr>
      <vt:lpstr>Chapter Overview</vt:lpstr>
      <vt:lpstr>9.1 Introduction</vt:lpstr>
      <vt:lpstr>9.2 Are Computer Experts  Professionals?</vt:lpstr>
      <vt:lpstr>Characteristics of a Profession</vt:lpstr>
      <vt:lpstr>Attributes of a Mature Profession</vt:lpstr>
      <vt:lpstr>Certified Public Accountants</vt:lpstr>
      <vt:lpstr>Computer-Related Careers</vt:lpstr>
      <vt:lpstr>9.3 Software Engineering Code of  Ethics (PP. 408-416)</vt:lpstr>
      <vt:lpstr>Preamble of Code</vt:lpstr>
      <vt:lpstr>Eight Principles Identify Morally Responsible Relationships</vt:lpstr>
      <vt:lpstr>Act Consistently with Public Interest</vt:lpstr>
      <vt:lpstr>Clause 1.03 Approve Software Only If It Is Safe</vt:lpstr>
      <vt:lpstr>Act in Best Interest of Client, Employer</vt:lpstr>
      <vt:lpstr>Clause 2.02 Don’t Use Software Obtained Illegally</vt:lpstr>
      <vt:lpstr>Ensure Products Meet Highest Standards</vt:lpstr>
      <vt:lpstr>Clause 3.02 “Ensure Proper and Achievable Goals”</vt:lpstr>
      <vt:lpstr>Ensure Products Meet Highest Standards</vt:lpstr>
      <vt:lpstr>Maintain Integrity in Professional Judgment</vt:lpstr>
      <vt:lpstr>Promote Effective Project Management</vt:lpstr>
      <vt:lpstr>Promote Effective Project Management</vt:lpstr>
      <vt:lpstr>Advance the Profession</vt:lpstr>
      <vt:lpstr>Clause 6.01   Help Create An Environment Supporting Ethical Conduct</vt:lpstr>
      <vt:lpstr>Advance the Profession</vt:lpstr>
      <vt:lpstr>Be Fair to and Supportive of Colleagues</vt:lpstr>
      <vt:lpstr>Participate in Lifelong Learning</vt:lpstr>
      <vt:lpstr>Clause 8.02   Improve Ability to Create High Quality Software</vt:lpstr>
      <vt:lpstr>9.4 Analysis of the Code</vt:lpstr>
      <vt:lpstr>Analysis of Preamble</vt:lpstr>
      <vt:lpstr>Origin of Virtue Ethics</vt:lpstr>
      <vt:lpstr>Aristotle Believed Happiness Derives from Living a Life of Virtue</vt:lpstr>
      <vt:lpstr>Strengths of Virtue Ethics</vt:lpstr>
      <vt:lpstr>Virtue Ethics Complements Other Theories</vt:lpstr>
      <vt:lpstr>Alternative, Discipline-Independent List of Fundamental Principles (PP. 419-420)</vt:lpstr>
      <vt:lpstr>9.5 Case Studies (PP. 421-427)</vt:lpstr>
      <vt:lpstr>Case 1: Software Recommendation</vt:lpstr>
      <vt:lpstr>Analysis</vt:lpstr>
      <vt:lpstr>Conclusion</vt:lpstr>
      <vt:lpstr>Case 2: Child Pornography</vt:lpstr>
      <vt:lpstr>Analysis (1/2)</vt:lpstr>
      <vt:lpstr>Analysis (2/2)</vt:lpstr>
      <vt:lpstr>Conclusions</vt:lpstr>
      <vt:lpstr>Case 3: Anti-Worm</vt:lpstr>
      <vt:lpstr>Analysis (1/2)</vt:lpstr>
      <vt:lpstr>Analysis (2/2)</vt:lpstr>
      <vt:lpstr>Conclusions</vt:lpstr>
      <vt:lpstr>Case 4: Consulting Opportunity</vt:lpstr>
      <vt:lpstr>Analysis (1/2)</vt:lpstr>
      <vt:lpstr>Analysis (2/2)</vt:lpstr>
      <vt:lpstr>Conclusions</vt:lpstr>
      <vt:lpstr>9.6 Whistleblowing</vt:lpstr>
      <vt:lpstr>Overview of Whistleblowing</vt:lpstr>
      <vt:lpstr>The Challenger Explosion Killed Seven Astronauts</vt:lpstr>
      <vt:lpstr>Case: Morton Thiokol/NASA</vt:lpstr>
      <vt:lpstr>Case: Hughes Aircraft</vt:lpstr>
      <vt:lpstr>Motives of Whistleblowers</vt:lpstr>
      <vt:lpstr>Corporate Response to Whistleblowing</vt:lpstr>
      <vt:lpstr>Whistleblowing as Organizational Failure</vt:lpstr>
      <vt:lpstr>Whistleblowing as Moral Duty</vt:lpstr>
      <vt:lpstr>Moral Responsibility</vt:lpstr>
    </vt:vector>
  </TitlesOfParts>
  <Company>©2009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subject>Professional Ethics</dc:subject>
  <dc:creator>Michael J. Quinn</dc:creator>
  <cp:lastModifiedBy>YIP LEE WAH</cp:lastModifiedBy>
  <cp:revision>113</cp:revision>
  <dcterms:created xsi:type="dcterms:W3CDTF">2004-07-01T03:12:43Z</dcterms:created>
  <dcterms:modified xsi:type="dcterms:W3CDTF">2017-03-15T06:43:47Z</dcterms:modified>
</cp:coreProperties>
</file>