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4"/>
    <p:sldMasterId id="2147484055" r:id="rId5"/>
    <p:sldMasterId id="214748406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307" r:id="rId9"/>
    <p:sldId id="299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20" r:id="rId22"/>
    <p:sldId id="322" r:id="rId23"/>
    <p:sldId id="323" r:id="rId24"/>
    <p:sldId id="324" r:id="rId25"/>
    <p:sldId id="325" r:id="rId26"/>
    <p:sldId id="326" r:id="rId27"/>
    <p:sldId id="327" r:id="rId28"/>
    <p:sldId id="329" r:id="rId29"/>
    <p:sldId id="330" r:id="rId30"/>
    <p:sldId id="331" r:id="rId31"/>
    <p:sldId id="332" r:id="rId32"/>
    <p:sldId id="333" r:id="rId33"/>
    <p:sldId id="341" r:id="rId34"/>
    <p:sldId id="335" r:id="rId35"/>
    <p:sldId id="336" r:id="rId36"/>
    <p:sldId id="337" r:id="rId37"/>
    <p:sldId id="338" r:id="rId38"/>
    <p:sldId id="339" r:id="rId39"/>
    <p:sldId id="340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81702" autoAdjust="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BD8B5-E7CD-4BE2-B802-4762C8D65B8F}" type="datetimeFigureOut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8A441-66F9-4694-9FB2-E67901C04C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09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91A84-AADA-429F-8B3A-F7DBCDB2B031}" type="datetimeFigureOut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46BD-E81E-4731-AD5F-0C7B0587B0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43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864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564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34af61ce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34af61ce4_1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g1534af61ce4_1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452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34af61ce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34af61ce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g1534af61ce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32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34af61ce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34af61ce4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g1534af61ce4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65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34af61ce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534af61ce4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15" name="Google Shape;415;g1534af61ce4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017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34af61ce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534af61ce4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426" name="Google Shape;426;g1534af61ce4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642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4b2a8d2a2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4b2a8d2a2c_1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3" name="Google Shape;443;g14b2a8d2a2c_1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031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34af61c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34af61ce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2" name="Google Shape;452;g1534af61ce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093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500cee83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500cee8335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g1500cee8335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181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3d059f2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3d059f20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BDC1C6"/>
              </a:solidFill>
              <a:effectLst/>
              <a:latin typeface="Google Sans"/>
            </a:endParaRPr>
          </a:p>
        </p:txBody>
      </p:sp>
      <p:sp>
        <p:nvSpPr>
          <p:cNvPr id="475" name="Google Shape;475;g153d059f20c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67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383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4b5263c7f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4b5263c7fa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5" name="Google Shape;485;g14b5263c7fa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041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2" name="Google Shape;4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215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65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48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84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407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02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410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問老師這樣比喻正不正確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A46BD-E81E-4731-AD5F-0C7B0587B0D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68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2149902"/>
            <a:ext cx="10438228" cy="1735719"/>
          </a:xfrm>
        </p:spPr>
        <p:txBody>
          <a:bodyPr anchor="t"/>
          <a:lstStyle>
            <a:lvl1pPr algn="ctr">
              <a:defRPr sz="6000" b="1">
                <a:solidFill>
                  <a:srgbClr val="00206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237833"/>
            <a:ext cx="9144000" cy="180796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71EA-B989-4912-B5D1-AB7B15460FA6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2843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92914-5C41-4E72-A9EA-ECF5BE8E47FE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24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0582-A5F1-40B6-B2AA-A318A2306810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31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ctrTitle"/>
          </p:nvPr>
        </p:nvSpPr>
        <p:spPr>
          <a:xfrm>
            <a:off x="838200" y="2149902"/>
            <a:ext cx="10438228" cy="173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  <a:defRPr sz="60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ubTitle" idx="1"/>
          </p:nvPr>
        </p:nvSpPr>
        <p:spPr>
          <a:xfrm>
            <a:off x="1524000" y="4237833"/>
            <a:ext cx="9144000" cy="18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>
                <a:solidFill>
                  <a:srgbClr val="2F549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45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615" cy="94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177019" y="1305120"/>
            <a:ext cx="11802203" cy="49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465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965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871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884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175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283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72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019" y="140043"/>
            <a:ext cx="10345615" cy="943170"/>
          </a:xfrm>
        </p:spPr>
        <p:txBody>
          <a:bodyPr anchor="t"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019" y="1305120"/>
            <a:ext cx="11802203" cy="49268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2A41-B478-45A6-A420-5752B5D32700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481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4032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3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761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9189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標題投影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ctrTitle"/>
          </p:nvPr>
        </p:nvSpPr>
        <p:spPr>
          <a:xfrm>
            <a:off x="838200" y="2149902"/>
            <a:ext cx="10438228" cy="173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  <a:defRPr sz="60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ubTitle" idx="1"/>
          </p:nvPr>
        </p:nvSpPr>
        <p:spPr>
          <a:xfrm>
            <a:off x="1524000" y="4237833"/>
            <a:ext cx="9144000" cy="18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>
                <a:solidFill>
                  <a:srgbClr val="2F549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401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615" cy="94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  <a:defRPr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177019" y="1305120"/>
            <a:ext cx="11802203" cy="492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345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章節標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235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兩項物件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2;p33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441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比對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51;p34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57016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只有標題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5674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98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92E3-0A43-4E60-8C65-B957D31C6F4F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562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含標題的內容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165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含標題的圖片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7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23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標題及直排文字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0" name="Google Shape;80;p3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1912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直排標題及文字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49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CDE2-27C8-426B-AB99-1ACBEC1CA103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9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D565-69B7-4293-B984-200C0E20306F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98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9A4-31EE-4ACF-9AA7-492B154EF22C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80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D114-4831-4008-B0FD-34A9FD3627CA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064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E5C8-6C2C-4D32-9308-F5B6D496BEF5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1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63E-883A-4C14-BF07-B8F85F117A49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15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1">
                <a:lumMod val="5000"/>
                <a:lumOff val="95000"/>
              </a:schemeClr>
            </a:gs>
            <a:gs pos="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61365" y="143435"/>
            <a:ext cx="12030636" cy="6377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792331D2-1898-411F-858A-9EEF6FE8C4B4}" type="datetime1">
              <a:rPr lang="zh-TW" altLang="en-US" smtClean="0"/>
              <a:t>2024/8/21/Wed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206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B27258C0-EBB2-4F83-AB9B-1E08FD468087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15" y="233980"/>
            <a:ext cx="847318" cy="860612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9127" y="6520772"/>
            <a:ext cx="1508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AI System Lab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9060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3D1EC"/>
            </a:gs>
            <a:gs pos="1000">
              <a:srgbClr val="B3D1EC"/>
            </a:gs>
            <a:gs pos="4000">
              <a:srgbClr val="F6F9F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61365" y="143435"/>
            <a:ext cx="12030636" cy="6377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64315" y="233980"/>
            <a:ext cx="847318" cy="86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9"/>
          <p:cNvSpPr txBox="1"/>
          <p:nvPr/>
        </p:nvSpPr>
        <p:spPr>
          <a:xfrm>
            <a:off x="9127" y="6520772"/>
            <a:ext cx="1508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 System Lab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788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3D1EC"/>
            </a:gs>
            <a:gs pos="1000">
              <a:srgbClr val="B3D1EC"/>
            </a:gs>
            <a:gs pos="4000">
              <a:srgbClr val="F6F9FC"/>
            </a:gs>
            <a:gs pos="83000">
              <a:srgbClr val="B3D1EC"/>
            </a:gs>
            <a:gs pos="100000">
              <a:srgbClr val="CCE0F2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61365" y="143435"/>
            <a:ext cx="12030636" cy="6377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5;p2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64315" y="233980"/>
            <a:ext cx="847318" cy="8606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9"/>
          <p:cNvSpPr txBox="1"/>
          <p:nvPr/>
        </p:nvSpPr>
        <p:spPr>
          <a:xfrm>
            <a:off x="9127" y="6520772"/>
            <a:ext cx="15082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AI System Lab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612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0.jp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0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0.jpg"/><Relationship Id="rId7" Type="http://schemas.openxmlformats.org/officeDocument/2006/relationships/image" Target="../media/image40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0.jpg"/><Relationship Id="rId7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9" Type="http://schemas.openxmlformats.org/officeDocument/2006/relationships/image" Target="../media/image790.png"/><Relationship Id="rId3" Type="http://schemas.openxmlformats.org/officeDocument/2006/relationships/image" Target="../media/image38.png"/><Relationship Id="rId21" Type="http://schemas.openxmlformats.org/officeDocument/2006/relationships/image" Target="../media/image63.png"/><Relationship Id="rId7" Type="http://schemas.openxmlformats.org/officeDocument/2006/relationships/image" Target="../media/image48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78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70.png"/><Relationship Id="rId5" Type="http://schemas.openxmlformats.org/officeDocument/2006/relationships/image" Target="../media/image46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6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2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aHWh042C6TRjOw4ybh6udM9JtHeQO3u?usp=shar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149902"/>
            <a:ext cx="9752428" cy="173571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Lab1 – Understand NN and Training Process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2F5496"/>
              </a:buClr>
              <a:buSzPts val="2400"/>
            </a:pPr>
            <a:r>
              <a:rPr lang="en-US" altLang="zh-TW" dirty="0"/>
              <a:t>Advisor</a:t>
            </a:r>
            <a:r>
              <a:rPr lang="zh-TW" altLang="en-US" dirty="0"/>
              <a:t>：</a:t>
            </a:r>
            <a:r>
              <a:rPr lang="en-US" altLang="zh-TW" dirty="0"/>
              <a:t>Tsai, Chia-Chi</a:t>
            </a:r>
          </a:p>
          <a:p>
            <a:pPr lvl="0">
              <a:spcBef>
                <a:spcPts val="0"/>
              </a:spcBef>
              <a:buClr>
                <a:srgbClr val="2F5496"/>
              </a:buClr>
              <a:buSzPts val="2400"/>
            </a:pPr>
            <a:endParaRPr lang="en-US" altLang="zh-TW" dirty="0"/>
          </a:p>
          <a:p>
            <a:pPr lvl="0">
              <a:spcBef>
                <a:spcPts val="0"/>
              </a:spcBef>
              <a:buClr>
                <a:srgbClr val="2F5496"/>
              </a:buClr>
              <a:buSzPts val="2400"/>
            </a:pPr>
            <a:r>
              <a:rPr lang="en-US" altLang="zh-TW" dirty="0"/>
              <a:t>TA</a:t>
            </a:r>
            <a:r>
              <a:rPr lang="zh-TW" altLang="en-US" dirty="0" smtClean="0"/>
              <a:t>：</a:t>
            </a:r>
            <a:r>
              <a:rPr lang="zh-TW" altLang="en-US" dirty="0"/>
              <a:t>賴姿伶</a:t>
            </a:r>
            <a:endParaRPr lang="en-US" altLang="zh-TW" dirty="0"/>
          </a:p>
          <a:p>
            <a:pPr lvl="0">
              <a:spcBef>
                <a:spcPts val="0"/>
              </a:spcBef>
              <a:buClr>
                <a:srgbClr val="2F5496"/>
              </a:buClr>
              <a:buSzPts val="2400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9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en-US" altLang="zh-TW" dirty="0" smtClean="0"/>
              <a:t>Choose a pet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0" y="1513472"/>
            <a:ext cx="5405634" cy="20161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418" y="1513472"/>
            <a:ext cx="4379902" cy="326080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20" y="4962644"/>
            <a:ext cx="10058400" cy="11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en-US" altLang="zh-TW" dirty="0" smtClean="0"/>
              <a:t>Save as </a:t>
            </a:r>
            <a:r>
              <a:rPr lang="en-US" altLang="zh-TW" dirty="0" err="1" smtClean="0"/>
              <a:t>ipynb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69" y="1249833"/>
            <a:ext cx="4653901" cy="460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34657"/>
            <a:ext cx="10345615" cy="943170"/>
          </a:xfrm>
        </p:spPr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zh-TW" altLang="en-US" dirty="0"/>
              <a:t>連結到</a:t>
            </a:r>
            <a:r>
              <a:rPr lang="zh-TW" altLang="en-US" dirty="0" smtClean="0"/>
              <a:t>雲端資料夾並設定當前路徑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5" y="1420795"/>
            <a:ext cx="5981700" cy="3295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125" y="1420795"/>
            <a:ext cx="4029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Google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Colab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MNIST dataset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7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34657"/>
            <a:ext cx="10345615" cy="943170"/>
          </a:xfrm>
        </p:spPr>
        <p:txBody>
          <a:bodyPr/>
          <a:lstStyle/>
          <a:p>
            <a:r>
              <a:rPr lang="en-US" altLang="zh-TW" dirty="0" smtClean="0"/>
              <a:t>NN training</a:t>
            </a:r>
            <a:endParaRPr lang="en-US" altLang="zh-TW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6" r="15443" b="60898"/>
          <a:stretch/>
        </p:blipFill>
        <p:spPr>
          <a:xfrm>
            <a:off x="177020" y="823412"/>
            <a:ext cx="5223655" cy="209625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20" r="66825"/>
          <a:stretch/>
        </p:blipFill>
        <p:spPr>
          <a:xfrm>
            <a:off x="177019" y="2982896"/>
            <a:ext cx="3194635" cy="3359818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4907787" y="3271425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4907787" y="4816494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549518" y="3503960"/>
            <a:ext cx="1800000" cy="1800000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>
            <a:stCxn id="12" idx="6"/>
          </p:cNvCxnSpPr>
          <p:nvPr/>
        </p:nvCxnSpPr>
        <p:spPr>
          <a:xfrm>
            <a:off x="5627787" y="3631425"/>
            <a:ext cx="789055" cy="704465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6"/>
          </p:cNvCxnSpPr>
          <p:nvPr/>
        </p:nvCxnSpPr>
        <p:spPr>
          <a:xfrm flipV="1">
            <a:off x="5627787" y="4472029"/>
            <a:ext cx="789055" cy="704465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7728116" y="3538250"/>
            <a:ext cx="1187" cy="1727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4" idx="6"/>
          </p:cNvCxnSpPr>
          <p:nvPr/>
        </p:nvCxnSpPr>
        <p:spPr>
          <a:xfrm flipV="1">
            <a:off x="8349518" y="4401834"/>
            <a:ext cx="1933471" cy="212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815350" y="4201140"/>
            <a:ext cx="91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282989" y="4137139"/>
            <a:ext cx="106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007473" y="3674888"/>
                <a:ext cx="35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73" y="3674888"/>
                <a:ext cx="352019" cy="307777"/>
              </a:xfrm>
              <a:prstGeom prst="rect">
                <a:avLst/>
              </a:prstGeom>
              <a:blipFill>
                <a:blip r:embed="rId4"/>
                <a:stretch>
                  <a:fillRect l="-8621" r="-6897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6022314" y="4770653"/>
                <a:ext cx="357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14" y="4770653"/>
                <a:ext cx="357983" cy="307777"/>
              </a:xfrm>
              <a:prstGeom prst="rect">
                <a:avLst/>
              </a:prstGeom>
              <a:blipFill>
                <a:blip r:embed="rId5"/>
                <a:stretch>
                  <a:fillRect l="-10169" r="-678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5124581" y="3477536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581" y="3477536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140460" y="5022605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460" y="5022605"/>
                <a:ext cx="311111" cy="307777"/>
              </a:xfrm>
              <a:prstGeom prst="rect">
                <a:avLst/>
              </a:prstGeom>
              <a:blipFill>
                <a:blip r:embed="rId7"/>
                <a:stretch>
                  <a:fillRect l="-9804" r="-9804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字方塊 36"/>
          <p:cNvSpPr txBox="1"/>
          <p:nvPr/>
        </p:nvSpPr>
        <p:spPr>
          <a:xfrm>
            <a:off x="7163920" y="3073559"/>
            <a:ext cx="572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TW" altLang="en-US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728116" y="3076585"/>
            <a:ext cx="691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endParaRPr lang="zh-TW" altLang="en-US" sz="2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6" t="33253" r="49880" b="30861"/>
          <a:stretch/>
        </p:blipFill>
        <p:spPr>
          <a:xfrm>
            <a:off x="6663158" y="4107825"/>
            <a:ext cx="956511" cy="588019"/>
          </a:xfrm>
          <a:prstGeom prst="rect">
            <a:avLst/>
          </a:prstGeom>
        </p:spPr>
      </p:pic>
      <p:pic>
        <p:nvPicPr>
          <p:cNvPr id="40" name="圖片 3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2" t="40909" r="44138" b="41388"/>
          <a:stretch/>
        </p:blipFill>
        <p:spPr>
          <a:xfrm>
            <a:off x="7830090" y="4255759"/>
            <a:ext cx="247650" cy="352425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684" y="972374"/>
            <a:ext cx="3667125" cy="1352550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7163920" y="2211459"/>
            <a:ext cx="280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TW" altLang="en-US" dirty="0"/>
              <a:t>𝑓 𝑖𝑠 𝑎𝑐𝑡𝑖𝑣𝑎𝑡𝑖𝑜𝑛 𝑓𝑢𝑛𝑐𝑡𝑖𝑜</a:t>
            </a:r>
            <a:r>
              <a:rPr lang="zh-TW" altLang="en-US" dirty="0" smtClean="0"/>
              <a:t>𝑛</a:t>
            </a:r>
            <a:endParaRPr lang="en-US" altLang="zh-TW" dirty="0" smtClean="0"/>
          </a:p>
          <a:p>
            <a:pPr fontAlgn="base"/>
            <a:r>
              <a:rPr lang="zh-TW" altLang="en-US" dirty="0" smtClean="0"/>
              <a:t>𝑓</a:t>
            </a:r>
            <a:r>
              <a:rPr lang="en-US" altLang="zh-TW" dirty="0" smtClean="0"/>
              <a:t>(</a:t>
            </a:r>
            <a:r>
              <a:rPr lang="zh-TW" altLang="en-US" dirty="0" smtClean="0"/>
              <a:t>𝑥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/>
              <a:t>= </a:t>
            </a:r>
            <a:r>
              <a:rPr lang="zh-TW" altLang="en-US" dirty="0"/>
              <a:t>𝑆𝑖𝑔𝑚𝑜𝑖𝑑</a:t>
            </a:r>
            <a:r>
              <a:rPr lang="en-US" altLang="zh-TW" dirty="0"/>
              <a:t>(</a:t>
            </a:r>
            <a:r>
              <a:rPr lang="zh-TW" altLang="en-US" dirty="0"/>
              <a:t>𝑥</a:t>
            </a:r>
            <a:r>
              <a:rPr lang="en-US" altLang="zh-TW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8419679" y="3631424"/>
                <a:ext cx="1733103" cy="736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679" y="3631424"/>
                <a:ext cx="1733103" cy="7365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7830090" y="5506058"/>
            <a:ext cx="39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‼"/>
            </a:pPr>
            <a:r>
              <a:rPr lang="en-US" altLang="zh-TW" dirty="0" smtClean="0">
                <a:solidFill>
                  <a:srgbClr val="FF0000"/>
                </a:solidFill>
              </a:rPr>
              <a:t>Lab 1 use </a:t>
            </a:r>
            <a:r>
              <a:rPr lang="en-US" altLang="zh-TW" dirty="0" err="1" smtClean="0">
                <a:solidFill>
                  <a:srgbClr val="FF0000"/>
                </a:solidFill>
              </a:rPr>
              <a:t>Softmax</a:t>
            </a:r>
            <a:r>
              <a:rPr lang="en-US" altLang="zh-TW" dirty="0" smtClean="0">
                <a:solidFill>
                  <a:srgbClr val="FF0000"/>
                </a:solidFill>
              </a:rPr>
              <a:t> as the output layer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829" y="954217"/>
            <a:ext cx="1473984" cy="1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34657"/>
            <a:ext cx="10345615" cy="943170"/>
          </a:xfrm>
        </p:spPr>
        <p:txBody>
          <a:bodyPr/>
          <a:lstStyle/>
          <a:p>
            <a:r>
              <a:rPr lang="en-US" altLang="zh-TW" dirty="0" smtClean="0"/>
              <a:t>NN training – forward propagation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928" y="1823198"/>
            <a:ext cx="4885699" cy="3143250"/>
          </a:xfrm>
          <a:prstGeom prst="rect">
            <a:avLst/>
          </a:prstGeom>
        </p:spPr>
      </p:pic>
      <p:grpSp>
        <p:nvGrpSpPr>
          <p:cNvPr id="49" name="群組 48"/>
          <p:cNvGrpSpPr/>
          <p:nvPr/>
        </p:nvGrpSpPr>
        <p:grpSpPr>
          <a:xfrm>
            <a:off x="414104" y="1823198"/>
            <a:ext cx="5562599" cy="3143250"/>
            <a:chOff x="-1395413" y="1381125"/>
            <a:chExt cx="7284774" cy="4152900"/>
          </a:xfrm>
        </p:grpSpPr>
        <p:pic>
          <p:nvPicPr>
            <p:cNvPr id="50" name="圖片 4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95413" y="1381125"/>
              <a:ext cx="6657975" cy="4152900"/>
            </a:xfrm>
            <a:prstGeom prst="rect">
              <a:avLst/>
            </a:prstGeom>
          </p:spPr>
        </p:pic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3826" y="1724166"/>
              <a:ext cx="1475535" cy="1836570"/>
            </a:xfrm>
            <a:prstGeom prst="rect">
              <a:avLst/>
            </a:prstGeom>
          </p:spPr>
        </p:pic>
      </p:grpSp>
      <p:pic>
        <p:nvPicPr>
          <p:cNvPr id="52" name="圖片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545" y="2082839"/>
            <a:ext cx="1126708" cy="1390064"/>
          </a:xfrm>
          <a:prstGeom prst="rect">
            <a:avLst/>
          </a:prstGeom>
        </p:spPr>
      </p:pic>
      <p:cxnSp>
        <p:nvCxnSpPr>
          <p:cNvPr id="53" name="直線接點 52"/>
          <p:cNvCxnSpPr/>
          <p:nvPr/>
        </p:nvCxnSpPr>
        <p:spPr>
          <a:xfrm flipH="1">
            <a:off x="2514600" y="201425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511259" y="301455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4189429" y="201425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4186088" y="302017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8515350" y="202769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8512009" y="3028006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>
            <a:off x="10141481" y="201425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10138140" y="302017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82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8" y="1801792"/>
            <a:ext cx="5005388" cy="18394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75" y="1645482"/>
            <a:ext cx="4857854" cy="32480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" y="134657"/>
            <a:ext cx="10345615" cy="943170"/>
          </a:xfrm>
        </p:spPr>
        <p:txBody>
          <a:bodyPr/>
          <a:lstStyle/>
          <a:p>
            <a:r>
              <a:rPr lang="en-US" altLang="zh-TW" dirty="0" smtClean="0"/>
              <a:t>NN training – forward propagation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16</a:t>
            </a:fld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 flipH="1">
            <a:off x="2737241" y="1871375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2733900" y="2871683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4356690" y="1865755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>
            <a:off x="4353349" y="2871683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>
            <a:off x="8489706" y="197468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>
            <a:off x="8489706" y="3058978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>
            <a:off x="10138140" y="1974680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>
            <a:off x="10151205" y="3024081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42" y="1888955"/>
            <a:ext cx="1126708" cy="139006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172" y="2075779"/>
            <a:ext cx="1126708" cy="139006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13" y="3801653"/>
            <a:ext cx="3996437" cy="1061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20087" y="5391280"/>
                <a:ext cx="4390513" cy="6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MSE : </a:t>
                </a:r>
                <a:r>
                  <a:rPr lang="en-US" altLang="zh-TW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grow m:val="on"/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zh-TW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TW" alt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TW" alt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TW" alt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87" y="5391280"/>
                <a:ext cx="4390513" cy="626710"/>
              </a:xfrm>
              <a:prstGeom prst="rect">
                <a:avLst/>
              </a:prstGeom>
              <a:blipFill>
                <a:blip r:embed="rId7"/>
                <a:stretch>
                  <a:fillRect l="-2080" b="-8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9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Calculate the gradient of the loss function with respect to the weights, and adjust the weights along the gradient direction to reduce the loss.</a:t>
            </a:r>
          </a:p>
          <a:p>
            <a:r>
              <a:rPr lang="en-US" altLang="zh-TW" sz="2400" dirty="0" smtClean="0"/>
              <a:t>In the neural networks, there are only the inner-product layers have weights to be optimized.</a:t>
            </a:r>
            <a:endParaRPr lang="en-US" altLang="zh-TW" sz="2400" dirty="0">
              <a:solidFill>
                <a:srgbClr val="FF0000"/>
              </a:solidFill>
            </a:endParaRPr>
          </a:p>
          <a:p>
            <a:r>
              <a:rPr lang="en-US" altLang="zh-TW" sz="2400" dirty="0" smtClean="0"/>
              <a:t>Using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gradient descent to optimize parameters in inner-product layers.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38" y="3743325"/>
            <a:ext cx="4438650" cy="1722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176875" y="5430150"/>
                <a:ext cx="230981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zh-TW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is learning rate.</a:t>
                </a:r>
                <a:endParaRPr lang="zh-TW" alt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75" y="5430150"/>
                <a:ext cx="2309813" cy="369332"/>
              </a:xfrm>
              <a:prstGeom prst="rect">
                <a:avLst/>
              </a:prstGeom>
              <a:blipFill>
                <a:blip r:embed="rId3"/>
                <a:stretch>
                  <a:fillRect l="-4749" t="-26667" r="-1055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06" y="2941218"/>
            <a:ext cx="3967394" cy="34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1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Learning rate determines the step size.</a:t>
            </a:r>
          </a:p>
          <a:p>
            <a:r>
              <a:rPr lang="en-US" altLang="zh-TW" sz="2400" dirty="0"/>
              <a:t>If the learning rate is too large, there will often be </a:t>
            </a:r>
            <a:r>
              <a:rPr lang="en-US" altLang="zh-TW" sz="2400" dirty="0" smtClean="0"/>
              <a:t>instability and easily to miss the best result.</a:t>
            </a:r>
          </a:p>
          <a:p>
            <a:r>
              <a:rPr lang="en-US" altLang="zh-TW" sz="2400" dirty="0"/>
              <a:t>If the learning rate is too small, more iterations are needed to reach the minimum </a:t>
            </a:r>
            <a:r>
              <a:rPr lang="en-US" altLang="zh-TW" sz="2400" dirty="0" smtClean="0"/>
              <a:t>value.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304500-ADDC-B610-812C-DEB5259AF3E6}"/>
              </a:ext>
            </a:extLst>
          </p:cNvPr>
          <p:cNvGrpSpPr/>
          <p:nvPr/>
        </p:nvGrpSpPr>
        <p:grpSpPr>
          <a:xfrm>
            <a:off x="1235026" y="3126072"/>
            <a:ext cx="4114800" cy="3019538"/>
            <a:chOff x="6842231" y="3344732"/>
            <a:chExt cx="4114800" cy="3019538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31BDE16-A09A-D6C2-B5AC-C19A5FB04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2231" y="3621070"/>
              <a:ext cx="4114800" cy="2743200"/>
            </a:xfrm>
            <a:prstGeom prst="rect">
              <a:avLst/>
            </a:prstGeom>
          </p:spPr>
        </p:pic>
        <p:sp>
          <p:nvSpPr>
            <p:cNvPr id="12" name="文字方塊 8">
              <a:extLst>
                <a:ext uri="{FF2B5EF4-FFF2-40B4-BE49-F238E27FC236}">
                  <a16:creationId xmlns:a16="http://schemas.microsoft.com/office/drawing/2014/main" id="{DFE06AFA-ADF0-9A2D-4643-DCB58594F7F2}"/>
                </a:ext>
              </a:extLst>
            </p:cNvPr>
            <p:cNvSpPr txBox="1"/>
            <p:nvPr/>
          </p:nvSpPr>
          <p:spPr>
            <a:xfrm>
              <a:off x="7784584" y="33447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TW" sz="1800" b="1" dirty="0"/>
                <a:t>Learning rate = 0.9</a:t>
              </a:r>
              <a:endParaRPr lang="zh-TW" altLang="en-US" sz="1800" b="1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C62E518-8EA0-39B6-B584-CE7A729E06CB}"/>
              </a:ext>
            </a:extLst>
          </p:cNvPr>
          <p:cNvGrpSpPr/>
          <p:nvPr/>
        </p:nvGrpSpPr>
        <p:grpSpPr>
          <a:xfrm>
            <a:off x="6292179" y="3126072"/>
            <a:ext cx="4114800" cy="3019538"/>
            <a:chOff x="1234969" y="3344732"/>
            <a:chExt cx="4114800" cy="301953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005ED7A7-F12E-AB89-2E30-FEBF0306B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969" y="3621070"/>
              <a:ext cx="4114800" cy="2743200"/>
            </a:xfrm>
            <a:prstGeom prst="rect">
              <a:avLst/>
            </a:prstGeom>
          </p:spPr>
        </p:pic>
        <p:sp>
          <p:nvSpPr>
            <p:cNvPr id="15" name="文字方塊 7">
              <a:extLst>
                <a:ext uri="{FF2B5EF4-FFF2-40B4-BE49-F238E27FC236}">
                  <a16:creationId xmlns:a16="http://schemas.microsoft.com/office/drawing/2014/main" id="{058FC392-00D3-10F0-9EF4-AD46F4E20EA0}"/>
                </a:ext>
              </a:extLst>
            </p:cNvPr>
            <p:cNvSpPr txBox="1"/>
            <p:nvPr/>
          </p:nvSpPr>
          <p:spPr>
            <a:xfrm>
              <a:off x="2177320" y="3344732"/>
              <a:ext cx="2230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altLang="zh-TW" sz="1800" b="1" dirty="0"/>
                <a:t>Learning rate = 0.1</a:t>
              </a:r>
              <a:endParaRPr lang="zh-TW" alt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6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training – </a:t>
            </a:r>
            <a:r>
              <a:rPr lang="en-US" altLang="zh-TW" dirty="0" smtClean="0"/>
              <a:t>backward </a:t>
            </a:r>
            <a:r>
              <a:rPr lang="en-US" altLang="zh-TW" dirty="0"/>
              <a:t>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計算 </a:t>
            </a:r>
            <a:r>
              <a:rPr lang="zh-TW" altLang="en-US" sz="2400" dirty="0" smtClean="0"/>
              <a:t>   到    的</a:t>
            </a:r>
            <a:r>
              <a:rPr lang="zh-TW" altLang="en-US" sz="2400" dirty="0"/>
              <a:t>梯度</a:t>
            </a:r>
            <a:r>
              <a:rPr lang="en-US" altLang="zh-TW" sz="2400" dirty="0"/>
              <a:t>(</a:t>
            </a:r>
            <a:r>
              <a:rPr lang="zh-TW" altLang="en-US" sz="2400" dirty="0"/>
              <a:t>誤差對每個權重的變化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/>
              <a:t>(</a:t>
            </a:r>
            <a:r>
              <a:rPr lang="zh-TW" altLang="en-US" sz="2400" dirty="0" smtClean="0"/>
              <a:t>以     為例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9" y="1312892"/>
            <a:ext cx="5014912" cy="17161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42" y="1553258"/>
            <a:ext cx="1126708" cy="1390064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H="1">
            <a:off x="5067583" y="1490289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064242" y="2490597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6696557" y="1490289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693216" y="2496217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42" y="3164638"/>
            <a:ext cx="3910013" cy="62073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42" y="3915161"/>
            <a:ext cx="6900056" cy="2203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91009" y="79498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09" y="794984"/>
                <a:ext cx="428964" cy="369332"/>
              </a:xfrm>
              <a:prstGeom prst="rect">
                <a:avLst/>
              </a:prstGeom>
              <a:blipFill>
                <a:blip r:embed="rId6"/>
                <a:stretch>
                  <a:fillRect l="-10000" r="-571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710178" y="794984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78" y="794984"/>
                <a:ext cx="428964" cy="369332"/>
              </a:xfrm>
              <a:prstGeom prst="rect">
                <a:avLst/>
              </a:prstGeom>
              <a:blipFill>
                <a:blip r:embed="rId7"/>
                <a:stretch>
                  <a:fillRect l="-10000" r="-571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2045" y="1294100"/>
                <a:ext cx="428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45" y="1294100"/>
                <a:ext cx="428964" cy="369332"/>
              </a:xfrm>
              <a:prstGeom prst="rect">
                <a:avLst/>
              </a:prstGeom>
              <a:blipFill>
                <a:blip r:embed="rId8"/>
                <a:stretch>
                  <a:fillRect l="-10000" r="-571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MNIST dataset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7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400470"/>
            <a:ext cx="4705350" cy="16363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training – </a:t>
            </a:r>
            <a:r>
              <a:rPr lang="en-US" altLang="zh-TW" dirty="0" smtClean="0"/>
              <a:t>backward </a:t>
            </a:r>
            <a:r>
              <a:rPr lang="en-US" altLang="zh-TW" dirty="0"/>
              <a:t>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計算 </a:t>
            </a:r>
            <a:r>
              <a:rPr lang="zh-TW" altLang="en-US" sz="2400" dirty="0" smtClean="0"/>
              <a:t>   到    的</a:t>
            </a:r>
            <a:r>
              <a:rPr lang="zh-TW" altLang="en-US" sz="2400" dirty="0"/>
              <a:t>梯度</a:t>
            </a:r>
            <a:r>
              <a:rPr lang="en-US" altLang="zh-TW" sz="2400" dirty="0"/>
              <a:t>(</a:t>
            </a:r>
            <a:r>
              <a:rPr lang="zh-TW" altLang="en-US" sz="2400" dirty="0"/>
              <a:t>誤差對每個權重的變化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/>
              <a:t>(</a:t>
            </a:r>
            <a:r>
              <a:rPr lang="zh-TW" altLang="en-US" sz="2400" dirty="0" smtClean="0"/>
              <a:t>以     為例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192" y="1543733"/>
            <a:ext cx="1126708" cy="1390064"/>
          </a:xfrm>
          <a:prstGeom prst="rect">
            <a:avLst/>
          </a:prstGeom>
        </p:spPr>
      </p:pic>
      <p:cxnSp>
        <p:nvCxnSpPr>
          <p:cNvPr id="7" name="直線接點 6"/>
          <p:cNvCxnSpPr/>
          <p:nvPr/>
        </p:nvCxnSpPr>
        <p:spPr>
          <a:xfrm flipH="1">
            <a:off x="5177280" y="1518636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5173939" y="2518944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H="1">
            <a:off x="6744479" y="1487479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>
            <a:off x="6741138" y="2493407"/>
            <a:ext cx="3341" cy="50987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91009" y="794984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009" y="794984"/>
                <a:ext cx="421847" cy="369332"/>
              </a:xfrm>
              <a:prstGeom prst="rect">
                <a:avLst/>
              </a:prstGeom>
              <a:blipFill>
                <a:blip r:embed="rId4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710178" y="794984"/>
                <a:ext cx="4196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78" y="794984"/>
                <a:ext cx="419602" cy="369332"/>
              </a:xfrm>
              <a:prstGeom prst="rect">
                <a:avLst/>
              </a:prstGeom>
              <a:blipFill>
                <a:blip r:embed="rId5"/>
                <a:stretch>
                  <a:fillRect l="-10294" r="-735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2045" y="1294100"/>
                <a:ext cx="4218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45" y="1294100"/>
                <a:ext cx="421847" cy="369332"/>
              </a:xfrm>
              <a:prstGeom prst="rect">
                <a:avLst/>
              </a:prstGeom>
              <a:blipFill>
                <a:blip r:embed="rId6"/>
                <a:stretch>
                  <a:fillRect l="-10145" r="-57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18" y="3354085"/>
            <a:ext cx="6375557" cy="1612140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85" y="4966225"/>
            <a:ext cx="8960071" cy="305119"/>
          </a:xfrm>
          <a:prstGeom prst="rect">
            <a:avLst/>
          </a:prstGeom>
        </p:spPr>
      </p:pic>
      <p:cxnSp>
        <p:nvCxnSpPr>
          <p:cNvPr id="20" name="直線接點 19"/>
          <p:cNvCxnSpPr/>
          <p:nvPr/>
        </p:nvCxnSpPr>
        <p:spPr>
          <a:xfrm>
            <a:off x="2829076" y="3857382"/>
            <a:ext cx="1045784" cy="0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4061208" y="3857382"/>
            <a:ext cx="1045784" cy="0"/>
          </a:xfrm>
          <a:prstGeom prst="line">
            <a:avLst/>
          </a:prstGeom>
          <a:ln w="254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3823083" y="4419357"/>
            <a:ext cx="104578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907591" y="4419357"/>
            <a:ext cx="104578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5718558" y="4966225"/>
            <a:ext cx="104578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NN training – </a:t>
            </a:r>
            <a:r>
              <a:rPr lang="en-US" altLang="zh-TW" dirty="0" smtClean="0"/>
              <a:t>backward </a:t>
            </a:r>
            <a:r>
              <a:rPr lang="en-US" altLang="zh-TW" dirty="0"/>
              <a:t>propagation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zh-TW" altLang="en-US" sz="2400" dirty="0"/>
              <a:t>更新</a:t>
            </a:r>
            <a:r>
              <a:rPr lang="zh-TW" altLang="en-US" sz="2400" dirty="0" smtClean="0"/>
              <a:t>權重</a:t>
            </a:r>
            <a:endParaRPr lang="en-US" altLang="zh-TW" sz="24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51" y="1579591"/>
            <a:ext cx="5695950" cy="2219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030629" y="2458420"/>
                <a:ext cx="11144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zh-TW" alt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29" y="2458420"/>
                <a:ext cx="1114425" cy="461665"/>
              </a:xfrm>
              <a:prstGeom prst="rect">
                <a:avLst/>
              </a:prstGeom>
              <a:blipFill>
                <a:blip r:embed="rId3"/>
                <a:stretch>
                  <a:fillRect l="-1639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>
            <a:off x="8030629" y="2181225"/>
            <a:ext cx="167172" cy="2771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Inner-product layer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20" y="841926"/>
            <a:ext cx="10924118" cy="56726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Forward propagation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8" name="Google Shape;337;g1534af61ce4_0_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65134" y="1319124"/>
            <a:ext cx="8657500" cy="29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38;g1534af61ce4_0_13"/>
          <p:cNvSpPr txBox="1"/>
          <p:nvPr/>
        </p:nvSpPr>
        <p:spPr>
          <a:xfrm>
            <a:off x="4529484" y="4452744"/>
            <a:ext cx="3328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 i : the number of input neurons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# j : the number of output neurons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9375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34af61ce4_1_41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Inner-product layer </a:t>
            </a:r>
            <a:endParaRPr dirty="0"/>
          </a:p>
        </p:txBody>
      </p:sp>
      <p:sp>
        <p:nvSpPr>
          <p:cNvPr id="345" name="Google Shape;345;g1534af61ce4_1_41"/>
          <p:cNvSpPr txBox="1">
            <a:spLocks noGrp="1"/>
          </p:cNvSpPr>
          <p:nvPr>
            <p:ph type="body" idx="1"/>
          </p:nvPr>
        </p:nvSpPr>
        <p:spPr>
          <a:xfrm>
            <a:off x="177025" y="927075"/>
            <a:ext cx="11802300" cy="530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Backward propagation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346" name="Google Shape;346;g1534af61ce4_1_41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47" name="Google Shape;347;g1534af61ce4_1_41"/>
          <p:cNvPicPr preferRelativeResize="0"/>
          <p:nvPr/>
        </p:nvPicPr>
        <p:blipFill rotWithShape="1">
          <a:blip r:embed="rId3">
            <a:alphaModFix/>
          </a:blip>
          <a:srcRect t="36454" b="28893"/>
          <a:stretch/>
        </p:blipFill>
        <p:spPr>
          <a:xfrm>
            <a:off x="247300" y="3032650"/>
            <a:ext cx="11423375" cy="18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1534af61ce4_1_41"/>
          <p:cNvSpPr txBox="1"/>
          <p:nvPr/>
        </p:nvSpPr>
        <p:spPr>
          <a:xfrm>
            <a:off x="6599575" y="3383750"/>
            <a:ext cx="6981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49" name="Google Shape;349;g1534af61ce4_1_41"/>
          <p:cNvPicPr preferRelativeResize="0"/>
          <p:nvPr/>
        </p:nvPicPr>
        <p:blipFill rotWithShape="1">
          <a:blip r:embed="rId4">
            <a:alphaModFix/>
          </a:blip>
          <a:srcRect l="12929" r="9419" b="9288"/>
          <a:stretch/>
        </p:blipFill>
        <p:spPr>
          <a:xfrm>
            <a:off x="7006150" y="3681449"/>
            <a:ext cx="291550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1534af61ce4_1_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9394" y="3743338"/>
            <a:ext cx="3524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1534af61ce4_1_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7663" y="3914837"/>
            <a:ext cx="291550" cy="19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1534af61ce4_1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5458" y="3543200"/>
            <a:ext cx="9070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1534af61ce4_1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0800000">
            <a:off x="7933626" y="3543200"/>
            <a:ext cx="109650" cy="9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1534af61ce4_1_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81950" y="3200451"/>
            <a:ext cx="1734476" cy="1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1534af61ce4_1_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0125" y="3032650"/>
            <a:ext cx="2819450" cy="1658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1534af61ce4_1_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4412" y="3126588"/>
            <a:ext cx="384130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1534af61ce4_1_41"/>
          <p:cNvPicPr preferRelativeResize="0"/>
          <p:nvPr/>
        </p:nvPicPr>
        <p:blipFill rotWithShape="1">
          <a:blip r:embed="rId11">
            <a:alphaModFix/>
          </a:blip>
          <a:srcRect l="399020" t="-323250" r="-399020" b="323250"/>
          <a:stretch/>
        </p:blipFill>
        <p:spPr>
          <a:xfrm>
            <a:off x="4444300" y="3554828"/>
            <a:ext cx="933750" cy="42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534af61ce4_1_41"/>
          <p:cNvPicPr preferRelativeResize="0"/>
          <p:nvPr/>
        </p:nvPicPr>
        <p:blipFill rotWithShape="1">
          <a:blip r:embed="rId11">
            <a:alphaModFix/>
          </a:blip>
          <a:srcRect t="12188"/>
          <a:stretch/>
        </p:blipFill>
        <p:spPr>
          <a:xfrm>
            <a:off x="4365599" y="3503850"/>
            <a:ext cx="441750" cy="177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1534af61ce4_1_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00823" y="4011000"/>
            <a:ext cx="441750" cy="69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1534af61ce4_1_4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44300" y="4424975"/>
            <a:ext cx="441750" cy="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1534af61ce4_1_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25662" y="3163050"/>
            <a:ext cx="384150" cy="53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1534af61ce4_1_4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069398" y="4114775"/>
            <a:ext cx="384150" cy="5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1534af61ce4_1_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025650" y="3449172"/>
            <a:ext cx="384150" cy="2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1534af61ce4_1_4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512425" y="3848907"/>
            <a:ext cx="242031" cy="2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1534af61ce4_1_4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55744" y="1580650"/>
            <a:ext cx="5715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1534af61ce4_1_4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71000" y="2136225"/>
            <a:ext cx="5651925" cy="65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534af61ce4_1_4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753925" y="2233925"/>
            <a:ext cx="352425" cy="51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1534af61ce4_1_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247152" y="2262775"/>
            <a:ext cx="352425" cy="4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g1534af61ce4_1_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549400" y="3654000"/>
            <a:ext cx="384150" cy="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1534af61ce4_1_4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807347" y="2204575"/>
            <a:ext cx="352425" cy="55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1534af61ce4_1_4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263989" y="2262775"/>
            <a:ext cx="352425" cy="4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1534af61ce4_1_4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280638" y="2530526"/>
            <a:ext cx="352425" cy="212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1534af61ce4_1_4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754450" y="2037850"/>
            <a:ext cx="3771299" cy="10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534af61ce4_1_41"/>
          <p:cNvSpPr txBox="1"/>
          <p:nvPr/>
        </p:nvSpPr>
        <p:spPr>
          <a:xfrm>
            <a:off x="8723950" y="1900950"/>
            <a:ext cx="18018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                    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75" name="Google Shape;375;g1534af61ce4_1_4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81472" y="1523690"/>
            <a:ext cx="3135428" cy="6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534af61ce4_1_4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928975" y="2347763"/>
            <a:ext cx="242025" cy="287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1534af61ce4_1_41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928963" y="5312738"/>
            <a:ext cx="55245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1534af61ce4_1_41"/>
          <p:cNvPicPr preferRelativeResize="0"/>
          <p:nvPr/>
        </p:nvPicPr>
        <p:blipFill rotWithShape="1">
          <a:blip r:embed="rId27">
            <a:alphaModFix/>
          </a:blip>
          <a:srcRect r="78015"/>
          <a:stretch/>
        </p:blipFill>
        <p:spPr>
          <a:xfrm>
            <a:off x="1481350" y="5198925"/>
            <a:ext cx="571500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534af61ce4_1_4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910896" y="5152000"/>
            <a:ext cx="352425" cy="71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534af61ce4_1_41"/>
          <p:cNvPicPr preferRelativeResize="0"/>
          <p:nvPr/>
        </p:nvPicPr>
        <p:blipFill rotWithShape="1">
          <a:blip r:embed="rId29">
            <a:alphaModFix/>
          </a:blip>
          <a:srcRect r="2940"/>
          <a:stretch/>
        </p:blipFill>
        <p:spPr>
          <a:xfrm>
            <a:off x="3984023" y="5261927"/>
            <a:ext cx="533400" cy="47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1534af61ce4_1_41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3532963" y="5312738"/>
            <a:ext cx="21907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534af61ce4_1_41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 rot="10800000">
            <a:off x="5444946" y="5152000"/>
            <a:ext cx="352425" cy="717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1534af61ce4_1_41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5109938" y="5235400"/>
            <a:ext cx="619087" cy="5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1534af61ce4_1_4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4621609" y="5401872"/>
            <a:ext cx="384150" cy="19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1534af61ce4_1_41"/>
          <p:cNvPicPr preferRelativeResize="0"/>
          <p:nvPr/>
        </p:nvPicPr>
        <p:blipFill rotWithShape="1">
          <a:blip r:embed="rId27">
            <a:alphaModFix/>
          </a:blip>
          <a:srcRect l="51477"/>
          <a:stretch/>
        </p:blipFill>
        <p:spPr>
          <a:xfrm>
            <a:off x="2197699" y="5204700"/>
            <a:ext cx="1261350" cy="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1534af61ce4_1_41"/>
          <p:cNvPicPr preferRelativeResize="0"/>
          <p:nvPr/>
        </p:nvPicPr>
        <p:blipFill rotWithShape="1">
          <a:blip r:embed="rId33">
            <a:alphaModFix/>
          </a:blip>
          <a:srcRect r="66875"/>
          <a:stretch/>
        </p:blipFill>
        <p:spPr>
          <a:xfrm>
            <a:off x="5875300" y="5204700"/>
            <a:ext cx="800862" cy="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1534af61ce4_1_41"/>
          <p:cNvSpPr txBox="1"/>
          <p:nvPr/>
        </p:nvSpPr>
        <p:spPr>
          <a:xfrm>
            <a:off x="7783400" y="5268425"/>
            <a:ext cx="6981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88" name="Google Shape;388;g1534af61ce4_1_41"/>
          <p:cNvPicPr preferRelativeResize="0"/>
          <p:nvPr/>
        </p:nvPicPr>
        <p:blipFill rotWithShape="1">
          <a:blip r:embed="rId33">
            <a:alphaModFix/>
          </a:blip>
          <a:srcRect l="59430"/>
          <a:stretch/>
        </p:blipFill>
        <p:spPr>
          <a:xfrm>
            <a:off x="6804250" y="5204700"/>
            <a:ext cx="980850" cy="5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1534af61ce4_1_41"/>
          <p:cNvSpPr txBox="1"/>
          <p:nvPr/>
        </p:nvSpPr>
        <p:spPr>
          <a:xfrm>
            <a:off x="7644050" y="5908063"/>
            <a:ext cx="423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Please find the matrices </a:t>
            </a: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</a:t>
            </a: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en-US" sz="1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</a:t>
            </a:r>
            <a:endParaRPr kumimoji="0" sz="19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06F10E3-B459-44DC-A514-89FAABC9736B}"/>
                  </a:ext>
                </a:extLst>
              </p:cNvPr>
              <p:cNvSpPr txBox="1"/>
              <p:nvPr/>
            </p:nvSpPr>
            <p:spPr>
              <a:xfrm>
                <a:off x="9314117" y="2339448"/>
                <a:ext cx="2101473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𝑋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𝑊</m:t>
                      </m:r>
                    </m:oMath>
                  </m:oMathPara>
                </a14:m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306F10E3-B459-44DC-A514-89FAABC9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17" y="2339448"/>
                <a:ext cx="2101473" cy="52668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1E9DA87-56A6-E24C-D120-3D4EC92D46E5}"/>
                  </a:ext>
                </a:extLst>
              </p:cNvPr>
              <p:cNvSpPr txBox="1"/>
              <p:nvPr/>
            </p:nvSpPr>
            <p:spPr>
              <a:xfrm>
                <a:off x="9314117" y="3717946"/>
                <a:ext cx="217540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𝑊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𝑊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𝑋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1E9DA87-56A6-E24C-D120-3D4EC92D4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17" y="3717946"/>
                <a:ext cx="2175404" cy="52668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634059D-B484-86C0-9DC0-B32C6A672C8F}"/>
                  </a:ext>
                </a:extLst>
              </p:cNvPr>
              <p:cNvSpPr txBox="1"/>
              <p:nvPr/>
            </p:nvSpPr>
            <p:spPr>
              <a:xfrm>
                <a:off x="9314117" y="4975107"/>
                <a:ext cx="200862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D7D3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𝐵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𝐸</m:t>
                          </m:r>
                        </m:num>
                        <m:den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𝜕</m:t>
                          </m:r>
                          <m:r>
                            <a:rPr kumimoji="0" lang="en-US" altLang="zh-TW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AD4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𝑌</m:t>
                          </m:r>
                        </m:den>
                      </m:f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1</m:t>
                      </m:r>
                    </m:oMath>
                  </m:oMathPara>
                </a14:m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634059D-B484-86C0-9DC0-B32C6A672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17" y="4975107"/>
                <a:ext cx="2008627" cy="52668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5850C52-1EA8-D699-E367-A87FB6B28230}"/>
                  </a:ext>
                </a:extLst>
              </p:cNvPr>
              <p:cNvSpPr txBox="1"/>
              <p:nvPr/>
            </p:nvSpPr>
            <p:spPr>
              <a:xfrm>
                <a:off x="9314117" y="1630163"/>
                <a:ext cx="13225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𝑌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𝑋𝑊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+</m:t>
                      </m:r>
                      <m:r>
                        <a:rPr kumimoji="0" lang="en-US" altLang="zh-TW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𝐵</m:t>
                      </m:r>
                    </m:oMath>
                  </m:oMathPara>
                </a14:m>
                <a:endParaRPr kumimoji="0" lang="zh-TW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5850C52-1EA8-D699-E367-A87FB6B28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117" y="1630163"/>
                <a:ext cx="1322542" cy="276999"/>
              </a:xfrm>
              <a:prstGeom prst="rect">
                <a:avLst/>
              </a:prstGeom>
              <a:blipFill>
                <a:blip r:embed="rId39"/>
                <a:stretch>
                  <a:fillRect l="-3687" r="-2765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7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534af61ce4_0_22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Activation layer- Sigmoid function</a:t>
            </a:r>
            <a:endParaRPr/>
          </a:p>
        </p:txBody>
      </p:sp>
      <p:sp>
        <p:nvSpPr>
          <p:cNvPr id="396" name="Google Shape;396;g1534af61ce4_0_22"/>
          <p:cNvSpPr txBox="1">
            <a:spLocks noGrp="1"/>
          </p:cNvSpPr>
          <p:nvPr>
            <p:ph type="body" idx="1"/>
          </p:nvPr>
        </p:nvSpPr>
        <p:spPr>
          <a:xfrm>
            <a:off x="194844" y="13264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2400" dirty="0"/>
              <a:t>F</a:t>
            </a:r>
            <a:r>
              <a:rPr lang="en-US" sz="2400" dirty="0" smtClean="0"/>
              <a:t>orward </a:t>
            </a:r>
            <a:r>
              <a:rPr lang="en-US" sz="2400" dirty="0"/>
              <a:t>propagation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2400" dirty="0"/>
              <a:t>B</a:t>
            </a:r>
            <a:r>
              <a:rPr lang="en-US" sz="2400" dirty="0" smtClean="0"/>
              <a:t>ackward </a:t>
            </a:r>
            <a:r>
              <a:rPr lang="en-US" sz="2400" dirty="0"/>
              <a:t>propagation 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397" name="Google Shape;397;g1534af61ce4_0_22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98" name="Google Shape;398;g1534af61ce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945327"/>
            <a:ext cx="4756863" cy="137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534af61ce4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8800" y="1578382"/>
            <a:ext cx="2983725" cy="210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1534af61ce4_0_22"/>
          <p:cNvPicPr preferRelativeResize="0"/>
          <p:nvPr/>
        </p:nvPicPr>
        <p:blipFill rotWithShape="1">
          <a:blip r:embed="rId5">
            <a:alphaModFix/>
          </a:blip>
          <a:srcRect b="3530"/>
          <a:stretch/>
        </p:blipFill>
        <p:spPr>
          <a:xfrm>
            <a:off x="1776450" y="3999377"/>
            <a:ext cx="9634889" cy="24673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630359A7-A380-D9FB-9A62-6726646039F1}"/>
              </a:ext>
            </a:extLst>
          </p:cNvPr>
          <p:cNvGrpSpPr/>
          <p:nvPr/>
        </p:nvGrpSpPr>
        <p:grpSpPr>
          <a:xfrm>
            <a:off x="7582669" y="4595171"/>
            <a:ext cx="3048090" cy="958161"/>
            <a:chOff x="7582669" y="4595171"/>
            <a:chExt cx="3048090" cy="95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F6B45A45-85B6-2733-D325-AAEF5662CCA3}"/>
                    </a:ext>
                  </a:extLst>
                </p:cNvPr>
                <p:cNvSpPr txBox="1"/>
                <p:nvPr/>
              </p:nvSpPr>
              <p:spPr>
                <a:xfrm>
                  <a:off x="7582669" y="4595171"/>
                  <a:ext cx="2895985" cy="637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𝑓</m:t>
                        </m:r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2" name="文字方塊 1">
                  <a:extLst>
                    <a:ext uri="{FF2B5EF4-FFF2-40B4-BE49-F238E27FC236}">
                      <a16:creationId xmlns:a16="http://schemas.microsoft.com/office/drawing/2014/main" id="{F6B45A45-85B6-2733-D325-AAEF5662C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669" y="4595171"/>
                  <a:ext cx="2895985" cy="6378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618A7243-F172-CA17-7E58-7FB6E6C69391}"/>
                </a:ext>
              </a:extLst>
            </p:cNvPr>
            <p:cNvCxnSpPr>
              <a:cxnSpLocks/>
            </p:cNvCxnSpPr>
            <p:nvPr/>
          </p:nvCxnSpPr>
          <p:spPr>
            <a:xfrm>
              <a:off x="9619013" y="5233038"/>
              <a:ext cx="7727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C189247-4B3A-92D7-CBEB-8CD434A0770C}"/>
                    </a:ext>
                  </a:extLst>
                </p:cNvPr>
                <p:cNvSpPr txBox="1"/>
                <p:nvPr/>
              </p:nvSpPr>
              <p:spPr>
                <a:xfrm>
                  <a:off x="10367867" y="5245555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𝑫</m:t>
                        </m:r>
                      </m:oMath>
                    </m:oMathPara>
                  </a14:m>
                  <a:endParaRPr kumimoji="0" lang="zh-TW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C189247-4B3A-92D7-CBEB-8CD434A07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867" y="5245555"/>
                  <a:ext cx="262892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0930" r="-20930" b="-98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66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34af61ce4_0_34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Activation layer- Rectified function</a:t>
            </a:r>
            <a:endParaRPr/>
          </a:p>
        </p:txBody>
      </p:sp>
      <p:sp>
        <p:nvSpPr>
          <p:cNvPr id="407" name="Google Shape;407;g1534af61ce4_0_34"/>
          <p:cNvSpPr txBox="1">
            <a:spLocks noGrp="1"/>
          </p:cNvSpPr>
          <p:nvPr>
            <p:ph type="body" idx="1"/>
          </p:nvPr>
        </p:nvSpPr>
        <p:spPr>
          <a:xfrm>
            <a:off x="194844" y="13264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altLang="zh-TW" sz="2400" dirty="0"/>
              <a:t>F</a:t>
            </a:r>
            <a:r>
              <a:rPr lang="en-US" sz="2400" dirty="0" smtClean="0"/>
              <a:t>orward </a:t>
            </a:r>
            <a:r>
              <a:rPr lang="en-US" sz="2400" dirty="0"/>
              <a:t>propagation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B</a:t>
            </a:r>
            <a:r>
              <a:rPr lang="en-US" sz="2400" dirty="0" smtClean="0"/>
              <a:t>ackward </a:t>
            </a:r>
            <a:r>
              <a:rPr lang="en-US" sz="2400" dirty="0"/>
              <a:t>propagation 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408" name="Google Shape;408;g1534af61ce4_0_34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09" name="Google Shape;409;g1534af61ce4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50" y="1940394"/>
            <a:ext cx="4772075" cy="148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1534af61ce4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063" y="4041593"/>
            <a:ext cx="9724259" cy="2340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1534af61ce4_0_34"/>
          <p:cNvPicPr preferRelativeResize="0"/>
          <p:nvPr/>
        </p:nvPicPr>
        <p:blipFill rotWithShape="1">
          <a:blip r:embed="rId5">
            <a:alphaModFix/>
          </a:blip>
          <a:srcRect t="2114"/>
          <a:stretch/>
        </p:blipFill>
        <p:spPr>
          <a:xfrm>
            <a:off x="7617150" y="1782035"/>
            <a:ext cx="2743200" cy="2009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7D35BFE9-10A5-F36F-F022-7C85F7B93943}"/>
              </a:ext>
            </a:extLst>
          </p:cNvPr>
          <p:cNvGrpSpPr/>
          <p:nvPr/>
        </p:nvGrpSpPr>
        <p:grpSpPr>
          <a:xfrm>
            <a:off x="7582669" y="4595171"/>
            <a:ext cx="3024045" cy="958161"/>
            <a:chOff x="7582669" y="4595171"/>
            <a:chExt cx="3024045" cy="958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774A07F2-D5ED-6427-2C9D-A998B2E9A637}"/>
                    </a:ext>
                  </a:extLst>
                </p:cNvPr>
                <p:cNvSpPr txBox="1"/>
                <p:nvPr/>
              </p:nvSpPr>
              <p:spPr>
                <a:xfrm>
                  <a:off x="7582669" y="4595171"/>
                  <a:ext cx="2895985" cy="637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ED7D3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𝐸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𝜕</m:t>
                            </m:r>
                            <m:r>
                              <a:rPr kumimoji="0" lang="en-US" altLang="zh-TW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AD4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𝑦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fPr>
                          <m:num>
                            <m: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</m:t>
                            </m:r>
                          </m:num>
                          <m:den>
                            <m:r>
                              <a:rPr kumimoji="0" lang="en-US" altLang="zh-TW" sz="20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𝑑𝑥</m:t>
                            </m:r>
                          </m:den>
                        </m:f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𝑓</m:t>
                        </m:r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kumimoji="0" lang="en-US" altLang="zh-TW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  <m:r>
                          <a:rPr kumimoji="0" lang="en-US" altLang="zh-TW" sz="20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774A07F2-D5ED-6427-2C9D-A998B2E9A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669" y="4595171"/>
                  <a:ext cx="2895985" cy="6378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31D674DE-21C0-093E-A7FC-3A35FFBBFB57}"/>
                </a:ext>
              </a:extLst>
            </p:cNvPr>
            <p:cNvCxnSpPr>
              <a:cxnSpLocks/>
            </p:cNvCxnSpPr>
            <p:nvPr/>
          </p:nvCxnSpPr>
          <p:spPr>
            <a:xfrm>
              <a:off x="9619013" y="5233038"/>
              <a:ext cx="7727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016FDF30-97A5-F955-0483-CFBAE4E07514}"/>
                    </a:ext>
                  </a:extLst>
                </p:cNvPr>
                <p:cNvSpPr txBox="1"/>
                <p:nvPr/>
              </p:nvSpPr>
              <p:spPr>
                <a:xfrm>
                  <a:off x="10367867" y="5245555"/>
                  <a:ext cx="238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0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𝑬</m:t>
                        </m:r>
                      </m:oMath>
                    </m:oMathPara>
                  </a14:m>
                  <a:endParaRPr kumimoji="0" lang="zh-TW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016FDF30-97A5-F955-0483-CFBAE4E07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7867" y="5245555"/>
                  <a:ext cx="238847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980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0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34af61ce4_0_49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Softmax layer</a:t>
            </a:r>
            <a:endParaRPr/>
          </a:p>
        </p:txBody>
      </p:sp>
      <p:sp>
        <p:nvSpPr>
          <p:cNvPr id="418" name="Google Shape;418;g1534af61ce4_0_49"/>
          <p:cNvSpPr txBox="1">
            <a:spLocks noGrp="1"/>
          </p:cNvSpPr>
          <p:nvPr>
            <p:ph type="body" idx="1"/>
          </p:nvPr>
        </p:nvSpPr>
        <p:spPr>
          <a:xfrm>
            <a:off x="194844" y="13264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F</a:t>
            </a:r>
            <a:r>
              <a:rPr lang="en-US" sz="2400" dirty="0" smtClean="0"/>
              <a:t>orward </a:t>
            </a:r>
            <a:r>
              <a:rPr lang="en-US" sz="2400" dirty="0"/>
              <a:t>propagation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B</a:t>
            </a:r>
            <a:r>
              <a:rPr lang="en-US" sz="2400" dirty="0" smtClean="0"/>
              <a:t>ackward </a:t>
            </a:r>
            <a:r>
              <a:rPr lang="en-US" sz="2400" dirty="0"/>
              <a:t>propagation </a:t>
            </a:r>
            <a:endParaRPr sz="2400"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38761D"/>
              </a:solidFill>
            </a:endParaRPr>
          </a:p>
        </p:txBody>
      </p:sp>
      <p:sp>
        <p:nvSpPr>
          <p:cNvPr id="419" name="Google Shape;419;g1534af61ce4_0_49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20" name="Google Shape;420;g1534af61ce4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961281"/>
            <a:ext cx="45148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1534af61ce4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3975730"/>
            <a:ext cx="763905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1534af61ce4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175" y="1178375"/>
            <a:ext cx="4936014" cy="26555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296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34af61ce4_0_63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 validation</a:t>
            </a:r>
            <a:endParaRPr/>
          </a:p>
        </p:txBody>
      </p:sp>
      <p:sp>
        <p:nvSpPr>
          <p:cNvPr id="429" name="Google Shape;429;g1534af61ce4_0_63"/>
          <p:cNvSpPr txBox="1">
            <a:spLocks noGrp="1"/>
          </p:cNvSpPr>
          <p:nvPr>
            <p:ph type="body" idx="1"/>
          </p:nvPr>
        </p:nvSpPr>
        <p:spPr>
          <a:xfrm>
            <a:off x="194844" y="13264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430" name="Google Shape;430;g1534af61ce4_0_63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31" name="Google Shape;431;g1534af61ce4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150" y="1326438"/>
            <a:ext cx="9029700" cy="469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248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Google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Colab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MNIST dataset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4b2a8d2a2c_1_87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MNIST Dataset</a:t>
            </a:r>
            <a:endParaRPr/>
          </a:p>
        </p:txBody>
      </p:sp>
      <p:sp>
        <p:nvSpPr>
          <p:cNvPr id="446" name="Google Shape;446;g14b2a8d2a2c_1_87"/>
          <p:cNvSpPr txBox="1">
            <a:spLocks noGrp="1"/>
          </p:cNvSpPr>
          <p:nvPr>
            <p:ph type="body" idx="1"/>
          </p:nvPr>
        </p:nvSpPr>
        <p:spPr>
          <a:xfrm>
            <a:off x="141944" y="10832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MNIST dataset is a large dataset of handwritten digits</a:t>
            </a: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Train: 60000 images (28*28 pixels) + one label for each image</a:t>
            </a:r>
            <a:endParaRPr sz="2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train_images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[60000][784] : consist of 60000 images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train_labels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[60000] : consist of 60000 labels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/>
              <a:t>Test: 10000 images (28*28 pixels) + one label for each image</a:t>
            </a:r>
            <a:endParaRPr sz="2400" dirty="0"/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test_images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[10000][784] : consist of 10000 images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Wingdings" panose="05000000000000000000" pitchFamily="2" charset="2"/>
              <a:buChar char="p"/>
            </a:pPr>
            <a:r>
              <a:rPr lang="en-US" sz="2200" dirty="0" err="1">
                <a:solidFill>
                  <a:schemeClr val="accent1">
                    <a:lumMod val="75000"/>
                  </a:schemeClr>
                </a:solidFill>
              </a:rPr>
              <a:t>test_labels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[10000] : consist of 10000 labels</a:t>
            </a:r>
            <a:endParaRPr sz="22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7" name="Google Shape;447;g14b2a8d2a2c_1_87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48" name="Google Shape;448;g14b2a8d2a2c_1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264" y="3176337"/>
            <a:ext cx="5366984" cy="324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85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Google </a:t>
            </a:r>
            <a:r>
              <a:rPr lang="en-US" altLang="zh-TW" dirty="0" err="1" smtClean="0">
                <a:solidFill>
                  <a:schemeClr val="bg1">
                    <a:lumMod val="50000"/>
                  </a:schemeClr>
                </a:solidFill>
              </a:rPr>
              <a:t>Colab</a:t>
            </a: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MNIST dataset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5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34af61ce4_0_0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原始 Dataset</a:t>
            </a:r>
            <a:endParaRPr/>
          </a:p>
        </p:txBody>
      </p:sp>
      <p:sp>
        <p:nvSpPr>
          <p:cNvPr id="455" name="Google Shape;455;g1534af61ce4_0_0"/>
          <p:cNvSpPr txBox="1">
            <a:spLocks noGrp="1"/>
          </p:cNvSpPr>
          <p:nvPr>
            <p:ph type="body" idx="1"/>
          </p:nvPr>
        </p:nvSpPr>
        <p:spPr>
          <a:xfrm>
            <a:off x="141944" y="10832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How to load </a:t>
            </a:r>
            <a:r>
              <a:rPr lang="en-US" sz="2400" dirty="0" err="1"/>
              <a:t>ubyte</a:t>
            </a:r>
            <a:r>
              <a:rPr lang="en-US" sz="2400" dirty="0"/>
              <a:t>?</a:t>
            </a:r>
            <a:endParaRPr sz="2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g1534af61ce4_0_0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57" name="Google Shape;457;g1534af61ce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300" y="2911152"/>
            <a:ext cx="4790031" cy="3576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1534af61ce4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875" y="1666321"/>
            <a:ext cx="7676239" cy="1208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59" name="Google Shape;459;g1534af61ce4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0876" y="2911152"/>
            <a:ext cx="3397656" cy="35761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355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500cee8335_0_62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Coding Dataset</a:t>
            </a:r>
            <a:endParaRPr/>
          </a:p>
        </p:txBody>
      </p:sp>
      <p:sp>
        <p:nvSpPr>
          <p:cNvPr id="466" name="Google Shape;466;g1500cee8335_0_62"/>
          <p:cNvSpPr txBox="1">
            <a:spLocks noGrp="1"/>
          </p:cNvSpPr>
          <p:nvPr>
            <p:ph type="body" idx="1"/>
          </p:nvPr>
        </p:nvSpPr>
        <p:spPr>
          <a:xfrm>
            <a:off x="141944" y="10832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>
                <a:highlight>
                  <a:srgbClr val="FFFFFE"/>
                </a:highlight>
              </a:rPr>
              <a:t>mnist_train.csv &amp; mnist_test.csv</a:t>
            </a:r>
            <a:endParaRPr sz="2400" dirty="0">
              <a:highlight>
                <a:srgbClr val="FFFFFE"/>
              </a:highlight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 err="1"/>
              <a:t>讀寫容易，數據可以表格化展示</a:t>
            </a:r>
            <a:r>
              <a:rPr lang="en-US" sz="2400" dirty="0"/>
              <a:t>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7" name="Google Shape;467;g1500cee8335_0_62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68" name="Google Shape;468;g1500cee833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2519350"/>
            <a:ext cx="57531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1500cee8335_0_62"/>
          <p:cNvSpPr txBox="1"/>
          <p:nvPr/>
        </p:nvSpPr>
        <p:spPr>
          <a:xfrm>
            <a:off x="728675" y="4472000"/>
            <a:ext cx="814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label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70" name="Google Shape;470;g1500cee8335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7988" y="4498413"/>
            <a:ext cx="80105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1500cee8335_0_62"/>
          <p:cNvSpPr txBox="1"/>
          <p:nvPr/>
        </p:nvSpPr>
        <p:spPr>
          <a:xfrm>
            <a:off x="7974625" y="3846025"/>
            <a:ext cx="2547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pixel information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5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53d059f20c_0_1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One-hot encoding</a:t>
            </a:r>
            <a:endParaRPr/>
          </a:p>
        </p:txBody>
      </p:sp>
      <p:sp>
        <p:nvSpPr>
          <p:cNvPr id="478" name="Google Shape;478;g153d059f20c_0_1"/>
          <p:cNvSpPr txBox="1">
            <a:spLocks noGrp="1"/>
          </p:cNvSpPr>
          <p:nvPr>
            <p:ph type="body" idx="1"/>
          </p:nvPr>
        </p:nvSpPr>
        <p:spPr>
          <a:xfrm>
            <a:off x="194844" y="1083245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400" dirty="0"/>
              <a:t>easy to show predicted probability of each label </a:t>
            </a:r>
            <a:endParaRPr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rgbClr val="1155CC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g153d059f20c_0_1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80" name="Google Shape;480;g153d059f20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06" y="1755060"/>
            <a:ext cx="7929715" cy="20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153d059f20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03" y="4070125"/>
            <a:ext cx="5990974" cy="2245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044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4b5263c7fa_0_13"/>
          <p:cNvSpPr txBox="1">
            <a:spLocks noGrp="1"/>
          </p:cNvSpPr>
          <p:nvPr>
            <p:ph type="title"/>
          </p:nvPr>
        </p:nvSpPr>
        <p:spPr>
          <a:xfrm>
            <a:off x="177019" y="140043"/>
            <a:ext cx="10345500" cy="94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Upload to moodle</a:t>
            </a:r>
            <a:endParaRPr/>
          </a:p>
        </p:txBody>
      </p:sp>
      <p:sp>
        <p:nvSpPr>
          <p:cNvPr id="488" name="Google Shape;488;g14b5263c7fa_0_13"/>
          <p:cNvSpPr txBox="1">
            <a:spLocks noGrp="1"/>
          </p:cNvSpPr>
          <p:nvPr>
            <p:ph type="body" idx="1"/>
          </p:nvPr>
        </p:nvSpPr>
        <p:spPr>
          <a:xfrm>
            <a:off x="177019" y="1305120"/>
            <a:ext cx="11802300" cy="492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學號_lab1.zip</a:t>
            </a:r>
            <a:endParaRPr dirty="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○"/>
            </a:pPr>
            <a:r>
              <a:rPr lang="en-US" dirty="0">
                <a:solidFill>
                  <a:srgbClr val="1155CC"/>
                </a:solidFill>
              </a:rPr>
              <a:t>學號_lab1.ipynb</a:t>
            </a:r>
            <a:endParaRPr dirty="0">
              <a:solidFill>
                <a:srgbClr val="1155CC"/>
              </a:solidFill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0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IPython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notenook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須包含程式碼跟結果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800"/>
              <a:buChar char="○"/>
            </a:pPr>
            <a:r>
              <a:rPr lang="en-US" dirty="0">
                <a:solidFill>
                  <a:srgbClr val="1155CC"/>
                </a:solidFill>
              </a:rPr>
              <a:t>學號_lab1.pdf </a:t>
            </a:r>
            <a:endParaRPr dirty="0">
              <a:solidFill>
                <a:srgbClr val="1155CC"/>
              </a:solidFill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說明如何實作各個layer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用自己的話說明forward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/ 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backward如何進行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截圖並說明各項結果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包含accuracy和loss圖表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(plot)</a:t>
            </a: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■"/>
            </a:pPr>
            <a:r>
              <a:rPr lang="en-US" b="1" dirty="0" err="1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實作過程中遇到的困難及你後來是如何解決的</a:t>
            </a:r>
            <a:r>
              <a:rPr lang="en-US" b="1" dirty="0">
                <a:solidFill>
                  <a:srgbClr val="6AA84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</a:t>
            </a:r>
            <a:endParaRPr b="1" dirty="0">
              <a:solidFill>
                <a:srgbClr val="6AA84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137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0000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6AA84F"/>
              </a:solidFill>
            </a:endParaRPr>
          </a:p>
        </p:txBody>
      </p:sp>
      <p:sp>
        <p:nvSpPr>
          <p:cNvPr id="489" name="Google Shape;489;g14b5263c7fa_0_13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6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>
            <a:spLocks noGrp="1"/>
          </p:cNvSpPr>
          <p:nvPr>
            <p:ph type="ctrTitle"/>
          </p:nvPr>
        </p:nvSpPr>
        <p:spPr>
          <a:xfrm>
            <a:off x="838214" y="2397388"/>
            <a:ext cx="104382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SzPts val="4000"/>
            </a:pPr>
            <a:r>
              <a:rPr lang="en-US" altLang="zh-TW" sz="4400" dirty="0"/>
              <a:t>Thanks for your listening</a:t>
            </a:r>
            <a:endParaRPr sz="4400" dirty="0"/>
          </a:p>
        </p:txBody>
      </p:sp>
      <p:sp>
        <p:nvSpPr>
          <p:cNvPr id="495" name="Google Shape;495;p28"/>
          <p:cNvSpPr txBox="1">
            <a:spLocks noGrp="1"/>
          </p:cNvSpPr>
          <p:nvPr>
            <p:ph type="subTitle" idx="1"/>
          </p:nvPr>
        </p:nvSpPr>
        <p:spPr>
          <a:xfrm>
            <a:off x="1485314" y="4289744"/>
            <a:ext cx="91440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dirty="0" err="1"/>
              <a:t>Advisor：Tsai</a:t>
            </a:r>
            <a:r>
              <a:rPr lang="en-US" dirty="0"/>
              <a:t>, Chia-Chi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en-US" dirty="0"/>
              <a:t>                                                                           </a:t>
            </a:r>
            <a:endParaRPr sz="2000" dirty="0"/>
          </a:p>
        </p:txBody>
      </p:sp>
      <p:sp>
        <p:nvSpPr>
          <p:cNvPr id="496" name="Google Shape;496;p28"/>
          <p:cNvSpPr txBox="1">
            <a:spLocks noGrp="1"/>
          </p:cNvSpPr>
          <p:nvPr>
            <p:ph type="sldNum" idx="12"/>
          </p:nvPr>
        </p:nvSpPr>
        <p:spPr>
          <a:xfrm>
            <a:off x="9425397" y="64965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700075" y="5554888"/>
            <a:ext cx="1132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https://drive.google.com/drive/folders/1iaHWh042C6TRjOw4ybh6udM9JtHeQO3u?usp=sharing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1195800" y="5185688"/>
            <a:ext cx="82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雲端連結: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04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smtClean="0"/>
              <a:t>Lab1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41926"/>
            <a:ext cx="11802203" cy="5672695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Implement the following layers as a python function ( both forward and backward propagation ) 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 Inner-product layer </a:t>
            </a:r>
            <a:r>
              <a:rPr lang="en-US" altLang="zh-TW" sz="2200" dirty="0" smtClean="0">
                <a:solidFill>
                  <a:srgbClr val="FF0000"/>
                </a:solidFill>
              </a:rPr>
              <a:t>(10%)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 Activation layer </a:t>
            </a:r>
            <a:r>
              <a:rPr lang="en-US" altLang="zh-TW" sz="2200" dirty="0" smtClean="0">
                <a:solidFill>
                  <a:schemeClr val="accent6">
                    <a:lumMod val="75000"/>
                  </a:schemeClr>
                </a:solidFill>
              </a:rPr>
              <a:t>(Sigmoid or Rectified)</a:t>
            </a:r>
            <a:r>
              <a:rPr lang="en-US" altLang="zh-TW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sz="2200" dirty="0">
                <a:solidFill>
                  <a:srgbClr val="FF0000"/>
                </a:solidFill>
              </a:rPr>
              <a:t>(10</a:t>
            </a:r>
            <a:r>
              <a:rPr lang="en-US" altLang="zh-TW" sz="2200" dirty="0" smtClean="0">
                <a:solidFill>
                  <a:srgbClr val="FF0000"/>
                </a:solidFill>
              </a:rPr>
              <a:t>%)</a:t>
            </a:r>
            <a:endParaRPr lang="en-US" altLang="zh-TW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200" dirty="0" err="1" smtClean="0">
                <a:solidFill>
                  <a:schemeClr val="accent1">
                    <a:lumMod val="75000"/>
                  </a:schemeClr>
                </a:solidFill>
              </a:rPr>
              <a:t>Softmax</a:t>
            </a: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 layer </a:t>
            </a:r>
            <a:r>
              <a:rPr lang="en-US" altLang="zh-TW" sz="2200" dirty="0">
                <a:solidFill>
                  <a:srgbClr val="FF0000"/>
                </a:solidFill>
              </a:rPr>
              <a:t>(10</a:t>
            </a:r>
            <a:r>
              <a:rPr lang="en-US" altLang="zh-TW" sz="2200" dirty="0" smtClean="0">
                <a:solidFill>
                  <a:srgbClr val="FF0000"/>
                </a:solidFill>
              </a:rPr>
              <a:t>%)</a:t>
            </a:r>
            <a:endParaRPr lang="en-US" altLang="zh-TW" sz="2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Implement training and testing process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Included cross-validation </a:t>
            </a:r>
            <a:r>
              <a:rPr lang="en-US" altLang="zh-TW" sz="2200" dirty="0" smtClean="0">
                <a:solidFill>
                  <a:srgbClr val="FF0000"/>
                </a:solidFill>
              </a:rPr>
              <a:t>(5%)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Use cross-entropy as loss function </a:t>
            </a:r>
            <a:r>
              <a:rPr lang="en-US" altLang="zh-TW" sz="2200" dirty="0">
                <a:solidFill>
                  <a:srgbClr val="FF0000"/>
                </a:solidFill>
              </a:rPr>
              <a:t>(5</a:t>
            </a:r>
            <a:r>
              <a:rPr lang="en-US" altLang="zh-TW" sz="2200" dirty="0" smtClean="0">
                <a:solidFill>
                  <a:srgbClr val="FF0000"/>
                </a:solidFill>
              </a:rPr>
              <a:t>%)</a:t>
            </a:r>
            <a:endParaRPr lang="en-US" altLang="zh-TW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Build neural network to solve the MNIST classification problem</a:t>
            </a: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At least one hidden layer neural network (</a:t>
            </a:r>
            <a:r>
              <a:rPr lang="en-US" altLang="zh-TW" sz="2200" dirty="0" smtClean="0">
                <a:solidFill>
                  <a:srgbClr val="FF0000"/>
                </a:solidFill>
              </a:rPr>
              <a:t>cannot</a:t>
            </a: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 use convolutional layer)</a:t>
            </a:r>
            <a:r>
              <a:rPr lang="en-US" altLang="zh-TW" sz="2200" dirty="0">
                <a:solidFill>
                  <a:srgbClr val="FF0000"/>
                </a:solidFill>
              </a:rPr>
              <a:t> (10</a:t>
            </a:r>
            <a:r>
              <a:rPr lang="en-US" altLang="zh-TW" sz="2200" dirty="0" smtClean="0">
                <a:solidFill>
                  <a:srgbClr val="FF0000"/>
                </a:solidFill>
              </a:rPr>
              <a:t>%)</a:t>
            </a:r>
            <a:endParaRPr lang="en-US" altLang="zh-TW" sz="2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lang="en-US" altLang="zh-TW" sz="2200" dirty="0" smtClean="0">
                <a:solidFill>
                  <a:schemeClr val="accent1">
                    <a:lumMod val="75000"/>
                  </a:schemeClr>
                </a:solidFill>
              </a:rPr>
              <a:t> Accuracy must &gt; 90%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dirty="0" smtClean="0">
                <a:latin typeface="Arial"/>
                <a:ea typeface="微軟正黑體"/>
                <a:cs typeface="Arial"/>
              </a:rPr>
              <a:t>Print </a:t>
            </a:r>
            <a:r>
              <a:rPr lang="en-US" altLang="zh-TW" dirty="0" smtClean="0">
                <a:latin typeface="Arial"/>
                <a:ea typeface="微軟正黑體"/>
                <a:cs typeface="Arial"/>
              </a:rPr>
              <a:t>test</a:t>
            </a:r>
            <a:r>
              <a:rPr lang="zh-TW" altLang="en-US" dirty="0" smtClean="0">
                <a:latin typeface="Arial"/>
                <a:ea typeface="微軟正黑體"/>
                <a:cs typeface="Arial"/>
              </a:rPr>
              <a:t> </a:t>
            </a:r>
            <a:r>
              <a:rPr lang="en-US" altLang="zh-TW" dirty="0" smtClean="0">
                <a:latin typeface="Arial"/>
                <a:ea typeface="微軟正黑體"/>
                <a:cs typeface="Arial"/>
              </a:rPr>
              <a:t>and </a:t>
            </a:r>
            <a:r>
              <a:rPr lang="en-US" altLang="zh-TW" dirty="0" err="1" smtClean="0">
                <a:latin typeface="Arial"/>
                <a:ea typeface="微軟正黑體"/>
                <a:cs typeface="Arial"/>
              </a:rPr>
              <a:t>val</a:t>
            </a:r>
            <a:r>
              <a:rPr lang="en-US" altLang="zh-TW" dirty="0" smtClean="0">
                <a:latin typeface="Arial"/>
                <a:ea typeface="微軟正黑體"/>
                <a:cs typeface="Arial"/>
              </a:rPr>
              <a:t> </a:t>
            </a:r>
            <a:r>
              <a:rPr lang="en-US" altLang="zh-TW" dirty="0" smtClean="0">
                <a:latin typeface="Arial"/>
                <a:ea typeface="微軟正黑體"/>
                <a:cs typeface="Arial"/>
              </a:rPr>
              <a:t>accuracy. </a:t>
            </a:r>
            <a:r>
              <a:rPr lang="en-US" altLang="zh-TW" dirty="0">
                <a:latin typeface="Arial"/>
                <a:ea typeface="微軟正黑體"/>
                <a:cs typeface="Arial"/>
              </a:rPr>
              <a:t>P</a:t>
            </a:r>
            <a:r>
              <a:rPr lang="en-US" altLang="zh-TW" dirty="0" smtClean="0">
                <a:latin typeface="Arial"/>
                <a:ea typeface="微軟正黑體"/>
                <a:cs typeface="Arial"/>
              </a:rPr>
              <a:t>lot </a:t>
            </a:r>
            <a:r>
              <a:rPr lang="en-US" altLang="zh-TW" dirty="0" smtClean="0">
                <a:latin typeface="Arial"/>
                <a:ea typeface="微軟正黑體"/>
                <a:cs typeface="Arial"/>
              </a:rPr>
              <a:t>epoch-train accuracy, epoch-</a:t>
            </a:r>
            <a:r>
              <a:rPr lang="en-US" altLang="zh-TW" dirty="0" err="1" smtClean="0">
                <a:latin typeface="Arial"/>
                <a:ea typeface="微軟正黑體"/>
                <a:cs typeface="Arial"/>
              </a:rPr>
              <a:t>val</a:t>
            </a:r>
            <a:r>
              <a:rPr lang="en-US" altLang="zh-TW" dirty="0" smtClean="0">
                <a:latin typeface="Arial"/>
                <a:ea typeface="微軟正黑體"/>
                <a:cs typeface="Arial"/>
              </a:rPr>
              <a:t> accuracy, epoch-train loss, epoch-</a:t>
            </a:r>
            <a:r>
              <a:rPr lang="en-US" altLang="zh-TW" dirty="0" err="1" smtClean="0">
                <a:latin typeface="Arial"/>
                <a:ea typeface="微軟正黑體"/>
                <a:cs typeface="Arial"/>
              </a:rPr>
              <a:t>val</a:t>
            </a:r>
            <a:r>
              <a:rPr lang="en-US" altLang="zh-TW" dirty="0" smtClean="0">
                <a:latin typeface="Arial"/>
                <a:ea typeface="微軟正黑體"/>
                <a:cs typeface="Arial"/>
              </a:rPr>
              <a:t> loss </a:t>
            </a:r>
            <a:r>
              <a:rPr lang="en-US" altLang="zh-TW" dirty="0">
                <a:solidFill>
                  <a:srgbClr val="FF0000"/>
                </a:solidFill>
              </a:rPr>
              <a:t>(10</a:t>
            </a:r>
            <a:r>
              <a:rPr lang="en-US" altLang="zh-TW" dirty="0" smtClean="0">
                <a:solidFill>
                  <a:srgbClr val="FF0000"/>
                </a:solidFill>
              </a:rPr>
              <a:t>%)</a:t>
            </a:r>
            <a:endParaRPr lang="en-US" altLang="zh-TW" dirty="0" smtClean="0"/>
          </a:p>
          <a:p>
            <a:r>
              <a:rPr lang="en-US" altLang="zh-TW" sz="2400" dirty="0" smtClean="0"/>
              <a:t>Report </a:t>
            </a:r>
            <a:r>
              <a:rPr lang="en-US" altLang="zh-TW" sz="2400" dirty="0" smtClean="0">
                <a:solidFill>
                  <a:srgbClr val="FF0000"/>
                </a:solidFill>
              </a:rPr>
              <a:t>(40%)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Google Shape;110;g14b2a8d2a2c_1_8"/>
          <p:cNvPicPr preferRelativeResize="0"/>
          <p:nvPr/>
        </p:nvPicPr>
        <p:blipFill rotWithShape="1">
          <a:blip r:embed="rId2">
            <a:alphaModFix/>
          </a:blip>
          <a:srcRect l="11003" t="11497" r="53683" b="47988"/>
          <a:stretch/>
        </p:blipFill>
        <p:spPr>
          <a:xfrm>
            <a:off x="8096223" y="1571778"/>
            <a:ext cx="3483068" cy="1656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8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5D402-5C52-4149-9E09-E2A13991C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Display your 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A5280-256B-453A-A57C-AF1A3231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41926"/>
            <a:ext cx="11802203" cy="5672695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Arial"/>
                <a:ea typeface="微軟正黑體"/>
                <a:cs typeface="Arial"/>
              </a:rPr>
              <a:t>Print </a:t>
            </a:r>
            <a:r>
              <a:rPr lang="en-US" altLang="zh-TW" sz="2400" dirty="0" err="1" smtClean="0">
                <a:latin typeface="Arial"/>
                <a:ea typeface="微軟正黑體"/>
                <a:cs typeface="Arial"/>
              </a:rPr>
              <a:t>val</a:t>
            </a:r>
            <a:r>
              <a:rPr lang="en-US" altLang="zh-TW" sz="2400" dirty="0" smtClean="0">
                <a:latin typeface="Arial"/>
                <a:ea typeface="微軟正黑體"/>
                <a:cs typeface="Arial"/>
              </a:rPr>
              <a:t> accuracy of each </a:t>
            </a:r>
            <a:r>
              <a:rPr lang="en-US" altLang="zh-TW" sz="2400" dirty="0" smtClean="0">
                <a:latin typeface="Arial"/>
                <a:ea typeface="微軟正黑體"/>
                <a:cs typeface="Arial"/>
              </a:rPr>
              <a:t>epoch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>
                <a:latin typeface="Arial"/>
                <a:ea typeface="微軟正黑體"/>
                <a:cs typeface="Arial"/>
              </a:rPr>
              <a:t>Plot epoch-accuracy and epoch-loss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 smtClean="0"/>
              <a:t>Print test accuracy.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 smtClean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09B5B-D08D-47C7-8164-0C01733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2254536"/>
            <a:ext cx="4077053" cy="18060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9" y="4896252"/>
            <a:ext cx="2933954" cy="2057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085" y="2254536"/>
            <a:ext cx="3796632" cy="284747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717" y="2229023"/>
            <a:ext cx="3796632" cy="28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0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E7287-8658-4CED-8886-C42DCFFF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F624E-E2FD-4026-B6BC-3DE3A958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Lab1 tasks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How NN works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MNIST dataset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6C5F2-317C-441F-979F-36C2392D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097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en-US" altLang="zh-TW" dirty="0" smtClean="0"/>
              <a:t>Go to Google Drive and Create a Google </a:t>
            </a:r>
            <a:r>
              <a:rPr lang="en-US" altLang="zh-TW" dirty="0" err="1" smtClean="0"/>
              <a:t>Colaboratory</a:t>
            </a:r>
            <a:r>
              <a:rPr lang="en-US" altLang="zh-TW" dirty="0" smtClean="0"/>
              <a:t> 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480" y="1559669"/>
            <a:ext cx="4644691" cy="46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0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zh-TW" altLang="en-US" dirty="0" smtClean="0"/>
              <a:t>於</a:t>
            </a:r>
            <a:r>
              <a:rPr lang="en-US" altLang="zh-TW" dirty="0" smtClean="0"/>
              <a:t>sample code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在雲端硬碟中儲存副本</a:t>
            </a:r>
            <a:r>
              <a:rPr lang="en-US" altLang="zh-TW" dirty="0" smtClean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68" y="1540176"/>
            <a:ext cx="6078704" cy="43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7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68405-6E13-43A7-9CB6-2126E8E3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Google </a:t>
            </a:r>
            <a:r>
              <a:rPr lang="en-US" altLang="zh-TW" dirty="0" err="1"/>
              <a:t>Colab</a:t>
            </a:r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900B8D-39C4-4D32-9FEE-D6B008E8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19" y="870857"/>
            <a:ext cx="11802203" cy="5361131"/>
          </a:xfrm>
        </p:spPr>
        <p:txBody>
          <a:bodyPr/>
          <a:lstStyle/>
          <a:p>
            <a:r>
              <a:rPr lang="en-US" altLang="zh-TW" dirty="0" smtClean="0"/>
              <a:t>Choose GPU as runtime (Default : CPU)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AAD647-3E1E-4721-9A72-C8646831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258C0-EBB2-4F83-AB9B-1E08FD46808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7" y="1875147"/>
            <a:ext cx="6241536" cy="335254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996" y="1641197"/>
            <a:ext cx="4412802" cy="428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VSLAB-template-16-9-107092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1" id="{926A4008-3B81-4B9A-8530-6EF8E0CDA6EC}" vid="{02F0CEC6-682B-4CA0-AA1C-052D897980AE}"/>
    </a:ext>
  </a:extLst>
</a:theme>
</file>

<file path=ppt/theme/theme2.xml><?xml version="1.0" encoding="utf-8"?>
<a:theme xmlns:a="http://schemas.openxmlformats.org/drawingml/2006/main" name="1_iVSLAB-template-16-9-107092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iVSLAB-template-16-9-107092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e28a107-ec53-4414-b67a-a67c7baa82c1">
      <Terms xmlns="http://schemas.microsoft.com/office/infopath/2007/PartnerControls"/>
    </lcf76f155ced4ddcb4097134ff3c332f>
    <TaxCatchAll xmlns="5918f740-bada-458c-8f81-dddc51f3df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ADCEBF6D3CCCD418328B9754768914B" ma:contentTypeVersion="10" ma:contentTypeDescription="建立新的文件。" ma:contentTypeScope="" ma:versionID="b3572bae0839dda8888547eaff551cbb">
  <xsd:schema xmlns:xsd="http://www.w3.org/2001/XMLSchema" xmlns:xs="http://www.w3.org/2001/XMLSchema" xmlns:p="http://schemas.microsoft.com/office/2006/metadata/properties" xmlns:ns2="ee28a107-ec53-4414-b67a-a67c7baa82c1" xmlns:ns3="5918f740-bada-458c-8f81-dddc51f3df02" targetNamespace="http://schemas.microsoft.com/office/2006/metadata/properties" ma:root="true" ma:fieldsID="615e675c00543d8a9cd91f5684305aac" ns2:_="" ns3:_="">
    <xsd:import namespace="ee28a107-ec53-4414-b67a-a67c7baa82c1"/>
    <xsd:import namespace="5918f740-bada-458c-8f81-dddc51f3df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8a107-ec53-4414-b67a-a67c7baa82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影像標籤" ma:readOnly="false" ma:fieldId="{5cf76f15-5ced-4ddc-b409-7134ff3c332f}" ma:taxonomyMulti="true" ma:sspId="2b7cc9c4-2e33-4c29-8e3b-fac3172d3c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8f740-bada-458c-8f81-dddc51f3df0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71f1c68-dddd-4e95-86be-5016c656830d}" ma:internalName="TaxCatchAll" ma:showField="CatchAllData" ma:web="5918f740-bada-458c-8f81-dddc51f3df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C96907-8302-4E22-8A1E-D9417017AE8E}">
  <ds:schemaRefs>
    <ds:schemaRef ds:uri="http://schemas.microsoft.com/office/2006/metadata/properties"/>
    <ds:schemaRef ds:uri="5918f740-bada-458c-8f81-dddc51f3df02"/>
    <ds:schemaRef ds:uri="ee28a107-ec53-4414-b67a-a67c7baa82c1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76D0D3C-6E7C-4ECD-9B23-A285D22819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28a107-ec53-4414-b67a-a67c7baa82c1"/>
    <ds:schemaRef ds:uri="5918f740-bada-458c-8f81-dddc51f3df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916464-F7FF-4ACA-8332-E2648BE172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AISLab</Template>
  <TotalTime>5614</TotalTime>
  <Words>969</Words>
  <Application>Microsoft Office PowerPoint</Application>
  <PresentationFormat>寬螢幕</PresentationFormat>
  <Paragraphs>265</Paragraphs>
  <Slides>34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34</vt:i4>
      </vt:variant>
    </vt:vector>
  </HeadingPairs>
  <TitlesOfParts>
    <vt:vector size="45" baseType="lpstr">
      <vt:lpstr>Google Sans</vt:lpstr>
      <vt:lpstr>微軟正黑體</vt:lpstr>
      <vt:lpstr>新細明體</vt:lpstr>
      <vt:lpstr>Arial</vt:lpstr>
      <vt:lpstr>Calibri</vt:lpstr>
      <vt:lpstr>Cambria Math</vt:lpstr>
      <vt:lpstr>Times New Roman</vt:lpstr>
      <vt:lpstr>Wingdings</vt:lpstr>
      <vt:lpstr>iVSLAB-template-16-9-1070921</vt:lpstr>
      <vt:lpstr>1_iVSLAB-template-16-9-1070921</vt:lpstr>
      <vt:lpstr>2_iVSLAB-template-16-9-1070921</vt:lpstr>
      <vt:lpstr>Lab1 – Understand NN and Training Process</vt:lpstr>
      <vt:lpstr>Outline</vt:lpstr>
      <vt:lpstr>Outline</vt:lpstr>
      <vt:lpstr>1. Lab1 tasks</vt:lpstr>
      <vt:lpstr>Display your result</vt:lpstr>
      <vt:lpstr>Outline</vt:lpstr>
      <vt:lpstr>2. Google Colab</vt:lpstr>
      <vt:lpstr>2. Google Colab</vt:lpstr>
      <vt:lpstr>2. Google Colab</vt:lpstr>
      <vt:lpstr>2. Google Colab</vt:lpstr>
      <vt:lpstr>2. Google Colab</vt:lpstr>
      <vt:lpstr>2. Google Colab</vt:lpstr>
      <vt:lpstr>Outline</vt:lpstr>
      <vt:lpstr>NN training</vt:lpstr>
      <vt:lpstr>NN training – forward propagation</vt:lpstr>
      <vt:lpstr>NN training – forward propagation</vt:lpstr>
      <vt:lpstr>Gradient Descent</vt:lpstr>
      <vt:lpstr>Gradient Descent</vt:lpstr>
      <vt:lpstr>NN training – backward propagation</vt:lpstr>
      <vt:lpstr>NN training – backward propagation</vt:lpstr>
      <vt:lpstr>NN training – backward propagation</vt:lpstr>
      <vt:lpstr>Inner-product layer</vt:lpstr>
      <vt:lpstr>Inner-product layer </vt:lpstr>
      <vt:lpstr>Activation layer- Sigmoid function</vt:lpstr>
      <vt:lpstr>Activation layer- Rectified function</vt:lpstr>
      <vt:lpstr>Softmax layer</vt:lpstr>
      <vt:lpstr>Cross validation</vt:lpstr>
      <vt:lpstr>Outline</vt:lpstr>
      <vt:lpstr>MNIST Dataset</vt:lpstr>
      <vt:lpstr>原始 Dataset</vt:lpstr>
      <vt:lpstr>Coding Dataset</vt:lpstr>
      <vt:lpstr>One-hot encoding</vt:lpstr>
      <vt:lpstr>Upload to moodle</vt:lpstr>
      <vt:lpstr>Thanks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164</cp:revision>
  <cp:lastPrinted>2022-10-12T07:54:48Z</cp:lastPrinted>
  <dcterms:created xsi:type="dcterms:W3CDTF">2022-09-25T14:40:27Z</dcterms:created>
  <dcterms:modified xsi:type="dcterms:W3CDTF">2024-08-21T05:06:18Z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0x0101001ADCEBF6D3CCCD418328B9754768914B</vt:lpwstr>
  </property>
</Properties>
</file>