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Lst>
  <p:notesMasterIdLst>
    <p:notesMasterId r:id="rId16"/>
  </p:notesMasterIdLst>
  <p:handoutMasterIdLst>
    <p:handoutMasterId r:id="rId17"/>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34"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183A5A68-0FD7-46F1-9D6E-B0FC2A49F842}" type="datetimeFigureOut">
              <a:rPr lang="en-US" smtClean="0"/>
              <a:t>21-Oct-20</a:t>
            </a:fld>
            <a:endParaRPr lang="en-US"/>
          </a:p>
        </p:txBody>
      </p:sp>
      <p:sp>
        <p:nvSpPr>
          <p:cNvPr id="4" name="Footer Placeholder 3"/>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402138" y="9553575"/>
            <a:ext cx="3368675" cy="504825"/>
          </a:xfrm>
          <a:prstGeom prst="rect">
            <a:avLst/>
          </a:prstGeom>
        </p:spPr>
        <p:txBody>
          <a:bodyPr vert="horz" lIns="91440" tIns="45720" rIns="91440" bIns="45720" rtlCol="0" anchor="b"/>
          <a:lstStyle>
            <a:lvl1pPr algn="r">
              <a:defRPr sz="1200"/>
            </a:lvl1pPr>
          </a:lstStyle>
          <a:p>
            <a:fld id="{DDB96072-F2B5-4A8A-AB87-2430921B51B8}" type="slidenum">
              <a:rPr lang="en-US" smtClean="0"/>
              <a:t>‹#›</a:t>
            </a:fld>
            <a:endParaRPr lang="en-US"/>
          </a:p>
        </p:txBody>
      </p:sp>
    </p:spTree>
    <p:extLst>
      <p:ext uri="{BB962C8B-B14F-4D97-AF65-F5344CB8AC3E}">
        <p14:creationId xmlns:p14="http://schemas.microsoft.com/office/powerpoint/2010/main" val="1915508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D543D59D-2402-4252-A68E-0AF45345ED2F}" type="datetimeFigureOut">
              <a:rPr lang="en-US" smtClean="0"/>
              <a:t>21-Oct-20</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7B0EF0E-8878-476C-ABAC-7018228E083E}" type="slidenum">
              <a:rPr lang="en-US" smtClean="0"/>
              <a:t>‹#›</a:t>
            </a:fld>
            <a:endParaRPr lang="en-US"/>
          </a:p>
        </p:txBody>
      </p:sp>
    </p:spTree>
    <p:extLst>
      <p:ext uri="{BB962C8B-B14F-4D97-AF65-F5344CB8AC3E}">
        <p14:creationId xmlns:p14="http://schemas.microsoft.com/office/powerpoint/2010/main" val="1965695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tIns="0" rIns="0" bIns="0" anchor="ct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503640" y="809640"/>
            <a:ext cx="9069480" cy="1294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200" b="1" strike="noStrike" spc="-1">
                <a:solidFill>
                  <a:srgbClr val="FFFFFF"/>
                </a:solidFill>
                <a:latin typeface="Arial"/>
                <a:ea typeface="DejaVu Sans"/>
              </a:rPr>
              <a:t>DEVELOPMENT OF AN ONLINE CRIME REPORTING SYSTEM </a:t>
            </a:r>
            <a:endParaRPr lang="en-US" sz="3200" b="0" strike="noStrike" spc="-1">
              <a:latin typeface="Arial"/>
            </a:endParaRPr>
          </a:p>
        </p:txBody>
      </p:sp>
      <p:sp>
        <p:nvSpPr>
          <p:cNvPr id="77" name="CustomShape 2"/>
          <p:cNvSpPr/>
          <p:nvPr/>
        </p:nvSpPr>
        <p:spPr>
          <a:xfrm>
            <a:off x="503640" y="2375640"/>
            <a:ext cx="9069480" cy="2752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200" b="0" strike="noStrike" spc="-1">
                <a:solidFill>
                  <a:srgbClr val="FFFFFF"/>
                </a:solidFill>
                <a:latin typeface="Arial"/>
                <a:ea typeface="DejaVu Sans"/>
              </a:rPr>
              <a:t>PRESENTATION </a:t>
            </a:r>
            <a:endParaRPr lang="en-US" sz="3200" b="0" strike="noStrike" spc="-1">
              <a:latin typeface="Arial"/>
            </a:endParaRPr>
          </a:p>
          <a:p>
            <a:pPr algn="ctr">
              <a:lnSpc>
                <a:spcPct val="100000"/>
              </a:lnSpc>
            </a:pPr>
            <a:endParaRPr lang="en-US" sz="3200" b="0" strike="noStrike" spc="-1">
              <a:latin typeface="Arial"/>
            </a:endParaRPr>
          </a:p>
          <a:p>
            <a:pPr algn="ctr">
              <a:lnSpc>
                <a:spcPct val="100000"/>
              </a:lnSpc>
            </a:pPr>
            <a:r>
              <a:rPr lang="en-US" sz="3200" b="0" strike="noStrike" spc="-1">
                <a:solidFill>
                  <a:srgbClr val="FFFFFF"/>
                </a:solidFill>
                <a:latin typeface="Arial"/>
                <a:ea typeface="DejaVu Sans"/>
              </a:rPr>
              <a:t>BY</a:t>
            </a:r>
            <a:endParaRPr lang="en-US" sz="3200" b="0" strike="noStrike" spc="-1">
              <a:latin typeface="Arial"/>
            </a:endParaRPr>
          </a:p>
          <a:p>
            <a:pPr algn="ctr">
              <a:lnSpc>
                <a:spcPct val="100000"/>
              </a:lnSpc>
            </a:pPr>
            <a:endParaRPr lang="en-US" sz="3200" b="0" strike="noStrike" spc="-1">
              <a:latin typeface="Arial"/>
            </a:endParaRPr>
          </a:p>
          <a:p>
            <a:pPr algn="ctr">
              <a:lnSpc>
                <a:spcPct val="100000"/>
              </a:lnSpc>
            </a:pPr>
            <a:r>
              <a:rPr lang="en-US" sz="3200" b="0" strike="noStrike" spc="-1">
                <a:solidFill>
                  <a:srgbClr val="FFFFFF"/>
                </a:solidFill>
                <a:latin typeface="Arial"/>
                <a:ea typeface="DejaVu Sans"/>
              </a:rPr>
              <a:t>ETUKUDOH, UNWANA THERESA</a:t>
            </a:r>
            <a:endParaRPr lang="en-US" sz="3200" b="0" strike="noStrike" spc="-1">
              <a:latin typeface="Arial"/>
            </a:endParaRPr>
          </a:p>
          <a:p>
            <a:pPr algn="ctr">
              <a:lnSpc>
                <a:spcPct val="100000"/>
              </a:lnSpc>
            </a:pPr>
            <a:r>
              <a:rPr lang="en-US" sz="3200" b="0" i="1" strike="noStrike" spc="-1">
                <a:solidFill>
                  <a:srgbClr val="FFFFFF"/>
                </a:solidFill>
                <a:latin typeface="Arial"/>
                <a:ea typeface="DejaVu Sans"/>
              </a:rPr>
              <a:t>AK15/NAS/CSC/022</a:t>
            </a:r>
            <a:endParaRPr lang="en-US" sz="3200" b="0" strike="noStrike" spc="-1">
              <a:latin typeface="Arial"/>
            </a:endParaRPr>
          </a:p>
        </p:txBody>
      </p:sp>
      <p:sp>
        <p:nvSpPr>
          <p:cNvPr id="78" name="CustomShape 3"/>
          <p:cNvSpPr/>
          <p:nvPr/>
        </p:nvSpPr>
        <p:spPr>
          <a:xfrm>
            <a:off x="5394240" y="5201640"/>
            <a:ext cx="3655800" cy="30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2200" b="1" strike="noStrike" spc="-1">
                <a:solidFill>
                  <a:srgbClr val="EEEEEE"/>
                </a:solidFill>
                <a:latin typeface="Arial"/>
                <a:ea typeface="DejaVu Sans"/>
              </a:rPr>
              <a:t>OCTOBER, 2020</a:t>
            </a:r>
            <a:endParaRPr lang="en-US"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503640" y="225360"/>
            <a:ext cx="907056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100" b="1" strike="noStrike" spc="-1">
                <a:solidFill>
                  <a:srgbClr val="000000"/>
                </a:solidFill>
                <a:latin typeface="Arial"/>
                <a:ea typeface="DejaVu Sans"/>
              </a:rPr>
              <a:t>RESEARCH METHODOLOGY</a:t>
            </a:r>
            <a:endParaRPr lang="en-US" sz="3100" b="0" strike="noStrike" spc="-1">
              <a:latin typeface="Arial"/>
            </a:endParaRPr>
          </a:p>
        </p:txBody>
      </p:sp>
      <p:sp>
        <p:nvSpPr>
          <p:cNvPr id="98" name="CustomShape 2"/>
          <p:cNvSpPr/>
          <p:nvPr/>
        </p:nvSpPr>
        <p:spPr>
          <a:xfrm>
            <a:off x="503640" y="1044720"/>
            <a:ext cx="9070560" cy="4166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62500" lnSpcReduction="20000"/>
          </a:bodyPr>
          <a:lstStyle/>
          <a:p>
            <a:pPr algn="just">
              <a:lnSpc>
                <a:spcPct val="150000"/>
              </a:lnSpc>
              <a:spcAft>
                <a:spcPts val="1001"/>
              </a:spcAft>
            </a:pPr>
            <a:r>
              <a:rPr lang="en-US" sz="2800" b="0" strike="noStrike" spc="-1">
                <a:solidFill>
                  <a:srgbClr val="000000"/>
                </a:solidFill>
                <a:latin typeface="Times New Roman"/>
                <a:ea typeface="Calibri"/>
              </a:rPr>
              <a:t>The research methodology adopted for this research work is the secondary data source collection. The secondary data collection is the collection of an already made data, information obtained from sources like journals, textbook, magazines, internet.  In order to achieve the research objectives the below procedures will be follow;</a:t>
            </a:r>
            <a:endParaRPr lang="en-US" sz="2800" b="0" strike="noStrike" spc="-1">
              <a:latin typeface="Arial"/>
            </a:endParaRPr>
          </a:p>
          <a:p>
            <a:pPr marL="457200" indent="-228600" algn="just">
              <a:lnSpc>
                <a:spcPct val="150000"/>
              </a:lnSpc>
              <a:spcAft>
                <a:spcPts val="1001"/>
              </a:spcAft>
              <a:buClr>
                <a:srgbClr val="000000"/>
              </a:buClr>
              <a:buSzPct val="45000"/>
              <a:buFont typeface="Wingdings" charset="2"/>
              <a:buChar char=""/>
            </a:pPr>
            <a:r>
              <a:rPr lang="en-US" sz="2800" b="0" strike="noStrike" spc="-1">
                <a:solidFill>
                  <a:srgbClr val="000000"/>
                </a:solidFill>
                <a:latin typeface="Times New Roman"/>
                <a:ea typeface="Calibri"/>
              </a:rPr>
              <a:t>Conducting a preliminary study on the existing systems.</a:t>
            </a:r>
            <a:endParaRPr lang="en-US" sz="2800" b="0" strike="noStrike" spc="-1">
              <a:latin typeface="Arial"/>
            </a:endParaRPr>
          </a:p>
          <a:p>
            <a:pPr marL="457200" indent="-228600" algn="just">
              <a:lnSpc>
                <a:spcPct val="150000"/>
              </a:lnSpc>
              <a:spcAft>
                <a:spcPts val="1001"/>
              </a:spcAft>
              <a:buClr>
                <a:srgbClr val="000000"/>
              </a:buClr>
              <a:buSzPct val="45000"/>
              <a:buFont typeface="Wingdings" charset="2"/>
              <a:buChar char=""/>
            </a:pPr>
            <a:r>
              <a:rPr lang="en-US" sz="2800" b="0" strike="noStrike" spc="-1">
                <a:solidFill>
                  <a:srgbClr val="000000"/>
                </a:solidFill>
                <a:latin typeface="Times New Roman"/>
                <a:ea typeface="Calibri"/>
              </a:rPr>
              <a:t>Designing the system using UML diagrams.</a:t>
            </a:r>
            <a:endParaRPr lang="en-US" sz="2800" b="0" strike="noStrike" spc="-1">
              <a:latin typeface="Arial"/>
            </a:endParaRPr>
          </a:p>
          <a:p>
            <a:pPr marL="457200" indent="-228600" algn="just">
              <a:lnSpc>
                <a:spcPct val="150000"/>
              </a:lnSpc>
              <a:spcAft>
                <a:spcPts val="1001"/>
              </a:spcAft>
              <a:buClr>
                <a:srgbClr val="000000"/>
              </a:buClr>
              <a:buSzPct val="45000"/>
              <a:buFont typeface="Wingdings" charset="2"/>
              <a:buChar char=""/>
            </a:pPr>
            <a:r>
              <a:rPr lang="en-US" sz="2800" b="0" strike="noStrike" spc="-1">
                <a:solidFill>
                  <a:srgbClr val="000000"/>
                </a:solidFill>
                <a:latin typeface="Times New Roman"/>
                <a:ea typeface="Calibri"/>
              </a:rPr>
              <a:t>Developing the system using agile software development model.</a:t>
            </a:r>
            <a:endParaRPr lang="en-US" sz="2800" b="0" strike="noStrike" spc="-1">
              <a:latin typeface="Arial"/>
            </a:endParaRPr>
          </a:p>
          <a:p>
            <a:pPr marL="457200" indent="-228600" algn="just">
              <a:lnSpc>
                <a:spcPct val="150000"/>
              </a:lnSpc>
              <a:spcAft>
                <a:spcPts val="1001"/>
              </a:spcAft>
              <a:buClr>
                <a:srgbClr val="000000"/>
              </a:buClr>
              <a:buSzPct val="45000"/>
              <a:buFont typeface="Wingdings" charset="2"/>
              <a:buChar char=""/>
            </a:pPr>
            <a:r>
              <a:rPr lang="en-US" sz="2800" b="0" strike="noStrike" spc="-1">
                <a:solidFill>
                  <a:srgbClr val="000000"/>
                </a:solidFill>
                <a:latin typeface="Times New Roman"/>
                <a:ea typeface="Calibri"/>
              </a:rPr>
              <a:t>Implementing a prototype system using PHP, Javascript, Java as programming languages, MySQL for database, and Visual Studio Code IDE.</a:t>
            </a:r>
            <a:endParaRPr lang="en-US" sz="2800" b="0" strike="noStrike" spc="-1">
              <a:latin typeface="Arial"/>
            </a:endParaRPr>
          </a:p>
          <a:p>
            <a:pPr>
              <a:lnSpc>
                <a:spcPct val="115000"/>
              </a:lnSpc>
              <a:spcAft>
                <a:spcPts val="1001"/>
              </a:spcAft>
            </a:pPr>
            <a:r>
              <a:rPr lang="en-US" sz="2800" b="0" strike="noStrike" spc="-1">
                <a:solidFill>
                  <a:srgbClr val="000000"/>
                </a:solidFill>
                <a:latin typeface="Times New Roman"/>
                <a:ea typeface="Calibri"/>
              </a:rPr>
              <a:t>The system development methodology employed is the Agile Methodology approach.</a:t>
            </a:r>
            <a:endParaRPr lang="en-US" sz="2800" b="0" strike="noStrike" spc="-1">
              <a:solidFill>
                <a:srgbClr val="000000"/>
              </a:solidFill>
              <a:latin typeface="Calibri"/>
              <a:ea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503640" y="225360"/>
            <a:ext cx="907056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100" b="1" strike="noStrike" spc="-1">
                <a:solidFill>
                  <a:srgbClr val="000000"/>
                </a:solidFill>
                <a:latin typeface="Arial"/>
                <a:ea typeface="DejaVu Sans"/>
              </a:rPr>
              <a:t>PROPOSED ARCHITECTURE</a:t>
            </a:r>
            <a:endParaRPr lang="en-US" sz="3100" b="0" strike="noStrike" spc="-1">
              <a:latin typeface="Arial"/>
            </a:endParaRPr>
          </a:p>
        </p:txBody>
      </p:sp>
      <p:sp>
        <p:nvSpPr>
          <p:cNvPr id="100" name="CustomShape 2"/>
          <p:cNvSpPr/>
          <p:nvPr/>
        </p:nvSpPr>
        <p:spPr>
          <a:xfrm>
            <a:off x="503640" y="1044720"/>
            <a:ext cx="9070560" cy="4166280"/>
          </a:xfrm>
          <a:prstGeom prst="rect">
            <a:avLst/>
          </a:prstGeom>
          <a:noFill/>
          <a:ln>
            <a:noFill/>
          </a:ln>
        </p:spPr>
        <p:style>
          <a:lnRef idx="0">
            <a:scrgbClr r="0" g="0" b="0"/>
          </a:lnRef>
          <a:fillRef idx="0">
            <a:scrgbClr r="0" g="0" b="0"/>
          </a:fillRef>
          <a:effectRef idx="0">
            <a:scrgbClr r="0" g="0" b="0"/>
          </a:effectRef>
          <a:fontRef idx="minor"/>
        </p:style>
      </p:sp>
      <p:pic>
        <p:nvPicPr>
          <p:cNvPr id="101" name="Picture 100"/>
          <p:cNvPicPr/>
          <p:nvPr/>
        </p:nvPicPr>
        <p:blipFill>
          <a:blip r:embed="rId2"/>
          <a:stretch/>
        </p:blipFill>
        <p:spPr>
          <a:xfrm>
            <a:off x="1828800" y="1044720"/>
            <a:ext cx="6760080" cy="4078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503640" y="225360"/>
            <a:ext cx="907056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100" b="1" strike="noStrike" spc="-1">
                <a:solidFill>
                  <a:srgbClr val="000000"/>
                </a:solidFill>
                <a:latin typeface="Arial"/>
                <a:ea typeface="DejaVu Sans"/>
              </a:rPr>
              <a:t>REFERENCES</a:t>
            </a:r>
            <a:endParaRPr lang="en-US" sz="3100" b="0" strike="noStrike" spc="-1">
              <a:latin typeface="Arial"/>
            </a:endParaRPr>
          </a:p>
        </p:txBody>
      </p:sp>
      <p:sp>
        <p:nvSpPr>
          <p:cNvPr id="103" name="CustomShape 2"/>
          <p:cNvSpPr/>
          <p:nvPr/>
        </p:nvSpPr>
        <p:spPr>
          <a:xfrm>
            <a:off x="503640" y="1044720"/>
            <a:ext cx="9070560" cy="4166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10000"/>
          </a:bodyPr>
          <a:lstStyle/>
          <a:p>
            <a:pPr>
              <a:lnSpc>
                <a:spcPct val="115000"/>
              </a:lnSpc>
              <a:spcAft>
                <a:spcPts val="1001"/>
              </a:spcAft>
            </a:pPr>
            <a:r>
              <a:rPr lang="en-US" sz="1800" b="0" strike="noStrike" spc="-1">
                <a:solidFill>
                  <a:srgbClr val="000000"/>
                </a:solidFill>
                <a:latin typeface="Times New Roman"/>
                <a:ea typeface="Calibri"/>
              </a:rPr>
              <a:t>Archana, M., &amp; Durga, S. (2016). Online Crime Reporting System. </a:t>
            </a:r>
            <a:r>
              <a:rPr lang="en-US" sz="1800" b="0" i="1" strike="noStrike" spc="-1">
                <a:solidFill>
                  <a:srgbClr val="000000"/>
                </a:solidFill>
                <a:latin typeface="Times New Roman"/>
                <a:ea typeface="Calibri"/>
              </a:rPr>
              <a:t>International Journal Of 		Advanced 				     	Networking &amp; Applications (IJANA) , 1</a:t>
            </a:r>
            <a:r>
              <a:rPr lang="en-US" sz="1800" b="0" strike="noStrike" spc="-1">
                <a:solidFill>
                  <a:srgbClr val="000000"/>
                </a:solidFill>
                <a:latin typeface="Times New Roman"/>
                <a:ea typeface="Calibri"/>
              </a:rPr>
              <a:t> (1), 297-299.</a:t>
            </a:r>
            <a:endParaRPr lang="en-US" sz="1800" b="0" strike="noStrike" spc="-1">
              <a:latin typeface="Arial"/>
            </a:endParaRPr>
          </a:p>
          <a:p>
            <a:pPr>
              <a:lnSpc>
                <a:spcPct val="115000"/>
              </a:lnSpc>
              <a:spcAft>
                <a:spcPts val="1001"/>
              </a:spcAft>
            </a:pPr>
            <a:endParaRPr lang="en-US" sz="1800" b="0" strike="noStrike" spc="-1">
              <a:latin typeface="Arial"/>
            </a:endParaRPr>
          </a:p>
          <a:p>
            <a:pPr>
              <a:lnSpc>
                <a:spcPct val="115000"/>
              </a:lnSpc>
              <a:spcAft>
                <a:spcPts val="1001"/>
              </a:spcAft>
            </a:pPr>
            <a:r>
              <a:rPr lang="en-US" sz="1800" b="0" strike="noStrike" spc="-1">
                <a:solidFill>
                  <a:srgbClr val="000000"/>
                </a:solidFill>
                <a:latin typeface="Times New Roman"/>
                <a:ea typeface="Calibri"/>
              </a:rPr>
              <a:t>Jimoh, R., Ojulari, K., &amp; Enikuomehin, O. (2014). A Scalable Online Crime Reporting System. 	</a:t>
            </a:r>
            <a:r>
              <a:rPr lang="en-US" sz="1800" b="0" i="1" strike="noStrike" spc="-1">
                <a:solidFill>
                  <a:srgbClr val="000000"/>
                </a:solidFill>
                <a:latin typeface="Times New Roman"/>
                <a:ea typeface="Calibri"/>
              </a:rPr>
              <a:t>African 			      	Journal of Computing &amp; ICT , 7</a:t>
            </a:r>
            <a:r>
              <a:rPr lang="en-US" sz="1800" b="0" strike="noStrike" spc="-1">
                <a:solidFill>
                  <a:srgbClr val="000000"/>
                </a:solidFill>
                <a:latin typeface="Times New Roman"/>
                <a:ea typeface="Calibri"/>
              </a:rPr>
              <a:t> (1), 11-20.</a:t>
            </a:r>
            <a:endParaRPr lang="en-US" sz="1800" b="0" strike="noStrike" spc="-1">
              <a:latin typeface="Arial"/>
            </a:endParaRPr>
          </a:p>
          <a:p>
            <a:pPr>
              <a:lnSpc>
                <a:spcPct val="115000"/>
              </a:lnSpc>
              <a:spcAft>
                <a:spcPts val="1001"/>
              </a:spcAft>
            </a:pPr>
            <a:endParaRPr lang="en-US" sz="1800" b="0" strike="noStrike" spc="-1">
              <a:latin typeface="Arial"/>
            </a:endParaRPr>
          </a:p>
          <a:p>
            <a:pPr>
              <a:lnSpc>
                <a:spcPct val="115000"/>
              </a:lnSpc>
              <a:spcAft>
                <a:spcPts val="1001"/>
              </a:spcAft>
            </a:pPr>
            <a:r>
              <a:rPr lang="en-US" sz="1800" b="0" strike="noStrike" spc="-1">
                <a:solidFill>
                  <a:srgbClr val="000000"/>
                </a:solidFill>
                <a:latin typeface="Times New Roman"/>
                <a:ea typeface="Calibri"/>
              </a:rPr>
              <a:t>Selvakani, S., Vasumathi, K., &amp; Harikaran, M. (2019). Web Based Online Crime Reporting 		System using 				    	Asp.Net. </a:t>
            </a:r>
            <a:r>
              <a:rPr lang="en-US" sz="1800" b="0" i="1" strike="noStrike" spc="-1">
                <a:solidFill>
                  <a:srgbClr val="000000"/>
                </a:solidFill>
                <a:latin typeface="Times New Roman"/>
                <a:ea typeface="Calibri"/>
              </a:rPr>
              <a:t>International Journal of Innovative Technology and Exploring 		Engineering (IJITEE) , 8</a:t>
            </a:r>
            <a:r>
              <a:rPr lang="en-US" sz="1800" b="0" strike="noStrike" spc="-1">
                <a:solidFill>
                  <a:srgbClr val="000000"/>
                </a:solidFill>
                <a:latin typeface="Times New Roman"/>
                <a:ea typeface="Calibri"/>
              </a:rPr>
              <a:t> (10), 	2278-3075.</a:t>
            </a:r>
            <a:endParaRPr lang="en-US" sz="1800" b="0" strike="noStrike" spc="-1">
              <a:latin typeface="Arial"/>
            </a:endParaRPr>
          </a:p>
          <a:p>
            <a:pPr>
              <a:lnSpc>
                <a:spcPct val="115000"/>
              </a:lnSpc>
              <a:spcAft>
                <a:spcPts val="1001"/>
              </a:spcAft>
            </a:pPr>
            <a:endParaRPr lang="en-US" sz="1800" b="0" strike="noStrike" spc="-1">
              <a:latin typeface="Arial"/>
            </a:endParaRPr>
          </a:p>
          <a:p>
            <a:pPr>
              <a:lnSpc>
                <a:spcPct val="115000"/>
              </a:lnSpc>
              <a:spcAft>
                <a:spcPts val="1001"/>
              </a:spcAft>
            </a:pPr>
            <a:r>
              <a:rPr lang="en-US" sz="1800" b="0" strike="noStrike" spc="-1">
                <a:solidFill>
                  <a:srgbClr val="000000"/>
                </a:solidFill>
                <a:latin typeface="Times New Roman"/>
                <a:ea typeface="Calibri"/>
              </a:rPr>
              <a:t>Yugandhar, P., &amp; Muni, A. (2018). Online Crime Reporting System. </a:t>
            </a:r>
            <a:r>
              <a:rPr lang="en-US" sz="1800" b="0" i="1" strike="noStrike" spc="-1">
                <a:solidFill>
                  <a:srgbClr val="000000"/>
                </a:solidFill>
                <a:latin typeface="Times New Roman"/>
                <a:ea typeface="Calibri"/>
              </a:rPr>
              <a:t>Journal Of Innovative 		Research In 					     	Technology , 4</a:t>
            </a:r>
            <a:r>
              <a:rPr lang="en-US" sz="1800" b="0" strike="noStrike" spc="-1">
                <a:solidFill>
                  <a:srgbClr val="000000"/>
                </a:solidFill>
                <a:latin typeface="Times New Roman"/>
                <a:ea typeface="Calibri"/>
              </a:rPr>
              <a:t> (11), 1745-1748.</a:t>
            </a:r>
            <a:endParaRPr lang="en-US" sz="1800" b="0" strike="noStrike" spc="-1">
              <a:latin typeface="Arial"/>
            </a:endParaRPr>
          </a:p>
          <a:p>
            <a:pPr algn="just">
              <a:lnSpc>
                <a:spcPct val="115000"/>
              </a:lnSpc>
              <a:spcAft>
                <a:spcPts val="1001"/>
              </a:spcAft>
            </a:pP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503640" y="225360"/>
            <a:ext cx="9070560" cy="945720"/>
          </a:xfrm>
          <a:prstGeom prst="rect">
            <a:avLst/>
          </a:prstGeom>
          <a:noFill/>
          <a:ln>
            <a:noFill/>
          </a:ln>
        </p:spPr>
        <p:style>
          <a:lnRef idx="0">
            <a:scrgbClr r="0" g="0" b="0"/>
          </a:lnRef>
          <a:fillRef idx="0">
            <a:scrgbClr r="0" g="0" b="0"/>
          </a:fillRef>
          <a:effectRef idx="0">
            <a:scrgbClr r="0" g="0" b="0"/>
          </a:effectRef>
          <a:fontRef idx="minor"/>
        </p:style>
      </p:sp>
      <p:sp>
        <p:nvSpPr>
          <p:cNvPr id="105" name="CustomShape 2"/>
          <p:cNvSpPr/>
          <p:nvPr/>
        </p:nvSpPr>
        <p:spPr>
          <a:xfrm>
            <a:off x="503640" y="1044720"/>
            <a:ext cx="9070560" cy="4166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gn="ctr">
              <a:lnSpc>
                <a:spcPct val="150000"/>
              </a:lnSpc>
              <a:spcAft>
                <a:spcPts val="1001"/>
              </a:spcAft>
            </a:pPr>
            <a:endParaRPr lang="en-US" sz="1800" b="0" strike="noStrike" spc="-1">
              <a:latin typeface="Arial"/>
            </a:endParaRPr>
          </a:p>
          <a:p>
            <a:pPr algn="ctr">
              <a:lnSpc>
                <a:spcPct val="150000"/>
              </a:lnSpc>
              <a:spcAft>
                <a:spcPts val="1001"/>
              </a:spcAft>
            </a:pPr>
            <a:r>
              <a:rPr lang="en-US" sz="6000" b="0" strike="noStrike" spc="-1">
                <a:solidFill>
                  <a:srgbClr val="000000"/>
                </a:solidFill>
                <a:latin typeface="Times New Roman"/>
                <a:ea typeface="Calibri"/>
              </a:rPr>
              <a:t>THANKS FOR LISTENING</a:t>
            </a:r>
            <a:endParaRPr lang="en-US" sz="6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503640" y="225360"/>
            <a:ext cx="907056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100" b="1" strike="noStrike" spc="-1">
                <a:solidFill>
                  <a:srgbClr val="000000"/>
                </a:solidFill>
                <a:latin typeface="Arial"/>
                <a:ea typeface="DejaVu Sans"/>
              </a:rPr>
              <a:t>OUTLINE</a:t>
            </a:r>
            <a:endParaRPr lang="en-US" sz="3100" b="0" strike="noStrike" spc="-1">
              <a:latin typeface="Arial"/>
            </a:endParaRPr>
          </a:p>
        </p:txBody>
      </p:sp>
      <p:sp>
        <p:nvSpPr>
          <p:cNvPr id="80" name="CustomShape 2"/>
          <p:cNvSpPr/>
          <p:nvPr/>
        </p:nvSpPr>
        <p:spPr>
          <a:xfrm>
            <a:off x="503640" y="1179360"/>
            <a:ext cx="9070560" cy="32871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marL="432000" indent="-322920">
              <a:lnSpc>
                <a:spcPct val="100000"/>
              </a:lnSpc>
              <a:spcBef>
                <a:spcPts val="1057"/>
              </a:spcBef>
              <a:buClr>
                <a:srgbClr val="000000"/>
              </a:buClr>
              <a:buSzPct val="45000"/>
              <a:buFont typeface="Wingdings" charset="2"/>
              <a:buChar char=""/>
            </a:pPr>
            <a:r>
              <a:rPr lang="en-US" sz="2400" b="0" strike="noStrike" spc="-1">
                <a:solidFill>
                  <a:srgbClr val="000000"/>
                </a:solidFill>
                <a:latin typeface="Arial"/>
                <a:ea typeface="DejaVu Sans"/>
              </a:rPr>
              <a:t>INTRODUCTION</a:t>
            </a:r>
            <a:endParaRPr lang="en-US" sz="2400" b="0" strike="noStrike" spc="-1">
              <a:latin typeface="Arial"/>
            </a:endParaRPr>
          </a:p>
          <a:p>
            <a:pPr marL="432000" indent="-322920">
              <a:lnSpc>
                <a:spcPct val="100000"/>
              </a:lnSpc>
              <a:spcBef>
                <a:spcPts val="1057"/>
              </a:spcBef>
              <a:buClr>
                <a:srgbClr val="000000"/>
              </a:buClr>
              <a:buSzPct val="45000"/>
              <a:buFont typeface="Wingdings" charset="2"/>
              <a:buChar char=""/>
            </a:pPr>
            <a:r>
              <a:rPr lang="en-US" sz="2400" b="0" strike="noStrike" spc="-1">
                <a:solidFill>
                  <a:srgbClr val="000000"/>
                </a:solidFill>
                <a:latin typeface="Arial"/>
                <a:ea typeface="DejaVu Sans"/>
              </a:rPr>
              <a:t>STATEMENT OF THE PROBLEM</a:t>
            </a:r>
            <a:endParaRPr lang="en-US" sz="2400" b="0" strike="noStrike" spc="-1">
              <a:latin typeface="Arial"/>
            </a:endParaRPr>
          </a:p>
          <a:p>
            <a:pPr marL="432000" indent="-322920">
              <a:lnSpc>
                <a:spcPct val="100000"/>
              </a:lnSpc>
              <a:spcBef>
                <a:spcPts val="1057"/>
              </a:spcBef>
              <a:buClr>
                <a:srgbClr val="000000"/>
              </a:buClr>
              <a:buSzPct val="45000"/>
              <a:buFont typeface="Wingdings" charset="2"/>
              <a:buChar char=""/>
            </a:pPr>
            <a:r>
              <a:rPr lang="en-US" sz="2400" b="0" strike="noStrike" spc="-1">
                <a:solidFill>
                  <a:srgbClr val="000000"/>
                </a:solidFill>
                <a:latin typeface="Arial"/>
                <a:ea typeface="DejaVu Sans"/>
              </a:rPr>
              <a:t>AIM AND OBJECTIVES</a:t>
            </a:r>
            <a:endParaRPr lang="en-US" sz="2400" b="0" strike="noStrike" spc="-1">
              <a:latin typeface="Arial"/>
            </a:endParaRPr>
          </a:p>
          <a:p>
            <a:pPr marL="432000" indent="-322920">
              <a:lnSpc>
                <a:spcPct val="100000"/>
              </a:lnSpc>
              <a:spcBef>
                <a:spcPts val="1057"/>
              </a:spcBef>
              <a:buClr>
                <a:srgbClr val="000000"/>
              </a:buClr>
              <a:buSzPct val="45000"/>
              <a:buFont typeface="Wingdings" charset="2"/>
              <a:buChar char=""/>
            </a:pPr>
            <a:r>
              <a:rPr lang="en-US" sz="2400" b="0" strike="noStrike" spc="-1">
                <a:solidFill>
                  <a:srgbClr val="000000"/>
                </a:solidFill>
                <a:latin typeface="Arial"/>
                <a:ea typeface="DejaVu Sans"/>
              </a:rPr>
              <a:t>RELATED LITERATURE</a:t>
            </a:r>
            <a:endParaRPr lang="en-US" sz="2400" b="0" strike="noStrike" spc="-1">
              <a:latin typeface="Arial"/>
            </a:endParaRPr>
          </a:p>
          <a:p>
            <a:pPr marL="432000" indent="-322920">
              <a:lnSpc>
                <a:spcPct val="100000"/>
              </a:lnSpc>
              <a:spcBef>
                <a:spcPts val="1057"/>
              </a:spcBef>
              <a:buClr>
                <a:srgbClr val="000000"/>
              </a:buClr>
              <a:buSzPct val="45000"/>
              <a:buFont typeface="Wingdings" charset="2"/>
              <a:buChar char=""/>
            </a:pPr>
            <a:r>
              <a:rPr lang="en-US" sz="2400" b="0" strike="noStrike" spc="-1">
                <a:solidFill>
                  <a:srgbClr val="000000"/>
                </a:solidFill>
                <a:latin typeface="Arial"/>
                <a:ea typeface="DejaVu Sans"/>
              </a:rPr>
              <a:t>EXISTING SYSTEM</a:t>
            </a:r>
            <a:endParaRPr lang="en-US" sz="2400" b="0" strike="noStrike" spc="-1">
              <a:latin typeface="Arial"/>
            </a:endParaRPr>
          </a:p>
          <a:p>
            <a:pPr marL="432000" indent="-322920">
              <a:lnSpc>
                <a:spcPct val="100000"/>
              </a:lnSpc>
              <a:spcBef>
                <a:spcPts val="1057"/>
              </a:spcBef>
              <a:buClr>
                <a:srgbClr val="000000"/>
              </a:buClr>
              <a:buSzPct val="45000"/>
              <a:buFont typeface="Wingdings" charset="2"/>
              <a:buChar char=""/>
            </a:pPr>
            <a:r>
              <a:rPr lang="en-US" sz="2400" b="0" strike="noStrike" spc="-1">
                <a:solidFill>
                  <a:srgbClr val="000000"/>
                </a:solidFill>
                <a:latin typeface="Arial"/>
                <a:ea typeface="DejaVu Sans"/>
              </a:rPr>
              <a:t>RESEARCH METHODOLOGY</a:t>
            </a:r>
            <a:endParaRPr lang="en-US" sz="2400" b="0" strike="noStrike" spc="-1">
              <a:latin typeface="Arial"/>
            </a:endParaRPr>
          </a:p>
          <a:p>
            <a:pPr marL="432000" indent="-322920">
              <a:lnSpc>
                <a:spcPct val="100000"/>
              </a:lnSpc>
              <a:spcBef>
                <a:spcPts val="1057"/>
              </a:spcBef>
              <a:buClr>
                <a:srgbClr val="000000"/>
              </a:buClr>
              <a:buSzPct val="45000"/>
              <a:buFont typeface="Wingdings" charset="2"/>
              <a:buChar char=""/>
            </a:pPr>
            <a:r>
              <a:rPr lang="en-US" sz="2400" b="0" strike="noStrike" spc="-1">
                <a:solidFill>
                  <a:srgbClr val="000000"/>
                </a:solidFill>
                <a:latin typeface="Arial"/>
                <a:ea typeface="DejaVu Sans"/>
              </a:rPr>
              <a:t>PROPOSED ARCHITECTURE</a:t>
            </a:r>
            <a:endParaRPr lang="en-US" sz="2400" b="0" strike="noStrike" spc="-1">
              <a:latin typeface="Arial"/>
            </a:endParaRPr>
          </a:p>
          <a:p>
            <a:pPr marL="432000" indent="-322920">
              <a:lnSpc>
                <a:spcPct val="100000"/>
              </a:lnSpc>
              <a:spcBef>
                <a:spcPts val="1057"/>
              </a:spcBef>
              <a:buClr>
                <a:srgbClr val="000000"/>
              </a:buClr>
              <a:buSzPct val="45000"/>
              <a:buFont typeface="Wingdings" charset="2"/>
              <a:buChar char=""/>
            </a:pPr>
            <a:r>
              <a:rPr lang="en-US" sz="2400" b="0" strike="noStrike" spc="-1">
                <a:solidFill>
                  <a:srgbClr val="000000"/>
                </a:solidFill>
                <a:latin typeface="Arial"/>
                <a:ea typeface="DejaVu Sans"/>
              </a:rPr>
              <a:t>REFERENCES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503640" y="225360"/>
            <a:ext cx="907056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100" b="1" strike="noStrike" spc="-1">
                <a:solidFill>
                  <a:srgbClr val="000000"/>
                </a:solidFill>
                <a:latin typeface="Arial"/>
                <a:ea typeface="DejaVu Sans"/>
              </a:rPr>
              <a:t>INTRODUCTION</a:t>
            </a:r>
            <a:endParaRPr lang="en-US" sz="3100" b="0" strike="noStrike" spc="-1">
              <a:latin typeface="Arial"/>
            </a:endParaRPr>
          </a:p>
        </p:txBody>
      </p:sp>
      <p:sp>
        <p:nvSpPr>
          <p:cNvPr id="82" name="CustomShape 2"/>
          <p:cNvSpPr/>
          <p:nvPr/>
        </p:nvSpPr>
        <p:spPr>
          <a:xfrm>
            <a:off x="503640" y="1044720"/>
            <a:ext cx="9070560" cy="4166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62500" lnSpcReduction="20000"/>
          </a:bodyPr>
          <a:lstStyle/>
          <a:p>
            <a:pPr marL="432000" indent="-322920" algn="just">
              <a:lnSpc>
                <a:spcPct val="150000"/>
              </a:lnSpc>
              <a:spcAft>
                <a:spcPts val="1001"/>
              </a:spcAft>
              <a:buClr>
                <a:srgbClr val="000000"/>
              </a:buClr>
              <a:buSzPct val="45000"/>
              <a:buFont typeface="Wingdings" charset="2"/>
              <a:buChar char=""/>
            </a:pPr>
            <a:r>
              <a:rPr lang="en-US" sz="3200" b="0" strike="noStrike" spc="-1">
                <a:solidFill>
                  <a:srgbClr val="000000"/>
                </a:solidFill>
                <a:latin typeface="Times New Roman"/>
                <a:ea typeface="Calibri"/>
              </a:rPr>
              <a:t>Crime can be described as an offense (or criminal offense), an act that is harmful not only to some individual but also to a community, society or the state ("a public wrong"). </a:t>
            </a:r>
            <a:endParaRPr lang="en-US" sz="3200" b="0" strike="noStrike" spc="-1">
              <a:latin typeface="Arial"/>
            </a:endParaRPr>
          </a:p>
          <a:p>
            <a:pPr marL="432000" indent="-322920" algn="just">
              <a:lnSpc>
                <a:spcPct val="150000"/>
              </a:lnSpc>
              <a:spcAft>
                <a:spcPts val="1001"/>
              </a:spcAft>
              <a:buClr>
                <a:srgbClr val="000000"/>
              </a:buClr>
              <a:buSzPct val="45000"/>
              <a:buFont typeface="Wingdings" charset="2"/>
              <a:buChar char=""/>
            </a:pPr>
            <a:r>
              <a:rPr lang="en-US" sz="3200" b="0" strike="noStrike" spc="-1">
                <a:solidFill>
                  <a:srgbClr val="000000"/>
                </a:solidFill>
                <a:latin typeface="Times New Roman"/>
                <a:ea typeface="Calibri"/>
              </a:rPr>
              <a:t>An ideal society is governed by laws and regulations that are collectively agreed upon and measurable consequences that will be meted out for any member of the society that is found culpable to have floated any specific component of the legal infrastructure.</a:t>
            </a:r>
            <a:endParaRPr lang="en-US" sz="3200" b="0" strike="noStrike" spc="-1">
              <a:latin typeface="Arial"/>
            </a:endParaRPr>
          </a:p>
          <a:p>
            <a:pPr marL="432000" indent="-322920" algn="just">
              <a:lnSpc>
                <a:spcPct val="150000"/>
              </a:lnSpc>
              <a:spcAft>
                <a:spcPts val="1001"/>
              </a:spcAft>
              <a:buClr>
                <a:srgbClr val="000000"/>
              </a:buClr>
              <a:buSzPct val="45000"/>
              <a:buFont typeface="Wingdings" charset="2"/>
              <a:buChar char=""/>
            </a:pPr>
            <a:r>
              <a:rPr lang="en-US" sz="3200" b="0" strike="noStrike" spc="-1">
                <a:solidFill>
                  <a:srgbClr val="000000"/>
                </a:solidFill>
                <a:latin typeface="Times New Roman"/>
                <a:ea typeface="Calibri"/>
              </a:rPr>
              <a:t>The hunt to control the rate of crime and breakdown of law and order increases each day.</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503640" y="225360"/>
            <a:ext cx="907056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100" b="1" strike="noStrike" spc="-1">
                <a:solidFill>
                  <a:srgbClr val="000000"/>
                </a:solidFill>
                <a:latin typeface="Arial"/>
                <a:ea typeface="DejaVu Sans"/>
              </a:rPr>
              <a:t>INTRODUCTION CONTINUE...</a:t>
            </a:r>
            <a:endParaRPr lang="en-US" sz="3100" b="0" strike="noStrike" spc="-1">
              <a:latin typeface="Arial"/>
            </a:endParaRPr>
          </a:p>
        </p:txBody>
      </p:sp>
      <p:sp>
        <p:nvSpPr>
          <p:cNvPr id="84" name="CustomShape 2"/>
          <p:cNvSpPr/>
          <p:nvPr/>
        </p:nvSpPr>
        <p:spPr>
          <a:xfrm>
            <a:off x="503640" y="1044720"/>
            <a:ext cx="9070560" cy="4166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marL="432000" indent="-322920">
              <a:lnSpc>
                <a:spcPct val="150000"/>
              </a:lnSpc>
              <a:spcAft>
                <a:spcPts val="1009"/>
              </a:spcAft>
              <a:buClr>
                <a:srgbClr val="000000"/>
              </a:buClr>
              <a:buSzPct val="45000"/>
              <a:buFont typeface="Wingdings" charset="2"/>
              <a:buChar char=""/>
            </a:pPr>
            <a:r>
              <a:rPr lang="en-US" sz="2580" b="0" strike="noStrike" spc="-1">
                <a:solidFill>
                  <a:srgbClr val="000000"/>
                </a:solidFill>
                <a:latin typeface="Times New Roman"/>
                <a:ea typeface="Calibri"/>
              </a:rPr>
              <a:t>Members of the society have several responsibilities to the government of which such include reporting any incidence of breakdown of law and order to the appropriate civil and security agency. </a:t>
            </a:r>
            <a:endParaRPr lang="en-US" sz="2580" b="0" strike="noStrike" spc="-1">
              <a:latin typeface="Arial"/>
            </a:endParaRPr>
          </a:p>
          <a:p>
            <a:pPr marL="432000" indent="-322920">
              <a:lnSpc>
                <a:spcPct val="150000"/>
              </a:lnSpc>
              <a:spcAft>
                <a:spcPts val="1009"/>
              </a:spcAft>
              <a:buClr>
                <a:srgbClr val="000000"/>
              </a:buClr>
              <a:buSzPct val="45000"/>
              <a:buFont typeface="Wingdings" charset="2"/>
              <a:buChar char=""/>
            </a:pPr>
            <a:r>
              <a:rPr lang="en-US" sz="2580" b="0" strike="noStrike" spc="-1">
                <a:solidFill>
                  <a:srgbClr val="000000"/>
                </a:solidFill>
                <a:latin typeface="Times New Roman"/>
                <a:ea typeface="Calibri"/>
              </a:rPr>
              <a:t>Until lately, the process of reporting a crime case is tedious as it is manually done. However, the introduction of technology has set a new front of opportunities of leveraging on the assorted benefits of information technology to crime reporting. </a:t>
            </a:r>
            <a:endParaRPr lang="en-US" sz="258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503640" y="225360"/>
            <a:ext cx="907056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100" b="1" strike="noStrike" spc="-1">
                <a:solidFill>
                  <a:srgbClr val="000000"/>
                </a:solidFill>
                <a:latin typeface="Arial"/>
                <a:ea typeface="DejaVu Sans"/>
              </a:rPr>
              <a:t>STATEMENT OF THE PROBLEM</a:t>
            </a:r>
            <a:endParaRPr lang="en-US" sz="3100" b="0" strike="noStrike" spc="-1">
              <a:latin typeface="Arial"/>
            </a:endParaRPr>
          </a:p>
        </p:txBody>
      </p:sp>
      <p:sp>
        <p:nvSpPr>
          <p:cNvPr id="86" name="CustomShape 2"/>
          <p:cNvSpPr/>
          <p:nvPr/>
        </p:nvSpPr>
        <p:spPr>
          <a:xfrm>
            <a:off x="503640" y="1044720"/>
            <a:ext cx="9070560" cy="4166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62500" lnSpcReduction="20000"/>
          </a:bodyPr>
          <a:lstStyle/>
          <a:p>
            <a:pPr marL="432000" indent="-322920" algn="just">
              <a:lnSpc>
                <a:spcPct val="150000"/>
              </a:lnSpc>
              <a:spcAft>
                <a:spcPts val="1001"/>
              </a:spcAft>
              <a:buClr>
                <a:srgbClr val="000000"/>
              </a:buClr>
              <a:buSzPct val="45000"/>
              <a:buFont typeface="Wingdings" charset="2"/>
              <a:buChar char=""/>
            </a:pPr>
            <a:r>
              <a:rPr lang="en-US" sz="2500" b="0" strike="noStrike" spc="-1">
                <a:solidFill>
                  <a:srgbClr val="000000"/>
                </a:solidFill>
                <a:latin typeface="Times New Roman"/>
                <a:ea typeface="Calibri"/>
              </a:rPr>
              <a:t>Crime and illegal human activities have always been part of the society and are being committed in various locality including tertiary institutions. </a:t>
            </a:r>
            <a:endParaRPr lang="en-US" sz="2500" b="0" strike="noStrike" spc="-1">
              <a:latin typeface="Arial"/>
            </a:endParaRPr>
          </a:p>
          <a:p>
            <a:pPr marL="432000" indent="-322920" algn="just">
              <a:lnSpc>
                <a:spcPct val="150000"/>
              </a:lnSpc>
              <a:spcAft>
                <a:spcPts val="1001"/>
              </a:spcAft>
              <a:buClr>
                <a:srgbClr val="000000"/>
              </a:buClr>
              <a:buSzPct val="45000"/>
              <a:buFont typeface="Wingdings" charset="2"/>
              <a:buChar char=""/>
            </a:pPr>
            <a:r>
              <a:rPr lang="en-US" sz="2500" b="0" strike="noStrike" spc="-1">
                <a:solidFill>
                  <a:srgbClr val="000000"/>
                </a:solidFill>
                <a:latin typeface="Times New Roman"/>
                <a:ea typeface="Calibri"/>
              </a:rPr>
              <a:t>These crimes are being committed every day and which most of these crimes committed were unreported to the authorities because of the fear of getting involved, costs and time incurred in traveling to police stations that are situated far from their homes and workplaces, lengthen processes involve in laying crime incident statement at the station and also at times language barrier.</a:t>
            </a:r>
            <a:endParaRPr lang="en-US" sz="2500" b="0" strike="noStrike" spc="-1">
              <a:latin typeface="Arial"/>
            </a:endParaRPr>
          </a:p>
          <a:p>
            <a:pPr marL="432000" indent="-322920" algn="just">
              <a:lnSpc>
                <a:spcPct val="150000"/>
              </a:lnSpc>
              <a:spcAft>
                <a:spcPts val="1001"/>
              </a:spcAft>
              <a:buClr>
                <a:srgbClr val="000000"/>
              </a:buClr>
              <a:buSzPct val="45000"/>
              <a:buFont typeface="Wingdings" charset="2"/>
              <a:buChar char=""/>
            </a:pPr>
            <a:r>
              <a:rPr lang="en-US" sz="2500" b="0" strike="noStrike" spc="-1">
                <a:solidFill>
                  <a:srgbClr val="000000"/>
                </a:solidFill>
                <a:latin typeface="Times New Roman"/>
                <a:ea typeface="Calibri"/>
              </a:rPr>
              <a:t>However, considering school environment, many crime incidents are not being reported to the school authority because of fear of intimidation, time, and or who to report to. </a:t>
            </a:r>
            <a:endParaRPr lang="en-US" sz="2500" b="0" strike="noStrike" spc="-1">
              <a:latin typeface="Arial"/>
            </a:endParaRPr>
          </a:p>
          <a:p>
            <a:pPr marL="432000" indent="-322920" algn="just">
              <a:lnSpc>
                <a:spcPct val="150000"/>
              </a:lnSpc>
              <a:spcAft>
                <a:spcPts val="1001"/>
              </a:spcAft>
              <a:buClr>
                <a:srgbClr val="000000"/>
              </a:buClr>
              <a:buSzPct val="45000"/>
              <a:buFont typeface="Wingdings" charset="2"/>
              <a:buChar char=""/>
            </a:pPr>
            <a:r>
              <a:rPr lang="en-US" sz="2500" b="0" strike="noStrike" spc="-1">
                <a:solidFill>
                  <a:srgbClr val="000000"/>
                </a:solidFill>
                <a:latin typeface="Times New Roman"/>
                <a:ea typeface="Calibri"/>
              </a:rPr>
              <a:t>It is essential to have well organized and widely available method for reporting criminal activities to the relevant authorities and support for quick response units. </a:t>
            </a:r>
            <a:endParaRPr lang="en-US" sz="2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503640" y="225360"/>
            <a:ext cx="907056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100" b="1" strike="noStrike" spc="-1">
                <a:solidFill>
                  <a:srgbClr val="000000"/>
                </a:solidFill>
                <a:latin typeface="Arial"/>
                <a:ea typeface="DejaVu Sans"/>
              </a:rPr>
              <a:t>AIM AND OBJECTIVES</a:t>
            </a:r>
            <a:endParaRPr lang="en-US" sz="3100" b="0" strike="noStrike" spc="-1">
              <a:latin typeface="Arial"/>
            </a:endParaRPr>
          </a:p>
        </p:txBody>
      </p:sp>
      <p:sp>
        <p:nvSpPr>
          <p:cNvPr id="88" name="CustomShape 2"/>
          <p:cNvSpPr/>
          <p:nvPr/>
        </p:nvSpPr>
        <p:spPr>
          <a:xfrm>
            <a:off x="503640" y="1044720"/>
            <a:ext cx="9070560" cy="4166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7500" lnSpcReduction="20000"/>
          </a:bodyPr>
          <a:lstStyle/>
          <a:p>
            <a:pPr algn="just">
              <a:lnSpc>
                <a:spcPct val="150000"/>
              </a:lnSpc>
              <a:spcAft>
                <a:spcPts val="1001"/>
              </a:spcAft>
            </a:pPr>
            <a:r>
              <a:rPr lang="en-US" sz="2500" b="0" strike="noStrike" spc="-1">
                <a:solidFill>
                  <a:srgbClr val="000000"/>
                </a:solidFill>
                <a:latin typeface="Times New Roman"/>
                <a:ea typeface="Calibri"/>
              </a:rPr>
              <a:t>The aim of this research work is to develop an Online Crime Reporting Management System that will be easily accessible to people to report crime and any illegal actives within one’s locality.</a:t>
            </a:r>
            <a:endParaRPr lang="en-US" sz="2500" b="0" strike="noStrike" spc="-1">
              <a:latin typeface="Arial"/>
            </a:endParaRPr>
          </a:p>
          <a:p>
            <a:pPr algn="just">
              <a:lnSpc>
                <a:spcPct val="150000"/>
              </a:lnSpc>
              <a:spcAft>
                <a:spcPts val="1001"/>
              </a:spcAft>
            </a:pPr>
            <a:r>
              <a:rPr lang="en-US" sz="2500" b="0" strike="noStrike" spc="-1">
                <a:solidFill>
                  <a:srgbClr val="000000"/>
                </a:solidFill>
                <a:latin typeface="Times New Roman"/>
                <a:ea typeface="Calibri"/>
              </a:rPr>
              <a:t>The objectives are as follows:</a:t>
            </a:r>
            <a:endParaRPr lang="en-US" sz="2500" b="0" strike="noStrike" spc="-1">
              <a:latin typeface="Arial"/>
            </a:endParaRPr>
          </a:p>
          <a:p>
            <a:pPr marL="457200" indent="-227520" algn="just">
              <a:lnSpc>
                <a:spcPct val="150000"/>
              </a:lnSpc>
              <a:spcAft>
                <a:spcPts val="1766"/>
              </a:spcAft>
              <a:buClr>
                <a:srgbClr val="000000"/>
              </a:buClr>
              <a:buFont typeface="StarSymbol"/>
              <a:buAutoNum type="alphaLcParenR"/>
            </a:pPr>
            <a:r>
              <a:rPr lang="en-US" sz="2500" b="0" strike="noStrike" spc="-1">
                <a:solidFill>
                  <a:srgbClr val="000000"/>
                </a:solidFill>
                <a:latin typeface="Times New Roman"/>
                <a:ea typeface="Calibri"/>
              </a:rPr>
              <a:t>To design a system that is easily accessible by the people for making crime report. </a:t>
            </a:r>
            <a:endParaRPr lang="en-US" sz="2500" b="0" strike="noStrike" spc="-1">
              <a:latin typeface="Arial"/>
            </a:endParaRPr>
          </a:p>
          <a:p>
            <a:pPr marL="457200" indent="-227520" algn="just">
              <a:lnSpc>
                <a:spcPct val="150000"/>
              </a:lnSpc>
              <a:spcAft>
                <a:spcPts val="1766"/>
              </a:spcAft>
              <a:buClr>
                <a:srgbClr val="000000"/>
              </a:buClr>
              <a:buFont typeface="StarSymbol"/>
              <a:buAutoNum type="alphaLcParenR"/>
            </a:pPr>
            <a:r>
              <a:rPr lang="en-US" sz="2500" b="0" strike="noStrike" spc="-1">
                <a:solidFill>
                  <a:srgbClr val="000000"/>
                </a:solidFill>
                <a:latin typeface="Times New Roman"/>
                <a:ea typeface="Calibri"/>
              </a:rPr>
              <a:t>To design a database for proper safekeeping of data (crime record)</a:t>
            </a:r>
            <a:endParaRPr lang="en-US" sz="2500" b="0" strike="noStrike" spc="-1">
              <a:latin typeface="Arial"/>
            </a:endParaRPr>
          </a:p>
          <a:p>
            <a:pPr marL="457200" indent="-227520" algn="just">
              <a:lnSpc>
                <a:spcPct val="150000"/>
              </a:lnSpc>
              <a:spcAft>
                <a:spcPts val="1766"/>
              </a:spcAft>
              <a:buClr>
                <a:srgbClr val="000000"/>
              </a:buClr>
              <a:buFont typeface="StarSymbol"/>
              <a:buAutoNum type="alphaLcParenR"/>
            </a:pPr>
            <a:r>
              <a:rPr lang="en-US" sz="2500" b="0" strike="noStrike" spc="-1">
                <a:solidFill>
                  <a:srgbClr val="000000"/>
                </a:solidFill>
                <a:latin typeface="Times New Roman"/>
                <a:ea typeface="Calibri"/>
              </a:rPr>
              <a:t>To develop a prototype system using PHP programming language and MySQL as database.</a:t>
            </a:r>
            <a:endParaRPr lang="en-US" sz="2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503640" y="225360"/>
            <a:ext cx="907056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100" b="1" strike="noStrike" spc="-1">
                <a:solidFill>
                  <a:srgbClr val="000000"/>
                </a:solidFill>
                <a:latin typeface="Arial"/>
                <a:ea typeface="DejaVu Sans"/>
              </a:rPr>
              <a:t>RELATED LITERATURE</a:t>
            </a:r>
            <a:endParaRPr lang="en-US" sz="3100" b="0" strike="noStrike" spc="-1">
              <a:latin typeface="Arial"/>
            </a:endParaRPr>
          </a:p>
        </p:txBody>
      </p:sp>
      <p:graphicFrame>
        <p:nvGraphicFramePr>
          <p:cNvPr id="90" name="Table 2"/>
          <p:cNvGraphicFramePr/>
          <p:nvPr/>
        </p:nvGraphicFramePr>
        <p:xfrm>
          <a:off x="503640" y="1044720"/>
          <a:ext cx="9189000" cy="4823460"/>
        </p:xfrm>
        <a:graphic>
          <a:graphicData uri="http://schemas.openxmlformats.org/drawingml/2006/table">
            <a:tbl>
              <a:tblPr/>
              <a:tblGrid>
                <a:gridCol w="2341800">
                  <a:extLst>
                    <a:ext uri="{9D8B030D-6E8A-4147-A177-3AD203B41FA5}">
                      <a16:colId xmlns:a16="http://schemas.microsoft.com/office/drawing/2014/main" val="20000"/>
                    </a:ext>
                  </a:extLst>
                </a:gridCol>
                <a:gridCol w="4181040">
                  <a:extLst>
                    <a:ext uri="{9D8B030D-6E8A-4147-A177-3AD203B41FA5}">
                      <a16:colId xmlns:a16="http://schemas.microsoft.com/office/drawing/2014/main" val="20001"/>
                    </a:ext>
                  </a:extLst>
                </a:gridCol>
                <a:gridCol w="2666160">
                  <a:extLst>
                    <a:ext uri="{9D8B030D-6E8A-4147-A177-3AD203B41FA5}">
                      <a16:colId xmlns:a16="http://schemas.microsoft.com/office/drawing/2014/main" val="20002"/>
                    </a:ext>
                  </a:extLst>
                </a:gridCol>
              </a:tblGrid>
              <a:tr h="347760">
                <a:tc>
                  <a:txBody>
                    <a:bodyPr/>
                    <a:lstStyle/>
                    <a:p>
                      <a:pPr algn="ctr">
                        <a:lnSpc>
                          <a:spcPct val="100000"/>
                        </a:lnSpc>
                      </a:pPr>
                      <a:r>
                        <a:rPr lang="en-US" sz="1800" b="1" strike="noStrike" spc="-1">
                          <a:latin typeface="Arial"/>
                        </a:rPr>
                        <a:t>AUTHOR/YEAR</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en-US" sz="1800" b="1" strike="noStrike" spc="-1">
                          <a:latin typeface="Times New Roman"/>
                        </a:rPr>
                        <a:t>WHAT THEY DID</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en-US" sz="1800" b="1" strike="noStrike" spc="-1">
                          <a:latin typeface="Arial"/>
                        </a:rPr>
                        <a:t>LIMITATIONS</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258280">
                <a:tc>
                  <a:txBody>
                    <a:bodyPr/>
                    <a:lstStyle/>
                    <a:p>
                      <a:pPr>
                        <a:lnSpc>
                          <a:spcPct val="150000"/>
                        </a:lnSpc>
                      </a:pPr>
                      <a:r>
                        <a:rPr lang="en-US" sz="1700" b="0" strike="noStrike" spc="-1">
                          <a:latin typeface="Times New Roman"/>
                          <a:ea typeface="Times New Roman"/>
                        </a:rPr>
                        <a:t>Jimoh R. </a:t>
                      </a:r>
                      <a:r>
                        <a:rPr lang="en-US" sz="1700" b="0" i="1" strike="noStrike" spc="-1">
                          <a:latin typeface="Times New Roman"/>
                          <a:ea typeface="Times New Roman"/>
                        </a:rPr>
                        <a:t> et al. </a:t>
                      </a:r>
                      <a:r>
                        <a:rPr lang="en-US" sz="1700" b="0" strike="noStrike" spc="-1">
                          <a:latin typeface="Times New Roman"/>
                          <a:ea typeface="Times New Roman"/>
                        </a:rPr>
                        <a:t> (2014)</a:t>
                      </a:r>
                      <a:endParaRPr lang="en-US" sz="17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50000"/>
                        </a:lnSpc>
                        <a:spcAft>
                          <a:spcPts val="1001"/>
                        </a:spcAft>
                      </a:pPr>
                      <a:r>
                        <a:rPr lang="en-US" sz="1700" b="0" strike="noStrike" spc="-1">
                          <a:latin typeface="Times New Roman"/>
                        </a:rPr>
                        <a:t>In a research entitle “A Scalable Online Crime Reporting System” the authors developed a system that consists of three functional modules: a data capture module, a report management and control module, and a data utilization module.</a:t>
                      </a:r>
                      <a:endParaRPr lang="en-US" sz="17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50000"/>
                        </a:lnSpc>
                      </a:pPr>
                      <a:r>
                        <a:rPr lang="en-US" sz="1700" b="0" strike="noStrike" spc="-1">
                          <a:latin typeface="Times New Roman"/>
                          <a:ea typeface="Calibri"/>
                        </a:rPr>
                        <a:t>The system was not tailored towards accessibility (mobile version), awareness and improvement on the usage</a:t>
                      </a:r>
                      <a:endParaRPr lang="en-US" sz="17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1897200">
                <a:tc>
                  <a:txBody>
                    <a:bodyPr/>
                    <a:lstStyle/>
                    <a:p>
                      <a:pPr>
                        <a:lnSpc>
                          <a:spcPct val="150000"/>
                        </a:lnSpc>
                      </a:pPr>
                      <a:r>
                        <a:rPr lang="en-US" sz="1600" b="0" strike="noStrike" spc="-1">
                          <a:latin typeface="Times New Roman"/>
                          <a:ea typeface="Calibri"/>
                        </a:rPr>
                        <a:t>Archana M.  &amp; Durga S, (2016)</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50000"/>
                        </a:lnSpc>
                      </a:pPr>
                      <a:r>
                        <a:rPr lang="en-US" sz="1700" b="0" strike="noStrike" spc="-1">
                          <a:latin typeface="Times New Roman"/>
                          <a:ea typeface="Noto Sans CJK SC"/>
                        </a:rPr>
                        <a:t>Proposed an </a:t>
                      </a:r>
                      <a:r>
                        <a:rPr lang="en-US" sz="1700" b="0" strike="noStrike" spc="-1">
                          <a:latin typeface="Times New Roman"/>
                          <a:ea typeface="Times New Roman"/>
                        </a:rPr>
                        <a:t>Online Crime Reporting System that manage criminal details in a centralized database and provide solution for public to give complaint through online. </a:t>
                      </a:r>
                      <a:endParaRPr lang="en-US" sz="1700" b="0" strike="noStrike" spc="-1">
                        <a:latin typeface="Arial"/>
                      </a:endParaRPr>
                    </a:p>
                    <a:p>
                      <a:pPr>
                        <a:lnSpc>
                          <a:spcPct val="150000"/>
                        </a:lnSpc>
                      </a:pPr>
                      <a:endParaRPr lang="en-US" sz="17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50000"/>
                        </a:lnSpc>
                        <a:spcAft>
                          <a:spcPts val="1001"/>
                        </a:spcAft>
                      </a:pPr>
                      <a:r>
                        <a:rPr lang="en-US" sz="1600" b="0" strike="noStrike" spc="-1">
                          <a:latin typeface="Times New Roman"/>
                          <a:ea typeface="Times New Roman"/>
                        </a:rPr>
                        <a:t>The system did not implement the QR code scan for the privacy of the user while downloading the FIR details.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503640" y="225360"/>
            <a:ext cx="907056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100" b="1" strike="noStrike" spc="-1">
                <a:solidFill>
                  <a:srgbClr val="000000"/>
                </a:solidFill>
                <a:latin typeface="Arial"/>
                <a:ea typeface="DejaVu Sans"/>
              </a:rPr>
              <a:t>RELATED LITERATURE CONTINUE...</a:t>
            </a:r>
            <a:endParaRPr lang="en-US" sz="3100" b="0" strike="noStrike" spc="-1">
              <a:latin typeface="Arial"/>
            </a:endParaRPr>
          </a:p>
        </p:txBody>
      </p:sp>
      <p:graphicFrame>
        <p:nvGraphicFramePr>
          <p:cNvPr id="92" name="Table 2"/>
          <p:cNvGraphicFramePr/>
          <p:nvPr/>
        </p:nvGraphicFramePr>
        <p:xfrm>
          <a:off x="91440" y="1044720"/>
          <a:ext cx="9783720" cy="4823460"/>
        </p:xfrm>
        <a:graphic>
          <a:graphicData uri="http://schemas.openxmlformats.org/drawingml/2006/table">
            <a:tbl>
              <a:tblPr/>
              <a:tblGrid>
                <a:gridCol w="2493000">
                  <a:extLst>
                    <a:ext uri="{9D8B030D-6E8A-4147-A177-3AD203B41FA5}">
                      <a16:colId xmlns:a16="http://schemas.microsoft.com/office/drawing/2014/main" val="20000"/>
                    </a:ext>
                  </a:extLst>
                </a:gridCol>
                <a:gridCol w="4451040">
                  <a:extLst>
                    <a:ext uri="{9D8B030D-6E8A-4147-A177-3AD203B41FA5}">
                      <a16:colId xmlns:a16="http://schemas.microsoft.com/office/drawing/2014/main" val="20001"/>
                    </a:ext>
                  </a:extLst>
                </a:gridCol>
                <a:gridCol w="2839680">
                  <a:extLst>
                    <a:ext uri="{9D8B030D-6E8A-4147-A177-3AD203B41FA5}">
                      <a16:colId xmlns:a16="http://schemas.microsoft.com/office/drawing/2014/main" val="20002"/>
                    </a:ext>
                  </a:extLst>
                </a:gridCol>
              </a:tblGrid>
              <a:tr h="347760">
                <a:tc>
                  <a:txBody>
                    <a:bodyPr/>
                    <a:lstStyle/>
                    <a:p>
                      <a:pPr algn="ctr">
                        <a:lnSpc>
                          <a:spcPct val="100000"/>
                        </a:lnSpc>
                      </a:pPr>
                      <a:r>
                        <a:rPr lang="en-US" sz="1800" b="1" strike="noStrike" spc="-1">
                          <a:latin typeface="Arial"/>
                        </a:rPr>
                        <a:t>AUTHOR/YEAR</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en-US" sz="1800" b="1" strike="noStrike" spc="-1">
                          <a:latin typeface="Times New Roman"/>
                        </a:rPr>
                        <a:t>WHAT THEY DID</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en-US" sz="1800" b="1" strike="noStrike" spc="-1">
                          <a:latin typeface="Arial"/>
                        </a:rPr>
                        <a:t>LIMITATIONS</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258280">
                <a:tc>
                  <a:txBody>
                    <a:bodyPr/>
                    <a:lstStyle/>
                    <a:p>
                      <a:pPr>
                        <a:lnSpc>
                          <a:spcPct val="150000"/>
                        </a:lnSpc>
                      </a:pPr>
                      <a:r>
                        <a:rPr lang="en-US" sz="1700" b="0" strike="noStrike" spc="-1">
                          <a:latin typeface="Times New Roman"/>
                        </a:rPr>
                        <a:t>Yugandhar P. &amp;  Muni B. Archana (2018)</a:t>
                      </a:r>
                      <a:endParaRPr lang="en-US" sz="17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just">
                        <a:lnSpc>
                          <a:spcPct val="150000"/>
                        </a:lnSpc>
                        <a:spcAft>
                          <a:spcPts val="1001"/>
                        </a:spcAft>
                      </a:pPr>
                      <a:r>
                        <a:rPr lang="en-US" sz="1700" b="0" strike="noStrike" spc="-1">
                          <a:latin typeface="Times New Roman"/>
                        </a:rPr>
                        <a:t>Developed a software that provides facility for reporting online crimes, complaints, missing persons, show criminal details. The software was developed with modular approach.</a:t>
                      </a:r>
                      <a:endParaRPr lang="en-US" sz="17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50000"/>
                        </a:lnSpc>
                      </a:pPr>
                      <a:r>
                        <a:rPr lang="en-US" sz="1700" b="0" strike="noStrike" spc="-1">
                          <a:latin typeface="Times New Roman"/>
                          <a:ea typeface="Calibri"/>
                        </a:rPr>
                        <a:t>The system was not user-friendly. Also Multilingual support can be provided  so that it can be understandable by the person of any Language.</a:t>
                      </a:r>
                      <a:endParaRPr lang="en-US" sz="17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1897200">
                <a:tc>
                  <a:txBody>
                    <a:bodyPr/>
                    <a:lstStyle/>
                    <a:p>
                      <a:pPr>
                        <a:lnSpc>
                          <a:spcPct val="150000"/>
                        </a:lnSpc>
                      </a:pPr>
                      <a:r>
                        <a:rPr lang="en-US" sz="1700" b="0" strike="noStrike" spc="-1">
                          <a:latin typeface="Times New Roman"/>
                        </a:rPr>
                        <a:t>Selvakani S. </a:t>
                      </a:r>
                      <a:r>
                        <a:rPr lang="en-US" sz="1700" b="0" i="1" strike="noStrike" spc="-1">
                          <a:latin typeface="Times New Roman"/>
                        </a:rPr>
                        <a:t> et al </a:t>
                      </a:r>
                      <a:r>
                        <a:rPr lang="en-US" sz="1700" b="0" strike="noStrike" spc="-1">
                          <a:latin typeface="Times New Roman"/>
                        </a:rPr>
                        <a:t>(2019)</a:t>
                      </a:r>
                      <a:endParaRPr lang="en-US" sz="1700" b="0" strike="noStrike" spc="-1">
                        <a:latin typeface="Arial"/>
                      </a:endParaRPr>
                    </a:p>
                    <a:p>
                      <a:pPr>
                        <a:lnSpc>
                          <a:spcPct val="150000"/>
                        </a:lnSpc>
                        <a:spcAft>
                          <a:spcPts val="1001"/>
                        </a:spcAft>
                      </a:pPr>
                      <a:r>
                        <a:rPr lang="en-US" sz="1700" b="0" strike="noStrike" spc="-1">
                          <a:latin typeface="Times New Roman"/>
                        </a:rPr>
                        <a:t> </a:t>
                      </a:r>
                      <a:endParaRPr lang="en-US" sz="17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50000"/>
                        </a:lnSpc>
                      </a:pPr>
                      <a:r>
                        <a:rPr lang="en-US" sz="1700" b="0" strike="noStrike" spc="-1">
                          <a:latin typeface="Times New Roman"/>
                          <a:ea typeface="Times New Roman"/>
                        </a:rPr>
                        <a:t>The authors developed a framework comprises of three useful modules: </a:t>
                      </a:r>
                      <a:endParaRPr lang="en-US" sz="1700" b="0" strike="noStrike" spc="-1">
                        <a:latin typeface="Arial"/>
                      </a:endParaRPr>
                    </a:p>
                    <a:p>
                      <a:pPr>
                        <a:lnSpc>
                          <a:spcPct val="150000"/>
                        </a:lnSpc>
                      </a:pPr>
                      <a:r>
                        <a:rPr lang="en-US" sz="1700" b="0" strike="noStrike" spc="-1">
                          <a:latin typeface="Times New Roman"/>
                          <a:ea typeface="Times New Roman"/>
                        </a:rPr>
                        <a:t>1. an information catch module</a:t>
                      </a:r>
                      <a:endParaRPr lang="en-US" sz="1700" b="0" strike="noStrike" spc="-1">
                        <a:latin typeface="Arial"/>
                      </a:endParaRPr>
                    </a:p>
                    <a:p>
                      <a:pPr>
                        <a:lnSpc>
                          <a:spcPct val="150000"/>
                        </a:lnSpc>
                      </a:pPr>
                      <a:r>
                        <a:rPr lang="en-US" sz="1700" b="0" strike="noStrike" spc="-1">
                          <a:latin typeface="Times New Roman"/>
                          <a:ea typeface="Times New Roman"/>
                        </a:rPr>
                        <a:t>2. A report the board and control module </a:t>
                      </a:r>
                      <a:endParaRPr lang="en-US" sz="1700" b="0" strike="noStrike" spc="-1">
                        <a:latin typeface="Arial"/>
                      </a:endParaRPr>
                    </a:p>
                    <a:p>
                      <a:pPr>
                        <a:lnSpc>
                          <a:spcPct val="150000"/>
                        </a:lnSpc>
                      </a:pPr>
                      <a:r>
                        <a:rPr lang="en-US" sz="1700" b="0" strike="noStrike" spc="-1">
                          <a:latin typeface="Times New Roman"/>
                          <a:ea typeface="Times New Roman"/>
                        </a:rPr>
                        <a:t>3. An information usage module. </a:t>
                      </a:r>
                      <a:endParaRPr lang="en-US" sz="17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15000"/>
                        </a:lnSpc>
                        <a:spcAft>
                          <a:spcPts val="1001"/>
                        </a:spcAft>
                      </a:pPr>
                      <a:r>
                        <a:rPr lang="en-US" sz="1700" b="0" strike="noStrike" spc="-1">
                          <a:latin typeface="Times New Roman"/>
                        </a:rPr>
                        <a:t>The system was not custom-made towards availability (portable rendition), mindfulness and enhancement for the utilization.</a:t>
                      </a:r>
                      <a:endParaRPr lang="en-US" sz="17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503640" y="225360"/>
            <a:ext cx="907056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100" b="1" strike="noStrike" spc="-1">
                <a:solidFill>
                  <a:srgbClr val="000000"/>
                </a:solidFill>
                <a:latin typeface="Arial"/>
                <a:ea typeface="DejaVu Sans"/>
              </a:rPr>
              <a:t>EXISTING ARCHITECTURE</a:t>
            </a:r>
            <a:endParaRPr lang="en-US" sz="3100" b="0" strike="noStrike" spc="-1">
              <a:latin typeface="Arial"/>
            </a:endParaRPr>
          </a:p>
        </p:txBody>
      </p:sp>
      <p:sp>
        <p:nvSpPr>
          <p:cNvPr id="94" name="CustomShape 2"/>
          <p:cNvSpPr/>
          <p:nvPr/>
        </p:nvSpPr>
        <p:spPr>
          <a:xfrm>
            <a:off x="503640" y="1044720"/>
            <a:ext cx="9070560" cy="4166280"/>
          </a:xfrm>
          <a:prstGeom prst="rect">
            <a:avLst/>
          </a:prstGeom>
          <a:noFill/>
          <a:ln>
            <a:noFill/>
          </a:ln>
        </p:spPr>
        <p:style>
          <a:lnRef idx="0">
            <a:scrgbClr r="0" g="0" b="0"/>
          </a:lnRef>
          <a:fillRef idx="0">
            <a:scrgbClr r="0" g="0" b="0"/>
          </a:fillRef>
          <a:effectRef idx="0">
            <a:scrgbClr r="0" g="0" b="0"/>
          </a:effectRef>
          <a:fontRef idx="minor"/>
        </p:style>
      </p:sp>
      <p:pic>
        <p:nvPicPr>
          <p:cNvPr id="95" name="Picture 94"/>
          <p:cNvPicPr/>
          <p:nvPr/>
        </p:nvPicPr>
        <p:blipFill>
          <a:blip r:embed="rId2"/>
          <a:stretch/>
        </p:blipFill>
        <p:spPr>
          <a:xfrm>
            <a:off x="3383280" y="1280520"/>
            <a:ext cx="3709440" cy="3657240"/>
          </a:xfrm>
          <a:prstGeom prst="rect">
            <a:avLst/>
          </a:prstGeom>
          <a:ln>
            <a:noFill/>
          </a:ln>
        </p:spPr>
      </p:pic>
      <p:sp>
        <p:nvSpPr>
          <p:cNvPr id="96" name="TextShape 3"/>
          <p:cNvSpPr txBox="1"/>
          <p:nvPr/>
        </p:nvSpPr>
        <p:spPr>
          <a:xfrm>
            <a:off x="1828800" y="5057640"/>
            <a:ext cx="6583680" cy="428760"/>
          </a:xfrm>
          <a:prstGeom prst="rect">
            <a:avLst/>
          </a:prstGeom>
          <a:noFill/>
          <a:ln>
            <a:noFill/>
          </a:ln>
        </p:spPr>
        <p:txBody>
          <a:bodyPr lIns="90000" tIns="45000" rIns="90000" bIns="45000"/>
          <a:lstStyle/>
          <a:p>
            <a:pPr algn="ctr">
              <a:lnSpc>
                <a:spcPct val="150000"/>
              </a:lnSpc>
              <a:spcAft>
                <a:spcPts val="1001"/>
              </a:spcAft>
            </a:pPr>
            <a:r>
              <a:rPr lang="en-US" sz="1600" b="0" strike="noStrike" spc="-1">
                <a:latin typeface="Times New Roman"/>
              </a:rPr>
              <a:t>Architecture of the existing system</a:t>
            </a:r>
            <a:r>
              <a:rPr lang="en-US" sz="1600" b="0" strike="noStrike" spc="-1">
                <a:latin typeface="Times New Roman"/>
                <a:ea typeface="Calibri"/>
              </a:rPr>
              <a:t> (</a:t>
            </a:r>
            <a:r>
              <a:rPr lang="en-US" sz="1600" b="0" strike="noStrike" spc="-1">
                <a:latin typeface="Times New Roman"/>
                <a:ea typeface="Times New Roman"/>
              </a:rPr>
              <a:t>Jimoh R. </a:t>
            </a:r>
            <a:r>
              <a:rPr lang="en-US" sz="1600" b="0" i="1" strike="noStrike" spc="-1">
                <a:latin typeface="Times New Roman"/>
                <a:ea typeface="Times New Roman"/>
              </a:rPr>
              <a:t> et al.</a:t>
            </a:r>
            <a:r>
              <a:rPr lang="en-US" sz="1600" b="0" strike="noStrike" spc="-1">
                <a:latin typeface="Times New Roman"/>
                <a:ea typeface="Times New Roman"/>
              </a:rPr>
              <a:t>, </a:t>
            </a:r>
            <a:r>
              <a:rPr lang="en-US" sz="1600" b="0" strike="noStrike" spc="-1">
                <a:latin typeface="Times New Roman"/>
              </a:rPr>
              <a:t>2014</a:t>
            </a:r>
            <a:r>
              <a:rPr lang="en-US" sz="1600" b="0" strike="noStrike" spc="-1">
                <a:solidFill>
                  <a:srgbClr val="000000"/>
                </a:solidFill>
                <a:latin typeface="Times New Roman"/>
                <a:ea typeface="Calibri"/>
              </a:rPr>
              <a:t>)</a:t>
            </a:r>
            <a:endParaRPr lang="en-US" sz="1600" b="0" strike="noStrike" spc="-1">
              <a:latin typeface="Times New Roman"/>
              <a:ea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598</TotalTime>
  <Words>869</Words>
  <Application>Microsoft Office PowerPoint</Application>
  <PresentationFormat>Custom</PresentationFormat>
  <Paragraphs>79</Paragraphs>
  <Slides>13</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Calibri</vt:lpstr>
      <vt:lpstr>DejaVu Sans</vt:lpstr>
      <vt:lpstr>Noto Sans CJK SC</vt:lpstr>
      <vt:lpstr>StarSymbol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Blueprint Plans</dc:title>
  <dc:subject/>
  <dc:creator/>
  <dc:description/>
  <cp:lastModifiedBy>Oluwatessy</cp:lastModifiedBy>
  <cp:revision>96</cp:revision>
  <dcterms:created xsi:type="dcterms:W3CDTF">2020-10-06T09:18:57Z</dcterms:created>
  <dcterms:modified xsi:type="dcterms:W3CDTF">2020-10-21T08:46:22Z</dcterms:modified>
  <dc:language>en-US</dc:language>
</cp:coreProperties>
</file>