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183A5A68-0FD7-46F1-9D6E-B0FC2A49F842}" type="datetimeFigureOut">
              <a:rPr lang="en-US" smtClean="0"/>
              <a:t>13-Nov-20</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DDB96072-F2B5-4A8A-AB87-2430921B51B8}" type="slidenum">
              <a:rPr lang="en-US" smtClean="0"/>
              <a:t>‹#›</a:t>
            </a:fld>
            <a:endParaRPr lang="en-US"/>
          </a:p>
        </p:txBody>
      </p:sp>
    </p:spTree>
    <p:extLst>
      <p:ext uri="{BB962C8B-B14F-4D97-AF65-F5344CB8AC3E}">
        <p14:creationId xmlns:p14="http://schemas.microsoft.com/office/powerpoint/2010/main" val="1915508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543D59D-2402-4252-A68E-0AF45345ED2F}" type="datetimeFigureOut">
              <a:rPr lang="en-US" smtClean="0"/>
              <a:t>13-Nov-20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7B0EF0E-8878-476C-ABAC-7018228E083E}" type="slidenum">
              <a:rPr lang="en-US" smtClean="0"/>
              <a:t>‹#›</a:t>
            </a:fld>
            <a:endParaRPr lang="en-US"/>
          </a:p>
        </p:txBody>
      </p:sp>
    </p:spTree>
    <p:extLst>
      <p:ext uri="{BB962C8B-B14F-4D97-AF65-F5344CB8AC3E}">
        <p14:creationId xmlns:p14="http://schemas.microsoft.com/office/powerpoint/2010/main" val="1965695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B0EF0E-8878-476C-ABAC-7018228E083E}" type="slidenum">
              <a:rPr lang="en-US" smtClean="0"/>
              <a:t>2</a:t>
            </a:fld>
            <a:endParaRPr lang="en-US"/>
          </a:p>
        </p:txBody>
      </p:sp>
    </p:spTree>
    <p:extLst>
      <p:ext uri="{BB962C8B-B14F-4D97-AF65-F5344CB8AC3E}">
        <p14:creationId xmlns:p14="http://schemas.microsoft.com/office/powerpoint/2010/main" val="2451518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B0EF0E-8878-476C-ABAC-7018228E083E}" type="slidenum">
              <a:rPr lang="en-US" smtClean="0"/>
              <a:t>3</a:t>
            </a:fld>
            <a:endParaRPr lang="en-US"/>
          </a:p>
        </p:txBody>
      </p:sp>
    </p:spTree>
    <p:extLst>
      <p:ext uri="{BB962C8B-B14F-4D97-AF65-F5344CB8AC3E}">
        <p14:creationId xmlns:p14="http://schemas.microsoft.com/office/powerpoint/2010/main" val="185634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CustomShape 1"/>
          <p:cNvSpPr/>
          <p:nvPr/>
        </p:nvSpPr>
        <p:spPr>
          <a:xfrm>
            <a:off x="503640" y="809640"/>
            <a:ext cx="9069480" cy="129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1" strike="noStrike" spc="-1" dirty="0">
                <a:latin typeface="Arial"/>
                <a:ea typeface="DejaVu Sans"/>
              </a:rPr>
              <a:t>DEVELOPMENT OF AN ONLINE CRIME REPORTING SYSTEM </a:t>
            </a:r>
            <a:endParaRPr lang="en-US" sz="3200" b="0" strike="noStrike" spc="-1" dirty="0">
              <a:latin typeface="Arial"/>
            </a:endParaRPr>
          </a:p>
        </p:txBody>
      </p:sp>
      <p:sp>
        <p:nvSpPr>
          <p:cNvPr id="77" name="CustomShape 2"/>
          <p:cNvSpPr/>
          <p:nvPr/>
        </p:nvSpPr>
        <p:spPr>
          <a:xfrm>
            <a:off x="503640" y="2375640"/>
            <a:ext cx="9069480" cy="275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0" strike="noStrike" spc="-1" dirty="0">
                <a:latin typeface="Arial"/>
                <a:ea typeface="DejaVu Sans"/>
              </a:rPr>
              <a:t>PRESENTATION </a:t>
            </a:r>
            <a:endParaRPr lang="en-US" sz="3200" b="0" strike="noStrike" spc="-1" dirty="0">
              <a:latin typeface="Arial"/>
            </a:endParaRPr>
          </a:p>
          <a:p>
            <a:pPr algn="ctr">
              <a:lnSpc>
                <a:spcPct val="100000"/>
              </a:lnSpc>
            </a:pPr>
            <a:endParaRPr lang="en-US" sz="3200" b="0" strike="noStrike" spc="-1" dirty="0">
              <a:latin typeface="Arial"/>
            </a:endParaRPr>
          </a:p>
          <a:p>
            <a:pPr algn="ctr">
              <a:lnSpc>
                <a:spcPct val="100000"/>
              </a:lnSpc>
            </a:pPr>
            <a:r>
              <a:rPr lang="en-US" sz="3200" b="0" strike="noStrike" spc="-1" dirty="0">
                <a:latin typeface="Arial"/>
                <a:ea typeface="DejaVu Sans"/>
              </a:rPr>
              <a:t>BY</a:t>
            </a:r>
            <a:endParaRPr lang="en-US" sz="3200" b="0" strike="noStrike" spc="-1" dirty="0">
              <a:latin typeface="Arial"/>
            </a:endParaRPr>
          </a:p>
          <a:p>
            <a:pPr algn="ctr">
              <a:lnSpc>
                <a:spcPct val="100000"/>
              </a:lnSpc>
            </a:pPr>
            <a:endParaRPr lang="en-US" sz="3200" b="0" strike="noStrike" spc="-1" dirty="0">
              <a:latin typeface="Arial"/>
            </a:endParaRPr>
          </a:p>
          <a:p>
            <a:pPr algn="ctr">
              <a:lnSpc>
                <a:spcPct val="100000"/>
              </a:lnSpc>
            </a:pPr>
            <a:r>
              <a:rPr lang="en-US" sz="3200" b="0" strike="noStrike" spc="-1" dirty="0">
                <a:latin typeface="Arial"/>
                <a:ea typeface="DejaVu Sans"/>
              </a:rPr>
              <a:t>ETUKUDOH, UNWANA THERESA</a:t>
            </a:r>
            <a:endParaRPr lang="en-US" sz="3200" b="0" strike="noStrike" spc="-1" dirty="0">
              <a:latin typeface="Arial"/>
            </a:endParaRPr>
          </a:p>
          <a:p>
            <a:pPr algn="ctr">
              <a:lnSpc>
                <a:spcPct val="100000"/>
              </a:lnSpc>
            </a:pPr>
            <a:r>
              <a:rPr lang="en-US" sz="3200" b="0" i="1" strike="noStrike" spc="-1" dirty="0">
                <a:latin typeface="Arial"/>
                <a:ea typeface="DejaVu Sans"/>
              </a:rPr>
              <a:t>AK15/NAS/CSC/022</a:t>
            </a:r>
            <a:endParaRPr lang="en-US" sz="3200" b="0" strike="noStrike" spc="-1" dirty="0">
              <a:latin typeface="Arial"/>
            </a:endParaRPr>
          </a:p>
        </p:txBody>
      </p:sp>
      <p:sp>
        <p:nvSpPr>
          <p:cNvPr id="78" name="CustomShape 3"/>
          <p:cNvSpPr/>
          <p:nvPr/>
        </p:nvSpPr>
        <p:spPr>
          <a:xfrm>
            <a:off x="5394240" y="5201640"/>
            <a:ext cx="3655800" cy="30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200" b="1" strike="noStrike" spc="-1" dirty="0" smtClean="0">
                <a:latin typeface="Arial"/>
                <a:ea typeface="DejaVu Sans"/>
              </a:rPr>
              <a:t>NOVEMBER</a:t>
            </a:r>
            <a:r>
              <a:rPr lang="en-US" sz="2200" b="1" strike="noStrike" spc="-1" smtClean="0">
                <a:latin typeface="Arial"/>
                <a:ea typeface="DejaVu Sans"/>
              </a:rPr>
              <a:t>, 2020.</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RESEARCH METHODOLOGY</a:t>
            </a:r>
            <a:endParaRPr lang="en-US" sz="3100" b="0" strike="noStrike" spc="-1">
              <a:latin typeface="Arial"/>
            </a:endParaRPr>
          </a:p>
        </p:txBody>
      </p:sp>
      <p:sp>
        <p:nvSpPr>
          <p:cNvPr id="98"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gn="just">
              <a:lnSpc>
                <a:spcPct val="150000"/>
              </a:lnSpc>
              <a:spcAft>
                <a:spcPts val="1001"/>
              </a:spcAft>
            </a:pPr>
            <a:r>
              <a:rPr lang="en-US" sz="2800" b="0" strike="noStrike" spc="-1" dirty="0">
                <a:solidFill>
                  <a:srgbClr val="000000"/>
                </a:solidFill>
                <a:latin typeface="Times New Roman"/>
                <a:ea typeface="Calibri"/>
              </a:rPr>
              <a:t>The research methodology adopted for this research work is the secondary data source collection. The secondary data collection is the collection of an already made data, information obtained from sources like journals, textbook, magazines, internet.  In order to achieve </a:t>
            </a:r>
            <a:r>
              <a:rPr lang="en-US" sz="2800" b="0" strike="noStrike" spc="-1" dirty="0" smtClean="0">
                <a:solidFill>
                  <a:srgbClr val="000000"/>
                </a:solidFill>
                <a:latin typeface="Times New Roman"/>
                <a:ea typeface="Calibri"/>
              </a:rPr>
              <a:t>these </a:t>
            </a:r>
            <a:r>
              <a:rPr lang="en-US" sz="2800" b="0" strike="noStrike" spc="-1" dirty="0">
                <a:solidFill>
                  <a:srgbClr val="000000"/>
                </a:solidFill>
                <a:latin typeface="Times New Roman"/>
                <a:ea typeface="Calibri"/>
              </a:rPr>
              <a:t>research objectives the below procedures will be </a:t>
            </a:r>
            <a:r>
              <a:rPr lang="en-US" sz="2800" b="0" strike="noStrike" spc="-1" dirty="0" smtClean="0">
                <a:solidFill>
                  <a:srgbClr val="000000"/>
                </a:solidFill>
                <a:latin typeface="Times New Roman"/>
                <a:ea typeface="Calibri"/>
              </a:rPr>
              <a:t>followed;</a:t>
            </a:r>
            <a:endParaRPr lang="en-US" sz="2800" b="0" strike="noStrike" spc="-1" dirty="0">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dirty="0">
                <a:solidFill>
                  <a:srgbClr val="000000"/>
                </a:solidFill>
                <a:latin typeface="Times New Roman"/>
                <a:ea typeface="Calibri"/>
              </a:rPr>
              <a:t>Conducting a preliminary study on the existing systems.</a:t>
            </a:r>
            <a:endParaRPr lang="en-US" sz="2800" b="0" strike="noStrike" spc="-1" dirty="0">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dirty="0">
                <a:solidFill>
                  <a:srgbClr val="000000"/>
                </a:solidFill>
                <a:latin typeface="Times New Roman"/>
                <a:ea typeface="Calibri"/>
              </a:rPr>
              <a:t>Designing the system using UML diagrams.</a:t>
            </a:r>
            <a:endParaRPr lang="en-US" sz="2800" b="0" strike="noStrike" spc="-1" dirty="0">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dirty="0">
                <a:solidFill>
                  <a:srgbClr val="000000"/>
                </a:solidFill>
                <a:latin typeface="Times New Roman"/>
                <a:ea typeface="Calibri"/>
              </a:rPr>
              <a:t>Developing the system using agile software development model.</a:t>
            </a:r>
            <a:endParaRPr lang="en-US" sz="2800" b="0" strike="noStrike" spc="-1" dirty="0">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dirty="0">
                <a:solidFill>
                  <a:srgbClr val="000000"/>
                </a:solidFill>
                <a:latin typeface="Times New Roman"/>
                <a:ea typeface="Calibri"/>
              </a:rPr>
              <a:t>Implementing a prototype system using PHP, </a:t>
            </a:r>
            <a:r>
              <a:rPr lang="en-US" sz="2800" b="0" strike="noStrike" spc="-1" dirty="0" err="1">
                <a:solidFill>
                  <a:srgbClr val="000000"/>
                </a:solidFill>
                <a:latin typeface="Times New Roman"/>
                <a:ea typeface="Calibri"/>
              </a:rPr>
              <a:t>Javascript</a:t>
            </a:r>
            <a:r>
              <a:rPr lang="en-US" sz="2800" b="0" strike="noStrike" spc="-1" dirty="0">
                <a:solidFill>
                  <a:srgbClr val="000000"/>
                </a:solidFill>
                <a:latin typeface="Times New Roman"/>
                <a:ea typeface="Calibri"/>
              </a:rPr>
              <a:t>, Java as programming languages, MySQL for database, and Visual Studio Code IDE.</a:t>
            </a:r>
            <a:endParaRPr lang="en-US" sz="2800" b="0" strike="noStrike" spc="-1" dirty="0">
              <a:latin typeface="Arial"/>
            </a:endParaRPr>
          </a:p>
          <a:p>
            <a:pPr>
              <a:lnSpc>
                <a:spcPct val="115000"/>
              </a:lnSpc>
              <a:spcAft>
                <a:spcPts val="1001"/>
              </a:spcAft>
            </a:pPr>
            <a:r>
              <a:rPr lang="en-US" sz="2800" b="0" strike="noStrike" spc="-1" dirty="0">
                <a:solidFill>
                  <a:srgbClr val="000000"/>
                </a:solidFill>
                <a:latin typeface="Times New Roman"/>
                <a:ea typeface="Calibri"/>
              </a:rPr>
              <a:t>The </a:t>
            </a:r>
            <a:r>
              <a:rPr lang="en-US" sz="2800" b="0" strike="noStrike" spc="-1" dirty="0" smtClean="0">
                <a:solidFill>
                  <a:srgbClr val="000000"/>
                </a:solidFill>
                <a:latin typeface="Times New Roman"/>
                <a:ea typeface="Calibri"/>
              </a:rPr>
              <a:t>software </a:t>
            </a:r>
            <a:r>
              <a:rPr lang="en-US" sz="2800" b="0" strike="noStrike" spc="-1" dirty="0">
                <a:solidFill>
                  <a:srgbClr val="000000"/>
                </a:solidFill>
                <a:latin typeface="Times New Roman"/>
                <a:ea typeface="Calibri"/>
              </a:rPr>
              <a:t>development </a:t>
            </a:r>
            <a:r>
              <a:rPr lang="en-US" sz="2800" b="0" strike="noStrike" spc="-1" dirty="0" smtClean="0">
                <a:solidFill>
                  <a:srgbClr val="000000"/>
                </a:solidFill>
                <a:latin typeface="Times New Roman"/>
                <a:ea typeface="Calibri"/>
              </a:rPr>
              <a:t>model </a:t>
            </a:r>
            <a:r>
              <a:rPr lang="en-US" sz="2800" b="0" strike="noStrike" spc="-1" dirty="0">
                <a:solidFill>
                  <a:srgbClr val="000000"/>
                </a:solidFill>
                <a:latin typeface="Times New Roman"/>
                <a:ea typeface="Calibri"/>
              </a:rPr>
              <a:t>employed is the Agile Methodology approach.</a:t>
            </a:r>
            <a:endParaRPr lang="en-US" sz="2800" b="0" strike="noStrike" spc="-1" dirty="0">
              <a:solidFill>
                <a:srgbClr val="000000"/>
              </a:solidFill>
              <a:latin typeface="Calibri"/>
              <a:ea typeface="Calibri"/>
            </a:endParaRPr>
          </a:p>
        </p:txBody>
      </p:sp>
      <p:sp>
        <p:nvSpPr>
          <p:cNvPr id="4" name="TextBox 3"/>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9</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PROPOSED ARCHITECTURE</a:t>
            </a:r>
            <a:endParaRPr lang="en-US" sz="3100" b="0" strike="noStrike" spc="-1">
              <a:latin typeface="Arial"/>
            </a:endParaRPr>
          </a:p>
        </p:txBody>
      </p:sp>
      <p:sp>
        <p:nvSpPr>
          <p:cNvPr id="100"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sp>
      <p:pic>
        <p:nvPicPr>
          <p:cNvPr id="101" name="Picture 100"/>
          <p:cNvPicPr/>
          <p:nvPr/>
        </p:nvPicPr>
        <p:blipFill>
          <a:blip r:embed="rId2"/>
          <a:stretch/>
        </p:blipFill>
        <p:spPr>
          <a:xfrm>
            <a:off x="1828800" y="1044720"/>
            <a:ext cx="6760080" cy="4078080"/>
          </a:xfrm>
          <a:prstGeom prst="rect">
            <a:avLst/>
          </a:prstGeom>
          <a:ln>
            <a:noFill/>
          </a:ln>
        </p:spPr>
      </p:pic>
      <p:sp>
        <p:nvSpPr>
          <p:cNvPr id="5" name="TextBox 4"/>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10</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REFERENCES</a:t>
            </a:r>
            <a:endParaRPr lang="en-US" sz="3100" b="0" strike="noStrike" spc="-1">
              <a:latin typeface="Arial"/>
            </a:endParaRPr>
          </a:p>
        </p:txBody>
      </p:sp>
      <p:sp>
        <p:nvSpPr>
          <p:cNvPr id="103"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defTabSz="403225">
              <a:lnSpc>
                <a:spcPct val="115000"/>
              </a:lnSpc>
              <a:spcAft>
                <a:spcPts val="1001"/>
              </a:spcAft>
            </a:pPr>
            <a:r>
              <a:rPr lang="en-US" sz="1800" b="0" strike="noStrike" spc="-1" dirty="0" err="1">
                <a:solidFill>
                  <a:srgbClr val="000000"/>
                </a:solidFill>
                <a:latin typeface="Times New Roman"/>
                <a:ea typeface="Calibri"/>
              </a:rPr>
              <a:t>Archana</a:t>
            </a:r>
            <a:r>
              <a:rPr lang="en-US" sz="1800" b="0" strike="noStrike" spc="-1" dirty="0">
                <a:solidFill>
                  <a:srgbClr val="000000"/>
                </a:solidFill>
                <a:latin typeface="Times New Roman"/>
                <a:ea typeface="Calibri"/>
              </a:rPr>
              <a:t>, M., &amp; </a:t>
            </a:r>
            <a:r>
              <a:rPr lang="en-US" sz="1800" b="0" strike="noStrike" spc="-1" dirty="0" err="1">
                <a:solidFill>
                  <a:srgbClr val="000000"/>
                </a:solidFill>
                <a:latin typeface="Times New Roman"/>
                <a:ea typeface="Calibri"/>
              </a:rPr>
              <a:t>Durga</a:t>
            </a:r>
            <a:r>
              <a:rPr lang="en-US" sz="1800" b="0" strike="noStrike" spc="-1" dirty="0">
                <a:solidFill>
                  <a:srgbClr val="000000"/>
                </a:solidFill>
                <a:latin typeface="Times New Roman"/>
                <a:ea typeface="Calibri"/>
              </a:rPr>
              <a:t>, S. (2016). Online Crime Reporting System. </a:t>
            </a:r>
            <a:r>
              <a:rPr lang="en-US" sz="1800" b="0" i="1" strike="noStrike" spc="-1" dirty="0">
                <a:solidFill>
                  <a:srgbClr val="000000"/>
                </a:solidFill>
                <a:latin typeface="Times New Roman"/>
                <a:ea typeface="Calibri"/>
              </a:rPr>
              <a:t>International Journal Of </a:t>
            </a:r>
            <a:r>
              <a:rPr lang="en-US" sz="1800" b="0" i="1" strike="noStrike" spc="-1" dirty="0" smtClean="0">
                <a:solidFill>
                  <a:srgbClr val="000000"/>
                </a:solidFill>
                <a:latin typeface="Times New Roman"/>
                <a:ea typeface="Calibri"/>
              </a:rPr>
              <a:t>Advanced 	Networking </a:t>
            </a:r>
            <a:r>
              <a:rPr lang="en-US" sz="1800" b="0" i="1" strike="noStrike" spc="-1" dirty="0">
                <a:solidFill>
                  <a:srgbClr val="000000"/>
                </a:solidFill>
                <a:latin typeface="Times New Roman"/>
                <a:ea typeface="Calibri"/>
              </a:rPr>
              <a:t>&amp; </a:t>
            </a:r>
            <a:r>
              <a:rPr lang="en-US" sz="1800" b="0" i="1" strike="noStrike" spc="-1" dirty="0" smtClean="0">
                <a:solidFill>
                  <a:srgbClr val="000000"/>
                </a:solidFill>
                <a:latin typeface="Times New Roman"/>
                <a:ea typeface="Calibri"/>
              </a:rPr>
              <a:t>	Applications </a:t>
            </a:r>
            <a:r>
              <a:rPr lang="en-US" sz="1800" b="0" i="1" strike="noStrike" spc="-1" dirty="0">
                <a:solidFill>
                  <a:srgbClr val="000000"/>
                </a:solidFill>
                <a:latin typeface="Times New Roman"/>
                <a:ea typeface="Calibri"/>
              </a:rPr>
              <a:t>(IJANA) , 1</a:t>
            </a:r>
            <a:r>
              <a:rPr lang="en-US" sz="1800" b="0" strike="noStrike" spc="-1" dirty="0">
                <a:solidFill>
                  <a:srgbClr val="000000"/>
                </a:solidFill>
                <a:latin typeface="Times New Roman"/>
                <a:ea typeface="Calibri"/>
              </a:rPr>
              <a:t> (1), 297-299.</a:t>
            </a:r>
            <a:endParaRPr lang="en-US" sz="1800" b="0" strike="noStrike" spc="-1" dirty="0">
              <a:latin typeface="Arial"/>
            </a:endParaRPr>
          </a:p>
          <a:p>
            <a:pPr>
              <a:lnSpc>
                <a:spcPct val="115000"/>
              </a:lnSpc>
              <a:spcAft>
                <a:spcPts val="1001"/>
              </a:spcAft>
            </a:pPr>
            <a:endParaRPr lang="en-US" sz="1800" b="0" strike="noStrike" spc="-1" dirty="0">
              <a:latin typeface="Arial"/>
            </a:endParaRPr>
          </a:p>
          <a:p>
            <a:pPr defTabSz="344488">
              <a:lnSpc>
                <a:spcPct val="115000"/>
              </a:lnSpc>
              <a:spcAft>
                <a:spcPts val="1001"/>
              </a:spcAft>
            </a:pPr>
            <a:r>
              <a:rPr lang="en-US" sz="1800" b="0" strike="noStrike" spc="-1" dirty="0" err="1">
                <a:solidFill>
                  <a:srgbClr val="000000"/>
                </a:solidFill>
                <a:latin typeface="Times New Roman"/>
                <a:ea typeface="Calibri"/>
              </a:rPr>
              <a:t>Jimoh</a:t>
            </a:r>
            <a:r>
              <a:rPr lang="en-US" sz="1800" b="0" strike="noStrike" spc="-1" dirty="0">
                <a:solidFill>
                  <a:srgbClr val="000000"/>
                </a:solidFill>
                <a:latin typeface="Times New Roman"/>
                <a:ea typeface="Calibri"/>
              </a:rPr>
              <a:t>, R., </a:t>
            </a:r>
            <a:r>
              <a:rPr lang="en-US" sz="1800" b="0" strike="noStrike" spc="-1" dirty="0" err="1">
                <a:solidFill>
                  <a:srgbClr val="000000"/>
                </a:solidFill>
                <a:latin typeface="Times New Roman"/>
                <a:ea typeface="Calibri"/>
              </a:rPr>
              <a:t>Ojulari</a:t>
            </a:r>
            <a:r>
              <a:rPr lang="en-US" sz="1800" b="0" strike="noStrike" spc="-1" dirty="0">
                <a:solidFill>
                  <a:srgbClr val="000000"/>
                </a:solidFill>
                <a:latin typeface="Times New Roman"/>
                <a:ea typeface="Calibri"/>
              </a:rPr>
              <a:t>, K., &amp; </a:t>
            </a:r>
            <a:r>
              <a:rPr lang="en-US" sz="1800" b="0" strike="noStrike" spc="-1" dirty="0" err="1">
                <a:solidFill>
                  <a:srgbClr val="000000"/>
                </a:solidFill>
                <a:latin typeface="Times New Roman"/>
                <a:ea typeface="Calibri"/>
              </a:rPr>
              <a:t>Enikuomehin</a:t>
            </a:r>
            <a:r>
              <a:rPr lang="en-US" sz="1800" b="0" strike="noStrike" spc="-1" dirty="0">
                <a:solidFill>
                  <a:srgbClr val="000000"/>
                </a:solidFill>
                <a:latin typeface="Times New Roman"/>
                <a:ea typeface="Calibri"/>
              </a:rPr>
              <a:t>, O. (2014). A Scalable Online Crime Reporting System. 	</a:t>
            </a:r>
            <a:r>
              <a:rPr lang="en-US" sz="1800" b="0" i="1" strike="noStrike" spc="-1" dirty="0">
                <a:solidFill>
                  <a:srgbClr val="000000"/>
                </a:solidFill>
                <a:latin typeface="Times New Roman"/>
                <a:ea typeface="Calibri"/>
              </a:rPr>
              <a:t>African </a:t>
            </a:r>
            <a:r>
              <a:rPr lang="en-US" sz="1800" b="0" i="1" strike="noStrike" spc="-1" dirty="0" smtClean="0">
                <a:solidFill>
                  <a:srgbClr val="000000"/>
                </a:solidFill>
                <a:latin typeface="Times New Roman"/>
                <a:ea typeface="Calibri"/>
              </a:rPr>
              <a:t>	Journal of 	Computing </a:t>
            </a:r>
            <a:r>
              <a:rPr lang="en-US" sz="1800" b="0" i="1" strike="noStrike" spc="-1" dirty="0">
                <a:solidFill>
                  <a:srgbClr val="000000"/>
                </a:solidFill>
                <a:latin typeface="Times New Roman"/>
                <a:ea typeface="Calibri"/>
              </a:rPr>
              <a:t>&amp; ICT , 7</a:t>
            </a:r>
            <a:r>
              <a:rPr lang="en-US" sz="1800" b="0" strike="noStrike" spc="-1" dirty="0">
                <a:solidFill>
                  <a:srgbClr val="000000"/>
                </a:solidFill>
                <a:latin typeface="Times New Roman"/>
                <a:ea typeface="Calibri"/>
              </a:rPr>
              <a:t> (1), 11-20.</a:t>
            </a:r>
            <a:endParaRPr lang="en-US" sz="1800" b="0" strike="noStrike" spc="-1" dirty="0">
              <a:latin typeface="Arial"/>
            </a:endParaRPr>
          </a:p>
          <a:p>
            <a:pPr>
              <a:lnSpc>
                <a:spcPct val="115000"/>
              </a:lnSpc>
              <a:spcAft>
                <a:spcPts val="1001"/>
              </a:spcAft>
            </a:pPr>
            <a:endParaRPr lang="en-US" spc="-1" dirty="0">
              <a:latin typeface="Arial"/>
            </a:endParaRPr>
          </a:p>
          <a:p>
            <a:pPr defTabSz="344488">
              <a:lnSpc>
                <a:spcPct val="115000"/>
              </a:lnSpc>
              <a:spcAft>
                <a:spcPts val="1001"/>
              </a:spcAft>
            </a:pPr>
            <a:r>
              <a:rPr lang="en-US" sz="1800" b="0" strike="noStrike" spc="-1" dirty="0" err="1" smtClean="0">
                <a:solidFill>
                  <a:srgbClr val="000000"/>
                </a:solidFill>
                <a:latin typeface="Times New Roman"/>
                <a:ea typeface="Calibri"/>
              </a:rPr>
              <a:t>Selvakani</a:t>
            </a:r>
            <a:r>
              <a:rPr lang="en-US" sz="1800" b="0" strike="noStrike" spc="-1" dirty="0">
                <a:solidFill>
                  <a:srgbClr val="000000"/>
                </a:solidFill>
                <a:latin typeface="Times New Roman"/>
                <a:ea typeface="Calibri"/>
              </a:rPr>
              <a:t>, S., </a:t>
            </a:r>
            <a:r>
              <a:rPr lang="en-US" sz="1800" b="0" strike="noStrike" spc="-1" dirty="0" err="1">
                <a:solidFill>
                  <a:srgbClr val="000000"/>
                </a:solidFill>
                <a:latin typeface="Times New Roman"/>
                <a:ea typeface="Calibri"/>
              </a:rPr>
              <a:t>Vasumathi</a:t>
            </a:r>
            <a:r>
              <a:rPr lang="en-US" sz="1800" b="0" strike="noStrike" spc="-1" dirty="0">
                <a:solidFill>
                  <a:srgbClr val="000000"/>
                </a:solidFill>
                <a:latin typeface="Times New Roman"/>
                <a:ea typeface="Calibri"/>
              </a:rPr>
              <a:t>, K., &amp; </a:t>
            </a:r>
            <a:r>
              <a:rPr lang="en-US" sz="1800" b="0" strike="noStrike" spc="-1" dirty="0" err="1">
                <a:solidFill>
                  <a:srgbClr val="000000"/>
                </a:solidFill>
                <a:latin typeface="Times New Roman"/>
                <a:ea typeface="Calibri"/>
              </a:rPr>
              <a:t>Harikaran</a:t>
            </a:r>
            <a:r>
              <a:rPr lang="en-US" sz="1800" b="0" strike="noStrike" spc="-1" dirty="0">
                <a:solidFill>
                  <a:srgbClr val="000000"/>
                </a:solidFill>
                <a:latin typeface="Times New Roman"/>
                <a:ea typeface="Calibri"/>
              </a:rPr>
              <a:t>, M. (2019). Web Based Online Crime Reporting </a:t>
            </a:r>
            <a:r>
              <a:rPr lang="en-US" sz="1800" b="0" strike="noStrike" spc="-1" dirty="0" smtClean="0">
                <a:solidFill>
                  <a:srgbClr val="000000"/>
                </a:solidFill>
                <a:latin typeface="Times New Roman"/>
                <a:ea typeface="Calibri"/>
              </a:rPr>
              <a:t>System </a:t>
            </a:r>
            <a:r>
              <a:rPr lang="en-US" sz="1800" b="0" strike="noStrike" spc="-1" dirty="0">
                <a:solidFill>
                  <a:srgbClr val="000000"/>
                </a:solidFill>
                <a:latin typeface="Times New Roman"/>
                <a:ea typeface="Calibri"/>
              </a:rPr>
              <a:t>using </a:t>
            </a:r>
            <a:r>
              <a:rPr lang="en-US" spc="-1" dirty="0">
                <a:solidFill>
                  <a:srgbClr val="000000"/>
                </a:solidFill>
                <a:latin typeface="Times New Roman"/>
                <a:ea typeface="Calibri"/>
              </a:rPr>
              <a:t>	</a:t>
            </a:r>
            <a:r>
              <a:rPr lang="en-US" sz="1800" b="0" strike="noStrike" spc="-1" dirty="0" err="1" smtClean="0">
                <a:solidFill>
                  <a:srgbClr val="000000"/>
                </a:solidFill>
                <a:latin typeface="Times New Roman"/>
                <a:ea typeface="Calibri"/>
              </a:rPr>
              <a:t>Asp.Net</a:t>
            </a:r>
            <a:r>
              <a:rPr lang="en-US" sz="1800" b="0" strike="noStrike" spc="-1" dirty="0">
                <a:solidFill>
                  <a:srgbClr val="000000"/>
                </a:solidFill>
                <a:latin typeface="Times New Roman"/>
                <a:ea typeface="Calibri"/>
              </a:rPr>
              <a:t>. </a:t>
            </a:r>
            <a:r>
              <a:rPr lang="en-US" sz="1800" b="0" i="1" strike="noStrike" spc="-1" dirty="0">
                <a:solidFill>
                  <a:srgbClr val="000000"/>
                </a:solidFill>
                <a:latin typeface="Times New Roman"/>
                <a:ea typeface="Calibri"/>
              </a:rPr>
              <a:t>International Journal of Innovative Technology and Exploring </a:t>
            </a:r>
            <a:r>
              <a:rPr lang="en-US" sz="1800" b="0" i="1" strike="noStrike" spc="-1" dirty="0" smtClean="0">
                <a:solidFill>
                  <a:srgbClr val="000000"/>
                </a:solidFill>
                <a:latin typeface="Times New Roman"/>
                <a:ea typeface="Calibri"/>
              </a:rPr>
              <a:t>Engineering </a:t>
            </a:r>
            <a:r>
              <a:rPr lang="en-US" sz="1800" b="0" i="1" strike="noStrike" spc="-1" dirty="0">
                <a:solidFill>
                  <a:srgbClr val="000000"/>
                </a:solidFill>
                <a:latin typeface="Times New Roman"/>
                <a:ea typeface="Calibri"/>
              </a:rPr>
              <a:t>(IJITEE) , </a:t>
            </a:r>
            <a:endParaRPr lang="en-US" sz="1800" b="0" i="1" strike="noStrike" spc="-1" dirty="0" smtClean="0">
              <a:solidFill>
                <a:srgbClr val="000000"/>
              </a:solidFill>
              <a:latin typeface="Times New Roman"/>
              <a:ea typeface="Calibri"/>
            </a:endParaRPr>
          </a:p>
          <a:p>
            <a:pPr defTabSz="344488">
              <a:lnSpc>
                <a:spcPct val="115000"/>
              </a:lnSpc>
              <a:spcAft>
                <a:spcPts val="1001"/>
              </a:spcAft>
            </a:pPr>
            <a:r>
              <a:rPr lang="en-US" i="1" spc="-1" dirty="0">
                <a:solidFill>
                  <a:srgbClr val="000000"/>
                </a:solidFill>
                <a:latin typeface="Times New Roman"/>
                <a:ea typeface="Calibri"/>
              </a:rPr>
              <a:t>	</a:t>
            </a:r>
            <a:r>
              <a:rPr lang="en-US" sz="1800" b="0" i="1" strike="noStrike" spc="-1" dirty="0" smtClean="0">
                <a:solidFill>
                  <a:srgbClr val="000000"/>
                </a:solidFill>
                <a:latin typeface="Times New Roman"/>
                <a:ea typeface="Calibri"/>
              </a:rPr>
              <a:t>8</a:t>
            </a:r>
            <a:r>
              <a:rPr lang="en-US" sz="1800" b="0" strike="noStrike" spc="-1" dirty="0" smtClean="0">
                <a:solidFill>
                  <a:srgbClr val="000000"/>
                </a:solidFill>
                <a:latin typeface="Times New Roman"/>
                <a:ea typeface="Calibri"/>
              </a:rPr>
              <a:t> </a:t>
            </a:r>
            <a:r>
              <a:rPr lang="en-US" sz="1800" b="0" strike="noStrike" spc="-1" dirty="0">
                <a:solidFill>
                  <a:srgbClr val="000000"/>
                </a:solidFill>
                <a:latin typeface="Times New Roman"/>
                <a:ea typeface="Calibri"/>
              </a:rPr>
              <a:t>(10), 	2278-3075.</a:t>
            </a:r>
            <a:endParaRPr lang="en-US" sz="1800" b="0" strike="noStrike" spc="-1" dirty="0">
              <a:latin typeface="Arial"/>
            </a:endParaRPr>
          </a:p>
          <a:p>
            <a:pPr>
              <a:lnSpc>
                <a:spcPct val="115000"/>
              </a:lnSpc>
              <a:spcAft>
                <a:spcPts val="1001"/>
              </a:spcAft>
            </a:pPr>
            <a:endParaRPr lang="en-US" sz="1800" b="0" strike="noStrike" spc="-1" dirty="0">
              <a:latin typeface="Arial"/>
            </a:endParaRPr>
          </a:p>
          <a:p>
            <a:pPr defTabSz="344488">
              <a:lnSpc>
                <a:spcPct val="115000"/>
              </a:lnSpc>
              <a:spcAft>
                <a:spcPts val="1001"/>
              </a:spcAft>
            </a:pPr>
            <a:r>
              <a:rPr lang="en-US" sz="1800" b="0" strike="noStrike" spc="-1" dirty="0" err="1">
                <a:solidFill>
                  <a:srgbClr val="000000"/>
                </a:solidFill>
                <a:latin typeface="Times New Roman"/>
                <a:ea typeface="Calibri"/>
              </a:rPr>
              <a:t>Yugandhar</a:t>
            </a:r>
            <a:r>
              <a:rPr lang="en-US" sz="1800" b="0" strike="noStrike" spc="-1" dirty="0">
                <a:solidFill>
                  <a:srgbClr val="000000"/>
                </a:solidFill>
                <a:latin typeface="Times New Roman"/>
                <a:ea typeface="Calibri"/>
              </a:rPr>
              <a:t>, P., &amp; Muni, A. (2018). Online Crime Reporting System. </a:t>
            </a:r>
            <a:r>
              <a:rPr lang="en-US" sz="1800" b="0" i="1" strike="noStrike" spc="-1" dirty="0">
                <a:solidFill>
                  <a:srgbClr val="000000"/>
                </a:solidFill>
                <a:latin typeface="Times New Roman"/>
                <a:ea typeface="Calibri"/>
              </a:rPr>
              <a:t>Journal Of Innovative </a:t>
            </a:r>
            <a:r>
              <a:rPr lang="en-US" sz="1800" b="0" i="1" strike="noStrike" spc="-1" dirty="0" smtClean="0">
                <a:solidFill>
                  <a:srgbClr val="000000"/>
                </a:solidFill>
                <a:latin typeface="Times New Roman"/>
                <a:ea typeface="Calibri"/>
              </a:rPr>
              <a:t>Research In 	Technology </a:t>
            </a:r>
            <a:r>
              <a:rPr lang="en-US" sz="1800" b="0" i="1" strike="noStrike" spc="-1" dirty="0">
                <a:solidFill>
                  <a:srgbClr val="000000"/>
                </a:solidFill>
                <a:latin typeface="Times New Roman"/>
                <a:ea typeface="Calibri"/>
              </a:rPr>
              <a:t>, 4</a:t>
            </a:r>
            <a:r>
              <a:rPr lang="en-US" sz="1800" b="0" strike="noStrike" spc="-1" dirty="0">
                <a:solidFill>
                  <a:srgbClr val="000000"/>
                </a:solidFill>
                <a:latin typeface="Times New Roman"/>
                <a:ea typeface="Calibri"/>
              </a:rPr>
              <a:t> (11), 1745-1748.</a:t>
            </a:r>
            <a:endParaRPr lang="en-US" sz="1800" b="0" strike="noStrike" spc="-1" dirty="0">
              <a:latin typeface="Arial"/>
            </a:endParaRPr>
          </a:p>
          <a:p>
            <a:pPr algn="just">
              <a:lnSpc>
                <a:spcPct val="115000"/>
              </a:lnSpc>
              <a:spcAft>
                <a:spcPts val="1001"/>
              </a:spcAft>
            </a:pPr>
            <a:endParaRPr lang="en-US" sz="1800" b="0" strike="noStrike" spc="-1" dirty="0">
              <a:latin typeface="Arial"/>
            </a:endParaRPr>
          </a:p>
        </p:txBody>
      </p:sp>
      <p:sp>
        <p:nvSpPr>
          <p:cNvPr id="4" name="TextBox 3"/>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11</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gn="ctr">
              <a:lnSpc>
                <a:spcPct val="150000"/>
              </a:lnSpc>
              <a:spcAft>
                <a:spcPts val="1001"/>
              </a:spcAft>
            </a:pPr>
            <a:endParaRPr lang="en-US" sz="1800" b="0" strike="noStrike" spc="-1">
              <a:latin typeface="Arial"/>
            </a:endParaRPr>
          </a:p>
          <a:p>
            <a:pPr algn="ctr">
              <a:lnSpc>
                <a:spcPct val="150000"/>
              </a:lnSpc>
              <a:spcAft>
                <a:spcPts val="1001"/>
              </a:spcAft>
            </a:pPr>
            <a:r>
              <a:rPr lang="en-US" sz="6000" b="0" strike="noStrike" spc="-1">
                <a:solidFill>
                  <a:srgbClr val="000000"/>
                </a:solidFill>
                <a:latin typeface="Times New Roman"/>
                <a:ea typeface="Calibri"/>
              </a:rPr>
              <a:t>THANKS FOR LISTENING</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OUTLINE</a:t>
            </a:r>
            <a:endParaRPr lang="en-US" sz="3100" b="0" strike="noStrike" spc="-1">
              <a:latin typeface="Arial"/>
            </a:endParaRPr>
          </a:p>
        </p:txBody>
      </p:sp>
      <p:sp>
        <p:nvSpPr>
          <p:cNvPr id="80" name="CustomShape 2"/>
          <p:cNvSpPr/>
          <p:nvPr/>
        </p:nvSpPr>
        <p:spPr>
          <a:xfrm>
            <a:off x="503640" y="1179360"/>
            <a:ext cx="9070560" cy="422801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INTRODUCTION</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STATEMENT OF THE PROBLEM</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AIM AND OBJECTIVES</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RELATED LITERATURE</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EXISTING SYSTEM</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RESEARCH METHODOLOGY</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PROPOSED ARCHITECTURE</a:t>
            </a:r>
            <a:endParaRPr lang="en-US" sz="2400" b="0" strike="noStrike" spc="-1" dirty="0">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dirty="0">
                <a:solidFill>
                  <a:srgbClr val="000000"/>
                </a:solidFill>
                <a:latin typeface="Arial"/>
                <a:ea typeface="DejaVu Sans"/>
              </a:rPr>
              <a:t>REFERENCES</a:t>
            </a:r>
            <a:endParaRPr lang="en-US" sz="2400" b="0" strike="noStrike" spc="-1" dirty="0">
              <a:latin typeface="Arial"/>
            </a:endParaRPr>
          </a:p>
        </p:txBody>
      </p:sp>
      <p:sp>
        <p:nvSpPr>
          <p:cNvPr id="2" name="TextBox 1"/>
          <p:cNvSpPr txBox="1"/>
          <p:nvPr/>
        </p:nvSpPr>
        <p:spPr>
          <a:xfrm>
            <a:off x="391885" y="328888"/>
            <a:ext cx="593766"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INTRODUCTION</a:t>
            </a:r>
            <a:endParaRPr lang="en-US" sz="3100" b="0" strike="noStrike" spc="-1">
              <a:latin typeface="Arial"/>
            </a:endParaRPr>
          </a:p>
        </p:txBody>
      </p:sp>
      <p:sp>
        <p:nvSpPr>
          <p:cNvPr id="82"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22920" algn="just">
              <a:lnSpc>
                <a:spcPct val="150000"/>
              </a:lnSpc>
              <a:spcAft>
                <a:spcPts val="1001"/>
              </a:spcAft>
              <a:buClr>
                <a:srgbClr val="000000"/>
              </a:buClr>
              <a:buSzPct val="45000"/>
              <a:buFont typeface="Wingdings" charset="2"/>
              <a:buChar char=""/>
            </a:pPr>
            <a:r>
              <a:rPr lang="en-US" sz="3200" b="0" strike="noStrike" spc="-1">
                <a:solidFill>
                  <a:srgbClr val="000000"/>
                </a:solidFill>
                <a:latin typeface="Times New Roman"/>
                <a:ea typeface="Calibri"/>
              </a:rPr>
              <a:t>Crime can be described as an offense (or criminal offense), an act that is harmful not only to some individual but also to a community, society or the state ("a public wrong"). </a:t>
            </a:r>
            <a:endParaRPr lang="en-US" sz="32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3200" b="0" strike="noStrike" spc="-1">
                <a:solidFill>
                  <a:srgbClr val="000000"/>
                </a:solidFill>
                <a:latin typeface="Times New Roman"/>
                <a:ea typeface="Calibri"/>
              </a:rPr>
              <a:t>An ideal society is governed by laws and regulations that are collectively agreed upon and measurable consequences that will be meted out for any member of the society that is found culpable to have floated any specific component of the legal infrastructure.</a:t>
            </a:r>
            <a:endParaRPr lang="en-US" sz="32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3200" b="0" strike="noStrike" spc="-1">
                <a:solidFill>
                  <a:srgbClr val="000000"/>
                </a:solidFill>
                <a:latin typeface="Times New Roman"/>
                <a:ea typeface="Calibri"/>
              </a:rPr>
              <a:t>The hunt to control the rate of crime and breakdown of law and order increases each day.</a:t>
            </a:r>
            <a:endParaRPr lang="en-US" sz="3200" b="0" strike="noStrike" spc="-1">
              <a:latin typeface="Arial"/>
            </a:endParaRPr>
          </a:p>
        </p:txBody>
      </p:sp>
      <p:sp>
        <p:nvSpPr>
          <p:cNvPr id="5" name="TextBox 4"/>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2</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INTRODUCTION CONTINUE...</a:t>
            </a:r>
            <a:endParaRPr lang="en-US" sz="3100" b="0" strike="noStrike" spc="-1">
              <a:latin typeface="Arial"/>
            </a:endParaRPr>
          </a:p>
        </p:txBody>
      </p:sp>
      <p:sp>
        <p:nvSpPr>
          <p:cNvPr id="84"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2920">
              <a:lnSpc>
                <a:spcPct val="150000"/>
              </a:lnSpc>
              <a:spcAft>
                <a:spcPts val="1009"/>
              </a:spcAft>
              <a:buClr>
                <a:srgbClr val="000000"/>
              </a:buClr>
              <a:buSzPct val="45000"/>
              <a:buFont typeface="Wingdings" charset="2"/>
              <a:buChar char=""/>
            </a:pPr>
            <a:r>
              <a:rPr lang="en-US" sz="2580" b="0" strike="noStrike" spc="-1" dirty="0">
                <a:solidFill>
                  <a:srgbClr val="000000"/>
                </a:solidFill>
                <a:latin typeface="Times New Roman"/>
                <a:ea typeface="Calibri"/>
              </a:rPr>
              <a:t>Members of the society have several responsibilities to the government of which such include reporting any incidence of breakdown of law and order to the appropriate civil and security agency. </a:t>
            </a:r>
            <a:endParaRPr lang="en-US" sz="2580" b="0" strike="noStrike" spc="-1" dirty="0">
              <a:latin typeface="Arial"/>
            </a:endParaRPr>
          </a:p>
          <a:p>
            <a:pPr marL="432000" indent="-322920">
              <a:lnSpc>
                <a:spcPct val="150000"/>
              </a:lnSpc>
              <a:spcAft>
                <a:spcPts val="1009"/>
              </a:spcAft>
              <a:buClr>
                <a:srgbClr val="000000"/>
              </a:buClr>
              <a:buSzPct val="45000"/>
              <a:buFont typeface="Wingdings" charset="2"/>
              <a:buChar char=""/>
            </a:pPr>
            <a:r>
              <a:rPr lang="en-US" sz="2580" b="0" strike="noStrike" spc="-1" dirty="0">
                <a:solidFill>
                  <a:srgbClr val="000000"/>
                </a:solidFill>
                <a:latin typeface="Times New Roman"/>
                <a:ea typeface="Calibri"/>
              </a:rPr>
              <a:t>Until lately, the process of reporting a crime case is tedious as it is manually done. However, the introduction of technology has set a new front of opportunities of leveraging on the assorted benefits of information technology to crime reporting. </a:t>
            </a:r>
            <a:endParaRPr lang="en-US" sz="2580" b="0" strike="noStrike" spc="-1" dirty="0">
              <a:latin typeface="Arial"/>
            </a:endParaRPr>
          </a:p>
        </p:txBody>
      </p:sp>
      <p:sp>
        <p:nvSpPr>
          <p:cNvPr id="4" name="TextBox 3"/>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3</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dirty="0">
                <a:solidFill>
                  <a:srgbClr val="000000"/>
                </a:solidFill>
                <a:latin typeface="Arial"/>
                <a:ea typeface="DejaVu Sans"/>
              </a:rPr>
              <a:t>STATEMENT OF THE PROBLEM</a:t>
            </a:r>
            <a:endParaRPr lang="en-US" sz="3100" b="0" strike="noStrike" spc="-1" dirty="0">
              <a:latin typeface="Arial"/>
            </a:endParaRPr>
          </a:p>
        </p:txBody>
      </p:sp>
      <p:sp>
        <p:nvSpPr>
          <p:cNvPr id="86" name="CustomShape 2"/>
          <p:cNvSpPr/>
          <p:nvPr/>
        </p:nvSpPr>
        <p:spPr>
          <a:xfrm>
            <a:off x="406400" y="1044720"/>
            <a:ext cx="9290756"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2920" algn="just">
              <a:lnSpc>
                <a:spcPct val="150000"/>
              </a:lnSpc>
              <a:spcAft>
                <a:spcPts val="1001"/>
              </a:spcAft>
              <a:buClr>
                <a:srgbClr val="000000"/>
              </a:buClr>
              <a:buSzPct val="45000"/>
              <a:buFont typeface="Wingdings" charset="2"/>
              <a:buChar char=""/>
            </a:pPr>
            <a:r>
              <a:rPr lang="en-US" sz="1700" b="0" strike="noStrike" spc="-1" dirty="0">
                <a:solidFill>
                  <a:srgbClr val="000000"/>
                </a:solidFill>
                <a:latin typeface="Times New Roman" panose="02020603050405020304" pitchFamily="18" charset="0"/>
                <a:ea typeface="Calibri"/>
                <a:cs typeface="Times New Roman" panose="02020603050405020304" pitchFamily="18" charset="0"/>
              </a:rPr>
              <a:t>Crime and illegal human activities have always been part of the society and are being committed in various locality including tertiary institutions. </a:t>
            </a:r>
            <a:endParaRPr lang="en-US" sz="1700" b="0" strike="noStrike" spc="-1" dirty="0">
              <a:latin typeface="Times New Roman" panose="02020603050405020304" pitchFamily="18" charset="0"/>
              <a:cs typeface="Times New Roman" panose="02020603050405020304" pitchFamily="18" charset="0"/>
            </a:endParaRPr>
          </a:p>
          <a:p>
            <a:pPr marL="432000" indent="-322920" algn="just">
              <a:lnSpc>
                <a:spcPct val="150000"/>
              </a:lnSpc>
              <a:spcAft>
                <a:spcPts val="1001"/>
              </a:spcAft>
              <a:buClr>
                <a:srgbClr val="000000"/>
              </a:buClr>
              <a:buSzPct val="45000"/>
              <a:buFont typeface="Wingdings" charset="2"/>
              <a:buChar char=""/>
            </a:pPr>
            <a:r>
              <a:rPr lang="en-US" sz="1700" b="0" strike="noStrike" spc="-1" dirty="0">
                <a:solidFill>
                  <a:srgbClr val="000000"/>
                </a:solidFill>
                <a:latin typeface="Times New Roman" panose="02020603050405020304" pitchFamily="18" charset="0"/>
                <a:ea typeface="Calibri"/>
                <a:cs typeface="Times New Roman" panose="02020603050405020304" pitchFamily="18" charset="0"/>
              </a:rPr>
              <a:t>These crimes are being committed every day and which most of these crimes committed were unreported to the authorities because of the fear of getting involved, costs and time incurred in traveling to police stations that are situated far from their homes and workplaces, lengthen processes involve in laying crime incident statement at the station and also at times language barrier.</a:t>
            </a:r>
            <a:endParaRPr lang="en-US" sz="1700" b="0" strike="noStrike" spc="-1" dirty="0">
              <a:latin typeface="Times New Roman" panose="02020603050405020304" pitchFamily="18" charset="0"/>
              <a:cs typeface="Times New Roman" panose="02020603050405020304" pitchFamily="18" charset="0"/>
            </a:endParaRPr>
          </a:p>
          <a:p>
            <a:pPr marL="432000" indent="-322920" algn="just">
              <a:lnSpc>
                <a:spcPct val="150000"/>
              </a:lnSpc>
              <a:spcAft>
                <a:spcPts val="1001"/>
              </a:spcAft>
              <a:buClr>
                <a:srgbClr val="000000"/>
              </a:buClr>
              <a:buSzPct val="45000"/>
              <a:buFont typeface="Wingdings" charset="2"/>
              <a:buChar char=""/>
            </a:pPr>
            <a:r>
              <a:rPr lang="en-US" sz="1700" b="0" strike="noStrike" spc="-1" dirty="0">
                <a:solidFill>
                  <a:srgbClr val="000000"/>
                </a:solidFill>
                <a:latin typeface="Times New Roman" panose="02020603050405020304" pitchFamily="18" charset="0"/>
                <a:ea typeface="Calibri"/>
                <a:cs typeface="Times New Roman" panose="02020603050405020304" pitchFamily="18" charset="0"/>
              </a:rPr>
              <a:t>However, considering school environment, many crime incidents are not being reported to the school authority because of fear of intimidation, time, and or who to report to. </a:t>
            </a:r>
            <a:endParaRPr lang="en-US" sz="1700" b="0" strike="noStrike" spc="-1" dirty="0">
              <a:latin typeface="Times New Roman" panose="02020603050405020304" pitchFamily="18" charset="0"/>
              <a:cs typeface="Times New Roman" panose="02020603050405020304" pitchFamily="18" charset="0"/>
            </a:endParaRPr>
          </a:p>
          <a:p>
            <a:pPr marL="432000" indent="-322920" algn="just">
              <a:lnSpc>
                <a:spcPct val="150000"/>
              </a:lnSpc>
              <a:spcAft>
                <a:spcPts val="1001"/>
              </a:spcAft>
              <a:buClr>
                <a:srgbClr val="000000"/>
              </a:buClr>
              <a:buSzPct val="45000"/>
              <a:buFont typeface="Wingdings" charset="2"/>
              <a:buChar char=""/>
            </a:pPr>
            <a:r>
              <a:rPr lang="en-US" sz="1700" b="0" strike="noStrike" spc="-1" dirty="0">
                <a:solidFill>
                  <a:srgbClr val="000000"/>
                </a:solidFill>
                <a:latin typeface="Times New Roman" panose="02020603050405020304" pitchFamily="18" charset="0"/>
                <a:ea typeface="Calibri"/>
                <a:cs typeface="Times New Roman" panose="02020603050405020304" pitchFamily="18" charset="0"/>
              </a:rPr>
              <a:t>It is essential to have well organized and widely available method for reporting criminal activities to the relevant authorities and support for quick response units. </a:t>
            </a:r>
            <a:endParaRPr lang="en-US" sz="1700" b="0" strike="noStrike" spc="-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4</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AIM AND OBJECTIVES</a:t>
            </a:r>
            <a:endParaRPr lang="en-US" sz="3100" b="0" strike="noStrike" spc="-1">
              <a:latin typeface="Arial"/>
            </a:endParaRPr>
          </a:p>
        </p:txBody>
      </p:sp>
      <p:sp>
        <p:nvSpPr>
          <p:cNvPr id="88"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algn="just">
              <a:lnSpc>
                <a:spcPct val="150000"/>
              </a:lnSpc>
              <a:spcAft>
                <a:spcPts val="1001"/>
              </a:spcAft>
            </a:pP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The aim of this research work is to develop an Online Crime </a:t>
            </a:r>
            <a:r>
              <a:rPr lang="en-US" sz="2200" b="0" strike="noStrike" spc="-1" dirty="0" smtClean="0">
                <a:solidFill>
                  <a:srgbClr val="000000"/>
                </a:solidFill>
                <a:latin typeface="Times New Roman" panose="02020603050405020304" pitchFamily="18" charset="0"/>
                <a:ea typeface="Calibri"/>
                <a:cs typeface="Times New Roman" panose="02020603050405020304" pitchFamily="18" charset="0"/>
              </a:rPr>
              <a:t>Reporting </a:t>
            </a: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System that will be easily accessible to people to report crime and any illegal </a:t>
            </a:r>
            <a:r>
              <a:rPr lang="en-US" sz="2200" b="0" strike="noStrike" spc="-1" dirty="0" smtClean="0">
                <a:solidFill>
                  <a:srgbClr val="000000"/>
                </a:solidFill>
                <a:latin typeface="Times New Roman" panose="02020603050405020304" pitchFamily="18" charset="0"/>
                <a:ea typeface="Calibri"/>
                <a:cs typeface="Times New Roman" panose="02020603050405020304" pitchFamily="18" charset="0"/>
              </a:rPr>
              <a:t>activities </a:t>
            </a: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within one’s locality.</a:t>
            </a:r>
            <a:endParaRPr lang="en-US" sz="2200" b="0" strike="noStrike" spc="-1" dirty="0">
              <a:latin typeface="Times New Roman" panose="02020603050405020304" pitchFamily="18" charset="0"/>
              <a:cs typeface="Times New Roman" panose="02020603050405020304" pitchFamily="18" charset="0"/>
            </a:endParaRPr>
          </a:p>
          <a:p>
            <a:pPr algn="just">
              <a:lnSpc>
                <a:spcPct val="150000"/>
              </a:lnSpc>
              <a:spcAft>
                <a:spcPts val="1001"/>
              </a:spcAft>
            </a:pP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The objectives are as follows:</a:t>
            </a:r>
            <a:endParaRPr lang="en-US" sz="2200" b="0" strike="noStrike" spc="-1" dirty="0">
              <a:latin typeface="Times New Roman" panose="02020603050405020304" pitchFamily="18" charset="0"/>
              <a:cs typeface="Times New Roman" panose="02020603050405020304" pitchFamily="18" charset="0"/>
            </a:endParaRPr>
          </a:p>
          <a:p>
            <a:pPr marL="457200" indent="-227520" algn="just">
              <a:lnSpc>
                <a:spcPct val="150000"/>
              </a:lnSpc>
              <a:spcAft>
                <a:spcPts val="1766"/>
              </a:spcAft>
              <a:buClr>
                <a:srgbClr val="000000"/>
              </a:buClr>
              <a:buFont typeface="StarSymbol"/>
              <a:buAutoNum type="alphaLcParenR"/>
            </a:pP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To design a system that is easily accessible by the people for making crime report. </a:t>
            </a:r>
            <a:endParaRPr lang="en-US" sz="2200" b="0" strike="noStrike" spc="-1" dirty="0">
              <a:latin typeface="Times New Roman" panose="02020603050405020304" pitchFamily="18" charset="0"/>
              <a:cs typeface="Times New Roman" panose="02020603050405020304" pitchFamily="18" charset="0"/>
            </a:endParaRPr>
          </a:p>
          <a:p>
            <a:pPr marL="457200" indent="-227520" algn="just">
              <a:lnSpc>
                <a:spcPct val="150000"/>
              </a:lnSpc>
              <a:spcAft>
                <a:spcPts val="1766"/>
              </a:spcAft>
              <a:buClr>
                <a:srgbClr val="000000"/>
              </a:buClr>
              <a:buFont typeface="StarSymbol"/>
              <a:buAutoNum type="alphaLcParenR"/>
            </a:pP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To design a database for proper safekeeping of data (crime record</a:t>
            </a:r>
            <a:r>
              <a:rPr lang="en-US" sz="2200" b="0" strike="noStrike" spc="-1" dirty="0" smtClean="0">
                <a:solidFill>
                  <a:srgbClr val="000000"/>
                </a:solidFill>
                <a:latin typeface="Times New Roman" panose="02020603050405020304" pitchFamily="18" charset="0"/>
                <a:ea typeface="Calibri"/>
                <a:cs typeface="Times New Roman" panose="02020603050405020304" pitchFamily="18" charset="0"/>
              </a:rPr>
              <a:t>)</a:t>
            </a:r>
          </a:p>
          <a:p>
            <a:pPr marL="457200" lvl="0" indent="-227520" algn="just">
              <a:lnSpc>
                <a:spcPct val="150000"/>
              </a:lnSpc>
              <a:spcAft>
                <a:spcPts val="1766"/>
              </a:spcAft>
              <a:buClr>
                <a:srgbClr val="000000"/>
              </a:buClr>
              <a:buFont typeface="StarSymbol"/>
              <a:buAutoNum type="alphaLcParenR"/>
            </a:pPr>
            <a:r>
              <a:rPr lang="en-US" sz="2200" dirty="0" smtClean="0">
                <a:latin typeface="Times New Roman" panose="02020603050405020304" pitchFamily="18" charset="0"/>
                <a:cs typeface="Times New Roman" panose="02020603050405020304" pitchFamily="18" charset="0"/>
              </a:rPr>
              <a:t>To develop </a:t>
            </a:r>
            <a:r>
              <a:rPr lang="en-US" sz="2200" dirty="0">
                <a:latin typeface="Times New Roman" panose="02020603050405020304" pitchFamily="18" charset="0"/>
                <a:cs typeface="Times New Roman" panose="02020603050405020304" pitchFamily="18" charset="0"/>
              </a:rPr>
              <a:t>a prototype system using PHP, JavaScript, Java as programming languages, and MySQL for database, and Visual Studio Code IDE.</a:t>
            </a:r>
          </a:p>
          <a:p>
            <a:pPr marL="229680" algn="just">
              <a:lnSpc>
                <a:spcPct val="150000"/>
              </a:lnSpc>
              <a:spcAft>
                <a:spcPts val="1766"/>
              </a:spcAft>
              <a:buClr>
                <a:srgbClr val="000000"/>
              </a:buClr>
            </a:pPr>
            <a:endParaRPr lang="en-US" b="0" strike="noStrike" spc="-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5</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90751" y="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dirty="0">
                <a:solidFill>
                  <a:srgbClr val="000000"/>
                </a:solidFill>
                <a:latin typeface="Arial"/>
                <a:ea typeface="DejaVu Sans"/>
              </a:rPr>
              <a:t>RELATED LITERATURE</a:t>
            </a:r>
            <a:endParaRPr lang="en-US" sz="3100" b="0" strike="noStrike" spc="-1" dirty="0">
              <a:latin typeface="Arial"/>
            </a:endParaRPr>
          </a:p>
        </p:txBody>
      </p:sp>
      <p:graphicFrame>
        <p:nvGraphicFramePr>
          <p:cNvPr id="90" name="Table 2"/>
          <p:cNvGraphicFramePr/>
          <p:nvPr>
            <p:extLst>
              <p:ext uri="{D42A27DB-BD31-4B8C-83A1-F6EECF244321}">
                <p14:modId xmlns:p14="http://schemas.microsoft.com/office/powerpoint/2010/main" val="4258678751"/>
              </p:ext>
            </p:extLst>
          </p:nvPr>
        </p:nvGraphicFramePr>
        <p:xfrm>
          <a:off x="390751" y="734201"/>
          <a:ext cx="8979027" cy="4559937"/>
        </p:xfrm>
        <a:graphic>
          <a:graphicData uri="http://schemas.openxmlformats.org/drawingml/2006/table">
            <a:tbl>
              <a:tblPr>
                <a:tableStyleId>{5940675A-B579-460E-94D1-54222C63F5DA}</a:tableStyleId>
              </a:tblPr>
              <a:tblGrid>
                <a:gridCol w="2115382">
                  <a:extLst>
                    <a:ext uri="{9D8B030D-6E8A-4147-A177-3AD203B41FA5}">
                      <a16:colId xmlns:a16="http://schemas.microsoft.com/office/drawing/2014/main" val="20000"/>
                    </a:ext>
                  </a:extLst>
                </a:gridCol>
                <a:gridCol w="4334934">
                  <a:extLst>
                    <a:ext uri="{9D8B030D-6E8A-4147-A177-3AD203B41FA5}">
                      <a16:colId xmlns:a16="http://schemas.microsoft.com/office/drawing/2014/main" val="20001"/>
                    </a:ext>
                  </a:extLst>
                </a:gridCol>
                <a:gridCol w="2528711">
                  <a:extLst>
                    <a:ext uri="{9D8B030D-6E8A-4147-A177-3AD203B41FA5}">
                      <a16:colId xmlns:a16="http://schemas.microsoft.com/office/drawing/2014/main" val="20002"/>
                    </a:ext>
                  </a:extLst>
                </a:gridCol>
              </a:tblGrid>
              <a:tr h="343236">
                <a:tc>
                  <a:txBody>
                    <a:bodyPr/>
                    <a:lstStyle/>
                    <a:p>
                      <a:pPr algn="ctr">
                        <a:lnSpc>
                          <a:spcPct val="100000"/>
                        </a:lnSpc>
                      </a:pPr>
                      <a:r>
                        <a:rPr lang="en-US" sz="1800" b="1" strike="noStrike" spc="-1" dirty="0"/>
                        <a:t>AUTHOR/YEAR</a:t>
                      </a:r>
                      <a:endParaRPr lang="en-US" sz="1800" b="1" strike="noStrike" spc="-1" dirty="0">
                        <a:latin typeface="Arial"/>
                      </a:endParaRPr>
                    </a:p>
                  </a:txBody>
                  <a:tcPr marL="90000" marR="90000"/>
                </a:tc>
                <a:tc>
                  <a:txBody>
                    <a:bodyPr/>
                    <a:lstStyle/>
                    <a:p>
                      <a:pPr algn="ctr">
                        <a:lnSpc>
                          <a:spcPct val="100000"/>
                        </a:lnSpc>
                      </a:pPr>
                      <a:r>
                        <a:rPr lang="en-US" sz="1800" b="1" strike="noStrike" spc="-1" dirty="0"/>
                        <a:t>WHAT THEY DID</a:t>
                      </a:r>
                      <a:endParaRPr lang="en-US" sz="1800" b="1" strike="noStrike" spc="-1" dirty="0">
                        <a:latin typeface="Arial"/>
                      </a:endParaRPr>
                    </a:p>
                  </a:txBody>
                  <a:tcPr marL="90000" marR="90000"/>
                </a:tc>
                <a:tc>
                  <a:txBody>
                    <a:bodyPr/>
                    <a:lstStyle/>
                    <a:p>
                      <a:pPr algn="ctr">
                        <a:lnSpc>
                          <a:spcPct val="100000"/>
                        </a:lnSpc>
                      </a:pPr>
                      <a:r>
                        <a:rPr lang="en-US" sz="1800" b="1" strike="noStrike" spc="-1" dirty="0"/>
                        <a:t>LIMITATIONS</a:t>
                      </a:r>
                      <a:endParaRPr lang="en-US" sz="1800" b="1" strike="noStrike" spc="-1" dirty="0">
                        <a:latin typeface="Arial"/>
                      </a:endParaRPr>
                    </a:p>
                  </a:txBody>
                  <a:tcPr marL="90000" marR="90000"/>
                </a:tc>
                <a:extLst>
                  <a:ext uri="{0D108BD9-81ED-4DB2-BD59-A6C34878D82A}">
                    <a16:rowId xmlns:a16="http://schemas.microsoft.com/office/drawing/2014/main" val="10000"/>
                  </a:ext>
                </a:extLst>
              </a:tr>
              <a:tr h="2273937">
                <a:tc>
                  <a:txBody>
                    <a:bodyPr/>
                    <a:lstStyle/>
                    <a:p>
                      <a:pPr>
                        <a:lnSpc>
                          <a:spcPct val="150000"/>
                        </a:lnSpc>
                      </a:pP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Jimoh</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Ojulari</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&amp; </a:t>
                      </a: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Enikuomehin</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strike="noStrike" spc="-1" dirty="0" smtClean="0">
                          <a:latin typeface="Times New Roman" panose="02020603050405020304" pitchFamily="18" charset="0"/>
                          <a:cs typeface="Times New Roman" panose="02020603050405020304" pitchFamily="18" charset="0"/>
                        </a:rPr>
                        <a:t>(2014</a:t>
                      </a:r>
                      <a:r>
                        <a:rPr lang="en-US" sz="1600" strike="noStrike" spc="-1" dirty="0">
                          <a:latin typeface="Times New Roman" panose="02020603050405020304" pitchFamily="18" charset="0"/>
                          <a:cs typeface="Times New Roman" panose="02020603050405020304" pitchFamily="18" charset="0"/>
                        </a:rPr>
                        <a:t>)</a:t>
                      </a:r>
                      <a:endParaRPr lang="en-US" sz="1600" b="0" strike="noStrike" spc="-1" dirty="0">
                        <a:latin typeface="Times New Roman" panose="02020603050405020304" pitchFamily="18" charset="0"/>
                        <a:cs typeface="Times New Roman" panose="02020603050405020304" pitchFamily="18" charset="0"/>
                      </a:endParaRPr>
                    </a:p>
                  </a:txBody>
                  <a:tcPr marL="90000" marR="90000"/>
                </a:tc>
                <a:tc>
                  <a:txBody>
                    <a:bodyPr/>
                    <a:lstStyle/>
                    <a:p>
                      <a:pPr>
                        <a:lnSpc>
                          <a:spcPct val="150000"/>
                        </a:lnSpc>
                        <a:spcAft>
                          <a:spcPts val="1001"/>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researchers conducted a research work on a</a:t>
                      </a:r>
                      <a:r>
                        <a:rPr lang="en-US" sz="16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Scalable Online Crime Reporting System</a:t>
                      </a:r>
                      <a:r>
                        <a:rPr lang="en-US" sz="16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system consists of three functional modules: a data capture module, a report management and control module, and a data utilization module.</a:t>
                      </a:r>
                      <a:endParaRPr lang="en-US" sz="1600" b="0" strike="noStrike" spc="-1" dirty="0">
                        <a:latin typeface="Times New Roman" panose="02020603050405020304" pitchFamily="18" charset="0"/>
                        <a:cs typeface="Times New Roman" panose="02020603050405020304" pitchFamily="18" charset="0"/>
                      </a:endParaRPr>
                    </a:p>
                  </a:txBody>
                  <a:tcPr marL="90000" marR="90000"/>
                </a:tc>
                <a:tc>
                  <a:txBody>
                    <a:bodyPr/>
                    <a:lstStyle/>
                    <a:p>
                      <a:pPr>
                        <a:lnSpc>
                          <a:spcPct val="150000"/>
                        </a:lnSpc>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system was not tailored towards accessibility (mobile version), awareness and improvement on the usage.</a:t>
                      </a:r>
                      <a:endParaRPr lang="en-US" sz="1600" b="0" strike="noStrike" spc="-1" dirty="0">
                        <a:latin typeface="Times New Roman" panose="02020603050405020304" pitchFamily="18" charset="0"/>
                        <a:cs typeface="Times New Roman" panose="02020603050405020304" pitchFamily="18" charset="0"/>
                      </a:endParaRPr>
                    </a:p>
                  </a:txBody>
                  <a:tcPr marL="90000" marR="90000"/>
                </a:tc>
                <a:extLst>
                  <a:ext uri="{0D108BD9-81ED-4DB2-BD59-A6C34878D82A}">
                    <a16:rowId xmlns:a16="http://schemas.microsoft.com/office/drawing/2014/main" val="10001"/>
                  </a:ext>
                </a:extLst>
              </a:tr>
              <a:tr h="1909249">
                <a:tc>
                  <a:txBody>
                    <a:bodyPr/>
                    <a:lstStyle/>
                    <a:p>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Archana</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&amp;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Durga</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(2016)</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marL="90000" marR="90000"/>
                </a:tc>
                <a:tc>
                  <a:txBody>
                    <a:bodyPr/>
                    <a:lstStyle/>
                    <a:p>
                      <a:pPr>
                        <a:lnSpc>
                          <a:spcPct val="150000"/>
                        </a:lnSpc>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Developed</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an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Online Crime Reporting System</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that helps</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manage criminal details in a centralized database and provide solution for public to give complaint through online. The system was implemented using C#, ASP and SQL Server</a:t>
                      </a:r>
                      <a:endParaRPr lang="en-US" sz="1600" b="0" strike="noStrike" spc="-1" dirty="0">
                        <a:latin typeface="Times New Roman" panose="02020603050405020304" pitchFamily="18" charset="0"/>
                        <a:cs typeface="Times New Roman" panose="02020603050405020304" pitchFamily="18" charset="0"/>
                      </a:endParaRPr>
                    </a:p>
                  </a:txBody>
                  <a:tcPr marL="90000" marR="90000"/>
                </a:tc>
                <a:tc>
                  <a:txBody>
                    <a:bodyPr/>
                    <a:lstStyle/>
                    <a:p>
                      <a:pPr>
                        <a:lnSpc>
                          <a:spcPct val="150000"/>
                        </a:lnSpc>
                        <a:spcAft>
                          <a:spcPts val="1001"/>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system did not implement the QR code scan for the privacy of the user while downloading the FIR details.</a:t>
                      </a:r>
                      <a:endParaRPr lang="en-US" sz="1600" b="0" strike="noStrike" spc="-1" dirty="0">
                        <a:latin typeface="Times New Roman" panose="02020603050405020304" pitchFamily="18" charset="0"/>
                        <a:cs typeface="Times New Roman" panose="02020603050405020304" pitchFamily="18" charset="0"/>
                      </a:endParaRPr>
                    </a:p>
                  </a:txBody>
                  <a:tcPr marL="90000" marR="90000"/>
                </a:tc>
                <a:extLst>
                  <a:ext uri="{0D108BD9-81ED-4DB2-BD59-A6C34878D82A}">
                    <a16:rowId xmlns:a16="http://schemas.microsoft.com/office/drawing/2014/main" val="10002"/>
                  </a:ext>
                </a:extLst>
              </a:tr>
            </a:tbl>
          </a:graphicData>
        </a:graphic>
      </p:graphicFrame>
      <p:sp>
        <p:nvSpPr>
          <p:cNvPr id="4" name="TextBox 3"/>
          <p:cNvSpPr txBox="1"/>
          <p:nvPr/>
        </p:nvSpPr>
        <p:spPr>
          <a:xfrm>
            <a:off x="491764" y="288194"/>
            <a:ext cx="593766" cy="369332"/>
          </a:xfrm>
          <a:prstGeom prst="rect">
            <a:avLst/>
          </a:prstGeom>
          <a:noFill/>
        </p:spPr>
        <p:txBody>
          <a:bodyPr wrap="square" rtlCol="0">
            <a:spAutoFit/>
          </a:bodyPr>
          <a:lstStyle/>
          <a:p>
            <a:r>
              <a:rPr lang="en-US" b="1" dirty="0" smtClean="0">
                <a:solidFill>
                  <a:srgbClr val="C00000"/>
                </a:solidFill>
              </a:rPr>
              <a:t>6</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90751" y="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RELATED LITERATURE CONTINUE...</a:t>
            </a:r>
            <a:endParaRPr lang="en-US" sz="3100" b="0" strike="noStrike" spc="-1">
              <a:latin typeface="Arial"/>
            </a:endParaRPr>
          </a:p>
        </p:txBody>
      </p:sp>
      <p:graphicFrame>
        <p:nvGraphicFramePr>
          <p:cNvPr id="4" name="Table 2"/>
          <p:cNvGraphicFramePr/>
          <p:nvPr>
            <p:extLst>
              <p:ext uri="{D42A27DB-BD31-4B8C-83A1-F6EECF244321}">
                <p14:modId xmlns:p14="http://schemas.microsoft.com/office/powerpoint/2010/main" val="502414090"/>
              </p:ext>
            </p:extLst>
          </p:nvPr>
        </p:nvGraphicFramePr>
        <p:xfrm>
          <a:off x="390751" y="734201"/>
          <a:ext cx="8979027" cy="4571577"/>
        </p:xfrm>
        <a:graphic>
          <a:graphicData uri="http://schemas.openxmlformats.org/drawingml/2006/table">
            <a:tbl>
              <a:tblPr>
                <a:tableStyleId>{5940675A-B579-460E-94D1-54222C63F5DA}</a:tableStyleId>
              </a:tblPr>
              <a:tblGrid>
                <a:gridCol w="2115382">
                  <a:extLst>
                    <a:ext uri="{9D8B030D-6E8A-4147-A177-3AD203B41FA5}">
                      <a16:colId xmlns:a16="http://schemas.microsoft.com/office/drawing/2014/main" val="20000"/>
                    </a:ext>
                  </a:extLst>
                </a:gridCol>
                <a:gridCol w="4334934">
                  <a:extLst>
                    <a:ext uri="{9D8B030D-6E8A-4147-A177-3AD203B41FA5}">
                      <a16:colId xmlns:a16="http://schemas.microsoft.com/office/drawing/2014/main" val="20001"/>
                    </a:ext>
                  </a:extLst>
                </a:gridCol>
                <a:gridCol w="2528711">
                  <a:extLst>
                    <a:ext uri="{9D8B030D-6E8A-4147-A177-3AD203B41FA5}">
                      <a16:colId xmlns:a16="http://schemas.microsoft.com/office/drawing/2014/main" val="20002"/>
                    </a:ext>
                  </a:extLst>
                </a:gridCol>
              </a:tblGrid>
              <a:tr h="390751">
                <a:tc>
                  <a:txBody>
                    <a:bodyPr/>
                    <a:lstStyle/>
                    <a:p>
                      <a:pPr algn="just">
                        <a:lnSpc>
                          <a:spcPct val="100000"/>
                        </a:lnSpc>
                      </a:pPr>
                      <a:r>
                        <a:rPr lang="en-US" sz="1800" b="1" strike="noStrike" spc="-1" dirty="0"/>
                        <a:t>AUTHOR/YEAR</a:t>
                      </a:r>
                      <a:endParaRPr lang="en-US" sz="1800" b="1" strike="noStrike" spc="-1" dirty="0">
                        <a:latin typeface="Arial"/>
                      </a:endParaRPr>
                    </a:p>
                  </a:txBody>
                  <a:tcPr marL="90000" marR="90000"/>
                </a:tc>
                <a:tc>
                  <a:txBody>
                    <a:bodyPr/>
                    <a:lstStyle/>
                    <a:p>
                      <a:pPr algn="just">
                        <a:lnSpc>
                          <a:spcPct val="100000"/>
                        </a:lnSpc>
                      </a:pPr>
                      <a:r>
                        <a:rPr lang="en-US" sz="1800" b="1" strike="noStrike" spc="-1" dirty="0"/>
                        <a:t>WHAT THEY DID</a:t>
                      </a:r>
                      <a:endParaRPr lang="en-US" sz="1800" b="1" strike="noStrike" spc="-1" dirty="0">
                        <a:latin typeface="Arial"/>
                      </a:endParaRPr>
                    </a:p>
                  </a:txBody>
                  <a:tcPr marL="90000" marR="90000"/>
                </a:tc>
                <a:tc>
                  <a:txBody>
                    <a:bodyPr/>
                    <a:lstStyle/>
                    <a:p>
                      <a:pPr algn="just">
                        <a:lnSpc>
                          <a:spcPct val="100000"/>
                        </a:lnSpc>
                      </a:pPr>
                      <a:r>
                        <a:rPr lang="en-US" sz="1800" b="1" strike="noStrike" spc="-1" dirty="0"/>
                        <a:t>LIMITATIONS</a:t>
                      </a:r>
                      <a:endParaRPr lang="en-US" sz="1800" b="1" strike="noStrike" spc="-1" dirty="0">
                        <a:latin typeface="Arial"/>
                      </a:endParaRPr>
                    </a:p>
                  </a:txBody>
                  <a:tcPr marL="90000" marR="90000"/>
                </a:tc>
                <a:extLst>
                  <a:ext uri="{0D108BD9-81ED-4DB2-BD59-A6C34878D82A}">
                    <a16:rowId xmlns:a16="http://schemas.microsoft.com/office/drawing/2014/main" val="10000"/>
                  </a:ext>
                </a:extLst>
              </a:tr>
              <a:tr h="2129383">
                <a:tc>
                  <a:txBody>
                    <a:bodyPr/>
                    <a:lstStyle/>
                    <a:p>
                      <a:pPr algn="just">
                        <a:lnSpc>
                          <a:spcPct val="150000"/>
                        </a:lnSpc>
                      </a:pP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Yugandhar</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&amp; Muni (2018)</a:t>
                      </a:r>
                      <a:endParaRPr lang="en-US" sz="1600" b="0" strike="noStrike" spc="-1" dirty="0">
                        <a:latin typeface="Times New Roman" panose="02020603050405020304" pitchFamily="18" charset="0"/>
                        <a:cs typeface="Times New Roman" panose="02020603050405020304" pitchFamily="18" charset="0"/>
                      </a:endParaRPr>
                    </a:p>
                  </a:txBody>
                  <a:tcPr marL="90000" marR="90000"/>
                </a:tc>
                <a:tc>
                  <a:txBody>
                    <a:bodyPr/>
                    <a:lstStyle/>
                    <a:p>
                      <a:pPr algn="just">
                        <a:lnSpc>
                          <a:spcPct val="150000"/>
                        </a:lnSpc>
                        <a:spcAft>
                          <a:spcPts val="1001"/>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Crime Reporting System. The authors developed a software that provides facility for reporting online crimes, complaints, missing persons, show criminal details. The software was developed with modular approach. </a:t>
                      </a:r>
                      <a:endParaRPr lang="en-US" sz="1600" b="0" strike="noStrike" spc="-1" dirty="0">
                        <a:latin typeface="Times New Roman" panose="02020603050405020304" pitchFamily="18" charset="0"/>
                        <a:cs typeface="Times New Roman" panose="02020603050405020304" pitchFamily="18" charset="0"/>
                      </a:endParaRPr>
                    </a:p>
                  </a:txBody>
                  <a:tcPr marL="90000" marR="90000"/>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Multilingual support can be provided so that it can be understandable</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by the person of any</a:t>
                      </a:r>
                    </a:p>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Language.</a:t>
                      </a:r>
                    </a:p>
                    <a:p>
                      <a:pPr algn="just">
                        <a:lnSpc>
                          <a:spcPct val="150000"/>
                        </a:lnSpc>
                      </a:pPr>
                      <a:endParaRPr lang="en-US" sz="1600" b="0" strike="noStrike" spc="-1" dirty="0">
                        <a:latin typeface="Times New Roman" panose="02020603050405020304" pitchFamily="18" charset="0"/>
                        <a:cs typeface="Times New Roman" panose="02020603050405020304" pitchFamily="18" charset="0"/>
                      </a:endParaRPr>
                    </a:p>
                  </a:txBody>
                  <a:tcPr marL="90000" marR="90000"/>
                </a:tc>
                <a:extLst>
                  <a:ext uri="{0D108BD9-81ED-4DB2-BD59-A6C34878D82A}">
                    <a16:rowId xmlns:a16="http://schemas.microsoft.com/office/drawing/2014/main" val="10001"/>
                  </a:ext>
                </a:extLst>
              </a:tr>
              <a:tr h="2051443">
                <a:tc>
                  <a:txBody>
                    <a:bodyPr/>
                    <a:lstStyle/>
                    <a:p>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Selvakani</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Vasumathi</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&amp;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Harikaran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(2019)</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marL="90000" marR="90000"/>
                </a:tc>
                <a:tc>
                  <a:txBody>
                    <a:bodyPr/>
                    <a:lstStyle/>
                    <a:p>
                      <a:pPr algn="just">
                        <a:lnSpc>
                          <a:spcPct val="150000"/>
                        </a:lnSpc>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 Web Based Online Crime Reporting System. The framework comprises of three useful modules: an information catch module, a report the board and control module, and an information usage module.</a:t>
                      </a:r>
                      <a:endParaRPr lang="en-US" sz="1600" b="0" strike="noStrike" spc="-1" dirty="0">
                        <a:latin typeface="Times New Roman" panose="02020603050405020304" pitchFamily="18" charset="0"/>
                        <a:cs typeface="Times New Roman" panose="02020603050405020304" pitchFamily="18" charset="0"/>
                      </a:endParaRPr>
                    </a:p>
                  </a:txBody>
                  <a:tcPr marL="90000" marR="90000"/>
                </a:tc>
                <a:tc>
                  <a:txBody>
                    <a:bodyPr/>
                    <a:lstStyle/>
                    <a:p>
                      <a:pPr algn="l">
                        <a:lnSpc>
                          <a:spcPct val="150000"/>
                        </a:lnSpc>
                        <a:spcAft>
                          <a:spcPts val="1001"/>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system lacks Multilingual.</a:t>
                      </a:r>
                      <a:endParaRPr lang="en-US" sz="1600" b="0" strike="noStrike" spc="-1" dirty="0">
                        <a:latin typeface="Times New Roman" panose="02020603050405020304" pitchFamily="18" charset="0"/>
                        <a:cs typeface="Times New Roman" panose="02020603050405020304" pitchFamily="18" charset="0"/>
                      </a:endParaRPr>
                    </a:p>
                  </a:txBody>
                  <a:tcPr marL="90000" marR="90000"/>
                </a:tc>
                <a:extLst>
                  <a:ext uri="{0D108BD9-81ED-4DB2-BD59-A6C34878D82A}">
                    <a16:rowId xmlns:a16="http://schemas.microsoft.com/office/drawing/2014/main" val="10002"/>
                  </a:ext>
                </a:extLst>
              </a:tr>
            </a:tbl>
          </a:graphicData>
        </a:graphic>
      </p:graphicFrame>
      <p:sp>
        <p:nvSpPr>
          <p:cNvPr id="5" name="TextBox 4"/>
          <p:cNvSpPr txBox="1"/>
          <p:nvPr/>
        </p:nvSpPr>
        <p:spPr>
          <a:xfrm>
            <a:off x="503640" y="288194"/>
            <a:ext cx="593766" cy="369332"/>
          </a:xfrm>
          <a:prstGeom prst="rect">
            <a:avLst/>
          </a:prstGeom>
          <a:noFill/>
        </p:spPr>
        <p:txBody>
          <a:bodyPr wrap="square" rtlCol="0">
            <a:spAutoFit/>
          </a:bodyPr>
          <a:lstStyle/>
          <a:p>
            <a:r>
              <a:rPr lang="en-US" b="1" dirty="0" smtClean="0">
                <a:solidFill>
                  <a:srgbClr val="C00000"/>
                </a:solidFill>
              </a:rPr>
              <a:t>7</a:t>
            </a:r>
            <a:endParaRPr lang="en-US" b="1" dirty="0">
              <a:solidFill>
                <a:srgbClr val="C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EXISTING ARCHITECTURE</a:t>
            </a:r>
            <a:endParaRPr lang="en-US" sz="3100" b="0" strike="noStrike" spc="-1">
              <a:latin typeface="Arial"/>
            </a:endParaRPr>
          </a:p>
        </p:txBody>
      </p:sp>
      <p:sp>
        <p:nvSpPr>
          <p:cNvPr id="94"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sp>
      <p:sp>
        <p:nvSpPr>
          <p:cNvPr id="96" name="TextShape 3"/>
          <p:cNvSpPr txBox="1"/>
          <p:nvPr/>
        </p:nvSpPr>
        <p:spPr>
          <a:xfrm>
            <a:off x="1828800" y="5057640"/>
            <a:ext cx="6583680" cy="428760"/>
          </a:xfrm>
          <a:prstGeom prst="rect">
            <a:avLst/>
          </a:prstGeom>
          <a:noFill/>
          <a:ln>
            <a:noFill/>
          </a:ln>
        </p:spPr>
        <p:txBody>
          <a:bodyPr lIns="90000" tIns="45000" rIns="90000" bIns="45000"/>
          <a:lstStyle/>
          <a:p>
            <a:pPr algn="ctr">
              <a:lnSpc>
                <a:spcPct val="150000"/>
              </a:lnSpc>
              <a:spcAft>
                <a:spcPts val="1001"/>
              </a:spcAft>
            </a:pPr>
            <a:r>
              <a:rPr lang="en-US" sz="1600" b="0" strike="noStrike" spc="-1">
                <a:latin typeface="Times New Roman"/>
              </a:rPr>
              <a:t>Architecture of the existing system</a:t>
            </a:r>
            <a:r>
              <a:rPr lang="en-US" sz="1600" b="0" strike="noStrike" spc="-1">
                <a:latin typeface="Times New Roman"/>
                <a:ea typeface="Calibri"/>
              </a:rPr>
              <a:t> (</a:t>
            </a:r>
            <a:r>
              <a:rPr lang="en-US" sz="1600" b="0" strike="noStrike" spc="-1">
                <a:latin typeface="Times New Roman"/>
                <a:ea typeface="Times New Roman"/>
              </a:rPr>
              <a:t>Jimoh R. </a:t>
            </a:r>
            <a:r>
              <a:rPr lang="en-US" sz="1600" b="0" i="1" strike="noStrike" spc="-1">
                <a:latin typeface="Times New Roman"/>
                <a:ea typeface="Times New Roman"/>
              </a:rPr>
              <a:t> et al.</a:t>
            </a:r>
            <a:r>
              <a:rPr lang="en-US" sz="1600" b="0" strike="noStrike" spc="-1">
                <a:latin typeface="Times New Roman"/>
                <a:ea typeface="Times New Roman"/>
              </a:rPr>
              <a:t>, </a:t>
            </a:r>
            <a:r>
              <a:rPr lang="en-US" sz="1600" b="0" strike="noStrike" spc="-1">
                <a:latin typeface="Times New Roman"/>
              </a:rPr>
              <a:t>2014</a:t>
            </a:r>
            <a:r>
              <a:rPr lang="en-US" sz="1600" b="0" strike="noStrike" spc="-1">
                <a:solidFill>
                  <a:srgbClr val="000000"/>
                </a:solidFill>
                <a:latin typeface="Times New Roman"/>
                <a:ea typeface="Calibri"/>
              </a:rPr>
              <a:t>)</a:t>
            </a:r>
            <a:endParaRPr lang="en-US" sz="1600" b="0" strike="noStrike" spc="-1">
              <a:latin typeface="Times New Roman"/>
              <a:ea typeface="Calibri"/>
            </a:endParaRPr>
          </a:p>
        </p:txBody>
      </p:sp>
      <p:sp>
        <p:nvSpPr>
          <p:cNvPr id="6" name="TextBox 5"/>
          <p:cNvSpPr txBox="1"/>
          <p:nvPr/>
        </p:nvSpPr>
        <p:spPr>
          <a:xfrm>
            <a:off x="503640" y="399831"/>
            <a:ext cx="593766" cy="369332"/>
          </a:xfrm>
          <a:prstGeom prst="rect">
            <a:avLst/>
          </a:prstGeom>
          <a:noFill/>
        </p:spPr>
        <p:txBody>
          <a:bodyPr wrap="square" rtlCol="0">
            <a:spAutoFit/>
          </a:bodyPr>
          <a:lstStyle/>
          <a:p>
            <a:r>
              <a:rPr lang="en-US" b="1" dirty="0" smtClean="0">
                <a:solidFill>
                  <a:srgbClr val="C00000"/>
                </a:solidFill>
              </a:rPr>
              <a:t>8</a:t>
            </a:r>
            <a:endParaRPr lang="en-US" b="1" dirty="0">
              <a:solidFill>
                <a:srgbClr val="C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808" y="1044720"/>
            <a:ext cx="3986783" cy="373752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TotalTime>
  <Words>885</Words>
  <Application>Microsoft Office PowerPoint</Application>
  <PresentationFormat>Custom</PresentationFormat>
  <Paragraphs>90</Paragraphs>
  <Slides>13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DejaVu Sans</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Oluwatessy</cp:lastModifiedBy>
  <cp:revision>124</cp:revision>
  <dcterms:created xsi:type="dcterms:W3CDTF">2020-10-06T09:18:57Z</dcterms:created>
  <dcterms:modified xsi:type="dcterms:W3CDTF">2020-11-13T12:30:40Z</dcterms:modified>
  <dc:language>en-US</dc:language>
</cp:coreProperties>
</file>