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93" r:id="rId2"/>
    <p:sldId id="305" r:id="rId3"/>
    <p:sldId id="325" r:id="rId4"/>
    <p:sldId id="313" r:id="rId5"/>
    <p:sldId id="306" r:id="rId6"/>
    <p:sldId id="304" r:id="rId7"/>
    <p:sldId id="301" r:id="rId8"/>
    <p:sldId id="319" r:id="rId9"/>
    <p:sldId id="316" r:id="rId10"/>
    <p:sldId id="294" r:id="rId11"/>
    <p:sldId id="295" r:id="rId12"/>
    <p:sldId id="299" r:id="rId13"/>
    <p:sldId id="320" r:id="rId14"/>
    <p:sldId id="297" r:id="rId15"/>
    <p:sldId id="298" r:id="rId16"/>
    <p:sldId id="309" r:id="rId17"/>
    <p:sldId id="314" r:id="rId18"/>
    <p:sldId id="315" r:id="rId19"/>
    <p:sldId id="321" r:id="rId20"/>
    <p:sldId id="318" r:id="rId21"/>
    <p:sldId id="310" r:id="rId22"/>
    <p:sldId id="323" r:id="rId23"/>
    <p:sldId id="322" r:id="rId24"/>
    <p:sldId id="311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ZLanTingHeiS-R-GB"/>
      </a:defRPr>
    </a:lvl1pPr>
    <a:lvl2pPr marL="0" marR="0" indent="457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ZLanTingHeiS-R-GB"/>
      </a:defRPr>
    </a:lvl2pPr>
    <a:lvl3pPr marL="0" marR="0" indent="914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ZLanTingHeiS-R-GB"/>
      </a:defRPr>
    </a:lvl3pPr>
    <a:lvl4pPr marL="0" marR="0" indent="1371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ZLanTingHeiS-R-GB"/>
      </a:defRPr>
    </a:lvl4pPr>
    <a:lvl5pPr marL="0" marR="0" indent="1828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ZLanTingHeiS-R-GB"/>
      </a:defRPr>
    </a:lvl5pPr>
    <a:lvl6pPr marL="0" marR="0" indent="22860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ZLanTingHeiS-R-GB"/>
      </a:defRPr>
    </a:lvl6pPr>
    <a:lvl7pPr marL="0" marR="0" indent="2743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ZLanTingHeiS-R-GB"/>
      </a:defRPr>
    </a:lvl7pPr>
    <a:lvl8pPr marL="0" marR="0" indent="3200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ZLanTingHeiS-R-GB"/>
      </a:defRPr>
    </a:lvl8pPr>
    <a:lvl9pPr marL="0" marR="0" indent="3657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ZLanTingHeiS-R-GB"/>
      </a:defRPr>
    </a:lvl9pPr>
  </p:defaultTextStyle>
  <p:extLst>
    <p:ext uri="{521415D9-36F7-43E2-AB2F-B90AF26B5E84}">
      <p14:sectionLst xmlns:p14="http://schemas.microsoft.com/office/powerpoint/2010/main">
        <p14:section name="默认节" id="{6C98A677-A9A9-4CC1-8D07-CDC3995264DD}">
          <p14:sldIdLst/>
        </p14:section>
        <p14:section name="正式" id="{422F0183-E0DE-405C-B120-6018592F2C50}">
          <p14:sldIdLst>
            <p14:sldId id="293"/>
            <p14:sldId id="305"/>
            <p14:sldId id="325"/>
            <p14:sldId id="313"/>
            <p14:sldId id="306"/>
            <p14:sldId id="304"/>
            <p14:sldId id="301"/>
            <p14:sldId id="319"/>
            <p14:sldId id="316"/>
            <p14:sldId id="294"/>
            <p14:sldId id="295"/>
            <p14:sldId id="299"/>
            <p14:sldId id="320"/>
            <p14:sldId id="297"/>
            <p14:sldId id="298"/>
            <p14:sldId id="309"/>
            <p14:sldId id="314"/>
            <p14:sldId id="315"/>
            <p14:sldId id="321"/>
            <p14:sldId id="318"/>
            <p14:sldId id="310"/>
            <p14:sldId id="323"/>
            <p14:sldId id="322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37" autoAdjust="0"/>
    <p:restoredTop sz="94674"/>
  </p:normalViewPr>
  <p:slideViewPr>
    <p:cSldViewPr snapToGrid="0">
      <p:cViewPr varScale="1">
        <p:scale>
          <a:sx n="53" d="100"/>
          <a:sy n="53" d="100"/>
        </p:scale>
        <p:origin x="5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n-lt"/>
        <a:ea typeface="+mn-ea"/>
        <a:cs typeface="+mn-cs"/>
        <a:sym typeface="FZLanTingHeiS-R-GB"/>
      </a:defRPr>
    </a:lvl1pPr>
    <a:lvl2pPr indent="228600" defTabSz="1828800" latinLnBrk="0">
      <a:defRPr sz="2400">
        <a:latin typeface="+mn-lt"/>
        <a:ea typeface="+mn-ea"/>
        <a:cs typeface="+mn-cs"/>
        <a:sym typeface="FZLanTingHeiS-R-GB"/>
      </a:defRPr>
    </a:lvl2pPr>
    <a:lvl3pPr indent="457200" defTabSz="1828800" latinLnBrk="0">
      <a:defRPr sz="2400">
        <a:latin typeface="+mn-lt"/>
        <a:ea typeface="+mn-ea"/>
        <a:cs typeface="+mn-cs"/>
        <a:sym typeface="FZLanTingHeiS-R-GB"/>
      </a:defRPr>
    </a:lvl3pPr>
    <a:lvl4pPr indent="685800" defTabSz="1828800" latinLnBrk="0">
      <a:defRPr sz="2400">
        <a:latin typeface="+mn-lt"/>
        <a:ea typeface="+mn-ea"/>
        <a:cs typeface="+mn-cs"/>
        <a:sym typeface="FZLanTingHeiS-R-GB"/>
      </a:defRPr>
    </a:lvl4pPr>
    <a:lvl5pPr indent="914400" defTabSz="1828800" latinLnBrk="0">
      <a:defRPr sz="2400">
        <a:latin typeface="+mn-lt"/>
        <a:ea typeface="+mn-ea"/>
        <a:cs typeface="+mn-cs"/>
        <a:sym typeface="FZLanTingHeiS-R-GB"/>
      </a:defRPr>
    </a:lvl5pPr>
    <a:lvl6pPr indent="1143000" defTabSz="1828800" latinLnBrk="0">
      <a:defRPr sz="2400">
        <a:latin typeface="+mn-lt"/>
        <a:ea typeface="+mn-ea"/>
        <a:cs typeface="+mn-cs"/>
        <a:sym typeface="FZLanTingHeiS-R-GB"/>
      </a:defRPr>
    </a:lvl6pPr>
    <a:lvl7pPr indent="1371600" defTabSz="1828800" latinLnBrk="0">
      <a:defRPr sz="2400">
        <a:latin typeface="+mn-lt"/>
        <a:ea typeface="+mn-ea"/>
        <a:cs typeface="+mn-cs"/>
        <a:sym typeface="FZLanTingHeiS-R-GB"/>
      </a:defRPr>
    </a:lvl7pPr>
    <a:lvl8pPr indent="1600200" defTabSz="1828800" latinLnBrk="0">
      <a:defRPr sz="2400">
        <a:latin typeface="+mn-lt"/>
        <a:ea typeface="+mn-ea"/>
        <a:cs typeface="+mn-cs"/>
        <a:sym typeface="FZLanTingHeiS-R-GB"/>
      </a:defRPr>
    </a:lvl8pPr>
    <a:lvl9pPr indent="1828800" defTabSz="1828800" latinLnBrk="0">
      <a:defRPr sz="2400">
        <a:latin typeface="+mn-lt"/>
        <a:ea typeface="+mn-ea"/>
        <a:cs typeface="+mn-cs"/>
        <a:sym typeface="FZLanTingHeiS-R-GB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封面 封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会议演讲主标题内容"/>
          <p:cNvSpPr txBox="1">
            <a:spLocks noGrp="1"/>
          </p:cNvSpPr>
          <p:nvPr>
            <p:ph type="body" sz="quarter" idx="21"/>
          </p:nvPr>
        </p:nvSpPr>
        <p:spPr>
          <a:xfrm>
            <a:off x="1640606" y="4788568"/>
            <a:ext cx="16767202" cy="2263803"/>
          </a:xfrm>
          <a:prstGeom prst="rect">
            <a:avLst/>
          </a:prstGeom>
        </p:spPr>
        <p:txBody>
          <a:bodyPr wrap="none" lIns="33350" tIns="33350" rIns="33350" bIns="33350" anchor="ctr">
            <a:spAutoFit/>
          </a:bodyPr>
          <a:lstStyle>
            <a:lvl1pPr defTabSz="916887">
              <a:defRPr sz="14600">
                <a:gradFill flip="none" rotWithShape="1">
                  <a:gsLst>
                    <a:gs pos="0">
                      <a:srgbClr val="00A1FF"/>
                    </a:gs>
                    <a:gs pos="23268">
                      <a:srgbClr val="7FD0FF"/>
                    </a:gs>
                    <a:gs pos="70068">
                      <a:srgbClr val="FFFFFF"/>
                    </a:gs>
                  </a:gsLst>
                  <a:lin ang="0" scaled="0"/>
                </a:gra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t>会议演讲主标题内容</a:t>
            </a:r>
          </a:p>
        </p:txBody>
      </p:sp>
      <p:sp>
        <p:nvSpPr>
          <p:cNvPr id="18" name="嘉宾姓名"/>
          <p:cNvSpPr txBox="1">
            <a:spLocks noGrp="1"/>
          </p:cNvSpPr>
          <p:nvPr>
            <p:ph type="body" sz="quarter" idx="22"/>
          </p:nvPr>
        </p:nvSpPr>
        <p:spPr>
          <a:xfrm>
            <a:off x="1696214" y="8166131"/>
            <a:ext cx="3467101" cy="1066801"/>
          </a:xfrm>
          <a:prstGeom prst="rect">
            <a:avLst/>
          </a:prstGeom>
          <a:effectLst>
            <a:outerShdw blurRad="76200" dist="15307" dir="5400000" rotWithShape="0">
              <a:srgbClr val="000000">
                <a:alpha val="42809"/>
              </a:srgbClr>
            </a:outerShdw>
          </a:effectLst>
        </p:spPr>
        <p:txBody>
          <a:bodyPr wrap="none" anchor="ctr">
            <a:spAutoFit/>
          </a:bodyPr>
          <a:lstStyle>
            <a:lvl1pPr>
              <a:defRPr sz="6600"/>
            </a:lvl1pPr>
          </a:lstStyle>
          <a:p>
            <a:r>
              <a:t>嘉宾姓名</a:t>
            </a:r>
          </a:p>
        </p:txBody>
      </p:sp>
      <p:sp>
        <p:nvSpPr>
          <p:cNvPr id="19" name="在此处可添加嘉宾职称内容"/>
          <p:cNvSpPr txBox="1">
            <a:spLocks noGrp="1"/>
          </p:cNvSpPr>
          <p:nvPr>
            <p:ph type="body" sz="quarter" idx="23"/>
          </p:nvPr>
        </p:nvSpPr>
        <p:spPr>
          <a:xfrm>
            <a:off x="1696214" y="9474231"/>
            <a:ext cx="4686301" cy="546101"/>
          </a:xfrm>
          <a:prstGeom prst="rect">
            <a:avLst/>
          </a:prstGeom>
          <a:effectLst>
            <a:outerShdw blurRad="76200" dist="15307" dir="5400000" rotWithShape="0">
              <a:srgbClr val="000000">
                <a:alpha val="42809"/>
              </a:srgbClr>
            </a:outerShdw>
          </a:effectLst>
        </p:spPr>
        <p:txBody>
          <a:bodyPr wrap="none" anchor="ctr">
            <a:spAutoFit/>
          </a:bodyPr>
          <a:lstStyle>
            <a:lvl1pPr>
              <a:defRPr sz="3000"/>
            </a:lvl1pPr>
          </a:lstStyle>
          <a:p>
            <a:r>
              <a:t>在此处可添加嘉宾职称内容</a:t>
            </a:r>
          </a:p>
        </p:txBody>
      </p:sp>
      <p:sp>
        <p:nvSpPr>
          <p:cNvPr id="2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章节页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2目录 章节页-无logo.png" descr="2目录 章节页-无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TextBox 25"/>
          <p:cNvSpPr txBox="1">
            <a:spLocks noGrp="1"/>
          </p:cNvSpPr>
          <p:nvPr>
            <p:ph type="body" sz="quarter" idx="21"/>
          </p:nvPr>
        </p:nvSpPr>
        <p:spPr>
          <a:xfrm>
            <a:off x="9465309" y="6843218"/>
            <a:ext cx="5453381" cy="855981"/>
          </a:xfrm>
          <a:prstGeom prst="rect">
            <a:avLst/>
          </a:prstGeom>
        </p:spPr>
        <p:txBody>
          <a:bodyPr wrap="none" lIns="91439" tIns="91439" rIns="91439" bIns="91439" anchor="ctr">
            <a:spAutoFit/>
          </a:bodyPr>
          <a:lstStyle>
            <a:lvl1pPr algn="ctr" defTabSz="1820676">
              <a:defRPr sz="4600"/>
            </a:lvl1pPr>
          </a:lstStyle>
          <a:p>
            <a:r>
              <a:t>章节页标题文字内容</a:t>
            </a:r>
          </a:p>
        </p:txBody>
      </p:sp>
      <p:sp>
        <p:nvSpPr>
          <p:cNvPr id="29" name="文本框 6"/>
          <p:cNvSpPr txBox="1">
            <a:spLocks noGrp="1"/>
          </p:cNvSpPr>
          <p:nvPr>
            <p:ph type="body" sz="quarter" idx="22"/>
          </p:nvPr>
        </p:nvSpPr>
        <p:spPr>
          <a:xfrm>
            <a:off x="7961243" y="5042901"/>
            <a:ext cx="8461515" cy="1861765"/>
          </a:xfrm>
          <a:prstGeom prst="rect">
            <a:avLst/>
          </a:prstGeom>
          <a:effectLst>
            <a:outerShdw blurRad="241300" dist="25400" dir="5400000" rotWithShape="0">
              <a:srgbClr val="000000"/>
            </a:outerShdw>
          </a:effectLst>
        </p:spPr>
        <p:txBody>
          <a:bodyPr lIns="29181" tIns="29181" rIns="29181" bIns="29181" anchor="ctr">
            <a:spAutoFit/>
          </a:bodyPr>
          <a:lstStyle>
            <a:lvl1pPr algn="ctr" defTabSz="802276">
              <a:defRPr sz="12000" spc="239">
                <a:gradFill flip="none" rotWithShape="1">
                  <a:gsLst>
                    <a:gs pos="10313">
                      <a:srgbClr val="FFFFFF"/>
                    </a:gs>
                    <a:gs pos="48233">
                      <a:srgbClr val="B2CEFD"/>
                    </a:gs>
                    <a:gs pos="81305">
                      <a:srgbClr val="669DFA"/>
                    </a:gs>
                  </a:gsLst>
                  <a:lin ang="13500000" scaled="0"/>
                </a:gra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t>章节标题</a:t>
            </a:r>
          </a:p>
        </p:txBody>
      </p:sp>
      <p:pic>
        <p:nvPicPr>
          <p:cNvPr id="30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4289" y="813951"/>
            <a:ext cx="2036893" cy="50485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3内容页1-无logo.png" descr="3内容页1-无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二级副标题文字内容展示"/>
          <p:cNvSpPr txBox="1">
            <a:spLocks noGrp="1"/>
          </p:cNvSpPr>
          <p:nvPr>
            <p:ph type="body" sz="quarter" idx="21"/>
          </p:nvPr>
        </p:nvSpPr>
        <p:spPr>
          <a:xfrm>
            <a:off x="4572000" y="1492681"/>
            <a:ext cx="15240000" cy="1063428"/>
          </a:xfrm>
          <a:prstGeom prst="rect">
            <a:avLst/>
          </a:prstGeom>
        </p:spPr>
        <p:txBody>
          <a:bodyPr lIns="91439" tIns="91439" rIns="91439" bIns="91439" anchor="ctr">
            <a:noAutofit/>
          </a:bodyPr>
          <a:lstStyle>
            <a:lvl1pPr algn="ctr" defTabSz="1820676">
              <a:defRPr sz="3600"/>
            </a:lvl1pPr>
          </a:lstStyle>
          <a:p>
            <a:r>
              <a:t>二级副标题文字内容展示</a:t>
            </a:r>
          </a:p>
        </p:txBody>
      </p:sp>
      <p:sp>
        <p:nvSpPr>
          <p:cNvPr id="43" name="一级标题文字内容展示"/>
          <p:cNvSpPr txBox="1">
            <a:spLocks noGrp="1"/>
          </p:cNvSpPr>
          <p:nvPr>
            <p:ph type="body" sz="quarter" idx="22"/>
          </p:nvPr>
        </p:nvSpPr>
        <p:spPr>
          <a:xfrm>
            <a:off x="4572000" y="673704"/>
            <a:ext cx="15240000" cy="896565"/>
          </a:xfrm>
          <a:prstGeom prst="rect">
            <a:avLst/>
          </a:prstGeom>
        </p:spPr>
        <p:txBody>
          <a:bodyPr lIns="29181" tIns="29181" rIns="29181" bIns="29181" anchor="ctr">
            <a:spAutoFit/>
          </a:bodyPr>
          <a:lstStyle>
            <a:lvl1pPr algn="ctr" defTabSz="802276">
              <a:defRPr sz="5600" spc="112"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t>一级标题文字内容展示</a:t>
            </a:r>
          </a:p>
        </p:txBody>
      </p:sp>
      <p:pic>
        <p:nvPicPr>
          <p:cNvPr id="44" name="图像" descr="图像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574289" y="813951"/>
            <a:ext cx="2036893" cy="50485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4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4内容页2-无logo.png" descr="4内容页2-无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4289" y="813951"/>
            <a:ext cx="2036893" cy="50485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60" name="二级副标题文字内容展示"/>
          <p:cNvSpPr txBox="1">
            <a:spLocks noGrp="1"/>
          </p:cNvSpPr>
          <p:nvPr>
            <p:ph type="body" sz="quarter" idx="21"/>
          </p:nvPr>
        </p:nvSpPr>
        <p:spPr>
          <a:xfrm>
            <a:off x="4572000" y="1492681"/>
            <a:ext cx="15240000" cy="1063428"/>
          </a:xfrm>
          <a:prstGeom prst="rect">
            <a:avLst/>
          </a:prstGeom>
        </p:spPr>
        <p:txBody>
          <a:bodyPr lIns="91439" tIns="91439" rIns="91439" bIns="91439" anchor="ctr">
            <a:noAutofit/>
          </a:bodyPr>
          <a:lstStyle>
            <a:lvl1pPr algn="ctr" defTabSz="1820676">
              <a:defRPr sz="3600"/>
            </a:lvl1pPr>
          </a:lstStyle>
          <a:p>
            <a:r>
              <a:t>二级副标题文字内容展示</a:t>
            </a:r>
          </a:p>
        </p:txBody>
      </p:sp>
      <p:sp>
        <p:nvSpPr>
          <p:cNvPr id="61" name="一级标题文字内容展示"/>
          <p:cNvSpPr txBox="1">
            <a:spLocks noGrp="1"/>
          </p:cNvSpPr>
          <p:nvPr>
            <p:ph type="body" sz="quarter" idx="22"/>
          </p:nvPr>
        </p:nvSpPr>
        <p:spPr>
          <a:xfrm>
            <a:off x="4572000" y="673704"/>
            <a:ext cx="15240000" cy="896565"/>
          </a:xfrm>
          <a:prstGeom prst="rect">
            <a:avLst/>
          </a:prstGeom>
        </p:spPr>
        <p:txBody>
          <a:bodyPr lIns="29181" tIns="29181" rIns="29181" bIns="29181" anchor="ctr">
            <a:spAutoFit/>
          </a:bodyPr>
          <a:lstStyle>
            <a:lvl1pPr algn="ctr" defTabSz="802276">
              <a:defRPr sz="5600" spc="112"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t>一级标题文字内容展示</a:t>
            </a:r>
          </a:p>
        </p:txBody>
      </p:sp>
      <p:sp>
        <p:nvSpPr>
          <p:cNvPr id="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89298" y="13087298"/>
            <a:ext cx="392907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纯黑 页">
    <p:bg>
      <p:bgPr>
        <a:solidFill>
          <a:srgbClr val="0206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289" y="813951"/>
            <a:ext cx="2036893" cy="50485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98931" y="8650223"/>
            <a:ext cx="382481" cy="359462"/>
          </a:xfrm>
          <a:prstGeom prst="rect">
            <a:avLst/>
          </a:prstGeom>
        </p:spPr>
        <p:txBody>
          <a:bodyPr lIns="14630" tIns="14630" rIns="14630" bIns="14630" anchor="t"/>
          <a:lstStyle>
            <a:lvl1pPr defTabSz="825500"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规范封面（勿用） ">
    <p:bg>
      <p:bgPr>
        <a:solidFill>
          <a:srgbClr val="0206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渐变1.png" descr="渐变1.png"/>
          <p:cNvPicPr>
            <a:picLocks/>
          </p:cNvPicPr>
          <p:nvPr/>
        </p:nvPicPr>
        <p:blipFill>
          <a:blip r:embed="rId2">
            <a:alphaModFix amt="79873"/>
          </a:blip>
          <a:srcRect l="7564" r="47101"/>
          <a:stretch>
            <a:fillRect/>
          </a:stretch>
        </p:blipFill>
        <p:spPr>
          <a:xfrm>
            <a:off x="1310" y="-87206"/>
            <a:ext cx="24384002" cy="13815672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渐变1.png" descr="渐变1.png"/>
          <p:cNvPicPr>
            <a:picLocks/>
          </p:cNvPicPr>
          <p:nvPr/>
        </p:nvPicPr>
        <p:blipFill>
          <a:blip r:embed="rId2">
            <a:alphaModFix amt="79873"/>
          </a:blip>
          <a:srcRect l="7564" t="22303" r="47130"/>
          <a:stretch>
            <a:fillRect/>
          </a:stretch>
        </p:blipFill>
        <p:spPr>
          <a:xfrm>
            <a:off x="1310" y="-87206"/>
            <a:ext cx="24384001" cy="13815663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矩形"/>
          <p:cNvSpPr/>
          <p:nvPr/>
        </p:nvSpPr>
        <p:spPr>
          <a:xfrm>
            <a:off x="1310" y="12410"/>
            <a:ext cx="18581549" cy="13716001"/>
          </a:xfrm>
          <a:prstGeom prst="rect">
            <a:avLst/>
          </a:prstGeom>
          <a:gradFill>
            <a:gsLst>
              <a:gs pos="0">
                <a:srgbClr val="000000"/>
              </a:gs>
              <a:gs pos="5598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path>
              <a:fillToRect l="-98007" t="-84702" r="198007" b="184702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/>
            </a:pPr>
            <a:endParaRPr/>
          </a:p>
        </p:txBody>
      </p:sp>
      <p:pic>
        <p:nvPicPr>
          <p:cNvPr id="90" name="图像" descr="图像"/>
          <p:cNvPicPr>
            <a:picLocks noChangeAspect="1"/>
          </p:cNvPicPr>
          <p:nvPr/>
        </p:nvPicPr>
        <p:blipFill>
          <a:blip r:embed="rId3">
            <a:alphaModFix amt="80000"/>
          </a:blip>
          <a:srcRect b="15893"/>
          <a:stretch>
            <a:fillRect/>
          </a:stretch>
        </p:blipFill>
        <p:spPr>
          <a:xfrm>
            <a:off x="335756" y="324924"/>
            <a:ext cx="23737888" cy="13436531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规范内容页（勿用）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3内容页1-无logo.png" descr="3内容页1-无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4289" y="813951"/>
            <a:ext cx="2036893" cy="50485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03" name="文本框 75"/>
          <p:cNvSpPr txBox="1">
            <a:spLocks noGrp="1"/>
          </p:cNvSpPr>
          <p:nvPr>
            <p:ph type="body" sz="quarter" idx="21"/>
          </p:nvPr>
        </p:nvSpPr>
        <p:spPr>
          <a:xfrm>
            <a:off x="7112000" y="517737"/>
            <a:ext cx="10160000" cy="1021081"/>
          </a:xfrm>
          <a:prstGeom prst="rect">
            <a:avLst/>
          </a:prstGeom>
        </p:spPr>
        <p:txBody>
          <a:bodyPr lIns="91439" tIns="91439" rIns="91439" bIns="91439" anchor="ctr">
            <a:spAutoFit/>
          </a:bodyPr>
          <a:lstStyle>
            <a:lvl1pPr algn="ctr" defTabSz="1828800">
              <a:defRPr sz="5600"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t>规范说明  |  区域</a:t>
            </a:r>
          </a:p>
        </p:txBody>
      </p:sp>
      <p:sp>
        <p:nvSpPr>
          <p:cNvPr id="10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封底封面-无logo.png" descr="1封底封面-无logo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渐变1.png" descr="渐变1.png"/>
          <p:cNvPicPr>
            <a:picLocks/>
          </p:cNvPicPr>
          <p:nvPr/>
        </p:nvPicPr>
        <p:blipFill>
          <a:blip r:embed="rId10">
            <a:alphaModFix amt="21822"/>
          </a:blip>
          <a:srcRect l="8039" t="22303" r="46911"/>
          <a:stretch>
            <a:fillRect/>
          </a:stretch>
        </p:blipFill>
        <p:spPr>
          <a:xfrm>
            <a:off x="4352" y="0"/>
            <a:ext cx="24384001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图像" descr="图像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06496" y="1418056"/>
            <a:ext cx="2036893" cy="50485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8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演示文稿标题</a:t>
            </a:r>
          </a:p>
        </p:txBody>
      </p:sp>
      <p:sp>
        <p:nvSpPr>
          <p:cNvPr id="9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95546" y="13087298"/>
            <a:ext cx="392908" cy="368301"/>
          </a:xfrm>
          <a:prstGeom prst="rect">
            <a:avLst/>
          </a:prstGeom>
          <a:ln w="254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</p:sldLayoutIdLst>
  <p:transition spd="med"/>
  <p:txStyles>
    <p:titleStyle>
      <a:lvl1pPr marL="0" marR="0" indent="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-232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1pPr>
      <a:lvl2pPr marL="0" marR="0" indent="4572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-232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2pPr>
      <a:lvl3pPr marL="0" marR="0" indent="9144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-232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3pPr>
      <a:lvl4pPr marL="0" marR="0" indent="13716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-232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4pPr>
      <a:lvl5pPr marL="0" marR="0" indent="18288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-232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5pPr>
      <a:lvl6pPr marL="0" marR="0" indent="22860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-232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6pPr>
      <a:lvl7pPr marL="0" marR="0" indent="27432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-232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7pPr>
      <a:lvl8pPr marL="0" marR="0" indent="32004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-232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8pPr>
      <a:lvl9pPr marL="0" marR="0" indent="36576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-232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1pPr>
      <a:lvl2pPr marL="0" marR="0" indent="4572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2pPr>
      <a:lvl3pPr marL="0" marR="0" indent="9144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3pPr>
      <a:lvl4pPr marL="0" marR="0" indent="13716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4pPr>
      <a:lvl5pPr marL="0" marR="0" indent="18288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5pPr>
      <a:lvl6pPr marL="0" marR="0" indent="22860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6pPr>
      <a:lvl7pPr marL="0" marR="0" indent="27432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7pPr>
      <a:lvl8pPr marL="0" marR="0" indent="32004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8pPr>
      <a:lvl9pPr marL="0" marR="0" indent="36576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S-R-GB"/>
        </a:defRPr>
      </a:lvl1pPr>
      <a:lvl2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S-R-GB"/>
        </a:defRPr>
      </a:lvl2pPr>
      <a:lvl3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S-R-GB"/>
        </a:defRPr>
      </a:lvl3pPr>
      <a:lvl4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S-R-GB"/>
        </a:defRPr>
      </a:lvl4pPr>
      <a:lvl5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S-R-GB"/>
        </a:defRPr>
      </a:lvl5pPr>
      <a:lvl6pPr marL="0" marR="0" indent="2286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S-R-GB"/>
        </a:defRPr>
      </a:lvl6pPr>
      <a:lvl7pPr marL="0" marR="0" indent="2743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S-R-GB"/>
        </a:defRPr>
      </a:lvl7pPr>
      <a:lvl8pPr marL="0" marR="0" indent="3200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S-R-GB"/>
        </a:defRPr>
      </a:lvl8pPr>
      <a:lvl9pPr marL="0" marR="0" indent="3657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S-R-GB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2.sv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10.png"/><Relationship Id="rId2" Type="http://schemas.openxmlformats.org/officeDocument/2006/relationships/image" Target="../media/image11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9.png"/><Relationship Id="rId5" Type="http://schemas.openxmlformats.org/officeDocument/2006/relationships/image" Target="../media/image14.sv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5E82F-49D0-0B77-186D-44CA9F05C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会议演讲主标题内容">
            <a:extLst>
              <a:ext uri="{FF2B5EF4-FFF2-40B4-BE49-F238E27FC236}">
                <a16:creationId xmlns:a16="http://schemas.microsoft.com/office/drawing/2014/main" id="{A8B54F1B-65E3-0AD1-0858-C28F74BE7BCD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1640606" y="3640026"/>
            <a:ext cx="15045811" cy="4560889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00A1FF"/>
                    </a:gs>
                    <a:gs pos="100000">
                      <a:srgbClr val="FFFFFF"/>
                    </a:gs>
                  </a:gsLst>
                  <a:lin ang="0" scaled="0"/>
                </a:gradFill>
              </a:defRPr>
            </a:lvl1pPr>
          </a:lstStyle>
          <a:p>
            <a:r>
              <a:rPr lang="zh-CN" altLang="en-US" dirty="0"/>
              <a:t>攻防视角下的</a:t>
            </a:r>
            <a:endParaRPr lang="en-US" altLang="zh-CN" dirty="0"/>
          </a:p>
          <a:p>
            <a:r>
              <a:rPr lang="zh-CN" altLang="en-US" dirty="0"/>
              <a:t>狩猎画像建设浅谈</a:t>
            </a:r>
          </a:p>
        </p:txBody>
      </p:sp>
      <p:sp>
        <p:nvSpPr>
          <p:cNvPr id="421" name="嘉宾姓名">
            <a:extLst>
              <a:ext uri="{FF2B5EF4-FFF2-40B4-BE49-F238E27FC236}">
                <a16:creationId xmlns:a16="http://schemas.microsoft.com/office/drawing/2014/main" id="{6DDDF313-A23D-FB20-4D59-52D49BDF281B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xfrm>
            <a:off x="1696214" y="8140404"/>
            <a:ext cx="2641749" cy="111825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王宇恒</a:t>
            </a:r>
            <a:endParaRPr dirty="0"/>
          </a:p>
        </p:txBody>
      </p:sp>
      <p:sp>
        <p:nvSpPr>
          <p:cNvPr id="422" name="嘉宾职称等二级内容信息">
            <a:extLst>
              <a:ext uri="{FF2B5EF4-FFF2-40B4-BE49-F238E27FC236}">
                <a16:creationId xmlns:a16="http://schemas.microsoft.com/office/drawing/2014/main" id="{149D127A-327F-4C09-1858-9B033B3ADD0F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1696214" y="9418986"/>
            <a:ext cx="3334246" cy="65659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高级安全工程师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815086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7BBA6-8D1A-2DEF-1DD9-67E9F0142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二级副标题文字内容展示">
            <a:extLst>
              <a:ext uri="{FF2B5EF4-FFF2-40B4-BE49-F238E27FC236}">
                <a16:creationId xmlns:a16="http://schemas.microsoft.com/office/drawing/2014/main" id="{4863620A-1B9B-1A92-D696-A2759D6F89EC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威胁查询、攻击画像、溯源分析</a:t>
            </a:r>
            <a:endParaRPr dirty="0"/>
          </a:p>
        </p:txBody>
      </p:sp>
      <p:sp>
        <p:nvSpPr>
          <p:cNvPr id="479" name="一级标题文字内容展示">
            <a:extLst>
              <a:ext uri="{FF2B5EF4-FFF2-40B4-BE49-F238E27FC236}">
                <a16:creationId xmlns:a16="http://schemas.microsoft.com/office/drawing/2014/main" id="{8EDAC14A-1C4A-60F0-5882-0658A3B86478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xfrm>
            <a:off x="4572000" y="661634"/>
            <a:ext cx="15240000" cy="92070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面向安全运营威胁狩猎架构</a:t>
            </a:r>
            <a:endParaRPr dirty="0"/>
          </a:p>
        </p:txBody>
      </p:sp>
      <p:sp>
        <p:nvSpPr>
          <p:cNvPr id="481" name="矩形">
            <a:extLst>
              <a:ext uri="{FF2B5EF4-FFF2-40B4-BE49-F238E27FC236}">
                <a16:creationId xmlns:a16="http://schemas.microsoft.com/office/drawing/2014/main" id="{435E3B3D-E4CD-6E4A-A578-8C20D2E3B85A}"/>
              </a:ext>
            </a:extLst>
          </p:cNvPr>
          <p:cNvSpPr/>
          <p:nvPr/>
        </p:nvSpPr>
        <p:spPr>
          <a:xfrm>
            <a:off x="8458472" y="5037752"/>
            <a:ext cx="2268000" cy="1143001"/>
          </a:xfrm>
          <a:prstGeom prst="rect">
            <a:avLst/>
          </a:prstGeom>
          <a:solidFill>
            <a:srgbClr val="5C5C5C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>
              <a:solidFill>
                <a:schemeClr val="bg1">
                  <a:alpha val="0"/>
                </a:schemeClr>
              </a:solidFill>
              <a:latin typeface="+mn-ea"/>
            </a:endParaRPr>
          </a:p>
        </p:txBody>
      </p:sp>
      <p:sp>
        <p:nvSpPr>
          <p:cNvPr id="495" name="文本框 29">
            <a:extLst>
              <a:ext uri="{FF2B5EF4-FFF2-40B4-BE49-F238E27FC236}">
                <a16:creationId xmlns:a16="http://schemas.microsoft.com/office/drawing/2014/main" id="{0CFA963C-5F49-E90D-0DDE-782511E1D632}"/>
              </a:ext>
            </a:extLst>
          </p:cNvPr>
          <p:cNvSpPr txBox="1"/>
          <p:nvPr/>
        </p:nvSpPr>
        <p:spPr>
          <a:xfrm>
            <a:off x="3162208" y="3634456"/>
            <a:ext cx="1894382" cy="596911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1249" tIns="21249" rIns="21249" bIns="21249" anchor="ctr">
            <a:spAutoFit/>
          </a:bodyPr>
          <a:lstStyle>
            <a:lvl1pPr algn="ctr" defTabSz="825500">
              <a:defRPr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dirty="0"/>
              <a:t>查询入口</a:t>
            </a:r>
            <a:endParaRPr dirty="0"/>
          </a:p>
        </p:txBody>
      </p:sp>
      <p:sp>
        <p:nvSpPr>
          <p:cNvPr id="496" name="文本框 30">
            <a:extLst>
              <a:ext uri="{FF2B5EF4-FFF2-40B4-BE49-F238E27FC236}">
                <a16:creationId xmlns:a16="http://schemas.microsoft.com/office/drawing/2014/main" id="{5C6221C6-2D2B-180B-CD05-1D98D16AE8D3}"/>
              </a:ext>
            </a:extLst>
          </p:cNvPr>
          <p:cNvSpPr txBox="1"/>
          <p:nvPr/>
        </p:nvSpPr>
        <p:spPr>
          <a:xfrm>
            <a:off x="3164612" y="5227940"/>
            <a:ext cx="1889572" cy="596911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1249" tIns="21249" rIns="21249" bIns="21249" anchor="ctr">
            <a:spAutoFit/>
          </a:bodyPr>
          <a:lstStyle>
            <a:lvl1pPr algn="ctr" defTabSz="825500">
              <a:defRPr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dirty="0"/>
              <a:t>数据查询</a:t>
            </a:r>
            <a:endParaRPr dirty="0"/>
          </a:p>
        </p:txBody>
      </p:sp>
      <p:sp>
        <p:nvSpPr>
          <p:cNvPr id="504" name="矩形">
            <a:extLst>
              <a:ext uri="{FF2B5EF4-FFF2-40B4-BE49-F238E27FC236}">
                <a16:creationId xmlns:a16="http://schemas.microsoft.com/office/drawing/2014/main" id="{B4128ACE-BEFB-8AD1-44DE-2240B089B793}"/>
              </a:ext>
            </a:extLst>
          </p:cNvPr>
          <p:cNvSpPr/>
          <p:nvPr/>
        </p:nvSpPr>
        <p:spPr>
          <a:xfrm>
            <a:off x="5768595" y="3343998"/>
            <a:ext cx="15488845" cy="1143001"/>
          </a:xfrm>
          <a:prstGeom prst="rect">
            <a:avLst/>
          </a:prstGeom>
          <a:solidFill>
            <a:srgbClr val="4EB09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/>
          </a:p>
        </p:txBody>
      </p:sp>
      <p:sp>
        <p:nvSpPr>
          <p:cNvPr id="505" name="百度全栈AI布局 ，打造商业化解决方案">
            <a:extLst>
              <a:ext uri="{FF2B5EF4-FFF2-40B4-BE49-F238E27FC236}">
                <a16:creationId xmlns:a16="http://schemas.microsoft.com/office/drawing/2014/main" id="{C2B4FB26-478D-2A93-1A58-5F8965BF4546}"/>
              </a:ext>
            </a:extLst>
          </p:cNvPr>
          <p:cNvSpPr txBox="1"/>
          <p:nvPr/>
        </p:nvSpPr>
        <p:spPr>
          <a:xfrm>
            <a:off x="8467258" y="3420500"/>
            <a:ext cx="9344204" cy="989997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dirty="0"/>
              <a:t>威胁查询狩猎分析平台</a:t>
            </a:r>
            <a:endParaRPr dirty="0"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7C0DA4FE-81CD-C6D8-7550-BFD83C463B22}"/>
              </a:ext>
            </a:extLst>
          </p:cNvPr>
          <p:cNvSpPr/>
          <p:nvPr/>
        </p:nvSpPr>
        <p:spPr>
          <a:xfrm>
            <a:off x="5790394" y="6377219"/>
            <a:ext cx="15467136" cy="1321738"/>
          </a:xfrm>
          <a:prstGeom prst="rect">
            <a:avLst/>
          </a:prstGeom>
          <a:solidFill>
            <a:srgbClr val="01064D">
              <a:alpha val="60000"/>
            </a:srgbClr>
          </a:solidFill>
          <a:ln w="25400">
            <a:solidFill>
              <a:srgbClr val="969696"/>
            </a:solidFill>
            <a:miter lim="400000"/>
          </a:ln>
        </p:spPr>
        <p:txBody>
          <a:bodyPr lIns="21249" tIns="21249" rIns="21249" bIns="21249" anchor="ctr"/>
          <a:lstStyle/>
          <a:p>
            <a:pPr algn="ctr" defTabSz="825500"/>
            <a:r>
              <a:rPr lang="en-US" dirty="0"/>
              <a:t>  </a:t>
            </a:r>
            <a:endParaRPr dirty="0"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D8A263A2-8035-92DF-B2E0-EDE58F3896F1}"/>
              </a:ext>
            </a:extLst>
          </p:cNvPr>
          <p:cNvSpPr/>
          <p:nvPr/>
        </p:nvSpPr>
        <p:spPr>
          <a:xfrm>
            <a:off x="5907761" y="6519511"/>
            <a:ext cx="1635133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14" name="示意文字">
            <a:extLst>
              <a:ext uri="{FF2B5EF4-FFF2-40B4-BE49-F238E27FC236}">
                <a16:creationId xmlns:a16="http://schemas.microsoft.com/office/drawing/2014/main" id="{77AFE92C-2C4A-6EB8-E12C-E649D0CF4B99}"/>
              </a:ext>
            </a:extLst>
          </p:cNvPr>
          <p:cNvSpPr txBox="1"/>
          <p:nvPr/>
        </p:nvSpPr>
        <p:spPr>
          <a:xfrm>
            <a:off x="6479122" y="6793745"/>
            <a:ext cx="587989" cy="43426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IP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3" name="文本框 60">
            <a:extLst>
              <a:ext uri="{FF2B5EF4-FFF2-40B4-BE49-F238E27FC236}">
                <a16:creationId xmlns:a16="http://schemas.microsoft.com/office/drawing/2014/main" id="{4030DB29-BFB6-94FD-7557-15383E41FB17}"/>
              </a:ext>
            </a:extLst>
          </p:cNvPr>
          <p:cNvSpPr txBox="1"/>
          <p:nvPr/>
        </p:nvSpPr>
        <p:spPr>
          <a:xfrm>
            <a:off x="8320179" y="5231671"/>
            <a:ext cx="2448397" cy="646329"/>
          </a:xfrm>
          <a:prstGeom prst="rect">
            <a:avLst/>
          </a:prstGeom>
          <a:ln w="25400">
            <a:miter lim="400000"/>
          </a:ln>
          <a:effectLst>
            <a:outerShdw blurRad="114300" dir="5400000" rotWithShape="0">
              <a:srgbClr val="1700D2">
                <a:alpha val="2065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主机安全</a:t>
            </a:r>
            <a:endParaRPr dirty="0"/>
          </a:p>
        </p:txBody>
      </p:sp>
      <p:sp>
        <p:nvSpPr>
          <p:cNvPr id="35" name="矩形">
            <a:extLst>
              <a:ext uri="{FF2B5EF4-FFF2-40B4-BE49-F238E27FC236}">
                <a16:creationId xmlns:a16="http://schemas.microsoft.com/office/drawing/2014/main" id="{86AEBF9D-FDB7-0D67-C462-FB36B31B9375}"/>
              </a:ext>
            </a:extLst>
          </p:cNvPr>
          <p:cNvSpPr/>
          <p:nvPr/>
        </p:nvSpPr>
        <p:spPr>
          <a:xfrm>
            <a:off x="11198760" y="5037752"/>
            <a:ext cx="2268000" cy="1143001"/>
          </a:xfrm>
          <a:prstGeom prst="rect">
            <a:avLst/>
          </a:prstGeom>
          <a:solidFill>
            <a:srgbClr val="5C5C5C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>
              <a:solidFill>
                <a:schemeClr val="bg1">
                  <a:alpha val="0"/>
                </a:schemeClr>
              </a:solidFill>
              <a:latin typeface="+mn-ea"/>
            </a:endParaRPr>
          </a:p>
        </p:txBody>
      </p:sp>
      <p:sp>
        <p:nvSpPr>
          <p:cNvPr id="36" name="文本框 60">
            <a:extLst>
              <a:ext uri="{FF2B5EF4-FFF2-40B4-BE49-F238E27FC236}">
                <a16:creationId xmlns:a16="http://schemas.microsoft.com/office/drawing/2014/main" id="{25E64C58-0177-DE2F-1375-05C42ECA4871}"/>
              </a:ext>
            </a:extLst>
          </p:cNvPr>
          <p:cNvSpPr txBox="1"/>
          <p:nvPr/>
        </p:nvSpPr>
        <p:spPr>
          <a:xfrm>
            <a:off x="11085867" y="5219720"/>
            <a:ext cx="2448397" cy="646329"/>
          </a:xfrm>
          <a:prstGeom prst="rect">
            <a:avLst/>
          </a:prstGeom>
          <a:ln w="25400">
            <a:miter lim="400000"/>
          </a:ln>
          <a:effectLst>
            <a:outerShdw blurRad="114300" dir="5400000" rotWithShape="0">
              <a:srgbClr val="1700D2">
                <a:alpha val="2065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办公安全</a:t>
            </a:r>
            <a:endParaRPr dirty="0"/>
          </a:p>
        </p:txBody>
      </p:sp>
      <p:sp>
        <p:nvSpPr>
          <p:cNvPr id="37" name="矩形">
            <a:extLst>
              <a:ext uri="{FF2B5EF4-FFF2-40B4-BE49-F238E27FC236}">
                <a16:creationId xmlns:a16="http://schemas.microsoft.com/office/drawing/2014/main" id="{B6E3F777-02B1-727D-1B5F-4A61C9DD1E7A}"/>
              </a:ext>
            </a:extLst>
          </p:cNvPr>
          <p:cNvSpPr/>
          <p:nvPr/>
        </p:nvSpPr>
        <p:spPr>
          <a:xfrm>
            <a:off x="14056053" y="5037752"/>
            <a:ext cx="2268000" cy="1143001"/>
          </a:xfrm>
          <a:prstGeom prst="rect">
            <a:avLst/>
          </a:prstGeom>
          <a:solidFill>
            <a:srgbClr val="5C5C5C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>
              <a:solidFill>
                <a:schemeClr val="bg1">
                  <a:alpha val="0"/>
                </a:schemeClr>
              </a:solidFill>
              <a:latin typeface="+mn-ea"/>
            </a:endParaRPr>
          </a:p>
        </p:txBody>
      </p:sp>
      <p:sp>
        <p:nvSpPr>
          <p:cNvPr id="38" name="文本框 60">
            <a:extLst>
              <a:ext uri="{FF2B5EF4-FFF2-40B4-BE49-F238E27FC236}">
                <a16:creationId xmlns:a16="http://schemas.microsoft.com/office/drawing/2014/main" id="{5C21F87D-867A-194C-A111-ACD8263896FC}"/>
              </a:ext>
            </a:extLst>
          </p:cNvPr>
          <p:cNvSpPr txBox="1"/>
          <p:nvPr/>
        </p:nvSpPr>
        <p:spPr>
          <a:xfrm>
            <a:off x="13965855" y="5199489"/>
            <a:ext cx="2448397" cy="646329"/>
          </a:xfrm>
          <a:prstGeom prst="rect">
            <a:avLst/>
          </a:prstGeom>
          <a:ln w="25400">
            <a:miter lim="400000"/>
          </a:ln>
          <a:effectLst>
            <a:outerShdw blurRad="114300" dir="5400000" rotWithShape="0">
              <a:srgbClr val="1700D2">
                <a:alpha val="2065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云安全</a:t>
            </a:r>
            <a:endParaRPr dirty="0"/>
          </a:p>
        </p:txBody>
      </p:sp>
      <p:sp>
        <p:nvSpPr>
          <p:cNvPr id="40" name="矩形">
            <a:extLst>
              <a:ext uri="{FF2B5EF4-FFF2-40B4-BE49-F238E27FC236}">
                <a16:creationId xmlns:a16="http://schemas.microsoft.com/office/drawing/2014/main" id="{2E2E1C61-8411-EDA3-9CC8-21A46AEDEA8A}"/>
              </a:ext>
            </a:extLst>
          </p:cNvPr>
          <p:cNvSpPr/>
          <p:nvPr/>
        </p:nvSpPr>
        <p:spPr>
          <a:xfrm>
            <a:off x="7644021" y="6519511"/>
            <a:ext cx="1635133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42" name="矩形">
            <a:extLst>
              <a:ext uri="{FF2B5EF4-FFF2-40B4-BE49-F238E27FC236}">
                <a16:creationId xmlns:a16="http://schemas.microsoft.com/office/drawing/2014/main" id="{1D411946-1FCC-B27D-D1F6-C126E8BB2595}"/>
              </a:ext>
            </a:extLst>
          </p:cNvPr>
          <p:cNvSpPr/>
          <p:nvPr/>
        </p:nvSpPr>
        <p:spPr>
          <a:xfrm>
            <a:off x="9356392" y="6519511"/>
            <a:ext cx="1635133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43" name="示意文字">
            <a:extLst>
              <a:ext uri="{FF2B5EF4-FFF2-40B4-BE49-F238E27FC236}">
                <a16:creationId xmlns:a16="http://schemas.microsoft.com/office/drawing/2014/main" id="{86329B81-1324-A5AE-AA32-F4E5255FCEA4}"/>
              </a:ext>
            </a:extLst>
          </p:cNvPr>
          <p:cNvSpPr txBox="1"/>
          <p:nvPr/>
        </p:nvSpPr>
        <p:spPr>
          <a:xfrm>
            <a:off x="9564415" y="6793745"/>
            <a:ext cx="1239042" cy="43426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SCA</a:t>
            </a:r>
            <a:endParaRPr dirty="0"/>
          </a:p>
        </p:txBody>
      </p:sp>
      <p:sp>
        <p:nvSpPr>
          <p:cNvPr id="44" name="矩形">
            <a:extLst>
              <a:ext uri="{FF2B5EF4-FFF2-40B4-BE49-F238E27FC236}">
                <a16:creationId xmlns:a16="http://schemas.microsoft.com/office/drawing/2014/main" id="{2F825280-BF62-4B3B-1D28-46E93378E1D0}"/>
              </a:ext>
            </a:extLst>
          </p:cNvPr>
          <p:cNvSpPr/>
          <p:nvPr/>
        </p:nvSpPr>
        <p:spPr>
          <a:xfrm>
            <a:off x="11063531" y="6519511"/>
            <a:ext cx="1635133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45" name="示意文字">
            <a:extLst>
              <a:ext uri="{FF2B5EF4-FFF2-40B4-BE49-F238E27FC236}">
                <a16:creationId xmlns:a16="http://schemas.microsoft.com/office/drawing/2014/main" id="{CE428102-D29B-0EF8-845F-9D16972A325D}"/>
              </a:ext>
            </a:extLst>
          </p:cNvPr>
          <p:cNvSpPr txBox="1"/>
          <p:nvPr/>
        </p:nvSpPr>
        <p:spPr>
          <a:xfrm>
            <a:off x="11278095" y="6793745"/>
            <a:ext cx="1239042" cy="43426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CMD</a:t>
            </a:r>
            <a:endParaRPr dirty="0"/>
          </a:p>
        </p:txBody>
      </p:sp>
      <p:sp>
        <p:nvSpPr>
          <p:cNvPr id="46" name="矩形">
            <a:extLst>
              <a:ext uri="{FF2B5EF4-FFF2-40B4-BE49-F238E27FC236}">
                <a16:creationId xmlns:a16="http://schemas.microsoft.com/office/drawing/2014/main" id="{41F97758-BD96-4184-90C5-BC1F166235B5}"/>
              </a:ext>
            </a:extLst>
          </p:cNvPr>
          <p:cNvSpPr/>
          <p:nvPr/>
        </p:nvSpPr>
        <p:spPr>
          <a:xfrm>
            <a:off x="12773317" y="6519511"/>
            <a:ext cx="1635133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47" name="示意文字">
            <a:extLst>
              <a:ext uri="{FF2B5EF4-FFF2-40B4-BE49-F238E27FC236}">
                <a16:creationId xmlns:a16="http://schemas.microsoft.com/office/drawing/2014/main" id="{07A747D0-3A71-9766-A5F3-CB0FEBBA59FA}"/>
              </a:ext>
            </a:extLst>
          </p:cNvPr>
          <p:cNvSpPr txBox="1"/>
          <p:nvPr/>
        </p:nvSpPr>
        <p:spPr>
          <a:xfrm>
            <a:off x="13028838" y="6793745"/>
            <a:ext cx="1239042" cy="43426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REQ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8" name="矩形">
            <a:extLst>
              <a:ext uri="{FF2B5EF4-FFF2-40B4-BE49-F238E27FC236}">
                <a16:creationId xmlns:a16="http://schemas.microsoft.com/office/drawing/2014/main" id="{CF0539CD-F773-0180-8785-4DD3E5355596}"/>
              </a:ext>
            </a:extLst>
          </p:cNvPr>
          <p:cNvSpPr/>
          <p:nvPr/>
        </p:nvSpPr>
        <p:spPr>
          <a:xfrm>
            <a:off x="14491490" y="6519511"/>
            <a:ext cx="1635133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49" name="示意文字">
            <a:extLst>
              <a:ext uri="{FF2B5EF4-FFF2-40B4-BE49-F238E27FC236}">
                <a16:creationId xmlns:a16="http://schemas.microsoft.com/office/drawing/2014/main" id="{A453309E-D455-F4D2-6A86-CFDEE82CB3BF}"/>
              </a:ext>
            </a:extLst>
          </p:cNvPr>
          <p:cNvSpPr txBox="1"/>
          <p:nvPr/>
        </p:nvSpPr>
        <p:spPr>
          <a:xfrm>
            <a:off x="14740505" y="6793745"/>
            <a:ext cx="1239042" cy="43426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AK</a:t>
            </a:r>
            <a:endParaRPr dirty="0"/>
          </a:p>
        </p:txBody>
      </p:sp>
      <p:sp>
        <p:nvSpPr>
          <p:cNvPr id="50" name="矩形">
            <a:extLst>
              <a:ext uri="{FF2B5EF4-FFF2-40B4-BE49-F238E27FC236}">
                <a16:creationId xmlns:a16="http://schemas.microsoft.com/office/drawing/2014/main" id="{13384799-9766-8B40-831C-ABB18C2D8DEA}"/>
              </a:ext>
            </a:extLst>
          </p:cNvPr>
          <p:cNvSpPr/>
          <p:nvPr/>
        </p:nvSpPr>
        <p:spPr>
          <a:xfrm>
            <a:off x="16194523" y="6519511"/>
            <a:ext cx="1635133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51" name="示意文字">
            <a:extLst>
              <a:ext uri="{FF2B5EF4-FFF2-40B4-BE49-F238E27FC236}">
                <a16:creationId xmlns:a16="http://schemas.microsoft.com/office/drawing/2014/main" id="{39807161-00EC-BE65-E778-CFD1293FAC37}"/>
              </a:ext>
            </a:extLst>
          </p:cNvPr>
          <p:cNvSpPr txBox="1"/>
          <p:nvPr/>
        </p:nvSpPr>
        <p:spPr>
          <a:xfrm>
            <a:off x="16356843" y="6793745"/>
            <a:ext cx="1399188" cy="43426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Object</a:t>
            </a:r>
            <a:endParaRPr dirty="0"/>
          </a:p>
        </p:txBody>
      </p:sp>
      <p:sp>
        <p:nvSpPr>
          <p:cNvPr id="453" name="矩形">
            <a:extLst>
              <a:ext uri="{FF2B5EF4-FFF2-40B4-BE49-F238E27FC236}">
                <a16:creationId xmlns:a16="http://schemas.microsoft.com/office/drawing/2014/main" id="{FB101F20-8ED6-C253-0DED-E4F97EA28952}"/>
              </a:ext>
            </a:extLst>
          </p:cNvPr>
          <p:cNvSpPr/>
          <p:nvPr/>
        </p:nvSpPr>
        <p:spPr>
          <a:xfrm>
            <a:off x="5802810" y="8194319"/>
            <a:ext cx="15467136" cy="1321738"/>
          </a:xfrm>
          <a:prstGeom prst="rect">
            <a:avLst/>
          </a:prstGeom>
          <a:solidFill>
            <a:srgbClr val="01064D">
              <a:alpha val="60000"/>
            </a:srgbClr>
          </a:solidFill>
          <a:ln w="25400">
            <a:solidFill>
              <a:srgbClr val="969696"/>
            </a:solidFill>
            <a:miter lim="400000"/>
          </a:ln>
        </p:spPr>
        <p:txBody>
          <a:bodyPr lIns="21249" tIns="21249" rIns="21249" bIns="21249" anchor="ctr"/>
          <a:lstStyle/>
          <a:p>
            <a:pPr algn="ctr" defTabSz="825500"/>
            <a:r>
              <a:rPr lang="en-US" dirty="0"/>
              <a:t> </a:t>
            </a:r>
            <a:endParaRPr dirty="0"/>
          </a:p>
        </p:txBody>
      </p:sp>
      <p:sp>
        <p:nvSpPr>
          <p:cNvPr id="455" name="矩形">
            <a:extLst>
              <a:ext uri="{FF2B5EF4-FFF2-40B4-BE49-F238E27FC236}">
                <a16:creationId xmlns:a16="http://schemas.microsoft.com/office/drawing/2014/main" id="{EC88FEB0-294C-9C49-3BD9-4FA969F96EF6}"/>
              </a:ext>
            </a:extLst>
          </p:cNvPr>
          <p:cNvSpPr/>
          <p:nvPr/>
        </p:nvSpPr>
        <p:spPr>
          <a:xfrm>
            <a:off x="5946493" y="8334520"/>
            <a:ext cx="1635133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456" name="示意文字">
            <a:extLst>
              <a:ext uri="{FF2B5EF4-FFF2-40B4-BE49-F238E27FC236}">
                <a16:creationId xmlns:a16="http://schemas.microsoft.com/office/drawing/2014/main" id="{D2C5CF12-62E7-124F-B7F8-1E3064499B51}"/>
              </a:ext>
            </a:extLst>
          </p:cNvPr>
          <p:cNvSpPr txBox="1"/>
          <p:nvPr/>
        </p:nvSpPr>
        <p:spPr>
          <a:xfrm>
            <a:off x="6151906" y="8657963"/>
            <a:ext cx="1257300" cy="37417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HIDS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57" name="标题主题内容">
            <a:extLst>
              <a:ext uri="{FF2B5EF4-FFF2-40B4-BE49-F238E27FC236}">
                <a16:creationId xmlns:a16="http://schemas.microsoft.com/office/drawing/2014/main" id="{D8B2EE03-E41E-B063-BA09-EB761F56BB06}"/>
              </a:ext>
            </a:extLst>
          </p:cNvPr>
          <p:cNvSpPr txBox="1"/>
          <p:nvPr/>
        </p:nvSpPr>
        <p:spPr>
          <a:xfrm>
            <a:off x="2829665" y="8431930"/>
            <a:ext cx="2621669" cy="766157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dirty="0"/>
              <a:t>数据来源</a:t>
            </a:r>
            <a:endParaRPr dirty="0"/>
          </a:p>
        </p:txBody>
      </p:sp>
      <p:sp>
        <p:nvSpPr>
          <p:cNvPr id="458" name="矩形">
            <a:extLst>
              <a:ext uri="{FF2B5EF4-FFF2-40B4-BE49-F238E27FC236}">
                <a16:creationId xmlns:a16="http://schemas.microsoft.com/office/drawing/2014/main" id="{D4BDDF20-96ED-31D3-9D2B-7C61F57F3131}"/>
              </a:ext>
            </a:extLst>
          </p:cNvPr>
          <p:cNvSpPr/>
          <p:nvPr/>
        </p:nvSpPr>
        <p:spPr>
          <a:xfrm>
            <a:off x="7700897" y="8334520"/>
            <a:ext cx="1635133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459" name="示意文字">
            <a:extLst>
              <a:ext uri="{FF2B5EF4-FFF2-40B4-BE49-F238E27FC236}">
                <a16:creationId xmlns:a16="http://schemas.microsoft.com/office/drawing/2014/main" id="{5592D896-3679-89B1-E56E-3E9A36584FDA}"/>
              </a:ext>
            </a:extLst>
          </p:cNvPr>
          <p:cNvSpPr txBox="1"/>
          <p:nvPr/>
        </p:nvSpPr>
        <p:spPr>
          <a:xfrm>
            <a:off x="7862654" y="8606274"/>
            <a:ext cx="1239042" cy="43426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EDR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60" name="矩形">
            <a:extLst>
              <a:ext uri="{FF2B5EF4-FFF2-40B4-BE49-F238E27FC236}">
                <a16:creationId xmlns:a16="http://schemas.microsoft.com/office/drawing/2014/main" id="{7DDB9207-D635-15DD-BEBA-12372A8093D6}"/>
              </a:ext>
            </a:extLst>
          </p:cNvPr>
          <p:cNvSpPr/>
          <p:nvPr/>
        </p:nvSpPr>
        <p:spPr>
          <a:xfrm>
            <a:off x="9438666" y="8334520"/>
            <a:ext cx="1635133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461" name="示意文字">
            <a:extLst>
              <a:ext uri="{FF2B5EF4-FFF2-40B4-BE49-F238E27FC236}">
                <a16:creationId xmlns:a16="http://schemas.microsoft.com/office/drawing/2014/main" id="{9FBC97A8-D708-6943-6B4D-F0E8A0C93E19}"/>
              </a:ext>
            </a:extLst>
          </p:cNvPr>
          <p:cNvSpPr txBox="1"/>
          <p:nvPr/>
        </p:nvSpPr>
        <p:spPr>
          <a:xfrm>
            <a:off x="9662111" y="8597876"/>
            <a:ext cx="1239042" cy="43426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NDR</a:t>
            </a:r>
            <a:endParaRPr dirty="0"/>
          </a:p>
        </p:txBody>
      </p:sp>
      <p:sp>
        <p:nvSpPr>
          <p:cNvPr id="462" name="矩形">
            <a:extLst>
              <a:ext uri="{FF2B5EF4-FFF2-40B4-BE49-F238E27FC236}">
                <a16:creationId xmlns:a16="http://schemas.microsoft.com/office/drawing/2014/main" id="{BE69034D-2CC8-DC1C-201E-707CF9DD591F}"/>
              </a:ext>
            </a:extLst>
          </p:cNvPr>
          <p:cNvSpPr/>
          <p:nvPr/>
        </p:nvSpPr>
        <p:spPr>
          <a:xfrm>
            <a:off x="11190255" y="8334520"/>
            <a:ext cx="1635133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463" name="示意文字">
            <a:extLst>
              <a:ext uri="{FF2B5EF4-FFF2-40B4-BE49-F238E27FC236}">
                <a16:creationId xmlns:a16="http://schemas.microsoft.com/office/drawing/2014/main" id="{88FDABC3-7026-3A26-5B5B-76ACD1E4ADA0}"/>
              </a:ext>
            </a:extLst>
          </p:cNvPr>
          <p:cNvSpPr txBox="1"/>
          <p:nvPr/>
        </p:nvSpPr>
        <p:spPr>
          <a:xfrm>
            <a:off x="11439100" y="8648593"/>
            <a:ext cx="1239042" cy="43426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VPN</a:t>
            </a:r>
            <a:endParaRPr dirty="0"/>
          </a:p>
        </p:txBody>
      </p:sp>
      <p:sp>
        <p:nvSpPr>
          <p:cNvPr id="464" name="矩形">
            <a:extLst>
              <a:ext uri="{FF2B5EF4-FFF2-40B4-BE49-F238E27FC236}">
                <a16:creationId xmlns:a16="http://schemas.microsoft.com/office/drawing/2014/main" id="{D32A6AF3-AFC1-14CB-FC21-E82CABCDDCCB}"/>
              </a:ext>
            </a:extLst>
          </p:cNvPr>
          <p:cNvSpPr/>
          <p:nvPr/>
        </p:nvSpPr>
        <p:spPr>
          <a:xfrm>
            <a:off x="12923627" y="8334520"/>
            <a:ext cx="1635133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465" name="示意文字">
            <a:extLst>
              <a:ext uri="{FF2B5EF4-FFF2-40B4-BE49-F238E27FC236}">
                <a16:creationId xmlns:a16="http://schemas.microsoft.com/office/drawing/2014/main" id="{31A22BBC-C88D-93B1-3A21-EC9A242A7B2D}"/>
              </a:ext>
            </a:extLst>
          </p:cNvPr>
          <p:cNvSpPr txBox="1"/>
          <p:nvPr/>
        </p:nvSpPr>
        <p:spPr>
          <a:xfrm>
            <a:off x="13064166" y="8633749"/>
            <a:ext cx="1430254" cy="43426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APIGW</a:t>
            </a:r>
            <a:endParaRPr dirty="0"/>
          </a:p>
        </p:txBody>
      </p:sp>
      <p:sp>
        <p:nvSpPr>
          <p:cNvPr id="466" name="矩形">
            <a:extLst>
              <a:ext uri="{FF2B5EF4-FFF2-40B4-BE49-F238E27FC236}">
                <a16:creationId xmlns:a16="http://schemas.microsoft.com/office/drawing/2014/main" id="{E9C37C29-31D3-8B69-F2CB-2A3F97BB9E88}"/>
              </a:ext>
            </a:extLst>
          </p:cNvPr>
          <p:cNvSpPr/>
          <p:nvPr/>
        </p:nvSpPr>
        <p:spPr>
          <a:xfrm>
            <a:off x="14682449" y="8334520"/>
            <a:ext cx="1635133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467" name="示意文字">
            <a:extLst>
              <a:ext uri="{FF2B5EF4-FFF2-40B4-BE49-F238E27FC236}">
                <a16:creationId xmlns:a16="http://schemas.microsoft.com/office/drawing/2014/main" id="{AE7CD722-6FF0-4734-2403-E3184B7C28F7}"/>
              </a:ext>
            </a:extLst>
          </p:cNvPr>
          <p:cNvSpPr txBox="1"/>
          <p:nvPr/>
        </p:nvSpPr>
        <p:spPr>
          <a:xfrm>
            <a:off x="14838201" y="8623913"/>
            <a:ext cx="1239042" cy="43426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BOS</a:t>
            </a:r>
            <a:endParaRPr dirty="0"/>
          </a:p>
        </p:txBody>
      </p:sp>
      <p:sp>
        <p:nvSpPr>
          <p:cNvPr id="468" name="矩形">
            <a:extLst>
              <a:ext uri="{FF2B5EF4-FFF2-40B4-BE49-F238E27FC236}">
                <a16:creationId xmlns:a16="http://schemas.microsoft.com/office/drawing/2014/main" id="{B65AF22A-E328-373B-AE76-1C1A8B93A73D}"/>
              </a:ext>
            </a:extLst>
          </p:cNvPr>
          <p:cNvSpPr/>
          <p:nvPr/>
        </p:nvSpPr>
        <p:spPr>
          <a:xfrm>
            <a:off x="16440083" y="8334520"/>
            <a:ext cx="2430873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469" name="示意文字">
            <a:extLst>
              <a:ext uri="{FF2B5EF4-FFF2-40B4-BE49-F238E27FC236}">
                <a16:creationId xmlns:a16="http://schemas.microsoft.com/office/drawing/2014/main" id="{C9DD0A0B-4CE0-824A-1FC0-168869E39BC9}"/>
              </a:ext>
            </a:extLst>
          </p:cNvPr>
          <p:cNvSpPr txBox="1"/>
          <p:nvPr/>
        </p:nvSpPr>
        <p:spPr>
          <a:xfrm>
            <a:off x="16706334" y="8633749"/>
            <a:ext cx="1974122" cy="43426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Honeypot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71" name="矩形">
            <a:extLst>
              <a:ext uri="{FF2B5EF4-FFF2-40B4-BE49-F238E27FC236}">
                <a16:creationId xmlns:a16="http://schemas.microsoft.com/office/drawing/2014/main" id="{D0473BE7-511D-65E4-BFA2-FE8DC15836C8}"/>
              </a:ext>
            </a:extLst>
          </p:cNvPr>
          <p:cNvSpPr/>
          <p:nvPr/>
        </p:nvSpPr>
        <p:spPr>
          <a:xfrm>
            <a:off x="5825221" y="5037752"/>
            <a:ext cx="2268000" cy="1143001"/>
          </a:xfrm>
          <a:prstGeom prst="rect">
            <a:avLst/>
          </a:prstGeom>
          <a:solidFill>
            <a:srgbClr val="5C5C5C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>
              <a:solidFill>
                <a:schemeClr val="bg1">
                  <a:alpha val="0"/>
                </a:schemeClr>
              </a:solidFill>
              <a:latin typeface="+mn-ea"/>
            </a:endParaRPr>
          </a:p>
        </p:txBody>
      </p:sp>
      <p:sp>
        <p:nvSpPr>
          <p:cNvPr id="472" name="文本框 60">
            <a:extLst>
              <a:ext uri="{FF2B5EF4-FFF2-40B4-BE49-F238E27FC236}">
                <a16:creationId xmlns:a16="http://schemas.microsoft.com/office/drawing/2014/main" id="{64D7D144-0C77-234D-56F8-D487D278FA78}"/>
              </a:ext>
            </a:extLst>
          </p:cNvPr>
          <p:cNvSpPr txBox="1"/>
          <p:nvPr/>
        </p:nvSpPr>
        <p:spPr>
          <a:xfrm>
            <a:off x="5712328" y="5231671"/>
            <a:ext cx="2448397" cy="646329"/>
          </a:xfrm>
          <a:prstGeom prst="rect">
            <a:avLst/>
          </a:prstGeom>
          <a:ln w="25400">
            <a:miter lim="400000"/>
          </a:ln>
          <a:effectLst>
            <a:outerShdw blurRad="114300" dir="5400000" rotWithShape="0">
              <a:srgbClr val="1700D2">
                <a:alpha val="2065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业务日志</a:t>
            </a:r>
            <a:endParaRPr dirty="0"/>
          </a:p>
        </p:txBody>
      </p:sp>
      <p:sp>
        <p:nvSpPr>
          <p:cNvPr id="475" name="矩形">
            <a:extLst>
              <a:ext uri="{FF2B5EF4-FFF2-40B4-BE49-F238E27FC236}">
                <a16:creationId xmlns:a16="http://schemas.microsoft.com/office/drawing/2014/main" id="{E8724EFF-626B-6D23-E08E-2F9AEA05DC22}"/>
              </a:ext>
            </a:extLst>
          </p:cNvPr>
          <p:cNvSpPr/>
          <p:nvPr/>
        </p:nvSpPr>
        <p:spPr>
          <a:xfrm>
            <a:off x="17892162" y="6519511"/>
            <a:ext cx="1635133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508" name="标题主题内容">
            <a:extLst>
              <a:ext uri="{FF2B5EF4-FFF2-40B4-BE49-F238E27FC236}">
                <a16:creationId xmlns:a16="http://schemas.microsoft.com/office/drawing/2014/main" id="{50BD36E3-0159-E73D-6C84-BADE130C6047}"/>
              </a:ext>
            </a:extLst>
          </p:cNvPr>
          <p:cNvSpPr txBox="1"/>
          <p:nvPr/>
        </p:nvSpPr>
        <p:spPr>
          <a:xfrm>
            <a:off x="2798590" y="6698773"/>
            <a:ext cx="2621669" cy="766157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dirty="0"/>
              <a:t>识别元素</a:t>
            </a:r>
            <a:endParaRPr dirty="0"/>
          </a:p>
        </p:txBody>
      </p:sp>
      <p:sp>
        <p:nvSpPr>
          <p:cNvPr id="509" name="文本框 40">
            <a:extLst>
              <a:ext uri="{FF2B5EF4-FFF2-40B4-BE49-F238E27FC236}">
                <a16:creationId xmlns:a16="http://schemas.microsoft.com/office/drawing/2014/main" id="{71F3B5DE-DB87-C215-979B-F0C40D621112}"/>
              </a:ext>
            </a:extLst>
          </p:cNvPr>
          <p:cNvSpPr txBox="1"/>
          <p:nvPr/>
        </p:nvSpPr>
        <p:spPr>
          <a:xfrm>
            <a:off x="3125632" y="10307919"/>
            <a:ext cx="1889572" cy="596911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1249" tIns="21249" rIns="21249" bIns="21249" anchor="ctr">
            <a:spAutoFit/>
          </a:bodyPr>
          <a:lstStyle>
            <a:lvl1pPr algn="ctr" defTabSz="825500">
              <a:defRPr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dirty="0"/>
              <a:t>聚合关联</a:t>
            </a:r>
            <a:endParaRPr dirty="0"/>
          </a:p>
        </p:txBody>
      </p:sp>
      <p:sp>
        <p:nvSpPr>
          <p:cNvPr id="511" name="矩形">
            <a:extLst>
              <a:ext uri="{FF2B5EF4-FFF2-40B4-BE49-F238E27FC236}">
                <a16:creationId xmlns:a16="http://schemas.microsoft.com/office/drawing/2014/main" id="{078E6E90-D615-6323-3EB1-8A1816E568AA}"/>
              </a:ext>
            </a:extLst>
          </p:cNvPr>
          <p:cNvSpPr/>
          <p:nvPr/>
        </p:nvSpPr>
        <p:spPr>
          <a:xfrm>
            <a:off x="5788645" y="9819199"/>
            <a:ext cx="15467136" cy="1321738"/>
          </a:xfrm>
          <a:prstGeom prst="rect">
            <a:avLst/>
          </a:prstGeom>
          <a:solidFill>
            <a:srgbClr val="01064D">
              <a:alpha val="60000"/>
            </a:srgbClr>
          </a:solidFill>
          <a:ln w="25400">
            <a:solidFill>
              <a:srgbClr val="969696"/>
            </a:solidFill>
            <a:miter lim="400000"/>
          </a:ln>
        </p:spPr>
        <p:txBody>
          <a:bodyPr lIns="21249" tIns="21249" rIns="21249" bIns="21249" anchor="ctr"/>
          <a:lstStyle/>
          <a:p>
            <a:pPr algn="ctr" defTabSz="825500"/>
            <a:r>
              <a:rPr lang="en-US" dirty="0"/>
              <a:t>  </a:t>
            </a:r>
            <a:endParaRPr dirty="0"/>
          </a:p>
        </p:txBody>
      </p:sp>
      <p:sp>
        <p:nvSpPr>
          <p:cNvPr id="512" name="矩形">
            <a:extLst>
              <a:ext uri="{FF2B5EF4-FFF2-40B4-BE49-F238E27FC236}">
                <a16:creationId xmlns:a16="http://schemas.microsoft.com/office/drawing/2014/main" id="{5FB94078-BF47-0115-66BA-A63EACD5D4B7}"/>
              </a:ext>
            </a:extLst>
          </p:cNvPr>
          <p:cNvSpPr/>
          <p:nvPr/>
        </p:nvSpPr>
        <p:spPr>
          <a:xfrm>
            <a:off x="5938945" y="9976609"/>
            <a:ext cx="1635133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516" name="示意文字">
            <a:extLst>
              <a:ext uri="{FF2B5EF4-FFF2-40B4-BE49-F238E27FC236}">
                <a16:creationId xmlns:a16="http://schemas.microsoft.com/office/drawing/2014/main" id="{C8F5CADB-0D86-8096-4426-869420C8D2A9}"/>
              </a:ext>
            </a:extLst>
          </p:cNvPr>
          <p:cNvSpPr txBox="1"/>
          <p:nvPr/>
        </p:nvSpPr>
        <p:spPr>
          <a:xfrm>
            <a:off x="6076944" y="10194539"/>
            <a:ext cx="1446218" cy="64074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IP</a:t>
            </a:r>
          </a:p>
        </p:txBody>
      </p:sp>
      <p:sp>
        <p:nvSpPr>
          <p:cNvPr id="519" name="矩形">
            <a:extLst>
              <a:ext uri="{FF2B5EF4-FFF2-40B4-BE49-F238E27FC236}">
                <a16:creationId xmlns:a16="http://schemas.microsoft.com/office/drawing/2014/main" id="{4D833093-7F2D-C309-D44D-BBBA3A3356CA}"/>
              </a:ext>
            </a:extLst>
          </p:cNvPr>
          <p:cNvSpPr/>
          <p:nvPr/>
        </p:nvSpPr>
        <p:spPr>
          <a:xfrm>
            <a:off x="7696345" y="9976609"/>
            <a:ext cx="2025348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520" name="示意文字">
            <a:extLst>
              <a:ext uri="{FF2B5EF4-FFF2-40B4-BE49-F238E27FC236}">
                <a16:creationId xmlns:a16="http://schemas.microsoft.com/office/drawing/2014/main" id="{18A11F76-8A9B-0533-9FC3-FDDECE9FF8E1}"/>
              </a:ext>
            </a:extLst>
          </p:cNvPr>
          <p:cNvSpPr txBox="1"/>
          <p:nvPr/>
        </p:nvSpPr>
        <p:spPr>
          <a:xfrm>
            <a:off x="7840361" y="10194539"/>
            <a:ext cx="1824400" cy="64074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IP-DATE</a:t>
            </a:r>
          </a:p>
        </p:txBody>
      </p:sp>
      <p:sp>
        <p:nvSpPr>
          <p:cNvPr id="523" name="矩形">
            <a:extLst>
              <a:ext uri="{FF2B5EF4-FFF2-40B4-BE49-F238E27FC236}">
                <a16:creationId xmlns:a16="http://schemas.microsoft.com/office/drawing/2014/main" id="{3FDCA853-40DB-95B9-7511-C17BF7CC71EF}"/>
              </a:ext>
            </a:extLst>
          </p:cNvPr>
          <p:cNvSpPr/>
          <p:nvPr/>
        </p:nvSpPr>
        <p:spPr>
          <a:xfrm>
            <a:off x="9818192" y="9966361"/>
            <a:ext cx="2107045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524" name="示意文字">
            <a:extLst>
              <a:ext uri="{FF2B5EF4-FFF2-40B4-BE49-F238E27FC236}">
                <a16:creationId xmlns:a16="http://schemas.microsoft.com/office/drawing/2014/main" id="{B81ED020-41B7-4DB9-3706-ADE79244B41D}"/>
              </a:ext>
            </a:extLst>
          </p:cNvPr>
          <p:cNvSpPr txBox="1"/>
          <p:nvPr/>
        </p:nvSpPr>
        <p:spPr>
          <a:xfrm>
            <a:off x="9912649" y="10194539"/>
            <a:ext cx="2012589" cy="64074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IP-HOST</a:t>
            </a:r>
          </a:p>
        </p:txBody>
      </p:sp>
      <p:sp>
        <p:nvSpPr>
          <p:cNvPr id="525" name="矩形">
            <a:extLst>
              <a:ext uri="{FF2B5EF4-FFF2-40B4-BE49-F238E27FC236}">
                <a16:creationId xmlns:a16="http://schemas.microsoft.com/office/drawing/2014/main" id="{8023B10C-69AB-66AB-6D50-BB03E7F5AFBE}"/>
              </a:ext>
            </a:extLst>
          </p:cNvPr>
          <p:cNvSpPr/>
          <p:nvPr/>
        </p:nvSpPr>
        <p:spPr>
          <a:xfrm>
            <a:off x="12044827" y="9966361"/>
            <a:ext cx="2107045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526" name="示意文字">
            <a:extLst>
              <a:ext uri="{FF2B5EF4-FFF2-40B4-BE49-F238E27FC236}">
                <a16:creationId xmlns:a16="http://schemas.microsoft.com/office/drawing/2014/main" id="{924906FC-5A2A-BD8C-D99E-F971EA536177}"/>
              </a:ext>
            </a:extLst>
          </p:cNvPr>
          <p:cNvSpPr txBox="1"/>
          <p:nvPr/>
        </p:nvSpPr>
        <p:spPr>
          <a:xfrm>
            <a:off x="12153797" y="10194539"/>
            <a:ext cx="2012589" cy="64074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IP-CMD</a:t>
            </a:r>
          </a:p>
        </p:txBody>
      </p:sp>
      <p:sp>
        <p:nvSpPr>
          <p:cNvPr id="2" name="矩形">
            <a:extLst>
              <a:ext uri="{FF2B5EF4-FFF2-40B4-BE49-F238E27FC236}">
                <a16:creationId xmlns:a16="http://schemas.microsoft.com/office/drawing/2014/main" id="{CB149C15-5B4E-69FB-485F-E2F08F7750E3}"/>
              </a:ext>
            </a:extLst>
          </p:cNvPr>
          <p:cNvSpPr/>
          <p:nvPr/>
        </p:nvSpPr>
        <p:spPr>
          <a:xfrm>
            <a:off x="19576731" y="6519511"/>
            <a:ext cx="1635133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476" name="示意文字">
            <a:extLst>
              <a:ext uri="{FF2B5EF4-FFF2-40B4-BE49-F238E27FC236}">
                <a16:creationId xmlns:a16="http://schemas.microsoft.com/office/drawing/2014/main" id="{E03677AC-53C9-E82E-616F-495CDC78F215}"/>
              </a:ext>
            </a:extLst>
          </p:cNvPr>
          <p:cNvSpPr txBox="1"/>
          <p:nvPr/>
        </p:nvSpPr>
        <p:spPr>
          <a:xfrm>
            <a:off x="19759575" y="6793745"/>
            <a:ext cx="1239042" cy="43426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Mail</a:t>
            </a:r>
            <a:endParaRPr dirty="0"/>
          </a:p>
        </p:txBody>
      </p:sp>
      <p:sp>
        <p:nvSpPr>
          <p:cNvPr id="41" name="示意文字">
            <a:extLst>
              <a:ext uri="{FF2B5EF4-FFF2-40B4-BE49-F238E27FC236}">
                <a16:creationId xmlns:a16="http://schemas.microsoft.com/office/drawing/2014/main" id="{4B521DD7-CEF5-8E8C-7D99-279D7E6CE4D3}"/>
              </a:ext>
            </a:extLst>
          </p:cNvPr>
          <p:cNvSpPr txBox="1"/>
          <p:nvPr/>
        </p:nvSpPr>
        <p:spPr>
          <a:xfrm>
            <a:off x="7847508" y="6793745"/>
            <a:ext cx="1239042" cy="43426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HOST</a:t>
            </a:r>
          </a:p>
        </p:txBody>
      </p:sp>
      <p:sp>
        <p:nvSpPr>
          <p:cNvPr id="8" name="示意文字">
            <a:extLst>
              <a:ext uri="{FF2B5EF4-FFF2-40B4-BE49-F238E27FC236}">
                <a16:creationId xmlns:a16="http://schemas.microsoft.com/office/drawing/2014/main" id="{9B9E0BC7-A796-D65D-E46F-302D9C1C02CB}"/>
              </a:ext>
            </a:extLst>
          </p:cNvPr>
          <p:cNvSpPr txBox="1"/>
          <p:nvPr/>
        </p:nvSpPr>
        <p:spPr>
          <a:xfrm>
            <a:off x="18090207" y="6793745"/>
            <a:ext cx="1239042" cy="43426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HASH</a:t>
            </a:r>
            <a:endParaRPr dirty="0"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4BA1DF70-64E7-AB0E-0982-E4EC9CF91D33}"/>
              </a:ext>
            </a:extLst>
          </p:cNvPr>
          <p:cNvSpPr/>
          <p:nvPr/>
        </p:nvSpPr>
        <p:spPr>
          <a:xfrm>
            <a:off x="14253698" y="9966361"/>
            <a:ext cx="2107045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11" name="示意文字">
            <a:extLst>
              <a:ext uri="{FF2B5EF4-FFF2-40B4-BE49-F238E27FC236}">
                <a16:creationId xmlns:a16="http://schemas.microsoft.com/office/drawing/2014/main" id="{46739E6F-0EF8-21B0-3CE3-FC524C34E29F}"/>
              </a:ext>
            </a:extLst>
          </p:cNvPr>
          <p:cNvSpPr txBox="1"/>
          <p:nvPr/>
        </p:nvSpPr>
        <p:spPr>
          <a:xfrm>
            <a:off x="14253698" y="10194539"/>
            <a:ext cx="2012589" cy="64074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IN-OUT</a:t>
            </a:r>
            <a:endParaRPr lang="en-US" dirty="0"/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FF00444B-C567-07B7-5D6D-2F55E8941409}"/>
              </a:ext>
            </a:extLst>
          </p:cNvPr>
          <p:cNvSpPr/>
          <p:nvPr/>
        </p:nvSpPr>
        <p:spPr>
          <a:xfrm>
            <a:off x="19045143" y="8332304"/>
            <a:ext cx="1966685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5" name="示意文字">
            <a:extLst>
              <a:ext uri="{FF2B5EF4-FFF2-40B4-BE49-F238E27FC236}">
                <a16:creationId xmlns:a16="http://schemas.microsoft.com/office/drawing/2014/main" id="{22D83E38-F3F0-5CD0-AB20-DF7EF0D04AB5}"/>
              </a:ext>
            </a:extLst>
          </p:cNvPr>
          <p:cNvSpPr txBox="1"/>
          <p:nvPr/>
        </p:nvSpPr>
        <p:spPr>
          <a:xfrm>
            <a:off x="19469611" y="8597769"/>
            <a:ext cx="1239042" cy="43426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…</a:t>
            </a:r>
            <a:endParaRPr dirty="0"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F4A9F6CB-D816-DE37-1542-F2C26D0ABFC6}"/>
              </a:ext>
            </a:extLst>
          </p:cNvPr>
          <p:cNvSpPr/>
          <p:nvPr/>
        </p:nvSpPr>
        <p:spPr>
          <a:xfrm>
            <a:off x="16536835" y="9966361"/>
            <a:ext cx="2107045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17" name="示意文字">
            <a:extLst>
              <a:ext uri="{FF2B5EF4-FFF2-40B4-BE49-F238E27FC236}">
                <a16:creationId xmlns:a16="http://schemas.microsoft.com/office/drawing/2014/main" id="{F2D01A34-0D19-F94E-14E0-E56C3A39C378}"/>
              </a:ext>
            </a:extLst>
          </p:cNvPr>
          <p:cNvSpPr txBox="1"/>
          <p:nvPr/>
        </p:nvSpPr>
        <p:spPr>
          <a:xfrm>
            <a:off x="16936936" y="10278053"/>
            <a:ext cx="1239042" cy="43426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…</a:t>
            </a:r>
            <a:endParaRPr dirty="0"/>
          </a:p>
        </p:txBody>
      </p:sp>
      <p:sp>
        <p:nvSpPr>
          <p:cNvPr id="18" name="文本框 40">
            <a:extLst>
              <a:ext uri="{FF2B5EF4-FFF2-40B4-BE49-F238E27FC236}">
                <a16:creationId xmlns:a16="http://schemas.microsoft.com/office/drawing/2014/main" id="{8C61D35E-A6D9-88DB-D4DD-A571E883C897}"/>
              </a:ext>
            </a:extLst>
          </p:cNvPr>
          <p:cNvSpPr txBox="1"/>
          <p:nvPr/>
        </p:nvSpPr>
        <p:spPr>
          <a:xfrm>
            <a:off x="3125632" y="11924863"/>
            <a:ext cx="1889572" cy="596911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1249" tIns="21249" rIns="21249" bIns="21249" anchor="ctr">
            <a:spAutoFit/>
          </a:bodyPr>
          <a:lstStyle>
            <a:lvl1pPr algn="ctr" defTabSz="825500">
              <a:defRPr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dirty="0"/>
              <a:t>意图识别</a:t>
            </a:r>
            <a:endParaRPr dirty="0"/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8673301-A9DD-B609-F204-1B33AFFDB921}"/>
              </a:ext>
            </a:extLst>
          </p:cNvPr>
          <p:cNvSpPr/>
          <p:nvPr/>
        </p:nvSpPr>
        <p:spPr>
          <a:xfrm>
            <a:off x="5788645" y="11436143"/>
            <a:ext cx="15467136" cy="1321738"/>
          </a:xfrm>
          <a:prstGeom prst="rect">
            <a:avLst/>
          </a:prstGeom>
          <a:solidFill>
            <a:srgbClr val="01064D">
              <a:alpha val="60000"/>
            </a:srgbClr>
          </a:solidFill>
          <a:ln w="25400">
            <a:solidFill>
              <a:srgbClr val="969696"/>
            </a:solidFill>
            <a:miter lim="400000"/>
          </a:ln>
        </p:spPr>
        <p:txBody>
          <a:bodyPr lIns="21249" tIns="21249" rIns="21249" bIns="21249" anchor="ctr"/>
          <a:lstStyle/>
          <a:p>
            <a:pPr algn="ctr" defTabSz="825500"/>
            <a:r>
              <a:rPr lang="en-US" dirty="0"/>
              <a:t>  </a:t>
            </a:r>
            <a:endParaRPr dirty="0"/>
          </a:p>
        </p:txBody>
      </p:sp>
      <p:sp>
        <p:nvSpPr>
          <p:cNvPr id="20" name="矩形">
            <a:extLst>
              <a:ext uri="{FF2B5EF4-FFF2-40B4-BE49-F238E27FC236}">
                <a16:creationId xmlns:a16="http://schemas.microsoft.com/office/drawing/2014/main" id="{0D44A970-1857-FBD5-4D5B-DAF4F3939480}"/>
              </a:ext>
            </a:extLst>
          </p:cNvPr>
          <p:cNvSpPr/>
          <p:nvPr/>
        </p:nvSpPr>
        <p:spPr>
          <a:xfrm>
            <a:off x="5938945" y="11593553"/>
            <a:ext cx="1635133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21" name="示意文字">
            <a:extLst>
              <a:ext uri="{FF2B5EF4-FFF2-40B4-BE49-F238E27FC236}">
                <a16:creationId xmlns:a16="http://schemas.microsoft.com/office/drawing/2014/main" id="{B8FD5FA9-51DF-799E-C38F-DEB2FB9E9F74}"/>
              </a:ext>
            </a:extLst>
          </p:cNvPr>
          <p:cNvSpPr txBox="1"/>
          <p:nvPr/>
        </p:nvSpPr>
        <p:spPr>
          <a:xfrm>
            <a:off x="6076944" y="11811483"/>
            <a:ext cx="1446218" cy="64074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窃密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709621FC-77A3-51F7-8434-A10FC4D04D30}"/>
              </a:ext>
            </a:extLst>
          </p:cNvPr>
          <p:cNvSpPr/>
          <p:nvPr/>
        </p:nvSpPr>
        <p:spPr>
          <a:xfrm>
            <a:off x="7696345" y="11593553"/>
            <a:ext cx="2025348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23" name="示意文字">
            <a:extLst>
              <a:ext uri="{FF2B5EF4-FFF2-40B4-BE49-F238E27FC236}">
                <a16:creationId xmlns:a16="http://schemas.microsoft.com/office/drawing/2014/main" id="{7F39BE16-11A9-3BE7-F163-197558CC1EE0}"/>
              </a:ext>
            </a:extLst>
          </p:cNvPr>
          <p:cNvSpPr txBox="1"/>
          <p:nvPr/>
        </p:nvSpPr>
        <p:spPr>
          <a:xfrm>
            <a:off x="7840361" y="11811483"/>
            <a:ext cx="1824400" cy="64074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广谱</a:t>
            </a:r>
            <a:endParaRPr lang="en-US" dirty="0"/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242806BB-F3EF-5251-AAA8-18396BCCA912}"/>
              </a:ext>
            </a:extLst>
          </p:cNvPr>
          <p:cNvSpPr/>
          <p:nvPr/>
        </p:nvSpPr>
        <p:spPr>
          <a:xfrm>
            <a:off x="9818192" y="11583305"/>
            <a:ext cx="2107045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25" name="示意文字">
            <a:extLst>
              <a:ext uri="{FF2B5EF4-FFF2-40B4-BE49-F238E27FC236}">
                <a16:creationId xmlns:a16="http://schemas.microsoft.com/office/drawing/2014/main" id="{DBA30188-1CA3-6137-DC0E-2E64F11EB2E2}"/>
              </a:ext>
            </a:extLst>
          </p:cNvPr>
          <p:cNvSpPr txBox="1"/>
          <p:nvPr/>
        </p:nvSpPr>
        <p:spPr>
          <a:xfrm>
            <a:off x="9912649" y="11811483"/>
            <a:ext cx="2012589" cy="64074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演练</a:t>
            </a:r>
            <a:endParaRPr lang="en-US" dirty="0"/>
          </a:p>
        </p:txBody>
      </p:sp>
      <p:sp>
        <p:nvSpPr>
          <p:cNvPr id="26" name="矩形">
            <a:extLst>
              <a:ext uri="{FF2B5EF4-FFF2-40B4-BE49-F238E27FC236}">
                <a16:creationId xmlns:a16="http://schemas.microsoft.com/office/drawing/2014/main" id="{34DEAA2C-7CF8-C15B-531B-193BDCBC52E8}"/>
              </a:ext>
            </a:extLst>
          </p:cNvPr>
          <p:cNvSpPr/>
          <p:nvPr/>
        </p:nvSpPr>
        <p:spPr>
          <a:xfrm>
            <a:off x="12044827" y="11583305"/>
            <a:ext cx="2107045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27" name="示意文字">
            <a:extLst>
              <a:ext uri="{FF2B5EF4-FFF2-40B4-BE49-F238E27FC236}">
                <a16:creationId xmlns:a16="http://schemas.microsoft.com/office/drawing/2014/main" id="{6FA8AED1-4EA5-D7AB-B8D9-512CA2D7DA83}"/>
              </a:ext>
            </a:extLst>
          </p:cNvPr>
          <p:cNvSpPr txBox="1"/>
          <p:nvPr/>
        </p:nvSpPr>
        <p:spPr>
          <a:xfrm>
            <a:off x="12153797" y="11811483"/>
            <a:ext cx="2012589" cy="64074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漏洞</a:t>
            </a:r>
            <a:endParaRPr lang="en-US" dirty="0"/>
          </a:p>
        </p:txBody>
      </p:sp>
      <p:sp>
        <p:nvSpPr>
          <p:cNvPr id="28" name="矩形">
            <a:extLst>
              <a:ext uri="{FF2B5EF4-FFF2-40B4-BE49-F238E27FC236}">
                <a16:creationId xmlns:a16="http://schemas.microsoft.com/office/drawing/2014/main" id="{6E4806E5-D574-1481-96DC-C887FC6275DA}"/>
              </a:ext>
            </a:extLst>
          </p:cNvPr>
          <p:cNvSpPr/>
          <p:nvPr/>
        </p:nvSpPr>
        <p:spPr>
          <a:xfrm>
            <a:off x="14253698" y="11583305"/>
            <a:ext cx="2107045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29" name="示意文字">
            <a:extLst>
              <a:ext uri="{FF2B5EF4-FFF2-40B4-BE49-F238E27FC236}">
                <a16:creationId xmlns:a16="http://schemas.microsoft.com/office/drawing/2014/main" id="{E44A6D39-2067-F560-5777-AABF43ADBAC3}"/>
              </a:ext>
            </a:extLst>
          </p:cNvPr>
          <p:cNvSpPr txBox="1"/>
          <p:nvPr/>
        </p:nvSpPr>
        <p:spPr>
          <a:xfrm>
            <a:off x="14253698" y="11811483"/>
            <a:ext cx="2012589" cy="64074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扫描</a:t>
            </a:r>
            <a:endParaRPr lang="en-US" dirty="0"/>
          </a:p>
        </p:txBody>
      </p:sp>
      <p:sp>
        <p:nvSpPr>
          <p:cNvPr id="30" name="矩形">
            <a:extLst>
              <a:ext uri="{FF2B5EF4-FFF2-40B4-BE49-F238E27FC236}">
                <a16:creationId xmlns:a16="http://schemas.microsoft.com/office/drawing/2014/main" id="{A302A12D-A729-61A2-3FE7-D823242DFD7C}"/>
              </a:ext>
            </a:extLst>
          </p:cNvPr>
          <p:cNvSpPr/>
          <p:nvPr/>
        </p:nvSpPr>
        <p:spPr>
          <a:xfrm>
            <a:off x="16536835" y="11583305"/>
            <a:ext cx="2107045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31" name="示意文字">
            <a:extLst>
              <a:ext uri="{FF2B5EF4-FFF2-40B4-BE49-F238E27FC236}">
                <a16:creationId xmlns:a16="http://schemas.microsoft.com/office/drawing/2014/main" id="{AF01613F-3BD1-20B6-B96B-7C3EE550BDDC}"/>
              </a:ext>
            </a:extLst>
          </p:cNvPr>
          <p:cNvSpPr txBox="1"/>
          <p:nvPr/>
        </p:nvSpPr>
        <p:spPr>
          <a:xfrm>
            <a:off x="16936936" y="11894997"/>
            <a:ext cx="1239042" cy="43426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762038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F785C-38A4-D292-4065-1EB395AC8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二级副标题文字内容展示">
            <a:extLst>
              <a:ext uri="{FF2B5EF4-FFF2-40B4-BE49-F238E27FC236}">
                <a16:creationId xmlns:a16="http://schemas.microsoft.com/office/drawing/2014/main" id="{F3F3A516-6904-27C4-B6FD-6B60C3D1E2F1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13" name="一级标题文字内容展示">
            <a:extLst>
              <a:ext uri="{FF2B5EF4-FFF2-40B4-BE49-F238E27FC236}">
                <a16:creationId xmlns:a16="http://schemas.microsoft.com/office/drawing/2014/main" id="{1B905094-72D1-1E35-ACFD-B1173E6DA4BF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xfrm>
            <a:off x="4572000" y="661634"/>
            <a:ext cx="15240000" cy="92070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数据流转模式</a:t>
            </a:r>
            <a:endParaRPr dirty="0"/>
          </a:p>
        </p:txBody>
      </p:sp>
      <p:sp>
        <p:nvSpPr>
          <p:cNvPr id="521" name="矩形">
            <a:extLst>
              <a:ext uri="{FF2B5EF4-FFF2-40B4-BE49-F238E27FC236}">
                <a16:creationId xmlns:a16="http://schemas.microsoft.com/office/drawing/2014/main" id="{88FB40C4-10D6-8624-B4B2-D8C78A4F8451}"/>
              </a:ext>
            </a:extLst>
          </p:cNvPr>
          <p:cNvSpPr/>
          <p:nvPr/>
        </p:nvSpPr>
        <p:spPr>
          <a:xfrm>
            <a:off x="1931268" y="2575008"/>
            <a:ext cx="20521463" cy="1023565"/>
          </a:xfrm>
          <a:prstGeom prst="rect">
            <a:avLst/>
          </a:prstGeom>
          <a:solidFill>
            <a:srgbClr val="1732DC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/>
          </a:p>
        </p:txBody>
      </p:sp>
      <p:sp>
        <p:nvSpPr>
          <p:cNvPr id="522" name="矩形">
            <a:extLst>
              <a:ext uri="{FF2B5EF4-FFF2-40B4-BE49-F238E27FC236}">
                <a16:creationId xmlns:a16="http://schemas.microsoft.com/office/drawing/2014/main" id="{0161F74F-B712-C87E-ED23-FCC673A9C9CA}"/>
              </a:ext>
            </a:extLst>
          </p:cNvPr>
          <p:cNvSpPr/>
          <p:nvPr/>
        </p:nvSpPr>
        <p:spPr>
          <a:xfrm>
            <a:off x="17389397" y="3769955"/>
            <a:ext cx="4720036" cy="1171097"/>
          </a:xfrm>
          <a:prstGeom prst="rect">
            <a:avLst/>
          </a:prstGeom>
          <a:solidFill>
            <a:srgbClr val="059FF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523" name="Model+">
            <a:extLst>
              <a:ext uri="{FF2B5EF4-FFF2-40B4-BE49-F238E27FC236}">
                <a16:creationId xmlns:a16="http://schemas.microsoft.com/office/drawing/2014/main" id="{EDB9120C-E014-2858-D143-F73833251C41}"/>
              </a:ext>
            </a:extLst>
          </p:cNvPr>
          <p:cNvSpPr txBox="1"/>
          <p:nvPr/>
        </p:nvSpPr>
        <p:spPr>
          <a:xfrm>
            <a:off x="19020234" y="4057049"/>
            <a:ext cx="1458365" cy="596911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1249" tIns="21249" rIns="21249" bIns="21249" anchor="ctr">
            <a:spAutoFit/>
          </a:bodyPr>
          <a:lstStyle>
            <a:lvl1pPr algn="ctr" defTabSz="825500">
              <a:defRPr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dirty="0"/>
              <a:t>外部</a:t>
            </a:r>
            <a:r>
              <a:rPr lang="en-US" altLang="zh-CN" dirty="0"/>
              <a:t>IP</a:t>
            </a:r>
            <a:endParaRPr dirty="0"/>
          </a:p>
        </p:txBody>
      </p:sp>
      <p:sp>
        <p:nvSpPr>
          <p:cNvPr id="524" name="SECURITY">
            <a:extLst>
              <a:ext uri="{FF2B5EF4-FFF2-40B4-BE49-F238E27FC236}">
                <a16:creationId xmlns:a16="http://schemas.microsoft.com/office/drawing/2014/main" id="{908A07F5-6A5C-8165-D120-B810BB27F4C9}"/>
              </a:ext>
            </a:extLst>
          </p:cNvPr>
          <p:cNvSpPr txBox="1"/>
          <p:nvPr/>
        </p:nvSpPr>
        <p:spPr>
          <a:xfrm>
            <a:off x="10475962" y="2711391"/>
            <a:ext cx="3446598" cy="750799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>
            <a:spAutoFit/>
          </a:bodyPr>
          <a:lstStyle>
            <a:lvl1pPr algn="ctr" defTabSz="825500">
              <a:defRPr sz="4600"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dirty="0"/>
              <a:t>外部边界</a:t>
            </a:r>
            <a:endParaRPr dirty="0"/>
          </a:p>
        </p:txBody>
      </p:sp>
      <p:sp>
        <p:nvSpPr>
          <p:cNvPr id="529" name="矩形">
            <a:extLst>
              <a:ext uri="{FF2B5EF4-FFF2-40B4-BE49-F238E27FC236}">
                <a16:creationId xmlns:a16="http://schemas.microsoft.com/office/drawing/2014/main" id="{BBE268B6-F3CB-A43B-1A9B-71E6EEAC9268}"/>
              </a:ext>
            </a:extLst>
          </p:cNvPr>
          <p:cNvSpPr/>
          <p:nvPr/>
        </p:nvSpPr>
        <p:spPr>
          <a:xfrm>
            <a:off x="17389397" y="5127024"/>
            <a:ext cx="4720036" cy="1171097"/>
          </a:xfrm>
          <a:prstGeom prst="rect">
            <a:avLst/>
          </a:prstGeom>
          <a:solidFill>
            <a:srgbClr val="059FF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/>
          </a:p>
        </p:txBody>
      </p:sp>
      <p:sp>
        <p:nvSpPr>
          <p:cNvPr id="530" name="Model">
            <a:extLst>
              <a:ext uri="{FF2B5EF4-FFF2-40B4-BE49-F238E27FC236}">
                <a16:creationId xmlns:a16="http://schemas.microsoft.com/office/drawing/2014/main" id="{BB033BAA-DD5F-3CA1-F5B5-9582B3F4AA5D}"/>
              </a:ext>
            </a:extLst>
          </p:cNvPr>
          <p:cNvSpPr txBox="1"/>
          <p:nvPr/>
        </p:nvSpPr>
        <p:spPr>
          <a:xfrm>
            <a:off x="18315993" y="5433234"/>
            <a:ext cx="2812902" cy="596911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1249" tIns="21249" rIns="21249" bIns="21249" anchor="ctr">
            <a:spAutoFit/>
          </a:bodyPr>
          <a:lstStyle>
            <a:lvl1pPr algn="ctr" defTabSz="825500">
              <a:defRPr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dirty="0"/>
              <a:t>虚拟身份特征</a:t>
            </a:r>
            <a:endParaRPr dirty="0"/>
          </a:p>
        </p:txBody>
      </p:sp>
      <p:sp>
        <p:nvSpPr>
          <p:cNvPr id="535" name="三角形">
            <a:extLst>
              <a:ext uri="{FF2B5EF4-FFF2-40B4-BE49-F238E27FC236}">
                <a16:creationId xmlns:a16="http://schemas.microsoft.com/office/drawing/2014/main" id="{FDEAF5B8-120E-7C4D-B51C-4B6B2A964ADD}"/>
              </a:ext>
            </a:extLst>
          </p:cNvPr>
          <p:cNvSpPr/>
          <p:nvPr/>
        </p:nvSpPr>
        <p:spPr>
          <a:xfrm rot="5400000" flipH="1">
            <a:off x="15093093" y="5016257"/>
            <a:ext cx="2539412" cy="1024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3298">
                <a:srgbClr val="00FFFF"/>
              </a:gs>
              <a:gs pos="47656">
                <a:srgbClr val="00A2FF">
                  <a:alpha val="91232"/>
                </a:srgbClr>
              </a:gs>
              <a:gs pos="100000">
                <a:srgbClr val="7700FF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/>
            </a:pPr>
            <a:r>
              <a:rPr lang="en-US" dirty="0"/>
              <a:t> </a:t>
            </a:r>
            <a:endParaRPr dirty="0"/>
          </a:p>
        </p:txBody>
      </p:sp>
      <p:sp>
        <p:nvSpPr>
          <p:cNvPr id="536" name="三角形">
            <a:extLst>
              <a:ext uri="{FF2B5EF4-FFF2-40B4-BE49-F238E27FC236}">
                <a16:creationId xmlns:a16="http://schemas.microsoft.com/office/drawing/2014/main" id="{93977FD5-C22A-BD90-9C2A-A38EFB6D61D9}"/>
              </a:ext>
            </a:extLst>
          </p:cNvPr>
          <p:cNvSpPr/>
          <p:nvPr/>
        </p:nvSpPr>
        <p:spPr>
          <a:xfrm rot="10800000">
            <a:off x="2416033" y="3666505"/>
            <a:ext cx="2539412" cy="1024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27211">
                <a:srgbClr val="FFFFFF">
                  <a:alpha val="59972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800">
                <a:solidFill>
                  <a:srgbClr val="000000">
                    <a:alpha val="0"/>
                  </a:srgbClr>
                </a:solidFill>
              </a:defRPr>
            </a:pPr>
            <a:endParaRPr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37DBD96-239F-6D4E-E5B9-64549B2B0656}"/>
              </a:ext>
            </a:extLst>
          </p:cNvPr>
          <p:cNvGrpSpPr/>
          <p:nvPr/>
        </p:nvGrpSpPr>
        <p:grpSpPr>
          <a:xfrm>
            <a:off x="1890504" y="5699873"/>
            <a:ext cx="3666942" cy="2555605"/>
            <a:chOff x="8525058" y="10943862"/>
            <a:chExt cx="3666942" cy="2555605"/>
          </a:xfrm>
        </p:grpSpPr>
        <p:sp>
          <p:nvSpPr>
            <p:cNvPr id="2" name="矩形">
              <a:extLst>
                <a:ext uri="{FF2B5EF4-FFF2-40B4-BE49-F238E27FC236}">
                  <a16:creationId xmlns:a16="http://schemas.microsoft.com/office/drawing/2014/main" id="{63B0D19C-5C0F-7512-2850-1317F2FC1CE8}"/>
                </a:ext>
              </a:extLst>
            </p:cNvPr>
            <p:cNvSpPr>
              <a:spLocks/>
            </p:cNvSpPr>
            <p:nvPr/>
          </p:nvSpPr>
          <p:spPr>
            <a:xfrm>
              <a:off x="8525060" y="10956562"/>
              <a:ext cx="3666940" cy="2542905"/>
            </a:xfrm>
            <a:prstGeom prst="rect">
              <a:avLst/>
            </a:prstGeom>
            <a:solidFill>
              <a:srgbClr val="01064D">
                <a:alpha val="60000"/>
              </a:srgbClr>
            </a:solidFill>
            <a:ln w="25400">
              <a:solidFill>
                <a:srgbClr val="969696"/>
              </a:solidFill>
              <a:miter lim="400000"/>
            </a:ln>
          </p:spPr>
          <p:txBody>
            <a:bodyPr lIns="21249" tIns="21249" rIns="21249" bIns="21249" anchor="ctr"/>
            <a:lstStyle/>
            <a:p>
              <a:pPr algn="ctr" defTabSz="825500"/>
              <a:endParaRPr/>
            </a:p>
          </p:txBody>
        </p:sp>
        <p:sp>
          <p:nvSpPr>
            <p:cNvPr id="3" name="矩形">
              <a:extLst>
                <a:ext uri="{FF2B5EF4-FFF2-40B4-BE49-F238E27FC236}">
                  <a16:creationId xmlns:a16="http://schemas.microsoft.com/office/drawing/2014/main" id="{7D0B6BC1-4CE8-0FDB-5309-6C3782A46475}"/>
                </a:ext>
              </a:extLst>
            </p:cNvPr>
            <p:cNvSpPr>
              <a:spLocks/>
            </p:cNvSpPr>
            <p:nvPr/>
          </p:nvSpPr>
          <p:spPr>
            <a:xfrm flipH="1">
              <a:off x="8525058" y="10943862"/>
              <a:ext cx="3666941" cy="1148683"/>
            </a:xfrm>
            <a:prstGeom prst="rect">
              <a:avLst/>
            </a:prstGeom>
            <a:solidFill>
              <a:srgbClr val="8D8D8D"/>
            </a:solidFill>
            <a:ln w="12700">
              <a:miter lim="400000"/>
            </a:ln>
          </p:spPr>
          <p:txBody>
            <a:bodyPr lIns="21249" tIns="21249" rIns="21249" bIns="21249" anchor="ctr"/>
            <a:lstStyle/>
            <a:p>
              <a:pPr algn="ctr" defTabSz="825500">
                <a:defRPr sz="2100">
                  <a:solidFill>
                    <a:srgbClr val="FFFFFF">
                      <a:alpha val="0"/>
                    </a:srgbClr>
                  </a:solidFill>
                </a:defRPr>
              </a:pPr>
              <a:endParaRPr/>
            </a:p>
          </p:txBody>
        </p:sp>
        <p:sp>
          <p:nvSpPr>
            <p:cNvPr id="7" name="矩形">
              <a:extLst>
                <a:ext uri="{FF2B5EF4-FFF2-40B4-BE49-F238E27FC236}">
                  <a16:creationId xmlns:a16="http://schemas.microsoft.com/office/drawing/2014/main" id="{7AF46A0E-E8C8-D3D0-9A90-9F3EBAD003CF}"/>
                </a:ext>
              </a:extLst>
            </p:cNvPr>
            <p:cNvSpPr>
              <a:spLocks/>
            </p:cNvSpPr>
            <p:nvPr/>
          </p:nvSpPr>
          <p:spPr>
            <a:xfrm>
              <a:off x="8722282" y="12305992"/>
              <a:ext cx="1620000" cy="1037155"/>
            </a:xfrm>
            <a:prstGeom prst="rect">
              <a:avLst/>
            </a:prstGeom>
            <a:solidFill>
              <a:srgbClr val="3E3F3F"/>
            </a:solidFill>
            <a:ln w="12700">
              <a:miter lim="400000"/>
            </a:ln>
          </p:spPr>
          <p:txBody>
            <a:bodyPr lIns="21249" tIns="21249" rIns="21249" bIns="21249" anchor="ctr"/>
            <a:lstStyle/>
            <a:p>
              <a:pPr algn="ctr" defTabSz="825500">
                <a:defRPr sz="2100">
                  <a:solidFill>
                    <a:srgbClr val="FFFFFF">
                      <a:alpha val="0"/>
                    </a:srgbClr>
                  </a:solidFill>
                </a:defRPr>
              </a:pPr>
              <a:endParaRPr/>
            </a:p>
          </p:txBody>
        </p:sp>
        <p:sp>
          <p:nvSpPr>
            <p:cNvPr id="8" name="矩形">
              <a:extLst>
                <a:ext uri="{FF2B5EF4-FFF2-40B4-BE49-F238E27FC236}">
                  <a16:creationId xmlns:a16="http://schemas.microsoft.com/office/drawing/2014/main" id="{DA668009-56F5-C95F-7894-F1DC50E0C353}"/>
                </a:ext>
              </a:extLst>
            </p:cNvPr>
            <p:cNvSpPr>
              <a:spLocks/>
            </p:cNvSpPr>
            <p:nvPr/>
          </p:nvSpPr>
          <p:spPr>
            <a:xfrm>
              <a:off x="10424674" y="12305992"/>
              <a:ext cx="1689159" cy="1037155"/>
            </a:xfrm>
            <a:prstGeom prst="rect">
              <a:avLst/>
            </a:prstGeom>
            <a:solidFill>
              <a:srgbClr val="3E3F3F"/>
            </a:solidFill>
            <a:ln w="12700">
              <a:miter lim="400000"/>
            </a:ln>
          </p:spPr>
          <p:txBody>
            <a:bodyPr lIns="21249" tIns="21249" rIns="21249" bIns="21249" anchor="ctr"/>
            <a:lstStyle/>
            <a:p>
              <a:pPr algn="ctr" defTabSz="825500">
                <a:defRPr sz="2100">
                  <a:solidFill>
                    <a:srgbClr val="FFFFFF">
                      <a:alpha val="0"/>
                    </a:srgbClr>
                  </a:solidFill>
                </a:defRPr>
              </a:pPr>
              <a:endParaRPr/>
            </a:p>
          </p:txBody>
        </p:sp>
        <p:sp>
          <p:nvSpPr>
            <p:cNvPr id="9" name="示意文字">
              <a:extLst>
                <a:ext uri="{FF2B5EF4-FFF2-40B4-BE49-F238E27FC236}">
                  <a16:creationId xmlns:a16="http://schemas.microsoft.com/office/drawing/2014/main" id="{E7661A42-B070-F7CC-AA07-B696E0B330A1}"/>
                </a:ext>
              </a:extLst>
            </p:cNvPr>
            <p:cNvSpPr txBox="1">
              <a:spLocks/>
            </p:cNvSpPr>
            <p:nvPr/>
          </p:nvSpPr>
          <p:spPr>
            <a:xfrm>
              <a:off x="8663458" y="12612274"/>
              <a:ext cx="1678824" cy="434266"/>
            </a:xfrm>
            <a:prstGeom prst="rect">
              <a:avLst/>
            </a:prstGeom>
            <a:ln w="254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1249" tIns="21249" rIns="21249" bIns="21249" anchor="ctr"/>
            <a:lstStyle>
              <a:lvl1pPr algn="ctr" defTabSz="825500">
                <a:defRPr sz="3000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dirty="0"/>
                <a:t>外网入口</a:t>
              </a:r>
              <a:endParaRPr dirty="0"/>
            </a:p>
          </p:txBody>
        </p:sp>
        <p:sp>
          <p:nvSpPr>
            <p:cNvPr id="10" name="示意文字">
              <a:extLst>
                <a:ext uri="{FF2B5EF4-FFF2-40B4-BE49-F238E27FC236}">
                  <a16:creationId xmlns:a16="http://schemas.microsoft.com/office/drawing/2014/main" id="{15636C53-0051-2815-1905-F30E10D4A14C}"/>
                </a:ext>
              </a:extLst>
            </p:cNvPr>
            <p:cNvSpPr txBox="1">
              <a:spLocks/>
            </p:cNvSpPr>
            <p:nvPr/>
          </p:nvSpPr>
          <p:spPr>
            <a:xfrm>
              <a:off x="10538600" y="12596294"/>
              <a:ext cx="1461305" cy="434266"/>
            </a:xfrm>
            <a:prstGeom prst="rect">
              <a:avLst/>
            </a:prstGeom>
            <a:ln w="254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1249" tIns="21249" rIns="21249" bIns="21249" anchor="ctr"/>
            <a:lstStyle>
              <a:lvl1pPr algn="ctr" defTabSz="825500">
                <a:defRPr sz="3000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dirty="0"/>
                <a:t>内网</a:t>
              </a:r>
              <a:r>
                <a:rPr lang="en-US" altLang="zh-CN" dirty="0"/>
                <a:t>RS</a:t>
              </a:r>
              <a:endParaRPr dirty="0"/>
            </a:p>
          </p:txBody>
        </p:sp>
        <p:sp>
          <p:nvSpPr>
            <p:cNvPr id="14" name="标题主题内容">
              <a:extLst>
                <a:ext uri="{FF2B5EF4-FFF2-40B4-BE49-F238E27FC236}">
                  <a16:creationId xmlns:a16="http://schemas.microsoft.com/office/drawing/2014/main" id="{78ED2FB2-C23A-AA72-6881-61937946E6D1}"/>
                </a:ext>
              </a:extLst>
            </p:cNvPr>
            <p:cNvSpPr txBox="1">
              <a:spLocks/>
            </p:cNvSpPr>
            <p:nvPr/>
          </p:nvSpPr>
          <p:spPr>
            <a:xfrm>
              <a:off x="9275459" y="11174135"/>
              <a:ext cx="2166138" cy="766157"/>
            </a:xfrm>
            <a:prstGeom prst="rect">
              <a:avLst/>
            </a:prstGeom>
            <a:ln w="25400">
              <a:miter lim="400000"/>
            </a:ln>
            <a:effectLst>
              <a:outerShdw blurRad="101600" dir="5400000" rotWithShape="0">
                <a:srgbClr val="000000">
                  <a:alpha val="6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1249" tIns="21249" rIns="21249" bIns="21249" anchor="ctr"/>
            <a:lstStyle>
              <a:lvl1pPr algn="ctr" defTabSz="825500">
                <a:defRPr>
                  <a:solidFill>
                    <a:srgbClr val="FFFFFF"/>
                  </a:solidFill>
                  <a:latin typeface="FZLanTingHeiS-DB-GB"/>
                  <a:ea typeface="FZLanTingHeiS-DB-GB"/>
                  <a:cs typeface="FZLanTingHeiS-DB-GB"/>
                  <a:sym typeface="FZLanTingHeiS-DB-GB"/>
                </a:defRPr>
              </a:lvl1pPr>
            </a:lstStyle>
            <a:p>
              <a:r>
                <a:rPr lang="zh-CN" altLang="en-US" dirty="0"/>
                <a:t>内外映射</a:t>
              </a:r>
              <a:endParaRPr dirty="0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C78329E-F6F8-6AC7-28DA-7CEC8A59E61C}"/>
              </a:ext>
            </a:extLst>
          </p:cNvPr>
          <p:cNvGrpSpPr/>
          <p:nvPr/>
        </p:nvGrpSpPr>
        <p:grpSpPr>
          <a:xfrm>
            <a:off x="8995932" y="4050469"/>
            <a:ext cx="5682093" cy="2619656"/>
            <a:chOff x="16179665" y="9817553"/>
            <a:chExt cx="5682093" cy="2619656"/>
          </a:xfrm>
        </p:grpSpPr>
        <p:sp>
          <p:nvSpPr>
            <p:cNvPr id="533" name="箭头">
              <a:extLst>
                <a:ext uri="{FF2B5EF4-FFF2-40B4-BE49-F238E27FC236}">
                  <a16:creationId xmlns:a16="http://schemas.microsoft.com/office/drawing/2014/main" id="{3DA16458-E4D0-81E9-D858-664EC036CB25}"/>
                </a:ext>
              </a:extLst>
            </p:cNvPr>
            <p:cNvSpPr/>
            <p:nvPr/>
          </p:nvSpPr>
          <p:spPr>
            <a:xfrm>
              <a:off x="16507884" y="11364138"/>
              <a:ext cx="2032001" cy="168090"/>
            </a:xfrm>
            <a:prstGeom prst="rightArrow">
              <a:avLst>
                <a:gd name="adj1" fmla="val 28370"/>
                <a:gd name="adj2" fmla="val 224081"/>
              </a:avLst>
            </a:prstGeom>
            <a:gradFill>
              <a:gsLst>
                <a:gs pos="0">
                  <a:srgbClr val="3173F6">
                    <a:alpha val="0"/>
                  </a:srgbClr>
                </a:gs>
                <a:gs pos="70651">
                  <a:srgbClr val="1499FF"/>
                </a:gs>
              </a:gsLst>
            </a:gradFill>
            <a:ln w="12700">
              <a:miter lim="400000"/>
            </a:ln>
          </p:spPr>
          <p:txBody>
            <a:bodyPr lIns="21249" tIns="21249" rIns="21249" bIns="21249" anchor="ctr"/>
            <a:lstStyle/>
            <a:p>
              <a:pPr algn="ctr" defTabSz="825500">
                <a:defRPr sz="2800"/>
              </a:pPr>
              <a:endParaRPr/>
            </a:p>
          </p:txBody>
        </p:sp>
        <p:sp>
          <p:nvSpPr>
            <p:cNvPr id="16" name="矩形">
              <a:extLst>
                <a:ext uri="{FF2B5EF4-FFF2-40B4-BE49-F238E27FC236}">
                  <a16:creationId xmlns:a16="http://schemas.microsoft.com/office/drawing/2014/main" id="{6487F001-F4B7-37B1-3AC6-8879427F2EAD}"/>
                </a:ext>
              </a:extLst>
            </p:cNvPr>
            <p:cNvSpPr/>
            <p:nvPr/>
          </p:nvSpPr>
          <p:spPr>
            <a:xfrm>
              <a:off x="16179667" y="9817553"/>
              <a:ext cx="5682091" cy="2619656"/>
            </a:xfrm>
            <a:prstGeom prst="rect">
              <a:avLst/>
            </a:prstGeom>
            <a:solidFill>
              <a:srgbClr val="01064D">
                <a:alpha val="60000"/>
              </a:srgbClr>
            </a:solidFill>
            <a:ln w="25400">
              <a:solidFill>
                <a:srgbClr val="969696"/>
              </a:solidFill>
              <a:miter lim="400000"/>
            </a:ln>
          </p:spPr>
          <p:txBody>
            <a:bodyPr lIns="21249" tIns="21249" rIns="21249" bIns="21249" anchor="ctr"/>
            <a:lstStyle/>
            <a:p>
              <a:pPr algn="ctr" defTabSz="825500"/>
              <a:endParaRPr dirty="0"/>
            </a:p>
          </p:txBody>
        </p:sp>
        <p:sp>
          <p:nvSpPr>
            <p:cNvPr id="17" name="矩形">
              <a:extLst>
                <a:ext uri="{FF2B5EF4-FFF2-40B4-BE49-F238E27FC236}">
                  <a16:creationId xmlns:a16="http://schemas.microsoft.com/office/drawing/2014/main" id="{FBEEE0B9-5C17-70A5-D7EC-E999572174BB}"/>
                </a:ext>
              </a:extLst>
            </p:cNvPr>
            <p:cNvSpPr/>
            <p:nvPr/>
          </p:nvSpPr>
          <p:spPr>
            <a:xfrm flipH="1">
              <a:off x="16179665" y="9817553"/>
              <a:ext cx="5682093" cy="1148683"/>
            </a:xfrm>
            <a:prstGeom prst="rect">
              <a:avLst/>
            </a:prstGeom>
            <a:solidFill>
              <a:srgbClr val="8D8D8D"/>
            </a:solidFill>
            <a:ln w="12700">
              <a:miter lim="400000"/>
            </a:ln>
          </p:spPr>
          <p:txBody>
            <a:bodyPr lIns="21249" tIns="21249" rIns="21249" bIns="21249" anchor="ctr"/>
            <a:lstStyle/>
            <a:p>
              <a:pPr algn="ctr" defTabSz="825500">
                <a:defRPr sz="2100">
                  <a:solidFill>
                    <a:srgbClr val="FFFFFF">
                      <a:alpha val="0"/>
                    </a:srgbClr>
                  </a:solidFill>
                </a:defRPr>
              </a:pPr>
              <a:endParaRPr/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2EEBC42D-CF0B-D3D6-9FE5-4B3D3DC05C31}"/>
                </a:ext>
              </a:extLst>
            </p:cNvPr>
            <p:cNvGrpSpPr/>
            <p:nvPr/>
          </p:nvGrpSpPr>
          <p:grpSpPr>
            <a:xfrm>
              <a:off x="16367438" y="11198104"/>
              <a:ext cx="1195444" cy="1037155"/>
              <a:chOff x="14908156" y="9837003"/>
              <a:chExt cx="1195444" cy="1037155"/>
            </a:xfrm>
          </p:grpSpPr>
          <p:sp>
            <p:nvSpPr>
              <p:cNvPr id="21" name="矩形">
                <a:extLst>
                  <a:ext uri="{FF2B5EF4-FFF2-40B4-BE49-F238E27FC236}">
                    <a16:creationId xmlns:a16="http://schemas.microsoft.com/office/drawing/2014/main" id="{E302FECE-042E-2540-3AD1-8695A3E25140}"/>
                  </a:ext>
                </a:extLst>
              </p:cNvPr>
              <p:cNvSpPr/>
              <p:nvPr/>
            </p:nvSpPr>
            <p:spPr>
              <a:xfrm>
                <a:off x="14908156" y="9837003"/>
                <a:ext cx="1195444" cy="1037155"/>
              </a:xfrm>
              <a:prstGeom prst="rect">
                <a:avLst/>
              </a:prstGeom>
              <a:solidFill>
                <a:srgbClr val="3E3F3F"/>
              </a:solidFill>
              <a:ln w="12700">
                <a:miter lim="400000"/>
              </a:ln>
            </p:spPr>
            <p:txBody>
              <a:bodyPr lIns="21249" tIns="21249" rIns="21249" bIns="21249" anchor="ctr"/>
              <a:lstStyle/>
              <a:p>
                <a:pPr algn="ctr" defTabSz="825500">
                  <a:defRPr sz="2100">
                    <a:solidFill>
                      <a:srgbClr val="FFFFFF">
                        <a:alpha val="0"/>
                      </a:srgbClr>
                    </a:solidFill>
                  </a:defRPr>
                </a:pPr>
                <a:endParaRPr/>
              </a:p>
            </p:txBody>
          </p:sp>
          <p:sp>
            <p:nvSpPr>
              <p:cNvPr id="23" name="示意文字">
                <a:extLst>
                  <a:ext uri="{FF2B5EF4-FFF2-40B4-BE49-F238E27FC236}">
                    <a16:creationId xmlns:a16="http://schemas.microsoft.com/office/drawing/2014/main" id="{F79EBC0D-3202-3CDA-74E0-91996EB5B844}"/>
                  </a:ext>
                </a:extLst>
              </p:cNvPr>
              <p:cNvSpPr txBox="1"/>
              <p:nvPr/>
            </p:nvSpPr>
            <p:spPr>
              <a:xfrm>
                <a:off x="15010420" y="10090045"/>
                <a:ext cx="1051304" cy="567915"/>
              </a:xfrm>
              <a:prstGeom prst="rect">
                <a:avLst/>
              </a:prstGeom>
              <a:ln w="254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21249" tIns="21249" rIns="21249" bIns="21249" anchor="ctr"/>
              <a:lstStyle>
                <a:lvl1pPr algn="ctr" defTabSz="825500">
                  <a:defRPr sz="3000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zh-CN" altLang="en-US" dirty="0"/>
                  <a:t>命令</a:t>
                </a:r>
                <a:endParaRPr dirty="0"/>
              </a:p>
            </p:txBody>
          </p:sp>
        </p:grpSp>
        <p:sp>
          <p:nvSpPr>
            <p:cNvPr id="28" name="标题主题内容">
              <a:extLst>
                <a:ext uri="{FF2B5EF4-FFF2-40B4-BE49-F238E27FC236}">
                  <a16:creationId xmlns:a16="http://schemas.microsoft.com/office/drawing/2014/main" id="{A4964870-A4C2-3E99-F2CE-49496FBCE79E}"/>
                </a:ext>
              </a:extLst>
            </p:cNvPr>
            <p:cNvSpPr txBox="1"/>
            <p:nvPr/>
          </p:nvSpPr>
          <p:spPr>
            <a:xfrm>
              <a:off x="17864442" y="10051371"/>
              <a:ext cx="2311243" cy="766157"/>
            </a:xfrm>
            <a:prstGeom prst="rect">
              <a:avLst/>
            </a:prstGeom>
            <a:ln w="25400">
              <a:miter lim="400000"/>
            </a:ln>
            <a:effectLst>
              <a:outerShdw blurRad="101600" dir="5400000" rotWithShape="0">
                <a:srgbClr val="000000">
                  <a:alpha val="6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1249" tIns="21249" rIns="21249" bIns="21249" anchor="ctr"/>
            <a:lstStyle>
              <a:lvl1pPr algn="ctr" defTabSz="825500">
                <a:defRPr>
                  <a:solidFill>
                    <a:srgbClr val="FFFFFF"/>
                  </a:solidFill>
                  <a:latin typeface="FZLanTingHeiS-DB-GB"/>
                  <a:ea typeface="FZLanTingHeiS-DB-GB"/>
                  <a:cs typeface="FZLanTingHeiS-DB-GB"/>
                  <a:sym typeface="FZLanTingHeiS-DB-GB"/>
                </a:defRPr>
              </a:lvl1pPr>
            </a:lstStyle>
            <a:p>
              <a:r>
                <a:rPr lang="zh-CN" altLang="en-US" dirty="0"/>
                <a:t>主机安全</a:t>
              </a:r>
              <a:endParaRPr dirty="0"/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D8F32009-08C1-6EE6-945D-622AD092FEC1}"/>
                </a:ext>
              </a:extLst>
            </p:cNvPr>
            <p:cNvGrpSpPr/>
            <p:nvPr/>
          </p:nvGrpSpPr>
          <p:grpSpPr>
            <a:xfrm>
              <a:off x="17661452" y="11198104"/>
              <a:ext cx="1195444" cy="1037155"/>
              <a:chOff x="14908156" y="9837003"/>
              <a:chExt cx="1195444" cy="1037155"/>
            </a:xfrm>
          </p:grpSpPr>
          <p:sp>
            <p:nvSpPr>
              <p:cNvPr id="35" name="矩形">
                <a:extLst>
                  <a:ext uri="{FF2B5EF4-FFF2-40B4-BE49-F238E27FC236}">
                    <a16:creationId xmlns:a16="http://schemas.microsoft.com/office/drawing/2014/main" id="{3D6A829E-5D67-1804-2174-BF4E0AB4C3B0}"/>
                  </a:ext>
                </a:extLst>
              </p:cNvPr>
              <p:cNvSpPr/>
              <p:nvPr/>
            </p:nvSpPr>
            <p:spPr>
              <a:xfrm>
                <a:off x="14908156" y="9837003"/>
                <a:ext cx="1195444" cy="1037155"/>
              </a:xfrm>
              <a:prstGeom prst="rect">
                <a:avLst/>
              </a:prstGeom>
              <a:solidFill>
                <a:srgbClr val="3E3F3F"/>
              </a:solidFill>
              <a:ln w="12700">
                <a:miter lim="400000"/>
              </a:ln>
            </p:spPr>
            <p:txBody>
              <a:bodyPr lIns="21249" tIns="21249" rIns="21249" bIns="21249" anchor="ctr"/>
              <a:lstStyle/>
              <a:p>
                <a:pPr algn="ctr" defTabSz="825500">
                  <a:defRPr sz="2100">
                    <a:solidFill>
                      <a:srgbClr val="FFFFFF">
                        <a:alpha val="0"/>
                      </a:srgbClr>
                    </a:solidFill>
                  </a:defRPr>
                </a:pPr>
                <a:endParaRPr dirty="0"/>
              </a:p>
            </p:txBody>
          </p:sp>
          <p:sp>
            <p:nvSpPr>
              <p:cNvPr id="36" name="示意文字">
                <a:extLst>
                  <a:ext uri="{FF2B5EF4-FFF2-40B4-BE49-F238E27FC236}">
                    <a16:creationId xmlns:a16="http://schemas.microsoft.com/office/drawing/2014/main" id="{0346897F-4D11-DC3B-A422-7C17D4856407}"/>
                  </a:ext>
                </a:extLst>
              </p:cNvPr>
              <p:cNvSpPr txBox="1"/>
              <p:nvPr/>
            </p:nvSpPr>
            <p:spPr>
              <a:xfrm>
                <a:off x="15010420" y="10090045"/>
                <a:ext cx="1051304" cy="567915"/>
              </a:xfrm>
              <a:prstGeom prst="rect">
                <a:avLst/>
              </a:prstGeom>
              <a:ln w="254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21249" tIns="21249" rIns="21249" bIns="21249" anchor="ctr"/>
              <a:lstStyle>
                <a:lvl1pPr algn="ctr" defTabSz="825500">
                  <a:defRPr sz="3000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zh-CN" altLang="en-US" dirty="0"/>
                  <a:t>进程</a:t>
                </a:r>
                <a:endParaRPr dirty="0"/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7DF4AEFD-5E30-094E-4954-4FED88E64C20}"/>
                </a:ext>
              </a:extLst>
            </p:cNvPr>
            <p:cNvGrpSpPr/>
            <p:nvPr/>
          </p:nvGrpSpPr>
          <p:grpSpPr>
            <a:xfrm>
              <a:off x="18980241" y="11198103"/>
              <a:ext cx="1195444" cy="1037155"/>
              <a:chOff x="14908156" y="9837003"/>
              <a:chExt cx="1195444" cy="1037155"/>
            </a:xfrm>
          </p:grpSpPr>
          <p:sp>
            <p:nvSpPr>
              <p:cNvPr id="42" name="矩形">
                <a:extLst>
                  <a:ext uri="{FF2B5EF4-FFF2-40B4-BE49-F238E27FC236}">
                    <a16:creationId xmlns:a16="http://schemas.microsoft.com/office/drawing/2014/main" id="{6D49BF33-3916-ADDA-4890-33DDB1828CEF}"/>
                  </a:ext>
                </a:extLst>
              </p:cNvPr>
              <p:cNvSpPr/>
              <p:nvPr/>
            </p:nvSpPr>
            <p:spPr>
              <a:xfrm>
                <a:off x="14908156" y="9837003"/>
                <a:ext cx="1195444" cy="1037155"/>
              </a:xfrm>
              <a:prstGeom prst="rect">
                <a:avLst/>
              </a:prstGeom>
              <a:solidFill>
                <a:srgbClr val="3E3F3F"/>
              </a:solidFill>
              <a:ln w="12700">
                <a:miter lim="400000"/>
              </a:ln>
            </p:spPr>
            <p:txBody>
              <a:bodyPr lIns="21249" tIns="21249" rIns="21249" bIns="21249" anchor="ctr"/>
              <a:lstStyle/>
              <a:p>
                <a:pPr algn="ctr" defTabSz="825500">
                  <a:defRPr sz="2100">
                    <a:solidFill>
                      <a:srgbClr val="FFFFFF">
                        <a:alpha val="0"/>
                      </a:srgbClr>
                    </a:solidFill>
                  </a:defRPr>
                </a:pPr>
                <a:endParaRPr dirty="0"/>
              </a:p>
            </p:txBody>
          </p:sp>
          <p:sp>
            <p:nvSpPr>
              <p:cNvPr id="43" name="示意文字">
                <a:extLst>
                  <a:ext uri="{FF2B5EF4-FFF2-40B4-BE49-F238E27FC236}">
                    <a16:creationId xmlns:a16="http://schemas.microsoft.com/office/drawing/2014/main" id="{DCDD8143-5CE6-4618-21DA-0FDBC0B7AA3A}"/>
                  </a:ext>
                </a:extLst>
              </p:cNvPr>
              <p:cNvSpPr txBox="1"/>
              <p:nvPr/>
            </p:nvSpPr>
            <p:spPr>
              <a:xfrm>
                <a:off x="15010420" y="10090045"/>
                <a:ext cx="1051304" cy="567915"/>
              </a:xfrm>
              <a:prstGeom prst="rect">
                <a:avLst/>
              </a:prstGeom>
              <a:ln w="254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21249" tIns="21249" rIns="21249" bIns="21249" anchor="ctr"/>
              <a:lstStyle>
                <a:lvl1pPr algn="ctr" defTabSz="825500">
                  <a:defRPr sz="3000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zh-CN" altLang="en-US" dirty="0"/>
                  <a:t>网络</a:t>
                </a:r>
                <a:endParaRPr dirty="0"/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6BF17BE5-94EC-883B-99D4-CE84F18F1D52}"/>
                </a:ext>
              </a:extLst>
            </p:cNvPr>
            <p:cNvGrpSpPr/>
            <p:nvPr/>
          </p:nvGrpSpPr>
          <p:grpSpPr>
            <a:xfrm>
              <a:off x="20274254" y="11198102"/>
              <a:ext cx="1463679" cy="1037155"/>
              <a:chOff x="14908156" y="9837003"/>
              <a:chExt cx="1195444" cy="1037155"/>
            </a:xfrm>
          </p:grpSpPr>
          <p:sp>
            <p:nvSpPr>
              <p:cNvPr id="45" name="矩形">
                <a:extLst>
                  <a:ext uri="{FF2B5EF4-FFF2-40B4-BE49-F238E27FC236}">
                    <a16:creationId xmlns:a16="http://schemas.microsoft.com/office/drawing/2014/main" id="{3A1DD3BF-F22D-6E10-B368-0E33CAF81B53}"/>
                  </a:ext>
                </a:extLst>
              </p:cNvPr>
              <p:cNvSpPr/>
              <p:nvPr/>
            </p:nvSpPr>
            <p:spPr>
              <a:xfrm>
                <a:off x="14908156" y="9837003"/>
                <a:ext cx="1195444" cy="1037155"/>
              </a:xfrm>
              <a:prstGeom prst="rect">
                <a:avLst/>
              </a:prstGeom>
              <a:solidFill>
                <a:srgbClr val="3E3F3F"/>
              </a:solidFill>
              <a:ln w="12700">
                <a:miter lim="400000"/>
              </a:ln>
            </p:spPr>
            <p:txBody>
              <a:bodyPr lIns="21249" tIns="21249" rIns="21249" bIns="21249" anchor="ctr"/>
              <a:lstStyle/>
              <a:p>
                <a:pPr algn="ctr" defTabSz="825500">
                  <a:defRPr sz="2100">
                    <a:solidFill>
                      <a:srgbClr val="FFFFFF">
                        <a:alpha val="0"/>
                      </a:srgbClr>
                    </a:solidFill>
                  </a:defRPr>
                </a:pPr>
                <a:endParaRPr dirty="0"/>
              </a:p>
            </p:txBody>
          </p:sp>
          <p:sp>
            <p:nvSpPr>
              <p:cNvPr id="46" name="示意文字">
                <a:extLst>
                  <a:ext uri="{FF2B5EF4-FFF2-40B4-BE49-F238E27FC236}">
                    <a16:creationId xmlns:a16="http://schemas.microsoft.com/office/drawing/2014/main" id="{EC2CB778-532E-90BE-E0C6-C8095969370C}"/>
                  </a:ext>
                </a:extLst>
              </p:cNvPr>
              <p:cNvSpPr txBox="1"/>
              <p:nvPr/>
            </p:nvSpPr>
            <p:spPr>
              <a:xfrm>
                <a:off x="15010420" y="10090045"/>
                <a:ext cx="1051304" cy="567915"/>
              </a:xfrm>
              <a:prstGeom prst="rect">
                <a:avLst/>
              </a:prstGeom>
              <a:ln w="254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21249" tIns="21249" rIns="21249" bIns="21249" anchor="ctr"/>
              <a:lstStyle>
                <a:lvl1pPr algn="ctr" defTabSz="825500">
                  <a:defRPr sz="3000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altLang="zh-CN" dirty="0"/>
                  <a:t>RASP</a:t>
                </a:r>
                <a:endParaRPr dirty="0"/>
              </a:p>
            </p:txBody>
          </p:sp>
        </p:grpSp>
      </p:grpSp>
      <p:sp>
        <p:nvSpPr>
          <p:cNvPr id="48" name="箭头">
            <a:extLst>
              <a:ext uri="{FF2B5EF4-FFF2-40B4-BE49-F238E27FC236}">
                <a16:creationId xmlns:a16="http://schemas.microsoft.com/office/drawing/2014/main" id="{96D63A71-78DB-9A50-79D0-884FAAF7CC56}"/>
              </a:ext>
            </a:extLst>
          </p:cNvPr>
          <p:cNvSpPr/>
          <p:nvPr/>
        </p:nvSpPr>
        <p:spPr>
          <a:xfrm rot="10800000" flipH="1">
            <a:off x="6224401" y="5907680"/>
            <a:ext cx="2032001" cy="168090"/>
          </a:xfrm>
          <a:prstGeom prst="rightArrow">
            <a:avLst>
              <a:gd name="adj1" fmla="val 28370"/>
              <a:gd name="adj2" fmla="val 224081"/>
            </a:avLst>
          </a:prstGeom>
          <a:gradFill>
            <a:gsLst>
              <a:gs pos="0">
                <a:srgbClr val="3173F6">
                  <a:alpha val="0"/>
                </a:srgbClr>
              </a:gs>
              <a:gs pos="70651">
                <a:srgbClr val="1499FF"/>
              </a:gs>
            </a:gsLst>
          </a:gra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800"/>
            </a:pPr>
            <a:endParaRPr/>
          </a:p>
        </p:txBody>
      </p:sp>
      <p:sp>
        <p:nvSpPr>
          <p:cNvPr id="49" name="箭头">
            <a:extLst>
              <a:ext uri="{FF2B5EF4-FFF2-40B4-BE49-F238E27FC236}">
                <a16:creationId xmlns:a16="http://schemas.microsoft.com/office/drawing/2014/main" id="{07A76DA3-C06E-7CEB-BBDA-405EE1CE33E3}"/>
              </a:ext>
            </a:extLst>
          </p:cNvPr>
          <p:cNvSpPr/>
          <p:nvPr/>
        </p:nvSpPr>
        <p:spPr>
          <a:xfrm rot="10800000" flipH="1">
            <a:off x="6238796" y="8982513"/>
            <a:ext cx="2032001" cy="168090"/>
          </a:xfrm>
          <a:prstGeom prst="rightArrow">
            <a:avLst>
              <a:gd name="adj1" fmla="val 28370"/>
              <a:gd name="adj2" fmla="val 224081"/>
            </a:avLst>
          </a:prstGeom>
          <a:gradFill>
            <a:gsLst>
              <a:gs pos="0">
                <a:srgbClr val="3173F6">
                  <a:alpha val="0"/>
                </a:srgbClr>
              </a:gs>
              <a:gs pos="70651">
                <a:srgbClr val="1499FF"/>
              </a:gs>
            </a:gsLst>
          </a:gra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800"/>
            </a:pPr>
            <a:endParaRPr/>
          </a:p>
        </p:txBody>
      </p:sp>
      <p:sp>
        <p:nvSpPr>
          <p:cNvPr id="51" name="Model+">
            <a:extLst>
              <a:ext uri="{FF2B5EF4-FFF2-40B4-BE49-F238E27FC236}">
                <a16:creationId xmlns:a16="http://schemas.microsoft.com/office/drawing/2014/main" id="{48466249-2B09-1CD8-8DA7-E9061C5D7ACD}"/>
              </a:ext>
            </a:extLst>
          </p:cNvPr>
          <p:cNvSpPr txBox="1"/>
          <p:nvPr/>
        </p:nvSpPr>
        <p:spPr>
          <a:xfrm>
            <a:off x="6381225" y="5030437"/>
            <a:ext cx="1889572" cy="596911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1249" tIns="21249" rIns="21249" bIns="21249" anchor="ctr">
            <a:spAutoFit/>
          </a:bodyPr>
          <a:lstStyle>
            <a:lvl1pPr algn="ctr" defTabSz="825500">
              <a:defRPr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dirty="0"/>
              <a:t>内部服务</a:t>
            </a:r>
            <a:endParaRPr dirty="0"/>
          </a:p>
        </p:txBody>
      </p:sp>
      <p:sp>
        <p:nvSpPr>
          <p:cNvPr id="52" name="Model+">
            <a:extLst>
              <a:ext uri="{FF2B5EF4-FFF2-40B4-BE49-F238E27FC236}">
                <a16:creationId xmlns:a16="http://schemas.microsoft.com/office/drawing/2014/main" id="{6AC0D473-DB09-6C14-5377-8B7CABC76079}"/>
              </a:ext>
            </a:extLst>
          </p:cNvPr>
          <p:cNvSpPr txBox="1"/>
          <p:nvPr/>
        </p:nvSpPr>
        <p:spPr>
          <a:xfrm>
            <a:off x="6612057" y="8251640"/>
            <a:ext cx="1427908" cy="596911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1249" tIns="21249" rIns="21249" bIns="21249" anchor="ctr">
            <a:spAutoFit/>
          </a:bodyPr>
          <a:lstStyle>
            <a:lvl1pPr algn="ctr" defTabSz="825500">
              <a:defRPr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dirty="0"/>
              <a:t>云服务</a:t>
            </a:r>
            <a:endParaRPr dirty="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9A0CA9F-1282-80FB-157E-D0E2DAFCE865}"/>
              </a:ext>
            </a:extLst>
          </p:cNvPr>
          <p:cNvGrpSpPr/>
          <p:nvPr/>
        </p:nvGrpSpPr>
        <p:grpSpPr>
          <a:xfrm>
            <a:off x="9011508" y="7168209"/>
            <a:ext cx="5682093" cy="2619656"/>
            <a:chOff x="16179665" y="9817553"/>
            <a:chExt cx="5682093" cy="2619656"/>
          </a:xfrm>
        </p:grpSpPr>
        <p:sp>
          <p:nvSpPr>
            <p:cNvPr id="54" name="箭头">
              <a:extLst>
                <a:ext uri="{FF2B5EF4-FFF2-40B4-BE49-F238E27FC236}">
                  <a16:creationId xmlns:a16="http://schemas.microsoft.com/office/drawing/2014/main" id="{421FAEFF-4C53-E0D1-CF99-8F56F2A99183}"/>
                </a:ext>
              </a:extLst>
            </p:cNvPr>
            <p:cNvSpPr/>
            <p:nvPr/>
          </p:nvSpPr>
          <p:spPr>
            <a:xfrm>
              <a:off x="16507884" y="11364138"/>
              <a:ext cx="2032001" cy="168090"/>
            </a:xfrm>
            <a:prstGeom prst="rightArrow">
              <a:avLst>
                <a:gd name="adj1" fmla="val 28370"/>
                <a:gd name="adj2" fmla="val 224081"/>
              </a:avLst>
            </a:prstGeom>
            <a:gradFill>
              <a:gsLst>
                <a:gs pos="0">
                  <a:srgbClr val="3173F6">
                    <a:alpha val="0"/>
                  </a:srgbClr>
                </a:gs>
                <a:gs pos="70651">
                  <a:srgbClr val="1499FF"/>
                </a:gs>
              </a:gsLst>
            </a:gradFill>
            <a:ln w="12700">
              <a:miter lim="400000"/>
            </a:ln>
          </p:spPr>
          <p:txBody>
            <a:bodyPr lIns="21249" tIns="21249" rIns="21249" bIns="21249" anchor="ctr"/>
            <a:lstStyle/>
            <a:p>
              <a:pPr algn="ctr" defTabSz="825500">
                <a:defRPr sz="2800"/>
              </a:pPr>
              <a:endParaRPr/>
            </a:p>
          </p:txBody>
        </p:sp>
        <p:sp>
          <p:nvSpPr>
            <p:cNvPr id="55" name="矩形">
              <a:extLst>
                <a:ext uri="{FF2B5EF4-FFF2-40B4-BE49-F238E27FC236}">
                  <a16:creationId xmlns:a16="http://schemas.microsoft.com/office/drawing/2014/main" id="{4037EF4D-0207-7657-E4C8-DFB5E4D73955}"/>
                </a:ext>
              </a:extLst>
            </p:cNvPr>
            <p:cNvSpPr/>
            <p:nvPr/>
          </p:nvSpPr>
          <p:spPr>
            <a:xfrm>
              <a:off x="16179667" y="9817553"/>
              <a:ext cx="5682091" cy="2619656"/>
            </a:xfrm>
            <a:prstGeom prst="rect">
              <a:avLst/>
            </a:prstGeom>
            <a:solidFill>
              <a:srgbClr val="01064D">
                <a:alpha val="60000"/>
              </a:srgbClr>
            </a:solidFill>
            <a:ln w="25400">
              <a:solidFill>
                <a:srgbClr val="969696"/>
              </a:solidFill>
              <a:miter lim="400000"/>
            </a:ln>
          </p:spPr>
          <p:txBody>
            <a:bodyPr lIns="21249" tIns="21249" rIns="21249" bIns="21249" anchor="ctr"/>
            <a:lstStyle/>
            <a:p>
              <a:pPr algn="ctr" defTabSz="825500"/>
              <a:endParaRPr dirty="0"/>
            </a:p>
          </p:txBody>
        </p:sp>
        <p:sp>
          <p:nvSpPr>
            <p:cNvPr id="56" name="矩形">
              <a:extLst>
                <a:ext uri="{FF2B5EF4-FFF2-40B4-BE49-F238E27FC236}">
                  <a16:creationId xmlns:a16="http://schemas.microsoft.com/office/drawing/2014/main" id="{1D406FAC-9987-28C6-9EFE-2EB4BBFBE975}"/>
                </a:ext>
              </a:extLst>
            </p:cNvPr>
            <p:cNvSpPr/>
            <p:nvPr/>
          </p:nvSpPr>
          <p:spPr>
            <a:xfrm flipH="1">
              <a:off x="16179665" y="9817553"/>
              <a:ext cx="5682093" cy="1148683"/>
            </a:xfrm>
            <a:prstGeom prst="rect">
              <a:avLst/>
            </a:prstGeom>
            <a:solidFill>
              <a:srgbClr val="8D8D8D"/>
            </a:solidFill>
            <a:ln w="12700">
              <a:miter lim="400000"/>
            </a:ln>
          </p:spPr>
          <p:txBody>
            <a:bodyPr lIns="21249" tIns="21249" rIns="21249" bIns="21249" anchor="ctr"/>
            <a:lstStyle/>
            <a:p>
              <a:pPr algn="ctr" defTabSz="825500">
                <a:defRPr sz="2100">
                  <a:solidFill>
                    <a:srgbClr val="FFFFFF">
                      <a:alpha val="0"/>
                    </a:srgbClr>
                  </a:solidFill>
                </a:defRPr>
              </a:pPr>
              <a:endParaRPr/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B8FE4459-0211-2205-7802-ACD59141B8B1}"/>
                </a:ext>
              </a:extLst>
            </p:cNvPr>
            <p:cNvGrpSpPr/>
            <p:nvPr/>
          </p:nvGrpSpPr>
          <p:grpSpPr>
            <a:xfrm>
              <a:off x="16367438" y="11198104"/>
              <a:ext cx="1195444" cy="1037155"/>
              <a:chOff x="14908156" y="9837003"/>
              <a:chExt cx="1195444" cy="1037155"/>
            </a:xfrm>
          </p:grpSpPr>
          <p:sp>
            <p:nvSpPr>
              <p:cNvPr id="541" name="矩形">
                <a:extLst>
                  <a:ext uri="{FF2B5EF4-FFF2-40B4-BE49-F238E27FC236}">
                    <a16:creationId xmlns:a16="http://schemas.microsoft.com/office/drawing/2014/main" id="{5311DCF4-3FFB-DC56-DE90-1E943D20D7AC}"/>
                  </a:ext>
                </a:extLst>
              </p:cNvPr>
              <p:cNvSpPr/>
              <p:nvPr/>
            </p:nvSpPr>
            <p:spPr>
              <a:xfrm>
                <a:off x="14908156" y="9837003"/>
                <a:ext cx="1195444" cy="1037155"/>
              </a:xfrm>
              <a:prstGeom prst="rect">
                <a:avLst/>
              </a:prstGeom>
              <a:solidFill>
                <a:srgbClr val="3E3F3F"/>
              </a:solidFill>
              <a:ln w="12700">
                <a:miter lim="400000"/>
              </a:ln>
            </p:spPr>
            <p:txBody>
              <a:bodyPr lIns="21249" tIns="21249" rIns="21249" bIns="21249" anchor="ctr"/>
              <a:lstStyle/>
              <a:p>
                <a:pPr algn="ctr" defTabSz="825500">
                  <a:defRPr sz="2100">
                    <a:solidFill>
                      <a:srgbClr val="FFFFFF">
                        <a:alpha val="0"/>
                      </a:srgbClr>
                    </a:solidFill>
                  </a:defRPr>
                </a:pPr>
                <a:endParaRPr/>
              </a:p>
            </p:txBody>
          </p:sp>
          <p:sp>
            <p:nvSpPr>
              <p:cNvPr id="542" name="示意文字">
                <a:extLst>
                  <a:ext uri="{FF2B5EF4-FFF2-40B4-BE49-F238E27FC236}">
                    <a16:creationId xmlns:a16="http://schemas.microsoft.com/office/drawing/2014/main" id="{9B4FF7DE-1673-FED3-205D-003632768AD1}"/>
                  </a:ext>
                </a:extLst>
              </p:cNvPr>
              <p:cNvSpPr txBox="1"/>
              <p:nvPr/>
            </p:nvSpPr>
            <p:spPr>
              <a:xfrm>
                <a:off x="15010420" y="10090045"/>
                <a:ext cx="1051304" cy="567915"/>
              </a:xfrm>
              <a:prstGeom prst="rect">
                <a:avLst/>
              </a:prstGeom>
              <a:ln w="254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21249" tIns="21249" rIns="21249" bIns="21249" anchor="ctr"/>
              <a:lstStyle>
                <a:lvl1pPr algn="ctr" defTabSz="825500">
                  <a:defRPr sz="3000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altLang="zh-CN" dirty="0"/>
                  <a:t>BOS</a:t>
                </a:r>
                <a:endParaRPr dirty="0"/>
              </a:p>
            </p:txBody>
          </p:sp>
        </p:grpSp>
        <p:sp>
          <p:nvSpPr>
            <p:cNvPr id="58" name="标题主题内容">
              <a:extLst>
                <a:ext uri="{FF2B5EF4-FFF2-40B4-BE49-F238E27FC236}">
                  <a16:creationId xmlns:a16="http://schemas.microsoft.com/office/drawing/2014/main" id="{9943A7E7-5423-3361-2348-2910B82E12DC}"/>
                </a:ext>
              </a:extLst>
            </p:cNvPr>
            <p:cNvSpPr txBox="1"/>
            <p:nvPr/>
          </p:nvSpPr>
          <p:spPr>
            <a:xfrm>
              <a:off x="17864442" y="10051371"/>
              <a:ext cx="2311243" cy="766157"/>
            </a:xfrm>
            <a:prstGeom prst="rect">
              <a:avLst/>
            </a:prstGeom>
            <a:ln w="25400">
              <a:miter lim="400000"/>
            </a:ln>
            <a:effectLst>
              <a:outerShdw blurRad="101600" dir="5400000" rotWithShape="0">
                <a:srgbClr val="000000">
                  <a:alpha val="6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1249" tIns="21249" rIns="21249" bIns="21249" anchor="ctr"/>
            <a:lstStyle>
              <a:lvl1pPr algn="ctr" defTabSz="825500">
                <a:defRPr>
                  <a:solidFill>
                    <a:srgbClr val="FFFFFF"/>
                  </a:solidFill>
                  <a:latin typeface="FZLanTingHeiS-DB-GB"/>
                  <a:ea typeface="FZLanTingHeiS-DB-GB"/>
                  <a:cs typeface="FZLanTingHeiS-DB-GB"/>
                  <a:sym typeface="FZLanTingHeiS-DB-GB"/>
                </a:defRPr>
              </a:lvl1pPr>
            </a:lstStyle>
            <a:p>
              <a:r>
                <a:rPr lang="zh-CN" altLang="en-US" dirty="0"/>
                <a:t>云安全</a:t>
              </a:r>
              <a:endParaRPr dirty="0"/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7D1F49C8-777E-08A2-DD9D-5AE2DDC01432}"/>
                </a:ext>
              </a:extLst>
            </p:cNvPr>
            <p:cNvGrpSpPr/>
            <p:nvPr/>
          </p:nvGrpSpPr>
          <p:grpSpPr>
            <a:xfrm>
              <a:off x="17661451" y="11198104"/>
              <a:ext cx="1463679" cy="1037155"/>
              <a:chOff x="14908155" y="9837003"/>
              <a:chExt cx="1463679" cy="1037155"/>
            </a:xfrm>
          </p:grpSpPr>
          <p:sp>
            <p:nvSpPr>
              <p:cNvPr id="539" name="矩形">
                <a:extLst>
                  <a:ext uri="{FF2B5EF4-FFF2-40B4-BE49-F238E27FC236}">
                    <a16:creationId xmlns:a16="http://schemas.microsoft.com/office/drawing/2014/main" id="{1597D289-F5ED-ED81-52E0-3B97650C6575}"/>
                  </a:ext>
                </a:extLst>
              </p:cNvPr>
              <p:cNvSpPr/>
              <p:nvPr/>
            </p:nvSpPr>
            <p:spPr>
              <a:xfrm>
                <a:off x="14908155" y="9837003"/>
                <a:ext cx="1463679" cy="1037155"/>
              </a:xfrm>
              <a:prstGeom prst="rect">
                <a:avLst/>
              </a:prstGeom>
              <a:solidFill>
                <a:srgbClr val="3E3F3F"/>
              </a:solidFill>
              <a:ln w="12700">
                <a:miter lim="400000"/>
              </a:ln>
            </p:spPr>
            <p:txBody>
              <a:bodyPr lIns="21249" tIns="21249" rIns="21249" bIns="21249" anchor="ctr"/>
              <a:lstStyle/>
              <a:p>
                <a:pPr algn="ctr" defTabSz="825500">
                  <a:defRPr sz="2100">
                    <a:solidFill>
                      <a:srgbClr val="FFFFFF">
                        <a:alpha val="0"/>
                      </a:srgbClr>
                    </a:solidFill>
                  </a:defRPr>
                </a:pPr>
                <a:endParaRPr dirty="0"/>
              </a:p>
            </p:txBody>
          </p:sp>
          <p:sp>
            <p:nvSpPr>
              <p:cNvPr id="540" name="示意文字">
                <a:extLst>
                  <a:ext uri="{FF2B5EF4-FFF2-40B4-BE49-F238E27FC236}">
                    <a16:creationId xmlns:a16="http://schemas.microsoft.com/office/drawing/2014/main" id="{89B93D2E-0276-56F6-C87A-ABB6432C137A}"/>
                  </a:ext>
                </a:extLst>
              </p:cNvPr>
              <p:cNvSpPr txBox="1"/>
              <p:nvPr/>
            </p:nvSpPr>
            <p:spPr>
              <a:xfrm>
                <a:off x="14908155" y="10082001"/>
                <a:ext cx="1459984" cy="567913"/>
              </a:xfrm>
              <a:prstGeom prst="rect">
                <a:avLst/>
              </a:prstGeom>
              <a:ln w="254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21249" tIns="21249" rIns="21249" bIns="21249" anchor="ctr"/>
              <a:lstStyle>
                <a:lvl1pPr algn="ctr" defTabSz="825500">
                  <a:defRPr sz="3000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altLang="zh-CN" dirty="0"/>
                  <a:t>APIGW</a:t>
                </a:r>
                <a:endParaRPr dirty="0"/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E0636DE8-FEE7-18CD-7988-D97440833B7E}"/>
                </a:ext>
              </a:extLst>
            </p:cNvPr>
            <p:cNvGrpSpPr/>
            <p:nvPr/>
          </p:nvGrpSpPr>
          <p:grpSpPr>
            <a:xfrm>
              <a:off x="19223742" y="11198101"/>
              <a:ext cx="2426519" cy="1037155"/>
              <a:chOff x="15151657" y="9837001"/>
              <a:chExt cx="2426519" cy="1037155"/>
            </a:xfrm>
          </p:grpSpPr>
          <p:sp>
            <p:nvSpPr>
              <p:cNvPr id="537" name="矩形">
                <a:extLst>
                  <a:ext uri="{FF2B5EF4-FFF2-40B4-BE49-F238E27FC236}">
                    <a16:creationId xmlns:a16="http://schemas.microsoft.com/office/drawing/2014/main" id="{0AD593E9-E246-5F1F-158D-ED280BD7B5F1}"/>
                  </a:ext>
                </a:extLst>
              </p:cNvPr>
              <p:cNvSpPr/>
              <p:nvPr/>
            </p:nvSpPr>
            <p:spPr>
              <a:xfrm>
                <a:off x="15151657" y="9837001"/>
                <a:ext cx="2426519" cy="1037155"/>
              </a:xfrm>
              <a:prstGeom prst="rect">
                <a:avLst/>
              </a:prstGeom>
              <a:solidFill>
                <a:srgbClr val="3E3F3F"/>
              </a:solidFill>
              <a:ln w="12700">
                <a:miter lim="400000"/>
              </a:ln>
            </p:spPr>
            <p:txBody>
              <a:bodyPr lIns="21249" tIns="21249" rIns="21249" bIns="21249" anchor="ctr"/>
              <a:lstStyle/>
              <a:p>
                <a:pPr algn="ctr" defTabSz="825500">
                  <a:defRPr sz="2100">
                    <a:solidFill>
                      <a:srgbClr val="FFFFFF">
                        <a:alpha val="0"/>
                      </a:srgbClr>
                    </a:solidFill>
                  </a:defRPr>
                </a:pPr>
                <a:endParaRPr dirty="0"/>
              </a:p>
            </p:txBody>
          </p:sp>
          <p:sp>
            <p:nvSpPr>
              <p:cNvPr id="538" name="示意文字">
                <a:extLst>
                  <a:ext uri="{FF2B5EF4-FFF2-40B4-BE49-F238E27FC236}">
                    <a16:creationId xmlns:a16="http://schemas.microsoft.com/office/drawing/2014/main" id="{E7943F01-4CCA-50F6-247F-ECDB7A8B480A}"/>
                  </a:ext>
                </a:extLst>
              </p:cNvPr>
              <p:cNvSpPr txBox="1"/>
              <p:nvPr/>
            </p:nvSpPr>
            <p:spPr>
              <a:xfrm>
                <a:off x="15223728" y="10071620"/>
                <a:ext cx="2054412" cy="567915"/>
              </a:xfrm>
              <a:prstGeom prst="rect">
                <a:avLst/>
              </a:prstGeom>
              <a:ln w="254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21249" tIns="21249" rIns="21249" bIns="21249" anchor="ctr"/>
              <a:lstStyle>
                <a:lvl1pPr algn="ctr" defTabSz="825500">
                  <a:defRPr sz="3000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altLang="zh-CN" dirty="0"/>
                  <a:t>Cloud Trail</a:t>
                </a:r>
                <a:endParaRPr dirty="0"/>
              </a:p>
            </p:txBody>
          </p:sp>
        </p:grpSp>
      </p:grpSp>
      <p:sp>
        <p:nvSpPr>
          <p:cNvPr id="545" name="箭头">
            <a:extLst>
              <a:ext uri="{FF2B5EF4-FFF2-40B4-BE49-F238E27FC236}">
                <a16:creationId xmlns:a16="http://schemas.microsoft.com/office/drawing/2014/main" id="{EF4A78DB-A98C-55F8-DD5A-252C35FC93C4}"/>
              </a:ext>
            </a:extLst>
          </p:cNvPr>
          <p:cNvSpPr/>
          <p:nvPr/>
        </p:nvSpPr>
        <p:spPr>
          <a:xfrm rot="10800000" flipH="1">
            <a:off x="6244609" y="12145603"/>
            <a:ext cx="2032001" cy="168090"/>
          </a:xfrm>
          <a:prstGeom prst="rightArrow">
            <a:avLst>
              <a:gd name="adj1" fmla="val 28370"/>
              <a:gd name="adj2" fmla="val 224081"/>
            </a:avLst>
          </a:prstGeom>
          <a:gradFill>
            <a:gsLst>
              <a:gs pos="0">
                <a:srgbClr val="3173F6">
                  <a:alpha val="0"/>
                </a:srgbClr>
              </a:gs>
              <a:gs pos="70651">
                <a:srgbClr val="1499FF"/>
              </a:gs>
            </a:gsLst>
          </a:gra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800"/>
            </a:pPr>
            <a:endParaRPr/>
          </a:p>
        </p:txBody>
      </p:sp>
      <p:sp>
        <p:nvSpPr>
          <p:cNvPr id="546" name="Model+">
            <a:extLst>
              <a:ext uri="{FF2B5EF4-FFF2-40B4-BE49-F238E27FC236}">
                <a16:creationId xmlns:a16="http://schemas.microsoft.com/office/drawing/2014/main" id="{BBC994B7-BD15-ADD7-D223-7E22B7939D03}"/>
              </a:ext>
            </a:extLst>
          </p:cNvPr>
          <p:cNvSpPr txBox="1"/>
          <p:nvPr/>
        </p:nvSpPr>
        <p:spPr>
          <a:xfrm>
            <a:off x="6401438" y="11268360"/>
            <a:ext cx="1889572" cy="596911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1249" tIns="21249" rIns="21249" bIns="21249" anchor="ctr">
            <a:spAutoFit/>
          </a:bodyPr>
          <a:lstStyle>
            <a:lvl1pPr algn="ctr" defTabSz="825500">
              <a:defRPr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dirty="0"/>
              <a:t>办公服务</a:t>
            </a:r>
            <a:endParaRPr dirty="0"/>
          </a:p>
        </p:txBody>
      </p:sp>
      <p:grpSp>
        <p:nvGrpSpPr>
          <p:cNvPr id="547" name="组合 546">
            <a:extLst>
              <a:ext uri="{FF2B5EF4-FFF2-40B4-BE49-F238E27FC236}">
                <a16:creationId xmlns:a16="http://schemas.microsoft.com/office/drawing/2014/main" id="{265B8774-4EB0-CF21-59DA-537D15F2ADF6}"/>
              </a:ext>
            </a:extLst>
          </p:cNvPr>
          <p:cNvGrpSpPr/>
          <p:nvPr/>
        </p:nvGrpSpPr>
        <p:grpSpPr>
          <a:xfrm>
            <a:off x="8996581" y="10241543"/>
            <a:ext cx="5682093" cy="2619656"/>
            <a:chOff x="16179665" y="9817553"/>
            <a:chExt cx="5682093" cy="2619656"/>
          </a:xfrm>
        </p:grpSpPr>
        <p:sp>
          <p:nvSpPr>
            <p:cNvPr id="548" name="箭头">
              <a:extLst>
                <a:ext uri="{FF2B5EF4-FFF2-40B4-BE49-F238E27FC236}">
                  <a16:creationId xmlns:a16="http://schemas.microsoft.com/office/drawing/2014/main" id="{3C498A20-86B3-EBDC-B99A-34A1C0FBA2BC}"/>
                </a:ext>
              </a:extLst>
            </p:cNvPr>
            <p:cNvSpPr/>
            <p:nvPr/>
          </p:nvSpPr>
          <p:spPr>
            <a:xfrm>
              <a:off x="16507884" y="11364138"/>
              <a:ext cx="2032001" cy="168090"/>
            </a:xfrm>
            <a:prstGeom prst="rightArrow">
              <a:avLst>
                <a:gd name="adj1" fmla="val 28370"/>
                <a:gd name="adj2" fmla="val 224081"/>
              </a:avLst>
            </a:prstGeom>
            <a:gradFill>
              <a:gsLst>
                <a:gs pos="0">
                  <a:srgbClr val="3173F6">
                    <a:alpha val="0"/>
                  </a:srgbClr>
                </a:gs>
                <a:gs pos="70651">
                  <a:srgbClr val="1499FF"/>
                </a:gs>
              </a:gsLst>
            </a:gradFill>
            <a:ln w="12700">
              <a:miter lim="400000"/>
            </a:ln>
          </p:spPr>
          <p:txBody>
            <a:bodyPr lIns="21249" tIns="21249" rIns="21249" bIns="21249" anchor="ctr"/>
            <a:lstStyle/>
            <a:p>
              <a:pPr algn="ctr" defTabSz="825500">
                <a:defRPr sz="2800"/>
              </a:pPr>
              <a:endParaRPr/>
            </a:p>
          </p:txBody>
        </p:sp>
        <p:sp>
          <p:nvSpPr>
            <p:cNvPr id="549" name="矩形">
              <a:extLst>
                <a:ext uri="{FF2B5EF4-FFF2-40B4-BE49-F238E27FC236}">
                  <a16:creationId xmlns:a16="http://schemas.microsoft.com/office/drawing/2014/main" id="{9FE2A11E-1469-DF21-E438-DA2B18519C58}"/>
                </a:ext>
              </a:extLst>
            </p:cNvPr>
            <p:cNvSpPr/>
            <p:nvPr/>
          </p:nvSpPr>
          <p:spPr>
            <a:xfrm>
              <a:off x="16179667" y="9817553"/>
              <a:ext cx="5682091" cy="2619656"/>
            </a:xfrm>
            <a:prstGeom prst="rect">
              <a:avLst/>
            </a:prstGeom>
            <a:solidFill>
              <a:srgbClr val="01064D">
                <a:alpha val="60000"/>
              </a:srgbClr>
            </a:solidFill>
            <a:ln w="25400">
              <a:solidFill>
                <a:srgbClr val="969696"/>
              </a:solidFill>
              <a:miter lim="400000"/>
            </a:ln>
          </p:spPr>
          <p:txBody>
            <a:bodyPr lIns="21249" tIns="21249" rIns="21249" bIns="21249" anchor="ctr"/>
            <a:lstStyle/>
            <a:p>
              <a:pPr algn="ctr" defTabSz="825500"/>
              <a:endParaRPr dirty="0"/>
            </a:p>
          </p:txBody>
        </p:sp>
        <p:sp>
          <p:nvSpPr>
            <p:cNvPr id="550" name="矩形">
              <a:extLst>
                <a:ext uri="{FF2B5EF4-FFF2-40B4-BE49-F238E27FC236}">
                  <a16:creationId xmlns:a16="http://schemas.microsoft.com/office/drawing/2014/main" id="{6911AFC4-10E9-0113-C9A6-9336F285FE45}"/>
                </a:ext>
              </a:extLst>
            </p:cNvPr>
            <p:cNvSpPr/>
            <p:nvPr/>
          </p:nvSpPr>
          <p:spPr>
            <a:xfrm flipH="1">
              <a:off x="16179665" y="9817553"/>
              <a:ext cx="5682093" cy="1148683"/>
            </a:xfrm>
            <a:prstGeom prst="rect">
              <a:avLst/>
            </a:prstGeom>
            <a:solidFill>
              <a:srgbClr val="8D8D8D"/>
            </a:solidFill>
            <a:ln w="12700">
              <a:miter lim="400000"/>
            </a:ln>
          </p:spPr>
          <p:txBody>
            <a:bodyPr lIns="21249" tIns="21249" rIns="21249" bIns="21249" anchor="ctr"/>
            <a:lstStyle/>
            <a:p>
              <a:pPr algn="ctr" defTabSz="825500">
                <a:defRPr sz="2100">
                  <a:solidFill>
                    <a:srgbClr val="FFFFFF">
                      <a:alpha val="0"/>
                    </a:srgbClr>
                  </a:solidFill>
                </a:defRPr>
              </a:pPr>
              <a:endParaRPr/>
            </a:p>
          </p:txBody>
        </p:sp>
        <p:grpSp>
          <p:nvGrpSpPr>
            <p:cNvPr id="551" name="组合 550">
              <a:extLst>
                <a:ext uri="{FF2B5EF4-FFF2-40B4-BE49-F238E27FC236}">
                  <a16:creationId xmlns:a16="http://schemas.microsoft.com/office/drawing/2014/main" id="{FCDB5639-2F56-D806-4F88-49CB9F9A3979}"/>
                </a:ext>
              </a:extLst>
            </p:cNvPr>
            <p:cNvGrpSpPr/>
            <p:nvPr/>
          </p:nvGrpSpPr>
          <p:grpSpPr>
            <a:xfrm>
              <a:off x="16367438" y="11198104"/>
              <a:ext cx="1195444" cy="1037155"/>
              <a:chOff x="14908156" y="9837003"/>
              <a:chExt cx="1195444" cy="1037155"/>
            </a:xfrm>
          </p:grpSpPr>
          <p:sp>
            <p:nvSpPr>
              <p:cNvPr id="562" name="矩形">
                <a:extLst>
                  <a:ext uri="{FF2B5EF4-FFF2-40B4-BE49-F238E27FC236}">
                    <a16:creationId xmlns:a16="http://schemas.microsoft.com/office/drawing/2014/main" id="{22955883-B5F0-21EB-FABA-F8819964FCF6}"/>
                  </a:ext>
                </a:extLst>
              </p:cNvPr>
              <p:cNvSpPr/>
              <p:nvPr/>
            </p:nvSpPr>
            <p:spPr>
              <a:xfrm>
                <a:off x="14908156" y="9837003"/>
                <a:ext cx="1195444" cy="1037155"/>
              </a:xfrm>
              <a:prstGeom prst="rect">
                <a:avLst/>
              </a:prstGeom>
              <a:solidFill>
                <a:srgbClr val="3E3F3F"/>
              </a:solidFill>
              <a:ln w="12700">
                <a:miter lim="400000"/>
              </a:ln>
            </p:spPr>
            <p:txBody>
              <a:bodyPr lIns="21249" tIns="21249" rIns="21249" bIns="21249" anchor="ctr"/>
              <a:lstStyle/>
              <a:p>
                <a:pPr algn="ctr" defTabSz="825500">
                  <a:defRPr sz="2100">
                    <a:solidFill>
                      <a:srgbClr val="FFFFFF">
                        <a:alpha val="0"/>
                      </a:srgbClr>
                    </a:solidFill>
                  </a:defRPr>
                </a:pPr>
                <a:endParaRPr/>
              </a:p>
            </p:txBody>
          </p:sp>
          <p:sp>
            <p:nvSpPr>
              <p:cNvPr id="563" name="示意文字">
                <a:extLst>
                  <a:ext uri="{FF2B5EF4-FFF2-40B4-BE49-F238E27FC236}">
                    <a16:creationId xmlns:a16="http://schemas.microsoft.com/office/drawing/2014/main" id="{3D0051F3-0E10-4BFF-B7B7-AED7C0138D89}"/>
                  </a:ext>
                </a:extLst>
              </p:cNvPr>
              <p:cNvSpPr txBox="1"/>
              <p:nvPr/>
            </p:nvSpPr>
            <p:spPr>
              <a:xfrm>
                <a:off x="15010420" y="10090045"/>
                <a:ext cx="1051304" cy="567915"/>
              </a:xfrm>
              <a:prstGeom prst="rect">
                <a:avLst/>
              </a:prstGeom>
              <a:ln w="254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21249" tIns="21249" rIns="21249" bIns="21249" anchor="ctr"/>
              <a:lstStyle>
                <a:lvl1pPr algn="ctr" defTabSz="825500">
                  <a:defRPr sz="3000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zh-CN" altLang="en-US" dirty="0"/>
                  <a:t>杀毒</a:t>
                </a:r>
                <a:endParaRPr dirty="0"/>
              </a:p>
            </p:txBody>
          </p:sp>
        </p:grpSp>
        <p:sp>
          <p:nvSpPr>
            <p:cNvPr id="552" name="标题主题内容">
              <a:extLst>
                <a:ext uri="{FF2B5EF4-FFF2-40B4-BE49-F238E27FC236}">
                  <a16:creationId xmlns:a16="http://schemas.microsoft.com/office/drawing/2014/main" id="{A9E3FC98-56E0-01CC-065D-06F059D85D5D}"/>
                </a:ext>
              </a:extLst>
            </p:cNvPr>
            <p:cNvSpPr txBox="1"/>
            <p:nvPr/>
          </p:nvSpPr>
          <p:spPr>
            <a:xfrm>
              <a:off x="17864442" y="10051371"/>
              <a:ext cx="2311243" cy="766157"/>
            </a:xfrm>
            <a:prstGeom prst="rect">
              <a:avLst/>
            </a:prstGeom>
            <a:ln w="25400">
              <a:miter lim="400000"/>
            </a:ln>
            <a:effectLst>
              <a:outerShdw blurRad="101600" dir="5400000" rotWithShape="0">
                <a:srgbClr val="000000">
                  <a:alpha val="6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1249" tIns="21249" rIns="21249" bIns="21249" anchor="ctr"/>
            <a:lstStyle>
              <a:lvl1pPr algn="ctr" defTabSz="825500">
                <a:defRPr>
                  <a:solidFill>
                    <a:srgbClr val="FFFFFF"/>
                  </a:solidFill>
                  <a:latin typeface="FZLanTingHeiS-DB-GB"/>
                  <a:ea typeface="FZLanTingHeiS-DB-GB"/>
                  <a:cs typeface="FZLanTingHeiS-DB-GB"/>
                  <a:sym typeface="FZLanTingHeiS-DB-GB"/>
                </a:defRPr>
              </a:lvl1pPr>
            </a:lstStyle>
            <a:p>
              <a:r>
                <a:rPr lang="zh-CN" altLang="en-US" dirty="0"/>
                <a:t>办公安全</a:t>
              </a:r>
              <a:endParaRPr dirty="0"/>
            </a:p>
          </p:txBody>
        </p:sp>
        <p:grpSp>
          <p:nvGrpSpPr>
            <p:cNvPr id="553" name="组合 552">
              <a:extLst>
                <a:ext uri="{FF2B5EF4-FFF2-40B4-BE49-F238E27FC236}">
                  <a16:creationId xmlns:a16="http://schemas.microsoft.com/office/drawing/2014/main" id="{5D475093-4D5B-F043-05D1-2893CA73B408}"/>
                </a:ext>
              </a:extLst>
            </p:cNvPr>
            <p:cNvGrpSpPr/>
            <p:nvPr/>
          </p:nvGrpSpPr>
          <p:grpSpPr>
            <a:xfrm>
              <a:off x="17661452" y="11198104"/>
              <a:ext cx="1195444" cy="1037155"/>
              <a:chOff x="14908156" y="9837003"/>
              <a:chExt cx="1195444" cy="1037155"/>
            </a:xfrm>
          </p:grpSpPr>
          <p:sp>
            <p:nvSpPr>
              <p:cNvPr id="560" name="矩形">
                <a:extLst>
                  <a:ext uri="{FF2B5EF4-FFF2-40B4-BE49-F238E27FC236}">
                    <a16:creationId xmlns:a16="http://schemas.microsoft.com/office/drawing/2014/main" id="{45F2C092-8A70-6A57-2521-2D90274550F5}"/>
                  </a:ext>
                </a:extLst>
              </p:cNvPr>
              <p:cNvSpPr/>
              <p:nvPr/>
            </p:nvSpPr>
            <p:spPr>
              <a:xfrm>
                <a:off x="14908156" y="9837003"/>
                <a:ext cx="1195444" cy="1037155"/>
              </a:xfrm>
              <a:prstGeom prst="rect">
                <a:avLst/>
              </a:prstGeom>
              <a:solidFill>
                <a:srgbClr val="3E3F3F"/>
              </a:solidFill>
              <a:ln w="12700">
                <a:miter lim="400000"/>
              </a:ln>
            </p:spPr>
            <p:txBody>
              <a:bodyPr lIns="21249" tIns="21249" rIns="21249" bIns="21249" anchor="ctr"/>
              <a:lstStyle/>
              <a:p>
                <a:pPr algn="ctr" defTabSz="825500">
                  <a:defRPr sz="2100">
                    <a:solidFill>
                      <a:srgbClr val="FFFFFF">
                        <a:alpha val="0"/>
                      </a:srgbClr>
                    </a:solidFill>
                  </a:defRPr>
                </a:pPr>
                <a:endParaRPr dirty="0"/>
              </a:p>
            </p:txBody>
          </p:sp>
          <p:sp>
            <p:nvSpPr>
              <p:cNvPr id="561" name="示意文字">
                <a:extLst>
                  <a:ext uri="{FF2B5EF4-FFF2-40B4-BE49-F238E27FC236}">
                    <a16:creationId xmlns:a16="http://schemas.microsoft.com/office/drawing/2014/main" id="{ADAB202B-8690-0D48-7C0C-45EB454B54A6}"/>
                  </a:ext>
                </a:extLst>
              </p:cNvPr>
              <p:cNvSpPr txBox="1"/>
              <p:nvPr/>
            </p:nvSpPr>
            <p:spPr>
              <a:xfrm>
                <a:off x="15010420" y="10090045"/>
                <a:ext cx="1051304" cy="567915"/>
              </a:xfrm>
              <a:prstGeom prst="rect">
                <a:avLst/>
              </a:prstGeom>
              <a:ln w="254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21249" tIns="21249" rIns="21249" bIns="21249" anchor="ctr"/>
              <a:lstStyle>
                <a:lvl1pPr algn="ctr" defTabSz="825500">
                  <a:defRPr sz="3000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zh-CN" altLang="en-US" dirty="0"/>
                  <a:t>邮件</a:t>
                </a:r>
                <a:endParaRPr dirty="0"/>
              </a:p>
            </p:txBody>
          </p:sp>
        </p:grpSp>
        <p:grpSp>
          <p:nvGrpSpPr>
            <p:cNvPr id="554" name="组合 553">
              <a:extLst>
                <a:ext uri="{FF2B5EF4-FFF2-40B4-BE49-F238E27FC236}">
                  <a16:creationId xmlns:a16="http://schemas.microsoft.com/office/drawing/2014/main" id="{8F4F606A-1ED2-E845-6238-40C1C4C89C63}"/>
                </a:ext>
              </a:extLst>
            </p:cNvPr>
            <p:cNvGrpSpPr/>
            <p:nvPr/>
          </p:nvGrpSpPr>
          <p:grpSpPr>
            <a:xfrm>
              <a:off x="18980241" y="11198103"/>
              <a:ext cx="1195444" cy="1037155"/>
              <a:chOff x="14908156" y="9837003"/>
              <a:chExt cx="1195444" cy="1037155"/>
            </a:xfrm>
          </p:grpSpPr>
          <p:sp>
            <p:nvSpPr>
              <p:cNvPr id="558" name="矩形">
                <a:extLst>
                  <a:ext uri="{FF2B5EF4-FFF2-40B4-BE49-F238E27FC236}">
                    <a16:creationId xmlns:a16="http://schemas.microsoft.com/office/drawing/2014/main" id="{51A235BC-3507-96E3-C5F7-6FDCF24E235D}"/>
                  </a:ext>
                </a:extLst>
              </p:cNvPr>
              <p:cNvSpPr/>
              <p:nvPr/>
            </p:nvSpPr>
            <p:spPr>
              <a:xfrm>
                <a:off x="14908156" y="9837003"/>
                <a:ext cx="1195444" cy="1037155"/>
              </a:xfrm>
              <a:prstGeom prst="rect">
                <a:avLst/>
              </a:prstGeom>
              <a:solidFill>
                <a:srgbClr val="3E3F3F"/>
              </a:solidFill>
              <a:ln w="12700">
                <a:miter lim="400000"/>
              </a:ln>
            </p:spPr>
            <p:txBody>
              <a:bodyPr lIns="21249" tIns="21249" rIns="21249" bIns="21249" anchor="ctr"/>
              <a:lstStyle/>
              <a:p>
                <a:pPr algn="ctr" defTabSz="825500">
                  <a:defRPr sz="2100">
                    <a:solidFill>
                      <a:srgbClr val="FFFFFF">
                        <a:alpha val="0"/>
                      </a:srgbClr>
                    </a:solidFill>
                  </a:defRPr>
                </a:pPr>
                <a:endParaRPr dirty="0"/>
              </a:p>
            </p:txBody>
          </p:sp>
          <p:sp>
            <p:nvSpPr>
              <p:cNvPr id="559" name="示意文字">
                <a:extLst>
                  <a:ext uri="{FF2B5EF4-FFF2-40B4-BE49-F238E27FC236}">
                    <a16:creationId xmlns:a16="http://schemas.microsoft.com/office/drawing/2014/main" id="{D32D2397-CA4C-4B0E-B359-57C66A31DBFE}"/>
                  </a:ext>
                </a:extLst>
              </p:cNvPr>
              <p:cNvSpPr txBox="1"/>
              <p:nvPr/>
            </p:nvSpPr>
            <p:spPr>
              <a:xfrm>
                <a:off x="15010420" y="10090045"/>
                <a:ext cx="1051304" cy="567915"/>
              </a:xfrm>
              <a:prstGeom prst="rect">
                <a:avLst/>
              </a:prstGeom>
              <a:ln w="254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21249" tIns="21249" rIns="21249" bIns="21249" anchor="ctr"/>
              <a:lstStyle>
                <a:lvl1pPr algn="ctr" defTabSz="825500">
                  <a:defRPr sz="3000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zh-CN" altLang="en-US" dirty="0"/>
                  <a:t>网络</a:t>
                </a:r>
                <a:endParaRPr dirty="0"/>
              </a:p>
            </p:txBody>
          </p:sp>
        </p:grpSp>
        <p:grpSp>
          <p:nvGrpSpPr>
            <p:cNvPr id="555" name="组合 554">
              <a:extLst>
                <a:ext uri="{FF2B5EF4-FFF2-40B4-BE49-F238E27FC236}">
                  <a16:creationId xmlns:a16="http://schemas.microsoft.com/office/drawing/2014/main" id="{7002C6C8-58FC-B3C0-6B02-F1A454DE39EA}"/>
                </a:ext>
              </a:extLst>
            </p:cNvPr>
            <p:cNvGrpSpPr/>
            <p:nvPr/>
          </p:nvGrpSpPr>
          <p:grpSpPr>
            <a:xfrm>
              <a:off x="20274254" y="11198102"/>
              <a:ext cx="1463679" cy="1037155"/>
              <a:chOff x="14908156" y="9837003"/>
              <a:chExt cx="1195444" cy="1037155"/>
            </a:xfrm>
          </p:grpSpPr>
          <p:sp>
            <p:nvSpPr>
              <p:cNvPr id="556" name="矩形">
                <a:extLst>
                  <a:ext uri="{FF2B5EF4-FFF2-40B4-BE49-F238E27FC236}">
                    <a16:creationId xmlns:a16="http://schemas.microsoft.com/office/drawing/2014/main" id="{B7705D4B-E746-E7D2-600F-80F2B5061CD5}"/>
                  </a:ext>
                </a:extLst>
              </p:cNvPr>
              <p:cNvSpPr/>
              <p:nvPr/>
            </p:nvSpPr>
            <p:spPr>
              <a:xfrm>
                <a:off x="14908156" y="9837003"/>
                <a:ext cx="1195444" cy="1037155"/>
              </a:xfrm>
              <a:prstGeom prst="rect">
                <a:avLst/>
              </a:prstGeom>
              <a:solidFill>
                <a:srgbClr val="3E3F3F"/>
              </a:solidFill>
              <a:ln w="12700">
                <a:miter lim="400000"/>
              </a:ln>
            </p:spPr>
            <p:txBody>
              <a:bodyPr lIns="21249" tIns="21249" rIns="21249" bIns="21249" anchor="ctr"/>
              <a:lstStyle/>
              <a:p>
                <a:pPr algn="ctr" defTabSz="825500">
                  <a:defRPr sz="2100">
                    <a:solidFill>
                      <a:srgbClr val="FFFFFF">
                        <a:alpha val="0"/>
                      </a:srgbClr>
                    </a:solidFill>
                  </a:defRPr>
                </a:pPr>
                <a:endParaRPr dirty="0"/>
              </a:p>
            </p:txBody>
          </p:sp>
          <p:sp>
            <p:nvSpPr>
              <p:cNvPr id="557" name="示意文字">
                <a:extLst>
                  <a:ext uri="{FF2B5EF4-FFF2-40B4-BE49-F238E27FC236}">
                    <a16:creationId xmlns:a16="http://schemas.microsoft.com/office/drawing/2014/main" id="{74FB3F6E-7322-4D28-9C0D-47404FA41344}"/>
                  </a:ext>
                </a:extLst>
              </p:cNvPr>
              <p:cNvSpPr txBox="1"/>
              <p:nvPr/>
            </p:nvSpPr>
            <p:spPr>
              <a:xfrm>
                <a:off x="15010420" y="10090045"/>
                <a:ext cx="1051304" cy="567915"/>
              </a:xfrm>
              <a:prstGeom prst="rect">
                <a:avLst/>
              </a:prstGeom>
              <a:ln w="254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21249" tIns="21249" rIns="21249" bIns="21249" anchor="ctr"/>
              <a:lstStyle>
                <a:lvl1pPr algn="ctr" defTabSz="825500">
                  <a:defRPr sz="3000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altLang="zh-CN" dirty="0"/>
                  <a:t>EDR</a:t>
                </a:r>
                <a:endParaRPr dirty="0"/>
              </a:p>
            </p:txBody>
          </p:sp>
        </p:grpSp>
      </p:grpSp>
      <p:sp>
        <p:nvSpPr>
          <p:cNvPr id="564" name="三角形">
            <a:extLst>
              <a:ext uri="{FF2B5EF4-FFF2-40B4-BE49-F238E27FC236}">
                <a16:creationId xmlns:a16="http://schemas.microsoft.com/office/drawing/2014/main" id="{7E55762D-DC46-DDB1-F8C4-3DB056B5796D}"/>
              </a:ext>
            </a:extLst>
          </p:cNvPr>
          <p:cNvSpPr/>
          <p:nvPr/>
        </p:nvSpPr>
        <p:spPr>
          <a:xfrm rot="10800000" flipH="1">
            <a:off x="18342967" y="7894407"/>
            <a:ext cx="2539412" cy="1024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3298">
                <a:srgbClr val="00FFFF"/>
              </a:gs>
              <a:gs pos="47656">
                <a:srgbClr val="00A2FF">
                  <a:alpha val="91232"/>
                </a:srgbClr>
              </a:gs>
              <a:gs pos="100000">
                <a:srgbClr val="7700FF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/>
            </a:pPr>
            <a:r>
              <a:rPr lang="en-US" dirty="0"/>
              <a:t> </a:t>
            </a:r>
            <a:endParaRPr dirty="0"/>
          </a:p>
        </p:txBody>
      </p:sp>
      <p:sp>
        <p:nvSpPr>
          <p:cNvPr id="565" name="矩形">
            <a:extLst>
              <a:ext uri="{FF2B5EF4-FFF2-40B4-BE49-F238E27FC236}">
                <a16:creationId xmlns:a16="http://schemas.microsoft.com/office/drawing/2014/main" id="{4A6E96DA-4A34-9316-9AA1-0BBEF7BFDDE8}"/>
              </a:ext>
            </a:extLst>
          </p:cNvPr>
          <p:cNvSpPr/>
          <p:nvPr/>
        </p:nvSpPr>
        <p:spPr>
          <a:xfrm>
            <a:off x="16890209" y="9213523"/>
            <a:ext cx="5682092" cy="3733757"/>
          </a:xfrm>
          <a:prstGeom prst="rect">
            <a:avLst/>
          </a:prstGeom>
          <a:solidFill>
            <a:srgbClr val="01064D">
              <a:alpha val="60000"/>
            </a:srgbClr>
          </a:solidFill>
          <a:ln w="25400">
            <a:solidFill>
              <a:srgbClr val="059FFF"/>
            </a:solidFill>
            <a:miter lim="400000"/>
          </a:ln>
        </p:spPr>
        <p:txBody>
          <a:bodyPr lIns="21249" tIns="21249" rIns="21249" bIns="21249" anchor="ctr"/>
          <a:lstStyle/>
          <a:p>
            <a:pPr algn="ctr" defTabSz="825500"/>
            <a:endParaRPr/>
          </a:p>
        </p:txBody>
      </p:sp>
      <p:sp>
        <p:nvSpPr>
          <p:cNvPr id="566" name="矩形">
            <a:extLst>
              <a:ext uri="{FF2B5EF4-FFF2-40B4-BE49-F238E27FC236}">
                <a16:creationId xmlns:a16="http://schemas.microsoft.com/office/drawing/2014/main" id="{0441C8A8-0859-DFE5-39E5-70BF28DE7E5F}"/>
              </a:ext>
            </a:extLst>
          </p:cNvPr>
          <p:cNvSpPr/>
          <p:nvPr/>
        </p:nvSpPr>
        <p:spPr>
          <a:xfrm flipH="1">
            <a:off x="16875281" y="9213523"/>
            <a:ext cx="5682092" cy="1148683"/>
          </a:xfrm>
          <a:prstGeom prst="rect">
            <a:avLst/>
          </a:prstGeom>
          <a:solidFill>
            <a:srgbClr val="059FF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/>
          </a:p>
        </p:txBody>
      </p:sp>
      <p:grpSp>
        <p:nvGrpSpPr>
          <p:cNvPr id="578" name="组合 577">
            <a:extLst>
              <a:ext uri="{FF2B5EF4-FFF2-40B4-BE49-F238E27FC236}">
                <a16:creationId xmlns:a16="http://schemas.microsoft.com/office/drawing/2014/main" id="{EA2AD4B2-22F9-2D47-6D42-F158DEEA49E6}"/>
              </a:ext>
            </a:extLst>
          </p:cNvPr>
          <p:cNvGrpSpPr/>
          <p:nvPr/>
        </p:nvGrpSpPr>
        <p:grpSpPr>
          <a:xfrm>
            <a:off x="17378653" y="10578389"/>
            <a:ext cx="2343788" cy="1037155"/>
            <a:chOff x="15646670" y="10514216"/>
            <a:chExt cx="2343788" cy="1037155"/>
          </a:xfrm>
        </p:grpSpPr>
        <p:sp>
          <p:nvSpPr>
            <p:cNvPr id="567" name="矩形">
              <a:extLst>
                <a:ext uri="{FF2B5EF4-FFF2-40B4-BE49-F238E27FC236}">
                  <a16:creationId xmlns:a16="http://schemas.microsoft.com/office/drawing/2014/main" id="{B9A1DD33-4D7A-D5C8-0B7D-DE5AA5F702BD}"/>
                </a:ext>
              </a:extLst>
            </p:cNvPr>
            <p:cNvSpPr/>
            <p:nvPr/>
          </p:nvSpPr>
          <p:spPr>
            <a:xfrm>
              <a:off x="15646670" y="10514216"/>
              <a:ext cx="2343788" cy="1037155"/>
            </a:xfrm>
            <a:prstGeom prst="rect">
              <a:avLst/>
            </a:prstGeom>
            <a:solidFill>
              <a:srgbClr val="3E3F3F"/>
            </a:solidFill>
            <a:ln w="12700">
              <a:miter lim="400000"/>
            </a:ln>
          </p:spPr>
          <p:txBody>
            <a:bodyPr lIns="21249" tIns="21249" rIns="21249" bIns="21249" anchor="ctr"/>
            <a:lstStyle/>
            <a:p>
              <a:pPr algn="ctr" defTabSz="825500">
                <a:defRPr sz="2100">
                  <a:solidFill>
                    <a:srgbClr val="FFFFFF">
                      <a:alpha val="0"/>
                    </a:srgbClr>
                  </a:solidFill>
                </a:defRPr>
              </a:pPr>
              <a:endParaRPr/>
            </a:p>
          </p:txBody>
        </p:sp>
        <p:sp>
          <p:nvSpPr>
            <p:cNvPr id="572" name="示意文字">
              <a:extLst>
                <a:ext uri="{FF2B5EF4-FFF2-40B4-BE49-F238E27FC236}">
                  <a16:creationId xmlns:a16="http://schemas.microsoft.com/office/drawing/2014/main" id="{B254BC85-0055-EDA8-C473-B387EA2120A3}"/>
                </a:ext>
              </a:extLst>
            </p:cNvPr>
            <p:cNvSpPr txBox="1"/>
            <p:nvPr/>
          </p:nvSpPr>
          <p:spPr>
            <a:xfrm>
              <a:off x="15809603" y="10815884"/>
              <a:ext cx="2131355" cy="434266"/>
            </a:xfrm>
            <a:prstGeom prst="rect">
              <a:avLst/>
            </a:prstGeom>
            <a:ln w="254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1249" tIns="21249" rIns="21249" bIns="21249" anchor="ctr"/>
            <a:lstStyle>
              <a:lvl1pPr algn="ctr" defTabSz="825500">
                <a:defRPr sz="3000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dirty="0"/>
                <a:t>谁在攻击？</a:t>
              </a:r>
              <a:endParaRPr dirty="0"/>
            </a:p>
          </p:txBody>
        </p:sp>
      </p:grpSp>
      <p:sp>
        <p:nvSpPr>
          <p:cNvPr id="577" name="标题主题内容">
            <a:extLst>
              <a:ext uri="{FF2B5EF4-FFF2-40B4-BE49-F238E27FC236}">
                <a16:creationId xmlns:a16="http://schemas.microsoft.com/office/drawing/2014/main" id="{5838151A-4118-EE38-6206-8B4C346BCE8F}"/>
              </a:ext>
            </a:extLst>
          </p:cNvPr>
          <p:cNvSpPr txBox="1"/>
          <p:nvPr/>
        </p:nvSpPr>
        <p:spPr>
          <a:xfrm>
            <a:off x="18112810" y="9373148"/>
            <a:ext cx="3349994" cy="766157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dirty="0"/>
              <a:t>攻击画像</a:t>
            </a:r>
            <a:endParaRPr dirty="0"/>
          </a:p>
        </p:txBody>
      </p:sp>
      <p:grpSp>
        <p:nvGrpSpPr>
          <p:cNvPr id="579" name="组合 578">
            <a:extLst>
              <a:ext uri="{FF2B5EF4-FFF2-40B4-BE49-F238E27FC236}">
                <a16:creationId xmlns:a16="http://schemas.microsoft.com/office/drawing/2014/main" id="{C517CE6A-668A-30C8-E259-6CF9CEA9B886}"/>
              </a:ext>
            </a:extLst>
          </p:cNvPr>
          <p:cNvGrpSpPr/>
          <p:nvPr/>
        </p:nvGrpSpPr>
        <p:grpSpPr>
          <a:xfrm>
            <a:off x="19831993" y="10567644"/>
            <a:ext cx="2343788" cy="1037155"/>
            <a:chOff x="15646670" y="10514216"/>
            <a:chExt cx="2343788" cy="1037155"/>
          </a:xfrm>
        </p:grpSpPr>
        <p:sp>
          <p:nvSpPr>
            <p:cNvPr id="580" name="矩形">
              <a:extLst>
                <a:ext uri="{FF2B5EF4-FFF2-40B4-BE49-F238E27FC236}">
                  <a16:creationId xmlns:a16="http://schemas.microsoft.com/office/drawing/2014/main" id="{286FD069-78DA-2767-E12D-D583148011C3}"/>
                </a:ext>
              </a:extLst>
            </p:cNvPr>
            <p:cNvSpPr/>
            <p:nvPr/>
          </p:nvSpPr>
          <p:spPr>
            <a:xfrm>
              <a:off x="15646670" y="10514216"/>
              <a:ext cx="2343788" cy="1037155"/>
            </a:xfrm>
            <a:prstGeom prst="rect">
              <a:avLst/>
            </a:prstGeom>
            <a:solidFill>
              <a:srgbClr val="3E3F3F"/>
            </a:solidFill>
            <a:ln w="12700">
              <a:miter lim="400000"/>
            </a:ln>
          </p:spPr>
          <p:txBody>
            <a:bodyPr lIns="21249" tIns="21249" rIns="21249" bIns="21249" anchor="ctr"/>
            <a:lstStyle/>
            <a:p>
              <a:pPr algn="ctr" defTabSz="825500">
                <a:defRPr sz="2100">
                  <a:solidFill>
                    <a:srgbClr val="FFFFFF">
                      <a:alpha val="0"/>
                    </a:srgbClr>
                  </a:solidFill>
                </a:defRPr>
              </a:pPr>
              <a:endParaRPr/>
            </a:p>
          </p:txBody>
        </p:sp>
        <p:sp>
          <p:nvSpPr>
            <p:cNvPr id="581" name="示意文字">
              <a:extLst>
                <a:ext uri="{FF2B5EF4-FFF2-40B4-BE49-F238E27FC236}">
                  <a16:creationId xmlns:a16="http://schemas.microsoft.com/office/drawing/2014/main" id="{7B47001D-0F80-3AD1-745A-3C2F9B12D9D1}"/>
                </a:ext>
              </a:extLst>
            </p:cNvPr>
            <p:cNvSpPr txBox="1"/>
            <p:nvPr/>
          </p:nvSpPr>
          <p:spPr>
            <a:xfrm>
              <a:off x="15809603" y="10815884"/>
              <a:ext cx="2131355" cy="434266"/>
            </a:xfrm>
            <a:prstGeom prst="rect">
              <a:avLst/>
            </a:prstGeom>
            <a:ln w="254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1249" tIns="21249" rIns="21249" bIns="21249" anchor="ctr"/>
            <a:lstStyle>
              <a:lvl1pPr algn="ctr" defTabSz="825500">
                <a:defRPr sz="3000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dirty="0"/>
                <a:t>攻击范围？</a:t>
              </a:r>
              <a:endParaRPr dirty="0"/>
            </a:p>
          </p:txBody>
        </p:sp>
      </p:grpSp>
      <p:grpSp>
        <p:nvGrpSpPr>
          <p:cNvPr id="582" name="组合 581">
            <a:extLst>
              <a:ext uri="{FF2B5EF4-FFF2-40B4-BE49-F238E27FC236}">
                <a16:creationId xmlns:a16="http://schemas.microsoft.com/office/drawing/2014/main" id="{CB65D0C3-EA46-CFFF-3286-8456BB54DE4E}"/>
              </a:ext>
            </a:extLst>
          </p:cNvPr>
          <p:cNvGrpSpPr/>
          <p:nvPr/>
        </p:nvGrpSpPr>
        <p:grpSpPr>
          <a:xfrm>
            <a:off x="19848366" y="11704685"/>
            <a:ext cx="2343788" cy="1037155"/>
            <a:chOff x="15640424" y="10503471"/>
            <a:chExt cx="2343788" cy="1037155"/>
          </a:xfrm>
        </p:grpSpPr>
        <p:sp>
          <p:nvSpPr>
            <p:cNvPr id="583" name="矩形">
              <a:extLst>
                <a:ext uri="{FF2B5EF4-FFF2-40B4-BE49-F238E27FC236}">
                  <a16:creationId xmlns:a16="http://schemas.microsoft.com/office/drawing/2014/main" id="{69D3E550-86E1-5FF6-1E35-8ECF85DC5AA3}"/>
                </a:ext>
              </a:extLst>
            </p:cNvPr>
            <p:cNvSpPr/>
            <p:nvPr/>
          </p:nvSpPr>
          <p:spPr>
            <a:xfrm>
              <a:off x="15640424" y="10503471"/>
              <a:ext cx="2343788" cy="1037155"/>
            </a:xfrm>
            <a:prstGeom prst="rect">
              <a:avLst/>
            </a:prstGeom>
            <a:solidFill>
              <a:srgbClr val="3E3F3F"/>
            </a:solidFill>
            <a:ln w="12700">
              <a:miter lim="400000"/>
            </a:ln>
          </p:spPr>
          <p:txBody>
            <a:bodyPr lIns="21249" tIns="21249" rIns="21249" bIns="21249" anchor="ctr"/>
            <a:lstStyle/>
            <a:p>
              <a:pPr algn="ctr" defTabSz="825500">
                <a:defRPr sz="2100">
                  <a:solidFill>
                    <a:srgbClr val="FFFFFF">
                      <a:alpha val="0"/>
                    </a:srgbClr>
                  </a:solidFill>
                </a:defRPr>
              </a:pPr>
              <a:endParaRPr/>
            </a:p>
          </p:txBody>
        </p:sp>
        <p:sp>
          <p:nvSpPr>
            <p:cNvPr id="584" name="示意文字">
              <a:extLst>
                <a:ext uri="{FF2B5EF4-FFF2-40B4-BE49-F238E27FC236}">
                  <a16:creationId xmlns:a16="http://schemas.microsoft.com/office/drawing/2014/main" id="{66C52233-CB3E-9586-0CD4-092C92FCE369}"/>
                </a:ext>
              </a:extLst>
            </p:cNvPr>
            <p:cNvSpPr txBox="1"/>
            <p:nvPr/>
          </p:nvSpPr>
          <p:spPr>
            <a:xfrm>
              <a:off x="15809603" y="10815884"/>
              <a:ext cx="2131355" cy="434266"/>
            </a:xfrm>
            <a:prstGeom prst="rect">
              <a:avLst/>
            </a:prstGeom>
            <a:ln w="254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1249" tIns="21249" rIns="21249" bIns="21249" anchor="ctr"/>
            <a:lstStyle>
              <a:lvl1pPr algn="ctr" defTabSz="825500">
                <a:defRPr sz="3000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dirty="0"/>
                <a:t>攻击特征？</a:t>
              </a:r>
              <a:endParaRPr dirty="0"/>
            </a:p>
          </p:txBody>
        </p:sp>
      </p:grpSp>
      <p:grpSp>
        <p:nvGrpSpPr>
          <p:cNvPr id="588" name="组合 587">
            <a:extLst>
              <a:ext uri="{FF2B5EF4-FFF2-40B4-BE49-F238E27FC236}">
                <a16:creationId xmlns:a16="http://schemas.microsoft.com/office/drawing/2014/main" id="{033F9A1B-9B29-0058-CFC4-695A7F01B5BE}"/>
              </a:ext>
            </a:extLst>
          </p:cNvPr>
          <p:cNvGrpSpPr/>
          <p:nvPr/>
        </p:nvGrpSpPr>
        <p:grpSpPr>
          <a:xfrm>
            <a:off x="17378653" y="11704686"/>
            <a:ext cx="2343788" cy="1037155"/>
            <a:chOff x="15640424" y="10503471"/>
            <a:chExt cx="2343788" cy="1037155"/>
          </a:xfrm>
        </p:grpSpPr>
        <p:sp>
          <p:nvSpPr>
            <p:cNvPr id="589" name="矩形">
              <a:extLst>
                <a:ext uri="{FF2B5EF4-FFF2-40B4-BE49-F238E27FC236}">
                  <a16:creationId xmlns:a16="http://schemas.microsoft.com/office/drawing/2014/main" id="{D0FB0C13-06C2-3F8F-A178-319E2702CF67}"/>
                </a:ext>
              </a:extLst>
            </p:cNvPr>
            <p:cNvSpPr/>
            <p:nvPr/>
          </p:nvSpPr>
          <p:spPr>
            <a:xfrm>
              <a:off x="15640424" y="10503471"/>
              <a:ext cx="2343788" cy="1037155"/>
            </a:xfrm>
            <a:prstGeom prst="rect">
              <a:avLst/>
            </a:prstGeom>
            <a:solidFill>
              <a:srgbClr val="3E3F3F"/>
            </a:solidFill>
            <a:ln w="12700">
              <a:miter lim="400000"/>
            </a:ln>
          </p:spPr>
          <p:txBody>
            <a:bodyPr lIns="21249" tIns="21249" rIns="21249" bIns="21249" anchor="ctr"/>
            <a:lstStyle/>
            <a:p>
              <a:pPr algn="ctr" defTabSz="825500">
                <a:defRPr sz="2100">
                  <a:solidFill>
                    <a:srgbClr val="FFFFFF">
                      <a:alpha val="0"/>
                    </a:srgbClr>
                  </a:solidFill>
                </a:defRPr>
              </a:pPr>
              <a:endParaRPr/>
            </a:p>
          </p:txBody>
        </p:sp>
        <p:sp>
          <p:nvSpPr>
            <p:cNvPr id="590" name="示意文字">
              <a:extLst>
                <a:ext uri="{FF2B5EF4-FFF2-40B4-BE49-F238E27FC236}">
                  <a16:creationId xmlns:a16="http://schemas.microsoft.com/office/drawing/2014/main" id="{D6B7364F-5D99-9D45-930D-CC34BE062235}"/>
                </a:ext>
              </a:extLst>
            </p:cNvPr>
            <p:cNvSpPr txBox="1"/>
            <p:nvPr/>
          </p:nvSpPr>
          <p:spPr>
            <a:xfrm>
              <a:off x="15809603" y="10815884"/>
              <a:ext cx="2131355" cy="434266"/>
            </a:xfrm>
            <a:prstGeom prst="rect">
              <a:avLst/>
            </a:prstGeom>
            <a:ln w="254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1249" tIns="21249" rIns="21249" bIns="21249" anchor="ctr"/>
            <a:lstStyle>
              <a:lvl1pPr algn="ctr" defTabSz="825500">
                <a:defRPr sz="3000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dirty="0"/>
                <a:t>攻击资源？</a:t>
              </a:r>
              <a:endParaRPr dirty="0"/>
            </a:p>
          </p:txBody>
        </p:sp>
      </p:grpSp>
      <p:grpSp>
        <p:nvGrpSpPr>
          <p:cNvPr id="591" name="组合 590">
            <a:extLst>
              <a:ext uri="{FF2B5EF4-FFF2-40B4-BE49-F238E27FC236}">
                <a16:creationId xmlns:a16="http://schemas.microsoft.com/office/drawing/2014/main" id="{6E23F87C-EA72-D616-1920-3064F729DF03}"/>
              </a:ext>
            </a:extLst>
          </p:cNvPr>
          <p:cNvGrpSpPr/>
          <p:nvPr/>
        </p:nvGrpSpPr>
        <p:grpSpPr>
          <a:xfrm>
            <a:off x="1931268" y="9603486"/>
            <a:ext cx="3666942" cy="2555605"/>
            <a:chOff x="8525058" y="10943862"/>
            <a:chExt cx="3666942" cy="2555605"/>
          </a:xfrm>
        </p:grpSpPr>
        <p:sp>
          <p:nvSpPr>
            <p:cNvPr id="592" name="矩形">
              <a:extLst>
                <a:ext uri="{FF2B5EF4-FFF2-40B4-BE49-F238E27FC236}">
                  <a16:creationId xmlns:a16="http://schemas.microsoft.com/office/drawing/2014/main" id="{F860668F-C82B-3E1A-7FFC-B85B48EA6025}"/>
                </a:ext>
              </a:extLst>
            </p:cNvPr>
            <p:cNvSpPr>
              <a:spLocks/>
            </p:cNvSpPr>
            <p:nvPr/>
          </p:nvSpPr>
          <p:spPr>
            <a:xfrm>
              <a:off x="8525060" y="10956562"/>
              <a:ext cx="3666940" cy="2542905"/>
            </a:xfrm>
            <a:prstGeom prst="rect">
              <a:avLst/>
            </a:prstGeom>
            <a:solidFill>
              <a:srgbClr val="01064D">
                <a:alpha val="60000"/>
              </a:srgbClr>
            </a:solidFill>
            <a:ln w="25400">
              <a:solidFill>
                <a:srgbClr val="969696"/>
              </a:solidFill>
              <a:miter lim="400000"/>
            </a:ln>
          </p:spPr>
          <p:txBody>
            <a:bodyPr lIns="21249" tIns="21249" rIns="21249" bIns="21249" anchor="ctr"/>
            <a:lstStyle/>
            <a:p>
              <a:pPr algn="ctr" defTabSz="825500"/>
              <a:endParaRPr/>
            </a:p>
          </p:txBody>
        </p:sp>
        <p:sp>
          <p:nvSpPr>
            <p:cNvPr id="593" name="矩形">
              <a:extLst>
                <a:ext uri="{FF2B5EF4-FFF2-40B4-BE49-F238E27FC236}">
                  <a16:creationId xmlns:a16="http://schemas.microsoft.com/office/drawing/2014/main" id="{79499736-7242-D96A-E075-FF2F70BDEA09}"/>
                </a:ext>
              </a:extLst>
            </p:cNvPr>
            <p:cNvSpPr>
              <a:spLocks/>
            </p:cNvSpPr>
            <p:nvPr/>
          </p:nvSpPr>
          <p:spPr>
            <a:xfrm flipH="1">
              <a:off x="8525058" y="10943862"/>
              <a:ext cx="3666941" cy="1148683"/>
            </a:xfrm>
            <a:prstGeom prst="rect">
              <a:avLst/>
            </a:prstGeom>
            <a:solidFill>
              <a:srgbClr val="8D8D8D"/>
            </a:solidFill>
            <a:ln w="12700">
              <a:miter lim="400000"/>
            </a:ln>
          </p:spPr>
          <p:txBody>
            <a:bodyPr lIns="21249" tIns="21249" rIns="21249" bIns="21249" anchor="ctr"/>
            <a:lstStyle/>
            <a:p>
              <a:pPr algn="ctr" defTabSz="825500">
                <a:defRPr sz="2100">
                  <a:solidFill>
                    <a:srgbClr val="FFFFFF">
                      <a:alpha val="0"/>
                    </a:srgbClr>
                  </a:solidFill>
                </a:defRPr>
              </a:pPr>
              <a:endParaRPr/>
            </a:p>
          </p:txBody>
        </p:sp>
        <p:sp>
          <p:nvSpPr>
            <p:cNvPr id="594" name="矩形">
              <a:extLst>
                <a:ext uri="{FF2B5EF4-FFF2-40B4-BE49-F238E27FC236}">
                  <a16:creationId xmlns:a16="http://schemas.microsoft.com/office/drawing/2014/main" id="{AF0BCC66-62C3-CF9D-2A13-04CB02FD54EE}"/>
                </a:ext>
              </a:extLst>
            </p:cNvPr>
            <p:cNvSpPr>
              <a:spLocks/>
            </p:cNvSpPr>
            <p:nvPr/>
          </p:nvSpPr>
          <p:spPr>
            <a:xfrm>
              <a:off x="8722282" y="12305992"/>
              <a:ext cx="1620000" cy="1037155"/>
            </a:xfrm>
            <a:prstGeom prst="rect">
              <a:avLst/>
            </a:prstGeom>
            <a:solidFill>
              <a:srgbClr val="3E3F3F"/>
            </a:solidFill>
            <a:ln w="12700">
              <a:miter lim="400000"/>
            </a:ln>
          </p:spPr>
          <p:txBody>
            <a:bodyPr lIns="21249" tIns="21249" rIns="21249" bIns="21249" anchor="ctr"/>
            <a:lstStyle/>
            <a:p>
              <a:pPr algn="ctr" defTabSz="825500">
                <a:defRPr sz="2100">
                  <a:solidFill>
                    <a:srgbClr val="FFFFFF">
                      <a:alpha val="0"/>
                    </a:srgbClr>
                  </a:solidFill>
                </a:defRPr>
              </a:pPr>
              <a:endParaRPr/>
            </a:p>
          </p:txBody>
        </p:sp>
        <p:sp>
          <p:nvSpPr>
            <p:cNvPr id="595" name="矩形">
              <a:extLst>
                <a:ext uri="{FF2B5EF4-FFF2-40B4-BE49-F238E27FC236}">
                  <a16:creationId xmlns:a16="http://schemas.microsoft.com/office/drawing/2014/main" id="{8DA49B58-0E90-5D1A-1E35-1AF3A88FCBA1}"/>
                </a:ext>
              </a:extLst>
            </p:cNvPr>
            <p:cNvSpPr>
              <a:spLocks/>
            </p:cNvSpPr>
            <p:nvPr/>
          </p:nvSpPr>
          <p:spPr>
            <a:xfrm>
              <a:off x="10424674" y="12305992"/>
              <a:ext cx="1689159" cy="1037155"/>
            </a:xfrm>
            <a:prstGeom prst="rect">
              <a:avLst/>
            </a:prstGeom>
            <a:solidFill>
              <a:srgbClr val="3E3F3F"/>
            </a:solidFill>
            <a:ln w="12700">
              <a:miter lim="400000"/>
            </a:ln>
          </p:spPr>
          <p:txBody>
            <a:bodyPr lIns="21249" tIns="21249" rIns="21249" bIns="21249" anchor="ctr"/>
            <a:lstStyle/>
            <a:p>
              <a:pPr algn="ctr" defTabSz="825500">
                <a:defRPr sz="2100">
                  <a:solidFill>
                    <a:srgbClr val="FFFFFF">
                      <a:alpha val="0"/>
                    </a:srgbClr>
                  </a:solidFill>
                </a:defRPr>
              </a:pPr>
              <a:endParaRPr/>
            </a:p>
          </p:txBody>
        </p:sp>
        <p:sp>
          <p:nvSpPr>
            <p:cNvPr id="596" name="示意文字">
              <a:extLst>
                <a:ext uri="{FF2B5EF4-FFF2-40B4-BE49-F238E27FC236}">
                  <a16:creationId xmlns:a16="http://schemas.microsoft.com/office/drawing/2014/main" id="{863E72CE-CFA5-62C0-9E7B-2E2E6F774C1D}"/>
                </a:ext>
              </a:extLst>
            </p:cNvPr>
            <p:cNvSpPr txBox="1">
              <a:spLocks/>
            </p:cNvSpPr>
            <p:nvPr/>
          </p:nvSpPr>
          <p:spPr>
            <a:xfrm>
              <a:off x="8663458" y="12612274"/>
              <a:ext cx="1678824" cy="434266"/>
            </a:xfrm>
            <a:prstGeom prst="rect">
              <a:avLst/>
            </a:prstGeom>
            <a:ln w="254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1249" tIns="21249" rIns="21249" bIns="21249" anchor="ctr"/>
            <a:lstStyle>
              <a:lvl1pPr algn="ctr" defTabSz="825500">
                <a:defRPr sz="3000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dirty="0"/>
                <a:t>内部平台</a:t>
              </a:r>
              <a:endParaRPr dirty="0"/>
            </a:p>
          </p:txBody>
        </p:sp>
        <p:sp>
          <p:nvSpPr>
            <p:cNvPr id="597" name="示意文字">
              <a:extLst>
                <a:ext uri="{FF2B5EF4-FFF2-40B4-BE49-F238E27FC236}">
                  <a16:creationId xmlns:a16="http://schemas.microsoft.com/office/drawing/2014/main" id="{C0878FB9-00E3-597D-BB71-38DE158D6FC1}"/>
                </a:ext>
              </a:extLst>
            </p:cNvPr>
            <p:cNvSpPr txBox="1">
              <a:spLocks/>
            </p:cNvSpPr>
            <p:nvPr/>
          </p:nvSpPr>
          <p:spPr>
            <a:xfrm>
              <a:off x="10538600" y="12596293"/>
              <a:ext cx="1534469" cy="609353"/>
            </a:xfrm>
            <a:prstGeom prst="rect">
              <a:avLst/>
            </a:prstGeom>
            <a:ln w="254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1249" tIns="21249" rIns="21249" bIns="21249" anchor="ctr"/>
            <a:lstStyle>
              <a:lvl1pPr algn="ctr" defTabSz="825500">
                <a:defRPr sz="3000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dirty="0"/>
                <a:t>业务</a:t>
              </a:r>
              <a:endParaRPr lang="en-US" altLang="zh-CN" dirty="0"/>
            </a:p>
            <a:p>
              <a:r>
                <a:rPr lang="zh-CN" altLang="en-US" dirty="0"/>
                <a:t>代码库</a:t>
              </a:r>
              <a:endParaRPr dirty="0"/>
            </a:p>
          </p:txBody>
        </p:sp>
        <p:sp>
          <p:nvSpPr>
            <p:cNvPr id="598" name="标题主题内容">
              <a:extLst>
                <a:ext uri="{FF2B5EF4-FFF2-40B4-BE49-F238E27FC236}">
                  <a16:creationId xmlns:a16="http://schemas.microsoft.com/office/drawing/2014/main" id="{9B6D4C5E-4AD7-4283-923F-206A5BB7284E}"/>
                </a:ext>
              </a:extLst>
            </p:cNvPr>
            <p:cNvSpPr txBox="1">
              <a:spLocks/>
            </p:cNvSpPr>
            <p:nvPr/>
          </p:nvSpPr>
          <p:spPr>
            <a:xfrm>
              <a:off x="9275459" y="11174135"/>
              <a:ext cx="2166138" cy="766157"/>
            </a:xfrm>
            <a:prstGeom prst="rect">
              <a:avLst/>
            </a:prstGeom>
            <a:ln w="25400">
              <a:miter lim="400000"/>
            </a:ln>
            <a:effectLst>
              <a:outerShdw blurRad="101600" dir="5400000" rotWithShape="0">
                <a:srgbClr val="000000">
                  <a:alpha val="6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1249" tIns="21249" rIns="21249" bIns="21249" anchor="ctr"/>
            <a:lstStyle>
              <a:lvl1pPr algn="ctr" defTabSz="825500">
                <a:defRPr>
                  <a:solidFill>
                    <a:srgbClr val="FFFFFF"/>
                  </a:solidFill>
                  <a:latin typeface="FZLanTingHeiS-DB-GB"/>
                  <a:ea typeface="FZLanTingHeiS-DB-GB"/>
                  <a:cs typeface="FZLanTingHeiS-DB-GB"/>
                  <a:sym typeface="FZLanTingHeiS-DB-GB"/>
                </a:defRPr>
              </a:lvl1pPr>
            </a:lstStyle>
            <a:p>
              <a:r>
                <a:rPr lang="zh-CN" altLang="en-US" dirty="0"/>
                <a:t>资产映射</a:t>
              </a:r>
              <a:endParaRPr dirty="0"/>
            </a:p>
          </p:txBody>
        </p:sp>
      </p:grpSp>
      <p:sp>
        <p:nvSpPr>
          <p:cNvPr id="599" name="箭头">
            <a:extLst>
              <a:ext uri="{FF2B5EF4-FFF2-40B4-BE49-F238E27FC236}">
                <a16:creationId xmlns:a16="http://schemas.microsoft.com/office/drawing/2014/main" id="{7C4D1D30-DC1A-4838-7774-F7912113D406}"/>
              </a:ext>
            </a:extLst>
          </p:cNvPr>
          <p:cNvSpPr/>
          <p:nvPr/>
        </p:nvSpPr>
        <p:spPr>
          <a:xfrm rot="16200000" flipH="1">
            <a:off x="3105686" y="8862969"/>
            <a:ext cx="1114648" cy="168090"/>
          </a:xfrm>
          <a:prstGeom prst="rightArrow">
            <a:avLst>
              <a:gd name="adj1" fmla="val 28370"/>
              <a:gd name="adj2" fmla="val 224081"/>
            </a:avLst>
          </a:prstGeom>
          <a:gradFill>
            <a:gsLst>
              <a:gs pos="0">
                <a:srgbClr val="3173F6">
                  <a:alpha val="0"/>
                </a:srgbClr>
              </a:gs>
              <a:gs pos="70651">
                <a:srgbClr val="1499FF"/>
              </a:gs>
            </a:gsLst>
          </a:gra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800"/>
            </a:pPr>
            <a:endParaRPr/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67A8595A-44F9-6D66-F699-D8DEC99BF779}"/>
              </a:ext>
            </a:extLst>
          </p:cNvPr>
          <p:cNvSpPr/>
          <p:nvPr/>
        </p:nvSpPr>
        <p:spPr>
          <a:xfrm>
            <a:off x="17389397" y="6498890"/>
            <a:ext cx="4720036" cy="1171097"/>
          </a:xfrm>
          <a:prstGeom prst="rect">
            <a:avLst/>
          </a:prstGeom>
          <a:solidFill>
            <a:srgbClr val="059FF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/>
          </a:p>
        </p:txBody>
      </p:sp>
      <p:sp>
        <p:nvSpPr>
          <p:cNvPr id="5" name="Model">
            <a:extLst>
              <a:ext uri="{FF2B5EF4-FFF2-40B4-BE49-F238E27FC236}">
                <a16:creationId xmlns:a16="http://schemas.microsoft.com/office/drawing/2014/main" id="{E44773BC-3C5F-5B17-11C0-3202141C9F23}"/>
              </a:ext>
            </a:extLst>
          </p:cNvPr>
          <p:cNvSpPr txBox="1"/>
          <p:nvPr/>
        </p:nvSpPr>
        <p:spPr>
          <a:xfrm>
            <a:off x="19035464" y="6785983"/>
            <a:ext cx="1427908" cy="596911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1249" tIns="21249" rIns="21249" bIns="21249" anchor="ctr">
            <a:spAutoFit/>
          </a:bodyPr>
          <a:lstStyle>
            <a:lvl1pPr algn="ctr" defTabSz="825500">
              <a:defRPr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dirty="0"/>
              <a:t>技战法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334404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92DD7-C2CF-7816-1743-C3C3C02D0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一级标题文字内容展示">
            <a:extLst>
              <a:ext uri="{FF2B5EF4-FFF2-40B4-BE49-F238E27FC236}">
                <a16:creationId xmlns:a16="http://schemas.microsoft.com/office/drawing/2014/main" id="{6FA12C1A-716D-AB0D-A859-FDAD7E6954C0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xfrm>
            <a:off x="4572000" y="661634"/>
            <a:ext cx="15240000" cy="92070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狩猎框架</a:t>
            </a:r>
            <a:endParaRPr dirty="0"/>
          </a:p>
        </p:txBody>
      </p:sp>
      <p:sp>
        <p:nvSpPr>
          <p:cNvPr id="480" name="矩形">
            <a:extLst>
              <a:ext uri="{FF2B5EF4-FFF2-40B4-BE49-F238E27FC236}">
                <a16:creationId xmlns:a16="http://schemas.microsoft.com/office/drawing/2014/main" id="{5392CBCA-B9DA-3C04-704F-6C93808C606F}"/>
              </a:ext>
            </a:extLst>
          </p:cNvPr>
          <p:cNvSpPr/>
          <p:nvPr/>
        </p:nvSpPr>
        <p:spPr>
          <a:xfrm>
            <a:off x="5768775" y="4996823"/>
            <a:ext cx="4877656" cy="1143001"/>
          </a:xfrm>
          <a:prstGeom prst="rect">
            <a:avLst/>
          </a:prstGeom>
          <a:solidFill>
            <a:srgbClr val="5C5C5C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/>
          </a:p>
        </p:txBody>
      </p:sp>
      <p:sp>
        <p:nvSpPr>
          <p:cNvPr id="481" name="矩形">
            <a:extLst>
              <a:ext uri="{FF2B5EF4-FFF2-40B4-BE49-F238E27FC236}">
                <a16:creationId xmlns:a16="http://schemas.microsoft.com/office/drawing/2014/main" id="{475A0770-0D59-1422-CBD9-4F5B3178F28B}"/>
              </a:ext>
            </a:extLst>
          </p:cNvPr>
          <p:cNvSpPr/>
          <p:nvPr/>
        </p:nvSpPr>
        <p:spPr>
          <a:xfrm>
            <a:off x="11063974" y="4996823"/>
            <a:ext cx="4877657" cy="1143001"/>
          </a:xfrm>
          <a:prstGeom prst="rect">
            <a:avLst/>
          </a:prstGeom>
          <a:solidFill>
            <a:srgbClr val="5C5C5C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482" name="Z">
            <a:extLst>
              <a:ext uri="{FF2B5EF4-FFF2-40B4-BE49-F238E27FC236}">
                <a16:creationId xmlns:a16="http://schemas.microsoft.com/office/drawing/2014/main" id="{57B2A846-0410-E64E-4897-5AD04BB8FCC0}"/>
              </a:ext>
            </a:extLst>
          </p:cNvPr>
          <p:cNvSpPr/>
          <p:nvPr/>
        </p:nvSpPr>
        <p:spPr>
          <a:xfrm>
            <a:off x="16358074" y="4996823"/>
            <a:ext cx="4877657" cy="1143001"/>
          </a:xfrm>
          <a:prstGeom prst="rect">
            <a:avLst/>
          </a:prstGeom>
          <a:solidFill>
            <a:srgbClr val="5C5C5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r>
              <a:t>Z</a:t>
            </a:r>
          </a:p>
        </p:txBody>
      </p:sp>
      <p:sp>
        <p:nvSpPr>
          <p:cNvPr id="483" name="矩形">
            <a:extLst>
              <a:ext uri="{FF2B5EF4-FFF2-40B4-BE49-F238E27FC236}">
                <a16:creationId xmlns:a16="http://schemas.microsoft.com/office/drawing/2014/main" id="{A71561CD-E4B2-FFCE-314D-0125BAA26CA7}"/>
              </a:ext>
            </a:extLst>
          </p:cNvPr>
          <p:cNvSpPr/>
          <p:nvPr/>
        </p:nvSpPr>
        <p:spPr>
          <a:xfrm>
            <a:off x="5757830" y="6649648"/>
            <a:ext cx="4899546" cy="1143001"/>
          </a:xfrm>
          <a:prstGeom prst="rect">
            <a:avLst/>
          </a:prstGeom>
          <a:solidFill>
            <a:srgbClr val="5C5C5C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/>
          </a:p>
        </p:txBody>
      </p:sp>
      <p:sp>
        <p:nvSpPr>
          <p:cNvPr id="484" name="矩形">
            <a:extLst>
              <a:ext uri="{FF2B5EF4-FFF2-40B4-BE49-F238E27FC236}">
                <a16:creationId xmlns:a16="http://schemas.microsoft.com/office/drawing/2014/main" id="{A225A56D-F3C0-3A5A-E600-CE277AA4C175}"/>
              </a:ext>
            </a:extLst>
          </p:cNvPr>
          <p:cNvSpPr/>
          <p:nvPr/>
        </p:nvSpPr>
        <p:spPr>
          <a:xfrm>
            <a:off x="11053029" y="6649648"/>
            <a:ext cx="4899545" cy="1143001"/>
          </a:xfrm>
          <a:prstGeom prst="rect">
            <a:avLst/>
          </a:prstGeom>
          <a:solidFill>
            <a:srgbClr val="5C5C5C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485" name="矩形">
            <a:extLst>
              <a:ext uri="{FF2B5EF4-FFF2-40B4-BE49-F238E27FC236}">
                <a16:creationId xmlns:a16="http://schemas.microsoft.com/office/drawing/2014/main" id="{B1B78B75-AF54-E42F-10F6-ECCDA67DA174}"/>
              </a:ext>
            </a:extLst>
          </p:cNvPr>
          <p:cNvSpPr/>
          <p:nvPr/>
        </p:nvSpPr>
        <p:spPr>
          <a:xfrm>
            <a:off x="16347129" y="6649648"/>
            <a:ext cx="4899546" cy="1143001"/>
          </a:xfrm>
          <a:prstGeom prst="rect">
            <a:avLst/>
          </a:prstGeom>
          <a:solidFill>
            <a:srgbClr val="5C5C5C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/>
          </a:p>
        </p:txBody>
      </p:sp>
      <p:sp>
        <p:nvSpPr>
          <p:cNvPr id="486" name="矩形">
            <a:extLst>
              <a:ext uri="{FF2B5EF4-FFF2-40B4-BE49-F238E27FC236}">
                <a16:creationId xmlns:a16="http://schemas.microsoft.com/office/drawing/2014/main" id="{54CF5FA2-A927-8C7C-76E6-86C0B00A817E}"/>
              </a:ext>
            </a:extLst>
          </p:cNvPr>
          <p:cNvSpPr/>
          <p:nvPr/>
        </p:nvSpPr>
        <p:spPr>
          <a:xfrm>
            <a:off x="5757830" y="8300791"/>
            <a:ext cx="4899546" cy="1143001"/>
          </a:xfrm>
          <a:prstGeom prst="rect">
            <a:avLst/>
          </a:prstGeom>
          <a:solidFill>
            <a:srgbClr val="5C5C5C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/>
          </a:p>
        </p:txBody>
      </p:sp>
      <p:sp>
        <p:nvSpPr>
          <p:cNvPr id="487" name="矩形">
            <a:extLst>
              <a:ext uri="{FF2B5EF4-FFF2-40B4-BE49-F238E27FC236}">
                <a16:creationId xmlns:a16="http://schemas.microsoft.com/office/drawing/2014/main" id="{1DD972EC-477F-63DC-AD44-D06E01B6B85B}"/>
              </a:ext>
            </a:extLst>
          </p:cNvPr>
          <p:cNvSpPr/>
          <p:nvPr/>
        </p:nvSpPr>
        <p:spPr>
          <a:xfrm>
            <a:off x="11053029" y="8300791"/>
            <a:ext cx="4899545" cy="1143001"/>
          </a:xfrm>
          <a:prstGeom prst="rect">
            <a:avLst/>
          </a:prstGeom>
          <a:solidFill>
            <a:srgbClr val="5C5C5C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488" name="矩形">
            <a:extLst>
              <a:ext uri="{FF2B5EF4-FFF2-40B4-BE49-F238E27FC236}">
                <a16:creationId xmlns:a16="http://schemas.microsoft.com/office/drawing/2014/main" id="{848D7790-B238-95B4-1689-8A73B26E3590}"/>
              </a:ext>
            </a:extLst>
          </p:cNvPr>
          <p:cNvSpPr/>
          <p:nvPr/>
        </p:nvSpPr>
        <p:spPr>
          <a:xfrm>
            <a:off x="16347129" y="8300791"/>
            <a:ext cx="4899546" cy="1143001"/>
          </a:xfrm>
          <a:prstGeom prst="rect">
            <a:avLst/>
          </a:prstGeom>
          <a:solidFill>
            <a:srgbClr val="5C5C5C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/>
          </a:p>
        </p:txBody>
      </p:sp>
      <p:sp>
        <p:nvSpPr>
          <p:cNvPr id="489" name="文本框 60">
            <a:extLst>
              <a:ext uri="{FF2B5EF4-FFF2-40B4-BE49-F238E27FC236}">
                <a16:creationId xmlns:a16="http://schemas.microsoft.com/office/drawing/2014/main" id="{1C890074-9344-C590-1F0D-2E6F04B74099}"/>
              </a:ext>
            </a:extLst>
          </p:cNvPr>
          <p:cNvSpPr txBox="1"/>
          <p:nvPr/>
        </p:nvSpPr>
        <p:spPr>
          <a:xfrm>
            <a:off x="6947787" y="6907458"/>
            <a:ext cx="2448397" cy="646329"/>
          </a:xfrm>
          <a:prstGeom prst="rect">
            <a:avLst/>
          </a:prstGeom>
          <a:ln w="25400">
            <a:miter lim="400000"/>
          </a:ln>
          <a:effectLst>
            <a:outerShdw blurRad="114300" dir="5400000" rotWithShape="0">
              <a:srgbClr val="1700D2">
                <a:alpha val="2065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行为检索</a:t>
            </a:r>
            <a:endParaRPr dirty="0"/>
          </a:p>
        </p:txBody>
      </p:sp>
      <p:sp>
        <p:nvSpPr>
          <p:cNvPr id="490" name="文本框 61">
            <a:extLst>
              <a:ext uri="{FF2B5EF4-FFF2-40B4-BE49-F238E27FC236}">
                <a16:creationId xmlns:a16="http://schemas.microsoft.com/office/drawing/2014/main" id="{93645305-E893-2BA6-E012-BC4EFD2BB5D1}"/>
              </a:ext>
            </a:extLst>
          </p:cNvPr>
          <p:cNvSpPr txBox="1"/>
          <p:nvPr/>
        </p:nvSpPr>
        <p:spPr>
          <a:xfrm>
            <a:off x="12288818" y="6907458"/>
            <a:ext cx="2448397" cy="646329"/>
          </a:xfrm>
          <a:prstGeom prst="rect">
            <a:avLst/>
          </a:prstGeom>
          <a:ln w="25400">
            <a:miter lim="400000"/>
          </a:ln>
          <a:effectLst>
            <a:outerShdw blurRad="114300" dir="5400000" rotWithShape="0">
              <a:srgbClr val="1700D2">
                <a:alpha val="2065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内外映射</a:t>
            </a:r>
            <a:endParaRPr dirty="0"/>
          </a:p>
        </p:txBody>
      </p:sp>
      <p:sp>
        <p:nvSpPr>
          <p:cNvPr id="491" name="文本框 62">
            <a:extLst>
              <a:ext uri="{FF2B5EF4-FFF2-40B4-BE49-F238E27FC236}">
                <a16:creationId xmlns:a16="http://schemas.microsoft.com/office/drawing/2014/main" id="{3D8F66F7-B5C2-3ED0-CFDC-BF6AD35AB9F8}"/>
              </a:ext>
            </a:extLst>
          </p:cNvPr>
          <p:cNvSpPr txBox="1"/>
          <p:nvPr/>
        </p:nvSpPr>
        <p:spPr>
          <a:xfrm>
            <a:off x="17572704" y="6907458"/>
            <a:ext cx="2448397" cy="646329"/>
          </a:xfrm>
          <a:prstGeom prst="rect">
            <a:avLst/>
          </a:prstGeom>
          <a:ln w="25400">
            <a:miter lim="400000"/>
          </a:ln>
          <a:effectLst>
            <a:outerShdw blurRad="114300" dir="5400000" rotWithShape="0">
              <a:srgbClr val="1700D2">
                <a:alpha val="2065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关联代码</a:t>
            </a:r>
            <a:endParaRPr dirty="0"/>
          </a:p>
        </p:txBody>
      </p:sp>
      <p:sp>
        <p:nvSpPr>
          <p:cNvPr id="492" name="文本框 63">
            <a:extLst>
              <a:ext uri="{FF2B5EF4-FFF2-40B4-BE49-F238E27FC236}">
                <a16:creationId xmlns:a16="http://schemas.microsoft.com/office/drawing/2014/main" id="{F2D31210-500E-40D0-99CA-414524230AFD}"/>
              </a:ext>
            </a:extLst>
          </p:cNvPr>
          <p:cNvSpPr txBox="1"/>
          <p:nvPr/>
        </p:nvSpPr>
        <p:spPr>
          <a:xfrm>
            <a:off x="6947787" y="8558601"/>
            <a:ext cx="2448397" cy="677106"/>
          </a:xfrm>
          <a:prstGeom prst="rect">
            <a:avLst/>
          </a:prstGeom>
          <a:ln w="25400">
            <a:miter lim="400000"/>
          </a:ln>
          <a:effectLst>
            <a:outerShdw blurRad="114300" dir="5400000" rotWithShape="0">
              <a:srgbClr val="1700D2">
                <a:alpha val="2065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1" dirty="0"/>
              <a:t>IoC</a:t>
            </a:r>
            <a:r>
              <a:rPr lang="zh-CN" altLang="en-US" sz="3200" b="1" dirty="0"/>
              <a:t>库 *</a:t>
            </a:r>
            <a:endParaRPr sz="3200" b="1" dirty="0"/>
          </a:p>
        </p:txBody>
      </p:sp>
      <p:sp>
        <p:nvSpPr>
          <p:cNvPr id="493" name="文本框 64">
            <a:extLst>
              <a:ext uri="{FF2B5EF4-FFF2-40B4-BE49-F238E27FC236}">
                <a16:creationId xmlns:a16="http://schemas.microsoft.com/office/drawing/2014/main" id="{7A17C455-F331-D818-3ECB-5BE0FA085959}"/>
              </a:ext>
            </a:extLst>
          </p:cNvPr>
          <p:cNvSpPr txBox="1"/>
          <p:nvPr/>
        </p:nvSpPr>
        <p:spPr>
          <a:xfrm>
            <a:off x="11864886" y="8558601"/>
            <a:ext cx="3296263" cy="646329"/>
          </a:xfrm>
          <a:prstGeom prst="rect">
            <a:avLst/>
          </a:prstGeom>
          <a:ln w="25400">
            <a:miter lim="400000"/>
          </a:ln>
          <a:effectLst>
            <a:outerShdw blurRad="114300" dir="5400000" rotWithShape="0">
              <a:srgbClr val="1700D2">
                <a:alpha val="2065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日志消费</a:t>
            </a:r>
            <a:endParaRPr dirty="0"/>
          </a:p>
        </p:txBody>
      </p:sp>
      <p:sp>
        <p:nvSpPr>
          <p:cNvPr id="494" name="文本框 65">
            <a:extLst>
              <a:ext uri="{FF2B5EF4-FFF2-40B4-BE49-F238E27FC236}">
                <a16:creationId xmlns:a16="http://schemas.microsoft.com/office/drawing/2014/main" id="{717CF36C-CF9A-EAFD-CCFF-69BD77676D4C}"/>
              </a:ext>
            </a:extLst>
          </p:cNvPr>
          <p:cNvSpPr txBox="1"/>
          <p:nvPr/>
        </p:nvSpPr>
        <p:spPr>
          <a:xfrm>
            <a:off x="17302824" y="8558601"/>
            <a:ext cx="2988157" cy="646329"/>
          </a:xfrm>
          <a:prstGeom prst="rect">
            <a:avLst/>
          </a:prstGeom>
          <a:ln w="25400">
            <a:miter lim="400000"/>
          </a:ln>
          <a:effectLst>
            <a:outerShdw blurRad="114300" dir="5400000" rotWithShape="0">
              <a:srgbClr val="1700D2">
                <a:alpha val="2065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统计计算</a:t>
            </a:r>
            <a:endParaRPr dirty="0"/>
          </a:p>
        </p:txBody>
      </p:sp>
      <p:sp>
        <p:nvSpPr>
          <p:cNvPr id="495" name="文本框 29">
            <a:extLst>
              <a:ext uri="{FF2B5EF4-FFF2-40B4-BE49-F238E27FC236}">
                <a16:creationId xmlns:a16="http://schemas.microsoft.com/office/drawing/2014/main" id="{5909A618-9DE0-8010-D79E-DD44BD035A0F}"/>
              </a:ext>
            </a:extLst>
          </p:cNvPr>
          <p:cNvSpPr txBox="1"/>
          <p:nvPr/>
        </p:nvSpPr>
        <p:spPr>
          <a:xfrm>
            <a:off x="3164614" y="3634456"/>
            <a:ext cx="1889572" cy="596911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1249" tIns="21249" rIns="21249" bIns="21249" anchor="ctr">
            <a:spAutoFit/>
          </a:bodyPr>
          <a:lstStyle>
            <a:lvl1pPr algn="ctr" defTabSz="825500">
              <a:defRPr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dirty="0"/>
              <a:t>上层平台</a:t>
            </a:r>
            <a:endParaRPr dirty="0"/>
          </a:p>
        </p:txBody>
      </p:sp>
      <p:sp>
        <p:nvSpPr>
          <p:cNvPr id="496" name="文本框 30">
            <a:extLst>
              <a:ext uri="{FF2B5EF4-FFF2-40B4-BE49-F238E27FC236}">
                <a16:creationId xmlns:a16="http://schemas.microsoft.com/office/drawing/2014/main" id="{7EE54D30-858A-4DF1-5E3B-50B8ABC44969}"/>
              </a:ext>
            </a:extLst>
          </p:cNvPr>
          <p:cNvSpPr txBox="1"/>
          <p:nvPr/>
        </p:nvSpPr>
        <p:spPr>
          <a:xfrm>
            <a:off x="3167397" y="5238445"/>
            <a:ext cx="1884000" cy="575900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1249" tIns="21249" rIns="21249" bIns="21249" anchor="ctr">
            <a:spAutoFit/>
          </a:bodyPr>
          <a:lstStyle>
            <a:lvl1pPr algn="ctr" defTabSz="825500">
              <a:defRPr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t>对抗安全</a:t>
            </a:r>
          </a:p>
        </p:txBody>
      </p:sp>
      <p:sp>
        <p:nvSpPr>
          <p:cNvPr id="497" name="文本框 35">
            <a:extLst>
              <a:ext uri="{FF2B5EF4-FFF2-40B4-BE49-F238E27FC236}">
                <a16:creationId xmlns:a16="http://schemas.microsoft.com/office/drawing/2014/main" id="{E23D50AD-A9D0-9C31-0F70-07C824279987}"/>
              </a:ext>
            </a:extLst>
          </p:cNvPr>
          <p:cNvSpPr txBox="1"/>
          <p:nvPr/>
        </p:nvSpPr>
        <p:spPr>
          <a:xfrm>
            <a:off x="3164617" y="6935064"/>
            <a:ext cx="1889572" cy="596911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1249" tIns="21249" rIns="21249" bIns="21249" anchor="ctr">
            <a:spAutoFit/>
          </a:bodyPr>
          <a:lstStyle>
            <a:lvl1pPr algn="ctr" defTabSz="825500">
              <a:defRPr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dirty="0"/>
              <a:t>数据应用</a:t>
            </a:r>
            <a:endParaRPr dirty="0"/>
          </a:p>
        </p:txBody>
      </p:sp>
      <p:sp>
        <p:nvSpPr>
          <p:cNvPr id="498" name="文本框 39">
            <a:extLst>
              <a:ext uri="{FF2B5EF4-FFF2-40B4-BE49-F238E27FC236}">
                <a16:creationId xmlns:a16="http://schemas.microsoft.com/office/drawing/2014/main" id="{3A046530-AB7E-F505-75D1-5064F6A89588}"/>
              </a:ext>
            </a:extLst>
          </p:cNvPr>
          <p:cNvSpPr txBox="1"/>
          <p:nvPr/>
        </p:nvSpPr>
        <p:spPr>
          <a:xfrm>
            <a:off x="3626277" y="8531908"/>
            <a:ext cx="966243" cy="596911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1249" tIns="21249" rIns="21249" bIns="21249" anchor="ctr">
            <a:spAutoFit/>
          </a:bodyPr>
          <a:lstStyle>
            <a:lvl1pPr algn="ctr" defTabSz="825500">
              <a:defRPr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dirty="0"/>
              <a:t>核心</a:t>
            </a:r>
            <a:endParaRPr dirty="0"/>
          </a:p>
        </p:txBody>
      </p:sp>
      <p:sp>
        <p:nvSpPr>
          <p:cNvPr id="499" name="文本框 40">
            <a:extLst>
              <a:ext uri="{FF2B5EF4-FFF2-40B4-BE49-F238E27FC236}">
                <a16:creationId xmlns:a16="http://schemas.microsoft.com/office/drawing/2014/main" id="{081D8951-B86E-1A81-11C6-58803E7E84F8}"/>
              </a:ext>
            </a:extLst>
          </p:cNvPr>
          <p:cNvSpPr txBox="1"/>
          <p:nvPr/>
        </p:nvSpPr>
        <p:spPr>
          <a:xfrm>
            <a:off x="3164613" y="10210931"/>
            <a:ext cx="1889572" cy="596911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1249" tIns="21249" rIns="21249" bIns="21249" anchor="ctr">
            <a:spAutoFit/>
          </a:bodyPr>
          <a:lstStyle>
            <a:lvl1pPr algn="ctr" defTabSz="825500">
              <a:defRPr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dirty="0"/>
              <a:t>数据底座</a:t>
            </a:r>
            <a:endParaRPr dirty="0"/>
          </a:p>
        </p:txBody>
      </p:sp>
      <p:sp>
        <p:nvSpPr>
          <p:cNvPr id="500" name="文本框 60">
            <a:extLst>
              <a:ext uri="{FF2B5EF4-FFF2-40B4-BE49-F238E27FC236}">
                <a16:creationId xmlns:a16="http://schemas.microsoft.com/office/drawing/2014/main" id="{803D9A9D-54E9-5F5A-26AD-EF66C2474C1B}"/>
              </a:ext>
            </a:extLst>
          </p:cNvPr>
          <p:cNvSpPr txBox="1"/>
          <p:nvPr/>
        </p:nvSpPr>
        <p:spPr>
          <a:xfrm>
            <a:off x="6947787" y="5254633"/>
            <a:ext cx="2901557" cy="646329"/>
          </a:xfrm>
          <a:prstGeom prst="rect">
            <a:avLst/>
          </a:prstGeom>
          <a:ln w="25400">
            <a:miter lim="400000"/>
          </a:ln>
          <a:effectLst>
            <a:outerShdw blurRad="114300" dir="5400000" rotWithShape="0">
              <a:srgbClr val="1700D2">
                <a:alpha val="2065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虚拟身份关联</a:t>
            </a:r>
            <a:endParaRPr dirty="0"/>
          </a:p>
        </p:txBody>
      </p:sp>
      <p:sp>
        <p:nvSpPr>
          <p:cNvPr id="501" name="文本框 61">
            <a:extLst>
              <a:ext uri="{FF2B5EF4-FFF2-40B4-BE49-F238E27FC236}">
                <a16:creationId xmlns:a16="http://schemas.microsoft.com/office/drawing/2014/main" id="{1E577502-9F43-5E9E-6C34-4EF84B1DC461}"/>
              </a:ext>
            </a:extLst>
          </p:cNvPr>
          <p:cNvSpPr txBox="1"/>
          <p:nvPr/>
        </p:nvSpPr>
        <p:spPr>
          <a:xfrm>
            <a:off x="12288818" y="5254633"/>
            <a:ext cx="2448397" cy="646329"/>
          </a:xfrm>
          <a:prstGeom prst="rect">
            <a:avLst/>
          </a:prstGeom>
          <a:ln w="25400">
            <a:miter lim="400000"/>
          </a:ln>
          <a:effectLst>
            <a:outerShdw blurRad="114300" dir="5400000" rotWithShape="0">
              <a:srgbClr val="1700D2">
                <a:alpha val="2065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攻击特征</a:t>
            </a:r>
            <a:endParaRPr dirty="0"/>
          </a:p>
        </p:txBody>
      </p:sp>
      <p:sp>
        <p:nvSpPr>
          <p:cNvPr id="502" name="文本框 62">
            <a:extLst>
              <a:ext uri="{FF2B5EF4-FFF2-40B4-BE49-F238E27FC236}">
                <a16:creationId xmlns:a16="http://schemas.microsoft.com/office/drawing/2014/main" id="{90D599AB-1369-3323-C6FB-4C66192E0E36}"/>
              </a:ext>
            </a:extLst>
          </p:cNvPr>
          <p:cNvSpPr txBox="1"/>
          <p:nvPr/>
        </p:nvSpPr>
        <p:spPr>
          <a:xfrm>
            <a:off x="17572704" y="5254633"/>
            <a:ext cx="2718277" cy="646329"/>
          </a:xfrm>
          <a:prstGeom prst="rect">
            <a:avLst/>
          </a:prstGeom>
          <a:ln w="25400">
            <a:miter lim="400000"/>
          </a:ln>
          <a:effectLst>
            <a:outerShdw blurRad="114300" dir="5400000" rotWithShape="0">
              <a:srgbClr val="1700D2">
                <a:alpha val="2065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用户行为检定</a:t>
            </a:r>
            <a:endParaRPr dirty="0"/>
          </a:p>
        </p:txBody>
      </p:sp>
      <p:sp>
        <p:nvSpPr>
          <p:cNvPr id="503" name="矩形">
            <a:extLst>
              <a:ext uri="{FF2B5EF4-FFF2-40B4-BE49-F238E27FC236}">
                <a16:creationId xmlns:a16="http://schemas.microsoft.com/office/drawing/2014/main" id="{9AA772EB-D19A-092E-DEFB-2501A3961795}"/>
              </a:ext>
            </a:extLst>
          </p:cNvPr>
          <p:cNvSpPr/>
          <p:nvPr/>
        </p:nvSpPr>
        <p:spPr>
          <a:xfrm>
            <a:off x="5768595" y="9959457"/>
            <a:ext cx="15488845" cy="1143001"/>
          </a:xfrm>
          <a:prstGeom prst="rect">
            <a:avLst/>
          </a:prstGeom>
          <a:solidFill>
            <a:srgbClr val="8A3FFC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/>
          </a:p>
        </p:txBody>
      </p:sp>
      <p:sp>
        <p:nvSpPr>
          <p:cNvPr id="504" name="矩形">
            <a:extLst>
              <a:ext uri="{FF2B5EF4-FFF2-40B4-BE49-F238E27FC236}">
                <a16:creationId xmlns:a16="http://schemas.microsoft.com/office/drawing/2014/main" id="{D87708AB-FC61-ACA7-2E3C-91AF7C1649F8}"/>
              </a:ext>
            </a:extLst>
          </p:cNvPr>
          <p:cNvSpPr/>
          <p:nvPr/>
        </p:nvSpPr>
        <p:spPr>
          <a:xfrm>
            <a:off x="5768595" y="3343998"/>
            <a:ext cx="15488845" cy="1143001"/>
          </a:xfrm>
          <a:prstGeom prst="rect">
            <a:avLst/>
          </a:prstGeom>
          <a:solidFill>
            <a:srgbClr val="4EB09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/>
          </a:p>
        </p:txBody>
      </p:sp>
      <p:sp>
        <p:nvSpPr>
          <p:cNvPr id="505" name="百度全栈AI布局 ，打造商业化解决方案">
            <a:extLst>
              <a:ext uri="{FF2B5EF4-FFF2-40B4-BE49-F238E27FC236}">
                <a16:creationId xmlns:a16="http://schemas.microsoft.com/office/drawing/2014/main" id="{7DCD074F-C10E-1910-A58F-F2810623A7DA}"/>
              </a:ext>
            </a:extLst>
          </p:cNvPr>
          <p:cNvSpPr txBox="1"/>
          <p:nvPr/>
        </p:nvSpPr>
        <p:spPr>
          <a:xfrm>
            <a:off x="8467258" y="3420500"/>
            <a:ext cx="9344204" cy="989997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dirty="0"/>
              <a:t>狩猎画像平台</a:t>
            </a:r>
            <a:endParaRPr dirty="0"/>
          </a:p>
        </p:txBody>
      </p:sp>
      <p:sp>
        <p:nvSpPr>
          <p:cNvPr id="506" name="百度安全率先提出了Security、Safety和Privacy三大技术维度">
            <a:extLst>
              <a:ext uri="{FF2B5EF4-FFF2-40B4-BE49-F238E27FC236}">
                <a16:creationId xmlns:a16="http://schemas.microsoft.com/office/drawing/2014/main" id="{597EA1DD-2B67-2090-846D-C7B77B19DEC4}"/>
              </a:ext>
            </a:extLst>
          </p:cNvPr>
          <p:cNvSpPr txBox="1"/>
          <p:nvPr/>
        </p:nvSpPr>
        <p:spPr>
          <a:xfrm>
            <a:off x="6384762" y="10185517"/>
            <a:ext cx="13982269" cy="731596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dirty="0"/>
              <a:t>狩猎承担联动查询所有安全能力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744944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99208-13D0-EE6C-4221-82E68F399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文本框 6">
            <a:extLst>
              <a:ext uri="{FF2B5EF4-FFF2-40B4-BE49-F238E27FC236}">
                <a16:creationId xmlns:a16="http://schemas.microsoft.com/office/drawing/2014/main" id="{AFA22545-F056-673C-55CE-C509C68CD673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xfrm>
            <a:off x="7961243" y="5020988"/>
            <a:ext cx="8461515" cy="1905591"/>
          </a:xfrm>
          <a:prstGeom prst="rect">
            <a:avLst/>
          </a:prstGeom>
          <a:effectLst>
            <a:outerShdw blurRad="241300" dist="25400" dir="5400000" rotWithShape="0">
              <a:srgbClr val="01064D"/>
            </a:outerShdw>
          </a:effectLst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669DFA"/>
                    </a:gs>
                  </a:gsLst>
                  <a:lin ang="13500000" scaled="0"/>
                </a:gradFill>
              </a:defRPr>
            </a:lvl1pPr>
          </a:lstStyle>
          <a:p>
            <a:r>
              <a:rPr lang="zh-CN" altLang="en-US" dirty="0"/>
              <a:t>挑战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972834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3C45F-E056-E1D4-7657-9B70C323F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100%">
            <a:extLst>
              <a:ext uri="{FF2B5EF4-FFF2-40B4-BE49-F238E27FC236}">
                <a16:creationId xmlns:a16="http://schemas.microsoft.com/office/drawing/2014/main" id="{738FE2F0-9D0D-286E-8FAE-57F9D097F597}"/>
              </a:ext>
            </a:extLst>
          </p:cNvPr>
          <p:cNvSpPr txBox="1"/>
          <p:nvPr/>
        </p:nvSpPr>
        <p:spPr>
          <a:xfrm>
            <a:off x="9553570" y="4866459"/>
            <a:ext cx="6468379" cy="3983083"/>
          </a:xfrm>
          <a:prstGeom prst="rect">
            <a:avLst/>
          </a:prstGeom>
          <a:ln w="25400">
            <a:miter lim="400000"/>
          </a:ln>
          <a:effectLst>
            <a:outerShdw blurRad="241300" dist="25400" dir="54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9181" tIns="29181" rIns="29181" bIns="29181" anchor="ctr">
            <a:spAutoFit/>
          </a:bodyPr>
          <a:lstStyle/>
          <a:p>
            <a:pPr algn="ctr" defTabSz="802276">
              <a:defRPr sz="25500" spc="-510">
                <a:gradFill flip="none" rotWithShape="1">
                  <a:gsLst>
                    <a:gs pos="0">
                      <a:srgbClr val="FFFFFF"/>
                    </a:gs>
                    <a:gs pos="30006">
                      <a:srgbClr val="7FFCDF"/>
                    </a:gs>
                    <a:gs pos="40338">
                      <a:srgbClr val="00FABF"/>
                    </a:gs>
                    <a:gs pos="100000">
                      <a:srgbClr val="18839A"/>
                    </a:gs>
                  </a:gsLst>
                  <a:lin ang="0" scaled="0"/>
                </a:gradFill>
                <a:latin typeface="FZLanTingHeiS-DB-GB"/>
                <a:ea typeface="FZLanTingHeiS-DB-GB"/>
                <a:cs typeface="FZLanTingHeiS-DB-GB"/>
                <a:sym typeface="FZLanTingHeiS-DB-GB"/>
              </a:defRPr>
            </a:pPr>
            <a:r>
              <a:rPr lang="zh-CN" altLang="en-US" dirty="0">
                <a:gradFill flip="none" rotWithShape="1">
                  <a:gsLst>
                    <a:gs pos="0">
                      <a:srgbClr val="FFFFFF"/>
                    </a:gs>
                    <a:gs pos="66262">
                      <a:srgbClr val="A7DBCF"/>
                    </a:gs>
                    <a:gs pos="89078">
                      <a:srgbClr val="50B7A0"/>
                    </a:gs>
                  </a:gsLst>
                  <a:lin ang="0" scaled="0"/>
                </a:gradFill>
              </a:rPr>
              <a:t>千亿</a:t>
            </a:r>
            <a:endParaRPr sz="7900" spc="-158" dirty="0">
              <a:solidFill>
                <a:srgbClr val="4FB0A0"/>
              </a:solidFill>
            </a:endParaRPr>
          </a:p>
        </p:txBody>
      </p:sp>
      <p:sp>
        <p:nvSpPr>
          <p:cNvPr id="372" name="168%">
            <a:extLst>
              <a:ext uri="{FF2B5EF4-FFF2-40B4-BE49-F238E27FC236}">
                <a16:creationId xmlns:a16="http://schemas.microsoft.com/office/drawing/2014/main" id="{1BE4AC03-C39D-A062-458F-722673275AAA}"/>
              </a:ext>
            </a:extLst>
          </p:cNvPr>
          <p:cNvSpPr txBox="1"/>
          <p:nvPr/>
        </p:nvSpPr>
        <p:spPr>
          <a:xfrm>
            <a:off x="1660397" y="4866459"/>
            <a:ext cx="5561079" cy="3983083"/>
          </a:xfrm>
          <a:prstGeom prst="rect">
            <a:avLst/>
          </a:prstGeom>
          <a:ln w="25400">
            <a:miter lim="400000"/>
          </a:ln>
          <a:effectLst>
            <a:outerShdw blurRad="241300" dist="25400" dir="54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9181" tIns="29181" rIns="29181" bIns="29181" anchor="ctr">
            <a:spAutoFit/>
          </a:bodyPr>
          <a:lstStyle/>
          <a:p>
            <a:pPr algn="ctr" defTabSz="802276">
              <a:defRPr sz="25500" spc="-510">
                <a:gradFill flip="none" rotWithShape="1">
                  <a:gsLst>
                    <a:gs pos="0">
                      <a:srgbClr val="FFFFFF"/>
                    </a:gs>
                    <a:gs pos="59503">
                      <a:srgbClr val="7FBAFF"/>
                    </a:gs>
                    <a:gs pos="79992">
                      <a:srgbClr val="0076FF"/>
                    </a:gs>
                  </a:gsLst>
                  <a:lin ang="0" scaled="0"/>
                </a:gradFill>
                <a:latin typeface="FZLanTingHeiS-DB-GB"/>
                <a:ea typeface="FZLanTingHeiS-DB-GB"/>
                <a:cs typeface="FZLanTingHeiS-DB-GB"/>
                <a:sym typeface="FZLanTingHeiS-DB-GB"/>
              </a:defRPr>
            </a:pPr>
            <a:r>
              <a:rPr lang="en-US" altLang="zh-CN" dirty="0"/>
              <a:t>T</a:t>
            </a:r>
            <a:r>
              <a:rPr lang="zh-CN" altLang="en-US" dirty="0"/>
              <a:t>级</a:t>
            </a:r>
            <a:endParaRPr sz="7900" spc="-158" dirty="0"/>
          </a:p>
        </p:txBody>
      </p:sp>
      <p:sp>
        <p:nvSpPr>
          <p:cNvPr id="373" name="30">
            <a:extLst>
              <a:ext uri="{FF2B5EF4-FFF2-40B4-BE49-F238E27FC236}">
                <a16:creationId xmlns:a16="http://schemas.microsoft.com/office/drawing/2014/main" id="{670B1C4E-D710-A8FA-78D6-01326BAE4925}"/>
              </a:ext>
            </a:extLst>
          </p:cNvPr>
          <p:cNvSpPr txBox="1"/>
          <p:nvPr/>
        </p:nvSpPr>
        <p:spPr>
          <a:xfrm>
            <a:off x="19091612" y="4874153"/>
            <a:ext cx="2576224" cy="3967694"/>
          </a:xfrm>
          <a:prstGeom prst="rect">
            <a:avLst/>
          </a:prstGeom>
          <a:ln w="25400">
            <a:miter lim="400000"/>
          </a:ln>
          <a:effectLst>
            <a:outerShdw blurRad="241300" dist="25400" dir="54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9181" tIns="29181" rIns="29181" bIns="29181" anchor="ctr">
            <a:spAutoFit/>
          </a:bodyPr>
          <a:lstStyle>
            <a:lvl1pPr algn="ctr" defTabSz="802276">
              <a:defRPr sz="25400" spc="-508">
                <a:gradFill flip="none" rotWithShape="1">
                  <a:gsLst>
                    <a:gs pos="0">
                      <a:srgbClr val="FFFFFF"/>
                    </a:gs>
                    <a:gs pos="74386">
                      <a:srgbClr val="C5A0FD"/>
                    </a:gs>
                    <a:gs pos="100000">
                      <a:srgbClr val="8B41FC"/>
                    </a:gs>
                  </a:gsLst>
                  <a:lin ang="0" scaled="0"/>
                </a:gra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en-US" altLang="zh-CN" dirty="0"/>
              <a:t>X</a:t>
            </a:r>
            <a:endParaRPr dirty="0"/>
          </a:p>
        </p:txBody>
      </p:sp>
      <p:sp>
        <p:nvSpPr>
          <p:cNvPr id="375" name="文本框 75">
            <a:extLst>
              <a:ext uri="{FF2B5EF4-FFF2-40B4-BE49-F238E27FC236}">
                <a16:creationId xmlns:a16="http://schemas.microsoft.com/office/drawing/2014/main" id="{F4755071-4B51-1795-37D2-2EE0091C0201}"/>
              </a:ext>
            </a:extLst>
          </p:cNvPr>
          <p:cNvSpPr txBox="1"/>
          <p:nvPr/>
        </p:nvSpPr>
        <p:spPr>
          <a:xfrm>
            <a:off x="7112000" y="505059"/>
            <a:ext cx="10160000" cy="104643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dirty="0"/>
              <a:t>数据挑战</a:t>
            </a:r>
            <a:r>
              <a:rPr dirty="0"/>
              <a:t>  | </a:t>
            </a:r>
            <a:r>
              <a:rPr lang="en-US" dirty="0"/>
              <a:t> </a:t>
            </a:r>
            <a:r>
              <a:rPr lang="zh-CN" altLang="en-US" dirty="0"/>
              <a:t>日志规模</a:t>
            </a:r>
            <a:endParaRPr dirty="0"/>
          </a:p>
        </p:txBody>
      </p:sp>
      <p:sp>
        <p:nvSpPr>
          <p:cNvPr id="2" name="文本框 8">
            <a:extLst>
              <a:ext uri="{FF2B5EF4-FFF2-40B4-BE49-F238E27FC236}">
                <a16:creationId xmlns:a16="http://schemas.microsoft.com/office/drawing/2014/main" id="{18C46F34-2FE7-68F1-0EE0-7D1A0B5331A4}"/>
              </a:ext>
            </a:extLst>
          </p:cNvPr>
          <p:cNvSpPr txBox="1"/>
          <p:nvPr/>
        </p:nvSpPr>
        <p:spPr>
          <a:xfrm>
            <a:off x="3940572" y="8841847"/>
            <a:ext cx="1000728" cy="803175"/>
          </a:xfrm>
          <a:prstGeom prst="rect">
            <a:avLst/>
          </a:prstGeom>
          <a:ln w="25400">
            <a:miter lim="400000"/>
          </a:ln>
          <a:effectLst>
            <a:outerShdw blurRad="25400" dir="54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9181" tIns="29181" rIns="29181" bIns="29181">
            <a:spAutoFit/>
          </a:bodyPr>
          <a:lstStyle>
            <a:lvl1pPr algn="ctr" defTabSz="802276">
              <a:lnSpc>
                <a:spcPct val="150000"/>
              </a:lnSpc>
              <a:defRPr spc="72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存储</a:t>
            </a:r>
            <a:endParaRPr dirty="0"/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EE381610-EE0A-AC3B-E05A-7ADD5ED6F888}"/>
              </a:ext>
            </a:extLst>
          </p:cNvPr>
          <p:cNvSpPr txBox="1"/>
          <p:nvPr/>
        </p:nvSpPr>
        <p:spPr>
          <a:xfrm>
            <a:off x="11787032" y="8841846"/>
            <a:ext cx="1000728" cy="803175"/>
          </a:xfrm>
          <a:prstGeom prst="rect">
            <a:avLst/>
          </a:prstGeom>
          <a:ln w="25400">
            <a:miter lim="400000"/>
          </a:ln>
          <a:effectLst>
            <a:outerShdw blurRad="25400" dir="54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9181" tIns="29181" rIns="29181" bIns="29181">
            <a:spAutoFit/>
          </a:bodyPr>
          <a:lstStyle>
            <a:lvl1pPr algn="ctr" defTabSz="802276">
              <a:lnSpc>
                <a:spcPct val="150000"/>
              </a:lnSpc>
              <a:defRPr spc="72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日志</a:t>
            </a:r>
            <a:endParaRPr dirty="0"/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7D550233-4969-06E2-C183-0CA19259CA5B}"/>
              </a:ext>
            </a:extLst>
          </p:cNvPr>
          <p:cNvSpPr txBox="1"/>
          <p:nvPr/>
        </p:nvSpPr>
        <p:spPr>
          <a:xfrm>
            <a:off x="19643909" y="8841845"/>
            <a:ext cx="1471626" cy="803175"/>
          </a:xfrm>
          <a:prstGeom prst="rect">
            <a:avLst/>
          </a:prstGeom>
          <a:ln w="25400">
            <a:miter lim="400000"/>
          </a:ln>
          <a:effectLst>
            <a:outerShdw blurRad="25400" dir="54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9181" tIns="29181" rIns="29181" bIns="29181">
            <a:spAutoFit/>
          </a:bodyPr>
          <a:lstStyle>
            <a:lvl1pPr algn="ctr" defTabSz="802276">
              <a:lnSpc>
                <a:spcPct val="150000"/>
              </a:lnSpc>
              <a:defRPr spc="72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业务线</a:t>
            </a:r>
            <a:endParaRPr dirty="0"/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D4F41F8A-A83B-F150-B5B0-D59FE83A34B7}"/>
              </a:ext>
            </a:extLst>
          </p:cNvPr>
          <p:cNvSpPr txBox="1"/>
          <p:nvPr/>
        </p:nvSpPr>
        <p:spPr>
          <a:xfrm>
            <a:off x="17645267" y="5612620"/>
            <a:ext cx="887300" cy="2105646"/>
          </a:xfrm>
          <a:prstGeom prst="rect">
            <a:avLst/>
          </a:prstGeom>
          <a:ln w="25400">
            <a:miter lim="400000"/>
          </a:ln>
          <a:effectLst>
            <a:outerShdw blurRad="25400" dir="54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9181" tIns="29181" rIns="29181" bIns="29181">
            <a:spAutoFit/>
          </a:bodyPr>
          <a:lstStyle>
            <a:lvl1pPr algn="ctr" defTabSz="802276">
              <a:lnSpc>
                <a:spcPct val="150000"/>
              </a:lnSpc>
              <a:defRPr spc="72">
                <a:solidFill>
                  <a:srgbClr val="FFFFFF"/>
                </a:solidFill>
              </a:defRPr>
            </a:lvl1pPr>
          </a:lstStyle>
          <a:p>
            <a:r>
              <a:rPr lang="en-US" altLang="zh-CN" sz="9900" dirty="0"/>
              <a:t>X</a:t>
            </a:r>
            <a:endParaRPr sz="99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56F2F0-6351-F57E-DDEC-00444E0FB2A8}"/>
              </a:ext>
            </a:extLst>
          </p:cNvPr>
          <p:cNvSpPr txBox="1"/>
          <p:nvPr/>
        </p:nvSpPr>
        <p:spPr>
          <a:xfrm>
            <a:off x="22367188" y="7439766"/>
            <a:ext cx="58997" cy="803175"/>
          </a:xfrm>
          <a:prstGeom prst="rect">
            <a:avLst/>
          </a:prstGeom>
          <a:ln w="25400">
            <a:miter lim="400000"/>
          </a:ln>
          <a:effectLst>
            <a:outerShdw blurRad="25400" dir="54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9181" tIns="29181" rIns="29181" bIns="29181">
            <a:spAutoFit/>
          </a:bodyPr>
          <a:lstStyle>
            <a:lvl1pPr algn="ctr" defTabSz="802276">
              <a:lnSpc>
                <a:spcPct val="150000"/>
              </a:lnSpc>
              <a:defRPr spc="72"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sp>
        <p:nvSpPr>
          <p:cNvPr id="12" name="168%">
            <a:extLst>
              <a:ext uri="{FF2B5EF4-FFF2-40B4-BE49-F238E27FC236}">
                <a16:creationId xmlns:a16="http://schemas.microsoft.com/office/drawing/2014/main" id="{11F14D0F-FD64-64A8-19D6-2E2BD23CCE62}"/>
              </a:ext>
            </a:extLst>
          </p:cNvPr>
          <p:cNvSpPr txBox="1"/>
          <p:nvPr/>
        </p:nvSpPr>
        <p:spPr>
          <a:xfrm>
            <a:off x="-760919" y="4903141"/>
            <a:ext cx="3263655" cy="3983083"/>
          </a:xfrm>
          <a:prstGeom prst="rect">
            <a:avLst/>
          </a:prstGeom>
          <a:ln w="25400">
            <a:miter lim="400000"/>
          </a:ln>
          <a:effectLst>
            <a:outerShdw blurRad="241300" dist="25400" dir="54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9181" tIns="29181" rIns="29181" bIns="29181" anchor="ctr">
            <a:spAutoFit/>
          </a:bodyPr>
          <a:lstStyle/>
          <a:p>
            <a:pPr algn="ctr" defTabSz="802276">
              <a:defRPr sz="25500" spc="-510">
                <a:gradFill flip="none" rotWithShape="1">
                  <a:gsLst>
                    <a:gs pos="0">
                      <a:srgbClr val="FFFFFF"/>
                    </a:gs>
                    <a:gs pos="59503">
                      <a:srgbClr val="7FBAFF"/>
                    </a:gs>
                    <a:gs pos="79992">
                      <a:srgbClr val="0076FF"/>
                    </a:gs>
                  </a:gsLst>
                  <a:lin ang="0" scaled="0"/>
                </a:gradFill>
                <a:latin typeface="FZLanTingHeiS-DB-GB"/>
                <a:ea typeface="FZLanTingHeiS-DB-GB"/>
                <a:cs typeface="FZLanTingHeiS-DB-GB"/>
                <a:sym typeface="FZLanTingHeiS-DB-GB"/>
              </a:defRPr>
            </a:pPr>
            <a:r>
              <a:rPr lang="zh-CN" altLang="en-US" dirty="0"/>
              <a:t>（</a:t>
            </a:r>
            <a:endParaRPr sz="7900" spc="-158" dirty="0"/>
          </a:p>
        </p:txBody>
      </p:sp>
      <p:sp>
        <p:nvSpPr>
          <p:cNvPr id="13" name="168%">
            <a:extLst>
              <a:ext uri="{FF2B5EF4-FFF2-40B4-BE49-F238E27FC236}">
                <a16:creationId xmlns:a16="http://schemas.microsoft.com/office/drawing/2014/main" id="{3F31704B-E8A1-223C-A51C-00A9B009E5F9}"/>
              </a:ext>
            </a:extLst>
          </p:cNvPr>
          <p:cNvSpPr txBox="1"/>
          <p:nvPr/>
        </p:nvSpPr>
        <p:spPr>
          <a:xfrm>
            <a:off x="15465720" y="4874153"/>
            <a:ext cx="2277682" cy="3983083"/>
          </a:xfrm>
          <a:prstGeom prst="rect">
            <a:avLst/>
          </a:prstGeom>
          <a:ln w="25400">
            <a:miter lim="400000"/>
          </a:ln>
          <a:effectLst>
            <a:outerShdw blurRad="241300" dist="25400" dir="54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9181" tIns="29181" rIns="29181" bIns="29181" anchor="ctr">
            <a:spAutoFit/>
          </a:bodyPr>
          <a:lstStyle/>
          <a:p>
            <a:pPr algn="ctr" defTabSz="802276">
              <a:defRPr sz="25500" spc="-510">
                <a:gradFill flip="none" rotWithShape="1">
                  <a:gsLst>
                    <a:gs pos="0">
                      <a:srgbClr val="FFFFFF"/>
                    </a:gs>
                    <a:gs pos="59503">
                      <a:srgbClr val="7FBAFF"/>
                    </a:gs>
                    <a:gs pos="79992">
                      <a:srgbClr val="0076FF"/>
                    </a:gs>
                  </a:gsLst>
                  <a:lin ang="0" scaled="0"/>
                </a:gradFill>
                <a:latin typeface="FZLanTingHeiS-DB-GB"/>
                <a:ea typeface="FZLanTingHeiS-DB-GB"/>
                <a:cs typeface="FZLanTingHeiS-DB-GB"/>
                <a:sym typeface="FZLanTingHeiS-DB-GB"/>
              </a:defRPr>
            </a:pPr>
            <a:r>
              <a:rPr lang="zh-CN" altLang="en-US" dirty="0"/>
              <a:t>）</a:t>
            </a:r>
            <a:endParaRPr sz="7900" spc="-158" dirty="0"/>
          </a:p>
        </p:txBody>
      </p:sp>
    </p:spTree>
    <p:extLst>
      <p:ext uri="{BB962C8B-B14F-4D97-AF65-F5344CB8AC3E}">
        <p14:creationId xmlns:p14="http://schemas.microsoft.com/office/powerpoint/2010/main" val="290398503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44198-83B2-CFD8-29AE-95C35A3B7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矩形">
            <a:extLst>
              <a:ext uri="{FF2B5EF4-FFF2-40B4-BE49-F238E27FC236}">
                <a16:creationId xmlns:a16="http://schemas.microsoft.com/office/drawing/2014/main" id="{CAC98B88-99F3-AA1B-D1F4-AF9F9102D236}"/>
              </a:ext>
            </a:extLst>
          </p:cNvPr>
          <p:cNvSpPr/>
          <p:nvPr/>
        </p:nvSpPr>
        <p:spPr>
          <a:xfrm>
            <a:off x="1014572" y="2859272"/>
            <a:ext cx="22377401" cy="3813709"/>
          </a:xfrm>
          <a:prstGeom prst="rect">
            <a:avLst/>
          </a:prstGeom>
          <a:solidFill>
            <a:srgbClr val="01064D">
              <a:alpha val="60000"/>
            </a:srgbClr>
          </a:solidFill>
          <a:ln w="25400">
            <a:solidFill>
              <a:srgbClr val="1732DC"/>
            </a:solidFill>
            <a:miter lim="400000"/>
          </a:ln>
        </p:spPr>
        <p:txBody>
          <a:bodyPr lIns="21249" tIns="21249" rIns="21249" bIns="21249" anchor="ctr"/>
          <a:lstStyle/>
          <a:p>
            <a:pPr algn="ctr" defTabSz="825500"/>
            <a:endParaRPr/>
          </a:p>
        </p:txBody>
      </p:sp>
      <p:sp>
        <p:nvSpPr>
          <p:cNvPr id="295" name="矩形">
            <a:extLst>
              <a:ext uri="{FF2B5EF4-FFF2-40B4-BE49-F238E27FC236}">
                <a16:creationId xmlns:a16="http://schemas.microsoft.com/office/drawing/2014/main" id="{17115A90-9823-8574-AA2E-3CE1EA367593}"/>
              </a:ext>
            </a:extLst>
          </p:cNvPr>
          <p:cNvSpPr/>
          <p:nvPr/>
        </p:nvSpPr>
        <p:spPr>
          <a:xfrm flipH="1">
            <a:off x="1014572" y="2847319"/>
            <a:ext cx="22377401" cy="1148682"/>
          </a:xfrm>
          <a:prstGeom prst="rect">
            <a:avLst/>
          </a:prstGeom>
          <a:solidFill>
            <a:srgbClr val="1732DC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/>
          </a:p>
        </p:txBody>
      </p:sp>
      <p:sp>
        <p:nvSpPr>
          <p:cNvPr id="296" name="矩形">
            <a:extLst>
              <a:ext uri="{FF2B5EF4-FFF2-40B4-BE49-F238E27FC236}">
                <a16:creationId xmlns:a16="http://schemas.microsoft.com/office/drawing/2014/main" id="{514918AC-EEAC-2978-CD19-5F9F74109BCE}"/>
              </a:ext>
            </a:extLst>
          </p:cNvPr>
          <p:cNvSpPr/>
          <p:nvPr/>
        </p:nvSpPr>
        <p:spPr>
          <a:xfrm>
            <a:off x="12596642" y="7483150"/>
            <a:ext cx="10795001" cy="3733757"/>
          </a:xfrm>
          <a:prstGeom prst="rect">
            <a:avLst/>
          </a:prstGeom>
          <a:solidFill>
            <a:srgbClr val="01064D">
              <a:alpha val="60000"/>
            </a:srgbClr>
          </a:solidFill>
          <a:ln w="25400">
            <a:solidFill>
              <a:srgbClr val="059FFF"/>
            </a:solidFill>
            <a:miter lim="400000"/>
          </a:ln>
        </p:spPr>
        <p:txBody>
          <a:bodyPr lIns="21249" tIns="21249" rIns="21249" bIns="21249" anchor="ctr"/>
          <a:lstStyle/>
          <a:p>
            <a:pPr algn="ctr" defTabSz="825500"/>
            <a:endParaRPr/>
          </a:p>
        </p:txBody>
      </p:sp>
      <p:sp>
        <p:nvSpPr>
          <p:cNvPr id="297" name="矩形">
            <a:extLst>
              <a:ext uri="{FF2B5EF4-FFF2-40B4-BE49-F238E27FC236}">
                <a16:creationId xmlns:a16="http://schemas.microsoft.com/office/drawing/2014/main" id="{7AF18211-02FE-35C2-4ED0-37E01855CE6C}"/>
              </a:ext>
            </a:extLst>
          </p:cNvPr>
          <p:cNvSpPr/>
          <p:nvPr/>
        </p:nvSpPr>
        <p:spPr>
          <a:xfrm flipH="1">
            <a:off x="12596642" y="7470450"/>
            <a:ext cx="10795001" cy="1148683"/>
          </a:xfrm>
          <a:prstGeom prst="rect">
            <a:avLst/>
          </a:prstGeom>
          <a:solidFill>
            <a:srgbClr val="059FF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/>
          </a:p>
        </p:txBody>
      </p:sp>
      <p:sp>
        <p:nvSpPr>
          <p:cNvPr id="298" name="矩形">
            <a:extLst>
              <a:ext uri="{FF2B5EF4-FFF2-40B4-BE49-F238E27FC236}">
                <a16:creationId xmlns:a16="http://schemas.microsoft.com/office/drawing/2014/main" id="{8F286974-4AB0-E723-6380-5C7248E1695E}"/>
              </a:ext>
            </a:extLst>
          </p:cNvPr>
          <p:cNvSpPr/>
          <p:nvPr/>
        </p:nvSpPr>
        <p:spPr>
          <a:xfrm>
            <a:off x="1016752" y="7483150"/>
            <a:ext cx="10795001" cy="3733757"/>
          </a:xfrm>
          <a:prstGeom prst="rect">
            <a:avLst/>
          </a:prstGeom>
          <a:solidFill>
            <a:srgbClr val="01064D">
              <a:alpha val="60000"/>
            </a:srgbClr>
          </a:solidFill>
          <a:ln w="25400">
            <a:solidFill>
              <a:srgbClr val="969696"/>
            </a:solidFill>
            <a:miter lim="400000"/>
          </a:ln>
        </p:spPr>
        <p:txBody>
          <a:bodyPr lIns="21249" tIns="21249" rIns="21249" bIns="21249" anchor="ctr"/>
          <a:lstStyle/>
          <a:p>
            <a:pPr algn="ctr" defTabSz="825500"/>
            <a:endParaRPr/>
          </a:p>
        </p:txBody>
      </p:sp>
      <p:sp>
        <p:nvSpPr>
          <p:cNvPr id="299" name="矩形">
            <a:extLst>
              <a:ext uri="{FF2B5EF4-FFF2-40B4-BE49-F238E27FC236}">
                <a16:creationId xmlns:a16="http://schemas.microsoft.com/office/drawing/2014/main" id="{13EEDA73-6854-659D-2B94-37694F3238C9}"/>
              </a:ext>
            </a:extLst>
          </p:cNvPr>
          <p:cNvSpPr/>
          <p:nvPr/>
        </p:nvSpPr>
        <p:spPr>
          <a:xfrm flipH="1">
            <a:off x="1016752" y="7470450"/>
            <a:ext cx="10795001" cy="1148683"/>
          </a:xfrm>
          <a:prstGeom prst="rect">
            <a:avLst/>
          </a:prstGeom>
          <a:solidFill>
            <a:srgbClr val="8D8D8D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/>
          </a:p>
        </p:txBody>
      </p:sp>
      <p:sp>
        <p:nvSpPr>
          <p:cNvPr id="300" name="矩形">
            <a:extLst>
              <a:ext uri="{FF2B5EF4-FFF2-40B4-BE49-F238E27FC236}">
                <a16:creationId xmlns:a16="http://schemas.microsoft.com/office/drawing/2014/main" id="{A4C9C5A2-287E-B761-E5D0-49F65C55516A}"/>
              </a:ext>
            </a:extLst>
          </p:cNvPr>
          <p:cNvSpPr/>
          <p:nvPr/>
        </p:nvSpPr>
        <p:spPr>
          <a:xfrm>
            <a:off x="12793864" y="8832580"/>
            <a:ext cx="5150277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/>
          </a:p>
        </p:txBody>
      </p:sp>
      <p:sp>
        <p:nvSpPr>
          <p:cNvPr id="301" name="矩形">
            <a:extLst>
              <a:ext uri="{FF2B5EF4-FFF2-40B4-BE49-F238E27FC236}">
                <a16:creationId xmlns:a16="http://schemas.microsoft.com/office/drawing/2014/main" id="{8C7B05E6-CC73-3927-1970-7951BF552485}"/>
              </a:ext>
            </a:extLst>
          </p:cNvPr>
          <p:cNvSpPr/>
          <p:nvPr/>
        </p:nvSpPr>
        <p:spPr>
          <a:xfrm>
            <a:off x="18044145" y="8832580"/>
            <a:ext cx="5150276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/>
          </a:p>
        </p:txBody>
      </p:sp>
      <p:sp>
        <p:nvSpPr>
          <p:cNvPr id="302" name="文本框 75">
            <a:extLst>
              <a:ext uri="{FF2B5EF4-FFF2-40B4-BE49-F238E27FC236}">
                <a16:creationId xmlns:a16="http://schemas.microsoft.com/office/drawing/2014/main" id="{6CDBBCA2-0FD3-C784-17AB-A56976A85B14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112000" y="505059"/>
            <a:ext cx="10160000" cy="10464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数据源众多</a:t>
            </a:r>
            <a:r>
              <a:rPr dirty="0"/>
              <a:t>|  </a:t>
            </a:r>
            <a:r>
              <a:rPr lang="zh-CN" altLang="en-US" dirty="0"/>
              <a:t>数据源归一</a:t>
            </a:r>
            <a:endParaRPr dirty="0"/>
          </a:p>
        </p:txBody>
      </p:sp>
      <p:sp>
        <p:nvSpPr>
          <p:cNvPr id="303" name="矩形">
            <a:extLst>
              <a:ext uri="{FF2B5EF4-FFF2-40B4-BE49-F238E27FC236}">
                <a16:creationId xmlns:a16="http://schemas.microsoft.com/office/drawing/2014/main" id="{16040CF4-E478-772E-5F66-491189ECAB04}"/>
              </a:ext>
            </a:extLst>
          </p:cNvPr>
          <p:cNvSpPr/>
          <p:nvPr/>
        </p:nvSpPr>
        <p:spPr>
          <a:xfrm>
            <a:off x="1225834" y="4196749"/>
            <a:ext cx="5404379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/>
          </a:p>
        </p:txBody>
      </p:sp>
      <p:sp>
        <p:nvSpPr>
          <p:cNvPr id="304" name="矩形">
            <a:extLst>
              <a:ext uri="{FF2B5EF4-FFF2-40B4-BE49-F238E27FC236}">
                <a16:creationId xmlns:a16="http://schemas.microsoft.com/office/drawing/2014/main" id="{14C4E05A-53BA-DF7D-BDDC-247827E09F8E}"/>
              </a:ext>
            </a:extLst>
          </p:cNvPr>
          <p:cNvSpPr/>
          <p:nvPr/>
        </p:nvSpPr>
        <p:spPr>
          <a:xfrm>
            <a:off x="6735151" y="4196749"/>
            <a:ext cx="5404379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305" name="矩形">
            <a:extLst>
              <a:ext uri="{FF2B5EF4-FFF2-40B4-BE49-F238E27FC236}">
                <a16:creationId xmlns:a16="http://schemas.microsoft.com/office/drawing/2014/main" id="{1B33799E-C91B-D170-D1F7-9726B0199EE0}"/>
              </a:ext>
            </a:extLst>
          </p:cNvPr>
          <p:cNvSpPr/>
          <p:nvPr/>
        </p:nvSpPr>
        <p:spPr>
          <a:xfrm>
            <a:off x="12244471" y="4196749"/>
            <a:ext cx="5404379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306" name="矩形">
            <a:extLst>
              <a:ext uri="{FF2B5EF4-FFF2-40B4-BE49-F238E27FC236}">
                <a16:creationId xmlns:a16="http://schemas.microsoft.com/office/drawing/2014/main" id="{925251F3-EFCB-9020-1ECE-EA2CA187085C}"/>
              </a:ext>
            </a:extLst>
          </p:cNvPr>
          <p:cNvSpPr/>
          <p:nvPr/>
        </p:nvSpPr>
        <p:spPr>
          <a:xfrm>
            <a:off x="17753787" y="4196749"/>
            <a:ext cx="5404379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/>
          </a:p>
        </p:txBody>
      </p:sp>
      <p:sp>
        <p:nvSpPr>
          <p:cNvPr id="307" name="矩形">
            <a:extLst>
              <a:ext uri="{FF2B5EF4-FFF2-40B4-BE49-F238E27FC236}">
                <a16:creationId xmlns:a16="http://schemas.microsoft.com/office/drawing/2014/main" id="{5E2AC5D9-9527-10D5-7F76-77976F97F146}"/>
              </a:ext>
            </a:extLst>
          </p:cNvPr>
          <p:cNvSpPr/>
          <p:nvPr/>
        </p:nvSpPr>
        <p:spPr>
          <a:xfrm>
            <a:off x="1225170" y="5381595"/>
            <a:ext cx="3568155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/>
          </a:p>
        </p:txBody>
      </p:sp>
      <p:sp>
        <p:nvSpPr>
          <p:cNvPr id="308" name="矩形">
            <a:extLst>
              <a:ext uri="{FF2B5EF4-FFF2-40B4-BE49-F238E27FC236}">
                <a16:creationId xmlns:a16="http://schemas.microsoft.com/office/drawing/2014/main" id="{ECBF4045-7DE2-C486-BEA2-2E817F872635}"/>
              </a:ext>
            </a:extLst>
          </p:cNvPr>
          <p:cNvSpPr/>
          <p:nvPr/>
        </p:nvSpPr>
        <p:spPr>
          <a:xfrm>
            <a:off x="4898271" y="5381595"/>
            <a:ext cx="3568155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/>
          </a:p>
        </p:txBody>
      </p:sp>
      <p:sp>
        <p:nvSpPr>
          <p:cNvPr id="309" name="矩形">
            <a:extLst>
              <a:ext uri="{FF2B5EF4-FFF2-40B4-BE49-F238E27FC236}">
                <a16:creationId xmlns:a16="http://schemas.microsoft.com/office/drawing/2014/main" id="{FF7921A3-08E9-F08C-6591-045882564EA2}"/>
              </a:ext>
            </a:extLst>
          </p:cNvPr>
          <p:cNvSpPr/>
          <p:nvPr/>
        </p:nvSpPr>
        <p:spPr>
          <a:xfrm>
            <a:off x="8571371" y="5381595"/>
            <a:ext cx="3568156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/>
          </a:p>
        </p:txBody>
      </p:sp>
      <p:sp>
        <p:nvSpPr>
          <p:cNvPr id="310" name="矩形">
            <a:extLst>
              <a:ext uri="{FF2B5EF4-FFF2-40B4-BE49-F238E27FC236}">
                <a16:creationId xmlns:a16="http://schemas.microsoft.com/office/drawing/2014/main" id="{C7211CC7-DCF0-D660-C6F7-D0256CC6E3F7}"/>
              </a:ext>
            </a:extLst>
          </p:cNvPr>
          <p:cNvSpPr/>
          <p:nvPr/>
        </p:nvSpPr>
        <p:spPr>
          <a:xfrm>
            <a:off x="12244474" y="5381595"/>
            <a:ext cx="3568156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/>
          </a:p>
        </p:txBody>
      </p:sp>
      <p:sp>
        <p:nvSpPr>
          <p:cNvPr id="311" name="矩形">
            <a:extLst>
              <a:ext uri="{FF2B5EF4-FFF2-40B4-BE49-F238E27FC236}">
                <a16:creationId xmlns:a16="http://schemas.microsoft.com/office/drawing/2014/main" id="{B7F99744-5A06-C150-EFAC-659A8BEF31EC}"/>
              </a:ext>
            </a:extLst>
          </p:cNvPr>
          <p:cNvSpPr/>
          <p:nvPr/>
        </p:nvSpPr>
        <p:spPr>
          <a:xfrm>
            <a:off x="15917574" y="5381595"/>
            <a:ext cx="3568155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312" name="矩形">
            <a:extLst>
              <a:ext uri="{FF2B5EF4-FFF2-40B4-BE49-F238E27FC236}">
                <a16:creationId xmlns:a16="http://schemas.microsoft.com/office/drawing/2014/main" id="{5B794FCB-E9AE-232D-FE56-F12A428BC818}"/>
              </a:ext>
            </a:extLst>
          </p:cNvPr>
          <p:cNvSpPr/>
          <p:nvPr/>
        </p:nvSpPr>
        <p:spPr>
          <a:xfrm>
            <a:off x="19590675" y="5381595"/>
            <a:ext cx="3568156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/>
          </a:p>
        </p:txBody>
      </p:sp>
      <p:sp>
        <p:nvSpPr>
          <p:cNvPr id="313" name="示意文字">
            <a:extLst>
              <a:ext uri="{FF2B5EF4-FFF2-40B4-BE49-F238E27FC236}">
                <a16:creationId xmlns:a16="http://schemas.microsoft.com/office/drawing/2014/main" id="{94F92EF1-15E3-AB5B-5E97-FDE690DA1FCF}"/>
              </a:ext>
            </a:extLst>
          </p:cNvPr>
          <p:cNvSpPr txBox="1"/>
          <p:nvPr/>
        </p:nvSpPr>
        <p:spPr>
          <a:xfrm>
            <a:off x="2400818" y="4484365"/>
            <a:ext cx="2671750" cy="43426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 err="1"/>
              <a:t>splunk</a:t>
            </a:r>
            <a:endParaRPr dirty="0"/>
          </a:p>
        </p:txBody>
      </p:sp>
      <p:sp>
        <p:nvSpPr>
          <p:cNvPr id="314" name="示意文字">
            <a:extLst>
              <a:ext uri="{FF2B5EF4-FFF2-40B4-BE49-F238E27FC236}">
                <a16:creationId xmlns:a16="http://schemas.microsoft.com/office/drawing/2014/main" id="{33E75F80-7E1E-0576-594A-B153B5B1D018}"/>
              </a:ext>
            </a:extLst>
          </p:cNvPr>
          <p:cNvSpPr txBox="1"/>
          <p:nvPr/>
        </p:nvSpPr>
        <p:spPr>
          <a:xfrm>
            <a:off x="7482930" y="4484365"/>
            <a:ext cx="3655644" cy="43426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 err="1"/>
              <a:t>elasticsearch</a:t>
            </a:r>
            <a:endParaRPr dirty="0"/>
          </a:p>
        </p:txBody>
      </p:sp>
      <p:sp>
        <p:nvSpPr>
          <p:cNvPr id="315" name="示意文字">
            <a:extLst>
              <a:ext uri="{FF2B5EF4-FFF2-40B4-BE49-F238E27FC236}">
                <a16:creationId xmlns:a16="http://schemas.microsoft.com/office/drawing/2014/main" id="{E69A473B-A5BB-3694-3F57-2EC169DD0E4A}"/>
              </a:ext>
            </a:extLst>
          </p:cNvPr>
          <p:cNvSpPr txBox="1"/>
          <p:nvPr/>
        </p:nvSpPr>
        <p:spPr>
          <a:xfrm>
            <a:off x="9072917" y="5683039"/>
            <a:ext cx="2671750" cy="43426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altLang="zh-CN" dirty="0" err="1"/>
              <a:t>mysql</a:t>
            </a:r>
            <a:endParaRPr dirty="0"/>
          </a:p>
        </p:txBody>
      </p:sp>
      <p:sp>
        <p:nvSpPr>
          <p:cNvPr id="316" name="示意文字">
            <a:extLst>
              <a:ext uri="{FF2B5EF4-FFF2-40B4-BE49-F238E27FC236}">
                <a16:creationId xmlns:a16="http://schemas.microsoft.com/office/drawing/2014/main" id="{E9003B4F-6B40-9916-6944-DD6578D4646F}"/>
              </a:ext>
            </a:extLst>
          </p:cNvPr>
          <p:cNvSpPr txBox="1"/>
          <p:nvPr/>
        </p:nvSpPr>
        <p:spPr>
          <a:xfrm>
            <a:off x="5445200" y="5683039"/>
            <a:ext cx="2524915" cy="43426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 err="1"/>
              <a:t>api</a:t>
            </a:r>
            <a:endParaRPr dirty="0"/>
          </a:p>
        </p:txBody>
      </p:sp>
      <p:sp>
        <p:nvSpPr>
          <p:cNvPr id="317" name="示意文字">
            <a:extLst>
              <a:ext uri="{FF2B5EF4-FFF2-40B4-BE49-F238E27FC236}">
                <a16:creationId xmlns:a16="http://schemas.microsoft.com/office/drawing/2014/main" id="{AE5BFE20-6A01-AC4F-CABF-9446D041078D}"/>
              </a:ext>
            </a:extLst>
          </p:cNvPr>
          <p:cNvSpPr txBox="1"/>
          <p:nvPr/>
        </p:nvSpPr>
        <p:spPr>
          <a:xfrm>
            <a:off x="1727280" y="5683039"/>
            <a:ext cx="2705214" cy="43426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 err="1"/>
              <a:t>afs</a:t>
            </a:r>
            <a:endParaRPr dirty="0"/>
          </a:p>
        </p:txBody>
      </p:sp>
      <p:sp>
        <p:nvSpPr>
          <p:cNvPr id="318" name="标题主题内容">
            <a:extLst>
              <a:ext uri="{FF2B5EF4-FFF2-40B4-BE49-F238E27FC236}">
                <a16:creationId xmlns:a16="http://schemas.microsoft.com/office/drawing/2014/main" id="{17D1DAFB-7D2E-33A3-708D-F9690446D428}"/>
              </a:ext>
            </a:extLst>
          </p:cNvPr>
          <p:cNvSpPr txBox="1"/>
          <p:nvPr/>
        </p:nvSpPr>
        <p:spPr>
          <a:xfrm>
            <a:off x="9598855" y="3047376"/>
            <a:ext cx="5186289" cy="766156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dirty="0"/>
              <a:t>原始数据</a:t>
            </a:r>
            <a:endParaRPr dirty="0"/>
          </a:p>
        </p:txBody>
      </p:sp>
      <p:sp>
        <p:nvSpPr>
          <p:cNvPr id="319" name="示意文字">
            <a:extLst>
              <a:ext uri="{FF2B5EF4-FFF2-40B4-BE49-F238E27FC236}">
                <a16:creationId xmlns:a16="http://schemas.microsoft.com/office/drawing/2014/main" id="{934D13D5-EAA5-3354-7417-032B65B3BE54}"/>
              </a:ext>
            </a:extLst>
          </p:cNvPr>
          <p:cNvSpPr txBox="1"/>
          <p:nvPr/>
        </p:nvSpPr>
        <p:spPr>
          <a:xfrm>
            <a:off x="13409961" y="4484365"/>
            <a:ext cx="2671750" cy="43426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 err="1"/>
              <a:t>clickhouse</a:t>
            </a:r>
            <a:endParaRPr dirty="0"/>
          </a:p>
        </p:txBody>
      </p:sp>
      <p:sp>
        <p:nvSpPr>
          <p:cNvPr id="320" name="示意文字">
            <a:extLst>
              <a:ext uri="{FF2B5EF4-FFF2-40B4-BE49-F238E27FC236}">
                <a16:creationId xmlns:a16="http://schemas.microsoft.com/office/drawing/2014/main" id="{B6A30B93-E0DA-26AD-B989-FBA976CE6681}"/>
              </a:ext>
            </a:extLst>
          </p:cNvPr>
          <p:cNvSpPr txBox="1"/>
          <p:nvPr/>
        </p:nvSpPr>
        <p:spPr>
          <a:xfrm>
            <a:off x="18353096" y="4484365"/>
            <a:ext cx="3655644" cy="43426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 err="1"/>
              <a:t>hadoop</a:t>
            </a:r>
            <a:endParaRPr dirty="0"/>
          </a:p>
        </p:txBody>
      </p:sp>
      <p:sp>
        <p:nvSpPr>
          <p:cNvPr id="321" name="示意文字">
            <a:extLst>
              <a:ext uri="{FF2B5EF4-FFF2-40B4-BE49-F238E27FC236}">
                <a16:creationId xmlns:a16="http://schemas.microsoft.com/office/drawing/2014/main" id="{8EC1D862-D92D-BE81-191E-15CD56DC4973}"/>
              </a:ext>
            </a:extLst>
          </p:cNvPr>
          <p:cNvSpPr txBox="1"/>
          <p:nvPr/>
        </p:nvSpPr>
        <p:spPr>
          <a:xfrm>
            <a:off x="16655485" y="5683039"/>
            <a:ext cx="2524915" cy="43426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file</a:t>
            </a:r>
            <a:endParaRPr dirty="0"/>
          </a:p>
        </p:txBody>
      </p:sp>
      <p:sp>
        <p:nvSpPr>
          <p:cNvPr id="322" name="示意文字">
            <a:extLst>
              <a:ext uri="{FF2B5EF4-FFF2-40B4-BE49-F238E27FC236}">
                <a16:creationId xmlns:a16="http://schemas.microsoft.com/office/drawing/2014/main" id="{85E66890-796B-1216-7ACF-79E21D7AAB9D}"/>
              </a:ext>
            </a:extLst>
          </p:cNvPr>
          <p:cNvSpPr txBox="1"/>
          <p:nvPr/>
        </p:nvSpPr>
        <p:spPr>
          <a:xfrm>
            <a:off x="12847469" y="5683039"/>
            <a:ext cx="2705214" cy="43426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altLang="zh-CN" dirty="0" err="1"/>
              <a:t>pg</a:t>
            </a:r>
            <a:endParaRPr dirty="0"/>
          </a:p>
        </p:txBody>
      </p:sp>
      <p:sp>
        <p:nvSpPr>
          <p:cNvPr id="323" name="矩形">
            <a:extLst>
              <a:ext uri="{FF2B5EF4-FFF2-40B4-BE49-F238E27FC236}">
                <a16:creationId xmlns:a16="http://schemas.microsoft.com/office/drawing/2014/main" id="{53D56892-1B0A-2B78-B7E4-A57DA9289253}"/>
              </a:ext>
            </a:extLst>
          </p:cNvPr>
          <p:cNvSpPr/>
          <p:nvPr/>
        </p:nvSpPr>
        <p:spPr>
          <a:xfrm>
            <a:off x="1213974" y="9969992"/>
            <a:ext cx="3400183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/>
          </a:p>
        </p:txBody>
      </p:sp>
      <p:sp>
        <p:nvSpPr>
          <p:cNvPr id="324" name="矩形">
            <a:extLst>
              <a:ext uri="{FF2B5EF4-FFF2-40B4-BE49-F238E27FC236}">
                <a16:creationId xmlns:a16="http://schemas.microsoft.com/office/drawing/2014/main" id="{C665ACB5-5E95-8FE1-FE23-9645DE102E34}"/>
              </a:ext>
            </a:extLst>
          </p:cNvPr>
          <p:cNvSpPr/>
          <p:nvPr/>
        </p:nvSpPr>
        <p:spPr>
          <a:xfrm>
            <a:off x="4714163" y="9969992"/>
            <a:ext cx="3400182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/>
          </a:p>
        </p:txBody>
      </p:sp>
      <p:sp>
        <p:nvSpPr>
          <p:cNvPr id="325" name="矩形">
            <a:extLst>
              <a:ext uri="{FF2B5EF4-FFF2-40B4-BE49-F238E27FC236}">
                <a16:creationId xmlns:a16="http://schemas.microsoft.com/office/drawing/2014/main" id="{F14B02AB-6918-AFCF-276E-927B351AFA8B}"/>
              </a:ext>
            </a:extLst>
          </p:cNvPr>
          <p:cNvSpPr/>
          <p:nvPr/>
        </p:nvSpPr>
        <p:spPr>
          <a:xfrm>
            <a:off x="8214349" y="9969992"/>
            <a:ext cx="3400183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/>
          </a:p>
        </p:txBody>
      </p:sp>
      <p:sp>
        <p:nvSpPr>
          <p:cNvPr id="326" name="矩形">
            <a:extLst>
              <a:ext uri="{FF2B5EF4-FFF2-40B4-BE49-F238E27FC236}">
                <a16:creationId xmlns:a16="http://schemas.microsoft.com/office/drawing/2014/main" id="{F184E9FE-62C2-6513-DFEA-7B5532626441}"/>
              </a:ext>
            </a:extLst>
          </p:cNvPr>
          <p:cNvSpPr/>
          <p:nvPr/>
        </p:nvSpPr>
        <p:spPr>
          <a:xfrm>
            <a:off x="1213974" y="8832580"/>
            <a:ext cx="5150277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327" name="矩形">
            <a:extLst>
              <a:ext uri="{FF2B5EF4-FFF2-40B4-BE49-F238E27FC236}">
                <a16:creationId xmlns:a16="http://schemas.microsoft.com/office/drawing/2014/main" id="{BBEDF0DB-C2A2-E085-DE1E-D5AB074C5C00}"/>
              </a:ext>
            </a:extLst>
          </p:cNvPr>
          <p:cNvSpPr/>
          <p:nvPr/>
        </p:nvSpPr>
        <p:spPr>
          <a:xfrm>
            <a:off x="6464255" y="8832580"/>
            <a:ext cx="5150277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328" name="示意文字">
            <a:extLst>
              <a:ext uri="{FF2B5EF4-FFF2-40B4-BE49-F238E27FC236}">
                <a16:creationId xmlns:a16="http://schemas.microsoft.com/office/drawing/2014/main" id="{86AFDF1B-4CBF-8CBD-2DF6-093F1287068D}"/>
              </a:ext>
            </a:extLst>
          </p:cNvPr>
          <p:cNvSpPr txBox="1"/>
          <p:nvPr/>
        </p:nvSpPr>
        <p:spPr>
          <a:xfrm>
            <a:off x="2400818" y="9120196"/>
            <a:ext cx="2671750" cy="43426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标准</a:t>
            </a:r>
            <a:r>
              <a:rPr lang="en-US" altLang="zh-CN" dirty="0"/>
              <a:t>API/</a:t>
            </a:r>
            <a:r>
              <a:rPr lang="en-US" altLang="zh-CN" dirty="0" err="1"/>
              <a:t>json</a:t>
            </a:r>
            <a:endParaRPr dirty="0"/>
          </a:p>
        </p:txBody>
      </p:sp>
      <p:sp>
        <p:nvSpPr>
          <p:cNvPr id="329" name="示意文字">
            <a:extLst>
              <a:ext uri="{FF2B5EF4-FFF2-40B4-BE49-F238E27FC236}">
                <a16:creationId xmlns:a16="http://schemas.microsoft.com/office/drawing/2014/main" id="{787EA1CC-7290-8EDE-2EFB-035DC04D4340}"/>
              </a:ext>
            </a:extLst>
          </p:cNvPr>
          <p:cNvSpPr txBox="1"/>
          <p:nvPr/>
        </p:nvSpPr>
        <p:spPr>
          <a:xfrm>
            <a:off x="7191350" y="9120196"/>
            <a:ext cx="3655643" cy="43426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数据缓存</a:t>
            </a:r>
            <a:endParaRPr dirty="0"/>
          </a:p>
        </p:txBody>
      </p:sp>
      <p:sp>
        <p:nvSpPr>
          <p:cNvPr id="330" name="示意文字">
            <a:extLst>
              <a:ext uri="{FF2B5EF4-FFF2-40B4-BE49-F238E27FC236}">
                <a16:creationId xmlns:a16="http://schemas.microsoft.com/office/drawing/2014/main" id="{B4D74AEB-44E6-F5AE-7EE2-A9DD5F1E8E19}"/>
              </a:ext>
            </a:extLst>
          </p:cNvPr>
          <p:cNvSpPr txBox="1"/>
          <p:nvPr/>
        </p:nvSpPr>
        <p:spPr>
          <a:xfrm>
            <a:off x="8558390" y="10271436"/>
            <a:ext cx="2671749" cy="43426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机器人</a:t>
            </a:r>
            <a:endParaRPr dirty="0"/>
          </a:p>
        </p:txBody>
      </p:sp>
      <p:sp>
        <p:nvSpPr>
          <p:cNvPr id="331" name="示意文字">
            <a:extLst>
              <a:ext uri="{FF2B5EF4-FFF2-40B4-BE49-F238E27FC236}">
                <a16:creationId xmlns:a16="http://schemas.microsoft.com/office/drawing/2014/main" id="{FF8D7B8A-3000-A1E1-EE70-D39E19F7289B}"/>
              </a:ext>
            </a:extLst>
          </p:cNvPr>
          <p:cNvSpPr txBox="1"/>
          <p:nvPr/>
        </p:nvSpPr>
        <p:spPr>
          <a:xfrm>
            <a:off x="5151796" y="10271436"/>
            <a:ext cx="2524915" cy="43426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联动组件</a:t>
            </a:r>
            <a:endParaRPr dirty="0"/>
          </a:p>
        </p:txBody>
      </p:sp>
      <p:sp>
        <p:nvSpPr>
          <p:cNvPr id="332" name="示意文字">
            <a:extLst>
              <a:ext uri="{FF2B5EF4-FFF2-40B4-BE49-F238E27FC236}">
                <a16:creationId xmlns:a16="http://schemas.microsoft.com/office/drawing/2014/main" id="{6E58427B-C473-3BB6-9B4A-8EC12C1EE88F}"/>
              </a:ext>
            </a:extLst>
          </p:cNvPr>
          <p:cNvSpPr txBox="1"/>
          <p:nvPr/>
        </p:nvSpPr>
        <p:spPr>
          <a:xfrm>
            <a:off x="1727280" y="10271436"/>
            <a:ext cx="2705214" cy="43426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巡检</a:t>
            </a:r>
            <a:endParaRPr dirty="0"/>
          </a:p>
        </p:txBody>
      </p:sp>
      <p:sp>
        <p:nvSpPr>
          <p:cNvPr id="333" name="标题主题内容">
            <a:extLst>
              <a:ext uri="{FF2B5EF4-FFF2-40B4-BE49-F238E27FC236}">
                <a16:creationId xmlns:a16="http://schemas.microsoft.com/office/drawing/2014/main" id="{EBE51648-310D-9FD1-E9F9-E4C982288A57}"/>
              </a:ext>
            </a:extLst>
          </p:cNvPr>
          <p:cNvSpPr txBox="1"/>
          <p:nvPr/>
        </p:nvSpPr>
        <p:spPr>
          <a:xfrm>
            <a:off x="3690462" y="7664722"/>
            <a:ext cx="5186289" cy="766157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dirty="0"/>
              <a:t>解析标准化</a:t>
            </a:r>
            <a:endParaRPr dirty="0"/>
          </a:p>
        </p:txBody>
      </p:sp>
      <p:sp>
        <p:nvSpPr>
          <p:cNvPr id="334" name="矩形">
            <a:extLst>
              <a:ext uri="{FF2B5EF4-FFF2-40B4-BE49-F238E27FC236}">
                <a16:creationId xmlns:a16="http://schemas.microsoft.com/office/drawing/2014/main" id="{DAB1170C-9E8F-7F53-05FA-4145AFBE986F}"/>
              </a:ext>
            </a:extLst>
          </p:cNvPr>
          <p:cNvSpPr/>
          <p:nvPr/>
        </p:nvSpPr>
        <p:spPr>
          <a:xfrm>
            <a:off x="12793864" y="9969992"/>
            <a:ext cx="3400183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/>
          </a:p>
        </p:txBody>
      </p:sp>
      <p:sp>
        <p:nvSpPr>
          <p:cNvPr id="335" name="矩形">
            <a:extLst>
              <a:ext uri="{FF2B5EF4-FFF2-40B4-BE49-F238E27FC236}">
                <a16:creationId xmlns:a16="http://schemas.microsoft.com/office/drawing/2014/main" id="{2F32FBAF-BDB4-59ED-72A7-2238FEFD7B64}"/>
              </a:ext>
            </a:extLst>
          </p:cNvPr>
          <p:cNvSpPr/>
          <p:nvPr/>
        </p:nvSpPr>
        <p:spPr>
          <a:xfrm>
            <a:off x="16294053" y="9969992"/>
            <a:ext cx="3400183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336" name="矩形">
            <a:extLst>
              <a:ext uri="{FF2B5EF4-FFF2-40B4-BE49-F238E27FC236}">
                <a16:creationId xmlns:a16="http://schemas.microsoft.com/office/drawing/2014/main" id="{FDDBAEE0-6AD5-A234-47BF-F299C59F3795}"/>
              </a:ext>
            </a:extLst>
          </p:cNvPr>
          <p:cNvSpPr/>
          <p:nvPr/>
        </p:nvSpPr>
        <p:spPr>
          <a:xfrm>
            <a:off x="19794239" y="9969992"/>
            <a:ext cx="3400183" cy="1037155"/>
          </a:xfrm>
          <a:prstGeom prst="rect">
            <a:avLst/>
          </a:prstGeom>
          <a:solidFill>
            <a:srgbClr val="3E3F3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337" name="示意文字">
            <a:extLst>
              <a:ext uri="{FF2B5EF4-FFF2-40B4-BE49-F238E27FC236}">
                <a16:creationId xmlns:a16="http://schemas.microsoft.com/office/drawing/2014/main" id="{238EA3A5-EDBF-F73E-AB01-C0110A4BA6A9}"/>
              </a:ext>
            </a:extLst>
          </p:cNvPr>
          <p:cNvSpPr txBox="1"/>
          <p:nvPr/>
        </p:nvSpPr>
        <p:spPr>
          <a:xfrm>
            <a:off x="13961972" y="9120196"/>
            <a:ext cx="2671750" cy="43426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NTA</a:t>
            </a:r>
            <a:endParaRPr dirty="0"/>
          </a:p>
        </p:txBody>
      </p:sp>
      <p:sp>
        <p:nvSpPr>
          <p:cNvPr id="338" name="示意文字">
            <a:extLst>
              <a:ext uri="{FF2B5EF4-FFF2-40B4-BE49-F238E27FC236}">
                <a16:creationId xmlns:a16="http://schemas.microsoft.com/office/drawing/2014/main" id="{65977DF0-78B8-C502-39A0-768708C0A2D3}"/>
              </a:ext>
            </a:extLst>
          </p:cNvPr>
          <p:cNvSpPr txBox="1"/>
          <p:nvPr/>
        </p:nvSpPr>
        <p:spPr>
          <a:xfrm>
            <a:off x="18771240" y="9120196"/>
            <a:ext cx="3655644" cy="43426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EDR</a:t>
            </a:r>
            <a:endParaRPr dirty="0"/>
          </a:p>
        </p:txBody>
      </p:sp>
      <p:sp>
        <p:nvSpPr>
          <p:cNvPr id="339" name="示意文字">
            <a:extLst>
              <a:ext uri="{FF2B5EF4-FFF2-40B4-BE49-F238E27FC236}">
                <a16:creationId xmlns:a16="http://schemas.microsoft.com/office/drawing/2014/main" id="{6F255E1C-1162-CAFC-9A99-F35C1995A40E}"/>
              </a:ext>
            </a:extLst>
          </p:cNvPr>
          <p:cNvSpPr txBox="1"/>
          <p:nvPr/>
        </p:nvSpPr>
        <p:spPr>
          <a:xfrm>
            <a:off x="20138279" y="10271436"/>
            <a:ext cx="2671750" cy="43426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…</a:t>
            </a:r>
            <a:endParaRPr dirty="0"/>
          </a:p>
        </p:txBody>
      </p:sp>
      <p:sp>
        <p:nvSpPr>
          <p:cNvPr id="340" name="示意文字">
            <a:extLst>
              <a:ext uri="{FF2B5EF4-FFF2-40B4-BE49-F238E27FC236}">
                <a16:creationId xmlns:a16="http://schemas.microsoft.com/office/drawing/2014/main" id="{3748AD3F-9738-A86A-A29D-551FFB404587}"/>
              </a:ext>
            </a:extLst>
          </p:cNvPr>
          <p:cNvSpPr txBox="1"/>
          <p:nvPr/>
        </p:nvSpPr>
        <p:spPr>
          <a:xfrm>
            <a:off x="16731685" y="10271436"/>
            <a:ext cx="2524915" cy="43426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WEB/WAF</a:t>
            </a:r>
            <a:endParaRPr dirty="0"/>
          </a:p>
        </p:txBody>
      </p:sp>
      <p:sp>
        <p:nvSpPr>
          <p:cNvPr id="341" name="示意文字">
            <a:extLst>
              <a:ext uri="{FF2B5EF4-FFF2-40B4-BE49-F238E27FC236}">
                <a16:creationId xmlns:a16="http://schemas.microsoft.com/office/drawing/2014/main" id="{59B5E42F-BC38-52EC-B0A8-8A3A23474390}"/>
              </a:ext>
            </a:extLst>
          </p:cNvPr>
          <p:cNvSpPr txBox="1"/>
          <p:nvPr/>
        </p:nvSpPr>
        <p:spPr>
          <a:xfrm>
            <a:off x="13307170" y="10271436"/>
            <a:ext cx="2705215" cy="43426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蜜罐</a:t>
            </a:r>
            <a:endParaRPr dirty="0"/>
          </a:p>
        </p:txBody>
      </p:sp>
      <p:sp>
        <p:nvSpPr>
          <p:cNvPr id="342" name="标题主题内容">
            <a:extLst>
              <a:ext uri="{FF2B5EF4-FFF2-40B4-BE49-F238E27FC236}">
                <a16:creationId xmlns:a16="http://schemas.microsoft.com/office/drawing/2014/main" id="{A5248939-BB09-1E26-8668-727141837807}"/>
              </a:ext>
            </a:extLst>
          </p:cNvPr>
          <p:cNvSpPr txBox="1"/>
          <p:nvPr/>
        </p:nvSpPr>
        <p:spPr>
          <a:xfrm>
            <a:off x="15270353" y="7664722"/>
            <a:ext cx="5186288" cy="766157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dirty="0"/>
              <a:t>数据汇聚</a:t>
            </a:r>
            <a:endParaRPr dirty="0"/>
          </a:p>
        </p:txBody>
      </p:sp>
      <p:sp>
        <p:nvSpPr>
          <p:cNvPr id="343" name="示意文字">
            <a:extLst>
              <a:ext uri="{FF2B5EF4-FFF2-40B4-BE49-F238E27FC236}">
                <a16:creationId xmlns:a16="http://schemas.microsoft.com/office/drawing/2014/main" id="{DCE1541E-2719-A602-4270-D66C07227F35}"/>
              </a:ext>
            </a:extLst>
          </p:cNvPr>
          <p:cNvSpPr txBox="1"/>
          <p:nvPr/>
        </p:nvSpPr>
        <p:spPr>
          <a:xfrm>
            <a:off x="20430036" y="5683039"/>
            <a:ext cx="2524915" cy="43426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042726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EA7A5-CA25-1FB0-C9FA-502792B18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文本框 6">
            <a:extLst>
              <a:ext uri="{FF2B5EF4-FFF2-40B4-BE49-F238E27FC236}">
                <a16:creationId xmlns:a16="http://schemas.microsoft.com/office/drawing/2014/main" id="{117C934F-3F48-6161-2259-17111F70529A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xfrm>
            <a:off x="6403815" y="4175383"/>
            <a:ext cx="11576369" cy="3752251"/>
          </a:xfrm>
          <a:prstGeom prst="rect">
            <a:avLst/>
          </a:prstGeom>
          <a:effectLst>
            <a:outerShdw blurRad="241300" dist="25400" dir="5400000" rotWithShape="0">
              <a:srgbClr val="01064D"/>
            </a:outerShdw>
          </a:effectLst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669DFA"/>
                    </a:gs>
                  </a:gsLst>
                  <a:lin ang="13500000" scaled="0"/>
                </a:gradFill>
              </a:defRPr>
            </a:lvl1pPr>
          </a:lstStyle>
          <a:p>
            <a:r>
              <a:rPr lang="zh-CN" altLang="en-US" dirty="0"/>
              <a:t>解决了什么问题？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753417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061AF-A687-1E29-4536-BDD1AE871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一级标题文字内容展示">
            <a:extLst>
              <a:ext uri="{FF2B5EF4-FFF2-40B4-BE49-F238E27FC236}">
                <a16:creationId xmlns:a16="http://schemas.microsoft.com/office/drawing/2014/main" id="{2EE3A2EE-9F62-659D-1A30-907E7628F37A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xfrm>
            <a:off x="4572000" y="661634"/>
            <a:ext cx="15240000" cy="92070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画像基础数据</a:t>
            </a:r>
            <a:endParaRPr dirty="0"/>
          </a:p>
        </p:txBody>
      </p:sp>
      <p:sp>
        <p:nvSpPr>
          <p:cNvPr id="541" name="矩形 21">
            <a:extLst>
              <a:ext uri="{FF2B5EF4-FFF2-40B4-BE49-F238E27FC236}">
                <a16:creationId xmlns:a16="http://schemas.microsoft.com/office/drawing/2014/main" id="{4DC03F8D-1790-70C2-48F3-44E792934054}"/>
              </a:ext>
            </a:extLst>
          </p:cNvPr>
          <p:cNvSpPr/>
          <p:nvPr/>
        </p:nvSpPr>
        <p:spPr>
          <a:xfrm>
            <a:off x="6754309" y="11346168"/>
            <a:ext cx="9853692" cy="1143001"/>
          </a:xfrm>
          <a:prstGeom prst="rect">
            <a:avLst/>
          </a:prstGeom>
          <a:solidFill>
            <a:srgbClr val="1732DC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544" name="文本框 65">
            <a:extLst>
              <a:ext uri="{FF2B5EF4-FFF2-40B4-BE49-F238E27FC236}">
                <a16:creationId xmlns:a16="http://schemas.microsoft.com/office/drawing/2014/main" id="{76C2E756-F3B2-4C2B-BDD7-287E43F75C84}"/>
              </a:ext>
            </a:extLst>
          </p:cNvPr>
          <p:cNvSpPr txBox="1"/>
          <p:nvPr/>
        </p:nvSpPr>
        <p:spPr>
          <a:xfrm>
            <a:off x="8519424" y="11682714"/>
            <a:ext cx="6323480" cy="596911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1249" tIns="21249" rIns="21249" bIns="21249" anchor="ctr">
            <a:spAutoFit/>
          </a:bodyPr>
          <a:lstStyle>
            <a:lvl1pPr algn="ctr" defTabSz="825500">
              <a:defRPr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en-US" altLang="zh-CN" dirty="0"/>
              <a:t>N-X </a:t>
            </a:r>
            <a:r>
              <a:rPr lang="zh-CN" altLang="en-US" dirty="0"/>
              <a:t>天场景下的访问数据汇总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9577A0-B010-B172-3C33-9C66EBAEB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136" y="7128262"/>
            <a:ext cx="15095238" cy="2952381"/>
          </a:xfrm>
          <a:prstGeom prst="rect">
            <a:avLst/>
          </a:prstGeom>
        </p:spPr>
      </p:pic>
      <p:pic>
        <p:nvPicPr>
          <p:cNvPr id="4" name="图片 3" descr="图形用户界面&#10;&#10;AI 生成的内容可能不正确。">
            <a:extLst>
              <a:ext uri="{FF2B5EF4-FFF2-40B4-BE49-F238E27FC236}">
                <a16:creationId xmlns:a16="http://schemas.microsoft.com/office/drawing/2014/main" id="{52E05BB4-17D5-E541-55CD-3D021BC69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3769022"/>
            <a:ext cx="22669500" cy="281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2717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BBDB9-C592-AD1B-68E8-AAA3D7D3F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一级标题文字内容展示">
            <a:extLst>
              <a:ext uri="{FF2B5EF4-FFF2-40B4-BE49-F238E27FC236}">
                <a16:creationId xmlns:a16="http://schemas.microsoft.com/office/drawing/2014/main" id="{F0871B60-E8ED-4A52-FD4D-EF366D43185F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xfrm>
            <a:off x="4572000" y="661634"/>
            <a:ext cx="15240000" cy="92070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画像基础数据</a:t>
            </a:r>
            <a:endParaRPr dirty="0"/>
          </a:p>
        </p:txBody>
      </p:sp>
      <p:sp>
        <p:nvSpPr>
          <p:cNvPr id="541" name="矩形 21">
            <a:extLst>
              <a:ext uri="{FF2B5EF4-FFF2-40B4-BE49-F238E27FC236}">
                <a16:creationId xmlns:a16="http://schemas.microsoft.com/office/drawing/2014/main" id="{9C36F1BF-B704-A964-2787-A9A5D539CC84}"/>
              </a:ext>
            </a:extLst>
          </p:cNvPr>
          <p:cNvSpPr/>
          <p:nvPr/>
        </p:nvSpPr>
        <p:spPr>
          <a:xfrm>
            <a:off x="6754309" y="10651224"/>
            <a:ext cx="9853692" cy="1143001"/>
          </a:xfrm>
          <a:prstGeom prst="rect">
            <a:avLst/>
          </a:prstGeom>
          <a:solidFill>
            <a:srgbClr val="1732DC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/>
          </a:p>
        </p:txBody>
      </p:sp>
      <p:sp>
        <p:nvSpPr>
          <p:cNvPr id="544" name="文本框 65">
            <a:extLst>
              <a:ext uri="{FF2B5EF4-FFF2-40B4-BE49-F238E27FC236}">
                <a16:creationId xmlns:a16="http://schemas.microsoft.com/office/drawing/2014/main" id="{1410D977-0743-970B-AD0C-97CAEF08F793}"/>
              </a:ext>
            </a:extLst>
          </p:cNvPr>
          <p:cNvSpPr txBox="1"/>
          <p:nvPr/>
        </p:nvSpPr>
        <p:spPr>
          <a:xfrm>
            <a:off x="8519424" y="10987770"/>
            <a:ext cx="6323480" cy="596911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1249" tIns="21249" rIns="21249" bIns="21249" anchor="ctr">
            <a:spAutoFit/>
          </a:bodyPr>
          <a:lstStyle>
            <a:lvl1pPr algn="ctr" defTabSz="825500">
              <a:defRPr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en-US" altLang="zh-CN" dirty="0"/>
              <a:t>N-X </a:t>
            </a:r>
            <a:r>
              <a:rPr lang="zh-CN" altLang="en-US" dirty="0"/>
              <a:t>天场景下的访问数据汇总</a:t>
            </a:r>
            <a:endParaRPr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D8EE89-543E-E995-7FEA-8F210CFCB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199" y="3361387"/>
            <a:ext cx="11051357" cy="64845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A3F33C3-924D-5CE8-7885-A8E7F1C97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095" y="3089599"/>
            <a:ext cx="8866189" cy="715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760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B6AB5-6411-1497-658C-21BD50D27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文本框 6">
            <a:extLst>
              <a:ext uri="{FF2B5EF4-FFF2-40B4-BE49-F238E27FC236}">
                <a16:creationId xmlns:a16="http://schemas.microsoft.com/office/drawing/2014/main" id="{5500E4DC-9153-9E1F-1829-F7AE234FD9A6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xfrm>
            <a:off x="6403815" y="5098713"/>
            <a:ext cx="11576369" cy="1905591"/>
          </a:xfrm>
          <a:prstGeom prst="rect">
            <a:avLst/>
          </a:prstGeom>
          <a:effectLst>
            <a:outerShdw blurRad="241300" dist="25400" dir="5400000" rotWithShape="0">
              <a:srgbClr val="01064D"/>
            </a:outerShdw>
          </a:effectLst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669DFA"/>
                    </a:gs>
                  </a:gsLst>
                  <a:lin ang="13500000" scaled="0"/>
                </a:gradFill>
              </a:defRPr>
            </a:lvl1pPr>
          </a:lstStyle>
          <a:p>
            <a:r>
              <a:rPr lang="zh-CN" altLang="en-US" dirty="0"/>
              <a:t>未来展望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60980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DC58D-0B1C-6F08-5590-AD555D961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文本框 6">
            <a:extLst>
              <a:ext uri="{FF2B5EF4-FFF2-40B4-BE49-F238E27FC236}">
                <a16:creationId xmlns:a16="http://schemas.microsoft.com/office/drawing/2014/main" id="{D6533046-9D64-35FE-6F2B-E44A121CC8C5}"/>
              </a:ext>
            </a:extLst>
          </p:cNvPr>
          <p:cNvSpPr txBox="1"/>
          <p:nvPr/>
        </p:nvSpPr>
        <p:spPr>
          <a:xfrm>
            <a:off x="2773118" y="2955207"/>
            <a:ext cx="2321090" cy="1443926"/>
          </a:xfrm>
          <a:prstGeom prst="rect">
            <a:avLst/>
          </a:prstGeom>
          <a:ln w="25400">
            <a:miter lim="400000"/>
          </a:ln>
          <a:effectLst>
            <a:outerShdw blurRad="241300" dist="25400" dir="5400000" rotWithShape="0">
              <a:srgbClr val="01064D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9181" tIns="29181" rIns="29181" bIns="29181" anchor="ctr">
            <a:spAutoFit/>
          </a:bodyPr>
          <a:lstStyle>
            <a:lvl1pPr algn="ctr" defTabSz="802276">
              <a:defRPr sz="9000" spc="-180">
                <a:gradFill flip="none" rotWithShape="1">
                  <a:gsLst>
                    <a:gs pos="0">
                      <a:srgbClr val="81AEFB"/>
                    </a:gs>
                    <a:gs pos="100000">
                      <a:srgbClr val="FFFFFF"/>
                    </a:gs>
                  </a:gsLst>
                  <a:lin ang="0" scaled="0"/>
                </a:gra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dirty="0"/>
              <a:t>前言</a:t>
            </a:r>
            <a:endParaRPr dirty="0"/>
          </a:p>
        </p:txBody>
      </p:sp>
      <p:sp>
        <p:nvSpPr>
          <p:cNvPr id="425" name="矩形 5">
            <a:extLst>
              <a:ext uri="{FF2B5EF4-FFF2-40B4-BE49-F238E27FC236}">
                <a16:creationId xmlns:a16="http://schemas.microsoft.com/office/drawing/2014/main" id="{F5E91C24-84D7-2CB6-E3B8-5FE57DA0BB50}"/>
              </a:ext>
            </a:extLst>
          </p:cNvPr>
          <p:cNvSpPr txBox="1"/>
          <p:nvPr/>
        </p:nvSpPr>
        <p:spPr>
          <a:xfrm>
            <a:off x="2773118" y="4745548"/>
            <a:ext cx="18837764" cy="685271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50000"/>
              </a:lnSpc>
              <a:defRPr sz="3000" spc="59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在数字化攻防对抗的战场上，企业安全团队往往面临着一场与时间的赛跑</a:t>
            </a:r>
            <a:r>
              <a:rPr lang="en-US" altLang="zh-CN" dirty="0"/>
              <a:t>——</a:t>
            </a:r>
            <a:r>
              <a:rPr lang="zh-CN" altLang="en-US" dirty="0"/>
              <a:t>当安全告警响起，优先聚焦受攻击的核心业务无可厚非，这是控制风险扩散的关键第一步。然而，真正的安全博弈远未止步于此。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从风险运营的纵深视角看，单点攻击的应急处置仅是起点。攻击路径往往如藤蔓般潜伏延伸，攻击手法暗藏多链路</a:t>
            </a:r>
            <a:r>
              <a:rPr lang="zh-CN" altLang="en-US" u="sng" dirty="0"/>
              <a:t>组合拳</a:t>
            </a:r>
            <a:r>
              <a:rPr lang="zh-CN" altLang="en-US" dirty="0"/>
              <a:t>，攻击要点更可能指向潜伏已久的威胁。唯有以</a:t>
            </a:r>
            <a:r>
              <a:rPr lang="en-US" altLang="zh-CN" dirty="0"/>
              <a:t>"</a:t>
            </a:r>
            <a:r>
              <a:rPr lang="zh-CN" altLang="en-US" dirty="0"/>
              <a:t>攻击者思维</a:t>
            </a:r>
            <a:r>
              <a:rPr lang="en-US" altLang="zh-CN" dirty="0"/>
              <a:t>"</a:t>
            </a:r>
            <a:r>
              <a:rPr lang="zh-CN" altLang="en-US" dirty="0"/>
              <a:t>重构防御视角，在广域战场中</a:t>
            </a:r>
            <a:r>
              <a:rPr lang="zh-CN" altLang="en-US" u="sng" dirty="0"/>
              <a:t>追踪攻击全链路</a:t>
            </a:r>
            <a:r>
              <a:rPr lang="zh-CN" altLang="en-US" dirty="0"/>
              <a:t>，将碎片化线索拼接成完整的</a:t>
            </a:r>
            <a:r>
              <a:rPr lang="zh-CN" altLang="en-US" u="sng" dirty="0"/>
              <a:t>攻击画像</a:t>
            </a:r>
            <a:r>
              <a:rPr lang="zh-CN" altLang="en-US" dirty="0"/>
              <a:t>，揭示那些被忽视的风险盲区和潜在攻击面。</a:t>
            </a:r>
          </a:p>
          <a:p>
            <a:endParaRPr lang="zh-CN" altLang="en-US" dirty="0"/>
          </a:p>
          <a:p>
            <a:r>
              <a:rPr lang="zh-CN" altLang="en-US" dirty="0"/>
              <a:t>我们结合实战中沉淀的攻防对抗经验，构建了集聚合威胁</a:t>
            </a:r>
            <a:r>
              <a:rPr lang="en-US" altLang="zh-CN" dirty="0"/>
              <a:t>IoC</a:t>
            </a:r>
            <a:r>
              <a:rPr lang="zh-CN" altLang="en-US" dirty="0"/>
              <a:t>、攻击链路、多维度特征建模于一体的狩猎平台。从单点的</a:t>
            </a:r>
            <a:r>
              <a:rPr lang="en-US" altLang="zh-CN" dirty="0"/>
              <a:t>“</a:t>
            </a:r>
            <a:r>
              <a:rPr lang="zh-CN" altLang="en-US" dirty="0"/>
              <a:t>应急响应</a:t>
            </a:r>
            <a:r>
              <a:rPr lang="en-US" altLang="zh-CN" dirty="0"/>
              <a:t>”</a:t>
            </a:r>
            <a:r>
              <a:rPr lang="zh-CN" altLang="en-US" dirty="0"/>
              <a:t>快速跃迁至全链路的</a:t>
            </a:r>
            <a:r>
              <a:rPr lang="en-US" altLang="zh-CN" dirty="0"/>
              <a:t>“</a:t>
            </a:r>
            <a:r>
              <a:rPr lang="zh-CN" altLang="en-US" dirty="0"/>
              <a:t>溯源狩猎</a:t>
            </a:r>
            <a:r>
              <a:rPr lang="en-US" altLang="zh-CN" dirty="0"/>
              <a:t>”</a:t>
            </a:r>
            <a:r>
              <a:rPr lang="zh-CN" altLang="en-US" dirty="0"/>
              <a:t>，更通过</a:t>
            </a:r>
            <a:r>
              <a:rPr lang="en-US" altLang="zh-CN" dirty="0"/>
              <a:t>IP-</a:t>
            </a:r>
            <a:r>
              <a:rPr lang="zh-CN" altLang="en-US" dirty="0"/>
              <a:t>虚拟身份特征结合的威胁检测模型，将安全运营从</a:t>
            </a:r>
            <a:r>
              <a:rPr lang="zh-CN" altLang="en-US" u="sng" dirty="0"/>
              <a:t>被动响应的恶性循环，转化为主动狩猎的良性闭环</a:t>
            </a:r>
            <a:r>
              <a:rPr lang="zh-CN" altLang="en-US" dirty="0"/>
              <a:t>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80885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13DCF-CAC5-1B1D-92E2-33F39616B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一级标题文字内容展示">
            <a:extLst>
              <a:ext uri="{FF2B5EF4-FFF2-40B4-BE49-F238E27FC236}">
                <a16:creationId xmlns:a16="http://schemas.microsoft.com/office/drawing/2014/main" id="{94ECC2CF-C27A-5687-50D6-B08D21E8D271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xfrm>
            <a:off x="4572000" y="661634"/>
            <a:ext cx="15240000" cy="92070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狩猎平台升级路线</a:t>
            </a:r>
            <a:endParaRPr dirty="0"/>
          </a:p>
        </p:txBody>
      </p:sp>
      <p:sp>
        <p:nvSpPr>
          <p:cNvPr id="551" name="圆形">
            <a:extLst>
              <a:ext uri="{FF2B5EF4-FFF2-40B4-BE49-F238E27FC236}">
                <a16:creationId xmlns:a16="http://schemas.microsoft.com/office/drawing/2014/main" id="{953CEDD3-F608-CF60-582F-C56A03436A56}"/>
              </a:ext>
            </a:extLst>
          </p:cNvPr>
          <p:cNvSpPr/>
          <p:nvPr/>
        </p:nvSpPr>
        <p:spPr>
          <a:xfrm>
            <a:off x="-734501" y="-6061841"/>
            <a:ext cx="25884011" cy="25884011"/>
          </a:xfrm>
          <a:prstGeom prst="ellipse">
            <a:avLst/>
          </a:prstGeom>
          <a:ln w="38100">
            <a:solidFill>
              <a:srgbClr val="2C44C4">
                <a:alpha val="25618"/>
              </a:srgbClr>
            </a:solidFill>
            <a:custDash>
              <a:ds d="600000" sp="600000"/>
            </a:custDash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3000"/>
            </a:pPr>
            <a:endParaRPr/>
          </a:p>
        </p:txBody>
      </p:sp>
      <p:grpSp>
        <p:nvGrpSpPr>
          <p:cNvPr id="555" name="成组">
            <a:extLst>
              <a:ext uri="{FF2B5EF4-FFF2-40B4-BE49-F238E27FC236}">
                <a16:creationId xmlns:a16="http://schemas.microsoft.com/office/drawing/2014/main" id="{B96D0598-30E1-B4C9-06E6-2E4883751AC5}"/>
              </a:ext>
            </a:extLst>
          </p:cNvPr>
          <p:cNvGrpSpPr/>
          <p:nvPr/>
        </p:nvGrpSpPr>
        <p:grpSpPr>
          <a:xfrm>
            <a:off x="11174369" y="5374082"/>
            <a:ext cx="2121636" cy="2545962"/>
            <a:chOff x="0" y="0"/>
            <a:chExt cx="2121635" cy="2545961"/>
          </a:xfrm>
        </p:grpSpPr>
        <p:pic>
          <p:nvPicPr>
            <p:cNvPr id="552" name="形状结合备份 22.png" descr="形状结合备份 22.png">
              <a:extLst>
                <a:ext uri="{FF2B5EF4-FFF2-40B4-BE49-F238E27FC236}">
                  <a16:creationId xmlns:a16="http://schemas.microsoft.com/office/drawing/2014/main" id="{717ACCFF-124C-A681-0271-DA21EB233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947"/>
            </a:blip>
            <a:stretch>
              <a:fillRect/>
            </a:stretch>
          </p:blipFill>
          <p:spPr>
            <a:xfrm>
              <a:off x="0" y="0"/>
              <a:ext cx="2121636" cy="2545962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66700" dist="25400" dir="16200000" rotWithShape="0">
                <a:srgbClr val="1D3BFC"/>
              </a:outerShdw>
            </a:effectLst>
          </p:spPr>
        </p:pic>
        <p:pic>
          <p:nvPicPr>
            <p:cNvPr id="553" name="形状结合备份 22.png" descr="形状结合备份 22.png">
              <a:extLst>
                <a:ext uri="{FF2B5EF4-FFF2-40B4-BE49-F238E27FC236}">
                  <a16:creationId xmlns:a16="http://schemas.microsoft.com/office/drawing/2014/main" id="{1A4BDFD7-CB4B-D19B-7AC2-FA674C893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16046"/>
            </a:blip>
            <a:stretch>
              <a:fillRect/>
            </a:stretch>
          </p:blipFill>
          <p:spPr>
            <a:xfrm>
              <a:off x="200533" y="240637"/>
              <a:ext cx="1720574" cy="2064689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66700" dist="25400" dir="16200000" rotWithShape="0">
                <a:srgbClr val="1D3BFC"/>
              </a:outerShdw>
            </a:effectLst>
          </p:spPr>
        </p:pic>
        <p:pic>
          <p:nvPicPr>
            <p:cNvPr id="554" name="形状结合备份 22.png" descr="形状结合备份 22.png">
              <a:extLst>
                <a:ext uri="{FF2B5EF4-FFF2-40B4-BE49-F238E27FC236}">
                  <a16:creationId xmlns:a16="http://schemas.microsoft.com/office/drawing/2014/main" id="{478AC899-D0B1-4508-DEC9-49D747B25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442" y="547733"/>
              <a:ext cx="1208748" cy="1450496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406400" dist="12700" dir="16200000" rotWithShape="0">
                <a:srgbClr val="1D3BFC"/>
              </a:outerShdw>
            </a:effectLst>
          </p:spPr>
        </p:pic>
      </p:grpSp>
      <p:sp>
        <p:nvSpPr>
          <p:cNvPr id="559" name="产品名称">
            <a:extLst>
              <a:ext uri="{FF2B5EF4-FFF2-40B4-BE49-F238E27FC236}">
                <a16:creationId xmlns:a16="http://schemas.microsoft.com/office/drawing/2014/main" id="{F7C6FF47-6A6A-9A01-4EA1-0E4076EC7D9E}"/>
              </a:ext>
            </a:extLst>
          </p:cNvPr>
          <p:cNvSpPr txBox="1"/>
          <p:nvPr/>
        </p:nvSpPr>
        <p:spPr>
          <a:xfrm>
            <a:off x="15662786" y="9306125"/>
            <a:ext cx="3475397" cy="8928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defTabSz="13394">
              <a:tabLst>
                <a:tab pos="368300" algn="l"/>
                <a:tab pos="749300" algn="l"/>
                <a:tab pos="1117600" algn="l"/>
                <a:tab pos="1498600" algn="l"/>
                <a:tab pos="1866900" algn="l"/>
                <a:tab pos="2247900" algn="l"/>
                <a:tab pos="2616200" algn="l"/>
                <a:tab pos="2997200" algn="l"/>
                <a:tab pos="3365500" algn="l"/>
                <a:tab pos="3746500" algn="l"/>
                <a:tab pos="4114800" algn="l"/>
                <a:tab pos="4495800" algn="l"/>
              </a:tabLst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4. </a:t>
            </a:r>
            <a:r>
              <a:rPr lang="zh-CN" altLang="en-US" dirty="0"/>
              <a:t>巡检告警</a:t>
            </a:r>
            <a:endParaRPr dirty="0"/>
          </a:p>
        </p:txBody>
      </p:sp>
      <p:sp>
        <p:nvSpPr>
          <p:cNvPr id="560" name="产品名称">
            <a:extLst>
              <a:ext uri="{FF2B5EF4-FFF2-40B4-BE49-F238E27FC236}">
                <a16:creationId xmlns:a16="http://schemas.microsoft.com/office/drawing/2014/main" id="{2F042E45-D796-171F-366C-635A9415B689}"/>
              </a:ext>
            </a:extLst>
          </p:cNvPr>
          <p:cNvSpPr txBox="1"/>
          <p:nvPr/>
        </p:nvSpPr>
        <p:spPr>
          <a:xfrm>
            <a:off x="5419678" y="3537581"/>
            <a:ext cx="3458474" cy="94927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r" defTabSz="13394">
              <a:tabLst>
                <a:tab pos="368300" algn="l"/>
                <a:tab pos="749300" algn="l"/>
                <a:tab pos="1117600" algn="l"/>
                <a:tab pos="1498600" algn="l"/>
                <a:tab pos="1866900" algn="l"/>
                <a:tab pos="2247900" algn="l"/>
                <a:tab pos="2616200" algn="l"/>
                <a:tab pos="2997200" algn="l"/>
                <a:tab pos="3365500" algn="l"/>
                <a:tab pos="3746500" algn="l"/>
                <a:tab pos="4114800" algn="l"/>
                <a:tab pos="4495800" algn="l"/>
              </a:tabLst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1. </a:t>
            </a:r>
            <a:r>
              <a:rPr lang="zh-CN" altLang="en-US" dirty="0"/>
              <a:t>威胁查询</a:t>
            </a:r>
            <a:endParaRPr dirty="0"/>
          </a:p>
        </p:txBody>
      </p:sp>
      <p:sp>
        <p:nvSpPr>
          <p:cNvPr id="561" name="产品名称">
            <a:extLst>
              <a:ext uri="{FF2B5EF4-FFF2-40B4-BE49-F238E27FC236}">
                <a16:creationId xmlns:a16="http://schemas.microsoft.com/office/drawing/2014/main" id="{8E24D0B4-CAE0-D684-A29E-476262C70FDB}"/>
              </a:ext>
            </a:extLst>
          </p:cNvPr>
          <p:cNvSpPr txBox="1"/>
          <p:nvPr/>
        </p:nvSpPr>
        <p:spPr>
          <a:xfrm>
            <a:off x="5419678" y="9306125"/>
            <a:ext cx="3458474" cy="8928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r" defTabSz="13394">
              <a:tabLst>
                <a:tab pos="368300" algn="l"/>
                <a:tab pos="749300" algn="l"/>
                <a:tab pos="1117600" algn="l"/>
                <a:tab pos="1498600" algn="l"/>
                <a:tab pos="1866900" algn="l"/>
                <a:tab pos="2247900" algn="l"/>
                <a:tab pos="2616200" algn="l"/>
                <a:tab pos="2997200" algn="l"/>
                <a:tab pos="3365500" algn="l"/>
                <a:tab pos="3746500" algn="l"/>
                <a:tab pos="4114800" algn="l"/>
                <a:tab pos="4495800" algn="l"/>
              </a:tabLst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5. </a:t>
            </a:r>
            <a:r>
              <a:rPr lang="zh-CN" altLang="en-US" dirty="0"/>
              <a:t>攻击画像</a:t>
            </a:r>
            <a:endParaRPr dirty="0"/>
          </a:p>
        </p:txBody>
      </p:sp>
      <p:sp>
        <p:nvSpPr>
          <p:cNvPr id="562" name="产品名称">
            <a:extLst>
              <a:ext uri="{FF2B5EF4-FFF2-40B4-BE49-F238E27FC236}">
                <a16:creationId xmlns:a16="http://schemas.microsoft.com/office/drawing/2014/main" id="{105AB604-491C-B724-F930-E40C82C36A7A}"/>
              </a:ext>
            </a:extLst>
          </p:cNvPr>
          <p:cNvSpPr txBox="1"/>
          <p:nvPr/>
        </p:nvSpPr>
        <p:spPr>
          <a:xfrm>
            <a:off x="15662786" y="3537581"/>
            <a:ext cx="5335911" cy="94927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defTabSz="13394">
              <a:tabLst>
                <a:tab pos="368300" algn="l"/>
                <a:tab pos="749300" algn="l"/>
                <a:tab pos="1117600" algn="l"/>
                <a:tab pos="1498600" algn="l"/>
                <a:tab pos="1866900" algn="l"/>
                <a:tab pos="2247900" algn="l"/>
                <a:tab pos="2616200" algn="l"/>
                <a:tab pos="2997200" algn="l"/>
                <a:tab pos="3365500" algn="l"/>
                <a:tab pos="3746500" algn="l"/>
                <a:tab pos="4114800" algn="l"/>
                <a:tab pos="4495800" algn="l"/>
              </a:tabLst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2. </a:t>
            </a:r>
            <a:r>
              <a:rPr lang="zh-CN" altLang="en-US" dirty="0"/>
              <a:t>动作意图映射</a:t>
            </a:r>
            <a:r>
              <a:rPr lang="en-US" dirty="0"/>
              <a:t>  </a:t>
            </a:r>
            <a:endParaRPr dirty="0"/>
          </a:p>
        </p:txBody>
      </p:sp>
      <p:sp>
        <p:nvSpPr>
          <p:cNvPr id="563" name="产品名称">
            <a:extLst>
              <a:ext uri="{FF2B5EF4-FFF2-40B4-BE49-F238E27FC236}">
                <a16:creationId xmlns:a16="http://schemas.microsoft.com/office/drawing/2014/main" id="{C0C468A4-57C8-CA77-9A23-86F00F7315ED}"/>
              </a:ext>
            </a:extLst>
          </p:cNvPr>
          <p:cNvSpPr txBox="1"/>
          <p:nvPr/>
        </p:nvSpPr>
        <p:spPr>
          <a:xfrm>
            <a:off x="17157755" y="6427201"/>
            <a:ext cx="3229075" cy="8928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defTabSz="13394">
              <a:tabLst>
                <a:tab pos="368300" algn="l"/>
                <a:tab pos="749300" algn="l"/>
                <a:tab pos="1117600" algn="l"/>
                <a:tab pos="1498600" algn="l"/>
                <a:tab pos="1866900" algn="l"/>
                <a:tab pos="2247900" algn="l"/>
                <a:tab pos="2616200" algn="l"/>
                <a:tab pos="2997200" algn="l"/>
                <a:tab pos="3365500" algn="l"/>
                <a:tab pos="3746500" algn="l"/>
                <a:tab pos="4114800" algn="l"/>
                <a:tab pos="4495800" algn="l"/>
              </a:tabLst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3. IoC</a:t>
            </a:r>
            <a:r>
              <a:rPr lang="zh-CN" altLang="en-US" dirty="0"/>
              <a:t>周期管理</a:t>
            </a:r>
            <a:endParaRPr dirty="0"/>
          </a:p>
        </p:txBody>
      </p:sp>
      <p:sp>
        <p:nvSpPr>
          <p:cNvPr id="564" name="产品名称">
            <a:extLst>
              <a:ext uri="{FF2B5EF4-FFF2-40B4-BE49-F238E27FC236}">
                <a16:creationId xmlns:a16="http://schemas.microsoft.com/office/drawing/2014/main" id="{EC8F74ED-A85E-D95C-E25C-183E1A236702}"/>
              </a:ext>
            </a:extLst>
          </p:cNvPr>
          <p:cNvSpPr txBox="1"/>
          <p:nvPr/>
        </p:nvSpPr>
        <p:spPr>
          <a:xfrm>
            <a:off x="4193274" y="6427201"/>
            <a:ext cx="3229075" cy="8928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r" defTabSz="13394">
              <a:tabLst>
                <a:tab pos="368300" algn="l"/>
                <a:tab pos="749300" algn="l"/>
                <a:tab pos="1117600" algn="l"/>
                <a:tab pos="1498600" algn="l"/>
                <a:tab pos="1866900" algn="l"/>
                <a:tab pos="2247900" algn="l"/>
                <a:tab pos="2616200" algn="l"/>
                <a:tab pos="2997200" algn="l"/>
                <a:tab pos="3365500" algn="l"/>
                <a:tab pos="3746500" algn="l"/>
                <a:tab pos="4114800" algn="l"/>
                <a:tab pos="4495800" algn="l"/>
              </a:tabLst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6. </a:t>
            </a:r>
            <a:r>
              <a:rPr lang="zh-CN" altLang="en-US" dirty="0"/>
              <a:t>行动追踪</a:t>
            </a:r>
            <a:endParaRPr dirty="0"/>
          </a:p>
        </p:txBody>
      </p:sp>
      <p:sp>
        <p:nvSpPr>
          <p:cNvPr id="565" name="安全管理架构">
            <a:extLst>
              <a:ext uri="{FF2B5EF4-FFF2-40B4-BE49-F238E27FC236}">
                <a16:creationId xmlns:a16="http://schemas.microsoft.com/office/drawing/2014/main" id="{7B77B9F7-F1B1-0713-282F-E8B0359443B3}"/>
              </a:ext>
            </a:extLst>
          </p:cNvPr>
          <p:cNvSpPr txBox="1"/>
          <p:nvPr/>
        </p:nvSpPr>
        <p:spPr>
          <a:xfrm>
            <a:off x="10577462" y="8077889"/>
            <a:ext cx="3229076" cy="755397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dirty="0"/>
              <a:t>狩猎分析平台</a:t>
            </a:r>
            <a:endParaRPr dirty="0"/>
          </a:p>
        </p:txBody>
      </p:sp>
      <p:sp>
        <p:nvSpPr>
          <p:cNvPr id="566" name="2021 年，百度更新修订了《百度信息及产品安全处罚细则》《百度安全管理组织规范》等规章制度，…">
            <a:extLst>
              <a:ext uri="{FF2B5EF4-FFF2-40B4-BE49-F238E27FC236}">
                <a16:creationId xmlns:a16="http://schemas.microsoft.com/office/drawing/2014/main" id="{C86DFA35-93CF-F8C2-587A-29391438EB93}"/>
              </a:ext>
            </a:extLst>
          </p:cNvPr>
          <p:cNvSpPr txBox="1"/>
          <p:nvPr/>
        </p:nvSpPr>
        <p:spPr>
          <a:xfrm>
            <a:off x="2283036" y="11474579"/>
            <a:ext cx="19817928" cy="136591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9181" tIns="29181" rIns="29181" bIns="29181" anchor="ctr"/>
          <a:lstStyle/>
          <a:p>
            <a:pPr algn="ctr" defTabSz="802276">
              <a:lnSpc>
                <a:spcPct val="150000"/>
              </a:lnSpc>
              <a:defRPr sz="2200" spc="44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568" name="编组 5备份 3.png" descr="编组 5备份 3.png">
            <a:extLst>
              <a:ext uri="{FF2B5EF4-FFF2-40B4-BE49-F238E27FC236}">
                <a16:creationId xmlns:a16="http://schemas.microsoft.com/office/drawing/2014/main" id="{239B1398-7622-756B-C79C-576EAF883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217" y="6122522"/>
            <a:ext cx="1209548" cy="1502181"/>
          </a:xfrm>
          <a:prstGeom prst="rect">
            <a:avLst/>
          </a:prstGeom>
          <a:ln w="12700">
            <a:miter lim="400000"/>
          </a:ln>
          <a:effectLst>
            <a:outerShdw blurRad="228600" dist="38100" dir="16200000" rotWithShape="0">
              <a:srgbClr val="1D3BFC">
                <a:alpha val="80000"/>
              </a:srgbClr>
            </a:outerShdw>
          </a:effectLst>
        </p:spPr>
      </p:pic>
      <p:pic>
        <p:nvPicPr>
          <p:cNvPr id="569" name="领先技术.png" descr="领先技术.png">
            <a:extLst>
              <a:ext uri="{FF2B5EF4-FFF2-40B4-BE49-F238E27FC236}">
                <a16:creationId xmlns:a16="http://schemas.microsoft.com/office/drawing/2014/main" id="{E62AEC52-CFC8-7146-AB34-4B39AB88F0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1150"/>
          <a:stretch>
            <a:fillRect/>
          </a:stretch>
        </p:blipFill>
        <p:spPr>
          <a:xfrm>
            <a:off x="13751143" y="8991131"/>
            <a:ext cx="1713779" cy="1522680"/>
          </a:xfrm>
          <a:prstGeom prst="rect">
            <a:avLst/>
          </a:prstGeom>
          <a:ln w="12700">
            <a:miter lim="400000"/>
          </a:ln>
          <a:effectLst>
            <a:outerShdw blurRad="228600" dist="38100" dir="16200000" rotWithShape="0">
              <a:srgbClr val="1D3BFC">
                <a:alpha val="80000"/>
              </a:srgbClr>
            </a:outerShdw>
          </a:effectLst>
        </p:spPr>
      </p:pic>
      <p:pic>
        <p:nvPicPr>
          <p:cNvPr id="570" name="人脸识别.png" descr="人脸识别.png">
            <a:extLst>
              <a:ext uri="{FF2B5EF4-FFF2-40B4-BE49-F238E27FC236}">
                <a16:creationId xmlns:a16="http://schemas.microsoft.com/office/drawing/2014/main" id="{33E29B2F-D121-83BF-554D-8070A2DBB00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0900"/>
          <a:stretch>
            <a:fillRect/>
          </a:stretch>
        </p:blipFill>
        <p:spPr>
          <a:xfrm>
            <a:off x="8964877" y="8959977"/>
            <a:ext cx="1779207" cy="1585262"/>
          </a:xfrm>
          <a:prstGeom prst="rect">
            <a:avLst/>
          </a:prstGeom>
          <a:ln w="12700">
            <a:miter lim="400000"/>
          </a:ln>
          <a:effectLst>
            <a:outerShdw blurRad="228600" dist="38100" dir="16200000" rotWithShape="0">
              <a:srgbClr val="1D3BFC">
                <a:alpha val="80000"/>
              </a:srgbClr>
            </a:outerShdw>
          </a:effectLst>
        </p:spPr>
      </p:pic>
      <p:pic>
        <p:nvPicPr>
          <p:cNvPr id="572" name="编组 21备份 2.png" descr="编组 21备份 2.png">
            <a:extLst>
              <a:ext uri="{FF2B5EF4-FFF2-40B4-BE49-F238E27FC236}">
                <a16:creationId xmlns:a16="http://schemas.microsoft.com/office/drawing/2014/main" id="{91F4FA84-413E-76EA-0B8C-666F1BCA5B2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13836"/>
          <a:stretch>
            <a:fillRect/>
          </a:stretch>
        </p:blipFill>
        <p:spPr>
          <a:xfrm>
            <a:off x="13934896" y="3337133"/>
            <a:ext cx="1346025" cy="1350193"/>
          </a:xfrm>
          <a:prstGeom prst="rect">
            <a:avLst/>
          </a:prstGeom>
          <a:ln w="12700">
            <a:miter lim="400000"/>
          </a:ln>
          <a:effectLst>
            <a:outerShdw blurRad="228600" dist="38100" dir="16200000" rotWithShape="0">
              <a:srgbClr val="1D3BFC">
                <a:alpha val="80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B4389AB-E2EC-9305-F7CC-062FE4B3EF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97498" y="6183000"/>
            <a:ext cx="1350000" cy="135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843D7DA-B061-23E1-F7CE-E858F3B3CC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44686" y="3459707"/>
            <a:ext cx="1350000" cy="1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0758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3ECC0-49F3-3A28-EA73-82BB80E80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图像" descr="图像">
            <a:extLst>
              <a:ext uri="{FF2B5EF4-FFF2-40B4-BE49-F238E27FC236}">
                <a16:creationId xmlns:a16="http://schemas.microsoft.com/office/drawing/2014/main" id="{C17C1B7A-B622-DFC9-CD5A-0C64A35EE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289" y="813951"/>
            <a:ext cx="2036893" cy="50485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28" name="Picture 4" descr="David Bianco's Pyramid of Pain">
            <a:extLst>
              <a:ext uri="{FF2B5EF4-FFF2-40B4-BE49-F238E27FC236}">
                <a16:creationId xmlns:a16="http://schemas.microsoft.com/office/drawing/2014/main" id="{EADBFB7C-A25D-3F06-1D83-E6BB38B09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284" y="2630363"/>
            <a:ext cx="12154086" cy="81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一级标题文字内容展示">
            <a:extLst>
              <a:ext uri="{FF2B5EF4-FFF2-40B4-BE49-F238E27FC236}">
                <a16:creationId xmlns:a16="http://schemas.microsoft.com/office/drawing/2014/main" id="{C9C9EDAC-DFE3-F894-53B0-40D24605FD78}"/>
              </a:ext>
            </a:extLst>
          </p:cNvPr>
          <p:cNvSpPr txBox="1">
            <a:spLocks/>
          </p:cNvSpPr>
          <p:nvPr/>
        </p:nvSpPr>
        <p:spPr>
          <a:xfrm>
            <a:off x="4572000" y="661634"/>
            <a:ext cx="15240000" cy="920706"/>
          </a:xfrm>
          <a:prstGeom prst="rect">
            <a:avLst/>
          </a:prstGeom>
        </p:spPr>
        <p:txBody>
          <a:bodyPr/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FZLanTingHeiS-R-GB"/>
              </a:defRPr>
            </a:lvl1pPr>
            <a:lvl2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FZLanTingHeiS-R-GB"/>
              </a:defRPr>
            </a:lvl2pPr>
            <a:lvl3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FZLanTingHeiS-R-GB"/>
              </a:defRPr>
            </a:lvl3pPr>
            <a:lvl4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FZLanTingHeiS-R-GB"/>
              </a:defRPr>
            </a:lvl4pPr>
            <a:lvl5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FZLanTingHeiS-R-GB"/>
              </a:defRPr>
            </a:lvl5pPr>
            <a:lvl6pPr marL="0" marR="0" indent="2286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FZLanTingHeiS-R-GB"/>
              </a:defRPr>
            </a:lvl6pPr>
            <a:lvl7pPr marL="0" marR="0" indent="2743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FZLanTingHeiS-R-GB"/>
              </a:defRPr>
            </a:lvl7pPr>
            <a:lvl8pPr marL="0" marR="0" indent="3200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FZLanTingHeiS-R-GB"/>
              </a:defRPr>
            </a:lvl8pPr>
            <a:lvl9pPr marL="0" marR="0" indent="3657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FZLanTingHeiS-R-GB"/>
              </a:defRPr>
            </a:lvl9pPr>
          </a:lstStyle>
          <a:p>
            <a:pPr algn="ctr" hangingPunct="1"/>
            <a:r>
              <a:rPr lang="en-US" altLang="zh-CN" dirty="0"/>
              <a:t>TTPs</a:t>
            </a:r>
            <a:r>
              <a:rPr lang="zh-CN" altLang="en-US" dirty="0"/>
              <a:t>痛苦金字塔</a:t>
            </a: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7E0A3A3E-0BC6-38EF-03F7-80D931C477C5}"/>
              </a:ext>
            </a:extLst>
          </p:cNvPr>
          <p:cNvSpPr/>
          <p:nvPr/>
        </p:nvSpPr>
        <p:spPr>
          <a:xfrm>
            <a:off x="13974256" y="2640333"/>
            <a:ext cx="5837744" cy="3248403"/>
          </a:xfrm>
          <a:prstGeom prst="rect">
            <a:avLst/>
          </a:prstGeom>
          <a:solidFill>
            <a:srgbClr val="01064D">
              <a:alpha val="60000"/>
            </a:srgbClr>
          </a:solidFill>
          <a:ln w="25400">
            <a:solidFill>
              <a:srgbClr val="059FFF"/>
            </a:solidFill>
            <a:miter lim="400000"/>
          </a:ln>
        </p:spPr>
        <p:txBody>
          <a:bodyPr lIns="21249" tIns="21249" rIns="21249" bIns="21249" anchor="ctr"/>
          <a:lstStyle/>
          <a:p>
            <a:pPr algn="ctr" defTabSz="825500"/>
            <a:endParaRPr dirty="0"/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14CD66B7-A9AD-38BF-AF44-88D0313369E3}"/>
              </a:ext>
            </a:extLst>
          </p:cNvPr>
          <p:cNvSpPr/>
          <p:nvPr/>
        </p:nvSpPr>
        <p:spPr>
          <a:xfrm>
            <a:off x="13974256" y="2630363"/>
            <a:ext cx="5837744" cy="747141"/>
          </a:xfrm>
          <a:prstGeom prst="rect">
            <a:avLst/>
          </a:prstGeom>
          <a:solidFill>
            <a:srgbClr val="059FF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5" name="标题主题内容">
            <a:extLst>
              <a:ext uri="{FF2B5EF4-FFF2-40B4-BE49-F238E27FC236}">
                <a16:creationId xmlns:a16="http://schemas.microsoft.com/office/drawing/2014/main" id="{EC69F7A0-623F-F4A0-FAFA-6FC13C4C93A9}"/>
              </a:ext>
            </a:extLst>
          </p:cNvPr>
          <p:cNvSpPr txBox="1"/>
          <p:nvPr/>
        </p:nvSpPr>
        <p:spPr>
          <a:xfrm>
            <a:off x="14793806" y="2827690"/>
            <a:ext cx="4378308" cy="505205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dirty="0"/>
              <a:t>分析难</a:t>
            </a:r>
            <a:r>
              <a:rPr lang="en-US" altLang="zh-CN" dirty="0"/>
              <a:t>-</a:t>
            </a:r>
            <a:r>
              <a:rPr lang="zh-CN" altLang="en-US" dirty="0"/>
              <a:t>数量少</a:t>
            </a:r>
            <a:endParaRPr dirty="0"/>
          </a:p>
        </p:txBody>
      </p:sp>
      <p:sp>
        <p:nvSpPr>
          <p:cNvPr id="6" name="段落正文示意详细文字…">
            <a:extLst>
              <a:ext uri="{FF2B5EF4-FFF2-40B4-BE49-F238E27FC236}">
                <a16:creationId xmlns:a16="http://schemas.microsoft.com/office/drawing/2014/main" id="{EBA5CD6B-2F90-F59C-C55E-DB5C7056E679}"/>
              </a:ext>
            </a:extLst>
          </p:cNvPr>
          <p:cNvSpPr txBox="1"/>
          <p:nvPr/>
        </p:nvSpPr>
        <p:spPr>
          <a:xfrm>
            <a:off x="14501919" y="3853969"/>
            <a:ext cx="4670195" cy="13713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/>
          <a:p>
            <a:pPr algn="ctr" defTabSz="825500">
              <a:lnSpc>
                <a:spcPct val="120000"/>
              </a:lnSpc>
              <a:defRPr sz="3000">
                <a:solidFill>
                  <a:srgbClr val="FFFFFF"/>
                </a:solidFill>
              </a:defRPr>
            </a:pPr>
            <a:r>
              <a:rPr lang="en-US" altLang="zh-CN" dirty="0"/>
              <a:t>APT</a:t>
            </a:r>
            <a:r>
              <a:rPr lang="zh-CN" altLang="en-US" dirty="0"/>
              <a:t>威胁的检出需要依赖长期的积累与运气</a:t>
            </a:r>
            <a:endParaRPr dirty="0"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ECCED24-FD92-0A82-8199-7D640A15CB0E}"/>
              </a:ext>
            </a:extLst>
          </p:cNvPr>
          <p:cNvSpPr/>
          <p:nvPr/>
        </p:nvSpPr>
        <p:spPr>
          <a:xfrm>
            <a:off x="13974256" y="7015070"/>
            <a:ext cx="5837744" cy="3248403"/>
          </a:xfrm>
          <a:prstGeom prst="rect">
            <a:avLst/>
          </a:prstGeom>
          <a:solidFill>
            <a:srgbClr val="01064D">
              <a:alpha val="60000"/>
            </a:srgbClr>
          </a:solidFill>
          <a:ln w="25400">
            <a:solidFill>
              <a:srgbClr val="059FFF"/>
            </a:solidFill>
            <a:miter lim="400000"/>
          </a:ln>
        </p:spPr>
        <p:txBody>
          <a:bodyPr lIns="21249" tIns="21249" rIns="21249" bIns="21249" anchor="ctr"/>
          <a:lstStyle/>
          <a:p>
            <a:pPr algn="ctr" defTabSz="825500"/>
            <a:endParaRPr lang="en-US" dirty="0"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175C916A-85C6-ED14-B4AB-023226D5C4CD}"/>
              </a:ext>
            </a:extLst>
          </p:cNvPr>
          <p:cNvSpPr/>
          <p:nvPr/>
        </p:nvSpPr>
        <p:spPr>
          <a:xfrm>
            <a:off x="13974256" y="7005100"/>
            <a:ext cx="5837744" cy="74714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9" name="标题主题内容">
            <a:extLst>
              <a:ext uri="{FF2B5EF4-FFF2-40B4-BE49-F238E27FC236}">
                <a16:creationId xmlns:a16="http://schemas.microsoft.com/office/drawing/2014/main" id="{233C2E18-8097-B133-0D66-9E0C92622BE7}"/>
              </a:ext>
            </a:extLst>
          </p:cNvPr>
          <p:cNvSpPr txBox="1"/>
          <p:nvPr/>
        </p:nvSpPr>
        <p:spPr>
          <a:xfrm>
            <a:off x="14793806" y="7202427"/>
            <a:ext cx="4378308" cy="505205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dirty="0"/>
              <a:t>数量多</a:t>
            </a:r>
            <a:r>
              <a:rPr lang="en-US" altLang="zh-CN" dirty="0"/>
              <a:t>-</a:t>
            </a:r>
            <a:r>
              <a:rPr lang="zh-CN" altLang="en-US" dirty="0"/>
              <a:t>难分辨</a:t>
            </a:r>
            <a:endParaRPr dirty="0"/>
          </a:p>
        </p:txBody>
      </p:sp>
      <p:sp>
        <p:nvSpPr>
          <p:cNvPr id="10" name="段落正文示意详细文字…">
            <a:extLst>
              <a:ext uri="{FF2B5EF4-FFF2-40B4-BE49-F238E27FC236}">
                <a16:creationId xmlns:a16="http://schemas.microsoft.com/office/drawing/2014/main" id="{1EF5FF42-8019-54B6-5D02-6344B47BF4FA}"/>
              </a:ext>
            </a:extLst>
          </p:cNvPr>
          <p:cNvSpPr txBox="1"/>
          <p:nvPr/>
        </p:nvSpPr>
        <p:spPr>
          <a:xfrm>
            <a:off x="14501919" y="8228706"/>
            <a:ext cx="4670195" cy="13713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/>
          <a:p>
            <a:pPr algn="ctr" defTabSz="825500">
              <a:lnSpc>
                <a:spcPct val="120000"/>
              </a:lnSpc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FF18E6C-3D41-7723-9368-9D96B156EBB5}"/>
              </a:ext>
            </a:extLst>
          </p:cNvPr>
          <p:cNvCxnSpPr>
            <a:cxnSpLocks/>
          </p:cNvCxnSpPr>
          <p:nvPr/>
        </p:nvCxnSpPr>
        <p:spPr>
          <a:xfrm>
            <a:off x="2084832" y="6655277"/>
            <a:ext cx="19007328" cy="0"/>
          </a:xfrm>
          <a:prstGeom prst="line">
            <a:avLst/>
          </a:prstGeom>
          <a:ln w="825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段落正文示意详细文字…">
            <a:extLst>
              <a:ext uri="{FF2B5EF4-FFF2-40B4-BE49-F238E27FC236}">
                <a16:creationId xmlns:a16="http://schemas.microsoft.com/office/drawing/2014/main" id="{A7DB285E-148D-D933-C2CF-FCCBD19F5299}"/>
              </a:ext>
            </a:extLst>
          </p:cNvPr>
          <p:cNvSpPr txBox="1"/>
          <p:nvPr/>
        </p:nvSpPr>
        <p:spPr>
          <a:xfrm>
            <a:off x="14647862" y="8260376"/>
            <a:ext cx="4670195" cy="13713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/>
          <a:p>
            <a:pPr algn="ctr" defTabSz="825500">
              <a:lnSpc>
                <a:spcPct val="120000"/>
              </a:lnSpc>
              <a:defRPr sz="3000">
                <a:solidFill>
                  <a:srgbClr val="FFFFFF"/>
                </a:solidFill>
              </a:defRPr>
            </a:pPr>
            <a:r>
              <a:rPr lang="zh-CN" altLang="en-US" dirty="0"/>
              <a:t>威胁查询</a:t>
            </a:r>
            <a:r>
              <a:rPr lang="en-US" altLang="zh-CN" dirty="0"/>
              <a:t>-</a:t>
            </a:r>
            <a:r>
              <a:rPr lang="zh-CN" altLang="en-US" dirty="0"/>
              <a:t>难以提升到狩猎维度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027842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46769-C051-890E-EE1B-B9128085A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图像" descr="图像">
            <a:extLst>
              <a:ext uri="{FF2B5EF4-FFF2-40B4-BE49-F238E27FC236}">
                <a16:creationId xmlns:a16="http://schemas.microsoft.com/office/drawing/2014/main" id="{735E6A39-ADD4-2502-F80F-92D1D5BE1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289" y="813951"/>
            <a:ext cx="2036893" cy="50485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" name="一级标题文字内容展示">
            <a:extLst>
              <a:ext uri="{FF2B5EF4-FFF2-40B4-BE49-F238E27FC236}">
                <a16:creationId xmlns:a16="http://schemas.microsoft.com/office/drawing/2014/main" id="{9EB9EBBD-2C5D-06FE-ADC8-15E226B11D2B}"/>
              </a:ext>
            </a:extLst>
          </p:cNvPr>
          <p:cNvSpPr txBox="1">
            <a:spLocks/>
          </p:cNvSpPr>
          <p:nvPr/>
        </p:nvSpPr>
        <p:spPr>
          <a:xfrm>
            <a:off x="4572000" y="661634"/>
            <a:ext cx="15240000" cy="920706"/>
          </a:xfrm>
          <a:prstGeom prst="rect">
            <a:avLst/>
          </a:prstGeom>
        </p:spPr>
        <p:txBody>
          <a:bodyPr/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FZLanTingHeiS-R-GB"/>
              </a:defRPr>
            </a:lvl1pPr>
            <a:lvl2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FZLanTingHeiS-R-GB"/>
              </a:defRPr>
            </a:lvl2pPr>
            <a:lvl3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FZLanTingHeiS-R-GB"/>
              </a:defRPr>
            </a:lvl3pPr>
            <a:lvl4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FZLanTingHeiS-R-GB"/>
              </a:defRPr>
            </a:lvl4pPr>
            <a:lvl5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FZLanTingHeiS-R-GB"/>
              </a:defRPr>
            </a:lvl5pPr>
            <a:lvl6pPr marL="0" marR="0" indent="2286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FZLanTingHeiS-R-GB"/>
              </a:defRPr>
            </a:lvl6pPr>
            <a:lvl7pPr marL="0" marR="0" indent="2743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FZLanTingHeiS-R-GB"/>
              </a:defRPr>
            </a:lvl7pPr>
            <a:lvl8pPr marL="0" marR="0" indent="3200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FZLanTingHeiS-R-GB"/>
              </a:defRPr>
            </a:lvl8pPr>
            <a:lvl9pPr marL="0" marR="0" indent="3657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FZLanTingHeiS-R-GB"/>
              </a:defRPr>
            </a:lvl9pPr>
          </a:lstStyle>
          <a:p>
            <a:pPr algn="ctr" hangingPunct="1"/>
            <a:r>
              <a:rPr lang="zh-CN" altLang="en-US" dirty="0"/>
              <a:t>攻击重点布控</a:t>
            </a: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0A3B10EA-1142-258C-9FFE-EC6D9B6D9489}"/>
              </a:ext>
            </a:extLst>
          </p:cNvPr>
          <p:cNvSpPr/>
          <p:nvPr/>
        </p:nvSpPr>
        <p:spPr>
          <a:xfrm>
            <a:off x="7195872" y="2428658"/>
            <a:ext cx="5837744" cy="3248403"/>
          </a:xfrm>
          <a:prstGeom prst="rect">
            <a:avLst/>
          </a:prstGeom>
          <a:solidFill>
            <a:srgbClr val="01064D">
              <a:alpha val="60000"/>
            </a:srgbClr>
          </a:solidFill>
          <a:ln w="25400">
            <a:solidFill>
              <a:srgbClr val="059FFF"/>
            </a:solidFill>
            <a:miter lim="400000"/>
          </a:ln>
        </p:spPr>
        <p:txBody>
          <a:bodyPr lIns="21249" tIns="21249" rIns="21249" bIns="21249" anchor="ctr"/>
          <a:lstStyle/>
          <a:p>
            <a:pPr algn="ctr" defTabSz="825500"/>
            <a:endParaRPr dirty="0"/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ACBFCF8E-20A6-3175-CC96-42ED50BCE188}"/>
              </a:ext>
            </a:extLst>
          </p:cNvPr>
          <p:cNvSpPr/>
          <p:nvPr/>
        </p:nvSpPr>
        <p:spPr>
          <a:xfrm>
            <a:off x="7195872" y="2418688"/>
            <a:ext cx="5837744" cy="747141"/>
          </a:xfrm>
          <a:prstGeom prst="rect">
            <a:avLst/>
          </a:prstGeom>
          <a:solidFill>
            <a:srgbClr val="059FF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5" name="标题主题内容">
            <a:extLst>
              <a:ext uri="{FF2B5EF4-FFF2-40B4-BE49-F238E27FC236}">
                <a16:creationId xmlns:a16="http://schemas.microsoft.com/office/drawing/2014/main" id="{B2820BA0-AEB8-718A-D26C-842883242054}"/>
              </a:ext>
            </a:extLst>
          </p:cNvPr>
          <p:cNvSpPr txBox="1"/>
          <p:nvPr/>
        </p:nvSpPr>
        <p:spPr>
          <a:xfrm>
            <a:off x="8015422" y="2616015"/>
            <a:ext cx="4378308" cy="505205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dirty="0"/>
              <a:t>定向异常请求</a:t>
            </a:r>
            <a:endParaRPr dirty="0"/>
          </a:p>
        </p:txBody>
      </p:sp>
      <p:sp>
        <p:nvSpPr>
          <p:cNvPr id="6" name="段落正文示意详细文字…">
            <a:extLst>
              <a:ext uri="{FF2B5EF4-FFF2-40B4-BE49-F238E27FC236}">
                <a16:creationId xmlns:a16="http://schemas.microsoft.com/office/drawing/2014/main" id="{8313C42D-191D-979E-7142-58BC9FA525C9}"/>
              </a:ext>
            </a:extLst>
          </p:cNvPr>
          <p:cNvSpPr txBox="1"/>
          <p:nvPr/>
        </p:nvSpPr>
        <p:spPr>
          <a:xfrm>
            <a:off x="7723535" y="3642294"/>
            <a:ext cx="4670195" cy="13713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/>
          <a:p>
            <a:pPr algn="ctr" defTabSz="825500">
              <a:lnSpc>
                <a:spcPct val="120000"/>
              </a:lnSpc>
              <a:defRPr sz="3000">
                <a:solidFill>
                  <a:srgbClr val="FFFFFF"/>
                </a:solidFill>
              </a:defRPr>
            </a:pPr>
            <a:r>
              <a:rPr lang="zh-CN" altLang="en-US" dirty="0"/>
              <a:t>提取攻击入口</a:t>
            </a:r>
            <a:endParaRPr lang="en-US" altLang="zh-CN" dirty="0"/>
          </a:p>
          <a:p>
            <a:pPr algn="ctr" defTabSz="825500">
              <a:lnSpc>
                <a:spcPct val="120000"/>
              </a:lnSpc>
              <a:defRPr sz="3000">
                <a:solidFill>
                  <a:srgbClr val="FFFFFF"/>
                </a:solidFill>
              </a:defRPr>
            </a:pPr>
            <a:r>
              <a:rPr lang="zh-CN" altLang="en-US" dirty="0"/>
              <a:t>提取虚拟身份特征</a:t>
            </a:r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6BA415D9-3712-FD89-E4C1-D3FAFA2893B0}"/>
              </a:ext>
            </a:extLst>
          </p:cNvPr>
          <p:cNvSpPr/>
          <p:nvPr/>
        </p:nvSpPr>
        <p:spPr>
          <a:xfrm>
            <a:off x="7195872" y="7643464"/>
            <a:ext cx="5837744" cy="3248403"/>
          </a:xfrm>
          <a:prstGeom prst="rect">
            <a:avLst/>
          </a:prstGeom>
          <a:solidFill>
            <a:srgbClr val="01064D">
              <a:alpha val="60000"/>
            </a:srgbClr>
          </a:solidFill>
          <a:ln w="25400">
            <a:solidFill>
              <a:srgbClr val="059FFF"/>
            </a:solidFill>
            <a:miter lim="400000"/>
          </a:ln>
        </p:spPr>
        <p:txBody>
          <a:bodyPr lIns="21249" tIns="21249" rIns="21249" bIns="21249" anchor="ctr"/>
          <a:lstStyle/>
          <a:p>
            <a:pPr algn="ctr" defTabSz="825500"/>
            <a:endParaRPr lang="en-US" dirty="0"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ECFC49EC-1125-5712-FC4C-C572D2F93C45}"/>
              </a:ext>
            </a:extLst>
          </p:cNvPr>
          <p:cNvSpPr/>
          <p:nvPr/>
        </p:nvSpPr>
        <p:spPr>
          <a:xfrm>
            <a:off x="7195872" y="7633494"/>
            <a:ext cx="5837744" cy="74714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9" name="标题主题内容">
            <a:extLst>
              <a:ext uri="{FF2B5EF4-FFF2-40B4-BE49-F238E27FC236}">
                <a16:creationId xmlns:a16="http://schemas.microsoft.com/office/drawing/2014/main" id="{F46B36A0-057D-E8A7-68F0-072FE5F015EE}"/>
              </a:ext>
            </a:extLst>
          </p:cNvPr>
          <p:cNvSpPr txBox="1"/>
          <p:nvPr/>
        </p:nvSpPr>
        <p:spPr>
          <a:xfrm>
            <a:off x="8015422" y="7830821"/>
            <a:ext cx="4378308" cy="505205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dirty="0"/>
              <a:t>派生异常机器行为</a:t>
            </a:r>
            <a:endParaRPr dirty="0"/>
          </a:p>
        </p:txBody>
      </p:sp>
      <p:sp>
        <p:nvSpPr>
          <p:cNvPr id="10" name="段落正文示意详细文字…">
            <a:extLst>
              <a:ext uri="{FF2B5EF4-FFF2-40B4-BE49-F238E27FC236}">
                <a16:creationId xmlns:a16="http://schemas.microsoft.com/office/drawing/2014/main" id="{E3E30DA8-15F9-AE4E-56F2-CFC68804018B}"/>
              </a:ext>
            </a:extLst>
          </p:cNvPr>
          <p:cNvSpPr txBox="1"/>
          <p:nvPr/>
        </p:nvSpPr>
        <p:spPr>
          <a:xfrm>
            <a:off x="7723535" y="8857100"/>
            <a:ext cx="4670195" cy="13713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/>
          <a:p>
            <a:pPr algn="ctr" defTabSz="825500">
              <a:lnSpc>
                <a:spcPct val="120000"/>
              </a:lnSpc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AC7E7A7-5DFA-CAED-9928-04DC84D60940}"/>
              </a:ext>
            </a:extLst>
          </p:cNvPr>
          <p:cNvCxnSpPr>
            <a:cxnSpLocks/>
          </p:cNvCxnSpPr>
          <p:nvPr/>
        </p:nvCxnSpPr>
        <p:spPr>
          <a:xfrm>
            <a:off x="2084832" y="6655277"/>
            <a:ext cx="19007328" cy="0"/>
          </a:xfrm>
          <a:prstGeom prst="line">
            <a:avLst/>
          </a:prstGeom>
          <a:ln w="825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段落正文示意详细文字…">
            <a:extLst>
              <a:ext uri="{FF2B5EF4-FFF2-40B4-BE49-F238E27FC236}">
                <a16:creationId xmlns:a16="http://schemas.microsoft.com/office/drawing/2014/main" id="{95EA22AB-75B2-45A9-EAAE-263B399A3A5A}"/>
              </a:ext>
            </a:extLst>
          </p:cNvPr>
          <p:cNvSpPr txBox="1"/>
          <p:nvPr/>
        </p:nvSpPr>
        <p:spPr>
          <a:xfrm>
            <a:off x="7869478" y="8888770"/>
            <a:ext cx="4670195" cy="13713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/>
          <a:p>
            <a:pPr algn="ctr" defTabSz="825500">
              <a:lnSpc>
                <a:spcPct val="120000"/>
              </a:lnSpc>
              <a:defRPr sz="3000">
                <a:solidFill>
                  <a:srgbClr val="FFFFFF"/>
                </a:solidFill>
              </a:defRPr>
            </a:pPr>
            <a:r>
              <a:rPr lang="zh-CN" altLang="en-US" dirty="0"/>
              <a:t>提取行动特征</a:t>
            </a:r>
            <a:endParaRPr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A040E1-DA45-58BA-9096-EB7D5C53F71F}"/>
              </a:ext>
            </a:extLst>
          </p:cNvPr>
          <p:cNvSpPr/>
          <p:nvPr/>
        </p:nvSpPr>
        <p:spPr>
          <a:xfrm>
            <a:off x="1977300" y="2180564"/>
            <a:ext cx="2975700" cy="3708172"/>
          </a:xfrm>
          <a:prstGeom prst="roundRect">
            <a:avLst>
              <a:gd name="adj" fmla="val 6035"/>
            </a:avLst>
          </a:prstGeom>
          <a:noFill/>
          <a:ln w="19050" cap="flat">
            <a:solidFill>
              <a:srgbClr val="0354C3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8900" tIns="88900" rIns="88900" bIns="88900" numCol="1" spcCol="38100" rtlCol="0" fromWordArt="0" anchor="ctr" anchorCtr="0" forceAA="0" compatLnSpc="1">
            <a:noAutofit/>
          </a:bodyPr>
          <a:lstStyle/>
          <a:p>
            <a:pPr marL="0" marR="0" lvl="0" indent="0" algn="l" defTabSz="12192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ZLanTingHeiS-R-GB" panose="02000000000000000000" pitchFamily="2" charset="-122"/>
              <a:ea typeface="FZLanTingHeiS-R-GB" panose="02000000000000000000" pitchFamily="2" charset="-122"/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0016B9F-9E10-B416-5F8C-D5B076FDE418}"/>
              </a:ext>
            </a:extLst>
          </p:cNvPr>
          <p:cNvGrpSpPr/>
          <p:nvPr/>
        </p:nvGrpSpPr>
        <p:grpSpPr>
          <a:xfrm>
            <a:off x="2214896" y="2348881"/>
            <a:ext cx="2524744" cy="3429429"/>
            <a:chOff x="1919535" y="4088953"/>
            <a:chExt cx="2499456" cy="351407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09D2242-C945-7380-340B-D09C57C2B0D7}"/>
                </a:ext>
              </a:extLst>
            </p:cNvPr>
            <p:cNvSpPr/>
            <p:nvPr/>
          </p:nvSpPr>
          <p:spPr>
            <a:xfrm>
              <a:off x="1919535" y="4088953"/>
              <a:ext cx="2499456" cy="35140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8900" tIns="88900" rIns="88900" bIns="88900" numCol="1" spcCol="38100" rtlCol="0" anchor="ctr">
              <a:noAutofit/>
            </a:bodyPr>
            <a:lstStyle/>
            <a:p>
              <a:pPr marL="0" marR="0" indent="0" algn="ctr" defTabSz="1219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ZLanTingHeiS-R-GB" panose="02000000000000000000" pitchFamily="2" charset="-122"/>
                <a:ea typeface="FZLanTingHeiS-R-GB" panose="02000000000000000000" pitchFamily="2" charset="-122"/>
                <a:sym typeface="Verdana" panose="020B0604030504040204"/>
              </a:endParaRPr>
            </a:p>
          </p:txBody>
        </p:sp>
        <p:sp>
          <p:nvSpPr>
            <p:cNvPr id="15" name="标题 5">
              <a:extLst>
                <a:ext uri="{FF2B5EF4-FFF2-40B4-BE49-F238E27FC236}">
                  <a16:creationId xmlns:a16="http://schemas.microsoft.com/office/drawing/2014/main" id="{3E2416F1-E606-A883-70E3-AAD938CC6679}"/>
                </a:ext>
              </a:extLst>
            </p:cNvPr>
            <p:cNvSpPr txBox="1"/>
            <p:nvPr/>
          </p:nvSpPr>
          <p:spPr>
            <a:xfrm>
              <a:off x="1962795" y="4159017"/>
              <a:ext cx="2416380" cy="759835"/>
            </a:xfrm>
            <a:prstGeom prst="rect">
              <a:avLst/>
            </a:prstGeom>
          </p:spPr>
          <p:txBody>
            <a:bodyPr vert="horz"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lang="zh-CN" altLang="en-US" sz="2800" kern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腾讯体 W7" panose="020C08030202040F0204" pitchFamily="34" charset="-122"/>
                  <a:ea typeface="腾讯体 W7" panose="020C08030202040F0204" pitchFamily="34" charset="-122"/>
                  <a:cs typeface="+mn-cs"/>
                  <a:sym typeface="等线" panose="02010600030101010101" pitchFamily="2" charset="-122"/>
                </a:defRPr>
              </a:lvl1pPr>
            </a:lstStyle>
            <a:p>
              <a:pPr algn="ctr"/>
              <a:r>
                <a:rPr lang="zh-CN" altLang="en-US" sz="2400" b="1" dirty="0">
                  <a:latin typeface="FZLanTingHeiS-R-GB" panose="02000000000000000000" pitchFamily="2" charset="-122"/>
                  <a:ea typeface="FZLanTingHeiS-R-GB" panose="02000000000000000000" pitchFamily="2" charset="-122"/>
                </a:rPr>
                <a:t>假设攻击意图（</a:t>
              </a:r>
              <a:r>
                <a:rPr lang="en-US" altLang="zh-CN" sz="2400" b="1" dirty="0">
                  <a:latin typeface="FZLanTingHeiS-R-GB" panose="02000000000000000000" pitchFamily="2" charset="-122"/>
                  <a:ea typeface="FZLanTingHeiS-R-GB" panose="02000000000000000000" pitchFamily="2" charset="-122"/>
                </a:rPr>
                <a:t>A</a:t>
              </a:r>
              <a:r>
                <a:rPr lang="zh-CN" altLang="en-US" sz="2400" b="1" dirty="0">
                  <a:latin typeface="FZLanTingHeiS-R-GB" panose="02000000000000000000" pitchFamily="2" charset="-122"/>
                  <a:ea typeface="FZLanTingHeiS-R-GB" panose="02000000000000000000" pitchFamily="2" charset="-122"/>
                </a:rPr>
                <a:t>）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5CDAD45-3727-2FFD-DF2F-8404D9B79727}"/>
                </a:ext>
              </a:extLst>
            </p:cNvPr>
            <p:cNvSpPr/>
            <p:nvPr/>
          </p:nvSpPr>
          <p:spPr>
            <a:xfrm>
              <a:off x="2014965" y="4926065"/>
              <a:ext cx="2312039" cy="5870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8900" tIns="88900" rIns="88900" bIns="88900" numCol="1" spcCol="38100" rtlCol="0" anchor="ctr">
              <a:noAutofit/>
            </a:bodyPr>
            <a:lstStyle/>
            <a:p>
              <a:pPr algn="ctr" defTabSz="1219169" latinLnBrk="1" hangingPunct="0"/>
              <a:r>
                <a:rPr lang="zh-CN" altLang="en-US" sz="1800" dirty="0">
                  <a:latin typeface="FZLanTingHeiS-R-GB" panose="02000000000000000000" pitchFamily="2" charset="-122"/>
                  <a:ea typeface="FZLanTingHeiS-R-GB" panose="02000000000000000000" pitchFamily="2" charset="-122"/>
                </a:rPr>
                <a:t>划定关注资源</a:t>
              </a:r>
              <a:endParaRPr lang="en-US" altLang="zh-CN" sz="1800" dirty="0">
                <a:latin typeface="FZLanTingHeiS-R-GB" panose="02000000000000000000" pitchFamily="2" charset="-122"/>
                <a:ea typeface="FZLanTingHeiS-R-GB" panose="02000000000000000000" pitchFamily="2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13D4CF6-5CF9-3905-2446-8E2E3B9E7B70}"/>
                </a:ext>
              </a:extLst>
            </p:cNvPr>
            <p:cNvSpPr/>
            <p:nvPr/>
          </p:nvSpPr>
          <p:spPr>
            <a:xfrm>
              <a:off x="2014965" y="5598930"/>
              <a:ext cx="2312039" cy="5870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8900" tIns="88900" rIns="88900" bIns="88900" numCol="1" spcCol="38100" rtlCol="0" anchor="ctr">
              <a:noAutofit/>
            </a:bodyPr>
            <a:lstStyle/>
            <a:p>
              <a:pPr algn="ctr" defTabSz="1219169" latinLnBrk="1" hangingPunct="0"/>
              <a:r>
                <a:rPr lang="zh-CN" altLang="en-US" sz="1800" dirty="0">
                  <a:latin typeface="FZLanTingHeiS-R-GB" panose="02000000000000000000" pitchFamily="2" charset="-122"/>
                  <a:ea typeface="FZLanTingHeiS-R-GB" panose="02000000000000000000" pitchFamily="2" charset="-122"/>
                </a:rPr>
                <a:t>资源账号</a:t>
              </a:r>
              <a:r>
                <a:rPr lang="en-US" altLang="zh-CN" sz="1800" dirty="0">
                  <a:latin typeface="FZLanTingHeiS-R-GB" panose="02000000000000000000" pitchFamily="2" charset="-122"/>
                  <a:ea typeface="FZLanTingHeiS-R-GB" panose="02000000000000000000" pitchFamily="2" charset="-122"/>
                </a:rPr>
                <a:t>-</a:t>
              </a:r>
              <a:r>
                <a:rPr lang="zh-CN" altLang="en-US" sz="1800" dirty="0">
                  <a:latin typeface="FZLanTingHeiS-R-GB" panose="02000000000000000000" pitchFamily="2" charset="-122"/>
                  <a:ea typeface="FZLanTingHeiS-R-GB" panose="02000000000000000000" pitchFamily="2" charset="-122"/>
                </a:rPr>
                <a:t>外开资源</a:t>
              </a:r>
              <a:endParaRPr lang="en-US" altLang="zh-CN" sz="1800" dirty="0">
                <a:latin typeface="FZLanTingHeiS-R-GB" panose="02000000000000000000" pitchFamily="2" charset="-122"/>
                <a:ea typeface="FZLanTingHeiS-R-GB" panose="02000000000000000000" pitchFamily="2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9D21A11-9044-CD62-4EDA-B6E7CEF15DF7}"/>
                </a:ext>
              </a:extLst>
            </p:cNvPr>
            <p:cNvSpPr/>
            <p:nvPr/>
          </p:nvSpPr>
          <p:spPr>
            <a:xfrm>
              <a:off x="1929517" y="4106125"/>
              <a:ext cx="2482934" cy="3496900"/>
            </a:xfrm>
            <a:prstGeom prst="rect">
              <a:avLst/>
            </a:prstGeom>
            <a:noFill/>
            <a:ln w="19050" cap="flat">
              <a:solidFill>
                <a:srgbClr val="357CE4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8900" tIns="88900" rIns="88900" bIns="88900" numCol="1" spcCol="38100" rtlCol="0" anchor="ctr">
              <a:noAutofit/>
            </a:bodyPr>
            <a:lstStyle/>
            <a:p>
              <a:pPr marL="0" marR="0" indent="0" algn="l" defTabSz="1219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ZLanTingHeiS-R-GB" panose="02000000000000000000" pitchFamily="2" charset="-122"/>
                <a:ea typeface="FZLanTingHeiS-R-GB" panose="02000000000000000000" pitchFamily="2" charset="-122"/>
                <a:sym typeface="Verdana" panose="020B0604030504040204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C60D064-3D9F-7FA6-F9D6-952D51CF950E}"/>
                </a:ext>
              </a:extLst>
            </p:cNvPr>
            <p:cNvSpPr/>
            <p:nvPr/>
          </p:nvSpPr>
          <p:spPr>
            <a:xfrm>
              <a:off x="2014965" y="6944660"/>
              <a:ext cx="2312039" cy="5870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8900" tIns="88900" rIns="88900" bIns="88900" numCol="1" spcCol="38100" rtlCol="0" anchor="ctr">
              <a:noAutofit/>
            </a:bodyPr>
            <a:lstStyle/>
            <a:p>
              <a:pPr algn="ctr" defTabSz="1219200" latinLnBrk="1" hangingPunct="0"/>
              <a:r>
                <a:rPr kumimoji="0" lang="zh-CN" altLang="en-US" sz="180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FZLanTingHeiS-R-GB" panose="02000000000000000000" pitchFamily="2" charset="-122"/>
                  <a:ea typeface="FZLanTingHeiS-R-GB" panose="02000000000000000000" pitchFamily="2" charset="-122"/>
                  <a:sym typeface="Verdana" panose="020B0604030504040204"/>
                </a:rPr>
                <a:t>公开接口</a:t>
              </a:r>
            </a:p>
          </p:txBody>
        </p:sp>
      </p:grpSp>
      <p:sp>
        <p:nvSpPr>
          <p:cNvPr id="22" name="Rectangle: Rounded Corners 10">
            <a:extLst>
              <a:ext uri="{FF2B5EF4-FFF2-40B4-BE49-F238E27FC236}">
                <a16:creationId xmlns:a16="http://schemas.microsoft.com/office/drawing/2014/main" id="{9850A0F8-2024-4813-9E28-720A4F825453}"/>
              </a:ext>
            </a:extLst>
          </p:cNvPr>
          <p:cNvSpPr/>
          <p:nvPr/>
        </p:nvSpPr>
        <p:spPr>
          <a:xfrm>
            <a:off x="1977300" y="7671895"/>
            <a:ext cx="2975700" cy="3708172"/>
          </a:xfrm>
          <a:prstGeom prst="roundRect">
            <a:avLst>
              <a:gd name="adj" fmla="val 6035"/>
            </a:avLst>
          </a:prstGeom>
          <a:noFill/>
          <a:ln w="19050" cap="flat">
            <a:solidFill>
              <a:srgbClr val="0354C3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8900" tIns="88900" rIns="88900" bIns="88900" numCol="1" spcCol="38100" rtlCol="0" fromWordArt="0" anchor="ctr" anchorCtr="0" forceAA="0" compatLnSpc="1">
            <a:noAutofit/>
          </a:bodyPr>
          <a:lstStyle/>
          <a:p>
            <a:pPr marL="0" marR="0" lvl="0" indent="0" algn="l" defTabSz="12192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ZLanTingHeiS-R-GB" panose="02000000000000000000" pitchFamily="2" charset="-122"/>
              <a:ea typeface="FZLanTingHeiS-R-GB" panose="02000000000000000000" pitchFamily="2" charset="-122"/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3ED7890-A4AE-F8B3-3CC3-D06D40A6AF58}"/>
              </a:ext>
            </a:extLst>
          </p:cNvPr>
          <p:cNvGrpSpPr/>
          <p:nvPr/>
        </p:nvGrpSpPr>
        <p:grpSpPr>
          <a:xfrm>
            <a:off x="2214896" y="7840212"/>
            <a:ext cx="2524744" cy="3429429"/>
            <a:chOff x="1919535" y="4088953"/>
            <a:chExt cx="2499456" cy="3514074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ABB109B-874F-A40A-1AA6-52459F0FB668}"/>
                </a:ext>
              </a:extLst>
            </p:cNvPr>
            <p:cNvSpPr/>
            <p:nvPr/>
          </p:nvSpPr>
          <p:spPr>
            <a:xfrm>
              <a:off x="1919535" y="4088953"/>
              <a:ext cx="2499456" cy="35140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8900" tIns="88900" rIns="88900" bIns="88900" numCol="1" spcCol="38100" rtlCol="0" anchor="ctr">
              <a:noAutofit/>
            </a:bodyPr>
            <a:lstStyle/>
            <a:p>
              <a:pPr marL="0" marR="0" indent="0" algn="ctr" defTabSz="1219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ZLanTingHeiS-R-GB" panose="02000000000000000000" pitchFamily="2" charset="-122"/>
                <a:ea typeface="FZLanTingHeiS-R-GB" panose="02000000000000000000" pitchFamily="2" charset="-122"/>
                <a:sym typeface="Verdana" panose="020B0604030504040204"/>
              </a:endParaRPr>
            </a:p>
          </p:txBody>
        </p:sp>
        <p:sp>
          <p:nvSpPr>
            <p:cNvPr id="25" name="标题 5">
              <a:extLst>
                <a:ext uri="{FF2B5EF4-FFF2-40B4-BE49-F238E27FC236}">
                  <a16:creationId xmlns:a16="http://schemas.microsoft.com/office/drawing/2014/main" id="{B902149B-2151-3CA7-2E78-E4CBD33641B2}"/>
                </a:ext>
              </a:extLst>
            </p:cNvPr>
            <p:cNvSpPr txBox="1"/>
            <p:nvPr/>
          </p:nvSpPr>
          <p:spPr>
            <a:xfrm>
              <a:off x="1962795" y="4159017"/>
              <a:ext cx="2416380" cy="759835"/>
            </a:xfrm>
            <a:prstGeom prst="rect">
              <a:avLst/>
            </a:prstGeom>
          </p:spPr>
          <p:txBody>
            <a:bodyPr vert="horz"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lang="zh-CN" altLang="en-US" sz="2800" kern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腾讯体 W7" panose="020C08030202040F0204" pitchFamily="34" charset="-122"/>
                  <a:ea typeface="腾讯体 W7" panose="020C08030202040F0204" pitchFamily="34" charset="-122"/>
                  <a:cs typeface="+mn-cs"/>
                  <a:sym typeface="等线" panose="02010600030101010101" pitchFamily="2" charset="-122"/>
                </a:defRPr>
              </a:lvl1pPr>
            </a:lstStyle>
            <a:p>
              <a:pPr algn="ctr"/>
              <a:r>
                <a:rPr lang="zh-CN" altLang="en-US" sz="2400" b="1" dirty="0">
                  <a:latin typeface="FZLanTingHeiS-R-GB" panose="02000000000000000000" pitchFamily="2" charset="-122"/>
                  <a:ea typeface="FZLanTingHeiS-R-GB" panose="02000000000000000000" pitchFamily="2" charset="-122"/>
                </a:rPr>
                <a:t>内部底层设施</a:t>
              </a:r>
              <a:endParaRPr lang="en-US" altLang="zh-CN" sz="2400" b="1" dirty="0">
                <a:latin typeface="FZLanTingHeiS-R-GB" panose="02000000000000000000" pitchFamily="2" charset="-122"/>
                <a:ea typeface="FZLanTingHeiS-R-GB" panose="02000000000000000000" pitchFamily="2" charset="-122"/>
              </a:endParaRPr>
            </a:p>
            <a:p>
              <a:pPr algn="ctr"/>
              <a:r>
                <a:rPr lang="zh-CN" altLang="en-US" sz="2400" b="1" dirty="0">
                  <a:latin typeface="FZLanTingHeiS-R-GB" panose="02000000000000000000" pitchFamily="2" charset="-122"/>
                  <a:ea typeface="FZLanTingHeiS-R-GB" panose="02000000000000000000" pitchFamily="2" charset="-122"/>
                </a:rPr>
                <a:t>（</a:t>
              </a:r>
              <a:r>
                <a:rPr lang="en-US" altLang="zh-CN" sz="2400" b="1" dirty="0">
                  <a:latin typeface="FZLanTingHeiS-R-GB" panose="02000000000000000000" pitchFamily="2" charset="-122"/>
                  <a:ea typeface="FZLanTingHeiS-R-GB" panose="02000000000000000000" pitchFamily="2" charset="-122"/>
                </a:rPr>
                <a:t>B</a:t>
              </a:r>
              <a:r>
                <a:rPr lang="zh-CN" altLang="en-US" sz="2400" b="1" dirty="0">
                  <a:latin typeface="FZLanTingHeiS-R-GB" panose="02000000000000000000" pitchFamily="2" charset="-122"/>
                  <a:ea typeface="FZLanTingHeiS-R-GB" panose="02000000000000000000" pitchFamily="2" charset="-122"/>
                </a:rPr>
                <a:t>）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CB81A8D-6200-9558-C51D-EBB387A33FB2}"/>
                </a:ext>
              </a:extLst>
            </p:cNvPr>
            <p:cNvSpPr/>
            <p:nvPr/>
          </p:nvSpPr>
          <p:spPr>
            <a:xfrm>
              <a:off x="2014965" y="4926065"/>
              <a:ext cx="2312039" cy="5870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8900" tIns="88900" rIns="88900" bIns="88900" numCol="1" spcCol="38100" rtlCol="0" anchor="ctr">
              <a:noAutofit/>
            </a:bodyPr>
            <a:lstStyle/>
            <a:p>
              <a:pPr algn="ctr" defTabSz="1219169" latinLnBrk="1" hangingPunct="0"/>
              <a:r>
                <a:rPr lang="zh-CN" altLang="en-US" sz="1800" dirty="0">
                  <a:latin typeface="FZLanTingHeiS-R-GB" panose="02000000000000000000" pitchFamily="2" charset="-122"/>
                  <a:ea typeface="FZLanTingHeiS-R-GB" panose="02000000000000000000" pitchFamily="2" charset="-122"/>
                </a:rPr>
                <a:t>采集组件资源</a:t>
              </a:r>
              <a:endParaRPr lang="en-US" altLang="zh-CN" sz="1800" dirty="0">
                <a:latin typeface="FZLanTingHeiS-R-GB" panose="02000000000000000000" pitchFamily="2" charset="-122"/>
                <a:ea typeface="FZLanTingHeiS-R-GB" panose="02000000000000000000" pitchFamily="2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7F11C31-AC95-56E1-FC4F-A12257709FBF}"/>
                </a:ext>
              </a:extLst>
            </p:cNvPr>
            <p:cNvSpPr/>
            <p:nvPr/>
          </p:nvSpPr>
          <p:spPr>
            <a:xfrm>
              <a:off x="2014965" y="5598930"/>
              <a:ext cx="2312039" cy="5870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8900" tIns="88900" rIns="88900" bIns="88900" numCol="1" spcCol="38100" rtlCol="0" anchor="ctr">
              <a:noAutofit/>
            </a:bodyPr>
            <a:lstStyle/>
            <a:p>
              <a:pPr algn="ctr" defTabSz="1219169" latinLnBrk="1" hangingPunct="0"/>
              <a:r>
                <a:rPr lang="zh-CN" altLang="en-US" sz="1800" dirty="0">
                  <a:latin typeface="FZLanTingHeiS-R-GB" panose="02000000000000000000" pitchFamily="2" charset="-122"/>
                  <a:ea typeface="FZLanTingHeiS-R-GB" panose="02000000000000000000" pitchFamily="2" charset="-122"/>
                </a:rPr>
                <a:t>责任定位</a:t>
              </a:r>
              <a:endParaRPr lang="en-US" altLang="zh-CN" sz="1800" dirty="0">
                <a:latin typeface="FZLanTingHeiS-R-GB" panose="02000000000000000000" pitchFamily="2" charset="-122"/>
                <a:ea typeface="FZLanTingHeiS-R-GB" panose="02000000000000000000" pitchFamily="2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2401403-77C3-5147-3B82-A11F957F0DF1}"/>
                </a:ext>
              </a:extLst>
            </p:cNvPr>
            <p:cNvSpPr/>
            <p:nvPr/>
          </p:nvSpPr>
          <p:spPr>
            <a:xfrm>
              <a:off x="1929517" y="4106125"/>
              <a:ext cx="2482934" cy="3496900"/>
            </a:xfrm>
            <a:prstGeom prst="rect">
              <a:avLst/>
            </a:prstGeom>
            <a:noFill/>
            <a:ln w="19050" cap="flat">
              <a:solidFill>
                <a:srgbClr val="357CE4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8900" tIns="88900" rIns="88900" bIns="88900" numCol="1" spcCol="38100" rtlCol="0" anchor="ctr">
              <a:noAutofit/>
            </a:bodyPr>
            <a:lstStyle/>
            <a:p>
              <a:pPr marL="0" marR="0" indent="0" algn="l" defTabSz="1219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ZLanTingHeiS-R-GB" panose="02000000000000000000" pitchFamily="2" charset="-122"/>
                <a:ea typeface="FZLanTingHeiS-R-GB" panose="02000000000000000000" pitchFamily="2" charset="-122"/>
                <a:sym typeface="Verdana" panose="020B0604030504040204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0D848ED-430A-3C95-8E76-8DD769341FA5}"/>
                </a:ext>
              </a:extLst>
            </p:cNvPr>
            <p:cNvSpPr/>
            <p:nvPr/>
          </p:nvSpPr>
          <p:spPr>
            <a:xfrm>
              <a:off x="2014965" y="6261312"/>
              <a:ext cx="2312039" cy="5870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8900" tIns="88900" rIns="88900" bIns="88900" numCol="1" spcCol="38100" rtlCol="0" anchor="ctr">
              <a:noAutofit/>
            </a:bodyPr>
            <a:lstStyle/>
            <a:p>
              <a:pPr algn="ctr" defTabSz="1219200" latinLnBrk="1" hangingPunct="0"/>
              <a:r>
                <a:rPr kumimoji="0" lang="zh-CN" altLang="en-US" sz="180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FZLanTingHeiS-R-GB" panose="02000000000000000000" pitchFamily="2" charset="-122"/>
                  <a:ea typeface="FZLanTingHeiS-R-GB" panose="02000000000000000000" pitchFamily="2" charset="-122"/>
                  <a:sym typeface="Verdana" panose="020B0604030504040204"/>
                </a:rPr>
                <a:t>爆破半径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9D04067-0672-8A07-9508-453E02E1DA23}"/>
                </a:ext>
              </a:extLst>
            </p:cNvPr>
            <p:cNvSpPr/>
            <p:nvPr/>
          </p:nvSpPr>
          <p:spPr>
            <a:xfrm>
              <a:off x="2014965" y="6934177"/>
              <a:ext cx="2312039" cy="5870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8900" tIns="88900" rIns="88900" bIns="88900" numCol="1" spcCol="38100" rtlCol="0" anchor="ctr">
              <a:noAutofit/>
            </a:bodyPr>
            <a:lstStyle/>
            <a:p>
              <a:pPr algn="ctr" defTabSz="1219200" latinLnBrk="1" hangingPunct="0"/>
              <a:r>
                <a:rPr kumimoji="0" lang="zh-CN" altLang="en-US" sz="180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FZLanTingHeiS-R-GB" panose="02000000000000000000" pitchFamily="2" charset="-122"/>
                  <a:ea typeface="FZLanTingHeiS-R-GB" panose="02000000000000000000" pitchFamily="2" charset="-122"/>
                  <a:sym typeface="Verdana" panose="020B0604030504040204"/>
                </a:rPr>
                <a:t>重要信息收集</a:t>
              </a:r>
            </a:p>
          </p:txBody>
        </p:sp>
      </p:grpSp>
      <p:sp>
        <p:nvSpPr>
          <p:cNvPr id="30" name="curve-left-arrow_20582">
            <a:extLst>
              <a:ext uri="{FF2B5EF4-FFF2-40B4-BE49-F238E27FC236}">
                <a16:creationId xmlns:a16="http://schemas.microsoft.com/office/drawing/2014/main" id="{20160C0C-A051-2AD0-C3C3-40E6F53B0547}"/>
              </a:ext>
            </a:extLst>
          </p:cNvPr>
          <p:cNvSpPr>
            <a:spLocks noChangeAspect="1"/>
          </p:cNvSpPr>
          <p:nvPr/>
        </p:nvSpPr>
        <p:spPr bwMode="auto">
          <a:xfrm rot="16200000" flipH="1">
            <a:off x="2087132" y="6320793"/>
            <a:ext cx="1147569" cy="892041"/>
          </a:xfrm>
          <a:custGeom>
            <a:avLst/>
            <a:gdLst>
              <a:gd name="T0" fmla="*/ 1621 w 3509"/>
              <a:gd name="T1" fmla="*/ 2999 h 2999"/>
              <a:gd name="T2" fmla="*/ 1567 w 3509"/>
              <a:gd name="T3" fmla="*/ 2978 h 2999"/>
              <a:gd name="T4" fmla="*/ 26 w 3509"/>
              <a:gd name="T5" fmla="*/ 1561 h 2999"/>
              <a:gd name="T6" fmla="*/ 0 w 3509"/>
              <a:gd name="T7" fmla="*/ 1503 h 2999"/>
              <a:gd name="T8" fmla="*/ 26 w 3509"/>
              <a:gd name="T9" fmla="*/ 1444 h 2999"/>
              <a:gd name="T10" fmla="*/ 1567 w 3509"/>
              <a:gd name="T11" fmla="*/ 27 h 2999"/>
              <a:gd name="T12" fmla="*/ 1653 w 3509"/>
              <a:gd name="T13" fmla="*/ 13 h 2999"/>
              <a:gd name="T14" fmla="*/ 1701 w 3509"/>
              <a:gd name="T15" fmla="*/ 86 h 2999"/>
              <a:gd name="T16" fmla="*/ 1701 w 3509"/>
              <a:gd name="T17" fmla="*/ 856 h 2999"/>
              <a:gd name="T18" fmla="*/ 3509 w 3509"/>
              <a:gd name="T19" fmla="*/ 2710 h 2999"/>
              <a:gd name="T20" fmla="*/ 3502 w 3509"/>
              <a:gd name="T21" fmla="*/ 2849 h 2999"/>
              <a:gd name="T22" fmla="*/ 3424 w 3509"/>
              <a:gd name="T23" fmla="*/ 2922 h 2999"/>
              <a:gd name="T24" fmla="*/ 3344 w 3509"/>
              <a:gd name="T25" fmla="*/ 2852 h 2999"/>
              <a:gd name="T26" fmla="*/ 2061 w 3509"/>
              <a:gd name="T27" fmla="*/ 2114 h 2999"/>
              <a:gd name="T28" fmla="*/ 1701 w 3509"/>
              <a:gd name="T29" fmla="*/ 2156 h 2999"/>
              <a:gd name="T30" fmla="*/ 1701 w 3509"/>
              <a:gd name="T31" fmla="*/ 2920 h 2999"/>
              <a:gd name="T32" fmla="*/ 1653 w 3509"/>
              <a:gd name="T33" fmla="*/ 2993 h 2999"/>
              <a:gd name="T34" fmla="*/ 1621 w 3509"/>
              <a:gd name="T35" fmla="*/ 2999 h 2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509" h="2999">
                <a:moveTo>
                  <a:pt x="1621" y="2999"/>
                </a:moveTo>
                <a:cubicBezTo>
                  <a:pt x="1601" y="2999"/>
                  <a:pt x="1582" y="2992"/>
                  <a:pt x="1567" y="2978"/>
                </a:cubicBezTo>
                <a:lnTo>
                  <a:pt x="26" y="1561"/>
                </a:lnTo>
                <a:cubicBezTo>
                  <a:pt x="9" y="1546"/>
                  <a:pt x="0" y="1525"/>
                  <a:pt x="0" y="1503"/>
                </a:cubicBezTo>
                <a:cubicBezTo>
                  <a:pt x="0" y="1480"/>
                  <a:pt x="9" y="1459"/>
                  <a:pt x="26" y="1444"/>
                </a:cubicBezTo>
                <a:lnTo>
                  <a:pt x="1567" y="27"/>
                </a:lnTo>
                <a:cubicBezTo>
                  <a:pt x="1590" y="5"/>
                  <a:pt x="1624" y="0"/>
                  <a:pt x="1653" y="13"/>
                </a:cubicBezTo>
                <a:cubicBezTo>
                  <a:pt x="1682" y="25"/>
                  <a:pt x="1701" y="54"/>
                  <a:pt x="1701" y="86"/>
                </a:cubicBezTo>
                <a:lnTo>
                  <a:pt x="1701" y="856"/>
                </a:lnTo>
                <a:cubicBezTo>
                  <a:pt x="2753" y="1058"/>
                  <a:pt x="3509" y="1829"/>
                  <a:pt x="3509" y="2710"/>
                </a:cubicBezTo>
                <a:cubicBezTo>
                  <a:pt x="3509" y="2753"/>
                  <a:pt x="3507" y="2797"/>
                  <a:pt x="3502" y="2849"/>
                </a:cubicBezTo>
                <a:cubicBezTo>
                  <a:pt x="3499" y="2890"/>
                  <a:pt x="3465" y="2921"/>
                  <a:pt x="3424" y="2922"/>
                </a:cubicBezTo>
                <a:cubicBezTo>
                  <a:pt x="3384" y="2923"/>
                  <a:pt x="3349" y="2892"/>
                  <a:pt x="3344" y="2852"/>
                </a:cubicBezTo>
                <a:cubicBezTo>
                  <a:pt x="3285" y="2372"/>
                  <a:pt x="2630" y="2093"/>
                  <a:pt x="2061" y="2114"/>
                </a:cubicBezTo>
                <a:cubicBezTo>
                  <a:pt x="1934" y="2119"/>
                  <a:pt x="1813" y="2133"/>
                  <a:pt x="1701" y="2156"/>
                </a:cubicBezTo>
                <a:lnTo>
                  <a:pt x="1701" y="2920"/>
                </a:lnTo>
                <a:cubicBezTo>
                  <a:pt x="1701" y="2951"/>
                  <a:pt x="1682" y="2980"/>
                  <a:pt x="1653" y="2993"/>
                </a:cubicBezTo>
                <a:cubicBezTo>
                  <a:pt x="1643" y="2997"/>
                  <a:pt x="1632" y="2999"/>
                  <a:pt x="1621" y="2999"/>
                </a:cubicBezTo>
                <a:close/>
              </a:path>
            </a:pathLst>
          </a:custGeom>
          <a:solidFill>
            <a:srgbClr val="357CE4"/>
          </a:solidFill>
          <a:ln>
            <a:noFill/>
          </a:ln>
        </p:spPr>
        <p:txBody>
          <a:bodyPr/>
          <a:lstStyle/>
          <a:p>
            <a:endParaRPr lang="zh-CN" altLang="en-US" sz="4400" dirty="0">
              <a:latin typeface="FZLanTingHeiS-R-GB" panose="02000000000000000000" pitchFamily="2" charset="-122"/>
              <a:ea typeface="FZLanTingHeiS-R-GB" panose="02000000000000000000" pitchFamily="2" charset="-122"/>
            </a:endParaRPr>
          </a:p>
        </p:txBody>
      </p:sp>
      <p:sp>
        <p:nvSpPr>
          <p:cNvPr id="31" name="curve-left-arrow_20582">
            <a:extLst>
              <a:ext uri="{FF2B5EF4-FFF2-40B4-BE49-F238E27FC236}">
                <a16:creationId xmlns:a16="http://schemas.microsoft.com/office/drawing/2014/main" id="{4602D5C7-9938-0F78-F738-3676389632DE}"/>
              </a:ext>
            </a:extLst>
          </p:cNvPr>
          <p:cNvSpPr>
            <a:spLocks noChangeAspect="1"/>
          </p:cNvSpPr>
          <p:nvPr/>
        </p:nvSpPr>
        <p:spPr bwMode="auto">
          <a:xfrm rot="5400000" flipH="1">
            <a:off x="3509875" y="6348904"/>
            <a:ext cx="1147569" cy="892041"/>
          </a:xfrm>
          <a:custGeom>
            <a:avLst/>
            <a:gdLst>
              <a:gd name="T0" fmla="*/ 1621 w 3509"/>
              <a:gd name="T1" fmla="*/ 2999 h 2999"/>
              <a:gd name="T2" fmla="*/ 1567 w 3509"/>
              <a:gd name="T3" fmla="*/ 2978 h 2999"/>
              <a:gd name="T4" fmla="*/ 26 w 3509"/>
              <a:gd name="T5" fmla="*/ 1561 h 2999"/>
              <a:gd name="T6" fmla="*/ 0 w 3509"/>
              <a:gd name="T7" fmla="*/ 1503 h 2999"/>
              <a:gd name="T8" fmla="*/ 26 w 3509"/>
              <a:gd name="T9" fmla="*/ 1444 h 2999"/>
              <a:gd name="T10" fmla="*/ 1567 w 3509"/>
              <a:gd name="T11" fmla="*/ 27 h 2999"/>
              <a:gd name="T12" fmla="*/ 1653 w 3509"/>
              <a:gd name="T13" fmla="*/ 13 h 2999"/>
              <a:gd name="T14" fmla="*/ 1701 w 3509"/>
              <a:gd name="T15" fmla="*/ 86 h 2999"/>
              <a:gd name="T16" fmla="*/ 1701 w 3509"/>
              <a:gd name="T17" fmla="*/ 856 h 2999"/>
              <a:gd name="T18" fmla="*/ 3509 w 3509"/>
              <a:gd name="T19" fmla="*/ 2710 h 2999"/>
              <a:gd name="T20" fmla="*/ 3502 w 3509"/>
              <a:gd name="T21" fmla="*/ 2849 h 2999"/>
              <a:gd name="T22" fmla="*/ 3424 w 3509"/>
              <a:gd name="T23" fmla="*/ 2922 h 2999"/>
              <a:gd name="T24" fmla="*/ 3344 w 3509"/>
              <a:gd name="T25" fmla="*/ 2852 h 2999"/>
              <a:gd name="T26" fmla="*/ 2061 w 3509"/>
              <a:gd name="T27" fmla="*/ 2114 h 2999"/>
              <a:gd name="T28" fmla="*/ 1701 w 3509"/>
              <a:gd name="T29" fmla="*/ 2156 h 2999"/>
              <a:gd name="T30" fmla="*/ 1701 w 3509"/>
              <a:gd name="T31" fmla="*/ 2920 h 2999"/>
              <a:gd name="T32" fmla="*/ 1653 w 3509"/>
              <a:gd name="T33" fmla="*/ 2993 h 2999"/>
              <a:gd name="T34" fmla="*/ 1621 w 3509"/>
              <a:gd name="T35" fmla="*/ 2999 h 2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509" h="2999">
                <a:moveTo>
                  <a:pt x="1621" y="2999"/>
                </a:moveTo>
                <a:cubicBezTo>
                  <a:pt x="1601" y="2999"/>
                  <a:pt x="1582" y="2992"/>
                  <a:pt x="1567" y="2978"/>
                </a:cubicBezTo>
                <a:lnTo>
                  <a:pt x="26" y="1561"/>
                </a:lnTo>
                <a:cubicBezTo>
                  <a:pt x="9" y="1546"/>
                  <a:pt x="0" y="1525"/>
                  <a:pt x="0" y="1503"/>
                </a:cubicBezTo>
                <a:cubicBezTo>
                  <a:pt x="0" y="1480"/>
                  <a:pt x="9" y="1459"/>
                  <a:pt x="26" y="1444"/>
                </a:cubicBezTo>
                <a:lnTo>
                  <a:pt x="1567" y="27"/>
                </a:lnTo>
                <a:cubicBezTo>
                  <a:pt x="1590" y="5"/>
                  <a:pt x="1624" y="0"/>
                  <a:pt x="1653" y="13"/>
                </a:cubicBezTo>
                <a:cubicBezTo>
                  <a:pt x="1682" y="25"/>
                  <a:pt x="1701" y="54"/>
                  <a:pt x="1701" y="86"/>
                </a:cubicBezTo>
                <a:lnTo>
                  <a:pt x="1701" y="856"/>
                </a:lnTo>
                <a:cubicBezTo>
                  <a:pt x="2753" y="1058"/>
                  <a:pt x="3509" y="1829"/>
                  <a:pt x="3509" y="2710"/>
                </a:cubicBezTo>
                <a:cubicBezTo>
                  <a:pt x="3509" y="2753"/>
                  <a:pt x="3507" y="2797"/>
                  <a:pt x="3502" y="2849"/>
                </a:cubicBezTo>
                <a:cubicBezTo>
                  <a:pt x="3499" y="2890"/>
                  <a:pt x="3465" y="2921"/>
                  <a:pt x="3424" y="2922"/>
                </a:cubicBezTo>
                <a:cubicBezTo>
                  <a:pt x="3384" y="2923"/>
                  <a:pt x="3349" y="2892"/>
                  <a:pt x="3344" y="2852"/>
                </a:cubicBezTo>
                <a:cubicBezTo>
                  <a:pt x="3285" y="2372"/>
                  <a:pt x="2630" y="2093"/>
                  <a:pt x="2061" y="2114"/>
                </a:cubicBezTo>
                <a:cubicBezTo>
                  <a:pt x="1934" y="2119"/>
                  <a:pt x="1813" y="2133"/>
                  <a:pt x="1701" y="2156"/>
                </a:cubicBezTo>
                <a:lnTo>
                  <a:pt x="1701" y="2920"/>
                </a:lnTo>
                <a:cubicBezTo>
                  <a:pt x="1701" y="2951"/>
                  <a:pt x="1682" y="2980"/>
                  <a:pt x="1653" y="2993"/>
                </a:cubicBezTo>
                <a:cubicBezTo>
                  <a:pt x="1643" y="2997"/>
                  <a:pt x="1632" y="2999"/>
                  <a:pt x="1621" y="2999"/>
                </a:cubicBezTo>
                <a:close/>
              </a:path>
            </a:pathLst>
          </a:custGeom>
          <a:solidFill>
            <a:srgbClr val="357CE4"/>
          </a:solidFill>
          <a:ln>
            <a:noFill/>
          </a:ln>
        </p:spPr>
        <p:txBody>
          <a:bodyPr/>
          <a:lstStyle/>
          <a:p>
            <a:endParaRPr lang="zh-CN" altLang="en-US" sz="4400" dirty="0">
              <a:latin typeface="FZLanTingHeiS-R-GB" panose="02000000000000000000" pitchFamily="2" charset="-122"/>
              <a:ea typeface="FZLanTingHeiS-R-GB" panose="02000000000000000000" pitchFamily="2" charset="-122"/>
            </a:endParaRPr>
          </a:p>
        </p:txBody>
      </p:sp>
      <p:sp>
        <p:nvSpPr>
          <p:cNvPr id="32" name="箭头: 五边形 67">
            <a:extLst>
              <a:ext uri="{FF2B5EF4-FFF2-40B4-BE49-F238E27FC236}">
                <a16:creationId xmlns:a16="http://schemas.microsoft.com/office/drawing/2014/main" id="{B5204EA3-80F4-B4C0-DDFB-330333CC966D}"/>
              </a:ext>
            </a:extLst>
          </p:cNvPr>
          <p:cNvSpPr/>
          <p:nvPr/>
        </p:nvSpPr>
        <p:spPr>
          <a:xfrm rot="10800000">
            <a:off x="6007190" y="1836136"/>
            <a:ext cx="15934132" cy="10043727"/>
          </a:xfrm>
          <a:prstGeom prst="homePlate">
            <a:avLst>
              <a:gd name="adj" fmla="val 5882"/>
            </a:avLst>
          </a:prstGeom>
          <a:noFill/>
          <a:ln w="19050" cap="flat">
            <a:solidFill>
              <a:srgbClr val="357CE4"/>
            </a:solidFill>
            <a:prstDash val="dash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8900" tIns="88900" rIns="88900" bIns="88900" numCol="1" spcCol="38100" rtlCol="0" anchor="ctr">
            <a:no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FZLanTingHeiS-R-GB" panose="02000000000000000000" pitchFamily="2" charset="-122"/>
              <a:ea typeface="FZLanTingHeiS-R-GB" panose="02000000000000000000" pitchFamily="2" charset="-122"/>
              <a:sym typeface="Verdana" panose="020B0604030504040204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0BC371E-4E32-AA72-F5C7-E879CB561FC3}"/>
              </a:ext>
            </a:extLst>
          </p:cNvPr>
          <p:cNvGrpSpPr/>
          <p:nvPr/>
        </p:nvGrpSpPr>
        <p:grpSpPr>
          <a:xfrm>
            <a:off x="5349810" y="5601555"/>
            <a:ext cx="468120" cy="2095739"/>
            <a:chOff x="-1159733" y="1662705"/>
            <a:chExt cx="186608" cy="573107"/>
          </a:xfrm>
        </p:grpSpPr>
        <p:sp>
          <p:nvSpPr>
            <p:cNvPr id="34" name="三角形 21">
              <a:extLst>
                <a:ext uri="{FF2B5EF4-FFF2-40B4-BE49-F238E27FC236}">
                  <a16:creationId xmlns:a16="http://schemas.microsoft.com/office/drawing/2014/main" id="{6978BB34-BB7A-911E-1CA3-E35233BA2746}"/>
                </a:ext>
              </a:extLst>
            </p:cNvPr>
            <p:cNvSpPr/>
            <p:nvPr/>
          </p:nvSpPr>
          <p:spPr>
            <a:xfrm rot="5400000">
              <a:off x="-1371600" y="1874572"/>
              <a:ext cx="571500" cy="14776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5400">
                <a:latin typeface="FZLanTingHeiS-R-GB" panose="02000000000000000000" pitchFamily="2" charset="-122"/>
                <a:ea typeface="FZLanTingHeiS-R-GB" panose="02000000000000000000" pitchFamily="2" charset="-122"/>
              </a:endParaRPr>
            </a:p>
          </p:txBody>
        </p:sp>
        <p:sp>
          <p:nvSpPr>
            <p:cNvPr id="35" name="三角形 22">
              <a:extLst>
                <a:ext uri="{FF2B5EF4-FFF2-40B4-BE49-F238E27FC236}">
                  <a16:creationId xmlns:a16="http://schemas.microsoft.com/office/drawing/2014/main" id="{FDB25A77-D59F-7E2A-37FF-058D8DED62D2}"/>
                </a:ext>
              </a:extLst>
            </p:cNvPr>
            <p:cNvSpPr/>
            <p:nvPr/>
          </p:nvSpPr>
          <p:spPr>
            <a:xfrm rot="5400000">
              <a:off x="-1332758" y="1876179"/>
              <a:ext cx="571500" cy="147766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5400">
                <a:latin typeface="FZLanTingHeiS-R-GB" panose="02000000000000000000" pitchFamily="2" charset="-122"/>
                <a:ea typeface="FZLanTingHeiS-R-GB" panose="02000000000000000000" pitchFamily="2" charset="-122"/>
              </a:endParaRPr>
            </a:p>
          </p:txBody>
        </p:sp>
      </p:grpSp>
      <p:sp>
        <p:nvSpPr>
          <p:cNvPr id="36" name="三角形">
            <a:extLst>
              <a:ext uri="{FF2B5EF4-FFF2-40B4-BE49-F238E27FC236}">
                <a16:creationId xmlns:a16="http://schemas.microsoft.com/office/drawing/2014/main" id="{4E8D61AC-0D21-91C0-ACAA-65F2FEB58E19}"/>
              </a:ext>
            </a:extLst>
          </p:cNvPr>
          <p:cNvSpPr/>
          <p:nvPr/>
        </p:nvSpPr>
        <p:spPr>
          <a:xfrm rot="5400000" flipH="1">
            <a:off x="12397824" y="6506927"/>
            <a:ext cx="2540001" cy="370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3298">
                <a:srgbClr val="00FFFF"/>
              </a:gs>
              <a:gs pos="47656">
                <a:srgbClr val="00A2FF">
                  <a:alpha val="91232"/>
                </a:srgbClr>
              </a:gs>
              <a:gs pos="100000">
                <a:srgbClr val="7700FF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/>
            </a:pPr>
            <a:endParaRPr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4F72E67-8C87-9440-04FD-82B49B95E3D9}"/>
              </a:ext>
            </a:extLst>
          </p:cNvPr>
          <p:cNvSpPr/>
          <p:nvPr/>
        </p:nvSpPr>
        <p:spPr>
          <a:xfrm>
            <a:off x="2297434" y="4479143"/>
            <a:ext cx="2335431" cy="5729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8900" tIns="88900" rIns="88900" bIns="88900" numCol="1" spcCol="38100" rtlCol="0" anchor="ctr">
            <a:noAutofit/>
          </a:bodyPr>
          <a:lstStyle/>
          <a:p>
            <a:pPr algn="ctr" defTabSz="1219200" latinLnBrk="1" hangingPunct="0"/>
            <a:r>
              <a:rPr kumimoji="0" lang="zh-CN" altLang="en-US" sz="1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ZLanTingHeiS-R-GB" panose="02000000000000000000" pitchFamily="2" charset="-122"/>
                <a:ea typeface="FZLanTingHeiS-R-GB" panose="02000000000000000000" pitchFamily="2" charset="-122"/>
                <a:sym typeface="Verdana" panose="020B0604030504040204"/>
              </a:rPr>
              <a:t>资源暴露方式</a:t>
            </a:r>
          </a:p>
        </p:txBody>
      </p:sp>
      <p:sp>
        <p:nvSpPr>
          <p:cNvPr id="39" name="矩形">
            <a:extLst>
              <a:ext uri="{FF2B5EF4-FFF2-40B4-BE49-F238E27FC236}">
                <a16:creationId xmlns:a16="http://schemas.microsoft.com/office/drawing/2014/main" id="{7F654D6E-A049-15D1-1585-4EFBA8F16D05}"/>
              </a:ext>
            </a:extLst>
          </p:cNvPr>
          <p:cNvSpPr/>
          <p:nvPr/>
        </p:nvSpPr>
        <p:spPr>
          <a:xfrm>
            <a:off x="6540623" y="6054635"/>
            <a:ext cx="6655163" cy="1143001"/>
          </a:xfrm>
          <a:prstGeom prst="rect">
            <a:avLst/>
          </a:prstGeom>
          <a:solidFill>
            <a:srgbClr val="5C5C5C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40" name="文本框 61">
            <a:extLst>
              <a:ext uri="{FF2B5EF4-FFF2-40B4-BE49-F238E27FC236}">
                <a16:creationId xmlns:a16="http://schemas.microsoft.com/office/drawing/2014/main" id="{FEA85684-099A-ED65-F2D5-74CB87D6EE3C}"/>
              </a:ext>
            </a:extLst>
          </p:cNvPr>
          <p:cNvSpPr txBox="1"/>
          <p:nvPr/>
        </p:nvSpPr>
        <p:spPr>
          <a:xfrm>
            <a:off x="8644006" y="6312445"/>
            <a:ext cx="2448397" cy="646329"/>
          </a:xfrm>
          <a:prstGeom prst="rect">
            <a:avLst/>
          </a:prstGeom>
          <a:ln w="25400">
            <a:miter lim="400000"/>
          </a:ln>
          <a:effectLst>
            <a:outerShdw blurRad="114300" dir="5400000" rotWithShape="0">
              <a:srgbClr val="1700D2">
                <a:alpha val="2065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内外映射</a:t>
            </a:r>
            <a:endParaRPr dirty="0"/>
          </a:p>
        </p:txBody>
      </p:sp>
      <p:sp>
        <p:nvSpPr>
          <p:cNvPr id="41" name="矩形">
            <a:extLst>
              <a:ext uri="{FF2B5EF4-FFF2-40B4-BE49-F238E27FC236}">
                <a16:creationId xmlns:a16="http://schemas.microsoft.com/office/drawing/2014/main" id="{5F0E0FE3-D995-6249-B74C-878DC8C3B081}"/>
              </a:ext>
            </a:extLst>
          </p:cNvPr>
          <p:cNvSpPr/>
          <p:nvPr/>
        </p:nvSpPr>
        <p:spPr>
          <a:xfrm>
            <a:off x="14892189" y="2428659"/>
            <a:ext cx="5854172" cy="8463208"/>
          </a:xfrm>
          <a:prstGeom prst="rect">
            <a:avLst/>
          </a:prstGeom>
          <a:solidFill>
            <a:srgbClr val="01064D">
              <a:alpha val="60000"/>
            </a:srgbClr>
          </a:solidFill>
          <a:ln w="25400">
            <a:solidFill>
              <a:srgbClr val="059FFF"/>
            </a:solidFill>
            <a:miter lim="400000"/>
          </a:ln>
        </p:spPr>
        <p:txBody>
          <a:bodyPr lIns="21249" tIns="21249" rIns="21249" bIns="21249" anchor="ctr"/>
          <a:lstStyle/>
          <a:p>
            <a:pPr algn="ctr" defTabSz="825500"/>
            <a:endParaRPr dirty="0"/>
          </a:p>
        </p:txBody>
      </p:sp>
      <p:sp>
        <p:nvSpPr>
          <p:cNvPr id="42" name="矩形">
            <a:extLst>
              <a:ext uri="{FF2B5EF4-FFF2-40B4-BE49-F238E27FC236}">
                <a16:creationId xmlns:a16="http://schemas.microsoft.com/office/drawing/2014/main" id="{D922D47F-CD76-A91A-5A37-C944DB191228}"/>
              </a:ext>
            </a:extLst>
          </p:cNvPr>
          <p:cNvSpPr/>
          <p:nvPr/>
        </p:nvSpPr>
        <p:spPr>
          <a:xfrm>
            <a:off x="15380444" y="2788023"/>
            <a:ext cx="4877657" cy="1143001"/>
          </a:xfrm>
          <a:prstGeom prst="rect">
            <a:avLst/>
          </a:prstGeom>
          <a:solidFill>
            <a:srgbClr val="5C5C5C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43" name="文本框 61">
            <a:extLst>
              <a:ext uri="{FF2B5EF4-FFF2-40B4-BE49-F238E27FC236}">
                <a16:creationId xmlns:a16="http://schemas.microsoft.com/office/drawing/2014/main" id="{5CCE64F9-9CFF-6FF5-B94A-673EE8443EED}"/>
              </a:ext>
            </a:extLst>
          </p:cNvPr>
          <p:cNvSpPr txBox="1"/>
          <p:nvPr/>
        </p:nvSpPr>
        <p:spPr>
          <a:xfrm>
            <a:off x="15872490" y="2995965"/>
            <a:ext cx="3939510" cy="646329"/>
          </a:xfrm>
          <a:prstGeom prst="rect">
            <a:avLst/>
          </a:prstGeom>
          <a:ln w="25400">
            <a:miter lim="400000"/>
          </a:ln>
          <a:effectLst>
            <a:outerShdw blurRad="114300" dir="5400000" rotWithShape="0">
              <a:srgbClr val="1700D2">
                <a:alpha val="2065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攻击特征 </a:t>
            </a:r>
            <a:r>
              <a:rPr lang="en-US" altLang="zh-CN" dirty="0"/>
              <a:t>– </a:t>
            </a:r>
            <a:r>
              <a:rPr lang="zh-CN" altLang="en-US" dirty="0"/>
              <a:t>内部扫描</a:t>
            </a:r>
            <a:endParaRPr dirty="0"/>
          </a:p>
        </p:txBody>
      </p:sp>
      <p:sp>
        <p:nvSpPr>
          <p:cNvPr id="44" name="矩形">
            <a:extLst>
              <a:ext uri="{FF2B5EF4-FFF2-40B4-BE49-F238E27FC236}">
                <a16:creationId xmlns:a16="http://schemas.microsoft.com/office/drawing/2014/main" id="{99B68DD7-782C-607C-575A-6ABD3632C330}"/>
              </a:ext>
            </a:extLst>
          </p:cNvPr>
          <p:cNvSpPr/>
          <p:nvPr/>
        </p:nvSpPr>
        <p:spPr>
          <a:xfrm>
            <a:off x="15380445" y="4194109"/>
            <a:ext cx="4877657" cy="1143001"/>
          </a:xfrm>
          <a:prstGeom prst="rect">
            <a:avLst/>
          </a:prstGeom>
          <a:solidFill>
            <a:srgbClr val="5C5C5C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45" name="文本框 61">
            <a:extLst>
              <a:ext uri="{FF2B5EF4-FFF2-40B4-BE49-F238E27FC236}">
                <a16:creationId xmlns:a16="http://schemas.microsoft.com/office/drawing/2014/main" id="{5EF335A9-8C62-A10D-ACD8-292F05A3A4D1}"/>
              </a:ext>
            </a:extLst>
          </p:cNvPr>
          <p:cNvSpPr txBox="1"/>
          <p:nvPr/>
        </p:nvSpPr>
        <p:spPr>
          <a:xfrm>
            <a:off x="15872490" y="4405248"/>
            <a:ext cx="3939510" cy="646329"/>
          </a:xfrm>
          <a:prstGeom prst="rect">
            <a:avLst/>
          </a:prstGeom>
          <a:ln w="25400">
            <a:miter lim="400000"/>
          </a:ln>
          <a:effectLst>
            <a:outerShdw blurRad="114300" dir="5400000" rotWithShape="0">
              <a:srgbClr val="1700D2">
                <a:alpha val="2065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异常</a:t>
            </a:r>
            <a:r>
              <a:rPr lang="en-US" altLang="zh-CN" dirty="0"/>
              <a:t>IP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回连巡检</a:t>
            </a:r>
            <a:endParaRPr dirty="0"/>
          </a:p>
        </p:txBody>
      </p:sp>
      <p:sp>
        <p:nvSpPr>
          <p:cNvPr id="46" name="矩形">
            <a:extLst>
              <a:ext uri="{FF2B5EF4-FFF2-40B4-BE49-F238E27FC236}">
                <a16:creationId xmlns:a16="http://schemas.microsoft.com/office/drawing/2014/main" id="{A3D88821-954F-D5B8-C587-34E4907CB12C}"/>
              </a:ext>
            </a:extLst>
          </p:cNvPr>
          <p:cNvSpPr/>
          <p:nvPr/>
        </p:nvSpPr>
        <p:spPr>
          <a:xfrm>
            <a:off x="15388324" y="5489499"/>
            <a:ext cx="4877657" cy="1143001"/>
          </a:xfrm>
          <a:prstGeom prst="rect">
            <a:avLst/>
          </a:prstGeom>
          <a:solidFill>
            <a:srgbClr val="5C5C5C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47" name="文本框 61">
            <a:extLst>
              <a:ext uri="{FF2B5EF4-FFF2-40B4-BE49-F238E27FC236}">
                <a16:creationId xmlns:a16="http://schemas.microsoft.com/office/drawing/2014/main" id="{368D78F4-1F41-8F4E-7461-4F8A36058CDD}"/>
              </a:ext>
            </a:extLst>
          </p:cNvPr>
          <p:cNvSpPr txBox="1"/>
          <p:nvPr/>
        </p:nvSpPr>
        <p:spPr>
          <a:xfrm>
            <a:off x="15622529" y="5728065"/>
            <a:ext cx="4393491" cy="646329"/>
          </a:xfrm>
          <a:prstGeom prst="rect">
            <a:avLst/>
          </a:prstGeom>
          <a:ln w="25400">
            <a:miter lim="400000"/>
          </a:ln>
          <a:effectLst>
            <a:outerShdw blurRad="114300" dir="5400000" rotWithShape="0">
              <a:srgbClr val="1700D2">
                <a:alpha val="2065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异常用户 </a:t>
            </a:r>
            <a:r>
              <a:rPr lang="en-US" altLang="zh-CN" dirty="0"/>
              <a:t>– </a:t>
            </a:r>
            <a:r>
              <a:rPr lang="zh-CN" altLang="en-US" dirty="0"/>
              <a:t>云行为关联</a:t>
            </a:r>
            <a:endParaRPr dirty="0"/>
          </a:p>
        </p:txBody>
      </p:sp>
      <p:sp>
        <p:nvSpPr>
          <p:cNvPr id="48" name="矩形">
            <a:extLst>
              <a:ext uri="{FF2B5EF4-FFF2-40B4-BE49-F238E27FC236}">
                <a16:creationId xmlns:a16="http://schemas.microsoft.com/office/drawing/2014/main" id="{2062789E-8EAD-C3AC-8405-143FF41140D6}"/>
              </a:ext>
            </a:extLst>
          </p:cNvPr>
          <p:cNvSpPr/>
          <p:nvPr/>
        </p:nvSpPr>
        <p:spPr>
          <a:xfrm>
            <a:off x="15388324" y="6765587"/>
            <a:ext cx="4877657" cy="1143001"/>
          </a:xfrm>
          <a:prstGeom prst="rect">
            <a:avLst/>
          </a:prstGeom>
          <a:solidFill>
            <a:srgbClr val="5C5C5C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49" name="文本框 61">
            <a:extLst>
              <a:ext uri="{FF2B5EF4-FFF2-40B4-BE49-F238E27FC236}">
                <a16:creationId xmlns:a16="http://schemas.microsoft.com/office/drawing/2014/main" id="{D13E0C42-8433-AC64-4D69-CD61375994B4}"/>
              </a:ext>
            </a:extLst>
          </p:cNvPr>
          <p:cNvSpPr txBox="1"/>
          <p:nvPr/>
        </p:nvSpPr>
        <p:spPr>
          <a:xfrm>
            <a:off x="15872490" y="6974749"/>
            <a:ext cx="3939510" cy="646329"/>
          </a:xfrm>
          <a:prstGeom prst="rect">
            <a:avLst/>
          </a:prstGeom>
          <a:ln w="25400">
            <a:miter lim="400000"/>
          </a:ln>
          <a:effectLst>
            <a:outerShdw blurRad="114300" dir="5400000" rotWithShape="0">
              <a:srgbClr val="1700D2">
                <a:alpha val="2065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核心组件 </a:t>
            </a:r>
            <a:r>
              <a:rPr lang="en-US" altLang="zh-CN" dirty="0"/>
              <a:t>– </a:t>
            </a:r>
            <a:r>
              <a:rPr lang="zh-CN" altLang="en-US" dirty="0"/>
              <a:t>情报运营</a:t>
            </a:r>
            <a:endParaRPr dirty="0"/>
          </a:p>
        </p:txBody>
      </p:sp>
      <p:sp>
        <p:nvSpPr>
          <p:cNvPr id="50" name="矩形">
            <a:extLst>
              <a:ext uri="{FF2B5EF4-FFF2-40B4-BE49-F238E27FC236}">
                <a16:creationId xmlns:a16="http://schemas.microsoft.com/office/drawing/2014/main" id="{42644B18-21BF-B4D0-0E41-8C0DE35E19BC}"/>
              </a:ext>
            </a:extLst>
          </p:cNvPr>
          <p:cNvSpPr/>
          <p:nvPr/>
        </p:nvSpPr>
        <p:spPr>
          <a:xfrm>
            <a:off x="15388324" y="8138408"/>
            <a:ext cx="4877657" cy="1143001"/>
          </a:xfrm>
          <a:prstGeom prst="rect">
            <a:avLst/>
          </a:prstGeom>
          <a:solidFill>
            <a:srgbClr val="5C5C5C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51" name="文本框 61">
            <a:extLst>
              <a:ext uri="{FF2B5EF4-FFF2-40B4-BE49-F238E27FC236}">
                <a16:creationId xmlns:a16="http://schemas.microsoft.com/office/drawing/2014/main" id="{6B0031EA-3953-0C5C-0ABF-F8E4B7C3C8B6}"/>
              </a:ext>
            </a:extLst>
          </p:cNvPr>
          <p:cNvSpPr txBox="1"/>
          <p:nvPr/>
        </p:nvSpPr>
        <p:spPr>
          <a:xfrm>
            <a:off x="15392110" y="8326956"/>
            <a:ext cx="5063130" cy="646329"/>
          </a:xfrm>
          <a:prstGeom prst="rect">
            <a:avLst/>
          </a:prstGeom>
          <a:ln w="25400">
            <a:miter lim="400000"/>
          </a:ln>
          <a:effectLst>
            <a:outerShdw blurRad="114300" dir="5400000" rotWithShape="0">
              <a:srgbClr val="1700D2">
                <a:alpha val="2065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行动特征 </a:t>
            </a:r>
            <a:r>
              <a:rPr lang="en-US" altLang="zh-CN" dirty="0"/>
              <a:t>– HIDS/EDR</a:t>
            </a:r>
            <a:r>
              <a:rPr lang="zh-CN" altLang="en-US" dirty="0"/>
              <a:t>规则</a:t>
            </a:r>
            <a:endParaRPr dirty="0"/>
          </a:p>
        </p:txBody>
      </p:sp>
      <p:sp>
        <p:nvSpPr>
          <p:cNvPr id="52" name="矩形">
            <a:extLst>
              <a:ext uri="{FF2B5EF4-FFF2-40B4-BE49-F238E27FC236}">
                <a16:creationId xmlns:a16="http://schemas.microsoft.com/office/drawing/2014/main" id="{6585973B-764D-9794-73D3-DC3C350F00BF}"/>
              </a:ext>
            </a:extLst>
          </p:cNvPr>
          <p:cNvSpPr/>
          <p:nvPr/>
        </p:nvSpPr>
        <p:spPr>
          <a:xfrm>
            <a:off x="15388324" y="9469957"/>
            <a:ext cx="4877657" cy="1143001"/>
          </a:xfrm>
          <a:prstGeom prst="rect">
            <a:avLst/>
          </a:prstGeom>
          <a:solidFill>
            <a:srgbClr val="5C5C5C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53" name="文本框 61">
            <a:extLst>
              <a:ext uri="{FF2B5EF4-FFF2-40B4-BE49-F238E27FC236}">
                <a16:creationId xmlns:a16="http://schemas.microsoft.com/office/drawing/2014/main" id="{E77DD55F-B82B-FFF9-CA7F-6395B61B6C04}"/>
              </a:ext>
            </a:extLst>
          </p:cNvPr>
          <p:cNvSpPr txBox="1"/>
          <p:nvPr/>
        </p:nvSpPr>
        <p:spPr>
          <a:xfrm>
            <a:off x="15872490" y="9679119"/>
            <a:ext cx="3939510" cy="646329"/>
          </a:xfrm>
          <a:prstGeom prst="rect">
            <a:avLst/>
          </a:prstGeom>
          <a:ln w="25400">
            <a:miter lim="400000"/>
          </a:ln>
          <a:effectLst>
            <a:outerShdw blurRad="114300" dir="5400000" rotWithShape="0">
              <a:srgbClr val="1700D2">
                <a:alpha val="2065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责任人 </a:t>
            </a:r>
            <a:r>
              <a:rPr lang="en-US" altLang="zh-CN" dirty="0"/>
              <a:t>– </a:t>
            </a:r>
            <a:r>
              <a:rPr lang="zh-CN" altLang="en-US" dirty="0"/>
              <a:t>应急响应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856018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E519C-91E3-396C-6BEE-844CFD477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正方形">
            <a:extLst>
              <a:ext uri="{FF2B5EF4-FFF2-40B4-BE49-F238E27FC236}">
                <a16:creationId xmlns:a16="http://schemas.microsoft.com/office/drawing/2014/main" id="{7C5E6BFB-7818-DCC5-A13A-903D261F050E}"/>
              </a:ext>
            </a:extLst>
          </p:cNvPr>
          <p:cNvSpPr/>
          <p:nvPr/>
        </p:nvSpPr>
        <p:spPr>
          <a:xfrm>
            <a:off x="9949785" y="4229970"/>
            <a:ext cx="4484429" cy="4484429"/>
          </a:xfrm>
          <a:prstGeom prst="roundRect">
            <a:avLst>
              <a:gd name="adj" fmla="val 0"/>
            </a:avLst>
          </a:prstGeom>
          <a:gradFill>
            <a:gsLst>
              <a:gs pos="30544">
                <a:srgbClr val="02D7BF"/>
              </a:gs>
              <a:gs pos="79499">
                <a:srgbClr val="0075FF"/>
              </a:gs>
            </a:gsLst>
          </a:gradFill>
          <a:ln w="12700">
            <a:miter lim="400000"/>
          </a:ln>
        </p:spPr>
        <p:txBody>
          <a:bodyPr lIns="0" tIns="0" rIns="0" bIns="0"/>
          <a:lstStyle/>
          <a:p>
            <a:pPr algn="ctr" defTabSz="825500">
              <a:defRPr>
                <a:solidFill>
                  <a:srgbClr val="0096FF"/>
                </a:solidFill>
              </a:defRPr>
            </a:pPr>
            <a:endParaRPr/>
          </a:p>
        </p:txBody>
      </p:sp>
      <p:sp>
        <p:nvSpPr>
          <p:cNvPr id="591" name="正方形">
            <a:extLst>
              <a:ext uri="{FF2B5EF4-FFF2-40B4-BE49-F238E27FC236}">
                <a16:creationId xmlns:a16="http://schemas.microsoft.com/office/drawing/2014/main" id="{A93E2D3E-B786-7C7A-4908-4EB053AC6E7E}"/>
              </a:ext>
            </a:extLst>
          </p:cNvPr>
          <p:cNvSpPr/>
          <p:nvPr/>
        </p:nvSpPr>
        <p:spPr>
          <a:xfrm>
            <a:off x="10080958" y="4361142"/>
            <a:ext cx="4222083" cy="422208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2" name="https://anquan.baidu.com">
            <a:extLst>
              <a:ext uri="{FF2B5EF4-FFF2-40B4-BE49-F238E27FC236}">
                <a16:creationId xmlns:a16="http://schemas.microsoft.com/office/drawing/2014/main" id="{4615552B-4417-FAFD-58B9-98F9F92ADA14}"/>
              </a:ext>
            </a:extLst>
          </p:cNvPr>
          <p:cNvSpPr txBox="1"/>
          <p:nvPr/>
        </p:nvSpPr>
        <p:spPr>
          <a:xfrm>
            <a:off x="9846529" y="10029618"/>
            <a:ext cx="4690942" cy="48100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6145" tIns="66145" rIns="66145" bIns="66145" anchor="ctr"/>
          <a:lstStyle>
            <a:lvl1pPr algn="ctr" defTabSz="914400">
              <a:lnSpc>
                <a:spcPct val="150000"/>
              </a:lnSpc>
              <a:defRPr sz="2000" spc="360">
                <a:solidFill>
                  <a:srgbClr val="FFFFFF"/>
                </a:solidFill>
              </a:defRPr>
            </a:lvl1pPr>
          </a:lstStyle>
          <a:p>
            <a:r>
              <a:t>https://anquan.baidu.com</a:t>
            </a:r>
          </a:p>
        </p:txBody>
      </p:sp>
      <p:sp>
        <p:nvSpPr>
          <p:cNvPr id="593" name="百度安全公众号">
            <a:extLst>
              <a:ext uri="{FF2B5EF4-FFF2-40B4-BE49-F238E27FC236}">
                <a16:creationId xmlns:a16="http://schemas.microsoft.com/office/drawing/2014/main" id="{2A79FEDB-79A3-2BFA-12B6-321E1F6DD364}"/>
              </a:ext>
            </a:extLst>
          </p:cNvPr>
          <p:cNvSpPr txBox="1"/>
          <p:nvPr/>
        </p:nvSpPr>
        <p:spPr>
          <a:xfrm>
            <a:off x="9250371" y="9133757"/>
            <a:ext cx="5883265" cy="94327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6145" tIns="66145" rIns="66145" bIns="66145" anchor="ctr"/>
          <a:lstStyle>
            <a:lvl1pPr algn="ctr" defTabSz="914400">
              <a:lnSpc>
                <a:spcPct val="150000"/>
              </a:lnSpc>
              <a:defRPr sz="4600" spc="460"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t>百度安全公众号</a:t>
            </a:r>
          </a:p>
        </p:txBody>
      </p:sp>
      <p:pic>
        <p:nvPicPr>
          <p:cNvPr id="594" name="logo二维码.png" descr="logo二维码.png">
            <a:extLst>
              <a:ext uri="{FF2B5EF4-FFF2-40B4-BE49-F238E27FC236}">
                <a16:creationId xmlns:a16="http://schemas.microsoft.com/office/drawing/2014/main" id="{431D1E5D-D887-86A2-958F-CF898BFF8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400" y="4478284"/>
            <a:ext cx="3987800" cy="3987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95" name="图像" descr="图像">
            <a:extLst>
              <a:ext uri="{FF2B5EF4-FFF2-40B4-BE49-F238E27FC236}">
                <a16:creationId xmlns:a16="http://schemas.microsoft.com/office/drawing/2014/main" id="{432FA15E-C442-E249-410C-8E0985715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4289" y="813951"/>
            <a:ext cx="2036893" cy="50485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12493293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F546F-3E00-76B4-4E7A-DD7707F17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感谢聆听">
            <a:extLst>
              <a:ext uri="{FF2B5EF4-FFF2-40B4-BE49-F238E27FC236}">
                <a16:creationId xmlns:a16="http://schemas.microsoft.com/office/drawing/2014/main" id="{6C58CE9D-85CE-BC2B-F160-A87877D511CB}"/>
              </a:ext>
            </a:extLst>
          </p:cNvPr>
          <p:cNvSpPr txBox="1"/>
          <p:nvPr/>
        </p:nvSpPr>
        <p:spPr>
          <a:xfrm>
            <a:off x="1696214" y="8166131"/>
            <a:ext cx="3467101" cy="1066801"/>
          </a:xfrm>
          <a:prstGeom prst="rect">
            <a:avLst/>
          </a:prstGeom>
          <a:ln w="25400">
            <a:miter lim="400000"/>
          </a:ln>
          <a:effectLst>
            <a:outerShdw blurRad="76200" dist="15307" dir="5400000" rotWithShape="0">
              <a:srgbClr val="000000">
                <a:alpha val="4280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6600">
                <a:solidFill>
                  <a:srgbClr val="FFFFFF"/>
                </a:solidFill>
              </a:defRPr>
            </a:lvl1pPr>
          </a:lstStyle>
          <a:p>
            <a:r>
              <a:t>感谢聆听</a:t>
            </a:r>
          </a:p>
        </p:txBody>
      </p:sp>
      <p:sp>
        <p:nvSpPr>
          <p:cNvPr id="601" name="时间日期显示占位">
            <a:extLst>
              <a:ext uri="{FF2B5EF4-FFF2-40B4-BE49-F238E27FC236}">
                <a16:creationId xmlns:a16="http://schemas.microsoft.com/office/drawing/2014/main" id="{A1799734-3ED1-5D9D-A224-15E6E94C4707}"/>
              </a:ext>
            </a:extLst>
          </p:cNvPr>
          <p:cNvSpPr txBox="1"/>
          <p:nvPr/>
        </p:nvSpPr>
        <p:spPr>
          <a:xfrm>
            <a:off x="1696214" y="9465153"/>
            <a:ext cx="2180084" cy="564257"/>
          </a:xfrm>
          <a:prstGeom prst="rect">
            <a:avLst/>
          </a:prstGeom>
          <a:ln w="25400">
            <a:miter lim="400000"/>
          </a:ln>
          <a:effectLst>
            <a:outerShdw blurRad="76200" dist="15307" dir="5400000" rotWithShape="0">
              <a:srgbClr val="000000">
                <a:alpha val="4280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2025</a:t>
            </a:r>
            <a:r>
              <a:rPr lang="en-US" altLang="zh-CN" dirty="0"/>
              <a:t>/03/28</a:t>
            </a:r>
            <a:endParaRPr dirty="0"/>
          </a:p>
        </p:txBody>
      </p:sp>
      <p:sp>
        <p:nvSpPr>
          <p:cNvPr id="602" name="THANKS">
            <a:extLst>
              <a:ext uri="{FF2B5EF4-FFF2-40B4-BE49-F238E27FC236}">
                <a16:creationId xmlns:a16="http://schemas.microsoft.com/office/drawing/2014/main" id="{0735C7C1-C9E0-AD5E-C492-9C5C0EAE5B4A}"/>
              </a:ext>
            </a:extLst>
          </p:cNvPr>
          <p:cNvSpPr txBox="1"/>
          <p:nvPr/>
        </p:nvSpPr>
        <p:spPr>
          <a:xfrm>
            <a:off x="1532435" y="4669519"/>
            <a:ext cx="13692314" cy="2501901"/>
          </a:xfrm>
          <a:prstGeom prst="rect">
            <a:avLst/>
          </a:prstGeom>
          <a:ln w="25400">
            <a:miter lim="400000"/>
          </a:ln>
          <a:effectLst>
            <a:outerShdw blurRad="190500" dist="52308" dir="5400000" rotWithShape="0">
              <a:srgbClr val="002F8B">
                <a:alpha val="7858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16000">
                <a:gradFill flip="none" rotWithShape="1">
                  <a:gsLst>
                    <a:gs pos="0">
                      <a:srgbClr val="00A1FF"/>
                    </a:gs>
                    <a:gs pos="100000">
                      <a:srgbClr val="FFFFFF"/>
                    </a:gs>
                  </a:gsLst>
                  <a:lin ang="0" scaled="0"/>
                </a:gra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98033882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6B95F-C801-71A6-F50E-FE4DDABC0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文本框 75">
            <a:extLst>
              <a:ext uri="{FF2B5EF4-FFF2-40B4-BE49-F238E27FC236}">
                <a16:creationId xmlns:a16="http://schemas.microsoft.com/office/drawing/2014/main" id="{27DC50B3-7065-6231-1A2E-9EE3BA97210E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112000" y="505059"/>
            <a:ext cx="10160000" cy="10464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攻击画像</a:t>
            </a:r>
            <a:endParaRPr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CA3FD47-6077-3207-B2D5-C85437EF4376}"/>
              </a:ext>
            </a:extLst>
          </p:cNvPr>
          <p:cNvCxnSpPr/>
          <p:nvPr/>
        </p:nvCxnSpPr>
        <p:spPr>
          <a:xfrm>
            <a:off x="2686050" y="4495800"/>
            <a:ext cx="18211800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C5FC1330-E413-8E19-04DB-F2A741F08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48" y="1751115"/>
            <a:ext cx="2471902" cy="2471902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06D95D77-927D-A334-9561-2993261AB261}"/>
              </a:ext>
            </a:extLst>
          </p:cNvPr>
          <p:cNvSpPr/>
          <p:nvPr/>
        </p:nvSpPr>
        <p:spPr>
          <a:xfrm>
            <a:off x="5157951" y="2041995"/>
            <a:ext cx="1423823" cy="544828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FZLanTingHeiS-R-GB"/>
              </a:rPr>
              <a:t>活跃地区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78EEA91-2671-9CC9-B4AF-B7DF14B1702C}"/>
              </a:ext>
            </a:extLst>
          </p:cNvPr>
          <p:cNvSpPr/>
          <p:nvPr/>
        </p:nvSpPr>
        <p:spPr>
          <a:xfrm>
            <a:off x="5157951" y="2724069"/>
            <a:ext cx="1423823" cy="544828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FZLanTingHeiS-R-GB"/>
              </a:rPr>
              <a:t>活跃时间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8657057-FD3B-8B0E-4194-640DBF6143DE}"/>
              </a:ext>
            </a:extLst>
          </p:cNvPr>
          <p:cNvSpPr/>
          <p:nvPr/>
        </p:nvSpPr>
        <p:spPr>
          <a:xfrm>
            <a:off x="5157950" y="3406143"/>
            <a:ext cx="1423823" cy="544828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FZLanTingHeiS-R-GB"/>
              </a:rPr>
              <a:t>攻击设施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CE3CA0-D356-4338-517C-856635151E0F}"/>
              </a:ext>
            </a:extLst>
          </p:cNvPr>
          <p:cNvSpPr txBox="1"/>
          <p:nvPr/>
        </p:nvSpPr>
        <p:spPr>
          <a:xfrm>
            <a:off x="6901871" y="3488571"/>
            <a:ext cx="2848855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FZLanTingHeiS-R-GB"/>
              </a:rPr>
              <a:t>58.218.120.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FZLanTingHeiS-R-GB"/>
              </a:rPr>
              <a:t>*，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FZLanTingHeiS-R-GB"/>
              </a:rPr>
              <a:t>106.57.1</a:t>
            </a:r>
            <a:r>
              <a:rPr lang="en-US" altLang="zh-CN" sz="1800" dirty="0">
                <a:solidFill>
                  <a:schemeClr val="bg1"/>
                </a:solidFill>
              </a:rPr>
              <a:t>.*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FZLanTingHeiS-R-GB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96DF07-7845-B0CA-F178-D44F13538081}"/>
              </a:ext>
            </a:extLst>
          </p:cNvPr>
          <p:cNvSpPr txBox="1"/>
          <p:nvPr/>
        </p:nvSpPr>
        <p:spPr>
          <a:xfrm>
            <a:off x="6901870" y="2765651"/>
            <a:ext cx="2084223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FZLanTingHeiS-R-GB"/>
              </a:rPr>
              <a:t>2025.01~2025.03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FZLanTingHeiS-R-GB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32D563E-21C3-F65F-1538-1F6B438B34DE}"/>
              </a:ext>
            </a:extLst>
          </p:cNvPr>
          <p:cNvSpPr txBox="1"/>
          <p:nvPr/>
        </p:nvSpPr>
        <p:spPr>
          <a:xfrm>
            <a:off x="6901870" y="2122211"/>
            <a:ext cx="654344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FZLanTingHeiS-R-GB"/>
              </a:rPr>
              <a:t>北京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BF0F8D6-BB13-55B0-DD8B-A284CA1A99DA}"/>
              </a:ext>
            </a:extLst>
          </p:cNvPr>
          <p:cNvSpPr/>
          <p:nvPr/>
        </p:nvSpPr>
        <p:spPr>
          <a:xfrm>
            <a:off x="10549102" y="1958830"/>
            <a:ext cx="1423823" cy="544828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FZLanTingHeiS-R-GB"/>
              </a:rPr>
              <a:t>风险标签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16D7810-AA26-D983-5594-146B754D787A}"/>
              </a:ext>
            </a:extLst>
          </p:cNvPr>
          <p:cNvSpPr txBox="1"/>
          <p:nvPr/>
        </p:nvSpPr>
        <p:spPr>
          <a:xfrm>
            <a:off x="12411077" y="2000412"/>
            <a:ext cx="2723821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FZLanTingHeiS-R-GB"/>
              </a:rPr>
              <a:t>多用户、凭据利用、扫描</a:t>
            </a:r>
          </a:p>
        </p:txBody>
      </p:sp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66C7370B-7C93-0303-F436-489767AD2683}"/>
              </a:ext>
            </a:extLst>
          </p:cNvPr>
          <p:cNvCxnSpPr/>
          <p:nvPr/>
        </p:nvCxnSpPr>
        <p:spPr>
          <a:xfrm>
            <a:off x="1978059" y="6134952"/>
            <a:ext cx="3240000" cy="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CEB635F4-1F00-3045-FC99-D127DB8AA923}"/>
              </a:ext>
            </a:extLst>
          </p:cNvPr>
          <p:cNvCxnSpPr/>
          <p:nvPr/>
        </p:nvCxnSpPr>
        <p:spPr>
          <a:xfrm>
            <a:off x="5417299" y="6134952"/>
            <a:ext cx="3240000" cy="0"/>
          </a:xfrm>
          <a:prstGeom prst="line">
            <a:avLst/>
          </a:prstGeom>
          <a:ln w="50800">
            <a:solidFill>
              <a:srgbClr val="0057FF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0">
            <a:extLst>
              <a:ext uri="{FF2B5EF4-FFF2-40B4-BE49-F238E27FC236}">
                <a16:creationId xmlns:a16="http://schemas.microsoft.com/office/drawing/2014/main" id="{606CF44D-60D3-7FA7-2E47-94BAD0E8A335}"/>
              </a:ext>
            </a:extLst>
          </p:cNvPr>
          <p:cNvSpPr txBox="1"/>
          <p:nvPr/>
        </p:nvSpPr>
        <p:spPr>
          <a:xfrm>
            <a:off x="1866529" y="5005213"/>
            <a:ext cx="2016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攻击入口</a:t>
            </a:r>
            <a:endParaRPr 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893D14AC-E9BF-36BB-6917-9CA2E0EF906A}"/>
              </a:ext>
            </a:extLst>
          </p:cNvPr>
          <p:cNvSpPr txBox="1"/>
          <p:nvPr/>
        </p:nvSpPr>
        <p:spPr>
          <a:xfrm>
            <a:off x="5224704" y="4994124"/>
            <a:ext cx="2956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漏洞利用</a:t>
            </a:r>
            <a:endParaRPr 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TextBox 21">
            <a:extLst>
              <a:ext uri="{FF2B5EF4-FFF2-40B4-BE49-F238E27FC236}">
                <a16:creationId xmlns:a16="http://schemas.microsoft.com/office/drawing/2014/main" id="{8961C1DC-4048-6FF3-DA3F-5BD2C9101FA0}"/>
              </a:ext>
            </a:extLst>
          </p:cNvPr>
          <p:cNvSpPr txBox="1"/>
          <p:nvPr/>
        </p:nvSpPr>
        <p:spPr>
          <a:xfrm>
            <a:off x="5304088" y="6433740"/>
            <a:ext cx="3489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  <a:sym typeface="Arial" panose="020B0604020202020204" pitchFamily="34" charset="0"/>
              </a:rPr>
              <a:t>Log4j</a:t>
            </a:r>
          </a:p>
          <a:p>
            <a:r>
              <a:rPr lang="en-US" altLang="zh-CN" sz="2400" dirty="0" err="1">
                <a:solidFill>
                  <a:schemeClr val="bg1"/>
                </a:solidFill>
                <a:latin typeface="+mn-ea"/>
                <a:cs typeface="Open Sans" panose="020B0606030504020204" pitchFamily="34" charset="0"/>
                <a:sym typeface="Arial" panose="020B0604020202020204" pitchFamily="34" charset="0"/>
              </a:rPr>
              <a:t>Webshell</a:t>
            </a:r>
            <a:endParaRPr lang="en-US" altLang="zh-CN" sz="2400" dirty="0">
              <a:solidFill>
                <a:schemeClr val="bg1"/>
              </a:solidFill>
              <a:latin typeface="+mn-ea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+mn-ea"/>
                <a:cs typeface="Open Sans" panose="020B0606030504020204" pitchFamily="34" charset="0"/>
                <a:sym typeface="Arial" panose="020B0604020202020204" pitchFamily="34" charset="0"/>
              </a:rPr>
              <a:t>Jdbc</a:t>
            </a:r>
            <a:endParaRPr lang="en-US" sz="2400" dirty="0">
              <a:solidFill>
                <a:schemeClr val="bg1"/>
              </a:solidFill>
              <a:latin typeface="+mn-ea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TextBox 21">
            <a:extLst>
              <a:ext uri="{FF2B5EF4-FFF2-40B4-BE49-F238E27FC236}">
                <a16:creationId xmlns:a16="http://schemas.microsoft.com/office/drawing/2014/main" id="{E76BDE8D-D49E-E376-5E51-1533AA01D384}"/>
              </a:ext>
            </a:extLst>
          </p:cNvPr>
          <p:cNvSpPr txBox="1"/>
          <p:nvPr/>
        </p:nvSpPr>
        <p:spPr>
          <a:xfrm>
            <a:off x="1864205" y="6433740"/>
            <a:ext cx="35476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  <a:sym typeface="Arial" panose="020B0604020202020204" pitchFamily="34" charset="0"/>
              </a:rPr>
              <a:t>abc.com</a:t>
            </a:r>
          </a:p>
          <a:p>
            <a:r>
              <a:rPr lang="en-US" sz="2400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  <a:sym typeface="Arial" panose="020B0604020202020204" pitchFamily="34" charset="0"/>
              </a:rPr>
              <a:t>a.com/login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  <a:sym typeface="Arial" panose="020B0604020202020204" pitchFamily="34" charset="0"/>
              </a:rPr>
              <a:t>域名扫描</a:t>
            </a:r>
            <a:endParaRPr lang="en-US" altLang="zh-CN" sz="2400" dirty="0">
              <a:solidFill>
                <a:schemeClr val="bg1"/>
              </a:solidFill>
              <a:latin typeface="+mn-ea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  <a:sym typeface="Arial" panose="020B0604020202020204" pitchFamily="34" charset="0"/>
              </a:rPr>
              <a:t>端口扫描</a:t>
            </a:r>
            <a:endParaRPr lang="en-US" sz="2400" dirty="0">
              <a:solidFill>
                <a:schemeClr val="bg1"/>
              </a:solidFill>
              <a:latin typeface="+mn-ea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cxnSp>
        <p:nvCxnSpPr>
          <p:cNvPr id="37" name="Straight Connector 8">
            <a:extLst>
              <a:ext uri="{FF2B5EF4-FFF2-40B4-BE49-F238E27FC236}">
                <a16:creationId xmlns:a16="http://schemas.microsoft.com/office/drawing/2014/main" id="{9212888C-A98C-8871-FF1F-944EA11FF303}"/>
              </a:ext>
            </a:extLst>
          </p:cNvPr>
          <p:cNvCxnSpPr/>
          <p:nvPr/>
        </p:nvCxnSpPr>
        <p:spPr>
          <a:xfrm>
            <a:off x="8823667" y="6149387"/>
            <a:ext cx="3240000" cy="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20">
            <a:extLst>
              <a:ext uri="{FF2B5EF4-FFF2-40B4-BE49-F238E27FC236}">
                <a16:creationId xmlns:a16="http://schemas.microsoft.com/office/drawing/2014/main" id="{8EB8302A-B0A7-ED97-9BF5-8236520693BC}"/>
              </a:ext>
            </a:extLst>
          </p:cNvPr>
          <p:cNvSpPr txBox="1"/>
          <p:nvPr/>
        </p:nvSpPr>
        <p:spPr>
          <a:xfrm>
            <a:off x="8712137" y="501964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凭据获取</a:t>
            </a:r>
            <a:endParaRPr 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39" name="TextBox 21">
            <a:extLst>
              <a:ext uri="{FF2B5EF4-FFF2-40B4-BE49-F238E27FC236}">
                <a16:creationId xmlns:a16="http://schemas.microsoft.com/office/drawing/2014/main" id="{CA473DCF-630D-45A9-9197-5DB77A4640A2}"/>
              </a:ext>
            </a:extLst>
          </p:cNvPr>
          <p:cNvSpPr txBox="1"/>
          <p:nvPr/>
        </p:nvSpPr>
        <p:spPr>
          <a:xfrm>
            <a:off x="8709813" y="6448175"/>
            <a:ext cx="354766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  <a:sym typeface="Arial" panose="020B0604020202020204" pitchFamily="34" charset="0"/>
              </a:rPr>
              <a:t>ALTAK******</a:t>
            </a:r>
          </a:p>
          <a:p>
            <a:r>
              <a:rPr lang="en-US" sz="2400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  <a:sym typeface="Arial" panose="020B0604020202020204" pitchFamily="34" charset="0"/>
              </a:rPr>
              <a:t>SSH-KEY AAAB3NzaC1y</a:t>
            </a:r>
            <a:endParaRPr lang="en-US" sz="3000" spc="59" dirty="0">
              <a:solidFill>
                <a:srgbClr val="FFFFFF"/>
              </a:solidFill>
              <a:latin typeface="+mn-ea"/>
            </a:endParaRPr>
          </a:p>
          <a:p>
            <a:r>
              <a:rPr lang="en-US" sz="3000" spc="59" dirty="0" err="1">
                <a:solidFill>
                  <a:srgbClr val="FFFFFF"/>
                </a:solidFill>
                <a:latin typeface="+mn-ea"/>
                <a:cs typeface="Open Sans" panose="020B0606030504020204" pitchFamily="34" charset="0"/>
                <a:sym typeface="Arial" panose="020B0604020202020204" pitchFamily="34" charset="0"/>
              </a:rPr>
              <a:t>kubeconf</a:t>
            </a:r>
            <a:endParaRPr lang="en-US" sz="2400" dirty="0">
              <a:solidFill>
                <a:schemeClr val="bg1"/>
              </a:solidFill>
              <a:latin typeface="+mn-ea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cxnSp>
        <p:nvCxnSpPr>
          <p:cNvPr id="40" name="Straight Connector 10">
            <a:extLst>
              <a:ext uri="{FF2B5EF4-FFF2-40B4-BE49-F238E27FC236}">
                <a16:creationId xmlns:a16="http://schemas.microsoft.com/office/drawing/2014/main" id="{42C5D1FB-FF58-BE66-DD03-543852D3942C}"/>
              </a:ext>
            </a:extLst>
          </p:cNvPr>
          <p:cNvCxnSpPr/>
          <p:nvPr/>
        </p:nvCxnSpPr>
        <p:spPr>
          <a:xfrm>
            <a:off x="12217262" y="6134952"/>
            <a:ext cx="3240000" cy="0"/>
          </a:xfrm>
          <a:prstGeom prst="line">
            <a:avLst/>
          </a:prstGeom>
          <a:ln w="50800">
            <a:solidFill>
              <a:srgbClr val="0057FF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2">
            <a:extLst>
              <a:ext uri="{FF2B5EF4-FFF2-40B4-BE49-F238E27FC236}">
                <a16:creationId xmlns:a16="http://schemas.microsoft.com/office/drawing/2014/main" id="{312C41BD-8AE2-587E-C38B-939A5539E93A}"/>
              </a:ext>
            </a:extLst>
          </p:cNvPr>
          <p:cNvSpPr txBox="1"/>
          <p:nvPr/>
        </p:nvSpPr>
        <p:spPr>
          <a:xfrm>
            <a:off x="12024667" y="4994124"/>
            <a:ext cx="2956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命令控制</a:t>
            </a:r>
            <a:endParaRPr 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42" name="TextBox 21">
            <a:extLst>
              <a:ext uri="{FF2B5EF4-FFF2-40B4-BE49-F238E27FC236}">
                <a16:creationId xmlns:a16="http://schemas.microsoft.com/office/drawing/2014/main" id="{1679D59D-8DB5-C832-0377-DCAFD9E840A2}"/>
              </a:ext>
            </a:extLst>
          </p:cNvPr>
          <p:cNvSpPr txBox="1"/>
          <p:nvPr/>
        </p:nvSpPr>
        <p:spPr>
          <a:xfrm>
            <a:off x="12104051" y="6433740"/>
            <a:ext cx="3489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  <a:sym typeface="Arial" panose="020B0604020202020204" pitchFamily="34" charset="0"/>
              </a:rPr>
              <a:t>bj.aaaa.ec2</a:t>
            </a:r>
          </a:p>
          <a:p>
            <a:r>
              <a:rPr lang="en-US" sz="2400" dirty="0" err="1">
                <a:solidFill>
                  <a:schemeClr val="bg1"/>
                </a:solidFill>
                <a:latin typeface="+mn-ea"/>
                <a:cs typeface="Open Sans" panose="020B0606030504020204" pitchFamily="34" charset="0"/>
                <a:sym typeface="Arial" panose="020B0604020202020204" pitchFamily="34" charset="0"/>
              </a:rPr>
              <a:t>s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  <a:cs typeface="Open Sans" panose="020B0606030504020204" pitchFamily="34" charset="0"/>
                <a:sym typeface="Arial" panose="020B0604020202020204" pitchFamily="34" charset="0"/>
              </a:rPr>
              <a:t>u.bbb.ecs</a:t>
            </a:r>
            <a:endParaRPr lang="en-US" altLang="zh-CN" sz="2400" dirty="0">
              <a:solidFill>
                <a:schemeClr val="bg1"/>
              </a:solidFill>
              <a:latin typeface="+mn-ea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  <a:sym typeface="Arial" panose="020B0604020202020204" pitchFamily="34" charset="0"/>
              </a:rPr>
              <a:t>bj.123.mysql.1</a:t>
            </a:r>
          </a:p>
        </p:txBody>
      </p:sp>
      <p:cxnSp>
        <p:nvCxnSpPr>
          <p:cNvPr id="43" name="Straight Connector 8">
            <a:extLst>
              <a:ext uri="{FF2B5EF4-FFF2-40B4-BE49-F238E27FC236}">
                <a16:creationId xmlns:a16="http://schemas.microsoft.com/office/drawing/2014/main" id="{4272FC90-B920-4787-D887-AF829B185629}"/>
              </a:ext>
            </a:extLst>
          </p:cNvPr>
          <p:cNvCxnSpPr/>
          <p:nvPr/>
        </p:nvCxnSpPr>
        <p:spPr>
          <a:xfrm>
            <a:off x="15625392" y="6118690"/>
            <a:ext cx="3240000" cy="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20">
            <a:extLst>
              <a:ext uri="{FF2B5EF4-FFF2-40B4-BE49-F238E27FC236}">
                <a16:creationId xmlns:a16="http://schemas.microsoft.com/office/drawing/2014/main" id="{CFB6929B-74D7-CA0B-D3A6-DA8FCBBF5E4C}"/>
              </a:ext>
            </a:extLst>
          </p:cNvPr>
          <p:cNvSpPr txBox="1"/>
          <p:nvPr/>
        </p:nvSpPr>
        <p:spPr>
          <a:xfrm>
            <a:off x="15513862" y="498895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内网横向</a:t>
            </a:r>
            <a:endParaRPr 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45" name="TextBox 21">
            <a:extLst>
              <a:ext uri="{FF2B5EF4-FFF2-40B4-BE49-F238E27FC236}">
                <a16:creationId xmlns:a16="http://schemas.microsoft.com/office/drawing/2014/main" id="{DB3337B3-E50A-D7A7-11E6-53C36A50A68A}"/>
              </a:ext>
            </a:extLst>
          </p:cNvPr>
          <p:cNvSpPr txBox="1"/>
          <p:nvPr/>
        </p:nvSpPr>
        <p:spPr>
          <a:xfrm>
            <a:off x="15511538" y="6417478"/>
            <a:ext cx="35476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+mn-ea"/>
                <a:cs typeface="Open Sans" panose="020B0606030504020204" pitchFamily="34" charset="0"/>
                <a:sym typeface="Arial" panose="020B0604020202020204" pitchFamily="34" charset="0"/>
              </a:rPr>
              <a:t>iam.core</a:t>
            </a:r>
            <a:endParaRPr lang="en-US" sz="2400" dirty="0">
              <a:solidFill>
                <a:schemeClr val="bg1"/>
              </a:solidFill>
              <a:latin typeface="+mn-ea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  <a:sym typeface="Arial" panose="020B0604020202020204" pitchFamily="34" charset="0"/>
              </a:rPr>
              <a:t>SMB</a:t>
            </a:r>
          </a:p>
          <a:p>
            <a:r>
              <a:rPr lang="en-US" sz="2400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  <a:sym typeface="Arial" panose="020B0604020202020204" pitchFamily="34" charset="0"/>
              </a:rPr>
              <a:t>NTLM</a:t>
            </a:r>
          </a:p>
          <a:p>
            <a:r>
              <a:rPr lang="en-US" sz="2400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  <a:sym typeface="Arial" panose="020B0604020202020204" pitchFamily="34" charset="0"/>
              </a:rPr>
              <a:t>C2</a:t>
            </a:r>
          </a:p>
        </p:txBody>
      </p:sp>
      <p:cxnSp>
        <p:nvCxnSpPr>
          <p:cNvPr id="46" name="Straight Connector 10">
            <a:extLst>
              <a:ext uri="{FF2B5EF4-FFF2-40B4-BE49-F238E27FC236}">
                <a16:creationId xmlns:a16="http://schemas.microsoft.com/office/drawing/2014/main" id="{FD3901D5-97EE-13ED-5D76-9692C614FDF2}"/>
              </a:ext>
            </a:extLst>
          </p:cNvPr>
          <p:cNvCxnSpPr/>
          <p:nvPr/>
        </p:nvCxnSpPr>
        <p:spPr>
          <a:xfrm>
            <a:off x="18979819" y="6110893"/>
            <a:ext cx="3240000" cy="0"/>
          </a:xfrm>
          <a:prstGeom prst="line">
            <a:avLst/>
          </a:prstGeom>
          <a:ln w="50800">
            <a:solidFill>
              <a:srgbClr val="0057FF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22">
            <a:extLst>
              <a:ext uri="{FF2B5EF4-FFF2-40B4-BE49-F238E27FC236}">
                <a16:creationId xmlns:a16="http://schemas.microsoft.com/office/drawing/2014/main" id="{4018495C-19F1-CFE4-3962-2836CCBDE239}"/>
              </a:ext>
            </a:extLst>
          </p:cNvPr>
          <p:cNvSpPr txBox="1"/>
          <p:nvPr/>
        </p:nvSpPr>
        <p:spPr>
          <a:xfrm>
            <a:off x="18787224" y="4970065"/>
            <a:ext cx="2956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TTPs</a:t>
            </a:r>
            <a:endParaRPr 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48" name="TextBox 21">
            <a:extLst>
              <a:ext uri="{FF2B5EF4-FFF2-40B4-BE49-F238E27FC236}">
                <a16:creationId xmlns:a16="http://schemas.microsoft.com/office/drawing/2014/main" id="{6AF799D5-45C5-3CE7-BBF7-17FD9ED67A5C}"/>
              </a:ext>
            </a:extLst>
          </p:cNvPr>
          <p:cNvSpPr txBox="1"/>
          <p:nvPr/>
        </p:nvSpPr>
        <p:spPr>
          <a:xfrm>
            <a:off x="18866608" y="6409681"/>
            <a:ext cx="3489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  <a:sym typeface="Arial" panose="020B0604020202020204" pitchFamily="34" charset="0"/>
              </a:rPr>
              <a:t>攻防演练</a:t>
            </a:r>
            <a:endParaRPr lang="en-US" altLang="zh-CN" sz="2400" dirty="0">
              <a:solidFill>
                <a:schemeClr val="bg1"/>
              </a:solidFill>
              <a:latin typeface="+mn-ea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  <a:sym typeface="Arial" panose="020B0604020202020204" pitchFamily="34" charset="0"/>
              </a:rPr>
              <a:t>勒索挖矿</a:t>
            </a:r>
            <a:endParaRPr lang="en-US" altLang="zh-CN" sz="2400" dirty="0">
              <a:solidFill>
                <a:schemeClr val="bg1"/>
              </a:solidFill>
              <a:latin typeface="+mn-ea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  <a:sym typeface="Arial" panose="020B0604020202020204" pitchFamily="34" charset="0"/>
              </a:rPr>
              <a:t>Bug-Hunter</a:t>
            </a:r>
            <a:endParaRPr lang="en-US" sz="2400" dirty="0">
              <a:solidFill>
                <a:schemeClr val="bg1"/>
              </a:solidFill>
              <a:latin typeface="+mn-ea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0E0947AD-FC1D-DB59-8B44-8B0735AF1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644" y="8903459"/>
            <a:ext cx="952500" cy="9525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0EB02481-D501-F135-3FB1-C8A5AA634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4827" y="8892364"/>
            <a:ext cx="952500" cy="952500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CFB22ED0-39AD-8A1E-7864-DA87B8EAA0CE}"/>
              </a:ext>
            </a:extLst>
          </p:cNvPr>
          <p:cNvSpPr txBox="1"/>
          <p:nvPr/>
        </p:nvSpPr>
        <p:spPr>
          <a:xfrm>
            <a:off x="3638039" y="8785596"/>
            <a:ext cx="5615638" cy="258532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cs typeface="+mn-cs"/>
                <a:sym typeface="FZLanTingHeiS-R-GB"/>
              </a:rPr>
              <a:t>关注：地图、商城、大模型、客服</a:t>
            </a:r>
            <a:endParaRPr kumimoji="0" lang="en-US" altLang="zh-CN" sz="2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ea"/>
              <a:cs typeface="+mn-cs"/>
              <a:sym typeface="FZLanTingHeiS-R-GB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cs typeface="+mn-cs"/>
                <a:sym typeface="FZLanTingHeiS-R-GB"/>
              </a:rPr>
              <a:t>技术：</a:t>
            </a:r>
            <a:r>
              <a:rPr kumimoji="0" lang="en-US" altLang="zh-CN" sz="2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cs typeface="+mn-cs"/>
                <a:sym typeface="FZLanTingHeiS-R-GB"/>
              </a:rPr>
              <a:t>Java</a:t>
            </a:r>
            <a:r>
              <a:rPr kumimoji="0" lang="zh-CN" altLang="en-US" sz="2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cs typeface="+mn-cs"/>
                <a:sym typeface="FZLanTingHeiS-R-GB"/>
              </a:rPr>
              <a:t>漏洞、云原生</a:t>
            </a:r>
            <a:endParaRPr kumimoji="0" lang="en-US" altLang="zh-CN" sz="2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ea"/>
              <a:cs typeface="+mn-cs"/>
              <a:sym typeface="FZLanTingHeiS-R-GB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cs typeface="+mn-cs"/>
                <a:sym typeface="FZLanTingHeiS-R-GB"/>
              </a:rPr>
              <a:t>账户轨迹：</a:t>
            </a:r>
            <a:r>
              <a:rPr kumimoji="0" lang="en-US" altLang="zh-CN" sz="2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cs typeface="+mn-cs"/>
                <a:sym typeface="FZLanTingHeiS-R-GB"/>
              </a:rPr>
              <a:t>X</a:t>
            </a:r>
            <a:r>
              <a:rPr kumimoji="0" lang="zh-CN" altLang="en-US" sz="2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cs typeface="+mn-cs"/>
                <a:sym typeface="FZLanTingHeiS-R-GB"/>
              </a:rPr>
              <a:t>论坛、</a:t>
            </a:r>
            <a:r>
              <a:rPr kumimoji="0" lang="en-US" altLang="zh-CN" sz="2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cs typeface="+mn-cs"/>
                <a:sym typeface="FZLanTingHeiS-R-GB"/>
              </a:rPr>
              <a:t>X</a:t>
            </a:r>
            <a:r>
              <a:rPr kumimoji="0" lang="zh-CN" altLang="en-US" sz="2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cs typeface="+mn-cs"/>
                <a:sym typeface="FZLanTingHeiS-R-GB"/>
              </a:rPr>
              <a:t>模型训练平台、</a:t>
            </a:r>
            <a:endParaRPr kumimoji="0" lang="en-US" altLang="zh-CN" sz="2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ea"/>
              <a:cs typeface="+mn-cs"/>
              <a:sym typeface="FZLanTingHeiS-R-GB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600" dirty="0">
                <a:solidFill>
                  <a:schemeClr val="bg1"/>
                </a:solidFill>
                <a:latin typeface="+mn-ea"/>
              </a:rPr>
              <a:t>          </a:t>
            </a:r>
            <a:r>
              <a:rPr lang="zh-CN" altLang="en-US" sz="2600" dirty="0">
                <a:solidFill>
                  <a:schemeClr val="bg1"/>
                </a:solidFill>
                <a:latin typeface="+mn-ea"/>
              </a:rPr>
              <a:t>客服系统</a:t>
            </a:r>
            <a:endParaRPr kumimoji="0" lang="en-US" altLang="zh-CN" sz="2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ea"/>
              <a:cs typeface="+mn-cs"/>
              <a:sym typeface="FZLanTingHeiS-R-GB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ea"/>
              <a:cs typeface="+mn-cs"/>
              <a:sym typeface="FZLanTingHeiS-R-GB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ea"/>
              <a:cs typeface="+mn-cs"/>
              <a:sym typeface="FZLanTingHeiS-R-GB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89218A0-864D-5D04-CCD9-210E36163EC3}"/>
              </a:ext>
            </a:extLst>
          </p:cNvPr>
          <p:cNvSpPr txBox="1"/>
          <p:nvPr/>
        </p:nvSpPr>
        <p:spPr>
          <a:xfrm>
            <a:off x="13502844" y="8728199"/>
            <a:ext cx="4042343" cy="378565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cs typeface="+mn-cs"/>
                <a:sym typeface="FZLanTingHeiS-R-GB"/>
              </a:rPr>
              <a:t>TTPs</a:t>
            </a: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cs typeface="+mn-cs"/>
                <a:sym typeface="FZLanTingHeiS-R-GB"/>
              </a:rPr>
              <a:t>T1595</a:t>
            </a:r>
            <a:r>
              <a:rPr kumimoji="0" lang="zh-CN" altLang="en-US" sz="2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cs typeface="+mn-cs"/>
                <a:sym typeface="FZLanTingHeiS-R-GB"/>
              </a:rPr>
              <a:t>（主动扫描）</a:t>
            </a:r>
            <a:endParaRPr lang="en-US" altLang="zh-CN" sz="2600" dirty="0">
              <a:solidFill>
                <a:schemeClr val="bg1"/>
              </a:solidFill>
              <a:latin typeface="+mn-ea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cs typeface="+mn-cs"/>
                <a:sym typeface="FZLanTingHeiS-R-GB"/>
              </a:rPr>
              <a:t>-&gt;</a:t>
            </a: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cs typeface="+mn-cs"/>
                <a:sym typeface="FZLanTingHeiS-R-GB"/>
              </a:rPr>
              <a:t>T1082</a:t>
            </a:r>
            <a:r>
              <a:rPr kumimoji="0" lang="zh-CN" altLang="en-US" sz="2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cs typeface="+mn-cs"/>
                <a:sym typeface="FZLanTingHeiS-R-GB"/>
              </a:rPr>
              <a:t>（系统信息挖掘）</a:t>
            </a:r>
            <a:endParaRPr kumimoji="0" lang="en-US" altLang="zh-CN" sz="2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ea"/>
              <a:cs typeface="+mn-cs"/>
              <a:sym typeface="FZLanTingHeiS-R-GB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600" dirty="0">
                <a:solidFill>
                  <a:schemeClr val="bg1"/>
                </a:solidFill>
                <a:latin typeface="+mn-ea"/>
              </a:rPr>
              <a:t>-&gt;</a:t>
            </a: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cs typeface="+mn-cs"/>
                <a:sym typeface="FZLanTingHeiS-R-GB"/>
              </a:rPr>
              <a:t>T1</a:t>
            </a:r>
            <a:r>
              <a:rPr lang="en-US" altLang="zh-CN" sz="2600" dirty="0">
                <a:solidFill>
                  <a:schemeClr val="bg1"/>
                </a:solidFill>
                <a:latin typeface="+mn-ea"/>
              </a:rPr>
              <a:t>528</a:t>
            </a:r>
            <a:r>
              <a:rPr lang="zh-CN" altLang="en-US" sz="2600" dirty="0">
                <a:solidFill>
                  <a:schemeClr val="bg1"/>
                </a:solidFill>
                <a:latin typeface="+mn-ea"/>
              </a:rPr>
              <a:t>（访问凭据窃取）</a:t>
            </a:r>
            <a:endParaRPr lang="en-US" altLang="zh-CN" sz="2600" dirty="0">
              <a:solidFill>
                <a:schemeClr val="bg1"/>
              </a:solidFill>
              <a:latin typeface="+mn-ea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cs typeface="+mn-cs"/>
                <a:sym typeface="FZLanTingHeiS-R-GB"/>
              </a:rPr>
              <a:t>-&gt;</a:t>
            </a: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cs typeface="+mn-cs"/>
                <a:sym typeface="FZLanTingHeiS-R-GB"/>
              </a:rPr>
              <a:t>T1078</a:t>
            </a:r>
            <a:r>
              <a:rPr kumimoji="0" lang="zh-CN" altLang="en-US" sz="2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cs typeface="+mn-cs"/>
                <a:sym typeface="FZLanTingHeiS-R-GB"/>
              </a:rPr>
              <a:t>（云账户）</a:t>
            </a:r>
            <a:endParaRPr kumimoji="0" lang="en-US" altLang="zh-CN" sz="2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ea"/>
              <a:cs typeface="+mn-cs"/>
              <a:sym typeface="FZLanTingHeiS-R-GB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ea"/>
              <a:cs typeface="+mn-cs"/>
              <a:sym typeface="FZLanTingHeiS-R-GB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6EF3EF6-6446-D87D-4B69-3F9A3D3A5414}"/>
              </a:ext>
            </a:extLst>
          </p:cNvPr>
          <p:cNvSpPr txBox="1"/>
          <p:nvPr/>
        </p:nvSpPr>
        <p:spPr>
          <a:xfrm>
            <a:off x="18015113" y="8728199"/>
            <a:ext cx="4042343" cy="424731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cs typeface="+mn-cs"/>
                <a:sym typeface="FZLanTingHeiS-R-GB"/>
              </a:rPr>
              <a:t>T1053</a:t>
            </a:r>
            <a:r>
              <a:rPr kumimoji="0" lang="zh-CN" altLang="en-US" sz="2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cs typeface="+mn-cs"/>
                <a:sym typeface="FZLanTingHeiS-R-GB"/>
              </a:rPr>
              <a:t>（修改计划任务）</a:t>
            </a:r>
            <a:endParaRPr lang="en-US" altLang="zh-CN" sz="2600" dirty="0">
              <a:solidFill>
                <a:schemeClr val="bg1"/>
              </a:solidFill>
              <a:latin typeface="+mn-ea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cs typeface="+mn-cs"/>
                <a:sym typeface="FZLanTingHeiS-R-GB"/>
              </a:rPr>
              <a:t>-&gt;</a:t>
            </a: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cs typeface="+mn-cs"/>
                <a:sym typeface="FZLanTingHeiS-R-GB"/>
              </a:rPr>
              <a:t>T1021</a:t>
            </a:r>
            <a:r>
              <a:rPr kumimoji="0" lang="zh-CN" altLang="en-US" sz="2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cs typeface="+mn-cs"/>
                <a:sym typeface="FZLanTingHeiS-R-GB"/>
              </a:rPr>
              <a:t>（</a:t>
            </a:r>
            <a:r>
              <a:rPr kumimoji="0" lang="en-US" altLang="zh-CN" sz="2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cs typeface="+mn-cs"/>
                <a:sym typeface="FZLanTingHeiS-R-GB"/>
              </a:rPr>
              <a:t>SSH</a:t>
            </a:r>
            <a:r>
              <a:rPr kumimoji="0" lang="zh-CN" altLang="en-US" sz="2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cs typeface="+mn-cs"/>
                <a:sym typeface="FZLanTingHeiS-R-GB"/>
              </a:rPr>
              <a:t>登录）</a:t>
            </a:r>
            <a:endParaRPr kumimoji="0" lang="en-US" altLang="zh-CN" sz="2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ea"/>
              <a:cs typeface="+mn-cs"/>
              <a:sym typeface="FZLanTingHeiS-R-GB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600" dirty="0">
                <a:solidFill>
                  <a:schemeClr val="bg1"/>
                </a:solidFill>
                <a:latin typeface="+mn-ea"/>
              </a:rPr>
              <a:t>-&gt;</a:t>
            </a: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cs typeface="+mn-cs"/>
                <a:sym typeface="FZLanTingHeiS-R-GB"/>
              </a:rPr>
              <a:t>T109</a:t>
            </a:r>
            <a:r>
              <a:rPr lang="en-US" altLang="zh-CN" sz="2600" dirty="0">
                <a:solidFill>
                  <a:schemeClr val="bg1"/>
                </a:solidFill>
                <a:latin typeface="+mn-ea"/>
              </a:rPr>
              <a:t>0</a:t>
            </a:r>
            <a:r>
              <a:rPr lang="zh-CN" altLang="en-US" sz="2600" dirty="0">
                <a:solidFill>
                  <a:schemeClr val="bg1"/>
                </a:solidFill>
                <a:latin typeface="+mn-ea"/>
              </a:rPr>
              <a:t>（代理）</a:t>
            </a:r>
            <a:endParaRPr lang="en-US" altLang="zh-CN" sz="2600" dirty="0">
              <a:solidFill>
                <a:schemeClr val="bg1"/>
              </a:solidFill>
              <a:latin typeface="+mn-ea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cs typeface="+mn-cs"/>
                <a:sym typeface="FZLanTingHeiS-R-GB"/>
              </a:rPr>
              <a:t>-&gt;</a:t>
            </a: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cs typeface="+mn-cs"/>
                <a:sym typeface="FZLanTingHeiS-R-GB"/>
              </a:rPr>
              <a:t>T1071</a:t>
            </a:r>
            <a:r>
              <a:rPr kumimoji="0" lang="zh-CN" altLang="en-US" sz="2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cs typeface="+mn-cs"/>
                <a:sym typeface="FZLanTingHeiS-R-GB"/>
              </a:rPr>
              <a:t>（</a:t>
            </a:r>
            <a:r>
              <a:rPr kumimoji="0" lang="en-US" altLang="zh-CN" sz="2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cs typeface="+mn-cs"/>
                <a:sym typeface="FZLanTingHeiS-R-GB"/>
              </a:rPr>
              <a:t>DNS C2</a:t>
            </a:r>
            <a:r>
              <a:rPr kumimoji="0" lang="zh-CN" altLang="en-US" sz="2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cs typeface="+mn-cs"/>
                <a:sym typeface="FZLanTingHeiS-R-GB"/>
              </a:rPr>
              <a:t>）</a:t>
            </a:r>
            <a:endParaRPr kumimoji="0" lang="en-US" altLang="zh-CN" sz="2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ea"/>
              <a:cs typeface="+mn-cs"/>
              <a:sym typeface="FZLanTingHeiS-R-GB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ea"/>
                <a:cs typeface="+mn-cs"/>
                <a:sym typeface="FZLanTingHeiS-R-GB"/>
              </a:rPr>
              <a:t>-&gt;</a:t>
            </a: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600" dirty="0">
                <a:solidFill>
                  <a:schemeClr val="bg1"/>
                </a:solidFill>
                <a:latin typeface="+mn-ea"/>
              </a:rPr>
              <a:t>T1565</a:t>
            </a:r>
            <a:r>
              <a:rPr lang="zh-CN" altLang="en-US" sz="2600" dirty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sz="2600" dirty="0">
                <a:solidFill>
                  <a:schemeClr val="bg1"/>
                </a:solidFill>
                <a:latin typeface="+mn-ea"/>
              </a:rPr>
              <a:t>OSS</a:t>
            </a:r>
            <a:r>
              <a:rPr lang="zh-CN" altLang="en-US" sz="2600" dirty="0">
                <a:solidFill>
                  <a:schemeClr val="bg1"/>
                </a:solidFill>
                <a:latin typeface="+mn-ea"/>
              </a:rPr>
              <a:t>数据拉取）</a:t>
            </a:r>
            <a:endParaRPr lang="en-US" altLang="zh-CN" sz="3000" spc="59" dirty="0">
              <a:solidFill>
                <a:srgbClr val="FFFFFF"/>
              </a:solidFill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ea"/>
              <a:cs typeface="+mn-cs"/>
              <a:sym typeface="FZLanTingHeiS-R-GB"/>
            </a:endParaRPr>
          </a:p>
        </p:txBody>
      </p:sp>
    </p:spTree>
    <p:extLst>
      <p:ext uri="{BB962C8B-B14F-4D97-AF65-F5344CB8AC3E}">
        <p14:creationId xmlns:p14="http://schemas.microsoft.com/office/powerpoint/2010/main" val="296627318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E1846-02DB-4C8D-01EC-AEC4D9904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53">
            <a:extLst>
              <a:ext uri="{FF2B5EF4-FFF2-40B4-BE49-F238E27FC236}">
                <a16:creationId xmlns:a16="http://schemas.microsoft.com/office/drawing/2014/main" id="{8CB00860-6AA3-B0A1-921B-BBD0190EEBF1}"/>
              </a:ext>
            </a:extLst>
          </p:cNvPr>
          <p:cNvSpPr/>
          <p:nvPr/>
        </p:nvSpPr>
        <p:spPr>
          <a:xfrm>
            <a:off x="18615776" y="3132684"/>
            <a:ext cx="3304819" cy="7411432"/>
          </a:xfrm>
          <a:prstGeom prst="roundRect">
            <a:avLst>
              <a:gd name="adj" fmla="val 2137"/>
            </a:avLst>
          </a:prstGeom>
          <a:noFill/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 hangingPunct="0">
              <a:defRPr/>
            </a:pPr>
            <a:endParaRPr kumimoji="1" lang="zh-CN" altLang="en-US" sz="4800" kern="0">
              <a:solidFill>
                <a:schemeClr val="bg1"/>
              </a:solidFill>
              <a:latin typeface="FZLanTingHeiS-R-GB" panose="02000000000000000000" pitchFamily="2" charset="-122"/>
              <a:ea typeface="FZLanTingHeiS-R-GB" panose="02000000000000000000" pitchFamily="2" charset="-122"/>
              <a:sym typeface="Calibri"/>
            </a:endParaRPr>
          </a:p>
        </p:txBody>
      </p:sp>
      <p:sp>
        <p:nvSpPr>
          <p:cNvPr id="4" name="圆角矩形 53">
            <a:extLst>
              <a:ext uri="{FF2B5EF4-FFF2-40B4-BE49-F238E27FC236}">
                <a16:creationId xmlns:a16="http://schemas.microsoft.com/office/drawing/2014/main" id="{AF2BE4C0-0317-7352-D0F0-2242FF17D872}"/>
              </a:ext>
            </a:extLst>
          </p:cNvPr>
          <p:cNvSpPr/>
          <p:nvPr/>
        </p:nvSpPr>
        <p:spPr>
          <a:xfrm>
            <a:off x="13218911" y="3132684"/>
            <a:ext cx="3280729" cy="1921988"/>
          </a:xfrm>
          <a:prstGeom prst="roundRect">
            <a:avLst>
              <a:gd name="adj" fmla="val 2137"/>
            </a:avLst>
          </a:prstGeom>
          <a:noFill/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 hangingPunct="0">
              <a:defRPr/>
            </a:pPr>
            <a:endParaRPr kumimoji="1" lang="zh-CN" altLang="en-US" sz="4800" kern="0">
              <a:solidFill>
                <a:schemeClr val="bg1"/>
              </a:solidFill>
              <a:latin typeface="FZLanTingHeiS-R-GB" panose="02000000000000000000" pitchFamily="2" charset="-122"/>
              <a:ea typeface="FZLanTingHeiS-R-GB" panose="02000000000000000000" pitchFamily="2" charset="-122"/>
              <a:sym typeface="Calibri"/>
            </a:endParaRPr>
          </a:p>
        </p:txBody>
      </p:sp>
      <p:sp>
        <p:nvSpPr>
          <p:cNvPr id="5" name="圆角矩形 2">
            <a:extLst>
              <a:ext uri="{FF2B5EF4-FFF2-40B4-BE49-F238E27FC236}">
                <a16:creationId xmlns:a16="http://schemas.microsoft.com/office/drawing/2014/main" id="{D95803C8-7250-DCA9-8C11-F0057639F89A}"/>
              </a:ext>
            </a:extLst>
          </p:cNvPr>
          <p:cNvSpPr/>
          <p:nvPr/>
        </p:nvSpPr>
        <p:spPr>
          <a:xfrm>
            <a:off x="2753057" y="2123200"/>
            <a:ext cx="19666528" cy="9884650"/>
          </a:xfrm>
          <a:prstGeom prst="roundRect">
            <a:avLst>
              <a:gd name="adj" fmla="val 2137"/>
            </a:avLst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 hangingPunct="0">
              <a:defRPr/>
            </a:pPr>
            <a:endParaRPr kumimoji="1" lang="zh-CN" altLang="en-US" sz="4800" kern="0" dirty="0">
              <a:solidFill>
                <a:schemeClr val="bg1"/>
              </a:solidFill>
              <a:latin typeface="FZLanTingHeiS-R-GB" panose="02000000000000000000" pitchFamily="2" charset="-122"/>
              <a:ea typeface="FZLanTingHeiS-R-GB" panose="02000000000000000000" pitchFamily="2" charset="-122"/>
              <a:sym typeface="Calibri"/>
            </a:endParaRPr>
          </a:p>
        </p:txBody>
      </p:sp>
      <p:sp>
        <p:nvSpPr>
          <p:cNvPr id="6" name="圆角矩形 31">
            <a:extLst>
              <a:ext uri="{FF2B5EF4-FFF2-40B4-BE49-F238E27FC236}">
                <a16:creationId xmlns:a16="http://schemas.microsoft.com/office/drawing/2014/main" id="{849A9B01-9B30-C95F-A78E-8926A2A113F5}"/>
              </a:ext>
            </a:extLst>
          </p:cNvPr>
          <p:cNvSpPr/>
          <p:nvPr/>
        </p:nvSpPr>
        <p:spPr>
          <a:xfrm>
            <a:off x="943124" y="4336600"/>
            <a:ext cx="1372090" cy="5056154"/>
          </a:xfrm>
          <a:prstGeom prst="roundRect">
            <a:avLst>
              <a:gd name="adj" fmla="val 589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 hangingPunct="0">
              <a:defRPr/>
            </a:pPr>
            <a:r>
              <a:rPr kumimoji="1" lang="zh-CN" altLang="en-US" sz="4000" b="1" kern="0" dirty="0">
                <a:solidFill>
                  <a:schemeClr val="bg1"/>
                </a:solidFill>
                <a:latin typeface="FZLanTingHeiS-R-GB" panose="02000000000000000000" pitchFamily="2" charset="-122"/>
                <a:ea typeface="FZLanTingHeiS-R-GB" panose="02000000000000000000" pitchFamily="2" charset="-122"/>
                <a:sym typeface="Calibri"/>
              </a:rPr>
              <a:t>链路还原</a:t>
            </a:r>
            <a:endParaRPr kumimoji="1" lang="en-US" altLang="zh-CN" sz="4000" b="1" kern="0" dirty="0">
              <a:solidFill>
                <a:schemeClr val="bg1"/>
              </a:solidFill>
              <a:latin typeface="FZLanTingHeiS-R-GB" panose="02000000000000000000" pitchFamily="2" charset="-122"/>
              <a:ea typeface="FZLanTingHeiS-R-GB" panose="02000000000000000000" pitchFamily="2" charset="-122"/>
              <a:sym typeface="Calibri"/>
            </a:endParaRPr>
          </a:p>
          <a:p>
            <a:pPr algn="ctr" defTabSz="304815" hangingPunct="0">
              <a:defRPr/>
            </a:pPr>
            <a:endParaRPr kumimoji="1" lang="en-US" altLang="zh-CN" sz="4000" b="1" kern="0" dirty="0">
              <a:solidFill>
                <a:schemeClr val="bg1"/>
              </a:solidFill>
              <a:latin typeface="FZLanTingHeiS-R-GB" panose="02000000000000000000" pitchFamily="2" charset="-122"/>
              <a:ea typeface="FZLanTingHeiS-R-GB" panose="02000000000000000000" pitchFamily="2" charset="-122"/>
              <a:sym typeface="Calibri"/>
            </a:endParaRPr>
          </a:p>
          <a:p>
            <a:pPr algn="ctr" defTabSz="304815" hangingPunct="0">
              <a:defRPr/>
            </a:pPr>
            <a:endParaRPr kumimoji="1" lang="en-US" altLang="zh-CN" sz="4000" b="1" dirty="0">
              <a:solidFill>
                <a:schemeClr val="bg1"/>
              </a:solidFill>
              <a:latin typeface="FZLanTingHeiS-R-GB" panose="02000000000000000000" pitchFamily="2" charset="-122"/>
              <a:ea typeface="FZLanTingHeiS-R-GB" panose="02000000000000000000" pitchFamily="2" charset="-122"/>
              <a:sym typeface="Calibri"/>
            </a:endParaRPr>
          </a:p>
          <a:p>
            <a:pPr algn="ctr" defTabSz="304815" hangingPunct="0">
              <a:defRPr/>
            </a:pPr>
            <a:endParaRPr kumimoji="1" lang="en-US" altLang="zh-CN" sz="4000" b="1" kern="0" dirty="0">
              <a:solidFill>
                <a:schemeClr val="bg1"/>
              </a:solidFill>
              <a:latin typeface="FZLanTingHeiS-R-GB" panose="02000000000000000000" pitchFamily="2" charset="-122"/>
              <a:ea typeface="FZLanTingHeiS-R-GB" panose="02000000000000000000" pitchFamily="2" charset="-122"/>
              <a:sym typeface="Calibri"/>
            </a:endParaRPr>
          </a:p>
          <a:p>
            <a:pPr algn="ctr" defTabSz="304815" hangingPunct="0">
              <a:defRPr/>
            </a:pPr>
            <a:r>
              <a:rPr kumimoji="1" lang="zh-CN" altLang="en-US" sz="4000" b="1" kern="0" dirty="0">
                <a:solidFill>
                  <a:schemeClr val="bg1"/>
                </a:solidFill>
                <a:latin typeface="FZLanTingHeiS-R-GB" panose="02000000000000000000" pitchFamily="2" charset="-122"/>
                <a:ea typeface="FZLanTingHeiS-R-GB" panose="02000000000000000000" pitchFamily="2" charset="-122"/>
                <a:sym typeface="Calibri"/>
              </a:rPr>
              <a:t>行为追溯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F43F70-8AFE-EF57-D503-59E01EA6E4F2}"/>
              </a:ext>
            </a:extLst>
          </p:cNvPr>
          <p:cNvSpPr txBox="1"/>
          <p:nvPr/>
        </p:nvSpPr>
        <p:spPr>
          <a:xfrm>
            <a:off x="3054641" y="4439285"/>
            <a:ext cx="135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800"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pPr defTabSz="304815" hangingPunct="0">
              <a:defRPr/>
            </a:pPr>
            <a:r>
              <a:rPr lang="zh-CN" altLang="en-US" sz="1800" kern="0" dirty="0">
                <a:solidFill>
                  <a:schemeClr val="bg1"/>
                </a:solidFill>
                <a:latin typeface="FZLanTingHeiS-R-GB" panose="02000000000000000000" pitchFamily="2" charset="-122"/>
                <a:ea typeface="FZLanTingHeiS-R-GB" panose="02000000000000000000" pitchFamily="2" charset="-122"/>
                <a:sym typeface="Calibri"/>
              </a:rPr>
              <a:t>攻击者</a:t>
            </a:r>
          </a:p>
        </p:txBody>
      </p:sp>
      <p:sp>
        <p:nvSpPr>
          <p:cNvPr id="9" name="圆角矩形 4">
            <a:extLst>
              <a:ext uri="{FF2B5EF4-FFF2-40B4-BE49-F238E27FC236}">
                <a16:creationId xmlns:a16="http://schemas.microsoft.com/office/drawing/2014/main" id="{3186E541-C192-59E9-2B4F-127B0C8D29F7}"/>
              </a:ext>
            </a:extLst>
          </p:cNvPr>
          <p:cNvSpPr/>
          <p:nvPr/>
        </p:nvSpPr>
        <p:spPr>
          <a:xfrm>
            <a:off x="5616977" y="2392981"/>
            <a:ext cx="3225310" cy="64999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 hangingPunct="0">
              <a:defRPr/>
            </a:pPr>
            <a:r>
              <a:rPr kumimoji="1" lang="zh-CN" altLang="en-US" kern="0" dirty="0">
                <a:solidFill>
                  <a:schemeClr val="bg1"/>
                </a:solidFill>
                <a:latin typeface="FZLanTingHeiS-R-GB" panose="02000000000000000000" pitchFamily="2" charset="-122"/>
                <a:ea typeface="FZLanTingHeiS-R-GB" panose="02000000000000000000" pitchFamily="2" charset="-122"/>
                <a:sym typeface="Calibri"/>
              </a:rPr>
              <a:t>边界安全</a:t>
            </a:r>
          </a:p>
        </p:txBody>
      </p:sp>
      <p:cxnSp>
        <p:nvCxnSpPr>
          <p:cNvPr id="10" name="直线箭头连接符 35">
            <a:extLst>
              <a:ext uri="{FF2B5EF4-FFF2-40B4-BE49-F238E27FC236}">
                <a16:creationId xmlns:a16="http://schemas.microsoft.com/office/drawing/2014/main" id="{FED18203-3A6D-C03C-A4E0-37AC1291AF92}"/>
              </a:ext>
            </a:extLst>
          </p:cNvPr>
          <p:cNvCxnSpPr>
            <a:cxnSpLocks/>
          </p:cNvCxnSpPr>
          <p:nvPr/>
        </p:nvCxnSpPr>
        <p:spPr>
          <a:xfrm flipV="1">
            <a:off x="5958186" y="3772315"/>
            <a:ext cx="1456054" cy="6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AF00A39-6DCA-C6C9-1066-FE81C849EC20}"/>
              </a:ext>
            </a:extLst>
          </p:cNvPr>
          <p:cNvSpPr txBox="1"/>
          <p:nvPr/>
        </p:nvSpPr>
        <p:spPr>
          <a:xfrm>
            <a:off x="3666168" y="3884020"/>
            <a:ext cx="169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 kumimoji="1" sz="1499">
                <a:solidFill>
                  <a:srgbClr val="595959"/>
                </a:solidFill>
                <a:latin typeface="腾讯体" panose="02010600010101010101" pitchFamily="2" charset="-122"/>
                <a:ea typeface="腾讯体" panose="02010600010101010101" pitchFamily="2" charset="-122"/>
              </a:defRPr>
            </a:lvl1pPr>
          </a:lstStyle>
          <a:p>
            <a:pPr defTabSz="304815" hangingPunct="0">
              <a:defRPr/>
            </a:pPr>
            <a:r>
              <a:rPr lang="zh-CN" altLang="en-US" sz="1800" kern="0" dirty="0">
                <a:solidFill>
                  <a:schemeClr val="bg1"/>
                </a:solidFill>
                <a:latin typeface="FZLanTingHeiS-R-GB" panose="02000000000000000000" pitchFamily="2" charset="-122"/>
                <a:ea typeface="FZLanTingHeiS-R-GB" panose="02000000000000000000" pitchFamily="2" charset="-122"/>
                <a:sym typeface="Calibri"/>
              </a:rPr>
              <a:t>网络入口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1DD8CD8-9817-9891-0D7D-E873A55094CE}"/>
              </a:ext>
            </a:extLst>
          </p:cNvPr>
          <p:cNvSpPr txBox="1"/>
          <p:nvPr/>
        </p:nvSpPr>
        <p:spPr>
          <a:xfrm flipH="1">
            <a:off x="4634488" y="4362104"/>
            <a:ext cx="174594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800"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pPr defTabSz="304815" hangingPunct="0">
              <a:defRPr/>
            </a:pPr>
            <a:r>
              <a:rPr lang="en-US" altLang="zh-CN" sz="1800" kern="0" dirty="0">
                <a:solidFill>
                  <a:schemeClr val="bg1"/>
                </a:solidFill>
                <a:latin typeface="FZLanTingHeiS-R-GB" panose="02000000000000000000" pitchFamily="2" charset="-122"/>
                <a:ea typeface="FZLanTingHeiS-R-GB" panose="02000000000000000000" pitchFamily="2" charset="-122"/>
                <a:sym typeface="Calibri"/>
              </a:rPr>
              <a:t>APP/WEB</a:t>
            </a:r>
            <a:endParaRPr lang="zh-CN" altLang="en-US" sz="1800" kern="0" dirty="0">
              <a:solidFill>
                <a:schemeClr val="bg1"/>
              </a:solidFill>
              <a:latin typeface="FZLanTingHeiS-R-GB" panose="02000000000000000000" pitchFamily="2" charset="-122"/>
              <a:ea typeface="FZLanTingHeiS-R-GB" panose="02000000000000000000" pitchFamily="2" charset="-122"/>
              <a:sym typeface="Calibri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6309B90-20F3-593D-A9A9-248D924C8E76}"/>
              </a:ext>
            </a:extLst>
          </p:cNvPr>
          <p:cNvSpPr txBox="1"/>
          <p:nvPr/>
        </p:nvSpPr>
        <p:spPr>
          <a:xfrm>
            <a:off x="11115026" y="4359555"/>
            <a:ext cx="188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 kumimoji="1" sz="1499">
                <a:solidFill>
                  <a:srgbClr val="595959"/>
                </a:solidFill>
                <a:latin typeface="腾讯体" panose="02010600010101010101" pitchFamily="2" charset="-122"/>
                <a:ea typeface="腾讯体" panose="02010600010101010101" pitchFamily="2" charset="-122"/>
              </a:defRPr>
            </a:lvl1pPr>
          </a:lstStyle>
          <a:p>
            <a:pPr defTabSz="304815" hangingPunct="0">
              <a:defRPr/>
            </a:pPr>
            <a:r>
              <a:rPr lang="zh-CN" altLang="en-US" sz="1800" kern="0" dirty="0">
                <a:solidFill>
                  <a:schemeClr val="bg1"/>
                </a:solidFill>
                <a:latin typeface="FZLanTingHeiS-R-GB" panose="02000000000000000000" pitchFamily="2" charset="-122"/>
                <a:ea typeface="FZLanTingHeiS-R-GB" panose="02000000000000000000" pitchFamily="2" charset="-122"/>
                <a:sym typeface="Calibri"/>
              </a:rPr>
              <a:t>数据</a:t>
            </a:r>
            <a:r>
              <a:rPr lang="en-US" altLang="zh-CN" sz="1800" kern="0" dirty="0">
                <a:solidFill>
                  <a:schemeClr val="bg1"/>
                </a:solidFill>
                <a:latin typeface="FZLanTingHeiS-R-GB" panose="02000000000000000000" pitchFamily="2" charset="-122"/>
                <a:ea typeface="FZLanTingHeiS-R-GB" panose="02000000000000000000" pitchFamily="2" charset="-122"/>
                <a:sym typeface="Calibri"/>
              </a:rPr>
              <a:t>/</a:t>
            </a:r>
            <a:r>
              <a:rPr lang="zh-CN" altLang="en-US" sz="1800" kern="0" dirty="0">
                <a:solidFill>
                  <a:schemeClr val="bg1"/>
                </a:solidFill>
                <a:latin typeface="FZLanTingHeiS-R-GB" panose="02000000000000000000" pitchFamily="2" charset="-122"/>
                <a:ea typeface="FZLanTingHeiS-R-GB" panose="02000000000000000000" pitchFamily="2" charset="-122"/>
                <a:sym typeface="Calibri"/>
              </a:rPr>
              <a:t>凭据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DBABF5B-E5B3-D439-9328-8C7A6E679CEB}"/>
              </a:ext>
            </a:extLst>
          </p:cNvPr>
          <p:cNvSpPr txBox="1"/>
          <p:nvPr/>
        </p:nvSpPr>
        <p:spPr>
          <a:xfrm>
            <a:off x="8975579" y="4336600"/>
            <a:ext cx="212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800" b="1">
                <a:gradFill flip="none" rotWithShape="1">
                  <a:gsLst>
                    <a:gs pos="68000">
                      <a:schemeClr val="accent4">
                        <a:lumMod val="75000"/>
                      </a:schemeClr>
                    </a:gs>
                    <a:gs pos="100000">
                      <a:schemeClr val="accent4">
                        <a:lumMod val="75000"/>
                        <a:alpha val="0"/>
                      </a:schemeClr>
                    </a:gs>
                  </a:gsLst>
                  <a:lin ang="2700000" scaled="1"/>
                  <a:tileRect/>
                </a:gradFill>
                <a:latin typeface="TencentSans W7" panose="020C04030202040F0204" pitchFamily="34" charset="-122"/>
                <a:ea typeface="TencentSans W7" panose="020C04030202040F0204" pitchFamily="34" charset="-122"/>
              </a:defRPr>
            </a:lvl1pPr>
          </a:lstStyle>
          <a:p>
            <a:pPr defTabSz="304815" hangingPunct="0">
              <a:defRPr/>
            </a:pPr>
            <a:r>
              <a:rPr lang="zh-CN" altLang="en-US" sz="1800" b="0" kern="0" dirty="0">
                <a:solidFill>
                  <a:schemeClr val="bg1"/>
                </a:solidFill>
                <a:latin typeface="FZLanTingHeiS-R-GB" panose="02000000000000000000" pitchFamily="2" charset="-122"/>
                <a:ea typeface="FZLanTingHeiS-R-GB" panose="02000000000000000000" pitchFamily="2" charset="-122"/>
                <a:sym typeface="Calibri"/>
              </a:rPr>
              <a:t>服务器资源</a:t>
            </a:r>
          </a:p>
        </p:txBody>
      </p:sp>
      <p:sp>
        <p:nvSpPr>
          <p:cNvPr id="17" name="圆角矩形 52">
            <a:extLst>
              <a:ext uri="{FF2B5EF4-FFF2-40B4-BE49-F238E27FC236}">
                <a16:creationId xmlns:a16="http://schemas.microsoft.com/office/drawing/2014/main" id="{667FF4F3-9D19-98EB-32F4-403FDF34172D}"/>
              </a:ext>
            </a:extLst>
          </p:cNvPr>
          <p:cNvSpPr/>
          <p:nvPr/>
        </p:nvSpPr>
        <p:spPr>
          <a:xfrm>
            <a:off x="13218909" y="2339019"/>
            <a:ext cx="3792476" cy="68049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 hangingPunct="0">
              <a:defRPr/>
            </a:pPr>
            <a:r>
              <a:rPr kumimoji="1" lang="zh-CN" altLang="en-US" kern="0" dirty="0">
                <a:solidFill>
                  <a:schemeClr val="bg1"/>
                </a:solidFill>
                <a:latin typeface="FZLanTingHeiS-R-GB" panose="02000000000000000000" pitchFamily="2" charset="-122"/>
                <a:ea typeface="FZLanTingHeiS-R-GB" panose="02000000000000000000" pitchFamily="2" charset="-122"/>
                <a:sym typeface="Calibri"/>
              </a:rPr>
              <a:t>云安全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8C05E22-58D6-580D-BFF0-A4C2614F2CEA}"/>
              </a:ext>
            </a:extLst>
          </p:cNvPr>
          <p:cNvSpPr txBox="1"/>
          <p:nvPr/>
        </p:nvSpPr>
        <p:spPr>
          <a:xfrm>
            <a:off x="13031641" y="4380694"/>
            <a:ext cx="183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 kumimoji="1" sz="1499">
                <a:solidFill>
                  <a:srgbClr val="595959"/>
                </a:solidFill>
                <a:latin typeface="腾讯体" panose="02010600010101010101" pitchFamily="2" charset="-122"/>
                <a:ea typeface="腾讯体" panose="02010600010101010101" pitchFamily="2" charset="-122"/>
              </a:defRPr>
            </a:lvl1pPr>
          </a:lstStyle>
          <a:p>
            <a:pPr defTabSz="304815" hangingPunct="0">
              <a:defRPr/>
            </a:pPr>
            <a:r>
              <a:rPr lang="zh-CN" altLang="en-US" sz="1800" kern="0" dirty="0">
                <a:solidFill>
                  <a:schemeClr val="bg1"/>
                </a:solidFill>
                <a:latin typeface="FZLanTingHeiS-R-GB" panose="02000000000000000000" pitchFamily="2" charset="-122"/>
                <a:ea typeface="FZLanTingHeiS-R-GB" panose="02000000000000000000" pitchFamily="2" charset="-122"/>
                <a:sym typeface="Calibri"/>
              </a:rPr>
              <a:t>云行为</a:t>
            </a:r>
            <a:endParaRPr lang="en-US" altLang="zh-CN" sz="1800" kern="0" dirty="0">
              <a:solidFill>
                <a:schemeClr val="bg1"/>
              </a:solidFill>
              <a:latin typeface="FZLanTingHeiS-R-GB" panose="02000000000000000000" pitchFamily="2" charset="-122"/>
              <a:ea typeface="FZLanTingHeiS-R-GB" panose="02000000000000000000" pitchFamily="2" charset="-122"/>
              <a:sym typeface="Calibri"/>
            </a:endParaRPr>
          </a:p>
        </p:txBody>
      </p:sp>
      <p:cxnSp>
        <p:nvCxnSpPr>
          <p:cNvPr id="19" name="直线箭头连接符 62">
            <a:extLst>
              <a:ext uri="{FF2B5EF4-FFF2-40B4-BE49-F238E27FC236}">
                <a16:creationId xmlns:a16="http://schemas.microsoft.com/office/drawing/2014/main" id="{F8C4DA59-8FCF-D6B7-243B-F43D5C112AB1}"/>
              </a:ext>
            </a:extLst>
          </p:cNvPr>
          <p:cNvCxnSpPr>
            <a:cxnSpLocks/>
          </p:cNvCxnSpPr>
          <p:nvPr/>
        </p:nvCxnSpPr>
        <p:spPr>
          <a:xfrm rot="16200000" flipV="1">
            <a:off x="13743512" y="6054363"/>
            <a:ext cx="154064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68">
            <a:extLst>
              <a:ext uri="{FF2B5EF4-FFF2-40B4-BE49-F238E27FC236}">
                <a16:creationId xmlns:a16="http://schemas.microsoft.com/office/drawing/2014/main" id="{82084DBA-423B-B3C5-1320-DA189D998608}"/>
              </a:ext>
            </a:extLst>
          </p:cNvPr>
          <p:cNvSpPr/>
          <p:nvPr/>
        </p:nvSpPr>
        <p:spPr>
          <a:xfrm>
            <a:off x="18601655" y="2336203"/>
            <a:ext cx="2506711" cy="62656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 hangingPunct="0">
              <a:defRPr/>
            </a:pPr>
            <a:r>
              <a:rPr kumimoji="1" lang="zh-CN" altLang="en-US" kern="0" dirty="0">
                <a:solidFill>
                  <a:schemeClr val="bg1"/>
                </a:solidFill>
                <a:latin typeface="FZLanTingHeiS-R-GB" panose="02000000000000000000" pitchFamily="2" charset="-122"/>
                <a:ea typeface="FZLanTingHeiS-R-GB" panose="02000000000000000000" pitchFamily="2" charset="-122"/>
                <a:sym typeface="Calibri"/>
              </a:rPr>
              <a:t>攻击特征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B00FF41-2EDC-B42C-77BC-5EE8C98584DA}"/>
              </a:ext>
            </a:extLst>
          </p:cNvPr>
          <p:cNvSpPr txBox="1"/>
          <p:nvPr/>
        </p:nvSpPr>
        <p:spPr>
          <a:xfrm>
            <a:off x="20060534" y="5861736"/>
            <a:ext cx="1523337" cy="1295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 kumimoji="1" sz="1499">
                <a:solidFill>
                  <a:srgbClr val="595959"/>
                </a:solidFill>
                <a:latin typeface="腾讯体" panose="02010600010101010101" pitchFamily="2" charset="-122"/>
                <a:ea typeface="腾讯体" panose="02010600010101010101" pitchFamily="2" charset="-122"/>
              </a:defRPr>
            </a:lvl1pPr>
          </a:lstStyle>
          <a:p>
            <a:pPr algn="l" defTabSz="304815" hangingPunct="0">
              <a:lnSpc>
                <a:spcPct val="150000"/>
              </a:lnSpc>
              <a:defRPr/>
            </a:pPr>
            <a:r>
              <a:rPr lang="zh-CN" altLang="en-US" sz="1800" kern="0" dirty="0">
                <a:solidFill>
                  <a:schemeClr val="bg1"/>
                </a:solidFill>
                <a:latin typeface="FZLanTingHeiS-R-GB" panose="02000000000000000000" pitchFamily="2" charset="-122"/>
                <a:ea typeface="FZLanTingHeiS-R-GB" panose="02000000000000000000" pitchFamily="2" charset="-122"/>
                <a:sym typeface="Calibri"/>
              </a:rPr>
              <a:t>基础设施</a:t>
            </a:r>
            <a:endParaRPr lang="en-US" altLang="zh-CN" sz="1800" kern="0" dirty="0">
              <a:solidFill>
                <a:schemeClr val="bg1"/>
              </a:solidFill>
              <a:latin typeface="FZLanTingHeiS-R-GB" panose="02000000000000000000" pitchFamily="2" charset="-122"/>
              <a:ea typeface="FZLanTingHeiS-R-GB" panose="02000000000000000000" pitchFamily="2" charset="-122"/>
              <a:sym typeface="Calibri"/>
            </a:endParaRPr>
          </a:p>
          <a:p>
            <a:pPr algn="l" defTabSz="304815" hangingPunct="0">
              <a:lnSpc>
                <a:spcPct val="150000"/>
              </a:lnSpc>
              <a:defRPr/>
            </a:pPr>
            <a:r>
              <a:rPr lang="zh-CN" altLang="en-US" sz="1800" kern="0" dirty="0">
                <a:solidFill>
                  <a:schemeClr val="bg1"/>
                </a:solidFill>
                <a:latin typeface="FZLanTingHeiS-R-GB" panose="02000000000000000000" pitchFamily="2" charset="-122"/>
                <a:ea typeface="FZLanTingHeiS-R-GB" panose="02000000000000000000" pitchFamily="2" charset="-122"/>
                <a:sym typeface="Calibri"/>
              </a:rPr>
              <a:t>域名、证书</a:t>
            </a:r>
            <a:endParaRPr lang="en-US" altLang="zh-CN" sz="1800" kern="0" dirty="0">
              <a:solidFill>
                <a:schemeClr val="bg1"/>
              </a:solidFill>
              <a:latin typeface="FZLanTingHeiS-R-GB" panose="02000000000000000000" pitchFamily="2" charset="-122"/>
              <a:ea typeface="FZLanTingHeiS-R-GB" panose="02000000000000000000" pitchFamily="2" charset="-122"/>
              <a:sym typeface="Calibri"/>
            </a:endParaRPr>
          </a:p>
          <a:p>
            <a:pPr algn="l" defTabSz="304815" hangingPunct="0">
              <a:lnSpc>
                <a:spcPct val="150000"/>
              </a:lnSpc>
              <a:defRPr/>
            </a:pPr>
            <a:r>
              <a:rPr lang="en-US" altLang="zh-CN" sz="1800" kern="0" dirty="0">
                <a:solidFill>
                  <a:schemeClr val="bg1"/>
                </a:solidFill>
                <a:latin typeface="FZLanTingHeiS-R-GB" panose="02000000000000000000" pitchFamily="2" charset="-122"/>
                <a:ea typeface="FZLanTingHeiS-R-GB" panose="02000000000000000000" pitchFamily="2" charset="-122"/>
                <a:sym typeface="Calibri"/>
              </a:rPr>
              <a:t>IP</a:t>
            </a:r>
            <a:r>
              <a:rPr lang="zh-CN" altLang="en-US" sz="1800" kern="0" dirty="0">
                <a:solidFill>
                  <a:schemeClr val="bg1"/>
                </a:solidFill>
                <a:latin typeface="FZLanTingHeiS-R-GB" panose="02000000000000000000" pitchFamily="2" charset="-122"/>
                <a:ea typeface="FZLanTingHeiS-R-GB" panose="02000000000000000000" pitchFamily="2" charset="-122"/>
                <a:sym typeface="Calibri"/>
              </a:rPr>
              <a:t>、公钥</a:t>
            </a:r>
            <a:endParaRPr lang="en-US" altLang="zh-CN" sz="1800" kern="0" dirty="0">
              <a:solidFill>
                <a:schemeClr val="bg1"/>
              </a:solidFill>
              <a:latin typeface="FZLanTingHeiS-R-GB" panose="02000000000000000000" pitchFamily="2" charset="-122"/>
              <a:ea typeface="FZLanTingHeiS-R-GB" panose="02000000000000000000" pitchFamily="2" charset="-122"/>
              <a:sym typeface="Calibri"/>
            </a:endParaRPr>
          </a:p>
        </p:txBody>
      </p:sp>
      <p:cxnSp>
        <p:nvCxnSpPr>
          <p:cNvPr id="27" name="直线箭头连接符 35">
            <a:extLst>
              <a:ext uri="{FF2B5EF4-FFF2-40B4-BE49-F238E27FC236}">
                <a16:creationId xmlns:a16="http://schemas.microsoft.com/office/drawing/2014/main" id="{4BF4F08D-A0BE-3152-8DA4-4B75057D3918}"/>
              </a:ext>
            </a:extLst>
          </p:cNvPr>
          <p:cNvCxnSpPr>
            <a:cxnSpLocks/>
          </p:cNvCxnSpPr>
          <p:nvPr/>
        </p:nvCxnSpPr>
        <p:spPr>
          <a:xfrm>
            <a:off x="4064419" y="3810935"/>
            <a:ext cx="8662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62">
            <a:extLst>
              <a:ext uri="{FF2B5EF4-FFF2-40B4-BE49-F238E27FC236}">
                <a16:creationId xmlns:a16="http://schemas.microsoft.com/office/drawing/2014/main" id="{E00BC907-7912-B5F0-E8F8-A4E3D1FBF127}"/>
              </a:ext>
            </a:extLst>
          </p:cNvPr>
          <p:cNvCxnSpPr>
            <a:cxnSpLocks/>
          </p:cNvCxnSpPr>
          <p:nvPr/>
        </p:nvCxnSpPr>
        <p:spPr>
          <a:xfrm flipV="1">
            <a:off x="14717076" y="3809509"/>
            <a:ext cx="515878" cy="14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F0E44B39-559B-B862-4C0B-B08E42DD0036}"/>
              </a:ext>
            </a:extLst>
          </p:cNvPr>
          <p:cNvSpPr txBox="1"/>
          <p:nvPr/>
        </p:nvSpPr>
        <p:spPr>
          <a:xfrm>
            <a:off x="14981551" y="4425112"/>
            <a:ext cx="145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 kumimoji="1" sz="1499">
                <a:solidFill>
                  <a:srgbClr val="595959"/>
                </a:solidFill>
                <a:latin typeface="腾讯体" panose="02010600010101010101" pitchFamily="2" charset="-122"/>
                <a:ea typeface="腾讯体" panose="02010600010101010101" pitchFamily="2" charset="-122"/>
              </a:defRPr>
            </a:lvl1pPr>
          </a:lstStyle>
          <a:p>
            <a:pPr defTabSz="304815" hangingPunct="0">
              <a:defRPr/>
            </a:pPr>
            <a:r>
              <a:rPr lang="zh-CN" altLang="en-US" sz="1800" kern="0" dirty="0">
                <a:solidFill>
                  <a:schemeClr val="bg1"/>
                </a:solidFill>
                <a:latin typeface="FZLanTingHeiS-R-GB" panose="02000000000000000000" pitchFamily="2" charset="-122"/>
                <a:ea typeface="FZLanTingHeiS-R-GB" panose="02000000000000000000" pitchFamily="2" charset="-122"/>
                <a:sym typeface="Calibri"/>
              </a:rPr>
              <a:t>云安全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B899696-26B3-28A2-1C7B-35E103510650}"/>
              </a:ext>
            </a:extLst>
          </p:cNvPr>
          <p:cNvSpPr txBox="1"/>
          <p:nvPr/>
        </p:nvSpPr>
        <p:spPr>
          <a:xfrm>
            <a:off x="7007632" y="4343885"/>
            <a:ext cx="212846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800" b="1">
                <a:gradFill flip="none" rotWithShape="1">
                  <a:gsLst>
                    <a:gs pos="68000">
                      <a:schemeClr val="accent4">
                        <a:lumMod val="75000"/>
                      </a:schemeClr>
                    </a:gs>
                    <a:gs pos="100000">
                      <a:schemeClr val="accent4">
                        <a:lumMod val="75000"/>
                        <a:alpha val="0"/>
                      </a:schemeClr>
                    </a:gs>
                  </a:gsLst>
                  <a:lin ang="2700000" scaled="1"/>
                  <a:tileRect/>
                </a:gradFill>
                <a:latin typeface="TencentSans W7" panose="020C04030202040F0204" pitchFamily="34" charset="-122"/>
                <a:ea typeface="TencentSans W7" panose="020C04030202040F0204" pitchFamily="34" charset="-122"/>
              </a:defRPr>
            </a:lvl1pPr>
          </a:lstStyle>
          <a:p>
            <a:pPr defTabSz="304815" hangingPunct="0">
              <a:defRPr/>
            </a:pPr>
            <a:r>
              <a:rPr lang="zh-CN" altLang="en-US" sz="1800" b="0" kern="0" dirty="0">
                <a:solidFill>
                  <a:schemeClr val="bg1"/>
                </a:solidFill>
                <a:latin typeface="FZLanTingHeiS-R-GB" panose="02000000000000000000" pitchFamily="2" charset="-122"/>
                <a:ea typeface="FZLanTingHeiS-R-GB" panose="02000000000000000000" pitchFamily="2" charset="-122"/>
                <a:sym typeface="Calibri"/>
              </a:rPr>
              <a:t>云防火墙</a:t>
            </a:r>
          </a:p>
        </p:txBody>
      </p:sp>
      <p:pic>
        <p:nvPicPr>
          <p:cNvPr id="40" name="图形 39" descr="服务器 纯色填充">
            <a:extLst>
              <a:ext uri="{FF2B5EF4-FFF2-40B4-BE49-F238E27FC236}">
                <a16:creationId xmlns:a16="http://schemas.microsoft.com/office/drawing/2014/main" id="{B1E3AECA-7E10-D1D6-9AF3-CBCF9A027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96171" y="3341298"/>
            <a:ext cx="914400" cy="914400"/>
          </a:xfrm>
          <a:prstGeom prst="rect">
            <a:avLst/>
          </a:prstGeom>
        </p:spPr>
      </p:pic>
      <p:cxnSp>
        <p:nvCxnSpPr>
          <p:cNvPr id="43" name="直线箭头连接符 35">
            <a:extLst>
              <a:ext uri="{FF2B5EF4-FFF2-40B4-BE49-F238E27FC236}">
                <a16:creationId xmlns:a16="http://schemas.microsoft.com/office/drawing/2014/main" id="{34CD87F7-45D1-2ACA-EC1D-375BDD500747}"/>
              </a:ext>
            </a:extLst>
          </p:cNvPr>
          <p:cNvCxnSpPr>
            <a:cxnSpLocks/>
          </p:cNvCxnSpPr>
          <p:nvPr/>
        </p:nvCxnSpPr>
        <p:spPr>
          <a:xfrm>
            <a:off x="8680983" y="3753731"/>
            <a:ext cx="97213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形 45" descr="原子 纯色填充">
            <a:extLst>
              <a:ext uri="{FF2B5EF4-FFF2-40B4-BE49-F238E27FC236}">
                <a16:creationId xmlns:a16="http://schemas.microsoft.com/office/drawing/2014/main" id="{686FA499-0294-60AE-72C7-8BB612BB5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90194" y="3376463"/>
            <a:ext cx="914400" cy="914400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2B0F4233-A940-FF0F-88B4-183806A7F0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4048" y="3257744"/>
            <a:ext cx="952500" cy="952500"/>
          </a:xfrm>
          <a:prstGeom prst="rect">
            <a:avLst/>
          </a:prstGeom>
        </p:spPr>
      </p:pic>
      <p:cxnSp>
        <p:nvCxnSpPr>
          <p:cNvPr id="53" name="直线箭头连接符 35">
            <a:extLst>
              <a:ext uri="{FF2B5EF4-FFF2-40B4-BE49-F238E27FC236}">
                <a16:creationId xmlns:a16="http://schemas.microsoft.com/office/drawing/2014/main" id="{F5AA737E-8E8E-72E8-5FE4-4B740FABCBFE}"/>
              </a:ext>
            </a:extLst>
          </p:cNvPr>
          <p:cNvCxnSpPr>
            <a:cxnSpLocks/>
          </p:cNvCxnSpPr>
          <p:nvPr/>
        </p:nvCxnSpPr>
        <p:spPr>
          <a:xfrm>
            <a:off x="8045964" y="4671087"/>
            <a:ext cx="1" cy="7671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图片 57">
            <a:extLst>
              <a:ext uri="{FF2B5EF4-FFF2-40B4-BE49-F238E27FC236}">
                <a16:creationId xmlns:a16="http://schemas.microsoft.com/office/drawing/2014/main" id="{A6A2505E-B7CB-6BD0-B9D5-576B908D5F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9714" y="5578113"/>
            <a:ext cx="952500" cy="952500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7D00CB30-1112-71FE-59F3-7A2997CF063D}"/>
              </a:ext>
            </a:extLst>
          </p:cNvPr>
          <p:cNvSpPr txBox="1"/>
          <p:nvPr/>
        </p:nvSpPr>
        <p:spPr>
          <a:xfrm flipH="1">
            <a:off x="7198888" y="6592999"/>
            <a:ext cx="174594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800"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pPr defTabSz="304815" hangingPunct="0">
              <a:defRPr/>
            </a:pPr>
            <a:r>
              <a:rPr lang="zh-CN" altLang="en-US" sz="1800" kern="0" dirty="0">
                <a:solidFill>
                  <a:schemeClr val="bg1"/>
                </a:solidFill>
                <a:latin typeface="FZLanTingHeiS-R-GB" panose="02000000000000000000" pitchFamily="2" charset="-122"/>
                <a:ea typeface="FZLanTingHeiS-R-GB" panose="02000000000000000000" pitchFamily="2" charset="-122"/>
                <a:sym typeface="Calibri"/>
              </a:rPr>
              <a:t>日志</a:t>
            </a:r>
          </a:p>
        </p:txBody>
      </p:sp>
      <p:cxnSp>
        <p:nvCxnSpPr>
          <p:cNvPr id="61" name="直线箭头连接符 35">
            <a:extLst>
              <a:ext uri="{FF2B5EF4-FFF2-40B4-BE49-F238E27FC236}">
                <a16:creationId xmlns:a16="http://schemas.microsoft.com/office/drawing/2014/main" id="{5E1A0125-41D2-5D82-2708-000C5E062127}"/>
              </a:ext>
            </a:extLst>
          </p:cNvPr>
          <p:cNvCxnSpPr>
            <a:cxnSpLocks/>
          </p:cNvCxnSpPr>
          <p:nvPr/>
        </p:nvCxnSpPr>
        <p:spPr>
          <a:xfrm>
            <a:off x="10589248" y="3753731"/>
            <a:ext cx="97213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53">
            <a:extLst>
              <a:ext uri="{FF2B5EF4-FFF2-40B4-BE49-F238E27FC236}">
                <a16:creationId xmlns:a16="http://schemas.microsoft.com/office/drawing/2014/main" id="{4D298049-696D-584C-7A47-39B1033F0B90}"/>
              </a:ext>
            </a:extLst>
          </p:cNvPr>
          <p:cNvSpPr/>
          <p:nvPr/>
        </p:nvSpPr>
        <p:spPr>
          <a:xfrm>
            <a:off x="4537187" y="3181938"/>
            <a:ext cx="4713139" cy="1748383"/>
          </a:xfrm>
          <a:prstGeom prst="roundRect">
            <a:avLst>
              <a:gd name="adj" fmla="val 2137"/>
            </a:avLst>
          </a:prstGeom>
          <a:noFill/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 hangingPunct="0">
              <a:defRPr/>
            </a:pPr>
            <a:endParaRPr kumimoji="1" lang="zh-CN" altLang="en-US" sz="4800" kern="0">
              <a:solidFill>
                <a:schemeClr val="bg1"/>
              </a:solidFill>
              <a:latin typeface="FZLanTingHeiS-R-GB" panose="02000000000000000000" pitchFamily="2" charset="-122"/>
              <a:ea typeface="FZLanTingHeiS-R-GB" panose="02000000000000000000" pitchFamily="2" charset="-122"/>
              <a:sym typeface="Calibri"/>
            </a:endParaRPr>
          </a:p>
        </p:txBody>
      </p:sp>
      <p:pic>
        <p:nvPicPr>
          <p:cNvPr id="512" name="图片 511">
            <a:extLst>
              <a:ext uri="{FF2B5EF4-FFF2-40B4-BE49-F238E27FC236}">
                <a16:creationId xmlns:a16="http://schemas.microsoft.com/office/drawing/2014/main" id="{9B5353BD-8762-C904-86A2-76945F49CC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98201" y="3277481"/>
            <a:ext cx="952500" cy="952500"/>
          </a:xfrm>
          <a:prstGeom prst="rect">
            <a:avLst/>
          </a:prstGeom>
        </p:spPr>
      </p:pic>
      <p:pic>
        <p:nvPicPr>
          <p:cNvPr id="513" name="图片 512">
            <a:extLst>
              <a:ext uri="{FF2B5EF4-FFF2-40B4-BE49-F238E27FC236}">
                <a16:creationId xmlns:a16="http://schemas.microsoft.com/office/drawing/2014/main" id="{23E9E318-E594-D514-0AEC-37125DA6E4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6047" y="6932837"/>
            <a:ext cx="952500" cy="952500"/>
          </a:xfrm>
          <a:prstGeom prst="rect">
            <a:avLst/>
          </a:prstGeom>
        </p:spPr>
      </p:pic>
      <p:cxnSp>
        <p:nvCxnSpPr>
          <p:cNvPr id="514" name="直线箭头连接符 35">
            <a:extLst>
              <a:ext uri="{FF2B5EF4-FFF2-40B4-BE49-F238E27FC236}">
                <a16:creationId xmlns:a16="http://schemas.microsoft.com/office/drawing/2014/main" id="{AE331E4B-618A-FC40-3196-696B5E6EE242}"/>
              </a:ext>
            </a:extLst>
          </p:cNvPr>
          <p:cNvCxnSpPr>
            <a:cxnSpLocks/>
          </p:cNvCxnSpPr>
          <p:nvPr/>
        </p:nvCxnSpPr>
        <p:spPr>
          <a:xfrm>
            <a:off x="12001834" y="4826664"/>
            <a:ext cx="0" cy="19510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8" name="图片 517">
            <a:extLst>
              <a:ext uri="{FF2B5EF4-FFF2-40B4-BE49-F238E27FC236}">
                <a16:creationId xmlns:a16="http://schemas.microsoft.com/office/drawing/2014/main" id="{FF3E824C-9A3D-29FD-569A-57D852E3A1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9124" y="3236528"/>
            <a:ext cx="952500" cy="952500"/>
          </a:xfrm>
          <a:prstGeom prst="rect">
            <a:avLst/>
          </a:prstGeom>
        </p:spPr>
      </p:pic>
      <p:pic>
        <p:nvPicPr>
          <p:cNvPr id="520" name="图片 519">
            <a:extLst>
              <a:ext uri="{FF2B5EF4-FFF2-40B4-BE49-F238E27FC236}">
                <a16:creationId xmlns:a16="http://schemas.microsoft.com/office/drawing/2014/main" id="{C0C3EAD1-42B8-9991-C981-11E7B4C68D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067731" y="6932837"/>
            <a:ext cx="952500" cy="952500"/>
          </a:xfrm>
          <a:prstGeom prst="rect">
            <a:avLst/>
          </a:prstGeom>
        </p:spPr>
      </p:pic>
      <p:cxnSp>
        <p:nvCxnSpPr>
          <p:cNvPr id="521" name="直线箭头连接符 62">
            <a:extLst>
              <a:ext uri="{FF2B5EF4-FFF2-40B4-BE49-F238E27FC236}">
                <a16:creationId xmlns:a16="http://schemas.microsoft.com/office/drawing/2014/main" id="{F04FC3F2-053B-7A6F-A21A-C60D6A980EF1}"/>
              </a:ext>
            </a:extLst>
          </p:cNvPr>
          <p:cNvCxnSpPr>
            <a:cxnSpLocks/>
          </p:cNvCxnSpPr>
          <p:nvPr/>
        </p:nvCxnSpPr>
        <p:spPr>
          <a:xfrm>
            <a:off x="12526370" y="7352818"/>
            <a:ext cx="12086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连接符: 肘形 523">
            <a:extLst>
              <a:ext uri="{FF2B5EF4-FFF2-40B4-BE49-F238E27FC236}">
                <a16:creationId xmlns:a16="http://schemas.microsoft.com/office/drawing/2014/main" id="{58C5ED76-B768-7D2A-96E0-E4768A2EE7D6}"/>
              </a:ext>
            </a:extLst>
          </p:cNvPr>
          <p:cNvCxnSpPr/>
          <p:nvPr/>
        </p:nvCxnSpPr>
        <p:spPr>
          <a:xfrm>
            <a:off x="3731219" y="5054673"/>
            <a:ext cx="7383807" cy="2354414"/>
          </a:xfrm>
          <a:prstGeom prst="bentConnector3">
            <a:avLst>
              <a:gd name="adj1" fmla="val -51"/>
            </a:avLst>
          </a:prstGeom>
          <a:noFill/>
          <a:ln w="25400" cap="flat">
            <a:solidFill>
              <a:schemeClr val="accent1"/>
            </a:solidFill>
            <a:prstDash val="sys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6" name="圆角矩形 52">
            <a:extLst>
              <a:ext uri="{FF2B5EF4-FFF2-40B4-BE49-F238E27FC236}">
                <a16:creationId xmlns:a16="http://schemas.microsoft.com/office/drawing/2014/main" id="{AD53411F-F9C1-947F-235C-EDF8E1350902}"/>
              </a:ext>
            </a:extLst>
          </p:cNvPr>
          <p:cNvSpPr/>
          <p:nvPr/>
        </p:nvSpPr>
        <p:spPr>
          <a:xfrm>
            <a:off x="7414240" y="10335500"/>
            <a:ext cx="3792476" cy="68049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 hangingPunct="0">
              <a:defRPr/>
            </a:pPr>
            <a:r>
              <a:rPr kumimoji="1" lang="zh-CN" altLang="en-US" kern="0" dirty="0">
                <a:solidFill>
                  <a:schemeClr val="bg1"/>
                </a:solidFill>
                <a:latin typeface="FZLanTingHeiS-R-GB" panose="02000000000000000000" pitchFamily="2" charset="-122"/>
                <a:ea typeface="FZLanTingHeiS-R-GB" panose="02000000000000000000" pitchFamily="2" charset="-122"/>
                <a:sym typeface="Calibri"/>
              </a:rPr>
              <a:t>主机安全</a:t>
            </a:r>
          </a:p>
        </p:txBody>
      </p:sp>
      <p:sp>
        <p:nvSpPr>
          <p:cNvPr id="527" name="圆角矩形 53">
            <a:extLst>
              <a:ext uri="{FF2B5EF4-FFF2-40B4-BE49-F238E27FC236}">
                <a16:creationId xmlns:a16="http://schemas.microsoft.com/office/drawing/2014/main" id="{35935441-C9A0-B14E-DC8A-FBD9D451436E}"/>
              </a:ext>
            </a:extLst>
          </p:cNvPr>
          <p:cNvSpPr/>
          <p:nvPr/>
        </p:nvSpPr>
        <p:spPr>
          <a:xfrm>
            <a:off x="7414240" y="8159533"/>
            <a:ext cx="3096331" cy="2068742"/>
          </a:xfrm>
          <a:prstGeom prst="roundRect">
            <a:avLst>
              <a:gd name="adj" fmla="val 2137"/>
            </a:avLst>
          </a:prstGeom>
          <a:noFill/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 hangingPunct="0">
              <a:defRPr/>
            </a:pPr>
            <a:endParaRPr kumimoji="1" lang="zh-CN" altLang="en-US" sz="4800" kern="0">
              <a:solidFill>
                <a:schemeClr val="bg1"/>
              </a:solidFill>
              <a:latin typeface="FZLanTingHeiS-R-GB" panose="02000000000000000000" pitchFamily="2" charset="-122"/>
              <a:ea typeface="FZLanTingHeiS-R-GB" panose="02000000000000000000" pitchFamily="2" charset="-122"/>
              <a:sym typeface="Calibri"/>
            </a:endParaRPr>
          </a:p>
        </p:txBody>
      </p:sp>
      <p:cxnSp>
        <p:nvCxnSpPr>
          <p:cNvPr id="528" name="直线箭头连接符 35">
            <a:extLst>
              <a:ext uri="{FF2B5EF4-FFF2-40B4-BE49-F238E27FC236}">
                <a16:creationId xmlns:a16="http://schemas.microsoft.com/office/drawing/2014/main" id="{93783709-C7E5-49DA-A340-F0784C1063F9}"/>
              </a:ext>
            </a:extLst>
          </p:cNvPr>
          <p:cNvCxnSpPr>
            <a:cxnSpLocks/>
          </p:cNvCxnSpPr>
          <p:nvPr/>
        </p:nvCxnSpPr>
        <p:spPr>
          <a:xfrm>
            <a:off x="10039809" y="4777774"/>
            <a:ext cx="13562" cy="321506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1" name="图片 530">
            <a:extLst>
              <a:ext uri="{FF2B5EF4-FFF2-40B4-BE49-F238E27FC236}">
                <a16:creationId xmlns:a16="http://schemas.microsoft.com/office/drawing/2014/main" id="{1F3EB21B-280B-7E0B-679A-6F9AA46663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26355" y="8392656"/>
            <a:ext cx="952500" cy="952500"/>
          </a:xfrm>
          <a:prstGeom prst="rect">
            <a:avLst/>
          </a:prstGeom>
        </p:spPr>
      </p:pic>
      <p:sp>
        <p:nvSpPr>
          <p:cNvPr id="532" name="文本框 531">
            <a:extLst>
              <a:ext uri="{FF2B5EF4-FFF2-40B4-BE49-F238E27FC236}">
                <a16:creationId xmlns:a16="http://schemas.microsoft.com/office/drawing/2014/main" id="{62357616-C4F4-BEDF-62E2-6ADEDE6A5015}"/>
              </a:ext>
            </a:extLst>
          </p:cNvPr>
          <p:cNvSpPr txBox="1"/>
          <p:nvPr/>
        </p:nvSpPr>
        <p:spPr>
          <a:xfrm>
            <a:off x="7229632" y="9543606"/>
            <a:ext cx="183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 kumimoji="1" sz="1499">
                <a:solidFill>
                  <a:srgbClr val="595959"/>
                </a:solidFill>
                <a:latin typeface="腾讯体" panose="02010600010101010101" pitchFamily="2" charset="-122"/>
                <a:ea typeface="腾讯体" panose="02010600010101010101" pitchFamily="2" charset="-122"/>
              </a:defRPr>
            </a:lvl1pPr>
          </a:lstStyle>
          <a:p>
            <a:pPr defTabSz="304815" hangingPunct="0">
              <a:defRPr/>
            </a:pPr>
            <a:r>
              <a:rPr lang="zh-CN" altLang="en-US" sz="1800" kern="0" dirty="0">
                <a:solidFill>
                  <a:schemeClr val="bg1"/>
                </a:solidFill>
                <a:latin typeface="FZLanTingHeiS-R-GB" panose="02000000000000000000" pitchFamily="2" charset="-122"/>
                <a:ea typeface="FZLanTingHeiS-R-GB" panose="02000000000000000000" pitchFamily="2" charset="-122"/>
                <a:sym typeface="Calibri"/>
              </a:rPr>
              <a:t>服务器安全</a:t>
            </a:r>
            <a:endParaRPr lang="en-US" altLang="zh-CN" sz="1800" kern="0" dirty="0">
              <a:solidFill>
                <a:schemeClr val="bg1"/>
              </a:solidFill>
              <a:latin typeface="FZLanTingHeiS-R-GB" panose="02000000000000000000" pitchFamily="2" charset="-122"/>
              <a:ea typeface="FZLanTingHeiS-R-GB" panose="02000000000000000000" pitchFamily="2" charset="-122"/>
              <a:sym typeface="Calibri"/>
            </a:endParaRPr>
          </a:p>
        </p:txBody>
      </p:sp>
      <p:pic>
        <p:nvPicPr>
          <p:cNvPr id="534" name="图形 533" descr="原子 纯色填充">
            <a:extLst>
              <a:ext uri="{FF2B5EF4-FFF2-40B4-BE49-F238E27FC236}">
                <a16:creationId xmlns:a16="http://schemas.microsoft.com/office/drawing/2014/main" id="{C212E0AD-02CB-00C1-685D-583F07676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8438" y="5575178"/>
            <a:ext cx="914400" cy="914400"/>
          </a:xfrm>
          <a:prstGeom prst="rect">
            <a:avLst/>
          </a:prstGeom>
        </p:spPr>
      </p:pic>
      <p:sp>
        <p:nvSpPr>
          <p:cNvPr id="535" name="文本框 534">
            <a:extLst>
              <a:ext uri="{FF2B5EF4-FFF2-40B4-BE49-F238E27FC236}">
                <a16:creationId xmlns:a16="http://schemas.microsoft.com/office/drawing/2014/main" id="{FC55DEDA-62C5-E990-8192-DEFA3C805767}"/>
              </a:ext>
            </a:extLst>
          </p:cNvPr>
          <p:cNvSpPr txBox="1"/>
          <p:nvPr/>
        </p:nvSpPr>
        <p:spPr>
          <a:xfrm flipH="1">
            <a:off x="4596278" y="6596786"/>
            <a:ext cx="174594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800"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pPr defTabSz="304815" hangingPunct="0">
              <a:defRPr/>
            </a:pPr>
            <a:r>
              <a:rPr lang="zh-CN" altLang="en-US" sz="1800" kern="0" dirty="0">
                <a:solidFill>
                  <a:schemeClr val="bg1"/>
                </a:solidFill>
                <a:latin typeface="FZLanTingHeiS-R-GB" panose="02000000000000000000" pitchFamily="2" charset="-122"/>
                <a:ea typeface="FZLanTingHeiS-R-GB" panose="02000000000000000000" pitchFamily="2" charset="-122"/>
                <a:sym typeface="Calibri"/>
              </a:rPr>
              <a:t>蜜罐</a:t>
            </a:r>
          </a:p>
        </p:txBody>
      </p:sp>
      <p:cxnSp>
        <p:nvCxnSpPr>
          <p:cNvPr id="536" name="直线箭头连接符 35">
            <a:extLst>
              <a:ext uri="{FF2B5EF4-FFF2-40B4-BE49-F238E27FC236}">
                <a16:creationId xmlns:a16="http://schemas.microsoft.com/office/drawing/2014/main" id="{E3E41FF3-783D-CB8C-FEBE-BFCD3599AB92}"/>
              </a:ext>
            </a:extLst>
          </p:cNvPr>
          <p:cNvCxnSpPr>
            <a:cxnSpLocks/>
          </p:cNvCxnSpPr>
          <p:nvPr/>
        </p:nvCxnSpPr>
        <p:spPr>
          <a:xfrm flipV="1">
            <a:off x="6079385" y="6036176"/>
            <a:ext cx="1456054" cy="6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6" name="图片 545">
            <a:extLst>
              <a:ext uri="{FF2B5EF4-FFF2-40B4-BE49-F238E27FC236}">
                <a16:creationId xmlns:a16="http://schemas.microsoft.com/office/drawing/2014/main" id="{15AA49F7-F896-F0F3-04A8-B34E5972D1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347728" y="3345724"/>
            <a:ext cx="1134418" cy="1134418"/>
          </a:xfrm>
          <a:prstGeom prst="rect">
            <a:avLst/>
          </a:prstGeom>
        </p:spPr>
      </p:pic>
      <p:sp>
        <p:nvSpPr>
          <p:cNvPr id="553" name="文本框 552">
            <a:extLst>
              <a:ext uri="{FF2B5EF4-FFF2-40B4-BE49-F238E27FC236}">
                <a16:creationId xmlns:a16="http://schemas.microsoft.com/office/drawing/2014/main" id="{3374BC35-48E8-5393-BF15-C78996197D73}"/>
              </a:ext>
            </a:extLst>
          </p:cNvPr>
          <p:cNvSpPr txBox="1"/>
          <p:nvPr/>
        </p:nvSpPr>
        <p:spPr>
          <a:xfrm>
            <a:off x="13647434" y="7808170"/>
            <a:ext cx="183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 kumimoji="1" sz="1499">
                <a:solidFill>
                  <a:srgbClr val="595959"/>
                </a:solidFill>
                <a:latin typeface="腾讯体" panose="02010600010101010101" pitchFamily="2" charset="-122"/>
                <a:ea typeface="腾讯体" panose="02010600010101010101" pitchFamily="2" charset="-122"/>
              </a:defRPr>
            </a:lvl1pPr>
          </a:lstStyle>
          <a:p>
            <a:pPr defTabSz="304815" hangingPunct="0">
              <a:defRPr/>
            </a:pPr>
            <a:r>
              <a:rPr lang="zh-CN" altLang="en-US" sz="1800" kern="0" dirty="0">
                <a:solidFill>
                  <a:schemeClr val="bg1"/>
                </a:solidFill>
                <a:latin typeface="FZLanTingHeiS-R-GB" panose="02000000000000000000" pitchFamily="2" charset="-122"/>
                <a:ea typeface="FZLanTingHeiS-R-GB" panose="02000000000000000000" pitchFamily="2" charset="-122"/>
                <a:sym typeface="Calibri"/>
              </a:rPr>
              <a:t>云网关</a:t>
            </a:r>
            <a:endParaRPr lang="en-US" altLang="zh-CN" sz="1800" kern="0" dirty="0">
              <a:solidFill>
                <a:schemeClr val="bg1"/>
              </a:solidFill>
              <a:latin typeface="FZLanTingHeiS-R-GB" panose="02000000000000000000" pitchFamily="2" charset="-122"/>
              <a:ea typeface="FZLanTingHeiS-R-GB" panose="02000000000000000000" pitchFamily="2" charset="-122"/>
              <a:sym typeface="Calibri"/>
            </a:endParaRPr>
          </a:p>
        </p:txBody>
      </p:sp>
      <p:pic>
        <p:nvPicPr>
          <p:cNvPr id="555" name="图片 554">
            <a:extLst>
              <a:ext uri="{FF2B5EF4-FFF2-40B4-BE49-F238E27FC236}">
                <a16:creationId xmlns:a16="http://schemas.microsoft.com/office/drawing/2014/main" id="{CA63A752-6FED-F9AA-3189-34DF773C2F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78361" y="8463333"/>
            <a:ext cx="952500" cy="952500"/>
          </a:xfrm>
          <a:prstGeom prst="rect">
            <a:avLst/>
          </a:prstGeom>
        </p:spPr>
      </p:pic>
      <p:sp>
        <p:nvSpPr>
          <p:cNvPr id="556" name="文本框 555">
            <a:extLst>
              <a:ext uri="{FF2B5EF4-FFF2-40B4-BE49-F238E27FC236}">
                <a16:creationId xmlns:a16="http://schemas.microsoft.com/office/drawing/2014/main" id="{38AD9BC6-4757-0A1C-164B-45882FB10A56}"/>
              </a:ext>
            </a:extLst>
          </p:cNvPr>
          <p:cNvSpPr txBox="1"/>
          <p:nvPr/>
        </p:nvSpPr>
        <p:spPr>
          <a:xfrm flipH="1">
            <a:off x="8944835" y="9540860"/>
            <a:ext cx="174594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800"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pPr defTabSz="304815" hangingPunct="0">
              <a:defRPr/>
            </a:pPr>
            <a:r>
              <a:rPr lang="zh-CN" altLang="en-US" sz="1800" kern="0" dirty="0">
                <a:solidFill>
                  <a:schemeClr val="bg1"/>
                </a:solidFill>
                <a:latin typeface="FZLanTingHeiS-R-GB" panose="02000000000000000000" pitchFamily="2" charset="-122"/>
                <a:ea typeface="FZLanTingHeiS-R-GB" panose="02000000000000000000" pitchFamily="2" charset="-122"/>
                <a:sym typeface="Calibri"/>
              </a:rPr>
              <a:t>办公安全</a:t>
            </a:r>
          </a:p>
        </p:txBody>
      </p:sp>
      <p:pic>
        <p:nvPicPr>
          <p:cNvPr id="558" name="图片 557">
            <a:extLst>
              <a:ext uri="{FF2B5EF4-FFF2-40B4-BE49-F238E27FC236}">
                <a16:creationId xmlns:a16="http://schemas.microsoft.com/office/drawing/2014/main" id="{44649A82-CDE6-C370-124E-C0CA741D3F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355180" y="3270664"/>
            <a:ext cx="952500" cy="952500"/>
          </a:xfrm>
          <a:prstGeom prst="rect">
            <a:avLst/>
          </a:prstGeom>
        </p:spPr>
      </p:pic>
      <p:sp>
        <p:nvSpPr>
          <p:cNvPr id="564" name="三角形">
            <a:extLst>
              <a:ext uri="{FF2B5EF4-FFF2-40B4-BE49-F238E27FC236}">
                <a16:creationId xmlns:a16="http://schemas.microsoft.com/office/drawing/2014/main" id="{29E4053E-60FC-E537-32A3-AE485CA755D7}"/>
              </a:ext>
            </a:extLst>
          </p:cNvPr>
          <p:cNvSpPr/>
          <p:nvPr/>
        </p:nvSpPr>
        <p:spPr>
          <a:xfrm rot="5400000" flipH="1">
            <a:off x="17021303" y="6946396"/>
            <a:ext cx="2540001" cy="370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3298">
                <a:srgbClr val="00FFFF"/>
              </a:gs>
              <a:gs pos="47656">
                <a:srgbClr val="00A2FF">
                  <a:alpha val="91232"/>
                </a:srgbClr>
              </a:gs>
              <a:gs pos="100000">
                <a:srgbClr val="7700FF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/>
            </a:pPr>
            <a:endParaRPr/>
          </a:p>
        </p:txBody>
      </p:sp>
      <p:sp>
        <p:nvSpPr>
          <p:cNvPr id="565" name="右大括号 564">
            <a:extLst>
              <a:ext uri="{FF2B5EF4-FFF2-40B4-BE49-F238E27FC236}">
                <a16:creationId xmlns:a16="http://schemas.microsoft.com/office/drawing/2014/main" id="{DB394C79-C499-D3EE-06B3-C89C3A8775A7}"/>
              </a:ext>
            </a:extLst>
          </p:cNvPr>
          <p:cNvSpPr/>
          <p:nvPr/>
        </p:nvSpPr>
        <p:spPr>
          <a:xfrm>
            <a:off x="16499640" y="3301095"/>
            <a:ext cx="759243" cy="7202817"/>
          </a:xfrm>
          <a:prstGeom prst="rightBrace">
            <a:avLst/>
          </a:prstGeom>
          <a:noFill/>
          <a:ln w="254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560" name="图片 559">
            <a:extLst>
              <a:ext uri="{FF2B5EF4-FFF2-40B4-BE49-F238E27FC236}">
                <a16:creationId xmlns:a16="http://schemas.microsoft.com/office/drawing/2014/main" id="{87208D69-6437-1A22-032F-2BB70922EA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64286" y="6465068"/>
            <a:ext cx="952500" cy="952500"/>
          </a:xfrm>
          <a:prstGeom prst="rect">
            <a:avLst/>
          </a:prstGeom>
        </p:spPr>
      </p:pic>
      <p:cxnSp>
        <p:nvCxnSpPr>
          <p:cNvPr id="570" name="连接符: 肘形 569">
            <a:extLst>
              <a:ext uri="{FF2B5EF4-FFF2-40B4-BE49-F238E27FC236}">
                <a16:creationId xmlns:a16="http://schemas.microsoft.com/office/drawing/2014/main" id="{3516468E-345C-A160-E8A8-6EE2372ED43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808588" y="8310644"/>
            <a:ext cx="1193246" cy="874128"/>
          </a:xfrm>
          <a:prstGeom prst="bentConnector3">
            <a:avLst>
              <a:gd name="adj1" fmla="val -1088"/>
            </a:avLst>
          </a:prstGeom>
          <a:noFill/>
          <a:ln w="25400" cap="flat">
            <a:solidFill>
              <a:schemeClr val="accent1"/>
            </a:solidFill>
            <a:prstDash val="sys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80" name="图片 579">
            <a:extLst>
              <a:ext uri="{FF2B5EF4-FFF2-40B4-BE49-F238E27FC236}">
                <a16:creationId xmlns:a16="http://schemas.microsoft.com/office/drawing/2014/main" id="{DF91AE3D-2010-AADA-2FAD-25A39F2444A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917400" y="3711030"/>
            <a:ext cx="952500" cy="952500"/>
          </a:xfrm>
          <a:prstGeom prst="rect">
            <a:avLst/>
          </a:prstGeom>
        </p:spPr>
      </p:pic>
      <p:sp>
        <p:nvSpPr>
          <p:cNvPr id="581" name="文本框 580">
            <a:extLst>
              <a:ext uri="{FF2B5EF4-FFF2-40B4-BE49-F238E27FC236}">
                <a16:creationId xmlns:a16="http://schemas.microsoft.com/office/drawing/2014/main" id="{05FA19D5-9CC4-EE4C-0648-90FEFB232A4C}"/>
              </a:ext>
            </a:extLst>
          </p:cNvPr>
          <p:cNvSpPr txBox="1"/>
          <p:nvPr/>
        </p:nvSpPr>
        <p:spPr>
          <a:xfrm>
            <a:off x="20060535" y="3501405"/>
            <a:ext cx="1523337" cy="1710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 kumimoji="1" sz="1499">
                <a:solidFill>
                  <a:srgbClr val="595959"/>
                </a:solidFill>
                <a:latin typeface="腾讯体" panose="02010600010101010101" pitchFamily="2" charset="-122"/>
                <a:ea typeface="腾讯体" panose="02010600010101010101" pitchFamily="2" charset="-122"/>
              </a:defRPr>
            </a:lvl1pPr>
          </a:lstStyle>
          <a:p>
            <a:pPr algn="l" defTabSz="304815" hangingPunct="0">
              <a:lnSpc>
                <a:spcPct val="150000"/>
              </a:lnSpc>
              <a:defRPr/>
            </a:pPr>
            <a:r>
              <a:rPr lang="zh-CN" altLang="en-US" sz="1800" kern="0" dirty="0">
                <a:solidFill>
                  <a:schemeClr val="bg1"/>
                </a:solidFill>
                <a:latin typeface="FZLanTingHeiS-R-GB" panose="02000000000000000000" pitchFamily="2" charset="-122"/>
                <a:ea typeface="FZLanTingHeiS-R-GB" panose="02000000000000000000" pitchFamily="2" charset="-122"/>
                <a:sym typeface="Calibri"/>
              </a:rPr>
              <a:t>漏洞利用</a:t>
            </a:r>
            <a:endParaRPr lang="en-US" altLang="zh-CN" sz="1800" kern="0" dirty="0">
              <a:solidFill>
                <a:schemeClr val="bg1"/>
              </a:solidFill>
              <a:latin typeface="FZLanTingHeiS-R-GB" panose="02000000000000000000" pitchFamily="2" charset="-122"/>
              <a:ea typeface="FZLanTingHeiS-R-GB" panose="02000000000000000000" pitchFamily="2" charset="-122"/>
              <a:sym typeface="Calibri"/>
            </a:endParaRPr>
          </a:p>
          <a:p>
            <a:pPr algn="l" defTabSz="304815" hangingPunct="0">
              <a:lnSpc>
                <a:spcPct val="150000"/>
              </a:lnSpc>
              <a:defRPr/>
            </a:pPr>
            <a:r>
              <a:rPr lang="zh-CN" altLang="en-US" sz="1800" kern="0" dirty="0">
                <a:solidFill>
                  <a:schemeClr val="bg1"/>
                </a:solidFill>
                <a:latin typeface="FZLanTingHeiS-R-GB" panose="02000000000000000000" pitchFamily="2" charset="-122"/>
                <a:ea typeface="FZLanTingHeiS-R-GB" panose="02000000000000000000" pitchFamily="2" charset="-122"/>
                <a:sym typeface="Calibri"/>
              </a:rPr>
              <a:t>资源消耗</a:t>
            </a:r>
            <a:endParaRPr lang="en-US" altLang="zh-CN" sz="1800" kern="0" dirty="0">
              <a:solidFill>
                <a:schemeClr val="bg1"/>
              </a:solidFill>
              <a:latin typeface="FZLanTingHeiS-R-GB" panose="02000000000000000000" pitchFamily="2" charset="-122"/>
              <a:ea typeface="FZLanTingHeiS-R-GB" panose="02000000000000000000" pitchFamily="2" charset="-122"/>
              <a:sym typeface="Calibri"/>
            </a:endParaRPr>
          </a:p>
          <a:p>
            <a:pPr algn="l" defTabSz="304815" hangingPunct="0">
              <a:lnSpc>
                <a:spcPct val="150000"/>
              </a:lnSpc>
              <a:defRPr/>
            </a:pPr>
            <a:r>
              <a:rPr lang="zh-CN" altLang="en-US" sz="1800" kern="0" dirty="0">
                <a:solidFill>
                  <a:schemeClr val="bg1"/>
                </a:solidFill>
                <a:latin typeface="FZLanTingHeiS-R-GB" panose="02000000000000000000" pitchFamily="2" charset="-122"/>
                <a:ea typeface="FZLanTingHeiS-R-GB" panose="02000000000000000000" pitchFamily="2" charset="-122"/>
                <a:sym typeface="Calibri"/>
              </a:rPr>
              <a:t>凭据访问</a:t>
            </a:r>
            <a:endParaRPr lang="en-US" altLang="zh-CN" sz="1800" kern="0" dirty="0">
              <a:solidFill>
                <a:schemeClr val="bg1"/>
              </a:solidFill>
              <a:latin typeface="FZLanTingHeiS-R-GB" panose="02000000000000000000" pitchFamily="2" charset="-122"/>
              <a:ea typeface="FZLanTingHeiS-R-GB" panose="02000000000000000000" pitchFamily="2" charset="-122"/>
              <a:sym typeface="Calibri"/>
            </a:endParaRPr>
          </a:p>
          <a:p>
            <a:pPr algn="l" defTabSz="304815" hangingPunct="0">
              <a:lnSpc>
                <a:spcPct val="150000"/>
              </a:lnSpc>
              <a:defRPr/>
            </a:pPr>
            <a:endParaRPr lang="en-US" altLang="zh-CN" sz="1800" kern="0" dirty="0">
              <a:solidFill>
                <a:schemeClr val="bg1"/>
              </a:solidFill>
              <a:latin typeface="FZLanTingHeiS-R-GB" panose="02000000000000000000" pitchFamily="2" charset="-122"/>
              <a:ea typeface="FZLanTingHeiS-R-GB" panose="02000000000000000000" pitchFamily="2" charset="-122"/>
              <a:sym typeface="Calibri"/>
            </a:endParaRPr>
          </a:p>
        </p:txBody>
      </p:sp>
      <p:pic>
        <p:nvPicPr>
          <p:cNvPr id="583" name="图片 582">
            <a:extLst>
              <a:ext uri="{FF2B5EF4-FFF2-40B4-BE49-F238E27FC236}">
                <a16:creationId xmlns:a16="http://schemas.microsoft.com/office/drawing/2014/main" id="{EE79B048-0E12-02A2-6F48-D4CEC4AA966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917400" y="5755630"/>
            <a:ext cx="952500" cy="952500"/>
          </a:xfrm>
          <a:prstGeom prst="rect">
            <a:avLst/>
          </a:prstGeom>
        </p:spPr>
      </p:pic>
      <p:pic>
        <p:nvPicPr>
          <p:cNvPr id="585" name="图片 584">
            <a:extLst>
              <a:ext uri="{FF2B5EF4-FFF2-40B4-BE49-F238E27FC236}">
                <a16:creationId xmlns:a16="http://schemas.microsoft.com/office/drawing/2014/main" id="{03B6CA33-7BBE-F132-4B7D-8D630D8BAFD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8917400" y="7885337"/>
            <a:ext cx="952500" cy="952500"/>
          </a:xfrm>
          <a:prstGeom prst="rect">
            <a:avLst/>
          </a:prstGeom>
        </p:spPr>
      </p:pic>
      <p:sp>
        <p:nvSpPr>
          <p:cNvPr id="586" name="文本框 585">
            <a:extLst>
              <a:ext uri="{FF2B5EF4-FFF2-40B4-BE49-F238E27FC236}">
                <a16:creationId xmlns:a16="http://schemas.microsoft.com/office/drawing/2014/main" id="{C5E9AEFE-59FF-DC6A-B734-993EC098632E}"/>
              </a:ext>
            </a:extLst>
          </p:cNvPr>
          <p:cNvSpPr txBox="1"/>
          <p:nvPr/>
        </p:nvSpPr>
        <p:spPr>
          <a:xfrm>
            <a:off x="20060534" y="7854372"/>
            <a:ext cx="1523337" cy="1710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 kumimoji="1" sz="1499">
                <a:solidFill>
                  <a:srgbClr val="595959"/>
                </a:solidFill>
                <a:latin typeface="腾讯体" panose="02010600010101010101" pitchFamily="2" charset="-122"/>
                <a:ea typeface="腾讯体" panose="02010600010101010101" pitchFamily="2" charset="-122"/>
              </a:defRPr>
            </a:lvl1pPr>
          </a:lstStyle>
          <a:p>
            <a:pPr algn="l" defTabSz="304815" hangingPunct="0">
              <a:lnSpc>
                <a:spcPct val="150000"/>
              </a:lnSpc>
              <a:defRPr/>
            </a:pPr>
            <a:r>
              <a:rPr lang="zh-CN" altLang="en-US" sz="1800" kern="0" dirty="0">
                <a:solidFill>
                  <a:schemeClr val="bg1"/>
                </a:solidFill>
                <a:latin typeface="FZLanTingHeiS-R-GB" panose="02000000000000000000" pitchFamily="2" charset="-122"/>
                <a:ea typeface="FZLanTingHeiS-R-GB" panose="02000000000000000000" pitchFamily="2" charset="-122"/>
                <a:sym typeface="Calibri"/>
              </a:rPr>
              <a:t>活跃时间</a:t>
            </a:r>
            <a:endParaRPr lang="en-US" altLang="zh-CN" sz="1800" kern="0" dirty="0">
              <a:solidFill>
                <a:schemeClr val="bg1"/>
              </a:solidFill>
              <a:latin typeface="FZLanTingHeiS-R-GB" panose="02000000000000000000" pitchFamily="2" charset="-122"/>
              <a:ea typeface="FZLanTingHeiS-R-GB" panose="02000000000000000000" pitchFamily="2" charset="-122"/>
              <a:sym typeface="Calibri"/>
            </a:endParaRPr>
          </a:p>
          <a:p>
            <a:pPr algn="l" defTabSz="304815" hangingPunct="0">
              <a:lnSpc>
                <a:spcPct val="150000"/>
              </a:lnSpc>
              <a:defRPr/>
            </a:pPr>
            <a:r>
              <a:rPr lang="zh-CN" altLang="en-US" sz="1800" kern="0" dirty="0">
                <a:solidFill>
                  <a:schemeClr val="bg1"/>
                </a:solidFill>
                <a:latin typeface="FZLanTingHeiS-R-GB" panose="02000000000000000000" pitchFamily="2" charset="-122"/>
                <a:ea typeface="FZLanTingHeiS-R-GB" panose="02000000000000000000" pitchFamily="2" charset="-122"/>
                <a:sym typeface="Calibri"/>
              </a:rPr>
              <a:t>攻击范围</a:t>
            </a:r>
            <a:endParaRPr lang="en-US" altLang="zh-CN" sz="1800" kern="0" dirty="0">
              <a:solidFill>
                <a:schemeClr val="bg1"/>
              </a:solidFill>
              <a:latin typeface="FZLanTingHeiS-R-GB" panose="02000000000000000000" pitchFamily="2" charset="-122"/>
              <a:ea typeface="FZLanTingHeiS-R-GB" panose="02000000000000000000" pitchFamily="2" charset="-122"/>
              <a:sym typeface="Calibri"/>
            </a:endParaRPr>
          </a:p>
          <a:p>
            <a:pPr algn="l" defTabSz="304815">
              <a:lnSpc>
                <a:spcPct val="150000"/>
              </a:lnSpc>
              <a:defRPr/>
            </a:pPr>
            <a:r>
              <a:rPr lang="zh-CN" altLang="en-US" sz="1800" kern="0" dirty="0">
                <a:solidFill>
                  <a:schemeClr val="bg1"/>
                </a:solidFill>
                <a:latin typeface="FZLanTingHeiS-R-GB" panose="02000000000000000000" pitchFamily="2" charset="-122"/>
                <a:ea typeface="FZLanTingHeiS-R-GB" panose="02000000000000000000" pitchFamily="2" charset="-122"/>
                <a:sym typeface="Calibri"/>
              </a:rPr>
              <a:t>目的意图</a:t>
            </a:r>
            <a:endParaRPr lang="en-US" altLang="zh-CN" sz="1800" kern="0" dirty="0">
              <a:solidFill>
                <a:schemeClr val="bg1"/>
              </a:solidFill>
              <a:latin typeface="FZLanTingHeiS-R-GB" panose="02000000000000000000" pitchFamily="2" charset="-122"/>
              <a:ea typeface="FZLanTingHeiS-R-GB" panose="02000000000000000000" pitchFamily="2" charset="-122"/>
              <a:sym typeface="Calibri"/>
            </a:endParaRPr>
          </a:p>
          <a:p>
            <a:pPr algn="l" defTabSz="304815" hangingPunct="0">
              <a:lnSpc>
                <a:spcPct val="150000"/>
              </a:lnSpc>
              <a:defRPr/>
            </a:pPr>
            <a:r>
              <a:rPr lang="zh-CN" altLang="en-US" sz="1800" kern="0" dirty="0">
                <a:solidFill>
                  <a:schemeClr val="bg1"/>
                </a:solidFill>
                <a:latin typeface="FZLanTingHeiS-R-GB" panose="02000000000000000000" pitchFamily="2" charset="-122"/>
                <a:ea typeface="FZLanTingHeiS-R-GB" panose="02000000000000000000" pitchFamily="2" charset="-122"/>
                <a:sym typeface="Calibri"/>
              </a:rPr>
              <a:t>关联特征</a:t>
            </a:r>
            <a:endParaRPr lang="en-US" altLang="zh-CN" sz="1800" kern="0" dirty="0">
              <a:solidFill>
                <a:schemeClr val="bg1"/>
              </a:solidFill>
              <a:latin typeface="FZLanTingHeiS-R-GB" panose="02000000000000000000" pitchFamily="2" charset="-122"/>
              <a:ea typeface="FZLanTingHeiS-R-GB" panose="02000000000000000000" pitchFamily="2" charset="-122"/>
              <a:sym typeface="Calibri"/>
            </a:endParaRPr>
          </a:p>
        </p:txBody>
      </p:sp>
      <p:pic>
        <p:nvPicPr>
          <p:cNvPr id="587" name="图片 586">
            <a:extLst>
              <a:ext uri="{FF2B5EF4-FFF2-40B4-BE49-F238E27FC236}">
                <a16:creationId xmlns:a16="http://schemas.microsoft.com/office/drawing/2014/main" id="{4D04904E-90C6-9C88-E9C6-527DD73B7B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34644" y="8838276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7072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4F5B-B0DB-2A1A-32AF-DAD5C4D95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文本框 6">
            <a:extLst>
              <a:ext uri="{FF2B5EF4-FFF2-40B4-BE49-F238E27FC236}">
                <a16:creationId xmlns:a16="http://schemas.microsoft.com/office/drawing/2014/main" id="{D108F365-02C2-5128-521C-2B8A4E162676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xfrm>
            <a:off x="7961243" y="5020988"/>
            <a:ext cx="8461515" cy="1905591"/>
          </a:xfrm>
          <a:prstGeom prst="rect">
            <a:avLst/>
          </a:prstGeom>
          <a:effectLst>
            <a:outerShdw blurRad="241300" dist="25400" dir="5400000" rotWithShape="0">
              <a:srgbClr val="01064D"/>
            </a:outerShdw>
          </a:effectLst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669DFA"/>
                    </a:gs>
                  </a:gsLst>
                  <a:lin ang="13500000" scaled="0"/>
                </a:gradFill>
              </a:defRPr>
            </a:lvl1pPr>
          </a:lstStyle>
          <a:p>
            <a:r>
              <a:rPr lang="zh-CN" altLang="en-US" dirty="0"/>
              <a:t>核心问题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217495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8408A-76A4-E344-E02A-F4FEA4525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文本框 75">
            <a:extLst>
              <a:ext uri="{FF2B5EF4-FFF2-40B4-BE49-F238E27FC236}">
                <a16:creationId xmlns:a16="http://schemas.microsoft.com/office/drawing/2014/main" id="{B452AFFB-B0C3-F38D-B660-B46B7F4B7D6D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112000" y="505059"/>
            <a:ext cx="10160000" cy="10464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攻击意图范围抽象层</a:t>
            </a:r>
            <a:endParaRPr dirty="0"/>
          </a:p>
        </p:txBody>
      </p:sp>
      <p:sp>
        <p:nvSpPr>
          <p:cNvPr id="261" name="矩形 4">
            <a:extLst>
              <a:ext uri="{FF2B5EF4-FFF2-40B4-BE49-F238E27FC236}">
                <a16:creationId xmlns:a16="http://schemas.microsoft.com/office/drawing/2014/main" id="{3AAA698F-2854-4902-4FA6-EAE494457242}"/>
              </a:ext>
            </a:extLst>
          </p:cNvPr>
          <p:cNvSpPr/>
          <p:nvPr/>
        </p:nvSpPr>
        <p:spPr>
          <a:xfrm>
            <a:off x="8642667" y="5588182"/>
            <a:ext cx="7073263" cy="281105"/>
          </a:xfrm>
          <a:prstGeom prst="rect">
            <a:avLst/>
          </a:prstGeom>
          <a:solidFill>
            <a:srgbClr val="4EB09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/>
          </a:p>
        </p:txBody>
      </p:sp>
      <p:sp>
        <p:nvSpPr>
          <p:cNvPr id="262" name="梯形 5">
            <a:extLst>
              <a:ext uri="{FF2B5EF4-FFF2-40B4-BE49-F238E27FC236}">
                <a16:creationId xmlns:a16="http://schemas.microsoft.com/office/drawing/2014/main" id="{CD44AC19-E4DD-A322-02AC-AD7A08C6E353}"/>
              </a:ext>
            </a:extLst>
          </p:cNvPr>
          <p:cNvSpPr/>
          <p:nvPr/>
        </p:nvSpPr>
        <p:spPr>
          <a:xfrm>
            <a:off x="8642667" y="5085512"/>
            <a:ext cx="7073262" cy="508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6593" y="0"/>
                </a:lnTo>
                <a:lnTo>
                  <a:pt x="15007" y="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22249">
                <a:srgbClr val="00E0BA">
                  <a:alpha val="34952"/>
                </a:srgbClr>
              </a:gs>
              <a:gs pos="100000">
                <a:srgbClr val="5AC6B0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65" name="成组">
            <a:extLst>
              <a:ext uri="{FF2B5EF4-FFF2-40B4-BE49-F238E27FC236}">
                <a16:creationId xmlns:a16="http://schemas.microsoft.com/office/drawing/2014/main" id="{ADAEE67C-ABF9-21D1-4068-5B7A550A7952}"/>
              </a:ext>
            </a:extLst>
          </p:cNvPr>
          <p:cNvGrpSpPr/>
          <p:nvPr/>
        </p:nvGrpSpPr>
        <p:grpSpPr>
          <a:xfrm>
            <a:off x="5408876" y="6852298"/>
            <a:ext cx="13540848" cy="1476682"/>
            <a:chOff x="0" y="0"/>
            <a:chExt cx="13540846" cy="1476680"/>
          </a:xfrm>
        </p:grpSpPr>
        <p:sp>
          <p:nvSpPr>
            <p:cNvPr id="263" name="矩形 7">
              <a:extLst>
                <a:ext uri="{FF2B5EF4-FFF2-40B4-BE49-F238E27FC236}">
                  <a16:creationId xmlns:a16="http://schemas.microsoft.com/office/drawing/2014/main" id="{02398D97-C9E1-C9AD-6360-37EC3F868644}"/>
                </a:ext>
              </a:extLst>
            </p:cNvPr>
            <p:cNvSpPr/>
            <p:nvPr/>
          </p:nvSpPr>
          <p:spPr>
            <a:xfrm>
              <a:off x="0" y="1139593"/>
              <a:ext cx="13540847" cy="337088"/>
            </a:xfrm>
            <a:prstGeom prst="rect">
              <a:avLst/>
            </a:prstGeom>
            <a:solidFill>
              <a:srgbClr val="059FFF"/>
            </a:solidFill>
            <a:ln w="12700" cap="flat">
              <a:noFill/>
              <a:miter lim="400000"/>
            </a:ln>
            <a:effectLst/>
          </p:spPr>
          <p:txBody>
            <a:bodyPr wrap="square" lIns="21249" tIns="21249" rIns="21249" bIns="21249" numCol="1" anchor="ctr">
              <a:noAutofit/>
            </a:bodyPr>
            <a:lstStyle/>
            <a:p>
              <a:pPr algn="ctr" defTabSz="825500">
                <a:defRPr sz="2100">
                  <a:solidFill>
                    <a:srgbClr val="FFFFFF">
                      <a:alpha val="0"/>
                    </a:srgbClr>
                  </a:solidFill>
                </a:defRPr>
              </a:pPr>
              <a:endParaRPr/>
            </a:p>
          </p:txBody>
        </p:sp>
        <p:sp>
          <p:nvSpPr>
            <p:cNvPr id="264" name="梯形 8">
              <a:extLst>
                <a:ext uri="{FF2B5EF4-FFF2-40B4-BE49-F238E27FC236}">
                  <a16:creationId xmlns:a16="http://schemas.microsoft.com/office/drawing/2014/main" id="{E91DDB15-6AAB-FAF0-F413-636CB93071C5}"/>
                </a:ext>
              </a:extLst>
            </p:cNvPr>
            <p:cNvSpPr/>
            <p:nvPr/>
          </p:nvSpPr>
          <p:spPr>
            <a:xfrm>
              <a:off x="0" y="0"/>
              <a:ext cx="13540845" cy="113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522" y="0"/>
                  </a:lnTo>
                  <a:lnTo>
                    <a:pt x="16078" y="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27689">
                  <a:srgbClr val="059FFF">
                    <a:alpha val="35327"/>
                  </a:srgbClr>
                </a:gs>
                <a:gs pos="100000">
                  <a:srgbClr val="35B7FF">
                    <a:alpha val="0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21249" tIns="21249" rIns="21249" bIns="21249" numCol="1" anchor="ctr">
              <a:noAutofit/>
            </a:bodyPr>
            <a:lstStyle/>
            <a:p>
              <a:pPr algn="ctr" defTabSz="8255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68" name="成组">
            <a:extLst>
              <a:ext uri="{FF2B5EF4-FFF2-40B4-BE49-F238E27FC236}">
                <a16:creationId xmlns:a16="http://schemas.microsoft.com/office/drawing/2014/main" id="{F0CAE7DF-126C-BE58-4314-55343383D069}"/>
              </a:ext>
            </a:extLst>
          </p:cNvPr>
          <p:cNvGrpSpPr/>
          <p:nvPr/>
        </p:nvGrpSpPr>
        <p:grpSpPr>
          <a:xfrm>
            <a:off x="2585615" y="9030443"/>
            <a:ext cx="19187370" cy="1939615"/>
            <a:chOff x="0" y="0"/>
            <a:chExt cx="19187368" cy="1939613"/>
          </a:xfrm>
        </p:grpSpPr>
        <p:sp>
          <p:nvSpPr>
            <p:cNvPr id="266" name="矩形 10">
              <a:extLst>
                <a:ext uri="{FF2B5EF4-FFF2-40B4-BE49-F238E27FC236}">
                  <a16:creationId xmlns:a16="http://schemas.microsoft.com/office/drawing/2014/main" id="{BBC5ECAC-DBB9-EC93-C932-9C26F401113C}"/>
                </a:ext>
              </a:extLst>
            </p:cNvPr>
            <p:cNvSpPr/>
            <p:nvPr/>
          </p:nvSpPr>
          <p:spPr>
            <a:xfrm>
              <a:off x="0" y="1373948"/>
              <a:ext cx="19187369" cy="565666"/>
            </a:xfrm>
            <a:prstGeom prst="rect">
              <a:avLst/>
            </a:prstGeom>
            <a:solidFill>
              <a:srgbClr val="1732DC"/>
            </a:solidFill>
            <a:ln w="12700" cap="flat">
              <a:noFill/>
              <a:miter lim="400000"/>
            </a:ln>
            <a:effectLst/>
          </p:spPr>
          <p:txBody>
            <a:bodyPr wrap="square" lIns="21249" tIns="21249" rIns="21249" bIns="21249" numCol="1" anchor="ctr">
              <a:noAutofit/>
            </a:bodyPr>
            <a:lstStyle/>
            <a:p>
              <a:pPr algn="ctr" defTabSz="825500">
                <a:defRPr sz="2100">
                  <a:solidFill>
                    <a:srgbClr val="FFFFFF">
                      <a:alpha val="0"/>
                    </a:srgbClr>
                  </a:solidFill>
                </a:defRPr>
              </a:pPr>
              <a:endParaRPr/>
            </a:p>
          </p:txBody>
        </p:sp>
        <p:sp>
          <p:nvSpPr>
            <p:cNvPr id="267" name="梯形 11">
              <a:extLst>
                <a:ext uri="{FF2B5EF4-FFF2-40B4-BE49-F238E27FC236}">
                  <a16:creationId xmlns:a16="http://schemas.microsoft.com/office/drawing/2014/main" id="{20611C06-526F-BC8B-2015-01A0057131D3}"/>
                </a:ext>
              </a:extLst>
            </p:cNvPr>
            <p:cNvSpPr/>
            <p:nvPr/>
          </p:nvSpPr>
          <p:spPr>
            <a:xfrm>
              <a:off x="0" y="0"/>
              <a:ext cx="19187368" cy="1367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82" y="0"/>
                  </a:lnTo>
                  <a:lnTo>
                    <a:pt x="17218" y="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96CF5">
                    <a:alpha val="0"/>
                  </a:srgbClr>
                </a:gs>
                <a:gs pos="84065">
                  <a:srgbClr val="1D3CFF">
                    <a:alpha val="35006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21249" tIns="21249" rIns="21249" bIns="21249" numCol="1" anchor="ctr">
              <a:noAutofit/>
            </a:bodyPr>
            <a:lstStyle/>
            <a:p>
              <a:pPr algn="ctr" defTabSz="8255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69" name="矩形 12">
            <a:extLst>
              <a:ext uri="{FF2B5EF4-FFF2-40B4-BE49-F238E27FC236}">
                <a16:creationId xmlns:a16="http://schemas.microsoft.com/office/drawing/2014/main" id="{610C33BD-CB4E-B7C7-8ABC-1393EC4E67CA}"/>
              </a:ext>
            </a:extLst>
          </p:cNvPr>
          <p:cNvSpPr txBox="1"/>
          <p:nvPr/>
        </p:nvSpPr>
        <p:spPr>
          <a:xfrm>
            <a:off x="9434374" y="4073409"/>
            <a:ext cx="5489850" cy="790761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4600"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dirty="0"/>
              <a:t>用户意图</a:t>
            </a:r>
            <a:endParaRPr dirty="0"/>
          </a:p>
        </p:txBody>
      </p:sp>
      <p:sp>
        <p:nvSpPr>
          <p:cNvPr id="270" name="矩形 13">
            <a:extLst>
              <a:ext uri="{FF2B5EF4-FFF2-40B4-BE49-F238E27FC236}">
                <a16:creationId xmlns:a16="http://schemas.microsoft.com/office/drawing/2014/main" id="{A3B615D9-34DA-57F0-59CF-965F8DDF15F3}"/>
              </a:ext>
            </a:extLst>
          </p:cNvPr>
          <p:cNvSpPr txBox="1"/>
          <p:nvPr/>
        </p:nvSpPr>
        <p:spPr>
          <a:xfrm>
            <a:off x="9434374" y="4787414"/>
            <a:ext cx="5489850" cy="64256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lnSpc>
                <a:spcPct val="120000"/>
              </a:lnSpc>
              <a:defRPr sz="30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攻击范围、攻击特征、关联身份</a:t>
            </a:r>
            <a:endParaRPr dirty="0"/>
          </a:p>
        </p:txBody>
      </p:sp>
      <p:sp>
        <p:nvSpPr>
          <p:cNvPr id="271" name="矩形 14">
            <a:extLst>
              <a:ext uri="{FF2B5EF4-FFF2-40B4-BE49-F238E27FC236}">
                <a16:creationId xmlns:a16="http://schemas.microsoft.com/office/drawing/2014/main" id="{7C13B84E-68C8-BC77-DE65-1B5DB112AA92}"/>
              </a:ext>
            </a:extLst>
          </p:cNvPr>
          <p:cNvSpPr txBox="1"/>
          <p:nvPr/>
        </p:nvSpPr>
        <p:spPr>
          <a:xfrm>
            <a:off x="9434374" y="6391786"/>
            <a:ext cx="5489850" cy="790761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4600"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dirty="0"/>
              <a:t>用户行为</a:t>
            </a:r>
            <a:endParaRPr dirty="0"/>
          </a:p>
        </p:txBody>
      </p:sp>
      <p:sp>
        <p:nvSpPr>
          <p:cNvPr id="272" name="矩形 15">
            <a:extLst>
              <a:ext uri="{FF2B5EF4-FFF2-40B4-BE49-F238E27FC236}">
                <a16:creationId xmlns:a16="http://schemas.microsoft.com/office/drawing/2014/main" id="{998D6510-195F-25C7-B77B-1B5564EC0421}"/>
              </a:ext>
            </a:extLst>
          </p:cNvPr>
          <p:cNvSpPr txBox="1"/>
          <p:nvPr/>
        </p:nvSpPr>
        <p:spPr>
          <a:xfrm>
            <a:off x="9434374" y="7145702"/>
            <a:ext cx="5489850" cy="64256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lnSpc>
                <a:spcPct val="120000"/>
              </a:lnSpc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WAF</a:t>
            </a:r>
            <a:r>
              <a:rPr lang="zh-CN" altLang="en-US" dirty="0"/>
              <a:t>、蜜罐、安全设备告警</a:t>
            </a:r>
            <a:endParaRPr dirty="0"/>
          </a:p>
        </p:txBody>
      </p:sp>
      <p:sp>
        <p:nvSpPr>
          <p:cNvPr id="273" name="矩形 16">
            <a:extLst>
              <a:ext uri="{FF2B5EF4-FFF2-40B4-BE49-F238E27FC236}">
                <a16:creationId xmlns:a16="http://schemas.microsoft.com/office/drawing/2014/main" id="{B7DA88DE-4807-0301-5AA5-17BA6875E22A}"/>
              </a:ext>
            </a:extLst>
          </p:cNvPr>
          <p:cNvSpPr txBox="1"/>
          <p:nvPr/>
        </p:nvSpPr>
        <p:spPr>
          <a:xfrm>
            <a:off x="9434374" y="8837326"/>
            <a:ext cx="5489850" cy="790761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4600"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en-US" altLang="zh-CN" dirty="0"/>
              <a:t>IP-</a:t>
            </a:r>
            <a:r>
              <a:rPr lang="zh-CN" altLang="en-US" dirty="0"/>
              <a:t>虚拟特征</a:t>
            </a:r>
            <a:endParaRPr dirty="0"/>
          </a:p>
        </p:txBody>
      </p:sp>
      <p:sp>
        <p:nvSpPr>
          <p:cNvPr id="274" name="矩形 17">
            <a:extLst>
              <a:ext uri="{FF2B5EF4-FFF2-40B4-BE49-F238E27FC236}">
                <a16:creationId xmlns:a16="http://schemas.microsoft.com/office/drawing/2014/main" id="{70A81ECB-69BF-FF84-2466-2801623F04C7}"/>
              </a:ext>
            </a:extLst>
          </p:cNvPr>
          <p:cNvSpPr txBox="1"/>
          <p:nvPr/>
        </p:nvSpPr>
        <p:spPr>
          <a:xfrm>
            <a:off x="7787240" y="9577783"/>
            <a:ext cx="8784120" cy="64256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lnSpc>
                <a:spcPct val="120000"/>
              </a:lnSpc>
              <a:defRPr sz="30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由各项日志组合建立关联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892125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5AA10-4DA3-E7A1-40FD-BAE8E448C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文本框 75">
            <a:extLst>
              <a:ext uri="{FF2B5EF4-FFF2-40B4-BE49-F238E27FC236}">
                <a16:creationId xmlns:a16="http://schemas.microsoft.com/office/drawing/2014/main" id="{A0318C42-9C48-140F-0A12-719F234A89D2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112000" y="505059"/>
            <a:ext cx="10160000" cy="10464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攻击五问？</a:t>
            </a:r>
            <a:endParaRPr dirty="0"/>
          </a:p>
        </p:txBody>
      </p:sp>
      <p:grpSp>
        <p:nvGrpSpPr>
          <p:cNvPr id="242" name="成组">
            <a:extLst>
              <a:ext uri="{FF2B5EF4-FFF2-40B4-BE49-F238E27FC236}">
                <a16:creationId xmlns:a16="http://schemas.microsoft.com/office/drawing/2014/main" id="{034F8404-06B0-2CF3-9EC8-809EFC976868}"/>
              </a:ext>
            </a:extLst>
          </p:cNvPr>
          <p:cNvGrpSpPr/>
          <p:nvPr/>
        </p:nvGrpSpPr>
        <p:grpSpPr>
          <a:xfrm>
            <a:off x="5832019" y="9403960"/>
            <a:ext cx="12700001" cy="2313369"/>
            <a:chOff x="0" y="0"/>
            <a:chExt cx="12700000" cy="2313368"/>
          </a:xfrm>
        </p:grpSpPr>
        <p:sp>
          <p:nvSpPr>
            <p:cNvPr id="240" name="形状">
              <a:extLst>
                <a:ext uri="{FF2B5EF4-FFF2-40B4-BE49-F238E27FC236}">
                  <a16:creationId xmlns:a16="http://schemas.microsoft.com/office/drawing/2014/main" id="{892C9540-9C07-1095-DF11-44636C505AF4}"/>
                </a:ext>
              </a:extLst>
            </p:cNvPr>
            <p:cNvSpPr/>
            <p:nvPr/>
          </p:nvSpPr>
          <p:spPr>
            <a:xfrm>
              <a:off x="0" y="0"/>
              <a:ext cx="12700000" cy="1171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2" y="0"/>
                  </a:moveTo>
                  <a:lnTo>
                    <a:pt x="19468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213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55555">
                    <a:alpha val="0"/>
                  </a:srgbClr>
                </a:gs>
                <a:gs pos="80300">
                  <a:srgbClr val="555555">
                    <a:alpha val="35006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21249" tIns="21249" rIns="21249" bIns="21249" numCol="1" anchor="ctr">
              <a:noAutofit/>
            </a:bodyPr>
            <a:lstStyle/>
            <a:p>
              <a:pPr algn="ctr" defTabSz="8255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1" name="矩形">
              <a:extLst>
                <a:ext uri="{FF2B5EF4-FFF2-40B4-BE49-F238E27FC236}">
                  <a16:creationId xmlns:a16="http://schemas.microsoft.com/office/drawing/2014/main" id="{7D8E5AC2-95E3-1933-3F43-088C48F162D1}"/>
                </a:ext>
              </a:extLst>
            </p:cNvPr>
            <p:cNvSpPr/>
            <p:nvPr/>
          </p:nvSpPr>
          <p:spPr>
            <a:xfrm>
              <a:off x="0" y="1170368"/>
              <a:ext cx="12700000" cy="1143001"/>
            </a:xfrm>
            <a:prstGeom prst="rect">
              <a:avLst/>
            </a:prstGeom>
            <a:solidFill>
              <a:srgbClr val="5C5C5C"/>
            </a:solidFill>
            <a:ln w="12700" cap="flat">
              <a:noFill/>
              <a:miter lim="400000"/>
            </a:ln>
            <a:effectLst/>
          </p:spPr>
          <p:txBody>
            <a:bodyPr wrap="square" lIns="21249" tIns="21249" rIns="21249" bIns="21249" numCol="1" anchor="ctr">
              <a:noAutofit/>
            </a:bodyPr>
            <a:lstStyle/>
            <a:p>
              <a:pPr algn="ctr" defTabSz="825500">
                <a:defRPr sz="2100">
                  <a:solidFill>
                    <a:srgbClr val="FFFFFF">
                      <a:alpha val="0"/>
                    </a:srgbClr>
                  </a:solidFill>
                </a:defRPr>
              </a:pPr>
              <a:endParaRPr/>
            </a:p>
          </p:txBody>
        </p:sp>
      </p:grpSp>
      <p:sp>
        <p:nvSpPr>
          <p:cNvPr id="243" name="内容介绍文本">
            <a:extLst>
              <a:ext uri="{FF2B5EF4-FFF2-40B4-BE49-F238E27FC236}">
                <a16:creationId xmlns:a16="http://schemas.microsoft.com/office/drawing/2014/main" id="{968B0C83-A40C-F491-10B6-956378142468}"/>
              </a:ext>
            </a:extLst>
          </p:cNvPr>
          <p:cNvSpPr txBox="1"/>
          <p:nvPr/>
        </p:nvSpPr>
        <p:spPr>
          <a:xfrm>
            <a:off x="7813535" y="10821127"/>
            <a:ext cx="8736968" cy="677500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4600"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dirty="0"/>
              <a:t>哪些资产存在风险？</a:t>
            </a:r>
            <a:endParaRPr dirty="0"/>
          </a:p>
        </p:txBody>
      </p:sp>
      <p:grpSp>
        <p:nvGrpSpPr>
          <p:cNvPr id="246" name="成组">
            <a:extLst>
              <a:ext uri="{FF2B5EF4-FFF2-40B4-BE49-F238E27FC236}">
                <a16:creationId xmlns:a16="http://schemas.microsoft.com/office/drawing/2014/main" id="{6BA8DBA0-5503-257A-0C70-429CDAD18FE3}"/>
              </a:ext>
            </a:extLst>
          </p:cNvPr>
          <p:cNvGrpSpPr/>
          <p:nvPr/>
        </p:nvGrpSpPr>
        <p:grpSpPr>
          <a:xfrm>
            <a:off x="5832019" y="7716584"/>
            <a:ext cx="12700001" cy="2272399"/>
            <a:chOff x="0" y="0"/>
            <a:chExt cx="12700000" cy="2272398"/>
          </a:xfrm>
        </p:grpSpPr>
        <p:sp>
          <p:nvSpPr>
            <p:cNvPr id="244" name="形状">
              <a:extLst>
                <a:ext uri="{FF2B5EF4-FFF2-40B4-BE49-F238E27FC236}">
                  <a16:creationId xmlns:a16="http://schemas.microsoft.com/office/drawing/2014/main" id="{3422EDBF-7D91-96B2-CFA4-8BF784909F54}"/>
                </a:ext>
              </a:extLst>
            </p:cNvPr>
            <p:cNvSpPr/>
            <p:nvPr/>
          </p:nvSpPr>
          <p:spPr>
            <a:xfrm flipH="1">
              <a:off x="-1" y="0"/>
              <a:ext cx="12700001" cy="1128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6" y="0"/>
                  </a:moveTo>
                  <a:lnTo>
                    <a:pt x="19464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2136" y="0"/>
                  </a:lnTo>
                  <a:close/>
                </a:path>
              </a:pathLst>
            </a:custGeom>
            <a:gradFill flip="none" rotWithShape="1">
              <a:gsLst>
                <a:gs pos="24720">
                  <a:srgbClr val="FDDC69">
                    <a:alpha val="34956"/>
                  </a:srgbClr>
                </a:gs>
                <a:gs pos="100000">
                  <a:srgbClr val="EFBC0F">
                    <a:alpha val="0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21249" tIns="21249" rIns="21249" bIns="21249" numCol="1" anchor="ctr">
              <a:noAutofit/>
            </a:bodyPr>
            <a:lstStyle/>
            <a:p>
              <a:pPr algn="ctr" defTabSz="8255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5" name="矩形">
              <a:extLst>
                <a:ext uri="{FF2B5EF4-FFF2-40B4-BE49-F238E27FC236}">
                  <a16:creationId xmlns:a16="http://schemas.microsoft.com/office/drawing/2014/main" id="{8CE45102-F00A-3A95-8D95-628313E1D751}"/>
                </a:ext>
              </a:extLst>
            </p:cNvPr>
            <p:cNvSpPr/>
            <p:nvPr/>
          </p:nvSpPr>
          <p:spPr>
            <a:xfrm flipH="1">
              <a:off x="0" y="1129398"/>
              <a:ext cx="12700000" cy="1143001"/>
            </a:xfrm>
            <a:prstGeom prst="rect">
              <a:avLst/>
            </a:prstGeom>
            <a:solidFill>
              <a:srgbClr val="FDDC69"/>
            </a:solidFill>
            <a:ln w="12700" cap="flat">
              <a:noFill/>
              <a:miter lim="400000"/>
            </a:ln>
            <a:effectLst/>
          </p:spPr>
          <p:txBody>
            <a:bodyPr wrap="square" lIns="21249" tIns="21249" rIns="21249" bIns="21249" numCol="1" anchor="ctr">
              <a:noAutofit/>
            </a:bodyPr>
            <a:lstStyle/>
            <a:p>
              <a:pPr algn="ctr" defTabSz="825500">
                <a:defRPr>
                  <a:solidFill>
                    <a:srgbClr val="FFFFFF"/>
                  </a:solidFill>
                  <a:latin typeface="FZLanTingHeiS-DB-GB"/>
                  <a:ea typeface="FZLanTingHeiS-DB-GB"/>
                  <a:cs typeface="FZLanTingHeiS-DB-GB"/>
                  <a:sym typeface="FZLanTingHeiS-DB-GB"/>
                </a:defRPr>
              </a:pPr>
              <a:endParaRPr/>
            </a:p>
          </p:txBody>
        </p:sp>
      </p:grpSp>
      <p:sp>
        <p:nvSpPr>
          <p:cNvPr id="247" name="内容介绍文本">
            <a:extLst>
              <a:ext uri="{FF2B5EF4-FFF2-40B4-BE49-F238E27FC236}">
                <a16:creationId xmlns:a16="http://schemas.microsoft.com/office/drawing/2014/main" id="{148C1FD0-5DAD-3AD3-C80D-4A69C42E2AC2}"/>
              </a:ext>
            </a:extLst>
          </p:cNvPr>
          <p:cNvSpPr txBox="1"/>
          <p:nvPr/>
        </p:nvSpPr>
        <p:spPr>
          <a:xfrm>
            <a:off x="9641569" y="9091016"/>
            <a:ext cx="5120819" cy="896565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4600"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dirty="0"/>
              <a:t>攻击特征是什么？</a:t>
            </a:r>
            <a:endParaRPr dirty="0"/>
          </a:p>
        </p:txBody>
      </p:sp>
      <p:grpSp>
        <p:nvGrpSpPr>
          <p:cNvPr id="250" name="成组">
            <a:extLst>
              <a:ext uri="{FF2B5EF4-FFF2-40B4-BE49-F238E27FC236}">
                <a16:creationId xmlns:a16="http://schemas.microsoft.com/office/drawing/2014/main" id="{4F1EFC8C-4CE1-9401-356A-327C5000E297}"/>
              </a:ext>
            </a:extLst>
          </p:cNvPr>
          <p:cNvGrpSpPr/>
          <p:nvPr/>
        </p:nvGrpSpPr>
        <p:grpSpPr>
          <a:xfrm>
            <a:off x="5832019" y="6008511"/>
            <a:ext cx="12700001" cy="2272821"/>
            <a:chOff x="0" y="0"/>
            <a:chExt cx="12700000" cy="2272819"/>
          </a:xfrm>
        </p:grpSpPr>
        <p:sp>
          <p:nvSpPr>
            <p:cNvPr id="248" name="形状">
              <a:extLst>
                <a:ext uri="{FF2B5EF4-FFF2-40B4-BE49-F238E27FC236}">
                  <a16:creationId xmlns:a16="http://schemas.microsoft.com/office/drawing/2014/main" id="{CC98A0B1-5A3C-0445-FD59-E71A90B398B9}"/>
                </a:ext>
              </a:extLst>
            </p:cNvPr>
            <p:cNvSpPr/>
            <p:nvPr/>
          </p:nvSpPr>
          <p:spPr>
            <a:xfrm>
              <a:off x="-1" y="-1"/>
              <a:ext cx="12700001" cy="1128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6" y="0"/>
                  </a:moveTo>
                  <a:lnTo>
                    <a:pt x="19464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2136" y="0"/>
                  </a:lnTo>
                  <a:close/>
                </a:path>
              </a:pathLst>
            </a:custGeom>
            <a:gradFill flip="none" rotWithShape="1">
              <a:gsLst>
                <a:gs pos="21204">
                  <a:srgbClr val="02D7BF">
                    <a:alpha val="34952"/>
                  </a:srgbClr>
                </a:gs>
                <a:gs pos="100000">
                  <a:srgbClr val="5AC6B0">
                    <a:alpha val="0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21249" tIns="21249" rIns="21249" bIns="21249" numCol="1" anchor="ctr">
              <a:noAutofit/>
            </a:bodyPr>
            <a:lstStyle/>
            <a:p>
              <a:pPr algn="ctr" defTabSz="8255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9" name="矩形">
              <a:extLst>
                <a:ext uri="{FF2B5EF4-FFF2-40B4-BE49-F238E27FC236}">
                  <a16:creationId xmlns:a16="http://schemas.microsoft.com/office/drawing/2014/main" id="{EB043806-B48C-6B13-C956-89CDE312C7EC}"/>
                </a:ext>
              </a:extLst>
            </p:cNvPr>
            <p:cNvSpPr/>
            <p:nvPr/>
          </p:nvSpPr>
          <p:spPr>
            <a:xfrm>
              <a:off x="0" y="1129819"/>
              <a:ext cx="12700000" cy="1143001"/>
            </a:xfrm>
            <a:prstGeom prst="rect">
              <a:avLst/>
            </a:prstGeom>
            <a:solidFill>
              <a:srgbClr val="4EB09F"/>
            </a:solidFill>
            <a:ln w="12700" cap="flat">
              <a:noFill/>
              <a:miter lim="400000"/>
            </a:ln>
            <a:effectLst/>
          </p:spPr>
          <p:txBody>
            <a:bodyPr wrap="square" lIns="21249" tIns="21249" rIns="21249" bIns="21249" numCol="1" anchor="ctr">
              <a:noAutofit/>
            </a:bodyPr>
            <a:lstStyle/>
            <a:p>
              <a:pPr algn="ctr" defTabSz="825500">
                <a:defRPr sz="2100">
                  <a:solidFill>
                    <a:srgbClr val="FFFFFF">
                      <a:alpha val="0"/>
                    </a:srgbClr>
                  </a:solidFill>
                </a:defRPr>
              </a:pPr>
              <a:endParaRPr dirty="0"/>
            </a:p>
          </p:txBody>
        </p:sp>
      </p:grpSp>
      <p:sp>
        <p:nvSpPr>
          <p:cNvPr id="251" name="内容介绍文本">
            <a:extLst>
              <a:ext uri="{FF2B5EF4-FFF2-40B4-BE49-F238E27FC236}">
                <a16:creationId xmlns:a16="http://schemas.microsoft.com/office/drawing/2014/main" id="{B2C59EC3-644B-485A-1165-2942B0FCD334}"/>
              </a:ext>
            </a:extLst>
          </p:cNvPr>
          <p:cNvSpPr txBox="1"/>
          <p:nvPr/>
        </p:nvSpPr>
        <p:spPr>
          <a:xfrm>
            <a:off x="8297265" y="7314523"/>
            <a:ext cx="7809428" cy="896565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4600"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dirty="0"/>
              <a:t>攻击者持有的身份特征、</a:t>
            </a:r>
            <a:r>
              <a:rPr lang="en-US" altLang="zh-CN" dirty="0"/>
              <a:t>IP</a:t>
            </a:r>
            <a:r>
              <a:rPr lang="zh-CN" altLang="en-US" dirty="0"/>
              <a:t>？</a:t>
            </a:r>
            <a:endParaRPr dirty="0"/>
          </a:p>
        </p:txBody>
      </p:sp>
      <p:sp>
        <p:nvSpPr>
          <p:cNvPr id="252" name="形状">
            <a:extLst>
              <a:ext uri="{FF2B5EF4-FFF2-40B4-BE49-F238E27FC236}">
                <a16:creationId xmlns:a16="http://schemas.microsoft.com/office/drawing/2014/main" id="{5C760F97-FECA-80E7-15CD-4ABC223D0EC6}"/>
              </a:ext>
            </a:extLst>
          </p:cNvPr>
          <p:cNvSpPr/>
          <p:nvPr/>
        </p:nvSpPr>
        <p:spPr>
          <a:xfrm flipH="1">
            <a:off x="5832019" y="4300439"/>
            <a:ext cx="12700001" cy="1128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6" y="0"/>
                </a:moveTo>
                <a:lnTo>
                  <a:pt x="19464" y="0"/>
                </a:lnTo>
                <a:lnTo>
                  <a:pt x="21600" y="21600"/>
                </a:lnTo>
                <a:lnTo>
                  <a:pt x="0" y="21600"/>
                </a:lnTo>
                <a:lnTo>
                  <a:pt x="2136" y="0"/>
                </a:lnTo>
                <a:close/>
              </a:path>
            </a:pathLst>
          </a:custGeom>
          <a:gradFill>
            <a:gsLst>
              <a:gs pos="27689">
                <a:srgbClr val="059FFF">
                  <a:alpha val="35327"/>
                </a:srgbClr>
              </a:gs>
              <a:gs pos="100000">
                <a:srgbClr val="35B7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3" name="矩形">
            <a:extLst>
              <a:ext uri="{FF2B5EF4-FFF2-40B4-BE49-F238E27FC236}">
                <a16:creationId xmlns:a16="http://schemas.microsoft.com/office/drawing/2014/main" id="{698A75C8-83CB-5D83-FDE4-5CF3B42B5E79}"/>
              </a:ext>
            </a:extLst>
          </p:cNvPr>
          <p:cNvSpPr/>
          <p:nvPr/>
        </p:nvSpPr>
        <p:spPr>
          <a:xfrm flipH="1">
            <a:off x="5832019" y="5430682"/>
            <a:ext cx="12700001" cy="1143001"/>
          </a:xfrm>
          <a:prstGeom prst="rect">
            <a:avLst/>
          </a:prstGeom>
          <a:solidFill>
            <a:srgbClr val="059FF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254" name="内容介绍文本">
            <a:extLst>
              <a:ext uri="{FF2B5EF4-FFF2-40B4-BE49-F238E27FC236}">
                <a16:creationId xmlns:a16="http://schemas.microsoft.com/office/drawing/2014/main" id="{B0C3FA6F-F8E5-C169-802F-0DDE5B2D8DE9}"/>
              </a:ext>
            </a:extLst>
          </p:cNvPr>
          <p:cNvSpPr txBox="1"/>
          <p:nvPr/>
        </p:nvSpPr>
        <p:spPr>
          <a:xfrm>
            <a:off x="8499647" y="5538497"/>
            <a:ext cx="6908675" cy="896565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4600"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dirty="0"/>
              <a:t>攻击者在访问哪些站点？</a:t>
            </a:r>
            <a:endParaRPr dirty="0"/>
          </a:p>
        </p:txBody>
      </p:sp>
      <p:grpSp>
        <p:nvGrpSpPr>
          <p:cNvPr id="257" name="成组">
            <a:extLst>
              <a:ext uri="{FF2B5EF4-FFF2-40B4-BE49-F238E27FC236}">
                <a16:creationId xmlns:a16="http://schemas.microsoft.com/office/drawing/2014/main" id="{92CA12F5-68F3-1932-4125-5CA898B15AC6}"/>
              </a:ext>
            </a:extLst>
          </p:cNvPr>
          <p:cNvGrpSpPr/>
          <p:nvPr/>
        </p:nvGrpSpPr>
        <p:grpSpPr>
          <a:xfrm>
            <a:off x="5832019" y="2593547"/>
            <a:ext cx="12700001" cy="2271305"/>
            <a:chOff x="0" y="0"/>
            <a:chExt cx="12700000" cy="2271303"/>
          </a:xfrm>
        </p:grpSpPr>
        <p:sp>
          <p:nvSpPr>
            <p:cNvPr id="255" name="矩形">
              <a:extLst>
                <a:ext uri="{FF2B5EF4-FFF2-40B4-BE49-F238E27FC236}">
                  <a16:creationId xmlns:a16="http://schemas.microsoft.com/office/drawing/2014/main" id="{59748D57-4F5A-A6B4-0C08-A73F53ACBA14}"/>
                </a:ext>
              </a:extLst>
            </p:cNvPr>
            <p:cNvSpPr/>
            <p:nvPr/>
          </p:nvSpPr>
          <p:spPr>
            <a:xfrm>
              <a:off x="0" y="1128303"/>
              <a:ext cx="12700000" cy="1143001"/>
            </a:xfrm>
            <a:prstGeom prst="rect">
              <a:avLst/>
            </a:prstGeom>
            <a:solidFill>
              <a:srgbClr val="1732DC"/>
            </a:solidFill>
            <a:ln w="12700" cap="flat">
              <a:noFill/>
              <a:miter lim="400000"/>
            </a:ln>
            <a:effectLst/>
          </p:spPr>
          <p:txBody>
            <a:bodyPr wrap="square" lIns="21249" tIns="21249" rIns="21249" bIns="21249" numCol="1" anchor="ctr">
              <a:noAutofit/>
            </a:bodyPr>
            <a:lstStyle/>
            <a:p>
              <a:pPr algn="ctr" defTabSz="825500">
                <a:defRPr sz="2100">
                  <a:solidFill>
                    <a:srgbClr val="FFFFFF">
                      <a:alpha val="0"/>
                    </a:srgbClr>
                  </a:solidFill>
                </a:defRPr>
              </a:pPr>
              <a:endParaRPr/>
            </a:p>
          </p:txBody>
        </p:sp>
        <p:sp>
          <p:nvSpPr>
            <p:cNvPr id="256" name="形状">
              <a:extLst>
                <a:ext uri="{FF2B5EF4-FFF2-40B4-BE49-F238E27FC236}">
                  <a16:creationId xmlns:a16="http://schemas.microsoft.com/office/drawing/2014/main" id="{5A9AAD0B-DB29-DDB8-74A5-795B576DE5EA}"/>
                </a:ext>
              </a:extLst>
            </p:cNvPr>
            <p:cNvSpPr/>
            <p:nvPr/>
          </p:nvSpPr>
          <p:spPr>
            <a:xfrm>
              <a:off x="0" y="0"/>
              <a:ext cx="12700000" cy="1128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2" y="0"/>
                  </a:moveTo>
                  <a:lnTo>
                    <a:pt x="19468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213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96CF5">
                    <a:alpha val="0"/>
                  </a:srgbClr>
                </a:gs>
                <a:gs pos="100000">
                  <a:srgbClr val="0433FF">
                    <a:alpha val="49359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21249" tIns="21249" rIns="21249" bIns="21249" numCol="1" anchor="ctr">
              <a:noAutofit/>
            </a:bodyPr>
            <a:lstStyle/>
            <a:p>
              <a:pPr algn="ctr" defTabSz="8255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58" name="内容介绍文本">
            <a:extLst>
              <a:ext uri="{FF2B5EF4-FFF2-40B4-BE49-F238E27FC236}">
                <a16:creationId xmlns:a16="http://schemas.microsoft.com/office/drawing/2014/main" id="{E195B5A3-2847-4CF9-782B-07B28CF8112D}"/>
              </a:ext>
            </a:extLst>
          </p:cNvPr>
          <p:cNvSpPr txBox="1"/>
          <p:nvPr/>
        </p:nvSpPr>
        <p:spPr>
          <a:xfrm>
            <a:off x="10096435" y="3837750"/>
            <a:ext cx="4211089" cy="896565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4600"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dirty="0"/>
              <a:t>谁在攻击？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542421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C294E-4952-D58B-12C1-3611D181F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文本框 75">
            <a:extLst>
              <a:ext uri="{FF2B5EF4-FFF2-40B4-BE49-F238E27FC236}">
                <a16:creationId xmlns:a16="http://schemas.microsoft.com/office/drawing/2014/main" id="{7DB8C892-2FFC-0D7C-6304-26F5F3FC3E18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112000" y="505059"/>
            <a:ext cx="10160000" cy="10464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建设三问？</a:t>
            </a:r>
            <a:endParaRPr dirty="0"/>
          </a:p>
        </p:txBody>
      </p:sp>
      <p:grpSp>
        <p:nvGrpSpPr>
          <p:cNvPr id="250" name="成组">
            <a:extLst>
              <a:ext uri="{FF2B5EF4-FFF2-40B4-BE49-F238E27FC236}">
                <a16:creationId xmlns:a16="http://schemas.microsoft.com/office/drawing/2014/main" id="{3ADAB637-4CE1-098F-DCC5-9819AB7456B4}"/>
              </a:ext>
            </a:extLst>
          </p:cNvPr>
          <p:cNvGrpSpPr/>
          <p:nvPr/>
        </p:nvGrpSpPr>
        <p:grpSpPr>
          <a:xfrm>
            <a:off x="5832019" y="7745871"/>
            <a:ext cx="12700001" cy="2272821"/>
            <a:chOff x="0" y="0"/>
            <a:chExt cx="12700000" cy="2272819"/>
          </a:xfrm>
        </p:grpSpPr>
        <p:sp>
          <p:nvSpPr>
            <p:cNvPr id="248" name="形状">
              <a:extLst>
                <a:ext uri="{FF2B5EF4-FFF2-40B4-BE49-F238E27FC236}">
                  <a16:creationId xmlns:a16="http://schemas.microsoft.com/office/drawing/2014/main" id="{C8D9286E-61EE-8130-B08E-64EF02FC94A3}"/>
                </a:ext>
              </a:extLst>
            </p:cNvPr>
            <p:cNvSpPr/>
            <p:nvPr/>
          </p:nvSpPr>
          <p:spPr>
            <a:xfrm>
              <a:off x="-1" y="-1"/>
              <a:ext cx="12700001" cy="1128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6" y="0"/>
                  </a:moveTo>
                  <a:lnTo>
                    <a:pt x="19464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2136" y="0"/>
                  </a:lnTo>
                  <a:close/>
                </a:path>
              </a:pathLst>
            </a:custGeom>
            <a:gradFill flip="none" rotWithShape="1">
              <a:gsLst>
                <a:gs pos="21204">
                  <a:srgbClr val="02D7BF">
                    <a:alpha val="34952"/>
                  </a:srgbClr>
                </a:gs>
                <a:gs pos="100000">
                  <a:srgbClr val="5AC6B0">
                    <a:alpha val="0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21249" tIns="21249" rIns="21249" bIns="21249" numCol="1" anchor="ctr">
              <a:noAutofit/>
            </a:bodyPr>
            <a:lstStyle/>
            <a:p>
              <a:pPr algn="ctr" defTabSz="8255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9" name="矩形">
              <a:extLst>
                <a:ext uri="{FF2B5EF4-FFF2-40B4-BE49-F238E27FC236}">
                  <a16:creationId xmlns:a16="http://schemas.microsoft.com/office/drawing/2014/main" id="{1B73E38C-C9BA-72AA-0F55-5FFACAAC6B2B}"/>
                </a:ext>
              </a:extLst>
            </p:cNvPr>
            <p:cNvSpPr/>
            <p:nvPr/>
          </p:nvSpPr>
          <p:spPr>
            <a:xfrm>
              <a:off x="0" y="1129819"/>
              <a:ext cx="12700000" cy="1143001"/>
            </a:xfrm>
            <a:prstGeom prst="rect">
              <a:avLst/>
            </a:prstGeom>
            <a:solidFill>
              <a:srgbClr val="4EB09F"/>
            </a:solidFill>
            <a:ln w="12700" cap="flat">
              <a:noFill/>
              <a:miter lim="400000"/>
            </a:ln>
            <a:effectLst/>
          </p:spPr>
          <p:txBody>
            <a:bodyPr wrap="square" lIns="21249" tIns="21249" rIns="21249" bIns="21249" numCol="1" anchor="ctr">
              <a:noAutofit/>
            </a:bodyPr>
            <a:lstStyle/>
            <a:p>
              <a:pPr algn="ctr" defTabSz="825500">
                <a:defRPr sz="2100">
                  <a:solidFill>
                    <a:srgbClr val="FFFFFF">
                      <a:alpha val="0"/>
                    </a:srgbClr>
                  </a:solidFill>
                </a:defRPr>
              </a:pPr>
              <a:endParaRPr dirty="0"/>
            </a:p>
          </p:txBody>
        </p:sp>
      </p:grpSp>
      <p:sp>
        <p:nvSpPr>
          <p:cNvPr id="251" name="内容介绍文本">
            <a:extLst>
              <a:ext uri="{FF2B5EF4-FFF2-40B4-BE49-F238E27FC236}">
                <a16:creationId xmlns:a16="http://schemas.microsoft.com/office/drawing/2014/main" id="{AD123DAF-C153-A4ED-04D0-DCA731DA9BAD}"/>
              </a:ext>
            </a:extLst>
          </p:cNvPr>
          <p:cNvSpPr txBox="1"/>
          <p:nvPr/>
        </p:nvSpPr>
        <p:spPr>
          <a:xfrm>
            <a:off x="8297265" y="9051883"/>
            <a:ext cx="7809428" cy="896565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4600"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dirty="0"/>
              <a:t>内部服务外开路径？</a:t>
            </a:r>
            <a:endParaRPr dirty="0"/>
          </a:p>
        </p:txBody>
      </p:sp>
      <p:sp>
        <p:nvSpPr>
          <p:cNvPr id="252" name="形状">
            <a:extLst>
              <a:ext uri="{FF2B5EF4-FFF2-40B4-BE49-F238E27FC236}">
                <a16:creationId xmlns:a16="http://schemas.microsoft.com/office/drawing/2014/main" id="{CCA8D527-96E6-6EDE-CEF9-5E371BBE6FD0}"/>
              </a:ext>
            </a:extLst>
          </p:cNvPr>
          <p:cNvSpPr/>
          <p:nvPr/>
        </p:nvSpPr>
        <p:spPr>
          <a:xfrm flipH="1">
            <a:off x="5832019" y="6037799"/>
            <a:ext cx="12700001" cy="1128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6" y="0"/>
                </a:moveTo>
                <a:lnTo>
                  <a:pt x="19464" y="0"/>
                </a:lnTo>
                <a:lnTo>
                  <a:pt x="21600" y="21600"/>
                </a:lnTo>
                <a:lnTo>
                  <a:pt x="0" y="21600"/>
                </a:lnTo>
                <a:lnTo>
                  <a:pt x="2136" y="0"/>
                </a:lnTo>
                <a:close/>
              </a:path>
            </a:pathLst>
          </a:custGeom>
          <a:gradFill>
            <a:gsLst>
              <a:gs pos="27689">
                <a:srgbClr val="059FFF">
                  <a:alpha val="35327"/>
                </a:srgbClr>
              </a:gs>
              <a:gs pos="100000">
                <a:srgbClr val="35B7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3" name="矩形">
            <a:extLst>
              <a:ext uri="{FF2B5EF4-FFF2-40B4-BE49-F238E27FC236}">
                <a16:creationId xmlns:a16="http://schemas.microsoft.com/office/drawing/2014/main" id="{AE11250F-0BFA-7DC2-A4A0-BE96492DFA35}"/>
              </a:ext>
            </a:extLst>
          </p:cNvPr>
          <p:cNvSpPr/>
          <p:nvPr/>
        </p:nvSpPr>
        <p:spPr>
          <a:xfrm flipH="1">
            <a:off x="5832019" y="7168042"/>
            <a:ext cx="12700001" cy="1143001"/>
          </a:xfrm>
          <a:prstGeom prst="rect">
            <a:avLst/>
          </a:prstGeom>
          <a:solidFill>
            <a:srgbClr val="059FFF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 dirty="0"/>
          </a:p>
        </p:txBody>
      </p:sp>
      <p:sp>
        <p:nvSpPr>
          <p:cNvPr id="254" name="内容介绍文本">
            <a:extLst>
              <a:ext uri="{FF2B5EF4-FFF2-40B4-BE49-F238E27FC236}">
                <a16:creationId xmlns:a16="http://schemas.microsoft.com/office/drawing/2014/main" id="{DDB37B1D-0C8D-EAB5-114D-F742C3849519}"/>
              </a:ext>
            </a:extLst>
          </p:cNvPr>
          <p:cNvSpPr txBox="1"/>
          <p:nvPr/>
        </p:nvSpPr>
        <p:spPr>
          <a:xfrm>
            <a:off x="8499647" y="7275857"/>
            <a:ext cx="6908675" cy="896565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4600"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dirty="0"/>
              <a:t>日志字段含义？</a:t>
            </a:r>
            <a:endParaRPr dirty="0"/>
          </a:p>
        </p:txBody>
      </p:sp>
      <p:grpSp>
        <p:nvGrpSpPr>
          <p:cNvPr id="257" name="成组">
            <a:extLst>
              <a:ext uri="{FF2B5EF4-FFF2-40B4-BE49-F238E27FC236}">
                <a16:creationId xmlns:a16="http://schemas.microsoft.com/office/drawing/2014/main" id="{9A34C25B-93C3-702A-FF35-BC9A62298FE9}"/>
              </a:ext>
            </a:extLst>
          </p:cNvPr>
          <p:cNvGrpSpPr/>
          <p:nvPr/>
        </p:nvGrpSpPr>
        <p:grpSpPr>
          <a:xfrm>
            <a:off x="5832019" y="4330907"/>
            <a:ext cx="12700001" cy="2271305"/>
            <a:chOff x="0" y="0"/>
            <a:chExt cx="12700000" cy="2271303"/>
          </a:xfrm>
        </p:grpSpPr>
        <p:sp>
          <p:nvSpPr>
            <p:cNvPr id="255" name="矩形">
              <a:extLst>
                <a:ext uri="{FF2B5EF4-FFF2-40B4-BE49-F238E27FC236}">
                  <a16:creationId xmlns:a16="http://schemas.microsoft.com/office/drawing/2014/main" id="{0BBC5F2B-7BB4-8730-C2E9-405D4D7DF7F9}"/>
                </a:ext>
              </a:extLst>
            </p:cNvPr>
            <p:cNvSpPr/>
            <p:nvPr/>
          </p:nvSpPr>
          <p:spPr>
            <a:xfrm>
              <a:off x="0" y="1128303"/>
              <a:ext cx="12700000" cy="1143001"/>
            </a:xfrm>
            <a:prstGeom prst="rect">
              <a:avLst/>
            </a:prstGeom>
            <a:solidFill>
              <a:srgbClr val="1732DC"/>
            </a:solidFill>
            <a:ln w="12700" cap="flat">
              <a:noFill/>
              <a:miter lim="400000"/>
            </a:ln>
            <a:effectLst/>
          </p:spPr>
          <p:txBody>
            <a:bodyPr wrap="square" lIns="21249" tIns="21249" rIns="21249" bIns="21249" numCol="1" anchor="ctr">
              <a:noAutofit/>
            </a:bodyPr>
            <a:lstStyle/>
            <a:p>
              <a:pPr algn="ctr" defTabSz="825500">
                <a:defRPr sz="2100">
                  <a:solidFill>
                    <a:srgbClr val="FFFFFF">
                      <a:alpha val="0"/>
                    </a:srgbClr>
                  </a:solidFill>
                </a:defRPr>
              </a:pPr>
              <a:endParaRPr/>
            </a:p>
          </p:txBody>
        </p:sp>
        <p:sp>
          <p:nvSpPr>
            <p:cNvPr id="256" name="形状">
              <a:extLst>
                <a:ext uri="{FF2B5EF4-FFF2-40B4-BE49-F238E27FC236}">
                  <a16:creationId xmlns:a16="http://schemas.microsoft.com/office/drawing/2014/main" id="{36A7A0C5-0AEC-4E1A-6D19-A41FE11DEF3F}"/>
                </a:ext>
              </a:extLst>
            </p:cNvPr>
            <p:cNvSpPr/>
            <p:nvPr/>
          </p:nvSpPr>
          <p:spPr>
            <a:xfrm>
              <a:off x="0" y="0"/>
              <a:ext cx="12700000" cy="1128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2" y="0"/>
                  </a:moveTo>
                  <a:lnTo>
                    <a:pt x="19468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213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96CF5">
                    <a:alpha val="0"/>
                  </a:srgbClr>
                </a:gs>
                <a:gs pos="100000">
                  <a:srgbClr val="0433FF">
                    <a:alpha val="49359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21249" tIns="21249" rIns="21249" bIns="21249" numCol="1" anchor="ctr">
              <a:noAutofit/>
            </a:bodyPr>
            <a:lstStyle/>
            <a:p>
              <a:pPr algn="ctr" defTabSz="8255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58" name="内容介绍文本">
            <a:extLst>
              <a:ext uri="{FF2B5EF4-FFF2-40B4-BE49-F238E27FC236}">
                <a16:creationId xmlns:a16="http://schemas.microsoft.com/office/drawing/2014/main" id="{A615771C-7466-8467-9193-2DA806A31B03}"/>
              </a:ext>
            </a:extLst>
          </p:cNvPr>
          <p:cNvSpPr txBox="1"/>
          <p:nvPr/>
        </p:nvSpPr>
        <p:spPr>
          <a:xfrm>
            <a:off x="10096435" y="5575110"/>
            <a:ext cx="4211089" cy="896565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4600"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dirty="0"/>
              <a:t>日志在哪？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095153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A7784-7165-F46A-3206-3CE3D8D74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文本框 6">
            <a:extLst>
              <a:ext uri="{FF2B5EF4-FFF2-40B4-BE49-F238E27FC236}">
                <a16:creationId xmlns:a16="http://schemas.microsoft.com/office/drawing/2014/main" id="{EE97A130-F216-CCA7-423E-3B0AAE08A347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xfrm>
            <a:off x="6403815" y="5098713"/>
            <a:ext cx="11576369" cy="1905591"/>
          </a:xfrm>
          <a:prstGeom prst="rect">
            <a:avLst/>
          </a:prstGeom>
          <a:effectLst>
            <a:outerShdw blurRad="241300" dist="25400" dir="5400000" rotWithShape="0">
              <a:srgbClr val="01064D"/>
            </a:outerShdw>
          </a:effectLst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669DFA"/>
                    </a:gs>
                  </a:gsLst>
                  <a:lin ang="13500000" scaled="0"/>
                </a:gradFill>
              </a:defRPr>
            </a:lvl1pPr>
          </a:lstStyle>
          <a:p>
            <a:r>
              <a:rPr lang="zh-CN" altLang="en-US" dirty="0"/>
              <a:t>基础架构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45648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FZLanTingHeiS-R-GB"/>
        <a:ea typeface="FZLanTingHeiS-R-GB"/>
        <a:cs typeface="FZLanTingHeiS-R-GB"/>
      </a:majorFont>
      <a:minorFont>
        <a:latin typeface="FZLanTingHeiS-R-GB"/>
        <a:ea typeface="FZLanTingHeiS-R-GB"/>
        <a:cs typeface="FZLanTingHeiS-R-GB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FZLanTingHeiS-R-GB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FZLanTingHeiS-R-GB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FZLanTingHeiS-R-GB"/>
        <a:ea typeface="FZLanTingHeiS-R-GB"/>
        <a:cs typeface="FZLanTingHeiS-R-GB"/>
      </a:majorFont>
      <a:minorFont>
        <a:latin typeface="FZLanTingHeiS-R-GB"/>
        <a:ea typeface="FZLanTingHeiS-R-GB"/>
        <a:cs typeface="FZLanTingHeiS-R-GB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FZLanTingHeiS-R-GB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FZLanTingHeiS-R-GB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4315</TotalTime>
  <Words>997</Words>
  <Application>Microsoft Office PowerPoint</Application>
  <PresentationFormat>自定义</PresentationFormat>
  <Paragraphs>300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FZLanTingHeiS-DB-GB</vt:lpstr>
      <vt:lpstr>FZLanTingHeiS-R-GB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 c1tasw</cp:lastModifiedBy>
  <cp:revision>243</cp:revision>
  <dcterms:modified xsi:type="dcterms:W3CDTF">2025-03-25T00:29:15Z</dcterms:modified>
</cp:coreProperties>
</file>